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ink/ink1.xml" ContentType="application/inkml+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62" r:id="rId2"/>
    <p:sldId id="363" r:id="rId3"/>
    <p:sldId id="258" r:id="rId4"/>
    <p:sldId id="263" r:id="rId5"/>
    <p:sldId id="259" r:id="rId6"/>
    <p:sldId id="265" r:id="rId7"/>
    <p:sldId id="267" r:id="rId8"/>
    <p:sldId id="260" r:id="rId9"/>
    <p:sldId id="261" r:id="rId10"/>
    <p:sldId id="580" r:id="rId11"/>
    <p:sldId id="581" r:id="rId12"/>
    <p:sldId id="582" r:id="rId13"/>
    <p:sldId id="266" r:id="rId14"/>
    <p:sldId id="562" r:id="rId15"/>
    <p:sldId id="563" r:id="rId16"/>
    <p:sldId id="564" r:id="rId17"/>
    <p:sldId id="565" r:id="rId18"/>
    <p:sldId id="567" r:id="rId19"/>
    <p:sldId id="269" r:id="rId20"/>
    <p:sldId id="256" r:id="rId21"/>
    <p:sldId id="361" r:id="rId22"/>
    <p:sldId id="543" r:id="rId23"/>
    <p:sldId id="555" r:id="rId24"/>
    <p:sldId id="545" r:id="rId25"/>
    <p:sldId id="577" r:id="rId26"/>
    <p:sldId id="578" r:id="rId27"/>
    <p:sldId id="579" r:id="rId28"/>
    <p:sldId id="583" r:id="rId29"/>
    <p:sldId id="584" r:id="rId30"/>
    <p:sldId id="262" r:id="rId31"/>
    <p:sldId id="264" r:id="rId32"/>
    <p:sldId id="306" r:id="rId33"/>
    <p:sldId id="348" r:id="rId34"/>
    <p:sldId id="337" r:id="rId35"/>
    <p:sldId id="349" r:id="rId36"/>
    <p:sldId id="350" r:id="rId37"/>
    <p:sldId id="351" r:id="rId38"/>
    <p:sldId id="353" r:id="rId39"/>
    <p:sldId id="276" r:id="rId40"/>
    <p:sldId id="272" r:id="rId41"/>
    <p:sldId id="273" r:id="rId42"/>
    <p:sldId id="341" r:id="rId43"/>
    <p:sldId id="342" r:id="rId44"/>
    <p:sldId id="343" r:id="rId45"/>
    <p:sldId id="344" r:id="rId46"/>
    <p:sldId id="345" r:id="rId47"/>
    <p:sldId id="293" r:id="rId48"/>
    <p:sldId id="286" r:id="rId49"/>
    <p:sldId id="552" r:id="rId50"/>
    <p:sldId id="561" r:id="rId51"/>
    <p:sldId id="558" r:id="rId52"/>
    <p:sldId id="355" r:id="rId53"/>
    <p:sldId id="556" r:id="rId54"/>
    <p:sldId id="360" r:id="rId55"/>
    <p:sldId id="568" r:id="rId56"/>
    <p:sldId id="569" r:id="rId57"/>
    <p:sldId id="570" r:id="rId58"/>
    <p:sldId id="571" r:id="rId59"/>
    <p:sldId id="572" r:id="rId60"/>
    <p:sldId id="573" r:id="rId61"/>
    <p:sldId id="574" r:id="rId62"/>
    <p:sldId id="575" r:id="rId63"/>
    <p:sldId id="576" r:id="rId64"/>
    <p:sldId id="546" r:id="rId65"/>
    <p:sldId id="559" r:id="rId66"/>
    <p:sldId id="549" r:id="rId67"/>
    <p:sldId id="550" r:id="rId68"/>
    <p:sldId id="551" r:id="rId69"/>
    <p:sldId id="289" r:id="rId70"/>
    <p:sldId id="294" r:id="rId71"/>
    <p:sldId id="295" r:id="rId72"/>
    <p:sldId id="296" r:id="rId73"/>
    <p:sldId id="560" r:id="rId7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ökhan AKAR" initials="GA" lastIdx="1" clrIdx="0">
    <p:extLst>
      <p:ext uri="{19B8F6BF-5375-455C-9EA6-DF929625EA0E}">
        <p15:presenceInfo xmlns:p15="http://schemas.microsoft.com/office/powerpoint/2012/main" userId="58fe6d501b1514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Sayfa1!$C$1</c:f>
              <c:strCache>
                <c:ptCount val="1"/>
                <c:pt idx="0">
                  <c:v>4 ve daha fazla iş göremezliğr neden olan iş  kazası yüzdesi</c:v>
                </c:pt>
              </c:strCache>
            </c:strRef>
          </c:tx>
          <c:spPr>
            <a:solidFill>
              <a:schemeClr val="accent2"/>
            </a:solidFill>
            <a:ln>
              <a:noFill/>
            </a:ln>
            <a:effectLst/>
          </c:spPr>
          <c:invertIfNegative val="0"/>
          <c:cat>
            <c:strRef>
              <c:f>Sayfa1!$A$2:$A$6</c:f>
              <c:strCache>
                <c:ptCount val="5"/>
                <c:pt idx="0">
                  <c:v>Ana Metal Sanayi</c:v>
                </c:pt>
                <c:pt idx="1">
                  <c:v>Fabrikasyon Metal Ürünleri İmalatı</c:v>
                </c:pt>
                <c:pt idx="2">
                  <c:v>Bina Dışı Yapı İnşaatı</c:v>
                </c:pt>
                <c:pt idx="3">
                  <c:v>Bina İnşaatı</c:v>
                </c:pt>
                <c:pt idx="4">
                  <c:v>Kara taş ve Boru hattı taş</c:v>
                </c:pt>
              </c:strCache>
            </c:strRef>
          </c:cat>
          <c:val>
            <c:numRef>
              <c:f>Sayfa1!$C$2:$C$6</c:f>
              <c:numCache>
                <c:formatCode>General</c:formatCode>
                <c:ptCount val="5"/>
                <c:pt idx="0">
                  <c:v>6.36</c:v>
                </c:pt>
                <c:pt idx="1">
                  <c:v>7.36</c:v>
                </c:pt>
                <c:pt idx="2">
                  <c:v>0</c:v>
                </c:pt>
                <c:pt idx="3">
                  <c:v>6.46</c:v>
                </c:pt>
                <c:pt idx="4">
                  <c:v>0</c:v>
                </c:pt>
              </c:numCache>
            </c:numRef>
          </c:val>
          <c:extLst>
            <c:ext xmlns:c16="http://schemas.microsoft.com/office/drawing/2014/chart" uri="{C3380CC4-5D6E-409C-BE32-E72D297353CC}">
              <c16:uniqueId val="{00000001-A656-4443-8A55-7802C045E82E}"/>
            </c:ext>
          </c:extLst>
        </c:ser>
        <c:ser>
          <c:idx val="2"/>
          <c:order val="1"/>
          <c:tx>
            <c:strRef>
              <c:f>Sayfa1!$D$1</c:f>
              <c:strCache>
                <c:ptCount val="1"/>
                <c:pt idx="0">
                  <c:v>Ölümlü İş Kazaları Yüzdesi</c:v>
                </c:pt>
              </c:strCache>
            </c:strRef>
          </c:tx>
          <c:spPr>
            <a:solidFill>
              <a:schemeClr val="accent3"/>
            </a:solidFill>
            <a:ln>
              <a:noFill/>
            </a:ln>
            <a:effectLst/>
          </c:spPr>
          <c:invertIfNegative val="0"/>
          <c:cat>
            <c:strRef>
              <c:f>Sayfa1!$A$2:$A$6</c:f>
              <c:strCache>
                <c:ptCount val="5"/>
                <c:pt idx="0">
                  <c:v>Ana Metal Sanayi</c:v>
                </c:pt>
                <c:pt idx="1">
                  <c:v>Fabrikasyon Metal Ürünleri İmalatı</c:v>
                </c:pt>
                <c:pt idx="2">
                  <c:v>Bina Dışı Yapı İnşaatı</c:v>
                </c:pt>
                <c:pt idx="3">
                  <c:v>Bina İnşaatı</c:v>
                </c:pt>
                <c:pt idx="4">
                  <c:v>Kara taş ve Boru hattı taş</c:v>
                </c:pt>
              </c:strCache>
            </c:strRef>
          </c:cat>
          <c:val>
            <c:numRef>
              <c:f>Sayfa1!$D$2:$D$6</c:f>
              <c:numCache>
                <c:formatCode>General</c:formatCode>
                <c:ptCount val="5"/>
                <c:pt idx="0">
                  <c:v>0</c:v>
                </c:pt>
                <c:pt idx="1">
                  <c:v>0</c:v>
                </c:pt>
                <c:pt idx="2">
                  <c:v>8</c:v>
                </c:pt>
                <c:pt idx="3">
                  <c:v>15</c:v>
                </c:pt>
                <c:pt idx="4">
                  <c:v>16</c:v>
                </c:pt>
              </c:numCache>
            </c:numRef>
          </c:val>
          <c:extLst>
            <c:ext xmlns:c16="http://schemas.microsoft.com/office/drawing/2014/chart" uri="{C3380CC4-5D6E-409C-BE32-E72D297353CC}">
              <c16:uniqueId val="{00000002-A656-4443-8A55-7802C045E82E}"/>
            </c:ext>
          </c:extLst>
        </c:ser>
        <c:dLbls>
          <c:showLegendKey val="0"/>
          <c:showVal val="0"/>
          <c:showCatName val="0"/>
          <c:showSerName val="0"/>
          <c:showPercent val="0"/>
          <c:showBubbleSize val="0"/>
        </c:dLbls>
        <c:gapWidth val="182"/>
        <c:axId val="307393504"/>
        <c:axId val="276733568"/>
      </c:barChart>
      <c:catAx>
        <c:axId val="30739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76733568"/>
        <c:crosses val="autoZero"/>
        <c:auto val="1"/>
        <c:lblAlgn val="ctr"/>
        <c:lblOffset val="100"/>
        <c:noMultiLvlLbl val="0"/>
      </c:catAx>
      <c:valAx>
        <c:axId val="276733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739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tr-TR" sz="1800" dirty="0"/>
              <a:t> 4-1/a</a:t>
            </a:r>
            <a:r>
              <a:rPr lang="tr-TR" sz="1800" baseline="0" dirty="0"/>
              <a:t> Maddesi </a:t>
            </a:r>
            <a:r>
              <a:rPr lang="tr-TR" sz="1800" dirty="0"/>
              <a:t>Kapsamında Çalışan Aktif Sigortalıların</a:t>
            </a:r>
            <a:r>
              <a:rPr lang="tr-TR" sz="1800" baseline="0" dirty="0"/>
              <a:t> Sayısı, Toplam İş Kazası ve İş Kazası Sonucu Ölenlerin Sayısı  (2017-2022)</a:t>
            </a:r>
            <a:r>
              <a:rPr lang="tr-TR" sz="1800" dirty="0"/>
              <a:t>    </a:t>
            </a:r>
            <a:r>
              <a:rPr lang="tr-TR" sz="1800" baseline="0" dirty="0"/>
              <a:t> </a:t>
            </a:r>
            <a:r>
              <a:rPr lang="tr-TR" sz="1800" dirty="0"/>
              <a:t> </a:t>
            </a:r>
            <a:r>
              <a:rPr lang="tr-TR" sz="1800" baseline="0" dirty="0"/>
              <a:t> </a:t>
            </a:r>
            <a:endParaRPr lang="tr-TR" sz="1800" dirty="0"/>
          </a:p>
        </c:rich>
      </c:tx>
      <c:layout>
        <c:manualLayout>
          <c:xMode val="edge"/>
          <c:yMode val="edge"/>
          <c:x val="0.12352502638306713"/>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tr-TR"/>
        </a:p>
      </c:txPr>
    </c:title>
    <c:autoTitleDeleted val="0"/>
    <c:plotArea>
      <c:layout>
        <c:manualLayout>
          <c:layoutTarget val="inner"/>
          <c:xMode val="edge"/>
          <c:yMode val="edge"/>
          <c:x val="6.8252168681214254E-2"/>
          <c:y val="0.14299031116040298"/>
          <c:w val="0.85187818858477227"/>
          <c:h val="0.73319476093952318"/>
        </c:manualLayout>
      </c:layout>
      <c:barChart>
        <c:barDir val="col"/>
        <c:grouping val="clustered"/>
        <c:varyColors val="0"/>
        <c:ser>
          <c:idx val="1"/>
          <c:order val="1"/>
          <c:tx>
            <c:strRef>
              <c:f>Sayfa1!$C$1</c:f>
              <c:strCache>
                <c:ptCount val="1"/>
                <c:pt idx="0">
                  <c:v>Toplam İş Kazası Sayısı</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70" b="1" i="0" u="none" strike="noStrike" kern="1200" baseline="0">
                    <a:solidFill>
                      <a:schemeClr val="dk1">
                        <a:lumMod val="65000"/>
                        <a:lumOff val="35000"/>
                      </a:schemeClr>
                    </a:solidFill>
                    <a:latin typeface="Segoe UI Black" panose="020B0A02040204020203" pitchFamily="34" charset="0"/>
                    <a:ea typeface="Segoe UI Black" panose="020B0A02040204020203" pitchFamily="34" charset="0"/>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Sayfa1!$A$2:$A$7</c:f>
              <c:strCache>
                <c:ptCount val="6"/>
                <c:pt idx="0">
                  <c:v>2017-16369073</c:v>
                </c:pt>
                <c:pt idx="1">
                  <c:v>2018-16054759</c:v>
                </c:pt>
                <c:pt idx="2">
                  <c:v>2019-16010002</c:v>
                </c:pt>
                <c:pt idx="3">
                  <c:v>2020-17358140</c:v>
                </c:pt>
                <c:pt idx="4">
                  <c:v>2021-18399864</c:v>
                </c:pt>
                <c:pt idx="5">
                  <c:v>2022-19814531</c:v>
                </c:pt>
              </c:strCache>
            </c:strRef>
          </c:cat>
          <c:val>
            <c:numRef>
              <c:f>Sayfa1!$C$2:$C$7</c:f>
              <c:numCache>
                <c:formatCode>General</c:formatCode>
                <c:ptCount val="6"/>
                <c:pt idx="0">
                  <c:v>359653</c:v>
                </c:pt>
                <c:pt idx="1">
                  <c:v>430985</c:v>
                </c:pt>
                <c:pt idx="2">
                  <c:v>422463</c:v>
                </c:pt>
                <c:pt idx="3">
                  <c:v>384262</c:v>
                </c:pt>
                <c:pt idx="4">
                  <c:v>511084</c:v>
                </c:pt>
                <c:pt idx="5">
                  <c:v>588823</c:v>
                </c:pt>
              </c:numCache>
            </c:numRef>
          </c:val>
          <c:extLst>
            <c:ext xmlns:c16="http://schemas.microsoft.com/office/drawing/2014/chart" uri="{C3380CC4-5D6E-409C-BE32-E72D297353CC}">
              <c16:uniqueId val="{00000001-0C93-4463-9695-69DB0DFB3D65}"/>
            </c:ext>
          </c:extLst>
        </c:ser>
        <c:dLbls>
          <c:dLblPos val="ctr"/>
          <c:showLegendKey val="0"/>
          <c:showVal val="1"/>
          <c:showCatName val="0"/>
          <c:showSerName val="0"/>
          <c:showPercent val="0"/>
          <c:showBubbleSize val="0"/>
        </c:dLbls>
        <c:gapWidth val="150"/>
        <c:axId val="1739824351"/>
        <c:axId val="1785916991"/>
      </c:barChart>
      <c:lineChart>
        <c:grouping val="standard"/>
        <c:varyColors val="0"/>
        <c:ser>
          <c:idx val="0"/>
          <c:order val="0"/>
          <c:tx>
            <c:strRef>
              <c:f>Sayfa1!$B$1</c:f>
              <c:strCache>
                <c:ptCount val="1"/>
                <c:pt idx="0">
                  <c:v>İş Kazası Sonucu Ölenlerin Sayısı </c:v>
                </c:pt>
              </c:strCache>
            </c:strRef>
          </c:tx>
          <c:spPr>
            <a:ln w="22225" cap="rnd" cmpd="sng" algn="ctr">
              <a:solidFill>
                <a:schemeClr val="accent1"/>
              </a:solidFill>
              <a:round/>
            </a:ln>
            <a:effectLst/>
          </c:spPr>
          <c:marker>
            <c:symbol val="none"/>
          </c:marker>
          <c:dLbls>
            <c:delete val="1"/>
          </c:dLbls>
          <c:cat>
            <c:strRef>
              <c:f>Sayfa1!$A$2:$A$7</c:f>
              <c:strCache>
                <c:ptCount val="6"/>
                <c:pt idx="0">
                  <c:v>2017-16369073</c:v>
                </c:pt>
                <c:pt idx="1">
                  <c:v>2018-16054759</c:v>
                </c:pt>
                <c:pt idx="2">
                  <c:v>2019-16010002</c:v>
                </c:pt>
                <c:pt idx="3">
                  <c:v>2020-17358140</c:v>
                </c:pt>
                <c:pt idx="4">
                  <c:v>2021-18399864</c:v>
                </c:pt>
                <c:pt idx="5">
                  <c:v>2022-19814531</c:v>
                </c:pt>
              </c:strCache>
            </c:strRef>
          </c:cat>
          <c:val>
            <c:numRef>
              <c:f>Sayfa1!$B$2:$B$7</c:f>
              <c:numCache>
                <c:formatCode>General</c:formatCode>
                <c:ptCount val="6"/>
                <c:pt idx="0">
                  <c:v>1633</c:v>
                </c:pt>
                <c:pt idx="1">
                  <c:v>1541</c:v>
                </c:pt>
                <c:pt idx="2">
                  <c:v>1147</c:v>
                </c:pt>
                <c:pt idx="3">
                  <c:v>1231</c:v>
                </c:pt>
                <c:pt idx="4">
                  <c:v>1382</c:v>
                </c:pt>
                <c:pt idx="5">
                  <c:v>1517</c:v>
                </c:pt>
              </c:numCache>
            </c:numRef>
          </c:val>
          <c:smooth val="0"/>
          <c:extLst>
            <c:ext xmlns:c16="http://schemas.microsoft.com/office/drawing/2014/chart" uri="{C3380CC4-5D6E-409C-BE32-E72D297353CC}">
              <c16:uniqueId val="{00000000-0C93-4463-9695-69DB0DFB3D65}"/>
            </c:ext>
          </c:extLst>
        </c:ser>
        <c:ser>
          <c:idx val="2"/>
          <c:order val="2"/>
          <c:tx>
            <c:strRef>
              <c:f>Sayfa1!$D$1</c:f>
              <c:strCache>
                <c:ptCount val="1"/>
                <c:pt idx="0">
                  <c:v>Seri 3</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Sayfa1!$A$2:$A$7</c:f>
              <c:strCache>
                <c:ptCount val="6"/>
                <c:pt idx="0">
                  <c:v>2017-16369073</c:v>
                </c:pt>
                <c:pt idx="1">
                  <c:v>2018-16054759</c:v>
                </c:pt>
                <c:pt idx="2">
                  <c:v>2019-16010002</c:v>
                </c:pt>
                <c:pt idx="3">
                  <c:v>2020-17358140</c:v>
                </c:pt>
                <c:pt idx="4">
                  <c:v>2021-18399864</c:v>
                </c:pt>
                <c:pt idx="5">
                  <c:v>2022-19814531</c:v>
                </c:pt>
              </c:strCache>
            </c:strRef>
          </c:cat>
          <c:val>
            <c:numRef>
              <c:f>Sayfa1!$D$2:$D$7</c:f>
              <c:numCache>
                <c:formatCode>General</c:formatCode>
                <c:ptCount val="6"/>
                <c:pt idx="0">
                  <c:v>2</c:v>
                </c:pt>
                <c:pt idx="1">
                  <c:v>2</c:v>
                </c:pt>
                <c:pt idx="2">
                  <c:v>3</c:v>
                </c:pt>
                <c:pt idx="3">
                  <c:v>5</c:v>
                </c:pt>
              </c:numCache>
            </c:numRef>
          </c:val>
          <c:smooth val="0"/>
          <c:extLst>
            <c:ext xmlns:c16="http://schemas.microsoft.com/office/drawing/2014/chart" uri="{C3380CC4-5D6E-409C-BE32-E72D297353CC}">
              <c16:uniqueId val="{00000002-0C93-4463-9695-69DB0DFB3D65}"/>
            </c:ext>
          </c:extLst>
        </c:ser>
        <c:dLbls>
          <c:dLblPos val="ctr"/>
          <c:showLegendKey val="0"/>
          <c:showVal val="1"/>
          <c:showCatName val="0"/>
          <c:showSerName val="0"/>
          <c:showPercent val="0"/>
          <c:showBubbleSize val="0"/>
        </c:dLbls>
        <c:marker val="1"/>
        <c:smooth val="0"/>
        <c:axId val="1242648624"/>
        <c:axId val="46893696"/>
      </c:lineChart>
      <c:catAx>
        <c:axId val="124264862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tr-TR"/>
          </a:p>
        </c:txPr>
        <c:crossAx val="46893696"/>
        <c:crosses val="autoZero"/>
        <c:auto val="1"/>
        <c:lblAlgn val="ctr"/>
        <c:lblOffset val="100"/>
        <c:noMultiLvlLbl val="0"/>
      </c:catAx>
      <c:valAx>
        <c:axId val="46893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tr-TR"/>
          </a:p>
        </c:txPr>
        <c:crossAx val="1242648624"/>
        <c:crosses val="autoZero"/>
        <c:crossBetween val="between"/>
      </c:valAx>
      <c:valAx>
        <c:axId val="178591699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tr-TR"/>
          </a:p>
        </c:txPr>
        <c:crossAx val="1739824351"/>
        <c:crosses val="max"/>
        <c:crossBetween val="between"/>
      </c:valAx>
      <c:catAx>
        <c:axId val="1739824351"/>
        <c:scaling>
          <c:orientation val="minMax"/>
        </c:scaling>
        <c:delete val="1"/>
        <c:axPos val="b"/>
        <c:numFmt formatCode="General" sourceLinked="1"/>
        <c:majorTickMark val="out"/>
        <c:minorTickMark val="none"/>
        <c:tickLblPos val="nextTo"/>
        <c:crossAx val="1785916991"/>
        <c:crosses val="autoZero"/>
        <c:auto val="1"/>
        <c:lblAlgn val="ctr"/>
        <c:lblOffset val="100"/>
        <c:noMultiLvlLbl val="0"/>
      </c:catAx>
      <c:spPr>
        <a:gradFill>
          <a:gsLst>
            <a:gs pos="100000">
              <a:schemeClr val="lt1">
                <a:lumMod val="95000"/>
              </a:schemeClr>
            </a:gs>
            <a:gs pos="0">
              <a:schemeClr val="lt1"/>
            </a:gs>
          </a:gsLst>
          <a:lin ang="5400000" scaled="0"/>
        </a:grad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5186318642367E-2"/>
          <c:y val="1.9465000170608697E-2"/>
          <c:w val="0.85397317913385828"/>
          <c:h val="0.76748654235442038"/>
        </c:manualLayout>
      </c:layout>
      <c:barChart>
        <c:barDir val="col"/>
        <c:grouping val="clustered"/>
        <c:varyColors val="0"/>
        <c:ser>
          <c:idx val="0"/>
          <c:order val="0"/>
          <c:tx>
            <c:strRef>
              <c:f>Sayfa1!$B$1</c:f>
              <c:strCache>
                <c:ptCount val="1"/>
                <c:pt idx="0">
                  <c:v>4-1/a İşçi sayısı</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Sayfa1!$A$2:$A$7</c:f>
              <c:numCache>
                <c:formatCode>General</c:formatCode>
                <c:ptCount val="6"/>
                <c:pt idx="0">
                  <c:v>2017</c:v>
                </c:pt>
                <c:pt idx="1">
                  <c:v>2018</c:v>
                </c:pt>
                <c:pt idx="2">
                  <c:v>2019</c:v>
                </c:pt>
                <c:pt idx="3">
                  <c:v>2020</c:v>
                </c:pt>
                <c:pt idx="4">
                  <c:v>2021</c:v>
                </c:pt>
                <c:pt idx="5">
                  <c:v>2022</c:v>
                </c:pt>
              </c:numCache>
            </c:numRef>
          </c:cat>
          <c:val>
            <c:numRef>
              <c:f>Sayfa1!$B$2:$B$7</c:f>
              <c:numCache>
                <c:formatCode>General</c:formatCode>
                <c:ptCount val="6"/>
                <c:pt idx="0">
                  <c:v>16369073</c:v>
                </c:pt>
                <c:pt idx="1">
                  <c:v>16054759</c:v>
                </c:pt>
                <c:pt idx="2">
                  <c:v>16010002</c:v>
                </c:pt>
                <c:pt idx="3">
                  <c:v>17358140</c:v>
                </c:pt>
                <c:pt idx="4">
                  <c:v>18399864</c:v>
                </c:pt>
                <c:pt idx="5">
                  <c:v>19814531</c:v>
                </c:pt>
              </c:numCache>
            </c:numRef>
          </c:val>
          <c:extLst>
            <c:ext xmlns:c16="http://schemas.microsoft.com/office/drawing/2014/chart" uri="{C3380CC4-5D6E-409C-BE32-E72D297353CC}">
              <c16:uniqueId val="{00000000-59E8-4779-A48A-CC2AD319CADA}"/>
            </c:ext>
          </c:extLst>
        </c:ser>
        <c:ser>
          <c:idx val="1"/>
          <c:order val="1"/>
          <c:tx>
            <c:strRef>
              <c:f>Sayfa1!$C$1</c:f>
              <c:strCache>
                <c:ptCount val="1"/>
                <c:pt idx="0">
                  <c:v>İş kazası sayısı</c:v>
                </c:pt>
              </c:strCache>
            </c:strRef>
          </c:tx>
          <c:spPr>
            <a:solidFill>
              <a:schemeClr val="accent2"/>
            </a:solidFill>
            <a:ln>
              <a:noFill/>
            </a:ln>
            <a:effectLst/>
          </c:spPr>
          <c:invertIfNegative val="0"/>
          <c:dLbls>
            <c:dLbl>
              <c:idx val="0"/>
              <c:layout>
                <c:manualLayout>
                  <c:x val="1.2499999999999971E-2"/>
                  <c:y val="0.1382812414935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28-403A-B558-E1433B466F02}"/>
                </c:ext>
              </c:extLst>
            </c:dLbl>
            <c:dLbl>
              <c:idx val="1"/>
              <c:layout>
                <c:manualLayout>
                  <c:x val="9.3749999999999997E-3"/>
                  <c:y val="0.135937491637703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28-403A-B558-E1433B466F02}"/>
                </c:ext>
              </c:extLst>
            </c:dLbl>
            <c:dLbl>
              <c:idx val="2"/>
              <c:layout>
                <c:manualLayout>
                  <c:x val="6.2500000000000003E-3"/>
                  <c:y val="0.1382812414935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E-4EF6-9C27-46B9A447E287}"/>
                </c:ext>
              </c:extLst>
            </c:dLbl>
            <c:dLbl>
              <c:idx val="3"/>
              <c:layout>
                <c:manualLayout>
                  <c:x val="1.0937499999999885E-2"/>
                  <c:y val="0.135937491637703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EE-4EF6-9C27-46B9A447E287}"/>
                </c:ext>
              </c:extLst>
            </c:dLbl>
            <c:dLbl>
              <c:idx val="4"/>
              <c:layout>
                <c:manualLayout>
                  <c:x val="1.5624999999999886E-2"/>
                  <c:y val="0.140624991349348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EE-4EF6-9C27-46B9A447E287}"/>
                </c:ext>
              </c:extLst>
            </c:dLbl>
            <c:dLbl>
              <c:idx val="5"/>
              <c:layout>
                <c:manualLayout>
                  <c:x val="9.3749999999998852E-3"/>
                  <c:y val="0.1476562409168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EE-4EF6-9C27-46B9A447E287}"/>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Sayfa1!$A$2:$A$7</c:f>
              <c:numCache>
                <c:formatCode>General</c:formatCode>
                <c:ptCount val="6"/>
                <c:pt idx="0">
                  <c:v>2017</c:v>
                </c:pt>
                <c:pt idx="1">
                  <c:v>2018</c:v>
                </c:pt>
                <c:pt idx="2">
                  <c:v>2019</c:v>
                </c:pt>
                <c:pt idx="3">
                  <c:v>2020</c:v>
                </c:pt>
                <c:pt idx="4">
                  <c:v>2021</c:v>
                </c:pt>
                <c:pt idx="5">
                  <c:v>2022</c:v>
                </c:pt>
              </c:numCache>
            </c:numRef>
          </c:cat>
          <c:val>
            <c:numRef>
              <c:f>Sayfa1!$C$2:$C$7</c:f>
              <c:numCache>
                <c:formatCode>General</c:formatCode>
                <c:ptCount val="6"/>
                <c:pt idx="0">
                  <c:v>359653</c:v>
                </c:pt>
                <c:pt idx="1">
                  <c:v>430985</c:v>
                </c:pt>
                <c:pt idx="2">
                  <c:v>422463</c:v>
                </c:pt>
                <c:pt idx="3">
                  <c:v>384262</c:v>
                </c:pt>
                <c:pt idx="4">
                  <c:v>511084</c:v>
                </c:pt>
                <c:pt idx="5">
                  <c:v>588823</c:v>
                </c:pt>
              </c:numCache>
            </c:numRef>
          </c:val>
          <c:extLst>
            <c:ext xmlns:c16="http://schemas.microsoft.com/office/drawing/2014/chart" uri="{C3380CC4-5D6E-409C-BE32-E72D297353CC}">
              <c16:uniqueId val="{00000001-59E8-4779-A48A-CC2AD319CADA}"/>
            </c:ext>
          </c:extLst>
        </c:ser>
        <c:dLbls>
          <c:showLegendKey val="0"/>
          <c:showVal val="0"/>
          <c:showCatName val="0"/>
          <c:showSerName val="0"/>
          <c:showPercent val="0"/>
          <c:showBubbleSize val="0"/>
        </c:dLbls>
        <c:gapWidth val="219"/>
        <c:overlap val="-27"/>
        <c:axId val="539767712"/>
        <c:axId val="615109584"/>
      </c:barChart>
      <c:lineChart>
        <c:grouping val="standard"/>
        <c:varyColors val="0"/>
        <c:ser>
          <c:idx val="2"/>
          <c:order val="2"/>
          <c:tx>
            <c:strRef>
              <c:f>Sayfa1!$D$1</c:f>
              <c:strCache>
                <c:ptCount val="1"/>
                <c:pt idx="0">
                  <c:v>4-1/a İşçi sayısındaki değişim</c:v>
                </c:pt>
              </c:strCache>
            </c:strRef>
          </c:tx>
          <c:spPr>
            <a:ln w="28575" cap="rnd">
              <a:solidFill>
                <a:schemeClr val="accent3"/>
              </a:solidFill>
              <a:round/>
            </a:ln>
            <a:effectLst/>
          </c:spPr>
          <c:marker>
            <c:symbol val="none"/>
          </c:marker>
          <c:dLbls>
            <c:dLbl>
              <c:idx val="1"/>
              <c:layout>
                <c:manualLayout>
                  <c:x val="-1.0937499999999999E-2"/>
                  <c:y val="-3.046874812569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28-403A-B558-E1433B466F02}"/>
                </c:ext>
              </c:extLst>
            </c:dLbl>
            <c:dLbl>
              <c:idx val="2"/>
              <c:layout>
                <c:manualLayout>
                  <c:x val="-1.7187500000000001E-2"/>
                  <c:y val="-4.4531247260627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E-4EF6-9C27-46B9A447E287}"/>
                </c:ext>
              </c:extLst>
            </c:dLbl>
            <c:dLbl>
              <c:idx val="3"/>
              <c:layout>
                <c:manualLayout>
                  <c:x val="-4.6874999999999998E-3"/>
                  <c:y val="-2.812499826986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EE-4EF6-9C27-46B9A447E287}"/>
                </c:ext>
              </c:extLst>
            </c:dLbl>
            <c:dLbl>
              <c:idx val="4"/>
              <c:layout>
                <c:manualLayout>
                  <c:x val="-1.40625E-2"/>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EE-4EF6-9C27-46B9A447E287}"/>
                </c:ext>
              </c:extLst>
            </c:dLbl>
            <c:dLbl>
              <c:idx val="5"/>
              <c:layout>
                <c:manualLayout>
                  <c:x val="-9.3749999999999997E-3"/>
                  <c:y val="-1.4062499134934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E-4EF6-9C27-46B9A447E2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Sayfa1!$A$2:$A$7</c:f>
              <c:numCache>
                <c:formatCode>General</c:formatCode>
                <c:ptCount val="6"/>
                <c:pt idx="0">
                  <c:v>2017</c:v>
                </c:pt>
                <c:pt idx="1">
                  <c:v>2018</c:v>
                </c:pt>
                <c:pt idx="2">
                  <c:v>2019</c:v>
                </c:pt>
                <c:pt idx="3">
                  <c:v>2020</c:v>
                </c:pt>
                <c:pt idx="4">
                  <c:v>2021</c:v>
                </c:pt>
                <c:pt idx="5">
                  <c:v>2022</c:v>
                </c:pt>
              </c:numCache>
            </c:numRef>
          </c:cat>
          <c:val>
            <c:numRef>
              <c:f>Sayfa1!$D$2:$D$7</c:f>
              <c:numCache>
                <c:formatCode>General</c:formatCode>
                <c:ptCount val="6"/>
                <c:pt idx="0">
                  <c:v>0</c:v>
                </c:pt>
                <c:pt idx="1">
                  <c:v>-1.9</c:v>
                </c:pt>
                <c:pt idx="2">
                  <c:v>-0.2</c:v>
                </c:pt>
                <c:pt idx="3">
                  <c:v>8.4</c:v>
                </c:pt>
                <c:pt idx="4">
                  <c:v>6</c:v>
                </c:pt>
                <c:pt idx="5">
                  <c:v>7.6</c:v>
                </c:pt>
              </c:numCache>
            </c:numRef>
          </c:val>
          <c:smooth val="0"/>
          <c:extLst>
            <c:ext xmlns:c16="http://schemas.microsoft.com/office/drawing/2014/chart" uri="{C3380CC4-5D6E-409C-BE32-E72D297353CC}">
              <c16:uniqueId val="{00000002-59E8-4779-A48A-CC2AD319CADA}"/>
            </c:ext>
          </c:extLst>
        </c:ser>
        <c:ser>
          <c:idx val="3"/>
          <c:order val="3"/>
          <c:tx>
            <c:strRef>
              <c:f>Sayfa1!$E$1</c:f>
              <c:strCache>
                <c:ptCount val="1"/>
                <c:pt idx="0">
                  <c:v>İş kazası sayısındaki değişim</c:v>
                </c:pt>
              </c:strCache>
            </c:strRef>
          </c:tx>
          <c:spPr>
            <a:ln w="28575" cap="rnd">
              <a:solidFill>
                <a:schemeClr val="accent4"/>
              </a:solidFill>
              <a:round/>
            </a:ln>
            <a:effectLst/>
          </c:spPr>
          <c:marker>
            <c:symbol val="none"/>
          </c:marker>
          <c:dLbls>
            <c:dLbl>
              <c:idx val="1"/>
              <c:layout>
                <c:manualLayout>
                  <c:x val="0"/>
                  <c:y val="0"/>
                </c:manualLayout>
              </c:layout>
              <c:tx>
                <c:rich>
                  <a:bodyPr/>
                  <a:lstStyle/>
                  <a:p>
                    <a:r>
                      <a:rPr lang="en-US" dirty="0"/>
                      <a:t>19,8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2C2-416A-BA68-E4FE6F4F5604}"/>
                </c:ext>
              </c:extLst>
            </c:dLbl>
            <c:dLbl>
              <c:idx val="2"/>
              <c:layout>
                <c:manualLayout>
                  <c:x val="-7.8125000000000572E-3"/>
                  <c:y val="-9.37499942328998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E-4EF6-9C27-46B9A447E287}"/>
                </c:ext>
              </c:extLst>
            </c:dLbl>
            <c:dLbl>
              <c:idx val="3"/>
              <c:layout>
                <c:manualLayout>
                  <c:x val="1.5625000000000001E-3"/>
                  <c:y val="-1.874999884657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E-4EF6-9C27-46B9A447E28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EE-4EF6-9C27-46B9A447E287}"/>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EE-4EF6-9C27-46B9A447E28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solidFill>
                <a:prstDash val="sysDot"/>
              </a:ln>
              <a:effectLst/>
            </c:spPr>
            <c:trendlineType val="linear"/>
            <c:dispRSqr val="0"/>
            <c:dispEq val="0"/>
          </c:trendline>
          <c:cat>
            <c:numRef>
              <c:f>Sayfa1!$A$2:$A$7</c:f>
              <c:numCache>
                <c:formatCode>General</c:formatCode>
                <c:ptCount val="6"/>
                <c:pt idx="0">
                  <c:v>2017</c:v>
                </c:pt>
                <c:pt idx="1">
                  <c:v>2018</c:v>
                </c:pt>
                <c:pt idx="2">
                  <c:v>2019</c:v>
                </c:pt>
                <c:pt idx="3">
                  <c:v>2020</c:v>
                </c:pt>
                <c:pt idx="4">
                  <c:v>2021</c:v>
                </c:pt>
                <c:pt idx="5">
                  <c:v>2022</c:v>
                </c:pt>
              </c:numCache>
            </c:numRef>
          </c:cat>
          <c:val>
            <c:numRef>
              <c:f>Sayfa1!$E$2:$E$7</c:f>
              <c:numCache>
                <c:formatCode>General</c:formatCode>
                <c:ptCount val="6"/>
                <c:pt idx="0">
                  <c:v>0</c:v>
                </c:pt>
                <c:pt idx="1">
                  <c:v>19.8</c:v>
                </c:pt>
                <c:pt idx="2">
                  <c:v>-1.9</c:v>
                </c:pt>
                <c:pt idx="3">
                  <c:v>-9</c:v>
                </c:pt>
                <c:pt idx="4">
                  <c:v>33</c:v>
                </c:pt>
                <c:pt idx="5">
                  <c:v>15.2</c:v>
                </c:pt>
              </c:numCache>
            </c:numRef>
          </c:val>
          <c:smooth val="0"/>
          <c:extLst>
            <c:ext xmlns:c16="http://schemas.microsoft.com/office/drawing/2014/chart" uri="{C3380CC4-5D6E-409C-BE32-E72D297353CC}">
              <c16:uniqueId val="{00000003-59E8-4779-A48A-CC2AD319CADA}"/>
            </c:ext>
          </c:extLst>
        </c:ser>
        <c:dLbls>
          <c:showLegendKey val="0"/>
          <c:showVal val="0"/>
          <c:showCatName val="0"/>
          <c:showSerName val="0"/>
          <c:showPercent val="0"/>
          <c:showBubbleSize val="0"/>
        </c:dLbls>
        <c:marker val="1"/>
        <c:smooth val="0"/>
        <c:axId val="493726112"/>
        <c:axId val="615119504"/>
      </c:lineChart>
      <c:catAx>
        <c:axId val="53976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15109584"/>
        <c:crosses val="autoZero"/>
        <c:auto val="1"/>
        <c:lblAlgn val="ctr"/>
        <c:lblOffset val="100"/>
        <c:noMultiLvlLbl val="0"/>
      </c:catAx>
      <c:valAx>
        <c:axId val="61510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39767712"/>
        <c:crosses val="autoZero"/>
        <c:crossBetween val="between"/>
      </c:valAx>
      <c:valAx>
        <c:axId val="6151195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93726112"/>
        <c:crosses val="max"/>
        <c:crossBetween val="between"/>
      </c:valAx>
      <c:catAx>
        <c:axId val="493726112"/>
        <c:scaling>
          <c:orientation val="minMax"/>
        </c:scaling>
        <c:delete val="1"/>
        <c:axPos val="b"/>
        <c:numFmt formatCode="General" sourceLinked="1"/>
        <c:majorTickMark val="out"/>
        <c:minorTickMark val="none"/>
        <c:tickLblPos val="nextTo"/>
        <c:crossAx val="615119504"/>
        <c:crosses val="autoZero"/>
        <c:auto val="1"/>
        <c:lblAlgn val="ctr"/>
        <c:lblOffset val="100"/>
        <c:noMultiLvlLbl val="0"/>
      </c:catAx>
      <c:spPr>
        <a:noFill/>
        <a:ln>
          <a:noFill/>
        </a:ln>
        <a:effectLst/>
      </c:spPr>
    </c:plotArea>
    <c:legend>
      <c:legendPos val="b"/>
      <c:legendEntry>
        <c:idx val="4"/>
        <c:delete val="1"/>
      </c:legendEntry>
      <c:layout>
        <c:manualLayout>
          <c:xMode val="edge"/>
          <c:yMode val="edge"/>
          <c:x val="0.15720177165354332"/>
          <c:y val="0.92994107222311317"/>
          <c:w val="0.84279822834645668"/>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a:t>2018-2022 yıları</a:t>
            </a:r>
            <a:r>
              <a:rPr lang="tr-TR" baseline="0" dirty="0"/>
              <a:t> arasında </a:t>
            </a:r>
            <a:r>
              <a:rPr lang="tr-TR" dirty="0"/>
              <a:t>İş Kazası</a:t>
            </a:r>
            <a:r>
              <a:rPr lang="tr-TR" baseline="0" dirty="0"/>
              <a:t> Sonucu Ölen Kişilerin Cinsiyete Göre Dağılımı</a:t>
            </a:r>
            <a:endParaRPr lang="tr-T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5.2810162401574802E-2"/>
          <c:y val="0.14944930183013647"/>
          <c:w val="0.9300023375984251"/>
          <c:h val="0.72124435769904294"/>
        </c:manualLayout>
      </c:layout>
      <c:barChart>
        <c:barDir val="col"/>
        <c:grouping val="clustered"/>
        <c:varyColors val="0"/>
        <c:ser>
          <c:idx val="0"/>
          <c:order val="0"/>
          <c:tx>
            <c:strRef>
              <c:f>Sayfa1!$B$1</c:f>
              <c:strCache>
                <c:ptCount val="1"/>
                <c:pt idx="0">
                  <c:v>Erkek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Sayfa1!$B$2:$B$6</c:f>
              <c:numCache>
                <c:formatCode>General</c:formatCode>
                <c:ptCount val="5"/>
                <c:pt idx="0">
                  <c:v>97</c:v>
                </c:pt>
                <c:pt idx="1">
                  <c:v>98.1</c:v>
                </c:pt>
                <c:pt idx="2">
                  <c:v>97.2</c:v>
                </c:pt>
                <c:pt idx="3">
                  <c:v>97.6</c:v>
                </c:pt>
                <c:pt idx="4">
                  <c:v>97.4</c:v>
                </c:pt>
              </c:numCache>
            </c:numRef>
          </c:val>
          <c:extLst>
            <c:ext xmlns:c16="http://schemas.microsoft.com/office/drawing/2014/chart" uri="{C3380CC4-5D6E-409C-BE32-E72D297353CC}">
              <c16:uniqueId val="{00000000-CC9B-4130-8332-D00FEF22105F}"/>
            </c:ext>
          </c:extLst>
        </c:ser>
        <c:ser>
          <c:idx val="1"/>
          <c:order val="1"/>
          <c:tx>
            <c:strRef>
              <c:f>Sayfa1!$C$1</c:f>
              <c:strCache>
                <c:ptCount val="1"/>
                <c:pt idx="0">
                  <c:v>Kadın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Sayfa1!$C$2:$C$6</c:f>
              <c:numCache>
                <c:formatCode>General</c:formatCode>
                <c:ptCount val="5"/>
                <c:pt idx="0">
                  <c:v>3</c:v>
                </c:pt>
                <c:pt idx="1">
                  <c:v>1.9</c:v>
                </c:pt>
                <c:pt idx="2">
                  <c:v>2.8</c:v>
                </c:pt>
                <c:pt idx="3">
                  <c:v>2.4</c:v>
                </c:pt>
                <c:pt idx="4">
                  <c:v>2.6</c:v>
                </c:pt>
              </c:numCache>
            </c:numRef>
          </c:val>
          <c:extLst>
            <c:ext xmlns:c16="http://schemas.microsoft.com/office/drawing/2014/chart" uri="{C3380CC4-5D6E-409C-BE32-E72D297353CC}">
              <c16:uniqueId val="{00000001-CC9B-4130-8332-D00FEF22105F}"/>
            </c:ext>
          </c:extLst>
        </c:ser>
        <c:ser>
          <c:idx val="2"/>
          <c:order val="2"/>
          <c:tx>
            <c:strRef>
              <c:f>Sayfa1!$D$1</c:f>
              <c:strCache>
                <c:ptCount val="1"/>
                <c:pt idx="0">
                  <c:v>Seri 3</c:v>
                </c:pt>
              </c:strCache>
            </c:strRef>
          </c:tx>
          <c:spPr>
            <a:solidFill>
              <a:schemeClr val="accent3"/>
            </a:solidFill>
            <a:ln>
              <a:noFill/>
            </a:ln>
            <a:effectLst/>
          </c:spPr>
          <c:invertIfNegative val="0"/>
          <c:cat>
            <c:numRef>
              <c:f>Sayfa1!$A$2:$A$6</c:f>
              <c:numCache>
                <c:formatCode>General</c:formatCode>
                <c:ptCount val="5"/>
                <c:pt idx="0">
                  <c:v>2018</c:v>
                </c:pt>
                <c:pt idx="1">
                  <c:v>2019</c:v>
                </c:pt>
                <c:pt idx="2">
                  <c:v>2020</c:v>
                </c:pt>
                <c:pt idx="3">
                  <c:v>2021</c:v>
                </c:pt>
                <c:pt idx="4">
                  <c:v>2022</c:v>
                </c:pt>
              </c:numCache>
            </c:numRef>
          </c:cat>
          <c:val>
            <c:numRef>
              <c:f>Sayfa1!$D$2:$D$6</c:f>
              <c:numCache>
                <c:formatCode>General</c:formatCode>
                <c:ptCount val="5"/>
              </c:numCache>
            </c:numRef>
          </c:val>
          <c:extLst>
            <c:ext xmlns:c16="http://schemas.microsoft.com/office/drawing/2014/chart" uri="{C3380CC4-5D6E-409C-BE32-E72D297353CC}">
              <c16:uniqueId val="{00000002-CC9B-4130-8332-D00FEF22105F}"/>
            </c:ext>
          </c:extLst>
        </c:ser>
        <c:dLbls>
          <c:showLegendKey val="0"/>
          <c:showVal val="0"/>
          <c:showCatName val="0"/>
          <c:showSerName val="0"/>
          <c:showPercent val="0"/>
          <c:showBubbleSize val="0"/>
        </c:dLbls>
        <c:gapWidth val="219"/>
        <c:overlap val="-27"/>
        <c:axId val="1337910880"/>
        <c:axId val="1173702992"/>
      </c:barChart>
      <c:catAx>
        <c:axId val="133791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173702992"/>
        <c:crosses val="autoZero"/>
        <c:auto val="1"/>
        <c:lblAlgn val="ctr"/>
        <c:lblOffset val="100"/>
        <c:noMultiLvlLbl val="0"/>
      </c:catAx>
      <c:valAx>
        <c:axId val="1173702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33791088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61786417322834E-2"/>
          <c:y val="0.11835696860500931"/>
          <c:w val="0.91740071358267716"/>
          <c:h val="0.76748654235442038"/>
        </c:manualLayout>
      </c:layout>
      <c:barChart>
        <c:barDir val="col"/>
        <c:grouping val="stacked"/>
        <c:varyColors val="0"/>
        <c:ser>
          <c:idx val="0"/>
          <c:order val="0"/>
          <c:tx>
            <c:strRef>
              <c:f>Sayfa1!$B$1</c:f>
              <c:strCache>
                <c:ptCount val="1"/>
                <c:pt idx="0">
                  <c:v>Bina İnşaatı</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Sayfa1!$B$2:$B$6</c:f>
              <c:numCache>
                <c:formatCode>General</c:formatCode>
                <c:ptCount val="5"/>
                <c:pt idx="0">
                  <c:v>23.4</c:v>
                </c:pt>
                <c:pt idx="1">
                  <c:v>18</c:v>
                </c:pt>
                <c:pt idx="2">
                  <c:v>16</c:v>
                </c:pt>
                <c:pt idx="3">
                  <c:v>15</c:v>
                </c:pt>
                <c:pt idx="4">
                  <c:v>16</c:v>
                </c:pt>
              </c:numCache>
            </c:numRef>
          </c:val>
          <c:extLst>
            <c:ext xmlns:c16="http://schemas.microsoft.com/office/drawing/2014/chart" uri="{C3380CC4-5D6E-409C-BE32-E72D297353CC}">
              <c16:uniqueId val="{00000000-8BB0-4368-98C9-BE1BD7194E3F}"/>
            </c:ext>
          </c:extLst>
        </c:ser>
        <c:ser>
          <c:idx val="1"/>
          <c:order val="1"/>
          <c:tx>
            <c:strRef>
              <c:f>Sayfa1!$C$1</c:f>
              <c:strCache>
                <c:ptCount val="1"/>
                <c:pt idx="0">
                  <c:v>Kara T. Ve Boru H. 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Sayfa1!$C$2:$C$6</c:f>
              <c:numCache>
                <c:formatCode>General</c:formatCode>
                <c:ptCount val="5"/>
                <c:pt idx="0">
                  <c:v>11.4</c:v>
                </c:pt>
                <c:pt idx="1">
                  <c:v>16</c:v>
                </c:pt>
                <c:pt idx="2">
                  <c:v>17</c:v>
                </c:pt>
                <c:pt idx="3">
                  <c:v>16</c:v>
                </c:pt>
                <c:pt idx="4">
                  <c:v>15</c:v>
                </c:pt>
              </c:numCache>
            </c:numRef>
          </c:val>
          <c:extLst>
            <c:ext xmlns:c16="http://schemas.microsoft.com/office/drawing/2014/chart" uri="{C3380CC4-5D6E-409C-BE32-E72D297353CC}">
              <c16:uniqueId val="{00000001-8BB0-4368-98C9-BE1BD7194E3F}"/>
            </c:ext>
          </c:extLst>
        </c:ser>
        <c:ser>
          <c:idx val="2"/>
          <c:order val="2"/>
          <c:tx>
            <c:strRef>
              <c:f>Sayfa1!$D$1</c:f>
              <c:strCache>
                <c:ptCount val="1"/>
                <c:pt idx="0">
                  <c:v>Bina D. Y. İ.</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Sayfa1!$D$2:$D$6</c:f>
              <c:numCache>
                <c:formatCode>General</c:formatCode>
                <c:ptCount val="5"/>
                <c:pt idx="0">
                  <c:v>10.5</c:v>
                </c:pt>
                <c:pt idx="1">
                  <c:v>9.1999999999999993</c:v>
                </c:pt>
                <c:pt idx="2">
                  <c:v>8</c:v>
                </c:pt>
                <c:pt idx="3">
                  <c:v>8</c:v>
                </c:pt>
                <c:pt idx="4">
                  <c:v>6</c:v>
                </c:pt>
              </c:numCache>
            </c:numRef>
          </c:val>
          <c:extLst>
            <c:ext xmlns:c16="http://schemas.microsoft.com/office/drawing/2014/chart" uri="{C3380CC4-5D6E-409C-BE32-E72D297353CC}">
              <c16:uniqueId val="{00000002-8BB0-4368-98C9-BE1BD7194E3F}"/>
            </c:ext>
          </c:extLst>
        </c:ser>
        <c:ser>
          <c:idx val="3"/>
          <c:order val="3"/>
          <c:tx>
            <c:strRef>
              <c:f>Sayfa1!$E$1</c:f>
              <c:strCache>
                <c:ptCount val="1"/>
                <c:pt idx="0">
                  <c:v>Diğer</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Sayfa1!$E$2:$E$6</c:f>
              <c:numCache>
                <c:formatCode>General</c:formatCode>
                <c:ptCount val="5"/>
                <c:pt idx="0">
                  <c:v>54.7</c:v>
                </c:pt>
                <c:pt idx="1">
                  <c:v>56.8</c:v>
                </c:pt>
                <c:pt idx="2">
                  <c:v>59</c:v>
                </c:pt>
                <c:pt idx="3">
                  <c:v>61</c:v>
                </c:pt>
                <c:pt idx="4">
                  <c:v>63</c:v>
                </c:pt>
              </c:numCache>
            </c:numRef>
          </c:val>
          <c:extLst>
            <c:ext xmlns:c16="http://schemas.microsoft.com/office/drawing/2014/chart" uri="{C3380CC4-5D6E-409C-BE32-E72D297353CC}">
              <c16:uniqueId val="{00000003-8BB0-4368-98C9-BE1BD7194E3F}"/>
            </c:ext>
          </c:extLst>
        </c:ser>
        <c:dLbls>
          <c:dLblPos val="ctr"/>
          <c:showLegendKey val="0"/>
          <c:showVal val="1"/>
          <c:showCatName val="0"/>
          <c:showSerName val="0"/>
          <c:showPercent val="0"/>
          <c:showBubbleSize val="0"/>
        </c:dLbls>
        <c:gapWidth val="150"/>
        <c:overlap val="100"/>
        <c:axId val="1169954256"/>
        <c:axId val="1305145728"/>
      </c:barChart>
      <c:catAx>
        <c:axId val="1169954256"/>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305145728"/>
        <c:crosses val="autoZero"/>
        <c:auto val="1"/>
        <c:lblAlgn val="ctr"/>
        <c:lblOffset val="100"/>
        <c:noMultiLvlLbl val="0"/>
      </c:catAx>
      <c:valAx>
        <c:axId val="1305145728"/>
        <c:scaling>
          <c:orientation val="minMax"/>
          <c:max val="1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1699542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2000" b="0" i="0" u="none" strike="noStrike" kern="1200" spc="0" baseline="0" dirty="0">
                <a:solidFill>
                  <a:prstClr val="black">
                    <a:lumMod val="65000"/>
                    <a:lumOff val="35000"/>
                  </a:prstClr>
                </a:solidFill>
                <a:latin typeface="Calibri" pitchFamily="34" charset="0"/>
                <a:cs typeface="Calibri" pitchFamily="34" charset="0"/>
              </a:rPr>
              <a:t>Yıllara Göre Meslek Hastalığı Sayısı (Türkiye)</a:t>
            </a:r>
            <a:endParaRPr lang="tr-TR" dirty="0"/>
          </a:p>
        </c:rich>
      </c:tx>
      <c:layout>
        <c:manualLayout>
          <c:xMode val="edge"/>
          <c:yMode val="edge"/>
          <c:x val="0.2158427946674563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Meslek Hastalığı Sayısı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Sayfa1!$B$2:$B$29</c:f>
              <c:numCache>
                <c:formatCode>General</c:formatCode>
                <c:ptCount val="28"/>
                <c:pt idx="0">
                  <c:v>975</c:v>
                </c:pt>
                <c:pt idx="1">
                  <c:v>1115</c:v>
                </c:pt>
                <c:pt idx="2">
                  <c:v>1055</c:v>
                </c:pt>
                <c:pt idx="3">
                  <c:v>1400</c:v>
                </c:pt>
                <c:pt idx="4">
                  <c:v>1025</c:v>
                </c:pt>
                <c:pt idx="5">
                  <c:v>803</c:v>
                </c:pt>
                <c:pt idx="6">
                  <c:v>883</c:v>
                </c:pt>
                <c:pt idx="7">
                  <c:v>601</c:v>
                </c:pt>
                <c:pt idx="8">
                  <c:v>440</c:v>
                </c:pt>
                <c:pt idx="9">
                  <c:v>384</c:v>
                </c:pt>
                <c:pt idx="10">
                  <c:v>519</c:v>
                </c:pt>
                <c:pt idx="11">
                  <c:v>574</c:v>
                </c:pt>
                <c:pt idx="12">
                  <c:v>1208</c:v>
                </c:pt>
                <c:pt idx="13">
                  <c:v>539</c:v>
                </c:pt>
                <c:pt idx="14">
                  <c:v>429</c:v>
                </c:pt>
                <c:pt idx="15">
                  <c:v>533</c:v>
                </c:pt>
                <c:pt idx="16">
                  <c:v>697</c:v>
                </c:pt>
                <c:pt idx="17">
                  <c:v>395</c:v>
                </c:pt>
                <c:pt idx="18">
                  <c:v>351</c:v>
                </c:pt>
                <c:pt idx="19">
                  <c:v>494</c:v>
                </c:pt>
                <c:pt idx="20">
                  <c:v>510</c:v>
                </c:pt>
                <c:pt idx="21">
                  <c:v>597</c:v>
                </c:pt>
                <c:pt idx="22">
                  <c:v>691</c:v>
                </c:pt>
                <c:pt idx="23">
                  <c:v>1044</c:v>
                </c:pt>
                <c:pt idx="24">
                  <c:v>1088</c:v>
                </c:pt>
                <c:pt idx="25">
                  <c:v>908</c:v>
                </c:pt>
                <c:pt idx="26">
                  <c:v>1207</c:v>
                </c:pt>
                <c:pt idx="27">
                  <c:v>953</c:v>
                </c:pt>
              </c:numCache>
            </c:numRef>
          </c:val>
          <c:extLst>
            <c:ext xmlns:c16="http://schemas.microsoft.com/office/drawing/2014/chart" uri="{C3380CC4-5D6E-409C-BE32-E72D297353CC}">
              <c16:uniqueId val="{00000000-68E1-4937-85F3-BA54847EC108}"/>
            </c:ext>
          </c:extLst>
        </c:ser>
        <c:ser>
          <c:idx val="1"/>
          <c:order val="1"/>
          <c:tx>
            <c:strRef>
              <c:f>Sayfa1!$C$1</c:f>
              <c:strCache>
                <c:ptCount val="1"/>
                <c:pt idx="0">
                  <c:v>Sütun1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Sayfa1!$C$2:$C$29</c:f>
              <c:numCache>
                <c:formatCode>General</c:formatCode>
                <c:ptCount val="28"/>
              </c:numCache>
            </c:numRef>
          </c:val>
          <c:extLst>
            <c:ext xmlns:c16="http://schemas.microsoft.com/office/drawing/2014/chart" uri="{C3380CC4-5D6E-409C-BE32-E72D297353CC}">
              <c16:uniqueId val="{00000001-68E1-4937-85F3-BA54847EC108}"/>
            </c:ext>
          </c:extLst>
        </c:ser>
        <c:ser>
          <c:idx val="2"/>
          <c:order val="2"/>
          <c:tx>
            <c:strRef>
              <c:f>Sayfa1!$D$1</c:f>
              <c:strCache>
                <c:ptCount val="1"/>
                <c:pt idx="0">
                  <c:v>Sütun2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Sayfa1!$D$2:$D$29</c:f>
              <c:numCache>
                <c:formatCode>General</c:formatCode>
                <c:ptCount val="28"/>
              </c:numCache>
            </c:numRef>
          </c:val>
          <c:extLst>
            <c:ext xmlns:c16="http://schemas.microsoft.com/office/drawing/2014/chart" uri="{C3380CC4-5D6E-409C-BE32-E72D297353CC}">
              <c16:uniqueId val="{00000002-68E1-4937-85F3-BA54847EC108}"/>
            </c:ext>
          </c:extLst>
        </c:ser>
        <c:dLbls>
          <c:dLblPos val="outEnd"/>
          <c:showLegendKey val="0"/>
          <c:showVal val="1"/>
          <c:showCatName val="0"/>
          <c:showSerName val="0"/>
          <c:showPercent val="0"/>
          <c:showBubbleSize val="0"/>
        </c:dLbls>
        <c:gapWidth val="219"/>
        <c:overlap val="-27"/>
        <c:axId val="1412645247"/>
        <c:axId val="1411385647"/>
      </c:barChart>
      <c:catAx>
        <c:axId val="141264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11385647"/>
        <c:crosses val="autoZero"/>
        <c:auto val="1"/>
        <c:lblAlgn val="ctr"/>
        <c:lblOffset val="100"/>
        <c:noMultiLvlLbl val="0"/>
      </c:catAx>
      <c:valAx>
        <c:axId val="1411385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12645247"/>
        <c:crosses val="autoZero"/>
        <c:crossBetween val="between"/>
      </c:valAx>
      <c:spPr>
        <a:noFill/>
        <a:ln>
          <a:noFill/>
        </a:ln>
        <a:effectLst/>
      </c:spPr>
    </c:plotArea>
    <c:legend>
      <c:legendPos val="r"/>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6941437007874E-2"/>
          <c:y val="1.7121184970399547E-2"/>
          <c:w val="0.94583058562992128"/>
          <c:h val="0.76748654235442038"/>
        </c:manualLayout>
      </c:layout>
      <c:lineChart>
        <c:grouping val="standard"/>
        <c:varyColors val="0"/>
        <c:dLbls>
          <c:dLblPos val="ctr"/>
          <c:showLegendKey val="0"/>
          <c:showVal val="1"/>
          <c:showCatName val="0"/>
          <c:showSerName val="0"/>
          <c:showPercent val="0"/>
          <c:showBubbleSize val="0"/>
        </c:dLbls>
        <c:marker val="1"/>
        <c:smooth val="0"/>
        <c:axId val="502446416"/>
        <c:axId val="504085312"/>
      </c:lineChart>
      <c:catAx>
        <c:axId val="5024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4085312"/>
        <c:crosses val="autoZero"/>
        <c:auto val="1"/>
        <c:lblAlgn val="ctr"/>
        <c:lblOffset val="100"/>
        <c:noMultiLvlLbl val="0"/>
      </c:catAx>
      <c:valAx>
        <c:axId val="50408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24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77697533031302E-2"/>
          <c:y val="0.1100426833051603"/>
          <c:w val="0.66736011501746995"/>
          <c:h val="0.66027085474056324"/>
        </c:manualLayout>
      </c:layout>
      <c:barChart>
        <c:barDir val="col"/>
        <c:grouping val="stacked"/>
        <c:varyColors val="0"/>
        <c:ser>
          <c:idx val="0"/>
          <c:order val="0"/>
          <c:tx>
            <c:strRef>
              <c:f>Sayfa1!$B$1</c:f>
              <c:strCache>
                <c:ptCount val="1"/>
                <c:pt idx="0">
                  <c:v>Sigortalılığı süresince MH teşhisi konan sigortalı yüzdesi</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Sayfa1!$B$2:$B$6</c:f>
              <c:numCache>
                <c:formatCode>General</c:formatCode>
                <c:ptCount val="5"/>
                <c:pt idx="0">
                  <c:v>71.45</c:v>
                </c:pt>
                <c:pt idx="1">
                  <c:v>83.36</c:v>
                </c:pt>
                <c:pt idx="2">
                  <c:v>83.37</c:v>
                </c:pt>
                <c:pt idx="3">
                  <c:v>85.99</c:v>
                </c:pt>
                <c:pt idx="4">
                  <c:v>90.34</c:v>
                </c:pt>
              </c:numCache>
            </c:numRef>
          </c:val>
          <c:extLst>
            <c:ext xmlns:c16="http://schemas.microsoft.com/office/drawing/2014/chart" uri="{C3380CC4-5D6E-409C-BE32-E72D297353CC}">
              <c16:uniqueId val="{00000000-92E9-4DC8-9633-BE4C9356AFB8}"/>
            </c:ext>
          </c:extLst>
        </c:ser>
        <c:ser>
          <c:idx val="1"/>
          <c:order val="1"/>
          <c:tx>
            <c:strRef>
              <c:f>Sayfa1!$C$1</c:f>
              <c:strCache>
                <c:ptCount val="1"/>
                <c:pt idx="0">
                  <c:v>Sigortalılığı sona erdikten sonra MH teşhisi konan sigortalı yüzdesi</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Sayfa1!$C$2:$C$6</c:f>
              <c:numCache>
                <c:formatCode>General</c:formatCode>
                <c:ptCount val="5"/>
                <c:pt idx="0">
                  <c:v>28.55</c:v>
                </c:pt>
                <c:pt idx="1">
                  <c:v>16.64</c:v>
                </c:pt>
                <c:pt idx="2">
                  <c:v>16.63</c:v>
                </c:pt>
                <c:pt idx="3">
                  <c:v>14.01</c:v>
                </c:pt>
                <c:pt idx="4">
                  <c:v>9.66</c:v>
                </c:pt>
              </c:numCache>
            </c:numRef>
          </c:val>
          <c:extLst>
            <c:ext xmlns:c16="http://schemas.microsoft.com/office/drawing/2014/chart" uri="{C3380CC4-5D6E-409C-BE32-E72D297353CC}">
              <c16:uniqueId val="{00000001-92E9-4DC8-9633-BE4C9356AFB8}"/>
            </c:ext>
          </c:extLst>
        </c:ser>
        <c:ser>
          <c:idx val="2"/>
          <c:order val="2"/>
          <c:tx>
            <c:strRef>
              <c:f>Sayfa1!$D$1</c:f>
              <c:strCache>
                <c:ptCount val="1"/>
                <c:pt idx="0">
                  <c:v>Sütun1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Sayfa1!$D$2:$D$6</c:f>
              <c:numCache>
                <c:formatCode>General</c:formatCode>
                <c:ptCount val="5"/>
              </c:numCache>
            </c:numRef>
          </c:val>
          <c:extLst>
            <c:ext xmlns:c16="http://schemas.microsoft.com/office/drawing/2014/chart" uri="{C3380CC4-5D6E-409C-BE32-E72D297353CC}">
              <c16:uniqueId val="{00000002-92E9-4DC8-9633-BE4C9356AFB8}"/>
            </c:ext>
          </c:extLst>
        </c:ser>
        <c:dLbls>
          <c:dLblPos val="ctr"/>
          <c:showLegendKey val="0"/>
          <c:showVal val="1"/>
          <c:showCatName val="0"/>
          <c:showSerName val="0"/>
          <c:showPercent val="0"/>
          <c:showBubbleSize val="0"/>
        </c:dLbls>
        <c:gapWidth val="50"/>
        <c:overlap val="100"/>
        <c:axId val="1404086271"/>
        <c:axId val="1411368783"/>
      </c:barChart>
      <c:catAx>
        <c:axId val="1404086271"/>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11368783"/>
        <c:crosses val="autoZero"/>
        <c:auto val="1"/>
        <c:lblAlgn val="ctr"/>
        <c:lblOffset val="100"/>
        <c:noMultiLvlLbl val="0"/>
      </c:catAx>
      <c:valAx>
        <c:axId val="1411368783"/>
        <c:scaling>
          <c:orientation val="minMax"/>
          <c:max val="10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04086271"/>
        <c:crosses val="autoZero"/>
        <c:crossBetween val="between"/>
      </c:valAx>
      <c:spPr>
        <a:noFill/>
        <a:ln>
          <a:noFill/>
        </a:ln>
        <a:effectLst/>
      </c:spPr>
    </c:plotArea>
    <c:legend>
      <c:legendPos val="r"/>
      <c:legendEntry>
        <c:idx val="0"/>
        <c:delete val="1"/>
      </c:legendEntry>
      <c:layout>
        <c:manualLayout>
          <c:xMode val="edge"/>
          <c:yMode val="edge"/>
          <c:x val="0.72168905678067496"/>
          <c:y val="0.41608920742678918"/>
          <c:w val="0.2700035704259709"/>
          <c:h val="0.167821585146421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Sayfa1!$B$1</c:f>
              <c:strCache>
                <c:ptCount val="1"/>
                <c:pt idx="0">
                  <c:v>Diğer Metalıik Olmayan Mineral Ürünlerin İmalatı</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Sayfa1!$B$2:$B$6</c:f>
              <c:numCache>
                <c:formatCode>General</c:formatCode>
                <c:ptCount val="5"/>
                <c:pt idx="0">
                  <c:v>23.86</c:v>
                </c:pt>
                <c:pt idx="1">
                  <c:v>20.72</c:v>
                </c:pt>
                <c:pt idx="2">
                  <c:v>7.92</c:v>
                </c:pt>
                <c:pt idx="4">
                  <c:v>10.56</c:v>
                </c:pt>
              </c:numCache>
            </c:numRef>
          </c:val>
          <c:extLst>
            <c:ext xmlns:c16="http://schemas.microsoft.com/office/drawing/2014/chart" uri="{C3380CC4-5D6E-409C-BE32-E72D297353CC}">
              <c16:uniqueId val="{00000000-2125-49DD-A7AB-84C4462BBB02}"/>
            </c:ext>
          </c:extLst>
        </c:ser>
        <c:ser>
          <c:idx val="1"/>
          <c:order val="1"/>
          <c:tx>
            <c:strRef>
              <c:f>Sayfa1!$C$1</c:f>
              <c:strCache>
                <c:ptCount val="1"/>
                <c:pt idx="0">
                  <c:v>Kömür ve Linyit Çıkarılması</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Sayfa1!$C$2:$C$6</c:f>
              <c:numCache>
                <c:formatCode>General</c:formatCode>
                <c:ptCount val="5"/>
                <c:pt idx="0">
                  <c:v>12.73</c:v>
                </c:pt>
              </c:numCache>
            </c:numRef>
          </c:val>
          <c:extLst>
            <c:ext xmlns:c16="http://schemas.microsoft.com/office/drawing/2014/chart" uri="{C3380CC4-5D6E-409C-BE32-E72D297353CC}">
              <c16:uniqueId val="{00000001-2125-49DD-A7AB-84C4462BBB02}"/>
            </c:ext>
          </c:extLst>
        </c:ser>
        <c:ser>
          <c:idx val="2"/>
          <c:order val="2"/>
          <c:tx>
            <c:strRef>
              <c:f>Sayfa1!$D$1</c:f>
              <c:strCache>
                <c:ptCount val="1"/>
                <c:pt idx="0">
                  <c:v>Ana Metal Sanayi</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Sayfa1!$D$2:$D$6</c:f>
              <c:numCache>
                <c:formatCode>General</c:formatCode>
                <c:ptCount val="5"/>
                <c:pt idx="0">
                  <c:v>8.57</c:v>
                </c:pt>
                <c:pt idx="1">
                  <c:v>10.47</c:v>
                </c:pt>
                <c:pt idx="4">
                  <c:v>4.99</c:v>
                </c:pt>
              </c:numCache>
            </c:numRef>
          </c:val>
          <c:extLst>
            <c:ext xmlns:c16="http://schemas.microsoft.com/office/drawing/2014/chart" uri="{C3380CC4-5D6E-409C-BE32-E72D297353CC}">
              <c16:uniqueId val="{00000002-2125-49DD-A7AB-84C4462BBB02}"/>
            </c:ext>
          </c:extLst>
        </c:ser>
        <c:ser>
          <c:idx val="3"/>
          <c:order val="3"/>
          <c:tx>
            <c:strRef>
              <c:f>Sayfa1!$E$1</c:f>
              <c:strCache>
                <c:ptCount val="1"/>
                <c:pt idx="0">
                  <c:v>Motorlu Kara Taşıtı ve Treyler imalatı</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Sayfa1!$E$2:$E$6</c:f>
              <c:numCache>
                <c:formatCode>General</c:formatCode>
                <c:ptCount val="5"/>
                <c:pt idx="1">
                  <c:v>6.5</c:v>
                </c:pt>
                <c:pt idx="3">
                  <c:v>10.69</c:v>
                </c:pt>
                <c:pt idx="4">
                  <c:v>9.8699999999999992</c:v>
                </c:pt>
              </c:numCache>
            </c:numRef>
          </c:val>
          <c:extLst>
            <c:ext xmlns:c16="http://schemas.microsoft.com/office/drawing/2014/chart" uri="{C3380CC4-5D6E-409C-BE32-E72D297353CC}">
              <c16:uniqueId val="{00000003-2125-49DD-A7AB-84C4462BBB02}"/>
            </c:ext>
          </c:extLst>
        </c:ser>
        <c:ser>
          <c:idx val="4"/>
          <c:order val="4"/>
          <c:tx>
            <c:strRef>
              <c:f>Sayfa1!$F$1</c:f>
              <c:strCache>
                <c:ptCount val="1"/>
                <c:pt idx="0">
                  <c:v>İnsan Sağlığı Hizmetleri</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Sayfa1!$F$2:$F$6</c:f>
              <c:numCache>
                <c:formatCode>General</c:formatCode>
                <c:ptCount val="5"/>
                <c:pt idx="2">
                  <c:v>15.71</c:v>
                </c:pt>
                <c:pt idx="3">
                  <c:v>7.89</c:v>
                </c:pt>
              </c:numCache>
            </c:numRef>
          </c:val>
          <c:extLst>
            <c:ext xmlns:c16="http://schemas.microsoft.com/office/drawing/2014/chart" uri="{C3380CC4-5D6E-409C-BE32-E72D297353CC}">
              <c16:uniqueId val="{00000004-2125-49DD-A7AB-84C4462BBB02}"/>
            </c:ext>
          </c:extLst>
        </c:ser>
        <c:ser>
          <c:idx val="5"/>
          <c:order val="5"/>
          <c:tx>
            <c:strRef>
              <c:f>Sayfa1!$G$1</c:f>
              <c:strCache>
                <c:ptCount val="1"/>
                <c:pt idx="0">
                  <c:v>Binalar ile ilgili hizmetler ve çevre düzenlemesi faaliyetleri</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Sayfa1!$G$2:$G$6</c:f>
              <c:numCache>
                <c:formatCode>General</c:formatCode>
                <c:ptCount val="5"/>
                <c:pt idx="2">
                  <c:v>8.7100000000000009</c:v>
                </c:pt>
              </c:numCache>
            </c:numRef>
          </c:val>
          <c:extLst>
            <c:ext xmlns:c16="http://schemas.microsoft.com/office/drawing/2014/chart" uri="{C3380CC4-5D6E-409C-BE32-E72D297353CC}">
              <c16:uniqueId val="{00000005-2125-49DD-A7AB-84C4462BBB02}"/>
            </c:ext>
          </c:extLst>
        </c:ser>
        <c:ser>
          <c:idx val="6"/>
          <c:order val="6"/>
          <c:tx>
            <c:strRef>
              <c:f>Sayfa1!$H$1</c:f>
              <c:strCache>
                <c:ptCount val="1"/>
                <c:pt idx="0">
                  <c:v>Fabrikasyon Metal Ürünleri İmalatı (Makine ve teçhizat hariç)</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Sayfa1!$H$2:$H$6</c:f>
              <c:numCache>
                <c:formatCode>General</c:formatCode>
                <c:ptCount val="5"/>
                <c:pt idx="3">
                  <c:v>6.74</c:v>
                </c:pt>
              </c:numCache>
            </c:numRef>
          </c:val>
          <c:extLst>
            <c:ext xmlns:c16="http://schemas.microsoft.com/office/drawing/2014/chart" uri="{C3380CC4-5D6E-409C-BE32-E72D297353CC}">
              <c16:uniqueId val="{00000006-2125-49DD-A7AB-84C4462BBB02}"/>
            </c:ext>
          </c:extLst>
        </c:ser>
        <c:ser>
          <c:idx val="7"/>
          <c:order val="7"/>
          <c:tx>
            <c:strRef>
              <c:f>Sayfa1!$I$1</c:f>
              <c:strCache>
                <c:ptCount val="1"/>
                <c:pt idx="0">
                  <c:v>Diğer</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Sayfa1!$A$2:$A$6</c:f>
              <c:numCache>
                <c:formatCode>General</c:formatCode>
                <c:ptCount val="5"/>
                <c:pt idx="0">
                  <c:v>2018</c:v>
                </c:pt>
                <c:pt idx="1">
                  <c:v>2019</c:v>
                </c:pt>
                <c:pt idx="2">
                  <c:v>2020</c:v>
                </c:pt>
                <c:pt idx="3">
                  <c:v>2021</c:v>
                </c:pt>
                <c:pt idx="4">
                  <c:v>2022</c:v>
                </c:pt>
              </c:numCache>
            </c:numRef>
          </c:cat>
          <c:val>
            <c:numRef>
              <c:f>Sayfa1!$I$2:$I$6</c:f>
              <c:numCache>
                <c:formatCode>General</c:formatCode>
                <c:ptCount val="5"/>
                <c:pt idx="0">
                  <c:v>54.82</c:v>
                </c:pt>
                <c:pt idx="1">
                  <c:v>62.29</c:v>
                </c:pt>
                <c:pt idx="2">
                  <c:v>67.63</c:v>
                </c:pt>
                <c:pt idx="3">
                  <c:v>74.66</c:v>
                </c:pt>
                <c:pt idx="4">
                  <c:v>74.56</c:v>
                </c:pt>
              </c:numCache>
            </c:numRef>
          </c:val>
          <c:extLst>
            <c:ext xmlns:c16="http://schemas.microsoft.com/office/drawing/2014/chart" uri="{C3380CC4-5D6E-409C-BE32-E72D297353CC}">
              <c16:uniqueId val="{00000007-2125-49DD-A7AB-84C4462BBB02}"/>
            </c:ext>
          </c:extLst>
        </c:ser>
        <c:dLbls>
          <c:dLblPos val="ctr"/>
          <c:showLegendKey val="0"/>
          <c:showVal val="1"/>
          <c:showCatName val="0"/>
          <c:showSerName val="0"/>
          <c:showPercent val="0"/>
          <c:showBubbleSize val="0"/>
        </c:dLbls>
        <c:gapWidth val="150"/>
        <c:overlap val="100"/>
        <c:axId val="1515264671"/>
        <c:axId val="1464515231"/>
      </c:barChart>
      <c:catAx>
        <c:axId val="1515264671"/>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464515231"/>
        <c:crosses val="autoZero"/>
        <c:auto val="1"/>
        <c:lblAlgn val="ctr"/>
        <c:lblOffset val="100"/>
        <c:noMultiLvlLbl val="0"/>
      </c:catAx>
      <c:valAx>
        <c:axId val="1464515231"/>
        <c:scaling>
          <c:orientation val="minMax"/>
          <c:max val="1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1526467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0.12077</cdr:x>
      <cdr:y>0.12559</cdr:y>
    </cdr:from>
    <cdr:to>
      <cdr:x>0.21218</cdr:x>
      <cdr:y>0.17041</cdr:y>
    </cdr:to>
    <cdr:sp macro="" textlink="">
      <cdr:nvSpPr>
        <cdr:cNvPr id="2" name="Metin kutusu 1">
          <a:extLst xmlns:a="http://schemas.openxmlformats.org/drawingml/2006/main">
            <a:ext uri="{FF2B5EF4-FFF2-40B4-BE49-F238E27FC236}">
              <a16:creationId xmlns:a16="http://schemas.microsoft.com/office/drawing/2014/main" id="{DEB72FBC-B6D6-61F9-5481-3FD05316B9C9}"/>
            </a:ext>
          </a:extLst>
        </cdr:cNvPr>
        <cdr:cNvSpPr txBox="1"/>
      </cdr:nvSpPr>
      <cdr:spPr>
        <a:xfrm xmlns:a="http://schemas.openxmlformats.org/drawingml/2006/main">
          <a:off x="1169523" y="740386"/>
          <a:ext cx="885155" cy="264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dirty="0"/>
            <a:t>1633</a:t>
          </a:r>
        </a:p>
      </cdr:txBody>
    </cdr:sp>
  </cdr:relSizeAnchor>
  <cdr:relSizeAnchor xmlns:cdr="http://schemas.openxmlformats.org/drawingml/2006/chartDrawing">
    <cdr:from>
      <cdr:x>0.40344</cdr:x>
      <cdr:y>0.29599</cdr:y>
    </cdr:from>
    <cdr:to>
      <cdr:x>0.47478</cdr:x>
      <cdr:y>0.37574</cdr:y>
    </cdr:to>
    <cdr:sp macro="" textlink="">
      <cdr:nvSpPr>
        <cdr:cNvPr id="3" name="Metin kutusu 2">
          <a:extLst xmlns:a="http://schemas.openxmlformats.org/drawingml/2006/main">
            <a:ext uri="{FF2B5EF4-FFF2-40B4-BE49-F238E27FC236}">
              <a16:creationId xmlns:a16="http://schemas.microsoft.com/office/drawing/2014/main" id="{6E73E424-0FD7-A6D7-8C2D-02C1CB1EF68E}"/>
            </a:ext>
          </a:extLst>
        </cdr:cNvPr>
        <cdr:cNvSpPr txBox="1"/>
      </cdr:nvSpPr>
      <cdr:spPr>
        <a:xfrm xmlns:a="http://schemas.openxmlformats.org/drawingml/2006/main">
          <a:off x="3797300" y="1537760"/>
          <a:ext cx="671512" cy="414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dirty="0"/>
            <a:t>1147</a:t>
          </a:r>
          <a:endParaRPr lang="tr-TR" sz="1100" dirty="0"/>
        </a:p>
      </cdr:txBody>
    </cdr:sp>
  </cdr:relSizeAnchor>
  <cdr:relSizeAnchor xmlns:cdr="http://schemas.openxmlformats.org/drawingml/2006/chartDrawing">
    <cdr:from>
      <cdr:x>0.5355</cdr:x>
      <cdr:y>0.27674</cdr:y>
    </cdr:from>
    <cdr:to>
      <cdr:x>0.60381</cdr:x>
      <cdr:y>0.33174</cdr:y>
    </cdr:to>
    <cdr:sp macro="" textlink="">
      <cdr:nvSpPr>
        <cdr:cNvPr id="4" name="Metin kutusu 3">
          <a:extLst xmlns:a="http://schemas.openxmlformats.org/drawingml/2006/main">
            <a:ext uri="{FF2B5EF4-FFF2-40B4-BE49-F238E27FC236}">
              <a16:creationId xmlns:a16="http://schemas.microsoft.com/office/drawing/2014/main" id="{AF9A2610-D708-DCE0-A989-8273668054EE}"/>
            </a:ext>
          </a:extLst>
        </cdr:cNvPr>
        <cdr:cNvSpPr txBox="1"/>
      </cdr:nvSpPr>
      <cdr:spPr>
        <a:xfrm xmlns:a="http://schemas.openxmlformats.org/drawingml/2006/main">
          <a:off x="5040313" y="1437747"/>
          <a:ext cx="642937"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dirty="0"/>
            <a:t>1231</a:t>
          </a:r>
          <a:endParaRPr lang="tr-TR" sz="1100" dirty="0"/>
        </a:p>
      </cdr:txBody>
    </cdr:sp>
  </cdr:relSizeAnchor>
  <cdr:relSizeAnchor xmlns:cdr="http://schemas.openxmlformats.org/drawingml/2006/chartDrawing">
    <cdr:from>
      <cdr:x>0.67364</cdr:x>
      <cdr:y>0.20228</cdr:y>
    </cdr:from>
    <cdr:to>
      <cdr:x>0.74195</cdr:x>
      <cdr:y>0.27337</cdr:y>
    </cdr:to>
    <cdr:sp macro="" textlink="">
      <cdr:nvSpPr>
        <cdr:cNvPr id="5" name="Metin kutusu 4">
          <a:extLst xmlns:a="http://schemas.openxmlformats.org/drawingml/2006/main">
            <a:ext uri="{FF2B5EF4-FFF2-40B4-BE49-F238E27FC236}">
              <a16:creationId xmlns:a16="http://schemas.microsoft.com/office/drawing/2014/main" id="{3B69F7F3-D3C0-A7C3-712A-5D8E39352102}"/>
            </a:ext>
          </a:extLst>
        </cdr:cNvPr>
        <cdr:cNvSpPr txBox="1"/>
      </cdr:nvSpPr>
      <cdr:spPr>
        <a:xfrm xmlns:a="http://schemas.openxmlformats.org/drawingml/2006/main">
          <a:off x="6340475" y="1050913"/>
          <a:ext cx="642937"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dirty="0"/>
            <a:t>1382</a:t>
          </a:r>
          <a:endParaRPr lang="tr-TR" sz="1100" dirty="0"/>
        </a:p>
      </cdr:txBody>
    </cdr:sp>
  </cdr:relSizeAnchor>
  <cdr:relSizeAnchor xmlns:cdr="http://schemas.openxmlformats.org/drawingml/2006/chartDrawing">
    <cdr:from>
      <cdr:x>0.81633</cdr:x>
      <cdr:y>0.16673</cdr:y>
    </cdr:from>
    <cdr:to>
      <cdr:x>0.8983</cdr:x>
      <cdr:y>0.23782</cdr:y>
    </cdr:to>
    <cdr:sp macro="" textlink="">
      <cdr:nvSpPr>
        <cdr:cNvPr id="6" name="Metin kutusu 5">
          <a:extLst xmlns:a="http://schemas.openxmlformats.org/drawingml/2006/main">
            <a:ext uri="{FF2B5EF4-FFF2-40B4-BE49-F238E27FC236}">
              <a16:creationId xmlns:a16="http://schemas.microsoft.com/office/drawing/2014/main" id="{B44D101E-99AD-346A-BC48-646D4B680F6E}"/>
            </a:ext>
          </a:extLst>
        </cdr:cNvPr>
        <cdr:cNvSpPr txBox="1"/>
      </cdr:nvSpPr>
      <cdr:spPr>
        <a:xfrm xmlns:a="http://schemas.openxmlformats.org/drawingml/2006/main">
          <a:off x="7683499" y="866247"/>
          <a:ext cx="771525"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dirty="0"/>
            <a:t>1517</a:t>
          </a:r>
          <a:endParaRPr lang="tr-T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0.12515</cdr:x>
      <cdr:y>0.05176</cdr:y>
    </cdr:from>
    <cdr:to>
      <cdr:x>0.32554</cdr:x>
      <cdr:y>0.19151</cdr:y>
    </cdr:to>
    <cdr:sp macro="" textlink="">
      <cdr:nvSpPr>
        <cdr:cNvPr id="2" name="Metin kutusu 1">
          <a:extLst xmlns:a="http://schemas.openxmlformats.org/drawingml/2006/main">
            <a:ext uri="{FF2B5EF4-FFF2-40B4-BE49-F238E27FC236}">
              <a16:creationId xmlns:a16="http://schemas.microsoft.com/office/drawing/2014/main" id="{1FAF0670-8B96-81D6-31C4-5D6E24EA2F83}"/>
            </a:ext>
          </a:extLst>
        </cdr:cNvPr>
        <cdr:cNvSpPr txBox="1"/>
      </cdr:nvSpPr>
      <cdr:spPr>
        <a:xfrm xmlns:a="http://schemas.openxmlformats.org/drawingml/2006/main">
          <a:off x="1017191" y="280462"/>
          <a:ext cx="1628770" cy="757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1541</a:t>
          </a:r>
          <a:endParaRPr lang="tr-TR" sz="1600" dirty="0"/>
        </a:p>
      </cdr:txBody>
    </cdr:sp>
  </cdr:relSizeAnchor>
  <cdr:relSizeAnchor xmlns:cdr="http://schemas.openxmlformats.org/drawingml/2006/chartDrawing">
    <cdr:from>
      <cdr:x>0.2791</cdr:x>
      <cdr:y>0.2627</cdr:y>
    </cdr:from>
    <cdr:to>
      <cdr:x>0.3916</cdr:x>
      <cdr:y>0.43145</cdr:y>
    </cdr:to>
    <cdr:sp macro="" textlink="">
      <cdr:nvSpPr>
        <cdr:cNvPr id="3" name="Metin kutusu 2">
          <a:extLst xmlns:a="http://schemas.openxmlformats.org/drawingml/2006/main">
            <a:ext uri="{FF2B5EF4-FFF2-40B4-BE49-F238E27FC236}">
              <a16:creationId xmlns:a16="http://schemas.microsoft.com/office/drawing/2014/main" id="{03B7337B-3269-B1DF-8B94-DC739A122866}"/>
            </a:ext>
          </a:extLst>
        </cdr:cNvPr>
        <cdr:cNvSpPr txBox="1"/>
      </cdr:nvSpPr>
      <cdr:spPr>
        <a:xfrm xmlns:a="http://schemas.openxmlformats.org/drawingml/2006/main">
          <a:off x="2268538" y="14234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0.3002</cdr:x>
      <cdr:y>0.05176</cdr:y>
    </cdr:from>
    <cdr:to>
      <cdr:x>0.40215</cdr:x>
      <cdr:y>0.12559</cdr:y>
    </cdr:to>
    <cdr:sp macro="" textlink="">
      <cdr:nvSpPr>
        <cdr:cNvPr id="4" name="Metin kutusu 3">
          <a:extLst xmlns:a="http://schemas.openxmlformats.org/drawingml/2006/main">
            <a:ext uri="{FF2B5EF4-FFF2-40B4-BE49-F238E27FC236}">
              <a16:creationId xmlns:a16="http://schemas.microsoft.com/office/drawing/2014/main" id="{182FDCA1-B4AF-5C4C-D82E-D827269885EE}"/>
            </a:ext>
          </a:extLst>
        </cdr:cNvPr>
        <cdr:cNvSpPr txBox="1"/>
      </cdr:nvSpPr>
      <cdr:spPr>
        <a:xfrm xmlns:a="http://schemas.openxmlformats.org/drawingml/2006/main">
          <a:off x="2440026" y="280448"/>
          <a:ext cx="828649" cy="40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1147</a:t>
          </a:r>
        </a:p>
      </cdr:txBody>
    </cdr:sp>
  </cdr:relSizeAnchor>
  <cdr:relSizeAnchor xmlns:cdr="http://schemas.openxmlformats.org/drawingml/2006/chartDrawing">
    <cdr:from>
      <cdr:x>0.48623</cdr:x>
      <cdr:y>0.05703</cdr:y>
    </cdr:from>
    <cdr:to>
      <cdr:x>0.57588</cdr:x>
      <cdr:y>0.10713</cdr:y>
    </cdr:to>
    <cdr:sp macro="" textlink="">
      <cdr:nvSpPr>
        <cdr:cNvPr id="5" name="Metin kutusu 4">
          <a:extLst xmlns:a="http://schemas.openxmlformats.org/drawingml/2006/main">
            <a:ext uri="{FF2B5EF4-FFF2-40B4-BE49-F238E27FC236}">
              <a16:creationId xmlns:a16="http://schemas.microsoft.com/office/drawing/2014/main" id="{D62BB405-6EE0-3DDD-115A-D445C8D696C3}"/>
            </a:ext>
          </a:extLst>
        </cdr:cNvPr>
        <cdr:cNvSpPr txBox="1"/>
      </cdr:nvSpPr>
      <cdr:spPr>
        <a:xfrm xmlns:a="http://schemas.openxmlformats.org/drawingml/2006/main">
          <a:off x="3952081" y="309008"/>
          <a:ext cx="728675" cy="271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1231</a:t>
          </a:r>
        </a:p>
      </cdr:txBody>
    </cdr:sp>
  </cdr:relSizeAnchor>
  <cdr:relSizeAnchor xmlns:cdr="http://schemas.openxmlformats.org/drawingml/2006/chartDrawing">
    <cdr:from>
      <cdr:x>0.6711</cdr:x>
      <cdr:y>0.05439</cdr:y>
    </cdr:from>
    <cdr:to>
      <cdr:x>0.76954</cdr:x>
      <cdr:y>0.10185</cdr:y>
    </cdr:to>
    <cdr:sp macro="" textlink="">
      <cdr:nvSpPr>
        <cdr:cNvPr id="6" name="Metin kutusu 5">
          <a:extLst xmlns:a="http://schemas.openxmlformats.org/drawingml/2006/main">
            <a:ext uri="{FF2B5EF4-FFF2-40B4-BE49-F238E27FC236}">
              <a16:creationId xmlns:a16="http://schemas.microsoft.com/office/drawing/2014/main" id="{C28AD9BC-0AA0-6209-D76F-3C91D1342E23}"/>
            </a:ext>
          </a:extLst>
        </cdr:cNvPr>
        <cdr:cNvSpPr txBox="1"/>
      </cdr:nvSpPr>
      <cdr:spPr>
        <a:xfrm xmlns:a="http://schemas.openxmlformats.org/drawingml/2006/main">
          <a:off x="5454665" y="294748"/>
          <a:ext cx="800121" cy="257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1382</a:t>
          </a:r>
        </a:p>
      </cdr:txBody>
    </cdr:sp>
  </cdr:relSizeAnchor>
  <cdr:relSizeAnchor xmlns:cdr="http://schemas.openxmlformats.org/drawingml/2006/chartDrawing">
    <cdr:from>
      <cdr:x>0.85258</cdr:x>
      <cdr:y>0.05703</cdr:y>
    </cdr:from>
    <cdr:to>
      <cdr:x>0.93872</cdr:x>
      <cdr:y>0.10713</cdr:y>
    </cdr:to>
    <cdr:sp macro="" textlink="">
      <cdr:nvSpPr>
        <cdr:cNvPr id="7" name="Metin kutusu 6">
          <a:extLst xmlns:a="http://schemas.openxmlformats.org/drawingml/2006/main">
            <a:ext uri="{FF2B5EF4-FFF2-40B4-BE49-F238E27FC236}">
              <a16:creationId xmlns:a16="http://schemas.microsoft.com/office/drawing/2014/main" id="{A15B6D71-1F36-12D1-B178-294521C51124}"/>
            </a:ext>
          </a:extLst>
        </cdr:cNvPr>
        <cdr:cNvSpPr txBox="1"/>
      </cdr:nvSpPr>
      <cdr:spPr>
        <a:xfrm xmlns:a="http://schemas.openxmlformats.org/drawingml/2006/main">
          <a:off x="6929806" y="309023"/>
          <a:ext cx="700146" cy="2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1517</a:t>
          </a:r>
        </a:p>
      </cdr:txBody>
    </cdr:sp>
  </cdr:relSizeAnchor>
</c:userShapes>
</file>

<file path=ppt/drawings/drawing3.xml><?xml version="1.0" encoding="utf-8"?>
<c:userShapes xmlns:c="http://schemas.openxmlformats.org/drawingml/2006/chart">
  <cdr:relSizeAnchor xmlns:cdr="http://schemas.openxmlformats.org/drawingml/2006/chartDrawing">
    <cdr:from>
      <cdr:x>0.35781</cdr:x>
      <cdr:y>0.05265</cdr:y>
    </cdr:from>
    <cdr:to>
      <cdr:x>0.43867</cdr:x>
      <cdr:y>0.12081</cdr:y>
    </cdr:to>
    <cdr:sp macro="" textlink="">
      <cdr:nvSpPr>
        <cdr:cNvPr id="3" name="Metin kutusu 2">
          <a:extLst xmlns:a="http://schemas.openxmlformats.org/drawingml/2006/main">
            <a:ext uri="{FF2B5EF4-FFF2-40B4-BE49-F238E27FC236}">
              <a16:creationId xmlns:a16="http://schemas.microsoft.com/office/drawing/2014/main" id="{24F17FE8-D402-664B-3AAF-6F6E36740408}"/>
            </a:ext>
          </a:extLst>
        </cdr:cNvPr>
        <cdr:cNvSpPr txBox="1"/>
      </cdr:nvSpPr>
      <cdr:spPr>
        <a:xfrm xmlns:a="http://schemas.openxmlformats.org/drawingml/2006/main">
          <a:off x="3282037" y="278332"/>
          <a:ext cx="741694" cy="360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908</a:t>
          </a:r>
        </a:p>
      </cdr:txBody>
    </cdr:sp>
  </cdr:relSizeAnchor>
  <cdr:relSizeAnchor xmlns:cdr="http://schemas.openxmlformats.org/drawingml/2006/chartDrawing">
    <cdr:from>
      <cdr:x>0.59902</cdr:x>
      <cdr:y>0.07588</cdr:y>
    </cdr:from>
    <cdr:to>
      <cdr:x>0.67988</cdr:x>
      <cdr:y>0.14404</cdr:y>
    </cdr:to>
    <cdr:sp macro="" textlink="">
      <cdr:nvSpPr>
        <cdr:cNvPr id="5" name="Metin kutusu 4">
          <a:extLst xmlns:a="http://schemas.openxmlformats.org/drawingml/2006/main">
            <a:ext uri="{FF2B5EF4-FFF2-40B4-BE49-F238E27FC236}">
              <a16:creationId xmlns:a16="http://schemas.microsoft.com/office/drawing/2014/main" id="{F6F4A141-5288-944B-161B-A4B0ED77F748}"/>
            </a:ext>
          </a:extLst>
        </cdr:cNvPr>
        <cdr:cNvSpPr txBox="1"/>
      </cdr:nvSpPr>
      <cdr:spPr>
        <a:xfrm xmlns:a="http://schemas.openxmlformats.org/drawingml/2006/main">
          <a:off x="4868863" y="411189"/>
          <a:ext cx="657225"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200" dirty="0"/>
        </a:p>
      </cdr:txBody>
    </cdr:sp>
  </cdr:relSizeAnchor>
  <cdr:relSizeAnchor xmlns:cdr="http://schemas.openxmlformats.org/drawingml/2006/chartDrawing">
    <cdr:from>
      <cdr:x>0.21736</cdr:x>
      <cdr:y>0.05095</cdr:y>
    </cdr:from>
    <cdr:to>
      <cdr:x>0.29822</cdr:x>
      <cdr:y>0.1191</cdr:y>
    </cdr:to>
    <cdr:sp macro="" textlink="">
      <cdr:nvSpPr>
        <cdr:cNvPr id="6" name="Metin kutusu 5">
          <a:extLst xmlns:a="http://schemas.openxmlformats.org/drawingml/2006/main">
            <a:ext uri="{FF2B5EF4-FFF2-40B4-BE49-F238E27FC236}">
              <a16:creationId xmlns:a16="http://schemas.microsoft.com/office/drawing/2014/main" id="{09F5EE20-873F-5AF0-5F02-B4214E9CF045}"/>
            </a:ext>
          </a:extLst>
        </cdr:cNvPr>
        <cdr:cNvSpPr txBox="1"/>
      </cdr:nvSpPr>
      <cdr:spPr>
        <a:xfrm xmlns:a="http://schemas.openxmlformats.org/drawingml/2006/main">
          <a:off x="1993731" y="269320"/>
          <a:ext cx="741694" cy="360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1088</a:t>
          </a:r>
        </a:p>
      </cdr:txBody>
    </cdr:sp>
  </cdr:relSizeAnchor>
  <cdr:relSizeAnchor xmlns:cdr="http://schemas.openxmlformats.org/drawingml/2006/chartDrawing">
    <cdr:from>
      <cdr:x>0.62799</cdr:x>
      <cdr:y>0.05095</cdr:y>
    </cdr:from>
    <cdr:to>
      <cdr:x>0.70885</cdr:x>
      <cdr:y>0.11911</cdr:y>
    </cdr:to>
    <cdr:sp macro="" textlink="">
      <cdr:nvSpPr>
        <cdr:cNvPr id="7" name="Metin kutusu 6">
          <a:extLst xmlns:a="http://schemas.openxmlformats.org/drawingml/2006/main">
            <a:ext uri="{FF2B5EF4-FFF2-40B4-BE49-F238E27FC236}">
              <a16:creationId xmlns:a16="http://schemas.microsoft.com/office/drawing/2014/main" id="{F5ED89E5-B848-0347-35A0-A82733237DD1}"/>
            </a:ext>
          </a:extLst>
        </cdr:cNvPr>
        <cdr:cNvSpPr txBox="1"/>
      </cdr:nvSpPr>
      <cdr:spPr>
        <a:xfrm xmlns:a="http://schemas.openxmlformats.org/drawingml/2006/main">
          <a:off x="5760243" y="269320"/>
          <a:ext cx="741695" cy="360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a:t>953</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18:46:27.96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391C8-6642-4131-8ABB-480AF7CF83FC}" type="datetimeFigureOut">
              <a:rPr lang="tr-TR" smtClean="0"/>
              <a:t>9.11.2023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F67A0-FC79-4F1C-9420-3FF751608ADA}" type="slidenum">
              <a:rPr lang="tr-TR" smtClean="0"/>
              <a:t>‹#›</a:t>
            </a:fld>
            <a:endParaRPr lang="tr-TR"/>
          </a:p>
        </p:txBody>
      </p:sp>
    </p:spTree>
    <p:extLst>
      <p:ext uri="{BB962C8B-B14F-4D97-AF65-F5344CB8AC3E}">
        <p14:creationId xmlns:p14="http://schemas.microsoft.com/office/powerpoint/2010/main" val="225006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EF67A0-FC79-4F1C-9420-3FF751608ADA}" type="slidenum">
              <a:rPr lang="tr-TR" smtClean="0"/>
              <a:t>14</a:t>
            </a:fld>
            <a:endParaRPr lang="tr-TR"/>
          </a:p>
        </p:txBody>
      </p:sp>
    </p:spTree>
    <p:extLst>
      <p:ext uri="{BB962C8B-B14F-4D97-AF65-F5344CB8AC3E}">
        <p14:creationId xmlns:p14="http://schemas.microsoft.com/office/powerpoint/2010/main" val="34334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buFont typeface="Wingdings" panose="05000000000000000000" pitchFamily="2" charset="2"/>
              <a:buNone/>
              <a:defRPr/>
            </a:pPr>
            <a:r>
              <a:rPr lang="tr-TR" altLang="tr-TR">
                <a:latin typeface="Arial" panose="020B0604020202020204" pitchFamily="34" charset="0"/>
                <a:ea typeface="ヒラギノ角ゴ Pro W3"/>
                <a:cs typeface="ヒラギノ角ゴ Pro W3"/>
              </a:rPr>
              <a:t>İSG adına ilk adımlar İngiltere de olduğu için İngiltere Örnekleri verilmiştir.</a:t>
            </a:r>
          </a:p>
          <a:p>
            <a:pPr eaLnBrk="1" hangingPunct="1">
              <a:buFont typeface="Wingdings" panose="05000000000000000000" pitchFamily="2" charset="2"/>
              <a:buChar char="ü"/>
              <a:defRPr/>
            </a:pPr>
            <a:endParaRPr lang="tr-TR" altLang="tr-TR">
              <a:latin typeface="Arial" panose="020B0604020202020204" pitchFamily="34" charset="0"/>
              <a:ea typeface="ヒラギノ角ゴ Pro W3"/>
              <a:cs typeface="ヒラギノ角ゴ Pro W3"/>
            </a:endParaRP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1785 Yılında, sanayileşmenin başlangıcı (buhar makinesinin icadı)  </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1789 Fransız devrimi de sanayileşme akımını hızlandırdı.  </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Şehircilik kavramı ortaya çıktı</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Entegre üretimin çalışan ihtiyacını karşılamak için hayvancılık ve tarım ile uğraşan Avrupalı köylüler kurulan şehirlere göç etti</a:t>
            </a:r>
          </a:p>
          <a:p>
            <a:pPr eaLnBrk="1" hangingPunct="1">
              <a:defRPr/>
            </a:pPr>
            <a:r>
              <a:rPr lang="tr-TR" altLang="tr-TR">
                <a:latin typeface="Arial" panose="020B0604020202020204" pitchFamily="34" charset="0"/>
                <a:ea typeface="ヒラギノ角ゴ Pro W3"/>
                <a:cs typeface="ヒラギノ角ゴ Pro W3"/>
              </a:rPr>
              <a:t>    (hatta eğitim denen olgu Avrupa da böyle başladı.)</a:t>
            </a:r>
            <a:endParaRPr lang="tr-TR" altLang="tr-T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8 yaşında çocuklardan 65 yaşında yaşlılara kadar herkes fabrikada çalıştırıldı. Zor şartlar ve uzun süreli çalışma saatlerinden dolayı insanlar ölmeye başladı</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1802 İngiltere’de günde 14 saat çalıştırılan çocuk (yaşları </a:t>
            </a:r>
            <a:r>
              <a:rPr lang="tr-TR" altLang="tr-TR" b="1">
                <a:latin typeface="Arial" panose="020B0604020202020204" pitchFamily="34" charset="0"/>
                <a:ea typeface="ヒラギノ角ゴ Pro W3"/>
                <a:cs typeface="ヒラギノ角ゴ Pro W3"/>
              </a:rPr>
              <a:t>4-6 civarında olan bu çocuklar</a:t>
            </a:r>
            <a:r>
              <a:rPr lang="tr-TR" altLang="tr-TR">
                <a:latin typeface="Arial" panose="020B0604020202020204" pitchFamily="34" charset="0"/>
                <a:ea typeface="ヒラギノ角ゴ Pro W3"/>
                <a:cs typeface="ヒラギノ角ゴ Pro W3"/>
              </a:rPr>
              <a:t>, boyları tezgaha yetişmediğinden bir sandalyeye çıkarılarak çalıştırılıyordu) işçiler için Çocukların Korunması Kanunu çıkarıldı. Bu kanun daha sonra, 1833’lerde kadınları da koruyacak şekilde genişletildi, </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1802 Yılında İngiltere’de fabrikalar kanunu yürürlüğe konuldu. Dünyada ilk defa yapılan bu İş Güvenliği yasasının adı “Çıraklık Kanunu Sağlık ve Ahlaki” idi, </a:t>
            </a:r>
          </a:p>
          <a:p>
            <a:pPr>
              <a:buFont typeface="Wingdings" panose="05000000000000000000" pitchFamily="2" charset="2"/>
              <a:buChar char="ü"/>
              <a:defRPr/>
            </a:pPr>
            <a:r>
              <a:rPr lang="tr-TR" altLang="tr-TR">
                <a:cs typeface="Calibri" panose="020F0502020204030204" pitchFamily="34" charset="0"/>
              </a:rPr>
              <a:t>1833 İngiltere de En küçük çalışma yaşı 10 yaş olmuştur ve Doktor raporuyla işe girişler sağlanıldı. </a:t>
            </a:r>
          </a:p>
          <a:p>
            <a:pPr>
              <a:buFont typeface="Wingdings" panose="05000000000000000000" pitchFamily="2" charset="2"/>
              <a:buChar char="ü"/>
              <a:defRPr/>
            </a:pPr>
            <a:r>
              <a:rPr lang="tr-TR" altLang="tr-TR">
                <a:cs typeface="Calibri" panose="020F0502020204030204" pitchFamily="34" charset="0"/>
              </a:rPr>
              <a:t>1847 İngiltere de İş müfettişleri, İşyeri denetimleri yapmaya başladılar</a:t>
            </a:r>
          </a:p>
          <a:p>
            <a:pPr>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1853 Yılında, 12 yaşından küçük çocukların çalışma yasağı, 12-14 yaş arası çocukların günde 10 saatten fazla çalıştırılmamaları, gençlere en az 2 saat dinlenme verilmesi hakkında kanun çıkarıldı, </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1886 Amerika da 1 mayıs günü, isyan başladı, </a:t>
            </a: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İnsanlar öldü ve yavaş yavaş ülkeler çalışma saati ile iş güvenliği konusunda önlem almaya başladı. Bu da 1800 lü yılların 3. çeyreğine tekabül ediyor</a:t>
            </a:r>
            <a:endParaRPr lang="tr-TR" altLang="tr-T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Saatler azaldı,</a:t>
            </a:r>
            <a:endParaRPr lang="tr-TR" altLang="tr-TR"/>
          </a:p>
          <a:p>
            <a:pPr eaLnBrk="1" hangingPunct="1">
              <a:buFont typeface="Wingdings" panose="05000000000000000000" pitchFamily="2" charset="2"/>
              <a:buChar char="ü"/>
              <a:defRPr/>
            </a:pPr>
            <a:r>
              <a:rPr lang="tr-TR" altLang="tr-TR">
                <a:latin typeface="Arial" panose="020B0604020202020204" pitchFamily="34" charset="0"/>
                <a:ea typeface="ヒラギノ角ゴ Pro W3"/>
                <a:cs typeface="ヒラギノ角ゴ Pro W3"/>
              </a:rPr>
              <a:t>Sonra çalışma yaşı düzenlendi</a:t>
            </a:r>
            <a:endParaRPr lang="tr-TR" altLang="tr-TR"/>
          </a:p>
          <a:p>
            <a:pPr eaLnBrk="1" hangingPunct="1">
              <a:buFont typeface="Wingdings" panose="05000000000000000000" pitchFamily="2" charset="2"/>
              <a:buNone/>
              <a:defRPr/>
            </a:pPr>
            <a:endParaRPr lang="tr-TR" altLang="tr-TR">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415920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F72AE-1B7F-C629-AD4C-D726728C3C7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32CDC2D-78B7-285E-5887-7E590A0C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ECDF89F-3BEF-CA5C-7CCE-05D1771BA52F}"/>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9C6952CD-E321-003E-F643-7157B87545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2CE524-2472-BAB3-4704-B6127A2F33A9}"/>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382861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09BED0-A058-A15A-08BE-7473EDD5A34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092396-F6EF-B602-7ACC-E7F3A2CA8E1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997A02-6992-5239-D759-CF5432ACFF1F}"/>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954400D3-49EB-0DF0-25E2-31881E25CA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E73092-7EB7-2C1F-08D6-EF70DA45EEF1}"/>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241056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AAA0F5-1442-CE1F-170C-980B5D11AC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7B5BF75-6482-D095-D2CF-B39A09018A8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782C42-41C8-D61D-A7F7-2CAA32B0967D}"/>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7463156F-BA06-D558-6972-4A09AFEEED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67A538-049D-EEBD-5641-FF307BA288DA}"/>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214366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81D15C-0EE3-A1CD-AF31-8E9869EFB1D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3A3AE47-A469-F73A-5980-F5FF6E748A0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B737F8-33C2-AC2B-C90D-0A0B22ECC1A8}"/>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18B09190-13CA-ABE0-3861-4517057126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137A1A-011B-C9B5-DF45-5ABAECE7D131}"/>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189734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192E49-B898-16C5-52AD-1B678D6FA2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472F301-8A3B-2A3B-0573-2FC36E355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B2F1CEB-11B7-8E71-59E3-A91E61125123}"/>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33AC09A6-E8E2-9370-6D4E-D861FE54EE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4B8DD1-14CD-8664-301A-0BF104E4BBB7}"/>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378549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B61808-7F07-10B6-9A81-ECADDEB6A3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CC1B00-921D-3B61-5F1D-D919DF5FA99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E21FD21-811E-003C-1306-A9E9F89F83B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22E58C5-620F-3EE1-DD75-A2F79D30CC78}"/>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6" name="Alt Bilgi Yer Tutucusu 5">
            <a:extLst>
              <a:ext uri="{FF2B5EF4-FFF2-40B4-BE49-F238E27FC236}">
                <a16:creationId xmlns:a16="http://schemas.microsoft.com/office/drawing/2014/main" id="{3756D2E8-FB2C-4DFA-69E8-96AED4EFF0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00673C-7D0D-C4B8-05F4-5AB989BE43E8}"/>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398381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761911-A1E6-D7C4-47E5-49B71ADCC90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6DE972A-E155-3808-6718-F2685F8B9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AFA8575-07CA-286F-E01E-E3083CC8427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C65D4C2-CCE4-9925-8303-2CBB103DC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D708E7B-8756-6DD6-4CE1-23B9FFD3D2E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9913A2F-5D51-C536-CC5A-A0B2BC688EB3}"/>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8" name="Alt Bilgi Yer Tutucusu 7">
            <a:extLst>
              <a:ext uri="{FF2B5EF4-FFF2-40B4-BE49-F238E27FC236}">
                <a16:creationId xmlns:a16="http://schemas.microsoft.com/office/drawing/2014/main" id="{D91A7BD8-D00E-FFA1-389E-20D808F39E8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291253D-9E84-8709-EA79-BB6D81D22251}"/>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22836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8443B-21D2-EADF-CAE3-7AC1F56C84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B0EBD1-4DBC-4A84-5E06-97C57ADDA33E}"/>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4" name="Alt Bilgi Yer Tutucusu 3">
            <a:extLst>
              <a:ext uri="{FF2B5EF4-FFF2-40B4-BE49-F238E27FC236}">
                <a16:creationId xmlns:a16="http://schemas.microsoft.com/office/drawing/2014/main" id="{BD51FC10-E7B6-552A-4656-7ACA6DF29C3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118C79-FF21-2960-70B2-A0C55695C9AC}"/>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37010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EC8C12C-AA56-DDF8-1ECD-201E8C7E612B}"/>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3" name="Alt Bilgi Yer Tutucusu 2">
            <a:extLst>
              <a:ext uri="{FF2B5EF4-FFF2-40B4-BE49-F238E27FC236}">
                <a16:creationId xmlns:a16="http://schemas.microsoft.com/office/drawing/2014/main" id="{432F900A-C06D-FD73-4DE6-D8881148009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CF658F6-9BE8-CC38-9BBB-5A6E00FCCC39}"/>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56786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5EE65-1F53-FAEC-F652-D78A175F440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7882476-FAE7-7428-0FC9-37537CDD0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1948B30-81C0-0E53-E604-55676AAD5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E6E398A-8595-E39D-7D99-09BA0527B4EA}"/>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6" name="Alt Bilgi Yer Tutucusu 5">
            <a:extLst>
              <a:ext uri="{FF2B5EF4-FFF2-40B4-BE49-F238E27FC236}">
                <a16:creationId xmlns:a16="http://schemas.microsoft.com/office/drawing/2014/main" id="{402D4B0A-9C41-1E69-B6A7-4C69F64A91A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BE93FF-6B38-987E-3FB5-C64464C623AB}"/>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13217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B3D97-4A03-24E9-B53B-FF7385E43F9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79BA5C8-4DF3-7FE6-D1CC-FE2F0BC44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EBDDBD9-EDBA-75C9-FBDB-E4717302B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A5A9B1B-3768-6E14-6E13-1D4859377CDC}"/>
              </a:ext>
            </a:extLst>
          </p:cNvPr>
          <p:cNvSpPr>
            <a:spLocks noGrp="1"/>
          </p:cNvSpPr>
          <p:nvPr>
            <p:ph type="dt" sz="half" idx="10"/>
          </p:nvPr>
        </p:nvSpPr>
        <p:spPr/>
        <p:txBody>
          <a:bodyPr/>
          <a:lstStyle/>
          <a:p>
            <a:fld id="{70C609BD-B90A-4963-8690-517DECC789A7}" type="datetimeFigureOut">
              <a:rPr lang="tr-TR" smtClean="0"/>
              <a:t>9.11.2023</a:t>
            </a:fld>
            <a:endParaRPr lang="tr-TR"/>
          </a:p>
        </p:txBody>
      </p:sp>
      <p:sp>
        <p:nvSpPr>
          <p:cNvPr id="6" name="Alt Bilgi Yer Tutucusu 5">
            <a:extLst>
              <a:ext uri="{FF2B5EF4-FFF2-40B4-BE49-F238E27FC236}">
                <a16:creationId xmlns:a16="http://schemas.microsoft.com/office/drawing/2014/main" id="{7D6425D9-AF8B-DE0A-381D-5BB8F6DFCF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F986B3-5D27-591A-3103-9D2ABE4E44D0}"/>
              </a:ext>
            </a:extLst>
          </p:cNvPr>
          <p:cNvSpPr>
            <a:spLocks noGrp="1"/>
          </p:cNvSpPr>
          <p:nvPr>
            <p:ph type="sldNum" sz="quarter" idx="12"/>
          </p:nvPr>
        </p:nvSpPr>
        <p:spPr/>
        <p:txBody>
          <a:bodyPr/>
          <a:lstStyle/>
          <a:p>
            <a:fld id="{E9028816-8440-47A0-9DA8-D94F414D7348}" type="slidenum">
              <a:rPr lang="tr-TR" smtClean="0"/>
              <a:t>‹#›</a:t>
            </a:fld>
            <a:endParaRPr lang="tr-TR"/>
          </a:p>
        </p:txBody>
      </p:sp>
    </p:spTree>
    <p:extLst>
      <p:ext uri="{BB962C8B-B14F-4D97-AF65-F5344CB8AC3E}">
        <p14:creationId xmlns:p14="http://schemas.microsoft.com/office/powerpoint/2010/main" val="375769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292D7B-2949-09FB-F8E9-88CEB6164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3DFA3F7-A13B-AC0F-73C0-E169BE4B0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A6A68A-1264-61E3-0702-A619CA34B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609BD-B90A-4963-8690-517DECC789A7}" type="datetimeFigureOut">
              <a:rPr lang="tr-TR" smtClean="0"/>
              <a:t>9.11.2023</a:t>
            </a:fld>
            <a:endParaRPr lang="tr-TR"/>
          </a:p>
        </p:txBody>
      </p:sp>
      <p:sp>
        <p:nvSpPr>
          <p:cNvPr id="5" name="Alt Bilgi Yer Tutucusu 4">
            <a:extLst>
              <a:ext uri="{FF2B5EF4-FFF2-40B4-BE49-F238E27FC236}">
                <a16:creationId xmlns:a16="http://schemas.microsoft.com/office/drawing/2014/main" id="{C5232BFF-EE31-3468-065E-537B30792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445A16B-D4D7-139F-1473-017484F04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8816-8440-47A0-9DA8-D94F414D7348}" type="slidenum">
              <a:rPr lang="tr-TR" smtClean="0"/>
              <a:t>‹#›</a:t>
            </a:fld>
            <a:endParaRPr lang="tr-TR"/>
          </a:p>
        </p:txBody>
      </p:sp>
    </p:spTree>
    <p:extLst>
      <p:ext uri="{BB962C8B-B14F-4D97-AF65-F5344CB8AC3E}">
        <p14:creationId xmlns:p14="http://schemas.microsoft.com/office/powerpoint/2010/main" val="13444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ec.europa.eu/eurostat/statistics-explained/index.php?title=Accidents_at_work_statistic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eurostat/statistics-explained/index.php?title=Accidents_at_work_statistics" TargetMode="External"/><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urostat/statistics-explained/index.php?title=Accidents_at_work_statistics" TargetMode="External"/><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eurostat/statistics-explained/index.php?title=Accidents_at_work_statistics" TargetMode="External"/><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sgk.gov.tr/Istatistik/Yillik/fcd5e59b-6af9-4d90-a451-ee7500eb1cb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gk.gov.tr/Istatistik/Yillik/fcd5e59b-6af9-4d90-a451-ee7500eb1cb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vzuat.gov.tr/mevzuat?MevzuatNo=6331&amp;MevzuatTur=1&amp;MevzuatTertip=5"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vzuat.gov.tr/mevzuat?MevzuatNo=6331&amp;MevzuatTur=1&amp;MevzuatTertip=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1.pn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5.xml.rels><?xml version="1.0" encoding="UTF-8" standalone="yes"?>
<Relationships xmlns="http://schemas.openxmlformats.org/package/2006/relationships"><Relationship Id="rId2" Type="http://schemas.openxmlformats.org/officeDocument/2006/relationships/hyperlink" Target="https://www.sgk.gov.tr/Istatistik/Yillik/fcd5e59b-6af9-4d90-a451-ee7500eb1cb4/"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www.sgk.gov.tr/Istatistik/Yillik/fcd5e59b-6af9-4d90-a451-ee7500eb1cb4/"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www.mevzuat.gov.tr/mevzuat?MevzuatNo=5510&amp;MevzuatTur=1&amp;MevzuatTertip=5" TargetMode="Externa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s://www.sgk.gov.tr/Istatistik/Yillik/fcd5e59b-6af9-4d90-a451-ee7500eb1cb4/" TargetMode="External"/><Relationship Id="rId4" Type="http://schemas.openxmlformats.org/officeDocument/2006/relationships/hyperlink" Target="https://www.mevzuat.gov.tr/mevzuat?MevzuatNo=6331&amp;MevzuatTur=1&amp;MevzuatTertip=5"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mevzuat.gov.tr/mevzuat?MevzuatNo=5510&amp;MevzuatTur=1&amp;MevzuatTertip=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mevzuat.gov.tr/mevzuat?MevzuatNo=6331&amp;MevzuatTur=1&amp;MevzuatTertip=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84CEF33-C982-255A-C19F-F8C1BB6CF4E6}"/>
              </a:ext>
            </a:extLst>
          </p:cNvPr>
          <p:cNvSpPr txBox="1"/>
          <p:nvPr/>
        </p:nvSpPr>
        <p:spPr>
          <a:xfrm>
            <a:off x="1736035" y="696179"/>
            <a:ext cx="12165495" cy="4278094"/>
          </a:xfrm>
          <a:prstGeom prst="rect">
            <a:avLst/>
          </a:prstGeom>
          <a:noFill/>
        </p:spPr>
        <p:txBody>
          <a:bodyPr wrap="square" rtlCol="0">
            <a:spAutoFit/>
          </a:bodyPr>
          <a:lstStyle/>
          <a:p>
            <a:r>
              <a:rPr lang="tr-TR" sz="6000" dirty="0"/>
              <a:t>                </a:t>
            </a:r>
            <a:r>
              <a:rPr lang="tr-TR" sz="4000" dirty="0"/>
              <a:t>İŞ KAZALARI </a:t>
            </a:r>
          </a:p>
          <a:p>
            <a:r>
              <a:rPr lang="tr-TR" sz="4000" dirty="0"/>
              <a:t>                                VE </a:t>
            </a:r>
          </a:p>
          <a:p>
            <a:r>
              <a:rPr lang="tr-TR" sz="4000" dirty="0"/>
              <a:t>               İŞLE İLGİLİ HASTALIKLAR, </a:t>
            </a:r>
          </a:p>
          <a:p>
            <a:r>
              <a:rPr lang="tr-TR" sz="4000" dirty="0"/>
              <a:t>                MESLEK HASTALIKLARI</a:t>
            </a:r>
          </a:p>
          <a:p>
            <a:endParaRPr lang="tr-TR" sz="5400" dirty="0"/>
          </a:p>
          <a:p>
            <a:endParaRPr lang="tr-TR" sz="2000" dirty="0"/>
          </a:p>
          <a:p>
            <a:endParaRPr lang="tr-TR" dirty="0"/>
          </a:p>
        </p:txBody>
      </p:sp>
      <p:sp>
        <p:nvSpPr>
          <p:cNvPr id="3" name="Metin kutusu 2">
            <a:extLst>
              <a:ext uri="{FF2B5EF4-FFF2-40B4-BE49-F238E27FC236}">
                <a16:creationId xmlns:a16="http://schemas.microsoft.com/office/drawing/2014/main" id="{841A6DC6-3613-0171-6018-38220DFC92AB}"/>
              </a:ext>
            </a:extLst>
          </p:cNvPr>
          <p:cNvSpPr txBox="1"/>
          <p:nvPr/>
        </p:nvSpPr>
        <p:spPr>
          <a:xfrm>
            <a:off x="3653666" y="3567462"/>
            <a:ext cx="4439478" cy="400110"/>
          </a:xfrm>
          <a:prstGeom prst="rect">
            <a:avLst/>
          </a:prstGeom>
          <a:noFill/>
        </p:spPr>
        <p:txBody>
          <a:bodyPr wrap="square" rtlCol="0">
            <a:spAutoFit/>
          </a:bodyPr>
          <a:lstStyle/>
          <a:p>
            <a:pPr algn="ctr"/>
            <a:r>
              <a:rPr lang="tr-TR" sz="2000" i="1" dirty="0" err="1">
                <a:ln w="0"/>
                <a:effectLst>
                  <a:outerShdw blurRad="38100" dist="19050" dir="2700000" algn="tl" rotWithShape="0">
                    <a:schemeClr val="dk1">
                      <a:alpha val="40000"/>
                    </a:schemeClr>
                  </a:outerShdw>
                </a:effectLst>
              </a:rPr>
              <a:t>Ass</a:t>
            </a:r>
            <a:r>
              <a:rPr lang="tr-TR" sz="2000" i="1" dirty="0">
                <a:ln w="0"/>
                <a:effectLst>
                  <a:outerShdw blurRad="38100" dist="19050" dir="2700000" algn="tl" rotWithShape="0">
                    <a:schemeClr val="dk1">
                      <a:alpha val="40000"/>
                    </a:schemeClr>
                  </a:outerShdw>
                </a:effectLst>
              </a:rPr>
              <a:t>. </a:t>
            </a:r>
            <a:r>
              <a:rPr lang="tr-TR" sz="2000" i="1" dirty="0" err="1">
                <a:ln w="0"/>
                <a:effectLst>
                  <a:outerShdw blurRad="38100" dist="19050" dir="2700000" algn="tl" rotWithShape="0">
                    <a:schemeClr val="dk1">
                      <a:alpha val="40000"/>
                    </a:schemeClr>
                  </a:outerShdw>
                </a:effectLst>
              </a:rPr>
              <a:t>Dr.Gökhan</a:t>
            </a:r>
            <a:r>
              <a:rPr lang="tr-TR" sz="2000" i="1" dirty="0">
                <a:ln w="0"/>
                <a:effectLst>
                  <a:outerShdw blurRad="38100" dist="19050" dir="2700000" algn="tl" rotWithShape="0">
                    <a:schemeClr val="dk1">
                      <a:alpha val="40000"/>
                    </a:schemeClr>
                  </a:outerShdw>
                </a:effectLst>
              </a:rPr>
              <a:t> Akar</a:t>
            </a:r>
            <a:endParaRPr lang="tr-TR" sz="2000" i="1" cap="none" spc="0" dirty="0">
              <a:ln w="0"/>
              <a:solidFill>
                <a:schemeClr val="tx1"/>
              </a:solidFill>
              <a:effectLst>
                <a:outerShdw blurRad="38100" dist="19050" dir="2700000" algn="tl" rotWithShape="0">
                  <a:schemeClr val="dk1">
                    <a:alpha val="40000"/>
                  </a:schemeClr>
                </a:outerShdw>
              </a:effectLst>
            </a:endParaRPr>
          </a:p>
        </p:txBody>
      </p:sp>
      <p:sp>
        <p:nvSpPr>
          <p:cNvPr id="5" name="Metin kutusu 4">
            <a:extLst>
              <a:ext uri="{FF2B5EF4-FFF2-40B4-BE49-F238E27FC236}">
                <a16:creationId xmlns:a16="http://schemas.microsoft.com/office/drawing/2014/main" id="{CAC26A92-3348-D5FA-E50B-35B155F70A9B}"/>
              </a:ext>
            </a:extLst>
          </p:cNvPr>
          <p:cNvSpPr txBox="1"/>
          <p:nvPr/>
        </p:nvSpPr>
        <p:spPr>
          <a:xfrm>
            <a:off x="4359965" y="3969714"/>
            <a:ext cx="6096000" cy="400110"/>
          </a:xfrm>
          <a:prstGeom prst="rect">
            <a:avLst/>
          </a:prstGeom>
          <a:noFill/>
        </p:spPr>
        <p:txBody>
          <a:bodyPr wrap="square">
            <a:spAutoFit/>
          </a:bodyPr>
          <a:lstStyle/>
          <a:p>
            <a:r>
              <a:rPr lang="tr-TR" sz="2000" dirty="0"/>
              <a:t>İzmir Katip Çelebi Üniversitesi</a:t>
            </a:r>
          </a:p>
        </p:txBody>
      </p:sp>
      <p:sp>
        <p:nvSpPr>
          <p:cNvPr id="6" name="Metin kutusu 5">
            <a:extLst>
              <a:ext uri="{FF2B5EF4-FFF2-40B4-BE49-F238E27FC236}">
                <a16:creationId xmlns:a16="http://schemas.microsoft.com/office/drawing/2014/main" id="{67CC26E1-29A5-EF02-F808-310C799A421E}"/>
              </a:ext>
            </a:extLst>
          </p:cNvPr>
          <p:cNvSpPr txBox="1"/>
          <p:nvPr/>
        </p:nvSpPr>
        <p:spPr>
          <a:xfrm>
            <a:off x="4413595" y="4371966"/>
            <a:ext cx="6096000" cy="400110"/>
          </a:xfrm>
          <a:prstGeom prst="rect">
            <a:avLst/>
          </a:prstGeom>
          <a:noFill/>
        </p:spPr>
        <p:txBody>
          <a:bodyPr wrap="square">
            <a:spAutoFit/>
          </a:bodyPr>
          <a:lstStyle/>
          <a:p>
            <a:r>
              <a:rPr lang="tr-TR" sz="1800" dirty="0"/>
              <a:t> </a:t>
            </a:r>
            <a:r>
              <a:rPr lang="tr-TR" sz="2000" dirty="0"/>
              <a:t>Halk Sağlığı Ana Bilim Dalı</a:t>
            </a:r>
            <a:endParaRPr lang="tr-TR" dirty="0"/>
          </a:p>
        </p:txBody>
      </p:sp>
    </p:spTree>
    <p:extLst>
      <p:ext uri="{BB962C8B-B14F-4D97-AF65-F5344CB8AC3E}">
        <p14:creationId xmlns:p14="http://schemas.microsoft.com/office/powerpoint/2010/main" val="13402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BF4E22D-531C-1ABA-0DBD-4DB97EEF0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40" y="253179"/>
            <a:ext cx="10305784" cy="5754000"/>
          </a:xfrm>
          <a:prstGeom prst="rect">
            <a:avLst/>
          </a:prstGeom>
        </p:spPr>
      </p:pic>
      <p:sp>
        <p:nvSpPr>
          <p:cNvPr id="15" name="Metin kutusu 14">
            <a:extLst>
              <a:ext uri="{FF2B5EF4-FFF2-40B4-BE49-F238E27FC236}">
                <a16:creationId xmlns:a16="http://schemas.microsoft.com/office/drawing/2014/main" id="{0DBC4A48-2260-CF21-DEF6-F8DC24CF7D04}"/>
              </a:ext>
            </a:extLst>
          </p:cNvPr>
          <p:cNvSpPr txBox="1"/>
          <p:nvPr/>
        </p:nvSpPr>
        <p:spPr>
          <a:xfrm>
            <a:off x="2914651" y="2337139"/>
            <a:ext cx="957262" cy="369332"/>
          </a:xfrm>
          <a:prstGeom prst="rect">
            <a:avLst/>
          </a:prstGeom>
          <a:noFill/>
        </p:spPr>
        <p:txBody>
          <a:bodyPr wrap="square" rtlCol="0">
            <a:spAutoFit/>
          </a:bodyPr>
          <a:lstStyle/>
          <a:p>
            <a:r>
              <a:rPr lang="tr-TR" dirty="0"/>
              <a:t>(%80)</a:t>
            </a:r>
          </a:p>
        </p:txBody>
      </p:sp>
      <p:sp>
        <p:nvSpPr>
          <p:cNvPr id="16" name="Metin kutusu 15">
            <a:extLst>
              <a:ext uri="{FF2B5EF4-FFF2-40B4-BE49-F238E27FC236}">
                <a16:creationId xmlns:a16="http://schemas.microsoft.com/office/drawing/2014/main" id="{9E1D5FB1-5559-4B78-B9C6-3485F197332D}"/>
              </a:ext>
            </a:extLst>
          </p:cNvPr>
          <p:cNvSpPr txBox="1"/>
          <p:nvPr/>
        </p:nvSpPr>
        <p:spPr>
          <a:xfrm>
            <a:off x="10600083" y="2542226"/>
            <a:ext cx="1100137" cy="369332"/>
          </a:xfrm>
          <a:prstGeom prst="rect">
            <a:avLst/>
          </a:prstGeom>
          <a:noFill/>
        </p:spPr>
        <p:txBody>
          <a:bodyPr wrap="square" rtlCol="0">
            <a:spAutoFit/>
          </a:bodyPr>
          <a:lstStyle/>
          <a:p>
            <a:r>
              <a:rPr lang="tr-TR" dirty="0"/>
              <a:t>(%18)</a:t>
            </a:r>
          </a:p>
        </p:txBody>
      </p:sp>
      <p:sp>
        <p:nvSpPr>
          <p:cNvPr id="17" name="Metin kutusu 16">
            <a:extLst>
              <a:ext uri="{FF2B5EF4-FFF2-40B4-BE49-F238E27FC236}">
                <a16:creationId xmlns:a16="http://schemas.microsoft.com/office/drawing/2014/main" id="{55C0A8E8-691E-D3F9-0A12-4CEF7A0B65D1}"/>
              </a:ext>
            </a:extLst>
          </p:cNvPr>
          <p:cNvSpPr txBox="1"/>
          <p:nvPr/>
        </p:nvSpPr>
        <p:spPr>
          <a:xfrm>
            <a:off x="6453551" y="2337139"/>
            <a:ext cx="715103" cy="369332"/>
          </a:xfrm>
          <a:prstGeom prst="rect">
            <a:avLst/>
          </a:prstGeom>
          <a:noFill/>
        </p:spPr>
        <p:txBody>
          <a:bodyPr wrap="square" rtlCol="0">
            <a:spAutoFit/>
          </a:bodyPr>
          <a:lstStyle/>
          <a:p>
            <a:r>
              <a:rPr lang="tr-TR" dirty="0"/>
              <a:t>(%2)</a:t>
            </a:r>
          </a:p>
        </p:txBody>
      </p:sp>
      <p:sp>
        <p:nvSpPr>
          <p:cNvPr id="3" name="Metin kutusu 2">
            <a:extLst>
              <a:ext uri="{FF2B5EF4-FFF2-40B4-BE49-F238E27FC236}">
                <a16:creationId xmlns:a16="http://schemas.microsoft.com/office/drawing/2014/main" id="{EB23FF77-39B4-791F-15E0-49B7D5FC7623}"/>
              </a:ext>
            </a:extLst>
          </p:cNvPr>
          <p:cNvSpPr txBox="1"/>
          <p:nvPr/>
        </p:nvSpPr>
        <p:spPr>
          <a:xfrm>
            <a:off x="2119081" y="6488193"/>
            <a:ext cx="86689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Güney, A. 2009. Yüksek Lisans Tezi. Marmara Üniversitesi Sosyal Bilimler Enstitüsü, Çalışma Ekonomisi ve Endüstri İlişkileri Ana Bilim Dalı. </a:t>
            </a:r>
          </a:p>
        </p:txBody>
      </p:sp>
    </p:spTree>
    <p:extLst>
      <p:ext uri="{BB962C8B-B14F-4D97-AF65-F5344CB8AC3E}">
        <p14:creationId xmlns:p14="http://schemas.microsoft.com/office/powerpoint/2010/main" val="141132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FF67232-F2C7-8C2C-EF10-663FC788366D}"/>
              </a:ext>
            </a:extLst>
          </p:cNvPr>
          <p:cNvSpPr txBox="1"/>
          <p:nvPr/>
        </p:nvSpPr>
        <p:spPr>
          <a:xfrm>
            <a:off x="617935" y="343078"/>
            <a:ext cx="6093618" cy="6740307"/>
          </a:xfrm>
          <a:prstGeom prst="rect">
            <a:avLst/>
          </a:prstGeom>
          <a:noFill/>
        </p:spPr>
        <p:txBody>
          <a:bodyPr wrap="square">
            <a:spAutoFit/>
          </a:bodyPr>
          <a:lstStyle/>
          <a:p>
            <a:r>
              <a:rPr lang="tr-TR" sz="2000" b="1" i="0" u="none" strike="noStrike" baseline="0" dirty="0"/>
              <a:t>Kişisel Özellikler</a:t>
            </a:r>
          </a:p>
          <a:p>
            <a:r>
              <a:rPr lang="tr-TR" dirty="0"/>
              <a:t>1- Yaş</a:t>
            </a:r>
          </a:p>
          <a:p>
            <a:r>
              <a:rPr lang="tr-TR" dirty="0"/>
              <a:t>2- Cinsiyet</a:t>
            </a:r>
          </a:p>
          <a:p>
            <a:r>
              <a:rPr lang="tr-TR" dirty="0"/>
              <a:t>3-Medeni Durum</a:t>
            </a:r>
          </a:p>
          <a:p>
            <a:r>
              <a:rPr lang="tr-TR" dirty="0"/>
              <a:t>4-Sosyal Statü </a:t>
            </a:r>
          </a:p>
          <a:p>
            <a:r>
              <a:rPr lang="tr-TR" dirty="0"/>
              <a:t>5-İş Deneyimi</a:t>
            </a:r>
          </a:p>
          <a:p>
            <a:r>
              <a:rPr lang="tr-TR" dirty="0"/>
              <a:t>6-Eğitim Düzeyi</a:t>
            </a:r>
          </a:p>
          <a:p>
            <a:r>
              <a:rPr lang="tr-TR" dirty="0"/>
              <a:t>7-Alışkanlıklar</a:t>
            </a:r>
          </a:p>
          <a:p>
            <a:endParaRPr lang="tr-TR" sz="1600" b="1" dirty="0">
              <a:latin typeface="Times-Bold"/>
            </a:endParaRPr>
          </a:p>
          <a:p>
            <a:r>
              <a:rPr lang="tr-TR" sz="2000" b="1" dirty="0"/>
              <a:t>Fizyolojik Özellikler</a:t>
            </a:r>
          </a:p>
          <a:p>
            <a:r>
              <a:rPr lang="tr-TR" dirty="0"/>
              <a:t>1-Fiziksel Yetersizlikler</a:t>
            </a:r>
          </a:p>
          <a:p>
            <a:r>
              <a:rPr lang="tr-TR" dirty="0"/>
              <a:t>2-Yorgunluk</a:t>
            </a:r>
          </a:p>
          <a:p>
            <a:r>
              <a:rPr lang="tr-TR" dirty="0"/>
              <a:t>3-Uykusuzluk</a:t>
            </a:r>
          </a:p>
          <a:p>
            <a:r>
              <a:rPr lang="tr-TR" dirty="0"/>
              <a:t>4-Monotonluk</a:t>
            </a:r>
          </a:p>
          <a:p>
            <a:endParaRPr lang="tr-TR" sz="1600" b="1" dirty="0">
              <a:latin typeface="Times-Bold"/>
            </a:endParaRPr>
          </a:p>
          <a:p>
            <a:r>
              <a:rPr lang="tr-TR" sz="2000" b="1" dirty="0"/>
              <a:t>Psikolojik Özellikler</a:t>
            </a:r>
          </a:p>
          <a:p>
            <a:pPr algn="l"/>
            <a:r>
              <a:rPr lang="tr-TR" b="0" i="0" u="none" strike="noStrike" baseline="0" dirty="0"/>
              <a:t>1-Zeka</a:t>
            </a:r>
          </a:p>
          <a:p>
            <a:pPr algn="l"/>
            <a:r>
              <a:rPr lang="tr-TR" b="0" i="0" u="none" strike="noStrike" baseline="0" dirty="0"/>
              <a:t>2-Duygusal durum</a:t>
            </a:r>
          </a:p>
          <a:p>
            <a:pPr algn="l"/>
            <a:r>
              <a:rPr lang="tr-TR" b="0" i="0" u="none" strike="noStrike" baseline="0" dirty="0"/>
              <a:t>3-Kazaya eğilimi </a:t>
            </a:r>
          </a:p>
          <a:p>
            <a:pPr algn="l"/>
            <a:r>
              <a:rPr lang="tr-TR" b="0" i="0" u="none" strike="noStrike" baseline="0" dirty="0"/>
              <a:t>4-is tatmini ve moral durumu</a:t>
            </a:r>
          </a:p>
          <a:p>
            <a:pPr algn="l"/>
            <a:r>
              <a:rPr lang="tr-TR" b="0" i="0" u="none" strike="noStrike" baseline="0" dirty="0"/>
              <a:t>5-Gerilim (stres)</a:t>
            </a:r>
          </a:p>
          <a:p>
            <a:pPr algn="l"/>
            <a:r>
              <a:rPr lang="tr-TR" b="0" i="0" u="none" strike="noStrike" baseline="0" dirty="0"/>
              <a:t>6-Psikolojik rahatsızlıkları</a:t>
            </a:r>
            <a:endParaRPr lang="tr-TR" b="1" dirty="0"/>
          </a:p>
          <a:p>
            <a:r>
              <a:rPr lang="tr-TR" sz="1600" b="1" dirty="0">
                <a:latin typeface="Times-Bold"/>
              </a:rPr>
              <a:t> </a:t>
            </a:r>
          </a:p>
          <a:p>
            <a:endParaRPr lang="tr-TR" dirty="0"/>
          </a:p>
        </p:txBody>
      </p:sp>
      <p:sp>
        <p:nvSpPr>
          <p:cNvPr id="6" name="Metin kutusu 5">
            <a:extLst>
              <a:ext uri="{FF2B5EF4-FFF2-40B4-BE49-F238E27FC236}">
                <a16:creationId xmlns:a16="http://schemas.microsoft.com/office/drawing/2014/main" id="{47355AA2-752F-FAB6-8209-D7F77E8E459A}"/>
              </a:ext>
            </a:extLst>
          </p:cNvPr>
          <p:cNvSpPr txBox="1"/>
          <p:nvPr/>
        </p:nvSpPr>
        <p:spPr>
          <a:xfrm>
            <a:off x="6096000" y="457200"/>
            <a:ext cx="4629150" cy="4955203"/>
          </a:xfrm>
          <a:prstGeom prst="rect">
            <a:avLst/>
          </a:prstGeom>
          <a:noFill/>
        </p:spPr>
        <p:txBody>
          <a:bodyPr wrap="square" rtlCol="0">
            <a:spAutoFit/>
          </a:bodyPr>
          <a:lstStyle/>
          <a:p>
            <a:r>
              <a:rPr lang="tr-TR" sz="2000" b="1" i="0" u="none" strike="noStrike" baseline="0" dirty="0"/>
              <a:t>Mak</a:t>
            </a:r>
            <a:r>
              <a:rPr lang="tr-TR" sz="2000" b="1" dirty="0"/>
              <a:t>i</a:t>
            </a:r>
            <a:r>
              <a:rPr lang="tr-TR" sz="2000" b="1" i="0" u="none" strike="noStrike" baseline="0" dirty="0"/>
              <a:t>nalara Bağlı Kaza Nedenler</a:t>
            </a:r>
            <a:r>
              <a:rPr lang="tr-TR" sz="2000" b="1" dirty="0"/>
              <a:t>i</a:t>
            </a:r>
          </a:p>
          <a:p>
            <a:endParaRPr lang="tr-TR" sz="2000" b="1" dirty="0"/>
          </a:p>
          <a:p>
            <a:endParaRPr lang="tr-TR" b="1" dirty="0">
              <a:latin typeface="TimesNewRoman,Bold"/>
            </a:endParaRPr>
          </a:p>
          <a:p>
            <a:r>
              <a:rPr lang="tr-TR" sz="2000" b="1" i="0" u="none" strike="noStrike" baseline="0" dirty="0"/>
              <a:t>Üret</a:t>
            </a:r>
            <a:r>
              <a:rPr lang="tr-TR" sz="2000" b="1" dirty="0"/>
              <a:t>i</a:t>
            </a:r>
            <a:r>
              <a:rPr lang="tr-TR" sz="2000" b="1" i="0" u="none" strike="noStrike" baseline="0" dirty="0"/>
              <a:t>m Organ</a:t>
            </a:r>
            <a:r>
              <a:rPr lang="tr-TR" sz="2000" b="1" dirty="0"/>
              <a:t>i</a:t>
            </a:r>
            <a:r>
              <a:rPr lang="tr-TR" sz="2000" b="1" i="0" u="none" strike="noStrike" baseline="0" dirty="0"/>
              <a:t>zasyonlarına Bağlı Kaza Nedenler</a:t>
            </a:r>
            <a:r>
              <a:rPr lang="tr-TR" sz="2000" b="1" dirty="0"/>
              <a:t>i</a:t>
            </a:r>
          </a:p>
          <a:p>
            <a:r>
              <a:rPr lang="tr-TR" dirty="0"/>
              <a:t>1-İşyerinin düzeni</a:t>
            </a:r>
          </a:p>
          <a:p>
            <a:r>
              <a:rPr lang="tr-TR" dirty="0"/>
              <a:t>2-İşletmelerin Büyüklüğü</a:t>
            </a:r>
          </a:p>
          <a:p>
            <a:r>
              <a:rPr lang="tr-TR" dirty="0"/>
              <a:t>3-Ergonomi ve Çalışma Sistemi</a:t>
            </a:r>
          </a:p>
          <a:p>
            <a:endParaRPr lang="tr-TR" dirty="0"/>
          </a:p>
          <a:p>
            <a:r>
              <a:rPr lang="tr-TR" b="1" dirty="0">
                <a:latin typeface="TimesNewRoman,Bold"/>
              </a:rPr>
              <a:t>   </a:t>
            </a:r>
          </a:p>
          <a:p>
            <a:r>
              <a:rPr lang="tr-TR" sz="2000" b="1" i="0" u="none" strike="noStrike" baseline="0" dirty="0"/>
              <a:t>Çevresel Faktörlere Bağlı Kaza Nedenler</a:t>
            </a:r>
            <a:r>
              <a:rPr lang="tr-TR" sz="2000" b="1" dirty="0"/>
              <a:t>i</a:t>
            </a:r>
          </a:p>
          <a:p>
            <a:r>
              <a:rPr lang="tr-TR" dirty="0"/>
              <a:t>1-Gürültü</a:t>
            </a:r>
          </a:p>
          <a:p>
            <a:r>
              <a:rPr lang="tr-TR" dirty="0"/>
              <a:t>2-Isı ve Nem</a:t>
            </a:r>
          </a:p>
          <a:p>
            <a:r>
              <a:rPr lang="tr-TR" dirty="0"/>
              <a:t>3-Aydınlatma</a:t>
            </a:r>
          </a:p>
          <a:p>
            <a:r>
              <a:rPr lang="tr-TR" dirty="0"/>
              <a:t>4-Havalandırma ve Tozlar</a:t>
            </a:r>
          </a:p>
          <a:p>
            <a:r>
              <a:rPr lang="tr-TR" dirty="0"/>
              <a:t>5-Titreşim(Vibrasyon)</a:t>
            </a:r>
          </a:p>
          <a:p>
            <a:endParaRPr lang="tr-TR" dirty="0"/>
          </a:p>
        </p:txBody>
      </p:sp>
      <p:sp>
        <p:nvSpPr>
          <p:cNvPr id="3" name="Metin kutusu 2">
            <a:extLst>
              <a:ext uri="{FF2B5EF4-FFF2-40B4-BE49-F238E27FC236}">
                <a16:creationId xmlns:a16="http://schemas.microsoft.com/office/drawing/2014/main" id="{AE33C878-CADB-D837-8DDB-5EE278593500}"/>
              </a:ext>
            </a:extLst>
          </p:cNvPr>
          <p:cNvSpPr txBox="1"/>
          <p:nvPr/>
        </p:nvSpPr>
        <p:spPr>
          <a:xfrm>
            <a:off x="2162175" y="6581001"/>
            <a:ext cx="909875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Güney, A. 2009. Yüksek Lisans Tezi. Marmara Üniversitesi Sosyal Bilimler Enstitüsü, Çalışma Ekonomisi ve Endüstri İlişkileri Ana Bilim Dalı. </a:t>
            </a:r>
          </a:p>
        </p:txBody>
      </p:sp>
    </p:spTree>
    <p:extLst>
      <p:ext uri="{BB962C8B-B14F-4D97-AF65-F5344CB8AC3E}">
        <p14:creationId xmlns:p14="http://schemas.microsoft.com/office/powerpoint/2010/main" val="77048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ABC54DE-CBF0-2C3B-A028-657685AE70C1}"/>
              </a:ext>
            </a:extLst>
          </p:cNvPr>
          <p:cNvSpPr txBox="1"/>
          <p:nvPr/>
        </p:nvSpPr>
        <p:spPr>
          <a:xfrm>
            <a:off x="1460898" y="747326"/>
            <a:ext cx="6093618" cy="400110"/>
          </a:xfrm>
          <a:prstGeom prst="rect">
            <a:avLst/>
          </a:prstGeom>
          <a:noFill/>
        </p:spPr>
        <p:txBody>
          <a:bodyPr wrap="square">
            <a:spAutoFit/>
          </a:bodyPr>
          <a:lstStyle/>
          <a:p>
            <a:r>
              <a:rPr lang="tr-TR" sz="2000" b="1" dirty="0"/>
              <a:t>İ</a:t>
            </a:r>
            <a:r>
              <a:rPr lang="tr-TR" sz="2000" b="1" i="0" u="none" strike="noStrike" baseline="0" dirty="0"/>
              <a:t>S KAZALARININ ÜLKEMİZE ÖZGÜ NEDENLER</a:t>
            </a:r>
            <a:r>
              <a:rPr lang="tr-TR" sz="2000" b="1" dirty="0"/>
              <a:t>İ</a:t>
            </a:r>
            <a:endParaRPr lang="tr-TR" sz="3200" dirty="0"/>
          </a:p>
        </p:txBody>
      </p:sp>
      <p:sp>
        <p:nvSpPr>
          <p:cNvPr id="6" name="Metin kutusu 5">
            <a:extLst>
              <a:ext uri="{FF2B5EF4-FFF2-40B4-BE49-F238E27FC236}">
                <a16:creationId xmlns:a16="http://schemas.microsoft.com/office/drawing/2014/main" id="{B25558C4-2149-4861-3B4B-4814D67F1F69}"/>
              </a:ext>
            </a:extLst>
          </p:cNvPr>
          <p:cNvSpPr txBox="1"/>
          <p:nvPr/>
        </p:nvSpPr>
        <p:spPr>
          <a:xfrm>
            <a:off x="1401962" y="1520785"/>
            <a:ext cx="6211490" cy="2523768"/>
          </a:xfrm>
          <a:prstGeom prst="rect">
            <a:avLst/>
          </a:prstGeom>
          <a:noFill/>
        </p:spPr>
        <p:txBody>
          <a:bodyPr wrap="square" rtlCol="0">
            <a:spAutoFit/>
          </a:bodyPr>
          <a:lstStyle/>
          <a:p>
            <a:r>
              <a:rPr lang="tr-TR" sz="2000" dirty="0"/>
              <a:t>1-İstihdam Niteliği</a:t>
            </a:r>
          </a:p>
          <a:p>
            <a:r>
              <a:rPr lang="tr-TR" sz="2000" dirty="0"/>
              <a:t>2-Egemen İşletme Tipi</a:t>
            </a:r>
          </a:p>
          <a:p>
            <a:r>
              <a:rPr lang="tr-TR" sz="2000" dirty="0"/>
              <a:t>3-Kayıt Dışılık</a:t>
            </a:r>
          </a:p>
          <a:p>
            <a:r>
              <a:rPr lang="tr-TR" sz="2000" dirty="0"/>
              <a:t>4-Değişen Sanayi Yapısı</a:t>
            </a:r>
          </a:p>
          <a:p>
            <a:r>
              <a:rPr lang="tr-TR" sz="2000" dirty="0"/>
              <a:t>5-İş Sağılığı ve Güvenliği Bilincinin Oluşturulmamış Olması</a:t>
            </a:r>
          </a:p>
          <a:p>
            <a:r>
              <a:rPr lang="tr-TR" sz="2000" dirty="0"/>
              <a:t>6-Denetimin </a:t>
            </a:r>
            <a:r>
              <a:rPr lang="tr-TR" sz="2000" dirty="0" err="1"/>
              <a:t>Yetersiziliği</a:t>
            </a:r>
            <a:endParaRPr lang="tr-TR" sz="2000" dirty="0"/>
          </a:p>
          <a:p>
            <a:r>
              <a:rPr lang="tr-TR" sz="2000" dirty="0"/>
              <a:t>  </a:t>
            </a:r>
          </a:p>
          <a:p>
            <a:endParaRPr lang="tr-TR" dirty="0"/>
          </a:p>
        </p:txBody>
      </p:sp>
    </p:spTree>
    <p:extLst>
      <p:ext uri="{BB962C8B-B14F-4D97-AF65-F5344CB8AC3E}">
        <p14:creationId xmlns:p14="http://schemas.microsoft.com/office/powerpoint/2010/main" val="18421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3D0C60E-B8A9-A736-E926-591E68B59F95}"/>
              </a:ext>
            </a:extLst>
          </p:cNvPr>
          <p:cNvSpPr txBox="1"/>
          <p:nvPr/>
        </p:nvSpPr>
        <p:spPr>
          <a:xfrm>
            <a:off x="1132285" y="1151662"/>
            <a:ext cx="9197578" cy="1477328"/>
          </a:xfrm>
          <a:prstGeom prst="rect">
            <a:avLst/>
          </a:prstGeom>
          <a:noFill/>
        </p:spPr>
        <p:txBody>
          <a:bodyPr wrap="square">
            <a:spAutoFit/>
          </a:bodyPr>
          <a:lstStyle/>
          <a:p>
            <a:pPr algn="just"/>
            <a:r>
              <a:rPr lang="tr-TR" b="1" dirty="0"/>
              <a:t>Taşeronlaşma; </a:t>
            </a:r>
            <a:r>
              <a:rPr lang="tr-TR" dirty="0"/>
              <a:t>iş kazalarını artıran en belirleyici etmenlerden bir tanesidir. İşverenin iş mevzuatına aykırı olarak asıl işin bir bölümünü maliyetleri düşürmek adına başka bir işverene devri sonucunda alt işverenin gerekli iş sağlığı ve güvenliği tedbirlerini almaması </a:t>
            </a:r>
            <a:r>
              <a:rPr lang="tr-TR" b="1" dirty="0"/>
              <a:t>özellikle tersanelerde ve maden ocaklarında </a:t>
            </a:r>
            <a:r>
              <a:rPr lang="tr-TR" dirty="0"/>
              <a:t>meydana gelen </a:t>
            </a:r>
            <a:r>
              <a:rPr lang="tr-TR" b="1" dirty="0"/>
              <a:t>iş kazalarında ciddi bir artış </a:t>
            </a:r>
            <a:r>
              <a:rPr lang="tr-TR" dirty="0"/>
              <a:t>meydana gelmesine neden olmaktadır.</a:t>
            </a:r>
          </a:p>
        </p:txBody>
      </p:sp>
      <p:sp>
        <p:nvSpPr>
          <p:cNvPr id="12" name="Metin kutusu 11">
            <a:extLst>
              <a:ext uri="{FF2B5EF4-FFF2-40B4-BE49-F238E27FC236}">
                <a16:creationId xmlns:a16="http://schemas.microsoft.com/office/drawing/2014/main" id="{F16B6851-CB78-F8FD-CE5C-BF974CA67094}"/>
              </a:ext>
            </a:extLst>
          </p:cNvPr>
          <p:cNvSpPr txBox="1"/>
          <p:nvPr/>
        </p:nvSpPr>
        <p:spPr>
          <a:xfrm>
            <a:off x="2684265" y="61919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prstClr val="black"/>
                </a:solidFill>
                <a:latin typeface="Calibri" panose="020F0502020204030204"/>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Öçal</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M., &amp; Çiçek, Ö. (2017). Türkiye ve Avrupa Birliği’nde İş Kazası Verilerinin Karşılaştırmalı Analizi. Hak İş Uluslararası Emek ve Toplum Dergisi, 6(16), 616-637.</a:t>
            </a:r>
          </a:p>
        </p:txBody>
      </p:sp>
    </p:spTree>
    <p:extLst>
      <p:ext uri="{BB962C8B-B14F-4D97-AF65-F5344CB8AC3E}">
        <p14:creationId xmlns:p14="http://schemas.microsoft.com/office/powerpoint/2010/main" val="40021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D44093D-A3B0-E073-6362-CCB1FDF23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64533"/>
            <a:ext cx="11377614" cy="6443184"/>
          </a:xfrm>
          <a:prstGeom prst="rect">
            <a:avLst/>
          </a:prstGeom>
        </p:spPr>
      </p:pic>
      <p:sp>
        <p:nvSpPr>
          <p:cNvPr id="2" name="Metin kutusu 1">
            <a:extLst>
              <a:ext uri="{FF2B5EF4-FFF2-40B4-BE49-F238E27FC236}">
                <a16:creationId xmlns:a16="http://schemas.microsoft.com/office/drawing/2014/main" id="{CDA3AD01-D0D2-8032-722A-E5AD3CB4B3BD}"/>
              </a:ext>
            </a:extLst>
          </p:cNvPr>
          <p:cNvSpPr txBox="1"/>
          <p:nvPr/>
        </p:nvSpPr>
        <p:spPr>
          <a:xfrm>
            <a:off x="2871788" y="6396335"/>
            <a:ext cx="897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Eurostat</a:t>
            </a:r>
            <a:r>
              <a:rPr lang="tr-TR" sz="1200" dirty="0"/>
              <a:t> </a:t>
            </a:r>
            <a:r>
              <a:rPr lang="tr-TR" sz="1200" dirty="0" err="1"/>
              <a:t>Statistics</a:t>
            </a:r>
            <a:r>
              <a:rPr lang="tr-TR" sz="1200" dirty="0"/>
              <a:t> </a:t>
            </a:r>
            <a:r>
              <a:rPr lang="tr-TR" sz="1200" dirty="0" err="1"/>
              <a:t>Explained</a:t>
            </a:r>
            <a:r>
              <a:rPr lang="tr-TR" sz="1200" dirty="0"/>
              <a:t>, </a:t>
            </a:r>
            <a:r>
              <a:rPr lang="tr-TR" sz="1200" dirty="0" err="1"/>
              <a:t>Accidents</a:t>
            </a:r>
            <a:r>
              <a:rPr lang="tr-TR" sz="1200" dirty="0"/>
              <a:t> at </a:t>
            </a:r>
            <a:r>
              <a:rPr lang="tr-TR" sz="1200" dirty="0" err="1"/>
              <a:t>work</a:t>
            </a:r>
            <a:r>
              <a:rPr lang="tr-TR" sz="1200" dirty="0"/>
              <a:t> </a:t>
            </a:r>
            <a:r>
              <a:rPr lang="tr-TR" sz="1200" dirty="0" err="1"/>
              <a:t>statistics</a:t>
            </a:r>
            <a:r>
              <a:rPr lang="tr-TR" sz="1200" dirty="0"/>
              <a:t>. </a:t>
            </a:r>
            <a:r>
              <a:rPr kumimoji="0" lang="tr-TR" sz="1200" b="0" i="0" u="none" strike="noStrike" kern="1200" cap="none" spc="0" normalizeH="0" baseline="0" noProof="0" dirty="0">
                <a:ln>
                  <a:noFill/>
                </a:ln>
                <a:solidFill>
                  <a:prstClr val="black"/>
                </a:solidFill>
                <a:effectLst/>
                <a:uLnTx/>
                <a:uFillTx/>
                <a:ea typeface="+mn-ea"/>
                <a:cs typeface="+mn-cs"/>
              </a:rPr>
              <a:t>(Erişim tarihi: 01.11.2023). Erişim adresi: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ea typeface="+mn-ea"/>
                <a:cs typeface="+mn-cs"/>
                <a:hlinkClick r:id="rId4"/>
              </a:rPr>
              <a:t>https://ec.europa.eu/eurostat/statistics-explained/index.php?title=Accidents_at_work_statistics</a:t>
            </a:r>
            <a:r>
              <a:rPr kumimoji="0" lang="tr-TR" sz="1200" b="0" i="0" u="none" strike="noStrike" kern="1200" cap="none" spc="0" normalizeH="0" baseline="0" noProof="0" dirty="0">
                <a:ln>
                  <a:noFill/>
                </a:ln>
                <a:solidFill>
                  <a:prstClr val="black"/>
                </a:solidFill>
                <a:effectLst/>
                <a:uLnTx/>
                <a:uFillTx/>
                <a:ea typeface="+mn-ea"/>
                <a:cs typeface="+mn-cs"/>
              </a:rPr>
              <a:t> </a:t>
            </a:r>
            <a:endParaRPr lang="tr-TR" sz="1200" dirty="0"/>
          </a:p>
        </p:txBody>
      </p:sp>
      <p:sp>
        <p:nvSpPr>
          <p:cNvPr id="4" name="Dikdörtgen 3">
            <a:extLst>
              <a:ext uri="{FF2B5EF4-FFF2-40B4-BE49-F238E27FC236}">
                <a16:creationId xmlns:a16="http://schemas.microsoft.com/office/drawing/2014/main" id="{1BD9F3AB-4FA3-B50A-F396-4A65DCB51921}"/>
              </a:ext>
            </a:extLst>
          </p:cNvPr>
          <p:cNvSpPr/>
          <p:nvPr/>
        </p:nvSpPr>
        <p:spPr>
          <a:xfrm>
            <a:off x="400049" y="1957388"/>
            <a:ext cx="10772775" cy="171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321C6A0B-CFC2-7DCB-EAB4-8DA2F0D2923A}"/>
              </a:ext>
            </a:extLst>
          </p:cNvPr>
          <p:cNvSpPr/>
          <p:nvPr/>
        </p:nvSpPr>
        <p:spPr>
          <a:xfrm>
            <a:off x="400049" y="2657475"/>
            <a:ext cx="10772775" cy="171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3F8E357C-0646-7B3C-4F61-534785B729CF}"/>
              </a:ext>
            </a:extLst>
          </p:cNvPr>
          <p:cNvSpPr/>
          <p:nvPr/>
        </p:nvSpPr>
        <p:spPr>
          <a:xfrm>
            <a:off x="400048" y="2961203"/>
            <a:ext cx="10772775" cy="171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32BC7C1B-4681-1534-C5F9-3BEE4A8B810E}"/>
              </a:ext>
            </a:extLst>
          </p:cNvPr>
          <p:cNvSpPr txBox="1"/>
          <p:nvPr/>
        </p:nvSpPr>
        <p:spPr>
          <a:xfrm>
            <a:off x="942973" y="5907941"/>
            <a:ext cx="10229850" cy="369332"/>
          </a:xfrm>
          <a:prstGeom prst="rect">
            <a:avLst/>
          </a:prstGeom>
          <a:noFill/>
        </p:spPr>
        <p:txBody>
          <a:bodyPr wrap="square" rtlCol="0">
            <a:spAutoFit/>
          </a:bodyPr>
          <a:lstStyle/>
          <a:p>
            <a:r>
              <a:rPr lang="tr-TR" dirty="0"/>
              <a:t>Türkiye                                                  161.251                        140.468                            20.783                           1382</a:t>
            </a:r>
          </a:p>
        </p:txBody>
      </p:sp>
    </p:spTree>
    <p:extLst>
      <p:ext uri="{BB962C8B-B14F-4D97-AF65-F5344CB8AC3E}">
        <p14:creationId xmlns:p14="http://schemas.microsoft.com/office/powerpoint/2010/main" val="67901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265ACF4-A847-0CF6-F606-4710F856F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08" y="80695"/>
            <a:ext cx="9515829" cy="5733772"/>
          </a:xfrm>
          <a:prstGeom prst="rect">
            <a:avLst/>
          </a:prstGeom>
        </p:spPr>
      </p:pic>
      <p:sp>
        <p:nvSpPr>
          <p:cNvPr id="2" name="Metin kutusu 1">
            <a:extLst>
              <a:ext uri="{FF2B5EF4-FFF2-40B4-BE49-F238E27FC236}">
                <a16:creationId xmlns:a16="http://schemas.microsoft.com/office/drawing/2014/main" id="{ACBF08E0-2879-83C6-7861-A3DF1BC50384}"/>
              </a:ext>
            </a:extLst>
          </p:cNvPr>
          <p:cNvSpPr txBox="1"/>
          <p:nvPr/>
        </p:nvSpPr>
        <p:spPr>
          <a:xfrm>
            <a:off x="1299297" y="5876647"/>
            <a:ext cx="2586904" cy="369332"/>
          </a:xfrm>
          <a:prstGeom prst="rect">
            <a:avLst/>
          </a:prstGeom>
          <a:noFill/>
        </p:spPr>
        <p:txBody>
          <a:bodyPr wrap="square" rtlCol="0">
            <a:spAutoFit/>
          </a:bodyPr>
          <a:lstStyle/>
          <a:p>
            <a:r>
              <a:rPr lang="tr-TR" dirty="0"/>
              <a:t>Türkiye/2021: 7,5 </a:t>
            </a:r>
          </a:p>
        </p:txBody>
      </p:sp>
      <p:sp>
        <p:nvSpPr>
          <p:cNvPr id="4" name="Metin kutusu 3">
            <a:extLst>
              <a:ext uri="{FF2B5EF4-FFF2-40B4-BE49-F238E27FC236}">
                <a16:creationId xmlns:a16="http://schemas.microsoft.com/office/drawing/2014/main" id="{5CCCAB13-3C2A-7CE5-6B5E-7B071627CC2F}"/>
              </a:ext>
            </a:extLst>
          </p:cNvPr>
          <p:cNvSpPr txBox="1"/>
          <p:nvPr/>
        </p:nvSpPr>
        <p:spPr>
          <a:xfrm>
            <a:off x="1619248" y="3244334"/>
            <a:ext cx="1228726" cy="369332"/>
          </a:xfrm>
          <a:prstGeom prst="rect">
            <a:avLst/>
          </a:prstGeom>
          <a:noFill/>
        </p:spPr>
        <p:txBody>
          <a:bodyPr wrap="square" rtlCol="0">
            <a:spAutoFit/>
          </a:bodyPr>
          <a:lstStyle/>
          <a:p>
            <a:r>
              <a:rPr lang="tr-TR" dirty="0"/>
              <a:t>1,76</a:t>
            </a:r>
          </a:p>
        </p:txBody>
      </p:sp>
      <p:sp>
        <p:nvSpPr>
          <p:cNvPr id="10" name="Metin kutusu 9">
            <a:extLst>
              <a:ext uri="{FF2B5EF4-FFF2-40B4-BE49-F238E27FC236}">
                <a16:creationId xmlns:a16="http://schemas.microsoft.com/office/drawing/2014/main" id="{43BCE703-C9F1-7B14-C201-8DD19C79294E}"/>
              </a:ext>
            </a:extLst>
          </p:cNvPr>
          <p:cNvSpPr txBox="1"/>
          <p:nvPr/>
        </p:nvSpPr>
        <p:spPr>
          <a:xfrm>
            <a:off x="2823838" y="6315640"/>
            <a:ext cx="101596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Eurostat</a:t>
            </a:r>
            <a:r>
              <a:rPr lang="tr-TR" sz="1200" dirty="0"/>
              <a:t> </a:t>
            </a:r>
            <a:r>
              <a:rPr lang="tr-TR" sz="1200" dirty="0" err="1"/>
              <a:t>Statistics</a:t>
            </a:r>
            <a:r>
              <a:rPr lang="tr-TR" sz="1200" dirty="0"/>
              <a:t> </a:t>
            </a:r>
            <a:r>
              <a:rPr lang="tr-TR" sz="1200" dirty="0" err="1"/>
              <a:t>Explained</a:t>
            </a:r>
            <a:r>
              <a:rPr lang="tr-TR" sz="1200" dirty="0"/>
              <a:t>, </a:t>
            </a:r>
            <a:r>
              <a:rPr lang="tr-TR" sz="1200" dirty="0" err="1"/>
              <a:t>Accidents</a:t>
            </a:r>
            <a:r>
              <a:rPr lang="tr-TR" sz="1200" dirty="0"/>
              <a:t> at </a:t>
            </a:r>
            <a:r>
              <a:rPr lang="tr-TR" sz="1200" dirty="0" err="1"/>
              <a:t>work</a:t>
            </a:r>
            <a:r>
              <a:rPr lang="tr-TR" sz="1200" dirty="0"/>
              <a:t> </a:t>
            </a:r>
            <a:r>
              <a:rPr lang="tr-TR" sz="1200" dirty="0" err="1"/>
              <a:t>statistics</a:t>
            </a:r>
            <a:r>
              <a:rPr lang="tr-TR" sz="1200" dirty="0"/>
              <a:t>. </a:t>
            </a:r>
            <a:r>
              <a:rPr kumimoji="0" lang="tr-TR" sz="1200" b="0" i="0" u="none" strike="noStrike" kern="1200" cap="none" spc="0" normalizeH="0" baseline="0" noProof="0" dirty="0">
                <a:ln>
                  <a:noFill/>
                </a:ln>
                <a:solidFill>
                  <a:prstClr val="black"/>
                </a:solidFill>
                <a:effectLst/>
                <a:uLnTx/>
                <a:uFillTx/>
                <a:ea typeface="+mn-ea"/>
                <a:cs typeface="+mn-cs"/>
              </a:rPr>
              <a:t>(Erişim tarihi: 01.11.2023). Erişim adresi: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ea typeface="+mn-ea"/>
                <a:cs typeface="+mn-cs"/>
                <a:hlinkClick r:id="rId3"/>
              </a:rPr>
              <a:t>https://ec.europa.eu/eurostat/statistics-explained/index.php?title=Accidents_at_work_statistics</a:t>
            </a:r>
            <a:r>
              <a:rPr kumimoji="0" lang="tr-TR" sz="1200" b="0" i="0" u="none" strike="noStrike" kern="1200" cap="none" spc="0" normalizeH="0" baseline="0" noProof="0" dirty="0">
                <a:ln>
                  <a:noFill/>
                </a:ln>
                <a:solidFill>
                  <a:prstClr val="black"/>
                </a:solidFill>
                <a:effectLst/>
                <a:uLnTx/>
                <a:uFillTx/>
                <a:ea typeface="+mn-ea"/>
                <a:cs typeface="+mn-cs"/>
              </a:rPr>
              <a:t> </a:t>
            </a:r>
            <a:endParaRPr lang="tr-TR" sz="1200" dirty="0"/>
          </a:p>
        </p:txBody>
      </p:sp>
    </p:spTree>
    <p:extLst>
      <p:ext uri="{BB962C8B-B14F-4D97-AF65-F5344CB8AC3E}">
        <p14:creationId xmlns:p14="http://schemas.microsoft.com/office/powerpoint/2010/main" val="331671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646DE64-FA8C-7F13-601B-6C56CECB9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12" y="0"/>
            <a:ext cx="9639651" cy="6020946"/>
          </a:xfrm>
          <a:prstGeom prst="rect">
            <a:avLst/>
          </a:prstGeom>
        </p:spPr>
      </p:pic>
      <p:sp>
        <p:nvSpPr>
          <p:cNvPr id="4" name="Metin kutusu 3">
            <a:extLst>
              <a:ext uri="{FF2B5EF4-FFF2-40B4-BE49-F238E27FC236}">
                <a16:creationId xmlns:a16="http://schemas.microsoft.com/office/drawing/2014/main" id="{1FD956FC-A850-A6BE-490E-1CDCE155AE23}"/>
              </a:ext>
            </a:extLst>
          </p:cNvPr>
          <p:cNvSpPr txBox="1"/>
          <p:nvPr/>
        </p:nvSpPr>
        <p:spPr>
          <a:xfrm>
            <a:off x="1117997" y="6144696"/>
            <a:ext cx="60936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Türkiye/2021: </a:t>
            </a:r>
            <a:r>
              <a:rPr lang="tr-TR" dirty="0">
                <a:solidFill>
                  <a:prstClr val="black"/>
                </a:solidFill>
                <a:latin typeface="Calibri" panose="020F0502020204030204"/>
              </a:rPr>
              <a:t>876,3</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711B65C3-1D88-5EB4-1AFF-BAFD96C7332A}"/>
              </a:ext>
            </a:extLst>
          </p:cNvPr>
          <p:cNvSpPr txBox="1"/>
          <p:nvPr/>
        </p:nvSpPr>
        <p:spPr>
          <a:xfrm>
            <a:off x="2880122" y="6396334"/>
            <a:ext cx="931187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Eurostat</a:t>
            </a:r>
            <a:r>
              <a:rPr lang="tr-TR" sz="1200" dirty="0"/>
              <a:t> </a:t>
            </a:r>
            <a:r>
              <a:rPr lang="tr-TR" sz="1200" dirty="0" err="1"/>
              <a:t>Statistics</a:t>
            </a:r>
            <a:r>
              <a:rPr lang="tr-TR" sz="1200" dirty="0"/>
              <a:t> </a:t>
            </a:r>
            <a:r>
              <a:rPr lang="tr-TR" sz="1200" dirty="0" err="1"/>
              <a:t>Explained</a:t>
            </a:r>
            <a:r>
              <a:rPr lang="tr-TR" sz="1200" dirty="0"/>
              <a:t>, </a:t>
            </a:r>
            <a:r>
              <a:rPr lang="tr-TR" sz="1200" dirty="0" err="1"/>
              <a:t>Accidents</a:t>
            </a:r>
            <a:r>
              <a:rPr lang="tr-TR" sz="1200" dirty="0"/>
              <a:t> at </a:t>
            </a:r>
            <a:r>
              <a:rPr lang="tr-TR" sz="1200" dirty="0" err="1"/>
              <a:t>work</a:t>
            </a:r>
            <a:r>
              <a:rPr lang="tr-TR" sz="1200" dirty="0"/>
              <a:t> </a:t>
            </a:r>
            <a:r>
              <a:rPr lang="tr-TR" sz="1200" dirty="0" err="1"/>
              <a:t>statistics</a:t>
            </a:r>
            <a:r>
              <a:rPr lang="tr-TR" sz="1200" dirty="0"/>
              <a:t>. </a:t>
            </a:r>
            <a:r>
              <a:rPr kumimoji="0" lang="tr-TR" sz="1200" b="0" i="0" u="none" strike="noStrike" kern="1200" cap="none" spc="0" normalizeH="0" baseline="0" noProof="0" dirty="0">
                <a:ln>
                  <a:noFill/>
                </a:ln>
                <a:solidFill>
                  <a:prstClr val="black"/>
                </a:solidFill>
                <a:effectLst/>
                <a:uLnTx/>
                <a:uFillTx/>
                <a:ea typeface="+mn-ea"/>
                <a:cs typeface="+mn-cs"/>
              </a:rPr>
              <a:t>(Erişim tarihi: 01.11.2023). Erişim adresi: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ea typeface="+mn-ea"/>
                <a:cs typeface="+mn-cs"/>
                <a:hlinkClick r:id="rId3"/>
              </a:rPr>
              <a:t>https://ec.europa.eu/eurostat/statistics-explained/index.php?title=Accidents_at_work_statistics</a:t>
            </a:r>
            <a:r>
              <a:rPr kumimoji="0" lang="tr-TR" sz="1200" b="0" i="0" u="none" strike="noStrike" kern="1200" cap="none" spc="0" normalizeH="0" baseline="0" noProof="0" dirty="0">
                <a:ln>
                  <a:noFill/>
                </a:ln>
                <a:solidFill>
                  <a:prstClr val="black"/>
                </a:solidFill>
                <a:effectLst/>
                <a:uLnTx/>
                <a:uFillTx/>
                <a:ea typeface="+mn-ea"/>
                <a:cs typeface="+mn-cs"/>
              </a:rPr>
              <a:t> </a:t>
            </a:r>
            <a:endParaRPr lang="tr-TR" sz="1200" dirty="0"/>
          </a:p>
        </p:txBody>
      </p:sp>
    </p:spTree>
    <p:extLst>
      <p:ext uri="{BB962C8B-B14F-4D97-AF65-F5344CB8AC3E}">
        <p14:creationId xmlns:p14="http://schemas.microsoft.com/office/powerpoint/2010/main" val="63437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241D4AF0-5AA2-32EA-EB01-26AA03C4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716" y="328210"/>
            <a:ext cx="9168234" cy="6001470"/>
          </a:xfrm>
          <a:prstGeom prst="rect">
            <a:avLst/>
          </a:prstGeom>
        </p:spPr>
      </p:pic>
      <p:sp>
        <p:nvSpPr>
          <p:cNvPr id="3" name="Metin kutusu 2">
            <a:extLst>
              <a:ext uri="{FF2B5EF4-FFF2-40B4-BE49-F238E27FC236}">
                <a16:creationId xmlns:a16="http://schemas.microsoft.com/office/drawing/2014/main" id="{FC887A30-D93C-AF38-1D45-A8017806D4CE}"/>
              </a:ext>
            </a:extLst>
          </p:cNvPr>
          <p:cNvSpPr txBox="1"/>
          <p:nvPr/>
        </p:nvSpPr>
        <p:spPr>
          <a:xfrm>
            <a:off x="3118248" y="6396335"/>
            <a:ext cx="84395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Eurostat</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Statistics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Explained</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Accidents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work</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statistics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(Erişim tarihi: 01.11.2023). Erişim adresi: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https://ec.europa.eu/eurostat/statistics-explained/index.php?title=Accidents_at_work_statistics</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0447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E3EB24E8-647A-1283-16A8-507C0B0ACF74}"/>
              </a:ext>
            </a:extLst>
          </p:cNvPr>
          <p:cNvGraphicFramePr/>
          <p:nvPr>
            <p:extLst>
              <p:ext uri="{D42A27DB-BD31-4B8C-83A1-F6EECF244321}">
                <p14:modId xmlns:p14="http://schemas.microsoft.com/office/powerpoint/2010/main" val="1202590559"/>
              </p:ext>
            </p:extLst>
          </p:nvPr>
        </p:nvGraphicFramePr>
        <p:xfrm>
          <a:off x="1817687" y="8339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0AE2DA86-3CC0-9CE4-457D-5A8D97C33AFA}"/>
              </a:ext>
            </a:extLst>
          </p:cNvPr>
          <p:cNvSpPr txBox="1"/>
          <p:nvPr/>
        </p:nvSpPr>
        <p:spPr>
          <a:xfrm>
            <a:off x="2514600" y="371475"/>
            <a:ext cx="6743700" cy="646331"/>
          </a:xfrm>
          <a:prstGeom prst="rect">
            <a:avLst/>
          </a:prstGeom>
          <a:noFill/>
        </p:spPr>
        <p:txBody>
          <a:bodyPr wrap="square" rtlCol="0">
            <a:spAutoFit/>
          </a:bodyPr>
          <a:lstStyle/>
          <a:p>
            <a:r>
              <a:rPr lang="tr-TR" dirty="0"/>
              <a:t>2021 yılı İş kazası sonucu ölümlerin ve en az 4 gün iş göremezliğe neden olan iş kazalarının ekonomik faaliyet yüzdeleri</a:t>
            </a:r>
          </a:p>
        </p:txBody>
      </p:sp>
      <p:sp>
        <p:nvSpPr>
          <p:cNvPr id="7" name="Metin kutusu 6">
            <a:extLst>
              <a:ext uri="{FF2B5EF4-FFF2-40B4-BE49-F238E27FC236}">
                <a16:creationId xmlns:a16="http://schemas.microsoft.com/office/drawing/2014/main" id="{B55B017C-CE28-3758-2E5D-56083FF61247}"/>
              </a:ext>
            </a:extLst>
          </p:cNvPr>
          <p:cNvSpPr txBox="1"/>
          <p:nvPr/>
        </p:nvSpPr>
        <p:spPr>
          <a:xfrm>
            <a:off x="3164682" y="63963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(2021).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tr-TR" dirty="0"/>
          </a:p>
        </p:txBody>
      </p:sp>
    </p:spTree>
    <p:extLst>
      <p:ext uri="{BB962C8B-B14F-4D97-AF65-F5344CB8AC3E}">
        <p14:creationId xmlns:p14="http://schemas.microsoft.com/office/powerpoint/2010/main" val="289213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3CFFC7F3-2D48-08C2-8F42-DF931BF3369F}"/>
              </a:ext>
            </a:extLst>
          </p:cNvPr>
          <p:cNvGraphicFramePr>
            <a:graphicFrameLocks noGrp="1"/>
          </p:cNvGraphicFramePr>
          <p:nvPr>
            <p:extLst>
              <p:ext uri="{D42A27DB-BD31-4B8C-83A1-F6EECF244321}">
                <p14:modId xmlns:p14="http://schemas.microsoft.com/office/powerpoint/2010/main" val="2218126327"/>
              </p:ext>
            </p:extLst>
          </p:nvPr>
        </p:nvGraphicFramePr>
        <p:xfrm>
          <a:off x="974725" y="948265"/>
          <a:ext cx="9183685" cy="4819048"/>
        </p:xfrm>
        <a:graphic>
          <a:graphicData uri="http://schemas.openxmlformats.org/drawingml/2006/table">
            <a:tbl>
              <a:tblPr firstRow="1" bandRow="1">
                <a:tableStyleId>{5C22544A-7EE6-4342-B048-85BDC9FD1C3A}</a:tableStyleId>
              </a:tblPr>
              <a:tblGrid>
                <a:gridCol w="1311955">
                  <a:extLst>
                    <a:ext uri="{9D8B030D-6E8A-4147-A177-3AD203B41FA5}">
                      <a16:colId xmlns:a16="http://schemas.microsoft.com/office/drawing/2014/main" val="734658350"/>
                    </a:ext>
                  </a:extLst>
                </a:gridCol>
                <a:gridCol w="1311955">
                  <a:extLst>
                    <a:ext uri="{9D8B030D-6E8A-4147-A177-3AD203B41FA5}">
                      <a16:colId xmlns:a16="http://schemas.microsoft.com/office/drawing/2014/main" val="673563636"/>
                    </a:ext>
                  </a:extLst>
                </a:gridCol>
                <a:gridCol w="1311955">
                  <a:extLst>
                    <a:ext uri="{9D8B030D-6E8A-4147-A177-3AD203B41FA5}">
                      <a16:colId xmlns:a16="http://schemas.microsoft.com/office/drawing/2014/main" val="2632356573"/>
                    </a:ext>
                  </a:extLst>
                </a:gridCol>
                <a:gridCol w="1311955">
                  <a:extLst>
                    <a:ext uri="{9D8B030D-6E8A-4147-A177-3AD203B41FA5}">
                      <a16:colId xmlns:a16="http://schemas.microsoft.com/office/drawing/2014/main" val="3671819967"/>
                    </a:ext>
                  </a:extLst>
                </a:gridCol>
                <a:gridCol w="1311955">
                  <a:extLst>
                    <a:ext uri="{9D8B030D-6E8A-4147-A177-3AD203B41FA5}">
                      <a16:colId xmlns:a16="http://schemas.microsoft.com/office/drawing/2014/main" val="1209043101"/>
                    </a:ext>
                  </a:extLst>
                </a:gridCol>
                <a:gridCol w="1311955">
                  <a:extLst>
                    <a:ext uri="{9D8B030D-6E8A-4147-A177-3AD203B41FA5}">
                      <a16:colId xmlns:a16="http://schemas.microsoft.com/office/drawing/2014/main" val="2336473477"/>
                    </a:ext>
                  </a:extLst>
                </a:gridCol>
                <a:gridCol w="1311955">
                  <a:extLst>
                    <a:ext uri="{9D8B030D-6E8A-4147-A177-3AD203B41FA5}">
                      <a16:colId xmlns:a16="http://schemas.microsoft.com/office/drawing/2014/main" val="3779311420"/>
                    </a:ext>
                  </a:extLst>
                </a:gridCol>
              </a:tblGrid>
              <a:tr h="666675">
                <a:tc>
                  <a:txBody>
                    <a:bodyPr/>
                    <a:lstStyle/>
                    <a:p>
                      <a:endParaRPr lang="tr-TR"/>
                    </a:p>
                  </a:txBody>
                  <a:tcPr/>
                </a:tc>
                <a:tc>
                  <a:txBody>
                    <a:bodyPr/>
                    <a:lstStyle/>
                    <a:p>
                      <a:pPr algn="ctr"/>
                      <a:r>
                        <a:rPr lang="tr-TR" dirty="0"/>
                        <a:t>2017</a:t>
                      </a:r>
                    </a:p>
                  </a:txBody>
                  <a:tcPr/>
                </a:tc>
                <a:tc>
                  <a:txBody>
                    <a:bodyPr/>
                    <a:lstStyle/>
                    <a:p>
                      <a:pPr algn="ctr"/>
                      <a:r>
                        <a:rPr lang="tr-TR" dirty="0"/>
                        <a:t>2018</a:t>
                      </a:r>
                    </a:p>
                  </a:txBody>
                  <a:tcPr/>
                </a:tc>
                <a:tc>
                  <a:txBody>
                    <a:bodyPr/>
                    <a:lstStyle/>
                    <a:p>
                      <a:pPr algn="ctr"/>
                      <a:r>
                        <a:rPr lang="tr-TR" dirty="0"/>
                        <a:t>2019</a:t>
                      </a:r>
                    </a:p>
                  </a:txBody>
                  <a:tcPr/>
                </a:tc>
                <a:tc>
                  <a:txBody>
                    <a:bodyPr/>
                    <a:lstStyle/>
                    <a:p>
                      <a:pPr algn="ctr"/>
                      <a:r>
                        <a:rPr lang="tr-TR" dirty="0"/>
                        <a:t>2020</a:t>
                      </a:r>
                    </a:p>
                  </a:txBody>
                  <a:tcPr/>
                </a:tc>
                <a:tc>
                  <a:txBody>
                    <a:bodyPr/>
                    <a:lstStyle/>
                    <a:p>
                      <a:pPr algn="ctr"/>
                      <a:r>
                        <a:rPr lang="tr-TR" dirty="0"/>
                        <a:t>2021</a:t>
                      </a:r>
                    </a:p>
                  </a:txBody>
                  <a:tcPr/>
                </a:tc>
                <a:tc>
                  <a:txBody>
                    <a:bodyPr/>
                    <a:lstStyle/>
                    <a:p>
                      <a:pPr algn="ctr"/>
                      <a:r>
                        <a:rPr lang="tr-TR" dirty="0"/>
                        <a:t>2022</a:t>
                      </a:r>
                    </a:p>
                  </a:txBody>
                  <a:tcPr/>
                </a:tc>
                <a:extLst>
                  <a:ext uri="{0D108BD9-81ED-4DB2-BD59-A6C34878D82A}">
                    <a16:rowId xmlns:a16="http://schemas.microsoft.com/office/drawing/2014/main" val="2613642342"/>
                  </a:ext>
                </a:extLst>
              </a:tr>
              <a:tr h="666675">
                <a:tc>
                  <a:txBody>
                    <a:bodyPr/>
                    <a:lstStyle/>
                    <a:p>
                      <a:r>
                        <a:rPr lang="tr-TR" dirty="0"/>
                        <a:t>4-1/a Çalışan</a:t>
                      </a:r>
                    </a:p>
                  </a:txBody>
                  <a:tcPr/>
                </a:tc>
                <a:tc>
                  <a:txBody>
                    <a:bodyPr/>
                    <a:lstStyle/>
                    <a:p>
                      <a:pPr algn="r"/>
                      <a:r>
                        <a:rPr lang="tr-TR" sz="1800" kern="1200" dirty="0">
                          <a:solidFill>
                            <a:schemeClr val="dk1"/>
                          </a:solidFill>
                          <a:effectLst/>
                          <a:latin typeface="+mn-lt"/>
                          <a:ea typeface="+mn-ea"/>
                          <a:cs typeface="+mn-cs"/>
                        </a:rPr>
                        <a:t>16.369.073 </a:t>
                      </a: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16.054.759</a:t>
                      </a:r>
                    </a:p>
                    <a:p>
                      <a:pPr algn="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16.010.002</a:t>
                      </a:r>
                    </a:p>
                    <a:p>
                      <a:pPr algn="r"/>
                      <a:endParaRPr lang="tr-TR" dirty="0"/>
                    </a:p>
                  </a:txBody>
                  <a:tcPr/>
                </a:tc>
                <a:tc>
                  <a:txBody>
                    <a:bodyPr/>
                    <a:lstStyle/>
                    <a:p>
                      <a:pPr algn="r"/>
                      <a:r>
                        <a:rPr lang="tr-TR" sz="1800" kern="1200" dirty="0">
                          <a:solidFill>
                            <a:schemeClr val="dk1"/>
                          </a:solidFill>
                          <a:effectLst/>
                          <a:latin typeface="+mn-lt"/>
                          <a:ea typeface="+mn-ea"/>
                          <a:cs typeface="+mn-cs"/>
                        </a:rPr>
                        <a:t>17.358.140</a:t>
                      </a: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18.399.864</a:t>
                      </a:r>
                    </a:p>
                    <a:p>
                      <a:pPr algn="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19.814.531</a:t>
                      </a:r>
                    </a:p>
                    <a:p>
                      <a:pPr algn="r"/>
                      <a:endParaRPr lang="tr-TR" dirty="0"/>
                    </a:p>
                  </a:txBody>
                  <a:tcPr/>
                </a:tc>
                <a:extLst>
                  <a:ext uri="{0D108BD9-81ED-4DB2-BD59-A6C34878D82A}">
                    <a16:rowId xmlns:a16="http://schemas.microsoft.com/office/drawing/2014/main" val="1827743712"/>
                  </a:ext>
                </a:extLst>
              </a:tr>
              <a:tr h="666675">
                <a:tc>
                  <a:txBody>
                    <a:bodyPr/>
                    <a:lstStyle/>
                    <a:p>
                      <a:r>
                        <a:rPr lang="tr-TR" dirty="0"/>
                        <a:t>4-1/a          İş kazası</a:t>
                      </a:r>
                    </a:p>
                  </a:txBody>
                  <a:tcPr/>
                </a:tc>
                <a:tc>
                  <a:txBody>
                    <a:bodyPr/>
                    <a:lstStyle/>
                    <a:p>
                      <a:pPr algn="r"/>
                      <a:r>
                        <a:rPr lang="tr-TR" sz="1800" kern="1200" dirty="0">
                          <a:solidFill>
                            <a:schemeClr val="dk1"/>
                          </a:solidFill>
                          <a:effectLst/>
                          <a:latin typeface="+mn-lt"/>
                          <a:ea typeface="+mn-ea"/>
                          <a:cs typeface="+mn-cs"/>
                        </a:rPr>
                        <a:t>      </a:t>
                      </a:r>
                      <a:r>
                        <a:rPr lang="tr-TR" sz="1800" b="1" kern="1200" dirty="0">
                          <a:solidFill>
                            <a:schemeClr val="dk1"/>
                          </a:solidFill>
                          <a:effectLst/>
                          <a:latin typeface="+mn-lt"/>
                          <a:ea typeface="+mn-ea"/>
                          <a:cs typeface="+mn-cs"/>
                        </a:rPr>
                        <a:t>359.653 </a:t>
                      </a:r>
                      <a:endParaRPr lang="tr-TR" b="1" dirty="0"/>
                    </a:p>
                  </a:txBody>
                  <a:tcPr/>
                </a:tc>
                <a:tc>
                  <a:txBody>
                    <a:bodyPr/>
                    <a:lstStyle/>
                    <a:p>
                      <a:pPr algn="r"/>
                      <a:r>
                        <a:rPr lang="tr-TR" sz="1800" b="1" kern="1200">
                          <a:solidFill>
                            <a:schemeClr val="dk1"/>
                          </a:solidFill>
                          <a:effectLst/>
                          <a:latin typeface="+mn-lt"/>
                          <a:ea typeface="+mn-ea"/>
                          <a:cs typeface="+mn-cs"/>
                        </a:rPr>
                        <a:t> 430.985 </a:t>
                      </a:r>
                      <a:endParaRPr lang="tr-TR" b="1" dirty="0"/>
                    </a:p>
                  </a:txBody>
                  <a:tcPr/>
                </a:tc>
                <a:tc>
                  <a:txBody>
                    <a:bodyPr/>
                    <a:lstStyle/>
                    <a:p>
                      <a:pPr algn="r"/>
                      <a:r>
                        <a:rPr lang="tr-TR" sz="1800" b="1" kern="1200">
                          <a:solidFill>
                            <a:schemeClr val="dk1"/>
                          </a:solidFill>
                          <a:effectLst/>
                          <a:latin typeface="+mn-lt"/>
                          <a:ea typeface="+mn-ea"/>
                          <a:cs typeface="+mn-cs"/>
                        </a:rPr>
                        <a:t>422.463 </a:t>
                      </a:r>
                      <a:endParaRPr lang="tr-TR" b="1" dirty="0"/>
                    </a:p>
                  </a:txBody>
                  <a:tcPr/>
                </a:tc>
                <a:tc>
                  <a:txBody>
                    <a:bodyPr/>
                    <a:lstStyle/>
                    <a:p>
                      <a:pPr algn="r"/>
                      <a:r>
                        <a:rPr lang="tr-TR" sz="1800" b="1" kern="1200">
                          <a:solidFill>
                            <a:schemeClr val="dk1"/>
                          </a:solidFill>
                          <a:effectLst/>
                          <a:latin typeface="+mn-lt"/>
                          <a:ea typeface="+mn-ea"/>
                          <a:cs typeface="+mn-cs"/>
                        </a:rPr>
                        <a:t>384.262 </a:t>
                      </a:r>
                      <a:endParaRPr lang="tr-TR" b="1" dirty="0"/>
                    </a:p>
                  </a:txBody>
                  <a:tcPr/>
                </a:tc>
                <a:tc>
                  <a:txBody>
                    <a:bodyPr/>
                    <a:lstStyle/>
                    <a:p>
                      <a:pPr algn="r"/>
                      <a:r>
                        <a:rPr lang="tr-TR" sz="1800" b="1" kern="1200">
                          <a:solidFill>
                            <a:schemeClr val="dk1"/>
                          </a:solidFill>
                          <a:effectLst/>
                          <a:latin typeface="+mn-lt"/>
                          <a:ea typeface="+mn-ea"/>
                          <a:cs typeface="+mn-cs"/>
                        </a:rPr>
                        <a:t>511.084 </a:t>
                      </a:r>
                      <a:endParaRPr lang="tr-TR" b="1" dirty="0"/>
                    </a:p>
                  </a:txBody>
                  <a:tcPr/>
                </a:tc>
                <a:tc>
                  <a:txBody>
                    <a:bodyPr/>
                    <a:lstStyle/>
                    <a:p>
                      <a:pPr algn="r"/>
                      <a:r>
                        <a:rPr lang="tr-TR" sz="1800" b="1" kern="1200" dirty="0">
                          <a:solidFill>
                            <a:schemeClr val="dk1"/>
                          </a:solidFill>
                          <a:effectLst/>
                          <a:latin typeface="+mn-lt"/>
                          <a:ea typeface="+mn-ea"/>
                          <a:cs typeface="+mn-cs"/>
                        </a:rPr>
                        <a:t>588.823 </a:t>
                      </a:r>
                      <a:endParaRPr lang="tr-TR" b="1" dirty="0"/>
                    </a:p>
                  </a:txBody>
                  <a:tcPr/>
                </a:tc>
                <a:extLst>
                  <a:ext uri="{0D108BD9-81ED-4DB2-BD59-A6C34878D82A}">
                    <a16:rowId xmlns:a16="http://schemas.microsoft.com/office/drawing/2014/main" val="2770904432"/>
                  </a:ext>
                </a:extLst>
              </a:tr>
              <a:tr h="666675">
                <a:tc>
                  <a:txBody>
                    <a:bodyPr/>
                    <a:lstStyle/>
                    <a:p>
                      <a:r>
                        <a:rPr lang="tr-TR" dirty="0"/>
                        <a:t>4-1/a    Ölüm sayısı </a:t>
                      </a:r>
                    </a:p>
                  </a:txBody>
                  <a:tcPr/>
                </a:tc>
                <a:tc>
                  <a:txBody>
                    <a:bodyPr/>
                    <a:lstStyle/>
                    <a:p>
                      <a:pPr algn="r"/>
                      <a:r>
                        <a:rPr lang="tr-TR" b="1">
                          <a:solidFill>
                            <a:srgbClr val="FF0000"/>
                          </a:solidFill>
                        </a:rPr>
                        <a:t>         1633</a:t>
                      </a:r>
                      <a:endParaRPr lang="tr-TR" b="1" dirty="0">
                        <a:solidFill>
                          <a:srgbClr val="FF0000"/>
                        </a:solidFill>
                      </a:endParaRPr>
                    </a:p>
                  </a:txBody>
                  <a:tcPr/>
                </a:tc>
                <a:tc>
                  <a:txBody>
                    <a:bodyPr/>
                    <a:lstStyle/>
                    <a:p>
                      <a:pPr algn="r"/>
                      <a:r>
                        <a:rPr lang="tr-TR" b="1">
                          <a:solidFill>
                            <a:srgbClr val="FF0000"/>
                          </a:solidFill>
                        </a:rPr>
                        <a:t>1541</a:t>
                      </a:r>
                      <a:endParaRPr lang="tr-TR" b="1" dirty="0">
                        <a:solidFill>
                          <a:srgbClr val="FF0000"/>
                        </a:solidFill>
                      </a:endParaRPr>
                    </a:p>
                  </a:txBody>
                  <a:tcPr/>
                </a:tc>
                <a:tc>
                  <a:txBody>
                    <a:bodyPr/>
                    <a:lstStyle/>
                    <a:p>
                      <a:pPr algn="r"/>
                      <a:r>
                        <a:rPr lang="tr-TR" b="1">
                          <a:solidFill>
                            <a:srgbClr val="FF0000"/>
                          </a:solidFill>
                        </a:rPr>
                        <a:t>1147</a:t>
                      </a:r>
                      <a:endParaRPr lang="tr-TR" b="1" dirty="0">
                        <a:solidFill>
                          <a:srgbClr val="FF0000"/>
                        </a:solidFill>
                      </a:endParaRPr>
                    </a:p>
                  </a:txBody>
                  <a:tcPr/>
                </a:tc>
                <a:tc>
                  <a:txBody>
                    <a:bodyPr/>
                    <a:lstStyle/>
                    <a:p>
                      <a:pPr algn="r"/>
                      <a:r>
                        <a:rPr lang="tr-TR" b="1">
                          <a:solidFill>
                            <a:srgbClr val="FF0000"/>
                          </a:solidFill>
                        </a:rPr>
                        <a:t>1231</a:t>
                      </a:r>
                      <a:endParaRPr lang="tr-TR" b="1" dirty="0">
                        <a:solidFill>
                          <a:srgbClr val="FF0000"/>
                        </a:solidFill>
                      </a:endParaRPr>
                    </a:p>
                  </a:txBody>
                  <a:tcPr/>
                </a:tc>
                <a:tc>
                  <a:txBody>
                    <a:bodyPr/>
                    <a:lstStyle/>
                    <a:p>
                      <a:pPr algn="r"/>
                      <a:r>
                        <a:rPr lang="tr-TR" b="1">
                          <a:solidFill>
                            <a:srgbClr val="FF0000"/>
                          </a:solidFill>
                        </a:rPr>
                        <a:t>1382</a:t>
                      </a:r>
                      <a:endParaRPr lang="tr-TR" b="1" dirty="0">
                        <a:solidFill>
                          <a:srgbClr val="FF0000"/>
                        </a:solidFill>
                      </a:endParaRPr>
                    </a:p>
                  </a:txBody>
                  <a:tcPr/>
                </a:tc>
                <a:tc>
                  <a:txBody>
                    <a:bodyPr/>
                    <a:lstStyle/>
                    <a:p>
                      <a:pPr algn="r"/>
                      <a:r>
                        <a:rPr lang="tr-TR" b="1" dirty="0">
                          <a:solidFill>
                            <a:srgbClr val="FF0000"/>
                          </a:solidFill>
                        </a:rPr>
                        <a:t>1517</a:t>
                      </a:r>
                    </a:p>
                  </a:txBody>
                  <a:tcPr/>
                </a:tc>
                <a:extLst>
                  <a:ext uri="{0D108BD9-81ED-4DB2-BD59-A6C34878D82A}">
                    <a16:rowId xmlns:a16="http://schemas.microsoft.com/office/drawing/2014/main" val="63636168"/>
                  </a:ext>
                </a:extLst>
              </a:tr>
              <a:tr h="666675">
                <a:tc>
                  <a:txBody>
                    <a:bodyPr/>
                    <a:lstStyle/>
                    <a:p>
                      <a:r>
                        <a:rPr lang="tr-TR" dirty="0"/>
                        <a:t>4-1/b</a:t>
                      </a:r>
                    </a:p>
                    <a:p>
                      <a:r>
                        <a:rPr lang="tr-TR" dirty="0"/>
                        <a:t>Çalışan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a:solidFill>
                            <a:schemeClr val="dk1"/>
                          </a:solidFill>
                          <a:effectLst/>
                          <a:latin typeface="+mn-lt"/>
                          <a:ea typeface="+mn-ea"/>
                          <a:cs typeface="+mn-cs"/>
                        </a:rPr>
                        <a:t>2.923.994</a:t>
                      </a:r>
                    </a:p>
                    <a:p>
                      <a:pPr algn="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a:solidFill>
                            <a:schemeClr val="dk1"/>
                          </a:solidFill>
                          <a:effectLst/>
                          <a:latin typeface="+mn-lt"/>
                          <a:ea typeface="+mn-ea"/>
                          <a:cs typeface="+mn-cs"/>
                        </a:rPr>
                        <a:t>2.984.780</a:t>
                      </a:r>
                    </a:p>
                    <a:p>
                      <a:pPr algn="r"/>
                      <a:endParaRPr lang="tr-TR" dirty="0"/>
                    </a:p>
                  </a:txBody>
                  <a:tcPr/>
                </a:tc>
                <a:tc>
                  <a:txBody>
                    <a:bodyPr/>
                    <a:lstStyle/>
                    <a:p>
                      <a:pPr algn="r"/>
                      <a:r>
                        <a:rPr lang="tr-TR" sz="1800" kern="1200">
                          <a:solidFill>
                            <a:schemeClr val="dk1"/>
                          </a:solidFill>
                          <a:effectLst/>
                          <a:latin typeface="+mn-lt"/>
                          <a:ea typeface="+mn-ea"/>
                          <a:cs typeface="+mn-cs"/>
                        </a:rPr>
                        <a:t>2.888.154</a:t>
                      </a:r>
                      <a:endParaRPr lang="tr-TR" dirty="0"/>
                    </a:p>
                  </a:txBody>
                  <a:tcPr/>
                </a:tc>
                <a:tc>
                  <a:txBody>
                    <a:bodyPr/>
                    <a:lstStyle/>
                    <a:p>
                      <a:pPr algn="r"/>
                      <a:r>
                        <a:rPr lang="tr-TR" sz="1800" kern="1200">
                          <a:solidFill>
                            <a:schemeClr val="dk1"/>
                          </a:solidFill>
                          <a:effectLst/>
                          <a:latin typeface="+mn-lt"/>
                          <a:ea typeface="+mn-ea"/>
                          <a:cs typeface="+mn-cs"/>
                        </a:rPr>
                        <a:t>2.845.310</a:t>
                      </a:r>
                      <a:endParaRPr lang="tr-T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dk1"/>
                          </a:solidFill>
                          <a:effectLst/>
                          <a:latin typeface="+mn-lt"/>
                          <a:ea typeface="+mn-ea"/>
                          <a:cs typeface="+mn-cs"/>
                        </a:rPr>
                        <a:t>3.156.745</a:t>
                      </a:r>
                    </a:p>
                    <a:p>
                      <a:pPr algn="r"/>
                      <a:endParaRPr lang="tr-TR" dirty="0"/>
                    </a:p>
                  </a:txBody>
                  <a:tcPr/>
                </a:tc>
                <a:tc>
                  <a:txBody>
                    <a:bodyPr/>
                    <a:lstStyle/>
                    <a:p>
                      <a:pPr algn="r"/>
                      <a:r>
                        <a:rPr lang="tr-TR" sz="1800" kern="1200" dirty="0">
                          <a:solidFill>
                            <a:schemeClr val="dk1"/>
                          </a:solidFill>
                          <a:effectLst/>
                          <a:latin typeface="+mn-lt"/>
                          <a:ea typeface="+mn-ea"/>
                          <a:cs typeface="+mn-cs"/>
                        </a:rPr>
                        <a:t>3.252.606</a:t>
                      </a:r>
                    </a:p>
                  </a:txBody>
                  <a:tcPr/>
                </a:tc>
                <a:extLst>
                  <a:ext uri="{0D108BD9-81ED-4DB2-BD59-A6C34878D82A}">
                    <a16:rowId xmlns:a16="http://schemas.microsoft.com/office/drawing/2014/main" val="2127736138"/>
                  </a:ext>
                </a:extLst>
              </a:tr>
              <a:tr h="818998">
                <a:tc>
                  <a:txBody>
                    <a:bodyPr/>
                    <a:lstStyle/>
                    <a:p>
                      <a:r>
                        <a:rPr lang="tr-TR" dirty="0"/>
                        <a:t>4-1/b          İş kazası</a:t>
                      </a:r>
                    </a:p>
                  </a:txBody>
                  <a:tcPr/>
                </a:tc>
                <a:tc>
                  <a:txBody>
                    <a:bodyPr/>
                    <a:lstStyle/>
                    <a:p>
                      <a:pPr algn="r"/>
                      <a:r>
                        <a:rPr lang="tr-TR" b="0" dirty="0"/>
                        <a:t>        213</a:t>
                      </a:r>
                    </a:p>
                  </a:txBody>
                  <a:tcPr/>
                </a:tc>
                <a:tc>
                  <a:txBody>
                    <a:bodyPr/>
                    <a:lstStyle/>
                    <a:p>
                      <a:pPr algn="r"/>
                      <a:r>
                        <a:rPr lang="tr-TR" dirty="0"/>
                        <a:t>291</a:t>
                      </a:r>
                    </a:p>
                  </a:txBody>
                  <a:tcPr/>
                </a:tc>
                <a:tc>
                  <a:txBody>
                    <a:bodyPr/>
                    <a:lstStyle/>
                    <a:p>
                      <a:pPr algn="r"/>
                      <a:r>
                        <a:rPr lang="tr-TR" dirty="0"/>
                        <a:t>374</a:t>
                      </a:r>
                    </a:p>
                  </a:txBody>
                  <a:tcPr/>
                </a:tc>
                <a:tc>
                  <a:txBody>
                    <a:bodyPr/>
                    <a:lstStyle/>
                    <a:p>
                      <a:pPr algn="r"/>
                      <a:r>
                        <a:rPr lang="tr-TR" dirty="0"/>
                        <a:t>343</a:t>
                      </a:r>
                    </a:p>
                  </a:txBody>
                  <a:tcPr/>
                </a:tc>
                <a:tc>
                  <a:txBody>
                    <a:bodyPr/>
                    <a:lstStyle/>
                    <a:p>
                      <a:pPr algn="r"/>
                      <a:r>
                        <a:rPr lang="tr-TR" dirty="0"/>
                        <a:t>555</a:t>
                      </a:r>
                    </a:p>
                  </a:txBody>
                  <a:tcPr/>
                </a:tc>
                <a:tc>
                  <a:txBody>
                    <a:bodyPr/>
                    <a:lstStyle/>
                    <a:p>
                      <a:pPr algn="r"/>
                      <a:r>
                        <a:rPr lang="tr-TR" dirty="0"/>
                        <a:t>448</a:t>
                      </a:r>
                    </a:p>
                  </a:txBody>
                  <a:tcPr/>
                </a:tc>
                <a:extLst>
                  <a:ext uri="{0D108BD9-81ED-4DB2-BD59-A6C34878D82A}">
                    <a16:rowId xmlns:a16="http://schemas.microsoft.com/office/drawing/2014/main" val="933144041"/>
                  </a:ext>
                </a:extLst>
              </a:tr>
              <a:tr h="666675">
                <a:tc>
                  <a:txBody>
                    <a:bodyPr/>
                    <a:lstStyle/>
                    <a:p>
                      <a:r>
                        <a:rPr lang="tr-TR" dirty="0"/>
                        <a:t>4-1/b    Ölüm sayısı</a:t>
                      </a:r>
                    </a:p>
                  </a:txBody>
                  <a:tcPr/>
                </a:tc>
                <a:tc>
                  <a:txBody>
                    <a:bodyPr/>
                    <a:lstStyle/>
                    <a:p>
                      <a:pPr algn="r"/>
                      <a:r>
                        <a:rPr lang="tr-TR" b="0" dirty="0"/>
                        <a:t>3</a:t>
                      </a:r>
                    </a:p>
                  </a:txBody>
                  <a:tcPr/>
                </a:tc>
                <a:tc>
                  <a:txBody>
                    <a:bodyPr/>
                    <a:lstStyle/>
                    <a:p>
                      <a:pPr algn="r"/>
                      <a:r>
                        <a:rPr lang="tr-TR" dirty="0"/>
                        <a:t>1</a:t>
                      </a:r>
                    </a:p>
                  </a:txBody>
                  <a:tcPr/>
                </a:tc>
                <a:tc>
                  <a:txBody>
                    <a:bodyPr/>
                    <a:lstStyle/>
                    <a:p>
                      <a:pPr algn="r"/>
                      <a:r>
                        <a:rPr lang="tr-TR" dirty="0"/>
                        <a:t>2</a:t>
                      </a:r>
                    </a:p>
                  </a:txBody>
                  <a:tcPr/>
                </a:tc>
                <a:tc>
                  <a:txBody>
                    <a:bodyPr/>
                    <a:lstStyle/>
                    <a:p>
                      <a:pPr algn="r"/>
                      <a:r>
                        <a:rPr lang="tr-TR" dirty="0"/>
                        <a:t>9</a:t>
                      </a:r>
                    </a:p>
                  </a:txBody>
                  <a:tcPr/>
                </a:tc>
                <a:tc>
                  <a:txBody>
                    <a:bodyPr/>
                    <a:lstStyle/>
                    <a:p>
                      <a:pPr algn="r"/>
                      <a:r>
                        <a:rPr lang="tr-TR" dirty="0"/>
                        <a:t>12</a:t>
                      </a:r>
                    </a:p>
                  </a:txBody>
                  <a:tcPr/>
                </a:tc>
                <a:tc>
                  <a:txBody>
                    <a:bodyPr/>
                    <a:lstStyle/>
                    <a:p>
                      <a:pPr algn="r"/>
                      <a:r>
                        <a:rPr lang="tr-TR" dirty="0"/>
                        <a:t>3</a:t>
                      </a:r>
                    </a:p>
                  </a:txBody>
                  <a:tcPr/>
                </a:tc>
                <a:extLst>
                  <a:ext uri="{0D108BD9-81ED-4DB2-BD59-A6C34878D82A}">
                    <a16:rowId xmlns:a16="http://schemas.microsoft.com/office/drawing/2014/main" val="202881967"/>
                  </a:ext>
                </a:extLst>
              </a:tr>
            </a:tbl>
          </a:graphicData>
        </a:graphic>
      </p:graphicFrame>
      <p:sp>
        <p:nvSpPr>
          <p:cNvPr id="4" name="Metin kutusu 3">
            <a:extLst>
              <a:ext uri="{FF2B5EF4-FFF2-40B4-BE49-F238E27FC236}">
                <a16:creationId xmlns:a16="http://schemas.microsoft.com/office/drawing/2014/main" id="{2009A9A4-E70F-AFB3-4B73-128A89ED7D14}"/>
              </a:ext>
            </a:extLst>
          </p:cNvPr>
          <p:cNvSpPr txBox="1"/>
          <p:nvPr/>
        </p:nvSpPr>
        <p:spPr>
          <a:xfrm>
            <a:off x="2519758" y="6255693"/>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(2017-2022).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209D9E0F-7087-E28C-E1B5-2ADF1B55A3FE}"/>
              </a:ext>
            </a:extLst>
          </p:cNvPr>
          <p:cNvSpPr txBox="1"/>
          <p:nvPr/>
        </p:nvSpPr>
        <p:spPr>
          <a:xfrm>
            <a:off x="1425574" y="301934"/>
            <a:ext cx="8281985" cy="646331"/>
          </a:xfrm>
          <a:prstGeom prst="rect">
            <a:avLst/>
          </a:prstGeom>
          <a:noFill/>
        </p:spPr>
        <p:txBody>
          <a:bodyPr wrap="square">
            <a:spAutoFit/>
          </a:bodyPr>
          <a:lstStyle/>
          <a:p>
            <a:r>
              <a:rPr lang="tr-TR" sz="1800" dirty="0"/>
              <a:t>4-1/a</a:t>
            </a:r>
            <a:r>
              <a:rPr lang="tr-TR" sz="1800" baseline="0" dirty="0"/>
              <a:t> ve 4-1/b Maddesi </a:t>
            </a:r>
            <a:r>
              <a:rPr lang="tr-TR" sz="1800" dirty="0"/>
              <a:t>Kapsamında Çalışan Aktif Sigortalıların</a:t>
            </a:r>
            <a:r>
              <a:rPr lang="tr-TR" sz="1800" baseline="0" dirty="0"/>
              <a:t> Sayısı, Toplam İş Kazası ve İş Kazası Sonucu Ölenlerin Sayısı  (2017-2022)</a:t>
            </a:r>
            <a:r>
              <a:rPr lang="tr-TR" sz="1800" dirty="0"/>
              <a:t> </a:t>
            </a:r>
            <a:endParaRPr lang="tr-TR" dirty="0"/>
          </a:p>
        </p:txBody>
      </p:sp>
    </p:spTree>
    <p:extLst>
      <p:ext uri="{BB962C8B-B14F-4D97-AF65-F5344CB8AC3E}">
        <p14:creationId xmlns:p14="http://schemas.microsoft.com/office/powerpoint/2010/main" val="210476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5183F0A-0CAA-2254-7635-A6D569E064D4}"/>
              </a:ext>
            </a:extLst>
          </p:cNvPr>
          <p:cNvSpPr txBox="1"/>
          <p:nvPr/>
        </p:nvSpPr>
        <p:spPr>
          <a:xfrm>
            <a:off x="1267724" y="928468"/>
            <a:ext cx="8562076" cy="5940088"/>
          </a:xfrm>
          <a:prstGeom prst="rect">
            <a:avLst/>
          </a:prstGeom>
          <a:noFill/>
        </p:spPr>
        <p:txBody>
          <a:bodyPr wrap="square" rtlCol="0">
            <a:spAutoFit/>
          </a:bodyPr>
          <a:lstStyle/>
          <a:p>
            <a:r>
              <a:rPr lang="tr-TR" sz="2000" b="1" i="1" dirty="0"/>
              <a:t>Sunum Planı:</a:t>
            </a:r>
          </a:p>
          <a:p>
            <a:endParaRPr lang="tr-TR" sz="2000" b="1" i="1" dirty="0"/>
          </a:p>
          <a:p>
            <a:r>
              <a:rPr lang="tr-TR" sz="2000" b="1" i="1" dirty="0"/>
              <a:t>-İş Sağlığı ve Güvenliği açısından İş Kazaları ve Meslek Hastalıkları</a:t>
            </a:r>
          </a:p>
          <a:p>
            <a:endParaRPr lang="tr-TR" sz="2000" b="1" i="1" dirty="0"/>
          </a:p>
          <a:p>
            <a:r>
              <a:rPr lang="tr-TR" sz="2000" b="1" i="1" dirty="0"/>
              <a:t>-İş Kazaları Tanımı</a:t>
            </a:r>
          </a:p>
          <a:p>
            <a:endParaRPr lang="tr-TR" sz="2000" b="1" i="1" dirty="0"/>
          </a:p>
          <a:p>
            <a:r>
              <a:rPr lang="tr-TR" sz="2000" b="1" i="1" dirty="0"/>
              <a:t>-İş Kazaları Nedenleri</a:t>
            </a:r>
          </a:p>
          <a:p>
            <a:endParaRPr lang="tr-TR" sz="2000" b="1" i="1" dirty="0"/>
          </a:p>
          <a:p>
            <a:r>
              <a:rPr lang="tr-TR" sz="2000" b="1" i="1" dirty="0"/>
              <a:t>-İş Kazaları Epidemiyolojisi</a:t>
            </a:r>
          </a:p>
          <a:p>
            <a:endParaRPr lang="tr-TR" sz="2000" b="1" i="1" dirty="0"/>
          </a:p>
          <a:p>
            <a:r>
              <a:rPr lang="tr-TR" sz="2000" b="1" i="1" dirty="0"/>
              <a:t>-İş Kazaları Korunma Önlemleri</a:t>
            </a:r>
          </a:p>
          <a:p>
            <a:endParaRPr lang="tr-TR" sz="2000" b="1" i="1" dirty="0"/>
          </a:p>
          <a:p>
            <a:r>
              <a:rPr lang="tr-TR" sz="2000" b="1" i="1" dirty="0"/>
              <a:t>-İşle İlgili Hastalıklar</a:t>
            </a:r>
          </a:p>
          <a:p>
            <a:endParaRPr lang="tr-TR" sz="2000" b="1" i="1" dirty="0"/>
          </a:p>
          <a:p>
            <a:r>
              <a:rPr lang="tr-TR" sz="2000" b="1" i="1" dirty="0"/>
              <a:t>-Meslek Hastalıkları</a:t>
            </a:r>
          </a:p>
          <a:p>
            <a:endParaRPr lang="tr-TR" sz="2000" b="1" i="1" dirty="0"/>
          </a:p>
          <a:p>
            <a:endParaRPr lang="tr-TR" sz="2000" b="1" i="1" dirty="0"/>
          </a:p>
          <a:p>
            <a:endParaRPr lang="tr-TR" sz="2000" b="1" i="1" dirty="0"/>
          </a:p>
          <a:p>
            <a:endParaRPr lang="tr-TR" sz="2000" b="1" i="1" dirty="0"/>
          </a:p>
        </p:txBody>
      </p:sp>
    </p:spTree>
    <p:extLst>
      <p:ext uri="{BB962C8B-B14F-4D97-AF65-F5344CB8AC3E}">
        <p14:creationId xmlns:p14="http://schemas.microsoft.com/office/powerpoint/2010/main" val="131626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ik 11">
            <a:extLst>
              <a:ext uri="{FF2B5EF4-FFF2-40B4-BE49-F238E27FC236}">
                <a16:creationId xmlns:a16="http://schemas.microsoft.com/office/drawing/2014/main" id="{6D0D204C-FE8B-6B2A-503E-C2818A8AE8C8}"/>
              </a:ext>
            </a:extLst>
          </p:cNvPr>
          <p:cNvGraphicFramePr/>
          <p:nvPr>
            <p:extLst>
              <p:ext uri="{D42A27DB-BD31-4B8C-83A1-F6EECF244321}">
                <p14:modId xmlns:p14="http://schemas.microsoft.com/office/powerpoint/2010/main" val="1681339416"/>
              </p:ext>
            </p:extLst>
          </p:nvPr>
        </p:nvGraphicFramePr>
        <p:xfrm>
          <a:off x="979663" y="485692"/>
          <a:ext cx="10407475" cy="5657933"/>
        </p:xfrm>
        <a:graphic>
          <a:graphicData uri="http://schemas.openxmlformats.org/drawingml/2006/chart">
            <c:chart xmlns:c="http://schemas.openxmlformats.org/drawingml/2006/chart" xmlns:r="http://schemas.openxmlformats.org/officeDocument/2006/relationships" r:id="rId2"/>
          </a:graphicData>
        </a:graphic>
      </p:graphicFrame>
      <p:sp>
        <p:nvSpPr>
          <p:cNvPr id="2" name="Metin kutusu 1">
            <a:extLst>
              <a:ext uri="{FF2B5EF4-FFF2-40B4-BE49-F238E27FC236}">
                <a16:creationId xmlns:a16="http://schemas.microsoft.com/office/drawing/2014/main" id="{FB6C4B0F-276D-A05E-1DD1-30B039ACEFFB}"/>
              </a:ext>
            </a:extLst>
          </p:cNvPr>
          <p:cNvSpPr txBox="1"/>
          <p:nvPr/>
        </p:nvSpPr>
        <p:spPr>
          <a:xfrm>
            <a:off x="3857625" y="1585913"/>
            <a:ext cx="771525" cy="338554"/>
          </a:xfrm>
          <a:prstGeom prst="rect">
            <a:avLst/>
          </a:prstGeom>
          <a:noFill/>
        </p:spPr>
        <p:txBody>
          <a:bodyPr wrap="square" rtlCol="0">
            <a:spAutoFit/>
          </a:bodyPr>
          <a:lstStyle/>
          <a:p>
            <a:r>
              <a:rPr lang="tr-TR" sz="1600" dirty="0"/>
              <a:t>1541</a:t>
            </a:r>
            <a:endParaRPr lang="tr-TR" dirty="0"/>
          </a:p>
        </p:txBody>
      </p:sp>
      <p:sp>
        <p:nvSpPr>
          <p:cNvPr id="4" name="Metin kutusu 3">
            <a:extLst>
              <a:ext uri="{FF2B5EF4-FFF2-40B4-BE49-F238E27FC236}">
                <a16:creationId xmlns:a16="http://schemas.microsoft.com/office/drawing/2014/main" id="{84C95F50-2C02-3ED6-9228-DB19EF8DA894}"/>
              </a:ext>
            </a:extLst>
          </p:cNvPr>
          <p:cNvSpPr txBox="1"/>
          <p:nvPr/>
        </p:nvSpPr>
        <p:spPr>
          <a:xfrm>
            <a:off x="2554486" y="6372308"/>
            <a:ext cx="99691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Sosyal Güvenlik Kurumu İstatistik Yıllığı (2017-2022). </a:t>
            </a:r>
            <a:r>
              <a:rPr kumimoji="0" lang="tr-TR" sz="1200" i="0" u="none" strike="noStrike" kern="1200" cap="none" spc="0" normalizeH="0" baseline="0" noProof="0" dirty="0">
                <a:ln>
                  <a:noFill/>
                </a:ln>
                <a:solidFill>
                  <a:prstClr val="black"/>
                </a:solidFill>
                <a:effectLst/>
                <a:uLnTx/>
                <a:uFillTx/>
                <a:ea typeface="+mn-ea"/>
                <a:cs typeface="+mn-cs"/>
              </a:rPr>
              <a:t>(Erişim </a:t>
            </a:r>
            <a:r>
              <a:rPr kumimoji="0" lang="tr-TR" sz="1200" b="0" i="0" u="none" strike="noStrike" kern="1200" cap="none" spc="0" normalizeH="0" baseline="0" noProof="0" dirty="0">
                <a:ln>
                  <a:noFill/>
                </a:ln>
                <a:solidFill>
                  <a:prstClr val="black"/>
                </a:solidFill>
                <a:effectLst/>
                <a:uLnTx/>
                <a:uFillTx/>
                <a:ea typeface="+mn-ea"/>
                <a:cs typeface="+mn-cs"/>
              </a:rPr>
              <a:t>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ea typeface="+mn-ea"/>
                <a:cs typeface="+mn-cs"/>
              </a:rPr>
              <a:t>Erişim adresi: </a:t>
            </a:r>
            <a:r>
              <a:rPr kumimoji="0" lang="tr-TR" sz="1200" b="0" i="0" u="none" strike="noStrike" kern="1200" cap="none" spc="0" normalizeH="0" baseline="0" noProof="0" dirty="0">
                <a:ln>
                  <a:noFill/>
                </a:ln>
                <a:solidFill>
                  <a:prstClr val="black"/>
                </a:solidFill>
                <a:effectLst/>
                <a:uLnTx/>
                <a:uFillTx/>
                <a:ea typeface="+mn-ea"/>
                <a:cs typeface="+mn-cs"/>
                <a:hlinkClick r:id="rId3"/>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ea typeface="+mn-ea"/>
                <a:cs typeface="+mn-cs"/>
              </a:rPr>
              <a:t> </a:t>
            </a:r>
            <a:endParaRPr lang="tr-TR" sz="1800" dirty="0"/>
          </a:p>
        </p:txBody>
      </p:sp>
    </p:spTree>
    <p:extLst>
      <p:ext uri="{BB962C8B-B14F-4D97-AF65-F5344CB8AC3E}">
        <p14:creationId xmlns:p14="http://schemas.microsoft.com/office/powerpoint/2010/main" val="104124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fik 19">
            <a:extLst>
              <a:ext uri="{FF2B5EF4-FFF2-40B4-BE49-F238E27FC236}">
                <a16:creationId xmlns:a16="http://schemas.microsoft.com/office/drawing/2014/main" id="{C72B2809-14EF-E0AF-721C-23877F0FA80A}"/>
              </a:ext>
            </a:extLst>
          </p:cNvPr>
          <p:cNvGraphicFramePr/>
          <p:nvPr>
            <p:extLst>
              <p:ext uri="{D42A27DB-BD31-4B8C-83A1-F6EECF244321}">
                <p14:modId xmlns:p14="http://schemas.microsoft.com/office/powerpoint/2010/main" val="342323537"/>
              </p:ext>
            </p:extLst>
          </p:nvPr>
        </p:nvGraphicFramePr>
        <p:xfrm>
          <a:off x="1617066" y="719666"/>
          <a:ext cx="8569325" cy="5509684"/>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1B89683E-0981-3D3B-A83A-7EB7E8BD8BE8}"/>
              </a:ext>
            </a:extLst>
          </p:cNvPr>
          <p:cNvSpPr txBox="1"/>
          <p:nvPr/>
        </p:nvSpPr>
        <p:spPr>
          <a:xfrm>
            <a:off x="3049191" y="63963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(2017-2022).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endParaRPr lang="tr-TR" dirty="0"/>
          </a:p>
        </p:txBody>
      </p:sp>
      <p:sp>
        <p:nvSpPr>
          <p:cNvPr id="2" name="Metin kutusu 1">
            <a:extLst>
              <a:ext uri="{FF2B5EF4-FFF2-40B4-BE49-F238E27FC236}">
                <a16:creationId xmlns:a16="http://schemas.microsoft.com/office/drawing/2014/main" id="{B11C9410-271E-0E9E-0048-EAAAF081E50B}"/>
              </a:ext>
            </a:extLst>
          </p:cNvPr>
          <p:cNvSpPr txBox="1"/>
          <p:nvPr/>
        </p:nvSpPr>
        <p:spPr>
          <a:xfrm>
            <a:off x="2346325" y="73335"/>
            <a:ext cx="7110809" cy="646331"/>
          </a:xfrm>
          <a:prstGeom prst="rect">
            <a:avLst/>
          </a:prstGeom>
          <a:noFill/>
        </p:spPr>
        <p:txBody>
          <a:bodyPr wrap="square" rtlCol="0">
            <a:spAutoFit/>
          </a:bodyPr>
          <a:lstStyle/>
          <a:p>
            <a:r>
              <a:rPr lang="tr-TR" sz="1800" dirty="0"/>
              <a:t>4-1/a</a:t>
            </a:r>
            <a:r>
              <a:rPr lang="tr-TR" sz="1800" baseline="0" dirty="0"/>
              <a:t> Maddesi </a:t>
            </a:r>
            <a:r>
              <a:rPr lang="tr-TR" sz="1800" dirty="0"/>
              <a:t>Kapsamında Çalışan Aktif Sigortalıların</a:t>
            </a:r>
            <a:r>
              <a:rPr lang="tr-TR" sz="1800" baseline="0" dirty="0"/>
              <a:t> Sayısı, İş kazası sayısı ve bu sayılardaki yüzdelik değişim</a:t>
            </a:r>
            <a:endParaRPr lang="tr-TR" dirty="0"/>
          </a:p>
        </p:txBody>
      </p:sp>
    </p:spTree>
    <p:extLst>
      <p:ext uri="{BB962C8B-B14F-4D97-AF65-F5344CB8AC3E}">
        <p14:creationId xmlns:p14="http://schemas.microsoft.com/office/powerpoint/2010/main" val="140125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817F2752-4ABC-D202-3582-7BAC31E5CF99}"/>
              </a:ext>
            </a:extLst>
          </p:cNvPr>
          <p:cNvGraphicFramePr/>
          <p:nvPr>
            <p:extLst>
              <p:ext uri="{D42A27DB-BD31-4B8C-83A1-F6EECF244321}">
                <p14:modId xmlns:p14="http://schemas.microsoft.com/office/powerpoint/2010/main" val="711727739"/>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1A1639E8-EF14-E45E-E36F-87E210AE7253}"/>
              </a:ext>
            </a:extLst>
          </p:cNvPr>
          <p:cNvSpPr txBox="1"/>
          <p:nvPr/>
        </p:nvSpPr>
        <p:spPr>
          <a:xfrm>
            <a:off x="3049191" y="6267747"/>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(2018-2022).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5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013DB4B2-2B24-7AC7-4702-D7707BF184AC}"/>
              </a:ext>
            </a:extLst>
          </p:cNvPr>
          <p:cNvGraphicFramePr/>
          <p:nvPr>
            <p:extLst>
              <p:ext uri="{D42A27DB-BD31-4B8C-83A1-F6EECF244321}">
                <p14:modId xmlns:p14="http://schemas.microsoft.com/office/powerpoint/2010/main" val="115463833"/>
              </p:ext>
            </p:extLst>
          </p:nvPr>
        </p:nvGraphicFramePr>
        <p:xfrm>
          <a:off x="2032000" y="8339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95E7C644-9C4E-BD23-D644-056E5F3D85D0}"/>
              </a:ext>
            </a:extLst>
          </p:cNvPr>
          <p:cNvSpPr txBox="1"/>
          <p:nvPr/>
        </p:nvSpPr>
        <p:spPr>
          <a:xfrm>
            <a:off x="3161110" y="63963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(2018-2022).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90C7506D-1642-6DFF-59B8-A231F785AD9D}"/>
              </a:ext>
            </a:extLst>
          </p:cNvPr>
          <p:cNvSpPr txBox="1"/>
          <p:nvPr/>
        </p:nvSpPr>
        <p:spPr>
          <a:xfrm>
            <a:off x="2647950" y="143702"/>
            <a:ext cx="7072312" cy="923330"/>
          </a:xfrm>
          <a:prstGeom prst="rect">
            <a:avLst/>
          </a:prstGeom>
          <a:noFill/>
        </p:spPr>
        <p:txBody>
          <a:bodyPr wrap="square" rtlCol="0">
            <a:spAutoFit/>
          </a:bodyPr>
          <a:lstStyle/>
          <a:p>
            <a:r>
              <a:rPr lang="tr-TR" sz="1800" b="0" i="0" u="none" strike="noStrike" kern="1200" cap="all" spc="0" baseline="0" dirty="0">
                <a:solidFill>
                  <a:prstClr val="black">
                    <a:lumMod val="65000"/>
                    <a:lumOff val="35000"/>
                  </a:prstClr>
                </a:solidFill>
              </a:rPr>
              <a:t>2018-2022 yıları arasında İş Kazası Sonucu ölen Kişilerin            EKONOMİK FAALİYET SINIFLAMASI (%)</a:t>
            </a:r>
          </a:p>
          <a:p>
            <a:endParaRPr lang="tr-TR" dirty="0"/>
          </a:p>
        </p:txBody>
      </p:sp>
    </p:spTree>
    <p:extLst>
      <p:ext uri="{BB962C8B-B14F-4D97-AF65-F5344CB8AC3E}">
        <p14:creationId xmlns:p14="http://schemas.microsoft.com/office/powerpoint/2010/main" val="419618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DA3ECF38-2860-A5BA-D2F3-E959C01CDA06}"/>
              </a:ext>
            </a:extLst>
          </p:cNvPr>
          <p:cNvGraphicFramePr>
            <a:graphicFrameLocks noGrp="1"/>
          </p:cNvGraphicFramePr>
          <p:nvPr>
            <p:extLst>
              <p:ext uri="{D42A27DB-BD31-4B8C-83A1-F6EECF244321}">
                <p14:modId xmlns:p14="http://schemas.microsoft.com/office/powerpoint/2010/main" val="1155788090"/>
              </p:ext>
            </p:extLst>
          </p:nvPr>
        </p:nvGraphicFramePr>
        <p:xfrm>
          <a:off x="2032000" y="1305453"/>
          <a:ext cx="8127999" cy="317170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20790236"/>
                    </a:ext>
                  </a:extLst>
                </a:gridCol>
                <a:gridCol w="2709333">
                  <a:extLst>
                    <a:ext uri="{9D8B030D-6E8A-4147-A177-3AD203B41FA5}">
                      <a16:colId xmlns:a16="http://schemas.microsoft.com/office/drawing/2014/main" val="2059724179"/>
                    </a:ext>
                  </a:extLst>
                </a:gridCol>
                <a:gridCol w="2709333">
                  <a:extLst>
                    <a:ext uri="{9D8B030D-6E8A-4147-A177-3AD203B41FA5}">
                      <a16:colId xmlns:a16="http://schemas.microsoft.com/office/drawing/2014/main" val="1559467412"/>
                    </a:ext>
                  </a:extLst>
                </a:gridCol>
              </a:tblGrid>
              <a:tr h="594785">
                <a:tc>
                  <a:txBody>
                    <a:bodyPr/>
                    <a:lstStyle/>
                    <a:p>
                      <a:endParaRPr lang="tr-TR"/>
                    </a:p>
                  </a:txBody>
                  <a:tcPr/>
                </a:tc>
                <a:tc>
                  <a:txBody>
                    <a:bodyPr/>
                    <a:lstStyle/>
                    <a:p>
                      <a:pPr algn="ctr"/>
                      <a:r>
                        <a:rPr lang="tr-TR" dirty="0"/>
                        <a:t>İş Kazası Sıklık Hızı </a:t>
                      </a:r>
                    </a:p>
                    <a:p>
                      <a:pPr algn="ctr"/>
                      <a:r>
                        <a:rPr lang="tr-TR" dirty="0"/>
                        <a:t>(Sigortalı Sayısı)</a:t>
                      </a:r>
                    </a:p>
                  </a:txBody>
                  <a:tcPr/>
                </a:tc>
                <a:tc>
                  <a:txBody>
                    <a:bodyPr/>
                    <a:lstStyle/>
                    <a:p>
                      <a:pPr algn="ctr"/>
                      <a:r>
                        <a:rPr lang="tr-TR" dirty="0"/>
                        <a:t>İş Kazası Ağırlık Hızı </a:t>
                      </a:r>
                    </a:p>
                    <a:p>
                      <a:pPr algn="ctr"/>
                      <a:r>
                        <a:rPr lang="tr-TR" dirty="0"/>
                        <a:t>(gün)</a:t>
                      </a:r>
                    </a:p>
                  </a:txBody>
                  <a:tcPr/>
                </a:tc>
                <a:extLst>
                  <a:ext uri="{0D108BD9-81ED-4DB2-BD59-A6C34878D82A}">
                    <a16:rowId xmlns:a16="http://schemas.microsoft.com/office/drawing/2014/main" val="3902449977"/>
                  </a:ext>
                </a:extLst>
              </a:tr>
              <a:tr h="506325">
                <a:tc>
                  <a:txBody>
                    <a:bodyPr/>
                    <a:lstStyle/>
                    <a:p>
                      <a:pPr algn="ctr"/>
                      <a:r>
                        <a:rPr lang="tr-TR" dirty="0"/>
                        <a:t> 2018</a:t>
                      </a:r>
                    </a:p>
                  </a:txBody>
                  <a:tcPr/>
                </a:tc>
                <a:tc>
                  <a:txBody>
                    <a:bodyPr/>
                    <a:lstStyle/>
                    <a:p>
                      <a:pPr algn="ctr"/>
                      <a:r>
                        <a:rPr lang="tr-TR" dirty="0"/>
                        <a:t>10,76</a:t>
                      </a:r>
                    </a:p>
                  </a:txBody>
                  <a:tcPr/>
                </a:tc>
                <a:tc>
                  <a:txBody>
                    <a:bodyPr/>
                    <a:lstStyle/>
                    <a:p>
                      <a:pPr algn="ctr"/>
                      <a:r>
                        <a:rPr lang="tr-TR" dirty="0"/>
                        <a:t>1,259</a:t>
                      </a:r>
                    </a:p>
                  </a:txBody>
                  <a:tcPr/>
                </a:tc>
                <a:extLst>
                  <a:ext uri="{0D108BD9-81ED-4DB2-BD59-A6C34878D82A}">
                    <a16:rowId xmlns:a16="http://schemas.microsoft.com/office/drawing/2014/main" val="2744088037"/>
                  </a:ext>
                </a:extLst>
              </a:tr>
              <a:tr h="506325">
                <a:tc>
                  <a:txBody>
                    <a:bodyPr/>
                    <a:lstStyle/>
                    <a:p>
                      <a:pPr algn="ctr"/>
                      <a:r>
                        <a:rPr lang="tr-TR" dirty="0"/>
                        <a:t>2019</a:t>
                      </a:r>
                    </a:p>
                  </a:txBody>
                  <a:tcPr/>
                </a:tc>
                <a:tc>
                  <a:txBody>
                    <a:bodyPr/>
                    <a:lstStyle/>
                    <a:p>
                      <a:pPr algn="ctr"/>
                      <a:r>
                        <a:rPr lang="tr-TR" dirty="0"/>
                        <a:t>10,76</a:t>
                      </a:r>
                    </a:p>
                  </a:txBody>
                  <a:tcPr/>
                </a:tc>
                <a:tc>
                  <a:txBody>
                    <a:bodyPr/>
                    <a:lstStyle/>
                    <a:p>
                      <a:pPr algn="ctr"/>
                      <a:r>
                        <a:rPr lang="tr-TR" dirty="0"/>
                        <a:t>548</a:t>
                      </a:r>
                    </a:p>
                  </a:txBody>
                  <a:tcPr/>
                </a:tc>
                <a:extLst>
                  <a:ext uri="{0D108BD9-81ED-4DB2-BD59-A6C34878D82A}">
                    <a16:rowId xmlns:a16="http://schemas.microsoft.com/office/drawing/2014/main" val="2199996465"/>
                  </a:ext>
                </a:extLst>
              </a:tr>
              <a:tr h="506325">
                <a:tc>
                  <a:txBody>
                    <a:bodyPr/>
                    <a:lstStyle/>
                    <a:p>
                      <a:pPr algn="ctr"/>
                      <a:r>
                        <a:rPr lang="tr-TR" dirty="0"/>
                        <a:t>2020</a:t>
                      </a:r>
                    </a:p>
                  </a:txBody>
                  <a:tcPr/>
                </a:tc>
                <a:tc>
                  <a:txBody>
                    <a:bodyPr/>
                    <a:lstStyle/>
                    <a:p>
                      <a:pPr algn="ctr"/>
                      <a:r>
                        <a:rPr lang="tr-TR" dirty="0"/>
                        <a:t>10,85</a:t>
                      </a:r>
                    </a:p>
                  </a:txBody>
                  <a:tcPr/>
                </a:tc>
                <a:tc>
                  <a:txBody>
                    <a:bodyPr/>
                    <a:lstStyle/>
                    <a:p>
                      <a:pPr algn="ctr"/>
                      <a:r>
                        <a:rPr lang="tr-TR" dirty="0"/>
                        <a:t>568</a:t>
                      </a:r>
                    </a:p>
                  </a:txBody>
                  <a:tcPr/>
                </a:tc>
                <a:extLst>
                  <a:ext uri="{0D108BD9-81ED-4DB2-BD59-A6C34878D82A}">
                    <a16:rowId xmlns:a16="http://schemas.microsoft.com/office/drawing/2014/main" val="1280578953"/>
                  </a:ext>
                </a:extLst>
              </a:tr>
              <a:tr h="506325">
                <a:tc>
                  <a:txBody>
                    <a:bodyPr/>
                    <a:lstStyle/>
                    <a:p>
                      <a:pPr algn="ctr"/>
                      <a:r>
                        <a:rPr lang="tr-TR" dirty="0"/>
                        <a:t>2021</a:t>
                      </a:r>
                    </a:p>
                  </a:txBody>
                  <a:tcPr/>
                </a:tc>
                <a:tc>
                  <a:txBody>
                    <a:bodyPr/>
                    <a:lstStyle/>
                    <a:p>
                      <a:pPr algn="ctr"/>
                      <a:r>
                        <a:rPr lang="tr-TR" dirty="0"/>
                        <a:t>12,27</a:t>
                      </a:r>
                    </a:p>
                  </a:txBody>
                  <a:tcPr/>
                </a:tc>
                <a:tc>
                  <a:txBody>
                    <a:bodyPr/>
                    <a:lstStyle/>
                    <a:p>
                      <a:pPr algn="ctr"/>
                      <a:r>
                        <a:rPr lang="tr-TR" dirty="0"/>
                        <a:t>532</a:t>
                      </a:r>
                    </a:p>
                  </a:txBody>
                  <a:tcPr/>
                </a:tc>
                <a:extLst>
                  <a:ext uri="{0D108BD9-81ED-4DB2-BD59-A6C34878D82A}">
                    <a16:rowId xmlns:a16="http://schemas.microsoft.com/office/drawing/2014/main" val="885265102"/>
                  </a:ext>
                </a:extLst>
              </a:tr>
              <a:tr h="506325">
                <a:tc>
                  <a:txBody>
                    <a:bodyPr/>
                    <a:lstStyle/>
                    <a:p>
                      <a:pPr algn="ctr"/>
                      <a:r>
                        <a:rPr lang="tr-TR" dirty="0"/>
                        <a:t>2022</a:t>
                      </a:r>
                    </a:p>
                  </a:txBody>
                  <a:tcPr/>
                </a:tc>
                <a:tc>
                  <a:txBody>
                    <a:bodyPr/>
                    <a:lstStyle/>
                    <a:p>
                      <a:pPr algn="ctr"/>
                      <a:r>
                        <a:rPr lang="tr-TR" dirty="0"/>
                        <a:t>12,44</a:t>
                      </a:r>
                    </a:p>
                  </a:txBody>
                  <a:tcPr/>
                </a:tc>
                <a:tc>
                  <a:txBody>
                    <a:bodyPr/>
                    <a:lstStyle/>
                    <a:p>
                      <a:pPr algn="ctr"/>
                      <a:r>
                        <a:rPr lang="tr-TR" dirty="0"/>
                        <a:t>529</a:t>
                      </a:r>
                    </a:p>
                  </a:txBody>
                  <a:tcPr/>
                </a:tc>
                <a:extLst>
                  <a:ext uri="{0D108BD9-81ED-4DB2-BD59-A6C34878D82A}">
                    <a16:rowId xmlns:a16="http://schemas.microsoft.com/office/drawing/2014/main" val="728096144"/>
                  </a:ext>
                </a:extLst>
              </a:tr>
            </a:tbl>
          </a:graphicData>
        </a:graphic>
      </p:graphicFrame>
      <p:sp>
        <p:nvSpPr>
          <p:cNvPr id="4" name="Metin kutusu 3">
            <a:extLst>
              <a:ext uri="{FF2B5EF4-FFF2-40B4-BE49-F238E27FC236}">
                <a16:creationId xmlns:a16="http://schemas.microsoft.com/office/drawing/2014/main" id="{4B2EBE4D-C59D-7E36-BF8F-E32018BBEEBE}"/>
              </a:ext>
            </a:extLst>
          </p:cNvPr>
          <p:cNvSpPr txBox="1"/>
          <p:nvPr/>
        </p:nvSpPr>
        <p:spPr>
          <a:xfrm>
            <a:off x="3049190" y="6255693"/>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(2018-2022).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https://www.sgk.gov.tr/Istatistik/Yillik/fcd5e59b-6af9-4d90-a451-ee7500eb1cb4</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F3DE0004-54DB-2B18-4BD8-486A7CE671A0}"/>
              </a:ext>
            </a:extLst>
          </p:cNvPr>
          <p:cNvSpPr txBox="1"/>
          <p:nvPr/>
        </p:nvSpPr>
        <p:spPr>
          <a:xfrm>
            <a:off x="2863848" y="647726"/>
            <a:ext cx="9328152" cy="369332"/>
          </a:xfrm>
          <a:prstGeom prst="rect">
            <a:avLst/>
          </a:prstGeom>
          <a:noFill/>
        </p:spPr>
        <p:txBody>
          <a:bodyPr wrap="square" rtlCol="0">
            <a:spAutoFit/>
          </a:bodyPr>
          <a:lstStyle/>
          <a:p>
            <a:r>
              <a:rPr lang="tr-TR" dirty="0"/>
              <a:t>2018-2022 Yıllarında İş Kazası Sıklık Hızları ve İş Kazası Ağırlık Hızları</a:t>
            </a:r>
          </a:p>
        </p:txBody>
      </p:sp>
    </p:spTree>
    <p:extLst>
      <p:ext uri="{BB962C8B-B14F-4D97-AF65-F5344CB8AC3E}">
        <p14:creationId xmlns:p14="http://schemas.microsoft.com/office/powerpoint/2010/main" val="60211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78EEA7E-4149-283D-3454-38A8E649533B}"/>
              </a:ext>
            </a:extLst>
          </p:cNvPr>
          <p:cNvSpPr txBox="1"/>
          <p:nvPr/>
        </p:nvSpPr>
        <p:spPr>
          <a:xfrm>
            <a:off x="1500188" y="714375"/>
            <a:ext cx="9358312" cy="584775"/>
          </a:xfrm>
          <a:prstGeom prst="rect">
            <a:avLst/>
          </a:prstGeom>
          <a:noFill/>
        </p:spPr>
        <p:txBody>
          <a:bodyPr wrap="square" rtlCol="0">
            <a:spAutoFit/>
          </a:bodyPr>
          <a:lstStyle/>
          <a:p>
            <a:r>
              <a:rPr lang="tr-TR" sz="3200" dirty="0"/>
              <a:t>İŞ KAZALARININ ÖNLENMESİ</a:t>
            </a:r>
          </a:p>
        </p:txBody>
      </p:sp>
      <p:sp>
        <p:nvSpPr>
          <p:cNvPr id="6" name="Metin kutusu 5">
            <a:extLst>
              <a:ext uri="{FF2B5EF4-FFF2-40B4-BE49-F238E27FC236}">
                <a16:creationId xmlns:a16="http://schemas.microsoft.com/office/drawing/2014/main" id="{ECF1E6B5-366E-ED7D-3634-5CE1372EB9DC}"/>
              </a:ext>
            </a:extLst>
          </p:cNvPr>
          <p:cNvSpPr txBox="1"/>
          <p:nvPr/>
        </p:nvSpPr>
        <p:spPr>
          <a:xfrm>
            <a:off x="1657350" y="1671638"/>
            <a:ext cx="8572500" cy="3323987"/>
          </a:xfrm>
          <a:prstGeom prst="rect">
            <a:avLst/>
          </a:prstGeom>
          <a:noFill/>
        </p:spPr>
        <p:txBody>
          <a:bodyPr wrap="square" rtlCol="0">
            <a:spAutoFit/>
          </a:bodyPr>
          <a:lstStyle/>
          <a:p>
            <a:r>
              <a:rPr lang="tr-TR" sz="2400" b="1" dirty="0"/>
              <a:t>Güvenlik Hiyerarşisi </a:t>
            </a:r>
            <a:r>
              <a:rPr lang="tr-TR" sz="2400" dirty="0"/>
              <a:t>olarak bilinen yaklaşımda ;</a:t>
            </a:r>
          </a:p>
          <a:p>
            <a:endParaRPr lang="tr-TR" sz="2400" dirty="0"/>
          </a:p>
          <a:p>
            <a:pPr marR="0" lvl="0" algn="l" defTabSz="914400" rtl="0" eaLnBrk="1" fontAlgn="auto" latinLnBrk="0" hangingPunct="1">
              <a:lnSpc>
                <a:spcPct val="100000"/>
              </a:lnSpc>
              <a:spcBef>
                <a:spcPct val="20000"/>
              </a:spcBef>
              <a:spcAft>
                <a:spcPts val="0"/>
              </a:spcAft>
              <a:buClr>
                <a:srgbClr val="0BD0D9"/>
              </a:buClr>
              <a:buSzPct val="95000"/>
              <a:tabLst/>
              <a:defRPr/>
            </a:pPr>
            <a:r>
              <a:rPr kumimoji="0" lang="tr-TR" sz="2400" b="0" i="0" u="none" strike="noStrike" kern="1200" cap="none" spc="0" normalizeH="0" baseline="0" noProof="0" dirty="0">
                <a:ln>
                  <a:noFill/>
                </a:ln>
                <a:solidFill>
                  <a:prstClr val="black"/>
                </a:solidFill>
                <a:effectLst/>
                <a:uLnTx/>
                <a:uFillTx/>
                <a:ea typeface="+mn-ea"/>
                <a:cs typeface="+mn-cs"/>
              </a:rPr>
              <a:t>1-Tehlike ve riskin ortadan kaldırılması(eliminasyon)</a:t>
            </a:r>
          </a:p>
          <a:p>
            <a:pPr marR="0" lvl="0" algn="l" defTabSz="914400" rtl="0" eaLnBrk="1" fontAlgn="auto" latinLnBrk="0" hangingPunct="1">
              <a:lnSpc>
                <a:spcPct val="100000"/>
              </a:lnSpc>
              <a:spcBef>
                <a:spcPct val="20000"/>
              </a:spcBef>
              <a:spcAft>
                <a:spcPts val="0"/>
              </a:spcAft>
              <a:buClr>
                <a:srgbClr val="0BD0D9"/>
              </a:buClr>
              <a:buSzPct val="95000"/>
              <a:tabLst/>
              <a:defRPr/>
            </a:pPr>
            <a:r>
              <a:rPr kumimoji="0" lang="tr-TR" sz="2400" b="0" i="0" u="none" strike="noStrike" kern="1200" cap="none" spc="0" normalizeH="0" baseline="0" noProof="0" dirty="0">
                <a:ln>
                  <a:noFill/>
                </a:ln>
                <a:solidFill>
                  <a:prstClr val="black"/>
                </a:solidFill>
                <a:effectLst/>
                <a:uLnTx/>
                <a:uFillTx/>
                <a:ea typeface="+mn-ea"/>
                <a:cs typeface="+mn-cs"/>
              </a:rPr>
              <a:t>2-Teknik güvenlik ilkelerinin uygulanması </a:t>
            </a:r>
          </a:p>
          <a:p>
            <a:pPr marR="0" lvl="0" algn="l" defTabSz="914400" rtl="0" eaLnBrk="1" fontAlgn="auto" latinLnBrk="0" hangingPunct="1">
              <a:lnSpc>
                <a:spcPct val="100000"/>
              </a:lnSpc>
              <a:spcBef>
                <a:spcPct val="20000"/>
              </a:spcBef>
              <a:spcAft>
                <a:spcPts val="0"/>
              </a:spcAft>
              <a:buClr>
                <a:srgbClr val="0BD0D9"/>
              </a:buClr>
              <a:buSzPct val="95000"/>
              <a:tabLst/>
              <a:defRPr/>
            </a:pPr>
            <a:r>
              <a:rPr kumimoji="0" lang="tr-TR" sz="2400" b="0" i="0" u="none" strike="noStrike" kern="1200" cap="none" spc="0" normalizeH="0" baseline="0" noProof="0" dirty="0">
                <a:ln>
                  <a:noFill/>
                </a:ln>
                <a:solidFill>
                  <a:prstClr val="black"/>
                </a:solidFill>
                <a:effectLst/>
                <a:uLnTx/>
                <a:uFillTx/>
                <a:ea typeface="+mn-ea"/>
                <a:cs typeface="+mn-cs"/>
              </a:rPr>
              <a:t>3-Uyarı işaretlerinin gereken yerlere konması </a:t>
            </a:r>
          </a:p>
          <a:p>
            <a:pPr marR="0" lvl="0" algn="l" defTabSz="914400" rtl="0" eaLnBrk="1" fontAlgn="auto" latinLnBrk="0" hangingPunct="1">
              <a:lnSpc>
                <a:spcPct val="100000"/>
              </a:lnSpc>
              <a:spcBef>
                <a:spcPct val="20000"/>
              </a:spcBef>
              <a:spcAft>
                <a:spcPts val="0"/>
              </a:spcAft>
              <a:buClr>
                <a:srgbClr val="0BD0D9"/>
              </a:buClr>
              <a:buSzPct val="95000"/>
              <a:tabLst/>
              <a:defRPr/>
            </a:pPr>
            <a:r>
              <a:rPr kumimoji="0" lang="tr-TR" sz="2400" b="0" i="0" u="none" strike="noStrike" kern="1200" cap="none" spc="0" normalizeH="0" baseline="0" noProof="0" dirty="0">
                <a:ln>
                  <a:noFill/>
                </a:ln>
                <a:solidFill>
                  <a:prstClr val="black"/>
                </a:solidFill>
                <a:effectLst/>
                <a:uLnTx/>
                <a:uFillTx/>
                <a:ea typeface="+mn-ea"/>
                <a:cs typeface="+mn-cs"/>
              </a:rPr>
              <a:t>4- Eğitim ve gözetim</a:t>
            </a:r>
          </a:p>
          <a:p>
            <a:pPr marR="0" lvl="0" algn="l" defTabSz="914400" rtl="0" eaLnBrk="1" fontAlgn="auto" latinLnBrk="0" hangingPunct="1">
              <a:lnSpc>
                <a:spcPct val="100000"/>
              </a:lnSpc>
              <a:spcBef>
                <a:spcPct val="20000"/>
              </a:spcBef>
              <a:spcAft>
                <a:spcPts val="0"/>
              </a:spcAft>
              <a:buClr>
                <a:srgbClr val="0BD0D9"/>
              </a:buClr>
              <a:buSzPct val="95000"/>
              <a:tabLst/>
              <a:defRPr/>
            </a:pPr>
            <a:r>
              <a:rPr kumimoji="0" lang="tr-TR" sz="2400" b="0" i="0" u="none" strike="noStrike" kern="1200" cap="none" spc="0" normalizeH="0" baseline="0" noProof="0" dirty="0">
                <a:ln>
                  <a:noFill/>
                </a:ln>
                <a:solidFill>
                  <a:prstClr val="black"/>
                </a:solidFill>
                <a:effectLst/>
                <a:uLnTx/>
                <a:uFillTx/>
                <a:ea typeface="+mn-ea"/>
                <a:cs typeface="+mn-cs"/>
              </a:rPr>
              <a:t>5-Kişisel koruyucu donanımın kullanılması</a:t>
            </a:r>
          </a:p>
          <a:p>
            <a:endParaRPr lang="tr-TR" dirty="0"/>
          </a:p>
        </p:txBody>
      </p:sp>
      <p:sp>
        <p:nvSpPr>
          <p:cNvPr id="8" name="Metin kutusu 7">
            <a:extLst>
              <a:ext uri="{FF2B5EF4-FFF2-40B4-BE49-F238E27FC236}">
                <a16:creationId xmlns:a16="http://schemas.microsoft.com/office/drawing/2014/main" id="{A5C8D1F0-6E8C-E412-F44B-3FBCD83E4041}"/>
              </a:ext>
            </a:extLst>
          </p:cNvPr>
          <p:cNvSpPr txBox="1"/>
          <p:nvPr/>
        </p:nvSpPr>
        <p:spPr>
          <a:xfrm>
            <a:off x="3049191" y="6476614"/>
            <a:ext cx="6093618" cy="276999"/>
          </a:xfrm>
          <a:prstGeom prst="rect">
            <a:avLst/>
          </a:prstGeom>
          <a:noFill/>
        </p:spPr>
        <p:txBody>
          <a:bodyPr wrap="square">
            <a:spAutoFit/>
          </a:bodyPr>
          <a:lstStyle/>
          <a:p>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Bilir, N. (2016). İş sağlığı ve güvenliği. Ankara: Hacettepe Üniversitesi Yayınları.</a:t>
            </a:r>
            <a:endParaRPr lang="tr-TR" dirty="0"/>
          </a:p>
        </p:txBody>
      </p:sp>
    </p:spTree>
    <p:extLst>
      <p:ext uri="{BB962C8B-B14F-4D97-AF65-F5344CB8AC3E}">
        <p14:creationId xmlns:p14="http://schemas.microsoft.com/office/powerpoint/2010/main" val="342085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DBF4118-79BB-9BBC-99B0-2FB852A60A51}"/>
              </a:ext>
            </a:extLst>
          </p:cNvPr>
          <p:cNvSpPr txBox="1"/>
          <p:nvPr/>
        </p:nvSpPr>
        <p:spPr>
          <a:xfrm>
            <a:off x="1975248" y="744022"/>
            <a:ext cx="6093618" cy="400110"/>
          </a:xfrm>
          <a:prstGeom prst="rect">
            <a:avLst/>
          </a:prstGeom>
          <a:noFill/>
        </p:spPr>
        <p:txBody>
          <a:bodyPr wrap="square">
            <a:spAutoFit/>
          </a:bodyPr>
          <a:lstStyle/>
          <a:p>
            <a:r>
              <a:rPr lang="tr-TR" sz="2000" dirty="0"/>
              <a:t>İŞ SAĞLIĞI VE GÜVENLİĞİ KANUNU</a:t>
            </a:r>
          </a:p>
        </p:txBody>
      </p:sp>
      <p:sp>
        <p:nvSpPr>
          <p:cNvPr id="5" name="Metin kutusu 4">
            <a:extLst>
              <a:ext uri="{FF2B5EF4-FFF2-40B4-BE49-F238E27FC236}">
                <a16:creationId xmlns:a16="http://schemas.microsoft.com/office/drawing/2014/main" id="{9884684A-53B3-05D2-4037-8A9E5172A5C3}"/>
              </a:ext>
            </a:extLst>
          </p:cNvPr>
          <p:cNvSpPr txBox="1"/>
          <p:nvPr/>
        </p:nvSpPr>
        <p:spPr>
          <a:xfrm>
            <a:off x="1423392" y="1294632"/>
            <a:ext cx="9145190" cy="523220"/>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
                <a:srgbClr val="0BD0D9"/>
              </a:buClr>
              <a:buSzPct val="95000"/>
              <a:tabLst/>
              <a:defRPr/>
            </a:pPr>
            <a:r>
              <a:rPr lang="tr-TR" sz="2800" dirty="0"/>
              <a:t>Risklerden korunma ilkeleri-Madde 5</a:t>
            </a:r>
            <a:endParaRPr kumimoji="0" lang="tr-TR" sz="2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7" name="Metin kutusu 6">
            <a:extLst>
              <a:ext uri="{FF2B5EF4-FFF2-40B4-BE49-F238E27FC236}">
                <a16:creationId xmlns:a16="http://schemas.microsoft.com/office/drawing/2014/main" id="{976F26DC-BDEE-0A14-DFC4-8BE632FED4C9}"/>
              </a:ext>
            </a:extLst>
          </p:cNvPr>
          <p:cNvSpPr txBox="1"/>
          <p:nvPr/>
        </p:nvSpPr>
        <p:spPr>
          <a:xfrm>
            <a:off x="1423392" y="1968352"/>
            <a:ext cx="8763596" cy="3693319"/>
          </a:xfrm>
          <a:prstGeom prst="rect">
            <a:avLst/>
          </a:prstGeom>
          <a:noFill/>
        </p:spPr>
        <p:txBody>
          <a:bodyPr wrap="square">
            <a:spAutoFit/>
          </a:bodyPr>
          <a:lstStyle/>
          <a:p>
            <a:pPr marL="342900" indent="-342900">
              <a:buAutoNum type="alphaLcParenR"/>
            </a:pPr>
            <a:r>
              <a:rPr lang="tr-TR" dirty="0"/>
              <a:t>Risklerden kaçınmak. </a:t>
            </a:r>
          </a:p>
          <a:p>
            <a:pPr marL="342900" indent="-342900">
              <a:buAutoNum type="alphaLcParenR"/>
            </a:pPr>
            <a:endParaRPr lang="tr-TR" dirty="0"/>
          </a:p>
          <a:p>
            <a:pPr marL="342900" indent="-342900">
              <a:buAutoNum type="alphaLcParenR"/>
            </a:pPr>
            <a:r>
              <a:rPr lang="tr-TR" dirty="0"/>
              <a:t>Kaçınılması mümkün olmayan riskleri analiz etmek.</a:t>
            </a:r>
          </a:p>
          <a:p>
            <a:pPr marL="342900" indent="-342900">
              <a:buAutoNum type="alphaLcParenR"/>
            </a:pPr>
            <a:endParaRPr lang="tr-TR" dirty="0"/>
          </a:p>
          <a:p>
            <a:pPr marL="342900" indent="-342900">
              <a:buAutoNum type="alphaLcParenR"/>
            </a:pPr>
            <a:r>
              <a:rPr lang="tr-TR" dirty="0"/>
              <a:t>Risklerle kaynağında mücadele etmek. </a:t>
            </a:r>
          </a:p>
          <a:p>
            <a:endParaRPr lang="tr-TR" dirty="0"/>
          </a:p>
          <a:p>
            <a:r>
              <a:rPr lang="tr-TR" dirty="0"/>
              <a:t>ç) İşin kişilere uygun hale getirilmesi için işyerlerinin tasarımı ile iş ekipmanı, çalışma şekli ve üretim metotlarının seçiminde özen göstermek, özellikle tekdüze çalışma ve üretim temposunun sağlık ve güvenliğe olumsuz etkilerini önlemek, önlenemiyor ise en aza indirmek. </a:t>
            </a:r>
          </a:p>
          <a:p>
            <a:endParaRPr lang="tr-TR" dirty="0"/>
          </a:p>
          <a:p>
            <a:r>
              <a:rPr lang="tr-TR" dirty="0"/>
              <a:t>d) Teknik gelişmelere uyum sağlamak. </a:t>
            </a:r>
          </a:p>
          <a:p>
            <a:endParaRPr lang="tr-TR" dirty="0"/>
          </a:p>
        </p:txBody>
      </p:sp>
      <p:sp>
        <p:nvSpPr>
          <p:cNvPr id="9" name="Metin kutusu 8">
            <a:extLst>
              <a:ext uri="{FF2B5EF4-FFF2-40B4-BE49-F238E27FC236}">
                <a16:creationId xmlns:a16="http://schemas.microsoft.com/office/drawing/2014/main" id="{69CB0253-DF24-7465-0633-A1FDF6B411BE}"/>
              </a:ext>
            </a:extLst>
          </p:cNvPr>
          <p:cNvSpPr txBox="1"/>
          <p:nvPr/>
        </p:nvSpPr>
        <p:spPr>
          <a:xfrm>
            <a:off x="2489598" y="6284178"/>
            <a:ext cx="76973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T.C. Cumhurbaşkanlığı Mevzuat Bilgi Sistemi. İş Sağlığı ve Güvenliği Kanunu.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https://www.mevzuat.gov.tr/mevzuat?MevzuatNo=6331&amp;MevzuatTur=1&amp;MevzuatTertip=5</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989623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03991C6-B410-6360-6CC5-9E1FE68B472C}"/>
              </a:ext>
            </a:extLst>
          </p:cNvPr>
          <p:cNvSpPr txBox="1"/>
          <p:nvPr/>
        </p:nvSpPr>
        <p:spPr>
          <a:xfrm>
            <a:off x="1460898" y="737325"/>
            <a:ext cx="844034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e) Tehlikeli olanı, tehlikesiz veya daha az tehlikeli olanla değiştirmek.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f) Teknoloji, iş organizasyonu, çalışma şartları, sosyal ilişkiler ve çalışma ortamı ile ilgili faktörlerin etkilerini kapsayan tutarlı ve genel bir önleme politikası geliştirmek.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g) Toplu korunma tedbirlerine, kişisel korunma tedbirlerine göre öncelik vermek.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ğ) Çalışanlara uygun talimatlar vermek.</a:t>
            </a:r>
          </a:p>
        </p:txBody>
      </p:sp>
      <p:sp>
        <p:nvSpPr>
          <p:cNvPr id="5" name="Metin kutusu 4">
            <a:extLst>
              <a:ext uri="{FF2B5EF4-FFF2-40B4-BE49-F238E27FC236}">
                <a16:creationId xmlns:a16="http://schemas.microsoft.com/office/drawing/2014/main" id="{ADA41199-1DEF-3EEB-2278-9F407A9CC69D}"/>
              </a:ext>
            </a:extLst>
          </p:cNvPr>
          <p:cNvSpPr txBox="1"/>
          <p:nvPr/>
        </p:nvSpPr>
        <p:spPr>
          <a:xfrm>
            <a:off x="2634259" y="5828140"/>
            <a:ext cx="79813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T.C. Cumhurbaşkanlığı Mevzuat Bilgi Sistemi. İş Sağlığı ve Güvenliği Kanunu.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https://www.mevzuat.gov.tr/mevzuat?MevzuatNo=6331&amp;MevzuatTur=1&amp;MevzuatTertip=5</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4121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FD580C1-F55F-7B99-0050-3EE1A0EF6B3B}"/>
              </a:ext>
            </a:extLst>
          </p:cNvPr>
          <p:cNvSpPr txBox="1"/>
          <p:nvPr/>
        </p:nvSpPr>
        <p:spPr>
          <a:xfrm>
            <a:off x="1571625" y="656153"/>
            <a:ext cx="7229475" cy="830997"/>
          </a:xfrm>
          <a:prstGeom prst="rect">
            <a:avLst/>
          </a:prstGeom>
          <a:noFill/>
        </p:spPr>
        <p:txBody>
          <a:bodyPr wrap="square" rtlCol="0">
            <a:spAutoFit/>
          </a:bodyPr>
          <a:lstStyle/>
          <a:p>
            <a:r>
              <a:rPr lang="tr-TR" sz="2400" dirty="0"/>
              <a:t>İş Kazalarının Önlenmesinde </a:t>
            </a:r>
            <a:r>
              <a:rPr lang="tr-TR" sz="2400" b="1" dirty="0"/>
              <a:t>İş Sağlığı ve Güvenliği Kültürü</a:t>
            </a:r>
            <a:r>
              <a:rPr lang="tr-TR" sz="2400" dirty="0"/>
              <a:t>nün Etkisi </a:t>
            </a:r>
          </a:p>
        </p:txBody>
      </p:sp>
      <p:sp>
        <p:nvSpPr>
          <p:cNvPr id="8" name="Metin kutusu 7">
            <a:extLst>
              <a:ext uri="{FF2B5EF4-FFF2-40B4-BE49-F238E27FC236}">
                <a16:creationId xmlns:a16="http://schemas.microsoft.com/office/drawing/2014/main" id="{8F4FF3EE-6AF5-6B3B-DA10-DD95E0DF85F4}"/>
              </a:ext>
            </a:extLst>
          </p:cNvPr>
          <p:cNvSpPr txBox="1"/>
          <p:nvPr/>
        </p:nvSpPr>
        <p:spPr>
          <a:xfrm>
            <a:off x="1279921" y="1750575"/>
            <a:ext cx="9254729" cy="3170099"/>
          </a:xfrm>
          <a:prstGeom prst="rect">
            <a:avLst/>
          </a:prstGeom>
          <a:noFill/>
        </p:spPr>
        <p:txBody>
          <a:bodyPr wrap="square">
            <a:spAutoFit/>
          </a:bodyPr>
          <a:lstStyle/>
          <a:p>
            <a:pPr algn="just"/>
            <a:r>
              <a:rPr lang="tr-TR" sz="2000" dirty="0"/>
              <a:t>İş sağlığı ve güvenliği kültürü ilk defa 1986 yılındaki </a:t>
            </a:r>
            <a:r>
              <a:rPr lang="tr-TR" sz="2000" dirty="0" err="1"/>
              <a:t>Chernobyl</a:t>
            </a:r>
            <a:r>
              <a:rPr lang="tr-TR" sz="2000" dirty="0"/>
              <a:t> felaketinden sonra 1987 de OECD Nükleer Ajansı Raporu’nda kullanılmıştır. </a:t>
            </a:r>
          </a:p>
          <a:p>
            <a:pPr algn="just"/>
            <a:endParaRPr lang="tr-TR" sz="2000" dirty="0"/>
          </a:p>
          <a:p>
            <a:pPr algn="just"/>
            <a:r>
              <a:rPr lang="tr-TR" sz="2000" dirty="0">
                <a:latin typeface="TimesNewRoman"/>
              </a:rPr>
              <a:t>İş</a:t>
            </a:r>
            <a:r>
              <a:rPr lang="tr-TR" sz="2000" b="0" i="0" u="none" strike="noStrike" baseline="0" dirty="0">
                <a:latin typeface="TimesNewRoman"/>
              </a:rPr>
              <a:t> </a:t>
            </a:r>
            <a:r>
              <a:rPr lang="tr-TR" sz="2000" b="0" i="0" u="none" strike="noStrike" baseline="0" dirty="0">
                <a:latin typeface="Times-Roman"/>
              </a:rPr>
              <a:t>sa</a:t>
            </a:r>
            <a:r>
              <a:rPr lang="tr-TR" sz="2000" b="0" i="0" u="none" strike="noStrike" baseline="0" dirty="0">
                <a:latin typeface="TimesNewRoman"/>
              </a:rPr>
              <a:t>ğ</a:t>
            </a:r>
            <a:r>
              <a:rPr lang="tr-TR" sz="2000" b="0" i="0" u="none" strike="noStrike" baseline="0" dirty="0">
                <a:latin typeface="Times-Roman"/>
              </a:rPr>
              <a:t>lı</a:t>
            </a:r>
            <a:r>
              <a:rPr lang="tr-TR" sz="2000" b="0" i="0" u="none" strike="noStrike" baseline="0" dirty="0">
                <a:latin typeface="TimesNewRoman"/>
              </a:rPr>
              <a:t>ğ</a:t>
            </a:r>
            <a:r>
              <a:rPr lang="tr-TR" sz="2000" b="0" i="0" u="none" strike="noStrike" baseline="0" dirty="0">
                <a:latin typeface="Times-Roman"/>
              </a:rPr>
              <a:t>ı ve güvenli</a:t>
            </a:r>
            <a:r>
              <a:rPr lang="tr-TR" sz="2000" b="0" i="0" u="none" strike="noStrike" baseline="0" dirty="0">
                <a:latin typeface="TimesNewRoman"/>
              </a:rPr>
              <a:t>ğ</a:t>
            </a:r>
            <a:r>
              <a:rPr lang="tr-TR" sz="2000" b="0" i="0" u="none" strike="noStrike" baseline="0" dirty="0">
                <a:latin typeface="Times-Roman"/>
              </a:rPr>
              <a:t>i kültürü, çalı</a:t>
            </a:r>
            <a:r>
              <a:rPr lang="tr-TR" sz="2000" dirty="0">
                <a:latin typeface="TimesNewRoman"/>
              </a:rPr>
              <a:t>ş</a:t>
            </a:r>
            <a:r>
              <a:rPr lang="tr-TR" sz="2000" b="0" i="0" u="none" strike="noStrike" baseline="0" dirty="0">
                <a:latin typeface="Times-Roman"/>
              </a:rPr>
              <a:t>ma ortamının sa</a:t>
            </a:r>
            <a:r>
              <a:rPr lang="tr-TR" sz="2000" b="0" i="0" u="none" strike="noStrike" baseline="0" dirty="0">
                <a:latin typeface="TimesNewRoman"/>
              </a:rPr>
              <a:t>ğ</a:t>
            </a:r>
            <a:r>
              <a:rPr lang="tr-TR" sz="2000" b="0" i="0" u="none" strike="noStrike" baseline="0" dirty="0">
                <a:latin typeface="Times-Roman"/>
              </a:rPr>
              <a:t>lık ve güvenli</a:t>
            </a:r>
            <a:r>
              <a:rPr lang="tr-TR" sz="2000" b="0" i="0" u="none" strike="noStrike" baseline="0" dirty="0">
                <a:latin typeface="TimesNewRoman"/>
              </a:rPr>
              <a:t>ğ</a:t>
            </a:r>
            <a:r>
              <a:rPr lang="tr-TR" sz="2000" b="0" i="0" u="none" strike="noStrike" baseline="0" dirty="0">
                <a:latin typeface="Times-Roman"/>
              </a:rPr>
              <a:t>inin sa</a:t>
            </a:r>
            <a:r>
              <a:rPr lang="tr-TR" sz="2000" b="0" i="0" u="none" strike="noStrike" baseline="0" dirty="0">
                <a:latin typeface="TimesNewRoman"/>
              </a:rPr>
              <a:t>ğ</a:t>
            </a:r>
            <a:r>
              <a:rPr lang="tr-TR" sz="2000" b="0" i="0" u="none" strike="noStrike" baseline="0" dirty="0">
                <a:latin typeface="Times-Roman"/>
              </a:rPr>
              <a:t>lanması ve bunun sürdürülebilirli</a:t>
            </a:r>
            <a:r>
              <a:rPr lang="tr-TR" sz="2000" b="0" i="0" u="none" strike="noStrike" baseline="0" dirty="0">
                <a:latin typeface="TimesNewRoman"/>
              </a:rPr>
              <a:t>ğ</a:t>
            </a:r>
            <a:r>
              <a:rPr lang="tr-TR" sz="2000" b="0" i="0" u="none" strike="noStrike" baseline="0" dirty="0">
                <a:latin typeface="Times-Roman"/>
              </a:rPr>
              <a:t>i için payla</a:t>
            </a:r>
            <a:r>
              <a:rPr lang="tr-TR" sz="2000" dirty="0">
                <a:latin typeface="TimesNewRoman"/>
              </a:rPr>
              <a:t>ş</a:t>
            </a:r>
            <a:r>
              <a:rPr lang="tr-TR" sz="2000" b="0" i="0" u="none" strike="noStrike" baseline="0" dirty="0">
                <a:latin typeface="Times-Roman"/>
              </a:rPr>
              <a:t>ılan </a:t>
            </a:r>
            <a:r>
              <a:rPr lang="tr-TR" sz="2000" b="1" i="0" u="none" strike="noStrike" baseline="0" dirty="0">
                <a:latin typeface="Times-Roman"/>
              </a:rPr>
              <a:t>görü</a:t>
            </a:r>
            <a:r>
              <a:rPr lang="tr-TR" sz="2000" b="1" dirty="0">
                <a:latin typeface="TimesNewRoman"/>
              </a:rPr>
              <a:t>ş</a:t>
            </a:r>
            <a:r>
              <a:rPr lang="tr-TR" sz="2000" b="1" i="0" u="none" strike="noStrike" baseline="0" dirty="0">
                <a:latin typeface="Times-Roman"/>
              </a:rPr>
              <a:t>, de</a:t>
            </a:r>
            <a:r>
              <a:rPr lang="tr-TR" sz="2000" b="1" i="0" u="none" strike="noStrike" baseline="0" dirty="0">
                <a:latin typeface="TimesNewRoman"/>
              </a:rPr>
              <a:t>ğ</a:t>
            </a:r>
            <a:r>
              <a:rPr lang="tr-TR" sz="2000" b="1" i="0" u="none" strike="noStrike" baseline="0" dirty="0">
                <a:latin typeface="Times-Roman"/>
              </a:rPr>
              <a:t>er, dü</a:t>
            </a:r>
            <a:r>
              <a:rPr lang="tr-TR" sz="2000" b="1" dirty="0">
                <a:latin typeface="TimesNewRoman"/>
              </a:rPr>
              <a:t>ş</a:t>
            </a:r>
            <a:r>
              <a:rPr lang="tr-TR" sz="2000" b="1" i="0" u="none" strike="noStrike" baseline="0" dirty="0">
                <a:latin typeface="Times-Roman"/>
              </a:rPr>
              <a:t>ünce ve hareketlerin </a:t>
            </a:r>
            <a:r>
              <a:rPr lang="tr-TR" sz="2000" b="0" i="0" u="none" strike="noStrike" baseline="0" dirty="0">
                <a:latin typeface="Times-Roman"/>
              </a:rPr>
              <a:t>bütünüdür.</a:t>
            </a:r>
          </a:p>
          <a:p>
            <a:pPr algn="just"/>
            <a:endParaRPr lang="tr-TR" sz="2000" dirty="0">
              <a:latin typeface="Times-Roman"/>
            </a:endParaRPr>
          </a:p>
          <a:p>
            <a:pPr algn="just"/>
            <a:r>
              <a:rPr lang="tr-TR" sz="2000" dirty="0">
                <a:latin typeface="TimesNewRoman"/>
              </a:rPr>
              <a:t>İş</a:t>
            </a:r>
            <a:r>
              <a:rPr lang="tr-TR" sz="2000" b="0" i="0" u="none" strike="noStrike" baseline="0" dirty="0">
                <a:latin typeface="TimesNewRoman"/>
              </a:rPr>
              <a:t> </a:t>
            </a:r>
            <a:r>
              <a:rPr lang="tr-TR" sz="2000" b="0" i="0" u="none" strike="noStrike" baseline="0" dirty="0">
                <a:latin typeface="Times-Roman"/>
              </a:rPr>
              <a:t>sa</a:t>
            </a:r>
            <a:r>
              <a:rPr lang="tr-TR" sz="2000" b="0" i="0" u="none" strike="noStrike" baseline="0" dirty="0">
                <a:latin typeface="TimesNewRoman"/>
              </a:rPr>
              <a:t>ğ</a:t>
            </a:r>
            <a:r>
              <a:rPr lang="tr-TR" sz="2000" b="0" i="0" u="none" strike="noStrike" baseline="0" dirty="0">
                <a:latin typeface="Times-Roman"/>
              </a:rPr>
              <a:t>lı</a:t>
            </a:r>
            <a:r>
              <a:rPr lang="tr-TR" sz="2000" b="0" i="0" u="none" strike="noStrike" baseline="0" dirty="0">
                <a:latin typeface="TimesNewRoman"/>
              </a:rPr>
              <a:t>ğ</a:t>
            </a:r>
            <a:r>
              <a:rPr lang="tr-TR" sz="2000" b="0" i="0" u="none" strike="noStrike" baseline="0" dirty="0">
                <a:latin typeface="Times-Roman"/>
              </a:rPr>
              <a:t>ı ve güvenli</a:t>
            </a:r>
            <a:r>
              <a:rPr lang="tr-TR" sz="2000" b="0" i="0" u="none" strike="noStrike" baseline="0" dirty="0">
                <a:latin typeface="TimesNewRoman"/>
              </a:rPr>
              <a:t>ğ</a:t>
            </a:r>
            <a:r>
              <a:rPr lang="tr-TR" sz="2000" b="0" i="0" u="none" strike="noStrike" baseline="0" dirty="0">
                <a:latin typeface="Times-Roman"/>
              </a:rPr>
              <a:t>i kültürünün % 10’unu kurallar, prosedürler, istatistikler ve davranı</a:t>
            </a:r>
            <a:r>
              <a:rPr lang="tr-TR" sz="2000" dirty="0">
                <a:latin typeface="TimesNewRoman"/>
              </a:rPr>
              <a:t>ş</a:t>
            </a:r>
            <a:r>
              <a:rPr lang="tr-TR" sz="2000" b="0" i="0" u="none" strike="noStrike" baseline="0" dirty="0">
                <a:latin typeface="Times-Roman"/>
              </a:rPr>
              <a:t>lar olan “görünür bile</a:t>
            </a:r>
            <a:r>
              <a:rPr lang="tr-TR" sz="2000" dirty="0">
                <a:latin typeface="TimesNewRoman"/>
              </a:rPr>
              <a:t>ş</a:t>
            </a:r>
            <a:r>
              <a:rPr lang="tr-TR" sz="2000" b="0" i="0" u="none" strike="noStrike" baseline="0" dirty="0">
                <a:latin typeface="Times-Roman"/>
              </a:rPr>
              <a:t>enler; %90’lık kısmını ise çalı</a:t>
            </a:r>
            <a:r>
              <a:rPr lang="tr-TR" sz="2000" dirty="0">
                <a:latin typeface="TimesNewRoman"/>
              </a:rPr>
              <a:t>ş</a:t>
            </a:r>
            <a:r>
              <a:rPr lang="tr-TR" sz="2000" b="0" i="0" u="none" strike="noStrike" baseline="0" dirty="0">
                <a:latin typeface="Times-Roman"/>
              </a:rPr>
              <a:t>anların davranı</a:t>
            </a:r>
            <a:r>
              <a:rPr lang="tr-TR" sz="2000" dirty="0">
                <a:latin typeface="TimesNewRoman"/>
              </a:rPr>
              <a:t>ş</a:t>
            </a:r>
            <a:r>
              <a:rPr lang="tr-TR" sz="2000" b="0" i="0" u="none" strike="noStrike" baseline="0" dirty="0">
                <a:latin typeface="Times-Roman"/>
              </a:rPr>
              <a:t>larına yön veren normlar ve varsayımlar olan görünmez bile</a:t>
            </a:r>
            <a:r>
              <a:rPr lang="tr-TR" sz="2000" dirty="0">
                <a:latin typeface="TimesNewRoman"/>
              </a:rPr>
              <a:t>ş</a:t>
            </a:r>
            <a:r>
              <a:rPr lang="tr-TR" sz="2000" b="0" i="0" u="none" strike="noStrike" baseline="0" dirty="0">
                <a:latin typeface="Times-Roman"/>
              </a:rPr>
              <a:t>enler olu</a:t>
            </a:r>
            <a:r>
              <a:rPr lang="tr-TR" sz="2000" dirty="0">
                <a:latin typeface="TimesNewRoman"/>
              </a:rPr>
              <a:t>ş</a:t>
            </a:r>
            <a:r>
              <a:rPr lang="tr-TR" sz="2000" b="0" i="0" u="none" strike="noStrike" baseline="0" dirty="0">
                <a:latin typeface="Times-Roman"/>
              </a:rPr>
              <a:t>turur.</a:t>
            </a:r>
            <a:endParaRPr lang="tr-TR" sz="2000" dirty="0"/>
          </a:p>
        </p:txBody>
      </p:sp>
      <p:sp>
        <p:nvSpPr>
          <p:cNvPr id="9" name="Metin kutusu 8">
            <a:extLst>
              <a:ext uri="{FF2B5EF4-FFF2-40B4-BE49-F238E27FC236}">
                <a16:creationId xmlns:a16="http://schemas.microsoft.com/office/drawing/2014/main" id="{968D7615-EAE3-2CF2-BC0D-8C12C36BEE04}"/>
              </a:ext>
            </a:extLst>
          </p:cNvPr>
          <p:cNvSpPr txBox="1"/>
          <p:nvPr/>
        </p:nvSpPr>
        <p:spPr>
          <a:xfrm>
            <a:off x="1933575" y="6389906"/>
            <a:ext cx="8601075" cy="276999"/>
          </a:xfrm>
          <a:prstGeom prst="rect">
            <a:avLst/>
          </a:prstGeom>
          <a:noFill/>
        </p:spPr>
        <p:txBody>
          <a:bodyPr wrap="square" rtlCol="0">
            <a:spAutoFit/>
          </a:bodyPr>
          <a:lstStyle/>
          <a:p>
            <a:pPr algn="l"/>
            <a:r>
              <a:rPr lang="tr-TR" sz="1200" dirty="0"/>
              <a:t>Güney, A. 2009. Yüksek Lisans Tezi. Marmara Üniversitesi Sosyal Bilimler Enstitüsü, Çalışma Ekonomisi ve Endüstri İlişkileri Ana Bilim Dalı. </a:t>
            </a:r>
          </a:p>
        </p:txBody>
      </p:sp>
    </p:spTree>
    <p:extLst>
      <p:ext uri="{BB962C8B-B14F-4D97-AF65-F5344CB8AC3E}">
        <p14:creationId xmlns:p14="http://schemas.microsoft.com/office/powerpoint/2010/main" val="289965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9980500-91BF-B355-D60B-698DFC1F1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77" y="-28281"/>
            <a:ext cx="8771445" cy="6470782"/>
          </a:xfrm>
          <a:prstGeom prst="rect">
            <a:avLst/>
          </a:prstGeom>
        </p:spPr>
      </p:pic>
      <p:pic>
        <p:nvPicPr>
          <p:cNvPr id="5" name="Resim 4">
            <a:extLst>
              <a:ext uri="{FF2B5EF4-FFF2-40B4-BE49-F238E27FC236}">
                <a16:creationId xmlns:a16="http://schemas.microsoft.com/office/drawing/2014/main" id="{84EACB88-4636-B827-6020-46F630440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475" y="2876163"/>
            <a:ext cx="3819525" cy="3843337"/>
          </a:xfrm>
          <a:prstGeom prst="rect">
            <a:avLst/>
          </a:prstGeom>
        </p:spPr>
      </p:pic>
      <p:sp>
        <p:nvSpPr>
          <p:cNvPr id="7" name="Metin kutusu 6">
            <a:extLst>
              <a:ext uri="{FF2B5EF4-FFF2-40B4-BE49-F238E27FC236}">
                <a16:creationId xmlns:a16="http://schemas.microsoft.com/office/drawing/2014/main" id="{FC2BB346-5F1E-0845-CD9B-49EDF06DF53E}"/>
              </a:ext>
            </a:extLst>
          </p:cNvPr>
          <p:cNvSpPr txBox="1"/>
          <p:nvPr/>
        </p:nvSpPr>
        <p:spPr>
          <a:xfrm>
            <a:off x="1494830" y="6581001"/>
            <a:ext cx="92023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Güney, A. 2009. Yüksek Lisans Tezi. Marmara Üniversitesi Sosyal Bilimler Enstitüsü, Çalışma Ekonomisi ve Endüstri İlişkileri Ana Bilim Dalı. </a:t>
            </a:r>
          </a:p>
        </p:txBody>
      </p:sp>
      <mc:AlternateContent xmlns:mc="http://schemas.openxmlformats.org/markup-compatibility/2006" xmlns:p14="http://schemas.microsoft.com/office/powerpoint/2010/main">
        <mc:Choice Requires="p14">
          <p:contentPart p14:bwMode="auto" r:id="rId4">
            <p14:nvContentPartPr>
              <p14:cNvPr id="2" name="Mürekkep 1">
                <a:extLst>
                  <a:ext uri="{FF2B5EF4-FFF2-40B4-BE49-F238E27FC236}">
                    <a16:creationId xmlns:a16="http://schemas.microsoft.com/office/drawing/2014/main" id="{74A23803-D4EA-EDFC-465C-46C1162D6A1E}"/>
                  </a:ext>
                </a:extLst>
              </p14:cNvPr>
              <p14:cNvContentPartPr/>
              <p14:nvPr/>
            </p14:nvContentPartPr>
            <p14:xfrm>
              <a:off x="-228803" y="1500390"/>
              <a:ext cx="360" cy="360"/>
            </p14:xfrm>
          </p:contentPart>
        </mc:Choice>
        <mc:Fallback xmlns="">
          <p:pic>
            <p:nvPicPr>
              <p:cNvPr id="2" name="Mürekkep 1">
                <a:extLst>
                  <a:ext uri="{FF2B5EF4-FFF2-40B4-BE49-F238E27FC236}">
                    <a16:creationId xmlns:a16="http://schemas.microsoft.com/office/drawing/2014/main" id="{74A23803-D4EA-EDFC-465C-46C1162D6A1E}"/>
                  </a:ext>
                </a:extLst>
              </p:cNvPr>
              <p:cNvPicPr/>
              <p:nvPr/>
            </p:nvPicPr>
            <p:blipFill>
              <a:blip r:embed="rId5"/>
              <a:stretch>
                <a:fillRect/>
              </a:stretch>
            </p:blipFill>
            <p:spPr>
              <a:xfrm>
                <a:off x="-237803" y="1491390"/>
                <a:ext cx="18000" cy="18000"/>
              </a:xfrm>
              <a:prstGeom prst="rect">
                <a:avLst/>
              </a:prstGeom>
            </p:spPr>
          </p:pic>
        </mc:Fallback>
      </mc:AlternateContent>
      <p:sp>
        <p:nvSpPr>
          <p:cNvPr id="6" name="Dikdörtgen 5">
            <a:extLst>
              <a:ext uri="{FF2B5EF4-FFF2-40B4-BE49-F238E27FC236}">
                <a16:creationId xmlns:a16="http://schemas.microsoft.com/office/drawing/2014/main" id="{AA7A0A64-0D4A-05C0-3A6B-0388B3297074}"/>
              </a:ext>
            </a:extLst>
          </p:cNvPr>
          <p:cNvSpPr/>
          <p:nvPr/>
        </p:nvSpPr>
        <p:spPr>
          <a:xfrm>
            <a:off x="4745831" y="276999"/>
            <a:ext cx="2700338" cy="2769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524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858AAB9-380D-E9B8-198B-29E62E4D9CBF}"/>
              </a:ext>
            </a:extLst>
          </p:cNvPr>
          <p:cNvSpPr txBox="1"/>
          <p:nvPr/>
        </p:nvSpPr>
        <p:spPr>
          <a:xfrm>
            <a:off x="3455195" y="851863"/>
            <a:ext cx="8129588" cy="984885"/>
          </a:xfrm>
          <a:prstGeom prst="rect">
            <a:avLst/>
          </a:prstGeom>
          <a:noFill/>
        </p:spPr>
        <p:txBody>
          <a:bodyPr wrap="square" rtlCol="0">
            <a:spAutoFit/>
          </a:bodyPr>
          <a:lstStyle/>
          <a:p>
            <a:r>
              <a:rPr lang="tr-TR" sz="4000" dirty="0"/>
              <a:t>İş Sağlığı ve Güvenliği </a:t>
            </a:r>
          </a:p>
          <a:p>
            <a:endParaRPr lang="tr-TR" dirty="0"/>
          </a:p>
        </p:txBody>
      </p:sp>
      <p:cxnSp>
        <p:nvCxnSpPr>
          <p:cNvPr id="9" name="Düz Ok Bağlayıcısı 8">
            <a:extLst>
              <a:ext uri="{FF2B5EF4-FFF2-40B4-BE49-F238E27FC236}">
                <a16:creationId xmlns:a16="http://schemas.microsoft.com/office/drawing/2014/main" id="{E3C48658-19BF-DD72-A60C-4DD0D2B08BB4}"/>
              </a:ext>
            </a:extLst>
          </p:cNvPr>
          <p:cNvCxnSpPr/>
          <p:nvPr/>
        </p:nvCxnSpPr>
        <p:spPr>
          <a:xfrm flipH="1">
            <a:off x="3917156" y="1636122"/>
            <a:ext cx="1497807" cy="1771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Düz Ok Bağlayıcısı 10">
            <a:extLst>
              <a:ext uri="{FF2B5EF4-FFF2-40B4-BE49-F238E27FC236}">
                <a16:creationId xmlns:a16="http://schemas.microsoft.com/office/drawing/2014/main" id="{284FDF73-6CCA-0428-127A-5AF0F52CD766}"/>
              </a:ext>
            </a:extLst>
          </p:cNvPr>
          <p:cNvCxnSpPr>
            <a:cxnSpLocks/>
          </p:cNvCxnSpPr>
          <p:nvPr/>
        </p:nvCxnSpPr>
        <p:spPr>
          <a:xfrm>
            <a:off x="6019801" y="1632768"/>
            <a:ext cx="1500188" cy="16430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Metin kutusu 12">
            <a:extLst>
              <a:ext uri="{FF2B5EF4-FFF2-40B4-BE49-F238E27FC236}">
                <a16:creationId xmlns:a16="http://schemas.microsoft.com/office/drawing/2014/main" id="{33801DCF-C0E4-56FA-6C38-2CB150F4981D}"/>
              </a:ext>
            </a:extLst>
          </p:cNvPr>
          <p:cNvSpPr txBox="1"/>
          <p:nvPr/>
        </p:nvSpPr>
        <p:spPr>
          <a:xfrm>
            <a:off x="2703909" y="3498249"/>
            <a:ext cx="6784182" cy="954107"/>
          </a:xfrm>
          <a:prstGeom prst="rect">
            <a:avLst/>
          </a:prstGeom>
          <a:noFill/>
        </p:spPr>
        <p:txBody>
          <a:bodyPr wrap="square" rtlCol="0">
            <a:spAutoFit/>
          </a:bodyPr>
          <a:lstStyle/>
          <a:p>
            <a:r>
              <a:rPr lang="tr-TR" sz="2800" dirty="0"/>
              <a:t>    İş Kazaları                         Meslek Hastalıkları</a:t>
            </a:r>
          </a:p>
          <a:p>
            <a:endParaRPr lang="tr-TR" sz="2800" dirty="0"/>
          </a:p>
        </p:txBody>
      </p:sp>
      <p:sp>
        <p:nvSpPr>
          <p:cNvPr id="3" name="Metin kutusu 2">
            <a:extLst>
              <a:ext uri="{FF2B5EF4-FFF2-40B4-BE49-F238E27FC236}">
                <a16:creationId xmlns:a16="http://schemas.microsoft.com/office/drawing/2014/main" id="{519B6C2B-D8B6-8E7C-5398-B29DF9CEF2A5}"/>
              </a:ext>
            </a:extLst>
          </p:cNvPr>
          <p:cNvSpPr txBox="1"/>
          <p:nvPr/>
        </p:nvSpPr>
        <p:spPr>
          <a:xfrm>
            <a:off x="2281237" y="4904301"/>
            <a:ext cx="6257925" cy="646331"/>
          </a:xfrm>
          <a:prstGeom prst="rect">
            <a:avLst/>
          </a:prstGeom>
          <a:noFill/>
        </p:spPr>
        <p:txBody>
          <a:bodyPr wrap="square" rtlCol="0">
            <a:spAutoFit/>
          </a:bodyPr>
          <a:lstStyle/>
          <a:p>
            <a:r>
              <a:rPr lang="tr-TR" dirty="0"/>
              <a:t>-İş Sağlığı ve Güvenliği Argümanı</a:t>
            </a:r>
          </a:p>
          <a:p>
            <a:r>
              <a:rPr lang="tr-TR" dirty="0"/>
              <a:t>-Ülkelerin İş Sağlığı ve Güvenliği düzeyini değerlendirme </a:t>
            </a:r>
          </a:p>
        </p:txBody>
      </p:sp>
      <p:sp>
        <p:nvSpPr>
          <p:cNvPr id="4" name="Metin kutusu 3">
            <a:extLst>
              <a:ext uri="{FF2B5EF4-FFF2-40B4-BE49-F238E27FC236}">
                <a16:creationId xmlns:a16="http://schemas.microsoft.com/office/drawing/2014/main" id="{6B5D0A4C-3E89-A6F5-FB5C-86C9BFDD1163}"/>
              </a:ext>
            </a:extLst>
          </p:cNvPr>
          <p:cNvSpPr txBox="1"/>
          <p:nvPr/>
        </p:nvSpPr>
        <p:spPr>
          <a:xfrm>
            <a:off x="2281237" y="3955366"/>
            <a:ext cx="74866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Calibri" panose="020F0502020204030204"/>
                <a:ea typeface="+mn-ea"/>
                <a:cs typeface="+mn-cs"/>
              </a:rPr>
              <a:t>(Büyük çoğunluğu </a:t>
            </a:r>
            <a:r>
              <a:rPr lang="tr-TR" dirty="0"/>
              <a:t>ÖNLENEBİLİR)</a:t>
            </a:r>
            <a:endParaRPr lang="tr-TR" sz="1200" dirty="0"/>
          </a:p>
        </p:txBody>
      </p:sp>
      <p:sp>
        <p:nvSpPr>
          <p:cNvPr id="6" name="Metin kutusu 5">
            <a:extLst>
              <a:ext uri="{FF2B5EF4-FFF2-40B4-BE49-F238E27FC236}">
                <a16:creationId xmlns:a16="http://schemas.microsoft.com/office/drawing/2014/main" id="{5CDAD150-76B1-F9D2-B4F7-F1FA28703F06}"/>
              </a:ext>
            </a:extLst>
          </p:cNvPr>
          <p:cNvSpPr txBox="1"/>
          <p:nvPr/>
        </p:nvSpPr>
        <p:spPr>
          <a:xfrm>
            <a:off x="6293047" y="3941606"/>
            <a:ext cx="3614738" cy="369332"/>
          </a:xfrm>
          <a:prstGeom prst="rect">
            <a:avLst/>
          </a:prstGeom>
          <a:noFill/>
        </p:spPr>
        <p:txBody>
          <a:bodyPr wrap="square" rtlCol="0">
            <a:spAutoFit/>
          </a:bodyPr>
          <a:lstStyle/>
          <a:p>
            <a:r>
              <a:rPr lang="tr-TR" dirty="0"/>
              <a:t>(Neredeyse tamamı ÖNLENEBİLİR)</a:t>
            </a:r>
          </a:p>
        </p:txBody>
      </p:sp>
      <p:sp>
        <p:nvSpPr>
          <p:cNvPr id="10" name="Metin kutusu 9">
            <a:extLst>
              <a:ext uri="{FF2B5EF4-FFF2-40B4-BE49-F238E27FC236}">
                <a16:creationId xmlns:a16="http://schemas.microsoft.com/office/drawing/2014/main" id="{932A226F-41D5-F1CF-DD70-3257914875D8}"/>
              </a:ext>
            </a:extLst>
          </p:cNvPr>
          <p:cNvSpPr txBox="1"/>
          <p:nvPr/>
        </p:nvSpPr>
        <p:spPr>
          <a:xfrm>
            <a:off x="1464470" y="6326381"/>
            <a:ext cx="11065667" cy="461665"/>
          </a:xfrm>
          <a:prstGeom prst="rect">
            <a:avLst/>
          </a:prstGeom>
          <a:noFill/>
        </p:spPr>
        <p:txBody>
          <a:bodyPr wrap="square">
            <a:spAutoFit/>
          </a:bodyPr>
          <a:lstStyle/>
          <a:p>
            <a:r>
              <a:rPr lang="tr-TR" sz="1200" dirty="0"/>
              <a:t>-</a:t>
            </a:r>
            <a:r>
              <a:rPr lang="tr-TR" sz="1200" dirty="0" err="1"/>
              <a:t>Öçal</a:t>
            </a:r>
            <a:r>
              <a:rPr lang="tr-TR" sz="1200" dirty="0"/>
              <a:t>, M., &amp; Çiçek, Ö. (2017). Türkiye ve Avrupa Birliği’nde İş Kazası Verilerinin Karşılaştırmalı Analizi. Hak İş Uluslararası Emek ve Toplum Dergisi, 6(16), 616-637.</a:t>
            </a:r>
          </a:p>
          <a:p>
            <a:r>
              <a:rPr lang="tr-TR" sz="1200" dirty="0"/>
              <a:t>-Bilir, N. (2016). İş sağlığı ve güvenliği. Ankara: Hacettepe Üniversitesi Yayınları.</a:t>
            </a:r>
          </a:p>
        </p:txBody>
      </p:sp>
    </p:spTree>
    <p:extLst>
      <p:ext uri="{BB962C8B-B14F-4D97-AF65-F5344CB8AC3E}">
        <p14:creationId xmlns:p14="http://schemas.microsoft.com/office/powerpoint/2010/main" val="298608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96996A9-E2C1-67B1-F1BC-9DC4ACFF11DA}"/>
              </a:ext>
            </a:extLst>
          </p:cNvPr>
          <p:cNvSpPr txBox="1"/>
          <p:nvPr/>
        </p:nvSpPr>
        <p:spPr>
          <a:xfrm>
            <a:off x="3086100" y="2053887"/>
            <a:ext cx="9329738" cy="2123658"/>
          </a:xfrm>
          <a:prstGeom prst="rect">
            <a:avLst/>
          </a:prstGeom>
          <a:noFill/>
        </p:spPr>
        <p:txBody>
          <a:bodyPr wrap="square" rtlCol="0">
            <a:spAutoFit/>
          </a:bodyPr>
          <a:lstStyle/>
          <a:p>
            <a:r>
              <a:rPr lang="tr-TR" sz="4400" dirty="0"/>
              <a:t>İŞ İLE İLGİLİ HASTALIKLAR</a:t>
            </a:r>
          </a:p>
          <a:p>
            <a:r>
              <a:rPr lang="tr-TR" sz="4400" dirty="0"/>
              <a:t>                 VE </a:t>
            </a:r>
          </a:p>
          <a:p>
            <a:r>
              <a:rPr lang="tr-TR" sz="4400" dirty="0"/>
              <a:t>  MESLEK HASTALIKLARI</a:t>
            </a:r>
          </a:p>
        </p:txBody>
      </p:sp>
    </p:spTree>
    <p:extLst>
      <p:ext uri="{BB962C8B-B14F-4D97-AF65-F5344CB8AC3E}">
        <p14:creationId xmlns:p14="http://schemas.microsoft.com/office/powerpoint/2010/main" val="285301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A8AE23A-9CAA-1025-6A27-5D31472CDA59}"/>
              </a:ext>
            </a:extLst>
          </p:cNvPr>
          <p:cNvSpPr txBox="1"/>
          <p:nvPr/>
        </p:nvSpPr>
        <p:spPr>
          <a:xfrm>
            <a:off x="3220640" y="6310036"/>
            <a:ext cx="6093618" cy="67710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tr-TR" sz="1200" dirty="0">
                <a:solidFill>
                  <a:prstClr val="black"/>
                </a:solidFill>
                <a:latin typeface="Calibri" panose="020F0502020204030204" pitchFamily="34" charset="0"/>
              </a:rPr>
              <a:t>Tanır,</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lang="tr-TR" sz="1200" dirty="0">
                <a:solidFill>
                  <a:prstClr val="black"/>
                </a:solidFill>
                <a:latin typeface="Calibri" panose="020F0502020204030204" pitchFamily="34" charset="0"/>
              </a:rPr>
              <a:t>F.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R="0" lvl="0" algn="l" defTabSz="914400" rtl="0" eaLnBrk="1" fontAlgn="auto" latinLnBrk="0" hangingPunct="1">
              <a:lnSpc>
                <a:spcPct val="100000"/>
              </a:lnSpc>
              <a:spcBef>
                <a:spcPts val="0"/>
              </a:spcBef>
              <a:spcAft>
                <a:spcPts val="0"/>
              </a:spcAft>
              <a:buClrTx/>
              <a:buSzTx/>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r>
              <a:rPr lang="tr-TR" sz="1200" dirty="0">
                <a:solidFill>
                  <a:prstClr val="black"/>
                </a:solidFill>
                <a:latin typeface="Calibri" panose="020F0502020204030204" pitchFamily="34" charset="0"/>
              </a:rPr>
              <a:t>.</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Metin kutusu 1">
            <a:extLst>
              <a:ext uri="{FF2B5EF4-FFF2-40B4-BE49-F238E27FC236}">
                <a16:creationId xmlns:a16="http://schemas.microsoft.com/office/drawing/2014/main" id="{752F5EDC-E2E2-2170-AF2D-846EBD4C8AA1}"/>
              </a:ext>
            </a:extLst>
          </p:cNvPr>
          <p:cNvSpPr txBox="1"/>
          <p:nvPr/>
        </p:nvSpPr>
        <p:spPr>
          <a:xfrm>
            <a:off x="2077986" y="971550"/>
            <a:ext cx="7923264" cy="584775"/>
          </a:xfrm>
          <a:prstGeom prst="rect">
            <a:avLst/>
          </a:prstGeom>
          <a:noFill/>
        </p:spPr>
        <p:txBody>
          <a:bodyPr wrap="square" rtlCol="0">
            <a:spAutoFit/>
          </a:bodyPr>
          <a:lstStyle/>
          <a:p>
            <a:r>
              <a:rPr lang="tr-TR" sz="3200" dirty="0"/>
              <a:t>Sıklık Sırasına Göre Çalışanların Sağlık Sorunları</a:t>
            </a:r>
          </a:p>
        </p:txBody>
      </p:sp>
      <p:sp>
        <p:nvSpPr>
          <p:cNvPr id="4" name="Metin kutusu 3">
            <a:extLst>
              <a:ext uri="{FF2B5EF4-FFF2-40B4-BE49-F238E27FC236}">
                <a16:creationId xmlns:a16="http://schemas.microsoft.com/office/drawing/2014/main" id="{0BD6D908-9243-7C7C-A964-EF5DB29E59A5}"/>
              </a:ext>
            </a:extLst>
          </p:cNvPr>
          <p:cNvSpPr txBox="1"/>
          <p:nvPr/>
        </p:nvSpPr>
        <p:spPr>
          <a:xfrm>
            <a:off x="1706510" y="2728913"/>
            <a:ext cx="9623477" cy="1077218"/>
          </a:xfrm>
          <a:prstGeom prst="rect">
            <a:avLst/>
          </a:prstGeom>
          <a:noFill/>
        </p:spPr>
        <p:txBody>
          <a:bodyPr wrap="square" rtlCol="0">
            <a:spAutoFit/>
          </a:bodyPr>
          <a:lstStyle/>
          <a:p>
            <a:r>
              <a:rPr lang="tr-TR" sz="3200" dirty="0"/>
              <a:t>    Genel              İşle İlgili            İşe Özgü Hastalıklar</a:t>
            </a:r>
          </a:p>
          <a:p>
            <a:r>
              <a:rPr lang="tr-TR" sz="3200" dirty="0"/>
              <a:t>Hastalıklar        </a:t>
            </a:r>
            <a:r>
              <a:rPr lang="tr-TR" sz="3200" dirty="0" err="1"/>
              <a:t>Hastalıklar</a:t>
            </a:r>
            <a:r>
              <a:rPr lang="tr-TR" sz="3200" dirty="0"/>
              <a:t>        (Meslek Hastalıkları)</a:t>
            </a:r>
            <a:endParaRPr lang="tr-TR" dirty="0"/>
          </a:p>
        </p:txBody>
      </p:sp>
      <p:cxnSp>
        <p:nvCxnSpPr>
          <p:cNvPr id="8" name="Düz Bağlayıcı 7">
            <a:extLst>
              <a:ext uri="{FF2B5EF4-FFF2-40B4-BE49-F238E27FC236}">
                <a16:creationId xmlns:a16="http://schemas.microsoft.com/office/drawing/2014/main" id="{9760737F-1489-8953-53D5-CB24644D7541}"/>
              </a:ext>
            </a:extLst>
          </p:cNvPr>
          <p:cNvCxnSpPr/>
          <p:nvPr/>
        </p:nvCxnSpPr>
        <p:spPr>
          <a:xfrm>
            <a:off x="3486150" y="3143250"/>
            <a:ext cx="4857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B88BDFF4-A1D8-2B88-9953-4FE13B5F222B}"/>
              </a:ext>
            </a:extLst>
          </p:cNvPr>
          <p:cNvCxnSpPr/>
          <p:nvPr/>
        </p:nvCxnSpPr>
        <p:spPr>
          <a:xfrm>
            <a:off x="6096000" y="3143250"/>
            <a:ext cx="5476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54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çerik Yer Tutucusu">
            <a:extLst>
              <a:ext uri="{FF2B5EF4-FFF2-40B4-BE49-F238E27FC236}">
                <a16:creationId xmlns:a16="http://schemas.microsoft.com/office/drawing/2014/main" id="{35773406-6648-7BD5-0FDC-23A61DB248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005014" y="435769"/>
            <a:ext cx="8553449" cy="5336382"/>
          </a:xfrm>
          <a:prstGeom prst="rect">
            <a:avLst/>
          </a:prstGeom>
        </p:spPr>
      </p:pic>
      <p:sp>
        <p:nvSpPr>
          <p:cNvPr id="4" name="Metin kutusu 3">
            <a:extLst>
              <a:ext uri="{FF2B5EF4-FFF2-40B4-BE49-F238E27FC236}">
                <a16:creationId xmlns:a16="http://schemas.microsoft.com/office/drawing/2014/main" id="{F7921C4E-0E90-F686-2A57-7A88D60E20F5}"/>
              </a:ext>
            </a:extLst>
          </p:cNvPr>
          <p:cNvSpPr txBox="1"/>
          <p:nvPr/>
        </p:nvSpPr>
        <p:spPr>
          <a:xfrm>
            <a:off x="3684389" y="6422231"/>
            <a:ext cx="585192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a:t>
            </a:r>
            <a:r>
              <a:rPr lang="tr-TR" sz="1200" dirty="0">
                <a:solidFill>
                  <a:prstClr val="black"/>
                </a:solidFill>
                <a:latin typeface="Calibri" panose="020F0502020204030204" pitchFamily="34" charset="0"/>
              </a:rPr>
              <a:t>M</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r>
              <a:rPr lang="tr-TR" sz="1200" dirty="0">
                <a:solidFill>
                  <a:prstClr val="black"/>
                </a:solidFill>
                <a:latin typeface="Calibri" panose="020F0502020204030204" pitchFamily="34" charset="0"/>
              </a:rPr>
              <a:t>İzmir Katip Çelebi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Üniversitesi Tıp Fakültesi, Halk Sağlığı Anabilim Dalı..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90717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3552" y="188640"/>
            <a:ext cx="7772400" cy="864096"/>
          </a:xfrm>
        </p:spPr>
        <p:txBody>
          <a:bodyPr/>
          <a:lstStyle/>
          <a:p>
            <a:pPr eaLnBrk="1" hangingPunct="1">
              <a:defRPr/>
            </a:pPr>
            <a:r>
              <a:rPr lang="tr-TR" sz="3000" dirty="0">
                <a:latin typeface="Calibri" pitchFamily="34" charset="0"/>
                <a:cs typeface="Calibri" pitchFamily="34" charset="0"/>
              </a:rPr>
              <a:t>İŞE BAĞLI HASTALIKLAR</a:t>
            </a:r>
          </a:p>
        </p:txBody>
      </p:sp>
      <p:sp>
        <p:nvSpPr>
          <p:cNvPr id="31747" name="Content Placeholder 3"/>
          <p:cNvSpPr>
            <a:spLocks noGrp="1"/>
          </p:cNvSpPr>
          <p:nvPr>
            <p:ph idx="1"/>
          </p:nvPr>
        </p:nvSpPr>
        <p:spPr>
          <a:xfrm>
            <a:off x="2063750" y="1125538"/>
            <a:ext cx="7772400" cy="2374900"/>
          </a:xfrm>
        </p:spPr>
        <p:txBody>
          <a:bodyPr/>
          <a:lstStyle/>
          <a:p>
            <a:pPr algn="just" eaLnBrk="1" hangingPunct="1">
              <a:lnSpc>
                <a:spcPct val="140000"/>
              </a:lnSpc>
            </a:pPr>
            <a:r>
              <a:rPr lang="tr-TR" altLang="tr-TR" sz="2000">
                <a:latin typeface="Calibri" panose="020F0502020204030204" pitchFamily="34" charset="0"/>
                <a:cs typeface="Calibri" panose="020F0502020204030204" pitchFamily="34" charset="0"/>
              </a:rPr>
              <a:t>İşyerindeki çalışma koşulları bazı hastalıkların ilerlemesine neden olur. Sözgelimi, bir kalp hastasının, sıcak karşısında, fırın-ocaklarda çalışması, yüksek enerji harcaması gerektiren ağır işlerde çalışması, hastalığının ilerlemesine neden olur. Bu tip hastalıklara </a:t>
            </a:r>
            <a:r>
              <a:rPr lang="tr-TR" altLang="tr-TR" sz="2000" b="1">
                <a:latin typeface="Calibri" panose="020F0502020204030204" pitchFamily="34" charset="0"/>
                <a:cs typeface="Calibri" panose="020F0502020204030204" pitchFamily="34" charset="0"/>
              </a:rPr>
              <a:t>“işe bağlı hastalıklar</a:t>
            </a:r>
            <a:r>
              <a:rPr lang="tr-TR" altLang="tr-TR" sz="2000">
                <a:latin typeface="Calibri" panose="020F0502020204030204" pitchFamily="34" charset="0"/>
                <a:cs typeface="Calibri" panose="020F0502020204030204" pitchFamily="34" charset="0"/>
              </a:rPr>
              <a:t>” adı verilmektedir. </a:t>
            </a:r>
          </a:p>
        </p:txBody>
      </p:sp>
      <p:pic>
        <p:nvPicPr>
          <p:cNvPr id="31748" name="Picture 2" descr="Q:\Users\o_gulen\My Pictures\b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551238"/>
            <a:ext cx="2619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Q:\Users\o_gulen\My Pictures\IMG_5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263" y="3551239"/>
            <a:ext cx="2754312"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es 0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
        <p:nvSpPr>
          <p:cNvPr id="5" name="Metin kutusu 4">
            <a:extLst>
              <a:ext uri="{FF2B5EF4-FFF2-40B4-BE49-F238E27FC236}">
                <a16:creationId xmlns:a16="http://schemas.microsoft.com/office/drawing/2014/main" id="{4359645B-4709-C8A7-8B66-EE8B28BE9FBF}"/>
              </a:ext>
            </a:extLst>
          </p:cNvPr>
          <p:cNvSpPr txBox="1"/>
          <p:nvPr/>
        </p:nvSpPr>
        <p:spPr>
          <a:xfrm>
            <a:off x="3275808" y="6396335"/>
            <a:ext cx="58824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3208131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İçerik Yer Tutucusu"/>
          <p:cNvSpPr>
            <a:spLocks noGrp="1"/>
          </p:cNvSpPr>
          <p:nvPr>
            <p:ph idx="1"/>
          </p:nvPr>
        </p:nvSpPr>
        <p:spPr>
          <a:xfrm>
            <a:off x="1981200" y="1000126"/>
            <a:ext cx="8229600" cy="5643563"/>
          </a:xfrm>
        </p:spPr>
        <p:txBody>
          <a:bodyPr/>
          <a:lstStyle/>
          <a:p>
            <a:pPr algn="just" eaLnBrk="1" hangingPunct="1">
              <a:buFont typeface="Wingdings 3" panose="05040102010807070707" pitchFamily="18" charset="2"/>
              <a:buNone/>
            </a:pPr>
            <a:r>
              <a:rPr lang="tr-TR" altLang="tr-TR" dirty="0">
                <a:latin typeface="Calibri" panose="020F0502020204030204" pitchFamily="34" charset="0"/>
                <a:cs typeface="Calibri" panose="020F0502020204030204" pitchFamily="34" charset="0"/>
              </a:rPr>
              <a:t>		</a:t>
            </a:r>
          </a:p>
          <a:p>
            <a:pPr algn="just" eaLnBrk="1" hangingPunct="1">
              <a:buFont typeface="Wingdings 3" panose="05040102010807070707" pitchFamily="18" charset="2"/>
              <a:buNone/>
            </a:pPr>
            <a:r>
              <a:rPr lang="tr-TR" altLang="tr-TR" sz="2400" dirty="0">
                <a:latin typeface="Calibri" panose="020F0502020204030204" pitchFamily="34" charset="0"/>
                <a:cs typeface="Calibri" panose="020F0502020204030204" pitchFamily="34" charset="0"/>
              </a:rPr>
              <a:t>		</a:t>
            </a:r>
            <a:r>
              <a:rPr lang="tr-TR" altLang="tr-TR" sz="3200" dirty="0">
                <a:latin typeface="Calibri" panose="020F0502020204030204" pitchFamily="34" charset="0"/>
                <a:cs typeface="Calibri" panose="020F0502020204030204" pitchFamily="34" charset="0"/>
              </a:rPr>
              <a:t>İşle ilgili hastalıklarda temel </a:t>
            </a:r>
            <a:r>
              <a:rPr lang="tr-TR" altLang="tr-TR" sz="3200" dirty="0">
                <a:solidFill>
                  <a:srgbClr val="FF0000"/>
                </a:solidFill>
                <a:latin typeface="Calibri" panose="020F0502020204030204" pitchFamily="34" charset="0"/>
                <a:cs typeface="Calibri" panose="020F0502020204030204" pitchFamily="34" charset="0"/>
              </a:rPr>
              <a:t>etken işyeri dışındadır.</a:t>
            </a:r>
            <a:r>
              <a:rPr lang="tr-TR" altLang="tr-TR" sz="3200" dirty="0">
                <a:latin typeface="Calibri" panose="020F0502020204030204" pitchFamily="34" charset="0"/>
                <a:cs typeface="Calibri" panose="020F0502020204030204" pitchFamily="34" charset="0"/>
              </a:rPr>
              <a:t> </a:t>
            </a:r>
          </a:p>
          <a:p>
            <a:pPr algn="just" eaLnBrk="1" hangingPunct="1">
              <a:buFont typeface="Wingdings 3" panose="05040102010807070707" pitchFamily="18" charset="2"/>
              <a:buNone/>
            </a:pPr>
            <a:endParaRPr lang="tr-TR" altLang="tr-TR" sz="3200" dirty="0">
              <a:latin typeface="Calibri" panose="020F0502020204030204" pitchFamily="34" charset="0"/>
              <a:cs typeface="Calibri" panose="020F0502020204030204" pitchFamily="34" charset="0"/>
            </a:endParaRPr>
          </a:p>
          <a:p>
            <a:pPr algn="just" eaLnBrk="1" hangingPunct="1">
              <a:buFont typeface="Wingdings 3" panose="05040102010807070707" pitchFamily="18" charset="2"/>
              <a:buNone/>
            </a:pPr>
            <a:r>
              <a:rPr lang="tr-TR" altLang="tr-TR" sz="3200" dirty="0">
                <a:latin typeface="Calibri" panose="020F0502020204030204" pitchFamily="34" charset="0"/>
                <a:cs typeface="Calibri" panose="020F0502020204030204" pitchFamily="34" charset="0"/>
              </a:rPr>
              <a:t>		İşe girmeden </a:t>
            </a:r>
            <a:r>
              <a:rPr lang="tr-TR" altLang="tr-TR" sz="3200" dirty="0">
                <a:solidFill>
                  <a:srgbClr val="FF0000"/>
                </a:solidFill>
                <a:latin typeface="Calibri" panose="020F0502020204030204" pitchFamily="34" charset="0"/>
                <a:cs typeface="Calibri" panose="020F0502020204030204" pitchFamily="34" charset="0"/>
              </a:rPr>
              <a:t>önce var olan veya çalışırken ortaya çıkan</a:t>
            </a:r>
            <a:r>
              <a:rPr lang="tr-TR" altLang="tr-TR" sz="3200" dirty="0">
                <a:latin typeface="Calibri" panose="020F0502020204030204" pitchFamily="34" charset="0"/>
                <a:cs typeface="Calibri" panose="020F0502020204030204" pitchFamily="34" charset="0"/>
              </a:rPr>
              <a:t> herhangi bir sistemik hastalık yapılan iş nedeniyle daha ağır seyredebilmektedir. </a:t>
            </a:r>
            <a:endParaRPr lang="tr-TR" altLang="tr-TR" sz="2400" dirty="0">
              <a:latin typeface="Calibri" panose="020F0502020204030204" pitchFamily="34" charset="0"/>
              <a:cs typeface="Calibri" panose="020F0502020204030204" pitchFamily="34" charset="0"/>
            </a:endParaRPr>
          </a:p>
        </p:txBody>
      </p:sp>
      <p:sp>
        <p:nvSpPr>
          <p:cNvPr id="3" name="2 Başlık"/>
          <p:cNvSpPr>
            <a:spLocks noGrp="1"/>
          </p:cNvSpPr>
          <p:nvPr>
            <p:ph type="title"/>
          </p:nvPr>
        </p:nvSpPr>
        <p:spPr/>
        <p:txBody>
          <a:bodyPr/>
          <a:lstStyle/>
          <a:p>
            <a:pPr>
              <a:defRPr/>
            </a:pPr>
            <a:r>
              <a:rPr lang="tr-TR" sz="3600" dirty="0"/>
              <a:t>İşle İlgili Hastalıkların Tanımı</a:t>
            </a:r>
          </a:p>
        </p:txBody>
      </p:sp>
      <p:sp>
        <p:nvSpPr>
          <p:cNvPr id="4" name="Metin kutusu 3">
            <a:extLst>
              <a:ext uri="{FF2B5EF4-FFF2-40B4-BE49-F238E27FC236}">
                <a16:creationId xmlns:a16="http://schemas.microsoft.com/office/drawing/2014/main" id="{2FE17971-6DFE-5A82-76B4-908FE1B2943C}"/>
              </a:ext>
            </a:extLst>
          </p:cNvPr>
          <p:cNvSpPr txBox="1"/>
          <p:nvPr/>
        </p:nvSpPr>
        <p:spPr>
          <a:xfrm>
            <a:off x="3049191" y="6334780"/>
            <a:ext cx="60233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4204092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1774825" y="333375"/>
            <a:ext cx="8642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a:spcBef>
                <a:spcPct val="0"/>
              </a:spcBef>
              <a:buClrTx/>
              <a:buSzTx/>
              <a:buFontTx/>
              <a:buNone/>
            </a:pPr>
            <a:r>
              <a:rPr lang="tr-TR" altLang="tr-TR" sz="3000" b="1">
                <a:latin typeface="Calibri" panose="020F0502020204030204" pitchFamily="34" charset="0"/>
              </a:rPr>
              <a:t>İşle İlgili Hastalıkların Tanımı</a:t>
            </a:r>
            <a:endParaRPr lang="en-US" altLang="tr-TR" sz="3000" b="1" baseline="30000">
              <a:latin typeface="Calibri" panose="020F0502020204030204" pitchFamily="34" charset="0"/>
            </a:endParaRPr>
          </a:p>
        </p:txBody>
      </p:sp>
      <p:sp>
        <p:nvSpPr>
          <p:cNvPr id="32771" name="Rectangle 1"/>
          <p:cNvSpPr>
            <a:spLocks noChangeArrowheads="1"/>
          </p:cNvSpPr>
          <p:nvPr/>
        </p:nvSpPr>
        <p:spPr bwMode="auto">
          <a:xfrm>
            <a:off x="4702175" y="1484313"/>
            <a:ext cx="568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indent="0" algn="just" eaLnBrk="1" hangingPunct="1">
              <a:spcBef>
                <a:spcPct val="0"/>
              </a:spcBef>
              <a:buClrTx/>
              <a:buSzTx/>
              <a:buNone/>
            </a:pPr>
            <a:r>
              <a:rPr lang="tr-TR" altLang="tr-TR" sz="2000" dirty="0">
                <a:latin typeface="Calibri" panose="020F0502020204030204" pitchFamily="34" charset="0"/>
              </a:rPr>
              <a:t>.</a:t>
            </a:r>
          </a:p>
          <a:p>
            <a:pPr algn="just" eaLnBrk="1" hangingPunct="1">
              <a:spcBef>
                <a:spcPct val="0"/>
              </a:spcBef>
              <a:buClrTx/>
              <a:buSzTx/>
              <a:buFont typeface="Arial" panose="020B0604020202020204" pitchFamily="34" charset="0"/>
              <a:buChar char="•"/>
            </a:pPr>
            <a:endParaRPr lang="tr-TR" altLang="tr-TR" sz="2000" dirty="0">
              <a:latin typeface="Calibri" panose="020F0502020204030204" pitchFamily="34" charset="0"/>
            </a:endParaRPr>
          </a:p>
          <a:p>
            <a:pPr algn="just" eaLnBrk="1" hangingPunct="1">
              <a:spcBef>
                <a:spcPct val="0"/>
              </a:spcBef>
              <a:buClrTx/>
              <a:buSzTx/>
              <a:buFont typeface="Arial" panose="020B0604020202020204" pitchFamily="34" charset="0"/>
              <a:buChar char="•"/>
            </a:pPr>
            <a:r>
              <a:rPr lang="tr-TR" altLang="tr-TR" sz="2000" dirty="0">
                <a:latin typeface="Calibri" panose="020F0502020204030204" pitchFamily="34" charset="0"/>
              </a:rPr>
              <a:t>Dünya Sağlık Örgütü : </a:t>
            </a:r>
            <a:r>
              <a:rPr lang="tr-TR" altLang="tr-TR" sz="2000" b="1" dirty="0">
                <a:latin typeface="Calibri" panose="020F0502020204030204" pitchFamily="34" charset="0"/>
              </a:rPr>
              <a:t>Yalnızca bilinen ve kabul edilen meslek hastalıkları değil, fakat oluşmasında ve gelişmesinde çalışma ortamı ve çalışma şeklinin, diğer sebepler arasında önemli bir faktör olduğu hastalıklardır. Kısaca çalışma koşulları nedeniyle doğal seyri değişen hastalıklardır.</a:t>
            </a:r>
          </a:p>
        </p:txBody>
      </p:sp>
      <p:pic>
        <p:nvPicPr>
          <p:cNvPr id="32772" name="Picture 2" descr="Q:\Users\o_gulen\My Pictures\WHO_Logo_c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1916114"/>
            <a:ext cx="25908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985AAD7-8F93-4334-AE56-A05698998F05}" type="slidenum">
              <a:rPr lang="tr-TR" altLang="tr-TR" sz="1000"/>
              <a:pPr>
                <a:spcBef>
                  <a:spcPct val="0"/>
                </a:spcBef>
                <a:buClrTx/>
                <a:buSzTx/>
                <a:buFontTx/>
                <a:buNone/>
              </a:pPr>
              <a:t>35</a:t>
            </a:fld>
            <a:endParaRPr lang="tr-TR" altLang="tr-TR" sz="1000"/>
          </a:p>
        </p:txBody>
      </p:sp>
      <p:sp>
        <p:nvSpPr>
          <p:cNvPr id="4" name="Metin kutusu 3">
            <a:extLst>
              <a:ext uri="{FF2B5EF4-FFF2-40B4-BE49-F238E27FC236}">
                <a16:creationId xmlns:a16="http://schemas.microsoft.com/office/drawing/2014/main" id="{9AC1B564-1C68-0CA6-D7F2-9C3C1FD6BAF2}"/>
              </a:ext>
            </a:extLst>
          </p:cNvPr>
          <p:cNvSpPr txBox="1"/>
          <p:nvPr/>
        </p:nvSpPr>
        <p:spPr>
          <a:xfrm>
            <a:off x="3416499" y="6316664"/>
            <a:ext cx="59686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1879309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992314" y="3573463"/>
            <a:ext cx="6840537" cy="2087562"/>
          </a:xfrm>
        </p:spPr>
        <p:txBody>
          <a:bodyPr/>
          <a:lstStyle/>
          <a:p>
            <a:pPr algn="just" eaLnBrk="1" hangingPunct="1">
              <a:lnSpc>
                <a:spcPct val="90000"/>
              </a:lnSpc>
            </a:pPr>
            <a:r>
              <a:rPr lang="tr-TR" altLang="tr-TR" sz="1900">
                <a:latin typeface="Calibri" panose="020F0502020204030204" pitchFamily="34" charset="0"/>
                <a:cs typeface="Calibri" panose="020F0502020204030204" pitchFamily="34" charset="0"/>
              </a:rPr>
              <a:t>Bazı mesleklerde çalışıyor olmak bazı hastalıklar için riski arttıran faktör olabilmektedir.</a:t>
            </a:r>
          </a:p>
          <a:p>
            <a:pPr algn="just" eaLnBrk="1" hangingPunct="1">
              <a:lnSpc>
                <a:spcPct val="90000"/>
              </a:lnSpc>
            </a:pPr>
            <a:r>
              <a:rPr lang="tr-TR" altLang="tr-TR" sz="1900">
                <a:latin typeface="Calibri" panose="020F0502020204030204" pitchFamily="34" charset="0"/>
                <a:cs typeface="Calibri" panose="020F0502020204030204" pitchFamily="34" charset="0"/>
              </a:rPr>
              <a:t>Lumbal disk hernisi olan bir kişinin elle taşıma işinde çalışıyor olması şikayetleri şiddetlenip akut ağrılı disk hernisine dönüşebilecektir. Her elle taşıma yapan kişide disk hernisi olmamasına karşın disk hernisi olan kişinin uygun olmayan bir şekilde elle taşıma işinde çalıştırılması tabloyu kötüleştirecektir.</a:t>
            </a:r>
          </a:p>
        </p:txBody>
      </p:sp>
      <p:sp>
        <p:nvSpPr>
          <p:cNvPr id="34819" name="Metin kutusu 1"/>
          <p:cNvSpPr txBox="1">
            <a:spLocks noChangeArrowheads="1"/>
          </p:cNvSpPr>
          <p:nvPr/>
        </p:nvSpPr>
        <p:spPr bwMode="auto">
          <a:xfrm>
            <a:off x="1919288" y="1081088"/>
            <a:ext cx="43926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eaLnBrk="1" hangingPunct="1">
              <a:spcBef>
                <a:spcPct val="0"/>
              </a:spcBef>
              <a:buClrTx/>
              <a:buSzTx/>
              <a:buFont typeface="Arial" panose="020B0604020202020204" pitchFamily="34" charset="0"/>
              <a:buChar char="•"/>
            </a:pPr>
            <a:endParaRPr lang="tr-TR" altLang="tr-TR" sz="2000">
              <a:latin typeface="Calibri" panose="020F0502020204030204" pitchFamily="34" charset="0"/>
            </a:endParaRPr>
          </a:p>
          <a:p>
            <a:pPr algn="just" eaLnBrk="1" hangingPunct="1">
              <a:spcBef>
                <a:spcPct val="0"/>
              </a:spcBef>
              <a:buClrTx/>
              <a:buSzTx/>
              <a:buFont typeface="Arial" panose="020B0604020202020204" pitchFamily="34" charset="0"/>
              <a:buChar char="•"/>
            </a:pPr>
            <a:r>
              <a:rPr lang="tr-TR" altLang="tr-TR" sz="2000">
                <a:latin typeface="Calibri" panose="020F0502020204030204" pitchFamily="34" charset="0"/>
              </a:rPr>
              <a:t>Sık görülen işle ilgili hastalıklar;</a:t>
            </a:r>
          </a:p>
          <a:p>
            <a:pPr algn="just" eaLnBrk="1" hangingPunct="1">
              <a:spcBef>
                <a:spcPct val="0"/>
              </a:spcBef>
              <a:buClrTx/>
              <a:buSzTx/>
              <a:buFont typeface="Wingdings" panose="05000000000000000000" pitchFamily="2" charset="2"/>
              <a:buChar char="Ø"/>
            </a:pPr>
            <a:r>
              <a:rPr lang="tr-TR" altLang="tr-TR" sz="2000" b="1">
                <a:latin typeface="Calibri" panose="020F0502020204030204" pitchFamily="34" charset="0"/>
              </a:rPr>
              <a:t>kalp hastalıkları, </a:t>
            </a:r>
          </a:p>
          <a:p>
            <a:pPr algn="just" eaLnBrk="1" hangingPunct="1">
              <a:spcBef>
                <a:spcPct val="0"/>
              </a:spcBef>
              <a:buClrTx/>
              <a:buSzTx/>
              <a:buFont typeface="Wingdings" panose="05000000000000000000" pitchFamily="2" charset="2"/>
              <a:buChar char="Ø"/>
            </a:pPr>
            <a:r>
              <a:rPr lang="tr-TR" altLang="tr-TR" sz="2000" b="1">
                <a:latin typeface="Calibri" panose="020F0502020204030204" pitchFamily="34" charset="0"/>
              </a:rPr>
              <a:t>kronik obstrüktif akciğer hastalıkları, </a:t>
            </a:r>
          </a:p>
          <a:p>
            <a:pPr algn="just" eaLnBrk="1" hangingPunct="1">
              <a:spcBef>
                <a:spcPct val="0"/>
              </a:spcBef>
              <a:buClrTx/>
              <a:buSzTx/>
              <a:buFont typeface="Wingdings" panose="05000000000000000000" pitchFamily="2" charset="2"/>
              <a:buChar char="Ø"/>
            </a:pPr>
            <a:r>
              <a:rPr lang="tr-TR" altLang="tr-TR" sz="2000" b="1">
                <a:latin typeface="Calibri" panose="020F0502020204030204" pitchFamily="34" charset="0"/>
              </a:rPr>
              <a:t>kas iskelet sistemi hastalıkları gibi kronik ve dejeneratif hastalıklardır.</a:t>
            </a:r>
          </a:p>
          <a:p>
            <a:pPr algn="just" eaLnBrk="1" hangingPunct="1">
              <a:spcBef>
                <a:spcPct val="0"/>
              </a:spcBef>
              <a:buClrTx/>
              <a:buSzTx/>
              <a:buFontTx/>
              <a:buNone/>
            </a:pPr>
            <a:endParaRPr lang="tr-TR" altLang="tr-TR" sz="2000" b="1">
              <a:latin typeface="Arial" panose="020B0604020202020204" pitchFamily="34" charset="0"/>
            </a:endParaRPr>
          </a:p>
        </p:txBody>
      </p:sp>
      <p:pic>
        <p:nvPicPr>
          <p:cNvPr id="34820" name="Picture 2" descr="Q:\Users\o_gulen\My Pictures\site\3355468-981029-a-stethoscope-and-a-heart-on-a-white-background-prevention-of-heart-dis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925" y="2319338"/>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Q:\Users\o_gulen\My Pictures\akciger-zarinda-sivi-birikmesi-neden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1" y="1187450"/>
            <a:ext cx="12160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Q:\Users\o_gulen\My Pictures\skeletal-systme-580x9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188" y="1246189"/>
            <a:ext cx="2868612"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BFA1B41F-054D-1154-8CB7-DCE6235E9CDE}"/>
              </a:ext>
            </a:extLst>
          </p:cNvPr>
          <p:cNvSpPr txBox="1"/>
          <p:nvPr/>
        </p:nvSpPr>
        <p:spPr>
          <a:xfrm>
            <a:off x="1756369" y="6371509"/>
            <a:ext cx="95577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Çukurova Üniversitesi Tıp Fakültesi, Halk Sağlığı Anabilim Dalı..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Metin kutusu 2">
            <a:extLst>
              <a:ext uri="{FF2B5EF4-FFF2-40B4-BE49-F238E27FC236}">
                <a16:creationId xmlns:a16="http://schemas.microsoft.com/office/drawing/2014/main" id="{21E18459-21A8-0227-0456-5BE61B403FE9}"/>
              </a:ext>
            </a:extLst>
          </p:cNvPr>
          <p:cNvSpPr txBox="1"/>
          <p:nvPr/>
        </p:nvSpPr>
        <p:spPr>
          <a:xfrm>
            <a:off x="2264570" y="3124387"/>
            <a:ext cx="6093618"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İşle İlgili Hastalıklar nedeni ile yılda – 2,3 milyon ölüm</a:t>
            </a:r>
          </a:p>
        </p:txBody>
      </p:sp>
    </p:spTree>
    <p:extLst>
      <p:ext uri="{BB962C8B-B14F-4D97-AF65-F5344CB8AC3E}">
        <p14:creationId xmlns:p14="http://schemas.microsoft.com/office/powerpoint/2010/main" val="3495466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2063750" y="1125538"/>
            <a:ext cx="7772400" cy="2374900"/>
          </a:xfrm>
        </p:spPr>
        <p:txBody>
          <a:bodyPr/>
          <a:lstStyle/>
          <a:p>
            <a:pPr algn="just" eaLnBrk="1" hangingPunct="1">
              <a:lnSpc>
                <a:spcPct val="140000"/>
              </a:lnSpc>
            </a:pPr>
            <a:r>
              <a:rPr lang="tr-TR" altLang="tr-TR" sz="2000" dirty="0">
                <a:latin typeface="Calibri" panose="020F0502020204030204" pitchFamily="34" charset="0"/>
                <a:cs typeface="Calibri" panose="020F0502020204030204" pitchFamily="34" charset="0"/>
              </a:rPr>
              <a:t>Çünkü yapılan iş, bunların gelişimini hızlandırmaktadır. Doğal olarak alınacak önlemlerle bu ilerleme hızı yavaşlatılabilir; ya da tamamen ortadan kaldırılabilir. Ayrıca daha işe girme aşamasında, bu işin kişinin sağlığına uygun olup olmadığı değerlendirmesinin yapılması ve ona göre de davranılması gerekir.</a:t>
            </a:r>
          </a:p>
          <a:p>
            <a:pPr algn="just" eaLnBrk="1" hangingPunct="1">
              <a:lnSpc>
                <a:spcPct val="140000"/>
              </a:lnSpc>
            </a:pPr>
            <a:endParaRPr lang="tr-TR" altLang="tr-TR" sz="2000" dirty="0">
              <a:latin typeface="Calibri" panose="020F0502020204030204" pitchFamily="34" charset="0"/>
              <a:cs typeface="Calibri" panose="020F0502020204030204" pitchFamily="34" charset="0"/>
            </a:endParaRPr>
          </a:p>
        </p:txBody>
      </p:sp>
      <p:pic>
        <p:nvPicPr>
          <p:cNvPr id="35843" name="Picture 2" descr="Q:\Users\o_gulen\My Pictures\oc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39" y="3429000"/>
            <a:ext cx="34559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es 0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4" name="Metin kutusu 3">
            <a:extLst>
              <a:ext uri="{FF2B5EF4-FFF2-40B4-BE49-F238E27FC236}">
                <a16:creationId xmlns:a16="http://schemas.microsoft.com/office/drawing/2014/main" id="{8599B712-8AEA-8284-4C87-F2B8E89AEBAB}"/>
              </a:ext>
            </a:extLst>
          </p:cNvPr>
          <p:cNvSpPr txBox="1"/>
          <p:nvPr/>
        </p:nvSpPr>
        <p:spPr>
          <a:xfrm>
            <a:off x="3246835" y="6287155"/>
            <a:ext cx="5854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4104705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50"/>
            <a:ext cx="8229600" cy="1143000"/>
          </a:xfrm>
        </p:spPr>
        <p:txBody>
          <a:bodyPr>
            <a:noAutofit/>
          </a:bodyPr>
          <a:lstStyle/>
          <a:p>
            <a:pPr algn="ctr">
              <a:defRPr/>
            </a:pPr>
            <a:r>
              <a:rPr lang="tr-TR" sz="1800" b="1" dirty="0">
                <a:solidFill>
                  <a:srgbClr val="FF0000"/>
                </a:solidFill>
              </a:rPr>
              <a:t>Meslek Hastalıkları-İş İle İlgili Hastalıklar-Genel Hastalıklar Karşılaştırması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77654"/>
              </p:ext>
            </p:extLst>
          </p:nvPr>
        </p:nvGraphicFramePr>
        <p:xfrm>
          <a:off x="2319337" y="704851"/>
          <a:ext cx="7948614" cy="5651499"/>
        </p:xfrm>
        <a:graphic>
          <a:graphicData uri="http://schemas.openxmlformats.org/drawingml/2006/table">
            <a:tbl>
              <a:tblPr firstRow="1" bandRow="1">
                <a:tableStyleId>{5C22544A-7EE6-4342-B048-85BDC9FD1C3A}</a:tableStyleId>
              </a:tblPr>
              <a:tblGrid>
                <a:gridCol w="2649538">
                  <a:extLst>
                    <a:ext uri="{9D8B030D-6E8A-4147-A177-3AD203B41FA5}">
                      <a16:colId xmlns:a16="http://schemas.microsoft.com/office/drawing/2014/main" val="20000"/>
                    </a:ext>
                  </a:extLst>
                </a:gridCol>
                <a:gridCol w="2649538">
                  <a:extLst>
                    <a:ext uri="{9D8B030D-6E8A-4147-A177-3AD203B41FA5}">
                      <a16:colId xmlns:a16="http://schemas.microsoft.com/office/drawing/2014/main" val="20001"/>
                    </a:ext>
                  </a:extLst>
                </a:gridCol>
                <a:gridCol w="2649538">
                  <a:extLst>
                    <a:ext uri="{9D8B030D-6E8A-4147-A177-3AD203B41FA5}">
                      <a16:colId xmlns:a16="http://schemas.microsoft.com/office/drawing/2014/main" val="20002"/>
                    </a:ext>
                  </a:extLst>
                </a:gridCol>
              </a:tblGrid>
              <a:tr h="640213">
                <a:tc>
                  <a:txBody>
                    <a:bodyPr/>
                    <a:lstStyle/>
                    <a:p>
                      <a:r>
                        <a:rPr lang="tr-TR" sz="1800" dirty="0"/>
                        <a:t>Meslek hastalıkları</a:t>
                      </a:r>
                    </a:p>
                  </a:txBody>
                  <a:tcPr marL="91437" marR="91437"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İş ile ilgili hastalıklar</a:t>
                      </a:r>
                    </a:p>
                  </a:txBody>
                  <a:tcPr marL="91437" marR="91437"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Genel hastalıklar</a:t>
                      </a:r>
                    </a:p>
                  </a:txBody>
                  <a:tcPr marL="91437" marR="91437" marT="45722" marB="45722"/>
                </a:tc>
                <a:extLst>
                  <a:ext uri="{0D108BD9-81ED-4DB2-BD59-A6C34878D82A}">
                    <a16:rowId xmlns:a16="http://schemas.microsoft.com/office/drawing/2014/main" val="10000"/>
                  </a:ext>
                </a:extLst>
              </a:tr>
              <a:tr h="914598">
                <a:tc>
                  <a:txBody>
                    <a:bodyPr/>
                    <a:lstStyle/>
                    <a:p>
                      <a:r>
                        <a:rPr lang="tr-TR" sz="1800" dirty="0"/>
                        <a:t>Çalışanlarda</a:t>
                      </a:r>
                      <a:r>
                        <a:rPr lang="tr-TR" sz="1800" baseline="0" dirty="0"/>
                        <a:t> ve mesleğe özel olarak görülür</a:t>
                      </a:r>
                      <a:endParaRPr lang="tr-TR" sz="1800" dirty="0"/>
                    </a:p>
                  </a:txBody>
                  <a:tcPr marL="91437" marR="91437" marT="45722" marB="45722"/>
                </a:tc>
                <a:tc>
                  <a:txBody>
                    <a:bodyPr/>
                    <a:lstStyle/>
                    <a:p>
                      <a:r>
                        <a:rPr lang="tr-TR" sz="1800" dirty="0"/>
                        <a:t>Çalışan ve çalışmayan bireylerde görülür</a:t>
                      </a:r>
                    </a:p>
                  </a:txBody>
                  <a:tcPr marL="91437" marR="91437" marT="45722" marB="45722"/>
                </a:tc>
                <a:tc>
                  <a:txBody>
                    <a:bodyPr/>
                    <a:lstStyle/>
                    <a:p>
                      <a:r>
                        <a:rPr lang="tr-TR" sz="1800" dirty="0"/>
                        <a:t>Herkes etkilenebilir</a:t>
                      </a:r>
                    </a:p>
                  </a:txBody>
                  <a:tcPr marL="91437" marR="91437" marT="45722" marB="45722"/>
                </a:tc>
                <a:extLst>
                  <a:ext uri="{0D108BD9-81ED-4DB2-BD59-A6C34878D82A}">
                    <a16:rowId xmlns:a16="http://schemas.microsoft.com/office/drawing/2014/main" val="10001"/>
                  </a:ext>
                </a:extLst>
              </a:tr>
              <a:tr h="640213">
                <a:tc>
                  <a:txBody>
                    <a:bodyPr/>
                    <a:lstStyle/>
                    <a:p>
                      <a:r>
                        <a:rPr lang="tr-TR" sz="1800" dirty="0"/>
                        <a:t>Genelde</a:t>
                      </a:r>
                      <a:r>
                        <a:rPr lang="tr-TR" sz="1800" baseline="0" dirty="0"/>
                        <a:t> nadirdir</a:t>
                      </a:r>
                      <a:endParaRPr lang="tr-TR" sz="1800" dirty="0"/>
                    </a:p>
                  </a:txBody>
                  <a:tcPr marL="91437" marR="91437" marT="45722" marB="45722"/>
                </a:tc>
                <a:tc>
                  <a:txBody>
                    <a:bodyPr/>
                    <a:lstStyle/>
                    <a:p>
                      <a:r>
                        <a:rPr lang="tr-TR" sz="1800" dirty="0"/>
                        <a:t>Sık görülür</a:t>
                      </a:r>
                    </a:p>
                  </a:txBody>
                  <a:tcPr marL="91437" marR="91437" marT="45722" marB="45722"/>
                </a:tc>
                <a:tc>
                  <a:txBody>
                    <a:bodyPr/>
                    <a:lstStyle/>
                    <a:p>
                      <a:r>
                        <a:rPr lang="tr-TR" sz="1800" dirty="0"/>
                        <a:t>Sık ya da nadir görülebilir</a:t>
                      </a:r>
                    </a:p>
                  </a:txBody>
                  <a:tcPr marL="91437" marR="91437" marT="45722" marB="45722"/>
                </a:tc>
                <a:extLst>
                  <a:ext uri="{0D108BD9-81ED-4DB2-BD59-A6C34878D82A}">
                    <a16:rowId xmlns:a16="http://schemas.microsoft.com/office/drawing/2014/main" val="10002"/>
                  </a:ext>
                </a:extLst>
              </a:tr>
              <a:tr h="1188982">
                <a:tc>
                  <a:txBody>
                    <a:bodyPr/>
                    <a:lstStyle/>
                    <a:p>
                      <a:r>
                        <a:rPr lang="tr-TR" sz="1800" b="1" dirty="0"/>
                        <a:t>Nedene özeldir</a:t>
                      </a:r>
                    </a:p>
                  </a:txBody>
                  <a:tcPr marL="91437" marR="91437" marT="45722" marB="45722"/>
                </a:tc>
                <a:tc>
                  <a:txBody>
                    <a:bodyPr/>
                    <a:lstStyle/>
                    <a:p>
                      <a:r>
                        <a:rPr lang="tr-TR" sz="1800" b="1" dirty="0"/>
                        <a:t>Çok</a:t>
                      </a:r>
                      <a:r>
                        <a:rPr lang="tr-TR" sz="1800" b="1" baseline="0" dirty="0"/>
                        <a:t> etmenlidir</a:t>
                      </a:r>
                      <a:endParaRPr lang="tr-TR" sz="1800" b="1" dirty="0"/>
                    </a:p>
                  </a:txBody>
                  <a:tcPr marL="91437" marR="91437" marT="45722" marB="45722"/>
                </a:tc>
                <a:tc>
                  <a:txBody>
                    <a:bodyPr/>
                    <a:lstStyle/>
                    <a:p>
                      <a:r>
                        <a:rPr lang="tr-TR" sz="1800" dirty="0"/>
                        <a:t>Çok</a:t>
                      </a:r>
                      <a:r>
                        <a:rPr lang="tr-TR" sz="1800" baseline="0" dirty="0"/>
                        <a:t> etmenli ya da nedene özel olabilir ancak iş ilişkili değildir</a:t>
                      </a:r>
                      <a:endParaRPr lang="tr-TR" sz="1800" dirty="0"/>
                    </a:p>
                  </a:txBody>
                  <a:tcPr marL="91437" marR="91437" marT="45722" marB="45722"/>
                </a:tc>
                <a:extLst>
                  <a:ext uri="{0D108BD9-81ED-4DB2-BD59-A6C34878D82A}">
                    <a16:rowId xmlns:a16="http://schemas.microsoft.com/office/drawing/2014/main" val="10003"/>
                  </a:ext>
                </a:extLst>
              </a:tr>
              <a:tr h="438298">
                <a:tc>
                  <a:txBody>
                    <a:bodyPr/>
                    <a:lstStyle/>
                    <a:p>
                      <a:r>
                        <a:rPr lang="tr-TR" sz="1800" dirty="0"/>
                        <a:t>Örnek:</a:t>
                      </a:r>
                      <a:r>
                        <a:rPr lang="tr-TR" sz="1800" baseline="0" dirty="0"/>
                        <a:t> </a:t>
                      </a:r>
                      <a:r>
                        <a:rPr lang="tr-TR" sz="1800" baseline="0" dirty="0" err="1"/>
                        <a:t>A</a:t>
                      </a:r>
                      <a:r>
                        <a:rPr lang="tr-TR" sz="1800" dirty="0" err="1"/>
                        <a:t>sbestoz</a:t>
                      </a:r>
                      <a:endParaRPr lang="tr-TR" sz="1800" dirty="0"/>
                    </a:p>
                  </a:txBody>
                  <a:tcPr marL="91437" marR="91437" marT="45722" marB="45722"/>
                </a:tc>
                <a:tc>
                  <a:txBody>
                    <a:bodyPr/>
                    <a:lstStyle/>
                    <a:p>
                      <a:r>
                        <a:rPr lang="tr-TR" sz="1800" dirty="0"/>
                        <a:t>Örnek: Bel</a:t>
                      </a:r>
                      <a:r>
                        <a:rPr lang="tr-TR" sz="1800" baseline="0" dirty="0"/>
                        <a:t> ağrısı</a:t>
                      </a:r>
                      <a:endParaRPr lang="tr-TR" sz="1800" dirty="0"/>
                    </a:p>
                  </a:txBody>
                  <a:tcPr marL="91437" marR="91437" marT="45722" marB="45722"/>
                </a:tc>
                <a:tc>
                  <a:txBody>
                    <a:bodyPr/>
                    <a:lstStyle/>
                    <a:p>
                      <a:r>
                        <a:rPr lang="tr-TR" sz="1800" dirty="0"/>
                        <a:t>Örnek: Diyabet</a:t>
                      </a:r>
                    </a:p>
                  </a:txBody>
                  <a:tcPr marL="91437" marR="91437" marT="45722" marB="45722"/>
                </a:tc>
                <a:extLst>
                  <a:ext uri="{0D108BD9-81ED-4DB2-BD59-A6C34878D82A}">
                    <a16:rowId xmlns:a16="http://schemas.microsoft.com/office/drawing/2014/main" val="10004"/>
                  </a:ext>
                </a:extLst>
              </a:tr>
              <a:tr h="640213">
                <a:tc>
                  <a:txBody>
                    <a:bodyPr/>
                    <a:lstStyle/>
                    <a:p>
                      <a:r>
                        <a:rPr lang="tr-TR" sz="1800" dirty="0"/>
                        <a:t>İşe uyumu etkiler</a:t>
                      </a:r>
                    </a:p>
                  </a:txBody>
                  <a:tcPr marL="91437" marR="91437" marT="45722" marB="45722"/>
                </a:tc>
                <a:tc>
                  <a:txBody>
                    <a:bodyPr/>
                    <a:lstStyle/>
                    <a:p>
                      <a:r>
                        <a:rPr lang="tr-TR" sz="1800" dirty="0"/>
                        <a:t>İşe</a:t>
                      </a:r>
                      <a:r>
                        <a:rPr lang="tr-TR" sz="1800" baseline="0" dirty="0"/>
                        <a:t> </a:t>
                      </a:r>
                      <a:r>
                        <a:rPr lang="tr-TR" sz="1800" dirty="0"/>
                        <a:t>uyumu</a:t>
                      </a:r>
                      <a:r>
                        <a:rPr lang="tr-TR" sz="1800" baseline="0" dirty="0"/>
                        <a:t> etkiler</a:t>
                      </a:r>
                      <a:endParaRPr lang="tr-TR" sz="1800" dirty="0"/>
                    </a:p>
                  </a:txBody>
                  <a:tcPr marL="91437" marR="91437" marT="45722" marB="45722"/>
                </a:tc>
                <a:tc>
                  <a:txBody>
                    <a:bodyPr/>
                    <a:lstStyle/>
                    <a:p>
                      <a:r>
                        <a:rPr lang="tr-TR" sz="1800" dirty="0"/>
                        <a:t>İşe uyumu etkileyebilir</a:t>
                      </a:r>
                    </a:p>
                  </a:txBody>
                  <a:tcPr marL="91437" marR="91437" marT="45722" marB="45722"/>
                </a:tc>
                <a:extLst>
                  <a:ext uri="{0D108BD9-81ED-4DB2-BD59-A6C34878D82A}">
                    <a16:rowId xmlns:a16="http://schemas.microsoft.com/office/drawing/2014/main" val="10005"/>
                  </a:ext>
                </a:extLst>
              </a:tr>
              <a:tr h="1188982">
                <a:tc>
                  <a:txBody>
                    <a:bodyPr/>
                    <a:lstStyle/>
                    <a:p>
                      <a:r>
                        <a:rPr lang="tr-TR" sz="1800" dirty="0"/>
                        <a:t>İş yerindeki maruziyet kontrol altına alınarak </a:t>
                      </a:r>
                      <a:r>
                        <a:rPr lang="tr-TR" sz="1800" b="1" dirty="0"/>
                        <a:t>engellenebilir</a:t>
                      </a:r>
                    </a:p>
                  </a:txBody>
                  <a:tcPr marL="91437" marR="91437" marT="45722" marB="45722"/>
                </a:tc>
                <a:tc>
                  <a:txBody>
                    <a:bodyPr/>
                    <a:lstStyle/>
                    <a:p>
                      <a:r>
                        <a:rPr lang="tr-TR" sz="1800" dirty="0"/>
                        <a:t>İş</a:t>
                      </a:r>
                      <a:r>
                        <a:rPr lang="tr-TR" sz="1800" baseline="0" dirty="0"/>
                        <a:t> yerinde etmenlerin kontrol altına alınmasıyla </a:t>
                      </a:r>
                      <a:r>
                        <a:rPr lang="tr-TR" sz="1800" b="1" baseline="0" dirty="0"/>
                        <a:t>risk azaltılabilir</a:t>
                      </a:r>
                      <a:endParaRPr lang="tr-TR" sz="1800" b="1" dirty="0"/>
                    </a:p>
                  </a:txBody>
                  <a:tcPr marL="91437" marR="91437" marT="45722" marB="45722"/>
                </a:tc>
                <a:tc>
                  <a:txBody>
                    <a:bodyPr/>
                    <a:lstStyle/>
                    <a:p>
                      <a:r>
                        <a:rPr lang="tr-TR" sz="1800" dirty="0"/>
                        <a:t>İş yerindeki  maruziyet ile ilişkili değildir</a:t>
                      </a:r>
                    </a:p>
                  </a:txBody>
                  <a:tcPr marL="91437" marR="91437" marT="45722" marB="45722"/>
                </a:tc>
                <a:extLst>
                  <a:ext uri="{0D108BD9-81ED-4DB2-BD59-A6C34878D82A}">
                    <a16:rowId xmlns:a16="http://schemas.microsoft.com/office/drawing/2014/main" val="10006"/>
                  </a:ext>
                </a:extLst>
              </a:tr>
            </a:tbl>
          </a:graphicData>
        </a:graphic>
      </p:graphicFrame>
      <p:sp>
        <p:nvSpPr>
          <p:cNvPr id="37925" name="Slayt Numarası Yer Tutucus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CAD335F-AA0A-4238-AF38-AF3E8A8263DC}" type="slidenum">
              <a:rPr lang="tr-TR" altLang="tr-TR" sz="1000"/>
              <a:pPr>
                <a:spcBef>
                  <a:spcPct val="0"/>
                </a:spcBef>
                <a:buClrTx/>
                <a:buSzTx/>
                <a:buFontTx/>
                <a:buNone/>
              </a:pPr>
              <a:t>38</a:t>
            </a:fld>
            <a:endParaRPr lang="tr-TR" altLang="tr-TR" sz="1000"/>
          </a:p>
        </p:txBody>
      </p:sp>
      <p:sp>
        <p:nvSpPr>
          <p:cNvPr id="6" name="Metin kutusu 5">
            <a:extLst>
              <a:ext uri="{FF2B5EF4-FFF2-40B4-BE49-F238E27FC236}">
                <a16:creationId xmlns:a16="http://schemas.microsoft.com/office/drawing/2014/main" id="{25B66E75-6487-8058-3231-FD3F83D8E539}"/>
              </a:ext>
            </a:extLst>
          </p:cNvPr>
          <p:cNvSpPr txBox="1"/>
          <p:nvPr/>
        </p:nvSpPr>
        <p:spPr>
          <a:xfrm>
            <a:off x="3246835" y="6334780"/>
            <a:ext cx="60686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991675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270D308-EE23-114A-1F61-81B5AA29B5BE}"/>
              </a:ext>
            </a:extLst>
          </p:cNvPr>
          <p:cNvSpPr txBox="1"/>
          <p:nvPr/>
        </p:nvSpPr>
        <p:spPr>
          <a:xfrm>
            <a:off x="3595687" y="590344"/>
            <a:ext cx="5000625" cy="646331"/>
          </a:xfrm>
          <a:prstGeom prst="rect">
            <a:avLst/>
          </a:prstGeom>
          <a:noFill/>
        </p:spPr>
        <p:txBody>
          <a:bodyPr wrap="square" rtlCol="0">
            <a:spAutoFit/>
          </a:bodyPr>
          <a:lstStyle/>
          <a:p>
            <a:r>
              <a:rPr lang="tr-TR" sz="3600" b="1" dirty="0"/>
              <a:t>MESLEK HASTALIKLARI</a:t>
            </a:r>
          </a:p>
        </p:txBody>
      </p:sp>
      <p:sp>
        <p:nvSpPr>
          <p:cNvPr id="2" name="Metin kutusu 1">
            <a:extLst>
              <a:ext uri="{FF2B5EF4-FFF2-40B4-BE49-F238E27FC236}">
                <a16:creationId xmlns:a16="http://schemas.microsoft.com/office/drawing/2014/main" id="{CCB45ED5-404E-5485-177F-A6B6FA8FA9A5}"/>
              </a:ext>
            </a:extLst>
          </p:cNvPr>
          <p:cNvSpPr txBox="1"/>
          <p:nvPr/>
        </p:nvSpPr>
        <p:spPr>
          <a:xfrm>
            <a:off x="1185862" y="1863715"/>
            <a:ext cx="9444037" cy="3416320"/>
          </a:xfrm>
          <a:prstGeom prst="rect">
            <a:avLst/>
          </a:prstGeom>
          <a:noFill/>
        </p:spPr>
        <p:txBody>
          <a:bodyPr wrap="square" rtlCol="0">
            <a:spAutoFit/>
          </a:bodyPr>
          <a:lstStyle/>
          <a:p>
            <a:pPr algn="just"/>
            <a:r>
              <a:rPr lang="tr-TR" dirty="0">
                <a:solidFill>
                  <a:srgbClr val="FF0000"/>
                </a:solidFill>
              </a:rPr>
              <a:t>Dünya Sağlık Örgütü (WHO) ve Uluslararası Çalışma Örgütü (ILO) </a:t>
            </a:r>
            <a:r>
              <a:rPr lang="tr-TR" dirty="0"/>
              <a:t>: Zararlı bir etkenle bundan etkilenen insan vücudu arasında , çalışılan işe özgü bir neden-sonuç, etki-tepki ilişkisinin ortaya konabildiği hastalıklar grubu.</a:t>
            </a:r>
          </a:p>
          <a:p>
            <a:pPr algn="just"/>
            <a:endParaRPr lang="tr-TR" dirty="0"/>
          </a:p>
          <a:p>
            <a:pPr algn="just"/>
            <a:r>
              <a:rPr lang="tr-TR" dirty="0">
                <a:solidFill>
                  <a:srgbClr val="FF0000"/>
                </a:solidFill>
              </a:rPr>
              <a:t>5510 sayılı SSGSS Kanunu 14. madde</a:t>
            </a:r>
            <a:r>
              <a:rPr lang="tr-TR" dirty="0"/>
              <a:t>: Sigortalının çalıştığı ve ya yaptığı işin niteliğinden dolayı tekrarlanan bir sebeple ve ya işin yürütüm şartları yüzünden uğradığı geçici ve ya sürekli hastalık, bedensel ve ya ruhsal özürlülük halleri.</a:t>
            </a:r>
          </a:p>
          <a:p>
            <a:pPr algn="just"/>
            <a:endParaRPr lang="tr-TR" dirty="0"/>
          </a:p>
          <a:p>
            <a:pPr algn="just"/>
            <a:r>
              <a:rPr lang="tr-TR" dirty="0">
                <a:solidFill>
                  <a:srgbClr val="FF0000"/>
                </a:solidFill>
              </a:rPr>
              <a:t>6331 sayılı İş Sağlığı ve Güvenliği Kanunu 3. madde </a:t>
            </a:r>
            <a:r>
              <a:rPr lang="tr-TR" dirty="0"/>
              <a:t>: Mesleki risklere maruziyet sonucu ortaya çıkan hastalık.</a:t>
            </a:r>
          </a:p>
          <a:p>
            <a:pPr algn="just"/>
            <a:endParaRPr lang="tr-TR" dirty="0"/>
          </a:p>
          <a:p>
            <a:pPr algn="just"/>
            <a:r>
              <a:rPr lang="tr-TR" dirty="0"/>
              <a:t>Bu tanımlara göre ; Meslek Hastalığı ile çalışanın yaptığı iş arasında </a:t>
            </a:r>
            <a:r>
              <a:rPr lang="tr-TR" b="1" dirty="0">
                <a:solidFill>
                  <a:srgbClr val="FF0000"/>
                </a:solidFill>
              </a:rPr>
              <a:t>nedensellik bağı </a:t>
            </a:r>
            <a:r>
              <a:rPr lang="tr-TR" dirty="0"/>
              <a:t>vardır.</a:t>
            </a:r>
          </a:p>
        </p:txBody>
      </p:sp>
      <p:sp>
        <p:nvSpPr>
          <p:cNvPr id="5" name="Metin kutusu 4">
            <a:extLst>
              <a:ext uri="{FF2B5EF4-FFF2-40B4-BE49-F238E27FC236}">
                <a16:creationId xmlns:a16="http://schemas.microsoft.com/office/drawing/2014/main" id="{35D5EAFF-5F77-D077-0ADC-D8EF5556AA3A}"/>
              </a:ext>
            </a:extLst>
          </p:cNvPr>
          <p:cNvSpPr txBox="1"/>
          <p:nvPr/>
        </p:nvSpPr>
        <p:spPr>
          <a:xfrm>
            <a:off x="3175397" y="6267656"/>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Tree>
    <p:extLst>
      <p:ext uri="{BB962C8B-B14F-4D97-AF65-F5344CB8AC3E}">
        <p14:creationId xmlns:p14="http://schemas.microsoft.com/office/powerpoint/2010/main" val="24940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7F58536-C8B8-D3D1-39A9-1051D8DA4CC8}"/>
              </a:ext>
            </a:extLst>
          </p:cNvPr>
          <p:cNvSpPr txBox="1"/>
          <p:nvPr/>
        </p:nvSpPr>
        <p:spPr>
          <a:xfrm>
            <a:off x="4500563" y="2796957"/>
            <a:ext cx="7272337" cy="769441"/>
          </a:xfrm>
          <a:prstGeom prst="rect">
            <a:avLst/>
          </a:prstGeom>
          <a:noFill/>
        </p:spPr>
        <p:txBody>
          <a:bodyPr wrap="square" rtlCol="0">
            <a:spAutoFit/>
          </a:bodyPr>
          <a:lstStyle/>
          <a:p>
            <a:r>
              <a:rPr lang="tr-TR" sz="4400" dirty="0"/>
              <a:t>İŞ KAZALARI </a:t>
            </a:r>
          </a:p>
        </p:txBody>
      </p:sp>
    </p:spTree>
    <p:extLst>
      <p:ext uri="{BB962C8B-B14F-4D97-AF65-F5344CB8AC3E}">
        <p14:creationId xmlns:p14="http://schemas.microsoft.com/office/powerpoint/2010/main" val="4024495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F43EF4B-0601-8B99-BA2F-B9ED5BE6A802}"/>
              </a:ext>
            </a:extLst>
          </p:cNvPr>
          <p:cNvSpPr txBox="1"/>
          <p:nvPr/>
        </p:nvSpPr>
        <p:spPr>
          <a:xfrm>
            <a:off x="731043" y="1600199"/>
            <a:ext cx="11070432" cy="3416320"/>
          </a:xfrm>
          <a:prstGeom prst="rect">
            <a:avLst/>
          </a:prstGeom>
          <a:noFill/>
        </p:spPr>
        <p:txBody>
          <a:bodyPr wrap="square" rtlCol="0">
            <a:spAutoFit/>
          </a:bodyPr>
          <a:lstStyle/>
          <a:p>
            <a:r>
              <a:rPr lang="tr-TR" dirty="0"/>
              <a:t>Hipokrat (MÖ. 460-370) : Madenlerde kurşun zehirlenmesi oluyor.</a:t>
            </a:r>
          </a:p>
          <a:p>
            <a:endParaRPr lang="tr-TR" dirty="0"/>
          </a:p>
          <a:p>
            <a:r>
              <a:rPr lang="tr-TR" dirty="0" err="1"/>
              <a:t>Plinius</a:t>
            </a:r>
            <a:r>
              <a:rPr lang="tr-TR" dirty="0"/>
              <a:t> (MS 23-79): İşyerindeki tozlara karşı başa torba geçirilmeli.</a:t>
            </a:r>
          </a:p>
          <a:p>
            <a:endParaRPr lang="tr-TR" dirty="0"/>
          </a:p>
          <a:p>
            <a:r>
              <a:rPr lang="tr-TR" dirty="0" err="1"/>
              <a:t>Juvenal</a:t>
            </a:r>
            <a:r>
              <a:rPr lang="tr-TR" dirty="0"/>
              <a:t> (MS I-II YY.) : Demircilerin göz hastalığı ve ayakta çalışanlarda varis oluyor.</a:t>
            </a:r>
          </a:p>
          <a:p>
            <a:endParaRPr lang="tr-TR" dirty="0"/>
          </a:p>
          <a:p>
            <a:r>
              <a:rPr lang="tr-TR" dirty="0" err="1"/>
              <a:t>Agricola</a:t>
            </a:r>
            <a:r>
              <a:rPr lang="tr-TR" dirty="0"/>
              <a:t> (1495-1555): De Re </a:t>
            </a:r>
            <a:r>
              <a:rPr lang="tr-TR" dirty="0" err="1"/>
              <a:t>Metallica</a:t>
            </a:r>
            <a:r>
              <a:rPr lang="tr-TR" dirty="0"/>
              <a:t> adlı eserinde, metal üretiminde çalışanların ağız-burunlarına mendil konmalı.</a:t>
            </a:r>
          </a:p>
          <a:p>
            <a:endParaRPr lang="tr-TR" dirty="0"/>
          </a:p>
          <a:p>
            <a:r>
              <a:rPr lang="tr-TR" dirty="0"/>
              <a:t>BERNARDİNO RAMAZZİNİ (1633-1714) : İş-Hastalık ilişkisini ilk olarak açıkça yazan, hastalara mesleğini sorunuz ve ayrıntılı çalışma öyküsü alınız diyen, ‘De </a:t>
            </a:r>
            <a:r>
              <a:rPr lang="tr-TR" dirty="0" err="1"/>
              <a:t>Morbis</a:t>
            </a:r>
            <a:r>
              <a:rPr lang="tr-TR" dirty="0"/>
              <a:t> </a:t>
            </a:r>
            <a:r>
              <a:rPr lang="tr-TR" dirty="0" err="1"/>
              <a:t>Artificum</a:t>
            </a:r>
            <a:r>
              <a:rPr lang="tr-TR" dirty="0"/>
              <a:t> </a:t>
            </a:r>
            <a:r>
              <a:rPr lang="tr-TR" dirty="0" err="1"/>
              <a:t>Diatriba-Zananatkarların</a:t>
            </a:r>
            <a:r>
              <a:rPr lang="tr-TR" dirty="0"/>
              <a:t> Hastalıkları ‘ kitabı yazarı.</a:t>
            </a:r>
          </a:p>
          <a:p>
            <a:endParaRPr lang="tr-TR" dirty="0"/>
          </a:p>
          <a:p>
            <a:r>
              <a:rPr lang="tr-TR" dirty="0"/>
              <a:t>18. Yüzyılda İngiltere’de baca </a:t>
            </a:r>
            <a:r>
              <a:rPr lang="tr-TR" dirty="0" err="1"/>
              <a:t>temizleyecilerindeki</a:t>
            </a:r>
            <a:r>
              <a:rPr lang="tr-TR" dirty="0"/>
              <a:t> testis kanseri, kayıtlara geçen ilk mesleki kanser </a:t>
            </a:r>
          </a:p>
        </p:txBody>
      </p:sp>
      <p:sp>
        <p:nvSpPr>
          <p:cNvPr id="3" name="Metin kutusu 2">
            <a:extLst>
              <a:ext uri="{FF2B5EF4-FFF2-40B4-BE49-F238E27FC236}">
                <a16:creationId xmlns:a16="http://schemas.microsoft.com/office/drawing/2014/main" id="{114239BF-1EB9-69C8-911A-231D9E56B3C6}"/>
              </a:ext>
            </a:extLst>
          </p:cNvPr>
          <p:cNvSpPr txBox="1"/>
          <p:nvPr/>
        </p:nvSpPr>
        <p:spPr>
          <a:xfrm>
            <a:off x="3219450" y="6210628"/>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
        <p:nvSpPr>
          <p:cNvPr id="2" name="Metin kutusu 1">
            <a:extLst>
              <a:ext uri="{FF2B5EF4-FFF2-40B4-BE49-F238E27FC236}">
                <a16:creationId xmlns:a16="http://schemas.microsoft.com/office/drawing/2014/main" id="{039612A1-6A24-2E94-0E60-534C3FA8B20B}"/>
              </a:ext>
            </a:extLst>
          </p:cNvPr>
          <p:cNvSpPr txBox="1"/>
          <p:nvPr/>
        </p:nvSpPr>
        <p:spPr>
          <a:xfrm>
            <a:off x="1100138" y="857250"/>
            <a:ext cx="6886575" cy="461665"/>
          </a:xfrm>
          <a:prstGeom prst="rect">
            <a:avLst/>
          </a:prstGeom>
          <a:noFill/>
        </p:spPr>
        <p:txBody>
          <a:bodyPr wrap="square" rtlCol="0">
            <a:spAutoFit/>
          </a:bodyPr>
          <a:lstStyle/>
          <a:p>
            <a:r>
              <a:rPr lang="tr-TR" sz="2400" dirty="0"/>
              <a:t>Meslek Hastalıkları Tarihçesi:</a:t>
            </a:r>
          </a:p>
        </p:txBody>
      </p:sp>
    </p:spTree>
    <p:extLst>
      <p:ext uri="{BB962C8B-B14F-4D97-AF65-F5344CB8AC3E}">
        <p14:creationId xmlns:p14="http://schemas.microsoft.com/office/powerpoint/2010/main" val="189003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702B987-A5B3-AA58-F900-9FE3CB08CCD3}"/>
              </a:ext>
            </a:extLst>
          </p:cNvPr>
          <p:cNvSpPr txBox="1"/>
          <p:nvPr/>
        </p:nvSpPr>
        <p:spPr>
          <a:xfrm>
            <a:off x="1700213" y="842963"/>
            <a:ext cx="7181850" cy="2308324"/>
          </a:xfrm>
          <a:prstGeom prst="rect">
            <a:avLst/>
          </a:prstGeom>
          <a:noFill/>
        </p:spPr>
        <p:txBody>
          <a:bodyPr wrap="square" rtlCol="0">
            <a:spAutoFit/>
          </a:bodyPr>
          <a:lstStyle/>
          <a:p>
            <a:pPr algn="just"/>
            <a:r>
              <a:rPr lang="tr-TR" dirty="0"/>
              <a:t>Uluslararası Çalışma Örgütü (ILO) ;</a:t>
            </a:r>
          </a:p>
          <a:p>
            <a:pPr algn="just"/>
            <a:endParaRPr lang="tr-TR" dirty="0"/>
          </a:p>
          <a:p>
            <a:pPr algn="just"/>
            <a:endParaRPr lang="tr-TR" dirty="0"/>
          </a:p>
          <a:p>
            <a:pPr algn="just"/>
            <a:r>
              <a:rPr lang="tr-TR" dirty="0"/>
              <a:t>Dünyada yılda 160 milyon Meslek Hastalığı</a:t>
            </a:r>
          </a:p>
          <a:p>
            <a:pPr algn="just"/>
            <a:endParaRPr lang="tr-TR" dirty="0"/>
          </a:p>
          <a:p>
            <a:pPr algn="just"/>
            <a:r>
              <a:rPr lang="tr-TR" dirty="0"/>
              <a:t>Meslek Hastalığına bağlı ölümlerin %32’si kanserler, %23’ü KVS hastalıklar</a:t>
            </a:r>
          </a:p>
          <a:p>
            <a:pPr algn="just"/>
            <a:endParaRPr lang="tr-TR" dirty="0"/>
          </a:p>
          <a:p>
            <a:pPr algn="just"/>
            <a:r>
              <a:rPr lang="tr-TR" dirty="0"/>
              <a:t>Meslek Hastalıklarının maliyetinin %40’ı Kas-İskelet Sistemi hastalıkları</a:t>
            </a:r>
          </a:p>
        </p:txBody>
      </p:sp>
      <p:sp>
        <p:nvSpPr>
          <p:cNvPr id="4" name="Metin kutusu 3">
            <a:extLst>
              <a:ext uri="{FF2B5EF4-FFF2-40B4-BE49-F238E27FC236}">
                <a16:creationId xmlns:a16="http://schemas.microsoft.com/office/drawing/2014/main" id="{02F6A329-B5B8-A4B5-BEE7-EA23219BCDCB}"/>
              </a:ext>
            </a:extLst>
          </p:cNvPr>
          <p:cNvSpPr txBox="1"/>
          <p:nvPr/>
        </p:nvSpPr>
        <p:spPr>
          <a:xfrm>
            <a:off x="3049191" y="625349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Tree>
    <p:extLst>
      <p:ext uri="{BB962C8B-B14F-4D97-AF65-F5344CB8AC3E}">
        <p14:creationId xmlns:p14="http://schemas.microsoft.com/office/powerpoint/2010/main" val="1862758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24232" y="274638"/>
            <a:ext cx="6686568" cy="1143000"/>
          </a:xfrm>
        </p:spPr>
        <p:txBody>
          <a:bodyPr>
            <a:normAutofit fontScale="90000"/>
          </a:bodyPr>
          <a:lstStyle/>
          <a:p>
            <a:pPr>
              <a:defRPr/>
            </a:pPr>
            <a:r>
              <a:rPr lang="tr-TR" dirty="0">
                <a:latin typeface="Calibri" pitchFamily="34" charset="0"/>
                <a:cs typeface="Calibri" pitchFamily="34" charset="0"/>
              </a:rPr>
              <a:t>Meslek Hastalıklarının </a:t>
            </a:r>
            <a:br>
              <a:rPr lang="tr-TR" dirty="0">
                <a:latin typeface="Calibri" pitchFamily="34" charset="0"/>
                <a:cs typeface="Calibri" pitchFamily="34" charset="0"/>
              </a:rPr>
            </a:br>
            <a:r>
              <a:rPr lang="tr-TR" dirty="0">
                <a:latin typeface="Calibri" pitchFamily="34" charset="0"/>
                <a:cs typeface="Calibri" pitchFamily="34" charset="0"/>
              </a:rPr>
              <a:t>Genel Özellikleri</a:t>
            </a:r>
          </a:p>
        </p:txBody>
      </p:sp>
      <p:pic>
        <p:nvPicPr>
          <p:cNvPr id="24579" name="Picture 3" descr="C:\Users\banu.saklamaz\Desktop\logo\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4313"/>
            <a:ext cx="20002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2 İçerik Yer Tutucusu"/>
          <p:cNvSpPr>
            <a:spLocks noGrp="1"/>
          </p:cNvSpPr>
          <p:nvPr>
            <p:ph idx="1"/>
          </p:nvPr>
        </p:nvSpPr>
        <p:spPr>
          <a:xfrm>
            <a:off x="1981200" y="1194455"/>
            <a:ext cx="8229600" cy="5143500"/>
          </a:xfrm>
        </p:spPr>
        <p:txBody>
          <a:bodyPr/>
          <a:lstStyle/>
          <a:p>
            <a:pPr lvl="2" eaLnBrk="1" hangingPunct="1">
              <a:lnSpc>
                <a:spcPct val="90000"/>
              </a:lnSpc>
            </a:pPr>
            <a:endParaRPr lang="tr-TR" altLang="tr-TR" dirty="0">
              <a:latin typeface="Calibri" panose="020F0502020204030204" pitchFamily="34" charset="0"/>
              <a:cs typeface="Calibri" panose="020F0502020204030204" pitchFamily="34" charset="0"/>
            </a:endParaRPr>
          </a:p>
          <a:p>
            <a:pPr lvl="2" algn="just" eaLnBrk="1" hangingPunct="1">
              <a:lnSpc>
                <a:spcPct val="90000"/>
              </a:lnSpc>
            </a:pPr>
            <a:r>
              <a:rPr lang="tr-TR" altLang="tr-TR" sz="2800" dirty="0">
                <a:latin typeface="Calibri" panose="020F0502020204030204" pitchFamily="34" charset="0"/>
                <a:cs typeface="Calibri" panose="020F0502020204030204" pitchFamily="34" charset="0"/>
              </a:rPr>
              <a:t>Kendine özgü bir klinik tablosu vardır.</a:t>
            </a:r>
          </a:p>
          <a:p>
            <a:pPr lvl="2" algn="just" eaLnBrk="1" hangingPunct="1">
              <a:lnSpc>
                <a:spcPct val="90000"/>
              </a:lnSpc>
            </a:pPr>
            <a:r>
              <a:rPr lang="tr-TR" altLang="tr-TR" sz="2800" b="1" dirty="0">
                <a:solidFill>
                  <a:srgbClr val="FF0000"/>
                </a:solidFill>
                <a:latin typeface="Calibri" panose="020F0502020204030204" pitchFamily="34" charset="0"/>
                <a:cs typeface="Calibri" panose="020F0502020204030204" pitchFamily="34" charset="0"/>
              </a:rPr>
              <a:t>Hastalık etkeni bellidir</a:t>
            </a:r>
            <a:r>
              <a:rPr lang="tr-TR" altLang="tr-TR" sz="2800" dirty="0">
                <a:latin typeface="Calibri" panose="020F0502020204030204" pitchFamily="34" charset="0"/>
                <a:cs typeface="Calibri" panose="020F0502020204030204" pitchFamily="34" charset="0"/>
              </a:rPr>
              <a:t>.</a:t>
            </a:r>
          </a:p>
          <a:p>
            <a:pPr lvl="2" algn="just" eaLnBrk="1" hangingPunct="1">
              <a:lnSpc>
                <a:spcPct val="90000"/>
              </a:lnSpc>
            </a:pPr>
            <a:r>
              <a:rPr lang="tr-TR" altLang="tr-TR" sz="2800" dirty="0">
                <a:latin typeface="Calibri" panose="020F0502020204030204" pitchFamily="34" charset="0"/>
                <a:cs typeface="Calibri" panose="020F0502020204030204" pitchFamily="34" charset="0"/>
              </a:rPr>
              <a:t>Hastalık etkeni veya </a:t>
            </a:r>
            <a:r>
              <a:rPr lang="tr-TR" altLang="tr-TR" sz="2800" dirty="0" err="1">
                <a:latin typeface="Calibri" panose="020F0502020204030204" pitchFamily="34" charset="0"/>
                <a:cs typeface="Calibri" panose="020F0502020204030204" pitchFamily="34" charset="0"/>
              </a:rPr>
              <a:t>metaboliti</a:t>
            </a:r>
            <a:r>
              <a:rPr lang="tr-TR" altLang="tr-TR" sz="2800" dirty="0">
                <a:latin typeface="Calibri" panose="020F0502020204030204" pitchFamily="34" charset="0"/>
                <a:cs typeface="Calibri" panose="020F0502020204030204" pitchFamily="34" charset="0"/>
              </a:rPr>
              <a:t> biyolojik ortamda tespit edilebilir.</a:t>
            </a:r>
          </a:p>
          <a:p>
            <a:pPr lvl="2" algn="just" eaLnBrk="1" hangingPunct="1">
              <a:lnSpc>
                <a:spcPct val="90000"/>
              </a:lnSpc>
            </a:pPr>
            <a:r>
              <a:rPr lang="tr-TR" altLang="tr-TR" sz="2800" dirty="0">
                <a:latin typeface="Calibri" panose="020F0502020204030204" pitchFamily="34" charset="0"/>
                <a:cs typeface="Calibri" panose="020F0502020204030204" pitchFamily="34" charset="0"/>
              </a:rPr>
              <a:t>Hastalık deneysel ortamda oluşturulabilir.</a:t>
            </a:r>
          </a:p>
          <a:p>
            <a:pPr lvl="2" algn="just" eaLnBrk="1" hangingPunct="1">
              <a:lnSpc>
                <a:spcPct val="90000"/>
              </a:lnSpc>
            </a:pPr>
            <a:r>
              <a:rPr lang="tr-TR" altLang="tr-TR" sz="2800" dirty="0">
                <a:latin typeface="Calibri" panose="020F0502020204030204" pitchFamily="34" charset="0"/>
                <a:cs typeface="Calibri" panose="020F0502020204030204" pitchFamily="34" charset="0"/>
              </a:rPr>
              <a:t>Hastalık,</a:t>
            </a:r>
            <a:r>
              <a:rPr lang="tr-TR" altLang="tr-TR" sz="2800" dirty="0">
                <a:solidFill>
                  <a:srgbClr val="FF0000"/>
                </a:solidFill>
                <a:latin typeface="Calibri" panose="020F0502020204030204" pitchFamily="34" charset="0"/>
                <a:cs typeface="Calibri" panose="020F0502020204030204" pitchFamily="34" charset="0"/>
              </a:rPr>
              <a:t> </a:t>
            </a:r>
            <a:r>
              <a:rPr lang="tr-TR" altLang="tr-TR" sz="2800" b="1" dirty="0">
                <a:solidFill>
                  <a:srgbClr val="FF0000"/>
                </a:solidFill>
                <a:latin typeface="Calibri" panose="020F0502020204030204" pitchFamily="34" charset="0"/>
                <a:cs typeface="Calibri" panose="020F0502020204030204" pitchFamily="34" charset="0"/>
              </a:rPr>
              <a:t>o meslekte çalışanlarda yüksek oranda görülmektedir</a:t>
            </a:r>
            <a:r>
              <a:rPr lang="tr-TR" altLang="tr-TR" sz="2800" b="1" dirty="0">
                <a:latin typeface="Calibri" panose="020F0502020204030204" pitchFamily="34" charset="0"/>
                <a:cs typeface="Calibri" panose="020F0502020204030204" pitchFamily="34" charset="0"/>
              </a:rPr>
              <a:t>.</a:t>
            </a:r>
          </a:p>
          <a:p>
            <a:pPr lvl="2" algn="just" eaLnBrk="1" hangingPunct="1">
              <a:lnSpc>
                <a:spcPct val="90000"/>
              </a:lnSpc>
            </a:pPr>
            <a:r>
              <a:rPr lang="tr-TR" altLang="tr-TR" sz="2800" dirty="0">
                <a:latin typeface="Calibri" panose="020F0502020204030204" pitchFamily="34" charset="0"/>
                <a:cs typeface="Calibri" panose="020F0502020204030204" pitchFamily="34" charset="0"/>
              </a:rPr>
              <a:t>Hastalığın nedeni işyerinde olup, </a:t>
            </a:r>
            <a:r>
              <a:rPr lang="tr-TR" altLang="tr-TR" sz="2800" b="1" dirty="0">
                <a:solidFill>
                  <a:srgbClr val="FF0000"/>
                </a:solidFill>
                <a:latin typeface="Calibri" panose="020F0502020204030204" pitchFamily="34" charset="0"/>
                <a:cs typeface="Calibri" panose="020F0502020204030204" pitchFamily="34" charset="0"/>
              </a:rPr>
              <a:t>iş ile hastalık arasında </a:t>
            </a:r>
            <a:r>
              <a:rPr lang="tr-TR" altLang="tr-TR" sz="2800" b="1" dirty="0" err="1">
                <a:solidFill>
                  <a:srgbClr val="FF0000"/>
                </a:solidFill>
                <a:latin typeface="Calibri" panose="020F0502020204030204" pitchFamily="34" charset="0"/>
                <a:cs typeface="Calibri" panose="020F0502020204030204" pitchFamily="34" charset="0"/>
              </a:rPr>
              <a:t>nedensel</a:t>
            </a:r>
            <a:r>
              <a:rPr lang="tr-TR" altLang="tr-TR" sz="2800" b="1" dirty="0">
                <a:solidFill>
                  <a:srgbClr val="FF0000"/>
                </a:solidFill>
                <a:latin typeface="Calibri" panose="020F0502020204030204" pitchFamily="34" charset="0"/>
                <a:cs typeface="Calibri" panose="020F0502020204030204" pitchFamily="34" charset="0"/>
              </a:rPr>
              <a:t> bir bağ</a:t>
            </a:r>
            <a:r>
              <a:rPr lang="tr-TR" altLang="tr-TR" sz="2800" dirty="0">
                <a:latin typeface="Calibri" panose="020F0502020204030204" pitchFamily="34" charset="0"/>
                <a:cs typeface="Calibri" panose="020F0502020204030204" pitchFamily="34" charset="0"/>
              </a:rPr>
              <a:t> vardır.</a:t>
            </a:r>
          </a:p>
          <a:p>
            <a:pPr lvl="2" algn="just" eaLnBrk="1" hangingPunct="1">
              <a:lnSpc>
                <a:spcPct val="90000"/>
              </a:lnSpc>
            </a:pPr>
            <a:r>
              <a:rPr lang="tr-TR" altLang="tr-TR" sz="2800" dirty="0">
                <a:latin typeface="Calibri" panose="020F0502020204030204" pitchFamily="34" charset="0"/>
                <a:cs typeface="Calibri" panose="020F0502020204030204" pitchFamily="34" charset="0"/>
              </a:rPr>
              <a:t>İşyerinde alınacak teknik ve tıbbi önlemlerle meslek</a:t>
            </a:r>
            <a:r>
              <a:rPr lang="tr-TR" altLang="tr-TR" sz="2800" b="1" dirty="0">
                <a:latin typeface="Calibri" panose="020F0502020204030204" pitchFamily="34" charset="0"/>
                <a:cs typeface="Calibri" panose="020F0502020204030204" pitchFamily="34" charset="0"/>
              </a:rPr>
              <a:t> </a:t>
            </a:r>
            <a:r>
              <a:rPr lang="tr-TR" altLang="tr-TR" sz="2800" dirty="0">
                <a:latin typeface="Calibri" panose="020F0502020204030204" pitchFamily="34" charset="0"/>
                <a:cs typeface="Calibri" panose="020F0502020204030204" pitchFamily="34" charset="0"/>
              </a:rPr>
              <a:t>hastalıklarından </a:t>
            </a:r>
            <a:r>
              <a:rPr lang="tr-TR" altLang="tr-TR" sz="2800" dirty="0" err="1">
                <a:latin typeface="Calibri" panose="020F0502020204030204" pitchFamily="34" charset="0"/>
                <a:cs typeface="Calibri" panose="020F0502020204030204" pitchFamily="34" charset="0"/>
              </a:rPr>
              <a:t>korunulabilir</a:t>
            </a:r>
            <a:r>
              <a:rPr lang="tr-TR" altLang="tr-TR" sz="2800" dirty="0">
                <a:latin typeface="Calibri" panose="020F0502020204030204" pitchFamily="34" charset="0"/>
                <a:cs typeface="Calibri" panose="020F0502020204030204" pitchFamily="34" charset="0"/>
              </a:rPr>
              <a:t>.</a:t>
            </a:r>
          </a:p>
          <a:p>
            <a:pPr eaLnBrk="1" hangingPunct="1">
              <a:lnSpc>
                <a:spcPct val="90000"/>
              </a:lnSpc>
            </a:pPr>
            <a:endParaRPr lang="tr-TR" altLang="tr-TR" dirty="0"/>
          </a:p>
        </p:txBody>
      </p:sp>
      <p:sp>
        <p:nvSpPr>
          <p:cNvPr id="5" name="Metin kutusu 4">
            <a:extLst>
              <a:ext uri="{FF2B5EF4-FFF2-40B4-BE49-F238E27FC236}">
                <a16:creationId xmlns:a16="http://schemas.microsoft.com/office/drawing/2014/main" id="{6B3E7776-2601-8122-E37D-7801EDD43162}"/>
              </a:ext>
            </a:extLst>
          </p:cNvPr>
          <p:cNvSpPr txBox="1"/>
          <p:nvPr/>
        </p:nvSpPr>
        <p:spPr>
          <a:xfrm>
            <a:off x="3675460" y="6334780"/>
            <a:ext cx="58971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677469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362209"/>
            <a:ext cx="7772400" cy="507831"/>
          </a:xfrm>
        </p:spPr>
        <p:txBody>
          <a:bodyPr wrap="square">
            <a:spAutoFit/>
          </a:bodyPr>
          <a:lstStyle/>
          <a:p>
            <a:pPr eaLnBrk="1" hangingPunct="1">
              <a:defRPr/>
            </a:pPr>
            <a:r>
              <a:rPr lang="tr-TR" sz="3000" dirty="0">
                <a:latin typeface="Calibri" pitchFamily="34" charset="0"/>
                <a:ea typeface="ヒラギノ角ゴ Pro W3" charset="-128"/>
                <a:cs typeface="Calibri" pitchFamily="34" charset="0"/>
              </a:rPr>
              <a:t>‘Meslek’ hastası olmak; </a:t>
            </a:r>
          </a:p>
        </p:txBody>
      </p:sp>
      <p:sp>
        <p:nvSpPr>
          <p:cNvPr id="25603" name="Content Placeholder 2"/>
          <p:cNvSpPr>
            <a:spLocks noGrp="1"/>
          </p:cNvSpPr>
          <p:nvPr>
            <p:ph idx="1"/>
          </p:nvPr>
        </p:nvSpPr>
        <p:spPr>
          <a:xfrm>
            <a:off x="1847851" y="1341439"/>
            <a:ext cx="5256213" cy="4175125"/>
          </a:xfrm>
        </p:spPr>
        <p:txBody>
          <a:bodyPr/>
          <a:lstStyle/>
          <a:p>
            <a:pPr algn="just" eaLnBrk="1" hangingPunct="1"/>
            <a:r>
              <a:rPr lang="tr-TR" altLang="tr-TR" sz="2000">
                <a:latin typeface="Calibri" panose="020F0502020204030204" pitchFamily="34" charset="0"/>
                <a:cs typeface="Calibri" panose="020F0502020204030204" pitchFamily="34" charset="0"/>
              </a:rPr>
              <a:t>Meslek hastalıklarını, diğer hastalıklardan ayıran en önemli özelliği</a:t>
            </a:r>
            <a:r>
              <a:rPr lang="tr-TR" altLang="tr-TR" sz="2000" b="1">
                <a:solidFill>
                  <a:srgbClr val="C00000"/>
                </a:solidFill>
                <a:latin typeface="Calibri" panose="020F0502020204030204" pitchFamily="34" charset="0"/>
                <a:cs typeface="Calibri" panose="020F0502020204030204" pitchFamily="34" charset="0"/>
              </a:rPr>
              <a:t>, “Üretim” den </a:t>
            </a:r>
            <a:r>
              <a:rPr lang="tr-TR" altLang="tr-TR" sz="2000">
                <a:latin typeface="Calibri" panose="020F0502020204030204" pitchFamily="34" charset="0"/>
                <a:cs typeface="Calibri" panose="020F0502020204030204" pitchFamily="34" charset="0"/>
              </a:rPr>
              <a:t>kaynaklanmış olmasıdır. </a:t>
            </a:r>
          </a:p>
          <a:p>
            <a:pPr algn="just" eaLnBrk="1" hangingPunct="1"/>
            <a:endParaRPr lang="tr-TR" altLang="tr-TR" sz="2000">
              <a:latin typeface="Calibri" panose="020F0502020204030204" pitchFamily="34" charset="0"/>
              <a:cs typeface="Calibri" panose="020F0502020204030204" pitchFamily="34" charset="0"/>
            </a:endParaRPr>
          </a:p>
          <a:p>
            <a:pPr algn="just" eaLnBrk="1" hangingPunct="1"/>
            <a:r>
              <a:rPr lang="tr-TR" altLang="tr-TR" sz="2000">
                <a:latin typeface="Calibri" panose="020F0502020204030204" pitchFamily="34" charset="0"/>
                <a:cs typeface="Calibri" panose="020F0502020204030204" pitchFamily="34" charset="0"/>
              </a:rPr>
              <a:t>Aynı belirtileri gösteren ve aynı nedenden kaynaklanan bir hastalık tablosu, meslek hastalığı sayılmayabilir. </a:t>
            </a:r>
          </a:p>
          <a:p>
            <a:pPr algn="just" eaLnBrk="1" hangingPunct="1"/>
            <a:r>
              <a:rPr lang="tr-TR" altLang="tr-TR" sz="2000">
                <a:latin typeface="Calibri" panose="020F0502020204030204" pitchFamily="34" charset="0"/>
                <a:cs typeface="Calibri" panose="020F0502020204030204" pitchFamily="34" charset="0"/>
              </a:rPr>
              <a:t>Kurşun zehirlenmesi, ancak kurşunu üretimde kullanan işyerinde çalışan işçiler için meslek hastalığı iken, kurşun tozlarının ulaştığı komşu işyerindeki terzi için bu bir meslek hastalığı değildir</a:t>
            </a:r>
          </a:p>
        </p:txBody>
      </p:sp>
      <p:pic>
        <p:nvPicPr>
          <p:cNvPr id="25604" name="Picture 2" descr="Q:\Users\o_gulen\My Pictures\occupational-diseases-717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1" y="1773238"/>
            <a:ext cx="26892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A9E03DAF-5406-AA5B-3781-0E15E40E87F3}"/>
              </a:ext>
            </a:extLst>
          </p:cNvPr>
          <p:cNvSpPr txBox="1"/>
          <p:nvPr/>
        </p:nvSpPr>
        <p:spPr>
          <a:xfrm>
            <a:off x="2817788" y="6396335"/>
            <a:ext cx="59975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4000818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p:cNvSpPr>
            <a:spLocks noGrp="1"/>
          </p:cNvSpPr>
          <p:nvPr>
            <p:ph idx="1"/>
          </p:nvPr>
        </p:nvSpPr>
        <p:spPr>
          <a:xfrm>
            <a:off x="2135188" y="1125539"/>
            <a:ext cx="7772400" cy="2808287"/>
          </a:xfrm>
        </p:spPr>
        <p:txBody>
          <a:bodyPr/>
          <a:lstStyle/>
          <a:p>
            <a:pPr algn="just" eaLnBrk="1" hangingPunct="1">
              <a:lnSpc>
                <a:spcPct val="150000"/>
              </a:lnSpc>
            </a:pPr>
            <a:r>
              <a:rPr lang="tr-TR" altLang="tr-TR" sz="2000">
                <a:latin typeface="Calibri" panose="020F0502020204030204" pitchFamily="34" charset="0"/>
                <a:cs typeface="Calibri" panose="020F0502020204030204" pitchFamily="34" charset="0"/>
              </a:rPr>
              <a:t>Hastalığı işyeri sınırları içinde kapmış olmak da, onun meslek hastalığı olarak nitelenmesine yetmemektedir</a:t>
            </a:r>
          </a:p>
          <a:p>
            <a:pPr algn="just" eaLnBrk="1" hangingPunct="1">
              <a:lnSpc>
                <a:spcPct val="150000"/>
              </a:lnSpc>
            </a:pPr>
            <a:r>
              <a:rPr lang="tr-TR" altLang="tr-TR" sz="2000">
                <a:latin typeface="Calibri" panose="020F0502020204030204" pitchFamily="34" charset="0"/>
                <a:cs typeface="Calibri" panose="020F0502020204030204" pitchFamily="34" charset="0"/>
              </a:rPr>
              <a:t> “grip” olan bir işçi, dış dünyada işyerine bu hastalığı taşıyarak, yakın çalışma arkadaşlarına bulaştırırsa, bu kişiler için bir meslek hastalığı sayılmamaktadır.</a:t>
            </a:r>
            <a:endParaRPr lang="tr-TR" altLang="tr-TR" sz="2400">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6942B454-45CF-B752-916F-C57F4DF6AB10}"/>
              </a:ext>
            </a:extLst>
          </p:cNvPr>
          <p:cNvSpPr txBox="1"/>
          <p:nvPr/>
        </p:nvSpPr>
        <p:spPr>
          <a:xfrm>
            <a:off x="3318273" y="6224915"/>
            <a:ext cx="59114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3191066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1981200" y="385764"/>
            <a:ext cx="8229600" cy="5572125"/>
          </a:xfrm>
        </p:spPr>
        <p:txBody>
          <a:bodyPr/>
          <a:lstStyle/>
          <a:p>
            <a:pPr algn="just" eaLnBrk="1" hangingPunct="1">
              <a:buFont typeface="Wingdings 3" panose="05040102010807070707" pitchFamily="18" charset="2"/>
              <a:buNone/>
            </a:pPr>
            <a:r>
              <a:rPr lang="tr-TR" altLang="tr-TR" sz="3000" dirty="0">
                <a:cs typeface="Calibri" panose="020F0502020204030204" pitchFamily="34" charset="0"/>
              </a:rPr>
              <a:t>		</a:t>
            </a:r>
          </a:p>
          <a:p>
            <a:pPr algn="just" eaLnBrk="1" hangingPunct="1">
              <a:buFont typeface="Wingdings 3" panose="05040102010807070707" pitchFamily="18" charset="2"/>
              <a:buNone/>
            </a:pPr>
            <a:r>
              <a:rPr lang="tr-TR" altLang="tr-TR" sz="3000" dirty="0">
                <a:cs typeface="Calibri" panose="020F0502020204030204" pitchFamily="34" charset="0"/>
              </a:rPr>
              <a:t>		</a:t>
            </a:r>
          </a:p>
          <a:p>
            <a:pPr algn="just" eaLnBrk="1" hangingPunct="1">
              <a:buFont typeface="Wingdings 3" panose="05040102010807070707" pitchFamily="18" charset="2"/>
              <a:buNone/>
            </a:pPr>
            <a:r>
              <a:rPr lang="tr-TR" altLang="tr-TR" sz="3000" dirty="0">
                <a:cs typeface="Calibri" panose="020F0502020204030204" pitchFamily="34" charset="0"/>
              </a:rPr>
              <a:t>		</a:t>
            </a:r>
            <a:r>
              <a:rPr lang="tr-TR" altLang="tr-TR" sz="3200" dirty="0">
                <a:latin typeface="Calibri" panose="020F0502020204030204" pitchFamily="34" charset="0"/>
                <a:cs typeface="Calibri" panose="020F0502020204030204" pitchFamily="34" charset="0"/>
              </a:rPr>
              <a:t>Meslek hastalığının tespit edilmemiş olması, hastalığın var olmadığını göstermez.</a:t>
            </a:r>
            <a:endParaRPr lang="tr-TR" altLang="tr-TR" dirty="0">
              <a:latin typeface="Calibri" panose="020F0502020204030204" pitchFamily="34" charset="0"/>
              <a:cs typeface="Calibri" panose="020F0502020204030204" pitchFamily="34" charset="0"/>
            </a:endParaRPr>
          </a:p>
          <a:p>
            <a:pPr algn="just" eaLnBrk="1" hangingPunct="1">
              <a:buFont typeface="Wingdings 3" panose="05040102010807070707" pitchFamily="18" charset="2"/>
              <a:buNone/>
            </a:pPr>
            <a:endParaRPr lang="tr-TR" altLang="tr-TR" dirty="0">
              <a:latin typeface="Calibri" panose="020F0502020204030204" pitchFamily="34" charset="0"/>
              <a:cs typeface="Calibri" panose="020F0502020204030204" pitchFamily="34" charset="0"/>
            </a:endParaRPr>
          </a:p>
          <a:p>
            <a:pPr algn="just" eaLnBrk="1" hangingPunct="1">
              <a:buFont typeface="Wingdings 3" panose="05040102010807070707" pitchFamily="18" charset="2"/>
              <a:buNone/>
            </a:pPr>
            <a:r>
              <a:rPr lang="tr-TR" altLang="tr-TR" dirty="0">
                <a:latin typeface="Calibri" panose="020F0502020204030204" pitchFamily="34" charset="0"/>
                <a:cs typeface="Calibri" panose="020F0502020204030204" pitchFamily="34" charset="0"/>
              </a:rPr>
              <a:t>		</a:t>
            </a:r>
            <a:r>
              <a:rPr lang="tr-TR" altLang="tr-TR" sz="3200" dirty="0">
                <a:latin typeface="Calibri" panose="020F0502020204030204" pitchFamily="34" charset="0"/>
                <a:cs typeface="Calibri" panose="020F0502020204030204" pitchFamily="34" charset="0"/>
              </a:rPr>
              <a:t>Meslek hastalığı tanısı, beraberinde </a:t>
            </a:r>
            <a:r>
              <a:rPr lang="tr-TR" altLang="tr-TR" sz="3000" b="1" dirty="0">
                <a:solidFill>
                  <a:srgbClr val="FF0000"/>
                </a:solidFill>
                <a:latin typeface="Calibri" panose="020F0502020204030204" pitchFamily="34" charset="0"/>
                <a:cs typeface="Calibri" panose="020F0502020204030204" pitchFamily="34" charset="0"/>
              </a:rPr>
              <a:t>tazminat, yüksek iş göremezlik ödentisi, yaptırım ve cezai sorumluluk</a:t>
            </a:r>
            <a:r>
              <a:rPr lang="tr-TR" altLang="tr-TR" sz="3000" dirty="0">
                <a:latin typeface="Calibri" panose="020F0502020204030204" pitchFamily="34" charset="0"/>
                <a:cs typeface="Calibri" panose="020F0502020204030204" pitchFamily="34" charset="0"/>
              </a:rPr>
              <a:t> </a:t>
            </a:r>
            <a:r>
              <a:rPr lang="tr-TR" altLang="tr-TR" sz="3200" dirty="0">
                <a:latin typeface="Calibri" panose="020F0502020204030204" pitchFamily="34" charset="0"/>
                <a:cs typeface="Calibri" panose="020F0502020204030204" pitchFamily="34" charset="0"/>
              </a:rPr>
              <a:t>getirdiği için, bir yanılgı ile saklanmaya çalışılabilmektedir.                    				    			</a:t>
            </a:r>
          </a:p>
          <a:p>
            <a:pPr marL="342900" lvl="1" indent="-342900" algn="just">
              <a:buNone/>
            </a:pPr>
            <a:endParaRPr lang="tr-TR" altLang="tr-TR" sz="2200" dirty="0">
              <a:latin typeface="Calibri" panose="020F0502020204030204" pitchFamily="34" charset="0"/>
              <a:cs typeface="Calibri" panose="020F0502020204030204" pitchFamily="34" charset="0"/>
            </a:endParaRPr>
          </a:p>
          <a:p>
            <a:pPr eaLnBrk="1" hangingPunct="1">
              <a:buFont typeface="Wingdings 3" panose="05040102010807070707" pitchFamily="18" charset="2"/>
              <a:buNone/>
            </a:pPr>
            <a:endParaRPr lang="tr-TR" altLang="tr-TR" dirty="0"/>
          </a:p>
        </p:txBody>
      </p:sp>
      <p:sp>
        <p:nvSpPr>
          <p:cNvPr id="4" name="Metin kutusu 3">
            <a:extLst>
              <a:ext uri="{FF2B5EF4-FFF2-40B4-BE49-F238E27FC236}">
                <a16:creationId xmlns:a16="http://schemas.microsoft.com/office/drawing/2014/main" id="{6BE929D3-086D-0E59-C535-2E2E91E263AE}"/>
              </a:ext>
            </a:extLst>
          </p:cNvPr>
          <p:cNvSpPr txBox="1"/>
          <p:nvPr/>
        </p:nvSpPr>
        <p:spPr>
          <a:xfrm>
            <a:off x="3232547" y="6334780"/>
            <a:ext cx="5854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2888003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81158" y="428604"/>
            <a:ext cx="5786478" cy="1500198"/>
          </a:xfrm>
        </p:spPr>
        <p:txBody>
          <a:bodyPr/>
          <a:lstStyle/>
          <a:p>
            <a:pPr>
              <a:defRPr/>
            </a:pPr>
            <a:br>
              <a:rPr lang="tr-TR" sz="4000" dirty="0">
                <a:latin typeface="Calibri" pitchFamily="34" charset="0"/>
                <a:cs typeface="Calibri" pitchFamily="34" charset="0"/>
              </a:rPr>
            </a:br>
            <a:endParaRPr lang="tr-TR" sz="4000" b="1" dirty="0"/>
          </a:p>
        </p:txBody>
      </p:sp>
      <p:sp>
        <p:nvSpPr>
          <p:cNvPr id="28675" name="2 Metin Yer Tutucusu"/>
          <p:cNvSpPr>
            <a:spLocks noGrp="1"/>
          </p:cNvSpPr>
          <p:nvPr>
            <p:ph type="body" idx="2"/>
          </p:nvPr>
        </p:nvSpPr>
        <p:spPr>
          <a:xfrm>
            <a:off x="2774157" y="1294606"/>
            <a:ext cx="7751763" cy="4268787"/>
          </a:xfrm>
        </p:spPr>
        <p:txBody>
          <a:bodyPr/>
          <a:lstStyle/>
          <a:p>
            <a:pPr algn="just" eaLnBrk="1" hangingPunct="1"/>
            <a:endParaRPr lang="tr-TR" altLang="tr-TR" sz="2800" dirty="0">
              <a:latin typeface="Calibri" panose="020F0502020204030204" pitchFamily="34" charset="0"/>
              <a:cs typeface="Calibri" panose="020F0502020204030204" pitchFamily="34" charset="0"/>
            </a:endParaRPr>
          </a:p>
          <a:p>
            <a:pPr algn="just" eaLnBrk="1" hangingPunct="1"/>
            <a:endParaRPr lang="tr-TR" altLang="tr-TR" sz="2800" dirty="0">
              <a:latin typeface="Calibri" panose="020F0502020204030204" pitchFamily="34" charset="0"/>
              <a:cs typeface="Calibri" panose="020F0502020204030204" pitchFamily="34" charset="0"/>
            </a:endParaRPr>
          </a:p>
          <a:p>
            <a:pPr algn="just" eaLnBrk="1" hangingPunct="1"/>
            <a:endParaRPr lang="tr-TR" altLang="tr-TR" sz="2800" dirty="0">
              <a:latin typeface="Calibri" panose="020F0502020204030204" pitchFamily="34" charset="0"/>
              <a:cs typeface="Calibri" panose="020F0502020204030204" pitchFamily="34" charset="0"/>
            </a:endParaRPr>
          </a:p>
          <a:p>
            <a:pPr algn="just" eaLnBrk="1" hangingPunct="1"/>
            <a:r>
              <a:rPr lang="tr-TR" altLang="tr-TR" sz="2800" dirty="0">
                <a:latin typeface="Calibri" panose="020F0502020204030204" pitchFamily="34" charset="0"/>
                <a:cs typeface="Calibri" panose="020F0502020204030204" pitchFamily="34" charset="0"/>
              </a:rPr>
              <a:t>	</a:t>
            </a:r>
            <a:r>
              <a:rPr lang="tr-TR" altLang="tr-TR" sz="3600" dirty="0">
                <a:latin typeface="Calibri" panose="020F0502020204030204" pitchFamily="34" charset="0"/>
                <a:cs typeface="Calibri" panose="020F0502020204030204" pitchFamily="34" charset="0"/>
              </a:rPr>
              <a:t>Söz konusu hastalığa Meslek Hastalığı diyebilmek için </a:t>
            </a:r>
            <a:r>
              <a:rPr lang="tr-TR" altLang="tr-TR" sz="3600" b="1" u="sng" dirty="0">
                <a:solidFill>
                  <a:srgbClr val="FF0000"/>
                </a:solidFill>
                <a:latin typeface="Calibri" panose="020F0502020204030204" pitchFamily="34" charset="0"/>
                <a:cs typeface="Calibri" panose="020F0502020204030204" pitchFamily="34" charset="0"/>
              </a:rPr>
              <a:t>klinik tanının yanında meslekle ilişkisinin</a:t>
            </a:r>
            <a:r>
              <a:rPr lang="tr-TR" altLang="tr-TR" sz="3600" dirty="0">
                <a:latin typeface="Calibri" panose="020F0502020204030204" pitchFamily="34" charset="0"/>
                <a:cs typeface="Calibri" panose="020F0502020204030204" pitchFamily="34" charset="0"/>
              </a:rPr>
              <a:t> de ortaya konması gerekir.</a:t>
            </a:r>
            <a:endParaRPr lang="tr-TR" altLang="tr-TR" sz="2800" dirty="0">
              <a:latin typeface="Calibri" panose="020F0502020204030204" pitchFamily="34" charset="0"/>
              <a:cs typeface="Calibri" panose="020F0502020204030204" pitchFamily="34" charset="0"/>
            </a:endParaRPr>
          </a:p>
          <a:p>
            <a:pPr algn="just" eaLnBrk="1" hangingPunct="1"/>
            <a:r>
              <a:rPr lang="tr-TR" altLang="tr-TR" sz="2800" dirty="0">
                <a:latin typeface="Calibri" panose="020F0502020204030204" pitchFamily="34" charset="0"/>
                <a:cs typeface="Calibri" panose="020F0502020204030204" pitchFamily="34" charset="0"/>
              </a:rPr>
              <a:t>	</a:t>
            </a:r>
          </a:p>
          <a:p>
            <a:pPr eaLnBrk="1" hangingPunct="1"/>
            <a:endParaRPr lang="tr-TR" altLang="tr-TR" dirty="0"/>
          </a:p>
        </p:txBody>
      </p:sp>
      <p:pic>
        <p:nvPicPr>
          <p:cNvPr id="28676" name="Picture 2" descr="https://www.buycycle.co.za/photos/sitepics/Technical_Queri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1" y="0"/>
            <a:ext cx="2500313" cy="2928938"/>
          </a:xfrm>
        </p:spPr>
      </p:pic>
      <p:sp>
        <p:nvSpPr>
          <p:cNvPr id="5" name="Metin kutusu 4">
            <a:extLst>
              <a:ext uri="{FF2B5EF4-FFF2-40B4-BE49-F238E27FC236}">
                <a16:creationId xmlns:a16="http://schemas.microsoft.com/office/drawing/2014/main" id="{8F51C185-1EFE-BCA2-BE3D-38EB8CF4A05A}"/>
              </a:ext>
            </a:extLst>
          </p:cNvPr>
          <p:cNvSpPr txBox="1"/>
          <p:nvPr/>
        </p:nvSpPr>
        <p:spPr>
          <a:xfrm>
            <a:off x="3581401" y="6198255"/>
            <a:ext cx="59543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762410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F81CA05-49A4-03EE-C77C-72C832311BB8}"/>
              </a:ext>
            </a:extLst>
          </p:cNvPr>
          <p:cNvSpPr txBox="1"/>
          <p:nvPr/>
        </p:nvSpPr>
        <p:spPr>
          <a:xfrm>
            <a:off x="2932510"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
        <p:nvSpPr>
          <p:cNvPr id="2" name="Metin kutusu 1">
            <a:extLst>
              <a:ext uri="{FF2B5EF4-FFF2-40B4-BE49-F238E27FC236}">
                <a16:creationId xmlns:a16="http://schemas.microsoft.com/office/drawing/2014/main" id="{59D6743A-F320-A92F-0A33-42EC5E0755D3}"/>
              </a:ext>
            </a:extLst>
          </p:cNvPr>
          <p:cNvSpPr txBox="1"/>
          <p:nvPr/>
        </p:nvSpPr>
        <p:spPr>
          <a:xfrm>
            <a:off x="1757363" y="2268676"/>
            <a:ext cx="8858250" cy="1661993"/>
          </a:xfrm>
          <a:prstGeom prst="rect">
            <a:avLst/>
          </a:prstGeom>
          <a:noFill/>
        </p:spPr>
        <p:txBody>
          <a:bodyPr wrap="square" rtlCol="0">
            <a:spAutoFit/>
          </a:bodyPr>
          <a:lstStyle/>
          <a:p>
            <a:r>
              <a:rPr lang="tr-TR" sz="2400" b="1" dirty="0"/>
              <a:t>Yükümlülük Süresi</a:t>
            </a:r>
            <a:r>
              <a:rPr lang="tr-TR" dirty="0"/>
              <a:t>: Zararlı mesleksel etkinin sona ermesi ile hastalığın ortaya çıkmasına kadar geçebilecek en uzun süredir.</a:t>
            </a:r>
          </a:p>
          <a:p>
            <a:endParaRPr lang="tr-TR" dirty="0"/>
          </a:p>
          <a:p>
            <a:r>
              <a:rPr lang="tr-TR" sz="2400" b="1" dirty="0"/>
              <a:t>Etkilenim(Maruziyet süresi</a:t>
            </a:r>
            <a:r>
              <a:rPr lang="tr-TR" dirty="0"/>
              <a:t>): Zararlı mesleksel etkinin başlaması ile hastalık belirtilerinin ortaya çıkması için gereken en az süredir.</a:t>
            </a:r>
          </a:p>
        </p:txBody>
      </p:sp>
    </p:spTree>
    <p:extLst>
      <p:ext uri="{BB962C8B-B14F-4D97-AF65-F5344CB8AC3E}">
        <p14:creationId xmlns:p14="http://schemas.microsoft.com/office/powerpoint/2010/main" val="430766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E0A5CCD-B8BB-AF73-7CB4-C7516F03FABD}"/>
              </a:ext>
            </a:extLst>
          </p:cNvPr>
          <p:cNvSpPr txBox="1"/>
          <p:nvPr/>
        </p:nvSpPr>
        <p:spPr>
          <a:xfrm>
            <a:off x="3289698"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
        <p:nvSpPr>
          <p:cNvPr id="2" name="Metin kutusu 1">
            <a:extLst>
              <a:ext uri="{FF2B5EF4-FFF2-40B4-BE49-F238E27FC236}">
                <a16:creationId xmlns:a16="http://schemas.microsoft.com/office/drawing/2014/main" id="{FBACC985-5FBD-C930-6C0B-3724FA70F129}"/>
              </a:ext>
            </a:extLst>
          </p:cNvPr>
          <p:cNvSpPr txBox="1"/>
          <p:nvPr/>
        </p:nvSpPr>
        <p:spPr>
          <a:xfrm>
            <a:off x="1343026" y="1728787"/>
            <a:ext cx="9372599" cy="2246769"/>
          </a:xfrm>
          <a:prstGeom prst="rect">
            <a:avLst/>
          </a:prstGeom>
          <a:noFill/>
        </p:spPr>
        <p:txBody>
          <a:bodyPr wrap="square" rtlCol="0">
            <a:spAutoFit/>
          </a:bodyPr>
          <a:lstStyle/>
          <a:p>
            <a:pPr algn="just"/>
            <a:r>
              <a:rPr lang="tr-TR" sz="2000" dirty="0"/>
              <a:t>Meslek hastalığında çalışılamayan günler için – </a:t>
            </a:r>
            <a:r>
              <a:rPr lang="tr-TR" sz="2000" b="1" dirty="0"/>
              <a:t>geçici iş göremezlik ödeneği</a:t>
            </a:r>
          </a:p>
          <a:p>
            <a:pPr algn="just"/>
            <a:endParaRPr lang="tr-TR" sz="2000" dirty="0"/>
          </a:p>
          <a:p>
            <a:pPr algn="just"/>
            <a:r>
              <a:rPr lang="tr-TR" sz="2000" dirty="0"/>
              <a:t>Hastalık nedeniyle iş görme gücünde kalıcı bir azalma- </a:t>
            </a:r>
            <a:r>
              <a:rPr lang="tr-TR" sz="2000" b="1" dirty="0"/>
              <a:t>sürekli iş göremezlik ödeneği</a:t>
            </a:r>
          </a:p>
          <a:p>
            <a:pPr algn="just"/>
            <a:endParaRPr lang="tr-TR" sz="2000" dirty="0"/>
          </a:p>
          <a:p>
            <a:pPr algn="just"/>
            <a:r>
              <a:rPr lang="tr-TR" sz="2000" dirty="0"/>
              <a:t>İş göremezlik düzeyi – hastalığa bağlı fonksiyonel kayıp-yaş-meslek özellikleri </a:t>
            </a:r>
          </a:p>
          <a:p>
            <a:pPr algn="just"/>
            <a:endParaRPr lang="tr-TR" sz="2000" dirty="0"/>
          </a:p>
          <a:p>
            <a:pPr algn="just"/>
            <a:r>
              <a:rPr lang="tr-TR" sz="2000" dirty="0"/>
              <a:t>İşyerindeki incelemeler- işverenin önlem eksiklikleri – tazminatın bir bölümü işverenden </a:t>
            </a:r>
          </a:p>
        </p:txBody>
      </p:sp>
    </p:spTree>
    <p:extLst>
      <p:ext uri="{BB962C8B-B14F-4D97-AF65-F5344CB8AC3E}">
        <p14:creationId xmlns:p14="http://schemas.microsoft.com/office/powerpoint/2010/main" val="107677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CDB7F01-F60B-7721-4653-20CF3F7C0A05}"/>
              </a:ext>
            </a:extLst>
          </p:cNvPr>
          <p:cNvPicPr>
            <a:picLocks noChangeAspect="1"/>
          </p:cNvPicPr>
          <p:nvPr/>
        </p:nvPicPr>
        <p:blipFill>
          <a:blip r:embed="rId2"/>
          <a:stretch>
            <a:fillRect/>
          </a:stretch>
        </p:blipFill>
        <p:spPr>
          <a:xfrm>
            <a:off x="2310075" y="510888"/>
            <a:ext cx="7114649" cy="749873"/>
          </a:xfrm>
          <a:prstGeom prst="rect">
            <a:avLst/>
          </a:prstGeom>
        </p:spPr>
      </p:pic>
      <p:pic>
        <p:nvPicPr>
          <p:cNvPr id="4" name="Resim 3">
            <a:extLst>
              <a:ext uri="{FF2B5EF4-FFF2-40B4-BE49-F238E27FC236}">
                <a16:creationId xmlns:a16="http://schemas.microsoft.com/office/drawing/2014/main" id="{42584817-C6C4-D9E5-0556-D581B76DB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74" y="1537859"/>
            <a:ext cx="6777301" cy="3782282"/>
          </a:xfrm>
          <a:prstGeom prst="rect">
            <a:avLst/>
          </a:prstGeom>
        </p:spPr>
      </p:pic>
      <p:pic>
        <p:nvPicPr>
          <p:cNvPr id="8" name="Resim 7">
            <a:extLst>
              <a:ext uri="{FF2B5EF4-FFF2-40B4-BE49-F238E27FC236}">
                <a16:creationId xmlns:a16="http://schemas.microsoft.com/office/drawing/2014/main" id="{9791F66E-7298-A09A-1BA2-87B256347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51" y="1537859"/>
            <a:ext cx="5643349" cy="2782375"/>
          </a:xfrm>
          <a:prstGeom prst="rect">
            <a:avLst/>
          </a:prstGeom>
        </p:spPr>
      </p:pic>
      <p:sp>
        <p:nvSpPr>
          <p:cNvPr id="2" name="Metin kutusu 1">
            <a:extLst>
              <a:ext uri="{FF2B5EF4-FFF2-40B4-BE49-F238E27FC236}">
                <a16:creationId xmlns:a16="http://schemas.microsoft.com/office/drawing/2014/main" id="{D8ADF4D3-FAA6-A6EB-ED15-EFB3AE1BE952}"/>
              </a:ext>
            </a:extLst>
          </p:cNvPr>
          <p:cNvSpPr txBox="1"/>
          <p:nvPr/>
        </p:nvSpPr>
        <p:spPr>
          <a:xfrm>
            <a:off x="2310075" y="6472237"/>
            <a:ext cx="9401175" cy="276999"/>
          </a:xfrm>
          <a:prstGeom prst="rect">
            <a:avLst/>
          </a:prstGeom>
          <a:noFill/>
        </p:spPr>
        <p:txBody>
          <a:bodyPr wrap="square" rtlCol="0">
            <a:spAutoFit/>
          </a:bodyPr>
          <a:lstStyle/>
          <a:p>
            <a:r>
              <a:rPr lang="tr-TR" sz="1200" dirty="0"/>
              <a:t>Ilıman, E. Z. (2015). Türkiye’de Meslek Hastalıkları. Uluslararası Sağlık Yönetimi Ve Stratejileri Araştırma Dergisi, 1(1), 21-36</a:t>
            </a:r>
          </a:p>
        </p:txBody>
      </p:sp>
    </p:spTree>
    <p:extLst>
      <p:ext uri="{BB962C8B-B14F-4D97-AF65-F5344CB8AC3E}">
        <p14:creationId xmlns:p14="http://schemas.microsoft.com/office/powerpoint/2010/main" val="143415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3442A7D-F03E-295A-AE4E-1404980824AD}"/>
              </a:ext>
            </a:extLst>
          </p:cNvPr>
          <p:cNvSpPr txBox="1"/>
          <p:nvPr/>
        </p:nvSpPr>
        <p:spPr>
          <a:xfrm>
            <a:off x="1700213" y="971551"/>
            <a:ext cx="8786812" cy="3939540"/>
          </a:xfrm>
          <a:prstGeom prst="rect">
            <a:avLst/>
          </a:prstGeom>
          <a:noFill/>
        </p:spPr>
        <p:txBody>
          <a:bodyPr wrap="square" rtlCol="0">
            <a:spAutoFit/>
          </a:bodyPr>
          <a:lstStyle/>
          <a:p>
            <a:r>
              <a:rPr lang="tr-TR" sz="3200" dirty="0"/>
              <a:t>İş Kazası Tanımlar</a:t>
            </a:r>
          </a:p>
          <a:p>
            <a:endParaRPr lang="tr-TR" dirty="0"/>
          </a:p>
          <a:p>
            <a:r>
              <a:rPr lang="tr-TR" dirty="0"/>
              <a:t>-</a:t>
            </a:r>
            <a:r>
              <a:rPr lang="tr-TR" sz="2000" dirty="0"/>
              <a:t>Dünya Sağlık Örgütü (WHO)</a:t>
            </a:r>
          </a:p>
          <a:p>
            <a:endParaRPr lang="tr-TR" sz="2000" dirty="0"/>
          </a:p>
          <a:p>
            <a:r>
              <a:rPr lang="tr-TR" sz="2000" dirty="0"/>
              <a:t>-Uluslararası Çalışma Örgütü (ILO)</a:t>
            </a:r>
          </a:p>
          <a:p>
            <a:endParaRPr lang="tr-TR" sz="2000" dirty="0"/>
          </a:p>
          <a:p>
            <a:r>
              <a:rPr lang="tr-TR" sz="2000" dirty="0"/>
              <a:t>-</a:t>
            </a:r>
            <a:r>
              <a:rPr lang="it-IT" sz="2000" b="0" i="0" u="none" strike="noStrike" baseline="0" dirty="0">
                <a:solidFill>
                  <a:srgbClr val="000000"/>
                </a:solidFill>
              </a:rPr>
              <a:t>Avrupa Birliği İstatistik Ofisi (EUROSTAT) </a:t>
            </a:r>
            <a:endParaRPr lang="tr-TR" sz="2000" dirty="0"/>
          </a:p>
          <a:p>
            <a:endParaRPr lang="tr-TR" sz="2000" dirty="0"/>
          </a:p>
          <a:p>
            <a:endParaRPr lang="tr-TR" sz="2000" dirty="0"/>
          </a:p>
          <a:p>
            <a:r>
              <a:rPr lang="tr-TR" sz="2000" dirty="0"/>
              <a:t>-</a:t>
            </a:r>
            <a:r>
              <a:rPr lang="tr-TR" altLang="tr-TR" sz="2000" dirty="0"/>
              <a:t> Sosyal Sigortalar ve Genel Sağlık Sigortası Kanunu (5510- 13. Madde /2006)</a:t>
            </a:r>
          </a:p>
          <a:p>
            <a:endParaRPr lang="tr-TR" altLang="tr-TR" sz="2000" dirty="0"/>
          </a:p>
          <a:p>
            <a:r>
              <a:rPr lang="tr-TR" sz="2000" dirty="0"/>
              <a:t>- İş Sağlığı ve Güvenliği Kanunu (6331-3.madde / 2012)</a:t>
            </a:r>
          </a:p>
        </p:txBody>
      </p:sp>
    </p:spTree>
    <p:extLst>
      <p:ext uri="{BB962C8B-B14F-4D97-AF65-F5344CB8AC3E}">
        <p14:creationId xmlns:p14="http://schemas.microsoft.com/office/powerpoint/2010/main" val="185611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F5AB58-909D-B3C4-853E-CFF7B8D2D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663209"/>
            <a:ext cx="10558463" cy="5730615"/>
          </a:xfrm>
          <a:prstGeom prst="rect">
            <a:avLst/>
          </a:prstGeom>
        </p:spPr>
      </p:pic>
      <p:sp>
        <p:nvSpPr>
          <p:cNvPr id="5" name="Metin kutusu 4">
            <a:extLst>
              <a:ext uri="{FF2B5EF4-FFF2-40B4-BE49-F238E27FC236}">
                <a16:creationId xmlns:a16="http://schemas.microsoft.com/office/drawing/2014/main" id="{12C29347-13C3-6437-A549-9A2BAEB96A4C}"/>
              </a:ext>
            </a:extLst>
          </p:cNvPr>
          <p:cNvSpPr txBox="1"/>
          <p:nvPr/>
        </p:nvSpPr>
        <p:spPr>
          <a:xfrm>
            <a:off x="2332435" y="6559737"/>
            <a:ext cx="834032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Ilıman, E. Z. (2015). Türkiye’de Meslek Hastalıkları. Uluslararası Sağlık Yönetimi Ve Stratejileri Araştırma Dergisi, 1(1), 21-36</a:t>
            </a:r>
          </a:p>
        </p:txBody>
      </p:sp>
    </p:spTree>
    <p:extLst>
      <p:ext uri="{BB962C8B-B14F-4D97-AF65-F5344CB8AC3E}">
        <p14:creationId xmlns:p14="http://schemas.microsoft.com/office/powerpoint/2010/main" val="3268129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AEBE49F-1E0B-3C83-AAB9-F3BFB6D30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9" y="1023719"/>
            <a:ext cx="11278622" cy="4419818"/>
          </a:xfrm>
          <a:prstGeom prst="rect">
            <a:avLst/>
          </a:prstGeom>
        </p:spPr>
      </p:pic>
      <p:sp>
        <p:nvSpPr>
          <p:cNvPr id="4" name="Metin kutusu 3">
            <a:extLst>
              <a:ext uri="{FF2B5EF4-FFF2-40B4-BE49-F238E27FC236}">
                <a16:creationId xmlns:a16="http://schemas.microsoft.com/office/drawing/2014/main" id="{8F273D61-C75E-78CA-A573-B4C1940B6D37}"/>
              </a:ext>
            </a:extLst>
          </p:cNvPr>
          <p:cNvSpPr txBox="1"/>
          <p:nvPr/>
        </p:nvSpPr>
        <p:spPr>
          <a:xfrm>
            <a:off x="2103833" y="6452414"/>
            <a:ext cx="894040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Ilıman, E. Z. (2015). Türkiye’de Meslek Hastalıkları. Uluslararası Sağlık Yönetimi Ve Stratejileri Araştırma Dergisi, 1(1), 21-36</a:t>
            </a:r>
          </a:p>
        </p:txBody>
      </p:sp>
    </p:spTree>
    <p:extLst>
      <p:ext uri="{BB962C8B-B14F-4D97-AF65-F5344CB8AC3E}">
        <p14:creationId xmlns:p14="http://schemas.microsoft.com/office/powerpoint/2010/main" val="611825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54F3E6F4-9A77-97DF-479E-E6AF5B72B09F}"/>
              </a:ext>
            </a:extLst>
          </p:cNvPr>
          <p:cNvPicPr>
            <a:picLocks noChangeAspect="1"/>
          </p:cNvPicPr>
          <p:nvPr/>
        </p:nvPicPr>
        <p:blipFill>
          <a:blip r:embed="rId2"/>
          <a:stretch>
            <a:fillRect/>
          </a:stretch>
        </p:blipFill>
        <p:spPr>
          <a:xfrm>
            <a:off x="758489" y="1688086"/>
            <a:ext cx="10675021" cy="4468755"/>
          </a:xfrm>
          <a:prstGeom prst="rect">
            <a:avLst/>
          </a:prstGeom>
        </p:spPr>
      </p:pic>
      <p:sp>
        <p:nvSpPr>
          <p:cNvPr id="9" name="Metin kutusu 8">
            <a:extLst>
              <a:ext uri="{FF2B5EF4-FFF2-40B4-BE49-F238E27FC236}">
                <a16:creationId xmlns:a16="http://schemas.microsoft.com/office/drawing/2014/main" id="{3AB4F19B-14AE-2832-3611-D4858FA56238}"/>
              </a:ext>
            </a:extLst>
          </p:cNvPr>
          <p:cNvSpPr txBox="1"/>
          <p:nvPr/>
        </p:nvSpPr>
        <p:spPr>
          <a:xfrm>
            <a:off x="758489" y="1135776"/>
            <a:ext cx="4314825" cy="830997"/>
          </a:xfrm>
          <a:prstGeom prst="rect">
            <a:avLst/>
          </a:prstGeom>
          <a:noFill/>
        </p:spPr>
        <p:txBody>
          <a:bodyPr wrap="square" rtlCol="0">
            <a:spAutoFit/>
          </a:bodyPr>
          <a:lstStyle/>
          <a:p>
            <a:r>
              <a:rPr lang="tr-TR" sz="2400" dirty="0"/>
              <a:t>Uluslararası Çalışma Örgütü (ILO) ; </a:t>
            </a:r>
          </a:p>
        </p:txBody>
      </p:sp>
      <p:sp>
        <p:nvSpPr>
          <p:cNvPr id="3" name="Metin kutusu 2">
            <a:extLst>
              <a:ext uri="{FF2B5EF4-FFF2-40B4-BE49-F238E27FC236}">
                <a16:creationId xmlns:a16="http://schemas.microsoft.com/office/drawing/2014/main" id="{223F5C39-E136-85AA-9051-86781491D593}"/>
              </a:ext>
            </a:extLst>
          </p:cNvPr>
          <p:cNvSpPr txBox="1"/>
          <p:nvPr/>
        </p:nvSpPr>
        <p:spPr>
          <a:xfrm>
            <a:off x="3084312" y="6247486"/>
            <a:ext cx="60233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1094107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1B6A1B6-D691-B40C-B438-E49482FD7E59}"/>
              </a:ext>
            </a:extLst>
          </p:cNvPr>
          <p:cNvSpPr txBox="1"/>
          <p:nvPr/>
        </p:nvSpPr>
        <p:spPr>
          <a:xfrm>
            <a:off x="1743075" y="1614488"/>
            <a:ext cx="8643938" cy="1938992"/>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t>Her Meslek Hastalığı, ilgili ülkenin kendi Meslek Hastalığı listesinde olmalıdır. </a:t>
            </a:r>
          </a:p>
          <a:p>
            <a:pPr algn="just"/>
            <a:r>
              <a:rPr lang="tr-TR" sz="2000" dirty="0"/>
              <a:t> </a:t>
            </a:r>
          </a:p>
          <a:p>
            <a:pPr marL="285750" indent="-285750" algn="just">
              <a:buFont typeface="Arial" panose="020B0604020202020204" pitchFamily="34" charset="0"/>
              <a:buChar char="•"/>
            </a:pPr>
            <a:r>
              <a:rPr lang="tr-TR" sz="2000" dirty="0"/>
              <a:t>ILO </a:t>
            </a:r>
            <a:r>
              <a:rPr lang="tr-TR" sz="2000" dirty="0" err="1"/>
              <a:t>nun</a:t>
            </a:r>
            <a:r>
              <a:rPr lang="tr-TR" sz="2000" dirty="0"/>
              <a:t> 29’lu, AB ‘</a:t>
            </a:r>
            <a:r>
              <a:rPr lang="tr-TR" sz="2000" dirty="0" err="1"/>
              <a:t>nin</a:t>
            </a:r>
            <a:r>
              <a:rPr lang="tr-TR" sz="2000" dirty="0"/>
              <a:t> 14’lü listesi mevcut. </a:t>
            </a:r>
          </a:p>
          <a:p>
            <a:pPr marL="285750" indent="-285750" algn="just">
              <a:buFont typeface="Arial" panose="020B0604020202020204" pitchFamily="34" charset="0"/>
              <a:buChar char="•"/>
            </a:pPr>
            <a:endParaRPr lang="tr-TR" sz="2000" dirty="0"/>
          </a:p>
          <a:p>
            <a:pPr marL="285750" indent="-285750" algn="just">
              <a:buFont typeface="Arial" panose="020B0604020202020204" pitchFamily="34" charset="0"/>
              <a:buChar char="•"/>
            </a:pPr>
            <a:r>
              <a:rPr lang="tr-TR" sz="2000" dirty="0"/>
              <a:t>Türkiye’de bu listede anılanların dışındaki bir hastalığın, Meslek Hastalığı sayılabilmesi kararı Sosyal Sigortalar Yüksek sağlık Kurulu tarafından verilir.</a:t>
            </a:r>
          </a:p>
        </p:txBody>
      </p:sp>
      <p:sp>
        <p:nvSpPr>
          <p:cNvPr id="4" name="Metin kutusu 3">
            <a:extLst>
              <a:ext uri="{FF2B5EF4-FFF2-40B4-BE49-F238E27FC236}">
                <a16:creationId xmlns:a16="http://schemas.microsoft.com/office/drawing/2014/main" id="{20585DD6-7929-4263-B564-101F02A34C3E}"/>
              </a:ext>
            </a:extLst>
          </p:cNvPr>
          <p:cNvSpPr txBox="1"/>
          <p:nvPr/>
        </p:nvSpPr>
        <p:spPr>
          <a:xfrm>
            <a:off x="3261123"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Çukurova Üniversitesi Tıp Fakültesi, Halk Sağlığı Anabilim Dalı..</a:t>
            </a:r>
          </a:p>
        </p:txBody>
      </p:sp>
    </p:spTree>
    <p:extLst>
      <p:ext uri="{BB962C8B-B14F-4D97-AF65-F5344CB8AC3E}">
        <p14:creationId xmlns:p14="http://schemas.microsoft.com/office/powerpoint/2010/main" val="1418701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İçerik Yer Tutucusu"/>
          <p:cNvSpPr>
            <a:spLocks noGrp="1"/>
          </p:cNvSpPr>
          <p:nvPr>
            <p:ph idx="1"/>
          </p:nvPr>
        </p:nvSpPr>
        <p:spPr>
          <a:xfrm>
            <a:off x="681037" y="1111250"/>
            <a:ext cx="10515600" cy="4351338"/>
          </a:xfrm>
        </p:spPr>
        <p:txBody>
          <a:bodyPr/>
          <a:lstStyle/>
          <a:p>
            <a:pPr algn="just" eaLnBrk="1" hangingPunct="1">
              <a:buFont typeface="Wingdings 3" panose="05040102010807070707" pitchFamily="18" charset="2"/>
              <a:buNone/>
            </a:pPr>
            <a:r>
              <a:rPr lang="tr-TR" altLang="tr-TR" dirty="0"/>
              <a:t>		</a:t>
            </a:r>
            <a:r>
              <a:rPr lang="en-US" altLang="tr-TR" sz="3200" b="1" dirty="0" err="1">
                <a:latin typeface="Calibri" panose="020F0502020204030204" pitchFamily="34" charset="0"/>
                <a:cs typeface="Calibri" panose="020F0502020204030204" pitchFamily="34" charset="0"/>
              </a:rPr>
              <a:t>Meslek</a:t>
            </a:r>
            <a:r>
              <a:rPr lang="tr-TR" altLang="tr-TR" sz="3200" b="1" dirty="0">
                <a:latin typeface="Calibri" panose="020F0502020204030204" pitchFamily="34" charset="0"/>
                <a:cs typeface="Calibri" panose="020F0502020204030204" pitchFamily="34" charset="0"/>
              </a:rPr>
              <a:t>sel deri hastalıkları, en sık </a:t>
            </a:r>
            <a:r>
              <a:rPr lang="tr-TR" altLang="tr-TR" sz="3200" dirty="0">
                <a:latin typeface="Calibri" panose="020F0502020204030204" pitchFamily="34" charset="0"/>
                <a:cs typeface="Calibri" panose="020F0502020204030204" pitchFamily="34" charset="0"/>
              </a:rPr>
              <a:t>görülen meslek hastalıklarıdır. </a:t>
            </a:r>
          </a:p>
          <a:p>
            <a:pPr algn="just" eaLnBrk="1" hangingPunct="1">
              <a:buFont typeface="Wingdings 3" panose="05040102010807070707" pitchFamily="18" charset="2"/>
              <a:buNone/>
            </a:pPr>
            <a:endParaRPr lang="tr-TR" altLang="tr-TR" sz="4400" dirty="0">
              <a:latin typeface="Calibri" panose="020F0502020204030204" pitchFamily="34" charset="0"/>
              <a:cs typeface="Calibri" panose="020F0502020204030204" pitchFamily="34" charset="0"/>
            </a:endParaRPr>
          </a:p>
          <a:p>
            <a:pPr algn="just" eaLnBrk="1" hangingPunct="1">
              <a:buFont typeface="Wingdings 3" panose="05040102010807070707" pitchFamily="18" charset="2"/>
              <a:buNone/>
            </a:pPr>
            <a:r>
              <a:rPr lang="tr-TR" altLang="tr-TR" sz="4400" dirty="0">
                <a:latin typeface="Calibri" panose="020F0502020204030204" pitchFamily="34" charset="0"/>
                <a:cs typeface="Calibri" panose="020F0502020204030204" pitchFamily="34" charset="0"/>
              </a:rPr>
              <a:t>		</a:t>
            </a:r>
            <a:r>
              <a:rPr lang="tr-TR" altLang="tr-TR" sz="3200" b="1" dirty="0">
                <a:latin typeface="Calibri" panose="020F0502020204030204" pitchFamily="34" charset="0"/>
                <a:cs typeface="Calibri" panose="020F0502020204030204" pitchFamily="34" charset="0"/>
              </a:rPr>
              <a:t>Bildirimi en çok </a:t>
            </a:r>
            <a:r>
              <a:rPr lang="tr-TR" altLang="tr-TR" sz="3200" dirty="0">
                <a:latin typeface="Calibri" panose="020F0502020204030204" pitchFamily="34" charset="0"/>
                <a:cs typeface="Calibri" panose="020F0502020204030204" pitchFamily="34" charset="0"/>
              </a:rPr>
              <a:t>yapılan ise </a:t>
            </a:r>
            <a:r>
              <a:rPr lang="tr-TR" altLang="tr-TR" sz="3200" b="1" dirty="0">
                <a:latin typeface="Calibri" panose="020F0502020204030204" pitchFamily="34" charset="0"/>
                <a:cs typeface="Calibri" panose="020F0502020204030204" pitchFamily="34" charset="0"/>
              </a:rPr>
              <a:t>mesleki akciğer hastalıklarıdır.</a:t>
            </a:r>
            <a:endParaRPr lang="tr-TR" altLang="tr-TR" sz="4000" b="1" dirty="0">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CBF428D4-CAE8-CB85-09DE-584A1E4F5FE2}"/>
              </a:ext>
            </a:extLst>
          </p:cNvPr>
          <p:cNvSpPr txBox="1"/>
          <p:nvPr/>
        </p:nvSpPr>
        <p:spPr>
          <a:xfrm>
            <a:off x="3220641" y="6334780"/>
            <a:ext cx="595193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p:txBody>
      </p:sp>
    </p:spTree>
    <p:extLst>
      <p:ext uri="{BB962C8B-B14F-4D97-AF65-F5344CB8AC3E}">
        <p14:creationId xmlns:p14="http://schemas.microsoft.com/office/powerpoint/2010/main" val="2458000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2341E71-0113-D9FF-7E23-617B1378D1C6}"/>
              </a:ext>
            </a:extLst>
          </p:cNvPr>
          <p:cNvSpPr txBox="1"/>
          <p:nvPr/>
        </p:nvSpPr>
        <p:spPr>
          <a:xfrm>
            <a:off x="1703785" y="147222"/>
            <a:ext cx="6093618" cy="830997"/>
          </a:xfrm>
          <a:prstGeom prst="rect">
            <a:avLst/>
          </a:prstGeom>
          <a:noFill/>
        </p:spPr>
        <p:txBody>
          <a:bodyPr wrap="square">
            <a:spAutoFit/>
          </a:bodyPr>
          <a:lstStyle/>
          <a:p>
            <a:pPr algn="l"/>
            <a:endParaRPr lang="tr-TR" sz="2000" b="0" i="0" u="none" strike="noStrike" baseline="0" dirty="0">
              <a:solidFill>
                <a:srgbClr val="000000"/>
              </a:solidFill>
              <a:latin typeface="Helvetica 55 Roman"/>
            </a:endParaRPr>
          </a:p>
          <a:p>
            <a:r>
              <a:rPr lang="tr-TR" sz="2800" b="1" i="0" u="none" strike="noStrike" baseline="0" dirty="0">
                <a:latin typeface="Helvetica 55 Roman"/>
              </a:rPr>
              <a:t>Mesleki Cilt Hastalıkları </a:t>
            </a:r>
            <a:endParaRPr lang="tr-TR" sz="2800" dirty="0"/>
          </a:p>
        </p:txBody>
      </p:sp>
      <p:sp>
        <p:nvSpPr>
          <p:cNvPr id="7" name="Metin kutusu 6">
            <a:extLst>
              <a:ext uri="{FF2B5EF4-FFF2-40B4-BE49-F238E27FC236}">
                <a16:creationId xmlns:a16="http://schemas.microsoft.com/office/drawing/2014/main" id="{5D4672DE-04AD-E8DE-2668-ECACE1B8641B}"/>
              </a:ext>
            </a:extLst>
          </p:cNvPr>
          <p:cNvSpPr txBox="1"/>
          <p:nvPr/>
        </p:nvSpPr>
        <p:spPr>
          <a:xfrm>
            <a:off x="1703785" y="1140500"/>
            <a:ext cx="8147447" cy="4401205"/>
          </a:xfrm>
          <a:prstGeom prst="rect">
            <a:avLst/>
          </a:prstGeom>
          <a:noFill/>
        </p:spPr>
        <p:txBody>
          <a:bodyPr wrap="square">
            <a:spAutoFit/>
          </a:bodyPr>
          <a:lstStyle/>
          <a:p>
            <a:pPr algn="just"/>
            <a:r>
              <a:rPr lang="tr-TR" sz="2000" dirty="0"/>
              <a:t>-Meslek hastalıklarının yaklaşık % 30’u cilt hastalıklarıdır.</a:t>
            </a:r>
          </a:p>
          <a:p>
            <a:pPr algn="just"/>
            <a:endParaRPr lang="tr-TR" sz="2000" dirty="0"/>
          </a:p>
          <a:p>
            <a:pPr algn="just"/>
            <a:r>
              <a:rPr lang="tr-TR" sz="2000" b="0" i="0" u="none" strike="noStrike" baseline="0" dirty="0"/>
              <a:t>-Mesleki Deri Hastalıklarına Neden Olan Etkenler; </a:t>
            </a:r>
          </a:p>
          <a:p>
            <a:pPr algn="just"/>
            <a:r>
              <a:rPr lang="tr-TR" sz="2000" b="0" i="0" u="none" strike="noStrike" baseline="0" dirty="0"/>
              <a:t>• Fiziksel etkenler (sıcak soğuk etkilenimi, güneş ışınları, sürtünme, radyasyon, basınç vb.) </a:t>
            </a:r>
          </a:p>
          <a:p>
            <a:pPr algn="just"/>
            <a:r>
              <a:rPr lang="tr-TR" sz="2000" b="0" i="0" u="none" strike="noStrike" baseline="0" dirty="0"/>
              <a:t>• Biyolojik etkenler (bakteriyel, fungus (mantar), viral, </a:t>
            </a:r>
            <a:r>
              <a:rPr lang="tr-TR" sz="2000" b="0" i="0" u="none" strike="noStrike" baseline="0" dirty="0" err="1"/>
              <a:t>riketsiyal</a:t>
            </a:r>
            <a:r>
              <a:rPr lang="tr-TR" sz="2000" b="0" i="0" u="none" strike="noStrike" baseline="0" dirty="0"/>
              <a:t> vb.) </a:t>
            </a:r>
          </a:p>
          <a:p>
            <a:pPr algn="just"/>
            <a:r>
              <a:rPr lang="tr-TR" sz="2000" b="0" i="0" u="none" strike="noStrike" baseline="0" dirty="0"/>
              <a:t>• Kimyasal etmenler </a:t>
            </a:r>
          </a:p>
          <a:p>
            <a:pPr algn="just"/>
            <a:endParaRPr lang="tr-TR" sz="2000" dirty="0"/>
          </a:p>
          <a:p>
            <a:pPr algn="just"/>
            <a:r>
              <a:rPr lang="tr-TR" sz="2000" dirty="0"/>
              <a:t>-Cilt hastalıklarının % 90’nı </a:t>
            </a:r>
            <a:r>
              <a:rPr lang="tr-TR" sz="2000" dirty="0" err="1"/>
              <a:t>kontakt</a:t>
            </a:r>
            <a:r>
              <a:rPr lang="tr-TR" sz="2000" dirty="0"/>
              <a:t> dermatitlerdir.</a:t>
            </a:r>
          </a:p>
          <a:p>
            <a:pPr algn="just"/>
            <a:endParaRPr lang="tr-TR" sz="2000" dirty="0"/>
          </a:p>
          <a:p>
            <a:pPr algn="just"/>
            <a:r>
              <a:rPr lang="tr-TR" sz="2000" dirty="0"/>
              <a:t>-Deformasyonlar en sık “</a:t>
            </a:r>
            <a:r>
              <a:rPr lang="tr-TR" sz="2000" dirty="0" err="1"/>
              <a:t>el”’de</a:t>
            </a:r>
            <a:r>
              <a:rPr lang="tr-TR" sz="2000" dirty="0"/>
              <a:t> görülmektedir.</a:t>
            </a:r>
          </a:p>
          <a:p>
            <a:pPr algn="just"/>
            <a:endParaRPr lang="tr-TR" sz="2000" dirty="0"/>
          </a:p>
          <a:p>
            <a:pPr algn="just"/>
            <a:r>
              <a:rPr lang="tr-TR" sz="2000" dirty="0"/>
              <a:t>-Deri kanserleri için yükümlülük süresi 5 yıl, </a:t>
            </a:r>
          </a:p>
          <a:p>
            <a:pPr algn="just"/>
            <a:r>
              <a:rPr lang="tr-TR" sz="2000" dirty="0"/>
              <a:t>  Kanserleşmeyen deri hastalıkları için yükümlülük süresi 2 aydır.</a:t>
            </a:r>
          </a:p>
        </p:txBody>
      </p:sp>
      <p:sp>
        <p:nvSpPr>
          <p:cNvPr id="13" name="Metin kutusu 12">
            <a:extLst>
              <a:ext uri="{FF2B5EF4-FFF2-40B4-BE49-F238E27FC236}">
                <a16:creationId xmlns:a16="http://schemas.microsoft.com/office/drawing/2014/main" id="{5A6968E6-1FF1-B7D3-0EC8-7BC71EBA676E}"/>
              </a:ext>
            </a:extLst>
          </p:cNvPr>
          <p:cNvSpPr txBox="1"/>
          <p:nvPr/>
        </p:nvSpPr>
        <p:spPr>
          <a:xfrm>
            <a:off x="2255640" y="6396335"/>
            <a:ext cx="6574036" cy="461665"/>
          </a:xfrm>
          <a:prstGeom prst="rect">
            <a:avLst/>
          </a:prstGeom>
          <a:noFill/>
        </p:spPr>
        <p:txBody>
          <a:bodyPr wrap="square" rtlCol="0">
            <a:spAutoFit/>
          </a:bodyPr>
          <a:lstStyle/>
          <a:p>
            <a:r>
              <a:rPr lang="tr-TR" sz="1200" dirty="0"/>
              <a:t>T.C. Çalışma ve Sosyal Güvenlik Bakanlığı, Çalışma ve Sosyal Güvenlik Eğitim ve Araştırma Merkezi. Meslek Hastalıkları, 2013, Ankara.</a:t>
            </a:r>
          </a:p>
        </p:txBody>
      </p:sp>
    </p:spTree>
    <p:extLst>
      <p:ext uri="{BB962C8B-B14F-4D97-AF65-F5344CB8AC3E}">
        <p14:creationId xmlns:p14="http://schemas.microsoft.com/office/powerpoint/2010/main" val="1140858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5D3D84B-9BDF-F515-6417-A62941488F17}"/>
              </a:ext>
            </a:extLst>
          </p:cNvPr>
          <p:cNvSpPr txBox="1"/>
          <p:nvPr/>
        </p:nvSpPr>
        <p:spPr>
          <a:xfrm>
            <a:off x="1546623" y="625108"/>
            <a:ext cx="9526190" cy="38472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ea typeface="+mn-ea"/>
                <a:cs typeface="+mn-cs"/>
              </a:rPr>
              <a:t>Deri Kanserleri</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err="1">
                <a:ln>
                  <a:noFill/>
                </a:ln>
                <a:solidFill>
                  <a:prstClr val="black"/>
                </a:solidFill>
                <a:effectLst/>
                <a:uLnTx/>
                <a:uFillTx/>
                <a:ea typeface="+mn-ea"/>
                <a:cs typeface="+mn-cs"/>
              </a:rPr>
              <a:t>Skuamoz</a:t>
            </a:r>
            <a:r>
              <a:rPr kumimoji="0" lang="tr-TR" sz="2000" b="0" i="0" u="none" strike="noStrike" kern="1200" cap="none" spc="0" normalizeH="0" baseline="0" noProof="0" dirty="0">
                <a:ln>
                  <a:noFill/>
                </a:ln>
                <a:solidFill>
                  <a:prstClr val="black"/>
                </a:solidFill>
                <a:effectLst/>
                <a:uLnTx/>
                <a:uFillTx/>
                <a:ea typeface="+mn-ea"/>
                <a:cs typeface="+mn-cs"/>
              </a:rPr>
              <a:t> hücreli karsinoma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a:ln>
                  <a:noFill/>
                </a:ln>
                <a:solidFill>
                  <a:prstClr val="black"/>
                </a:solidFill>
                <a:effectLst/>
                <a:uLnTx/>
                <a:uFillTx/>
                <a:ea typeface="+mn-ea"/>
                <a:cs typeface="+mn-cs"/>
              </a:rPr>
              <a:t>Bazal hücreli karsinoma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a:ln>
                  <a:noFill/>
                </a:ln>
                <a:solidFill>
                  <a:prstClr val="black"/>
                </a:solidFill>
                <a:effectLst/>
                <a:uLnTx/>
                <a:uFillTx/>
                <a:ea typeface="+mn-ea"/>
                <a:cs typeface="+mn-cs"/>
              </a:rPr>
              <a:t>Belirli </a:t>
            </a:r>
            <a:r>
              <a:rPr kumimoji="0" lang="tr-TR" sz="2000" b="0" i="0" u="none" strike="noStrike" kern="1200" cap="none" spc="0" normalizeH="0" baseline="0" noProof="0" dirty="0" err="1">
                <a:ln>
                  <a:noFill/>
                </a:ln>
                <a:solidFill>
                  <a:prstClr val="black"/>
                </a:solidFill>
                <a:effectLst/>
                <a:uLnTx/>
                <a:uFillTx/>
                <a:ea typeface="+mn-ea"/>
                <a:cs typeface="+mn-cs"/>
              </a:rPr>
              <a:t>malanoma</a:t>
            </a:r>
            <a:r>
              <a:rPr kumimoji="0" lang="tr-TR" sz="2000" b="0" i="0" u="none" strike="noStrike" kern="1200" cap="none" spc="0" normalizeH="0" baseline="0" noProof="0" dirty="0">
                <a:ln>
                  <a:noFill/>
                </a:ln>
                <a:solidFill>
                  <a:prstClr val="black"/>
                </a:solidFill>
                <a:effectLst/>
                <a:uLnTx/>
                <a:uFillTx/>
                <a:ea typeface="+mn-ea"/>
                <a:cs typeface="+mn-cs"/>
              </a:rPr>
              <a:t> tipleri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ea typeface="+mn-ea"/>
                <a:cs typeface="+mn-cs"/>
              </a:rPr>
              <a:t>Kanser Dışı Deri Hastalıkları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err="1">
                <a:ln>
                  <a:noFill/>
                </a:ln>
                <a:solidFill>
                  <a:prstClr val="black"/>
                </a:solidFill>
                <a:effectLst/>
                <a:uLnTx/>
                <a:uFillTx/>
                <a:ea typeface="+mn-ea"/>
                <a:cs typeface="+mn-cs"/>
              </a:rPr>
              <a:t>Kontakt</a:t>
            </a:r>
            <a:r>
              <a:rPr kumimoji="0" lang="tr-TR" sz="2000" b="0" i="0" u="none" strike="noStrike" kern="1200" cap="none" spc="0" normalizeH="0" baseline="0" noProof="0" dirty="0">
                <a:ln>
                  <a:noFill/>
                </a:ln>
                <a:solidFill>
                  <a:prstClr val="black"/>
                </a:solidFill>
                <a:effectLst/>
                <a:uLnTx/>
                <a:uFillTx/>
                <a:ea typeface="+mn-ea"/>
                <a:cs typeface="+mn-cs"/>
              </a:rPr>
              <a:t> dermatit  % 80’ i </a:t>
            </a:r>
            <a:r>
              <a:rPr kumimoji="0" lang="tr-TR" sz="2000" b="0" i="0" u="none" strike="noStrike" kern="1200" cap="none" spc="0" normalizeH="0" baseline="0" noProof="0" dirty="0" err="1">
                <a:ln>
                  <a:noFill/>
                </a:ln>
                <a:solidFill>
                  <a:prstClr val="black"/>
                </a:solidFill>
                <a:effectLst/>
                <a:uLnTx/>
                <a:uFillTx/>
                <a:ea typeface="+mn-ea"/>
                <a:cs typeface="+mn-cs"/>
              </a:rPr>
              <a:t>irritan</a:t>
            </a:r>
            <a:r>
              <a:rPr kumimoji="0" lang="tr-TR" sz="2000" b="0" i="0" u="none" strike="noStrike" kern="1200" cap="none" spc="0" normalizeH="0" baseline="0" noProof="0" dirty="0">
                <a:ln>
                  <a:noFill/>
                </a:ln>
                <a:solidFill>
                  <a:prstClr val="black"/>
                </a:solidFill>
                <a:effectLst/>
                <a:uLnTx/>
                <a:uFillTx/>
                <a:ea typeface="+mn-ea"/>
                <a:cs typeface="+mn-cs"/>
              </a:rPr>
              <a:t> kontak dermatit, % 20’si alerjik kontak dermatitlerdir.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err="1">
                <a:ln>
                  <a:noFill/>
                </a:ln>
                <a:solidFill>
                  <a:prstClr val="black"/>
                </a:solidFill>
                <a:effectLst/>
                <a:uLnTx/>
                <a:uFillTx/>
                <a:ea typeface="+mn-ea"/>
                <a:cs typeface="+mn-cs"/>
              </a:rPr>
              <a:t>Akneiform</a:t>
            </a:r>
            <a:r>
              <a:rPr kumimoji="0" lang="tr-TR" sz="2000" b="0" i="0" u="none" strike="noStrike" kern="1200" cap="none" spc="0" normalizeH="0" baseline="0" noProof="0" dirty="0">
                <a:ln>
                  <a:noFill/>
                </a:ln>
                <a:solidFill>
                  <a:prstClr val="black"/>
                </a:solidFill>
                <a:effectLst/>
                <a:uLnTx/>
                <a:uFillTx/>
                <a:ea typeface="+mn-ea"/>
                <a:cs typeface="+mn-cs"/>
              </a:rPr>
              <a:t> hastalıklar </a:t>
            </a:r>
          </a:p>
          <a:p>
            <a:pPr marL="285750" indent="-285750" algn="just">
              <a:buFont typeface="Wingdings" panose="05000000000000000000" pitchFamily="2" charset="2"/>
              <a:buChar char="§"/>
            </a:pPr>
            <a:r>
              <a:rPr lang="tr-TR" sz="2000" b="0" i="0" u="none" strike="noStrike" baseline="0" dirty="0" err="1"/>
              <a:t>Pigmanter</a:t>
            </a:r>
            <a:r>
              <a:rPr lang="tr-TR" sz="2000" b="0" i="0" u="none" strike="noStrike" baseline="0" dirty="0"/>
              <a:t> hastalıklar </a:t>
            </a:r>
          </a:p>
          <a:p>
            <a:pPr marL="285750" indent="-285750" algn="just">
              <a:buFont typeface="Wingdings" panose="05000000000000000000" pitchFamily="2" charset="2"/>
              <a:buChar char="§"/>
            </a:pPr>
            <a:r>
              <a:rPr lang="tr-TR" sz="2000" b="0" i="0" u="none" strike="noStrike" baseline="0" dirty="0" err="1"/>
              <a:t>Fotosesitivite</a:t>
            </a:r>
            <a:r>
              <a:rPr lang="tr-TR" sz="2000" b="0" i="0" u="none" strike="noStrike" baseline="0" dirty="0"/>
              <a:t> </a:t>
            </a:r>
          </a:p>
          <a:p>
            <a:pPr marL="285750" indent="-285750" algn="just">
              <a:buFont typeface="Wingdings" panose="05000000000000000000" pitchFamily="2" charset="2"/>
              <a:buChar char="§"/>
            </a:pPr>
            <a:r>
              <a:rPr lang="tr-TR" sz="2000" b="0" i="0" u="none" strike="noStrike" baseline="0" dirty="0"/>
              <a:t>Kontak ürtiker </a:t>
            </a:r>
          </a:p>
          <a:p>
            <a:pPr marL="285750" indent="-285750" algn="just">
              <a:buFont typeface="Wingdings" panose="05000000000000000000" pitchFamily="2" charset="2"/>
              <a:buChar char="§"/>
            </a:pPr>
            <a:r>
              <a:rPr lang="tr-TR" sz="2000" b="0" i="0" u="none" strike="noStrike" baseline="0" dirty="0"/>
              <a:t>Radyo-</a:t>
            </a:r>
            <a:r>
              <a:rPr lang="tr-TR" sz="2000" b="0" i="0" u="none" strike="noStrike" baseline="0" dirty="0" err="1"/>
              <a:t>dermatitis</a:t>
            </a:r>
            <a:r>
              <a:rPr lang="tr-TR" sz="2000" b="0" i="0" u="none" strike="noStrike" baseline="0" dirty="0"/>
              <a:t> </a:t>
            </a:r>
            <a:endParaRPr kumimoji="0" lang="tr-TR" sz="2000" b="0" i="0" u="none" strike="noStrike" kern="1200" cap="none" spc="0" normalizeH="0" baseline="0" noProof="0" dirty="0">
              <a:ln>
                <a:noFill/>
              </a:ln>
              <a:solidFill>
                <a:prstClr val="black"/>
              </a:solidFill>
              <a:effectLst/>
              <a:uLnTx/>
              <a:uFillTx/>
              <a:ea typeface="+mn-ea"/>
              <a:cs typeface="+mn-cs"/>
            </a:endParaRPr>
          </a:p>
        </p:txBody>
      </p:sp>
      <p:pic>
        <p:nvPicPr>
          <p:cNvPr id="5" name="Resim 4">
            <a:extLst>
              <a:ext uri="{FF2B5EF4-FFF2-40B4-BE49-F238E27FC236}">
                <a16:creationId xmlns:a16="http://schemas.microsoft.com/office/drawing/2014/main" id="{0B35E1DA-5479-2C70-D857-AD90E73B3C39}"/>
              </a:ext>
            </a:extLst>
          </p:cNvPr>
          <p:cNvPicPr>
            <a:picLocks noChangeAspect="1"/>
          </p:cNvPicPr>
          <p:nvPr/>
        </p:nvPicPr>
        <p:blipFill>
          <a:blip r:embed="rId2"/>
          <a:stretch>
            <a:fillRect/>
          </a:stretch>
        </p:blipFill>
        <p:spPr>
          <a:xfrm>
            <a:off x="2524221" y="6351988"/>
            <a:ext cx="6572058" cy="506012"/>
          </a:xfrm>
          <a:prstGeom prst="rect">
            <a:avLst/>
          </a:prstGeom>
        </p:spPr>
      </p:pic>
    </p:spTree>
    <p:extLst>
      <p:ext uri="{BB962C8B-B14F-4D97-AF65-F5344CB8AC3E}">
        <p14:creationId xmlns:p14="http://schemas.microsoft.com/office/powerpoint/2010/main" val="3029611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85DF960-F8EE-5D6F-1F07-8686CAD7F761}"/>
              </a:ext>
            </a:extLst>
          </p:cNvPr>
          <p:cNvSpPr txBox="1"/>
          <p:nvPr/>
        </p:nvSpPr>
        <p:spPr>
          <a:xfrm>
            <a:off x="1603772" y="537330"/>
            <a:ext cx="6093618" cy="2523768"/>
          </a:xfrm>
          <a:prstGeom prst="rect">
            <a:avLst/>
          </a:prstGeom>
          <a:noFill/>
        </p:spPr>
        <p:txBody>
          <a:bodyPr wrap="square">
            <a:spAutoFit/>
          </a:bodyPr>
          <a:lstStyle/>
          <a:p>
            <a:pPr algn="l"/>
            <a:endParaRPr lang="tr-TR" sz="1200" b="0" i="0" u="none" strike="noStrike" baseline="0" dirty="0">
              <a:solidFill>
                <a:srgbClr val="000000"/>
              </a:solidFill>
              <a:latin typeface="Helvetica 55 Roman"/>
            </a:endParaRPr>
          </a:p>
          <a:p>
            <a:pPr algn="just"/>
            <a:r>
              <a:rPr lang="tr-TR" sz="2000" b="1" i="0" u="none" strike="noStrike" baseline="0" dirty="0"/>
              <a:t>Mesleki Deri Hastalıklarının En Sık Görüldüğü Meslekler </a:t>
            </a:r>
            <a:endParaRPr lang="tr-TR" sz="2000" b="0" i="0" u="none" strike="noStrike" baseline="0" dirty="0"/>
          </a:p>
          <a:p>
            <a:pPr algn="just"/>
            <a:r>
              <a:rPr lang="tr-TR" b="0" i="0" u="none" strike="noStrike" baseline="0" dirty="0"/>
              <a:t>− Kuaförler − Berberler </a:t>
            </a:r>
          </a:p>
          <a:p>
            <a:pPr algn="just"/>
            <a:r>
              <a:rPr lang="tr-TR" b="0" i="0" u="none" strike="noStrike" baseline="0" dirty="0"/>
              <a:t>− Makine operatörleri − Aşçılar, fırıncı ve pastacılar </a:t>
            </a:r>
          </a:p>
          <a:p>
            <a:pPr algn="just"/>
            <a:r>
              <a:rPr lang="tr-TR" b="0" i="0" u="none" strike="noStrike" baseline="0" dirty="0"/>
              <a:t>− Galvanizleme işinde çalışanlar − İnşaat işçileri </a:t>
            </a:r>
          </a:p>
          <a:p>
            <a:pPr algn="just"/>
            <a:r>
              <a:rPr lang="tr-TR" b="0" i="0" u="none" strike="noStrike" baseline="0" dirty="0"/>
              <a:t>− Metal işçileri − Sağlık personelleri </a:t>
            </a:r>
          </a:p>
          <a:p>
            <a:pPr algn="just"/>
            <a:r>
              <a:rPr lang="tr-TR" b="0" i="0" u="none" strike="noStrike" baseline="0" dirty="0"/>
              <a:t>− Lastik-plastik sanayi işçileri − Deri ve Kauçuk işlemeleri </a:t>
            </a:r>
          </a:p>
          <a:p>
            <a:pPr algn="just"/>
            <a:r>
              <a:rPr lang="tr-TR" b="0" i="0" u="none" strike="noStrike" baseline="0" dirty="0"/>
              <a:t>− Boya ve printer mürekkebi gibi kimyasal maddelerle çalışmalar </a:t>
            </a:r>
            <a:endParaRPr lang="tr-TR" dirty="0"/>
          </a:p>
        </p:txBody>
      </p:sp>
      <p:sp>
        <p:nvSpPr>
          <p:cNvPr id="5" name="Metin kutusu 4">
            <a:extLst>
              <a:ext uri="{FF2B5EF4-FFF2-40B4-BE49-F238E27FC236}">
                <a16:creationId xmlns:a16="http://schemas.microsoft.com/office/drawing/2014/main" id="{11B5F4E4-AF78-4009-7637-BA335C52C9AE}"/>
              </a:ext>
            </a:extLst>
          </p:cNvPr>
          <p:cNvSpPr txBox="1"/>
          <p:nvPr/>
        </p:nvSpPr>
        <p:spPr>
          <a:xfrm>
            <a:off x="1603772" y="2787432"/>
            <a:ext cx="8798718" cy="3693319"/>
          </a:xfrm>
          <a:prstGeom prst="rect">
            <a:avLst/>
          </a:prstGeom>
          <a:noFill/>
        </p:spPr>
        <p:txBody>
          <a:bodyPr wrap="square">
            <a:spAutoFit/>
          </a:bodyPr>
          <a:lstStyle/>
          <a:p>
            <a:pPr algn="just"/>
            <a:endParaRPr lang="tr-TR" b="0" i="0" u="none" strike="noStrike" baseline="0" dirty="0">
              <a:solidFill>
                <a:srgbClr val="000000"/>
              </a:solidFill>
            </a:endParaRPr>
          </a:p>
          <a:p>
            <a:pPr algn="just"/>
            <a:r>
              <a:rPr lang="tr-TR" sz="2000" b="1" i="0" u="none" strike="noStrike" baseline="0" dirty="0"/>
              <a:t>Alınacak Genel Önlemler </a:t>
            </a:r>
            <a:endParaRPr lang="tr-TR" sz="2000" b="0" i="0" u="none" strike="noStrike" baseline="0" dirty="0"/>
          </a:p>
          <a:p>
            <a:pPr algn="just"/>
            <a:r>
              <a:rPr lang="tr-TR" b="0" i="0" u="none" strike="noStrike" baseline="0" dirty="0"/>
              <a:t>• Maruziyet en aza indirilmeli </a:t>
            </a:r>
          </a:p>
          <a:p>
            <a:pPr algn="just"/>
            <a:r>
              <a:rPr lang="tr-TR" b="0" i="0" u="none" strike="noStrike" baseline="0" dirty="0"/>
              <a:t>• İşyerinde mesleki hijyen sağlanmalı </a:t>
            </a:r>
          </a:p>
          <a:p>
            <a:pPr algn="just"/>
            <a:r>
              <a:rPr lang="tr-TR" b="0" i="0" u="none" strike="noStrike" baseline="0" dirty="0"/>
              <a:t>• Kişisel hijyene dikkat edilmeli </a:t>
            </a:r>
          </a:p>
          <a:p>
            <a:pPr algn="just"/>
            <a:r>
              <a:rPr lang="tr-TR" b="0" i="0" u="none" strike="noStrike" baseline="0" dirty="0"/>
              <a:t>• Uygun kişisel koruyucu donanım kullanılmalı </a:t>
            </a:r>
          </a:p>
          <a:p>
            <a:pPr algn="just"/>
            <a:r>
              <a:rPr lang="tr-TR" b="0" i="0" u="none" strike="noStrike" baseline="0" dirty="0"/>
              <a:t>•Çalışanlar işyerindeki tehlikeler ve tehlikelerin neden olabileceği riskler hakkında bilgilendirilmelidir </a:t>
            </a:r>
          </a:p>
          <a:p>
            <a:pPr algn="just"/>
            <a:r>
              <a:rPr lang="tr-TR" b="0" i="0" u="none" strike="noStrike" baseline="0" dirty="0"/>
              <a:t>• İşe giriş muayenelerin dikkatli yapılması ve kişisel duyarlılıklar göz önüne alınarak uygun işe yerleştirme sağlanmalıdır </a:t>
            </a:r>
          </a:p>
          <a:p>
            <a:pPr algn="just"/>
            <a:r>
              <a:rPr lang="tr-TR" b="0" i="0" u="none" strike="noStrike" baseline="0" dirty="0"/>
              <a:t>• Periyodik muayeneler yapılmalıdır </a:t>
            </a:r>
          </a:p>
          <a:p>
            <a:pPr algn="just"/>
            <a:r>
              <a:rPr lang="tr-TR" b="0" i="0" u="none" strike="noStrike" baseline="0" dirty="0"/>
              <a:t>• Çalışanlara işyerindeki tehlikeler, hijyen, kişisel koruyucu donanımlar ve tehlikelerden korunma yolları hakkında eğitimler verilmelidir. </a:t>
            </a:r>
            <a:endParaRPr lang="tr-TR" dirty="0"/>
          </a:p>
        </p:txBody>
      </p:sp>
      <p:pic>
        <p:nvPicPr>
          <p:cNvPr id="6" name="Resim 5">
            <a:extLst>
              <a:ext uri="{FF2B5EF4-FFF2-40B4-BE49-F238E27FC236}">
                <a16:creationId xmlns:a16="http://schemas.microsoft.com/office/drawing/2014/main" id="{8C3A5423-E213-7678-F834-7D009DF2E4ED}"/>
              </a:ext>
            </a:extLst>
          </p:cNvPr>
          <p:cNvPicPr>
            <a:picLocks noChangeAspect="1"/>
          </p:cNvPicPr>
          <p:nvPr/>
        </p:nvPicPr>
        <p:blipFill>
          <a:blip r:embed="rId2"/>
          <a:stretch>
            <a:fillRect/>
          </a:stretch>
        </p:blipFill>
        <p:spPr>
          <a:xfrm>
            <a:off x="2809971" y="6351988"/>
            <a:ext cx="6572058" cy="506012"/>
          </a:xfrm>
          <a:prstGeom prst="rect">
            <a:avLst/>
          </a:prstGeom>
        </p:spPr>
      </p:pic>
    </p:spTree>
    <p:extLst>
      <p:ext uri="{BB962C8B-B14F-4D97-AF65-F5344CB8AC3E}">
        <p14:creationId xmlns:p14="http://schemas.microsoft.com/office/powerpoint/2010/main" val="747665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A07E43F-3E8F-9AF9-7966-F1EBAA96E207}"/>
              </a:ext>
            </a:extLst>
          </p:cNvPr>
          <p:cNvSpPr txBox="1"/>
          <p:nvPr/>
        </p:nvSpPr>
        <p:spPr>
          <a:xfrm>
            <a:off x="1803797" y="432971"/>
            <a:ext cx="6093618" cy="707886"/>
          </a:xfrm>
          <a:prstGeom prst="rect">
            <a:avLst/>
          </a:prstGeom>
          <a:noFill/>
        </p:spPr>
        <p:txBody>
          <a:bodyPr wrap="square">
            <a:spAutoFit/>
          </a:bodyPr>
          <a:lstStyle/>
          <a:p>
            <a:pPr algn="l"/>
            <a:endParaRPr lang="tr-TR" sz="2000" b="0" i="0" u="none" strike="noStrike" baseline="0" dirty="0">
              <a:solidFill>
                <a:srgbClr val="000000"/>
              </a:solidFill>
              <a:latin typeface="Helvetica 55 Roman"/>
            </a:endParaRPr>
          </a:p>
          <a:p>
            <a:pPr algn="just"/>
            <a:r>
              <a:rPr lang="tr-TR" sz="2000" b="1" i="0" u="none" strike="noStrike" baseline="0" dirty="0">
                <a:latin typeface="Helvetica 55 Roman"/>
              </a:rPr>
              <a:t>Mesleki Solunum Sistemi Hastalıkları </a:t>
            </a:r>
            <a:endParaRPr lang="tr-TR" sz="2000" dirty="0"/>
          </a:p>
        </p:txBody>
      </p:sp>
      <p:sp>
        <p:nvSpPr>
          <p:cNvPr id="7" name="Metin kutusu 6">
            <a:extLst>
              <a:ext uri="{FF2B5EF4-FFF2-40B4-BE49-F238E27FC236}">
                <a16:creationId xmlns:a16="http://schemas.microsoft.com/office/drawing/2014/main" id="{6092001F-7F3A-4CD7-A2B4-B84AC5116D48}"/>
              </a:ext>
            </a:extLst>
          </p:cNvPr>
          <p:cNvSpPr txBox="1"/>
          <p:nvPr/>
        </p:nvSpPr>
        <p:spPr>
          <a:xfrm>
            <a:off x="1632346" y="1166842"/>
            <a:ext cx="9540479" cy="3693319"/>
          </a:xfrm>
          <a:prstGeom prst="rect">
            <a:avLst/>
          </a:prstGeom>
          <a:noFill/>
        </p:spPr>
        <p:txBody>
          <a:bodyPr wrap="square">
            <a:spAutoFit/>
          </a:bodyPr>
          <a:lstStyle/>
          <a:p>
            <a:pPr algn="just"/>
            <a:r>
              <a:rPr lang="tr-TR" dirty="0"/>
              <a:t>Toz, mesleki akciğer hastalıklarının temel nedenlerinden biridir.</a:t>
            </a:r>
          </a:p>
          <a:p>
            <a:pPr algn="just"/>
            <a:endParaRPr lang="tr-TR" dirty="0"/>
          </a:p>
          <a:p>
            <a:pPr algn="just"/>
            <a:r>
              <a:rPr lang="tr-TR" dirty="0"/>
              <a:t>0.5 – 100 mikron </a:t>
            </a:r>
          </a:p>
          <a:p>
            <a:pPr algn="just"/>
            <a:endParaRPr lang="tr-TR" dirty="0"/>
          </a:p>
          <a:p>
            <a:pPr algn="just"/>
            <a:r>
              <a:rPr lang="tr-TR" dirty="0"/>
              <a:t>Alveollere ulaşıp birikim yaparak “pnömokonyoz” olarak bilinen akciğer toz hastalıklarına neden olurlar. </a:t>
            </a:r>
          </a:p>
          <a:p>
            <a:pPr algn="just"/>
            <a:endParaRPr lang="tr-TR" dirty="0"/>
          </a:p>
          <a:p>
            <a:pPr algn="just"/>
            <a:r>
              <a:rPr lang="tr-TR" dirty="0"/>
              <a:t>Mesleki hastalıkların oluşmasında tozun partikül büyüklüğü, fibrojenik potansiyeli, ortamdaki konsantrasyonu ve kişinin maruziyet süresi etkilidir. Tozların akciğerde hastalık meydana</a:t>
            </a:r>
          </a:p>
          <a:p>
            <a:pPr algn="just"/>
            <a:r>
              <a:rPr lang="tr-TR" dirty="0"/>
              <a:t>getirmesinde tozun özellikleri kadar kişisel faktörlerin de etkili olduğu unutulmamalıdır</a:t>
            </a:r>
          </a:p>
          <a:p>
            <a:pPr algn="just"/>
            <a:endParaRPr lang="tr-TR" dirty="0"/>
          </a:p>
          <a:p>
            <a:pPr algn="just"/>
            <a:r>
              <a:rPr lang="tr-TR" dirty="0"/>
              <a:t>Kişisel faktörlerin başında sigara içilmesi ve genetik yapı gelmektedir, alfa-1 antitripsin enziminin eksikliği kişileri solunum yolu hastalıklarına daha duyarlı hale getirmektedir.</a:t>
            </a:r>
          </a:p>
        </p:txBody>
      </p:sp>
      <p:pic>
        <p:nvPicPr>
          <p:cNvPr id="8" name="Resim 7">
            <a:extLst>
              <a:ext uri="{FF2B5EF4-FFF2-40B4-BE49-F238E27FC236}">
                <a16:creationId xmlns:a16="http://schemas.microsoft.com/office/drawing/2014/main" id="{DF2AB9B1-054B-C087-1FF9-2CEC1758E2A4}"/>
              </a:ext>
            </a:extLst>
          </p:cNvPr>
          <p:cNvPicPr>
            <a:picLocks noChangeAspect="1"/>
          </p:cNvPicPr>
          <p:nvPr/>
        </p:nvPicPr>
        <p:blipFill>
          <a:blip r:embed="rId2"/>
          <a:stretch>
            <a:fillRect/>
          </a:stretch>
        </p:blipFill>
        <p:spPr>
          <a:xfrm>
            <a:off x="2809971" y="6351988"/>
            <a:ext cx="6572058" cy="506012"/>
          </a:xfrm>
          <a:prstGeom prst="rect">
            <a:avLst/>
          </a:prstGeom>
        </p:spPr>
      </p:pic>
      <p:sp>
        <p:nvSpPr>
          <p:cNvPr id="3" name="Metin kutusu 2">
            <a:extLst>
              <a:ext uri="{FF2B5EF4-FFF2-40B4-BE49-F238E27FC236}">
                <a16:creationId xmlns:a16="http://schemas.microsoft.com/office/drawing/2014/main" id="{6D3A7463-3689-FF6E-FB0A-016165F6A78E}"/>
              </a:ext>
            </a:extLst>
          </p:cNvPr>
          <p:cNvSpPr txBox="1"/>
          <p:nvPr/>
        </p:nvSpPr>
        <p:spPr>
          <a:xfrm>
            <a:off x="1632345" y="5021299"/>
            <a:ext cx="9711929" cy="646331"/>
          </a:xfrm>
          <a:prstGeom prst="rect">
            <a:avLst/>
          </a:prstGeom>
          <a:noFill/>
        </p:spPr>
        <p:txBody>
          <a:bodyPr wrap="square">
            <a:spAutoFit/>
          </a:bodyPr>
          <a:lstStyle/>
          <a:p>
            <a:pPr algn="just"/>
            <a:r>
              <a:rPr lang="tr-TR" i="0" u="none" strike="noStrike" baseline="0" dirty="0"/>
              <a:t>Toza bağlı akciğer hastalığının meydana gelmesi bakımından en kısa maruziyet süresi 3 yıldır. </a:t>
            </a:r>
          </a:p>
          <a:p>
            <a:pPr algn="just"/>
            <a:r>
              <a:rPr lang="tr-TR" i="0" u="none" strike="noStrike" baseline="0" dirty="0"/>
              <a:t>Çoğu kez 10 yıl ve daha uzun süreli etkilenmenin sonunda hastalık ortaya çıkar.</a:t>
            </a:r>
            <a:endParaRPr lang="tr-TR" sz="4000" dirty="0"/>
          </a:p>
        </p:txBody>
      </p:sp>
    </p:spTree>
    <p:extLst>
      <p:ext uri="{BB962C8B-B14F-4D97-AF65-F5344CB8AC3E}">
        <p14:creationId xmlns:p14="http://schemas.microsoft.com/office/powerpoint/2010/main" val="3177859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3B57925-36FD-536B-1C59-000F404865FD}"/>
              </a:ext>
            </a:extLst>
          </p:cNvPr>
          <p:cNvSpPr txBox="1"/>
          <p:nvPr/>
        </p:nvSpPr>
        <p:spPr>
          <a:xfrm>
            <a:off x="1632347" y="877878"/>
            <a:ext cx="6093618" cy="3970318"/>
          </a:xfrm>
          <a:prstGeom prst="rect">
            <a:avLst/>
          </a:prstGeom>
          <a:noFill/>
        </p:spPr>
        <p:txBody>
          <a:bodyPr wrap="square">
            <a:spAutoFit/>
          </a:bodyPr>
          <a:lstStyle/>
          <a:p>
            <a:r>
              <a:rPr lang="tr-TR" dirty="0"/>
              <a:t>İnorganik tozların neden olduğu hastalıklar</a:t>
            </a:r>
          </a:p>
          <a:p>
            <a:r>
              <a:rPr lang="tr-TR" dirty="0"/>
              <a:t>• </a:t>
            </a:r>
            <a:r>
              <a:rPr lang="tr-TR" dirty="0" err="1"/>
              <a:t>Asbestosis</a:t>
            </a:r>
            <a:r>
              <a:rPr lang="tr-TR" dirty="0"/>
              <a:t> (</a:t>
            </a:r>
            <a:r>
              <a:rPr lang="tr-TR" dirty="0" err="1"/>
              <a:t>Asbestoz</a:t>
            </a:r>
            <a:r>
              <a:rPr lang="tr-TR" dirty="0"/>
              <a:t>)</a:t>
            </a:r>
          </a:p>
          <a:p>
            <a:r>
              <a:rPr lang="tr-TR" dirty="0"/>
              <a:t>• </a:t>
            </a:r>
            <a:r>
              <a:rPr lang="tr-TR" dirty="0" err="1"/>
              <a:t>Silikosis</a:t>
            </a:r>
            <a:r>
              <a:rPr lang="tr-TR" dirty="0"/>
              <a:t> (</a:t>
            </a:r>
            <a:r>
              <a:rPr lang="tr-TR" dirty="0" err="1"/>
              <a:t>Slikoz</a:t>
            </a:r>
            <a:r>
              <a:rPr lang="tr-TR" dirty="0"/>
              <a:t>)</a:t>
            </a:r>
          </a:p>
          <a:p>
            <a:r>
              <a:rPr lang="tr-TR" dirty="0"/>
              <a:t>• Kömür Tozu Hastalığı</a:t>
            </a:r>
          </a:p>
          <a:p>
            <a:r>
              <a:rPr lang="tr-TR" dirty="0"/>
              <a:t>• </a:t>
            </a:r>
            <a:r>
              <a:rPr lang="tr-TR" dirty="0" err="1"/>
              <a:t>Siderosiz</a:t>
            </a:r>
            <a:endParaRPr lang="tr-TR" dirty="0"/>
          </a:p>
          <a:p>
            <a:endParaRPr lang="tr-TR" dirty="0"/>
          </a:p>
          <a:p>
            <a:r>
              <a:rPr lang="tr-TR" dirty="0"/>
              <a:t>Organik tozların neden olduğu hastalıklar</a:t>
            </a:r>
          </a:p>
          <a:p>
            <a:r>
              <a:rPr lang="tr-TR" dirty="0"/>
              <a:t>• </a:t>
            </a:r>
            <a:r>
              <a:rPr lang="tr-TR" dirty="0" err="1"/>
              <a:t>Bisinozis</a:t>
            </a:r>
            <a:endParaRPr lang="tr-TR" dirty="0"/>
          </a:p>
          <a:p>
            <a:endParaRPr lang="tr-TR" dirty="0"/>
          </a:p>
          <a:p>
            <a:r>
              <a:rPr lang="tr-TR" dirty="0"/>
              <a:t>Sık Görülen Diğer Mesleki Akciğer Hastalıkları</a:t>
            </a:r>
          </a:p>
          <a:p>
            <a:r>
              <a:rPr lang="tr-TR" dirty="0"/>
              <a:t>• Akciğer Kanseri</a:t>
            </a:r>
          </a:p>
          <a:p>
            <a:r>
              <a:rPr lang="tr-TR" dirty="0"/>
              <a:t>• Mesleki Astım (yükümlülük süresi 1 yıl)</a:t>
            </a:r>
          </a:p>
          <a:p>
            <a:r>
              <a:rPr lang="tr-TR" dirty="0"/>
              <a:t>• Ağır Metal Hastalıkları</a:t>
            </a:r>
          </a:p>
          <a:p>
            <a:r>
              <a:rPr lang="tr-TR" dirty="0"/>
              <a:t>• Kronik Obstrüktif Akciğer Hastalığı(KOAH)</a:t>
            </a:r>
          </a:p>
        </p:txBody>
      </p:sp>
      <p:pic>
        <p:nvPicPr>
          <p:cNvPr id="4" name="Resim 3">
            <a:extLst>
              <a:ext uri="{FF2B5EF4-FFF2-40B4-BE49-F238E27FC236}">
                <a16:creationId xmlns:a16="http://schemas.microsoft.com/office/drawing/2014/main" id="{30B84144-7375-4D7A-86E5-D78F85B28257}"/>
              </a:ext>
            </a:extLst>
          </p:cNvPr>
          <p:cNvPicPr>
            <a:picLocks noChangeAspect="1"/>
          </p:cNvPicPr>
          <p:nvPr/>
        </p:nvPicPr>
        <p:blipFill>
          <a:blip r:embed="rId2"/>
          <a:stretch>
            <a:fillRect/>
          </a:stretch>
        </p:blipFill>
        <p:spPr>
          <a:xfrm>
            <a:off x="2995708" y="6351988"/>
            <a:ext cx="6572058" cy="506012"/>
          </a:xfrm>
          <a:prstGeom prst="rect">
            <a:avLst/>
          </a:prstGeom>
        </p:spPr>
      </p:pic>
    </p:spTree>
    <p:extLst>
      <p:ext uri="{BB962C8B-B14F-4D97-AF65-F5344CB8AC3E}">
        <p14:creationId xmlns:p14="http://schemas.microsoft.com/office/powerpoint/2010/main" val="90064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2382FA2-A05E-DA6E-CA4E-8BD0351952A1}"/>
              </a:ext>
            </a:extLst>
          </p:cNvPr>
          <p:cNvSpPr txBox="1"/>
          <p:nvPr/>
        </p:nvSpPr>
        <p:spPr>
          <a:xfrm>
            <a:off x="1454348" y="197346"/>
            <a:ext cx="9283304" cy="6186309"/>
          </a:xfrm>
          <a:prstGeom prst="rect">
            <a:avLst/>
          </a:prstGeom>
          <a:noFill/>
        </p:spPr>
        <p:txBody>
          <a:bodyPr wrap="square">
            <a:spAutoFit/>
          </a:bodyPr>
          <a:lstStyle/>
          <a:p>
            <a:pPr algn="just"/>
            <a:r>
              <a:rPr lang="tr-TR" sz="1800" b="1" i="0" u="none" strike="noStrike" baseline="0" dirty="0">
                <a:solidFill>
                  <a:srgbClr val="000000"/>
                </a:solidFill>
              </a:rPr>
              <a:t>Dünya Sağlık Örgütü (WHO)</a:t>
            </a:r>
            <a:r>
              <a:rPr lang="tr-TR" sz="1800" b="0" i="0" u="none" strike="noStrike" baseline="0" dirty="0">
                <a:solidFill>
                  <a:srgbClr val="000000"/>
                </a:solidFill>
              </a:rPr>
              <a:t>'ne göre iş kazası; “</a:t>
            </a:r>
            <a:r>
              <a:rPr lang="tr-TR" sz="1800" b="0" i="1" u="none" strike="noStrike" baseline="0" dirty="0">
                <a:solidFill>
                  <a:srgbClr val="000000"/>
                </a:solidFill>
              </a:rPr>
              <a:t>önceden planlanmamış kişisel yaralanmalara, maddi zarara ve üretimin durmasına sebep olan olaydır</a:t>
            </a:r>
            <a:r>
              <a:rPr lang="tr-TR" sz="1800" b="0" i="0" u="none" strike="noStrike" baseline="0" dirty="0">
                <a:solidFill>
                  <a:srgbClr val="000000"/>
                </a:solidFill>
              </a:rPr>
              <a:t>” </a:t>
            </a:r>
          </a:p>
          <a:p>
            <a:pPr algn="just"/>
            <a:endParaRPr lang="tr-TR" dirty="0">
              <a:solidFill>
                <a:srgbClr val="000000"/>
              </a:solidFill>
            </a:endParaRPr>
          </a:p>
          <a:p>
            <a:pPr algn="just"/>
            <a:r>
              <a:rPr lang="tr-TR" sz="1800" b="1" i="0" u="none" strike="noStrike" baseline="0" dirty="0">
                <a:solidFill>
                  <a:srgbClr val="000000"/>
                </a:solidFill>
              </a:rPr>
              <a:t>Avrupa Birliği İstatistik Ofisi (EUROSTAT) </a:t>
            </a:r>
            <a:r>
              <a:rPr lang="tr-TR" sz="1800" b="0" i="0" u="none" strike="noStrike" baseline="0" dirty="0">
                <a:solidFill>
                  <a:srgbClr val="000000"/>
                </a:solidFill>
              </a:rPr>
              <a:t>ise iş kazasını </a:t>
            </a:r>
            <a:r>
              <a:rPr lang="tr-TR" sz="1800" b="0" i="1" u="none" strike="noStrike" baseline="0" dirty="0">
                <a:solidFill>
                  <a:srgbClr val="000000"/>
                </a:solidFill>
              </a:rPr>
              <a:t>“ işin gerçekleşmesi sırasında fiziksel ve ruhsal zarara yol açan ani bir olay” </a:t>
            </a:r>
            <a:r>
              <a:rPr lang="tr-TR" sz="1800" b="0" i="0" u="none" strike="noStrike" baseline="0" dirty="0">
                <a:solidFill>
                  <a:srgbClr val="000000"/>
                </a:solidFill>
              </a:rPr>
              <a:t>şeklinde ifade etmektedir </a:t>
            </a:r>
          </a:p>
          <a:p>
            <a:pPr algn="just"/>
            <a:endParaRPr lang="tr-TR" dirty="0">
              <a:solidFill>
                <a:srgbClr val="000000"/>
              </a:solidFill>
            </a:endParaRPr>
          </a:p>
          <a:p>
            <a:pPr algn="just"/>
            <a:r>
              <a:rPr lang="tr-TR" b="1" dirty="0">
                <a:solidFill>
                  <a:srgbClr val="FF0000"/>
                </a:solidFill>
              </a:rPr>
              <a:t>Uluslararası Çalışma Örgütü (</a:t>
            </a:r>
            <a:r>
              <a:rPr lang="tr-TR" sz="1800" b="1" i="0" u="none" strike="noStrike" baseline="0" dirty="0">
                <a:solidFill>
                  <a:srgbClr val="FF0000"/>
                </a:solidFill>
              </a:rPr>
              <a:t>ILO)- 1919 </a:t>
            </a:r>
          </a:p>
          <a:p>
            <a:pPr algn="just"/>
            <a:r>
              <a:rPr lang="tr-TR" dirty="0">
                <a:solidFill>
                  <a:srgbClr val="000000"/>
                </a:solidFill>
              </a:rPr>
              <a:t>-</a:t>
            </a:r>
            <a:r>
              <a:rPr lang="tr-TR" sz="1800" b="0" i="0" u="none" strike="noStrike" baseline="0" dirty="0">
                <a:solidFill>
                  <a:srgbClr val="000000"/>
                </a:solidFill>
              </a:rPr>
              <a:t>iş sağlığı ve güvenliği konusuna gösterdiği önem,  </a:t>
            </a:r>
          </a:p>
          <a:p>
            <a:pPr algn="just"/>
            <a:r>
              <a:rPr lang="tr-TR" dirty="0">
                <a:solidFill>
                  <a:srgbClr val="000000"/>
                </a:solidFill>
              </a:rPr>
              <a:t>-</a:t>
            </a:r>
            <a:r>
              <a:rPr lang="tr-TR" sz="1800" b="0" i="0" u="none" strike="noStrike" baseline="0" dirty="0">
                <a:solidFill>
                  <a:srgbClr val="000000"/>
                </a:solidFill>
              </a:rPr>
              <a:t>istatistiki ve metodolojik çalışmalar, </a:t>
            </a:r>
          </a:p>
          <a:p>
            <a:pPr algn="just"/>
            <a:r>
              <a:rPr lang="tr-TR" sz="1800" b="0" i="0" u="none" strike="noStrike" baseline="0" dirty="0">
                <a:solidFill>
                  <a:srgbClr val="000000"/>
                </a:solidFill>
              </a:rPr>
              <a:t>-sorunun çözülmesi ile sosyal adaletin sağlanacağı görüşünü benimsemesi </a:t>
            </a:r>
          </a:p>
          <a:p>
            <a:pPr algn="just"/>
            <a:endParaRPr lang="tr-TR" dirty="0">
              <a:solidFill>
                <a:srgbClr val="000000"/>
              </a:solidFill>
            </a:endParaRPr>
          </a:p>
          <a:p>
            <a:pPr algn="just"/>
            <a:r>
              <a:rPr lang="tr-TR" dirty="0">
                <a:solidFill>
                  <a:srgbClr val="000000"/>
                </a:solidFill>
              </a:rPr>
              <a:t>-</a:t>
            </a:r>
            <a:r>
              <a:rPr lang="tr-TR" sz="1800" b="0" i="0" u="none" strike="noStrike" baseline="0" dirty="0">
                <a:solidFill>
                  <a:srgbClr val="000000"/>
                </a:solidFill>
              </a:rPr>
              <a:t>ILO’nun iş sağlığı ve güvenliği, iş kazası ve iş sağlığı gibi konuya ilişkin tanımları konu açısından temel kabul edilen ve üye ülke mevzuatlarının kılavuz olarak kabul ettiği tanımlar olarak görülmektedir.</a:t>
            </a:r>
          </a:p>
          <a:p>
            <a:pPr algn="just"/>
            <a:endParaRPr lang="tr-TR" dirty="0">
              <a:solidFill>
                <a:srgbClr val="000000"/>
              </a:solidFill>
            </a:endParaRPr>
          </a:p>
          <a:p>
            <a:pPr algn="just"/>
            <a:r>
              <a:rPr lang="tr-TR" b="1" dirty="0"/>
              <a:t>Uluslararası Çalışma Örgütü (</a:t>
            </a:r>
            <a:r>
              <a:rPr lang="tr-TR" sz="1800" b="1" i="0" u="none" strike="noStrike" baseline="0" dirty="0"/>
              <a:t>ILO) </a:t>
            </a:r>
            <a:r>
              <a:rPr lang="tr-TR" sz="1800" b="0" i="0" u="none" strike="noStrike" baseline="0" dirty="0">
                <a:solidFill>
                  <a:srgbClr val="000000"/>
                </a:solidFill>
              </a:rPr>
              <a:t>'ya göre iş kazası; “</a:t>
            </a:r>
            <a:r>
              <a:rPr lang="tr-TR" sz="1800" b="0" i="1" u="none" strike="noStrike" baseline="0" dirty="0">
                <a:solidFill>
                  <a:srgbClr val="000000"/>
                </a:solidFill>
              </a:rPr>
              <a:t>önceden planlanmamış, bilinmeyen ve kontrol altına alınamamış olan etrafa zarar verebilecek nitelikteki olaydır</a:t>
            </a:r>
            <a:r>
              <a:rPr lang="tr-TR" sz="1800" b="0" i="0" u="none" strike="noStrike" baseline="0" dirty="0">
                <a:solidFill>
                  <a:srgbClr val="000000"/>
                </a:solidFill>
              </a:rPr>
              <a:t>”. </a:t>
            </a:r>
          </a:p>
          <a:p>
            <a:pPr algn="just"/>
            <a:endParaRPr lang="tr-TR" sz="1800" b="0" i="0" u="none" strike="noStrike" baseline="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ea typeface="+mn-ea"/>
                <a:cs typeface="+mn-cs"/>
              </a:rPr>
              <a:t>Ek olarak iş kazasının tanımına EUROSTAT tarafından, diğer çalışanlar tarafından çalışanlara verilen zararlar, akut zehirlenmeler ve işyerlerinde üçüncü kişilerin başına gelen kazalar da eklenmiştir </a:t>
            </a:r>
          </a:p>
          <a:p>
            <a:endParaRPr lang="tr-TR" dirty="0">
              <a:solidFill>
                <a:srgbClr val="000000"/>
              </a:solidFill>
              <a:latin typeface="Cambria" panose="02040503050406030204" pitchFamily="18" charset="0"/>
            </a:endParaRPr>
          </a:p>
          <a:p>
            <a:endParaRPr lang="tr-TR" dirty="0"/>
          </a:p>
        </p:txBody>
      </p:sp>
      <p:sp>
        <p:nvSpPr>
          <p:cNvPr id="4" name="Metin kutusu 3">
            <a:extLst>
              <a:ext uri="{FF2B5EF4-FFF2-40B4-BE49-F238E27FC236}">
                <a16:creationId xmlns:a16="http://schemas.microsoft.com/office/drawing/2014/main" id="{356D79F1-18ED-423D-8F0E-FCE7802A24F8}"/>
              </a:ext>
            </a:extLst>
          </p:cNvPr>
          <p:cNvSpPr txBox="1"/>
          <p:nvPr/>
        </p:nvSpPr>
        <p:spPr>
          <a:xfrm>
            <a:off x="2846784" y="6383832"/>
            <a:ext cx="6093618" cy="461665"/>
          </a:xfrm>
          <a:prstGeom prst="rect">
            <a:avLst/>
          </a:prstGeom>
          <a:noFill/>
        </p:spPr>
        <p:txBody>
          <a:bodyPr wrap="square">
            <a:spAutoFit/>
          </a:bodyPr>
          <a:lstStyle/>
          <a:p>
            <a:r>
              <a:rPr lang="tr-TR" sz="1200" dirty="0" err="1"/>
              <a:t>Öçal</a:t>
            </a:r>
            <a:r>
              <a:rPr lang="tr-TR" sz="1200" dirty="0"/>
              <a:t>, M., &amp; Çiçek, Ö. (2017). Türkiye Ve Avrupa Birliği’nde İş Kazası Verilerinin Karşılaştırmalı Analizi. Hak İş Uluslararası Emek ve Toplum Dergisi, 6(16), 616-637.</a:t>
            </a:r>
          </a:p>
        </p:txBody>
      </p:sp>
    </p:spTree>
    <p:extLst>
      <p:ext uri="{BB962C8B-B14F-4D97-AF65-F5344CB8AC3E}">
        <p14:creationId xmlns:p14="http://schemas.microsoft.com/office/powerpoint/2010/main" val="295095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F646215-4003-19BB-E013-0F5F7B35B668}"/>
              </a:ext>
            </a:extLst>
          </p:cNvPr>
          <p:cNvSpPr txBox="1"/>
          <p:nvPr/>
        </p:nvSpPr>
        <p:spPr>
          <a:xfrm>
            <a:off x="904279" y="407016"/>
            <a:ext cx="11683009" cy="5909310"/>
          </a:xfrm>
          <a:prstGeom prst="rect">
            <a:avLst/>
          </a:prstGeom>
          <a:noFill/>
        </p:spPr>
        <p:txBody>
          <a:bodyPr wrap="square">
            <a:spAutoFit/>
          </a:bodyPr>
          <a:lstStyle/>
          <a:p>
            <a:r>
              <a:rPr lang="tr-TR" dirty="0"/>
              <a:t>Riskli Sektörler</a:t>
            </a:r>
          </a:p>
          <a:p>
            <a:r>
              <a:rPr lang="tr-TR" dirty="0"/>
              <a:t>Çeşitli iş kollarında tozlu ortamlarla karşılaşılmaktadır. En çok toza</a:t>
            </a:r>
          </a:p>
          <a:p>
            <a:r>
              <a:rPr lang="tr-TR" dirty="0"/>
              <a:t>maruz kalınan iş kolları aşağıda sıralanmaktadır:</a:t>
            </a:r>
          </a:p>
          <a:p>
            <a:r>
              <a:rPr lang="tr-TR" dirty="0"/>
              <a:t>• Patlatma, kırma, delme ve öğütme işleri</a:t>
            </a:r>
          </a:p>
          <a:p>
            <a:r>
              <a:rPr lang="tr-TR" dirty="0"/>
              <a:t>• Maden ocakları</a:t>
            </a:r>
          </a:p>
          <a:p>
            <a:r>
              <a:rPr lang="tr-TR" dirty="0"/>
              <a:t>• Yol, Tünel ve baraj yapımı işleri</a:t>
            </a:r>
          </a:p>
          <a:p>
            <a:r>
              <a:rPr lang="tr-TR" dirty="0"/>
              <a:t>• Döküm işleri (kum ve grafit)</a:t>
            </a:r>
          </a:p>
          <a:p>
            <a:r>
              <a:rPr lang="tr-TR" dirty="0"/>
              <a:t>• Porselen sanayi,</a:t>
            </a:r>
          </a:p>
          <a:p>
            <a:r>
              <a:rPr lang="tr-TR" dirty="0"/>
              <a:t>• Tuğla ve kiremit sanayi</a:t>
            </a:r>
          </a:p>
          <a:p>
            <a:r>
              <a:rPr lang="tr-TR" dirty="0"/>
              <a:t>• Mermer sanayi</a:t>
            </a:r>
          </a:p>
          <a:p>
            <a:r>
              <a:rPr lang="tr-TR" dirty="0"/>
              <a:t>• Çimento sanayi</a:t>
            </a:r>
          </a:p>
          <a:p>
            <a:r>
              <a:rPr lang="tr-TR" dirty="0"/>
              <a:t>• Kaynak işleri</a:t>
            </a:r>
          </a:p>
          <a:p>
            <a:r>
              <a:rPr lang="tr-TR" dirty="0"/>
              <a:t>• Pamuklu dokuma sanayi ve çırçır sanayi</a:t>
            </a:r>
          </a:p>
          <a:p>
            <a:r>
              <a:rPr lang="tr-TR" dirty="0"/>
              <a:t>• Tahıl siloları, un değirmeni ve un fabrikaları</a:t>
            </a:r>
          </a:p>
          <a:p>
            <a:r>
              <a:rPr lang="tr-TR" dirty="0"/>
              <a:t>• Sigara sanayi</a:t>
            </a:r>
          </a:p>
          <a:p>
            <a:r>
              <a:rPr lang="tr-TR" dirty="0"/>
              <a:t>• Ağaç doğrama ve mobilya işleri</a:t>
            </a:r>
          </a:p>
          <a:p>
            <a:r>
              <a:rPr lang="tr-TR" dirty="0"/>
              <a:t>• Metal sanayi</a:t>
            </a:r>
          </a:p>
          <a:p>
            <a:r>
              <a:rPr lang="tr-TR" dirty="0"/>
              <a:t>• Demir ve çelik endüstrisi</a:t>
            </a:r>
          </a:p>
          <a:p>
            <a:r>
              <a:rPr lang="tr-TR" dirty="0"/>
              <a:t>• Kumlama ve raspa işleri</a:t>
            </a:r>
          </a:p>
          <a:p>
            <a:r>
              <a:rPr lang="tr-TR" dirty="0"/>
              <a:t>• Nakliyat,</a:t>
            </a:r>
          </a:p>
          <a:p>
            <a:r>
              <a:rPr lang="tr-TR" dirty="0"/>
              <a:t>• Depolama ve yüzeylerin işlenmesi</a:t>
            </a:r>
          </a:p>
        </p:txBody>
      </p:sp>
      <p:pic>
        <p:nvPicPr>
          <p:cNvPr id="4" name="Resim 3">
            <a:extLst>
              <a:ext uri="{FF2B5EF4-FFF2-40B4-BE49-F238E27FC236}">
                <a16:creationId xmlns:a16="http://schemas.microsoft.com/office/drawing/2014/main" id="{2CAA9CFA-FE39-2A5E-EA2C-D574A84D2C6E}"/>
              </a:ext>
            </a:extLst>
          </p:cNvPr>
          <p:cNvPicPr>
            <a:picLocks noChangeAspect="1"/>
          </p:cNvPicPr>
          <p:nvPr/>
        </p:nvPicPr>
        <p:blipFill>
          <a:blip r:embed="rId2"/>
          <a:stretch>
            <a:fillRect/>
          </a:stretch>
        </p:blipFill>
        <p:spPr>
          <a:xfrm>
            <a:off x="2809971" y="6351988"/>
            <a:ext cx="6572058" cy="506012"/>
          </a:xfrm>
          <a:prstGeom prst="rect">
            <a:avLst/>
          </a:prstGeom>
        </p:spPr>
      </p:pic>
    </p:spTree>
    <p:extLst>
      <p:ext uri="{BB962C8B-B14F-4D97-AF65-F5344CB8AC3E}">
        <p14:creationId xmlns:p14="http://schemas.microsoft.com/office/powerpoint/2010/main" val="161917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1E10F9D-D23D-80A2-85F0-366F3D243E10}"/>
              </a:ext>
            </a:extLst>
          </p:cNvPr>
          <p:cNvSpPr txBox="1"/>
          <p:nvPr/>
        </p:nvSpPr>
        <p:spPr>
          <a:xfrm>
            <a:off x="1575196" y="920740"/>
            <a:ext cx="7225903"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Alınacak Genel Önlemler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Uygun havalandırma (Yerel-Genel)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Islak çalışma yöntemi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Uygun kişisel koruyucu donanımların kullanılması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Düzenli toz ölçümleri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Periyodik kontrol muayeneleri (röntgen ve SFT)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İşe giriş muayenesi (Akciğer rahatsızlığı yönünden riskli olanlar, aşırı sigara içenler belirlenmeli ve toz maruziyeti olan işlerde çalışması önlenmeli)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İşçilere gerekli eğitimin verilmesi</a:t>
            </a:r>
          </a:p>
        </p:txBody>
      </p:sp>
      <p:pic>
        <p:nvPicPr>
          <p:cNvPr id="4" name="Resim 3">
            <a:extLst>
              <a:ext uri="{FF2B5EF4-FFF2-40B4-BE49-F238E27FC236}">
                <a16:creationId xmlns:a16="http://schemas.microsoft.com/office/drawing/2014/main" id="{C582C89A-CE42-B42C-F8F6-C50585872701}"/>
              </a:ext>
            </a:extLst>
          </p:cNvPr>
          <p:cNvPicPr>
            <a:picLocks noChangeAspect="1"/>
          </p:cNvPicPr>
          <p:nvPr/>
        </p:nvPicPr>
        <p:blipFill>
          <a:blip r:embed="rId2"/>
          <a:stretch>
            <a:fillRect/>
          </a:stretch>
        </p:blipFill>
        <p:spPr>
          <a:xfrm>
            <a:off x="2681384" y="6351988"/>
            <a:ext cx="6572058" cy="506012"/>
          </a:xfrm>
          <a:prstGeom prst="rect">
            <a:avLst/>
          </a:prstGeom>
        </p:spPr>
      </p:pic>
    </p:spTree>
    <p:extLst>
      <p:ext uri="{BB962C8B-B14F-4D97-AF65-F5344CB8AC3E}">
        <p14:creationId xmlns:p14="http://schemas.microsoft.com/office/powerpoint/2010/main" val="1296499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42E000F-7858-ED17-5DBF-CA10FB86945D}"/>
              </a:ext>
            </a:extLst>
          </p:cNvPr>
          <p:cNvSpPr txBox="1"/>
          <p:nvPr/>
        </p:nvSpPr>
        <p:spPr>
          <a:xfrm>
            <a:off x="1389460" y="758309"/>
            <a:ext cx="6093618" cy="400110"/>
          </a:xfrm>
          <a:prstGeom prst="rect">
            <a:avLst/>
          </a:prstGeom>
          <a:noFill/>
        </p:spPr>
        <p:txBody>
          <a:bodyPr wrap="square">
            <a:spAutoFit/>
          </a:bodyPr>
          <a:lstStyle/>
          <a:p>
            <a:r>
              <a:rPr lang="tr-TR" sz="2000" b="1" dirty="0"/>
              <a:t>Mesleki İşitme Kayıpları</a:t>
            </a:r>
          </a:p>
        </p:txBody>
      </p:sp>
      <p:sp>
        <p:nvSpPr>
          <p:cNvPr id="7" name="Metin kutusu 6">
            <a:extLst>
              <a:ext uri="{FF2B5EF4-FFF2-40B4-BE49-F238E27FC236}">
                <a16:creationId xmlns:a16="http://schemas.microsoft.com/office/drawing/2014/main" id="{0139B69D-674E-5641-E487-655628D2BD17}"/>
              </a:ext>
            </a:extLst>
          </p:cNvPr>
          <p:cNvSpPr txBox="1"/>
          <p:nvPr/>
        </p:nvSpPr>
        <p:spPr>
          <a:xfrm>
            <a:off x="1389460" y="1199078"/>
            <a:ext cx="9426178" cy="4801314"/>
          </a:xfrm>
          <a:prstGeom prst="rect">
            <a:avLst/>
          </a:prstGeom>
          <a:noFill/>
        </p:spPr>
        <p:txBody>
          <a:bodyPr wrap="square">
            <a:spAutoFit/>
          </a:bodyPr>
          <a:lstStyle/>
          <a:p>
            <a:pPr marL="285750" indent="-285750" algn="just">
              <a:buFont typeface="Wingdings" panose="05000000000000000000" pitchFamily="2" charset="2"/>
              <a:buChar char="§"/>
            </a:pPr>
            <a:r>
              <a:rPr lang="tr-TR" dirty="0"/>
              <a:t>Çok yüksek bir sese kısa süreli maruz kalınması (şiddetli bir patlama)</a:t>
            </a:r>
          </a:p>
          <a:p>
            <a:pPr algn="just"/>
            <a:endParaRPr lang="tr-TR" dirty="0"/>
          </a:p>
          <a:p>
            <a:pPr algn="just"/>
            <a:r>
              <a:rPr lang="tr-TR" dirty="0"/>
              <a:t>• Orta ve yüksek şiddetteki sese uzun süre maruz kalınması (gürültülü ortamda çalışma). Bu tip kayıplar uzun sürede ve yavaş yavaş oluştuğu için kişinin farkına varması zordur.</a:t>
            </a:r>
          </a:p>
          <a:p>
            <a:pPr algn="just"/>
            <a:endParaRPr lang="tr-TR" dirty="0"/>
          </a:p>
          <a:p>
            <a:pPr algn="just"/>
            <a:r>
              <a:rPr lang="tr-TR" dirty="0"/>
              <a:t>• İşyerindeki gürültü düzeyi desibel birimi ile ölçülür.</a:t>
            </a:r>
          </a:p>
          <a:p>
            <a:pPr algn="just"/>
            <a:endParaRPr lang="tr-TR" dirty="0"/>
          </a:p>
          <a:p>
            <a:pPr algn="just"/>
            <a:r>
              <a:rPr lang="tr-TR" dirty="0"/>
              <a:t>• Maruziyet sınır değeri 87 desibeldir.</a:t>
            </a:r>
          </a:p>
          <a:p>
            <a:pPr algn="just"/>
            <a:endParaRPr lang="tr-TR" dirty="0"/>
          </a:p>
          <a:p>
            <a:pPr algn="just"/>
            <a:r>
              <a:rPr lang="tr-TR" dirty="0"/>
              <a:t>• İşçinin maruziyeti, hiçbir koşulda maruziyet sınır değerlerini aşmamalıdır.</a:t>
            </a:r>
          </a:p>
          <a:p>
            <a:pPr algn="just"/>
            <a:endParaRPr lang="tr-TR" dirty="0"/>
          </a:p>
          <a:p>
            <a:pPr algn="just"/>
            <a:r>
              <a:rPr lang="tr-TR" dirty="0"/>
              <a:t>• Gürültü maruziyeti 85 desibel ve üzerinde olduğunda işitme kaybı başlar.</a:t>
            </a:r>
          </a:p>
          <a:p>
            <a:pPr algn="just"/>
            <a:endParaRPr lang="tr-TR" dirty="0"/>
          </a:p>
          <a:p>
            <a:pPr algn="just"/>
            <a:r>
              <a:rPr lang="tr-TR" dirty="0"/>
              <a:t>• Gürültü maruziyeti 85 desibele ulaştığında ya da 85 desibeli aştığında, kulak koruyucuları kullanılmalıdır.</a:t>
            </a:r>
          </a:p>
          <a:p>
            <a:pPr algn="just"/>
            <a:endParaRPr lang="tr-TR" dirty="0"/>
          </a:p>
          <a:p>
            <a:pPr marL="285750" indent="-285750" algn="just">
              <a:buFont typeface="Wingdings" panose="05000000000000000000" pitchFamily="2" charset="2"/>
              <a:buChar char="§"/>
            </a:pPr>
            <a:r>
              <a:rPr lang="tr-TR" dirty="0"/>
              <a:t>Gürültü sonrası işitme kayıpları için yükümlülük süresi 6 aydır.</a:t>
            </a:r>
          </a:p>
        </p:txBody>
      </p:sp>
      <p:pic>
        <p:nvPicPr>
          <p:cNvPr id="8" name="Resim 7">
            <a:extLst>
              <a:ext uri="{FF2B5EF4-FFF2-40B4-BE49-F238E27FC236}">
                <a16:creationId xmlns:a16="http://schemas.microsoft.com/office/drawing/2014/main" id="{0D04F978-59E7-641E-E87B-90A994FCCB26}"/>
              </a:ext>
            </a:extLst>
          </p:cNvPr>
          <p:cNvPicPr>
            <a:picLocks noChangeAspect="1"/>
          </p:cNvPicPr>
          <p:nvPr/>
        </p:nvPicPr>
        <p:blipFill>
          <a:blip r:embed="rId2"/>
          <a:stretch>
            <a:fillRect/>
          </a:stretch>
        </p:blipFill>
        <p:spPr>
          <a:xfrm>
            <a:off x="2816520" y="6351988"/>
            <a:ext cx="6572058" cy="506012"/>
          </a:xfrm>
          <a:prstGeom prst="rect">
            <a:avLst/>
          </a:prstGeom>
        </p:spPr>
      </p:pic>
    </p:spTree>
    <p:extLst>
      <p:ext uri="{BB962C8B-B14F-4D97-AF65-F5344CB8AC3E}">
        <p14:creationId xmlns:p14="http://schemas.microsoft.com/office/powerpoint/2010/main" val="4245687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27D051E-F01E-A547-2FF8-D2D866011D27}"/>
              </a:ext>
            </a:extLst>
          </p:cNvPr>
          <p:cNvSpPr txBox="1"/>
          <p:nvPr/>
        </p:nvSpPr>
        <p:spPr>
          <a:xfrm>
            <a:off x="1175147" y="627133"/>
            <a:ext cx="8840391" cy="4247317"/>
          </a:xfrm>
          <a:prstGeom prst="rect">
            <a:avLst/>
          </a:prstGeom>
          <a:noFill/>
        </p:spPr>
        <p:txBody>
          <a:bodyPr wrap="square">
            <a:spAutoFit/>
          </a:bodyPr>
          <a:lstStyle/>
          <a:p>
            <a:r>
              <a:rPr lang="tr-TR" dirty="0"/>
              <a:t>Riskli Sektörler</a:t>
            </a:r>
          </a:p>
          <a:p>
            <a:r>
              <a:rPr lang="tr-TR" dirty="0"/>
              <a:t>− Dokuma endüstrisi − Metal endüstrisi</a:t>
            </a:r>
          </a:p>
          <a:p>
            <a:r>
              <a:rPr lang="tr-TR" dirty="0"/>
              <a:t>− Ağaç işleri − Kâğıt endüstrisi</a:t>
            </a:r>
          </a:p>
          <a:p>
            <a:r>
              <a:rPr lang="tr-TR" dirty="0"/>
              <a:t>− Matbaacılık − Madencilik işleri</a:t>
            </a:r>
          </a:p>
          <a:p>
            <a:r>
              <a:rPr lang="tr-TR" dirty="0"/>
              <a:t>− Dökümhaneler − Havayolları</a:t>
            </a:r>
          </a:p>
          <a:p>
            <a:endParaRPr lang="tr-TR" dirty="0"/>
          </a:p>
          <a:p>
            <a:r>
              <a:rPr lang="tr-TR" dirty="0"/>
              <a:t>Alınacak Genel Önlemler</a:t>
            </a:r>
          </a:p>
          <a:p>
            <a:r>
              <a:rPr lang="tr-TR" dirty="0"/>
              <a:t>• İşitme kaybına sebep olabilecek kimyasal, fiziksel etkenler giderilmeli</a:t>
            </a:r>
          </a:p>
          <a:p>
            <a:endParaRPr lang="tr-TR" dirty="0"/>
          </a:p>
          <a:p>
            <a:r>
              <a:rPr lang="tr-TR" dirty="0"/>
              <a:t>• Daha az gürültü oluşturan teçhizatlarla çalışma, mümkün olmadığı yerlerde izolasyonla gürültü şiddeti azaltılmalı veya gürültü önleyici bariyerler kullanılmalıdır.</a:t>
            </a:r>
          </a:p>
          <a:p>
            <a:endParaRPr lang="tr-TR" dirty="0"/>
          </a:p>
          <a:p>
            <a:r>
              <a:rPr lang="tr-TR" dirty="0"/>
              <a:t>• Tüm bu önlemler alındıktan sonra en son önlem olarak çalışanlara kulaklık, kulak tıkacı gibi kişisel koruyucu donanımlar sağlanmalıdır. Kulaklıkların sürekli kullanılması gerekmektedir. Gün içinde kısa süre bile olsa çıkarılması koruyucu etkiyi yarıya indirmektedir.</a:t>
            </a:r>
          </a:p>
        </p:txBody>
      </p:sp>
      <p:pic>
        <p:nvPicPr>
          <p:cNvPr id="4" name="Resim 3">
            <a:extLst>
              <a:ext uri="{FF2B5EF4-FFF2-40B4-BE49-F238E27FC236}">
                <a16:creationId xmlns:a16="http://schemas.microsoft.com/office/drawing/2014/main" id="{9007C37B-433E-584E-C090-53A162361581}"/>
              </a:ext>
            </a:extLst>
          </p:cNvPr>
          <p:cNvPicPr>
            <a:picLocks noChangeAspect="1"/>
          </p:cNvPicPr>
          <p:nvPr/>
        </p:nvPicPr>
        <p:blipFill>
          <a:blip r:embed="rId2"/>
          <a:stretch>
            <a:fillRect/>
          </a:stretch>
        </p:blipFill>
        <p:spPr>
          <a:xfrm>
            <a:off x="2924271" y="6351988"/>
            <a:ext cx="6572058" cy="506012"/>
          </a:xfrm>
          <a:prstGeom prst="rect">
            <a:avLst/>
          </a:prstGeom>
        </p:spPr>
      </p:pic>
    </p:spTree>
    <p:extLst>
      <p:ext uri="{BB962C8B-B14F-4D97-AF65-F5344CB8AC3E}">
        <p14:creationId xmlns:p14="http://schemas.microsoft.com/office/powerpoint/2010/main" val="351071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1172C752-CBFE-BB1F-5D9A-81D92F852308}"/>
              </a:ext>
            </a:extLst>
          </p:cNvPr>
          <p:cNvGraphicFramePr/>
          <p:nvPr>
            <p:extLst>
              <p:ext uri="{D42A27DB-BD31-4B8C-83A1-F6EECF244321}">
                <p14:modId xmlns:p14="http://schemas.microsoft.com/office/powerpoint/2010/main" val="1707850686"/>
              </p:ext>
            </p:extLst>
          </p:nvPr>
        </p:nvGraphicFramePr>
        <p:xfrm>
          <a:off x="1368425" y="333903"/>
          <a:ext cx="9455150" cy="5766859"/>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F2130FF6-24C0-5251-43F8-F47131CA764B}"/>
              </a:ext>
            </a:extLst>
          </p:cNvPr>
          <p:cNvSpPr txBox="1"/>
          <p:nvPr/>
        </p:nvSpPr>
        <p:spPr>
          <a:xfrm>
            <a:off x="3049191" y="63963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(2017-2022).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Grafik 6">
            <a:extLst>
              <a:ext uri="{FF2B5EF4-FFF2-40B4-BE49-F238E27FC236}">
                <a16:creationId xmlns:a16="http://schemas.microsoft.com/office/drawing/2014/main" id="{6CD3ACEE-3494-5672-F41D-A6699606F52C}"/>
              </a:ext>
            </a:extLst>
          </p:cNvPr>
          <p:cNvGraphicFramePr/>
          <p:nvPr>
            <p:extLst>
              <p:ext uri="{D42A27DB-BD31-4B8C-83A1-F6EECF244321}">
                <p14:modId xmlns:p14="http://schemas.microsoft.com/office/powerpoint/2010/main" val="825920013"/>
              </p:ext>
            </p:extLst>
          </p:nvPr>
        </p:nvGraphicFramePr>
        <p:xfrm>
          <a:off x="1777166" y="757238"/>
          <a:ext cx="9609971"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9400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9BF1E2FA-7D8C-FD7C-CFEA-76D11CF68261}"/>
              </a:ext>
            </a:extLst>
          </p:cNvPr>
          <p:cNvGraphicFramePr>
            <a:graphicFrameLocks noGrp="1"/>
          </p:cNvGraphicFramePr>
          <p:nvPr>
            <p:extLst>
              <p:ext uri="{D42A27DB-BD31-4B8C-83A1-F6EECF244321}">
                <p14:modId xmlns:p14="http://schemas.microsoft.com/office/powerpoint/2010/main" val="76942508"/>
              </p:ext>
            </p:extLst>
          </p:nvPr>
        </p:nvGraphicFramePr>
        <p:xfrm>
          <a:off x="1703388" y="583645"/>
          <a:ext cx="8440737" cy="5760860"/>
        </p:xfrm>
        <a:graphic>
          <a:graphicData uri="http://schemas.openxmlformats.org/drawingml/2006/table">
            <a:tbl>
              <a:tblPr firstRow="1" bandRow="1">
                <a:tableStyleId>{5C22544A-7EE6-4342-B048-85BDC9FD1C3A}</a:tableStyleId>
              </a:tblPr>
              <a:tblGrid>
                <a:gridCol w="2813579">
                  <a:extLst>
                    <a:ext uri="{9D8B030D-6E8A-4147-A177-3AD203B41FA5}">
                      <a16:colId xmlns:a16="http://schemas.microsoft.com/office/drawing/2014/main" val="4203809984"/>
                    </a:ext>
                  </a:extLst>
                </a:gridCol>
                <a:gridCol w="2813579">
                  <a:extLst>
                    <a:ext uri="{9D8B030D-6E8A-4147-A177-3AD203B41FA5}">
                      <a16:colId xmlns:a16="http://schemas.microsoft.com/office/drawing/2014/main" val="3371582638"/>
                    </a:ext>
                  </a:extLst>
                </a:gridCol>
                <a:gridCol w="2813579">
                  <a:extLst>
                    <a:ext uri="{9D8B030D-6E8A-4147-A177-3AD203B41FA5}">
                      <a16:colId xmlns:a16="http://schemas.microsoft.com/office/drawing/2014/main" val="981830057"/>
                    </a:ext>
                  </a:extLst>
                </a:gridCol>
              </a:tblGrid>
              <a:tr h="596311">
                <a:tc>
                  <a:txBody>
                    <a:bodyPr/>
                    <a:lstStyle/>
                    <a:p>
                      <a:r>
                        <a:rPr lang="tr-TR" sz="1800" dirty="0"/>
                        <a:t>YILLAR</a:t>
                      </a:r>
                    </a:p>
                  </a:txBody>
                  <a:tcPr marT="45727" marB="45727"/>
                </a:tc>
                <a:tc>
                  <a:txBody>
                    <a:bodyPr/>
                    <a:lstStyle/>
                    <a:p>
                      <a:r>
                        <a:rPr lang="tr-TR" sz="1800" dirty="0"/>
                        <a:t>MESLEKİ HASTALIK SAYISI</a:t>
                      </a:r>
                    </a:p>
                  </a:txBody>
                  <a:tcPr marT="45727" marB="45727"/>
                </a:tc>
                <a:tc>
                  <a:txBody>
                    <a:bodyPr/>
                    <a:lstStyle/>
                    <a:p>
                      <a:r>
                        <a:rPr lang="tr-TR" sz="1800" dirty="0"/>
                        <a:t>MESLEKİ HASTALIK SONUCU ÖLÜM SAYISI</a:t>
                      </a:r>
                    </a:p>
                  </a:txBody>
                  <a:tcPr marT="45727" marB="45727"/>
                </a:tc>
                <a:extLst>
                  <a:ext uri="{0D108BD9-81ED-4DB2-BD59-A6C34878D82A}">
                    <a16:rowId xmlns:a16="http://schemas.microsoft.com/office/drawing/2014/main" val="435849765"/>
                  </a:ext>
                </a:extLst>
              </a:tr>
              <a:tr h="340755">
                <a:tc>
                  <a:txBody>
                    <a:bodyPr/>
                    <a:lstStyle/>
                    <a:p>
                      <a:r>
                        <a:rPr lang="tr-TR" sz="1800" dirty="0"/>
                        <a:t>2009</a:t>
                      </a:r>
                    </a:p>
                  </a:txBody>
                  <a:tcPr marT="45727" marB="45727"/>
                </a:tc>
                <a:tc>
                  <a:txBody>
                    <a:bodyPr/>
                    <a:lstStyle/>
                    <a:p>
                      <a:r>
                        <a:rPr lang="tr-TR" sz="1800" dirty="0"/>
                        <a:t>429</a:t>
                      </a:r>
                    </a:p>
                  </a:txBody>
                  <a:tcPr marT="45727" marB="45727"/>
                </a:tc>
                <a:tc>
                  <a:txBody>
                    <a:bodyPr/>
                    <a:lstStyle/>
                    <a:p>
                      <a:r>
                        <a:rPr lang="tr-TR" sz="1800" dirty="0"/>
                        <a:t>0</a:t>
                      </a:r>
                    </a:p>
                  </a:txBody>
                  <a:tcPr marT="45727" marB="45727"/>
                </a:tc>
                <a:extLst>
                  <a:ext uri="{0D108BD9-81ED-4DB2-BD59-A6C34878D82A}">
                    <a16:rowId xmlns:a16="http://schemas.microsoft.com/office/drawing/2014/main" val="4095389152"/>
                  </a:ext>
                </a:extLst>
              </a:tr>
              <a:tr h="340755">
                <a:tc>
                  <a:txBody>
                    <a:bodyPr/>
                    <a:lstStyle/>
                    <a:p>
                      <a:r>
                        <a:rPr lang="tr-TR" sz="1800" dirty="0"/>
                        <a:t>2010</a:t>
                      </a:r>
                    </a:p>
                  </a:txBody>
                  <a:tcPr marT="45727" marB="45727"/>
                </a:tc>
                <a:tc>
                  <a:txBody>
                    <a:bodyPr/>
                    <a:lstStyle/>
                    <a:p>
                      <a:r>
                        <a:rPr lang="tr-TR" sz="1800" dirty="0"/>
                        <a:t>533</a:t>
                      </a:r>
                    </a:p>
                  </a:txBody>
                  <a:tcPr marT="45727" marB="45727"/>
                </a:tc>
                <a:tc>
                  <a:txBody>
                    <a:bodyPr/>
                    <a:lstStyle/>
                    <a:p>
                      <a:r>
                        <a:rPr lang="tr-TR" sz="1800" dirty="0"/>
                        <a:t>10</a:t>
                      </a:r>
                    </a:p>
                  </a:txBody>
                  <a:tcPr marT="45727" marB="45727"/>
                </a:tc>
                <a:extLst>
                  <a:ext uri="{0D108BD9-81ED-4DB2-BD59-A6C34878D82A}">
                    <a16:rowId xmlns:a16="http://schemas.microsoft.com/office/drawing/2014/main" val="1940982166"/>
                  </a:ext>
                </a:extLst>
              </a:tr>
              <a:tr h="340755">
                <a:tc>
                  <a:txBody>
                    <a:bodyPr/>
                    <a:lstStyle/>
                    <a:p>
                      <a:r>
                        <a:rPr lang="tr-TR" sz="1800" dirty="0"/>
                        <a:t>2011</a:t>
                      </a:r>
                    </a:p>
                  </a:txBody>
                  <a:tcPr marT="45727" marB="45727"/>
                </a:tc>
                <a:tc>
                  <a:txBody>
                    <a:bodyPr/>
                    <a:lstStyle/>
                    <a:p>
                      <a:r>
                        <a:rPr lang="tr-TR" sz="1800" dirty="0"/>
                        <a:t>688</a:t>
                      </a:r>
                    </a:p>
                  </a:txBody>
                  <a:tcPr marT="45727" marB="45727"/>
                </a:tc>
                <a:tc>
                  <a:txBody>
                    <a:bodyPr/>
                    <a:lstStyle/>
                    <a:p>
                      <a:r>
                        <a:rPr lang="tr-TR" sz="1800" dirty="0"/>
                        <a:t>10</a:t>
                      </a:r>
                    </a:p>
                  </a:txBody>
                  <a:tcPr marT="45727" marB="45727"/>
                </a:tc>
                <a:extLst>
                  <a:ext uri="{0D108BD9-81ED-4DB2-BD59-A6C34878D82A}">
                    <a16:rowId xmlns:a16="http://schemas.microsoft.com/office/drawing/2014/main" val="3195189467"/>
                  </a:ext>
                </a:extLst>
              </a:tr>
              <a:tr h="340755">
                <a:tc>
                  <a:txBody>
                    <a:bodyPr/>
                    <a:lstStyle/>
                    <a:p>
                      <a:r>
                        <a:rPr lang="tr-TR" sz="1800" dirty="0"/>
                        <a:t>2012</a:t>
                      </a:r>
                    </a:p>
                  </a:txBody>
                  <a:tcPr marT="45727" marB="45727"/>
                </a:tc>
                <a:tc>
                  <a:txBody>
                    <a:bodyPr/>
                    <a:lstStyle/>
                    <a:p>
                      <a:r>
                        <a:rPr lang="tr-TR" sz="1800" dirty="0"/>
                        <a:t>395</a:t>
                      </a:r>
                    </a:p>
                  </a:txBody>
                  <a:tcPr marT="45727" marB="45727"/>
                </a:tc>
                <a:tc>
                  <a:txBody>
                    <a:bodyPr/>
                    <a:lstStyle/>
                    <a:p>
                      <a:r>
                        <a:rPr lang="tr-TR" sz="1800" dirty="0"/>
                        <a:t>1</a:t>
                      </a:r>
                    </a:p>
                  </a:txBody>
                  <a:tcPr marT="45727" marB="45727"/>
                </a:tc>
                <a:extLst>
                  <a:ext uri="{0D108BD9-81ED-4DB2-BD59-A6C34878D82A}">
                    <a16:rowId xmlns:a16="http://schemas.microsoft.com/office/drawing/2014/main" val="465228835"/>
                  </a:ext>
                </a:extLst>
              </a:tr>
              <a:tr h="340755">
                <a:tc>
                  <a:txBody>
                    <a:bodyPr/>
                    <a:lstStyle/>
                    <a:p>
                      <a:r>
                        <a:rPr lang="tr-TR" sz="1800" dirty="0"/>
                        <a:t>2013</a:t>
                      </a:r>
                    </a:p>
                  </a:txBody>
                  <a:tcPr marT="45727" marB="45727"/>
                </a:tc>
                <a:tc>
                  <a:txBody>
                    <a:bodyPr/>
                    <a:lstStyle/>
                    <a:p>
                      <a:r>
                        <a:rPr lang="tr-TR" sz="1800" dirty="0"/>
                        <a:t>371</a:t>
                      </a:r>
                    </a:p>
                  </a:txBody>
                  <a:tcPr marT="45727" marB="45727"/>
                </a:tc>
                <a:tc>
                  <a:txBody>
                    <a:bodyPr/>
                    <a:lstStyle/>
                    <a:p>
                      <a:r>
                        <a:rPr lang="tr-TR" sz="1800" dirty="0"/>
                        <a:t>0</a:t>
                      </a:r>
                    </a:p>
                  </a:txBody>
                  <a:tcPr marT="45727" marB="45727"/>
                </a:tc>
                <a:extLst>
                  <a:ext uri="{0D108BD9-81ED-4DB2-BD59-A6C34878D82A}">
                    <a16:rowId xmlns:a16="http://schemas.microsoft.com/office/drawing/2014/main" val="997916"/>
                  </a:ext>
                </a:extLst>
              </a:tr>
              <a:tr h="340755">
                <a:tc>
                  <a:txBody>
                    <a:bodyPr/>
                    <a:lstStyle/>
                    <a:p>
                      <a:r>
                        <a:rPr lang="tr-TR" sz="1800" dirty="0"/>
                        <a:t>2014</a:t>
                      </a:r>
                    </a:p>
                  </a:txBody>
                  <a:tcPr marT="45727" marB="45727"/>
                </a:tc>
                <a:tc>
                  <a:txBody>
                    <a:bodyPr/>
                    <a:lstStyle/>
                    <a:p>
                      <a:r>
                        <a:rPr lang="tr-TR" sz="1800" dirty="0"/>
                        <a:t>494</a:t>
                      </a:r>
                    </a:p>
                  </a:txBody>
                  <a:tcPr marT="45727" marB="45727"/>
                </a:tc>
                <a:tc>
                  <a:txBody>
                    <a:bodyPr/>
                    <a:lstStyle/>
                    <a:p>
                      <a:r>
                        <a:rPr lang="tr-TR" sz="1800" dirty="0"/>
                        <a:t>0</a:t>
                      </a:r>
                    </a:p>
                  </a:txBody>
                  <a:tcPr marT="45727" marB="45727"/>
                </a:tc>
                <a:extLst>
                  <a:ext uri="{0D108BD9-81ED-4DB2-BD59-A6C34878D82A}">
                    <a16:rowId xmlns:a16="http://schemas.microsoft.com/office/drawing/2014/main" val="1155019263"/>
                  </a:ext>
                </a:extLst>
              </a:tr>
              <a:tr h="340755">
                <a:tc>
                  <a:txBody>
                    <a:bodyPr/>
                    <a:lstStyle/>
                    <a:p>
                      <a:r>
                        <a:rPr lang="tr-TR" sz="1800" dirty="0"/>
                        <a:t>2015</a:t>
                      </a:r>
                    </a:p>
                  </a:txBody>
                  <a:tcPr marT="45727" marB="45727"/>
                </a:tc>
                <a:tc>
                  <a:txBody>
                    <a:bodyPr/>
                    <a:lstStyle/>
                    <a:p>
                      <a:r>
                        <a:rPr lang="tr-TR" sz="1800" dirty="0"/>
                        <a:t>510</a:t>
                      </a:r>
                    </a:p>
                  </a:txBody>
                  <a:tcPr marT="45727" marB="45727"/>
                </a:tc>
                <a:tc>
                  <a:txBody>
                    <a:bodyPr/>
                    <a:lstStyle/>
                    <a:p>
                      <a:r>
                        <a:rPr lang="tr-TR" sz="1800" dirty="0"/>
                        <a:t>0</a:t>
                      </a:r>
                    </a:p>
                  </a:txBody>
                  <a:tcPr marT="45727" marB="45727"/>
                </a:tc>
                <a:extLst>
                  <a:ext uri="{0D108BD9-81ED-4DB2-BD59-A6C34878D82A}">
                    <a16:rowId xmlns:a16="http://schemas.microsoft.com/office/drawing/2014/main" val="69714891"/>
                  </a:ext>
                </a:extLst>
              </a:tr>
              <a:tr h="340755">
                <a:tc>
                  <a:txBody>
                    <a:bodyPr/>
                    <a:lstStyle/>
                    <a:p>
                      <a:r>
                        <a:rPr lang="tr-TR" sz="1800" dirty="0"/>
                        <a:t>2016</a:t>
                      </a:r>
                    </a:p>
                  </a:txBody>
                  <a:tcPr marT="45727" marB="45727"/>
                </a:tc>
                <a:tc>
                  <a:txBody>
                    <a:bodyPr/>
                    <a:lstStyle/>
                    <a:p>
                      <a:r>
                        <a:rPr lang="tr-TR" sz="1800" dirty="0"/>
                        <a:t>597</a:t>
                      </a:r>
                    </a:p>
                  </a:txBody>
                  <a:tcPr marT="45727" marB="45727"/>
                </a:tc>
                <a:tc>
                  <a:txBody>
                    <a:bodyPr/>
                    <a:lstStyle/>
                    <a:p>
                      <a:r>
                        <a:rPr lang="tr-TR" sz="1800" dirty="0"/>
                        <a:t>0</a:t>
                      </a:r>
                    </a:p>
                  </a:txBody>
                  <a:tcPr marT="45727" marB="45727"/>
                </a:tc>
                <a:extLst>
                  <a:ext uri="{0D108BD9-81ED-4DB2-BD59-A6C34878D82A}">
                    <a16:rowId xmlns:a16="http://schemas.microsoft.com/office/drawing/2014/main" val="3187382866"/>
                  </a:ext>
                </a:extLst>
              </a:tr>
              <a:tr h="340755">
                <a:tc>
                  <a:txBody>
                    <a:bodyPr/>
                    <a:lstStyle/>
                    <a:p>
                      <a:r>
                        <a:rPr lang="tr-TR" sz="1800" dirty="0"/>
                        <a:t>2017</a:t>
                      </a:r>
                    </a:p>
                  </a:txBody>
                  <a:tcPr marT="45727" marB="45727"/>
                </a:tc>
                <a:tc>
                  <a:txBody>
                    <a:bodyPr/>
                    <a:lstStyle/>
                    <a:p>
                      <a:r>
                        <a:rPr lang="tr-TR" sz="1800" dirty="0"/>
                        <a:t>691</a:t>
                      </a:r>
                    </a:p>
                  </a:txBody>
                  <a:tcPr marT="45727" marB="45727"/>
                </a:tc>
                <a:tc>
                  <a:txBody>
                    <a:bodyPr/>
                    <a:lstStyle/>
                    <a:p>
                      <a:r>
                        <a:rPr lang="tr-TR" sz="1800" dirty="0"/>
                        <a:t>0</a:t>
                      </a:r>
                    </a:p>
                  </a:txBody>
                  <a:tcPr marT="45727" marB="45727"/>
                </a:tc>
                <a:extLst>
                  <a:ext uri="{0D108BD9-81ED-4DB2-BD59-A6C34878D82A}">
                    <a16:rowId xmlns:a16="http://schemas.microsoft.com/office/drawing/2014/main" val="2714629663"/>
                  </a:ext>
                </a:extLst>
              </a:tr>
              <a:tr h="340741">
                <a:tc>
                  <a:txBody>
                    <a:bodyPr/>
                    <a:lstStyle/>
                    <a:p>
                      <a:r>
                        <a:rPr lang="tr-TR" dirty="0"/>
                        <a:t>2018</a:t>
                      </a:r>
                    </a:p>
                  </a:txBody>
                  <a:tcPr/>
                </a:tc>
                <a:tc>
                  <a:txBody>
                    <a:bodyPr/>
                    <a:lstStyle/>
                    <a:p>
                      <a:r>
                        <a:rPr lang="tr-TR" dirty="0"/>
                        <a:t>1044</a:t>
                      </a:r>
                    </a:p>
                  </a:txBody>
                  <a:tcPr/>
                </a:tc>
                <a:tc>
                  <a:txBody>
                    <a:bodyPr/>
                    <a:lstStyle/>
                    <a:p>
                      <a:r>
                        <a:rPr lang="tr-TR" dirty="0"/>
                        <a:t>0</a:t>
                      </a:r>
                    </a:p>
                  </a:txBody>
                  <a:tcPr/>
                </a:tc>
                <a:extLst>
                  <a:ext uri="{0D108BD9-81ED-4DB2-BD59-A6C34878D82A}">
                    <a16:rowId xmlns:a16="http://schemas.microsoft.com/office/drawing/2014/main" val="1266441598"/>
                  </a:ext>
                </a:extLst>
              </a:tr>
              <a:tr h="340741">
                <a:tc>
                  <a:txBody>
                    <a:bodyPr/>
                    <a:lstStyle/>
                    <a:p>
                      <a:r>
                        <a:rPr lang="tr-TR" dirty="0"/>
                        <a:t>2019</a:t>
                      </a:r>
                    </a:p>
                  </a:txBody>
                  <a:tcPr/>
                </a:tc>
                <a:tc>
                  <a:txBody>
                    <a:bodyPr/>
                    <a:lstStyle/>
                    <a:p>
                      <a:r>
                        <a:rPr lang="tr-TR" dirty="0"/>
                        <a:t>1088</a:t>
                      </a:r>
                    </a:p>
                  </a:txBody>
                  <a:tcPr/>
                </a:tc>
                <a:tc>
                  <a:txBody>
                    <a:bodyPr/>
                    <a:lstStyle/>
                    <a:p>
                      <a:r>
                        <a:rPr lang="tr-TR" dirty="0"/>
                        <a:t>0</a:t>
                      </a:r>
                    </a:p>
                  </a:txBody>
                  <a:tcPr/>
                </a:tc>
                <a:extLst>
                  <a:ext uri="{0D108BD9-81ED-4DB2-BD59-A6C34878D82A}">
                    <a16:rowId xmlns:a16="http://schemas.microsoft.com/office/drawing/2014/main" val="170635091"/>
                  </a:ext>
                </a:extLst>
              </a:tr>
              <a:tr h="340741">
                <a:tc>
                  <a:txBody>
                    <a:bodyPr/>
                    <a:lstStyle/>
                    <a:p>
                      <a:r>
                        <a:rPr lang="tr-TR" dirty="0"/>
                        <a:t>2020</a:t>
                      </a:r>
                    </a:p>
                  </a:txBody>
                  <a:tcPr/>
                </a:tc>
                <a:tc>
                  <a:txBody>
                    <a:bodyPr/>
                    <a:lstStyle/>
                    <a:p>
                      <a:r>
                        <a:rPr lang="tr-TR" dirty="0"/>
                        <a:t>908</a:t>
                      </a:r>
                    </a:p>
                  </a:txBody>
                  <a:tcPr/>
                </a:tc>
                <a:tc>
                  <a:txBody>
                    <a:bodyPr/>
                    <a:lstStyle/>
                    <a:p>
                      <a:r>
                        <a:rPr lang="tr-TR" dirty="0"/>
                        <a:t>5</a:t>
                      </a:r>
                    </a:p>
                  </a:txBody>
                  <a:tcPr/>
                </a:tc>
                <a:extLst>
                  <a:ext uri="{0D108BD9-81ED-4DB2-BD59-A6C34878D82A}">
                    <a16:rowId xmlns:a16="http://schemas.microsoft.com/office/drawing/2014/main" val="3159534669"/>
                  </a:ext>
                </a:extLst>
              </a:tr>
              <a:tr h="340741">
                <a:tc>
                  <a:txBody>
                    <a:bodyPr/>
                    <a:lstStyle/>
                    <a:p>
                      <a:r>
                        <a:rPr lang="tr-TR" dirty="0"/>
                        <a:t>2021</a:t>
                      </a:r>
                    </a:p>
                  </a:txBody>
                  <a:tcPr/>
                </a:tc>
                <a:tc>
                  <a:txBody>
                    <a:bodyPr/>
                    <a:lstStyle/>
                    <a:p>
                      <a:r>
                        <a:rPr lang="tr-TR" dirty="0"/>
                        <a:t>1207</a:t>
                      </a:r>
                    </a:p>
                  </a:txBody>
                  <a:tcPr/>
                </a:tc>
                <a:tc>
                  <a:txBody>
                    <a:bodyPr/>
                    <a:lstStyle/>
                    <a:p>
                      <a:r>
                        <a:rPr lang="tr-TR" dirty="0"/>
                        <a:t>35</a:t>
                      </a:r>
                    </a:p>
                  </a:txBody>
                  <a:tcPr/>
                </a:tc>
                <a:extLst>
                  <a:ext uri="{0D108BD9-81ED-4DB2-BD59-A6C34878D82A}">
                    <a16:rowId xmlns:a16="http://schemas.microsoft.com/office/drawing/2014/main" val="4035913719"/>
                  </a:ext>
                </a:extLst>
              </a:tr>
              <a:tr h="340741">
                <a:tc>
                  <a:txBody>
                    <a:bodyPr/>
                    <a:lstStyle/>
                    <a:p>
                      <a:r>
                        <a:rPr lang="tr-TR" dirty="0"/>
                        <a:t>2022</a:t>
                      </a:r>
                    </a:p>
                  </a:txBody>
                  <a:tcPr/>
                </a:tc>
                <a:tc>
                  <a:txBody>
                    <a:bodyPr/>
                    <a:lstStyle/>
                    <a:p>
                      <a:r>
                        <a:rPr lang="tr-TR" dirty="0"/>
                        <a:t>953</a:t>
                      </a:r>
                    </a:p>
                  </a:txBody>
                  <a:tcPr/>
                </a:tc>
                <a:tc>
                  <a:txBody>
                    <a:bodyPr/>
                    <a:lstStyle/>
                    <a:p>
                      <a:r>
                        <a:rPr lang="tr-TR" dirty="0"/>
                        <a:t>8</a:t>
                      </a:r>
                    </a:p>
                  </a:txBody>
                  <a:tcPr/>
                </a:tc>
                <a:extLst>
                  <a:ext uri="{0D108BD9-81ED-4DB2-BD59-A6C34878D82A}">
                    <a16:rowId xmlns:a16="http://schemas.microsoft.com/office/drawing/2014/main" val="594966657"/>
                  </a:ext>
                </a:extLst>
              </a:tr>
            </a:tbl>
          </a:graphicData>
        </a:graphic>
      </p:graphicFrame>
      <p:sp>
        <p:nvSpPr>
          <p:cNvPr id="7" name="Metin kutusu 6">
            <a:extLst>
              <a:ext uri="{FF2B5EF4-FFF2-40B4-BE49-F238E27FC236}">
                <a16:creationId xmlns:a16="http://schemas.microsoft.com/office/drawing/2014/main" id="{EE3C29F6-2741-1201-7285-1586E47E1421}"/>
              </a:ext>
            </a:extLst>
          </p:cNvPr>
          <p:cNvSpPr txBox="1"/>
          <p:nvPr/>
        </p:nvSpPr>
        <p:spPr>
          <a:xfrm>
            <a:off x="1843088" y="214313"/>
            <a:ext cx="7988299" cy="369332"/>
          </a:xfrm>
          <a:prstGeom prst="rect">
            <a:avLst/>
          </a:prstGeom>
          <a:noFill/>
        </p:spPr>
        <p:txBody>
          <a:bodyPr wrap="square" rtlCol="0">
            <a:spAutoFit/>
          </a:bodyPr>
          <a:lstStyle/>
          <a:p>
            <a:r>
              <a:rPr lang="tr-TR" dirty="0"/>
              <a:t>Yıllara Göre Meslek Hastalığı Sayıları ve Meslek Hastalığından Ölüm Sayıları</a:t>
            </a:r>
          </a:p>
        </p:txBody>
      </p:sp>
      <p:sp>
        <p:nvSpPr>
          <p:cNvPr id="9" name="Metin kutusu 8">
            <a:extLst>
              <a:ext uri="{FF2B5EF4-FFF2-40B4-BE49-F238E27FC236}">
                <a16:creationId xmlns:a16="http://schemas.microsoft.com/office/drawing/2014/main" id="{12B5EC06-67CF-2BB6-0258-68CBA3167C1E}"/>
              </a:ext>
            </a:extLst>
          </p:cNvPr>
          <p:cNvSpPr txBox="1"/>
          <p:nvPr/>
        </p:nvSpPr>
        <p:spPr>
          <a:xfrm>
            <a:off x="3049191" y="634450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(2009-2022).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846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k 7">
            <a:extLst>
              <a:ext uri="{FF2B5EF4-FFF2-40B4-BE49-F238E27FC236}">
                <a16:creationId xmlns:a16="http://schemas.microsoft.com/office/drawing/2014/main" id="{6804E8FE-AFEE-F3A2-600E-8CABA6B07555}"/>
              </a:ext>
            </a:extLst>
          </p:cNvPr>
          <p:cNvGraphicFramePr/>
          <p:nvPr>
            <p:extLst>
              <p:ext uri="{D42A27DB-BD31-4B8C-83A1-F6EECF244321}">
                <p14:modId xmlns:p14="http://schemas.microsoft.com/office/powerpoint/2010/main" val="908055861"/>
              </p:ext>
            </p:extLst>
          </p:nvPr>
        </p:nvGraphicFramePr>
        <p:xfrm>
          <a:off x="1509712" y="1200865"/>
          <a:ext cx="9172575" cy="5286376"/>
        </p:xfrm>
        <a:graphic>
          <a:graphicData uri="http://schemas.openxmlformats.org/drawingml/2006/chart">
            <c:chart xmlns:c="http://schemas.openxmlformats.org/drawingml/2006/chart" xmlns:r="http://schemas.openxmlformats.org/officeDocument/2006/relationships" r:id="rId2"/>
          </a:graphicData>
        </a:graphic>
      </p:graphicFrame>
      <p:sp>
        <p:nvSpPr>
          <p:cNvPr id="10" name="Metin kutusu 9">
            <a:extLst>
              <a:ext uri="{FF2B5EF4-FFF2-40B4-BE49-F238E27FC236}">
                <a16:creationId xmlns:a16="http://schemas.microsoft.com/office/drawing/2014/main" id="{03E4BD03-50E3-A943-4D88-B445F8E15B9A}"/>
              </a:ext>
            </a:extLst>
          </p:cNvPr>
          <p:cNvSpPr txBox="1"/>
          <p:nvPr/>
        </p:nvSpPr>
        <p:spPr>
          <a:xfrm>
            <a:off x="2309808" y="1503760"/>
            <a:ext cx="657225" cy="369332"/>
          </a:xfrm>
          <a:prstGeom prst="rect">
            <a:avLst/>
          </a:prstGeom>
          <a:noFill/>
        </p:spPr>
        <p:txBody>
          <a:bodyPr wrap="square" rtlCol="0">
            <a:spAutoFit/>
          </a:bodyPr>
          <a:lstStyle/>
          <a:p>
            <a:r>
              <a:rPr lang="tr-TR" dirty="0"/>
              <a:t>1044</a:t>
            </a:r>
          </a:p>
        </p:txBody>
      </p:sp>
      <p:sp>
        <p:nvSpPr>
          <p:cNvPr id="11" name="Metin kutusu 10">
            <a:extLst>
              <a:ext uri="{FF2B5EF4-FFF2-40B4-BE49-F238E27FC236}">
                <a16:creationId xmlns:a16="http://schemas.microsoft.com/office/drawing/2014/main" id="{63FF9CA0-9534-B7E7-BCE7-80C4A6329776}"/>
              </a:ext>
            </a:extLst>
          </p:cNvPr>
          <p:cNvSpPr txBox="1"/>
          <p:nvPr/>
        </p:nvSpPr>
        <p:spPr>
          <a:xfrm>
            <a:off x="5960268" y="1447860"/>
            <a:ext cx="1014413" cy="369332"/>
          </a:xfrm>
          <a:prstGeom prst="rect">
            <a:avLst/>
          </a:prstGeom>
          <a:noFill/>
        </p:spPr>
        <p:txBody>
          <a:bodyPr wrap="square" rtlCol="0">
            <a:spAutoFit/>
          </a:bodyPr>
          <a:lstStyle/>
          <a:p>
            <a:r>
              <a:rPr lang="tr-TR" dirty="0"/>
              <a:t>120</a:t>
            </a:r>
          </a:p>
        </p:txBody>
      </p:sp>
      <p:sp>
        <p:nvSpPr>
          <p:cNvPr id="3" name="Metin kutusu 2">
            <a:extLst>
              <a:ext uri="{FF2B5EF4-FFF2-40B4-BE49-F238E27FC236}">
                <a16:creationId xmlns:a16="http://schemas.microsoft.com/office/drawing/2014/main" id="{1227DFA3-F72E-8B80-7BB4-A5438CB8986F}"/>
              </a:ext>
            </a:extLst>
          </p:cNvPr>
          <p:cNvSpPr txBox="1"/>
          <p:nvPr/>
        </p:nvSpPr>
        <p:spPr>
          <a:xfrm>
            <a:off x="2390773" y="6325078"/>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(2018-2022).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B543F4B-4728-34EF-B77D-421D9AD0B331}"/>
              </a:ext>
            </a:extLst>
          </p:cNvPr>
          <p:cNvSpPr txBox="1"/>
          <p:nvPr/>
        </p:nvSpPr>
        <p:spPr>
          <a:xfrm>
            <a:off x="2638420" y="554534"/>
            <a:ext cx="5362580" cy="707886"/>
          </a:xfrm>
          <a:prstGeom prst="rect">
            <a:avLst/>
          </a:prstGeom>
          <a:noFill/>
        </p:spPr>
        <p:txBody>
          <a:bodyPr wrap="square" rtlCol="0">
            <a:spAutoFit/>
          </a:bodyPr>
          <a:lstStyle/>
          <a:p>
            <a:r>
              <a:rPr lang="tr-TR" sz="2000" dirty="0"/>
              <a:t>Sigortalılığı Süresince Ve Sona Erdikten Sonra Meslek Hastalığı Teşhisi Konan Sigortalı Yüzdeleri</a:t>
            </a:r>
          </a:p>
        </p:txBody>
      </p:sp>
    </p:spTree>
    <p:extLst>
      <p:ext uri="{BB962C8B-B14F-4D97-AF65-F5344CB8AC3E}">
        <p14:creationId xmlns:p14="http://schemas.microsoft.com/office/powerpoint/2010/main" val="4211547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k 6">
            <a:extLst>
              <a:ext uri="{FF2B5EF4-FFF2-40B4-BE49-F238E27FC236}">
                <a16:creationId xmlns:a16="http://schemas.microsoft.com/office/drawing/2014/main" id="{A750F478-3E5A-4C04-96B0-5787DA7D4037}"/>
              </a:ext>
            </a:extLst>
          </p:cNvPr>
          <p:cNvGraphicFramePr/>
          <p:nvPr>
            <p:extLst>
              <p:ext uri="{D42A27DB-BD31-4B8C-83A1-F6EECF244321}">
                <p14:modId xmlns:p14="http://schemas.microsoft.com/office/powerpoint/2010/main" val="2901393019"/>
              </p:ext>
            </p:extLst>
          </p:nvPr>
        </p:nvGraphicFramePr>
        <p:xfrm>
          <a:off x="1543051" y="1085850"/>
          <a:ext cx="9501188" cy="5129214"/>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BC716A60-BA33-8D16-073E-A166FAA9B564}"/>
              </a:ext>
            </a:extLst>
          </p:cNvPr>
          <p:cNvSpPr txBox="1"/>
          <p:nvPr/>
        </p:nvSpPr>
        <p:spPr>
          <a:xfrm>
            <a:off x="3218260" y="6396335"/>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(2018-2022).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07954B6F-0653-FA7B-58E9-522F2BD2DE66}"/>
              </a:ext>
            </a:extLst>
          </p:cNvPr>
          <p:cNvSpPr txBox="1"/>
          <p:nvPr/>
        </p:nvSpPr>
        <p:spPr>
          <a:xfrm>
            <a:off x="2471737" y="319770"/>
            <a:ext cx="7586663" cy="646331"/>
          </a:xfrm>
          <a:prstGeom prst="rect">
            <a:avLst/>
          </a:prstGeom>
          <a:noFill/>
        </p:spPr>
        <p:txBody>
          <a:bodyPr wrap="square" rtlCol="0">
            <a:spAutoFit/>
          </a:bodyPr>
          <a:lstStyle/>
          <a:p>
            <a:r>
              <a:rPr lang="tr-TR" dirty="0"/>
              <a:t>2018-2022 Yılları Arasında Meslek Hastalığına Yakalanan Kişilerin Ekonomik Faaliyet Sınıflaması </a:t>
            </a:r>
          </a:p>
        </p:txBody>
      </p:sp>
    </p:spTree>
    <p:extLst>
      <p:ext uri="{BB962C8B-B14F-4D97-AF65-F5344CB8AC3E}">
        <p14:creationId xmlns:p14="http://schemas.microsoft.com/office/powerpoint/2010/main" val="378653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23C28F-E238-5B6E-0DBB-EA1B27001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624" y="342900"/>
            <a:ext cx="4306801" cy="5843588"/>
          </a:xfrm>
          <a:prstGeom prst="rect">
            <a:avLst/>
          </a:prstGeom>
        </p:spPr>
      </p:pic>
      <p:sp>
        <p:nvSpPr>
          <p:cNvPr id="4" name="Metin kutusu 3">
            <a:extLst>
              <a:ext uri="{FF2B5EF4-FFF2-40B4-BE49-F238E27FC236}">
                <a16:creationId xmlns:a16="http://schemas.microsoft.com/office/drawing/2014/main" id="{3A58DD57-9067-6472-A1A9-B8C1E74DC4B7}"/>
              </a:ext>
            </a:extLst>
          </p:cNvPr>
          <p:cNvSpPr txBox="1"/>
          <p:nvPr/>
        </p:nvSpPr>
        <p:spPr>
          <a:xfrm>
            <a:off x="2022872" y="6382018"/>
            <a:ext cx="10169128" cy="646331"/>
          </a:xfrm>
          <a:prstGeom prst="rect">
            <a:avLst/>
          </a:prstGeom>
          <a:noFill/>
        </p:spPr>
        <p:txBody>
          <a:bodyPr wrap="square">
            <a:spAutoFit/>
          </a:bodyPr>
          <a:lstStyle/>
          <a:p>
            <a:pPr algn="l"/>
            <a:r>
              <a:rPr lang="tr-TR" sz="1200" i="0" u="none" strike="noStrike" baseline="0" dirty="0">
                <a:solidFill>
                  <a:srgbClr val="2E2E2E"/>
                </a:solidFill>
              </a:rPr>
              <a:t>Rende</a:t>
            </a:r>
            <a:r>
              <a:rPr lang="tr-TR" sz="1200" dirty="0">
                <a:solidFill>
                  <a:srgbClr val="2E2E2E"/>
                </a:solidFill>
              </a:rPr>
              <a:t> K., </a:t>
            </a:r>
            <a:r>
              <a:rPr lang="tr-TR" sz="1200" i="0" u="none" strike="noStrike" baseline="0" dirty="0">
                <a:solidFill>
                  <a:srgbClr val="2E2E2E"/>
                </a:solidFill>
              </a:rPr>
              <a:t>Çakmak E.G., Doğan T., Karahan </a:t>
            </a:r>
            <a:r>
              <a:rPr lang="tr-TR" sz="1200" i="0" u="none" strike="noStrike" baseline="0" dirty="0" err="1">
                <a:solidFill>
                  <a:srgbClr val="2E2E2E"/>
                </a:solidFill>
              </a:rPr>
              <a:t>Ş.</a:t>
            </a:r>
            <a:r>
              <a:rPr lang="tr-TR" sz="1200" i="0" u="none" strike="noStrike" baseline="0" dirty="0" err="1"/>
              <a:t>İmalat</a:t>
            </a:r>
            <a:r>
              <a:rPr lang="tr-TR" sz="1200" i="0" u="none" strike="noStrike" baseline="0" dirty="0"/>
              <a:t> Sanayiinde Atıkların Alternatif Yakıt ve Hammadde Olarak Kullanımı: </a:t>
            </a:r>
          </a:p>
          <a:p>
            <a:pPr algn="l"/>
            <a:r>
              <a:rPr lang="tr-TR" sz="1200" i="0" u="none" strike="noStrike" baseline="0" dirty="0"/>
              <a:t>Diğer Metalik Olmayan Mineral Ürünlerin İmalatı Sektörü. </a:t>
            </a:r>
            <a:r>
              <a:rPr lang="tr-TR" sz="1200" i="0" u="none" strike="noStrike" baseline="0" dirty="0">
                <a:solidFill>
                  <a:srgbClr val="2E2E2E"/>
                </a:solidFill>
              </a:rPr>
              <a:t>TÜBİTAK Marmara Araştırma Merkezi, Çevre ve Temiz Üretim Enstitüsü.</a:t>
            </a:r>
            <a:endParaRPr lang="tr-TR" sz="1200" i="0" u="none" strike="noStrike" baseline="0" dirty="0"/>
          </a:p>
          <a:p>
            <a:pPr algn="l"/>
            <a:endParaRPr lang="tr-TR" sz="1200" dirty="0"/>
          </a:p>
        </p:txBody>
      </p:sp>
    </p:spTree>
    <p:extLst>
      <p:ext uri="{BB962C8B-B14F-4D97-AF65-F5344CB8AC3E}">
        <p14:creationId xmlns:p14="http://schemas.microsoft.com/office/powerpoint/2010/main" val="3490101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FF9178A-5765-02CC-1021-972FDE6BAF2D}"/>
              </a:ext>
            </a:extLst>
          </p:cNvPr>
          <p:cNvSpPr txBox="1"/>
          <p:nvPr/>
        </p:nvSpPr>
        <p:spPr>
          <a:xfrm>
            <a:off x="3049191"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Çukurova Üniversitesi Tıp Fakültesi, Halk Sağlığı Anabilim Dalı..</a:t>
            </a:r>
          </a:p>
        </p:txBody>
      </p:sp>
      <p:sp>
        <p:nvSpPr>
          <p:cNvPr id="2" name="Metin kutusu 1">
            <a:extLst>
              <a:ext uri="{FF2B5EF4-FFF2-40B4-BE49-F238E27FC236}">
                <a16:creationId xmlns:a16="http://schemas.microsoft.com/office/drawing/2014/main" id="{B9F2EDEF-D028-E12F-19FE-AA4BED8F1189}"/>
              </a:ext>
            </a:extLst>
          </p:cNvPr>
          <p:cNvSpPr txBox="1"/>
          <p:nvPr/>
        </p:nvSpPr>
        <p:spPr>
          <a:xfrm>
            <a:off x="2000250" y="1743075"/>
            <a:ext cx="6657975" cy="6186309"/>
          </a:xfrm>
          <a:prstGeom prst="rect">
            <a:avLst/>
          </a:prstGeom>
          <a:noFill/>
        </p:spPr>
        <p:txBody>
          <a:bodyPr wrap="square" rtlCol="0">
            <a:spAutoFit/>
          </a:bodyPr>
          <a:lstStyle/>
          <a:p>
            <a:r>
              <a:rPr lang="tr-TR" dirty="0"/>
              <a:t>I-Öykü- Ayrıntılı Çalışma Öyküsü, Fizik Muayene- Klinik Bulgular</a:t>
            </a:r>
          </a:p>
          <a:p>
            <a:endParaRPr lang="tr-TR" dirty="0"/>
          </a:p>
          <a:p>
            <a:r>
              <a:rPr lang="tr-TR" dirty="0"/>
              <a:t>II-Laboratuvar</a:t>
            </a:r>
          </a:p>
          <a:p>
            <a:endParaRPr lang="tr-TR" dirty="0"/>
          </a:p>
          <a:p>
            <a:r>
              <a:rPr lang="tr-TR" dirty="0"/>
              <a:t>III-İşyeri Ortam Bulguları-Ölçümleri</a:t>
            </a:r>
          </a:p>
          <a:p>
            <a:endParaRPr lang="tr-TR" dirty="0"/>
          </a:p>
          <a:p>
            <a:endParaRPr lang="tr-TR" dirty="0"/>
          </a:p>
          <a:p>
            <a:r>
              <a:rPr lang="tr-TR" dirty="0"/>
              <a:t>I+ II =  Klinik tanı</a:t>
            </a:r>
          </a:p>
          <a:p>
            <a:endParaRPr lang="tr-TR" dirty="0"/>
          </a:p>
          <a:p>
            <a:r>
              <a:rPr lang="tr-TR" dirty="0"/>
              <a:t>III= Meslek ile ilişkisi </a:t>
            </a:r>
          </a:p>
          <a:p>
            <a:endParaRPr lang="tr-TR" dirty="0"/>
          </a:p>
          <a:p>
            <a:r>
              <a:rPr lang="tr-TR" dirty="0"/>
              <a:t>I+II+III = Meslek Hastalığı tanısı</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5" name="Metin kutusu 4">
            <a:extLst>
              <a:ext uri="{FF2B5EF4-FFF2-40B4-BE49-F238E27FC236}">
                <a16:creationId xmlns:a16="http://schemas.microsoft.com/office/drawing/2014/main" id="{0CBAD9A9-6C25-FF13-3FCC-C656D443DEEF}"/>
              </a:ext>
            </a:extLst>
          </p:cNvPr>
          <p:cNvSpPr txBox="1"/>
          <p:nvPr/>
        </p:nvSpPr>
        <p:spPr>
          <a:xfrm>
            <a:off x="2000250" y="828675"/>
            <a:ext cx="4729163" cy="400110"/>
          </a:xfrm>
          <a:prstGeom prst="rect">
            <a:avLst/>
          </a:prstGeom>
          <a:noFill/>
        </p:spPr>
        <p:txBody>
          <a:bodyPr wrap="square" rtlCol="0">
            <a:spAutoFit/>
          </a:bodyPr>
          <a:lstStyle/>
          <a:p>
            <a:r>
              <a:rPr lang="tr-TR" sz="2000" b="1" dirty="0"/>
              <a:t>Meslek Hastalığı Tanısı </a:t>
            </a:r>
          </a:p>
        </p:txBody>
      </p:sp>
    </p:spTree>
    <p:extLst>
      <p:ext uri="{BB962C8B-B14F-4D97-AF65-F5344CB8AC3E}">
        <p14:creationId xmlns:p14="http://schemas.microsoft.com/office/powerpoint/2010/main" val="361421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ACFEB1C-5FFB-0FFF-01F5-470EC44CDDC8}"/>
              </a:ext>
            </a:extLst>
          </p:cNvPr>
          <p:cNvSpPr txBox="1"/>
          <p:nvPr/>
        </p:nvSpPr>
        <p:spPr>
          <a:xfrm>
            <a:off x="1190029" y="543996"/>
            <a:ext cx="6093618" cy="400110"/>
          </a:xfrm>
          <a:prstGeom prst="rect">
            <a:avLst/>
          </a:prstGeom>
          <a:noFill/>
        </p:spPr>
        <p:txBody>
          <a:bodyPr wrap="square">
            <a:spAutoFit/>
          </a:bodyPr>
          <a:lstStyle/>
          <a:p>
            <a:r>
              <a:rPr lang="tr-TR" sz="2000" b="1" dirty="0">
                <a:solidFill>
                  <a:srgbClr val="FF0000"/>
                </a:solidFill>
              </a:rPr>
              <a:t>Uluslararası Çalışma Örgütü (</a:t>
            </a:r>
            <a:r>
              <a:rPr lang="tr-TR" sz="2000" b="1" i="0" u="none" strike="noStrike" baseline="0" dirty="0">
                <a:solidFill>
                  <a:srgbClr val="FF0000"/>
                </a:solidFill>
              </a:rPr>
              <a:t>ILO) </a:t>
            </a:r>
            <a:endParaRPr lang="tr-TR" sz="2000" dirty="0"/>
          </a:p>
        </p:txBody>
      </p:sp>
      <p:sp>
        <p:nvSpPr>
          <p:cNvPr id="5" name="Metin kutusu 4">
            <a:extLst>
              <a:ext uri="{FF2B5EF4-FFF2-40B4-BE49-F238E27FC236}">
                <a16:creationId xmlns:a16="http://schemas.microsoft.com/office/drawing/2014/main" id="{83131EFC-0360-2299-41F1-908A3A10F31A}"/>
              </a:ext>
            </a:extLst>
          </p:cNvPr>
          <p:cNvSpPr txBox="1"/>
          <p:nvPr/>
        </p:nvSpPr>
        <p:spPr>
          <a:xfrm>
            <a:off x="1557338" y="948690"/>
            <a:ext cx="9444632" cy="4524315"/>
          </a:xfrm>
          <a:prstGeom prst="rect">
            <a:avLst/>
          </a:prstGeom>
          <a:noFill/>
        </p:spPr>
        <p:txBody>
          <a:bodyPr wrap="square">
            <a:spAutoFit/>
          </a:bodyPr>
          <a:lstStyle/>
          <a:p>
            <a:pPr algn="just"/>
            <a:r>
              <a:rPr lang="tr-TR" dirty="0">
                <a:solidFill>
                  <a:srgbClr val="000000"/>
                </a:solidFill>
              </a:rPr>
              <a:t>Ç</a:t>
            </a:r>
            <a:r>
              <a:rPr lang="tr-TR" sz="1800" b="0" i="0" u="none" strike="noStrike" baseline="0" dirty="0">
                <a:solidFill>
                  <a:srgbClr val="000000"/>
                </a:solidFill>
              </a:rPr>
              <a:t>alışanda meydana getirdiği </a:t>
            </a:r>
            <a:r>
              <a:rPr lang="tr-TR" sz="1800" b="0" i="1" u="sng" strike="noStrike" baseline="0" dirty="0">
                <a:solidFill>
                  <a:srgbClr val="000000"/>
                </a:solidFill>
              </a:rPr>
              <a:t>zararın ciddiyetine </a:t>
            </a:r>
            <a:r>
              <a:rPr lang="tr-TR" sz="1800" b="0" i="0" u="none" strike="noStrike" baseline="0" dirty="0">
                <a:solidFill>
                  <a:srgbClr val="000000"/>
                </a:solidFill>
              </a:rPr>
              <a:t>göre ;</a:t>
            </a:r>
          </a:p>
          <a:p>
            <a:pPr algn="just"/>
            <a:endParaRPr lang="tr-TR" dirty="0">
              <a:solidFill>
                <a:srgbClr val="000000"/>
              </a:solidFill>
            </a:endParaRPr>
          </a:p>
          <a:p>
            <a:pPr algn="just"/>
            <a:r>
              <a:rPr lang="tr-TR" sz="1800" b="0" i="0" u="none" strike="noStrike" baseline="0" dirty="0">
                <a:solidFill>
                  <a:srgbClr val="000000"/>
                </a:solidFill>
              </a:rPr>
              <a:t>1- </a:t>
            </a:r>
            <a:r>
              <a:rPr lang="tr-TR" sz="1800" b="1" i="0" u="none" strike="noStrike" baseline="0" dirty="0">
                <a:solidFill>
                  <a:srgbClr val="000000"/>
                </a:solidFill>
              </a:rPr>
              <a:t>Geçici yetersizliğe neden olan kaza </a:t>
            </a:r>
          </a:p>
          <a:p>
            <a:pPr algn="just"/>
            <a:r>
              <a:rPr lang="tr-TR" dirty="0">
                <a:solidFill>
                  <a:srgbClr val="000000"/>
                </a:solidFill>
              </a:rPr>
              <a:t>     M</a:t>
            </a:r>
            <a:r>
              <a:rPr lang="tr-TR" sz="1800" b="0" i="0" u="none" strike="noStrike" baseline="0" dirty="0">
                <a:solidFill>
                  <a:srgbClr val="000000"/>
                </a:solidFill>
              </a:rPr>
              <a:t>edikal olarak müdahale edilme </a:t>
            </a:r>
          </a:p>
          <a:p>
            <a:pPr algn="just"/>
            <a:r>
              <a:rPr lang="tr-TR" dirty="0">
                <a:solidFill>
                  <a:srgbClr val="000000"/>
                </a:solidFill>
              </a:rPr>
              <a:t>     E</a:t>
            </a:r>
            <a:r>
              <a:rPr lang="tr-TR" sz="1800" b="0" i="0" u="none" strike="noStrike" baseline="0" dirty="0">
                <a:solidFill>
                  <a:srgbClr val="000000"/>
                </a:solidFill>
              </a:rPr>
              <a:t>n az bir günlük çalışamama durumu ortaya çıkarma </a:t>
            </a:r>
          </a:p>
          <a:p>
            <a:pPr algn="just"/>
            <a:r>
              <a:rPr lang="tr-TR" dirty="0">
                <a:solidFill>
                  <a:srgbClr val="000000"/>
                </a:solidFill>
              </a:rPr>
              <a:t>     S</a:t>
            </a:r>
            <a:r>
              <a:rPr lang="tr-TR" sz="1800" b="0" i="0" u="none" strike="noStrike" baseline="0" dirty="0">
                <a:solidFill>
                  <a:srgbClr val="000000"/>
                </a:solidFill>
              </a:rPr>
              <a:t>ağlık kurumlarınca kazanın iş kazası olarak sınıflandırılması</a:t>
            </a:r>
            <a:r>
              <a:rPr lang="tr-TR" dirty="0">
                <a:solidFill>
                  <a:srgbClr val="000000"/>
                </a:solidFill>
              </a:rPr>
              <a:t> </a:t>
            </a:r>
          </a:p>
          <a:p>
            <a:pPr algn="just"/>
            <a:endParaRPr lang="tr-TR" dirty="0">
              <a:solidFill>
                <a:srgbClr val="000000"/>
              </a:solidFill>
            </a:endParaRPr>
          </a:p>
          <a:p>
            <a:pPr algn="just"/>
            <a:r>
              <a:rPr lang="tr-TR" dirty="0">
                <a:solidFill>
                  <a:srgbClr val="000000"/>
                </a:solidFill>
              </a:rPr>
              <a:t>2- </a:t>
            </a:r>
            <a:r>
              <a:rPr lang="tr-TR" sz="1800" b="1" i="0" u="none" strike="noStrike" baseline="0" dirty="0">
                <a:solidFill>
                  <a:srgbClr val="000000"/>
                </a:solidFill>
              </a:rPr>
              <a:t>Ciddi kaza</a:t>
            </a:r>
            <a:r>
              <a:rPr lang="tr-TR" sz="1800" b="0" i="0" u="none" strike="noStrike" baseline="0" dirty="0">
                <a:solidFill>
                  <a:srgbClr val="000000"/>
                </a:solidFill>
              </a:rPr>
              <a:t>, </a:t>
            </a:r>
          </a:p>
          <a:p>
            <a:pPr algn="just"/>
            <a:r>
              <a:rPr lang="tr-TR" dirty="0">
                <a:solidFill>
                  <a:srgbClr val="000000"/>
                </a:solidFill>
              </a:rPr>
              <a:t>     İ</a:t>
            </a:r>
            <a:r>
              <a:rPr lang="tr-TR" sz="1800" b="0" i="0" u="none" strike="noStrike" baseline="0" dirty="0">
                <a:solidFill>
                  <a:srgbClr val="000000"/>
                </a:solidFill>
              </a:rPr>
              <a:t>şçilerde ciddi yaralanma</a:t>
            </a:r>
          </a:p>
          <a:p>
            <a:pPr algn="just"/>
            <a:r>
              <a:rPr lang="tr-TR" dirty="0">
                <a:solidFill>
                  <a:srgbClr val="000000"/>
                </a:solidFill>
              </a:rPr>
              <a:t>     Sağlık kurumlarınca onaylanma </a:t>
            </a:r>
          </a:p>
          <a:p>
            <a:pPr algn="just"/>
            <a:endParaRPr lang="tr-TR" sz="1800" b="0" i="0" u="none" strike="noStrike" baseline="0" dirty="0">
              <a:solidFill>
                <a:srgbClr val="000000"/>
              </a:solidFill>
            </a:endParaRPr>
          </a:p>
          <a:p>
            <a:pPr algn="just"/>
            <a:r>
              <a:rPr lang="tr-TR" dirty="0">
                <a:solidFill>
                  <a:srgbClr val="000000"/>
                </a:solidFill>
              </a:rPr>
              <a:t>3- </a:t>
            </a:r>
            <a:r>
              <a:rPr lang="tr-TR" sz="1800" b="1" i="0" u="none" strike="noStrike" baseline="0" dirty="0">
                <a:solidFill>
                  <a:srgbClr val="000000"/>
                </a:solidFill>
              </a:rPr>
              <a:t>Ölümcül kaza</a:t>
            </a:r>
          </a:p>
          <a:p>
            <a:pPr algn="just"/>
            <a:r>
              <a:rPr lang="tr-TR" b="1" dirty="0">
                <a:solidFill>
                  <a:srgbClr val="000000"/>
                </a:solidFill>
              </a:rPr>
              <a:t>   </a:t>
            </a:r>
            <a:r>
              <a:rPr lang="tr-TR" sz="1800" b="0" i="0" u="none" strike="noStrike" baseline="0" dirty="0">
                <a:solidFill>
                  <a:srgbClr val="000000"/>
                </a:solidFill>
              </a:rPr>
              <a:t> </a:t>
            </a:r>
            <a:r>
              <a:rPr lang="tr-TR" dirty="0">
                <a:solidFill>
                  <a:srgbClr val="000000"/>
                </a:solidFill>
              </a:rPr>
              <a:t>D</a:t>
            </a:r>
            <a:r>
              <a:rPr lang="tr-TR" sz="1800" b="0" i="0" u="none" strike="noStrike" baseline="0" dirty="0">
                <a:solidFill>
                  <a:srgbClr val="000000"/>
                </a:solidFill>
              </a:rPr>
              <a:t>erhal veya gerçekleşmesinden belirli bir süre sonra çalışanın hayatını kaybetmesi </a:t>
            </a:r>
          </a:p>
          <a:p>
            <a:pPr algn="just"/>
            <a:r>
              <a:rPr lang="tr-TR" sz="1800" b="0" i="0" u="none" strike="noStrike" baseline="0" dirty="0">
                <a:solidFill>
                  <a:srgbClr val="000000"/>
                </a:solidFill>
              </a:rPr>
              <a:t>. </a:t>
            </a:r>
          </a:p>
          <a:p>
            <a:endParaRPr lang="tr-TR" dirty="0">
              <a:solidFill>
                <a:srgbClr val="000000"/>
              </a:solidFill>
              <a:latin typeface="Cambria" panose="02040503050406030204" pitchFamily="18" charset="0"/>
            </a:endParaRPr>
          </a:p>
          <a:p>
            <a:endParaRPr lang="tr-TR" dirty="0"/>
          </a:p>
        </p:txBody>
      </p:sp>
      <p:sp>
        <p:nvSpPr>
          <p:cNvPr id="4" name="Metin kutusu 3">
            <a:extLst>
              <a:ext uri="{FF2B5EF4-FFF2-40B4-BE49-F238E27FC236}">
                <a16:creationId xmlns:a16="http://schemas.microsoft.com/office/drawing/2014/main" id="{6F275870-282B-01AE-1FEF-A6A5BC2DDF97}"/>
              </a:ext>
            </a:extLst>
          </p:cNvPr>
          <p:cNvSpPr txBox="1"/>
          <p:nvPr/>
        </p:nvSpPr>
        <p:spPr>
          <a:xfrm>
            <a:off x="2646760" y="6304002"/>
            <a:ext cx="609361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Öçal</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M., &amp; Çiçek, Ö. (2017). Türkiye Ve Avrupa Birliği’nde İş Kazası Verilerinin Karşılaştırmalı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Analizi. Hak İş Uluslararası Emek ve Toplum Dergisi, 6(16), 616-637.</a:t>
            </a:r>
          </a:p>
        </p:txBody>
      </p:sp>
    </p:spTree>
    <p:extLst>
      <p:ext uri="{BB962C8B-B14F-4D97-AF65-F5344CB8AC3E}">
        <p14:creationId xmlns:p14="http://schemas.microsoft.com/office/powerpoint/2010/main" val="3808108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DC12732-3D3A-9922-8520-30DC77BDE74E}"/>
              </a:ext>
            </a:extLst>
          </p:cNvPr>
          <p:cNvSpPr txBox="1"/>
          <p:nvPr/>
        </p:nvSpPr>
        <p:spPr>
          <a:xfrm>
            <a:off x="3261122" y="6296264"/>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Çukurova Üniversitesi Tıp Fakültesi, Halk Sağlığı Anabilim Dalı..</a:t>
            </a:r>
          </a:p>
        </p:txBody>
      </p:sp>
      <p:sp>
        <p:nvSpPr>
          <p:cNvPr id="2" name="Metin kutusu 1">
            <a:extLst>
              <a:ext uri="{FF2B5EF4-FFF2-40B4-BE49-F238E27FC236}">
                <a16:creationId xmlns:a16="http://schemas.microsoft.com/office/drawing/2014/main" id="{630C6613-66C0-1F41-976F-CDB2A6A83577}"/>
              </a:ext>
            </a:extLst>
          </p:cNvPr>
          <p:cNvSpPr txBox="1"/>
          <p:nvPr/>
        </p:nvSpPr>
        <p:spPr>
          <a:xfrm>
            <a:off x="2150267" y="1171575"/>
            <a:ext cx="7379495" cy="3231654"/>
          </a:xfrm>
          <a:prstGeom prst="rect">
            <a:avLst/>
          </a:prstGeom>
          <a:noFill/>
        </p:spPr>
        <p:txBody>
          <a:bodyPr wrap="square" rtlCol="0">
            <a:spAutoFit/>
          </a:bodyPr>
          <a:lstStyle/>
          <a:p>
            <a:r>
              <a:rPr lang="tr-TR" sz="2400" b="1" dirty="0"/>
              <a:t>Meslek Hastalıkları Tedavi</a:t>
            </a:r>
          </a:p>
          <a:p>
            <a:endParaRPr lang="tr-TR" dirty="0"/>
          </a:p>
          <a:p>
            <a:pPr marL="285750" indent="-285750">
              <a:buFont typeface="Wingdings" panose="05000000000000000000" pitchFamily="2" charset="2"/>
              <a:buChar char="§"/>
            </a:pPr>
            <a:r>
              <a:rPr lang="tr-TR" dirty="0"/>
              <a:t>Ayırıcı tanı zor </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Çoğunluğunda &gt; 1 faktör oluşumunda etken</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Etkilenme-hastalık oluşumu (Latent süre) çok değişken</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Meslek Hastalığı oluşumu, tipi ve gelişiminde etken yoğunluğu önemli</a:t>
            </a:r>
          </a:p>
          <a:p>
            <a:pPr marL="285750" indent="-285750">
              <a:buFont typeface="Wingdings" panose="05000000000000000000" pitchFamily="2" charset="2"/>
              <a:buChar char="§"/>
            </a:pPr>
            <a:endParaRPr lang="tr-TR" dirty="0"/>
          </a:p>
          <a:p>
            <a:pPr marL="285750" indent="-285750">
              <a:buFont typeface="Wingdings" panose="05000000000000000000" pitchFamily="2" charset="2"/>
              <a:buChar char="§"/>
            </a:pPr>
            <a:r>
              <a:rPr lang="tr-TR" dirty="0"/>
              <a:t>Kişisel yanıt farklı </a:t>
            </a:r>
          </a:p>
        </p:txBody>
      </p:sp>
    </p:spTree>
    <p:extLst>
      <p:ext uri="{BB962C8B-B14F-4D97-AF65-F5344CB8AC3E}">
        <p14:creationId xmlns:p14="http://schemas.microsoft.com/office/powerpoint/2010/main" val="2663451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34D51B0-CAF2-1E7C-0FD3-867721DBF692}"/>
              </a:ext>
            </a:extLst>
          </p:cNvPr>
          <p:cNvSpPr txBox="1"/>
          <p:nvPr/>
        </p:nvSpPr>
        <p:spPr>
          <a:xfrm>
            <a:off x="3049191"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
        <p:nvSpPr>
          <p:cNvPr id="2" name="Metin kutusu 1">
            <a:extLst>
              <a:ext uri="{FF2B5EF4-FFF2-40B4-BE49-F238E27FC236}">
                <a16:creationId xmlns:a16="http://schemas.microsoft.com/office/drawing/2014/main" id="{6F37EE3D-EF89-CA0C-AB0D-E779EBD076D1}"/>
              </a:ext>
            </a:extLst>
          </p:cNvPr>
          <p:cNvSpPr txBox="1"/>
          <p:nvPr/>
        </p:nvSpPr>
        <p:spPr>
          <a:xfrm>
            <a:off x="1900238" y="1528762"/>
            <a:ext cx="6543675" cy="2246769"/>
          </a:xfrm>
          <a:prstGeom prst="rect">
            <a:avLst/>
          </a:prstGeom>
          <a:noFill/>
        </p:spPr>
        <p:txBody>
          <a:bodyPr wrap="square" rtlCol="0">
            <a:spAutoFit/>
          </a:bodyPr>
          <a:lstStyle/>
          <a:p>
            <a:pPr marL="342900" indent="-342900">
              <a:buFont typeface="Wingdings" panose="05000000000000000000" pitchFamily="2" charset="2"/>
              <a:buChar char="§"/>
            </a:pPr>
            <a:r>
              <a:rPr lang="tr-TR" sz="2000" dirty="0"/>
              <a:t>Etkilenim-maruziyetin sonlandırılması</a:t>
            </a:r>
          </a:p>
          <a:p>
            <a:pPr marL="342900" indent="-342900">
              <a:buFont typeface="Wingdings" panose="05000000000000000000" pitchFamily="2" charset="2"/>
              <a:buChar char="§"/>
            </a:pPr>
            <a:endParaRPr lang="tr-TR" sz="2000" dirty="0"/>
          </a:p>
          <a:p>
            <a:pPr marL="342900" indent="-342900">
              <a:buFont typeface="Wingdings" panose="05000000000000000000" pitchFamily="2" charset="2"/>
              <a:buChar char="§"/>
            </a:pPr>
            <a:r>
              <a:rPr lang="tr-TR" sz="2000" dirty="0"/>
              <a:t>Spesifik tedavi (varsa) – nadir</a:t>
            </a:r>
          </a:p>
          <a:p>
            <a:pPr marL="342900" indent="-342900">
              <a:buFont typeface="Wingdings" panose="05000000000000000000" pitchFamily="2" charset="2"/>
              <a:buChar char="§"/>
            </a:pPr>
            <a:endParaRPr lang="tr-TR" sz="2000" dirty="0"/>
          </a:p>
          <a:p>
            <a:pPr marL="342900" indent="-342900">
              <a:buFont typeface="Wingdings" panose="05000000000000000000" pitchFamily="2" charset="2"/>
              <a:buChar char="§"/>
            </a:pPr>
            <a:r>
              <a:rPr lang="tr-TR" sz="2000" dirty="0"/>
              <a:t>Semptomatik-destekleyici tedavi</a:t>
            </a:r>
          </a:p>
          <a:p>
            <a:pPr marL="342900" indent="-342900">
              <a:buFont typeface="Wingdings" panose="05000000000000000000" pitchFamily="2" charset="2"/>
              <a:buChar char="§"/>
            </a:pPr>
            <a:endParaRPr lang="tr-TR" sz="2000" dirty="0"/>
          </a:p>
          <a:p>
            <a:pPr marL="342900" indent="-342900">
              <a:buFont typeface="Wingdings" panose="05000000000000000000" pitchFamily="2" charset="2"/>
              <a:buChar char="§"/>
            </a:pPr>
            <a:r>
              <a:rPr lang="tr-TR" sz="2000" dirty="0"/>
              <a:t>Tedavi pek olmadığı için </a:t>
            </a:r>
            <a:r>
              <a:rPr lang="tr-TR" sz="2000" b="1" dirty="0"/>
              <a:t>Koruma</a:t>
            </a:r>
            <a:r>
              <a:rPr lang="tr-TR" sz="2000" dirty="0"/>
              <a:t> esas</a:t>
            </a:r>
            <a:endParaRPr lang="tr-TR" dirty="0"/>
          </a:p>
        </p:txBody>
      </p:sp>
    </p:spTree>
    <p:extLst>
      <p:ext uri="{BB962C8B-B14F-4D97-AF65-F5344CB8AC3E}">
        <p14:creationId xmlns:p14="http://schemas.microsoft.com/office/powerpoint/2010/main" val="2577513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2011084-089C-AED4-4090-9136F2192077}"/>
              </a:ext>
            </a:extLst>
          </p:cNvPr>
          <p:cNvSpPr txBox="1"/>
          <p:nvPr/>
        </p:nvSpPr>
        <p:spPr>
          <a:xfrm>
            <a:off x="3049191" y="6334780"/>
            <a:ext cx="6093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Çukurova Üniversitesi Tıp Fakültesi, Halk Sağlığı Anabilim Dalı..</a:t>
            </a:r>
          </a:p>
        </p:txBody>
      </p:sp>
      <p:sp>
        <p:nvSpPr>
          <p:cNvPr id="2" name="Metin kutusu 1">
            <a:extLst>
              <a:ext uri="{FF2B5EF4-FFF2-40B4-BE49-F238E27FC236}">
                <a16:creationId xmlns:a16="http://schemas.microsoft.com/office/drawing/2014/main" id="{B373EA08-164C-788D-F274-3D0767663466}"/>
              </a:ext>
            </a:extLst>
          </p:cNvPr>
          <p:cNvSpPr txBox="1"/>
          <p:nvPr/>
        </p:nvSpPr>
        <p:spPr>
          <a:xfrm>
            <a:off x="1657350" y="1314450"/>
            <a:ext cx="8272463" cy="2769989"/>
          </a:xfrm>
          <a:prstGeom prst="rect">
            <a:avLst/>
          </a:prstGeom>
          <a:noFill/>
        </p:spPr>
        <p:txBody>
          <a:bodyPr wrap="square" rtlCol="0">
            <a:spAutoFit/>
          </a:bodyPr>
          <a:lstStyle/>
          <a:p>
            <a:r>
              <a:rPr lang="tr-TR" sz="2400" b="1" dirty="0"/>
              <a:t>Meslek Hastalıklarından Korunma</a:t>
            </a:r>
          </a:p>
          <a:p>
            <a:endParaRPr lang="tr-TR" sz="2400" b="1" dirty="0"/>
          </a:p>
          <a:p>
            <a:pPr marL="342900" indent="-342900">
              <a:buFont typeface="Wingdings" panose="05000000000000000000" pitchFamily="2" charset="2"/>
              <a:buChar char="§"/>
            </a:pPr>
            <a:r>
              <a:rPr lang="tr-TR" dirty="0"/>
              <a:t>Kaynakta kontrol yaklaşımları</a:t>
            </a:r>
          </a:p>
          <a:p>
            <a:pPr marL="342900" indent="-342900">
              <a:buFont typeface="Wingdings" panose="05000000000000000000" pitchFamily="2" charset="2"/>
              <a:buChar char="§"/>
            </a:pPr>
            <a:endParaRPr lang="tr-TR" dirty="0"/>
          </a:p>
          <a:p>
            <a:pPr marL="342900" indent="-342900">
              <a:buFont typeface="Wingdings" panose="05000000000000000000" pitchFamily="2" charset="2"/>
              <a:buChar char="§"/>
            </a:pPr>
            <a:r>
              <a:rPr lang="tr-TR" dirty="0"/>
              <a:t>Ortamda kontrol yaklaşımları</a:t>
            </a:r>
          </a:p>
          <a:p>
            <a:pPr marL="342900" indent="-342900">
              <a:buFont typeface="Wingdings" panose="05000000000000000000" pitchFamily="2" charset="2"/>
              <a:buChar char="§"/>
            </a:pPr>
            <a:endParaRPr lang="tr-TR" dirty="0"/>
          </a:p>
          <a:p>
            <a:pPr marL="342900" indent="-342900">
              <a:buFont typeface="Wingdings" panose="05000000000000000000" pitchFamily="2" charset="2"/>
              <a:buChar char="§"/>
            </a:pPr>
            <a:r>
              <a:rPr lang="tr-TR" dirty="0"/>
              <a:t>Alıcıda kontrol-Eğitim, Kişisel koruyucu kullanımı, Çalışma sürelerinin </a:t>
            </a:r>
            <a:r>
              <a:rPr lang="tr-TR" dirty="0" err="1"/>
              <a:t>değiştirılmesi</a:t>
            </a:r>
            <a:r>
              <a:rPr lang="tr-TR" dirty="0"/>
              <a:t> </a:t>
            </a:r>
          </a:p>
          <a:p>
            <a:pPr marL="342900" indent="-342900">
              <a:buFont typeface="Wingdings" panose="05000000000000000000" pitchFamily="2" charset="2"/>
              <a:buChar char="§"/>
            </a:pPr>
            <a:endParaRPr lang="tr-TR" dirty="0"/>
          </a:p>
          <a:p>
            <a:pPr marL="342900" indent="-342900">
              <a:buFont typeface="Wingdings" panose="05000000000000000000" pitchFamily="2" charset="2"/>
              <a:buChar char="§"/>
            </a:pPr>
            <a:r>
              <a:rPr lang="tr-TR" dirty="0"/>
              <a:t>Tıbbi yaklaşımlar </a:t>
            </a:r>
          </a:p>
        </p:txBody>
      </p:sp>
    </p:spTree>
    <p:extLst>
      <p:ext uri="{BB962C8B-B14F-4D97-AF65-F5344CB8AC3E}">
        <p14:creationId xmlns:p14="http://schemas.microsoft.com/office/powerpoint/2010/main" val="37625404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F9CC9D-7184-9C85-0556-691D3ADEC28E}"/>
              </a:ext>
            </a:extLst>
          </p:cNvPr>
          <p:cNvPicPr>
            <a:picLocks noChangeAspect="1"/>
          </p:cNvPicPr>
          <p:nvPr/>
        </p:nvPicPr>
        <p:blipFill>
          <a:blip r:embed="rId2"/>
          <a:stretch>
            <a:fillRect/>
          </a:stretch>
        </p:blipFill>
        <p:spPr>
          <a:xfrm>
            <a:off x="1350209" y="724640"/>
            <a:ext cx="1261981" cy="493819"/>
          </a:xfrm>
          <a:prstGeom prst="rect">
            <a:avLst/>
          </a:prstGeom>
        </p:spPr>
      </p:pic>
      <p:sp>
        <p:nvSpPr>
          <p:cNvPr id="5" name="Metin kutusu 4">
            <a:extLst>
              <a:ext uri="{FF2B5EF4-FFF2-40B4-BE49-F238E27FC236}">
                <a16:creationId xmlns:a16="http://schemas.microsoft.com/office/drawing/2014/main" id="{82704996-799E-E6FE-6109-4D7E791AA760}"/>
              </a:ext>
            </a:extLst>
          </p:cNvPr>
          <p:cNvSpPr txBox="1"/>
          <p:nvPr/>
        </p:nvSpPr>
        <p:spPr>
          <a:xfrm>
            <a:off x="1350208" y="1397943"/>
            <a:ext cx="9122529"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Öçal</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M., &amp; Çiçek, Ö. (2017). Türkiye ve Avrupa Birliği’nde İş Kazası Verilerinin Karşılaştırmalı Analizi. Hak İş Uluslararası Emek ve Toplum Dergisi, 6(16), 616-637.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-Bilir, N. (2016). İş sağlığı ve güvenliği. Ankara: Hacettepe Üniversitesi Yayınları.</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-T.C. Cumhurbaşkanlığı Mevzuat Bilgi Sistemi. Sosyal Sigortalar Ve Genel Sağlık Sigortası Kanunu. (Erişim tarihi: 01.11.2023).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https://www.mevzuat.gov.tr/mevzuat?MevzuatNo=5510&amp;MevzuatTur=1&amp;MevzuatTertip=5</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-T.C. Cumhurbaşkanlığı Mevzuat Bilgi Sistemi. İş Sağlığı ve Güvenliği Kanunu. (Erişim tarihi: 01.11.2023). 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https://www.mevzuat.gov.tr/mevzuat?MevzuatNo=6331&amp;MevzuatTur=1&amp;MevzuatTertip=5</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.-Sosyal Güvenlik Kurumu İstatistik Yıllığı (2017-2022). (Erişim tarihi: 01.11.2023). Erişim adresi: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https://www.sgk.gov.tr/Istatistik/Yillik/fcd5e59b-6af9-4d90-a451-ee7500eb1cb4/</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prstClr val="black"/>
                </a:solidFill>
                <a:latin typeface="Calibri" panose="020F0502020204030204"/>
              </a:rPr>
              <a:t>-</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Tanır, F. (2017) Meslek Hastalıkları. Halk Sağlığı Uzmanları Derneği,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Çukurova Üniversitesi Tıp Fakültesi, Halk Sağlığı Anabilim Dalı..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0" dirty="0">
                <a:solidFill>
                  <a:prstClr val="black"/>
                </a:solidFill>
                <a:latin typeface="Calibri" panose="020F0502020204030204"/>
              </a:rPr>
              <a:t>-</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Tözün, M. (2017) Meslek Hastalıkları, </a:t>
            </a:r>
            <a:r>
              <a:rPr kumimoji="0" lang="tr-TR"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pp</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sunum. İzmir Katip Çelebi Üniversitesi Tıp Fakültesi, Halk Sağlığı Anabilim Dalı..</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Ilıman, E. Z. (2015). Türkiye’de Meslek Hastalıkları. Uluslararası Sağlık Yönetimi Ve Stratejileri Araştırma Dergisi, 1(1), 21-36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200" b="0" i="0" u="none" strike="noStrike" kern="1200" cap="none" spc="0" normalizeH="0" baseline="0" noProof="0" dirty="0">
                <a:ln>
                  <a:noFill/>
                </a:ln>
                <a:solidFill>
                  <a:srgbClr val="2E2E2E"/>
                </a:solidFill>
                <a:effectLst/>
                <a:uLnTx/>
                <a:uFillTx/>
                <a:latin typeface="Calibri" panose="020F0502020204030204"/>
                <a:ea typeface="+mn-ea"/>
                <a:cs typeface="+mn-cs"/>
              </a:rPr>
              <a:t>Rende K., Çakmak E.G., Doğan T., Karahan </a:t>
            </a:r>
            <a:r>
              <a:rPr kumimoji="0" lang="tr-TR" sz="1200" b="0" i="0" u="none" strike="noStrike" kern="1200" cap="none" spc="0" normalizeH="0" baseline="0" noProof="0" dirty="0" err="1">
                <a:ln>
                  <a:noFill/>
                </a:ln>
                <a:solidFill>
                  <a:srgbClr val="2E2E2E"/>
                </a:solidFill>
                <a:effectLst/>
                <a:uLnTx/>
                <a:uFillTx/>
                <a:latin typeface="Calibri" panose="020F0502020204030204"/>
                <a:ea typeface="+mn-ea"/>
                <a:cs typeface="+mn-cs"/>
              </a:rPr>
              <a:t>Ş.</a:t>
            </a:r>
            <a:r>
              <a:rPr kumimoji="0" lang="tr-TR" sz="1200" b="0" i="0" u="none" strike="noStrike" kern="1200" cap="none" spc="0" normalizeH="0" baseline="0" noProof="0" dirty="0" err="1">
                <a:ln>
                  <a:noFill/>
                </a:ln>
                <a:solidFill>
                  <a:prstClr val="black"/>
                </a:solidFill>
                <a:effectLst/>
                <a:uLnTx/>
                <a:uFillTx/>
                <a:latin typeface="Calibri" panose="020F0502020204030204"/>
                <a:ea typeface="+mn-ea"/>
                <a:cs typeface="+mn-cs"/>
              </a:rPr>
              <a:t>İmalat</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Sanayiinde Atıkların Alternatif Yakıt ve Hammadde Olarak Kullanımı: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Diğer Metalik Olmayan Mineral Ürünlerin İmalatı Sektörü. </a:t>
            </a:r>
            <a:r>
              <a:rPr kumimoji="0" lang="tr-TR" sz="1200" b="0" i="0" u="none" strike="noStrike" kern="1200" cap="none" spc="0" normalizeH="0" baseline="0" noProof="0" dirty="0">
                <a:ln>
                  <a:noFill/>
                </a:ln>
                <a:solidFill>
                  <a:srgbClr val="2E2E2E"/>
                </a:solidFill>
                <a:effectLst/>
                <a:uLnTx/>
                <a:uFillTx/>
                <a:latin typeface="Calibri" panose="020F0502020204030204"/>
                <a:ea typeface="+mn-ea"/>
                <a:cs typeface="+mn-cs"/>
              </a:rPr>
              <a:t>TÜBİTAK Marmara Araştırma Merkezi, Çevre ve Temiz Üretim Enstitüsü.</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2E2E2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-Güney, A. 2009. Yüksek Lisans Tezi. Marmara Üniversitesi Sosyal Bilimler Enstitüsü, Çalışma Ekonomisi ve Endüstri İlişkileri Ana Bilim Dalı.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srgbClr val="2E2E2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srgbClr val="2E2E2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2E2E2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64D4B0C9-BF93-61AD-521C-BC65932F0500}"/>
              </a:ext>
            </a:extLst>
          </p:cNvPr>
          <p:cNvSpPr txBox="1"/>
          <p:nvPr/>
        </p:nvSpPr>
        <p:spPr>
          <a:xfrm>
            <a:off x="1350208" y="5902527"/>
            <a:ext cx="9491584" cy="276999"/>
          </a:xfrm>
          <a:prstGeom prst="rect">
            <a:avLst/>
          </a:prstGeom>
          <a:noFill/>
        </p:spPr>
        <p:txBody>
          <a:bodyPr wrap="square" rtlCol="0">
            <a:spAutoFit/>
          </a:bodyPr>
          <a:lstStyle/>
          <a:p>
            <a:r>
              <a:rPr lang="tr-TR" sz="1200" dirty="0"/>
              <a:t>-T.C. Çalışma ve Sosyal Güvenlik Bakanlığı, Çalışma ve Sosyal Güvenlik Eğitim ve Araştırma Merkezi.  Meslek Hastalıkları, 2013, Ankara.</a:t>
            </a:r>
          </a:p>
        </p:txBody>
      </p:sp>
    </p:spTree>
    <p:extLst>
      <p:ext uri="{BB962C8B-B14F-4D97-AF65-F5344CB8AC3E}">
        <p14:creationId xmlns:p14="http://schemas.microsoft.com/office/powerpoint/2010/main" val="41698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164DC8C-4881-9AB3-7E65-31F761937EB6}"/>
              </a:ext>
            </a:extLst>
          </p:cNvPr>
          <p:cNvSpPr txBox="1"/>
          <p:nvPr/>
        </p:nvSpPr>
        <p:spPr>
          <a:xfrm>
            <a:off x="1328738" y="2049452"/>
            <a:ext cx="9915525" cy="4093428"/>
          </a:xfrm>
          <a:prstGeom prst="rect">
            <a:avLst/>
          </a:prstGeom>
          <a:noFill/>
        </p:spPr>
        <p:txBody>
          <a:bodyPr wrap="square" rtlCol="0">
            <a:spAutoFit/>
          </a:bodyPr>
          <a:lstStyle/>
          <a:p>
            <a:pPr marL="342900" indent="-342900">
              <a:buAutoNum type="alphaLcParenR"/>
            </a:pPr>
            <a:r>
              <a:rPr lang="tr-TR" sz="2000" dirty="0"/>
              <a:t>Sigortalının işyerinde bulunduğu sırada,</a:t>
            </a:r>
          </a:p>
          <a:p>
            <a:pPr marL="342900" indent="-342900">
              <a:buAutoNum type="alphaLcParenR"/>
            </a:pPr>
            <a:endParaRPr lang="tr-TR" sz="2000" dirty="0"/>
          </a:p>
          <a:p>
            <a:pPr marL="342900" indent="-342900">
              <a:buAutoNum type="alphaLcParenR"/>
            </a:pPr>
            <a:r>
              <a:rPr lang="tr-TR" sz="2000" dirty="0"/>
              <a:t>İşveren tarafından yürütülmekte olan iş nedeniyle </a:t>
            </a:r>
          </a:p>
          <a:p>
            <a:r>
              <a:rPr lang="tr-TR" sz="2000" dirty="0"/>
              <a:t>      sigortalı kendi adına ve hesabına bağımsız çalışıyorsa yürütmekte olduğu iş nedeniyle,</a:t>
            </a:r>
          </a:p>
          <a:p>
            <a:endParaRPr lang="tr-TR" sz="2000" dirty="0"/>
          </a:p>
          <a:p>
            <a:pPr marL="342900" indent="-342900">
              <a:buAutoNum type="alphaLcParenR" startAt="3"/>
            </a:pPr>
            <a:r>
              <a:rPr lang="tr-TR" sz="2000" dirty="0"/>
              <a:t>Bir işverene bağlı olarak çalışan sigortalının, görevli olarak işyeri dışında başka bir yere</a:t>
            </a:r>
          </a:p>
          <a:p>
            <a:r>
              <a:rPr lang="tr-TR" sz="2000" dirty="0"/>
              <a:t>       gönderilmesi nedeniyle asıl işini yapmaksızın geçen zamanlarda,</a:t>
            </a:r>
          </a:p>
          <a:p>
            <a:endParaRPr lang="tr-TR" sz="2000" dirty="0"/>
          </a:p>
          <a:p>
            <a:pPr marL="342900" indent="-342900">
              <a:buAutoNum type="alphaLcParenR" startAt="4"/>
            </a:pPr>
            <a:r>
              <a:rPr lang="tr-TR" sz="2000" dirty="0"/>
              <a:t>Emziren kadın sigortalının, iş mevzuatı gereğince çocuğuna süt vermek için ayrılan zamanlarda,</a:t>
            </a:r>
          </a:p>
          <a:p>
            <a:pPr marL="342900" indent="-342900">
              <a:buAutoNum type="alphaLcParenR" startAt="4"/>
            </a:pPr>
            <a:endParaRPr lang="tr-TR" sz="2000" dirty="0"/>
          </a:p>
          <a:p>
            <a:pPr marL="342900" indent="-342900">
              <a:buAutoNum type="alphaLcParenR" startAt="4"/>
            </a:pPr>
            <a:r>
              <a:rPr lang="tr-TR" sz="2000" dirty="0"/>
              <a:t>Sigortalıların, işverence sağlanan bir taşıtla işin yapıldığı yere gidiş gelişi sırasında, meydana gelen ve sigortalıyı hemen veya sonradan bedenen ya da ruhen engelli hâle getiren olaydır</a:t>
            </a:r>
          </a:p>
        </p:txBody>
      </p:sp>
      <p:sp>
        <p:nvSpPr>
          <p:cNvPr id="4" name="Metin kutusu 3">
            <a:extLst>
              <a:ext uri="{FF2B5EF4-FFF2-40B4-BE49-F238E27FC236}">
                <a16:creationId xmlns:a16="http://schemas.microsoft.com/office/drawing/2014/main" id="{DA53C535-DE20-31C7-1A38-CCD063096683}"/>
              </a:ext>
            </a:extLst>
          </p:cNvPr>
          <p:cNvSpPr txBox="1"/>
          <p:nvPr/>
        </p:nvSpPr>
        <p:spPr>
          <a:xfrm>
            <a:off x="1624013" y="817334"/>
            <a:ext cx="7891462" cy="1107996"/>
          </a:xfrm>
          <a:prstGeom prst="rect">
            <a:avLst/>
          </a:prstGeom>
          <a:noFill/>
        </p:spPr>
        <p:txBody>
          <a:bodyPr wrap="square" rtlCol="0">
            <a:spAutoFit/>
          </a:bodyPr>
          <a:lstStyle/>
          <a:p>
            <a:r>
              <a:rPr lang="tr-TR" altLang="tr-TR" sz="2400" dirty="0"/>
              <a:t> </a:t>
            </a:r>
            <a:r>
              <a:rPr lang="tr-TR" altLang="tr-TR" sz="2400" b="1" dirty="0"/>
              <a:t>Sosyal Sigortalar ve Genel Sağlık Sigortası Kanunu</a:t>
            </a:r>
          </a:p>
          <a:p>
            <a:r>
              <a:rPr lang="tr-TR" altLang="tr-TR" sz="2400" b="1" dirty="0"/>
              <a:t> (5510- 13. Madde /2006)</a:t>
            </a:r>
          </a:p>
          <a:p>
            <a:endParaRPr lang="tr-TR" altLang="tr-TR" sz="1800" dirty="0"/>
          </a:p>
        </p:txBody>
      </p:sp>
      <p:sp>
        <p:nvSpPr>
          <p:cNvPr id="3" name="Metin kutusu 2">
            <a:extLst>
              <a:ext uri="{FF2B5EF4-FFF2-40B4-BE49-F238E27FC236}">
                <a16:creationId xmlns:a16="http://schemas.microsoft.com/office/drawing/2014/main" id="{138E2C7B-1F49-DD7B-CF66-664645B5587D}"/>
              </a:ext>
            </a:extLst>
          </p:cNvPr>
          <p:cNvSpPr txBox="1"/>
          <p:nvPr/>
        </p:nvSpPr>
        <p:spPr>
          <a:xfrm>
            <a:off x="2100262" y="6409551"/>
            <a:ext cx="11987213" cy="461665"/>
          </a:xfrm>
          <a:prstGeom prst="rect">
            <a:avLst/>
          </a:prstGeom>
          <a:noFill/>
        </p:spPr>
        <p:txBody>
          <a:bodyPr wrap="square" rtlCol="0">
            <a:spAutoFit/>
          </a:bodyPr>
          <a:lstStyle/>
          <a:p>
            <a:r>
              <a:rPr lang="tr-TR" sz="1200" dirty="0"/>
              <a:t>T.C. Cumhurbaşkanlığı Mevzuat Bilgi Sistemi. Sosyal Sigortalar Ve Genel Sağlık Sigortası Kanunu. (Erişim tarihi: 01.11.2023). </a:t>
            </a:r>
          </a:p>
          <a:p>
            <a:r>
              <a:rPr lang="tr-TR" sz="1200" dirty="0"/>
              <a:t>Erişim adresi: </a:t>
            </a:r>
            <a:r>
              <a:rPr lang="tr-TR" sz="1200" dirty="0">
                <a:hlinkClick r:id="rId2"/>
              </a:rPr>
              <a:t>https://www.mevzuat.gov.tr/mevzuat?MevzuatNo=5510&amp;MevzuatTur=1&amp;MevzuatTertip=5</a:t>
            </a:r>
            <a:r>
              <a:rPr lang="tr-TR" sz="1200" dirty="0"/>
              <a:t> </a:t>
            </a:r>
          </a:p>
        </p:txBody>
      </p:sp>
    </p:spTree>
    <p:extLst>
      <p:ext uri="{BB962C8B-B14F-4D97-AF65-F5344CB8AC3E}">
        <p14:creationId xmlns:p14="http://schemas.microsoft.com/office/powerpoint/2010/main" val="236311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9FF5D65-3DD6-7768-B04B-9B5379BEB929}"/>
              </a:ext>
            </a:extLst>
          </p:cNvPr>
          <p:cNvSpPr txBox="1"/>
          <p:nvPr/>
        </p:nvSpPr>
        <p:spPr>
          <a:xfrm>
            <a:off x="1760935" y="1910060"/>
            <a:ext cx="8311753" cy="1015663"/>
          </a:xfrm>
          <a:prstGeom prst="rect">
            <a:avLst/>
          </a:prstGeom>
          <a:noFill/>
        </p:spPr>
        <p:txBody>
          <a:bodyPr wrap="square">
            <a:spAutoFit/>
          </a:bodyPr>
          <a:lstStyle/>
          <a:p>
            <a:pPr marL="342900" indent="-342900" algn="just">
              <a:buFont typeface="Wingdings" panose="05000000000000000000" pitchFamily="2" charset="2"/>
              <a:buChar char="§"/>
            </a:pPr>
            <a:r>
              <a:rPr lang="tr-TR" sz="2000" dirty="0"/>
              <a:t>İş yerinde veya işin yürütümü nedeniyle meydana gelen, ölüme sebebiyet    veren veya vücut bütünlüğünü ruhen ya da bedenen engelli hâle getiren olayı</a:t>
            </a:r>
          </a:p>
        </p:txBody>
      </p:sp>
      <p:sp>
        <p:nvSpPr>
          <p:cNvPr id="4" name="Metin kutusu 3">
            <a:extLst>
              <a:ext uri="{FF2B5EF4-FFF2-40B4-BE49-F238E27FC236}">
                <a16:creationId xmlns:a16="http://schemas.microsoft.com/office/drawing/2014/main" id="{C989A43F-ACFF-DD55-B2E9-5049238BD974}"/>
              </a:ext>
            </a:extLst>
          </p:cNvPr>
          <p:cNvSpPr txBox="1"/>
          <p:nvPr/>
        </p:nvSpPr>
        <p:spPr>
          <a:xfrm>
            <a:off x="1760935" y="1128713"/>
            <a:ext cx="7486650" cy="461665"/>
          </a:xfrm>
          <a:prstGeom prst="rect">
            <a:avLst/>
          </a:prstGeom>
          <a:noFill/>
        </p:spPr>
        <p:txBody>
          <a:bodyPr wrap="square" rtlCol="0">
            <a:spAutoFit/>
          </a:bodyPr>
          <a:lstStyle/>
          <a:p>
            <a:r>
              <a:rPr lang="tr-TR" sz="2400" b="1" dirty="0"/>
              <a:t>İş Sağlığı ve Güvenliği Kanunu (6331-3.madde / 2012)</a:t>
            </a:r>
          </a:p>
        </p:txBody>
      </p:sp>
      <p:sp>
        <p:nvSpPr>
          <p:cNvPr id="7" name="Metin kutusu 6">
            <a:extLst>
              <a:ext uri="{FF2B5EF4-FFF2-40B4-BE49-F238E27FC236}">
                <a16:creationId xmlns:a16="http://schemas.microsoft.com/office/drawing/2014/main" id="{6E4883F9-390B-07F6-7E10-DBE7A06AB943}"/>
              </a:ext>
            </a:extLst>
          </p:cNvPr>
          <p:cNvSpPr txBox="1"/>
          <p:nvPr/>
        </p:nvSpPr>
        <p:spPr>
          <a:xfrm>
            <a:off x="2157413" y="6241406"/>
            <a:ext cx="93440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T.C. Cumhurbaşkanlığı Mevzuat Bilgi Sistemi. </a:t>
            </a:r>
            <a:r>
              <a:rPr lang="tr-TR" sz="1200" dirty="0">
                <a:solidFill>
                  <a:prstClr val="black"/>
                </a:solidFill>
                <a:latin typeface="Calibri" panose="020F0502020204030204"/>
              </a:rPr>
              <a:t>İş Sağlığı ve Güvenliği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Kanunu. (Erişim tarihi: 01.11.2023).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Erişim adresi: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https://www.mevzuat.gov.tr/mevzuat?MevzuatNo=6331&amp;MevzuatTur=1&amp;MevzuatTertip=5</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446674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TotalTime>
  <Words>5703</Words>
  <Application>Microsoft Office PowerPoint</Application>
  <PresentationFormat>Geniş ekran</PresentationFormat>
  <Paragraphs>756</Paragraphs>
  <Slides>73</Slides>
  <Notes>2</Notes>
  <HiddenSlides>0</HiddenSlides>
  <MMClips>2</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73</vt:i4>
      </vt:variant>
    </vt:vector>
  </HeadingPairs>
  <TitlesOfParts>
    <vt:vector size="87" baseType="lpstr">
      <vt:lpstr>Arial</vt:lpstr>
      <vt:lpstr>Calibri</vt:lpstr>
      <vt:lpstr>Calibri Light</vt:lpstr>
      <vt:lpstr>Cambria</vt:lpstr>
      <vt:lpstr>Constantia</vt:lpstr>
      <vt:lpstr>Helvetica 55 Roman</vt:lpstr>
      <vt:lpstr>Lucida Sans Unicode</vt:lpstr>
      <vt:lpstr>Times-Bold</vt:lpstr>
      <vt:lpstr>TimesNewRoman</vt:lpstr>
      <vt:lpstr>TimesNewRoman,Bold</vt:lpstr>
      <vt:lpstr>Times-Roman</vt:lpstr>
      <vt:lpstr>Wingdings</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İŞE BAĞLI HASTALIKLAR</vt:lpstr>
      <vt:lpstr>İşle İlgili Hastalıkların Tanımı</vt:lpstr>
      <vt:lpstr>PowerPoint Sunusu</vt:lpstr>
      <vt:lpstr>PowerPoint Sunusu</vt:lpstr>
      <vt:lpstr>PowerPoint Sunusu</vt:lpstr>
      <vt:lpstr>Meslek Hastalıkları-İş İle İlgili Hastalıklar-Genel Hastalıklar Karşılaştırması</vt:lpstr>
      <vt:lpstr>PowerPoint Sunusu</vt:lpstr>
      <vt:lpstr>PowerPoint Sunusu</vt:lpstr>
      <vt:lpstr>PowerPoint Sunusu</vt:lpstr>
      <vt:lpstr>Meslek Hastalıklarının  Genel Özellikleri</vt:lpstr>
      <vt:lpstr>‘Meslek’ hastası olmak; </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AKAR</dc:creator>
  <cp:lastModifiedBy>Gökhan AKAR</cp:lastModifiedBy>
  <cp:revision>32</cp:revision>
  <dcterms:created xsi:type="dcterms:W3CDTF">2023-10-21T10:13:36Z</dcterms:created>
  <dcterms:modified xsi:type="dcterms:W3CDTF">2023-11-09T04:59:58Z</dcterms:modified>
</cp:coreProperties>
</file>