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7" r:id="rId1"/>
  </p:sldMasterIdLst>
  <p:sldIdLst>
    <p:sldId id="256" r:id="rId2"/>
    <p:sldId id="257" r:id="rId3"/>
    <p:sldId id="258" r:id="rId4"/>
    <p:sldId id="270" r:id="rId5"/>
    <p:sldId id="260" r:id="rId6"/>
    <p:sldId id="269" r:id="rId7"/>
    <p:sldId id="261" r:id="rId8"/>
    <p:sldId id="268" r:id="rId9"/>
    <p:sldId id="262" r:id="rId10"/>
    <p:sldId id="267" r:id="rId11"/>
    <p:sldId id="272" r:id="rId12"/>
    <p:sldId id="264" r:id="rId13"/>
    <p:sldId id="271" r:id="rId14"/>
    <p:sldId id="265" r:id="rId15"/>
    <p:sldId id="266" r:id="rId16"/>
    <p:sldId id="263" r:id="rId17"/>
    <p:sldId id="25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showGuides="1">
      <p:cViewPr varScale="1">
        <p:scale>
          <a:sx n="95" d="100"/>
          <a:sy n="95" d="100"/>
        </p:scale>
        <p:origin x="67" y="1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tableStyles" Target="tableStyles.xml" /></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8A87A34-81AB-432B-8DAE-1953F412C126}" type="datetimeFigureOut">
              <a:rPr lang="en-US" smtClean="0"/>
              <a:pPr/>
              <a:t>5/15/2024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D22F896-40B5-4ADD-8801-0D06FADFA095}"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2463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smtClean="0"/>
              <a:pPr/>
              <a:t>5/15/2024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92348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8A87A34-81AB-432B-8DAE-1953F412C126}" type="datetimeFigureOut">
              <a:rPr lang="en-US" smtClean="0"/>
              <a:pPr/>
              <a:t>5/15/2024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5385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8A87A34-81AB-432B-8DAE-1953F412C126}" type="datetimeFigureOut">
              <a:rPr lang="en-US" smtClean="0"/>
              <a:pPr/>
              <a:t>5/15/2024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7599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8A87A34-81AB-432B-8DAE-1953F412C126}" type="datetimeFigureOut">
              <a:rPr lang="en-US" smtClean="0"/>
              <a:pPr/>
              <a:t>5/15/2024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846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8A87A34-81AB-432B-8DAE-1953F412C126}" type="datetimeFigureOut">
              <a:rPr lang="en-US" smtClean="0"/>
              <a:pPr/>
              <a:t>5/15/2024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0670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stilini düzenlemek için tıklayın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8A87A34-81AB-432B-8DAE-1953F412C126}" type="datetimeFigureOut">
              <a:rPr lang="en-US" smtClean="0"/>
              <a:pPr/>
              <a:t>5/15/2024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735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1584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8341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15224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8A87A34-81AB-432B-8DAE-1953F412C126}" type="datetimeFigureOut">
              <a:rPr lang="en-US" smtClean="0"/>
              <a:t>5/15/2024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3395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5/15/2024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01769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5/15/2024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9890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5/15/2024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9972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5/15/2024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71314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smtClean="0"/>
              <a:t>5/15/2024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6496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stilini düzenlemek için tıklayın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smtClean="0"/>
              <a:t>5/15/2024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87888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image" Target="../media/image4.pn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3.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A87A34-81AB-432B-8DAE-1953F412C126}" type="datetimeFigureOut">
              <a:rPr lang="en-US" smtClean="0"/>
              <a:pPr/>
              <a:t>5/15/2024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3206347"/>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image" Target="../media/image9.png" /><Relationship Id="rId1" Type="http://schemas.openxmlformats.org/officeDocument/2006/relationships/slideLayout" Target="../slideLayouts/slideLayout2.xml" /><Relationship Id="rId5" Type="http://schemas.openxmlformats.org/officeDocument/2006/relationships/image" Target="../media/image12.png" /><Relationship Id="rId4" Type="http://schemas.openxmlformats.org/officeDocument/2006/relationships/image" Target="../media/image11.png"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3" Type="http://schemas.openxmlformats.org/officeDocument/2006/relationships/hyperlink" Target="https://www.mevzuat.gov.tr/" TargetMode="External" /><Relationship Id="rId2" Type="http://schemas.openxmlformats.org/officeDocument/2006/relationships/hyperlink" Target="https://izmirataturkeah.saglik.gov.tr/" TargetMode="Externa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hyperlink" Target="https://izmirataturkeah.saglik.gov.tr/" TargetMode="External"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hyperlink" Target="https://izmirataturkeah.saglik.gov.tr/" TargetMode="External"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hyperlink" Target="https://izmirataturkeah.saglik.gov.tr/" TargetMode="External"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13F09CD-615D-4602-A1B0-C0A6AEC12CA3}"/>
              </a:ext>
            </a:extLst>
          </p:cNvPr>
          <p:cNvSpPr>
            <a:spLocks noGrp="1"/>
          </p:cNvSpPr>
          <p:nvPr>
            <p:ph type="ctrTitle"/>
          </p:nvPr>
        </p:nvSpPr>
        <p:spPr>
          <a:xfrm>
            <a:off x="2178996" y="1741252"/>
            <a:ext cx="7869676" cy="1819072"/>
          </a:xfrm>
        </p:spPr>
        <p:txBody>
          <a:bodyPr>
            <a:normAutofit fontScale="90000"/>
          </a:bodyPr>
          <a:lstStyle/>
          <a:p>
            <a:r>
              <a:rPr lang="tr-TR" sz="4400" dirty="0"/>
              <a:t>EVDE SAĞLIK HİZMETLERİNDE İNTERN HEKİM</a:t>
            </a:r>
          </a:p>
        </p:txBody>
      </p:sp>
      <p:sp>
        <p:nvSpPr>
          <p:cNvPr id="3" name="Alt Başlık 2">
            <a:extLst>
              <a:ext uri="{FF2B5EF4-FFF2-40B4-BE49-F238E27FC236}">
                <a16:creationId xmlns:a16="http://schemas.microsoft.com/office/drawing/2014/main" id="{3EC551CC-118F-413F-A600-93F0A32AD18D}"/>
              </a:ext>
            </a:extLst>
          </p:cNvPr>
          <p:cNvSpPr>
            <a:spLocks noGrp="1"/>
          </p:cNvSpPr>
          <p:nvPr>
            <p:ph type="subTitle" idx="1"/>
          </p:nvPr>
        </p:nvSpPr>
        <p:spPr>
          <a:xfrm>
            <a:off x="2320709" y="3866147"/>
            <a:ext cx="7240386" cy="1507958"/>
          </a:xfrm>
        </p:spPr>
        <p:txBody>
          <a:bodyPr>
            <a:normAutofit fontScale="25000" lnSpcReduction="20000"/>
          </a:bodyPr>
          <a:lstStyle/>
          <a:p>
            <a:pPr algn="l"/>
            <a:r>
              <a:rPr lang="tr-TR" sz="4900" dirty="0"/>
              <a:t> </a:t>
            </a:r>
            <a:r>
              <a:rPr lang="tr-TR" sz="6400" dirty="0" err="1"/>
              <a:t>İnt</a:t>
            </a:r>
            <a:r>
              <a:rPr lang="tr-TR" sz="6400" dirty="0"/>
              <a:t>. Dr. Başak İŞLEK                                                                                               </a:t>
            </a:r>
          </a:p>
          <a:p>
            <a:pPr algn="l"/>
            <a:r>
              <a:rPr lang="tr-TR" sz="6400" dirty="0"/>
              <a:t> </a:t>
            </a:r>
            <a:r>
              <a:rPr lang="tr-TR" sz="6400" dirty="0" err="1"/>
              <a:t>İnt</a:t>
            </a:r>
            <a:r>
              <a:rPr lang="tr-TR" sz="6400" dirty="0"/>
              <a:t>. Dr. Mısra ALTIOK</a:t>
            </a:r>
          </a:p>
          <a:p>
            <a:pPr algn="l"/>
            <a:r>
              <a:rPr lang="tr-TR" sz="6400" dirty="0"/>
              <a:t> </a:t>
            </a:r>
            <a:r>
              <a:rPr lang="tr-TR" sz="6400" dirty="0" err="1"/>
              <a:t>İnt</a:t>
            </a:r>
            <a:r>
              <a:rPr lang="tr-TR" sz="6400" dirty="0"/>
              <a:t>. Dr. Serkan ERİK</a:t>
            </a:r>
          </a:p>
          <a:p>
            <a:pPr algn="l"/>
            <a:r>
              <a:rPr lang="tr-TR" sz="6400" dirty="0"/>
              <a:t> </a:t>
            </a:r>
            <a:r>
              <a:rPr lang="tr-TR" sz="6400" dirty="0" err="1"/>
              <a:t>İnt</a:t>
            </a:r>
            <a:r>
              <a:rPr lang="tr-TR" sz="6400" dirty="0"/>
              <a:t>. Dr. Onur ÖZVURMAZ</a:t>
            </a:r>
          </a:p>
          <a:p>
            <a:pPr algn="l"/>
            <a:r>
              <a:rPr lang="tr-TR" sz="6400" dirty="0"/>
              <a:t> </a:t>
            </a:r>
            <a:r>
              <a:rPr lang="tr-TR" sz="6400" dirty="0" err="1"/>
              <a:t>Asst.Dr.Mira</a:t>
            </a:r>
            <a:r>
              <a:rPr lang="tr-TR" sz="6400" dirty="0"/>
              <a:t> KÖSEDAĞ                                                     Staj Tarihi:15.04.24-14.05.24</a:t>
            </a:r>
          </a:p>
          <a:p>
            <a:pPr algn="l"/>
            <a:endParaRPr lang="tr-TR" dirty="0"/>
          </a:p>
        </p:txBody>
      </p:sp>
    </p:spTree>
    <p:extLst>
      <p:ext uri="{BB962C8B-B14F-4D97-AF65-F5344CB8AC3E}">
        <p14:creationId xmlns:p14="http://schemas.microsoft.com/office/powerpoint/2010/main" val="1720670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71250DD-E6CF-43AC-A5A2-AA932DAA0241}"/>
              </a:ext>
            </a:extLst>
          </p:cNvPr>
          <p:cNvSpPr>
            <a:spLocks noGrp="1"/>
          </p:cNvSpPr>
          <p:nvPr>
            <p:ph type="title"/>
          </p:nvPr>
        </p:nvSpPr>
        <p:spPr/>
        <p:txBody>
          <a:bodyPr/>
          <a:lstStyle/>
          <a:p>
            <a:r>
              <a:rPr lang="tr-TR" dirty="0">
                <a:solidFill>
                  <a:srgbClr val="C00000"/>
                </a:solidFill>
              </a:rPr>
              <a:t>PROJEDEN BEKLENEN FAYDALAR</a:t>
            </a:r>
            <a:endParaRPr lang="tr-TR" dirty="0"/>
          </a:p>
        </p:txBody>
      </p:sp>
      <p:sp>
        <p:nvSpPr>
          <p:cNvPr id="3" name="İçerik Yer Tutucusu 2">
            <a:extLst>
              <a:ext uri="{FF2B5EF4-FFF2-40B4-BE49-F238E27FC236}">
                <a16:creationId xmlns:a16="http://schemas.microsoft.com/office/drawing/2014/main" id="{4E8204E1-ED5E-4EC7-883A-6D0CCB13FBFD}"/>
              </a:ext>
            </a:extLst>
          </p:cNvPr>
          <p:cNvSpPr>
            <a:spLocks noGrp="1"/>
          </p:cNvSpPr>
          <p:nvPr>
            <p:ph idx="1"/>
          </p:nvPr>
        </p:nvSpPr>
        <p:spPr/>
        <p:txBody>
          <a:bodyPr/>
          <a:lstStyle/>
          <a:p>
            <a:pPr marL="0" indent="0">
              <a:buNone/>
            </a:pPr>
            <a:r>
              <a:rPr lang="tr-TR" dirty="0"/>
              <a:t>5. Kişilerin sosyal yaşantısının gelişmesine katkı sağlanması.</a:t>
            </a:r>
          </a:p>
          <a:p>
            <a:pPr marL="0" indent="0">
              <a:buNone/>
            </a:pPr>
            <a:r>
              <a:rPr lang="tr-TR" dirty="0"/>
              <a:t>6. Tıp eğitiminde yeni bir kapı açılması, eğitim kapsamının genişlemesi.</a:t>
            </a:r>
          </a:p>
          <a:p>
            <a:pPr marL="0" indent="0">
              <a:buNone/>
            </a:pPr>
            <a:r>
              <a:rPr lang="tr-TR" dirty="0"/>
              <a:t>7. Ülkemizin sağlık hizmetleri ile tıp eğitiminin daha fazla entegre olması. </a:t>
            </a:r>
          </a:p>
          <a:p>
            <a:pPr marL="0" indent="0">
              <a:buNone/>
            </a:pPr>
            <a:r>
              <a:rPr lang="tr-TR" dirty="0"/>
              <a:t>8. Yurtdışına hekim göçünün olduğu bu dönemde tıp eğitimine yeni bir soluk getirerek hekim adaylarını motive etmesi.</a:t>
            </a:r>
          </a:p>
        </p:txBody>
      </p:sp>
    </p:spTree>
    <p:extLst>
      <p:ext uri="{BB962C8B-B14F-4D97-AF65-F5344CB8AC3E}">
        <p14:creationId xmlns:p14="http://schemas.microsoft.com/office/powerpoint/2010/main" val="17013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424865" y="256674"/>
            <a:ext cx="11229975" cy="6096000"/>
          </a:xfrm>
          <a:prstGeom prst="rect">
            <a:avLst/>
          </a:prstGeom>
        </p:spPr>
      </p:pic>
      <p:sp>
        <p:nvSpPr>
          <p:cNvPr id="5" name="Oval 4"/>
          <p:cNvSpPr/>
          <p:nvPr/>
        </p:nvSpPr>
        <p:spPr>
          <a:xfrm>
            <a:off x="4323348" y="1716505"/>
            <a:ext cx="1540042" cy="147587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6039852" y="1660357"/>
            <a:ext cx="1483895" cy="158816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Oval 6"/>
          <p:cNvSpPr/>
          <p:nvPr/>
        </p:nvSpPr>
        <p:spPr>
          <a:xfrm>
            <a:off x="7587915" y="4652209"/>
            <a:ext cx="1580148" cy="143576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068298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3018DFD-12FF-462E-9C84-E3387E875858}"/>
              </a:ext>
            </a:extLst>
          </p:cNvPr>
          <p:cNvSpPr>
            <a:spLocks noGrp="1"/>
          </p:cNvSpPr>
          <p:nvPr>
            <p:ph type="title"/>
          </p:nvPr>
        </p:nvSpPr>
        <p:spPr/>
        <p:txBody>
          <a:bodyPr/>
          <a:lstStyle/>
          <a:p>
            <a:r>
              <a:rPr lang="tr-TR" dirty="0">
                <a:solidFill>
                  <a:srgbClr val="C00000"/>
                </a:solidFill>
              </a:rPr>
              <a:t>PROJENİN KISITLILIKLARI</a:t>
            </a:r>
          </a:p>
        </p:txBody>
      </p:sp>
      <p:sp>
        <p:nvSpPr>
          <p:cNvPr id="3" name="İçerik Yer Tutucusu 2">
            <a:extLst>
              <a:ext uri="{FF2B5EF4-FFF2-40B4-BE49-F238E27FC236}">
                <a16:creationId xmlns:a16="http://schemas.microsoft.com/office/drawing/2014/main" id="{E18A5FB4-F3B1-4D23-BA49-5BADD59C6B71}"/>
              </a:ext>
            </a:extLst>
          </p:cNvPr>
          <p:cNvSpPr>
            <a:spLocks noGrp="1"/>
          </p:cNvSpPr>
          <p:nvPr>
            <p:ph idx="1"/>
          </p:nvPr>
        </p:nvSpPr>
        <p:spPr>
          <a:xfrm>
            <a:off x="801189" y="2443720"/>
            <a:ext cx="10095409" cy="3318936"/>
          </a:xfrm>
        </p:spPr>
        <p:txBody>
          <a:bodyPr/>
          <a:lstStyle/>
          <a:p>
            <a:pPr marL="0" indent="0">
              <a:buNone/>
            </a:pPr>
            <a:r>
              <a:rPr lang="tr-TR" dirty="0"/>
              <a:t>1.İntern hekimlerin bu hizmetlere dahil edilebilmesi için gereken yasal süreçler.</a:t>
            </a:r>
          </a:p>
          <a:p>
            <a:pPr marL="0" indent="0">
              <a:buNone/>
            </a:pPr>
            <a:r>
              <a:rPr lang="tr-TR" dirty="0"/>
              <a:t>2. Mevcut </a:t>
            </a:r>
            <a:r>
              <a:rPr lang="tr-TR" dirty="0" err="1"/>
              <a:t>intern</a:t>
            </a:r>
            <a:r>
              <a:rPr lang="tr-TR" dirty="0"/>
              <a:t> hekimlik sürecinin yoğunluğu. </a:t>
            </a:r>
          </a:p>
          <a:p>
            <a:pPr marL="0" indent="0">
              <a:buNone/>
            </a:pPr>
            <a:r>
              <a:rPr lang="tr-TR" dirty="0"/>
              <a:t>3. Eğitim alanında yenilik yapmanın zorluğu.</a:t>
            </a:r>
          </a:p>
          <a:p>
            <a:pPr marL="0" indent="0">
              <a:buNone/>
            </a:pPr>
            <a:r>
              <a:rPr lang="tr-TR" dirty="0"/>
              <a:t>4. Ülkemizde yaşlanan nüfusun artması sebebiyle ihtiyaç sahiplerinin artması ve çalışmaların yoğunluğu.</a:t>
            </a:r>
          </a:p>
          <a:p>
            <a:pPr marL="0" indent="0">
              <a:buNone/>
            </a:pPr>
            <a:endParaRPr lang="tr-TR" sz="2200" dirty="0"/>
          </a:p>
          <a:p>
            <a:pPr marL="0" indent="0">
              <a:buNone/>
            </a:pPr>
            <a:endParaRPr lang="tr-TR" dirty="0"/>
          </a:p>
        </p:txBody>
      </p:sp>
    </p:spTree>
    <p:extLst>
      <p:ext uri="{BB962C8B-B14F-4D97-AF65-F5344CB8AC3E}">
        <p14:creationId xmlns:p14="http://schemas.microsoft.com/office/powerpoint/2010/main" val="2174573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C00000"/>
                </a:solidFill>
              </a:rPr>
              <a:t>PROJENİN KISITLILIKLARI</a:t>
            </a:r>
            <a:endParaRPr lang="tr-TR" dirty="0"/>
          </a:p>
        </p:txBody>
      </p:sp>
      <p:sp>
        <p:nvSpPr>
          <p:cNvPr id="3" name="İçerik Yer Tutucusu 2"/>
          <p:cNvSpPr>
            <a:spLocks noGrp="1"/>
          </p:cNvSpPr>
          <p:nvPr>
            <p:ph idx="1"/>
          </p:nvPr>
        </p:nvSpPr>
        <p:spPr/>
        <p:txBody>
          <a:bodyPr/>
          <a:lstStyle/>
          <a:p>
            <a:pPr marL="0" indent="0">
              <a:buNone/>
            </a:pPr>
            <a:r>
              <a:rPr lang="tr-TR" dirty="0"/>
              <a:t>5. Bazı durumlarda kişilerin veya ailelerinin onayına ihtiyaç duyulması.</a:t>
            </a:r>
          </a:p>
          <a:p>
            <a:pPr marL="0" indent="0">
              <a:buNone/>
            </a:pPr>
            <a:r>
              <a:rPr lang="tr-TR" dirty="0"/>
              <a:t>6. Hizmete katılan sağlık personeli sayısı arttıkça maliyetin artması.</a:t>
            </a:r>
          </a:p>
          <a:p>
            <a:pPr marL="0" indent="0">
              <a:buNone/>
            </a:pPr>
            <a:r>
              <a:rPr lang="tr-TR" dirty="0"/>
              <a:t>7-Organizasyonun kapsayıcılığı sebebiyle koordinasyonun zorluğu.</a:t>
            </a:r>
          </a:p>
          <a:p>
            <a:pPr marL="0" indent="0">
              <a:buNone/>
            </a:pPr>
            <a:r>
              <a:rPr lang="tr-TR" dirty="0"/>
              <a:t>8-Hizmete eklenen yeni sürecin denetimlerde karışıklık yaratması.</a:t>
            </a:r>
          </a:p>
        </p:txBody>
      </p:sp>
    </p:spTree>
    <p:extLst>
      <p:ext uri="{BB962C8B-B14F-4D97-AF65-F5344CB8AC3E}">
        <p14:creationId xmlns:p14="http://schemas.microsoft.com/office/powerpoint/2010/main" val="58527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468ED9C-AC15-4687-BA04-1468FC6148E3}"/>
              </a:ext>
            </a:extLst>
          </p:cNvPr>
          <p:cNvSpPr>
            <a:spLocks noGrp="1"/>
          </p:cNvSpPr>
          <p:nvPr>
            <p:ph type="title"/>
          </p:nvPr>
        </p:nvSpPr>
        <p:spPr/>
        <p:txBody>
          <a:bodyPr/>
          <a:lstStyle/>
          <a:p>
            <a:r>
              <a:rPr lang="tr-TR" dirty="0">
                <a:solidFill>
                  <a:srgbClr val="C00000"/>
                </a:solidFill>
              </a:rPr>
              <a:t>MALİYET TAHMİNİ</a:t>
            </a:r>
          </a:p>
        </p:txBody>
      </p:sp>
      <p:sp>
        <p:nvSpPr>
          <p:cNvPr id="3" name="İçerik Yer Tutucusu 2">
            <a:extLst>
              <a:ext uri="{FF2B5EF4-FFF2-40B4-BE49-F238E27FC236}">
                <a16:creationId xmlns:a16="http://schemas.microsoft.com/office/drawing/2014/main" id="{E5F71754-7CB5-44E3-B71F-C7F82B290257}"/>
              </a:ext>
            </a:extLst>
          </p:cNvPr>
          <p:cNvSpPr>
            <a:spLocks noGrp="1"/>
          </p:cNvSpPr>
          <p:nvPr>
            <p:ph idx="1"/>
          </p:nvPr>
        </p:nvSpPr>
        <p:spPr/>
        <p:txBody>
          <a:bodyPr/>
          <a:lstStyle/>
          <a:p>
            <a:pPr marL="0" indent="0">
              <a:buNone/>
            </a:pPr>
            <a:r>
              <a:rPr lang="tr-TR" dirty="0"/>
              <a:t>-Evlere ulaşmak için gerekli ulaşım harcamaları</a:t>
            </a:r>
          </a:p>
          <a:p>
            <a:pPr marL="0" indent="0">
              <a:buNone/>
            </a:pPr>
            <a:r>
              <a:rPr lang="tr-TR" dirty="0"/>
              <a:t>-Tetkik ve tedavide kullanılacak sağlık gereçlerinin maliyeti</a:t>
            </a:r>
          </a:p>
          <a:p>
            <a:pPr marL="0" indent="0">
              <a:buNone/>
            </a:pPr>
            <a:r>
              <a:rPr lang="tr-TR" dirty="0"/>
              <a:t>-</a:t>
            </a:r>
          </a:p>
          <a:p>
            <a:pPr marL="0" indent="0">
              <a:buNone/>
            </a:pPr>
            <a:endParaRPr lang="tr-TR" dirty="0"/>
          </a:p>
          <a:p>
            <a:pPr marL="0" indent="0">
              <a:buNone/>
            </a:pPr>
            <a:endParaRPr lang="tr-TR" dirty="0"/>
          </a:p>
        </p:txBody>
      </p:sp>
    </p:spTree>
    <p:extLst>
      <p:ext uri="{BB962C8B-B14F-4D97-AF65-F5344CB8AC3E}">
        <p14:creationId xmlns:p14="http://schemas.microsoft.com/office/powerpoint/2010/main" val="2545106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63A0F6C-DB1E-4F28-AA17-A6165AE0AEBF}"/>
              </a:ext>
            </a:extLst>
          </p:cNvPr>
          <p:cNvSpPr>
            <a:spLocks noGrp="1"/>
          </p:cNvSpPr>
          <p:nvPr>
            <p:ph type="title"/>
          </p:nvPr>
        </p:nvSpPr>
        <p:spPr/>
        <p:txBody>
          <a:bodyPr/>
          <a:lstStyle/>
          <a:p>
            <a:r>
              <a:rPr lang="tr-TR" dirty="0">
                <a:solidFill>
                  <a:srgbClr val="C00000"/>
                </a:solidFill>
              </a:rPr>
              <a:t>OLASI PROJE İŞBİRLİKÇİLERİ</a:t>
            </a:r>
          </a:p>
        </p:txBody>
      </p:sp>
      <p:pic>
        <p:nvPicPr>
          <p:cNvPr id="15" name="İçerik Yer Tutucusu 14">
            <a:extLst>
              <a:ext uri="{FF2B5EF4-FFF2-40B4-BE49-F238E27FC236}">
                <a16:creationId xmlns:a16="http://schemas.microsoft.com/office/drawing/2014/main" id="{4D0924BE-A66F-47CE-B2BA-0188C0D51991}"/>
              </a:ext>
            </a:extLst>
          </p:cNvPr>
          <p:cNvPicPr>
            <a:picLocks noGrp="1" noChangeAspect="1"/>
          </p:cNvPicPr>
          <p:nvPr>
            <p:ph idx="1"/>
          </p:nvPr>
        </p:nvPicPr>
        <p:blipFill>
          <a:blip r:embed="rId2"/>
          <a:stretch>
            <a:fillRect/>
          </a:stretch>
        </p:blipFill>
        <p:spPr>
          <a:xfrm>
            <a:off x="1295402" y="2726961"/>
            <a:ext cx="2038350" cy="2143126"/>
          </a:xfrm>
        </p:spPr>
      </p:pic>
      <p:pic>
        <p:nvPicPr>
          <p:cNvPr id="17" name="Resim 16">
            <a:extLst>
              <a:ext uri="{FF2B5EF4-FFF2-40B4-BE49-F238E27FC236}">
                <a16:creationId xmlns:a16="http://schemas.microsoft.com/office/drawing/2014/main" id="{315D8AAE-B84F-48A7-8628-651164CE1F35}"/>
              </a:ext>
            </a:extLst>
          </p:cNvPr>
          <p:cNvPicPr>
            <a:picLocks noChangeAspect="1"/>
          </p:cNvPicPr>
          <p:nvPr/>
        </p:nvPicPr>
        <p:blipFill>
          <a:blip r:embed="rId3"/>
          <a:stretch>
            <a:fillRect/>
          </a:stretch>
        </p:blipFill>
        <p:spPr>
          <a:xfrm>
            <a:off x="3631066" y="2726962"/>
            <a:ext cx="2143125" cy="2143125"/>
          </a:xfrm>
          <a:prstGeom prst="rect">
            <a:avLst/>
          </a:prstGeom>
        </p:spPr>
      </p:pic>
      <p:pic>
        <p:nvPicPr>
          <p:cNvPr id="19" name="Resim 18">
            <a:extLst>
              <a:ext uri="{FF2B5EF4-FFF2-40B4-BE49-F238E27FC236}">
                <a16:creationId xmlns:a16="http://schemas.microsoft.com/office/drawing/2014/main" id="{DA7F3F7E-A80F-43DA-BF61-A561A765A70A}"/>
              </a:ext>
            </a:extLst>
          </p:cNvPr>
          <p:cNvPicPr>
            <a:picLocks noChangeAspect="1"/>
          </p:cNvPicPr>
          <p:nvPr/>
        </p:nvPicPr>
        <p:blipFill>
          <a:blip r:embed="rId4"/>
          <a:stretch>
            <a:fillRect/>
          </a:stretch>
        </p:blipFill>
        <p:spPr>
          <a:xfrm>
            <a:off x="8438197" y="2726962"/>
            <a:ext cx="2143125" cy="2143125"/>
          </a:xfrm>
          <a:prstGeom prst="rect">
            <a:avLst/>
          </a:prstGeom>
        </p:spPr>
      </p:pic>
      <p:pic>
        <p:nvPicPr>
          <p:cNvPr id="21" name="Resim 20">
            <a:extLst>
              <a:ext uri="{FF2B5EF4-FFF2-40B4-BE49-F238E27FC236}">
                <a16:creationId xmlns:a16="http://schemas.microsoft.com/office/drawing/2014/main" id="{5C1FFA26-199F-4D16-A2E4-57DC75E185F1}"/>
              </a:ext>
            </a:extLst>
          </p:cNvPr>
          <p:cNvPicPr>
            <a:picLocks noChangeAspect="1"/>
          </p:cNvPicPr>
          <p:nvPr/>
        </p:nvPicPr>
        <p:blipFill>
          <a:blip r:embed="rId5"/>
          <a:stretch>
            <a:fillRect/>
          </a:stretch>
        </p:blipFill>
        <p:spPr>
          <a:xfrm>
            <a:off x="6034631" y="2726962"/>
            <a:ext cx="2143125" cy="2143125"/>
          </a:xfrm>
          <a:prstGeom prst="rect">
            <a:avLst/>
          </a:prstGeom>
        </p:spPr>
      </p:pic>
    </p:spTree>
    <p:extLst>
      <p:ext uri="{BB962C8B-B14F-4D97-AF65-F5344CB8AC3E}">
        <p14:creationId xmlns:p14="http://schemas.microsoft.com/office/powerpoint/2010/main" val="4197084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BE334AD-5DFB-4F5E-A465-437454D0CB60}"/>
              </a:ext>
            </a:extLst>
          </p:cNvPr>
          <p:cNvSpPr>
            <a:spLocks noGrp="1"/>
          </p:cNvSpPr>
          <p:nvPr>
            <p:ph type="title"/>
          </p:nvPr>
        </p:nvSpPr>
        <p:spPr/>
        <p:txBody>
          <a:bodyPr/>
          <a:lstStyle/>
          <a:p>
            <a:r>
              <a:rPr lang="tr-TR" dirty="0">
                <a:solidFill>
                  <a:srgbClr val="C00000"/>
                </a:solidFill>
              </a:rPr>
              <a:t>PROJE GELECEĞİ</a:t>
            </a:r>
          </a:p>
        </p:txBody>
      </p:sp>
      <p:sp>
        <p:nvSpPr>
          <p:cNvPr id="3" name="İçerik Yer Tutucusu 2">
            <a:extLst>
              <a:ext uri="{FF2B5EF4-FFF2-40B4-BE49-F238E27FC236}">
                <a16:creationId xmlns:a16="http://schemas.microsoft.com/office/drawing/2014/main" id="{7A1CECB9-F25F-453A-A49E-99FBA20D2DF3}"/>
              </a:ext>
            </a:extLst>
          </p:cNvPr>
          <p:cNvSpPr>
            <a:spLocks noGrp="1"/>
          </p:cNvSpPr>
          <p:nvPr>
            <p:ph idx="1"/>
          </p:nvPr>
        </p:nvSpPr>
        <p:spPr/>
        <p:txBody>
          <a:bodyPr>
            <a:normAutofit/>
          </a:bodyPr>
          <a:lstStyle/>
          <a:p>
            <a:pPr marL="0" indent="0">
              <a:buNone/>
            </a:pPr>
            <a:r>
              <a:rPr lang="tr-TR" dirty="0"/>
              <a:t>Projemiz; kurul tarafından </a:t>
            </a:r>
            <a:r>
              <a:rPr lang="tr-TR" dirty="0" err="1"/>
              <a:t>intern</a:t>
            </a:r>
            <a:r>
              <a:rPr lang="tr-TR" dirty="0"/>
              <a:t> eğitimi sürecine dahil edildiği takdirde oldukça uygulanabilir ve düşük maliyet gücüne sahip olacak bir projedir.</a:t>
            </a:r>
          </a:p>
          <a:p>
            <a:pPr marL="0" indent="0">
              <a:buNone/>
            </a:pPr>
            <a:r>
              <a:rPr lang="tr-TR" dirty="0"/>
              <a:t>-Proje etkin bir şekilde kullanıldığında alt dönem tıp fakültesi öğrencileri de uygulamaya dahil olabilir bu sayede sahada görev alacak kişi sayısı artacak projeden alınacak verim artacaktır.</a:t>
            </a:r>
          </a:p>
        </p:txBody>
      </p:sp>
    </p:spTree>
    <p:extLst>
      <p:ext uri="{BB962C8B-B14F-4D97-AF65-F5344CB8AC3E}">
        <p14:creationId xmlns:p14="http://schemas.microsoft.com/office/powerpoint/2010/main" val="2066244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CCF0C6C-2969-42A6-8D58-A2F606997DC0}"/>
              </a:ext>
            </a:extLst>
          </p:cNvPr>
          <p:cNvSpPr>
            <a:spLocks noGrp="1"/>
          </p:cNvSpPr>
          <p:nvPr>
            <p:ph type="title"/>
          </p:nvPr>
        </p:nvSpPr>
        <p:spPr/>
        <p:txBody>
          <a:bodyPr/>
          <a:lstStyle/>
          <a:p>
            <a:r>
              <a:rPr lang="tr-TR" dirty="0">
                <a:solidFill>
                  <a:srgbClr val="C00000"/>
                </a:solidFill>
              </a:rPr>
              <a:t>KAYNAKÇA</a:t>
            </a:r>
          </a:p>
        </p:txBody>
      </p:sp>
      <p:sp>
        <p:nvSpPr>
          <p:cNvPr id="3" name="İçerik Yer Tutucusu 2">
            <a:extLst>
              <a:ext uri="{FF2B5EF4-FFF2-40B4-BE49-F238E27FC236}">
                <a16:creationId xmlns:a16="http://schemas.microsoft.com/office/drawing/2014/main" id="{E5D83815-EC85-4650-A702-5277AC621489}"/>
              </a:ext>
            </a:extLst>
          </p:cNvPr>
          <p:cNvSpPr>
            <a:spLocks noGrp="1"/>
          </p:cNvSpPr>
          <p:nvPr>
            <p:ph idx="1"/>
          </p:nvPr>
        </p:nvSpPr>
        <p:spPr/>
        <p:txBody>
          <a:bodyPr>
            <a:normAutofit/>
          </a:bodyPr>
          <a:lstStyle/>
          <a:p>
            <a:pPr marL="0" indent="0">
              <a:buNone/>
            </a:pPr>
            <a:endParaRPr lang="tr-TR" dirty="0">
              <a:solidFill>
                <a:schemeClr val="tx1"/>
              </a:solidFill>
              <a:hlinkClick r:id="rId2"/>
            </a:endParaRPr>
          </a:p>
          <a:p>
            <a:pPr marL="0" indent="0">
              <a:buNone/>
            </a:pPr>
            <a:r>
              <a:rPr lang="tr-TR" dirty="0">
                <a:solidFill>
                  <a:schemeClr val="tx1"/>
                </a:solidFill>
                <a:hlinkClick r:id="rId2"/>
              </a:rPr>
              <a:t>1. https://izmirataturkeah.saglik.gov.tr</a:t>
            </a:r>
            <a:r>
              <a:rPr lang="tr-TR" dirty="0">
                <a:solidFill>
                  <a:schemeClr val="tx1"/>
                </a:solidFill>
              </a:rPr>
              <a:t> (Evde sağlık </a:t>
            </a:r>
            <a:r>
              <a:rPr lang="tr-TR" dirty="0" err="1">
                <a:solidFill>
                  <a:schemeClr val="tx1"/>
                </a:solidFill>
              </a:rPr>
              <a:t>hizmetleri,Erişim</a:t>
            </a:r>
            <a:r>
              <a:rPr lang="tr-TR" dirty="0">
                <a:solidFill>
                  <a:schemeClr val="tx1"/>
                </a:solidFill>
              </a:rPr>
              <a:t> tarihi 06.05.24)</a:t>
            </a:r>
          </a:p>
          <a:p>
            <a:pPr marL="0" indent="0">
              <a:buNone/>
            </a:pPr>
            <a:r>
              <a:rPr lang="tr-TR" dirty="0">
                <a:solidFill>
                  <a:schemeClr val="tx1"/>
                </a:solidFill>
                <a:hlinkClick r:id="rId3"/>
              </a:rPr>
              <a:t>2.https://www.mevzuat.gov.tr</a:t>
            </a:r>
            <a:r>
              <a:rPr lang="tr-TR" dirty="0">
                <a:solidFill>
                  <a:schemeClr val="tx1"/>
                </a:solidFill>
              </a:rPr>
              <a:t>. (Erişim tarihi 06.05.24)</a:t>
            </a:r>
          </a:p>
          <a:p>
            <a:pPr marL="457200" indent="-457200">
              <a:buFont typeface="+mj-lt"/>
              <a:buAutoNum type="arabicPeriod"/>
            </a:pPr>
            <a:endParaRPr lang="tr-TR" sz="1600" dirty="0"/>
          </a:p>
        </p:txBody>
      </p:sp>
    </p:spTree>
    <p:extLst>
      <p:ext uri="{BB962C8B-B14F-4D97-AF65-F5344CB8AC3E}">
        <p14:creationId xmlns:p14="http://schemas.microsoft.com/office/powerpoint/2010/main" val="1457405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DC09B3C-346C-4A92-99A9-D0BC0CAEF11B}"/>
              </a:ext>
            </a:extLst>
          </p:cNvPr>
          <p:cNvSpPr>
            <a:spLocks noGrp="1"/>
          </p:cNvSpPr>
          <p:nvPr>
            <p:ph type="title"/>
          </p:nvPr>
        </p:nvSpPr>
        <p:spPr/>
        <p:txBody>
          <a:bodyPr/>
          <a:lstStyle/>
          <a:p>
            <a:r>
              <a:rPr lang="tr-TR" dirty="0">
                <a:solidFill>
                  <a:srgbClr val="C00000"/>
                </a:solidFill>
              </a:rPr>
              <a:t>SUNUM PLANI</a:t>
            </a:r>
          </a:p>
        </p:txBody>
      </p:sp>
      <p:sp>
        <p:nvSpPr>
          <p:cNvPr id="3" name="İçerik Yer Tutucusu 2">
            <a:extLst>
              <a:ext uri="{FF2B5EF4-FFF2-40B4-BE49-F238E27FC236}">
                <a16:creationId xmlns:a16="http://schemas.microsoft.com/office/drawing/2014/main" id="{DD960890-2BC2-4917-8884-91FCF27ACCD3}"/>
              </a:ext>
            </a:extLst>
          </p:cNvPr>
          <p:cNvSpPr>
            <a:spLocks noGrp="1"/>
          </p:cNvSpPr>
          <p:nvPr>
            <p:ph idx="1"/>
          </p:nvPr>
        </p:nvSpPr>
        <p:spPr>
          <a:xfrm>
            <a:off x="1295400" y="2508069"/>
            <a:ext cx="9601197" cy="3675017"/>
          </a:xfrm>
        </p:spPr>
        <p:txBody>
          <a:bodyPr>
            <a:normAutofit/>
          </a:bodyPr>
          <a:lstStyle/>
          <a:p>
            <a:pPr marL="0" indent="0">
              <a:buNone/>
            </a:pPr>
            <a:r>
              <a:rPr lang="tr-TR" sz="2000" dirty="0"/>
              <a:t>1.  Evde Sağlık Hizmetlerine Genel Bakış</a:t>
            </a:r>
          </a:p>
          <a:p>
            <a:pPr marL="0" indent="0">
              <a:buNone/>
            </a:pPr>
            <a:r>
              <a:rPr lang="tr-TR" sz="2000" dirty="0"/>
              <a:t>2.  Proje amacı ve tanıtımı</a:t>
            </a:r>
          </a:p>
          <a:p>
            <a:pPr marL="0" indent="0">
              <a:buNone/>
            </a:pPr>
            <a:r>
              <a:rPr lang="tr-TR" sz="2000" dirty="0"/>
              <a:t>3.  Projeden Beklenen Faydalar</a:t>
            </a:r>
          </a:p>
          <a:p>
            <a:pPr marL="0" indent="0">
              <a:buNone/>
            </a:pPr>
            <a:r>
              <a:rPr lang="tr-TR" sz="2000" dirty="0"/>
              <a:t>4.  Projenin Kısıtlılıkları</a:t>
            </a:r>
          </a:p>
          <a:p>
            <a:pPr marL="0" indent="0">
              <a:buNone/>
            </a:pPr>
            <a:r>
              <a:rPr lang="tr-TR" sz="2000" dirty="0"/>
              <a:t>5.  Maliyet Tahmini </a:t>
            </a:r>
          </a:p>
          <a:p>
            <a:pPr marL="0" indent="0">
              <a:buNone/>
            </a:pPr>
            <a:r>
              <a:rPr lang="tr-TR" sz="2000" dirty="0"/>
              <a:t>6.  Olası Proje İşbirlikçileri</a:t>
            </a:r>
          </a:p>
          <a:p>
            <a:pPr marL="0" indent="0">
              <a:buNone/>
            </a:pPr>
            <a:r>
              <a:rPr lang="tr-TR" sz="2000" dirty="0"/>
              <a:t>7.  Proje Geleceği</a:t>
            </a:r>
          </a:p>
          <a:p>
            <a:pPr marL="0" indent="0">
              <a:buNone/>
            </a:pPr>
            <a:r>
              <a:rPr lang="tr-TR" sz="2000" dirty="0"/>
              <a:t>8.  Kaynakça</a:t>
            </a:r>
          </a:p>
        </p:txBody>
      </p:sp>
    </p:spTree>
    <p:extLst>
      <p:ext uri="{BB962C8B-B14F-4D97-AF65-F5344CB8AC3E}">
        <p14:creationId xmlns:p14="http://schemas.microsoft.com/office/powerpoint/2010/main" val="1691460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65973B4-A94C-4F10-B3FC-491787EA02E6}"/>
              </a:ext>
            </a:extLst>
          </p:cNvPr>
          <p:cNvSpPr>
            <a:spLocks noGrp="1"/>
          </p:cNvSpPr>
          <p:nvPr>
            <p:ph type="title"/>
          </p:nvPr>
        </p:nvSpPr>
        <p:spPr/>
        <p:txBody>
          <a:bodyPr>
            <a:normAutofit fontScale="90000"/>
          </a:bodyPr>
          <a:lstStyle/>
          <a:p>
            <a:r>
              <a:rPr lang="tr-TR" dirty="0">
                <a:solidFill>
                  <a:srgbClr val="C00000"/>
                </a:solidFill>
              </a:rPr>
              <a:t>EVDE SAĞLIK HİZMETLERİNE GENEL BAKIŞ</a:t>
            </a:r>
          </a:p>
        </p:txBody>
      </p:sp>
      <p:sp>
        <p:nvSpPr>
          <p:cNvPr id="3" name="İçerik Yer Tutucusu 2">
            <a:extLst>
              <a:ext uri="{FF2B5EF4-FFF2-40B4-BE49-F238E27FC236}">
                <a16:creationId xmlns:a16="http://schemas.microsoft.com/office/drawing/2014/main" id="{864BB244-11AE-40F6-AD70-AE4D17049FB1}"/>
              </a:ext>
            </a:extLst>
          </p:cNvPr>
          <p:cNvSpPr>
            <a:spLocks noGrp="1"/>
          </p:cNvSpPr>
          <p:nvPr>
            <p:ph idx="1"/>
          </p:nvPr>
        </p:nvSpPr>
        <p:spPr>
          <a:xfrm>
            <a:off x="1166949" y="2481942"/>
            <a:ext cx="10101942" cy="3753395"/>
          </a:xfrm>
        </p:spPr>
        <p:txBody>
          <a:bodyPr>
            <a:noAutofit/>
          </a:bodyPr>
          <a:lstStyle/>
          <a:p>
            <a:pPr marL="0" indent="0">
              <a:buNone/>
            </a:pPr>
            <a:r>
              <a:rPr lang="tr-TR" sz="2200" dirty="0"/>
              <a:t> </a:t>
            </a:r>
            <a:r>
              <a:rPr lang="tr-TR" dirty="0"/>
              <a:t>Evde sağlık hizmeti tıbbi bakım ihtiyacı olan bireylere evinde ve aile ortamında, hastanın muayene, tetkik, tedavi, tıbbi bakım ve rehabilitasyon hizmetlerinin verilmesidir. Hastaya tanı koymaktan ziyade, tanısı konulmuş hastanın düzenlenmiş olan tedavisinin takibi uygulanması ve eğitiminin sağlanmasıdır.</a:t>
            </a:r>
          </a:p>
          <a:p>
            <a:pPr marL="0" indent="0">
              <a:buNone/>
            </a:pPr>
            <a:endParaRPr lang="tr-TR" dirty="0"/>
          </a:p>
          <a:p>
            <a:pPr marL="0" indent="0">
              <a:buNone/>
            </a:pPr>
            <a:endParaRPr lang="tr-TR" dirty="0"/>
          </a:p>
          <a:p>
            <a:pPr marL="0" indent="0">
              <a:buNone/>
            </a:pPr>
            <a:endParaRPr lang="tr-TR" dirty="0"/>
          </a:p>
          <a:p>
            <a:pPr marL="0" indent="0">
              <a:buNone/>
            </a:pPr>
            <a:r>
              <a:rPr lang="tr-TR" dirty="0"/>
              <a:t>                                              </a:t>
            </a:r>
            <a:r>
              <a:rPr lang="tr-TR" sz="1200" dirty="0"/>
              <a:t> </a:t>
            </a:r>
            <a:r>
              <a:rPr lang="tr-TR" sz="1200" dirty="0">
                <a:solidFill>
                  <a:schemeClr val="tx1"/>
                </a:solidFill>
                <a:hlinkClick r:id="rId2">
                  <a:extLst>
                    <a:ext uri="{A12FA001-AC4F-418D-AE19-62706E023703}">
                      <ahyp:hlinkClr xmlns:ahyp="http://schemas.microsoft.com/office/drawing/2018/hyperlinkcolor" val="tx"/>
                    </a:ext>
                  </a:extLst>
                </a:hlinkClick>
              </a:rPr>
              <a:t>https://izmirataturkeah.saglik.gov.tr</a:t>
            </a:r>
            <a:endParaRPr lang="tr-TR" sz="1200" dirty="0">
              <a:solidFill>
                <a:schemeClr val="tx1"/>
              </a:solidFill>
            </a:endParaRPr>
          </a:p>
          <a:p>
            <a:pPr marL="0" indent="0">
              <a:buNone/>
            </a:pPr>
            <a:endParaRPr lang="tr-TR" dirty="0"/>
          </a:p>
        </p:txBody>
      </p:sp>
    </p:spTree>
    <p:extLst>
      <p:ext uri="{BB962C8B-B14F-4D97-AF65-F5344CB8AC3E}">
        <p14:creationId xmlns:p14="http://schemas.microsoft.com/office/powerpoint/2010/main" val="3462448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543B4FD-5006-4D28-80CA-A52B39D84533}"/>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id="{56E016D3-868C-4D73-AB0A-BC3EAE4D1208}"/>
              </a:ext>
            </a:extLst>
          </p:cNvPr>
          <p:cNvPicPr>
            <a:picLocks noGrp="1" noChangeAspect="1"/>
          </p:cNvPicPr>
          <p:nvPr>
            <p:ph idx="1"/>
          </p:nvPr>
        </p:nvPicPr>
        <p:blipFill>
          <a:blip r:embed="rId2"/>
          <a:stretch>
            <a:fillRect/>
          </a:stretch>
        </p:blipFill>
        <p:spPr>
          <a:xfrm>
            <a:off x="3827159" y="2557993"/>
            <a:ext cx="4537681" cy="3317875"/>
          </a:xfrm>
        </p:spPr>
      </p:pic>
    </p:spTree>
    <p:extLst>
      <p:ext uri="{BB962C8B-B14F-4D97-AF65-F5344CB8AC3E}">
        <p14:creationId xmlns:p14="http://schemas.microsoft.com/office/powerpoint/2010/main" val="1090211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2926861-CA74-4117-AAE8-ED07C0C54AC6}"/>
              </a:ext>
            </a:extLst>
          </p:cNvPr>
          <p:cNvSpPr>
            <a:spLocks noGrp="1"/>
          </p:cNvSpPr>
          <p:nvPr>
            <p:ph type="title"/>
          </p:nvPr>
        </p:nvSpPr>
        <p:spPr>
          <a:xfrm>
            <a:off x="1295402" y="982132"/>
            <a:ext cx="9601196" cy="1282097"/>
          </a:xfrm>
        </p:spPr>
        <p:txBody>
          <a:bodyPr>
            <a:normAutofit fontScale="90000"/>
          </a:bodyPr>
          <a:lstStyle/>
          <a:p>
            <a:r>
              <a:rPr lang="tr-TR" dirty="0">
                <a:solidFill>
                  <a:srgbClr val="C00000"/>
                </a:solidFill>
              </a:rPr>
              <a:t>Evde Sağlık Hizmetlerinden Kimler Yararlanabilir?</a:t>
            </a:r>
          </a:p>
        </p:txBody>
      </p:sp>
      <p:sp>
        <p:nvSpPr>
          <p:cNvPr id="3" name="İçerik Yer Tutucusu 2">
            <a:extLst>
              <a:ext uri="{FF2B5EF4-FFF2-40B4-BE49-F238E27FC236}">
                <a16:creationId xmlns:a16="http://schemas.microsoft.com/office/drawing/2014/main" id="{4366F180-9497-445F-92DA-7B3B7B48D81C}"/>
              </a:ext>
            </a:extLst>
          </p:cNvPr>
          <p:cNvSpPr>
            <a:spLocks noGrp="1"/>
          </p:cNvSpPr>
          <p:nvPr>
            <p:ph idx="1"/>
          </p:nvPr>
        </p:nvSpPr>
        <p:spPr>
          <a:xfrm>
            <a:off x="1219199" y="2447109"/>
            <a:ext cx="10319658" cy="3857897"/>
          </a:xfrm>
        </p:spPr>
        <p:txBody>
          <a:bodyPr>
            <a:noAutofit/>
          </a:bodyPr>
          <a:lstStyle/>
          <a:p>
            <a:pPr marL="0" indent="0">
              <a:buNone/>
            </a:pPr>
            <a:r>
              <a:rPr lang="tr-TR" dirty="0"/>
              <a:t>*Yatağa bağımlı ve yaşlılık nedeniyle tedavisi devam eden hastalar.</a:t>
            </a:r>
          </a:p>
          <a:p>
            <a:pPr marL="0" indent="0">
              <a:buNone/>
            </a:pPr>
            <a:r>
              <a:rPr lang="tr-TR" dirty="0"/>
              <a:t>*Engeli nedeni ile hastaneye gelemeyen engelli hastalar.</a:t>
            </a:r>
          </a:p>
          <a:p>
            <a:pPr marL="0" indent="0">
              <a:buNone/>
            </a:pPr>
            <a:r>
              <a:rPr lang="tr-TR" dirty="0"/>
              <a:t>*Terminal dönem palyatif bakım hastaları.</a:t>
            </a:r>
          </a:p>
          <a:p>
            <a:pPr marL="0" indent="0">
              <a:buNone/>
            </a:pPr>
            <a:r>
              <a:rPr lang="tr-TR" dirty="0"/>
              <a:t>*İleri derece kas hastaları.</a:t>
            </a:r>
          </a:p>
          <a:p>
            <a:pPr marL="0" indent="0">
              <a:buNone/>
            </a:pPr>
            <a:r>
              <a:rPr lang="tr-TR" dirty="0"/>
              <a:t>*Kronik hastalığı olup sürekli ilaç kullanması gereken ve sağlık kuruluşuna gelemeyen hastalar.</a:t>
            </a:r>
          </a:p>
          <a:p>
            <a:pPr marL="0" indent="0">
              <a:buNone/>
            </a:pPr>
            <a:r>
              <a:rPr lang="tr-TR" dirty="0"/>
              <a:t>*Felçli, nörolojik başka hastalıkları bulunan hastalar</a:t>
            </a:r>
          </a:p>
          <a:p>
            <a:pPr marL="0" indent="0">
              <a:buNone/>
            </a:pPr>
            <a:r>
              <a:rPr lang="tr-TR" dirty="0"/>
              <a:t>                                             </a:t>
            </a:r>
            <a:r>
              <a:rPr lang="tr-TR" sz="1200" dirty="0">
                <a:solidFill>
                  <a:schemeClr val="tx1"/>
                </a:solidFill>
                <a:hlinkClick r:id="rId2">
                  <a:extLst>
                    <a:ext uri="{A12FA001-AC4F-418D-AE19-62706E023703}">
                      <ahyp:hlinkClr xmlns:ahyp="http://schemas.microsoft.com/office/drawing/2018/hyperlinkcolor" val="tx"/>
                    </a:ext>
                  </a:extLst>
                </a:hlinkClick>
              </a:rPr>
              <a:t>https://izmirataturkeah.saglik.gov.tr</a:t>
            </a:r>
            <a:endParaRPr lang="tr-TR" sz="1200" dirty="0">
              <a:solidFill>
                <a:schemeClr val="tx1"/>
              </a:solidFill>
            </a:endParaRPr>
          </a:p>
          <a:p>
            <a:pPr marL="0" indent="0">
              <a:buNone/>
            </a:pPr>
            <a:endParaRPr lang="tr-TR" dirty="0"/>
          </a:p>
        </p:txBody>
      </p:sp>
    </p:spTree>
    <p:extLst>
      <p:ext uri="{BB962C8B-B14F-4D97-AF65-F5344CB8AC3E}">
        <p14:creationId xmlns:p14="http://schemas.microsoft.com/office/powerpoint/2010/main" val="2708535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C2396C3-8ABB-4A76-895A-5C86DBBE1CD9}"/>
              </a:ext>
            </a:extLst>
          </p:cNvPr>
          <p:cNvSpPr>
            <a:spLocks noGrp="1"/>
          </p:cNvSpPr>
          <p:nvPr>
            <p:ph type="title"/>
          </p:nvPr>
        </p:nvSpPr>
        <p:spPr/>
        <p:txBody>
          <a:bodyPr>
            <a:normAutofit fontScale="90000"/>
          </a:bodyPr>
          <a:lstStyle/>
          <a:p>
            <a:r>
              <a:rPr lang="tr-TR" dirty="0">
                <a:solidFill>
                  <a:srgbClr val="C00000"/>
                </a:solidFill>
              </a:rPr>
              <a:t>Evde Sağlık Hizmetlerinden Kimler Yararlanabilir?</a:t>
            </a:r>
            <a:endParaRPr lang="tr-TR" dirty="0"/>
          </a:p>
        </p:txBody>
      </p:sp>
      <p:sp>
        <p:nvSpPr>
          <p:cNvPr id="3" name="İçerik Yer Tutucusu 2">
            <a:extLst>
              <a:ext uri="{FF2B5EF4-FFF2-40B4-BE49-F238E27FC236}">
                <a16:creationId xmlns:a16="http://schemas.microsoft.com/office/drawing/2014/main" id="{937319B8-3C0F-4D58-9D43-1D9CE188EFB8}"/>
              </a:ext>
            </a:extLst>
          </p:cNvPr>
          <p:cNvSpPr>
            <a:spLocks noGrp="1"/>
          </p:cNvSpPr>
          <p:nvPr>
            <p:ph idx="1"/>
          </p:nvPr>
        </p:nvSpPr>
        <p:spPr>
          <a:xfrm>
            <a:off x="1295401" y="2556932"/>
            <a:ext cx="9601196" cy="3691468"/>
          </a:xfrm>
        </p:spPr>
        <p:txBody>
          <a:bodyPr>
            <a:normAutofit fontScale="92500" lnSpcReduction="20000"/>
          </a:bodyPr>
          <a:lstStyle/>
          <a:p>
            <a:pPr marL="0" indent="0">
              <a:buNone/>
            </a:pPr>
            <a:r>
              <a:rPr lang="tr-TR" sz="2600" dirty="0"/>
              <a:t>*Kalp ve damar hastalıkları açısından düzenli tedavi alan ve sağlık kuruluşuna gelemeyen hastalar.</a:t>
            </a:r>
          </a:p>
          <a:p>
            <a:pPr marL="0" indent="0">
              <a:buNone/>
            </a:pPr>
            <a:r>
              <a:rPr lang="tr-TR" sz="2600" dirty="0"/>
              <a:t>*Onkoloji ve hematoloji terminal dönem hastaları.</a:t>
            </a:r>
          </a:p>
          <a:p>
            <a:pPr marL="0" indent="0">
              <a:buNone/>
            </a:pPr>
            <a:r>
              <a:rPr lang="tr-TR" sz="2600" dirty="0"/>
              <a:t>*Solunum sistemi rahatsızlıkları olan ve sağlık kuruluşuna gelemeyen hastalar.</a:t>
            </a:r>
          </a:p>
          <a:p>
            <a:pPr marL="0" indent="0">
              <a:buNone/>
            </a:pPr>
            <a:r>
              <a:rPr lang="tr-TR" sz="2600" dirty="0"/>
              <a:t>*Zihinsel engelli olanlar.</a:t>
            </a:r>
          </a:p>
          <a:p>
            <a:pPr marL="0" indent="0">
              <a:buNone/>
            </a:pPr>
            <a:endParaRPr lang="tr-TR" dirty="0"/>
          </a:p>
          <a:p>
            <a:pPr marL="0" indent="0">
              <a:buNone/>
            </a:pPr>
            <a:r>
              <a:rPr lang="tr-TR" sz="1200" dirty="0"/>
              <a:t>                                                                                           </a:t>
            </a:r>
          </a:p>
          <a:p>
            <a:pPr marL="0" indent="0">
              <a:buNone/>
            </a:pPr>
            <a:endParaRPr lang="tr-TR" sz="1200" dirty="0"/>
          </a:p>
          <a:p>
            <a:pPr marL="0" indent="0">
              <a:buNone/>
            </a:pPr>
            <a:endParaRPr lang="tr-TR" sz="1200" dirty="0"/>
          </a:p>
          <a:p>
            <a:pPr marL="0" indent="0">
              <a:buNone/>
            </a:pPr>
            <a:r>
              <a:rPr lang="tr-TR" sz="1200" dirty="0"/>
              <a:t>                                                                                                         </a:t>
            </a:r>
            <a:r>
              <a:rPr lang="tr-TR" sz="1200" dirty="0">
                <a:solidFill>
                  <a:schemeClr val="tx1"/>
                </a:solidFill>
                <a:hlinkClick r:id="rId2">
                  <a:extLst>
                    <a:ext uri="{A12FA001-AC4F-418D-AE19-62706E023703}">
                      <ahyp:hlinkClr xmlns:ahyp="http://schemas.microsoft.com/office/drawing/2018/hyperlinkcolor" val="tx"/>
                    </a:ext>
                  </a:extLst>
                </a:hlinkClick>
              </a:rPr>
              <a:t>https://izmirataturkeah.saglik.gov.tr</a:t>
            </a:r>
            <a:endParaRPr lang="tr-TR" sz="1200" dirty="0">
              <a:solidFill>
                <a:schemeClr val="tx1"/>
              </a:solidFill>
            </a:endParaRPr>
          </a:p>
          <a:p>
            <a:pPr marL="0" indent="0">
              <a:buNone/>
            </a:pPr>
            <a:endParaRPr lang="tr-TR" dirty="0"/>
          </a:p>
          <a:p>
            <a:endParaRPr lang="tr-TR" dirty="0"/>
          </a:p>
        </p:txBody>
      </p:sp>
    </p:spTree>
    <p:extLst>
      <p:ext uri="{BB962C8B-B14F-4D97-AF65-F5344CB8AC3E}">
        <p14:creationId xmlns:p14="http://schemas.microsoft.com/office/powerpoint/2010/main" val="1351732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8A86903-6D84-4A95-AE25-36EC977A4EDC}"/>
              </a:ext>
            </a:extLst>
          </p:cNvPr>
          <p:cNvSpPr>
            <a:spLocks noGrp="1"/>
          </p:cNvSpPr>
          <p:nvPr>
            <p:ph type="title"/>
          </p:nvPr>
        </p:nvSpPr>
        <p:spPr/>
        <p:txBody>
          <a:bodyPr/>
          <a:lstStyle/>
          <a:p>
            <a:r>
              <a:rPr lang="tr-TR" dirty="0">
                <a:solidFill>
                  <a:srgbClr val="C00000"/>
                </a:solidFill>
              </a:rPr>
              <a:t>PROJE AMACI VE TANITIMI</a:t>
            </a:r>
          </a:p>
        </p:txBody>
      </p:sp>
      <p:sp>
        <p:nvSpPr>
          <p:cNvPr id="3" name="İçerik Yer Tutucusu 2">
            <a:extLst>
              <a:ext uri="{FF2B5EF4-FFF2-40B4-BE49-F238E27FC236}">
                <a16:creationId xmlns:a16="http://schemas.microsoft.com/office/drawing/2014/main" id="{0511024A-5FB3-4726-B41A-6635F319C5E1}"/>
              </a:ext>
            </a:extLst>
          </p:cNvPr>
          <p:cNvSpPr>
            <a:spLocks noGrp="1"/>
          </p:cNvSpPr>
          <p:nvPr>
            <p:ph idx="1"/>
          </p:nvPr>
        </p:nvSpPr>
        <p:spPr/>
        <p:txBody>
          <a:bodyPr>
            <a:normAutofit/>
          </a:bodyPr>
          <a:lstStyle/>
          <a:p>
            <a:r>
              <a:rPr lang="tr-TR" dirty="0"/>
              <a:t>Projemiz; Türkiye Cumhuriyetinde </a:t>
            </a:r>
            <a:r>
              <a:rPr lang="tr-TR" dirty="0" err="1"/>
              <a:t>intern</a:t>
            </a:r>
            <a:r>
              <a:rPr lang="tr-TR" dirty="0"/>
              <a:t> hekimlerin evde sağlık hizmetlerine katılarak </a:t>
            </a:r>
            <a:r>
              <a:rPr lang="tr-TR" dirty="0" err="1"/>
              <a:t>varolan</a:t>
            </a:r>
            <a:r>
              <a:rPr lang="tr-TR" dirty="0"/>
              <a:t> yükü bir nebze de olsa azaltmayı, </a:t>
            </a:r>
            <a:r>
              <a:rPr lang="tr-TR" dirty="0" err="1"/>
              <a:t>intern</a:t>
            </a:r>
            <a:r>
              <a:rPr lang="tr-TR" dirty="0"/>
              <a:t> hekimlerin hastane dışı hekimlik uygulamalarına daha aktif katılmasını evde sağlık hizmetlerinin ülkemizde biraz daha geri planda kalan sosyal yaşama destek kısmını arttırmayı; ihtiyaç sahibi kişilerin sosyal yaşantılarına, </a:t>
            </a:r>
            <a:r>
              <a:rPr lang="tr-TR" dirty="0" err="1"/>
              <a:t>özbakımlarına</a:t>
            </a:r>
            <a:r>
              <a:rPr lang="tr-TR" dirty="0"/>
              <a:t> katkı sağlamayı hedefler. Bu proje yalnızca ihtiyaç sahibi kişilere değil </a:t>
            </a:r>
            <a:r>
              <a:rPr lang="tr-TR" dirty="0" err="1"/>
              <a:t>intern</a:t>
            </a:r>
            <a:r>
              <a:rPr lang="tr-TR" dirty="0"/>
              <a:t> hekimlere de yönelik bir proje olup onları sağlığın her alanında biraz daha geliştirmeyi dahil etmeyi hedefler. </a:t>
            </a:r>
          </a:p>
        </p:txBody>
      </p:sp>
    </p:spTree>
    <p:extLst>
      <p:ext uri="{BB962C8B-B14F-4D97-AF65-F5344CB8AC3E}">
        <p14:creationId xmlns:p14="http://schemas.microsoft.com/office/powerpoint/2010/main" val="1272439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6BF3250-9B98-4193-9354-5285A61D90AE}"/>
              </a:ext>
            </a:extLst>
          </p:cNvPr>
          <p:cNvSpPr>
            <a:spLocks noGrp="1"/>
          </p:cNvSpPr>
          <p:nvPr>
            <p:ph type="title"/>
          </p:nvPr>
        </p:nvSpPr>
        <p:spPr/>
        <p:txBody>
          <a:bodyPr/>
          <a:lstStyle/>
          <a:p>
            <a:r>
              <a:rPr lang="tr-TR" dirty="0">
                <a:solidFill>
                  <a:srgbClr val="C00000"/>
                </a:solidFill>
              </a:rPr>
              <a:t>PROJE AMACI VE TANITIMI</a:t>
            </a:r>
            <a:endParaRPr lang="tr-TR" dirty="0"/>
          </a:p>
        </p:txBody>
      </p:sp>
      <p:sp>
        <p:nvSpPr>
          <p:cNvPr id="3" name="İçerik Yer Tutucusu 2">
            <a:extLst>
              <a:ext uri="{FF2B5EF4-FFF2-40B4-BE49-F238E27FC236}">
                <a16:creationId xmlns:a16="http://schemas.microsoft.com/office/drawing/2014/main" id="{61CBFF8A-4359-4F69-BA0F-1F84A86EC31A}"/>
              </a:ext>
            </a:extLst>
          </p:cNvPr>
          <p:cNvSpPr>
            <a:spLocks noGrp="1"/>
          </p:cNvSpPr>
          <p:nvPr>
            <p:ph idx="1"/>
          </p:nvPr>
        </p:nvSpPr>
        <p:spPr/>
        <p:txBody>
          <a:bodyPr>
            <a:normAutofit/>
          </a:bodyPr>
          <a:lstStyle/>
          <a:p>
            <a:pPr marL="0" indent="0">
              <a:buNone/>
            </a:pPr>
            <a:r>
              <a:rPr lang="tr-TR" dirty="0"/>
              <a:t>Ülkemizin yaşlanan bir nüfusa sahip olması bu hizmetlere olan ihtiyacı arttırırken </a:t>
            </a:r>
            <a:r>
              <a:rPr lang="tr-TR" dirty="0" err="1"/>
              <a:t>intern</a:t>
            </a:r>
            <a:r>
              <a:rPr lang="tr-TR" dirty="0"/>
              <a:t> hekimler ile bu süreci desteklemek, yaşlanan nüfusa odaklanırken bakıma muhtaç genç nüfusu gözden kaçırmadan onların da sosyal hayatını desteklemeyi hedefler. </a:t>
            </a:r>
          </a:p>
        </p:txBody>
      </p:sp>
    </p:spTree>
    <p:extLst>
      <p:ext uri="{BB962C8B-B14F-4D97-AF65-F5344CB8AC3E}">
        <p14:creationId xmlns:p14="http://schemas.microsoft.com/office/powerpoint/2010/main" val="357851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81A2C9B-BDBF-41D1-9116-9E5CA6942236}"/>
              </a:ext>
            </a:extLst>
          </p:cNvPr>
          <p:cNvSpPr>
            <a:spLocks noGrp="1"/>
          </p:cNvSpPr>
          <p:nvPr>
            <p:ph type="title"/>
          </p:nvPr>
        </p:nvSpPr>
        <p:spPr/>
        <p:txBody>
          <a:bodyPr/>
          <a:lstStyle/>
          <a:p>
            <a:r>
              <a:rPr lang="tr-TR" dirty="0">
                <a:solidFill>
                  <a:srgbClr val="C00000"/>
                </a:solidFill>
              </a:rPr>
              <a:t>PROJEDEN BEKLENEN FAYDALAR</a:t>
            </a:r>
          </a:p>
        </p:txBody>
      </p:sp>
      <p:sp>
        <p:nvSpPr>
          <p:cNvPr id="3" name="İçerik Yer Tutucusu 2">
            <a:extLst>
              <a:ext uri="{FF2B5EF4-FFF2-40B4-BE49-F238E27FC236}">
                <a16:creationId xmlns:a16="http://schemas.microsoft.com/office/drawing/2014/main" id="{781BD663-89F6-496C-9DB8-F6E6FD082D1E}"/>
              </a:ext>
            </a:extLst>
          </p:cNvPr>
          <p:cNvSpPr>
            <a:spLocks noGrp="1"/>
          </p:cNvSpPr>
          <p:nvPr>
            <p:ph idx="1"/>
          </p:nvPr>
        </p:nvSpPr>
        <p:spPr>
          <a:xfrm>
            <a:off x="1295402" y="2417595"/>
            <a:ext cx="9601196" cy="3318936"/>
          </a:xfrm>
        </p:spPr>
        <p:txBody>
          <a:bodyPr>
            <a:noAutofit/>
          </a:bodyPr>
          <a:lstStyle/>
          <a:p>
            <a:pPr marL="0" indent="0">
              <a:buNone/>
            </a:pPr>
            <a:r>
              <a:rPr lang="tr-TR" dirty="0"/>
              <a:t>1. Evde sağlık hizmetlerine ihtiyaç duyan daha fazla kişiye ulaşılması.</a:t>
            </a:r>
          </a:p>
          <a:p>
            <a:pPr marL="0" indent="0">
              <a:buNone/>
            </a:pPr>
            <a:r>
              <a:rPr lang="tr-TR" dirty="0"/>
              <a:t>2. </a:t>
            </a:r>
            <a:r>
              <a:rPr lang="tr-TR" dirty="0" err="1"/>
              <a:t>Varolan</a:t>
            </a:r>
            <a:r>
              <a:rPr lang="tr-TR" dirty="0"/>
              <a:t> yük yeni hekimler sayesinde azalması.</a:t>
            </a:r>
          </a:p>
          <a:p>
            <a:pPr marL="0" indent="0">
              <a:buNone/>
            </a:pPr>
            <a:r>
              <a:rPr lang="tr-TR" dirty="0"/>
              <a:t>3. Hizmetlerin kapsam ve kalitesinin artması.</a:t>
            </a:r>
          </a:p>
          <a:p>
            <a:pPr marL="0" indent="0">
              <a:buNone/>
            </a:pPr>
            <a:r>
              <a:rPr lang="tr-TR" dirty="0"/>
              <a:t>4. Meslek hayatlarına başlamak üzere olan biz </a:t>
            </a:r>
            <a:r>
              <a:rPr lang="tr-TR" dirty="0" err="1"/>
              <a:t>intern</a:t>
            </a:r>
            <a:r>
              <a:rPr lang="tr-TR" dirty="0"/>
              <a:t> hekimlerin mesleki becerilerinin gelişmesi, sağlığın her alanına daha aktif katılacak olması ve yeni deneyimler kazanması.</a:t>
            </a:r>
          </a:p>
        </p:txBody>
      </p:sp>
    </p:spTree>
    <p:extLst>
      <p:ext uri="{BB962C8B-B14F-4D97-AF65-F5344CB8AC3E}">
        <p14:creationId xmlns:p14="http://schemas.microsoft.com/office/powerpoint/2010/main" val="17379154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image" Target="../media/image1.jpeg" /></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150</TotalTime>
  <Words>657</Words>
  <Application>Microsoft Office PowerPoint</Application>
  <PresentationFormat>Geniş ekran</PresentationFormat>
  <Paragraphs>75</Paragraphs>
  <Slides>17</Slides>
  <Notes>0</Notes>
  <HiddenSlides>0</HiddenSlides>
  <MMClips>0</MMClips>
  <ScaleCrop>false</ScaleCrop>
  <HeadingPairs>
    <vt:vector size="4" baseType="variant">
      <vt:variant>
        <vt:lpstr>Tema</vt:lpstr>
      </vt:variant>
      <vt:variant>
        <vt:i4>1</vt:i4>
      </vt:variant>
      <vt:variant>
        <vt:lpstr>Slayt Başlıkları</vt:lpstr>
      </vt:variant>
      <vt:variant>
        <vt:i4>17</vt:i4>
      </vt:variant>
    </vt:vector>
  </HeadingPairs>
  <TitlesOfParts>
    <vt:vector size="18" baseType="lpstr">
      <vt:lpstr>Organik</vt:lpstr>
      <vt:lpstr>EVDE SAĞLIK HİZMETLERİNDE İNTERN HEKİM</vt:lpstr>
      <vt:lpstr>SUNUM PLANI</vt:lpstr>
      <vt:lpstr>EVDE SAĞLIK HİZMETLERİNE GENEL BAKIŞ</vt:lpstr>
      <vt:lpstr>PowerPoint Sunusu</vt:lpstr>
      <vt:lpstr>Evde Sağlık Hizmetlerinden Kimler Yararlanabilir?</vt:lpstr>
      <vt:lpstr>Evde Sağlık Hizmetlerinden Kimler Yararlanabilir?</vt:lpstr>
      <vt:lpstr>PROJE AMACI VE TANITIMI</vt:lpstr>
      <vt:lpstr>PROJE AMACI VE TANITIMI</vt:lpstr>
      <vt:lpstr>PROJEDEN BEKLENEN FAYDALAR</vt:lpstr>
      <vt:lpstr>PROJEDEN BEKLENEN FAYDALAR</vt:lpstr>
      <vt:lpstr>PowerPoint Sunusu</vt:lpstr>
      <vt:lpstr>PROJENİN KISITLILIKLARI</vt:lpstr>
      <vt:lpstr>PROJENİN KISITLILIKLARI</vt:lpstr>
      <vt:lpstr>MALİYET TAHMİNİ</vt:lpstr>
      <vt:lpstr>OLASI PROJE İŞBİRLİKÇİLERİ</vt:lpstr>
      <vt:lpstr>PROJE GELECEĞİ</vt:lpstr>
      <vt:lpstr>KAYNAKÇA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EVDE SAĞLIK HİZMETLERİNDE İNTERN HEKİM</dc:title>
  <dc:creator>Muhammed Çağrı YALÇIN</dc:creator>
  <cp:lastModifiedBy>Bilge Çamlık</cp:lastModifiedBy>
  <cp:revision>24</cp:revision>
  <dcterms:created xsi:type="dcterms:W3CDTF">2024-05-04T17:59:24Z</dcterms:created>
  <dcterms:modified xsi:type="dcterms:W3CDTF">2024-05-15T09:47:34Z</dcterms:modified>
</cp:coreProperties>
</file>