
<file path=[Content_Types].xml><?xml version="1.0" encoding="utf-8"?>
<Types xmlns="http://schemas.openxmlformats.org/package/2006/content-types">
  <Default Extension="fntdata" ContentType="application/x-fontdata"/>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Nunito"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733B43-AEC2-4360-86BE-8BCA7401BB03}" v="30" dt="2023-09-13T21:03:45.372"/>
  </p1510:revLst>
</p1510:revInfo>
</file>

<file path=ppt/tableStyles.xml><?xml version="1.0" encoding="utf-8"?>
<a:tblStyleLst xmlns:a="http://schemas.openxmlformats.org/drawingml/2006/main" def="{A7347C89-3A7E-42A1-BE0F-3F68F7D1378A}">
  <a:tblStyle styleId="{A7347C89-3A7E-42A1-BE0F-3F68F7D1378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56" y="3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8d9f679707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8d9f679707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8d9f679707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28d9f679707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8d9f679707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8d9f679707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8d9f679707_1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8d9f679707_1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8d9f679707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28d9f679707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8d9f679707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28d9f679707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8d9f679707_1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8d9f679707_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8d9f679707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28d9f679707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8d9f679707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28d9f679707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8d9f679707_1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8d9f679707_1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8d9f679707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8d9f679707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8d9f679707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8d9f679707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8d9f679707_1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8d9f679707_1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8d9f679707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8d9f679707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8d9f679707_1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8d9f679707_1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8d9f679707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8d9f679707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8d9f679707_1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8d9f679707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t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1.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1.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1.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ww.beslenme.saglik.gov.tr"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microsoft.com/office/2007/relationships/media" Target="../media/media2.m4a"/><Relationship Id="rId7" Type="http://schemas.openxmlformats.org/officeDocument/2006/relationships/image" Target="../media/image1.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notesSlide" Target="../notesSlides/notesSlide3.xml"/><Relationship Id="rId5" Type="http://schemas.openxmlformats.org/officeDocument/2006/relationships/slideLayout" Target="../slideLayouts/slideLayout3.xml"/><Relationship Id="rId4" Type="http://schemas.openxmlformats.org/officeDocument/2006/relationships/audio" Target="../media/media2.m4a"/></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tr"/>
              <a:t>ÖLÇÜLÜ TUZLUK</a:t>
            </a:r>
            <a:endParaRPr/>
          </a:p>
        </p:txBody>
      </p:sp>
      <p:sp>
        <p:nvSpPr>
          <p:cNvPr id="129" name="Google Shape;129;p13"/>
          <p:cNvSpPr txBox="1">
            <a:spLocks noGrp="1"/>
          </p:cNvSpPr>
          <p:nvPr>
            <p:ph type="subTitle" idx="1"/>
          </p:nvPr>
        </p:nvSpPr>
        <p:spPr>
          <a:xfrm>
            <a:off x="1858700" y="3084395"/>
            <a:ext cx="5361300" cy="1287900"/>
          </a:xfrm>
          <a:prstGeom prst="rect">
            <a:avLst/>
          </a:prstGeom>
        </p:spPr>
        <p:txBody>
          <a:bodyPr spcFirstLastPara="1" wrap="square" lIns="91425" tIns="91425" rIns="91425" bIns="91425" anchor="t" anchorCtr="0">
            <a:spAutoFit/>
          </a:bodyPr>
          <a:lstStyle/>
          <a:p>
            <a:pPr marL="0" lvl="0" indent="0" algn="ctr" rtl="0">
              <a:lnSpc>
                <a:spcPct val="80000"/>
              </a:lnSpc>
              <a:spcBef>
                <a:spcPts val="0"/>
              </a:spcBef>
              <a:spcAft>
                <a:spcPts val="0"/>
              </a:spcAft>
              <a:buSzPts val="358"/>
              <a:buNone/>
            </a:pPr>
            <a:r>
              <a:rPr lang="tr" sz="1120"/>
              <a:t>İNT. DR.. MEHMET OĞUZ PINAR</a:t>
            </a:r>
            <a:endParaRPr sz="1120"/>
          </a:p>
          <a:p>
            <a:pPr marL="0" lvl="0" indent="0" algn="ctr" rtl="0">
              <a:lnSpc>
                <a:spcPct val="80000"/>
              </a:lnSpc>
              <a:spcBef>
                <a:spcPts val="0"/>
              </a:spcBef>
              <a:spcAft>
                <a:spcPts val="0"/>
              </a:spcAft>
              <a:buSzPts val="358"/>
              <a:buNone/>
            </a:pPr>
            <a:r>
              <a:rPr lang="tr" sz="1120"/>
              <a:t>İNT. DR. MELİS GÜNAYDIN</a:t>
            </a:r>
            <a:endParaRPr sz="1120"/>
          </a:p>
          <a:p>
            <a:pPr marL="0" lvl="0" indent="0" algn="ctr" rtl="0">
              <a:lnSpc>
                <a:spcPct val="80000"/>
              </a:lnSpc>
              <a:spcBef>
                <a:spcPts val="0"/>
              </a:spcBef>
              <a:spcAft>
                <a:spcPts val="0"/>
              </a:spcAft>
              <a:buSzPts val="358"/>
              <a:buNone/>
            </a:pPr>
            <a:r>
              <a:rPr lang="tr" sz="1120"/>
              <a:t>İNT. DR. AYŞENUR KOÇ</a:t>
            </a:r>
            <a:endParaRPr sz="1120"/>
          </a:p>
          <a:p>
            <a:pPr marL="0" lvl="0" indent="0" algn="ctr" rtl="0">
              <a:lnSpc>
                <a:spcPct val="80000"/>
              </a:lnSpc>
              <a:spcBef>
                <a:spcPts val="0"/>
              </a:spcBef>
              <a:spcAft>
                <a:spcPts val="0"/>
              </a:spcAft>
              <a:buSzPts val="358"/>
              <a:buNone/>
            </a:pPr>
            <a:r>
              <a:rPr lang="tr" sz="1120"/>
              <a:t>İNT. DR. ŞEYHMUS ÇALIŞKAN</a:t>
            </a:r>
            <a:endParaRPr sz="1120"/>
          </a:p>
          <a:p>
            <a:pPr marL="0" lvl="0" indent="0" algn="ctr" rtl="0">
              <a:lnSpc>
                <a:spcPct val="80000"/>
              </a:lnSpc>
              <a:spcBef>
                <a:spcPts val="0"/>
              </a:spcBef>
              <a:spcAft>
                <a:spcPts val="0"/>
              </a:spcAft>
              <a:buSzPts val="358"/>
              <a:buNone/>
            </a:pPr>
            <a:endParaRPr sz="1120"/>
          </a:p>
          <a:p>
            <a:pPr marL="0" lvl="0" indent="0" algn="ctr" rtl="0">
              <a:lnSpc>
                <a:spcPct val="80000"/>
              </a:lnSpc>
              <a:spcBef>
                <a:spcPts val="0"/>
              </a:spcBef>
              <a:spcAft>
                <a:spcPts val="0"/>
              </a:spcAft>
              <a:buSzPts val="358"/>
              <a:buNone/>
            </a:pPr>
            <a:r>
              <a:rPr lang="tr" sz="1120"/>
              <a:t>ASS. DR. ECE KÜLÜNK</a:t>
            </a:r>
            <a:endParaRPr sz="1120"/>
          </a:p>
          <a:p>
            <a:pPr marL="0" lvl="0" indent="0" algn="ctr" rtl="0">
              <a:lnSpc>
                <a:spcPct val="80000"/>
              </a:lnSpc>
              <a:spcBef>
                <a:spcPts val="0"/>
              </a:spcBef>
              <a:spcAft>
                <a:spcPts val="0"/>
              </a:spcAft>
              <a:buSzPts val="358"/>
              <a:buNone/>
            </a:pPr>
            <a:endParaRPr sz="1120"/>
          </a:p>
          <a:p>
            <a:pPr marL="0" lvl="0" indent="0" algn="r" rtl="0">
              <a:lnSpc>
                <a:spcPct val="80000"/>
              </a:lnSpc>
              <a:spcBef>
                <a:spcPts val="0"/>
              </a:spcBef>
              <a:spcAft>
                <a:spcPts val="0"/>
              </a:spcAft>
              <a:buSzPts val="358"/>
              <a:buNone/>
            </a:pPr>
            <a:r>
              <a:rPr lang="tr" sz="1120"/>
              <a:t>STAJ TARİHLERİ: 15.08.2023-14.09.2023</a:t>
            </a:r>
            <a:endParaRPr sz="112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2"/>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tr"/>
              <a:t>TÜRKİYE VE TUZ TÜKETİMİ-1</a:t>
            </a:r>
            <a:endParaRPr/>
          </a:p>
        </p:txBody>
      </p:sp>
      <p:pic>
        <p:nvPicPr>
          <p:cNvPr id="190" name="Google Shape;190;p22"/>
          <p:cNvPicPr preferRelativeResize="0"/>
          <p:nvPr/>
        </p:nvPicPr>
        <p:blipFill>
          <a:blip r:embed="rId3">
            <a:alphaModFix/>
          </a:blip>
          <a:stretch>
            <a:fillRect/>
          </a:stretch>
        </p:blipFill>
        <p:spPr>
          <a:xfrm>
            <a:off x="1125925" y="1876450"/>
            <a:ext cx="5068399" cy="2415725"/>
          </a:xfrm>
          <a:prstGeom prst="rect">
            <a:avLst/>
          </a:prstGeom>
          <a:noFill/>
          <a:ln>
            <a:noFill/>
          </a:ln>
        </p:spPr>
      </p:pic>
      <p:sp>
        <p:nvSpPr>
          <p:cNvPr id="191" name="Google Shape;191;p22"/>
          <p:cNvSpPr txBox="1"/>
          <p:nvPr/>
        </p:nvSpPr>
        <p:spPr>
          <a:xfrm>
            <a:off x="744500" y="1476250"/>
            <a:ext cx="8087700" cy="4002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alibri"/>
              <a:buChar char="●"/>
            </a:pPr>
            <a:r>
              <a:rPr lang="tr">
                <a:latin typeface="Calibri"/>
                <a:ea typeface="Calibri"/>
                <a:cs typeface="Calibri"/>
                <a:sym typeface="Calibri"/>
              </a:rPr>
              <a:t>Dünyada ve Türkiye’de Günlük Tuz Tüketim Miktarı</a:t>
            </a:r>
            <a:endParaRPr>
              <a:latin typeface="Calibri"/>
              <a:ea typeface="Calibri"/>
              <a:cs typeface="Calibri"/>
              <a:sym typeface="Calibri"/>
            </a:endParaRPr>
          </a:p>
        </p:txBody>
      </p:sp>
      <p:sp>
        <p:nvSpPr>
          <p:cNvPr id="192" name="Google Shape;192;p22"/>
          <p:cNvSpPr txBox="1"/>
          <p:nvPr/>
        </p:nvSpPr>
        <p:spPr>
          <a:xfrm>
            <a:off x="872125" y="4292175"/>
            <a:ext cx="66453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tr" sz="1000" i="1">
                <a:latin typeface="Calibri"/>
                <a:ea typeface="Calibri"/>
                <a:cs typeface="Calibri"/>
                <a:sym typeface="Calibri"/>
              </a:rPr>
              <a:t>SALTurk 1, 2008( Ankara, İstanbul, İzmir, Bursa, Diyarbakır, Manisa, Aydın, Samsun, Trabzon, Sivas,Kayseri, K.Maraş, Ağrı, Antalya)</a:t>
            </a:r>
            <a:endParaRPr sz="1000" i="1">
              <a:latin typeface="Calibri"/>
              <a:ea typeface="Calibri"/>
              <a:cs typeface="Calibri"/>
              <a:sym typeface="Calibri"/>
            </a:endParaRPr>
          </a:p>
          <a:p>
            <a:pPr marL="0" lvl="0" indent="0" algn="l" rtl="0">
              <a:spcBef>
                <a:spcPts val="0"/>
              </a:spcBef>
              <a:spcAft>
                <a:spcPts val="0"/>
              </a:spcAft>
              <a:buNone/>
            </a:pPr>
            <a:r>
              <a:rPr lang="tr" sz="1000" i="1">
                <a:latin typeface="Calibri"/>
                <a:ea typeface="Calibri"/>
                <a:cs typeface="Calibri"/>
                <a:sym typeface="Calibri"/>
              </a:rPr>
              <a:t>SALTurk 2, 2012 (Ankara, İstanbul, İzmir, Konya)</a:t>
            </a:r>
            <a:endParaRPr sz="1000" i="1">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tr"/>
              <a:t>TÜRKİYE VE TUZ TÜKETİMİ-2</a:t>
            </a:r>
            <a:endParaRPr/>
          </a:p>
        </p:txBody>
      </p:sp>
      <p:sp>
        <p:nvSpPr>
          <p:cNvPr id="198" name="Google Shape;198;p23"/>
          <p:cNvSpPr txBox="1">
            <a:spLocks noGrp="1"/>
          </p:cNvSpPr>
          <p:nvPr>
            <p:ph type="body" idx="1"/>
          </p:nvPr>
        </p:nvSpPr>
        <p:spPr>
          <a:xfrm>
            <a:off x="819150" y="1531250"/>
            <a:ext cx="7505700" cy="6150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tr"/>
              <a:t>SALTürk-2 çalışmasına göre diyetteki tuz kaynaklarına bakıldığında günlük olarak tüketilen tuzun </a:t>
            </a:r>
            <a:r>
              <a:rPr lang="tr">
                <a:solidFill>
                  <a:srgbClr val="000000"/>
                </a:solidFill>
                <a:highlight>
                  <a:srgbClr val="FFFF00"/>
                </a:highlight>
              </a:rPr>
              <a:t>%55.5’ i yemeklere eklenen tuzdan, </a:t>
            </a:r>
            <a:r>
              <a:rPr lang="tr"/>
              <a:t>%31.9’ u ekmek tuzundan, %12.6’ sı ise sofra tuzundan geldiği saptanmıştır.</a:t>
            </a:r>
            <a:endParaRPr/>
          </a:p>
        </p:txBody>
      </p:sp>
      <p:pic>
        <p:nvPicPr>
          <p:cNvPr id="199" name="Google Shape;199;p23"/>
          <p:cNvPicPr preferRelativeResize="0"/>
          <p:nvPr/>
        </p:nvPicPr>
        <p:blipFill>
          <a:blip r:embed="rId5">
            <a:alphaModFix/>
          </a:blip>
          <a:stretch>
            <a:fillRect/>
          </a:stretch>
        </p:blipFill>
        <p:spPr>
          <a:xfrm>
            <a:off x="2054075" y="2146250"/>
            <a:ext cx="4401197" cy="2692451"/>
          </a:xfrm>
          <a:prstGeom prst="rect">
            <a:avLst/>
          </a:prstGeom>
          <a:noFill/>
          <a:ln>
            <a:noFill/>
          </a:ln>
        </p:spPr>
      </p:pic>
      <p:pic>
        <p:nvPicPr>
          <p:cNvPr id="2" name="11-18">
            <a:hlinkClick r:id="" action="ppaction://media"/>
            <a:extLst>
              <a:ext uri="{FF2B5EF4-FFF2-40B4-BE49-F238E27FC236}">
                <a16:creationId xmlns:a16="http://schemas.microsoft.com/office/drawing/2014/main" id="{93178C70-7B19-DBBC-C65B-A53C093DCC4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68800" y="2368550"/>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38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tr"/>
              <a:t>UYGULANAN ÇALIŞMALAR</a:t>
            </a:r>
            <a:endParaRPr/>
          </a:p>
        </p:txBody>
      </p:sp>
      <p:sp>
        <p:nvSpPr>
          <p:cNvPr id="205" name="Google Shape;205;p24"/>
          <p:cNvSpPr txBox="1">
            <a:spLocks noGrp="1"/>
          </p:cNvSpPr>
          <p:nvPr>
            <p:ph type="body" idx="1"/>
          </p:nvPr>
        </p:nvSpPr>
        <p:spPr>
          <a:xfrm>
            <a:off x="819150" y="2003500"/>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1081"/>
              <a:t>Türkiye Aşırı Tuz Tüketimi Azaltılması Eylem Planı, 2011-2015 ile;</a:t>
            </a:r>
            <a:endParaRPr sz="1081"/>
          </a:p>
          <a:p>
            <a:pPr marL="0" lvl="0" indent="0" algn="l" rtl="0">
              <a:spcBef>
                <a:spcPts val="1200"/>
              </a:spcBef>
              <a:spcAft>
                <a:spcPts val="0"/>
              </a:spcAft>
              <a:buNone/>
            </a:pPr>
            <a:r>
              <a:rPr lang="tr" sz="1081"/>
              <a:t>* Ekmekteki 100 g’da tuz miktarı 1.5 grama düşürülmüştür.</a:t>
            </a:r>
            <a:endParaRPr sz="1081"/>
          </a:p>
          <a:p>
            <a:pPr marL="0" lvl="0" indent="0" algn="l" rtl="0">
              <a:spcBef>
                <a:spcPts val="1200"/>
              </a:spcBef>
              <a:spcAft>
                <a:spcPts val="0"/>
              </a:spcAft>
              <a:buNone/>
            </a:pPr>
            <a:r>
              <a:rPr lang="tr" sz="1081"/>
              <a:t>* Domates salçasındaki tuz oranı %64 azaltılmıştır.</a:t>
            </a:r>
            <a:endParaRPr sz="1081"/>
          </a:p>
          <a:p>
            <a:pPr marL="0" lvl="0" indent="0" algn="l" rtl="0">
              <a:spcBef>
                <a:spcPts val="1200"/>
              </a:spcBef>
              <a:spcAft>
                <a:spcPts val="0"/>
              </a:spcAft>
              <a:buNone/>
            </a:pPr>
            <a:r>
              <a:rPr lang="tr" sz="1081"/>
              <a:t>* Zeytindeki tuz oranı %50 azalmıştır.</a:t>
            </a:r>
            <a:endParaRPr sz="1081"/>
          </a:p>
          <a:p>
            <a:pPr marL="0" lvl="0" indent="0" algn="l" rtl="0">
              <a:spcBef>
                <a:spcPts val="1200"/>
              </a:spcBef>
              <a:spcAft>
                <a:spcPts val="0"/>
              </a:spcAft>
              <a:buNone/>
            </a:pPr>
            <a:r>
              <a:rPr lang="tr" sz="1081"/>
              <a:t>* Okul kantininde satılan ürünlerde tuz miktarına yönelik kriterler geliştirilmiştir.</a:t>
            </a:r>
            <a:endParaRPr sz="1081"/>
          </a:p>
          <a:p>
            <a:pPr marL="0" lvl="0" indent="0" algn="l" rtl="0">
              <a:spcBef>
                <a:spcPts val="1200"/>
              </a:spcBef>
              <a:spcAft>
                <a:spcPts val="0"/>
              </a:spcAft>
              <a:buNone/>
            </a:pPr>
            <a:r>
              <a:rPr lang="tr" sz="1081"/>
              <a:t>* Tuz paketlerinin üzerinde “Tuzu Azaltın Sağlığınızı Koruyun” ibaresi zorunlu kılınmııştır.</a:t>
            </a:r>
            <a:endParaRPr sz="1081"/>
          </a:p>
          <a:p>
            <a:pPr marL="0" lvl="0" indent="0" algn="l" rtl="0">
              <a:spcBef>
                <a:spcPts val="1200"/>
              </a:spcBef>
              <a:spcAft>
                <a:spcPts val="0"/>
              </a:spcAft>
              <a:buNone/>
            </a:pPr>
            <a:r>
              <a:rPr lang="tr" sz="1081"/>
              <a:t>                                              … vb uygulamalar yapılmıştır.</a:t>
            </a:r>
            <a:endParaRPr sz="1081"/>
          </a:p>
          <a:p>
            <a:pPr marL="0" lvl="0" indent="0" algn="l" rtl="0">
              <a:lnSpc>
                <a:spcPct val="100000"/>
              </a:lnSpc>
              <a:spcBef>
                <a:spcPts val="1200"/>
              </a:spcBef>
              <a:spcAft>
                <a:spcPts val="0"/>
              </a:spcAft>
              <a:buNone/>
            </a:pPr>
            <a:r>
              <a:rPr lang="tr" sz="900" i="1">
                <a:solidFill>
                  <a:srgbClr val="000000"/>
                </a:solidFill>
              </a:rPr>
              <a:t>Türkiye Aşırı Tuz Tüketiminin Azaltılması Programı, (2017-2021), T.C Sağlık Bakanlığı Türkiye Halk Sağlığı Kurumu, Ankara, 2016</a:t>
            </a:r>
            <a:endParaRPr sz="900" i="1">
              <a:solidFill>
                <a:srgbClr val="000000"/>
              </a:solidFill>
            </a:endParaRPr>
          </a:p>
          <a:p>
            <a:pPr marL="0" lvl="0" indent="0" algn="l" rtl="0">
              <a:spcBef>
                <a:spcPts val="0"/>
              </a:spcBef>
              <a:spcAft>
                <a:spcPts val="0"/>
              </a:spcAft>
              <a:buNone/>
            </a:pPr>
            <a:endParaRPr/>
          </a:p>
          <a:p>
            <a:pPr marL="0" lvl="0" indent="0" algn="l" rtl="0">
              <a:spcBef>
                <a:spcPts val="1200"/>
              </a:spcBef>
              <a:spcAft>
                <a:spcPts val="1200"/>
              </a:spcAft>
              <a:buNone/>
            </a:pPr>
            <a:endParaRPr/>
          </a:p>
        </p:txBody>
      </p:sp>
      <p:pic>
        <p:nvPicPr>
          <p:cNvPr id="2" name="12-18">
            <a:hlinkClick r:id="" action="ppaction://media"/>
            <a:extLst>
              <a:ext uri="{FF2B5EF4-FFF2-40B4-BE49-F238E27FC236}">
                <a16:creationId xmlns:a16="http://schemas.microsoft.com/office/drawing/2014/main" id="{F49949E5-A34F-A17C-5645-3F7D83D585C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68800" y="2368550"/>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79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211" name="Google Shape;211;p25"/>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12" name="Google Shape;212;p25"/>
          <p:cNvPicPr preferRelativeResize="0"/>
          <p:nvPr/>
        </p:nvPicPr>
        <p:blipFill>
          <a:blip r:embed="rId3">
            <a:alphaModFix/>
          </a:blip>
          <a:stretch>
            <a:fillRect/>
          </a:stretch>
        </p:blipFill>
        <p:spPr>
          <a:xfrm>
            <a:off x="819150" y="193200"/>
            <a:ext cx="3484200" cy="4757100"/>
          </a:xfrm>
          <a:prstGeom prst="rect">
            <a:avLst/>
          </a:prstGeom>
          <a:noFill/>
          <a:ln>
            <a:noFill/>
          </a:ln>
        </p:spPr>
      </p:pic>
      <p:pic>
        <p:nvPicPr>
          <p:cNvPr id="213" name="Google Shape;213;p25"/>
          <p:cNvPicPr preferRelativeResize="0"/>
          <p:nvPr/>
        </p:nvPicPr>
        <p:blipFill>
          <a:blip r:embed="rId4">
            <a:alphaModFix/>
          </a:blip>
          <a:stretch>
            <a:fillRect/>
          </a:stretch>
        </p:blipFill>
        <p:spPr>
          <a:xfrm>
            <a:off x="4572000" y="193200"/>
            <a:ext cx="4201776" cy="4757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tr"/>
              <a:t>PROJEMİZİN AMACI</a:t>
            </a:r>
            <a:endParaRPr/>
          </a:p>
        </p:txBody>
      </p:sp>
      <p:sp>
        <p:nvSpPr>
          <p:cNvPr id="219" name="Google Shape;219;p26"/>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fontScale="92500"/>
          </a:bodyPr>
          <a:lstStyle/>
          <a:p>
            <a:pPr marL="0" indent="0">
              <a:spcAft>
                <a:spcPts val="1200"/>
              </a:spcAft>
              <a:buNone/>
            </a:pPr>
            <a:r>
              <a:rPr lang="tr" sz="1600" dirty="0"/>
              <a:t>“Ölçülü Tuzluk” projemizde amacımız, sofrada bilinçsiz ve kontrolsüzce eklenen tuz miktarının önüne geçmektir. Çoğu zaman yemeğin tadına bile bakmadan tuz eklemeler olmakta, farkında olmadan ihtiyaçtan fazla tuz eklenmesiyle günlük alınması gerekenden fazla tuz tüketilmektedir. Bizim projemizde basit bir mekanik destekli tuzluk modeliyle, bir buton veya döndürme hareketiyle, yalnızca 1 g tuzu otomatik olarak döken tuzluk geliştirdik. Böylece kontrolsüz tuz tüketiminin önüne geçmeyi ve tuz-hipertansiyon farkındalığı ve bilinci geliştirmeyi amaçlamaktayız. Piyasada var olan otomatik tuzluk modellerine yapılacak olan bu mekanik destekle projemizi gerçekleştirebileceğimizi düşünüyoruz</a:t>
            </a:r>
            <a:endParaRPr sz="1600" dirty="0"/>
          </a:p>
        </p:txBody>
      </p:sp>
      <p:pic>
        <p:nvPicPr>
          <p:cNvPr id="2" name="14-18">
            <a:hlinkClick r:id="" action="ppaction://media"/>
            <a:extLst>
              <a:ext uri="{FF2B5EF4-FFF2-40B4-BE49-F238E27FC236}">
                <a16:creationId xmlns:a16="http://schemas.microsoft.com/office/drawing/2014/main" id="{0FEF090F-2E9B-65E2-2BF5-982BFE73634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68800" y="2368550"/>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35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tr"/>
              <a:t>OTOMATİK TUZLUK MODELLERİ</a:t>
            </a:r>
            <a:endParaRPr/>
          </a:p>
        </p:txBody>
      </p:sp>
      <p:pic>
        <p:nvPicPr>
          <p:cNvPr id="225" name="Google Shape;225;p27"/>
          <p:cNvPicPr preferRelativeResize="0"/>
          <p:nvPr/>
        </p:nvPicPr>
        <p:blipFill>
          <a:blip r:embed="rId3">
            <a:alphaModFix/>
          </a:blip>
          <a:stretch>
            <a:fillRect/>
          </a:stretch>
        </p:blipFill>
        <p:spPr>
          <a:xfrm>
            <a:off x="972326" y="1800200"/>
            <a:ext cx="3984001" cy="2950700"/>
          </a:xfrm>
          <a:prstGeom prst="rect">
            <a:avLst/>
          </a:prstGeom>
          <a:noFill/>
          <a:ln>
            <a:noFill/>
          </a:ln>
        </p:spPr>
      </p:pic>
      <p:pic>
        <p:nvPicPr>
          <p:cNvPr id="226" name="Google Shape;226;p27"/>
          <p:cNvPicPr preferRelativeResize="0"/>
          <p:nvPr/>
        </p:nvPicPr>
        <p:blipFill>
          <a:blip r:embed="rId4">
            <a:alphaModFix/>
          </a:blip>
          <a:stretch>
            <a:fillRect/>
          </a:stretch>
        </p:blipFill>
        <p:spPr>
          <a:xfrm>
            <a:off x="5389525" y="1952600"/>
            <a:ext cx="2538780" cy="2798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tr"/>
              <a:t>PROJEMİZİN KISITLILIKLARI</a:t>
            </a:r>
            <a:endParaRPr/>
          </a:p>
        </p:txBody>
      </p:sp>
      <p:sp>
        <p:nvSpPr>
          <p:cNvPr id="232" name="Google Shape;232;p28"/>
          <p:cNvSpPr txBox="1">
            <a:spLocks noGrp="1"/>
          </p:cNvSpPr>
          <p:nvPr>
            <p:ph type="body" idx="1"/>
          </p:nvPr>
        </p:nvSpPr>
        <p:spPr>
          <a:xfrm>
            <a:off x="819150" y="1990725"/>
            <a:ext cx="7505700" cy="946500"/>
          </a:xfrm>
          <a:prstGeom prst="rect">
            <a:avLst/>
          </a:prstGeom>
        </p:spPr>
        <p:txBody>
          <a:bodyPr spcFirstLastPara="1" wrap="square" lIns="91425" tIns="91425" rIns="91425" bIns="91425" anchor="t" anchorCtr="0">
            <a:spAutoFit/>
          </a:bodyPr>
          <a:lstStyle/>
          <a:p>
            <a:pPr marL="457200" lvl="0" indent="-323850" algn="l" rtl="0">
              <a:spcBef>
                <a:spcPts val="0"/>
              </a:spcBef>
              <a:spcAft>
                <a:spcPts val="0"/>
              </a:spcAft>
              <a:buSzPts val="1500"/>
              <a:buChar char="●"/>
            </a:pPr>
            <a:r>
              <a:rPr lang="tr" sz="1500"/>
              <a:t>Kullanan kişilerin uyumsuzluğu</a:t>
            </a:r>
            <a:endParaRPr sz="1500"/>
          </a:p>
          <a:p>
            <a:pPr marL="457200" lvl="0" indent="-323850" algn="l" rtl="0">
              <a:spcBef>
                <a:spcPts val="0"/>
              </a:spcBef>
              <a:spcAft>
                <a:spcPts val="0"/>
              </a:spcAft>
              <a:buSzPts val="1500"/>
              <a:buChar char="●"/>
            </a:pPr>
            <a:r>
              <a:rPr lang="tr" sz="1500"/>
              <a:t>Mekanik arıza ihtimali</a:t>
            </a:r>
            <a:endParaRPr sz="1500"/>
          </a:p>
          <a:p>
            <a:pPr marL="457200" lvl="0" indent="-323850" algn="l" rtl="0">
              <a:spcBef>
                <a:spcPts val="0"/>
              </a:spcBef>
              <a:spcAft>
                <a:spcPts val="0"/>
              </a:spcAft>
              <a:buSzPts val="1500"/>
              <a:buChar char="●"/>
            </a:pPr>
            <a:r>
              <a:rPr lang="tr" sz="1500"/>
              <a:t>Maliyet</a:t>
            </a:r>
            <a:endParaRPr sz="1500"/>
          </a:p>
        </p:txBody>
      </p:sp>
      <p:pic>
        <p:nvPicPr>
          <p:cNvPr id="2" name="16-18">
            <a:hlinkClick r:id="" action="ppaction://media"/>
            <a:extLst>
              <a:ext uri="{FF2B5EF4-FFF2-40B4-BE49-F238E27FC236}">
                <a16:creationId xmlns:a16="http://schemas.microsoft.com/office/drawing/2014/main" id="{DC979905-EF78-7065-2FD0-C955725F5F9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68800" y="2368550"/>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48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238" name="Google Shape;238;p29"/>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39" name="Google Shape;239;p29"/>
          <p:cNvPicPr preferRelativeResize="0"/>
          <p:nvPr/>
        </p:nvPicPr>
        <p:blipFill>
          <a:blip r:embed="rId3">
            <a:alphaModFix/>
          </a:blip>
          <a:stretch>
            <a:fillRect/>
          </a:stretch>
        </p:blipFill>
        <p:spPr>
          <a:xfrm>
            <a:off x="195700" y="117125"/>
            <a:ext cx="8720827" cy="48051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tr"/>
              <a:t>KAYNAKÇA</a:t>
            </a:r>
            <a:endParaRPr/>
          </a:p>
        </p:txBody>
      </p:sp>
      <p:sp>
        <p:nvSpPr>
          <p:cNvPr id="245" name="Google Shape;245;p30"/>
          <p:cNvSpPr txBox="1">
            <a:spLocks noGrp="1"/>
          </p:cNvSpPr>
          <p:nvPr>
            <p:ph type="body" idx="1"/>
          </p:nvPr>
        </p:nvSpPr>
        <p:spPr>
          <a:xfrm>
            <a:off x="819150" y="2016250"/>
            <a:ext cx="7505700" cy="24480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tr" sz="900" i="1">
                <a:solidFill>
                  <a:srgbClr val="000000"/>
                </a:solidFill>
              </a:rPr>
              <a:t>Ayaz A: Tuz Tüketimi ve Sağlık. T.C Sağlık Bakanlığı Temel Sağlık hizmetleri Genel Müdürlüğü, Beslenme ve Fiziksel Aktiviteler Daire Başkanlığı Yayını, Ankara, 2008.</a:t>
            </a:r>
            <a:endParaRPr sz="900" i="1">
              <a:solidFill>
                <a:srgbClr val="000000"/>
              </a:solidFill>
            </a:endParaRPr>
          </a:p>
          <a:p>
            <a:pPr marL="0" lvl="0" indent="0" algn="l" rtl="0">
              <a:lnSpc>
                <a:spcPct val="100000"/>
              </a:lnSpc>
              <a:spcBef>
                <a:spcPts val="0"/>
              </a:spcBef>
              <a:spcAft>
                <a:spcPts val="0"/>
              </a:spcAft>
              <a:buNone/>
            </a:pPr>
            <a:r>
              <a:rPr lang="tr" sz="900" i="1">
                <a:solidFill>
                  <a:srgbClr val="000000"/>
                </a:solidFill>
              </a:rPr>
              <a:t>Colleted Information on Salt Reduction in the EU, Compiled by the European Commision, 2008.</a:t>
            </a:r>
            <a:endParaRPr sz="900" i="1">
              <a:solidFill>
                <a:srgbClr val="000000"/>
              </a:solidFill>
            </a:endParaRPr>
          </a:p>
          <a:p>
            <a:pPr marL="0" lvl="0" indent="0" algn="l" rtl="0">
              <a:lnSpc>
                <a:spcPct val="100000"/>
              </a:lnSpc>
              <a:spcBef>
                <a:spcPts val="0"/>
              </a:spcBef>
              <a:spcAft>
                <a:spcPts val="0"/>
              </a:spcAft>
              <a:buNone/>
            </a:pPr>
            <a:r>
              <a:rPr lang="tr" sz="900" i="1">
                <a:solidFill>
                  <a:srgbClr val="000000"/>
                </a:solidFill>
              </a:rPr>
              <a:t>Reducing Salt Intake In Populations, Report of the WHO Forum Technical Meeting. WHO, 2007.</a:t>
            </a:r>
            <a:endParaRPr sz="1400">
              <a:solidFill>
                <a:srgbClr val="000000"/>
              </a:solidFill>
            </a:endParaRPr>
          </a:p>
          <a:p>
            <a:pPr marL="0" lvl="0" indent="0" algn="l" rtl="0">
              <a:lnSpc>
                <a:spcPct val="100000"/>
              </a:lnSpc>
              <a:spcBef>
                <a:spcPts val="0"/>
              </a:spcBef>
              <a:spcAft>
                <a:spcPts val="0"/>
              </a:spcAft>
              <a:buNone/>
            </a:pPr>
            <a:r>
              <a:rPr lang="tr" sz="900" i="1">
                <a:solidFill>
                  <a:srgbClr val="000000"/>
                </a:solidFill>
              </a:rPr>
              <a:t>Türkiye Aşırı Tuz Tüketiminin Azaltılması Programı, (2017-2021), T.C Sağlık Bakanlığı Türkiye Halk Sağlığı Kurumu, Ankara, 2016</a:t>
            </a:r>
            <a:endParaRPr sz="900" i="1">
              <a:solidFill>
                <a:srgbClr val="000000"/>
              </a:solidFill>
            </a:endParaRPr>
          </a:p>
          <a:p>
            <a:pPr marL="0" lvl="0" indent="0" algn="l" rtl="0">
              <a:spcBef>
                <a:spcPts val="0"/>
              </a:spcBef>
              <a:spcAft>
                <a:spcPts val="1200"/>
              </a:spcAft>
              <a:buNone/>
            </a:pPr>
            <a:r>
              <a:rPr lang="tr" sz="900" i="1" u="sng">
                <a:solidFill>
                  <a:schemeClr val="hlink"/>
                </a:solidFill>
                <a:hlinkClick r:id="rId3"/>
              </a:rPr>
              <a:t>www.beslenme.saglik.gov.tr</a:t>
            </a:r>
            <a:r>
              <a:rPr lang="tr" sz="900" i="1">
                <a:solidFill>
                  <a:srgbClr val="000000"/>
                </a:solidFill>
              </a:rPr>
              <a:t> erişim tarihi: 10.09.2023</a:t>
            </a:r>
            <a:endParaRPr sz="900" i="1">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title"/>
          </p:nvPr>
        </p:nvSpPr>
        <p:spPr>
          <a:xfrm>
            <a:off x="819150" y="845600"/>
            <a:ext cx="7505700" cy="9546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r>
              <a:rPr lang="tr"/>
              <a:t>SUNU PLANI</a:t>
            </a:r>
            <a:endParaRPr/>
          </a:p>
        </p:txBody>
      </p:sp>
      <p:graphicFrame>
        <p:nvGraphicFramePr>
          <p:cNvPr id="135" name="Google Shape;135;p14"/>
          <p:cNvGraphicFramePr/>
          <p:nvPr/>
        </p:nvGraphicFramePr>
        <p:xfrm>
          <a:off x="875925" y="2254625"/>
          <a:ext cx="7239000" cy="2126830"/>
        </p:xfrm>
        <a:graphic>
          <a:graphicData uri="http://schemas.openxmlformats.org/drawingml/2006/table">
            <a:tbl>
              <a:tblPr>
                <a:noFill/>
                <a:tableStyleId>{A7347C89-3A7E-42A1-BE0F-3F68F7D1378A}</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33700">
                <a:tc>
                  <a:txBody>
                    <a:bodyPr/>
                    <a:lstStyle/>
                    <a:p>
                      <a:pPr marL="0" lvl="0" indent="0" algn="l" rtl="0">
                        <a:lnSpc>
                          <a:spcPct val="115000"/>
                        </a:lnSpc>
                        <a:spcBef>
                          <a:spcPts val="0"/>
                        </a:spcBef>
                        <a:spcAft>
                          <a:spcPts val="1200"/>
                        </a:spcAft>
                        <a:buNone/>
                      </a:pPr>
                      <a:r>
                        <a:rPr lang="tr" sz="1300">
                          <a:solidFill>
                            <a:schemeClr val="dk2"/>
                          </a:solidFill>
                          <a:latin typeface="Calibri"/>
                          <a:ea typeface="Calibri"/>
                          <a:cs typeface="Calibri"/>
                          <a:sym typeface="Calibri"/>
                        </a:rPr>
                        <a:t>1- TANIMLAR</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15000"/>
                        </a:lnSpc>
                        <a:spcBef>
                          <a:spcPts val="0"/>
                        </a:spcBef>
                        <a:spcAft>
                          <a:spcPts val="1200"/>
                        </a:spcAft>
                        <a:buNone/>
                      </a:pPr>
                      <a:r>
                        <a:rPr lang="tr" sz="1300">
                          <a:solidFill>
                            <a:schemeClr val="dk2"/>
                          </a:solidFill>
                          <a:latin typeface="Calibri"/>
                          <a:ea typeface="Calibri"/>
                          <a:cs typeface="Calibri"/>
                          <a:sym typeface="Calibri"/>
                        </a:rPr>
                        <a:t>6- UYGULANAN ÇALIŞMALAR</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33700">
                <a:tc>
                  <a:txBody>
                    <a:bodyPr/>
                    <a:lstStyle/>
                    <a:p>
                      <a:pPr marL="0" lvl="0" indent="0" algn="l" rtl="0">
                        <a:lnSpc>
                          <a:spcPct val="115000"/>
                        </a:lnSpc>
                        <a:spcBef>
                          <a:spcPts val="0"/>
                        </a:spcBef>
                        <a:spcAft>
                          <a:spcPts val="1200"/>
                        </a:spcAft>
                        <a:buNone/>
                      </a:pPr>
                      <a:r>
                        <a:rPr lang="tr" sz="1300">
                          <a:solidFill>
                            <a:schemeClr val="dk2"/>
                          </a:solidFill>
                          <a:latin typeface="Calibri"/>
                          <a:ea typeface="Calibri"/>
                          <a:cs typeface="Calibri"/>
                          <a:sym typeface="Calibri"/>
                        </a:rPr>
                        <a:t>2- SORUNUN BELİRLENMESİ</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15000"/>
                        </a:lnSpc>
                        <a:spcBef>
                          <a:spcPts val="0"/>
                        </a:spcBef>
                        <a:spcAft>
                          <a:spcPts val="1200"/>
                        </a:spcAft>
                        <a:buNone/>
                      </a:pPr>
                      <a:r>
                        <a:rPr lang="tr" sz="1300">
                          <a:solidFill>
                            <a:schemeClr val="dk2"/>
                          </a:solidFill>
                          <a:latin typeface="Calibri"/>
                          <a:ea typeface="Calibri"/>
                          <a:cs typeface="Calibri"/>
                          <a:sym typeface="Calibri"/>
                        </a:rPr>
                        <a:t>7- PROJEMİZİN AMACI</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33700">
                <a:tc>
                  <a:txBody>
                    <a:bodyPr/>
                    <a:lstStyle/>
                    <a:p>
                      <a:pPr marL="0" lvl="0" indent="0" algn="l" rtl="0">
                        <a:lnSpc>
                          <a:spcPct val="115000"/>
                        </a:lnSpc>
                        <a:spcBef>
                          <a:spcPts val="0"/>
                        </a:spcBef>
                        <a:spcAft>
                          <a:spcPts val="1200"/>
                        </a:spcAft>
                        <a:buNone/>
                      </a:pPr>
                      <a:r>
                        <a:rPr lang="tr" sz="1300">
                          <a:solidFill>
                            <a:schemeClr val="dk2"/>
                          </a:solidFill>
                          <a:latin typeface="Calibri"/>
                          <a:ea typeface="Calibri"/>
                          <a:cs typeface="Calibri"/>
                          <a:sym typeface="Calibri"/>
                        </a:rPr>
                        <a:t>3- DESTEKLEYİCİ ÇALIŞMALAR</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15000"/>
                        </a:lnSpc>
                        <a:spcBef>
                          <a:spcPts val="0"/>
                        </a:spcBef>
                        <a:spcAft>
                          <a:spcPts val="1200"/>
                        </a:spcAft>
                        <a:buNone/>
                      </a:pPr>
                      <a:r>
                        <a:rPr lang="tr" sz="1300">
                          <a:solidFill>
                            <a:schemeClr val="dk2"/>
                          </a:solidFill>
                          <a:latin typeface="Calibri"/>
                          <a:ea typeface="Calibri"/>
                          <a:cs typeface="Calibri"/>
                          <a:sym typeface="Calibri"/>
                        </a:rPr>
                        <a:t>8- PROJEYE ÖRNEK MODELLER</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33700">
                <a:tc>
                  <a:txBody>
                    <a:bodyPr/>
                    <a:lstStyle/>
                    <a:p>
                      <a:pPr marL="0" lvl="0" indent="0" algn="l" rtl="0">
                        <a:lnSpc>
                          <a:spcPct val="115000"/>
                        </a:lnSpc>
                        <a:spcBef>
                          <a:spcPts val="0"/>
                        </a:spcBef>
                        <a:spcAft>
                          <a:spcPts val="1200"/>
                        </a:spcAft>
                        <a:buNone/>
                      </a:pPr>
                      <a:r>
                        <a:rPr lang="tr" sz="1300">
                          <a:solidFill>
                            <a:schemeClr val="dk2"/>
                          </a:solidFill>
                          <a:latin typeface="Calibri"/>
                          <a:ea typeface="Calibri"/>
                          <a:cs typeface="Calibri"/>
                          <a:sym typeface="Calibri"/>
                        </a:rPr>
                        <a:t>4- DÜNYADA UYGULANMIŞ PROGRAMLAR</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15000"/>
                        </a:lnSpc>
                        <a:spcBef>
                          <a:spcPts val="0"/>
                        </a:spcBef>
                        <a:spcAft>
                          <a:spcPts val="1200"/>
                        </a:spcAft>
                        <a:buNone/>
                      </a:pPr>
                      <a:r>
                        <a:rPr lang="tr" sz="1300">
                          <a:solidFill>
                            <a:schemeClr val="dk2"/>
                          </a:solidFill>
                          <a:latin typeface="Calibri"/>
                          <a:ea typeface="Calibri"/>
                          <a:cs typeface="Calibri"/>
                          <a:sym typeface="Calibri"/>
                        </a:rPr>
                        <a:t>9- KISITLILIKLAR</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42750">
                <a:tc>
                  <a:txBody>
                    <a:bodyPr/>
                    <a:lstStyle/>
                    <a:p>
                      <a:pPr marL="0" lvl="0" indent="0" algn="l" rtl="0">
                        <a:lnSpc>
                          <a:spcPct val="115000"/>
                        </a:lnSpc>
                        <a:spcBef>
                          <a:spcPts val="0"/>
                        </a:spcBef>
                        <a:spcAft>
                          <a:spcPts val="1200"/>
                        </a:spcAft>
                        <a:buNone/>
                      </a:pPr>
                      <a:r>
                        <a:rPr lang="tr" sz="1300">
                          <a:solidFill>
                            <a:schemeClr val="dk2"/>
                          </a:solidFill>
                          <a:latin typeface="Calibri"/>
                          <a:ea typeface="Calibri"/>
                          <a:cs typeface="Calibri"/>
                          <a:sym typeface="Calibri"/>
                        </a:rPr>
                        <a:t>5- TÜRKİYE VE TUZ TÜKETİMİ</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15000"/>
                        </a:lnSpc>
                        <a:spcBef>
                          <a:spcPts val="0"/>
                        </a:spcBef>
                        <a:spcAft>
                          <a:spcPts val="1200"/>
                        </a:spcAft>
                        <a:buNone/>
                      </a:pPr>
                      <a:r>
                        <a:rPr lang="tr" sz="1300">
                          <a:solidFill>
                            <a:schemeClr val="dk2"/>
                          </a:solidFill>
                          <a:latin typeface="Calibri"/>
                          <a:ea typeface="Calibri"/>
                          <a:cs typeface="Calibri"/>
                          <a:sym typeface="Calibri"/>
                        </a:rPr>
                        <a:t>10- KAYNAKÇA</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tr"/>
              <a:t>TANIM- TUZ NEDİR?</a:t>
            </a:r>
            <a:endParaRPr/>
          </a:p>
        </p:txBody>
      </p:sp>
      <p:sp>
        <p:nvSpPr>
          <p:cNvPr id="141" name="Google Shape;141;p15"/>
          <p:cNvSpPr txBox="1">
            <a:spLocks noGrp="1"/>
          </p:cNvSpPr>
          <p:nvPr>
            <p:ph type="body" idx="1"/>
          </p:nvPr>
        </p:nvSpPr>
        <p:spPr>
          <a:xfrm>
            <a:off x="819150" y="1990725"/>
            <a:ext cx="7505700" cy="2462182"/>
          </a:xfrm>
          <a:prstGeom prst="rect">
            <a:avLst/>
          </a:prstGeom>
        </p:spPr>
        <p:txBody>
          <a:bodyPr spcFirstLastPara="1" wrap="square" lIns="91425" tIns="91425" rIns="91425" bIns="91425" anchor="t" anchorCtr="0">
            <a:spAutoFit/>
          </a:bodyPr>
          <a:lstStyle/>
          <a:p>
            <a:pPr marL="0" indent="0">
              <a:spcAft>
                <a:spcPts val="1200"/>
              </a:spcAft>
              <a:buNone/>
            </a:pPr>
            <a:r>
              <a:rPr lang="tr" sz="1500" dirty="0"/>
              <a:t>Tuz uygarlık tarihi bakımından önemi olan ve tarih öncesinden beri bilinen değerli bir (mineral) madendir. İnsan ortaya çıktıktan kısa bir süre sonra tuzu kullanmayı öğrenmiş ve önemi günden güne artmıştır. Eskiden sadece gıdaların lezzetini arttırmak ve onları saklamak için kullanılan tuz zaman içinde sanayide de yer almaya başlamış, son iki yüzyıl içinde de sağlık dahil birçok alanda tüketilen bir madde durumuna gelmiştir. 1700’lü yıllara kadar sadece besinlerde lezzet amacıyla kullanılan tuz 19. yüzyılda besinleri saklama, konserve yapma gibi yöntemler için kullanılmaya başlamıştır. Günümüzde  daha çok endüstriyel amaçla kullanılmaktadır.</a:t>
            </a:r>
            <a:endParaRPr sz="1500" dirty="0"/>
          </a:p>
        </p:txBody>
      </p:sp>
      <p:sp>
        <p:nvSpPr>
          <p:cNvPr id="142" name="Google Shape;142;p15"/>
          <p:cNvSpPr txBox="1"/>
          <p:nvPr/>
        </p:nvSpPr>
        <p:spPr>
          <a:xfrm>
            <a:off x="680700" y="4577675"/>
            <a:ext cx="8151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tr" sz="900" i="1">
                <a:latin typeface="Calibri"/>
                <a:ea typeface="Calibri"/>
                <a:cs typeface="Calibri"/>
                <a:sym typeface="Calibri"/>
              </a:rPr>
              <a:t>Ayaz A: Tuz Tüketimi ve Sağlık. T.C Sağlık Bakanlığı Temel Sağlık hizmetleri Genel Müdürlüğü, Beslenme ve Fiziksel Aktiviteler Daire Başkanlığı Yayını, Ankara, 2008.</a:t>
            </a:r>
            <a:endParaRPr sz="900" i="1">
              <a:latin typeface="Calibri"/>
              <a:ea typeface="Calibri"/>
              <a:cs typeface="Calibri"/>
              <a:sym typeface="Calibri"/>
            </a:endParaRPr>
          </a:p>
        </p:txBody>
      </p:sp>
      <p:pic>
        <p:nvPicPr>
          <p:cNvPr id="2" name="Kayıtlı Ses">
            <a:hlinkClick r:id="" action="ppaction://media"/>
            <a:extLst>
              <a:ext uri="{FF2B5EF4-FFF2-40B4-BE49-F238E27FC236}">
                <a16:creationId xmlns:a16="http://schemas.microsoft.com/office/drawing/2014/main" id="{C8EC6800-2338-AB20-F596-5F5EC1B0BE3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368800" y="2368550"/>
            <a:ext cx="406400" cy="406400"/>
          </a:xfrm>
          <a:prstGeom prst="rect">
            <a:avLst/>
          </a:prstGeom>
        </p:spPr>
      </p:pic>
      <p:pic>
        <p:nvPicPr>
          <p:cNvPr id="3" name="3-18">
            <a:hlinkClick r:id="" action="ppaction://media"/>
            <a:extLst>
              <a:ext uri="{FF2B5EF4-FFF2-40B4-BE49-F238E27FC236}">
                <a16:creationId xmlns:a16="http://schemas.microsoft.com/office/drawing/2014/main" id="{C5D6CB52-61A2-C5E5-673F-26085393E136}"/>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4368800" y="2368550"/>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179"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4041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1" fill="hold" display="0">
                  <p:stCondLst>
                    <p:cond delay="indefinite"/>
                  </p:stCondLst>
                  <p:endCondLst>
                    <p:cond evt="onStopAudio" delay="0">
                      <p:tgtEl>
                        <p:sldTgt/>
                      </p:tgtEl>
                    </p:cond>
                  </p:endCondLst>
                </p:cTn>
                <p:tgtEl>
                  <p:spTgt spid="2"/>
                </p:tgtEl>
              </p:cMediaNode>
            </p:audio>
            <p:audio>
              <p:cMediaNode vol="80000">
                <p:cTn id="12"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tr"/>
              <a:t>SORUNUN BELİRLENMESİ</a:t>
            </a:r>
            <a:endParaRPr/>
          </a:p>
        </p:txBody>
      </p:sp>
      <p:sp>
        <p:nvSpPr>
          <p:cNvPr id="148" name="Google Shape;148;p16"/>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tr" sz="1500" dirty="0"/>
              <a:t>Tüm dünya genelinde bir milyon hipertansiyon hastası bulunduğu ve bu hastaların %17-30’ unun aşırı sodyum tükettiği belirlenmiştir. Son yıllarda yapılan analizler tüm dünya genelinde (2006 -2015 kadar) 8.5 milyon ölümün sadece diyetteki sodyumun azaltılması ile önlenebileceğini göstermiştir. Gelişmiş ülkelerde yüksek kan basıncının DALY’yi ⅓ oranında etkilediği, gelişmekte olan ülkelerde 1/3 oranında mortaliye neden olduğu belirlenmiştir. Bu nedenle kan basıncının kontrol altına alınmasının dünya genelinde bir halk sağlığı önceliği olması gerektiği ve bunun sadece gelişmiş ülkeler için geçerli olmadığı ifade edilmiştir.</a:t>
            </a:r>
            <a:endParaRPr sz="1500" dirty="0"/>
          </a:p>
          <a:p>
            <a:pPr marL="0" lvl="0" indent="0" algn="l" rtl="0">
              <a:spcBef>
                <a:spcPts val="1200"/>
              </a:spcBef>
              <a:spcAft>
                <a:spcPts val="1200"/>
              </a:spcAft>
              <a:buNone/>
            </a:pPr>
            <a:r>
              <a:rPr lang="tr" sz="1500" dirty="0"/>
              <a:t>Yetişkinlerde kan basıncının ve kardiyovasküler hastalık, inme ve koroner kalp hastalığı riskinin düşürülmesi için sodyum alımının azaltılması önerisi bilimsel kanıtlarla güçlü bir öneri olarak yer almıştır. WHO yetişkinlerde sodyum tüketimin günde 12 gramın altına (5g/gün tuz) düşürülmesini önermektedir.</a:t>
            </a:r>
            <a:endParaRPr sz="1500" dirty="0"/>
          </a:p>
        </p:txBody>
      </p:sp>
      <p:sp>
        <p:nvSpPr>
          <p:cNvPr id="149" name="Google Shape;149;p16"/>
          <p:cNvSpPr txBox="1"/>
          <p:nvPr/>
        </p:nvSpPr>
        <p:spPr>
          <a:xfrm>
            <a:off x="897650" y="4629250"/>
            <a:ext cx="71814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tr" sz="900" i="1">
                <a:latin typeface="Calibri"/>
                <a:ea typeface="Calibri"/>
                <a:cs typeface="Calibri"/>
                <a:sym typeface="Calibri"/>
              </a:rPr>
              <a:t>Türkiye Aşırı Tuz Tüketiminin Azaltılması Programı, (2017-2021), T.C Sağlık Bakanlığı Türkiye Halk Sağlığı Kurumu, Ankara, 2016</a:t>
            </a:r>
            <a:endParaRPr sz="900" i="1">
              <a:latin typeface="Calibri"/>
              <a:ea typeface="Calibri"/>
              <a:cs typeface="Calibri"/>
              <a:sym typeface="Calibri"/>
            </a:endParaRPr>
          </a:p>
        </p:txBody>
      </p:sp>
      <p:pic>
        <p:nvPicPr>
          <p:cNvPr id="2" name="4-18">
            <a:hlinkClick r:id="" action="ppaction://media"/>
            <a:extLst>
              <a:ext uri="{FF2B5EF4-FFF2-40B4-BE49-F238E27FC236}">
                <a16:creationId xmlns:a16="http://schemas.microsoft.com/office/drawing/2014/main" id="{84DCF46E-AAC6-D867-FEBB-10F859774C5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68800" y="2368550"/>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89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155" name="Google Shape;155;p17"/>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56" name="Google Shape;156;p17"/>
          <p:cNvPicPr preferRelativeResize="0"/>
          <p:nvPr/>
        </p:nvPicPr>
        <p:blipFill>
          <a:blip r:embed="rId3">
            <a:alphaModFix/>
          </a:blip>
          <a:stretch>
            <a:fillRect/>
          </a:stretch>
        </p:blipFill>
        <p:spPr>
          <a:xfrm>
            <a:off x="2164838" y="205675"/>
            <a:ext cx="4814325" cy="47321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tr"/>
              <a:t>DESTEKLEYİCİ ÇALIŞMALAR</a:t>
            </a:r>
            <a:endParaRPr/>
          </a:p>
        </p:txBody>
      </p:sp>
      <p:sp>
        <p:nvSpPr>
          <p:cNvPr id="162" name="Google Shape;162;p18"/>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tr"/>
              <a:t>Ambard ve Beaujard, ilk olarak 1904 yılında tuz alımının azaltılması ile kan basıncının düşürülebileceğini göstermişlerdir. Bu sonuçlar sonraki otuz yılda yapılan çalışmalarla da teyit edilmiş ancak Kempner’a kadar hipertansiyon tedavisinde tuzun azaltılması yöntemi kullanılmamıştır. Daha yakın zamanlarda ise tuz alımına orta düzeyde bir azalma ile birlikte (9-12g/günden 5-6 g/güne) tek doz ilaç kullanımı ile hipertansif kişilerde kan basıncında anlamlı bir düşüş saptanmıştır.</a:t>
            </a:r>
            <a:endParaRPr/>
          </a:p>
          <a:p>
            <a:pPr marL="0" lvl="0" indent="0" algn="l" rtl="0">
              <a:spcBef>
                <a:spcPts val="1200"/>
              </a:spcBef>
              <a:spcAft>
                <a:spcPts val="1200"/>
              </a:spcAft>
              <a:buNone/>
            </a:pPr>
            <a:r>
              <a:rPr lang="tr"/>
              <a:t>Bir meta analiz çalışmasında günde 5 gramdan fazla tuz tüketildiğinde inme riskinin %23 ve kardiyovasküler hastalık riskinin %17 arttığı, tuz tüketiminin günde 6 gram ve altında olduğunda inme riskinin %24 ve kardiyovasküler hastalık riskinin %18 oranında azaldığı tespit edilmiştir.</a:t>
            </a:r>
            <a:endParaRPr/>
          </a:p>
        </p:txBody>
      </p:sp>
      <p:sp>
        <p:nvSpPr>
          <p:cNvPr id="163" name="Google Shape;163;p18"/>
          <p:cNvSpPr txBox="1"/>
          <p:nvPr/>
        </p:nvSpPr>
        <p:spPr>
          <a:xfrm>
            <a:off x="819150" y="4347950"/>
            <a:ext cx="72579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tr" sz="900" i="1">
                <a:latin typeface="Calibri"/>
                <a:ea typeface="Calibri"/>
                <a:cs typeface="Calibri"/>
                <a:sym typeface="Calibri"/>
              </a:rPr>
              <a:t>Colleted Information on Salt Reduction in the EU, Compiled by the European Commision, 2008.</a:t>
            </a:r>
            <a:endParaRPr sz="900" i="1">
              <a:latin typeface="Calibri"/>
              <a:ea typeface="Calibri"/>
              <a:cs typeface="Calibri"/>
              <a:sym typeface="Calibri"/>
            </a:endParaRPr>
          </a:p>
          <a:p>
            <a:pPr marL="0" lvl="0" indent="0" algn="l" rtl="0">
              <a:spcBef>
                <a:spcPts val="0"/>
              </a:spcBef>
              <a:spcAft>
                <a:spcPts val="0"/>
              </a:spcAft>
              <a:buNone/>
            </a:pPr>
            <a:r>
              <a:rPr lang="tr" sz="900" i="1">
                <a:latin typeface="Calibri"/>
                <a:ea typeface="Calibri"/>
                <a:cs typeface="Calibri"/>
                <a:sym typeface="Calibri"/>
              </a:rPr>
              <a:t>Türkiye Aşırı Tuz Tüketiminin Azaltılması Programı, (2017-2021), T.C Sağlık Bakanlığı Türkiye Halk Sağlığı Kurumu, Ankara, 2016</a:t>
            </a:r>
            <a:endParaRPr sz="900" i="1">
              <a:latin typeface="Calibri"/>
              <a:ea typeface="Calibri"/>
              <a:cs typeface="Calibri"/>
              <a:sym typeface="Calibri"/>
            </a:endParaRPr>
          </a:p>
          <a:p>
            <a:pPr marL="0" lvl="0" indent="0" algn="l" rtl="0">
              <a:spcBef>
                <a:spcPts val="0"/>
              </a:spcBef>
              <a:spcAft>
                <a:spcPts val="0"/>
              </a:spcAft>
              <a:buNone/>
            </a:pPr>
            <a:r>
              <a:rPr lang="tr" sz="900" i="1">
                <a:latin typeface="Calibri"/>
                <a:ea typeface="Calibri"/>
                <a:cs typeface="Calibri"/>
                <a:sym typeface="Calibri"/>
              </a:rPr>
              <a:t>Reducing Salt Intake In Populations, Report of the WHO Forum Technical Meeting. WHO, 2007.</a:t>
            </a:r>
            <a:endParaRPr sz="900" i="1">
              <a:latin typeface="Calibri"/>
              <a:ea typeface="Calibri"/>
              <a:cs typeface="Calibri"/>
              <a:sym typeface="Calibri"/>
            </a:endParaRPr>
          </a:p>
        </p:txBody>
      </p:sp>
      <p:pic>
        <p:nvPicPr>
          <p:cNvPr id="2" name="6-18">
            <a:hlinkClick r:id="" action="ppaction://media"/>
            <a:extLst>
              <a:ext uri="{FF2B5EF4-FFF2-40B4-BE49-F238E27FC236}">
                <a16:creationId xmlns:a16="http://schemas.microsoft.com/office/drawing/2014/main" id="{0A7A2364-B870-5AF8-43D3-9798A63A6C5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68800" y="2368550"/>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15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169" name="Google Shape;169;p19"/>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70" name="Google Shape;170;p19"/>
          <p:cNvPicPr preferRelativeResize="0"/>
          <p:nvPr/>
        </p:nvPicPr>
        <p:blipFill>
          <a:blip r:embed="rId3">
            <a:alphaModFix/>
          </a:blip>
          <a:stretch>
            <a:fillRect/>
          </a:stretch>
        </p:blipFill>
        <p:spPr>
          <a:xfrm>
            <a:off x="2071850" y="197475"/>
            <a:ext cx="4748550" cy="4748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tr"/>
              <a:t>DÜNYADA UYGULANMIŞ PROGRAMLAR</a:t>
            </a:r>
            <a:endParaRPr/>
          </a:p>
        </p:txBody>
      </p:sp>
      <p:sp>
        <p:nvSpPr>
          <p:cNvPr id="176" name="Google Shape;176;p20"/>
          <p:cNvSpPr txBox="1">
            <a:spLocks noGrp="1"/>
          </p:cNvSpPr>
          <p:nvPr>
            <p:ph type="body" idx="1"/>
          </p:nvPr>
        </p:nvSpPr>
        <p:spPr>
          <a:xfrm>
            <a:off x="819150" y="1667700"/>
            <a:ext cx="7505700" cy="30759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tr"/>
              <a:t>1950’ lerin sonunda Japonya’da inmelerden ölüm oranı dünyanın en üst sıralarındaydı ve tuz tüketimleri de çok yüksekti. Japonya’ nın farklı bölgelerinde inme oranları dolaysız olarak tüketilen tuz miktarı ile ilintiliydi. Ardından Japonya Devleti tuzun azaltılması programı başlatarak bu tarihi izleyen on yıllık süreçte tuz alımını ortalama olarak 13.5 g/günden 12.1 gr/güne düşürmüş ve tuz tüketiminin en fazla olduğu kuzey bölgelerinde 18gr/günden 14g/güne bir düşüş sağlamıştır. Tuzdaki bu azalmaya paralel olarak kan basıncının hem yetişkinlerde hem de çocuklarda düştüğü ve inme mortalitesinde; yağ alımında, sigara içiminde, alkol tüketiminde ve obezitedeki artışa rağmen %80’ lik bir azalma sağlandığı tespit edilmiştir.</a:t>
            </a:r>
            <a:endParaRPr/>
          </a:p>
          <a:p>
            <a:pPr marL="0" lvl="0" indent="0" algn="l" rtl="0">
              <a:spcBef>
                <a:spcPts val="1200"/>
              </a:spcBef>
              <a:spcAft>
                <a:spcPts val="1200"/>
              </a:spcAft>
              <a:buNone/>
            </a:pPr>
            <a:r>
              <a:rPr lang="tr"/>
              <a:t>1970’ lerden beri Finlandiya tuz tüketiminin azaltılmasını tüm topluma yaygınlaştırmak için çalışma yürütmektedir. Bunu sağlamak için öncelikle gıda sektörü ile işbirliği yapılmış, bir yandan tuzu azaltılan ürünler geliştirilirken diğer yandan toplum aşırı tuzun sağlığa zararları konusunda bilinçlendirilmiştir. Yaklaşık otuz yıldan uzun bir sürede tuz alımı üçte bir oranında azaltılmıştır. Bunun sonucunda hem sistolik hem de diastolik kan basıncında 10 mmHg’ dan daha fazla bir düşüş sağlanmış, inmelerden ölüm oranı %75’ i, kardiyovasküler hastalıklardan ölüm oranı %80 azaldığı tespit edilmiş ve beklenen yaşam sürelerinde artış saptanmıştır.</a:t>
            </a:r>
            <a:endParaRPr/>
          </a:p>
        </p:txBody>
      </p:sp>
      <p:sp>
        <p:nvSpPr>
          <p:cNvPr id="177" name="Google Shape;177;p20"/>
          <p:cNvSpPr txBox="1"/>
          <p:nvPr/>
        </p:nvSpPr>
        <p:spPr>
          <a:xfrm>
            <a:off x="819150" y="4543200"/>
            <a:ext cx="68241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tr" sz="900" i="1">
                <a:latin typeface="Calibri"/>
                <a:ea typeface="Calibri"/>
                <a:cs typeface="Calibri"/>
                <a:sym typeface="Calibri"/>
              </a:rPr>
              <a:t>Colleted Information on Salt Reduction in the EU, Compiled by the European Commision, 2008.</a:t>
            </a:r>
            <a:endParaRPr sz="900" i="1">
              <a:latin typeface="Calibri"/>
              <a:ea typeface="Calibri"/>
              <a:cs typeface="Calibri"/>
              <a:sym typeface="Calibri"/>
            </a:endParaRPr>
          </a:p>
          <a:p>
            <a:pPr marL="0" lvl="0" indent="0" algn="l" rtl="0">
              <a:spcBef>
                <a:spcPts val="0"/>
              </a:spcBef>
              <a:spcAft>
                <a:spcPts val="0"/>
              </a:spcAft>
              <a:buNone/>
            </a:pPr>
            <a:r>
              <a:rPr lang="tr" sz="900" i="1">
                <a:latin typeface="Calibri"/>
                <a:ea typeface="Calibri"/>
                <a:cs typeface="Calibri"/>
                <a:sym typeface="Calibri"/>
              </a:rPr>
              <a:t>Türkiye Aşırı Tuz Tüketiminin Azaltılması Programı, (2017-2021), T.C Sağlık Bakanlığı Türkiye Halk Sağlığı Kurumu, Ankara, 2016</a:t>
            </a:r>
            <a:endParaRPr sz="900" i="1">
              <a:latin typeface="Calibri"/>
              <a:ea typeface="Calibri"/>
              <a:cs typeface="Calibri"/>
              <a:sym typeface="Calibri"/>
            </a:endParaRPr>
          </a:p>
          <a:p>
            <a:pPr marL="0" lvl="0" indent="0" algn="l" rtl="0">
              <a:spcBef>
                <a:spcPts val="0"/>
              </a:spcBef>
              <a:spcAft>
                <a:spcPts val="0"/>
              </a:spcAft>
              <a:buNone/>
            </a:pPr>
            <a:r>
              <a:rPr lang="tr" sz="900" i="1">
                <a:latin typeface="Calibri"/>
                <a:ea typeface="Calibri"/>
                <a:cs typeface="Calibri"/>
                <a:sym typeface="Calibri"/>
              </a:rPr>
              <a:t>Reducing Salt Intake In Populations, Report of the WHO Forum Technical Meeting. WHO, 2007.</a:t>
            </a:r>
            <a:endParaRPr>
              <a:latin typeface="Calibri"/>
              <a:ea typeface="Calibri"/>
              <a:cs typeface="Calibri"/>
              <a:sym typeface="Calibri"/>
            </a:endParaRPr>
          </a:p>
        </p:txBody>
      </p:sp>
      <p:pic>
        <p:nvPicPr>
          <p:cNvPr id="2" name="8-18">
            <a:hlinkClick r:id="" action="ppaction://media"/>
            <a:extLst>
              <a:ext uri="{FF2B5EF4-FFF2-40B4-BE49-F238E27FC236}">
                <a16:creationId xmlns:a16="http://schemas.microsoft.com/office/drawing/2014/main" id="{C9729EE4-B92F-11F9-8900-E8FD940A20B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68800" y="2368550"/>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305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1"/>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183" name="Google Shape;183;p21"/>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84" name="Google Shape;184;p21"/>
          <p:cNvPicPr preferRelativeResize="0"/>
          <p:nvPr/>
        </p:nvPicPr>
        <p:blipFill>
          <a:blip r:embed="rId3">
            <a:alphaModFix/>
          </a:blip>
          <a:stretch>
            <a:fillRect/>
          </a:stretch>
        </p:blipFill>
        <p:spPr>
          <a:xfrm>
            <a:off x="2196488" y="196238"/>
            <a:ext cx="4751025" cy="4751025"/>
          </a:xfrm>
          <a:prstGeom prst="rect">
            <a:avLst/>
          </a:prstGeom>
          <a:noFill/>
          <a:ln>
            <a:noFill/>
          </a:ln>
        </p:spPr>
      </p:pic>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1218</Words>
  <Application>Microsoft Office PowerPoint</Application>
  <PresentationFormat>Ekran Gösterisi (16:9)</PresentationFormat>
  <Paragraphs>67</Paragraphs>
  <Slides>18</Slides>
  <Notes>18</Notes>
  <HiddenSlides>0</HiddenSlides>
  <MMClips>9</MMClips>
  <ScaleCrop>false</ScaleCrop>
  <HeadingPairs>
    <vt:vector size="4" baseType="variant">
      <vt:variant>
        <vt:lpstr>Tema</vt:lpstr>
      </vt:variant>
      <vt:variant>
        <vt:i4>1</vt:i4>
      </vt:variant>
      <vt:variant>
        <vt:lpstr>Slayt Başlıkları</vt:lpstr>
      </vt:variant>
      <vt:variant>
        <vt:i4>18</vt:i4>
      </vt:variant>
    </vt:vector>
  </HeadingPairs>
  <TitlesOfParts>
    <vt:vector size="19" baseType="lpstr">
      <vt:lpstr>Shift</vt:lpstr>
      <vt:lpstr>ÖLÇÜLÜ TUZLUK</vt:lpstr>
      <vt:lpstr>SUNU PLANI</vt:lpstr>
      <vt:lpstr>TANIM- TUZ NEDİR?</vt:lpstr>
      <vt:lpstr>SORUNUN BELİRLENMESİ</vt:lpstr>
      <vt:lpstr>PowerPoint Sunusu</vt:lpstr>
      <vt:lpstr>DESTEKLEYİCİ ÇALIŞMALAR</vt:lpstr>
      <vt:lpstr>PowerPoint Sunusu</vt:lpstr>
      <vt:lpstr>DÜNYADA UYGULANMIŞ PROGRAMLAR</vt:lpstr>
      <vt:lpstr>PowerPoint Sunusu</vt:lpstr>
      <vt:lpstr>TÜRKİYE VE TUZ TÜKETİMİ-1</vt:lpstr>
      <vt:lpstr>TÜRKİYE VE TUZ TÜKETİMİ-2</vt:lpstr>
      <vt:lpstr>UYGULANAN ÇALIŞMALAR</vt:lpstr>
      <vt:lpstr>PowerPoint Sunusu</vt:lpstr>
      <vt:lpstr>PROJEMİZİN AMACI</vt:lpstr>
      <vt:lpstr>OTOMATİK TUZLUK MODELLERİ</vt:lpstr>
      <vt:lpstr>PROJEMİZİN KISITLILIKLARI</vt:lpstr>
      <vt:lpstr>PowerPoint Sunusu</vt:lpstr>
      <vt:lpstr>KAYNAKÇA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ÖLÇÜLÜ TUZLUK</dc:title>
  <cp:lastModifiedBy>Ayşenur Koç</cp:lastModifiedBy>
  <cp:revision>14</cp:revision>
  <dcterms:modified xsi:type="dcterms:W3CDTF">2023-09-13T21:08:37Z</dcterms:modified>
</cp:coreProperties>
</file>