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11" name="Başlık Metni"/>
          <p:cNvSpPr txBox="1">
            <a:spLocks noGrp="1"/>
          </p:cNvSpPr>
          <p:nvPr>
            <p:ph type="title"/>
          </p:nvPr>
        </p:nvSpPr>
        <p:spPr>
          <a:xfrm>
            <a:off x="1524000" y="1122362"/>
            <a:ext cx="9144000" cy="2387601"/>
          </a:xfrm>
          <a:prstGeom prst="rect">
            <a:avLst/>
          </a:prstGeom>
        </p:spPr>
        <p:txBody>
          <a:bodyPr anchor="b"/>
          <a:lstStyle>
            <a:lvl1pPr algn="ctr">
              <a:defRPr sz="6000"/>
            </a:lvl1pPr>
          </a:lstStyle>
          <a:p>
            <a:r>
              <a:t>Başlık Metni</a:t>
            </a:r>
          </a:p>
        </p:txBody>
      </p:sp>
      <p:sp>
        <p:nvSpPr>
          <p:cNvPr id="12" name="Gövde Düzeyi Bir…"/>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Gövde Düzeyi Bir</a:t>
            </a:r>
          </a:p>
          <a:p>
            <a:pPr lvl="1"/>
            <a:r>
              <a:t>Gövde Düzeyi İki</a:t>
            </a:r>
          </a:p>
          <a:p>
            <a:pPr lvl="2"/>
            <a:r>
              <a:t>Gövde Düzeyi Üç</a:t>
            </a:r>
          </a:p>
          <a:p>
            <a:pPr lvl="3"/>
            <a:r>
              <a:t>Gövde Düzeyi Dört</a:t>
            </a:r>
          </a:p>
          <a:p>
            <a:pPr lvl="4"/>
            <a:r>
              <a:t>Gövde Düzeyi Beş</a:t>
            </a:r>
          </a:p>
        </p:txBody>
      </p:sp>
      <p:sp>
        <p:nvSpPr>
          <p:cNvPr id="1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aşlık ve İçerik">
    <p:spTree>
      <p:nvGrpSpPr>
        <p:cNvPr id="1" name=""/>
        <p:cNvGrpSpPr/>
        <p:nvPr/>
      </p:nvGrpSpPr>
      <p:grpSpPr>
        <a:xfrm>
          <a:off x="0" y="0"/>
          <a:ext cx="0" cy="0"/>
          <a:chOff x="0" y="0"/>
          <a:chExt cx="0" cy="0"/>
        </a:xfrm>
      </p:grpSpPr>
      <p:sp>
        <p:nvSpPr>
          <p:cNvPr id="20" name="Başlık Metni"/>
          <p:cNvSpPr txBox="1">
            <a:spLocks noGrp="1"/>
          </p:cNvSpPr>
          <p:nvPr>
            <p:ph type="title"/>
          </p:nvPr>
        </p:nvSpPr>
        <p:spPr>
          <a:prstGeom prst="rect">
            <a:avLst/>
          </a:prstGeom>
        </p:spPr>
        <p:txBody>
          <a:bodyPr/>
          <a:lstStyle/>
          <a:p>
            <a:r>
              <a:t>Başlık Metni</a:t>
            </a:r>
          </a:p>
        </p:txBody>
      </p:sp>
      <p:sp>
        <p:nvSpPr>
          <p:cNvPr id="21" name="Gövde Düzeyi Bir…"/>
          <p:cNvSpPr txBox="1">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2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ölüm Üstbilgisi">
    <p:spTree>
      <p:nvGrpSpPr>
        <p:cNvPr id="1" name=""/>
        <p:cNvGrpSpPr/>
        <p:nvPr/>
      </p:nvGrpSpPr>
      <p:grpSpPr>
        <a:xfrm>
          <a:off x="0" y="0"/>
          <a:ext cx="0" cy="0"/>
          <a:chOff x="0" y="0"/>
          <a:chExt cx="0" cy="0"/>
        </a:xfrm>
      </p:grpSpPr>
      <p:sp>
        <p:nvSpPr>
          <p:cNvPr id="29" name="Başlık Metni"/>
          <p:cNvSpPr txBox="1">
            <a:spLocks noGrp="1"/>
          </p:cNvSpPr>
          <p:nvPr>
            <p:ph type="title"/>
          </p:nvPr>
        </p:nvSpPr>
        <p:spPr>
          <a:xfrm>
            <a:off x="831850" y="1709738"/>
            <a:ext cx="10515600" cy="2852737"/>
          </a:xfrm>
          <a:prstGeom prst="rect">
            <a:avLst/>
          </a:prstGeom>
        </p:spPr>
        <p:txBody>
          <a:bodyPr anchor="b"/>
          <a:lstStyle>
            <a:lvl1pPr>
              <a:defRPr sz="6000"/>
            </a:lvl1pPr>
          </a:lstStyle>
          <a:p>
            <a:r>
              <a:t>Başlık Metni</a:t>
            </a:r>
          </a:p>
        </p:txBody>
      </p:sp>
      <p:sp>
        <p:nvSpPr>
          <p:cNvPr id="30" name="Gövde Düzeyi Bir…"/>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3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ki İçerik">
    <p:spTree>
      <p:nvGrpSpPr>
        <p:cNvPr id="1" name=""/>
        <p:cNvGrpSpPr/>
        <p:nvPr/>
      </p:nvGrpSpPr>
      <p:grpSpPr>
        <a:xfrm>
          <a:off x="0" y="0"/>
          <a:ext cx="0" cy="0"/>
          <a:chOff x="0" y="0"/>
          <a:chExt cx="0" cy="0"/>
        </a:xfrm>
      </p:grpSpPr>
      <p:sp>
        <p:nvSpPr>
          <p:cNvPr id="38" name="Başlık Metni"/>
          <p:cNvSpPr txBox="1">
            <a:spLocks noGrp="1"/>
          </p:cNvSpPr>
          <p:nvPr>
            <p:ph type="title"/>
          </p:nvPr>
        </p:nvSpPr>
        <p:spPr>
          <a:prstGeom prst="rect">
            <a:avLst/>
          </a:prstGeom>
        </p:spPr>
        <p:txBody>
          <a:bodyPr/>
          <a:lstStyle/>
          <a:p>
            <a:r>
              <a:t>Başlık Metni</a:t>
            </a:r>
          </a:p>
        </p:txBody>
      </p:sp>
      <p:sp>
        <p:nvSpPr>
          <p:cNvPr id="39" name="Gövde Düzeyi Bir…"/>
          <p:cNvSpPr txBox="1">
            <a:spLocks noGrp="1"/>
          </p:cNvSpPr>
          <p:nvPr>
            <p:ph type="body" sz="half" idx="1"/>
          </p:nvPr>
        </p:nvSpPr>
        <p:spPr>
          <a:xfrm>
            <a:off x="838200" y="1825625"/>
            <a:ext cx="5181600" cy="4351338"/>
          </a:xfrm>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4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Karşılaştırma">
    <p:spTree>
      <p:nvGrpSpPr>
        <p:cNvPr id="1" name=""/>
        <p:cNvGrpSpPr/>
        <p:nvPr/>
      </p:nvGrpSpPr>
      <p:grpSpPr>
        <a:xfrm>
          <a:off x="0" y="0"/>
          <a:ext cx="0" cy="0"/>
          <a:chOff x="0" y="0"/>
          <a:chExt cx="0" cy="0"/>
        </a:xfrm>
      </p:grpSpPr>
      <p:sp>
        <p:nvSpPr>
          <p:cNvPr id="47" name="Başlık Metni"/>
          <p:cNvSpPr txBox="1">
            <a:spLocks noGrp="1"/>
          </p:cNvSpPr>
          <p:nvPr>
            <p:ph type="title"/>
          </p:nvPr>
        </p:nvSpPr>
        <p:spPr>
          <a:xfrm>
            <a:off x="839787" y="365125"/>
            <a:ext cx="10515601" cy="1325563"/>
          </a:xfrm>
          <a:prstGeom prst="rect">
            <a:avLst/>
          </a:prstGeom>
        </p:spPr>
        <p:txBody>
          <a:bodyPr/>
          <a:lstStyle/>
          <a:p>
            <a:r>
              <a:t>Başlık Metni</a:t>
            </a:r>
          </a:p>
        </p:txBody>
      </p:sp>
      <p:sp>
        <p:nvSpPr>
          <p:cNvPr id="48" name="Gövde Düzeyi Bir…"/>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Gövde Düzeyi Bir</a:t>
            </a:r>
          </a:p>
          <a:p>
            <a:pPr lvl="1"/>
            <a:r>
              <a:t>Gövde Düzeyi İki</a:t>
            </a:r>
          </a:p>
          <a:p>
            <a:pPr lvl="2"/>
            <a:r>
              <a:t>Gövde Düzeyi Üç</a:t>
            </a:r>
          </a:p>
          <a:p>
            <a:pPr lvl="3"/>
            <a:r>
              <a:t>Gövde Düzeyi Dört</a:t>
            </a:r>
          </a:p>
          <a:p>
            <a:pPr lvl="4"/>
            <a:r>
              <a:t>Gövde Düzeyi Beş</a:t>
            </a:r>
          </a:p>
        </p:txBody>
      </p:sp>
      <p:sp>
        <p:nvSpPr>
          <p:cNvPr id="49" name="Metin Yer Tutucusu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Yalnızca Başlık">
    <p:spTree>
      <p:nvGrpSpPr>
        <p:cNvPr id="1" name=""/>
        <p:cNvGrpSpPr/>
        <p:nvPr/>
      </p:nvGrpSpPr>
      <p:grpSpPr>
        <a:xfrm>
          <a:off x="0" y="0"/>
          <a:ext cx="0" cy="0"/>
          <a:chOff x="0" y="0"/>
          <a:chExt cx="0" cy="0"/>
        </a:xfrm>
      </p:grpSpPr>
      <p:sp>
        <p:nvSpPr>
          <p:cNvPr id="57" name="Başlık Metni"/>
          <p:cNvSpPr txBox="1">
            <a:spLocks noGrp="1"/>
          </p:cNvSpPr>
          <p:nvPr>
            <p:ph type="title"/>
          </p:nvPr>
        </p:nvSpPr>
        <p:spPr>
          <a:prstGeom prst="rect">
            <a:avLst/>
          </a:prstGeom>
        </p:spPr>
        <p:txBody>
          <a:bodyPr/>
          <a:lstStyle/>
          <a:p>
            <a:r>
              <a:t>Başlık Metni</a:t>
            </a:r>
          </a:p>
        </p:txBody>
      </p:sp>
      <p:sp>
        <p:nvSpPr>
          <p:cNvPr id="5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6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aşlıklı İçerik">
    <p:spTree>
      <p:nvGrpSpPr>
        <p:cNvPr id="1" name=""/>
        <p:cNvGrpSpPr/>
        <p:nvPr/>
      </p:nvGrpSpPr>
      <p:grpSpPr>
        <a:xfrm>
          <a:off x="0" y="0"/>
          <a:ext cx="0" cy="0"/>
          <a:chOff x="0" y="0"/>
          <a:chExt cx="0" cy="0"/>
        </a:xfrm>
      </p:grpSpPr>
      <p:sp>
        <p:nvSpPr>
          <p:cNvPr id="72" name="Başlık Metni"/>
          <p:cNvSpPr txBox="1">
            <a:spLocks noGrp="1"/>
          </p:cNvSpPr>
          <p:nvPr>
            <p:ph type="title"/>
          </p:nvPr>
        </p:nvSpPr>
        <p:spPr>
          <a:xfrm>
            <a:off x="839787" y="457200"/>
            <a:ext cx="3932239" cy="1600200"/>
          </a:xfrm>
          <a:prstGeom prst="rect">
            <a:avLst/>
          </a:prstGeom>
        </p:spPr>
        <p:txBody>
          <a:bodyPr anchor="b"/>
          <a:lstStyle>
            <a:lvl1pPr>
              <a:defRPr sz="3200"/>
            </a:lvl1pPr>
          </a:lstStyle>
          <a:p>
            <a:r>
              <a:t>Başlık Metni</a:t>
            </a:r>
          </a:p>
        </p:txBody>
      </p:sp>
      <p:sp>
        <p:nvSpPr>
          <p:cNvPr id="73" name="Gövde Düzeyi Bir…"/>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Gövde Düzeyi Bir</a:t>
            </a:r>
          </a:p>
          <a:p>
            <a:pPr lvl="1"/>
            <a:r>
              <a:t>Gövde Düzeyi İki</a:t>
            </a:r>
          </a:p>
          <a:p>
            <a:pPr lvl="2"/>
            <a:r>
              <a:t>Gövde Düzeyi Üç</a:t>
            </a:r>
          </a:p>
          <a:p>
            <a:pPr lvl="3"/>
            <a:r>
              <a:t>Gövde Düzeyi Dört</a:t>
            </a:r>
          </a:p>
          <a:p>
            <a:pPr lvl="4"/>
            <a:r>
              <a:t>Gövde Düzeyi Beş</a:t>
            </a:r>
          </a:p>
        </p:txBody>
      </p:sp>
      <p:sp>
        <p:nvSpPr>
          <p:cNvPr id="74" name="Metin Yer Tutucusu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aşlıklı Resim">
    <p:spTree>
      <p:nvGrpSpPr>
        <p:cNvPr id="1" name=""/>
        <p:cNvGrpSpPr/>
        <p:nvPr/>
      </p:nvGrpSpPr>
      <p:grpSpPr>
        <a:xfrm>
          <a:off x="0" y="0"/>
          <a:ext cx="0" cy="0"/>
          <a:chOff x="0" y="0"/>
          <a:chExt cx="0" cy="0"/>
        </a:xfrm>
      </p:grpSpPr>
      <p:sp>
        <p:nvSpPr>
          <p:cNvPr id="82" name="Başlık Metni"/>
          <p:cNvSpPr txBox="1">
            <a:spLocks noGrp="1"/>
          </p:cNvSpPr>
          <p:nvPr>
            <p:ph type="title"/>
          </p:nvPr>
        </p:nvSpPr>
        <p:spPr>
          <a:xfrm>
            <a:off x="839787" y="457200"/>
            <a:ext cx="3932239" cy="1600200"/>
          </a:xfrm>
          <a:prstGeom prst="rect">
            <a:avLst/>
          </a:prstGeom>
        </p:spPr>
        <p:txBody>
          <a:bodyPr anchor="b"/>
          <a:lstStyle>
            <a:lvl1pPr>
              <a:defRPr sz="3200"/>
            </a:lvl1pPr>
          </a:lstStyle>
          <a:p>
            <a:r>
              <a:t>Başlık Metni</a:t>
            </a:r>
          </a:p>
        </p:txBody>
      </p:sp>
      <p:sp>
        <p:nvSpPr>
          <p:cNvPr id="83" name="Resim Yer Tutucusu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Gövde Düzeyi Bir…"/>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Gövde Düzeyi Bir</a:t>
            </a:r>
          </a:p>
          <a:p>
            <a:pPr lvl="1"/>
            <a:r>
              <a:t>Gövde Düzeyi İki</a:t>
            </a:r>
          </a:p>
          <a:p>
            <a:pPr lvl="2"/>
            <a:r>
              <a:t>Gövde Düzeyi Üç</a:t>
            </a:r>
          </a:p>
          <a:p>
            <a:pPr lvl="3"/>
            <a:r>
              <a:t>Gövde Düzeyi Dört</a:t>
            </a:r>
          </a:p>
          <a:p>
            <a:pPr lvl="4"/>
            <a:r>
              <a:t>Gövde Düzeyi Beş</a:t>
            </a:r>
          </a:p>
        </p:txBody>
      </p:sp>
      <p:sp>
        <p:nvSpPr>
          <p:cNvPr id="85"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image" Target="../media/image1.jpeg" /><Relationship Id="rId5" Type="http://schemas.openxmlformats.org/officeDocument/2006/relationships/slideLayout" Target="../slideLayouts/slideLayout5.xml" /><Relationship Id="rId10"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Başlık Metni"/>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Başlık Metni</a:t>
            </a:r>
          </a:p>
        </p:txBody>
      </p:sp>
      <p:sp>
        <p:nvSpPr>
          <p:cNvPr id="3" name="Gövde Düzeyi Bir…"/>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 Id="rId5" Type="http://schemas.openxmlformats.org/officeDocument/2006/relationships/image" Target="../media/image5.png"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png" /><Relationship Id="rId1" Type="http://schemas.openxmlformats.org/officeDocument/2006/relationships/slideLayout" Target="../slideLayouts/slideLayout1.xml" /><Relationship Id="rId6" Type="http://schemas.openxmlformats.org/officeDocument/2006/relationships/image" Target="../media/image20.png" /><Relationship Id="rId5" Type="http://schemas.openxmlformats.org/officeDocument/2006/relationships/image" Target="../media/image19.png" /><Relationship Id="rId4" Type="http://schemas.openxmlformats.org/officeDocument/2006/relationships/image" Target="../media/image18.jpeg" /></Relationships>
</file>

<file path=ppt/slides/_rels/slide14.xml.rels><?xml version="1.0" encoding="UTF-8" standalone="yes"?>
<Relationships xmlns="http://schemas.openxmlformats.org/package/2006/relationships"><Relationship Id="rId3" Type="http://schemas.openxmlformats.org/officeDocument/2006/relationships/hyperlink" Target="https://geridonusdergisi.com/arastirma/geri-kazanamadiklarimiz-bize-ne-kaybettiriyor/" TargetMode="External" /><Relationship Id="rId2" Type="http://schemas.openxmlformats.org/officeDocument/2006/relationships/hyperlink" Target="https://saydasplastik.com.tr/" TargetMode="External" /><Relationship Id="rId1" Type="http://schemas.openxmlformats.org/officeDocument/2006/relationships/slideLayout" Target="../slideLayouts/slideLayout1.xml" /><Relationship Id="rId5" Type="http://schemas.openxmlformats.org/officeDocument/2006/relationships/hyperlink" Target="http://www.surdurulebilirkalkinma.gov.tr/" TargetMode="External" /><Relationship Id="rId4" Type="http://schemas.openxmlformats.org/officeDocument/2006/relationships/hyperlink" Target="https://www.verikaynagi.com/genel/plastikler-cevreyi-ne-olcude-kirletiyoruz/" TargetMode="Externa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hyperlink" Target="https://saydasplastik.com.tr/" TargetMode="External" /><Relationship Id="rId2" Type="http://schemas.openxmlformats.org/officeDocument/2006/relationships/image" Target="../media/image6.png"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hyperlink" Target="https://saydasplastik.com.tr/" TargetMode="External" /><Relationship Id="rId2" Type="http://schemas.openxmlformats.org/officeDocument/2006/relationships/image" Target="../media/image7.pn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Resim 4" descr="Resim 4"/>
          <p:cNvPicPr>
            <a:picLocks noChangeAspect="1"/>
          </p:cNvPicPr>
          <p:nvPr/>
        </p:nvPicPr>
        <p:blipFill>
          <a:blip r:embed="rId2"/>
          <a:srcRect l="4776" t="341"/>
          <a:stretch>
            <a:fillRect/>
          </a:stretch>
        </p:blipFill>
        <p:spPr>
          <a:xfrm>
            <a:off x="620313" y="-495301"/>
            <a:ext cx="4560803" cy="4773221"/>
          </a:xfrm>
          <a:prstGeom prst="rect">
            <a:avLst/>
          </a:prstGeom>
          <a:ln w="12700">
            <a:miter lim="400000"/>
          </a:ln>
        </p:spPr>
      </p:pic>
      <p:grpSp>
        <p:nvGrpSpPr>
          <p:cNvPr id="98" name="Grup 18"/>
          <p:cNvGrpSpPr/>
          <p:nvPr/>
        </p:nvGrpSpPr>
        <p:grpSpPr>
          <a:xfrm>
            <a:off x="970746" y="278955"/>
            <a:ext cx="3526133" cy="3279142"/>
            <a:chOff x="0" y="0"/>
            <a:chExt cx="3526132" cy="3279140"/>
          </a:xfrm>
        </p:grpSpPr>
        <p:pic>
          <p:nvPicPr>
            <p:cNvPr id="95" name="Resim 12" descr="Resim 12"/>
            <p:cNvPicPr>
              <a:picLocks noChangeAspect="1"/>
            </p:cNvPicPr>
            <p:nvPr/>
          </p:nvPicPr>
          <p:blipFill>
            <a:blip r:embed="rId3"/>
            <a:srcRect l="23621" t="21000" r="32261" b="55350"/>
            <a:stretch>
              <a:fillRect/>
            </a:stretch>
          </p:blipFill>
          <p:spPr>
            <a:xfrm>
              <a:off x="301412" y="0"/>
              <a:ext cx="2463801" cy="1320800"/>
            </a:xfrm>
            <a:prstGeom prst="rect">
              <a:avLst/>
            </a:prstGeom>
            <a:ln w="12700" cap="flat">
              <a:noFill/>
              <a:miter lim="400000"/>
            </a:ln>
            <a:effectLst/>
          </p:spPr>
        </p:pic>
        <p:pic>
          <p:nvPicPr>
            <p:cNvPr id="96" name="Resim 14" descr="Resim 14"/>
            <p:cNvPicPr>
              <a:picLocks noChangeAspect="1"/>
            </p:cNvPicPr>
            <p:nvPr/>
          </p:nvPicPr>
          <p:blipFill>
            <a:blip r:embed="rId4"/>
            <a:srcRect l="18026" t="46287" r="51334" b="21194"/>
            <a:stretch>
              <a:fillRect/>
            </a:stretch>
          </p:blipFill>
          <p:spPr>
            <a:xfrm>
              <a:off x="0" y="1424940"/>
              <a:ext cx="1711112" cy="1816101"/>
            </a:xfrm>
            <a:prstGeom prst="rect">
              <a:avLst/>
            </a:prstGeom>
            <a:ln w="12700" cap="flat">
              <a:noFill/>
              <a:miter lim="400000"/>
            </a:ln>
            <a:effectLst/>
          </p:spPr>
        </p:pic>
        <p:pic>
          <p:nvPicPr>
            <p:cNvPr id="97" name="Resim 17" descr="Resim 17"/>
            <p:cNvPicPr>
              <a:picLocks noChangeAspect="1"/>
            </p:cNvPicPr>
            <p:nvPr/>
          </p:nvPicPr>
          <p:blipFill>
            <a:blip r:embed="rId5"/>
            <a:srcRect l="58414" t="33734" r="21345" b="22377"/>
            <a:stretch>
              <a:fillRect/>
            </a:stretch>
          </p:blipFill>
          <p:spPr>
            <a:xfrm rot="285002">
              <a:off x="2296287" y="785450"/>
              <a:ext cx="1130301" cy="2451101"/>
            </a:xfrm>
            <a:prstGeom prst="rect">
              <a:avLst/>
            </a:prstGeom>
            <a:ln w="12700" cap="flat">
              <a:noFill/>
              <a:miter lim="400000"/>
            </a:ln>
            <a:effectLst/>
          </p:spPr>
        </p:pic>
      </p:grpSp>
      <p:sp>
        <p:nvSpPr>
          <p:cNvPr id="99" name="Dikdörtgen 19"/>
          <p:cNvSpPr txBox="1"/>
          <p:nvPr/>
        </p:nvSpPr>
        <p:spPr>
          <a:xfrm>
            <a:off x="4433523" y="499092"/>
            <a:ext cx="7144758" cy="3012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8800" b="1">
                <a:ln w="9525" cap="flat">
                  <a:solidFill>
                    <a:srgbClr val="FFFFFF"/>
                  </a:solidFill>
                  <a:prstDash val="solid"/>
                  <a:round/>
                </a:ln>
                <a:effectLst>
                  <a:outerShdw blurRad="12700" dist="38100" dir="2700000" rotWithShape="0">
                    <a:srgbClr val="808080"/>
                  </a:outerShdw>
                </a:effectLst>
                <a:latin typeface="Constantia"/>
                <a:ea typeface="Constantia"/>
                <a:cs typeface="Constantia"/>
                <a:sym typeface="Constantia"/>
              </a:defRPr>
            </a:lvl1pPr>
          </a:lstStyle>
          <a:p>
            <a:r>
              <a:t>İÇİLEBİLİR ŞİŞE</a:t>
            </a:r>
          </a:p>
        </p:txBody>
      </p:sp>
      <p:sp>
        <p:nvSpPr>
          <p:cNvPr id="100" name="Metin kutusu 21"/>
          <p:cNvSpPr txBox="1"/>
          <p:nvPr/>
        </p:nvSpPr>
        <p:spPr>
          <a:xfrm>
            <a:off x="5885152" y="3572893"/>
            <a:ext cx="4241501" cy="2976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sz="3600" b="1">
                <a:latin typeface="Times New Roman"/>
                <a:ea typeface="Times New Roman"/>
                <a:cs typeface="Times New Roman"/>
                <a:sym typeface="Times New Roman"/>
              </a:defRPr>
            </a:pPr>
            <a:r>
              <a:t>Dr. Gökay Özler</a:t>
            </a:r>
          </a:p>
          <a:p>
            <a:pPr algn="just">
              <a:lnSpc>
                <a:spcPct val="150000"/>
              </a:lnSpc>
              <a:defRPr sz="3600" b="1">
                <a:latin typeface="Times New Roman"/>
                <a:ea typeface="Times New Roman"/>
                <a:cs typeface="Times New Roman"/>
                <a:sym typeface="Times New Roman"/>
              </a:defRPr>
            </a:pPr>
            <a:r>
              <a:t>Dr. Merve Uzun</a:t>
            </a:r>
          </a:p>
          <a:p>
            <a:pPr algn="just">
              <a:lnSpc>
                <a:spcPct val="150000"/>
              </a:lnSpc>
              <a:defRPr sz="3600" b="1">
                <a:latin typeface="Times New Roman"/>
                <a:ea typeface="Times New Roman"/>
                <a:cs typeface="Times New Roman"/>
                <a:sym typeface="Times New Roman"/>
              </a:defRPr>
            </a:pPr>
            <a:r>
              <a:t>Dr. Tuğçe Nur Çınar</a:t>
            </a:r>
          </a:p>
          <a:p>
            <a:pPr algn="just">
              <a:lnSpc>
                <a:spcPct val="150000"/>
              </a:lnSpc>
              <a:defRPr sz="3600" b="1">
                <a:latin typeface="Times New Roman"/>
                <a:ea typeface="Times New Roman"/>
                <a:cs typeface="Times New Roman"/>
                <a:sym typeface="Times New Roman"/>
              </a:defRPr>
            </a:pPr>
            <a:r>
              <a:t>Dr. Doğan Aydın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Grup 4"/>
          <p:cNvGrpSpPr/>
          <p:nvPr/>
        </p:nvGrpSpPr>
        <p:grpSpPr>
          <a:xfrm>
            <a:off x="1340264" y="240631"/>
            <a:ext cx="9849103" cy="5807107"/>
            <a:chOff x="0" y="0"/>
            <a:chExt cx="9849101" cy="5807105"/>
          </a:xfrm>
        </p:grpSpPr>
        <p:pic>
          <p:nvPicPr>
            <p:cNvPr id="132" name="Resim 1" descr="Resim 1"/>
            <p:cNvPicPr>
              <a:picLocks noChangeAspect="1"/>
            </p:cNvPicPr>
            <p:nvPr/>
          </p:nvPicPr>
          <p:blipFill>
            <a:blip r:embed="rId2"/>
            <a:stretch>
              <a:fillRect/>
            </a:stretch>
          </p:blipFill>
          <p:spPr>
            <a:xfrm>
              <a:off x="0" y="-1"/>
              <a:ext cx="9849102" cy="5807107"/>
            </a:xfrm>
            <a:prstGeom prst="rect">
              <a:avLst/>
            </a:prstGeom>
            <a:ln w="12700" cap="flat">
              <a:noFill/>
              <a:miter lim="400000"/>
            </a:ln>
            <a:effectLst/>
          </p:spPr>
        </p:pic>
        <p:pic>
          <p:nvPicPr>
            <p:cNvPr id="133" name="Resim 3" descr="Resim 3"/>
            <p:cNvPicPr>
              <a:picLocks noChangeAspect="1"/>
            </p:cNvPicPr>
            <p:nvPr/>
          </p:nvPicPr>
          <p:blipFill>
            <a:blip r:embed="rId3"/>
            <a:srcRect l="51509" t="26539" r="35080" b="51153"/>
            <a:stretch>
              <a:fillRect/>
            </a:stretch>
          </p:blipFill>
          <p:spPr>
            <a:xfrm>
              <a:off x="5085935" y="1562766"/>
              <a:ext cx="1320801" cy="1295402"/>
            </a:xfrm>
            <a:prstGeom prst="rect">
              <a:avLst/>
            </a:prstGeom>
            <a:ln w="12700" cap="flat">
              <a:noFill/>
              <a:miter lim="400000"/>
            </a:ln>
            <a:effectLst/>
          </p:spPr>
        </p:pic>
        <p:pic>
          <p:nvPicPr>
            <p:cNvPr id="134" name="Resim 5" descr="Resim 5"/>
            <p:cNvPicPr>
              <a:picLocks noChangeAspect="1"/>
            </p:cNvPicPr>
            <p:nvPr/>
          </p:nvPicPr>
          <p:blipFill>
            <a:blip r:embed="rId3"/>
            <a:srcRect l="68144" t="51187" r="18316" b="25849"/>
            <a:stretch>
              <a:fillRect/>
            </a:stretch>
          </p:blipFill>
          <p:spPr>
            <a:xfrm>
              <a:off x="6698835" y="2985166"/>
              <a:ext cx="1333501" cy="1333502"/>
            </a:xfrm>
            <a:prstGeom prst="rect">
              <a:avLst/>
            </a:prstGeom>
            <a:ln w="12700" cap="flat">
              <a:noFill/>
              <a:miter lim="400000"/>
            </a:ln>
            <a:effectLst/>
          </p:spPr>
        </p:pic>
        <p:pic>
          <p:nvPicPr>
            <p:cNvPr id="135" name="Resim 6" descr="Resim 6"/>
            <p:cNvPicPr>
              <a:picLocks noChangeAspect="1"/>
            </p:cNvPicPr>
            <p:nvPr/>
          </p:nvPicPr>
          <p:blipFill>
            <a:blip r:embed="rId3"/>
            <a:srcRect l="84649" t="51093" r="1811" b="25944"/>
            <a:stretch>
              <a:fillRect/>
            </a:stretch>
          </p:blipFill>
          <p:spPr>
            <a:xfrm>
              <a:off x="8337134" y="2959767"/>
              <a:ext cx="1333502" cy="1333501"/>
            </a:xfrm>
            <a:prstGeom prst="rect">
              <a:avLst/>
            </a:prstGeom>
            <a:ln w="12700" cap="flat">
              <a:noFill/>
              <a:miter lim="400000"/>
            </a:ln>
            <a:effectLst/>
          </p:spPr>
        </p:pic>
        <p:pic>
          <p:nvPicPr>
            <p:cNvPr id="136" name="Resim 8" descr="Resim 8"/>
            <p:cNvPicPr>
              <a:picLocks noChangeAspect="1"/>
            </p:cNvPicPr>
            <p:nvPr/>
          </p:nvPicPr>
          <p:blipFill>
            <a:blip r:embed="rId3"/>
            <a:srcRect l="18370" t="75837" r="51567" b="1419"/>
            <a:stretch>
              <a:fillRect/>
            </a:stretch>
          </p:blipFill>
          <p:spPr>
            <a:xfrm>
              <a:off x="1823848" y="4418453"/>
              <a:ext cx="2960916" cy="1320801"/>
            </a:xfrm>
            <a:prstGeom prst="rect">
              <a:avLst/>
            </a:prstGeom>
            <a:ln w="12700" cap="flat">
              <a:noFill/>
              <a:miter lim="400000"/>
            </a:ln>
            <a:effectLst/>
          </p:spPr>
        </p:pic>
        <p:pic>
          <p:nvPicPr>
            <p:cNvPr id="137" name="Resim 9" descr="Resim 9"/>
            <p:cNvPicPr>
              <a:picLocks noChangeAspect="1"/>
            </p:cNvPicPr>
            <p:nvPr/>
          </p:nvPicPr>
          <p:blipFill>
            <a:blip r:embed="rId3"/>
            <a:srcRect l="68144" t="75806" r="18317" b="1668"/>
            <a:stretch>
              <a:fillRect/>
            </a:stretch>
          </p:blipFill>
          <p:spPr>
            <a:xfrm>
              <a:off x="6711535" y="4407567"/>
              <a:ext cx="1333501" cy="1308101"/>
            </a:xfrm>
            <a:prstGeom prst="rect">
              <a:avLst/>
            </a:prstGeom>
            <a:ln w="12700" cap="flat">
              <a:noFill/>
              <a:miter lim="400000"/>
            </a:ln>
            <a:effectLst/>
          </p:spPr>
        </p:pic>
        <p:pic>
          <p:nvPicPr>
            <p:cNvPr id="138" name="Resim 10" descr="Resim 10"/>
            <p:cNvPicPr>
              <a:picLocks noChangeAspect="1"/>
            </p:cNvPicPr>
            <p:nvPr/>
          </p:nvPicPr>
          <p:blipFill>
            <a:blip r:embed="rId3"/>
            <a:srcRect b="74291"/>
            <a:stretch>
              <a:fillRect/>
            </a:stretch>
          </p:blipFill>
          <p:spPr>
            <a:xfrm>
              <a:off x="0" y="0"/>
              <a:ext cx="9849102" cy="1492919"/>
            </a:xfrm>
            <a:prstGeom prst="rect">
              <a:avLst/>
            </a:prstGeom>
            <a:ln w="12700" cap="flat">
              <a:noFill/>
              <a:miter lim="400000"/>
            </a:ln>
            <a:effectLst/>
          </p:spPr>
        </p:pic>
      </p:grpSp>
      <p:sp>
        <p:nvSpPr>
          <p:cNvPr id="140" name="TextBox 8"/>
          <p:cNvSpPr txBox="1"/>
          <p:nvPr/>
        </p:nvSpPr>
        <p:spPr>
          <a:xfrm>
            <a:off x="3164113" y="6227162"/>
            <a:ext cx="6275795"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defRPr>
                <a:latin typeface="Open Sauce"/>
                <a:ea typeface="Open Sauce"/>
                <a:cs typeface="Open Sauce"/>
                <a:sym typeface="Open Sauce"/>
              </a:defRPr>
            </a:pPr>
            <a:r>
              <a:t>Sürdürülebilir Kalkınma Hedefleri</a:t>
            </a:r>
          </a:p>
          <a:p>
            <a:pPr algn="ctr">
              <a:defRPr>
                <a:latin typeface="Open Sauce"/>
                <a:ea typeface="Open Sauce"/>
                <a:cs typeface="Open Sauce"/>
                <a:sym typeface="Open Sauce"/>
              </a:defRPr>
            </a:pPr>
            <a:r>
              <a:t>Kaynak: http://www.surdurulebilirkalkinma.gov.tr/</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Dikdörtgen 1"/>
          <p:cNvSpPr txBox="1"/>
          <p:nvPr/>
        </p:nvSpPr>
        <p:spPr>
          <a:xfrm>
            <a:off x="1016811" y="0"/>
            <a:ext cx="10098446"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8000" b="1">
                <a:ln w="9525" cap="flat">
                  <a:solidFill>
                    <a:srgbClr val="FFFFFF"/>
                  </a:solidFill>
                  <a:prstDash val="solid"/>
                  <a:round/>
                </a:ln>
                <a:effectLst>
                  <a:outerShdw blurRad="12700" dist="38100" dir="2700000" rotWithShape="0">
                    <a:srgbClr val="808080"/>
                  </a:outerShdw>
                </a:effectLst>
                <a:latin typeface="Arial"/>
                <a:ea typeface="Arial"/>
                <a:cs typeface="Arial"/>
                <a:sym typeface="Arial"/>
              </a:defRPr>
            </a:lvl1pPr>
          </a:lstStyle>
          <a:p>
            <a:r>
              <a:t>İçilebilir Şişe Nedir ?</a:t>
            </a:r>
          </a:p>
        </p:txBody>
      </p:sp>
      <p:sp>
        <p:nvSpPr>
          <p:cNvPr id="143" name="Metin kutusu 2"/>
          <p:cNvSpPr txBox="1"/>
          <p:nvPr/>
        </p:nvSpPr>
        <p:spPr>
          <a:xfrm>
            <a:off x="273474" y="1613725"/>
            <a:ext cx="7112122" cy="4344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sz="3000">
                <a:latin typeface="Times New Roman"/>
                <a:ea typeface="Times New Roman"/>
                <a:cs typeface="Times New Roman"/>
                <a:sym typeface="Times New Roman"/>
              </a:defRPr>
            </a:pPr>
            <a:r>
              <a:t>	Anlaşmalı okullara yerleştirilen geri dönüşüm cihazları sayesinde atık pet şişeleri 1 şişe su fişi verecek şekilde programlanacak. Bu sayede çocuklar geri dönüşüm yaparak kantinden bu fişle su alabilecekler.</a:t>
            </a:r>
          </a:p>
          <a:p>
            <a:pPr algn="just">
              <a:lnSpc>
                <a:spcPct val="150000"/>
              </a:lnSpc>
              <a:defRPr sz="3000">
                <a:latin typeface="Times New Roman"/>
                <a:ea typeface="Times New Roman"/>
                <a:cs typeface="Times New Roman"/>
                <a:sym typeface="Times New Roman"/>
              </a:defRPr>
            </a:pPr>
            <a:r>
              <a:t>15 adet 500 ml’lik atık pet şişe başına bir adet su alabilecekler.</a:t>
            </a:r>
          </a:p>
        </p:txBody>
      </p:sp>
      <p:pic>
        <p:nvPicPr>
          <p:cNvPr id="144" name="Resim 11" descr="Resim 11"/>
          <p:cNvPicPr>
            <a:picLocks noChangeAspect="1"/>
          </p:cNvPicPr>
          <p:nvPr/>
        </p:nvPicPr>
        <p:blipFill>
          <a:blip r:embed="rId2"/>
          <a:srcRect l="5301" r="7055"/>
          <a:stretch>
            <a:fillRect/>
          </a:stretch>
        </p:blipFill>
        <p:spPr>
          <a:xfrm>
            <a:off x="7431314" y="1655210"/>
            <a:ext cx="4557487" cy="4856843"/>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Dikdörtgen 1"/>
          <p:cNvSpPr txBox="1"/>
          <p:nvPr/>
        </p:nvSpPr>
        <p:spPr>
          <a:xfrm>
            <a:off x="4291769" y="0"/>
            <a:ext cx="3548520"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8000" b="1">
                <a:ln w="9525" cap="flat">
                  <a:solidFill>
                    <a:srgbClr val="FFFFFF"/>
                  </a:solidFill>
                  <a:prstDash val="solid"/>
                  <a:round/>
                </a:ln>
                <a:effectLst>
                  <a:outerShdw blurRad="12700" dist="38100" dir="2700000" rotWithShape="0">
                    <a:srgbClr val="808080"/>
                  </a:outerShdw>
                </a:effectLst>
                <a:latin typeface="Arial"/>
                <a:ea typeface="Arial"/>
                <a:cs typeface="Arial"/>
                <a:sym typeface="Arial"/>
              </a:defRPr>
            </a:lvl1pPr>
          </a:lstStyle>
          <a:p>
            <a:r>
              <a:t>Maliyet</a:t>
            </a:r>
          </a:p>
        </p:txBody>
      </p:sp>
      <p:sp>
        <p:nvSpPr>
          <p:cNvPr id="147" name="Metin kutusu 2"/>
          <p:cNvSpPr txBox="1"/>
          <p:nvPr/>
        </p:nvSpPr>
        <p:spPr>
          <a:xfrm>
            <a:off x="273474" y="1323439"/>
            <a:ext cx="11585103" cy="4637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lnSpc>
                <a:spcPct val="150000"/>
              </a:lnSpc>
              <a:defRPr sz="3600">
                <a:latin typeface="Times New Roman"/>
                <a:ea typeface="Times New Roman"/>
                <a:cs typeface="Times New Roman"/>
                <a:sym typeface="Times New Roman"/>
              </a:defRPr>
            </a:pPr>
            <a:r>
              <a:t>	Ortalama Cihaz Maliyeti:</a:t>
            </a:r>
          </a:p>
          <a:p>
            <a:pPr algn="just">
              <a:lnSpc>
                <a:spcPct val="150000"/>
              </a:lnSpc>
              <a:defRPr sz="3600">
                <a:latin typeface="Times New Roman"/>
                <a:ea typeface="Times New Roman"/>
                <a:cs typeface="Times New Roman"/>
                <a:sym typeface="Times New Roman"/>
              </a:defRPr>
            </a:pPr>
            <a:r>
              <a:t> 		12 – 15 Bin €</a:t>
            </a:r>
          </a:p>
          <a:p>
            <a:pPr algn="just">
              <a:lnSpc>
                <a:spcPct val="150000"/>
              </a:lnSpc>
              <a:defRPr sz="3600">
                <a:latin typeface="Times New Roman"/>
                <a:ea typeface="Times New Roman"/>
                <a:cs typeface="Times New Roman"/>
                <a:sym typeface="Times New Roman"/>
              </a:defRPr>
            </a:pPr>
            <a:r>
              <a:t>	Yazılım Maliyet:</a:t>
            </a:r>
          </a:p>
          <a:p>
            <a:pPr algn="just">
              <a:lnSpc>
                <a:spcPct val="150000"/>
              </a:lnSpc>
              <a:defRPr sz="3600">
                <a:latin typeface="Times New Roman"/>
                <a:ea typeface="Times New Roman"/>
                <a:cs typeface="Times New Roman"/>
                <a:sym typeface="Times New Roman"/>
              </a:defRPr>
            </a:pPr>
            <a:r>
              <a:t>		35 Bin ₺</a:t>
            </a:r>
          </a:p>
          <a:p>
            <a:pPr algn="just">
              <a:lnSpc>
                <a:spcPct val="150000"/>
              </a:lnSpc>
              <a:defRPr sz="3600">
                <a:latin typeface="Times New Roman"/>
                <a:ea typeface="Times New Roman"/>
                <a:cs typeface="Times New Roman"/>
                <a:sym typeface="Times New Roman"/>
              </a:defRPr>
            </a:pPr>
            <a:r>
              <a:t>	1 Adet 500 ml Su Maliyeti:</a:t>
            </a:r>
          </a:p>
          <a:p>
            <a:pPr algn="just">
              <a:lnSpc>
                <a:spcPct val="150000"/>
              </a:lnSpc>
              <a:defRPr sz="3600">
                <a:latin typeface="Times New Roman"/>
                <a:ea typeface="Times New Roman"/>
                <a:cs typeface="Times New Roman"/>
                <a:sym typeface="Times New Roman"/>
              </a:defRPr>
            </a:pPr>
            <a:r>
              <a:t>		2 ₺</a:t>
            </a:r>
          </a:p>
        </p:txBody>
      </p:sp>
      <p:pic>
        <p:nvPicPr>
          <p:cNvPr id="148" name="Picture 2" descr="Picture 2"/>
          <p:cNvPicPr>
            <a:picLocks noChangeAspect="1"/>
          </p:cNvPicPr>
          <p:nvPr/>
        </p:nvPicPr>
        <p:blipFill>
          <a:blip r:embed="rId2"/>
          <a:stretch>
            <a:fillRect/>
          </a:stretch>
        </p:blipFill>
        <p:spPr>
          <a:xfrm>
            <a:off x="6864081" y="1323438"/>
            <a:ext cx="4695705" cy="507831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76200">
            <a:solidFill>
              <a:srgbClr val="000000"/>
            </a:solidFill>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Dikdörtgen 1"/>
          <p:cNvSpPr txBox="1"/>
          <p:nvPr/>
        </p:nvSpPr>
        <p:spPr>
          <a:xfrm>
            <a:off x="2316823" y="0"/>
            <a:ext cx="7498419"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8000" b="1">
                <a:ln w="9525" cap="flat">
                  <a:solidFill>
                    <a:srgbClr val="FFFFFF"/>
                  </a:solidFill>
                  <a:prstDash val="solid"/>
                  <a:round/>
                </a:ln>
                <a:effectLst>
                  <a:outerShdw blurRad="12700" dist="38100" dir="2700000" rotWithShape="0">
                    <a:srgbClr val="808080"/>
                  </a:outerShdw>
                </a:effectLst>
                <a:latin typeface="Arial"/>
                <a:ea typeface="Arial"/>
                <a:cs typeface="Arial"/>
                <a:sym typeface="Arial"/>
              </a:defRPr>
            </a:lvl1pPr>
          </a:lstStyle>
          <a:p>
            <a:r>
              <a:t>İŞBİRLİKÇİLER</a:t>
            </a:r>
          </a:p>
        </p:txBody>
      </p:sp>
      <p:sp>
        <p:nvSpPr>
          <p:cNvPr id="151" name="Freeform 12"/>
          <p:cNvSpPr/>
          <p:nvPr/>
        </p:nvSpPr>
        <p:spPr>
          <a:xfrm>
            <a:off x="4614271" y="4670657"/>
            <a:ext cx="6562596" cy="1803285"/>
          </a:xfrm>
          <a:prstGeom prst="rect">
            <a:avLst/>
          </a:prstGeom>
          <a:blipFill>
            <a:blip r:embed="rId2"/>
            <a:stretch>
              <a:fillRect/>
            </a:stretch>
          </a:blipFill>
          <a:ln w="38100">
            <a:solidFill>
              <a:srgbClr val="000000"/>
            </a:solidFill>
          </a:ln>
        </p:spPr>
        <p:txBody>
          <a:bodyPr lIns="45719" rIns="45719"/>
          <a:lstStyle/>
          <a:p>
            <a:endParaRPr/>
          </a:p>
        </p:txBody>
      </p:sp>
      <p:pic>
        <p:nvPicPr>
          <p:cNvPr id="152" name="Picture 2" descr="Picture 2"/>
          <p:cNvPicPr>
            <a:picLocks noChangeAspect="1"/>
          </p:cNvPicPr>
          <p:nvPr/>
        </p:nvPicPr>
        <p:blipFill>
          <a:blip r:embed="rId3"/>
          <a:stretch>
            <a:fillRect/>
          </a:stretch>
        </p:blipFill>
        <p:spPr>
          <a:xfrm>
            <a:off x="3914943" y="1406435"/>
            <a:ext cx="3980626" cy="2861720"/>
          </a:xfrm>
          <a:prstGeom prst="rect">
            <a:avLst/>
          </a:prstGeom>
          <a:ln w="38100">
            <a:solidFill>
              <a:srgbClr val="000000"/>
            </a:solidFill>
          </a:ln>
        </p:spPr>
      </p:pic>
      <p:pic>
        <p:nvPicPr>
          <p:cNvPr id="153" name="Picture 6" descr="Picture 6"/>
          <p:cNvPicPr>
            <a:picLocks noChangeAspect="1"/>
          </p:cNvPicPr>
          <p:nvPr/>
        </p:nvPicPr>
        <p:blipFill>
          <a:blip r:embed="rId4"/>
          <a:stretch>
            <a:fillRect/>
          </a:stretch>
        </p:blipFill>
        <p:spPr>
          <a:xfrm>
            <a:off x="8248650" y="1406435"/>
            <a:ext cx="3562352" cy="2861720"/>
          </a:xfrm>
          <a:prstGeom prst="rect">
            <a:avLst/>
          </a:prstGeom>
          <a:ln w="38100">
            <a:solidFill>
              <a:srgbClr val="000000"/>
            </a:solidFill>
          </a:ln>
        </p:spPr>
      </p:pic>
      <p:sp>
        <p:nvSpPr>
          <p:cNvPr id="154" name="Freeform 8"/>
          <p:cNvSpPr/>
          <p:nvPr/>
        </p:nvSpPr>
        <p:spPr>
          <a:xfrm>
            <a:off x="633412" y="1378770"/>
            <a:ext cx="2928450" cy="2917052"/>
          </a:xfrm>
          <a:prstGeom prst="rect">
            <a:avLst/>
          </a:prstGeom>
          <a:blipFill>
            <a:blip r:embed="rId5"/>
            <a:stretch>
              <a:fillRect/>
            </a:stretch>
          </a:blipFill>
          <a:ln w="38100">
            <a:solidFill>
              <a:srgbClr val="000000"/>
            </a:solidFill>
          </a:ln>
        </p:spPr>
        <p:txBody>
          <a:bodyPr lIns="45719" rIns="45719"/>
          <a:lstStyle/>
          <a:p>
            <a:endParaRPr/>
          </a:p>
        </p:txBody>
      </p:sp>
      <p:pic>
        <p:nvPicPr>
          <p:cNvPr id="155" name="Picture 10" descr="Picture 10"/>
          <p:cNvPicPr>
            <a:picLocks noChangeAspect="1"/>
          </p:cNvPicPr>
          <p:nvPr/>
        </p:nvPicPr>
        <p:blipFill>
          <a:blip r:embed="rId6"/>
          <a:stretch>
            <a:fillRect/>
          </a:stretch>
        </p:blipFill>
        <p:spPr>
          <a:xfrm>
            <a:off x="1333500" y="4881736"/>
            <a:ext cx="2857501" cy="1381127"/>
          </a:xfrm>
          <a:prstGeom prst="rect">
            <a:avLst/>
          </a:prstGeom>
          <a:ln w="38100">
            <a:solidFill>
              <a:srgbClr val="000000"/>
            </a:solidFill>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Dikdörtgen 1"/>
          <p:cNvSpPr txBox="1"/>
          <p:nvPr/>
        </p:nvSpPr>
        <p:spPr>
          <a:xfrm>
            <a:off x="4556783" y="-1"/>
            <a:ext cx="3018493" cy="769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4800" b="1">
                <a:ln w="9525" cap="flat">
                  <a:solidFill>
                    <a:srgbClr val="FFFFFF"/>
                  </a:solidFill>
                  <a:prstDash val="solid"/>
                  <a:round/>
                </a:ln>
                <a:effectLst>
                  <a:outerShdw blurRad="12700" dist="38100" dir="2700000" rotWithShape="0">
                    <a:srgbClr val="808080"/>
                  </a:outerShdw>
                </a:effectLst>
                <a:latin typeface="Arial"/>
                <a:ea typeface="Arial"/>
                <a:cs typeface="Arial"/>
                <a:sym typeface="Arial"/>
              </a:defRPr>
            </a:lvl1pPr>
          </a:lstStyle>
          <a:p>
            <a:r>
              <a:t>Kaynaklar</a:t>
            </a:r>
          </a:p>
        </p:txBody>
      </p:sp>
      <p:sp>
        <p:nvSpPr>
          <p:cNvPr id="158" name="Metin kutusu 2"/>
          <p:cNvSpPr txBox="1"/>
          <p:nvPr/>
        </p:nvSpPr>
        <p:spPr>
          <a:xfrm>
            <a:off x="302506" y="626758"/>
            <a:ext cx="11585103" cy="5390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gn="just">
              <a:lnSpc>
                <a:spcPct val="150000"/>
              </a:lnSpc>
              <a:buSzPct val="100000"/>
              <a:buFont typeface="Arial"/>
              <a:buChar char="•"/>
              <a:defRPr sz="1600">
                <a:latin typeface="Times New Roman"/>
                <a:ea typeface="Times New Roman"/>
                <a:cs typeface="Times New Roman"/>
                <a:sym typeface="Times New Roman"/>
              </a:defRPr>
            </a:pPr>
            <a:r>
              <a:t>PET Şişe Geri Dönüşümü</a:t>
            </a:r>
          </a:p>
          <a:p>
            <a:pPr algn="just">
              <a:lnSpc>
                <a:spcPct val="150000"/>
              </a:lnSpc>
              <a:defRPr sz="1600">
                <a:latin typeface="Times New Roman"/>
                <a:ea typeface="Times New Roman"/>
                <a:cs typeface="Times New Roman"/>
                <a:sym typeface="Times New Roman"/>
              </a:defRPr>
            </a:pPr>
            <a:r>
              <a:rPr u="sng">
                <a:solidFill>
                  <a:srgbClr val="0563C1"/>
                </a:solidFill>
                <a:uFill>
                  <a:solidFill>
                    <a:srgbClr val="0563C1"/>
                  </a:solidFill>
                </a:uFill>
                <a:hlinkClick r:id="rId2"/>
              </a:rPr>
              <a:t>https://saydasplastik.com.tr/</a:t>
            </a:r>
          </a:p>
          <a:p>
            <a:pPr marL="342900" indent="-342900" algn="just">
              <a:lnSpc>
                <a:spcPct val="150000"/>
              </a:lnSpc>
              <a:buSzPct val="100000"/>
              <a:buFont typeface="Arial"/>
              <a:buChar char="•"/>
              <a:defRPr sz="1600">
                <a:latin typeface="Times New Roman"/>
                <a:ea typeface="Times New Roman"/>
                <a:cs typeface="Times New Roman"/>
                <a:sym typeface="Times New Roman"/>
              </a:defRPr>
            </a:pPr>
            <a:r>
              <a:t>Geri Kazanamadıklarımız Bize Ne Kaybettiriyor ?</a:t>
            </a:r>
          </a:p>
          <a:p>
            <a:pPr algn="just">
              <a:lnSpc>
                <a:spcPct val="150000"/>
              </a:lnSpc>
              <a:defRPr sz="1600">
                <a:latin typeface="Times New Roman"/>
                <a:ea typeface="Times New Roman"/>
                <a:cs typeface="Times New Roman"/>
                <a:sym typeface="Times New Roman"/>
              </a:defRPr>
            </a:pPr>
            <a:r>
              <a:rPr u="sng">
                <a:solidFill>
                  <a:srgbClr val="0563C1"/>
                </a:solidFill>
                <a:uFill>
                  <a:solidFill>
                    <a:srgbClr val="0563C1"/>
                  </a:solidFill>
                </a:uFill>
                <a:hlinkClick r:id="rId3"/>
              </a:rPr>
              <a:t>https://geridonusdergisi.com/arastirma/geri-kazanamadiklarimiz-bize-ne-kaybettiriyor/</a:t>
            </a:r>
          </a:p>
          <a:p>
            <a:pPr marL="342900" indent="-342900" algn="just">
              <a:lnSpc>
                <a:spcPct val="150000"/>
              </a:lnSpc>
              <a:buSzPct val="100000"/>
              <a:buFont typeface="Arial"/>
              <a:buChar char="•"/>
              <a:defRPr sz="1600">
                <a:latin typeface="Times New Roman"/>
                <a:ea typeface="Times New Roman"/>
                <a:cs typeface="Times New Roman"/>
                <a:sym typeface="Times New Roman"/>
              </a:defRPr>
            </a:pPr>
            <a:r>
              <a:t>Avrupa Tatlı sularında En Sık Rastlanan Plastikler</a:t>
            </a:r>
          </a:p>
          <a:p>
            <a:pPr algn="just">
              <a:lnSpc>
                <a:spcPct val="150000"/>
              </a:lnSpc>
              <a:defRPr sz="1600">
                <a:latin typeface="Times New Roman"/>
                <a:ea typeface="Times New Roman"/>
                <a:cs typeface="Times New Roman"/>
                <a:sym typeface="Times New Roman"/>
              </a:defRPr>
            </a:pPr>
            <a:r>
              <a:t>Statista / EarthWatch Institute</a:t>
            </a:r>
          </a:p>
          <a:p>
            <a:pPr algn="just">
              <a:lnSpc>
                <a:spcPct val="150000"/>
              </a:lnSpc>
              <a:defRPr sz="1600">
                <a:latin typeface="Times New Roman"/>
                <a:ea typeface="Times New Roman"/>
                <a:cs typeface="Times New Roman"/>
                <a:sym typeface="Times New Roman"/>
              </a:defRPr>
            </a:pPr>
            <a:r>
              <a:rPr u="sng">
                <a:solidFill>
                  <a:srgbClr val="0563C1"/>
                </a:solidFill>
                <a:uFill>
                  <a:solidFill>
                    <a:srgbClr val="0563C1"/>
                  </a:solidFill>
                </a:uFill>
                <a:hlinkClick r:id="rId4"/>
              </a:rPr>
              <a:t>https://www.verikaynagi.com/genel/plastikler-cevreyi-ne-olcude-kirletiyoruz/</a:t>
            </a:r>
          </a:p>
          <a:p>
            <a:pPr marL="342900" indent="-342900" algn="just">
              <a:lnSpc>
                <a:spcPct val="150000"/>
              </a:lnSpc>
              <a:buSzPct val="100000"/>
              <a:buFont typeface="Arial"/>
              <a:buChar char="•"/>
              <a:defRPr sz="1600">
                <a:latin typeface="Times New Roman"/>
                <a:ea typeface="Times New Roman"/>
                <a:cs typeface="Times New Roman"/>
                <a:sym typeface="Times New Roman"/>
              </a:defRPr>
            </a:pPr>
            <a:r>
              <a:t>Bir Plastik Doğada Kaç Yılda Yok Oluyor ?</a:t>
            </a:r>
          </a:p>
          <a:p>
            <a:pPr algn="just">
              <a:lnSpc>
                <a:spcPct val="150000"/>
              </a:lnSpc>
              <a:defRPr sz="1600">
                <a:latin typeface="Times New Roman"/>
                <a:ea typeface="Times New Roman"/>
                <a:cs typeface="Times New Roman"/>
                <a:sym typeface="Times New Roman"/>
              </a:defRPr>
            </a:pPr>
            <a:r>
              <a:t>WWF / The Lifecycle of Plastic</a:t>
            </a:r>
          </a:p>
          <a:p>
            <a:pPr algn="just">
              <a:lnSpc>
                <a:spcPct val="150000"/>
              </a:lnSpc>
              <a:defRPr sz="1600">
                <a:latin typeface="Times New Roman"/>
                <a:ea typeface="Times New Roman"/>
                <a:cs typeface="Times New Roman"/>
                <a:sym typeface="Times New Roman"/>
              </a:defRPr>
            </a:pPr>
            <a:r>
              <a:rPr u="sng">
                <a:solidFill>
                  <a:srgbClr val="0563C1"/>
                </a:solidFill>
                <a:uFill>
                  <a:solidFill>
                    <a:srgbClr val="0563C1"/>
                  </a:solidFill>
                </a:uFill>
                <a:hlinkClick r:id="rId4"/>
              </a:rPr>
              <a:t>https://www.verikaynagi.com/genel/plastikler-cevreyi-ne-olcude-kirletiyoruz/</a:t>
            </a:r>
          </a:p>
          <a:p>
            <a:pPr marL="342900" indent="-342900" algn="just">
              <a:lnSpc>
                <a:spcPct val="150000"/>
              </a:lnSpc>
              <a:buSzPct val="100000"/>
              <a:buFont typeface="Arial"/>
              <a:buChar char="•"/>
              <a:defRPr sz="1600">
                <a:latin typeface="Times New Roman"/>
                <a:ea typeface="Times New Roman"/>
                <a:cs typeface="Times New Roman"/>
                <a:sym typeface="Times New Roman"/>
              </a:defRPr>
            </a:pPr>
            <a:r>
              <a:t>Ülkelerin Paylarına Göre Okyanuslardaki Plastik Atıklar</a:t>
            </a:r>
          </a:p>
          <a:p>
            <a:pPr algn="just">
              <a:lnSpc>
                <a:spcPct val="150000"/>
              </a:lnSpc>
              <a:defRPr sz="1600">
                <a:latin typeface="Times New Roman"/>
                <a:ea typeface="Times New Roman"/>
                <a:cs typeface="Times New Roman"/>
                <a:sym typeface="Times New Roman"/>
              </a:defRPr>
            </a:pPr>
            <a:r>
              <a:t>Our World in Data- Meijer et al. (2021). More than 1000 rivers account for 80% of global riverine plastic emissions into the ocean. Science Advances.</a:t>
            </a:r>
          </a:p>
          <a:p>
            <a:pPr algn="just">
              <a:lnSpc>
                <a:spcPct val="150000"/>
              </a:lnSpc>
              <a:defRPr sz="1600">
                <a:latin typeface="Times New Roman"/>
                <a:ea typeface="Times New Roman"/>
                <a:cs typeface="Times New Roman"/>
                <a:sym typeface="Times New Roman"/>
              </a:defRPr>
            </a:pPr>
            <a:r>
              <a:rPr u="sng">
                <a:solidFill>
                  <a:srgbClr val="0563C1"/>
                </a:solidFill>
                <a:uFill>
                  <a:solidFill>
                    <a:srgbClr val="0563C1"/>
                  </a:solidFill>
                </a:uFill>
                <a:hlinkClick r:id="rId4"/>
              </a:rPr>
              <a:t>https://www.verikaynagi.com/genel/plastikler-cevreyi-ne-olcude-kirletiyoruz/</a:t>
            </a:r>
          </a:p>
          <a:p>
            <a:pPr marL="342900" indent="-342900" algn="just">
              <a:lnSpc>
                <a:spcPct val="150000"/>
              </a:lnSpc>
              <a:buSzPct val="100000"/>
              <a:buFont typeface="Arial"/>
              <a:buChar char="•"/>
              <a:defRPr sz="1600">
                <a:latin typeface="Times New Roman"/>
                <a:ea typeface="Times New Roman"/>
                <a:cs typeface="Times New Roman"/>
                <a:sym typeface="Times New Roman"/>
              </a:defRPr>
            </a:pPr>
            <a:r>
              <a:t>Sürdürülebilir Kalkınma Hedefleri</a:t>
            </a:r>
          </a:p>
          <a:p>
            <a:pPr algn="just">
              <a:lnSpc>
                <a:spcPct val="150000"/>
              </a:lnSpc>
              <a:defRPr sz="1600">
                <a:latin typeface="Times New Roman"/>
                <a:ea typeface="Times New Roman"/>
                <a:cs typeface="Times New Roman"/>
                <a:sym typeface="Times New Roman"/>
              </a:defRPr>
            </a:pPr>
            <a:r>
              <a:rPr u="sng">
                <a:solidFill>
                  <a:srgbClr val="0563C1"/>
                </a:solidFill>
                <a:uFill>
                  <a:solidFill>
                    <a:srgbClr val="0563C1"/>
                  </a:solidFill>
                </a:uFill>
                <a:hlinkClick r:id="rId5"/>
              </a:rPr>
              <a:t>http://www.surdurulebilirkalkinma.gov.tr/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Dikdörtgen 1"/>
          <p:cNvSpPr txBox="1"/>
          <p:nvPr/>
        </p:nvSpPr>
        <p:spPr>
          <a:xfrm>
            <a:off x="1780684" y="-1"/>
            <a:ext cx="8570676" cy="14485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9600" b="1">
                <a:ln w="9525" cap="flat">
                  <a:solidFill>
                    <a:srgbClr val="FFFFFF"/>
                  </a:solidFill>
                  <a:prstDash val="solid"/>
                  <a:round/>
                </a:ln>
                <a:effectLst>
                  <a:outerShdw blurRad="12700" dist="38100" dir="2700000" rotWithShape="0">
                    <a:srgbClr val="808080"/>
                  </a:outerShdw>
                </a:effectLst>
                <a:latin typeface="Arial"/>
                <a:ea typeface="Arial"/>
                <a:cs typeface="Arial"/>
                <a:sym typeface="Arial"/>
              </a:defRPr>
            </a:lvl1pPr>
          </a:lstStyle>
          <a:p>
            <a:r>
              <a:t>SUNUM PLANI</a:t>
            </a:r>
          </a:p>
        </p:txBody>
      </p:sp>
      <p:sp>
        <p:nvSpPr>
          <p:cNvPr id="103" name="Metin kutusu 2"/>
          <p:cNvSpPr txBox="1"/>
          <p:nvPr/>
        </p:nvSpPr>
        <p:spPr>
          <a:xfrm>
            <a:off x="1744200" y="1569660"/>
            <a:ext cx="8402855" cy="4349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indent="-457200" algn="just">
              <a:lnSpc>
                <a:spcPct val="150000"/>
              </a:lnSpc>
              <a:buSzPct val="100000"/>
              <a:buFont typeface="Arial"/>
              <a:buChar char="•"/>
              <a:defRPr sz="5400" b="1">
                <a:latin typeface="Times New Roman"/>
                <a:ea typeface="Times New Roman"/>
                <a:cs typeface="Times New Roman"/>
                <a:sym typeface="Times New Roman"/>
              </a:defRPr>
            </a:pPr>
            <a:r>
              <a:t>Sorunun Belirlenmesi</a:t>
            </a:r>
          </a:p>
          <a:p>
            <a:pPr marL="457200" indent="-457200" algn="just">
              <a:lnSpc>
                <a:spcPct val="150000"/>
              </a:lnSpc>
              <a:buSzPct val="100000"/>
              <a:buFont typeface="Arial"/>
              <a:buChar char="•"/>
              <a:defRPr sz="5400" b="1">
                <a:latin typeface="Times New Roman"/>
                <a:ea typeface="Times New Roman"/>
                <a:cs typeface="Times New Roman"/>
                <a:sym typeface="Times New Roman"/>
              </a:defRPr>
            </a:pPr>
            <a:r>
              <a:t>Proje Fikri ve Hedefler</a:t>
            </a:r>
          </a:p>
          <a:p>
            <a:pPr marL="457200" indent="-457200" algn="just">
              <a:lnSpc>
                <a:spcPct val="150000"/>
              </a:lnSpc>
              <a:buSzPct val="100000"/>
              <a:buFont typeface="Arial"/>
              <a:buChar char="•"/>
              <a:defRPr sz="5400" b="1">
                <a:latin typeface="Times New Roman"/>
                <a:ea typeface="Times New Roman"/>
                <a:cs typeface="Times New Roman"/>
                <a:sym typeface="Times New Roman"/>
              </a:defRPr>
            </a:pPr>
            <a:r>
              <a:t>Maliyet</a:t>
            </a:r>
          </a:p>
          <a:p>
            <a:pPr marL="457200" indent="-457200" algn="just">
              <a:lnSpc>
                <a:spcPct val="150000"/>
              </a:lnSpc>
              <a:buSzPct val="100000"/>
              <a:buFont typeface="Arial"/>
              <a:buChar char="•"/>
              <a:defRPr sz="5400" b="1">
                <a:latin typeface="Times New Roman"/>
                <a:ea typeface="Times New Roman"/>
                <a:cs typeface="Times New Roman"/>
                <a:sym typeface="Times New Roman"/>
              </a:defRPr>
            </a:pPr>
            <a:r>
              <a:t>İşbirlikçiler/Sponsorlar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Dikdörtgen 1"/>
          <p:cNvSpPr txBox="1"/>
          <p:nvPr/>
        </p:nvSpPr>
        <p:spPr>
          <a:xfrm>
            <a:off x="763548" y="0"/>
            <a:ext cx="10604957"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8000" b="1">
                <a:ln w="9525" cap="flat">
                  <a:solidFill>
                    <a:srgbClr val="FFFFFF"/>
                  </a:solidFill>
                  <a:prstDash val="solid"/>
                  <a:round/>
                </a:ln>
                <a:effectLst>
                  <a:outerShdw blurRad="12700" dist="38100" dir="2700000" rotWithShape="0">
                    <a:srgbClr val="808080"/>
                  </a:outerShdw>
                </a:effectLst>
                <a:latin typeface="Arial"/>
                <a:ea typeface="Arial"/>
                <a:cs typeface="Arial"/>
                <a:sym typeface="Arial"/>
              </a:defRPr>
            </a:lvl1pPr>
          </a:lstStyle>
          <a:p>
            <a:r>
              <a:t>Sorunun Belirlenmesi</a:t>
            </a:r>
          </a:p>
        </p:txBody>
      </p:sp>
      <p:pic>
        <p:nvPicPr>
          <p:cNvPr id="106" name="Resim 3" descr="Resim 3"/>
          <p:cNvPicPr>
            <a:picLocks noChangeAspect="1"/>
          </p:cNvPicPr>
          <p:nvPr/>
        </p:nvPicPr>
        <p:blipFill>
          <a:blip r:embed="rId2"/>
          <a:srcRect t="11309" b="12785"/>
          <a:stretch>
            <a:fillRect/>
          </a:stretch>
        </p:blipFill>
        <p:spPr>
          <a:xfrm>
            <a:off x="7240003" y="4235116"/>
            <a:ext cx="5120441" cy="2622885"/>
          </a:xfrm>
          <a:prstGeom prst="rect">
            <a:avLst/>
          </a:prstGeom>
          <a:ln w="12700">
            <a:miter lim="400000"/>
          </a:ln>
        </p:spPr>
      </p:pic>
      <p:sp>
        <p:nvSpPr>
          <p:cNvPr id="107" name="Metin kutusu 2"/>
          <p:cNvSpPr txBox="1"/>
          <p:nvPr/>
        </p:nvSpPr>
        <p:spPr>
          <a:xfrm>
            <a:off x="239912" y="1323438"/>
            <a:ext cx="11652227" cy="2976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lnSpc>
                <a:spcPct val="150000"/>
              </a:lnSpc>
              <a:defRPr sz="3600">
                <a:latin typeface="Times New Roman"/>
                <a:ea typeface="Times New Roman"/>
                <a:cs typeface="Times New Roman"/>
                <a:sym typeface="Times New Roman"/>
              </a:defRPr>
            </a:lvl1pPr>
          </a:lstStyle>
          <a:p>
            <a:r>
              <a:t>	PET, plastik şişelerin ve gıda ambalajlarının üretiminde sıklıkla tercih edilen malzemelerden biridir. Özellikle su şişeleri ve gazlı içecek şişeleri gibi ürünlerin ambalajlanmasında PET, ham madde olarak kullanılır. </a:t>
            </a:r>
          </a:p>
        </p:txBody>
      </p:sp>
      <p:sp>
        <p:nvSpPr>
          <p:cNvPr id="108" name="Dikdörtgen 4"/>
          <p:cNvSpPr txBox="1"/>
          <p:nvPr/>
        </p:nvSpPr>
        <p:spPr>
          <a:xfrm>
            <a:off x="3268057" y="6281304"/>
            <a:ext cx="3553233"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a:latin typeface="Calibri Light"/>
                <a:ea typeface="Calibri Light"/>
                <a:cs typeface="Calibri Light"/>
                <a:sym typeface="Calibri Light"/>
              </a:defRPr>
            </a:pPr>
            <a:r>
              <a:t>Kaynak: https://saydasplastik.com.tr</a:t>
            </a:r>
            <a:r>
              <a:rPr u="sng">
                <a:solidFill>
                  <a:srgbClr val="0563C1"/>
                </a:solidFill>
                <a:uFill>
                  <a:solidFill>
                    <a:srgbClr val="0563C1"/>
                  </a:solidFill>
                </a:uFill>
                <a:hlinkClick r:id="rId3"/>
              </a:rPr>
              <a: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Dikdörtgen 1"/>
          <p:cNvSpPr txBox="1"/>
          <p:nvPr/>
        </p:nvSpPr>
        <p:spPr>
          <a:xfrm>
            <a:off x="763548" y="0"/>
            <a:ext cx="10604957"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8000" b="1">
                <a:ln w="9525" cap="flat">
                  <a:solidFill>
                    <a:srgbClr val="FFFFFF"/>
                  </a:solidFill>
                  <a:prstDash val="solid"/>
                  <a:round/>
                </a:ln>
                <a:effectLst>
                  <a:outerShdw blurRad="12700" dist="38100" dir="2700000" rotWithShape="0">
                    <a:srgbClr val="808080"/>
                  </a:outerShdw>
                </a:effectLst>
                <a:latin typeface="Arial"/>
                <a:ea typeface="Arial"/>
                <a:cs typeface="Arial"/>
                <a:sym typeface="Arial"/>
              </a:defRPr>
            </a:lvl1pPr>
          </a:lstStyle>
          <a:p>
            <a:r>
              <a:t>Sorunun Belirlenmesi</a:t>
            </a:r>
          </a:p>
        </p:txBody>
      </p:sp>
      <p:pic>
        <p:nvPicPr>
          <p:cNvPr id="111" name="Resim 3" descr="Resim 3"/>
          <p:cNvPicPr>
            <a:picLocks noChangeAspect="1"/>
          </p:cNvPicPr>
          <p:nvPr/>
        </p:nvPicPr>
        <p:blipFill>
          <a:blip r:embed="rId2"/>
          <a:stretch>
            <a:fillRect/>
          </a:stretch>
        </p:blipFill>
        <p:spPr>
          <a:xfrm rot="21035363">
            <a:off x="6884523" y="2966273"/>
            <a:ext cx="4257175" cy="4257174"/>
          </a:xfrm>
          <a:prstGeom prst="rect">
            <a:avLst/>
          </a:prstGeom>
          <a:ln w="12700">
            <a:miter lim="400000"/>
          </a:ln>
        </p:spPr>
      </p:pic>
      <p:sp>
        <p:nvSpPr>
          <p:cNvPr id="112" name="Metin kutusu 2"/>
          <p:cNvSpPr txBox="1"/>
          <p:nvPr/>
        </p:nvSpPr>
        <p:spPr>
          <a:xfrm>
            <a:off x="273474" y="1323438"/>
            <a:ext cx="11585103" cy="2976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lnSpc>
                <a:spcPct val="150000"/>
              </a:lnSpc>
              <a:defRPr sz="3600">
                <a:latin typeface="Times New Roman"/>
                <a:ea typeface="Times New Roman"/>
                <a:cs typeface="Times New Roman"/>
                <a:sym typeface="Times New Roman"/>
              </a:defRPr>
            </a:lvl1pPr>
          </a:lstStyle>
          <a:p>
            <a:r>
              <a:t>	Ancak, PET atıklar doğada yıllarca kaldığı için çeşitli çevresel sorunlara neden olur. Bu nedenle, PET şişe geri kazanım süreci sürdürülebilirliğin sağlanması açısından son derece önemlidir.</a:t>
            </a:r>
          </a:p>
        </p:txBody>
      </p:sp>
      <p:sp>
        <p:nvSpPr>
          <p:cNvPr id="113" name="Dikdörtgen 6"/>
          <p:cNvSpPr txBox="1"/>
          <p:nvPr/>
        </p:nvSpPr>
        <p:spPr>
          <a:xfrm>
            <a:off x="3268057" y="6281304"/>
            <a:ext cx="3553233" cy="333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a:latin typeface="Calibri Light"/>
                <a:ea typeface="Calibri Light"/>
                <a:cs typeface="Calibri Light"/>
                <a:sym typeface="Calibri Light"/>
              </a:defRPr>
            </a:pPr>
            <a:r>
              <a:t>Kaynak: https://saydasplastik.com.tr</a:t>
            </a:r>
            <a:r>
              <a:rPr u="sng">
                <a:solidFill>
                  <a:srgbClr val="0563C1"/>
                </a:solidFill>
                <a:uFill>
                  <a:solidFill>
                    <a:srgbClr val="0563C1"/>
                  </a:solidFill>
                </a:uFill>
                <a:hlinkClick r:id="rId3"/>
              </a:rPr>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Metin kutusu 2"/>
          <p:cNvSpPr txBox="1"/>
          <p:nvPr/>
        </p:nvSpPr>
        <p:spPr>
          <a:xfrm>
            <a:off x="273474" y="123289"/>
            <a:ext cx="11585103" cy="5097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lnSpc>
                <a:spcPct val="150000"/>
              </a:lnSpc>
              <a:defRPr sz="3200">
                <a:latin typeface="Times New Roman"/>
                <a:ea typeface="Times New Roman"/>
                <a:cs typeface="Times New Roman"/>
                <a:sym typeface="Times New Roman"/>
              </a:defRPr>
            </a:pPr>
            <a:r>
              <a:t>	</a:t>
            </a:r>
            <a:r>
              <a:rPr b="1" u="sng"/>
              <a:t>PLASTİK ŞİŞE →Yok olma süresi: 100-1000 yıl</a:t>
            </a:r>
          </a:p>
          <a:p>
            <a:pPr algn="just">
              <a:lnSpc>
                <a:spcPct val="150000"/>
              </a:lnSpc>
              <a:defRPr sz="3200">
                <a:latin typeface="Times New Roman"/>
                <a:ea typeface="Times New Roman"/>
                <a:cs typeface="Times New Roman"/>
                <a:sym typeface="Times New Roman"/>
              </a:defRPr>
            </a:pPr>
            <a:r>
              <a:t>	</a:t>
            </a:r>
            <a:r>
              <a:rPr sz="3000"/>
              <a:t>Çevreye atılan plastikler, ısı ve nemden etkilenmediği için yüzyıllarca doğada bozunmadan kalabiliyor. Günümüzde plastiklerin kolay çürümesi için yapılarına mikroorganizmaların çürütebilecekleri nişasta gibi maddelerin katılmasına dönük çalışmalar devam etmekle birlikte daha kısa sürede bozunan çevreci plastikler de üretilmiş durumda. Greenpeace verilerine göre 2,5 litrelik plastik şişe geri kazanılıp üretimde kullanıldığında 6 saatlik, 60 watt’lık elektrik enerjisi tasarruf ediliyor.</a:t>
            </a:r>
          </a:p>
        </p:txBody>
      </p:sp>
      <p:sp>
        <p:nvSpPr>
          <p:cNvPr id="116" name="Dikdörtgen 3"/>
          <p:cNvSpPr txBox="1"/>
          <p:nvPr/>
        </p:nvSpPr>
        <p:spPr>
          <a:xfrm>
            <a:off x="1663570" y="6325968"/>
            <a:ext cx="8804911" cy="6251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Calibri Light"/>
                <a:ea typeface="Calibri Light"/>
                <a:cs typeface="Calibri Light"/>
                <a:sym typeface="Calibri Light"/>
              </a:defRPr>
            </a:lvl1pPr>
          </a:lstStyle>
          <a:p>
            <a:r>
              <a:t>Kaynak: https://geridonusdergisi.com/arastirma/geri-kazanamadiklarimiz-bize-ne-kaybettiriyor/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Dikdörtgen 3"/>
          <p:cNvSpPr txBox="1"/>
          <p:nvPr/>
        </p:nvSpPr>
        <p:spPr>
          <a:xfrm>
            <a:off x="4253670" y="6249768"/>
            <a:ext cx="3624710" cy="625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Calibri Light"/>
                <a:ea typeface="Calibri Light"/>
                <a:cs typeface="Calibri Light"/>
                <a:sym typeface="Calibri Light"/>
              </a:defRPr>
            </a:lvl1pPr>
          </a:lstStyle>
          <a:p>
            <a:r>
              <a:t>Kaynak: Statista / EarthWatch Institute</a:t>
            </a:r>
          </a:p>
        </p:txBody>
      </p:sp>
      <p:pic>
        <p:nvPicPr>
          <p:cNvPr id="119" name="Picture 2" descr="Picture 2"/>
          <p:cNvPicPr>
            <a:picLocks noChangeAspect="1"/>
          </p:cNvPicPr>
          <p:nvPr/>
        </p:nvPicPr>
        <p:blipFill>
          <a:blip r:embed="rId2"/>
          <a:srcRect l="2686" t="1905" r="2636" b="15039"/>
          <a:stretch>
            <a:fillRect/>
          </a:stretch>
        </p:blipFill>
        <p:spPr>
          <a:xfrm>
            <a:off x="2841284" y="266699"/>
            <a:ext cx="6449483" cy="5657852"/>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Dikdörtgen 3"/>
          <p:cNvSpPr txBox="1"/>
          <p:nvPr/>
        </p:nvSpPr>
        <p:spPr>
          <a:xfrm>
            <a:off x="4253670" y="6249768"/>
            <a:ext cx="3624710" cy="6251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Calibri Light"/>
                <a:ea typeface="Calibri Light"/>
                <a:cs typeface="Calibri Light"/>
                <a:sym typeface="Calibri Light"/>
              </a:defRPr>
            </a:pPr>
            <a:r>
              <a:t>Kaynak: WWF / The Lifecycle of Plastic</a:t>
            </a:r>
          </a:p>
        </p:txBody>
      </p:sp>
      <p:pic>
        <p:nvPicPr>
          <p:cNvPr id="122" name="Picture 2" descr="Picture 2"/>
          <p:cNvPicPr>
            <a:picLocks noChangeAspect="1"/>
          </p:cNvPicPr>
          <p:nvPr/>
        </p:nvPicPr>
        <p:blipFill>
          <a:blip r:embed="rId2"/>
          <a:srcRect l="1674" t="5267" r="2036" b="5158"/>
          <a:stretch>
            <a:fillRect/>
          </a:stretch>
        </p:blipFill>
        <p:spPr>
          <a:xfrm>
            <a:off x="1352549" y="552449"/>
            <a:ext cx="9391651" cy="5238751"/>
          </a:xfrm>
          <a:prstGeom prst="rect">
            <a:avLst/>
          </a:prstGeom>
          <a:ln w="12700">
            <a:miter lim="400000"/>
          </a:ln>
          <a:effectLst>
            <a:outerShdw blurRad="292100" dist="139700" dir="2700000" rotWithShape="0">
              <a:srgbClr val="333333">
                <a:alpha val="64999"/>
              </a:srgbClr>
            </a:outerShdw>
          </a:effec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Dikdörtgen 3"/>
          <p:cNvSpPr txBox="1"/>
          <p:nvPr/>
        </p:nvSpPr>
        <p:spPr>
          <a:xfrm>
            <a:off x="176346" y="6211668"/>
            <a:ext cx="11839304" cy="6251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Calibri Light"/>
                <a:ea typeface="Calibri Light"/>
                <a:cs typeface="Calibri Light"/>
                <a:sym typeface="Calibri Light"/>
              </a:defRPr>
            </a:pPr>
            <a:r>
              <a:t>Kaynak: Our World in Data- Meijer et al. (2021). More than 1000 rivers account for 80% of global riverine plastic emissions into the ocean. Science Advances.</a:t>
            </a:r>
          </a:p>
        </p:txBody>
      </p:sp>
      <p:pic>
        <p:nvPicPr>
          <p:cNvPr id="125" name="Picture 2" descr="Picture 2"/>
          <p:cNvPicPr>
            <a:picLocks noChangeAspect="1"/>
          </p:cNvPicPr>
          <p:nvPr/>
        </p:nvPicPr>
        <p:blipFill>
          <a:blip r:embed="rId2"/>
          <a:srcRect l="2163" t="4439" r="2286" b="13750"/>
          <a:stretch>
            <a:fillRect/>
          </a:stretch>
        </p:blipFill>
        <p:spPr>
          <a:xfrm>
            <a:off x="261256" y="348342"/>
            <a:ext cx="6560459" cy="5617031"/>
          </a:xfrm>
          <a:prstGeom prst="rect">
            <a:avLst/>
          </a:prstGeom>
          <a:ln w="12700">
            <a:miter lim="400000"/>
          </a:ln>
          <a:effectLst>
            <a:outerShdw blurRad="292100" dist="139700" dir="2700000" rotWithShape="0">
              <a:srgbClr val="333333">
                <a:alpha val="64999"/>
              </a:srgbClr>
            </a:outerShdw>
          </a:effectLst>
        </p:spPr>
      </p:pic>
      <p:sp>
        <p:nvSpPr>
          <p:cNvPr id="126" name="Metin kutusu 5"/>
          <p:cNvSpPr txBox="1"/>
          <p:nvPr/>
        </p:nvSpPr>
        <p:spPr>
          <a:xfrm>
            <a:off x="7041605" y="2002695"/>
            <a:ext cx="4814390" cy="1945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lnSpc>
                <a:spcPct val="150000"/>
              </a:lnSpc>
              <a:defRPr sz="2400">
                <a:latin typeface="Times New Roman"/>
                <a:ea typeface="Times New Roman"/>
                <a:cs typeface="Times New Roman"/>
                <a:sym typeface="Times New Roman"/>
              </a:defRPr>
            </a:lvl1pPr>
          </a:lstStyle>
          <a:p>
            <a:r>
              <a:t>	2019 yılında okyanuslardaki plastik atıkların %1,5’i Türkiye’den kaynaklandı. Listenin ilk sırasında ise %36,4 ile Filipinler geliyor.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Dikdörtgen 1"/>
          <p:cNvSpPr txBox="1"/>
          <p:nvPr/>
        </p:nvSpPr>
        <p:spPr>
          <a:xfrm>
            <a:off x="649452" y="0"/>
            <a:ext cx="10833160"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8000" b="1">
                <a:ln w="9525" cap="flat">
                  <a:solidFill>
                    <a:srgbClr val="FFFFFF"/>
                  </a:solidFill>
                  <a:prstDash val="solid"/>
                  <a:round/>
                </a:ln>
                <a:effectLst>
                  <a:outerShdw blurRad="12700" dist="38100" dir="2700000" rotWithShape="0">
                    <a:srgbClr val="808080"/>
                  </a:outerShdw>
                </a:effectLst>
                <a:latin typeface="Arial"/>
                <a:ea typeface="Arial"/>
                <a:cs typeface="Arial"/>
                <a:sym typeface="Arial"/>
              </a:defRPr>
            </a:lvl1pPr>
          </a:lstStyle>
          <a:p>
            <a:r>
              <a:t>Proje Fikri ve Hedefler</a:t>
            </a:r>
          </a:p>
        </p:txBody>
      </p:sp>
      <p:sp>
        <p:nvSpPr>
          <p:cNvPr id="129" name="Metin kutusu 2"/>
          <p:cNvSpPr txBox="1"/>
          <p:nvPr/>
        </p:nvSpPr>
        <p:spPr>
          <a:xfrm>
            <a:off x="141972" y="1785102"/>
            <a:ext cx="6830688" cy="37669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lnSpc>
                <a:spcPct val="150000"/>
              </a:lnSpc>
              <a:defRPr sz="3600">
                <a:latin typeface="Times New Roman"/>
                <a:ea typeface="Times New Roman"/>
                <a:cs typeface="Times New Roman"/>
                <a:sym typeface="Times New Roman"/>
              </a:defRPr>
            </a:lvl1pPr>
          </a:lstStyle>
          <a:p>
            <a:r>
              <a:t>	Pet şişelerin geri dönüşümünün sağlanmasıyla çocuklara geri dönüşüm bilincini kazandırmak ve plastik atıkların çevreye verdiği zararı en aza indirmek.</a:t>
            </a:r>
          </a:p>
        </p:txBody>
      </p:sp>
      <p:pic>
        <p:nvPicPr>
          <p:cNvPr id="130" name="Resim 4" descr="Resim 4"/>
          <p:cNvPicPr>
            <a:picLocks noChangeAspect="1"/>
          </p:cNvPicPr>
          <p:nvPr/>
        </p:nvPicPr>
        <p:blipFill>
          <a:blip r:embed="rId2"/>
          <a:srcRect t="7278"/>
          <a:stretch>
            <a:fillRect/>
          </a:stretch>
        </p:blipFill>
        <p:spPr>
          <a:xfrm>
            <a:off x="7164448" y="1303289"/>
            <a:ext cx="4821538" cy="521094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eması">
  <a:themeElements>
    <a:clrScheme name="Office Teması">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eması">
      <a:majorFont>
        <a:latin typeface="Helvetica"/>
        <a:ea typeface="Helvetica"/>
        <a:cs typeface="Helvetica"/>
      </a:majorFont>
      <a:minorFont>
        <a:latin typeface="Calibri"/>
        <a:ea typeface="Calibri"/>
        <a:cs typeface="Calibri"/>
      </a:minorFont>
    </a:fontScheme>
    <a:fmtScheme name="Office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eması">
  <a:themeElements>
    <a:clrScheme name="Office Teması">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eması">
      <a:majorFont>
        <a:latin typeface="Helvetica"/>
        <a:ea typeface="Helvetica"/>
        <a:cs typeface="Helvetica"/>
      </a:majorFont>
      <a:minorFont>
        <a:latin typeface="Calibri"/>
        <a:ea typeface="Calibri"/>
        <a:cs typeface="Calibri"/>
      </a:minorFont>
    </a:fontScheme>
    <a:fmtScheme name="Office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Geniş ekran</PresentationFormat>
  <Slides>14</Slides>
  <Notes>0</Notes>
  <HiddenSlides>0</HiddenSlide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Bilge Çamlık</cp:lastModifiedBy>
  <cp:revision>1</cp:revision>
  <dcterms:modified xsi:type="dcterms:W3CDTF">2024-05-16T07:33:54Z</dcterms:modified>
</cp:coreProperties>
</file>