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7"/>
  </p:notesMasterIdLst>
  <p:sldIdLst>
    <p:sldId id="256" r:id="rId2"/>
    <p:sldId id="257" r:id="rId3"/>
    <p:sldId id="264" r:id="rId4"/>
    <p:sldId id="393" r:id="rId5"/>
    <p:sldId id="363" r:id="rId6"/>
    <p:sldId id="364" r:id="rId7"/>
    <p:sldId id="365" r:id="rId8"/>
    <p:sldId id="258" r:id="rId9"/>
    <p:sldId id="333" r:id="rId10"/>
    <p:sldId id="309" r:id="rId11"/>
    <p:sldId id="310" r:id="rId12"/>
    <p:sldId id="263" r:id="rId13"/>
    <p:sldId id="262" r:id="rId14"/>
    <p:sldId id="266" r:id="rId15"/>
    <p:sldId id="311" r:id="rId16"/>
    <p:sldId id="342" r:id="rId17"/>
    <p:sldId id="312" r:id="rId18"/>
    <p:sldId id="307" r:id="rId19"/>
    <p:sldId id="326" r:id="rId20"/>
    <p:sldId id="328" r:id="rId21"/>
    <p:sldId id="334" r:id="rId22"/>
    <p:sldId id="319" r:id="rId23"/>
    <p:sldId id="329" r:id="rId24"/>
    <p:sldId id="330" r:id="rId25"/>
    <p:sldId id="332" r:id="rId26"/>
    <p:sldId id="323" r:id="rId27"/>
    <p:sldId id="409" r:id="rId28"/>
    <p:sldId id="410" r:id="rId29"/>
    <p:sldId id="411" r:id="rId30"/>
    <p:sldId id="412" r:id="rId31"/>
    <p:sldId id="413" r:id="rId32"/>
    <p:sldId id="417" r:id="rId33"/>
    <p:sldId id="414" r:id="rId34"/>
    <p:sldId id="415" r:id="rId35"/>
    <p:sldId id="416" r:id="rId36"/>
    <p:sldId id="336" r:id="rId37"/>
    <p:sldId id="337" r:id="rId38"/>
    <p:sldId id="367" r:id="rId39"/>
    <p:sldId id="366" r:id="rId40"/>
    <p:sldId id="368" r:id="rId41"/>
    <p:sldId id="320" r:id="rId42"/>
    <p:sldId id="317" r:id="rId43"/>
    <p:sldId id="318" r:id="rId44"/>
    <p:sldId id="314" r:id="rId45"/>
    <p:sldId id="340" r:id="rId46"/>
    <p:sldId id="341" r:id="rId47"/>
    <p:sldId id="324" r:id="rId48"/>
    <p:sldId id="325" r:id="rId49"/>
    <p:sldId id="335" r:id="rId50"/>
    <p:sldId id="382" r:id="rId51"/>
    <p:sldId id="327" r:id="rId52"/>
    <p:sldId id="379" r:id="rId53"/>
    <p:sldId id="383" r:id="rId54"/>
    <p:sldId id="401" r:id="rId55"/>
    <p:sldId id="316" r:id="rId56"/>
    <p:sldId id="343" r:id="rId57"/>
    <p:sldId id="344" r:id="rId58"/>
    <p:sldId id="338" r:id="rId59"/>
    <p:sldId id="370" r:id="rId60"/>
    <p:sldId id="371" r:id="rId61"/>
    <p:sldId id="372" r:id="rId62"/>
    <p:sldId id="406" r:id="rId63"/>
    <p:sldId id="407" r:id="rId64"/>
    <p:sldId id="408" r:id="rId65"/>
    <p:sldId id="321" r:id="rId66"/>
    <p:sldId id="322" r:id="rId67"/>
    <p:sldId id="349" r:id="rId68"/>
    <p:sldId id="315" r:id="rId69"/>
    <p:sldId id="346" r:id="rId70"/>
    <p:sldId id="348" r:id="rId71"/>
    <p:sldId id="350" r:id="rId72"/>
    <p:sldId id="352" r:id="rId73"/>
    <p:sldId id="351" r:id="rId74"/>
    <p:sldId id="403" r:id="rId75"/>
    <p:sldId id="404" r:id="rId76"/>
    <p:sldId id="405" r:id="rId77"/>
    <p:sldId id="356" r:id="rId78"/>
    <p:sldId id="353" r:id="rId79"/>
    <p:sldId id="354" r:id="rId80"/>
    <p:sldId id="355" r:id="rId81"/>
    <p:sldId id="357" r:id="rId82"/>
    <p:sldId id="358" r:id="rId83"/>
    <p:sldId id="402" r:id="rId84"/>
    <p:sldId id="359" r:id="rId85"/>
    <p:sldId id="360" r:id="rId86"/>
    <p:sldId id="361" r:id="rId87"/>
    <p:sldId id="375" r:id="rId88"/>
    <p:sldId id="376" r:id="rId89"/>
    <p:sldId id="377" r:id="rId90"/>
    <p:sldId id="373" r:id="rId91"/>
    <p:sldId id="374" r:id="rId92"/>
    <p:sldId id="378" r:id="rId93"/>
    <p:sldId id="339" r:id="rId94"/>
    <p:sldId id="345" r:id="rId95"/>
    <p:sldId id="381" r:id="rId96"/>
    <p:sldId id="387" r:id="rId97"/>
    <p:sldId id="388" r:id="rId98"/>
    <p:sldId id="394" r:id="rId99"/>
    <p:sldId id="380" r:id="rId100"/>
    <p:sldId id="384" r:id="rId101"/>
    <p:sldId id="385" r:id="rId102"/>
    <p:sldId id="386" r:id="rId103"/>
    <p:sldId id="389" r:id="rId104"/>
    <p:sldId id="395" r:id="rId105"/>
    <p:sldId id="391" r:id="rId106"/>
    <p:sldId id="390" r:id="rId107"/>
    <p:sldId id="392" r:id="rId108"/>
    <p:sldId id="396" r:id="rId109"/>
    <p:sldId id="397" r:id="rId110"/>
    <p:sldId id="398" r:id="rId111"/>
    <p:sldId id="400" r:id="rId112"/>
    <p:sldId id="279" r:id="rId113"/>
    <p:sldId id="267" r:id="rId114"/>
    <p:sldId id="259" r:id="rId115"/>
    <p:sldId id="270" r:id="rId116"/>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4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68" autoAdjust="0"/>
    <p:restoredTop sz="86723" autoAdjust="0"/>
  </p:normalViewPr>
  <p:slideViewPr>
    <p:cSldViewPr>
      <p:cViewPr varScale="1">
        <p:scale>
          <a:sx n="57" d="100"/>
          <a:sy n="57" d="100"/>
        </p:scale>
        <p:origin x="1712" y="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117" Type="http://schemas.openxmlformats.org/officeDocument/2006/relationships/notesMaster" Target="notesMasters/notesMaster1.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112" Type="http://schemas.openxmlformats.org/officeDocument/2006/relationships/slide" Target="slides/slide111.xml" /><Relationship Id="rId16" Type="http://schemas.openxmlformats.org/officeDocument/2006/relationships/slide" Target="slides/slide15.xml" /><Relationship Id="rId107" Type="http://schemas.openxmlformats.org/officeDocument/2006/relationships/slide" Target="slides/slide106.xml" /><Relationship Id="rId11" Type="http://schemas.openxmlformats.org/officeDocument/2006/relationships/slide" Target="slides/slide10.xml" /><Relationship Id="rId32" Type="http://schemas.openxmlformats.org/officeDocument/2006/relationships/slide" Target="slides/slide31.xml" /><Relationship Id="rId37" Type="http://schemas.openxmlformats.org/officeDocument/2006/relationships/slide" Target="slides/slide36.xml" /><Relationship Id="rId53" Type="http://schemas.openxmlformats.org/officeDocument/2006/relationships/slide" Target="slides/slide52.xml" /><Relationship Id="rId58" Type="http://schemas.openxmlformats.org/officeDocument/2006/relationships/slide" Target="slides/slide57.xml" /><Relationship Id="rId74" Type="http://schemas.openxmlformats.org/officeDocument/2006/relationships/slide" Target="slides/slide73.xml" /><Relationship Id="rId79" Type="http://schemas.openxmlformats.org/officeDocument/2006/relationships/slide" Target="slides/slide78.xml" /><Relationship Id="rId102" Type="http://schemas.openxmlformats.org/officeDocument/2006/relationships/slide" Target="slides/slide101.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slide" Target="slides/slide81.xml" /><Relationship Id="rId90" Type="http://schemas.openxmlformats.org/officeDocument/2006/relationships/slide" Target="slides/slide89.xml" /><Relationship Id="rId95" Type="http://schemas.openxmlformats.org/officeDocument/2006/relationships/slide" Target="slides/slide94.xml"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13" Type="http://schemas.openxmlformats.org/officeDocument/2006/relationships/slide" Target="slides/slide112.xml" /><Relationship Id="rId118" Type="http://schemas.openxmlformats.org/officeDocument/2006/relationships/presProps" Target="presProps.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slide" Target="slides/slide79.xml" /><Relationship Id="rId85" Type="http://schemas.openxmlformats.org/officeDocument/2006/relationships/slide" Target="slides/slide84.xml" /><Relationship Id="rId93" Type="http://schemas.openxmlformats.org/officeDocument/2006/relationships/slide" Target="slides/slide92.xml" /><Relationship Id="rId98" Type="http://schemas.openxmlformats.org/officeDocument/2006/relationships/slide" Target="slides/slide97.xml" /><Relationship Id="rId121" Type="http://schemas.openxmlformats.org/officeDocument/2006/relationships/tableStyles" Target="tableStyles.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103" Type="http://schemas.openxmlformats.org/officeDocument/2006/relationships/slide" Target="slides/slide102.xml" /><Relationship Id="rId108" Type="http://schemas.openxmlformats.org/officeDocument/2006/relationships/slide" Target="slides/slide107.xml" /><Relationship Id="rId116" Type="http://schemas.openxmlformats.org/officeDocument/2006/relationships/slide" Target="slides/slide115.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slide" Target="slides/slide90.xml" /><Relationship Id="rId96" Type="http://schemas.openxmlformats.org/officeDocument/2006/relationships/slide" Target="slides/slide95.xml" /><Relationship Id="rId111" Type="http://schemas.openxmlformats.org/officeDocument/2006/relationships/slide" Target="slides/slide110.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slide" Target="slides/slide105.xml" /><Relationship Id="rId114" Type="http://schemas.openxmlformats.org/officeDocument/2006/relationships/slide" Target="slides/slide113.xml" /><Relationship Id="rId119" Type="http://schemas.openxmlformats.org/officeDocument/2006/relationships/viewProps" Target="viewProps.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slide" Target="slides/slide10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120" Type="http://schemas.openxmlformats.org/officeDocument/2006/relationships/theme" Target="theme/theme1.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2" Type="http://schemas.openxmlformats.org/officeDocument/2006/relationships/slide" Target="slides/slide1.xml" /><Relationship Id="rId29" Type="http://schemas.openxmlformats.org/officeDocument/2006/relationships/slide" Target="slides/slide28.xml" /><Relationship Id="rId24" Type="http://schemas.openxmlformats.org/officeDocument/2006/relationships/slide" Target="slides/slide23.xml" /><Relationship Id="rId40" Type="http://schemas.openxmlformats.org/officeDocument/2006/relationships/slide" Target="slides/slide39.xml" /><Relationship Id="rId45" Type="http://schemas.openxmlformats.org/officeDocument/2006/relationships/slide" Target="slides/slide44.xml" /><Relationship Id="rId66" Type="http://schemas.openxmlformats.org/officeDocument/2006/relationships/slide" Target="slides/slide65.xml" /><Relationship Id="rId87" Type="http://schemas.openxmlformats.org/officeDocument/2006/relationships/slide" Target="slides/slide86.xml" /><Relationship Id="rId110" Type="http://schemas.openxmlformats.org/officeDocument/2006/relationships/slide" Target="slides/slide109.xml" /><Relationship Id="rId115" Type="http://schemas.openxmlformats.org/officeDocument/2006/relationships/slide" Target="slides/slide114.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509A3B-8CA7-4B82-B37E-C675B599A6DD}" type="datetimeFigureOut">
              <a:rPr lang="tr-TR" smtClean="0"/>
              <a:t>15.11.2023</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9FF5C2-A850-460A-8DD9-FCD7DE10E35A}" type="slidenum">
              <a:rPr lang="tr-TR" smtClean="0"/>
              <a:t>‹#›</a:t>
            </a:fld>
            <a:endParaRPr lang="tr-TR"/>
          </a:p>
        </p:txBody>
      </p:sp>
    </p:spTree>
    <p:extLst>
      <p:ext uri="{BB962C8B-B14F-4D97-AF65-F5344CB8AC3E}">
        <p14:creationId xmlns:p14="http://schemas.microsoft.com/office/powerpoint/2010/main" val="1006908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r.wikipedia.org/wiki/Cenevre" TargetMode="External" /><Relationship Id="rId7" Type="http://schemas.openxmlformats.org/officeDocument/2006/relationships/hyperlink" Target="https://tr.wikipedia.org/wiki/Uluslararas%C4%B1_K%C4%B1z%C4%B1lha%C3%A7_ve_K%C4%B1z%C4%B1lay_Dernekleri_Federasyonu#cite_note-amblemler-2" TargetMode="External" /><Relationship Id="rId2" Type="http://schemas.openxmlformats.org/officeDocument/2006/relationships/slide" Target="../slides/slide20.xml" /><Relationship Id="rId1" Type="http://schemas.openxmlformats.org/officeDocument/2006/relationships/notesMaster" Target="../notesMasters/notesMaster1.xml" /><Relationship Id="rId6" Type="http://schemas.openxmlformats.org/officeDocument/2006/relationships/hyperlink" Target="https://tr.wikipedia.org/wiki/Uluslararas%C4%B1_K%C4%B1z%C4%B1lha%C3%A7_ve_K%C4%B1z%C4%B1lay_Dernekleri_Federasyonu#cite_note-1" TargetMode="External" /><Relationship Id="rId5" Type="http://schemas.openxmlformats.org/officeDocument/2006/relationships/hyperlink" Target="https://tr.wikipedia.org/wiki/Uluslararas%C4%B1_K%C4%B1z%C4%B1lha%C3%A7_ve_K%C4%B1z%C4%B1lay_Hareketi" TargetMode="External" /><Relationship Id="rId4" Type="http://schemas.openxmlformats.org/officeDocument/2006/relationships/hyperlink" Target="https://tr.wikipedia.org/wiki/%C4%B0svi%C3%A7re" TargetMode="Externa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 /><Relationship Id="rId1" Type="http://schemas.openxmlformats.org/officeDocument/2006/relationships/notesMaster" Target="../notesMasters/notesMaster1.xml" /></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 /><Relationship Id="rId1" Type="http://schemas.openxmlformats.org/officeDocument/2006/relationships/notesMaster" Target="../notesMasters/notesMaster1.xml" /></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 /><Relationship Id="rId1" Type="http://schemas.openxmlformats.org/officeDocument/2006/relationships/notesMaster" Target="../notesMasters/notesMaster1.xml" /></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 /><Relationship Id="rId1" Type="http://schemas.openxmlformats.org/officeDocument/2006/relationships/notesMaster" Target="../notesMasters/notesMaster1.xml" /></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 /><Relationship Id="rId1" Type="http://schemas.openxmlformats.org/officeDocument/2006/relationships/notesMaster" Target="../notesMasters/notesMaster1.xml" /></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 /><Relationship Id="rId1" Type="http://schemas.openxmlformats.org/officeDocument/2006/relationships/notesMaster" Target="../notesMasters/notesMaster1.xml" /></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 /><Relationship Id="rId1" Type="http://schemas.openxmlformats.org/officeDocument/2006/relationships/notesMaster" Target="../notesMasters/notesMaster1.xml" /></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 /><Relationship Id="rId1" Type="http://schemas.openxmlformats.org/officeDocument/2006/relationships/notesMaster" Target="../notesMasters/notesMaster1.xml" /></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 /><Relationship Id="rId1" Type="http://schemas.openxmlformats.org/officeDocument/2006/relationships/notesMaster" Target="../notesMasters/notesMaster1.xml" /></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 /><Relationship Id="rId1" Type="http://schemas.openxmlformats.org/officeDocument/2006/relationships/notesMaster" Target="../notesMasters/notesMaster1.xml" /></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 /><Relationship Id="rId1" Type="http://schemas.openxmlformats.org/officeDocument/2006/relationships/notesMaster" Target="../notesMasters/notesMaster1.xml" /></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 /><Relationship Id="rId1" Type="http://schemas.openxmlformats.org/officeDocument/2006/relationships/notesMaster" Target="../notesMasters/notesMaster1.xml" /></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6.xml" /><Relationship Id="rId1" Type="http://schemas.openxmlformats.org/officeDocument/2006/relationships/notesMaster" Target="../notesMasters/notesMaster1.xml" /></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 /><Relationship Id="rId1" Type="http://schemas.openxmlformats.org/officeDocument/2006/relationships/notesMaster" Target="../notesMasters/notesMaster1.xml" /></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 /><Relationship Id="rId1" Type="http://schemas.openxmlformats.org/officeDocument/2006/relationships/notesMaster" Target="../notesMasters/notesMaster1.xml" /></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 /><Relationship Id="rId1" Type="http://schemas.openxmlformats.org/officeDocument/2006/relationships/notesMaster" Target="../notesMasters/notesMaster1.xml" /></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9.xml" /><Relationship Id="rId1" Type="http://schemas.openxmlformats.org/officeDocument/2006/relationships/notesMaster" Target="../notesMasters/notesMaster1.xml" /></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1.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4.xml" /><Relationship Id="rId1" Type="http://schemas.openxmlformats.org/officeDocument/2006/relationships/notesMaster" Target="../notesMasters/notesMaster1.xml" /></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9.xml" /><Relationship Id="rId1" Type="http://schemas.openxmlformats.org/officeDocument/2006/relationships/notesMaster" Target="../notesMasters/notesMaster1.xml" /></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 /><Relationship Id="rId1" Type="http://schemas.openxmlformats.org/officeDocument/2006/relationships/notesMaster" Target="../notesMasters/notesMaster1.xml" /></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4.xml" /><Relationship Id="rId1" Type="http://schemas.openxmlformats.org/officeDocument/2006/relationships/notesMaster" Target="../notesMasters/notesMaster1.xml" /></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0.xml" /><Relationship Id="rId1" Type="http://schemas.openxmlformats.org/officeDocument/2006/relationships/notesMaster" Target="../notesMasters/notesMaster1.xml" /></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1.xml" /><Relationship Id="rId1" Type="http://schemas.openxmlformats.org/officeDocument/2006/relationships/notesMaster" Target="../notesMasters/notesMaster1.xml" /></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3.xml" /><Relationship Id="rId1" Type="http://schemas.openxmlformats.org/officeDocument/2006/relationships/notesMaster" Target="../notesMasters/notesMaster1.xml" /></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4.xml" /><Relationship Id="rId1" Type="http://schemas.openxmlformats.org/officeDocument/2006/relationships/notesMaster" Target="../notesMasters/notesMaster1.xml" /></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1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urriyet.com.tr/haberleri/duzce" TargetMode="External" /><Relationship Id="rId2" Type="http://schemas.openxmlformats.org/officeDocument/2006/relationships/slide" Target="../slides/slide11.xml" /><Relationship Id="rId1" Type="http://schemas.openxmlformats.org/officeDocument/2006/relationships/notesMaster" Target="../notesMasters/notesMaster1.xml" /><Relationship Id="rId4" Type="http://schemas.openxmlformats.org/officeDocument/2006/relationships/hyperlink" Target="https://www.hurriyet.com.tr/haberleri/mektup" TargetMode="Externa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https://spectrum.ieee.org/media-library/illustration-of-phones-with-scenarios-from-natural-disasters.jpg?id=25585848&amp;width=1200&amp;height=600&amp;coordinates=0%2C155%2C0%2C155</a:t>
            </a:r>
          </a:p>
        </p:txBody>
      </p:sp>
      <p:sp>
        <p:nvSpPr>
          <p:cNvPr id="4" name="Slayt Numarası Yer Tutucusu 3"/>
          <p:cNvSpPr>
            <a:spLocks noGrp="1"/>
          </p:cNvSpPr>
          <p:nvPr>
            <p:ph type="sldNum" sz="quarter" idx="10"/>
          </p:nvPr>
        </p:nvSpPr>
        <p:spPr/>
        <p:txBody>
          <a:bodyPr/>
          <a:lstStyle/>
          <a:p>
            <a:fld id="{AE9FF5C2-A850-460A-8DD9-FCD7DE10E35A}" type="slidenum">
              <a:rPr lang="tr-TR" smtClean="0"/>
              <a:t>1</a:t>
            </a:fld>
            <a:endParaRPr lang="tr-TR"/>
          </a:p>
        </p:txBody>
      </p:sp>
    </p:spTree>
    <p:extLst>
      <p:ext uri="{BB962C8B-B14F-4D97-AF65-F5344CB8AC3E}">
        <p14:creationId xmlns:p14="http://schemas.microsoft.com/office/powerpoint/2010/main" val="1313043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https://gazete.firat.edu.tr/wp-content/uploads/2021/01/s-05c315f88b45539e155a43244f6ca3246aa97b11.jpg</a:t>
            </a:r>
          </a:p>
        </p:txBody>
      </p:sp>
      <p:sp>
        <p:nvSpPr>
          <p:cNvPr id="4" name="Slayt Numarası Yer Tutucusu 3"/>
          <p:cNvSpPr>
            <a:spLocks noGrp="1"/>
          </p:cNvSpPr>
          <p:nvPr>
            <p:ph type="sldNum" sz="quarter" idx="10"/>
          </p:nvPr>
        </p:nvSpPr>
        <p:spPr/>
        <p:txBody>
          <a:bodyPr/>
          <a:lstStyle/>
          <a:p>
            <a:fld id="{AE9FF5C2-A850-460A-8DD9-FCD7DE10E35A}" type="slidenum">
              <a:rPr lang="tr-TR" smtClean="0"/>
              <a:t>18</a:t>
            </a:fld>
            <a:endParaRPr lang="tr-TR"/>
          </a:p>
        </p:txBody>
      </p:sp>
    </p:spTree>
    <p:extLst>
      <p:ext uri="{BB962C8B-B14F-4D97-AF65-F5344CB8AC3E}">
        <p14:creationId xmlns:p14="http://schemas.microsoft.com/office/powerpoint/2010/main" val="1468730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1" i="0" kern="1200" dirty="0">
                <a:solidFill>
                  <a:schemeClr val="tx1"/>
                </a:solidFill>
                <a:effectLst/>
                <a:latin typeface="+mn-lt"/>
                <a:ea typeface="+mn-ea"/>
                <a:cs typeface="+mn-cs"/>
              </a:rPr>
              <a:t>Uluslararası Kızılhaç ve Kızılay Dernekleri Federasyonu</a:t>
            </a:r>
            <a:r>
              <a:rPr lang="tr-TR" sz="1200" b="0" i="0" kern="1200" dirty="0">
                <a:solidFill>
                  <a:schemeClr val="tx1"/>
                </a:solidFill>
                <a:effectLst/>
                <a:latin typeface="+mn-lt"/>
                <a:ea typeface="+mn-ea"/>
                <a:cs typeface="+mn-cs"/>
              </a:rPr>
              <a:t> (başlarda </a:t>
            </a:r>
            <a:r>
              <a:rPr lang="tr-TR" sz="1200" b="0" i="1" kern="1200" dirty="0">
                <a:solidFill>
                  <a:schemeClr val="tx1"/>
                </a:solidFill>
                <a:effectLst/>
                <a:latin typeface="+mn-lt"/>
                <a:ea typeface="+mn-ea"/>
                <a:cs typeface="+mn-cs"/>
              </a:rPr>
              <a:t>Uluslararası Kızılhaç Ligi</a:t>
            </a:r>
            <a:r>
              <a:rPr lang="tr-TR" sz="1200" b="0" i="0" kern="1200" dirty="0">
                <a:solidFill>
                  <a:schemeClr val="tx1"/>
                </a:solidFill>
                <a:effectLst/>
                <a:latin typeface="+mn-lt"/>
                <a:ea typeface="+mn-ea"/>
                <a:cs typeface="+mn-cs"/>
              </a:rPr>
              <a:t> olarak anılıyordu) 1919'da </a:t>
            </a:r>
            <a:r>
              <a:rPr lang="tr-TR" sz="1200" b="0" i="0" u="none" strike="noStrike" kern="1200" dirty="0">
                <a:solidFill>
                  <a:schemeClr val="tx1"/>
                </a:solidFill>
                <a:effectLst/>
                <a:latin typeface="+mn-lt"/>
                <a:ea typeface="+mn-ea"/>
                <a:cs typeface="+mn-cs"/>
                <a:hlinkClick r:id="rId3" tooltip="Cenevre"/>
              </a:rPr>
              <a:t>Cenevre</a:t>
            </a:r>
            <a:r>
              <a:rPr lang="tr-TR" sz="1200" b="0" i="0" kern="1200" dirty="0">
                <a:solidFill>
                  <a:schemeClr val="tx1"/>
                </a:solidFill>
                <a:effectLst/>
                <a:latin typeface="+mn-lt"/>
                <a:ea typeface="+mn-ea"/>
                <a:cs typeface="+mn-cs"/>
              </a:rPr>
              <a:t>, </a:t>
            </a:r>
            <a:r>
              <a:rPr lang="tr-TR" sz="1200" b="0" i="0" u="none" strike="noStrike" kern="1200" dirty="0">
                <a:solidFill>
                  <a:schemeClr val="tx1"/>
                </a:solidFill>
                <a:effectLst/>
                <a:latin typeface="+mn-lt"/>
                <a:ea typeface="+mn-ea"/>
                <a:cs typeface="+mn-cs"/>
                <a:hlinkClick r:id="rId4" tooltip="İsviçre"/>
              </a:rPr>
              <a:t>İsviçre</a:t>
            </a:r>
            <a:r>
              <a:rPr lang="tr-TR" sz="1200" b="0" i="0" kern="1200" dirty="0">
                <a:solidFill>
                  <a:schemeClr val="tx1"/>
                </a:solidFill>
                <a:effectLst/>
                <a:latin typeface="+mn-lt"/>
                <a:ea typeface="+mn-ea"/>
                <a:cs typeface="+mn-cs"/>
              </a:rPr>
              <a:t>'de kurulmuş bir insani yardım kuruluşudur. </a:t>
            </a:r>
            <a:r>
              <a:rPr lang="tr-TR" sz="1200" b="0" i="0" u="none" strike="noStrike" kern="1200" dirty="0">
                <a:solidFill>
                  <a:schemeClr val="tx1"/>
                </a:solidFill>
                <a:effectLst/>
                <a:latin typeface="+mn-lt"/>
                <a:ea typeface="+mn-ea"/>
                <a:cs typeface="+mn-cs"/>
                <a:hlinkClick r:id="rId5" tooltip="Uluslararası Kızılhaç ve Kızılay Hareketi"/>
              </a:rPr>
              <a:t>Uluslararası Kızılhaç ve Kızılay Hareketi</a:t>
            </a:r>
            <a:r>
              <a:rPr lang="tr-TR" sz="1200" b="0" i="0" kern="1200" dirty="0">
                <a:solidFill>
                  <a:schemeClr val="tx1"/>
                </a:solidFill>
                <a:effectLst/>
                <a:latin typeface="+mn-lt"/>
                <a:ea typeface="+mn-ea"/>
                <a:cs typeface="+mn-cs"/>
              </a:rPr>
              <a:t> içinde bulunan 188 Kızılhaç ve Kızılay Derneği’nin koordinasyonunu sağlamakla görevli birliktir.</a:t>
            </a:r>
            <a:r>
              <a:rPr lang="tr-TR" sz="1200" b="0" i="0" u="none" strike="noStrike" kern="1200" baseline="30000" dirty="0">
                <a:solidFill>
                  <a:schemeClr val="tx1"/>
                </a:solidFill>
                <a:effectLst/>
                <a:latin typeface="+mn-lt"/>
                <a:ea typeface="+mn-ea"/>
                <a:cs typeface="+mn-cs"/>
                <a:hlinkClick r:id="rId6"/>
              </a:rPr>
              <a:t>[1]</a:t>
            </a:r>
            <a:r>
              <a:rPr lang="tr-TR" sz="1200" b="0" i="0" kern="1200" dirty="0">
                <a:solidFill>
                  <a:schemeClr val="tx1"/>
                </a:solidFill>
                <a:effectLst/>
                <a:latin typeface="+mn-lt"/>
                <a:ea typeface="+mn-ea"/>
                <a:cs typeface="+mn-cs"/>
              </a:rPr>
              <a:t> Hükûmetler dışı bağımsız bir kuruluş olan federasyon, 1963 yılında ICRC ile birlikte Nobel Barış Ödülü almıştır. 100 milyon gönüllü üye tarafından desteklenir.</a:t>
            </a:r>
            <a:r>
              <a:rPr lang="tr-TR" sz="1200" b="0" i="0" u="none" strike="noStrike" kern="1200" baseline="30000" dirty="0">
                <a:solidFill>
                  <a:schemeClr val="tx1"/>
                </a:solidFill>
                <a:effectLst/>
                <a:latin typeface="+mn-lt"/>
                <a:ea typeface="+mn-ea"/>
                <a:cs typeface="+mn-cs"/>
                <a:hlinkClick r:id="rId7"/>
              </a:rPr>
              <a:t>[2]</a:t>
            </a:r>
            <a:r>
              <a:rPr lang="tr-TR" sz="1200" b="0" i="0" kern="1200" dirty="0">
                <a:solidFill>
                  <a:schemeClr val="tx1"/>
                </a:solidFill>
                <a:effectLst/>
                <a:latin typeface="+mn-lt"/>
                <a:ea typeface="+mn-ea"/>
                <a:cs typeface="+mn-cs"/>
              </a:rPr>
              <a:t> Çalışmaları yedi temel ilke tarafından yönlendirilir. Daha çok barış zamanında faaliyet gösterir</a:t>
            </a:r>
            <a:endParaRPr lang="tr-TR" dirty="0"/>
          </a:p>
        </p:txBody>
      </p:sp>
      <p:sp>
        <p:nvSpPr>
          <p:cNvPr id="4" name="Slayt Numarası Yer Tutucusu 3"/>
          <p:cNvSpPr>
            <a:spLocks noGrp="1"/>
          </p:cNvSpPr>
          <p:nvPr>
            <p:ph type="sldNum" sz="quarter" idx="10"/>
          </p:nvPr>
        </p:nvSpPr>
        <p:spPr/>
        <p:txBody>
          <a:bodyPr/>
          <a:lstStyle/>
          <a:p>
            <a:fld id="{AE9FF5C2-A850-460A-8DD9-FCD7DE10E35A}" type="slidenum">
              <a:rPr lang="tr-TR" smtClean="0"/>
              <a:t>20</a:t>
            </a:fld>
            <a:endParaRPr lang="tr-TR"/>
          </a:p>
        </p:txBody>
      </p:sp>
    </p:spTree>
    <p:extLst>
      <p:ext uri="{BB962C8B-B14F-4D97-AF65-F5344CB8AC3E}">
        <p14:creationId xmlns:p14="http://schemas.microsoft.com/office/powerpoint/2010/main" val="227652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https://www.nbcnews.com/science/environment/crises-collide-homeless-america-climate-disaster-strikes-rcna697</a:t>
            </a:r>
          </a:p>
        </p:txBody>
      </p:sp>
      <p:sp>
        <p:nvSpPr>
          <p:cNvPr id="4" name="Slayt Numarası Yer Tutucusu 3"/>
          <p:cNvSpPr>
            <a:spLocks noGrp="1"/>
          </p:cNvSpPr>
          <p:nvPr>
            <p:ph type="sldNum" sz="quarter" idx="10"/>
          </p:nvPr>
        </p:nvSpPr>
        <p:spPr/>
        <p:txBody>
          <a:bodyPr/>
          <a:lstStyle/>
          <a:p>
            <a:fld id="{AE9FF5C2-A850-460A-8DD9-FCD7DE10E35A}" type="slidenum">
              <a:rPr lang="tr-TR" smtClean="0"/>
              <a:t>21</a:t>
            </a:fld>
            <a:endParaRPr lang="tr-TR"/>
          </a:p>
        </p:txBody>
      </p:sp>
    </p:spTree>
    <p:extLst>
      <p:ext uri="{BB962C8B-B14F-4D97-AF65-F5344CB8AC3E}">
        <p14:creationId xmlns:p14="http://schemas.microsoft.com/office/powerpoint/2010/main" val="3169472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Uluslararası Afet Bilgi Bankası (EMDAT)‘</a:t>
            </a:r>
          </a:p>
          <a:p>
            <a:r>
              <a:rPr lang="tr-TR" dirty="0"/>
              <a:t>Deprem sel salgın yangın heyelan çok yönlü kaza</a:t>
            </a:r>
          </a:p>
        </p:txBody>
      </p:sp>
      <p:sp>
        <p:nvSpPr>
          <p:cNvPr id="4" name="Slayt Numarası Yer Tutucusu 3"/>
          <p:cNvSpPr>
            <a:spLocks noGrp="1"/>
          </p:cNvSpPr>
          <p:nvPr>
            <p:ph type="sldNum" sz="quarter" idx="10"/>
          </p:nvPr>
        </p:nvSpPr>
        <p:spPr/>
        <p:txBody>
          <a:bodyPr/>
          <a:lstStyle/>
          <a:p>
            <a:fld id="{AE9FF5C2-A850-460A-8DD9-FCD7DE10E35A}" type="slidenum">
              <a:rPr lang="tr-TR" smtClean="0"/>
              <a:t>22</a:t>
            </a:fld>
            <a:endParaRPr lang="tr-TR"/>
          </a:p>
        </p:txBody>
      </p:sp>
    </p:spTree>
    <p:extLst>
      <p:ext uri="{BB962C8B-B14F-4D97-AF65-F5344CB8AC3E}">
        <p14:creationId xmlns:p14="http://schemas.microsoft.com/office/powerpoint/2010/main" val="1316985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https://www.tarihiolaylar.com/tarihi-olaylar/hirosima-ya-atom-bombasi-saldirisi-87</a:t>
            </a:r>
          </a:p>
        </p:txBody>
      </p:sp>
      <p:sp>
        <p:nvSpPr>
          <p:cNvPr id="4" name="Slayt Numarası Yer Tutucusu 3"/>
          <p:cNvSpPr>
            <a:spLocks noGrp="1"/>
          </p:cNvSpPr>
          <p:nvPr>
            <p:ph type="sldNum" sz="quarter" idx="10"/>
          </p:nvPr>
        </p:nvSpPr>
        <p:spPr/>
        <p:txBody>
          <a:bodyPr/>
          <a:lstStyle/>
          <a:p>
            <a:fld id="{AE9FF5C2-A850-460A-8DD9-FCD7DE10E35A}" type="slidenum">
              <a:rPr lang="tr-TR" smtClean="0"/>
              <a:t>25</a:t>
            </a:fld>
            <a:endParaRPr lang="tr-TR"/>
          </a:p>
        </p:txBody>
      </p:sp>
    </p:spTree>
    <p:extLst>
      <p:ext uri="{BB962C8B-B14F-4D97-AF65-F5344CB8AC3E}">
        <p14:creationId xmlns:p14="http://schemas.microsoft.com/office/powerpoint/2010/main" val="2538438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https://www.trthaber.com/dosyalar/images/DEPREM%20010101.jpg</a:t>
            </a:r>
          </a:p>
        </p:txBody>
      </p:sp>
      <p:sp>
        <p:nvSpPr>
          <p:cNvPr id="4" name="Slayt Numarası Yer Tutucusu 3"/>
          <p:cNvSpPr>
            <a:spLocks noGrp="1"/>
          </p:cNvSpPr>
          <p:nvPr>
            <p:ph type="sldNum" sz="quarter" idx="10"/>
          </p:nvPr>
        </p:nvSpPr>
        <p:spPr/>
        <p:txBody>
          <a:bodyPr/>
          <a:lstStyle/>
          <a:p>
            <a:fld id="{AE9FF5C2-A850-460A-8DD9-FCD7DE10E35A}" type="slidenum">
              <a:rPr lang="tr-TR" smtClean="0"/>
              <a:t>26</a:t>
            </a:fld>
            <a:endParaRPr lang="tr-TR"/>
          </a:p>
        </p:txBody>
      </p:sp>
    </p:spTree>
    <p:extLst>
      <p:ext uri="{BB962C8B-B14F-4D97-AF65-F5344CB8AC3E}">
        <p14:creationId xmlns:p14="http://schemas.microsoft.com/office/powerpoint/2010/main" val="579857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afetlerin %24.3’ü deprem (n=76), %20.8’i yol kazası (n=65), %13.1’i sel baskını (n=41), %9.6’sı deniz kazası (n=30), %5.8’i ise (n=13) patlamadır. Daha sonra sıklığına göre sırasıyla kitle hareketi, fırtına, hava kazası ve salgın gelmektedir. </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dirty="0"/>
              <a:t>Can kayıplarının %90’ından fazlası doğal afetler nedeniyle gerçekleşmiştir. </a:t>
            </a:r>
          </a:p>
          <a:p>
            <a:r>
              <a:rPr lang="tr-TR" dirty="0"/>
              <a:t>Afet başına ölümler incelendiğinde yine depremlerin gerçekleşme başına neden olduğu 1.087 ölümle ilk sırada olduğu; arkasından sırasıyla çeşitli kazalar-yangın, salgın, çeşitli kazalar-patlama ve uçak kazasının geldiği görülmüştür</a:t>
            </a:r>
          </a:p>
        </p:txBody>
      </p:sp>
      <p:sp>
        <p:nvSpPr>
          <p:cNvPr id="4" name="Slayt Numarası Yer Tutucusu 3"/>
          <p:cNvSpPr>
            <a:spLocks noGrp="1"/>
          </p:cNvSpPr>
          <p:nvPr>
            <p:ph type="sldNum" sz="quarter" idx="10"/>
          </p:nvPr>
        </p:nvSpPr>
        <p:spPr/>
        <p:txBody>
          <a:bodyPr/>
          <a:lstStyle/>
          <a:p>
            <a:fld id="{AE9FF5C2-A850-460A-8DD9-FCD7DE10E35A}" type="slidenum">
              <a:rPr lang="tr-TR" smtClean="0"/>
              <a:t>37</a:t>
            </a:fld>
            <a:endParaRPr lang="tr-TR"/>
          </a:p>
        </p:txBody>
      </p:sp>
    </p:spTree>
    <p:extLst>
      <p:ext uri="{BB962C8B-B14F-4D97-AF65-F5344CB8AC3E}">
        <p14:creationId xmlns:p14="http://schemas.microsoft.com/office/powerpoint/2010/main" val="2598638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T.C.</a:t>
            </a:r>
            <a:r>
              <a:rPr lang="tr-TR" baseline="0" dirty="0"/>
              <a:t> İçişleri Bakanlığı (2022). (Erişim Tarihi:23.11.2022) [Erişim Adresi: </a:t>
            </a:r>
            <a:r>
              <a:rPr lang="tr-TR" dirty="0"/>
              <a:t>https://www.icisleri.gov.tr/afad-turkiyenin-afet-risk-haritasini-cikardi]</a:t>
            </a:r>
          </a:p>
        </p:txBody>
      </p:sp>
      <p:sp>
        <p:nvSpPr>
          <p:cNvPr id="4" name="Slayt Numarası Yer Tutucusu 3"/>
          <p:cNvSpPr>
            <a:spLocks noGrp="1"/>
          </p:cNvSpPr>
          <p:nvPr>
            <p:ph type="sldNum" sz="quarter" idx="10"/>
          </p:nvPr>
        </p:nvSpPr>
        <p:spPr/>
        <p:txBody>
          <a:bodyPr/>
          <a:lstStyle/>
          <a:p>
            <a:fld id="{AE9FF5C2-A850-460A-8DD9-FCD7DE10E35A}" type="slidenum">
              <a:rPr lang="tr-TR" smtClean="0"/>
              <a:t>39</a:t>
            </a:fld>
            <a:endParaRPr lang="tr-TR"/>
          </a:p>
        </p:txBody>
      </p:sp>
    </p:spTree>
    <p:extLst>
      <p:ext uri="{BB962C8B-B14F-4D97-AF65-F5344CB8AC3E}">
        <p14:creationId xmlns:p14="http://schemas.microsoft.com/office/powerpoint/2010/main" val="800436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Ordu Giresun</a:t>
            </a:r>
            <a:r>
              <a:rPr lang="tr-TR" baseline="0" dirty="0"/>
              <a:t> Gümüşhane Trabzon Zonguldak Düzce</a:t>
            </a:r>
          </a:p>
          <a:p>
            <a:r>
              <a:rPr lang="tr-TR" baseline="0" dirty="0"/>
              <a:t>Osmaniye Kahramanmaraş Adana</a:t>
            </a:r>
            <a:endParaRPr lang="tr-TR" dirty="0"/>
          </a:p>
        </p:txBody>
      </p:sp>
      <p:sp>
        <p:nvSpPr>
          <p:cNvPr id="4" name="Slayt Numarası Yer Tutucusu 3"/>
          <p:cNvSpPr>
            <a:spLocks noGrp="1"/>
          </p:cNvSpPr>
          <p:nvPr>
            <p:ph type="sldNum" sz="quarter" idx="10"/>
          </p:nvPr>
        </p:nvSpPr>
        <p:spPr/>
        <p:txBody>
          <a:bodyPr/>
          <a:lstStyle/>
          <a:p>
            <a:fld id="{AE9FF5C2-A850-460A-8DD9-FCD7DE10E35A}" type="slidenum">
              <a:rPr lang="tr-TR" smtClean="0"/>
              <a:t>40</a:t>
            </a:fld>
            <a:endParaRPr lang="tr-TR"/>
          </a:p>
        </p:txBody>
      </p:sp>
    </p:spTree>
    <p:extLst>
      <p:ext uri="{BB962C8B-B14F-4D97-AF65-F5344CB8AC3E}">
        <p14:creationId xmlns:p14="http://schemas.microsoft.com/office/powerpoint/2010/main" val="29573495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https://www.hurriyet.com.tr/aile/orman-haftasi-ne-zaman-2022-orman-haftasi-siirleri-ve-etkinlikleri-42023580</a:t>
            </a:r>
          </a:p>
        </p:txBody>
      </p:sp>
      <p:sp>
        <p:nvSpPr>
          <p:cNvPr id="4" name="Slayt Numarası Yer Tutucusu 3"/>
          <p:cNvSpPr>
            <a:spLocks noGrp="1"/>
          </p:cNvSpPr>
          <p:nvPr>
            <p:ph type="sldNum" sz="quarter" idx="10"/>
          </p:nvPr>
        </p:nvSpPr>
        <p:spPr/>
        <p:txBody>
          <a:bodyPr/>
          <a:lstStyle/>
          <a:p>
            <a:fld id="{AE9FF5C2-A850-460A-8DD9-FCD7DE10E35A}" type="slidenum">
              <a:rPr lang="tr-TR" smtClean="0"/>
              <a:t>41</a:t>
            </a:fld>
            <a:endParaRPr lang="tr-TR"/>
          </a:p>
        </p:txBody>
      </p:sp>
    </p:spTree>
    <p:extLst>
      <p:ext uri="{BB962C8B-B14F-4D97-AF65-F5344CB8AC3E}">
        <p14:creationId xmlns:p14="http://schemas.microsoft.com/office/powerpoint/2010/main" val="2807699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kern="1200" dirty="0">
                <a:solidFill>
                  <a:schemeClr val="tx1"/>
                </a:solidFill>
                <a:effectLst/>
                <a:latin typeface="+mn-lt"/>
                <a:ea typeface="+mn-ea"/>
                <a:cs typeface="+mn-cs"/>
              </a:rPr>
              <a:t>(AFAD) Büyük, fakat genellikle yerel imkânlarla baş edilebilen çapta, ivedilik gerektiren tüm durum ve hâller. 5902 sayılı kanunda, ?Toplumun tamamının veya belli kesimlerinin normal hayat ve faaliyetlerini durduran veya kesintiye uğratan ve acil müdahaleyi gerektiren olaylar ve bu olayların oluşturduğu kriz hâli? olarak tanımlanmıştır.</a:t>
            </a:r>
            <a:endParaRPr lang="tr-TR" dirty="0"/>
          </a:p>
          <a:p>
            <a:endParaRPr lang="tr-TR" dirty="0"/>
          </a:p>
        </p:txBody>
      </p:sp>
      <p:sp>
        <p:nvSpPr>
          <p:cNvPr id="4" name="Slayt Numarası Yer Tutucusu 3"/>
          <p:cNvSpPr>
            <a:spLocks noGrp="1"/>
          </p:cNvSpPr>
          <p:nvPr>
            <p:ph type="sldNum" sz="quarter" idx="10"/>
          </p:nvPr>
        </p:nvSpPr>
        <p:spPr/>
        <p:txBody>
          <a:bodyPr/>
          <a:lstStyle/>
          <a:p>
            <a:fld id="{AE9FF5C2-A850-460A-8DD9-FCD7DE10E35A}" type="slidenum">
              <a:rPr lang="tr-TR" smtClean="0"/>
              <a:t>4</a:t>
            </a:fld>
            <a:endParaRPr lang="tr-TR"/>
          </a:p>
        </p:txBody>
      </p:sp>
    </p:spTree>
    <p:extLst>
      <p:ext uri="{BB962C8B-B14F-4D97-AF65-F5344CB8AC3E}">
        <p14:creationId xmlns:p14="http://schemas.microsoft.com/office/powerpoint/2010/main" val="2431892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https://st.depositphotos.com/1654249/1263/i/600/depositphotos_12631147-stock-photo-3d-man-with-exclamation.jpg</a:t>
            </a:r>
          </a:p>
        </p:txBody>
      </p:sp>
      <p:sp>
        <p:nvSpPr>
          <p:cNvPr id="4" name="Slayt Numarası Yer Tutucusu 3"/>
          <p:cNvSpPr>
            <a:spLocks noGrp="1"/>
          </p:cNvSpPr>
          <p:nvPr>
            <p:ph type="sldNum" sz="quarter" idx="10"/>
          </p:nvPr>
        </p:nvSpPr>
        <p:spPr/>
        <p:txBody>
          <a:bodyPr/>
          <a:lstStyle/>
          <a:p>
            <a:fld id="{AE9FF5C2-A850-460A-8DD9-FCD7DE10E35A}" type="slidenum">
              <a:rPr lang="tr-TR" smtClean="0"/>
              <a:t>42</a:t>
            </a:fld>
            <a:endParaRPr lang="tr-TR"/>
          </a:p>
        </p:txBody>
      </p:sp>
    </p:spTree>
    <p:extLst>
      <p:ext uri="{BB962C8B-B14F-4D97-AF65-F5344CB8AC3E}">
        <p14:creationId xmlns:p14="http://schemas.microsoft.com/office/powerpoint/2010/main" val="246947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https://seyler.ekstat.com/img/max/800/s/svdAbidDFufJ26Mk-637672993111335474.jpg</a:t>
            </a:r>
          </a:p>
        </p:txBody>
      </p:sp>
      <p:sp>
        <p:nvSpPr>
          <p:cNvPr id="4" name="Slayt Numarası Yer Tutucusu 3"/>
          <p:cNvSpPr>
            <a:spLocks noGrp="1"/>
          </p:cNvSpPr>
          <p:nvPr>
            <p:ph type="sldNum" sz="quarter" idx="10"/>
          </p:nvPr>
        </p:nvSpPr>
        <p:spPr/>
        <p:txBody>
          <a:bodyPr/>
          <a:lstStyle/>
          <a:p>
            <a:fld id="{AE9FF5C2-A850-460A-8DD9-FCD7DE10E35A}" type="slidenum">
              <a:rPr lang="tr-TR" smtClean="0"/>
              <a:t>45</a:t>
            </a:fld>
            <a:endParaRPr lang="tr-TR"/>
          </a:p>
        </p:txBody>
      </p:sp>
    </p:spTree>
    <p:extLst>
      <p:ext uri="{BB962C8B-B14F-4D97-AF65-F5344CB8AC3E}">
        <p14:creationId xmlns:p14="http://schemas.microsoft.com/office/powerpoint/2010/main" val="2720376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Assesment</a:t>
            </a:r>
            <a:r>
              <a:rPr lang="tr-TR" baseline="0" dirty="0"/>
              <a:t> (değerlendirme)</a:t>
            </a:r>
            <a:endParaRPr lang="tr-TR" dirty="0"/>
          </a:p>
          <a:p>
            <a:endParaRPr lang="tr-TR" dirty="0"/>
          </a:p>
          <a:p>
            <a:r>
              <a:rPr lang="tr-TR" dirty="0"/>
              <a:t>https://www.researchgate.net/profile/Wei-Xu-29/publication/270301732/figure/fig1/AS:307548885405696@1450336776907/Summary-of-the-Hyogo-Framework-for-Action-2005-2015-Building-the-Resilience-of-Nations.png</a:t>
            </a:r>
          </a:p>
        </p:txBody>
      </p:sp>
      <p:sp>
        <p:nvSpPr>
          <p:cNvPr id="4" name="Slayt Numarası Yer Tutucusu 3"/>
          <p:cNvSpPr>
            <a:spLocks noGrp="1"/>
          </p:cNvSpPr>
          <p:nvPr>
            <p:ph type="sldNum" sz="quarter" idx="10"/>
          </p:nvPr>
        </p:nvSpPr>
        <p:spPr/>
        <p:txBody>
          <a:bodyPr/>
          <a:lstStyle/>
          <a:p>
            <a:fld id="{AE9FF5C2-A850-460A-8DD9-FCD7DE10E35A}" type="slidenum">
              <a:rPr lang="tr-TR" smtClean="0"/>
              <a:t>47</a:t>
            </a:fld>
            <a:endParaRPr lang="tr-TR"/>
          </a:p>
        </p:txBody>
      </p:sp>
    </p:spTree>
    <p:extLst>
      <p:ext uri="{BB962C8B-B14F-4D97-AF65-F5344CB8AC3E}">
        <p14:creationId xmlns:p14="http://schemas.microsoft.com/office/powerpoint/2010/main" val="4172944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https://www.cocukaile.net/aile-saadetiniz-icin-toplanin/</a:t>
            </a:r>
          </a:p>
        </p:txBody>
      </p:sp>
      <p:sp>
        <p:nvSpPr>
          <p:cNvPr id="4" name="Slayt Numarası Yer Tutucusu 3"/>
          <p:cNvSpPr>
            <a:spLocks noGrp="1"/>
          </p:cNvSpPr>
          <p:nvPr>
            <p:ph type="sldNum" sz="quarter" idx="10"/>
          </p:nvPr>
        </p:nvSpPr>
        <p:spPr/>
        <p:txBody>
          <a:bodyPr/>
          <a:lstStyle/>
          <a:p>
            <a:fld id="{AE9FF5C2-A850-460A-8DD9-FCD7DE10E35A}" type="slidenum">
              <a:rPr lang="tr-TR" smtClean="0"/>
              <a:t>50</a:t>
            </a:fld>
            <a:endParaRPr lang="tr-TR"/>
          </a:p>
        </p:txBody>
      </p:sp>
    </p:spTree>
    <p:extLst>
      <p:ext uri="{BB962C8B-B14F-4D97-AF65-F5344CB8AC3E}">
        <p14:creationId xmlns:p14="http://schemas.microsoft.com/office/powerpoint/2010/main" val="2602883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E9FF5C2-A850-460A-8DD9-FCD7DE10E35A}" type="slidenum">
              <a:rPr lang="tr-TR" smtClean="0"/>
              <a:t>51</a:t>
            </a:fld>
            <a:endParaRPr lang="tr-TR"/>
          </a:p>
        </p:txBody>
      </p:sp>
    </p:spTree>
    <p:extLst>
      <p:ext uri="{BB962C8B-B14F-4D97-AF65-F5344CB8AC3E}">
        <p14:creationId xmlns:p14="http://schemas.microsoft.com/office/powerpoint/2010/main" val="3998892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https://irap.afad.gov.tr/tr/42050/IRAP-HAKKINDA</a:t>
            </a:r>
          </a:p>
        </p:txBody>
      </p:sp>
      <p:sp>
        <p:nvSpPr>
          <p:cNvPr id="4" name="Slayt Numarası Yer Tutucusu 3"/>
          <p:cNvSpPr>
            <a:spLocks noGrp="1"/>
          </p:cNvSpPr>
          <p:nvPr>
            <p:ph type="sldNum" sz="quarter" idx="10"/>
          </p:nvPr>
        </p:nvSpPr>
        <p:spPr/>
        <p:txBody>
          <a:bodyPr/>
          <a:lstStyle/>
          <a:p>
            <a:fld id="{AE9FF5C2-A850-460A-8DD9-FCD7DE10E35A}" type="slidenum">
              <a:rPr lang="tr-TR" smtClean="0"/>
              <a:t>52</a:t>
            </a:fld>
            <a:endParaRPr lang="tr-TR"/>
          </a:p>
        </p:txBody>
      </p:sp>
    </p:spTree>
    <p:extLst>
      <p:ext uri="{BB962C8B-B14F-4D97-AF65-F5344CB8AC3E}">
        <p14:creationId xmlns:p14="http://schemas.microsoft.com/office/powerpoint/2010/main" val="11102649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https://irap.afad.gov.tr/tr/42050/IRAP-HAKKINDA</a:t>
            </a:r>
          </a:p>
        </p:txBody>
      </p:sp>
      <p:sp>
        <p:nvSpPr>
          <p:cNvPr id="4" name="Slayt Numarası Yer Tutucusu 3"/>
          <p:cNvSpPr>
            <a:spLocks noGrp="1"/>
          </p:cNvSpPr>
          <p:nvPr>
            <p:ph type="sldNum" sz="quarter" idx="10"/>
          </p:nvPr>
        </p:nvSpPr>
        <p:spPr/>
        <p:txBody>
          <a:bodyPr/>
          <a:lstStyle/>
          <a:p>
            <a:fld id="{AE9FF5C2-A850-460A-8DD9-FCD7DE10E35A}" type="slidenum">
              <a:rPr lang="tr-TR" smtClean="0"/>
              <a:t>53</a:t>
            </a:fld>
            <a:endParaRPr lang="tr-TR"/>
          </a:p>
        </p:txBody>
      </p:sp>
    </p:spTree>
    <p:extLst>
      <p:ext uri="{BB962C8B-B14F-4D97-AF65-F5344CB8AC3E}">
        <p14:creationId xmlns:p14="http://schemas.microsoft.com/office/powerpoint/2010/main" val="1802214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https://twitter.com/Meteoroloji_2/status/1562042235037913089/photo/1</a:t>
            </a:r>
          </a:p>
        </p:txBody>
      </p:sp>
      <p:sp>
        <p:nvSpPr>
          <p:cNvPr id="4" name="Slayt Numarası Yer Tutucusu 3"/>
          <p:cNvSpPr>
            <a:spLocks noGrp="1"/>
          </p:cNvSpPr>
          <p:nvPr>
            <p:ph type="sldNum" sz="quarter" idx="10"/>
          </p:nvPr>
        </p:nvSpPr>
        <p:spPr/>
        <p:txBody>
          <a:bodyPr/>
          <a:lstStyle/>
          <a:p>
            <a:fld id="{AE9FF5C2-A850-460A-8DD9-FCD7DE10E35A}" type="slidenum">
              <a:rPr lang="tr-TR" smtClean="0"/>
              <a:t>56</a:t>
            </a:fld>
            <a:endParaRPr lang="tr-TR"/>
          </a:p>
        </p:txBody>
      </p:sp>
    </p:spTree>
    <p:extLst>
      <p:ext uri="{BB962C8B-B14F-4D97-AF65-F5344CB8AC3E}">
        <p14:creationId xmlns:p14="http://schemas.microsoft.com/office/powerpoint/2010/main" val="3568630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https://www.kizilay.org.tr/kurumsal/tarihcemiz</a:t>
            </a:r>
          </a:p>
        </p:txBody>
      </p:sp>
      <p:sp>
        <p:nvSpPr>
          <p:cNvPr id="4" name="Slayt Numarası Yer Tutucusu 3"/>
          <p:cNvSpPr>
            <a:spLocks noGrp="1"/>
          </p:cNvSpPr>
          <p:nvPr>
            <p:ph type="sldNum" sz="quarter" idx="10"/>
          </p:nvPr>
        </p:nvSpPr>
        <p:spPr/>
        <p:txBody>
          <a:bodyPr/>
          <a:lstStyle/>
          <a:p>
            <a:fld id="{AE9FF5C2-A850-460A-8DD9-FCD7DE10E35A}" type="slidenum">
              <a:rPr lang="tr-TR" smtClean="0"/>
              <a:t>62</a:t>
            </a:fld>
            <a:endParaRPr lang="tr-TR"/>
          </a:p>
        </p:txBody>
      </p:sp>
    </p:spTree>
    <p:extLst>
      <p:ext uri="{BB962C8B-B14F-4D97-AF65-F5344CB8AC3E}">
        <p14:creationId xmlns:p14="http://schemas.microsoft.com/office/powerpoint/2010/main" val="14870018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https://belgelerleyakintarih.com/wp-content/uploads/2019/02/36699405_421336078370099_2903837361739661312_n.jpg</a:t>
            </a:r>
          </a:p>
        </p:txBody>
      </p:sp>
      <p:sp>
        <p:nvSpPr>
          <p:cNvPr id="4" name="Slayt Numarası Yer Tutucusu 3"/>
          <p:cNvSpPr>
            <a:spLocks noGrp="1"/>
          </p:cNvSpPr>
          <p:nvPr>
            <p:ph type="sldNum" sz="quarter" idx="10"/>
          </p:nvPr>
        </p:nvSpPr>
        <p:spPr/>
        <p:txBody>
          <a:bodyPr/>
          <a:lstStyle/>
          <a:p>
            <a:fld id="{AE9FF5C2-A850-460A-8DD9-FCD7DE10E35A}" type="slidenum">
              <a:rPr lang="tr-TR" smtClean="0"/>
              <a:t>63</a:t>
            </a:fld>
            <a:endParaRPr lang="tr-TR"/>
          </a:p>
        </p:txBody>
      </p:sp>
    </p:spTree>
    <p:extLst>
      <p:ext uri="{BB962C8B-B14F-4D97-AF65-F5344CB8AC3E}">
        <p14:creationId xmlns:p14="http://schemas.microsoft.com/office/powerpoint/2010/main" val="2042790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Tehlike</a:t>
            </a:r>
            <a:r>
              <a:rPr lang="tr-TR" baseline="0" dirty="0"/>
              <a:t> ve </a:t>
            </a:r>
            <a:r>
              <a:rPr lang="tr-TR" baseline="0" dirty="0" err="1"/>
              <a:t>incinebilirlik</a:t>
            </a:r>
            <a:r>
              <a:rPr lang="tr-TR" baseline="0" dirty="0"/>
              <a:t> bir araya gelince afet meydana gelir</a:t>
            </a:r>
          </a:p>
          <a:p>
            <a:endParaRPr lang="tr-TR" baseline="0" dirty="0"/>
          </a:p>
          <a:p>
            <a:r>
              <a:rPr lang="tr-TR" dirty="0"/>
              <a:t>``</a:t>
            </a:r>
            <a:r>
              <a:rPr lang="tr-TR" dirty="0" err="1"/>
              <a:t>Dis</a:t>
            </a:r>
            <a:r>
              <a:rPr lang="tr-TR" dirty="0"/>
              <a:t>― "</a:t>
            </a:r>
            <a:r>
              <a:rPr lang="tr-TR" dirty="0" err="1"/>
              <a:t>negatiflestiren</a:t>
            </a:r>
            <a:r>
              <a:rPr lang="tr-TR" dirty="0"/>
              <a:t> bir </a:t>
            </a:r>
            <a:r>
              <a:rPr lang="tr-TR" dirty="0" err="1"/>
              <a:t>ektir`Astro"kelimesl</a:t>
            </a:r>
            <a:r>
              <a:rPr lang="tr-TR" dirty="0"/>
              <a:t> k</a:t>
            </a:r>
            <a:r>
              <a:rPr lang="az-Cyrl-AZ" dirty="0"/>
              <a:t>ё </a:t>
            </a:r>
            <a:r>
              <a:rPr lang="tr-TR" dirty="0" err="1"/>
              <a:t>kint,Laince'deki`Astrum</a:t>
            </a:r>
            <a:r>
              <a:rPr lang="tr-TR" baseline="0" dirty="0"/>
              <a:t> </a:t>
            </a:r>
            <a:r>
              <a:rPr lang="tr-TR" dirty="0"/>
              <a:t>almakta</a:t>
            </a:r>
            <a:r>
              <a:rPr lang="ja-JP" altLang="en-US" dirty="0"/>
              <a:t>で “</a:t>
            </a:r>
            <a:r>
              <a:rPr lang="tr-TR" dirty="0" err="1"/>
              <a:t>yldlz"anlamina</a:t>
            </a:r>
            <a:r>
              <a:rPr lang="tr-TR" dirty="0"/>
              <a:t> </a:t>
            </a:r>
            <a:r>
              <a:rPr lang="tr-TR" dirty="0" err="1"/>
              <a:t>gelmektedll</a:t>
            </a:r>
            <a:r>
              <a:rPr lang="tr-TR" dirty="0"/>
              <a:t> </a:t>
            </a:r>
            <a:r>
              <a:rPr lang="tr-TR" dirty="0" err="1"/>
              <a:t>Yant</a:t>
            </a:r>
            <a:r>
              <a:rPr lang="tr-TR" dirty="0"/>
              <a:t>“ </a:t>
            </a:r>
            <a:r>
              <a:rPr lang="tr-TR" dirty="0" err="1"/>
              <a:t>diSastro"sOzcugin</a:t>
            </a:r>
            <a:r>
              <a:rPr lang="tr-TR" dirty="0"/>
              <a:t>_ den,“</a:t>
            </a:r>
            <a:r>
              <a:rPr lang="tr-TR" dirty="0" err="1"/>
              <a:t>eger</a:t>
            </a:r>
            <a:r>
              <a:rPr lang="tr-TR" dirty="0"/>
              <a:t> </a:t>
            </a:r>
            <a:r>
              <a:rPr lang="tr-TR" dirty="0" err="1"/>
              <a:t>ylldlzlarin</a:t>
            </a:r>
            <a:r>
              <a:rPr lang="tr-TR" dirty="0"/>
              <a:t> </a:t>
            </a:r>
            <a:r>
              <a:rPr lang="tr-TR" dirty="0" err="1"/>
              <a:t>kOti</a:t>
            </a:r>
            <a:r>
              <a:rPr lang="tr-TR" dirty="0"/>
              <a:t> bir pozisyonda ise </a:t>
            </a:r>
            <a:r>
              <a:rPr lang="tr-TR" dirty="0" err="1"/>
              <a:t>cok</a:t>
            </a:r>
            <a:r>
              <a:rPr lang="tr-TR" dirty="0"/>
              <a:t> k</a:t>
            </a:r>
            <a:r>
              <a:rPr lang="az-Cyrl-AZ" dirty="0"/>
              <a:t>ё </a:t>
            </a:r>
            <a:r>
              <a:rPr lang="tr-TR" dirty="0"/>
              <a:t>ti bir </a:t>
            </a:r>
            <a:r>
              <a:rPr lang="tr-TR" dirty="0" err="1"/>
              <a:t>oey,afet</a:t>
            </a:r>
            <a:r>
              <a:rPr lang="tr-TR" dirty="0"/>
              <a:t> </a:t>
            </a:r>
            <a:r>
              <a:rPr lang="tr-TR" dirty="0" err="1"/>
              <a:t>olacaktlr</a:t>
            </a:r>
            <a:r>
              <a:rPr lang="tr-TR" dirty="0"/>
              <a:t>''anla― nl1 91kmaktadlr B</a:t>
            </a:r>
          </a:p>
        </p:txBody>
      </p:sp>
      <p:sp>
        <p:nvSpPr>
          <p:cNvPr id="4" name="Slayt Numarası Yer Tutucusu 3"/>
          <p:cNvSpPr>
            <a:spLocks noGrp="1"/>
          </p:cNvSpPr>
          <p:nvPr>
            <p:ph type="sldNum" sz="quarter" idx="10"/>
          </p:nvPr>
        </p:nvSpPr>
        <p:spPr/>
        <p:txBody>
          <a:bodyPr/>
          <a:lstStyle/>
          <a:p>
            <a:fld id="{AE9FF5C2-A850-460A-8DD9-FCD7DE10E35A}" type="slidenum">
              <a:rPr lang="tr-TR" smtClean="0"/>
              <a:t>7</a:t>
            </a:fld>
            <a:endParaRPr lang="tr-TR"/>
          </a:p>
        </p:txBody>
      </p:sp>
    </p:spTree>
    <p:extLst>
      <p:ext uri="{BB962C8B-B14F-4D97-AF65-F5344CB8AC3E}">
        <p14:creationId xmlns:p14="http://schemas.microsoft.com/office/powerpoint/2010/main" val="3052266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E9FF5C2-A850-460A-8DD9-FCD7DE10E35A}" type="slidenum">
              <a:rPr lang="tr-TR" smtClean="0"/>
              <a:t>65</a:t>
            </a:fld>
            <a:endParaRPr lang="tr-TR"/>
          </a:p>
        </p:txBody>
      </p:sp>
    </p:spTree>
    <p:extLst>
      <p:ext uri="{BB962C8B-B14F-4D97-AF65-F5344CB8AC3E}">
        <p14:creationId xmlns:p14="http://schemas.microsoft.com/office/powerpoint/2010/main" val="1019963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E9FF5C2-A850-460A-8DD9-FCD7DE10E35A}" type="slidenum">
              <a:rPr lang="tr-TR" smtClean="0"/>
              <a:t>68</a:t>
            </a:fld>
            <a:endParaRPr lang="tr-TR"/>
          </a:p>
        </p:txBody>
      </p:sp>
    </p:spTree>
    <p:extLst>
      <p:ext uri="{BB962C8B-B14F-4D97-AF65-F5344CB8AC3E}">
        <p14:creationId xmlns:p14="http://schemas.microsoft.com/office/powerpoint/2010/main" val="4226760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E9FF5C2-A850-460A-8DD9-FCD7DE10E35A}" type="slidenum">
              <a:rPr lang="tr-TR" smtClean="0"/>
              <a:t>73</a:t>
            </a:fld>
            <a:endParaRPr lang="tr-TR"/>
          </a:p>
        </p:txBody>
      </p:sp>
    </p:spTree>
    <p:extLst>
      <p:ext uri="{BB962C8B-B14F-4D97-AF65-F5344CB8AC3E}">
        <p14:creationId xmlns:p14="http://schemas.microsoft.com/office/powerpoint/2010/main" val="3488016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US" dirty="0"/>
              <a:t>‘</a:t>
            </a:r>
            <a:r>
              <a:rPr lang="en-US" dirty="0" err="1"/>
              <a:t>Basit</a:t>
            </a:r>
            <a:r>
              <a:rPr lang="en-US" dirty="0"/>
              <a:t> </a:t>
            </a:r>
            <a:r>
              <a:rPr lang="en-US" dirty="0" err="1"/>
              <a:t>Triyaj</a:t>
            </a:r>
            <a:r>
              <a:rPr lang="en-US" dirty="0"/>
              <a:t> </a:t>
            </a:r>
            <a:r>
              <a:rPr lang="en-US" dirty="0" err="1"/>
              <a:t>ve</a:t>
            </a:r>
            <a:r>
              <a:rPr lang="en-US" dirty="0"/>
              <a:t> </a:t>
            </a:r>
            <a:r>
              <a:rPr lang="en-US" dirty="0" err="1"/>
              <a:t>Hızlı</a:t>
            </a:r>
            <a:r>
              <a:rPr lang="en-US" dirty="0"/>
              <a:t> </a:t>
            </a:r>
            <a:r>
              <a:rPr lang="en-US" dirty="0" err="1"/>
              <a:t>Tedavi</a:t>
            </a:r>
            <a:r>
              <a:rPr lang="en-US" dirty="0"/>
              <a:t>’ (Simple </a:t>
            </a:r>
            <a:r>
              <a:rPr lang="en-US" dirty="0" err="1"/>
              <a:t>Triaj</a:t>
            </a:r>
            <a:r>
              <a:rPr lang="en-US" dirty="0"/>
              <a:t> and Rapid Treatment-START</a:t>
            </a:r>
            <a:endParaRPr lang="tr-TR" dirty="0"/>
          </a:p>
          <a:p>
            <a:endParaRPr lang="tr-TR" dirty="0"/>
          </a:p>
          <a:p>
            <a:r>
              <a:rPr lang="tr-TR" dirty="0"/>
              <a:t>https://www.resusitasyon.com/wp-content/uploads/2018/07/start-triaj.jpg</a:t>
            </a:r>
          </a:p>
          <a:p>
            <a:endParaRPr lang="tr-TR" dirty="0"/>
          </a:p>
          <a:p>
            <a:r>
              <a:rPr lang="tr-TR" dirty="0"/>
              <a:t>https://www.resusitasyon.com/start-triaj-sistemi/</a:t>
            </a:r>
          </a:p>
          <a:p>
            <a:endParaRPr lang="tr-TR" dirty="0"/>
          </a:p>
          <a:p>
            <a:r>
              <a:rPr lang="tr-TR" dirty="0"/>
              <a:t>https://www.slideserve.com/myra/kitlesel-olaylarda-triaj-prof-dr-fatih-agalar-kutf-genel-cerrahi-ad</a:t>
            </a:r>
          </a:p>
        </p:txBody>
      </p:sp>
      <p:sp>
        <p:nvSpPr>
          <p:cNvPr id="4" name="Slayt Numarası Yer Tutucusu 3"/>
          <p:cNvSpPr>
            <a:spLocks noGrp="1"/>
          </p:cNvSpPr>
          <p:nvPr>
            <p:ph type="sldNum" sz="quarter" idx="10"/>
          </p:nvPr>
        </p:nvSpPr>
        <p:spPr/>
        <p:txBody>
          <a:bodyPr/>
          <a:lstStyle/>
          <a:p>
            <a:fld id="{AE9FF5C2-A850-460A-8DD9-FCD7DE10E35A}" type="slidenum">
              <a:rPr lang="tr-TR" smtClean="0"/>
              <a:t>74</a:t>
            </a:fld>
            <a:endParaRPr lang="tr-TR"/>
          </a:p>
        </p:txBody>
      </p:sp>
    </p:spTree>
    <p:extLst>
      <p:ext uri="{BB962C8B-B14F-4D97-AF65-F5344CB8AC3E}">
        <p14:creationId xmlns:p14="http://schemas.microsoft.com/office/powerpoint/2010/main" val="3401573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AVPU </a:t>
            </a:r>
            <a:r>
              <a:rPr lang="tr-TR" dirty="0" err="1"/>
              <a:t>alert</a:t>
            </a:r>
            <a:r>
              <a:rPr lang="tr-TR" dirty="0"/>
              <a:t> </a:t>
            </a:r>
            <a:r>
              <a:rPr lang="tr-TR" dirty="0" err="1"/>
              <a:t>verbal</a:t>
            </a:r>
            <a:r>
              <a:rPr lang="tr-TR" dirty="0"/>
              <a:t> </a:t>
            </a:r>
            <a:r>
              <a:rPr lang="tr-TR" dirty="0" err="1"/>
              <a:t>pain</a:t>
            </a:r>
            <a:r>
              <a:rPr lang="tr-TR" dirty="0"/>
              <a:t> </a:t>
            </a:r>
            <a:r>
              <a:rPr lang="tr-TR" dirty="0" err="1"/>
              <a:t>unresponsive</a:t>
            </a:r>
            <a:r>
              <a:rPr lang="tr-TR" dirty="0"/>
              <a:t>(bilinçsiz)</a:t>
            </a:r>
          </a:p>
          <a:p>
            <a:pPr marL="0" marR="0" lvl="0" indent="0" algn="l" defTabSz="914400" rtl="0" eaLnBrk="1" fontAlgn="auto" latinLnBrk="0" hangingPunct="1">
              <a:lnSpc>
                <a:spcPct val="100000"/>
              </a:lnSpc>
              <a:spcBef>
                <a:spcPts val="0"/>
              </a:spcBef>
              <a:spcAft>
                <a:spcPts val="0"/>
              </a:spcAft>
              <a:buClrTx/>
              <a:buSzTx/>
              <a:buFontTx/>
              <a:buNone/>
              <a:tabLst/>
              <a:defRPr/>
            </a:pPr>
            <a:r>
              <a:rPr lang="tr-TR"/>
              <a:t>https://www.acilcalisanlari.com/wp-content/uploads/2020/07/AVPU.jpg</a:t>
            </a: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https://acikders.ankara.edu.tr/pluginfile.php/167649/mod_resource/content/0/Afet%20ve%20infeksiyon.pdf</a:t>
            </a:r>
          </a:p>
        </p:txBody>
      </p:sp>
      <p:sp>
        <p:nvSpPr>
          <p:cNvPr id="4" name="Slayt Numarası Yer Tutucusu 3"/>
          <p:cNvSpPr>
            <a:spLocks noGrp="1"/>
          </p:cNvSpPr>
          <p:nvPr>
            <p:ph type="sldNum" sz="quarter" idx="10"/>
          </p:nvPr>
        </p:nvSpPr>
        <p:spPr/>
        <p:txBody>
          <a:bodyPr/>
          <a:lstStyle/>
          <a:p>
            <a:fld id="{AE9FF5C2-A850-460A-8DD9-FCD7DE10E35A}" type="slidenum">
              <a:rPr lang="tr-TR" smtClean="0"/>
              <a:t>76</a:t>
            </a:fld>
            <a:endParaRPr lang="tr-TR"/>
          </a:p>
        </p:txBody>
      </p:sp>
    </p:spTree>
    <p:extLst>
      <p:ext uri="{BB962C8B-B14F-4D97-AF65-F5344CB8AC3E}">
        <p14:creationId xmlns:p14="http://schemas.microsoft.com/office/powerpoint/2010/main" val="8880047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https://www.shutterstock.com/fr/image-vector/injured-cartoon-man-bandages-116864080</a:t>
            </a:r>
          </a:p>
        </p:txBody>
      </p:sp>
      <p:sp>
        <p:nvSpPr>
          <p:cNvPr id="4" name="Slayt Numarası Yer Tutucusu 3"/>
          <p:cNvSpPr>
            <a:spLocks noGrp="1"/>
          </p:cNvSpPr>
          <p:nvPr>
            <p:ph type="sldNum" sz="quarter" idx="10"/>
          </p:nvPr>
        </p:nvSpPr>
        <p:spPr/>
        <p:txBody>
          <a:bodyPr/>
          <a:lstStyle/>
          <a:p>
            <a:fld id="{AE9FF5C2-A850-460A-8DD9-FCD7DE10E35A}" type="slidenum">
              <a:rPr lang="tr-TR" smtClean="0"/>
              <a:t>77</a:t>
            </a:fld>
            <a:endParaRPr lang="tr-TR"/>
          </a:p>
        </p:txBody>
      </p:sp>
    </p:spTree>
    <p:extLst>
      <p:ext uri="{BB962C8B-B14F-4D97-AF65-F5344CB8AC3E}">
        <p14:creationId xmlns:p14="http://schemas.microsoft.com/office/powerpoint/2010/main" val="1438060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https://www.acilcalisanlari.com/travma-skor-sistemleri.html</a:t>
            </a:r>
          </a:p>
        </p:txBody>
      </p:sp>
      <p:sp>
        <p:nvSpPr>
          <p:cNvPr id="4" name="Slayt Numarası Yer Tutucusu 3"/>
          <p:cNvSpPr>
            <a:spLocks noGrp="1"/>
          </p:cNvSpPr>
          <p:nvPr>
            <p:ph type="sldNum" sz="quarter" idx="10"/>
          </p:nvPr>
        </p:nvSpPr>
        <p:spPr/>
        <p:txBody>
          <a:bodyPr/>
          <a:lstStyle/>
          <a:p>
            <a:fld id="{AE9FF5C2-A850-460A-8DD9-FCD7DE10E35A}" type="slidenum">
              <a:rPr lang="tr-TR" smtClean="0"/>
              <a:t>78</a:t>
            </a:fld>
            <a:endParaRPr lang="tr-TR"/>
          </a:p>
        </p:txBody>
      </p:sp>
    </p:spTree>
    <p:extLst>
      <p:ext uri="{BB962C8B-B14F-4D97-AF65-F5344CB8AC3E}">
        <p14:creationId xmlns:p14="http://schemas.microsoft.com/office/powerpoint/2010/main" val="24848203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E9FF5C2-A850-460A-8DD9-FCD7DE10E35A}" type="slidenum">
              <a:rPr lang="tr-TR" smtClean="0"/>
              <a:t>79</a:t>
            </a:fld>
            <a:endParaRPr lang="tr-TR"/>
          </a:p>
        </p:txBody>
      </p:sp>
    </p:spTree>
    <p:extLst>
      <p:ext uri="{BB962C8B-B14F-4D97-AF65-F5344CB8AC3E}">
        <p14:creationId xmlns:p14="http://schemas.microsoft.com/office/powerpoint/2010/main" val="3503018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https://media.istockphoto.com/id/1000715130/tr/vekt%C3%B6r/du%C5%9F-vekt%C3%B6r-simgesi-dolu-d%C3%BCz-du%C5%9F-sembol%C3%BC.jpg?s=170667a&amp;w=0&amp;k=20&amp;c=g6mF7LUe_Siq9kUoUPQQQJaHWWa2jd5R9j5CmATByA4=</a:t>
            </a:r>
          </a:p>
        </p:txBody>
      </p:sp>
      <p:sp>
        <p:nvSpPr>
          <p:cNvPr id="4" name="Slayt Numarası Yer Tutucusu 3"/>
          <p:cNvSpPr>
            <a:spLocks noGrp="1"/>
          </p:cNvSpPr>
          <p:nvPr>
            <p:ph type="sldNum" sz="quarter" idx="10"/>
          </p:nvPr>
        </p:nvSpPr>
        <p:spPr/>
        <p:txBody>
          <a:bodyPr/>
          <a:lstStyle/>
          <a:p>
            <a:fld id="{AE9FF5C2-A850-460A-8DD9-FCD7DE10E35A}" type="slidenum">
              <a:rPr lang="tr-TR" smtClean="0"/>
              <a:t>89</a:t>
            </a:fld>
            <a:endParaRPr lang="tr-TR"/>
          </a:p>
        </p:txBody>
      </p:sp>
    </p:spTree>
    <p:extLst>
      <p:ext uri="{BB962C8B-B14F-4D97-AF65-F5344CB8AC3E}">
        <p14:creationId xmlns:p14="http://schemas.microsoft.com/office/powerpoint/2010/main" val="16981384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https://encrypted-tbn0.gstatic.com/images?q=tbn:ANd9GcQ60F0YYKMxU41Ao6LqeZBIqRUziLQpdhIGww&amp;usqp=CAU</a:t>
            </a:r>
          </a:p>
        </p:txBody>
      </p:sp>
      <p:sp>
        <p:nvSpPr>
          <p:cNvPr id="4" name="Slayt Numarası Yer Tutucusu 3"/>
          <p:cNvSpPr>
            <a:spLocks noGrp="1"/>
          </p:cNvSpPr>
          <p:nvPr>
            <p:ph type="sldNum" sz="quarter" idx="10"/>
          </p:nvPr>
        </p:nvSpPr>
        <p:spPr/>
        <p:txBody>
          <a:bodyPr/>
          <a:lstStyle/>
          <a:p>
            <a:fld id="{AE9FF5C2-A850-460A-8DD9-FCD7DE10E35A}" type="slidenum">
              <a:rPr lang="tr-TR" smtClean="0"/>
              <a:t>91</a:t>
            </a:fld>
            <a:endParaRPr lang="tr-TR"/>
          </a:p>
        </p:txBody>
      </p:sp>
    </p:spTree>
    <p:extLst>
      <p:ext uri="{BB962C8B-B14F-4D97-AF65-F5344CB8AC3E}">
        <p14:creationId xmlns:p14="http://schemas.microsoft.com/office/powerpoint/2010/main" val="1566523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baseline="0" dirty="0"/>
          </a:p>
          <a:p>
            <a:r>
              <a:rPr lang="tr-TR" dirty="0"/>
              <a:t>https://static5.depositphotos.com/1030387/527/v/600/depositphotos_5270356-stock-illustration-flooded-house.jpg</a:t>
            </a:r>
          </a:p>
        </p:txBody>
      </p:sp>
      <p:sp>
        <p:nvSpPr>
          <p:cNvPr id="4" name="Slayt Numarası Yer Tutucusu 3"/>
          <p:cNvSpPr>
            <a:spLocks noGrp="1"/>
          </p:cNvSpPr>
          <p:nvPr>
            <p:ph type="sldNum" sz="quarter" idx="10"/>
          </p:nvPr>
        </p:nvSpPr>
        <p:spPr/>
        <p:txBody>
          <a:bodyPr/>
          <a:lstStyle/>
          <a:p>
            <a:fld id="{AE9FF5C2-A850-460A-8DD9-FCD7DE10E35A}" type="slidenum">
              <a:rPr lang="tr-TR" smtClean="0"/>
              <a:t>8</a:t>
            </a:fld>
            <a:endParaRPr lang="tr-TR"/>
          </a:p>
        </p:txBody>
      </p:sp>
    </p:spTree>
    <p:extLst>
      <p:ext uri="{BB962C8B-B14F-4D97-AF65-F5344CB8AC3E}">
        <p14:creationId xmlns:p14="http://schemas.microsoft.com/office/powerpoint/2010/main" val="3470747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E9FF5C2-A850-460A-8DD9-FCD7DE10E35A}" type="slidenum">
              <a:rPr lang="tr-TR" smtClean="0"/>
              <a:t>94</a:t>
            </a:fld>
            <a:endParaRPr lang="tr-TR"/>
          </a:p>
        </p:txBody>
      </p:sp>
    </p:spTree>
    <p:extLst>
      <p:ext uri="{BB962C8B-B14F-4D97-AF65-F5344CB8AC3E}">
        <p14:creationId xmlns:p14="http://schemas.microsoft.com/office/powerpoint/2010/main" val="1319865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Mevzuat Takip Sistemi (2022). </a:t>
            </a:r>
            <a:r>
              <a:rPr lang="tr-TR" sz="1200" b="0" i="0" kern="1200" dirty="0">
                <a:solidFill>
                  <a:schemeClr val="tx1"/>
                </a:solidFill>
                <a:effectLst/>
                <a:latin typeface="+mn-lt"/>
                <a:ea typeface="+mn-ea"/>
                <a:cs typeface="+mn-cs"/>
              </a:rPr>
              <a:t>“Türkiye Afet Müdahale </a:t>
            </a:r>
            <a:r>
              <a:rPr lang="tr-TR" sz="1200" b="0" i="0" kern="1200" dirty="0" err="1">
                <a:solidFill>
                  <a:schemeClr val="tx1"/>
                </a:solidFill>
                <a:effectLst/>
                <a:latin typeface="+mn-lt"/>
                <a:ea typeface="+mn-ea"/>
                <a:cs typeface="+mn-cs"/>
              </a:rPr>
              <a:t>Planı”nın</a:t>
            </a:r>
            <a:r>
              <a:rPr lang="tr-TR" sz="1200" b="0" i="0" kern="1200" dirty="0">
                <a:solidFill>
                  <a:schemeClr val="tx1"/>
                </a:solidFill>
                <a:effectLst/>
                <a:latin typeface="+mn-lt"/>
                <a:ea typeface="+mn-ea"/>
                <a:cs typeface="+mn-cs"/>
              </a:rPr>
              <a:t> (TAMP) Yürürlüğe Girdi.</a:t>
            </a:r>
            <a:r>
              <a:rPr lang="tr-TR" sz="1200" b="0" i="0" kern="1200" baseline="0" dirty="0">
                <a:solidFill>
                  <a:schemeClr val="tx1"/>
                </a:solidFill>
                <a:effectLst/>
                <a:latin typeface="+mn-lt"/>
                <a:ea typeface="+mn-ea"/>
                <a:cs typeface="+mn-cs"/>
              </a:rPr>
              <a:t> (Erişim Tarihi: 23.11.2022) Erişim adresi: </a:t>
            </a:r>
            <a:r>
              <a:rPr lang="tr-TR" dirty="0"/>
              <a:t>https://mevzuattakip.com.tr/haber/turkiye-afet-mudahale-plani-nin-tamp-yururluge-girdi</a:t>
            </a:r>
          </a:p>
          <a:p>
            <a:pPr marL="0" marR="0" indent="0" algn="l" defTabSz="914400" rtl="0" eaLnBrk="1" fontAlgn="auto" latinLnBrk="0" hangingPunct="1">
              <a:lnSpc>
                <a:spcPct val="100000"/>
              </a:lnSpc>
              <a:spcBef>
                <a:spcPts val="0"/>
              </a:spcBef>
              <a:spcAft>
                <a:spcPts val="0"/>
              </a:spcAft>
              <a:buClrTx/>
              <a:buSzTx/>
              <a:buFontTx/>
              <a:buNone/>
              <a:tabLst/>
              <a:defRPr/>
            </a:pPr>
            <a:endParaRPr lang="tr-TR" dirty="0"/>
          </a:p>
          <a:p>
            <a:pPr marL="0" marR="0" indent="0" algn="l" defTabSz="914400" rtl="0" eaLnBrk="1" fontAlgn="auto" latinLnBrk="0" hangingPunct="1">
              <a:lnSpc>
                <a:spcPct val="100000"/>
              </a:lnSpc>
              <a:spcBef>
                <a:spcPts val="0"/>
              </a:spcBef>
              <a:spcAft>
                <a:spcPts val="0"/>
              </a:spcAft>
              <a:buClrTx/>
              <a:buSzTx/>
              <a:buFontTx/>
              <a:buNone/>
              <a:tabLst/>
              <a:defRPr/>
            </a:pPr>
            <a:r>
              <a:rPr lang="tr-TR" dirty="0"/>
              <a:t>Resmi</a:t>
            </a:r>
            <a:r>
              <a:rPr lang="tr-TR" baseline="0" dirty="0"/>
              <a:t> gazete Sayı:31954 (2022). [Erişim Tarihi: 23.11.2022] Erişim adresi: </a:t>
            </a:r>
            <a:r>
              <a:rPr lang="tr-TR" dirty="0"/>
              <a:t>https://www.resmigazete.gov.tr/eskiler/2022/09/20220915-28.pdf</a:t>
            </a:r>
          </a:p>
          <a:p>
            <a:endParaRPr lang="tr-TR" dirty="0"/>
          </a:p>
        </p:txBody>
      </p:sp>
      <p:sp>
        <p:nvSpPr>
          <p:cNvPr id="4" name="Slayt Numarası Yer Tutucusu 3"/>
          <p:cNvSpPr>
            <a:spLocks noGrp="1"/>
          </p:cNvSpPr>
          <p:nvPr>
            <p:ph type="sldNum" sz="quarter" idx="10"/>
          </p:nvPr>
        </p:nvSpPr>
        <p:spPr/>
        <p:txBody>
          <a:bodyPr/>
          <a:lstStyle/>
          <a:p>
            <a:fld id="{AE9FF5C2-A850-460A-8DD9-FCD7DE10E35A}" type="slidenum">
              <a:rPr lang="tr-TR" smtClean="0"/>
              <a:t>99</a:t>
            </a:fld>
            <a:endParaRPr lang="tr-TR"/>
          </a:p>
        </p:txBody>
      </p:sp>
    </p:spTree>
    <p:extLst>
      <p:ext uri="{BB962C8B-B14F-4D97-AF65-F5344CB8AC3E}">
        <p14:creationId xmlns:p14="http://schemas.microsoft.com/office/powerpoint/2010/main" val="8217906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fontAlgn="base"/>
            <a:r>
              <a:rPr lang="tr-TR" dirty="0"/>
              <a:t>Sağlık Bakanlığı (2021)</a:t>
            </a:r>
            <a:r>
              <a:rPr lang="tr-TR" baseline="0" dirty="0"/>
              <a:t>. </a:t>
            </a:r>
            <a:r>
              <a:rPr lang="tr-TR" sz="1200" b="0" i="0" kern="1200" dirty="0">
                <a:solidFill>
                  <a:schemeClr val="tx1"/>
                </a:solidFill>
                <a:effectLst/>
                <a:latin typeface="+mn-lt"/>
                <a:ea typeface="+mn-ea"/>
                <a:cs typeface="+mn-cs"/>
              </a:rPr>
              <a:t>Hastane Afet ve Acil Durum Planı (HAP) Hazırlama Kılavuzu.</a:t>
            </a:r>
            <a:r>
              <a:rPr lang="tr-TR" sz="1200" b="0" i="0" kern="1200" baseline="0" dirty="0">
                <a:solidFill>
                  <a:schemeClr val="tx1"/>
                </a:solidFill>
                <a:effectLst/>
                <a:latin typeface="+mn-lt"/>
                <a:ea typeface="+mn-ea"/>
                <a:cs typeface="+mn-cs"/>
              </a:rPr>
              <a:t> Erişim Tarihi: 23.11.2022 [Erişim adresi: </a:t>
            </a:r>
            <a:r>
              <a:rPr lang="tr-TR" dirty="0"/>
              <a:t>https://www.saglik.gov.tr/TR,1789/hastane-afet-ve-acil-durum-plani-hap-hazirlama-kilavuzu.html]</a:t>
            </a:r>
          </a:p>
        </p:txBody>
      </p:sp>
      <p:sp>
        <p:nvSpPr>
          <p:cNvPr id="4" name="Slayt Numarası Yer Tutucusu 3"/>
          <p:cNvSpPr>
            <a:spLocks noGrp="1"/>
          </p:cNvSpPr>
          <p:nvPr>
            <p:ph type="sldNum" sz="quarter" idx="10"/>
          </p:nvPr>
        </p:nvSpPr>
        <p:spPr/>
        <p:txBody>
          <a:bodyPr/>
          <a:lstStyle/>
          <a:p>
            <a:fld id="{AE9FF5C2-A850-460A-8DD9-FCD7DE10E35A}" type="slidenum">
              <a:rPr lang="tr-TR" smtClean="0"/>
              <a:t>103</a:t>
            </a:fld>
            <a:endParaRPr lang="tr-TR"/>
          </a:p>
        </p:txBody>
      </p:sp>
    </p:spTree>
    <p:extLst>
      <p:ext uri="{BB962C8B-B14F-4D97-AF65-F5344CB8AC3E}">
        <p14:creationId xmlns:p14="http://schemas.microsoft.com/office/powerpoint/2010/main" val="42795151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AE9FF5C2-A850-460A-8DD9-FCD7DE10E35A}" type="slidenum">
              <a:rPr lang="tr-TR" smtClean="0"/>
              <a:t>104</a:t>
            </a:fld>
            <a:endParaRPr lang="tr-TR"/>
          </a:p>
        </p:txBody>
      </p:sp>
    </p:spTree>
    <p:extLst>
      <p:ext uri="{BB962C8B-B14F-4D97-AF65-F5344CB8AC3E}">
        <p14:creationId xmlns:p14="http://schemas.microsoft.com/office/powerpoint/2010/main" val="15289486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SOP (Standart Operasyon Prosedürü)</a:t>
            </a:r>
          </a:p>
        </p:txBody>
      </p:sp>
      <p:sp>
        <p:nvSpPr>
          <p:cNvPr id="4" name="Slayt Numarası Yer Tutucusu 3"/>
          <p:cNvSpPr>
            <a:spLocks noGrp="1"/>
          </p:cNvSpPr>
          <p:nvPr>
            <p:ph type="sldNum" sz="quarter" idx="10"/>
          </p:nvPr>
        </p:nvSpPr>
        <p:spPr/>
        <p:txBody>
          <a:bodyPr/>
          <a:lstStyle/>
          <a:p>
            <a:fld id="{AE9FF5C2-A850-460A-8DD9-FCD7DE10E35A}" type="slidenum">
              <a:rPr lang="tr-TR" smtClean="0"/>
              <a:t>110</a:t>
            </a:fld>
            <a:endParaRPr lang="tr-TR"/>
          </a:p>
        </p:txBody>
      </p:sp>
    </p:spTree>
    <p:extLst>
      <p:ext uri="{BB962C8B-B14F-4D97-AF65-F5344CB8AC3E}">
        <p14:creationId xmlns:p14="http://schemas.microsoft.com/office/powerpoint/2010/main" val="36996175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https://indigodergisi.com/2014/12/aynanin-gorunmeyen-yuzu/</a:t>
            </a:r>
          </a:p>
        </p:txBody>
      </p:sp>
      <p:sp>
        <p:nvSpPr>
          <p:cNvPr id="4" name="Slayt Numarası Yer Tutucusu 3"/>
          <p:cNvSpPr>
            <a:spLocks noGrp="1"/>
          </p:cNvSpPr>
          <p:nvPr>
            <p:ph type="sldNum" sz="quarter" idx="10"/>
          </p:nvPr>
        </p:nvSpPr>
        <p:spPr/>
        <p:txBody>
          <a:bodyPr/>
          <a:lstStyle/>
          <a:p>
            <a:fld id="{AE9FF5C2-A850-460A-8DD9-FCD7DE10E35A}" type="slidenum">
              <a:rPr lang="tr-TR" smtClean="0"/>
              <a:t>111</a:t>
            </a:fld>
            <a:endParaRPr lang="tr-TR"/>
          </a:p>
        </p:txBody>
      </p:sp>
    </p:spTree>
    <p:extLst>
      <p:ext uri="{BB962C8B-B14F-4D97-AF65-F5344CB8AC3E}">
        <p14:creationId xmlns:p14="http://schemas.microsoft.com/office/powerpoint/2010/main" val="21769672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https://cdn.odatv4.com/images2/2020_01/2020_01_26/images_1.jpg</a:t>
            </a:r>
          </a:p>
          <a:p>
            <a:r>
              <a:rPr lang="tr-TR" dirty="0"/>
              <a:t>https://cdnuploads.aa.com.tr/uploads/Contents/2020/10/04/thumbs_b_c_911393d8c6193a0c41654bbca9a43987.jpg</a:t>
            </a:r>
          </a:p>
        </p:txBody>
      </p:sp>
      <p:sp>
        <p:nvSpPr>
          <p:cNvPr id="4" name="Slayt Numarası Yer Tutucusu 3"/>
          <p:cNvSpPr>
            <a:spLocks noGrp="1"/>
          </p:cNvSpPr>
          <p:nvPr>
            <p:ph type="sldNum" sz="quarter" idx="10"/>
          </p:nvPr>
        </p:nvSpPr>
        <p:spPr/>
        <p:txBody>
          <a:bodyPr/>
          <a:lstStyle/>
          <a:p>
            <a:fld id="{AE9FF5C2-A850-460A-8DD9-FCD7DE10E35A}" type="slidenum">
              <a:rPr lang="tr-TR" smtClean="0"/>
              <a:t>113</a:t>
            </a:fld>
            <a:endParaRPr lang="tr-TR"/>
          </a:p>
        </p:txBody>
      </p:sp>
    </p:spTree>
    <p:extLst>
      <p:ext uri="{BB962C8B-B14F-4D97-AF65-F5344CB8AC3E}">
        <p14:creationId xmlns:p14="http://schemas.microsoft.com/office/powerpoint/2010/main" val="27503369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Sağlık Bakanlığı </a:t>
            </a:r>
            <a:r>
              <a:rPr lang="tr-TR" baseline="0" dirty="0"/>
              <a:t>(2021). </a:t>
            </a:r>
            <a:r>
              <a:rPr lang="tr-TR" dirty="0"/>
              <a:t>Hastane Afet ve Acil Durum Planı</a:t>
            </a:r>
            <a:r>
              <a:rPr lang="tr-TR" baseline="0" dirty="0"/>
              <a:t> Hazırlama Kılavuzu Sürüm 2. Erişim adresi: </a:t>
            </a:r>
            <a:r>
              <a:rPr lang="tr-TR" dirty="0"/>
              <a:t>https://dosyasb.saglik.gov.tr/Eklenti/40879,haphazirlamaklavuzusurum214062021pdf.pdf?0</a:t>
            </a:r>
          </a:p>
        </p:txBody>
      </p:sp>
      <p:sp>
        <p:nvSpPr>
          <p:cNvPr id="4" name="Slayt Numarası Yer Tutucusu 3"/>
          <p:cNvSpPr>
            <a:spLocks noGrp="1"/>
          </p:cNvSpPr>
          <p:nvPr>
            <p:ph type="sldNum" sz="quarter" idx="10"/>
          </p:nvPr>
        </p:nvSpPr>
        <p:spPr/>
        <p:txBody>
          <a:bodyPr/>
          <a:lstStyle/>
          <a:p>
            <a:fld id="{AE9FF5C2-A850-460A-8DD9-FCD7DE10E35A}" type="slidenum">
              <a:rPr lang="tr-TR" smtClean="0"/>
              <a:t>114</a:t>
            </a:fld>
            <a:endParaRPr lang="tr-TR"/>
          </a:p>
        </p:txBody>
      </p:sp>
    </p:spTree>
    <p:extLst>
      <p:ext uri="{BB962C8B-B14F-4D97-AF65-F5344CB8AC3E}">
        <p14:creationId xmlns:p14="http://schemas.microsoft.com/office/powerpoint/2010/main" val="25038203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https://www.prcert.org/calendar/2019/9/26/home-prep-workshop</a:t>
            </a:r>
          </a:p>
        </p:txBody>
      </p:sp>
      <p:sp>
        <p:nvSpPr>
          <p:cNvPr id="4" name="Slayt Numarası Yer Tutucusu 3"/>
          <p:cNvSpPr>
            <a:spLocks noGrp="1"/>
          </p:cNvSpPr>
          <p:nvPr>
            <p:ph type="sldNum" sz="quarter" idx="10"/>
          </p:nvPr>
        </p:nvSpPr>
        <p:spPr/>
        <p:txBody>
          <a:bodyPr/>
          <a:lstStyle/>
          <a:p>
            <a:fld id="{AE9FF5C2-A850-460A-8DD9-FCD7DE10E35A}" type="slidenum">
              <a:rPr lang="tr-TR" smtClean="0"/>
              <a:t>115</a:t>
            </a:fld>
            <a:endParaRPr lang="tr-TR"/>
          </a:p>
        </p:txBody>
      </p:sp>
    </p:spTree>
    <p:extLst>
      <p:ext uri="{BB962C8B-B14F-4D97-AF65-F5344CB8AC3E}">
        <p14:creationId xmlns:p14="http://schemas.microsoft.com/office/powerpoint/2010/main" val="3649873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Hiç kimsenin yaşamadığı bir yerde olan deprem,</a:t>
            </a:r>
            <a:r>
              <a:rPr lang="tr-TR" baseline="0" dirty="0"/>
              <a:t> bir afet değildir. </a:t>
            </a:r>
          </a:p>
          <a:p>
            <a:endParaRPr lang="tr-TR" dirty="0"/>
          </a:p>
          <a:p>
            <a:r>
              <a:rPr lang="tr-TR" dirty="0"/>
              <a:t>https://www.hurriyet.com.tr/galeri-kastamonunun-bozkurt-ilcesindeki-felaketin-boyutu-sel-oncesi-ve-sonrasinda-cekilen-fotograflarla-gozler-onune-serildi-42059722/1</a:t>
            </a:r>
          </a:p>
        </p:txBody>
      </p:sp>
      <p:sp>
        <p:nvSpPr>
          <p:cNvPr id="4" name="Slayt Numarası Yer Tutucusu 3"/>
          <p:cNvSpPr>
            <a:spLocks noGrp="1"/>
          </p:cNvSpPr>
          <p:nvPr>
            <p:ph type="sldNum" sz="quarter" idx="10"/>
          </p:nvPr>
        </p:nvSpPr>
        <p:spPr/>
        <p:txBody>
          <a:bodyPr/>
          <a:lstStyle/>
          <a:p>
            <a:fld id="{AE9FF5C2-A850-460A-8DD9-FCD7DE10E35A}" type="slidenum">
              <a:rPr lang="tr-TR" smtClean="0"/>
              <a:t>9</a:t>
            </a:fld>
            <a:endParaRPr lang="tr-TR"/>
          </a:p>
        </p:txBody>
      </p:sp>
    </p:spTree>
    <p:extLst>
      <p:ext uri="{BB962C8B-B14F-4D97-AF65-F5344CB8AC3E}">
        <p14:creationId xmlns:p14="http://schemas.microsoft.com/office/powerpoint/2010/main" val="3180918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sz="1200" b="0" i="0" u="none" strike="noStrike" kern="1200" dirty="0">
                <a:solidFill>
                  <a:schemeClr val="tx1"/>
                </a:solidFill>
                <a:effectLst/>
                <a:latin typeface="+mn-lt"/>
                <a:ea typeface="+mn-ea"/>
                <a:cs typeface="+mn-cs"/>
                <a:hlinkClick r:id="rId3"/>
              </a:rPr>
              <a:t>Düzce</a:t>
            </a:r>
            <a:r>
              <a:rPr lang="tr-TR" sz="1200" b="0" i="0" kern="1200" dirty="0">
                <a:solidFill>
                  <a:schemeClr val="tx1"/>
                </a:solidFill>
                <a:effectLst/>
                <a:latin typeface="+mn-lt"/>
                <a:ea typeface="+mn-ea"/>
                <a:cs typeface="+mn-cs"/>
              </a:rPr>
              <a:t>'de 23 Kasım</a:t>
            </a:r>
            <a:r>
              <a:rPr lang="tr-TR" sz="1200" b="0" i="0" kern="1200" baseline="0" dirty="0">
                <a:solidFill>
                  <a:schemeClr val="tx1"/>
                </a:solidFill>
                <a:effectLst/>
                <a:latin typeface="+mn-lt"/>
                <a:ea typeface="+mn-ea"/>
                <a:cs typeface="+mn-cs"/>
              </a:rPr>
              <a:t> 2022’de</a:t>
            </a:r>
            <a:r>
              <a:rPr lang="tr-TR" sz="1200" b="0" i="0" kern="1200" dirty="0">
                <a:solidFill>
                  <a:schemeClr val="tx1"/>
                </a:solidFill>
                <a:effectLst/>
                <a:latin typeface="+mn-lt"/>
                <a:ea typeface="+mn-ea"/>
                <a:cs typeface="+mn-cs"/>
              </a:rPr>
              <a:t> meydana gelen 5,9 büyüklüğündeki depreme </a:t>
            </a:r>
            <a:r>
              <a:rPr lang="tr-TR" sz="1200" b="0" i="0" kern="1200" dirty="0" err="1">
                <a:solidFill>
                  <a:schemeClr val="tx1"/>
                </a:solidFill>
                <a:effectLst/>
                <a:latin typeface="+mn-lt"/>
                <a:ea typeface="+mn-ea"/>
                <a:cs typeface="+mn-cs"/>
              </a:rPr>
              <a:t>Bahçeşehir'deki</a:t>
            </a:r>
            <a:r>
              <a:rPr lang="tr-TR" sz="1200" b="0" i="0" kern="1200" dirty="0">
                <a:solidFill>
                  <a:schemeClr val="tx1"/>
                </a:solidFill>
                <a:effectLst/>
                <a:latin typeface="+mn-lt"/>
                <a:ea typeface="+mn-ea"/>
                <a:cs typeface="+mn-cs"/>
              </a:rPr>
              <a:t> evinde yakalanan 8 buçuk yaşındaki </a:t>
            </a:r>
            <a:r>
              <a:rPr lang="tr-TR" sz="1200" b="0" i="0" kern="1200" dirty="0" err="1">
                <a:solidFill>
                  <a:schemeClr val="tx1"/>
                </a:solidFill>
                <a:effectLst/>
                <a:latin typeface="+mn-lt"/>
                <a:ea typeface="+mn-ea"/>
                <a:cs typeface="+mn-cs"/>
              </a:rPr>
              <a:t>Elisa</a:t>
            </a:r>
            <a:r>
              <a:rPr lang="tr-TR" sz="1200" b="0" i="0" kern="1200" dirty="0">
                <a:solidFill>
                  <a:schemeClr val="tx1"/>
                </a:solidFill>
                <a:effectLst/>
                <a:latin typeface="+mn-lt"/>
                <a:ea typeface="+mn-ea"/>
                <a:cs typeface="+mn-cs"/>
              </a:rPr>
              <a:t> Kandemir, depremin ardından sokağa çıktığında bölgede Türk Kızılay ve AFAD ekiplerini göremedi. Ekipleri göremeyince çok üzülen minik kız, Düzce Valisi Cevdet Atay'a </a:t>
            </a:r>
            <a:r>
              <a:rPr lang="tr-TR" sz="1200" b="0" i="0" u="none" strike="noStrike" kern="1200" dirty="0">
                <a:solidFill>
                  <a:schemeClr val="tx1"/>
                </a:solidFill>
                <a:effectLst/>
                <a:latin typeface="+mn-lt"/>
                <a:ea typeface="+mn-ea"/>
                <a:cs typeface="+mn-cs"/>
                <a:hlinkClick r:id="rId4"/>
              </a:rPr>
              <a:t>Mektup</a:t>
            </a:r>
            <a:r>
              <a:rPr lang="tr-TR" sz="1200" b="0" i="0" kern="1200" dirty="0">
                <a:solidFill>
                  <a:schemeClr val="tx1"/>
                </a:solidFill>
                <a:effectLst/>
                <a:latin typeface="+mn-lt"/>
                <a:ea typeface="+mn-ea"/>
                <a:cs typeface="+mn-cs"/>
              </a:rPr>
              <a:t> yazdı. Mektubunda Türk Kızılay ve AFAD ekiplerini </a:t>
            </a:r>
            <a:r>
              <a:rPr lang="tr-TR" sz="1200" b="0" i="0" kern="1200" dirty="0" err="1">
                <a:solidFill>
                  <a:schemeClr val="tx1"/>
                </a:solidFill>
                <a:effectLst/>
                <a:latin typeface="+mn-lt"/>
                <a:ea typeface="+mn-ea"/>
                <a:cs typeface="+mn-cs"/>
              </a:rPr>
              <a:t>Bahçeşehir'de</a:t>
            </a:r>
            <a:r>
              <a:rPr lang="tr-TR" sz="1200" b="0" i="0" kern="1200" dirty="0">
                <a:solidFill>
                  <a:schemeClr val="tx1"/>
                </a:solidFill>
                <a:effectLst/>
                <a:latin typeface="+mn-lt"/>
                <a:ea typeface="+mn-ea"/>
                <a:cs typeface="+mn-cs"/>
              </a:rPr>
              <a:t> göremediğini belirten </a:t>
            </a:r>
            <a:r>
              <a:rPr lang="tr-TR" sz="1200" b="0" i="0" kern="1200" dirty="0" err="1">
                <a:solidFill>
                  <a:schemeClr val="tx1"/>
                </a:solidFill>
                <a:effectLst/>
                <a:latin typeface="+mn-lt"/>
                <a:ea typeface="+mn-ea"/>
                <a:cs typeface="+mn-cs"/>
              </a:rPr>
              <a:t>Elisa</a:t>
            </a:r>
            <a:r>
              <a:rPr lang="tr-TR" sz="1200" b="0" i="0" kern="1200" dirty="0">
                <a:solidFill>
                  <a:schemeClr val="tx1"/>
                </a:solidFill>
                <a:effectLst/>
                <a:latin typeface="+mn-lt"/>
                <a:ea typeface="+mn-ea"/>
                <a:cs typeface="+mn-cs"/>
              </a:rPr>
              <a:t>, Vali Atay'dan bilgi istedi.</a:t>
            </a:r>
            <a:endParaRPr lang="tr-TR" dirty="0"/>
          </a:p>
          <a:p>
            <a:r>
              <a:rPr lang="tr-TR" dirty="0"/>
              <a:t>https://www.hurriyet.com.tr/gundem/depremi-yasayan-minik-elisadan-valiye-mektup-sevgili-vali-amca-deprem-oldu-42178272</a:t>
            </a:r>
          </a:p>
        </p:txBody>
      </p:sp>
      <p:sp>
        <p:nvSpPr>
          <p:cNvPr id="4" name="Slayt Numarası Yer Tutucusu 3"/>
          <p:cNvSpPr>
            <a:spLocks noGrp="1"/>
          </p:cNvSpPr>
          <p:nvPr>
            <p:ph type="sldNum" sz="quarter" idx="10"/>
          </p:nvPr>
        </p:nvSpPr>
        <p:spPr/>
        <p:txBody>
          <a:bodyPr/>
          <a:lstStyle/>
          <a:p>
            <a:fld id="{AE9FF5C2-A850-460A-8DD9-FCD7DE10E35A}" type="slidenum">
              <a:rPr lang="tr-TR" smtClean="0"/>
              <a:t>11</a:t>
            </a:fld>
            <a:endParaRPr lang="tr-TR"/>
          </a:p>
        </p:txBody>
      </p:sp>
    </p:spTree>
    <p:extLst>
      <p:ext uri="{BB962C8B-B14F-4D97-AF65-F5344CB8AC3E}">
        <p14:creationId xmlns:p14="http://schemas.microsoft.com/office/powerpoint/2010/main" val="1788584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err="1"/>
              <a:t>data:image</a:t>
            </a:r>
            <a:r>
              <a:rPr lang="tr-TR" dirty="0"/>
              <a:t>/jpeg;base64,/9j/4AAQSkZJRgABAQAAAQABAAD/2wCEAAkGBxMTEhUTEhMWFRUWGBkYGBgYGCAfHRsfHRoYGB0fGSAYHighIR0nGyEdITEhJSorLy4uHR81ODMsNygvLisBCgoKDQ0NDw0NDisZFRkrLTcrLS0tLS0rKysrLS0rLSsrLSstKysrKysrKysrKysrKysrKysrKysrKysrLSsrK//AABEIAO8A0wMBIgACEQEDEQH/</a:t>
            </a:r>
            <a:r>
              <a:rPr lang="tr-TR" dirty="0" err="1"/>
              <a:t>xAAbAAACAgMBAAAAAAAAAAAAAAAABgQFAQMHAv</a:t>
            </a:r>
            <a:r>
              <a:rPr lang="tr-TR" dirty="0"/>
              <a:t>/EAFEQAAIBAwMCAwQGBgQKBQ0AAAECAwAEEQUSIQYxE0FRIjJhcQcUI0KBkRUzUmKhsSRygsEWNENFU3OSo9HwVWODorIXJkR0k5Szw8TS09Tx/8QAFAEBAAAAAAAAAAAAAAAAAAAAAP/EABQRAQAAAAAAAAAAAAAAAAAAAAD/2gAMAwEAAhEDEQA/AO415I869UUBRRUHWb4W9vNOVLCGJ5Co7kIpbA+JxQSLidUUs7KqjksxAA+ZPFLd19Imlx+9fQH+o2//AMANV3T/AEhHcol5qJF5PKokCvzDEHAYJDGSVwBgbjknBOeacrezjjGEREH7qgfyFAtH6RbD7rzPnsUtpmB+REeKJOvYh2tNQYeos5cH8wKbQKzQKT9aHgrp2oMD/</a:t>
            </a:r>
            <a:r>
              <a:rPr lang="tr-TR" dirty="0" err="1"/>
              <a:t>wBQB</a:t>
            </a:r>
            <a:r>
              <a:rPr lang="tr-TR" dirty="0"/>
              <a:t>/BnBrLdcxKxElpfpjksbSQqPxQNTNPcogy7qo/eIH86qLvq6wi/WXtsp74MyZ/LOaCFD9Iemk7Wulib9mZWiP8AvVWre2161k4juYHJ/</a:t>
            </a:r>
            <a:r>
              <a:rPr lang="tr-TR" dirty="0" err="1"/>
              <a:t>ZlU</a:t>
            </a:r>
            <a:r>
              <a:rPr lang="tr-TR" dirty="0"/>
              <a:t>/wAjS3d/SBYPlY0mvPhDbPID6YJUL/H1qpuUil3FenASwPtTrbREn94klh8xmgedQ6gtYWRZrmGMv7geRRu5A4yfUitV/wBT2UJxNd28ZBwQ0qg+vbOa510PYaVHBem6FrHK0syzRsyHwo8nYkRPJQphgw7n5YEbojUoYrSDbpMUjmMZlWS13uOcFw7h9xGCQfM0DvL9JWmBti3Pit+zDG8h/DYpGPj2rWetpnz9W0u+kPkZEWFe2e8rZ/hRH1kygbdK1ADOAEhiI/7stbF6vum9zSLw/</a:t>
            </a:r>
            <a:r>
              <a:rPr lang="tr-TR" dirty="0" err="1"/>
              <a:t>wBcxJ</a:t>
            </a:r>
            <a:r>
              <a:rPr lang="tr-TR" dirty="0"/>
              <a:t>/4pKDX9d1uU4W1s7Yesszy/wAIgv8AOvP+D+qy/rtVEXqtvbqB8fakJb+Vez1Fqx93Rhj969iB/EBT/OvSa7qx/wA0Rj53yf3RUGB0dc+er3uf+y/l4dYPSl+P1es3A/rwwv8AzUVJj1bVT/m2Bfne/wD2wGtMl3rTe7a2Sehe4kbHzCRDNB5/ResRj2NRgmI8p7XbnnzMLjy9BU/pnWppXmt7qFYbiHYzBGLI6PnbJGSAcEqwIPIIqol0jW5gN+oW1r6/Vrcvn8Z2z+XoKuememI7Pe4kmnmlx4k0773YDOAPIKCTgAefnQMNFFFAUUUUBRRRQFFFFAV4dQQQRkHgg1zf6Qevfq8sa2t1bfZrJJKhKuZGV4o0gOGyhJdmJ7gIT2U10SCdXGVZWH7pB/DIoFc9HSRZFjfXFsv3YjtmiX0CrKNyr+6rAemK1/</a:t>
            </a:r>
            <a:r>
              <a:rPr lang="tr-TR" dirty="0" err="1"/>
              <a:t>oHV</a:t>
            </a:r>
            <a:r>
              <a:rPr lang="tr-TR" dirty="0"/>
              <a:t>/8ApdP/AHBP/wAlOdFAof4M3rH7TVrjHmI4YU8vL2GI/jWV6Dib9ddX03GDvunAI+IiKim6igVYPo90xTn6nE5xjMmZD+PiE5Pxo1O703TwgaOKN24jiihBkf4Ika7iPj2+NQNR1+e9le00xtqxttuL3GUjPmkIPDy47nsufUjF30/0tb2vtIGeYjDzysXlf5u3IGedowPhQUgudUvceAg063/amQPcMOO0WSkY7+8SeBUgfR7aOd954l7Lj37hycfBEXCKPgB+dONFBzTo7pCxnmvLl7SAp47W8MZjUoqQ+wzAbffeTcSTk4AGe9ND9D6aQR9QtvwhQfxAqH9FoxpyAjBEt1kfH6zN3q71+/gigc3EyQqysu52A5KnhdxGTjyFAj6Xo+iTymOzkaKX2seBNNEG25DGI5CPjzKbsDvVuNI1O0O62uvrkY7w3eA/nyk0a9+3DKRxVHdH/wA3beUIEkhigeNlYjwnBWPxcqCeAxdlPcFgfOulwKQoDHJAAJxjJ8zjyoKLp3qlLmR4Hje3uolDSQSe8AeNyMPZdM/eHqM4zTHS/wBRdNR3W2QM0NzH+quI+HTzwfJkPmjZB5+dRtD6hcTCyvlEd1tJjcfqrlV7tCT2YDlozyM5GRzQNNFFFAUUUUBRRRQFFFFAUUUUBUHWbIzwSwh2jMkboHXuu5SMj4jvU6ig4T1VoMtr4cUtlbOGtbuK3SzQ7jMYkzNKHwxxGGPG4gjvkim76K9GZQLtZLYQSQJGsdtGyByh9+cOT9svtKcepzV71n9nNp9z5RXQjb4LOjwZ/wBtko0RRDqN5Ao2pIkN0FA4DOZI5SPLkorH4lj50DSDnkV6oooCkXX55r+5bT7d2jgiAN5OnDe0MrBEfJiOWPkDj4G76z1prW2LRANPIyw26H70rnC5+A5Y/BTWzpTQ1s7dYgd7kl5ZD3kkc5d2+JP5AAeVBN0rTYreJIYUWONBhVXsP+JPck8k1OoooCiiigU+nv6NeXVkeFkJu4PTbIcTKP6s3tY9JRVRpvT8Gpi8mvR4rma4towRxAkblB4QPuucby/ck+nFMXVmkySrHNb4FzbN4kRJwGHaSJj5LIvsn0IU+VKeh9YWsF/cRzObVLhVnMdwPDMUwPhyLluCHXY4YEqSHwaCd9GmnKNOlsJwr+DNcW0o8nyxbPqAyOCKrh1i9pJ9VjuYLxU3BTIJUkATgq0kELxOykqCQAeeeeTa2nVWlQS3Esd6rmcrI6ITIAyqE3KI1JywC579h8ahdQ63JcmF7GwvHmgmWRHaLwEK52yoWmIOHQke6ecHyoF2PXpZwLtbiV797jEFjC5KxQxy7ZBJEduSyK5LSBckpgLTtqd9Z6lbSRxTKk8Q8RN/sS28qjKOVfDLg8HyIJHY1rWw1aZ2cCysN4GXRDPMT8SwRO2O4PI9K2/+Tu2lkWa+eW9kX3TOw2r8FSMKuPgQaC66V1lby0huVx9omWAOQGHsuAR3wwIzVzSlpEYs7+S1UAQXStcQgDAR02JMgHYA5SQY8y/wptoCiiigKKKKAooooCiiigKKKKBd6+sml065VM7xGZEx33xkSpj+0oqsu4rmV7bU7ERSM1tseOVygZJCkqlWUEBlYHuMYY04yJkEHsQR+dInSHUsFpZwW147wyQr4bGSGVFwhKqd7Js2lQMHOKCWnUeq/e0Vs/u3kBHzGcGpL9TXajnSbr8JLc/ylqdb9Yae+Nl9akny8dM/luzVol5Gezofkw/40ClbC6vL+3mntJLeC2jldfEeMlpX2oPZjZiMJv7+p+FO1YrNAUUUUBRRRQFaJ7ZHGHRWHbDAEfxrfRQao4VX3VA+Qx/KtmKzRQFYJqo13qO2s03XMyR+ik+03wRR7TH5Cl8Q3upfrRJZWRx9nnFxOO/tkfqUPbaPaIzkjNBu0+f65qbzId0FlG0KsPdeaUgy7T57EVVPxY05VE06xjgjWKFFSNBhVUYAH/Pn51LoCiiigKKKKAooooCiiigKKKKAooooK+80a2lBEtvDICckPGrAn47hzVXL0HprHJsLb8IlH8FAFMlFApJ9HOnLnwoXhzyfCnmT+CSAfwr0nSciEm31C9j+Dusy9sf+kIzfk2Ka65jr8US3c76m13ErOv1W4ikkWGOPYg2kwnCOX3Elxzxg8UFidY1OO6NqGtLkpD47uyvBtXeVAYhpBubkjgABTW3ReqtQuIop10xTFKu5SLsbsZ4O2SNe45HPYiqq36UeVLg2OseKtyhSVpFimLjw2iX7SMqwKjOCPPJwec29p+lrSNYxb2d1HGqogileF9qqqgESh1z/AGhn4UEleqLsDL6Tdj12vA35DxQTQ/</a:t>
            </a:r>
            <a:r>
              <a:rPr lang="tr-TR" dirty="0" err="1"/>
              <a:t>WTj</a:t>
            </a:r>
            <a:r>
              <a:rPr lang="tr-TR" dirty="0"/>
              <a:t>/Nmok+giT+fi4oPWEqECXS79Sc8okcqj5mOQn+FYHX0HnbXy/</a:t>
            </a:r>
            <a:r>
              <a:rPr lang="tr-TR" dirty="0" err="1"/>
              <a:t>Ozl</a:t>
            </a:r>
            <a:r>
              <a:rPr lang="tr-TR" dirty="0"/>
              <a:t>/uWgyOrpj7ulX+T6rEv5kzcUP1Nffd0i4/</a:t>
            </a:r>
            <a:r>
              <a:rPr lang="tr-TR" dirty="0" err="1"/>
              <a:t>tTQD</a:t>
            </a:r>
            <a:r>
              <a:rPr lang="tr-TR" dirty="0"/>
              <a:t>/AOYawOvIScLa37HyxZy/3qP+RQnWMrg+FpV+2Dj7RI4gfl4kuf4UHpdT1Z/dsLeIZHMt2W48ziKI/wA61voOoXH+NagYVI5jsk8P/eyb3/</a:t>
            </a:r>
            <a:r>
              <a:rPr lang="tr-TR" dirty="0" err="1"/>
              <a:t>Lb+FYe</a:t>
            </a:r>
            <a:r>
              <a:rPr lang="tr-TR" dirty="0"/>
              <a:t>/wBXlH2Vpb2oz71xN4jAcZOyAbc4zgF/nVLqVvahsarrJlPOYElWBME4wY4T4jAduWPnmgrdU0/TbG7eKULcR3kfhuCfGuo3Cnke9LsdQOR7rKvkeL3pzVtXMCqLFWCDCy3M3hSSqDhS0ao5RyuM7j3zXnRde0+FcaZYTSZ84bUoCf35Zwg/MmtzaPd3zn9Iy/Vrdj9nZwy4Z+DuE8iYLcc7EOPjxkgx9K6z9btkn2GMkurIWDbWR2jYBl4YbgcMO4xVzUWxs0hjWOJVSNAFVVGAB6CpVAUUUUBRRRQFFFFAUUUUBRRRQFFFFAUUUUBSydaY6r9Q2qY/qRuSSOd3jCIDvjbjPGPTmmaqRNGIv2vNww1ssG3byNsryEg+h3dvgKBct7XSr66uITaIJ7dsFwvhl/us0bxkMQrEqfQketaJ9OsoLpLKO+vbWV0V0AuGZDlmAUePvAYkHCkc+WajdL6Vcrd2yNBJH9UkvnnnYezN47HYIzn292Vc/s7ADzW/rTTLhp7sR28kv1u2ghhkXG2GSOSRsyEnKAFlkDAd19cUF6vT18pO3VZT6CS3hbH+yq1quNM1CNGd9VAVAWY/U04ABJ4DE1K641CWG0Kw8zzslvEfR5SE3HHYKMt+FL+i+L+hLqJN0skK3tvGwUlpfDaVFIC8lj+ZNBm8lugLN/0rIUu3VI5Et4QuXRpEJDjPtAYHnmpGr209t4ZuNXuMSyxwIqQwKWeRgowTGeByxPkAfPFStf0WZ9Pt4oUBngazdASAFaN49xJ9Am/OOcds9qg/SVaRPNYNd7fqSyTrOX4VS8DLEzH7uHyA3kSKC0/wDt3/AMYmurnyImuHKny5RCqn8qhdXxrYWqrp1vDHPNNHDEEjRcliWPOMZ2huTnFWH0fao09py/iiKSSFJ+cTJG21ZMnuSOCRwWDYpc+kHp+68eBrS4ZBNNuEbncizxqZY2Qtnw9yq6nupJA2+1kA1rJb6pZMpDeHMrRurDDxuOGVwfdkRx+YBHkapUtpryzaCUmO/snGyXtmRB9nKvrHKnDD9517ivfQ95BDut5Glju5ZHmlW5UI8juRuMeCY3UAAARkgADtTxQQNGvTNBHKyGNmUFkbujdmU59GyKn1Chv42meEN9pGiOy4PCuXCnOMHJRu3p8a022rwyTy26t9rCELqQRgOMqRke0MeYyPLvQWdFFFAUVg1zi1v7gXDak0rG3a6ay8EH2EiEngLLjtv+sDJY/cc/Kg6RRRRQFFFFAUUUUBRRRQFFLP0hzSJYS+FI0Ts0MYkT3l8SaOMkfIMfMfMVjQ+pgW+rXu2C7UldrHCTY7SW5J9pWHO33l5BHGSEHqPXri21G2RI3mhlgmLxpt3ZRozvQHG5lB90HkMcZIwZOp9XRNY3dxbSfaW8UhKupV0cIxQSRuAwycYyMGrLqHRRcopV2imibfDMoBMb4K5weGUgkMp4IJ7cELl1079lePqV1Er3kaW+9Ps40VQwj2iRjlyzFjk+gGB3Cfply2o6cFEskFxtVJGQ7XhnTaTuAxxuAO3gMrehqv6c1fUxCrSRJeBSY5QpEU8ciEq4w2IpBkZBBjyCD51N6WsZrdrq7vJIFEiREmJj4e2GMgysWAwWXuOcBByakdETE20ty/spPPPcKW9nETMfDY57ZjCtz60GqbVbDUFNrKxSTKt4Mm6GZGU5VkzhtwI4ZCR8xV/pOmxW0KQQIEjQYVR+ZJJ5JJJJJ5JJNRGgtNQt0Z0juIJVDJvXuDyCAwyp/IiqeWObTPbV5J7AfrEcl5bcftoxJaSIfeQ5ZRypIG2gh6R1NJ+kbiJj4lpJceBC+fcmSBXdB5FDh/</a:t>
            </a:r>
            <a:r>
              <a:rPr lang="tr-TR" dirty="0" err="1"/>
              <a:t>kynPvcOOqBzE</a:t>
            </a:r>
            <a:r>
              <a:rPr lang="tr-TR" dirty="0"/>
              <a:t>/hxpK+07Uc4Vj6McHA/A0sXmhWlosuor4jiJZblI/EJiDsjFnjTtubJ5/e4xVh0Vq7T24SckXcIC3KMAGVyM5wvBRhyrDII88g0Ffo3V0nhF7mza3jR2jcxuJFhKHaRMFVWUee5VZNuG3AGpnVM4c2CowPi3cTKRggqiSTEg+m1e/wAfjW3SMJf3sQ++ILj8XRoD/wDBH51Bsum5Yr9GQgWUaySRJ5pLLhWRf+q27mA8i5A4wAG/WCkt2LK7ijkt54S0O5efEjP2i5J4bYVdSMH2X9Kh3FzLpe1pJJLixZtmWBeeBm9wZAJljZsIM+0Cy8kdmLWNIWfwiWZXhlSVGXGQVyCOR2ZCykehrT1JAs8Mlp4ipLNFJ4YJ5yAMOB3IVipOPhQLnRd9I17dvdo0E9yIngifv4CBlUem8MWLqOQW9MVp6n0aOfWLYOGRntJtssbbZEZJEKtGw7MNzcHIIYggimjUdCS7gRLtR4gCtvjYho5MDLQuMMpDdj5+Y8qV9RhKyRW+pM/D4s9Qibw2ywx4cxTGyUjjtsk44BGKC66S1WVpbu0ncSyWjxjxQAPEWRN6llXgOOQ2MA4BA5qk6v1WacXQilkhtrQbHaJtsk9wcbYY37ooYorEYJL7R2NXhtrbSbKZ4k4UNI2WLPLI3ADMeWd3IUfMVWXWkm3sLSGQ5dru1ecj70j3Cyufl4p/ICgY+ltHFpaRW4YsUX2mJJLOxLO2Tzy5J/GqbpiwSazu7WVcobm8jdR+zJK78Edjtcc+R+VS9b6pWC7trRYzK87Ycg48JTkKz8feOcDjIV/StPQGGW7mXO2W9uGXOOQrCLIx5EoaCZ0bfPJb7Jjunt2aCY+ZePjfjy3ptk/t0wUq2ZEWrToMAXFtHNj9+J2iY9vNGjH9kU1UBRRRQFFFFAUUUta51OtteWdq4XF14oLs2NhULs8sHe5C9xyR3zigl9Y6c1xZTxR/rCm6L/WIRJH/ALxVrVZtbalZxPLEkscqhijqDtYcMpBzhlYFT6EGr4muc6tr1vZzTT2dwjDxP6TbnPhM/wB8xy42R3B81LYY9wGO6gum6O8Lmyuri1I7LvMsXmeY5ieOeQpX8KqOqdSaSyurW9jjW5ijEq45jlVXXEsW7kYbAZDypI7gglw0jXILm3W5hlVoiCd+cAY77s+6R5g9qWupbjTL1YzNNhY3DrOqsI8cFlM23wzG6gBhuwePMCgpPpC0wWFtL9WUpaXIEM0S52RMzLiRF+4rLvRguASyH1pm+k4lNLuAnsgqiMR92NnRJCB6CMt+FTOrVtbixkjnmRYZl2iTcCMnlCnkzBgCAO5AobW7Zotk/ieGyFWaaCREcEYbcXQKAR5NjvQQOlIxaXdxp8ePBCrdQAf5NZGZXjPoPEBdfg5H3ab2XPeqTpnR7K3QtZKu2XDF1cyb8DC5dmYkAdhnAz8avKDnlwiRWuq2EjYhhgeSEk+7DMkhVRn/AEciuqjyXYKt9Q0yWaG3u4FCX0ccZGTgOpCtJBKcco3OMj2WwwxWNU6P+sagt1NJmBYol8AcCR45JZFMvqil8hfNgCfd5aJZVRSzEKqgsSTwAOSST5YoKbp3S5o2lnumRribbu8MHYiICEjQt7RAJZiTjJY8DtV/S3b3t1dAPCFt4GwVkkXdLIp5BWPIEYIwQX3Ng8opqPaWWph3ia5jMQYMlw0amZlI5Qom2MEHPt4OQR7OckA2Vyvrv2NQmumk8KS0sPGtCxwrOryGRQCcNuXbGwHOHHbimmWDVogTHPa3AGSFkiaN2+G9HKg+WduKrb/qL2YpNT0t44Mq3iyeHMsL9gzqMsgySN+OMjOM8A7W0u5FYjaWUHB8sjOK06pYR3ETwyqHjkUqynzB/v8AMHyOKkRSBgCCCCAQR2IPmK2EUHM+k/G1B445mZ7fTpHVpPK6njkdI2J+8qRhZCfN2HpTT1hoU92IFhuBbiOUSs3hh2JX3NoY7eG9rkHkL6Va6VpsNtEkMCCOJBhVHYcknv5kkkk980anqsFuoe4lSJWYKC7BQWOSAM+eAePhQc16mgWymtLWzSS5vZHa5dm9t3ZYpIIpJ2J4jEj7vQCM4x59D6Y0kWlrDbg7vDUBmPdmPtO34sSfxqRYahBON8EscqjjdG4YD4EqT+Vb7a4SRQ8bq6NyGUgg/Ijg0CV1Hq8Nrqsc07hEWwm+ZJngwqjzY9gBUr6ONYurmO5N4hjmS4YCNgAY43SOWNTgc4Vu559au7zp+2luI7qSJXmiUrGzc7cnOQDxuB7NjIqq6Ufde6oR7v1iFR/WW2hDf3UDZRRRQFUeodTW8UhiLPJKuN0cMTysu4ZG8RK23I59rHlU/V7h44JZI13Okbsq/</a:t>
            </a:r>
            <a:r>
              <a:rPr lang="tr-TR" dirty="0" err="1"/>
              <a:t>tFVJA</a:t>
            </a:r>
            <a:r>
              <a:rPr lang="tr-TR" dirty="0"/>
              <a:t>/E8VU9BWiJYW7LyZYkmkfzkeVRI7t5klj5+WB5UEzR9eguSyxswdMb45EZJFz2LI4DYPPPY+tU13bR3WptG8aSxxWbRzBgCu6aWKRFIIwTtiLfDKnzrV9IFtcCSynskzcCfwd20lVjljcOZQvdFZUbkgZA9a12XSF1ZxMbO+keTLSMlwkbJM5772VBICcY3biQMdwMUGrWtMurNJVsRNLBLDKgjD73t5Sv2ckPisCY85ym44O0qO4pi6ThRLG3URGFVhQGNxgodvtBs+ec5J79/Oo+jdX200MUkkscMku4eFI6q6uhKumGwSVYEZxR13IPqMoz7LmKNiP2JJY0f8CjEUFbc3EF1cWsFvsltQ0kkwiXMZZVBiEjKuwruy2M8sqd6c9oxXmOMAAAAADAA7AfCttBSWPTNtDM08Uexjn2QTsUn3mRM7VdgMFlAJ8+5zdYrNFAr6h0sZLgyJcSW8MijxooD4ZkdSdrl1IZTg4YrgttQEkDFeYbuazmSG5kMtvMwWGdsbkc9opiAAd33JO5PsnnBa81XUY7eF55W2xxqWY/AegHcnsAO5IpQ179IX9nJGllHEsy4TxrkrMh4ZHZEiZVIYBtu/Py8gaOotTNvbvIoVn9lUVm2hndgiAn0LEdqp5OhLWWNhdKZ5nBEkxZldic5C7W9hBkgIOAOOcnK1Al3f3LyNYxOsCRwMt7IQizxs7SPb7EfIIMf2m1c4HxFNGmda27MYbqSO1ukfY8MkijJ9nBjLY3owIKnGTntwaBmhjCqFHYAAfIcVsrUkgIBBBB5BHY/KqnT+ooZbme0BZZ4NpZGGNysFIePn2k5AJ7g9wMjIXdaJoVZSrKGVgQQRkEHggg9wfSt9FBzvSb+40qNobi1c2UcsgjuUkD+HEzlk3x8uI1BxuycAdqe3u4xGZS48MLvL5yNoG7dkeWOa16rJGsMrS/q1jcyf1QpLd/hmuedB9HNc2EMmoTTSB4Y1jgSaRIlhCAKrKjDczLy2fXHlQWekC+1FfrTXMlnbPzbwxLH4jJ92SZpFblu+wcAY586lJ07fG8tZZ7qO4htzK2DF4cm5oyik7SUcjJ5ATGTgeQkjqGCzmFk8TwxRxRmOXvEE/VqGbO5MEbcsNo4ywLAG+1C/jgieaVgkaKWZj2AHy/lQJn0n2ISMXUU728214AIQBJcNKAscW7+uAc4JA3EY71W9HdNolgXiZ4by3M0TOsjlWeFmUB42bY0bBQdpH3iQQTmr/QrOa7nW/ukMaICLS2bugPeaUf6Zl4C/cU47k1CsYIXGr29zKUhFyWdvE8PakkMMh9oEYGcg+RBIOQaBhsNRmurCOeDZHNNAkiCTJRWZQ2GxglQfP/APlJHStvqNreQ2Ja3O8y3l3Im53k3MV3OXVVXe2FVVGQEzk4INh0vrEULQi0uHudPkk+qqZN26GZVyoRnALwso2+YUgYOCQLXSjv1m8deVjtreFj++Wlkx8wpGfmKBwooooF/UNYZpHtrWETyoo8Qu+yKPd2V3Csd5Xnaqk4wTjIzV9F6fqFoFtZ1ge2XIieOVt8ajJVGDIN4HChhg4HOa39BOP6dGwxIl9cF89zvYPGfl4RQD4LjyptoCsGs0UCj0z0ekIuWuIoJJbm4llchARtZiUX2l8hyeO5PfuVaa4gtm1PTmkMcbeG9pGil3VpkLFYYxkkLKocKAAAfIGurGkfpO1jOp6nJIq/WRJEobAyITEnh4OOxIIJ89oB7CgsNG6gunEQuNOuIS2A7homRWI5OBJv2589vHn5001jFZoCiiigpOoNIa5a2G4CKKdZZEI9/YGKD8JNrYPfaKu6KKDBFcv1fR/0hdak8QXfbi2WFioIM8IklIbIwRhxGw9GNdRrnnU2kRWktuLJporm6vFbatxLsYbvFnd42coV2A59nzFBI0bRIp7eG802RrF5UD7IzmEkjJWSE+wcNkErtbvzS2YDdauY7pGtL0WwMc0XI3xO2JIGb3o3jdg0bDshByeadPowfdpls2MbxI4HoGldh/A1d3WmRSSxSugMkJYxNzldy7Wxg9iO4PHbzAoKPSuoZY51s9QVUmbPgzJkRXAH7OfclAxmMk+oJBpsqo6l0VLu3eB+MjKMPeRx7jofJlPOajdD6q11YwTSfrCpST+uhMb/APeUmgj9c6xbR27W85ctdpJCkcSF5H3IVOxV5OAe/bkVt6BuJH0+28aJ4pFiVGR12tlPYzg8gHGR86g9KQ+Lfahcy+1JHN9Vj/ciVI5ML6bmcs3qcelONAp9VJsu9PlwNrSyW0mRkFJYmYK3HYyIn4/</a:t>
            </a:r>
            <a:r>
              <a:rPr lang="tr-TR" dirty="0" err="1"/>
              <a:t>OomqdGy</a:t>
            </a:r>
            <a:r>
              <a:rPr lang="tr-TR" dirty="0"/>
              <a:t>/ZxW0yi18eGR7aXJVRHIrkQNyVU4z4ZBXIGNgzUz6STtsvFxnwZ7aY/uhJ42ZvwXP4ZppDZ7UHquO9PQtfXmoXkqH6rFK00Ssp2zOieFG5H3lRYyQMe8/wrsVKf0g9RR2VowCl5pg0cESjLO7A+Q5wM5J/DuRQQOlulLW406wa4hWYrCJQHJKlplEjsy52sxJPJBxk4xW3pm2Wz1G5skXEU6LeReeDxDKpJ5PIRhntuIqF9G99eLKbS5Qxxw2lr4MZ27lA3xZlK9nfZu2ZO0ADg5zv6T1SG81K8ukkRliVLSEBhuIUmSV9uc7S5ADeYSgfKK85ooEzT+nL03n117mGFnVVmhhhYrIqnIDtJJy6glRIFX5Y4p1oooCiiigrNf1dLSB55NxVMeyoyzEkKqoPNmYgAfGlldMvri8guzFFZGMFX+18WSWMnPhSKqqg9Qwdtp7bs1P+keN/qTSRqXaCSG42juRDKkjYHmdoJx8KYbG7SaNJYmDo6hlYdiDyDQSBWaKKAqu17UhbW8twUZxEjOVXGSFGTjPHAyfwqxrVNEGBVgCCCCD5g8EH8KCv0DW4byBLiBt0bj8QfNWHkwPBH93NWtcb6XL6U02MtDbTCC8TuRGcNb3QAxg+Gyo4A5CZ8s10/W9ZjtraS5c5RE3DB97PuhfUsSAPnQWEoyCASuQeRjI+IyCPzFIfRdp4d9dLeSNPex7FWd2GGilDuixJgCM4RtyqDnBOcdvcHWE6aPHfyxxvcSsoSIEqGMk3hoo4LEhDuIA52n51Q670xNHPZzXF0VnnuH8W4jXCxTGMC1VVbgwrho9re94hyfaoG36OH2W72jcPZzSQkfubi8TfIxMuD8DTfXP7OC+/SEMxtTFIV8K8kV1NtNGqsUdMt4gkD8BSuQGIJIGavtYh8e5gtpAGh8OWaRT99kaJYwR2KguzEHzVKBhpS+jYf0aZvuteXjKfUeO4z+YNTdFHg3E1oMiNVjmhB7Krl1ZFPorpuwewkAHAAECHpW5iMsdtfGG2kd5AnghpIy5LOIpGbABYkjKHGT86Cu6Z1pP0vfxDIjmZfCJ915YI0S4CnzYAoCP3G+NdBpVv+jojaJbwM0LwsJIJfedJQS29s+9uJO4H3gx+GLDpTVHubZJZECSZdJFVsgPG7Rtg+m5TxQWssYYEMAQQQQRkEHgg/CknplJFv5oLV3WxtQI3jkIYGVlDhLcn20RFIzliOQFUDmr3R+p4LiWWAbkmhkdGjcYLbCBvTyZSCpyOwZc4yMqjrc2a3lvDgXN9ezS2zkggRskTPKwycCPBXBAydgwc0HSaVesb61sR+kJk3TohhhwfbcuciNB2yTySBkAN5cVZ9K37T2VtO/vSQxu3zZFJ/jWY9UtZgzLLDIsBy7B1YRMAeWOcKQM8nGOaBL6b1gx+LO8Vzc3txtMipbSRRxhBhI1e5CIqLk5YnJJJqw6YiXVbY3F7bQhjLIIGi3BhGp2qyS5D5JDe2u3IxwK86XYtqm+4uZH+ps7rb26MUSSNWKiWbADPvxkITt244Oam33U7RSyWVrYzSywpHsC+GkIDqdmWLgqgIK+793t2oEh/pYFgz2dyJJpYJJIzIVBLqHbYWO8Zbw9ueBzms016b9G1qYw15FHPcuWeaQqPad2Ltjj3QTgfACigeqKKKAopabq+GO5NrdA2znJiaUgRzKCBmN84zzyhwRTEXGM5GMZzQejXPm0fbqgt7OWW0iWMXU6xtlHLuyKscbgomSrFmUc8DGTkRuhNRkuNTubmX3Z7aOS2ByNsAmlQDn9rAkP9cVbSqLyZb/TJkMkW+3cureDOmQxXcBk7X5WRMjO4c0DoK0pKrZCsDtODg5wR5HHY/Cl+Sz1KX2Xngtl7EwIzyEfutNhVPx2NVX9GNukB1G2BO6O9dirMS2144tjsWJJ3gFtx7ndQVV2L3T5tsl/ILZ2xBPOoljXPaK5ztkU/syh8HPPNMg6qa3YJqMQtwcBbhCWt2z6uQDGfg4A9GNMl3bJKjRyKro4KsrDIYHggg9xXL9Nu5LaS6Fuj3WkQssLox8Vk9n7QwbgS8MfCtGS3njsaBjCoururBWivrNcdirtCxDD0OYpF9eAaqtP0G6E6afIpaxtH+sRSHP2i4PgQn1Mb7ifgkfAyM3Oi9I2GYbq1LmNWMsASeQwqXzuKJu2gHJyAPMjHlTjQcd+jrT4km04yjcJbN2gEkjMEuIpD4xjRyVVijKfZAxsbtzXUNb0qO6gkgmGUkGDjuOcgqfJgwBB9QKTNC0TxoZ4EcwzWWoTvC+0HaWPirlc8xtHKVK5GefSp3Tt1PBqNxb3koZrkLPbkbghCjZJHGGJwV9lsZyQScUHvTtbnsytvqIZwOIrxEZkkA4HjbQTHJjuT7J5OamaXd/Wbz6xEkghjgaIPJGyb2eRGOwSAMVUIMtjB3DGcGry+v4oV3zSJGuQu52AGScAZPmTUvNAv9QRmOSK8VWbwQ6Sqoyxhk2lioHLMrqj4GTgOACSKiHr6zYsluzXcgIUR26FySQGHtD2AvPvMwHDfsnEF+tHuFiW0t3iNxJJFHPcbPDUx79xAjdmZvYbans5K9xW9VGnwpZWmZ7uYu4LnPLMWkuJyOyAnt944Uc8gDUfpBt4I5PHSSK5jHFq+DK5Iyvh+GWVlP7SkgYOcYqV0eyW+nRySzR4YNPLLvGzdKzTPhs42hmIHPYVXT2ex10+1dvHkBlu7sgGRUbhmLYwJpMbUHZVUkDCAVZ6f0HpsJVo7OHcmNrMu48djl85bz3d6BZsnjvry9hVHjWVIru2nI2sHANv40WfaCnYmDgbgGzkOM79IuZTb32p3Y8KZIXhRSOI1hQ7yvHO+fc3xCx1ewtv1iTH+Rs0B585ZmYD8BH/GmZ0B4PI9KDlsEUi6ZFLdo3hpDDDa2O4jxXIWOM3OMbi7kfZn2VXkgntjUen4bM2dubaS+eXxJJohMVjYxhXeQQkiJjuICoeOFFX/</a:t>
            </a:r>
            <a:r>
              <a:rPr lang="tr-TR" dirty="0" err="1"/>
              <a:t>AFLZLfahDZyb</a:t>
            </a:r>
            <a:r>
              <a:rPr lang="tr-TR" dirty="0"/>
              <a:t>/Ct4WunKttPiMTDBgg5DL9q4I8wv43Gj9NJBKZ3mmuJtuwSTsCVTIO1AiqoBIBJxk47+VBEPVq7QsVlfO2MBPqrxgcdi8oWMAds7sema99L6ZOJp7y6CpNcCNfCQ7liSMNtUtgbnJZiSOOwHameigKKKKAopE6x/SX1OVzJHAEUM62295CAy79sjBSoCbjwu7gcinGyuo5Y1kidXjYZVlOQR6gigruqNCS8gaMkLIPaikwCY3HusAe48ivZlJB70hW9veNZSJYrhZi9rPbFsfU5dxSR4GOT4WCW8PyDKVxyKetX6mhhfwRunuCMrBCN0nplhnCL++5A+NUXSjTx6ldpOiRG5iiuhEj7wrAmB8sVGWIVMkDHz70G/qvo43H1cW7CFUX6vMO2+1bb4ka4HfCgD0y3IqV0ZiKS9tcBfBuS6qBgCOZVlXHw3FxxwNuPKmqkPqXf+klaGRomispZZTGqs0gEihEZH4bH2hXkYJPPegbtT1COCJppmCogyxP8AIepJ4AHJOK5ZEkn1u1kvLma11C5jZoJPDi8EDe4FtIiqGc+Gyn227kBWB7t/SSWl8kd4J5LtgcqZsDwWxnAiQBEcA8NgnBBDEHJW9QtUvrbUtSnZiqRzxWgU/q0gO7xFxj7Rpkzn0VRn0Cw6sluo41S7vQxlO1LWyhKTXB/ZDvI7Kv7RUDA8/I5+iOyljW+WdBHILgIYkPsRqIY2RUHbAVsbvvYySe5telNGczSahdBWmljhWI+ccYiQsoBA2kyFycfCvPR0/j3V/dxf4vK0UcTY4kMSlXkHqpJ2AjOdlBoRP0ZegKMWV9JgDgLBcEeXokuO3k44wDTzVX1FpCXdtLbye7IpGf2T3Vh8VbDA+oqJ0Tqb3FlDJJ+tAMcv+sjYxv8Amyk/iKCvulFrqkb9o79DE/p48Q3Rn5tFvX47FHztuotGjuoSkibmX24yrFWR15VkdSCrZ8x/KvHV2i/W7Zo1O2RSskL/ALEqHdG3+1wfgTVHJ14EtLa6kiwHnFvcrnmBgHEhPwRkJP7pzQU/TUlvfRwfpC4mdiu9LW78EIxxt3KY408bByMEnaTyoYCrnUOhFWF0s7q8gIU+EgupPDUjsuC2QnkcEYHbBr308kID6dcLHIu6SWDcAyTwyO0oKZyCU3FWHPZT2YVJ6aLW9xNYFmaNUSe3LksRG5ZWj3HlgjjjPIV1HkKDzodlb3umW6rGYY9iFURiGgkjOPYbuHSQEZPcg57kVIt7OOwguLmeRpZNpknncAM4RSQoCABVA4CKMZJPcmtPRQ2TajCPcjvGZR6eLFFMwHw3sx/Gs9bv4htLPOBc3Kh/jHCrXDj8diqfgxoJPRmmtFB4kw/pFwTPOf3n5C/JF2oPgvxphoooFjp9Sb/UXJ7PbxAfBYFk/</a:t>
            </a:r>
            <a:r>
              <a:rPr lang="tr-TR" dirty="0" err="1"/>
              <a:t>nKfy</a:t>
            </a:r>
            <a:r>
              <a:rPr lang="tr-TR" dirty="0"/>
              <a:t>/JnpX6KGX1CTuHvpQD/</a:t>
            </a:r>
            <a:r>
              <a:rPr lang="tr-TR" dirty="0" err="1"/>
              <a:t>AKtIoT+Tow</a:t>
            </a:r>
            <a:r>
              <a:rPr lang="tr-TR" dirty="0"/>
              <a:t>/CmigV+nhu1DUpMk4a2h+ACQ+Jx8cynP4U0UtdJfr9S/8AXf8A6W1ploCiiigKKKKDBFL0/RdizM3gbCxLN4bvGCT3JETKCx9cZpiooIGmaTBbqVgiSIE5OxQNx9WPdj8Tk0v6qRHrNk3bxra6h+e0wygfkCfwNN9KfVfF7pbAAt9YlXPoGtpgf+fgKBsrn3UOppbX1/cOOI9OhGPNi0twFVfm2B866DXP9f0lbjVXgkYqJrKJlKjkNb3XiA88d2HFBGOmPptvZXYyHiit7a8Vezxnam4jzeJzlW/Z3Dt2btL6dhhs1smHiwhSp8TB3BiWO7AA5JNS9Y0uO5heCYEo+AwBxnBDfzFb72zjljaKVFeNxtZWGQR6EUCvq/Vemuslo7m4UoUlS3SSUKpBBDtADt4BGM54NbOmOrLSeU2lmjlIIxlxEUiTGFWP28ENjkDHYH0r11XqkOmWMjQLFEwG2CJQqhpGwqgKMZwcE/AGtPRE9hBGtpDdwSzn25SsqtJLKeZHbBJZifngADyoHA0p/R4D4V02cpJfXjR+m3xmXjjsWDHz7n5Cy6r12OztZZ3dV2o2wE+8+DtUepJxS59H3UtmtvbWZkeKdYlXZOjRF2IDMU38Nlsngk8/GgfTXOeodOdby5igGHlji1CBfJri2cLIP7aeEp+ZPrXRs1zbWpbq4lbUrZgYtPkdYogmTcAALckN3H3kVRkFowfTAXWi6PbyfV7yzPhRsBL4O0NHlgclUP6qUZYFo8fe3BqrG1WaLUry4mj8SG2RIcxD24o2VZ/FdDzIpOVJU5Hh8Kckiss+tIILlnskuLmynbfL4UEhWCRuWeNscq3d4/Jskckimrp24t7m6kvLS5SRJIkjmiwdwZCxRiCQUOGYFSvOB6HIeeipVkuNRlRgyPcptZTlSBbQcgjgggg5FbNYcfpXT8kZMN6B8T/RTx8cZ/jVf9FFgsUN5sULE9/dNEoGMIrLEBjywUIx6Yqd16pjSC9UZNnOsr+vhMGimxz5RuX/ALFA2VA1nUFt7eadvdijeQ/2VLY/hipiOCARyD2PrSz9IKb7dLfn+k3EEBx5o0itIO/+</a:t>
            </a:r>
            <a:r>
              <a:rPr lang="tr-TR" dirty="0" err="1"/>
              <a:t>iV</a:t>
            </a:r>
            <a:r>
              <a:rPr lang="tr-TR" dirty="0"/>
              <a:t>/wyPOgm9G6cbext4n5cRhpD6u+ZJD+Lsxq8oooFbpltt7qceR+vhlA88SW8S5+WUI/A00ClPU3+q6nDcE/Y3aLaSeiyqWkgJ/</a:t>
            </a:r>
            <a:r>
              <a:rPr lang="tr-TR" dirty="0" err="1"/>
              <a:t>rbpI</a:t>
            </a:r>
            <a:r>
              <a:rPr lang="tr-TR" dirty="0"/>
              <a:t>/mU9aa9woPVFaIblHzsdWxwdpBx88VvoCiiigKKT5J9StBmRY76Fe7oRFcBfVlY+E5A74KZ9KrR9K9tv8P6td78E7cQ+RAPPjY7/Gg6FSrrJMmqWMYPEEdxcuMeqi3Tn/</a:t>
            </a:r>
            <a:r>
              <a:rPr lang="tr-TR" dirty="0" err="1"/>
              <a:t>ALRz</a:t>
            </a:r>
            <a:r>
              <a:rPr lang="tr-TR" dirty="0"/>
              <a:t>/ZPpVevU+o3WRZWKxjH626mXaDngbICzHjnuP+OpPo9aeVp9RvJZ3dVRo4swxbVJIUhDuZQSTyR3NBbat11ZwuYUZ7mcf5G2QyuPXO32VPwZhSxqvUsst3Z3Fvp9/wCLF4yPFJBs3RyIDnfkoMSKnc+vHan/AEfSILVPDt4UiT0RQM/E+ZPxNWGKBITqzUU5uNGnVMA5gnimb4+yNpz8q2/+Uqx90G4MvnELWbeD5ggpjI+dOWKzQc6v9aa69tdAnnYKUU3Swxna3cfaFiFPyIrxf2Oo3cBhOl6fCp7LNMW2HOc/YICD6FSCDXR8VmgRelugvBdZ72d72dOIjIWKQj0iVyxz++Tngdu5adX0iG6iaG4iWRGGCGH8Qe4PoRgirGigRZNI1e1DR2dzDcxEEJ9b3CWLgAYeMfaAcn2gD2HNM/T2li1tobcEt4SBSx7sfvMfiWyfxqzooMAUsdQ9Nu8q3Vm6QXaArvK5SVD3jmAwSucEHup7U0UUHPdC+j2VYUS7v7hyu7alvI0KKWbexO325GLljvY/e7Cpc/Rt5zHHq9wIGyGSWKOVyDnIErAEDnzBp3ooOcxdK3ljNFHpch8F4tk0l07SCMxldhRAy+0VJXAAXA8sVq1LTtVuri3glK2/1d3lN5EoZJAU2II0kJKyYZwQeFwWGeK6VijFAntYavAcxXcF4ufcuIvCcDH3ZIOCc+qf8aydS1k8CxtAfU3TEfkIs04VjFAg6hoGrXsTQXdxZQxvgMIIXdsAhgVaZhhsgYYDg8jkVPh6FTaVnvL65Q8MktydrA9wwjC5HwJ/OnCigVbvoHT3A2W627r7slvmF1OMZ3RYz+ORWhOmdQDbV1ebwfRreEy/+1xjPxKHzpxooFv/</a:t>
            </a:r>
            <a:r>
              <a:rPr lang="tr-TR" dirty="0" err="1"/>
              <a:t>AAZm</a:t>
            </a:r>
            <a:r>
              <a:rPr lang="tr-TR" dirty="0"/>
              <a:t>/wCk7787f/8AXopkooP/2Q==</a:t>
            </a:r>
          </a:p>
          <a:p>
            <a:endParaRPr lang="tr-TR" dirty="0"/>
          </a:p>
          <a:p>
            <a:r>
              <a:rPr lang="tr-TR" dirty="0"/>
              <a:t>https://encrypted-tbn0.gstatic.com/images?q=tbn:ANd9GcTKMry5k59TJhI5Lq35s0R6oMO-ZI5uNryW4g&amp;usqp=CAU</a:t>
            </a:r>
          </a:p>
          <a:p>
            <a:endParaRPr lang="tr-TR" dirty="0"/>
          </a:p>
        </p:txBody>
      </p:sp>
      <p:sp>
        <p:nvSpPr>
          <p:cNvPr id="4" name="Slayt Numarası Yer Tutucusu 3"/>
          <p:cNvSpPr>
            <a:spLocks noGrp="1"/>
          </p:cNvSpPr>
          <p:nvPr>
            <p:ph type="sldNum" sz="quarter" idx="10"/>
          </p:nvPr>
        </p:nvSpPr>
        <p:spPr/>
        <p:txBody>
          <a:bodyPr/>
          <a:lstStyle/>
          <a:p>
            <a:fld id="{AE9FF5C2-A850-460A-8DD9-FCD7DE10E35A}" type="slidenum">
              <a:rPr lang="tr-TR" smtClean="0"/>
              <a:t>14</a:t>
            </a:fld>
            <a:endParaRPr lang="tr-TR"/>
          </a:p>
        </p:txBody>
      </p:sp>
    </p:spTree>
    <p:extLst>
      <p:ext uri="{BB962C8B-B14F-4D97-AF65-F5344CB8AC3E}">
        <p14:creationId xmlns:p14="http://schemas.microsoft.com/office/powerpoint/2010/main" val="1505149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https://i2.gazetevatan.com/i/gazetevatan/75/0x410/627e1ad9a3705a264475584a.jpg</a:t>
            </a:r>
          </a:p>
        </p:txBody>
      </p:sp>
      <p:sp>
        <p:nvSpPr>
          <p:cNvPr id="4" name="Slayt Numarası Yer Tutucusu 3"/>
          <p:cNvSpPr>
            <a:spLocks noGrp="1"/>
          </p:cNvSpPr>
          <p:nvPr>
            <p:ph type="sldNum" sz="quarter" idx="10"/>
          </p:nvPr>
        </p:nvSpPr>
        <p:spPr/>
        <p:txBody>
          <a:bodyPr/>
          <a:lstStyle/>
          <a:p>
            <a:fld id="{AE9FF5C2-A850-460A-8DD9-FCD7DE10E35A}" type="slidenum">
              <a:rPr lang="tr-TR" smtClean="0"/>
              <a:t>15</a:t>
            </a:fld>
            <a:endParaRPr lang="tr-TR"/>
          </a:p>
        </p:txBody>
      </p:sp>
    </p:spTree>
    <p:extLst>
      <p:ext uri="{BB962C8B-B14F-4D97-AF65-F5344CB8AC3E}">
        <p14:creationId xmlns:p14="http://schemas.microsoft.com/office/powerpoint/2010/main" val="400971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a:t>Çorlu tren kazası   https://www.bbc.com/turkce/haberler-turkiye-44759114</a:t>
            </a:r>
          </a:p>
          <a:p>
            <a:endParaRPr lang="tr-TR" dirty="0"/>
          </a:p>
        </p:txBody>
      </p:sp>
      <p:sp>
        <p:nvSpPr>
          <p:cNvPr id="4" name="Slayt Numarası Yer Tutucusu 3"/>
          <p:cNvSpPr>
            <a:spLocks noGrp="1"/>
          </p:cNvSpPr>
          <p:nvPr>
            <p:ph type="sldNum" sz="quarter" idx="10"/>
          </p:nvPr>
        </p:nvSpPr>
        <p:spPr/>
        <p:txBody>
          <a:bodyPr/>
          <a:lstStyle/>
          <a:p>
            <a:fld id="{AE9FF5C2-A850-460A-8DD9-FCD7DE10E35A}" type="slidenum">
              <a:rPr lang="tr-TR" smtClean="0"/>
              <a:t>16</a:t>
            </a:fld>
            <a:endParaRPr lang="tr-TR"/>
          </a:p>
        </p:txBody>
      </p:sp>
    </p:spTree>
    <p:extLst>
      <p:ext uri="{BB962C8B-B14F-4D97-AF65-F5344CB8AC3E}">
        <p14:creationId xmlns:p14="http://schemas.microsoft.com/office/powerpoint/2010/main" val="2766868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15.11.2023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t>15.11.2023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t>15.11.2023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A23720DD-5B6D-40BF-8493-A6B52D484E6B}" type="datetimeFigureOut">
              <a:rPr lang="tr-TR" smtClean="0"/>
              <a:t>15.11.2023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A23720DD-5B6D-40BF-8493-A6B52D484E6B}" type="datetimeFigureOut">
              <a:rPr lang="tr-TR" smtClean="0"/>
              <a:t>15.11.2023</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A23720DD-5B6D-40BF-8493-A6B52D484E6B}" type="datetimeFigureOut">
              <a:rPr lang="tr-TR" smtClean="0"/>
              <a:t>15.11.2023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A23720DD-5B6D-40BF-8493-A6B52D484E6B}" type="datetimeFigureOut">
              <a:rPr lang="tr-TR" smtClean="0"/>
              <a:t>15.11.2023</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A23720DD-5B6D-40BF-8493-A6B52D484E6B}" type="datetimeFigureOut">
              <a:rPr lang="tr-TR" smtClean="0"/>
              <a:t>15.11.2023</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A23720DD-5B6D-40BF-8493-A6B52D484E6B}" type="datetimeFigureOut">
              <a:rPr lang="tr-TR" smtClean="0"/>
              <a:t>15.11.2023</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15.11.2023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A23720DD-5B6D-40BF-8493-A6B52D484E6B}" type="datetimeFigureOut">
              <a:rPr lang="tr-TR" smtClean="0"/>
              <a:t>15.11.2023</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F302176B-0E47-46AC-8F43-DAB4B8A37D06}" type="slidenum">
              <a:rPr lang="tr-TR" smtClean="0"/>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720DD-5B6D-40BF-8493-A6B52D484E6B}" type="datetimeFigureOut">
              <a:rPr lang="tr-TR" smtClean="0"/>
              <a:t>15.11.2023</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2176B-0E47-46AC-8F43-DAB4B8A37D06}" type="slidenum">
              <a:rPr lang="tr-TR" smtClean="0"/>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 /><Relationship Id="rId2" Type="http://schemas.openxmlformats.org/officeDocument/2006/relationships/notesSlide" Target="../notesSlides/notesSlide1.xml"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0.xml.rels><?xml version="1.0" encoding="UTF-8" standalone="yes"?>
<Relationships xmlns="http://schemas.openxmlformats.org/package/2006/relationships"><Relationship Id="rId2" Type="http://schemas.openxmlformats.org/officeDocument/2006/relationships/image" Target="../media/image93.png" /><Relationship Id="rId1" Type="http://schemas.openxmlformats.org/officeDocument/2006/relationships/slideLayout" Target="../slideLayouts/slideLayout2.xml" /></Relationships>
</file>

<file path=ppt/slides/_rels/slide101.xml.rels><?xml version="1.0" encoding="UTF-8" standalone="yes"?>
<Relationships xmlns="http://schemas.openxmlformats.org/package/2006/relationships"><Relationship Id="rId2" Type="http://schemas.openxmlformats.org/officeDocument/2006/relationships/image" Target="../media/image94.png" /><Relationship Id="rId1" Type="http://schemas.openxmlformats.org/officeDocument/2006/relationships/slideLayout" Target="../slideLayouts/slideLayout2.xml" /></Relationships>
</file>

<file path=ppt/slides/_rels/slide102.xml.rels><?xml version="1.0" encoding="UTF-8" standalone="yes"?>
<Relationships xmlns="http://schemas.openxmlformats.org/package/2006/relationships"><Relationship Id="rId2" Type="http://schemas.openxmlformats.org/officeDocument/2006/relationships/image" Target="../media/image95.png" /><Relationship Id="rId1" Type="http://schemas.openxmlformats.org/officeDocument/2006/relationships/slideLayout" Target="../slideLayouts/slideLayout2.xml" /></Relationships>
</file>

<file path=ppt/slides/_rels/slide103.xml.rels><?xml version="1.0" encoding="UTF-8" standalone="yes"?>
<Relationships xmlns="http://schemas.openxmlformats.org/package/2006/relationships"><Relationship Id="rId3" Type="http://schemas.openxmlformats.org/officeDocument/2006/relationships/hyperlink" Target="https://www.saglik.gov.tr/TR,1789/hastane-afet-ve-acil-durum-plani-hap-hazirlama-kilavuzu.html" TargetMode="External" /><Relationship Id="rId2" Type="http://schemas.openxmlformats.org/officeDocument/2006/relationships/notesSlide" Target="../notesSlides/notesSlide42.xml" /><Relationship Id="rId1" Type="http://schemas.openxmlformats.org/officeDocument/2006/relationships/slideLayout" Target="../slideLayouts/slideLayout2.xml" /><Relationship Id="rId4" Type="http://schemas.openxmlformats.org/officeDocument/2006/relationships/image" Target="../media/image96.png" /></Relationships>
</file>

<file path=ppt/slides/_rels/slide104.xml.rels><?xml version="1.0" encoding="UTF-8" standalone="yes"?>
<Relationships xmlns="http://schemas.openxmlformats.org/package/2006/relationships"><Relationship Id="rId3" Type="http://schemas.openxmlformats.org/officeDocument/2006/relationships/image" Target="../media/image97.png" /><Relationship Id="rId2" Type="http://schemas.openxmlformats.org/officeDocument/2006/relationships/notesSlide" Target="../notesSlides/notesSlide43.xml" /><Relationship Id="rId1" Type="http://schemas.openxmlformats.org/officeDocument/2006/relationships/slideLayout" Target="../slideLayouts/slideLayout2.xml" /></Relationships>
</file>

<file path=ppt/slides/_rels/slide105.xml.rels><?xml version="1.0" encoding="UTF-8" standalone="yes"?>
<Relationships xmlns="http://schemas.openxmlformats.org/package/2006/relationships"><Relationship Id="rId2" Type="http://schemas.openxmlformats.org/officeDocument/2006/relationships/image" Target="../media/image98.png" /><Relationship Id="rId1" Type="http://schemas.openxmlformats.org/officeDocument/2006/relationships/slideLayout" Target="../slideLayouts/slideLayout2.xml" /></Relationships>
</file>

<file path=ppt/slides/_rels/slide106.xml.rels><?xml version="1.0" encoding="UTF-8" standalone="yes"?>
<Relationships xmlns="http://schemas.openxmlformats.org/package/2006/relationships"><Relationship Id="rId2" Type="http://schemas.openxmlformats.org/officeDocument/2006/relationships/image" Target="../media/image99.png" /><Relationship Id="rId1" Type="http://schemas.openxmlformats.org/officeDocument/2006/relationships/slideLayout" Target="../slideLayouts/slideLayout2.xml" /></Relationships>
</file>

<file path=ppt/slides/_rels/slide107.xml.rels><?xml version="1.0" encoding="UTF-8" standalone="yes"?>
<Relationships xmlns="http://schemas.openxmlformats.org/package/2006/relationships"><Relationship Id="rId2" Type="http://schemas.openxmlformats.org/officeDocument/2006/relationships/image" Target="../media/image100.png" /><Relationship Id="rId1" Type="http://schemas.openxmlformats.org/officeDocument/2006/relationships/slideLayout" Target="../slideLayouts/slideLayout2.xml" /></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11.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notesSlide" Target="../notesSlides/notesSlide6.xml" /><Relationship Id="rId1" Type="http://schemas.openxmlformats.org/officeDocument/2006/relationships/slideLayout" Target="../slideLayouts/slideLayout2.xml" /></Relationships>
</file>

<file path=ppt/slides/_rels/slide110.xml.rels><?xml version="1.0" encoding="UTF-8" standalone="yes"?>
<Relationships xmlns="http://schemas.openxmlformats.org/package/2006/relationships"><Relationship Id="rId3" Type="http://schemas.openxmlformats.org/officeDocument/2006/relationships/image" Target="../media/image101.png" /><Relationship Id="rId2" Type="http://schemas.openxmlformats.org/officeDocument/2006/relationships/notesSlide" Target="../notesSlides/notesSlide44.xml" /><Relationship Id="rId1" Type="http://schemas.openxmlformats.org/officeDocument/2006/relationships/slideLayout" Target="../slideLayouts/slideLayout2.xml" /></Relationships>
</file>

<file path=ppt/slides/_rels/slide111.xml.rels><?xml version="1.0" encoding="UTF-8" standalone="yes"?>
<Relationships xmlns="http://schemas.openxmlformats.org/package/2006/relationships"><Relationship Id="rId3" Type="http://schemas.openxmlformats.org/officeDocument/2006/relationships/image" Target="../media/image102.jpeg" /><Relationship Id="rId2" Type="http://schemas.openxmlformats.org/officeDocument/2006/relationships/notesSlide" Target="../notesSlides/notesSlide45.xml" /><Relationship Id="rId1" Type="http://schemas.openxmlformats.org/officeDocument/2006/relationships/slideLayout" Target="../slideLayouts/slideLayout2.xml" /></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3.xml.rels><?xml version="1.0" encoding="UTF-8" standalone="yes"?>
<Relationships xmlns="http://schemas.openxmlformats.org/package/2006/relationships"><Relationship Id="rId3" Type="http://schemas.openxmlformats.org/officeDocument/2006/relationships/hyperlink" Target="https://yillik.kizilayakademi.org.tr/wp-content/uploads/2022/08/insani_calismalar_yilligi_2021_tr.pdf" TargetMode="External" /><Relationship Id="rId2" Type="http://schemas.openxmlformats.org/officeDocument/2006/relationships/notesSlide" Target="../notesSlides/notesSlide46.xml" /><Relationship Id="rId1" Type="http://schemas.openxmlformats.org/officeDocument/2006/relationships/slideLayout" Target="../slideLayouts/slideLayout2.xml" /><Relationship Id="rId5" Type="http://schemas.openxmlformats.org/officeDocument/2006/relationships/image" Target="../media/image104.jpeg" /><Relationship Id="rId4" Type="http://schemas.openxmlformats.org/officeDocument/2006/relationships/image" Target="../media/image103.jpeg" /></Relationships>
</file>

<file path=ppt/slides/_rels/slide114.xml.rels><?xml version="1.0" encoding="UTF-8" standalone="yes"?>
<Relationships xmlns="http://schemas.openxmlformats.org/package/2006/relationships"><Relationship Id="rId3" Type="http://schemas.openxmlformats.org/officeDocument/2006/relationships/hyperlink" Target="https://izmir.afad.gov.tr/izmir-toplanma-alanlari-merkezicerik" TargetMode="External" /><Relationship Id="rId7" Type="http://schemas.openxmlformats.org/officeDocument/2006/relationships/hyperlink" Target="https://yillik.kizilayakademi.org.tr/wp-content/uploads/2022/08/insani_calismalar_yilligi_2021_tr.pdf" TargetMode="External" /><Relationship Id="rId2" Type="http://schemas.openxmlformats.org/officeDocument/2006/relationships/notesSlide" Target="../notesSlides/notesSlide47.xml" /><Relationship Id="rId1" Type="http://schemas.openxmlformats.org/officeDocument/2006/relationships/slideLayout" Target="../slideLayouts/slideLayout2.xml" /><Relationship Id="rId6" Type="http://schemas.openxmlformats.org/officeDocument/2006/relationships/hyperlink" Target="https://yillik.kizilayakademi.org.tr/2020-yilinda-dunyada-afetler/" TargetMode="External" /><Relationship Id="rId5" Type="http://schemas.openxmlformats.org/officeDocument/2006/relationships/hyperlink" Target="https://www.afad.gov.tr/aciklamali-afet-yonetimi-terimleri-sozlugu" TargetMode="External" /><Relationship Id="rId4" Type="http://schemas.openxmlformats.org/officeDocument/2006/relationships/hyperlink" Target="https://www.saglik.gov.tr/TR,1789/hastane-afet-ve-acil-durum-plani-hap-hazirlama-kilavuzu.html" TargetMode="External" /></Relationships>
</file>

<file path=ppt/slides/_rels/slide115.xml.rels><?xml version="1.0" encoding="UTF-8" standalone="yes"?>
<Relationships xmlns="http://schemas.openxmlformats.org/package/2006/relationships"><Relationship Id="rId3" Type="http://schemas.openxmlformats.org/officeDocument/2006/relationships/image" Target="../media/image105.png" /><Relationship Id="rId2" Type="http://schemas.openxmlformats.org/officeDocument/2006/relationships/notesSlide" Target="../notesSlides/notesSlide48.xml"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png" /><Relationship Id="rId1" Type="http://schemas.openxmlformats.org/officeDocument/2006/relationships/slideLayout" Target="../slideLayouts/slideLayout2.xml" /><Relationship Id="rId4" Type="http://schemas.openxmlformats.org/officeDocument/2006/relationships/image" Target="../media/image13.png"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notesSlide" Target="../notesSlides/notesSlide7.xml" /><Relationship Id="rId1" Type="http://schemas.openxmlformats.org/officeDocument/2006/relationships/slideLayout" Target="../slideLayouts/slideLayout4.xml" /><Relationship Id="rId4" Type="http://schemas.openxmlformats.org/officeDocument/2006/relationships/image" Target="../media/image15.png" /></Relationships>
</file>

<file path=ppt/slides/_rels/slide15.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notesSlide" Target="../notesSlides/notesSlide8.xml" /><Relationship Id="rId1" Type="http://schemas.openxmlformats.org/officeDocument/2006/relationships/slideLayout" Target="../slideLayouts/slideLayout4.xml" /></Relationships>
</file>

<file path=ppt/slides/_rels/slide16.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notesSlide" Target="../notesSlides/notesSlide9.xml"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19.jpg" /><Relationship Id="rId2" Type="http://schemas.openxmlformats.org/officeDocument/2006/relationships/notesSlide" Target="../notesSlides/notesSlide10.xml"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notesSlide" Target="../notesSlides/notesSlide12.xml" /><Relationship Id="rId1" Type="http://schemas.openxmlformats.org/officeDocument/2006/relationships/slideLayout" Target="../slideLayouts/slideLayout4.xml" /></Relationships>
</file>

<file path=ppt/slides/_rels/slide22.xml.rels><?xml version="1.0" encoding="UTF-8" standalone="yes"?>
<Relationships xmlns="http://schemas.openxmlformats.org/package/2006/relationships"><Relationship Id="rId3" Type="http://schemas.openxmlformats.org/officeDocument/2006/relationships/hyperlink" Target="https://yillik.kizilayakademi.org.tr/2020-yilinda-dunyada-afetler/" TargetMode="External" /><Relationship Id="rId2" Type="http://schemas.openxmlformats.org/officeDocument/2006/relationships/notesSlide" Target="../notesSlides/notesSlide13.xml" /><Relationship Id="rId1" Type="http://schemas.openxmlformats.org/officeDocument/2006/relationships/slideLayout" Target="../slideLayouts/slideLayout2.xml" /><Relationship Id="rId5" Type="http://schemas.openxmlformats.org/officeDocument/2006/relationships/image" Target="../media/image22.png" /><Relationship Id="rId4" Type="http://schemas.openxmlformats.org/officeDocument/2006/relationships/image" Target="../media/image21.png"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3" Type="http://schemas.openxmlformats.org/officeDocument/2006/relationships/image" Target="../media/image25.jpg" /><Relationship Id="rId2" Type="http://schemas.openxmlformats.org/officeDocument/2006/relationships/notesSlide" Target="../notesSlides/notesSlide14.xml"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3" Type="http://schemas.openxmlformats.org/officeDocument/2006/relationships/image" Target="../media/image26.jpeg" /><Relationship Id="rId2" Type="http://schemas.openxmlformats.org/officeDocument/2006/relationships/notesSlide" Target="../notesSlides/notesSlide15.xml"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2" Type="http://schemas.openxmlformats.org/officeDocument/2006/relationships/hyperlink" Target="https://www.sbb.gov.tr/wp-content/uploads/2023/03/2023-Kahramanmaras-ve-Hatay-Depremleri-Raporu.pdf" TargetMode="External"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2" Type="http://schemas.openxmlformats.org/officeDocument/2006/relationships/image" Target="../media/image27.png"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2" Type="http://schemas.openxmlformats.org/officeDocument/2006/relationships/image" Target="../media/image28.png" /><Relationship Id="rId1" Type="http://schemas.openxmlformats.org/officeDocument/2006/relationships/slideLayout" Target="../slideLayouts/slideLayout7.xml" /></Relationships>
</file>

<file path=ppt/slides/_rels/slide34.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2" Type="http://schemas.openxmlformats.org/officeDocument/2006/relationships/image" Target="../media/image30.png" /><Relationship Id="rId1" Type="http://schemas.openxmlformats.org/officeDocument/2006/relationships/slideLayout" Target="../slideLayouts/slideLayout7.xml" /></Relationships>
</file>

<file path=ppt/slides/_rels/slide36.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3" Type="http://schemas.openxmlformats.org/officeDocument/2006/relationships/image" Target="../media/image31.png" /><Relationship Id="rId2" Type="http://schemas.openxmlformats.org/officeDocument/2006/relationships/notesSlide" Target="../notesSlides/notesSlide16.xml" /><Relationship Id="rId1" Type="http://schemas.openxmlformats.org/officeDocument/2006/relationships/slideLayout" Target="../slideLayouts/slideLayout4.xml" /></Relationships>
</file>

<file path=ppt/slides/_rels/slide38.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3" Type="http://schemas.openxmlformats.org/officeDocument/2006/relationships/image" Target="../media/image3.png" /><Relationship Id="rId2" Type="http://schemas.openxmlformats.org/officeDocument/2006/relationships/notesSlide" Target="../notesSlides/notesSlide2.xml" /><Relationship Id="rId1" Type="http://schemas.openxmlformats.org/officeDocument/2006/relationships/slideLayout" Target="../slideLayouts/slideLayout4.xml" /></Relationships>
</file>

<file path=ppt/slides/_rels/slide40.xml.rels><?xml version="1.0" encoding="UTF-8" standalone="yes"?>
<Relationships xmlns="http://schemas.openxmlformats.org/package/2006/relationships"><Relationship Id="rId3" Type="http://schemas.openxmlformats.org/officeDocument/2006/relationships/image" Target="../media/image33.jpeg" /><Relationship Id="rId2" Type="http://schemas.openxmlformats.org/officeDocument/2006/relationships/notesSlide" Target="../notesSlides/notesSlide18.xml"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notesSlide" Target="../notesSlides/notesSlide19.xml" /><Relationship Id="rId1" Type="http://schemas.openxmlformats.org/officeDocument/2006/relationships/slideLayout" Target="../slideLayouts/slideLayout2.xml" /><Relationship Id="rId5" Type="http://schemas.openxmlformats.org/officeDocument/2006/relationships/image" Target="../media/image35.png" /><Relationship Id="rId4" Type="http://schemas.openxmlformats.org/officeDocument/2006/relationships/hyperlink" Target="https://yillik.kizilayakademi.org.tr/wp-content/uploads/2022/08/insani_calismalar_yilligi_2021_tr.pdf" TargetMode="External" /></Relationships>
</file>

<file path=ppt/slides/_rels/slide42.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notesSlide" Target="../notesSlides/notesSlide20.xml"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37.png" /><Relationship Id="rId1" Type="http://schemas.openxmlformats.org/officeDocument/2006/relationships/slideLayout" Target="../slideLayouts/slideLayout4.xml" /></Relationships>
</file>

<file path=ppt/slides/_rels/slide44.xml.rels><?xml version="1.0" encoding="UTF-8" standalone="yes"?>
<Relationships xmlns="http://schemas.openxmlformats.org/package/2006/relationships"><Relationship Id="rId2" Type="http://schemas.openxmlformats.org/officeDocument/2006/relationships/image" Target="../media/image38.pn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3" Type="http://schemas.openxmlformats.org/officeDocument/2006/relationships/image" Target="../media/image39.png" /><Relationship Id="rId2" Type="http://schemas.openxmlformats.org/officeDocument/2006/relationships/notesSlide" Target="../notesSlides/notesSlide21.xml"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notesSlide" Target="../notesSlides/notesSlide22.xml"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2" Type="http://schemas.openxmlformats.org/officeDocument/2006/relationships/image" Target="../media/image41.pn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8" Type="http://schemas.openxmlformats.org/officeDocument/2006/relationships/image" Target="../media/image47.png" /><Relationship Id="rId3" Type="http://schemas.openxmlformats.org/officeDocument/2006/relationships/image" Target="../media/image42.png" /><Relationship Id="rId7" Type="http://schemas.openxmlformats.org/officeDocument/2006/relationships/image" Target="../media/image46.png" /><Relationship Id="rId2" Type="http://schemas.openxmlformats.org/officeDocument/2006/relationships/notesSlide" Target="../notesSlides/notesSlide23.xml" /><Relationship Id="rId1" Type="http://schemas.openxmlformats.org/officeDocument/2006/relationships/slideLayout" Target="../slideLayouts/slideLayout2.xml" /><Relationship Id="rId6" Type="http://schemas.openxmlformats.org/officeDocument/2006/relationships/image" Target="../media/image45.png" /><Relationship Id="rId11" Type="http://schemas.openxmlformats.org/officeDocument/2006/relationships/image" Target="../media/image50.png" /><Relationship Id="rId5" Type="http://schemas.openxmlformats.org/officeDocument/2006/relationships/image" Target="../media/image44.png" /><Relationship Id="rId10" Type="http://schemas.openxmlformats.org/officeDocument/2006/relationships/image" Target="../media/image49.png" /><Relationship Id="rId4" Type="http://schemas.openxmlformats.org/officeDocument/2006/relationships/image" Target="../media/image43.png" /><Relationship Id="rId9" Type="http://schemas.openxmlformats.org/officeDocument/2006/relationships/image" Target="../media/image48.jpeg" /></Relationships>
</file>

<file path=ppt/slides/_rels/slide51.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notesSlide" Target="../notesSlides/notesSlide24.xml" /><Relationship Id="rId1" Type="http://schemas.openxmlformats.org/officeDocument/2006/relationships/slideLayout" Target="../slideLayouts/slideLayout2.xml" /><Relationship Id="rId4" Type="http://schemas.openxmlformats.org/officeDocument/2006/relationships/hyperlink" Target="https://izmir.afad.gov.tr/izmir-toplanma-alanlari-merkezicerik" TargetMode="External" /></Relationships>
</file>

<file path=ppt/slides/_rels/slide52.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notesSlide" Target="../notesSlides/notesSlide25.xml"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notesSlide" Target="../notesSlides/notesSlide26.xml"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2" Type="http://schemas.openxmlformats.org/officeDocument/2006/relationships/image" Target="../media/image54.pn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3" Type="http://schemas.openxmlformats.org/officeDocument/2006/relationships/image" Target="../media/image55.png" /><Relationship Id="rId2" Type="http://schemas.openxmlformats.org/officeDocument/2006/relationships/notesSlide" Target="../notesSlides/notesSlide27.xml" /><Relationship Id="rId1" Type="http://schemas.openxmlformats.org/officeDocument/2006/relationships/slideLayout" Target="../slideLayouts/slideLayout4.xml" /></Relationships>
</file>

<file path=ppt/slides/_rels/slide57.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4.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59.xml.rels><?xml version="1.0" encoding="UTF-8" standalone="yes"?>
<Relationships xmlns="http://schemas.openxmlformats.org/package/2006/relationships"><Relationship Id="rId2" Type="http://schemas.openxmlformats.org/officeDocument/2006/relationships/image" Target="../media/image57.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6.png" /><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image" Target="../media/image58.png"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3" Type="http://schemas.openxmlformats.org/officeDocument/2006/relationships/image" Target="../media/image60.png" /><Relationship Id="rId2" Type="http://schemas.openxmlformats.org/officeDocument/2006/relationships/notesSlide" Target="../notesSlides/notesSlide28.xml" /><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3" Type="http://schemas.openxmlformats.org/officeDocument/2006/relationships/image" Target="../media/image61.png" /><Relationship Id="rId2" Type="http://schemas.openxmlformats.org/officeDocument/2006/relationships/notesSlide" Target="../notesSlides/notesSlide29.xml" /><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3" Type="http://schemas.openxmlformats.org/officeDocument/2006/relationships/hyperlink" Target="https://yillik.kizilayakademi.org.tr/wp-content/uploads/2022/08/insani_calismalar_yilligi_2021_tr.pdf" TargetMode="External" /><Relationship Id="rId2" Type="http://schemas.openxmlformats.org/officeDocument/2006/relationships/notesSlide" Target="../notesSlides/notesSlide30.xml" /><Relationship Id="rId1" Type="http://schemas.openxmlformats.org/officeDocument/2006/relationships/slideLayout" Target="../slideLayouts/slideLayout2.xml" /><Relationship Id="rId4" Type="http://schemas.openxmlformats.org/officeDocument/2006/relationships/image" Target="../media/image62.png" /></Relationships>
</file>

<file path=ppt/slides/_rels/slide66.xml.rels><?xml version="1.0" encoding="UTF-8" standalone="yes"?>
<Relationships xmlns="http://schemas.openxmlformats.org/package/2006/relationships"><Relationship Id="rId3" Type="http://schemas.openxmlformats.org/officeDocument/2006/relationships/hyperlink" Target="https://yillik.kizilayakademi.org.tr/wp-content/uploads/2022/08/insani_calismalar_yilligi_2021_tr.pdf" TargetMode="External" /><Relationship Id="rId2" Type="http://schemas.openxmlformats.org/officeDocument/2006/relationships/image" Target="../media/image63.png" /><Relationship Id="rId1" Type="http://schemas.openxmlformats.org/officeDocument/2006/relationships/slideLayout" Target="../slideLayouts/slideLayout2.xml"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 /><Relationship Id="rId1" Type="http://schemas.openxmlformats.org/officeDocument/2006/relationships/slideLayout" Target="../slideLayouts/slideLayout2.xml"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3" Type="http://schemas.openxmlformats.org/officeDocument/2006/relationships/image" Target="../media/image7.png" /><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2.xml.rels><?xml version="1.0" encoding="UTF-8" standalone="yes"?>
<Relationships xmlns="http://schemas.openxmlformats.org/package/2006/relationships"><Relationship Id="rId2" Type="http://schemas.openxmlformats.org/officeDocument/2006/relationships/image" Target="../media/image64.png" /><Relationship Id="rId1" Type="http://schemas.openxmlformats.org/officeDocument/2006/relationships/slideLayout" Target="../slideLayouts/slideLayout2.xml" /></Relationships>
</file>

<file path=ppt/slides/_rels/slide73.xml.rels><?xml version="1.0" encoding="UTF-8" standalone="yes"?>
<Relationships xmlns="http://schemas.openxmlformats.org/package/2006/relationships"><Relationship Id="rId3" Type="http://schemas.openxmlformats.org/officeDocument/2006/relationships/image" Target="../media/image65.png" /><Relationship Id="rId2" Type="http://schemas.openxmlformats.org/officeDocument/2006/relationships/notesSlide" Target="../notesSlides/notesSlide32.xml" /><Relationship Id="rId1" Type="http://schemas.openxmlformats.org/officeDocument/2006/relationships/slideLayout" Target="../slideLayouts/slideLayout2.xml" /><Relationship Id="rId4" Type="http://schemas.openxmlformats.org/officeDocument/2006/relationships/image" Target="../media/image66.png" /></Relationships>
</file>

<file path=ppt/slides/_rels/slide74.xml.rels><?xml version="1.0" encoding="UTF-8" standalone="yes"?>
<Relationships xmlns="http://schemas.openxmlformats.org/package/2006/relationships"><Relationship Id="rId3" Type="http://schemas.openxmlformats.org/officeDocument/2006/relationships/image" Target="../media/image67.png" /><Relationship Id="rId2" Type="http://schemas.openxmlformats.org/officeDocument/2006/relationships/notesSlide" Target="../notesSlides/notesSlide33.xml" /><Relationship Id="rId1" Type="http://schemas.openxmlformats.org/officeDocument/2006/relationships/slideLayout" Target="../slideLayouts/slideLayout2.xml" /></Relationships>
</file>

<file path=ppt/slides/_rels/slide75.xml.rels><?xml version="1.0" encoding="UTF-8" standalone="yes"?>
<Relationships xmlns="http://schemas.openxmlformats.org/package/2006/relationships"><Relationship Id="rId2" Type="http://schemas.openxmlformats.org/officeDocument/2006/relationships/image" Target="../media/image68.png" /><Relationship Id="rId1" Type="http://schemas.openxmlformats.org/officeDocument/2006/relationships/slideLayout" Target="../slideLayouts/slideLayout2.xml" /></Relationships>
</file>

<file path=ppt/slides/_rels/slide76.xml.rels><?xml version="1.0" encoding="UTF-8" standalone="yes"?>
<Relationships xmlns="http://schemas.openxmlformats.org/package/2006/relationships"><Relationship Id="rId3" Type="http://schemas.openxmlformats.org/officeDocument/2006/relationships/image" Target="../media/image69.png" /><Relationship Id="rId2" Type="http://schemas.openxmlformats.org/officeDocument/2006/relationships/notesSlide" Target="../notesSlides/notesSlide34.xml" /><Relationship Id="rId1" Type="http://schemas.openxmlformats.org/officeDocument/2006/relationships/slideLayout" Target="../slideLayouts/slideLayout2.xml" /><Relationship Id="rId4" Type="http://schemas.openxmlformats.org/officeDocument/2006/relationships/image" Target="../media/image70.png" /></Relationships>
</file>

<file path=ppt/slides/_rels/slide77.xml.rels><?xml version="1.0" encoding="UTF-8" standalone="yes"?>
<Relationships xmlns="http://schemas.openxmlformats.org/package/2006/relationships"><Relationship Id="rId3" Type="http://schemas.openxmlformats.org/officeDocument/2006/relationships/image" Target="../media/image71.png" /><Relationship Id="rId2" Type="http://schemas.openxmlformats.org/officeDocument/2006/relationships/notesSlide" Target="../notesSlides/notesSlide35.xml" /><Relationship Id="rId1" Type="http://schemas.openxmlformats.org/officeDocument/2006/relationships/slideLayout" Target="../slideLayouts/slideLayout4.xml" /></Relationships>
</file>

<file path=ppt/slides/_rels/slide78.xml.rels><?xml version="1.0" encoding="UTF-8" standalone="yes"?>
<Relationships xmlns="http://schemas.openxmlformats.org/package/2006/relationships"><Relationship Id="rId3" Type="http://schemas.openxmlformats.org/officeDocument/2006/relationships/image" Target="../media/image72.png" /><Relationship Id="rId2" Type="http://schemas.openxmlformats.org/officeDocument/2006/relationships/notesSlide" Target="../notesSlides/notesSlide36.xml" /><Relationship Id="rId1" Type="http://schemas.openxmlformats.org/officeDocument/2006/relationships/slideLayout" Target="../slideLayouts/slideLayout2.xml" /></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7.xml"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hyperlink" Target="https://www.afad.gov.tr/aciklamali-afet-yonetimi-terimleri-sozlugu" TargetMode="External" /><Relationship Id="rId2" Type="http://schemas.openxmlformats.org/officeDocument/2006/relationships/notesSlide" Target="../notesSlides/notesSlide4.xml" /><Relationship Id="rId1" Type="http://schemas.openxmlformats.org/officeDocument/2006/relationships/slideLayout" Target="../slideLayouts/slideLayout2.xml" /><Relationship Id="rId4" Type="http://schemas.openxmlformats.org/officeDocument/2006/relationships/image" Target="../media/image8.png"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1.xml.rels><?xml version="1.0" encoding="UTF-8" standalone="yes"?>
<Relationships xmlns="http://schemas.openxmlformats.org/package/2006/relationships"><Relationship Id="rId2" Type="http://schemas.openxmlformats.org/officeDocument/2006/relationships/image" Target="../media/image73.png" /><Relationship Id="rId1" Type="http://schemas.openxmlformats.org/officeDocument/2006/relationships/slideLayout" Target="../slideLayouts/slideLayout2.xml" /></Relationships>
</file>

<file path=ppt/slides/_rels/slide82.xml.rels><?xml version="1.0" encoding="UTF-8" standalone="yes"?>
<Relationships xmlns="http://schemas.openxmlformats.org/package/2006/relationships"><Relationship Id="rId2" Type="http://schemas.openxmlformats.org/officeDocument/2006/relationships/image" Target="../media/image74.png" /><Relationship Id="rId1" Type="http://schemas.openxmlformats.org/officeDocument/2006/relationships/slideLayout" Target="../slideLayouts/slideLayout2.xml"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4.xml.rels><?xml version="1.0" encoding="UTF-8" standalone="yes"?>
<Relationships xmlns="http://schemas.openxmlformats.org/package/2006/relationships"><Relationship Id="rId2" Type="http://schemas.openxmlformats.org/officeDocument/2006/relationships/image" Target="../media/image75.png" /><Relationship Id="rId1" Type="http://schemas.openxmlformats.org/officeDocument/2006/relationships/slideLayout" Target="../slideLayouts/slideLayout4.xml" /></Relationships>
</file>

<file path=ppt/slides/_rels/slide85.xml.rels><?xml version="1.0" encoding="UTF-8" standalone="yes"?>
<Relationships xmlns="http://schemas.openxmlformats.org/package/2006/relationships"><Relationship Id="rId2" Type="http://schemas.openxmlformats.org/officeDocument/2006/relationships/image" Target="../media/image76.png" /><Relationship Id="rId1" Type="http://schemas.openxmlformats.org/officeDocument/2006/relationships/slideLayout" Target="../slideLayouts/slideLayout4.xml" /></Relationships>
</file>

<file path=ppt/slides/_rels/slide86.xml.rels><?xml version="1.0" encoding="UTF-8" standalone="yes"?>
<Relationships xmlns="http://schemas.openxmlformats.org/package/2006/relationships"><Relationship Id="rId2" Type="http://schemas.openxmlformats.org/officeDocument/2006/relationships/image" Target="../media/image77.png" /><Relationship Id="rId1" Type="http://schemas.openxmlformats.org/officeDocument/2006/relationships/slideLayout" Target="../slideLayouts/slideLayout2.xml" /></Relationships>
</file>

<file path=ppt/slides/_rels/slide87.xml.rels><?xml version="1.0" encoding="UTF-8" standalone="yes"?>
<Relationships xmlns="http://schemas.openxmlformats.org/package/2006/relationships"><Relationship Id="rId3" Type="http://schemas.openxmlformats.org/officeDocument/2006/relationships/image" Target="../media/image79.png" /><Relationship Id="rId2" Type="http://schemas.openxmlformats.org/officeDocument/2006/relationships/image" Target="../media/image78.png" /><Relationship Id="rId1" Type="http://schemas.openxmlformats.org/officeDocument/2006/relationships/slideLayout" Target="../slideLayouts/slideLayout4.xml" /><Relationship Id="rId5" Type="http://schemas.openxmlformats.org/officeDocument/2006/relationships/image" Target="../media/image81.png" /><Relationship Id="rId4" Type="http://schemas.openxmlformats.org/officeDocument/2006/relationships/image" Target="../media/image80.png" /></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89.xml.rels><?xml version="1.0" encoding="UTF-8" standalone="yes"?>
<Relationships xmlns="http://schemas.openxmlformats.org/package/2006/relationships"><Relationship Id="rId3" Type="http://schemas.openxmlformats.org/officeDocument/2006/relationships/image" Target="../media/image82.jpeg" /><Relationship Id="rId2" Type="http://schemas.openxmlformats.org/officeDocument/2006/relationships/notesSlide" Target="../notesSlides/notesSlide38.xml" /><Relationship Id="rId1" Type="http://schemas.openxmlformats.org/officeDocument/2006/relationships/slideLayout" Target="../slideLayouts/slideLayout4.xml" /></Relationships>
</file>

<file path=ppt/slides/_rels/slide9.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notesSlide" Target="../notesSlides/notesSlide5.xml" /><Relationship Id="rId1" Type="http://schemas.openxmlformats.org/officeDocument/2006/relationships/slideLayout" Target="../slideLayouts/slideLayout2.xml" /><Relationship Id="rId4" Type="http://schemas.openxmlformats.org/officeDocument/2006/relationships/hyperlink" Target="https://www.afad.gov.tr/aciklamali-afet-yonetimi-terimleri-sozlugu" TargetMode="External" /></Relationships>
</file>

<file path=ppt/slides/_rels/slide90.xml.rels><?xml version="1.0" encoding="UTF-8" standalone="yes"?>
<Relationships xmlns="http://schemas.openxmlformats.org/package/2006/relationships"><Relationship Id="rId3" Type="http://schemas.openxmlformats.org/officeDocument/2006/relationships/image" Target="../media/image84.png" /><Relationship Id="rId2" Type="http://schemas.openxmlformats.org/officeDocument/2006/relationships/image" Target="../media/image83.png" /><Relationship Id="rId1" Type="http://schemas.openxmlformats.org/officeDocument/2006/relationships/slideLayout" Target="../slideLayouts/slideLayout4.xml" /></Relationships>
</file>

<file path=ppt/slides/_rels/slide91.xml.rels><?xml version="1.0" encoding="UTF-8" standalone="yes"?>
<Relationships xmlns="http://schemas.openxmlformats.org/package/2006/relationships"><Relationship Id="rId3" Type="http://schemas.openxmlformats.org/officeDocument/2006/relationships/image" Target="../media/image85.png" /><Relationship Id="rId2" Type="http://schemas.openxmlformats.org/officeDocument/2006/relationships/notesSlide" Target="../notesSlides/notesSlide39.xml" /><Relationship Id="rId1" Type="http://schemas.openxmlformats.org/officeDocument/2006/relationships/slideLayout" Target="../slideLayouts/slideLayout2.xml" /></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 /></Relationships>
</file>

<file path=ppt/slides/_rels/slide93.xml.rels><?xml version="1.0" encoding="UTF-8" standalone="yes"?>
<Relationships xmlns="http://schemas.openxmlformats.org/package/2006/relationships"><Relationship Id="rId2" Type="http://schemas.openxmlformats.org/officeDocument/2006/relationships/image" Target="../media/image86.png" /><Relationship Id="rId1" Type="http://schemas.openxmlformats.org/officeDocument/2006/relationships/slideLayout" Target="../slideLayouts/slideLayout2.xml" /></Relationships>
</file>

<file path=ppt/slides/_rels/slide94.xml.rels><?xml version="1.0" encoding="UTF-8" standalone="yes"?>
<Relationships xmlns="http://schemas.openxmlformats.org/package/2006/relationships"><Relationship Id="rId3" Type="http://schemas.openxmlformats.org/officeDocument/2006/relationships/image" Target="../media/image87.png" /><Relationship Id="rId2" Type="http://schemas.openxmlformats.org/officeDocument/2006/relationships/notesSlide" Target="../notesSlides/notesSlide40.xml" /><Relationship Id="rId1" Type="http://schemas.openxmlformats.org/officeDocument/2006/relationships/slideLayout" Target="../slideLayouts/slideLayout2.xml" /><Relationship Id="rId4" Type="http://schemas.openxmlformats.org/officeDocument/2006/relationships/image" Target="../media/image88.png" /></Relationships>
</file>

<file path=ppt/slides/_rels/slide95.xml.rels><?xml version="1.0" encoding="UTF-8" standalone="yes"?>
<Relationships xmlns="http://schemas.openxmlformats.org/package/2006/relationships"><Relationship Id="rId2" Type="http://schemas.openxmlformats.org/officeDocument/2006/relationships/image" Target="../media/image89.png" /><Relationship Id="rId1" Type="http://schemas.openxmlformats.org/officeDocument/2006/relationships/slideLayout" Target="../slideLayouts/slideLayout7.xml" /></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7.xml.rels><?xml version="1.0" encoding="UTF-8" standalone="yes"?>
<Relationships xmlns="http://schemas.openxmlformats.org/package/2006/relationships"><Relationship Id="rId2" Type="http://schemas.openxmlformats.org/officeDocument/2006/relationships/image" Target="../media/image90.jpg" /><Relationship Id="rId1" Type="http://schemas.openxmlformats.org/officeDocument/2006/relationships/slideLayout" Target="../slideLayouts/slideLayout2.xml" /></Relationships>
</file>

<file path=ppt/slides/_rels/slide98.xml.rels><?xml version="1.0" encoding="UTF-8" standalone="yes"?>
<Relationships xmlns="http://schemas.openxmlformats.org/package/2006/relationships"><Relationship Id="rId2" Type="http://schemas.openxmlformats.org/officeDocument/2006/relationships/image" Target="../media/image91.png" /><Relationship Id="rId1" Type="http://schemas.openxmlformats.org/officeDocument/2006/relationships/slideLayout" Target="../slideLayouts/slideLayout2.xml" /></Relationships>
</file>

<file path=ppt/slides/_rels/slide99.xml.rels><?xml version="1.0" encoding="UTF-8" standalone="yes"?>
<Relationships xmlns="http://schemas.openxmlformats.org/package/2006/relationships"><Relationship Id="rId3" Type="http://schemas.openxmlformats.org/officeDocument/2006/relationships/image" Target="../media/image92.png" /><Relationship Id="rId2" Type="http://schemas.openxmlformats.org/officeDocument/2006/relationships/notesSlide" Target="../notesSlides/notesSlide41.xml"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dkHorz">
          <a:fgClr>
            <a:schemeClr val="bg1">
              <a:lumMod val="50000"/>
            </a:schemeClr>
          </a:fgClr>
          <a:bgClr>
            <a:schemeClr val="bg1"/>
          </a:bgClr>
        </a:pattFill>
        <a:effectLst/>
      </p:bgPr>
    </p:bg>
    <p:spTree>
      <p:nvGrpSpPr>
        <p:cNvPr id="1" name=""/>
        <p:cNvGrpSpPr/>
        <p:nvPr/>
      </p:nvGrpSpPr>
      <p:grpSpPr>
        <a:xfrm>
          <a:off x="0" y="0"/>
          <a:ext cx="0" cy="0"/>
          <a:chOff x="0" y="0"/>
          <a:chExt cx="0" cy="0"/>
        </a:xfrm>
      </p:grpSpPr>
      <p:sp>
        <p:nvSpPr>
          <p:cNvPr id="2" name="Başlık 1"/>
          <p:cNvSpPr>
            <a:spLocks noGrp="1"/>
          </p:cNvSpPr>
          <p:nvPr>
            <p:ph type="ctrTitle"/>
          </p:nvPr>
        </p:nvSpPr>
        <p:spPr>
          <a:xfrm>
            <a:off x="827584" y="3645024"/>
            <a:ext cx="7772400" cy="1470025"/>
          </a:xfrm>
        </p:spPr>
        <p:txBody>
          <a:bodyPr>
            <a:noAutofit/>
            <a:scene3d>
              <a:camera prst="orthographicFront"/>
              <a:lightRig rig="threePt" dir="t"/>
            </a:scene3d>
            <a:sp3d contourW="12700">
              <a:contourClr>
                <a:schemeClr val="bg2">
                  <a:lumMod val="75000"/>
                </a:schemeClr>
              </a:contourClr>
            </a:sp3d>
          </a:bodyPr>
          <a:lstStyle/>
          <a:p>
            <a:r>
              <a:rPr lang="tr-TR" b="1" dirty="0">
                <a:ln cmpd="sng">
                  <a:noFill/>
                  <a:prstDash val="solid"/>
                </a:ln>
                <a:solidFill>
                  <a:srgbClr val="C00000"/>
                </a:solidFill>
                <a:effectLst>
                  <a:glow rad="127000">
                    <a:schemeClr val="bg1"/>
                  </a:glow>
                  <a:outerShdw blurRad="38100" dist="38100" dir="2700000" algn="tl">
                    <a:schemeClr val="bg1">
                      <a:alpha val="43000"/>
                    </a:schemeClr>
                  </a:outerShdw>
                  <a:reflection endPos="0" dist="50800" dir="5400000" sy="-100000" algn="bl" rotWithShape="0"/>
                </a:effectLst>
              </a:rPr>
              <a:t>OLAĞANÜSTÜ DURUMLAR VE AFET YÖNETİMİ</a:t>
            </a:r>
          </a:p>
        </p:txBody>
      </p:sp>
      <p:sp>
        <p:nvSpPr>
          <p:cNvPr id="3" name="Alt Başlık 2"/>
          <p:cNvSpPr>
            <a:spLocks noGrp="1"/>
          </p:cNvSpPr>
          <p:nvPr>
            <p:ph type="subTitle" idx="1"/>
          </p:nvPr>
        </p:nvSpPr>
        <p:spPr>
          <a:xfrm>
            <a:off x="2411760" y="5105400"/>
            <a:ext cx="6400800" cy="1752600"/>
          </a:xfrm>
        </p:spPr>
        <p:txBody>
          <a:bodyPr>
            <a:normAutofit/>
          </a:bodyPr>
          <a:lstStyle/>
          <a:p>
            <a:pPr algn="r"/>
            <a:r>
              <a:rPr lang="tr-TR" sz="1600" dirty="0" err="1">
                <a:solidFill>
                  <a:schemeClr val="tx1">
                    <a:lumMod val="75000"/>
                    <a:lumOff val="25000"/>
                  </a:schemeClr>
                </a:solidFill>
              </a:rPr>
              <a:t>Ass</a:t>
            </a:r>
            <a:r>
              <a:rPr lang="tr-TR" sz="1600" dirty="0">
                <a:solidFill>
                  <a:schemeClr val="tx1">
                    <a:lumMod val="75000"/>
                    <a:lumOff val="25000"/>
                  </a:schemeClr>
                </a:solidFill>
              </a:rPr>
              <a:t>. Dr. DOĞAN AYDIN</a:t>
            </a:r>
          </a:p>
          <a:p>
            <a:pPr algn="r"/>
            <a:r>
              <a:rPr lang="tr-TR" sz="1600" dirty="0">
                <a:solidFill>
                  <a:schemeClr val="tx1">
                    <a:lumMod val="75000"/>
                    <a:lumOff val="25000"/>
                  </a:schemeClr>
                </a:solidFill>
              </a:rPr>
              <a:t>İKÇÜTF Halk Sağlığı AD</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025" y="332656"/>
            <a:ext cx="6336704" cy="318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686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br>
              <a:rPr lang="tr-TR" dirty="0"/>
            </a:br>
            <a:r>
              <a:rPr lang="tr-TR" dirty="0"/>
              <a:t>Bir olayın</a:t>
            </a:r>
            <a:r>
              <a:rPr lang="tr-TR" dirty="0">
                <a:solidFill>
                  <a:schemeClr val="accent2">
                    <a:lumMod val="50000"/>
                  </a:schemeClr>
                </a:solidFill>
              </a:rPr>
              <a:t> </a:t>
            </a:r>
            <a:r>
              <a:rPr lang="tr-TR" dirty="0">
                <a:solidFill>
                  <a:srgbClr val="C00000"/>
                </a:solidFill>
                <a:effectLst>
                  <a:outerShdw blurRad="38100" dist="38100" dir="2700000" algn="tl">
                    <a:srgbClr val="000000">
                      <a:alpha val="43137"/>
                    </a:srgbClr>
                  </a:outerShdw>
                </a:effectLst>
              </a:rPr>
              <a:t>afet</a:t>
            </a:r>
            <a:r>
              <a:rPr lang="tr-TR" dirty="0">
                <a:solidFill>
                  <a:schemeClr val="accent2">
                    <a:lumMod val="50000"/>
                  </a:schemeClr>
                </a:solidFill>
              </a:rPr>
              <a:t> </a:t>
            </a:r>
            <a:r>
              <a:rPr lang="tr-TR" dirty="0"/>
              <a:t>olarak tanımlanabilmesi için;</a:t>
            </a:r>
          </a:p>
        </p:txBody>
      </p:sp>
      <p:sp>
        <p:nvSpPr>
          <p:cNvPr id="3" name="İçerik Yer Tutucusu 2"/>
          <p:cNvSpPr>
            <a:spLocks noGrp="1"/>
          </p:cNvSpPr>
          <p:nvPr>
            <p:ph idx="1"/>
          </p:nvPr>
        </p:nvSpPr>
        <p:spPr/>
        <p:txBody>
          <a:bodyPr/>
          <a:lstStyle/>
          <a:p>
            <a:pPr algn="ctr"/>
            <a:endParaRPr lang="tr-TR" dirty="0"/>
          </a:p>
          <a:p>
            <a:pPr algn="ctr"/>
            <a:r>
              <a:rPr lang="tr-TR" dirty="0"/>
              <a:t>Ekolojik dengenin bozulması, </a:t>
            </a:r>
          </a:p>
          <a:p>
            <a:pPr algn="ctr"/>
            <a:r>
              <a:rPr lang="tr-TR" dirty="0"/>
              <a:t>Olağan yaşamın ortadan kalkması, </a:t>
            </a:r>
          </a:p>
          <a:p>
            <a:pPr algn="ctr"/>
            <a:r>
              <a:rPr lang="tr-TR" dirty="0"/>
              <a:t>Can ve mal kayıplarına neden olması, </a:t>
            </a:r>
          </a:p>
          <a:p>
            <a:pPr algn="ctr"/>
            <a:r>
              <a:rPr lang="tr-TR" dirty="0"/>
              <a:t>Toplumun uyum ve baş etme gücünü aşması, </a:t>
            </a:r>
          </a:p>
          <a:p>
            <a:pPr algn="ctr"/>
            <a:r>
              <a:rPr lang="tr-TR" dirty="0"/>
              <a:t>Bölge dışı yardıma gerek duyulması gerekir.</a:t>
            </a:r>
          </a:p>
        </p:txBody>
      </p:sp>
      <p:sp>
        <p:nvSpPr>
          <p:cNvPr id="4" name="Metin kutusu 3"/>
          <p:cNvSpPr txBox="1"/>
          <p:nvPr/>
        </p:nvSpPr>
        <p:spPr>
          <a:xfrm>
            <a:off x="1259632" y="630932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spTree>
    <p:extLst>
      <p:ext uri="{BB962C8B-B14F-4D97-AF65-F5344CB8AC3E}">
        <p14:creationId xmlns:p14="http://schemas.microsoft.com/office/powerpoint/2010/main" val="128584404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98" y="480905"/>
            <a:ext cx="9112002" cy="6030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1259632" y="6510906"/>
            <a:ext cx="6840760" cy="400110"/>
          </a:xfrm>
          <a:prstGeom prst="rect">
            <a:avLst/>
          </a:prstGeom>
          <a:noFill/>
        </p:spPr>
        <p:txBody>
          <a:bodyPr wrap="square" rtlCol="0">
            <a:spAutoFit/>
          </a:bodyPr>
          <a:lstStyle/>
          <a:p>
            <a:pPr algn="ctr"/>
            <a:r>
              <a:rPr lang="tr-TR" sz="1000" dirty="0">
                <a:solidFill>
                  <a:schemeClr val="bg1">
                    <a:lumMod val="65000"/>
                  </a:schemeClr>
                </a:solidFill>
              </a:rPr>
              <a:t>Resmi gazete Sayı:31954 (2022). [Erişim Tarihi: 23.11.2022] Erişim adresi: https://www.resmigazete.gov.tr/eskiler/2022/09/20220915-28.pdf</a:t>
            </a:r>
          </a:p>
        </p:txBody>
      </p:sp>
    </p:spTree>
    <p:extLst>
      <p:ext uri="{BB962C8B-B14F-4D97-AF65-F5344CB8AC3E}">
        <p14:creationId xmlns:p14="http://schemas.microsoft.com/office/powerpoint/2010/main" val="2087559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1745"/>
            <a:ext cx="9198968" cy="586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1259632" y="6510906"/>
            <a:ext cx="6840760" cy="400110"/>
          </a:xfrm>
          <a:prstGeom prst="rect">
            <a:avLst/>
          </a:prstGeom>
          <a:noFill/>
        </p:spPr>
        <p:txBody>
          <a:bodyPr wrap="square" rtlCol="0">
            <a:spAutoFit/>
          </a:bodyPr>
          <a:lstStyle/>
          <a:p>
            <a:pPr algn="ctr"/>
            <a:r>
              <a:rPr lang="tr-TR" sz="1000" dirty="0">
                <a:solidFill>
                  <a:schemeClr val="bg1">
                    <a:lumMod val="65000"/>
                  </a:schemeClr>
                </a:solidFill>
              </a:rPr>
              <a:t>Resmi gazete Sayı:31954 (2022). [Erişim Tarihi: 23.11.2022] Erişim adresi: https://www.resmigazete.gov.tr/eskiler/2022/09/20220915-28.pdf</a:t>
            </a:r>
          </a:p>
        </p:txBody>
      </p:sp>
    </p:spTree>
    <p:extLst>
      <p:ext uri="{BB962C8B-B14F-4D97-AF65-F5344CB8AC3E}">
        <p14:creationId xmlns:p14="http://schemas.microsoft.com/office/powerpoint/2010/main" val="38489476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23" y="692696"/>
            <a:ext cx="9226923"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1259632" y="6510906"/>
            <a:ext cx="6840760" cy="400110"/>
          </a:xfrm>
          <a:prstGeom prst="rect">
            <a:avLst/>
          </a:prstGeom>
          <a:noFill/>
        </p:spPr>
        <p:txBody>
          <a:bodyPr wrap="square" rtlCol="0">
            <a:spAutoFit/>
          </a:bodyPr>
          <a:lstStyle/>
          <a:p>
            <a:pPr algn="ctr"/>
            <a:r>
              <a:rPr lang="tr-TR" sz="1000" dirty="0">
                <a:solidFill>
                  <a:schemeClr val="bg1">
                    <a:lumMod val="65000"/>
                  </a:schemeClr>
                </a:solidFill>
              </a:rPr>
              <a:t>Resmi gazete Sayı:31954 (2022). [Erişim Tarihi: 23.11.2022] Erişim adresi: https://www.resmigazete.gov.tr/eskiler/2022/09/20220915-28.pdf</a:t>
            </a:r>
          </a:p>
        </p:txBody>
      </p:sp>
    </p:spTree>
    <p:extLst>
      <p:ext uri="{BB962C8B-B14F-4D97-AF65-F5344CB8AC3E}">
        <p14:creationId xmlns:p14="http://schemas.microsoft.com/office/powerpoint/2010/main" val="298416213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dirty="0">
                <a:solidFill>
                  <a:schemeClr val="accent2"/>
                </a:solidFill>
              </a:rPr>
              <a:t>Hastane Afet ve Acil Durum Planı (HAP)</a:t>
            </a:r>
          </a:p>
        </p:txBody>
      </p:sp>
      <p:sp>
        <p:nvSpPr>
          <p:cNvPr id="3" name="İçerik Yer Tutucusu 2"/>
          <p:cNvSpPr>
            <a:spLocks noGrp="1"/>
          </p:cNvSpPr>
          <p:nvPr>
            <p:ph idx="1"/>
          </p:nvPr>
        </p:nvSpPr>
        <p:spPr>
          <a:xfrm>
            <a:off x="457200" y="1600200"/>
            <a:ext cx="5482952" cy="4709120"/>
          </a:xfrm>
        </p:spPr>
        <p:txBody>
          <a:bodyPr>
            <a:normAutofit lnSpcReduction="10000"/>
          </a:bodyPr>
          <a:lstStyle/>
          <a:p>
            <a:pPr algn="ctr"/>
            <a:r>
              <a:rPr lang="tr-TR" sz="1800" dirty="0"/>
              <a:t>Mevzuattaki tanımla,</a:t>
            </a:r>
          </a:p>
          <a:p>
            <a:pPr marL="0" indent="0" algn="ctr">
              <a:buNone/>
            </a:pPr>
            <a:r>
              <a:rPr lang="tr-TR" sz="2000" dirty="0"/>
              <a:t>“ülke genelindeki tüm hastanelerin, </a:t>
            </a:r>
          </a:p>
          <a:p>
            <a:pPr marL="0" indent="0" algn="ctr">
              <a:buNone/>
            </a:pPr>
            <a:r>
              <a:rPr lang="tr-TR" sz="2000" dirty="0"/>
              <a:t>afetlere ilişkin önlem almalarını, </a:t>
            </a:r>
          </a:p>
          <a:p>
            <a:pPr marL="0" indent="0" algn="ctr">
              <a:buNone/>
            </a:pPr>
            <a:r>
              <a:rPr lang="tr-TR" sz="2000" dirty="0"/>
              <a:t>yurt içinde meydana gelen afet ve acil durumlarda sunulacak sağlık hizmetleri konusunda gerekli hazırlıkları önceden yapmalarını ve</a:t>
            </a:r>
          </a:p>
          <a:p>
            <a:pPr marL="0" indent="0" algn="ctr">
              <a:buNone/>
            </a:pPr>
            <a:r>
              <a:rPr lang="tr-TR" sz="2000" b="1" dirty="0"/>
              <a:t> ilk 72 saat boyunca hastane dışından hiçbir yardım almaksızın kendi kendine yeterli olmalarını sağlamak</a:t>
            </a:r>
            <a:r>
              <a:rPr lang="tr-TR" sz="2000" dirty="0"/>
              <a:t>” </a:t>
            </a:r>
          </a:p>
          <a:p>
            <a:pPr marL="0" indent="0" algn="ctr">
              <a:buNone/>
            </a:pPr>
            <a:r>
              <a:rPr lang="tr-TR" sz="2000" dirty="0"/>
              <a:t>için planlama ve hazırlık çalışması</a:t>
            </a:r>
          </a:p>
          <a:p>
            <a:pPr marL="0" indent="0" algn="ctr">
              <a:buNone/>
            </a:pPr>
            <a:endParaRPr lang="tr-TR" sz="2000" dirty="0"/>
          </a:p>
          <a:p>
            <a:pPr marL="0" indent="0" algn="ctr">
              <a:buNone/>
            </a:pPr>
            <a:r>
              <a:rPr lang="tr-TR" sz="2000" dirty="0"/>
              <a:t>Aralık 2015’te ilk sürümü</a:t>
            </a:r>
          </a:p>
          <a:p>
            <a:pPr marL="0" indent="0" algn="ctr">
              <a:buNone/>
            </a:pPr>
            <a:r>
              <a:rPr lang="tr-TR" sz="2000" dirty="0"/>
              <a:t>Haziran 2021’de ikinci sürümü </a:t>
            </a:r>
          </a:p>
          <a:p>
            <a:pPr marL="0" indent="0" algn="ctr">
              <a:buNone/>
            </a:pPr>
            <a:r>
              <a:rPr lang="tr-TR" sz="2000" dirty="0"/>
              <a:t>yayımlanarak yürürlüğe girmiştir.</a:t>
            </a:r>
          </a:p>
        </p:txBody>
      </p:sp>
      <p:sp>
        <p:nvSpPr>
          <p:cNvPr id="4" name="Metin kutusu 3"/>
          <p:cNvSpPr txBox="1"/>
          <p:nvPr/>
        </p:nvSpPr>
        <p:spPr>
          <a:xfrm>
            <a:off x="1778546" y="6237312"/>
            <a:ext cx="5472608" cy="923330"/>
          </a:xfrm>
          <a:prstGeom prst="rect">
            <a:avLst/>
          </a:prstGeom>
          <a:noFill/>
        </p:spPr>
        <p:txBody>
          <a:bodyPr wrap="square" rtlCol="0">
            <a:spAutoFit/>
          </a:bodyPr>
          <a:lstStyle/>
          <a:p>
            <a:pPr algn="ctr"/>
            <a:r>
              <a:rPr lang="tr-TR" sz="900" dirty="0">
                <a:solidFill>
                  <a:schemeClr val="bg1">
                    <a:lumMod val="65000"/>
                  </a:schemeClr>
                </a:solidFill>
              </a:rPr>
              <a:t>Sağlık Bakanlığı (2021). Hastane Afet ve Acil Durum Planı (HAP) Hazırlama Kılavuzu. Erişim Tarihi: 23.11.2022 [Erişim adresi: </a:t>
            </a:r>
            <a:r>
              <a:rPr lang="tr-TR" sz="900" dirty="0">
                <a:solidFill>
                  <a:schemeClr val="bg1">
                    <a:lumMod val="65000"/>
                  </a:schemeClr>
                </a:solidFill>
                <a:hlinkClick r:id="rId3"/>
              </a:rPr>
              <a:t>https://www.saglik.gov.tr/TR,1789/hastane-afet-ve-acil-durum-plani-hap-hazirlama-kilavuzu.html</a:t>
            </a:r>
            <a:r>
              <a:rPr lang="tr-TR" sz="900" dirty="0">
                <a:solidFill>
                  <a:schemeClr val="bg1">
                    <a:lumMod val="65000"/>
                  </a:schemeClr>
                </a:solidFill>
              </a:rPr>
              <a:t>]</a:t>
            </a:r>
          </a:p>
          <a:p>
            <a:pPr algn="ctr"/>
            <a:r>
              <a:rPr lang="tr-TR" sz="900" dirty="0">
                <a:solidFill>
                  <a:schemeClr val="bg1">
                    <a:lumMod val="65000"/>
                  </a:schemeClr>
                </a:solidFill>
              </a:rPr>
              <a:t>Sağlık Bakanlığı (2021). Hastane Afet ve Acil Durum Planı Hazırlama Kılavuzu Sürüm 2. Erişim Tarihi:23.11.2022 [Erişim adresi: https://dosyasb.saglik.gov.tr/Eklenti/40879,haphazirlamaklavuzusurum214062021pdf.pdf?0]</a:t>
            </a:r>
          </a:p>
          <a:p>
            <a:pPr algn="ctr"/>
            <a:endParaRPr lang="tr-TR" sz="900" dirty="0">
              <a:solidFill>
                <a:schemeClr val="bg1">
                  <a:lumMod val="65000"/>
                </a:schemeClr>
              </a:solidFill>
            </a:endParaRPr>
          </a:p>
          <a:p>
            <a:pPr algn="ctr"/>
            <a:endParaRPr lang="tr-TR" sz="900" dirty="0">
              <a:solidFill>
                <a:schemeClr val="bg1">
                  <a:lumMod val="65000"/>
                </a:schemeClr>
              </a:solidFill>
            </a:endParaRPr>
          </a:p>
        </p:txBody>
      </p:sp>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3410" y="4510704"/>
            <a:ext cx="3335487" cy="942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718227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a:solidFill>
                  <a:schemeClr val="accent2"/>
                </a:solidFill>
              </a:rPr>
              <a:t>HAP Hazırlama Komisyonu</a:t>
            </a:r>
          </a:p>
        </p:txBody>
      </p:sp>
      <p:pic>
        <p:nvPicPr>
          <p:cNvPr id="2048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0272" y="1565349"/>
            <a:ext cx="5667375"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043608" y="6453336"/>
            <a:ext cx="7200801" cy="707886"/>
          </a:xfrm>
          <a:prstGeom prst="rect">
            <a:avLst/>
          </a:prstGeom>
          <a:noFill/>
        </p:spPr>
        <p:txBody>
          <a:bodyPr wrap="square" rtlCol="0">
            <a:spAutoFit/>
          </a:bodyPr>
          <a:lstStyle/>
          <a:p>
            <a:pPr algn="ctr"/>
            <a:r>
              <a:rPr lang="tr-TR" sz="1000" dirty="0">
                <a:solidFill>
                  <a:schemeClr val="bg1">
                    <a:lumMod val="65000"/>
                  </a:schemeClr>
                </a:solidFill>
              </a:rPr>
              <a:t>Sağlık Bakanlığı (2021). Hastane Afet ve Acil Durum Planı Hazırlama Kılavuzu Sürüm 2. Erişim Tarihi:23.11.2022 [Erişim adresi: https://dosyasb.saglik.gov.tr/Eklenti/40879,haphazirlamaklavuzusurum214062021pdf.pdf?0]</a:t>
            </a:r>
          </a:p>
          <a:p>
            <a:pPr algn="ctr"/>
            <a:endParaRPr lang="tr-TR" sz="1000" dirty="0">
              <a:solidFill>
                <a:schemeClr val="bg1">
                  <a:lumMod val="65000"/>
                </a:schemeClr>
              </a:solidFill>
            </a:endParaRPr>
          </a:p>
          <a:p>
            <a:endParaRPr lang="tr-TR" sz="1000" dirty="0"/>
          </a:p>
        </p:txBody>
      </p:sp>
    </p:spTree>
    <p:extLst>
      <p:ext uri="{BB962C8B-B14F-4D97-AF65-F5344CB8AC3E}">
        <p14:creationId xmlns:p14="http://schemas.microsoft.com/office/powerpoint/2010/main" val="18945255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3" y="614363"/>
            <a:ext cx="8105775" cy="562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1043608" y="6453336"/>
            <a:ext cx="7200801" cy="707886"/>
          </a:xfrm>
          <a:prstGeom prst="rect">
            <a:avLst/>
          </a:prstGeom>
          <a:noFill/>
        </p:spPr>
        <p:txBody>
          <a:bodyPr wrap="square" rtlCol="0">
            <a:spAutoFit/>
          </a:bodyPr>
          <a:lstStyle/>
          <a:p>
            <a:pPr algn="ctr"/>
            <a:r>
              <a:rPr lang="tr-TR" sz="1000" dirty="0">
                <a:solidFill>
                  <a:schemeClr val="bg1">
                    <a:lumMod val="65000"/>
                  </a:schemeClr>
                </a:solidFill>
              </a:rPr>
              <a:t>Sağlık Bakanlığı (2021). Hastane Afet ve Acil Durum Planı Hazırlama Kılavuzu Sürüm 2. Erişim Tarihi:23.11.2022 [Erişim adresi: https://dosyasb.saglik.gov.tr/Eklenti/40879,haphazirlamaklavuzusurum214062021pdf.pdf?0]</a:t>
            </a:r>
          </a:p>
          <a:p>
            <a:pPr algn="ctr"/>
            <a:endParaRPr lang="tr-TR" sz="1000" dirty="0">
              <a:solidFill>
                <a:schemeClr val="bg1">
                  <a:lumMod val="65000"/>
                </a:schemeClr>
              </a:solidFill>
            </a:endParaRPr>
          </a:p>
          <a:p>
            <a:endParaRPr lang="tr-TR" sz="1000" dirty="0"/>
          </a:p>
        </p:txBody>
      </p:sp>
    </p:spTree>
    <p:extLst>
      <p:ext uri="{BB962C8B-B14F-4D97-AF65-F5344CB8AC3E}">
        <p14:creationId xmlns:p14="http://schemas.microsoft.com/office/powerpoint/2010/main" val="11882964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 y="1484784"/>
            <a:ext cx="9142185"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1043608" y="6453336"/>
            <a:ext cx="7200801" cy="707886"/>
          </a:xfrm>
          <a:prstGeom prst="rect">
            <a:avLst/>
          </a:prstGeom>
          <a:noFill/>
        </p:spPr>
        <p:txBody>
          <a:bodyPr wrap="square" rtlCol="0">
            <a:spAutoFit/>
          </a:bodyPr>
          <a:lstStyle/>
          <a:p>
            <a:pPr algn="ctr"/>
            <a:r>
              <a:rPr lang="tr-TR" sz="1000" dirty="0">
                <a:solidFill>
                  <a:schemeClr val="bg1">
                    <a:lumMod val="65000"/>
                  </a:schemeClr>
                </a:solidFill>
              </a:rPr>
              <a:t>Sağlık Bakanlığı (2021). Hastane Afet ve Acil Durum Planı Hazırlama Kılavuzu Sürüm 2. Erişim Tarihi:23.11.2022 [Erişim adresi: https://dosyasb.saglik.gov.tr/Eklenti/40879,haphazirlamaklavuzusurum214062021pdf.pdf?0]</a:t>
            </a:r>
          </a:p>
          <a:p>
            <a:pPr algn="ctr"/>
            <a:endParaRPr lang="tr-TR" sz="1000" dirty="0">
              <a:solidFill>
                <a:schemeClr val="bg1">
                  <a:lumMod val="65000"/>
                </a:schemeClr>
              </a:solidFill>
            </a:endParaRPr>
          </a:p>
          <a:p>
            <a:endParaRPr lang="tr-TR" sz="1000" dirty="0"/>
          </a:p>
        </p:txBody>
      </p:sp>
    </p:spTree>
    <p:extLst>
      <p:ext uri="{BB962C8B-B14F-4D97-AF65-F5344CB8AC3E}">
        <p14:creationId xmlns:p14="http://schemas.microsoft.com/office/powerpoint/2010/main" val="35146083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42939"/>
            <a:ext cx="8954074" cy="494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1043608" y="6453336"/>
            <a:ext cx="7200801" cy="707886"/>
          </a:xfrm>
          <a:prstGeom prst="rect">
            <a:avLst/>
          </a:prstGeom>
          <a:noFill/>
        </p:spPr>
        <p:txBody>
          <a:bodyPr wrap="square" rtlCol="0">
            <a:spAutoFit/>
          </a:bodyPr>
          <a:lstStyle/>
          <a:p>
            <a:pPr algn="ctr"/>
            <a:r>
              <a:rPr lang="tr-TR" sz="1000" dirty="0">
                <a:solidFill>
                  <a:schemeClr val="bg1">
                    <a:lumMod val="65000"/>
                  </a:schemeClr>
                </a:solidFill>
              </a:rPr>
              <a:t>Sağlık Bakanlığı (2021). Hastane Afet ve Acil Durum Planı Hazırlama Kılavuzu Sürüm 2. Erişim Tarihi:23.11.2022 [Erişim adresi: https://dosyasb.saglik.gov.tr/Eklenti/40879,haphazirlamaklavuzusurum214062021pdf.pdf?0]</a:t>
            </a:r>
          </a:p>
          <a:p>
            <a:pPr algn="ctr"/>
            <a:endParaRPr lang="tr-TR" sz="1000" dirty="0">
              <a:solidFill>
                <a:schemeClr val="bg1">
                  <a:lumMod val="65000"/>
                </a:schemeClr>
              </a:solidFill>
            </a:endParaRPr>
          </a:p>
          <a:p>
            <a:endParaRPr lang="tr-TR" sz="1000" dirty="0"/>
          </a:p>
        </p:txBody>
      </p:sp>
    </p:spTree>
    <p:extLst>
      <p:ext uri="{BB962C8B-B14F-4D97-AF65-F5344CB8AC3E}">
        <p14:creationId xmlns:p14="http://schemas.microsoft.com/office/powerpoint/2010/main" val="63385951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2800" dirty="0">
                <a:solidFill>
                  <a:schemeClr val="accent2"/>
                </a:solidFill>
              </a:rPr>
              <a:t>HAP </a:t>
            </a:r>
            <a:br>
              <a:rPr lang="tr-TR" sz="2800" dirty="0">
                <a:solidFill>
                  <a:schemeClr val="accent2"/>
                </a:solidFill>
              </a:rPr>
            </a:br>
            <a:r>
              <a:rPr lang="tr-TR" sz="2800" dirty="0">
                <a:solidFill>
                  <a:schemeClr val="accent2"/>
                </a:solidFill>
              </a:rPr>
              <a:t>OLAY BİLDİRİMİ VE ACİL MÜDAHALE PLANI (AMP) AKTİVASYONU </a:t>
            </a:r>
          </a:p>
        </p:txBody>
      </p:sp>
      <p:sp>
        <p:nvSpPr>
          <p:cNvPr id="3" name="İçerik Yer Tutucusu 2"/>
          <p:cNvSpPr>
            <a:spLocks noGrp="1"/>
          </p:cNvSpPr>
          <p:nvPr>
            <p:ph idx="1"/>
          </p:nvPr>
        </p:nvSpPr>
        <p:spPr/>
        <p:txBody>
          <a:bodyPr>
            <a:normAutofit/>
          </a:bodyPr>
          <a:lstStyle/>
          <a:p>
            <a:pPr algn="ctr"/>
            <a:endParaRPr lang="tr-TR" sz="2000" dirty="0"/>
          </a:p>
          <a:p>
            <a:pPr algn="ctr"/>
            <a:r>
              <a:rPr lang="tr-TR" sz="2000" dirty="0" err="1"/>
              <a:t>AMP'nin</a:t>
            </a:r>
            <a:r>
              <a:rPr lang="tr-TR" sz="2000" dirty="0"/>
              <a:t> aktivasyonunu gerektiren olay, </a:t>
            </a:r>
          </a:p>
          <a:p>
            <a:pPr marL="0" indent="0" algn="ctr">
              <a:buNone/>
            </a:pPr>
            <a:r>
              <a:rPr lang="tr-TR" sz="2000" dirty="0"/>
              <a:t>toplum sağlığına yönelik ciddi bir tehdit teşkil eden, hizmetleri sekteye uğratan, </a:t>
            </a:r>
          </a:p>
          <a:p>
            <a:pPr marL="0" indent="0" algn="ctr">
              <a:buNone/>
            </a:pPr>
            <a:r>
              <a:rPr lang="tr-TR" sz="2000" dirty="0"/>
              <a:t>hastanelerin ve ambulans hizmetlerinin özel düzenlemeler yapmalarını gerektirecek sayıda ya da türde yaralanmalara sebep olan </a:t>
            </a:r>
          </a:p>
          <a:p>
            <a:pPr marL="0" indent="0" algn="ctr">
              <a:buNone/>
            </a:pPr>
            <a:r>
              <a:rPr lang="tr-TR" sz="2000" dirty="0"/>
              <a:t>(veya sebep olma ihtimali bulunan) </a:t>
            </a:r>
          </a:p>
          <a:p>
            <a:pPr marL="0" indent="0" algn="ctr">
              <a:buNone/>
            </a:pPr>
            <a:r>
              <a:rPr lang="tr-TR" sz="2000" dirty="0"/>
              <a:t>her türlü olay </a:t>
            </a:r>
          </a:p>
          <a:p>
            <a:pPr marL="0" indent="0" algn="ctr">
              <a:buNone/>
            </a:pPr>
            <a:r>
              <a:rPr lang="tr-TR" sz="2000" dirty="0"/>
              <a:t>Bazı durumlarda çok sayıda hastanın Acil Servis’e gelmesi ilk </a:t>
            </a:r>
            <a:r>
              <a:rPr lang="tr-TR" sz="2000" dirty="0" err="1"/>
              <a:t>endikasyon</a:t>
            </a:r>
            <a:r>
              <a:rPr lang="tr-TR" sz="2000" dirty="0"/>
              <a:t> olabilir</a:t>
            </a:r>
          </a:p>
          <a:p>
            <a:pPr marL="0" indent="0" algn="ctr">
              <a:buNone/>
            </a:pPr>
            <a:r>
              <a:rPr lang="tr-TR" sz="2000" dirty="0"/>
              <a:t>Bu durumda görevdeki personel, görevdeki Acil Servis Sorumlu Hekimine haber vermelidir</a:t>
            </a:r>
          </a:p>
        </p:txBody>
      </p:sp>
      <p:sp>
        <p:nvSpPr>
          <p:cNvPr id="4" name="Metin kutusu 3"/>
          <p:cNvSpPr txBox="1"/>
          <p:nvPr/>
        </p:nvSpPr>
        <p:spPr>
          <a:xfrm>
            <a:off x="1043608" y="6453336"/>
            <a:ext cx="7200801" cy="707886"/>
          </a:xfrm>
          <a:prstGeom prst="rect">
            <a:avLst/>
          </a:prstGeom>
          <a:noFill/>
        </p:spPr>
        <p:txBody>
          <a:bodyPr wrap="square" rtlCol="0">
            <a:spAutoFit/>
          </a:bodyPr>
          <a:lstStyle/>
          <a:p>
            <a:pPr algn="ctr"/>
            <a:r>
              <a:rPr lang="tr-TR" sz="1000" dirty="0">
                <a:solidFill>
                  <a:schemeClr val="bg1">
                    <a:lumMod val="65000"/>
                  </a:schemeClr>
                </a:solidFill>
              </a:rPr>
              <a:t>Sağlık Bakanlığı (2021). Hastane Afet ve Acil Durum Planı Hazırlama Kılavuzu Sürüm 2. Erişim Tarihi:23.11.2022 [Erişim adresi: https://dosyasb.saglik.gov.tr/Eklenti/40879,haphazirlamaklavuzusurum214062021pdf.pdf?0]</a:t>
            </a:r>
          </a:p>
          <a:p>
            <a:pPr algn="ctr"/>
            <a:endParaRPr lang="tr-TR" sz="1000" dirty="0">
              <a:solidFill>
                <a:schemeClr val="bg1">
                  <a:lumMod val="65000"/>
                </a:schemeClr>
              </a:solidFill>
            </a:endParaRPr>
          </a:p>
          <a:p>
            <a:endParaRPr lang="tr-TR" sz="1000" dirty="0"/>
          </a:p>
        </p:txBody>
      </p:sp>
    </p:spTree>
    <p:extLst>
      <p:ext uri="{BB962C8B-B14F-4D97-AF65-F5344CB8AC3E}">
        <p14:creationId xmlns:p14="http://schemas.microsoft.com/office/powerpoint/2010/main" val="39099480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400" dirty="0">
                <a:solidFill>
                  <a:schemeClr val="accent2"/>
                </a:solidFill>
              </a:rPr>
              <a:t>Hastanede Acil Müdahale Planı’nın </a:t>
            </a:r>
            <a:br>
              <a:rPr lang="tr-TR" sz="2400" dirty="0">
                <a:solidFill>
                  <a:schemeClr val="accent2"/>
                </a:solidFill>
              </a:rPr>
            </a:br>
            <a:r>
              <a:rPr lang="tr-TR" sz="2400" dirty="0">
                <a:solidFill>
                  <a:schemeClr val="accent2"/>
                </a:solidFill>
              </a:rPr>
              <a:t>aktive edildiği olay seviyeleri:</a:t>
            </a:r>
          </a:p>
        </p:txBody>
      </p:sp>
      <p:sp>
        <p:nvSpPr>
          <p:cNvPr id="3" name="İçerik Yer Tutucusu 2"/>
          <p:cNvSpPr>
            <a:spLocks noGrp="1"/>
          </p:cNvSpPr>
          <p:nvPr>
            <p:ph sz="half" idx="1"/>
          </p:nvPr>
        </p:nvSpPr>
        <p:spPr/>
        <p:txBody>
          <a:bodyPr>
            <a:normAutofit fontScale="62500" lnSpcReduction="20000"/>
          </a:bodyPr>
          <a:lstStyle/>
          <a:p>
            <a:pPr marL="0" indent="0">
              <a:buNone/>
            </a:pPr>
            <a:endParaRPr lang="tr-TR" dirty="0">
              <a:solidFill>
                <a:srgbClr val="C00000"/>
              </a:solidFill>
            </a:endParaRPr>
          </a:p>
          <a:p>
            <a:pPr marL="0" indent="0">
              <a:buNone/>
            </a:pPr>
            <a:r>
              <a:rPr lang="tr-TR" dirty="0">
                <a:solidFill>
                  <a:srgbClr val="C00000"/>
                </a:solidFill>
              </a:rPr>
              <a:t>Seviye 1 (küçük çaplı etkiye sahip olay) </a:t>
            </a:r>
          </a:p>
          <a:p>
            <a:r>
              <a:rPr lang="tr-TR" dirty="0"/>
              <a:t>Hastane, dış yardım almaksızın ve yedek kaynaklarını seferber etmeksizin hizmet yükünü yönetebilir, </a:t>
            </a:r>
          </a:p>
          <a:p>
            <a:r>
              <a:rPr lang="tr-TR" dirty="0"/>
              <a:t>Hastane, 112 AÇM/KKM/İl </a:t>
            </a:r>
            <a:r>
              <a:rPr lang="tr-TR" dirty="0" err="1"/>
              <a:t>SAKOM'u</a:t>
            </a:r>
            <a:r>
              <a:rPr lang="tr-TR" dirty="0"/>
              <a:t> bilgilendirir </a:t>
            </a:r>
          </a:p>
          <a:p>
            <a:endParaRPr lang="tr-TR" dirty="0"/>
          </a:p>
          <a:p>
            <a:pPr marL="0" indent="0">
              <a:buNone/>
            </a:pPr>
            <a:r>
              <a:rPr lang="tr-TR" dirty="0">
                <a:solidFill>
                  <a:srgbClr val="C00000"/>
                </a:solidFill>
              </a:rPr>
              <a:t>Seviye 2 (orta çaplı etkiye sahip olay) </a:t>
            </a:r>
          </a:p>
          <a:p>
            <a:r>
              <a:rPr lang="tr-TR" dirty="0"/>
              <a:t>Birçok sağlık tesisi ya da hastane olaya dahil olur, </a:t>
            </a:r>
          </a:p>
          <a:p>
            <a:r>
              <a:rPr lang="tr-TR" dirty="0"/>
              <a:t>İlgili sağlık yöneticileri bilgilendirilir ve üst düzeyde izleme/değerlendirme gerçekleştirilir</a:t>
            </a:r>
          </a:p>
        </p:txBody>
      </p:sp>
      <p:sp>
        <p:nvSpPr>
          <p:cNvPr id="4" name="İçerik Yer Tutucusu 3"/>
          <p:cNvSpPr>
            <a:spLocks noGrp="1"/>
          </p:cNvSpPr>
          <p:nvPr>
            <p:ph sz="half" idx="2"/>
          </p:nvPr>
        </p:nvSpPr>
        <p:spPr/>
        <p:txBody>
          <a:bodyPr>
            <a:normAutofit fontScale="62500" lnSpcReduction="20000"/>
          </a:bodyPr>
          <a:lstStyle/>
          <a:p>
            <a:pPr marL="0" indent="0">
              <a:buNone/>
            </a:pPr>
            <a:endParaRPr lang="tr-TR" dirty="0">
              <a:solidFill>
                <a:srgbClr val="C00000"/>
              </a:solidFill>
            </a:endParaRPr>
          </a:p>
          <a:p>
            <a:pPr marL="0" indent="0">
              <a:buNone/>
            </a:pPr>
            <a:r>
              <a:rPr lang="tr-TR" dirty="0">
                <a:solidFill>
                  <a:srgbClr val="C00000"/>
                </a:solidFill>
              </a:rPr>
              <a:t>Seviye 3 (büyük çaplı etkiye sahip olay) </a:t>
            </a:r>
          </a:p>
          <a:p>
            <a:r>
              <a:rPr lang="tr-TR" dirty="0"/>
              <a:t>Bölgesel olarak aktive edilmiş tüm hastanelerin etkin iş birliği ve koordinasyonu, </a:t>
            </a:r>
          </a:p>
          <a:p>
            <a:r>
              <a:rPr lang="tr-TR" dirty="0"/>
              <a:t>Yerel ve ulusal düzeyde tüm sağlık yöneticilerinin tamamen dahil olması. </a:t>
            </a:r>
          </a:p>
          <a:p>
            <a:endParaRPr lang="tr-TR" dirty="0">
              <a:solidFill>
                <a:srgbClr val="C00000"/>
              </a:solidFill>
            </a:endParaRPr>
          </a:p>
          <a:p>
            <a:pPr marL="0" indent="0">
              <a:buNone/>
            </a:pPr>
            <a:r>
              <a:rPr lang="tr-TR" dirty="0">
                <a:solidFill>
                  <a:srgbClr val="C00000"/>
                </a:solidFill>
              </a:rPr>
              <a:t>Seviye 4 (çok büyük çaplı etkiye sahip olay) </a:t>
            </a:r>
          </a:p>
          <a:p>
            <a:r>
              <a:rPr lang="tr-TR" dirty="0"/>
              <a:t>Uluslararası desteğe ihtiyacın olduğu olaylar. </a:t>
            </a:r>
          </a:p>
          <a:p>
            <a:r>
              <a:rPr lang="tr-TR" dirty="0" err="1"/>
              <a:t>Pandemi</a:t>
            </a:r>
            <a:r>
              <a:rPr lang="tr-TR" dirty="0"/>
              <a:t> ya da büyük kitlesel yaralanmalı olaylar gibi büyük çaplı olaylarda, Sağlık Bakanlığı stratejik yönetimi ve kaynak yönetimini gerçekleştirir.</a:t>
            </a:r>
          </a:p>
        </p:txBody>
      </p:sp>
      <p:sp>
        <p:nvSpPr>
          <p:cNvPr id="5" name="Metin kutusu 4"/>
          <p:cNvSpPr txBox="1"/>
          <p:nvPr/>
        </p:nvSpPr>
        <p:spPr>
          <a:xfrm>
            <a:off x="1043608" y="6453336"/>
            <a:ext cx="7200801" cy="707886"/>
          </a:xfrm>
          <a:prstGeom prst="rect">
            <a:avLst/>
          </a:prstGeom>
          <a:noFill/>
        </p:spPr>
        <p:txBody>
          <a:bodyPr wrap="square" rtlCol="0">
            <a:spAutoFit/>
          </a:bodyPr>
          <a:lstStyle/>
          <a:p>
            <a:pPr algn="ctr"/>
            <a:r>
              <a:rPr lang="tr-TR" sz="1000" dirty="0">
                <a:solidFill>
                  <a:schemeClr val="bg1">
                    <a:lumMod val="65000"/>
                  </a:schemeClr>
                </a:solidFill>
              </a:rPr>
              <a:t>Sağlık Bakanlığı (2021). Hastane Afet ve Acil Durum Planı Hazırlama Kılavuzu Sürüm 2. Erişim Tarihi:23.11.2022 [Erişim adresi: https://dosyasb.saglik.gov.tr/Eklenti/40879,haphazirlamaklavuzusurum214062021pdf.pdf?0]</a:t>
            </a:r>
          </a:p>
          <a:p>
            <a:pPr algn="ctr"/>
            <a:endParaRPr lang="tr-TR" sz="1000" dirty="0">
              <a:solidFill>
                <a:schemeClr val="bg1">
                  <a:lumMod val="65000"/>
                </a:schemeClr>
              </a:solidFill>
            </a:endParaRPr>
          </a:p>
          <a:p>
            <a:endParaRPr lang="tr-TR" sz="1000" dirty="0"/>
          </a:p>
        </p:txBody>
      </p:sp>
    </p:spTree>
    <p:extLst>
      <p:ext uri="{BB962C8B-B14F-4D97-AF65-F5344CB8AC3E}">
        <p14:creationId xmlns:p14="http://schemas.microsoft.com/office/powerpoint/2010/main" val="557824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88640"/>
            <a:ext cx="8229600" cy="1143000"/>
          </a:xfrm>
        </p:spPr>
        <p:txBody>
          <a:bodyPr/>
          <a:lstStyle/>
          <a:p>
            <a:r>
              <a:rPr lang="tr-TR" dirty="0"/>
              <a:t>Afetlerde,</a:t>
            </a:r>
          </a:p>
        </p:txBody>
      </p:sp>
      <p:sp>
        <p:nvSpPr>
          <p:cNvPr id="3" name="İçerik Yer Tutucusu 2"/>
          <p:cNvSpPr>
            <a:spLocks noGrp="1"/>
          </p:cNvSpPr>
          <p:nvPr>
            <p:ph idx="1"/>
          </p:nvPr>
        </p:nvSpPr>
        <p:spPr>
          <a:xfrm>
            <a:off x="457200" y="1412776"/>
            <a:ext cx="8229600" cy="4525963"/>
          </a:xfrm>
        </p:spPr>
        <p:txBody>
          <a:bodyPr/>
          <a:lstStyle/>
          <a:p>
            <a:pPr algn="ctr"/>
            <a:r>
              <a:rPr lang="tr-TR" dirty="0"/>
              <a:t>Toplumun</a:t>
            </a:r>
            <a:r>
              <a:rPr lang="tr-TR" b="1" dirty="0"/>
              <a:t> barınma, beslenme, giyinme, tıbbi bakım ve psikolojik destek </a:t>
            </a:r>
            <a:r>
              <a:rPr lang="tr-TR" dirty="0"/>
              <a:t>gereksinimleri olur.</a:t>
            </a:r>
          </a:p>
          <a:p>
            <a:endParaRPr lang="tr-TR" dirty="0"/>
          </a:p>
        </p:txBody>
      </p:sp>
      <p:sp>
        <p:nvSpPr>
          <p:cNvPr id="4" name="Metin kutusu 3"/>
          <p:cNvSpPr txBox="1"/>
          <p:nvPr/>
        </p:nvSpPr>
        <p:spPr>
          <a:xfrm>
            <a:off x="1259632" y="630932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620" y="2780928"/>
            <a:ext cx="6296025"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174778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chemeClr val="accent2"/>
                </a:solidFill>
              </a:rPr>
              <a:t>Olay Bildirim Akış Şeması</a:t>
            </a: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196752"/>
            <a:ext cx="7860604" cy="5302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Metin kutusu 6"/>
          <p:cNvSpPr txBox="1"/>
          <p:nvPr/>
        </p:nvSpPr>
        <p:spPr>
          <a:xfrm>
            <a:off x="1043608" y="6453336"/>
            <a:ext cx="7200801" cy="707886"/>
          </a:xfrm>
          <a:prstGeom prst="rect">
            <a:avLst/>
          </a:prstGeom>
          <a:noFill/>
        </p:spPr>
        <p:txBody>
          <a:bodyPr wrap="square" rtlCol="0">
            <a:spAutoFit/>
          </a:bodyPr>
          <a:lstStyle/>
          <a:p>
            <a:pPr algn="ctr"/>
            <a:r>
              <a:rPr lang="tr-TR" sz="1000" dirty="0">
                <a:solidFill>
                  <a:schemeClr val="bg1">
                    <a:lumMod val="65000"/>
                  </a:schemeClr>
                </a:solidFill>
              </a:rPr>
              <a:t>Sağlık Bakanlığı (2021). Hastane Afet ve Acil Durum Planı Hazırlama Kılavuzu Sürüm 2. Erişim Tarihi:23.11.2022 [Erişim adresi: https://dosyasb.saglik.gov.tr/Eklenti/40879,haphazirlamaklavuzusurum214062021pdf.pdf?0]</a:t>
            </a:r>
          </a:p>
          <a:p>
            <a:pPr algn="ctr"/>
            <a:endParaRPr lang="tr-TR" sz="1000" dirty="0">
              <a:solidFill>
                <a:schemeClr val="bg1">
                  <a:lumMod val="65000"/>
                </a:schemeClr>
              </a:solidFill>
            </a:endParaRPr>
          </a:p>
          <a:p>
            <a:endParaRPr lang="tr-TR" sz="1000" dirty="0"/>
          </a:p>
        </p:txBody>
      </p:sp>
    </p:spTree>
    <p:extLst>
      <p:ext uri="{BB962C8B-B14F-4D97-AF65-F5344CB8AC3E}">
        <p14:creationId xmlns:p14="http://schemas.microsoft.com/office/powerpoint/2010/main" val="8539574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algn="ctr"/>
            <a:endParaRPr lang="tr-TR" dirty="0"/>
          </a:p>
          <a:p>
            <a:pPr algn="ctr"/>
            <a:endParaRPr lang="tr-TR" dirty="0"/>
          </a:p>
          <a:p>
            <a:pPr algn="ctr"/>
            <a:r>
              <a:rPr lang="tr-TR" dirty="0"/>
              <a:t>Afetler,</a:t>
            </a:r>
          </a:p>
          <a:p>
            <a:pPr marL="0" indent="0" algn="ctr">
              <a:buNone/>
            </a:pPr>
            <a:r>
              <a:rPr lang="tr-TR" dirty="0"/>
              <a:t> toplumlar için bir ayna görevi yaparlar</a:t>
            </a:r>
          </a:p>
          <a:p>
            <a:pPr marL="0" indent="0" algn="ctr">
              <a:buNone/>
            </a:pPr>
            <a:r>
              <a:rPr lang="tr-TR" dirty="0"/>
              <a:t> </a:t>
            </a:r>
          </a:p>
          <a:p>
            <a:pPr algn="ctr"/>
            <a:r>
              <a:rPr lang="tr-TR" sz="2800" dirty="0"/>
              <a:t>Afetler, toplumların kendilerini nasıl yapılandırdıklarını ve kaynaklarını nasıl tahsis ettiklerini yansıtırlar </a:t>
            </a:r>
          </a:p>
        </p:txBody>
      </p:sp>
      <p:pic>
        <p:nvPicPr>
          <p:cNvPr id="1026" name="Picture 2" descr="https://indigodergisi.com/wp-content/uploads/2014/12/1260993917_7092.00007805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217541"/>
            <a:ext cx="3528392" cy="2452232"/>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1619672" y="6381328"/>
            <a:ext cx="6120680" cy="523220"/>
          </a:xfrm>
          <a:prstGeom prst="rect">
            <a:avLst/>
          </a:prstGeom>
          <a:noFill/>
        </p:spPr>
        <p:txBody>
          <a:bodyPr wrap="square" rtlCol="0">
            <a:spAutoFit/>
          </a:bodyPr>
          <a:lstStyle/>
          <a:p>
            <a:pPr algn="ctr"/>
            <a:r>
              <a:rPr lang="tr-TR" sz="1000" dirty="0">
                <a:solidFill>
                  <a:schemeClr val="bg1">
                    <a:lumMod val="75000"/>
                  </a:schemeClr>
                </a:solidFill>
              </a:rPr>
              <a:t>Güler, Ç &amp; Akın L. (Ed.). (2012). Halk Sağlığı Temel Bilgiler 2. Cilt. Hacettepe Üniversitesi Yayınları. Ankara</a:t>
            </a:r>
          </a:p>
          <a:p>
            <a:endParaRPr lang="tr-TR" dirty="0"/>
          </a:p>
        </p:txBody>
      </p:sp>
    </p:spTree>
    <p:extLst>
      <p:ext uri="{BB962C8B-B14F-4D97-AF65-F5344CB8AC3E}">
        <p14:creationId xmlns:p14="http://schemas.microsoft.com/office/powerpoint/2010/main" val="35133811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404664"/>
            <a:ext cx="8229600" cy="1143000"/>
          </a:xfrm>
        </p:spPr>
        <p:txBody>
          <a:bodyPr>
            <a:normAutofit fontScale="90000"/>
          </a:bodyPr>
          <a:lstStyle/>
          <a:p>
            <a:br>
              <a:rPr lang="tr-TR" sz="4000" dirty="0"/>
            </a:br>
            <a:r>
              <a:rPr lang="tr-TR" sz="2700" dirty="0">
                <a:solidFill>
                  <a:srgbClr val="C00000"/>
                </a:solidFill>
              </a:rPr>
              <a:t>Afetlerin etkileri dünyanın her yerinde benzer sonuçları doğurmamaktadır </a:t>
            </a:r>
            <a:br>
              <a:rPr lang="tr-TR" dirty="0"/>
            </a:br>
            <a:endParaRPr lang="tr-TR" dirty="0"/>
          </a:p>
        </p:txBody>
      </p:sp>
      <p:sp>
        <p:nvSpPr>
          <p:cNvPr id="3" name="İçerik Yer Tutucusu 2"/>
          <p:cNvSpPr>
            <a:spLocks noGrp="1"/>
          </p:cNvSpPr>
          <p:nvPr>
            <p:ph idx="1"/>
          </p:nvPr>
        </p:nvSpPr>
        <p:spPr>
          <a:xfrm>
            <a:off x="395536" y="1484784"/>
            <a:ext cx="8229600" cy="4525963"/>
          </a:xfrm>
        </p:spPr>
        <p:txBody>
          <a:bodyPr>
            <a:normAutofit lnSpcReduction="10000"/>
          </a:bodyPr>
          <a:lstStyle/>
          <a:p>
            <a:pPr marL="0" indent="0" algn="ctr">
              <a:buNone/>
            </a:pPr>
            <a:endParaRPr lang="tr-TR" sz="2000" dirty="0"/>
          </a:p>
          <a:p>
            <a:pPr algn="ctr"/>
            <a:r>
              <a:rPr lang="tr-TR" sz="1800" dirty="0"/>
              <a:t>Bunda en önemli etken </a:t>
            </a:r>
          </a:p>
          <a:p>
            <a:pPr marL="0" indent="0" algn="ctr">
              <a:buNone/>
            </a:pPr>
            <a:r>
              <a:rPr lang="tr-TR" sz="1800" b="1" dirty="0">
                <a:solidFill>
                  <a:schemeClr val="accent2"/>
                </a:solidFill>
              </a:rPr>
              <a:t>insanların başlarına gelen olaydan çıkardığı sonuçlar</a:t>
            </a:r>
            <a:r>
              <a:rPr lang="tr-TR" sz="1800" dirty="0"/>
              <a:t>ın </a:t>
            </a:r>
          </a:p>
          <a:p>
            <a:pPr marL="0" indent="0" algn="ctr">
              <a:buNone/>
            </a:pPr>
            <a:r>
              <a:rPr lang="tr-TR" sz="1800" dirty="0"/>
              <a:t>ve </a:t>
            </a:r>
          </a:p>
          <a:p>
            <a:pPr marL="0" indent="0" algn="ctr">
              <a:buNone/>
            </a:pPr>
            <a:r>
              <a:rPr lang="tr-TR" sz="1800" dirty="0"/>
              <a:t>afetlerin meydana geliş sıklığının farklılığı</a:t>
            </a:r>
          </a:p>
          <a:p>
            <a:pPr algn="ctr"/>
            <a:endParaRPr lang="tr-TR" sz="2000" dirty="0"/>
          </a:p>
          <a:p>
            <a:pPr algn="ctr"/>
            <a:r>
              <a:rPr lang="tr-TR" sz="1900" dirty="0"/>
              <a:t>Bu duruma çarpıcı bir </a:t>
            </a:r>
            <a:r>
              <a:rPr lang="tr-TR" sz="1900" dirty="0">
                <a:solidFill>
                  <a:schemeClr val="accent2"/>
                </a:solidFill>
              </a:rPr>
              <a:t>örnek 17 Ağustos 1999</a:t>
            </a:r>
            <a:r>
              <a:rPr lang="tr-TR" sz="1900" dirty="0"/>
              <a:t> tarihinde meydana gelen </a:t>
            </a:r>
          </a:p>
          <a:p>
            <a:pPr marL="0" indent="0" algn="ctr">
              <a:buNone/>
            </a:pPr>
            <a:r>
              <a:rPr lang="tr-TR" sz="1900" b="1" dirty="0">
                <a:solidFill>
                  <a:schemeClr val="accent2"/>
                </a:solidFill>
              </a:rPr>
              <a:t>7.4</a:t>
            </a:r>
            <a:r>
              <a:rPr lang="tr-TR" sz="1900" dirty="0">
                <a:solidFill>
                  <a:schemeClr val="accent2"/>
                </a:solidFill>
              </a:rPr>
              <a:t> </a:t>
            </a:r>
            <a:r>
              <a:rPr lang="tr-TR" sz="1900" dirty="0"/>
              <a:t>büyüklüğündeki </a:t>
            </a:r>
            <a:r>
              <a:rPr lang="tr-TR" sz="1900" dirty="0">
                <a:solidFill>
                  <a:schemeClr val="accent2"/>
                </a:solidFill>
              </a:rPr>
              <a:t>Doğu Marmara (Gölcük) depreminde </a:t>
            </a:r>
          </a:p>
          <a:p>
            <a:pPr marL="0" indent="0" algn="ctr">
              <a:buNone/>
            </a:pPr>
            <a:r>
              <a:rPr lang="tr-TR" sz="1900" dirty="0">
                <a:solidFill>
                  <a:srgbClr val="C00000"/>
                </a:solidFill>
              </a:rPr>
              <a:t>yaklaşık</a:t>
            </a:r>
            <a:r>
              <a:rPr lang="tr-TR" sz="1900" dirty="0"/>
              <a:t> </a:t>
            </a:r>
            <a:r>
              <a:rPr lang="tr-TR" sz="1900" dirty="0">
                <a:solidFill>
                  <a:srgbClr val="C00000"/>
                </a:solidFill>
              </a:rPr>
              <a:t>16.000 </a:t>
            </a:r>
            <a:r>
              <a:rPr lang="tr-TR" sz="1900" dirty="0"/>
              <a:t>insanımızı kaybetmemize karşılık </a:t>
            </a:r>
          </a:p>
          <a:p>
            <a:pPr algn="ctr"/>
            <a:endParaRPr lang="tr-TR" sz="1900" dirty="0"/>
          </a:p>
          <a:p>
            <a:pPr algn="ctr"/>
            <a:r>
              <a:rPr lang="tr-TR" sz="1900" dirty="0">
                <a:solidFill>
                  <a:schemeClr val="accent2"/>
                </a:solidFill>
              </a:rPr>
              <a:t>Japonya’da 2003</a:t>
            </a:r>
            <a:r>
              <a:rPr lang="tr-TR" sz="1900" dirty="0"/>
              <a:t> </a:t>
            </a:r>
            <a:r>
              <a:rPr lang="tr-TR" sz="1900" dirty="0">
                <a:solidFill>
                  <a:schemeClr val="accent2"/>
                </a:solidFill>
              </a:rPr>
              <a:t>yılında</a:t>
            </a:r>
            <a:r>
              <a:rPr lang="tr-TR" sz="1900" dirty="0"/>
              <a:t> meydana gelen</a:t>
            </a:r>
          </a:p>
          <a:p>
            <a:pPr marL="0" indent="0" algn="ctr">
              <a:buNone/>
            </a:pPr>
            <a:r>
              <a:rPr lang="tr-TR" sz="1900" b="1" dirty="0">
                <a:solidFill>
                  <a:schemeClr val="accent2"/>
                </a:solidFill>
              </a:rPr>
              <a:t>7.6</a:t>
            </a:r>
            <a:r>
              <a:rPr lang="tr-TR" sz="1900" dirty="0"/>
              <a:t> ve </a:t>
            </a:r>
            <a:r>
              <a:rPr lang="tr-TR" sz="1900" b="1" dirty="0">
                <a:solidFill>
                  <a:schemeClr val="accent2"/>
                </a:solidFill>
              </a:rPr>
              <a:t>8</a:t>
            </a:r>
            <a:r>
              <a:rPr lang="tr-TR" sz="1900" dirty="0"/>
              <a:t> büyüklüğündeki depremlerin </a:t>
            </a:r>
          </a:p>
          <a:p>
            <a:pPr marL="0" indent="0" algn="ctr">
              <a:buNone/>
            </a:pPr>
            <a:r>
              <a:rPr lang="tr-TR" sz="1900" dirty="0">
                <a:solidFill>
                  <a:srgbClr val="C00000"/>
                </a:solidFill>
              </a:rPr>
              <a:t>ilkinde birkaç kişinin,</a:t>
            </a:r>
            <a:r>
              <a:rPr lang="tr-TR" sz="1900" dirty="0"/>
              <a:t> </a:t>
            </a:r>
            <a:r>
              <a:rPr lang="tr-TR" sz="1900" dirty="0">
                <a:solidFill>
                  <a:srgbClr val="C00000"/>
                </a:solidFill>
              </a:rPr>
              <a:t>ikincisinde ise sadece bir kişinin kalp krizi sonucu hayatını kaybetmesidir</a:t>
            </a:r>
          </a:p>
        </p:txBody>
      </p:sp>
      <p:sp>
        <p:nvSpPr>
          <p:cNvPr id="4" name="Metin kutusu 3"/>
          <p:cNvSpPr txBox="1"/>
          <p:nvPr/>
        </p:nvSpPr>
        <p:spPr>
          <a:xfrm>
            <a:off x="971600" y="6340197"/>
            <a:ext cx="7488832" cy="677108"/>
          </a:xfrm>
          <a:prstGeom prst="rect">
            <a:avLst/>
          </a:prstGeom>
          <a:noFill/>
        </p:spPr>
        <p:txBody>
          <a:bodyPr wrap="square" rtlCol="0">
            <a:spAutoFit/>
          </a:bodyPr>
          <a:lstStyle/>
          <a:p>
            <a:pPr algn="ctr"/>
            <a:endParaRPr lang="tr-TR" sz="1000" dirty="0">
              <a:solidFill>
                <a:schemeClr val="bg1">
                  <a:lumMod val="65000"/>
                </a:schemeClr>
              </a:solidFill>
            </a:endParaRPr>
          </a:p>
          <a:p>
            <a:pPr algn="ctr"/>
            <a:r>
              <a:rPr lang="tr-TR" sz="1000" dirty="0">
                <a:solidFill>
                  <a:schemeClr val="bg1">
                    <a:lumMod val="65000"/>
                  </a:schemeClr>
                </a:solidFill>
              </a:rPr>
              <a:t>Erkal, T., &amp; </a:t>
            </a:r>
            <a:r>
              <a:rPr lang="tr-TR" sz="1000" dirty="0" err="1">
                <a:solidFill>
                  <a:schemeClr val="bg1">
                    <a:lumMod val="65000"/>
                  </a:schemeClr>
                </a:solidFill>
              </a:rPr>
              <a:t>Değerliyurt</a:t>
            </a:r>
            <a:r>
              <a:rPr lang="tr-TR" sz="1000" dirty="0">
                <a:solidFill>
                  <a:schemeClr val="bg1">
                    <a:lumMod val="65000"/>
                  </a:schemeClr>
                </a:solidFill>
              </a:rPr>
              <a:t>, M. (2009). Türkiye’de afet yönetimi. </a:t>
            </a:r>
            <a:r>
              <a:rPr lang="tr-TR" sz="1000" i="1" dirty="0">
                <a:solidFill>
                  <a:schemeClr val="bg1">
                    <a:lumMod val="65000"/>
                  </a:schemeClr>
                </a:solidFill>
              </a:rPr>
              <a:t>Doğu Coğrafya Dergisi</a:t>
            </a:r>
            <a:r>
              <a:rPr lang="tr-TR" sz="1000" dirty="0">
                <a:solidFill>
                  <a:schemeClr val="bg1">
                    <a:lumMod val="65000"/>
                  </a:schemeClr>
                </a:solidFill>
              </a:rPr>
              <a:t>, </a:t>
            </a:r>
            <a:r>
              <a:rPr lang="tr-TR" sz="1000" i="1" dirty="0">
                <a:solidFill>
                  <a:schemeClr val="bg1">
                    <a:lumMod val="65000"/>
                  </a:schemeClr>
                </a:solidFill>
              </a:rPr>
              <a:t>14</a:t>
            </a:r>
            <a:r>
              <a:rPr lang="tr-TR" sz="1000" dirty="0">
                <a:solidFill>
                  <a:schemeClr val="bg1">
                    <a:lumMod val="65000"/>
                  </a:schemeClr>
                </a:solidFill>
              </a:rPr>
              <a:t>(22), 147-164.</a:t>
            </a:r>
          </a:p>
          <a:p>
            <a:endParaRPr lang="tr-TR" dirty="0"/>
          </a:p>
        </p:txBody>
      </p:sp>
    </p:spTree>
    <p:extLst>
      <p:ext uri="{BB962C8B-B14F-4D97-AF65-F5344CB8AC3E}">
        <p14:creationId xmlns:p14="http://schemas.microsoft.com/office/powerpoint/2010/main" val="42365542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85192" y="548680"/>
            <a:ext cx="8229600" cy="1143000"/>
          </a:xfrm>
        </p:spPr>
        <p:txBody>
          <a:bodyPr>
            <a:normAutofit fontScale="90000"/>
          </a:bodyPr>
          <a:lstStyle/>
          <a:p>
            <a:br>
              <a:rPr lang="tr-TR" sz="3600" dirty="0">
                <a:solidFill>
                  <a:schemeClr val="accent2"/>
                </a:solidFill>
              </a:rPr>
            </a:br>
            <a:br>
              <a:rPr lang="tr-TR" sz="3600" dirty="0">
                <a:solidFill>
                  <a:schemeClr val="accent2"/>
                </a:solidFill>
              </a:rPr>
            </a:br>
            <a:r>
              <a:rPr lang="tr-TR" sz="3100" dirty="0">
                <a:solidFill>
                  <a:schemeClr val="accent2"/>
                </a:solidFill>
              </a:rPr>
              <a:t>Yaşadığımız coğrafyanın bir afet bölgesi olduğu gerçeğini hiçbir zaman unutmamalıyız.</a:t>
            </a:r>
            <a:br>
              <a:rPr lang="tr-TR" dirty="0">
                <a:solidFill>
                  <a:schemeClr val="accent2"/>
                </a:solidFill>
              </a:rPr>
            </a:br>
            <a:endParaRPr lang="tr-TR" dirty="0">
              <a:solidFill>
                <a:schemeClr val="accent2"/>
              </a:solidFill>
            </a:endParaRPr>
          </a:p>
        </p:txBody>
      </p:sp>
      <p:sp>
        <p:nvSpPr>
          <p:cNvPr id="3" name="İçerik Yer Tutucusu 2"/>
          <p:cNvSpPr>
            <a:spLocks noGrp="1"/>
          </p:cNvSpPr>
          <p:nvPr>
            <p:ph idx="1"/>
          </p:nvPr>
        </p:nvSpPr>
        <p:spPr>
          <a:xfrm>
            <a:off x="527787" y="1698848"/>
            <a:ext cx="8229600" cy="4525963"/>
          </a:xfrm>
        </p:spPr>
        <p:txBody>
          <a:bodyPr>
            <a:normAutofit/>
          </a:bodyPr>
          <a:lstStyle/>
          <a:p>
            <a:pPr marL="0" indent="0" algn="ctr">
              <a:buNone/>
            </a:pPr>
            <a:endParaRPr lang="tr-TR" sz="2400" dirty="0">
              <a:solidFill>
                <a:schemeClr val="accent2"/>
              </a:solidFill>
            </a:endParaRPr>
          </a:p>
          <a:p>
            <a:pPr marL="0" indent="0" algn="ctr">
              <a:buNone/>
            </a:pPr>
            <a:r>
              <a:rPr lang="tr-TR" sz="2400" dirty="0">
                <a:solidFill>
                  <a:schemeClr val="accent2"/>
                </a:solidFill>
              </a:rPr>
              <a:t>Afetler nedeniyle oluşabilecek zararları en aza indirgemek, </a:t>
            </a:r>
          </a:p>
          <a:p>
            <a:pPr marL="0" indent="0" algn="ctr">
              <a:buNone/>
            </a:pPr>
            <a:r>
              <a:rPr lang="tr-TR" sz="2400" dirty="0">
                <a:solidFill>
                  <a:srgbClr val="C00000"/>
                </a:solidFill>
              </a:rPr>
              <a:t>risklerin tespiti ve gerekli önlemlerin alınmasıyla mümkündür.</a:t>
            </a:r>
          </a:p>
        </p:txBody>
      </p:sp>
      <p:sp>
        <p:nvSpPr>
          <p:cNvPr id="4" name="Metin kutusu 3"/>
          <p:cNvSpPr txBox="1"/>
          <p:nvPr/>
        </p:nvSpPr>
        <p:spPr>
          <a:xfrm>
            <a:off x="0" y="6568752"/>
            <a:ext cx="9144000" cy="230832"/>
          </a:xfrm>
          <a:prstGeom prst="rect">
            <a:avLst/>
          </a:prstGeom>
          <a:noFill/>
        </p:spPr>
        <p:txBody>
          <a:bodyPr wrap="square" rtlCol="0">
            <a:spAutoFit/>
          </a:bodyPr>
          <a:lstStyle/>
          <a:p>
            <a:pPr algn="ctr"/>
            <a:r>
              <a:rPr lang="tr-TR" sz="900" dirty="0">
                <a:solidFill>
                  <a:schemeClr val="bg1">
                    <a:lumMod val="75000"/>
                  </a:schemeClr>
                </a:solidFill>
              </a:rPr>
              <a:t>Türk Kızılay Akademi İnsani Çalışmalar Yıllığı 2021. </a:t>
            </a:r>
            <a:r>
              <a:rPr lang="tr-TR" sz="900" dirty="0">
                <a:solidFill>
                  <a:schemeClr val="bg1">
                    <a:lumMod val="75000"/>
                  </a:schemeClr>
                </a:solidFill>
                <a:hlinkClick r:id="rId3"/>
              </a:rPr>
              <a:t>https://yillik.kizilayakademi.org.tr/wp-content/uploads/2022/08/insani_calismalar_yilligi_2021_tr.pdf</a:t>
            </a:r>
            <a:r>
              <a:rPr lang="tr-TR" sz="900" dirty="0">
                <a:solidFill>
                  <a:schemeClr val="bg1">
                    <a:lumMod val="75000"/>
                  </a:schemeClr>
                </a:solidFill>
              </a:rPr>
              <a:t> (Erişim Tarihi:23.11.2022)</a:t>
            </a:r>
          </a:p>
        </p:txBody>
      </p:sp>
      <p:pic>
        <p:nvPicPr>
          <p:cNvPr id="4098" name="Picture 2" descr="https://cdnuploads.aa.com.tr/uploads/Contents/2020/10/04/thumbs_b_c_911393d8c6193a0c41654bbca9a4398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941" y="3779607"/>
            <a:ext cx="4179229" cy="235081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cdn.odatv4.com/images2/2020_01/2020_01_26/images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361" y="3694876"/>
            <a:ext cx="3819625"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03291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Kaynaklar</a:t>
            </a:r>
          </a:p>
        </p:txBody>
      </p:sp>
      <p:sp>
        <p:nvSpPr>
          <p:cNvPr id="3" name="İçerik Yer Tutucusu 2"/>
          <p:cNvSpPr>
            <a:spLocks noGrp="1"/>
          </p:cNvSpPr>
          <p:nvPr>
            <p:ph idx="1"/>
          </p:nvPr>
        </p:nvSpPr>
        <p:spPr/>
        <p:txBody>
          <a:bodyPr>
            <a:normAutofit fontScale="85000" lnSpcReduction="20000"/>
          </a:bodyPr>
          <a:lstStyle/>
          <a:p>
            <a:pPr algn="just"/>
            <a:r>
              <a:rPr lang="tr-TR" sz="1000" dirty="0">
                <a:solidFill>
                  <a:schemeClr val="bg1">
                    <a:lumMod val="65000"/>
                  </a:schemeClr>
                </a:solidFill>
              </a:rPr>
              <a:t>Acil Çalışanları (2020). (Erişim Tarihi:23.11.2022) [Erişim adresi: https://www.acilcalisanlari.com/travma-skor-sistemleri.html]</a:t>
            </a:r>
          </a:p>
          <a:p>
            <a:pPr algn="just"/>
            <a:r>
              <a:rPr lang="tr-TR" sz="1000" dirty="0">
                <a:solidFill>
                  <a:schemeClr val="bg1">
                    <a:lumMod val="65000"/>
                  </a:schemeClr>
                </a:solidFill>
              </a:rPr>
              <a:t>Akbaba, M. &amp; Demirhindi, H. (ed.)(2017). Temel Halk Sağlığı. Ankara: Akademisyen Kitabevi.</a:t>
            </a:r>
          </a:p>
          <a:p>
            <a:pPr algn="just"/>
            <a:r>
              <a:rPr lang="tr-TR" sz="1000" dirty="0">
                <a:solidFill>
                  <a:schemeClr val="bg1">
                    <a:lumMod val="65000"/>
                  </a:schemeClr>
                </a:solidFill>
              </a:rPr>
              <a:t>Bahadır, H., &amp; </a:t>
            </a:r>
            <a:r>
              <a:rPr lang="tr-TR" sz="1000" dirty="0" err="1">
                <a:solidFill>
                  <a:schemeClr val="bg1">
                    <a:lumMod val="65000"/>
                  </a:schemeClr>
                </a:solidFill>
              </a:rPr>
              <a:t>Uçku</a:t>
            </a:r>
            <a:r>
              <a:rPr lang="tr-TR" sz="1000" dirty="0">
                <a:solidFill>
                  <a:schemeClr val="bg1">
                    <a:lumMod val="65000"/>
                  </a:schemeClr>
                </a:solidFill>
              </a:rPr>
              <a:t>, R. (2018). Uluslararası acil durum veri tabanına göre Türkiye Cumhuriyeti tarihindeki afetler. </a:t>
            </a:r>
            <a:r>
              <a:rPr lang="tr-TR" sz="1000" i="1" dirty="0">
                <a:solidFill>
                  <a:schemeClr val="bg1">
                    <a:lumMod val="65000"/>
                  </a:schemeClr>
                </a:solidFill>
              </a:rPr>
              <a:t>Doğal Afetler ve Çevre Dergisi</a:t>
            </a:r>
            <a:r>
              <a:rPr lang="tr-TR" sz="1000" dirty="0">
                <a:solidFill>
                  <a:schemeClr val="bg1">
                    <a:lumMod val="65000"/>
                  </a:schemeClr>
                </a:solidFill>
              </a:rPr>
              <a:t>, </a:t>
            </a:r>
            <a:r>
              <a:rPr lang="tr-TR" sz="1000" i="1" dirty="0">
                <a:solidFill>
                  <a:schemeClr val="bg1">
                    <a:lumMod val="65000"/>
                  </a:schemeClr>
                </a:solidFill>
              </a:rPr>
              <a:t>4</a:t>
            </a:r>
            <a:r>
              <a:rPr lang="tr-TR" sz="1000" dirty="0">
                <a:solidFill>
                  <a:schemeClr val="bg1">
                    <a:lumMod val="65000"/>
                  </a:schemeClr>
                </a:solidFill>
              </a:rPr>
              <a:t>(1), 28-33.</a:t>
            </a:r>
          </a:p>
          <a:p>
            <a:pPr algn="just"/>
            <a:r>
              <a:rPr lang="tr-TR" sz="1000" dirty="0" err="1">
                <a:solidFill>
                  <a:schemeClr val="bg1">
                    <a:lumMod val="65000"/>
                  </a:schemeClr>
                </a:solidFill>
              </a:rPr>
              <a:t>Civaner</a:t>
            </a:r>
            <a:r>
              <a:rPr lang="tr-TR" sz="1000" dirty="0">
                <a:solidFill>
                  <a:schemeClr val="bg1">
                    <a:lumMod val="65000"/>
                  </a:schemeClr>
                </a:solidFill>
              </a:rPr>
              <a:t>, M., Vatansever, K., Balcıoğlu, H., Yavuz, C. I., &amp; Sarıkaya, Ö. (2011). Olağandışı Durumlarda Sağlık Hizmetleri Eğitimi: Mezuniyet Öncesi Tıp Eğitimi İçin Önemli Bir Gereklilik. </a:t>
            </a:r>
            <a:r>
              <a:rPr lang="tr-TR" sz="1000" i="1" dirty="0">
                <a:solidFill>
                  <a:schemeClr val="bg1">
                    <a:lumMod val="65000"/>
                  </a:schemeClr>
                </a:solidFill>
              </a:rPr>
              <a:t>Balkan </a:t>
            </a:r>
            <a:r>
              <a:rPr lang="tr-TR" sz="1000" i="1" dirty="0" err="1">
                <a:solidFill>
                  <a:schemeClr val="bg1">
                    <a:lumMod val="65000"/>
                  </a:schemeClr>
                </a:solidFill>
              </a:rPr>
              <a:t>Medical</a:t>
            </a:r>
            <a:r>
              <a:rPr lang="tr-TR" sz="1000" i="1" dirty="0">
                <a:solidFill>
                  <a:schemeClr val="bg1">
                    <a:lumMod val="65000"/>
                  </a:schemeClr>
                </a:solidFill>
              </a:rPr>
              <a:t> </a:t>
            </a:r>
            <a:r>
              <a:rPr lang="tr-TR" sz="1000" i="1" dirty="0" err="1">
                <a:solidFill>
                  <a:schemeClr val="bg1">
                    <a:lumMod val="65000"/>
                  </a:schemeClr>
                </a:solidFill>
              </a:rPr>
              <a:t>Journal</a:t>
            </a:r>
            <a:r>
              <a:rPr lang="tr-TR" sz="1000" dirty="0">
                <a:solidFill>
                  <a:schemeClr val="bg1">
                    <a:lumMod val="65000"/>
                  </a:schemeClr>
                </a:solidFill>
              </a:rPr>
              <a:t>, </a:t>
            </a:r>
            <a:r>
              <a:rPr lang="tr-TR" sz="1000" i="1" dirty="0">
                <a:solidFill>
                  <a:schemeClr val="bg1">
                    <a:lumMod val="65000"/>
                  </a:schemeClr>
                </a:solidFill>
              </a:rPr>
              <a:t>2011</a:t>
            </a:r>
            <a:r>
              <a:rPr lang="tr-TR" sz="1000" dirty="0">
                <a:solidFill>
                  <a:schemeClr val="bg1">
                    <a:lumMod val="65000"/>
                  </a:schemeClr>
                </a:solidFill>
              </a:rPr>
              <a:t>(3), 344-350.</a:t>
            </a:r>
          </a:p>
          <a:p>
            <a:pPr algn="just"/>
            <a:r>
              <a:rPr lang="tr-TR" sz="1000" dirty="0">
                <a:solidFill>
                  <a:schemeClr val="bg1">
                    <a:lumMod val="65000"/>
                  </a:schemeClr>
                </a:solidFill>
              </a:rPr>
              <a:t>Erkal, T., &amp; </a:t>
            </a:r>
            <a:r>
              <a:rPr lang="tr-TR" sz="1000" dirty="0" err="1">
                <a:solidFill>
                  <a:schemeClr val="bg1">
                    <a:lumMod val="65000"/>
                  </a:schemeClr>
                </a:solidFill>
              </a:rPr>
              <a:t>Değerliyurt</a:t>
            </a:r>
            <a:r>
              <a:rPr lang="tr-TR" sz="1000" dirty="0">
                <a:solidFill>
                  <a:schemeClr val="bg1">
                    <a:lumMod val="65000"/>
                  </a:schemeClr>
                </a:solidFill>
              </a:rPr>
              <a:t>, M. (2009). Türkiye’de afet yönetimi. </a:t>
            </a:r>
            <a:r>
              <a:rPr lang="tr-TR" sz="1000" i="1" dirty="0">
                <a:solidFill>
                  <a:schemeClr val="bg1">
                    <a:lumMod val="65000"/>
                  </a:schemeClr>
                </a:solidFill>
              </a:rPr>
              <a:t>Doğu Coğrafya Dergisi</a:t>
            </a:r>
            <a:r>
              <a:rPr lang="tr-TR" sz="1000" dirty="0">
                <a:solidFill>
                  <a:schemeClr val="bg1">
                    <a:lumMod val="65000"/>
                  </a:schemeClr>
                </a:solidFill>
              </a:rPr>
              <a:t>, </a:t>
            </a:r>
            <a:r>
              <a:rPr lang="tr-TR" sz="1000" i="1" dirty="0">
                <a:solidFill>
                  <a:schemeClr val="bg1">
                    <a:lumMod val="65000"/>
                  </a:schemeClr>
                </a:solidFill>
              </a:rPr>
              <a:t>14</a:t>
            </a:r>
            <a:r>
              <a:rPr lang="tr-TR" sz="1000" dirty="0">
                <a:solidFill>
                  <a:schemeClr val="bg1">
                    <a:lumMod val="65000"/>
                  </a:schemeClr>
                </a:solidFill>
              </a:rPr>
              <a:t>(22), 147-164.</a:t>
            </a:r>
          </a:p>
          <a:p>
            <a:pPr algn="just"/>
            <a:r>
              <a:rPr lang="tr-TR" sz="1000" dirty="0">
                <a:solidFill>
                  <a:schemeClr val="bg1">
                    <a:lumMod val="65000"/>
                  </a:schemeClr>
                </a:solidFill>
              </a:rPr>
              <a:t>Ertekin, C. (2002). </a:t>
            </a:r>
            <a:r>
              <a:rPr lang="tr-TR" sz="1000" dirty="0" err="1">
                <a:solidFill>
                  <a:schemeClr val="bg1">
                    <a:lumMod val="65000"/>
                  </a:schemeClr>
                </a:solidFill>
              </a:rPr>
              <a:t>Multiple</a:t>
            </a:r>
            <a:r>
              <a:rPr lang="tr-TR" sz="1000" dirty="0">
                <a:solidFill>
                  <a:schemeClr val="bg1">
                    <a:lumMod val="65000"/>
                  </a:schemeClr>
                </a:solidFill>
              </a:rPr>
              <a:t> travmalı hastaya yaklaşım. </a:t>
            </a:r>
            <a:r>
              <a:rPr lang="tr-TR" sz="1000" i="1" dirty="0">
                <a:solidFill>
                  <a:schemeClr val="bg1">
                    <a:lumMod val="65000"/>
                  </a:schemeClr>
                </a:solidFill>
              </a:rPr>
              <a:t>Yoğun Bakım Dergisi</a:t>
            </a:r>
            <a:r>
              <a:rPr lang="tr-TR" sz="1000" dirty="0">
                <a:solidFill>
                  <a:schemeClr val="bg1">
                    <a:lumMod val="65000"/>
                  </a:schemeClr>
                </a:solidFill>
              </a:rPr>
              <a:t>, </a:t>
            </a:r>
            <a:r>
              <a:rPr lang="tr-TR" sz="1000" i="1" dirty="0">
                <a:solidFill>
                  <a:schemeClr val="bg1">
                    <a:lumMod val="65000"/>
                  </a:schemeClr>
                </a:solidFill>
              </a:rPr>
              <a:t>2</a:t>
            </a:r>
            <a:r>
              <a:rPr lang="tr-TR" sz="1000" dirty="0">
                <a:solidFill>
                  <a:schemeClr val="bg1">
                    <a:lumMod val="65000"/>
                  </a:schemeClr>
                </a:solidFill>
              </a:rPr>
              <a:t>, 77-87.</a:t>
            </a:r>
          </a:p>
          <a:p>
            <a:pPr algn="just"/>
            <a:r>
              <a:rPr lang="tr-TR" sz="1000" dirty="0">
                <a:solidFill>
                  <a:schemeClr val="bg1">
                    <a:lumMod val="65000"/>
                  </a:schemeClr>
                </a:solidFill>
              </a:rPr>
              <a:t>Güler, Ç &amp; Akın L. (Ed.). (2012). Halk Sağlığı Temel Bilgiler 2. Cilt. Hacettepe Üniversitesi Yayınları. Ankara</a:t>
            </a:r>
          </a:p>
          <a:p>
            <a:pPr algn="just"/>
            <a:r>
              <a:rPr lang="tr-TR" sz="1000" dirty="0">
                <a:solidFill>
                  <a:schemeClr val="bg1">
                    <a:lumMod val="65000"/>
                  </a:schemeClr>
                </a:solidFill>
              </a:rPr>
              <a:t>Günaydın, M., Tatlı, Ö., &amp; Genç, E. E. (2017). Arama kurtarma örgütleri ve UMKE. </a:t>
            </a:r>
            <a:r>
              <a:rPr lang="tr-TR" sz="1000" i="1" dirty="0">
                <a:solidFill>
                  <a:schemeClr val="bg1">
                    <a:lumMod val="65000"/>
                  </a:schemeClr>
                </a:solidFill>
              </a:rPr>
              <a:t>Doğal Afetler ve Çevre Dergisi</a:t>
            </a:r>
            <a:r>
              <a:rPr lang="tr-TR" sz="1000" dirty="0">
                <a:solidFill>
                  <a:schemeClr val="bg1">
                    <a:lumMod val="65000"/>
                  </a:schemeClr>
                </a:solidFill>
              </a:rPr>
              <a:t>, </a:t>
            </a:r>
            <a:r>
              <a:rPr lang="tr-TR" sz="1000" i="1" dirty="0">
                <a:solidFill>
                  <a:schemeClr val="bg1">
                    <a:lumMod val="65000"/>
                  </a:schemeClr>
                </a:solidFill>
              </a:rPr>
              <a:t>3</a:t>
            </a:r>
            <a:r>
              <a:rPr lang="tr-TR" sz="1000" dirty="0">
                <a:solidFill>
                  <a:schemeClr val="bg1">
                    <a:lumMod val="65000"/>
                  </a:schemeClr>
                </a:solidFill>
              </a:rPr>
              <a:t>(1), 56-63.</a:t>
            </a:r>
          </a:p>
          <a:p>
            <a:pPr algn="just"/>
            <a:r>
              <a:rPr lang="tr-TR" sz="1000" dirty="0">
                <a:solidFill>
                  <a:schemeClr val="bg1">
                    <a:lumMod val="65000"/>
                  </a:schemeClr>
                </a:solidFill>
              </a:rPr>
              <a:t>İzmir Valiliği. İl Afet ve Acil Durum Müdürlüğü. İzmir Toplanma Alanları. </a:t>
            </a:r>
            <a:r>
              <a:rPr lang="tr-TR" sz="1000" dirty="0">
                <a:solidFill>
                  <a:schemeClr val="bg1">
                    <a:lumMod val="65000"/>
                  </a:schemeClr>
                </a:solidFill>
                <a:hlinkClick r:id="rId3"/>
              </a:rPr>
              <a:t>https://izmir.afad.gov.tr/izmir-toplanma-alanlari-merkezicerik</a:t>
            </a:r>
            <a:r>
              <a:rPr lang="tr-TR" sz="1000" dirty="0">
                <a:solidFill>
                  <a:schemeClr val="bg1">
                    <a:lumMod val="65000"/>
                  </a:schemeClr>
                </a:solidFill>
              </a:rPr>
              <a:t> (Erişim Tarihi: 23.11.2022)</a:t>
            </a:r>
          </a:p>
          <a:p>
            <a:pPr algn="just"/>
            <a:r>
              <a:rPr lang="tr-TR" sz="1100" dirty="0">
                <a:solidFill>
                  <a:schemeClr val="bg1">
                    <a:lumMod val="65000"/>
                  </a:schemeClr>
                </a:solidFill>
              </a:rPr>
              <a:t>Kızılay. Tarihçemiz. (Erişim Tarihi: 23.11.2022) Erişim adresi: https://www.kizilay.org.tr/kurumsal/tarihcemiz</a:t>
            </a:r>
          </a:p>
          <a:p>
            <a:pPr algn="just"/>
            <a:r>
              <a:rPr lang="tr-TR" sz="1000" dirty="0">
                <a:solidFill>
                  <a:schemeClr val="bg1">
                    <a:lumMod val="65000"/>
                  </a:schemeClr>
                </a:solidFill>
              </a:rPr>
              <a:t>Mevzuat Takip Sistemi (2022). “Türkiye Afet Müdahale </a:t>
            </a:r>
            <a:r>
              <a:rPr lang="tr-TR" sz="1000" dirty="0" err="1">
                <a:solidFill>
                  <a:schemeClr val="bg1">
                    <a:lumMod val="65000"/>
                  </a:schemeClr>
                </a:solidFill>
              </a:rPr>
              <a:t>Planı”nın</a:t>
            </a:r>
            <a:r>
              <a:rPr lang="tr-TR" sz="1000" dirty="0">
                <a:solidFill>
                  <a:schemeClr val="bg1">
                    <a:lumMod val="65000"/>
                  </a:schemeClr>
                </a:solidFill>
              </a:rPr>
              <a:t> (TAMP) Yürürlüğe Girdi. (Erişim Tarihi: 23.11.2022) Erişim adresi: https://mevzuattakip.com.tr/haber/turkiye-afet-mudahale-plani-nin-tamp-yururluge-girdi</a:t>
            </a:r>
          </a:p>
          <a:p>
            <a:pPr algn="just"/>
            <a:r>
              <a:rPr lang="tr-TR" sz="1000" dirty="0">
                <a:solidFill>
                  <a:schemeClr val="bg1">
                    <a:lumMod val="65000"/>
                  </a:schemeClr>
                </a:solidFill>
              </a:rPr>
              <a:t>Mızrak, S. (2018). Eğitim, Afet Eğitimi Ve Afete Dirençli Toplum. </a:t>
            </a:r>
            <a:r>
              <a:rPr lang="tr-TR" sz="1000" i="1" dirty="0">
                <a:solidFill>
                  <a:schemeClr val="bg1">
                    <a:lumMod val="65000"/>
                  </a:schemeClr>
                </a:solidFill>
              </a:rPr>
              <a:t>Muğla Sıtkı Koçman Üniversitesi Eğitim Fakültesi Dergisi</a:t>
            </a:r>
            <a:r>
              <a:rPr lang="tr-TR" sz="1000" dirty="0">
                <a:solidFill>
                  <a:schemeClr val="bg1">
                    <a:lumMod val="65000"/>
                  </a:schemeClr>
                </a:solidFill>
              </a:rPr>
              <a:t>, </a:t>
            </a:r>
            <a:r>
              <a:rPr lang="tr-TR" sz="1000" i="1" dirty="0">
                <a:solidFill>
                  <a:schemeClr val="bg1">
                    <a:lumMod val="65000"/>
                  </a:schemeClr>
                </a:solidFill>
              </a:rPr>
              <a:t>5</a:t>
            </a:r>
            <a:r>
              <a:rPr lang="tr-TR" sz="1000" dirty="0">
                <a:solidFill>
                  <a:schemeClr val="bg1">
                    <a:lumMod val="65000"/>
                  </a:schemeClr>
                </a:solidFill>
              </a:rPr>
              <a:t>(1), 56-67.</a:t>
            </a:r>
          </a:p>
          <a:p>
            <a:pPr algn="just"/>
            <a:r>
              <a:rPr lang="tr-TR" sz="1000" dirty="0" err="1">
                <a:solidFill>
                  <a:schemeClr val="bg1">
                    <a:lumMod val="65000"/>
                  </a:schemeClr>
                </a:solidFill>
              </a:rPr>
              <a:t>Naimi</a:t>
            </a:r>
            <a:r>
              <a:rPr lang="tr-TR" sz="1000" dirty="0">
                <a:solidFill>
                  <a:schemeClr val="bg1">
                    <a:lumMod val="65000"/>
                  </a:schemeClr>
                </a:solidFill>
              </a:rPr>
              <a:t>, S., &amp; Tufan, T. (2021). Olası İstanbul Depremi İle Yapılan Kentsel Dönüşüm Çalışmaları Ve Alınan Önlemlerin İrdelenmesi. </a:t>
            </a:r>
            <a:r>
              <a:rPr lang="tr-TR" sz="1000" i="1" dirty="0">
                <a:solidFill>
                  <a:schemeClr val="bg1">
                    <a:lumMod val="65000"/>
                  </a:schemeClr>
                </a:solidFill>
              </a:rPr>
              <a:t>AURUM </a:t>
            </a:r>
            <a:r>
              <a:rPr lang="tr-TR" sz="1000" i="1" dirty="0" err="1">
                <a:solidFill>
                  <a:schemeClr val="bg1">
                    <a:lumMod val="65000"/>
                  </a:schemeClr>
                </a:solidFill>
              </a:rPr>
              <a:t>Journal</a:t>
            </a:r>
            <a:r>
              <a:rPr lang="tr-TR" sz="1000" i="1" dirty="0">
                <a:solidFill>
                  <a:schemeClr val="bg1">
                    <a:lumMod val="65000"/>
                  </a:schemeClr>
                </a:solidFill>
              </a:rPr>
              <a:t> Of </a:t>
            </a:r>
            <a:r>
              <a:rPr lang="tr-TR" sz="1000" i="1" dirty="0" err="1">
                <a:solidFill>
                  <a:schemeClr val="bg1">
                    <a:lumMod val="65000"/>
                  </a:schemeClr>
                </a:solidFill>
              </a:rPr>
              <a:t>Engineering</a:t>
            </a:r>
            <a:r>
              <a:rPr lang="tr-TR" sz="1000" i="1" dirty="0">
                <a:solidFill>
                  <a:schemeClr val="bg1">
                    <a:lumMod val="65000"/>
                  </a:schemeClr>
                </a:solidFill>
              </a:rPr>
              <a:t> </a:t>
            </a:r>
            <a:r>
              <a:rPr lang="tr-TR" sz="1000" i="1" dirty="0" err="1">
                <a:solidFill>
                  <a:schemeClr val="bg1">
                    <a:lumMod val="65000"/>
                  </a:schemeClr>
                </a:solidFill>
              </a:rPr>
              <a:t>Systems</a:t>
            </a:r>
            <a:r>
              <a:rPr lang="tr-TR" sz="1000" i="1" dirty="0">
                <a:solidFill>
                  <a:schemeClr val="bg1">
                    <a:lumMod val="65000"/>
                  </a:schemeClr>
                </a:solidFill>
              </a:rPr>
              <a:t> </a:t>
            </a:r>
            <a:r>
              <a:rPr lang="tr-TR" sz="1000" i="1" dirty="0" err="1">
                <a:solidFill>
                  <a:schemeClr val="bg1">
                    <a:lumMod val="65000"/>
                  </a:schemeClr>
                </a:solidFill>
              </a:rPr>
              <a:t>And</a:t>
            </a:r>
            <a:r>
              <a:rPr lang="tr-TR" sz="1000" i="1" dirty="0">
                <a:solidFill>
                  <a:schemeClr val="bg1">
                    <a:lumMod val="65000"/>
                  </a:schemeClr>
                </a:solidFill>
              </a:rPr>
              <a:t> Architecture</a:t>
            </a:r>
            <a:r>
              <a:rPr lang="tr-TR" sz="1000" dirty="0">
                <a:solidFill>
                  <a:schemeClr val="bg1">
                    <a:lumMod val="65000"/>
                  </a:schemeClr>
                </a:solidFill>
              </a:rPr>
              <a:t>, </a:t>
            </a:r>
            <a:r>
              <a:rPr lang="tr-TR" sz="1000" i="1" dirty="0">
                <a:solidFill>
                  <a:schemeClr val="bg1">
                    <a:lumMod val="65000"/>
                  </a:schemeClr>
                </a:solidFill>
              </a:rPr>
              <a:t>5</a:t>
            </a:r>
            <a:r>
              <a:rPr lang="tr-TR" sz="1000" dirty="0">
                <a:solidFill>
                  <a:schemeClr val="bg1">
                    <a:lumMod val="65000"/>
                  </a:schemeClr>
                </a:solidFill>
              </a:rPr>
              <a:t>(1), 89-108.</a:t>
            </a:r>
          </a:p>
          <a:p>
            <a:pPr algn="just"/>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pPr algn="just"/>
            <a:r>
              <a:rPr lang="tr-TR" sz="1000" dirty="0">
                <a:solidFill>
                  <a:schemeClr val="bg1">
                    <a:lumMod val="65000"/>
                  </a:schemeClr>
                </a:solidFill>
              </a:rPr>
              <a:t>Sağlık Bakanlığı (2021). Hastane Afet ve Acil Durum Planı (HAP) Hazırlama Kılavuzu. Erişim Tarihi: 23.11.2022 [Erişim adresi: </a:t>
            </a:r>
            <a:r>
              <a:rPr lang="tr-TR" sz="1000" dirty="0">
                <a:solidFill>
                  <a:schemeClr val="bg1">
                    <a:lumMod val="65000"/>
                  </a:schemeClr>
                </a:solidFill>
                <a:hlinkClick r:id="rId4"/>
              </a:rPr>
              <a:t>https://www.saglik.gov.tr/TR,1789/hastane-afet-ve-acil-durum-plani-hap-hazirlama-kilavuzu.html</a:t>
            </a:r>
            <a:r>
              <a:rPr lang="tr-TR" sz="1000" dirty="0">
                <a:solidFill>
                  <a:schemeClr val="bg1">
                    <a:lumMod val="65000"/>
                  </a:schemeClr>
                </a:solidFill>
              </a:rPr>
              <a:t>]</a:t>
            </a:r>
          </a:p>
          <a:p>
            <a:pPr algn="just"/>
            <a:r>
              <a:rPr lang="tr-TR" sz="1000" dirty="0">
                <a:solidFill>
                  <a:schemeClr val="bg1">
                    <a:lumMod val="65000"/>
                  </a:schemeClr>
                </a:solidFill>
              </a:rPr>
              <a:t>Sağlık Bakanlığı (2021). Hastane Afet ve Acil Durum Planı Hazırlama Kılavuzu Sürüm 2. Erişim Tarihi:23.11.2022 [Erişim adresi: https://dosyasb.saglik.gov.tr/Eklenti/40879,haphazirlamaklavuzusurum214062021pdf.pdf?0]</a:t>
            </a:r>
          </a:p>
          <a:p>
            <a:pPr algn="just"/>
            <a:r>
              <a:rPr lang="tr-TR" sz="1000" dirty="0">
                <a:solidFill>
                  <a:schemeClr val="bg1">
                    <a:lumMod val="65000"/>
                  </a:schemeClr>
                </a:solidFill>
              </a:rPr>
              <a:t>Resmi gazete Sayı:31954 (2022). [Erişim Tarihi: 23.11.2022] Erişim adresi: https://www.resmigazete.gov.tr/eskiler/2022/09/20220915-28.pdf</a:t>
            </a:r>
          </a:p>
          <a:p>
            <a:pPr algn="just"/>
            <a:r>
              <a:rPr lang="tr-TR" sz="1000" dirty="0">
                <a:solidFill>
                  <a:schemeClr val="bg1">
                    <a:lumMod val="65000"/>
                  </a:schemeClr>
                </a:solidFill>
              </a:rPr>
              <a:t>T.C. Cumhurbaşkanlığı Mevzuat Bilgi Sistemi (2000). Acil Sağlık Hizmetleri Yönetmeliği.  Erişim Tarihi: 23.11.2022) [Erişim adresi: https://www.mevzuat.gov.tr/mevzuat?MevzuatNo=4798&amp;MevzuatTur=7&amp;MevzuatTertip=5]</a:t>
            </a:r>
          </a:p>
          <a:p>
            <a:pPr algn="just"/>
            <a:r>
              <a:rPr lang="tr-TR" sz="1000" dirty="0">
                <a:solidFill>
                  <a:schemeClr val="bg1">
                    <a:lumMod val="65000"/>
                  </a:schemeClr>
                </a:solidFill>
              </a:rPr>
              <a:t>T.C. İçişleri Bakanlığı (2022). </a:t>
            </a:r>
            <a:r>
              <a:rPr lang="tr-TR" sz="1000" b="1" dirty="0">
                <a:solidFill>
                  <a:schemeClr val="bg1">
                    <a:lumMod val="65000"/>
                  </a:schemeClr>
                </a:solidFill>
              </a:rPr>
              <a:t>AFAD Türkiye’nin Afet Risk Haritasını Çıkardı</a:t>
            </a:r>
            <a:br>
              <a:rPr lang="tr-TR" sz="1000" b="1" dirty="0">
                <a:solidFill>
                  <a:schemeClr val="bg1">
                    <a:lumMod val="65000"/>
                  </a:schemeClr>
                </a:solidFill>
              </a:rPr>
            </a:br>
            <a:r>
              <a:rPr lang="tr-TR" sz="1000" dirty="0">
                <a:solidFill>
                  <a:schemeClr val="bg1">
                    <a:lumMod val="65000"/>
                  </a:schemeClr>
                </a:solidFill>
              </a:rPr>
              <a:t> (Erişim Tarihi:23.11.2022) [Erişim Adresi: https://www.icisleri.gov.tr/afad-turkiyenin-afet-risk-haritasini-cikardi]</a:t>
            </a:r>
          </a:p>
          <a:p>
            <a:pPr algn="just"/>
            <a:r>
              <a:rPr lang="tr-TR" sz="1000" dirty="0">
                <a:solidFill>
                  <a:schemeClr val="bg1">
                    <a:lumMod val="65000"/>
                  </a:schemeClr>
                </a:solidFill>
              </a:rPr>
              <a:t>T. C. İçişleri Bakanlığı. Afet ve Acil Durum Yönetimi Başkanlığı. Açıklamalı Afet Yönetimi Terimleri Sözlüğü. Erişim Adresi: </a:t>
            </a:r>
            <a:r>
              <a:rPr lang="tr-TR" sz="1000" dirty="0">
                <a:solidFill>
                  <a:schemeClr val="bg1">
                    <a:lumMod val="65000"/>
                  </a:schemeClr>
                </a:solidFill>
                <a:hlinkClick r:id="rId5"/>
              </a:rPr>
              <a:t>https://www.afad.gov.tr/aciklamali-afet-yonetimi-terimleri-sozlugu</a:t>
            </a:r>
            <a:r>
              <a:rPr lang="tr-TR" sz="1000" dirty="0">
                <a:solidFill>
                  <a:schemeClr val="bg1">
                    <a:lumMod val="65000"/>
                  </a:schemeClr>
                </a:solidFill>
              </a:rPr>
              <a:t> (Erişim Tarihi: 23.11.2022)</a:t>
            </a:r>
          </a:p>
          <a:p>
            <a:pPr algn="just"/>
            <a:r>
              <a:rPr lang="tr-TR" sz="1000" dirty="0">
                <a:solidFill>
                  <a:schemeClr val="bg1">
                    <a:lumMod val="65000"/>
                  </a:schemeClr>
                </a:solidFill>
              </a:rPr>
              <a:t>Türk Kızılay Akademi. Türkiye İnsani Çalışmalar Yıllığı 2021. </a:t>
            </a:r>
            <a:r>
              <a:rPr lang="tr-TR" sz="1000" dirty="0">
                <a:solidFill>
                  <a:schemeClr val="bg1">
                    <a:lumMod val="65000"/>
                  </a:schemeClr>
                </a:solidFill>
                <a:hlinkClick r:id="rId6"/>
              </a:rPr>
              <a:t>https://yillik.kizilayakademi.org.tr/2020-yilinda-dunyada-afetler/</a:t>
            </a:r>
            <a:r>
              <a:rPr lang="tr-TR" sz="1000" dirty="0">
                <a:solidFill>
                  <a:schemeClr val="bg1">
                    <a:lumMod val="65000"/>
                  </a:schemeClr>
                </a:solidFill>
              </a:rPr>
              <a:t> (Erişim Tarihi: 23.11.2022)</a:t>
            </a:r>
          </a:p>
          <a:p>
            <a:pPr algn="just"/>
            <a:r>
              <a:rPr lang="tr-TR" sz="1000" dirty="0">
                <a:solidFill>
                  <a:schemeClr val="bg1">
                    <a:lumMod val="65000"/>
                  </a:schemeClr>
                </a:solidFill>
              </a:rPr>
              <a:t>Türk Kızılay Akademi İnsani Çalışmalar Yıllığı 2021. </a:t>
            </a:r>
            <a:r>
              <a:rPr lang="tr-TR" sz="1000" dirty="0">
                <a:solidFill>
                  <a:schemeClr val="bg1">
                    <a:lumMod val="65000"/>
                  </a:schemeClr>
                </a:solidFill>
                <a:hlinkClick r:id="rId7"/>
              </a:rPr>
              <a:t>https://yillik.kizilayakademi.org.tr/wp-content/uploads/2022/08/insani_calismalar_yilligi_2021_tr.pdf</a:t>
            </a:r>
            <a:r>
              <a:rPr lang="tr-TR" sz="1000" dirty="0">
                <a:solidFill>
                  <a:schemeClr val="bg1">
                    <a:lumMod val="65000"/>
                  </a:schemeClr>
                </a:solidFill>
              </a:rPr>
              <a:t> (Erişim Tarihi:23.11.2022)</a:t>
            </a:r>
          </a:p>
          <a:p>
            <a:pPr algn="just"/>
            <a:r>
              <a:rPr lang="tr-TR" sz="1000" dirty="0">
                <a:solidFill>
                  <a:schemeClr val="bg1">
                    <a:lumMod val="65000"/>
                  </a:schemeClr>
                </a:solidFill>
              </a:rPr>
              <a:t>https://belgelerleyakintarih.com/wp-content/uploads/2019/02/36699405_421336078370099_2903837361739661312_n.jpg</a:t>
            </a:r>
          </a:p>
          <a:p>
            <a:pPr algn="just"/>
            <a:r>
              <a:rPr lang="tr-TR" sz="1000" dirty="0">
                <a:solidFill>
                  <a:schemeClr val="bg1">
                    <a:lumMod val="65000"/>
                  </a:schemeClr>
                </a:solidFill>
              </a:rPr>
              <a:t>Yeşil, S. T. (2017). Sağlık afet ve acil durum planlarında genel yaklaşımlar ve ülkemizde kullanılan planlar. </a:t>
            </a:r>
            <a:r>
              <a:rPr lang="tr-TR" sz="1000" i="1" dirty="0" err="1">
                <a:solidFill>
                  <a:schemeClr val="bg1">
                    <a:lumMod val="65000"/>
                  </a:schemeClr>
                </a:solidFill>
              </a:rPr>
              <a:t>Turkish</a:t>
            </a:r>
            <a:r>
              <a:rPr lang="tr-TR" sz="1000" i="1" dirty="0">
                <a:solidFill>
                  <a:schemeClr val="bg1">
                    <a:lumMod val="65000"/>
                  </a:schemeClr>
                </a:solidFill>
              </a:rPr>
              <a:t> </a:t>
            </a:r>
            <a:r>
              <a:rPr lang="tr-TR" sz="1000" i="1" dirty="0" err="1">
                <a:solidFill>
                  <a:schemeClr val="bg1">
                    <a:lumMod val="65000"/>
                  </a:schemeClr>
                </a:solidFill>
              </a:rPr>
              <a:t>Journal</a:t>
            </a:r>
            <a:r>
              <a:rPr lang="tr-TR" sz="1000" i="1" dirty="0">
                <a:solidFill>
                  <a:schemeClr val="bg1">
                    <a:lumMod val="65000"/>
                  </a:schemeClr>
                </a:solidFill>
              </a:rPr>
              <a:t> of </a:t>
            </a:r>
            <a:r>
              <a:rPr lang="tr-TR" sz="1000" i="1" dirty="0" err="1">
                <a:solidFill>
                  <a:schemeClr val="bg1">
                    <a:lumMod val="65000"/>
                  </a:schemeClr>
                </a:solidFill>
              </a:rPr>
              <a:t>Public</a:t>
            </a:r>
            <a:r>
              <a:rPr lang="tr-TR" sz="1000" i="1" dirty="0">
                <a:solidFill>
                  <a:schemeClr val="bg1">
                    <a:lumMod val="65000"/>
                  </a:schemeClr>
                </a:solidFill>
              </a:rPr>
              <a:t> </a:t>
            </a:r>
            <a:r>
              <a:rPr lang="tr-TR" sz="1000" i="1" dirty="0" err="1">
                <a:solidFill>
                  <a:schemeClr val="bg1">
                    <a:lumMod val="65000"/>
                  </a:schemeClr>
                </a:solidFill>
              </a:rPr>
              <a:t>Health</a:t>
            </a:r>
            <a:r>
              <a:rPr lang="tr-TR" sz="1000" dirty="0">
                <a:solidFill>
                  <a:schemeClr val="bg1">
                    <a:lumMod val="65000"/>
                  </a:schemeClr>
                </a:solidFill>
              </a:rPr>
              <a:t>, </a:t>
            </a:r>
            <a:r>
              <a:rPr lang="tr-TR" sz="1000" i="1" dirty="0">
                <a:solidFill>
                  <a:schemeClr val="bg1">
                    <a:lumMod val="65000"/>
                  </a:schemeClr>
                </a:solidFill>
              </a:rPr>
              <a:t>15</a:t>
            </a:r>
            <a:r>
              <a:rPr lang="tr-TR" sz="1000" dirty="0">
                <a:solidFill>
                  <a:schemeClr val="bg1">
                    <a:lumMod val="65000"/>
                  </a:schemeClr>
                </a:solidFill>
              </a:rPr>
              <a:t>(3), 233.</a:t>
            </a:r>
          </a:p>
          <a:p>
            <a:pPr algn="just"/>
            <a:endParaRPr lang="tr-TR" sz="1000" dirty="0">
              <a:solidFill>
                <a:schemeClr val="bg1">
                  <a:lumMod val="65000"/>
                </a:schemeClr>
              </a:solidFill>
            </a:endParaRPr>
          </a:p>
          <a:p>
            <a:pPr algn="just"/>
            <a:endParaRPr lang="tr-TR" sz="1000" dirty="0">
              <a:solidFill>
                <a:schemeClr val="bg1">
                  <a:lumMod val="65000"/>
                </a:schemeClr>
              </a:solidFill>
            </a:endParaRPr>
          </a:p>
          <a:p>
            <a:pPr algn="just"/>
            <a:endParaRPr lang="tr-TR" sz="1000" dirty="0">
              <a:solidFill>
                <a:schemeClr val="bg1">
                  <a:lumMod val="65000"/>
                </a:schemeClr>
              </a:solidFill>
            </a:endParaRPr>
          </a:p>
          <a:p>
            <a:pPr algn="just"/>
            <a:endParaRPr lang="tr-TR" dirty="0">
              <a:solidFill>
                <a:schemeClr val="bg1">
                  <a:lumMod val="65000"/>
                </a:schemeClr>
              </a:solidFill>
            </a:endParaRPr>
          </a:p>
        </p:txBody>
      </p:sp>
    </p:spTree>
    <p:extLst>
      <p:ext uri="{BB962C8B-B14F-4D97-AF65-F5344CB8AC3E}">
        <p14:creationId xmlns:p14="http://schemas.microsoft.com/office/powerpoint/2010/main" val="36328200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00246C"/>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60648"/>
            <a:ext cx="6264696" cy="6093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35563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dirty="0">
                <a:solidFill>
                  <a:srgbClr val="C00000"/>
                </a:solidFill>
              </a:rPr>
              <a:t>Afetin Büyüklüğü</a:t>
            </a:r>
          </a:p>
        </p:txBody>
      </p:sp>
      <p:sp>
        <p:nvSpPr>
          <p:cNvPr id="3" name="İçerik Yer Tutucusu 2"/>
          <p:cNvSpPr>
            <a:spLocks noGrp="1"/>
          </p:cNvSpPr>
          <p:nvPr>
            <p:ph idx="1"/>
          </p:nvPr>
        </p:nvSpPr>
        <p:spPr>
          <a:xfrm>
            <a:off x="504448" y="1396875"/>
            <a:ext cx="8229600" cy="4525963"/>
          </a:xfrm>
        </p:spPr>
        <p:txBody>
          <a:bodyPr>
            <a:normAutofit/>
          </a:bodyPr>
          <a:lstStyle/>
          <a:p>
            <a:pPr algn="ctr"/>
            <a:endParaRPr lang="tr-TR" sz="2400" dirty="0"/>
          </a:p>
          <a:p>
            <a:pPr algn="ctr"/>
            <a:r>
              <a:rPr lang="tr-TR" sz="2400" dirty="0"/>
              <a:t>Genel olarak bir olayın meydana getirdiği </a:t>
            </a:r>
            <a:r>
              <a:rPr lang="tr-TR" sz="2400" b="1" dirty="0"/>
              <a:t>can kayıpları, yaralanmalar</a:t>
            </a:r>
            <a:r>
              <a:rPr lang="tr-TR" sz="2400" dirty="0"/>
              <a:t>, yapısal hasarlar ve yol açtığı sosyal ve ekonomik kayıplarla ölçülmektedir.</a:t>
            </a:r>
          </a:p>
        </p:txBody>
      </p:sp>
      <p:sp>
        <p:nvSpPr>
          <p:cNvPr id="4" name="Metin kutusu 3"/>
          <p:cNvSpPr txBox="1"/>
          <p:nvPr/>
        </p:nvSpPr>
        <p:spPr>
          <a:xfrm>
            <a:off x="1259632" y="6513041"/>
            <a:ext cx="7200800" cy="246221"/>
          </a:xfrm>
          <a:prstGeom prst="rect">
            <a:avLst/>
          </a:prstGeom>
          <a:noFill/>
        </p:spPr>
        <p:txBody>
          <a:bodyPr wrap="square" rtlCol="0">
            <a:spAutoFit/>
          </a:bodyPr>
          <a:lstStyle/>
          <a:p>
            <a:pPr algn="ctr"/>
            <a:r>
              <a:rPr lang="tr-TR" sz="1000" dirty="0">
                <a:solidFill>
                  <a:schemeClr val="bg1">
                    <a:lumMod val="65000"/>
                  </a:schemeClr>
                </a:solidFill>
              </a:rPr>
              <a:t>Erkal, T., &amp; </a:t>
            </a:r>
            <a:r>
              <a:rPr lang="tr-TR" sz="1000" dirty="0" err="1">
                <a:solidFill>
                  <a:schemeClr val="bg1">
                    <a:lumMod val="65000"/>
                  </a:schemeClr>
                </a:solidFill>
              </a:rPr>
              <a:t>Değerliyurt</a:t>
            </a:r>
            <a:r>
              <a:rPr lang="tr-TR" sz="1000" dirty="0">
                <a:solidFill>
                  <a:schemeClr val="bg1">
                    <a:lumMod val="65000"/>
                  </a:schemeClr>
                </a:solidFill>
              </a:rPr>
              <a:t>, M. (2009). Türkiye’de afet yönetimi. </a:t>
            </a:r>
            <a:r>
              <a:rPr lang="tr-TR" sz="1000" i="1" dirty="0">
                <a:solidFill>
                  <a:schemeClr val="bg1">
                    <a:lumMod val="65000"/>
                  </a:schemeClr>
                </a:solidFill>
              </a:rPr>
              <a:t>Doğu Coğrafya Dergisi</a:t>
            </a:r>
            <a:r>
              <a:rPr lang="tr-TR" sz="1000" dirty="0">
                <a:solidFill>
                  <a:schemeClr val="bg1">
                    <a:lumMod val="65000"/>
                  </a:schemeClr>
                </a:solidFill>
              </a:rPr>
              <a:t>, </a:t>
            </a:r>
            <a:r>
              <a:rPr lang="tr-TR" sz="1000" i="1" dirty="0">
                <a:solidFill>
                  <a:schemeClr val="bg1">
                    <a:lumMod val="65000"/>
                  </a:schemeClr>
                </a:solidFill>
              </a:rPr>
              <a:t>14</a:t>
            </a:r>
            <a:r>
              <a:rPr lang="tr-TR" sz="1000" dirty="0">
                <a:solidFill>
                  <a:schemeClr val="bg1">
                    <a:lumMod val="65000"/>
                  </a:schemeClr>
                </a:solidFill>
              </a:rPr>
              <a:t>(22), 147-164.</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4005064"/>
            <a:ext cx="2442393" cy="228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3685009"/>
            <a:ext cx="2145824" cy="208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685009"/>
            <a:ext cx="231457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0002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800" dirty="0">
                <a:solidFill>
                  <a:srgbClr val="C00000"/>
                </a:solidFill>
              </a:rPr>
              <a:t>Afetin büyüklüğüne etki eden ana faktörler ise aşağıdaki gibi özetlenebilir:</a:t>
            </a:r>
          </a:p>
        </p:txBody>
      </p:sp>
      <p:sp>
        <p:nvSpPr>
          <p:cNvPr id="3" name="İçerik Yer Tutucusu 2"/>
          <p:cNvSpPr>
            <a:spLocks noGrp="1"/>
          </p:cNvSpPr>
          <p:nvPr>
            <p:ph idx="1"/>
          </p:nvPr>
        </p:nvSpPr>
        <p:spPr/>
        <p:txBody>
          <a:bodyPr>
            <a:normAutofit/>
          </a:bodyPr>
          <a:lstStyle/>
          <a:p>
            <a:pPr algn="ctr"/>
            <a:endParaRPr lang="tr-TR" sz="2000" dirty="0"/>
          </a:p>
          <a:p>
            <a:pPr algn="ctr"/>
            <a:r>
              <a:rPr lang="tr-TR" sz="2000" dirty="0"/>
              <a:t>Olayın fiziksel büyüklüğü, </a:t>
            </a:r>
          </a:p>
          <a:p>
            <a:pPr algn="ctr"/>
            <a:r>
              <a:rPr lang="tr-TR" sz="2000" dirty="0"/>
              <a:t>Olayın yoğun yerleşme alanlarına olan uzaklığı, </a:t>
            </a:r>
          </a:p>
          <a:p>
            <a:pPr algn="ctr"/>
            <a:r>
              <a:rPr lang="tr-TR" sz="2000" dirty="0"/>
              <a:t>Fakirlik ve az gelişmişlik, </a:t>
            </a:r>
          </a:p>
          <a:p>
            <a:pPr algn="ctr"/>
            <a:r>
              <a:rPr lang="tr-TR" sz="2000" dirty="0"/>
              <a:t>Hızlı nüfus artışı, </a:t>
            </a:r>
          </a:p>
          <a:p>
            <a:pPr algn="ctr"/>
            <a:r>
              <a:rPr lang="tr-TR" sz="2000" dirty="0"/>
              <a:t>Tehlikeli bölgelerdeki hızlı ve denetimsiz kentleşme ve endüstrileşme, </a:t>
            </a:r>
          </a:p>
          <a:p>
            <a:pPr algn="ctr"/>
            <a:r>
              <a:rPr lang="tr-TR" sz="2000" dirty="0"/>
              <a:t>Ormanların ve çevrenin tahribi veya yanlış kullanımı, </a:t>
            </a:r>
          </a:p>
          <a:p>
            <a:pPr algn="ctr"/>
            <a:r>
              <a:rPr lang="tr-TR" sz="2000" dirty="0"/>
              <a:t>Bilgisizlik ve eğitim eksikliği, </a:t>
            </a:r>
          </a:p>
          <a:p>
            <a:pPr algn="ctr"/>
            <a:r>
              <a:rPr lang="tr-TR" sz="2000" dirty="0"/>
              <a:t>Toplumun afet olaylarına karşı önceden alabildiği koruyucu ve önleyici önlemlerin ulaşabildiği düzey </a:t>
            </a:r>
          </a:p>
        </p:txBody>
      </p:sp>
      <p:sp>
        <p:nvSpPr>
          <p:cNvPr id="4" name="Metin kutusu 3"/>
          <p:cNvSpPr txBox="1"/>
          <p:nvPr/>
        </p:nvSpPr>
        <p:spPr>
          <a:xfrm>
            <a:off x="1259632" y="6266820"/>
            <a:ext cx="7200800" cy="246221"/>
          </a:xfrm>
          <a:prstGeom prst="rect">
            <a:avLst/>
          </a:prstGeom>
          <a:noFill/>
        </p:spPr>
        <p:txBody>
          <a:bodyPr wrap="square" rtlCol="0">
            <a:spAutoFit/>
          </a:bodyPr>
          <a:lstStyle/>
          <a:p>
            <a:pPr algn="ctr"/>
            <a:r>
              <a:rPr lang="tr-TR" sz="1000" dirty="0">
                <a:solidFill>
                  <a:schemeClr val="bg1">
                    <a:lumMod val="65000"/>
                  </a:schemeClr>
                </a:solidFill>
              </a:rPr>
              <a:t>Erkal, T., &amp; </a:t>
            </a:r>
            <a:r>
              <a:rPr lang="tr-TR" sz="1000" dirty="0" err="1">
                <a:solidFill>
                  <a:schemeClr val="bg1">
                    <a:lumMod val="65000"/>
                  </a:schemeClr>
                </a:solidFill>
              </a:rPr>
              <a:t>Değerliyurt</a:t>
            </a:r>
            <a:r>
              <a:rPr lang="tr-TR" sz="1000" dirty="0">
                <a:solidFill>
                  <a:schemeClr val="bg1">
                    <a:lumMod val="65000"/>
                  </a:schemeClr>
                </a:solidFill>
              </a:rPr>
              <a:t>, M. (2009). Türkiye’de afet yönetimi. </a:t>
            </a:r>
            <a:r>
              <a:rPr lang="tr-TR" sz="1000" i="1" dirty="0">
                <a:solidFill>
                  <a:schemeClr val="bg1">
                    <a:lumMod val="65000"/>
                  </a:schemeClr>
                </a:solidFill>
              </a:rPr>
              <a:t>Doğu Coğrafya Dergisi</a:t>
            </a:r>
            <a:r>
              <a:rPr lang="tr-TR" sz="1000" dirty="0">
                <a:solidFill>
                  <a:schemeClr val="bg1">
                    <a:lumMod val="65000"/>
                  </a:schemeClr>
                </a:solidFill>
              </a:rPr>
              <a:t>, </a:t>
            </a:r>
            <a:r>
              <a:rPr lang="tr-TR" sz="1000" i="1" dirty="0">
                <a:solidFill>
                  <a:schemeClr val="bg1">
                    <a:lumMod val="65000"/>
                  </a:schemeClr>
                </a:solidFill>
              </a:rPr>
              <a:t>14</a:t>
            </a:r>
            <a:r>
              <a:rPr lang="tr-TR" sz="1000" dirty="0">
                <a:solidFill>
                  <a:schemeClr val="bg1">
                    <a:lumMod val="65000"/>
                  </a:schemeClr>
                </a:solidFill>
              </a:rPr>
              <a:t>(22), 147-164.</a:t>
            </a:r>
          </a:p>
        </p:txBody>
      </p:sp>
    </p:spTree>
    <p:extLst>
      <p:ext uri="{BB962C8B-B14F-4D97-AF65-F5344CB8AC3E}">
        <p14:creationId xmlns:p14="http://schemas.microsoft.com/office/powerpoint/2010/main" val="2481274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5369217"/>
            <a:ext cx="926306" cy="1234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normAutofit/>
          </a:bodyPr>
          <a:lstStyle/>
          <a:p>
            <a:br>
              <a:rPr lang="tr-TR" sz="2800" b="1" dirty="0">
                <a:solidFill>
                  <a:srgbClr val="C00000"/>
                </a:solidFill>
              </a:rPr>
            </a:br>
            <a:r>
              <a:rPr lang="tr-TR" sz="2800" b="1" dirty="0">
                <a:solidFill>
                  <a:srgbClr val="C00000"/>
                </a:solidFill>
              </a:rPr>
              <a:t>1. Doğal Afetler</a:t>
            </a:r>
          </a:p>
        </p:txBody>
      </p:sp>
      <p:sp>
        <p:nvSpPr>
          <p:cNvPr id="4" name="İçerik Yer Tutucusu 3"/>
          <p:cNvSpPr>
            <a:spLocks noGrp="1"/>
          </p:cNvSpPr>
          <p:nvPr>
            <p:ph sz="half" idx="1"/>
          </p:nvPr>
        </p:nvSpPr>
        <p:spPr/>
        <p:txBody>
          <a:bodyPr>
            <a:normAutofit fontScale="62500" lnSpcReduction="20000"/>
          </a:bodyPr>
          <a:lstStyle/>
          <a:p>
            <a:pPr marL="514350" indent="-514350">
              <a:buAutoNum type="alphaLcPeriod"/>
            </a:pPr>
            <a:r>
              <a:rPr lang="tr-TR" b="1" dirty="0">
                <a:solidFill>
                  <a:srgbClr val="C00000"/>
                </a:solidFill>
              </a:rPr>
              <a:t>Biyolojik afetler: </a:t>
            </a:r>
          </a:p>
          <a:p>
            <a:pPr marL="514350" indent="-514350">
              <a:buAutoNum type="alphaLcPeriod"/>
            </a:pPr>
            <a:endParaRPr lang="tr-TR" b="1" dirty="0">
              <a:solidFill>
                <a:srgbClr val="C00000"/>
              </a:solidFill>
            </a:endParaRPr>
          </a:p>
          <a:p>
            <a:r>
              <a:rPr lang="tr-TR" b="1" dirty="0" err="1"/>
              <a:t>Epidemik</a:t>
            </a:r>
            <a:r>
              <a:rPr lang="tr-TR" b="1" dirty="0"/>
              <a:t> afetler:</a:t>
            </a:r>
            <a:r>
              <a:rPr lang="tr-TR" dirty="0"/>
              <a:t> </a:t>
            </a:r>
            <a:r>
              <a:rPr lang="tr-TR" dirty="0" err="1"/>
              <a:t>Viral</a:t>
            </a:r>
            <a:r>
              <a:rPr lang="tr-TR" dirty="0"/>
              <a:t>, bakteriyel, parazit, mantar enfeksiyon salgınları, </a:t>
            </a:r>
            <a:r>
              <a:rPr lang="tr-TR" dirty="0" err="1"/>
              <a:t>pandemileri</a:t>
            </a:r>
            <a:r>
              <a:rPr lang="tr-TR" dirty="0"/>
              <a:t> </a:t>
            </a:r>
          </a:p>
          <a:p>
            <a:r>
              <a:rPr lang="tr-TR" b="1" dirty="0"/>
              <a:t>Böcek istilaları: </a:t>
            </a:r>
            <a:r>
              <a:rPr lang="tr-TR" dirty="0"/>
              <a:t>Çekirge istilası </a:t>
            </a:r>
          </a:p>
          <a:p>
            <a:endParaRPr lang="tr-TR" dirty="0"/>
          </a:p>
          <a:p>
            <a:endParaRPr lang="tr-TR" dirty="0"/>
          </a:p>
          <a:p>
            <a:pPr marL="0" indent="0">
              <a:buNone/>
            </a:pPr>
            <a:r>
              <a:rPr lang="tr-TR" b="1" dirty="0">
                <a:solidFill>
                  <a:srgbClr val="C00000"/>
                </a:solidFill>
              </a:rPr>
              <a:t>b. Jeolojik (</a:t>
            </a:r>
            <a:r>
              <a:rPr lang="tr-TR" b="1" dirty="0" err="1">
                <a:solidFill>
                  <a:srgbClr val="C00000"/>
                </a:solidFill>
              </a:rPr>
              <a:t>tellürik</a:t>
            </a:r>
            <a:r>
              <a:rPr lang="tr-TR" b="1" dirty="0">
                <a:solidFill>
                  <a:srgbClr val="C00000"/>
                </a:solidFill>
              </a:rPr>
              <a:t> / tektonik, topolojik) afetler: </a:t>
            </a:r>
          </a:p>
          <a:p>
            <a:pPr marL="0" indent="0">
              <a:buNone/>
            </a:pPr>
            <a:endParaRPr lang="tr-TR" b="1" dirty="0">
              <a:solidFill>
                <a:srgbClr val="C00000"/>
              </a:solidFill>
            </a:endParaRPr>
          </a:p>
          <a:p>
            <a:r>
              <a:rPr lang="tr-TR" b="1" dirty="0"/>
              <a:t>Deprem </a:t>
            </a:r>
          </a:p>
          <a:p>
            <a:r>
              <a:rPr lang="tr-TR" b="1" dirty="0"/>
              <a:t>Yanardağ</a:t>
            </a:r>
            <a:r>
              <a:rPr lang="tr-TR" dirty="0"/>
              <a:t> (Volkan) </a:t>
            </a:r>
          </a:p>
          <a:p>
            <a:r>
              <a:rPr lang="tr-TR" b="1" dirty="0"/>
              <a:t>Kuru kitle hareketleri</a:t>
            </a:r>
            <a:r>
              <a:rPr lang="tr-TR" dirty="0"/>
              <a:t>: Kaya düşmesi, toprak kayması, çığ, çökme</a:t>
            </a:r>
          </a:p>
        </p:txBody>
      </p:sp>
      <p:sp>
        <p:nvSpPr>
          <p:cNvPr id="5" name="İçerik Yer Tutucusu 4"/>
          <p:cNvSpPr>
            <a:spLocks noGrp="1"/>
          </p:cNvSpPr>
          <p:nvPr>
            <p:ph sz="half" idx="2"/>
          </p:nvPr>
        </p:nvSpPr>
        <p:spPr/>
        <p:txBody>
          <a:bodyPr>
            <a:normAutofit fontScale="62500" lnSpcReduction="20000"/>
          </a:bodyPr>
          <a:lstStyle/>
          <a:p>
            <a:pPr marL="0" indent="0">
              <a:buNone/>
            </a:pPr>
            <a:r>
              <a:rPr lang="tr-TR" b="1" dirty="0">
                <a:solidFill>
                  <a:srgbClr val="C00000"/>
                </a:solidFill>
              </a:rPr>
              <a:t>c. Klimatolojik afetler </a:t>
            </a:r>
          </a:p>
          <a:p>
            <a:endParaRPr lang="tr-TR" dirty="0"/>
          </a:p>
          <a:p>
            <a:r>
              <a:rPr lang="tr-TR" b="1" dirty="0"/>
              <a:t>Isı aşırılıkları: </a:t>
            </a:r>
            <a:r>
              <a:rPr lang="tr-TR" dirty="0"/>
              <a:t>Sıcak dalgası, soğuk dalgası, aşırı kış koşulları </a:t>
            </a:r>
          </a:p>
          <a:p>
            <a:r>
              <a:rPr lang="tr-TR" b="1" dirty="0"/>
              <a:t>Kuraklık</a:t>
            </a:r>
            <a:r>
              <a:rPr lang="tr-TR" dirty="0"/>
              <a:t> </a:t>
            </a:r>
          </a:p>
          <a:p>
            <a:r>
              <a:rPr lang="tr-TR" b="1" dirty="0"/>
              <a:t>Vahşi yangınlar: </a:t>
            </a:r>
            <a:r>
              <a:rPr lang="tr-TR" dirty="0"/>
              <a:t>Orman yangını, çalı yangını, çayır yangını, kent yangını </a:t>
            </a:r>
          </a:p>
          <a:p>
            <a:pPr marL="0" indent="0">
              <a:buNone/>
            </a:pPr>
            <a:endParaRPr lang="tr-TR" dirty="0"/>
          </a:p>
          <a:p>
            <a:pPr marL="0" indent="0">
              <a:buNone/>
            </a:pPr>
            <a:r>
              <a:rPr lang="tr-TR" b="1" dirty="0">
                <a:solidFill>
                  <a:srgbClr val="C00000"/>
                </a:solidFill>
              </a:rPr>
              <a:t>d. Hidrolojik afetler: </a:t>
            </a:r>
            <a:endParaRPr lang="tr-TR" dirty="0"/>
          </a:p>
          <a:p>
            <a:r>
              <a:rPr lang="tr-TR" b="1" dirty="0"/>
              <a:t>Sel: </a:t>
            </a:r>
            <a:r>
              <a:rPr lang="tr-TR" dirty="0"/>
              <a:t>Genel sel, ani sel, kıyısal sel  </a:t>
            </a:r>
          </a:p>
          <a:p>
            <a:r>
              <a:rPr lang="tr-TR" b="1" dirty="0"/>
              <a:t>Islak kitle hareketleri: </a:t>
            </a:r>
            <a:r>
              <a:rPr lang="tr-TR" dirty="0"/>
              <a:t>Kaya düşmesi, toprak kayması, çığ, çökme </a:t>
            </a:r>
          </a:p>
          <a:p>
            <a:endParaRPr lang="tr-TR" dirty="0"/>
          </a:p>
          <a:p>
            <a:pPr marL="0" indent="0">
              <a:buNone/>
            </a:pPr>
            <a:r>
              <a:rPr lang="tr-TR" b="1" dirty="0">
                <a:solidFill>
                  <a:srgbClr val="C00000"/>
                </a:solidFill>
              </a:rPr>
              <a:t>e. Meteorolojik afetler </a:t>
            </a:r>
            <a:endParaRPr lang="tr-TR" dirty="0"/>
          </a:p>
          <a:p>
            <a:r>
              <a:rPr lang="tr-TR" b="1" dirty="0"/>
              <a:t>Fırtına: </a:t>
            </a:r>
            <a:r>
              <a:rPr lang="tr-TR" dirty="0"/>
              <a:t>Tropikal siklon, yerel fırtına, hortum</a:t>
            </a:r>
          </a:p>
        </p:txBody>
      </p:sp>
      <p:sp>
        <p:nvSpPr>
          <p:cNvPr id="6" name="Metin kutusu 5"/>
          <p:cNvSpPr txBox="1"/>
          <p:nvPr/>
        </p:nvSpPr>
        <p:spPr>
          <a:xfrm>
            <a:off x="1259632" y="630932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3194696"/>
            <a:ext cx="720752" cy="81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Metin kutusu 2"/>
          <p:cNvSpPr txBox="1"/>
          <p:nvPr/>
        </p:nvSpPr>
        <p:spPr>
          <a:xfrm>
            <a:off x="133710" y="260648"/>
            <a:ext cx="2520280" cy="523220"/>
          </a:xfrm>
          <a:prstGeom prst="rect">
            <a:avLst/>
          </a:prstGeom>
          <a:noFill/>
        </p:spPr>
        <p:txBody>
          <a:bodyPr wrap="square" rtlCol="0">
            <a:spAutoFit/>
          </a:bodyPr>
          <a:lstStyle/>
          <a:p>
            <a:r>
              <a:rPr lang="tr-TR" sz="2800" b="1" dirty="0">
                <a:solidFill>
                  <a:srgbClr val="C00000"/>
                </a:solidFill>
              </a:rPr>
              <a:t>Afet Türleri</a:t>
            </a:r>
          </a:p>
        </p:txBody>
      </p:sp>
    </p:spTree>
    <p:extLst>
      <p:ext uri="{BB962C8B-B14F-4D97-AF65-F5344CB8AC3E}">
        <p14:creationId xmlns:p14="http://schemas.microsoft.com/office/powerpoint/2010/main" val="3997368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800" b="1" dirty="0">
                <a:solidFill>
                  <a:srgbClr val="C00000"/>
                </a:solidFill>
              </a:rPr>
              <a:t>2. Teknolojik Afetler:</a:t>
            </a:r>
          </a:p>
        </p:txBody>
      </p:sp>
      <p:sp>
        <p:nvSpPr>
          <p:cNvPr id="3" name="İçerik Yer Tutucusu 2"/>
          <p:cNvSpPr>
            <a:spLocks noGrp="1"/>
          </p:cNvSpPr>
          <p:nvPr>
            <p:ph sz="half" idx="1"/>
          </p:nvPr>
        </p:nvSpPr>
        <p:spPr>
          <a:xfrm>
            <a:off x="395536" y="1571902"/>
            <a:ext cx="4038600" cy="4525963"/>
          </a:xfrm>
        </p:spPr>
        <p:txBody>
          <a:bodyPr>
            <a:normAutofit/>
          </a:bodyPr>
          <a:lstStyle/>
          <a:p>
            <a:pPr marL="0" indent="0">
              <a:buNone/>
            </a:pPr>
            <a:r>
              <a:rPr lang="tr-TR" sz="2000" b="1" dirty="0">
                <a:solidFill>
                  <a:srgbClr val="C00000"/>
                </a:solidFill>
              </a:rPr>
              <a:t>a. Endüstriyel afetler: </a:t>
            </a:r>
          </a:p>
          <a:p>
            <a:r>
              <a:rPr lang="tr-TR" sz="2000" dirty="0"/>
              <a:t>Çökme </a:t>
            </a:r>
          </a:p>
          <a:p>
            <a:r>
              <a:rPr lang="tr-TR" sz="2000" dirty="0"/>
              <a:t>Patlama </a:t>
            </a:r>
          </a:p>
          <a:p>
            <a:r>
              <a:rPr lang="tr-TR" sz="2000" dirty="0"/>
              <a:t>Yangın </a:t>
            </a:r>
          </a:p>
          <a:p>
            <a:r>
              <a:rPr lang="tr-TR" sz="2000" dirty="0"/>
              <a:t>Gaz sızması </a:t>
            </a:r>
          </a:p>
          <a:p>
            <a:r>
              <a:rPr lang="tr-TR" sz="2000" dirty="0"/>
              <a:t>Zehirlenme </a:t>
            </a:r>
          </a:p>
          <a:p>
            <a:r>
              <a:rPr lang="tr-TR" sz="2000" dirty="0"/>
              <a:t>Radyasyon </a:t>
            </a:r>
          </a:p>
          <a:p>
            <a:r>
              <a:rPr lang="tr-TR" sz="2000" dirty="0"/>
              <a:t>Diğerleri </a:t>
            </a:r>
          </a:p>
          <a:p>
            <a:endParaRPr lang="tr-TR" dirty="0"/>
          </a:p>
        </p:txBody>
      </p:sp>
      <p:sp>
        <p:nvSpPr>
          <p:cNvPr id="4" name="İçerik Yer Tutucusu 3"/>
          <p:cNvSpPr>
            <a:spLocks noGrp="1"/>
          </p:cNvSpPr>
          <p:nvPr>
            <p:ph sz="half" idx="2"/>
          </p:nvPr>
        </p:nvSpPr>
        <p:spPr/>
        <p:txBody>
          <a:bodyPr>
            <a:normAutofit/>
          </a:bodyPr>
          <a:lstStyle/>
          <a:p>
            <a:pPr marL="0" indent="0">
              <a:buNone/>
            </a:pPr>
            <a:r>
              <a:rPr lang="tr-TR" sz="2000" b="1" dirty="0">
                <a:solidFill>
                  <a:srgbClr val="C00000"/>
                </a:solidFill>
              </a:rPr>
              <a:t>b. Çeşitli kazalar </a:t>
            </a:r>
          </a:p>
          <a:p>
            <a:r>
              <a:rPr lang="tr-TR" sz="2000" dirty="0"/>
              <a:t>Çökme </a:t>
            </a:r>
          </a:p>
          <a:p>
            <a:r>
              <a:rPr lang="tr-TR" sz="2000" dirty="0"/>
              <a:t>Patlama </a:t>
            </a:r>
          </a:p>
          <a:p>
            <a:r>
              <a:rPr lang="tr-TR" sz="2000" dirty="0"/>
              <a:t>Yangın </a:t>
            </a:r>
          </a:p>
          <a:p>
            <a:r>
              <a:rPr lang="tr-TR" sz="2000" dirty="0"/>
              <a:t>Diğerleri</a:t>
            </a:r>
          </a:p>
          <a:p>
            <a:pPr marL="0" indent="0">
              <a:buNone/>
            </a:pPr>
            <a:endParaRPr lang="tr-TR" sz="2000" dirty="0"/>
          </a:p>
        </p:txBody>
      </p:sp>
      <p:sp>
        <p:nvSpPr>
          <p:cNvPr id="5" name="Metin kutusu 4"/>
          <p:cNvSpPr txBox="1"/>
          <p:nvPr/>
        </p:nvSpPr>
        <p:spPr>
          <a:xfrm>
            <a:off x="1259632" y="657093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59" y="3834884"/>
            <a:ext cx="4405703" cy="247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Metin kutusu 6"/>
          <p:cNvSpPr txBox="1"/>
          <p:nvPr/>
        </p:nvSpPr>
        <p:spPr>
          <a:xfrm>
            <a:off x="133710" y="260648"/>
            <a:ext cx="2520280" cy="523220"/>
          </a:xfrm>
          <a:prstGeom prst="rect">
            <a:avLst/>
          </a:prstGeom>
          <a:noFill/>
        </p:spPr>
        <p:txBody>
          <a:bodyPr wrap="square" rtlCol="0">
            <a:spAutoFit/>
          </a:bodyPr>
          <a:lstStyle/>
          <a:p>
            <a:r>
              <a:rPr lang="tr-TR" sz="2800" b="1" dirty="0">
                <a:solidFill>
                  <a:srgbClr val="C00000"/>
                </a:solidFill>
              </a:rPr>
              <a:t>Afet Türleri</a:t>
            </a:r>
          </a:p>
        </p:txBody>
      </p:sp>
    </p:spTree>
    <p:extLst>
      <p:ext uri="{BB962C8B-B14F-4D97-AF65-F5344CB8AC3E}">
        <p14:creationId xmlns:p14="http://schemas.microsoft.com/office/powerpoint/2010/main" val="3448626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2699792" y="424327"/>
            <a:ext cx="8229600" cy="4525963"/>
          </a:xfrm>
        </p:spPr>
        <p:txBody>
          <a:bodyPr/>
          <a:lstStyle/>
          <a:p>
            <a:pPr marL="0" indent="0">
              <a:buNone/>
            </a:pPr>
            <a:r>
              <a:rPr lang="tr-TR" sz="2800" b="1" dirty="0">
                <a:solidFill>
                  <a:srgbClr val="C00000"/>
                </a:solidFill>
              </a:rPr>
              <a:t>c</a:t>
            </a:r>
            <a:r>
              <a:rPr lang="tr-TR" sz="2400" b="1" dirty="0">
                <a:solidFill>
                  <a:srgbClr val="C00000"/>
                </a:solidFill>
              </a:rPr>
              <a:t>. Ulaşım kazaları</a:t>
            </a:r>
            <a:r>
              <a:rPr lang="tr-TR" sz="2400" dirty="0">
                <a:solidFill>
                  <a:srgbClr val="C00000"/>
                </a:solidFill>
              </a:rPr>
              <a:t> </a:t>
            </a:r>
          </a:p>
          <a:p>
            <a:r>
              <a:rPr lang="tr-TR" sz="2000" dirty="0"/>
              <a:t>Demiryolu kazaları </a:t>
            </a:r>
          </a:p>
          <a:p>
            <a:r>
              <a:rPr lang="tr-TR" sz="2000" dirty="0"/>
              <a:t>Karayolu kazaları </a:t>
            </a:r>
          </a:p>
          <a:p>
            <a:r>
              <a:rPr lang="tr-TR" sz="2000" dirty="0"/>
              <a:t>Denizyolu kazaları </a:t>
            </a:r>
          </a:p>
          <a:p>
            <a:r>
              <a:rPr lang="tr-TR" sz="2000" dirty="0"/>
              <a:t>Havayolu kazaları</a:t>
            </a:r>
          </a:p>
          <a:p>
            <a:endParaRPr lang="tr-TR" dirty="0"/>
          </a:p>
        </p:txBody>
      </p:sp>
      <p:pic>
        <p:nvPicPr>
          <p:cNvPr id="7" name="Picture 2" descr="https://ichef.bbci.co.uk/news/640/cpsprodpb/13B4/production/_102444050_gettyimages-9944125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3114104"/>
            <a:ext cx="5917119" cy="3328381"/>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a:off x="133710" y="260648"/>
            <a:ext cx="2520280" cy="523220"/>
          </a:xfrm>
          <a:prstGeom prst="rect">
            <a:avLst/>
          </a:prstGeom>
          <a:noFill/>
        </p:spPr>
        <p:txBody>
          <a:bodyPr wrap="square" rtlCol="0">
            <a:spAutoFit/>
          </a:bodyPr>
          <a:lstStyle/>
          <a:p>
            <a:r>
              <a:rPr lang="tr-TR" sz="2800" b="1" dirty="0">
                <a:solidFill>
                  <a:srgbClr val="C00000"/>
                </a:solidFill>
              </a:rPr>
              <a:t>Afet Türleri</a:t>
            </a:r>
          </a:p>
        </p:txBody>
      </p:sp>
      <p:sp>
        <p:nvSpPr>
          <p:cNvPr id="5" name="Başlık 1"/>
          <p:cNvSpPr>
            <a:spLocks noGrp="1"/>
          </p:cNvSpPr>
          <p:nvPr>
            <p:ph type="title"/>
          </p:nvPr>
        </p:nvSpPr>
        <p:spPr>
          <a:xfrm>
            <a:off x="-684584" y="346050"/>
            <a:ext cx="3656955" cy="875635"/>
          </a:xfrm>
        </p:spPr>
        <p:txBody>
          <a:bodyPr>
            <a:normAutofit/>
          </a:bodyPr>
          <a:lstStyle/>
          <a:p>
            <a:r>
              <a:rPr lang="tr-TR" sz="2000" b="1" dirty="0">
                <a:solidFill>
                  <a:srgbClr val="C00000"/>
                </a:solidFill>
              </a:rPr>
              <a:t>2. Teknolojik Afetler:</a:t>
            </a:r>
          </a:p>
        </p:txBody>
      </p:sp>
    </p:spTree>
    <p:extLst>
      <p:ext uri="{BB962C8B-B14F-4D97-AF65-F5344CB8AC3E}">
        <p14:creationId xmlns:p14="http://schemas.microsoft.com/office/powerpoint/2010/main" val="3967651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p:txBody>
          <a:bodyPr/>
          <a:lstStyle/>
          <a:p>
            <a:pPr marL="0" indent="0">
              <a:buNone/>
            </a:pPr>
            <a:r>
              <a:rPr lang="tr-TR" dirty="0">
                <a:solidFill>
                  <a:srgbClr val="C00000"/>
                </a:solidFill>
              </a:rPr>
              <a:t>3. Kompleks İnsani Aciller:</a:t>
            </a:r>
            <a:r>
              <a:rPr lang="tr-TR" dirty="0"/>
              <a:t> Savaş, çatışma, kaotik ortamlar </a:t>
            </a:r>
          </a:p>
          <a:p>
            <a:endParaRPr lang="tr-TR" dirty="0"/>
          </a:p>
          <a:p>
            <a:pPr marL="0" indent="0">
              <a:buNone/>
            </a:pPr>
            <a:r>
              <a:rPr lang="tr-TR" dirty="0">
                <a:solidFill>
                  <a:srgbClr val="C00000"/>
                </a:solidFill>
              </a:rPr>
              <a:t>4. Terörizm</a:t>
            </a:r>
          </a:p>
        </p:txBody>
      </p:sp>
      <p:sp>
        <p:nvSpPr>
          <p:cNvPr id="8" name="Metin kutusu 7"/>
          <p:cNvSpPr txBox="1"/>
          <p:nvPr/>
        </p:nvSpPr>
        <p:spPr>
          <a:xfrm>
            <a:off x="1259632" y="630932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3356992"/>
            <a:ext cx="3724097"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Metin kutusu 8"/>
          <p:cNvSpPr txBox="1"/>
          <p:nvPr/>
        </p:nvSpPr>
        <p:spPr>
          <a:xfrm>
            <a:off x="133710" y="260648"/>
            <a:ext cx="2520280" cy="523220"/>
          </a:xfrm>
          <a:prstGeom prst="rect">
            <a:avLst/>
          </a:prstGeom>
          <a:noFill/>
        </p:spPr>
        <p:txBody>
          <a:bodyPr wrap="square" rtlCol="0">
            <a:spAutoFit/>
          </a:bodyPr>
          <a:lstStyle/>
          <a:p>
            <a:r>
              <a:rPr lang="tr-TR" sz="2800" b="1" dirty="0">
                <a:solidFill>
                  <a:srgbClr val="C00000"/>
                </a:solidFill>
              </a:rPr>
              <a:t>Afet Türleri</a:t>
            </a:r>
          </a:p>
        </p:txBody>
      </p:sp>
    </p:spTree>
    <p:extLst>
      <p:ext uri="{BB962C8B-B14F-4D97-AF65-F5344CB8AC3E}">
        <p14:creationId xmlns:p14="http://schemas.microsoft.com/office/powerpoint/2010/main" val="19179496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l="-17000" r="-17000"/>
          </a:stretch>
        </a:blipFill>
        <a:effectLst/>
      </p:bgPr>
    </p:bg>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1196752"/>
            <a:ext cx="8229600" cy="4525963"/>
          </a:xfrm>
        </p:spPr>
        <p:txBody>
          <a:bodyPr/>
          <a:lstStyle/>
          <a:p>
            <a:pPr algn="ctr"/>
            <a:r>
              <a:rPr lang="tr-TR" dirty="0"/>
              <a:t>Deprem, fırtına ve salgın gibi afetler</a:t>
            </a:r>
            <a:r>
              <a:rPr lang="tr-TR" b="1" dirty="0"/>
              <a:t> kısa sürede</a:t>
            </a:r>
            <a:r>
              <a:rPr lang="tr-TR" dirty="0"/>
              <a:t> meydana gelirken, </a:t>
            </a:r>
          </a:p>
          <a:p>
            <a:pPr algn="ctr"/>
            <a:endParaRPr lang="tr-TR" dirty="0"/>
          </a:p>
          <a:p>
            <a:pPr algn="ctr"/>
            <a:r>
              <a:rPr lang="tr-TR" dirty="0"/>
              <a:t>Kuraklık, doğal kaynakların tükenmesi, kontrolsüz kentleşme, iklim değişikliği, ekonomik çöküş ve politik sorunlar gibi afetlerin oluşması </a:t>
            </a:r>
            <a:r>
              <a:rPr lang="tr-TR" b="1" dirty="0"/>
              <a:t>geniş bir zamana yayılmaktadır.</a:t>
            </a:r>
          </a:p>
          <a:p>
            <a:endParaRPr lang="tr-TR" dirty="0"/>
          </a:p>
        </p:txBody>
      </p:sp>
      <p:sp>
        <p:nvSpPr>
          <p:cNvPr id="4" name="Metin kutusu 3"/>
          <p:cNvSpPr txBox="1"/>
          <p:nvPr/>
        </p:nvSpPr>
        <p:spPr>
          <a:xfrm>
            <a:off x="1115616" y="6093296"/>
            <a:ext cx="6696744" cy="677108"/>
          </a:xfrm>
          <a:prstGeom prst="rect">
            <a:avLst/>
          </a:prstGeom>
          <a:noFill/>
        </p:spPr>
        <p:txBody>
          <a:bodyPr wrap="square" rtlCol="0">
            <a:spAutoFit/>
          </a:bodyPr>
          <a:lstStyle/>
          <a:p>
            <a:pPr algn="ctr"/>
            <a:r>
              <a:rPr lang="tr-TR" sz="1000" dirty="0">
                <a:solidFill>
                  <a:schemeClr val="bg1">
                    <a:lumMod val="65000"/>
                  </a:schemeClr>
                </a:solidFill>
              </a:rPr>
              <a:t>Mızrak, S. (2018). Eğitim, Afet Eğitimi Ve Afete Dirençli Toplum. </a:t>
            </a:r>
            <a:r>
              <a:rPr lang="tr-TR" sz="1000" i="1" dirty="0">
                <a:solidFill>
                  <a:schemeClr val="bg1">
                    <a:lumMod val="65000"/>
                  </a:schemeClr>
                </a:solidFill>
              </a:rPr>
              <a:t>Muğla Sıtkı Koçman Üniversitesi Eğitim Fakültesi Dergisi</a:t>
            </a:r>
            <a:r>
              <a:rPr lang="tr-TR" sz="1000" dirty="0">
                <a:solidFill>
                  <a:schemeClr val="bg1">
                    <a:lumMod val="65000"/>
                  </a:schemeClr>
                </a:solidFill>
              </a:rPr>
              <a:t>, </a:t>
            </a:r>
            <a:r>
              <a:rPr lang="tr-TR" sz="1000" i="1" dirty="0">
                <a:solidFill>
                  <a:schemeClr val="bg1">
                    <a:lumMod val="65000"/>
                  </a:schemeClr>
                </a:solidFill>
              </a:rPr>
              <a:t>5</a:t>
            </a:r>
            <a:r>
              <a:rPr lang="tr-TR" sz="1000" dirty="0">
                <a:solidFill>
                  <a:schemeClr val="bg1">
                    <a:lumMod val="65000"/>
                  </a:schemeClr>
                </a:solidFill>
              </a:rPr>
              <a:t>(1), 56-67.</a:t>
            </a:r>
          </a:p>
          <a:p>
            <a:endParaRPr lang="tr-TR" dirty="0"/>
          </a:p>
        </p:txBody>
      </p:sp>
    </p:spTree>
    <p:extLst>
      <p:ext uri="{BB962C8B-B14F-4D97-AF65-F5344CB8AC3E}">
        <p14:creationId xmlns:p14="http://schemas.microsoft.com/office/powerpoint/2010/main" val="14149114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692696"/>
            <a:ext cx="8229600" cy="5433467"/>
          </a:xfrm>
        </p:spPr>
        <p:txBody>
          <a:bodyPr>
            <a:normAutofit/>
          </a:bodyPr>
          <a:lstStyle/>
          <a:p>
            <a:pPr algn="ctr"/>
            <a:r>
              <a:rPr lang="tr-TR" sz="2800" dirty="0"/>
              <a:t>Ağustos-Eylül 2005’te ABD’de </a:t>
            </a:r>
            <a:r>
              <a:rPr lang="tr-TR" sz="2800" dirty="0" err="1"/>
              <a:t>Katrina</a:t>
            </a:r>
            <a:r>
              <a:rPr lang="tr-TR" sz="2800" dirty="0"/>
              <a:t> </a:t>
            </a:r>
            <a:r>
              <a:rPr lang="tr-TR" sz="2800" dirty="0">
                <a:effectLst>
                  <a:outerShdw blurRad="38100" dist="38100" dir="2700000" algn="tl">
                    <a:srgbClr val="000000">
                      <a:alpha val="43137"/>
                    </a:srgbClr>
                  </a:outerShdw>
                </a:effectLst>
              </a:rPr>
              <a:t>kasırga</a:t>
            </a:r>
            <a:r>
              <a:rPr lang="tr-TR" sz="2800" dirty="0"/>
              <a:t>sında 2,500’den fazla insanın ölümü ya da kayboluşu,</a:t>
            </a:r>
          </a:p>
          <a:p>
            <a:pPr algn="ctr"/>
            <a:endParaRPr lang="tr-TR" sz="2800" dirty="0"/>
          </a:p>
          <a:p>
            <a:pPr algn="ctr"/>
            <a:r>
              <a:rPr lang="tr-TR" sz="2800" dirty="0"/>
              <a:t>Ağustos 2007’de Yunanistan’da 67 kişinin ölümüyle sonuçlanan </a:t>
            </a:r>
            <a:r>
              <a:rPr lang="tr-TR" sz="2800" dirty="0">
                <a:effectLst>
                  <a:outerShdw blurRad="38100" dist="38100" dir="2700000" algn="tl">
                    <a:srgbClr val="000000">
                      <a:alpha val="43137"/>
                    </a:srgbClr>
                  </a:outerShdw>
                </a:effectLst>
              </a:rPr>
              <a:t>orman yangını</a:t>
            </a:r>
            <a:r>
              <a:rPr lang="tr-TR" sz="2800" dirty="0"/>
              <a:t>, </a:t>
            </a:r>
          </a:p>
          <a:p>
            <a:pPr algn="ctr"/>
            <a:endParaRPr lang="tr-TR" sz="2800" dirty="0"/>
          </a:p>
          <a:p>
            <a:pPr algn="ctr"/>
            <a:r>
              <a:rPr lang="tr-TR" sz="2800" dirty="0"/>
              <a:t>Eylül 2009’da İstanbul ve çevresinde 31 kişinin ölümüne yol açan </a:t>
            </a:r>
            <a:r>
              <a:rPr lang="tr-TR" sz="2800" dirty="0">
                <a:effectLst>
                  <a:outerShdw blurRad="38100" dist="38100" dir="2700000" algn="tl">
                    <a:srgbClr val="000000">
                      <a:alpha val="43137"/>
                    </a:srgbClr>
                  </a:outerShdw>
                </a:effectLst>
              </a:rPr>
              <a:t>sel</a:t>
            </a:r>
            <a:r>
              <a:rPr lang="tr-TR" sz="2800" dirty="0"/>
              <a:t> </a:t>
            </a:r>
          </a:p>
          <a:p>
            <a:pPr algn="ctr"/>
            <a:r>
              <a:rPr lang="tr-TR" sz="2800" dirty="0"/>
              <a:t>6 Şubat 2023 Maraş-Hatay depremi</a:t>
            </a:r>
          </a:p>
          <a:p>
            <a:pPr marL="0" indent="0" algn="ctr">
              <a:buNone/>
            </a:pPr>
            <a:r>
              <a:rPr lang="tr-TR" sz="2800" dirty="0"/>
              <a:t>bu trajedilere birkaç örnek oluşturmaktadır. </a:t>
            </a:r>
          </a:p>
        </p:txBody>
      </p:sp>
      <p:sp>
        <p:nvSpPr>
          <p:cNvPr id="4" name="Metin kutusu 3"/>
          <p:cNvSpPr txBox="1"/>
          <p:nvPr/>
        </p:nvSpPr>
        <p:spPr>
          <a:xfrm>
            <a:off x="1475656" y="5805264"/>
            <a:ext cx="6120680" cy="553998"/>
          </a:xfrm>
          <a:prstGeom prst="rect">
            <a:avLst/>
          </a:prstGeom>
          <a:noFill/>
        </p:spPr>
        <p:txBody>
          <a:bodyPr wrap="square" rtlCol="0">
            <a:spAutoFit/>
          </a:bodyPr>
          <a:lstStyle/>
          <a:p>
            <a:pPr algn="ctr">
              <a:defRPr/>
            </a:pPr>
            <a:r>
              <a:rPr lang="tr-TR" sz="1000" dirty="0" err="1">
                <a:solidFill>
                  <a:schemeClr val="bg1">
                    <a:lumMod val="65000"/>
                  </a:schemeClr>
                </a:solidFill>
              </a:rPr>
              <a:t>Civaner</a:t>
            </a:r>
            <a:r>
              <a:rPr lang="tr-TR" sz="1000" dirty="0">
                <a:solidFill>
                  <a:schemeClr val="bg1">
                    <a:lumMod val="65000"/>
                  </a:schemeClr>
                </a:solidFill>
              </a:rPr>
              <a:t>, M., Vatansever, K., Balcıoğlu, H., Yavuz, C. I., &amp; Sarıkaya, Ö. (2011). Olağandışı Durumlarda Sağlık Hizmetleri Eğitimi: Mezuniyet Öncesi Tıp Eğitimi İçin Önemli Bir Gereklilik. </a:t>
            </a:r>
            <a:r>
              <a:rPr lang="tr-TR" sz="1000" i="1" dirty="0">
                <a:solidFill>
                  <a:schemeClr val="bg1">
                    <a:lumMod val="65000"/>
                  </a:schemeClr>
                </a:solidFill>
              </a:rPr>
              <a:t>Balkan </a:t>
            </a:r>
            <a:r>
              <a:rPr lang="tr-TR" sz="1000" i="1" dirty="0" err="1">
                <a:solidFill>
                  <a:schemeClr val="bg1">
                    <a:lumMod val="65000"/>
                  </a:schemeClr>
                </a:solidFill>
              </a:rPr>
              <a:t>Medical</a:t>
            </a:r>
            <a:r>
              <a:rPr lang="tr-TR" sz="1000" i="1" dirty="0">
                <a:solidFill>
                  <a:schemeClr val="bg1">
                    <a:lumMod val="65000"/>
                  </a:schemeClr>
                </a:solidFill>
              </a:rPr>
              <a:t> </a:t>
            </a:r>
            <a:r>
              <a:rPr lang="tr-TR" sz="1000" i="1" dirty="0" err="1">
                <a:solidFill>
                  <a:schemeClr val="bg1">
                    <a:lumMod val="65000"/>
                  </a:schemeClr>
                </a:solidFill>
              </a:rPr>
              <a:t>Journal</a:t>
            </a:r>
            <a:r>
              <a:rPr lang="tr-TR" sz="1000" dirty="0">
                <a:solidFill>
                  <a:schemeClr val="bg1">
                    <a:lumMod val="65000"/>
                  </a:schemeClr>
                </a:solidFill>
              </a:rPr>
              <a:t>, </a:t>
            </a:r>
            <a:r>
              <a:rPr lang="tr-TR" sz="1000" i="1" dirty="0">
                <a:solidFill>
                  <a:schemeClr val="bg1">
                    <a:lumMod val="65000"/>
                  </a:schemeClr>
                </a:solidFill>
              </a:rPr>
              <a:t>2011</a:t>
            </a:r>
            <a:r>
              <a:rPr lang="tr-TR" sz="1000" dirty="0">
                <a:solidFill>
                  <a:schemeClr val="bg1">
                    <a:lumMod val="65000"/>
                  </a:schemeClr>
                </a:solidFill>
              </a:rPr>
              <a:t>(3), 344-350.</a:t>
            </a:r>
          </a:p>
        </p:txBody>
      </p:sp>
    </p:spTree>
    <p:extLst>
      <p:ext uri="{BB962C8B-B14F-4D97-AF65-F5344CB8AC3E}">
        <p14:creationId xmlns:p14="http://schemas.microsoft.com/office/powerpoint/2010/main" val="17134930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91479" y="260648"/>
            <a:ext cx="8229600" cy="1143000"/>
          </a:xfrm>
        </p:spPr>
        <p:txBody>
          <a:bodyPr/>
          <a:lstStyle/>
          <a:p>
            <a:pPr algn="l"/>
            <a:r>
              <a:rPr lang="tr-TR" dirty="0"/>
              <a:t>Sunum İçeriği</a:t>
            </a:r>
          </a:p>
        </p:txBody>
      </p:sp>
      <p:sp>
        <p:nvSpPr>
          <p:cNvPr id="3" name="İçerik Yer Tutucusu 2"/>
          <p:cNvSpPr>
            <a:spLocks noGrp="1"/>
          </p:cNvSpPr>
          <p:nvPr>
            <p:ph sz="half" idx="1"/>
          </p:nvPr>
        </p:nvSpPr>
        <p:spPr>
          <a:xfrm>
            <a:off x="438632" y="1490054"/>
            <a:ext cx="4038600" cy="4525963"/>
          </a:xfrm>
        </p:spPr>
        <p:txBody>
          <a:bodyPr>
            <a:normAutofit fontScale="92500" lnSpcReduction="20000"/>
          </a:bodyPr>
          <a:lstStyle/>
          <a:p>
            <a:endParaRPr lang="tr-TR" sz="2400" dirty="0"/>
          </a:p>
          <a:p>
            <a:r>
              <a:rPr lang="es-ES" sz="2400" dirty="0"/>
              <a:t>Olağan dışı durum ve afet</a:t>
            </a:r>
            <a:r>
              <a:rPr lang="tr-TR" sz="2400" dirty="0"/>
              <a:t> ile ilgili tanımlar, kavramlar ve afet türleri</a:t>
            </a:r>
          </a:p>
          <a:p>
            <a:pPr marL="0" indent="0">
              <a:buNone/>
            </a:pPr>
            <a:endParaRPr lang="tr-TR" sz="2400" dirty="0"/>
          </a:p>
          <a:p>
            <a:r>
              <a:rPr lang="tr-TR" sz="2400" dirty="0"/>
              <a:t>Dünyada ve Türkiye’de Meydana Gelen Afet Örnekleri</a:t>
            </a:r>
          </a:p>
          <a:p>
            <a:pPr marL="0" indent="0">
              <a:buNone/>
            </a:pPr>
            <a:endParaRPr lang="tr-TR" sz="2400" dirty="0"/>
          </a:p>
          <a:p>
            <a:r>
              <a:rPr lang="tr-TR" sz="2400" dirty="0"/>
              <a:t>Afet Yönetimi </a:t>
            </a:r>
          </a:p>
          <a:p>
            <a:endParaRPr lang="tr-TR" sz="2400" dirty="0"/>
          </a:p>
          <a:p>
            <a:r>
              <a:rPr lang="tr-TR" sz="2400" dirty="0"/>
              <a:t>Afetlerde Sağlık Sorunlarına Yaklaşım</a:t>
            </a:r>
          </a:p>
          <a:p>
            <a:endParaRPr lang="tr-TR" sz="2400" dirty="0"/>
          </a:p>
          <a:p>
            <a:pPr marL="0" indent="0">
              <a:buNone/>
            </a:pPr>
            <a:r>
              <a:rPr lang="tr-TR" sz="2400" dirty="0"/>
              <a:t>	</a:t>
            </a:r>
          </a:p>
          <a:p>
            <a:endParaRPr lang="tr-TR" sz="2400" dirty="0"/>
          </a:p>
          <a:p>
            <a:endParaRPr lang="tr-TR" sz="2400" dirty="0"/>
          </a:p>
        </p:txBody>
      </p:sp>
      <p:sp>
        <p:nvSpPr>
          <p:cNvPr id="4" name="İçerik Yer Tutucusu 3"/>
          <p:cNvSpPr>
            <a:spLocks noGrp="1"/>
          </p:cNvSpPr>
          <p:nvPr>
            <p:ph sz="half" idx="2"/>
          </p:nvPr>
        </p:nvSpPr>
        <p:spPr>
          <a:xfrm>
            <a:off x="4716016" y="1196752"/>
            <a:ext cx="4038600" cy="4525963"/>
          </a:xfrm>
        </p:spPr>
        <p:txBody>
          <a:bodyPr>
            <a:normAutofit fontScale="92500" lnSpcReduction="20000"/>
          </a:bodyPr>
          <a:lstStyle/>
          <a:p>
            <a:pPr marL="0" indent="0">
              <a:buNone/>
            </a:pPr>
            <a:endParaRPr lang="tr-TR" sz="2400" dirty="0">
              <a:ln w="11430"/>
            </a:endParaRPr>
          </a:p>
          <a:p>
            <a:pPr marL="0" indent="0">
              <a:buNone/>
            </a:pPr>
            <a:r>
              <a:rPr lang="tr-TR" sz="2400" dirty="0"/>
              <a:t>    </a:t>
            </a:r>
            <a:endParaRPr lang="tr-TR" sz="2400" dirty="0">
              <a:ln w="11430"/>
            </a:endParaRPr>
          </a:p>
          <a:p>
            <a:r>
              <a:rPr lang="tr-TR" sz="2400" dirty="0">
                <a:ln w="11430"/>
              </a:rPr>
              <a:t>Afetzedelerin yerleştirilmesi, </a:t>
            </a:r>
            <a:r>
              <a:rPr lang="nn-NO" sz="2400" dirty="0"/>
              <a:t>Hastalıklardan </a:t>
            </a:r>
            <a:r>
              <a:rPr lang="tr-TR" sz="2400" dirty="0"/>
              <a:t>K</a:t>
            </a:r>
            <a:r>
              <a:rPr lang="nn-NO" sz="2400" dirty="0"/>
              <a:t>orunma ve </a:t>
            </a:r>
            <a:r>
              <a:rPr lang="tr-TR" sz="2400" dirty="0">
                <a:ln w="11430"/>
              </a:rPr>
              <a:t>Çevre Sağlığı Hizmetleri </a:t>
            </a:r>
          </a:p>
          <a:p>
            <a:endParaRPr lang="tr-TR" sz="2400" dirty="0">
              <a:ln w="11430"/>
            </a:endParaRPr>
          </a:p>
          <a:p>
            <a:r>
              <a:rPr lang="tr-TR" sz="2400" dirty="0"/>
              <a:t>Türkiye Afet Müdahale Planı </a:t>
            </a:r>
            <a:br>
              <a:rPr lang="tr-TR" sz="2400" dirty="0"/>
            </a:br>
            <a:r>
              <a:rPr lang="tr-TR" sz="2400" dirty="0"/>
              <a:t>(TAMP)</a:t>
            </a:r>
            <a:endParaRPr lang="tr-TR" sz="2400" dirty="0">
              <a:ln w="11430"/>
            </a:endParaRPr>
          </a:p>
          <a:p>
            <a:pPr marL="457200" lvl="1" indent="0">
              <a:buNone/>
            </a:pPr>
            <a:endParaRPr lang="tr-TR" sz="2000" dirty="0">
              <a:ln w="11430"/>
            </a:endParaRPr>
          </a:p>
          <a:p>
            <a:r>
              <a:rPr lang="tr-TR" sz="2400" dirty="0"/>
              <a:t>Hastane Afet ve Acil Durum Planı(HAP)</a:t>
            </a:r>
          </a:p>
          <a:p>
            <a:endParaRPr lang="tr-TR" sz="2400" dirty="0">
              <a:ln w="11430"/>
            </a:endParaRPr>
          </a:p>
          <a:p>
            <a:endParaRPr lang="tr-TR" dirty="0"/>
          </a:p>
        </p:txBody>
      </p:sp>
      <p:sp>
        <p:nvSpPr>
          <p:cNvPr id="5" name="Dikdörtgen 4"/>
          <p:cNvSpPr/>
          <p:nvPr/>
        </p:nvSpPr>
        <p:spPr>
          <a:xfrm>
            <a:off x="4483420" y="1628800"/>
            <a:ext cx="45719" cy="4248472"/>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24758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200" dirty="0"/>
              <a:t>Uluslararası Kızılay ve Kızılhaç Birlikleri Federasyonu’nun (IFRC) raporuna göre,</a:t>
            </a:r>
          </a:p>
        </p:txBody>
      </p:sp>
      <p:sp>
        <p:nvSpPr>
          <p:cNvPr id="3" name="İçerik Yer Tutucusu 2"/>
          <p:cNvSpPr>
            <a:spLocks noGrp="1"/>
          </p:cNvSpPr>
          <p:nvPr>
            <p:ph idx="1"/>
          </p:nvPr>
        </p:nvSpPr>
        <p:spPr>
          <a:xfrm>
            <a:off x="467544" y="1844824"/>
            <a:ext cx="8229600" cy="4525963"/>
          </a:xfrm>
        </p:spPr>
        <p:txBody>
          <a:bodyPr/>
          <a:lstStyle/>
          <a:p>
            <a:pPr algn="ctr"/>
            <a:r>
              <a:rPr lang="tr-TR" dirty="0"/>
              <a:t>1997-2006 yılları arasında oluşan doğal nedenli </a:t>
            </a:r>
            <a:r>
              <a:rPr lang="tr-TR" dirty="0" err="1"/>
              <a:t>ODD’lerden</a:t>
            </a:r>
            <a:r>
              <a:rPr lang="tr-TR" dirty="0"/>
              <a:t> </a:t>
            </a:r>
          </a:p>
          <a:p>
            <a:pPr marL="0" indent="0" algn="ctr">
              <a:buNone/>
            </a:pPr>
            <a:r>
              <a:rPr lang="tr-TR" sz="3400" dirty="0">
                <a:solidFill>
                  <a:srgbClr val="C00000"/>
                </a:solidFill>
              </a:rPr>
              <a:t>2.7 milyar kişi </a:t>
            </a:r>
            <a:r>
              <a:rPr lang="tr-TR" sz="3400" dirty="0"/>
              <a:t>etkilenmiş, </a:t>
            </a:r>
          </a:p>
          <a:p>
            <a:pPr marL="0" indent="0" algn="ctr">
              <a:buNone/>
            </a:pPr>
            <a:r>
              <a:rPr lang="tr-TR" sz="4000" dirty="0">
                <a:solidFill>
                  <a:srgbClr val="C00000"/>
                </a:solidFill>
              </a:rPr>
              <a:t>1,200,000 kişi </a:t>
            </a:r>
            <a:r>
              <a:rPr lang="tr-TR" sz="4000" dirty="0"/>
              <a:t>yaşamını yitirmiştir.</a:t>
            </a:r>
          </a:p>
          <a:p>
            <a:endParaRPr lang="tr-TR" dirty="0"/>
          </a:p>
        </p:txBody>
      </p:sp>
      <p:sp>
        <p:nvSpPr>
          <p:cNvPr id="4" name="Metin kutusu 3"/>
          <p:cNvSpPr txBox="1"/>
          <p:nvPr/>
        </p:nvSpPr>
        <p:spPr>
          <a:xfrm>
            <a:off x="1475656" y="5805264"/>
            <a:ext cx="6120680" cy="553998"/>
          </a:xfrm>
          <a:prstGeom prst="rect">
            <a:avLst/>
          </a:prstGeom>
          <a:noFill/>
        </p:spPr>
        <p:txBody>
          <a:bodyPr wrap="square" rtlCol="0">
            <a:spAutoFit/>
          </a:bodyPr>
          <a:lstStyle/>
          <a:p>
            <a:pPr algn="ctr">
              <a:defRPr/>
            </a:pPr>
            <a:r>
              <a:rPr lang="tr-TR" sz="1000" dirty="0" err="1">
                <a:solidFill>
                  <a:schemeClr val="bg1">
                    <a:lumMod val="65000"/>
                  </a:schemeClr>
                </a:solidFill>
              </a:rPr>
              <a:t>Civaner</a:t>
            </a:r>
            <a:r>
              <a:rPr lang="tr-TR" sz="1000" dirty="0">
                <a:solidFill>
                  <a:schemeClr val="bg1">
                    <a:lumMod val="65000"/>
                  </a:schemeClr>
                </a:solidFill>
              </a:rPr>
              <a:t>, M., Vatansever, K., Balcıoğlu, H., Yavuz, C. I., &amp; Sarıkaya, Ö. (2011). Olağandışı Durumlarda Sağlık Hizmetleri Eğitimi: Mezuniyet Öncesi Tıp Eğitimi İçin Önemli Bir Gereklilik. </a:t>
            </a:r>
            <a:r>
              <a:rPr lang="tr-TR" sz="1000" i="1" dirty="0">
                <a:solidFill>
                  <a:schemeClr val="bg1">
                    <a:lumMod val="65000"/>
                  </a:schemeClr>
                </a:solidFill>
              </a:rPr>
              <a:t>Balkan </a:t>
            </a:r>
            <a:r>
              <a:rPr lang="tr-TR" sz="1000" i="1" dirty="0" err="1">
                <a:solidFill>
                  <a:schemeClr val="bg1">
                    <a:lumMod val="65000"/>
                  </a:schemeClr>
                </a:solidFill>
              </a:rPr>
              <a:t>Medical</a:t>
            </a:r>
            <a:r>
              <a:rPr lang="tr-TR" sz="1000" i="1" dirty="0">
                <a:solidFill>
                  <a:schemeClr val="bg1">
                    <a:lumMod val="65000"/>
                  </a:schemeClr>
                </a:solidFill>
              </a:rPr>
              <a:t> </a:t>
            </a:r>
            <a:r>
              <a:rPr lang="tr-TR" sz="1000" i="1" dirty="0" err="1">
                <a:solidFill>
                  <a:schemeClr val="bg1">
                    <a:lumMod val="65000"/>
                  </a:schemeClr>
                </a:solidFill>
              </a:rPr>
              <a:t>Journal</a:t>
            </a:r>
            <a:r>
              <a:rPr lang="tr-TR" sz="1000" dirty="0">
                <a:solidFill>
                  <a:schemeClr val="bg1">
                    <a:lumMod val="65000"/>
                  </a:schemeClr>
                </a:solidFill>
              </a:rPr>
              <a:t>, </a:t>
            </a:r>
            <a:r>
              <a:rPr lang="tr-TR" sz="1000" i="1" dirty="0">
                <a:solidFill>
                  <a:schemeClr val="bg1">
                    <a:lumMod val="65000"/>
                  </a:schemeClr>
                </a:solidFill>
              </a:rPr>
              <a:t>2011</a:t>
            </a:r>
            <a:r>
              <a:rPr lang="tr-TR" sz="1000" dirty="0">
                <a:solidFill>
                  <a:schemeClr val="bg1">
                    <a:lumMod val="65000"/>
                  </a:schemeClr>
                </a:solidFill>
              </a:rPr>
              <a:t>(3), 344-350.</a:t>
            </a:r>
          </a:p>
        </p:txBody>
      </p:sp>
    </p:spTree>
    <p:extLst>
      <p:ext uri="{BB962C8B-B14F-4D97-AF65-F5344CB8AC3E}">
        <p14:creationId xmlns:p14="http://schemas.microsoft.com/office/powerpoint/2010/main" val="37638333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4797152"/>
            <a:ext cx="1928786"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İçerik Yer Tutucusu 4"/>
          <p:cNvSpPr>
            <a:spLocks noGrp="1"/>
          </p:cNvSpPr>
          <p:nvPr>
            <p:ph sz="half" idx="1"/>
          </p:nvPr>
        </p:nvSpPr>
        <p:spPr>
          <a:xfrm>
            <a:off x="2411760" y="764704"/>
            <a:ext cx="4038600" cy="5145435"/>
          </a:xfrm>
        </p:spPr>
        <p:txBody>
          <a:bodyPr>
            <a:normAutofit fontScale="92500" lnSpcReduction="10000"/>
          </a:bodyPr>
          <a:lstStyle/>
          <a:p>
            <a:pPr algn="ctr"/>
            <a:r>
              <a:rPr lang="tr-TR" dirty="0"/>
              <a:t>Kayıtlar değerlendirildiğinde, </a:t>
            </a:r>
            <a:r>
              <a:rPr lang="tr-TR" b="1" dirty="0"/>
              <a:t>1900 - 2000 yılları </a:t>
            </a:r>
          </a:p>
          <a:p>
            <a:pPr marL="0" indent="0" algn="ctr">
              <a:buNone/>
            </a:pPr>
            <a:r>
              <a:rPr lang="tr-TR" dirty="0"/>
              <a:t>arasındaki yüz yıl içinde; </a:t>
            </a:r>
          </a:p>
          <a:p>
            <a:pPr marL="0" indent="0" algn="ctr">
              <a:buNone/>
            </a:pPr>
            <a:endParaRPr lang="tr-TR" dirty="0"/>
          </a:p>
          <a:p>
            <a:pPr marL="0" indent="0" algn="ctr">
              <a:buNone/>
            </a:pPr>
            <a:r>
              <a:rPr lang="tr-TR" dirty="0"/>
              <a:t>Dünya’da </a:t>
            </a:r>
            <a:r>
              <a:rPr lang="tr-TR" b="1" dirty="0"/>
              <a:t>5 milyon kişinin </a:t>
            </a:r>
            <a:r>
              <a:rPr lang="tr-TR" dirty="0"/>
              <a:t>sel, kasırga, kimyasal afetler gibi nedenlerle </a:t>
            </a:r>
            <a:r>
              <a:rPr lang="tr-TR" b="1" dirty="0"/>
              <a:t>yaşamlarını kaybettiği anlaşılmaktadır. </a:t>
            </a:r>
          </a:p>
          <a:p>
            <a:pPr algn="ctr"/>
            <a:endParaRPr lang="tr-TR" dirty="0"/>
          </a:p>
          <a:p>
            <a:pPr marL="0" indent="0" algn="ctr">
              <a:buNone/>
            </a:pPr>
            <a:r>
              <a:rPr lang="tr-TR" b="1" dirty="0"/>
              <a:t>Evsiz barksız kalan insanların sayısı ise, 300 milyondan fazladır.</a:t>
            </a:r>
          </a:p>
        </p:txBody>
      </p:sp>
      <p:sp>
        <p:nvSpPr>
          <p:cNvPr id="11" name="Metin kutusu 10"/>
          <p:cNvSpPr txBox="1"/>
          <p:nvPr/>
        </p:nvSpPr>
        <p:spPr>
          <a:xfrm>
            <a:off x="1605776" y="6327313"/>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sp>
        <p:nvSpPr>
          <p:cNvPr id="2" name="AutoShape 2" descr="data:image/jpeg;base64,/9j/4AAQSkZJRgABAQAAAQABAAD/2wCEAAkGBxITEhUTExMWFhUXFRYVFRYXGBcXFxgYGRcYGBcVGBcYHSggGBomHRgYITEhJikrLi4uFx8zODMtNygtLisBCgoKDg0OGxAQGy0mICUtLS8vLS0tLS0tLS0tLS0tMC0tLSstLS0tLS4tLS0vLS0tLS0tLS0tLS0tLSstLS0tLf/AABEIAKgBLAMBIgACEQEDEQH/xAAbAAABBQEBAAAAAAAAAAAAAAAAAQMEBQYCB//EAD8QAAEDAgMFBgQEBQIGAwAAAAEAAhEDIQQSMQVBUWFxBhMigZGhMlKxwRRC0fAHIzNi4YKiFVNyksLxJENj/8QAGwEAAgMBAQEAAAAAAAAAAAAAAAIBAwQFBgf/xAA1EQABAwIEAwYFAwQDAAAAAAABAAIRAyEEEjFBUWFxBROBobHwFCKRweEy0fEGQkOCIzM0/9oADAMBAAIRAxEAPwC9ONp/OExW2qwaS4+g91SKPiMUG2Fz9OqxZVpzJzbO0XPGUnXcNI+6p0r3EmTqkVgEJVcUKmZoPr1TiqcPXLTy3hWdKqHaFKQpXaEIQhCEIQhCQFNYivFhdx0CSjQga31JQhSGuIMjVXmBx7XiDZ316fos/LuAPt7Ik8PU/ooIlSDC1ygbR2pToi5l25o18+AWZxeKcBlzGepAHlxVaoDOKC5XNLtJVBMhpBMgREcgQnT2nf8A8tvqVQoT5QlkqZj9p1KvxG3yiw/z5qIkQpQu6NUtMhWlCuHaa8FUJQYRCJV2hV1LHEaifqpDMWw746pYUqShcteDoQukIQhCepYKo7Rp6mw90ITKFJbhOJ9FzjmBtJ8Dd97qEQquvjYs31UFziblCROlU/ZeNyGHfCfY8VrNn1gRE8xzCwifwuMfTMscRy3eiVzZTAwt+kVRsvbrKgAfDH/7T0O7oVcKoiFYDKRCEIQsFVxbjy6KOhCvVSEIQhQhKDCRT8JQa5txvKFKYZjHjn1Tox/9vunHYNvP1EfRIzCs5n6KLIuuDj/7fdJ373aENHWFKaxjdwB9SuMYXljhTHiIIbJi/FQphGHpNbeZPFTcPQL3BjYlxgSQB6lQsJTe1jWkyQ0AkkkzF7p17yAbAmCQJgHlO5CFOr0e6NSlUp+Owa6SMsGZA/MCFW4rEZbDX6c03RrVYc6s5psA1rZOUDQZjqqnH40MGZ0mTFkBqk6wE+TN0ibw1cPbmGnPVPRv3Jkui5Qn8Phy7kmqlMtMEJBUYXFgNxsrXUKjaYqFpynQ7e/XaVyhCdw9EvcGjenVSaQplTZlUflnoVx+Bq/IUShR0inU9l1TuA6kfZSaWxvmd5AfcqJCIVSrnZGxn1PE8lrBu/MeXIKPjdo4bCmDd/AXd5k2amG9vmtbDaDj1eB9AVBJOisbTJW5p02tEAAdF0sPQ/iGJ8eHIHFr5PoWj6rUbI2xRxLc1J0x8TTZzeo++irLSExaRqlxtKDO4/VRKjMwIOhBHqrl7QRBVbXolp5bipCQhY+owtJB1BgrlX208Bn8TfiHv/lUb2EGCIPAq0GUpC4QlSISoVlsbaLqdRoLjkmCCbCbTyjVVqEG6lejrlU/Z7aYqNDHHxtH/cBv6q5VJEK0GV5yhCFcqUJYQtBhsE3umtcOfMEqCYUgLPKzwjvAIub/AF3p7/grZ+Ix0E+qcrUmsgAWi3ElEohNEDU3/e4JYJ5D39VyXRc6+w80a8T7D31UKUocBoJ6fqhzjvIHIXP78koaeMch+q6a0DRCFX7SxfdNBgkkhrWzBJPIWUZr8W74aDGc3uzH2/RFE99iC/8A+ujLW8DU/MfL9FOaTU0OVm9+93/RwH93pxXPxWMcxxayLan37813uz+y2VKYfVmToBw99PMKtqYau85TWH9wY0BrertSeX0U1mz6bQGOGdp+fxS4deIn0TmL7S4fB4n8OKOdjH93iKlQEEA2caTQbfMHGS7lMqdtHDFjnMm7T4TuO9ruhEHzWbFGu1re8Nj7vC6GAGEc9wpNuPMcpv1mOg0XGK2RhsOIfUo05pCvH83+mSG5vCziQLKbiSaNCrgyNagcSDI0FgeBhpnhKTv6danSD6+Ip5GVqZFEtGZtQWkk2c06WMQl2vimVKgczN8DGkvjMS0Zcxi0kAe6ipWDWAseZ3BJPqq6OGdUrubXpNy3hwaBN7TFzI4qFs7DmrUbTZA7z4ZMDNwn96FcYpjH03uZUa8U6ndvyh4LXgTBztFom44FcsLgZbIIIqNPAzpO6/1VpVxVN3fkP8FcMeKTaNNgZVsXvNRpzPmX6j8yroljQXkw4XHNasUKrnNptEsdIda456iIkHTZZhzCNQQrTYmGMl56N+5U7C0Kdai4mm1rqVRrXNFUPL2OENrFmtMFwcIKlAQuzTql7b68uei8piaApPhpMX11kGCDFrctiEIQpGEoSZOn1TKhR0oVj+GZwTjKYGgCiVMLzvs3sI1a1WriGk5ajhld+Z8ySeIFuV012g7JvYXVKAzMuSz8zeQH5h79VrMVTfT7yq1zQc7nkOlzcsQQCLsmM0wYvYqRgsV3g+Eg2kai86O36HnxAXNqYqoKpe020jaB71XTFMZQCP5XkSfwWMfSeKlNxa4aH7EbxyT23K7X4msWCGl5j6E+ZBPmoS67TIBKzEbL2Ps/tZuJotqgQfhe35XDUdLgjkQrAiVjP4ZP/l128Hsd6tI/8VtFURBWd1ioz8G06WUDGYRsw4B3Ax+4VumsRRzDnuRKWFnqmyaXMdD+sqhdrbTctRjTlY/iGn6LLKxqQoQhCZKumPIIIMEXBGoV9hu0zw0BzA48RaeojVZ9CCAVMoQhTdm7NfWMCzRq46D9ShCXZeEzuk/CPfktCuGYbuxliI9+a6VZMpgIQuX4N9T4GlxF4Akx0XSmUz3jQw92zLo8y1xHAluvXVRKlUVTCOZ8VMt6tI+oSKdteo4uDXVjWyiJvA5AuueqgFMEqAVX7YxuSmct3u8LALmT+mqmujffl/gIa2XAloEAgcROvTRLUcWMLgJgK7D021KrWOMAmJ980bA7Nk0g6s5tKgy7nPIDZ3ucSfEZ3aDnZScfhTSqOY7VpieI3HoRBT+3WOxDsPLalWlXp/hDQaD3NGszxtquDDOoY60eFr/ER4TL2tgalPDYf8S6n+JDcj2sNiwE5DYC4EN4Lk4igO67yZJv9V6LB455xRoObA0jgRuT7HILCdvcIXd3iA2xaKNV1rvb/TJGt6YAn/8ANXXZ7G/iMG0n+phoo1OdMz3T/KCz/SF3jGNfRq0nmBUbbfD2+KmYGtxHRxUPs32dNIEucS54AcPykAggRvuBfkrO+ZUwuR36tvDfpzUOw7sPizVEBms9dQNyZkgdCpVNxkw0kagj31/d12X8WuHl+iuGMAEBdQsfdbqw9qiSMluv4Pqq/E7Wmg2llaA1/eSAQ5xgg5p1sfYKLQpVDJa2WzIJMa+XH6q5LAdw9ENEWGinJOqV3aYA/wCNsEmSoOz8T3Bq5qLM9ZmQvJdJaPyiDFjB0lSaFTM32KcqUWu1AK4p0Wt+EROq14XPn5RCwY3EUatG7YfM20PHfh6BP0AMwnirMBVuFbLh6+is10SuQEJrEF2U5RJ4TE8b8U6q3E7Xw4lpqtkgi0mPMJSJEJm6ymy8vbYEEQRm0PI623EJ9o5RvjrcqNgKcNtUztgZSbnn4pMjkdL3T7ngQCQCdATr0XBPBdgxNllcZ2SoMqZxmcHGzD8IOuoud8DndZfb9Gmyu5lOIbAdEwHfmAn9zK3fafGmjRdUDiHHwMADbE75InQE+S8vLjm66nidZ+q6+CNR/wA7nHh76e9Flq5WgNAXqP8AD3ChuEz76j3OPRpyAf7SfNadeddje1LaAFCt/Tklj/kJMkOHyyZndPDT0KlUDgHNIIIkEGQRxBC1OF1ieDK6SoSJUqibXw+ek/jlMeV4WFXoyw218EaVQiPCbt6cPLRWMOyRwUJCEJ0iEIQhC1WF7N0xd7i/l8I/X3VzTphoAaAANALBdpFSSSrgISPYDYiVEq4L5T5FTEKEKrfTI1C4Vwm3UWnUBTKiFRYunv8AVQnP8hx+wWmdhGHd7lZ6tQLHEHUGB03QmBSkJpg8vqujZdLlMoVlszbVTDh4px4wNbwR+YDjH24KtxGIdUcSSXPJkk/c/ZGQmADH747lY4PCtA8N+JF1wq2He15bfKNOEL1VHtKiKIqmM5EHiSLXOw0P50j4XBR4nXP79FOC67p3A+iXu3cD6KQwjZc2tiHVnZnn8LhC67s8D6I7s8D6Kcp4KqQuUhKmUcLvd6Lt+FaeXRaaWGJu9UPrbNVcSlAU0YJvEp6nSa3QLcIAgLNcmSm8LQyiTqVIQlUKVkdvY+tWqOw9BrnBvxZfzHfLtA0G19fRZyph6rSM1N7QbDM1zSXcADqtH2Xp/wDy6xIMtzjS0l5mT/p+vJafACzgc5Ieb1NSSAZaNGtvAA5rNWxJpPLY0hbKdKWyFmdo7Hdh6OdlVw0ziSLugDLHMxdO7GweXLVzGoXi7nDxNsdCTpIiFb4rZwcXU3Mc6m8hziajyWuDpGUFxy3vAgQOSq8LgK1HPlHgBdla9wlzRoRH5o+mixPqZ2XPzT9RH29ztsphw+UEAEceenLpPgFn/wCIuKnuqI1BNR3u0D6+ixwbpO5X3bBzjW7wiAWhoi4tunzVBlcSA0EngLn06SurhGgUWx1WSu1zaha7XgunBaHsXt91CqKbj/Ke7K4bmuJgPHC+v+FniVZbC2ealQGPA0guO618g5q6q4MYXO0CWnTNVwY28+58F7A1wNwQRyuullMBiXMuDEuPTXeOi0eDxQqC1iNR+9ywUMS2pY2PvRXYzs1+HGcGW8YuOo+48YUhM4vCsqNyvEj3HMHcnkLUucstjOzbxem4OHA2P6H2Va/Zdca0n+Qn6LdoT5ylLQsDXwVRgzOY5omJIi6jrebTwne03M3m46jRYR7SCQRBBgjmmaZSkQvREIQqlYhCEIQhKgc0/iG07FhPNrtRznQhCFFMyOEGfaLKBtjDSM41GvT/AArJIQpBhBCyjnR+i4znl7n6aKXtDB5HEDQ3HTgo3dj/AN/orFWmxUM2v6fY2T3Z3ZFRtY1W13Bhc41KREh0gxfQXI3TbVKArHY8eKQTBaR1uJ91B0TNJBVyuMxzRltE5pGvABdpFWmSNdN/8KT/ACwz8xefJo49VHSoQhCRCEISpEqEIUTH4zuwI1P03lPYisGNLju/cLOV6pe4uOp/cLHjK/dtyjU+QXV7LwPfvzvHyjzPDpufBXmFFMPL25CXj4hlD5kktMC4sNb2KmV3hrSSQOZv7b157tna/deGmf5hOumU8BO/6K57O9palQZHtD3gboBcOY0Pksvw1Xuu9It5xx6fzpdFWthhivh2Plw10Ands6ZgNbayNQQNJhcQDYHMQJLhlIvulhI8tVWbQx/icG63ZO6LTA4zIUp9eo8ENbksd4L5jcBYeZWM2RtTP4H/AB7j83LqlOHqGmagFh6cVfh6+GZiW0qpALtLiJBFiRaTsND1gGxFFvyj0CVlMDQAdAAukLFJXpYhNVcMx3xMa7qAfqnWtAEAQOAQpGBwpqOiYESTwUyTZI9zWAvKh4YeFvQFScLXyOB4ajiN4Vo7YzWxka1w/vv1tEH2hZ7arqGGxfd/DTqAEm/8tziQC3iy12nTdwWplAuMsN7kRyuuPV7WpNbFRvymxkje2n5/cbOm4EAjQ3C6VdsbES0tJBI0IMgt3EHeN/QhWK69N+docvPV6XdVCzbY8Qbg/SEiEITqpKoGK2JSqOzuBk6xv59VOSoQkQhCEIQhCEISpEIQhKkQhCew2Kp05e+nnyg3GrQRDoB5LIVIvGk2nhulah7ARB0WYr08ri3gSP0TNSuTMTxPUwPRWOwrVCOLTx4hQ1N2MP5n+k/ZMdEo1V6kSNnfz+tvZKq1YhCEIQhCEIQhKhc1HQJUEgCSpAJMBZztTiKjXNI/pgXOozH5hw0v14rO7R2uQ3KyzyLkGQ3oeK1O3ccKVFziASfC0G4JPEbxv8l5wSqMHQGIcazxYG3P+PVW9odrPwmHGFo2cRcjYHhzPEaDnENRN59k7QqvY4Oa6HAyCB/lNO3jiR76/ROLtaryGmi3ey+19Fw/nTTdyBc09IEjoVidoNYatRzD4S5xYRLfDPh5hMVNPf0K6SNphpkLRVxL6rA1y0+xMf3gyOPjaNTqRf3Vi50RzMexP2WHoViyo1w1H2m/utmKgc5pGmXN66fdee7RwopVMzf0mfA/nb8L6B/TvabsVQNOoZeyL8QdD1EQfAm5KeVlstj8pNMgGW6gkEAOJFhrcKtV/gB/KYMpIOrgbtdOsen/AKXPp6rrY5+WlHEgff7KTWxbWFgfYu4XFhJ8uaj7a2PTxLMrxBF2PEZmnkeHEKeW2vwI8iIPsuKxhpi0C323H6K5ri0hzTBC8+5rHtyEa6zoV572TZUoVodYmp3TmzvzQ7XqCOUcV6GqWns1oqmsZzuAsZOUnXXfEdLq4pukLp0MR3r3Tqb+gWSvQZSpsYzRojzJ+5hKhKkWlZUIQhCFzSqtcMzSCDoRcLtYDCYt9MyxxHHgeo0K0GC7SNIiq2DxbcHy1CcsIShwKv0LO1e04nw0yRzMH0AKns29QLcxcQflIM+1kuUqcwVmhZ6r2nE+GmSOJMH0AKXE9pWwO7aS465rAemqnKUZgtAhZbD9png+NjSP7ZB9yZVs3b9CJzEcspn2sjKUZgrNUG1mxVPMA+0fZSR2iocXf9qibRxLKjg5jpGUDzk2QAZUEqMrTYdP4ndB9z9lVq12Ti6Qbl7xuaSSCYvwvqpdooGqtUiAhInQhCEIQhCVCEKNiXXhSVXVmuJJDo5EAj7H3WTGPhgbx+y04Vkungs120wlWpkcyYaDaDEn62Gixz8w1b6Efdex4YSwAwbXG70K6ZhWAyGNB/6Qkw/aDqLMmWQPD91Vi+y6WIfnzEO33B8wRbaY6LxamZJO7/Efr6p1ej7X7I0avip/ynch4D1bu8liNr7Hq4d0VBY/C4XB6HjyXXw+LpVrA34H3defxWArULuEt4jT9x425qucJEIYZAPJKuaf3K1LFsuKnxN8/otNsV00Ym85Ojfi+heqTC4N1Woym3Um0dD+q2OG2KKNRtFtzlBJ3S7hyAB9Vyu1KjRTybzI8LL1H9L0X/EmrbKGuab9D5WmYHU2XRp1HAikzPVjwMsMxkWkkbiT5LS/8KrUmMl2R7mtc5phzQ7KMzbHjvBUzZGzaYex5dkFGXl0gDSDmJ3HXyV1Vq0cdQr06NYH+pQdUZc03xBid4nUeqwUKAfQiIOb9VzyjoNeJPGy7eN7Rcavyn5Y/SY4634iOiz+zsLWquc0PpnLAdlHwkiQDLrGLxCkU2YN7XUjWp1K7Xl0MqnOHUtWkNIMCTIiLmVY9lOzNPAsqU6dR72vfn8ZBgwG2gDWFR7S7J4fDVq2Pzv7x75ZTbDGy4Q5mUfGSZdJi4k7ytjaGHpZ3B5MNOUxEmOH9o11J0iVznV6lUhsASRIHu6bxFKOhRhnblGewvu8meAJDW8hBE9T7aLvDMLTqSJtNyOU71yqLgyoCPey11GBzCFPSLpIu0uWkQlQhCz34Cl8gS/gaXyBSEJ0sKP+BpfIEn4Gl8jVJQhEKN+Bp/I30S/gqfyN9FIQhEKtxzaVMA90DJ6JMK/DvsGtB4ED24p3aznhnhEyb2myphhnwXZTA5JgJCUq9fh6Q1Y0eXASfafRM1WNBhoAHKyZ2XWzQHzLScpM3tcc064EuPVQhdUKcm+g1Tbq2GkDK0yYs0Qoe0MUD4Gmw+I6Sf0UOk10y0GRwB1TAIlaSnQaCYYBHAf4UptRw0J9SouDLywZ/i3/AGnmn0iYJzvnfMfUo753zH1TaFCF33rvmPql713zH1TaEIXfeu4n1TwUZOU6kLJjKJqNBbt91ow1QMJDt06us54lICkXINtV0VLZWhk6xr0m59PomMQ1lUGlUYCCXa3HhiPODK4mxG4ggoJkzv1nnABPsoFVo3802QEEELOY3sjSP9Mlh5+Jv6+6pK3ZTENJgNcJ3OHCPzQt8kW+n2jXZvPW/wCx81zKvZWFqf25elvK48lk+zex6tGuyrUysDc1i4SZaRaLb1qqdZj6we0gjJBIvBBNiR1XRCjYt5ILWVO7cCBmLZEkSBexlU167sQ/M/ymI8ytmDw7MKwspzeZnmANhyWgw4a5tSm8/wAuqx1N0gOAzCM0EXjhpdSux/ZGjgGObSfUeX5c5eRlloiWtA8MzzOl7LMbObVNRgdVbma0l7MpAeOLLkHQmDBAaYkSu+122MS2gwYeo7vGVGnIxheag/5Tg25G+OAK34KtU/8ANnhryOkzaTwn6bhU4mh/kAkgSr/tpsjE4pjPwuJFE03ipDmgsc5rmuaS+MwywTYEHeq/abySxjqjqhpNy53AAucfjfDQACbDoOqssJtOqcBSq1/DXqUgcoblh5GpadItbRURM3OqTHV3BgoGLE6AesXvPhygCMLTuaiE3VdC6e6FHJVGEoZznOg8ynxFXKMo1K6zHiUZjxXKF1Vz11mPFGY8VyhCEIQhCEIQhCEIQhCEJUiEIXLmzGtjOp/ZXaRClCZxGGY/4hPPf6pMLhW0wQ2b3Mp9COSIQhCFCEIQhCEIQhCEIQhCFzUeACToBJ6BYPtZtWsO6yvew+MnK5wBByxvWn7TYnJRIGrzl8tT+nmvO9sVScoJ0FvMn9F0Oy6HeYymTcDNb/Uj7p+/FOjUZF3Zb8IdKh18Q95l7nOPEkk+64p1XNMtLp4yQfZXOB7J42sA5lA5ToXEMHXxEJzaPY/G0Wl7qctAkljmugcSAdPJeo+Pwwd3PesB0y5h9InXlE8li7l0ZspjjCTZ3bHF0iAX9435al/93xe62uye2eGqgB57p+8P+Hyfp6wvOtk4Dv3FkwcpLesiG9LqE+mWkgyCLEHULl4rsfA4qo5hGV4gy2AYOkiIIkGbcrLSytXpMa/VpkCb6ajkeq9yp1A4S0gg6EEEeoTMG5fAMRMOaI4Z2EmOTgAs1/C/BYhrKlZrmhjjlDHMD2vI1cZ4aW5rZNwjXvBrtqiQA91GrDHRu7ktGTMNS0zbcvGYrB08LiXURUBy7wRfhY2I0kW43sutRqF9MPjXab9bwPoZVDjuzeNrt7zDVO5DAYIe1gfMNyipTdAgF/0Oq2Thh6dRlXM5z2t+BpGXPlgkui6g1tm1O+LadSk3D5WuYH1NM2UFzhdxeXZrk3lokQopEWkGCRIsDzAS18Q8U20y0Q0mDAkzHITFtb8Z2gNDnl4dqAIHDheYPGN5T2Nxbqri5xvuG4DgFHc+F0I3kNG8kwBzJ4LrGuaWjJTDWkzJnvHwIDnXsDqBulZqFMVH/Ofypqksp5mjT34qG4yhCF2gABAXL1uUIQhChCEIQhCEIQhCEIQhCEIQhCEIQhCEIQhCEIQhCEIQhCEIQhCEIQhCEIQhZHtbiJqhm5rb9Tf6QtJ2X7N06bW1qjA6s4AjMJyC8AA6GDcpULPjqr6dMBpiZnmOHS91dhWAuJOy0igbc2o3D0XVDcxDG73O3D9eSVC5tCm19RrDoVtquLWFw1Xjez8LUDy93xEmw1JJ5fZaHavZOo+m2oDNb87SYERaDxH70Qhep+OqtrNrCJFtLRw6XXHA+Uskx18+C9B7P4UU8NRYBEU2yOZEn3TlZrqj3MktYG3LTDi502nUAC6ELyT3l7nOOpJPiu+0BsgbW+3osV2b2UG1qrqlhScW30Lp1PSAfMLStkkHRztJ/IwctxNvM8kIV+KqOfUJPAegPqVVhWBlOBz9VO2eA9ocRYgEDrce0LraWg6oQow3/cOqjEiGOUBCELsLloQhCEIQhCEL/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326127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fontAlgn="base"/>
            <a:br>
              <a:rPr lang="tr-TR" dirty="0">
                <a:solidFill>
                  <a:srgbClr val="C00000"/>
                </a:solidFill>
              </a:rPr>
            </a:br>
            <a:r>
              <a:rPr lang="tr-TR" dirty="0">
                <a:solidFill>
                  <a:srgbClr val="C00000"/>
                </a:solidFill>
              </a:rPr>
              <a:t>2020 Yılında Dünyada Afetler</a:t>
            </a:r>
            <a:br>
              <a:rPr lang="tr-TR" dirty="0">
                <a:solidFill>
                  <a:srgbClr val="C00000"/>
                </a:solidFill>
              </a:rPr>
            </a:br>
            <a:br>
              <a:rPr lang="tr-TR" dirty="0">
                <a:solidFill>
                  <a:srgbClr val="C00000"/>
                </a:solidFill>
              </a:rPr>
            </a:br>
            <a:endParaRPr lang="tr-TR" dirty="0">
              <a:solidFill>
                <a:srgbClr val="C00000"/>
              </a:solidFill>
            </a:endParaRPr>
          </a:p>
        </p:txBody>
      </p:sp>
      <p:sp>
        <p:nvSpPr>
          <p:cNvPr id="4" name="Metin kutusu 3"/>
          <p:cNvSpPr txBox="1"/>
          <p:nvPr/>
        </p:nvSpPr>
        <p:spPr>
          <a:xfrm>
            <a:off x="1043608" y="6453336"/>
            <a:ext cx="6840760" cy="400110"/>
          </a:xfrm>
          <a:prstGeom prst="rect">
            <a:avLst/>
          </a:prstGeom>
          <a:noFill/>
        </p:spPr>
        <p:txBody>
          <a:bodyPr wrap="square" rtlCol="0">
            <a:spAutoFit/>
          </a:bodyPr>
          <a:lstStyle/>
          <a:p>
            <a:pPr algn="ctr"/>
            <a:r>
              <a:rPr lang="tr-TR" sz="1000" dirty="0">
                <a:solidFill>
                  <a:schemeClr val="bg1">
                    <a:lumMod val="75000"/>
                  </a:schemeClr>
                </a:solidFill>
              </a:rPr>
              <a:t>Türk Kızılay Akademi. Türkiye İnsani Çalışmalar Yıllığı 2021.</a:t>
            </a:r>
          </a:p>
          <a:p>
            <a:pPr algn="ctr"/>
            <a:r>
              <a:rPr lang="tr-TR" sz="1000" dirty="0">
                <a:solidFill>
                  <a:schemeClr val="bg1">
                    <a:lumMod val="75000"/>
                  </a:schemeClr>
                </a:solidFill>
                <a:hlinkClick r:id="rId3"/>
              </a:rPr>
              <a:t>https://yillik.kizilayakademi.org.tr/2020-yilinda-dunyada-afetler/</a:t>
            </a:r>
            <a:r>
              <a:rPr lang="tr-TR" sz="1000" dirty="0">
                <a:solidFill>
                  <a:schemeClr val="bg1">
                    <a:lumMod val="75000"/>
                  </a:schemeClr>
                </a:solidFill>
              </a:rPr>
              <a:t> (Erişim Tarihi: 23.11.2022)</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06" y="836712"/>
            <a:ext cx="8377858" cy="5473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0312" y="6432747"/>
            <a:ext cx="1620646" cy="18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7333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21196" y="631229"/>
            <a:ext cx="8229600" cy="5174035"/>
          </a:xfrm>
        </p:spPr>
        <p:txBody>
          <a:bodyPr>
            <a:normAutofit fontScale="70000" lnSpcReduction="20000"/>
          </a:bodyPr>
          <a:lstStyle/>
          <a:p>
            <a:pPr algn="ctr"/>
            <a:r>
              <a:rPr lang="tr-TR" sz="4100" dirty="0"/>
              <a:t>Türkiye’de </a:t>
            </a:r>
            <a:r>
              <a:rPr lang="tr-TR" sz="4100" b="1" dirty="0"/>
              <a:t>en sık </a:t>
            </a:r>
            <a:r>
              <a:rPr lang="tr-TR" sz="4100" dirty="0"/>
              <a:t>görülen doğal nedenli olağandışı durumlar, </a:t>
            </a:r>
          </a:p>
          <a:p>
            <a:pPr marL="0" indent="0" algn="ctr">
              <a:buNone/>
            </a:pPr>
            <a:r>
              <a:rPr lang="tr-TR" sz="4100" dirty="0">
                <a:solidFill>
                  <a:srgbClr val="C00000"/>
                </a:solidFill>
                <a:effectLst>
                  <a:outerShdw blurRad="38100" dist="38100" dir="2700000" algn="tl">
                    <a:srgbClr val="000000">
                      <a:alpha val="43137"/>
                    </a:srgbClr>
                  </a:outerShdw>
                </a:effectLst>
              </a:rPr>
              <a:t>deprem</a:t>
            </a:r>
            <a:r>
              <a:rPr lang="tr-TR" sz="4100" dirty="0">
                <a:solidFill>
                  <a:srgbClr val="C00000"/>
                </a:solidFill>
              </a:rPr>
              <a:t> ve </a:t>
            </a:r>
            <a:r>
              <a:rPr lang="tr-TR" sz="4100" dirty="0">
                <a:solidFill>
                  <a:srgbClr val="C00000"/>
                </a:solidFill>
                <a:effectLst>
                  <a:outerShdw blurRad="38100" dist="38100" dir="2700000" algn="tl">
                    <a:srgbClr val="000000">
                      <a:alpha val="43137"/>
                    </a:srgbClr>
                  </a:outerShdw>
                </a:effectLst>
              </a:rPr>
              <a:t>sel</a:t>
            </a:r>
            <a:endParaRPr lang="tr-TR" sz="4100" dirty="0">
              <a:solidFill>
                <a:srgbClr val="C00000"/>
              </a:solidFill>
            </a:endParaRPr>
          </a:p>
          <a:p>
            <a:pPr algn="ctr"/>
            <a:endParaRPr lang="tr-TR" dirty="0"/>
          </a:p>
          <a:p>
            <a:pPr algn="ctr"/>
            <a:r>
              <a:rPr lang="tr-TR" dirty="0"/>
              <a:t>Ülkemizi boydan boya kat eden Kuzey Anadolu fay hattı üzerinde oluşan </a:t>
            </a:r>
            <a:r>
              <a:rPr lang="tr-TR" dirty="0">
                <a:effectLst>
                  <a:outerShdw blurRad="38100" dist="38100" dir="2700000" algn="tl">
                    <a:srgbClr val="000000">
                      <a:alpha val="43137"/>
                    </a:srgbClr>
                  </a:outerShdw>
                </a:effectLst>
              </a:rPr>
              <a:t>17 Ağustos 1999 Marmara depremi</a:t>
            </a:r>
            <a:r>
              <a:rPr lang="tr-TR" dirty="0"/>
              <a:t>, </a:t>
            </a:r>
          </a:p>
          <a:p>
            <a:pPr marL="0" indent="0" algn="ctr">
              <a:buNone/>
            </a:pPr>
            <a:r>
              <a:rPr lang="tr-TR" dirty="0"/>
              <a:t>resmi rakamlara göre yaklaşık </a:t>
            </a:r>
            <a:r>
              <a:rPr lang="tr-TR" dirty="0">
                <a:effectLst>
                  <a:outerShdw blurRad="38100" dist="38100" dir="2700000" algn="tl">
                    <a:srgbClr val="000000">
                      <a:alpha val="43137"/>
                    </a:srgbClr>
                  </a:outerShdw>
                </a:effectLst>
              </a:rPr>
              <a:t>18,000 kişi</a:t>
            </a:r>
            <a:r>
              <a:rPr lang="tr-TR" dirty="0"/>
              <a:t>nin yitirilmesiyle sonuçlanmıştır</a:t>
            </a:r>
          </a:p>
          <a:p>
            <a:pPr algn="ctr"/>
            <a:endParaRPr lang="tr-TR" dirty="0"/>
          </a:p>
          <a:p>
            <a:pPr algn="ctr"/>
            <a:r>
              <a:rPr lang="tr-TR" dirty="0"/>
              <a:t>2000-2009 yılları arasında görülen 47 doğal nedenli olağandışı durum </a:t>
            </a:r>
          </a:p>
          <a:p>
            <a:pPr marL="0" indent="0" algn="ctr">
              <a:buNone/>
            </a:pPr>
            <a:r>
              <a:rPr lang="tr-TR" dirty="0"/>
              <a:t>570 kişinin ölümüne yol açmış, </a:t>
            </a:r>
          </a:p>
          <a:p>
            <a:pPr marL="0" indent="0" algn="ctr">
              <a:buNone/>
            </a:pPr>
            <a:r>
              <a:rPr lang="tr-TR" dirty="0"/>
              <a:t>604,755 kişi depremlerden, </a:t>
            </a:r>
          </a:p>
          <a:p>
            <a:pPr marL="0" indent="0" algn="ctr">
              <a:buNone/>
            </a:pPr>
            <a:r>
              <a:rPr lang="tr-TR" dirty="0"/>
              <a:t>119,015 kişi sellerden etkilenmiştir</a:t>
            </a:r>
          </a:p>
        </p:txBody>
      </p:sp>
      <p:sp>
        <p:nvSpPr>
          <p:cNvPr id="4" name="Metin kutusu 3"/>
          <p:cNvSpPr txBox="1"/>
          <p:nvPr/>
        </p:nvSpPr>
        <p:spPr>
          <a:xfrm>
            <a:off x="1475656" y="6082263"/>
            <a:ext cx="6120680" cy="553998"/>
          </a:xfrm>
          <a:prstGeom prst="rect">
            <a:avLst/>
          </a:prstGeom>
          <a:noFill/>
        </p:spPr>
        <p:txBody>
          <a:bodyPr wrap="square" rtlCol="0">
            <a:spAutoFit/>
          </a:bodyPr>
          <a:lstStyle/>
          <a:p>
            <a:pPr algn="ctr">
              <a:defRPr/>
            </a:pPr>
            <a:r>
              <a:rPr lang="tr-TR" sz="1000" dirty="0" err="1">
                <a:solidFill>
                  <a:schemeClr val="bg1">
                    <a:lumMod val="65000"/>
                  </a:schemeClr>
                </a:solidFill>
              </a:rPr>
              <a:t>Civaner</a:t>
            </a:r>
            <a:r>
              <a:rPr lang="tr-TR" sz="1000" dirty="0">
                <a:solidFill>
                  <a:schemeClr val="bg1">
                    <a:lumMod val="65000"/>
                  </a:schemeClr>
                </a:solidFill>
              </a:rPr>
              <a:t>, M., Vatansever, K., Balcıoğlu, H., Yavuz, C. I., &amp; Sarıkaya, Ö. (2011). Olağandışı Durumlarda Sağlık Hizmetleri Eğitimi: Mezuniyet Öncesi Tıp Eğitimi İçin Önemli Bir Gereklilik. </a:t>
            </a:r>
            <a:r>
              <a:rPr lang="tr-TR" sz="1000" i="1" dirty="0">
                <a:solidFill>
                  <a:schemeClr val="bg1">
                    <a:lumMod val="65000"/>
                  </a:schemeClr>
                </a:solidFill>
              </a:rPr>
              <a:t>Balkan </a:t>
            </a:r>
            <a:r>
              <a:rPr lang="tr-TR" sz="1000" i="1" dirty="0" err="1">
                <a:solidFill>
                  <a:schemeClr val="bg1">
                    <a:lumMod val="65000"/>
                  </a:schemeClr>
                </a:solidFill>
              </a:rPr>
              <a:t>Medical</a:t>
            </a:r>
            <a:r>
              <a:rPr lang="tr-TR" sz="1000" i="1" dirty="0">
                <a:solidFill>
                  <a:schemeClr val="bg1">
                    <a:lumMod val="65000"/>
                  </a:schemeClr>
                </a:solidFill>
              </a:rPr>
              <a:t> </a:t>
            </a:r>
            <a:r>
              <a:rPr lang="tr-TR" sz="1000" i="1" dirty="0" err="1">
                <a:solidFill>
                  <a:schemeClr val="bg1">
                    <a:lumMod val="65000"/>
                  </a:schemeClr>
                </a:solidFill>
              </a:rPr>
              <a:t>Journal</a:t>
            </a:r>
            <a:r>
              <a:rPr lang="tr-TR" sz="1000" dirty="0">
                <a:solidFill>
                  <a:schemeClr val="bg1">
                    <a:lumMod val="65000"/>
                  </a:schemeClr>
                </a:solidFill>
              </a:rPr>
              <a:t>, </a:t>
            </a:r>
            <a:r>
              <a:rPr lang="tr-TR" sz="1000" i="1" dirty="0">
                <a:solidFill>
                  <a:schemeClr val="bg1">
                    <a:lumMod val="65000"/>
                  </a:schemeClr>
                </a:solidFill>
              </a:rPr>
              <a:t>2011</a:t>
            </a:r>
            <a:r>
              <a:rPr lang="tr-TR" sz="1000" dirty="0">
                <a:solidFill>
                  <a:schemeClr val="bg1">
                    <a:lumMod val="65000"/>
                  </a:schemeClr>
                </a:solidFill>
              </a:rPr>
              <a:t>(3), 344-350.</a:t>
            </a:r>
          </a:p>
        </p:txBody>
      </p:sp>
    </p:spTree>
    <p:extLst>
      <p:ext uri="{BB962C8B-B14F-4D97-AF65-F5344CB8AC3E}">
        <p14:creationId xmlns:p14="http://schemas.microsoft.com/office/powerpoint/2010/main" val="192699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61267"/>
            <a:ext cx="4906080" cy="2906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3493813"/>
            <a:ext cx="5290778" cy="3088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rot="16200000">
            <a:off x="4918144" y="3105898"/>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spTree>
    <p:extLst>
      <p:ext uri="{BB962C8B-B14F-4D97-AF65-F5344CB8AC3E}">
        <p14:creationId xmlns:p14="http://schemas.microsoft.com/office/powerpoint/2010/main" val="1518401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l="-10000" r="-10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sz="2400" dirty="0"/>
              <a:t>Depremle birlikte açığa çıkan enerjinin miktarına, depremin büyüklüğü denir ve “Richter” ölçeği olarak ölçülür. </a:t>
            </a:r>
            <a:br>
              <a:rPr lang="tr-TR" sz="2400" dirty="0"/>
            </a:br>
            <a:endParaRPr lang="tr-TR" sz="2400" dirty="0"/>
          </a:p>
        </p:txBody>
      </p:sp>
      <p:sp>
        <p:nvSpPr>
          <p:cNvPr id="3" name="İçerik Yer Tutucusu 2"/>
          <p:cNvSpPr>
            <a:spLocks noGrp="1"/>
          </p:cNvSpPr>
          <p:nvPr>
            <p:ph idx="1"/>
          </p:nvPr>
        </p:nvSpPr>
        <p:spPr/>
        <p:txBody>
          <a:bodyPr>
            <a:normAutofit/>
          </a:bodyPr>
          <a:lstStyle/>
          <a:p>
            <a:pPr algn="ctr"/>
            <a:r>
              <a:rPr lang="tr-TR" sz="2600" dirty="0" err="1"/>
              <a:t>Rihter</a:t>
            </a:r>
            <a:r>
              <a:rPr lang="tr-TR" sz="2600" dirty="0"/>
              <a:t> ölçeği, logaritmik bir ölçek</a:t>
            </a:r>
          </a:p>
          <a:p>
            <a:pPr algn="ctr"/>
            <a:endParaRPr lang="tr-TR" sz="2600" dirty="0"/>
          </a:p>
          <a:p>
            <a:pPr marL="0" indent="0" algn="ctr">
              <a:buNone/>
            </a:pPr>
            <a:r>
              <a:rPr lang="tr-TR" sz="2600" dirty="0"/>
              <a:t>5.0 büyüklüğündeki bir depremle açığa çıkan enerji 1019 erg </a:t>
            </a:r>
          </a:p>
          <a:p>
            <a:pPr marL="0" indent="0" algn="ctr">
              <a:buNone/>
            </a:pPr>
            <a:r>
              <a:rPr lang="tr-TR" sz="2600" dirty="0">
                <a:solidFill>
                  <a:srgbClr val="C00000"/>
                </a:solidFill>
              </a:rPr>
              <a:t>(</a:t>
            </a:r>
            <a:r>
              <a:rPr lang="tr-TR" sz="2600" i="1" dirty="0">
                <a:solidFill>
                  <a:srgbClr val="C00000"/>
                </a:solidFill>
              </a:rPr>
              <a:t>bir atom bombasının patlaması ile açığa çıkan enerjiye eşit</a:t>
            </a:r>
            <a:r>
              <a:rPr lang="tr-TR" sz="2600" dirty="0">
                <a:solidFill>
                  <a:srgbClr val="C00000"/>
                </a:solidFill>
              </a:rPr>
              <a:t>) </a:t>
            </a:r>
            <a:r>
              <a:rPr lang="tr-TR" sz="2600" dirty="0"/>
              <a:t>iken, </a:t>
            </a:r>
          </a:p>
          <a:p>
            <a:pPr algn="ctr"/>
            <a:endParaRPr lang="tr-TR" dirty="0"/>
          </a:p>
          <a:p>
            <a:pPr marL="0" indent="0" algn="ctr">
              <a:buNone/>
            </a:pPr>
            <a:r>
              <a:rPr lang="tr-TR" sz="3500" dirty="0"/>
              <a:t>5.5 büyüklüğündeki depremin büyüklüğü 1020 erg, yani bir öncekinin 10 katıdır</a:t>
            </a:r>
          </a:p>
        </p:txBody>
      </p:sp>
      <p:sp>
        <p:nvSpPr>
          <p:cNvPr id="4" name="Metin kutusu 3"/>
          <p:cNvSpPr txBox="1"/>
          <p:nvPr/>
        </p:nvSpPr>
        <p:spPr>
          <a:xfrm>
            <a:off x="1605776" y="633478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spTree>
    <p:extLst>
      <p:ext uri="{BB962C8B-B14F-4D97-AF65-F5344CB8AC3E}">
        <p14:creationId xmlns:p14="http://schemas.microsoft.com/office/powerpoint/2010/main" val="3088233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7170" name="Picture 2" descr="https://www.trthaber.com/dosyalar/images/DEPREM%20010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2601"/>
            <a:ext cx="6845399" cy="6845399"/>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p:cNvSpPr txBox="1"/>
          <p:nvPr/>
        </p:nvSpPr>
        <p:spPr>
          <a:xfrm rot="16200000">
            <a:off x="6646283" y="4840063"/>
            <a:ext cx="3773040" cy="230832"/>
          </a:xfrm>
          <a:prstGeom prst="rect">
            <a:avLst/>
          </a:prstGeom>
          <a:noFill/>
        </p:spPr>
        <p:txBody>
          <a:bodyPr wrap="square" rtlCol="0">
            <a:spAutoFit/>
          </a:bodyPr>
          <a:lstStyle/>
          <a:p>
            <a:pPr algn="ctr"/>
            <a:r>
              <a:rPr lang="tr-TR" sz="900" dirty="0">
                <a:solidFill>
                  <a:schemeClr val="bg1">
                    <a:lumMod val="65000"/>
                  </a:schemeClr>
                </a:solidFill>
              </a:rPr>
              <a:t>https://www.trthaber.com/dosyalar/images/DEPREM%20010101.jpg</a:t>
            </a:r>
          </a:p>
        </p:txBody>
      </p:sp>
    </p:spTree>
    <p:extLst>
      <p:ext uri="{BB962C8B-B14F-4D97-AF65-F5344CB8AC3E}">
        <p14:creationId xmlns:p14="http://schemas.microsoft.com/office/powerpoint/2010/main" val="2727358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0FBC71E-F910-148E-C236-19B33CBA6CAD}"/>
              </a:ext>
            </a:extLst>
          </p:cNvPr>
          <p:cNvSpPr>
            <a:spLocks noGrp="1"/>
          </p:cNvSpPr>
          <p:nvPr>
            <p:ph type="ctrTitle"/>
          </p:nvPr>
        </p:nvSpPr>
        <p:spPr>
          <a:xfrm>
            <a:off x="539552" y="484187"/>
            <a:ext cx="7772400" cy="1470025"/>
          </a:xfrm>
        </p:spPr>
        <p:txBody>
          <a:bodyPr>
            <a:normAutofit fontScale="90000"/>
          </a:bodyPr>
          <a:lstStyle/>
          <a:p>
            <a:r>
              <a:rPr lang="tr-TR" dirty="0"/>
              <a:t>MARAŞ-HATAY DEPREMİ</a:t>
            </a:r>
            <a:br>
              <a:rPr lang="tr-TR" dirty="0"/>
            </a:br>
            <a:r>
              <a:rPr lang="tr-TR" dirty="0"/>
              <a:t>06.02.2023</a:t>
            </a:r>
            <a:br>
              <a:rPr lang="tr-TR" dirty="0"/>
            </a:br>
            <a:endParaRPr lang="tr-TR" dirty="0"/>
          </a:p>
        </p:txBody>
      </p:sp>
      <p:sp>
        <p:nvSpPr>
          <p:cNvPr id="3" name="Alt Başlık 2">
            <a:extLst>
              <a:ext uri="{FF2B5EF4-FFF2-40B4-BE49-F238E27FC236}">
                <a16:creationId xmlns:a16="http://schemas.microsoft.com/office/drawing/2014/main" id="{A13A28CC-A42B-7C89-A3A3-BDED053DA0DB}"/>
              </a:ext>
            </a:extLst>
          </p:cNvPr>
          <p:cNvSpPr>
            <a:spLocks noGrp="1"/>
          </p:cNvSpPr>
          <p:nvPr>
            <p:ph type="subTitle" idx="1"/>
          </p:nvPr>
        </p:nvSpPr>
        <p:spPr>
          <a:xfrm>
            <a:off x="832048" y="1628800"/>
            <a:ext cx="7448872" cy="3937992"/>
          </a:xfrm>
        </p:spPr>
        <p:txBody>
          <a:bodyPr>
            <a:normAutofit fontScale="85000" lnSpcReduction="20000"/>
          </a:bodyPr>
          <a:lstStyle/>
          <a:p>
            <a:r>
              <a:rPr lang="tr-TR" dirty="0"/>
              <a:t>6 Şubat 2023 tarihinde Türkiye saati ile 04:17'de ve 13:24’te merkez üssü Kahramanmaraş’ın Pazarcık ve Elbistan ilçeleri olan Mw7.7 (odak derinlik=8,6km) ve Mw7.6 (odak derinlik=7km) büyüklüklerinde iki deprem meydana gelmiştir. 20 Şubat 2023 tarihinde de Türkiye saati ile 20:04'te merkez üssü Hatay Yayladağı olan Mw6.4 büyüklüğünde bir deprem meydana gelmiştir. Söz konusu depremler toplamda 11 ilde büyük yıkımlara yol açmıştır. Bu depremler şiddet ve kapsadığı alan açısından bakıldığında yakın tarihte eşi benzeri olmayan felaketlerdir.</a:t>
            </a:r>
          </a:p>
        </p:txBody>
      </p:sp>
      <p:sp>
        <p:nvSpPr>
          <p:cNvPr id="6" name="Metin kutusu 5">
            <a:extLst>
              <a:ext uri="{FF2B5EF4-FFF2-40B4-BE49-F238E27FC236}">
                <a16:creationId xmlns:a16="http://schemas.microsoft.com/office/drawing/2014/main" id="{AB1D2454-E121-3FBC-76ED-9D8535B84C34}"/>
              </a:ext>
            </a:extLst>
          </p:cNvPr>
          <p:cNvSpPr txBox="1"/>
          <p:nvPr/>
        </p:nvSpPr>
        <p:spPr>
          <a:xfrm>
            <a:off x="1371600" y="6305030"/>
            <a:ext cx="6728792" cy="369332"/>
          </a:xfrm>
          <a:prstGeom prst="rect">
            <a:avLst/>
          </a:prstGeom>
          <a:noFill/>
        </p:spPr>
        <p:txBody>
          <a:bodyPr wrap="square" rtlCol="0">
            <a:spAutoFit/>
          </a:bodyPr>
          <a:lstStyle/>
          <a:p>
            <a:r>
              <a:rPr lang="tr-TR">
                <a:hlinkClick r:id="rId2"/>
              </a:rPr>
              <a:t>2023 Kahramanmaraş ve Hatay Depremleri Raporu (sbb.gov.tr)</a:t>
            </a:r>
            <a:endParaRPr lang="tr-TR" dirty="0"/>
          </a:p>
        </p:txBody>
      </p:sp>
    </p:spTree>
    <p:extLst>
      <p:ext uri="{BB962C8B-B14F-4D97-AF65-F5344CB8AC3E}">
        <p14:creationId xmlns:p14="http://schemas.microsoft.com/office/powerpoint/2010/main" val="2406325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3B8F60D8-2F8D-80A7-7689-E834B5DDBD83}"/>
              </a:ext>
            </a:extLst>
          </p:cNvPr>
          <p:cNvSpPr txBox="1"/>
          <p:nvPr/>
        </p:nvSpPr>
        <p:spPr>
          <a:xfrm>
            <a:off x="899592" y="1052736"/>
            <a:ext cx="6750496" cy="3416320"/>
          </a:xfrm>
          <a:prstGeom prst="rect">
            <a:avLst/>
          </a:prstGeom>
          <a:noFill/>
        </p:spPr>
        <p:txBody>
          <a:bodyPr wrap="square">
            <a:spAutoFit/>
          </a:bodyPr>
          <a:lstStyle/>
          <a:p>
            <a:r>
              <a:rPr lang="tr-TR" dirty="0"/>
              <a:t>Nitekim yaşanan depremler sonucunda 48 binden fazla insan hayatını kaybetmiş, yarım milyondan fazla bina hasar görmüş, iletişim ve enerji alt yapısı zarar görmüş ve önemli maddi kayıplar oluşmuştur.</a:t>
            </a:r>
          </a:p>
          <a:p>
            <a:endParaRPr lang="tr-TR" dirty="0"/>
          </a:p>
          <a:p>
            <a:r>
              <a:rPr lang="tr-TR" dirty="0"/>
              <a:t>Depremden etkilenen 11 ilin toplam nüfusu, 2022 yılı için 14.013.196 kişi olarak kaydedilmiştir. Bu nüfus, ülke demografisinin yüzde 16,4’üne tekabül etmektedir. Bu nüfusun 13.553.283 kişisi (toplamın yüzde 96,7’si) il ve ilçe merkezlerindeki ikamet ederken, kalan kısım belde ve köylerde yaşamaktadır (459.913 kişi ve toplamın yüzde 3,3 - büyükşehirlerin kırsal mahallelerdeki nüfus hariç). Ayrıca deprem bölgesinde 1.738.035 kişi geçici koruma kapsamında ikamet eden göçmen nüfustur. </a:t>
            </a:r>
          </a:p>
        </p:txBody>
      </p:sp>
    </p:spTree>
    <p:extLst>
      <p:ext uri="{BB962C8B-B14F-4D97-AF65-F5344CB8AC3E}">
        <p14:creationId xmlns:p14="http://schemas.microsoft.com/office/powerpoint/2010/main" val="38392401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1D52E9E8-9646-1A65-C86F-9FD5F730ECAC}"/>
              </a:ext>
            </a:extLst>
          </p:cNvPr>
          <p:cNvSpPr txBox="1"/>
          <p:nvPr/>
        </p:nvSpPr>
        <p:spPr>
          <a:xfrm>
            <a:off x="1043608" y="548680"/>
            <a:ext cx="6606480" cy="4801314"/>
          </a:xfrm>
          <a:prstGeom prst="rect">
            <a:avLst/>
          </a:prstGeom>
          <a:noFill/>
        </p:spPr>
        <p:txBody>
          <a:bodyPr wrap="square">
            <a:spAutoFit/>
          </a:bodyPr>
          <a:lstStyle/>
          <a:p>
            <a:r>
              <a:rPr lang="tr-TR" dirty="0"/>
              <a:t>Bölgedeki toplam bina sayısı yaklaşık 2,6 milyondur. Söz konusu bina stokunun yaklaşık yüzde 90’ını mesken, yüzde 6’sını işyerleri ve yüzde 3’ünü kamu binaları oluşturmaktadır. Depremden etkilenen 11 ildeki konut sayısı 2022 yılı itibarıyla 5,6 milyon düzeyinde olup Türkiye genelindeki toplam konut stoku içindeki payı yüzde 14,05 düzeyindedir</a:t>
            </a:r>
          </a:p>
          <a:p>
            <a:endParaRPr lang="tr-TR" dirty="0"/>
          </a:p>
          <a:p>
            <a:r>
              <a:rPr lang="tr-TR" dirty="0"/>
              <a:t>Bölgede ağırlıklı üretim faaliyetleri sırasıyla, hizmet, sanayi ve tarım sektörlerindedir. Depremden etkilenen illerin 2021 yılında Gayri Safi Yurt İçi Hasıladan (GSYH) aldığı pay yüzde 9,8’tir. Yaklaşık 79 milyar dolar büyüklüğünde milli gelir bu bölgede oluşmaktadır. Bölgenin fert başına milli gelir seviyesi Türkiye ortalamasının belirgin olarak gerisindedir. Söz konusu yıl verileri dikkate alındığında, depremden etkilenen 11 ilin ortalama kişi başına </a:t>
            </a:r>
            <a:r>
              <a:rPr lang="tr-TR" dirty="0" err="1"/>
              <a:t>GSYH’sı</a:t>
            </a:r>
            <a:r>
              <a:rPr lang="tr-TR" dirty="0"/>
              <a:t> 5.924 dolar olarak hesaplanmaktadır</a:t>
            </a:r>
          </a:p>
          <a:p>
            <a:endParaRPr lang="tr-TR" dirty="0"/>
          </a:p>
          <a:p>
            <a:endParaRPr lang="tr-TR" dirty="0"/>
          </a:p>
        </p:txBody>
      </p:sp>
    </p:spTree>
    <p:extLst>
      <p:ext uri="{BB962C8B-B14F-4D97-AF65-F5344CB8AC3E}">
        <p14:creationId xmlns:p14="http://schemas.microsoft.com/office/powerpoint/2010/main" val="219747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Olağan Dışı Durum</a:t>
            </a:r>
          </a:p>
        </p:txBody>
      </p:sp>
      <p:sp>
        <p:nvSpPr>
          <p:cNvPr id="3" name="İçerik Yer Tutucusu 2"/>
          <p:cNvSpPr>
            <a:spLocks noGrp="1"/>
          </p:cNvSpPr>
          <p:nvPr>
            <p:ph idx="1"/>
          </p:nvPr>
        </p:nvSpPr>
        <p:spPr/>
        <p:txBody>
          <a:bodyPr>
            <a:normAutofit/>
          </a:bodyPr>
          <a:lstStyle/>
          <a:p>
            <a:pPr marL="0" indent="0" algn="ctr">
              <a:buNone/>
            </a:pPr>
            <a:endParaRPr lang="tr-TR" dirty="0"/>
          </a:p>
          <a:p>
            <a:pPr algn="ctr"/>
            <a:r>
              <a:rPr lang="tr-TR" dirty="0"/>
              <a:t>Aniden oluşan ve </a:t>
            </a:r>
          </a:p>
          <a:p>
            <a:pPr marL="0" indent="0" algn="ctr">
              <a:buNone/>
            </a:pPr>
            <a:r>
              <a:rPr lang="tr-TR" dirty="0"/>
              <a:t>büyük zararlara yol açan doğal afetler ile </a:t>
            </a:r>
          </a:p>
          <a:p>
            <a:pPr marL="0" indent="0" algn="ctr">
              <a:buNone/>
            </a:pPr>
            <a:r>
              <a:rPr lang="tr-TR" dirty="0"/>
              <a:t>teknolojik afetlerin ve büyük çapta gerçekleşen </a:t>
            </a:r>
          </a:p>
          <a:p>
            <a:pPr marL="0" indent="0" algn="ctr">
              <a:buNone/>
            </a:pPr>
            <a:r>
              <a:rPr lang="tr-TR" dirty="0"/>
              <a:t>kitlesel kazaların bütünü</a:t>
            </a:r>
          </a:p>
          <a:p>
            <a:pPr marL="0" indent="0" algn="ctr">
              <a:buNone/>
            </a:pPr>
            <a:br>
              <a:rPr lang="tr-TR" dirty="0"/>
            </a:br>
            <a:endParaRPr lang="tr-T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3122" y="116632"/>
            <a:ext cx="2220878"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1547664" y="6165304"/>
            <a:ext cx="5832648" cy="369332"/>
          </a:xfrm>
          <a:prstGeom prst="rect">
            <a:avLst/>
          </a:prstGeom>
          <a:noFill/>
        </p:spPr>
        <p:txBody>
          <a:bodyPr wrap="square" rtlCol="0">
            <a:spAutoFit/>
          </a:bodyPr>
          <a:lstStyle/>
          <a:p>
            <a:pPr algn="ctr"/>
            <a:r>
              <a:rPr lang="tr-TR" sz="900" dirty="0">
                <a:solidFill>
                  <a:schemeClr val="bg1">
                    <a:lumMod val="75000"/>
                  </a:schemeClr>
                </a:solidFill>
              </a:rPr>
              <a:t>T.C. Cumhurbaşkanlığı Mevzuat Bilgi Sistemi (2000). Acil Sağlık Hizmetleri Yönetmeliği.  Erişim Tarihi: 23.11.2022) [Erişim adresi: https://www.mevzuat.gov.tr/mevzuat?MevzuatNo=4798&amp;MevzuatTur=7&amp;MevzuatTertip=5]</a:t>
            </a:r>
          </a:p>
        </p:txBody>
      </p:sp>
    </p:spTree>
    <p:extLst>
      <p:ext uri="{BB962C8B-B14F-4D97-AF65-F5344CB8AC3E}">
        <p14:creationId xmlns:p14="http://schemas.microsoft.com/office/powerpoint/2010/main" val="6572403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6517C78F-B2BC-DC2E-E09D-2E425E1A4D1D}"/>
              </a:ext>
            </a:extLst>
          </p:cNvPr>
          <p:cNvSpPr txBox="1"/>
          <p:nvPr/>
        </p:nvSpPr>
        <p:spPr>
          <a:xfrm>
            <a:off x="899592" y="1196752"/>
            <a:ext cx="6534472" cy="3416320"/>
          </a:xfrm>
          <a:prstGeom prst="rect">
            <a:avLst/>
          </a:prstGeom>
          <a:noFill/>
        </p:spPr>
        <p:txBody>
          <a:bodyPr wrap="square">
            <a:spAutoFit/>
          </a:bodyPr>
          <a:lstStyle/>
          <a:p>
            <a:r>
              <a:rPr lang="tr-TR" dirty="0"/>
              <a:t>Bu raporda, depremin yol açtığı kayıp ve hasarların boyutu ortaya konulmaktadır. Ağır insani kayıpların yanı sıra, fiziki varlıklarda oluşan hasarlara, kayıplara ve ihtiyaçlara ilişkin tespitler yapılmıştır. Deprem bölgesinin çok geniş bir alana yayılması, illerdeki alt yapıların ve kamu idarelerinin etkilenmiş olması nedeniyle bölgeden bilgilerin sağlıklı bir biçimde derlenmesi hem güç olmakta hem de zaman almaktadır. Bu güçlükleri aşmak üzere Strateji ve Bütçe Başkanlığının koordinasyonunda çok sayıda kurum ve kuruluşlarla işbirliği içerisinde veriler toplanmıştır. Bu veriler, deprem sonrası yapılan müdahaleler, fiziki varlıklarda oluşan hasarlar ve kamu maliyesi alanında yapılan destekler başta olmak üzere çok sayıda alanı kapsamaktadır.</a:t>
            </a:r>
          </a:p>
        </p:txBody>
      </p:sp>
    </p:spTree>
    <p:extLst>
      <p:ext uri="{BB962C8B-B14F-4D97-AF65-F5344CB8AC3E}">
        <p14:creationId xmlns:p14="http://schemas.microsoft.com/office/powerpoint/2010/main" val="19855829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CCAC9CD5-1B91-75A7-56D7-6A2DCE483352}"/>
              </a:ext>
            </a:extLst>
          </p:cNvPr>
          <p:cNvSpPr txBox="1"/>
          <p:nvPr/>
        </p:nvSpPr>
        <p:spPr>
          <a:xfrm>
            <a:off x="683568" y="1124744"/>
            <a:ext cx="8280920" cy="3139321"/>
          </a:xfrm>
          <a:prstGeom prst="rect">
            <a:avLst/>
          </a:prstGeom>
          <a:noFill/>
        </p:spPr>
        <p:txBody>
          <a:bodyPr wrap="square">
            <a:spAutoFit/>
          </a:bodyPr>
          <a:lstStyle/>
          <a:p>
            <a:r>
              <a:rPr lang="tr-TR" dirty="0"/>
              <a:t>Depremin Türkiye ekonomisi üzerindeki toplam yükü içerisinde en önemli bileşenini yüzde 54,9 oranıyla konut hasarı oluşturmaktadır (1.073,9 milyar TL/56,9milyar dolar). İkinci ağırlıklı hasar kalemi ise kamu altyapısı ve hizmet binalarındaki yıkımdan oluşmaktadır (242,5 milyar TL/12,9 milyar dolar). Konut hariç özel kesim hasarı ise (222,4 milyar TL 11,8 milyar dolar) bir diğer önemli hasar kalemidir. Bu kalem içerisinde imalat sanayii, enerji, haberleşme, turizm, sağlık ve eğitim sektörleri, küçük esnaf ile ibadethanelere ilişkin hasar yer almaktadır. Ayrıca, sigortacılık sektörü kayıpları ve esnafın gelir kayıpları ile makroekonomik etkiler dikkate alındığında, depremin yol açtığı felaketin Türkiye ekonomisi üzerindeki toplam yükünün yaklaşık 2 trilyon TL (103,6 milyar dolar) düzeyinde olduğu tahmin edilmektedir. Bu büyüklüğün 2023 yılı milli gelirinin yaklaşık yüzde 9’una ulaşabileceği öngörülmektedir.</a:t>
            </a:r>
          </a:p>
        </p:txBody>
      </p:sp>
    </p:spTree>
    <p:extLst>
      <p:ext uri="{BB962C8B-B14F-4D97-AF65-F5344CB8AC3E}">
        <p14:creationId xmlns:p14="http://schemas.microsoft.com/office/powerpoint/2010/main" val="36198132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031CCF90-8FC0-A4B7-5D4A-5FC09F6D95F6}"/>
              </a:ext>
            </a:extLst>
          </p:cNvPr>
          <p:cNvPicPr>
            <a:picLocks noChangeAspect="1"/>
          </p:cNvPicPr>
          <p:nvPr/>
        </p:nvPicPr>
        <p:blipFill>
          <a:blip r:embed="rId2"/>
          <a:stretch>
            <a:fillRect/>
          </a:stretch>
        </p:blipFill>
        <p:spPr>
          <a:xfrm>
            <a:off x="251520" y="692696"/>
            <a:ext cx="8784975" cy="5400599"/>
          </a:xfrm>
          <a:prstGeom prst="rect">
            <a:avLst/>
          </a:prstGeom>
        </p:spPr>
      </p:pic>
    </p:spTree>
    <p:extLst>
      <p:ext uri="{BB962C8B-B14F-4D97-AF65-F5344CB8AC3E}">
        <p14:creationId xmlns:p14="http://schemas.microsoft.com/office/powerpoint/2010/main" val="486565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1523B7A6-09D9-5BE7-D830-FAE074FB6C61}"/>
              </a:ext>
            </a:extLst>
          </p:cNvPr>
          <p:cNvSpPr txBox="1"/>
          <p:nvPr/>
        </p:nvSpPr>
        <p:spPr>
          <a:xfrm>
            <a:off x="395536" y="620688"/>
            <a:ext cx="8640960" cy="1754326"/>
          </a:xfrm>
          <a:prstGeom prst="rect">
            <a:avLst/>
          </a:prstGeom>
          <a:noFill/>
        </p:spPr>
        <p:txBody>
          <a:bodyPr wrap="square">
            <a:spAutoFit/>
          </a:bodyPr>
          <a:lstStyle/>
          <a:p>
            <a:r>
              <a:rPr lang="tr-TR" dirty="0"/>
              <a:t>Depremden etkilenen 11 ilin toplam nüfusu 31 Aralık 2022 tarihi itibarıyla Adrese Dayalı Nüfus Kayıt Sistemi (ADNKS) verilerine göre 14.013.196 kişidir. Bölgedeki nüfus ülke demografisinin (85.279.553 kişi) yüzde 16,4’üne tekabül etmektedir. Bölge nüfusunun yüzde 96,7’si (13.553.283 kişi) il ve ilçe merkezlerinde ikamet ederken, kalan kısım (459.913 kişi - bölgedeki 7 büyükşehir deki kırsal mahallelerde yaşayan nüfus hariç) belde ve köylerde yaşamaktadır.</a:t>
            </a:r>
          </a:p>
        </p:txBody>
      </p:sp>
      <p:pic>
        <p:nvPicPr>
          <p:cNvPr id="5" name="Resim 4">
            <a:extLst>
              <a:ext uri="{FF2B5EF4-FFF2-40B4-BE49-F238E27FC236}">
                <a16:creationId xmlns:a16="http://schemas.microsoft.com/office/drawing/2014/main" id="{67B39FAE-1818-11F0-6BE2-836D30AAD568}"/>
              </a:ext>
            </a:extLst>
          </p:cNvPr>
          <p:cNvPicPr>
            <a:picLocks noChangeAspect="1"/>
          </p:cNvPicPr>
          <p:nvPr/>
        </p:nvPicPr>
        <p:blipFill>
          <a:blip r:embed="rId2"/>
          <a:stretch>
            <a:fillRect/>
          </a:stretch>
        </p:blipFill>
        <p:spPr>
          <a:xfrm>
            <a:off x="464977" y="2502767"/>
            <a:ext cx="8502077" cy="3960440"/>
          </a:xfrm>
          <a:prstGeom prst="rect">
            <a:avLst/>
          </a:prstGeom>
        </p:spPr>
      </p:pic>
    </p:spTree>
    <p:extLst>
      <p:ext uri="{BB962C8B-B14F-4D97-AF65-F5344CB8AC3E}">
        <p14:creationId xmlns:p14="http://schemas.microsoft.com/office/powerpoint/2010/main" val="1495563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B0AFDDD5-76F0-1EA6-5D64-A53BFCA368EB}"/>
              </a:ext>
            </a:extLst>
          </p:cNvPr>
          <p:cNvPicPr>
            <a:picLocks noChangeAspect="1"/>
          </p:cNvPicPr>
          <p:nvPr/>
        </p:nvPicPr>
        <p:blipFill>
          <a:blip r:embed="rId2"/>
          <a:stretch>
            <a:fillRect/>
          </a:stretch>
        </p:blipFill>
        <p:spPr>
          <a:xfrm>
            <a:off x="1115616" y="260648"/>
            <a:ext cx="7272391" cy="6048672"/>
          </a:xfrm>
          <a:prstGeom prst="rect">
            <a:avLst/>
          </a:prstGeom>
        </p:spPr>
      </p:pic>
    </p:spTree>
    <p:extLst>
      <p:ext uri="{BB962C8B-B14F-4D97-AF65-F5344CB8AC3E}">
        <p14:creationId xmlns:p14="http://schemas.microsoft.com/office/powerpoint/2010/main" val="963397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E7C7BA09-8EF8-95B0-7C25-BECD920F6E68}"/>
              </a:ext>
            </a:extLst>
          </p:cNvPr>
          <p:cNvPicPr>
            <a:picLocks noChangeAspect="1"/>
          </p:cNvPicPr>
          <p:nvPr/>
        </p:nvPicPr>
        <p:blipFill>
          <a:blip r:embed="rId2"/>
          <a:stretch>
            <a:fillRect/>
          </a:stretch>
        </p:blipFill>
        <p:spPr>
          <a:xfrm>
            <a:off x="41750" y="1556792"/>
            <a:ext cx="9060499" cy="2963962"/>
          </a:xfrm>
          <a:prstGeom prst="rect">
            <a:avLst/>
          </a:prstGeom>
        </p:spPr>
      </p:pic>
    </p:spTree>
    <p:extLst>
      <p:ext uri="{BB962C8B-B14F-4D97-AF65-F5344CB8AC3E}">
        <p14:creationId xmlns:p14="http://schemas.microsoft.com/office/powerpoint/2010/main" val="4054251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93204" y="692696"/>
            <a:ext cx="8229600" cy="4525963"/>
          </a:xfrm>
        </p:spPr>
        <p:txBody>
          <a:bodyPr/>
          <a:lstStyle/>
          <a:p>
            <a:pPr algn="ctr"/>
            <a:r>
              <a:rPr lang="tr-TR" dirty="0"/>
              <a:t>Türkiye’de ortalama </a:t>
            </a:r>
          </a:p>
          <a:p>
            <a:pPr marL="0" indent="0" algn="ctr">
              <a:buNone/>
            </a:pPr>
            <a:r>
              <a:rPr lang="tr-TR" b="1" dirty="0"/>
              <a:t>her 10.8 ayda bir </a:t>
            </a:r>
          </a:p>
          <a:p>
            <a:pPr marL="0" indent="0" algn="ctr">
              <a:buNone/>
            </a:pPr>
            <a:r>
              <a:rPr lang="tr-TR" b="1" dirty="0"/>
              <a:t>deprem</a:t>
            </a:r>
            <a:r>
              <a:rPr lang="tr-TR" dirty="0"/>
              <a:t> </a:t>
            </a:r>
          </a:p>
          <a:p>
            <a:pPr marL="0" indent="0" algn="ctr">
              <a:buNone/>
            </a:pPr>
            <a:r>
              <a:rPr lang="tr-TR" sz="2400" dirty="0"/>
              <a:t>(şiddeti&gt;4 olan) </a:t>
            </a:r>
          </a:p>
          <a:p>
            <a:pPr marL="0" indent="0" algn="ctr">
              <a:buNone/>
            </a:pPr>
            <a:r>
              <a:rPr lang="tr-TR" dirty="0"/>
              <a:t>olmaktadır.</a:t>
            </a:r>
          </a:p>
          <a:p>
            <a:pPr algn="ctr"/>
            <a:endParaRPr lang="tr-TR" dirty="0"/>
          </a:p>
          <a:p>
            <a:pPr algn="ctr"/>
            <a:r>
              <a:rPr lang="tr-TR" dirty="0"/>
              <a:t>Türkiye’nin %98’i deprem bölgesidir.</a:t>
            </a:r>
          </a:p>
        </p:txBody>
      </p:sp>
      <p:sp>
        <p:nvSpPr>
          <p:cNvPr id="4" name="Metin kutusu 3"/>
          <p:cNvSpPr txBox="1"/>
          <p:nvPr/>
        </p:nvSpPr>
        <p:spPr>
          <a:xfrm>
            <a:off x="1763688" y="6334780"/>
            <a:ext cx="5688632" cy="523220"/>
          </a:xfrm>
          <a:prstGeom prst="rect">
            <a:avLst/>
          </a:prstGeom>
          <a:noFill/>
        </p:spPr>
        <p:txBody>
          <a:bodyPr wrap="square" rtlCol="0">
            <a:spAutoFit/>
          </a:bodyPr>
          <a:lstStyle/>
          <a:p>
            <a:pPr algn="ctr"/>
            <a:r>
              <a:rPr lang="tr-TR" sz="1000" dirty="0">
                <a:solidFill>
                  <a:schemeClr val="bg1">
                    <a:lumMod val="65000"/>
                  </a:schemeClr>
                </a:solidFill>
              </a:rPr>
              <a:t>Akbaba &amp; Demirhindi (ed.)(2017). Temel Halk Sağlığı. Ankara: Akademisyen Kitabevi.</a:t>
            </a:r>
          </a:p>
          <a:p>
            <a:endParaRPr lang="tr-TR"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4869160"/>
            <a:ext cx="2268252" cy="132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4804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lstStyle/>
          <a:p>
            <a:r>
              <a:rPr lang="tr-TR" dirty="0"/>
              <a:t>Yapılan bir araştırmada;</a:t>
            </a:r>
          </a:p>
        </p:txBody>
      </p:sp>
      <p:sp>
        <p:nvSpPr>
          <p:cNvPr id="3" name="İçerik Yer Tutucusu 2"/>
          <p:cNvSpPr>
            <a:spLocks noGrp="1"/>
          </p:cNvSpPr>
          <p:nvPr>
            <p:ph sz="half" idx="1"/>
          </p:nvPr>
        </p:nvSpPr>
        <p:spPr/>
        <p:txBody>
          <a:bodyPr>
            <a:normAutofit/>
          </a:bodyPr>
          <a:lstStyle/>
          <a:p>
            <a:pPr algn="ctr"/>
            <a:endParaRPr lang="tr-TR" sz="2400" dirty="0"/>
          </a:p>
          <a:p>
            <a:pPr algn="ctr"/>
            <a:r>
              <a:rPr lang="tr-TR" sz="2400" dirty="0"/>
              <a:t>EM-DAT veri tabanında 1923-2016 yılları arasında Türkiye Cumhuriyeti sınırları içerisinde toplam 313 afet olduğu saptanmıştır</a:t>
            </a:r>
          </a:p>
          <a:p>
            <a:pPr algn="ctr"/>
            <a:endParaRPr lang="tr-TR" sz="2400" dirty="0"/>
          </a:p>
          <a:p>
            <a:pPr algn="ctr"/>
            <a:r>
              <a:rPr lang="tr-TR" sz="2400" dirty="0"/>
              <a:t>Afetlerde yaşanan toplam can kaybı 91.797</a:t>
            </a:r>
          </a:p>
          <a:p>
            <a:pPr algn="ctr"/>
            <a:endParaRPr lang="tr-TR" sz="2400" dirty="0"/>
          </a:p>
          <a:p>
            <a:endParaRPr lang="tr-TR" dirty="0"/>
          </a:p>
        </p:txBody>
      </p:sp>
      <p:sp>
        <p:nvSpPr>
          <p:cNvPr id="5" name="İçerik Yer Tutucusu 4"/>
          <p:cNvSpPr>
            <a:spLocks noGrp="1"/>
          </p:cNvSpPr>
          <p:nvPr>
            <p:ph sz="half" idx="2"/>
          </p:nvPr>
        </p:nvSpPr>
        <p:spPr/>
        <p:txBody>
          <a:bodyPr>
            <a:normAutofit/>
          </a:bodyPr>
          <a:lstStyle/>
          <a:p>
            <a:endParaRPr lang="tr-TR" dirty="0"/>
          </a:p>
          <a:p>
            <a:endParaRPr lang="tr-TR" dirty="0"/>
          </a:p>
          <a:p>
            <a:endParaRPr lang="tr-TR" dirty="0"/>
          </a:p>
          <a:p>
            <a:endParaRPr lang="tr-TR" dirty="0"/>
          </a:p>
          <a:p>
            <a:endParaRPr lang="tr-TR" dirty="0"/>
          </a:p>
          <a:p>
            <a:endParaRPr lang="tr-TR" sz="2400" dirty="0"/>
          </a:p>
          <a:p>
            <a:r>
              <a:rPr lang="tr-TR" sz="2000" dirty="0"/>
              <a:t>Depremler tüm afetlerin %24.3’ünü oluşturmakla birlikte doğal afetlerin %47.5’ini oluşturmaktadır</a:t>
            </a:r>
          </a:p>
          <a:p>
            <a:endParaRPr lang="tr-TR"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741" y="1373361"/>
            <a:ext cx="4405505" cy="2874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1331640" y="6165304"/>
            <a:ext cx="7344816" cy="400110"/>
          </a:xfrm>
          <a:prstGeom prst="rect">
            <a:avLst/>
          </a:prstGeom>
          <a:noFill/>
        </p:spPr>
        <p:txBody>
          <a:bodyPr wrap="square" rtlCol="0">
            <a:spAutoFit/>
          </a:bodyPr>
          <a:lstStyle/>
          <a:p>
            <a:pPr algn="ctr"/>
            <a:r>
              <a:rPr lang="tr-TR" sz="1000" dirty="0">
                <a:solidFill>
                  <a:schemeClr val="bg1">
                    <a:lumMod val="75000"/>
                  </a:schemeClr>
                </a:solidFill>
              </a:rPr>
              <a:t>Bahadır, H., &amp; </a:t>
            </a:r>
            <a:r>
              <a:rPr lang="tr-TR" sz="1000" dirty="0" err="1">
                <a:solidFill>
                  <a:schemeClr val="bg1">
                    <a:lumMod val="75000"/>
                  </a:schemeClr>
                </a:solidFill>
              </a:rPr>
              <a:t>Uçku</a:t>
            </a:r>
            <a:r>
              <a:rPr lang="tr-TR" sz="1000" dirty="0">
                <a:solidFill>
                  <a:schemeClr val="bg1">
                    <a:lumMod val="75000"/>
                  </a:schemeClr>
                </a:solidFill>
              </a:rPr>
              <a:t>, R. (2018). Uluslararası acil durum veri tabanına göre Türkiye Cumhuriyeti tarihindeki afetler. </a:t>
            </a:r>
            <a:r>
              <a:rPr lang="tr-TR" sz="1000" i="1" dirty="0">
                <a:solidFill>
                  <a:schemeClr val="bg1">
                    <a:lumMod val="75000"/>
                  </a:schemeClr>
                </a:solidFill>
              </a:rPr>
              <a:t>Doğal Afetler ve Çevre Dergisi</a:t>
            </a:r>
            <a:r>
              <a:rPr lang="tr-TR" sz="1000" dirty="0">
                <a:solidFill>
                  <a:schemeClr val="bg1">
                    <a:lumMod val="75000"/>
                  </a:schemeClr>
                </a:solidFill>
              </a:rPr>
              <a:t>, </a:t>
            </a:r>
            <a:r>
              <a:rPr lang="tr-TR" sz="1000" i="1" dirty="0">
                <a:solidFill>
                  <a:schemeClr val="bg1">
                    <a:lumMod val="75000"/>
                  </a:schemeClr>
                </a:solidFill>
              </a:rPr>
              <a:t>4</a:t>
            </a:r>
            <a:r>
              <a:rPr lang="tr-TR" sz="1000" dirty="0">
                <a:solidFill>
                  <a:schemeClr val="bg1">
                    <a:lumMod val="75000"/>
                  </a:schemeClr>
                </a:solidFill>
              </a:rPr>
              <a:t>(1), 28-33.</a:t>
            </a:r>
          </a:p>
        </p:txBody>
      </p:sp>
    </p:spTree>
    <p:extLst>
      <p:ext uri="{BB962C8B-B14F-4D97-AF65-F5344CB8AC3E}">
        <p14:creationId xmlns:p14="http://schemas.microsoft.com/office/powerpoint/2010/main" val="4204173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556" y="620688"/>
            <a:ext cx="9083165"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Metin kutusu 7"/>
          <p:cNvSpPr txBox="1"/>
          <p:nvPr/>
        </p:nvSpPr>
        <p:spPr>
          <a:xfrm>
            <a:off x="1331640" y="6453336"/>
            <a:ext cx="6696744" cy="507831"/>
          </a:xfrm>
          <a:prstGeom prst="rect">
            <a:avLst/>
          </a:prstGeom>
          <a:noFill/>
        </p:spPr>
        <p:txBody>
          <a:bodyPr wrap="square" rtlCol="0">
            <a:spAutoFit/>
          </a:bodyPr>
          <a:lstStyle/>
          <a:p>
            <a:pPr algn="ctr">
              <a:defRPr/>
            </a:pPr>
            <a:r>
              <a:rPr lang="tr-TR" sz="900" dirty="0">
                <a:solidFill>
                  <a:schemeClr val="bg1">
                    <a:lumMod val="75000"/>
                  </a:schemeClr>
                </a:solidFill>
              </a:rPr>
              <a:t>T.C. İçişleri Bakanlığı (2022). </a:t>
            </a:r>
            <a:r>
              <a:rPr lang="tr-TR" sz="900" b="1" dirty="0">
                <a:solidFill>
                  <a:schemeClr val="bg1">
                    <a:lumMod val="75000"/>
                  </a:schemeClr>
                </a:solidFill>
              </a:rPr>
              <a:t>AFAD Türkiye’nin Afet Risk Haritasını Çıkardı</a:t>
            </a:r>
            <a:br>
              <a:rPr lang="tr-TR" sz="900" b="1" dirty="0">
                <a:solidFill>
                  <a:schemeClr val="bg1">
                    <a:lumMod val="75000"/>
                  </a:schemeClr>
                </a:solidFill>
              </a:rPr>
            </a:br>
            <a:r>
              <a:rPr lang="tr-TR" sz="900" dirty="0">
                <a:solidFill>
                  <a:schemeClr val="bg1">
                    <a:lumMod val="75000"/>
                  </a:schemeClr>
                </a:solidFill>
              </a:rPr>
              <a:t> (Erişim Tarihi:23.11.2022) [Erişim Adresi: https://www.icisleri.gov.tr/afad-turkiyenin-afet-risk-haritasini-cikardi]</a:t>
            </a:r>
          </a:p>
          <a:p>
            <a:endParaRPr lang="tr-TR" sz="900" dirty="0">
              <a:solidFill>
                <a:schemeClr val="bg1">
                  <a:lumMod val="75000"/>
                </a:schemeClr>
              </a:solidFill>
            </a:endParaRPr>
          </a:p>
        </p:txBody>
      </p:sp>
    </p:spTree>
    <p:extLst>
      <p:ext uri="{BB962C8B-B14F-4D97-AF65-F5344CB8AC3E}">
        <p14:creationId xmlns:p14="http://schemas.microsoft.com/office/powerpoint/2010/main" val="3560933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p:txBody>
          <a:bodyPr>
            <a:normAutofit fontScale="90000"/>
          </a:bodyPr>
          <a:lstStyle/>
          <a:p>
            <a:r>
              <a:rPr lang="tr-TR" sz="3200" b="1" dirty="0"/>
              <a:t>AFAD </a:t>
            </a:r>
            <a:br>
              <a:rPr lang="tr-TR" sz="3200" b="1" dirty="0"/>
            </a:br>
            <a:r>
              <a:rPr lang="tr-TR" sz="3200" b="1" dirty="0"/>
              <a:t>Türkiye’nin Afet Risk Haritası</a:t>
            </a:r>
            <a:br>
              <a:rPr lang="tr-TR" sz="3200" b="1" dirty="0"/>
            </a:br>
            <a:r>
              <a:rPr lang="tr-TR" sz="3200" b="1" dirty="0"/>
              <a:t>verilerine göre;</a:t>
            </a:r>
            <a:endParaRPr lang="tr-TR" sz="3200" dirty="0"/>
          </a:p>
        </p:txBody>
      </p:sp>
      <p:sp>
        <p:nvSpPr>
          <p:cNvPr id="6" name="İçerik Yer Tutucusu 5"/>
          <p:cNvSpPr>
            <a:spLocks noGrp="1"/>
          </p:cNvSpPr>
          <p:nvPr>
            <p:ph idx="1"/>
          </p:nvPr>
        </p:nvSpPr>
        <p:spPr/>
        <p:txBody>
          <a:bodyPr>
            <a:normAutofit fontScale="92500" lnSpcReduction="20000"/>
          </a:bodyPr>
          <a:lstStyle/>
          <a:p>
            <a:pPr algn="ctr"/>
            <a:r>
              <a:rPr lang="tr-TR" dirty="0"/>
              <a:t>Türkiye’de 2021’de;</a:t>
            </a:r>
          </a:p>
          <a:p>
            <a:pPr algn="ctr"/>
            <a:endParaRPr lang="tr-TR" dirty="0"/>
          </a:p>
          <a:p>
            <a:pPr marL="0" indent="0" algn="ctr">
              <a:buNone/>
            </a:pPr>
            <a:r>
              <a:rPr lang="tr-TR" b="1" dirty="0">
                <a:solidFill>
                  <a:srgbClr val="C00000"/>
                </a:solidFill>
              </a:rPr>
              <a:t>107</a:t>
            </a:r>
            <a:r>
              <a:rPr lang="tr-TR" dirty="0">
                <a:solidFill>
                  <a:srgbClr val="C00000"/>
                </a:solidFill>
              </a:rPr>
              <a:t> sel/su baskını,</a:t>
            </a:r>
            <a:r>
              <a:rPr lang="tr-TR" b="1" dirty="0">
                <a:solidFill>
                  <a:srgbClr val="C00000"/>
                </a:solidFill>
              </a:rPr>
              <a:t> </a:t>
            </a:r>
          </a:p>
          <a:p>
            <a:pPr marL="0" indent="0" algn="ctr">
              <a:buNone/>
            </a:pPr>
            <a:r>
              <a:rPr lang="tr-TR" b="1" dirty="0">
                <a:solidFill>
                  <a:srgbClr val="C00000"/>
                </a:solidFill>
              </a:rPr>
              <a:t>66 </a:t>
            </a:r>
            <a:r>
              <a:rPr lang="tr-TR" dirty="0">
                <a:solidFill>
                  <a:srgbClr val="C00000"/>
                </a:solidFill>
              </a:rPr>
              <a:t>orman yangını, </a:t>
            </a:r>
          </a:p>
          <a:p>
            <a:pPr marL="0" indent="0" algn="ctr">
              <a:buNone/>
            </a:pPr>
            <a:r>
              <a:rPr lang="tr-TR" b="1" dirty="0">
                <a:solidFill>
                  <a:srgbClr val="C00000"/>
                </a:solidFill>
              </a:rPr>
              <a:t>16</a:t>
            </a:r>
            <a:r>
              <a:rPr lang="tr-TR" dirty="0">
                <a:solidFill>
                  <a:srgbClr val="C00000"/>
                </a:solidFill>
              </a:rPr>
              <a:t> kar/tipi, </a:t>
            </a:r>
          </a:p>
          <a:p>
            <a:pPr marL="0" indent="0" algn="ctr">
              <a:buNone/>
            </a:pPr>
            <a:r>
              <a:rPr lang="tr-TR" b="1" dirty="0">
                <a:solidFill>
                  <a:srgbClr val="C00000"/>
                </a:solidFill>
              </a:rPr>
              <a:t>39</a:t>
            </a:r>
            <a:r>
              <a:rPr lang="tr-TR" dirty="0">
                <a:solidFill>
                  <a:srgbClr val="C00000"/>
                </a:solidFill>
              </a:rPr>
              <a:t> heyelan</a:t>
            </a:r>
          </a:p>
          <a:p>
            <a:pPr marL="0" indent="0" algn="ctr">
              <a:buNone/>
            </a:pPr>
            <a:endParaRPr lang="tr-TR" dirty="0"/>
          </a:p>
          <a:p>
            <a:pPr marL="0" indent="0" algn="ctr">
              <a:buNone/>
            </a:pPr>
            <a:r>
              <a:rPr lang="tr-TR" dirty="0"/>
              <a:t>Karadeniz bölgesi aşırı yağış ve heyelan ile </a:t>
            </a:r>
          </a:p>
          <a:p>
            <a:pPr marL="0" indent="0" algn="ctr">
              <a:buNone/>
            </a:pPr>
            <a:r>
              <a:rPr lang="tr-TR" dirty="0"/>
              <a:t>Ege ve Akdeniz ise orman yangınları ile mücadele etti </a:t>
            </a:r>
          </a:p>
        </p:txBody>
      </p:sp>
      <p:sp>
        <p:nvSpPr>
          <p:cNvPr id="7" name="Metin kutusu 6"/>
          <p:cNvSpPr txBox="1"/>
          <p:nvPr/>
        </p:nvSpPr>
        <p:spPr>
          <a:xfrm>
            <a:off x="1331640" y="6453336"/>
            <a:ext cx="6696744" cy="507831"/>
          </a:xfrm>
          <a:prstGeom prst="rect">
            <a:avLst/>
          </a:prstGeom>
          <a:noFill/>
        </p:spPr>
        <p:txBody>
          <a:bodyPr wrap="square" rtlCol="0">
            <a:spAutoFit/>
          </a:bodyPr>
          <a:lstStyle/>
          <a:p>
            <a:pPr algn="ctr">
              <a:defRPr/>
            </a:pPr>
            <a:r>
              <a:rPr lang="tr-TR" sz="900" dirty="0">
                <a:solidFill>
                  <a:schemeClr val="bg1">
                    <a:lumMod val="75000"/>
                  </a:schemeClr>
                </a:solidFill>
              </a:rPr>
              <a:t>T.C. İçişleri Bakanlığı (2022). </a:t>
            </a:r>
            <a:r>
              <a:rPr lang="tr-TR" sz="900" b="1" dirty="0">
                <a:solidFill>
                  <a:schemeClr val="bg1">
                    <a:lumMod val="75000"/>
                  </a:schemeClr>
                </a:solidFill>
              </a:rPr>
              <a:t>AFAD Türkiye’nin Afet Risk Haritasını Çıkardı</a:t>
            </a:r>
            <a:br>
              <a:rPr lang="tr-TR" sz="900" b="1" dirty="0">
                <a:solidFill>
                  <a:schemeClr val="bg1">
                    <a:lumMod val="75000"/>
                  </a:schemeClr>
                </a:solidFill>
              </a:rPr>
            </a:br>
            <a:r>
              <a:rPr lang="tr-TR" sz="900" dirty="0">
                <a:solidFill>
                  <a:schemeClr val="bg1">
                    <a:lumMod val="75000"/>
                  </a:schemeClr>
                </a:solidFill>
              </a:rPr>
              <a:t> (Erişim Tarihi:23.11.2022) [Erişim Adresi: https://www.icisleri.gov.tr/afad-turkiyenin-afet-risk-haritasini-cikardi]</a:t>
            </a:r>
          </a:p>
          <a:p>
            <a:endParaRPr lang="tr-TR" sz="900" dirty="0">
              <a:solidFill>
                <a:schemeClr val="bg1">
                  <a:lumMod val="75000"/>
                </a:schemeClr>
              </a:solidFill>
            </a:endParaRPr>
          </a:p>
        </p:txBody>
      </p:sp>
    </p:spTree>
    <p:extLst>
      <p:ext uri="{BB962C8B-B14F-4D97-AF65-F5344CB8AC3E}">
        <p14:creationId xmlns:p14="http://schemas.microsoft.com/office/powerpoint/2010/main" val="3091519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Acil Durum</a:t>
            </a:r>
          </a:p>
        </p:txBody>
      </p:sp>
      <p:sp>
        <p:nvSpPr>
          <p:cNvPr id="3" name="İçerik Yer Tutucusu 2"/>
          <p:cNvSpPr>
            <a:spLocks noGrp="1"/>
          </p:cNvSpPr>
          <p:nvPr>
            <p:ph sz="half" idx="1"/>
          </p:nvPr>
        </p:nvSpPr>
        <p:spPr>
          <a:xfrm>
            <a:off x="2411760" y="1052736"/>
            <a:ext cx="4038600" cy="4525963"/>
          </a:xfrm>
        </p:spPr>
        <p:txBody>
          <a:bodyPr>
            <a:normAutofit/>
          </a:bodyPr>
          <a:lstStyle/>
          <a:p>
            <a:pPr algn="ctr"/>
            <a:endParaRPr lang="tr-TR" dirty="0"/>
          </a:p>
          <a:p>
            <a:pPr marL="0" indent="0" algn="ctr">
              <a:buNone/>
            </a:pPr>
            <a:r>
              <a:rPr lang="tr-TR" sz="2400" dirty="0"/>
              <a:t>Bir dizi istenmeyen sonuç yaratan ya da yaratma potansiyeli olan ve </a:t>
            </a:r>
          </a:p>
          <a:p>
            <a:pPr marL="0" indent="0" algn="ctr">
              <a:buNone/>
            </a:pPr>
            <a:r>
              <a:rPr lang="tr-TR" sz="2400" dirty="0"/>
              <a:t>genellikle acil, çoğu kez rutin dışı koordine hareket gerektiren </a:t>
            </a:r>
          </a:p>
          <a:p>
            <a:pPr marL="0" indent="0" algn="ctr">
              <a:buNone/>
            </a:pPr>
            <a:r>
              <a:rPr lang="tr-TR" sz="2400" dirty="0"/>
              <a:t>olay ya da yakın tehlike olarak ifade edilmektedir</a:t>
            </a:r>
          </a:p>
        </p:txBody>
      </p:sp>
      <p:sp>
        <p:nvSpPr>
          <p:cNvPr id="5" name="Dikdörtgen 4"/>
          <p:cNvSpPr/>
          <p:nvPr/>
        </p:nvSpPr>
        <p:spPr>
          <a:xfrm>
            <a:off x="870992" y="6304002"/>
            <a:ext cx="7560840" cy="553998"/>
          </a:xfrm>
          <a:prstGeom prst="rect">
            <a:avLst/>
          </a:prstGeom>
        </p:spPr>
        <p:txBody>
          <a:bodyPr wrap="square">
            <a:spAutoFit/>
          </a:bodyPr>
          <a:lstStyle/>
          <a:p>
            <a:pPr algn="ctr"/>
            <a:r>
              <a:rPr lang="tr-TR" sz="1000" dirty="0">
                <a:solidFill>
                  <a:schemeClr val="bg1">
                    <a:lumMod val="65000"/>
                  </a:schemeClr>
                </a:solidFill>
              </a:rPr>
              <a:t>Sağlık Bakanlığı (2021). Hastane Afet ve Acil Durum Planı Hazırlama Kılavuzu Sürüm 2. Erişim Tarihi:23.11.2022 [Erişim adresi: https://dosyasb.saglik.gov.tr/Eklenti/40879,haphazirlamaklavuzusurum214062021pdf.pdf?0]</a:t>
            </a:r>
          </a:p>
          <a:p>
            <a:pPr algn="ctr"/>
            <a:endParaRPr lang="tr-TR" sz="1000" dirty="0">
              <a:solidFill>
                <a:schemeClr val="bg1">
                  <a:lumMod val="65000"/>
                </a:schemeClr>
              </a:solidFill>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10" y="4868825"/>
            <a:ext cx="1492401" cy="1060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89150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icisleri.gov.tr/kurumlar/icisleri.gov.tr/icerikYonetimi/haberler/2022/02/afadrisk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736"/>
            <a:ext cx="9105348" cy="4392488"/>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1331640" y="6453336"/>
            <a:ext cx="6696744" cy="507831"/>
          </a:xfrm>
          <a:prstGeom prst="rect">
            <a:avLst/>
          </a:prstGeom>
          <a:noFill/>
        </p:spPr>
        <p:txBody>
          <a:bodyPr wrap="square" rtlCol="0">
            <a:spAutoFit/>
          </a:bodyPr>
          <a:lstStyle/>
          <a:p>
            <a:pPr algn="ctr">
              <a:defRPr/>
            </a:pPr>
            <a:r>
              <a:rPr lang="tr-TR" sz="900" dirty="0">
                <a:solidFill>
                  <a:schemeClr val="bg1">
                    <a:lumMod val="75000"/>
                  </a:schemeClr>
                </a:solidFill>
              </a:rPr>
              <a:t>T.C. İçişleri Bakanlığı (2022). </a:t>
            </a:r>
            <a:r>
              <a:rPr lang="tr-TR" sz="900" b="1" dirty="0">
                <a:solidFill>
                  <a:schemeClr val="bg1">
                    <a:lumMod val="75000"/>
                  </a:schemeClr>
                </a:solidFill>
              </a:rPr>
              <a:t>AFAD Türkiye’nin Afet Risk Haritasını Çıkardı</a:t>
            </a:r>
            <a:br>
              <a:rPr lang="tr-TR" sz="900" b="1" dirty="0">
                <a:solidFill>
                  <a:schemeClr val="bg1">
                    <a:lumMod val="75000"/>
                  </a:schemeClr>
                </a:solidFill>
              </a:rPr>
            </a:br>
            <a:r>
              <a:rPr lang="tr-TR" sz="900" dirty="0">
                <a:solidFill>
                  <a:schemeClr val="bg1">
                    <a:lumMod val="75000"/>
                  </a:schemeClr>
                </a:solidFill>
              </a:rPr>
              <a:t> (Erişim Tarihi:23.11.2022) [Erişim Adresi: https://www.icisleri.gov.tr/afad-turkiyenin-afet-risk-haritasini-cikardi]</a:t>
            </a:r>
          </a:p>
          <a:p>
            <a:pPr algn="ctr"/>
            <a:endParaRPr lang="tr-TR" sz="900" dirty="0">
              <a:solidFill>
                <a:schemeClr val="bg1">
                  <a:lumMod val="75000"/>
                </a:schemeClr>
              </a:solidFill>
            </a:endParaRPr>
          </a:p>
        </p:txBody>
      </p:sp>
    </p:spTree>
    <p:extLst>
      <p:ext uri="{BB962C8B-B14F-4D97-AF65-F5344CB8AC3E}">
        <p14:creationId xmlns:p14="http://schemas.microsoft.com/office/powerpoint/2010/main" val="24214976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817240" y="188640"/>
            <a:ext cx="7643192" cy="720080"/>
          </a:xfrm>
        </p:spPr>
        <p:txBody>
          <a:bodyPr>
            <a:normAutofit/>
          </a:bodyPr>
          <a:lstStyle/>
          <a:p>
            <a:r>
              <a:rPr lang="tr-TR" sz="3200" dirty="0"/>
              <a:t>Türkiye ve Orman Yangınları</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908720"/>
            <a:ext cx="8640960" cy="5032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539552" y="6453336"/>
            <a:ext cx="7920880" cy="400110"/>
          </a:xfrm>
          <a:prstGeom prst="rect">
            <a:avLst/>
          </a:prstGeom>
          <a:noFill/>
        </p:spPr>
        <p:txBody>
          <a:bodyPr wrap="square" rtlCol="0">
            <a:spAutoFit/>
          </a:bodyPr>
          <a:lstStyle/>
          <a:p>
            <a:pPr algn="ctr"/>
            <a:r>
              <a:rPr lang="tr-TR" sz="1000" dirty="0">
                <a:solidFill>
                  <a:schemeClr val="bg1">
                    <a:lumMod val="75000"/>
                  </a:schemeClr>
                </a:solidFill>
              </a:rPr>
              <a:t>Türk Kızılay Akademi İnsani Çalışmalar Yıllığı 2021. </a:t>
            </a:r>
            <a:r>
              <a:rPr lang="tr-TR" sz="1000" dirty="0">
                <a:solidFill>
                  <a:schemeClr val="bg1">
                    <a:lumMod val="75000"/>
                  </a:schemeClr>
                </a:solidFill>
                <a:hlinkClick r:id="rId4"/>
              </a:rPr>
              <a:t>https://yillik.kizilayakademi.org.tr/wp-content/uploads/2022/08/insani_calismalar_yilligi_2021_tr.pdf</a:t>
            </a:r>
            <a:r>
              <a:rPr lang="tr-TR" sz="1000" dirty="0">
                <a:solidFill>
                  <a:schemeClr val="bg1">
                    <a:lumMod val="75000"/>
                  </a:schemeClr>
                </a:solidFill>
              </a:rPr>
              <a:t> (Erişim Tarihi:23.11.2022)</a:t>
            </a:r>
          </a:p>
        </p:txBody>
      </p:sp>
      <p:pic>
        <p:nvPicPr>
          <p:cNvPr id="215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9988" y="5707919"/>
            <a:ext cx="1688341" cy="94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1804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algn="ctr"/>
            <a:r>
              <a:rPr lang="tr-TR" b="1" dirty="0"/>
              <a:t>Kaynağı ne olursa olsun tehlikeler</a:t>
            </a:r>
            <a:r>
              <a:rPr lang="tr-TR" dirty="0"/>
              <a:t>, örneğin deprem, sel gibi doğa kaynaklı tehlikeler veya nükleer santrallerde yaşanabilecek kazalar gibi teknoloji kaynaklı tehlikeler, </a:t>
            </a:r>
            <a:r>
              <a:rPr lang="tr-TR" b="1" dirty="0"/>
              <a:t>tek başlarına afete yol açmamaktadır.</a:t>
            </a:r>
          </a:p>
        </p:txBody>
      </p:sp>
      <p:sp>
        <p:nvSpPr>
          <p:cNvPr id="4" name="Metin kutusu 3"/>
          <p:cNvSpPr txBox="1"/>
          <p:nvPr/>
        </p:nvSpPr>
        <p:spPr>
          <a:xfrm>
            <a:off x="1547664" y="6146526"/>
            <a:ext cx="6120680" cy="400110"/>
          </a:xfrm>
          <a:prstGeom prst="rect">
            <a:avLst/>
          </a:prstGeom>
          <a:noFill/>
        </p:spPr>
        <p:txBody>
          <a:bodyPr wrap="square" rtlCol="0">
            <a:spAutoFit/>
          </a:bodyPr>
          <a:lstStyle/>
          <a:p>
            <a:pPr algn="ctr"/>
            <a:r>
              <a:rPr lang="tr-TR" sz="1000" dirty="0">
                <a:solidFill>
                  <a:schemeClr val="bg1">
                    <a:lumMod val="65000"/>
                  </a:schemeClr>
                </a:solidFill>
              </a:rPr>
              <a:t>Yeşil, S. T. (2017). Sağlık afet ve acil durum planlarında genel yaklaşımlar ve ülkemizde kullanılan planlar. </a:t>
            </a:r>
            <a:r>
              <a:rPr lang="tr-TR" sz="1000" i="1" dirty="0" err="1">
                <a:solidFill>
                  <a:schemeClr val="bg1">
                    <a:lumMod val="65000"/>
                  </a:schemeClr>
                </a:solidFill>
              </a:rPr>
              <a:t>Turkish</a:t>
            </a:r>
            <a:r>
              <a:rPr lang="tr-TR" sz="1000" i="1" dirty="0">
                <a:solidFill>
                  <a:schemeClr val="bg1">
                    <a:lumMod val="65000"/>
                  </a:schemeClr>
                </a:solidFill>
              </a:rPr>
              <a:t> </a:t>
            </a:r>
            <a:r>
              <a:rPr lang="tr-TR" sz="1000" i="1" dirty="0" err="1">
                <a:solidFill>
                  <a:schemeClr val="bg1">
                    <a:lumMod val="65000"/>
                  </a:schemeClr>
                </a:solidFill>
              </a:rPr>
              <a:t>Journal</a:t>
            </a:r>
            <a:r>
              <a:rPr lang="tr-TR" sz="1000" i="1" dirty="0">
                <a:solidFill>
                  <a:schemeClr val="bg1">
                    <a:lumMod val="65000"/>
                  </a:schemeClr>
                </a:solidFill>
              </a:rPr>
              <a:t> of </a:t>
            </a:r>
            <a:r>
              <a:rPr lang="tr-TR" sz="1000" i="1" dirty="0" err="1">
                <a:solidFill>
                  <a:schemeClr val="bg1">
                    <a:lumMod val="65000"/>
                  </a:schemeClr>
                </a:solidFill>
              </a:rPr>
              <a:t>Public</a:t>
            </a:r>
            <a:r>
              <a:rPr lang="tr-TR" sz="1000" i="1" dirty="0">
                <a:solidFill>
                  <a:schemeClr val="bg1">
                    <a:lumMod val="65000"/>
                  </a:schemeClr>
                </a:solidFill>
              </a:rPr>
              <a:t> </a:t>
            </a:r>
            <a:r>
              <a:rPr lang="tr-TR" sz="1000" i="1" dirty="0" err="1">
                <a:solidFill>
                  <a:schemeClr val="bg1">
                    <a:lumMod val="65000"/>
                  </a:schemeClr>
                </a:solidFill>
              </a:rPr>
              <a:t>Health</a:t>
            </a:r>
            <a:r>
              <a:rPr lang="tr-TR" sz="1000" dirty="0">
                <a:solidFill>
                  <a:schemeClr val="bg1">
                    <a:lumMod val="65000"/>
                  </a:schemeClr>
                </a:solidFill>
              </a:rPr>
              <a:t>, </a:t>
            </a:r>
            <a:r>
              <a:rPr lang="tr-TR" sz="1000" i="1" dirty="0">
                <a:solidFill>
                  <a:schemeClr val="bg1">
                    <a:lumMod val="65000"/>
                  </a:schemeClr>
                </a:solidFill>
              </a:rPr>
              <a:t>15</a:t>
            </a:r>
            <a:r>
              <a:rPr lang="tr-TR" sz="1000" dirty="0">
                <a:solidFill>
                  <a:schemeClr val="bg1">
                    <a:lumMod val="65000"/>
                  </a:schemeClr>
                </a:solidFill>
              </a:rPr>
              <a:t>(3), 233.</a:t>
            </a:r>
          </a:p>
        </p:txBody>
      </p:sp>
      <p:sp>
        <p:nvSpPr>
          <p:cNvPr id="5" name="AutoShape 2" descr="https://st.depositphotos.com/1654249/1263/i/600/depositphotos_12631147-stock-photo-3d-man-with-exclama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4077072"/>
            <a:ext cx="1561356" cy="156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7876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Söz konusu tehlikeler;</a:t>
            </a:r>
          </a:p>
        </p:txBody>
      </p:sp>
      <p:sp>
        <p:nvSpPr>
          <p:cNvPr id="3" name="İçerik Yer Tutucusu 2"/>
          <p:cNvSpPr>
            <a:spLocks noGrp="1"/>
          </p:cNvSpPr>
          <p:nvPr>
            <p:ph sz="half" idx="1"/>
          </p:nvPr>
        </p:nvSpPr>
        <p:spPr>
          <a:xfrm>
            <a:off x="755576" y="1600201"/>
            <a:ext cx="3096344" cy="3773016"/>
          </a:xfrm>
        </p:spPr>
        <p:txBody>
          <a:bodyPr>
            <a:normAutofit/>
          </a:bodyPr>
          <a:lstStyle/>
          <a:p>
            <a:pPr algn="ctr"/>
            <a:endParaRPr lang="tr-TR" sz="2400" dirty="0"/>
          </a:p>
          <a:p>
            <a:pPr algn="ctr"/>
            <a:r>
              <a:rPr lang="tr-TR" sz="2400" dirty="0"/>
              <a:t>Toplumların </a:t>
            </a:r>
            <a:r>
              <a:rPr lang="tr-TR" sz="2400" b="1" dirty="0"/>
              <a:t>yoksulluk, eğitimsizlik, </a:t>
            </a:r>
          </a:p>
          <a:p>
            <a:pPr marL="0" indent="0" algn="ctr">
              <a:buNone/>
            </a:pPr>
            <a:r>
              <a:rPr lang="tr-TR" sz="2400" b="1" dirty="0"/>
              <a:t>yanlış şehirleşme, vb. </a:t>
            </a:r>
            <a:r>
              <a:rPr lang="tr-TR" sz="2400" dirty="0"/>
              <a:t>zarar görebilirlikleri ile bir araya geldiğinde </a:t>
            </a:r>
          </a:p>
          <a:p>
            <a:pPr marL="0" indent="0" algn="ctr">
              <a:buNone/>
            </a:pPr>
            <a:r>
              <a:rPr lang="tr-TR" sz="2400" dirty="0"/>
              <a:t>afete </a:t>
            </a:r>
          </a:p>
          <a:p>
            <a:pPr marL="0" indent="0" algn="ctr">
              <a:buNone/>
            </a:pPr>
            <a:r>
              <a:rPr lang="tr-TR" sz="2400" dirty="0"/>
              <a:t>dönüşmektedirler.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628800"/>
            <a:ext cx="3765154"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Metin kutusu 7"/>
          <p:cNvSpPr txBox="1"/>
          <p:nvPr/>
        </p:nvSpPr>
        <p:spPr>
          <a:xfrm>
            <a:off x="1547664" y="6241639"/>
            <a:ext cx="6120680" cy="400110"/>
          </a:xfrm>
          <a:prstGeom prst="rect">
            <a:avLst/>
          </a:prstGeom>
          <a:noFill/>
        </p:spPr>
        <p:txBody>
          <a:bodyPr wrap="square" rtlCol="0">
            <a:spAutoFit/>
          </a:bodyPr>
          <a:lstStyle/>
          <a:p>
            <a:pPr algn="ctr"/>
            <a:r>
              <a:rPr lang="tr-TR" sz="1000" dirty="0">
                <a:solidFill>
                  <a:schemeClr val="bg1">
                    <a:lumMod val="65000"/>
                  </a:schemeClr>
                </a:solidFill>
              </a:rPr>
              <a:t>Yeşil, S. T. (2017). Sağlık afet ve acil durum planlarında genel yaklaşımlar ve ülkemizde kullanılan planlar. </a:t>
            </a:r>
            <a:r>
              <a:rPr lang="tr-TR" sz="1000" i="1" dirty="0" err="1">
                <a:solidFill>
                  <a:schemeClr val="bg1">
                    <a:lumMod val="65000"/>
                  </a:schemeClr>
                </a:solidFill>
              </a:rPr>
              <a:t>Turkish</a:t>
            </a:r>
            <a:r>
              <a:rPr lang="tr-TR" sz="1000" i="1" dirty="0">
                <a:solidFill>
                  <a:schemeClr val="bg1">
                    <a:lumMod val="65000"/>
                  </a:schemeClr>
                </a:solidFill>
              </a:rPr>
              <a:t> </a:t>
            </a:r>
            <a:r>
              <a:rPr lang="tr-TR" sz="1000" i="1" dirty="0" err="1">
                <a:solidFill>
                  <a:schemeClr val="bg1">
                    <a:lumMod val="65000"/>
                  </a:schemeClr>
                </a:solidFill>
              </a:rPr>
              <a:t>Journal</a:t>
            </a:r>
            <a:r>
              <a:rPr lang="tr-TR" sz="1000" i="1" dirty="0">
                <a:solidFill>
                  <a:schemeClr val="bg1">
                    <a:lumMod val="65000"/>
                  </a:schemeClr>
                </a:solidFill>
              </a:rPr>
              <a:t> of </a:t>
            </a:r>
            <a:r>
              <a:rPr lang="tr-TR" sz="1000" i="1" dirty="0" err="1">
                <a:solidFill>
                  <a:schemeClr val="bg1">
                    <a:lumMod val="65000"/>
                  </a:schemeClr>
                </a:solidFill>
              </a:rPr>
              <a:t>Public</a:t>
            </a:r>
            <a:r>
              <a:rPr lang="tr-TR" sz="1000" i="1" dirty="0">
                <a:solidFill>
                  <a:schemeClr val="bg1">
                    <a:lumMod val="65000"/>
                  </a:schemeClr>
                </a:solidFill>
              </a:rPr>
              <a:t> </a:t>
            </a:r>
            <a:r>
              <a:rPr lang="tr-TR" sz="1000" i="1" dirty="0" err="1">
                <a:solidFill>
                  <a:schemeClr val="bg1">
                    <a:lumMod val="65000"/>
                  </a:schemeClr>
                </a:solidFill>
              </a:rPr>
              <a:t>Health</a:t>
            </a:r>
            <a:r>
              <a:rPr lang="tr-TR" sz="1000" dirty="0">
                <a:solidFill>
                  <a:schemeClr val="bg1">
                    <a:lumMod val="65000"/>
                  </a:schemeClr>
                </a:solidFill>
              </a:rPr>
              <a:t>, </a:t>
            </a:r>
            <a:r>
              <a:rPr lang="tr-TR" sz="1000" i="1" dirty="0">
                <a:solidFill>
                  <a:schemeClr val="bg1">
                    <a:lumMod val="65000"/>
                  </a:schemeClr>
                </a:solidFill>
              </a:rPr>
              <a:t>15</a:t>
            </a:r>
            <a:r>
              <a:rPr lang="tr-TR" sz="1000" dirty="0">
                <a:solidFill>
                  <a:schemeClr val="bg1">
                    <a:lumMod val="65000"/>
                  </a:schemeClr>
                </a:solidFill>
              </a:rPr>
              <a:t>(3), 233.</a:t>
            </a:r>
          </a:p>
        </p:txBody>
      </p:sp>
    </p:spTree>
    <p:extLst>
      <p:ext uri="{BB962C8B-B14F-4D97-AF65-F5344CB8AC3E}">
        <p14:creationId xmlns:p14="http://schemas.microsoft.com/office/powerpoint/2010/main" val="1127377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5680" y="2564904"/>
            <a:ext cx="8229600" cy="1143000"/>
          </a:xfrm>
        </p:spPr>
        <p:txBody>
          <a:bodyPr/>
          <a:lstStyle/>
          <a:p>
            <a:r>
              <a:rPr lang="tr-TR" dirty="0">
                <a:solidFill>
                  <a:srgbClr val="C00000"/>
                </a:solidFill>
              </a:rPr>
              <a:t>Afet Yönetimi</a:t>
            </a:r>
          </a:p>
        </p:txBody>
      </p:sp>
      <p:sp>
        <p:nvSpPr>
          <p:cNvPr id="3" name="İçerik Yer Tutucusu 2"/>
          <p:cNvSpPr>
            <a:spLocks noGrp="1"/>
          </p:cNvSpPr>
          <p:nvPr>
            <p:ph idx="1"/>
          </p:nvPr>
        </p:nvSpPr>
        <p:spPr>
          <a:xfrm>
            <a:off x="365670" y="-2403648"/>
            <a:ext cx="8229600" cy="4641379"/>
          </a:xfrm>
        </p:spPr>
        <p:txBody>
          <a:bodyPr>
            <a:noAutofit/>
          </a:bodyPr>
          <a:lstStyle/>
          <a:p>
            <a:pPr marL="0" indent="0" algn="ctr">
              <a:buNone/>
            </a:pPr>
            <a:endParaRPr lang="tr-TR" sz="2200" b="1" dirty="0"/>
          </a:p>
          <a:p>
            <a:pPr algn="ctr"/>
            <a:endParaRPr lang="tr-TR" sz="2200" b="1" dirty="0"/>
          </a:p>
          <a:p>
            <a:pPr algn="ctr"/>
            <a:endParaRPr lang="tr-TR" sz="2200" b="1" dirty="0"/>
          </a:p>
          <a:p>
            <a:pPr algn="ctr"/>
            <a:endParaRPr lang="tr-TR" sz="2200" b="1" dirty="0"/>
          </a:p>
          <a:p>
            <a:pPr algn="ctr"/>
            <a:endParaRPr lang="tr-TR" sz="2200" b="1" dirty="0"/>
          </a:p>
          <a:p>
            <a:pPr algn="ctr"/>
            <a:endParaRPr lang="tr-TR" sz="2200" b="1" dirty="0"/>
          </a:p>
          <a:p>
            <a:pPr algn="ctr"/>
            <a:endParaRPr lang="tr-TR" sz="2200" b="1" dirty="0"/>
          </a:p>
          <a:p>
            <a:pPr algn="ctr"/>
            <a:endParaRPr lang="tr-TR" sz="2200" b="1" dirty="0"/>
          </a:p>
          <a:p>
            <a:pPr algn="ctr"/>
            <a:r>
              <a:rPr lang="tr-TR" sz="2200" b="1" dirty="0"/>
              <a:t>Afet öncesi, afet dönemi ve afet sonrası dönemlerde </a:t>
            </a:r>
          </a:p>
          <a:p>
            <a:pPr marL="0" indent="0" algn="ctr">
              <a:buNone/>
            </a:pPr>
            <a:r>
              <a:rPr lang="tr-TR" sz="2200" dirty="0"/>
              <a:t>çeşitli sektör ve kurumlar tarafından </a:t>
            </a:r>
            <a:r>
              <a:rPr lang="tr-TR" sz="2200" b="1" dirty="0"/>
              <a:t>yapılması gerekenlerinin planlanması ve uygulanması</a:t>
            </a:r>
            <a:r>
              <a:rPr lang="tr-TR" sz="2200" dirty="0"/>
              <a:t> </a:t>
            </a:r>
          </a:p>
          <a:p>
            <a:pPr marL="0" indent="0" algn="ctr">
              <a:buNone/>
            </a:pPr>
            <a:endParaRPr lang="tr-TR" sz="3000" dirty="0"/>
          </a:p>
          <a:p>
            <a:pPr marL="0" indent="0" algn="ctr">
              <a:buNone/>
            </a:pPr>
            <a:endParaRPr lang="tr-TR" sz="3000" dirty="0"/>
          </a:p>
          <a:p>
            <a:pPr marL="0" indent="0" algn="ctr">
              <a:buNone/>
            </a:pPr>
            <a:endParaRPr lang="tr-TR" sz="3000" dirty="0"/>
          </a:p>
          <a:p>
            <a:pPr marL="0" indent="0" algn="ctr">
              <a:buNone/>
            </a:pPr>
            <a:endParaRPr lang="tr-TR" sz="3000" dirty="0"/>
          </a:p>
        </p:txBody>
      </p:sp>
      <p:sp>
        <p:nvSpPr>
          <p:cNvPr id="4" name="Metin kutusu 3"/>
          <p:cNvSpPr txBox="1"/>
          <p:nvPr/>
        </p:nvSpPr>
        <p:spPr>
          <a:xfrm>
            <a:off x="1259632" y="6309320"/>
            <a:ext cx="6624736" cy="646331"/>
          </a:xfrm>
          <a:prstGeom prst="rect">
            <a:avLst/>
          </a:prstGeom>
          <a:noFill/>
        </p:spPr>
        <p:txBody>
          <a:bodyPr wrap="square" rtlCol="0">
            <a:spAutoFit/>
          </a:bodyPr>
          <a:lstStyle/>
          <a:p>
            <a:pPr algn="ctr"/>
            <a:endParaRPr lang="tr-TR" sz="900" dirty="0">
              <a:solidFill>
                <a:schemeClr val="bg1">
                  <a:lumMod val="65000"/>
                </a:schemeClr>
              </a:solidFill>
            </a:endParaRPr>
          </a:p>
          <a:p>
            <a:pPr algn="ctr"/>
            <a:r>
              <a:rPr lang="tr-TR" sz="900" dirty="0" err="1">
                <a:solidFill>
                  <a:schemeClr val="bg1">
                    <a:lumMod val="65000"/>
                  </a:schemeClr>
                </a:solidFill>
              </a:rPr>
              <a:t>Öztek</a:t>
            </a:r>
            <a:r>
              <a:rPr lang="tr-TR" sz="900" dirty="0">
                <a:solidFill>
                  <a:schemeClr val="bg1">
                    <a:lumMod val="65000"/>
                  </a:schemeClr>
                </a:solidFill>
              </a:rPr>
              <a:t>, Z. (2020). Halk Sağlığı Kuramlar ve Uygulamalar. Ankara: Sağlık ve Sosyal Yardım Vakfı.</a:t>
            </a:r>
          </a:p>
          <a:p>
            <a:pPr algn="ctr"/>
            <a:r>
              <a:rPr lang="tr-TR" sz="900" dirty="0">
                <a:solidFill>
                  <a:schemeClr val="bg1">
                    <a:lumMod val="65000"/>
                  </a:schemeClr>
                </a:solidFill>
              </a:rPr>
              <a:t>Erkal, T., &amp; </a:t>
            </a:r>
            <a:r>
              <a:rPr lang="tr-TR" sz="900" dirty="0" err="1">
                <a:solidFill>
                  <a:schemeClr val="bg1">
                    <a:lumMod val="65000"/>
                  </a:schemeClr>
                </a:solidFill>
              </a:rPr>
              <a:t>Değerliyurt</a:t>
            </a:r>
            <a:r>
              <a:rPr lang="tr-TR" sz="900" dirty="0">
                <a:solidFill>
                  <a:schemeClr val="bg1">
                    <a:lumMod val="65000"/>
                  </a:schemeClr>
                </a:solidFill>
              </a:rPr>
              <a:t>, M. (2009). Türkiye’de afet yönetimi. </a:t>
            </a:r>
            <a:r>
              <a:rPr lang="tr-TR" sz="900" i="1" dirty="0">
                <a:solidFill>
                  <a:schemeClr val="bg1">
                    <a:lumMod val="65000"/>
                  </a:schemeClr>
                </a:solidFill>
              </a:rPr>
              <a:t>Doğu Coğrafya Dergisi</a:t>
            </a:r>
            <a:r>
              <a:rPr lang="tr-TR" sz="900" dirty="0">
                <a:solidFill>
                  <a:schemeClr val="bg1">
                    <a:lumMod val="65000"/>
                  </a:schemeClr>
                </a:solidFill>
              </a:rPr>
              <a:t>, </a:t>
            </a:r>
            <a:r>
              <a:rPr lang="tr-TR" sz="900" i="1" dirty="0">
                <a:solidFill>
                  <a:schemeClr val="bg1">
                    <a:lumMod val="65000"/>
                  </a:schemeClr>
                </a:solidFill>
              </a:rPr>
              <a:t>14</a:t>
            </a:r>
            <a:r>
              <a:rPr lang="tr-TR" sz="900" dirty="0">
                <a:solidFill>
                  <a:schemeClr val="bg1">
                    <a:lumMod val="65000"/>
                  </a:schemeClr>
                </a:solidFill>
              </a:rPr>
              <a:t>(22), 147-164.</a:t>
            </a:r>
          </a:p>
          <a:p>
            <a:pPr algn="ctr"/>
            <a:endParaRPr lang="tr-TR" sz="900" dirty="0"/>
          </a:p>
        </p:txBody>
      </p:sp>
      <p:sp>
        <p:nvSpPr>
          <p:cNvPr id="6" name="Aşağı Ok 5"/>
          <p:cNvSpPr/>
          <p:nvPr/>
        </p:nvSpPr>
        <p:spPr>
          <a:xfrm>
            <a:off x="4390460" y="2089435"/>
            <a:ext cx="180020" cy="648072"/>
          </a:xfrm>
          <a:prstGeom prst="downArrow">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8162" y="3573540"/>
            <a:ext cx="5544616" cy="270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2360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57200" y="764704"/>
            <a:ext cx="8229600" cy="5361459"/>
          </a:xfrm>
        </p:spPr>
        <p:txBody>
          <a:bodyPr>
            <a:normAutofit/>
          </a:bodyPr>
          <a:lstStyle/>
          <a:p>
            <a:pPr algn="ctr"/>
            <a:r>
              <a:rPr lang="tr-TR" sz="2400" dirty="0"/>
              <a:t>Tarihte kayıtlı en büyük depremlerden biri olan </a:t>
            </a:r>
          </a:p>
          <a:p>
            <a:pPr marL="0" indent="0" algn="ctr">
              <a:buNone/>
            </a:pPr>
            <a:r>
              <a:rPr lang="tr-TR" sz="2400" dirty="0">
                <a:solidFill>
                  <a:srgbClr val="C00000"/>
                </a:solidFill>
              </a:rPr>
              <a:t>9.0 büyüklüğündeki 1755 Lizbon depremi </a:t>
            </a:r>
          </a:p>
          <a:p>
            <a:pPr marL="0" indent="0" algn="ctr">
              <a:buNone/>
            </a:pPr>
            <a:r>
              <a:rPr lang="tr-TR" sz="2400" dirty="0"/>
              <a:t>ve sonrasında yaşananlar, </a:t>
            </a:r>
          </a:p>
          <a:p>
            <a:pPr marL="0" indent="0" algn="ctr">
              <a:buNone/>
            </a:pPr>
            <a:r>
              <a:rPr lang="tr-TR" sz="2400" dirty="0"/>
              <a:t>aynı zamanda tarihteki ilk </a:t>
            </a:r>
            <a:r>
              <a:rPr lang="tr-TR" sz="2400" dirty="0" err="1"/>
              <a:t>koordinatif</a:t>
            </a:r>
            <a:r>
              <a:rPr lang="tr-TR" sz="2400" dirty="0"/>
              <a:t> afet müdahalesinin de başarılı bir şekilde uygulandığı depremdir </a:t>
            </a:r>
          </a:p>
          <a:p>
            <a:pPr marL="0" indent="0" algn="ctr">
              <a:buNone/>
            </a:pPr>
            <a:endParaRPr lang="tr-TR" dirty="0"/>
          </a:p>
        </p:txBody>
      </p:sp>
      <p:sp>
        <p:nvSpPr>
          <p:cNvPr id="4" name="Metin kutusu 3"/>
          <p:cNvSpPr txBox="1"/>
          <p:nvPr/>
        </p:nvSpPr>
        <p:spPr>
          <a:xfrm>
            <a:off x="1331640" y="6309320"/>
            <a:ext cx="7128792" cy="246221"/>
          </a:xfrm>
          <a:prstGeom prst="rect">
            <a:avLst/>
          </a:prstGeom>
          <a:noFill/>
        </p:spPr>
        <p:txBody>
          <a:bodyPr wrap="square" rtlCol="0">
            <a:spAutoFit/>
          </a:bodyPr>
          <a:lstStyle/>
          <a:p>
            <a:r>
              <a:rPr lang="tr-TR" sz="1000" dirty="0">
                <a:solidFill>
                  <a:schemeClr val="bg1">
                    <a:lumMod val="65000"/>
                  </a:schemeClr>
                </a:solidFill>
              </a:rPr>
              <a:t>Günaydın, M., Tatlı, Ö., &amp; Genç, E. E. (2017). Arama kurtarma örgütleri ve UMKE. </a:t>
            </a:r>
            <a:r>
              <a:rPr lang="tr-TR" sz="1000" i="1" dirty="0">
                <a:solidFill>
                  <a:schemeClr val="bg1">
                    <a:lumMod val="65000"/>
                  </a:schemeClr>
                </a:solidFill>
              </a:rPr>
              <a:t>Doğal Afetler ve Çevre Dergisi</a:t>
            </a:r>
            <a:r>
              <a:rPr lang="tr-TR" sz="1000" dirty="0">
                <a:solidFill>
                  <a:schemeClr val="bg1">
                    <a:lumMod val="65000"/>
                  </a:schemeClr>
                </a:solidFill>
              </a:rPr>
              <a:t>, </a:t>
            </a:r>
            <a:r>
              <a:rPr lang="tr-TR" sz="1000" i="1" dirty="0">
                <a:solidFill>
                  <a:schemeClr val="bg1">
                    <a:lumMod val="65000"/>
                  </a:schemeClr>
                </a:solidFill>
              </a:rPr>
              <a:t>3</a:t>
            </a:r>
            <a:r>
              <a:rPr lang="tr-TR" sz="1000" dirty="0">
                <a:solidFill>
                  <a:schemeClr val="bg1">
                    <a:lumMod val="65000"/>
                  </a:schemeClr>
                </a:solidFill>
              </a:rPr>
              <a:t>(1), 56-63.</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6583" y="3302099"/>
            <a:ext cx="4924115"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6444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sz="2700" dirty="0">
                <a:solidFill>
                  <a:srgbClr val="C00000"/>
                </a:solidFill>
              </a:rPr>
              <a:t>9.0 büyüklüğündeki 1755 Lizbon depremi </a:t>
            </a:r>
            <a:br>
              <a:rPr lang="tr-TR" dirty="0">
                <a:solidFill>
                  <a:srgbClr val="C00000"/>
                </a:solidFill>
              </a:rPr>
            </a:br>
            <a:endParaRPr lang="tr-TR" dirty="0"/>
          </a:p>
        </p:txBody>
      </p:sp>
      <p:sp>
        <p:nvSpPr>
          <p:cNvPr id="3" name="İçerik Yer Tutucusu 2"/>
          <p:cNvSpPr>
            <a:spLocks noGrp="1"/>
          </p:cNvSpPr>
          <p:nvPr>
            <p:ph idx="1"/>
          </p:nvPr>
        </p:nvSpPr>
        <p:spPr/>
        <p:txBody>
          <a:bodyPr/>
          <a:lstStyle/>
          <a:p>
            <a:pPr algn="ctr"/>
            <a:r>
              <a:rPr lang="tr-TR" sz="2400" dirty="0"/>
              <a:t>Dönemin yetkilileri, afet sonrasında </a:t>
            </a:r>
          </a:p>
          <a:p>
            <a:pPr marL="0" indent="0" algn="ctr">
              <a:buNone/>
            </a:pPr>
            <a:r>
              <a:rPr lang="tr-TR" sz="2400" dirty="0"/>
              <a:t>silahlı kuvvetler dahil tüm unsurları başarılı bir şekilde organize etmiş, </a:t>
            </a:r>
          </a:p>
          <a:p>
            <a:pPr marL="0" indent="0" algn="ctr">
              <a:buNone/>
            </a:pPr>
            <a:r>
              <a:rPr lang="tr-TR" sz="2400" dirty="0"/>
              <a:t>şehri güvenlik altına almış, </a:t>
            </a:r>
          </a:p>
          <a:p>
            <a:pPr marL="0" indent="0" algn="ctr">
              <a:buNone/>
            </a:pPr>
            <a:r>
              <a:rPr lang="tr-TR" sz="2400" dirty="0"/>
              <a:t>kent dışından yiyecek teminini sağlamış, </a:t>
            </a:r>
          </a:p>
          <a:p>
            <a:pPr marL="0" indent="0" algn="ctr">
              <a:buNone/>
            </a:pPr>
            <a:r>
              <a:rPr lang="tr-TR" sz="2400" dirty="0"/>
              <a:t>yiyecek fiyatlarının kontrolden çıkarak yiyeceklerin karaborsaya düşmesinin önüne geçmiştir</a:t>
            </a:r>
          </a:p>
          <a:p>
            <a:endParaRPr lang="tr-TR" dirty="0"/>
          </a:p>
        </p:txBody>
      </p:sp>
      <p:sp>
        <p:nvSpPr>
          <p:cNvPr id="4" name="Metin kutusu 3"/>
          <p:cNvSpPr txBox="1"/>
          <p:nvPr/>
        </p:nvSpPr>
        <p:spPr>
          <a:xfrm>
            <a:off x="1331640" y="6309320"/>
            <a:ext cx="7128792" cy="246221"/>
          </a:xfrm>
          <a:prstGeom prst="rect">
            <a:avLst/>
          </a:prstGeom>
          <a:noFill/>
        </p:spPr>
        <p:txBody>
          <a:bodyPr wrap="square" rtlCol="0">
            <a:spAutoFit/>
          </a:bodyPr>
          <a:lstStyle/>
          <a:p>
            <a:r>
              <a:rPr lang="tr-TR" sz="1000" dirty="0">
                <a:solidFill>
                  <a:schemeClr val="bg1">
                    <a:lumMod val="65000"/>
                  </a:schemeClr>
                </a:solidFill>
              </a:rPr>
              <a:t>Günaydın, M., Tatlı, Ö., &amp; Genç, E. E. (2017). Arama kurtarma örgütleri ve UMKE. </a:t>
            </a:r>
            <a:r>
              <a:rPr lang="tr-TR" sz="1000" i="1" dirty="0">
                <a:solidFill>
                  <a:schemeClr val="bg1">
                    <a:lumMod val="65000"/>
                  </a:schemeClr>
                </a:solidFill>
              </a:rPr>
              <a:t>Doğal Afetler ve Çevre Dergisi</a:t>
            </a:r>
            <a:r>
              <a:rPr lang="tr-TR" sz="1000" dirty="0">
                <a:solidFill>
                  <a:schemeClr val="bg1">
                    <a:lumMod val="65000"/>
                  </a:schemeClr>
                </a:solidFill>
              </a:rPr>
              <a:t>, </a:t>
            </a:r>
            <a:r>
              <a:rPr lang="tr-TR" sz="1000" i="1" dirty="0">
                <a:solidFill>
                  <a:schemeClr val="bg1">
                    <a:lumMod val="65000"/>
                  </a:schemeClr>
                </a:solidFill>
              </a:rPr>
              <a:t>3</a:t>
            </a:r>
            <a:r>
              <a:rPr lang="tr-TR" sz="1000" dirty="0">
                <a:solidFill>
                  <a:schemeClr val="bg1">
                    <a:lumMod val="65000"/>
                  </a:schemeClr>
                </a:solidFill>
              </a:rPr>
              <a:t>(1), 56-63.</a:t>
            </a:r>
          </a:p>
        </p:txBody>
      </p:sp>
    </p:spTree>
    <p:extLst>
      <p:ext uri="{BB962C8B-B14F-4D97-AF65-F5344CB8AC3E}">
        <p14:creationId xmlns:p14="http://schemas.microsoft.com/office/powerpoint/2010/main" val="1559278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dirty="0">
                <a:solidFill>
                  <a:srgbClr val="C00000"/>
                </a:solidFill>
              </a:rPr>
              <a:t>Dünyada Afet Yönetimi ve Gelişimi</a:t>
            </a:r>
          </a:p>
        </p:txBody>
      </p:sp>
      <p:sp>
        <p:nvSpPr>
          <p:cNvPr id="3" name="İçerik Yer Tutucusu 2"/>
          <p:cNvSpPr>
            <a:spLocks noGrp="1"/>
          </p:cNvSpPr>
          <p:nvPr>
            <p:ph idx="1"/>
          </p:nvPr>
        </p:nvSpPr>
        <p:spPr/>
        <p:txBody>
          <a:bodyPr>
            <a:normAutofit/>
          </a:bodyPr>
          <a:lstStyle/>
          <a:p>
            <a:pPr algn="ctr"/>
            <a:r>
              <a:rPr lang="tr-TR" sz="2000" dirty="0"/>
              <a:t>Yokohama Stratejisi ve Eylem Planı’nın ardından </a:t>
            </a:r>
          </a:p>
          <a:p>
            <a:pPr marL="0" indent="0" algn="ctr">
              <a:buNone/>
            </a:pPr>
            <a:r>
              <a:rPr lang="tr-TR" sz="2000" dirty="0"/>
              <a:t>2005 yılında Japonya’nın </a:t>
            </a:r>
            <a:r>
              <a:rPr lang="tr-TR" sz="2000" dirty="0" err="1"/>
              <a:t>Kobe</a:t>
            </a:r>
            <a:r>
              <a:rPr lang="tr-TR" sz="2000" dirty="0"/>
              <a:t> kentinde düzenlenen 2. Afetlerin Azaltılması Dünya Konferansı’nda </a:t>
            </a:r>
          </a:p>
          <a:p>
            <a:pPr marL="0" indent="0" algn="ctr">
              <a:buNone/>
            </a:pPr>
            <a:r>
              <a:rPr lang="tr-TR" sz="2000" dirty="0"/>
              <a:t>2005-2015 yılları arasında afetlerin neden olduğu zararların azaltılmasını amaçlayan</a:t>
            </a:r>
          </a:p>
          <a:p>
            <a:pPr marL="0" indent="0" algn="ctr">
              <a:buNone/>
            </a:pPr>
            <a:r>
              <a:rPr lang="tr-TR" sz="2000" b="1" dirty="0" err="1"/>
              <a:t>Hyogo</a:t>
            </a:r>
            <a:r>
              <a:rPr lang="tr-TR" sz="2000" b="1" dirty="0"/>
              <a:t> Çerçeve Eylem Planı (HÇEP)</a:t>
            </a:r>
            <a:r>
              <a:rPr lang="tr-TR" sz="2000" dirty="0"/>
              <a:t> hazırlanmış ve Birleşmiş Milletlere üye 168 ülke tarafından benimsenmiştir</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4437112"/>
            <a:ext cx="2463949" cy="1866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1331640" y="6519940"/>
            <a:ext cx="7128792" cy="246221"/>
          </a:xfrm>
          <a:prstGeom prst="rect">
            <a:avLst/>
          </a:prstGeom>
          <a:noFill/>
        </p:spPr>
        <p:txBody>
          <a:bodyPr wrap="square" rtlCol="0">
            <a:spAutoFit/>
          </a:bodyPr>
          <a:lstStyle/>
          <a:p>
            <a:r>
              <a:rPr lang="tr-TR" sz="1000" dirty="0">
                <a:solidFill>
                  <a:schemeClr val="bg1">
                    <a:lumMod val="65000"/>
                  </a:schemeClr>
                </a:solidFill>
              </a:rPr>
              <a:t>Günaydın, M., Tatlı, Ö., &amp; Genç, E. E. (2017). Arama kurtarma örgütleri ve UMKE. </a:t>
            </a:r>
            <a:r>
              <a:rPr lang="tr-TR" sz="1000" i="1" dirty="0">
                <a:solidFill>
                  <a:schemeClr val="bg1">
                    <a:lumMod val="65000"/>
                  </a:schemeClr>
                </a:solidFill>
              </a:rPr>
              <a:t>Doğal Afetler ve Çevre Dergisi</a:t>
            </a:r>
            <a:r>
              <a:rPr lang="tr-TR" sz="1000" dirty="0">
                <a:solidFill>
                  <a:schemeClr val="bg1">
                    <a:lumMod val="65000"/>
                  </a:schemeClr>
                </a:solidFill>
              </a:rPr>
              <a:t>, </a:t>
            </a:r>
            <a:r>
              <a:rPr lang="tr-TR" sz="1000" i="1" dirty="0">
                <a:solidFill>
                  <a:schemeClr val="bg1">
                    <a:lumMod val="65000"/>
                  </a:schemeClr>
                </a:solidFill>
              </a:rPr>
              <a:t>3</a:t>
            </a:r>
            <a:r>
              <a:rPr lang="tr-TR" sz="1000" dirty="0">
                <a:solidFill>
                  <a:schemeClr val="bg1">
                    <a:lumMod val="65000"/>
                  </a:schemeClr>
                </a:solidFill>
              </a:rPr>
              <a:t>(1), 56-63.</a:t>
            </a:r>
          </a:p>
        </p:txBody>
      </p:sp>
    </p:spTree>
    <p:extLst>
      <p:ext uri="{BB962C8B-B14F-4D97-AF65-F5344CB8AC3E}">
        <p14:creationId xmlns:p14="http://schemas.microsoft.com/office/powerpoint/2010/main" val="790164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834042"/>
            <a:ext cx="8229600" cy="5721499"/>
          </a:xfrm>
        </p:spPr>
        <p:txBody>
          <a:bodyPr>
            <a:normAutofit/>
          </a:bodyPr>
          <a:lstStyle/>
          <a:p>
            <a:pPr algn="ctr"/>
            <a:r>
              <a:rPr lang="tr-TR" sz="2400" dirty="0"/>
              <a:t>Bugün dünyanın geldiği en önemli nokta değerlendirildiğinde, sadece afet sonrası müdahale döneminin kapandı, </a:t>
            </a:r>
          </a:p>
          <a:p>
            <a:pPr marL="0" indent="0" algn="ctr">
              <a:buNone/>
            </a:pPr>
            <a:r>
              <a:rPr lang="tr-TR" sz="2400" dirty="0">
                <a:solidFill>
                  <a:srgbClr val="C00000"/>
                </a:solidFill>
              </a:rPr>
              <a:t>“etkin risk yönetimi”</a:t>
            </a:r>
            <a:r>
              <a:rPr lang="tr-TR" sz="2400" b="1" dirty="0"/>
              <a:t> </a:t>
            </a:r>
            <a:r>
              <a:rPr lang="tr-TR" sz="2400" dirty="0"/>
              <a:t>döneminin başladı</a:t>
            </a:r>
          </a:p>
          <a:p>
            <a:pPr marL="0" indent="0" algn="ctr">
              <a:buNone/>
            </a:pPr>
            <a:endParaRPr lang="tr-TR" sz="2400" dirty="0"/>
          </a:p>
          <a:p>
            <a:pPr algn="ctr"/>
            <a:r>
              <a:rPr lang="tr-TR" sz="2400" dirty="0"/>
              <a:t>Temel olarak</a:t>
            </a:r>
            <a:r>
              <a:rPr lang="tr-TR" sz="2400" b="1" dirty="0"/>
              <a:t> </a:t>
            </a:r>
            <a:r>
              <a:rPr lang="tr-TR" sz="2400" dirty="0">
                <a:solidFill>
                  <a:srgbClr val="C00000"/>
                </a:solidFill>
              </a:rPr>
              <a:t>“zarar azaltma” ve “hazırlık/planlama” </a:t>
            </a:r>
            <a:r>
              <a:rPr lang="tr-TR" sz="2400" dirty="0"/>
              <a:t>aşamalarından oluşur, </a:t>
            </a:r>
          </a:p>
          <a:p>
            <a:pPr marL="0" indent="0" algn="ctr">
              <a:buNone/>
            </a:pPr>
            <a:r>
              <a:rPr lang="tr-TR" sz="2400" dirty="0"/>
              <a:t>toplumsal zarar görebilirliğin azaltılması </a:t>
            </a:r>
          </a:p>
          <a:p>
            <a:pPr algn="ctr"/>
            <a:endParaRPr lang="tr-TR" sz="2400" dirty="0"/>
          </a:p>
          <a:p>
            <a:pPr algn="ctr"/>
            <a:r>
              <a:rPr lang="tr-TR" sz="2400" dirty="0"/>
              <a:t>önlenemeyecek afet türlerine yapılan müdahalenin etkinliğinin artırılmasında </a:t>
            </a:r>
          </a:p>
          <a:p>
            <a:pPr marL="0" indent="0" algn="ctr">
              <a:buNone/>
            </a:pPr>
            <a:r>
              <a:rPr lang="tr-TR" sz="2400" dirty="0"/>
              <a:t>hem yöneticilere hem de uygulayıcılara </a:t>
            </a:r>
          </a:p>
          <a:p>
            <a:pPr marL="0" indent="0" algn="ctr">
              <a:buNone/>
            </a:pPr>
            <a:r>
              <a:rPr lang="tr-TR" sz="2400" dirty="0"/>
              <a:t>ihtiyaç duydukları desteği sağlar</a:t>
            </a:r>
          </a:p>
        </p:txBody>
      </p:sp>
      <p:sp>
        <p:nvSpPr>
          <p:cNvPr id="4" name="Metin kutusu 3"/>
          <p:cNvSpPr txBox="1"/>
          <p:nvPr/>
        </p:nvSpPr>
        <p:spPr>
          <a:xfrm>
            <a:off x="1331640" y="6309320"/>
            <a:ext cx="7128792" cy="246221"/>
          </a:xfrm>
          <a:prstGeom prst="rect">
            <a:avLst/>
          </a:prstGeom>
          <a:noFill/>
        </p:spPr>
        <p:txBody>
          <a:bodyPr wrap="square" rtlCol="0">
            <a:spAutoFit/>
          </a:bodyPr>
          <a:lstStyle/>
          <a:p>
            <a:r>
              <a:rPr lang="tr-TR" sz="1000" dirty="0">
                <a:solidFill>
                  <a:schemeClr val="bg1">
                    <a:lumMod val="65000"/>
                  </a:schemeClr>
                </a:solidFill>
              </a:rPr>
              <a:t>Günaydın, M., Tatlı, Ö., &amp; Genç, E. E. (2017). Arama kurtarma örgütleri ve UMKE. </a:t>
            </a:r>
            <a:r>
              <a:rPr lang="tr-TR" sz="1000" i="1" dirty="0">
                <a:solidFill>
                  <a:schemeClr val="bg1">
                    <a:lumMod val="65000"/>
                  </a:schemeClr>
                </a:solidFill>
              </a:rPr>
              <a:t>Doğal Afetler ve Çevre Dergisi</a:t>
            </a:r>
            <a:r>
              <a:rPr lang="tr-TR" sz="1000" dirty="0">
                <a:solidFill>
                  <a:schemeClr val="bg1">
                    <a:lumMod val="65000"/>
                  </a:schemeClr>
                </a:solidFill>
              </a:rPr>
              <a:t>, </a:t>
            </a:r>
            <a:r>
              <a:rPr lang="tr-TR" sz="1000" i="1" dirty="0">
                <a:solidFill>
                  <a:schemeClr val="bg1">
                    <a:lumMod val="65000"/>
                  </a:schemeClr>
                </a:solidFill>
              </a:rPr>
              <a:t>3</a:t>
            </a:r>
            <a:r>
              <a:rPr lang="tr-TR" sz="1000" dirty="0">
                <a:solidFill>
                  <a:schemeClr val="bg1">
                    <a:lumMod val="65000"/>
                  </a:schemeClr>
                </a:solidFill>
              </a:rPr>
              <a:t>(1), 56-63.</a:t>
            </a:r>
          </a:p>
        </p:txBody>
      </p:sp>
      <p:sp>
        <p:nvSpPr>
          <p:cNvPr id="2" name="Aşağı Ok 1"/>
          <p:cNvSpPr/>
          <p:nvPr/>
        </p:nvSpPr>
        <p:spPr>
          <a:xfrm>
            <a:off x="3563888" y="2132856"/>
            <a:ext cx="144016"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Aşağı Ok 4"/>
          <p:cNvSpPr/>
          <p:nvPr/>
        </p:nvSpPr>
        <p:spPr>
          <a:xfrm rot="17998794" flipH="1">
            <a:off x="4984131" y="1675271"/>
            <a:ext cx="219075" cy="12443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299518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1. Hazırlık Evresi</a:t>
            </a:r>
          </a:p>
        </p:txBody>
      </p:sp>
      <p:sp>
        <p:nvSpPr>
          <p:cNvPr id="3" name="İçerik Yer Tutucusu 2"/>
          <p:cNvSpPr>
            <a:spLocks noGrp="1"/>
          </p:cNvSpPr>
          <p:nvPr>
            <p:ph idx="1"/>
          </p:nvPr>
        </p:nvSpPr>
        <p:spPr/>
        <p:txBody>
          <a:bodyPr>
            <a:normAutofit lnSpcReduction="10000"/>
          </a:bodyPr>
          <a:lstStyle/>
          <a:p>
            <a:pPr algn="ctr"/>
            <a:r>
              <a:rPr lang="tr-TR" sz="2400" dirty="0"/>
              <a:t>Toplumun ve felaketle mücadele eden kuruluşların felakete hazırlanmak için yaptıkları tüm etkinlikleri kapsar</a:t>
            </a:r>
          </a:p>
          <a:p>
            <a:pPr algn="ctr"/>
            <a:endParaRPr lang="tr-TR" sz="2400" dirty="0"/>
          </a:p>
          <a:p>
            <a:pPr algn="ctr"/>
            <a:r>
              <a:rPr lang="tr-TR" sz="2400" dirty="0"/>
              <a:t>Yönetimin en önemli dönemi</a:t>
            </a:r>
          </a:p>
          <a:p>
            <a:pPr algn="ctr"/>
            <a:endParaRPr lang="tr-TR" sz="2400" dirty="0"/>
          </a:p>
          <a:p>
            <a:pPr algn="ctr"/>
            <a:r>
              <a:rPr lang="tr-TR" sz="2400" dirty="0"/>
              <a:t>Örgütlenme, </a:t>
            </a:r>
          </a:p>
          <a:p>
            <a:pPr algn="ctr"/>
            <a:r>
              <a:rPr lang="tr-TR" sz="2400" dirty="0"/>
              <a:t>yasal düzenleme, </a:t>
            </a:r>
          </a:p>
          <a:p>
            <a:pPr algn="ctr"/>
            <a:r>
              <a:rPr lang="tr-TR" sz="2400" dirty="0"/>
              <a:t>kaynak organizasyonu, </a:t>
            </a:r>
          </a:p>
          <a:p>
            <a:pPr algn="ctr"/>
            <a:r>
              <a:rPr lang="tr-TR" sz="2400" dirty="0"/>
              <a:t>afete karşı plan hazırlanması, </a:t>
            </a:r>
          </a:p>
          <a:p>
            <a:pPr algn="ctr"/>
            <a:r>
              <a:rPr lang="tr-TR" sz="2400" dirty="0"/>
              <a:t>eğitim, </a:t>
            </a:r>
          </a:p>
          <a:p>
            <a:pPr algn="ctr"/>
            <a:r>
              <a:rPr lang="tr-TR" sz="2400" dirty="0"/>
              <a:t>izleme ve değerlendirme yapılır</a:t>
            </a:r>
          </a:p>
        </p:txBody>
      </p:sp>
      <p:sp>
        <p:nvSpPr>
          <p:cNvPr id="4" name="Dikdörtgen 3"/>
          <p:cNvSpPr/>
          <p:nvPr/>
        </p:nvSpPr>
        <p:spPr>
          <a:xfrm>
            <a:off x="2123728" y="6611779"/>
            <a:ext cx="5184576" cy="246221"/>
          </a:xfrm>
          <a:prstGeom prst="rect">
            <a:avLst/>
          </a:prstGeom>
        </p:spPr>
        <p:txBody>
          <a:bodyPr wrap="square">
            <a:spAutoFit/>
          </a:bodyPr>
          <a:lstStyle/>
          <a:p>
            <a:pPr algn="ctr"/>
            <a:r>
              <a:rPr lang="tr-TR" sz="1000" dirty="0">
                <a:solidFill>
                  <a:schemeClr val="bg1">
                    <a:lumMod val="65000"/>
                  </a:schemeClr>
                </a:solidFill>
              </a:rPr>
              <a:t>Akbaba, M. &amp; Demirhindi, H. (ed.)(2017). Temel Halk Sağlığı. Ankara: Akademisyen Kitabevi.</a:t>
            </a:r>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8264" y="5301208"/>
            <a:ext cx="1944216"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2443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aşlık 4"/>
          <p:cNvSpPr>
            <a:spLocks noGrp="1"/>
          </p:cNvSpPr>
          <p:nvPr>
            <p:ph type="title"/>
          </p:nvPr>
        </p:nvSpPr>
        <p:spPr/>
        <p:txBody>
          <a:bodyPr/>
          <a:lstStyle/>
          <a:p>
            <a:r>
              <a:rPr lang="tr-TR" dirty="0"/>
              <a:t>Tehlike</a:t>
            </a:r>
          </a:p>
        </p:txBody>
      </p:sp>
      <p:sp>
        <p:nvSpPr>
          <p:cNvPr id="6" name="İçerik Yer Tutucusu 5"/>
          <p:cNvSpPr>
            <a:spLocks noGrp="1"/>
          </p:cNvSpPr>
          <p:nvPr>
            <p:ph idx="1"/>
          </p:nvPr>
        </p:nvSpPr>
        <p:spPr/>
        <p:txBody>
          <a:bodyPr>
            <a:normAutofit/>
          </a:bodyPr>
          <a:lstStyle/>
          <a:p>
            <a:pPr algn="ctr"/>
            <a:r>
              <a:rPr lang="tr-TR" sz="2400" dirty="0"/>
              <a:t>İnsan yaşamını, mal varlığını, bir afete yol açacak derecede tehdit eden, doğanın ya da insanların yol açtığı olay</a:t>
            </a:r>
          </a:p>
          <a:p>
            <a:pPr algn="ctr"/>
            <a:endParaRPr lang="tr-TR" sz="2400" dirty="0"/>
          </a:p>
          <a:p>
            <a:pPr algn="ctr"/>
            <a:r>
              <a:rPr lang="tr-TR" sz="2400" dirty="0"/>
              <a:t>Afeti tetikler</a:t>
            </a:r>
          </a:p>
          <a:p>
            <a:pPr algn="ctr"/>
            <a:endParaRPr lang="tr-TR" sz="2400" dirty="0"/>
          </a:p>
          <a:p>
            <a:pPr algn="ctr"/>
            <a:r>
              <a:rPr lang="tr-TR" sz="2400"/>
              <a:t>Deprem, </a:t>
            </a:r>
            <a:r>
              <a:rPr lang="tr-TR" sz="2400" dirty="0"/>
              <a:t>fırtına, sel, toprak kayması, kuraklık, savaş, ekonomik kriz.. Hepsi birer tehlikedir</a:t>
            </a:r>
          </a:p>
        </p:txBody>
      </p:sp>
      <p:sp>
        <p:nvSpPr>
          <p:cNvPr id="7" name="Metin kutusu 6"/>
          <p:cNvSpPr txBox="1"/>
          <p:nvPr/>
        </p:nvSpPr>
        <p:spPr>
          <a:xfrm>
            <a:off x="1259632" y="6381328"/>
            <a:ext cx="6624736" cy="400110"/>
          </a:xfrm>
          <a:prstGeom prst="rect">
            <a:avLst/>
          </a:prstGeom>
          <a:noFill/>
        </p:spPr>
        <p:txBody>
          <a:bodyPr wrap="square" rtlCol="0">
            <a:spAutoFit/>
          </a:bodyPr>
          <a:lstStyle/>
          <a:p>
            <a:pPr algn="ctr"/>
            <a:r>
              <a:rPr lang="tr-TR" sz="1000" dirty="0">
                <a:solidFill>
                  <a:schemeClr val="bg1">
                    <a:lumMod val="85000"/>
                  </a:schemeClr>
                </a:solidFill>
              </a:rPr>
              <a:t>Güler, Ç &amp; Akın L. (Ed.). (2012). Halk Sağlığı Temel Bilgiler 2. Cilt. Hacettepe Üniversitesi Yayınları. Ankara</a:t>
            </a:r>
          </a:p>
          <a:p>
            <a:pPr algn="ctr"/>
            <a:endParaRPr lang="tr-TR" sz="1000" dirty="0">
              <a:solidFill>
                <a:schemeClr val="bg1">
                  <a:lumMod val="85000"/>
                </a:schemeClr>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4869160"/>
            <a:ext cx="1133302"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1193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etin kutusu 4"/>
          <p:cNvSpPr txBox="1"/>
          <p:nvPr/>
        </p:nvSpPr>
        <p:spPr>
          <a:xfrm rot="968754">
            <a:off x="717391" y="4825396"/>
            <a:ext cx="3096344" cy="1477328"/>
          </a:xfrm>
          <a:prstGeom prst="rect">
            <a:avLst/>
          </a:prstGeom>
          <a:noFill/>
        </p:spPr>
        <p:txBody>
          <a:bodyPr wrap="square" rtlCol="0">
            <a:spAutoFit/>
          </a:bodyPr>
          <a:lstStyle/>
          <a:p>
            <a:r>
              <a:rPr lang="tr-TR" dirty="0"/>
              <a:t>Binalarda</a:t>
            </a:r>
          </a:p>
          <a:p>
            <a:r>
              <a:rPr lang="tr-TR" dirty="0"/>
              <a:t>panik anında kullanmak </a:t>
            </a:r>
          </a:p>
          <a:p>
            <a:r>
              <a:rPr lang="tr-TR" dirty="0"/>
              <a:t>için mutlaka </a:t>
            </a:r>
          </a:p>
          <a:p>
            <a:r>
              <a:rPr lang="tr-TR" dirty="0"/>
              <a:t>2 merdiven olmalı</a:t>
            </a:r>
          </a:p>
          <a:p>
            <a:endParaRPr lang="tr-TR" dirty="0"/>
          </a:p>
        </p:txBody>
      </p:sp>
      <p:sp>
        <p:nvSpPr>
          <p:cNvPr id="6" name="Metin kutusu 5"/>
          <p:cNvSpPr txBox="1"/>
          <p:nvPr/>
        </p:nvSpPr>
        <p:spPr>
          <a:xfrm rot="20288472">
            <a:off x="4117758" y="3377780"/>
            <a:ext cx="2664296" cy="1200329"/>
          </a:xfrm>
          <a:prstGeom prst="rect">
            <a:avLst/>
          </a:prstGeom>
          <a:noFill/>
        </p:spPr>
        <p:txBody>
          <a:bodyPr wrap="square" rtlCol="0">
            <a:spAutoFit/>
          </a:bodyPr>
          <a:lstStyle/>
          <a:p>
            <a:r>
              <a:rPr lang="tr-TR" dirty="0"/>
              <a:t>Bahçelerde gereksiz çit, tel, duvar vb. engeller bulunmamalı</a:t>
            </a:r>
          </a:p>
          <a:p>
            <a:endParaRPr lang="tr-TR" dirty="0"/>
          </a:p>
        </p:txBody>
      </p:sp>
      <p:sp>
        <p:nvSpPr>
          <p:cNvPr id="7" name="Metin kutusu 6"/>
          <p:cNvSpPr txBox="1"/>
          <p:nvPr/>
        </p:nvSpPr>
        <p:spPr>
          <a:xfrm rot="1179026">
            <a:off x="5442174" y="5747149"/>
            <a:ext cx="3240360" cy="923330"/>
          </a:xfrm>
          <a:prstGeom prst="rect">
            <a:avLst/>
          </a:prstGeom>
          <a:noFill/>
        </p:spPr>
        <p:txBody>
          <a:bodyPr wrap="square" rtlCol="0">
            <a:spAutoFit/>
          </a:bodyPr>
          <a:lstStyle/>
          <a:p>
            <a:r>
              <a:rPr lang="tr-TR" dirty="0"/>
              <a:t>Binaların her birinin özel girişi olmalı</a:t>
            </a:r>
          </a:p>
          <a:p>
            <a:endParaRPr lang="tr-TR" dirty="0"/>
          </a:p>
        </p:txBody>
      </p:sp>
      <p:sp>
        <p:nvSpPr>
          <p:cNvPr id="9" name="Metin kutusu 8"/>
          <p:cNvSpPr txBox="1"/>
          <p:nvPr/>
        </p:nvSpPr>
        <p:spPr>
          <a:xfrm rot="20880986">
            <a:off x="133695" y="219998"/>
            <a:ext cx="3816424" cy="369332"/>
          </a:xfrm>
          <a:prstGeom prst="rect">
            <a:avLst/>
          </a:prstGeom>
          <a:noFill/>
        </p:spPr>
        <p:txBody>
          <a:bodyPr wrap="square" rtlCol="0">
            <a:spAutoFit/>
          </a:bodyPr>
          <a:lstStyle/>
          <a:p>
            <a:r>
              <a:rPr lang="tr-TR" dirty="0"/>
              <a:t>Çıkmaz sokak olmamalı</a:t>
            </a:r>
          </a:p>
        </p:txBody>
      </p:sp>
      <p:sp>
        <p:nvSpPr>
          <p:cNvPr id="10" name="Metin kutusu 9"/>
          <p:cNvSpPr txBox="1"/>
          <p:nvPr/>
        </p:nvSpPr>
        <p:spPr>
          <a:xfrm rot="724978">
            <a:off x="2604778" y="1357342"/>
            <a:ext cx="2739198" cy="646331"/>
          </a:xfrm>
          <a:prstGeom prst="rect">
            <a:avLst/>
          </a:prstGeom>
          <a:noFill/>
        </p:spPr>
        <p:txBody>
          <a:bodyPr wrap="square" rtlCol="0">
            <a:spAutoFit/>
          </a:bodyPr>
          <a:lstStyle/>
          <a:p>
            <a:r>
              <a:rPr lang="tr-TR" dirty="0"/>
              <a:t>Binaların dayanıklılığı değerlendirilmeli</a:t>
            </a:r>
          </a:p>
        </p:txBody>
      </p:sp>
      <p:sp>
        <p:nvSpPr>
          <p:cNvPr id="11" name="Metin kutusu 10"/>
          <p:cNvSpPr txBox="1"/>
          <p:nvPr/>
        </p:nvSpPr>
        <p:spPr>
          <a:xfrm rot="619030">
            <a:off x="1383683" y="2099386"/>
            <a:ext cx="1760100" cy="400110"/>
          </a:xfrm>
          <a:prstGeom prst="rect">
            <a:avLst/>
          </a:prstGeom>
          <a:noFill/>
        </p:spPr>
        <p:txBody>
          <a:bodyPr wrap="square" rtlCol="0">
            <a:spAutoFit/>
          </a:bodyPr>
          <a:lstStyle/>
          <a:p>
            <a:r>
              <a:rPr lang="tr-TR" sz="2000" dirty="0"/>
              <a:t>Eğitim</a:t>
            </a:r>
          </a:p>
        </p:txBody>
      </p:sp>
      <p:sp>
        <p:nvSpPr>
          <p:cNvPr id="12" name="Metin kutusu 11"/>
          <p:cNvSpPr txBox="1"/>
          <p:nvPr/>
        </p:nvSpPr>
        <p:spPr>
          <a:xfrm rot="1896566">
            <a:off x="6732241" y="1114501"/>
            <a:ext cx="1800200" cy="646331"/>
          </a:xfrm>
          <a:prstGeom prst="rect">
            <a:avLst/>
          </a:prstGeom>
          <a:noFill/>
        </p:spPr>
        <p:txBody>
          <a:bodyPr wrap="square" rtlCol="0">
            <a:spAutoFit/>
          </a:bodyPr>
          <a:lstStyle/>
          <a:p>
            <a:r>
              <a:rPr lang="tr-TR" dirty="0"/>
              <a:t>Tepki yeteneği geliştirilmeli</a:t>
            </a:r>
          </a:p>
        </p:txBody>
      </p:sp>
      <p:sp>
        <p:nvSpPr>
          <p:cNvPr id="13" name="Metin kutusu 12"/>
          <p:cNvSpPr txBox="1"/>
          <p:nvPr/>
        </p:nvSpPr>
        <p:spPr>
          <a:xfrm rot="20742671">
            <a:off x="2265564" y="2495675"/>
            <a:ext cx="3890612" cy="369332"/>
          </a:xfrm>
          <a:prstGeom prst="rect">
            <a:avLst/>
          </a:prstGeom>
          <a:noFill/>
        </p:spPr>
        <p:txBody>
          <a:bodyPr wrap="square" rtlCol="0">
            <a:spAutoFit/>
          </a:bodyPr>
          <a:lstStyle/>
          <a:p>
            <a:r>
              <a:rPr lang="tr-TR" dirty="0"/>
              <a:t>Ailenizle birlikte senaryoları tartışınız</a:t>
            </a:r>
          </a:p>
        </p:txBody>
      </p:sp>
      <p:sp>
        <p:nvSpPr>
          <p:cNvPr id="14" name="Metin kutusu 13"/>
          <p:cNvSpPr txBox="1"/>
          <p:nvPr/>
        </p:nvSpPr>
        <p:spPr>
          <a:xfrm rot="1364527">
            <a:off x="6450459" y="2864855"/>
            <a:ext cx="2376264" cy="646331"/>
          </a:xfrm>
          <a:prstGeom prst="rect">
            <a:avLst/>
          </a:prstGeom>
          <a:noFill/>
        </p:spPr>
        <p:txBody>
          <a:bodyPr wrap="square" rtlCol="0">
            <a:spAutoFit/>
          </a:bodyPr>
          <a:lstStyle/>
          <a:p>
            <a:r>
              <a:rPr lang="tr-TR" dirty="0"/>
              <a:t>Acil durum çantası hazır olmalı</a:t>
            </a:r>
          </a:p>
        </p:txBody>
      </p:sp>
      <p:sp>
        <p:nvSpPr>
          <p:cNvPr id="16" name="Metin kutusu 15"/>
          <p:cNvSpPr txBox="1"/>
          <p:nvPr/>
        </p:nvSpPr>
        <p:spPr>
          <a:xfrm rot="21016781">
            <a:off x="475209" y="2741454"/>
            <a:ext cx="1334658" cy="1477328"/>
          </a:xfrm>
          <a:prstGeom prst="rect">
            <a:avLst/>
          </a:prstGeom>
          <a:noFill/>
        </p:spPr>
        <p:txBody>
          <a:bodyPr wrap="square" rtlCol="0">
            <a:spAutoFit/>
          </a:bodyPr>
          <a:lstStyle/>
          <a:p>
            <a:r>
              <a:rPr lang="tr-TR" dirty="0"/>
              <a:t>Olası durumda iletişim şekli ve yeri belirlenmeli</a:t>
            </a:r>
          </a:p>
        </p:txBody>
      </p:sp>
      <p:sp>
        <p:nvSpPr>
          <p:cNvPr id="17" name="Metin kutusu 16"/>
          <p:cNvSpPr txBox="1"/>
          <p:nvPr/>
        </p:nvSpPr>
        <p:spPr>
          <a:xfrm rot="20996021">
            <a:off x="6445947" y="3797782"/>
            <a:ext cx="2088232" cy="923330"/>
          </a:xfrm>
          <a:prstGeom prst="rect">
            <a:avLst/>
          </a:prstGeom>
          <a:noFill/>
        </p:spPr>
        <p:txBody>
          <a:bodyPr wrap="square" rtlCol="0">
            <a:spAutoFit/>
          </a:bodyPr>
          <a:lstStyle/>
          <a:p>
            <a:r>
              <a:rPr lang="tr-TR" dirty="0"/>
              <a:t>Konut içinde ve dışında toplanma yeri belirlenmeli</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7874" y="3357597"/>
            <a:ext cx="1869002" cy="117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8910" y="235811"/>
            <a:ext cx="1328449" cy="1322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AutoShape 5" descr="data:image/jpeg;base64,/9j/4AAQSkZJRgABAQAAAQABAAD/2wCEAAoGBxMTExYUFBQXFxQYGB8dGBkZGRkdHxkZGRkYFx0mHhoaICoiIh0pHxgYIzQkKS0uMTExGSQ2OzYvOioxMS4BCwsLDg4PGBERFzAnIR8wMDAwMDAwMDAwMDAwMDAwMDAwMDAwMDAwMDAwMDAwMDAwMDAwMDAwMDAwMDAwMDAwMP/AABEIAL0BCwMBIgACEQEDEQH/xAAbAAEBAAMBAQEAAAAAAAAAAAAABgMEBQcCAf/EAD4QAAIBAgMGBAMHAgUDBQAAAAECAwARBCExBQYSQVFhEyIycUJSYgcUcoGRobEj8MHR0uHxU3OiFTOCksL/xAAWAQEBAQAAAAAAAAAAAAAAAAAAAQL/xAAcEQEBAQADAAMAAAAAAAAAAAAAARECMUESIVH/2gAMAwEAAhEDEQA/APZaV+XqO3r3w4B4cN/MeHjUElicgIwNSTlf9ORoSb0nt+tnIcc7JICHUGRfkdQF9WlioU25G99a3vs5kifEN/UHFGpCL8xPrIOhsBa31E1v7sblnKXFi51WEm6g63k5M3bQd+WjvJuM8DePgQeEHiaBb3TO94T+/B/9eS1B6LSpHdPfASqEmYcWgk0BOlmHwt+3tzrqoUpSgUpSgUpSgUrHNKqKWYgKNSeVRG8m8ckx8DDqx48gq+uTrf5U6k8telBKbW2ZFHiZiJQ0PiFkPLPzFe/CSQCNQKsPsveJ0lkRwXYgcGnCi3sc9bkk3GWg5Vs7D3HiVCcUqTSMpBQi8aAixCg6n6zn0tU/tjdubZrePh2d8OudxnJAO/zx9zmB6r5tUHptKnd19648SoDWWQ6dH/D37fpeqKqFKUoFKUoFKUoFa20I0aKRZDaNkYOSbWUgg58sr0xmMSJS7mw/cnoBzNQW2dqYjHy/d4FFrglbnhUX9UjDL8s+wJzoJBcCkJZpH4gpPC1rcYBIB4TmCRY2Ol7V6j9nwj+6KyOGZ2LSajhcgDhscxZQo72vzrHhdxMN4LJOviyOBxSHIqRmPDt6AD0153qXmwOK2VMHDccDGyy2yNzksyjIHkGGRvlwk2qSYW+vUKVydhbcjxC5eWQDzIT+4PMd/wBa61UKUpQKUpQQ+1tuS4p/AhQtf4QeXWRtFXt/JrsbvbsrAfFlbxZ7eq3lQdEXl3bU9hlXS2XsyLDpwRLwjUnUserMcye5reoFKUoJbeXdBZWM0BWOf4gfRL+MDRvrGfUHK3I3f3slhmOGxEbrwgZNmy304SMnTuPy6Vf1zdt7EhxS8Mq5j0OuToTzVuXtoeYNSxZZO43oJ1dQyEMp0IrLUEXxGzpAHPFGxAWUA8D9BIPgfvoeR1FVuytqxzDy5OPUp1H+Y7/xVR0KUpQK09obRjhXic+wGp9h/jpXL2/vPHBdEIaQeon0p+I9e369+Ps3Y0+NPizlkhOfMPKO3yR/oSNLCxojHi8biMfJ4cIyU+Y3PhxfiPxPbkOvIXNUmwdgRYUHh80jeuRrcTdvpXooy9znXRweFSJBHGoRFFgqiwFZ6KUpSgitv7mlGM2DABvd4NFY63jPwN29J7c827m9nF/SmuGU2JYEMp6Opz/P/mq+uJvBu1FifN/7cyjyyqBf2YaMvY/lag7CsCLg3B0Ir7qCwW1sRgpRBOmR9Od0kHMxtyPVTn+t6s8DjklXiQ36jmD0IoNqlKUCudtXa6QjPNrZKD+5PIVxN4d8FS6Qm5vYuM8zkAg+Jif9r1g2LuvJN/Uxl+E5iG+bd5W5n6L263zFBrRR4jaEnEp4YgbGUjygcxCvxH6jllztaqzZWyY8OnBEthqxObOerMcyf+BYVuRxgAAAAAWAGQAHQVkoFYZ4VdSjqGVhZlYAgg6gg6is1KCE2puzLhW8XDcTxg38MEmSP8B1dfpOf4tB2t395kmUB2AY6MNGPf5W7f8AFUNTm391llJlhIin1OvBJ/3FHPlxDP30oijpUXsbeGSJzDMrArqh9Sjqh0ZP7ytaq/Dzq6hkIZToRRWWlKUClKUClKUClKUGHEQLIpR1DIwsysAQQeoNRu1NgS4VvFw/HJEufALmSIfQfjX6Tnb5uVxSgl9ib4wy2WR1ViPK97K3+k9jl/FcneLfVpG8HChiWPCCoPG56IOQtnc8s8rXqc30x0P3uYxIEsxVrfFIpIdraAk5G2vDc6mu59k0i8cwaMeKw4lfn4YKgr0A4iGy1vn6RU2bi/Hlm+OpuzuWEtLirPIM1j1RDqCx+Nx+g5XsGqxpSqhSlKBSlKBSlKDT2ns6OeMxyoHU8jyPIgjMEdRnUXj8DiNmt4qM0mHHx/Eg6SgDNfq068ORr0CviS1jfS2ftQcDZW+OHkQl3CMouQeY+nr7a++tTO196ZsbL92wqMVbkMiV0JkbRU/vzEgVJ7RxMRdzCoijdiVQaBToOw520F7CwtXoX2WcIwzLwBZQ95CNX4s1JJ6Dy208uVr0Ru7sboph7SSES4j5reWO+ojB0/EcznoDaqWlKKUpSgUpSgUpSg5u2djRYlQsgIZc0dcnQ9VP8g5HmKk3nxOz5P6ljGxsJACEk7MPgf8AsE6Ve1zt4pY0w0zTKHiCEsh0YW0z6mhjRTfHCmIyF7FdU+K/Ycx3062qUxf2ktxtYxKL5Agkj3OVRMs5byx3tyAJI/fM+5ua9Z3VOH+6w2hRbLYjhB8wJDG5JJuwJzzzzrM5b01eFnaopSlaZKUpQKUpQKVinmVFLMQFGpNRG8e8Ms7CCBWPHkEHqccyx0VOv79KCd3qwOHOLmmST+kTxMTbhEh9fCfiUkA+5NsrV2fsqxcDNJ5j4p8sYOjRjMlTzJOvZRbnVBu1uokFpJuGSa3TyR31CA887Fjmewyrh7y7imJvHwQNhm2HBta2d4T8JHyadLaHPxm61eVsyvQaVG7qb4iQBJjY6CQ5ZjKzg6MDlf8AW2psq0yUpSgUpSgUpSgVimkVVLOQFAuScgBzveseOxqRJxubDkOZPQDmag9r4+faEvgQjIZlc+GMcmkbmcjYC/YamglcVBBh5JGViYQx8LjyPBfIfloL52tfPKvQPsyxMTwNwk+KzFpFbIgelbD5bAfmTppXQ2PulBDGyOomaReGVpFB41+ULoqfSOgvc51JbZ3Tm2e/3jCs5hBuRcl4f5Lx9dSBrxC5EHplKnN2d6ExACOVEh0I9L+3Q9v07UdUKUpQKUpQKUpQflc3eMQnDSrObROhVra+YW8v1dO9fe19rxwLdjdj6VGp/wAh3qH4cTtOUhSBEhs0hF0Tsg+J9L/uRkKGo4NFAvmIZ+XIk8sgcvb/AJr1DdraGBTDRL4iX4c/EKhuIklrg9ye1rWyrbTdHCfdzhzEGRs2ZvWzjRuMZhxnYi1uVhUnN9mmJBIjxEZjHpMgYNb6uEWv3GuthpWZMat3t6BgMekq8SH3B1HuK2qgtobIxGAfxYnZ4Bz1eEfVl54+/LmMr1R7E2+k1lJAktlY+Vvwn/D+a0y7VKUoFaW0tpxwi7nM6KNT/t3rib0b4R4a6IQ0g9Ry4U636nty/audsjYcuM/q4jjSJs+EkiSX8R1RO2v4RqHw+LxG0JOGIARqc3N/Dj/1vbkOufCDVPsLYUWFUhAS7euRs2c9zyHQDIVv4fDpGoRFCoosFUWAHYCs1ApSlBM7y7pJOTNERFiOZt5JLcpAOfLjGY7gWrmbE3hlw7/d8QjKRorZkDrG2jp/Ha1qua522NjxYlOCVbjVWGTIeqtqD/ZvUG1hsQsihkYMp5j+8j2rNXnOIbGbNmBYh8O1gJuR5BZV0Vs7Br2PIgm1Wux9sRzjLyuNVOvuOo70lWzHSpSvkm1VH1XL2vtuOAEE3e3pvp3Y8h+9cLeHfNVvHCbm/DxqCxZjkBGoBJJ0v+nWmxN1GkImxY7rBe4vreQ3PE306db8iNKDC4naL8ZYxwf9W2ZHMRL0+o5fitVjsvZkeHjEcS8K6nmWPMsTmWPU1tgWyGlfVFKUpQRu8O5mZlwllcm7QnJHPMp8j/8AiTrbM19bu72ZmGfiDrk3ECHQ/WOY+ofvrVhXH2/u7FigC3llX0SrbiXsfmX6Tl7HOg6iSBgCCCDoRmDWSoDC7SxOAlEU4BVj5WHol/CT6X6jXsRY1Z7O2gky8SH3B1U9xQblKVimmVFLOQqgXJOQFBlrhbd3kjgVgpBYan4V9+p7CuFtne5pnEOHVjxGyhfXJ1/CnUm2WttK6e7+6ojKy4giSYZqo9EX4Rzb6j+VuZHN2dsSbGN4uILxwtnY5SSj+Y0/e3y61ZYTDJEixxqFRRZVAsAKz0opSlKBUjtvdMqTLhAFa92hNgjnW6H4H/8AE9tarqUETsPfcBvCxAZSDwksPOjdHXX89ffWtTeHfKSZvAwiseI8I4fXIewuOFeZJtlmSBeuT9ou0FbGOFRQ0ahC1s2yD5noOKw6Z9a2fsrk4J3VlF5V8rW8w4MyLn4Te5H0rRHe3X3JWIrNiLSTaqmqRnlr6n+o5DkBqbClKKUpSgUpSgUpSgxTRK6lWUMpFiCAQQdQQdRUdtTdmTCnxcKGeMZmIEl4+8R+IfQc+l9KtqUEfsTfuFxaU2IBIcKbNbUEDRv29tK421N4sRtCT7vhkPCfhvby/NK/Jewv0HEbVP7ybRWSeZ1UIGc5DK9jw8R+o2ue5qw+yib+nLGyKG4g/EBmwa4sx524cux7UR192N048LZ2PiT2txkZIDqI1+Ed9TzPIUVKUUpSlApSlApSlBqbRwUcyGORA6NqD/hzB7jMVGbS2bPs4mWNmkhHxavGOjjRk+q3uMr1fVrbRxIjikkYXVEZiOoVSx/igncDv5A0TM9w6j0qLh/wnQfmf1qefGYraspSIBYlPmJv4cfvaxeS3Lv8INR+KxHiMeBQlySEUWVbm9ltoova3IV6t9nE4bBInCqmIlG4RYMQA3F7kMCTzNzRG7u7u5DhFIjF5G9cjep/z5L0UZD3zrs0pRSlKUClKUCvwmsWIxCopZyFUak1Dbf3hlxTiDDqW4tEGrDmXbQIP09zYUHG33+7TYwyR3NwqvbMSSDJSigXJtZb87C2lzn+zXbGHE7l7qSOCJ2PlGfmBHIkgZnpbLnXbsbqJh7SSEST29dvKl9RGDp3bU9tK097NyUmZp8Pwx4k5sD6JfxgaN9Y/O+VoK+lef7sb1vC33fEhgUPCVb1x9PxJ0tfLQnIVdxSq6hlIKkXBGYIqjLSlKBSlKBSlKBWKaZUUsxCqBck5ACsO0cfHCnG5sOQGrHoB1qG2hj8RtCXwYQOEG5vfgiHVzzboOfK2ZoODtc4cTzTxhvDYs4Ui504nYC3lW/E2el+Wgp/sy2tCyupus7tfzEeZAPKF9szbuTnyo9g7vxYVfL5pGHnkb1N27L0Ufuc6m959yChOIwQsb8TQjIHneLkrfToeVjrBeUqJ3S3z4wI5zYg8PGciCMrSA5gjr+vWrWqP2lKUClKUClKUCtPamLiijZpSOC1iDnxXGgHMnpWHbO148Ot2zY6KNT79B3/AJqJWDEbUluGtCps0lvKvVYwfU3fQcychQSMywwB2AcoD5VOdlZrRh2/QX516Z9nePhfDKieWUeaRScyx1YdV5dsh79bAbCgihMCxqUYHjDAN4lxYl7+onv7aVF7e3RlwT+PhC7QrmUBJeHuh1ZO2o7i9pIV6RSpjdTe1MQFVyA50bk/+TdtDy6VT1QpSlApSlBAtJidoSWjPDCpIMhHkXlZB8bf2SNKq9ibEiwqcMY8x9btmznuf4AyHIVvQxKihVUKoFgALAAdAOVZaBSlKDjbw7uQ4sebyyr6JFtxL2zyZeqnL2OdTOGx2I2fII5wOBj5WF/Dk9j8D/Sf/IZ1f1gxmESVGjkUOjCxVhcGgxbO2hHMvEh9wdR7ituoPauxZsC3iws74deQuZIR/wDuP9wNbi5HY3W3tjxICtZX5Eel/wAJ69v0vymrONzVLSlfDuACSbAak8qqPuuRtjbscAIuGcDS+S/iPL21/muBvFvpn4eHubnh4lBLO3SMDP8AP9OtZt3902a0uLza91huCq87yHR3/Yd9aI1MLgp9oN4jFo4P+ofU46RKclX6j+V9ar9m7OigjEcSBVH6k8yScyx6nOtylFKUpQTe8m6UeIPixnwsQNHAye2gcc/xaj8rVx9jbwTYWT7viUK20BN7jrG2QK9uXarytHa2yocRGY5UDLqORU8ipGYPcUGbCYpJV4kYMP49xyNbFefYmLEbNk4ixfDmwEttOQWVR+gYZexNqrdjbajnGWT2uV69x1H8UHUpSsOJxCxqWdgqjUmgzVwNubzRxBgrAkatqFPb5m7D/auFtfemTEP4OHVjxZKo9T9SflT3y6nO1dnd/dZYiJZyJJhmPkj/AAA8/qOfS2lEczZ+7suLbxcTxpCc/DY/1JPx/Iv0jP8ADVhh4FjUIihUUWVVFgB2ArNSilKUoI7eTcoOxnwvDHNqyHJJDz/C566HmM71+bv70sp8HEBldcmDetPf5l6ML/nVlXJ2/u/FilAcWdfRIuTJ7HmOqnI0HSikDAMpBB0IzBrJUFDi8Rs+QRy5qxsjC/hy/wCiS3Lt8Qqw2btKOZeJTmPUp1X3/wA6DdpSlApSlApSlApSlB+VJbe3OF2mwoVJDm8RySQ6m3yOeoyJ11vVbSghNi788DmGdXupsbjzxkcnB1Gmfcag3rn7S27idoS+Bh1svNb2CryaRgNO3bIEi9cffbarSYubIAqxiFhmRGSBe2ufEc+tUP2UyujSxMMnHijIXBUqmvO4I/Q9akq2TFJuzutHhRxk+JORYyMNBzCL8K/ueZNd+lKqFKUoFKUoFKUoMciBgQQCCLEHMEHW46VGbZ3Wkw5M2DBZRmYb+Ze8R1/+H6dKt6+XawJ6UETsvf8ATgbxVLMoyZRbiIyswNuFr/wchz5KYjF7VkIQhYlPmbPw4+w+eS3LvmVBAMvtHabYiRpOEBpDx5DLPpbLSwvqeedej/ZhO33YwtY+E2RAtk935c7kn2IqaY7WwthRYVOGMEsfXI2buR1PToosByFdWlKoUpSgUpSgUpSg1sbhI5UaORQ6MLFSLg/31qK2xsmfAHxoGZ4FzJ1kiHO/zx99QNbgXq+rnbw44wYeWUC5RCRfS/K/Ya0E3F9oCeCWMZ8UZAfA3e98h2z5Z9Jn/wBf2jN/USPEMraGNDwZZeWx0FrflXCkYyEomnt16AZD2r1Tdfa5OGi4luygrcDLyMUHpFtFGlSXVvGztSUpSqhSlKBSlKBWHETqil3YKoFyTyrFtHaCQpxOfYDVj2FQuMxeJ2jL4UQsqnM38kQ6n5ntoNfYXoObtqSLEYt5YoXZnGSKCWkKCxfh5XFh+Q5m1b32c7wxK0glQRmRgFcn0hfKEe/pINz7k30FWewdgxYVLIOJzbjkbNnt1PIDkoyH6muVvXuak5M8Fo8RzPwS25SAc+QcZjncC1QVdK8/3Z3llgc4edGHBkyn1R9OH5k6Wy6HlV3BMrqGUhlOhHOqMtKUoFKUoFKUoFam0doRwIZJGso/UnoBzNYNs7YSBc/M59Kj+T0HeouLCYjacpJbhiUkNKL2FjmsQORPU5gc7nKg4GMRA880cDkXMjRx3bw1J+IjRb3NtAL2yGVb9mm3ITCIiBHKzFr3uJS3Q/MBYW6AW6Cq2VsyLDxiOJQqjXmWPMsdSe5qU3o3JzM+DFnvd4QbK/MlOSv29J7HMxfFzSordjfDSOcnI8PG2TKwyIkBzHS5z69aswb5jSqj6pSlApSlApSlArj7ybThhiYSgPxqVEfzgixB6Lnmf5OVY94N4kgBVSDJbO+i/i79v4qc2VsSXHP4szOsBzucnm/DzWPvlcemwzoI3EgwQs8aOVDcHiAHhjZtAz9eWfUcyL3GxN8cLHBGhjZCqgEDhIv1BY3N9c+tV0eBjWPwgiiPh4eCw4eE6gjQg5363qVn+zTDsxKTTxqTkilCq9hxqTbtfLSs41L+qDYm3Y8QBbyva/D17qeYrq1Fbf3ReMmbBZG92h0B53jPwt9OQ6W57G7e96v/AE5jZhlcggqRkQ4OhHX9ep0yraV+A18SSBQSSAALknIAdzQZK42294Y4AQCGca9F/Ef8P4qe3h314m8HDBiSeG6g8Tnog1/PX2Gdbu7+6ZusuLAZxmsIzSM9W5O/fQHS+tBo4PZU+PbxJS0cB+I5PIOXhj4E7nXkM71YbPwMcMYjiQIo0A/k8ye5zNbdKBSlKDk7f3eixSgOLOvokXJk9jzHVTkak0xmI2a4SYXRmsJBfw5Ol/8Apydj+Ra1eg1gxWGSRGSRVdGFmVgCCDyIORqVZnrDszascy3Q581Oo/271vVC7U2BNgz4uHLvCDcrm0kQ+k6ulsrZkfUNO1u9vMk4VWZeI+lgfK/+Tdv+KqKClKwYrFJEpd2CqNSf717UGepzb29CRKQhBOhfUXOVlHxN+3vpXD2xvNLiZBDh0Y8WiDIsNCZDoqf3ne1d7d7dlYSJZSJJ+tvLHflGp06cRzPYZURytmbryYlvFxfEqE3EdyHf/uEHyj6Rn1ItarGGJUUKqhVAsABYADQADQVlpRSlKUE3vXujFiwWB8KfK0i/FbQOPiH7jkdQeVsnas2DYQYgW6DMqwGrRvzHVTa3MC96uK1NpbPjmQpKoZT+RB5FSMww6jOpnq7cxkwmMSVeJGBH8e4rYrz/AB+ExOzX8RXaTD/PzUdJBpb69OtjaqrYm20xCj4Xt6evdTzH996qOtSlaW1dpxQIXkaw5Dmx6AczQbMjhQSSABqTkAPepXbu9ufhQXZ2Nl4RdnP0jkO5/bWuNiNrYraE3hQIOAa3vwRjkXYat0H6AZmq3dzduHCL5fPKw88jepuw+VfpH53OdBytiboXIlxYDMDdYhmqnW7n42/Yd9ar6UoFKUoFcDeHdePEHxEPhzgZSAeq3Jx8Q76jkeVd+lB51gN5p8FIYMTGbLqvLhOXFGx1U55dRbI3rW2htfFbSl8CBbJra5CoL5NI3PsBzGQyJrB9oG0XbFyKfTHZFHQFVY/mSf2HSs/2Xzus7KGPBKDdeQKgkEd8iPz7CiLHdrdeLCLcXkmIs0rAXPOyjRU+kfmSc67tKUUpSlApSlApSlAqW3h3TDlpcNwpMc2Q5Rynvb0v9Q15g6ippQed7K34kh4o542JS4IOTowGQJOoOWeeRuLi1aeHfF7VlNjwRIc3IPBH9KL8Ulv5zOgrg7x7ReWZ3fMlyPZQxUAdgBVj9k2Jbw5IiboLOoPwly1wO2QNvfrU37wyZqq2HsOHCpwxKbn1Oxu7nqzc/bQcgK6dKVQpSlApSlApSlB8OoIsRcHUVH7d3WeG82DGQzMIytzvEeR+nTpbQ2dau1sSYoZZBmUjZgOpAJ/woInBfaEywtxx8TjJWPlz0PGutx210y1rU2PsrE7TfxpXZIb+vLie3KIaKo+b9Lm5EhtDENIxZiSxJJJzuTqf1zr1P7OZ2bCBGJPhNwKTrwhEYfpxW9gKkureOSW+u3s3Z8UEYjiQIg5DrzJJzJPMnM1uUpVQpSlApSl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96551" y="4428396"/>
            <a:ext cx="1131294" cy="800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7706" y="2021267"/>
            <a:ext cx="1032581" cy="96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05263" y="4731038"/>
            <a:ext cx="1006952" cy="996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842" y="1895289"/>
            <a:ext cx="756772" cy="87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1" name="Picture 11" descr="https://st2.depositphotos.com/1498512/8574/v/950/depositphotos_85749082-stock-illustration-hallway-decoration-vector-illustration.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29844" y="5229200"/>
            <a:ext cx="930270" cy="930270"/>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38592" y="248060"/>
            <a:ext cx="962648" cy="101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4" name="Picture 1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2538" y="822305"/>
            <a:ext cx="1236098" cy="873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Dikdörtgen 23"/>
          <p:cNvSpPr/>
          <p:nvPr/>
        </p:nvSpPr>
        <p:spPr>
          <a:xfrm>
            <a:off x="2097891" y="6457890"/>
            <a:ext cx="5184576" cy="246221"/>
          </a:xfrm>
          <a:prstGeom prst="rect">
            <a:avLst/>
          </a:prstGeom>
        </p:spPr>
        <p:txBody>
          <a:bodyPr wrap="square">
            <a:spAutoFit/>
          </a:bodyPr>
          <a:lstStyle/>
          <a:p>
            <a:pPr algn="ctr"/>
            <a:r>
              <a:rPr lang="tr-TR" sz="1000" dirty="0">
                <a:solidFill>
                  <a:schemeClr val="bg1">
                    <a:lumMod val="65000"/>
                  </a:schemeClr>
                </a:solidFill>
              </a:rPr>
              <a:t>Akbaba, M. &amp; Demirhindi, H. (ed.)(2017). Temel Halk Sağlığı. Ankara: Akademisyen Kitabevi.</a:t>
            </a:r>
          </a:p>
        </p:txBody>
      </p:sp>
    </p:spTree>
    <p:extLst>
      <p:ext uri="{BB962C8B-B14F-4D97-AF65-F5344CB8AC3E}">
        <p14:creationId xmlns:p14="http://schemas.microsoft.com/office/powerpoint/2010/main" val="4121505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16" y="836712"/>
            <a:ext cx="8944684"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575314" y="6201270"/>
            <a:ext cx="6192688" cy="677108"/>
          </a:xfrm>
          <a:prstGeom prst="rect">
            <a:avLst/>
          </a:prstGeom>
          <a:noFill/>
        </p:spPr>
        <p:txBody>
          <a:bodyPr wrap="square" rtlCol="0">
            <a:spAutoFit/>
          </a:bodyPr>
          <a:lstStyle/>
          <a:p>
            <a:pPr algn="ctr"/>
            <a:r>
              <a:rPr lang="tr-TR" sz="1000" dirty="0">
                <a:solidFill>
                  <a:schemeClr val="bg1">
                    <a:lumMod val="65000"/>
                  </a:schemeClr>
                </a:solidFill>
              </a:rPr>
              <a:t>İzmir Valiliği. İl Afet ve Acil Durum Müdürlüğü. İzmir Toplanma Alanları. </a:t>
            </a:r>
            <a:r>
              <a:rPr lang="tr-TR" sz="1000" dirty="0">
                <a:solidFill>
                  <a:schemeClr val="bg1">
                    <a:lumMod val="65000"/>
                  </a:schemeClr>
                </a:solidFill>
                <a:hlinkClick r:id="rId4"/>
              </a:rPr>
              <a:t>https://izmir.afad.gov.tr/izmir-toplanma-alanlari-merkezicerik</a:t>
            </a:r>
            <a:r>
              <a:rPr lang="tr-TR" sz="1000" dirty="0">
                <a:solidFill>
                  <a:schemeClr val="bg1">
                    <a:lumMod val="65000"/>
                  </a:schemeClr>
                </a:solidFill>
              </a:rPr>
              <a:t> (Erişim Tarihi: 23.11.2022)</a:t>
            </a:r>
          </a:p>
          <a:p>
            <a:endParaRPr lang="tr-TR" dirty="0"/>
          </a:p>
        </p:txBody>
      </p:sp>
    </p:spTree>
    <p:extLst>
      <p:ext uri="{BB962C8B-B14F-4D97-AF65-F5344CB8AC3E}">
        <p14:creationId xmlns:p14="http://schemas.microsoft.com/office/powerpoint/2010/main" val="36040702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88276"/>
            <a:ext cx="7645994" cy="620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rot="16200000">
            <a:off x="6777978" y="3347410"/>
            <a:ext cx="3960440" cy="523220"/>
          </a:xfrm>
          <a:prstGeom prst="rect">
            <a:avLst/>
          </a:prstGeom>
          <a:noFill/>
        </p:spPr>
        <p:txBody>
          <a:bodyPr wrap="square" rtlCol="0">
            <a:spAutoFit/>
          </a:bodyPr>
          <a:lstStyle/>
          <a:p>
            <a:pPr algn="ctr"/>
            <a:r>
              <a:rPr lang="tr-TR" sz="1000" dirty="0">
                <a:solidFill>
                  <a:schemeClr val="bg1">
                    <a:lumMod val="75000"/>
                  </a:schemeClr>
                </a:solidFill>
              </a:rPr>
              <a:t>https://irap.afad.gov.tr/tr/42050/IRAP-HAKKINDA</a:t>
            </a:r>
          </a:p>
          <a:p>
            <a:endParaRPr lang="tr-TR" dirty="0"/>
          </a:p>
        </p:txBody>
      </p:sp>
    </p:spTree>
    <p:extLst>
      <p:ext uri="{BB962C8B-B14F-4D97-AF65-F5344CB8AC3E}">
        <p14:creationId xmlns:p14="http://schemas.microsoft.com/office/powerpoint/2010/main" val="36016236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endParaRPr lang="tr-T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84" y="728664"/>
            <a:ext cx="8565726" cy="5508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2369947" y="6389200"/>
            <a:ext cx="4572000" cy="246221"/>
          </a:xfrm>
          <a:prstGeom prst="rect">
            <a:avLst/>
          </a:prstGeom>
        </p:spPr>
        <p:txBody>
          <a:bodyPr>
            <a:spAutoFit/>
          </a:bodyPr>
          <a:lstStyle/>
          <a:p>
            <a:pPr algn="ctr"/>
            <a:r>
              <a:rPr lang="tr-TR" sz="1000" dirty="0">
                <a:solidFill>
                  <a:schemeClr val="bg1">
                    <a:lumMod val="75000"/>
                  </a:schemeClr>
                </a:solidFill>
              </a:rPr>
              <a:t>https://irap.afad.gov.tr/tr/42050/IRAP-HAKKINDA</a:t>
            </a:r>
          </a:p>
        </p:txBody>
      </p:sp>
    </p:spTree>
    <p:extLst>
      <p:ext uri="{BB962C8B-B14F-4D97-AF65-F5344CB8AC3E}">
        <p14:creationId xmlns:p14="http://schemas.microsoft.com/office/powerpoint/2010/main" val="37375360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6206" y="260648"/>
            <a:ext cx="6720188" cy="604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783992" y="6482931"/>
            <a:ext cx="5544616" cy="400110"/>
          </a:xfrm>
          <a:prstGeom prst="rect">
            <a:avLst/>
          </a:prstGeom>
          <a:noFill/>
        </p:spPr>
        <p:txBody>
          <a:bodyPr wrap="square" rtlCol="0">
            <a:spAutoFit/>
          </a:bodyPr>
          <a:lstStyle/>
          <a:p>
            <a:pPr algn="ctr"/>
            <a:r>
              <a:rPr lang="tr-TR" sz="1000" dirty="0" err="1">
                <a:solidFill>
                  <a:schemeClr val="bg1">
                    <a:lumMod val="65000"/>
                  </a:schemeClr>
                </a:solidFill>
              </a:rPr>
              <a:t>Naimi</a:t>
            </a:r>
            <a:r>
              <a:rPr lang="tr-TR" sz="1000" dirty="0">
                <a:solidFill>
                  <a:schemeClr val="bg1">
                    <a:lumMod val="65000"/>
                  </a:schemeClr>
                </a:solidFill>
              </a:rPr>
              <a:t>, S., &amp; Tufan, T. (2021). Olası İstanbul Depremi İle Yapılan Kentsel Dönüşüm Çalışmaları Ve Alınan Önlemlerin İrdelenmesi. </a:t>
            </a:r>
            <a:r>
              <a:rPr lang="tr-TR" sz="1000" i="1" dirty="0">
                <a:solidFill>
                  <a:schemeClr val="bg1">
                    <a:lumMod val="65000"/>
                  </a:schemeClr>
                </a:solidFill>
              </a:rPr>
              <a:t>AURUM </a:t>
            </a:r>
            <a:r>
              <a:rPr lang="tr-TR" sz="1000" i="1" dirty="0" err="1">
                <a:solidFill>
                  <a:schemeClr val="bg1">
                    <a:lumMod val="65000"/>
                  </a:schemeClr>
                </a:solidFill>
              </a:rPr>
              <a:t>Journal</a:t>
            </a:r>
            <a:r>
              <a:rPr lang="tr-TR" sz="1000" i="1" dirty="0">
                <a:solidFill>
                  <a:schemeClr val="bg1">
                    <a:lumMod val="65000"/>
                  </a:schemeClr>
                </a:solidFill>
              </a:rPr>
              <a:t> Of </a:t>
            </a:r>
            <a:r>
              <a:rPr lang="tr-TR" sz="1000" i="1" dirty="0" err="1">
                <a:solidFill>
                  <a:schemeClr val="bg1">
                    <a:lumMod val="65000"/>
                  </a:schemeClr>
                </a:solidFill>
              </a:rPr>
              <a:t>Engineering</a:t>
            </a:r>
            <a:r>
              <a:rPr lang="tr-TR" sz="1000" i="1" dirty="0">
                <a:solidFill>
                  <a:schemeClr val="bg1">
                    <a:lumMod val="65000"/>
                  </a:schemeClr>
                </a:solidFill>
              </a:rPr>
              <a:t> </a:t>
            </a:r>
            <a:r>
              <a:rPr lang="tr-TR" sz="1000" i="1" dirty="0" err="1">
                <a:solidFill>
                  <a:schemeClr val="bg1">
                    <a:lumMod val="65000"/>
                  </a:schemeClr>
                </a:solidFill>
              </a:rPr>
              <a:t>Systems</a:t>
            </a:r>
            <a:r>
              <a:rPr lang="tr-TR" sz="1000" i="1" dirty="0">
                <a:solidFill>
                  <a:schemeClr val="bg1">
                    <a:lumMod val="65000"/>
                  </a:schemeClr>
                </a:solidFill>
              </a:rPr>
              <a:t> </a:t>
            </a:r>
            <a:r>
              <a:rPr lang="tr-TR" sz="1000" i="1" dirty="0" err="1">
                <a:solidFill>
                  <a:schemeClr val="bg1">
                    <a:lumMod val="65000"/>
                  </a:schemeClr>
                </a:solidFill>
              </a:rPr>
              <a:t>And</a:t>
            </a:r>
            <a:r>
              <a:rPr lang="tr-TR" sz="1000" i="1" dirty="0">
                <a:solidFill>
                  <a:schemeClr val="bg1">
                    <a:lumMod val="65000"/>
                  </a:schemeClr>
                </a:solidFill>
              </a:rPr>
              <a:t> Architecture</a:t>
            </a:r>
            <a:r>
              <a:rPr lang="tr-TR" sz="1000" dirty="0">
                <a:solidFill>
                  <a:schemeClr val="bg1">
                    <a:lumMod val="65000"/>
                  </a:schemeClr>
                </a:solidFill>
              </a:rPr>
              <a:t>, </a:t>
            </a:r>
            <a:r>
              <a:rPr lang="tr-TR" sz="1000" i="1" dirty="0">
                <a:solidFill>
                  <a:schemeClr val="bg1">
                    <a:lumMod val="65000"/>
                  </a:schemeClr>
                </a:solidFill>
              </a:rPr>
              <a:t>5</a:t>
            </a:r>
            <a:r>
              <a:rPr lang="tr-TR" sz="1000" dirty="0">
                <a:solidFill>
                  <a:schemeClr val="bg1">
                    <a:lumMod val="65000"/>
                  </a:schemeClr>
                </a:solidFill>
              </a:rPr>
              <a:t>(1), 89-108.</a:t>
            </a:r>
          </a:p>
        </p:txBody>
      </p:sp>
    </p:spTree>
    <p:extLst>
      <p:ext uri="{BB962C8B-B14F-4D97-AF65-F5344CB8AC3E}">
        <p14:creationId xmlns:p14="http://schemas.microsoft.com/office/powerpoint/2010/main" val="1092856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algn="ctr"/>
            <a:r>
              <a:rPr lang="tr-TR" dirty="0"/>
              <a:t>Deprem, sel gibi doğal olayların, teknolojik kazaların ve benzeri olayların afete dönüşmemesi için </a:t>
            </a:r>
          </a:p>
          <a:p>
            <a:pPr marL="0" indent="0" algn="ctr">
              <a:buNone/>
            </a:pPr>
            <a:r>
              <a:rPr lang="tr-TR" sz="3600" dirty="0">
                <a:solidFill>
                  <a:srgbClr val="C00000"/>
                </a:solidFill>
                <a:effectLst>
                  <a:outerShdw blurRad="38100" dist="38100" dir="2700000" algn="tl">
                    <a:srgbClr val="000000">
                      <a:alpha val="43137"/>
                    </a:srgbClr>
                  </a:outerShdw>
                </a:effectLst>
              </a:rPr>
              <a:t>hazırlık, </a:t>
            </a:r>
          </a:p>
          <a:p>
            <a:pPr marL="0" indent="0" algn="ctr">
              <a:buNone/>
            </a:pPr>
            <a:r>
              <a:rPr lang="tr-TR" sz="3600" dirty="0">
                <a:solidFill>
                  <a:srgbClr val="C00000"/>
                </a:solidFill>
              </a:rPr>
              <a:t>afetlere karşı toplumların en önemli güvencesi</a:t>
            </a:r>
          </a:p>
        </p:txBody>
      </p:sp>
      <p:sp>
        <p:nvSpPr>
          <p:cNvPr id="4" name="Metin kutusu 3"/>
          <p:cNvSpPr txBox="1"/>
          <p:nvPr/>
        </p:nvSpPr>
        <p:spPr>
          <a:xfrm>
            <a:off x="1547664" y="5733256"/>
            <a:ext cx="6120680" cy="400110"/>
          </a:xfrm>
          <a:prstGeom prst="rect">
            <a:avLst/>
          </a:prstGeom>
          <a:noFill/>
        </p:spPr>
        <p:txBody>
          <a:bodyPr wrap="square" rtlCol="0">
            <a:spAutoFit/>
          </a:bodyPr>
          <a:lstStyle/>
          <a:p>
            <a:pPr algn="ctr"/>
            <a:r>
              <a:rPr lang="tr-TR" sz="1000" dirty="0">
                <a:solidFill>
                  <a:schemeClr val="bg1">
                    <a:lumMod val="65000"/>
                  </a:schemeClr>
                </a:solidFill>
              </a:rPr>
              <a:t>Yeşil, S. T. (2017). Sağlık afet ve acil durum planlarında genel yaklaşımlar ve ülkemizde kullanılan planlar. </a:t>
            </a:r>
            <a:r>
              <a:rPr lang="tr-TR" sz="1000" i="1" dirty="0" err="1">
                <a:solidFill>
                  <a:schemeClr val="bg1">
                    <a:lumMod val="65000"/>
                  </a:schemeClr>
                </a:solidFill>
              </a:rPr>
              <a:t>Turkish</a:t>
            </a:r>
            <a:r>
              <a:rPr lang="tr-TR" sz="1000" i="1" dirty="0">
                <a:solidFill>
                  <a:schemeClr val="bg1">
                    <a:lumMod val="65000"/>
                  </a:schemeClr>
                </a:solidFill>
              </a:rPr>
              <a:t> </a:t>
            </a:r>
            <a:r>
              <a:rPr lang="tr-TR" sz="1000" i="1" dirty="0" err="1">
                <a:solidFill>
                  <a:schemeClr val="bg1">
                    <a:lumMod val="65000"/>
                  </a:schemeClr>
                </a:solidFill>
              </a:rPr>
              <a:t>Journal</a:t>
            </a:r>
            <a:r>
              <a:rPr lang="tr-TR" sz="1000" i="1" dirty="0">
                <a:solidFill>
                  <a:schemeClr val="bg1">
                    <a:lumMod val="65000"/>
                  </a:schemeClr>
                </a:solidFill>
              </a:rPr>
              <a:t> of </a:t>
            </a:r>
            <a:r>
              <a:rPr lang="tr-TR" sz="1000" i="1" dirty="0" err="1">
                <a:solidFill>
                  <a:schemeClr val="bg1">
                    <a:lumMod val="65000"/>
                  </a:schemeClr>
                </a:solidFill>
              </a:rPr>
              <a:t>Public</a:t>
            </a:r>
            <a:r>
              <a:rPr lang="tr-TR" sz="1000" i="1" dirty="0">
                <a:solidFill>
                  <a:schemeClr val="bg1">
                    <a:lumMod val="65000"/>
                  </a:schemeClr>
                </a:solidFill>
              </a:rPr>
              <a:t> </a:t>
            </a:r>
            <a:r>
              <a:rPr lang="tr-TR" sz="1000" i="1" dirty="0" err="1">
                <a:solidFill>
                  <a:schemeClr val="bg1">
                    <a:lumMod val="65000"/>
                  </a:schemeClr>
                </a:solidFill>
              </a:rPr>
              <a:t>Health</a:t>
            </a:r>
            <a:r>
              <a:rPr lang="tr-TR" sz="1000" dirty="0">
                <a:solidFill>
                  <a:schemeClr val="bg1">
                    <a:lumMod val="65000"/>
                  </a:schemeClr>
                </a:solidFill>
              </a:rPr>
              <a:t>, </a:t>
            </a:r>
            <a:r>
              <a:rPr lang="tr-TR" sz="1000" i="1" dirty="0">
                <a:solidFill>
                  <a:schemeClr val="bg1">
                    <a:lumMod val="65000"/>
                  </a:schemeClr>
                </a:solidFill>
              </a:rPr>
              <a:t>15</a:t>
            </a:r>
            <a:r>
              <a:rPr lang="tr-TR" sz="1000" dirty="0">
                <a:solidFill>
                  <a:schemeClr val="bg1">
                    <a:lumMod val="65000"/>
                  </a:schemeClr>
                </a:solidFill>
              </a:rPr>
              <a:t>(3), 233.</a:t>
            </a:r>
          </a:p>
        </p:txBody>
      </p:sp>
    </p:spTree>
    <p:extLst>
      <p:ext uri="{BB962C8B-B14F-4D97-AF65-F5344CB8AC3E}">
        <p14:creationId xmlns:p14="http://schemas.microsoft.com/office/powerpoint/2010/main" val="18945280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solidFill>
                  <a:srgbClr val="C00000"/>
                </a:solidFill>
              </a:rPr>
              <a:t>2. Uyarı Evresi</a:t>
            </a:r>
          </a:p>
        </p:txBody>
      </p:sp>
      <p:sp>
        <p:nvSpPr>
          <p:cNvPr id="3" name="İçerik Yer Tutucusu 2"/>
          <p:cNvSpPr>
            <a:spLocks noGrp="1"/>
          </p:cNvSpPr>
          <p:nvPr>
            <p:ph sz="half" idx="1"/>
          </p:nvPr>
        </p:nvSpPr>
        <p:spPr>
          <a:xfrm>
            <a:off x="467544" y="1412776"/>
            <a:ext cx="4038600" cy="4525963"/>
          </a:xfrm>
        </p:spPr>
        <p:txBody>
          <a:bodyPr>
            <a:normAutofit lnSpcReduction="10000"/>
          </a:bodyPr>
          <a:lstStyle/>
          <a:p>
            <a:pPr algn="ctr"/>
            <a:endParaRPr lang="tr-TR" sz="2400" dirty="0"/>
          </a:p>
          <a:p>
            <a:pPr algn="ctr"/>
            <a:r>
              <a:rPr lang="tr-TR" sz="2400" dirty="0"/>
              <a:t>Felaketin </a:t>
            </a:r>
            <a:r>
              <a:rPr lang="tr-TR" sz="2400" b="1" dirty="0"/>
              <a:t>ne zaman, nerede, ne şiddette </a:t>
            </a:r>
          </a:p>
          <a:p>
            <a:pPr marL="0" indent="0" algn="ctr">
              <a:buNone/>
            </a:pPr>
            <a:r>
              <a:rPr lang="tr-TR" sz="2400" dirty="0"/>
              <a:t>olacağına ilişkin kriterler oluşturulmaya çalışılır</a:t>
            </a:r>
          </a:p>
          <a:p>
            <a:pPr marL="0" indent="0" algn="ctr">
              <a:buNone/>
            </a:pPr>
            <a:r>
              <a:rPr lang="tr-TR" sz="2400" dirty="0"/>
              <a:t> </a:t>
            </a:r>
          </a:p>
          <a:p>
            <a:pPr algn="ctr"/>
            <a:r>
              <a:rPr lang="tr-TR" sz="2400" dirty="0"/>
              <a:t>Yer kayması, kuraklık, tayfun, su baskını gibi afetleri önceden saptayabilmek olası</a:t>
            </a:r>
          </a:p>
          <a:p>
            <a:pPr algn="ctr"/>
            <a:endParaRPr lang="tr-TR" sz="2400" dirty="0"/>
          </a:p>
          <a:p>
            <a:pPr algn="ctr"/>
            <a:r>
              <a:rPr lang="tr-TR" sz="2400" dirty="0"/>
              <a:t>Uyarı ve plan yapılır</a:t>
            </a:r>
          </a:p>
          <a:p>
            <a:endParaRPr lang="tr-TR" dirty="0"/>
          </a:p>
        </p:txBody>
      </p:sp>
      <p:sp>
        <p:nvSpPr>
          <p:cNvPr id="5" name="Dikdörtgen 4"/>
          <p:cNvSpPr/>
          <p:nvPr/>
        </p:nvSpPr>
        <p:spPr>
          <a:xfrm>
            <a:off x="2123727" y="6457890"/>
            <a:ext cx="5184576" cy="246221"/>
          </a:xfrm>
          <a:prstGeom prst="rect">
            <a:avLst/>
          </a:prstGeom>
        </p:spPr>
        <p:txBody>
          <a:bodyPr wrap="square">
            <a:spAutoFit/>
          </a:bodyPr>
          <a:lstStyle/>
          <a:p>
            <a:pPr algn="ctr"/>
            <a:r>
              <a:rPr lang="tr-TR" sz="1000" dirty="0">
                <a:solidFill>
                  <a:schemeClr val="bg1">
                    <a:lumMod val="65000"/>
                  </a:schemeClr>
                </a:solidFill>
              </a:rPr>
              <a:t>Akbaba, M. &amp; Demirhindi, H. (ed.)(2017). Temel Halk Sağlığı. Ankara: Akademisyen Kitabevi.</a:t>
            </a:r>
          </a:p>
        </p:txBody>
      </p:sp>
      <p:pic>
        <p:nvPicPr>
          <p:cNvPr id="102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57389" y="1600200"/>
            <a:ext cx="402022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88488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uvarlatılmış Dikdörtgen 5"/>
          <p:cNvSpPr/>
          <p:nvPr/>
        </p:nvSpPr>
        <p:spPr>
          <a:xfrm>
            <a:off x="6228184" y="4005064"/>
            <a:ext cx="2232248" cy="1800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Başlık 1"/>
          <p:cNvSpPr>
            <a:spLocks noGrp="1"/>
          </p:cNvSpPr>
          <p:nvPr>
            <p:ph type="title"/>
          </p:nvPr>
        </p:nvSpPr>
        <p:spPr/>
        <p:txBody>
          <a:bodyPr/>
          <a:lstStyle/>
          <a:p>
            <a:r>
              <a:rPr lang="tr-TR" dirty="0">
                <a:solidFill>
                  <a:srgbClr val="C00000"/>
                </a:solidFill>
              </a:rPr>
              <a:t>3. Acil Evresi</a:t>
            </a:r>
          </a:p>
        </p:txBody>
      </p:sp>
      <p:sp>
        <p:nvSpPr>
          <p:cNvPr id="3" name="İçerik Yer Tutucusu 2"/>
          <p:cNvSpPr>
            <a:spLocks noGrp="1"/>
          </p:cNvSpPr>
          <p:nvPr>
            <p:ph sz="half" idx="1"/>
          </p:nvPr>
        </p:nvSpPr>
        <p:spPr/>
        <p:txBody>
          <a:bodyPr>
            <a:normAutofit fontScale="55000" lnSpcReduction="20000"/>
          </a:bodyPr>
          <a:lstStyle/>
          <a:p>
            <a:pPr algn="ctr"/>
            <a:endParaRPr lang="tr-TR" sz="3800" dirty="0"/>
          </a:p>
          <a:p>
            <a:pPr algn="ctr"/>
            <a:endParaRPr lang="tr-TR" sz="4400" dirty="0"/>
          </a:p>
          <a:p>
            <a:pPr algn="ctr"/>
            <a:r>
              <a:rPr lang="tr-TR" sz="4400" dirty="0"/>
              <a:t>Arama kurtarma, </a:t>
            </a:r>
          </a:p>
          <a:p>
            <a:pPr algn="ctr"/>
            <a:r>
              <a:rPr lang="tr-TR" sz="4400" dirty="0"/>
              <a:t>İlk yardım, </a:t>
            </a:r>
          </a:p>
          <a:p>
            <a:pPr algn="ctr"/>
            <a:r>
              <a:rPr lang="tr-TR" sz="4400" dirty="0"/>
              <a:t>Acil tıbbi yardım, </a:t>
            </a:r>
          </a:p>
          <a:p>
            <a:pPr algn="ctr"/>
            <a:r>
              <a:rPr lang="tr-TR" sz="4400" dirty="0"/>
              <a:t>Acil iletişim ve ulaşım sistemlerinin restorasyonu, </a:t>
            </a:r>
          </a:p>
          <a:p>
            <a:pPr algn="ctr"/>
            <a:r>
              <a:rPr lang="tr-TR" sz="4400" dirty="0"/>
              <a:t>Geçici barınma </a:t>
            </a:r>
          </a:p>
          <a:p>
            <a:pPr algn="ctr"/>
            <a:r>
              <a:rPr lang="tr-TR" sz="4400" dirty="0"/>
              <a:t>Su ve besin sağlama çalışmaları </a:t>
            </a:r>
          </a:p>
          <a:p>
            <a:pPr algn="ctr"/>
            <a:endParaRPr lang="tr-TR" dirty="0"/>
          </a:p>
        </p:txBody>
      </p:sp>
      <p:sp>
        <p:nvSpPr>
          <p:cNvPr id="5" name="İçerik Yer Tutucusu 4"/>
          <p:cNvSpPr>
            <a:spLocks noGrp="1"/>
          </p:cNvSpPr>
          <p:nvPr>
            <p:ph sz="half" idx="2"/>
          </p:nvPr>
        </p:nvSpPr>
        <p:spPr>
          <a:xfrm>
            <a:off x="6045341" y="4005064"/>
            <a:ext cx="2381909" cy="2049091"/>
          </a:xfrm>
        </p:spPr>
        <p:txBody>
          <a:bodyPr>
            <a:normAutofit fontScale="55000" lnSpcReduction="20000"/>
          </a:bodyPr>
          <a:lstStyle/>
          <a:p>
            <a:pPr algn="ctr"/>
            <a:endParaRPr lang="tr-TR" sz="2400" dirty="0"/>
          </a:p>
          <a:p>
            <a:pPr algn="ctr"/>
            <a:r>
              <a:rPr lang="tr-TR" sz="2400" b="1" dirty="0">
                <a:solidFill>
                  <a:srgbClr val="002060"/>
                </a:solidFill>
              </a:rPr>
              <a:t>Deneyimlere göre; felaketten sonra sağ kalanların %75’i felaketten 30 </a:t>
            </a:r>
            <a:r>
              <a:rPr lang="tr-TR" sz="2400" b="1" dirty="0" err="1">
                <a:solidFill>
                  <a:srgbClr val="002060"/>
                </a:solidFill>
              </a:rPr>
              <a:t>dk</a:t>
            </a:r>
            <a:r>
              <a:rPr lang="tr-TR" sz="2400" b="1" dirty="0">
                <a:solidFill>
                  <a:srgbClr val="002060"/>
                </a:solidFill>
              </a:rPr>
              <a:t> sonra kurtarma çalışmalarına katılıyor</a:t>
            </a:r>
          </a:p>
          <a:p>
            <a:pPr algn="ctr"/>
            <a:endParaRPr lang="tr-TR" sz="2400" b="1" dirty="0">
              <a:solidFill>
                <a:srgbClr val="002060"/>
              </a:solidFill>
            </a:endParaRPr>
          </a:p>
          <a:p>
            <a:pPr marL="0" indent="0" algn="ctr">
              <a:buNone/>
            </a:pPr>
            <a:r>
              <a:rPr lang="tr-TR" sz="2400" b="1" dirty="0">
                <a:solidFill>
                  <a:srgbClr val="002060"/>
                </a:solidFill>
              </a:rPr>
              <a:t>  Bu nedenle felaket öncesi        hazırlık ve eğitim önemli</a:t>
            </a:r>
          </a:p>
          <a:p>
            <a:endParaRPr lang="tr-TR" dirty="0"/>
          </a:p>
        </p:txBody>
      </p:sp>
      <p:sp>
        <p:nvSpPr>
          <p:cNvPr id="4" name="AutoShape 2" descr="data:image/jpeg;base64,/9j/4AAQSkZJRgABAQAAAQABAAD/2wCEAAkGBxAQDw8PDw8QDw0NDQ0PDQ0PDw8NDQ8NFREWFhURFRYYHSggGBolGxUVITEhJSkrLi4uFx80OTQsOCgtLisBCgoKDg0OFxAQGCsdHR0tLS0rKy0tLS0tLS0tLS0tLS0tLS0tLS0vKystLSstLSstLS0tLSstKy0tLSsrLS0tLf/AABEIAK4BIgMBIgACEQEDEQH/xAAcAAACAwEBAQEAAAAAAAAAAAACAwABBAUGBwj/xAA8EAACAQIDBQYEAwUJAQAAAAAAAQIDEQQSIQUTMUFRBhQiYXGRMlKBoQdCsYLB0eHwFSM0Q2Jyg5LxFv/EABoBAAIDAQEAAAAAAAAAAAAAAAIDAAEEBQb/xAA1EQACAQIEAwQJAgcAAAAAAAAAAQIDEQQSITETQVEFYXGRIjJCgaGxwdHwFPEGFVJTYnLh/9oADAMBAAIRAxEAPwD48UWULOoQMEIgSKDQIRAkRBRKQcShsQ4jUKiMQLNUAirFosobYEphNAtEBaAIFYrKWBYoqwyxaRdysoCReUNRLsCMUBTQLiOaBsS4LgKylWH2AsXcB0xViWGNAtBAOIFgco1oCxBbQBGgmgbEAaBBYywLLAaAIEymQWUQhCEIQhCELKRC0QtBFIgRA0WiECIEkUgwUMRQ1LUOIaBihiQLNUEQhdgrFDrAlNDEi8pC8gmxVhziVlIC4WFWCUQ1ENRKCVMFRLsHlI4lXG8NoS0DYa0C0WKcQLA2GWBsWA4ggNBtFWIA4i2gWhrQLQVxUoi7AtDGgSxUkLZGWymWJkAymWymQXIohCEBIQhCELQQKLIEiwkRERAyBIpBIoYkWg4oFIZFFXGxiFFDYoGERyQJtpxKsVYOxLA3HZSJD6OGcvJdXz9EDQgm9fhWr8/I30a2vDV8xNWpl2NuFw8Zv0noDS2Xd28Un0iv4XJLZ6jxUF5SqO/tc7NHGwoxazSm5K0lGUIprprF3MlXGUm/8PFr1s/tEzyqzvY2OjBOyhp7n9TnqnFcqT92Mp0o6/AvKw1uD+Gk1/yX/cWqa+V/9v5A5mx9OmnyCwmBlUdqcY1PSLlYPGbLlTSdSEY34Jtxl7Xug4QaSsmr9H/AZisLUhFTqUZ5JfC5qai/q1ZkvJfjCnGKavaz5c38foznw2Vn+GLsuLhedvW1xWI2PUjHMtYu6XOLfNX6noNhYuhvFCcq1BStGVSE6cUl/q8PA29q5xpRhRpYmOIw78a3cYq0tfiavdgrFSjUUOvVPZb8re7Qw1IUpVVTyWvz1WnPVXV+7Q8BODTs1qC0b8QlJP5lwMbgb4VMyuYK2HySstUKaBsNcSpIZczOApoFhsFliZIWxbDZTCM0gGAGwWWJkAwWMYBYpgkIQgBCEIQgZCItEGFhAlogcQkgkikEihqRcUNggYjYIFmmnEZCIxRLpoeoiZzsdSlSuhGUvKOykygZ0N4LApx+L+uY9IulDSfkl+o3JoIqyubKFHS4CQ6EHzS16lUmen2Hs547ER8MaVKlSi68o3UY04RjGU/90mvuzPKSinJ7L8+JonKNKOefqrf87zh08NJq+RcbZrO1xqodeXFo7+1ZeLLGChDKstJLLu4NXinbnZpv1OXHDS18OvC7TsvUZSknG9twaVdzjmta/wCbmVRk1ZW5aPVt9EbMNsyrWio5nleiu3CLfRN2uOVDdLWOZteJ2bi/JC8Ti6r0f91F8FrB29OKJJykvRt4v7FSnKfqW8X9jlYrCVKM2ndSjO1+k1Z6NadGZa85Tk5Td5N3b6vqdPEpWSTcrX46RV+hjcEU4tK5ojDMrvcyqH6MzTpm+SM00XCbTE16KsYpoXIfUQiSN8Hc4laOomQLDkhbGGGQDBYbAYSM8gWAw2AyxLKYDDYDLEsFkLZRAGQhCEKDCQISIMIECEQNBItAIMoNMOLH02Z4mimC0bKT1NVI0xM1I1RMVY7uG2CSLygoK5mNySNuy8FKrNU4K8pSSS4LmdDaWxZ0IylNxT3ijZSbk21e604I9B+FGzYVsTOU1fdRlKK83pc6v4sYSFLuqhG11VzP5n4dX9ykqspLLbItG+d+73WML7QtjoYSK3V3p3NnziNM+r9kNlZNmpSj48fWUJW47laful7ngtiU6c5xi1xlE+24TBpU8LFLw0o6eTsDXbd6UE72Xxko3912zF/EOMyQhSta7u/ctPjY4GK7LOdapVUFeo2024qy05fQ34bs7GNCrCVKLqSzZXLK9Wup6K5B8ew8Ot5SlbTVq21trct10Z5KWPrySTe1vhseBhsDEQcowoU2pLLmk4yUPON+Z5LbGwqlCblNxlJyleMXnmn1a5H2ux4ft7shznTrReVbuSqW1u4u6dvRsz1MFLBp1FO653V9P3Ot2b2rN4i07LNu7b2Pm2NopU01wahySd8zTXpp9zlSifQsBsWlCSnVlGdOOZTg+eq1Xnc4XamOF398PDLFKGaNoxjmUtbC8PjYVanCim+/l4HqcHjoyqcKKb7+Xg/vsefxWFlD4raxTTXR8DmyPqG1dgwlsyFdq1SOAwdRNW4qOv2PmMkHSrqtfSzi7PxGYXGRxVNtbxdmZqiM00aapmmdGk/RMWJWoqSEsfITI0nLqC2AxjFsJGWYLAYbAZYhgsFhMFliWUyiMsgDKIWQhQQSACRBhZaKCIGiIIFBIoNBIfSYhBxYLH05WZvpSHxkY6bNEGIqRTOzh6mg9SDFJhRMko2OjCZ7P8Ndqd3xS+WpGVNrzbjZnS/Era/ealGyyqnComr+K7l/I8NhZNaptO+jTs0PlNt3bbb4tu7AjB58ym7f08m+viSPZ8Hio4rmlb6G3Y7/AL2PS6v7n3fZuIvQpTTulGOb9D8/Uqri7o+l/h/2mhNd1rStnSjBt/msvCDiFNTU4O2jXg9HFvuurPubOZ/EeDnVpxqxV8m/hzPo5Vjxu1tvVcPV3Mm4yim4yteM6fJrzOdV7T4l3jFtvgrRtqH/ADtf2ZJ+MV48+T0PLU+yq00pJqz2Podzz/azERVO2aN4rVN9UeJrdoa8ZZak5tqzks8lePO1+HPUrtph8RFLEwU5YWrCEotuUsujtmXLTS5mxeIrYyCouOSMne++33N2F7IlCvTzzXpbd9uXjY5O0cXKTeV2XS5wK87terdw3iW466N3M05mqjSVNWR7ehR4enQ9JtTtDJYOjhISTisLShOzT1XI8bI0SZnmJhShSVoLvfe3zKp4eFCGWC31fezPVMszRVZmkb6K9E5WJfpAMTIdIRI0nMqAMBhMBhIySKYDCYLLEsFghsEsSwSiyEAIQhCELQQJZA0EQhCBIJBIFBIoYi0MQtBIpjIjqcjRTkZojYANaG6jNmyA6BnhIbGZkqRb2OxRqJGuErL6svemWpPwr1ZFMTkaVzasRZ2Nm8vYZSrOLTTd4vitGjCpDYzQN2hsatz6Lhe0FLH0YYfGTVLFUv8AD47hCU+CjU8nwfL0OVXpYrD1JU5y3c9akPFaM1f4oS4Na/Q8lCvZ/uOxg9sVnBUM6lSuslOplnTWvFOXw+qaFyhreKWu6fzT69b777mBYNU78G2V+y+X+r1sv8XpfXQ6OKxGempQcVOLVOrNuMXZpWks2tr5rtdB/wD9fiqdWbpyU6MssXQlF1KLUYxjfK3pfLf6nKliaak41abk1pelVhlWnVqV/cxvGNN7u8ePPNJLpe37g4Rgo6IKGDhUVpwzKzte1tbPdX6K21j0WL21s6tCTqbP3VZptVMPU3cHP/Zrp9GeQq1Omi5LyKq1NTPOZO5GiFOGHTUG9erbt4XbsMzi5TAzCa0xkKd2KrV7RuVUmJbBciORujGxx6lXNqypipFykC2GjJOSFsFhMBhGWRTAZbBZYlgshGQsSyFFkIUUQshCEIUFYgRaIikWQJBFoFINIoYi0GgUg0UxsQ0HGQCIgTRF2HKYyMzOhiKaNEajR1qNKLgnGcZStrGUsur5C3SqJXUKVvKUbnPrUHxi88Gr6A0pSTtay8xPDW6dzY8W01Fxt4fszoZ6nT9AlOfy/YzVquujulwYCrPq/cDhN62XxHfqUnZt+aNrjK18rvfodjspQpTrSWIhLdqMmnmjSUZXWrlJNHne9T+d+7H4PalWlLNGSbta00pq3owJUJODSJUxEJJpOSfu+h6DtFQp06iVGN45dcs1W8XVtJWMeFc1mUYPW3GMXf3Oditq1aju5KOlrU4qmvZAU9oVUrZ210k2wY0JKKvv4jaeLioKL18dfnuaqzq3fhf2EN1Pl91ERUrylxftohM5eQxUmVUxSeuvn/w3Rzc92vrZ/Yx46yayyUsy1tfRmeV3yJUa0V/FbXyGxp5Xe5irYriQcbe++oLYDkOeGl0J3OXQZnj1MrpVXtFmZsBs29yfQvuLJxIdQHhKz9k57ZR0e5A90C4kRbwVbmjnNA2Ok8KgXQReZCpYSa3OflKym50kC4IvMKeGaMeUmU0uKBdi7i3RtzM2VkH3RRAci6jO7Mndn0PRQ2RJ9R8NiSFZ2PywPMd2fQnd30Z62HZ+T5mml2Yk+b9iuIwrU+p4tUJfKy9zL5We+p9j5PmzXS7EX4zZWd9Ak6S9o+bbt9H7F5H0fsfUIdhIc6hoj2Eoc6r90TPLoXxqP9R8oyvowlF/K/Y+srsRhFxrtftIkuyuzofFiLftomd9C1Wp9X5M+URhL5X9zFUqXflyPpe3IbJpU506eKk8TOElSsnOEZ20zO1kj5nUhZvnry1QcHfcCtVUklG/yLQyNV9RCYUWMsLjK2xp3rLVQTmJmBsOVVodvAlUM2YmYlglXNqq+nsi996eyMKkWpA5ENWKZtdUTKYvOC5FpFSrOQUpC2ySkBcKxmlM9BsGvmpzhJ602recWbpTgvzI8zgsQqcszipx1vBtpPTyOlHauHfHDx+kpGedK70R18P2xKnSjBxzNc2zdUxNNfnj9xE8fT5P7MGOOwz/AMh/SYe/wr/ypL63F8Bcw5dr4iXqwXz+plqbQj0fsIntDpE6DnhfkkgXHDdGvoHGnCPIx1Mdip7/ACOVPGPoJliJHWdPDdfsC8Ph/m+w5NLkYp1K0t2zjOpIByZ2nhaHzIF4KlykvcLMjPJS53OK7kd+p13gKfJr3AeAj1XuTMLcTk2IdTuCLJmByn0Dv9BdCf2xSXJex5XJ1lL3LUI+Zh/ULkekj2GvakenfaGC4JfYGXai3D7HnFkXUvewXUrjSZoj2Nh160jvvtVU5XFy7T13wucJ4uKFy2lFEvUfXyGfosDDdo7c9v4p/ma+rM9TaOJlxqv3Zx57VRnntV8i+FUZTn2dT2SZ08RXrP8APUf7TOPia1bnKXuVLaE3zFyqt8R9KnKPrWMOKr0KulO68jLOAGVmrKXujRc5boN7GbUi9DX3cndiZkWsNU6GYps093ZO7smZEeHqdDJctM1LDjFhisyLWGqMxXJc3rC+QyOF/wBP2BdSKGxwNVnNzEOusC/kKeBqfL+hXGh1Hfy2t0fkzlZX0KyM6T2fV6AS2bV6F8WHUW+z6y9iXkYMhVjZLATXIW8JLoEpxfMTLC1Y7xaM9g1N9QnQa5AuBYvLOPcFvWTfPqLaKJYjqTXMZvmTfMVYhdgeLPqM3pe88hQRVi+JLqM3v9XK3r6sXclyWRTm2N3z6sgm5CWRMx1ZYsVLGHMdRkuCqUehol2jUfM2yxj6ipYp9TLcgSikZpYqpLmOdVlObATIXYXxG9w8xaYJEQJMamWmLQxFDYtjIsfBmeLDiwTVCVjVBhiIsNSAcTbCog2ispUWaKNMVKWVD6cOI7ICnQbNlLA/+I0Uo2R1cFBdEIc21dnTWHp0o3auzHhtnN8rep0KWy2dGlbojRCtb2M8qzXqoTPEz9nQ5f8AZa6FT2euhvnWu+fuZ6lZkjObKjUqPmYauCXQy1MK0b51WZKlVmiMma4TmZJR6ipQQ+bFBOKZpWq1ETw6M1TCI3MVMVmcXoxNWhTktUcypg0ZZ4U68kIlEfTrvZnHr4Gm9kcmVGwLidKcDPOBqUrnJq4TLsYmC2aJwFSiMTMcoNC7kuRopkEt2LuQAhZWY//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626" y="1844824"/>
            <a:ext cx="1727356" cy="1036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ikdörtgen 7"/>
          <p:cNvSpPr/>
          <p:nvPr/>
        </p:nvSpPr>
        <p:spPr>
          <a:xfrm>
            <a:off x="2123728" y="6211669"/>
            <a:ext cx="5184576" cy="246221"/>
          </a:xfrm>
          <a:prstGeom prst="rect">
            <a:avLst/>
          </a:prstGeom>
        </p:spPr>
        <p:txBody>
          <a:bodyPr wrap="square">
            <a:spAutoFit/>
          </a:bodyPr>
          <a:lstStyle/>
          <a:p>
            <a:pPr algn="ctr"/>
            <a:r>
              <a:rPr lang="tr-TR" sz="1000" dirty="0">
                <a:solidFill>
                  <a:schemeClr val="bg1">
                    <a:lumMod val="65000"/>
                  </a:schemeClr>
                </a:solidFill>
              </a:rPr>
              <a:t>Akbaba, M. &amp; Demirhindi, H. (ed.)(2017). Temel Halk Sağlığı. Ankara: Akademisyen Kitabevi.</a:t>
            </a:r>
          </a:p>
        </p:txBody>
      </p:sp>
    </p:spTree>
    <p:extLst>
      <p:ext uri="{BB962C8B-B14F-4D97-AF65-F5344CB8AC3E}">
        <p14:creationId xmlns:p14="http://schemas.microsoft.com/office/powerpoint/2010/main" val="20902144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3"/>
          <p:cNvSpPr>
            <a:spLocks noGrp="1"/>
          </p:cNvSpPr>
          <p:nvPr>
            <p:ph type="body" idx="1"/>
          </p:nvPr>
        </p:nvSpPr>
        <p:spPr>
          <a:xfrm>
            <a:off x="395536" y="836712"/>
            <a:ext cx="4040188" cy="639762"/>
          </a:xfrm>
        </p:spPr>
        <p:txBody>
          <a:bodyPr>
            <a:normAutofit fontScale="92500" lnSpcReduction="20000"/>
          </a:bodyPr>
          <a:lstStyle/>
          <a:p>
            <a:pPr algn="ctr"/>
            <a:r>
              <a:rPr lang="tr-TR" dirty="0"/>
              <a:t>Dünya’daki Arama Kurtarma Örgütleri</a:t>
            </a:r>
          </a:p>
        </p:txBody>
      </p:sp>
      <p:sp>
        <p:nvSpPr>
          <p:cNvPr id="3" name="İçerik Yer Tutucusu 2"/>
          <p:cNvSpPr>
            <a:spLocks noGrp="1"/>
          </p:cNvSpPr>
          <p:nvPr>
            <p:ph sz="half" idx="2"/>
          </p:nvPr>
        </p:nvSpPr>
        <p:spPr>
          <a:xfrm>
            <a:off x="453257" y="1946548"/>
            <a:ext cx="4040188" cy="3951288"/>
          </a:xfrm>
        </p:spPr>
        <p:txBody>
          <a:bodyPr>
            <a:normAutofit/>
          </a:bodyPr>
          <a:lstStyle/>
          <a:p>
            <a:endParaRPr lang="tr-TR" sz="2000" dirty="0"/>
          </a:p>
          <a:p>
            <a:r>
              <a:rPr lang="tr-TR" sz="2000" dirty="0"/>
              <a:t>Uluslararası Arama Kurtarma Danışma Grubu (INSARAG) </a:t>
            </a:r>
          </a:p>
          <a:p>
            <a:r>
              <a:rPr lang="tr-TR" sz="2000" dirty="0"/>
              <a:t>Küresel Afet Alarm ve Koordinasyon Sistemi (GDACS) </a:t>
            </a:r>
          </a:p>
          <a:p>
            <a:r>
              <a:rPr lang="tr-TR" sz="2000" dirty="0"/>
              <a:t>Ulusal Arama ve Kurtarma Birliği (NASAR)</a:t>
            </a:r>
          </a:p>
          <a:p>
            <a:r>
              <a:rPr lang="tr-TR" sz="2000" dirty="0"/>
              <a:t>Japonya Özel Kurtarma Ekibi (SRT)</a:t>
            </a:r>
          </a:p>
        </p:txBody>
      </p:sp>
      <p:sp>
        <p:nvSpPr>
          <p:cNvPr id="5" name="Metin Yer Tutucusu 4"/>
          <p:cNvSpPr>
            <a:spLocks noGrp="1"/>
          </p:cNvSpPr>
          <p:nvPr>
            <p:ph type="body" sz="quarter" idx="3"/>
          </p:nvPr>
        </p:nvSpPr>
        <p:spPr>
          <a:xfrm>
            <a:off x="4644008" y="836712"/>
            <a:ext cx="4041775" cy="639762"/>
          </a:xfrm>
        </p:spPr>
        <p:txBody>
          <a:bodyPr>
            <a:normAutofit fontScale="92500" lnSpcReduction="20000"/>
          </a:bodyPr>
          <a:lstStyle/>
          <a:p>
            <a:pPr algn="ctr"/>
            <a:r>
              <a:rPr lang="tr-TR" dirty="0"/>
              <a:t>Türkiye’deki Arama Kurtarma Örgütleri </a:t>
            </a:r>
          </a:p>
        </p:txBody>
      </p:sp>
      <p:sp>
        <p:nvSpPr>
          <p:cNvPr id="6" name="İçerik Yer Tutucusu 5"/>
          <p:cNvSpPr>
            <a:spLocks noGrp="1"/>
          </p:cNvSpPr>
          <p:nvPr>
            <p:ph sz="quarter" idx="4"/>
          </p:nvPr>
        </p:nvSpPr>
        <p:spPr>
          <a:xfrm>
            <a:off x="4860032" y="1844824"/>
            <a:ext cx="4041775" cy="3951288"/>
          </a:xfrm>
        </p:spPr>
        <p:txBody>
          <a:bodyPr>
            <a:normAutofit lnSpcReduction="10000"/>
          </a:bodyPr>
          <a:lstStyle/>
          <a:p>
            <a:r>
              <a:rPr lang="tr-TR" sz="2000" dirty="0"/>
              <a:t>Afet ve Acil Durum Yönetimi Başkanlığı (AFAD)</a:t>
            </a:r>
          </a:p>
          <a:p>
            <a:r>
              <a:rPr lang="tr-TR" sz="2000" dirty="0"/>
              <a:t>Türk Silahlı Kuvvetleri</a:t>
            </a:r>
          </a:p>
          <a:p>
            <a:r>
              <a:rPr lang="tr-TR" sz="2000" dirty="0"/>
              <a:t>Emniyet Genel Müdürlüğü</a:t>
            </a:r>
          </a:p>
          <a:p>
            <a:r>
              <a:rPr lang="tr-TR" sz="2000" dirty="0"/>
              <a:t>İtfaiye Teşkilatı</a:t>
            </a:r>
          </a:p>
          <a:p>
            <a:r>
              <a:rPr lang="tr-TR" sz="2000" dirty="0"/>
              <a:t>Kızılay</a:t>
            </a:r>
          </a:p>
          <a:p>
            <a:r>
              <a:rPr lang="tr-TR" sz="2000" dirty="0"/>
              <a:t>Sahil Güvenlik Komutanlığı </a:t>
            </a:r>
          </a:p>
          <a:p>
            <a:r>
              <a:rPr lang="tr-TR" sz="2000" dirty="0"/>
              <a:t>Arama Kurtarma Derneği (AKUT)</a:t>
            </a:r>
          </a:p>
          <a:p>
            <a:r>
              <a:rPr lang="tr-TR" sz="2000" dirty="0"/>
              <a:t>GEA (Toprak Ana) Arama Kurtarma Ekibi </a:t>
            </a:r>
          </a:p>
          <a:p>
            <a:r>
              <a:rPr lang="tr-TR" sz="2000" dirty="0"/>
              <a:t>Ulusal Medikal Kurtarma Ekipleri (UMKE) </a:t>
            </a:r>
          </a:p>
          <a:p>
            <a:endParaRPr lang="tr-TR" dirty="0"/>
          </a:p>
        </p:txBody>
      </p:sp>
      <p:sp>
        <p:nvSpPr>
          <p:cNvPr id="7" name="Dikdörtgen 6"/>
          <p:cNvSpPr/>
          <p:nvPr/>
        </p:nvSpPr>
        <p:spPr>
          <a:xfrm>
            <a:off x="4526284" y="836712"/>
            <a:ext cx="72008" cy="5472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1317377" y="6426675"/>
            <a:ext cx="7128792" cy="246221"/>
          </a:xfrm>
          <a:prstGeom prst="rect">
            <a:avLst/>
          </a:prstGeom>
          <a:noFill/>
        </p:spPr>
        <p:txBody>
          <a:bodyPr wrap="square" rtlCol="0">
            <a:spAutoFit/>
          </a:bodyPr>
          <a:lstStyle/>
          <a:p>
            <a:r>
              <a:rPr lang="tr-TR" sz="1000" dirty="0">
                <a:solidFill>
                  <a:schemeClr val="bg1">
                    <a:lumMod val="65000"/>
                  </a:schemeClr>
                </a:solidFill>
              </a:rPr>
              <a:t>Günaydın, M., Tatlı, Ö., &amp; Genç, E. E. (2017). Arama kurtarma örgütleri ve UMKE. </a:t>
            </a:r>
            <a:r>
              <a:rPr lang="tr-TR" sz="1000" i="1" dirty="0">
                <a:solidFill>
                  <a:schemeClr val="bg1">
                    <a:lumMod val="65000"/>
                  </a:schemeClr>
                </a:solidFill>
              </a:rPr>
              <a:t>Doğal Afetler ve Çevre Dergisi</a:t>
            </a:r>
            <a:r>
              <a:rPr lang="tr-TR" sz="1000" dirty="0">
                <a:solidFill>
                  <a:schemeClr val="bg1">
                    <a:lumMod val="65000"/>
                  </a:schemeClr>
                </a:solidFill>
              </a:rPr>
              <a:t>, </a:t>
            </a:r>
            <a:r>
              <a:rPr lang="tr-TR" sz="1000" i="1" dirty="0">
                <a:solidFill>
                  <a:schemeClr val="bg1">
                    <a:lumMod val="65000"/>
                  </a:schemeClr>
                </a:solidFill>
              </a:rPr>
              <a:t>3</a:t>
            </a:r>
            <a:r>
              <a:rPr lang="tr-TR" sz="1000" dirty="0">
                <a:solidFill>
                  <a:schemeClr val="bg1">
                    <a:lumMod val="65000"/>
                  </a:schemeClr>
                </a:solidFill>
              </a:rPr>
              <a:t>(1), 56-63.</a:t>
            </a:r>
          </a:p>
        </p:txBody>
      </p:sp>
    </p:spTree>
    <p:extLst>
      <p:ext uri="{BB962C8B-B14F-4D97-AF65-F5344CB8AC3E}">
        <p14:creationId xmlns:p14="http://schemas.microsoft.com/office/powerpoint/2010/main" val="2412547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1268760"/>
            <a:ext cx="8229600" cy="4525963"/>
          </a:xfrm>
        </p:spPr>
        <p:txBody>
          <a:bodyPr>
            <a:normAutofit fontScale="92500" lnSpcReduction="10000"/>
          </a:bodyPr>
          <a:lstStyle/>
          <a:p>
            <a:pPr algn="ctr"/>
            <a:r>
              <a:rPr lang="tr-TR" dirty="0">
                <a:solidFill>
                  <a:srgbClr val="C00000"/>
                </a:solidFill>
              </a:rPr>
              <a:t>Türkiye’de afet yönetimi ve koordinasyonu alanında dönüm noktası </a:t>
            </a:r>
          </a:p>
          <a:p>
            <a:pPr marL="0" indent="0" algn="ctr">
              <a:buNone/>
            </a:pPr>
            <a:r>
              <a:rPr lang="tr-TR" dirty="0">
                <a:solidFill>
                  <a:srgbClr val="C00000"/>
                </a:solidFill>
              </a:rPr>
              <a:t>17 Ağustos 1999 Marmara Depremi’dir.</a:t>
            </a:r>
          </a:p>
          <a:p>
            <a:pPr algn="ctr"/>
            <a:endParaRPr lang="tr-TR" dirty="0"/>
          </a:p>
          <a:p>
            <a:pPr algn="ctr"/>
            <a:r>
              <a:rPr lang="tr-TR" sz="2400" dirty="0"/>
              <a:t>Ülkemizde afet yönetimi konusunun tekrar gözden geçirilme zorunluluğunu acı bir şekilde ortaya koymuştur.</a:t>
            </a:r>
            <a:br>
              <a:rPr lang="tr-TR" sz="2400" dirty="0"/>
            </a:br>
            <a:br>
              <a:rPr lang="tr-TR" sz="2400" dirty="0"/>
            </a:br>
            <a:r>
              <a:rPr lang="tr-TR" sz="2400" dirty="0"/>
              <a:t>Kurumların afetlerle ilgili yetki ve sorumluluklarının yeniden tanımlanması ihtiyacı </a:t>
            </a:r>
          </a:p>
          <a:p>
            <a:pPr marL="0" indent="0" algn="ctr">
              <a:buNone/>
            </a:pPr>
            <a:r>
              <a:rPr lang="tr-TR" sz="2400" dirty="0"/>
              <a:t>afet ve acil durumlarda yetki ve koordinasyonun tek bir elde toplanmasını zaruri kılmıştır.</a:t>
            </a:r>
          </a:p>
          <a:p>
            <a:endParaRPr lang="tr-TR" dirty="0"/>
          </a:p>
        </p:txBody>
      </p:sp>
      <p:sp>
        <p:nvSpPr>
          <p:cNvPr id="5" name="Metin kutusu 4"/>
          <p:cNvSpPr txBox="1"/>
          <p:nvPr/>
        </p:nvSpPr>
        <p:spPr>
          <a:xfrm>
            <a:off x="1691680" y="5949280"/>
            <a:ext cx="5904656" cy="553998"/>
          </a:xfrm>
          <a:prstGeom prst="rect">
            <a:avLst/>
          </a:prstGeom>
          <a:noFill/>
        </p:spPr>
        <p:txBody>
          <a:bodyPr wrap="square" rtlCol="0">
            <a:spAutoFit/>
          </a:bodyPr>
          <a:lstStyle/>
          <a:p>
            <a:pPr algn="ctr"/>
            <a:r>
              <a:rPr lang="tr-TR" sz="1000" dirty="0">
                <a:solidFill>
                  <a:schemeClr val="bg1">
                    <a:lumMod val="75000"/>
                  </a:schemeClr>
                </a:solidFill>
              </a:rPr>
              <a:t>T.C. İçişleri Bakanlığı. </a:t>
            </a:r>
            <a:r>
              <a:rPr lang="tr-TR" sz="1000" dirty="0" err="1">
                <a:solidFill>
                  <a:schemeClr val="bg1">
                    <a:lumMod val="75000"/>
                  </a:schemeClr>
                </a:solidFill>
              </a:rPr>
              <a:t>Afad</a:t>
            </a:r>
            <a:r>
              <a:rPr lang="tr-TR" sz="1000" dirty="0">
                <a:solidFill>
                  <a:schemeClr val="bg1">
                    <a:lumMod val="75000"/>
                  </a:schemeClr>
                </a:solidFill>
              </a:rPr>
              <a:t> ve Tarihçesi. (Erişim Tarihi: 23.11.2022) [Erişim Adresi: https://www.afad.gov.tr/afad-hakkinda]</a:t>
            </a:r>
          </a:p>
          <a:p>
            <a:pPr algn="ctr"/>
            <a:endParaRPr lang="tr-TR" sz="1000" dirty="0">
              <a:solidFill>
                <a:schemeClr val="bg1">
                  <a:lumMod val="75000"/>
                </a:schemeClr>
              </a:solidFill>
            </a:endParaRP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4433" y="129076"/>
            <a:ext cx="2163093" cy="99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26116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err="1"/>
              <a:t>İncinebilirlik</a:t>
            </a:r>
            <a:endParaRPr lang="tr-TR" dirty="0"/>
          </a:p>
        </p:txBody>
      </p:sp>
      <p:sp>
        <p:nvSpPr>
          <p:cNvPr id="3" name="İçerik Yer Tutucusu 2"/>
          <p:cNvSpPr>
            <a:spLocks noGrp="1"/>
          </p:cNvSpPr>
          <p:nvPr>
            <p:ph idx="1"/>
          </p:nvPr>
        </p:nvSpPr>
        <p:spPr/>
        <p:txBody>
          <a:bodyPr>
            <a:normAutofit/>
          </a:bodyPr>
          <a:lstStyle/>
          <a:p>
            <a:pPr algn="ctr"/>
            <a:r>
              <a:rPr lang="tr-TR" sz="2400" dirty="0"/>
              <a:t>Çoğunluğu çocuk, yaşlı ve kadınlardan oluşan,</a:t>
            </a:r>
          </a:p>
          <a:p>
            <a:pPr marL="0" indent="0" algn="ctr">
              <a:buNone/>
            </a:pPr>
            <a:r>
              <a:rPr lang="tr-TR" sz="2400" dirty="0"/>
              <a:t>eğitim düzeyi düşük</a:t>
            </a:r>
          </a:p>
          <a:p>
            <a:pPr marL="0" indent="0" algn="ctr">
              <a:buNone/>
            </a:pPr>
            <a:r>
              <a:rPr lang="tr-TR" sz="2400" dirty="0"/>
              <a:t>hasta ve engelli sayısı fazla olan, </a:t>
            </a:r>
          </a:p>
          <a:p>
            <a:pPr marL="0" indent="0" algn="ctr">
              <a:buNone/>
            </a:pPr>
            <a:r>
              <a:rPr lang="tr-TR" sz="2400" dirty="0"/>
              <a:t>yoksulluk ve işsizlik düzeyi yüksek, </a:t>
            </a:r>
          </a:p>
          <a:p>
            <a:pPr marL="0" indent="0" algn="ctr">
              <a:buNone/>
            </a:pPr>
            <a:r>
              <a:rPr lang="tr-TR" sz="2400" dirty="0"/>
              <a:t>ekonomik düzeyi düşük, </a:t>
            </a:r>
          </a:p>
          <a:p>
            <a:pPr marL="0" indent="0" algn="ctr">
              <a:buNone/>
            </a:pPr>
            <a:r>
              <a:rPr lang="tr-TR" sz="2400" dirty="0"/>
              <a:t>basın özgürlüğü bulunmayan, </a:t>
            </a:r>
          </a:p>
          <a:p>
            <a:pPr marL="0" indent="0" algn="ctr">
              <a:buNone/>
            </a:pPr>
            <a:r>
              <a:rPr lang="tr-TR" sz="2400" dirty="0"/>
              <a:t>çevreyi tahrip eden, </a:t>
            </a:r>
          </a:p>
          <a:p>
            <a:pPr marL="0" indent="0" algn="ctr">
              <a:buNone/>
            </a:pPr>
            <a:r>
              <a:rPr lang="tr-TR" sz="2400" dirty="0"/>
              <a:t>çarpık kentleşme vb. görülen toplumlar,</a:t>
            </a:r>
          </a:p>
          <a:p>
            <a:pPr marL="0" indent="0" algn="ctr">
              <a:buNone/>
            </a:pPr>
            <a:endParaRPr lang="tr-TR" sz="2400" dirty="0"/>
          </a:p>
          <a:p>
            <a:pPr algn="ctr"/>
            <a:r>
              <a:rPr lang="tr-TR" sz="2400" dirty="0"/>
              <a:t>Afet bakımından incinebilirdir</a:t>
            </a:r>
          </a:p>
        </p:txBody>
      </p:sp>
      <p:sp>
        <p:nvSpPr>
          <p:cNvPr id="4" name="Metin kutusu 3"/>
          <p:cNvSpPr txBox="1"/>
          <p:nvPr/>
        </p:nvSpPr>
        <p:spPr>
          <a:xfrm>
            <a:off x="1259632" y="6381328"/>
            <a:ext cx="6624736" cy="400110"/>
          </a:xfrm>
          <a:prstGeom prst="rect">
            <a:avLst/>
          </a:prstGeom>
          <a:noFill/>
        </p:spPr>
        <p:txBody>
          <a:bodyPr wrap="square" rtlCol="0">
            <a:spAutoFit/>
          </a:bodyPr>
          <a:lstStyle/>
          <a:p>
            <a:pPr algn="ctr"/>
            <a:r>
              <a:rPr lang="tr-TR" sz="1000" dirty="0">
                <a:solidFill>
                  <a:schemeClr val="bg1">
                    <a:lumMod val="85000"/>
                  </a:schemeClr>
                </a:solidFill>
              </a:rPr>
              <a:t>Güler, Ç &amp; Akın L. (Ed.). (2012). Halk Sağlığı Temel Bilgiler 2. Cilt. Hacettepe Üniversitesi Yayınları. Ankara</a:t>
            </a:r>
          </a:p>
          <a:p>
            <a:pPr algn="ctr"/>
            <a:endParaRPr lang="tr-TR" sz="1000" dirty="0">
              <a:solidFill>
                <a:schemeClr val="bg1">
                  <a:lumMod val="85000"/>
                </a:schemeClr>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2564904"/>
            <a:ext cx="1567269" cy="305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99392"/>
            <a:ext cx="1944216" cy="209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86699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AFAD</a:t>
            </a:r>
          </a:p>
        </p:txBody>
      </p:sp>
      <p:sp>
        <p:nvSpPr>
          <p:cNvPr id="3" name="İçerik Yer Tutucusu 2"/>
          <p:cNvSpPr>
            <a:spLocks noGrp="1"/>
          </p:cNvSpPr>
          <p:nvPr>
            <p:ph idx="1"/>
          </p:nvPr>
        </p:nvSpPr>
        <p:spPr/>
        <p:txBody>
          <a:bodyPr>
            <a:noAutofit/>
          </a:bodyPr>
          <a:lstStyle/>
          <a:p>
            <a:pPr marL="0" indent="0" algn="ctr">
              <a:buNone/>
            </a:pPr>
            <a:r>
              <a:rPr lang="tr-TR" sz="2000" dirty="0"/>
              <a:t>2009 yılında çıkarılan 5902 sayılı yasa ile </a:t>
            </a:r>
          </a:p>
          <a:p>
            <a:pPr marL="0" indent="0" algn="ctr">
              <a:buNone/>
            </a:pPr>
            <a:r>
              <a:rPr lang="tr-TR" sz="2000" dirty="0"/>
              <a:t>Başbakanlık’a bağlı Afet ve Acil Durum Yönetimi Başkanlığı kurularak</a:t>
            </a:r>
          </a:p>
          <a:p>
            <a:pPr marL="0" indent="0" algn="ctr">
              <a:buNone/>
            </a:pPr>
            <a:r>
              <a:rPr lang="tr-TR" sz="2000" b="1" dirty="0"/>
              <a:t> yetki ve sorumluluklar tek bir çatı altında toplanmıştır. </a:t>
            </a:r>
          </a:p>
          <a:p>
            <a:pPr algn="ctr"/>
            <a:endParaRPr lang="tr-TR" sz="2000" dirty="0"/>
          </a:p>
          <a:p>
            <a:pPr algn="ctr"/>
            <a:r>
              <a:rPr lang="tr-TR" sz="2000" dirty="0"/>
              <a:t>Cumhurbaşkanlığı Hükümet Sistemi ile ilgili yapılan düzenlemeler kapsamında, </a:t>
            </a:r>
            <a:r>
              <a:rPr lang="tr-TR" sz="2000" b="1" dirty="0"/>
              <a:t>15 Temmuz 2018 tarihinde </a:t>
            </a:r>
            <a:r>
              <a:rPr lang="tr-TR" sz="2000" dirty="0"/>
              <a:t>yayınlanan 4 </a:t>
            </a:r>
            <a:r>
              <a:rPr lang="tr-TR" sz="2000" dirty="0" err="1"/>
              <a:t>Nolu</a:t>
            </a:r>
            <a:r>
              <a:rPr lang="tr-TR" sz="2000" dirty="0"/>
              <a:t> Cumhurbaşkanlığı Kararnamesi ile Afet ve Acil Durum Yönetimi Başkanlığı </a:t>
            </a:r>
            <a:r>
              <a:rPr lang="tr-TR" sz="2000" b="1" dirty="0"/>
              <a:t>İçişleri Bakanlığına bağlanmıştır.</a:t>
            </a:r>
          </a:p>
          <a:p>
            <a:pPr algn="ctr"/>
            <a:endParaRPr lang="tr-TR" sz="2000" b="1" dirty="0"/>
          </a:p>
          <a:p>
            <a:pPr algn="ctr"/>
            <a:r>
              <a:rPr lang="tr-TR" sz="2000" dirty="0"/>
              <a:t>İllerde doğrudan valiye bağlı İl Afet ve Acil Durum Müdürlükleri ve 11 ilde bulunan Afet ve Acil Durum Arama ve Kurtarma Birlik Müdürlükleri vasıtasıyla çalışmalarını yürütmektedir.</a:t>
            </a:r>
          </a:p>
          <a:p>
            <a:pPr algn="ctr"/>
            <a:endParaRPr lang="tr-TR" sz="2000" b="1" dirty="0"/>
          </a:p>
        </p:txBody>
      </p:sp>
      <p:sp>
        <p:nvSpPr>
          <p:cNvPr id="4" name="Metin kutusu 3"/>
          <p:cNvSpPr txBox="1"/>
          <p:nvPr/>
        </p:nvSpPr>
        <p:spPr>
          <a:xfrm>
            <a:off x="1677393" y="6309681"/>
            <a:ext cx="5904656" cy="553998"/>
          </a:xfrm>
          <a:prstGeom prst="rect">
            <a:avLst/>
          </a:prstGeom>
          <a:noFill/>
        </p:spPr>
        <p:txBody>
          <a:bodyPr wrap="square" rtlCol="0">
            <a:spAutoFit/>
          </a:bodyPr>
          <a:lstStyle/>
          <a:p>
            <a:pPr algn="ctr"/>
            <a:r>
              <a:rPr lang="tr-TR" sz="1000" dirty="0">
                <a:solidFill>
                  <a:schemeClr val="bg1">
                    <a:lumMod val="75000"/>
                  </a:schemeClr>
                </a:solidFill>
              </a:rPr>
              <a:t>T.C. İçişleri Bakanlığı. </a:t>
            </a:r>
            <a:r>
              <a:rPr lang="tr-TR" sz="1000" dirty="0" err="1">
                <a:solidFill>
                  <a:schemeClr val="bg1">
                    <a:lumMod val="75000"/>
                  </a:schemeClr>
                </a:solidFill>
              </a:rPr>
              <a:t>Afad</a:t>
            </a:r>
            <a:r>
              <a:rPr lang="tr-TR" sz="1000" dirty="0">
                <a:solidFill>
                  <a:schemeClr val="bg1">
                    <a:lumMod val="75000"/>
                  </a:schemeClr>
                </a:solidFill>
              </a:rPr>
              <a:t> ve Tarihçesi. (Erişim Tarihi: 23.11.2022) [Erişim Adresi: https://www.afad.gov.tr/afad-hakkinda]</a:t>
            </a:r>
          </a:p>
          <a:p>
            <a:pPr algn="ctr"/>
            <a:endParaRPr lang="tr-TR" sz="1000" dirty="0">
              <a:solidFill>
                <a:schemeClr val="bg1">
                  <a:lumMod val="75000"/>
                </a:schemeClr>
              </a:solidFill>
            </a:endParaRPr>
          </a:p>
        </p:txBody>
      </p:sp>
    </p:spTree>
    <p:extLst>
      <p:ext uri="{BB962C8B-B14F-4D97-AF65-F5344CB8AC3E}">
        <p14:creationId xmlns:p14="http://schemas.microsoft.com/office/powerpoint/2010/main" val="42038452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algn="ctr"/>
            <a:endParaRPr lang="tr-TR" sz="2400" dirty="0"/>
          </a:p>
          <a:p>
            <a:pPr algn="ctr"/>
            <a:endParaRPr lang="tr-TR" sz="2400" dirty="0"/>
          </a:p>
          <a:p>
            <a:pPr algn="ctr"/>
            <a:r>
              <a:rPr lang="tr-TR" sz="2400" dirty="0"/>
              <a:t>AFAD, </a:t>
            </a:r>
            <a:r>
              <a:rPr lang="tr-TR" sz="2400" dirty="0">
                <a:solidFill>
                  <a:srgbClr val="C00000"/>
                </a:solidFill>
              </a:rPr>
              <a:t>afet ve acil durumlara ilişkin tek yetkili kurum</a:t>
            </a:r>
            <a:r>
              <a:rPr lang="tr-TR" sz="2400" dirty="0"/>
              <a:t> olup, </a:t>
            </a:r>
          </a:p>
          <a:p>
            <a:pPr marL="0" indent="0" algn="ctr">
              <a:buNone/>
            </a:pPr>
            <a:r>
              <a:rPr lang="tr-TR" sz="2400" dirty="0"/>
              <a:t>bir şemsiye kurum anlayışıyla </a:t>
            </a:r>
          </a:p>
          <a:p>
            <a:pPr marL="0" indent="0" algn="ctr">
              <a:buNone/>
            </a:pPr>
            <a:r>
              <a:rPr lang="tr-TR" sz="2400" dirty="0"/>
              <a:t>afet ve acil durumun niteliği ve büyüklüğüne göre </a:t>
            </a:r>
          </a:p>
          <a:p>
            <a:pPr marL="0" indent="0" algn="ctr">
              <a:buNone/>
            </a:pPr>
            <a:r>
              <a:rPr lang="tr-TR" sz="2400" dirty="0"/>
              <a:t>gerek Genelkurmay Başkanlığı, Dışişleri, Sağlık, Ulaştırma ve Altyapı vb. ilgili diğer bakanlıklar ile</a:t>
            </a:r>
          </a:p>
          <a:p>
            <a:pPr marL="0" indent="0" algn="ctr">
              <a:buNone/>
            </a:pPr>
            <a:r>
              <a:rPr lang="tr-TR" sz="2400" dirty="0"/>
              <a:t> gerekse sivil toplum kuruluşları ile işbirliği içerisinde faaliyetlerini sürdürmektedir.</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900113">
            <a:off x="571472" y="604869"/>
            <a:ext cx="4373967" cy="506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83450">
            <a:off x="4434594" y="1220039"/>
            <a:ext cx="4320955" cy="44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1691680" y="5949280"/>
            <a:ext cx="5904656" cy="553998"/>
          </a:xfrm>
          <a:prstGeom prst="rect">
            <a:avLst/>
          </a:prstGeom>
          <a:noFill/>
        </p:spPr>
        <p:txBody>
          <a:bodyPr wrap="square" rtlCol="0">
            <a:spAutoFit/>
          </a:bodyPr>
          <a:lstStyle/>
          <a:p>
            <a:pPr algn="ctr"/>
            <a:r>
              <a:rPr lang="tr-TR" sz="1000" dirty="0">
                <a:solidFill>
                  <a:schemeClr val="bg1">
                    <a:lumMod val="75000"/>
                  </a:schemeClr>
                </a:solidFill>
              </a:rPr>
              <a:t>T.C. İçişleri Bakanlığı. </a:t>
            </a:r>
            <a:r>
              <a:rPr lang="tr-TR" sz="1000" dirty="0" err="1">
                <a:solidFill>
                  <a:schemeClr val="bg1">
                    <a:lumMod val="75000"/>
                  </a:schemeClr>
                </a:solidFill>
              </a:rPr>
              <a:t>Afad</a:t>
            </a:r>
            <a:r>
              <a:rPr lang="tr-TR" sz="1000" dirty="0">
                <a:solidFill>
                  <a:schemeClr val="bg1">
                    <a:lumMod val="75000"/>
                  </a:schemeClr>
                </a:solidFill>
              </a:rPr>
              <a:t> ve Tarihçesi. (Erişim Tarihi: 23.11.2022) [Erişim Adresi: https://www.afad.gov.tr/afad-hakkinda]</a:t>
            </a:r>
          </a:p>
          <a:p>
            <a:pPr algn="ctr"/>
            <a:endParaRPr lang="tr-TR" sz="1000" dirty="0">
              <a:solidFill>
                <a:schemeClr val="bg1">
                  <a:lumMod val="75000"/>
                </a:schemeClr>
              </a:solidFill>
            </a:endParaRPr>
          </a:p>
        </p:txBody>
      </p:sp>
    </p:spTree>
    <p:extLst>
      <p:ext uri="{BB962C8B-B14F-4D97-AF65-F5344CB8AC3E}">
        <p14:creationId xmlns:p14="http://schemas.microsoft.com/office/powerpoint/2010/main" val="13945940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algn="ctr"/>
            <a:r>
              <a:rPr lang="tr-TR" sz="2000" b="1" dirty="0"/>
              <a:t>Kızılay, </a:t>
            </a:r>
          </a:p>
          <a:p>
            <a:pPr marL="0" indent="0" algn="ctr">
              <a:buNone/>
            </a:pPr>
            <a:r>
              <a:rPr lang="tr-TR" sz="2000" b="1" dirty="0"/>
              <a:t>savaş alanında yaralanan ya da hastalanan askerlere hiçbir ayrım gözetmeksizin yardım etmek arzusundan doğmuştur.</a:t>
            </a:r>
          </a:p>
          <a:p>
            <a:pPr algn="ctr"/>
            <a:endParaRPr lang="tr-TR" sz="2000" b="1" dirty="0"/>
          </a:p>
          <a:p>
            <a:pPr algn="ctr"/>
            <a:r>
              <a:rPr lang="tr-TR" sz="2000" dirty="0"/>
              <a:t>11 Haziran 1868 tarihinde "</a:t>
            </a:r>
            <a:r>
              <a:rPr lang="tr-TR" sz="2000" b="1" dirty="0"/>
              <a:t>Osmanlı Yaralı ve Hasta Askerlere Yardım Cemiyeti" </a:t>
            </a:r>
            <a:r>
              <a:rPr lang="tr-TR" sz="2000" dirty="0"/>
              <a:t>adıyla kurulan Kızılay,</a:t>
            </a:r>
            <a:br>
              <a:rPr lang="tr-TR" sz="2000" dirty="0"/>
            </a:br>
            <a:r>
              <a:rPr lang="tr-TR" sz="2000" dirty="0"/>
              <a:t>1877'de </a:t>
            </a:r>
            <a:r>
              <a:rPr lang="tr-TR" sz="2000" b="1" dirty="0"/>
              <a:t>"Osmanlı Hilali </a:t>
            </a:r>
            <a:r>
              <a:rPr lang="tr-TR" sz="2000" b="1" dirty="0" err="1"/>
              <a:t>Ahmer</a:t>
            </a:r>
            <a:r>
              <a:rPr lang="tr-TR" sz="2000" b="1" dirty="0"/>
              <a:t> Cemiyeti"</a:t>
            </a:r>
            <a:r>
              <a:rPr lang="tr-TR" sz="2000" dirty="0"/>
              <a:t>,</a:t>
            </a:r>
            <a:br>
              <a:rPr lang="tr-TR" sz="2000" dirty="0"/>
            </a:br>
            <a:r>
              <a:rPr lang="tr-TR" sz="2000" dirty="0"/>
              <a:t>1923'de </a:t>
            </a:r>
            <a:r>
              <a:rPr lang="tr-TR" sz="2000" b="1" dirty="0"/>
              <a:t>"Türkiye </a:t>
            </a:r>
            <a:r>
              <a:rPr lang="tr-TR" sz="2000" b="1" dirty="0" err="1"/>
              <a:t>Hilaliahmer</a:t>
            </a:r>
            <a:r>
              <a:rPr lang="tr-TR" sz="2000" b="1" dirty="0"/>
              <a:t> Cemiyeti",</a:t>
            </a:r>
            <a:br>
              <a:rPr lang="tr-TR" sz="2000" dirty="0"/>
            </a:br>
            <a:r>
              <a:rPr lang="tr-TR" sz="2000" dirty="0"/>
              <a:t>1935'te </a:t>
            </a:r>
            <a:r>
              <a:rPr lang="tr-TR" sz="2000" b="1" dirty="0"/>
              <a:t>"Türkiye Kızılay Cemiyeti"</a:t>
            </a:r>
            <a:r>
              <a:rPr lang="tr-TR" sz="2000" dirty="0"/>
              <a:t> ve</a:t>
            </a:r>
            <a:br>
              <a:rPr lang="tr-TR" sz="2000" dirty="0"/>
            </a:br>
            <a:r>
              <a:rPr lang="tr-TR" sz="2000" dirty="0"/>
              <a:t>1947'de </a:t>
            </a:r>
            <a:r>
              <a:rPr lang="tr-TR" sz="2000" b="1" dirty="0"/>
              <a:t>"Türkiye Kızılay Derneği" adını almıştır.</a:t>
            </a:r>
          </a:p>
          <a:p>
            <a:pPr algn="ctr"/>
            <a:endParaRPr lang="tr-TR" sz="2000" b="1" dirty="0"/>
          </a:p>
          <a:p>
            <a:pPr algn="ctr"/>
            <a:r>
              <a:rPr lang="tr-TR" sz="2000" b="1" dirty="0"/>
              <a:t> </a:t>
            </a:r>
            <a:r>
              <a:rPr lang="tr-TR" sz="2000" dirty="0"/>
              <a:t>Kuruluşa </a:t>
            </a:r>
            <a:r>
              <a:rPr lang="tr-TR" sz="2000" b="1" dirty="0"/>
              <a:t>"KIZILAY"</a:t>
            </a:r>
            <a:r>
              <a:rPr lang="tr-TR" sz="2000" dirty="0"/>
              <a:t> adını </a:t>
            </a:r>
          </a:p>
          <a:p>
            <a:pPr marL="0" indent="0" algn="ctr">
              <a:buNone/>
            </a:pPr>
            <a:r>
              <a:rPr lang="tr-TR" sz="2400" dirty="0"/>
              <a:t>büyük önder Atatürk vermiştir.</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63907"/>
            <a:ext cx="1736725"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907704" y="6165304"/>
            <a:ext cx="6192688" cy="830997"/>
          </a:xfrm>
          <a:prstGeom prst="rect">
            <a:avLst/>
          </a:prstGeom>
          <a:noFill/>
        </p:spPr>
        <p:txBody>
          <a:bodyPr wrap="square" rtlCol="0">
            <a:spAutoFit/>
          </a:bodyPr>
          <a:lstStyle/>
          <a:p>
            <a:pPr algn="ctr"/>
            <a:endParaRPr lang="tr-TR" sz="1000" dirty="0">
              <a:solidFill>
                <a:schemeClr val="bg1">
                  <a:lumMod val="75000"/>
                </a:schemeClr>
              </a:solidFill>
            </a:endParaRPr>
          </a:p>
          <a:p>
            <a:pPr algn="ctr"/>
            <a:endParaRPr lang="tr-TR" sz="1000" dirty="0">
              <a:solidFill>
                <a:schemeClr val="bg1">
                  <a:lumMod val="75000"/>
                </a:schemeClr>
              </a:solidFill>
            </a:endParaRPr>
          </a:p>
          <a:p>
            <a:pPr algn="just"/>
            <a:r>
              <a:rPr lang="tr-TR" sz="1000" dirty="0">
                <a:solidFill>
                  <a:schemeClr val="bg1">
                    <a:lumMod val="65000"/>
                  </a:schemeClr>
                </a:solidFill>
              </a:rPr>
              <a:t>Kızılay. Tarihçemiz. (Erişim Tarihi: 23.11.2022) Erişim adresi: https://www.kizilay.org.tr/kurumsal/tarihcemiz</a:t>
            </a:r>
          </a:p>
          <a:p>
            <a:endParaRPr lang="tr-TR" dirty="0"/>
          </a:p>
        </p:txBody>
      </p:sp>
    </p:spTree>
    <p:extLst>
      <p:ext uri="{BB962C8B-B14F-4D97-AF65-F5344CB8AC3E}">
        <p14:creationId xmlns:p14="http://schemas.microsoft.com/office/powerpoint/2010/main" val="18267809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3350"/>
            <a:ext cx="9144000" cy="659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547664" y="6673334"/>
            <a:ext cx="6120680" cy="369332"/>
          </a:xfrm>
          <a:prstGeom prst="rect">
            <a:avLst/>
          </a:prstGeom>
          <a:noFill/>
        </p:spPr>
        <p:txBody>
          <a:bodyPr wrap="square" rtlCol="0">
            <a:spAutoFit/>
          </a:bodyPr>
          <a:lstStyle/>
          <a:p>
            <a:r>
              <a:rPr lang="tr-TR" sz="900" dirty="0">
                <a:solidFill>
                  <a:schemeClr val="bg1">
                    <a:lumMod val="65000"/>
                  </a:schemeClr>
                </a:solidFill>
              </a:rPr>
              <a:t>https://belgelerleyakintarih.com/wp-content/uploads/2019/02/36699405_421336078370099_2903837361739661312_n.jpg</a:t>
            </a:r>
          </a:p>
          <a:p>
            <a:endParaRPr lang="tr-TR" sz="900" dirty="0">
              <a:solidFill>
                <a:schemeClr val="bg1">
                  <a:lumMod val="65000"/>
                </a:schemeClr>
              </a:solidFill>
            </a:endParaRPr>
          </a:p>
        </p:txBody>
      </p:sp>
    </p:spTree>
    <p:extLst>
      <p:ext uri="{BB962C8B-B14F-4D97-AF65-F5344CB8AC3E}">
        <p14:creationId xmlns:p14="http://schemas.microsoft.com/office/powerpoint/2010/main" val="9439128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1268760"/>
            <a:ext cx="8229600" cy="4525963"/>
          </a:xfrm>
        </p:spPr>
        <p:txBody>
          <a:bodyPr>
            <a:noAutofit/>
          </a:bodyPr>
          <a:lstStyle/>
          <a:p>
            <a:pPr algn="ctr"/>
            <a:r>
              <a:rPr lang="tr-TR" sz="2000" dirty="0"/>
              <a:t>Kızılay'ın amacı, her nerede görülür ise , hiçbir ayrım yapmaksızın insanın acısını önlemeye veya hafifletmeye çalışmak, insanın hayatını ve sağlığını korumak, onun kişiliğine saygı gösterilmesini sağlamak ve insanlar arasındaki karşılıklı anlayışı, dostluğu saygıyı, işbirliğini ve sürekli barışı getirmeye uğraşmaktır. </a:t>
            </a:r>
            <a:r>
              <a:rPr lang="tr-TR" sz="2000" b="1" dirty="0"/>
              <a:t>Kızılay ihtiyaç anında dayanışmanın, ıstırap anında eşitliğin, savaşın en kızgın anında insancıllığın, tarafsızlığın ve barışın simgesidir.</a:t>
            </a:r>
            <a:br>
              <a:rPr lang="tr-TR" sz="2000" b="1" dirty="0"/>
            </a:br>
            <a:br>
              <a:rPr lang="tr-TR" sz="2000" dirty="0"/>
            </a:br>
            <a:r>
              <a:rPr lang="tr-TR" sz="2000" dirty="0"/>
              <a:t>Kızılay, Uluslararası Kızılay-Kızılhaç Topluluğu'nun temel ilkelerini paylaşır. Bunlar; insanlık, ayrım gözetmemek, tarafsızlık, bağımsızlık, hayır kurumu niteliği, birlik ve evrensellik ilkeleridir.</a:t>
            </a:r>
            <a:br>
              <a:rPr lang="tr-TR" sz="2000" b="1" dirty="0"/>
            </a:br>
            <a:br>
              <a:rPr lang="tr-TR" sz="2000" dirty="0"/>
            </a:br>
            <a:r>
              <a:rPr lang="tr-TR" sz="2000" dirty="0"/>
              <a:t>Kızılay, tüzel kişiliğe sahip, özel hukuk hükümlerine tâbi, kâr amacı gütmeyen, yardım ve hizmetleri karşılıksız olan ve kamu yararına çalışan </a:t>
            </a:r>
            <a:r>
              <a:rPr lang="tr-TR" sz="2000" b="1" dirty="0"/>
              <a:t>bir gönüllü sosyal hizmet kuruluşudur.</a:t>
            </a:r>
          </a:p>
        </p:txBody>
      </p:sp>
      <p:sp>
        <p:nvSpPr>
          <p:cNvPr id="4" name="Metin kutusu 3"/>
          <p:cNvSpPr txBox="1"/>
          <p:nvPr/>
        </p:nvSpPr>
        <p:spPr>
          <a:xfrm>
            <a:off x="1907704" y="6165304"/>
            <a:ext cx="6192688" cy="830997"/>
          </a:xfrm>
          <a:prstGeom prst="rect">
            <a:avLst/>
          </a:prstGeom>
          <a:noFill/>
        </p:spPr>
        <p:txBody>
          <a:bodyPr wrap="square" rtlCol="0">
            <a:spAutoFit/>
          </a:bodyPr>
          <a:lstStyle/>
          <a:p>
            <a:pPr algn="ctr"/>
            <a:endParaRPr lang="tr-TR" sz="1000" dirty="0">
              <a:solidFill>
                <a:schemeClr val="bg1">
                  <a:lumMod val="75000"/>
                </a:schemeClr>
              </a:solidFill>
            </a:endParaRPr>
          </a:p>
          <a:p>
            <a:pPr algn="ctr"/>
            <a:endParaRPr lang="tr-TR" sz="1000" dirty="0">
              <a:solidFill>
                <a:schemeClr val="bg1">
                  <a:lumMod val="75000"/>
                </a:schemeClr>
              </a:solidFill>
            </a:endParaRPr>
          </a:p>
          <a:p>
            <a:pPr algn="just"/>
            <a:r>
              <a:rPr lang="tr-TR" sz="1000" dirty="0">
                <a:solidFill>
                  <a:schemeClr val="bg1">
                    <a:lumMod val="65000"/>
                  </a:schemeClr>
                </a:solidFill>
              </a:rPr>
              <a:t>Kızılay. Tarihçemiz. (Erişim Tarihi: 23.11.2022) Erişim adresi: https://www.kizilay.org.tr/kurumsal/tarihcemiz</a:t>
            </a:r>
          </a:p>
          <a:p>
            <a:endParaRPr lang="tr-TR" dirty="0"/>
          </a:p>
        </p:txBody>
      </p:sp>
    </p:spTree>
    <p:extLst>
      <p:ext uri="{BB962C8B-B14F-4D97-AF65-F5344CB8AC3E}">
        <p14:creationId xmlns:p14="http://schemas.microsoft.com/office/powerpoint/2010/main" val="35464134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67544" y="404664"/>
            <a:ext cx="8229600" cy="1143000"/>
          </a:xfrm>
        </p:spPr>
        <p:txBody>
          <a:bodyPr>
            <a:noAutofit/>
          </a:bodyPr>
          <a:lstStyle/>
          <a:p>
            <a:br>
              <a:rPr lang="tr-TR" sz="3200" dirty="0">
                <a:solidFill>
                  <a:srgbClr val="C00000"/>
                </a:solidFill>
              </a:rPr>
            </a:br>
            <a:br>
              <a:rPr lang="tr-TR" sz="3200" dirty="0">
                <a:solidFill>
                  <a:srgbClr val="C00000"/>
                </a:solidFill>
              </a:rPr>
            </a:br>
            <a:endParaRPr lang="tr-TR" sz="3200" dirty="0">
              <a:solidFill>
                <a:srgbClr val="C00000"/>
              </a:solidFill>
            </a:endParaRPr>
          </a:p>
        </p:txBody>
      </p:sp>
      <p:sp>
        <p:nvSpPr>
          <p:cNvPr id="3" name="İçerik Yer Tutucusu 2"/>
          <p:cNvSpPr>
            <a:spLocks noGrp="1"/>
          </p:cNvSpPr>
          <p:nvPr>
            <p:ph idx="1"/>
          </p:nvPr>
        </p:nvSpPr>
        <p:spPr/>
        <p:txBody>
          <a:bodyPr>
            <a:normAutofit/>
          </a:bodyPr>
          <a:lstStyle/>
          <a:p>
            <a:pPr algn="ctr"/>
            <a:endParaRPr lang="tr-TR" sz="2400" dirty="0"/>
          </a:p>
          <a:p>
            <a:pPr algn="ctr"/>
            <a:endParaRPr lang="tr-TR" sz="2400" dirty="0"/>
          </a:p>
          <a:p>
            <a:pPr algn="ctr"/>
            <a:r>
              <a:rPr lang="tr-TR" sz="2400" dirty="0"/>
              <a:t>2021’de Kızılay, doğa ve insan kaynaklı </a:t>
            </a:r>
          </a:p>
          <a:p>
            <a:pPr marL="0" indent="0" algn="ctr">
              <a:buNone/>
            </a:pPr>
            <a:r>
              <a:rPr lang="tr-TR" sz="2400" dirty="0"/>
              <a:t>112 afet ve acil durum müdahalesi gerçekleştirmiş</a:t>
            </a:r>
          </a:p>
          <a:p>
            <a:pPr marL="0" indent="0" algn="ctr">
              <a:buNone/>
            </a:pPr>
            <a:r>
              <a:rPr lang="tr-TR" sz="2400" dirty="0"/>
              <a:t> </a:t>
            </a:r>
          </a:p>
          <a:p>
            <a:pPr algn="ctr"/>
            <a:r>
              <a:rPr lang="tr-TR" sz="2400" dirty="0"/>
              <a:t>Türkiye Afet Müdahale Planı’nda kendisine verilen </a:t>
            </a:r>
            <a:r>
              <a:rPr lang="tr-TR" sz="2400" b="1" dirty="0"/>
              <a:t>beslenme</a:t>
            </a:r>
            <a:r>
              <a:rPr lang="tr-TR" sz="2400" dirty="0"/>
              <a:t> görevi başta olmak üzere </a:t>
            </a:r>
          </a:p>
          <a:p>
            <a:pPr marL="0" indent="0" algn="ctr">
              <a:buNone/>
            </a:pPr>
            <a:r>
              <a:rPr lang="tr-TR" sz="2400" b="1" dirty="0"/>
              <a:t>barınma, </a:t>
            </a:r>
            <a:r>
              <a:rPr lang="tr-TR" sz="2400" b="1" dirty="0" err="1"/>
              <a:t>psikososyal</a:t>
            </a:r>
            <a:r>
              <a:rPr lang="tr-TR" sz="2400" b="1" dirty="0"/>
              <a:t> destek ve ayni yardım gibi birçok alanda </a:t>
            </a:r>
          </a:p>
          <a:p>
            <a:pPr marL="0" indent="0" algn="ctr">
              <a:buNone/>
            </a:pPr>
            <a:r>
              <a:rPr lang="tr-TR" sz="2400" b="1" dirty="0"/>
              <a:t>4.160.024 vatandaşımızın yanında yer almış</a:t>
            </a:r>
          </a:p>
        </p:txBody>
      </p:sp>
      <p:sp>
        <p:nvSpPr>
          <p:cNvPr id="5" name="Metin kutusu 4"/>
          <p:cNvSpPr txBox="1"/>
          <p:nvPr/>
        </p:nvSpPr>
        <p:spPr>
          <a:xfrm>
            <a:off x="539552" y="6253566"/>
            <a:ext cx="7920880" cy="400110"/>
          </a:xfrm>
          <a:prstGeom prst="rect">
            <a:avLst/>
          </a:prstGeom>
          <a:noFill/>
        </p:spPr>
        <p:txBody>
          <a:bodyPr wrap="square" rtlCol="0">
            <a:spAutoFit/>
          </a:bodyPr>
          <a:lstStyle/>
          <a:p>
            <a:pPr algn="ctr"/>
            <a:r>
              <a:rPr lang="tr-TR" sz="1000" dirty="0">
                <a:solidFill>
                  <a:schemeClr val="bg1">
                    <a:lumMod val="75000"/>
                  </a:schemeClr>
                </a:solidFill>
              </a:rPr>
              <a:t>Türk Kızılay Akademi İnsani Çalışmalar Yıllığı 2021. </a:t>
            </a:r>
            <a:r>
              <a:rPr lang="tr-TR" sz="1000" dirty="0">
                <a:solidFill>
                  <a:schemeClr val="bg1">
                    <a:lumMod val="75000"/>
                  </a:schemeClr>
                </a:solidFill>
                <a:hlinkClick r:id="rId3"/>
              </a:rPr>
              <a:t>https://yillik.kizilayakademi.org.tr/wp-content/uploads/2022/08/insani_calismalar_yilligi_2021_tr.pdf</a:t>
            </a:r>
            <a:r>
              <a:rPr lang="tr-TR" sz="1000" dirty="0">
                <a:solidFill>
                  <a:schemeClr val="bg1">
                    <a:lumMod val="75000"/>
                  </a:schemeClr>
                </a:solidFill>
              </a:rPr>
              <a:t> (Erişim Tarihi:23.11.2022)</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2603" y="548680"/>
            <a:ext cx="1736865" cy="134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43629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sz="3600" dirty="0">
                <a:solidFill>
                  <a:schemeClr val="accent2"/>
                </a:solidFill>
              </a:rPr>
              <a:t>Türk Kızılay Akademi İnsani Çalışmalar Yıllığı 2021</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700808"/>
            <a:ext cx="8861591"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539552" y="6453336"/>
            <a:ext cx="7920880" cy="400110"/>
          </a:xfrm>
          <a:prstGeom prst="rect">
            <a:avLst/>
          </a:prstGeom>
          <a:noFill/>
        </p:spPr>
        <p:txBody>
          <a:bodyPr wrap="square" rtlCol="0">
            <a:spAutoFit/>
          </a:bodyPr>
          <a:lstStyle/>
          <a:p>
            <a:pPr algn="ctr"/>
            <a:r>
              <a:rPr lang="tr-TR" sz="1000" dirty="0">
                <a:solidFill>
                  <a:schemeClr val="bg1">
                    <a:lumMod val="75000"/>
                  </a:schemeClr>
                </a:solidFill>
              </a:rPr>
              <a:t>Türk Kızılay Akademi İnsani Çalışmalar Yıllığı 2021. </a:t>
            </a:r>
            <a:r>
              <a:rPr lang="tr-TR" sz="1000" dirty="0">
                <a:solidFill>
                  <a:schemeClr val="bg1">
                    <a:lumMod val="75000"/>
                  </a:schemeClr>
                </a:solidFill>
                <a:hlinkClick r:id="rId3"/>
              </a:rPr>
              <a:t>https://yillik.kizilayakademi.org.tr/wp-content/uploads/2022/08/insani_calismalar_yilligi_2021_tr.pdf</a:t>
            </a:r>
            <a:r>
              <a:rPr lang="tr-TR" sz="1000" dirty="0">
                <a:solidFill>
                  <a:schemeClr val="bg1">
                    <a:lumMod val="75000"/>
                  </a:schemeClr>
                </a:solidFill>
              </a:rPr>
              <a:t> (Erişim Tarihi:23.11.2022)</a:t>
            </a:r>
          </a:p>
        </p:txBody>
      </p:sp>
      <p:sp>
        <p:nvSpPr>
          <p:cNvPr id="3" name="Metin kutusu 2"/>
          <p:cNvSpPr txBox="1"/>
          <p:nvPr/>
        </p:nvSpPr>
        <p:spPr>
          <a:xfrm>
            <a:off x="5584719" y="5332610"/>
            <a:ext cx="3384376" cy="1200329"/>
          </a:xfrm>
          <a:prstGeom prst="rect">
            <a:avLst/>
          </a:prstGeom>
          <a:noFill/>
        </p:spPr>
        <p:txBody>
          <a:bodyPr wrap="square" rtlCol="0">
            <a:spAutoFit/>
          </a:bodyPr>
          <a:lstStyle/>
          <a:p>
            <a:pPr algn="ctr"/>
            <a:r>
              <a:rPr lang="tr-TR" dirty="0">
                <a:solidFill>
                  <a:srgbClr val="C00000"/>
                </a:solidFill>
              </a:rPr>
              <a:t>Afete hazırlığın ve afetle mücadelenin, toplumun tüm unsurlarını içinde barındırması gereklidir</a:t>
            </a:r>
            <a:endParaRPr lang="tr-TR" dirty="0"/>
          </a:p>
        </p:txBody>
      </p:sp>
    </p:spTree>
    <p:extLst>
      <p:ext uri="{BB962C8B-B14F-4D97-AF65-F5344CB8AC3E}">
        <p14:creationId xmlns:p14="http://schemas.microsoft.com/office/powerpoint/2010/main" val="12723065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a:solidFill>
                  <a:schemeClr val="accent2"/>
                </a:solidFill>
              </a:rPr>
              <a:t>Afetlerde Sağlık Sorunlarına Yaklaşım</a:t>
            </a:r>
          </a:p>
        </p:txBody>
      </p:sp>
      <p:sp>
        <p:nvSpPr>
          <p:cNvPr id="3" name="İçerik Yer Tutucusu 2"/>
          <p:cNvSpPr>
            <a:spLocks noGrp="1"/>
          </p:cNvSpPr>
          <p:nvPr>
            <p:ph idx="1"/>
          </p:nvPr>
        </p:nvSpPr>
        <p:spPr/>
        <p:txBody>
          <a:bodyPr>
            <a:normAutofit fontScale="77500" lnSpcReduction="20000"/>
          </a:bodyPr>
          <a:lstStyle/>
          <a:p>
            <a:pPr marL="0" indent="0" algn="ctr">
              <a:buNone/>
            </a:pPr>
            <a:r>
              <a:rPr lang="tr-TR" sz="3600" dirty="0">
                <a:solidFill>
                  <a:schemeClr val="accent2"/>
                </a:solidFill>
              </a:rPr>
              <a:t>Koruyucu hizmetler</a:t>
            </a:r>
          </a:p>
          <a:p>
            <a:pPr marL="0" indent="0" algn="ctr">
              <a:buNone/>
            </a:pPr>
            <a:endParaRPr lang="tr-TR" b="1" dirty="0"/>
          </a:p>
          <a:p>
            <a:pPr algn="ctr"/>
            <a:r>
              <a:rPr lang="tr-TR" b="1" dirty="0">
                <a:solidFill>
                  <a:schemeClr val="accent2"/>
                </a:solidFill>
              </a:rPr>
              <a:t>Birincil koruma: </a:t>
            </a:r>
            <a:r>
              <a:rPr lang="tr-TR" dirty="0"/>
              <a:t>Afet olmadan önce alınan koruyucu önlemlerdir(afeti önleme, hazırlıklı olma)</a:t>
            </a:r>
          </a:p>
          <a:p>
            <a:pPr algn="ctr"/>
            <a:endParaRPr lang="tr-TR" dirty="0"/>
          </a:p>
          <a:p>
            <a:pPr algn="ctr"/>
            <a:r>
              <a:rPr lang="tr-TR" b="1" dirty="0">
                <a:solidFill>
                  <a:schemeClr val="accent2"/>
                </a:solidFill>
              </a:rPr>
              <a:t>İkincil koruma: </a:t>
            </a:r>
            <a:r>
              <a:rPr lang="tr-TR" dirty="0"/>
              <a:t>Afet olduktan sonra, kişilerin ve toplumun afeti en az hasarla atlatması için yapılanlardır(arama- kurtarma, sevk, tahliye, hastane hizmetleri, salgın hastalıkların önlenmesi)</a:t>
            </a:r>
          </a:p>
          <a:p>
            <a:pPr algn="ctr"/>
            <a:endParaRPr lang="tr-TR" dirty="0"/>
          </a:p>
          <a:p>
            <a:pPr algn="ctr"/>
            <a:r>
              <a:rPr lang="tr-TR" b="1" dirty="0">
                <a:solidFill>
                  <a:schemeClr val="accent2"/>
                </a:solidFill>
              </a:rPr>
              <a:t>Üçüncül koruma: </a:t>
            </a:r>
            <a:r>
              <a:rPr lang="tr-TR" dirty="0"/>
              <a:t>Felaket sonrasında yapılan işlerdir(rehabilitasyon, yeniden yapılandırma..)</a:t>
            </a:r>
          </a:p>
        </p:txBody>
      </p:sp>
      <p:sp>
        <p:nvSpPr>
          <p:cNvPr id="4" name="Metin kutusu 3"/>
          <p:cNvSpPr txBox="1"/>
          <p:nvPr/>
        </p:nvSpPr>
        <p:spPr>
          <a:xfrm>
            <a:off x="1259632" y="630932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spTree>
    <p:extLst>
      <p:ext uri="{BB962C8B-B14F-4D97-AF65-F5344CB8AC3E}">
        <p14:creationId xmlns:p14="http://schemas.microsoft.com/office/powerpoint/2010/main" val="20622689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normAutofit/>
          </a:bodyPr>
          <a:lstStyle/>
          <a:p>
            <a:pPr algn="ctr"/>
            <a:r>
              <a:rPr lang="tr-TR" sz="2400" dirty="0"/>
              <a:t>Afet yönetimi sırasında yapılacaklardan birisi de “</a:t>
            </a:r>
            <a:r>
              <a:rPr lang="tr-TR" sz="2400" b="1" dirty="0"/>
              <a:t>afet tıbbı</a:t>
            </a:r>
            <a:r>
              <a:rPr lang="tr-TR" sz="2400" dirty="0"/>
              <a:t>” uygulamalarıdır. </a:t>
            </a:r>
          </a:p>
          <a:p>
            <a:pPr algn="ctr"/>
            <a:endParaRPr lang="tr-TR" sz="2400" dirty="0"/>
          </a:p>
          <a:p>
            <a:pPr algn="ctr"/>
            <a:r>
              <a:rPr lang="tr-TR" sz="2400" dirty="0"/>
              <a:t>Afet tıbbı, </a:t>
            </a:r>
          </a:p>
          <a:p>
            <a:pPr marL="0" indent="0" algn="ctr">
              <a:buNone/>
            </a:pPr>
            <a:r>
              <a:rPr lang="tr-TR" sz="2400" dirty="0"/>
              <a:t>çeşitli disiplinlerin işbirliği ile </a:t>
            </a:r>
          </a:p>
          <a:p>
            <a:pPr marL="0" indent="0" algn="ctr">
              <a:buNone/>
            </a:pPr>
            <a:r>
              <a:rPr lang="tr-TR" sz="2400" b="1" dirty="0"/>
              <a:t>afetten kaynaklanan sağlık sorunlarını önlemek, ortadan kaldırmak ve </a:t>
            </a:r>
          </a:p>
          <a:p>
            <a:pPr marL="0" indent="0" algn="ctr">
              <a:buNone/>
            </a:pPr>
            <a:r>
              <a:rPr lang="tr-TR" sz="2400" b="1" dirty="0"/>
              <a:t>mümkün olan en yüksek sayıda yaralıyı kurtaracak şekilde uygulanan bir tıp dalı</a:t>
            </a:r>
            <a:endParaRPr lang="tr-TR" sz="2400" dirty="0"/>
          </a:p>
        </p:txBody>
      </p:sp>
      <p:sp>
        <p:nvSpPr>
          <p:cNvPr id="4" name="Metin kutusu 3"/>
          <p:cNvSpPr txBox="1"/>
          <p:nvPr/>
        </p:nvSpPr>
        <p:spPr>
          <a:xfrm>
            <a:off x="1259632" y="630932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spTree>
    <p:extLst>
      <p:ext uri="{BB962C8B-B14F-4D97-AF65-F5344CB8AC3E}">
        <p14:creationId xmlns:p14="http://schemas.microsoft.com/office/powerpoint/2010/main" val="8653336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800" dirty="0"/>
              <a:t>Hızlı Değerlendirme Teknikleri ile</a:t>
            </a:r>
          </a:p>
        </p:txBody>
      </p:sp>
      <p:sp>
        <p:nvSpPr>
          <p:cNvPr id="3" name="İçerik Yer Tutucusu 2"/>
          <p:cNvSpPr>
            <a:spLocks noGrp="1"/>
          </p:cNvSpPr>
          <p:nvPr>
            <p:ph idx="1"/>
          </p:nvPr>
        </p:nvSpPr>
        <p:spPr/>
        <p:txBody>
          <a:bodyPr>
            <a:normAutofit fontScale="92500" lnSpcReduction="10000"/>
          </a:bodyPr>
          <a:lstStyle/>
          <a:p>
            <a:pPr algn="ctr"/>
            <a:r>
              <a:rPr lang="tr-TR" sz="2600" dirty="0"/>
              <a:t>Tahmini yaralı sayısı, </a:t>
            </a:r>
          </a:p>
          <a:p>
            <a:pPr algn="ctr"/>
            <a:r>
              <a:rPr lang="tr-TR" sz="2600" dirty="0"/>
              <a:t>yaralanma düzeyleri ve türleri, </a:t>
            </a:r>
          </a:p>
          <a:p>
            <a:pPr algn="ctr"/>
            <a:r>
              <a:rPr lang="tr-TR" sz="2600" dirty="0"/>
              <a:t>yaş-cinsiyet yapısı, </a:t>
            </a:r>
          </a:p>
          <a:p>
            <a:pPr algn="ctr"/>
            <a:r>
              <a:rPr lang="tr-TR" sz="2600" dirty="0"/>
              <a:t>kaybolanlar, </a:t>
            </a:r>
          </a:p>
          <a:p>
            <a:pPr algn="ctr"/>
            <a:r>
              <a:rPr lang="tr-TR" sz="2600" dirty="0"/>
              <a:t>daha önce </a:t>
            </a:r>
            <a:r>
              <a:rPr lang="tr-TR" sz="2600" dirty="0" err="1"/>
              <a:t>varolan</a:t>
            </a:r>
            <a:r>
              <a:rPr lang="tr-TR" sz="2600" dirty="0"/>
              <a:t> patojenlerin tanımlanması, </a:t>
            </a:r>
          </a:p>
          <a:p>
            <a:pPr algn="ctr"/>
            <a:r>
              <a:rPr lang="tr-TR" sz="2600" dirty="0"/>
              <a:t>hastalık kontrolü için yapılması gerekenler,</a:t>
            </a:r>
          </a:p>
          <a:p>
            <a:pPr algn="ctr"/>
            <a:r>
              <a:rPr lang="tr-TR" sz="2600" dirty="0"/>
              <a:t> ölümlere </a:t>
            </a:r>
          </a:p>
          <a:p>
            <a:pPr marL="0" indent="0" algn="ctr">
              <a:buNone/>
            </a:pPr>
            <a:r>
              <a:rPr lang="tr-TR" sz="2600" dirty="0"/>
              <a:t>ilişkin bilgiler elde edilir</a:t>
            </a:r>
          </a:p>
          <a:p>
            <a:pPr algn="ctr"/>
            <a:endParaRPr lang="tr-TR" sz="2800" dirty="0"/>
          </a:p>
          <a:p>
            <a:pPr algn="ctr"/>
            <a:r>
              <a:rPr lang="tr-TR" sz="1800" dirty="0" err="1"/>
              <a:t>Varolan</a:t>
            </a:r>
            <a:r>
              <a:rPr lang="tr-TR" sz="1800" dirty="0"/>
              <a:t> nicel veriler, anahtar kişilerle görüşmeler, odak grup görüşmeleri, gözlem, harita geliştirme, saha notları, kartopu tekniği, olgu çalışmaları</a:t>
            </a:r>
          </a:p>
        </p:txBody>
      </p:sp>
      <p:sp>
        <p:nvSpPr>
          <p:cNvPr id="5" name="Dikdörtgen 4"/>
          <p:cNvSpPr/>
          <p:nvPr/>
        </p:nvSpPr>
        <p:spPr>
          <a:xfrm>
            <a:off x="2123728" y="6211669"/>
            <a:ext cx="5184576" cy="246221"/>
          </a:xfrm>
          <a:prstGeom prst="rect">
            <a:avLst/>
          </a:prstGeom>
        </p:spPr>
        <p:txBody>
          <a:bodyPr wrap="square">
            <a:spAutoFit/>
          </a:bodyPr>
          <a:lstStyle/>
          <a:p>
            <a:pPr algn="ctr"/>
            <a:r>
              <a:rPr lang="tr-TR" sz="1000" dirty="0">
                <a:solidFill>
                  <a:schemeClr val="bg1">
                    <a:lumMod val="65000"/>
                  </a:schemeClr>
                </a:solidFill>
              </a:rPr>
              <a:t>Akbaba, M. &amp; Demirhindi, H. (ed.)(2017). Temel Halk Sağlığı. Ankara: Akademisyen Kitabevi.</a:t>
            </a:r>
          </a:p>
        </p:txBody>
      </p:sp>
    </p:spTree>
    <p:extLst>
      <p:ext uri="{BB962C8B-B14F-4D97-AF65-F5344CB8AC3E}">
        <p14:creationId xmlns:p14="http://schemas.microsoft.com/office/powerpoint/2010/main" val="1240573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17622">
            <a:off x="7210402" y="5351675"/>
            <a:ext cx="1073150"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8420">
            <a:off x="5115544" y="5728736"/>
            <a:ext cx="1073150" cy="56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75394">
            <a:off x="694462" y="5043388"/>
            <a:ext cx="1130339" cy="596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Bulut 9"/>
          <p:cNvSpPr/>
          <p:nvPr/>
        </p:nvSpPr>
        <p:spPr>
          <a:xfrm>
            <a:off x="2472260" y="5657185"/>
            <a:ext cx="1033786" cy="53541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İçerik Yer Tutucusu 2"/>
          <p:cNvSpPr>
            <a:spLocks noGrp="1"/>
          </p:cNvSpPr>
          <p:nvPr>
            <p:ph idx="1"/>
          </p:nvPr>
        </p:nvSpPr>
        <p:spPr/>
        <p:txBody>
          <a:bodyPr/>
          <a:lstStyle/>
          <a:p>
            <a:pPr marL="0" indent="0" algn="ctr">
              <a:buNone/>
            </a:pPr>
            <a:r>
              <a:rPr lang="tr-TR" dirty="0"/>
              <a:t>TEHLİKE</a:t>
            </a:r>
          </a:p>
          <a:p>
            <a:pPr marL="0" indent="0" algn="ctr">
              <a:buNone/>
            </a:pPr>
            <a:endParaRPr lang="tr-TR" dirty="0"/>
          </a:p>
          <a:p>
            <a:pPr marL="0" indent="0" algn="ctr">
              <a:buNone/>
            </a:pPr>
            <a:r>
              <a:rPr lang="tr-TR" dirty="0"/>
              <a:t>İNCİNEBİLİRLİK</a:t>
            </a:r>
          </a:p>
          <a:p>
            <a:pPr marL="0" indent="0" algn="ctr">
              <a:buNone/>
            </a:pPr>
            <a:endParaRPr lang="tr-TR" dirty="0"/>
          </a:p>
          <a:p>
            <a:pPr marL="0" indent="0" algn="ctr">
              <a:buNone/>
            </a:pPr>
            <a:endParaRPr lang="tr-TR" dirty="0"/>
          </a:p>
          <a:p>
            <a:pPr marL="0" indent="0" algn="ctr">
              <a:buNone/>
            </a:pPr>
            <a:r>
              <a:rPr lang="tr-TR" sz="5400" dirty="0">
                <a:solidFill>
                  <a:srgbClr val="0070C0"/>
                </a:solidFill>
              </a:rPr>
              <a:t>AFET</a:t>
            </a:r>
          </a:p>
        </p:txBody>
      </p:sp>
      <p:sp>
        <p:nvSpPr>
          <p:cNvPr id="4" name="Artı 3"/>
          <p:cNvSpPr/>
          <p:nvPr/>
        </p:nvSpPr>
        <p:spPr>
          <a:xfrm>
            <a:off x="4306831" y="2278025"/>
            <a:ext cx="576064" cy="504056"/>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Sağ Ayraç 4"/>
          <p:cNvSpPr/>
          <p:nvPr/>
        </p:nvSpPr>
        <p:spPr>
          <a:xfrm rot="5400000">
            <a:off x="4378839" y="3019815"/>
            <a:ext cx="432048" cy="211451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tr-TR"/>
          </a:p>
        </p:txBody>
      </p:sp>
      <p:sp>
        <p:nvSpPr>
          <p:cNvPr id="6" name="Metin kutusu 5"/>
          <p:cNvSpPr txBox="1"/>
          <p:nvPr/>
        </p:nvSpPr>
        <p:spPr>
          <a:xfrm>
            <a:off x="1259632" y="6381328"/>
            <a:ext cx="6624736" cy="400110"/>
          </a:xfrm>
          <a:prstGeom prst="rect">
            <a:avLst/>
          </a:prstGeom>
          <a:noFill/>
        </p:spPr>
        <p:txBody>
          <a:bodyPr wrap="square" rtlCol="0">
            <a:spAutoFit/>
          </a:bodyPr>
          <a:lstStyle/>
          <a:p>
            <a:pPr algn="ctr"/>
            <a:r>
              <a:rPr lang="tr-TR" sz="1000" dirty="0">
                <a:solidFill>
                  <a:schemeClr val="bg1">
                    <a:lumMod val="85000"/>
                  </a:schemeClr>
                </a:solidFill>
              </a:rPr>
              <a:t>Güler, Ç &amp; Akın L. (Ed.). (2012). Halk Sağlığı Temel Bilgiler 2. Cilt. Hacettepe Üniversitesi Yayınları. Ankara</a:t>
            </a:r>
          </a:p>
          <a:p>
            <a:pPr algn="ctr"/>
            <a:endParaRPr lang="tr-TR" sz="1000" dirty="0">
              <a:solidFill>
                <a:schemeClr val="bg1">
                  <a:lumMod val="85000"/>
                </a:schemeClr>
              </a:solidFill>
            </a:endParaRPr>
          </a:p>
        </p:txBody>
      </p:sp>
      <p:sp>
        <p:nvSpPr>
          <p:cNvPr id="2" name="Metin kutusu 1"/>
          <p:cNvSpPr txBox="1"/>
          <p:nvPr/>
        </p:nvSpPr>
        <p:spPr>
          <a:xfrm rot="21098781">
            <a:off x="2489353" y="5671546"/>
            <a:ext cx="1800200" cy="369332"/>
          </a:xfrm>
          <a:prstGeom prst="rect">
            <a:avLst/>
          </a:prstGeom>
          <a:noFill/>
        </p:spPr>
        <p:txBody>
          <a:bodyPr wrap="square" rtlCol="0">
            <a:spAutoFit/>
          </a:bodyPr>
          <a:lstStyle/>
          <a:p>
            <a:r>
              <a:rPr lang="tr-TR" dirty="0" err="1"/>
              <a:t>disastro</a:t>
            </a:r>
            <a:endParaRPr lang="tr-TR" dirty="0"/>
          </a:p>
        </p:txBody>
      </p:sp>
      <p:sp>
        <p:nvSpPr>
          <p:cNvPr id="7" name="Metin kutusu 6"/>
          <p:cNvSpPr txBox="1"/>
          <p:nvPr/>
        </p:nvSpPr>
        <p:spPr>
          <a:xfrm rot="369046">
            <a:off x="5234884" y="5864589"/>
            <a:ext cx="1728192" cy="369332"/>
          </a:xfrm>
          <a:prstGeom prst="rect">
            <a:avLst/>
          </a:prstGeom>
          <a:noFill/>
        </p:spPr>
        <p:txBody>
          <a:bodyPr wrap="square" rtlCol="0">
            <a:spAutoFit/>
          </a:bodyPr>
          <a:lstStyle/>
          <a:p>
            <a:r>
              <a:rPr lang="tr-TR" dirty="0" err="1"/>
              <a:t>disaster</a:t>
            </a:r>
            <a:endParaRPr lang="tr-TR" dirty="0"/>
          </a:p>
        </p:txBody>
      </p:sp>
      <p:sp>
        <p:nvSpPr>
          <p:cNvPr id="9" name="Metin kutusu 8"/>
          <p:cNvSpPr txBox="1"/>
          <p:nvPr/>
        </p:nvSpPr>
        <p:spPr>
          <a:xfrm rot="765815">
            <a:off x="755576" y="5157192"/>
            <a:ext cx="1224136" cy="369332"/>
          </a:xfrm>
          <a:prstGeom prst="rect">
            <a:avLst/>
          </a:prstGeom>
          <a:noFill/>
        </p:spPr>
        <p:txBody>
          <a:bodyPr wrap="square" rtlCol="0">
            <a:spAutoFit/>
          </a:bodyPr>
          <a:lstStyle/>
          <a:p>
            <a:r>
              <a:rPr lang="tr-TR" dirty="0" err="1"/>
              <a:t>desastre</a:t>
            </a:r>
            <a:endParaRPr lang="tr-TR" dirty="0"/>
          </a:p>
        </p:txBody>
      </p:sp>
      <p:sp>
        <p:nvSpPr>
          <p:cNvPr id="8" name="Metin kutusu 7"/>
          <p:cNvSpPr txBox="1"/>
          <p:nvPr/>
        </p:nvSpPr>
        <p:spPr>
          <a:xfrm rot="21114822">
            <a:off x="7211722" y="5401388"/>
            <a:ext cx="1345289" cy="369332"/>
          </a:xfrm>
          <a:prstGeom prst="rect">
            <a:avLst/>
          </a:prstGeom>
          <a:noFill/>
        </p:spPr>
        <p:txBody>
          <a:bodyPr wrap="square" rtlCol="0">
            <a:spAutoFit/>
          </a:bodyPr>
          <a:lstStyle/>
          <a:p>
            <a:r>
              <a:rPr lang="tr-TR" dirty="0" err="1"/>
              <a:t>desastre</a:t>
            </a:r>
            <a:endParaRPr lang="tr-TR" dirty="0"/>
          </a:p>
        </p:txBody>
      </p:sp>
    </p:spTree>
    <p:extLst>
      <p:ext uri="{BB962C8B-B14F-4D97-AF65-F5344CB8AC3E}">
        <p14:creationId xmlns:p14="http://schemas.microsoft.com/office/powerpoint/2010/main" val="18880465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sz="3600" dirty="0" err="1">
                <a:solidFill>
                  <a:schemeClr val="accent2"/>
                </a:solidFill>
              </a:rPr>
              <a:t>Triyaj</a:t>
            </a:r>
            <a:r>
              <a:rPr lang="tr-TR" sz="3600" dirty="0">
                <a:solidFill>
                  <a:schemeClr val="accent2"/>
                </a:solidFill>
              </a:rPr>
              <a:t> ve ölümlerin azaltılması </a:t>
            </a:r>
          </a:p>
        </p:txBody>
      </p:sp>
      <p:sp>
        <p:nvSpPr>
          <p:cNvPr id="3" name="İçerik Yer Tutucusu 2"/>
          <p:cNvSpPr>
            <a:spLocks noGrp="1"/>
          </p:cNvSpPr>
          <p:nvPr>
            <p:ph idx="1"/>
          </p:nvPr>
        </p:nvSpPr>
        <p:spPr/>
        <p:txBody>
          <a:bodyPr>
            <a:noAutofit/>
          </a:bodyPr>
          <a:lstStyle/>
          <a:p>
            <a:pPr marL="0" indent="0" algn="ctr">
              <a:buNone/>
            </a:pPr>
            <a:r>
              <a:rPr lang="tr-TR" sz="2400" dirty="0"/>
              <a:t>Afetlerdeki </a:t>
            </a:r>
            <a:r>
              <a:rPr lang="tr-TR" sz="2400" b="1" dirty="0"/>
              <a:t>ölümlerin büyük çoğunluğu, olay sırasında ve ilk bir kaç saat içinde </a:t>
            </a:r>
            <a:r>
              <a:rPr lang="tr-TR" sz="2400" dirty="0"/>
              <a:t>olur</a:t>
            </a:r>
          </a:p>
          <a:p>
            <a:pPr marL="0" indent="0" algn="ctr">
              <a:buNone/>
            </a:pPr>
            <a:endParaRPr lang="tr-TR" sz="2400" dirty="0"/>
          </a:p>
          <a:p>
            <a:pPr marL="0" indent="0" algn="ctr">
              <a:buNone/>
            </a:pPr>
            <a:r>
              <a:rPr lang="tr-TR" sz="2400" dirty="0"/>
              <a:t>Bunların önemli bir kısmı olaya bağlı fiziksel travmaya bağlı </a:t>
            </a:r>
            <a:r>
              <a:rPr lang="tr-TR" sz="2400" b="1" dirty="0"/>
              <a:t>ani ölüm</a:t>
            </a:r>
            <a:r>
              <a:rPr lang="tr-TR" sz="2400" dirty="0"/>
              <a:t>lerdir</a:t>
            </a:r>
          </a:p>
          <a:p>
            <a:pPr marL="0" indent="0" algn="ctr">
              <a:buNone/>
            </a:pPr>
            <a:endParaRPr lang="tr-TR" sz="2400" dirty="0"/>
          </a:p>
          <a:p>
            <a:pPr marL="0" indent="0" algn="ctr">
              <a:buNone/>
            </a:pPr>
            <a:r>
              <a:rPr lang="tr-TR" sz="2400" dirty="0"/>
              <a:t>Ancak, yanlış kurtarma, gecikmiş kurtarma ve hizmet kesintilerine bağlı ölümler de olabilir</a:t>
            </a:r>
          </a:p>
          <a:p>
            <a:pPr marL="0" indent="0" algn="ctr">
              <a:buNone/>
            </a:pPr>
            <a:endParaRPr lang="tr-TR" sz="2400" dirty="0"/>
          </a:p>
          <a:p>
            <a:pPr marL="0" indent="0" algn="ctr">
              <a:buNone/>
            </a:pPr>
            <a:r>
              <a:rPr lang="tr-TR" sz="2400" dirty="0"/>
              <a:t>Afetlerdeki sağlık hizmetlerinin temel amaçları bu tür ölümleri mümkün olduğu kadar azaltmaktır</a:t>
            </a:r>
          </a:p>
        </p:txBody>
      </p:sp>
      <p:sp>
        <p:nvSpPr>
          <p:cNvPr id="4" name="Metin kutusu 3"/>
          <p:cNvSpPr txBox="1"/>
          <p:nvPr/>
        </p:nvSpPr>
        <p:spPr>
          <a:xfrm>
            <a:off x="1259632" y="630932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spTree>
    <p:extLst>
      <p:ext uri="{BB962C8B-B14F-4D97-AF65-F5344CB8AC3E}">
        <p14:creationId xmlns:p14="http://schemas.microsoft.com/office/powerpoint/2010/main" val="8281064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br>
              <a:rPr lang="tr-TR" sz="2400" dirty="0"/>
            </a:br>
            <a:r>
              <a:rPr lang="tr-TR" sz="2400" dirty="0"/>
              <a:t>Hayati riski fazla olanlara tedavide öncelik verilir</a:t>
            </a:r>
          </a:p>
        </p:txBody>
      </p:sp>
      <p:sp>
        <p:nvSpPr>
          <p:cNvPr id="3" name="İçerik Yer Tutucusu 2"/>
          <p:cNvSpPr>
            <a:spLocks noGrp="1"/>
          </p:cNvSpPr>
          <p:nvPr>
            <p:ph idx="1"/>
          </p:nvPr>
        </p:nvSpPr>
        <p:spPr/>
        <p:txBody>
          <a:bodyPr>
            <a:normAutofit/>
          </a:bodyPr>
          <a:lstStyle/>
          <a:p>
            <a:pPr algn="ctr"/>
            <a:endParaRPr lang="tr-TR" sz="2800" dirty="0"/>
          </a:p>
          <a:p>
            <a:pPr algn="ctr"/>
            <a:r>
              <a:rPr lang="tr-TR" sz="2400" dirty="0"/>
              <a:t>Kodlamayı yapan kişi, yaralının yanına uygun kod rengindeki kartı ya da büyük ve okunaklı biçimde yazdığı kâğıdı bırakır </a:t>
            </a:r>
          </a:p>
          <a:p>
            <a:pPr algn="ctr"/>
            <a:endParaRPr lang="tr-TR" sz="2400" dirty="0"/>
          </a:p>
          <a:p>
            <a:pPr algn="ctr"/>
            <a:r>
              <a:rPr lang="tr-TR" sz="2400" dirty="0" err="1"/>
              <a:t>Triyaj</a:t>
            </a:r>
            <a:r>
              <a:rPr lang="tr-TR" sz="2400" dirty="0"/>
              <a:t> görevlisi (genellikle </a:t>
            </a:r>
            <a:r>
              <a:rPr lang="tr-TR" sz="2400" dirty="0" err="1"/>
              <a:t>paramedik</a:t>
            </a:r>
            <a:r>
              <a:rPr lang="tr-TR" sz="2400" dirty="0"/>
              <a:t>) yanında sürekli olarak 50 dolayında </a:t>
            </a:r>
            <a:r>
              <a:rPr lang="tr-TR" sz="2400" dirty="0" err="1"/>
              <a:t>triyaj</a:t>
            </a:r>
            <a:r>
              <a:rPr lang="tr-TR" sz="2400" dirty="0"/>
              <a:t> kodlama kartı bulundurmalıdır</a:t>
            </a:r>
          </a:p>
        </p:txBody>
      </p:sp>
      <p:sp>
        <p:nvSpPr>
          <p:cNvPr id="4" name="Metin kutusu 3"/>
          <p:cNvSpPr txBox="1"/>
          <p:nvPr/>
        </p:nvSpPr>
        <p:spPr>
          <a:xfrm>
            <a:off x="1259632" y="630932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spTree>
    <p:extLst>
      <p:ext uri="{BB962C8B-B14F-4D97-AF65-F5344CB8AC3E}">
        <p14:creationId xmlns:p14="http://schemas.microsoft.com/office/powerpoint/2010/main" val="392680047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988841"/>
            <a:ext cx="8859978" cy="2254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a:off x="1259632" y="630932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spTree>
    <p:extLst>
      <p:ext uri="{BB962C8B-B14F-4D97-AF65-F5344CB8AC3E}">
        <p14:creationId xmlns:p14="http://schemas.microsoft.com/office/powerpoint/2010/main" val="23385402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15" y="908720"/>
            <a:ext cx="4728594"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391" y="900137"/>
            <a:ext cx="4202013" cy="579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1259632" y="630932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spTree>
    <p:extLst>
      <p:ext uri="{BB962C8B-B14F-4D97-AF65-F5344CB8AC3E}">
        <p14:creationId xmlns:p14="http://schemas.microsoft.com/office/powerpoint/2010/main" val="25136077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88" y="404664"/>
            <a:ext cx="7972425" cy="578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rot="16200000">
            <a:off x="6722009" y="3942234"/>
            <a:ext cx="3672408" cy="523220"/>
          </a:xfrm>
          <a:prstGeom prst="rect">
            <a:avLst/>
          </a:prstGeom>
          <a:noFill/>
        </p:spPr>
        <p:txBody>
          <a:bodyPr wrap="square" rtlCol="0">
            <a:spAutoFit/>
          </a:bodyPr>
          <a:lstStyle/>
          <a:p>
            <a:pPr algn="ctr"/>
            <a:r>
              <a:rPr lang="tr-TR" sz="1000" dirty="0">
                <a:solidFill>
                  <a:schemeClr val="bg1">
                    <a:lumMod val="75000"/>
                  </a:schemeClr>
                </a:solidFill>
              </a:rPr>
              <a:t>https://www.resusitasyon.com/start-triaj-sistemi/</a:t>
            </a:r>
          </a:p>
          <a:p>
            <a:endParaRPr lang="tr-TR" dirty="0"/>
          </a:p>
        </p:txBody>
      </p:sp>
    </p:spTree>
    <p:extLst>
      <p:ext uri="{BB962C8B-B14F-4D97-AF65-F5344CB8AC3E}">
        <p14:creationId xmlns:p14="http://schemas.microsoft.com/office/powerpoint/2010/main" val="25613692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41274"/>
            <a:ext cx="5389095" cy="661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71565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START &amp; </a:t>
            </a:r>
            <a:r>
              <a:rPr lang="tr-TR" dirty="0" err="1"/>
              <a:t>JumpSTART</a:t>
            </a:r>
            <a:r>
              <a:rPr lang="tr-TR" dirty="0"/>
              <a:t> FARKI </a:t>
            </a:r>
          </a:p>
        </p:txBody>
      </p:sp>
      <p:sp>
        <p:nvSpPr>
          <p:cNvPr id="3" name="İçerik Yer Tutucusu 2"/>
          <p:cNvSpPr>
            <a:spLocks noGrp="1"/>
          </p:cNvSpPr>
          <p:nvPr>
            <p:ph idx="1"/>
          </p:nvPr>
        </p:nvSpPr>
        <p:spPr/>
        <p:txBody>
          <a:bodyPr>
            <a:normAutofit/>
          </a:bodyPr>
          <a:lstStyle/>
          <a:p>
            <a:pPr marL="285750" indent="-285750" algn="ctr"/>
            <a:r>
              <a:rPr lang="tr-TR" sz="1800" dirty="0" err="1"/>
              <a:t>Apnede</a:t>
            </a:r>
            <a:r>
              <a:rPr lang="tr-TR" sz="1800" dirty="0"/>
              <a:t> olan çocuklar hemen dolaşım varlığı açısından değerlendirilir. </a:t>
            </a:r>
          </a:p>
          <a:p>
            <a:pPr marL="285750" indent="-285750" algn="ctr"/>
            <a:r>
              <a:rPr lang="tr-TR" sz="1800" dirty="0"/>
              <a:t>Dolaşımı olan ve </a:t>
            </a:r>
            <a:r>
              <a:rPr lang="tr-TR" sz="1800" dirty="0" err="1"/>
              <a:t>apneli</a:t>
            </a:r>
            <a:r>
              <a:rPr lang="tr-TR" sz="1800" dirty="0"/>
              <a:t> çocuklarda ek bir havayolu açma ve </a:t>
            </a:r>
            <a:r>
              <a:rPr lang="tr-TR" sz="1800" dirty="0" err="1"/>
              <a:t>stimulasyon</a:t>
            </a:r>
            <a:r>
              <a:rPr lang="tr-TR" sz="1800" dirty="0"/>
              <a:t> manevrası olarak ağızdan ağıza solunum yapılır. </a:t>
            </a:r>
          </a:p>
          <a:p>
            <a:pPr marL="285750" indent="-285750" algn="ctr"/>
            <a:r>
              <a:rPr lang="tr-TR" sz="1800" dirty="0"/>
              <a:t>Solunum sayısı yaş grubuna göre değerlendirilir. </a:t>
            </a:r>
          </a:p>
          <a:p>
            <a:pPr marL="285750" indent="-285750" algn="ctr"/>
            <a:r>
              <a:rPr lang="tr-TR" sz="1800" dirty="0" err="1"/>
              <a:t>Kapiller</a:t>
            </a:r>
            <a:r>
              <a:rPr lang="tr-TR" sz="1800" dirty="0"/>
              <a:t> dolum yerine </a:t>
            </a:r>
            <a:r>
              <a:rPr lang="tr-TR" sz="1800" dirty="0" err="1"/>
              <a:t>periferik</a:t>
            </a:r>
            <a:r>
              <a:rPr lang="tr-TR" sz="1800" dirty="0"/>
              <a:t> nabız kullanılır. </a:t>
            </a:r>
          </a:p>
          <a:p>
            <a:pPr marL="285750" indent="-285750" algn="ctr"/>
            <a:r>
              <a:rPr lang="tr-TR" sz="1800" dirty="0"/>
              <a:t>Bilinç durumunu değerlendirmek için AVPU (</a:t>
            </a:r>
            <a:r>
              <a:rPr lang="tr-TR" sz="1800" dirty="0" err="1"/>
              <a:t>alert</a:t>
            </a:r>
            <a:r>
              <a:rPr lang="tr-TR" sz="1800" dirty="0"/>
              <a:t> </a:t>
            </a:r>
            <a:r>
              <a:rPr lang="tr-TR" sz="1800" dirty="0" err="1"/>
              <a:t>verbal</a:t>
            </a:r>
            <a:r>
              <a:rPr lang="tr-TR" sz="1800" dirty="0"/>
              <a:t> </a:t>
            </a:r>
            <a:r>
              <a:rPr lang="tr-TR" sz="1800" dirty="0" err="1"/>
              <a:t>pain</a:t>
            </a:r>
            <a:r>
              <a:rPr lang="tr-TR" sz="1800" dirty="0"/>
              <a:t> </a:t>
            </a:r>
            <a:r>
              <a:rPr lang="tr-TR" sz="1800" dirty="0" err="1"/>
              <a:t>unresponsive</a:t>
            </a:r>
            <a:r>
              <a:rPr lang="tr-TR" sz="1800" dirty="0"/>
              <a:t>) kullanılır.</a:t>
            </a:r>
          </a:p>
          <a:p>
            <a:pPr marL="0" indent="0">
              <a:buNone/>
            </a:pPr>
            <a:endParaRPr lang="tr-TR" dirty="0"/>
          </a:p>
        </p:txBody>
      </p:sp>
      <p:sp>
        <p:nvSpPr>
          <p:cNvPr id="4" name="Metin kutusu 3"/>
          <p:cNvSpPr txBox="1"/>
          <p:nvPr/>
        </p:nvSpPr>
        <p:spPr>
          <a:xfrm>
            <a:off x="1259632" y="6453336"/>
            <a:ext cx="6984776" cy="461665"/>
          </a:xfrm>
          <a:prstGeom prst="rect">
            <a:avLst/>
          </a:prstGeom>
          <a:noFill/>
        </p:spPr>
        <p:txBody>
          <a:bodyPr wrap="square" rtlCol="0">
            <a:spAutoFit/>
          </a:bodyPr>
          <a:lstStyle/>
          <a:p>
            <a:pPr algn="ctr"/>
            <a:r>
              <a:rPr lang="de-DE" sz="800" dirty="0">
                <a:solidFill>
                  <a:schemeClr val="bg1">
                    <a:lumMod val="65000"/>
                  </a:schemeClr>
                </a:solidFill>
              </a:rPr>
              <a:t>http://file.atuder.org.tr/_atuder.org/fileUpload/IvLnVztWjsJg.pdf</a:t>
            </a:r>
            <a:endParaRPr lang="tr-TR" sz="800" dirty="0">
              <a:solidFill>
                <a:schemeClr val="bg1">
                  <a:lumMod val="65000"/>
                </a:schemeClr>
              </a:solidFill>
            </a:endParaRPr>
          </a:p>
          <a:p>
            <a:pPr lvl="0" algn="ctr"/>
            <a:r>
              <a:rPr lang="tr-TR" sz="800" dirty="0">
                <a:solidFill>
                  <a:schemeClr val="bg1">
                    <a:lumMod val="65000"/>
                  </a:schemeClr>
                </a:solidFill>
              </a:rPr>
              <a:t>https://acikders.ankara.edu.tr/pluginfile.php/167649/mod_resource/content/0/Afet%20ve%20infeksiyon.pdf</a:t>
            </a:r>
          </a:p>
          <a:p>
            <a:pPr algn="ctr"/>
            <a:endParaRPr lang="tr-TR" sz="800" dirty="0">
              <a:solidFill>
                <a:schemeClr val="bg1">
                  <a:lumMod val="65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437112"/>
            <a:ext cx="5445172" cy="126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184" y="3897571"/>
            <a:ext cx="2454018" cy="2342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370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dirty="0">
                <a:solidFill>
                  <a:srgbClr val="C00000"/>
                </a:solidFill>
              </a:rPr>
              <a:t>Travma Skor Sistemleri</a:t>
            </a:r>
          </a:p>
        </p:txBody>
      </p:sp>
      <p:sp>
        <p:nvSpPr>
          <p:cNvPr id="3" name="İçerik Yer Tutucusu 2"/>
          <p:cNvSpPr>
            <a:spLocks noGrp="1"/>
          </p:cNvSpPr>
          <p:nvPr>
            <p:ph sz="half" idx="1"/>
          </p:nvPr>
        </p:nvSpPr>
        <p:spPr/>
        <p:txBody>
          <a:bodyPr>
            <a:normAutofit fontScale="92500" lnSpcReduction="10000"/>
          </a:bodyPr>
          <a:lstStyle/>
          <a:p>
            <a:pPr algn="ctr"/>
            <a:endParaRPr lang="tr-TR" dirty="0"/>
          </a:p>
          <a:p>
            <a:pPr algn="ctr"/>
            <a:endParaRPr lang="tr-TR" dirty="0"/>
          </a:p>
          <a:p>
            <a:pPr algn="ctr"/>
            <a:endParaRPr lang="tr-TR" dirty="0"/>
          </a:p>
          <a:p>
            <a:pPr algn="ctr"/>
            <a:endParaRPr lang="tr-TR" dirty="0"/>
          </a:p>
          <a:p>
            <a:pPr algn="ctr"/>
            <a:endParaRPr lang="tr-TR" dirty="0"/>
          </a:p>
          <a:p>
            <a:pPr algn="ctr"/>
            <a:endParaRPr lang="tr-TR" sz="2400" dirty="0"/>
          </a:p>
          <a:p>
            <a:pPr algn="ctr"/>
            <a:endParaRPr lang="tr-TR" sz="2400" dirty="0"/>
          </a:p>
        </p:txBody>
      </p:sp>
      <p:sp>
        <p:nvSpPr>
          <p:cNvPr id="5" name="İçerik Yer Tutucusu 4"/>
          <p:cNvSpPr>
            <a:spLocks noGrp="1"/>
          </p:cNvSpPr>
          <p:nvPr>
            <p:ph sz="half" idx="2"/>
          </p:nvPr>
        </p:nvSpPr>
        <p:spPr>
          <a:xfrm>
            <a:off x="4139952" y="1484784"/>
            <a:ext cx="4038600" cy="4525963"/>
          </a:xfrm>
        </p:spPr>
        <p:txBody>
          <a:bodyPr>
            <a:normAutofit fontScale="92500" lnSpcReduction="10000"/>
          </a:bodyPr>
          <a:lstStyle/>
          <a:p>
            <a:pPr algn="ctr"/>
            <a:endParaRPr lang="tr-TR" sz="2000" dirty="0"/>
          </a:p>
          <a:p>
            <a:pPr marL="0" indent="0" algn="r">
              <a:buNone/>
            </a:pPr>
            <a:endParaRPr lang="tr-TR" sz="2000" dirty="0"/>
          </a:p>
          <a:p>
            <a:pPr algn="r"/>
            <a:r>
              <a:rPr lang="tr-TR" sz="2000" dirty="0"/>
              <a:t>Öncelikli tedavi gerektirecek hastaların ayrımını yapmayı hedefleyen bu skor sistemlerinin </a:t>
            </a:r>
            <a:r>
              <a:rPr lang="tr-TR" sz="2000" dirty="0" err="1"/>
              <a:t>başlıcaları</a:t>
            </a:r>
            <a:r>
              <a:rPr lang="tr-TR" sz="2000" dirty="0"/>
              <a:t>;</a:t>
            </a:r>
          </a:p>
          <a:p>
            <a:pPr marL="0" indent="0" algn="r">
              <a:buNone/>
            </a:pPr>
            <a:r>
              <a:rPr lang="tr-TR" sz="2000" dirty="0"/>
              <a:t> </a:t>
            </a:r>
          </a:p>
          <a:p>
            <a:pPr marL="0" indent="0" algn="r">
              <a:buNone/>
            </a:pPr>
            <a:r>
              <a:rPr lang="tr-TR" sz="2000" dirty="0"/>
              <a:t>          </a:t>
            </a:r>
            <a:r>
              <a:rPr lang="tr-TR" sz="2000" b="1" dirty="0">
                <a:solidFill>
                  <a:srgbClr val="C00000"/>
                </a:solidFill>
                <a:effectLst>
                  <a:outerShdw blurRad="38100" dist="38100" dir="2700000" algn="tl">
                    <a:srgbClr val="000000">
                      <a:alpha val="43137"/>
                    </a:srgbClr>
                  </a:outerShdw>
                </a:effectLst>
              </a:rPr>
              <a:t>*</a:t>
            </a:r>
            <a:r>
              <a:rPr lang="tr-TR" sz="2000" dirty="0" err="1"/>
              <a:t>Glaskow</a:t>
            </a:r>
            <a:r>
              <a:rPr lang="tr-TR" sz="2000" dirty="0"/>
              <a:t> koma skoru (GCS), </a:t>
            </a:r>
          </a:p>
          <a:p>
            <a:pPr marL="0" indent="0" algn="r">
              <a:buNone/>
            </a:pPr>
            <a:r>
              <a:rPr lang="tr-TR" sz="2000" b="1" dirty="0">
                <a:solidFill>
                  <a:srgbClr val="C00000"/>
                </a:solidFill>
                <a:effectLst>
                  <a:outerShdw blurRad="38100" dist="38100" dir="2700000" algn="tl">
                    <a:srgbClr val="000000">
                      <a:alpha val="43137"/>
                    </a:srgbClr>
                  </a:outerShdw>
                </a:effectLst>
              </a:rPr>
              <a:t>*</a:t>
            </a:r>
            <a:r>
              <a:rPr lang="tr-TR" sz="2000" dirty="0"/>
              <a:t>Travma skoru, </a:t>
            </a:r>
          </a:p>
          <a:p>
            <a:pPr marL="0" indent="0" algn="r">
              <a:buNone/>
            </a:pPr>
            <a:r>
              <a:rPr lang="tr-TR" sz="2000" dirty="0"/>
              <a:t>            </a:t>
            </a:r>
            <a:r>
              <a:rPr lang="tr-TR" sz="2000" b="1" dirty="0">
                <a:solidFill>
                  <a:srgbClr val="C00000"/>
                </a:solidFill>
                <a:effectLst>
                  <a:outerShdw blurRad="38100" dist="38100" dir="2700000" algn="tl">
                    <a:srgbClr val="000000">
                      <a:alpha val="43137"/>
                    </a:srgbClr>
                  </a:outerShdw>
                </a:effectLst>
              </a:rPr>
              <a:t>* </a:t>
            </a:r>
            <a:r>
              <a:rPr lang="tr-TR" sz="2000" dirty="0"/>
              <a:t>Değiştirilmiş travma skoru [</a:t>
            </a:r>
            <a:r>
              <a:rPr lang="tr-TR" sz="2000" dirty="0" err="1"/>
              <a:t>Revised</a:t>
            </a:r>
            <a:r>
              <a:rPr lang="tr-TR" sz="2000" dirty="0"/>
              <a:t> </a:t>
            </a:r>
            <a:r>
              <a:rPr lang="tr-TR" sz="2000" dirty="0" err="1"/>
              <a:t>Trauma</a:t>
            </a:r>
            <a:r>
              <a:rPr lang="tr-TR" sz="2000" dirty="0"/>
              <a:t> </a:t>
            </a:r>
            <a:r>
              <a:rPr lang="tr-TR" sz="2000" dirty="0" err="1"/>
              <a:t>Score</a:t>
            </a:r>
            <a:r>
              <a:rPr lang="tr-TR" sz="2000" dirty="0"/>
              <a:t> (RTS)] </a:t>
            </a:r>
          </a:p>
          <a:p>
            <a:pPr marL="0" indent="0" algn="r">
              <a:buNone/>
            </a:pPr>
            <a:r>
              <a:rPr lang="tr-TR" sz="2000" dirty="0"/>
              <a:t>ve </a:t>
            </a:r>
          </a:p>
          <a:p>
            <a:pPr marL="0" indent="0" algn="r">
              <a:buNone/>
            </a:pPr>
            <a:r>
              <a:rPr lang="tr-TR" sz="2000" b="1" dirty="0">
                <a:solidFill>
                  <a:srgbClr val="C00000"/>
                </a:solidFill>
                <a:effectLst>
                  <a:outerShdw blurRad="38100" dist="38100" dir="2700000" algn="tl">
                    <a:srgbClr val="000000">
                      <a:alpha val="43137"/>
                    </a:srgbClr>
                  </a:outerShdw>
                </a:effectLst>
              </a:rPr>
              <a:t>   * </a:t>
            </a:r>
            <a:r>
              <a:rPr lang="tr-TR" sz="2000" dirty="0"/>
              <a:t>“</a:t>
            </a:r>
            <a:r>
              <a:rPr lang="tr-TR" sz="2000" dirty="0" err="1"/>
              <a:t>Committee</a:t>
            </a:r>
            <a:r>
              <a:rPr lang="tr-TR" sz="2000" dirty="0"/>
              <a:t> on Risk </a:t>
            </a:r>
            <a:r>
              <a:rPr lang="tr-TR" sz="2000" dirty="0" err="1"/>
              <a:t>Assessment</a:t>
            </a:r>
            <a:r>
              <a:rPr lang="tr-TR" sz="2000" dirty="0"/>
              <a:t> </a:t>
            </a:r>
            <a:r>
              <a:rPr lang="tr-TR" sz="2000" dirty="0" err="1"/>
              <a:t>Methodology</a:t>
            </a:r>
            <a:r>
              <a:rPr lang="tr-TR" sz="2000" dirty="0"/>
              <a:t> (CRAM)” skor sistemidir. </a:t>
            </a:r>
          </a:p>
        </p:txBody>
      </p:sp>
      <p:sp>
        <p:nvSpPr>
          <p:cNvPr id="4" name="Metin kutusu 3"/>
          <p:cNvSpPr txBox="1"/>
          <p:nvPr/>
        </p:nvSpPr>
        <p:spPr>
          <a:xfrm>
            <a:off x="1259632" y="6453336"/>
            <a:ext cx="6408712" cy="230832"/>
          </a:xfrm>
          <a:prstGeom prst="rect">
            <a:avLst/>
          </a:prstGeom>
          <a:noFill/>
        </p:spPr>
        <p:txBody>
          <a:bodyPr wrap="square" rtlCol="0">
            <a:spAutoFit/>
          </a:bodyPr>
          <a:lstStyle/>
          <a:p>
            <a:pPr algn="ctr"/>
            <a:r>
              <a:rPr lang="tr-TR" sz="900" dirty="0">
                <a:solidFill>
                  <a:schemeClr val="bg1">
                    <a:lumMod val="75000"/>
                  </a:schemeClr>
                </a:solidFill>
              </a:rPr>
              <a:t>Ertekin, C. (2002). </a:t>
            </a:r>
            <a:r>
              <a:rPr lang="tr-TR" sz="900" dirty="0" err="1">
                <a:solidFill>
                  <a:schemeClr val="bg1">
                    <a:lumMod val="75000"/>
                  </a:schemeClr>
                </a:solidFill>
              </a:rPr>
              <a:t>Multiple</a:t>
            </a:r>
            <a:r>
              <a:rPr lang="tr-TR" sz="900" dirty="0">
                <a:solidFill>
                  <a:schemeClr val="bg1">
                    <a:lumMod val="75000"/>
                  </a:schemeClr>
                </a:solidFill>
              </a:rPr>
              <a:t> travmalı hastaya yaklaşım. </a:t>
            </a:r>
            <a:r>
              <a:rPr lang="tr-TR" sz="900" i="1" dirty="0">
                <a:solidFill>
                  <a:schemeClr val="bg1">
                    <a:lumMod val="75000"/>
                  </a:schemeClr>
                </a:solidFill>
              </a:rPr>
              <a:t>Yoğun Bakım Dergisi</a:t>
            </a:r>
            <a:r>
              <a:rPr lang="tr-TR" sz="900" dirty="0">
                <a:solidFill>
                  <a:schemeClr val="bg1">
                    <a:lumMod val="75000"/>
                  </a:schemeClr>
                </a:solidFill>
              </a:rPr>
              <a:t>, </a:t>
            </a:r>
            <a:r>
              <a:rPr lang="tr-TR" sz="900" i="1" dirty="0">
                <a:solidFill>
                  <a:schemeClr val="bg1">
                    <a:lumMod val="75000"/>
                  </a:schemeClr>
                </a:solidFill>
              </a:rPr>
              <a:t>2</a:t>
            </a:r>
            <a:r>
              <a:rPr lang="tr-TR" sz="900" dirty="0">
                <a:solidFill>
                  <a:schemeClr val="bg1">
                    <a:lumMod val="75000"/>
                  </a:schemeClr>
                </a:solidFill>
              </a:rPr>
              <a:t>, 77-87.</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99" y="2204864"/>
            <a:ext cx="23241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50117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548680"/>
            <a:ext cx="7503702" cy="583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rot="16200000">
            <a:off x="5587516" y="3350196"/>
            <a:ext cx="6408712" cy="230832"/>
          </a:xfrm>
          <a:prstGeom prst="rect">
            <a:avLst/>
          </a:prstGeom>
          <a:noFill/>
        </p:spPr>
        <p:txBody>
          <a:bodyPr wrap="square" rtlCol="0">
            <a:spAutoFit/>
          </a:bodyPr>
          <a:lstStyle/>
          <a:p>
            <a:pPr algn="ctr"/>
            <a:r>
              <a:rPr lang="tr-TR" sz="900" dirty="0">
                <a:solidFill>
                  <a:schemeClr val="bg1">
                    <a:lumMod val="65000"/>
                  </a:schemeClr>
                </a:solidFill>
              </a:rPr>
              <a:t>https://www.acilcalisanlari.com/travma-skor-sistemleri.html</a:t>
            </a:r>
          </a:p>
        </p:txBody>
      </p:sp>
    </p:spTree>
    <p:extLst>
      <p:ext uri="{BB962C8B-B14F-4D97-AF65-F5344CB8AC3E}">
        <p14:creationId xmlns:p14="http://schemas.microsoft.com/office/powerpoint/2010/main" val="33144756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dirty="0">
                <a:solidFill>
                  <a:srgbClr val="C00000"/>
                </a:solidFill>
              </a:rPr>
              <a:t>CRAM Skoru </a:t>
            </a:r>
          </a:p>
        </p:txBody>
      </p:sp>
      <p:sp>
        <p:nvSpPr>
          <p:cNvPr id="3" name="İçerik Yer Tutucusu 2"/>
          <p:cNvSpPr>
            <a:spLocks noGrp="1"/>
          </p:cNvSpPr>
          <p:nvPr>
            <p:ph idx="1"/>
          </p:nvPr>
        </p:nvSpPr>
        <p:spPr/>
        <p:txBody>
          <a:bodyPr>
            <a:normAutofit/>
          </a:bodyPr>
          <a:lstStyle/>
          <a:p>
            <a:pPr algn="ctr"/>
            <a:r>
              <a:rPr lang="tr-TR" sz="2400" dirty="0"/>
              <a:t>1982 yılında </a:t>
            </a:r>
            <a:r>
              <a:rPr lang="tr-TR" sz="2400" dirty="0" err="1"/>
              <a:t>Gormican</a:t>
            </a:r>
            <a:r>
              <a:rPr lang="tr-TR" sz="2400" dirty="0"/>
              <a:t> ve arkadaşlarının geliştirdiği bu skor sisteminde; </a:t>
            </a:r>
          </a:p>
          <a:p>
            <a:pPr marL="0" indent="0" algn="ctr">
              <a:buNone/>
            </a:pPr>
            <a:r>
              <a:rPr lang="tr-TR" sz="2400" dirty="0"/>
              <a:t>5 değişik parametre yer alır ve 0 ile 2 arasında skorlar verilir. </a:t>
            </a:r>
          </a:p>
          <a:p>
            <a:pPr marL="0" indent="0" algn="ctr">
              <a:buNone/>
            </a:pPr>
            <a:endParaRPr lang="tr-TR" sz="2400" dirty="0"/>
          </a:p>
          <a:p>
            <a:pPr algn="ctr"/>
            <a:r>
              <a:rPr lang="tr-TR" sz="2400" dirty="0"/>
              <a:t>En kötü skor 0, en iyi skor 10’dur. </a:t>
            </a:r>
          </a:p>
          <a:p>
            <a:pPr algn="ctr"/>
            <a:endParaRPr lang="tr-TR" sz="2400" dirty="0"/>
          </a:p>
          <a:p>
            <a:pPr algn="ctr"/>
            <a:r>
              <a:rPr lang="tr-TR" sz="2400" dirty="0"/>
              <a:t>Kullanım açısından kolay fakat </a:t>
            </a:r>
          </a:p>
          <a:p>
            <a:pPr marL="0" indent="0" algn="ctr">
              <a:buNone/>
            </a:pPr>
            <a:r>
              <a:rPr lang="tr-TR" sz="2400" dirty="0"/>
              <a:t>yaşam şansının hesaplanmasında </a:t>
            </a:r>
          </a:p>
          <a:p>
            <a:pPr marL="0" indent="0" algn="ctr">
              <a:buNone/>
            </a:pPr>
            <a:r>
              <a:rPr lang="tr-TR" sz="2400" dirty="0"/>
              <a:t>RTS kadar başarılı değildir.</a:t>
            </a:r>
          </a:p>
          <a:p>
            <a:endParaRPr lang="tr-TR" sz="2400" dirty="0"/>
          </a:p>
        </p:txBody>
      </p:sp>
      <p:sp>
        <p:nvSpPr>
          <p:cNvPr id="5" name="Metin kutusu 4"/>
          <p:cNvSpPr txBox="1"/>
          <p:nvPr/>
        </p:nvSpPr>
        <p:spPr>
          <a:xfrm>
            <a:off x="1259632" y="6453336"/>
            <a:ext cx="6408712" cy="230832"/>
          </a:xfrm>
          <a:prstGeom prst="rect">
            <a:avLst/>
          </a:prstGeom>
          <a:noFill/>
        </p:spPr>
        <p:txBody>
          <a:bodyPr wrap="square" rtlCol="0">
            <a:spAutoFit/>
          </a:bodyPr>
          <a:lstStyle/>
          <a:p>
            <a:pPr algn="ctr"/>
            <a:r>
              <a:rPr lang="tr-TR" sz="900" dirty="0">
                <a:solidFill>
                  <a:schemeClr val="bg1">
                    <a:lumMod val="75000"/>
                  </a:schemeClr>
                </a:solidFill>
              </a:rPr>
              <a:t>Ertekin, C. (2002). </a:t>
            </a:r>
            <a:r>
              <a:rPr lang="tr-TR" sz="900" dirty="0" err="1">
                <a:solidFill>
                  <a:schemeClr val="bg1">
                    <a:lumMod val="75000"/>
                  </a:schemeClr>
                </a:solidFill>
              </a:rPr>
              <a:t>Multiple</a:t>
            </a:r>
            <a:r>
              <a:rPr lang="tr-TR" sz="900" dirty="0">
                <a:solidFill>
                  <a:schemeClr val="bg1">
                    <a:lumMod val="75000"/>
                  </a:schemeClr>
                </a:solidFill>
              </a:rPr>
              <a:t> travmalı hastaya yaklaşım. </a:t>
            </a:r>
            <a:r>
              <a:rPr lang="tr-TR" sz="900" i="1" dirty="0">
                <a:solidFill>
                  <a:schemeClr val="bg1">
                    <a:lumMod val="75000"/>
                  </a:schemeClr>
                </a:solidFill>
              </a:rPr>
              <a:t>Yoğun Bakım Dergisi</a:t>
            </a:r>
            <a:r>
              <a:rPr lang="tr-TR" sz="900" dirty="0">
                <a:solidFill>
                  <a:schemeClr val="bg1">
                    <a:lumMod val="75000"/>
                  </a:schemeClr>
                </a:solidFill>
              </a:rPr>
              <a:t>, </a:t>
            </a:r>
            <a:r>
              <a:rPr lang="tr-TR" sz="900" i="1" dirty="0">
                <a:solidFill>
                  <a:schemeClr val="bg1">
                    <a:lumMod val="75000"/>
                  </a:schemeClr>
                </a:solidFill>
              </a:rPr>
              <a:t>2</a:t>
            </a:r>
            <a:r>
              <a:rPr lang="tr-TR" sz="900" dirty="0">
                <a:solidFill>
                  <a:schemeClr val="bg1">
                    <a:lumMod val="75000"/>
                  </a:schemeClr>
                </a:solidFill>
              </a:rPr>
              <a:t>, 77-87.</a:t>
            </a:r>
          </a:p>
        </p:txBody>
      </p:sp>
    </p:spTree>
    <p:extLst>
      <p:ext uri="{BB962C8B-B14F-4D97-AF65-F5344CB8AC3E}">
        <p14:creationId xmlns:p14="http://schemas.microsoft.com/office/powerpoint/2010/main" val="3338642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374848" y="260648"/>
            <a:ext cx="8229600" cy="1143000"/>
          </a:xfrm>
        </p:spPr>
        <p:txBody>
          <a:bodyPr/>
          <a:lstStyle/>
          <a:p>
            <a:r>
              <a:rPr lang="tr-TR" dirty="0"/>
              <a:t>Afet</a:t>
            </a:r>
          </a:p>
        </p:txBody>
      </p:sp>
      <p:sp>
        <p:nvSpPr>
          <p:cNvPr id="3" name="İçerik Yer Tutucusu 2"/>
          <p:cNvSpPr>
            <a:spLocks noGrp="1"/>
          </p:cNvSpPr>
          <p:nvPr>
            <p:ph idx="1"/>
          </p:nvPr>
        </p:nvSpPr>
        <p:spPr>
          <a:xfrm>
            <a:off x="457200" y="1340768"/>
            <a:ext cx="8229600" cy="4785395"/>
          </a:xfrm>
        </p:spPr>
        <p:txBody>
          <a:bodyPr>
            <a:normAutofit/>
          </a:bodyPr>
          <a:lstStyle/>
          <a:p>
            <a:pPr algn="ctr"/>
            <a:endParaRPr lang="tr-TR" sz="2200" dirty="0"/>
          </a:p>
          <a:p>
            <a:pPr algn="ctr"/>
            <a:r>
              <a:rPr lang="tr-TR" sz="2200" dirty="0"/>
              <a:t>Toplumun tamamı veya belli kesimleri için </a:t>
            </a:r>
            <a:r>
              <a:rPr lang="tr-TR" sz="2200" b="1" dirty="0"/>
              <a:t>fiziksel, ekonomik ve sosyal kayıplar </a:t>
            </a:r>
            <a:r>
              <a:rPr lang="tr-TR" sz="2200" dirty="0"/>
              <a:t>doğuran,</a:t>
            </a:r>
          </a:p>
          <a:p>
            <a:pPr algn="ctr"/>
            <a:endParaRPr lang="tr-TR" sz="2200" dirty="0"/>
          </a:p>
          <a:p>
            <a:pPr marL="0" indent="0" algn="ctr">
              <a:buNone/>
            </a:pPr>
            <a:r>
              <a:rPr lang="tr-TR" sz="2200" b="1" dirty="0"/>
              <a:t>normal hayatı ve insan faaliyetlerini</a:t>
            </a:r>
            <a:r>
              <a:rPr lang="tr-TR" sz="2200" dirty="0"/>
              <a:t> durduran veya kesintiye uğratan, </a:t>
            </a:r>
          </a:p>
          <a:p>
            <a:pPr algn="ctr"/>
            <a:endParaRPr lang="tr-TR" sz="2200" dirty="0"/>
          </a:p>
          <a:p>
            <a:pPr marL="0" indent="0" algn="ctr">
              <a:buNone/>
            </a:pPr>
            <a:r>
              <a:rPr lang="tr-TR" sz="2200" dirty="0"/>
              <a:t>etkilenen toplumun </a:t>
            </a:r>
            <a:r>
              <a:rPr lang="tr-TR" sz="2200" b="1" dirty="0"/>
              <a:t>baş etme kapasitesinin yeterli olmadığı</a:t>
            </a:r>
          </a:p>
          <a:p>
            <a:pPr marL="0" indent="0" algn="ctr">
              <a:buNone/>
            </a:pPr>
            <a:r>
              <a:rPr lang="tr-TR" sz="2200" dirty="0">
                <a:effectLst>
                  <a:outerShdw blurRad="38100" dist="38100" dir="2700000" algn="tl">
                    <a:srgbClr val="000000">
                      <a:alpha val="43137"/>
                    </a:srgbClr>
                  </a:outerShdw>
                </a:effectLst>
              </a:rPr>
              <a:t> </a:t>
            </a:r>
            <a:r>
              <a:rPr lang="tr-TR" sz="2200" dirty="0"/>
              <a:t>doğa, teknoloji veya insan kaynaklı olay.</a:t>
            </a:r>
            <a:endParaRPr lang="tr-TR" sz="2800" dirty="0"/>
          </a:p>
          <a:p>
            <a:pPr marL="0" indent="0" algn="ctr">
              <a:buNone/>
            </a:pPr>
            <a:r>
              <a:rPr lang="tr-TR" sz="2800" dirty="0"/>
              <a:t> </a:t>
            </a:r>
          </a:p>
        </p:txBody>
      </p:sp>
      <p:sp>
        <p:nvSpPr>
          <p:cNvPr id="4" name="Metin kutusu 3"/>
          <p:cNvSpPr txBox="1"/>
          <p:nvPr/>
        </p:nvSpPr>
        <p:spPr>
          <a:xfrm>
            <a:off x="1115616" y="6442987"/>
            <a:ext cx="7488832" cy="338554"/>
          </a:xfrm>
          <a:prstGeom prst="rect">
            <a:avLst/>
          </a:prstGeom>
          <a:noFill/>
        </p:spPr>
        <p:txBody>
          <a:bodyPr wrap="square" rtlCol="0">
            <a:spAutoFit/>
          </a:bodyPr>
          <a:lstStyle/>
          <a:p>
            <a:pPr algn="ctr"/>
            <a:r>
              <a:rPr lang="tr-TR" sz="800" dirty="0">
                <a:solidFill>
                  <a:schemeClr val="bg1">
                    <a:lumMod val="65000"/>
                  </a:schemeClr>
                </a:solidFill>
              </a:rPr>
              <a:t>T. C. İçişleri Bakanlığı. Afet ve Acil Durum Yönetimi Başkanlığı. Açıklamalı Afet Yönetimi Terimleri Sözlüğü. Erişim Adresi: </a:t>
            </a:r>
            <a:r>
              <a:rPr lang="tr-TR" sz="800" dirty="0">
                <a:solidFill>
                  <a:schemeClr val="bg1">
                    <a:lumMod val="65000"/>
                  </a:schemeClr>
                </a:solidFill>
                <a:hlinkClick r:id="rId3"/>
              </a:rPr>
              <a:t>https://www.afad.gov.tr/aciklamali-afet-yonetimi-terimleri-sozlugu</a:t>
            </a:r>
            <a:r>
              <a:rPr lang="tr-TR" sz="800" dirty="0">
                <a:solidFill>
                  <a:schemeClr val="bg1">
                    <a:lumMod val="65000"/>
                  </a:schemeClr>
                </a:solidFill>
              </a:rPr>
              <a:t> (Erişim Tarihi: 23.11.2022)</a:t>
            </a:r>
          </a:p>
        </p:txBody>
      </p:sp>
      <p:sp>
        <p:nvSpPr>
          <p:cNvPr id="5" name="AutoShape 4" descr="https://static5.depositphotos.com/1030387/527/v/600/depositphotos_5270356-stock-illustration-flooded-hous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7" y="4509119"/>
            <a:ext cx="1933867" cy="1933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866352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dirty="0">
                <a:solidFill>
                  <a:srgbClr val="C00000"/>
                </a:solidFill>
              </a:rPr>
              <a:t>Değiştirilmiş travma skoru (RTS)</a:t>
            </a:r>
          </a:p>
        </p:txBody>
      </p:sp>
      <p:sp>
        <p:nvSpPr>
          <p:cNvPr id="3" name="İçerik Yer Tutucusu 2"/>
          <p:cNvSpPr>
            <a:spLocks noGrp="1"/>
          </p:cNvSpPr>
          <p:nvPr>
            <p:ph idx="1"/>
          </p:nvPr>
        </p:nvSpPr>
        <p:spPr/>
        <p:txBody>
          <a:bodyPr>
            <a:normAutofit/>
          </a:bodyPr>
          <a:lstStyle/>
          <a:p>
            <a:pPr algn="ctr"/>
            <a:endParaRPr lang="tr-TR" sz="2400" dirty="0"/>
          </a:p>
          <a:p>
            <a:pPr algn="ctr"/>
            <a:r>
              <a:rPr lang="tr-TR" sz="2400" dirty="0"/>
              <a:t>Göğüs </a:t>
            </a:r>
            <a:r>
              <a:rPr lang="tr-TR" sz="2400" dirty="0" err="1"/>
              <a:t>ekspansiyonu</a:t>
            </a:r>
            <a:r>
              <a:rPr lang="tr-TR" sz="2400" dirty="0"/>
              <a:t> ve </a:t>
            </a:r>
            <a:r>
              <a:rPr lang="tr-TR" sz="2400" dirty="0" err="1"/>
              <a:t>kapiller</a:t>
            </a:r>
            <a:r>
              <a:rPr lang="tr-TR" sz="2400" dirty="0"/>
              <a:t> dolumun olay yerinde değerlendirme güç olması nedeni ile </a:t>
            </a:r>
          </a:p>
          <a:p>
            <a:pPr marL="0" indent="0" algn="ctr">
              <a:buNone/>
            </a:pPr>
            <a:r>
              <a:rPr lang="tr-TR" sz="2400" dirty="0"/>
              <a:t>1989 yılında bu iki veri travma skorundan çıkarılmış </a:t>
            </a:r>
          </a:p>
          <a:p>
            <a:pPr marL="0" indent="0" algn="ctr">
              <a:buNone/>
            </a:pPr>
            <a:r>
              <a:rPr lang="tr-TR" sz="2400" dirty="0">
                <a:solidFill>
                  <a:srgbClr val="C00000"/>
                </a:solidFill>
              </a:rPr>
              <a:t>günümüzde en sık kullanılan </a:t>
            </a:r>
          </a:p>
          <a:p>
            <a:pPr marL="0" indent="0" algn="ctr">
              <a:buNone/>
            </a:pPr>
            <a:r>
              <a:rPr lang="tr-TR" sz="2400" dirty="0"/>
              <a:t>değiştirilmiş travma skoru </a:t>
            </a:r>
          </a:p>
          <a:p>
            <a:pPr marL="0" indent="0" algn="ctr">
              <a:buNone/>
            </a:pPr>
            <a:r>
              <a:rPr lang="tr-TR" sz="2400" dirty="0">
                <a:solidFill>
                  <a:srgbClr val="C00000"/>
                </a:solidFill>
              </a:rPr>
              <a:t>[</a:t>
            </a:r>
            <a:r>
              <a:rPr lang="tr-TR" sz="2400" dirty="0" err="1">
                <a:solidFill>
                  <a:srgbClr val="C00000"/>
                </a:solidFill>
              </a:rPr>
              <a:t>Revised</a:t>
            </a:r>
            <a:r>
              <a:rPr lang="tr-TR" sz="2400" dirty="0">
                <a:solidFill>
                  <a:srgbClr val="C00000"/>
                </a:solidFill>
              </a:rPr>
              <a:t> Travma </a:t>
            </a:r>
            <a:r>
              <a:rPr lang="tr-TR" sz="2400" dirty="0" err="1">
                <a:solidFill>
                  <a:srgbClr val="C00000"/>
                </a:solidFill>
              </a:rPr>
              <a:t>Score</a:t>
            </a:r>
            <a:r>
              <a:rPr lang="tr-TR" sz="2400" dirty="0">
                <a:solidFill>
                  <a:srgbClr val="C00000"/>
                </a:solidFill>
              </a:rPr>
              <a:t> (RTS)] </a:t>
            </a:r>
          </a:p>
          <a:p>
            <a:pPr marL="0" indent="0" algn="ctr">
              <a:buNone/>
            </a:pPr>
            <a:r>
              <a:rPr lang="tr-TR" sz="2400" dirty="0"/>
              <a:t>geliştirilmiştir</a:t>
            </a:r>
          </a:p>
        </p:txBody>
      </p:sp>
      <p:sp>
        <p:nvSpPr>
          <p:cNvPr id="4" name="Metin kutusu 3"/>
          <p:cNvSpPr txBox="1"/>
          <p:nvPr/>
        </p:nvSpPr>
        <p:spPr>
          <a:xfrm>
            <a:off x="1259632" y="6453336"/>
            <a:ext cx="6408712" cy="230832"/>
          </a:xfrm>
          <a:prstGeom prst="rect">
            <a:avLst/>
          </a:prstGeom>
          <a:noFill/>
        </p:spPr>
        <p:txBody>
          <a:bodyPr wrap="square" rtlCol="0">
            <a:spAutoFit/>
          </a:bodyPr>
          <a:lstStyle/>
          <a:p>
            <a:pPr algn="ctr"/>
            <a:r>
              <a:rPr lang="tr-TR" sz="900" dirty="0">
                <a:solidFill>
                  <a:schemeClr val="bg1">
                    <a:lumMod val="75000"/>
                  </a:schemeClr>
                </a:solidFill>
              </a:rPr>
              <a:t>Ertekin, C. (2002). </a:t>
            </a:r>
            <a:r>
              <a:rPr lang="tr-TR" sz="900" dirty="0" err="1">
                <a:solidFill>
                  <a:schemeClr val="bg1">
                    <a:lumMod val="75000"/>
                  </a:schemeClr>
                </a:solidFill>
              </a:rPr>
              <a:t>Multiple</a:t>
            </a:r>
            <a:r>
              <a:rPr lang="tr-TR" sz="900" dirty="0">
                <a:solidFill>
                  <a:schemeClr val="bg1">
                    <a:lumMod val="75000"/>
                  </a:schemeClr>
                </a:solidFill>
              </a:rPr>
              <a:t> travmalı hastaya yaklaşım. </a:t>
            </a:r>
            <a:r>
              <a:rPr lang="tr-TR" sz="900" i="1" dirty="0">
                <a:solidFill>
                  <a:schemeClr val="bg1">
                    <a:lumMod val="75000"/>
                  </a:schemeClr>
                </a:solidFill>
              </a:rPr>
              <a:t>Yoğun Bakım Dergisi</a:t>
            </a:r>
            <a:r>
              <a:rPr lang="tr-TR" sz="900" dirty="0">
                <a:solidFill>
                  <a:schemeClr val="bg1">
                    <a:lumMod val="75000"/>
                  </a:schemeClr>
                </a:solidFill>
              </a:rPr>
              <a:t>, </a:t>
            </a:r>
            <a:r>
              <a:rPr lang="tr-TR" sz="900" i="1" dirty="0">
                <a:solidFill>
                  <a:schemeClr val="bg1">
                    <a:lumMod val="75000"/>
                  </a:schemeClr>
                </a:solidFill>
              </a:rPr>
              <a:t>2</a:t>
            </a:r>
            <a:r>
              <a:rPr lang="tr-TR" sz="900" dirty="0">
                <a:solidFill>
                  <a:schemeClr val="bg1">
                    <a:lumMod val="75000"/>
                  </a:schemeClr>
                </a:solidFill>
              </a:rPr>
              <a:t>, 77-87.</a:t>
            </a:r>
          </a:p>
        </p:txBody>
      </p:sp>
    </p:spTree>
    <p:extLst>
      <p:ext uri="{BB962C8B-B14F-4D97-AF65-F5344CB8AC3E}">
        <p14:creationId xmlns:p14="http://schemas.microsoft.com/office/powerpoint/2010/main" val="214625261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1256"/>
            <a:ext cx="7893321" cy="6133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rot="16200000">
            <a:off x="5587516" y="3350196"/>
            <a:ext cx="6408712" cy="230832"/>
          </a:xfrm>
          <a:prstGeom prst="rect">
            <a:avLst/>
          </a:prstGeom>
          <a:noFill/>
        </p:spPr>
        <p:txBody>
          <a:bodyPr wrap="square" rtlCol="0">
            <a:spAutoFit/>
          </a:bodyPr>
          <a:lstStyle/>
          <a:p>
            <a:pPr algn="ctr"/>
            <a:r>
              <a:rPr lang="tr-TR" sz="900" dirty="0">
                <a:solidFill>
                  <a:schemeClr val="bg1">
                    <a:lumMod val="65000"/>
                  </a:schemeClr>
                </a:solidFill>
              </a:rPr>
              <a:t>https://www.acilcalisanlari.com/travma-skor-sistemleri.html</a:t>
            </a:r>
          </a:p>
        </p:txBody>
      </p:sp>
    </p:spTree>
    <p:extLst>
      <p:ext uri="{BB962C8B-B14F-4D97-AF65-F5344CB8AC3E}">
        <p14:creationId xmlns:p14="http://schemas.microsoft.com/office/powerpoint/2010/main" val="4654390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9" y="278954"/>
            <a:ext cx="7925471" cy="6111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Metin kutusu 4"/>
          <p:cNvSpPr txBox="1"/>
          <p:nvPr/>
        </p:nvSpPr>
        <p:spPr>
          <a:xfrm rot="16200000">
            <a:off x="5587516" y="3350196"/>
            <a:ext cx="6408712" cy="230832"/>
          </a:xfrm>
          <a:prstGeom prst="rect">
            <a:avLst/>
          </a:prstGeom>
          <a:noFill/>
        </p:spPr>
        <p:txBody>
          <a:bodyPr wrap="square" rtlCol="0">
            <a:spAutoFit/>
          </a:bodyPr>
          <a:lstStyle/>
          <a:p>
            <a:pPr algn="ctr"/>
            <a:r>
              <a:rPr lang="tr-TR" sz="900" dirty="0">
                <a:solidFill>
                  <a:schemeClr val="bg1">
                    <a:lumMod val="65000"/>
                  </a:schemeClr>
                </a:solidFill>
              </a:rPr>
              <a:t>https://www.acilcalisanlari.com/travma-skor-sistemleri.html</a:t>
            </a:r>
          </a:p>
        </p:txBody>
      </p:sp>
    </p:spTree>
    <p:extLst>
      <p:ext uri="{BB962C8B-B14F-4D97-AF65-F5344CB8AC3E}">
        <p14:creationId xmlns:p14="http://schemas.microsoft.com/office/powerpoint/2010/main" val="11561960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algn="ctr"/>
            <a:endParaRPr lang="tr-TR" sz="2000" dirty="0"/>
          </a:p>
          <a:p>
            <a:pPr algn="ctr"/>
            <a:endParaRPr lang="tr-TR" sz="2000" dirty="0"/>
          </a:p>
          <a:p>
            <a:pPr algn="ctr"/>
            <a:r>
              <a:rPr lang="tr-TR" sz="2000" dirty="0"/>
              <a:t>Afetin oluşundan sonraki ilk saatler ve belki ilk gün kurtarma, </a:t>
            </a:r>
          </a:p>
          <a:p>
            <a:pPr marL="0" indent="0" algn="ctr">
              <a:buNone/>
            </a:pPr>
            <a:r>
              <a:rPr lang="tr-TR" sz="2000" dirty="0" err="1"/>
              <a:t>triyaj</a:t>
            </a:r>
            <a:r>
              <a:rPr lang="tr-TR" sz="2000" dirty="0"/>
              <a:t>, yaralıların acil tedavileri gibi son derece yaşamsal işlerle geçer</a:t>
            </a:r>
          </a:p>
          <a:p>
            <a:pPr marL="0" indent="0" algn="ctr">
              <a:buNone/>
            </a:pPr>
            <a:endParaRPr lang="tr-TR" sz="2000" dirty="0"/>
          </a:p>
          <a:p>
            <a:pPr algn="ctr"/>
            <a:r>
              <a:rPr lang="tr-TR" sz="2000" dirty="0"/>
              <a:t>Sonrasında önemli işlerin başında </a:t>
            </a:r>
          </a:p>
          <a:p>
            <a:pPr marL="0" indent="0" algn="ctr">
              <a:buNone/>
            </a:pPr>
            <a:r>
              <a:rPr lang="tr-TR" sz="2000" b="1" dirty="0"/>
              <a:t>afetzedelerin geçici-kalıcı olarak yerleştirilmeleri </a:t>
            </a:r>
            <a:r>
              <a:rPr lang="tr-TR" sz="2000" dirty="0"/>
              <a:t>ve</a:t>
            </a:r>
          </a:p>
          <a:p>
            <a:pPr marL="0" indent="0" algn="ctr">
              <a:buNone/>
            </a:pPr>
            <a:r>
              <a:rPr lang="tr-TR" sz="2000" b="1" dirty="0"/>
              <a:t>salgın yapması olası bulaşıcı hastalıkların kontrolü </a:t>
            </a:r>
          </a:p>
          <a:p>
            <a:pPr marL="0" indent="0" algn="ctr">
              <a:buNone/>
            </a:pPr>
            <a:r>
              <a:rPr lang="tr-TR" sz="2000" dirty="0"/>
              <a:t>gelir</a:t>
            </a:r>
          </a:p>
          <a:p>
            <a:pPr marL="0" indent="0" algn="ctr">
              <a:buNone/>
            </a:pPr>
            <a:endParaRPr lang="tr-TR" sz="2000" dirty="0"/>
          </a:p>
          <a:p>
            <a:endParaRPr lang="tr-TR" dirty="0"/>
          </a:p>
        </p:txBody>
      </p:sp>
      <p:sp>
        <p:nvSpPr>
          <p:cNvPr id="4" name="Metin kutusu 3"/>
          <p:cNvSpPr txBox="1"/>
          <p:nvPr/>
        </p:nvSpPr>
        <p:spPr>
          <a:xfrm>
            <a:off x="1259632" y="657093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sp>
        <p:nvSpPr>
          <p:cNvPr id="5" name="Dikdörtgen 4"/>
          <p:cNvSpPr/>
          <p:nvPr/>
        </p:nvSpPr>
        <p:spPr>
          <a:xfrm>
            <a:off x="1829098" y="611583"/>
            <a:ext cx="5485804" cy="830997"/>
          </a:xfrm>
          <a:prstGeom prst="rect">
            <a:avLst/>
          </a:prstGeom>
        </p:spPr>
        <p:txBody>
          <a:bodyPr wrap="square">
            <a:spAutoFit/>
          </a:bodyPr>
          <a:lstStyle/>
          <a:p>
            <a:pPr algn="ctr"/>
            <a:r>
              <a:rPr lang="tr-TR" sz="2400" dirty="0">
                <a:solidFill>
                  <a:srgbClr val="C00000"/>
                </a:solidFill>
              </a:rPr>
              <a:t>Afetzedelerin Yerleştirilmesi, </a:t>
            </a:r>
          </a:p>
          <a:p>
            <a:pPr algn="ctr"/>
            <a:r>
              <a:rPr lang="nn-NO" sz="2400" dirty="0">
                <a:solidFill>
                  <a:srgbClr val="C00000"/>
                </a:solidFill>
              </a:rPr>
              <a:t>Hastalıklardan </a:t>
            </a:r>
            <a:r>
              <a:rPr lang="tr-TR" sz="2400" dirty="0">
                <a:solidFill>
                  <a:srgbClr val="C00000"/>
                </a:solidFill>
              </a:rPr>
              <a:t>K</a:t>
            </a:r>
            <a:r>
              <a:rPr lang="nn-NO" sz="2400" dirty="0">
                <a:solidFill>
                  <a:srgbClr val="C00000"/>
                </a:solidFill>
              </a:rPr>
              <a:t>orunma ve </a:t>
            </a:r>
            <a:r>
              <a:rPr lang="tr-TR" sz="2400" dirty="0">
                <a:solidFill>
                  <a:srgbClr val="C00000"/>
                </a:solidFill>
              </a:rPr>
              <a:t>Ç</a:t>
            </a:r>
            <a:r>
              <a:rPr lang="nn-NO" sz="2400" dirty="0">
                <a:solidFill>
                  <a:srgbClr val="C00000"/>
                </a:solidFill>
              </a:rPr>
              <a:t>evre </a:t>
            </a:r>
            <a:r>
              <a:rPr lang="tr-TR" sz="2400" dirty="0">
                <a:solidFill>
                  <a:srgbClr val="C00000"/>
                </a:solidFill>
              </a:rPr>
              <a:t>S</a:t>
            </a:r>
            <a:r>
              <a:rPr lang="nn-NO" sz="2400" dirty="0">
                <a:solidFill>
                  <a:srgbClr val="C00000"/>
                </a:solidFill>
              </a:rPr>
              <a:t>ağlığı</a:t>
            </a:r>
            <a:endParaRPr lang="tr-TR" sz="2400" dirty="0">
              <a:solidFill>
                <a:srgbClr val="C00000"/>
              </a:solidFill>
            </a:endParaRPr>
          </a:p>
        </p:txBody>
      </p:sp>
    </p:spTree>
    <p:extLst>
      <p:ext uri="{BB962C8B-B14F-4D97-AF65-F5344CB8AC3E}">
        <p14:creationId xmlns:p14="http://schemas.microsoft.com/office/powerpoint/2010/main" val="1790756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dirty="0">
                <a:solidFill>
                  <a:srgbClr val="C00000"/>
                </a:solidFill>
              </a:rPr>
              <a:t>Afetzedelerin yerleştirilmesi</a:t>
            </a:r>
          </a:p>
        </p:txBody>
      </p:sp>
      <p:sp>
        <p:nvSpPr>
          <p:cNvPr id="3" name="İçerik Yer Tutucusu 2"/>
          <p:cNvSpPr>
            <a:spLocks noGrp="1"/>
          </p:cNvSpPr>
          <p:nvPr>
            <p:ph sz="half" idx="1"/>
          </p:nvPr>
        </p:nvSpPr>
        <p:spPr/>
        <p:txBody>
          <a:bodyPr>
            <a:normAutofit/>
          </a:bodyPr>
          <a:lstStyle/>
          <a:p>
            <a:pPr marL="0" indent="0" algn="ctr">
              <a:buNone/>
            </a:pPr>
            <a:endParaRPr lang="tr-TR" sz="2400" dirty="0"/>
          </a:p>
          <a:p>
            <a:pPr marL="0" indent="0" algn="ctr">
              <a:buNone/>
            </a:pPr>
            <a:r>
              <a:rPr lang="tr-TR" sz="2400" dirty="0"/>
              <a:t>• </a:t>
            </a:r>
            <a:r>
              <a:rPr lang="tr-TR" sz="2400" b="1" dirty="0"/>
              <a:t>Sabit yapılar: </a:t>
            </a:r>
            <a:r>
              <a:rPr lang="tr-TR" sz="2400" dirty="0"/>
              <a:t>Okul, kamp, otel gibi yerlere geçici yerleştirme </a:t>
            </a:r>
          </a:p>
          <a:p>
            <a:pPr marL="0" indent="0" algn="ctr">
              <a:buNone/>
            </a:pPr>
            <a:r>
              <a:rPr lang="tr-TR" sz="2400" dirty="0"/>
              <a:t>• </a:t>
            </a:r>
            <a:r>
              <a:rPr lang="tr-TR" sz="2400" b="1" dirty="0"/>
              <a:t>Çadır kentler </a:t>
            </a:r>
          </a:p>
          <a:p>
            <a:pPr marL="0" indent="0" algn="ctr">
              <a:buNone/>
            </a:pPr>
            <a:r>
              <a:rPr lang="tr-TR" sz="2400" dirty="0"/>
              <a:t>• </a:t>
            </a:r>
            <a:r>
              <a:rPr lang="tr-TR" sz="2400" b="1" dirty="0"/>
              <a:t>Prefabrik konutlar </a:t>
            </a:r>
          </a:p>
          <a:p>
            <a:pPr marL="0" indent="0" algn="ctr">
              <a:buNone/>
            </a:pPr>
            <a:r>
              <a:rPr lang="tr-TR" sz="2400" dirty="0"/>
              <a:t>• </a:t>
            </a:r>
            <a:r>
              <a:rPr lang="tr-TR" sz="2400" b="1" dirty="0"/>
              <a:t>Kalıcı yerleştirme: </a:t>
            </a:r>
            <a:r>
              <a:rPr lang="tr-TR" sz="2400" dirty="0"/>
              <a:t>Yeni konutlar-yeni yerleşim yerleri</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7" y="1556792"/>
            <a:ext cx="3820833"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Metin kutusu 6"/>
          <p:cNvSpPr txBox="1"/>
          <p:nvPr/>
        </p:nvSpPr>
        <p:spPr>
          <a:xfrm>
            <a:off x="1259632" y="630932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spTree>
    <p:extLst>
      <p:ext uri="{BB962C8B-B14F-4D97-AF65-F5344CB8AC3E}">
        <p14:creationId xmlns:p14="http://schemas.microsoft.com/office/powerpoint/2010/main" val="7955993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5" name="Picture 5" descr="https://cdn.pixabay.com/photo/2014/04/03/09/58/camping-309472_960_72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5070663"/>
            <a:ext cx="3523754" cy="1761877"/>
          </a:xfrm>
          <a:prstGeom prst="rect">
            <a:avLst/>
          </a:prstGeom>
          <a:noFill/>
          <a:extLst>
            <a:ext uri="{909E8E84-426E-40DD-AFC4-6F175D3DCCD1}">
              <a14:hiddenFill xmlns:a14="http://schemas.microsoft.com/office/drawing/2010/main">
                <a:solidFill>
                  <a:srgbClr val="FFFFFF"/>
                </a:solidFill>
              </a14:hiddenFill>
            </a:ext>
          </a:extLst>
        </p:spPr>
      </p:pic>
      <p:sp>
        <p:nvSpPr>
          <p:cNvPr id="5" name="Başlık 4"/>
          <p:cNvSpPr>
            <a:spLocks noGrp="1"/>
          </p:cNvSpPr>
          <p:nvPr>
            <p:ph type="title"/>
          </p:nvPr>
        </p:nvSpPr>
        <p:spPr>
          <a:xfrm>
            <a:off x="457200" y="282054"/>
            <a:ext cx="8229600" cy="1143000"/>
          </a:xfrm>
        </p:spPr>
        <p:txBody>
          <a:bodyPr>
            <a:normAutofit/>
          </a:bodyPr>
          <a:lstStyle/>
          <a:p>
            <a:r>
              <a:rPr lang="tr-TR" sz="3600" dirty="0">
                <a:solidFill>
                  <a:srgbClr val="C00000"/>
                </a:solidFill>
              </a:rPr>
              <a:t>Çadır kentlerde yer seçimi</a:t>
            </a:r>
          </a:p>
        </p:txBody>
      </p:sp>
      <p:sp>
        <p:nvSpPr>
          <p:cNvPr id="7" name="İçerik Yer Tutucusu 6"/>
          <p:cNvSpPr>
            <a:spLocks noGrp="1"/>
          </p:cNvSpPr>
          <p:nvPr>
            <p:ph sz="half" idx="1"/>
          </p:nvPr>
        </p:nvSpPr>
        <p:spPr/>
        <p:txBody>
          <a:bodyPr>
            <a:normAutofit fontScale="62500" lnSpcReduction="20000"/>
          </a:bodyPr>
          <a:lstStyle/>
          <a:p>
            <a:endParaRPr lang="tr-TR" dirty="0"/>
          </a:p>
          <a:p>
            <a:r>
              <a:rPr lang="tr-TR" sz="2600" dirty="0"/>
              <a:t>1000 kişiye 3-4 hektar alan</a:t>
            </a:r>
          </a:p>
          <a:p>
            <a:endParaRPr lang="tr-TR" sz="2600" dirty="0"/>
          </a:p>
          <a:p>
            <a:r>
              <a:rPr lang="tr-TR" sz="2600" dirty="0"/>
              <a:t>Su, elektrik, ulaşım sağlanabilen eğimli, </a:t>
            </a:r>
          </a:p>
          <a:p>
            <a:pPr marL="0" indent="0">
              <a:buNone/>
            </a:pPr>
            <a:r>
              <a:rPr lang="tr-TR" sz="2600" dirty="0"/>
              <a:t>su drenajına uygun, zemin çamuru, </a:t>
            </a:r>
          </a:p>
          <a:p>
            <a:pPr marL="0" indent="0">
              <a:buNone/>
            </a:pPr>
            <a:r>
              <a:rPr lang="tr-TR" sz="2600" dirty="0"/>
              <a:t>çimen ve ot olmayan arazi </a:t>
            </a:r>
          </a:p>
          <a:p>
            <a:endParaRPr lang="tr-TR" sz="2600" dirty="0"/>
          </a:p>
          <a:p>
            <a:r>
              <a:rPr lang="tr-TR" sz="2600" dirty="0"/>
              <a:t>Su basma, toprak kayma, çığ, </a:t>
            </a:r>
          </a:p>
          <a:p>
            <a:pPr marL="0" indent="0">
              <a:buNone/>
            </a:pPr>
            <a:r>
              <a:rPr lang="tr-TR" sz="2600" dirty="0"/>
              <a:t>kaya düşme olasılığı yok</a:t>
            </a:r>
          </a:p>
          <a:p>
            <a:endParaRPr lang="tr-TR" sz="2600" dirty="0"/>
          </a:p>
          <a:p>
            <a:r>
              <a:rPr lang="tr-TR" sz="2600" dirty="0"/>
              <a:t>Çöplük, hava kirliliği, kötü koku ve </a:t>
            </a:r>
          </a:p>
          <a:p>
            <a:pPr marL="0" indent="0">
              <a:buNone/>
            </a:pPr>
            <a:r>
              <a:rPr lang="tr-TR" sz="2600" dirty="0" err="1"/>
              <a:t>jitlerden</a:t>
            </a:r>
            <a:r>
              <a:rPr lang="tr-TR" sz="2600" dirty="0"/>
              <a:t> (vektör üreme yeri) uzak </a:t>
            </a:r>
          </a:p>
          <a:p>
            <a:endParaRPr lang="tr-TR" sz="2600" dirty="0"/>
          </a:p>
          <a:p>
            <a:r>
              <a:rPr lang="tr-TR" sz="2600" dirty="0"/>
              <a:t>Gürültü ve yoğun trafikten uzak </a:t>
            </a:r>
          </a:p>
          <a:p>
            <a:endParaRPr lang="tr-TR" sz="2600" dirty="0"/>
          </a:p>
          <a:p>
            <a:r>
              <a:rPr lang="tr-TR" sz="2600" dirty="0"/>
              <a:t>Hava akımı olmayan, güneye bakan </a:t>
            </a:r>
          </a:p>
          <a:p>
            <a:endParaRPr lang="tr-TR" dirty="0"/>
          </a:p>
        </p:txBody>
      </p:sp>
      <p:sp>
        <p:nvSpPr>
          <p:cNvPr id="8" name="İçerik Yer Tutucusu 7"/>
          <p:cNvSpPr>
            <a:spLocks noGrp="1"/>
          </p:cNvSpPr>
          <p:nvPr>
            <p:ph sz="half" idx="2"/>
          </p:nvPr>
        </p:nvSpPr>
        <p:spPr>
          <a:xfrm>
            <a:off x="4716016" y="1556792"/>
            <a:ext cx="4038600" cy="4525963"/>
          </a:xfrm>
        </p:spPr>
        <p:txBody>
          <a:bodyPr>
            <a:normAutofit fontScale="62500" lnSpcReduction="20000"/>
          </a:bodyPr>
          <a:lstStyle/>
          <a:p>
            <a:pPr marL="0" indent="0">
              <a:buNone/>
            </a:pPr>
            <a:endParaRPr lang="tr-TR" dirty="0"/>
          </a:p>
          <a:p>
            <a:endParaRPr lang="tr-TR" dirty="0"/>
          </a:p>
          <a:p>
            <a:pPr algn="r"/>
            <a:r>
              <a:rPr lang="tr-TR" sz="2600" dirty="0"/>
              <a:t>Eski yerleşime yürüme mesafesinde</a:t>
            </a:r>
          </a:p>
          <a:p>
            <a:pPr algn="r"/>
            <a:endParaRPr lang="tr-TR" sz="2600" dirty="0"/>
          </a:p>
          <a:p>
            <a:pPr algn="r"/>
            <a:r>
              <a:rPr lang="tr-TR" sz="2600" dirty="0"/>
              <a:t>10 metre genişliğinde kaplanmış yollar </a:t>
            </a:r>
          </a:p>
          <a:p>
            <a:pPr algn="r"/>
            <a:endParaRPr lang="tr-TR" sz="2600" dirty="0"/>
          </a:p>
          <a:p>
            <a:pPr algn="r"/>
            <a:r>
              <a:rPr lang="tr-TR" sz="2600" dirty="0"/>
              <a:t>Çadırlar bu yola iki metre mesafede olmalı </a:t>
            </a:r>
          </a:p>
          <a:p>
            <a:pPr algn="r"/>
            <a:endParaRPr lang="tr-TR" sz="2600" dirty="0"/>
          </a:p>
          <a:p>
            <a:pPr algn="r"/>
            <a:r>
              <a:rPr lang="tr-TR" sz="2600" dirty="0"/>
              <a:t>Çadırlar arasında sekiz metre aralık olmalı</a:t>
            </a:r>
          </a:p>
          <a:p>
            <a:pPr algn="r"/>
            <a:endParaRPr lang="tr-TR" sz="2600" dirty="0"/>
          </a:p>
          <a:p>
            <a:pPr algn="r"/>
            <a:r>
              <a:rPr lang="tr-TR" sz="2600" dirty="0"/>
              <a:t>Çadır dizileri uygun drenajlarla korunmalı</a:t>
            </a:r>
          </a:p>
          <a:p>
            <a:pPr algn="r"/>
            <a:endParaRPr lang="tr-TR" sz="2600" dirty="0"/>
          </a:p>
          <a:p>
            <a:pPr algn="r"/>
            <a:r>
              <a:rPr lang="tr-TR" sz="2600" dirty="0"/>
              <a:t>Sokaklar ve çadırlar aydınlatılmalı</a:t>
            </a:r>
          </a:p>
          <a:p>
            <a:endParaRPr lang="tr-TR" dirty="0"/>
          </a:p>
        </p:txBody>
      </p:sp>
      <p:sp>
        <p:nvSpPr>
          <p:cNvPr id="9" name="Metin kutusu 8"/>
          <p:cNvSpPr txBox="1"/>
          <p:nvPr/>
        </p:nvSpPr>
        <p:spPr>
          <a:xfrm>
            <a:off x="1259632" y="630932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spTree>
    <p:extLst>
      <p:ext uri="{BB962C8B-B14F-4D97-AF65-F5344CB8AC3E}">
        <p14:creationId xmlns:p14="http://schemas.microsoft.com/office/powerpoint/2010/main" val="4712468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307504"/>
            <a:ext cx="4176464" cy="6352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43293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3974" y="3212976"/>
            <a:ext cx="830394" cy="830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3" y="5063070"/>
            <a:ext cx="983581" cy="98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199" y="3786804"/>
            <a:ext cx="969567" cy="127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normAutofit fontScale="90000"/>
          </a:bodyPr>
          <a:lstStyle/>
          <a:p>
            <a:r>
              <a:rPr lang="tr-TR" sz="2400" dirty="0">
                <a:solidFill>
                  <a:srgbClr val="C00000"/>
                </a:solidFill>
              </a:rPr>
              <a:t>Çevre sağlığı yönünden </a:t>
            </a:r>
            <a:br>
              <a:rPr lang="tr-TR" sz="2400" dirty="0">
                <a:solidFill>
                  <a:srgbClr val="C00000"/>
                </a:solidFill>
              </a:rPr>
            </a:br>
            <a:r>
              <a:rPr lang="tr-TR" sz="2400" dirty="0">
                <a:solidFill>
                  <a:srgbClr val="C00000"/>
                </a:solidFill>
              </a:rPr>
              <a:t>sağlık personeli, teknik personel ve yöneticilerin işbirliği ile </a:t>
            </a:r>
            <a:br>
              <a:rPr lang="tr-TR" sz="2400" dirty="0">
                <a:solidFill>
                  <a:srgbClr val="C00000"/>
                </a:solidFill>
              </a:rPr>
            </a:br>
            <a:r>
              <a:rPr lang="tr-TR" sz="2400" dirty="0">
                <a:solidFill>
                  <a:srgbClr val="C00000"/>
                </a:solidFill>
              </a:rPr>
              <a:t>yapılması gereken hizmetler:</a:t>
            </a:r>
          </a:p>
        </p:txBody>
      </p:sp>
      <p:sp>
        <p:nvSpPr>
          <p:cNvPr id="3" name="İçerik Yer Tutucusu 2"/>
          <p:cNvSpPr>
            <a:spLocks noGrp="1"/>
          </p:cNvSpPr>
          <p:nvPr>
            <p:ph sz="half" idx="1"/>
          </p:nvPr>
        </p:nvSpPr>
        <p:spPr>
          <a:xfrm>
            <a:off x="899592" y="2044967"/>
            <a:ext cx="3068612" cy="4525963"/>
          </a:xfrm>
        </p:spPr>
        <p:txBody>
          <a:bodyPr>
            <a:normAutofit fontScale="85000" lnSpcReduction="10000"/>
          </a:bodyPr>
          <a:lstStyle/>
          <a:p>
            <a:endParaRPr lang="tr-TR" sz="2000" dirty="0"/>
          </a:p>
          <a:p>
            <a:r>
              <a:rPr lang="tr-TR" sz="2000" dirty="0"/>
              <a:t>Geçici yerleşim yerinin kurallara uygun olarak hazırlanması </a:t>
            </a:r>
          </a:p>
          <a:p>
            <a:pPr algn="ctr"/>
            <a:endParaRPr lang="tr-TR" sz="2000" dirty="0"/>
          </a:p>
          <a:p>
            <a:pPr algn="ctr"/>
            <a:endParaRPr lang="tr-TR" sz="2000" dirty="0"/>
          </a:p>
          <a:p>
            <a:pPr algn="ctr"/>
            <a:r>
              <a:rPr lang="tr-TR" sz="2000" dirty="0"/>
              <a:t>Sağlıklı içme ve kullanma suyunun sağlanması </a:t>
            </a:r>
            <a:r>
              <a:rPr lang="tr-TR" sz="1200" dirty="0"/>
              <a:t>(klorlama işlemleri gerekebilir )</a:t>
            </a:r>
          </a:p>
          <a:p>
            <a:pPr algn="ctr"/>
            <a:endParaRPr lang="tr-TR" sz="2000" dirty="0"/>
          </a:p>
          <a:p>
            <a:pPr algn="ctr"/>
            <a:endParaRPr lang="tr-TR" sz="2000" dirty="0"/>
          </a:p>
          <a:p>
            <a:pPr algn="ctr"/>
            <a:endParaRPr lang="tr-TR" sz="2000" dirty="0"/>
          </a:p>
          <a:p>
            <a:pPr algn="r"/>
            <a:endParaRPr lang="tr-TR" sz="2000" dirty="0"/>
          </a:p>
          <a:p>
            <a:pPr algn="r"/>
            <a:endParaRPr lang="tr-TR" sz="2000" dirty="0"/>
          </a:p>
        </p:txBody>
      </p:sp>
      <p:sp>
        <p:nvSpPr>
          <p:cNvPr id="4" name="İçerik Yer Tutucusu 3"/>
          <p:cNvSpPr>
            <a:spLocks noGrp="1"/>
          </p:cNvSpPr>
          <p:nvPr>
            <p:ph sz="half" idx="2"/>
          </p:nvPr>
        </p:nvSpPr>
        <p:spPr>
          <a:xfrm>
            <a:off x="5292080" y="1905422"/>
            <a:ext cx="2747121" cy="3602023"/>
          </a:xfrm>
        </p:spPr>
        <p:txBody>
          <a:bodyPr>
            <a:normAutofit fontScale="85000" lnSpcReduction="10000"/>
          </a:bodyPr>
          <a:lstStyle/>
          <a:p>
            <a:pPr marL="0" indent="0" algn="ctr">
              <a:buNone/>
            </a:pPr>
            <a:endParaRPr lang="tr-TR" sz="2000" dirty="0"/>
          </a:p>
          <a:p>
            <a:pPr algn="ctr"/>
            <a:r>
              <a:rPr lang="tr-TR" sz="1900" dirty="0"/>
              <a:t>Vektör (sivrisinek, karasinek </a:t>
            </a:r>
            <a:r>
              <a:rPr lang="tr-TR" sz="1900" dirty="0" err="1"/>
              <a:t>vb</a:t>
            </a:r>
            <a:r>
              <a:rPr lang="tr-TR" sz="1900" dirty="0"/>
              <a:t>) kontrolü</a:t>
            </a:r>
          </a:p>
          <a:p>
            <a:pPr marL="0" indent="0" algn="ctr">
              <a:buNone/>
            </a:pPr>
            <a:r>
              <a:rPr lang="tr-TR" sz="1900" dirty="0"/>
              <a:t> </a:t>
            </a:r>
          </a:p>
          <a:p>
            <a:pPr algn="ctr"/>
            <a:r>
              <a:rPr lang="tr-TR" sz="1900" dirty="0"/>
              <a:t>Haşere kontrolü (fare </a:t>
            </a:r>
            <a:r>
              <a:rPr lang="tr-TR" sz="1900" dirty="0" err="1"/>
              <a:t>vb</a:t>
            </a:r>
            <a:r>
              <a:rPr lang="tr-TR" sz="1900" dirty="0"/>
              <a:t>)</a:t>
            </a:r>
          </a:p>
          <a:p>
            <a:pPr algn="ctr"/>
            <a:endParaRPr lang="tr-TR" sz="2000" dirty="0"/>
          </a:p>
          <a:p>
            <a:pPr algn="ctr"/>
            <a:endParaRPr lang="tr-TR" sz="2000" dirty="0"/>
          </a:p>
          <a:p>
            <a:pPr marL="0" indent="0" algn="r">
              <a:buNone/>
            </a:pPr>
            <a:endParaRPr lang="tr-TR" sz="2000" dirty="0"/>
          </a:p>
          <a:p>
            <a:pPr algn="r"/>
            <a:r>
              <a:rPr lang="tr-TR" sz="1900" dirty="0"/>
              <a:t>Özel kirliliklerin kontrolü</a:t>
            </a:r>
          </a:p>
          <a:p>
            <a:pPr algn="r"/>
            <a:endParaRPr lang="tr-TR" sz="1900" dirty="0"/>
          </a:p>
          <a:p>
            <a:pPr algn="r"/>
            <a:r>
              <a:rPr lang="tr-TR" sz="1900" dirty="0"/>
              <a:t>Enkaz ve molozların uzaklaştırılması</a:t>
            </a:r>
          </a:p>
          <a:p>
            <a:endParaRPr lang="tr-TR" sz="2000" dirty="0"/>
          </a:p>
        </p:txBody>
      </p:sp>
      <p:sp>
        <p:nvSpPr>
          <p:cNvPr id="5" name="Metin kutusu 4"/>
          <p:cNvSpPr txBox="1"/>
          <p:nvPr/>
        </p:nvSpPr>
        <p:spPr>
          <a:xfrm>
            <a:off x="1259632" y="657093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sp>
        <p:nvSpPr>
          <p:cNvPr id="6" name="Metin kutusu 5"/>
          <p:cNvSpPr txBox="1"/>
          <p:nvPr/>
        </p:nvSpPr>
        <p:spPr>
          <a:xfrm>
            <a:off x="6167647" y="5374840"/>
            <a:ext cx="2425329" cy="861774"/>
          </a:xfrm>
          <a:prstGeom prst="rect">
            <a:avLst/>
          </a:prstGeom>
          <a:noFill/>
        </p:spPr>
        <p:txBody>
          <a:bodyPr wrap="square" rtlCol="0">
            <a:spAutoFit/>
          </a:bodyPr>
          <a:lstStyle/>
          <a:p>
            <a:pPr marL="285750" indent="-285750">
              <a:buFont typeface="Arial" pitchFamily="34" charset="0"/>
              <a:buChar char="•"/>
            </a:pPr>
            <a:r>
              <a:rPr lang="tr-TR" sz="1600" dirty="0"/>
              <a:t>İnsan atıklarının zararsızlaştırılması </a:t>
            </a:r>
          </a:p>
          <a:p>
            <a:endParaRPr lang="tr-TR" dirty="0"/>
          </a:p>
        </p:txBody>
      </p:sp>
      <p:sp>
        <p:nvSpPr>
          <p:cNvPr id="7" name="Metin kutusu 6"/>
          <p:cNvSpPr txBox="1"/>
          <p:nvPr/>
        </p:nvSpPr>
        <p:spPr>
          <a:xfrm>
            <a:off x="893493" y="5374840"/>
            <a:ext cx="1562545" cy="830997"/>
          </a:xfrm>
          <a:prstGeom prst="rect">
            <a:avLst/>
          </a:prstGeom>
          <a:noFill/>
        </p:spPr>
        <p:txBody>
          <a:bodyPr wrap="square" rtlCol="0">
            <a:spAutoFit/>
          </a:bodyPr>
          <a:lstStyle/>
          <a:p>
            <a:pPr marL="285750" indent="-285750" algn="ctr">
              <a:buFont typeface="Arial" pitchFamily="34" charset="0"/>
              <a:buChar char="•"/>
            </a:pPr>
            <a:r>
              <a:rPr lang="tr-TR" sz="1600" dirty="0"/>
              <a:t>Sağlıklı ve güvenli gıda </a:t>
            </a:r>
          </a:p>
          <a:p>
            <a:pPr algn="ctr"/>
            <a:r>
              <a:rPr lang="tr-TR" sz="1600" dirty="0"/>
              <a:t>     sağlanması</a:t>
            </a:r>
          </a:p>
        </p:txBody>
      </p:sp>
      <p:pic>
        <p:nvPicPr>
          <p:cNvPr id="1434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4128" y="1719520"/>
            <a:ext cx="488247" cy="38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62355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title"/>
          </p:nvPr>
        </p:nvSpPr>
        <p:spPr/>
        <p:txBody>
          <a:bodyPr>
            <a:normAutofit fontScale="90000"/>
          </a:bodyPr>
          <a:lstStyle/>
          <a:p>
            <a:r>
              <a:rPr lang="tr-TR" sz="2400" dirty="0">
                <a:solidFill>
                  <a:srgbClr val="C00000"/>
                </a:solidFill>
              </a:rPr>
              <a:t>Çevre sağlığı </a:t>
            </a:r>
            <a:br>
              <a:rPr lang="tr-TR" sz="2400" dirty="0">
                <a:solidFill>
                  <a:srgbClr val="C00000"/>
                </a:solidFill>
              </a:rPr>
            </a:br>
            <a:r>
              <a:rPr lang="tr-TR" sz="2400" dirty="0">
                <a:solidFill>
                  <a:srgbClr val="C00000"/>
                </a:solidFill>
              </a:rPr>
              <a:t>Sağlık personeli, teknik personel ve yöneticilerin işbirliği ile </a:t>
            </a:r>
            <a:br>
              <a:rPr lang="tr-TR" sz="2400" dirty="0">
                <a:solidFill>
                  <a:srgbClr val="C00000"/>
                </a:solidFill>
              </a:rPr>
            </a:br>
            <a:r>
              <a:rPr lang="tr-TR" sz="2400" dirty="0">
                <a:solidFill>
                  <a:srgbClr val="C00000"/>
                </a:solidFill>
              </a:rPr>
              <a:t>yapılması gereken hizmetler şunlardır:</a:t>
            </a:r>
          </a:p>
        </p:txBody>
      </p:sp>
      <p:sp>
        <p:nvSpPr>
          <p:cNvPr id="3" name="İçerik Yer Tutucusu 2"/>
          <p:cNvSpPr>
            <a:spLocks noGrp="1"/>
          </p:cNvSpPr>
          <p:nvPr>
            <p:ph sz="half" idx="1"/>
          </p:nvPr>
        </p:nvSpPr>
        <p:spPr>
          <a:xfrm>
            <a:off x="2552700" y="1484784"/>
            <a:ext cx="4038600" cy="4525963"/>
          </a:xfrm>
        </p:spPr>
        <p:txBody>
          <a:bodyPr>
            <a:normAutofit/>
          </a:bodyPr>
          <a:lstStyle/>
          <a:p>
            <a:pPr marL="0" indent="0" algn="ctr">
              <a:buNone/>
            </a:pPr>
            <a:endParaRPr lang="tr-TR" dirty="0"/>
          </a:p>
          <a:p>
            <a:pPr algn="ctr"/>
            <a:r>
              <a:rPr lang="tr-TR" sz="2400" dirty="0">
                <a:effectLst>
                  <a:outerShdw blurRad="38100" dist="38100" dir="2700000" algn="tl">
                    <a:srgbClr val="000000">
                      <a:alpha val="43137"/>
                    </a:srgbClr>
                  </a:outerShdw>
                </a:effectLst>
              </a:rPr>
              <a:t>Evsel atıkların zararsızlaştırılması </a:t>
            </a:r>
          </a:p>
          <a:p>
            <a:pPr algn="ctr"/>
            <a:endParaRPr lang="tr-TR" sz="2400" dirty="0"/>
          </a:p>
          <a:p>
            <a:pPr marL="0" indent="0" algn="ctr">
              <a:buNone/>
            </a:pPr>
            <a:r>
              <a:rPr lang="tr-TR" sz="2400" dirty="0"/>
              <a:t>Atıklar poşetlerde ve kapalı kaplarda toplanmalı</a:t>
            </a:r>
          </a:p>
          <a:p>
            <a:pPr marL="0" indent="0" algn="ctr">
              <a:buNone/>
            </a:pPr>
            <a:r>
              <a:rPr lang="tr-TR" sz="2400" dirty="0"/>
              <a:t> </a:t>
            </a:r>
          </a:p>
          <a:p>
            <a:pPr marL="0" indent="0" algn="ctr">
              <a:buNone/>
            </a:pPr>
            <a:r>
              <a:rPr lang="tr-TR" sz="2400" dirty="0"/>
              <a:t>Her 4-8 çadıra (25-50 kişi) 50-100 litrelik kapaklı çöp kabı yerleştirilmeli</a:t>
            </a:r>
          </a:p>
          <a:p>
            <a:endParaRPr lang="tr-TR" dirty="0"/>
          </a:p>
        </p:txBody>
      </p:sp>
      <p:sp>
        <p:nvSpPr>
          <p:cNvPr id="6" name="Metin kutusu 5"/>
          <p:cNvSpPr txBox="1"/>
          <p:nvPr/>
        </p:nvSpPr>
        <p:spPr>
          <a:xfrm>
            <a:off x="1259632" y="630932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spTree>
    <p:extLst>
      <p:ext uri="{BB962C8B-B14F-4D97-AF65-F5344CB8AC3E}">
        <p14:creationId xmlns:p14="http://schemas.microsoft.com/office/powerpoint/2010/main" val="28125061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1800" dirty="0">
                <a:solidFill>
                  <a:srgbClr val="C00000"/>
                </a:solidFill>
              </a:rPr>
              <a:t>Çevre sağlığı yönünden sağlık personeli, teknik personel ve yöneticilerin işbirliği ile yapılması gereken hizmetler:</a:t>
            </a:r>
          </a:p>
        </p:txBody>
      </p:sp>
      <p:sp>
        <p:nvSpPr>
          <p:cNvPr id="5" name="İçerik Yer Tutucusu 4"/>
          <p:cNvSpPr>
            <a:spLocks noGrp="1"/>
          </p:cNvSpPr>
          <p:nvPr>
            <p:ph sz="half" idx="1"/>
          </p:nvPr>
        </p:nvSpPr>
        <p:spPr>
          <a:xfrm>
            <a:off x="2411760" y="1628800"/>
            <a:ext cx="4038600" cy="4525963"/>
          </a:xfrm>
        </p:spPr>
        <p:txBody>
          <a:bodyPr>
            <a:normAutofit/>
          </a:bodyPr>
          <a:lstStyle/>
          <a:p>
            <a:pPr algn="ctr"/>
            <a:r>
              <a:rPr lang="tr-TR" sz="2200" dirty="0">
                <a:effectLst>
                  <a:outerShdw blurRad="38100" dist="38100" dir="2700000" algn="tl">
                    <a:srgbClr val="000000">
                      <a:alpha val="43137"/>
                    </a:srgbClr>
                  </a:outerShdw>
                </a:effectLst>
              </a:rPr>
              <a:t>Toplu yaşam yerleri ve konut sağlığı </a:t>
            </a:r>
          </a:p>
          <a:p>
            <a:pPr algn="ctr"/>
            <a:endParaRPr lang="tr-TR" sz="2200" dirty="0"/>
          </a:p>
          <a:p>
            <a:pPr marL="0" indent="0" algn="ctr">
              <a:buNone/>
            </a:pPr>
            <a:r>
              <a:rPr lang="tr-TR" sz="2200" dirty="0"/>
              <a:t>    Her 10 kişiye bir tuvalet olmalı        </a:t>
            </a:r>
          </a:p>
          <a:p>
            <a:pPr marL="0" indent="0" algn="ctr">
              <a:buNone/>
            </a:pPr>
            <a:r>
              <a:rPr lang="tr-TR" sz="2200" dirty="0"/>
              <a:t>         Her 50 kişiye bir duş (yazın her 30 kişiye bir) olmalı</a:t>
            </a:r>
          </a:p>
          <a:p>
            <a:pPr marL="0" indent="0" algn="ctr">
              <a:buNone/>
            </a:pPr>
            <a:endParaRPr lang="tr-TR" sz="2200" dirty="0"/>
          </a:p>
          <a:p>
            <a:pPr marL="0" indent="0" algn="ctr">
              <a:buNone/>
            </a:pPr>
            <a:r>
              <a:rPr lang="tr-TR" sz="2200" dirty="0"/>
              <a:t>10 kişiye bir yıkanma musluğu olmalıdır </a:t>
            </a:r>
          </a:p>
          <a:p>
            <a:pPr marL="0" indent="0" algn="ctr">
              <a:buNone/>
            </a:pPr>
            <a:endParaRPr lang="tr-TR" sz="2200" dirty="0"/>
          </a:p>
          <a:p>
            <a:pPr marL="0" indent="0" algn="ctr">
              <a:buNone/>
            </a:pPr>
            <a:r>
              <a:rPr lang="tr-TR" sz="2200" dirty="0"/>
              <a:t>100 kişiye bir banyo sağlanmalıdır</a:t>
            </a:r>
          </a:p>
        </p:txBody>
      </p:sp>
      <p:pic>
        <p:nvPicPr>
          <p:cNvPr id="15364" name="Picture 4" descr="Duş Vektör Simgesi Dolu Düz Duş Sembolü Stok Vektör Sanatı &amp; Duş  Başlığı'nin Daha Fazla Görseli - Duş Başlığı, Simge, Banyo - iSto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2564904"/>
            <a:ext cx="2232247" cy="2232248"/>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p:cNvSpPr txBox="1"/>
          <p:nvPr/>
        </p:nvSpPr>
        <p:spPr>
          <a:xfrm>
            <a:off x="1259632" y="630932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spTree>
    <p:extLst>
      <p:ext uri="{BB962C8B-B14F-4D97-AF65-F5344CB8AC3E}">
        <p14:creationId xmlns:p14="http://schemas.microsoft.com/office/powerpoint/2010/main" val="2726437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567742" y="476672"/>
            <a:ext cx="8229600" cy="1143000"/>
          </a:xfrm>
        </p:spPr>
        <p:txBody>
          <a:bodyPr>
            <a:noAutofit/>
          </a:bodyPr>
          <a:lstStyle/>
          <a:p>
            <a:br>
              <a:rPr lang="tr-TR" sz="3600" dirty="0"/>
            </a:br>
            <a:br>
              <a:rPr lang="tr-TR" sz="3600" dirty="0"/>
            </a:br>
            <a:r>
              <a:rPr lang="tr-TR" sz="3600" dirty="0"/>
              <a:t>Afet bir olayın kendisi değil, </a:t>
            </a:r>
            <a:br>
              <a:rPr lang="tr-TR" sz="3600" dirty="0"/>
            </a:br>
            <a:r>
              <a:rPr lang="tr-TR" sz="3600" b="1" dirty="0"/>
              <a:t>doğurduğu sonuçtur</a:t>
            </a:r>
            <a:r>
              <a:rPr lang="tr-TR" sz="3600" dirty="0"/>
              <a:t>. </a:t>
            </a:r>
            <a:br>
              <a:rPr lang="tr-TR" sz="3600" dirty="0"/>
            </a:br>
            <a:endParaRPr lang="tr-TR" sz="3600" dirty="0"/>
          </a:p>
        </p:txBody>
      </p:sp>
      <p:pic>
        <p:nvPicPr>
          <p:cNvPr id="7170" name="Picture 2" descr="https://i4.hurimg.com/i/hurriyet/75/0x0/627a58cf4e3fe02de4792e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2555649"/>
            <a:ext cx="5693692" cy="3436733"/>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1115616" y="6442987"/>
            <a:ext cx="7488832" cy="338554"/>
          </a:xfrm>
          <a:prstGeom prst="rect">
            <a:avLst/>
          </a:prstGeom>
          <a:noFill/>
        </p:spPr>
        <p:txBody>
          <a:bodyPr wrap="square" rtlCol="0">
            <a:spAutoFit/>
          </a:bodyPr>
          <a:lstStyle/>
          <a:p>
            <a:pPr algn="ctr"/>
            <a:r>
              <a:rPr lang="tr-TR" sz="800" dirty="0">
                <a:solidFill>
                  <a:schemeClr val="bg1">
                    <a:lumMod val="65000"/>
                  </a:schemeClr>
                </a:solidFill>
              </a:rPr>
              <a:t>T. C. İçişleri Bakanlığı. Afet ve Acil Durum Yönetimi Başkanlığı. Açıklamalı Afet Yönetimi Terimleri Sözlüğü. Erişim Adresi: </a:t>
            </a:r>
            <a:r>
              <a:rPr lang="tr-TR" sz="800" dirty="0">
                <a:solidFill>
                  <a:schemeClr val="bg1">
                    <a:lumMod val="65000"/>
                  </a:schemeClr>
                </a:solidFill>
                <a:hlinkClick r:id="rId4"/>
              </a:rPr>
              <a:t>https://www.afad.gov.tr/aciklamali-afet-yonetimi-terimleri-sozlugu</a:t>
            </a:r>
            <a:r>
              <a:rPr lang="tr-TR" sz="800" dirty="0">
                <a:solidFill>
                  <a:schemeClr val="bg1">
                    <a:lumMod val="65000"/>
                  </a:schemeClr>
                </a:solidFill>
              </a:rPr>
              <a:t> (Erişim Tarihi: 23.11.2022)</a:t>
            </a:r>
          </a:p>
        </p:txBody>
      </p:sp>
    </p:spTree>
    <p:extLst>
      <p:ext uri="{BB962C8B-B14F-4D97-AF65-F5344CB8AC3E}">
        <p14:creationId xmlns:p14="http://schemas.microsoft.com/office/powerpoint/2010/main" val="2516904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7984" y="4007866"/>
            <a:ext cx="3724672" cy="2095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a:xfrm>
            <a:off x="-468560" y="260648"/>
            <a:ext cx="8229600" cy="1354162"/>
          </a:xfrm>
        </p:spPr>
        <p:txBody>
          <a:bodyPr>
            <a:normAutofit fontScale="90000"/>
          </a:bodyPr>
          <a:lstStyle/>
          <a:p>
            <a:br>
              <a:rPr lang="tr-TR" sz="2800" dirty="0">
                <a:solidFill>
                  <a:srgbClr val="C00000"/>
                </a:solidFill>
              </a:rPr>
            </a:br>
            <a:r>
              <a:rPr lang="tr-TR" sz="2900" dirty="0">
                <a:solidFill>
                  <a:srgbClr val="C00000"/>
                </a:solidFill>
              </a:rPr>
              <a:t>Afet sonrasında </a:t>
            </a:r>
            <a:br>
              <a:rPr lang="tr-TR" sz="2900" dirty="0">
                <a:solidFill>
                  <a:srgbClr val="C00000"/>
                </a:solidFill>
              </a:rPr>
            </a:br>
            <a:r>
              <a:rPr lang="tr-TR" sz="2900" dirty="0">
                <a:solidFill>
                  <a:srgbClr val="C00000"/>
                </a:solidFill>
              </a:rPr>
              <a:t>en sık görülebilecek bulaşıcı hastalıklar: </a:t>
            </a:r>
          </a:p>
        </p:txBody>
      </p:sp>
      <p:sp>
        <p:nvSpPr>
          <p:cNvPr id="4" name="İçerik Yer Tutucusu 3"/>
          <p:cNvSpPr>
            <a:spLocks noGrp="1"/>
          </p:cNvSpPr>
          <p:nvPr>
            <p:ph sz="half" idx="1"/>
          </p:nvPr>
        </p:nvSpPr>
        <p:spPr>
          <a:xfrm>
            <a:off x="683568" y="1577031"/>
            <a:ext cx="4038600" cy="4525963"/>
          </a:xfrm>
        </p:spPr>
        <p:txBody>
          <a:bodyPr>
            <a:normAutofit/>
          </a:bodyPr>
          <a:lstStyle/>
          <a:p>
            <a:endParaRPr lang="tr-TR" sz="2400" dirty="0"/>
          </a:p>
          <a:p>
            <a:r>
              <a:rPr lang="tr-TR" sz="2000" dirty="0"/>
              <a:t>Tifo </a:t>
            </a:r>
          </a:p>
          <a:p>
            <a:r>
              <a:rPr lang="tr-TR" sz="2000" dirty="0"/>
              <a:t>Kolera  </a:t>
            </a:r>
          </a:p>
          <a:p>
            <a:r>
              <a:rPr lang="tr-TR" sz="2000" dirty="0"/>
              <a:t>Kızamık  </a:t>
            </a:r>
          </a:p>
          <a:p>
            <a:r>
              <a:rPr lang="tr-TR" sz="2000" dirty="0" err="1"/>
              <a:t>Influenza</a:t>
            </a:r>
            <a:r>
              <a:rPr lang="tr-TR" sz="2000" dirty="0"/>
              <a:t> </a:t>
            </a:r>
          </a:p>
          <a:p>
            <a:r>
              <a:rPr lang="tr-TR" sz="2000" dirty="0"/>
              <a:t>Besin zehirlenmesi </a:t>
            </a:r>
          </a:p>
          <a:p>
            <a:r>
              <a:rPr lang="tr-TR" sz="2000" dirty="0"/>
              <a:t>Hepatit A,B,C  </a:t>
            </a:r>
          </a:p>
          <a:p>
            <a:r>
              <a:rPr lang="tr-TR" sz="2000" dirty="0"/>
              <a:t>Kuduz  </a:t>
            </a:r>
          </a:p>
          <a:p>
            <a:r>
              <a:rPr lang="tr-TR" sz="2000" dirty="0" err="1"/>
              <a:t>Polio</a:t>
            </a:r>
            <a:endParaRPr lang="tr-TR" sz="2000" dirty="0"/>
          </a:p>
        </p:txBody>
      </p:sp>
      <p:sp>
        <p:nvSpPr>
          <p:cNvPr id="5" name="İçerik Yer Tutucusu 4"/>
          <p:cNvSpPr>
            <a:spLocks noGrp="1"/>
          </p:cNvSpPr>
          <p:nvPr>
            <p:ph sz="half" idx="2"/>
          </p:nvPr>
        </p:nvSpPr>
        <p:spPr>
          <a:xfrm>
            <a:off x="4211960" y="1783357"/>
            <a:ext cx="4038600" cy="4525963"/>
          </a:xfrm>
        </p:spPr>
        <p:txBody>
          <a:bodyPr>
            <a:normAutofit/>
          </a:bodyPr>
          <a:lstStyle/>
          <a:p>
            <a:endParaRPr lang="tr-TR" sz="2400" dirty="0"/>
          </a:p>
          <a:p>
            <a:r>
              <a:rPr lang="tr-TR" sz="2000" dirty="0"/>
              <a:t>Sıtma</a:t>
            </a:r>
          </a:p>
          <a:p>
            <a:r>
              <a:rPr lang="tr-TR" sz="2000" dirty="0" err="1"/>
              <a:t>Meningokoksik</a:t>
            </a:r>
            <a:r>
              <a:rPr lang="tr-TR" sz="2000" dirty="0"/>
              <a:t> menenjit  </a:t>
            </a:r>
          </a:p>
          <a:p>
            <a:r>
              <a:rPr lang="tr-TR" sz="2000" dirty="0"/>
              <a:t>Tüberküloz </a:t>
            </a:r>
          </a:p>
          <a:p>
            <a:r>
              <a:rPr lang="tr-TR" sz="2000" dirty="0" err="1"/>
              <a:t>Parazitozlar</a:t>
            </a:r>
            <a:r>
              <a:rPr lang="tr-TR" sz="2000" dirty="0"/>
              <a:t> </a:t>
            </a:r>
          </a:p>
          <a:p>
            <a:r>
              <a:rPr lang="tr-TR" sz="2000" dirty="0" err="1"/>
              <a:t>Skabies</a:t>
            </a:r>
            <a:r>
              <a:rPr lang="tr-TR" sz="2000" dirty="0"/>
              <a:t> </a:t>
            </a:r>
          </a:p>
          <a:p>
            <a:r>
              <a:rPr lang="tr-TR" sz="2000" b="1" dirty="0" err="1"/>
              <a:t>Tetanoz</a:t>
            </a:r>
            <a:r>
              <a:rPr lang="tr-TR" sz="2000" b="1" dirty="0"/>
              <a:t> </a:t>
            </a:r>
          </a:p>
          <a:p>
            <a:endParaRPr lang="tr-TR" dirty="0"/>
          </a:p>
        </p:txBody>
      </p:sp>
      <p:sp>
        <p:nvSpPr>
          <p:cNvPr id="6" name="Metin kutusu 5"/>
          <p:cNvSpPr txBox="1"/>
          <p:nvPr/>
        </p:nvSpPr>
        <p:spPr>
          <a:xfrm>
            <a:off x="1259632" y="630932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3003" y="5346794"/>
            <a:ext cx="1224136"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0554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0474" y="570861"/>
            <a:ext cx="1682006" cy="1057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Başlık 4"/>
          <p:cNvSpPr>
            <a:spLocks noGrp="1"/>
          </p:cNvSpPr>
          <p:nvPr>
            <p:ph type="title"/>
          </p:nvPr>
        </p:nvSpPr>
        <p:spPr/>
        <p:txBody>
          <a:bodyPr>
            <a:noAutofit/>
          </a:bodyPr>
          <a:lstStyle/>
          <a:p>
            <a:br>
              <a:rPr lang="tr-TR" sz="2800" b="1" dirty="0"/>
            </a:br>
            <a:r>
              <a:rPr lang="tr-TR" sz="2400" dirty="0">
                <a:solidFill>
                  <a:srgbClr val="C00000"/>
                </a:solidFill>
              </a:rPr>
              <a:t>Bağışıklama hizmetleri açısından şu hususlara özellikle uyulmalıdır:</a:t>
            </a:r>
            <a:br>
              <a:rPr lang="tr-TR" sz="2400" dirty="0">
                <a:solidFill>
                  <a:srgbClr val="C00000"/>
                </a:solidFill>
              </a:rPr>
            </a:br>
            <a:endParaRPr lang="tr-TR" sz="2400" dirty="0">
              <a:solidFill>
                <a:srgbClr val="C00000"/>
              </a:solidFill>
            </a:endParaRPr>
          </a:p>
        </p:txBody>
      </p:sp>
      <p:sp>
        <p:nvSpPr>
          <p:cNvPr id="6" name="İçerik Yer Tutucusu 5"/>
          <p:cNvSpPr>
            <a:spLocks noGrp="1"/>
          </p:cNvSpPr>
          <p:nvPr>
            <p:ph idx="1"/>
          </p:nvPr>
        </p:nvSpPr>
        <p:spPr>
          <a:xfrm>
            <a:off x="457200" y="1412776"/>
            <a:ext cx="8229600" cy="4713387"/>
          </a:xfrm>
        </p:spPr>
        <p:txBody>
          <a:bodyPr>
            <a:normAutofit fontScale="85000" lnSpcReduction="10000"/>
          </a:bodyPr>
          <a:lstStyle/>
          <a:p>
            <a:pPr algn="ctr"/>
            <a:endParaRPr lang="tr-TR" sz="2000" dirty="0"/>
          </a:p>
          <a:p>
            <a:pPr algn="ctr"/>
            <a:r>
              <a:rPr lang="tr-TR" sz="2100" dirty="0"/>
              <a:t>Yaralılarda ve kurtarma çalışmalarına katılanların çalışma sırasında yaralanmaları olasılığı yüksektir. O nedenle</a:t>
            </a:r>
            <a:r>
              <a:rPr lang="tr-TR" sz="2100" dirty="0">
                <a:solidFill>
                  <a:srgbClr val="C00000"/>
                </a:solidFill>
              </a:rPr>
              <a:t>, </a:t>
            </a:r>
            <a:r>
              <a:rPr lang="tr-TR" sz="2100" dirty="0" err="1">
                <a:solidFill>
                  <a:srgbClr val="C00000"/>
                </a:solidFill>
              </a:rPr>
              <a:t>tetanoz</a:t>
            </a:r>
            <a:r>
              <a:rPr lang="tr-TR" sz="2100" dirty="0">
                <a:solidFill>
                  <a:srgbClr val="C00000"/>
                </a:solidFill>
              </a:rPr>
              <a:t> aşısı </a:t>
            </a:r>
            <a:r>
              <a:rPr lang="tr-TR" sz="2100" dirty="0"/>
              <a:t>olmayanların aşılanmaları gerekir. Yeterli aşı varsa, daha önce aşılanmış olanlara da </a:t>
            </a:r>
            <a:r>
              <a:rPr lang="tr-TR" sz="2100" dirty="0" err="1"/>
              <a:t>rapel</a:t>
            </a:r>
            <a:r>
              <a:rPr lang="tr-TR" sz="2100" dirty="0"/>
              <a:t> doz aşı yapılması uygun olur. </a:t>
            </a:r>
          </a:p>
          <a:p>
            <a:pPr algn="ctr"/>
            <a:endParaRPr lang="tr-TR" sz="2100" dirty="0"/>
          </a:p>
          <a:p>
            <a:pPr algn="ctr"/>
            <a:r>
              <a:rPr lang="tr-TR" sz="2100" dirty="0"/>
              <a:t>Ceset ve yaralılarla yakın teması olanlar risk altında olduklarından </a:t>
            </a:r>
          </a:p>
          <a:p>
            <a:pPr marL="0" indent="0" algn="ctr">
              <a:buNone/>
            </a:pPr>
            <a:r>
              <a:rPr lang="tr-TR" sz="2100" dirty="0">
                <a:solidFill>
                  <a:srgbClr val="C00000"/>
                </a:solidFill>
              </a:rPr>
              <a:t>Hepatit B aşısı </a:t>
            </a:r>
            <a:r>
              <a:rPr lang="tr-TR" sz="2100" dirty="0"/>
              <a:t>yapılmalıdır </a:t>
            </a:r>
          </a:p>
          <a:p>
            <a:pPr marL="0" indent="0" algn="ctr">
              <a:buNone/>
            </a:pPr>
            <a:endParaRPr lang="tr-TR" sz="2100" dirty="0"/>
          </a:p>
          <a:p>
            <a:pPr algn="ctr"/>
            <a:r>
              <a:rPr lang="tr-TR" sz="2100" dirty="0"/>
              <a:t>On beş yaş altındakilere ek bir doz </a:t>
            </a:r>
            <a:r>
              <a:rPr lang="tr-TR" sz="2100" dirty="0">
                <a:solidFill>
                  <a:srgbClr val="C00000"/>
                </a:solidFill>
              </a:rPr>
              <a:t>kızamık aşısı</a:t>
            </a:r>
            <a:r>
              <a:rPr lang="tr-TR" sz="2100" dirty="0"/>
              <a:t> yapılmalıdır  </a:t>
            </a:r>
          </a:p>
          <a:p>
            <a:pPr algn="ctr"/>
            <a:endParaRPr lang="tr-TR" sz="2100" dirty="0"/>
          </a:p>
          <a:p>
            <a:pPr algn="ctr"/>
            <a:r>
              <a:rPr lang="tr-TR" sz="2100" dirty="0">
                <a:solidFill>
                  <a:srgbClr val="C00000"/>
                </a:solidFill>
              </a:rPr>
              <a:t>Kolera ve tifo aşıları önerilmez. </a:t>
            </a:r>
            <a:r>
              <a:rPr lang="tr-TR" sz="2100" dirty="0" err="1"/>
              <a:t>Sürveyans</a:t>
            </a:r>
            <a:r>
              <a:rPr lang="tr-TR" sz="2100" dirty="0"/>
              <a:t> çalışmaları daha uygun olur.</a:t>
            </a:r>
          </a:p>
          <a:p>
            <a:pPr algn="ctr"/>
            <a:endParaRPr lang="tr-TR" sz="2100" dirty="0"/>
          </a:p>
          <a:p>
            <a:pPr algn="ctr"/>
            <a:r>
              <a:rPr lang="tr-TR" sz="2100" dirty="0"/>
              <a:t>Sağlık kabininde </a:t>
            </a:r>
            <a:r>
              <a:rPr lang="tr-TR" sz="2100" dirty="0">
                <a:solidFill>
                  <a:srgbClr val="C00000"/>
                </a:solidFill>
              </a:rPr>
              <a:t>tetanos serumu, kuduz aşısı ve serumu, yılan ve akrep serumu bulundurulmalıdır. </a:t>
            </a:r>
          </a:p>
          <a:p>
            <a:pPr algn="ctr"/>
            <a:endParaRPr lang="tr-TR" sz="2100" dirty="0"/>
          </a:p>
          <a:p>
            <a:pPr algn="ctr"/>
            <a:r>
              <a:rPr lang="tr-TR" sz="2100" dirty="0"/>
              <a:t>Rutin bağışıklama hizmetlerinin kaldığı yerden devamı sağlanmalıdır.</a:t>
            </a:r>
          </a:p>
        </p:txBody>
      </p:sp>
      <p:sp>
        <p:nvSpPr>
          <p:cNvPr id="7" name="Metin kutusu 6"/>
          <p:cNvSpPr txBox="1"/>
          <p:nvPr/>
        </p:nvSpPr>
        <p:spPr>
          <a:xfrm>
            <a:off x="1259632" y="630932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spTree>
    <p:extLst>
      <p:ext uri="{BB962C8B-B14F-4D97-AF65-F5344CB8AC3E}">
        <p14:creationId xmlns:p14="http://schemas.microsoft.com/office/powerpoint/2010/main" val="12512272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2400" dirty="0">
                <a:solidFill>
                  <a:srgbClr val="C00000"/>
                </a:solidFill>
              </a:rPr>
              <a:t>Cesetlerin uzun süre açıkta kalmaları ve kokuşmaları bulaşıcı hastalıkların görülmesinde ciddi bir etmendir</a:t>
            </a:r>
          </a:p>
        </p:txBody>
      </p:sp>
      <p:sp>
        <p:nvSpPr>
          <p:cNvPr id="3" name="İçerik Yer Tutucusu 2"/>
          <p:cNvSpPr>
            <a:spLocks noGrp="1"/>
          </p:cNvSpPr>
          <p:nvPr>
            <p:ph sz="half" idx="1"/>
          </p:nvPr>
        </p:nvSpPr>
        <p:spPr/>
        <p:txBody>
          <a:bodyPr>
            <a:normAutofit/>
          </a:bodyPr>
          <a:lstStyle/>
          <a:p>
            <a:pPr algn="ctr"/>
            <a:endParaRPr lang="tr-TR" dirty="0"/>
          </a:p>
          <a:p>
            <a:pPr algn="ctr"/>
            <a:r>
              <a:rPr lang="tr-TR" sz="1700" dirty="0"/>
              <a:t>Cesetlerin </a:t>
            </a:r>
            <a:r>
              <a:rPr lang="tr-TR" sz="1700" dirty="0" err="1"/>
              <a:t>kontamine</a:t>
            </a:r>
            <a:r>
              <a:rPr lang="tr-TR" sz="1700" dirty="0"/>
              <a:t> olabileceği unutulmamalı, kirli olanlar </a:t>
            </a:r>
            <a:r>
              <a:rPr lang="tr-TR" sz="1700" dirty="0" err="1"/>
              <a:t>dekontamine</a:t>
            </a:r>
            <a:r>
              <a:rPr lang="tr-TR" sz="1700" dirty="0"/>
              <a:t> edilmelidir</a:t>
            </a:r>
          </a:p>
          <a:p>
            <a:pPr marL="0" indent="0" algn="ctr">
              <a:buNone/>
            </a:pPr>
            <a:r>
              <a:rPr lang="tr-TR" sz="1700" dirty="0"/>
              <a:t> </a:t>
            </a:r>
          </a:p>
          <a:p>
            <a:pPr algn="ctr"/>
            <a:r>
              <a:rPr lang="tr-TR" sz="1700" dirty="0"/>
              <a:t>Kirli olmayan ölülere sönmemiş kireç, dezenfektan </a:t>
            </a:r>
            <a:r>
              <a:rPr lang="tr-TR" sz="1700" dirty="0" err="1"/>
              <a:t>vb</a:t>
            </a:r>
            <a:r>
              <a:rPr lang="tr-TR" sz="1700" dirty="0"/>
              <a:t> uygulamasına gerek yoktur. Uygun koşullarda -soğukta bekletilmesi yeterlidir. </a:t>
            </a:r>
          </a:p>
          <a:p>
            <a:pPr algn="ctr"/>
            <a:endParaRPr lang="tr-TR" sz="1700" dirty="0"/>
          </a:p>
          <a:p>
            <a:pPr algn="ctr"/>
            <a:r>
              <a:rPr lang="tr-TR" sz="1700" dirty="0"/>
              <a:t>Cesetler için yeteri sayıda torba sağlanmalıdır ve her ceset ayrı bir torbaya konulmalıdır </a:t>
            </a:r>
          </a:p>
        </p:txBody>
      </p:sp>
      <p:sp>
        <p:nvSpPr>
          <p:cNvPr id="4" name="İçerik Yer Tutucusu 3"/>
          <p:cNvSpPr>
            <a:spLocks noGrp="1"/>
          </p:cNvSpPr>
          <p:nvPr>
            <p:ph sz="half" idx="2"/>
          </p:nvPr>
        </p:nvSpPr>
        <p:spPr/>
        <p:txBody>
          <a:bodyPr>
            <a:normAutofit/>
          </a:bodyPr>
          <a:lstStyle/>
          <a:p>
            <a:pPr algn="ctr"/>
            <a:endParaRPr lang="tr-TR" dirty="0"/>
          </a:p>
          <a:p>
            <a:pPr algn="ctr"/>
            <a:r>
              <a:rPr lang="tr-TR" sz="1600" dirty="0"/>
              <a:t>Ölüler, yakınları alana dek morgda bekletilmelidir. Çok sayıda ceset varsa geçici morga gereksinim olabilir. Cesetler 72 saatten fazla tutulmamalıdır. Defin işlemleri hızla yapılmalıdır.</a:t>
            </a:r>
          </a:p>
          <a:p>
            <a:pPr algn="ctr"/>
            <a:endParaRPr lang="tr-TR" sz="1600" dirty="0"/>
          </a:p>
          <a:p>
            <a:pPr algn="ctr"/>
            <a:r>
              <a:rPr lang="tr-TR" sz="1600" dirty="0"/>
              <a:t>Ölenlerin kayıt ve kimlik tespiti çok hukuksal açıdan çok önemlidir. Kayıtların titizlikle tutulmalı </a:t>
            </a:r>
          </a:p>
          <a:p>
            <a:pPr algn="ctr"/>
            <a:endParaRPr lang="tr-TR" sz="1600" dirty="0"/>
          </a:p>
          <a:p>
            <a:pPr algn="ctr"/>
            <a:r>
              <a:rPr lang="tr-TR" sz="1600" dirty="0"/>
              <a:t>Cesetler belirlenen yerler dışına gömülmemelidir. Hangi mezarın kime ait olduğu belli olmalıdır.</a:t>
            </a:r>
          </a:p>
        </p:txBody>
      </p:sp>
      <p:sp>
        <p:nvSpPr>
          <p:cNvPr id="5" name="Metin kutusu 4"/>
          <p:cNvSpPr txBox="1"/>
          <p:nvPr/>
        </p:nvSpPr>
        <p:spPr>
          <a:xfrm>
            <a:off x="1259632" y="6309320"/>
            <a:ext cx="6624736" cy="523220"/>
          </a:xfrm>
          <a:prstGeom prst="rect">
            <a:avLst/>
          </a:prstGeom>
          <a:noFill/>
        </p:spPr>
        <p:txBody>
          <a:bodyPr wrap="square" rtlCol="0">
            <a:spAutoFit/>
          </a:bodyPr>
          <a:lstStyle/>
          <a:p>
            <a:pPr algn="ctr"/>
            <a:r>
              <a:rPr lang="tr-TR" sz="1000" dirty="0" err="1">
                <a:solidFill>
                  <a:schemeClr val="bg1">
                    <a:lumMod val="65000"/>
                  </a:schemeClr>
                </a:solidFill>
              </a:rPr>
              <a:t>Öztek</a:t>
            </a:r>
            <a:r>
              <a:rPr lang="tr-TR" sz="1000" dirty="0">
                <a:solidFill>
                  <a:schemeClr val="bg1">
                    <a:lumMod val="65000"/>
                  </a:schemeClr>
                </a:solidFill>
              </a:rPr>
              <a:t>, Z. (2020). Halk Sağlığı Kuramlar ve Uygulamalar. Ankara: Sağlık ve Sosyal Yardım Vakfı.</a:t>
            </a:r>
          </a:p>
          <a:p>
            <a:endParaRPr lang="tr-TR" dirty="0"/>
          </a:p>
        </p:txBody>
      </p:sp>
    </p:spTree>
    <p:extLst>
      <p:ext uri="{BB962C8B-B14F-4D97-AF65-F5344CB8AC3E}">
        <p14:creationId xmlns:p14="http://schemas.microsoft.com/office/powerpoint/2010/main" val="3842525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dirty="0">
                <a:solidFill>
                  <a:schemeClr val="accent2"/>
                </a:solidFill>
              </a:rPr>
              <a:t>4. Rehabilitasyon Evresi</a:t>
            </a:r>
          </a:p>
        </p:txBody>
      </p:sp>
      <p:sp>
        <p:nvSpPr>
          <p:cNvPr id="3" name="İçerik Yer Tutucusu 2"/>
          <p:cNvSpPr>
            <a:spLocks noGrp="1"/>
          </p:cNvSpPr>
          <p:nvPr>
            <p:ph idx="1"/>
          </p:nvPr>
        </p:nvSpPr>
        <p:spPr/>
        <p:txBody>
          <a:bodyPr>
            <a:normAutofit/>
          </a:bodyPr>
          <a:lstStyle/>
          <a:p>
            <a:pPr algn="ctr"/>
            <a:r>
              <a:rPr lang="tr-TR" sz="2400" dirty="0"/>
              <a:t>Toplumun ve bireyin normal yaşama dönebilmesi için yapılanlar</a:t>
            </a:r>
          </a:p>
          <a:p>
            <a:pPr algn="ctr"/>
            <a:r>
              <a:rPr lang="tr-TR" sz="2400" dirty="0"/>
              <a:t>Devlet desteğine en çok ihtiyaç duyulan dönem</a:t>
            </a:r>
          </a:p>
          <a:p>
            <a:pPr algn="ctr"/>
            <a:r>
              <a:rPr lang="tr-TR" sz="2400" dirty="0"/>
              <a:t>Eğitim ve sağlık hizmetleri, iş bulma, burs sağlama, yiyecek ve yakacak sağlama, kredi verme, geçici iskan sağlama</a:t>
            </a:r>
          </a:p>
        </p:txBody>
      </p:sp>
      <p:sp>
        <p:nvSpPr>
          <p:cNvPr id="5" name="Dikdörtgen 4"/>
          <p:cNvSpPr/>
          <p:nvPr/>
        </p:nvSpPr>
        <p:spPr>
          <a:xfrm>
            <a:off x="2123728" y="6211669"/>
            <a:ext cx="5184576" cy="246221"/>
          </a:xfrm>
          <a:prstGeom prst="rect">
            <a:avLst/>
          </a:prstGeom>
        </p:spPr>
        <p:txBody>
          <a:bodyPr wrap="square">
            <a:spAutoFit/>
          </a:bodyPr>
          <a:lstStyle/>
          <a:p>
            <a:pPr algn="ctr"/>
            <a:r>
              <a:rPr lang="tr-TR" sz="1000" dirty="0">
                <a:solidFill>
                  <a:schemeClr val="bg1">
                    <a:lumMod val="65000"/>
                  </a:schemeClr>
                </a:solidFill>
              </a:rPr>
              <a:t>Akbaba, M. &amp; Demirhindi, H. (ed.)(2017). Temel Halk Sağlığı. Ankara: Akademisyen Kitabevi.</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8512" y="3933056"/>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155128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5075" y="1340768"/>
            <a:ext cx="1981905"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Başlık 1"/>
          <p:cNvSpPr>
            <a:spLocks noGrp="1"/>
          </p:cNvSpPr>
          <p:nvPr>
            <p:ph type="title"/>
          </p:nvPr>
        </p:nvSpPr>
        <p:spPr/>
        <p:txBody>
          <a:bodyPr/>
          <a:lstStyle/>
          <a:p>
            <a:r>
              <a:rPr lang="tr-TR" dirty="0">
                <a:solidFill>
                  <a:schemeClr val="accent2"/>
                </a:solidFill>
              </a:rPr>
              <a:t>5. Yeniden Yapılandırma Evresi</a:t>
            </a:r>
          </a:p>
        </p:txBody>
      </p:sp>
      <p:sp>
        <p:nvSpPr>
          <p:cNvPr id="3" name="İçerik Yer Tutucusu 2"/>
          <p:cNvSpPr>
            <a:spLocks noGrp="1"/>
          </p:cNvSpPr>
          <p:nvPr>
            <p:ph idx="1"/>
          </p:nvPr>
        </p:nvSpPr>
        <p:spPr/>
        <p:txBody>
          <a:bodyPr>
            <a:normAutofit/>
          </a:bodyPr>
          <a:lstStyle/>
          <a:p>
            <a:pPr algn="ctr"/>
            <a:endParaRPr lang="tr-TR" sz="2400" dirty="0"/>
          </a:p>
          <a:p>
            <a:pPr algn="ctr"/>
            <a:r>
              <a:rPr lang="tr-TR" sz="2400" dirty="0"/>
              <a:t>Ev ve bina onarımları</a:t>
            </a:r>
          </a:p>
          <a:p>
            <a:pPr algn="ctr"/>
            <a:r>
              <a:rPr lang="tr-TR" sz="2400" dirty="0"/>
              <a:t>Tarım faaliyetlerinin normale dönmesi vb.</a:t>
            </a:r>
          </a:p>
          <a:p>
            <a:pPr algn="ctr"/>
            <a:endParaRPr lang="tr-TR" sz="2400" dirty="0"/>
          </a:p>
          <a:p>
            <a:pPr algn="ctr"/>
            <a:endParaRPr lang="tr-TR" sz="2400" dirty="0"/>
          </a:p>
          <a:p>
            <a:pPr algn="ctr"/>
            <a:r>
              <a:rPr lang="tr-TR" sz="2400" dirty="0"/>
              <a:t>Toplum ve fiziksel çevrenin yeniden düzene girmesi amaçlanır</a:t>
            </a:r>
          </a:p>
        </p:txBody>
      </p:sp>
      <p:sp>
        <p:nvSpPr>
          <p:cNvPr id="5" name="Dikdörtgen 4"/>
          <p:cNvSpPr/>
          <p:nvPr/>
        </p:nvSpPr>
        <p:spPr>
          <a:xfrm>
            <a:off x="2123728" y="6211669"/>
            <a:ext cx="5184576" cy="400110"/>
          </a:xfrm>
          <a:prstGeom prst="rect">
            <a:avLst/>
          </a:prstGeom>
        </p:spPr>
        <p:txBody>
          <a:bodyPr wrap="square">
            <a:spAutoFit/>
          </a:bodyPr>
          <a:lstStyle/>
          <a:p>
            <a:pPr algn="ctr"/>
            <a:endParaRPr lang="tr-TR" sz="1000" dirty="0">
              <a:solidFill>
                <a:schemeClr val="bg1">
                  <a:lumMod val="65000"/>
                </a:schemeClr>
              </a:solidFill>
            </a:endParaRPr>
          </a:p>
          <a:p>
            <a:pPr algn="ctr"/>
            <a:r>
              <a:rPr lang="tr-TR" sz="1000" dirty="0">
                <a:solidFill>
                  <a:schemeClr val="bg1">
                    <a:lumMod val="65000"/>
                  </a:schemeClr>
                </a:solidFill>
              </a:rPr>
              <a:t>Akbaba, M. &amp; Demirhindi, H. (ed.)(2017). Temel Halk Sağlığı. Ankara: Akademisyen Kitabevi.</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4393138"/>
            <a:ext cx="1791642" cy="1791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88876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5" y="152726"/>
            <a:ext cx="4608512" cy="655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815696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br>
              <a:rPr lang="tr-TR" dirty="0"/>
            </a:br>
            <a:r>
              <a:rPr lang="tr-TR" sz="4000" dirty="0">
                <a:solidFill>
                  <a:schemeClr val="accent2"/>
                </a:solidFill>
              </a:rPr>
              <a:t>Türkiye Afet Müdahale Planı </a:t>
            </a:r>
            <a:br>
              <a:rPr lang="tr-TR" sz="4000" dirty="0">
                <a:solidFill>
                  <a:schemeClr val="accent2"/>
                </a:solidFill>
              </a:rPr>
            </a:br>
            <a:r>
              <a:rPr lang="tr-TR" sz="4000" dirty="0">
                <a:solidFill>
                  <a:schemeClr val="accent2"/>
                </a:solidFill>
              </a:rPr>
              <a:t>(TAMP)</a:t>
            </a:r>
            <a:br>
              <a:rPr lang="tr-TR" dirty="0"/>
            </a:br>
            <a:endParaRPr lang="tr-TR" dirty="0"/>
          </a:p>
        </p:txBody>
      </p:sp>
      <p:sp>
        <p:nvSpPr>
          <p:cNvPr id="3" name="İçerik Yer Tutucusu 2"/>
          <p:cNvSpPr>
            <a:spLocks noGrp="1"/>
          </p:cNvSpPr>
          <p:nvPr>
            <p:ph idx="1"/>
          </p:nvPr>
        </p:nvSpPr>
        <p:spPr/>
        <p:txBody>
          <a:bodyPr>
            <a:normAutofit/>
          </a:bodyPr>
          <a:lstStyle/>
          <a:p>
            <a:pPr algn="ctr"/>
            <a:endParaRPr lang="tr-TR" sz="2000" dirty="0"/>
          </a:p>
          <a:p>
            <a:pPr algn="ctr"/>
            <a:r>
              <a:rPr lang="tr-TR" sz="2000" dirty="0"/>
              <a:t>“Türkiye Afet Müdahale </a:t>
            </a:r>
            <a:r>
              <a:rPr lang="tr-TR" sz="2000" dirty="0" err="1"/>
              <a:t>Planı”nın</a:t>
            </a:r>
            <a:r>
              <a:rPr lang="tr-TR" sz="2000" dirty="0"/>
              <a:t> (TAMP) yürürlüğe konulmasına ilişkin Cumhurbaşkanı Kararı </a:t>
            </a:r>
            <a:r>
              <a:rPr lang="tr-TR" sz="2000" dirty="0">
                <a:solidFill>
                  <a:srgbClr val="C00000"/>
                </a:solidFill>
              </a:rPr>
              <a:t>15 Eylül 2022</a:t>
            </a:r>
            <a:r>
              <a:rPr lang="tr-TR" sz="2000" dirty="0"/>
              <a:t> tarih ve 31954 sayılı Resmi </a:t>
            </a:r>
            <a:r>
              <a:rPr lang="tr-TR" sz="2000" dirty="0" err="1"/>
              <a:t>Gazete'de</a:t>
            </a:r>
            <a:r>
              <a:rPr lang="tr-TR" sz="2000" dirty="0"/>
              <a:t> yayımlandı</a:t>
            </a:r>
          </a:p>
          <a:p>
            <a:pPr algn="ctr"/>
            <a:r>
              <a:rPr lang="tr-TR" sz="2000" dirty="0"/>
              <a:t>Ülkemizde afet ve acil durumların etkin bir şekilde yönetilmesi amacıyla, 5902 sayılı Kanun gereği </a:t>
            </a:r>
            <a:r>
              <a:rPr lang="tr-TR" sz="2000" dirty="0" err="1"/>
              <a:t>AFAD’ın</a:t>
            </a:r>
            <a:r>
              <a:rPr lang="tr-TR" sz="2000" dirty="0"/>
              <a:t> kurulması ile “Bütünleşik Afet Yönetim Sistemine” geçilmiştir</a:t>
            </a:r>
          </a:p>
          <a:p>
            <a:pPr algn="ctr"/>
            <a:r>
              <a:rPr lang="tr-TR" sz="2000" dirty="0"/>
              <a:t>“Kriz Yönetimi” anlayışından “Risk Yönetimi” anlayışına geçen, afet öncesi hazırlık, planlama ve risk azaltma çalışmaları, eğitim ve bilinçlendirme faaliyetleri, erken uyarı ve kesintisiz haberleşme projeleri ile </a:t>
            </a:r>
          </a:p>
          <a:p>
            <a:pPr marL="0" indent="0" algn="ctr">
              <a:buNone/>
            </a:pPr>
            <a:r>
              <a:rPr lang="tr-TR" sz="2000" dirty="0"/>
              <a:t>afetin zararlarını en aza indirmeye çalışan bir afet yönetim sistemi oluşturulmuştur</a:t>
            </a:r>
          </a:p>
          <a:p>
            <a:pPr algn="ctr"/>
            <a:endParaRPr lang="tr-TR" sz="2000" dirty="0"/>
          </a:p>
        </p:txBody>
      </p:sp>
      <p:sp>
        <p:nvSpPr>
          <p:cNvPr id="4" name="Metin kutusu 3"/>
          <p:cNvSpPr txBox="1"/>
          <p:nvPr/>
        </p:nvSpPr>
        <p:spPr>
          <a:xfrm>
            <a:off x="1187624" y="6165304"/>
            <a:ext cx="6696744" cy="553998"/>
          </a:xfrm>
          <a:prstGeom prst="rect">
            <a:avLst/>
          </a:prstGeom>
          <a:noFill/>
        </p:spPr>
        <p:txBody>
          <a:bodyPr wrap="square" rtlCol="0">
            <a:spAutoFit/>
          </a:bodyPr>
          <a:lstStyle/>
          <a:p>
            <a:pPr algn="ctr"/>
            <a:r>
              <a:rPr lang="tr-TR" sz="1000" dirty="0">
                <a:solidFill>
                  <a:schemeClr val="bg1">
                    <a:lumMod val="85000"/>
                  </a:schemeClr>
                </a:solidFill>
              </a:rPr>
              <a:t>Mevzuat Takip Sistemi (2022). “Türkiye Afet Müdahale </a:t>
            </a:r>
            <a:r>
              <a:rPr lang="tr-TR" sz="1000" dirty="0" err="1">
                <a:solidFill>
                  <a:schemeClr val="bg1">
                    <a:lumMod val="85000"/>
                  </a:schemeClr>
                </a:solidFill>
              </a:rPr>
              <a:t>Planı”nın</a:t>
            </a:r>
            <a:r>
              <a:rPr lang="tr-TR" sz="1000" dirty="0">
                <a:solidFill>
                  <a:schemeClr val="bg1">
                    <a:lumMod val="85000"/>
                  </a:schemeClr>
                </a:solidFill>
              </a:rPr>
              <a:t> (TAMP) Yürürlüğe Girdi. (Erişim Tarihi: 23.11.2022) Erişim adresi: https://mevzuattakip.com.tr/haber/turkiye-afet-mudahale-plani-nin-tamp-yururluge-girdi</a:t>
            </a:r>
          </a:p>
          <a:p>
            <a:pPr algn="ctr"/>
            <a:endParaRPr lang="tr-TR" sz="1000" dirty="0">
              <a:solidFill>
                <a:schemeClr val="bg1">
                  <a:lumMod val="85000"/>
                </a:schemeClr>
              </a:solidFill>
            </a:endParaRPr>
          </a:p>
        </p:txBody>
      </p:sp>
    </p:spTree>
    <p:extLst>
      <p:ext uri="{BB962C8B-B14F-4D97-AF65-F5344CB8AC3E}">
        <p14:creationId xmlns:p14="http://schemas.microsoft.com/office/powerpoint/2010/main" val="7523206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
            <a:lum/>
          </a:blip>
          <a:srcRect/>
          <a:stretch>
            <a:fillRect l="-9000" r="-9000"/>
          </a:stretch>
        </a:blipFill>
        <a:effectLst/>
      </p:bgPr>
    </p:bg>
    <p:spTree>
      <p:nvGrpSpPr>
        <p:cNvPr id="1" name=""/>
        <p:cNvGrpSpPr/>
        <p:nvPr/>
      </p:nvGrpSpPr>
      <p:grpSpPr>
        <a:xfrm>
          <a:off x="0" y="0"/>
          <a:ext cx="0" cy="0"/>
          <a:chOff x="0" y="0"/>
          <a:chExt cx="0" cy="0"/>
        </a:xfrm>
      </p:grpSpPr>
      <p:sp>
        <p:nvSpPr>
          <p:cNvPr id="2" name="Başlık 1"/>
          <p:cNvSpPr>
            <a:spLocks noGrp="1"/>
          </p:cNvSpPr>
          <p:nvPr>
            <p:ph type="title"/>
          </p:nvPr>
        </p:nvSpPr>
        <p:spPr/>
        <p:txBody>
          <a:bodyPr>
            <a:noAutofit/>
          </a:bodyPr>
          <a:lstStyle/>
          <a:p>
            <a:r>
              <a:rPr lang="tr-TR" sz="2000" dirty="0">
                <a:solidFill>
                  <a:srgbClr val="C00000"/>
                </a:solidFill>
              </a:rPr>
              <a:t>Ülkemizde yaşanan afetlerden elde edilen tecrübeler doğrultusunda </a:t>
            </a:r>
            <a:r>
              <a:rPr lang="tr-TR" sz="2000" b="1" dirty="0">
                <a:solidFill>
                  <a:srgbClr val="C00000"/>
                </a:solidFill>
              </a:rPr>
              <a:t>afetlere etkin müdahaleyi sağlamak amacıyla 2014 yılında Türkiye Afet Müdahale Planı (TAMP) hazırlanmıştır</a:t>
            </a:r>
            <a:br>
              <a:rPr lang="tr-TR" sz="2000" dirty="0"/>
            </a:br>
            <a:endParaRPr lang="tr-TR" sz="2000" dirty="0"/>
          </a:p>
        </p:txBody>
      </p:sp>
      <p:sp>
        <p:nvSpPr>
          <p:cNvPr id="3" name="İçerik Yer Tutucusu 2"/>
          <p:cNvSpPr>
            <a:spLocks noGrp="1"/>
          </p:cNvSpPr>
          <p:nvPr>
            <p:ph idx="1"/>
          </p:nvPr>
        </p:nvSpPr>
        <p:spPr/>
        <p:txBody>
          <a:bodyPr>
            <a:normAutofit/>
          </a:bodyPr>
          <a:lstStyle/>
          <a:p>
            <a:pPr algn="ctr"/>
            <a:endParaRPr lang="tr-TR" sz="2000" dirty="0">
              <a:solidFill>
                <a:srgbClr val="C00000"/>
              </a:solidFill>
            </a:endParaRPr>
          </a:p>
          <a:p>
            <a:pPr algn="ctr"/>
            <a:r>
              <a:rPr lang="tr-TR" sz="2000" b="1" dirty="0" err="1">
                <a:solidFill>
                  <a:srgbClr val="C00000"/>
                </a:solidFill>
              </a:rPr>
              <a:t>TAMP’nın</a:t>
            </a:r>
            <a:r>
              <a:rPr lang="tr-TR" sz="2000" b="1" dirty="0">
                <a:solidFill>
                  <a:srgbClr val="C00000"/>
                </a:solidFill>
              </a:rPr>
              <a:t> amacı;</a:t>
            </a:r>
            <a:r>
              <a:rPr lang="tr-TR" sz="2000" dirty="0">
                <a:solidFill>
                  <a:srgbClr val="C00000"/>
                </a:solidFill>
              </a:rPr>
              <a:t> </a:t>
            </a:r>
          </a:p>
          <a:p>
            <a:pPr marL="0" indent="0" algn="ctr">
              <a:buNone/>
            </a:pPr>
            <a:r>
              <a:rPr lang="tr-TR" sz="2000" dirty="0">
                <a:solidFill>
                  <a:srgbClr val="C00000"/>
                </a:solidFill>
              </a:rPr>
              <a:t>afet ve acil durumlara ilişkin müdahale çalışmalarında görev alacak çalışma grupları ve koordinasyon birimlerine ait rolleri ve sorumlulukları tanımlamak, afet öncesi, sırası ve sonrasındaki müdahale planlamasının temel prensiplerini belirlemektir </a:t>
            </a:r>
          </a:p>
          <a:p>
            <a:pPr algn="ctr"/>
            <a:endParaRPr lang="tr-TR" sz="2000" dirty="0">
              <a:solidFill>
                <a:srgbClr val="C00000"/>
              </a:solidFill>
            </a:endParaRPr>
          </a:p>
          <a:p>
            <a:pPr algn="ctr"/>
            <a:r>
              <a:rPr lang="tr-TR" sz="2000" dirty="0">
                <a:solidFill>
                  <a:srgbClr val="C00000"/>
                </a:solidFill>
              </a:rPr>
              <a:t>TAMP, ülkemizde yaşanabilecek her tür ve ölçekte, afet ve acil durumlara müdahalede görev alacak bakanlık, kurum ve kuruluşlar, özel sektör, sivil toplum kuruluşları(STK) ve gerçek kişileri kapsar</a:t>
            </a:r>
          </a:p>
          <a:p>
            <a:endParaRPr lang="tr-TR" sz="2000" dirty="0"/>
          </a:p>
        </p:txBody>
      </p:sp>
      <p:sp>
        <p:nvSpPr>
          <p:cNvPr id="4" name="Metin kutusu 3"/>
          <p:cNvSpPr txBox="1"/>
          <p:nvPr/>
        </p:nvSpPr>
        <p:spPr>
          <a:xfrm>
            <a:off x="1187624" y="6165304"/>
            <a:ext cx="6696744" cy="553998"/>
          </a:xfrm>
          <a:prstGeom prst="rect">
            <a:avLst/>
          </a:prstGeom>
          <a:noFill/>
        </p:spPr>
        <p:txBody>
          <a:bodyPr wrap="square" rtlCol="0">
            <a:spAutoFit/>
          </a:bodyPr>
          <a:lstStyle/>
          <a:p>
            <a:pPr algn="ctr"/>
            <a:r>
              <a:rPr lang="tr-TR" sz="1000" dirty="0">
                <a:solidFill>
                  <a:schemeClr val="bg1">
                    <a:lumMod val="85000"/>
                  </a:schemeClr>
                </a:solidFill>
              </a:rPr>
              <a:t>Mevzuat Takip Sistemi (2022). “Türkiye Afet Müdahale </a:t>
            </a:r>
            <a:r>
              <a:rPr lang="tr-TR" sz="1000" dirty="0" err="1">
                <a:solidFill>
                  <a:schemeClr val="bg1">
                    <a:lumMod val="85000"/>
                  </a:schemeClr>
                </a:solidFill>
              </a:rPr>
              <a:t>Planı”nın</a:t>
            </a:r>
            <a:r>
              <a:rPr lang="tr-TR" sz="1000" dirty="0">
                <a:solidFill>
                  <a:schemeClr val="bg1">
                    <a:lumMod val="85000"/>
                  </a:schemeClr>
                </a:solidFill>
              </a:rPr>
              <a:t> (TAMP) Yürürlüğe Girdi. (Erişim Tarihi: 23.11.2022) Erişim adresi: https://mevzuattakip.com.tr/haber/turkiye-afet-mudahale-plani-nin-tamp-yururluge-girdi</a:t>
            </a:r>
          </a:p>
          <a:p>
            <a:pPr algn="ctr"/>
            <a:endParaRPr lang="tr-TR" sz="1000" dirty="0">
              <a:solidFill>
                <a:schemeClr val="bg1">
                  <a:lumMod val="85000"/>
                </a:schemeClr>
              </a:solidFill>
            </a:endParaRPr>
          </a:p>
        </p:txBody>
      </p:sp>
    </p:spTree>
    <p:extLst>
      <p:ext uri="{BB962C8B-B14F-4D97-AF65-F5344CB8AC3E}">
        <p14:creationId xmlns:p14="http://schemas.microsoft.com/office/powerpoint/2010/main" val="228921662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990" y="476672"/>
            <a:ext cx="7073191"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Metin kutusu 3"/>
          <p:cNvSpPr txBox="1"/>
          <p:nvPr/>
        </p:nvSpPr>
        <p:spPr>
          <a:xfrm>
            <a:off x="1403648" y="6453336"/>
            <a:ext cx="6480720" cy="553998"/>
          </a:xfrm>
          <a:prstGeom prst="rect">
            <a:avLst/>
          </a:prstGeom>
          <a:noFill/>
        </p:spPr>
        <p:txBody>
          <a:bodyPr wrap="square" rtlCol="0">
            <a:spAutoFit/>
          </a:bodyPr>
          <a:lstStyle/>
          <a:p>
            <a:pPr algn="ctr"/>
            <a:r>
              <a:rPr lang="tr-TR" sz="1000" dirty="0">
                <a:solidFill>
                  <a:schemeClr val="bg1">
                    <a:lumMod val="65000"/>
                  </a:schemeClr>
                </a:solidFill>
              </a:rPr>
              <a:t>Resmi gazete Sayı:31954 (2022). [Erişim Tarihi: 23.11.2022] Erişim adresi: https://www.resmigazete.gov.tr/eskiler/2022/09/20220915-28.pdf</a:t>
            </a:r>
          </a:p>
          <a:p>
            <a:pPr algn="ctr"/>
            <a:endParaRPr lang="tr-TR" sz="1000" dirty="0">
              <a:solidFill>
                <a:schemeClr val="bg1">
                  <a:lumMod val="65000"/>
                </a:schemeClr>
              </a:solidFill>
            </a:endParaRPr>
          </a:p>
        </p:txBody>
      </p:sp>
    </p:spTree>
    <p:extLst>
      <p:ext uri="{BB962C8B-B14F-4D97-AF65-F5344CB8AC3E}">
        <p14:creationId xmlns:p14="http://schemas.microsoft.com/office/powerpoint/2010/main" val="32268728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çerik Yer Tutucusu 4"/>
          <p:cNvSpPr>
            <a:spLocks noGrp="1"/>
          </p:cNvSpPr>
          <p:nvPr>
            <p:ph idx="1"/>
          </p:nvPr>
        </p:nvSpPr>
        <p:spPr/>
        <p:txBody>
          <a:bodyPr/>
          <a:lstStyle/>
          <a:p>
            <a:endParaRPr lang="tr-T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9903"/>
            <a:ext cx="9144000" cy="619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Metin kutusu 5"/>
          <p:cNvSpPr txBox="1"/>
          <p:nvPr/>
        </p:nvSpPr>
        <p:spPr>
          <a:xfrm>
            <a:off x="1259632" y="6510906"/>
            <a:ext cx="6840760" cy="400110"/>
          </a:xfrm>
          <a:prstGeom prst="rect">
            <a:avLst/>
          </a:prstGeom>
          <a:noFill/>
        </p:spPr>
        <p:txBody>
          <a:bodyPr wrap="square" rtlCol="0">
            <a:spAutoFit/>
          </a:bodyPr>
          <a:lstStyle/>
          <a:p>
            <a:pPr algn="ctr"/>
            <a:r>
              <a:rPr lang="tr-TR" sz="1000" dirty="0">
                <a:solidFill>
                  <a:schemeClr val="bg1">
                    <a:lumMod val="65000"/>
                  </a:schemeClr>
                </a:solidFill>
              </a:rPr>
              <a:t>Resmi gazete Sayı:31954 (2022). [Erişim Tarihi: 23.11.2022] Erişim adresi: https://www.resmigazete.gov.tr/eskiler/2022/09/20220915-28.pdf</a:t>
            </a:r>
          </a:p>
        </p:txBody>
      </p:sp>
    </p:spTree>
    <p:extLst>
      <p:ext uri="{BB962C8B-B14F-4D97-AF65-F5344CB8AC3E}">
        <p14:creationId xmlns:p14="http://schemas.microsoft.com/office/powerpoint/2010/main" val="3035072198"/>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2639</TotalTime>
  <Words>10235</Words>
  <Application>Microsoft Office PowerPoint</Application>
  <PresentationFormat>Ekran Gösterisi (4:3)</PresentationFormat>
  <Paragraphs>913</Paragraphs>
  <Slides>115</Slides>
  <Notes>48</Notes>
  <HiddenSlides>0</HiddenSlides>
  <MMClips>0</MMClips>
  <ScaleCrop>false</ScaleCrop>
  <HeadingPairs>
    <vt:vector size="4" baseType="variant">
      <vt:variant>
        <vt:lpstr>Tema</vt:lpstr>
      </vt:variant>
      <vt:variant>
        <vt:i4>1</vt:i4>
      </vt:variant>
      <vt:variant>
        <vt:lpstr>Slayt Başlıkları</vt:lpstr>
      </vt:variant>
      <vt:variant>
        <vt:i4>115</vt:i4>
      </vt:variant>
    </vt:vector>
  </HeadingPairs>
  <TitlesOfParts>
    <vt:vector size="116" baseType="lpstr">
      <vt:lpstr>Ofis Teması</vt:lpstr>
      <vt:lpstr>OLAĞANÜSTÜ DURUMLAR VE AFET YÖNETİMİ</vt:lpstr>
      <vt:lpstr>Sunum İçeriği</vt:lpstr>
      <vt:lpstr>Olağan Dışı Durum</vt:lpstr>
      <vt:lpstr>Acil Durum</vt:lpstr>
      <vt:lpstr>Tehlike</vt:lpstr>
      <vt:lpstr>İncinebilirlik</vt:lpstr>
      <vt:lpstr>PowerPoint Sunusu</vt:lpstr>
      <vt:lpstr>Afet</vt:lpstr>
      <vt:lpstr>  Afet bir olayın kendisi değil,  doğurduğu sonuçtur.  </vt:lpstr>
      <vt:lpstr> Bir olayın afet olarak tanımlanabilmesi için;</vt:lpstr>
      <vt:lpstr>Afetlerde,</vt:lpstr>
      <vt:lpstr>Afetin Büyüklüğü</vt:lpstr>
      <vt:lpstr>Afetin büyüklüğüne etki eden ana faktörler ise aşağıdaki gibi özetlenebilir:</vt:lpstr>
      <vt:lpstr> 1. Doğal Afetler</vt:lpstr>
      <vt:lpstr>2. Teknolojik Afetler:</vt:lpstr>
      <vt:lpstr>2. Teknolojik Afetler:</vt:lpstr>
      <vt:lpstr>PowerPoint Sunusu</vt:lpstr>
      <vt:lpstr>PowerPoint Sunusu</vt:lpstr>
      <vt:lpstr>PowerPoint Sunusu</vt:lpstr>
      <vt:lpstr>Uluslararası Kızılay ve Kızılhaç Birlikleri Federasyonu’nun (IFRC) raporuna göre,</vt:lpstr>
      <vt:lpstr>PowerPoint Sunusu</vt:lpstr>
      <vt:lpstr> 2020 Yılında Dünyada Afetler  </vt:lpstr>
      <vt:lpstr>PowerPoint Sunusu</vt:lpstr>
      <vt:lpstr>PowerPoint Sunusu</vt:lpstr>
      <vt:lpstr>Depremle birlikte açığa çıkan enerjinin miktarına, depremin büyüklüğü denir ve “Richter” ölçeği olarak ölçülür.  </vt:lpstr>
      <vt:lpstr>PowerPoint Sunusu</vt:lpstr>
      <vt:lpstr>MARAŞ-HATAY DEPREMİ 06.02.2023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Yapılan bir araştırmada;</vt:lpstr>
      <vt:lpstr>PowerPoint Sunusu</vt:lpstr>
      <vt:lpstr>AFAD  Türkiye’nin Afet Risk Haritası verilerine göre;</vt:lpstr>
      <vt:lpstr>PowerPoint Sunusu</vt:lpstr>
      <vt:lpstr>Türkiye ve Orman Yangınları</vt:lpstr>
      <vt:lpstr>PowerPoint Sunusu</vt:lpstr>
      <vt:lpstr>Söz konusu tehlikeler;</vt:lpstr>
      <vt:lpstr>Afet Yönetimi</vt:lpstr>
      <vt:lpstr>PowerPoint Sunusu</vt:lpstr>
      <vt:lpstr>9.0 büyüklüğündeki 1755 Lizbon depremi  </vt:lpstr>
      <vt:lpstr>Dünyada Afet Yönetimi ve Gelişimi</vt:lpstr>
      <vt:lpstr>PowerPoint Sunusu</vt:lpstr>
      <vt:lpstr>1. Hazırlık Evresi</vt:lpstr>
      <vt:lpstr>PowerPoint Sunusu</vt:lpstr>
      <vt:lpstr>PowerPoint Sunusu</vt:lpstr>
      <vt:lpstr>PowerPoint Sunusu</vt:lpstr>
      <vt:lpstr>PowerPoint Sunusu</vt:lpstr>
      <vt:lpstr>PowerPoint Sunusu</vt:lpstr>
      <vt:lpstr>PowerPoint Sunusu</vt:lpstr>
      <vt:lpstr>2. Uyarı Evresi</vt:lpstr>
      <vt:lpstr>3. Acil Evresi</vt:lpstr>
      <vt:lpstr>PowerPoint Sunusu</vt:lpstr>
      <vt:lpstr>PowerPoint Sunusu</vt:lpstr>
      <vt:lpstr>AFAD</vt:lpstr>
      <vt:lpstr>PowerPoint Sunusu</vt:lpstr>
      <vt:lpstr>PowerPoint Sunusu</vt:lpstr>
      <vt:lpstr>PowerPoint Sunusu</vt:lpstr>
      <vt:lpstr>PowerPoint Sunusu</vt:lpstr>
      <vt:lpstr>  </vt:lpstr>
      <vt:lpstr>Türk Kızılay Akademi İnsani Çalışmalar Yıllığı 2021</vt:lpstr>
      <vt:lpstr>Afetlerde Sağlık Sorunlarına Yaklaşım</vt:lpstr>
      <vt:lpstr>PowerPoint Sunusu</vt:lpstr>
      <vt:lpstr>Hızlı Değerlendirme Teknikleri ile</vt:lpstr>
      <vt:lpstr>Triyaj ve ölümlerin azaltılması </vt:lpstr>
      <vt:lpstr> Hayati riski fazla olanlara tedavide öncelik verilir</vt:lpstr>
      <vt:lpstr>PowerPoint Sunusu</vt:lpstr>
      <vt:lpstr>PowerPoint Sunusu</vt:lpstr>
      <vt:lpstr>PowerPoint Sunusu</vt:lpstr>
      <vt:lpstr>PowerPoint Sunusu</vt:lpstr>
      <vt:lpstr>START &amp; JumpSTART FARKI </vt:lpstr>
      <vt:lpstr>Travma Skor Sistemleri</vt:lpstr>
      <vt:lpstr>PowerPoint Sunusu</vt:lpstr>
      <vt:lpstr>CRAM Skoru </vt:lpstr>
      <vt:lpstr>Değiştirilmiş travma skoru (RTS)</vt:lpstr>
      <vt:lpstr>PowerPoint Sunusu</vt:lpstr>
      <vt:lpstr>PowerPoint Sunusu</vt:lpstr>
      <vt:lpstr>PowerPoint Sunusu</vt:lpstr>
      <vt:lpstr>Afetzedelerin yerleştirilmesi</vt:lpstr>
      <vt:lpstr>Çadır kentlerde yer seçimi</vt:lpstr>
      <vt:lpstr>PowerPoint Sunusu</vt:lpstr>
      <vt:lpstr>Çevre sağlığı yönünden  sağlık personeli, teknik personel ve yöneticilerin işbirliği ile  yapılması gereken hizmetler:</vt:lpstr>
      <vt:lpstr>Çevre sağlığı  Sağlık personeli, teknik personel ve yöneticilerin işbirliği ile  yapılması gereken hizmetler şunlardır:</vt:lpstr>
      <vt:lpstr>Çevre sağlığı yönünden sağlık personeli, teknik personel ve yöneticilerin işbirliği ile yapılması gereken hizmetler:</vt:lpstr>
      <vt:lpstr> Afet sonrasında  en sık görülebilecek bulaşıcı hastalıklar: </vt:lpstr>
      <vt:lpstr> Bağışıklama hizmetleri açısından şu hususlara özellikle uyulmalıdır: </vt:lpstr>
      <vt:lpstr>Cesetlerin uzun süre açıkta kalmaları ve kokuşmaları bulaşıcı hastalıkların görülmesinde ciddi bir etmendir</vt:lpstr>
      <vt:lpstr>4. Rehabilitasyon Evresi</vt:lpstr>
      <vt:lpstr>5. Yeniden Yapılandırma Evresi</vt:lpstr>
      <vt:lpstr>PowerPoint Sunusu</vt:lpstr>
      <vt:lpstr> Türkiye Afet Müdahale Planı  (TAMP) </vt:lpstr>
      <vt:lpstr>Ülkemizde yaşanan afetlerden elde edilen tecrübeler doğrultusunda afetlere etkin müdahaleyi sağlamak amacıyla 2014 yılında Türkiye Afet Müdahale Planı (TAMP) hazırlanmıştır </vt:lpstr>
      <vt:lpstr>PowerPoint Sunusu</vt:lpstr>
      <vt:lpstr>PowerPoint Sunusu</vt:lpstr>
      <vt:lpstr>PowerPoint Sunusu</vt:lpstr>
      <vt:lpstr>PowerPoint Sunusu</vt:lpstr>
      <vt:lpstr>PowerPoint Sunusu</vt:lpstr>
      <vt:lpstr>Hastane Afet ve Acil Durum Planı (HAP)</vt:lpstr>
      <vt:lpstr>HAP Hazırlama Komisyonu</vt:lpstr>
      <vt:lpstr>PowerPoint Sunusu</vt:lpstr>
      <vt:lpstr>PowerPoint Sunusu</vt:lpstr>
      <vt:lpstr>PowerPoint Sunusu</vt:lpstr>
      <vt:lpstr>HAP  OLAY BİLDİRİMİ VE ACİL MÜDAHALE PLANI (AMP) AKTİVASYONU </vt:lpstr>
      <vt:lpstr>Hastanede Acil Müdahale Planı’nın  aktive edildiği olay seviyeleri:</vt:lpstr>
      <vt:lpstr>Olay Bildirim Akış Şeması</vt:lpstr>
      <vt:lpstr>PowerPoint Sunusu</vt:lpstr>
      <vt:lpstr> Afetlerin etkileri dünyanın her yerinde benzer sonuçları doğurmamaktadır  </vt:lpstr>
      <vt:lpstr>  Yaşadığımız coğrafyanın bir afet bölgesi olduğu gerçeğini hiçbir zaman unutmamalıyız. </vt:lpstr>
      <vt:lpstr>Kaynaklar</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ece</dc:creator>
  <cp:lastModifiedBy>Bilge Çamlık</cp:lastModifiedBy>
  <cp:revision>571</cp:revision>
  <dcterms:created xsi:type="dcterms:W3CDTF">2022-11-10T20:07:39Z</dcterms:created>
  <dcterms:modified xsi:type="dcterms:W3CDTF">2023-11-15T10:01:22Z</dcterms:modified>
</cp:coreProperties>
</file>