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7" r:id="rId3"/>
    <p:sldId id="257" r:id="rId4"/>
    <p:sldId id="258" r:id="rId5"/>
    <p:sldId id="259" r:id="rId6"/>
    <p:sldId id="260" r:id="rId7"/>
    <p:sldId id="261" r:id="rId8"/>
    <p:sldId id="262" r:id="rId9"/>
    <p:sldId id="266" r:id="rId10"/>
    <p:sldId id="267"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Lst>
  <p:sldSz cx="12192000" cy="6858000"/>
  <p:notesSz cx="6858000" cy="9144000"/>
  <p:custDataLst>
    <p:tags r:id="rId24"/>
  </p:custDataLst>
  <p:defaultTextStyle>
    <a:defPPr lvl="0">
      <a:defRPr lang="tr-T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2211206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486854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277259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327613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981989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1064340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2137824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55331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2663127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185141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B6D41BCC-AD73-4203-A5A6-E62EB28B0FE6}" type="datetimeFigureOut">
              <a:rPr lang="en-US" smtClean="0"/>
              <a:pPr/>
              <a:t>8/13/2024</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pPr/>
              <a:t>‹#›</a:t>
            </a:fld>
            <a:endParaRPr lang="en-US"/>
          </a:p>
        </p:txBody>
      </p:sp>
    </p:spTree>
    <p:extLst>
      <p:ext uri="{BB962C8B-B14F-4D97-AF65-F5344CB8AC3E}">
        <p14:creationId xmlns:p14="http://schemas.microsoft.com/office/powerpoint/2010/main" val="407416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B6D41BCC-AD73-4203-A5A6-E62EB28B0FE6}" type="datetimeFigureOut">
              <a:rPr lang="en-US" smtClean="0"/>
              <a:pPr/>
              <a:t>8/13/2024</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pPr/>
              <a:t>‹#›</a:t>
            </a:fld>
            <a:endParaRPr lang="en-US"/>
          </a:p>
        </p:txBody>
      </p:sp>
    </p:spTree>
    <p:extLst>
      <p:ext uri="{BB962C8B-B14F-4D97-AF65-F5344CB8AC3E}">
        <p14:creationId xmlns:p14="http://schemas.microsoft.com/office/powerpoint/2010/main" val="347686127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sagliklizayiflamarehberi.blogspot.com/2010/04/kilo-ve-yemek-yeme-hz.html" TargetMode="External"/><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hyperlink" Target="https://www.piqsels.com/en/public-domain-photo-scspx" TargetMode="Externa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hyperlink" Target="https://www.publicdomainpictures.net/view-image.php?image=16174&amp;picture=rode-ogen-detail" TargetMode="External"/><Relationship Id="rId7" Type="http://schemas.openxmlformats.org/officeDocument/2006/relationships/hyperlink" Target="https://www.tuoptometrista.com/solucion/terapia-por-insuficiencia-acomodativa/borroso/"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hyperlink" Target="https://www.publicdomainpictures.net/en/view-image.php?image=561278&amp;picture=woman-with-migraine-headache" TargetMode="Externa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siberay.com/ekran-bagimliligi" TargetMode="External"/><Relationship Id="rId2" Type="http://schemas.openxmlformats.org/officeDocument/2006/relationships/hyperlink" Target="https://wearesocial.com/uk/blog/2024/01/digital-2024-5-billion-social-media-users/" TargetMode="External"/><Relationship Id="rId1" Type="http://schemas.openxmlformats.org/officeDocument/2006/relationships/slideLayout" Target="../slideLayouts/slideLayout8.xml"/><Relationship Id="rId6" Type="http://schemas.openxmlformats.org/officeDocument/2006/relationships/hyperlink" Target="https://www.tuik.gov.tr/" TargetMode="External"/><Relationship Id="rId5" Type="http://schemas.openxmlformats.org/officeDocument/2006/relationships/hyperlink" Target="https://www.saglik.gov.tr/" TargetMode="External"/><Relationship Id="rId4" Type="http://schemas.openxmlformats.org/officeDocument/2006/relationships/hyperlink" Target="https://data.tuik.gov.tr/Bulten/Index?p=Cocuklarda-Bilisim-Teknolojileri-Kullanim-Arastirmasi-2021-41132"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657F65"/>
            </a:gs>
            <a:gs pos="49000">
              <a:srgbClr val="A2B5A2"/>
            </a:gs>
            <a:gs pos="73000">
              <a:srgbClr val="A2B5A2"/>
            </a:gs>
            <a:gs pos="100000">
              <a:srgbClr val="C8D3C8"/>
            </a:gs>
          </a:gsLst>
          <a:lin ang="5400012" scaled="0"/>
        </a:gradFill>
        <a:effectLst/>
      </p:bgPr>
    </p:bg>
    <p:spTree>
      <p:nvGrpSpPr>
        <p:cNvPr id="1" name="Shape 1033"/>
        <p:cNvGrpSpPr/>
        <p:nvPr/>
      </p:nvGrpSpPr>
      <p:grpSpPr>
        <a:xfrm>
          <a:off x="0" y="0"/>
          <a:ext cx="0" cy="0"/>
          <a:chOff x="0" y="0"/>
          <a:chExt cx="0" cy="0"/>
        </a:xfrm>
      </p:grpSpPr>
      <p:sp>
        <p:nvSpPr>
          <p:cNvPr id="1034" name="Google Shape;1034;p1"/>
          <p:cNvSpPr/>
          <p:nvPr/>
        </p:nvSpPr>
        <p:spPr>
          <a:xfrm>
            <a:off x="1160045" y="2812147"/>
            <a:ext cx="5165700" cy="2757300"/>
          </a:xfrm>
          <a:prstGeom prst="roundRect">
            <a:avLst>
              <a:gd name="adj" fmla="val 16667"/>
            </a:avLst>
          </a:prstGeom>
          <a:solidFill>
            <a:schemeClr val="lt2"/>
          </a:solidFill>
          <a:ln w="12700" cap="flat" cmpd="sng">
            <a:solidFill>
              <a:srgbClr val="323F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035" name="Google Shape;1035;p1"/>
          <p:cNvSpPr txBox="1">
            <a:spLocks noGrp="1"/>
          </p:cNvSpPr>
          <p:nvPr>
            <p:ph type="ctrTitle"/>
          </p:nvPr>
        </p:nvSpPr>
        <p:spPr>
          <a:xfrm>
            <a:off x="1286655" y="2390259"/>
            <a:ext cx="5634600" cy="292383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dk1"/>
              </a:buClr>
              <a:buSzPts val="2800"/>
              <a:buFont typeface="Avenir"/>
              <a:buNone/>
            </a:pPr>
            <a:endParaRPr lang="en-US" dirty="0"/>
          </a:p>
          <a:p>
            <a:pPr marL="0" lvl="0" indent="0" algn="l" rtl="0">
              <a:lnSpc>
                <a:spcPct val="100000"/>
              </a:lnSpc>
              <a:spcBef>
                <a:spcPts val="0"/>
              </a:spcBef>
              <a:spcAft>
                <a:spcPts val="0"/>
              </a:spcAft>
              <a:buClr>
                <a:schemeClr val="dk1"/>
              </a:buClr>
              <a:buSzPts val="2800"/>
              <a:buFont typeface="Avenir"/>
              <a:buNone/>
            </a:pPr>
            <a:r>
              <a:rPr lang="en-US" sz="2800" b="1" dirty="0" err="1"/>
              <a:t>Int.Dr</a:t>
            </a:r>
            <a:r>
              <a:rPr lang="en-US" sz="2800" b="1" dirty="0"/>
              <a:t>. Ethem Akif AKTAŞ</a:t>
            </a:r>
            <a:endParaRPr dirty="0"/>
          </a:p>
          <a:p>
            <a:pPr marL="0" lvl="0" indent="0" algn="l" rtl="0">
              <a:lnSpc>
                <a:spcPct val="100000"/>
              </a:lnSpc>
              <a:spcBef>
                <a:spcPts val="0"/>
              </a:spcBef>
              <a:spcAft>
                <a:spcPts val="0"/>
              </a:spcAft>
              <a:buClr>
                <a:schemeClr val="dk1"/>
              </a:buClr>
              <a:buSzPts val="2800"/>
              <a:buFont typeface="Avenir"/>
              <a:buNone/>
            </a:pPr>
            <a:r>
              <a:rPr lang="en-US" sz="2800" b="1" dirty="0" err="1"/>
              <a:t>Int.Dr</a:t>
            </a:r>
            <a:r>
              <a:rPr lang="en-US" sz="2800" b="1" dirty="0"/>
              <a:t>. Merve Nur ARSLAN</a:t>
            </a:r>
            <a:endParaRPr dirty="0"/>
          </a:p>
          <a:p>
            <a:pPr marL="0" lvl="0" indent="0" algn="l" rtl="0">
              <a:lnSpc>
                <a:spcPct val="100000"/>
              </a:lnSpc>
              <a:spcBef>
                <a:spcPts val="0"/>
              </a:spcBef>
              <a:spcAft>
                <a:spcPts val="0"/>
              </a:spcAft>
              <a:buClr>
                <a:schemeClr val="dk1"/>
              </a:buClr>
              <a:buSzPts val="2800"/>
              <a:buFont typeface="Avenir"/>
              <a:buNone/>
            </a:pPr>
            <a:r>
              <a:rPr lang="en-US" sz="2800" b="1" dirty="0" err="1"/>
              <a:t>Int.Dr</a:t>
            </a:r>
            <a:r>
              <a:rPr lang="en-US" sz="2800" b="1" dirty="0"/>
              <a:t>. </a:t>
            </a:r>
            <a:r>
              <a:rPr lang="en-US" sz="2800" b="1" dirty="0" err="1"/>
              <a:t>Rukiye</a:t>
            </a:r>
            <a:r>
              <a:rPr lang="en-US" sz="2800" b="1" dirty="0"/>
              <a:t> ÖNAL</a:t>
            </a:r>
            <a:endParaRPr dirty="0"/>
          </a:p>
          <a:p>
            <a:pPr marL="0" lvl="0" indent="0" algn="l" rtl="0">
              <a:lnSpc>
                <a:spcPct val="100000"/>
              </a:lnSpc>
              <a:spcBef>
                <a:spcPts val="0"/>
              </a:spcBef>
              <a:spcAft>
                <a:spcPts val="0"/>
              </a:spcAft>
              <a:buClr>
                <a:schemeClr val="dk1"/>
              </a:buClr>
              <a:buSzPts val="2800"/>
              <a:buFont typeface="Avenir"/>
              <a:buNone/>
            </a:pPr>
            <a:r>
              <a:rPr lang="en-US" sz="2800" b="1" dirty="0" err="1"/>
              <a:t>Int.Dr</a:t>
            </a:r>
            <a:r>
              <a:rPr lang="en-US" sz="2800" b="1" dirty="0"/>
              <a:t>. </a:t>
            </a:r>
            <a:r>
              <a:rPr lang="en-US" sz="2800" b="1" dirty="0" err="1"/>
              <a:t>Rumeysa</a:t>
            </a:r>
            <a:r>
              <a:rPr lang="en-US" sz="2800" b="1" dirty="0"/>
              <a:t> KARADAYI</a:t>
            </a:r>
            <a:br>
              <a:rPr lang="tr-TR" sz="2800" b="1" dirty="0"/>
            </a:br>
            <a:r>
              <a:rPr lang="en-US" sz="2800" b="1" dirty="0" err="1"/>
              <a:t>Ass.Dr</a:t>
            </a:r>
            <a:r>
              <a:rPr lang="en-US" sz="2800" b="1" dirty="0"/>
              <a:t>. Ali Ulvi</a:t>
            </a:r>
            <a:r>
              <a:rPr lang="en-US" sz="2800" dirty="0"/>
              <a:t> DERMENCİ</a:t>
            </a:r>
            <a:endParaRPr sz="2800" dirty="0"/>
          </a:p>
        </p:txBody>
      </p:sp>
      <p:sp>
        <p:nvSpPr>
          <p:cNvPr id="1036" name="Google Shape;1036;p1"/>
          <p:cNvSpPr/>
          <p:nvPr/>
        </p:nvSpPr>
        <p:spPr>
          <a:xfrm>
            <a:off x="1160046" y="5967247"/>
            <a:ext cx="5165700" cy="464100"/>
          </a:xfrm>
          <a:prstGeom prst="roundRect">
            <a:avLst>
              <a:gd name="adj" fmla="val 16667"/>
            </a:avLst>
          </a:prstGeom>
          <a:solidFill>
            <a:schemeClr val="lt2"/>
          </a:solidFill>
          <a:ln w="12700" cap="flat" cmpd="sng">
            <a:solidFill>
              <a:srgbClr val="323F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037" name="Google Shape;1037;p1"/>
          <p:cNvSpPr txBox="1"/>
          <p:nvPr/>
        </p:nvSpPr>
        <p:spPr>
          <a:xfrm>
            <a:off x="1780997" y="5967247"/>
            <a:ext cx="3924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dk1"/>
                </a:solidFill>
                <a:latin typeface="Avenir"/>
                <a:ea typeface="Avenir"/>
                <a:cs typeface="Avenir"/>
                <a:sym typeface="Avenir"/>
              </a:rPr>
              <a:t>15.07.2024 - 14.08.2024</a:t>
            </a:r>
            <a:endParaRPr/>
          </a:p>
        </p:txBody>
      </p:sp>
      <p:pic>
        <p:nvPicPr>
          <p:cNvPr id="1038" name="Google Shape;1038;p1"/>
          <p:cNvPicPr preferRelativeResize="0"/>
          <p:nvPr/>
        </p:nvPicPr>
        <p:blipFill rotWithShape="1">
          <a:blip r:embed="rId2">
            <a:alphaModFix/>
          </a:blip>
          <a:srcRect l="9535" t="2123"/>
          <a:stretch/>
        </p:blipFill>
        <p:spPr>
          <a:xfrm>
            <a:off x="8088658" y="0"/>
            <a:ext cx="4103341" cy="6857999"/>
          </a:xfrm>
          <a:prstGeom prst="rect">
            <a:avLst/>
          </a:prstGeom>
          <a:noFill/>
          <a:ln>
            <a:noFill/>
          </a:ln>
        </p:spPr>
      </p:pic>
      <p:pic>
        <p:nvPicPr>
          <p:cNvPr id="1039" name="Google Shape;1039;p1"/>
          <p:cNvPicPr preferRelativeResize="0"/>
          <p:nvPr/>
        </p:nvPicPr>
        <p:blipFill rotWithShape="1">
          <a:blip r:embed="rId3">
            <a:alphaModFix/>
          </a:blip>
          <a:srcRect/>
          <a:stretch/>
        </p:blipFill>
        <p:spPr>
          <a:xfrm>
            <a:off x="8888841" y="1023584"/>
            <a:ext cx="2016504" cy="2183849"/>
          </a:xfrm>
          <a:prstGeom prst="rect">
            <a:avLst/>
          </a:prstGeom>
          <a:noFill/>
          <a:ln>
            <a:noFill/>
          </a:ln>
        </p:spPr>
      </p:pic>
      <p:pic>
        <p:nvPicPr>
          <p:cNvPr id="1040" name="Google Shape;1040;p1"/>
          <p:cNvPicPr preferRelativeResize="0"/>
          <p:nvPr/>
        </p:nvPicPr>
        <p:blipFill rotWithShape="1">
          <a:blip r:embed="rId4">
            <a:alphaModFix/>
          </a:blip>
          <a:srcRect/>
          <a:stretch/>
        </p:blipFill>
        <p:spPr>
          <a:xfrm>
            <a:off x="9048920" y="1250201"/>
            <a:ext cx="1696345" cy="1730614"/>
          </a:xfrm>
          <a:prstGeom prst="rect">
            <a:avLst/>
          </a:prstGeom>
          <a:noFill/>
          <a:ln>
            <a:noFill/>
          </a:ln>
        </p:spPr>
      </p:pic>
      <p:sp>
        <p:nvSpPr>
          <p:cNvPr id="1041" name="Google Shape;1041;p1"/>
          <p:cNvSpPr txBox="1"/>
          <p:nvPr/>
        </p:nvSpPr>
        <p:spPr>
          <a:xfrm>
            <a:off x="8888840" y="3388958"/>
            <a:ext cx="20166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2E5C58"/>
                </a:solidFill>
                <a:latin typeface="Avenir"/>
                <a:ea typeface="Avenir"/>
                <a:cs typeface="Avenir"/>
                <a:sym typeface="Avenir"/>
              </a:rPr>
              <a:t>OptiCheck</a:t>
            </a:r>
            <a:endParaRPr sz="2800" b="1">
              <a:solidFill>
                <a:srgbClr val="2E5C58"/>
              </a:solidFill>
              <a:latin typeface="Avenir"/>
              <a:ea typeface="Avenir"/>
              <a:cs typeface="Avenir"/>
              <a:sym typeface="Avenir"/>
            </a:endParaRPr>
          </a:p>
        </p:txBody>
      </p:sp>
      <p:sp>
        <p:nvSpPr>
          <p:cNvPr id="1042" name="Google Shape;1042;p1"/>
          <p:cNvSpPr txBox="1"/>
          <p:nvPr/>
        </p:nvSpPr>
        <p:spPr>
          <a:xfrm>
            <a:off x="504925" y="343750"/>
            <a:ext cx="6416400" cy="2468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chemeClr val="dk1"/>
                </a:solidFill>
                <a:latin typeface="Aharoni"/>
                <a:ea typeface="Aharoni"/>
                <a:cs typeface="Aharoni"/>
                <a:sym typeface="Aharoni"/>
              </a:rPr>
              <a:t>OptiCheck</a:t>
            </a:r>
            <a:endParaRPr sz="8800" b="1">
              <a:solidFill>
                <a:schemeClr val="dk1"/>
              </a:solidFill>
              <a:latin typeface="Aharoni"/>
              <a:ea typeface="Aharoni"/>
              <a:cs typeface="Aharoni"/>
              <a:sym typeface="Aharoni"/>
            </a:endParaRPr>
          </a:p>
          <a:p>
            <a:pPr marL="0" marR="0" lvl="0" indent="0" algn="ctr" rtl="0">
              <a:spcBef>
                <a:spcPts val="0"/>
              </a:spcBef>
              <a:spcAft>
                <a:spcPts val="0"/>
              </a:spcAft>
              <a:buNone/>
            </a:pPr>
            <a:r>
              <a:rPr lang="en-US" sz="4800" b="1">
                <a:solidFill>
                  <a:schemeClr val="dk1"/>
                </a:solidFill>
                <a:latin typeface="Aharoni"/>
                <a:ea typeface="Aharoni"/>
                <a:cs typeface="Aharoni"/>
                <a:sym typeface="Aharoni"/>
              </a:rPr>
              <a:t>Ekrana Ara Ver</a:t>
            </a:r>
            <a:r>
              <a:rPr lang="en-US" sz="6600" b="1">
                <a:solidFill>
                  <a:schemeClr val="dk1"/>
                </a:solidFill>
                <a:latin typeface="Aharoni"/>
                <a:ea typeface="Aharoni"/>
                <a:cs typeface="Aharoni"/>
                <a:sym typeface="Aharoni"/>
              </a:rPr>
              <a:t>!</a:t>
            </a:r>
            <a:endParaRPr/>
          </a:p>
        </p:txBody>
      </p:sp>
      <p:sp>
        <p:nvSpPr>
          <p:cNvPr id="1043" name="Google Shape;1043;p1"/>
          <p:cNvSpPr/>
          <p:nvPr/>
        </p:nvSpPr>
        <p:spPr>
          <a:xfrm>
            <a:off x="7779434" y="0"/>
            <a:ext cx="309300" cy="68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48462F08-B9A3-2289-73A4-193CE5F83364}"/>
              </a:ext>
            </a:extLst>
          </p:cNvPr>
          <p:cNvSpPr/>
          <p:nvPr/>
        </p:nvSpPr>
        <p:spPr>
          <a:xfrm>
            <a:off x="0" y="1099037"/>
            <a:ext cx="12192000" cy="1362809"/>
          </a:xfrm>
          <a:prstGeom prst="rect">
            <a:avLst/>
          </a:prstGeom>
          <a:solidFill>
            <a:schemeClr val="bg2">
              <a:lumMod val="9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a:extLst>
              <a:ext uri="{FF2B5EF4-FFF2-40B4-BE49-F238E27FC236}">
                <a16:creationId xmlns:a16="http://schemas.microsoft.com/office/drawing/2014/main" id="{161152FA-A8AA-9857-7245-D9DE1D6F0322}"/>
              </a:ext>
            </a:extLst>
          </p:cNvPr>
          <p:cNvSpPr>
            <a:spLocks noGrp="1"/>
          </p:cNvSpPr>
          <p:nvPr>
            <p:ph type="title"/>
          </p:nvPr>
        </p:nvSpPr>
        <p:spPr>
          <a:xfrm>
            <a:off x="377483" y="1441152"/>
            <a:ext cx="11437033" cy="823746"/>
          </a:xfrm>
          <a:ln>
            <a:solidFill>
              <a:schemeClr val="bg2">
                <a:lumMod val="90000"/>
              </a:schemeClr>
            </a:solidFill>
          </a:ln>
        </p:spPr>
        <p:txBody>
          <a:bodyPr>
            <a:normAutofit fontScale="90000"/>
          </a:bodyPr>
          <a:lstStyle/>
          <a:p>
            <a:r>
              <a:rPr lang="tr-TR" dirty="0"/>
              <a:t>Hane halkı bilişim teknolojileri kullanımı 2010-2016-2019</a:t>
            </a:r>
            <a:br>
              <a:rPr lang="tr-TR" dirty="0"/>
            </a:br>
            <a:endParaRPr lang="tr-TR" dirty="0"/>
          </a:p>
        </p:txBody>
      </p:sp>
      <p:pic>
        <p:nvPicPr>
          <p:cNvPr id="6" name="İçerik Yer Tutucusu 5">
            <a:extLst>
              <a:ext uri="{FF2B5EF4-FFF2-40B4-BE49-F238E27FC236}">
                <a16:creationId xmlns:a16="http://schemas.microsoft.com/office/drawing/2014/main" id="{0D9B5F8C-0216-F271-9AEF-DC3764071387}"/>
              </a:ext>
            </a:extLst>
          </p:cNvPr>
          <p:cNvPicPr>
            <a:picLocks noGrp="1" noChangeAspect="1"/>
          </p:cNvPicPr>
          <p:nvPr>
            <p:ph idx="1"/>
          </p:nvPr>
        </p:nvPicPr>
        <p:blipFill>
          <a:blip r:embed="rId2" cstate="print"/>
          <a:stretch>
            <a:fillRect/>
          </a:stretch>
        </p:blipFill>
        <p:spPr>
          <a:xfrm>
            <a:off x="5112869" y="2729132"/>
            <a:ext cx="6669508" cy="3058127"/>
          </a:xfrm>
          <a:prstGeom prst="rect">
            <a:avLst/>
          </a:prstGeom>
        </p:spPr>
      </p:pic>
      <p:pic>
        <p:nvPicPr>
          <p:cNvPr id="5" name="Resim 4">
            <a:extLst>
              <a:ext uri="{FF2B5EF4-FFF2-40B4-BE49-F238E27FC236}">
                <a16:creationId xmlns:a16="http://schemas.microsoft.com/office/drawing/2014/main" id="{40DCAA67-660D-369E-C20C-74A55743261A}"/>
              </a:ext>
            </a:extLst>
          </p:cNvPr>
          <p:cNvPicPr>
            <a:picLocks noChangeAspect="1"/>
          </p:cNvPicPr>
          <p:nvPr/>
        </p:nvPicPr>
        <p:blipFill>
          <a:blip r:embed="rId3" cstate="print"/>
          <a:stretch>
            <a:fillRect/>
          </a:stretch>
        </p:blipFill>
        <p:spPr>
          <a:xfrm>
            <a:off x="517280" y="2729132"/>
            <a:ext cx="4160648" cy="3029831"/>
          </a:xfrm>
          <a:prstGeom prst="rect">
            <a:avLst/>
          </a:prstGeom>
        </p:spPr>
      </p:pic>
      <p:pic>
        <p:nvPicPr>
          <p:cNvPr id="3" name="Resim 2">
            <a:extLst>
              <a:ext uri="{FF2B5EF4-FFF2-40B4-BE49-F238E27FC236}">
                <a16:creationId xmlns:a16="http://schemas.microsoft.com/office/drawing/2014/main" id="{5224DAB8-B698-5101-34F9-04830B5E6803}"/>
              </a:ext>
            </a:extLst>
          </p:cNvPr>
          <p:cNvPicPr>
            <a:picLocks noChangeAspect="1"/>
          </p:cNvPicPr>
          <p:nvPr/>
        </p:nvPicPr>
        <p:blipFill>
          <a:blip r:embed="rId4"/>
          <a:stretch>
            <a:fillRect/>
          </a:stretch>
        </p:blipFill>
        <p:spPr>
          <a:xfrm>
            <a:off x="10484972" y="6553174"/>
            <a:ext cx="3414056" cy="304826"/>
          </a:xfrm>
          <a:prstGeom prst="rect">
            <a:avLst/>
          </a:prstGeom>
        </p:spPr>
      </p:pic>
    </p:spTree>
    <p:extLst>
      <p:ext uri="{BB962C8B-B14F-4D97-AF65-F5344CB8AC3E}">
        <p14:creationId xmlns:p14="http://schemas.microsoft.com/office/powerpoint/2010/main" val="87104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FEAEAF01-0B0B-FDFC-EFEC-E711AEB5FD82}"/>
              </a:ext>
            </a:extLst>
          </p:cNvPr>
          <p:cNvSpPr/>
          <p:nvPr/>
        </p:nvSpPr>
        <p:spPr>
          <a:xfrm>
            <a:off x="4519109" y="3106120"/>
            <a:ext cx="4324781" cy="239150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İçerik Yer Tutucusu 2">
            <a:extLst>
              <a:ext uri="{FF2B5EF4-FFF2-40B4-BE49-F238E27FC236}">
                <a16:creationId xmlns:a16="http://schemas.microsoft.com/office/drawing/2014/main" id="{DB340119-B04F-9D52-BBF0-CB5B1A60C801}"/>
              </a:ext>
            </a:extLst>
          </p:cNvPr>
          <p:cNvSpPr>
            <a:spLocks noGrp="1"/>
          </p:cNvSpPr>
          <p:nvPr>
            <p:ph idx="1"/>
          </p:nvPr>
        </p:nvSpPr>
        <p:spPr>
          <a:xfrm>
            <a:off x="4844131" y="3106121"/>
            <a:ext cx="4740968" cy="3630581"/>
          </a:xfrm>
        </p:spPr>
        <p:txBody>
          <a:bodyPr>
            <a:normAutofit/>
          </a:bodyPr>
          <a:lstStyle/>
          <a:p>
            <a:r>
              <a:rPr lang="tr-TR" dirty="0"/>
              <a:t>Anksiyete</a:t>
            </a:r>
          </a:p>
          <a:p>
            <a:r>
              <a:rPr lang="tr-TR" dirty="0"/>
              <a:t>Dikkat süresinde azalma</a:t>
            </a:r>
          </a:p>
          <a:p>
            <a:r>
              <a:rPr lang="tr-TR" dirty="0"/>
              <a:t>Obezite – Sağlıksız beslenme</a:t>
            </a:r>
          </a:p>
          <a:p>
            <a:r>
              <a:rPr lang="tr-TR" dirty="0"/>
              <a:t>Kas – iskelet sistemi bozuklukları</a:t>
            </a:r>
          </a:p>
          <a:p>
            <a:r>
              <a:rPr lang="tr-TR" dirty="0"/>
              <a:t>Uyku bozuklukları</a:t>
            </a:r>
          </a:p>
          <a:p>
            <a:endParaRPr lang="tr-TR" dirty="0"/>
          </a:p>
          <a:p>
            <a:pPr marL="0" indent="0">
              <a:buNone/>
            </a:pPr>
            <a:endParaRPr lang="tr-TR" sz="1000" dirty="0"/>
          </a:p>
          <a:p>
            <a:pPr marL="0" indent="0">
              <a:buNone/>
            </a:pPr>
            <a:r>
              <a:rPr lang="tr-TR" sz="1000" dirty="0"/>
              <a:t>Koral, F., &amp; Alptekin, K. (2023). DİJİTAL OYUN BAĞIMLILIĞI: BİR DERLEME ÇALIŞMASI. Karatay Sosyal Araştırmalar Dergisi(11), 283-308. </a:t>
            </a:r>
          </a:p>
        </p:txBody>
      </p:sp>
      <p:pic>
        <p:nvPicPr>
          <p:cNvPr id="8" name="Resim 7">
            <a:extLst>
              <a:ext uri="{FF2B5EF4-FFF2-40B4-BE49-F238E27FC236}">
                <a16:creationId xmlns:a16="http://schemas.microsoft.com/office/drawing/2014/main" id="{96D7B204-9B2F-7F17-71FC-2222FE50482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69" y="0"/>
            <a:ext cx="4511040" cy="6858000"/>
          </a:xfrm>
          <a:prstGeom prst="rect">
            <a:avLst/>
          </a:prstGeom>
        </p:spPr>
      </p:pic>
      <p:sp>
        <p:nvSpPr>
          <p:cNvPr id="5" name="Dikdörtgen 4">
            <a:extLst>
              <a:ext uri="{FF2B5EF4-FFF2-40B4-BE49-F238E27FC236}">
                <a16:creationId xmlns:a16="http://schemas.microsoft.com/office/drawing/2014/main" id="{10023B67-B858-4DAE-EA4B-7FE99E7FF336}"/>
              </a:ext>
            </a:extLst>
          </p:cNvPr>
          <p:cNvSpPr/>
          <p:nvPr/>
        </p:nvSpPr>
        <p:spPr>
          <a:xfrm>
            <a:off x="2110913" y="4126028"/>
            <a:ext cx="2408196" cy="1371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a:extLst>
              <a:ext uri="{FF2B5EF4-FFF2-40B4-BE49-F238E27FC236}">
                <a16:creationId xmlns:a16="http://schemas.microsoft.com/office/drawing/2014/main" id="{6289CA6E-0A11-D1AE-3F73-780F31F1C4D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43890" y="3106121"/>
            <a:ext cx="3348110" cy="2391508"/>
          </a:xfrm>
          <a:prstGeom prst="rect">
            <a:avLst/>
          </a:prstGeom>
        </p:spPr>
      </p:pic>
      <p:sp>
        <p:nvSpPr>
          <p:cNvPr id="2" name="Başlık 1">
            <a:extLst>
              <a:ext uri="{FF2B5EF4-FFF2-40B4-BE49-F238E27FC236}">
                <a16:creationId xmlns:a16="http://schemas.microsoft.com/office/drawing/2014/main" id="{33266387-F20E-F316-2648-88240B9580EA}"/>
              </a:ext>
            </a:extLst>
          </p:cNvPr>
          <p:cNvSpPr>
            <a:spLocks noGrp="1"/>
          </p:cNvSpPr>
          <p:nvPr>
            <p:ph type="title"/>
          </p:nvPr>
        </p:nvSpPr>
        <p:spPr>
          <a:xfrm>
            <a:off x="2110913" y="4126028"/>
            <a:ext cx="2975904" cy="1371600"/>
          </a:xfrm>
        </p:spPr>
        <p:txBody>
          <a:bodyPr>
            <a:normAutofit fontScale="90000"/>
          </a:bodyPr>
          <a:lstStyle/>
          <a:p>
            <a:r>
              <a:rPr lang="tr-TR" dirty="0"/>
              <a:t>Dijital Ekran Bağımlılığı Semptomları</a:t>
            </a:r>
          </a:p>
        </p:txBody>
      </p:sp>
    </p:spTree>
    <p:extLst>
      <p:ext uri="{BB962C8B-B14F-4D97-AF65-F5344CB8AC3E}">
        <p14:creationId xmlns:p14="http://schemas.microsoft.com/office/powerpoint/2010/main" val="3490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F179797-91CE-0885-00F0-30A8BEF18771}"/>
              </a:ext>
            </a:extLst>
          </p:cNvPr>
          <p:cNvSpPr/>
          <p:nvPr/>
        </p:nvSpPr>
        <p:spPr>
          <a:xfrm>
            <a:off x="0" y="-1"/>
            <a:ext cx="5041128" cy="222269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a:extLst>
              <a:ext uri="{FF2B5EF4-FFF2-40B4-BE49-F238E27FC236}">
                <a16:creationId xmlns:a16="http://schemas.microsoft.com/office/drawing/2014/main" id="{C869B2FD-6628-5DCD-790D-DAADB439D803}"/>
              </a:ext>
            </a:extLst>
          </p:cNvPr>
          <p:cNvSpPr>
            <a:spLocks noGrp="1"/>
          </p:cNvSpPr>
          <p:nvPr>
            <p:ph type="title"/>
          </p:nvPr>
        </p:nvSpPr>
        <p:spPr>
          <a:xfrm>
            <a:off x="719209" y="425546"/>
            <a:ext cx="4082563" cy="1371600"/>
          </a:xfrm>
        </p:spPr>
        <p:txBody>
          <a:bodyPr>
            <a:normAutofit fontScale="90000"/>
          </a:bodyPr>
          <a:lstStyle/>
          <a:p>
            <a:r>
              <a:rPr lang="tr-TR" dirty="0"/>
              <a:t>Dijital Ekran Bağımlılığı Semptomları - 2</a:t>
            </a:r>
          </a:p>
        </p:txBody>
      </p:sp>
      <p:sp>
        <p:nvSpPr>
          <p:cNvPr id="3" name="İçerik Yer Tutucusu 2">
            <a:extLst>
              <a:ext uri="{FF2B5EF4-FFF2-40B4-BE49-F238E27FC236}">
                <a16:creationId xmlns:a16="http://schemas.microsoft.com/office/drawing/2014/main" id="{800A9AD3-865E-BD7C-894C-B271C819205D}"/>
              </a:ext>
            </a:extLst>
          </p:cNvPr>
          <p:cNvSpPr>
            <a:spLocks noGrp="1"/>
          </p:cNvSpPr>
          <p:nvPr>
            <p:ph idx="1"/>
          </p:nvPr>
        </p:nvSpPr>
        <p:spPr>
          <a:xfrm>
            <a:off x="6096000" y="2926817"/>
            <a:ext cx="5092671" cy="4137259"/>
          </a:xfrm>
        </p:spPr>
        <p:txBody>
          <a:bodyPr>
            <a:normAutofit/>
          </a:bodyPr>
          <a:lstStyle/>
          <a:p>
            <a:r>
              <a:rPr lang="tr-TR" dirty="0"/>
              <a:t>Gözlerde yanma, kaşıntı, kuruluk</a:t>
            </a:r>
          </a:p>
          <a:p>
            <a:r>
              <a:rPr lang="tr-TR" dirty="0"/>
              <a:t>Gözlerde yorgunluk, ağrı hissedilmesi</a:t>
            </a:r>
          </a:p>
          <a:p>
            <a:r>
              <a:rPr lang="tr-TR" dirty="0"/>
              <a:t>Gözlerde kızarma</a:t>
            </a:r>
          </a:p>
          <a:p>
            <a:r>
              <a:rPr lang="tr-TR" dirty="0"/>
              <a:t>Bulanık ve/veya çift görme</a:t>
            </a:r>
          </a:p>
          <a:p>
            <a:r>
              <a:rPr lang="tr-TR" dirty="0"/>
              <a:t>Odaklanmada zorluk</a:t>
            </a:r>
          </a:p>
          <a:p>
            <a:r>
              <a:rPr lang="tr-TR" dirty="0"/>
              <a:t>Baş ağrısı</a:t>
            </a:r>
          </a:p>
          <a:p>
            <a:pPr marL="0" indent="0">
              <a:buNone/>
            </a:pPr>
            <a:endParaRPr lang="tr-TR" dirty="0"/>
          </a:p>
          <a:p>
            <a:pPr marL="0" indent="0">
              <a:buNone/>
            </a:pPr>
            <a:r>
              <a:rPr lang="tr-TR" sz="1100" dirty="0"/>
              <a:t>Şahbaz, İ. (2022). C (</a:t>
            </a:r>
            <a:r>
              <a:rPr lang="tr-TR" sz="1100" dirty="0" err="1"/>
              <a:t>Covid</a:t>
            </a:r>
            <a:r>
              <a:rPr lang="tr-TR" sz="1100" dirty="0"/>
              <a:t>) Kuşağı, Ekranlı Araçlar ve Göz Sağlığı Üzerine Bir </a:t>
            </a:r>
            <a:r>
              <a:rPr lang="tr-TR" sz="1100" dirty="0" err="1"/>
              <a:t>Alanyazın</a:t>
            </a:r>
            <a:r>
              <a:rPr lang="tr-TR" sz="1100" dirty="0"/>
              <a:t> İncelemesi. Abant </a:t>
            </a:r>
            <a:r>
              <a:rPr lang="tr-TR" sz="1100" dirty="0" err="1"/>
              <a:t>Medical</a:t>
            </a:r>
            <a:r>
              <a:rPr lang="tr-TR" sz="1100" dirty="0"/>
              <a:t> </a:t>
            </a:r>
            <a:r>
              <a:rPr lang="tr-TR" sz="1100" dirty="0" err="1"/>
              <a:t>Journal</a:t>
            </a:r>
            <a:r>
              <a:rPr lang="tr-TR" sz="1100" dirty="0"/>
              <a:t>, 11(1), 152-160. </a:t>
            </a:r>
          </a:p>
        </p:txBody>
      </p:sp>
      <p:pic>
        <p:nvPicPr>
          <p:cNvPr id="5" name="Resim 4">
            <a:extLst>
              <a:ext uri="{FF2B5EF4-FFF2-40B4-BE49-F238E27FC236}">
                <a16:creationId xmlns:a16="http://schemas.microsoft.com/office/drawing/2014/main" id="{7737A8A7-1725-9CE1-0A54-A5BC0C33ED7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41128" y="-1"/>
            <a:ext cx="7150872" cy="2222695"/>
          </a:xfrm>
          <a:prstGeom prst="rect">
            <a:avLst/>
          </a:prstGeom>
        </p:spPr>
      </p:pic>
      <p:pic>
        <p:nvPicPr>
          <p:cNvPr id="7" name="Resim 6">
            <a:extLst>
              <a:ext uri="{FF2B5EF4-FFF2-40B4-BE49-F238E27FC236}">
                <a16:creationId xmlns:a16="http://schemas.microsoft.com/office/drawing/2014/main" id="{A461C607-0135-AC5D-7281-0C966C4DA04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 y="2222694"/>
            <a:ext cx="5092671" cy="2772754"/>
          </a:xfrm>
          <a:prstGeom prst="rect">
            <a:avLst/>
          </a:prstGeom>
        </p:spPr>
      </p:pic>
      <p:pic>
        <p:nvPicPr>
          <p:cNvPr id="9" name="Resim 8">
            <a:extLst>
              <a:ext uri="{FF2B5EF4-FFF2-40B4-BE49-F238E27FC236}">
                <a16:creationId xmlns:a16="http://schemas.microsoft.com/office/drawing/2014/main" id="{6A83EAA7-DF49-18DD-3A29-D3A810A324E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 y="4995447"/>
            <a:ext cx="5092671" cy="1862552"/>
          </a:xfrm>
          <a:prstGeom prst="rect">
            <a:avLst/>
          </a:prstGeom>
        </p:spPr>
      </p:pic>
    </p:spTree>
    <p:extLst>
      <p:ext uri="{BB962C8B-B14F-4D97-AF65-F5344CB8AC3E}">
        <p14:creationId xmlns:p14="http://schemas.microsoft.com/office/powerpoint/2010/main" val="1063371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9665CD48-2BA1-AA0C-6C58-E28C53C92857}"/>
              </a:ext>
            </a:extLst>
          </p:cNvPr>
          <p:cNvPicPr>
            <a:picLocks noChangeAspect="1"/>
          </p:cNvPicPr>
          <p:nvPr/>
        </p:nvPicPr>
        <p:blipFill>
          <a:blip r:embed="rId2"/>
          <a:stretch>
            <a:fillRect/>
          </a:stretch>
        </p:blipFill>
        <p:spPr>
          <a:xfrm>
            <a:off x="4213566" y="5278811"/>
            <a:ext cx="8004517" cy="877900"/>
          </a:xfrm>
          <a:prstGeom prst="rect">
            <a:avLst/>
          </a:prstGeom>
        </p:spPr>
      </p:pic>
      <p:sp>
        <p:nvSpPr>
          <p:cNvPr id="11" name="Dikdörtgen 10">
            <a:extLst>
              <a:ext uri="{FF2B5EF4-FFF2-40B4-BE49-F238E27FC236}">
                <a16:creationId xmlns:a16="http://schemas.microsoft.com/office/drawing/2014/main" id="{8A4136AE-867C-9A41-C06C-5F7C4964EE47}"/>
              </a:ext>
            </a:extLst>
          </p:cNvPr>
          <p:cNvSpPr/>
          <p:nvPr/>
        </p:nvSpPr>
        <p:spPr>
          <a:xfrm>
            <a:off x="4187483" y="4053073"/>
            <a:ext cx="8004517" cy="86868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k: Sağ 4">
            <a:extLst>
              <a:ext uri="{FF2B5EF4-FFF2-40B4-BE49-F238E27FC236}">
                <a16:creationId xmlns:a16="http://schemas.microsoft.com/office/drawing/2014/main" id="{96B2FE21-7967-6B41-BAD6-A9844BE8304B}"/>
              </a:ext>
            </a:extLst>
          </p:cNvPr>
          <p:cNvSpPr/>
          <p:nvPr/>
        </p:nvSpPr>
        <p:spPr>
          <a:xfrm>
            <a:off x="-232410" y="608428"/>
            <a:ext cx="6598042" cy="2363372"/>
          </a:xfrm>
          <a:prstGeom prst="rightArrow">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a:extLst>
              <a:ext uri="{FF2B5EF4-FFF2-40B4-BE49-F238E27FC236}">
                <a16:creationId xmlns:a16="http://schemas.microsoft.com/office/drawing/2014/main" id="{2B2097C2-DE95-94BF-A006-150BD96DF86C}"/>
              </a:ext>
            </a:extLst>
          </p:cNvPr>
          <p:cNvSpPr>
            <a:spLocks noGrp="1"/>
          </p:cNvSpPr>
          <p:nvPr>
            <p:ph type="title"/>
          </p:nvPr>
        </p:nvSpPr>
        <p:spPr>
          <a:xfrm>
            <a:off x="0" y="1104314"/>
            <a:ext cx="5592200" cy="1371600"/>
          </a:xfrm>
        </p:spPr>
        <p:txBody>
          <a:bodyPr/>
          <a:lstStyle/>
          <a:p>
            <a:r>
              <a:rPr lang="tr-TR" sz="4000" dirty="0"/>
              <a:t>Sorunun</a:t>
            </a:r>
            <a:r>
              <a:rPr lang="tr-TR" dirty="0"/>
              <a:t> </a:t>
            </a:r>
            <a:r>
              <a:rPr lang="tr-TR" sz="4000" dirty="0"/>
              <a:t>Belirlenmesi</a:t>
            </a:r>
          </a:p>
        </p:txBody>
      </p:sp>
      <p:sp>
        <p:nvSpPr>
          <p:cNvPr id="3" name="İçerik Yer Tutucusu 2">
            <a:extLst>
              <a:ext uri="{FF2B5EF4-FFF2-40B4-BE49-F238E27FC236}">
                <a16:creationId xmlns:a16="http://schemas.microsoft.com/office/drawing/2014/main" id="{917CD3CE-B58C-75B1-D72E-D15424B9E5CA}"/>
              </a:ext>
            </a:extLst>
          </p:cNvPr>
          <p:cNvSpPr>
            <a:spLocks noGrp="1"/>
          </p:cNvSpPr>
          <p:nvPr>
            <p:ph idx="1"/>
          </p:nvPr>
        </p:nvSpPr>
        <p:spPr>
          <a:xfrm>
            <a:off x="4930725" y="3701498"/>
            <a:ext cx="6790008" cy="1839351"/>
          </a:xfrm>
        </p:spPr>
        <p:txBody>
          <a:bodyPr>
            <a:normAutofit/>
          </a:bodyPr>
          <a:lstStyle/>
          <a:p>
            <a:pPr marL="0" indent="0">
              <a:buNone/>
            </a:pPr>
            <a:r>
              <a:rPr lang="tr-TR" dirty="0"/>
              <a:t> </a:t>
            </a:r>
          </a:p>
          <a:p>
            <a:pPr marL="0" indent="0">
              <a:buNone/>
            </a:pPr>
            <a:r>
              <a:rPr lang="tr-TR" sz="2000" dirty="0" err="1"/>
              <a:t>Covid</a:t>
            </a:r>
            <a:r>
              <a:rPr lang="tr-TR" sz="2000" dirty="0"/>
              <a:t> pandemisi ile beraber dijital ekran kullanımına bağlı göz sağlığı problemlerinin artması</a:t>
            </a:r>
          </a:p>
          <a:p>
            <a:pPr marL="0" indent="0">
              <a:buNone/>
            </a:pPr>
            <a:r>
              <a:rPr lang="tr-TR" dirty="0"/>
              <a:t> </a:t>
            </a:r>
          </a:p>
          <a:p>
            <a:endParaRPr lang="tr-TR" dirty="0"/>
          </a:p>
        </p:txBody>
      </p:sp>
      <p:pic>
        <p:nvPicPr>
          <p:cNvPr id="4" name="Resim 3">
            <a:extLst>
              <a:ext uri="{FF2B5EF4-FFF2-40B4-BE49-F238E27FC236}">
                <a16:creationId xmlns:a16="http://schemas.microsoft.com/office/drawing/2014/main" id="{9F39C8AE-C1C1-7FEB-F5DB-A77C33802955}"/>
              </a:ext>
            </a:extLst>
          </p:cNvPr>
          <p:cNvPicPr>
            <a:picLocks noChangeAspect="1"/>
          </p:cNvPicPr>
          <p:nvPr/>
        </p:nvPicPr>
        <p:blipFill>
          <a:blip r:embed="rId3"/>
          <a:stretch>
            <a:fillRect/>
          </a:stretch>
        </p:blipFill>
        <p:spPr>
          <a:xfrm>
            <a:off x="6365631" y="0"/>
            <a:ext cx="5829300" cy="3886200"/>
          </a:xfrm>
          <a:prstGeom prst="rect">
            <a:avLst/>
          </a:prstGeom>
        </p:spPr>
      </p:pic>
      <p:sp>
        <p:nvSpPr>
          <p:cNvPr id="8" name="Metin kutusu 7">
            <a:extLst>
              <a:ext uri="{FF2B5EF4-FFF2-40B4-BE49-F238E27FC236}">
                <a16:creationId xmlns:a16="http://schemas.microsoft.com/office/drawing/2014/main" id="{CE984215-F76F-2B6B-591D-ADCEC92181B6}"/>
              </a:ext>
            </a:extLst>
          </p:cNvPr>
          <p:cNvSpPr txBox="1"/>
          <p:nvPr/>
        </p:nvSpPr>
        <p:spPr>
          <a:xfrm>
            <a:off x="4930726" y="5353779"/>
            <a:ext cx="7040881" cy="707886"/>
          </a:xfrm>
          <a:prstGeom prst="rect">
            <a:avLst/>
          </a:prstGeom>
          <a:noFill/>
        </p:spPr>
        <p:txBody>
          <a:bodyPr wrap="square" rtlCol="0">
            <a:spAutoFit/>
          </a:bodyPr>
          <a:lstStyle/>
          <a:p>
            <a:r>
              <a:rPr lang="tr-TR" sz="2000" dirty="0"/>
              <a:t>Ailelerin çocuklarını düzenli göz muayenesine götürmemesi ve çocuklarda göz kusurunun hemen fark edilememesi</a:t>
            </a:r>
          </a:p>
        </p:txBody>
      </p:sp>
      <p:pic>
        <p:nvPicPr>
          <p:cNvPr id="13" name="Resim 12">
            <a:extLst>
              <a:ext uri="{FF2B5EF4-FFF2-40B4-BE49-F238E27FC236}">
                <a16:creationId xmlns:a16="http://schemas.microsoft.com/office/drawing/2014/main" id="{568C1023-FCC8-E5CA-FDD9-A2D3E8CBDD3D}"/>
              </a:ext>
            </a:extLst>
          </p:cNvPr>
          <p:cNvPicPr>
            <a:picLocks noChangeAspect="1"/>
          </p:cNvPicPr>
          <p:nvPr/>
        </p:nvPicPr>
        <p:blipFill>
          <a:blip r:embed="rId4"/>
          <a:stretch>
            <a:fillRect/>
          </a:stretch>
        </p:blipFill>
        <p:spPr>
          <a:xfrm>
            <a:off x="911748" y="3485180"/>
            <a:ext cx="2201016" cy="3031225"/>
          </a:xfrm>
          <a:prstGeom prst="rect">
            <a:avLst/>
          </a:prstGeom>
        </p:spPr>
      </p:pic>
    </p:spTree>
    <p:extLst>
      <p:ext uri="{BB962C8B-B14F-4D97-AF65-F5344CB8AC3E}">
        <p14:creationId xmlns:p14="http://schemas.microsoft.com/office/powerpoint/2010/main" val="3246095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0E9A9AEF-C472-7359-89BF-63AAAC64F7A7}"/>
              </a:ext>
            </a:extLst>
          </p:cNvPr>
          <p:cNvPicPr>
            <a:picLocks noChangeAspect="1"/>
          </p:cNvPicPr>
          <p:nvPr/>
        </p:nvPicPr>
        <p:blipFill rotWithShape="1">
          <a:blip r:embed="rId2" cstate="print"/>
          <a:srcRect l="42251"/>
          <a:stretch/>
        </p:blipFill>
        <p:spPr>
          <a:xfrm>
            <a:off x="21834" y="0"/>
            <a:ext cx="6218668" cy="6858000"/>
          </a:xfrm>
          <a:prstGeom prst="rect">
            <a:avLst/>
          </a:prstGeom>
        </p:spPr>
      </p:pic>
      <p:sp>
        <p:nvSpPr>
          <p:cNvPr id="7" name="Dikdörtgen 6">
            <a:extLst>
              <a:ext uri="{FF2B5EF4-FFF2-40B4-BE49-F238E27FC236}">
                <a16:creationId xmlns:a16="http://schemas.microsoft.com/office/drawing/2014/main" id="{32F65FF7-1FD0-614A-9876-90E01D8CFD15}"/>
              </a:ext>
            </a:extLst>
          </p:cNvPr>
          <p:cNvSpPr/>
          <p:nvPr/>
        </p:nvSpPr>
        <p:spPr>
          <a:xfrm>
            <a:off x="6107407" y="1132676"/>
            <a:ext cx="6084594" cy="4283386"/>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İçerik Yer Tutucusu 2">
            <a:extLst>
              <a:ext uri="{FF2B5EF4-FFF2-40B4-BE49-F238E27FC236}">
                <a16:creationId xmlns:a16="http://schemas.microsoft.com/office/drawing/2014/main" id="{74C78701-1B16-43FF-FAA4-6FCDFA04EA71}"/>
              </a:ext>
            </a:extLst>
          </p:cNvPr>
          <p:cNvSpPr>
            <a:spLocks noGrp="1"/>
          </p:cNvSpPr>
          <p:nvPr>
            <p:ph idx="1"/>
          </p:nvPr>
        </p:nvSpPr>
        <p:spPr>
          <a:xfrm>
            <a:off x="6347460" y="1132676"/>
            <a:ext cx="5822706" cy="4728374"/>
          </a:xfrm>
        </p:spPr>
        <p:txBody>
          <a:bodyPr>
            <a:normAutofit fontScale="62500" lnSpcReduction="20000"/>
          </a:bodyPr>
          <a:lstStyle/>
          <a:p>
            <a:r>
              <a:rPr lang="tr-TR" dirty="0"/>
              <a:t>Tasarladığımız proje ile öncelikli amacımız dijital ekran kullanımına bağlı göz sağlığı problemlerini en aza indirmek.</a:t>
            </a:r>
          </a:p>
          <a:p>
            <a:r>
              <a:rPr lang="tr-TR" dirty="0"/>
              <a:t>Bireylerin ekranda geçirdikleri sürenin farkında olmalarını sağlamak ve ekran başındaki süreyi sağlık </a:t>
            </a:r>
            <a:r>
              <a:rPr lang="tr-TR" dirty="0" err="1"/>
              <a:t>otörlerince</a:t>
            </a:r>
            <a:r>
              <a:rPr lang="tr-TR" dirty="0"/>
              <a:t> belirlenen sınırlarda, belirlenen sağlık önlemleri eşliğinde geçirmelerini sağlamak.</a:t>
            </a:r>
          </a:p>
          <a:p>
            <a:r>
              <a:rPr lang="tr-TR" dirty="0"/>
              <a:t>Artan ekran kullanımının tehdit oluşturduğu okullarda, iş yerlerinde dijital ekranların doğru kullanımı hakkında eğitimler vermek.</a:t>
            </a:r>
          </a:p>
          <a:p>
            <a:r>
              <a:rPr lang="tr-TR" dirty="0"/>
              <a:t>Halk sağlığı kampanyaları ile dijital göz yorgunluğunun riskleri ve önleyici tedbirler konusunda toplumu bilgilendirmek </a:t>
            </a:r>
          </a:p>
          <a:p>
            <a:endParaRPr lang="tr-TR" dirty="0"/>
          </a:p>
        </p:txBody>
      </p:sp>
      <p:sp>
        <p:nvSpPr>
          <p:cNvPr id="6" name="Dikdörtgen 5">
            <a:extLst>
              <a:ext uri="{FF2B5EF4-FFF2-40B4-BE49-F238E27FC236}">
                <a16:creationId xmlns:a16="http://schemas.microsoft.com/office/drawing/2014/main" id="{D6BB8E13-652E-5D2D-74A0-E6943A3CF8E4}"/>
              </a:ext>
            </a:extLst>
          </p:cNvPr>
          <p:cNvSpPr/>
          <p:nvPr/>
        </p:nvSpPr>
        <p:spPr>
          <a:xfrm>
            <a:off x="3893465" y="1132676"/>
            <a:ext cx="2324454" cy="4283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a:extLst>
              <a:ext uri="{FF2B5EF4-FFF2-40B4-BE49-F238E27FC236}">
                <a16:creationId xmlns:a16="http://schemas.microsoft.com/office/drawing/2014/main" id="{4B18D0BF-7174-D2D4-FB69-8967546106AD}"/>
              </a:ext>
            </a:extLst>
          </p:cNvPr>
          <p:cNvSpPr>
            <a:spLocks noGrp="1"/>
          </p:cNvSpPr>
          <p:nvPr>
            <p:ph type="title"/>
          </p:nvPr>
        </p:nvSpPr>
        <p:spPr>
          <a:xfrm>
            <a:off x="3893465" y="2668003"/>
            <a:ext cx="2400516" cy="1657719"/>
          </a:xfrm>
        </p:spPr>
        <p:txBody>
          <a:bodyPr/>
          <a:lstStyle/>
          <a:p>
            <a:r>
              <a:rPr lang="tr-TR" dirty="0"/>
              <a:t>PROJE</a:t>
            </a:r>
            <a:br>
              <a:rPr lang="tr-TR" dirty="0"/>
            </a:br>
            <a:r>
              <a:rPr lang="tr-TR" dirty="0"/>
              <a:t>AMACIMIZ</a:t>
            </a:r>
          </a:p>
        </p:txBody>
      </p:sp>
    </p:spTree>
    <p:extLst>
      <p:ext uri="{BB962C8B-B14F-4D97-AF65-F5344CB8AC3E}">
        <p14:creationId xmlns:p14="http://schemas.microsoft.com/office/powerpoint/2010/main" val="3242444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F027E7-EBD7-B089-0F9A-409C1F66FCDA}"/>
              </a:ext>
            </a:extLst>
          </p:cNvPr>
          <p:cNvSpPr>
            <a:spLocks noGrp="1"/>
          </p:cNvSpPr>
          <p:nvPr>
            <p:ph type="title"/>
          </p:nvPr>
        </p:nvSpPr>
        <p:spPr>
          <a:xfrm>
            <a:off x="4053227" y="168090"/>
            <a:ext cx="3651180" cy="1657719"/>
          </a:xfrm>
        </p:spPr>
        <p:txBody>
          <a:bodyPr/>
          <a:lstStyle/>
          <a:p>
            <a:r>
              <a:rPr lang="tr-TR" dirty="0"/>
              <a:t>PROJE İŞLEYİŞİ</a:t>
            </a:r>
          </a:p>
        </p:txBody>
      </p:sp>
      <p:sp>
        <p:nvSpPr>
          <p:cNvPr id="3" name="İçerik Yer Tutucusu 2">
            <a:extLst>
              <a:ext uri="{FF2B5EF4-FFF2-40B4-BE49-F238E27FC236}">
                <a16:creationId xmlns:a16="http://schemas.microsoft.com/office/drawing/2014/main" id="{154A22F8-0C1B-B848-37A1-C45F78DE8110}"/>
              </a:ext>
            </a:extLst>
          </p:cNvPr>
          <p:cNvSpPr>
            <a:spLocks noGrp="1"/>
          </p:cNvSpPr>
          <p:nvPr>
            <p:ph idx="1"/>
          </p:nvPr>
        </p:nvSpPr>
        <p:spPr>
          <a:xfrm>
            <a:off x="6569612" y="2765230"/>
            <a:ext cx="5622387" cy="4092769"/>
          </a:xfrm>
        </p:spPr>
        <p:txBody>
          <a:bodyPr/>
          <a:lstStyle/>
          <a:p>
            <a:r>
              <a:rPr lang="tr-TR" sz="2400" dirty="0"/>
              <a:t>Oluşturulan bir uygulama aracılığı ile bireylerin basitleştirilmiş komutlar eşliğinde kendi kendine birincil göz muayenelerini yapmasını sağlamak </a:t>
            </a:r>
          </a:p>
          <a:p>
            <a:endParaRPr lang="tr-TR" dirty="0"/>
          </a:p>
        </p:txBody>
      </p:sp>
      <p:pic>
        <p:nvPicPr>
          <p:cNvPr id="5" name="Resim 4">
            <a:extLst>
              <a:ext uri="{FF2B5EF4-FFF2-40B4-BE49-F238E27FC236}">
                <a16:creationId xmlns:a16="http://schemas.microsoft.com/office/drawing/2014/main" id="{A67C9FA0-A242-CEFE-F532-3BD1E9F083AE}"/>
              </a:ext>
            </a:extLst>
          </p:cNvPr>
          <p:cNvPicPr>
            <a:picLocks noChangeAspect="1"/>
          </p:cNvPicPr>
          <p:nvPr/>
        </p:nvPicPr>
        <p:blipFill rotWithShape="1">
          <a:blip r:embed="rId2" cstate="print"/>
          <a:srcRect t="10513" b="11539"/>
          <a:stretch/>
        </p:blipFill>
        <p:spPr>
          <a:xfrm>
            <a:off x="7552005" y="4681344"/>
            <a:ext cx="3657600" cy="2138289"/>
          </a:xfrm>
          <a:prstGeom prst="rect">
            <a:avLst/>
          </a:prstGeom>
        </p:spPr>
      </p:pic>
      <p:pic>
        <p:nvPicPr>
          <p:cNvPr id="13" name="Resim 12">
            <a:extLst>
              <a:ext uri="{FF2B5EF4-FFF2-40B4-BE49-F238E27FC236}">
                <a16:creationId xmlns:a16="http://schemas.microsoft.com/office/drawing/2014/main" id="{60C44E37-DF00-DAC7-2F0D-2320A588FD52}"/>
              </a:ext>
            </a:extLst>
          </p:cNvPr>
          <p:cNvPicPr>
            <a:picLocks noChangeAspect="1"/>
          </p:cNvPicPr>
          <p:nvPr/>
        </p:nvPicPr>
        <p:blipFill>
          <a:blip r:embed="rId3" cstate="print"/>
          <a:stretch>
            <a:fillRect/>
          </a:stretch>
        </p:blipFill>
        <p:spPr>
          <a:xfrm>
            <a:off x="422028" y="4034463"/>
            <a:ext cx="2222698" cy="2600557"/>
          </a:xfrm>
          <a:prstGeom prst="rect">
            <a:avLst/>
          </a:prstGeom>
        </p:spPr>
      </p:pic>
      <p:sp>
        <p:nvSpPr>
          <p:cNvPr id="4" name="Metin Yer Tutucusu 3">
            <a:extLst>
              <a:ext uri="{FF2B5EF4-FFF2-40B4-BE49-F238E27FC236}">
                <a16:creationId xmlns:a16="http://schemas.microsoft.com/office/drawing/2014/main" id="{48C385A9-3769-A429-3895-E019AA78FF86}"/>
              </a:ext>
            </a:extLst>
          </p:cNvPr>
          <p:cNvSpPr>
            <a:spLocks noGrp="1"/>
          </p:cNvSpPr>
          <p:nvPr>
            <p:ph type="body" sz="half" idx="2"/>
          </p:nvPr>
        </p:nvSpPr>
        <p:spPr>
          <a:xfrm>
            <a:off x="0" y="2765230"/>
            <a:ext cx="5602163" cy="4092769"/>
          </a:xfrm>
        </p:spPr>
        <p:txBody>
          <a:bodyPr/>
          <a:lstStyle/>
          <a:p>
            <a:pPr marL="285750" indent="-285750">
              <a:buFont typeface="Arial" panose="020B0604020202020204" pitchFamily="34" charset="0"/>
              <a:buChar char="•"/>
            </a:pPr>
            <a:r>
              <a:rPr lang="tr-TR" sz="2400" dirty="0"/>
              <a:t>Yapılan halk sağlığı çalışmaları ile toplumun dijital ekran bağımlılığı                               konusunda bilinçlendirilmesi</a:t>
            </a:r>
          </a:p>
          <a:p>
            <a:endParaRPr lang="tr-TR" dirty="0"/>
          </a:p>
        </p:txBody>
      </p:sp>
      <p:sp>
        <p:nvSpPr>
          <p:cNvPr id="7" name="Dikdörtgen 6">
            <a:extLst>
              <a:ext uri="{FF2B5EF4-FFF2-40B4-BE49-F238E27FC236}">
                <a16:creationId xmlns:a16="http://schemas.microsoft.com/office/drawing/2014/main" id="{11ED0752-F366-D443-EF33-858D33BE1BFC}"/>
              </a:ext>
            </a:extLst>
          </p:cNvPr>
          <p:cNvSpPr/>
          <p:nvPr/>
        </p:nvSpPr>
        <p:spPr>
          <a:xfrm>
            <a:off x="2152357" y="1107511"/>
            <a:ext cx="7484012" cy="601976"/>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Metin kutusu 5">
            <a:extLst>
              <a:ext uri="{FF2B5EF4-FFF2-40B4-BE49-F238E27FC236}">
                <a16:creationId xmlns:a16="http://schemas.microsoft.com/office/drawing/2014/main" id="{55F6C51F-5C26-651B-0D12-F29EE058BFBE}"/>
              </a:ext>
            </a:extLst>
          </p:cNvPr>
          <p:cNvSpPr txBox="1"/>
          <p:nvPr/>
        </p:nvSpPr>
        <p:spPr>
          <a:xfrm>
            <a:off x="2893299" y="1223833"/>
            <a:ext cx="5899009" cy="461665"/>
          </a:xfrm>
          <a:prstGeom prst="rect">
            <a:avLst/>
          </a:prstGeom>
          <a:noFill/>
        </p:spPr>
        <p:txBody>
          <a:bodyPr wrap="square" rtlCol="0">
            <a:spAutoFit/>
          </a:bodyPr>
          <a:lstStyle/>
          <a:p>
            <a:r>
              <a:rPr lang="tr-TR" sz="2400" b="1" dirty="0"/>
              <a:t>Projemizi iki koldan yürütmeyi planlıyoruz</a:t>
            </a:r>
          </a:p>
        </p:txBody>
      </p:sp>
      <p:sp>
        <p:nvSpPr>
          <p:cNvPr id="11" name="Ok: Aşağı 10">
            <a:extLst>
              <a:ext uri="{FF2B5EF4-FFF2-40B4-BE49-F238E27FC236}">
                <a16:creationId xmlns:a16="http://schemas.microsoft.com/office/drawing/2014/main" id="{EF0AED80-CF09-A6C5-7152-DFF0C4BE7D3A}"/>
              </a:ext>
            </a:extLst>
          </p:cNvPr>
          <p:cNvSpPr/>
          <p:nvPr/>
        </p:nvSpPr>
        <p:spPr>
          <a:xfrm>
            <a:off x="8895469" y="1541873"/>
            <a:ext cx="970671" cy="1182401"/>
          </a:xfrm>
          <a:prstGeom prst="downArrow">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a:extLst>
              <a:ext uri="{FF2B5EF4-FFF2-40B4-BE49-F238E27FC236}">
                <a16:creationId xmlns:a16="http://schemas.microsoft.com/office/drawing/2014/main" id="{0CE14BF3-B60A-F74E-38EA-BC3B07A22A75}"/>
              </a:ext>
            </a:extLst>
          </p:cNvPr>
          <p:cNvPicPr>
            <a:picLocks noChangeAspect="1"/>
          </p:cNvPicPr>
          <p:nvPr/>
        </p:nvPicPr>
        <p:blipFill>
          <a:blip r:embed="rId4" cstate="print"/>
          <a:stretch>
            <a:fillRect/>
          </a:stretch>
        </p:blipFill>
        <p:spPr>
          <a:xfrm>
            <a:off x="1887372" y="1523258"/>
            <a:ext cx="1005927" cy="1201016"/>
          </a:xfrm>
          <a:prstGeom prst="rect">
            <a:avLst/>
          </a:prstGeom>
        </p:spPr>
      </p:pic>
      <p:pic>
        <p:nvPicPr>
          <p:cNvPr id="14" name="Resim 13">
            <a:extLst>
              <a:ext uri="{FF2B5EF4-FFF2-40B4-BE49-F238E27FC236}">
                <a16:creationId xmlns:a16="http://schemas.microsoft.com/office/drawing/2014/main" id="{07A18A7A-431B-D986-3409-F498E88AD3CD}"/>
              </a:ext>
            </a:extLst>
          </p:cNvPr>
          <p:cNvPicPr>
            <a:picLocks noChangeAspect="1"/>
          </p:cNvPicPr>
          <p:nvPr/>
        </p:nvPicPr>
        <p:blipFill rotWithShape="1">
          <a:blip r:embed="rId5" cstate="print"/>
          <a:srcRect l="24693" t="26882" r="20942" b="12027"/>
          <a:stretch/>
        </p:blipFill>
        <p:spPr>
          <a:xfrm>
            <a:off x="2390335" y="4120831"/>
            <a:ext cx="3004436" cy="2514189"/>
          </a:xfrm>
          <a:prstGeom prst="rect">
            <a:avLst/>
          </a:prstGeom>
        </p:spPr>
      </p:pic>
    </p:spTree>
    <p:extLst>
      <p:ext uri="{BB962C8B-B14F-4D97-AF65-F5344CB8AC3E}">
        <p14:creationId xmlns:p14="http://schemas.microsoft.com/office/powerpoint/2010/main" val="2847231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482B5F3C-E5BA-5843-B820-8D03DFEBE1CF}"/>
              </a:ext>
            </a:extLst>
          </p:cNvPr>
          <p:cNvSpPr/>
          <p:nvPr/>
        </p:nvSpPr>
        <p:spPr>
          <a:xfrm>
            <a:off x="0" y="839403"/>
            <a:ext cx="5970175" cy="5270139"/>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İçerik Yer Tutucusu 2">
            <a:extLst>
              <a:ext uri="{FF2B5EF4-FFF2-40B4-BE49-F238E27FC236}">
                <a16:creationId xmlns:a16="http://schemas.microsoft.com/office/drawing/2014/main" id="{92E4DBB1-36B5-1F7B-B3D2-E09D21B393C1}"/>
              </a:ext>
            </a:extLst>
          </p:cNvPr>
          <p:cNvSpPr>
            <a:spLocks noGrp="1"/>
          </p:cNvSpPr>
          <p:nvPr>
            <p:ph idx="1"/>
          </p:nvPr>
        </p:nvSpPr>
        <p:spPr>
          <a:xfrm>
            <a:off x="112541" y="998805"/>
            <a:ext cx="5697415" cy="5110737"/>
          </a:xfrm>
        </p:spPr>
        <p:txBody>
          <a:bodyPr/>
          <a:lstStyle/>
          <a:p>
            <a:pPr marL="0" indent="0">
              <a:buNone/>
            </a:pPr>
            <a:r>
              <a:rPr lang="tr-TR" sz="2000" b="1" dirty="0"/>
              <a:t>1-)FARKINDALIK KAMPANYALARI</a:t>
            </a:r>
          </a:p>
          <a:p>
            <a:r>
              <a:rPr lang="tr-TR" sz="2000" dirty="0"/>
              <a:t>Bilgilendirme broşürleri ve afişler</a:t>
            </a:r>
          </a:p>
          <a:p>
            <a:r>
              <a:rPr lang="tr-TR" sz="2000" dirty="0"/>
              <a:t>Sosyal medya kampanyaları</a:t>
            </a:r>
          </a:p>
          <a:p>
            <a:r>
              <a:rPr lang="tr-TR" sz="2000" dirty="0"/>
              <a:t>Kamu spotları</a:t>
            </a:r>
          </a:p>
          <a:p>
            <a:pPr marL="0" indent="0">
              <a:buNone/>
            </a:pPr>
            <a:r>
              <a:rPr lang="tr-TR" sz="2000" b="1" dirty="0"/>
              <a:t>2-)EĞİTİM SEMİNERLERİ VE ATÖLYELER</a:t>
            </a:r>
          </a:p>
          <a:p>
            <a:r>
              <a:rPr lang="tr-TR" sz="2000" dirty="0"/>
              <a:t>Yerel toplantılar</a:t>
            </a:r>
          </a:p>
          <a:p>
            <a:r>
              <a:rPr lang="tr-TR" sz="2000" dirty="0"/>
              <a:t>Online eğitimler</a:t>
            </a:r>
          </a:p>
          <a:p>
            <a:pPr marL="0" indent="0">
              <a:buNone/>
            </a:pPr>
            <a:r>
              <a:rPr lang="tr-TR" sz="2000" b="1" dirty="0"/>
              <a:t>3-)OKULLARDA EĞİTİM PROGRAMLARI</a:t>
            </a:r>
          </a:p>
          <a:p>
            <a:r>
              <a:rPr lang="tr-TR" sz="2000" dirty="0"/>
              <a:t>Çocuklara yönelik eğitimler</a:t>
            </a:r>
          </a:p>
          <a:p>
            <a:r>
              <a:rPr lang="tr-TR" sz="2000" dirty="0"/>
              <a:t>Öğretmen ve veli seminerleri</a:t>
            </a:r>
          </a:p>
          <a:p>
            <a:endParaRPr lang="tr-TR" sz="2000" dirty="0"/>
          </a:p>
          <a:p>
            <a:endParaRPr lang="tr-TR" sz="2000" dirty="0"/>
          </a:p>
          <a:p>
            <a:endParaRPr lang="tr-TR" dirty="0"/>
          </a:p>
        </p:txBody>
      </p:sp>
      <p:pic>
        <p:nvPicPr>
          <p:cNvPr id="5" name="Resim 4">
            <a:extLst>
              <a:ext uri="{FF2B5EF4-FFF2-40B4-BE49-F238E27FC236}">
                <a16:creationId xmlns:a16="http://schemas.microsoft.com/office/drawing/2014/main" id="{182274A7-EE21-326E-5C8D-DBB67BCC2E8D}"/>
              </a:ext>
            </a:extLst>
          </p:cNvPr>
          <p:cNvPicPr>
            <a:picLocks noChangeAspect="1"/>
          </p:cNvPicPr>
          <p:nvPr/>
        </p:nvPicPr>
        <p:blipFill rotWithShape="1">
          <a:blip r:embed="rId2" cstate="print"/>
          <a:srcRect r="9647"/>
          <a:stretch/>
        </p:blipFill>
        <p:spPr>
          <a:xfrm>
            <a:off x="5970175" y="839403"/>
            <a:ext cx="6221825" cy="5270140"/>
          </a:xfrm>
          <a:prstGeom prst="rect">
            <a:avLst/>
          </a:prstGeom>
        </p:spPr>
      </p:pic>
      <p:sp>
        <p:nvSpPr>
          <p:cNvPr id="6" name="Dikdörtgen 5">
            <a:extLst>
              <a:ext uri="{FF2B5EF4-FFF2-40B4-BE49-F238E27FC236}">
                <a16:creationId xmlns:a16="http://schemas.microsoft.com/office/drawing/2014/main" id="{4A9EE3BB-7613-A352-18CC-264FA1170341}"/>
              </a:ext>
            </a:extLst>
          </p:cNvPr>
          <p:cNvSpPr/>
          <p:nvPr/>
        </p:nvSpPr>
        <p:spPr>
          <a:xfrm>
            <a:off x="5942334" y="3896751"/>
            <a:ext cx="3396876" cy="14739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a:extLst>
              <a:ext uri="{FF2B5EF4-FFF2-40B4-BE49-F238E27FC236}">
                <a16:creationId xmlns:a16="http://schemas.microsoft.com/office/drawing/2014/main" id="{1D94356A-935F-0277-8D6B-06E03346273B}"/>
              </a:ext>
            </a:extLst>
          </p:cNvPr>
          <p:cNvSpPr>
            <a:spLocks noGrp="1"/>
          </p:cNvSpPr>
          <p:nvPr>
            <p:ph type="title"/>
          </p:nvPr>
        </p:nvSpPr>
        <p:spPr>
          <a:xfrm>
            <a:off x="6001994" y="4002923"/>
            <a:ext cx="3337216" cy="1075514"/>
          </a:xfrm>
        </p:spPr>
        <p:txBody>
          <a:bodyPr>
            <a:normAutofit/>
          </a:bodyPr>
          <a:lstStyle/>
          <a:p>
            <a:r>
              <a:rPr lang="tr-TR" dirty="0"/>
              <a:t>HALK SAĞLIĞI ÇALIŞMALARI</a:t>
            </a:r>
          </a:p>
        </p:txBody>
      </p:sp>
    </p:spTree>
    <p:extLst>
      <p:ext uri="{BB962C8B-B14F-4D97-AF65-F5344CB8AC3E}">
        <p14:creationId xmlns:p14="http://schemas.microsoft.com/office/powerpoint/2010/main" val="2985034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E7CD06D3-CD42-F0F8-CF40-AD8B94ED8A2D}"/>
              </a:ext>
            </a:extLst>
          </p:cNvPr>
          <p:cNvSpPr/>
          <p:nvPr/>
        </p:nvSpPr>
        <p:spPr>
          <a:xfrm>
            <a:off x="0" y="1164402"/>
            <a:ext cx="8710005" cy="5274505"/>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a:extLst>
              <a:ext uri="{FF2B5EF4-FFF2-40B4-BE49-F238E27FC236}">
                <a16:creationId xmlns:a16="http://schemas.microsoft.com/office/drawing/2014/main" id="{59816EA8-F0F9-C506-AAD3-80F8C859E9C0}"/>
              </a:ext>
            </a:extLst>
          </p:cNvPr>
          <p:cNvSpPr>
            <a:spLocks noGrp="1"/>
          </p:cNvSpPr>
          <p:nvPr>
            <p:ph type="title"/>
          </p:nvPr>
        </p:nvSpPr>
        <p:spPr>
          <a:xfrm>
            <a:off x="339355" y="168090"/>
            <a:ext cx="4260779" cy="1657719"/>
          </a:xfrm>
        </p:spPr>
        <p:txBody>
          <a:bodyPr>
            <a:noAutofit/>
          </a:bodyPr>
          <a:lstStyle/>
          <a:p>
            <a:r>
              <a:rPr lang="tr-TR" sz="6000" dirty="0" err="1"/>
              <a:t>OptiCheck</a:t>
            </a:r>
            <a:endParaRPr lang="tr-TR" sz="6000" dirty="0"/>
          </a:p>
        </p:txBody>
      </p:sp>
      <p:sp>
        <p:nvSpPr>
          <p:cNvPr id="4" name="Metin Yer Tutucusu 3">
            <a:extLst>
              <a:ext uri="{FF2B5EF4-FFF2-40B4-BE49-F238E27FC236}">
                <a16:creationId xmlns:a16="http://schemas.microsoft.com/office/drawing/2014/main" id="{098172E1-EF7B-A60A-3098-6BF6CA7560DD}"/>
              </a:ext>
            </a:extLst>
          </p:cNvPr>
          <p:cNvSpPr>
            <a:spLocks noGrp="1"/>
          </p:cNvSpPr>
          <p:nvPr>
            <p:ph type="body" sz="half" idx="2"/>
          </p:nvPr>
        </p:nvSpPr>
        <p:spPr>
          <a:xfrm>
            <a:off x="590843" y="1617785"/>
            <a:ext cx="7849772" cy="4614203"/>
          </a:xfrm>
        </p:spPr>
        <p:txBody>
          <a:bodyPr>
            <a:normAutofit/>
          </a:bodyPr>
          <a:lstStyle/>
          <a:p>
            <a:pPr marL="285750" indent="-285750">
              <a:buFont typeface="Wingdings" panose="05000000000000000000" pitchFamily="2" charset="2"/>
              <a:buChar char="q"/>
            </a:pPr>
            <a:r>
              <a:rPr lang="tr-TR" dirty="0"/>
              <a:t>Tasarladığımız mobil uygulama kişilerin kendi kendine basitleştirilmiş göz muayenesini yapabilmelerini mümkün kılmakta. </a:t>
            </a:r>
          </a:p>
          <a:p>
            <a:pPr marL="285750" indent="-285750">
              <a:buFont typeface="Wingdings" panose="05000000000000000000" pitchFamily="2" charset="2"/>
              <a:buChar char="q"/>
            </a:pPr>
            <a:r>
              <a:rPr lang="tr-TR" dirty="0"/>
              <a:t>Uygulama tıpkı diğer dijital cihaz uygulamaları gibi kolayca cihaza indirilebiliyor. Sonrasında kısa süren bir kurulum aşaması mevcut bu aşamada bireylerin cinsiyet, boy, yaş, kilo ve herhangi kronik bir hastalığı olup olmadığı sorgulanıyor. Algoritmaya kaydedilen bu bilgiler sayesinde uygulama tarafından yapılacak hekim kontrolü tavsiyelerinin etkisi artırılmaya çalışılıyor. </a:t>
            </a:r>
          </a:p>
          <a:p>
            <a:pPr marL="285750" indent="-285750">
              <a:buFont typeface="Wingdings" panose="05000000000000000000" pitchFamily="2" charset="2"/>
              <a:buChar char="q"/>
            </a:pPr>
            <a:r>
              <a:rPr lang="tr-TR" dirty="0"/>
              <a:t>Bilgiler kaydedildikten sonra ekranda çıkan göz muayeneni yap kısmına tıklanarak sesli komutlar eşliğinde telefonun ne kadar uzaklıkta ve ne kadar yükseklikte tutulacağı kişilere tarif ediliyor ardından ekranda beliren harfleri okumaya çalışarak kişiler göz muayenesini gerçekleştirebiliyor.</a:t>
            </a:r>
          </a:p>
          <a:p>
            <a:pPr marL="285750" indent="-285750">
              <a:buFont typeface="Wingdings" panose="05000000000000000000" pitchFamily="2" charset="2"/>
              <a:buChar char="q"/>
            </a:pPr>
            <a:r>
              <a:rPr lang="tr-TR" dirty="0"/>
              <a:t>Yapılan muayene sonucunda uygulama, göz muayenesinde bir problem olmadığı veya en kısa sürede hekim kontrolü gerektiği şeklinde kişiyi bilgilendiriyor.</a:t>
            </a:r>
          </a:p>
          <a:p>
            <a:endParaRPr lang="tr-TR" dirty="0"/>
          </a:p>
          <a:p>
            <a:endParaRPr lang="tr-TR" dirty="0"/>
          </a:p>
        </p:txBody>
      </p:sp>
      <p:sp>
        <p:nvSpPr>
          <p:cNvPr id="9" name="Dikdörtgen 8">
            <a:extLst>
              <a:ext uri="{FF2B5EF4-FFF2-40B4-BE49-F238E27FC236}">
                <a16:creationId xmlns:a16="http://schemas.microsoft.com/office/drawing/2014/main" id="{0CCC2188-9C01-41F2-75D8-5B3576FC011C}"/>
              </a:ext>
            </a:extLst>
          </p:cNvPr>
          <p:cNvSpPr/>
          <p:nvPr/>
        </p:nvSpPr>
        <p:spPr>
          <a:xfrm>
            <a:off x="8692103" y="1164402"/>
            <a:ext cx="3499897" cy="5274505"/>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a:extLst>
              <a:ext uri="{FF2B5EF4-FFF2-40B4-BE49-F238E27FC236}">
                <a16:creationId xmlns:a16="http://schemas.microsoft.com/office/drawing/2014/main" id="{05FB1EC1-3859-C995-79DD-31527456D6E1}"/>
              </a:ext>
            </a:extLst>
          </p:cNvPr>
          <p:cNvPicPr>
            <a:picLocks noChangeAspect="1"/>
          </p:cNvPicPr>
          <p:nvPr/>
        </p:nvPicPr>
        <p:blipFill rotWithShape="1">
          <a:blip r:embed="rId2"/>
          <a:srcRect l="18450"/>
          <a:stretch/>
        </p:blipFill>
        <p:spPr>
          <a:xfrm>
            <a:off x="8440615" y="1164402"/>
            <a:ext cx="3751385" cy="5274505"/>
          </a:xfrm>
          <a:prstGeom prst="rect">
            <a:avLst/>
          </a:prstGeom>
        </p:spPr>
      </p:pic>
    </p:spTree>
    <p:extLst>
      <p:ext uri="{BB962C8B-B14F-4D97-AF65-F5344CB8AC3E}">
        <p14:creationId xmlns:p14="http://schemas.microsoft.com/office/powerpoint/2010/main" val="663767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F32E3C-89AF-44C3-84CD-7F43B8448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FEABFD-EE45-4EE1-B613-050A94A13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6600" y="1371600"/>
            <a:ext cx="4038601"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user\Desktop\sdg-tr.jpg"/>
          <p:cNvPicPr>
            <a:picLocks noChangeAspect="1" noChangeArrowheads="1"/>
          </p:cNvPicPr>
          <p:nvPr/>
        </p:nvPicPr>
        <p:blipFill>
          <a:blip r:embed="rId2" cstate="print"/>
          <a:srcRect/>
          <a:stretch>
            <a:fillRect/>
          </a:stretch>
        </p:blipFill>
        <p:spPr bwMode="auto">
          <a:xfrm>
            <a:off x="0" y="-1"/>
            <a:ext cx="12192000" cy="6494389"/>
          </a:xfrm>
          <a:prstGeom prst="rect">
            <a:avLst/>
          </a:prstGeom>
          <a:noFill/>
        </p:spPr>
      </p:pic>
      <p:sp>
        <p:nvSpPr>
          <p:cNvPr id="15" name="14 Dikdörtgen"/>
          <p:cNvSpPr/>
          <p:nvPr/>
        </p:nvSpPr>
        <p:spPr>
          <a:xfrm>
            <a:off x="3812345" y="6531877"/>
            <a:ext cx="8379655" cy="261610"/>
          </a:xfrm>
          <a:prstGeom prst="rect">
            <a:avLst/>
          </a:prstGeom>
        </p:spPr>
        <p:txBody>
          <a:bodyPr wrap="square">
            <a:spAutoFit/>
          </a:bodyPr>
          <a:lstStyle/>
          <a:p>
            <a:r>
              <a:rPr lang="tr-TR" sz="1100" dirty="0"/>
              <a:t>Görsele https://www.skdturkiye.org/haber/surdurulebilir-kalkinma-hedefleri-ve-is-dunyasi adresinden 10 Ağustos 2024‘</a:t>
            </a:r>
            <a:r>
              <a:rPr lang="tr-TR" sz="1100" dirty="0" err="1"/>
              <a:t>te</a:t>
            </a:r>
            <a:r>
              <a:rPr lang="tr-TR" sz="1100" dirty="0"/>
              <a:t> ulaşıldı.</a:t>
            </a:r>
          </a:p>
        </p:txBody>
      </p:sp>
      <p:sp>
        <p:nvSpPr>
          <p:cNvPr id="16" name="15 Aşağı Ok"/>
          <p:cNvSpPr/>
          <p:nvPr/>
        </p:nvSpPr>
        <p:spPr>
          <a:xfrm rot="1795431">
            <a:off x="6040684" y="648078"/>
            <a:ext cx="397063" cy="66908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16 Aşağı Ok"/>
          <p:cNvSpPr/>
          <p:nvPr/>
        </p:nvSpPr>
        <p:spPr>
          <a:xfrm rot="1795431">
            <a:off x="10054319" y="4015300"/>
            <a:ext cx="397063" cy="66908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Oval 1">
            <a:extLst>
              <a:ext uri="{FF2B5EF4-FFF2-40B4-BE49-F238E27FC236}">
                <a16:creationId xmlns:a16="http://schemas.microsoft.com/office/drawing/2014/main" id="{AA53917E-AFFF-0438-10C9-BA12FFD72FB0}"/>
              </a:ext>
            </a:extLst>
          </p:cNvPr>
          <p:cNvSpPr/>
          <p:nvPr/>
        </p:nvSpPr>
        <p:spPr>
          <a:xfrm>
            <a:off x="3995225" y="1074261"/>
            <a:ext cx="2100775" cy="1814732"/>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ln w="76200">
                <a:solidFill>
                  <a:schemeClr val="tx1"/>
                </a:solidFill>
              </a:ln>
              <a:noFill/>
            </a:endParaRPr>
          </a:p>
        </p:txBody>
      </p:sp>
      <p:pic>
        <p:nvPicPr>
          <p:cNvPr id="3" name="Resim 2">
            <a:extLst>
              <a:ext uri="{FF2B5EF4-FFF2-40B4-BE49-F238E27FC236}">
                <a16:creationId xmlns:a16="http://schemas.microsoft.com/office/drawing/2014/main" id="{2327CA44-835C-2616-ECAB-0178C3121E82}"/>
              </a:ext>
            </a:extLst>
          </p:cNvPr>
          <p:cNvPicPr>
            <a:picLocks noChangeAspect="1"/>
          </p:cNvPicPr>
          <p:nvPr/>
        </p:nvPicPr>
        <p:blipFill>
          <a:blip r:embed="rId3"/>
          <a:stretch>
            <a:fillRect/>
          </a:stretch>
        </p:blipFill>
        <p:spPr>
          <a:xfrm>
            <a:off x="8051970" y="4571344"/>
            <a:ext cx="2182557" cy="1896020"/>
          </a:xfrm>
          <a:prstGeom prst="rect">
            <a:avLst/>
          </a:prstGeom>
        </p:spPr>
      </p:pic>
    </p:spTree>
    <p:extLst>
      <p:ext uri="{BB962C8B-B14F-4D97-AF65-F5344CB8AC3E}">
        <p14:creationId xmlns:p14="http://schemas.microsoft.com/office/powerpoint/2010/main" val="3164063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4EB669-EE7A-468E-A94E-4C78EDCF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MALİYET</a:t>
            </a:r>
          </a:p>
          <a:p>
            <a:pPr algn="ctr"/>
            <a:endParaRPr lang="en-US" dirty="0"/>
          </a:p>
        </p:txBody>
      </p:sp>
      <p:sp>
        <p:nvSpPr>
          <p:cNvPr id="4" name="3 İçerik Yer Tutucusu"/>
          <p:cNvSpPr>
            <a:spLocks noGrp="1"/>
          </p:cNvSpPr>
          <p:nvPr>
            <p:ph idx="1"/>
          </p:nvPr>
        </p:nvSpPr>
        <p:spPr>
          <a:xfrm>
            <a:off x="3179108" y="488496"/>
            <a:ext cx="5833783" cy="1036783"/>
          </a:xfrm>
        </p:spPr>
        <p:txBody>
          <a:bodyPr>
            <a:normAutofit/>
          </a:bodyPr>
          <a:lstStyle/>
          <a:p>
            <a:pPr algn="ctr">
              <a:buNone/>
            </a:pPr>
            <a:r>
              <a:rPr lang="tr-TR" sz="4000" b="1" dirty="0"/>
              <a:t>MALİYET</a:t>
            </a:r>
          </a:p>
        </p:txBody>
      </p:sp>
      <p:sp>
        <p:nvSpPr>
          <p:cNvPr id="7" name="object 25"/>
          <p:cNvSpPr/>
          <p:nvPr/>
        </p:nvSpPr>
        <p:spPr>
          <a:xfrm>
            <a:off x="304667" y="2886094"/>
            <a:ext cx="5260261" cy="552496"/>
          </a:xfrm>
          <a:custGeom>
            <a:avLst/>
            <a:gdLst/>
            <a:ahLst/>
            <a:cxnLst/>
            <a:rect l="l" t="t" r="r" b="b"/>
            <a:pathLst>
              <a:path w="3943984" h="720725">
                <a:moveTo>
                  <a:pt x="3871525" y="0"/>
                </a:moveTo>
                <a:lnTo>
                  <a:pt x="72022" y="0"/>
                </a:lnTo>
                <a:lnTo>
                  <a:pt x="43999" y="5663"/>
                </a:lnTo>
                <a:lnTo>
                  <a:pt x="21105" y="21105"/>
                </a:lnTo>
                <a:lnTo>
                  <a:pt x="5663" y="43999"/>
                </a:lnTo>
                <a:lnTo>
                  <a:pt x="0" y="72022"/>
                </a:lnTo>
                <a:lnTo>
                  <a:pt x="0" y="648206"/>
                </a:lnTo>
                <a:lnTo>
                  <a:pt x="5663" y="676239"/>
                </a:lnTo>
                <a:lnTo>
                  <a:pt x="21105" y="699132"/>
                </a:lnTo>
                <a:lnTo>
                  <a:pt x="43999" y="714568"/>
                </a:lnTo>
                <a:lnTo>
                  <a:pt x="72022" y="720228"/>
                </a:lnTo>
                <a:lnTo>
                  <a:pt x="3871525" y="720228"/>
                </a:lnTo>
                <a:lnTo>
                  <a:pt x="3899548" y="714568"/>
                </a:lnTo>
                <a:lnTo>
                  <a:pt x="3922443" y="699132"/>
                </a:lnTo>
                <a:lnTo>
                  <a:pt x="3937884" y="676239"/>
                </a:lnTo>
                <a:lnTo>
                  <a:pt x="3943548" y="648206"/>
                </a:lnTo>
                <a:lnTo>
                  <a:pt x="3943548" y="72022"/>
                </a:lnTo>
                <a:lnTo>
                  <a:pt x="3937884" y="43999"/>
                </a:lnTo>
                <a:lnTo>
                  <a:pt x="3922443" y="21105"/>
                </a:lnTo>
                <a:lnTo>
                  <a:pt x="3899548" y="5663"/>
                </a:lnTo>
                <a:lnTo>
                  <a:pt x="3871525" y="0"/>
                </a:lnTo>
                <a:close/>
              </a:path>
            </a:pathLst>
          </a:custGeom>
          <a:solidFill>
            <a:srgbClr val="D5894B"/>
          </a:solidFill>
        </p:spPr>
        <p:txBody>
          <a:bodyPr wrap="square" lIns="0" tIns="0" rIns="0" bIns="0" rtlCol="0"/>
          <a:lstStyle/>
          <a:p>
            <a:pPr marL="457200" indent="-457200" algn="ctr">
              <a:buFont typeface="+mj-lt"/>
              <a:buAutoNum type="arabicParenR" startAt="2"/>
            </a:pPr>
            <a:r>
              <a:rPr lang="tr-TR" sz="2400" dirty="0">
                <a:latin typeface="Bahnschrift Condensed" pitchFamily="34" charset="0"/>
              </a:rPr>
              <a:t>Tasarım ve Kullanıcı Deneyimi (UX)</a:t>
            </a:r>
            <a:endParaRPr sz="2400" dirty="0">
              <a:latin typeface="Bahnschrift Condensed" pitchFamily="34" charset="0"/>
            </a:endParaRPr>
          </a:p>
        </p:txBody>
      </p:sp>
      <p:grpSp>
        <p:nvGrpSpPr>
          <p:cNvPr id="2" name="object 17"/>
          <p:cNvGrpSpPr/>
          <p:nvPr/>
        </p:nvGrpSpPr>
        <p:grpSpPr>
          <a:xfrm>
            <a:off x="324048" y="3963069"/>
            <a:ext cx="5220444" cy="542603"/>
            <a:chOff x="3288258" y="2219721"/>
            <a:chExt cx="3943985" cy="714375"/>
          </a:xfrm>
          <a:solidFill>
            <a:srgbClr val="C1946F"/>
          </a:solidFill>
        </p:grpSpPr>
        <p:sp>
          <p:nvSpPr>
            <p:cNvPr id="12" name="object 18"/>
            <p:cNvSpPr/>
            <p:nvPr/>
          </p:nvSpPr>
          <p:spPr>
            <a:xfrm>
              <a:off x="3288258" y="2219721"/>
              <a:ext cx="3943985" cy="714375"/>
            </a:xfrm>
            <a:custGeom>
              <a:avLst/>
              <a:gdLst/>
              <a:ahLst/>
              <a:cxnLst/>
              <a:rect l="l" t="t" r="r" b="b"/>
              <a:pathLst>
                <a:path w="3943984" h="714375">
                  <a:moveTo>
                    <a:pt x="3872155" y="0"/>
                  </a:moveTo>
                  <a:lnTo>
                    <a:pt x="71393" y="0"/>
                  </a:lnTo>
                  <a:lnTo>
                    <a:pt x="43601" y="5609"/>
                  </a:lnTo>
                  <a:lnTo>
                    <a:pt x="20908" y="20908"/>
                  </a:lnTo>
                  <a:lnTo>
                    <a:pt x="5609" y="43601"/>
                  </a:lnTo>
                  <a:lnTo>
                    <a:pt x="0" y="71393"/>
                  </a:lnTo>
                  <a:lnTo>
                    <a:pt x="0" y="642932"/>
                  </a:lnTo>
                  <a:lnTo>
                    <a:pt x="5609" y="670724"/>
                  </a:lnTo>
                  <a:lnTo>
                    <a:pt x="20908" y="693417"/>
                  </a:lnTo>
                  <a:lnTo>
                    <a:pt x="43601" y="708715"/>
                  </a:lnTo>
                  <a:lnTo>
                    <a:pt x="71393" y="714325"/>
                  </a:lnTo>
                  <a:lnTo>
                    <a:pt x="3872155" y="714325"/>
                  </a:lnTo>
                  <a:lnTo>
                    <a:pt x="3899947" y="708715"/>
                  </a:lnTo>
                  <a:lnTo>
                    <a:pt x="3922640" y="693417"/>
                  </a:lnTo>
                  <a:lnTo>
                    <a:pt x="3937938" y="670724"/>
                  </a:lnTo>
                  <a:lnTo>
                    <a:pt x="3943548" y="642932"/>
                  </a:lnTo>
                  <a:lnTo>
                    <a:pt x="3943548" y="71393"/>
                  </a:lnTo>
                  <a:lnTo>
                    <a:pt x="3937938" y="43601"/>
                  </a:lnTo>
                  <a:lnTo>
                    <a:pt x="3922640" y="20908"/>
                  </a:lnTo>
                  <a:lnTo>
                    <a:pt x="3899947" y="5609"/>
                  </a:lnTo>
                  <a:lnTo>
                    <a:pt x="3872155" y="0"/>
                  </a:lnTo>
                  <a:close/>
                </a:path>
              </a:pathLst>
            </a:custGeom>
            <a:grpFill/>
          </p:spPr>
          <p:txBody>
            <a:bodyPr wrap="square" lIns="0" tIns="0" rIns="0" bIns="0" rtlCol="0"/>
            <a:lstStyle/>
            <a:p>
              <a:endParaRPr/>
            </a:p>
          </p:txBody>
        </p:sp>
        <p:sp>
          <p:nvSpPr>
            <p:cNvPr id="15" name="object 21"/>
            <p:cNvSpPr/>
            <p:nvPr/>
          </p:nvSpPr>
          <p:spPr>
            <a:xfrm>
              <a:off x="3590378" y="2613659"/>
              <a:ext cx="228600" cy="24765"/>
            </a:xfrm>
            <a:custGeom>
              <a:avLst/>
              <a:gdLst/>
              <a:ahLst/>
              <a:cxnLst/>
              <a:rect l="l" t="t" r="r" b="b"/>
              <a:pathLst>
                <a:path w="228600" h="24764">
                  <a:moveTo>
                    <a:pt x="24460" y="5473"/>
                  </a:moveTo>
                  <a:lnTo>
                    <a:pt x="18986" y="0"/>
                  </a:lnTo>
                  <a:lnTo>
                    <a:pt x="5473" y="0"/>
                  </a:lnTo>
                  <a:lnTo>
                    <a:pt x="0" y="5473"/>
                  </a:lnTo>
                  <a:lnTo>
                    <a:pt x="0" y="18986"/>
                  </a:lnTo>
                  <a:lnTo>
                    <a:pt x="5473" y="24460"/>
                  </a:lnTo>
                  <a:lnTo>
                    <a:pt x="18986" y="24460"/>
                  </a:lnTo>
                  <a:lnTo>
                    <a:pt x="24460" y="18986"/>
                  </a:lnTo>
                  <a:lnTo>
                    <a:pt x="24460" y="12230"/>
                  </a:lnTo>
                  <a:lnTo>
                    <a:pt x="24460" y="5473"/>
                  </a:lnTo>
                  <a:close/>
                </a:path>
                <a:path w="228600" h="24764">
                  <a:moveTo>
                    <a:pt x="228320" y="5473"/>
                  </a:moveTo>
                  <a:lnTo>
                    <a:pt x="222846" y="0"/>
                  </a:lnTo>
                  <a:lnTo>
                    <a:pt x="209334" y="0"/>
                  </a:lnTo>
                  <a:lnTo>
                    <a:pt x="203860" y="5473"/>
                  </a:lnTo>
                  <a:lnTo>
                    <a:pt x="203860" y="18986"/>
                  </a:lnTo>
                  <a:lnTo>
                    <a:pt x="209334" y="24460"/>
                  </a:lnTo>
                  <a:lnTo>
                    <a:pt x="222846" y="24460"/>
                  </a:lnTo>
                  <a:lnTo>
                    <a:pt x="228320" y="18986"/>
                  </a:lnTo>
                  <a:lnTo>
                    <a:pt x="228320" y="12230"/>
                  </a:lnTo>
                  <a:lnTo>
                    <a:pt x="228320" y="5473"/>
                  </a:lnTo>
                  <a:close/>
                </a:path>
              </a:pathLst>
            </a:custGeom>
            <a:grpFill/>
          </p:spPr>
          <p:txBody>
            <a:bodyPr wrap="square" lIns="0" tIns="0" rIns="0" bIns="0" rtlCol="0"/>
            <a:lstStyle/>
            <a:p>
              <a:endParaRPr/>
            </a:p>
          </p:txBody>
        </p:sp>
      </p:grpSp>
      <p:sp>
        <p:nvSpPr>
          <p:cNvPr id="17" name="object 25"/>
          <p:cNvSpPr/>
          <p:nvPr/>
        </p:nvSpPr>
        <p:spPr>
          <a:xfrm>
            <a:off x="329538" y="2007277"/>
            <a:ext cx="5235388" cy="527991"/>
          </a:xfrm>
          <a:custGeom>
            <a:avLst/>
            <a:gdLst/>
            <a:ahLst/>
            <a:cxnLst/>
            <a:rect l="l" t="t" r="r" b="b"/>
            <a:pathLst>
              <a:path w="3943984" h="720725">
                <a:moveTo>
                  <a:pt x="3871525" y="0"/>
                </a:moveTo>
                <a:lnTo>
                  <a:pt x="72022" y="0"/>
                </a:lnTo>
                <a:lnTo>
                  <a:pt x="43999" y="5663"/>
                </a:lnTo>
                <a:lnTo>
                  <a:pt x="21105" y="21105"/>
                </a:lnTo>
                <a:lnTo>
                  <a:pt x="5663" y="43999"/>
                </a:lnTo>
                <a:lnTo>
                  <a:pt x="0" y="72022"/>
                </a:lnTo>
                <a:lnTo>
                  <a:pt x="0" y="648206"/>
                </a:lnTo>
                <a:lnTo>
                  <a:pt x="5663" y="676239"/>
                </a:lnTo>
                <a:lnTo>
                  <a:pt x="21105" y="699132"/>
                </a:lnTo>
                <a:lnTo>
                  <a:pt x="43999" y="714568"/>
                </a:lnTo>
                <a:lnTo>
                  <a:pt x="72022" y="720228"/>
                </a:lnTo>
                <a:lnTo>
                  <a:pt x="3871525" y="720228"/>
                </a:lnTo>
                <a:lnTo>
                  <a:pt x="3899548" y="714568"/>
                </a:lnTo>
                <a:lnTo>
                  <a:pt x="3922443" y="699132"/>
                </a:lnTo>
                <a:lnTo>
                  <a:pt x="3937884" y="676239"/>
                </a:lnTo>
                <a:lnTo>
                  <a:pt x="3943548" y="648206"/>
                </a:lnTo>
                <a:lnTo>
                  <a:pt x="3943548" y="72022"/>
                </a:lnTo>
                <a:lnTo>
                  <a:pt x="3937884" y="43999"/>
                </a:lnTo>
                <a:lnTo>
                  <a:pt x="3922443" y="21105"/>
                </a:lnTo>
                <a:lnTo>
                  <a:pt x="3899548" y="5663"/>
                </a:lnTo>
                <a:lnTo>
                  <a:pt x="3871525" y="0"/>
                </a:lnTo>
                <a:close/>
              </a:path>
            </a:pathLst>
          </a:custGeom>
          <a:solidFill>
            <a:srgbClr val="F39C3D"/>
          </a:solidFill>
          <a:ln>
            <a:solidFill>
              <a:srgbClr val="FFFF00"/>
            </a:solidFill>
          </a:ln>
        </p:spPr>
        <p:txBody>
          <a:bodyPr wrap="square" lIns="0" tIns="0" rIns="0" bIns="0" rtlCol="0"/>
          <a:lstStyle/>
          <a:p>
            <a:pPr marL="457200" indent="-457200" algn="ctr">
              <a:buFont typeface="+mj-lt"/>
              <a:buAutoNum type="arabicParenR"/>
            </a:pPr>
            <a:r>
              <a:rPr lang="tr-TR" sz="2400" b="1" i="1" dirty="0">
                <a:latin typeface="Bahnschrift Condensed" pitchFamily="34" charset="0"/>
              </a:rPr>
              <a:t>Proje Tanımlaması ve Gereksinimler</a:t>
            </a:r>
            <a:endParaRPr sz="2400" i="1" dirty="0">
              <a:latin typeface="Bahnschrift Condensed" pitchFamily="34" charset="0"/>
            </a:endParaRPr>
          </a:p>
        </p:txBody>
      </p:sp>
      <p:sp>
        <p:nvSpPr>
          <p:cNvPr id="18" name="object 25"/>
          <p:cNvSpPr/>
          <p:nvPr/>
        </p:nvSpPr>
        <p:spPr>
          <a:xfrm>
            <a:off x="317102" y="5766201"/>
            <a:ext cx="5260261" cy="487352"/>
          </a:xfrm>
          <a:custGeom>
            <a:avLst/>
            <a:gdLst/>
            <a:ahLst/>
            <a:cxnLst/>
            <a:rect l="l" t="t" r="r" b="b"/>
            <a:pathLst>
              <a:path w="3943984" h="720725">
                <a:moveTo>
                  <a:pt x="3871525" y="0"/>
                </a:moveTo>
                <a:lnTo>
                  <a:pt x="72022" y="0"/>
                </a:lnTo>
                <a:lnTo>
                  <a:pt x="43999" y="5663"/>
                </a:lnTo>
                <a:lnTo>
                  <a:pt x="21105" y="21105"/>
                </a:lnTo>
                <a:lnTo>
                  <a:pt x="5663" y="43999"/>
                </a:lnTo>
                <a:lnTo>
                  <a:pt x="0" y="72022"/>
                </a:lnTo>
                <a:lnTo>
                  <a:pt x="0" y="648206"/>
                </a:lnTo>
                <a:lnTo>
                  <a:pt x="5663" y="676239"/>
                </a:lnTo>
                <a:lnTo>
                  <a:pt x="21105" y="699132"/>
                </a:lnTo>
                <a:lnTo>
                  <a:pt x="43999" y="714568"/>
                </a:lnTo>
                <a:lnTo>
                  <a:pt x="72022" y="720228"/>
                </a:lnTo>
                <a:lnTo>
                  <a:pt x="3871525" y="720228"/>
                </a:lnTo>
                <a:lnTo>
                  <a:pt x="3899548" y="714568"/>
                </a:lnTo>
                <a:lnTo>
                  <a:pt x="3922443" y="699132"/>
                </a:lnTo>
                <a:lnTo>
                  <a:pt x="3937884" y="676239"/>
                </a:lnTo>
                <a:lnTo>
                  <a:pt x="3943548" y="648206"/>
                </a:lnTo>
                <a:lnTo>
                  <a:pt x="3943548" y="72022"/>
                </a:lnTo>
                <a:lnTo>
                  <a:pt x="3937884" y="43999"/>
                </a:lnTo>
                <a:lnTo>
                  <a:pt x="3922443" y="21105"/>
                </a:lnTo>
                <a:lnTo>
                  <a:pt x="3899548" y="5663"/>
                </a:lnTo>
                <a:lnTo>
                  <a:pt x="3871525" y="0"/>
                </a:lnTo>
                <a:close/>
              </a:path>
            </a:pathLst>
          </a:custGeom>
          <a:solidFill>
            <a:srgbClr val="CDAF63"/>
          </a:solidFill>
        </p:spPr>
        <p:txBody>
          <a:bodyPr wrap="square" lIns="0" tIns="0" rIns="0" bIns="0" rtlCol="0"/>
          <a:lstStyle/>
          <a:p>
            <a:pPr marL="457200" indent="-457200" algn="ctr">
              <a:buFont typeface="+mj-lt"/>
              <a:buAutoNum type="arabicParenR" startAt="5"/>
            </a:pPr>
            <a:r>
              <a:rPr lang="tr-TR" sz="2400" dirty="0">
                <a:latin typeface="Bahnschrift Condensed" pitchFamily="34" charset="0"/>
              </a:rPr>
              <a:t>Test ve Kalite Güvencesi</a:t>
            </a:r>
            <a:endParaRPr sz="2400" dirty="0">
              <a:latin typeface="Bahnschrift Condensed" pitchFamily="34" charset="0"/>
            </a:endParaRPr>
          </a:p>
        </p:txBody>
      </p:sp>
      <p:sp>
        <p:nvSpPr>
          <p:cNvPr id="19" name="object 25"/>
          <p:cNvSpPr/>
          <p:nvPr/>
        </p:nvSpPr>
        <p:spPr>
          <a:xfrm>
            <a:off x="304667" y="4838818"/>
            <a:ext cx="5234336" cy="481973"/>
          </a:xfrm>
          <a:custGeom>
            <a:avLst/>
            <a:gdLst/>
            <a:ahLst/>
            <a:cxnLst/>
            <a:rect l="l" t="t" r="r" b="b"/>
            <a:pathLst>
              <a:path w="3943984" h="720725">
                <a:moveTo>
                  <a:pt x="3871525" y="0"/>
                </a:moveTo>
                <a:lnTo>
                  <a:pt x="72022" y="0"/>
                </a:lnTo>
                <a:lnTo>
                  <a:pt x="43999" y="5663"/>
                </a:lnTo>
                <a:lnTo>
                  <a:pt x="21105" y="21105"/>
                </a:lnTo>
                <a:lnTo>
                  <a:pt x="5663" y="43999"/>
                </a:lnTo>
                <a:lnTo>
                  <a:pt x="0" y="72022"/>
                </a:lnTo>
                <a:lnTo>
                  <a:pt x="0" y="648206"/>
                </a:lnTo>
                <a:lnTo>
                  <a:pt x="5663" y="676239"/>
                </a:lnTo>
                <a:lnTo>
                  <a:pt x="21105" y="699132"/>
                </a:lnTo>
                <a:lnTo>
                  <a:pt x="43999" y="714568"/>
                </a:lnTo>
                <a:lnTo>
                  <a:pt x="72022" y="720228"/>
                </a:lnTo>
                <a:lnTo>
                  <a:pt x="3871525" y="720228"/>
                </a:lnTo>
                <a:lnTo>
                  <a:pt x="3899548" y="714568"/>
                </a:lnTo>
                <a:lnTo>
                  <a:pt x="3922443" y="699132"/>
                </a:lnTo>
                <a:lnTo>
                  <a:pt x="3937884" y="676239"/>
                </a:lnTo>
                <a:lnTo>
                  <a:pt x="3943548" y="648206"/>
                </a:lnTo>
                <a:lnTo>
                  <a:pt x="3943548" y="72022"/>
                </a:lnTo>
                <a:lnTo>
                  <a:pt x="3937884" y="43999"/>
                </a:lnTo>
                <a:lnTo>
                  <a:pt x="3922443" y="21105"/>
                </a:lnTo>
                <a:lnTo>
                  <a:pt x="3899548" y="5663"/>
                </a:lnTo>
                <a:lnTo>
                  <a:pt x="3871525" y="0"/>
                </a:lnTo>
                <a:close/>
              </a:path>
            </a:pathLst>
          </a:custGeom>
          <a:solidFill>
            <a:srgbClr val="A09790"/>
          </a:solidFill>
        </p:spPr>
        <p:txBody>
          <a:bodyPr wrap="square" lIns="0" tIns="0" rIns="0" bIns="0" rtlCol="0"/>
          <a:lstStyle/>
          <a:p>
            <a:pPr lvl="3"/>
            <a:r>
              <a:rPr lang="tr-TR" sz="2400" dirty="0">
                <a:latin typeface="Bahnschrift Condensed" pitchFamily="34" charset="0"/>
              </a:rPr>
              <a:t>4-) İçerik ve Eğitim</a:t>
            </a:r>
            <a:endParaRPr sz="2400" dirty="0">
              <a:latin typeface="Bahnschrift Condensed" pitchFamily="34" charset="0"/>
            </a:endParaRPr>
          </a:p>
        </p:txBody>
      </p:sp>
      <p:sp>
        <p:nvSpPr>
          <p:cNvPr id="20" name="object 25"/>
          <p:cNvSpPr/>
          <p:nvPr/>
        </p:nvSpPr>
        <p:spPr>
          <a:xfrm>
            <a:off x="6305180" y="2313032"/>
            <a:ext cx="5214473" cy="501096"/>
          </a:xfrm>
          <a:custGeom>
            <a:avLst/>
            <a:gdLst/>
            <a:ahLst/>
            <a:cxnLst/>
            <a:rect l="l" t="t" r="r" b="b"/>
            <a:pathLst>
              <a:path w="3943984" h="720725">
                <a:moveTo>
                  <a:pt x="3871525" y="0"/>
                </a:moveTo>
                <a:lnTo>
                  <a:pt x="72022" y="0"/>
                </a:lnTo>
                <a:lnTo>
                  <a:pt x="43999" y="5663"/>
                </a:lnTo>
                <a:lnTo>
                  <a:pt x="21105" y="21105"/>
                </a:lnTo>
                <a:lnTo>
                  <a:pt x="5663" y="43999"/>
                </a:lnTo>
                <a:lnTo>
                  <a:pt x="0" y="72022"/>
                </a:lnTo>
                <a:lnTo>
                  <a:pt x="0" y="648206"/>
                </a:lnTo>
                <a:lnTo>
                  <a:pt x="5663" y="676239"/>
                </a:lnTo>
                <a:lnTo>
                  <a:pt x="21105" y="699132"/>
                </a:lnTo>
                <a:lnTo>
                  <a:pt x="43999" y="714568"/>
                </a:lnTo>
                <a:lnTo>
                  <a:pt x="72022" y="720228"/>
                </a:lnTo>
                <a:lnTo>
                  <a:pt x="3871525" y="720228"/>
                </a:lnTo>
                <a:lnTo>
                  <a:pt x="3899548" y="714568"/>
                </a:lnTo>
                <a:lnTo>
                  <a:pt x="3922443" y="699132"/>
                </a:lnTo>
                <a:lnTo>
                  <a:pt x="3937884" y="676239"/>
                </a:lnTo>
                <a:lnTo>
                  <a:pt x="3943548" y="648206"/>
                </a:lnTo>
                <a:lnTo>
                  <a:pt x="3943548" y="72022"/>
                </a:lnTo>
                <a:lnTo>
                  <a:pt x="3937884" y="43999"/>
                </a:lnTo>
                <a:lnTo>
                  <a:pt x="3922443" y="21105"/>
                </a:lnTo>
                <a:lnTo>
                  <a:pt x="3899548" y="5663"/>
                </a:lnTo>
                <a:lnTo>
                  <a:pt x="3871525" y="0"/>
                </a:lnTo>
                <a:close/>
              </a:path>
            </a:pathLst>
          </a:custGeom>
          <a:solidFill>
            <a:srgbClr val="7DB39E"/>
          </a:solidFill>
        </p:spPr>
        <p:txBody>
          <a:bodyPr wrap="square" lIns="0" tIns="0" rIns="0" bIns="0" rtlCol="0"/>
          <a:lstStyle/>
          <a:p>
            <a:pPr marL="457200" indent="-457200" algn="ctr">
              <a:buFont typeface="+mj-lt"/>
              <a:buAutoNum type="arabicParenR" startAt="6"/>
            </a:pPr>
            <a:r>
              <a:rPr lang="tr-TR" sz="2400" dirty="0">
                <a:latin typeface="Bahnschrift Condensed" pitchFamily="34" charset="0"/>
              </a:rPr>
              <a:t>Pazarlama ve Dağıtım</a:t>
            </a:r>
            <a:endParaRPr sz="2400" dirty="0">
              <a:latin typeface="Bahnschrift Condensed" pitchFamily="34" charset="0"/>
            </a:endParaRPr>
          </a:p>
        </p:txBody>
      </p:sp>
      <p:sp>
        <p:nvSpPr>
          <p:cNvPr id="21" name="object 25"/>
          <p:cNvSpPr/>
          <p:nvPr/>
        </p:nvSpPr>
        <p:spPr>
          <a:xfrm>
            <a:off x="6305180" y="3246433"/>
            <a:ext cx="5214473" cy="527991"/>
          </a:xfrm>
          <a:custGeom>
            <a:avLst/>
            <a:gdLst/>
            <a:ahLst/>
            <a:cxnLst/>
            <a:rect l="l" t="t" r="r" b="b"/>
            <a:pathLst>
              <a:path w="3943984" h="720725">
                <a:moveTo>
                  <a:pt x="3871525" y="0"/>
                </a:moveTo>
                <a:lnTo>
                  <a:pt x="72022" y="0"/>
                </a:lnTo>
                <a:lnTo>
                  <a:pt x="43999" y="5663"/>
                </a:lnTo>
                <a:lnTo>
                  <a:pt x="21105" y="21105"/>
                </a:lnTo>
                <a:lnTo>
                  <a:pt x="5663" y="43999"/>
                </a:lnTo>
                <a:lnTo>
                  <a:pt x="0" y="72022"/>
                </a:lnTo>
                <a:lnTo>
                  <a:pt x="0" y="648206"/>
                </a:lnTo>
                <a:lnTo>
                  <a:pt x="5663" y="676239"/>
                </a:lnTo>
                <a:lnTo>
                  <a:pt x="21105" y="699132"/>
                </a:lnTo>
                <a:lnTo>
                  <a:pt x="43999" y="714568"/>
                </a:lnTo>
                <a:lnTo>
                  <a:pt x="72022" y="720228"/>
                </a:lnTo>
                <a:lnTo>
                  <a:pt x="3871525" y="720228"/>
                </a:lnTo>
                <a:lnTo>
                  <a:pt x="3899548" y="714568"/>
                </a:lnTo>
                <a:lnTo>
                  <a:pt x="3922443" y="699132"/>
                </a:lnTo>
                <a:lnTo>
                  <a:pt x="3937884" y="676239"/>
                </a:lnTo>
                <a:lnTo>
                  <a:pt x="3943548" y="648206"/>
                </a:lnTo>
                <a:lnTo>
                  <a:pt x="3943548" y="72022"/>
                </a:lnTo>
                <a:lnTo>
                  <a:pt x="3937884" y="43999"/>
                </a:lnTo>
                <a:lnTo>
                  <a:pt x="3922443" y="21105"/>
                </a:lnTo>
                <a:lnTo>
                  <a:pt x="3899548" y="5663"/>
                </a:lnTo>
                <a:lnTo>
                  <a:pt x="3871525" y="0"/>
                </a:lnTo>
                <a:close/>
              </a:path>
            </a:pathLst>
          </a:custGeom>
          <a:solidFill>
            <a:srgbClr val="5BD595"/>
          </a:solidFill>
        </p:spPr>
        <p:txBody>
          <a:bodyPr wrap="square" lIns="0" tIns="0" rIns="0" bIns="0" rtlCol="0"/>
          <a:lstStyle/>
          <a:p>
            <a:pPr marL="457200" indent="-457200" algn="ctr">
              <a:buFont typeface="+mj-lt"/>
              <a:buAutoNum type="arabicParenR" startAt="7"/>
            </a:pPr>
            <a:r>
              <a:rPr lang="tr-TR" sz="2400" dirty="0">
                <a:latin typeface="Bahnschrift Condensed" pitchFamily="34" charset="0"/>
              </a:rPr>
              <a:t>Bakım ve Destek</a:t>
            </a:r>
            <a:endParaRPr sz="2400" dirty="0">
              <a:latin typeface="Bahnschrift Condensed" pitchFamily="34" charset="0"/>
            </a:endParaRPr>
          </a:p>
        </p:txBody>
      </p:sp>
      <p:sp>
        <p:nvSpPr>
          <p:cNvPr id="22" name="object 25"/>
          <p:cNvSpPr/>
          <p:nvPr/>
        </p:nvSpPr>
        <p:spPr>
          <a:xfrm>
            <a:off x="6305180" y="4186684"/>
            <a:ext cx="5178612" cy="554885"/>
          </a:xfrm>
          <a:custGeom>
            <a:avLst/>
            <a:gdLst/>
            <a:ahLst/>
            <a:cxnLst/>
            <a:rect l="l" t="t" r="r" b="b"/>
            <a:pathLst>
              <a:path w="3943984" h="720725">
                <a:moveTo>
                  <a:pt x="3871525" y="0"/>
                </a:moveTo>
                <a:lnTo>
                  <a:pt x="72022" y="0"/>
                </a:lnTo>
                <a:lnTo>
                  <a:pt x="43999" y="5663"/>
                </a:lnTo>
                <a:lnTo>
                  <a:pt x="21105" y="21105"/>
                </a:lnTo>
                <a:lnTo>
                  <a:pt x="5663" y="43999"/>
                </a:lnTo>
                <a:lnTo>
                  <a:pt x="0" y="72022"/>
                </a:lnTo>
                <a:lnTo>
                  <a:pt x="0" y="648206"/>
                </a:lnTo>
                <a:lnTo>
                  <a:pt x="5663" y="676239"/>
                </a:lnTo>
                <a:lnTo>
                  <a:pt x="21105" y="699132"/>
                </a:lnTo>
                <a:lnTo>
                  <a:pt x="43999" y="714568"/>
                </a:lnTo>
                <a:lnTo>
                  <a:pt x="72022" y="720228"/>
                </a:lnTo>
                <a:lnTo>
                  <a:pt x="3871525" y="720228"/>
                </a:lnTo>
                <a:lnTo>
                  <a:pt x="3899548" y="714568"/>
                </a:lnTo>
                <a:lnTo>
                  <a:pt x="3922443" y="699132"/>
                </a:lnTo>
                <a:lnTo>
                  <a:pt x="3937884" y="676239"/>
                </a:lnTo>
                <a:lnTo>
                  <a:pt x="3943548" y="648206"/>
                </a:lnTo>
                <a:lnTo>
                  <a:pt x="3943548" y="72022"/>
                </a:lnTo>
                <a:lnTo>
                  <a:pt x="3937884" y="43999"/>
                </a:lnTo>
                <a:lnTo>
                  <a:pt x="3922443" y="21105"/>
                </a:lnTo>
                <a:lnTo>
                  <a:pt x="3899548" y="5663"/>
                </a:lnTo>
                <a:lnTo>
                  <a:pt x="3871525" y="0"/>
                </a:lnTo>
                <a:close/>
              </a:path>
            </a:pathLst>
          </a:custGeom>
          <a:solidFill>
            <a:srgbClr val="70C0C0"/>
          </a:solidFill>
        </p:spPr>
        <p:txBody>
          <a:bodyPr wrap="square" lIns="0" tIns="0" rIns="0" bIns="0" rtlCol="0"/>
          <a:lstStyle/>
          <a:p>
            <a:pPr marL="457200" indent="-457200" algn="ctr">
              <a:buFont typeface="+mj-lt"/>
              <a:buAutoNum type="arabicParenR" startAt="8"/>
            </a:pPr>
            <a:r>
              <a:rPr lang="tr-TR" sz="2400" dirty="0">
                <a:latin typeface="Bahnschrift Condensed" pitchFamily="34" charset="0"/>
              </a:rPr>
              <a:t>Yasal ve Güvenlik Faktörleri</a:t>
            </a:r>
            <a:endParaRPr sz="2400" dirty="0">
              <a:latin typeface="Bahnschrift Condensed" pitchFamily="34" charset="0"/>
            </a:endParaRPr>
          </a:p>
        </p:txBody>
      </p:sp>
      <p:sp>
        <p:nvSpPr>
          <p:cNvPr id="23" name="object 25"/>
          <p:cNvSpPr/>
          <p:nvPr/>
        </p:nvSpPr>
        <p:spPr>
          <a:xfrm>
            <a:off x="6269319" y="5190244"/>
            <a:ext cx="5178613" cy="536957"/>
          </a:xfrm>
          <a:custGeom>
            <a:avLst/>
            <a:gdLst/>
            <a:ahLst/>
            <a:cxnLst/>
            <a:rect l="l" t="t" r="r" b="b"/>
            <a:pathLst>
              <a:path w="3943984" h="720725">
                <a:moveTo>
                  <a:pt x="3871525" y="0"/>
                </a:moveTo>
                <a:lnTo>
                  <a:pt x="72022" y="0"/>
                </a:lnTo>
                <a:lnTo>
                  <a:pt x="43999" y="5663"/>
                </a:lnTo>
                <a:lnTo>
                  <a:pt x="21105" y="21105"/>
                </a:lnTo>
                <a:lnTo>
                  <a:pt x="5663" y="43999"/>
                </a:lnTo>
                <a:lnTo>
                  <a:pt x="0" y="72022"/>
                </a:lnTo>
                <a:lnTo>
                  <a:pt x="0" y="648206"/>
                </a:lnTo>
                <a:lnTo>
                  <a:pt x="5663" y="676239"/>
                </a:lnTo>
                <a:lnTo>
                  <a:pt x="21105" y="699132"/>
                </a:lnTo>
                <a:lnTo>
                  <a:pt x="43999" y="714568"/>
                </a:lnTo>
                <a:lnTo>
                  <a:pt x="72022" y="720228"/>
                </a:lnTo>
                <a:lnTo>
                  <a:pt x="3871525" y="720228"/>
                </a:lnTo>
                <a:lnTo>
                  <a:pt x="3899548" y="714568"/>
                </a:lnTo>
                <a:lnTo>
                  <a:pt x="3922443" y="699132"/>
                </a:lnTo>
                <a:lnTo>
                  <a:pt x="3937884" y="676239"/>
                </a:lnTo>
                <a:lnTo>
                  <a:pt x="3943548" y="648206"/>
                </a:lnTo>
                <a:lnTo>
                  <a:pt x="3943548" y="72022"/>
                </a:lnTo>
                <a:lnTo>
                  <a:pt x="3937884" y="43999"/>
                </a:lnTo>
                <a:lnTo>
                  <a:pt x="3922443" y="21105"/>
                </a:lnTo>
                <a:lnTo>
                  <a:pt x="3899548" y="5663"/>
                </a:lnTo>
                <a:lnTo>
                  <a:pt x="3871525" y="0"/>
                </a:lnTo>
                <a:close/>
              </a:path>
            </a:pathLst>
          </a:custGeom>
          <a:solidFill>
            <a:srgbClr val="5B9BD4"/>
          </a:solidFill>
        </p:spPr>
        <p:txBody>
          <a:bodyPr wrap="square" lIns="0" tIns="0" rIns="0" bIns="0" rtlCol="0"/>
          <a:lstStyle/>
          <a:p>
            <a:pPr marL="342900" indent="-342900" algn="ctr">
              <a:buFont typeface="+mj-lt"/>
              <a:buAutoNum type="arabicParenR" startAt="9"/>
            </a:pPr>
            <a:r>
              <a:rPr lang="tr-TR" dirty="0"/>
              <a:t>F</a:t>
            </a:r>
            <a:r>
              <a:rPr lang="tr-TR" sz="2400" dirty="0">
                <a:latin typeface="Bahnschrift Condensed" pitchFamily="34" charset="0"/>
              </a:rPr>
              <a:t>inansal Planlama</a:t>
            </a:r>
            <a:endParaRPr sz="2400" dirty="0">
              <a:latin typeface="Bahnschrift Condensed" pitchFamily="34" charset="0"/>
            </a:endParaRPr>
          </a:p>
        </p:txBody>
      </p:sp>
      <p:sp>
        <p:nvSpPr>
          <p:cNvPr id="26" name="25 Dikdörtgen"/>
          <p:cNvSpPr/>
          <p:nvPr/>
        </p:nvSpPr>
        <p:spPr>
          <a:xfrm>
            <a:off x="875241" y="4002462"/>
            <a:ext cx="3812262" cy="461665"/>
          </a:xfrm>
          <a:prstGeom prst="rect">
            <a:avLst/>
          </a:prstGeom>
        </p:spPr>
        <p:txBody>
          <a:bodyPr wrap="none">
            <a:spAutoFit/>
          </a:bodyPr>
          <a:lstStyle/>
          <a:p>
            <a:pPr marL="342900" indent="-342900">
              <a:buFont typeface="+mj-lt"/>
              <a:buAutoNum type="arabicParenR" startAt="3"/>
            </a:pPr>
            <a:r>
              <a:rPr lang="tr-TR" sz="2400" dirty="0">
                <a:latin typeface="Bahnschrift Condensed" pitchFamily="34" charset="0"/>
              </a:rPr>
              <a:t>Geliştirme ve Yazılım Maliyetleri</a:t>
            </a:r>
          </a:p>
        </p:txBody>
      </p:sp>
      <p:pic>
        <p:nvPicPr>
          <p:cNvPr id="5" name="Resim 4">
            <a:extLst>
              <a:ext uri="{FF2B5EF4-FFF2-40B4-BE49-F238E27FC236}">
                <a16:creationId xmlns:a16="http://schemas.microsoft.com/office/drawing/2014/main" id="{270BA9E9-40F3-0488-4A73-65AAF4AF2C60}"/>
              </a:ext>
            </a:extLst>
          </p:cNvPr>
          <p:cNvPicPr>
            <a:picLocks noChangeAspect="1"/>
          </p:cNvPicPr>
          <p:nvPr/>
        </p:nvPicPr>
        <p:blipFill rotWithShape="1">
          <a:blip r:embed="rId2"/>
          <a:srcRect t="13696" b="10246"/>
          <a:stretch/>
        </p:blipFill>
        <p:spPr>
          <a:xfrm>
            <a:off x="23837" y="-58456"/>
            <a:ext cx="4687503" cy="1876426"/>
          </a:xfrm>
          <a:prstGeom prst="rect">
            <a:avLst/>
          </a:prstGeom>
        </p:spPr>
      </p:pic>
      <p:pic>
        <p:nvPicPr>
          <p:cNvPr id="6" name="Resim 5">
            <a:extLst>
              <a:ext uri="{FF2B5EF4-FFF2-40B4-BE49-F238E27FC236}">
                <a16:creationId xmlns:a16="http://schemas.microsoft.com/office/drawing/2014/main" id="{F2CA51FC-1097-9803-DC79-9D8B69877962}"/>
              </a:ext>
            </a:extLst>
          </p:cNvPr>
          <p:cNvPicPr>
            <a:picLocks noChangeAspect="1"/>
          </p:cNvPicPr>
          <p:nvPr/>
        </p:nvPicPr>
        <p:blipFill>
          <a:blip r:embed="rId3"/>
          <a:stretch>
            <a:fillRect/>
          </a:stretch>
        </p:blipFill>
        <p:spPr>
          <a:xfrm>
            <a:off x="7503770" y="70320"/>
            <a:ext cx="4688230" cy="1877731"/>
          </a:xfrm>
          <a:prstGeom prst="rect">
            <a:avLst/>
          </a:prstGeom>
        </p:spPr>
      </p:pic>
    </p:spTree>
    <p:extLst>
      <p:ext uri="{BB962C8B-B14F-4D97-AF65-F5344CB8AC3E}">
        <p14:creationId xmlns:p14="http://schemas.microsoft.com/office/powerpoint/2010/main" val="3087823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C70F638D-5C7E-C144-35FF-CECED5CF711F}"/>
              </a:ext>
            </a:extLst>
          </p:cNvPr>
          <p:cNvSpPr/>
          <p:nvPr/>
        </p:nvSpPr>
        <p:spPr>
          <a:xfrm>
            <a:off x="7495146" y="1819328"/>
            <a:ext cx="4696852" cy="458147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F1850333-ED8D-B459-92FA-9C6D0BC5E6C8}"/>
              </a:ext>
            </a:extLst>
          </p:cNvPr>
          <p:cNvSpPr/>
          <p:nvPr/>
        </p:nvSpPr>
        <p:spPr>
          <a:xfrm>
            <a:off x="3" y="1819328"/>
            <a:ext cx="4696852" cy="4581471"/>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a:extLst>
              <a:ext uri="{FF2B5EF4-FFF2-40B4-BE49-F238E27FC236}">
                <a16:creationId xmlns:a16="http://schemas.microsoft.com/office/drawing/2014/main" id="{0C74A3EF-9000-2417-4F3F-FE8C5A75044C}"/>
              </a:ext>
            </a:extLst>
          </p:cNvPr>
          <p:cNvSpPr>
            <a:spLocks noGrp="1"/>
          </p:cNvSpPr>
          <p:nvPr>
            <p:ph type="title"/>
          </p:nvPr>
        </p:nvSpPr>
        <p:spPr>
          <a:xfrm>
            <a:off x="4546210" y="400250"/>
            <a:ext cx="3099580" cy="1371600"/>
          </a:xfrm>
        </p:spPr>
        <p:txBody>
          <a:bodyPr/>
          <a:lstStyle/>
          <a:p>
            <a:r>
              <a:rPr lang="tr-TR" dirty="0"/>
              <a:t>SUNUM PLANI</a:t>
            </a:r>
          </a:p>
        </p:txBody>
      </p:sp>
      <p:sp>
        <p:nvSpPr>
          <p:cNvPr id="3" name="İçerik Yer Tutucusu 2">
            <a:extLst>
              <a:ext uri="{FF2B5EF4-FFF2-40B4-BE49-F238E27FC236}">
                <a16:creationId xmlns:a16="http://schemas.microsoft.com/office/drawing/2014/main" id="{A1556DBF-65E2-90A1-7486-CEE3D6B0520F}"/>
              </a:ext>
            </a:extLst>
          </p:cNvPr>
          <p:cNvSpPr>
            <a:spLocks noGrp="1"/>
          </p:cNvSpPr>
          <p:nvPr>
            <p:ph idx="1"/>
          </p:nvPr>
        </p:nvSpPr>
        <p:spPr>
          <a:xfrm>
            <a:off x="151814" y="2120705"/>
            <a:ext cx="5705035" cy="4137259"/>
          </a:xfrm>
        </p:spPr>
        <p:txBody>
          <a:bodyPr/>
          <a:lstStyle/>
          <a:p>
            <a:r>
              <a:rPr lang="tr-TR" dirty="0"/>
              <a:t>Dijital Ekran Bağımlılığı Nedir?</a:t>
            </a:r>
          </a:p>
          <a:p>
            <a:r>
              <a:rPr lang="tr-TR" dirty="0"/>
              <a:t>Türkiye’de Ekran Bağımlılığı Durumu</a:t>
            </a:r>
          </a:p>
          <a:p>
            <a:r>
              <a:rPr lang="tr-TR" dirty="0"/>
              <a:t>Dünyada Ekran Bağımlılığı Durumu</a:t>
            </a:r>
          </a:p>
          <a:p>
            <a:r>
              <a:rPr lang="tr-TR" dirty="0"/>
              <a:t>Yaş Gruplarına Göre Çocukların Bilişim</a:t>
            </a:r>
          </a:p>
          <a:p>
            <a:pPr marL="0" indent="0">
              <a:buNone/>
            </a:pPr>
            <a:r>
              <a:rPr lang="tr-TR" dirty="0"/>
              <a:t>    Teknolojisi Kullanımı </a:t>
            </a:r>
          </a:p>
          <a:p>
            <a:r>
              <a:rPr lang="tr-TR" dirty="0"/>
              <a:t>Hane Halkı Bilişim Teknolojileri Kullanımı </a:t>
            </a:r>
          </a:p>
          <a:p>
            <a:r>
              <a:rPr lang="tr-TR" dirty="0"/>
              <a:t>Dijital Ekran Bağımlılığı Semptomları</a:t>
            </a:r>
          </a:p>
          <a:p>
            <a:r>
              <a:rPr lang="tr-TR" dirty="0"/>
              <a:t>Sorunun Belirlenmesi</a:t>
            </a:r>
          </a:p>
          <a:p>
            <a:pPr marL="0" indent="0">
              <a:buNone/>
            </a:pPr>
            <a:endParaRPr lang="tr-TR" dirty="0"/>
          </a:p>
        </p:txBody>
      </p:sp>
      <p:pic>
        <p:nvPicPr>
          <p:cNvPr id="4" name="Resim 3">
            <a:extLst>
              <a:ext uri="{FF2B5EF4-FFF2-40B4-BE49-F238E27FC236}">
                <a16:creationId xmlns:a16="http://schemas.microsoft.com/office/drawing/2014/main" id="{3718C619-9F4B-422E-9DD0-359578FB6310}"/>
              </a:ext>
            </a:extLst>
          </p:cNvPr>
          <p:cNvPicPr>
            <a:picLocks noChangeAspect="1"/>
          </p:cNvPicPr>
          <p:nvPr/>
        </p:nvPicPr>
        <p:blipFill>
          <a:blip r:embed="rId2"/>
          <a:stretch>
            <a:fillRect/>
          </a:stretch>
        </p:blipFill>
        <p:spPr>
          <a:xfrm>
            <a:off x="2855742" y="2025749"/>
            <a:ext cx="6374898" cy="3775816"/>
          </a:xfrm>
          <a:prstGeom prst="rect">
            <a:avLst/>
          </a:prstGeom>
        </p:spPr>
      </p:pic>
      <p:sp>
        <p:nvSpPr>
          <p:cNvPr id="6" name="İçerik Yer Tutucusu 2">
            <a:extLst>
              <a:ext uri="{FF2B5EF4-FFF2-40B4-BE49-F238E27FC236}">
                <a16:creationId xmlns:a16="http://schemas.microsoft.com/office/drawing/2014/main" id="{5A1E71F3-EA8B-1A8D-84D0-E3196FB6D56E}"/>
              </a:ext>
            </a:extLst>
          </p:cNvPr>
          <p:cNvSpPr txBox="1">
            <a:spLocks/>
          </p:cNvSpPr>
          <p:nvPr/>
        </p:nvSpPr>
        <p:spPr>
          <a:xfrm>
            <a:off x="7816949" y="2046849"/>
            <a:ext cx="5705035" cy="413725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t>Proje Amacımız</a:t>
            </a:r>
          </a:p>
          <a:p>
            <a:r>
              <a:rPr lang="tr-TR" dirty="0"/>
              <a:t>Proje İşleyişi </a:t>
            </a:r>
          </a:p>
          <a:p>
            <a:r>
              <a:rPr lang="tr-TR" dirty="0" err="1"/>
              <a:t>OptiCheck</a:t>
            </a:r>
            <a:endParaRPr lang="tr-TR" dirty="0"/>
          </a:p>
          <a:p>
            <a:r>
              <a:rPr lang="tr-TR" dirty="0"/>
              <a:t>Sürdürülebilir Kalkınma Hedefleri</a:t>
            </a:r>
          </a:p>
          <a:p>
            <a:r>
              <a:rPr lang="tr-TR" dirty="0"/>
              <a:t>Maliyet</a:t>
            </a:r>
          </a:p>
          <a:p>
            <a:r>
              <a:rPr lang="tr-TR" dirty="0"/>
              <a:t>Olası İşbirlikçiler</a:t>
            </a:r>
          </a:p>
          <a:p>
            <a:r>
              <a:rPr lang="tr-TR" dirty="0"/>
              <a:t>Kısıtlılıklar</a:t>
            </a:r>
          </a:p>
          <a:p>
            <a:r>
              <a:rPr lang="tr-TR" dirty="0"/>
              <a:t>Kaynakça</a:t>
            </a:r>
          </a:p>
        </p:txBody>
      </p:sp>
    </p:spTree>
    <p:extLst>
      <p:ext uri="{BB962C8B-B14F-4D97-AF65-F5344CB8AC3E}">
        <p14:creationId xmlns:p14="http://schemas.microsoft.com/office/powerpoint/2010/main" val="11523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F825F202-67E5-F49D-73F2-F66043D9ADC4}"/>
              </a:ext>
            </a:extLst>
          </p:cNvPr>
          <p:cNvSpPr/>
          <p:nvPr/>
        </p:nvSpPr>
        <p:spPr>
          <a:xfrm>
            <a:off x="1828800" y="3175505"/>
            <a:ext cx="8707902" cy="98853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1 Başlık"/>
          <p:cNvSpPr>
            <a:spLocks noGrp="1"/>
          </p:cNvSpPr>
          <p:nvPr>
            <p:ph type="title"/>
          </p:nvPr>
        </p:nvSpPr>
        <p:spPr>
          <a:xfrm>
            <a:off x="899177" y="3286954"/>
            <a:ext cx="10685929" cy="462056"/>
          </a:xfrm>
        </p:spPr>
        <p:txBody>
          <a:bodyPr>
            <a:noAutofit/>
          </a:bodyPr>
          <a:lstStyle/>
          <a:p>
            <a:pPr algn="ctr"/>
            <a:r>
              <a:rPr lang="tr-TR" sz="4800" dirty="0"/>
              <a:t>OLASI İŞBİRLİKÇİLER</a:t>
            </a:r>
          </a:p>
        </p:txBody>
      </p:sp>
      <p:pic>
        <p:nvPicPr>
          <p:cNvPr id="1026" name="Picture 2" descr="C:\Users\user\Pictures\Screenshots\Ekran görüntüsü 2024-08-09 234238.png"/>
          <p:cNvPicPr>
            <a:picLocks noChangeAspect="1" noChangeArrowheads="1"/>
          </p:cNvPicPr>
          <p:nvPr/>
        </p:nvPicPr>
        <p:blipFill>
          <a:blip r:embed="rId2" cstate="print"/>
          <a:srcRect/>
          <a:stretch>
            <a:fillRect/>
          </a:stretch>
        </p:blipFill>
        <p:spPr bwMode="auto">
          <a:xfrm>
            <a:off x="333634" y="2299"/>
            <a:ext cx="3640059" cy="2149040"/>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a:off x="4878883" y="181336"/>
            <a:ext cx="2434232" cy="1869534"/>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8995298" y="165262"/>
            <a:ext cx="2433077" cy="2000205"/>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4675877" y="5379178"/>
            <a:ext cx="2840246" cy="1133008"/>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772570" y="5379178"/>
            <a:ext cx="2965758" cy="1133008"/>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a:stretch>
            <a:fillRect/>
          </a:stretch>
        </p:blipFill>
        <p:spPr bwMode="auto">
          <a:xfrm>
            <a:off x="8338669" y="5423161"/>
            <a:ext cx="3246437" cy="1089025"/>
          </a:xfrm>
          <a:prstGeom prst="rect">
            <a:avLst/>
          </a:prstGeom>
          <a:noFill/>
          <a:ln w="9525">
            <a:noFill/>
            <a:miter lim="800000"/>
            <a:headEnd/>
            <a:tailEnd/>
          </a:ln>
          <a:effectLst/>
        </p:spPr>
      </p:pic>
      <p:sp>
        <p:nvSpPr>
          <p:cNvPr id="4" name="Ok: Aşağı 3">
            <a:extLst>
              <a:ext uri="{FF2B5EF4-FFF2-40B4-BE49-F238E27FC236}">
                <a16:creationId xmlns:a16="http://schemas.microsoft.com/office/drawing/2014/main" id="{05B4D24D-1FBA-095A-D898-8C5F73B5C3DF}"/>
              </a:ext>
            </a:extLst>
          </p:cNvPr>
          <p:cNvSpPr/>
          <p:nvPr/>
        </p:nvSpPr>
        <p:spPr>
          <a:xfrm>
            <a:off x="1506552" y="4162919"/>
            <a:ext cx="1294227" cy="1060869"/>
          </a:xfrm>
          <a:prstGeom prst="downArrow">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38FE469A-0B40-ED5E-1728-FE5CF5EF6EFB}"/>
              </a:ext>
            </a:extLst>
          </p:cNvPr>
          <p:cNvPicPr>
            <a:picLocks noChangeAspect="1"/>
          </p:cNvPicPr>
          <p:nvPr/>
        </p:nvPicPr>
        <p:blipFill>
          <a:blip r:embed="rId8"/>
          <a:stretch>
            <a:fillRect/>
          </a:stretch>
        </p:blipFill>
        <p:spPr>
          <a:xfrm>
            <a:off x="5431478" y="4180851"/>
            <a:ext cx="1329043" cy="1079086"/>
          </a:xfrm>
          <a:prstGeom prst="rect">
            <a:avLst/>
          </a:prstGeom>
        </p:spPr>
      </p:pic>
      <p:pic>
        <p:nvPicPr>
          <p:cNvPr id="8" name="Resim 7">
            <a:extLst>
              <a:ext uri="{FF2B5EF4-FFF2-40B4-BE49-F238E27FC236}">
                <a16:creationId xmlns:a16="http://schemas.microsoft.com/office/drawing/2014/main" id="{58912985-C2F4-334B-CCAA-34DD40F388DC}"/>
              </a:ext>
            </a:extLst>
          </p:cNvPr>
          <p:cNvPicPr>
            <a:picLocks noChangeAspect="1"/>
          </p:cNvPicPr>
          <p:nvPr/>
        </p:nvPicPr>
        <p:blipFill>
          <a:blip r:embed="rId8"/>
          <a:stretch>
            <a:fillRect/>
          </a:stretch>
        </p:blipFill>
        <p:spPr>
          <a:xfrm>
            <a:off x="9547314" y="4180851"/>
            <a:ext cx="1329043" cy="1079086"/>
          </a:xfrm>
          <a:prstGeom prst="rect">
            <a:avLst/>
          </a:prstGeom>
        </p:spPr>
      </p:pic>
      <p:pic>
        <p:nvPicPr>
          <p:cNvPr id="9" name="Resim 8">
            <a:extLst>
              <a:ext uri="{FF2B5EF4-FFF2-40B4-BE49-F238E27FC236}">
                <a16:creationId xmlns:a16="http://schemas.microsoft.com/office/drawing/2014/main" id="{B61ADEE1-B4D2-52CC-84CA-726734193B19}"/>
              </a:ext>
            </a:extLst>
          </p:cNvPr>
          <p:cNvPicPr>
            <a:picLocks noChangeAspect="1"/>
          </p:cNvPicPr>
          <p:nvPr/>
        </p:nvPicPr>
        <p:blipFill>
          <a:blip r:embed="rId8"/>
          <a:stretch>
            <a:fillRect/>
          </a:stretch>
        </p:blipFill>
        <p:spPr>
          <a:xfrm rot="10800000">
            <a:off x="5431478" y="2165468"/>
            <a:ext cx="1329043" cy="1079086"/>
          </a:xfrm>
          <a:prstGeom prst="rect">
            <a:avLst/>
          </a:prstGeom>
        </p:spPr>
      </p:pic>
      <p:pic>
        <p:nvPicPr>
          <p:cNvPr id="10" name="Resim 9">
            <a:extLst>
              <a:ext uri="{FF2B5EF4-FFF2-40B4-BE49-F238E27FC236}">
                <a16:creationId xmlns:a16="http://schemas.microsoft.com/office/drawing/2014/main" id="{C83D7B4F-D9A2-C8F0-A853-25BC101CE6BC}"/>
              </a:ext>
            </a:extLst>
          </p:cNvPr>
          <p:cNvPicPr>
            <a:picLocks noChangeAspect="1"/>
          </p:cNvPicPr>
          <p:nvPr/>
        </p:nvPicPr>
        <p:blipFill>
          <a:blip r:embed="rId9"/>
          <a:stretch>
            <a:fillRect/>
          </a:stretch>
        </p:blipFill>
        <p:spPr>
          <a:xfrm>
            <a:off x="1489143" y="2096419"/>
            <a:ext cx="1329043" cy="1079086"/>
          </a:xfrm>
          <a:prstGeom prst="rect">
            <a:avLst/>
          </a:prstGeom>
        </p:spPr>
      </p:pic>
      <p:pic>
        <p:nvPicPr>
          <p:cNvPr id="11" name="Resim 10">
            <a:extLst>
              <a:ext uri="{FF2B5EF4-FFF2-40B4-BE49-F238E27FC236}">
                <a16:creationId xmlns:a16="http://schemas.microsoft.com/office/drawing/2014/main" id="{ECB58502-0AFA-498A-6C02-26447E0C9AD4}"/>
              </a:ext>
            </a:extLst>
          </p:cNvPr>
          <p:cNvPicPr>
            <a:picLocks noChangeAspect="1"/>
          </p:cNvPicPr>
          <p:nvPr/>
        </p:nvPicPr>
        <p:blipFill>
          <a:blip r:embed="rId9"/>
          <a:stretch>
            <a:fillRect/>
          </a:stretch>
        </p:blipFill>
        <p:spPr>
          <a:xfrm>
            <a:off x="9547316" y="2145664"/>
            <a:ext cx="1329043" cy="107908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687171" y="242051"/>
            <a:ext cx="4011084" cy="1264771"/>
          </a:xfrm>
        </p:spPr>
        <p:style>
          <a:lnRef idx="1">
            <a:schemeClr val="accent3"/>
          </a:lnRef>
          <a:fillRef idx="2">
            <a:schemeClr val="accent3"/>
          </a:fillRef>
          <a:effectRef idx="1">
            <a:schemeClr val="accent3"/>
          </a:effectRef>
          <a:fontRef idx="minor">
            <a:schemeClr val="dk1"/>
          </a:fontRef>
        </p:style>
        <p:txBody>
          <a:bodyPr/>
          <a:lstStyle/>
          <a:p>
            <a:pPr algn="ctr"/>
            <a:r>
              <a:rPr lang="tr-TR" dirty="0"/>
              <a:t>ÇÖZÜM ÖNERİLERİ</a:t>
            </a:r>
          </a:p>
        </p:txBody>
      </p:sp>
      <p:sp>
        <p:nvSpPr>
          <p:cNvPr id="4" name="3 Metin Yer Tutucusu"/>
          <p:cNvSpPr>
            <a:spLocks noGrp="1"/>
          </p:cNvSpPr>
          <p:nvPr>
            <p:ph type="body" sz="half" idx="2"/>
          </p:nvPr>
        </p:nvSpPr>
        <p:spPr>
          <a:xfrm>
            <a:off x="7687171" y="1674393"/>
            <a:ext cx="4011084" cy="4691063"/>
          </a:xfrm>
          <a:solidFill>
            <a:schemeClr val="bg1">
              <a:lumMod val="75000"/>
            </a:schemeClr>
          </a:solidFill>
        </p:spPr>
        <p:style>
          <a:lnRef idx="1">
            <a:schemeClr val="accent4"/>
          </a:lnRef>
          <a:fillRef idx="2">
            <a:schemeClr val="accent4"/>
          </a:fillRef>
          <a:effectRef idx="1">
            <a:schemeClr val="accent4"/>
          </a:effectRef>
          <a:fontRef idx="minor">
            <a:schemeClr val="dk1"/>
          </a:fontRef>
        </p:style>
        <p:txBody>
          <a:bodyPr/>
          <a:lstStyle/>
          <a:p>
            <a:pPr>
              <a:buFont typeface="Wingdings" pitchFamily="2" charset="2"/>
              <a:buChar char="Ø"/>
            </a:pPr>
            <a:r>
              <a:rPr lang="tr-TR" sz="1600" dirty="0">
                <a:latin typeface="Segoe UI Black" pitchFamily="34" charset="0"/>
                <a:ea typeface="Segoe UI Black" pitchFamily="34" charset="0"/>
              </a:rPr>
              <a:t>Öğretici Videolar</a:t>
            </a:r>
          </a:p>
          <a:p>
            <a:pPr>
              <a:buFont typeface="Wingdings" pitchFamily="2" charset="2"/>
              <a:buChar char="Ø"/>
            </a:pPr>
            <a:r>
              <a:rPr lang="tr-TR" sz="1600" dirty="0">
                <a:latin typeface="Segoe UI Black" pitchFamily="34" charset="0"/>
                <a:ea typeface="Segoe UI Black" pitchFamily="34" charset="0"/>
              </a:rPr>
              <a:t>Broşürler, afişler ve basit açıklayıcı materyaller</a:t>
            </a:r>
          </a:p>
          <a:p>
            <a:pPr>
              <a:buFont typeface="Wingdings" pitchFamily="2" charset="2"/>
              <a:buChar char="Ø"/>
            </a:pPr>
            <a:r>
              <a:rPr lang="tr-TR" sz="1600" dirty="0">
                <a:latin typeface="Segoe UI Black" pitchFamily="34" charset="0"/>
                <a:ea typeface="Segoe UI Black" pitchFamily="34" charset="0"/>
              </a:rPr>
              <a:t>Sosyal medya, radyo, yerel televizyon kanalları gibi düşük maliyetli tanıtım araçları</a:t>
            </a:r>
          </a:p>
          <a:p>
            <a:pPr>
              <a:buFont typeface="Wingdings" pitchFamily="2" charset="2"/>
              <a:buChar char="Ø"/>
            </a:pPr>
            <a:r>
              <a:rPr lang="tr-TR" sz="1600" dirty="0">
                <a:latin typeface="Segoe UI Black" pitchFamily="34" charset="0"/>
                <a:ea typeface="Segoe UI Black" pitchFamily="34" charset="0"/>
              </a:rPr>
              <a:t>Offline sürüm/</a:t>
            </a:r>
            <a:r>
              <a:rPr lang="tr-TR" sz="1600" dirty="0" err="1">
                <a:latin typeface="Segoe UI Black" pitchFamily="34" charset="0"/>
                <a:ea typeface="Segoe UI Black" pitchFamily="34" charset="0"/>
              </a:rPr>
              <a:t>sms</a:t>
            </a:r>
            <a:r>
              <a:rPr lang="tr-TR" sz="1600" dirty="0">
                <a:latin typeface="Segoe UI Black" pitchFamily="34" charset="0"/>
                <a:ea typeface="Segoe UI Black" pitchFamily="34" charset="0"/>
              </a:rPr>
              <a:t> tabanlı hizmetler</a:t>
            </a:r>
          </a:p>
          <a:p>
            <a:pPr>
              <a:buFont typeface="Wingdings" pitchFamily="2" charset="2"/>
              <a:buChar char="Ø"/>
            </a:pPr>
            <a:r>
              <a:rPr lang="tr-TR" sz="1600" dirty="0">
                <a:latin typeface="Segoe UI Black" pitchFamily="34" charset="0"/>
                <a:ea typeface="Segoe UI Black" pitchFamily="34" charset="0"/>
              </a:rPr>
              <a:t>kamu fonları, hibe programları</a:t>
            </a:r>
          </a:p>
          <a:p>
            <a:pPr>
              <a:buFont typeface="Wingdings" pitchFamily="2" charset="2"/>
              <a:buChar char="Ø"/>
            </a:pPr>
            <a:r>
              <a:rPr lang="tr-TR" sz="1600" dirty="0">
                <a:latin typeface="Segoe UI Black" pitchFamily="34" charset="0"/>
                <a:ea typeface="Segoe UI Black" pitchFamily="34" charset="0"/>
              </a:rPr>
              <a:t>Destek hattı /çevrimdışı yardım merkezleri</a:t>
            </a:r>
          </a:p>
          <a:p>
            <a:pPr>
              <a:buFont typeface="Wingdings" pitchFamily="2" charset="2"/>
              <a:buChar char="Ø"/>
            </a:pPr>
            <a:r>
              <a:rPr lang="tr-TR" sz="1600" dirty="0">
                <a:latin typeface="Segoe UI Black" pitchFamily="34" charset="0"/>
                <a:ea typeface="Segoe UI Black" pitchFamily="34" charset="0"/>
              </a:rPr>
              <a:t>Kullanıcı geri bildirimi</a:t>
            </a:r>
          </a:p>
          <a:p>
            <a:endParaRPr lang="tr-TR" dirty="0"/>
          </a:p>
          <a:p>
            <a:endParaRPr lang="tr-TR" dirty="0"/>
          </a:p>
        </p:txBody>
      </p:sp>
      <p:sp>
        <p:nvSpPr>
          <p:cNvPr id="6" name="3 Metin Yer Tutucusu"/>
          <p:cNvSpPr txBox="1">
            <a:spLocks/>
          </p:cNvSpPr>
          <p:nvPr/>
        </p:nvSpPr>
        <p:spPr>
          <a:xfrm>
            <a:off x="600639" y="1506822"/>
            <a:ext cx="4011084" cy="46910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tr-T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3 Metin Yer Tutucusu"/>
          <p:cNvSpPr txBox="1">
            <a:spLocks/>
          </p:cNvSpPr>
          <p:nvPr/>
        </p:nvSpPr>
        <p:spPr>
          <a:xfrm>
            <a:off x="248946" y="1587509"/>
            <a:ext cx="4011084" cy="4691063"/>
          </a:xfrm>
          <a:prstGeom prst="rect">
            <a:avLst/>
          </a:prstGeom>
        </p:spPr>
        <p:style>
          <a:lnRef idx="3">
            <a:schemeClr val="lt1"/>
          </a:lnRef>
          <a:fillRef idx="1">
            <a:schemeClr val="accent3"/>
          </a:fillRef>
          <a:effectRef idx="1">
            <a:schemeClr val="accent3"/>
          </a:effectRef>
          <a:fontRef idx="minor">
            <a:schemeClr val="lt1"/>
          </a:fontRef>
        </p:style>
        <p:txBody>
          <a:bodyPr vert="horz" lIns="91440" tIns="45720" rIns="91440" bIns="45720" rtlCol="0">
            <a:normAutofit/>
          </a:bodyPr>
          <a:lstStyle/>
          <a:p>
            <a:pPr lvl="0">
              <a:spcBef>
                <a:spcPct val="20000"/>
              </a:spcBef>
              <a:buFont typeface="Wingdings" pitchFamily="2" charset="2"/>
              <a:buChar char="Ø"/>
            </a:pPr>
            <a:r>
              <a:rPr lang="tr-TR" sz="2000" dirty="0">
                <a:latin typeface="Segoe UI Black" pitchFamily="34" charset="0"/>
                <a:ea typeface="Segoe UI Black" pitchFamily="34" charset="0"/>
              </a:rPr>
              <a:t>Okuma Yazma </a:t>
            </a:r>
            <a:r>
              <a:rPr lang="tr-TR" sz="2000" dirty="0" err="1">
                <a:latin typeface="Segoe UI Black" pitchFamily="34" charset="0"/>
                <a:ea typeface="Segoe UI Black" pitchFamily="34" charset="0"/>
              </a:rPr>
              <a:t>Bilinmemesİ</a:t>
            </a:r>
            <a:endParaRPr lang="tr-TR" sz="2000" dirty="0">
              <a:latin typeface="Segoe UI Black" pitchFamily="34" charset="0"/>
              <a:ea typeface="Segoe UI Black" pitchFamily="34" charset="0"/>
            </a:endParaRPr>
          </a:p>
          <a:p>
            <a:pPr lvl="0">
              <a:spcBef>
                <a:spcPct val="20000"/>
              </a:spcBef>
              <a:buFont typeface="Wingdings" pitchFamily="2" charset="2"/>
              <a:buChar char="Ø"/>
            </a:pPr>
            <a:r>
              <a:rPr lang="tr-TR" sz="2000" dirty="0">
                <a:latin typeface="Segoe UI Black" pitchFamily="34" charset="0"/>
                <a:ea typeface="Segoe UI Black" pitchFamily="34" charset="0"/>
              </a:rPr>
              <a:t>Bilgi Erişimi</a:t>
            </a:r>
          </a:p>
          <a:p>
            <a:pPr lvl="0">
              <a:spcBef>
                <a:spcPct val="20000"/>
              </a:spcBef>
              <a:buFont typeface="Wingdings" pitchFamily="2" charset="2"/>
              <a:buChar char="Ø"/>
            </a:pPr>
            <a:r>
              <a:rPr lang="tr-TR" sz="2000" dirty="0">
                <a:latin typeface="Segoe UI Black" pitchFamily="34" charset="0"/>
                <a:ea typeface="Segoe UI Black" pitchFamily="34" charset="0"/>
              </a:rPr>
              <a:t>Akıllı Telefon Erişimi</a:t>
            </a:r>
          </a:p>
          <a:p>
            <a:pPr lvl="0">
              <a:spcBef>
                <a:spcPct val="20000"/>
              </a:spcBef>
              <a:buFont typeface="Wingdings" pitchFamily="2" charset="2"/>
              <a:buChar char="Ø"/>
            </a:pPr>
            <a:r>
              <a:rPr lang="tr-TR" sz="2000" dirty="0">
                <a:latin typeface="Segoe UI Black" pitchFamily="34" charset="0"/>
                <a:ea typeface="Segoe UI Black" pitchFamily="34" charset="0"/>
              </a:rPr>
              <a:t>Dijital kapsama alanı</a:t>
            </a:r>
          </a:p>
          <a:p>
            <a:pPr lvl="0">
              <a:spcBef>
                <a:spcPct val="20000"/>
              </a:spcBef>
              <a:buFont typeface="Wingdings" pitchFamily="2" charset="2"/>
              <a:buChar char="Ø"/>
            </a:pPr>
            <a:r>
              <a:rPr lang="tr-TR" sz="2000" dirty="0">
                <a:latin typeface="Segoe UI Black" pitchFamily="34" charset="0"/>
                <a:ea typeface="Segoe UI Black" pitchFamily="34" charset="0"/>
              </a:rPr>
              <a:t>Maliyet ve Finansal Zorluklar</a:t>
            </a:r>
          </a:p>
          <a:p>
            <a:pPr lvl="0">
              <a:spcBef>
                <a:spcPct val="20000"/>
              </a:spcBef>
            </a:pPr>
            <a:endParaRPr lang="tr-TR" sz="1400" dirty="0"/>
          </a:p>
          <a:p>
            <a:pPr lvl="0">
              <a:spcBef>
                <a:spcPct val="20000"/>
              </a:spcBef>
            </a:pPr>
            <a:endParaRPr kumimoji="0" lang="tr-TR"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Resim 2">
            <a:extLst>
              <a:ext uri="{FF2B5EF4-FFF2-40B4-BE49-F238E27FC236}">
                <a16:creationId xmlns:a16="http://schemas.microsoft.com/office/drawing/2014/main" id="{6AC4AE78-684D-9EAD-1B1B-289207EA690C}"/>
              </a:ext>
            </a:extLst>
          </p:cNvPr>
          <p:cNvPicPr>
            <a:picLocks noChangeAspect="1"/>
          </p:cNvPicPr>
          <p:nvPr/>
        </p:nvPicPr>
        <p:blipFill>
          <a:blip r:embed="rId2"/>
          <a:stretch>
            <a:fillRect/>
          </a:stretch>
        </p:blipFill>
        <p:spPr>
          <a:xfrm>
            <a:off x="4266558" y="464234"/>
            <a:ext cx="3313721" cy="5901222"/>
          </a:xfrm>
          <a:prstGeom prst="rect">
            <a:avLst/>
          </a:prstGeom>
        </p:spPr>
      </p:pic>
      <p:pic>
        <p:nvPicPr>
          <p:cNvPr id="9" name="Resim 8">
            <a:extLst>
              <a:ext uri="{FF2B5EF4-FFF2-40B4-BE49-F238E27FC236}">
                <a16:creationId xmlns:a16="http://schemas.microsoft.com/office/drawing/2014/main" id="{AE62C98F-8117-2678-CC15-460559E02607}"/>
              </a:ext>
            </a:extLst>
          </p:cNvPr>
          <p:cNvPicPr>
            <a:picLocks noChangeAspect="1"/>
          </p:cNvPicPr>
          <p:nvPr/>
        </p:nvPicPr>
        <p:blipFill>
          <a:blip r:embed="rId3"/>
          <a:stretch>
            <a:fillRect/>
          </a:stretch>
        </p:blipFill>
        <p:spPr>
          <a:xfrm>
            <a:off x="248946" y="78802"/>
            <a:ext cx="4017612" cy="134733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D08B78-2AAC-CDBE-BB59-39B1F55D65E9}"/>
              </a:ext>
            </a:extLst>
          </p:cNvPr>
          <p:cNvSpPr>
            <a:spLocks noGrp="1"/>
          </p:cNvSpPr>
          <p:nvPr>
            <p:ph type="title"/>
          </p:nvPr>
        </p:nvSpPr>
        <p:spPr>
          <a:xfrm>
            <a:off x="1225620" y="1085482"/>
            <a:ext cx="10887721" cy="694158"/>
          </a:xfrm>
        </p:spPr>
        <p:txBody>
          <a:bodyPr/>
          <a:lstStyle/>
          <a:p>
            <a:r>
              <a:rPr lang="tr-TR" dirty="0"/>
              <a:t>Kaynakça</a:t>
            </a:r>
          </a:p>
        </p:txBody>
      </p:sp>
      <p:sp>
        <p:nvSpPr>
          <p:cNvPr id="4" name="Metin Yer Tutucusu 3">
            <a:extLst>
              <a:ext uri="{FF2B5EF4-FFF2-40B4-BE49-F238E27FC236}">
                <a16:creationId xmlns:a16="http://schemas.microsoft.com/office/drawing/2014/main" id="{9F15C5EA-0FB8-E634-16C3-63076DCDD135}"/>
              </a:ext>
            </a:extLst>
          </p:cNvPr>
          <p:cNvSpPr>
            <a:spLocks noGrp="1"/>
          </p:cNvSpPr>
          <p:nvPr>
            <p:ph type="body" sz="half" idx="2"/>
          </p:nvPr>
        </p:nvSpPr>
        <p:spPr>
          <a:xfrm>
            <a:off x="1225621" y="2447778"/>
            <a:ext cx="9855334" cy="3413272"/>
          </a:xfrm>
        </p:spPr>
        <p:txBody>
          <a:bodyPr>
            <a:normAutofit fontScale="85000" lnSpcReduction="20000"/>
          </a:bodyPr>
          <a:lstStyle/>
          <a:p>
            <a:pPr marL="285750" indent="-285750">
              <a:buFont typeface="Wingdings" panose="05000000000000000000" pitchFamily="2" charset="2"/>
              <a:buChar char="q"/>
            </a:pPr>
            <a:r>
              <a:rPr lang="tr-TR" dirty="0">
                <a:hlinkClick r:id="rId2"/>
              </a:rPr>
              <a:t>https://wearesocial.com/uk/blog/2024/01/digital-2024-5-billion-social-media-users/</a:t>
            </a:r>
            <a:r>
              <a:rPr lang="tr-TR" dirty="0"/>
              <a:t> (Erişim Tarihi:12.08.2024)</a:t>
            </a:r>
          </a:p>
          <a:p>
            <a:pPr marL="285750" indent="-285750">
              <a:buFont typeface="Wingdings" panose="05000000000000000000" pitchFamily="2" charset="2"/>
              <a:buChar char="q"/>
            </a:pPr>
            <a:r>
              <a:rPr lang="tr-TR" dirty="0">
                <a:hlinkClick r:id="rId3"/>
              </a:rPr>
              <a:t>https://www.siberay.com/ekran-bagimliligi</a:t>
            </a:r>
            <a:r>
              <a:rPr lang="tr-TR" dirty="0"/>
              <a:t> (Erişim Tarihi:12.08.2024)</a:t>
            </a:r>
          </a:p>
          <a:p>
            <a:pPr marL="285750" indent="-285750">
              <a:buFont typeface="Wingdings" panose="05000000000000000000" pitchFamily="2" charset="2"/>
              <a:buChar char="q"/>
            </a:pPr>
            <a:r>
              <a:rPr lang="tr-TR" dirty="0"/>
              <a:t>T.C. Başbakanlık Türkiye İstatistik Kurumu (2022, Ağustos 26). Çocuklarda  bilişim teknolojileri kullanım araştırması </a:t>
            </a:r>
            <a:r>
              <a:rPr lang="tr-TR" dirty="0">
                <a:hlinkClick r:id="rId4"/>
              </a:rPr>
              <a:t>https://data.tuik.gov.tr/Bulten/Index?p=Cocuklarda-Bilisim-Teknolojileri-Kullanim-Arastirmasi-2021-41132</a:t>
            </a:r>
            <a:r>
              <a:rPr lang="tr-TR" dirty="0"/>
              <a:t> adresinden 09.08.24 tarihinde alınmıştır.</a:t>
            </a:r>
          </a:p>
          <a:p>
            <a:pPr marL="285750" indent="-285750">
              <a:buFont typeface="Wingdings" panose="05000000000000000000" pitchFamily="2" charset="2"/>
              <a:buChar char="q"/>
            </a:pPr>
            <a:r>
              <a:rPr lang="tr-TR" dirty="0">
                <a:hlinkClick r:id="rId5"/>
              </a:rPr>
              <a:t>https://www.saglik.gov.tr/</a:t>
            </a:r>
            <a:endParaRPr lang="tr-TR" dirty="0"/>
          </a:p>
          <a:p>
            <a:pPr marL="285750" indent="-285750">
              <a:buFont typeface="Wingdings" panose="05000000000000000000" pitchFamily="2" charset="2"/>
              <a:buChar char="q"/>
            </a:pPr>
            <a:r>
              <a:rPr lang="tr-TR" dirty="0">
                <a:hlinkClick r:id="rId6"/>
              </a:rPr>
              <a:t>https://www.tuik.gov.tr/</a:t>
            </a:r>
            <a:endParaRPr lang="tr-TR" dirty="0"/>
          </a:p>
          <a:p>
            <a:pPr marL="285750" indent="-285750">
              <a:buFont typeface="Wingdings" panose="05000000000000000000" pitchFamily="2" charset="2"/>
              <a:buChar char="q"/>
            </a:pPr>
            <a:r>
              <a:rPr lang="tr-TR" dirty="0"/>
              <a:t>Koral, F., &amp; Alptekin, K. (2023). DİJİTAL OYUN BAĞIMLILIĞI: BİR DERLEME ÇALIŞMASI. Karatay Sosyal Araştırmalar Dergisi(11), 283-308. </a:t>
            </a:r>
          </a:p>
          <a:p>
            <a:pPr marL="285750" indent="-285750">
              <a:buFont typeface="Wingdings" panose="05000000000000000000" pitchFamily="2" charset="2"/>
              <a:buChar char="q"/>
            </a:pPr>
            <a:r>
              <a:rPr lang="tr-TR" dirty="0"/>
              <a:t>Şahbaz, İ. (2022). C (</a:t>
            </a:r>
            <a:r>
              <a:rPr lang="tr-TR" dirty="0" err="1"/>
              <a:t>Covid</a:t>
            </a:r>
            <a:r>
              <a:rPr lang="tr-TR" dirty="0"/>
              <a:t>) Kuşağı, Ekranlı Araçlar ve Göz Sağlığı Üzerine Bir </a:t>
            </a:r>
            <a:r>
              <a:rPr lang="tr-TR" dirty="0" err="1"/>
              <a:t>Alanyazın</a:t>
            </a:r>
            <a:r>
              <a:rPr lang="tr-TR" dirty="0"/>
              <a:t> İncelemesi. Abant </a:t>
            </a:r>
            <a:r>
              <a:rPr lang="tr-TR" dirty="0" err="1"/>
              <a:t>Medical</a:t>
            </a:r>
            <a:r>
              <a:rPr lang="tr-TR" dirty="0"/>
              <a:t> </a:t>
            </a:r>
            <a:r>
              <a:rPr lang="tr-TR" dirty="0" err="1"/>
              <a:t>Journal</a:t>
            </a:r>
            <a:r>
              <a:rPr lang="tr-TR" dirty="0"/>
              <a:t>, 11(1), 152-160. </a:t>
            </a:r>
          </a:p>
        </p:txBody>
      </p:sp>
    </p:spTree>
    <p:extLst>
      <p:ext uri="{BB962C8B-B14F-4D97-AF65-F5344CB8AC3E}">
        <p14:creationId xmlns:p14="http://schemas.microsoft.com/office/powerpoint/2010/main" val="2404031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496F58-731B-4833-93F9-53192FC21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5B3A3C-971D-4F24-9512-C9E4590CA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4" y="-5040"/>
            <a:ext cx="6477000" cy="20744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8291833-D286-6317-E332-7290E4D49060}"/>
              </a:ext>
            </a:extLst>
          </p:cNvPr>
          <p:cNvSpPr>
            <a:spLocks noGrp="1"/>
          </p:cNvSpPr>
          <p:nvPr>
            <p:ph type="title"/>
          </p:nvPr>
        </p:nvSpPr>
        <p:spPr>
          <a:xfrm>
            <a:off x="798173" y="494639"/>
            <a:ext cx="4878727" cy="1075123"/>
          </a:xfrm>
        </p:spPr>
        <p:txBody>
          <a:bodyPr vert="horz" lIns="91440" tIns="45720" rIns="91440" bIns="45720" rtlCol="0" anchor="ctr">
            <a:normAutofit/>
          </a:bodyPr>
          <a:lstStyle/>
          <a:p>
            <a:r>
              <a:rPr lang="en-US" b="1" kern="1200" dirty="0">
                <a:solidFill>
                  <a:schemeClr val="tx1"/>
                </a:solidFill>
                <a:latin typeface="+mj-lt"/>
                <a:ea typeface="+mj-ea"/>
                <a:cs typeface="+mj-cs"/>
              </a:rPr>
              <a:t>DİJİTAL EKRAN BAĞIMLILIĞI NEDİR?</a:t>
            </a:r>
          </a:p>
        </p:txBody>
      </p:sp>
      <p:sp>
        <p:nvSpPr>
          <p:cNvPr id="4" name="Metin Yer Tutucusu 3">
            <a:extLst>
              <a:ext uri="{FF2B5EF4-FFF2-40B4-BE49-F238E27FC236}">
                <a16:creationId xmlns:a16="http://schemas.microsoft.com/office/drawing/2014/main" id="{986BB493-1ACC-A8F7-3434-08599BF083A4}"/>
              </a:ext>
            </a:extLst>
          </p:cNvPr>
          <p:cNvSpPr>
            <a:spLocks noGrp="1"/>
          </p:cNvSpPr>
          <p:nvPr>
            <p:ph type="body" sz="half" idx="2"/>
          </p:nvPr>
        </p:nvSpPr>
        <p:spPr>
          <a:xfrm>
            <a:off x="6784258" y="1379542"/>
            <a:ext cx="4916129" cy="4981930"/>
          </a:xfrm>
        </p:spPr>
        <p:txBody>
          <a:bodyPr vert="horz" lIns="91440" tIns="45720" rIns="91440" bIns="45720" rtlCol="0">
            <a:normAutofit/>
          </a:bodyPr>
          <a:lstStyle/>
          <a:p>
            <a:pPr indent="-228600" algn="ctr">
              <a:buFont typeface="Arial" panose="020B0604020202020204" pitchFamily="34" charset="0"/>
              <a:buChar char="•"/>
            </a:pPr>
            <a:r>
              <a:rPr lang="tr-TR" sz="1900" dirty="0"/>
              <a:t>K</a:t>
            </a:r>
            <a:r>
              <a:rPr lang="en-US" sz="1900" dirty="0" err="1"/>
              <a:t>işilerin</a:t>
            </a:r>
            <a:r>
              <a:rPr lang="en-US" sz="1900" dirty="0"/>
              <a:t> </a:t>
            </a:r>
            <a:r>
              <a:rPr lang="en-US" sz="1900" dirty="0" err="1"/>
              <a:t>zamanının</a:t>
            </a:r>
            <a:r>
              <a:rPr lang="en-US" sz="1900" dirty="0"/>
              <a:t> </a:t>
            </a:r>
            <a:r>
              <a:rPr lang="en-US" sz="1900" dirty="0" err="1"/>
              <a:t>çoğunu</a:t>
            </a:r>
            <a:r>
              <a:rPr lang="en-US" sz="1900" dirty="0"/>
              <a:t> tablet, </a:t>
            </a:r>
            <a:r>
              <a:rPr lang="en-US" sz="1900" dirty="0" err="1"/>
              <a:t>telefon</a:t>
            </a:r>
            <a:r>
              <a:rPr lang="en-US" sz="1900" dirty="0"/>
              <a:t>, </a:t>
            </a:r>
            <a:r>
              <a:rPr lang="en-US" sz="1900" dirty="0" err="1"/>
              <a:t>bilgisayar</a:t>
            </a:r>
            <a:r>
              <a:rPr lang="en-US" sz="1900" dirty="0"/>
              <a:t>, </a:t>
            </a:r>
            <a:r>
              <a:rPr lang="en-US" sz="1900" dirty="0" err="1"/>
              <a:t>televizyon</a:t>
            </a:r>
            <a:r>
              <a:rPr lang="en-US" sz="1900" dirty="0"/>
              <a:t>, </a:t>
            </a:r>
            <a:r>
              <a:rPr lang="en-US" sz="1900" dirty="0" err="1"/>
              <a:t>oyun</a:t>
            </a:r>
            <a:r>
              <a:rPr lang="en-US" sz="1900" dirty="0"/>
              <a:t> </a:t>
            </a:r>
            <a:r>
              <a:rPr lang="en-US" sz="1900" dirty="0" err="1"/>
              <a:t>konsolları</a:t>
            </a:r>
            <a:r>
              <a:rPr lang="en-US" sz="1900" dirty="0"/>
              <a:t> </a:t>
            </a:r>
            <a:r>
              <a:rPr lang="en-US" sz="1900" dirty="0" err="1"/>
              <a:t>gibi</a:t>
            </a:r>
            <a:r>
              <a:rPr lang="en-US" sz="1900" dirty="0"/>
              <a:t> </a:t>
            </a:r>
            <a:r>
              <a:rPr lang="en-US" sz="1900" dirty="0" err="1"/>
              <a:t>dijital</a:t>
            </a:r>
            <a:r>
              <a:rPr lang="en-US" sz="1900" dirty="0"/>
              <a:t> </a:t>
            </a:r>
            <a:r>
              <a:rPr lang="en-US" sz="1900" dirty="0" err="1"/>
              <a:t>aygıtların</a:t>
            </a:r>
            <a:r>
              <a:rPr lang="en-US" sz="1900" dirty="0"/>
              <a:t> </a:t>
            </a:r>
            <a:r>
              <a:rPr lang="en-US" sz="1900" dirty="0" err="1"/>
              <a:t>aşırı</a:t>
            </a:r>
            <a:r>
              <a:rPr lang="en-US" sz="1900" dirty="0"/>
              <a:t> </a:t>
            </a:r>
            <a:r>
              <a:rPr lang="en-US" sz="1900" dirty="0" err="1"/>
              <a:t>ve</a:t>
            </a:r>
            <a:r>
              <a:rPr lang="en-US" sz="1900" dirty="0"/>
              <a:t> </a:t>
            </a:r>
            <a:r>
              <a:rPr lang="en-US" sz="1900" dirty="0" err="1"/>
              <a:t>kontrolsüz</a:t>
            </a:r>
            <a:r>
              <a:rPr lang="en-US" sz="1900" dirty="0"/>
              <a:t> </a:t>
            </a:r>
            <a:r>
              <a:rPr lang="en-US" sz="1900" dirty="0" err="1"/>
              <a:t>kullanılması</a:t>
            </a:r>
            <a:r>
              <a:rPr lang="en-US" sz="1900" dirty="0"/>
              <a:t> </a:t>
            </a:r>
            <a:r>
              <a:rPr lang="en-US" sz="1900" dirty="0" err="1"/>
              <a:t>sebebiyle</a:t>
            </a:r>
            <a:r>
              <a:rPr lang="en-US" sz="1900" dirty="0"/>
              <a:t> </a:t>
            </a:r>
            <a:r>
              <a:rPr lang="en-US" sz="1900" dirty="0" err="1"/>
              <a:t>ortaya</a:t>
            </a:r>
            <a:r>
              <a:rPr lang="en-US" sz="1900" dirty="0"/>
              <a:t> </a:t>
            </a:r>
            <a:r>
              <a:rPr lang="en-US" sz="1900" dirty="0" err="1"/>
              <a:t>çıkan</a:t>
            </a:r>
            <a:r>
              <a:rPr lang="en-US" sz="1900" dirty="0"/>
              <a:t>, </a:t>
            </a:r>
            <a:r>
              <a:rPr lang="en-US" sz="1900" dirty="0" err="1"/>
              <a:t>diğer</a:t>
            </a:r>
            <a:r>
              <a:rPr lang="en-US" sz="1900" dirty="0"/>
              <a:t> </a:t>
            </a:r>
            <a:r>
              <a:rPr lang="en-US" sz="1900" dirty="0" err="1"/>
              <a:t>bağımlılıklar</a:t>
            </a:r>
            <a:r>
              <a:rPr lang="en-US" sz="1900" dirty="0"/>
              <a:t> </a:t>
            </a:r>
            <a:r>
              <a:rPr lang="en-US" sz="1900" dirty="0" err="1"/>
              <a:t>gibi</a:t>
            </a:r>
            <a:r>
              <a:rPr lang="en-US" sz="1900" dirty="0"/>
              <a:t> </a:t>
            </a:r>
            <a:r>
              <a:rPr lang="en-US" sz="1900" dirty="0" err="1"/>
              <a:t>yoksunluk</a:t>
            </a:r>
            <a:r>
              <a:rPr lang="en-US" sz="1900" dirty="0"/>
              <a:t> </a:t>
            </a:r>
            <a:r>
              <a:rPr lang="en-US" sz="1900" dirty="0" err="1"/>
              <a:t>sendromları</a:t>
            </a:r>
            <a:r>
              <a:rPr lang="en-US" sz="1900" dirty="0"/>
              <a:t> </a:t>
            </a:r>
            <a:r>
              <a:rPr lang="en-US" sz="1900" dirty="0" err="1"/>
              <a:t>görülen</a:t>
            </a:r>
            <a:r>
              <a:rPr lang="en-US" sz="1900" dirty="0"/>
              <a:t> </a:t>
            </a:r>
            <a:r>
              <a:rPr lang="en-US" sz="1900" dirty="0" err="1"/>
              <a:t>ve</a:t>
            </a:r>
            <a:r>
              <a:rPr lang="en-US" sz="1900" dirty="0"/>
              <a:t> </a:t>
            </a:r>
            <a:r>
              <a:rPr lang="en-US" sz="1900" dirty="0" err="1"/>
              <a:t>kötü</a:t>
            </a:r>
            <a:r>
              <a:rPr lang="en-US" sz="1900" dirty="0"/>
              <a:t> </a:t>
            </a:r>
            <a:r>
              <a:rPr lang="en-US" sz="1900" dirty="0" err="1"/>
              <a:t>sonuçlar</a:t>
            </a:r>
            <a:r>
              <a:rPr lang="en-US" sz="1900" dirty="0"/>
              <a:t> </a:t>
            </a:r>
            <a:r>
              <a:rPr lang="en-US" sz="1900" dirty="0" err="1"/>
              <a:t>ortaya</a:t>
            </a:r>
            <a:r>
              <a:rPr lang="en-US" sz="1900" dirty="0"/>
              <a:t> </a:t>
            </a:r>
            <a:r>
              <a:rPr lang="en-US" sz="1900" dirty="0" err="1"/>
              <a:t>çıkaran</a:t>
            </a:r>
            <a:r>
              <a:rPr lang="en-US" sz="1900" dirty="0"/>
              <a:t> </a:t>
            </a:r>
            <a:r>
              <a:rPr lang="en-US" sz="1900" dirty="0" err="1"/>
              <a:t>bir</a:t>
            </a:r>
            <a:r>
              <a:rPr lang="en-US" sz="1900" dirty="0"/>
              <a:t> </a:t>
            </a:r>
            <a:r>
              <a:rPr lang="en-US" sz="1900" dirty="0" err="1"/>
              <a:t>rahatsızlıktır</a:t>
            </a:r>
            <a:r>
              <a:rPr lang="en-US" sz="1900" dirty="0"/>
              <a:t>. Bu durum </a:t>
            </a:r>
            <a:r>
              <a:rPr lang="en-US" sz="1900" dirty="0" err="1"/>
              <a:t>diğer</a:t>
            </a:r>
            <a:r>
              <a:rPr lang="en-US" sz="1900" dirty="0"/>
              <a:t> </a:t>
            </a:r>
            <a:r>
              <a:rPr lang="en-US" sz="1900" dirty="0" err="1"/>
              <a:t>bağımlılıklara</a:t>
            </a:r>
            <a:r>
              <a:rPr lang="en-US" sz="1900" dirty="0"/>
              <a:t> </a:t>
            </a:r>
            <a:r>
              <a:rPr lang="en-US" sz="1900" dirty="0" err="1"/>
              <a:t>benzer</a:t>
            </a:r>
            <a:r>
              <a:rPr lang="en-US" sz="1900" dirty="0"/>
              <a:t> </a:t>
            </a:r>
            <a:r>
              <a:rPr lang="en-US" sz="1900" dirty="0" err="1"/>
              <a:t>biçimde</a:t>
            </a:r>
            <a:r>
              <a:rPr lang="en-US" sz="1900" dirty="0"/>
              <a:t>, </a:t>
            </a:r>
            <a:r>
              <a:rPr lang="en-US" sz="1900" dirty="0" err="1"/>
              <a:t>bağımlı</a:t>
            </a:r>
            <a:r>
              <a:rPr lang="en-US" sz="1900" dirty="0"/>
              <a:t> </a:t>
            </a:r>
            <a:r>
              <a:rPr lang="en-US" sz="1900" dirty="0" err="1"/>
              <a:t>olan</a:t>
            </a:r>
            <a:r>
              <a:rPr lang="en-US" sz="1900" dirty="0"/>
              <a:t> </a:t>
            </a:r>
            <a:r>
              <a:rPr lang="en-US" sz="1900" dirty="0" err="1"/>
              <a:t>kişiler</a:t>
            </a:r>
            <a:r>
              <a:rPr lang="en-US" sz="1900" dirty="0"/>
              <a:t> </a:t>
            </a:r>
            <a:r>
              <a:rPr lang="en-US" sz="1900" dirty="0" err="1"/>
              <a:t>tarafından</a:t>
            </a:r>
            <a:r>
              <a:rPr lang="en-US" sz="1900" dirty="0"/>
              <a:t> </a:t>
            </a:r>
            <a:r>
              <a:rPr lang="en-US" sz="1900" dirty="0" err="1"/>
              <a:t>kabullenilmemekte</a:t>
            </a:r>
            <a:r>
              <a:rPr lang="en-US" sz="1900" dirty="0"/>
              <a:t> </a:t>
            </a:r>
            <a:r>
              <a:rPr lang="en-US" sz="1900" dirty="0" err="1"/>
              <a:t>ve</a:t>
            </a:r>
            <a:r>
              <a:rPr lang="en-US" sz="1900" dirty="0"/>
              <a:t> </a:t>
            </a:r>
            <a:r>
              <a:rPr lang="en-US" sz="1900" dirty="0" err="1"/>
              <a:t>rahatsızlık</a:t>
            </a:r>
            <a:r>
              <a:rPr lang="en-US" sz="1900" dirty="0"/>
              <a:t> </a:t>
            </a:r>
            <a:r>
              <a:rPr lang="en-US" sz="1900" dirty="0" err="1"/>
              <a:t>olarak</a:t>
            </a:r>
            <a:r>
              <a:rPr lang="en-US" sz="1900" dirty="0"/>
              <a:t> </a:t>
            </a:r>
            <a:r>
              <a:rPr lang="en-US" sz="1900" dirty="0" err="1"/>
              <a:t>görülmemektedir</a:t>
            </a:r>
            <a:endParaRPr lang="tr-TR" sz="1900" dirty="0"/>
          </a:p>
        </p:txBody>
      </p:sp>
      <p:pic>
        <p:nvPicPr>
          <p:cNvPr id="6" name="İçerik Yer Tutucusu 5" descr="kişi, şahıs, insan yüzü, oğlan, kitap içeren bir resim&#10;&#10;Açıklama otomatik olarak oluşturuldu">
            <a:extLst>
              <a:ext uri="{FF2B5EF4-FFF2-40B4-BE49-F238E27FC236}">
                <a16:creationId xmlns:a16="http://schemas.microsoft.com/office/drawing/2014/main" id="{DA329688-125C-1944-7B1B-17F59291FE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r="3" b="6631"/>
          <a:stretch/>
        </p:blipFill>
        <p:spPr>
          <a:xfrm>
            <a:off x="1" y="2064469"/>
            <a:ext cx="6477000" cy="4542808"/>
          </a:xfrm>
          <a:prstGeom prst="rect">
            <a:avLst/>
          </a:prstGeom>
        </p:spPr>
      </p:pic>
      <p:sp>
        <p:nvSpPr>
          <p:cNvPr id="3" name="Metin kutusu 2">
            <a:extLst>
              <a:ext uri="{FF2B5EF4-FFF2-40B4-BE49-F238E27FC236}">
                <a16:creationId xmlns:a16="http://schemas.microsoft.com/office/drawing/2014/main" id="{18E43425-76EB-677F-379E-871C8CBD24BD}"/>
              </a:ext>
            </a:extLst>
          </p:cNvPr>
          <p:cNvSpPr txBox="1"/>
          <p:nvPr/>
        </p:nvSpPr>
        <p:spPr>
          <a:xfrm>
            <a:off x="6723586" y="6552266"/>
            <a:ext cx="6507591" cy="369332"/>
          </a:xfrm>
          <a:prstGeom prst="rect">
            <a:avLst/>
          </a:prstGeom>
          <a:noFill/>
        </p:spPr>
        <p:txBody>
          <a:bodyPr wrap="square" rtlCol="0">
            <a:spAutoFit/>
          </a:bodyPr>
          <a:lstStyle/>
          <a:p>
            <a:r>
              <a:rPr lang="tr-TR" sz="1100" dirty="0"/>
              <a:t>https://wearesocial.com/uk/blog/2024/01/digital-2024-5-billion-social-media-users</a:t>
            </a:r>
            <a:r>
              <a:rPr lang="tr-TR" dirty="0"/>
              <a:t>/</a:t>
            </a:r>
          </a:p>
        </p:txBody>
      </p:sp>
    </p:spTree>
    <p:extLst>
      <p:ext uri="{BB962C8B-B14F-4D97-AF65-F5344CB8AC3E}">
        <p14:creationId xmlns:p14="http://schemas.microsoft.com/office/powerpoint/2010/main" val="210433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descr="kişi, şahıs, iç mekan, giyim, duvar içeren bir resim&#10;&#10;Açıklama otomatik olarak oluşturuldu">
            <a:extLst>
              <a:ext uri="{FF2B5EF4-FFF2-40B4-BE49-F238E27FC236}">
                <a16:creationId xmlns:a16="http://schemas.microsoft.com/office/drawing/2014/main" id="{E1388FD2-0AED-8510-3672-1F52DF08497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76829" y="1302833"/>
            <a:ext cx="5289550" cy="3581025"/>
          </a:xfrm>
        </p:spPr>
      </p:pic>
      <p:sp>
        <p:nvSpPr>
          <p:cNvPr id="4" name="Metin Yer Tutucusu 3">
            <a:extLst>
              <a:ext uri="{FF2B5EF4-FFF2-40B4-BE49-F238E27FC236}">
                <a16:creationId xmlns:a16="http://schemas.microsoft.com/office/drawing/2014/main" id="{DA775E40-3B6C-D607-CCAC-02B1500B32DB}"/>
              </a:ext>
            </a:extLst>
          </p:cNvPr>
          <p:cNvSpPr>
            <a:spLocks noGrp="1"/>
          </p:cNvSpPr>
          <p:nvPr>
            <p:ph type="body" sz="half" idx="2"/>
          </p:nvPr>
        </p:nvSpPr>
        <p:spPr>
          <a:xfrm>
            <a:off x="1225621" y="1132676"/>
            <a:ext cx="3651180" cy="4609363"/>
          </a:xfrm>
        </p:spPr>
        <p:txBody>
          <a:bodyPr>
            <a:normAutofit/>
          </a:bodyPr>
          <a:lstStyle/>
          <a:p>
            <a:pPr algn="ctr"/>
            <a:r>
              <a:rPr lang="tr-TR" sz="2000" dirty="0"/>
              <a:t>Ekran bağımlılığında uyuşturucu, alkol ya da sigara gibi kullanımın sıfırlanması mümkün değildir.      Birçok birey teknolojiyi kullanacaktır çünkü günümüzün en başlıca özelliği, iletişim teknolojilerinin ve sosyal medyanın bir hayat biçimi olarak benimsenmesidir.</a:t>
            </a:r>
          </a:p>
        </p:txBody>
      </p:sp>
      <p:pic>
        <p:nvPicPr>
          <p:cNvPr id="2" name="Resim 1">
            <a:extLst>
              <a:ext uri="{FF2B5EF4-FFF2-40B4-BE49-F238E27FC236}">
                <a16:creationId xmlns:a16="http://schemas.microsoft.com/office/drawing/2014/main" id="{26E63D3D-4EDE-8801-33CC-4657AD7FBFB1}"/>
              </a:ext>
            </a:extLst>
          </p:cNvPr>
          <p:cNvPicPr>
            <a:picLocks noChangeAspect="1"/>
          </p:cNvPicPr>
          <p:nvPr/>
        </p:nvPicPr>
        <p:blipFill>
          <a:blip r:embed="rId3"/>
          <a:stretch>
            <a:fillRect/>
          </a:stretch>
        </p:blipFill>
        <p:spPr>
          <a:xfrm>
            <a:off x="6669915" y="6499017"/>
            <a:ext cx="6504996" cy="499915"/>
          </a:xfrm>
          <a:prstGeom prst="rect">
            <a:avLst/>
          </a:prstGeom>
        </p:spPr>
      </p:pic>
    </p:spTree>
    <p:extLst>
      <p:ext uri="{BB962C8B-B14F-4D97-AF65-F5344CB8AC3E}">
        <p14:creationId xmlns:p14="http://schemas.microsoft.com/office/powerpoint/2010/main" val="1427657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F32E3C-89AF-44C3-84CD-7F43B8448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927B0622-E5EB-B174-E361-3D5496C33DB0}"/>
              </a:ext>
            </a:extLst>
          </p:cNvPr>
          <p:cNvPicPr>
            <a:picLocks noGrp="1" noChangeAspect="1"/>
          </p:cNvPicPr>
          <p:nvPr>
            <p:ph idx="1"/>
          </p:nvPr>
        </p:nvPicPr>
        <p:blipFill>
          <a:blip r:embed="rId2" cstate="print"/>
          <a:srcRect l="32490" r="8330"/>
          <a:stretch/>
        </p:blipFill>
        <p:spPr>
          <a:xfrm>
            <a:off x="20" y="10"/>
            <a:ext cx="7312860" cy="6857990"/>
          </a:xfrm>
          <a:prstGeom prst="rect">
            <a:avLst/>
          </a:prstGeom>
        </p:spPr>
      </p:pic>
      <p:sp>
        <p:nvSpPr>
          <p:cNvPr id="12" name="Rectangle 11">
            <a:extLst>
              <a:ext uri="{FF2B5EF4-FFF2-40B4-BE49-F238E27FC236}">
                <a16:creationId xmlns:a16="http://schemas.microsoft.com/office/drawing/2014/main" id="{30FEABFD-EE45-4EE1-B613-050A94A13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6600" y="1371600"/>
            <a:ext cx="40386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FF7FBB-07D4-455F-995B-60B11F886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0" y="1371600"/>
            <a:ext cx="4876800"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358B7A1-67C8-87D3-CA6F-8920A0E56684}"/>
              </a:ext>
            </a:extLst>
          </p:cNvPr>
          <p:cNvSpPr>
            <a:spLocks noGrp="1"/>
          </p:cNvSpPr>
          <p:nvPr>
            <p:ph type="title"/>
          </p:nvPr>
        </p:nvSpPr>
        <p:spPr>
          <a:xfrm>
            <a:off x="3930608" y="2079860"/>
            <a:ext cx="2860276" cy="2743200"/>
          </a:xfrm>
        </p:spPr>
        <p:txBody>
          <a:bodyPr vert="horz" lIns="91440" tIns="45720" rIns="91440" bIns="45720" rtlCol="0" anchor="t">
            <a:normAutofit/>
          </a:bodyPr>
          <a:lstStyle/>
          <a:p>
            <a:r>
              <a:rPr lang="en-US" b="1" kern="1200">
                <a:solidFill>
                  <a:schemeClr val="tx1"/>
                </a:solidFill>
                <a:latin typeface="+mj-lt"/>
                <a:ea typeface="+mj-ea"/>
                <a:cs typeface="+mj-cs"/>
              </a:rPr>
              <a:t>Türkiye'de Ekran Bağımlılığı Durumu</a:t>
            </a:r>
          </a:p>
        </p:txBody>
      </p:sp>
      <p:sp>
        <p:nvSpPr>
          <p:cNvPr id="4" name="Metin Yer Tutucusu 3">
            <a:extLst>
              <a:ext uri="{FF2B5EF4-FFF2-40B4-BE49-F238E27FC236}">
                <a16:creationId xmlns:a16="http://schemas.microsoft.com/office/drawing/2014/main" id="{15D4C4F9-950E-1910-6F2F-2D7B358AF14D}"/>
              </a:ext>
            </a:extLst>
          </p:cNvPr>
          <p:cNvSpPr>
            <a:spLocks noGrp="1"/>
          </p:cNvSpPr>
          <p:nvPr>
            <p:ph type="body" sz="half" idx="2"/>
          </p:nvPr>
        </p:nvSpPr>
        <p:spPr>
          <a:xfrm>
            <a:off x="7312880" y="1371600"/>
            <a:ext cx="4879120" cy="4114800"/>
          </a:xfrm>
        </p:spPr>
        <p:txBody>
          <a:bodyPr vert="horz" lIns="91440" tIns="45720" rIns="91440" bIns="45720" rtlCol="0">
            <a:normAutofit fontScale="85000" lnSpcReduction="10000"/>
          </a:bodyPr>
          <a:lstStyle/>
          <a:p>
            <a:pPr indent="-228600">
              <a:buFont typeface="Arial" panose="020B0604020202020204" pitchFamily="34" charset="0"/>
              <a:buChar char="•"/>
            </a:pPr>
            <a:r>
              <a:rPr lang="en-US" dirty="0" err="1"/>
              <a:t>Türkiye’de</a:t>
            </a:r>
            <a:r>
              <a:rPr lang="en-US" dirty="0"/>
              <a:t> internet </a:t>
            </a:r>
            <a:r>
              <a:rPr lang="en-US" dirty="0" err="1"/>
              <a:t>bağımlılığının</a:t>
            </a:r>
            <a:r>
              <a:rPr lang="en-US" dirty="0"/>
              <a:t> </a:t>
            </a:r>
            <a:r>
              <a:rPr lang="en-US" dirty="0" err="1">
                <a:solidFill>
                  <a:srgbClr val="FF0000"/>
                </a:solidFill>
              </a:rPr>
              <a:t>çocuklarda</a:t>
            </a:r>
            <a:r>
              <a:rPr lang="en-US" dirty="0">
                <a:solidFill>
                  <a:srgbClr val="FF0000"/>
                </a:solidFill>
              </a:rPr>
              <a:t> </a:t>
            </a:r>
            <a:r>
              <a:rPr lang="en-US" dirty="0" err="1">
                <a:solidFill>
                  <a:srgbClr val="FF0000"/>
                </a:solidFill>
              </a:rPr>
              <a:t>ve</a:t>
            </a:r>
            <a:r>
              <a:rPr lang="en-US" dirty="0">
                <a:solidFill>
                  <a:srgbClr val="FF0000"/>
                </a:solidFill>
              </a:rPr>
              <a:t> </a:t>
            </a:r>
            <a:r>
              <a:rPr lang="en-US" dirty="0" err="1">
                <a:solidFill>
                  <a:srgbClr val="FF0000"/>
                </a:solidFill>
              </a:rPr>
              <a:t>gençlerde</a:t>
            </a:r>
            <a:r>
              <a:rPr lang="en-US" dirty="0">
                <a:solidFill>
                  <a:srgbClr val="FF0000"/>
                </a:solidFill>
              </a:rPr>
              <a:t> </a:t>
            </a:r>
            <a:r>
              <a:rPr lang="en-US" dirty="0" err="1"/>
              <a:t>diğer</a:t>
            </a:r>
            <a:r>
              <a:rPr lang="en-US" dirty="0"/>
              <a:t> </a:t>
            </a:r>
            <a:r>
              <a:rPr lang="en-US" dirty="0" err="1"/>
              <a:t>yaş</a:t>
            </a:r>
            <a:r>
              <a:rPr lang="en-US" dirty="0"/>
              <a:t> </a:t>
            </a:r>
            <a:r>
              <a:rPr lang="en-US" dirty="0" err="1"/>
              <a:t>gruplarına</a:t>
            </a:r>
            <a:r>
              <a:rPr lang="en-US" dirty="0"/>
              <a:t> </a:t>
            </a:r>
            <a:r>
              <a:rPr lang="en-US" dirty="0" err="1"/>
              <a:t>nazaran</a:t>
            </a:r>
            <a:r>
              <a:rPr lang="en-US" dirty="0"/>
              <a:t> </a:t>
            </a:r>
            <a:r>
              <a:rPr lang="en-US" dirty="0" err="1"/>
              <a:t>daha</a:t>
            </a:r>
            <a:r>
              <a:rPr lang="en-US" dirty="0"/>
              <a:t> </a:t>
            </a:r>
            <a:r>
              <a:rPr lang="en-US" dirty="0" err="1"/>
              <a:t>yoğun</a:t>
            </a:r>
            <a:r>
              <a:rPr lang="en-US" dirty="0"/>
              <a:t> </a:t>
            </a:r>
            <a:r>
              <a:rPr lang="en-US" dirty="0" err="1"/>
              <a:t>bir</a:t>
            </a:r>
            <a:r>
              <a:rPr lang="en-US" dirty="0"/>
              <a:t> </a:t>
            </a:r>
            <a:r>
              <a:rPr lang="en-US" dirty="0" err="1"/>
              <a:t>biçimde</a:t>
            </a:r>
            <a:r>
              <a:rPr lang="en-US" dirty="0"/>
              <a:t> </a:t>
            </a:r>
            <a:r>
              <a:rPr lang="en-US" dirty="0" err="1"/>
              <a:t>görüldüğü</a:t>
            </a:r>
            <a:r>
              <a:rPr lang="en-US" dirty="0"/>
              <a:t> </a:t>
            </a:r>
            <a:r>
              <a:rPr lang="en-US" dirty="0" err="1"/>
              <a:t>vurgulanmaktadır</a:t>
            </a:r>
            <a:r>
              <a:rPr lang="en-US" dirty="0"/>
              <a:t>.</a:t>
            </a:r>
          </a:p>
          <a:p>
            <a:r>
              <a:rPr lang="tr-TR" dirty="0"/>
              <a:t>    </a:t>
            </a:r>
            <a:r>
              <a:rPr lang="en-US" dirty="0"/>
              <a:t>TÜİK </a:t>
            </a:r>
            <a:r>
              <a:rPr lang="en-US" dirty="0" err="1"/>
              <a:t>verilerine</a:t>
            </a:r>
            <a:r>
              <a:rPr lang="en-US" dirty="0"/>
              <a:t> </a:t>
            </a:r>
            <a:r>
              <a:rPr lang="en-US" dirty="0" err="1"/>
              <a:t>göre</a:t>
            </a:r>
            <a:r>
              <a:rPr lang="en-US" dirty="0"/>
              <a:t>; internet </a:t>
            </a:r>
            <a:r>
              <a:rPr lang="en-US" dirty="0" err="1"/>
              <a:t>kullanım</a:t>
            </a:r>
            <a:r>
              <a:rPr lang="en-US" dirty="0"/>
              <a:t> </a:t>
            </a:r>
            <a:r>
              <a:rPr lang="en-US" dirty="0" err="1"/>
              <a:t>oranı</a:t>
            </a:r>
            <a:r>
              <a:rPr lang="en-US" dirty="0"/>
              <a:t> </a:t>
            </a:r>
            <a:r>
              <a:rPr lang="en-US" dirty="0">
                <a:solidFill>
                  <a:srgbClr val="FF0000"/>
                </a:solidFill>
              </a:rPr>
              <a:t>2020 </a:t>
            </a:r>
            <a:r>
              <a:rPr lang="en-US" dirty="0" err="1">
                <a:solidFill>
                  <a:srgbClr val="FF0000"/>
                </a:solidFill>
              </a:rPr>
              <a:t>yılında</a:t>
            </a:r>
            <a:r>
              <a:rPr lang="en-US" dirty="0">
                <a:solidFill>
                  <a:srgbClr val="FF0000"/>
                </a:solidFill>
              </a:rPr>
              <a:t> 16-74 </a:t>
            </a:r>
            <a:r>
              <a:rPr lang="en-US" dirty="0" err="1">
                <a:solidFill>
                  <a:srgbClr val="FF0000"/>
                </a:solidFill>
              </a:rPr>
              <a:t>yaş</a:t>
            </a:r>
            <a:r>
              <a:rPr lang="en-US" dirty="0">
                <a:solidFill>
                  <a:srgbClr val="FF0000"/>
                </a:solidFill>
              </a:rPr>
              <a:t> </a:t>
            </a:r>
            <a:r>
              <a:rPr lang="en-US" dirty="0" err="1">
                <a:solidFill>
                  <a:srgbClr val="FF0000"/>
                </a:solidFill>
              </a:rPr>
              <a:t>grubundaki</a:t>
            </a:r>
            <a:r>
              <a:rPr lang="en-US" dirty="0">
                <a:solidFill>
                  <a:srgbClr val="FF0000"/>
                </a:solidFill>
              </a:rPr>
              <a:t> </a:t>
            </a:r>
            <a:r>
              <a:rPr lang="en-US" dirty="0" err="1">
                <a:solidFill>
                  <a:srgbClr val="FF0000"/>
                </a:solidFill>
              </a:rPr>
              <a:t>bireylerde</a:t>
            </a:r>
            <a:r>
              <a:rPr lang="en-US" dirty="0">
                <a:solidFill>
                  <a:srgbClr val="FF0000"/>
                </a:solidFill>
              </a:rPr>
              <a:t> %79,0’iken</a:t>
            </a:r>
            <a:r>
              <a:rPr lang="en-US" dirty="0"/>
              <a:t>. Bu </a:t>
            </a:r>
            <a:r>
              <a:rPr lang="en-US" dirty="0" err="1"/>
              <a:t>oran</a:t>
            </a:r>
            <a:r>
              <a:rPr lang="en-US" dirty="0"/>
              <a:t>, </a:t>
            </a:r>
            <a:r>
              <a:rPr lang="en-US" dirty="0">
                <a:solidFill>
                  <a:srgbClr val="FF0000"/>
                </a:solidFill>
              </a:rPr>
              <a:t>2021 </a:t>
            </a:r>
            <a:r>
              <a:rPr lang="en-US" dirty="0" err="1">
                <a:solidFill>
                  <a:srgbClr val="FF0000"/>
                </a:solidFill>
              </a:rPr>
              <a:t>yılında</a:t>
            </a:r>
            <a:r>
              <a:rPr lang="en-US" dirty="0">
                <a:solidFill>
                  <a:srgbClr val="FF0000"/>
                </a:solidFill>
              </a:rPr>
              <a:t> %82,6 </a:t>
            </a:r>
            <a:r>
              <a:rPr lang="en-US" dirty="0" err="1"/>
              <a:t>olarak</a:t>
            </a:r>
            <a:r>
              <a:rPr lang="en-US" dirty="0"/>
              <a:t> </a:t>
            </a:r>
            <a:r>
              <a:rPr lang="en-US" dirty="0" err="1"/>
              <a:t>belirlenmiştir</a:t>
            </a:r>
            <a:r>
              <a:rPr lang="en-US" dirty="0"/>
              <a:t>, </a:t>
            </a:r>
            <a:r>
              <a:rPr lang="en-US" dirty="0" err="1"/>
              <a:t>bu</a:t>
            </a:r>
            <a:r>
              <a:rPr lang="en-US" dirty="0"/>
              <a:t> </a:t>
            </a:r>
            <a:r>
              <a:rPr lang="en-US" dirty="0" err="1"/>
              <a:t>veriler</a:t>
            </a:r>
            <a:r>
              <a:rPr lang="en-US" dirty="0"/>
              <a:t> </a:t>
            </a:r>
            <a:r>
              <a:rPr lang="en-US" dirty="0" err="1"/>
              <a:t>doğrultusunda</a:t>
            </a:r>
            <a:r>
              <a:rPr lang="en-US" dirty="0"/>
              <a:t> her </a:t>
            </a:r>
            <a:r>
              <a:rPr lang="en-US" dirty="0" err="1"/>
              <a:t>yıl</a:t>
            </a:r>
            <a:r>
              <a:rPr lang="en-US" dirty="0"/>
              <a:t> </a:t>
            </a:r>
            <a:r>
              <a:rPr lang="en-US" dirty="0" err="1"/>
              <a:t>ekran</a:t>
            </a:r>
            <a:r>
              <a:rPr lang="en-US" dirty="0"/>
              <a:t> </a:t>
            </a:r>
            <a:r>
              <a:rPr lang="en-US" dirty="0" err="1"/>
              <a:t>ve</a:t>
            </a:r>
            <a:r>
              <a:rPr lang="en-US" dirty="0"/>
              <a:t> internet </a:t>
            </a:r>
            <a:r>
              <a:rPr lang="en-US" dirty="0" err="1"/>
              <a:t>kullanımının</a:t>
            </a:r>
            <a:r>
              <a:rPr lang="en-US" dirty="0"/>
              <a:t> </a:t>
            </a:r>
            <a:r>
              <a:rPr lang="en-US" dirty="0" err="1"/>
              <a:t>daha</a:t>
            </a:r>
            <a:r>
              <a:rPr lang="en-US" dirty="0"/>
              <a:t> </a:t>
            </a:r>
            <a:r>
              <a:rPr lang="en-US" dirty="0" err="1"/>
              <a:t>ulaşılabilir</a:t>
            </a:r>
            <a:r>
              <a:rPr lang="en-US" dirty="0"/>
              <a:t> </a:t>
            </a:r>
            <a:r>
              <a:rPr lang="en-US" dirty="0" err="1"/>
              <a:t>ve</a:t>
            </a:r>
            <a:r>
              <a:rPr lang="en-US" dirty="0"/>
              <a:t> </a:t>
            </a:r>
            <a:r>
              <a:rPr lang="en-US" dirty="0" err="1"/>
              <a:t>yaygın</a:t>
            </a:r>
            <a:r>
              <a:rPr lang="en-US" dirty="0"/>
              <a:t> hale </a:t>
            </a:r>
            <a:r>
              <a:rPr lang="en-US" dirty="0" err="1"/>
              <a:t>geldiği</a:t>
            </a:r>
            <a:r>
              <a:rPr lang="en-US" dirty="0"/>
              <a:t> </a:t>
            </a:r>
            <a:r>
              <a:rPr lang="en-US" dirty="0" err="1"/>
              <a:t>görülmektedir</a:t>
            </a:r>
            <a:r>
              <a:rPr lang="en-US" dirty="0"/>
              <a:t>.</a:t>
            </a:r>
          </a:p>
          <a:p>
            <a:r>
              <a:rPr lang="tr-TR" dirty="0"/>
              <a:t>    </a:t>
            </a:r>
            <a:r>
              <a:rPr lang="en-US" dirty="0" err="1"/>
              <a:t>Yeşilay'ın</a:t>
            </a:r>
            <a:r>
              <a:rPr lang="en-US" dirty="0"/>
              <a:t> </a:t>
            </a:r>
            <a:r>
              <a:rPr lang="en-US" dirty="0" err="1"/>
              <a:t>akademik</a:t>
            </a:r>
            <a:r>
              <a:rPr lang="en-US" dirty="0"/>
              <a:t> </a:t>
            </a:r>
            <a:r>
              <a:rPr lang="en-US" dirty="0" err="1"/>
              <a:t>dergisi</a:t>
            </a:r>
            <a:r>
              <a:rPr lang="en-US" dirty="0"/>
              <a:t> The Turkish </a:t>
            </a:r>
            <a:r>
              <a:rPr lang="en-US" dirty="0" err="1"/>
              <a:t>Jurnale</a:t>
            </a:r>
            <a:r>
              <a:rPr lang="en-US" dirty="0"/>
              <a:t> on </a:t>
            </a:r>
            <a:r>
              <a:rPr lang="en-US" dirty="0" err="1"/>
              <a:t>Addictions'ta</a:t>
            </a:r>
            <a:r>
              <a:rPr lang="en-US" dirty="0"/>
              <a:t> (</a:t>
            </a:r>
            <a:r>
              <a:rPr lang="en-US" dirty="0" err="1"/>
              <a:t>Addicta</a:t>
            </a:r>
            <a:r>
              <a:rPr lang="en-US" dirty="0"/>
              <a:t>) </a:t>
            </a:r>
            <a:r>
              <a:rPr lang="en-US" dirty="0" err="1"/>
              <a:t>yer</a:t>
            </a:r>
            <a:r>
              <a:rPr lang="en-US" dirty="0"/>
              <a:t> </a:t>
            </a:r>
            <a:r>
              <a:rPr lang="en-US" dirty="0" err="1"/>
              <a:t>alan</a:t>
            </a:r>
            <a:r>
              <a:rPr lang="en-US" dirty="0"/>
              <a:t> </a:t>
            </a:r>
            <a:r>
              <a:rPr lang="en-US" dirty="0" err="1"/>
              <a:t>araştırmaya</a:t>
            </a:r>
            <a:r>
              <a:rPr lang="en-US" dirty="0"/>
              <a:t> </a:t>
            </a:r>
            <a:r>
              <a:rPr lang="en-US" dirty="0" err="1"/>
              <a:t>göre</a:t>
            </a:r>
            <a:r>
              <a:rPr lang="en-US" dirty="0"/>
              <a:t> </a:t>
            </a:r>
            <a:r>
              <a:rPr lang="en-US" dirty="0" err="1"/>
              <a:t>Türkiye'de</a:t>
            </a:r>
            <a:r>
              <a:rPr lang="en-US" dirty="0"/>
              <a:t> </a:t>
            </a:r>
            <a:r>
              <a:rPr lang="en-US" dirty="0">
                <a:solidFill>
                  <a:srgbClr val="FF0000"/>
                </a:solidFill>
              </a:rPr>
              <a:t>12-18 </a:t>
            </a:r>
            <a:r>
              <a:rPr lang="en-US" dirty="0" err="1">
                <a:solidFill>
                  <a:srgbClr val="FF0000"/>
                </a:solidFill>
              </a:rPr>
              <a:t>yaş</a:t>
            </a:r>
            <a:r>
              <a:rPr lang="en-US" dirty="0">
                <a:solidFill>
                  <a:srgbClr val="FF0000"/>
                </a:solidFill>
              </a:rPr>
              <a:t> </a:t>
            </a:r>
            <a:r>
              <a:rPr lang="en-US" dirty="0" err="1">
                <a:solidFill>
                  <a:srgbClr val="FF0000"/>
                </a:solidFill>
              </a:rPr>
              <a:t>grubu</a:t>
            </a:r>
            <a:r>
              <a:rPr lang="en-US" dirty="0">
                <a:solidFill>
                  <a:srgbClr val="FF0000"/>
                </a:solidFill>
              </a:rPr>
              <a:t> </a:t>
            </a:r>
            <a:r>
              <a:rPr lang="en-US" dirty="0" err="1">
                <a:solidFill>
                  <a:srgbClr val="FF0000"/>
                </a:solidFill>
              </a:rPr>
              <a:t>gençlerin</a:t>
            </a:r>
            <a:r>
              <a:rPr lang="en-US" dirty="0">
                <a:solidFill>
                  <a:srgbClr val="FF0000"/>
                </a:solidFill>
              </a:rPr>
              <a:t> </a:t>
            </a:r>
            <a:r>
              <a:rPr lang="en-US" dirty="0" err="1">
                <a:solidFill>
                  <a:srgbClr val="FF0000"/>
                </a:solidFill>
              </a:rPr>
              <a:t>yüzde</a:t>
            </a:r>
            <a:r>
              <a:rPr lang="en-US" dirty="0">
                <a:solidFill>
                  <a:srgbClr val="FF0000"/>
                </a:solidFill>
              </a:rPr>
              <a:t> 3,6'sı </a:t>
            </a:r>
            <a:r>
              <a:rPr lang="en-US" dirty="0"/>
              <a:t>internet </a:t>
            </a:r>
            <a:r>
              <a:rPr lang="en-US" dirty="0" err="1"/>
              <a:t>ve</a:t>
            </a:r>
            <a:r>
              <a:rPr lang="en-US" dirty="0"/>
              <a:t> </a:t>
            </a:r>
            <a:r>
              <a:rPr lang="en-US" dirty="0" err="1"/>
              <a:t>ekran</a:t>
            </a:r>
            <a:r>
              <a:rPr lang="en-US" dirty="0"/>
              <a:t> </a:t>
            </a:r>
            <a:r>
              <a:rPr lang="en-US" dirty="0" err="1"/>
              <a:t>bağımlısı</a:t>
            </a:r>
            <a:r>
              <a:rPr lang="en-US" dirty="0">
                <a:solidFill>
                  <a:srgbClr val="FF0000"/>
                </a:solidFill>
              </a:rPr>
              <a:t>, </a:t>
            </a:r>
            <a:r>
              <a:rPr lang="en-US" dirty="0" err="1">
                <a:solidFill>
                  <a:srgbClr val="FF0000"/>
                </a:solidFill>
              </a:rPr>
              <a:t>yüzde</a:t>
            </a:r>
            <a:r>
              <a:rPr lang="en-US" dirty="0">
                <a:solidFill>
                  <a:srgbClr val="FF0000"/>
                </a:solidFill>
              </a:rPr>
              <a:t> 21,8'i </a:t>
            </a:r>
            <a:r>
              <a:rPr lang="en-US" dirty="0" err="1"/>
              <a:t>ise</a:t>
            </a:r>
            <a:r>
              <a:rPr lang="en-US" dirty="0"/>
              <a:t> </a:t>
            </a:r>
            <a:r>
              <a:rPr lang="en-US" dirty="0" err="1"/>
              <a:t>bağımlılık</a:t>
            </a:r>
            <a:r>
              <a:rPr lang="en-US" dirty="0"/>
              <a:t> </a:t>
            </a:r>
            <a:r>
              <a:rPr lang="en-US" dirty="0" err="1"/>
              <a:t>sınırında</a:t>
            </a:r>
            <a:r>
              <a:rPr lang="en-US" dirty="0"/>
              <a:t> </a:t>
            </a:r>
            <a:r>
              <a:rPr lang="en-US" dirty="0" err="1"/>
              <a:t>olduğu</a:t>
            </a:r>
            <a:r>
              <a:rPr lang="en-US" dirty="0"/>
              <a:t> </a:t>
            </a:r>
            <a:r>
              <a:rPr lang="en-US" dirty="0" err="1"/>
              <a:t>görünmektedir</a:t>
            </a:r>
            <a:r>
              <a:rPr lang="en-US" dirty="0"/>
              <a:t>. </a:t>
            </a:r>
            <a:r>
              <a:rPr lang="en-US" dirty="0" err="1"/>
              <a:t>Yeşilay’ın</a:t>
            </a:r>
            <a:r>
              <a:rPr lang="en-US" dirty="0"/>
              <a:t> </a:t>
            </a:r>
            <a:r>
              <a:rPr lang="en-US" dirty="0" err="1"/>
              <a:t>yaptığı</a:t>
            </a:r>
            <a:r>
              <a:rPr lang="en-US" dirty="0"/>
              <a:t> </a:t>
            </a:r>
            <a:r>
              <a:rPr lang="en-US" dirty="0" err="1"/>
              <a:t>açıklamaya</a:t>
            </a:r>
            <a:r>
              <a:rPr lang="en-US" dirty="0"/>
              <a:t> </a:t>
            </a:r>
            <a:r>
              <a:rPr lang="en-US" dirty="0" err="1"/>
              <a:t>göre</a:t>
            </a:r>
            <a:r>
              <a:rPr lang="en-US" dirty="0"/>
              <a:t> </a:t>
            </a:r>
            <a:r>
              <a:rPr lang="en-US" dirty="0" err="1"/>
              <a:t>Addicta'da</a:t>
            </a:r>
            <a:r>
              <a:rPr lang="en-US" dirty="0"/>
              <a:t> </a:t>
            </a:r>
            <a:r>
              <a:rPr lang="en-US" dirty="0" err="1"/>
              <a:t>yer</a:t>
            </a:r>
            <a:r>
              <a:rPr lang="en-US" dirty="0"/>
              <a:t> </a:t>
            </a:r>
            <a:r>
              <a:rPr lang="en-US" dirty="0" err="1"/>
              <a:t>alan</a:t>
            </a:r>
            <a:r>
              <a:rPr lang="en-US" dirty="0"/>
              <a:t> </a:t>
            </a:r>
            <a:r>
              <a:rPr lang="en-US" dirty="0" err="1"/>
              <a:t>araştırmada</a:t>
            </a:r>
            <a:r>
              <a:rPr lang="en-US" dirty="0"/>
              <a:t> </a:t>
            </a:r>
            <a:r>
              <a:rPr lang="en-US" dirty="0" err="1">
                <a:solidFill>
                  <a:srgbClr val="FF0000"/>
                </a:solidFill>
              </a:rPr>
              <a:t>ergenlerin</a:t>
            </a:r>
            <a:r>
              <a:rPr lang="en-US" dirty="0"/>
              <a:t>, internet </a:t>
            </a:r>
            <a:r>
              <a:rPr lang="en-US" dirty="0" err="1"/>
              <a:t>ve</a:t>
            </a:r>
            <a:r>
              <a:rPr lang="en-US" dirty="0"/>
              <a:t> </a:t>
            </a:r>
            <a:r>
              <a:rPr lang="tr-TR" dirty="0"/>
              <a:t>e</a:t>
            </a:r>
            <a:r>
              <a:rPr lang="en-US" dirty="0"/>
              <a:t>kran</a:t>
            </a:r>
            <a:r>
              <a:rPr lang="tr-TR" dirty="0"/>
              <a:t> </a:t>
            </a:r>
            <a:r>
              <a:rPr lang="en-US" dirty="0" err="1"/>
              <a:t>kullanımı</a:t>
            </a:r>
            <a:r>
              <a:rPr lang="en-US" dirty="0"/>
              <a:t> </a:t>
            </a:r>
            <a:r>
              <a:rPr lang="en-US" dirty="0" err="1"/>
              <a:t>bağımlılığı</a:t>
            </a:r>
            <a:r>
              <a:rPr lang="en-US" dirty="0"/>
              <a:t> </a:t>
            </a:r>
            <a:r>
              <a:rPr lang="en-US" dirty="0" err="1"/>
              <a:t>bakımından</a:t>
            </a:r>
            <a:r>
              <a:rPr lang="en-US" dirty="0"/>
              <a:t> </a:t>
            </a:r>
            <a:r>
              <a:rPr lang="en-US" dirty="0" err="1"/>
              <a:t>önemli</a:t>
            </a:r>
            <a:r>
              <a:rPr lang="en-US" dirty="0"/>
              <a:t> </a:t>
            </a:r>
            <a:r>
              <a:rPr lang="en-US" dirty="0" err="1"/>
              <a:t>bir</a:t>
            </a:r>
            <a:r>
              <a:rPr lang="en-US" dirty="0"/>
              <a:t> risk </a:t>
            </a:r>
            <a:r>
              <a:rPr lang="en-US" dirty="0" err="1"/>
              <a:t>grubunu</a:t>
            </a:r>
            <a:r>
              <a:rPr lang="en-US" dirty="0"/>
              <a:t> </a:t>
            </a:r>
            <a:r>
              <a:rPr lang="en-US" dirty="0" err="1"/>
              <a:t>oluşturduğuna</a:t>
            </a:r>
            <a:r>
              <a:rPr lang="en-US" dirty="0"/>
              <a:t> </a:t>
            </a:r>
            <a:r>
              <a:rPr lang="en-US" dirty="0" err="1"/>
              <a:t>dikkat</a:t>
            </a:r>
            <a:r>
              <a:rPr lang="en-US" dirty="0"/>
              <a:t> </a:t>
            </a:r>
            <a:r>
              <a:rPr lang="en-US" dirty="0" err="1"/>
              <a:t>çekildi</a:t>
            </a:r>
            <a:r>
              <a:rPr lang="en-US" dirty="0"/>
              <a:t>.</a:t>
            </a:r>
          </a:p>
        </p:txBody>
      </p:sp>
      <p:pic>
        <p:nvPicPr>
          <p:cNvPr id="3" name="Resim 2">
            <a:extLst>
              <a:ext uri="{FF2B5EF4-FFF2-40B4-BE49-F238E27FC236}">
                <a16:creationId xmlns:a16="http://schemas.microsoft.com/office/drawing/2014/main" id="{74C95FF5-D34B-94C5-22C6-76A35C0D9103}"/>
              </a:ext>
            </a:extLst>
          </p:cNvPr>
          <p:cNvPicPr>
            <a:picLocks noChangeAspect="1"/>
          </p:cNvPicPr>
          <p:nvPr/>
        </p:nvPicPr>
        <p:blipFill>
          <a:blip r:embed="rId3"/>
          <a:stretch>
            <a:fillRect/>
          </a:stretch>
        </p:blipFill>
        <p:spPr>
          <a:xfrm>
            <a:off x="7312880" y="6637360"/>
            <a:ext cx="8564885" cy="220630"/>
          </a:xfrm>
          <a:prstGeom prst="rect">
            <a:avLst/>
          </a:prstGeom>
        </p:spPr>
      </p:pic>
    </p:spTree>
    <p:extLst>
      <p:ext uri="{BB962C8B-B14F-4D97-AF65-F5344CB8AC3E}">
        <p14:creationId xmlns:p14="http://schemas.microsoft.com/office/powerpoint/2010/main" val="3164063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105D6C12-82FD-AB0D-E93D-28FDEA246E20}"/>
              </a:ext>
            </a:extLst>
          </p:cNvPr>
          <p:cNvPicPr>
            <a:picLocks noGrp="1" noChangeAspect="1"/>
          </p:cNvPicPr>
          <p:nvPr>
            <p:ph idx="1"/>
          </p:nvPr>
        </p:nvPicPr>
        <p:blipFill>
          <a:blip r:embed="rId2" cstate="print"/>
          <a:stretch>
            <a:fillRect/>
          </a:stretch>
        </p:blipFill>
        <p:spPr>
          <a:xfrm>
            <a:off x="6430296" y="835742"/>
            <a:ext cx="4536153" cy="5025307"/>
          </a:xfrm>
          <a:prstGeom prst="rect">
            <a:avLst/>
          </a:prstGeom>
        </p:spPr>
      </p:pic>
      <p:sp>
        <p:nvSpPr>
          <p:cNvPr id="4" name="Metin Yer Tutucusu 3">
            <a:extLst>
              <a:ext uri="{FF2B5EF4-FFF2-40B4-BE49-F238E27FC236}">
                <a16:creationId xmlns:a16="http://schemas.microsoft.com/office/drawing/2014/main" id="{4D569E83-707A-F575-E197-30923A44D674}"/>
              </a:ext>
            </a:extLst>
          </p:cNvPr>
          <p:cNvSpPr>
            <a:spLocks noGrp="1"/>
          </p:cNvSpPr>
          <p:nvPr>
            <p:ph type="body" sz="half" idx="2"/>
          </p:nvPr>
        </p:nvSpPr>
        <p:spPr>
          <a:xfrm>
            <a:off x="845574" y="835741"/>
            <a:ext cx="4916131" cy="5437239"/>
          </a:xfrm>
        </p:spPr>
        <p:txBody>
          <a:bodyPr>
            <a:normAutofit fontScale="85000" lnSpcReduction="20000"/>
          </a:bodyPr>
          <a:lstStyle/>
          <a:p>
            <a:r>
              <a:rPr lang="tr-TR" dirty="0">
                <a:solidFill>
                  <a:srgbClr val="FF0000"/>
                </a:solidFill>
              </a:rPr>
              <a:t>Dünya nüfusunun yarısından fazlası (yüzde 57,0) artık kentsel alanlarda yaşıyor.</a:t>
            </a:r>
          </a:p>
          <a:p>
            <a:endParaRPr lang="tr-TR" dirty="0"/>
          </a:p>
          <a:p>
            <a:r>
              <a:rPr lang="tr-TR" dirty="0"/>
              <a:t>Dünya nüfusunun üçte ikisinden fazlası (yüzde 67,1) bir cep telefonu kullanıyor ve benzersiz kullanıcı sayısı 2022'nin başında 5,31 milyara ulaştı Küresel internet kullanıcıları: Küresel internet kullanıcıları, 2022'nin başında 4,95 milyara yükseldi ve internet penetrasyonu şu anda dünya toplam nüfusunun yüzde 62,5'ini oluşturuyor. Veriler, internet kullanıcılarının geçen yıl 192 milyon (yüzde +4,0) arttığını, ancak COVID-19 nedeniyle araştırma ve raporlamaya yönelik devam eden kısıtlamaların, gerçek büyüme eğilimlerinin bu rakamların önerdiğinden çok daha yüksek olabileceği anlamına geldiğini gösteriyor.</a:t>
            </a:r>
          </a:p>
          <a:p>
            <a:r>
              <a:rPr lang="tr-TR" dirty="0"/>
              <a:t>Küresel sosyal medya kullanıcıları: Ocak 2022'de dünya çapında 4,62 milyar sosyal medya kullanıcısı var . Bu rakam dünya toplam nüfusunun yüzde 58,4'üne eşittir, ancak sosyal medya “kullanıcılarının” benzersiz bireyleri temsil etmeyebileceğini belirtmekte fayda var. Küresel sosyal medya kullanıcıları, 2021'de 424 milyon yeni kullanıcının sosyal medya yolculuğuna başlamasıyla son 12 ayda yüzde 10'dan fazla büyüdü.</a:t>
            </a:r>
          </a:p>
        </p:txBody>
      </p:sp>
      <p:pic>
        <p:nvPicPr>
          <p:cNvPr id="6" name="Resim 5">
            <a:extLst>
              <a:ext uri="{FF2B5EF4-FFF2-40B4-BE49-F238E27FC236}">
                <a16:creationId xmlns:a16="http://schemas.microsoft.com/office/drawing/2014/main" id="{EB750251-3863-135C-FFA2-E22B8F38469E}"/>
              </a:ext>
            </a:extLst>
          </p:cNvPr>
          <p:cNvPicPr>
            <a:picLocks noChangeAspect="1"/>
          </p:cNvPicPr>
          <p:nvPr/>
        </p:nvPicPr>
        <p:blipFill>
          <a:blip r:embed="rId3" cstate="print"/>
          <a:stretch>
            <a:fillRect/>
          </a:stretch>
        </p:blipFill>
        <p:spPr>
          <a:xfrm>
            <a:off x="0" y="0"/>
            <a:ext cx="12192000" cy="6596390"/>
          </a:xfrm>
          <a:prstGeom prst="rect">
            <a:avLst/>
          </a:prstGeom>
        </p:spPr>
      </p:pic>
      <p:sp>
        <p:nvSpPr>
          <p:cNvPr id="3" name="Metin kutusu 2">
            <a:extLst>
              <a:ext uri="{FF2B5EF4-FFF2-40B4-BE49-F238E27FC236}">
                <a16:creationId xmlns:a16="http://schemas.microsoft.com/office/drawing/2014/main" id="{1056221B-B42D-3A8D-C364-7F04F2A2FBB2}"/>
              </a:ext>
            </a:extLst>
          </p:cNvPr>
          <p:cNvSpPr txBox="1"/>
          <p:nvPr/>
        </p:nvSpPr>
        <p:spPr>
          <a:xfrm>
            <a:off x="57783" y="6596390"/>
            <a:ext cx="11057206" cy="261610"/>
          </a:xfrm>
          <a:prstGeom prst="rect">
            <a:avLst/>
          </a:prstGeom>
          <a:noFill/>
        </p:spPr>
        <p:txBody>
          <a:bodyPr wrap="square" rtlCol="0">
            <a:spAutoFit/>
          </a:bodyPr>
          <a:lstStyle/>
          <a:p>
            <a:r>
              <a:rPr lang="fi-FI" sz="1100" dirty="0"/>
              <a:t>https://wearesocial.com/uk/blog/2024/01/digital-2024-5-billion-social-media-users/ (Erişim Tarihi:12.08.2024)</a:t>
            </a:r>
          </a:p>
        </p:txBody>
      </p:sp>
    </p:spTree>
    <p:extLst>
      <p:ext uri="{BB962C8B-B14F-4D97-AF65-F5344CB8AC3E}">
        <p14:creationId xmlns:p14="http://schemas.microsoft.com/office/powerpoint/2010/main" val="70534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BD496F58-731B-4833-93F9-53192FC21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195B3A3C-971D-4F24-9512-C9E4590CA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4" y="-5040"/>
            <a:ext cx="7319004" cy="2062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1F52A97-EBEB-65A1-FE78-344395687119}"/>
              </a:ext>
            </a:extLst>
          </p:cNvPr>
          <p:cNvSpPr>
            <a:spLocks noGrp="1"/>
          </p:cNvSpPr>
          <p:nvPr>
            <p:ph type="title"/>
          </p:nvPr>
        </p:nvSpPr>
        <p:spPr>
          <a:xfrm>
            <a:off x="798173" y="403798"/>
            <a:ext cx="5678827" cy="1244765"/>
          </a:xfrm>
        </p:spPr>
        <p:txBody>
          <a:bodyPr vert="horz" lIns="91440" tIns="45720" rIns="91440" bIns="45720" rtlCol="0" anchor="ctr">
            <a:normAutofit/>
          </a:bodyPr>
          <a:lstStyle/>
          <a:p>
            <a:r>
              <a:rPr lang="en-US" b="1" kern="1200" dirty="0" err="1">
                <a:solidFill>
                  <a:schemeClr val="tx1"/>
                </a:solidFill>
                <a:latin typeface="+mj-lt"/>
                <a:ea typeface="+mj-ea"/>
                <a:cs typeface="+mj-cs"/>
              </a:rPr>
              <a:t>Dünyada</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Ekran</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Bağımlılığı</a:t>
            </a:r>
            <a:r>
              <a:rPr lang="en-US" b="1" kern="1200" dirty="0">
                <a:solidFill>
                  <a:schemeClr val="tx1"/>
                </a:solidFill>
                <a:latin typeface="+mj-lt"/>
                <a:ea typeface="+mj-ea"/>
                <a:cs typeface="+mj-cs"/>
              </a:rPr>
              <a:t> Durumu</a:t>
            </a:r>
          </a:p>
        </p:txBody>
      </p:sp>
      <p:sp>
        <p:nvSpPr>
          <p:cNvPr id="4" name="Metin Yer Tutucusu 3">
            <a:extLst>
              <a:ext uri="{FF2B5EF4-FFF2-40B4-BE49-F238E27FC236}">
                <a16:creationId xmlns:a16="http://schemas.microsoft.com/office/drawing/2014/main" id="{CCEA5A41-DC61-4AD9-FA61-5B5A9CEE49F7}"/>
              </a:ext>
            </a:extLst>
          </p:cNvPr>
          <p:cNvSpPr>
            <a:spLocks noGrp="1"/>
          </p:cNvSpPr>
          <p:nvPr>
            <p:ph type="body" sz="half" idx="2"/>
          </p:nvPr>
        </p:nvSpPr>
        <p:spPr>
          <a:xfrm>
            <a:off x="7885471" y="275304"/>
            <a:ext cx="3824747" cy="6322142"/>
          </a:xfrm>
        </p:spPr>
        <p:txBody>
          <a:bodyPr vert="horz" lIns="91440" tIns="45720" rIns="91440" bIns="45720" rtlCol="0">
            <a:normAutofit/>
          </a:bodyPr>
          <a:lstStyle/>
          <a:p>
            <a:pPr indent="-228600" algn="ctr">
              <a:buFont typeface="Arial" panose="020B0604020202020204" pitchFamily="34" charset="0"/>
              <a:buChar char="•"/>
            </a:pPr>
            <a:endParaRPr lang="tr-TR" sz="2000" dirty="0"/>
          </a:p>
          <a:p>
            <a:pPr indent="-228600" algn="ctr">
              <a:buFont typeface="Arial" panose="020B0604020202020204" pitchFamily="34" charset="0"/>
              <a:buChar char="•"/>
            </a:pPr>
            <a:endParaRPr lang="tr-TR" sz="2000" dirty="0"/>
          </a:p>
          <a:p>
            <a:pPr indent="-228600" algn="ctr">
              <a:buFont typeface="Arial" panose="020B0604020202020204" pitchFamily="34" charset="0"/>
              <a:buChar char="•"/>
            </a:pPr>
            <a:r>
              <a:rPr lang="en-US" sz="2000" dirty="0" err="1"/>
              <a:t>Dünyada</a:t>
            </a:r>
            <a:r>
              <a:rPr lang="en-US" sz="2000" dirty="0"/>
              <a:t> </a:t>
            </a:r>
            <a:r>
              <a:rPr lang="en-US" sz="2000" dirty="0" err="1"/>
              <a:t>ekran</a:t>
            </a:r>
            <a:r>
              <a:rPr lang="en-US" sz="2000" dirty="0"/>
              <a:t> </a:t>
            </a:r>
            <a:r>
              <a:rPr lang="en-US" sz="2000" dirty="0" err="1"/>
              <a:t>bağımlılığı</a:t>
            </a:r>
            <a:r>
              <a:rPr lang="en-US" sz="2000" dirty="0"/>
              <a:t> her </a:t>
            </a:r>
            <a:r>
              <a:rPr lang="en-US" sz="2000" dirty="0" err="1"/>
              <a:t>geçen</a:t>
            </a:r>
            <a:r>
              <a:rPr lang="en-US" sz="2000" dirty="0"/>
              <a:t> </a:t>
            </a:r>
            <a:r>
              <a:rPr lang="en-US" sz="2000" dirty="0" err="1"/>
              <a:t>gün</a:t>
            </a:r>
            <a:r>
              <a:rPr lang="en-US" sz="2000" dirty="0"/>
              <a:t> </a:t>
            </a:r>
            <a:r>
              <a:rPr lang="en-US" sz="2000" dirty="0" err="1"/>
              <a:t>artmaktadır</a:t>
            </a:r>
            <a:r>
              <a:rPr lang="en-US" sz="2000" dirty="0"/>
              <a:t>. </a:t>
            </a:r>
            <a:r>
              <a:rPr lang="en-US" sz="2000" dirty="0" err="1"/>
              <a:t>Pandemiyle</a:t>
            </a:r>
            <a:r>
              <a:rPr lang="en-US" sz="2000" dirty="0"/>
              <a:t> </a:t>
            </a:r>
            <a:r>
              <a:rPr lang="en-US" sz="2000" dirty="0" err="1"/>
              <a:t>birlikte</a:t>
            </a:r>
            <a:r>
              <a:rPr lang="en-US" sz="2000" dirty="0"/>
              <a:t> </a:t>
            </a:r>
            <a:r>
              <a:rPr lang="en-US" sz="2000" dirty="0" err="1"/>
              <a:t>mecburi</a:t>
            </a:r>
            <a:r>
              <a:rPr lang="en-US" sz="2000" dirty="0"/>
              <a:t> </a:t>
            </a:r>
            <a:r>
              <a:rPr lang="en-US" sz="2000" dirty="0" err="1"/>
              <a:t>olarak</a:t>
            </a:r>
            <a:r>
              <a:rPr lang="en-US" sz="2000" dirty="0"/>
              <a:t> </a:t>
            </a:r>
            <a:r>
              <a:rPr lang="en-US" sz="2000" dirty="0" err="1"/>
              <a:t>evde</a:t>
            </a:r>
            <a:r>
              <a:rPr lang="en-US" sz="2000" dirty="0"/>
              <a:t> </a:t>
            </a:r>
            <a:r>
              <a:rPr lang="en-US" sz="2000" dirty="0" err="1"/>
              <a:t>kalma</a:t>
            </a:r>
            <a:r>
              <a:rPr lang="en-US" sz="2000" dirty="0"/>
              <a:t> </a:t>
            </a:r>
            <a:r>
              <a:rPr lang="en-US" sz="2000" dirty="0" err="1"/>
              <a:t>durumu</a:t>
            </a:r>
            <a:r>
              <a:rPr lang="en-US" sz="2000" dirty="0"/>
              <a:t> </a:t>
            </a:r>
            <a:r>
              <a:rPr lang="en-US" sz="2000" dirty="0" err="1"/>
              <a:t>bağımlılık</a:t>
            </a:r>
            <a:r>
              <a:rPr lang="en-US" sz="2000" dirty="0"/>
              <a:t> </a:t>
            </a:r>
            <a:r>
              <a:rPr lang="en-US" sz="2000" dirty="0" err="1"/>
              <a:t>düzeyini</a:t>
            </a:r>
            <a:r>
              <a:rPr lang="en-US" sz="2000" dirty="0"/>
              <a:t> </a:t>
            </a:r>
            <a:r>
              <a:rPr lang="en-US" sz="2000" dirty="0" err="1"/>
              <a:t>ciddi</a:t>
            </a:r>
            <a:r>
              <a:rPr lang="en-US" sz="2000" dirty="0"/>
              <a:t> </a:t>
            </a:r>
            <a:r>
              <a:rPr lang="en-US" sz="2000" dirty="0" err="1"/>
              <a:t>oranda</a:t>
            </a:r>
            <a:r>
              <a:rPr lang="en-US" sz="2000" dirty="0"/>
              <a:t> </a:t>
            </a:r>
            <a:r>
              <a:rPr lang="en-US" sz="2000" dirty="0" err="1"/>
              <a:t>artırmıştır</a:t>
            </a:r>
            <a:r>
              <a:rPr lang="en-US" sz="2000" dirty="0"/>
              <a:t>. </a:t>
            </a:r>
            <a:r>
              <a:rPr lang="tr-TR" sz="2000" dirty="0"/>
              <a:t>Dünyadaki ekran bağımlılığı oranıyla ilgili bilimsel bir makale bulunamamaktadır ancak bazı parametrelere bakarak gene durum hakkında fikir sahibi olabiliriz.</a:t>
            </a:r>
          </a:p>
        </p:txBody>
      </p:sp>
      <p:pic>
        <p:nvPicPr>
          <p:cNvPr id="5" name="İçerik Yer Tutucusu 4" descr="kişi, şahıs, giyim, iç mekan, oturma içeren bir resim&#10;&#10;Açıklama otomatik olarak oluşturuldu">
            <a:extLst>
              <a:ext uri="{FF2B5EF4-FFF2-40B4-BE49-F238E27FC236}">
                <a16:creationId xmlns:a16="http://schemas.microsoft.com/office/drawing/2014/main" id="{22479542-1F9F-27F4-7CBE-4079075BDFAF}"/>
              </a:ext>
            </a:extLst>
          </p:cNvPr>
          <p:cNvPicPr>
            <a:picLocks noGrp="1" noChangeAspect="1"/>
          </p:cNvPicPr>
          <p:nvPr>
            <p:ph idx="1"/>
          </p:nvPr>
        </p:nvPicPr>
        <p:blipFill>
          <a:blip r:embed="rId2" cstate="print"/>
          <a:srcRect t="1352" r="-1" b="-1"/>
          <a:stretch/>
        </p:blipFill>
        <p:spPr>
          <a:xfrm>
            <a:off x="20" y="2057400"/>
            <a:ext cx="7312859" cy="4800600"/>
          </a:xfrm>
          <a:prstGeom prst="rect">
            <a:avLst/>
          </a:prstGeom>
        </p:spPr>
      </p:pic>
      <p:sp>
        <p:nvSpPr>
          <p:cNvPr id="3" name="Metin kutusu 2">
            <a:extLst>
              <a:ext uri="{FF2B5EF4-FFF2-40B4-BE49-F238E27FC236}">
                <a16:creationId xmlns:a16="http://schemas.microsoft.com/office/drawing/2014/main" id="{7D77CFF0-EEBB-8EC8-57D3-ECCD71B9FC95}"/>
              </a:ext>
            </a:extLst>
          </p:cNvPr>
          <p:cNvSpPr txBox="1"/>
          <p:nvPr/>
        </p:nvSpPr>
        <p:spPr>
          <a:xfrm>
            <a:off x="9391948" y="6611140"/>
            <a:ext cx="3040943" cy="261610"/>
          </a:xfrm>
          <a:prstGeom prst="rect">
            <a:avLst/>
          </a:prstGeom>
          <a:noFill/>
        </p:spPr>
        <p:txBody>
          <a:bodyPr wrap="square" rtlCol="0">
            <a:spAutoFit/>
          </a:bodyPr>
          <a:lstStyle/>
          <a:p>
            <a:r>
              <a:rPr lang="tr-TR" sz="1100" dirty="0"/>
              <a:t>https://www.siberay.com/ekran-bagimliligi</a:t>
            </a:r>
          </a:p>
        </p:txBody>
      </p:sp>
    </p:spTree>
    <p:extLst>
      <p:ext uri="{BB962C8B-B14F-4D97-AF65-F5344CB8AC3E}">
        <p14:creationId xmlns:p14="http://schemas.microsoft.com/office/powerpoint/2010/main" val="1561953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4EB669-EE7A-468E-A94E-4C78EDCF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23D77EA7-CF1C-C966-4F44-F9FF9818C5EF}"/>
              </a:ext>
            </a:extLst>
          </p:cNvPr>
          <p:cNvPicPr>
            <a:picLocks noGrp="1" noChangeAspect="1"/>
          </p:cNvPicPr>
          <p:nvPr>
            <p:ph idx="1"/>
          </p:nvPr>
        </p:nvPicPr>
        <p:blipFill>
          <a:blip r:embed="rId2" cstate="print"/>
          <a:srcRect r="1" b="3680"/>
          <a:stretch/>
        </p:blipFill>
        <p:spPr>
          <a:xfrm>
            <a:off x="0" y="0"/>
            <a:ext cx="12192000" cy="6553171"/>
          </a:xfrm>
          <a:prstGeom prst="rect">
            <a:avLst/>
          </a:prstGeom>
        </p:spPr>
      </p:pic>
      <p:sp>
        <p:nvSpPr>
          <p:cNvPr id="3" name="Metin kutusu 2">
            <a:extLst>
              <a:ext uri="{FF2B5EF4-FFF2-40B4-BE49-F238E27FC236}">
                <a16:creationId xmlns:a16="http://schemas.microsoft.com/office/drawing/2014/main" id="{6550F69D-D1FC-E9D9-2C5F-1A87D089B731}"/>
              </a:ext>
            </a:extLst>
          </p:cNvPr>
          <p:cNvSpPr txBox="1"/>
          <p:nvPr/>
        </p:nvSpPr>
        <p:spPr>
          <a:xfrm>
            <a:off x="57783" y="6596390"/>
            <a:ext cx="11057206" cy="261610"/>
          </a:xfrm>
          <a:prstGeom prst="rect">
            <a:avLst/>
          </a:prstGeom>
          <a:noFill/>
        </p:spPr>
        <p:txBody>
          <a:bodyPr wrap="square" rtlCol="0">
            <a:spAutoFit/>
          </a:bodyPr>
          <a:lstStyle/>
          <a:p>
            <a:r>
              <a:rPr lang="fi-FI" sz="1100" dirty="0"/>
              <a:t>https://wearesocial.com/uk/blog/2024/01/digital-2024-5-billion-social-media-users/ (Erişim Tarihi:12.08.2024)</a:t>
            </a:r>
          </a:p>
        </p:txBody>
      </p:sp>
    </p:spTree>
    <p:extLst>
      <p:ext uri="{BB962C8B-B14F-4D97-AF65-F5344CB8AC3E}">
        <p14:creationId xmlns:p14="http://schemas.microsoft.com/office/powerpoint/2010/main" val="308782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805669C6-F826-5ABF-060B-5BA213D227CF}"/>
              </a:ext>
            </a:extLst>
          </p:cNvPr>
          <p:cNvSpPr/>
          <p:nvPr/>
        </p:nvSpPr>
        <p:spPr>
          <a:xfrm>
            <a:off x="0" y="5032190"/>
            <a:ext cx="4684542" cy="1825810"/>
          </a:xfrm>
          <a:prstGeom prst="rect">
            <a:avLst/>
          </a:prstGeom>
          <a:solidFill>
            <a:schemeClr val="bg2">
              <a:lumMod val="9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a:extLst>
              <a:ext uri="{FF2B5EF4-FFF2-40B4-BE49-F238E27FC236}">
                <a16:creationId xmlns:a16="http://schemas.microsoft.com/office/drawing/2014/main" id="{733AA6ED-5156-23E8-14DE-1C83105AA885}"/>
              </a:ext>
            </a:extLst>
          </p:cNvPr>
          <p:cNvPicPr>
            <a:picLocks noChangeAspect="1"/>
          </p:cNvPicPr>
          <p:nvPr/>
        </p:nvPicPr>
        <p:blipFill rotWithShape="1">
          <a:blip r:embed="rId2" cstate="print"/>
          <a:srcRect l="24199" r="22454"/>
          <a:stretch/>
        </p:blipFill>
        <p:spPr>
          <a:xfrm>
            <a:off x="0" y="0"/>
            <a:ext cx="4684542" cy="5032190"/>
          </a:xfrm>
          <a:prstGeom prst="rect">
            <a:avLst/>
          </a:prstGeom>
        </p:spPr>
      </p:pic>
      <p:sp>
        <p:nvSpPr>
          <p:cNvPr id="3" name="İçerik Yer Tutucusu 2">
            <a:extLst>
              <a:ext uri="{FF2B5EF4-FFF2-40B4-BE49-F238E27FC236}">
                <a16:creationId xmlns:a16="http://schemas.microsoft.com/office/drawing/2014/main" id="{03362A96-EF09-A5CB-5709-C1C3971B3189}"/>
              </a:ext>
            </a:extLst>
          </p:cNvPr>
          <p:cNvSpPr>
            <a:spLocks noGrp="1"/>
          </p:cNvSpPr>
          <p:nvPr>
            <p:ph idx="1"/>
          </p:nvPr>
        </p:nvSpPr>
        <p:spPr/>
        <p:txBody>
          <a:bodyPr/>
          <a:lstStyle/>
          <a:p>
            <a:endParaRPr lang="tr-TR" dirty="0"/>
          </a:p>
        </p:txBody>
      </p:sp>
      <p:sp>
        <p:nvSpPr>
          <p:cNvPr id="2" name="Başlık 1">
            <a:extLst>
              <a:ext uri="{FF2B5EF4-FFF2-40B4-BE49-F238E27FC236}">
                <a16:creationId xmlns:a16="http://schemas.microsoft.com/office/drawing/2014/main" id="{9BAD6094-7EE0-9F5F-FA71-029EF8C549F5}"/>
              </a:ext>
            </a:extLst>
          </p:cNvPr>
          <p:cNvSpPr>
            <a:spLocks noGrp="1"/>
          </p:cNvSpPr>
          <p:nvPr>
            <p:ph type="title"/>
          </p:nvPr>
        </p:nvSpPr>
        <p:spPr>
          <a:xfrm>
            <a:off x="121920" y="5032190"/>
            <a:ext cx="4684542" cy="1657719"/>
          </a:xfrm>
        </p:spPr>
        <p:txBody>
          <a:bodyPr>
            <a:normAutofit fontScale="90000"/>
          </a:bodyPr>
          <a:lstStyle/>
          <a:p>
            <a:r>
              <a:rPr lang="tr-TR" dirty="0"/>
              <a:t>Yaş gruplarına göre çocukların bilişim teknolojisi kullanımı (%) 2013, 2021</a:t>
            </a:r>
            <a:br>
              <a:rPr lang="tr-TR" dirty="0"/>
            </a:br>
            <a:endParaRPr lang="tr-TR" dirty="0"/>
          </a:p>
        </p:txBody>
      </p:sp>
      <p:sp>
        <p:nvSpPr>
          <p:cNvPr id="4" name="Metin Yer Tutucusu 3">
            <a:extLst>
              <a:ext uri="{FF2B5EF4-FFF2-40B4-BE49-F238E27FC236}">
                <a16:creationId xmlns:a16="http://schemas.microsoft.com/office/drawing/2014/main" id="{048F9362-D25B-FC2A-0863-9FCAB3F55B91}"/>
              </a:ext>
            </a:extLst>
          </p:cNvPr>
          <p:cNvSpPr>
            <a:spLocks noGrp="1"/>
          </p:cNvSpPr>
          <p:nvPr>
            <p:ph type="body" sz="half" idx="2"/>
          </p:nvPr>
        </p:nvSpPr>
        <p:spPr>
          <a:xfrm>
            <a:off x="7315200" y="2185699"/>
            <a:ext cx="3651180" cy="3112644"/>
          </a:xfrm>
        </p:spPr>
        <p:txBody>
          <a:bodyPr/>
          <a:lstStyle/>
          <a:p>
            <a:endParaRPr lang="tr-TR" dirty="0"/>
          </a:p>
        </p:txBody>
      </p:sp>
      <p:pic>
        <p:nvPicPr>
          <p:cNvPr id="5" name="Resim 4">
            <a:extLst>
              <a:ext uri="{FF2B5EF4-FFF2-40B4-BE49-F238E27FC236}">
                <a16:creationId xmlns:a16="http://schemas.microsoft.com/office/drawing/2014/main" id="{9D646DEE-9A2B-962A-8CF1-A2335213231D}"/>
              </a:ext>
            </a:extLst>
          </p:cNvPr>
          <p:cNvPicPr>
            <a:picLocks noChangeAspect="1"/>
          </p:cNvPicPr>
          <p:nvPr/>
        </p:nvPicPr>
        <p:blipFill>
          <a:blip r:embed="rId3" cstate="print"/>
          <a:stretch>
            <a:fillRect/>
          </a:stretch>
        </p:blipFill>
        <p:spPr>
          <a:xfrm>
            <a:off x="4684542" y="506437"/>
            <a:ext cx="7385538" cy="5697415"/>
          </a:xfrm>
          <a:prstGeom prst="rect">
            <a:avLst/>
          </a:prstGeom>
        </p:spPr>
      </p:pic>
      <p:sp>
        <p:nvSpPr>
          <p:cNvPr id="6" name="Metin kutusu 5">
            <a:extLst>
              <a:ext uri="{FF2B5EF4-FFF2-40B4-BE49-F238E27FC236}">
                <a16:creationId xmlns:a16="http://schemas.microsoft.com/office/drawing/2014/main" id="{4D2AAD2B-888E-A0B0-57E7-F195A8AB6670}"/>
              </a:ext>
            </a:extLst>
          </p:cNvPr>
          <p:cNvSpPr txBox="1"/>
          <p:nvPr/>
        </p:nvSpPr>
        <p:spPr>
          <a:xfrm>
            <a:off x="10486292" y="6596390"/>
            <a:ext cx="3411416" cy="261610"/>
          </a:xfrm>
          <a:prstGeom prst="rect">
            <a:avLst/>
          </a:prstGeom>
          <a:noFill/>
        </p:spPr>
        <p:txBody>
          <a:bodyPr wrap="square" rtlCol="0">
            <a:spAutoFit/>
          </a:bodyPr>
          <a:lstStyle/>
          <a:p>
            <a:r>
              <a:rPr lang="tr-TR" sz="1100" dirty="0"/>
              <a:t>https://www.tuik.gov.tr/</a:t>
            </a:r>
          </a:p>
        </p:txBody>
      </p:sp>
    </p:spTree>
    <p:extLst>
      <p:ext uri="{BB962C8B-B14F-4D97-AF65-F5344CB8AC3E}">
        <p14:creationId xmlns:p14="http://schemas.microsoft.com/office/powerpoint/2010/main" val="13253079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Y_İGNORE_UCW" val="true"/>
  <p:tag name="PPT/SLİDES/SLİDE1.XML" val="1438755867"/>
  <p:tag name="PPT/SLİDES/SLİDE2.XML" val="4170115141"/>
  <p:tag name="PPT/SLİDES/SLİDE3.XML" val="140962738"/>
  <p:tag name="PPT/SLİDES/SLİDE4.XML" val="2809614132"/>
  <p:tag name="PPT/SLİDES/SLİDE5.XML" val="2215158503"/>
  <p:tag name="PPT/SLİDES/SLİDE6.XML" val="3568230589"/>
  <p:tag name="PPT/SLİDES/SLİDE7.XML" val="4683809"/>
  <p:tag name="PPT/SLİDES/SLİDE8.XML" val="124384557"/>
  <p:tag name="PPT/SLİDES/SLİDE9.XML" val="824481454"/>
  <p:tag name="PPT/SLİDES/SLİDE10.XML" val="667610006"/>
  <p:tag name="PPT/SLİDES/SLİDE11.XML" val="802681070"/>
  <p:tag name="PPT/SLİDES/SLİDE12.XML" val="3948027783"/>
  <p:tag name="PPT/SLİDES/SLİDE13.XML" val="2037596061"/>
  <p:tag name="PPT/SLİDES/SLİDE14.XML" val="1995762647"/>
  <p:tag name="PPT/SLİDES/SLİDE15.XML" val="4286472869"/>
  <p:tag name="PPT/SLİDES/SLİDE16.XML" val="2276349555"/>
  <p:tag name="PPT/SLİDES/SLİDE17.XML" val="2255984114"/>
  <p:tag name="PPT/SLİDES/SLİDE18.XML" val="570891309"/>
  <p:tag name="PPT/SLİDES/SLİDE19.XML" val="3895215240"/>
  <p:tag name="PPT/SLİDES/SLİDE20.XML" val="1441392528"/>
  <p:tag name="PPT/SLİDES/SLİDE21.XML" val="1340915821"/>
  <p:tag name="PPT/SLİDEMASTERS/SLİDEMASTER1.XML" val="4082052325"/>
  <p:tag name="PPT/SLİDELAYOUTS/SLİDELAYOUT11.XML" val="3543812466"/>
  <p:tag name="PPT/SLİDELAYOUTS/SLİDELAYOUT1.XML" val="617142739"/>
  <p:tag name="PPT/SLİDELAYOUTS/SLİDELAYOUT2.XML" val="3208855666"/>
  <p:tag name="PPT/SLİDELAYOUTS/SLİDELAYOUT3.XML" val="2647492841"/>
  <p:tag name="PPT/SLİDELAYOUTS/SLİDELAYOUT4.XML" val="2879589222"/>
  <p:tag name="PPT/SLİDELAYOUTS/SLİDELAYOUT5.XML" val="1735835992"/>
  <p:tag name="PPT/SLİDELAYOUTS/SLİDELAYOUT6.XML" val="4129415621"/>
  <p:tag name="PPT/SLİDELAYOUTS/SLİDELAYOUT7.XML" val="3527795921"/>
  <p:tag name="PPT/SLİDELAYOUTS/SLİDELAYOUT8.XML" val="558369520"/>
  <p:tag name="PPT/SLİDELAYOUTS/SLİDELAYOUT9.XML" val="3557622068"/>
  <p:tag name="PPT/SLİDELAYOUTS/SLİDELAYOUT10.XML" val="2032549822"/>
  <p:tag name="PPT/MEDİA/İMAGE9.PNG" val="401359767"/>
  <p:tag name="PPT/MEDİA/İMAGE10.PNG" val="1493851061"/>
  <p:tag name="PPT/MEDİA/İMAGE11.PNG" val="3678330017"/>
  <p:tag name="PPT/MEDİA/İMAGE12.PNG" val="4277309024"/>
  <p:tag name="PPT/MEDİA/İMAGE13.JPG" val="1581885706"/>
  <p:tag name="PPT/MEDİA/İMAGE14.JPG" val="3506206998"/>
  <p:tag name="PPT/MEDİA/İMAGE15.JPG" val="2732506433"/>
  <p:tag name="PPT/MEDİA/İMAGE16.JPG" val="857774551"/>
  <p:tag name="PPT/MEDİA/İMAGE17.JPG" val="3916140261"/>
  <p:tag name="PPT/MEDİA/İMAGE18.PNG" val="4128595685"/>
  <p:tag name="PPT/MEDİA/İMAGE19.PNG" val="1468535522"/>
  <p:tag name="PPT/MEDİA/İMAGE20.PNG" val="2403793175"/>
  <p:tag name="PPT/MEDİA/İMAGE21.PNG" val="2301675059"/>
  <p:tag name="PPT/MEDİA/İMAGE46.PNG" val="1823377676"/>
  <p:tag name="PPT/MEDİA/İMAGE47.PNG" val="3457971810"/>
  <p:tag name="PPT/MEDİA/İMAGE23.PNG" val="529031971"/>
  <p:tag name="PPT/MEDİA/İMAGE25.PNG" val="3367865960"/>
  <p:tag name="PPT/MEDİA/İMAGE26.PNG" val="3912644179"/>
  <p:tag name="PPT/MEDİA/İMAGE27.PNG" val="2466854988"/>
  <p:tag name="PPT/MEDİA/İMAGE22.PNG" val="516060889"/>
  <p:tag name="PPT/MEDİA/İMAGE28.PNG" val="1658245998"/>
  <p:tag name="PPT/MEDİA/İMAGE29.PNG" val="3821474131"/>
  <p:tag name="PPT/MEDİA/İMAGE30.PNG" val="3832502402"/>
  <p:tag name="PPT/MEDİA/İMAGE31.PNG" val="2662208823"/>
  <p:tag name="PPT/MEDİA/İMAGE32.PNG" val="2526386161"/>
  <p:tag name="PPT/MEDİA/İMAGE33.PNG" val="3885941134"/>
  <p:tag name="PPT/MEDİA/İMAGE34.JPEG" val="2537692181"/>
  <p:tag name="PPT/MEDİA/İMAGE35.PNG" val="4230964128"/>
  <p:tag name="PPT/MEDİA/İMAGE36.PNG" val="2218585525"/>
  <p:tag name="PPT/MEDİA/İMAGE37.PNG" val="1442329185"/>
  <p:tag name="PPT/MEDİA/İMAGE38.PNG" val="2266517493"/>
  <p:tag name="PPT/MEDİA/İMAGE40.PNG" val="2283095281"/>
  <p:tag name="PPT/MEDİA/İMAGE41.PNG" val="1870859025"/>
  <p:tag name="PPT/MEDİA/İMAGE24.PNG" val="1239506386"/>
  <p:tag name="PPT/MEDİA/İMAGE42.PNG" val="223104424"/>
  <p:tag name="PPT/MEDİA/İMAGE43.PNG" val="395472384"/>
  <p:tag name="PPT/MEDİA/İMAGE44.PNG" val="2545671572"/>
  <p:tag name="PPT/THEME/THEME1.XML" val="3856740100"/>
  <p:tag name="PPT/MEDİA/İMAGE39.PNG" val="4291602932"/>
  <p:tag name="PPT/MEDİA/İMAGE1.PNG" val="3249876441"/>
  <p:tag name="PPT/MEDİA/İMAGE2.PNG" val="1338378502"/>
  <p:tag name="PPT/MEDİA/İMAGE3.PNG" val="1936827998"/>
  <p:tag name="PPT/MEDİA/İMAGE4.JPEG" val="453523261"/>
  <p:tag name="PPT/MEDİA/İMAGE5.JPEG" val="3004924662"/>
  <p:tag name="PPT/MEDİA/İMAGE6.PNG" val="3278356263"/>
  <p:tag name="PPT/MEDİA/İMAGE7.PNG" val="2494502075"/>
  <p:tag name="PPT/MEDİA/İMAGE8.PNG" val="1260257057"/>
  <p:tag name="PPT/MEDİA/İMAGE45.PNG" val="2297687571"/>
</p:tagLst>
</file>

<file path=ppt/theme/theme1.xml><?xml version="1.0" encoding="utf-8"?>
<a:theme xmlns:a="http://schemas.openxmlformats.org/drawingml/2006/main" name="EncaseVTI">
  <a:themeElements>
    <a:clrScheme name="AnalogousFromLightSeedLeftStep">
      <a:dk1>
        <a:srgbClr val="000000"/>
      </a:dk1>
      <a:lt1>
        <a:srgbClr val="FFFFFF"/>
      </a:lt1>
      <a:dk2>
        <a:srgbClr val="242B41"/>
      </a:dk2>
      <a:lt2>
        <a:srgbClr val="E2E8E2"/>
      </a:lt2>
      <a:accent1>
        <a:srgbClr val="D18BD1"/>
      </a:accent1>
      <a:accent2>
        <a:srgbClr val="A471C7"/>
      </a:accent2>
      <a:accent3>
        <a:srgbClr val="978BD1"/>
      </a:accent3>
      <a:accent4>
        <a:srgbClr val="7186C7"/>
      </a:accent4>
      <a:accent5>
        <a:srgbClr val="71AAC7"/>
      </a:accent5>
      <a:accent6>
        <a:srgbClr val="65B1AB"/>
      </a:accent6>
      <a:hlink>
        <a:srgbClr val="568F57"/>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caseVTI" id="{C293990F-FDB3-4ED3-8175-FB79CE5A2A12}" vid="{A5662C19-271F-459F-B4ED-861A98237642}"/>
    </a:ext>
  </a:extLst>
</a:theme>
</file>

<file path=docProps/app.xml><?xml version="1.0" encoding="utf-8"?>
<Properties xmlns="http://schemas.openxmlformats.org/officeDocument/2006/extended-properties" xmlns:vt="http://schemas.openxmlformats.org/officeDocument/2006/docPropsVTypes">
  <TotalTime>30</TotalTime>
  <Words>1290</Words>
  <Application>Microsoft Office PowerPoint</Application>
  <PresentationFormat>Geniş ekran</PresentationFormat>
  <Paragraphs>131</Paragraphs>
  <Slides>22</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22</vt:i4>
      </vt:variant>
    </vt:vector>
  </HeadingPairs>
  <TitlesOfParts>
    <vt:vector size="31" baseType="lpstr">
      <vt:lpstr>Aharoni</vt:lpstr>
      <vt:lpstr>Arial</vt:lpstr>
      <vt:lpstr>Avenir</vt:lpstr>
      <vt:lpstr>Avenir Next LT Pro</vt:lpstr>
      <vt:lpstr>Avenir Next LT Pro Light</vt:lpstr>
      <vt:lpstr>Bahnschrift Condensed</vt:lpstr>
      <vt:lpstr>Segoe UI Black</vt:lpstr>
      <vt:lpstr>Wingdings</vt:lpstr>
      <vt:lpstr>EncaseVTI</vt:lpstr>
      <vt:lpstr> Int.Dr. Ethem Akif AKTAŞ Int.Dr. Merve Nur ARSLAN Int.Dr. Rukiye ÖNAL Int.Dr. Rumeysa KARADAYI Ass.Dr. Ali Ulvi DERMENCİ</vt:lpstr>
      <vt:lpstr>SUNUM PLANI</vt:lpstr>
      <vt:lpstr>DİJİTAL EKRAN BAĞIMLILIĞI NEDİR?</vt:lpstr>
      <vt:lpstr>PowerPoint Sunusu</vt:lpstr>
      <vt:lpstr>Türkiye'de Ekran Bağımlılığı Durumu</vt:lpstr>
      <vt:lpstr>PowerPoint Sunusu</vt:lpstr>
      <vt:lpstr>Dünyada Ekran Bağımlılığı Durumu</vt:lpstr>
      <vt:lpstr>PowerPoint Sunusu</vt:lpstr>
      <vt:lpstr>Yaş gruplarına göre çocukların bilişim teknolojisi kullanımı (%) 2013, 2021 </vt:lpstr>
      <vt:lpstr>Hane halkı bilişim teknolojileri kullanımı 2010-2016-2019 </vt:lpstr>
      <vt:lpstr>Dijital Ekran Bağımlılığı Semptomları</vt:lpstr>
      <vt:lpstr>Dijital Ekran Bağımlılığı Semptomları - 2</vt:lpstr>
      <vt:lpstr>Sorunun Belirlenmesi</vt:lpstr>
      <vt:lpstr>PROJE AMACIMIZ</vt:lpstr>
      <vt:lpstr>PROJE İŞLEYİŞİ</vt:lpstr>
      <vt:lpstr>HALK SAĞLIĞI ÇALIŞMALARI</vt:lpstr>
      <vt:lpstr>OptiCheck</vt:lpstr>
      <vt:lpstr>PowerPoint Sunusu</vt:lpstr>
      <vt:lpstr>PowerPoint Sunusu</vt:lpstr>
      <vt:lpstr>OLASI İŞBİRLİKÇİLER</vt:lpstr>
      <vt:lpstr>ÇÖZÜM ÖNERİLERİ</vt:lpstr>
      <vt:lpstr>Kaynakça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Rumeysa Karadayı</dc:creator>
  <cp:lastModifiedBy>Merve Nur Arslan</cp:lastModifiedBy>
  <cp:revision>5</cp:revision>
  <dcterms:modified xsi:type="dcterms:W3CDTF">2024-08-13T08:59:03Z</dcterms:modified>
</cp:coreProperties>
</file>