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4A603-5EC3-4292-5B5D-F0D154BC4A7B}" v="134" dt="2023-09-09T10:19:02.638"/>
    <p1510:client id="{AF8C6A06-C9A2-D08E-65C6-72C3290741ED}" v="76" dt="2023-09-09T10:01:27.055"/>
    <p1510:client id="{EF8C46DE-077E-1665-CE68-B8CCB68FA408}" v="49" dt="2023-09-13T08:13:26.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48746D1-9548-4587-8DE3-6B10BF175F7A}" type="datetimeFigureOut">
              <a:rPr lang="tr-TR" smtClean="0"/>
              <a:t>13.09.2023</a:t>
            </a:fld>
            <a:endParaRPr lang="tr-TR"/>
          </a:p>
        </p:txBody>
      </p:sp>
      <p:sp>
        <p:nvSpPr>
          <p:cNvPr id="5" name="Footer Placeholder 4"/>
          <p:cNvSpPr>
            <a:spLocks noGrp="1"/>
          </p:cNvSpPr>
          <p:nvPr>
            <p:ph type="ftr" sz="quarter" idx="11"/>
          </p:nvPr>
        </p:nvSpPr>
        <p:spPr>
          <a:xfrm>
            <a:off x="2416500" y="329307"/>
            <a:ext cx="4973915" cy="309201"/>
          </a:xfrm>
        </p:spPr>
        <p:txBody>
          <a:bodyPr/>
          <a:lstStyle/>
          <a:p>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B40B7EE2-3BCD-463E-AEC6-1CB9803AA6C6}"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741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8746D1-9548-4587-8DE3-6B10BF175F7A}"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0B7EE2-3BCD-463E-AEC6-1CB9803AA6C6}"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7304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8746D1-9548-4587-8DE3-6B10BF175F7A}"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0B7EE2-3BCD-463E-AEC6-1CB9803AA6C6}"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4742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8746D1-9548-4587-8DE3-6B10BF175F7A}"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0B7EE2-3BCD-463E-AEC6-1CB9803AA6C6}"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4454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48746D1-9548-4587-8DE3-6B10BF175F7A}" type="datetimeFigureOut">
              <a:rPr lang="tr-TR" smtClean="0"/>
              <a:t>13.09.2023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40B7EE2-3BCD-463E-AEC6-1CB9803AA6C6}"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629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48746D1-9548-4587-8DE3-6B10BF175F7A}" type="datetimeFigureOut">
              <a:rPr lang="tr-TR" smtClean="0"/>
              <a:t>13.09.2023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40B7EE2-3BCD-463E-AEC6-1CB9803AA6C6}"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084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447191" y="2824269"/>
            <a:ext cx="4645152"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412362" y="2821491"/>
            <a:ext cx="46451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48746D1-9548-4587-8DE3-6B10BF175F7A}" type="datetimeFigureOut">
              <a:rPr lang="tr-TR" smtClean="0"/>
              <a:t>13.09.2023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40B7EE2-3BCD-463E-AEC6-1CB9803AA6C6}"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45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48746D1-9548-4587-8DE3-6B10BF175F7A}" type="datetimeFigureOut">
              <a:rPr lang="tr-TR" smtClean="0"/>
              <a:t>13.09.2023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40B7EE2-3BCD-463E-AEC6-1CB9803AA6C6}"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315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746D1-9548-4587-8DE3-6B10BF175F7A}" type="datetimeFigureOut">
              <a:rPr lang="tr-TR" smtClean="0"/>
              <a:t>13.09.2023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40B7EE2-3BCD-463E-AEC6-1CB9803AA6C6}" type="slidenum">
              <a:rPr lang="tr-TR" smtClean="0"/>
              <a:t>‹#›</a:t>
            </a:fld>
            <a:endParaRPr lang="tr-TR"/>
          </a:p>
        </p:txBody>
      </p:sp>
    </p:spTree>
    <p:extLst>
      <p:ext uri="{BB962C8B-B14F-4D97-AF65-F5344CB8AC3E}">
        <p14:creationId xmlns:p14="http://schemas.microsoft.com/office/powerpoint/2010/main" val="369322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48746D1-9548-4587-8DE3-6B10BF175F7A}" type="datetimeFigureOut">
              <a:rPr lang="tr-TR" smtClean="0"/>
              <a:t>13.09.2023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40B7EE2-3BCD-463E-AEC6-1CB9803AA6C6}"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425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48746D1-9548-4587-8DE3-6B10BF175F7A}" type="datetimeFigureOut">
              <a:rPr lang="tr-TR" smtClean="0"/>
              <a:t>13.09.2023</a:t>
            </a:fld>
            <a:endParaRPr lang="tr-TR"/>
          </a:p>
        </p:txBody>
      </p:sp>
      <p:sp>
        <p:nvSpPr>
          <p:cNvPr id="6" name="Footer Placeholder 5"/>
          <p:cNvSpPr>
            <a:spLocks noGrp="1"/>
          </p:cNvSpPr>
          <p:nvPr>
            <p:ph type="ftr" sz="quarter" idx="11"/>
          </p:nvPr>
        </p:nvSpPr>
        <p:spPr>
          <a:xfrm>
            <a:off x="1447382" y="318640"/>
            <a:ext cx="5541004" cy="320931"/>
          </a:xfrm>
        </p:spPr>
        <p:txBody>
          <a:bodyPr/>
          <a:lstStyle/>
          <a:p>
            <a:endParaRPr lang="tr-TR"/>
          </a:p>
        </p:txBody>
      </p:sp>
      <p:sp>
        <p:nvSpPr>
          <p:cNvPr id="7" name="Slide Number Placeholder 6"/>
          <p:cNvSpPr>
            <a:spLocks noGrp="1"/>
          </p:cNvSpPr>
          <p:nvPr>
            <p:ph type="sldNum" sz="quarter" idx="12"/>
          </p:nvPr>
        </p:nvSpPr>
        <p:spPr/>
        <p:txBody>
          <a:bodyPr/>
          <a:lstStyle/>
          <a:p>
            <a:fld id="{B40B7EE2-3BCD-463E-AEC6-1CB9803AA6C6}"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556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48746D1-9548-4587-8DE3-6B10BF175F7A}" type="datetimeFigureOut">
              <a:rPr lang="tr-TR" smtClean="0"/>
              <a:t>13.09.2023</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40B7EE2-3BCD-463E-AEC6-1CB9803AA6C6}"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0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hyperlink" Target="https://kolikutu.net/geri-donusum-atik-kutusu?gclid=Cj0KCQjwusunBhCYARIsAFBsUP-6j9zDyoc71PpSwDgMMMoWWuvh37kQtyBkyWwBQV6FAqzQdngxNRMaAk3yEALw_wcB"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hyperlink" Target="https://pubmed.ncbi.nlm.nih.gov/34896737/" TargetMode="External"/><Relationship Id="rId3" Type="http://schemas.openxmlformats.org/officeDocument/2006/relationships/hyperlink" Target="https://www.ekonomim.com/yapi-kredi-ile-e-ticaret/turkiyede-geri-donusum-orani-sadece-yuzde-30-haberi-680902" TargetMode="External"/><Relationship Id="rId7" Type="http://schemas.openxmlformats.org/officeDocument/2006/relationships/hyperlink" Target="https://pubmed.ncbi.nlm.nih.gov/30836862/" TargetMode="External"/><Relationship Id="rId2" Type="http://schemas.openxmlformats.org/officeDocument/2006/relationships/hyperlink" Target="http://www.akadyagerikazanim.com/ham--maddaler#:~:text=E%C4%9Fer%20al%C3%BCminyum%20folyo%20geri%20d%C3%B6n%C3%BC%C5%9F%C3%BCm,sonradan%20geri%20d%C3%B6n%C3%BC%C5%9F%C3%BCm%20ama%C3%A7l%C4%B1%20kullan%C4%B1labilir" TargetMode="External"/><Relationship Id="rId1" Type="http://schemas.openxmlformats.org/officeDocument/2006/relationships/slideLayout" Target="../slideLayouts/slideLayout2.xml"/><Relationship Id="rId6" Type="http://schemas.openxmlformats.org/officeDocument/2006/relationships/hyperlink" Target="https://kolikutu.net/geri-donusum-atik-kutusu?gclid=Cj0KCQjwusunBhCYARIsAFBsUP-6j9zDyoc71PpSwDgMMMoWWuvh37kQtyBkyWwBQV6FAqzQdngxNRMaAk3yEALw_wcB" TargetMode="External"/><Relationship Id="rId5" Type="http://schemas.openxmlformats.org/officeDocument/2006/relationships/hyperlink" Target="https://hairist.com.tr/izmir-kuaforler-odasi-baskani-sezai-apaydin-ile-acik-acik/#:~:text=%C4%B0zmir%20il%20ve%20il%C3%A7elerinde%20toplam,Odam%C4%B1zda%20kurumsalla%C5%9Fma%20konusunda%20%C3%A7al%C4%B1%C5%9Fmalar%20yap%C4%B1ld%C4%B1" TargetMode="External"/><Relationship Id="rId4" Type="http://schemas.openxmlformats.org/officeDocument/2006/relationships/hyperlink" Target="https://ekolojist.net/aluminyum-folyo-geri-donusturulup-biyoyakit-uretimine-katkida-bulunabilir/"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hyperlink" Target="http://www.akadyagerikazanim.com/ham--maddaler#:~:text=E%C4%9Fer%20al%C3%BCminyum%20folyo%20geri%20d%C3%B6n%C3%BC%C5%9F%C3%BCm,sonradan%20geri%20d%C3%B6n%C3%BC%C5%9F%C3%BCm%20ama%C3%A7l%C4%B1%20kullan%C4%B1labilir"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hyperlink" Target="https://ekolojist.net/aluminyum-folyo-geri-donusturulup-biyoyakit-uretimine-katkida-bulunabilir/" TargetMode="External"/><Relationship Id="rId4" Type="http://schemas.openxmlformats.org/officeDocument/2006/relationships/hyperlink" Target="https://www.ekonomim.com/yapi-kredi-ile-e-ticaret/turkiyede-geri-donusum-orani-sadece-yuzde-30-haberi-68090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hyperlink" Target="https://hairist.com.tr/izmir-kuaforler-odasi-baskani-sezai-apaydin-ile-acik-acik/#:~:text=%C4%B0zmir%20il%20ve%20il%C3%A7elerinde%20toplam,Odam%C4%B1zda%20kurumsalla%C5%9Fma%20konusunda%20%C3%A7al%C4%B1%C5%9Fmalar%20yap%C4%B1ld%C4%B1"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3669"/>
            <a:lum/>
          </a:blip>
          <a:srcRect/>
          <a:stretch>
            <a:fillRect t="-9000" b="-9000"/>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69CF53-1209-0F4B-749C-633C615D9934}"/>
              </a:ext>
            </a:extLst>
          </p:cNvPr>
          <p:cNvSpPr>
            <a:spLocks noGrp="1"/>
          </p:cNvSpPr>
          <p:nvPr>
            <p:ph type="ctrTitle"/>
          </p:nvPr>
        </p:nvSpPr>
        <p:spPr>
          <a:xfrm>
            <a:off x="1322363" y="802298"/>
            <a:ext cx="9732489" cy="2541431"/>
          </a:xfrm>
          <a:ln w="34925">
            <a:noFill/>
          </a:ln>
        </p:spPr>
        <p:txBody>
          <a:bodyPr>
            <a:normAutofit/>
          </a:bodyPr>
          <a:lstStyle/>
          <a:p>
            <a:r>
              <a:rPr lang="tr-TR" sz="8800" b="1" i="1" dirty="0">
                <a:solidFill>
                  <a:srgbClr val="BC46C4"/>
                </a:solidFill>
                <a:latin typeface="American Typewriter" panose="02090604020004020304" pitchFamily="18" charset="0"/>
              </a:rPr>
              <a:t>Bir daha </a:t>
            </a:r>
            <a:r>
              <a:rPr lang="tr-TR" sz="8800" b="1" i="1" dirty="0">
                <a:solidFill>
                  <a:srgbClr val="BC46C4"/>
                </a:solidFill>
                <a:effectLst/>
                <a:latin typeface="American Typewriter" panose="02090604020004020304" pitchFamily="18" charset="0"/>
              </a:rPr>
              <a:t>Al</a:t>
            </a:r>
            <a:r>
              <a:rPr lang="tr-TR" sz="8800" b="1" i="1" baseline="30000" dirty="0">
                <a:solidFill>
                  <a:srgbClr val="BC46C4"/>
                </a:solidFill>
                <a:effectLst/>
                <a:latin typeface="American Typewriter" panose="02090604020004020304" pitchFamily="18" charset="0"/>
              </a:rPr>
              <a:t>3+</a:t>
            </a:r>
            <a:endParaRPr lang="tr-TR" sz="8800" b="1" i="1" dirty="0">
              <a:solidFill>
                <a:srgbClr val="BC46C4"/>
              </a:solidFill>
              <a:latin typeface="American Typewriter" panose="02090604020004020304" pitchFamily="18" charset="0"/>
            </a:endParaRPr>
          </a:p>
        </p:txBody>
      </p:sp>
      <p:sp>
        <p:nvSpPr>
          <p:cNvPr id="3" name="Alt Başlık 2">
            <a:extLst>
              <a:ext uri="{FF2B5EF4-FFF2-40B4-BE49-F238E27FC236}">
                <a16:creationId xmlns:a16="http://schemas.microsoft.com/office/drawing/2014/main" id="{2D7B2BE9-8C31-FF03-EF3D-BF727281EB9B}"/>
              </a:ext>
            </a:extLst>
          </p:cNvPr>
          <p:cNvSpPr>
            <a:spLocks noGrp="1"/>
          </p:cNvSpPr>
          <p:nvPr>
            <p:ph type="subTitle" idx="1"/>
          </p:nvPr>
        </p:nvSpPr>
        <p:spPr>
          <a:xfrm>
            <a:off x="2417780" y="3682125"/>
            <a:ext cx="8637072" cy="2150505"/>
          </a:xfrm>
        </p:spPr>
        <p:txBody>
          <a:bodyPr vert="horz" lIns="91440" tIns="91440" rIns="91440" bIns="91440" rtlCol="0" anchor="t">
            <a:normAutofit/>
          </a:bodyPr>
          <a:lstStyle/>
          <a:p>
            <a:pPr marL="12700" marR="5080" indent="-635" algn="ctr">
              <a:lnSpc>
                <a:spcPct val="115799"/>
              </a:lnSpc>
              <a:spcBef>
                <a:spcPts val="95"/>
              </a:spcBef>
            </a:pPr>
            <a:r>
              <a:rPr lang="tr-TR" sz="1800" b="1" spc="165" dirty="0">
                <a:latin typeface="Lato"/>
                <a:cs typeface="Lato"/>
              </a:rPr>
              <a:t>ASST. </a:t>
            </a:r>
            <a:r>
              <a:rPr lang="tr-TR" sz="1800" b="1" spc="10" dirty="0">
                <a:latin typeface="Lato"/>
                <a:cs typeface="Lato"/>
              </a:rPr>
              <a:t>DR. </a:t>
            </a:r>
            <a:r>
              <a:rPr lang="tr-TR" sz="1800" b="1" spc="40" dirty="0">
                <a:latin typeface="Lato"/>
                <a:cs typeface="Lato"/>
              </a:rPr>
              <a:t>Büşra Hancan</a:t>
            </a:r>
            <a:endParaRPr lang="tr-TR" sz="1800" b="1" spc="30" dirty="0">
              <a:latin typeface="Lato"/>
              <a:cs typeface="Lato"/>
            </a:endParaRPr>
          </a:p>
          <a:p>
            <a:pPr marL="12700" marR="5080" indent="-635" algn="ctr">
              <a:lnSpc>
                <a:spcPct val="115799"/>
              </a:lnSpc>
              <a:spcBef>
                <a:spcPts val="95"/>
              </a:spcBef>
            </a:pPr>
            <a:r>
              <a:rPr lang="tr-TR" sz="1800" b="1" spc="45" dirty="0">
                <a:latin typeface="Lato"/>
                <a:cs typeface="Lato"/>
              </a:rPr>
              <a:t>İNT. </a:t>
            </a:r>
            <a:r>
              <a:rPr lang="tr-TR" b="1" spc="10" dirty="0">
                <a:latin typeface="Lato"/>
                <a:cs typeface="Lato"/>
              </a:rPr>
              <a:t>DR</a:t>
            </a:r>
            <a:r>
              <a:rPr lang="tr-TR" sz="1800" b="1" spc="10" dirty="0">
                <a:latin typeface="Lato"/>
                <a:cs typeface="Lato"/>
              </a:rPr>
              <a:t>. </a:t>
            </a:r>
            <a:r>
              <a:rPr lang="tr-TR" sz="1800" b="1" spc="20" dirty="0" err="1">
                <a:latin typeface="Lato"/>
                <a:cs typeface="Lato"/>
              </a:rPr>
              <a:t>Gökçenur</a:t>
            </a:r>
            <a:r>
              <a:rPr lang="tr-TR" sz="1800" b="1" spc="20" dirty="0">
                <a:latin typeface="Lato"/>
                <a:cs typeface="Lato"/>
              </a:rPr>
              <a:t> atçı</a:t>
            </a:r>
          </a:p>
          <a:p>
            <a:pPr marL="12700" marR="5080" indent="-635" algn="ctr">
              <a:lnSpc>
                <a:spcPct val="115799"/>
              </a:lnSpc>
              <a:spcBef>
                <a:spcPts val="95"/>
              </a:spcBef>
            </a:pPr>
            <a:r>
              <a:rPr lang="tr-TR" sz="1800" b="1" spc="45" dirty="0">
                <a:latin typeface="Lato"/>
                <a:cs typeface="Lato"/>
              </a:rPr>
              <a:t>İNT. </a:t>
            </a:r>
            <a:r>
              <a:rPr lang="tr-TR" sz="1800" b="1" spc="10" dirty="0">
                <a:latin typeface="Lato"/>
                <a:cs typeface="Lato"/>
              </a:rPr>
              <a:t>DR. </a:t>
            </a:r>
            <a:r>
              <a:rPr lang="tr-TR" sz="1800" b="1" dirty="0">
                <a:latin typeface="Lato"/>
                <a:cs typeface="Lato"/>
              </a:rPr>
              <a:t>Ulaş </a:t>
            </a:r>
            <a:r>
              <a:rPr lang="tr-TR" sz="1800" b="1" dirty="0" err="1">
                <a:latin typeface="Lato"/>
                <a:cs typeface="Lato"/>
              </a:rPr>
              <a:t>atakan</a:t>
            </a:r>
            <a:r>
              <a:rPr lang="tr-TR" sz="1800" b="1" dirty="0">
                <a:latin typeface="Lato"/>
                <a:cs typeface="Lato"/>
              </a:rPr>
              <a:t> </a:t>
            </a:r>
            <a:r>
              <a:rPr lang="tr-TR" sz="1800" b="1" dirty="0" err="1">
                <a:latin typeface="Lato"/>
                <a:cs typeface="Lato"/>
              </a:rPr>
              <a:t>sancaroğlu</a:t>
            </a:r>
            <a:endParaRPr lang="tr-TR" sz="1800" b="1" spc="60" dirty="0">
              <a:latin typeface="Lato"/>
              <a:cs typeface="Lato"/>
            </a:endParaRPr>
          </a:p>
          <a:p>
            <a:pPr marL="12700" marR="5080" indent="-635" algn="ctr">
              <a:lnSpc>
                <a:spcPct val="115799"/>
              </a:lnSpc>
              <a:spcBef>
                <a:spcPts val="95"/>
              </a:spcBef>
            </a:pPr>
            <a:r>
              <a:rPr lang="tr-TR" sz="1800" b="1" spc="45" dirty="0">
                <a:latin typeface="Lato"/>
                <a:cs typeface="Lato"/>
              </a:rPr>
              <a:t>İNT. </a:t>
            </a:r>
            <a:r>
              <a:rPr lang="tr-TR" sz="1800" b="1" spc="10" dirty="0">
                <a:latin typeface="Lato"/>
                <a:cs typeface="Lato"/>
              </a:rPr>
              <a:t>DR. </a:t>
            </a:r>
            <a:r>
              <a:rPr lang="tr-TR" sz="1800" b="1" spc="40" dirty="0">
                <a:latin typeface="Lato"/>
                <a:cs typeface="Lato"/>
              </a:rPr>
              <a:t>Oğuzhan çolak</a:t>
            </a:r>
            <a:endParaRPr lang="tr-TR" sz="1800" b="1" dirty="0">
              <a:latin typeface="Lato"/>
              <a:cs typeface="Lato"/>
            </a:endParaRPr>
          </a:p>
        </p:txBody>
      </p:sp>
      <p:pic>
        <p:nvPicPr>
          <p:cNvPr id="4" name="Kayıtlı Ses">
            <a:hlinkClick r:id="" action="ppaction://media"/>
            <a:extLst>
              <a:ext uri="{FF2B5EF4-FFF2-40B4-BE49-F238E27FC236}">
                <a16:creationId xmlns:a16="http://schemas.microsoft.com/office/drawing/2014/main" id="{74B1F42D-ABAF-DED9-7563-6C0D08148F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08947" y="6247321"/>
            <a:ext cx="487363" cy="487363"/>
          </a:xfrm>
          <a:prstGeom prst="rect">
            <a:avLst/>
          </a:prstGeom>
        </p:spPr>
      </p:pic>
    </p:spTree>
    <p:extLst>
      <p:ext uri="{BB962C8B-B14F-4D97-AF65-F5344CB8AC3E}">
        <p14:creationId xmlns:p14="http://schemas.microsoft.com/office/powerpoint/2010/main" val="271994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87FDE9-061A-93FC-FCCD-C8786BF48DAF}"/>
              </a:ext>
            </a:extLst>
          </p:cNvPr>
          <p:cNvSpPr>
            <a:spLocks noGrp="1"/>
          </p:cNvSpPr>
          <p:nvPr>
            <p:ph type="title"/>
          </p:nvPr>
        </p:nvSpPr>
        <p:spPr/>
        <p:txBody>
          <a:bodyPr>
            <a:normAutofit/>
          </a:bodyPr>
          <a:lstStyle/>
          <a:p>
            <a:r>
              <a:rPr lang="tr-TR" sz="4000" b="1" dirty="0">
                <a:solidFill>
                  <a:srgbClr val="FFFF00"/>
                </a:solidFill>
              </a:rPr>
              <a:t>v- MALİYET &amp; KISITLILIKLAR</a:t>
            </a:r>
          </a:p>
        </p:txBody>
      </p:sp>
      <p:sp>
        <p:nvSpPr>
          <p:cNvPr id="3" name="İçerik Yer Tutucusu 2">
            <a:extLst>
              <a:ext uri="{FF2B5EF4-FFF2-40B4-BE49-F238E27FC236}">
                <a16:creationId xmlns:a16="http://schemas.microsoft.com/office/drawing/2014/main" id="{5429FE17-DF38-EE9D-6492-64F0D2B164B2}"/>
              </a:ext>
            </a:extLst>
          </p:cNvPr>
          <p:cNvSpPr>
            <a:spLocks noGrp="1"/>
          </p:cNvSpPr>
          <p:nvPr>
            <p:ph idx="1"/>
          </p:nvPr>
        </p:nvSpPr>
        <p:spPr>
          <a:xfrm>
            <a:off x="884652" y="2006588"/>
            <a:ext cx="4559546" cy="2509141"/>
          </a:xfrm>
        </p:spPr>
        <p:txBody>
          <a:bodyPr>
            <a:normAutofit/>
          </a:bodyPr>
          <a:lstStyle/>
          <a:p>
            <a:r>
              <a:rPr lang="tr-TR" sz="2800" b="1" dirty="0">
                <a:solidFill>
                  <a:srgbClr val="FF0000"/>
                </a:solidFill>
              </a:rPr>
              <a:t>Maliyet</a:t>
            </a:r>
          </a:p>
          <a:p>
            <a:r>
              <a:rPr lang="tr-TR" sz="1600" dirty="0"/>
              <a:t>Geri dönüşüm kutusu maliyeti 150tl</a:t>
            </a:r>
          </a:p>
        </p:txBody>
      </p:sp>
      <p:sp>
        <p:nvSpPr>
          <p:cNvPr id="4" name="İçerik Yer Tutucusu 2">
            <a:extLst>
              <a:ext uri="{FF2B5EF4-FFF2-40B4-BE49-F238E27FC236}">
                <a16:creationId xmlns:a16="http://schemas.microsoft.com/office/drawing/2014/main" id="{4DC38DC0-0D41-000A-CED5-A4205271E32B}"/>
              </a:ext>
            </a:extLst>
          </p:cNvPr>
          <p:cNvSpPr txBox="1">
            <a:spLocks/>
          </p:cNvSpPr>
          <p:nvPr/>
        </p:nvSpPr>
        <p:spPr>
          <a:xfrm>
            <a:off x="5229087" y="1994966"/>
            <a:ext cx="5944882"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tr-TR" sz="2800" b="1" dirty="0">
                <a:solidFill>
                  <a:srgbClr val="FF0000"/>
                </a:solidFill>
              </a:rPr>
              <a:t>Kısıtlılıklar</a:t>
            </a:r>
          </a:p>
          <a:p>
            <a:r>
              <a:rPr lang="tr-TR" sz="1600" dirty="0"/>
              <a:t>Kuaförlerin bu uygulamaya alıştırılması</a:t>
            </a:r>
          </a:p>
          <a:p>
            <a:r>
              <a:rPr lang="tr-TR" sz="1600" dirty="0"/>
              <a:t>Geri dönüşüm kutularının her kuaföre ulaştırılması</a:t>
            </a:r>
          </a:p>
        </p:txBody>
      </p:sp>
      <p:sp>
        <p:nvSpPr>
          <p:cNvPr id="5" name="Metin kutusu 4">
            <a:extLst>
              <a:ext uri="{FF2B5EF4-FFF2-40B4-BE49-F238E27FC236}">
                <a16:creationId xmlns:a16="http://schemas.microsoft.com/office/drawing/2014/main" id="{68E4585C-2D68-F1EF-CD11-7B857D979927}"/>
              </a:ext>
            </a:extLst>
          </p:cNvPr>
          <p:cNvSpPr txBox="1"/>
          <p:nvPr/>
        </p:nvSpPr>
        <p:spPr>
          <a:xfrm>
            <a:off x="885711" y="4444394"/>
            <a:ext cx="10401528" cy="812530"/>
          </a:xfrm>
          <a:prstGeom prst="rect">
            <a:avLst/>
          </a:prstGeom>
          <a:noFill/>
        </p:spPr>
        <p:txBody>
          <a:bodyPr wrap="square" lIns="91440" tIns="45720" rIns="91440" bIns="45720" rtlCol="0" anchor="t">
            <a:spAutoFit/>
          </a:bodyPr>
          <a:lstStyle/>
          <a:p>
            <a:pPr marL="285750" indent="-285750">
              <a:lnSpc>
                <a:spcPct val="120000"/>
              </a:lnSpc>
              <a:spcBef>
                <a:spcPts val="1000"/>
              </a:spcBef>
              <a:buFont typeface="Arial,Sans-Serif"/>
              <a:buChar char="•"/>
            </a:pPr>
            <a:r>
              <a:rPr lang="tr-TR" sz="1200" dirty="0">
                <a:solidFill>
                  <a:schemeClr val="tx2"/>
                </a:solidFill>
                <a:hlinkClick r:id="rId4">
                  <a:extLst>
                    <a:ext uri="{A12FA001-AC4F-418D-AE19-62706E023703}">
                      <ahyp:hlinkClr xmlns:ahyp="http://schemas.microsoft.com/office/drawing/2018/hyperlinkcolor" val="tx"/>
                    </a:ext>
                  </a:extLst>
                </a:hlinkClick>
              </a:rPr>
              <a:t>https://kolikutu.net/geri-donusum-atik-kutusu?gclid=Cj0KCQjwusunBhCYARIsAFBsUP-6j9zDyoc71PpSwDgMMMoWWuvh37kQtyBkyWwBQV6FAqzQdngxNRMaAk3yEALw_wcB</a:t>
            </a:r>
            <a:endParaRPr lang="en-US" sz="1200">
              <a:solidFill>
                <a:schemeClr val="tx2"/>
              </a:solidFill>
              <a:latin typeface="Calibri"/>
              <a:cs typeface="Calibri"/>
            </a:endParaRPr>
          </a:p>
          <a:p>
            <a:pPr marL="0" indent="0">
              <a:buNone/>
            </a:pPr>
            <a:endParaRPr lang="tr-TR" sz="1800" dirty="0"/>
          </a:p>
        </p:txBody>
      </p:sp>
      <p:pic>
        <p:nvPicPr>
          <p:cNvPr id="6" name="Kayıtlı Ses">
            <a:hlinkClick r:id="" action="ppaction://media"/>
            <a:extLst>
              <a:ext uri="{FF2B5EF4-FFF2-40B4-BE49-F238E27FC236}">
                <a16:creationId xmlns:a16="http://schemas.microsoft.com/office/drawing/2014/main" id="{E185B02F-A740-7CFD-AB90-C98764DC94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97723" y="112851"/>
            <a:ext cx="487363" cy="487363"/>
          </a:xfrm>
          <a:prstGeom prst="rect">
            <a:avLst/>
          </a:prstGeom>
        </p:spPr>
      </p:pic>
    </p:spTree>
    <p:extLst>
      <p:ext uri="{BB962C8B-B14F-4D97-AF65-F5344CB8AC3E}">
        <p14:creationId xmlns:p14="http://schemas.microsoft.com/office/powerpoint/2010/main" val="153656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1872B6-775B-334F-1B30-83439ADE260A}"/>
              </a:ext>
            </a:extLst>
          </p:cNvPr>
          <p:cNvSpPr>
            <a:spLocks noGrp="1"/>
          </p:cNvSpPr>
          <p:nvPr>
            <p:ph type="title"/>
          </p:nvPr>
        </p:nvSpPr>
        <p:spPr/>
        <p:txBody>
          <a:bodyPr vert="horz" lIns="91440" tIns="45720" rIns="91440" bIns="45720" rtlCol="0" anchor="t">
            <a:noAutofit/>
          </a:bodyPr>
          <a:lstStyle/>
          <a:p>
            <a:r>
              <a:rPr lang="tr-TR" sz="4000" b="1" err="1">
                <a:solidFill>
                  <a:srgbClr val="FFFF00"/>
                </a:solidFill>
              </a:rPr>
              <a:t>Vi</a:t>
            </a:r>
            <a:r>
              <a:rPr lang="tr-TR" sz="4000" b="1" dirty="0">
                <a:solidFill>
                  <a:srgbClr val="FFFF00"/>
                </a:solidFill>
              </a:rPr>
              <a:t>- İşbirlikçilerimiz</a:t>
            </a:r>
            <a:br>
              <a:rPr lang="tr-TR" sz="4000" b="1" dirty="0"/>
            </a:br>
            <a:endParaRPr lang="tr-TR" dirty="0"/>
          </a:p>
        </p:txBody>
      </p:sp>
      <p:sp>
        <p:nvSpPr>
          <p:cNvPr id="3" name="İçerik Yer Tutucusu 2">
            <a:extLst>
              <a:ext uri="{FF2B5EF4-FFF2-40B4-BE49-F238E27FC236}">
                <a16:creationId xmlns:a16="http://schemas.microsoft.com/office/drawing/2014/main" id="{E4A82A13-0B27-8BA0-BC12-A1152B0FC6CB}"/>
              </a:ext>
            </a:extLst>
          </p:cNvPr>
          <p:cNvSpPr>
            <a:spLocks noGrp="1"/>
          </p:cNvSpPr>
          <p:nvPr>
            <p:ph idx="1"/>
          </p:nvPr>
        </p:nvSpPr>
        <p:spPr>
          <a:xfrm>
            <a:off x="1451580" y="2015733"/>
            <a:ext cx="10238672" cy="896279"/>
          </a:xfrm>
        </p:spPr>
        <p:txBody>
          <a:bodyPr>
            <a:normAutofit fontScale="85000" lnSpcReduction="10000"/>
          </a:bodyPr>
          <a:lstStyle/>
          <a:p>
            <a:r>
              <a:rPr lang="tr-TR" sz="2800" dirty="0"/>
              <a:t>İzmir Büyükşehir Belediyesi       Çevre şehircilik ve iklim değişikliği bakanlığı</a:t>
            </a:r>
          </a:p>
          <a:p>
            <a:r>
              <a:rPr lang="tr-TR" dirty="0"/>
              <a:t> </a:t>
            </a:r>
          </a:p>
        </p:txBody>
      </p:sp>
      <p:pic>
        <p:nvPicPr>
          <p:cNvPr id="2052" name="Picture 4" descr="İzmir Büyükşehir Belediyesi">
            <a:extLst>
              <a:ext uri="{FF2B5EF4-FFF2-40B4-BE49-F238E27FC236}">
                <a16:creationId xmlns:a16="http://schemas.microsoft.com/office/drawing/2014/main" id="{59E5B25A-8041-7A42-B070-CEB8FE613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599" y="2785403"/>
            <a:ext cx="3601329" cy="20257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Çevre, Şehircilik ve İklim Değişikliği Bakanlığı - Vikipedi">
            <a:extLst>
              <a:ext uri="{FF2B5EF4-FFF2-40B4-BE49-F238E27FC236}">
                <a16:creationId xmlns:a16="http://schemas.microsoft.com/office/drawing/2014/main" id="{967E3A1C-7823-288A-6900-1F72321E4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7000" y="2607212"/>
            <a:ext cx="3015816" cy="3005797"/>
          </a:xfrm>
          <a:prstGeom prst="rect">
            <a:avLst/>
          </a:prstGeom>
          <a:noFill/>
          <a:extLst>
            <a:ext uri="{909E8E84-426E-40DD-AFC4-6F175D3DCCD1}">
              <a14:hiddenFill xmlns:a14="http://schemas.microsoft.com/office/drawing/2010/main">
                <a:solidFill>
                  <a:srgbClr val="FFFFFF"/>
                </a:solidFill>
              </a14:hiddenFill>
            </a:ext>
          </a:extLst>
        </p:spPr>
      </p:pic>
      <p:pic>
        <p:nvPicPr>
          <p:cNvPr id="4" name="Kayıtlı Ses">
            <a:hlinkClick r:id="" action="ppaction://media"/>
            <a:extLst>
              <a:ext uri="{FF2B5EF4-FFF2-40B4-BE49-F238E27FC236}">
                <a16:creationId xmlns:a16="http://schemas.microsoft.com/office/drawing/2014/main" id="{0C95340B-56C8-09FC-3DDE-8B2452236E7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46570" y="116594"/>
            <a:ext cx="487363" cy="487363"/>
          </a:xfrm>
          <a:prstGeom prst="rect">
            <a:avLst/>
          </a:prstGeom>
        </p:spPr>
      </p:pic>
    </p:spTree>
    <p:extLst>
      <p:ext uri="{BB962C8B-B14F-4D97-AF65-F5344CB8AC3E}">
        <p14:creationId xmlns:p14="http://schemas.microsoft.com/office/powerpoint/2010/main" val="322984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A796D6-94B1-6A99-F3FB-C4E025705A3C}"/>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09C96B1D-6ACD-E7E3-C830-48A3FB28E3BE}"/>
              </a:ext>
            </a:extLst>
          </p:cNvPr>
          <p:cNvSpPr>
            <a:spLocks noGrp="1"/>
          </p:cNvSpPr>
          <p:nvPr>
            <p:ph idx="1"/>
          </p:nvPr>
        </p:nvSpPr>
        <p:spPr/>
        <p:txBody>
          <a:bodyPr>
            <a:normAutofit fontScale="92500" lnSpcReduction="10000"/>
          </a:bodyPr>
          <a:lstStyle/>
          <a:p>
            <a:r>
              <a:rPr lang="tr-TR" sz="1200" dirty="0">
                <a:solidFill>
                  <a:schemeClr val="tx2"/>
                </a:solidFill>
                <a:hlinkClick r:id="rId2">
                  <a:extLst>
                    <a:ext uri="{A12FA001-AC4F-418D-AE19-62706E023703}">
                      <ahyp:hlinkClr xmlns:ahyp="http://schemas.microsoft.com/office/drawing/2018/hyperlinkcolor" val="tx"/>
                    </a:ext>
                  </a:extLst>
                </a:hlinkClick>
              </a:rPr>
              <a:t>http://www.akadyagerikazanim.com/ham--maddaler#:~:text=E%C4%9Fer%20al%C3%BCminyum%20folyo%20geri%20d%C3%B6n%C3%BC%C5%9F%C3%BCm,sonradan%20geri%20d%C3%B6n%C3%BC%C5%9F%C3%BCm%20ama%C3%A7l%C4%B1%20kullan%C4%B1labilir</a:t>
            </a:r>
            <a:r>
              <a:rPr lang="tr-TR" sz="1200" dirty="0"/>
              <a:t>.</a:t>
            </a:r>
          </a:p>
          <a:p>
            <a:r>
              <a:rPr lang="tr-TR" sz="1200" dirty="0">
                <a:solidFill>
                  <a:schemeClr val="tx2"/>
                </a:solidFill>
                <a:hlinkClick r:id="rId3">
                  <a:extLst>
                    <a:ext uri="{A12FA001-AC4F-418D-AE19-62706E023703}">
                      <ahyp:hlinkClr xmlns:ahyp="http://schemas.microsoft.com/office/drawing/2018/hyperlinkcolor" val="tx"/>
                    </a:ext>
                  </a:extLst>
                </a:hlinkClick>
              </a:rPr>
              <a:t>https://www.ekonomim.com/yapi-kredi-ile-e-ticaret/turkiyede-geri-donusum-orani-sadece-yuzde-30-haberi-680902</a:t>
            </a:r>
            <a:endParaRPr lang="tr-TR" sz="1200">
              <a:solidFill>
                <a:schemeClr val="tx2"/>
              </a:solidFill>
              <a:hlinkClick r:id="rId3">
                <a:extLst>
                  <a:ext uri="{A12FA001-AC4F-418D-AE19-62706E023703}">
                    <ahyp:hlinkClr xmlns:ahyp="http://schemas.microsoft.com/office/drawing/2018/hyperlinkcolor" val="tx"/>
                  </a:ext>
                </a:extLst>
              </a:hlinkClick>
            </a:endParaRPr>
          </a:p>
          <a:p>
            <a:r>
              <a:rPr lang="tr-TR" sz="1200" dirty="0">
                <a:solidFill>
                  <a:schemeClr val="tx2"/>
                </a:solidFill>
                <a:hlinkClick r:id="rId4">
                  <a:extLst>
                    <a:ext uri="{A12FA001-AC4F-418D-AE19-62706E023703}">
                      <ahyp:hlinkClr xmlns:ahyp="http://schemas.microsoft.com/office/drawing/2018/hyperlinkcolor" val="tx"/>
                    </a:ext>
                  </a:extLst>
                </a:hlinkClick>
              </a:rPr>
              <a:t>https://ekolojist.net/aluminyum-folyo-geri-donusturulup-biyoyakit-uretimine-katkida-bulunabilir/</a:t>
            </a:r>
          </a:p>
          <a:p>
            <a:r>
              <a:rPr lang="tr-TR" sz="1200" dirty="0">
                <a:solidFill>
                  <a:schemeClr val="tx2"/>
                </a:solidFill>
                <a:hlinkClick r:id="rId5">
                  <a:extLst>
                    <a:ext uri="{A12FA001-AC4F-418D-AE19-62706E023703}">
                      <ahyp:hlinkClr xmlns:ahyp="http://schemas.microsoft.com/office/drawing/2018/hyperlinkcolor" val="tx"/>
                    </a:ext>
                  </a:extLst>
                </a:hlinkClick>
              </a:rPr>
              <a:t>https://hairist.com.tr/izmir-kuaforler-odasi-baskani-sezai-apaydin-ile-acik-acik/#:~:text=%C4%B0zmir%20il%20ve%20il%C3%A7elerinde%20toplam,Odam%C4%B1zda%20kurumsalla%C5%9Fma%20konusunda%20%C3%A7al%C4%B1%C5%9Fmalar%20yap%C4%B1ld%C4%B1</a:t>
            </a:r>
            <a:r>
              <a:rPr lang="tr-TR" sz="1200" dirty="0">
                <a:solidFill>
                  <a:schemeClr val="tx2"/>
                </a:solidFill>
              </a:rPr>
              <a:t>.</a:t>
            </a:r>
          </a:p>
          <a:p>
            <a:r>
              <a:rPr lang="tr-TR" sz="1200" dirty="0">
                <a:solidFill>
                  <a:schemeClr val="tx2"/>
                </a:solidFill>
                <a:hlinkClick r:id="rId6">
                  <a:extLst>
                    <a:ext uri="{A12FA001-AC4F-418D-AE19-62706E023703}">
                      <ahyp:hlinkClr xmlns:ahyp="http://schemas.microsoft.com/office/drawing/2018/hyperlinkcolor" val="tx"/>
                    </a:ext>
                  </a:extLst>
                </a:hlinkClick>
              </a:rPr>
              <a:t>https://kolikutu.net/geri-donusum-atik-kutusu?gclid=Cj0KCQjwusunBhCYARIsAFBsUP-6j9zDyoc71PpSwDgMMMoWWuvh37kQtyBkyWwBQV6FAqzQdngxNRMaAk3yEALw_wcB</a:t>
            </a:r>
          </a:p>
          <a:p>
            <a:r>
              <a:rPr lang="tr-TR" sz="1200" dirty="0">
                <a:hlinkClick r:id="rId7"/>
              </a:rPr>
              <a:t>https://pubmed.ncbi.nlm.nih.gov/30836862/</a:t>
            </a:r>
          </a:p>
          <a:p>
            <a:r>
              <a:rPr lang="tr-TR" sz="1200" dirty="0">
                <a:hlinkClick r:id="rId8"/>
              </a:rPr>
              <a:t>https://pubmed.ncbi.nlm.nih.gov/34896737/</a:t>
            </a:r>
          </a:p>
          <a:p>
            <a:r>
              <a:rPr lang="tr-TR" sz="1200" dirty="0"/>
              <a:t>https://pubmed.ncbi.nlm.nih.gov/22480708/</a:t>
            </a:r>
          </a:p>
          <a:p>
            <a:endParaRPr lang="tr-TR" sz="1200" dirty="0"/>
          </a:p>
          <a:p>
            <a:endParaRPr lang="tr-TR" sz="1200" dirty="0"/>
          </a:p>
          <a:p>
            <a:endParaRPr lang="tr-TR" sz="1200" dirty="0"/>
          </a:p>
          <a:p>
            <a:endParaRPr lang="tr-TR" sz="1200" dirty="0"/>
          </a:p>
        </p:txBody>
      </p:sp>
    </p:spTree>
    <p:extLst>
      <p:ext uri="{BB962C8B-B14F-4D97-AF65-F5344CB8AC3E}">
        <p14:creationId xmlns:p14="http://schemas.microsoft.com/office/powerpoint/2010/main" val="11882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2E723A-A769-9AB5-7613-84E14400C7AD}"/>
              </a:ext>
            </a:extLst>
          </p:cNvPr>
          <p:cNvSpPr>
            <a:spLocks noGrp="1"/>
          </p:cNvSpPr>
          <p:nvPr>
            <p:ph type="title"/>
          </p:nvPr>
        </p:nvSpPr>
        <p:spPr/>
        <p:txBody>
          <a:bodyPr>
            <a:noAutofit/>
          </a:bodyPr>
          <a:lstStyle/>
          <a:p>
            <a:pPr algn="ctr"/>
            <a:r>
              <a:rPr lang="tr-TR" sz="8000" b="1" dirty="0">
                <a:solidFill>
                  <a:srgbClr val="FF0000"/>
                </a:solidFill>
                <a:latin typeface="Bernard MT Condensed" panose="02050806060905020404" pitchFamily="18" charset="0"/>
                <a:cs typeface="Arial" panose="020B0604020202020204" pitchFamily="34" charset="0"/>
              </a:rPr>
              <a:t>Sunum planı</a:t>
            </a:r>
          </a:p>
        </p:txBody>
      </p:sp>
      <p:sp>
        <p:nvSpPr>
          <p:cNvPr id="3" name="İçerik Yer Tutucusu 2">
            <a:extLst>
              <a:ext uri="{FF2B5EF4-FFF2-40B4-BE49-F238E27FC236}">
                <a16:creationId xmlns:a16="http://schemas.microsoft.com/office/drawing/2014/main" id="{305501C7-4C78-A401-6D4F-8BFF41877472}"/>
              </a:ext>
            </a:extLst>
          </p:cNvPr>
          <p:cNvSpPr>
            <a:spLocks noGrp="1"/>
          </p:cNvSpPr>
          <p:nvPr>
            <p:ph idx="1"/>
          </p:nvPr>
        </p:nvSpPr>
        <p:spPr/>
        <p:txBody>
          <a:bodyPr/>
          <a:lstStyle/>
          <a:p>
            <a:r>
              <a:rPr lang="tr-TR" sz="2400" dirty="0"/>
              <a:t>SORUNUN BELİRLENMESİ</a:t>
            </a:r>
          </a:p>
          <a:p>
            <a:r>
              <a:rPr lang="tr-TR" sz="2400" dirty="0"/>
              <a:t>PROJE FİKRİ ,AMACI &amp; SÜRDÜRÜLEBİLİR KALKINMA HEDEFLERİ/HSGM BİRİMLER </a:t>
            </a:r>
          </a:p>
          <a:p>
            <a:r>
              <a:rPr lang="tr-TR" sz="2400" dirty="0"/>
              <a:t>MALİYET/KISITLILIKLAR</a:t>
            </a:r>
          </a:p>
          <a:p>
            <a:r>
              <a:rPr lang="tr-TR" sz="2400" dirty="0"/>
              <a:t>EYLEM PLANI</a:t>
            </a:r>
          </a:p>
          <a:p>
            <a:r>
              <a:rPr lang="tr-TR" sz="2400" dirty="0"/>
              <a:t>İŞBİRLİKÇİLER</a:t>
            </a:r>
          </a:p>
        </p:txBody>
      </p:sp>
      <p:pic>
        <p:nvPicPr>
          <p:cNvPr id="4" name="Kayıtlı Ses">
            <a:hlinkClick r:id="" action="ppaction://media"/>
            <a:extLst>
              <a:ext uri="{FF2B5EF4-FFF2-40B4-BE49-F238E27FC236}">
                <a16:creationId xmlns:a16="http://schemas.microsoft.com/office/drawing/2014/main" id="{177C1D83-F7FB-A693-4440-CC48414A55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08946" y="103973"/>
            <a:ext cx="487363" cy="487363"/>
          </a:xfrm>
          <a:prstGeom prst="rect">
            <a:avLst/>
          </a:prstGeom>
        </p:spPr>
      </p:pic>
    </p:spTree>
    <p:extLst>
      <p:ext uri="{BB962C8B-B14F-4D97-AF65-F5344CB8AC3E}">
        <p14:creationId xmlns:p14="http://schemas.microsoft.com/office/powerpoint/2010/main" val="22724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ACDB2E-A358-2F02-E21E-674EBD8C2C6C}"/>
              </a:ext>
            </a:extLst>
          </p:cNvPr>
          <p:cNvSpPr>
            <a:spLocks noGrp="1"/>
          </p:cNvSpPr>
          <p:nvPr>
            <p:ph type="title"/>
          </p:nvPr>
        </p:nvSpPr>
        <p:spPr/>
        <p:txBody>
          <a:bodyPr>
            <a:normAutofit/>
          </a:bodyPr>
          <a:lstStyle/>
          <a:p>
            <a:r>
              <a:rPr lang="tr-TR" sz="4000" b="1" cap="none" dirty="0">
                <a:solidFill>
                  <a:srgbClr val="FFFF00"/>
                </a:solidFill>
              </a:rPr>
              <a:t>i- SORUNUN BELİRLENMESİ</a:t>
            </a:r>
          </a:p>
        </p:txBody>
      </p:sp>
      <p:sp>
        <p:nvSpPr>
          <p:cNvPr id="3" name="İçerik Yer Tutucusu 2">
            <a:extLst>
              <a:ext uri="{FF2B5EF4-FFF2-40B4-BE49-F238E27FC236}">
                <a16:creationId xmlns:a16="http://schemas.microsoft.com/office/drawing/2014/main" id="{6FE82CE4-DB2B-7978-6153-ACF858B32BF9}"/>
              </a:ext>
            </a:extLst>
          </p:cNvPr>
          <p:cNvSpPr>
            <a:spLocks noGrp="1"/>
          </p:cNvSpPr>
          <p:nvPr>
            <p:ph idx="1"/>
          </p:nvPr>
        </p:nvSpPr>
        <p:spPr/>
        <p:txBody>
          <a:bodyPr>
            <a:normAutofit fontScale="92500" lnSpcReduction="20000"/>
          </a:bodyPr>
          <a:lstStyle/>
          <a:p>
            <a:r>
              <a:rPr lang="tr-TR" dirty="0"/>
              <a:t>Kuaförlerde birçok işlemde (saç açma, ışıltı atma, </a:t>
            </a:r>
            <a:r>
              <a:rPr lang="tr-TR" dirty="0" err="1"/>
              <a:t>balyaj</a:t>
            </a:r>
            <a:r>
              <a:rPr lang="tr-TR" dirty="0"/>
              <a:t>, </a:t>
            </a:r>
            <a:r>
              <a:rPr lang="tr-TR" dirty="0" err="1"/>
              <a:t>sombre</a:t>
            </a:r>
            <a:r>
              <a:rPr lang="tr-TR" dirty="0"/>
              <a:t>, </a:t>
            </a:r>
            <a:r>
              <a:rPr lang="tr-TR" dirty="0" err="1"/>
              <a:t>ombre</a:t>
            </a:r>
            <a:r>
              <a:rPr lang="tr-TR" dirty="0"/>
              <a:t> vb.) alüminyum folyo kullanılmaktadır.  Ve bu alüminyum folyolar dönüştürülmeden çöpe atılmaktadır. </a:t>
            </a:r>
          </a:p>
          <a:p>
            <a:r>
              <a:rPr lang="tr-TR" dirty="0"/>
              <a:t>Oysa ki alüminyum %100 ve sonsuz defa geri dönüştürülebilen bir materyaldir. </a:t>
            </a:r>
            <a:r>
              <a:rPr lang="tr-TR" b="0" i="0" dirty="0">
                <a:solidFill>
                  <a:srgbClr val="333333"/>
                </a:solidFill>
                <a:effectLst/>
              </a:rPr>
              <a:t> </a:t>
            </a:r>
            <a:r>
              <a:rPr lang="tr-TR" b="0" i="0" dirty="0">
                <a:effectLst/>
              </a:rPr>
              <a:t>Ayrıca alüminyumun geri dönüştürülme işlemi sıfırdan üretimine göre %95 daha az enerji gerektirir ve bu da çok büyük bir emisyon tasarrufu anlamına gelmektedir. Modern ayırma teknikleri sayesinde alüminyumun ayrıştırılma ve geri dönüştürülme maliyeti ilk üretim maliyetinin çok küçük bir kısmı kadardır</a:t>
            </a:r>
            <a:r>
              <a:rPr lang="tr-TR" dirty="0">
                <a:latin typeface="Helvetica Neue"/>
              </a:rPr>
              <a:t>.</a:t>
            </a:r>
            <a:endParaRPr lang="tr-TR" dirty="0">
              <a:latin typeface="Gill Sans MT" panose="020B0502020104020203"/>
            </a:endParaRPr>
          </a:p>
          <a:p>
            <a:endParaRPr lang="tr-TR" dirty="0">
              <a:latin typeface="Helvetica Neue"/>
            </a:endParaRPr>
          </a:p>
          <a:p>
            <a:r>
              <a:rPr lang="tr-TR" sz="1200" dirty="0">
                <a:latin typeface="Gill Sans MT"/>
                <a:hlinkClick r:id="rId4">
                  <a:extLst>
                    <a:ext uri="{A12FA001-AC4F-418D-AE19-62706E023703}">
                      <ahyp:hlinkClr xmlns:ahyp="http://schemas.microsoft.com/office/drawing/2018/hyperlinkcolor" val="tx"/>
                    </a:ext>
                  </a:extLst>
                </a:hlinkClick>
              </a:rPr>
              <a:t>http://www.akadyagerikazanim.com/ham--maddaler#:~:text=E%C4%9Fer%20al%C3%BCminyum%20folyo%20geri%20d%C3%B6n%C3%BC%C5%9F%C3%BCm,sonradan%20geri%20d%C3%B6n%C3%BC%C5%9F%C3%BCm%20ama%C3%A7l%C4%B1%20kullan%C4%B1labilir</a:t>
            </a:r>
            <a:r>
              <a:rPr lang="tr-TR" sz="1200" dirty="0">
                <a:latin typeface="Gill Sans MT"/>
              </a:rPr>
              <a:t>.</a:t>
            </a:r>
            <a:endParaRPr lang="tr-TR" dirty="0">
              <a:latin typeface="Helvetica Neue"/>
            </a:endParaRPr>
          </a:p>
        </p:txBody>
      </p:sp>
      <p:pic>
        <p:nvPicPr>
          <p:cNvPr id="4" name="Kayıtlı Ses">
            <a:hlinkClick r:id="" action="ppaction://media"/>
            <a:extLst>
              <a:ext uri="{FF2B5EF4-FFF2-40B4-BE49-F238E27FC236}">
                <a16:creationId xmlns:a16="http://schemas.microsoft.com/office/drawing/2014/main" id="{CDEBE200-9CD9-2ACF-41E6-35EE2DC95A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2516" y="219383"/>
            <a:ext cx="487363" cy="487363"/>
          </a:xfrm>
          <a:prstGeom prst="rect">
            <a:avLst/>
          </a:prstGeom>
        </p:spPr>
      </p:pic>
    </p:spTree>
    <p:extLst>
      <p:ext uri="{BB962C8B-B14F-4D97-AF65-F5344CB8AC3E}">
        <p14:creationId xmlns:p14="http://schemas.microsoft.com/office/powerpoint/2010/main" val="127243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9B5ECF7-6E54-FD17-9D0A-04FB53D59B04}"/>
              </a:ext>
            </a:extLst>
          </p:cNvPr>
          <p:cNvSpPr>
            <a:spLocks noGrp="1"/>
          </p:cNvSpPr>
          <p:nvPr>
            <p:ph idx="1"/>
          </p:nvPr>
        </p:nvSpPr>
        <p:spPr/>
        <p:txBody>
          <a:bodyPr/>
          <a:lstStyle/>
          <a:p>
            <a:r>
              <a:rPr lang="tr-TR" dirty="0"/>
              <a:t>Ülkemizde geri dönüşüm olması gerekenden çok daha az yapılmakta. </a:t>
            </a:r>
            <a:r>
              <a:rPr lang="tr-TR" i="0" dirty="0">
                <a:effectLst/>
              </a:rPr>
              <a:t>Türkiye'de geri dönüşüm oranı sadece </a:t>
            </a:r>
            <a:r>
              <a:rPr lang="tr-TR" dirty="0"/>
              <a:t>%</a:t>
            </a:r>
            <a:r>
              <a:rPr lang="tr-TR" i="0" dirty="0">
                <a:effectLst/>
              </a:rPr>
              <a:t> 30.  Oysa </a:t>
            </a:r>
            <a:r>
              <a:rPr lang="tr-TR" i="0" dirty="0" err="1">
                <a:effectLst/>
              </a:rPr>
              <a:t>avrupa</a:t>
            </a:r>
            <a:r>
              <a:rPr lang="tr-TR" i="0" dirty="0">
                <a:effectLst/>
              </a:rPr>
              <a:t> ülkelerinde bu oran % 60larda.</a:t>
            </a:r>
            <a:r>
              <a:rPr lang="tr-TR" b="0" i="0" dirty="0">
                <a:effectLst/>
              </a:rPr>
              <a:t> Almanya’da ise ayrıştırılan her şey geri dönüşüme gidiyor ve % 100 kapasiteye yakın bir şekilde geri dönüşüm sağlanıyor. Bu sene çöpe attığımız geri dönüştürülebilir ambalajların tutarı yaklaşık 75 milyar lirayı buluyor.</a:t>
            </a:r>
            <a:endParaRPr lang="tr-TR" i="0" dirty="0">
              <a:effectLst/>
            </a:endParaRPr>
          </a:p>
          <a:p>
            <a:endParaRPr lang="tr-TR" dirty="0"/>
          </a:p>
          <a:p>
            <a:pPr marL="285750" indent="-285750">
              <a:buFont typeface="Arial,Sans-Serif"/>
            </a:pPr>
            <a:r>
              <a:rPr lang="tr-TR" sz="1200" dirty="0">
                <a:hlinkClick r:id="rId4">
                  <a:extLst>
                    <a:ext uri="{A12FA001-AC4F-418D-AE19-62706E023703}">
                      <ahyp:hlinkClr xmlns:ahyp="http://schemas.microsoft.com/office/drawing/2018/hyperlinkcolor" val="tx"/>
                    </a:ext>
                  </a:extLst>
                </a:hlinkClick>
              </a:rPr>
              <a:t>https://www.ekonomim.com/yapi-kredi-ile-e-ticaret/turkiyede-geri-donusum-orani-sadece-yuzde-30-haberi-680902</a:t>
            </a:r>
            <a:endParaRPr lang="tr-TR" sz="1200"/>
          </a:p>
          <a:p>
            <a:pPr marL="285750" indent="-285750">
              <a:buFont typeface="Arial,Sans-Serif"/>
              <a:buChar char="•"/>
            </a:pPr>
            <a:r>
              <a:rPr lang="tr-TR" sz="1200" dirty="0">
                <a:hlinkClick r:id="rId5">
                  <a:extLst>
                    <a:ext uri="{A12FA001-AC4F-418D-AE19-62706E023703}">
                      <ahyp:hlinkClr xmlns:ahyp="http://schemas.microsoft.com/office/drawing/2018/hyperlinkcolor" val="tx"/>
                    </a:ext>
                  </a:extLst>
                </a:hlinkClick>
              </a:rPr>
              <a:t>https://ekolojist.net/aluminyum-folyo-geri-donusturulup-biyoyakit-uretimine-katkida-bulunabilir/</a:t>
            </a:r>
            <a:endParaRPr lang="en-US" sz="1200">
              <a:latin typeface="Calibri"/>
              <a:cs typeface="Calibri"/>
            </a:endParaRPr>
          </a:p>
          <a:p>
            <a:pPr marL="285750" indent="-285750">
              <a:buFont typeface="Arial,Sans-Serif"/>
              <a:buChar char="•"/>
            </a:pPr>
            <a:endParaRPr lang="tr-TR" sz="1200" dirty="0"/>
          </a:p>
          <a:p>
            <a:pPr marL="0" indent="0">
              <a:buNone/>
            </a:pPr>
            <a:endParaRPr lang="tr-TR" dirty="0"/>
          </a:p>
          <a:p>
            <a:endParaRPr lang="tr-TR" dirty="0"/>
          </a:p>
        </p:txBody>
      </p:sp>
      <p:pic>
        <p:nvPicPr>
          <p:cNvPr id="2" name="Kayıtlı Ses">
            <a:hlinkClick r:id="" action="ppaction://media"/>
            <a:extLst>
              <a:ext uri="{FF2B5EF4-FFF2-40B4-BE49-F238E27FC236}">
                <a16:creationId xmlns:a16="http://schemas.microsoft.com/office/drawing/2014/main" id="{B187DB4C-8899-D65E-1ECD-4087FB1A85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13637" y="219383"/>
            <a:ext cx="487363" cy="487363"/>
          </a:xfrm>
          <a:prstGeom prst="rect">
            <a:avLst/>
          </a:prstGeom>
        </p:spPr>
      </p:pic>
    </p:spTree>
    <p:extLst>
      <p:ext uri="{BB962C8B-B14F-4D97-AF65-F5344CB8AC3E}">
        <p14:creationId xmlns:p14="http://schemas.microsoft.com/office/powerpoint/2010/main" val="308715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B51942A0-CA02-65AD-8011-E86C45A7C0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4287" y="73756"/>
            <a:ext cx="3956048" cy="3545609"/>
          </a:xfrm>
          <a:solidFill>
            <a:srgbClr val="FFFF00"/>
          </a:solidFill>
          <a:ln w="25400">
            <a:solidFill>
              <a:srgbClr val="FFFF00"/>
            </a:solidFill>
          </a:ln>
        </p:spPr>
      </p:pic>
      <p:pic>
        <p:nvPicPr>
          <p:cNvPr id="7" name="Resim 6">
            <a:extLst>
              <a:ext uri="{FF2B5EF4-FFF2-40B4-BE49-F238E27FC236}">
                <a16:creationId xmlns:a16="http://schemas.microsoft.com/office/drawing/2014/main" id="{11731343-8080-A249-2077-9E350B1C9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081"/>
            <a:ext cx="3956048" cy="3817993"/>
          </a:xfrm>
          <a:prstGeom prst="rect">
            <a:avLst/>
          </a:prstGeom>
          <a:ln w="47625">
            <a:solidFill>
              <a:srgbClr val="FFFF00"/>
            </a:solidFill>
          </a:ln>
        </p:spPr>
      </p:pic>
      <p:pic>
        <p:nvPicPr>
          <p:cNvPr id="8" name="Resim 7">
            <a:extLst>
              <a:ext uri="{FF2B5EF4-FFF2-40B4-BE49-F238E27FC236}">
                <a16:creationId xmlns:a16="http://schemas.microsoft.com/office/drawing/2014/main" id="{46D48219-7218-C8BE-3E66-0DBECB9BE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524" y="77714"/>
            <a:ext cx="4239671" cy="3598421"/>
          </a:xfrm>
          <a:prstGeom prst="rect">
            <a:avLst/>
          </a:prstGeom>
          <a:ln w="25400">
            <a:solidFill>
              <a:srgbClr val="FFFF00"/>
            </a:solidFill>
          </a:ln>
        </p:spPr>
      </p:pic>
      <p:sp>
        <p:nvSpPr>
          <p:cNvPr id="3" name="Metin kutusu 2">
            <a:extLst>
              <a:ext uri="{FF2B5EF4-FFF2-40B4-BE49-F238E27FC236}">
                <a16:creationId xmlns:a16="http://schemas.microsoft.com/office/drawing/2014/main" id="{129C2042-D2D5-A623-A4E9-0C1EB8AC8EA4}"/>
              </a:ext>
            </a:extLst>
          </p:cNvPr>
          <p:cNvSpPr txBox="1"/>
          <p:nvPr/>
        </p:nvSpPr>
        <p:spPr>
          <a:xfrm>
            <a:off x="269017" y="4304269"/>
            <a:ext cx="258665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200" dirty="0">
                <a:ea typeface="+mn-lt"/>
                <a:cs typeface="+mn-lt"/>
              </a:rPr>
              <a:t>2019 Nis;37(4):357-364.doi: 10.1177/0734242X19832368.</a:t>
            </a:r>
            <a:r>
              <a:rPr lang="tr-TR" sz="1200" dirty="0">
                <a:solidFill>
                  <a:srgbClr val="212121"/>
                </a:solidFill>
                <a:ea typeface="+mn-lt"/>
                <a:cs typeface="+mn-lt"/>
              </a:rPr>
              <a:t> </a:t>
            </a:r>
            <a:r>
              <a:rPr lang="tr-TR" sz="1200" err="1">
                <a:ea typeface="+mn-lt"/>
                <a:cs typeface="+mn-lt"/>
              </a:rPr>
              <a:t>Epub</a:t>
            </a:r>
            <a:r>
              <a:rPr lang="tr-TR" sz="1200" dirty="0">
                <a:ea typeface="+mn-lt"/>
                <a:cs typeface="+mn-lt"/>
              </a:rPr>
              <a:t> 2019 5 Mart.</a:t>
            </a:r>
          </a:p>
          <a:p>
            <a:endParaRPr lang="tr-TR" sz="1200" dirty="0"/>
          </a:p>
          <a:p>
            <a:r>
              <a:rPr lang="tr-TR" sz="1200" dirty="0">
                <a:ea typeface="+mn-lt"/>
                <a:cs typeface="+mn-lt"/>
              </a:rPr>
              <a:t>https://pubmed.ncbi.nlm.nih.gov/30836862/</a:t>
            </a:r>
            <a:endParaRPr lang="tr-TR" dirty="0">
              <a:ea typeface="+mn-lt"/>
              <a:cs typeface="+mn-lt"/>
            </a:endParaRPr>
          </a:p>
        </p:txBody>
      </p:sp>
      <p:sp>
        <p:nvSpPr>
          <p:cNvPr id="2" name="Metin kutusu 1">
            <a:extLst>
              <a:ext uri="{FF2B5EF4-FFF2-40B4-BE49-F238E27FC236}">
                <a16:creationId xmlns:a16="http://schemas.microsoft.com/office/drawing/2014/main" id="{221845DB-2569-8A26-2112-B10803001C5B}"/>
              </a:ext>
            </a:extLst>
          </p:cNvPr>
          <p:cNvSpPr txBox="1"/>
          <p:nvPr/>
        </p:nvSpPr>
        <p:spPr>
          <a:xfrm>
            <a:off x="4141242" y="4304731"/>
            <a:ext cx="309207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200" dirty="0">
                <a:ea typeface="+mn-lt"/>
                <a:cs typeface="+mn-lt"/>
              </a:rPr>
              <a:t>2022 Şubat 1;138:172-179.doi: 10.1016/j.wasman.2021.11.049.</a:t>
            </a:r>
            <a:r>
              <a:rPr lang="tr-TR" sz="1200" dirty="0">
                <a:solidFill>
                  <a:srgbClr val="212121"/>
                </a:solidFill>
                <a:ea typeface="+mn-lt"/>
                <a:cs typeface="+mn-lt"/>
              </a:rPr>
              <a:t> </a:t>
            </a:r>
            <a:r>
              <a:rPr lang="tr-TR" sz="1200" err="1">
                <a:ea typeface="+mn-lt"/>
                <a:cs typeface="+mn-lt"/>
              </a:rPr>
              <a:t>Epub</a:t>
            </a:r>
            <a:r>
              <a:rPr lang="tr-TR" sz="1200" dirty="0">
                <a:ea typeface="+mn-lt"/>
                <a:cs typeface="+mn-lt"/>
              </a:rPr>
              <a:t> 2021 9 Aralık.</a:t>
            </a:r>
          </a:p>
          <a:p>
            <a:endParaRPr lang="tr-TR" sz="1200" dirty="0"/>
          </a:p>
          <a:p>
            <a:r>
              <a:rPr lang="tr-TR" sz="1200" dirty="0">
                <a:ea typeface="+mn-lt"/>
                <a:cs typeface="+mn-lt"/>
              </a:rPr>
              <a:t>https://pubmed.ncbi.nlm.nih.gov/34896737/</a:t>
            </a:r>
            <a:endParaRPr lang="tr-TR" dirty="0"/>
          </a:p>
        </p:txBody>
      </p:sp>
      <p:sp>
        <p:nvSpPr>
          <p:cNvPr id="6" name="Metin kutusu 5">
            <a:extLst>
              <a:ext uri="{FF2B5EF4-FFF2-40B4-BE49-F238E27FC236}">
                <a16:creationId xmlns:a16="http://schemas.microsoft.com/office/drawing/2014/main" id="{AE1F573A-676E-92BF-9CD2-6DBBE0C3538E}"/>
              </a:ext>
            </a:extLst>
          </p:cNvPr>
          <p:cNvSpPr txBox="1"/>
          <p:nvPr/>
        </p:nvSpPr>
        <p:spPr>
          <a:xfrm>
            <a:off x="7925653" y="4303309"/>
            <a:ext cx="413129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1200" dirty="0">
                <a:ea typeface="+mn-lt"/>
                <a:cs typeface="+mn-lt"/>
              </a:rPr>
              <a:t>30 Mayıs 2012;217-218:1-10.doi: 10.1016/j.jhazmat.2012.03.052.</a:t>
            </a:r>
            <a:r>
              <a:rPr lang="tr-TR" sz="1200" dirty="0">
                <a:solidFill>
                  <a:srgbClr val="212121"/>
                </a:solidFill>
                <a:ea typeface="+mn-lt"/>
                <a:cs typeface="+mn-lt"/>
              </a:rPr>
              <a:t> </a:t>
            </a:r>
            <a:r>
              <a:rPr lang="tr-TR" sz="1200" err="1">
                <a:ea typeface="+mn-lt"/>
                <a:cs typeface="+mn-lt"/>
              </a:rPr>
              <a:t>Epub</a:t>
            </a:r>
            <a:r>
              <a:rPr lang="tr-TR" sz="1200" dirty="0">
                <a:ea typeface="+mn-lt"/>
                <a:cs typeface="+mn-lt"/>
              </a:rPr>
              <a:t> 2012 27 Mart.</a:t>
            </a:r>
          </a:p>
          <a:p>
            <a:endParaRPr lang="tr-TR" sz="1200" dirty="0"/>
          </a:p>
          <a:p>
            <a:endParaRPr lang="tr-TR" sz="1200" dirty="0"/>
          </a:p>
          <a:p>
            <a:r>
              <a:rPr lang="tr-TR" sz="1200" dirty="0">
                <a:ea typeface="+mn-lt"/>
                <a:cs typeface="+mn-lt"/>
              </a:rPr>
              <a:t>https://pubmed.ncbi.nlm.nih.gov/22480708/</a:t>
            </a:r>
            <a:endParaRPr lang="tr-TR" dirty="0"/>
          </a:p>
        </p:txBody>
      </p:sp>
    </p:spTree>
    <p:extLst>
      <p:ext uri="{BB962C8B-B14F-4D97-AF65-F5344CB8AC3E}">
        <p14:creationId xmlns:p14="http://schemas.microsoft.com/office/powerpoint/2010/main" val="250760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023465-03CE-3A8F-68B7-D9EFE9451F78}"/>
              </a:ext>
            </a:extLst>
          </p:cNvPr>
          <p:cNvSpPr>
            <a:spLocks noGrp="1"/>
          </p:cNvSpPr>
          <p:nvPr>
            <p:ph type="title"/>
          </p:nvPr>
        </p:nvSpPr>
        <p:spPr/>
        <p:txBody>
          <a:bodyPr>
            <a:normAutofit/>
          </a:bodyPr>
          <a:lstStyle/>
          <a:p>
            <a:r>
              <a:rPr lang="tr-TR" sz="4000" b="1" dirty="0" err="1">
                <a:solidFill>
                  <a:srgbClr val="FFFF00"/>
                </a:solidFill>
              </a:rPr>
              <a:t>İi</a:t>
            </a:r>
            <a:r>
              <a:rPr lang="tr-TR" sz="4000" b="1" dirty="0">
                <a:solidFill>
                  <a:srgbClr val="FFFF00"/>
                </a:solidFill>
              </a:rPr>
              <a:t>- PROJE AMACI</a:t>
            </a:r>
          </a:p>
        </p:txBody>
      </p:sp>
      <p:sp>
        <p:nvSpPr>
          <p:cNvPr id="3" name="İçerik Yer Tutucusu 2">
            <a:extLst>
              <a:ext uri="{FF2B5EF4-FFF2-40B4-BE49-F238E27FC236}">
                <a16:creationId xmlns:a16="http://schemas.microsoft.com/office/drawing/2014/main" id="{9EB29847-DC3D-4743-8845-C7A13D5BF0B1}"/>
              </a:ext>
            </a:extLst>
          </p:cNvPr>
          <p:cNvSpPr>
            <a:spLocks noGrp="1"/>
          </p:cNvSpPr>
          <p:nvPr>
            <p:ph idx="1"/>
          </p:nvPr>
        </p:nvSpPr>
        <p:spPr>
          <a:xfrm>
            <a:off x="1186759" y="1853754"/>
            <a:ext cx="9603275" cy="3450613"/>
          </a:xfrm>
        </p:spPr>
        <p:txBody>
          <a:bodyPr/>
          <a:lstStyle/>
          <a:p>
            <a:r>
              <a:rPr lang="tr-TR" dirty="0"/>
              <a:t>Alüminyum folyonun büyük bir kullanıcısı olan kuaförlere geri dönüştürebilme fırsatı tanıyarak çevreye ve ekonomiye katkı sağlamak.</a:t>
            </a:r>
          </a:p>
        </p:txBody>
      </p:sp>
      <p:grpSp>
        <p:nvGrpSpPr>
          <p:cNvPr id="4" name="object 9">
            <a:extLst>
              <a:ext uri="{FF2B5EF4-FFF2-40B4-BE49-F238E27FC236}">
                <a16:creationId xmlns:a16="http://schemas.microsoft.com/office/drawing/2014/main" id="{D6762BAC-C601-AD19-B77C-CB49F264CB11}"/>
              </a:ext>
            </a:extLst>
          </p:cNvPr>
          <p:cNvGrpSpPr/>
          <p:nvPr/>
        </p:nvGrpSpPr>
        <p:grpSpPr>
          <a:xfrm>
            <a:off x="0" y="2617957"/>
            <a:ext cx="6784139" cy="4240043"/>
            <a:chOff x="2271040" y="163676"/>
            <a:chExt cx="13745210" cy="7524750"/>
          </a:xfrm>
        </p:grpSpPr>
        <p:sp>
          <p:nvSpPr>
            <p:cNvPr id="5" name="object 10">
              <a:extLst>
                <a:ext uri="{FF2B5EF4-FFF2-40B4-BE49-F238E27FC236}">
                  <a16:creationId xmlns:a16="http://schemas.microsoft.com/office/drawing/2014/main" id="{37A91DAD-F604-DDA0-D5EC-C2A1FC074FD9}"/>
                </a:ext>
              </a:extLst>
            </p:cNvPr>
            <p:cNvSpPr/>
            <p:nvPr/>
          </p:nvSpPr>
          <p:spPr>
            <a:xfrm>
              <a:off x="2969900" y="4775053"/>
              <a:ext cx="1705610" cy="1755775"/>
            </a:xfrm>
            <a:custGeom>
              <a:avLst/>
              <a:gdLst/>
              <a:ahLst/>
              <a:cxnLst/>
              <a:rect l="l" t="t" r="r" b="b"/>
              <a:pathLst>
                <a:path w="1705610" h="1755775">
                  <a:moveTo>
                    <a:pt x="1071381" y="644135"/>
                  </a:moveTo>
                  <a:lnTo>
                    <a:pt x="1012220" y="636594"/>
                  </a:lnTo>
                  <a:lnTo>
                    <a:pt x="972821" y="619424"/>
                  </a:lnTo>
                  <a:lnTo>
                    <a:pt x="938236" y="594358"/>
                  </a:lnTo>
                  <a:lnTo>
                    <a:pt x="908583" y="562792"/>
                  </a:lnTo>
                  <a:lnTo>
                    <a:pt x="883984" y="526121"/>
                  </a:lnTo>
                  <a:lnTo>
                    <a:pt x="864557" y="485740"/>
                  </a:lnTo>
                  <a:lnTo>
                    <a:pt x="850425" y="443044"/>
                  </a:lnTo>
                  <a:lnTo>
                    <a:pt x="841706" y="399429"/>
                  </a:lnTo>
                  <a:lnTo>
                    <a:pt x="838520" y="356288"/>
                  </a:lnTo>
                  <a:lnTo>
                    <a:pt x="838198" y="309012"/>
                  </a:lnTo>
                  <a:lnTo>
                    <a:pt x="842899" y="260859"/>
                  </a:lnTo>
                  <a:lnTo>
                    <a:pt x="852776" y="213060"/>
                  </a:lnTo>
                  <a:lnTo>
                    <a:pt x="867982" y="166846"/>
                  </a:lnTo>
                  <a:lnTo>
                    <a:pt x="888671" y="123448"/>
                  </a:lnTo>
                  <a:lnTo>
                    <a:pt x="914996" y="84094"/>
                  </a:lnTo>
                  <a:lnTo>
                    <a:pt x="947111" y="50016"/>
                  </a:lnTo>
                  <a:lnTo>
                    <a:pt x="985169" y="22444"/>
                  </a:lnTo>
                  <a:lnTo>
                    <a:pt x="1029322" y="2609"/>
                  </a:lnTo>
                  <a:lnTo>
                    <a:pt x="1040173" y="519"/>
                  </a:lnTo>
                  <a:lnTo>
                    <a:pt x="1086507" y="0"/>
                  </a:lnTo>
                  <a:lnTo>
                    <a:pt x="1129823" y="12063"/>
                  </a:lnTo>
                  <a:lnTo>
                    <a:pt x="1169156" y="34669"/>
                  </a:lnTo>
                  <a:lnTo>
                    <a:pt x="1203535" y="65738"/>
                  </a:lnTo>
                  <a:lnTo>
                    <a:pt x="1231988" y="103192"/>
                  </a:lnTo>
                  <a:lnTo>
                    <a:pt x="1253545" y="144951"/>
                  </a:lnTo>
                  <a:lnTo>
                    <a:pt x="1267234" y="188938"/>
                  </a:lnTo>
                  <a:lnTo>
                    <a:pt x="1277754" y="233215"/>
                  </a:lnTo>
                  <a:lnTo>
                    <a:pt x="1283655" y="279067"/>
                  </a:lnTo>
                  <a:lnTo>
                    <a:pt x="1284852" y="325705"/>
                  </a:lnTo>
                  <a:lnTo>
                    <a:pt x="1281262" y="372343"/>
                  </a:lnTo>
                  <a:lnTo>
                    <a:pt x="1272799" y="418193"/>
                  </a:lnTo>
                  <a:lnTo>
                    <a:pt x="1259380" y="462467"/>
                  </a:lnTo>
                  <a:lnTo>
                    <a:pt x="1240919" y="504377"/>
                  </a:lnTo>
                  <a:lnTo>
                    <a:pt x="1217334" y="543137"/>
                  </a:lnTo>
                  <a:lnTo>
                    <a:pt x="1188539" y="577959"/>
                  </a:lnTo>
                  <a:lnTo>
                    <a:pt x="1154449" y="608055"/>
                  </a:lnTo>
                  <a:lnTo>
                    <a:pt x="1114981" y="632637"/>
                  </a:lnTo>
                  <a:lnTo>
                    <a:pt x="1086293" y="641908"/>
                  </a:lnTo>
                  <a:lnTo>
                    <a:pt x="1071381" y="644135"/>
                  </a:lnTo>
                  <a:close/>
                </a:path>
                <a:path w="1705610" h="1755775">
                  <a:moveTo>
                    <a:pt x="591154" y="715371"/>
                  </a:moveTo>
                  <a:lnTo>
                    <a:pt x="578296" y="716291"/>
                  </a:lnTo>
                  <a:lnTo>
                    <a:pt x="565389" y="715982"/>
                  </a:lnTo>
                  <a:lnTo>
                    <a:pt x="520545" y="705238"/>
                  </a:lnTo>
                  <a:lnTo>
                    <a:pt x="479036" y="687896"/>
                  </a:lnTo>
                  <a:lnTo>
                    <a:pt x="440993" y="664654"/>
                  </a:lnTo>
                  <a:lnTo>
                    <a:pt x="406543" y="636212"/>
                  </a:lnTo>
                  <a:lnTo>
                    <a:pt x="375815" y="603270"/>
                  </a:lnTo>
                  <a:lnTo>
                    <a:pt x="348939" y="566526"/>
                  </a:lnTo>
                  <a:lnTo>
                    <a:pt x="326041" y="526679"/>
                  </a:lnTo>
                  <a:lnTo>
                    <a:pt x="307253" y="484430"/>
                  </a:lnTo>
                  <a:lnTo>
                    <a:pt x="292701" y="440478"/>
                  </a:lnTo>
                  <a:lnTo>
                    <a:pt x="282514" y="395521"/>
                  </a:lnTo>
                  <a:lnTo>
                    <a:pt x="276821" y="350203"/>
                  </a:lnTo>
                  <a:lnTo>
                    <a:pt x="275754" y="305392"/>
                  </a:lnTo>
                  <a:lnTo>
                    <a:pt x="281095" y="259940"/>
                  </a:lnTo>
                  <a:lnTo>
                    <a:pt x="295037" y="215014"/>
                  </a:lnTo>
                  <a:lnTo>
                    <a:pt x="316966" y="173439"/>
                  </a:lnTo>
                  <a:lnTo>
                    <a:pt x="346265" y="138042"/>
                  </a:lnTo>
                  <a:lnTo>
                    <a:pt x="382321" y="111651"/>
                  </a:lnTo>
                  <a:lnTo>
                    <a:pt x="424519" y="97091"/>
                  </a:lnTo>
                  <a:lnTo>
                    <a:pt x="434283" y="95751"/>
                  </a:lnTo>
                  <a:lnTo>
                    <a:pt x="444289" y="95148"/>
                  </a:lnTo>
                  <a:lnTo>
                    <a:pt x="454540" y="95272"/>
                  </a:lnTo>
                  <a:lnTo>
                    <a:pt x="509871" y="105927"/>
                  </a:lnTo>
                  <a:lnTo>
                    <a:pt x="551223" y="123098"/>
                  </a:lnTo>
                  <a:lnTo>
                    <a:pt x="588989" y="146761"/>
                  </a:lnTo>
                  <a:lnTo>
                    <a:pt x="623060" y="176011"/>
                  </a:lnTo>
                  <a:lnTo>
                    <a:pt x="653329" y="209943"/>
                  </a:lnTo>
                  <a:lnTo>
                    <a:pt x="679685" y="247652"/>
                  </a:lnTo>
                  <a:lnTo>
                    <a:pt x="702044" y="288287"/>
                  </a:lnTo>
                  <a:lnTo>
                    <a:pt x="720226" y="330783"/>
                  </a:lnTo>
                  <a:lnTo>
                    <a:pt x="734193" y="374395"/>
                  </a:lnTo>
                  <a:lnTo>
                    <a:pt x="743811" y="418165"/>
                  </a:lnTo>
                  <a:lnTo>
                    <a:pt x="749192" y="460659"/>
                  </a:lnTo>
                  <a:lnTo>
                    <a:pt x="749280" y="504735"/>
                  </a:lnTo>
                  <a:lnTo>
                    <a:pt x="743677" y="548744"/>
                  </a:lnTo>
                  <a:lnTo>
                    <a:pt x="731984" y="591034"/>
                  </a:lnTo>
                  <a:lnTo>
                    <a:pt x="713806" y="629954"/>
                  </a:lnTo>
                  <a:lnTo>
                    <a:pt x="688743" y="663856"/>
                  </a:lnTo>
                  <a:lnTo>
                    <a:pt x="656399" y="691087"/>
                  </a:lnTo>
                  <a:lnTo>
                    <a:pt x="616376" y="709999"/>
                  </a:lnTo>
                  <a:lnTo>
                    <a:pt x="603876" y="713261"/>
                  </a:lnTo>
                  <a:lnTo>
                    <a:pt x="591154" y="715371"/>
                  </a:lnTo>
                  <a:close/>
                </a:path>
                <a:path w="1705610" h="1755775">
                  <a:moveTo>
                    <a:pt x="1465805" y="1033644"/>
                  </a:moveTo>
                  <a:lnTo>
                    <a:pt x="1422518" y="1030615"/>
                  </a:lnTo>
                  <a:lnTo>
                    <a:pt x="1383841" y="1016107"/>
                  </a:lnTo>
                  <a:lnTo>
                    <a:pt x="1350215" y="992093"/>
                  </a:lnTo>
                  <a:lnTo>
                    <a:pt x="1322076" y="960543"/>
                  </a:lnTo>
                  <a:lnTo>
                    <a:pt x="1299864" y="923431"/>
                  </a:lnTo>
                  <a:lnTo>
                    <a:pt x="1284018" y="882727"/>
                  </a:lnTo>
                  <a:lnTo>
                    <a:pt x="1274977" y="840403"/>
                  </a:lnTo>
                  <a:lnTo>
                    <a:pt x="1273178" y="798431"/>
                  </a:lnTo>
                  <a:lnTo>
                    <a:pt x="1274037" y="752851"/>
                  </a:lnTo>
                  <a:lnTo>
                    <a:pt x="1280205" y="706831"/>
                  </a:lnTo>
                  <a:lnTo>
                    <a:pt x="1291565" y="661364"/>
                  </a:lnTo>
                  <a:lnTo>
                    <a:pt x="1307997" y="617443"/>
                  </a:lnTo>
                  <a:lnTo>
                    <a:pt x="1329383" y="576063"/>
                  </a:lnTo>
                  <a:lnTo>
                    <a:pt x="1355604" y="538216"/>
                  </a:lnTo>
                  <a:lnTo>
                    <a:pt x="1386543" y="504897"/>
                  </a:lnTo>
                  <a:lnTo>
                    <a:pt x="1422081" y="477098"/>
                  </a:lnTo>
                  <a:lnTo>
                    <a:pt x="1462099" y="455815"/>
                  </a:lnTo>
                  <a:lnTo>
                    <a:pt x="1506478" y="442039"/>
                  </a:lnTo>
                  <a:lnTo>
                    <a:pt x="1552982" y="444798"/>
                  </a:lnTo>
                  <a:lnTo>
                    <a:pt x="1594439" y="460715"/>
                  </a:lnTo>
                  <a:lnTo>
                    <a:pt x="1630185" y="487357"/>
                  </a:lnTo>
                  <a:lnTo>
                    <a:pt x="1659557" y="522290"/>
                  </a:lnTo>
                  <a:lnTo>
                    <a:pt x="1681827" y="562960"/>
                  </a:lnTo>
                  <a:lnTo>
                    <a:pt x="1696529" y="607296"/>
                  </a:lnTo>
                  <a:lnTo>
                    <a:pt x="1702802" y="652501"/>
                  </a:lnTo>
                  <a:lnTo>
                    <a:pt x="1705066" y="696105"/>
                  </a:lnTo>
                  <a:lnTo>
                    <a:pt x="1702210" y="740796"/>
                  </a:lnTo>
                  <a:lnTo>
                    <a:pt x="1694353" y="785615"/>
                  </a:lnTo>
                  <a:lnTo>
                    <a:pt x="1681614" y="829601"/>
                  </a:lnTo>
                  <a:lnTo>
                    <a:pt x="1664113" y="871797"/>
                  </a:lnTo>
                  <a:lnTo>
                    <a:pt x="1641970" y="911242"/>
                  </a:lnTo>
                  <a:lnTo>
                    <a:pt x="1615305" y="946978"/>
                  </a:lnTo>
                  <a:lnTo>
                    <a:pt x="1584236" y="978046"/>
                  </a:lnTo>
                  <a:lnTo>
                    <a:pt x="1548883" y="1003485"/>
                  </a:lnTo>
                  <a:lnTo>
                    <a:pt x="1509366" y="1022338"/>
                  </a:lnTo>
                  <a:lnTo>
                    <a:pt x="1465805" y="1033644"/>
                  </a:lnTo>
                  <a:close/>
                </a:path>
                <a:path w="1705610" h="1755775">
                  <a:moveTo>
                    <a:pt x="320166" y="1225998"/>
                  </a:moveTo>
                  <a:lnTo>
                    <a:pt x="275534" y="1220009"/>
                  </a:lnTo>
                  <a:lnTo>
                    <a:pt x="232940" y="1207366"/>
                  </a:lnTo>
                  <a:lnTo>
                    <a:pt x="192753" y="1188695"/>
                  </a:lnTo>
                  <a:lnTo>
                    <a:pt x="155340" y="1164618"/>
                  </a:lnTo>
                  <a:lnTo>
                    <a:pt x="121068" y="1135761"/>
                  </a:lnTo>
                  <a:lnTo>
                    <a:pt x="90304" y="1102747"/>
                  </a:lnTo>
                  <a:lnTo>
                    <a:pt x="63418" y="1066200"/>
                  </a:lnTo>
                  <a:lnTo>
                    <a:pt x="40776" y="1026744"/>
                  </a:lnTo>
                  <a:lnTo>
                    <a:pt x="22745" y="985004"/>
                  </a:lnTo>
                  <a:lnTo>
                    <a:pt x="9694" y="941604"/>
                  </a:lnTo>
                  <a:lnTo>
                    <a:pt x="1989" y="897168"/>
                  </a:lnTo>
                  <a:lnTo>
                    <a:pt x="0" y="852319"/>
                  </a:lnTo>
                  <a:lnTo>
                    <a:pt x="4092" y="807683"/>
                  </a:lnTo>
                  <a:lnTo>
                    <a:pt x="21286" y="758208"/>
                  </a:lnTo>
                  <a:lnTo>
                    <a:pt x="52577" y="718704"/>
                  </a:lnTo>
                  <a:lnTo>
                    <a:pt x="94148" y="690954"/>
                  </a:lnTo>
                  <a:lnTo>
                    <a:pt x="142181" y="676743"/>
                  </a:lnTo>
                  <a:lnTo>
                    <a:pt x="161904" y="675266"/>
                  </a:lnTo>
                  <a:lnTo>
                    <a:pt x="181821" y="676246"/>
                  </a:lnTo>
                  <a:lnTo>
                    <a:pt x="221241" y="685991"/>
                  </a:lnTo>
                  <a:lnTo>
                    <a:pt x="262830" y="702975"/>
                  </a:lnTo>
                  <a:lnTo>
                    <a:pt x="301869" y="725434"/>
                  </a:lnTo>
                  <a:lnTo>
                    <a:pt x="337957" y="752786"/>
                  </a:lnTo>
                  <a:lnTo>
                    <a:pt x="370695" y="784447"/>
                  </a:lnTo>
                  <a:lnTo>
                    <a:pt x="399682" y="819833"/>
                  </a:lnTo>
                  <a:lnTo>
                    <a:pt x="424517" y="858362"/>
                  </a:lnTo>
                  <a:lnTo>
                    <a:pt x="444801" y="899451"/>
                  </a:lnTo>
                  <a:lnTo>
                    <a:pt x="460133" y="942516"/>
                  </a:lnTo>
                  <a:lnTo>
                    <a:pt x="470114" y="986975"/>
                  </a:lnTo>
                  <a:lnTo>
                    <a:pt x="474342" y="1032243"/>
                  </a:lnTo>
                  <a:lnTo>
                    <a:pt x="472419" y="1077739"/>
                  </a:lnTo>
                  <a:lnTo>
                    <a:pt x="461002" y="1123283"/>
                  </a:lnTo>
                  <a:lnTo>
                    <a:pt x="438555" y="1164215"/>
                  </a:lnTo>
                  <a:lnTo>
                    <a:pt x="406590" y="1197200"/>
                  </a:lnTo>
                  <a:lnTo>
                    <a:pt x="366622" y="1218906"/>
                  </a:lnTo>
                  <a:lnTo>
                    <a:pt x="320166" y="1225998"/>
                  </a:lnTo>
                  <a:close/>
                </a:path>
                <a:path w="1705610" h="1755775">
                  <a:moveTo>
                    <a:pt x="620143" y="1755322"/>
                  </a:moveTo>
                  <a:lnTo>
                    <a:pt x="573418" y="1754663"/>
                  </a:lnTo>
                  <a:lnTo>
                    <a:pt x="530155" y="1740779"/>
                  </a:lnTo>
                  <a:lnTo>
                    <a:pt x="492266" y="1715903"/>
                  </a:lnTo>
                  <a:lnTo>
                    <a:pt x="461506" y="1682166"/>
                  </a:lnTo>
                  <a:lnTo>
                    <a:pt x="439738" y="1641767"/>
                  </a:lnTo>
                  <a:lnTo>
                    <a:pt x="428794" y="1596889"/>
                  </a:lnTo>
                  <a:lnTo>
                    <a:pt x="430510" y="1549713"/>
                  </a:lnTo>
                  <a:lnTo>
                    <a:pt x="434866" y="1499442"/>
                  </a:lnTo>
                  <a:lnTo>
                    <a:pt x="442488" y="1449629"/>
                  </a:lnTo>
                  <a:lnTo>
                    <a:pt x="453146" y="1400371"/>
                  </a:lnTo>
                  <a:lnTo>
                    <a:pt x="466610" y="1351765"/>
                  </a:lnTo>
                  <a:lnTo>
                    <a:pt x="482650" y="1303909"/>
                  </a:lnTo>
                  <a:lnTo>
                    <a:pt x="501035" y="1256901"/>
                  </a:lnTo>
                  <a:lnTo>
                    <a:pt x="521537" y="1210839"/>
                  </a:lnTo>
                  <a:lnTo>
                    <a:pt x="543924" y="1165819"/>
                  </a:lnTo>
                  <a:lnTo>
                    <a:pt x="567967" y="1121939"/>
                  </a:lnTo>
                  <a:lnTo>
                    <a:pt x="596602" y="1081106"/>
                  </a:lnTo>
                  <a:lnTo>
                    <a:pt x="629661" y="1043179"/>
                  </a:lnTo>
                  <a:lnTo>
                    <a:pt x="666614" y="1008643"/>
                  </a:lnTo>
                  <a:lnTo>
                    <a:pt x="706931" y="977983"/>
                  </a:lnTo>
                  <a:lnTo>
                    <a:pt x="750080" y="951685"/>
                  </a:lnTo>
                  <a:lnTo>
                    <a:pt x="795531" y="930234"/>
                  </a:lnTo>
                  <a:lnTo>
                    <a:pt x="842755" y="914116"/>
                  </a:lnTo>
                  <a:lnTo>
                    <a:pt x="891219" y="903814"/>
                  </a:lnTo>
                  <a:lnTo>
                    <a:pt x="939263" y="899823"/>
                  </a:lnTo>
                  <a:lnTo>
                    <a:pt x="987493" y="902310"/>
                  </a:lnTo>
                  <a:lnTo>
                    <a:pt x="1035411" y="911722"/>
                  </a:lnTo>
                  <a:lnTo>
                    <a:pt x="1082523" y="928505"/>
                  </a:lnTo>
                  <a:lnTo>
                    <a:pt x="1127695" y="950262"/>
                  </a:lnTo>
                  <a:lnTo>
                    <a:pt x="1170631" y="975574"/>
                  </a:lnTo>
                  <a:lnTo>
                    <a:pt x="1211531" y="1004003"/>
                  </a:lnTo>
                  <a:lnTo>
                    <a:pt x="1250594" y="1035115"/>
                  </a:lnTo>
                  <a:lnTo>
                    <a:pt x="1288021" y="1068473"/>
                  </a:lnTo>
                  <a:lnTo>
                    <a:pt x="1324013" y="1103641"/>
                  </a:lnTo>
                  <a:lnTo>
                    <a:pt x="1358769" y="1140183"/>
                  </a:lnTo>
                  <a:lnTo>
                    <a:pt x="1392490" y="1177662"/>
                  </a:lnTo>
                  <a:lnTo>
                    <a:pt x="1425377" y="1215642"/>
                  </a:lnTo>
                  <a:lnTo>
                    <a:pt x="1457629" y="1253688"/>
                  </a:lnTo>
                  <a:lnTo>
                    <a:pt x="1485546" y="1294702"/>
                  </a:lnTo>
                  <a:lnTo>
                    <a:pt x="1512613" y="1338100"/>
                  </a:lnTo>
                  <a:lnTo>
                    <a:pt x="1536100" y="1383610"/>
                  </a:lnTo>
                  <a:lnTo>
                    <a:pt x="1553279" y="1430962"/>
                  </a:lnTo>
                  <a:lnTo>
                    <a:pt x="1561422" y="1479885"/>
                  </a:lnTo>
                  <a:lnTo>
                    <a:pt x="1558765" y="1516715"/>
                  </a:lnTo>
                  <a:lnTo>
                    <a:pt x="1036583" y="1592818"/>
                  </a:lnTo>
                  <a:lnTo>
                    <a:pt x="989178" y="1602849"/>
                  </a:lnTo>
                  <a:lnTo>
                    <a:pt x="940822" y="1616329"/>
                  </a:lnTo>
                  <a:lnTo>
                    <a:pt x="894592" y="1635586"/>
                  </a:lnTo>
                  <a:lnTo>
                    <a:pt x="849743" y="1658529"/>
                  </a:lnTo>
                  <a:lnTo>
                    <a:pt x="805530" y="1683066"/>
                  </a:lnTo>
                  <a:lnTo>
                    <a:pt x="761147" y="1707135"/>
                  </a:lnTo>
                  <a:lnTo>
                    <a:pt x="716034" y="1728556"/>
                  </a:lnTo>
                  <a:lnTo>
                    <a:pt x="669260" y="1745325"/>
                  </a:lnTo>
                  <a:lnTo>
                    <a:pt x="620143" y="1755322"/>
                  </a:lnTo>
                  <a:close/>
                </a:path>
                <a:path w="1705610" h="1755775">
                  <a:moveTo>
                    <a:pt x="1413892" y="1643644"/>
                  </a:moveTo>
                  <a:lnTo>
                    <a:pt x="1365089" y="1645774"/>
                  </a:lnTo>
                  <a:lnTo>
                    <a:pt x="1317415" y="1638093"/>
                  </a:lnTo>
                  <a:lnTo>
                    <a:pt x="1271208" y="1626712"/>
                  </a:lnTo>
                  <a:lnTo>
                    <a:pt x="1224717" y="1614540"/>
                  </a:lnTo>
                  <a:lnTo>
                    <a:pt x="1177975" y="1603320"/>
                  </a:lnTo>
                  <a:lnTo>
                    <a:pt x="1131015" y="1594798"/>
                  </a:lnTo>
                  <a:lnTo>
                    <a:pt x="1083874" y="1590716"/>
                  </a:lnTo>
                  <a:lnTo>
                    <a:pt x="1036583" y="1592818"/>
                  </a:lnTo>
                  <a:lnTo>
                    <a:pt x="1558765" y="1516715"/>
                  </a:lnTo>
                  <a:lnTo>
                    <a:pt x="1557799" y="1530108"/>
                  </a:lnTo>
                  <a:lnTo>
                    <a:pt x="1535777" y="1574934"/>
                  </a:lnTo>
                  <a:lnTo>
                    <a:pt x="1502366" y="1608568"/>
                  </a:lnTo>
                  <a:lnTo>
                    <a:pt x="1460694" y="1631356"/>
                  </a:lnTo>
                  <a:lnTo>
                    <a:pt x="1413892" y="1643644"/>
                  </a:lnTo>
                  <a:close/>
                </a:path>
              </a:pathLst>
            </a:custGeom>
            <a:solidFill>
              <a:srgbClr val="DF8B58">
                <a:alpha val="23919"/>
              </a:srgbClr>
            </a:solidFill>
          </p:spPr>
          <p:txBody>
            <a:bodyPr wrap="square" lIns="0" tIns="0" rIns="0" bIns="0" rtlCol="0"/>
            <a:lstStyle/>
            <a:p>
              <a:endParaRPr/>
            </a:p>
          </p:txBody>
        </p:sp>
        <p:sp>
          <p:nvSpPr>
            <p:cNvPr id="6" name="object 11">
              <a:extLst>
                <a:ext uri="{FF2B5EF4-FFF2-40B4-BE49-F238E27FC236}">
                  <a16:creationId xmlns:a16="http://schemas.microsoft.com/office/drawing/2014/main" id="{F6887CC8-F20A-F0B4-4965-03C858A899BA}"/>
                </a:ext>
              </a:extLst>
            </p:cNvPr>
            <p:cNvSpPr/>
            <p:nvPr/>
          </p:nvSpPr>
          <p:spPr>
            <a:xfrm>
              <a:off x="2271040" y="163676"/>
              <a:ext cx="13744589" cy="7524749"/>
            </a:xfrm>
            <a:prstGeom prst="rect">
              <a:avLst/>
            </a:prstGeom>
            <a:blipFill>
              <a:blip r:embed="rId4" cstate="print"/>
              <a:stretch>
                <a:fillRect/>
              </a:stretch>
            </a:blipFill>
          </p:spPr>
          <p:txBody>
            <a:bodyPr wrap="square" lIns="0" tIns="0" rIns="0" bIns="0" rtlCol="0"/>
            <a:lstStyle/>
            <a:p>
              <a:endParaRPr/>
            </a:p>
          </p:txBody>
        </p:sp>
      </p:grpSp>
      <p:sp>
        <p:nvSpPr>
          <p:cNvPr id="7" name="İçerik Yer Tutucusu 2">
            <a:extLst>
              <a:ext uri="{FF2B5EF4-FFF2-40B4-BE49-F238E27FC236}">
                <a16:creationId xmlns:a16="http://schemas.microsoft.com/office/drawing/2014/main" id="{14F5A3BA-407A-4E1D-1EAA-D6FBED755CD2}"/>
              </a:ext>
            </a:extLst>
          </p:cNvPr>
          <p:cNvSpPr txBox="1">
            <a:spLocks/>
          </p:cNvSpPr>
          <p:nvPr/>
        </p:nvSpPr>
        <p:spPr>
          <a:xfrm>
            <a:off x="6889985" y="3968838"/>
            <a:ext cx="4748978"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tr-TR" sz="2800" dirty="0">
                <a:highlight>
                  <a:srgbClr val="FFFF00"/>
                </a:highlight>
              </a:rPr>
              <a:t>11-Sürdürülebilir şehir ve yaşam alanları</a:t>
            </a:r>
          </a:p>
          <a:p>
            <a:r>
              <a:rPr lang="tr-TR" sz="2800" dirty="0">
                <a:highlight>
                  <a:srgbClr val="FFFF00"/>
                </a:highlight>
              </a:rPr>
              <a:t>12-Sorumlu tüketim ve üretim</a:t>
            </a:r>
          </a:p>
        </p:txBody>
      </p:sp>
      <p:sp>
        <p:nvSpPr>
          <p:cNvPr id="8" name="Çerçeve 7">
            <a:extLst>
              <a:ext uri="{FF2B5EF4-FFF2-40B4-BE49-F238E27FC236}">
                <a16:creationId xmlns:a16="http://schemas.microsoft.com/office/drawing/2014/main" id="{B20E73F3-9F1C-EBA2-CC95-D3B729ED3091}"/>
              </a:ext>
            </a:extLst>
          </p:cNvPr>
          <p:cNvSpPr/>
          <p:nvPr/>
        </p:nvSpPr>
        <p:spPr>
          <a:xfrm>
            <a:off x="4413913" y="4584513"/>
            <a:ext cx="2476072" cy="1263721"/>
          </a:xfrm>
          <a:prstGeom prst="fram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9" name="Kayıtlı Ses">
            <a:hlinkClick r:id="" action="ppaction://media"/>
            <a:extLst>
              <a:ext uri="{FF2B5EF4-FFF2-40B4-BE49-F238E27FC236}">
                <a16:creationId xmlns:a16="http://schemas.microsoft.com/office/drawing/2014/main" id="{CC8DAFA5-8BA4-4FE9-477C-83147EEDA6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95281" y="148361"/>
            <a:ext cx="487363" cy="487363"/>
          </a:xfrm>
          <a:prstGeom prst="rect">
            <a:avLst/>
          </a:prstGeom>
        </p:spPr>
      </p:pic>
    </p:spTree>
    <p:extLst>
      <p:ext uri="{BB962C8B-B14F-4D97-AF65-F5344CB8AC3E}">
        <p14:creationId xmlns:p14="http://schemas.microsoft.com/office/powerpoint/2010/main" val="16589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3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93E1181-5AB9-64C1-8FB2-5BCC95C5D55E}"/>
              </a:ext>
            </a:extLst>
          </p:cNvPr>
          <p:cNvPicPr>
            <a:picLocks noChangeAspect="1"/>
          </p:cNvPicPr>
          <p:nvPr/>
        </p:nvPicPr>
        <p:blipFill>
          <a:blip r:embed="rId4"/>
          <a:stretch>
            <a:fillRect/>
          </a:stretch>
        </p:blipFill>
        <p:spPr>
          <a:xfrm>
            <a:off x="1" y="0"/>
            <a:ext cx="12192000" cy="6024765"/>
          </a:xfrm>
          <a:prstGeom prst="rect">
            <a:avLst/>
          </a:prstGeom>
        </p:spPr>
      </p:pic>
      <p:sp>
        <p:nvSpPr>
          <p:cNvPr id="4" name="Çerçeve 3">
            <a:extLst>
              <a:ext uri="{FF2B5EF4-FFF2-40B4-BE49-F238E27FC236}">
                <a16:creationId xmlns:a16="http://schemas.microsoft.com/office/drawing/2014/main" id="{33210DB4-6CFA-CC2D-FCDB-665142A3A54D}"/>
              </a:ext>
            </a:extLst>
          </p:cNvPr>
          <p:cNvSpPr/>
          <p:nvPr/>
        </p:nvSpPr>
        <p:spPr>
          <a:xfrm>
            <a:off x="4459458" y="1391655"/>
            <a:ext cx="2411859" cy="462099"/>
          </a:xfrm>
          <a:prstGeom prst="fram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2" name="Kayıtlı Ses">
            <a:hlinkClick r:id="" action="ppaction://media"/>
            <a:extLst>
              <a:ext uri="{FF2B5EF4-FFF2-40B4-BE49-F238E27FC236}">
                <a16:creationId xmlns:a16="http://schemas.microsoft.com/office/drawing/2014/main" id="{436D4DFE-2CD4-B129-B80E-0EA0B7E162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845" y="281527"/>
            <a:ext cx="487363" cy="487363"/>
          </a:xfrm>
          <a:prstGeom prst="rect">
            <a:avLst/>
          </a:prstGeom>
        </p:spPr>
      </p:pic>
    </p:spTree>
    <p:extLst>
      <p:ext uri="{BB962C8B-B14F-4D97-AF65-F5344CB8AC3E}">
        <p14:creationId xmlns:p14="http://schemas.microsoft.com/office/powerpoint/2010/main" val="422922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D5C2C2-5F80-D743-CFFC-E3756BFE2E10}"/>
              </a:ext>
            </a:extLst>
          </p:cNvPr>
          <p:cNvSpPr>
            <a:spLocks noGrp="1"/>
          </p:cNvSpPr>
          <p:nvPr>
            <p:ph type="title"/>
          </p:nvPr>
        </p:nvSpPr>
        <p:spPr/>
        <p:txBody>
          <a:bodyPr>
            <a:normAutofit/>
          </a:bodyPr>
          <a:lstStyle/>
          <a:p>
            <a:r>
              <a:rPr lang="tr-TR" sz="4400" b="1" err="1">
                <a:solidFill>
                  <a:srgbClr val="FFFF00"/>
                </a:solidFill>
                <a:latin typeface="Gill Sans MT"/>
                <a:cs typeface="arial"/>
              </a:rPr>
              <a:t>İİİ.hedef</a:t>
            </a:r>
            <a:r>
              <a:rPr lang="tr-TR" sz="4400" b="1" dirty="0">
                <a:solidFill>
                  <a:srgbClr val="FFFF00"/>
                </a:solidFill>
                <a:latin typeface="Gill Sans MT"/>
                <a:cs typeface="arial"/>
              </a:rPr>
              <a:t> birimler</a:t>
            </a:r>
            <a:r>
              <a:rPr lang="tr-TR" sz="4400" b="1" dirty="0">
                <a:solidFill>
                  <a:srgbClr val="BC46C4"/>
                </a:solidFill>
                <a:latin typeface="Gill Sans MT"/>
                <a:cs typeface="arial"/>
              </a:rPr>
              <a:t> </a:t>
            </a:r>
            <a:endParaRPr lang="tr-TR"/>
          </a:p>
        </p:txBody>
      </p:sp>
      <p:sp>
        <p:nvSpPr>
          <p:cNvPr id="3" name="İçerik Yer Tutucusu 2">
            <a:extLst>
              <a:ext uri="{FF2B5EF4-FFF2-40B4-BE49-F238E27FC236}">
                <a16:creationId xmlns:a16="http://schemas.microsoft.com/office/drawing/2014/main" id="{81CFE59C-5A32-7B74-E98C-D81BC5F65F37}"/>
              </a:ext>
            </a:extLst>
          </p:cNvPr>
          <p:cNvSpPr>
            <a:spLocks noGrp="1"/>
          </p:cNvSpPr>
          <p:nvPr>
            <p:ph idx="1"/>
          </p:nvPr>
        </p:nvSpPr>
        <p:spPr/>
        <p:txBody>
          <a:bodyPr/>
          <a:lstStyle/>
          <a:p>
            <a:r>
              <a:rPr lang="tr-TR" dirty="0" err="1"/>
              <a:t>İzmirde</a:t>
            </a:r>
            <a:r>
              <a:rPr lang="tr-TR" dirty="0"/>
              <a:t> bulunan 5000 kuaför salonuna geri dönüşüm kartonları koyarak alüminyum folyonun geri dönüştürülmesi için gerekli birimlere yönlendirilecektir.</a:t>
            </a:r>
          </a:p>
          <a:p>
            <a:endParaRPr lang="tr-TR" dirty="0"/>
          </a:p>
          <a:p>
            <a:r>
              <a:rPr lang="tr-TR" sz="1200" dirty="0">
                <a:solidFill>
                  <a:schemeClr val="tx2"/>
                </a:solidFill>
                <a:hlinkClick r:id="rId4">
                  <a:extLst>
                    <a:ext uri="{A12FA001-AC4F-418D-AE19-62706E023703}">
                      <ahyp:hlinkClr xmlns:ahyp="http://schemas.microsoft.com/office/drawing/2018/hyperlinkcolor" val="tx"/>
                    </a:ext>
                  </a:extLst>
                </a:hlinkClick>
              </a:rPr>
              <a:t>https://hairist.com.tr/izmir-kuaforler-odasi-baskani-sezai-apaydin-ile-acik-acik/#:~:text=%C4%B0zmir%20il%20ve%20il%C3%A7elerinde%20toplam,Odam%C4%B1zda%20kurumsalla%C5%9Fma%20konusunda%20%C3%A7al%C4%B1%C5%9Fmalar%20yap%C4%B1ld%C4%B1</a:t>
            </a:r>
            <a:r>
              <a:rPr lang="tr-TR" sz="1200" dirty="0">
                <a:solidFill>
                  <a:schemeClr val="tx2"/>
                </a:solidFill>
              </a:rPr>
              <a:t>.</a:t>
            </a:r>
            <a:endParaRPr lang="en-US" sz="1200">
              <a:solidFill>
                <a:schemeClr val="tx2"/>
              </a:solidFill>
            </a:endParaRPr>
          </a:p>
          <a:p>
            <a:endParaRPr lang="tr-TR" dirty="0"/>
          </a:p>
        </p:txBody>
      </p:sp>
      <p:pic>
        <p:nvPicPr>
          <p:cNvPr id="4" name="Kayıtlı Ses">
            <a:hlinkClick r:id="" action="ppaction://media"/>
            <a:extLst>
              <a:ext uri="{FF2B5EF4-FFF2-40B4-BE49-F238E27FC236}">
                <a16:creationId xmlns:a16="http://schemas.microsoft.com/office/drawing/2014/main" id="{7898F49C-D6FC-3292-2FDC-1F38789294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0989" y="139484"/>
            <a:ext cx="487363" cy="487363"/>
          </a:xfrm>
          <a:prstGeom prst="rect">
            <a:avLst/>
          </a:prstGeom>
        </p:spPr>
      </p:pic>
    </p:spTree>
    <p:extLst>
      <p:ext uri="{BB962C8B-B14F-4D97-AF65-F5344CB8AC3E}">
        <p14:creationId xmlns:p14="http://schemas.microsoft.com/office/powerpoint/2010/main" val="167461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2F8FAF-05E5-1513-D6DC-D9FFCB1576B3}"/>
              </a:ext>
            </a:extLst>
          </p:cNvPr>
          <p:cNvSpPr>
            <a:spLocks noGrp="1"/>
          </p:cNvSpPr>
          <p:nvPr>
            <p:ph type="title"/>
          </p:nvPr>
        </p:nvSpPr>
        <p:spPr/>
        <p:txBody>
          <a:bodyPr/>
          <a:lstStyle/>
          <a:p>
            <a:r>
              <a:rPr lang="tr-TR" b="1" dirty="0">
                <a:solidFill>
                  <a:srgbClr val="FFFF00"/>
                </a:solidFill>
              </a:rPr>
              <a:t>İV- EYLEM PLANI</a:t>
            </a:r>
          </a:p>
        </p:txBody>
      </p:sp>
      <p:sp>
        <p:nvSpPr>
          <p:cNvPr id="3" name="İçerik Yer Tutucusu 2">
            <a:extLst>
              <a:ext uri="{FF2B5EF4-FFF2-40B4-BE49-F238E27FC236}">
                <a16:creationId xmlns:a16="http://schemas.microsoft.com/office/drawing/2014/main" id="{6447950C-AB52-1CA1-9720-AE2A29CA4F02}"/>
              </a:ext>
            </a:extLst>
          </p:cNvPr>
          <p:cNvSpPr>
            <a:spLocks noGrp="1"/>
          </p:cNvSpPr>
          <p:nvPr>
            <p:ph idx="1"/>
          </p:nvPr>
        </p:nvSpPr>
        <p:spPr/>
        <p:txBody>
          <a:bodyPr>
            <a:normAutofit/>
          </a:bodyPr>
          <a:lstStyle/>
          <a:p>
            <a:pPr>
              <a:buClr>
                <a:srgbClr val="FFFF00"/>
              </a:buClr>
              <a:buSzPct val="103000"/>
            </a:pPr>
            <a:r>
              <a:rPr lang="tr-TR" sz="2800" dirty="0"/>
              <a:t>Alüminyum geri dönüşüm kutusu temini</a:t>
            </a:r>
          </a:p>
          <a:p>
            <a:pPr>
              <a:buClr>
                <a:srgbClr val="FFFF00"/>
              </a:buClr>
              <a:buSzPct val="103000"/>
            </a:pPr>
            <a:r>
              <a:rPr lang="tr-TR" sz="2800" dirty="0"/>
              <a:t>Kuaförlerin </a:t>
            </a:r>
            <a:r>
              <a:rPr lang="tr-TR" sz="2800" dirty="0" err="1"/>
              <a:t>lokasyonunu</a:t>
            </a:r>
            <a:r>
              <a:rPr lang="tr-TR" sz="2800" dirty="0"/>
              <a:t> belirlemek </a:t>
            </a:r>
          </a:p>
          <a:p>
            <a:pPr>
              <a:buClr>
                <a:srgbClr val="FFFF00"/>
              </a:buClr>
              <a:buSzPct val="103000"/>
            </a:pPr>
            <a:r>
              <a:rPr lang="tr-TR" sz="2800" dirty="0"/>
              <a:t>Belediyeyle iş birliği ve personel bilgilendirilmesi</a:t>
            </a:r>
          </a:p>
          <a:p>
            <a:pPr>
              <a:buClr>
                <a:srgbClr val="FFFF00"/>
              </a:buClr>
              <a:buSzPct val="103000"/>
            </a:pPr>
            <a:r>
              <a:rPr lang="tr-TR" sz="2800" dirty="0"/>
              <a:t> Tanıtım için reklam</a:t>
            </a:r>
          </a:p>
        </p:txBody>
      </p:sp>
      <p:pic>
        <p:nvPicPr>
          <p:cNvPr id="4" name="Kayıtlı Ses">
            <a:hlinkClick r:id="" action="ppaction://media"/>
            <a:extLst>
              <a:ext uri="{FF2B5EF4-FFF2-40B4-BE49-F238E27FC236}">
                <a16:creationId xmlns:a16="http://schemas.microsoft.com/office/drawing/2014/main" id="{2E3351BC-6C71-4543-D926-3D4893E14C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71090" y="166117"/>
            <a:ext cx="487363" cy="487363"/>
          </a:xfrm>
          <a:prstGeom prst="rect">
            <a:avLst/>
          </a:prstGeom>
        </p:spPr>
      </p:pic>
    </p:spTree>
    <p:extLst>
      <p:ext uri="{BB962C8B-B14F-4D97-AF65-F5344CB8AC3E}">
        <p14:creationId xmlns:p14="http://schemas.microsoft.com/office/powerpoint/2010/main" val="185991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6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Galeri">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a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98</TotalTime>
  <Words>787</Words>
  <Application>Microsoft Office PowerPoint</Application>
  <PresentationFormat>Geniş ekran</PresentationFormat>
  <Paragraphs>65</Paragraphs>
  <Slides>12</Slides>
  <Notes>0</Notes>
  <HiddenSlides>0</HiddenSlides>
  <MMClips>10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12</vt:i4>
      </vt:variant>
    </vt:vector>
  </HeadingPairs>
  <TitlesOfParts>
    <vt:vector size="21" baseType="lpstr">
      <vt:lpstr>American Typewriter</vt:lpstr>
      <vt:lpstr>Arial</vt:lpstr>
      <vt:lpstr>Arial,Sans-Serif</vt:lpstr>
      <vt:lpstr>Bernard MT Condensed</vt:lpstr>
      <vt:lpstr>Calibri</vt:lpstr>
      <vt:lpstr>Gill Sans MT</vt:lpstr>
      <vt:lpstr>Helvetica Neue</vt:lpstr>
      <vt:lpstr>Lato</vt:lpstr>
      <vt:lpstr>Galeri</vt:lpstr>
      <vt:lpstr>Bir daha Al3+</vt:lpstr>
      <vt:lpstr>Sunum planı</vt:lpstr>
      <vt:lpstr>i- SORUNUN BELİRLENMESİ</vt:lpstr>
      <vt:lpstr>PowerPoint Sunusu</vt:lpstr>
      <vt:lpstr>PowerPoint Sunusu</vt:lpstr>
      <vt:lpstr>İi- PROJE AMACI</vt:lpstr>
      <vt:lpstr>PowerPoint Sunusu</vt:lpstr>
      <vt:lpstr>İİİ.hedef birimler </vt:lpstr>
      <vt:lpstr>İV- EYLEM PLANI</vt:lpstr>
      <vt:lpstr>v- MALİYET &amp; KISITLILIKLAR</vt:lpstr>
      <vt:lpstr>Vi- İşbirlikçilerimiz </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 daha Al3+</dc:title>
  <dc:creator>Atakan Sancaroğlu</dc:creator>
  <cp:lastModifiedBy>Atakan Sancaroğlu</cp:lastModifiedBy>
  <cp:revision>95</cp:revision>
  <dcterms:created xsi:type="dcterms:W3CDTF">2023-09-02T09:57:04Z</dcterms:created>
  <dcterms:modified xsi:type="dcterms:W3CDTF">2023-09-13T16:08:52Z</dcterms:modified>
</cp:coreProperties>
</file>