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2"/>
  </p:notesMasterIdLst>
  <p:sldIdLst>
    <p:sldId id="273" r:id="rId2"/>
    <p:sldId id="287" r:id="rId3"/>
    <p:sldId id="258" r:id="rId4"/>
    <p:sldId id="264" r:id="rId5"/>
    <p:sldId id="256" r:id="rId6"/>
    <p:sldId id="265" r:id="rId7"/>
    <p:sldId id="266" r:id="rId8"/>
    <p:sldId id="268" r:id="rId9"/>
    <p:sldId id="281" r:id="rId10"/>
    <p:sldId id="283" r:id="rId11"/>
    <p:sldId id="279" r:id="rId12"/>
    <p:sldId id="272" r:id="rId13"/>
    <p:sldId id="284" r:id="rId14"/>
    <p:sldId id="285" r:id="rId15"/>
    <p:sldId id="282" r:id="rId16"/>
    <p:sldId id="269" r:id="rId17"/>
    <p:sldId id="286" r:id="rId18"/>
    <p:sldId id="288" r:id="rId19"/>
    <p:sldId id="280" r:id="rId20"/>
    <p:sldId id="26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061A37-271C-CDA2-52DA-171E39D97217}" v="11" dt="2024-12-11T17:33:34.1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66" autoAdjust="0"/>
    <p:restoredTop sz="86384"/>
  </p:normalViewPr>
  <p:slideViewPr>
    <p:cSldViewPr snapToGrid="0">
      <p:cViewPr varScale="1">
        <p:scale>
          <a:sx n="71" d="100"/>
          <a:sy n="71" d="100"/>
        </p:scale>
        <p:origin x="648" y="58"/>
      </p:cViewPr>
      <p:guideLst/>
    </p:cSldViewPr>
  </p:slideViewPr>
  <p:outlineViewPr>
    <p:cViewPr>
      <p:scale>
        <a:sx n="33" d="100"/>
        <a:sy n="33" d="100"/>
      </p:scale>
      <p:origin x="0" y="-72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B3D3DC-9F8F-B647-BAFD-272AEB901C1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4D7C0346-A352-7241-A228-AB91EADE7395}" type="pres">
      <dgm:prSet presAssocID="{09B3D3DC-9F8F-B647-BAFD-272AEB901C1D}" presName="Name0" presStyleCnt="0">
        <dgm:presLayoutVars>
          <dgm:chPref val="3"/>
          <dgm:dir/>
          <dgm:animLvl val="lvl"/>
          <dgm:resizeHandles/>
        </dgm:presLayoutVars>
      </dgm:prSet>
      <dgm:spPr/>
    </dgm:pt>
  </dgm:ptLst>
  <dgm:cxnLst>
    <dgm:cxn modelId="{7BC9BC9A-57FB-364B-AF1D-02A188414BE0}" type="presOf" srcId="{09B3D3DC-9F8F-B647-BAFD-272AEB901C1D}" destId="{4D7C0346-A352-7241-A228-AB91EADE739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2C9834-E8B5-1144-878F-27B1556702B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37350F9-AF7F-F54D-8499-E2D949B192C5}">
      <dgm:prSet phldrT="[Metin]" custT="1"/>
      <dgm:spPr/>
      <dgm:t>
        <a:bodyPr/>
        <a:lstStyle/>
        <a:p>
          <a:r>
            <a:rPr lang="tr-TR" sz="2400" dirty="0"/>
            <a:t>ANNE SÜTÜ BEBEKLERİ KORUR, AŞIYA GEREK YOKTUR</a:t>
          </a:r>
        </a:p>
      </dgm:t>
    </dgm:pt>
    <dgm:pt modelId="{109EDE40-B6DB-A047-89EC-96FFAF54AFBE}" type="parTrans" cxnId="{9821415D-5C53-9C4A-AF76-3C41E94123EC}">
      <dgm:prSet/>
      <dgm:spPr/>
      <dgm:t>
        <a:bodyPr/>
        <a:lstStyle/>
        <a:p>
          <a:endParaRPr lang="tr-TR"/>
        </a:p>
      </dgm:t>
    </dgm:pt>
    <dgm:pt modelId="{F0005733-C164-6441-88F4-84A5DC027E75}" type="sibTrans" cxnId="{9821415D-5C53-9C4A-AF76-3C41E94123EC}">
      <dgm:prSet/>
      <dgm:spPr/>
      <dgm:t>
        <a:bodyPr/>
        <a:lstStyle/>
        <a:p>
          <a:endParaRPr lang="tr-TR"/>
        </a:p>
      </dgm:t>
    </dgm:pt>
    <dgm:pt modelId="{0A5A669C-5844-C840-A170-DC0B9A6E0D45}">
      <dgm:prSet phldrT="[Metin]" custT="1"/>
      <dgm:spPr/>
      <dgm:t>
        <a:bodyPr/>
        <a:lstStyle/>
        <a:p>
          <a:r>
            <a:rPr lang="tr-TR" sz="2400" dirty="0"/>
            <a:t>ANNE SÜTÜNDEKİ ANTİKORLAR BEBEĞİ TÜM HASTALIKLARDAN KORUMAZ, AŞI GİBİ TAM BAĞIŞIKLIK SAĞLAMAZ. </a:t>
          </a:r>
        </a:p>
      </dgm:t>
    </dgm:pt>
    <dgm:pt modelId="{CD997FB5-7CFD-6F45-AB3D-B06A3B6E4B33}" type="parTrans" cxnId="{2C539A53-F540-0446-A8E3-275D80B96897}">
      <dgm:prSet/>
      <dgm:spPr/>
      <dgm:t>
        <a:bodyPr/>
        <a:lstStyle/>
        <a:p>
          <a:endParaRPr lang="tr-TR"/>
        </a:p>
      </dgm:t>
    </dgm:pt>
    <dgm:pt modelId="{4A46F990-B15E-3041-9BD3-03FA9D0DE71E}" type="sibTrans" cxnId="{2C539A53-F540-0446-A8E3-275D80B96897}">
      <dgm:prSet/>
      <dgm:spPr/>
      <dgm:t>
        <a:bodyPr/>
        <a:lstStyle/>
        <a:p>
          <a:endParaRPr lang="tr-TR"/>
        </a:p>
      </dgm:t>
    </dgm:pt>
    <dgm:pt modelId="{2975EE44-FBD3-7D42-8F66-134C497E1AF5}">
      <dgm:prSet phldrT="[Metin]" custT="1"/>
      <dgm:spPr/>
      <dgm:t>
        <a:bodyPr/>
        <a:lstStyle/>
        <a:p>
          <a:endParaRPr lang="tr-TR" sz="2000" dirty="0"/>
        </a:p>
      </dgm:t>
    </dgm:pt>
    <dgm:pt modelId="{4E0F19B3-48F1-1B4D-A3A9-79D69959A271}" type="parTrans" cxnId="{BB1B4265-A0A5-B24E-A398-701D8E4250C5}">
      <dgm:prSet/>
      <dgm:spPr/>
      <dgm:t>
        <a:bodyPr/>
        <a:lstStyle/>
        <a:p>
          <a:endParaRPr lang="tr-TR"/>
        </a:p>
      </dgm:t>
    </dgm:pt>
    <dgm:pt modelId="{441A43F3-0ED9-B941-B462-5565ADA8F52E}" type="sibTrans" cxnId="{BB1B4265-A0A5-B24E-A398-701D8E4250C5}">
      <dgm:prSet/>
      <dgm:spPr/>
      <dgm:t>
        <a:bodyPr/>
        <a:lstStyle/>
        <a:p>
          <a:endParaRPr lang="tr-TR"/>
        </a:p>
      </dgm:t>
    </dgm:pt>
    <dgm:pt modelId="{FC0096AB-9DE4-4C49-BDA1-F9DD2BA2680C}">
      <dgm:prSet phldrT="[Metin]" custT="1"/>
      <dgm:spPr/>
      <dgm:t>
        <a:bodyPr/>
        <a:lstStyle/>
        <a:p>
          <a:r>
            <a:rPr lang="tr-TR" sz="2400" dirty="0"/>
            <a:t>AŞILAR OTİZME NEDEN OLUR </a:t>
          </a:r>
        </a:p>
      </dgm:t>
    </dgm:pt>
    <dgm:pt modelId="{3F1E6C4E-5651-7541-BEE7-FAB7F07E9991}" type="parTrans" cxnId="{F7DFE604-BEA7-AE46-B1E0-A3981B3AD2F7}">
      <dgm:prSet/>
      <dgm:spPr/>
      <dgm:t>
        <a:bodyPr/>
        <a:lstStyle/>
        <a:p>
          <a:endParaRPr lang="tr-TR"/>
        </a:p>
      </dgm:t>
    </dgm:pt>
    <dgm:pt modelId="{11DBC0BB-C0EE-234C-B1B9-DFC80655A73B}" type="sibTrans" cxnId="{F7DFE604-BEA7-AE46-B1E0-A3981B3AD2F7}">
      <dgm:prSet/>
      <dgm:spPr/>
      <dgm:t>
        <a:bodyPr/>
        <a:lstStyle/>
        <a:p>
          <a:endParaRPr lang="tr-TR"/>
        </a:p>
      </dgm:t>
    </dgm:pt>
    <dgm:pt modelId="{CCD4C77B-87F3-DD4E-BA9C-5C1BC9857723}">
      <dgm:prSet phldrT="[Metin]" custT="1"/>
      <dgm:spPr/>
      <dgm:t>
        <a:bodyPr/>
        <a:lstStyle/>
        <a:p>
          <a:r>
            <a:rPr lang="tr-TR" sz="2400" dirty="0"/>
            <a:t>1998 YILINDA KKK AŞISININ OTİZME NEDEN OLDUĞUNU ÖNE SÜREN MAKALE  KUSURLU BULUNARAK YAYINDAN KALDIRILMIŞ.</a:t>
          </a:r>
        </a:p>
      </dgm:t>
    </dgm:pt>
    <dgm:pt modelId="{BAE1DE02-2F6B-DD43-9134-702F3852221D}" type="parTrans" cxnId="{31356020-077A-444A-9915-C9D629D9D7A1}">
      <dgm:prSet/>
      <dgm:spPr/>
      <dgm:t>
        <a:bodyPr/>
        <a:lstStyle/>
        <a:p>
          <a:endParaRPr lang="tr-TR"/>
        </a:p>
      </dgm:t>
    </dgm:pt>
    <dgm:pt modelId="{8B10232B-5304-1C48-BAE7-A797DDB8A336}" type="sibTrans" cxnId="{31356020-077A-444A-9915-C9D629D9D7A1}">
      <dgm:prSet/>
      <dgm:spPr/>
      <dgm:t>
        <a:bodyPr/>
        <a:lstStyle/>
        <a:p>
          <a:endParaRPr lang="tr-TR"/>
        </a:p>
      </dgm:t>
    </dgm:pt>
    <dgm:pt modelId="{3A05BAF7-CFF9-A445-97B6-F59E4BE1F072}">
      <dgm:prSet phldrT="[Metin]" custT="1"/>
      <dgm:spPr/>
      <dgm:t>
        <a:bodyPr/>
        <a:lstStyle/>
        <a:p>
          <a:r>
            <a:rPr lang="tr-TR" sz="2400" dirty="0"/>
            <a:t>BENİM ÇOCUĞUMA AŞI YAPTIRMAMAM KİMSEYİ İLGİLENDİRMEZ</a:t>
          </a:r>
        </a:p>
      </dgm:t>
    </dgm:pt>
    <dgm:pt modelId="{1AE6498C-343F-4345-B29D-E87AFA03B541}" type="parTrans" cxnId="{C248DFB7-1B74-3842-9432-C60DDF7772A9}">
      <dgm:prSet/>
      <dgm:spPr/>
      <dgm:t>
        <a:bodyPr/>
        <a:lstStyle/>
        <a:p>
          <a:endParaRPr lang="tr-TR"/>
        </a:p>
      </dgm:t>
    </dgm:pt>
    <dgm:pt modelId="{0996EC12-F842-B747-B22A-8FB322AF4027}" type="sibTrans" cxnId="{C248DFB7-1B74-3842-9432-C60DDF7772A9}">
      <dgm:prSet/>
      <dgm:spPr/>
      <dgm:t>
        <a:bodyPr/>
        <a:lstStyle/>
        <a:p>
          <a:endParaRPr lang="tr-TR"/>
        </a:p>
      </dgm:t>
    </dgm:pt>
    <dgm:pt modelId="{4FBE3270-8503-724B-9ACC-869B5A32E8BD}">
      <dgm:prSet phldrT="[Metin]" custT="1"/>
      <dgm:spPr/>
      <dgm:t>
        <a:bodyPr/>
        <a:lstStyle/>
        <a:p>
          <a:r>
            <a:rPr lang="tr-TR" sz="2400" dirty="0"/>
            <a:t>AŞILANMA SADECE AŞILANAN KİŞİYİ DEĞİL TÜM TOPLUMU KORUYAN BİR YÖNTEMDİR.</a:t>
          </a:r>
        </a:p>
      </dgm:t>
    </dgm:pt>
    <dgm:pt modelId="{6B2F1257-7514-9747-857E-645BEC05C737}" type="parTrans" cxnId="{9DBCF474-E5F7-0A43-A549-7083605D02DB}">
      <dgm:prSet/>
      <dgm:spPr/>
      <dgm:t>
        <a:bodyPr/>
        <a:lstStyle/>
        <a:p>
          <a:endParaRPr lang="tr-TR"/>
        </a:p>
      </dgm:t>
    </dgm:pt>
    <dgm:pt modelId="{8D6A7C33-E725-4945-8C18-1D7D2C4C81A7}" type="sibTrans" cxnId="{9DBCF474-E5F7-0A43-A549-7083605D02DB}">
      <dgm:prSet/>
      <dgm:spPr/>
      <dgm:t>
        <a:bodyPr/>
        <a:lstStyle/>
        <a:p>
          <a:endParaRPr lang="tr-TR"/>
        </a:p>
      </dgm:t>
    </dgm:pt>
    <dgm:pt modelId="{E9350268-964B-B346-AF0B-8B9A17BE5C61}">
      <dgm:prSet phldrT="[Metin]" custT="1"/>
      <dgm:spPr/>
      <dgm:t>
        <a:bodyPr/>
        <a:lstStyle/>
        <a:p>
          <a:endParaRPr lang="tr-TR" sz="2400" dirty="0"/>
        </a:p>
      </dgm:t>
    </dgm:pt>
    <dgm:pt modelId="{DAAD2869-91A5-D440-A740-73B2D93E9FE7}" type="parTrans" cxnId="{3073FC5A-3C6A-6046-8960-12F01136ABC7}">
      <dgm:prSet/>
      <dgm:spPr/>
      <dgm:t>
        <a:bodyPr/>
        <a:lstStyle/>
        <a:p>
          <a:endParaRPr lang="tr-TR"/>
        </a:p>
      </dgm:t>
    </dgm:pt>
    <dgm:pt modelId="{F14EDA92-8B9B-FF4F-9EC9-5BB682A0C38D}" type="sibTrans" cxnId="{3073FC5A-3C6A-6046-8960-12F01136ABC7}">
      <dgm:prSet/>
      <dgm:spPr/>
      <dgm:t>
        <a:bodyPr/>
        <a:lstStyle/>
        <a:p>
          <a:endParaRPr lang="tr-TR"/>
        </a:p>
      </dgm:t>
    </dgm:pt>
    <dgm:pt modelId="{0E9A6F8D-EEE1-6F42-B31A-350BAD1B45D2}">
      <dgm:prSet phldrT="[Metin]" custT="1"/>
      <dgm:spPr/>
      <dgm:t>
        <a:bodyPr/>
        <a:lstStyle/>
        <a:p>
          <a:r>
            <a:rPr lang="tr-TR" sz="2400" dirty="0"/>
            <a:t>YAPILAN ÇALIŞMALAR AŞI İLE OTİZM ARASINDA İLİŞKİ OLMADIĞINI KANITLAMIŞTIR.</a:t>
          </a:r>
        </a:p>
      </dgm:t>
    </dgm:pt>
    <dgm:pt modelId="{AFC2FAB6-AF3A-174A-BDD9-429B50087072}" type="parTrans" cxnId="{B9B325EA-3249-5E46-BD2C-8F99CB60EA5C}">
      <dgm:prSet/>
      <dgm:spPr/>
      <dgm:t>
        <a:bodyPr/>
        <a:lstStyle/>
        <a:p>
          <a:endParaRPr lang="tr-TR"/>
        </a:p>
      </dgm:t>
    </dgm:pt>
    <dgm:pt modelId="{20CFE032-5D46-8E40-8BB2-9F4635FFC769}" type="sibTrans" cxnId="{B9B325EA-3249-5E46-BD2C-8F99CB60EA5C}">
      <dgm:prSet/>
      <dgm:spPr/>
      <dgm:t>
        <a:bodyPr/>
        <a:lstStyle/>
        <a:p>
          <a:endParaRPr lang="tr-TR"/>
        </a:p>
      </dgm:t>
    </dgm:pt>
    <dgm:pt modelId="{2385165C-BBEE-4C40-B6B9-5E7B7DE64105}" type="pres">
      <dgm:prSet presAssocID="{6C2C9834-E8B5-1144-878F-27B1556702B1}" presName="Name0" presStyleCnt="0">
        <dgm:presLayoutVars>
          <dgm:dir/>
          <dgm:animLvl val="lvl"/>
          <dgm:resizeHandles val="exact"/>
        </dgm:presLayoutVars>
      </dgm:prSet>
      <dgm:spPr/>
    </dgm:pt>
    <dgm:pt modelId="{E0783A8F-1007-B646-BF65-6791544D7E90}" type="pres">
      <dgm:prSet presAssocID="{337350F9-AF7F-F54D-8499-E2D949B192C5}" presName="linNode" presStyleCnt="0"/>
      <dgm:spPr/>
    </dgm:pt>
    <dgm:pt modelId="{5A31E357-E548-3947-A3DF-514A9041B7A1}" type="pres">
      <dgm:prSet presAssocID="{337350F9-AF7F-F54D-8499-E2D949B192C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B8ECA18-C0E3-774B-9AE0-7E5A775115D0}" type="pres">
      <dgm:prSet presAssocID="{337350F9-AF7F-F54D-8499-E2D949B192C5}" presName="descendantText" presStyleLbl="alignAccFollowNode1" presStyleIdx="0" presStyleCnt="3">
        <dgm:presLayoutVars>
          <dgm:bulletEnabled val="1"/>
        </dgm:presLayoutVars>
      </dgm:prSet>
      <dgm:spPr/>
    </dgm:pt>
    <dgm:pt modelId="{F4AC0D1F-5C66-8F44-9A56-27D20BBD4CF7}" type="pres">
      <dgm:prSet presAssocID="{F0005733-C164-6441-88F4-84A5DC027E75}" presName="sp" presStyleCnt="0"/>
      <dgm:spPr/>
    </dgm:pt>
    <dgm:pt modelId="{9E52E91B-D3D9-6448-BB73-2EB230FA473E}" type="pres">
      <dgm:prSet presAssocID="{FC0096AB-9DE4-4C49-BDA1-F9DD2BA2680C}" presName="linNode" presStyleCnt="0"/>
      <dgm:spPr/>
    </dgm:pt>
    <dgm:pt modelId="{F87B8FBB-5005-0C4C-8381-CFD39D98B1B2}" type="pres">
      <dgm:prSet presAssocID="{FC0096AB-9DE4-4C49-BDA1-F9DD2BA2680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F3CAEA6-1580-7D40-B880-BB1D97884617}" type="pres">
      <dgm:prSet presAssocID="{FC0096AB-9DE4-4C49-BDA1-F9DD2BA2680C}" presName="descendantText" presStyleLbl="alignAccFollowNode1" presStyleIdx="1" presStyleCnt="3" custScaleX="97981" custScaleY="183210">
        <dgm:presLayoutVars>
          <dgm:bulletEnabled val="1"/>
        </dgm:presLayoutVars>
      </dgm:prSet>
      <dgm:spPr/>
    </dgm:pt>
    <dgm:pt modelId="{E93BFA4D-6232-2C4F-AEB6-D78CD1492FF2}" type="pres">
      <dgm:prSet presAssocID="{11DBC0BB-C0EE-234C-B1B9-DFC80655A73B}" presName="sp" presStyleCnt="0"/>
      <dgm:spPr/>
    </dgm:pt>
    <dgm:pt modelId="{091AA4D3-9F24-5044-9C3E-D8F3A3A74913}" type="pres">
      <dgm:prSet presAssocID="{3A05BAF7-CFF9-A445-97B6-F59E4BE1F072}" presName="linNode" presStyleCnt="0"/>
      <dgm:spPr/>
    </dgm:pt>
    <dgm:pt modelId="{C87F1F31-0046-DC44-AE07-B6AFB5D449FB}" type="pres">
      <dgm:prSet presAssocID="{3A05BAF7-CFF9-A445-97B6-F59E4BE1F072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563E2FF7-EAE2-164B-8F2D-1D7FF76F58B8}" type="pres">
      <dgm:prSet presAssocID="{3A05BAF7-CFF9-A445-97B6-F59E4BE1F07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F7DFE604-BEA7-AE46-B1E0-A3981B3AD2F7}" srcId="{6C2C9834-E8B5-1144-878F-27B1556702B1}" destId="{FC0096AB-9DE4-4C49-BDA1-F9DD2BA2680C}" srcOrd="1" destOrd="0" parTransId="{3F1E6C4E-5651-7541-BEE7-FAB7F07E9991}" sibTransId="{11DBC0BB-C0EE-234C-B1B9-DFC80655A73B}"/>
    <dgm:cxn modelId="{72A26F11-BDBB-424D-9DC6-51F4B7B340B4}" type="presOf" srcId="{0A5A669C-5844-C840-A170-DC0B9A6E0D45}" destId="{4B8ECA18-C0E3-774B-9AE0-7E5A775115D0}" srcOrd="0" destOrd="0" presId="urn:microsoft.com/office/officeart/2005/8/layout/vList5"/>
    <dgm:cxn modelId="{3A9C571E-6F88-484E-91B0-F5676877FAA9}" type="presOf" srcId="{0E9A6F8D-EEE1-6F42-B31A-350BAD1B45D2}" destId="{1F3CAEA6-1580-7D40-B880-BB1D97884617}" srcOrd="0" destOrd="2" presId="urn:microsoft.com/office/officeart/2005/8/layout/vList5"/>
    <dgm:cxn modelId="{31356020-077A-444A-9915-C9D629D9D7A1}" srcId="{FC0096AB-9DE4-4C49-BDA1-F9DD2BA2680C}" destId="{CCD4C77B-87F3-DD4E-BA9C-5C1BC9857723}" srcOrd="1" destOrd="0" parTransId="{BAE1DE02-2F6B-DD43-9134-702F3852221D}" sibTransId="{8B10232B-5304-1C48-BAE7-A797DDB8A336}"/>
    <dgm:cxn modelId="{3AAFC425-CA95-D244-B82A-2F4129D7ABDF}" type="presOf" srcId="{E9350268-964B-B346-AF0B-8B9A17BE5C61}" destId="{1F3CAEA6-1580-7D40-B880-BB1D97884617}" srcOrd="0" destOrd="0" presId="urn:microsoft.com/office/officeart/2005/8/layout/vList5"/>
    <dgm:cxn modelId="{9821415D-5C53-9C4A-AF76-3C41E94123EC}" srcId="{6C2C9834-E8B5-1144-878F-27B1556702B1}" destId="{337350F9-AF7F-F54D-8499-E2D949B192C5}" srcOrd="0" destOrd="0" parTransId="{109EDE40-B6DB-A047-89EC-96FFAF54AFBE}" sibTransId="{F0005733-C164-6441-88F4-84A5DC027E75}"/>
    <dgm:cxn modelId="{9AD6C962-8834-B444-842F-BED19F39F91A}" type="presOf" srcId="{6C2C9834-E8B5-1144-878F-27B1556702B1}" destId="{2385165C-BBEE-4C40-B6B9-5E7B7DE64105}" srcOrd="0" destOrd="0" presId="urn:microsoft.com/office/officeart/2005/8/layout/vList5"/>
    <dgm:cxn modelId="{BB1B4265-A0A5-B24E-A398-701D8E4250C5}" srcId="{337350F9-AF7F-F54D-8499-E2D949B192C5}" destId="{2975EE44-FBD3-7D42-8F66-134C497E1AF5}" srcOrd="1" destOrd="0" parTransId="{4E0F19B3-48F1-1B4D-A3A9-79D69959A271}" sibTransId="{441A43F3-0ED9-B941-B462-5565ADA8F52E}"/>
    <dgm:cxn modelId="{A4904A6A-0220-F745-A1CA-08F28BCA3CCB}" type="presOf" srcId="{FC0096AB-9DE4-4C49-BDA1-F9DD2BA2680C}" destId="{F87B8FBB-5005-0C4C-8381-CFD39D98B1B2}" srcOrd="0" destOrd="0" presId="urn:microsoft.com/office/officeart/2005/8/layout/vList5"/>
    <dgm:cxn modelId="{2C539A53-F540-0446-A8E3-275D80B96897}" srcId="{337350F9-AF7F-F54D-8499-E2D949B192C5}" destId="{0A5A669C-5844-C840-A170-DC0B9A6E0D45}" srcOrd="0" destOrd="0" parTransId="{CD997FB5-7CFD-6F45-AB3D-B06A3B6E4B33}" sibTransId="{4A46F990-B15E-3041-9BD3-03FA9D0DE71E}"/>
    <dgm:cxn modelId="{9DBCF474-E5F7-0A43-A549-7083605D02DB}" srcId="{3A05BAF7-CFF9-A445-97B6-F59E4BE1F072}" destId="{4FBE3270-8503-724B-9ACC-869B5A32E8BD}" srcOrd="0" destOrd="0" parTransId="{6B2F1257-7514-9747-857E-645BEC05C737}" sibTransId="{8D6A7C33-E725-4945-8C18-1D7D2C4C81A7}"/>
    <dgm:cxn modelId="{3073FC5A-3C6A-6046-8960-12F01136ABC7}" srcId="{FC0096AB-9DE4-4C49-BDA1-F9DD2BA2680C}" destId="{E9350268-964B-B346-AF0B-8B9A17BE5C61}" srcOrd="0" destOrd="0" parTransId="{DAAD2869-91A5-D440-A740-73B2D93E9FE7}" sibTransId="{F14EDA92-8B9B-FF4F-9EC9-5BB682A0C38D}"/>
    <dgm:cxn modelId="{9D0BD882-BE99-4944-B673-2707A05611F9}" type="presOf" srcId="{2975EE44-FBD3-7D42-8F66-134C497E1AF5}" destId="{4B8ECA18-C0E3-774B-9AE0-7E5A775115D0}" srcOrd="0" destOrd="1" presId="urn:microsoft.com/office/officeart/2005/8/layout/vList5"/>
    <dgm:cxn modelId="{9CD0A99C-6015-9F45-9441-3D7739FB629A}" type="presOf" srcId="{337350F9-AF7F-F54D-8499-E2D949B192C5}" destId="{5A31E357-E548-3947-A3DF-514A9041B7A1}" srcOrd="0" destOrd="0" presId="urn:microsoft.com/office/officeart/2005/8/layout/vList5"/>
    <dgm:cxn modelId="{6CD3E1A0-C1F6-A54B-AA92-AA935B4537CB}" type="presOf" srcId="{CCD4C77B-87F3-DD4E-BA9C-5C1BC9857723}" destId="{1F3CAEA6-1580-7D40-B880-BB1D97884617}" srcOrd="0" destOrd="1" presId="urn:microsoft.com/office/officeart/2005/8/layout/vList5"/>
    <dgm:cxn modelId="{C248DFB7-1B74-3842-9432-C60DDF7772A9}" srcId="{6C2C9834-E8B5-1144-878F-27B1556702B1}" destId="{3A05BAF7-CFF9-A445-97B6-F59E4BE1F072}" srcOrd="2" destOrd="0" parTransId="{1AE6498C-343F-4345-B29D-E87AFA03B541}" sibTransId="{0996EC12-F842-B747-B22A-8FB322AF4027}"/>
    <dgm:cxn modelId="{C29217C1-C69D-DE49-A98F-E7C49D5EFA7E}" type="presOf" srcId="{3A05BAF7-CFF9-A445-97B6-F59E4BE1F072}" destId="{C87F1F31-0046-DC44-AE07-B6AFB5D449FB}" srcOrd="0" destOrd="0" presId="urn:microsoft.com/office/officeart/2005/8/layout/vList5"/>
    <dgm:cxn modelId="{B9B325EA-3249-5E46-BD2C-8F99CB60EA5C}" srcId="{FC0096AB-9DE4-4C49-BDA1-F9DD2BA2680C}" destId="{0E9A6F8D-EEE1-6F42-B31A-350BAD1B45D2}" srcOrd="2" destOrd="0" parTransId="{AFC2FAB6-AF3A-174A-BDD9-429B50087072}" sibTransId="{20CFE032-5D46-8E40-8BB2-9F4635FFC769}"/>
    <dgm:cxn modelId="{5B9FE5ED-C80B-C741-A4A1-F8711B3C0548}" type="presOf" srcId="{4FBE3270-8503-724B-9ACC-869B5A32E8BD}" destId="{563E2FF7-EAE2-164B-8F2D-1D7FF76F58B8}" srcOrd="0" destOrd="0" presId="urn:microsoft.com/office/officeart/2005/8/layout/vList5"/>
    <dgm:cxn modelId="{E87D1499-ADE7-2D44-B0B0-5725ACD3A4B2}" type="presParOf" srcId="{2385165C-BBEE-4C40-B6B9-5E7B7DE64105}" destId="{E0783A8F-1007-B646-BF65-6791544D7E90}" srcOrd="0" destOrd="0" presId="urn:microsoft.com/office/officeart/2005/8/layout/vList5"/>
    <dgm:cxn modelId="{82C65AF9-EB2D-F148-9EEA-E7CC19C1F0C1}" type="presParOf" srcId="{E0783A8F-1007-B646-BF65-6791544D7E90}" destId="{5A31E357-E548-3947-A3DF-514A9041B7A1}" srcOrd="0" destOrd="0" presId="urn:microsoft.com/office/officeart/2005/8/layout/vList5"/>
    <dgm:cxn modelId="{D6699B17-8F34-9B44-AFC6-A4CEEC494EEA}" type="presParOf" srcId="{E0783A8F-1007-B646-BF65-6791544D7E90}" destId="{4B8ECA18-C0E3-774B-9AE0-7E5A775115D0}" srcOrd="1" destOrd="0" presId="urn:microsoft.com/office/officeart/2005/8/layout/vList5"/>
    <dgm:cxn modelId="{E56853E3-29A6-C745-A7B2-135805AF4F28}" type="presParOf" srcId="{2385165C-BBEE-4C40-B6B9-5E7B7DE64105}" destId="{F4AC0D1F-5C66-8F44-9A56-27D20BBD4CF7}" srcOrd="1" destOrd="0" presId="urn:microsoft.com/office/officeart/2005/8/layout/vList5"/>
    <dgm:cxn modelId="{6925EE2C-9439-B842-977C-ACDDFD649B94}" type="presParOf" srcId="{2385165C-BBEE-4C40-B6B9-5E7B7DE64105}" destId="{9E52E91B-D3D9-6448-BB73-2EB230FA473E}" srcOrd="2" destOrd="0" presId="urn:microsoft.com/office/officeart/2005/8/layout/vList5"/>
    <dgm:cxn modelId="{36B89E20-EAE9-3442-A808-C10D4CAB63D7}" type="presParOf" srcId="{9E52E91B-D3D9-6448-BB73-2EB230FA473E}" destId="{F87B8FBB-5005-0C4C-8381-CFD39D98B1B2}" srcOrd="0" destOrd="0" presId="urn:microsoft.com/office/officeart/2005/8/layout/vList5"/>
    <dgm:cxn modelId="{D4962564-672B-9741-A023-06D23935EFDA}" type="presParOf" srcId="{9E52E91B-D3D9-6448-BB73-2EB230FA473E}" destId="{1F3CAEA6-1580-7D40-B880-BB1D97884617}" srcOrd="1" destOrd="0" presId="urn:microsoft.com/office/officeart/2005/8/layout/vList5"/>
    <dgm:cxn modelId="{AAFB46DD-3C02-8849-8CEA-277C15DAF02B}" type="presParOf" srcId="{2385165C-BBEE-4C40-B6B9-5E7B7DE64105}" destId="{E93BFA4D-6232-2C4F-AEB6-D78CD1492FF2}" srcOrd="3" destOrd="0" presId="urn:microsoft.com/office/officeart/2005/8/layout/vList5"/>
    <dgm:cxn modelId="{08D19CF5-FF24-2342-B1A7-463781F166E8}" type="presParOf" srcId="{2385165C-BBEE-4C40-B6B9-5E7B7DE64105}" destId="{091AA4D3-9F24-5044-9C3E-D8F3A3A74913}" srcOrd="4" destOrd="0" presId="urn:microsoft.com/office/officeart/2005/8/layout/vList5"/>
    <dgm:cxn modelId="{E2CE876D-E703-A848-922C-DCB395E5DB34}" type="presParOf" srcId="{091AA4D3-9F24-5044-9C3E-D8F3A3A74913}" destId="{C87F1F31-0046-DC44-AE07-B6AFB5D449FB}" srcOrd="0" destOrd="0" presId="urn:microsoft.com/office/officeart/2005/8/layout/vList5"/>
    <dgm:cxn modelId="{D4BDD23D-D65B-3C47-894C-C915F37982B4}" type="presParOf" srcId="{091AA4D3-9F24-5044-9C3E-D8F3A3A74913}" destId="{563E2FF7-EAE2-164B-8F2D-1D7FF76F58B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ECA18-C0E3-774B-9AE0-7E5A775115D0}">
      <dsp:nvSpPr>
        <dsp:cNvPr id="0" name=""/>
        <dsp:cNvSpPr/>
      </dsp:nvSpPr>
      <dsp:spPr>
        <a:xfrm rot="5400000">
          <a:off x="6433324" y="-2547089"/>
          <a:ext cx="1228154" cy="66328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kern="1200" dirty="0"/>
            <a:t>ANNE SÜTÜNDEKİ ANTİKORLAR BEBEĞİ TÜM HASTALIKLARDAN KORUMAZ, AŞI GİBİ TAM BAĞIŞIKLIK SAĞLAMAZ.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2000" kern="1200" dirty="0"/>
        </a:p>
      </dsp:txBody>
      <dsp:txXfrm rot="-5400000">
        <a:off x="3730977" y="215212"/>
        <a:ext cx="6572894" cy="1108246"/>
      </dsp:txXfrm>
    </dsp:sp>
    <dsp:sp modelId="{5A31E357-E548-3947-A3DF-514A9041B7A1}">
      <dsp:nvSpPr>
        <dsp:cNvPr id="0" name=""/>
        <dsp:cNvSpPr/>
      </dsp:nvSpPr>
      <dsp:spPr>
        <a:xfrm>
          <a:off x="0" y="1738"/>
          <a:ext cx="3730977" cy="15351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ANNE SÜTÜ BEBEKLERİ KORUR, AŞIYA GEREK YOKTUR</a:t>
          </a:r>
        </a:p>
      </dsp:txBody>
      <dsp:txXfrm>
        <a:off x="74942" y="76680"/>
        <a:ext cx="3581093" cy="1385308"/>
      </dsp:txXfrm>
    </dsp:sp>
    <dsp:sp modelId="{1F3CAEA6-1580-7D40-B880-BB1D97884617}">
      <dsp:nvSpPr>
        <dsp:cNvPr id="0" name=""/>
        <dsp:cNvSpPr/>
      </dsp:nvSpPr>
      <dsp:spPr>
        <a:xfrm rot="5400000">
          <a:off x="5848575" y="-507551"/>
          <a:ext cx="2250101" cy="64925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kern="1200" dirty="0"/>
            <a:t>1998 YILINDA KKK AŞISININ OTİZME NEDEN OLDUĞUNU ÖNE SÜREN MAKALE  KUSURLU BULUNARAK YAYINDAN KALDIRILMIŞ.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kern="1200" dirty="0"/>
            <a:t>YAPILAN ÇALIŞMALAR AŞI İLE OTİZM ARASINDA İLİŞKİ OLMADIĞINI KANITLAMIŞTIR.</a:t>
          </a:r>
        </a:p>
      </dsp:txBody>
      <dsp:txXfrm rot="-5400000">
        <a:off x="3727334" y="1723531"/>
        <a:ext cx="6382743" cy="2030419"/>
      </dsp:txXfrm>
    </dsp:sp>
    <dsp:sp modelId="{F87B8FBB-5005-0C4C-8381-CFD39D98B1B2}">
      <dsp:nvSpPr>
        <dsp:cNvPr id="0" name=""/>
        <dsp:cNvSpPr/>
      </dsp:nvSpPr>
      <dsp:spPr>
        <a:xfrm>
          <a:off x="0" y="1971144"/>
          <a:ext cx="3727333" cy="15351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AŞILAR OTİZME NEDEN OLUR </a:t>
          </a:r>
        </a:p>
      </dsp:txBody>
      <dsp:txXfrm>
        <a:off x="74942" y="2046086"/>
        <a:ext cx="3577449" cy="1385308"/>
      </dsp:txXfrm>
    </dsp:sp>
    <dsp:sp modelId="{563E2FF7-EAE2-164B-8F2D-1D7FF76F58B8}">
      <dsp:nvSpPr>
        <dsp:cNvPr id="0" name=""/>
        <dsp:cNvSpPr/>
      </dsp:nvSpPr>
      <dsp:spPr>
        <a:xfrm rot="5400000">
          <a:off x="6433324" y="1391723"/>
          <a:ext cx="1228154" cy="66328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kern="1200" dirty="0"/>
            <a:t>AŞILANMA SADECE AŞILANAN KİŞİYİ DEĞİL TÜM TOPLUMU KORUYAN BİR YÖNTEMDİR.</a:t>
          </a:r>
        </a:p>
      </dsp:txBody>
      <dsp:txXfrm rot="-5400000">
        <a:off x="3730977" y="4154024"/>
        <a:ext cx="6572894" cy="1108246"/>
      </dsp:txXfrm>
    </dsp:sp>
    <dsp:sp modelId="{C87F1F31-0046-DC44-AE07-B6AFB5D449FB}">
      <dsp:nvSpPr>
        <dsp:cNvPr id="0" name=""/>
        <dsp:cNvSpPr/>
      </dsp:nvSpPr>
      <dsp:spPr>
        <a:xfrm>
          <a:off x="0" y="3940551"/>
          <a:ext cx="3730977" cy="15351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BENİM ÇOCUĞUMA AŞI YAPTIRMAMAM KİMSEYİ İLGİLENDİRMEZ</a:t>
          </a:r>
        </a:p>
      </dsp:txBody>
      <dsp:txXfrm>
        <a:off x="74942" y="4015493"/>
        <a:ext cx="3581093" cy="1385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F69E5-437A-7C49-82E7-4CD628787BB4}" type="datetimeFigureOut">
              <a:rPr lang="tr-TR" smtClean="0"/>
              <a:t>12.12.2024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4B1A9-7F85-9C4E-9D27-B2D4E18EC2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4929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4B1A9-7F85-9C4E-9D27-B2D4E18EC2C1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9189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4B1A9-7F85-9C4E-9D27-B2D4E18EC2C1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3962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426B-5B0E-4649-A555-5251CEAC59F1}" type="datetimeFigureOut">
              <a:rPr lang="tr-TR" smtClean="0"/>
              <a:t>12.12.2024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6253-1F49-814C-ADB3-4EE5A16BD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152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426B-5B0E-4649-A555-5251CEAC59F1}" type="datetimeFigureOut">
              <a:rPr lang="tr-TR" smtClean="0"/>
              <a:t>12.12.2024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6253-1F49-814C-ADB3-4EE5A16BD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387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426B-5B0E-4649-A555-5251CEAC59F1}" type="datetimeFigureOut">
              <a:rPr lang="tr-TR" smtClean="0"/>
              <a:t>12.12.2024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6253-1F49-814C-ADB3-4EE5A16BD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1035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426B-5B0E-4649-A555-5251CEAC59F1}" type="datetimeFigureOut">
              <a:rPr lang="tr-TR" smtClean="0"/>
              <a:t>12.12.2024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6253-1F49-814C-ADB3-4EE5A16BD778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5511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426B-5B0E-4649-A555-5251CEAC59F1}" type="datetimeFigureOut">
              <a:rPr lang="tr-TR" smtClean="0"/>
              <a:t>12.12.2024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6253-1F49-814C-ADB3-4EE5A16BD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6496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426B-5B0E-4649-A555-5251CEAC59F1}" type="datetimeFigureOut">
              <a:rPr lang="tr-TR" smtClean="0"/>
              <a:t>12.12.2024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6253-1F49-814C-ADB3-4EE5A16BD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5720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426B-5B0E-4649-A555-5251CEAC59F1}" type="datetimeFigureOut">
              <a:rPr lang="tr-TR" smtClean="0"/>
              <a:t>12.12.2024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6253-1F49-814C-ADB3-4EE5A16BD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8809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426B-5B0E-4649-A555-5251CEAC59F1}" type="datetimeFigureOut">
              <a:rPr lang="tr-TR" smtClean="0"/>
              <a:t>12.12.2024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6253-1F49-814C-ADB3-4EE5A16BD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2734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426B-5B0E-4649-A555-5251CEAC59F1}" type="datetimeFigureOut">
              <a:rPr lang="tr-TR" smtClean="0"/>
              <a:t>12.12.2024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6253-1F49-814C-ADB3-4EE5A16BD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353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426B-5B0E-4649-A555-5251CEAC59F1}" type="datetimeFigureOut">
              <a:rPr lang="tr-TR" smtClean="0"/>
              <a:t>12.12.2024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6253-1F49-814C-ADB3-4EE5A16BD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384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426B-5B0E-4649-A555-5251CEAC59F1}" type="datetimeFigureOut">
              <a:rPr lang="tr-TR" smtClean="0"/>
              <a:t>12.12.2024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6253-1F49-814C-ADB3-4EE5A16BD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7292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426B-5B0E-4649-A555-5251CEAC59F1}" type="datetimeFigureOut">
              <a:rPr lang="tr-TR" smtClean="0"/>
              <a:t>12.12.2024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6253-1F49-814C-ADB3-4EE5A16BD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079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426B-5B0E-4649-A555-5251CEAC59F1}" type="datetimeFigureOut">
              <a:rPr lang="tr-TR" smtClean="0"/>
              <a:t>12.12.2024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6253-1F49-814C-ADB3-4EE5A16BD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503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426B-5B0E-4649-A555-5251CEAC59F1}" type="datetimeFigureOut">
              <a:rPr lang="tr-TR" smtClean="0"/>
              <a:t>12.12.2024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6253-1F49-814C-ADB3-4EE5A16BD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6254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426B-5B0E-4649-A555-5251CEAC59F1}" type="datetimeFigureOut">
              <a:rPr lang="tr-TR" smtClean="0"/>
              <a:t>12.12.2024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6253-1F49-814C-ADB3-4EE5A16BD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5866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426B-5B0E-4649-A555-5251CEAC59F1}" type="datetimeFigureOut">
              <a:rPr lang="tr-TR" smtClean="0"/>
              <a:t>12.12.2024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6253-1F49-814C-ADB3-4EE5A16BD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3181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426B-5B0E-4649-A555-5251CEAC59F1}" type="datetimeFigureOut">
              <a:rPr lang="tr-TR" smtClean="0"/>
              <a:t>12.12.2024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6253-1F49-814C-ADB3-4EE5A16BD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0782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F89426B-5B0E-4649-A555-5251CEAC59F1}" type="datetimeFigureOut">
              <a:rPr lang="tr-TR" smtClean="0"/>
              <a:t>12.12.2024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9EF6253-1F49-814C-ADB3-4EE5A16BD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037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souto-digitalteacher.blogspot.com/2013/01/3rd-prize-to-innovative-ideas-for-apps.html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enclipart.org/detail/212160/rodentiaiconsapplicationxdjvu" TargetMode="Externa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si.saglik.gov.tr/asi/asi-gercekleri" TargetMode="External"/><Relationship Id="rId2" Type="http://schemas.openxmlformats.org/officeDocument/2006/relationships/hyperlink" Target="https://www.ttb.org.tr/userfiles/files/As&#807;&#305;%20kars&#807;&#305;tlar&#305;n&#305;n%20iddialar&#305;%20ve%20gerc&#807;ekler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44906035-CD24-DBF2-924F-70F5BA7BC4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4400" cap="none" dirty="0"/>
              <a:t>SAĞLIKLI ÇOCUK SAĞLIKLI GELECEK</a:t>
            </a:r>
          </a:p>
        </p:txBody>
      </p:sp>
      <p:sp>
        <p:nvSpPr>
          <p:cNvPr id="5" name="Alt Başlık 4">
            <a:extLst>
              <a:ext uri="{FF2B5EF4-FFF2-40B4-BE49-F238E27FC236}">
                <a16:creationId xmlns:a16="http://schemas.microsoft.com/office/drawing/2014/main" id="{26AD87DA-C1D6-5C2E-FDDB-23171186E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13132"/>
            <a:ext cx="8689976" cy="227016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algn="l"/>
            <a:r>
              <a:rPr lang="tr-TR" cap="none" dirty="0" err="1"/>
              <a:t>Ass</a:t>
            </a:r>
            <a:r>
              <a:rPr lang="tr-TR" cap="none" dirty="0"/>
              <a:t>. Dr. Ali Ulvi </a:t>
            </a:r>
            <a:r>
              <a:rPr lang="tr-TR" cap="none" dirty="0" err="1"/>
              <a:t>Dermenci</a:t>
            </a:r>
            <a:endParaRPr lang="tr-TR" cap="none" dirty="0"/>
          </a:p>
          <a:p>
            <a:pPr algn="l"/>
            <a:r>
              <a:rPr lang="tr-TR" cap="none" dirty="0" err="1"/>
              <a:t>İnt</a:t>
            </a:r>
            <a:r>
              <a:rPr lang="tr-TR" cap="none" dirty="0"/>
              <a:t> Dr. Zehra Yakışır</a:t>
            </a:r>
          </a:p>
          <a:p>
            <a:pPr algn="l"/>
            <a:r>
              <a:rPr lang="tr-TR" cap="none" dirty="0" err="1">
                <a:latin typeface="TW Cen MT"/>
              </a:rPr>
              <a:t>İnt</a:t>
            </a:r>
            <a:r>
              <a:rPr lang="tr-TR" cap="none" dirty="0">
                <a:latin typeface="TW Cen MT"/>
              </a:rPr>
              <a:t> Dr. Ecem Kuş</a:t>
            </a:r>
            <a:endParaRPr lang="tr-TR" dirty="0">
              <a:latin typeface="Tw Cen MT" panose="020B0602020104020603"/>
            </a:endParaRPr>
          </a:p>
          <a:p>
            <a:pPr algn="l"/>
            <a:r>
              <a:rPr lang="tr-TR" cap="none" dirty="0" err="1">
                <a:latin typeface="TW Cen MT"/>
              </a:rPr>
              <a:t>İnt</a:t>
            </a:r>
            <a:r>
              <a:rPr lang="tr-TR" cap="none" dirty="0">
                <a:latin typeface="TW Cen MT"/>
              </a:rPr>
              <a:t> Dr. Onur Alp Kaplan</a:t>
            </a:r>
            <a:endParaRPr lang="tr-TR" dirty="0">
              <a:latin typeface="Tw Cen MT" panose="020B0602020104020603"/>
            </a:endParaRPr>
          </a:p>
          <a:p>
            <a:pPr algn="l"/>
            <a:r>
              <a:rPr lang="tr-TR" cap="none" dirty="0" err="1">
                <a:latin typeface="TW Cen MT"/>
              </a:rPr>
              <a:t>İnt</a:t>
            </a:r>
            <a:r>
              <a:rPr lang="tr-TR" cap="none" dirty="0">
                <a:latin typeface="TW Cen MT"/>
              </a:rPr>
              <a:t> Dr. Ceren Akçakaya</a:t>
            </a:r>
          </a:p>
          <a:p>
            <a:pPr algn="l"/>
            <a:r>
              <a:rPr lang="tr-TR" cap="none" dirty="0" err="1">
                <a:latin typeface="TW Cen MT"/>
              </a:rPr>
              <a:t>İnt</a:t>
            </a:r>
            <a:r>
              <a:rPr lang="tr-TR" cap="none" dirty="0">
                <a:latin typeface="TW Cen MT"/>
              </a:rPr>
              <a:t> Dr. </a:t>
            </a:r>
            <a:r>
              <a:rPr lang="tr-TR" cap="none" dirty="0" err="1">
                <a:latin typeface="TW Cen MT"/>
              </a:rPr>
              <a:t>Güldenur</a:t>
            </a:r>
            <a:r>
              <a:rPr lang="tr-TR" cap="none" dirty="0">
                <a:latin typeface="TW Cen MT"/>
              </a:rPr>
              <a:t> Özen</a:t>
            </a:r>
          </a:p>
          <a:p>
            <a:pPr algn="l"/>
            <a:endParaRPr lang="tr-TR" cap="none" dirty="0">
              <a:latin typeface="TW Cen MT"/>
            </a:endParaRPr>
          </a:p>
          <a:p>
            <a:pPr algn="l"/>
            <a:endParaRPr lang="tr-TR" cap="none" dirty="0">
              <a:latin typeface="TW Cen MT"/>
            </a:endParaRPr>
          </a:p>
          <a:p>
            <a:pPr algn="l"/>
            <a:endParaRPr lang="tr-TR" cap="none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514283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0B2104A-90A6-6128-841A-97B704166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49371"/>
            <a:ext cx="10364451" cy="1596177"/>
          </a:xfrm>
        </p:spPr>
        <p:txBody>
          <a:bodyPr>
            <a:normAutofit/>
          </a:bodyPr>
          <a:lstStyle/>
          <a:p>
            <a:r>
              <a:rPr lang="tr-TR" dirty="0"/>
              <a:t>PROJEMİZ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9098087-A379-37E8-A44D-EDAAEE5F42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113" r="16121" b="4"/>
          <a:stretch/>
        </p:blipFill>
        <p:spPr>
          <a:xfrm>
            <a:off x="299258" y="1828800"/>
            <a:ext cx="3491346" cy="4256116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627A5EF1-2390-4B3B-AED4-6902DAF038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248" r="-5" b="-5"/>
          <a:stretch/>
        </p:blipFill>
        <p:spPr>
          <a:xfrm>
            <a:off x="4162928" y="1828800"/>
            <a:ext cx="3010177" cy="1879148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A3E8B496-CC6A-8506-31BD-388A7E78ECA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5651" r="-2" b="13451"/>
          <a:stretch/>
        </p:blipFill>
        <p:spPr>
          <a:xfrm>
            <a:off x="4162928" y="3985551"/>
            <a:ext cx="3010177" cy="1958045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DABFCB0-AD9B-B10D-7132-7731422965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23984" y="2367092"/>
            <a:ext cx="4753615" cy="3424107"/>
          </a:xfrm>
        </p:spPr>
        <p:txBody>
          <a:bodyPr>
            <a:normAutofit/>
          </a:bodyPr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053A2E7A-8727-0E49-659C-1276D0FE6377}"/>
              </a:ext>
            </a:extLst>
          </p:cNvPr>
          <p:cNvSpPr txBox="1"/>
          <p:nvPr/>
        </p:nvSpPr>
        <p:spPr>
          <a:xfrm>
            <a:off x="7545430" y="2214694"/>
            <a:ext cx="38337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*MOBİL UYGULAMA: AŞIQ</a:t>
            </a:r>
          </a:p>
          <a:p>
            <a:endParaRPr lang="tr-TR" sz="3200" dirty="0"/>
          </a:p>
          <a:p>
            <a:pPr algn="just"/>
            <a:r>
              <a:rPr lang="tr-TR" sz="3200" dirty="0"/>
              <a:t>*SEMİNER</a:t>
            </a:r>
          </a:p>
          <a:p>
            <a:endParaRPr lang="tr-TR" sz="3200" dirty="0"/>
          </a:p>
          <a:p>
            <a:r>
              <a:rPr lang="tr-TR" sz="3200" dirty="0"/>
              <a:t>*BROŞÜR</a:t>
            </a:r>
          </a:p>
        </p:txBody>
      </p:sp>
    </p:spTree>
    <p:extLst>
      <p:ext uri="{BB962C8B-B14F-4D97-AF65-F5344CB8AC3E}">
        <p14:creationId xmlns:p14="http://schemas.microsoft.com/office/powerpoint/2010/main" val="2566868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923D571-49DE-7267-A1B5-A621B352F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Proje nasıl uygulanacak?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73C8CF3-DB68-D69D-4176-4C409D6EC9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41500"/>
            <a:ext cx="10363826" cy="451337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tr-TR" dirty="0">
                <a:latin typeface="TW Cen MT"/>
                <a:cs typeface="Arial"/>
              </a:rPr>
              <a:t>Çağımızın getirdiği avantajlardan en iyi şekilde yararlanarak daha geniş kitlelere ulaşabilmek için </a:t>
            </a:r>
            <a:r>
              <a:rPr lang="tr-TR" dirty="0" err="1">
                <a:latin typeface="TW Cen MT"/>
                <a:cs typeface="Arial"/>
              </a:rPr>
              <a:t>aşıq</a:t>
            </a:r>
            <a:r>
              <a:rPr lang="tr-TR" dirty="0">
                <a:latin typeface="TW Cen MT"/>
                <a:cs typeface="Arial"/>
              </a:rPr>
              <a:t> isimli mobil uygulama geliştirilecek, seminerler verilecek ve broşür gibi görsel iletişim araçları kullanılacak.</a:t>
            </a:r>
          </a:p>
          <a:p>
            <a:pPr algn="just"/>
            <a:r>
              <a:rPr lang="tr-TR" dirty="0">
                <a:latin typeface="TW Cen MT"/>
                <a:cs typeface="Arial"/>
              </a:rPr>
              <a:t>Uygulamada aşılarla ilgili doğru ve sade bilgiler yer alacak (içeriği, koruma oranları, yan etkileri ve oranları) </a:t>
            </a:r>
          </a:p>
          <a:p>
            <a:pPr algn="just"/>
            <a:r>
              <a:rPr lang="tr-TR" dirty="0">
                <a:latin typeface="TW Cen MT"/>
                <a:cs typeface="Arial"/>
              </a:rPr>
              <a:t>Uygulamada  herkesin anlayabileceği bir dil kullanılmasına özen gösterilecek yine de ayrıntılı bilgi almak  isteyen kullanıcılar uygulama üzerinden ilgili makalelere erişebilecek.</a:t>
            </a:r>
          </a:p>
          <a:p>
            <a:pPr algn="just"/>
            <a:r>
              <a:rPr lang="tr-TR" dirty="0">
                <a:latin typeface="TW Cen MT"/>
                <a:cs typeface="Arial"/>
              </a:rPr>
              <a:t>Kimlik bilgilerini paylaşmak  istemeyen kullanıcılar  uygulamadaki ilgili bölümlere anonim olarak erişebilecek.</a:t>
            </a:r>
          </a:p>
          <a:p>
            <a:pPr algn="just"/>
            <a:endParaRPr lang="tr-TR" sz="1400" dirty="0">
              <a:latin typeface="TW Cen MT"/>
              <a:cs typeface="Arial"/>
            </a:endParaRPr>
          </a:p>
        </p:txBody>
      </p:sp>
      <p:pic>
        <p:nvPicPr>
          <p:cNvPr id="5" name="Resim 4" descr="tablet bilgisayar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13050B29-69F3-03A2-5E3B-43D2E957F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026" y="0"/>
            <a:ext cx="1753496" cy="1753496"/>
          </a:xfrm>
          <a:prstGeom prst="rect">
            <a:avLst/>
          </a:prstGeom>
        </p:spPr>
      </p:pic>
      <p:pic>
        <p:nvPicPr>
          <p:cNvPr id="8" name="Resim 7" descr="ekran görüntüsü, meneviş mavisi, tasarım içeren bir resim&#10;&#10;Açıklama otomatik olarak oluşturuldu">
            <a:extLst>
              <a:ext uri="{FF2B5EF4-FFF2-40B4-BE49-F238E27FC236}">
                <a16:creationId xmlns:a16="http://schemas.microsoft.com/office/drawing/2014/main" id="{C6F6D7D1-9AD4-C815-7A7D-F4FA6D5C6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934653" y="5526029"/>
            <a:ext cx="1404367" cy="133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63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21F4C0-5EEF-69A9-59C5-9C7A84D213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32108" y="560445"/>
            <a:ext cx="10364451" cy="52197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just"/>
            <a:r>
              <a:rPr lang="tr-TR" sz="2400" dirty="0"/>
              <a:t>Uygulama üzerinden aileler çocuklarının aşı takvimleri takip edebilecek ve aşı tarihleri yaklaşınca bildirim ile hatırlatma alabilecekler.</a:t>
            </a:r>
          </a:p>
          <a:p>
            <a:pPr algn="just"/>
            <a:r>
              <a:rPr lang="tr-TR" sz="2400" dirty="0"/>
              <a:t>Yapılan aşıların hangi hastalıklardan koruduğu hakkında bilgi alabilecekler.</a:t>
            </a:r>
          </a:p>
          <a:p>
            <a:pPr algn="just"/>
            <a:r>
              <a:rPr lang="tr-TR" sz="2400" dirty="0"/>
              <a:t>Aşılarla ilgili ortaya çıkan yeni gelişmelere ulaşabilecekler ve duyuruları görebilecekler.</a:t>
            </a:r>
          </a:p>
          <a:p>
            <a:pPr algn="just"/>
            <a:r>
              <a:rPr lang="tr-TR" sz="2400" dirty="0"/>
              <a:t>Yenidoğan aşıları için belirlenen bölgelerde gebelere seminerler düzenlenecek ve broşürler dağıtılacak.</a:t>
            </a:r>
          </a:p>
          <a:p>
            <a:pPr algn="just"/>
            <a:r>
              <a:rPr lang="tr-TR" sz="2400" dirty="0"/>
              <a:t>Seminerlerin duyuruları sosyal medya ve uygulama üzerinden yapılabilecek.</a:t>
            </a:r>
          </a:p>
          <a:p>
            <a:pPr algn="just"/>
            <a:r>
              <a:rPr lang="tr-TR" sz="2400" dirty="0"/>
              <a:t>Hala şüpheleri olan aileler UYGULAMA ÜZERİNDEN uzman HEKİMLERE SORULARINI İLETEBİLECEK.</a:t>
            </a:r>
          </a:p>
          <a:p>
            <a:pPr marL="0" indent="0" algn="just">
              <a:buNone/>
            </a:pPr>
            <a:endParaRPr lang="tr-TR" sz="18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C27AB40-D4F6-CCC4-B13C-4B7E3A8A0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4005" y="5277323"/>
            <a:ext cx="2337996" cy="158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34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7069EC-3C58-9FC9-2902-3A7468023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358900"/>
            <a:ext cx="10364451" cy="3860800"/>
          </a:xfrm>
        </p:spPr>
        <p:txBody>
          <a:bodyPr>
            <a:normAutofit/>
          </a:bodyPr>
          <a:lstStyle/>
          <a:p>
            <a:pPr algn="just"/>
            <a:r>
              <a:rPr lang="tr-TR" sz="3600" dirty="0">
                <a:latin typeface="TW Cen MT"/>
                <a:cs typeface="Arial"/>
              </a:rPr>
              <a:t>Bu uygulama sayesinde çocuklarına yapılacak aşılar hakkında endişeleri veya şüpheleri  olan ailelerin aklındaki sorulara uygulamadaki "Aşılarla ilgili iddialar" bölümünde kanıtlarıyla beraber cevaplar sunulacak</a:t>
            </a:r>
            <a:endParaRPr lang="tr-TR" dirty="0"/>
          </a:p>
        </p:txBody>
      </p:sp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A1090219-0D32-25B2-08C5-5BAD142ACA8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19301140"/>
              </p:ext>
            </p:extLst>
          </p:nvPr>
        </p:nvGraphicFramePr>
        <p:xfrm>
          <a:off x="913774" y="2476500"/>
          <a:ext cx="10363826" cy="3314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7787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1F227E-DE82-DA9F-D62E-94505D0FB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DE5299FE-6B25-03A7-26DF-1767E2D5DCA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27831983"/>
              </p:ext>
            </p:extLst>
          </p:nvPr>
        </p:nvGraphicFramePr>
        <p:xfrm>
          <a:off x="913774" y="618518"/>
          <a:ext cx="10363826" cy="5477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id="{AD928553-AE3D-13B8-ACAC-AC06E9EB6EB0}"/>
              </a:ext>
            </a:extLst>
          </p:cNvPr>
          <p:cNvSpPr txBox="1"/>
          <p:nvPr/>
        </p:nvSpPr>
        <p:spPr>
          <a:xfrm>
            <a:off x="913148" y="6096000"/>
            <a:ext cx="6693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/>
              <a:t>https</a:t>
            </a:r>
            <a:r>
              <a:rPr lang="tr-TR" sz="1400" dirty="0"/>
              <a:t>://</a:t>
            </a:r>
            <a:r>
              <a:rPr lang="tr-TR" sz="1400" dirty="0" err="1"/>
              <a:t>asi.saglik.gov.tr</a:t>
            </a:r>
            <a:r>
              <a:rPr lang="tr-TR" sz="1400" dirty="0"/>
              <a:t>/asi/asi-</a:t>
            </a:r>
            <a:r>
              <a:rPr lang="tr-TR" sz="1400" dirty="0" err="1"/>
              <a:t>gercekleri</a:t>
            </a:r>
            <a:endParaRPr lang="tr-TR" sz="1400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8FA25F3A-E97F-3248-21D7-C6F4FFB59EBD}"/>
              </a:ext>
            </a:extLst>
          </p:cNvPr>
          <p:cNvSpPr txBox="1"/>
          <p:nvPr/>
        </p:nvSpPr>
        <p:spPr>
          <a:xfrm>
            <a:off x="913774" y="6334780"/>
            <a:ext cx="1019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/>
              <a:t>https</a:t>
            </a:r>
            <a:r>
              <a:rPr lang="tr-TR" sz="1400" dirty="0"/>
              <a:t>://</a:t>
            </a:r>
            <a:r>
              <a:rPr lang="tr-TR" sz="1400" dirty="0" err="1"/>
              <a:t>www.ttb.org.tr</a:t>
            </a:r>
            <a:r>
              <a:rPr lang="tr-TR" sz="1400" dirty="0"/>
              <a:t>/</a:t>
            </a:r>
            <a:r>
              <a:rPr lang="tr-TR" sz="1400" dirty="0" err="1"/>
              <a:t>userfiles</a:t>
            </a:r>
            <a:r>
              <a:rPr lang="tr-TR" sz="1400" dirty="0"/>
              <a:t>/</a:t>
            </a:r>
            <a:r>
              <a:rPr lang="tr-TR" sz="1400" dirty="0" err="1"/>
              <a:t>files</a:t>
            </a:r>
            <a:r>
              <a:rPr lang="tr-TR" sz="1400" dirty="0"/>
              <a:t>/As%CC%A7%C4%B1%20kars%CC%A7%C4%B1tlar%C4%B1n%C4%B1n%20iddialar%C4%B1%20ve%20gerc%CC%A7ekler.pdf</a:t>
            </a:r>
          </a:p>
        </p:txBody>
      </p:sp>
    </p:spTree>
    <p:extLst>
      <p:ext uri="{BB962C8B-B14F-4D97-AF65-F5344CB8AC3E}">
        <p14:creationId xmlns:p14="http://schemas.microsoft.com/office/powerpoint/2010/main" val="1488636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AF2918A-1C5B-42DB-81F0-39DF7ED15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5F6D9BC-491D-426B-8C90-6B090419E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BF0AED54-EDBE-F3B5-47B7-A669A58AF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8667" y="618517"/>
            <a:ext cx="2732646" cy="2732646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77A75D1-F273-FDD0-4F02-AC8241DB1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445" y="3918209"/>
            <a:ext cx="3427091" cy="1927738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F1914C-EC2D-465E-A932-04CD9F4E2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6DEBFB9-3036-6E7B-E4DA-293FE8894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40831"/>
            <a:ext cx="6564205" cy="1573863"/>
          </a:xfrm>
        </p:spPr>
        <p:txBody>
          <a:bodyPr>
            <a:normAutofit/>
          </a:bodyPr>
          <a:lstStyle/>
          <a:p>
            <a:r>
              <a:rPr lang="tr-TR" dirty="0"/>
              <a:t>İşbirlikçi kurumlar ve kişiler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B41EE92-8A95-0AB0-A88F-351DDAD93A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564207" cy="3881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•  Sağlık Bakanlığı: Eğitim ve veri desteği.		</a:t>
            </a:r>
            <a:endParaRPr lang="tr-TR"/>
          </a:p>
          <a:p>
            <a:r>
              <a:rPr lang="tr-TR" dirty="0"/>
              <a:t>Yerel Yönetimler (</a:t>
            </a:r>
            <a:r>
              <a:rPr lang="tr-TR" dirty="0" err="1"/>
              <a:t>belediyeLER</a:t>
            </a:r>
            <a:r>
              <a:rPr lang="tr-TR" dirty="0"/>
              <a:t>): Toplum tabanlı çalışmalarda destek. </a:t>
            </a:r>
            <a:endParaRPr lang="tr-TR"/>
          </a:p>
          <a:p>
            <a:r>
              <a:rPr lang="tr-TR" dirty="0"/>
              <a:t>SAĞLIK BAKANLIĞINA BAĞLI </a:t>
            </a:r>
            <a:r>
              <a:rPr lang="tr-TR" dirty="0" err="1"/>
              <a:t>YazılımCILAR</a:t>
            </a:r>
            <a:r>
              <a:rPr lang="tr-TR" dirty="0"/>
              <a:t> VE MÜHENDİSLER</a:t>
            </a:r>
          </a:p>
        </p:txBody>
      </p:sp>
    </p:spTree>
    <p:extLst>
      <p:ext uri="{BB962C8B-B14F-4D97-AF65-F5344CB8AC3E}">
        <p14:creationId xmlns:p14="http://schemas.microsoft.com/office/powerpoint/2010/main" val="530030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24C935-7EE8-BC95-7136-562A78699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bütçe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40989C9-BC36-8FC3-F0C3-E25BD0E7AF6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000000"/>
              </a:buClr>
            </a:pPr>
            <a:r>
              <a:rPr lang="tr-TR" dirty="0"/>
              <a:t>Eğitim materyalleri (afiş, broşürler): ₺200.000	</a:t>
            </a:r>
            <a:endParaRPr lang="tr-TR"/>
          </a:p>
          <a:p>
            <a:pPr marL="0" indent="0">
              <a:buNone/>
            </a:pPr>
            <a:r>
              <a:rPr lang="tr-TR" dirty="0"/>
              <a:t>• Kampanya ve mobil uygulama giderleri (reklam, sosyal medya): ₺1.000.000</a:t>
            </a:r>
          </a:p>
          <a:p>
            <a:pPr marL="0" indent="0">
              <a:buNone/>
            </a:pPr>
            <a:r>
              <a:rPr lang="tr-TR" dirty="0"/>
              <a:t>• Danışmanlık ve sağlık profesyonellerine destek: ₺300.000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1516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59833E47-5FCE-A113-761A-0BFB01631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</p:spPr>
        <p:txBody>
          <a:bodyPr>
            <a:normAutofit/>
          </a:bodyPr>
          <a:lstStyle/>
          <a:p>
            <a:pPr algn="l"/>
            <a:r>
              <a:rPr lang="tr-TR" sz="3700"/>
              <a:t>PROJENİN KISITLILIKLARI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BCAACFB-B8E7-D15A-EE85-2E652CCB08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1008" y="1193576"/>
            <a:ext cx="6576591" cy="4470850"/>
          </a:xfrm>
        </p:spPr>
        <p:txBody>
          <a:bodyPr anchor="ctr">
            <a:normAutofit/>
          </a:bodyPr>
          <a:lstStyle/>
          <a:p>
            <a:r>
              <a:rPr lang="tr-TR" dirty="0"/>
              <a:t>UYGULAMAYA ERİŞİM</a:t>
            </a:r>
          </a:p>
          <a:p>
            <a:r>
              <a:rPr lang="tr-TR" dirty="0"/>
              <a:t>SEMİNERLERE KATILIM AZLIĞI</a:t>
            </a:r>
          </a:p>
          <a:p>
            <a:r>
              <a:rPr lang="tr-TR" dirty="0"/>
              <a:t>AŞI REDDİ YAPAN KESİMLERE HİTAP ETME GÜÇLÜĞÜ</a:t>
            </a:r>
          </a:p>
          <a:p>
            <a:endParaRPr lang="tr-TR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8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E374F5-52B2-4260-8B1C-54237931F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5CA6FD9-E56E-C2EC-D7CA-B4BD051666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740509" cy="3881309"/>
          </a:xfrm>
        </p:spPr>
        <p:txBody>
          <a:bodyPr>
            <a:normAutofit/>
          </a:bodyPr>
          <a:lstStyle/>
          <a:p>
            <a:endParaRPr lang="tr-TR" sz="180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CBA6FCE-0390-DD3D-9380-D980637ED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40831"/>
            <a:ext cx="3740515" cy="1573863"/>
          </a:xfrm>
        </p:spPr>
        <p:txBody>
          <a:bodyPr>
            <a:normAutofit/>
          </a:bodyPr>
          <a:lstStyle/>
          <a:p>
            <a:pPr algn="l"/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D6ADA58-6856-EE44-714B-13978A414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99" y="246683"/>
            <a:ext cx="10268989" cy="6364633"/>
          </a:xfrm>
          <a:prstGeom prst="rect">
            <a:avLst/>
          </a:prstGeom>
        </p:spPr>
      </p:pic>
      <p:sp>
        <p:nvSpPr>
          <p:cNvPr id="8" name="Aşağı Ok 7">
            <a:extLst>
              <a:ext uri="{FF2B5EF4-FFF2-40B4-BE49-F238E27FC236}">
                <a16:creationId xmlns:a16="http://schemas.microsoft.com/office/drawing/2014/main" id="{EBE58B6C-D102-ADFA-1E2E-2AB7BB1ED1EE}"/>
              </a:ext>
            </a:extLst>
          </p:cNvPr>
          <p:cNvSpPr/>
          <p:nvPr/>
        </p:nvSpPr>
        <p:spPr>
          <a:xfrm>
            <a:off x="5679944" y="1104900"/>
            <a:ext cx="479556" cy="91440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1955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1F26A2-7D9D-566E-D0CD-6D0B13B9A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KAYNAKÇA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B04451-514E-0984-1085-C8C64B61B56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tr-TR" sz="1400" cap="none" dirty="0">
                <a:latin typeface="TW Cen MT"/>
                <a:ea typeface="+mn-lt"/>
                <a:cs typeface="+mn-lt"/>
                <a:hlinkClick r:id="rId2"/>
              </a:rPr>
              <a:t>HTTPS://WWW.TTB.ORG.TR/USERFILES/FILES/AŞI%20KARŞITLARININ%20IDDIALARI%20VE%20GERÇEKLER.PDF</a:t>
            </a:r>
            <a:endParaRPr lang="tr-TR" sz="1400">
              <a:latin typeface="TW Cen MT"/>
              <a:ea typeface="+mn-lt"/>
              <a:cs typeface="+mn-lt"/>
            </a:endParaRPr>
          </a:p>
          <a:p>
            <a:pPr>
              <a:buClr>
                <a:srgbClr val="000000"/>
              </a:buClr>
            </a:pPr>
            <a:r>
              <a:rPr lang="tr-TR" sz="1400" cap="none" dirty="0">
                <a:latin typeface="TW Cen MT"/>
              </a:rPr>
              <a:t>SAĞLIK BAKANLIĞI AŞI PORTALI (</a:t>
            </a:r>
            <a:r>
              <a:rPr lang="tr-TR" sz="1400" cap="none" dirty="0">
                <a:latin typeface="TW Cen MT"/>
                <a:ea typeface="+mn-lt"/>
                <a:cs typeface="+mn-lt"/>
                <a:hlinkClick r:id="rId3"/>
              </a:rPr>
              <a:t>HTTPS://ASI.SAGLIK.GOV.TR/ASI/ASI-GERCEKLERI</a:t>
            </a:r>
            <a:r>
              <a:rPr lang="tr-TR" sz="1400" cap="none" dirty="0">
                <a:latin typeface="TW Cen MT"/>
                <a:ea typeface="+mn-lt"/>
                <a:cs typeface="+mn-lt"/>
              </a:rPr>
              <a:t>)</a:t>
            </a:r>
          </a:p>
          <a:p>
            <a:pPr>
              <a:buClr>
                <a:srgbClr val="000000"/>
              </a:buClr>
            </a:pPr>
            <a:r>
              <a:rPr lang="tr-TR" sz="1400" cap="none" dirty="0">
                <a:latin typeface="TW Cen MT"/>
                <a:ea typeface="+mn-lt"/>
                <a:cs typeface="+mn-lt"/>
              </a:rPr>
              <a:t>Üner, S., Çelik, K., &amp; Turan, S. (</a:t>
            </a:r>
            <a:r>
              <a:rPr lang="tr-TR" sz="1400" cap="none" err="1">
                <a:latin typeface="TW Cen MT"/>
                <a:ea typeface="+mn-lt"/>
                <a:cs typeface="+mn-lt"/>
              </a:rPr>
              <a:t>Eds</a:t>
            </a:r>
            <a:r>
              <a:rPr lang="tr-TR" sz="1400" cap="none" dirty="0">
                <a:latin typeface="TW Cen MT"/>
                <a:ea typeface="+mn-lt"/>
                <a:cs typeface="+mn-lt"/>
              </a:rPr>
              <a:t>.). (2020). </a:t>
            </a:r>
            <a:r>
              <a:rPr lang="tr-TR" sz="1400" i="1" cap="none" dirty="0">
                <a:latin typeface="TW Cen MT"/>
                <a:ea typeface="+mn-lt"/>
                <a:cs typeface="+mn-lt"/>
              </a:rPr>
              <a:t>Çocuk aşılarında artan kararsızlık: Nedenleri farklı aktörlerin deneyiminden anlamak</a:t>
            </a:r>
            <a:r>
              <a:rPr lang="tr-TR" sz="1400" cap="none" dirty="0">
                <a:latin typeface="TW Cen MT"/>
                <a:ea typeface="+mn-lt"/>
                <a:cs typeface="+mn-lt"/>
              </a:rPr>
              <a:t>. Sağlık Bakanlığı Yayınları.(ISBN: 978-605-7874-61-0).</a:t>
            </a:r>
          </a:p>
          <a:p>
            <a:pPr>
              <a:buClr>
                <a:srgbClr val="000000"/>
              </a:buClr>
            </a:pPr>
            <a:r>
              <a:rPr lang="tr-TR" sz="1400" cap="none" dirty="0">
                <a:latin typeface="TW Cen MT"/>
                <a:ea typeface="+mn-lt"/>
                <a:cs typeface="+mn-lt"/>
              </a:rPr>
              <a:t>Yılmaz, D. (2024). Korkunun ikna gücü: Aile sağlığı merkezi çalışanlarının aşı reddinde bulunan ebeveynlere yönelik ikna yaklaşımları. </a:t>
            </a:r>
            <a:r>
              <a:rPr lang="tr-TR" sz="1400" i="1" cap="none" dirty="0">
                <a:latin typeface="TW Cen MT"/>
                <a:ea typeface="+mn-lt"/>
                <a:cs typeface="+mn-lt"/>
              </a:rPr>
              <a:t>Gümüşhane Üniversitesi İletişim Fakültesi Elektronik Dergisi (e-</a:t>
            </a:r>
            <a:r>
              <a:rPr lang="tr-TR" sz="1400" i="1" cap="none" err="1">
                <a:latin typeface="TW Cen MT"/>
                <a:ea typeface="+mn-lt"/>
                <a:cs typeface="+mn-lt"/>
              </a:rPr>
              <a:t>Gifder</a:t>
            </a:r>
            <a:r>
              <a:rPr lang="tr-TR" sz="1400" i="1" cap="none" dirty="0">
                <a:latin typeface="TW Cen MT"/>
                <a:ea typeface="+mn-lt"/>
                <a:cs typeface="+mn-lt"/>
              </a:rPr>
              <a:t>), 12</a:t>
            </a:r>
            <a:r>
              <a:rPr lang="tr-TR" sz="1400" cap="none" dirty="0">
                <a:latin typeface="TW Cen MT"/>
                <a:ea typeface="+mn-lt"/>
                <a:cs typeface="+mn-lt"/>
              </a:rPr>
              <a:t>(3), 1372-140.</a:t>
            </a:r>
            <a:endParaRPr lang="tr-TR" dirty="0">
              <a:latin typeface="TW Cen MT"/>
            </a:endParaRPr>
          </a:p>
          <a:p>
            <a:pPr>
              <a:buClr>
                <a:srgbClr val="000000"/>
              </a:buClr>
            </a:pPr>
            <a:r>
              <a:rPr lang="tr-TR" sz="1400" cap="none" dirty="0">
                <a:latin typeface="TW Cen MT"/>
                <a:ea typeface="+mn-lt"/>
                <a:cs typeface="+mn-lt"/>
              </a:rPr>
              <a:t>SAĞLIKLI DÜŞÜNCE VE TIP KÜLTÜRÜ DERGISI ILKBAHAR SAYISI- AŞI KARŞITLIĞI</a:t>
            </a:r>
          </a:p>
          <a:p>
            <a:pPr>
              <a:buClr>
                <a:srgbClr val="000000"/>
              </a:buClr>
            </a:pPr>
            <a:r>
              <a:rPr lang="tr-TR" sz="1400" cap="none" dirty="0">
                <a:latin typeface="TW Cen MT"/>
              </a:rPr>
              <a:t>ATAÇ Ö, EKER A, "AŞI KARŞITLIĞI" </a:t>
            </a:r>
            <a:r>
              <a:rPr lang="tr-TR" sz="1400" cap="none" dirty="0">
                <a:latin typeface="TW Cen MT"/>
                <a:ea typeface="+mn-lt"/>
                <a:cs typeface="+mn-lt"/>
              </a:rPr>
              <a:t>SAĞLIKLI DÜŞÜNCE VE TIP KÜLTÜRÜ DERGISI, ILKBAHAR 2014 </a:t>
            </a:r>
          </a:p>
        </p:txBody>
      </p:sp>
    </p:spTree>
    <p:extLst>
      <p:ext uri="{BB962C8B-B14F-4D97-AF65-F5344CB8AC3E}">
        <p14:creationId xmlns:p14="http://schemas.microsoft.com/office/powerpoint/2010/main" val="209081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394DFE-AE8D-3625-8A47-E35231D48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SUNUM PLANI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7E9D744-3196-3C08-EF75-D76AFC0AB7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752600"/>
            <a:ext cx="10363826" cy="4584700"/>
          </a:xfrm>
        </p:spPr>
        <p:txBody>
          <a:bodyPr>
            <a:normAutofit/>
          </a:bodyPr>
          <a:lstStyle/>
          <a:p>
            <a:r>
              <a:rPr lang="tr-TR" dirty="0"/>
              <a:t>RUTİN AŞI TAKVİMİ </a:t>
            </a:r>
          </a:p>
          <a:p>
            <a:r>
              <a:rPr lang="tr-TR" dirty="0"/>
              <a:t>AŞI REDDİ NEDİR ?</a:t>
            </a:r>
          </a:p>
          <a:p>
            <a:r>
              <a:rPr lang="tr-TR" dirty="0"/>
              <a:t>AMACIMIZ</a:t>
            </a:r>
          </a:p>
          <a:p>
            <a:r>
              <a:rPr lang="tr-TR" dirty="0"/>
              <a:t>PROJEMİZ</a:t>
            </a:r>
          </a:p>
          <a:p>
            <a:r>
              <a:rPr lang="tr-TR" dirty="0"/>
              <a:t>PROJE NASIL UYGULANACAK?</a:t>
            </a:r>
          </a:p>
          <a:p>
            <a:r>
              <a:rPr lang="tr-TR" dirty="0"/>
              <a:t>İŞBİRLİKÇİLER</a:t>
            </a:r>
          </a:p>
          <a:p>
            <a:r>
              <a:rPr lang="tr-TR" dirty="0"/>
              <a:t>BÜTÇE</a:t>
            </a:r>
          </a:p>
          <a:p>
            <a:r>
              <a:rPr lang="tr-TR" dirty="0"/>
              <a:t>PROJENİN KISITLILIKLARI </a:t>
            </a:r>
          </a:p>
          <a:p>
            <a:r>
              <a:rPr lang="tr-TR" dirty="0"/>
              <a:t>KAYNAKÇA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6873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8B128E-714C-7CC5-2B83-9722BCE6C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B831DF1-F06A-EA7D-FA59-9B9480D4059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C1748C0-936C-65B5-3A77-1DB6CA41B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556" y="990600"/>
            <a:ext cx="8072261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7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A04085-B743-E50C-3F7C-99A45F678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-164888"/>
            <a:ext cx="10364451" cy="1596177"/>
          </a:xfrm>
        </p:spPr>
        <p:txBody>
          <a:bodyPr/>
          <a:lstStyle/>
          <a:p>
            <a:r>
              <a:rPr lang="tr-TR" dirty="0"/>
              <a:t>2024 rutin aşı takvimi 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AF1689F-50A5-9CAF-517F-42E8A5A80A5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93912" y="1059760"/>
            <a:ext cx="7527820" cy="4186979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D1D74C62-8DD0-C840-41FC-F59712558BF5}"/>
              </a:ext>
            </a:extLst>
          </p:cNvPr>
          <p:cNvSpPr txBox="1"/>
          <p:nvPr/>
        </p:nvSpPr>
        <p:spPr>
          <a:xfrm>
            <a:off x="1451955" y="5855467"/>
            <a:ext cx="9211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E95636B-9625-67DA-C6FB-4FF5213C0CC7}"/>
              </a:ext>
            </a:extLst>
          </p:cNvPr>
          <p:cNvSpPr txBox="1"/>
          <p:nvPr/>
        </p:nvSpPr>
        <p:spPr>
          <a:xfrm>
            <a:off x="1871830" y="5624634"/>
            <a:ext cx="9643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AŞI TAKVİMİ BEBEKLERE HANGİ AŞIYI HANGİ TARİHTE YAPILMASINI GÖSTEREN BİR PLANLAMADIR</a:t>
            </a:r>
          </a:p>
        </p:txBody>
      </p:sp>
    </p:spTree>
    <p:extLst>
      <p:ext uri="{BB962C8B-B14F-4D97-AF65-F5344CB8AC3E}">
        <p14:creationId xmlns:p14="http://schemas.microsoft.com/office/powerpoint/2010/main" val="427488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46F2B05-D14A-46C1-B94D-81BAFA34C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A0B73F9-4E87-2ACF-E100-B5B5B6CB5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400" y="834438"/>
            <a:ext cx="4521200" cy="53800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21F734-A85A-4FEA-8CB8-6C72B8195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AA62F7-9F22-4DE5-2936-6C313189A9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54065" y="2367092"/>
            <a:ext cx="5855415" cy="3847444"/>
          </a:xfrm>
        </p:spPr>
        <p:txBody>
          <a:bodyPr>
            <a:normAutofit/>
          </a:bodyPr>
          <a:lstStyle/>
          <a:p>
            <a:r>
              <a:rPr lang="tr-TR" sz="2800" i="1" u="sng" dirty="0"/>
              <a:t>ÇOCUKLARDA AŞI REDDİ NEDİR?</a:t>
            </a:r>
          </a:p>
          <a:p>
            <a:pPr algn="just"/>
            <a:r>
              <a:rPr lang="tr-TR" dirty="0"/>
              <a:t>EBEVEYNLERİN AŞILARI REDDETMESİ, ÇOCUKLARDA AŞIYLA ÖNLENEBİLİR HASTALIKLARIN ARTAN GÖRÜLME SIKLIĞI NEDENİYLE GİDEREK ARTAN BİR ENDİŞE KAYNAĞIDIR.</a:t>
            </a: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798956F-5C74-9614-F08B-177C31E19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064" y="618517"/>
            <a:ext cx="5855416" cy="1596177"/>
          </a:xfrm>
        </p:spPr>
        <p:txBody>
          <a:bodyPr>
            <a:norm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3796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497C13F7-9EBC-B061-F662-F71F89566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385" y="2486748"/>
            <a:ext cx="3808206" cy="434872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987A7DC-096E-0C34-97E5-6B81DAEC5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591" y="0"/>
            <a:ext cx="5382408" cy="4973497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5A3A6788-792D-6D0F-9F98-0F977A7A871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722"/>
          <a:stretch/>
        </p:blipFill>
        <p:spPr>
          <a:xfrm>
            <a:off x="0" y="0"/>
            <a:ext cx="6809591" cy="250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21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ABFCEF-87D0-6664-F2A6-7FBCF923FC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504231"/>
            <a:ext cx="10363826" cy="3424107"/>
          </a:xfrm>
        </p:spPr>
        <p:txBody>
          <a:bodyPr>
            <a:normAutofit/>
          </a:bodyPr>
          <a:lstStyle/>
          <a:p>
            <a:r>
              <a:rPr lang="tr-TR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Türkiye’de aşıyı reddeden ailelerin sayısına yıllara göre bakıldığında;</a:t>
            </a:r>
          </a:p>
          <a:p>
            <a:pPr algn="just"/>
            <a:r>
              <a:rPr lang="tr-TR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2011 yılında 183, 2019’da ise 40 bin olarak giderek artmıştır. 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DD6CC42-CA85-58CA-B4B9-3EB69020CC69}"/>
              </a:ext>
            </a:extLst>
          </p:cNvPr>
          <p:cNvSpPr txBox="1"/>
          <p:nvPr/>
        </p:nvSpPr>
        <p:spPr>
          <a:xfrm>
            <a:off x="1097279" y="5996226"/>
            <a:ext cx="78745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tr-TR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Kaynak: </a:t>
            </a:r>
            <a:r>
              <a:rPr lang="tr-TR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Çıtak G, Duran Aksoy Ö. Aşılamada Önemli Bir Engel: Aşı Reddi. ERÜ Sağlık Bilimleri Fakültesi Dergisi 2021; 7(2): 15-20.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D2F484FA-0E6C-7842-BB55-D9216E96C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755" y="2216285"/>
            <a:ext cx="6550490" cy="390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31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A239956-BF65-E36D-B503-E117BE3ED3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6216" y="922188"/>
            <a:ext cx="4866667" cy="42406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Türkiye Nüfus ve Sağlık Araştırması (TNSA) 2018’ de yayınladığı verilere göre; bağışıklama hızındaki düşüşler eskiden hizmetlere ulaşım zorluğundan kaynaklanırken günümüzde aşı reddinden kaynaklanmaktadır.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F31898B-D3BE-BC50-0340-EA8E7B35D5FB}"/>
              </a:ext>
            </a:extLst>
          </p:cNvPr>
          <p:cNvSpPr txBox="1"/>
          <p:nvPr/>
        </p:nvSpPr>
        <p:spPr>
          <a:xfrm>
            <a:off x="656216" y="4743268"/>
            <a:ext cx="1131704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tr-TR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Kaynak: </a:t>
            </a:r>
            <a:r>
              <a:rPr lang="tr-TR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Hacettepe Üniversitesi Nüfus Etütleri Enstitüsü. Nüfus ve Sağlık Araştırması doğası [internet]. [Erişim Tarihi 29 Kasım 2021]. Erişim adresi: </a:t>
            </a:r>
            <a:r>
              <a:rPr lang="tr-TR" sz="1600" b="0" i="0" u="none" strike="noStrike" baseline="0" dirty="0">
                <a:solidFill>
                  <a:srgbClr val="0562C1"/>
                </a:solidFill>
                <a:latin typeface="Times New Roman" panose="02020603050405020304" pitchFamily="18" charset="0"/>
              </a:rPr>
              <a:t>http://www.sck.gov.tr/</a:t>
            </a:r>
            <a:r>
              <a:rPr lang="tr-TR" sz="1600" b="0" i="0" u="none" strike="noStrike" baseline="0" dirty="0" err="1">
                <a:solidFill>
                  <a:srgbClr val="0562C1"/>
                </a:solidFill>
                <a:latin typeface="Times New Roman" panose="02020603050405020304" pitchFamily="18" charset="0"/>
              </a:rPr>
              <a:t>wp-content</a:t>
            </a:r>
            <a:r>
              <a:rPr lang="tr-TR" sz="1600" b="0" i="0" u="none" strike="noStrike" baseline="0" dirty="0">
                <a:solidFill>
                  <a:srgbClr val="0562C1"/>
                </a:solidFill>
                <a:latin typeface="Times New Roman" panose="02020603050405020304" pitchFamily="18" charset="0"/>
              </a:rPr>
              <a:t>/</a:t>
            </a:r>
            <a:r>
              <a:rPr lang="tr-TR" sz="1600" b="0" i="0" u="none" strike="noStrike" baseline="0" dirty="0" err="1">
                <a:solidFill>
                  <a:srgbClr val="0562C1"/>
                </a:solidFill>
                <a:latin typeface="Times New Roman" panose="02020603050405020304" pitchFamily="18" charset="0"/>
              </a:rPr>
              <a:t>uploads</a:t>
            </a:r>
            <a:r>
              <a:rPr lang="tr-TR" sz="1600" b="0" i="0" u="none" strike="noStrike" baseline="0" dirty="0">
                <a:solidFill>
                  <a:srgbClr val="0562C1"/>
                </a:solidFill>
                <a:latin typeface="Times New Roman" panose="02020603050405020304" pitchFamily="18" charset="0"/>
              </a:rPr>
              <a:t>/2020/08/TNSA2018_ana_Rapor.pdf</a:t>
            </a:r>
            <a:r>
              <a:rPr lang="tr-TR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endParaRPr lang="tr-TR" sz="1600" dirty="0"/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WHO. UNICEF and WHO call for emergency action to avert major measles and polio epidemics [internet]. [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Erişim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Tarihi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Eylül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2022].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Erişim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adresi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https://www.unicef.org/pressreleases/unicef-and-who-callemergency-action-avert-major-measlesand-polio-epidemics.</a:t>
            </a: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8BEEECA-BB3E-2C74-C650-E7BD66BA2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211" y="645459"/>
            <a:ext cx="6082202" cy="397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84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İğneli ve tüp">
            <a:extLst>
              <a:ext uri="{FF2B5EF4-FFF2-40B4-BE49-F238E27FC236}">
                <a16:creationId xmlns:a16="http://schemas.microsoft.com/office/drawing/2014/main" id="{83E08E31-6BD1-4566-080C-130202CC9E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258" r="52568" b="-1"/>
          <a:stretch/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sp>
        <p:nvSpPr>
          <p:cNvPr id="19" name="Rectangle 10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2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1DD0DF3D-08F0-F8EC-02F2-2FC9A6131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024CC33-9198-C0E1-F7E7-A66658ADA6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65048" y="2463800"/>
            <a:ext cx="6672887" cy="2882901"/>
          </a:xfrm>
        </p:spPr>
        <p:txBody>
          <a:bodyPr>
            <a:normAutofit/>
          </a:bodyPr>
          <a:lstStyle/>
          <a:p>
            <a:r>
              <a:rPr lang="tr-TR" sz="2400" b="0" i="0" u="none" strike="noStrike" baseline="0" dirty="0">
                <a:latin typeface="Times New Roman" panose="02020603050405020304" pitchFamily="18" charset="0"/>
              </a:rPr>
              <a:t>Aşı reddi 2019 yılında Dünya Sağlık Örgütü tarafından, küresel sağlığı tehdit eden en büyük 10 tehlikeden biri olarak ilan edilmiştir. </a:t>
            </a:r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73160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İğneli ve tüp">
            <a:extLst>
              <a:ext uri="{FF2B5EF4-FFF2-40B4-BE49-F238E27FC236}">
                <a16:creationId xmlns:a16="http://schemas.microsoft.com/office/drawing/2014/main" id="{15733DE3-4EDA-CAD3-B8CB-7A352D8C68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774" r="29052" b="-1"/>
          <a:stretch/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D5AE19AD-BA46-2DD2-9EB5-A0DC5FA4E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>
            <a:normAutofit/>
          </a:bodyPr>
          <a:lstStyle/>
          <a:p>
            <a:r>
              <a:rPr lang="tr-TR"/>
              <a:t>Amacımız;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FFB2B7-A699-88F9-8EA2-C9F9B90CF1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65048" y="2367092"/>
            <a:ext cx="6672887" cy="3424107"/>
          </a:xfrm>
        </p:spPr>
        <p:txBody>
          <a:bodyPr>
            <a:normAutofit/>
          </a:bodyPr>
          <a:lstStyle/>
          <a:p>
            <a:pPr algn="just"/>
            <a:r>
              <a:rPr lang="tr-TR" dirty="0"/>
              <a:t>Toplumda son zamanlarda yaygın bir görüş haline gelen aşı karşıtlığının ve buna sebep olan yanlış inanç ve korkuların azaltılması ve toplumsal bağışıklığı güçlendirmek</a:t>
            </a:r>
          </a:p>
          <a:p>
            <a:r>
              <a:rPr lang="tr-TR" dirty="0"/>
              <a:t> </a:t>
            </a:r>
            <a:r>
              <a:rPr lang="tr-TR" dirty="0" err="1"/>
              <a:t>asm</a:t>
            </a:r>
            <a:r>
              <a:rPr lang="tr-TR" dirty="0"/>
              <a:t> çalışanlarının aşı reddi yapan ebeveynleri ikna etmek için kullanacakları strateji ve yaklaşımları belirlemektir.</a:t>
            </a:r>
          </a:p>
        </p:txBody>
      </p:sp>
    </p:spTree>
    <p:extLst>
      <p:ext uri="{BB962C8B-B14F-4D97-AF65-F5344CB8AC3E}">
        <p14:creationId xmlns:p14="http://schemas.microsoft.com/office/powerpoint/2010/main" val="1779837109"/>
      </p:ext>
    </p:extLst>
  </p:cSld>
  <p:clrMapOvr>
    <a:masterClrMapping/>
  </p:clrMapOvr>
</p:sld>
</file>

<file path=ppt/theme/theme1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am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328</TotalTime>
  <Words>885</Words>
  <Application>Microsoft Office PowerPoint</Application>
  <PresentationFormat>Geniş ekran</PresentationFormat>
  <Paragraphs>83</Paragraphs>
  <Slides>20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6" baseType="lpstr">
      <vt:lpstr>Aptos</vt:lpstr>
      <vt:lpstr>Arial</vt:lpstr>
      <vt:lpstr>Times New Roman</vt:lpstr>
      <vt:lpstr>TW Cen MT</vt:lpstr>
      <vt:lpstr>TW Cen MT</vt:lpstr>
      <vt:lpstr>Damla</vt:lpstr>
      <vt:lpstr>SAĞLIKLI ÇOCUK SAĞLIKLI GELECEK</vt:lpstr>
      <vt:lpstr>SUNUM PLANI </vt:lpstr>
      <vt:lpstr>2024 rutin aşı takvimi </vt:lpstr>
      <vt:lpstr>PowerPoint Sunusu</vt:lpstr>
      <vt:lpstr>PowerPoint Sunusu</vt:lpstr>
      <vt:lpstr>PowerPoint Sunusu</vt:lpstr>
      <vt:lpstr>PowerPoint Sunusu</vt:lpstr>
      <vt:lpstr>PowerPoint Sunusu</vt:lpstr>
      <vt:lpstr>Amacımız;</vt:lpstr>
      <vt:lpstr>PROJEMİZ</vt:lpstr>
      <vt:lpstr>Proje nasıl uygulanacak?</vt:lpstr>
      <vt:lpstr>PowerPoint Sunusu</vt:lpstr>
      <vt:lpstr>Bu uygulama sayesinde çocuklarına yapılacak aşılar hakkında endişeleri veya şüpheleri  olan ailelerin aklındaki sorulara uygulamadaki "Aşılarla ilgili iddialar" bölümünde kanıtlarıyla beraber cevaplar sunulacak</vt:lpstr>
      <vt:lpstr>PowerPoint Sunusu</vt:lpstr>
      <vt:lpstr>İşbirlikçi kurumlar ve kişiler</vt:lpstr>
      <vt:lpstr>bütçe</vt:lpstr>
      <vt:lpstr>PROJENİN KISITLILIKLARI</vt:lpstr>
      <vt:lpstr>PowerPoint Sunusu</vt:lpstr>
      <vt:lpstr>KAYNAKÇA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Zehra YAKIŞIR</dc:creator>
  <cp:lastModifiedBy>melkarakoyun189@gmail.com</cp:lastModifiedBy>
  <cp:revision>92</cp:revision>
  <dcterms:created xsi:type="dcterms:W3CDTF">2024-12-06T07:32:47Z</dcterms:created>
  <dcterms:modified xsi:type="dcterms:W3CDTF">2024-12-11T22:04:32Z</dcterms:modified>
</cp:coreProperties>
</file>