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5" Type="http://schemas.microsoft.com/office/2020/02/relationships/classificationlabels" Target="docMetadata/LabelInfo.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4"/>
  </p:sldMasterIdLst>
  <p:notesMasterIdLst>
    <p:notesMasterId r:id="rId92"/>
  </p:notesMasterIdLst>
  <p:handoutMasterIdLst>
    <p:handoutMasterId r:id="rId93"/>
  </p:handoutMasterIdLst>
  <p:sldIdLst>
    <p:sldId id="457" r:id="rId5"/>
    <p:sldId id="305" r:id="rId6"/>
    <p:sldId id="458" r:id="rId7"/>
    <p:sldId id="460" r:id="rId8"/>
    <p:sldId id="519" r:id="rId9"/>
    <p:sldId id="520" r:id="rId10"/>
    <p:sldId id="461" r:id="rId11"/>
    <p:sldId id="459" r:id="rId12"/>
    <p:sldId id="462" r:id="rId13"/>
    <p:sldId id="463" r:id="rId14"/>
    <p:sldId id="464" r:id="rId15"/>
    <p:sldId id="465" r:id="rId16"/>
    <p:sldId id="466" r:id="rId17"/>
    <p:sldId id="467" r:id="rId18"/>
    <p:sldId id="469" r:id="rId19"/>
    <p:sldId id="468" r:id="rId20"/>
    <p:sldId id="472" r:id="rId21"/>
    <p:sldId id="319" r:id="rId22"/>
    <p:sldId id="322" r:id="rId23"/>
    <p:sldId id="318" r:id="rId24"/>
    <p:sldId id="337" r:id="rId25"/>
    <p:sldId id="329" r:id="rId26"/>
    <p:sldId id="341" r:id="rId27"/>
    <p:sldId id="327" r:id="rId28"/>
    <p:sldId id="346" r:id="rId29"/>
    <p:sldId id="345" r:id="rId30"/>
    <p:sldId id="344" r:id="rId31"/>
    <p:sldId id="343" r:id="rId32"/>
    <p:sldId id="420" r:id="rId33"/>
    <p:sldId id="419" r:id="rId34"/>
    <p:sldId id="326" r:id="rId35"/>
    <p:sldId id="424" r:id="rId36"/>
    <p:sldId id="423" r:id="rId37"/>
    <p:sldId id="426" r:id="rId38"/>
    <p:sldId id="425" r:id="rId39"/>
    <p:sldId id="485" r:id="rId40"/>
    <p:sldId id="518" r:id="rId41"/>
    <p:sldId id="475" r:id="rId42"/>
    <p:sldId id="493" r:id="rId43"/>
    <p:sldId id="491" r:id="rId44"/>
    <p:sldId id="496" r:id="rId45"/>
    <p:sldId id="495" r:id="rId46"/>
    <p:sldId id="500" r:id="rId47"/>
    <p:sldId id="497" r:id="rId48"/>
    <p:sldId id="498" r:id="rId49"/>
    <p:sldId id="499" r:id="rId50"/>
    <p:sldId id="427" r:id="rId51"/>
    <p:sldId id="428" r:id="rId52"/>
    <p:sldId id="431" r:id="rId53"/>
    <p:sldId id="504" r:id="rId54"/>
    <p:sldId id="429" r:id="rId55"/>
    <p:sldId id="439" r:id="rId56"/>
    <p:sldId id="505" r:id="rId57"/>
    <p:sldId id="438" r:id="rId58"/>
    <p:sldId id="434" r:id="rId59"/>
    <p:sldId id="506" r:id="rId60"/>
    <p:sldId id="507" r:id="rId61"/>
    <p:sldId id="509" r:id="rId62"/>
    <p:sldId id="510" r:id="rId63"/>
    <p:sldId id="511" r:id="rId64"/>
    <p:sldId id="512" r:id="rId65"/>
    <p:sldId id="513" r:id="rId66"/>
    <p:sldId id="521" r:id="rId67"/>
    <p:sldId id="514" r:id="rId68"/>
    <p:sldId id="522" r:id="rId69"/>
    <p:sldId id="515" r:id="rId70"/>
    <p:sldId id="516" r:id="rId71"/>
    <p:sldId id="523" r:id="rId72"/>
    <p:sldId id="517" r:id="rId73"/>
    <p:sldId id="524" r:id="rId74"/>
    <p:sldId id="525" r:id="rId75"/>
    <p:sldId id="526" r:id="rId76"/>
    <p:sldId id="440" r:id="rId77"/>
    <p:sldId id="448" r:id="rId78"/>
    <p:sldId id="447" r:id="rId79"/>
    <p:sldId id="444" r:id="rId80"/>
    <p:sldId id="446" r:id="rId81"/>
    <p:sldId id="443" r:id="rId82"/>
    <p:sldId id="442" r:id="rId83"/>
    <p:sldId id="433" r:id="rId84"/>
    <p:sldId id="453" r:id="rId85"/>
    <p:sldId id="452" r:id="rId86"/>
    <p:sldId id="451" r:id="rId87"/>
    <p:sldId id="450" r:id="rId88"/>
    <p:sldId id="312" r:id="rId89"/>
    <p:sldId id="418" r:id="rId90"/>
    <p:sldId id="316"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Yaza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7" autoAdjust="0"/>
    <p:restoredTop sz="79915" autoAdjust="0"/>
  </p:normalViewPr>
  <p:slideViewPr>
    <p:cSldViewPr snapToGrid="0">
      <p:cViewPr varScale="1">
        <p:scale>
          <a:sx n="54" d="100"/>
          <a:sy n="54" d="100"/>
        </p:scale>
        <p:origin x="1218"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3" d="100"/>
          <a:sy n="93" d="100"/>
        </p:scale>
        <p:origin x="370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slide" Target="slides/slide59.xml" /><Relationship Id="rId68" Type="http://schemas.openxmlformats.org/officeDocument/2006/relationships/slide" Target="slides/slide64.xml" /><Relationship Id="rId76" Type="http://schemas.openxmlformats.org/officeDocument/2006/relationships/slide" Target="slides/slide72.xml" /><Relationship Id="rId84" Type="http://schemas.openxmlformats.org/officeDocument/2006/relationships/slide" Target="slides/slide80.xml" /><Relationship Id="rId89" Type="http://schemas.openxmlformats.org/officeDocument/2006/relationships/slide" Target="slides/slide85.xml" /><Relationship Id="rId97" Type="http://schemas.openxmlformats.org/officeDocument/2006/relationships/theme" Target="theme/theme1.xml" /><Relationship Id="rId7" Type="http://schemas.openxmlformats.org/officeDocument/2006/relationships/slide" Target="slides/slide3.xml" /><Relationship Id="rId71" Type="http://schemas.openxmlformats.org/officeDocument/2006/relationships/slide" Target="slides/slide67.xml" /><Relationship Id="rId92" Type="http://schemas.openxmlformats.org/officeDocument/2006/relationships/notesMaster" Target="notesMasters/notesMaster1.xml" /><Relationship Id="rId2" Type="http://schemas.openxmlformats.org/officeDocument/2006/relationships/customXml" Target="../customXml/item2.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66" Type="http://schemas.openxmlformats.org/officeDocument/2006/relationships/slide" Target="slides/slide62.xml" /><Relationship Id="rId74" Type="http://schemas.openxmlformats.org/officeDocument/2006/relationships/slide" Target="slides/slide70.xml" /><Relationship Id="rId79" Type="http://schemas.openxmlformats.org/officeDocument/2006/relationships/slide" Target="slides/slide75.xml" /><Relationship Id="rId87" Type="http://schemas.openxmlformats.org/officeDocument/2006/relationships/slide" Target="slides/slide83.xml" /><Relationship Id="rId5" Type="http://schemas.openxmlformats.org/officeDocument/2006/relationships/slide" Target="slides/slide1.xml" /><Relationship Id="rId61" Type="http://schemas.openxmlformats.org/officeDocument/2006/relationships/slide" Target="slides/slide57.xml" /><Relationship Id="rId82" Type="http://schemas.openxmlformats.org/officeDocument/2006/relationships/slide" Target="slides/slide78.xml" /><Relationship Id="rId90" Type="http://schemas.openxmlformats.org/officeDocument/2006/relationships/slide" Target="slides/slide86.xml" /><Relationship Id="rId95" Type="http://schemas.openxmlformats.org/officeDocument/2006/relationships/presProps" Target="presProps.xml" /><Relationship Id="rId19" Type="http://schemas.openxmlformats.org/officeDocument/2006/relationships/slide" Target="slides/slide1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slide" Target="slides/slide60.xml" /><Relationship Id="rId69" Type="http://schemas.openxmlformats.org/officeDocument/2006/relationships/slide" Target="slides/slide65.xml" /><Relationship Id="rId77" Type="http://schemas.openxmlformats.org/officeDocument/2006/relationships/slide" Target="slides/slide73.xml"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slide" Target="slides/slide68.xml" /><Relationship Id="rId80" Type="http://schemas.openxmlformats.org/officeDocument/2006/relationships/slide" Target="slides/slide76.xml" /><Relationship Id="rId85" Type="http://schemas.openxmlformats.org/officeDocument/2006/relationships/slide" Target="slides/slide81.xml" /><Relationship Id="rId93" Type="http://schemas.openxmlformats.org/officeDocument/2006/relationships/handoutMaster" Target="handoutMasters/handoutMaster1.xml" /><Relationship Id="rId98" Type="http://schemas.openxmlformats.org/officeDocument/2006/relationships/tableStyles" Target="tableStyles.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 Id="rId67" Type="http://schemas.openxmlformats.org/officeDocument/2006/relationships/slide" Target="slides/slide63.xml"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slide" Target="slides/slide58.xml" /><Relationship Id="rId70" Type="http://schemas.openxmlformats.org/officeDocument/2006/relationships/slide" Target="slides/slide66.xml" /><Relationship Id="rId75" Type="http://schemas.openxmlformats.org/officeDocument/2006/relationships/slide" Target="slides/slide71.xml" /><Relationship Id="rId83" Type="http://schemas.openxmlformats.org/officeDocument/2006/relationships/slide" Target="slides/slide79.xml" /><Relationship Id="rId88" Type="http://schemas.openxmlformats.org/officeDocument/2006/relationships/slide" Target="slides/slide84.xml" /><Relationship Id="rId91" Type="http://schemas.openxmlformats.org/officeDocument/2006/relationships/slide" Target="slides/slide87.xml" /><Relationship Id="rId96" Type="http://schemas.openxmlformats.org/officeDocument/2006/relationships/viewProps" Target="viewProps.xml" /><Relationship Id="rId1" Type="http://schemas.openxmlformats.org/officeDocument/2006/relationships/customXml" Target="../customXml/item1.xml" /><Relationship Id="rId6" Type="http://schemas.openxmlformats.org/officeDocument/2006/relationships/slide" Target="slides/slide2.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10" Type="http://schemas.openxmlformats.org/officeDocument/2006/relationships/slide" Target="slides/slide6.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slide" Target="slides/slide61.xml" /><Relationship Id="rId73" Type="http://schemas.openxmlformats.org/officeDocument/2006/relationships/slide" Target="slides/slide69.xml" /><Relationship Id="rId78" Type="http://schemas.openxmlformats.org/officeDocument/2006/relationships/slide" Target="slides/slide74.xml" /><Relationship Id="rId81" Type="http://schemas.openxmlformats.org/officeDocument/2006/relationships/slide" Target="slides/slide77.xml" /><Relationship Id="rId86" Type="http://schemas.openxmlformats.org/officeDocument/2006/relationships/slide" Target="slides/slide82.xml" /><Relationship Id="rId94" Type="http://schemas.openxmlformats.org/officeDocument/2006/relationships/commentAuthors" Target="commentAuthors.xml" /><Relationship Id="rId99" Type="http://schemas.microsoft.com/office/2018/10/relationships/authors" Target="authors.xml" /><Relationship Id="rId4" Type="http://schemas.openxmlformats.org/officeDocument/2006/relationships/slideMaster" Target="slideMasters/slideMaster1.xml" /><Relationship Id="rId9" Type="http://schemas.openxmlformats.org/officeDocument/2006/relationships/slide" Target="slides/slide5.xml" /><Relationship Id="rId13" Type="http://schemas.openxmlformats.org/officeDocument/2006/relationships/slide" Target="slides/slide9.xml" /><Relationship Id="rId18" Type="http://schemas.openxmlformats.org/officeDocument/2006/relationships/slide" Target="slides/slide14.xml" /><Relationship Id="rId39" Type="http://schemas.openxmlformats.org/officeDocument/2006/relationships/slide" Target="slides/slide35.xml" /></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92EF1-C95E-4F9A-A5B2-7D0040F525C4}" type="doc">
      <dgm:prSet loTypeId="urn:microsoft.com/office/officeart/2005/8/layout/hierarchy1" loCatId="hierarchy" qsTypeId="urn:microsoft.com/office/officeart/2005/8/quickstyle/simple4" qsCatId="simple" csTypeId="urn:microsoft.com/office/officeart/2005/8/colors/accent3_2" csCatId="accent3"/>
      <dgm:spPr/>
      <dgm:t>
        <a:bodyPr/>
        <a:lstStyle/>
        <a:p>
          <a:endParaRPr lang="en-US"/>
        </a:p>
      </dgm:t>
    </dgm:pt>
    <dgm:pt modelId="{994181FA-FCB2-4E7A-9DC0-E89F9F55B30E}">
      <dgm:prSet/>
      <dgm:spPr/>
      <dgm:t>
        <a:bodyPr/>
        <a:lstStyle/>
        <a:p>
          <a:r>
            <a:rPr lang="tr-TR"/>
            <a:t>Işığın yanlış yerde, yanlış miktarda, yanlış yönde ve yanlış zamanda kullanılmasıdır. </a:t>
          </a:r>
          <a:endParaRPr lang="en-US"/>
        </a:p>
      </dgm:t>
    </dgm:pt>
    <dgm:pt modelId="{327086EA-4D18-4871-B4FD-980233D8840C}" type="parTrans" cxnId="{00117F60-FB7D-4E2F-9282-30F4EEB003DD}">
      <dgm:prSet/>
      <dgm:spPr/>
      <dgm:t>
        <a:bodyPr/>
        <a:lstStyle/>
        <a:p>
          <a:endParaRPr lang="en-US"/>
        </a:p>
      </dgm:t>
    </dgm:pt>
    <dgm:pt modelId="{F0B2335A-6CE0-426D-A18C-9E80CB54679A}" type="sibTrans" cxnId="{00117F60-FB7D-4E2F-9282-30F4EEB003DD}">
      <dgm:prSet/>
      <dgm:spPr/>
      <dgm:t>
        <a:bodyPr/>
        <a:lstStyle/>
        <a:p>
          <a:endParaRPr lang="en-US"/>
        </a:p>
      </dgm:t>
    </dgm:pt>
    <dgm:pt modelId="{26ED0623-AF4D-4E11-BE40-454CA6787928}">
      <dgm:prSet/>
      <dgm:spPr/>
      <dgm:t>
        <a:bodyPr/>
        <a:lstStyle/>
        <a:p>
          <a:r>
            <a:rPr lang="tr-TR"/>
            <a:t>Bu tanım, her çeşit etkisiz aydınlatmayı kapsar.</a:t>
          </a:r>
          <a:endParaRPr lang="en-US"/>
        </a:p>
      </dgm:t>
    </dgm:pt>
    <dgm:pt modelId="{5B2D1D0E-69BE-4B4A-BD70-E31C924C8EDA}" type="parTrans" cxnId="{E9AE0073-FE02-464B-9465-F9577D6FEA3A}">
      <dgm:prSet/>
      <dgm:spPr/>
      <dgm:t>
        <a:bodyPr/>
        <a:lstStyle/>
        <a:p>
          <a:endParaRPr lang="en-US"/>
        </a:p>
      </dgm:t>
    </dgm:pt>
    <dgm:pt modelId="{1D4EF1E4-22F4-4A4F-9640-3C0B2180DD99}" type="sibTrans" cxnId="{E9AE0073-FE02-464B-9465-F9577D6FEA3A}">
      <dgm:prSet/>
      <dgm:spPr/>
      <dgm:t>
        <a:bodyPr/>
        <a:lstStyle/>
        <a:p>
          <a:endParaRPr lang="en-US"/>
        </a:p>
      </dgm:t>
    </dgm:pt>
    <dgm:pt modelId="{8ED21EA0-D36A-4826-BE36-34B4A2DA3001}" type="pres">
      <dgm:prSet presAssocID="{8AA92EF1-C95E-4F9A-A5B2-7D0040F525C4}" presName="hierChild1" presStyleCnt="0">
        <dgm:presLayoutVars>
          <dgm:chPref val="1"/>
          <dgm:dir/>
          <dgm:animOne val="branch"/>
          <dgm:animLvl val="lvl"/>
          <dgm:resizeHandles/>
        </dgm:presLayoutVars>
      </dgm:prSet>
      <dgm:spPr/>
    </dgm:pt>
    <dgm:pt modelId="{4C7B27FB-BDC2-4E33-A3AD-37CE302E261F}" type="pres">
      <dgm:prSet presAssocID="{994181FA-FCB2-4E7A-9DC0-E89F9F55B30E}" presName="hierRoot1" presStyleCnt="0"/>
      <dgm:spPr/>
    </dgm:pt>
    <dgm:pt modelId="{A9C765EB-A463-46A4-9179-4445DF728C6D}" type="pres">
      <dgm:prSet presAssocID="{994181FA-FCB2-4E7A-9DC0-E89F9F55B30E}" presName="composite" presStyleCnt="0"/>
      <dgm:spPr/>
    </dgm:pt>
    <dgm:pt modelId="{02A09748-926F-420D-8629-1F9C3B905E95}" type="pres">
      <dgm:prSet presAssocID="{994181FA-FCB2-4E7A-9DC0-E89F9F55B30E}" presName="background" presStyleLbl="node0" presStyleIdx="0" presStyleCnt="2"/>
      <dgm:spPr/>
    </dgm:pt>
    <dgm:pt modelId="{69947019-3CD8-4784-83F6-D9D671C555DE}" type="pres">
      <dgm:prSet presAssocID="{994181FA-FCB2-4E7A-9DC0-E89F9F55B30E}" presName="text" presStyleLbl="fgAcc0" presStyleIdx="0" presStyleCnt="2">
        <dgm:presLayoutVars>
          <dgm:chPref val="3"/>
        </dgm:presLayoutVars>
      </dgm:prSet>
      <dgm:spPr/>
    </dgm:pt>
    <dgm:pt modelId="{0E42E98E-E8F3-449A-9649-AD15622C3F04}" type="pres">
      <dgm:prSet presAssocID="{994181FA-FCB2-4E7A-9DC0-E89F9F55B30E}" presName="hierChild2" presStyleCnt="0"/>
      <dgm:spPr/>
    </dgm:pt>
    <dgm:pt modelId="{8F9AF406-DD35-4083-A245-D7F671E9B5AB}" type="pres">
      <dgm:prSet presAssocID="{26ED0623-AF4D-4E11-BE40-454CA6787928}" presName="hierRoot1" presStyleCnt="0"/>
      <dgm:spPr/>
    </dgm:pt>
    <dgm:pt modelId="{5D8405DE-9350-41CE-86C7-730B597FA8CF}" type="pres">
      <dgm:prSet presAssocID="{26ED0623-AF4D-4E11-BE40-454CA6787928}" presName="composite" presStyleCnt="0"/>
      <dgm:spPr/>
    </dgm:pt>
    <dgm:pt modelId="{ADF722FE-5570-4F31-A69A-5094E11AC84D}" type="pres">
      <dgm:prSet presAssocID="{26ED0623-AF4D-4E11-BE40-454CA6787928}" presName="background" presStyleLbl="node0" presStyleIdx="1" presStyleCnt="2"/>
      <dgm:spPr/>
    </dgm:pt>
    <dgm:pt modelId="{6A1D789B-4190-4008-BD8E-4072C3FE4DBE}" type="pres">
      <dgm:prSet presAssocID="{26ED0623-AF4D-4E11-BE40-454CA6787928}" presName="text" presStyleLbl="fgAcc0" presStyleIdx="1" presStyleCnt="2">
        <dgm:presLayoutVars>
          <dgm:chPref val="3"/>
        </dgm:presLayoutVars>
      </dgm:prSet>
      <dgm:spPr/>
    </dgm:pt>
    <dgm:pt modelId="{45511E48-BA64-40CB-B3F6-67A206EA6EF0}" type="pres">
      <dgm:prSet presAssocID="{26ED0623-AF4D-4E11-BE40-454CA6787928}" presName="hierChild2" presStyleCnt="0"/>
      <dgm:spPr/>
    </dgm:pt>
  </dgm:ptLst>
  <dgm:cxnLst>
    <dgm:cxn modelId="{72A25101-0885-40E1-91B8-78E060BC69FD}" type="presOf" srcId="{8AA92EF1-C95E-4F9A-A5B2-7D0040F525C4}" destId="{8ED21EA0-D36A-4826-BE36-34B4A2DA3001}" srcOrd="0" destOrd="0" presId="urn:microsoft.com/office/officeart/2005/8/layout/hierarchy1"/>
    <dgm:cxn modelId="{FA85B925-F81D-423F-81DD-2630B9882256}" type="presOf" srcId="{994181FA-FCB2-4E7A-9DC0-E89F9F55B30E}" destId="{69947019-3CD8-4784-83F6-D9D671C555DE}" srcOrd="0" destOrd="0" presId="urn:microsoft.com/office/officeart/2005/8/layout/hierarchy1"/>
    <dgm:cxn modelId="{B9490035-FF8C-4F7D-9BB8-6ED4FF898A05}" type="presOf" srcId="{26ED0623-AF4D-4E11-BE40-454CA6787928}" destId="{6A1D789B-4190-4008-BD8E-4072C3FE4DBE}" srcOrd="0" destOrd="0" presId="urn:microsoft.com/office/officeart/2005/8/layout/hierarchy1"/>
    <dgm:cxn modelId="{00117F60-FB7D-4E2F-9282-30F4EEB003DD}" srcId="{8AA92EF1-C95E-4F9A-A5B2-7D0040F525C4}" destId="{994181FA-FCB2-4E7A-9DC0-E89F9F55B30E}" srcOrd="0" destOrd="0" parTransId="{327086EA-4D18-4871-B4FD-980233D8840C}" sibTransId="{F0B2335A-6CE0-426D-A18C-9E80CB54679A}"/>
    <dgm:cxn modelId="{E9AE0073-FE02-464B-9465-F9577D6FEA3A}" srcId="{8AA92EF1-C95E-4F9A-A5B2-7D0040F525C4}" destId="{26ED0623-AF4D-4E11-BE40-454CA6787928}" srcOrd="1" destOrd="0" parTransId="{5B2D1D0E-69BE-4B4A-BD70-E31C924C8EDA}" sibTransId="{1D4EF1E4-22F4-4A4F-9640-3C0B2180DD99}"/>
    <dgm:cxn modelId="{E080FB5F-3526-4D77-AF92-1F6EE4DAA1A0}" type="presParOf" srcId="{8ED21EA0-D36A-4826-BE36-34B4A2DA3001}" destId="{4C7B27FB-BDC2-4E33-A3AD-37CE302E261F}" srcOrd="0" destOrd="0" presId="urn:microsoft.com/office/officeart/2005/8/layout/hierarchy1"/>
    <dgm:cxn modelId="{A71A0B7E-8D38-4144-9636-41AC6EB829BA}" type="presParOf" srcId="{4C7B27FB-BDC2-4E33-A3AD-37CE302E261F}" destId="{A9C765EB-A463-46A4-9179-4445DF728C6D}" srcOrd="0" destOrd="0" presId="urn:microsoft.com/office/officeart/2005/8/layout/hierarchy1"/>
    <dgm:cxn modelId="{2A707C4C-D2E6-4257-80DC-84707EC4AF02}" type="presParOf" srcId="{A9C765EB-A463-46A4-9179-4445DF728C6D}" destId="{02A09748-926F-420D-8629-1F9C3B905E95}" srcOrd="0" destOrd="0" presId="urn:microsoft.com/office/officeart/2005/8/layout/hierarchy1"/>
    <dgm:cxn modelId="{BBC5E0CB-0877-4E16-8024-4EF56B6FBC35}" type="presParOf" srcId="{A9C765EB-A463-46A4-9179-4445DF728C6D}" destId="{69947019-3CD8-4784-83F6-D9D671C555DE}" srcOrd="1" destOrd="0" presId="urn:microsoft.com/office/officeart/2005/8/layout/hierarchy1"/>
    <dgm:cxn modelId="{5B0D0933-ECFB-410E-B2EC-1D6587CCE829}" type="presParOf" srcId="{4C7B27FB-BDC2-4E33-A3AD-37CE302E261F}" destId="{0E42E98E-E8F3-449A-9649-AD15622C3F04}" srcOrd="1" destOrd="0" presId="urn:microsoft.com/office/officeart/2005/8/layout/hierarchy1"/>
    <dgm:cxn modelId="{4AA4E2D4-1551-49D1-8BC6-102FB29ED5CB}" type="presParOf" srcId="{8ED21EA0-D36A-4826-BE36-34B4A2DA3001}" destId="{8F9AF406-DD35-4083-A245-D7F671E9B5AB}" srcOrd="1" destOrd="0" presId="urn:microsoft.com/office/officeart/2005/8/layout/hierarchy1"/>
    <dgm:cxn modelId="{8095C9E0-26B6-4425-ABFE-D9AB76A703EB}" type="presParOf" srcId="{8F9AF406-DD35-4083-A245-D7F671E9B5AB}" destId="{5D8405DE-9350-41CE-86C7-730B597FA8CF}" srcOrd="0" destOrd="0" presId="urn:microsoft.com/office/officeart/2005/8/layout/hierarchy1"/>
    <dgm:cxn modelId="{D8942EED-C799-467B-ADA8-BCCFF5BE3EDA}" type="presParOf" srcId="{5D8405DE-9350-41CE-86C7-730B597FA8CF}" destId="{ADF722FE-5570-4F31-A69A-5094E11AC84D}" srcOrd="0" destOrd="0" presId="urn:microsoft.com/office/officeart/2005/8/layout/hierarchy1"/>
    <dgm:cxn modelId="{831880DE-F6FE-4A86-9B95-7FCC04A2E233}" type="presParOf" srcId="{5D8405DE-9350-41CE-86C7-730B597FA8CF}" destId="{6A1D789B-4190-4008-BD8E-4072C3FE4DBE}" srcOrd="1" destOrd="0" presId="urn:microsoft.com/office/officeart/2005/8/layout/hierarchy1"/>
    <dgm:cxn modelId="{38FA394B-71BC-44D8-8DAD-DA1D9F63324E}" type="presParOf" srcId="{8F9AF406-DD35-4083-A245-D7F671E9B5AB}" destId="{45511E48-BA64-40CB-B3F6-67A206EA6E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D83059-E89E-43F1-8899-B1E78CBCBCAC}"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94ECDA5F-FFD1-4E49-9B45-3C3AB279F799}">
      <dgm:prSet custT="1"/>
      <dgm:spPr/>
      <dgm:t>
        <a:bodyPr/>
        <a:lstStyle/>
        <a:p>
          <a:r>
            <a:rPr lang="tr-TR" sz="2800" b="1" u="none" dirty="0"/>
            <a:t>Işık tecavüzü (ışık taşması): </a:t>
          </a:r>
          <a:r>
            <a:rPr lang="tr-TR" sz="2800" dirty="0"/>
            <a:t>Işığın istenmeyen ya da gerekmeyen yeri aydınlatmasıdır. </a:t>
          </a:r>
          <a:endParaRPr lang="en-US" sz="2800" dirty="0"/>
        </a:p>
      </dgm:t>
    </dgm:pt>
    <dgm:pt modelId="{62341F03-43DD-4131-B47A-932BCE529939}" type="parTrans" cxnId="{46F8B935-AB52-48D0-BF4B-CAB68FAAAC11}">
      <dgm:prSet/>
      <dgm:spPr/>
      <dgm:t>
        <a:bodyPr/>
        <a:lstStyle/>
        <a:p>
          <a:endParaRPr lang="en-US"/>
        </a:p>
      </dgm:t>
    </dgm:pt>
    <dgm:pt modelId="{EDE58610-D70F-428A-B0A7-2571CF5B0731}" type="sibTrans" cxnId="{46F8B935-AB52-48D0-BF4B-CAB68FAAAC11}">
      <dgm:prSet/>
      <dgm:spPr/>
      <dgm:t>
        <a:bodyPr/>
        <a:lstStyle/>
        <a:p>
          <a:endParaRPr lang="en-US"/>
        </a:p>
      </dgm:t>
    </dgm:pt>
    <dgm:pt modelId="{6A898B72-FE0A-4682-BB52-E5D9FF303E91}">
      <dgm:prSet custT="1"/>
      <dgm:spPr/>
      <dgm:t>
        <a:bodyPr/>
        <a:lstStyle/>
        <a:p>
          <a:r>
            <a:rPr lang="tr-TR" sz="2800" b="1" dirty="0"/>
            <a:t>Göz kamaşması: </a:t>
          </a:r>
          <a:r>
            <a:rPr lang="tr-TR" sz="2800" dirty="0"/>
            <a:t>Işık kaynağının aydınlattığı nesneden daha belirgin olmasıdır. Bu durumda ışık gözün kapasitesini aşıp görme yetisinin bozulmasına ve nesnenin görünürlüğünün kaybolmasına yol açar.</a:t>
          </a:r>
          <a:endParaRPr lang="en-US" sz="2800" dirty="0"/>
        </a:p>
      </dgm:t>
    </dgm:pt>
    <dgm:pt modelId="{A021E80E-9183-4F09-98F6-C46811932D15}" type="parTrans" cxnId="{2B0DC02C-0C81-44EC-B1A2-7F5501904FE9}">
      <dgm:prSet/>
      <dgm:spPr/>
      <dgm:t>
        <a:bodyPr/>
        <a:lstStyle/>
        <a:p>
          <a:endParaRPr lang="en-US"/>
        </a:p>
      </dgm:t>
    </dgm:pt>
    <dgm:pt modelId="{8D7629AC-2948-4582-B255-6E41D976E68B}" type="sibTrans" cxnId="{2B0DC02C-0C81-44EC-B1A2-7F5501904FE9}">
      <dgm:prSet/>
      <dgm:spPr/>
      <dgm:t>
        <a:bodyPr/>
        <a:lstStyle/>
        <a:p>
          <a:endParaRPr lang="en-US"/>
        </a:p>
      </dgm:t>
    </dgm:pt>
    <dgm:pt modelId="{1266CEC8-D506-4B8D-9CA1-DC2369C1E771}">
      <dgm:prSet custT="1"/>
      <dgm:spPr/>
      <dgm:t>
        <a:bodyPr/>
        <a:lstStyle/>
        <a:p>
          <a:r>
            <a:rPr lang="tr-TR" sz="2800" b="1" dirty="0"/>
            <a:t>Dikine ışık: </a:t>
          </a:r>
          <a:r>
            <a:rPr lang="tr-TR" sz="2800" dirty="0"/>
            <a:t>Doğrudan gökyüzüne giden, boşa harcanan ve uzayda kaybolan ışıktır. Dikine ışık gökyüzünü aydınlattığı için gök cisimlerinin görülmesini zorlaştırır</a:t>
          </a:r>
          <a:r>
            <a:rPr lang="tr-TR" sz="2300" dirty="0"/>
            <a:t>.</a:t>
          </a:r>
          <a:endParaRPr lang="en-US" sz="2300" dirty="0"/>
        </a:p>
      </dgm:t>
    </dgm:pt>
    <dgm:pt modelId="{73B493BB-30B4-462E-B299-BECD7589E077}" type="parTrans" cxnId="{75F26214-3366-4327-9F3C-39827A697E62}">
      <dgm:prSet/>
      <dgm:spPr/>
      <dgm:t>
        <a:bodyPr/>
        <a:lstStyle/>
        <a:p>
          <a:endParaRPr lang="en-US"/>
        </a:p>
      </dgm:t>
    </dgm:pt>
    <dgm:pt modelId="{4E64B598-116D-46C1-95B5-66E539BE214B}" type="sibTrans" cxnId="{75F26214-3366-4327-9F3C-39827A697E62}">
      <dgm:prSet/>
      <dgm:spPr/>
      <dgm:t>
        <a:bodyPr/>
        <a:lstStyle/>
        <a:p>
          <a:endParaRPr lang="en-US"/>
        </a:p>
      </dgm:t>
    </dgm:pt>
    <dgm:pt modelId="{6E2D7EE9-BFD7-458F-92E4-A07F1CB52D3F}">
      <dgm:prSet custT="1"/>
      <dgm:spPr/>
      <dgm:t>
        <a:bodyPr/>
        <a:lstStyle/>
        <a:p>
          <a:r>
            <a:rPr lang="tr-TR" sz="2800" b="1" dirty="0"/>
            <a:t>Aşırı miktarda ışık: </a:t>
          </a:r>
          <a:r>
            <a:rPr lang="tr-TR" sz="2800" dirty="0"/>
            <a:t>Bir iş için gereken aydınlatma miktarını aşan ışıktır.</a:t>
          </a:r>
          <a:endParaRPr lang="en-US" sz="2800" dirty="0"/>
        </a:p>
      </dgm:t>
    </dgm:pt>
    <dgm:pt modelId="{D5D422DE-0809-4920-B8A1-FE09EEA730BA}" type="parTrans" cxnId="{8CA2ABB4-E8BC-4354-9D02-4DAF1C5C7DF1}">
      <dgm:prSet/>
      <dgm:spPr/>
      <dgm:t>
        <a:bodyPr/>
        <a:lstStyle/>
        <a:p>
          <a:endParaRPr lang="en-US"/>
        </a:p>
      </dgm:t>
    </dgm:pt>
    <dgm:pt modelId="{1C5E5731-02C4-4EAD-97EB-F06C1BCB1C19}" type="sibTrans" cxnId="{8CA2ABB4-E8BC-4354-9D02-4DAF1C5C7DF1}">
      <dgm:prSet/>
      <dgm:spPr/>
      <dgm:t>
        <a:bodyPr/>
        <a:lstStyle/>
        <a:p>
          <a:endParaRPr lang="en-US"/>
        </a:p>
      </dgm:t>
    </dgm:pt>
    <dgm:pt modelId="{B1BA248A-E8F9-466F-98ED-0B5444E80999}" type="pres">
      <dgm:prSet presAssocID="{60D83059-E89E-43F1-8899-B1E78CBCBCAC}" presName="vert0" presStyleCnt="0">
        <dgm:presLayoutVars>
          <dgm:dir/>
          <dgm:animOne val="branch"/>
          <dgm:animLvl val="lvl"/>
        </dgm:presLayoutVars>
      </dgm:prSet>
      <dgm:spPr/>
    </dgm:pt>
    <dgm:pt modelId="{B08FD815-DAEF-4E50-8337-2FD89FEA5210}" type="pres">
      <dgm:prSet presAssocID="{94ECDA5F-FFD1-4E49-9B45-3C3AB279F799}" presName="thickLine" presStyleLbl="alignNode1" presStyleIdx="0" presStyleCnt="4"/>
      <dgm:spPr/>
    </dgm:pt>
    <dgm:pt modelId="{148906FC-8CFB-4875-ACB5-53C0CE67EBE8}" type="pres">
      <dgm:prSet presAssocID="{94ECDA5F-FFD1-4E49-9B45-3C3AB279F799}" presName="horz1" presStyleCnt="0"/>
      <dgm:spPr/>
    </dgm:pt>
    <dgm:pt modelId="{D82D62ED-5A69-4D27-8735-C89CEF7BD5B7}" type="pres">
      <dgm:prSet presAssocID="{94ECDA5F-FFD1-4E49-9B45-3C3AB279F799}" presName="tx1" presStyleLbl="revTx" presStyleIdx="0" presStyleCnt="4" custScaleY="131002" custLinFactNeighborX="-3402" custLinFactNeighborY="-51435"/>
      <dgm:spPr/>
    </dgm:pt>
    <dgm:pt modelId="{C817F79E-D92C-4BB8-A908-E4E412553B6B}" type="pres">
      <dgm:prSet presAssocID="{94ECDA5F-FFD1-4E49-9B45-3C3AB279F799}" presName="vert1" presStyleCnt="0"/>
      <dgm:spPr/>
    </dgm:pt>
    <dgm:pt modelId="{8A8F4CB3-62F0-4CF0-94C6-B2D8B2830B62}" type="pres">
      <dgm:prSet presAssocID="{6A898B72-FE0A-4682-BB52-E5D9FF303E91}" presName="thickLine" presStyleLbl="alignNode1" presStyleIdx="1" presStyleCnt="4"/>
      <dgm:spPr/>
    </dgm:pt>
    <dgm:pt modelId="{96428E9C-DCA0-4AFA-9797-1426610F8D99}" type="pres">
      <dgm:prSet presAssocID="{6A898B72-FE0A-4682-BB52-E5D9FF303E91}" presName="horz1" presStyleCnt="0"/>
      <dgm:spPr/>
    </dgm:pt>
    <dgm:pt modelId="{680C1F4F-5BA2-42B4-BE6B-5A9CC6319C24}" type="pres">
      <dgm:prSet presAssocID="{6A898B72-FE0A-4682-BB52-E5D9FF303E91}" presName="tx1" presStyleLbl="revTx" presStyleIdx="1" presStyleCnt="4" custScaleY="167865"/>
      <dgm:spPr/>
    </dgm:pt>
    <dgm:pt modelId="{21AB4B76-7D32-4106-B1F5-E4DCA074134D}" type="pres">
      <dgm:prSet presAssocID="{6A898B72-FE0A-4682-BB52-E5D9FF303E91}" presName="vert1" presStyleCnt="0"/>
      <dgm:spPr/>
    </dgm:pt>
    <dgm:pt modelId="{BE47D4CA-5C8A-46C4-830D-9952873E06BD}" type="pres">
      <dgm:prSet presAssocID="{1266CEC8-D506-4B8D-9CA1-DC2369C1E771}" presName="thickLine" presStyleLbl="alignNode1" presStyleIdx="2" presStyleCnt="4"/>
      <dgm:spPr/>
    </dgm:pt>
    <dgm:pt modelId="{894ECCE4-90EA-4D18-B5A3-08B0F7494B85}" type="pres">
      <dgm:prSet presAssocID="{1266CEC8-D506-4B8D-9CA1-DC2369C1E771}" presName="horz1" presStyleCnt="0"/>
      <dgm:spPr/>
    </dgm:pt>
    <dgm:pt modelId="{2553A2FC-8E3F-420E-BB89-67744B513A65}" type="pres">
      <dgm:prSet presAssocID="{1266CEC8-D506-4B8D-9CA1-DC2369C1E771}" presName="tx1" presStyleLbl="revTx" presStyleIdx="2" presStyleCnt="4" custScaleY="155897"/>
      <dgm:spPr/>
    </dgm:pt>
    <dgm:pt modelId="{C8C0E23D-0BA2-46AF-9A88-5C387A1500EF}" type="pres">
      <dgm:prSet presAssocID="{1266CEC8-D506-4B8D-9CA1-DC2369C1E771}" presName="vert1" presStyleCnt="0"/>
      <dgm:spPr/>
    </dgm:pt>
    <dgm:pt modelId="{9BAD1CB4-5684-432B-BE71-ADD4B195011F}" type="pres">
      <dgm:prSet presAssocID="{6E2D7EE9-BFD7-458F-92E4-A07F1CB52D3F}" presName="thickLine" presStyleLbl="alignNode1" presStyleIdx="3" presStyleCnt="4"/>
      <dgm:spPr/>
    </dgm:pt>
    <dgm:pt modelId="{6754EF7D-F248-4A0D-B2A4-D11C71ABC1CC}" type="pres">
      <dgm:prSet presAssocID="{6E2D7EE9-BFD7-458F-92E4-A07F1CB52D3F}" presName="horz1" presStyleCnt="0"/>
      <dgm:spPr/>
    </dgm:pt>
    <dgm:pt modelId="{7331118D-4560-4DC8-9C92-4EEA79FB698B}" type="pres">
      <dgm:prSet presAssocID="{6E2D7EE9-BFD7-458F-92E4-A07F1CB52D3F}" presName="tx1" presStyleLbl="revTx" presStyleIdx="3" presStyleCnt="4" custScaleY="80718"/>
      <dgm:spPr/>
    </dgm:pt>
    <dgm:pt modelId="{11B58E6A-20F4-40E6-9332-E32A8D881FC8}" type="pres">
      <dgm:prSet presAssocID="{6E2D7EE9-BFD7-458F-92E4-A07F1CB52D3F}" presName="vert1" presStyleCnt="0"/>
      <dgm:spPr/>
    </dgm:pt>
  </dgm:ptLst>
  <dgm:cxnLst>
    <dgm:cxn modelId="{7691E013-D10B-44E1-A81C-FFBBDCD499F0}" type="presOf" srcId="{6A898B72-FE0A-4682-BB52-E5D9FF303E91}" destId="{680C1F4F-5BA2-42B4-BE6B-5A9CC6319C24}" srcOrd="0" destOrd="0" presId="urn:microsoft.com/office/officeart/2008/layout/LinedList"/>
    <dgm:cxn modelId="{75F26214-3366-4327-9F3C-39827A697E62}" srcId="{60D83059-E89E-43F1-8899-B1E78CBCBCAC}" destId="{1266CEC8-D506-4B8D-9CA1-DC2369C1E771}" srcOrd="2" destOrd="0" parTransId="{73B493BB-30B4-462E-B299-BECD7589E077}" sibTransId="{4E64B598-116D-46C1-95B5-66E539BE214B}"/>
    <dgm:cxn modelId="{2B0DC02C-0C81-44EC-B1A2-7F5501904FE9}" srcId="{60D83059-E89E-43F1-8899-B1E78CBCBCAC}" destId="{6A898B72-FE0A-4682-BB52-E5D9FF303E91}" srcOrd="1" destOrd="0" parTransId="{A021E80E-9183-4F09-98F6-C46811932D15}" sibTransId="{8D7629AC-2948-4582-B255-6E41D976E68B}"/>
    <dgm:cxn modelId="{315F1430-A5AB-4C4A-9F74-EB348FAF9601}" type="presOf" srcId="{60D83059-E89E-43F1-8899-B1E78CBCBCAC}" destId="{B1BA248A-E8F9-466F-98ED-0B5444E80999}" srcOrd="0" destOrd="0" presId="urn:microsoft.com/office/officeart/2008/layout/LinedList"/>
    <dgm:cxn modelId="{46F8B935-AB52-48D0-BF4B-CAB68FAAAC11}" srcId="{60D83059-E89E-43F1-8899-B1E78CBCBCAC}" destId="{94ECDA5F-FFD1-4E49-9B45-3C3AB279F799}" srcOrd="0" destOrd="0" parTransId="{62341F03-43DD-4131-B47A-932BCE529939}" sibTransId="{EDE58610-D70F-428A-B0A7-2571CF5B0731}"/>
    <dgm:cxn modelId="{A6382490-CDA5-4882-A287-7BB1B8FDB076}" type="presOf" srcId="{94ECDA5F-FFD1-4E49-9B45-3C3AB279F799}" destId="{D82D62ED-5A69-4D27-8735-C89CEF7BD5B7}" srcOrd="0" destOrd="0" presId="urn:microsoft.com/office/officeart/2008/layout/LinedList"/>
    <dgm:cxn modelId="{F80C4CA3-D9D4-482F-A0B6-ED011CF13CD7}" type="presOf" srcId="{1266CEC8-D506-4B8D-9CA1-DC2369C1E771}" destId="{2553A2FC-8E3F-420E-BB89-67744B513A65}" srcOrd="0" destOrd="0" presId="urn:microsoft.com/office/officeart/2008/layout/LinedList"/>
    <dgm:cxn modelId="{D04A67A9-C095-4682-A538-91FB117B1F32}" type="presOf" srcId="{6E2D7EE9-BFD7-458F-92E4-A07F1CB52D3F}" destId="{7331118D-4560-4DC8-9C92-4EEA79FB698B}" srcOrd="0" destOrd="0" presId="urn:microsoft.com/office/officeart/2008/layout/LinedList"/>
    <dgm:cxn modelId="{8CA2ABB4-E8BC-4354-9D02-4DAF1C5C7DF1}" srcId="{60D83059-E89E-43F1-8899-B1E78CBCBCAC}" destId="{6E2D7EE9-BFD7-458F-92E4-A07F1CB52D3F}" srcOrd="3" destOrd="0" parTransId="{D5D422DE-0809-4920-B8A1-FE09EEA730BA}" sibTransId="{1C5E5731-02C4-4EAD-97EB-F06C1BCB1C19}"/>
    <dgm:cxn modelId="{29EE0F6A-5888-4360-A07E-9BF1AC5B27A5}" type="presParOf" srcId="{B1BA248A-E8F9-466F-98ED-0B5444E80999}" destId="{B08FD815-DAEF-4E50-8337-2FD89FEA5210}" srcOrd="0" destOrd="0" presId="urn:microsoft.com/office/officeart/2008/layout/LinedList"/>
    <dgm:cxn modelId="{65E83A28-9643-448E-82C5-FBB81863D23C}" type="presParOf" srcId="{B1BA248A-E8F9-466F-98ED-0B5444E80999}" destId="{148906FC-8CFB-4875-ACB5-53C0CE67EBE8}" srcOrd="1" destOrd="0" presId="urn:microsoft.com/office/officeart/2008/layout/LinedList"/>
    <dgm:cxn modelId="{5996A30C-95FD-4E73-845A-E3FC7470FB8C}" type="presParOf" srcId="{148906FC-8CFB-4875-ACB5-53C0CE67EBE8}" destId="{D82D62ED-5A69-4D27-8735-C89CEF7BD5B7}" srcOrd="0" destOrd="0" presId="urn:microsoft.com/office/officeart/2008/layout/LinedList"/>
    <dgm:cxn modelId="{09098738-C361-4F7F-863C-AFFFED552B20}" type="presParOf" srcId="{148906FC-8CFB-4875-ACB5-53C0CE67EBE8}" destId="{C817F79E-D92C-4BB8-A908-E4E412553B6B}" srcOrd="1" destOrd="0" presId="urn:microsoft.com/office/officeart/2008/layout/LinedList"/>
    <dgm:cxn modelId="{10B3C460-B9C9-471F-B476-7AAD06F4F973}" type="presParOf" srcId="{B1BA248A-E8F9-466F-98ED-0B5444E80999}" destId="{8A8F4CB3-62F0-4CF0-94C6-B2D8B2830B62}" srcOrd="2" destOrd="0" presId="urn:microsoft.com/office/officeart/2008/layout/LinedList"/>
    <dgm:cxn modelId="{39A795D6-C64D-4898-8C14-486B517EA3D3}" type="presParOf" srcId="{B1BA248A-E8F9-466F-98ED-0B5444E80999}" destId="{96428E9C-DCA0-4AFA-9797-1426610F8D99}" srcOrd="3" destOrd="0" presId="urn:microsoft.com/office/officeart/2008/layout/LinedList"/>
    <dgm:cxn modelId="{E5AB729A-4994-4AE1-BAC0-BD9F70DC82C6}" type="presParOf" srcId="{96428E9C-DCA0-4AFA-9797-1426610F8D99}" destId="{680C1F4F-5BA2-42B4-BE6B-5A9CC6319C24}" srcOrd="0" destOrd="0" presId="urn:microsoft.com/office/officeart/2008/layout/LinedList"/>
    <dgm:cxn modelId="{CF6C3CCD-264E-4A18-BBCD-D4C532AB1492}" type="presParOf" srcId="{96428E9C-DCA0-4AFA-9797-1426610F8D99}" destId="{21AB4B76-7D32-4106-B1F5-E4DCA074134D}" srcOrd="1" destOrd="0" presId="urn:microsoft.com/office/officeart/2008/layout/LinedList"/>
    <dgm:cxn modelId="{AB5ED200-F54C-4EB8-9394-A64182E04EC0}" type="presParOf" srcId="{B1BA248A-E8F9-466F-98ED-0B5444E80999}" destId="{BE47D4CA-5C8A-46C4-830D-9952873E06BD}" srcOrd="4" destOrd="0" presId="urn:microsoft.com/office/officeart/2008/layout/LinedList"/>
    <dgm:cxn modelId="{F124F69E-CAF6-44C8-9A92-ACCA5D7C1E81}" type="presParOf" srcId="{B1BA248A-E8F9-466F-98ED-0B5444E80999}" destId="{894ECCE4-90EA-4D18-B5A3-08B0F7494B85}" srcOrd="5" destOrd="0" presId="urn:microsoft.com/office/officeart/2008/layout/LinedList"/>
    <dgm:cxn modelId="{5CEA3EC5-D0BB-4432-BCE1-214109DC4540}" type="presParOf" srcId="{894ECCE4-90EA-4D18-B5A3-08B0F7494B85}" destId="{2553A2FC-8E3F-420E-BB89-67744B513A65}" srcOrd="0" destOrd="0" presId="urn:microsoft.com/office/officeart/2008/layout/LinedList"/>
    <dgm:cxn modelId="{C3E5DDD6-C143-43AD-A604-55D776056623}" type="presParOf" srcId="{894ECCE4-90EA-4D18-B5A3-08B0F7494B85}" destId="{C8C0E23D-0BA2-46AF-9A88-5C387A1500EF}" srcOrd="1" destOrd="0" presId="urn:microsoft.com/office/officeart/2008/layout/LinedList"/>
    <dgm:cxn modelId="{9B710954-6A2E-49B1-B1AE-59968CAE611E}" type="presParOf" srcId="{B1BA248A-E8F9-466F-98ED-0B5444E80999}" destId="{9BAD1CB4-5684-432B-BE71-ADD4B195011F}" srcOrd="6" destOrd="0" presId="urn:microsoft.com/office/officeart/2008/layout/LinedList"/>
    <dgm:cxn modelId="{627C7597-9882-414D-A446-2412892041E0}" type="presParOf" srcId="{B1BA248A-E8F9-466F-98ED-0B5444E80999}" destId="{6754EF7D-F248-4A0D-B2A4-D11C71ABC1CC}" srcOrd="7" destOrd="0" presId="urn:microsoft.com/office/officeart/2008/layout/LinedList"/>
    <dgm:cxn modelId="{5C0D4637-01C8-43FB-927E-6E4CC407C3D3}" type="presParOf" srcId="{6754EF7D-F248-4A0D-B2A4-D11C71ABC1CC}" destId="{7331118D-4560-4DC8-9C92-4EEA79FB698B}" srcOrd="0" destOrd="0" presId="urn:microsoft.com/office/officeart/2008/layout/LinedList"/>
    <dgm:cxn modelId="{3401175C-BCF3-4A37-A1FE-D9BB72EC5F44}" type="presParOf" srcId="{6754EF7D-F248-4A0D-B2A4-D11C71ABC1CC}" destId="{11B58E6A-20F4-40E6-9332-E32A8D881F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09748-926F-420D-8629-1F9C3B905E95}">
      <dsp:nvSpPr>
        <dsp:cNvPr id="0" name=""/>
        <dsp:cNvSpPr/>
      </dsp:nvSpPr>
      <dsp:spPr>
        <a:xfrm>
          <a:off x="1205" y="452984"/>
          <a:ext cx="4230108" cy="2686118"/>
        </a:xfrm>
        <a:prstGeom prst="roundRect">
          <a:avLst>
            <a:gd name="adj" fmla="val 1000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9947019-3CD8-4784-83F6-D9D671C555DE}">
      <dsp:nvSpPr>
        <dsp:cNvPr id="0" name=""/>
        <dsp:cNvSpPr/>
      </dsp:nvSpPr>
      <dsp:spPr>
        <a:xfrm>
          <a:off x="471217" y="899496"/>
          <a:ext cx="4230108" cy="2686118"/>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tr-TR" sz="3200" kern="1200"/>
            <a:t>Işığın yanlış yerde, yanlış miktarda, yanlış yönde ve yanlış zamanda kullanılmasıdır. </a:t>
          </a:r>
          <a:endParaRPr lang="en-US" sz="3200" kern="1200"/>
        </a:p>
      </dsp:txBody>
      <dsp:txXfrm>
        <a:off x="549891" y="978170"/>
        <a:ext cx="4072760" cy="2528770"/>
      </dsp:txXfrm>
    </dsp:sp>
    <dsp:sp modelId="{ADF722FE-5570-4F31-A69A-5094E11AC84D}">
      <dsp:nvSpPr>
        <dsp:cNvPr id="0" name=""/>
        <dsp:cNvSpPr/>
      </dsp:nvSpPr>
      <dsp:spPr>
        <a:xfrm>
          <a:off x="5171337" y="452984"/>
          <a:ext cx="4230108" cy="2686118"/>
        </a:xfrm>
        <a:prstGeom prst="roundRect">
          <a:avLst>
            <a:gd name="adj" fmla="val 10000"/>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A1D789B-4190-4008-BD8E-4072C3FE4DBE}">
      <dsp:nvSpPr>
        <dsp:cNvPr id="0" name=""/>
        <dsp:cNvSpPr/>
      </dsp:nvSpPr>
      <dsp:spPr>
        <a:xfrm>
          <a:off x="5641349" y="899496"/>
          <a:ext cx="4230108" cy="2686118"/>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tr-TR" sz="3200" kern="1200"/>
            <a:t>Bu tanım, her çeşit etkisiz aydınlatmayı kapsar.</a:t>
          </a:r>
          <a:endParaRPr lang="en-US" sz="3200" kern="1200"/>
        </a:p>
      </dsp:txBody>
      <dsp:txXfrm>
        <a:off x="5720023" y="978170"/>
        <a:ext cx="4072760" cy="2528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FD815-DAEF-4E50-8337-2FD89FEA5210}">
      <dsp:nvSpPr>
        <dsp:cNvPr id="0" name=""/>
        <dsp:cNvSpPr/>
      </dsp:nvSpPr>
      <dsp:spPr>
        <a:xfrm>
          <a:off x="0" y="2910"/>
          <a:ext cx="1157020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82D62ED-5A69-4D27-8735-C89CEF7BD5B7}">
      <dsp:nvSpPr>
        <dsp:cNvPr id="0" name=""/>
        <dsp:cNvSpPr/>
      </dsp:nvSpPr>
      <dsp:spPr>
        <a:xfrm>
          <a:off x="0" y="0"/>
          <a:ext cx="11558908" cy="118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tr-TR" sz="2800" b="1" u="none" kern="1200" dirty="0"/>
            <a:t>Işık tecavüzü (ışık taşması): </a:t>
          </a:r>
          <a:r>
            <a:rPr lang="tr-TR" sz="2800" kern="1200" dirty="0"/>
            <a:t>Işığın istenmeyen ya da gerekmeyen yeri aydınlatmasıdır. </a:t>
          </a:r>
          <a:endParaRPr lang="en-US" sz="2800" kern="1200" dirty="0"/>
        </a:p>
      </dsp:txBody>
      <dsp:txXfrm>
        <a:off x="0" y="0"/>
        <a:ext cx="11558908" cy="1184940"/>
      </dsp:txXfrm>
    </dsp:sp>
    <dsp:sp modelId="{8A8F4CB3-62F0-4CF0-94C6-B2D8B2830B62}">
      <dsp:nvSpPr>
        <dsp:cNvPr id="0" name=""/>
        <dsp:cNvSpPr/>
      </dsp:nvSpPr>
      <dsp:spPr>
        <a:xfrm>
          <a:off x="0" y="1187851"/>
          <a:ext cx="1157020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80C1F4F-5BA2-42B4-BE6B-5A9CC6319C24}">
      <dsp:nvSpPr>
        <dsp:cNvPr id="0" name=""/>
        <dsp:cNvSpPr/>
      </dsp:nvSpPr>
      <dsp:spPr>
        <a:xfrm>
          <a:off x="0" y="1187851"/>
          <a:ext cx="11558908" cy="1518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tr-TR" sz="2800" b="1" kern="1200" dirty="0"/>
            <a:t>Göz kamaşması: </a:t>
          </a:r>
          <a:r>
            <a:rPr lang="tr-TR" sz="2800" kern="1200" dirty="0"/>
            <a:t>Işık kaynağının aydınlattığı nesneden daha belirgin olmasıdır. Bu durumda ışık gözün kapasitesini aşıp görme yetisinin bozulmasına ve nesnenin görünürlüğünün kaybolmasına yol açar.</a:t>
          </a:r>
          <a:endParaRPr lang="en-US" sz="2800" kern="1200" dirty="0"/>
        </a:p>
      </dsp:txBody>
      <dsp:txXfrm>
        <a:off x="0" y="1187851"/>
        <a:ext cx="11558908" cy="1518373"/>
      </dsp:txXfrm>
    </dsp:sp>
    <dsp:sp modelId="{BE47D4CA-5C8A-46C4-830D-9952873E06BD}">
      <dsp:nvSpPr>
        <dsp:cNvPr id="0" name=""/>
        <dsp:cNvSpPr/>
      </dsp:nvSpPr>
      <dsp:spPr>
        <a:xfrm>
          <a:off x="0" y="2706225"/>
          <a:ext cx="1157020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553A2FC-8E3F-420E-BB89-67744B513A65}">
      <dsp:nvSpPr>
        <dsp:cNvPr id="0" name=""/>
        <dsp:cNvSpPr/>
      </dsp:nvSpPr>
      <dsp:spPr>
        <a:xfrm>
          <a:off x="0" y="2706225"/>
          <a:ext cx="11558908" cy="14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tr-TR" sz="2800" b="1" kern="1200" dirty="0"/>
            <a:t>Dikine ışık: </a:t>
          </a:r>
          <a:r>
            <a:rPr lang="tr-TR" sz="2800" kern="1200" dirty="0"/>
            <a:t>Doğrudan gökyüzüne giden, boşa harcanan ve uzayda kaybolan ışıktır. Dikine ışık gökyüzünü aydınlattığı için gök cisimlerinin görülmesini zorlaştırır</a:t>
          </a:r>
          <a:r>
            <a:rPr lang="tr-TR" sz="2300" kern="1200" dirty="0"/>
            <a:t>.</a:t>
          </a:r>
          <a:endParaRPr lang="en-US" sz="2300" kern="1200" dirty="0"/>
        </a:p>
      </dsp:txBody>
      <dsp:txXfrm>
        <a:off x="0" y="2706225"/>
        <a:ext cx="11558908" cy="1410120"/>
      </dsp:txXfrm>
    </dsp:sp>
    <dsp:sp modelId="{9BAD1CB4-5684-432B-BE71-ADD4B195011F}">
      <dsp:nvSpPr>
        <dsp:cNvPr id="0" name=""/>
        <dsp:cNvSpPr/>
      </dsp:nvSpPr>
      <dsp:spPr>
        <a:xfrm>
          <a:off x="0" y="4116345"/>
          <a:ext cx="1157020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331118D-4560-4DC8-9C92-4EEA79FB698B}">
      <dsp:nvSpPr>
        <dsp:cNvPr id="0" name=""/>
        <dsp:cNvSpPr/>
      </dsp:nvSpPr>
      <dsp:spPr>
        <a:xfrm>
          <a:off x="0" y="4116345"/>
          <a:ext cx="11570208" cy="730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tr-TR" sz="2800" b="1" kern="1200" dirty="0"/>
            <a:t>Aşırı miktarda ışık: </a:t>
          </a:r>
          <a:r>
            <a:rPr lang="tr-TR" sz="2800" kern="1200" dirty="0"/>
            <a:t>Bir iş için gereken aydınlatma miktarını aşan ışıktır.</a:t>
          </a:r>
          <a:endParaRPr lang="en-US" sz="2800" kern="1200" dirty="0"/>
        </a:p>
      </dsp:txBody>
      <dsp:txXfrm>
        <a:off x="0" y="4116345"/>
        <a:ext cx="11570208" cy="7301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p>
        </p:txBody>
      </p:sp>
      <p:sp>
        <p:nvSpPr>
          <p:cNvPr id="3" name="Tarih Yer Tutucusu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7ECFF8D-9C94-4CB6-ABB7-13ABA2ED68C5}" type="datetime1">
              <a:rPr lang="tr-TR" smtClean="0"/>
              <a:t>4.12.2023</a:t>
            </a:fld>
            <a:endParaRPr lang="tr-TR"/>
          </a:p>
        </p:txBody>
      </p:sp>
      <p:sp>
        <p:nvSpPr>
          <p:cNvPr id="4" name="Alt Bilgi Yer Tutucusu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p>
        </p:txBody>
      </p:sp>
      <p:sp>
        <p:nvSpPr>
          <p:cNvPr id="5" name="Slayt Numarası Yer Tutucusu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7369B77-94AB-0344-9EBF-9DB9EE8D3ABC}" type="slidenum">
              <a:rPr lang="tr-TR" smtClean="0"/>
              <a:t>‹#›</a:t>
            </a:fld>
            <a:endParaRPr lang="tr-TR"/>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19E4F20-2C85-4D6A-89FE-8089ED14F6F9}" type="datetime1">
              <a:rPr lang="tr-TR" noProof="0" smtClean="0"/>
              <a:t>4.12.2023</a:t>
            </a:fld>
            <a:endParaRPr lang="tr-TR" noProof="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775476F-A808-1F46-A368-07984F6DA22E}" type="slidenum">
              <a:rPr lang="tr-TR" noProof="0" smtClean="0"/>
              <a:t>‹#›</a:t>
            </a:fld>
            <a:endParaRPr lang="tr-TR" noProof="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rtl="0"/>
            <a:fld id="{0775476F-A808-1F46-A368-07984F6DA22E}" type="slidenum">
              <a:rPr lang="tr-TR" smtClean="0"/>
              <a:t>2</a:t>
            </a:fld>
            <a:endParaRPr lang="tr-TR"/>
          </a:p>
        </p:txBody>
      </p:sp>
    </p:spTree>
    <p:extLst>
      <p:ext uri="{BB962C8B-B14F-4D97-AF65-F5344CB8AC3E}">
        <p14:creationId xmlns:p14="http://schemas.microsoft.com/office/powerpoint/2010/main" val="374392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buFont typeface="Arial" panose="020B0604020202020204" pitchFamily="34" charset="0"/>
              <a:buNone/>
            </a:pPr>
            <a:r>
              <a:rPr lang="tr-TR" b="0" i="0" dirty="0">
                <a:solidFill>
                  <a:srgbClr val="666666"/>
                </a:solidFill>
                <a:effectLst/>
                <a:latin typeface="Ubuntu" panose="020B0604020202020204" pitchFamily="34" charset="0"/>
              </a:rPr>
              <a:t>Metan(CH4)</a:t>
            </a:r>
          </a:p>
          <a:p>
            <a:pPr algn="l">
              <a:buFont typeface="Arial" panose="020B0604020202020204" pitchFamily="34" charset="0"/>
              <a:buNone/>
            </a:pPr>
            <a:r>
              <a:rPr lang="tr-TR" b="0" i="0" dirty="0">
                <a:solidFill>
                  <a:srgbClr val="666666"/>
                </a:solidFill>
                <a:effectLst/>
                <a:latin typeface="Ubuntu" panose="020B0604020202020204" pitchFamily="34" charset="0"/>
              </a:rPr>
              <a:t>Nitröz Oksit (N2O),</a:t>
            </a:r>
          </a:p>
          <a:p>
            <a:pPr algn="l">
              <a:buFont typeface="Arial" panose="020B0604020202020204" pitchFamily="34" charset="0"/>
              <a:buNone/>
            </a:pPr>
            <a:r>
              <a:rPr lang="tr-TR" b="0" i="0" dirty="0" err="1">
                <a:solidFill>
                  <a:srgbClr val="666666"/>
                </a:solidFill>
                <a:effectLst/>
                <a:latin typeface="Ubuntu" panose="020B0604020202020204" pitchFamily="34" charset="0"/>
              </a:rPr>
              <a:t>Hidroflorür</a:t>
            </a:r>
            <a:r>
              <a:rPr lang="tr-TR" b="0" i="0" dirty="0">
                <a:solidFill>
                  <a:srgbClr val="666666"/>
                </a:solidFill>
                <a:effectLst/>
                <a:latin typeface="Ubuntu" panose="020B0604020202020204" pitchFamily="34" charset="0"/>
              </a:rPr>
              <a:t> karbonlar (</a:t>
            </a:r>
            <a:r>
              <a:rPr lang="tr-TR" b="0" i="0" dirty="0" err="1">
                <a:solidFill>
                  <a:srgbClr val="666666"/>
                </a:solidFill>
                <a:effectLst/>
                <a:latin typeface="Ubuntu" panose="020B0604020202020204" pitchFamily="34" charset="0"/>
              </a:rPr>
              <a:t>HFCs</a:t>
            </a:r>
            <a:r>
              <a:rPr lang="tr-TR" b="0" i="0" dirty="0">
                <a:solidFill>
                  <a:srgbClr val="666666"/>
                </a:solidFill>
                <a:effectLst/>
                <a:latin typeface="Ubuntu" panose="020B0604020202020204" pitchFamily="34" charset="0"/>
              </a:rPr>
              <a:t>),</a:t>
            </a:r>
          </a:p>
          <a:p>
            <a:pPr algn="l">
              <a:buFont typeface="Arial" panose="020B0604020202020204" pitchFamily="34" charset="0"/>
              <a:buNone/>
            </a:pPr>
            <a:r>
              <a:rPr lang="tr-TR" b="0" i="0" dirty="0" err="1">
                <a:solidFill>
                  <a:srgbClr val="666666"/>
                </a:solidFill>
                <a:effectLst/>
                <a:latin typeface="Ubuntu" panose="020B0604020202020204" pitchFamily="34" charset="0"/>
              </a:rPr>
              <a:t>Perfloro</a:t>
            </a:r>
            <a:r>
              <a:rPr lang="tr-TR" b="0" i="0" dirty="0">
                <a:solidFill>
                  <a:srgbClr val="666666"/>
                </a:solidFill>
                <a:effectLst/>
                <a:latin typeface="Ubuntu" panose="020B0604020202020204" pitchFamily="34" charset="0"/>
              </a:rPr>
              <a:t> karbonlar (</a:t>
            </a:r>
            <a:r>
              <a:rPr lang="tr-TR" b="0" i="0" dirty="0" err="1">
                <a:solidFill>
                  <a:srgbClr val="666666"/>
                </a:solidFill>
                <a:effectLst/>
                <a:latin typeface="Ubuntu" panose="020B0604020202020204" pitchFamily="34" charset="0"/>
              </a:rPr>
              <a:t>PFCs</a:t>
            </a:r>
            <a:r>
              <a:rPr lang="tr-TR" b="0" i="0" dirty="0">
                <a:solidFill>
                  <a:srgbClr val="666666"/>
                </a:solidFill>
                <a:effectLst/>
                <a:latin typeface="Ubuntu" panose="020B0604020202020204" pitchFamily="34" charset="0"/>
              </a:rPr>
              <a:t>),</a:t>
            </a:r>
          </a:p>
          <a:p>
            <a:pPr algn="l">
              <a:buFont typeface="Arial" panose="020B0604020202020204" pitchFamily="34" charset="0"/>
              <a:buNone/>
            </a:pPr>
            <a:r>
              <a:rPr lang="tr-TR" b="0" i="0" dirty="0" err="1">
                <a:solidFill>
                  <a:srgbClr val="666666"/>
                </a:solidFill>
                <a:effectLst/>
                <a:latin typeface="Ubuntu" panose="020B0604020202020204" pitchFamily="34" charset="0"/>
              </a:rPr>
              <a:t>Sülfürhekza</a:t>
            </a:r>
            <a:r>
              <a:rPr lang="tr-TR" b="0" i="0" dirty="0">
                <a:solidFill>
                  <a:srgbClr val="666666"/>
                </a:solidFill>
                <a:effectLst/>
                <a:latin typeface="Ubuntu" panose="020B0604020202020204" pitchFamily="34" charset="0"/>
              </a:rPr>
              <a:t> </a:t>
            </a:r>
            <a:r>
              <a:rPr lang="tr-TR" b="0" i="0" dirty="0" err="1">
                <a:solidFill>
                  <a:srgbClr val="666666"/>
                </a:solidFill>
                <a:effectLst/>
                <a:latin typeface="Ubuntu" panose="020B0604020202020204" pitchFamily="34" charset="0"/>
              </a:rPr>
              <a:t>florid</a:t>
            </a:r>
            <a:r>
              <a:rPr lang="tr-TR" b="0" i="0" dirty="0">
                <a:solidFill>
                  <a:srgbClr val="666666"/>
                </a:solidFill>
                <a:effectLst/>
                <a:latin typeface="Ubuntu" panose="020B0604020202020204" pitchFamily="34" charset="0"/>
              </a:rPr>
              <a:t> (SF6)</a:t>
            </a:r>
          </a:p>
          <a:p>
            <a:pPr marL="0" indent="0">
              <a:buFont typeface="Arial" panose="020B0604020202020204" pitchFamily="34" charset="0"/>
              <a:buNone/>
            </a:pPr>
            <a:r>
              <a:rPr lang="tr-TR" b="0" i="0" dirty="0" err="1">
                <a:solidFill>
                  <a:srgbClr val="202124"/>
                </a:solidFill>
                <a:effectLst/>
                <a:latin typeface="Google Sans"/>
              </a:rPr>
              <a:t>Trikloroflorometan</a:t>
            </a:r>
            <a:r>
              <a:rPr lang="tr-TR" b="0" i="0" dirty="0">
                <a:solidFill>
                  <a:srgbClr val="202124"/>
                </a:solidFill>
                <a:effectLst/>
                <a:latin typeface="Google Sans"/>
              </a:rPr>
              <a:t> (CFC-11)</a:t>
            </a:r>
            <a:endParaRPr lang="tr-TR" dirty="0"/>
          </a:p>
        </p:txBody>
      </p:sp>
      <p:sp>
        <p:nvSpPr>
          <p:cNvPr id="4" name="Slayt Numarası Yer Tutucusu 3"/>
          <p:cNvSpPr>
            <a:spLocks noGrp="1"/>
          </p:cNvSpPr>
          <p:nvPr>
            <p:ph type="sldNum" sz="quarter" idx="5"/>
          </p:nvPr>
        </p:nvSpPr>
        <p:spPr/>
        <p:txBody>
          <a:bodyPr/>
          <a:lstStyle/>
          <a:p>
            <a:pPr rtl="0"/>
            <a:fld id="{0775476F-A808-1F46-A368-07984F6DA22E}" type="slidenum">
              <a:rPr lang="tr-TR" noProof="0" smtClean="0"/>
              <a:t>18</a:t>
            </a:fld>
            <a:endParaRPr lang="tr-TR" noProof="0"/>
          </a:p>
        </p:txBody>
      </p:sp>
    </p:spTree>
    <p:extLst>
      <p:ext uri="{BB962C8B-B14F-4D97-AF65-F5344CB8AC3E}">
        <p14:creationId xmlns:p14="http://schemas.microsoft.com/office/powerpoint/2010/main" val="273634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rtl="0"/>
            <a:fld id="{0775476F-A808-1F46-A368-07984F6DA22E}" type="slidenum">
              <a:rPr lang="tr-TR" noProof="0" smtClean="0"/>
              <a:t>74</a:t>
            </a:fld>
            <a:endParaRPr lang="tr-TR" noProof="0"/>
          </a:p>
        </p:txBody>
      </p:sp>
    </p:spTree>
    <p:extLst>
      <p:ext uri="{BB962C8B-B14F-4D97-AF65-F5344CB8AC3E}">
        <p14:creationId xmlns:p14="http://schemas.microsoft.com/office/powerpoint/2010/main" val="180991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775476F-A808-1F46-A368-07984F6DA22E}" type="slidenum">
              <a:rPr lang="tr-TR" smtClean="0"/>
              <a:t>85</a:t>
            </a:fld>
            <a:endParaRPr lang="tr-TR"/>
          </a:p>
        </p:txBody>
      </p:sp>
    </p:spTree>
    <p:extLst>
      <p:ext uri="{BB962C8B-B14F-4D97-AF65-F5344CB8AC3E}">
        <p14:creationId xmlns:p14="http://schemas.microsoft.com/office/powerpoint/2010/main" val="30679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775476F-A808-1F46-A368-07984F6DA22E}" type="slidenum">
              <a:rPr lang="tr-TR" smtClean="0"/>
              <a:t>87</a:t>
            </a:fld>
            <a:endParaRPr lang="tr-TR"/>
          </a:p>
        </p:txBody>
      </p:sp>
    </p:spTree>
    <p:extLst>
      <p:ext uri="{BB962C8B-B14F-4D97-AF65-F5344CB8AC3E}">
        <p14:creationId xmlns:p14="http://schemas.microsoft.com/office/powerpoint/2010/main" val="2140470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5" Type="http://schemas.openxmlformats.org/officeDocument/2006/relationships/image" Target="../media/image4.png" /><Relationship Id="rId4" Type="http://schemas.openxmlformats.org/officeDocument/2006/relationships/image" Target="../media/image3.pn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Master" Target="../slideMasters/slideMaster1.xml" /><Relationship Id="rId5" Type="http://schemas.openxmlformats.org/officeDocument/2006/relationships/image" Target="../media/image8.png" /><Relationship Id="rId4" Type="http://schemas.openxmlformats.org/officeDocument/2006/relationships/image" Target="../media/image3.png"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Master" Target="../slideMasters/slideMaster1.xml" /><Relationship Id="rId4" Type="http://schemas.openxmlformats.org/officeDocument/2006/relationships/image" Target="../media/image11.png"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9.png" /><Relationship Id="rId1" Type="http://schemas.openxmlformats.org/officeDocument/2006/relationships/slideMaster" Target="../slideMasters/slideMaster1.xml" /><Relationship Id="rId4" Type="http://schemas.openxmlformats.org/officeDocument/2006/relationships/image" Target="../media/image10.png" /></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Master" Target="../slideMasters/slideMaster1.xml" /><Relationship Id="rId4" Type="http://schemas.openxmlformats.org/officeDocument/2006/relationships/image" Target="../media/image5.png"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9B90D9A-77DE-4269-A4E1-E438FF615CF1}" type="datetime1">
              <a:rPr lang="en-US" smtClean="0"/>
              <a:t>12/4/2023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https://docs.google.com/presentation/d/1DA2jTipwMRLIdlaosy_oBqjCPio1n00L/edit#slide=id.p15</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Resim 8" descr="Metin, bitki içeren bir resim&#10;&#10;Açıklama otomatik olarak oluşturuldu">
            <a:extLst>
              <a:ext uri="{FF2B5EF4-FFF2-40B4-BE49-F238E27FC236}">
                <a16:creationId xmlns:a16="http://schemas.microsoft.com/office/drawing/2014/main" id="{8B2EE897-5ECE-544C-590A-5E479B8C32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10" name="Oval 9">
            <a:extLst>
              <a:ext uri="{FF2B5EF4-FFF2-40B4-BE49-F238E27FC236}">
                <a16:creationId xmlns:a16="http://schemas.microsoft.com/office/drawing/2014/main" id="{7C5D9553-14F2-2DC3-5756-BBE53E4A7CC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cxnSp>
        <p:nvCxnSpPr>
          <p:cNvPr id="11" name="Düz Bağlayıcı 10">
            <a:extLst>
              <a:ext uri="{FF2B5EF4-FFF2-40B4-BE49-F238E27FC236}">
                <a16:creationId xmlns:a16="http://schemas.microsoft.com/office/drawing/2014/main" id="{292E079C-9A8B-EF19-DD1D-377AC1560560}"/>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2" name="Resim 11" descr="Metin içeren bir resim&#10;&#10;Açıklama otomatik olarak oluşturuldu">
            <a:extLst>
              <a:ext uri="{FF2B5EF4-FFF2-40B4-BE49-F238E27FC236}">
                <a16:creationId xmlns:a16="http://schemas.microsoft.com/office/drawing/2014/main" id="{08D1DA76-62F6-8D33-A61D-265C6BE2A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3" name="Oval 12">
            <a:extLst>
              <a:ext uri="{FF2B5EF4-FFF2-40B4-BE49-F238E27FC236}">
                <a16:creationId xmlns:a16="http://schemas.microsoft.com/office/drawing/2014/main" id="{5DFC6839-7038-B6E8-CF76-92F5A5B94533}"/>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4" name="Resim 13" descr="Seramik eşya, porselen içeren bir resim&#10;&#10;Açıklama otomatik olarak oluşturuldu">
            <a:extLst>
              <a:ext uri="{FF2B5EF4-FFF2-40B4-BE49-F238E27FC236}">
                <a16:creationId xmlns:a16="http://schemas.microsoft.com/office/drawing/2014/main" id="{E1589BD1-30E4-2514-0269-22871C89C1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Resim 14">
            <a:extLst>
              <a:ext uri="{FF2B5EF4-FFF2-40B4-BE49-F238E27FC236}">
                <a16:creationId xmlns:a16="http://schemas.microsoft.com/office/drawing/2014/main" id="{0FF621AE-90B6-874F-0BBF-B1AFF97A44D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Tree>
    <p:extLst>
      <p:ext uri="{BB962C8B-B14F-4D97-AF65-F5344CB8AC3E}">
        <p14:creationId xmlns:p14="http://schemas.microsoft.com/office/powerpoint/2010/main" val="127453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85A5AD-577F-4E7C-A388-AD01CE05A176}" type="datetime1">
              <a:rPr lang="en-US" smtClean="0"/>
              <a:t>12/4/2023</a:t>
            </a:fld>
            <a:endParaRPr lang="en-US" dirty="0"/>
          </a:p>
        </p:txBody>
      </p:sp>
      <p:sp>
        <p:nvSpPr>
          <p:cNvPr id="5" name="Footer Placeholder 4"/>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ide Number Placeholder 5"/>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327105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D0B79BD-F5E1-4B0B-863A-163D5CFC84A1}" type="datetime1">
              <a:rPr lang="en-US" smtClean="0"/>
              <a:t>12/4/2023</a:t>
            </a:fld>
            <a:endParaRPr lang="en-US" dirty="0"/>
          </a:p>
        </p:txBody>
      </p:sp>
      <p:sp>
        <p:nvSpPr>
          <p:cNvPr id="5" name="Footer Placeholder 4"/>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ide Number Placeholder 5"/>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147053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2AF2BD1F-6EB7-420D-82FF-6110E01E7341}" type="datetime1">
              <a:rPr lang="en-US" smtClean="0"/>
              <a:t>12/4/2023</a:t>
            </a:fld>
            <a:endParaRPr lang="en-US" dirty="0"/>
          </a:p>
        </p:txBody>
      </p:sp>
      <p:sp>
        <p:nvSpPr>
          <p:cNvPr id="5" name="Footer Placeholder 4"/>
          <p:cNvSpPr>
            <a:spLocks noGrp="1"/>
          </p:cNvSpPr>
          <p:nvPr>
            <p:ph type="ftr" sz="quarter" idx="11"/>
          </p:nvPr>
        </p:nvSpPr>
        <p:spPr/>
        <p:txBody>
          <a:bodyPr/>
          <a:lstStyle/>
          <a:p>
            <a:r>
              <a:rPr lang="en-US"/>
              <a:t>https://docs.google.com/presentation/d/1DA2jTipwMRLIdlaosy_oBqjCPio1n00L/edit#slide=id.p15</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Dikdörtgen 6">
            <a:extLst>
              <a:ext uri="{FF2B5EF4-FFF2-40B4-BE49-F238E27FC236}">
                <a16:creationId xmlns:a16="http://schemas.microsoft.com/office/drawing/2014/main" id="{82CBC5BA-5DEA-1E18-0581-21ECEE8961D7}"/>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8" name="Resim 7" descr="Bir bitkinin yakın çekimi&#10;&#10;Açıklama otomatik olarak düşük düzey güvenilirlikle oluşturuldu">
            <a:extLst>
              <a:ext uri="{FF2B5EF4-FFF2-40B4-BE49-F238E27FC236}">
                <a16:creationId xmlns:a16="http://schemas.microsoft.com/office/drawing/2014/main" id="{22FBDC35-E774-1B6C-1EDF-B407255EB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Resim 8" descr="Yatak örtüsü, kumaş içeren bir resim&#10;&#10;Açıklama otomatik olarak oluşturuldu">
            <a:extLst>
              <a:ext uri="{FF2B5EF4-FFF2-40B4-BE49-F238E27FC236}">
                <a16:creationId xmlns:a16="http://schemas.microsoft.com/office/drawing/2014/main" id="{E12B8026-42DC-E0AA-63C6-0CDADA650C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0" name="Dikdörtgen 9">
            <a:extLst>
              <a:ext uri="{FF2B5EF4-FFF2-40B4-BE49-F238E27FC236}">
                <a16:creationId xmlns:a16="http://schemas.microsoft.com/office/drawing/2014/main" id="{B1353D8C-7D75-8A7B-10D7-6ED41BA487B2}"/>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latin typeface="Gill Sans Light" panose="020B0302020104020203" pitchFamily="34" charset="-79"/>
              <a:cs typeface="Gill Sans Light" panose="020B0302020104020203" pitchFamily="34" charset="-79"/>
            </a:endParaRPr>
          </a:p>
        </p:txBody>
      </p:sp>
      <p:pic>
        <p:nvPicPr>
          <p:cNvPr id="12" name="Resim 11" descr="Seramik eşya, porselen içeren bir resim&#10;&#10;Açıklama otomatik olarak oluşturuldu">
            <a:extLst>
              <a:ext uri="{FF2B5EF4-FFF2-40B4-BE49-F238E27FC236}">
                <a16:creationId xmlns:a16="http://schemas.microsoft.com/office/drawing/2014/main" id="{E0BEF21F-B443-1EA5-0685-BFCEC9952B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3" name="Resim 12" descr="Metin içeren bir resim&#10;&#10;Açıklama otomatik olarak oluşturuldu">
            <a:extLst>
              <a:ext uri="{FF2B5EF4-FFF2-40B4-BE49-F238E27FC236}">
                <a16:creationId xmlns:a16="http://schemas.microsoft.com/office/drawing/2014/main" id="{E24B696C-2564-07E7-C4B1-B07F15A64E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14" name="Başlık 1">
            <a:extLst>
              <a:ext uri="{FF2B5EF4-FFF2-40B4-BE49-F238E27FC236}">
                <a16:creationId xmlns:a16="http://schemas.microsoft.com/office/drawing/2014/main" id="{42C7FE6F-48FA-E2AB-830A-D7FEB51BADFB}"/>
              </a:ext>
            </a:extLst>
          </p:cNvPr>
          <p:cNvSpPr>
            <a:spLocks noGrp="1"/>
          </p:cNvSpPr>
          <p:nvPr>
            <p:ph type="title"/>
          </p:nvPr>
        </p:nvSpPr>
        <p:spPr>
          <a:xfrm>
            <a:off x="1153668" y="3977640"/>
            <a:ext cx="9884664" cy="731520"/>
          </a:xfrm>
        </p:spPr>
        <p:txBody>
          <a:bodyPr rtlCol="0" anchor="b">
            <a:normAutofit/>
          </a:bodyPr>
          <a:lstStyle>
            <a:lvl1pPr algn="ctr">
              <a:defRPr sz="4400"/>
            </a:lvl1pPr>
          </a:lstStyle>
          <a:p>
            <a:pPr rtl="0"/>
            <a:r>
              <a:rPr lang="tr-TR" noProof="0"/>
              <a:t>Asıl başlık stilini düzenlemek için tıklayın</a:t>
            </a:r>
          </a:p>
        </p:txBody>
      </p:sp>
      <p:sp>
        <p:nvSpPr>
          <p:cNvPr id="15" name="Metin Yer Tutucusu 2">
            <a:extLst>
              <a:ext uri="{FF2B5EF4-FFF2-40B4-BE49-F238E27FC236}">
                <a16:creationId xmlns:a16="http://schemas.microsoft.com/office/drawing/2014/main" id="{1C04C647-3C71-4152-BB71-4F527BE51F40}"/>
              </a:ext>
            </a:extLst>
          </p:cNvPr>
          <p:cNvSpPr>
            <a:spLocks noGrp="1"/>
          </p:cNvSpPr>
          <p:nvPr>
            <p:ph type="body" idx="1"/>
          </p:nvPr>
        </p:nvSpPr>
        <p:spPr>
          <a:xfrm>
            <a:off x="1153668" y="4700016"/>
            <a:ext cx="9884664" cy="457200"/>
          </a:xfrm>
        </p:spPr>
        <p:txBody>
          <a:bodyPr rtlCol="0"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tr-TR" noProof="0"/>
              <a:t>Asıl metin stillerini düzenlemek için tıklayın</a:t>
            </a:r>
          </a:p>
        </p:txBody>
      </p:sp>
    </p:spTree>
    <p:extLst>
      <p:ext uri="{BB962C8B-B14F-4D97-AF65-F5344CB8AC3E}">
        <p14:creationId xmlns:p14="http://schemas.microsoft.com/office/powerpoint/2010/main" val="1143127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Özel Düzen">
    <p:spTree>
      <p:nvGrpSpPr>
        <p:cNvPr id="1" name=""/>
        <p:cNvGrpSpPr/>
        <p:nvPr/>
      </p:nvGrpSpPr>
      <p:grpSpPr>
        <a:xfrm>
          <a:off x="0" y="0"/>
          <a:ext cx="0" cy="0"/>
          <a:chOff x="0" y="0"/>
          <a:chExt cx="0" cy="0"/>
        </a:xfrm>
      </p:grpSpPr>
      <p:pic>
        <p:nvPicPr>
          <p:cNvPr id="6" name="Resim 5" descr="Kumaş içeren bir resim&#10;&#10;Açıklama otomatik olarak oluşturuldu">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Dikdörtgen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8" name="Resim 7" descr="Çiçek ve bitki içeren bir resim&#10;&#10;Açıklama otomatik olarak oluşturuldu">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Resim 9" descr="Bir çiçeğin yakından görüntüsü&#10;&#10;Açıklama otomatik olarak düşük düzey güvenilirlikle oluşturuldu">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Resim 11" descr="Bir çiçeğin yakından görüntüsü&#10;&#10;Açıklama otomatik olarak düşük düzey güvenilirlikle oluşturuldu">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Dikdörtgen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6" name="Dikdörtgen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2" name="Başlık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a:lvl1pPr>
          </a:lstStyle>
          <a:p>
            <a:pPr rtl="0"/>
            <a:r>
              <a:rPr lang="tr-TR" noProof="0"/>
              <a:t>Asıl başlık stilini düzenlemek için tıklayın</a:t>
            </a:r>
          </a:p>
        </p:txBody>
      </p:sp>
      <p:sp>
        <p:nvSpPr>
          <p:cNvPr id="19" name="İçerik Yer Tutucusu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rtlCol="0"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rtl="0"/>
            <a:r>
              <a:rPr lang="tr-TR" noProof="0"/>
              <a:t>Asıl metin stillerini düzenlemek için tıklayın</a:t>
            </a:r>
          </a:p>
          <a:p>
            <a:pPr lvl="1" rtl="0"/>
            <a:r>
              <a:rPr lang="tr-TR" noProof="0"/>
              <a:t>İkinci düzey</a:t>
            </a:r>
          </a:p>
        </p:txBody>
      </p:sp>
    </p:spTree>
    <p:extLst>
      <p:ext uri="{BB962C8B-B14F-4D97-AF65-F5344CB8AC3E}">
        <p14:creationId xmlns:p14="http://schemas.microsoft.com/office/powerpoint/2010/main" val="52655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_Karşılaştırma">
    <p:bg>
      <p:bgPr>
        <a:solidFill>
          <a:schemeClr val="tx2"/>
        </a:solidFill>
        <a:effectLst/>
      </p:bgPr>
    </p:bg>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cxnSp>
        <p:nvCxnSpPr>
          <p:cNvPr id="12" name="Düz Bağlayıcı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Resim 13" descr="Yumuşakça, böcek içeren bir resim&#10;&#10;Açıklama otomatik olarak oluşturuldu">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Başlık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a:lvl1p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sz="2000" b="0">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4" name="İçerik Yer Tutucusu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5" name="Metin Yer Tutucusu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sz="2000" b="0">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6" name="İçerik Yer Tutucusu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8" name="Alt Bilgi Yer Tutucusu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p>
            <a:pPr rtl="0"/>
            <a:r>
              <a:rPr lang="tr-TR" noProof="0"/>
              <a:t>https://docs.google.com/presentation/d/1DA2jTipwMRLIdlaosy_oBqjCPio1n00L/edit#slide=id.p15</a:t>
            </a:r>
          </a:p>
        </p:txBody>
      </p:sp>
      <p:sp>
        <p:nvSpPr>
          <p:cNvPr id="9" name="Slayt Numarası Yer Tutucusu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
        <p:nvSpPr>
          <p:cNvPr id="15" name="Metin Yer Tutucusu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sz="2000" b="0">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16" name="İçerik Yer Tutucusu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Tree>
    <p:extLst>
      <p:ext uri="{BB962C8B-B14F-4D97-AF65-F5344CB8AC3E}">
        <p14:creationId xmlns:p14="http://schemas.microsoft.com/office/powerpoint/2010/main" val="557763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Özel Düzen">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8" name="Dikdörtgen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0" name="Resim 9" descr="Yumuşakça, böcek içeren bir resim&#10;&#10;Açıklama otomatik olarak oluşturuldu">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Başlık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a:lvl1pPr>
          </a:lstStyle>
          <a:p>
            <a:pPr rtl="0"/>
            <a:r>
              <a:rPr lang="tr-TR" noProof="0"/>
              <a:t>Asıl başlık stilini düzenlemek için tıklayın</a:t>
            </a:r>
          </a:p>
        </p:txBody>
      </p:sp>
      <p:sp>
        <p:nvSpPr>
          <p:cNvPr id="3" name="Alt Bilgi Yer Tutucusu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p>
            <a:pPr rtl="0"/>
            <a:r>
              <a:rPr lang="tr-TR" noProof="0"/>
              <a:t>https://docs.google.com/presentation/d/1DA2jTipwMRLIdlaosy_oBqjCPio1n00L/edit#slide=id.p15</a:t>
            </a:r>
          </a:p>
        </p:txBody>
      </p:sp>
      <p:sp>
        <p:nvSpPr>
          <p:cNvPr id="4" name="Slayt Numarası Yer Tutucusu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p>
            <a:pPr rtl="0"/>
            <a:fld id="{294A09A9-5501-47C1-A89A-A340965A2BE2}" type="slidenum">
              <a:rPr lang="tr-TR" noProof="0" smtClean="0"/>
              <a:pPr/>
              <a:t>‹#›</a:t>
            </a:fld>
            <a:endParaRPr lang="tr-TR" noProof="0"/>
          </a:p>
        </p:txBody>
      </p:sp>
      <p:sp>
        <p:nvSpPr>
          <p:cNvPr id="12" name="İçerik Yer Tutucusu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Tree>
    <p:extLst>
      <p:ext uri="{BB962C8B-B14F-4D97-AF65-F5344CB8AC3E}">
        <p14:creationId xmlns:p14="http://schemas.microsoft.com/office/powerpoint/2010/main" val="2779131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Karşılaştırma">
    <p:spTree>
      <p:nvGrpSpPr>
        <p:cNvPr id="1" name=""/>
        <p:cNvGrpSpPr/>
        <p:nvPr/>
      </p:nvGrpSpPr>
      <p:grpSpPr>
        <a:xfrm>
          <a:off x="0" y="0"/>
          <a:ext cx="0" cy="0"/>
          <a:chOff x="0" y="0"/>
          <a:chExt cx="0" cy="0"/>
        </a:xfrm>
      </p:grpSpPr>
      <p:pic>
        <p:nvPicPr>
          <p:cNvPr id="4" name="Resim 3" descr="Kumaş içeren bir resim&#10;&#10;Açıklama otomatik olarak oluşturuldu">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Dikdörtgen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3" name="Resim 12" descr="Bir grup çiçek&#10;&#10;Açıklama otomatik olarak düşük düzey güvenilirlikle oluşturuldu">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Başlık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rtlCol="0"/>
          <a:lstStyle/>
          <a:p>
            <a:pPr rtl="0"/>
            <a:r>
              <a:rPr lang="tr-TR" noProof="0"/>
              <a:t>Asıl başlık stilini düzenlemek için tıklayın</a:t>
            </a:r>
          </a:p>
        </p:txBody>
      </p:sp>
      <p:sp>
        <p:nvSpPr>
          <p:cNvPr id="8" name="Alt Bilgi Yer Tutucusu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p>
            <a:pPr rtl="0"/>
            <a:r>
              <a:rPr lang="tr-TR" noProof="0"/>
              <a:t>https://docs.google.com/presentation/d/1DA2jTipwMRLIdlaosy_oBqjCPio1n00L/edit#slide=id.p15</a:t>
            </a:r>
          </a:p>
        </p:txBody>
      </p:sp>
      <p:sp>
        <p:nvSpPr>
          <p:cNvPr id="9" name="Slayt Numarası Yer Tutucusu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
        <p:nvSpPr>
          <p:cNvPr id="32" name="İçerik Yer Tutucusu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rtlCol="0">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pic>
        <p:nvPicPr>
          <p:cNvPr id="6" name="Resim 5" descr="Çiçek ve bitki içeren bir resim&#10;&#10;Açıklama otomatik olarak oluşturuldu">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Metin Yer Tutucusu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rtlCol="0" anchor="ctr">
            <a:normAutofit/>
          </a:bodyPr>
          <a:lstStyle>
            <a:lvl1pPr marL="0" indent="0" algn="ctr">
              <a:spcBef>
                <a:spcPts val="0"/>
              </a:spcBef>
              <a:buNone/>
              <a:defRPr sz="30000">
                <a:solidFill>
                  <a:schemeClr val="bg1"/>
                </a:solidFill>
                <a:latin typeface="Times New Roman" panose="02020603050405020304" pitchFamily="18" charset="0"/>
              </a:defRPr>
            </a:lvl1pPr>
          </a:lstStyle>
          <a:p>
            <a:pPr lvl="0" rtl="0"/>
            <a:r>
              <a:rPr lang="tr-TR" noProof="0"/>
              <a:t>X</a:t>
            </a:r>
          </a:p>
        </p:txBody>
      </p:sp>
    </p:spTree>
    <p:extLst>
      <p:ext uri="{BB962C8B-B14F-4D97-AF65-F5344CB8AC3E}">
        <p14:creationId xmlns:p14="http://schemas.microsoft.com/office/powerpoint/2010/main" val="2323188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ölüm Üst Bilgisi">
    <p:bg>
      <p:bgPr>
        <a:solidFill>
          <a:schemeClr val="tx2"/>
        </a:solidFill>
        <a:effectLst/>
      </p:bgPr>
    </p:bg>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8" name="Resim 7" descr="Kumaş içeren bir resim&#10;&#10;Açıklama otomatik olarak oluşturuldu">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Dikdörtgen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6" name="Resim 15" descr="Çiçek ve bitki içeren bir resim&#10;&#10;Açıklama otomatik olarak oluşturuldu">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Resim 18" descr="Yumuşakça, böcek içeren bir resim&#10;&#10;Açıklama otomatik olarak oluşturuldu">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Başlık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sz="4400"/>
            </a:lvl1p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rtlCol="0"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tr-TR" noProof="0"/>
              <a:t>Asıl metin stillerini düzenlemek için tıklayın</a:t>
            </a:r>
          </a:p>
        </p:txBody>
      </p:sp>
      <p:sp>
        <p:nvSpPr>
          <p:cNvPr id="27" name="Metin Yer Tutucusu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sz="14000" b="1">
                <a:solidFill>
                  <a:schemeClr val="tx2"/>
                </a:solidFill>
                <a:latin typeface="Times New Roman" panose="02020603050405020304" pitchFamily="18" charset="0"/>
              </a:defRPr>
            </a:lvl1pPr>
          </a:lstStyle>
          <a:p>
            <a:pPr lvl="0" rtl="0"/>
            <a:r>
              <a:rPr lang="tr-TR" noProof="0"/>
              <a:t>”</a:t>
            </a:r>
          </a:p>
        </p:txBody>
      </p:sp>
      <p:sp>
        <p:nvSpPr>
          <p:cNvPr id="28" name="Metin Yer Tutucusu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sz="14000" b="1">
                <a:solidFill>
                  <a:schemeClr val="tx2"/>
                </a:solidFill>
                <a:latin typeface="Times New Roman" panose="02020603050405020304" pitchFamily="18" charset="0"/>
              </a:defRPr>
            </a:lvl1pPr>
          </a:lstStyle>
          <a:p>
            <a:pPr lvl="0" rtl="0"/>
            <a:r>
              <a:rPr lang="tr-TR" noProof="0"/>
              <a:t>“</a:t>
            </a:r>
          </a:p>
        </p:txBody>
      </p:sp>
    </p:spTree>
    <p:extLst>
      <p:ext uri="{BB962C8B-B14F-4D97-AF65-F5344CB8AC3E}">
        <p14:creationId xmlns:p14="http://schemas.microsoft.com/office/powerpoint/2010/main" val="3178703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Özel Düzen">
    <p:bg>
      <p:bgPr>
        <a:solidFill>
          <a:schemeClr val="tx2"/>
        </a:solidFill>
        <a:effectLst/>
      </p:bgPr>
    </p:bg>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8" name="Dikdörtgen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0" name="Resim 9" descr="Yumuşakça, böcek içeren bir resim&#10;&#10;Açıklama otomatik olarak oluşturuldu">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Başlık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a:lvl1pPr>
          </a:lstStyle>
          <a:p>
            <a:pPr rtl="0"/>
            <a:r>
              <a:rPr lang="tr-TR" noProof="0"/>
              <a:t>Asıl başlık stilini düzenlemek için tıklayın</a:t>
            </a:r>
          </a:p>
        </p:txBody>
      </p:sp>
      <p:sp>
        <p:nvSpPr>
          <p:cNvPr id="22" name="Resim Yer Tutucusu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20" name="Metin Yer Tutucusu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21" name="Metin Yer Tutucusu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46" name="Resim Yer Tutucusu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45" name="Metin Yer Tutucusu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44" name="Metin Yer Tutucusu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31" name="Resim Yer Tutucusu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33" name="Metin Yer Tutucusu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32" name="Metin Yer Tutucusu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16" name="Resim Yer Tutucusu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23" name="Metin Yer Tutucusu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18" name="Metin Yer Tutucusu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30" name="Resim Yer Tutucusu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35" name="Metin Yer Tutucusu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34" name="Metin Yer Tutucusu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14" name="Resim Yer Tutucusu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27" name="Metin Yer Tutucusu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25" name="Metin Yer Tutucusu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29" name="Resim Yer Tutucusu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37" name="Metin Yer Tutucusu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36" name="Metin Yer Tutucusu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47" name="Resim Yer Tutucusu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sz="1800"/>
            </a:lvl1pPr>
          </a:lstStyle>
          <a:p>
            <a:pPr rtl="0"/>
            <a:r>
              <a:rPr lang="tr-TR" noProof="0"/>
              <a:t>Resim eklemek için simgeye tıklayın</a:t>
            </a:r>
          </a:p>
        </p:txBody>
      </p:sp>
      <p:sp>
        <p:nvSpPr>
          <p:cNvPr id="42" name="Metin Yer Tutucusu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rtlCol="0"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rtl="0"/>
            <a:r>
              <a:rPr lang="tr-TR" noProof="0"/>
              <a:t>Asıl metin stillerini düzenlemek için tıklayın</a:t>
            </a:r>
          </a:p>
        </p:txBody>
      </p:sp>
      <p:sp>
        <p:nvSpPr>
          <p:cNvPr id="41" name="Metin Yer Tutucusu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rtlCol="0" anchor="ctr">
            <a:noAutofit/>
          </a:bodyPr>
          <a:lstStyle>
            <a:lvl1pPr marL="0" indent="0" algn="ctr">
              <a:lnSpc>
                <a:spcPct val="100000"/>
              </a:lnSpc>
              <a:spcBef>
                <a:spcPts val="0"/>
              </a:spcBef>
              <a:buNone/>
              <a:defRPr sz="1400" spc="20" baseline="0">
                <a:latin typeface="+mn-lt"/>
              </a:defRPr>
            </a:lvl1pPr>
          </a:lstStyle>
          <a:p>
            <a:pPr lvl="0" rtl="0"/>
            <a:r>
              <a:rPr lang="tr-TR" noProof="0"/>
              <a:t>Asıl metin stillerini düzenlemek için tıklayın</a:t>
            </a:r>
          </a:p>
        </p:txBody>
      </p:sp>
      <p:sp>
        <p:nvSpPr>
          <p:cNvPr id="3" name="Alt Bilgi Yer Tutucusu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p>
            <a:pPr rtl="0"/>
            <a:r>
              <a:rPr lang="tr-TR" noProof="0"/>
              <a:t>https://docs.google.com/presentation/d/1DA2jTipwMRLIdlaosy_oBqjCPio1n00L/edit#slide=id.p15</a:t>
            </a:r>
          </a:p>
        </p:txBody>
      </p:sp>
      <p:sp>
        <p:nvSpPr>
          <p:cNvPr id="4" name="Slayt Numarası Yer Tutucusu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362232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Karşılaştırma">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36" name="Resim 35" descr="Bir ağacın yakından görüntüsü&#10;&#10;Açıklama otomatik olarak orta düzeyde güvenilirlikle oluşturuldu">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Başlık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p>
            <a:pPr rtl="0"/>
            <a:r>
              <a:rPr lang="tr-TR" noProof="0"/>
              <a:t>Asıl başlık stilini düzenlemek için tıklayın</a:t>
            </a:r>
          </a:p>
        </p:txBody>
      </p:sp>
      <p:sp>
        <p:nvSpPr>
          <p:cNvPr id="8" name="Alt Bilgi Yer Tutucusu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p>
            <a:pPr rtl="0"/>
            <a:r>
              <a:rPr lang="tr-TR" noProof="0"/>
              <a:t>https://docs.google.com/presentation/d/1DA2jTipwMRLIdlaosy_oBqjCPio1n00L/edit#slide=id.p15</a:t>
            </a:r>
          </a:p>
        </p:txBody>
      </p:sp>
      <p:sp>
        <p:nvSpPr>
          <p:cNvPr id="9" name="Slayt Numarası Yer Tutucusu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
        <p:nvSpPr>
          <p:cNvPr id="29" name="Metin Yer Tutucusu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sz="2000" b="0">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30" name="İçerik Yer Tutucusu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31" name="Metin Yer Tutucusu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sz="2000" b="0">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32" name="İçerik Yer Tutucusu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pic>
        <p:nvPicPr>
          <p:cNvPr id="38" name="Resim 37" descr="Bir grup çiçek&#10;&#10;Açıklama otomatik olarak düşük düzey güvenilirlikle oluşturuldu">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Metin Yer Tutucusu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sz="30000">
                <a:solidFill>
                  <a:schemeClr val="bg1"/>
                </a:solidFill>
                <a:latin typeface="Times New Roman" panose="02020603050405020304" pitchFamily="18" charset="0"/>
              </a:defRPr>
            </a:lvl1pPr>
          </a:lstStyle>
          <a:p>
            <a:pPr lvl="0" rtl="0"/>
            <a:r>
              <a:rPr lang="tr-TR" noProof="0"/>
              <a:t>X</a:t>
            </a:r>
          </a:p>
        </p:txBody>
      </p:sp>
    </p:spTree>
    <p:extLst>
      <p:ext uri="{BB962C8B-B14F-4D97-AF65-F5344CB8AC3E}">
        <p14:creationId xmlns:p14="http://schemas.microsoft.com/office/powerpoint/2010/main" val="406246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6B7CB11-A550-47DC-8284-DCB191590819}" type="datetime1">
              <a:rPr lang="en-US" smtClean="0"/>
              <a:t>12/4/2023</a:t>
            </a:fld>
            <a:endParaRPr lang="en-US" dirty="0"/>
          </a:p>
        </p:txBody>
      </p:sp>
      <p:sp>
        <p:nvSpPr>
          <p:cNvPr id="5" name="Footer Placeholder 4"/>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ide Number Placeholder 5"/>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422323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ki İçerik">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0" name="Dikdörtgen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1" name="Resim 10" descr="Yumuşakça, böcek içeren bir resim&#10;&#10;Açıklama otomatik olarak oluşturuldu">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Başlık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İçerik Yer Tutucusu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5" name="Alt Bilgi Yer Tutucusu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p>
            <a:pPr rtl="0"/>
            <a:r>
              <a:rPr lang="tr-TR" noProof="0"/>
              <a:t>https://docs.google.com/presentation/d/1DA2jTipwMRLIdlaosy_oBqjCPio1n00L/edit#slide=id.p15</a:t>
            </a:r>
          </a:p>
        </p:txBody>
      </p:sp>
      <p:sp>
        <p:nvSpPr>
          <p:cNvPr id="8" name="Slayt Numarası Yer Tutucusu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301069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Yalnızca Başlık">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6" name="Dikdörtgen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7" name="Resim 6" descr="Yumuşakça, böcek içeren bir resim&#10;&#10;Açıklama otomatik olarak oluşturuldu">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Başlık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a:lvl1pPr>
          </a:lstStyle>
          <a:p>
            <a:pPr rtl="0"/>
            <a:r>
              <a:rPr lang="tr-TR" noProof="0"/>
              <a:t>Asıl başlık stilini düzenlemek için tıklayın</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https://docs.google.com/presentation/d/1DA2jTipwMRLIdlaosy_oBqjCPio1n00L/edit#slide=id.p15</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147694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AFA1136-4533-4EBD-B7C8-61678BDB1E26}" type="datetime1">
              <a:rPr lang="en-US" smtClean="0"/>
              <a:t>12/4/2023</a:t>
            </a:fld>
            <a:endParaRPr lang="en-US" dirty="0"/>
          </a:p>
        </p:txBody>
      </p:sp>
      <p:sp>
        <p:nvSpPr>
          <p:cNvPr id="5" name="Footer Placeholder 4"/>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ide Number Placeholder 5"/>
          <p:cNvSpPr>
            <a:spLocks noGrp="1"/>
          </p:cNvSpPr>
          <p:nvPr>
            <p:ph type="sldNum" sz="quarter" idx="12"/>
          </p:nvPr>
        </p:nvSpPr>
        <p:spPr/>
        <p:txBody>
          <a:bodyPr/>
          <a:lstStyle/>
          <a:p>
            <a:pPr rtl="0"/>
            <a:fld id="{294A09A9-5501-47C1-A89A-A340965A2BE2}" type="slidenum">
              <a:rPr lang="tr-TR" noProof="0" smtClean="0"/>
              <a:pPr/>
              <a:t>‹#›</a:t>
            </a:fld>
            <a:endParaRPr lang="tr-TR" noProof="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4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8766221-9F37-4A4E-8B97-2A7DD35F92AA}" type="datetime1">
              <a:rPr lang="en-US" smtClean="0"/>
              <a:t>12/4/2023</a:t>
            </a:fld>
            <a:endParaRPr lang="en-US" dirty="0"/>
          </a:p>
        </p:txBody>
      </p:sp>
      <p:sp>
        <p:nvSpPr>
          <p:cNvPr id="6" name="Footer Placeholder 5"/>
          <p:cNvSpPr>
            <a:spLocks noGrp="1"/>
          </p:cNvSpPr>
          <p:nvPr>
            <p:ph type="ftr" sz="quarter" idx="11"/>
          </p:nvPr>
        </p:nvSpPr>
        <p:spPr/>
        <p:txBody>
          <a:bodyPr/>
          <a:lstStyle/>
          <a:p>
            <a:pPr rtl="0"/>
            <a:r>
              <a:rPr lang="tr-TR" noProof="0"/>
              <a:t>https://docs.google.com/presentation/d/1DA2jTipwMRLIdlaosy_oBqjCPio1n00L/edit#slide=id.p15</a:t>
            </a:r>
          </a:p>
        </p:txBody>
      </p:sp>
      <p:sp>
        <p:nvSpPr>
          <p:cNvPr id="7" name="Slide Number Placeholder 6"/>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
        <p:nvSpPr>
          <p:cNvPr id="2" name="Dikdörtgen 1">
            <a:extLst>
              <a:ext uri="{FF2B5EF4-FFF2-40B4-BE49-F238E27FC236}">
                <a16:creationId xmlns:a16="http://schemas.microsoft.com/office/drawing/2014/main" id="{1E9FC42A-38B7-6691-8107-970600171337}"/>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9" name="Dikdörtgen 8">
            <a:extLst>
              <a:ext uri="{FF2B5EF4-FFF2-40B4-BE49-F238E27FC236}">
                <a16:creationId xmlns:a16="http://schemas.microsoft.com/office/drawing/2014/main" id="{85A7D052-55D5-13B6-5283-DF47FBDBB530}"/>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10" name="Resim 9" descr="Yumuşakça, böcek içeren bir resim&#10;&#10;Açıklama otomatik olarak oluşturuldu">
            <a:extLst>
              <a:ext uri="{FF2B5EF4-FFF2-40B4-BE49-F238E27FC236}">
                <a16:creationId xmlns:a16="http://schemas.microsoft.com/office/drawing/2014/main" id="{A62BAC89-80EE-3598-D432-BB05A9102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Tree>
    <p:extLst>
      <p:ext uri="{BB962C8B-B14F-4D97-AF65-F5344CB8AC3E}">
        <p14:creationId xmlns:p14="http://schemas.microsoft.com/office/powerpoint/2010/main" val="2206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41E02EA-2517-4864-9441-43D28B7BF6B0}" type="datetime1">
              <a:rPr lang="en-US" smtClean="0"/>
              <a:t>12/4/2023</a:t>
            </a:fld>
            <a:endParaRPr lang="en-US" dirty="0"/>
          </a:p>
        </p:txBody>
      </p:sp>
      <p:sp>
        <p:nvSpPr>
          <p:cNvPr id="8" name="Footer Placeholder 7"/>
          <p:cNvSpPr>
            <a:spLocks noGrp="1"/>
          </p:cNvSpPr>
          <p:nvPr>
            <p:ph type="ftr" sz="quarter" idx="11"/>
          </p:nvPr>
        </p:nvSpPr>
        <p:spPr/>
        <p:txBody>
          <a:bodyPr/>
          <a:lstStyle/>
          <a:p>
            <a:pPr rtl="0"/>
            <a:r>
              <a:rPr lang="tr-TR" noProof="0"/>
              <a:t>https://docs.google.com/presentation/d/1DA2jTipwMRLIdlaosy_oBqjCPio1n00L/edit#slide=id.p15</a:t>
            </a:r>
          </a:p>
        </p:txBody>
      </p:sp>
      <p:sp>
        <p:nvSpPr>
          <p:cNvPr id="9" name="Slide Number Placeholder 8"/>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289534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1DAEFF5-1A30-482E-B2F0-EF0A7EE293EF}" type="datetime1">
              <a:rPr lang="en-US" smtClean="0"/>
              <a:t>12/4/2023</a:t>
            </a:fld>
            <a:endParaRPr lang="en-US" dirty="0"/>
          </a:p>
        </p:txBody>
      </p:sp>
      <p:sp>
        <p:nvSpPr>
          <p:cNvPr id="4" name="Footer Placeholder 3"/>
          <p:cNvSpPr>
            <a:spLocks noGrp="1"/>
          </p:cNvSpPr>
          <p:nvPr>
            <p:ph type="ftr" sz="quarter" idx="11"/>
          </p:nvPr>
        </p:nvSpPr>
        <p:spPr/>
        <p:txBody>
          <a:bodyPr/>
          <a:lstStyle/>
          <a:p>
            <a:pPr rtl="0"/>
            <a:r>
              <a:rPr lang="tr-TR" noProof="0"/>
              <a:t>https://docs.google.com/presentation/d/1DA2jTipwMRLIdlaosy_oBqjCPio1n00L/edit#slide=id.p15</a:t>
            </a:r>
          </a:p>
        </p:txBody>
      </p:sp>
      <p:sp>
        <p:nvSpPr>
          <p:cNvPr id="5" name="Slide Number Placeholder 4"/>
          <p:cNvSpPr>
            <a:spLocks noGrp="1"/>
          </p:cNvSpPr>
          <p:nvPr>
            <p:ph type="sldNum" sz="quarter" idx="12"/>
          </p:nvPr>
        </p:nvSpPr>
        <p:spPr/>
        <p:txBody>
          <a:bodyPr/>
          <a:lstStyle/>
          <a:p>
            <a:pPr rtl="0"/>
            <a:fld id="{294A09A9-5501-47C1-A89A-A340965A2BE2}" type="slidenum">
              <a:rPr lang="tr-TR" noProof="0" smtClean="0"/>
              <a:t>‹#›</a:t>
            </a:fld>
            <a:endParaRPr lang="tr-TR" noProof="0"/>
          </a:p>
        </p:txBody>
      </p:sp>
      <p:sp>
        <p:nvSpPr>
          <p:cNvPr id="6" name="Dikdörtgen 5">
            <a:extLst>
              <a:ext uri="{FF2B5EF4-FFF2-40B4-BE49-F238E27FC236}">
                <a16:creationId xmlns:a16="http://schemas.microsoft.com/office/drawing/2014/main" id="{BBD7A404-4590-35E7-904F-984F1ADF552D}"/>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7" name="Dikdörtgen 6">
            <a:extLst>
              <a:ext uri="{FF2B5EF4-FFF2-40B4-BE49-F238E27FC236}">
                <a16:creationId xmlns:a16="http://schemas.microsoft.com/office/drawing/2014/main" id="{8D95DF6B-4435-FE6A-0E2B-4E68F9FD94D7}"/>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pic>
        <p:nvPicPr>
          <p:cNvPr id="8" name="Resim 7" descr="Yumuşakça, böcek içeren bir resim&#10;&#10;Açıklama otomatik olarak oluşturuldu">
            <a:extLst>
              <a:ext uri="{FF2B5EF4-FFF2-40B4-BE49-F238E27FC236}">
                <a16:creationId xmlns:a16="http://schemas.microsoft.com/office/drawing/2014/main" id="{DE8514F7-0028-198B-6B29-3861AA66D3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Tree>
    <p:extLst>
      <p:ext uri="{BB962C8B-B14F-4D97-AF65-F5344CB8AC3E}">
        <p14:creationId xmlns:p14="http://schemas.microsoft.com/office/powerpoint/2010/main" val="417477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6EE41-F8F6-4121-96A3-90999E924912}" type="datetime1">
              <a:rPr lang="en-US" smtClean="0"/>
              <a:t>12/4/2023</a:t>
            </a:fld>
            <a:endParaRPr lang="en-US" dirty="0"/>
          </a:p>
        </p:txBody>
      </p:sp>
      <p:sp>
        <p:nvSpPr>
          <p:cNvPr id="3" name="Footer Placeholder 2"/>
          <p:cNvSpPr>
            <a:spLocks noGrp="1"/>
          </p:cNvSpPr>
          <p:nvPr>
            <p:ph type="ftr" sz="quarter" idx="11"/>
          </p:nvPr>
        </p:nvSpPr>
        <p:spPr/>
        <p:txBody>
          <a:bodyPr/>
          <a:lstStyle/>
          <a:p>
            <a:pPr rtl="0"/>
            <a:r>
              <a:rPr lang="tr-TR" noProof="0"/>
              <a:t>https://docs.google.com/presentation/d/1DA2jTipwMRLIdlaosy_oBqjCPio1n00L/edit#slide=id.p15</a:t>
            </a:r>
          </a:p>
        </p:txBody>
      </p:sp>
      <p:sp>
        <p:nvSpPr>
          <p:cNvPr id="4" name="Slide Number Placeholder 3"/>
          <p:cNvSpPr>
            <a:spLocks noGrp="1"/>
          </p:cNvSpPr>
          <p:nvPr>
            <p:ph type="sldNum" sz="quarter" idx="12"/>
          </p:nvPr>
        </p:nvSpPr>
        <p:spPr/>
        <p:txBody>
          <a:bodyPr/>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125516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tr-TR"/>
              <a:t>Asıl başlık stilini düzenlemek için tıklayın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29FBDEA-52C7-4BA5-89E5-F0B7C9D3A604}" type="datetime1">
              <a:rPr lang="en-US" smtClean="0"/>
              <a:t>12/4/2023</a:t>
            </a:fld>
            <a:endParaRPr lang="en-US" dirty="0"/>
          </a:p>
        </p:txBody>
      </p:sp>
      <p:sp>
        <p:nvSpPr>
          <p:cNvPr id="6" name="Footer Placeholder 5"/>
          <p:cNvSpPr>
            <a:spLocks noGrp="1"/>
          </p:cNvSpPr>
          <p:nvPr>
            <p:ph type="ftr" sz="quarter" idx="11"/>
          </p:nvPr>
        </p:nvSpPr>
        <p:spPr/>
        <p:txBody>
          <a:bodyPr/>
          <a:lstStyle/>
          <a:p>
            <a:pPr rtl="0"/>
            <a:r>
              <a:rPr lang="tr-TR" noProof="0"/>
              <a:t>https://docs.google.com/presentation/d/1DA2jTipwMRLIdlaosy_oBqjCPio1n00L/edit#slide=id.p15</a:t>
            </a:r>
          </a:p>
        </p:txBody>
      </p:sp>
      <p:sp>
        <p:nvSpPr>
          <p:cNvPr id="7" name="Slide Number Placeholder 6"/>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308313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0547C0-4EFC-4076-96E2-FB3DC36B3525}" type="datetime1">
              <a:rPr lang="en-US" smtClean="0"/>
              <a:t>12/4/2023</a:t>
            </a:fld>
            <a:endParaRPr lang="en-US" dirty="0"/>
          </a:p>
        </p:txBody>
      </p:sp>
      <p:sp>
        <p:nvSpPr>
          <p:cNvPr id="6" name="Footer Placeholder 5"/>
          <p:cNvSpPr>
            <a:spLocks noGrp="1"/>
          </p:cNvSpPr>
          <p:nvPr>
            <p:ph type="ftr" sz="quarter" idx="11"/>
          </p:nvPr>
        </p:nvSpPr>
        <p:spPr/>
        <p:txBody>
          <a:bodyPr/>
          <a:lstStyle/>
          <a:p>
            <a:pPr rtl="0"/>
            <a:r>
              <a:rPr lang="tr-TR" noProof="0"/>
              <a:t>https://docs.google.com/presentation/d/1DA2jTipwMRLIdlaosy_oBqjCPio1n00L/edit#slide=id.p15</a:t>
            </a:r>
          </a:p>
        </p:txBody>
      </p:sp>
      <p:sp>
        <p:nvSpPr>
          <p:cNvPr id="7" name="Slide Number Placeholder 6"/>
          <p:cNvSpPr>
            <a:spLocks noGrp="1"/>
          </p:cNvSpPr>
          <p:nvPr>
            <p:ph type="sldNum" sz="quarter" idx="12"/>
          </p:nvPr>
        </p:nvSpPr>
        <p:spPr/>
        <p:txBody>
          <a:body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193255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E89FAF34-3FAF-4F52-9379-88820F4F5EA9}" type="datetime1">
              <a:rPr lang="en-US" smtClean="0"/>
              <a:t>12/4/2023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tr-TR" noProof="0"/>
              <a:t>https://docs.google.com/presentation/d/1DA2jTipwMRLIdlaosy_oBqjCPio1n00L/edit#slide=id.p15</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26314623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665" r:id="rId17"/>
    <p:sldLayoutId id="2147483661" r:id="rId18"/>
    <p:sldLayoutId id="2147483653" r:id="rId19"/>
    <p:sldLayoutId id="2147483652" r:id="rId20"/>
    <p:sldLayoutId id="2147483654" r:id="rId2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4.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16.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6.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14.xml" /></Relationships>
</file>

<file path=ppt/slides/_rels/slide37.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7.xml" /><Relationship Id="rId4" Type="http://schemas.openxmlformats.org/officeDocument/2006/relationships/image" Target="../media/image29.png"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4.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41.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png" /><Relationship Id="rId1" Type="http://schemas.openxmlformats.org/officeDocument/2006/relationships/slideLayout" Target="../slideLayouts/slideLayout14.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44.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14.xml" /></Relationships>
</file>

<file path=ppt/slides/_rels/slide45.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14.xml" /></Relationships>
</file>

<file path=ppt/slides/_rels/slide46.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14.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51.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14.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5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slideLayout" Target="../slideLayouts/slideLayout2.xml" /><Relationship Id="rId4" Type="http://schemas.openxmlformats.org/officeDocument/2006/relationships/image" Target="../media/image43.png"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74.xml.rels><?xml version="1.0" encoding="UTF-8" standalone="yes"?>
<Relationships xmlns="http://schemas.openxmlformats.org/package/2006/relationships"><Relationship Id="rId3" Type="http://schemas.openxmlformats.org/officeDocument/2006/relationships/hyperlink" Target="https://www.nasa.gov/sites/default/files/thumbnails/image/blackmarble2016-1500px_0.jpg" TargetMode="External"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openxmlformats.org/officeDocument/2006/relationships/image" Target="../media/image46.png" /></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8.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85.xml.rels><?xml version="1.0" encoding="UTF-8" standalone="yes"?>
<Relationships xmlns="http://schemas.openxmlformats.org/package/2006/relationships"><Relationship Id="rId8" Type="http://schemas.openxmlformats.org/officeDocument/2006/relationships/hyperlink" Target="https://www.aa.com.tr/tr/turkiye/afaddan-sel-ile-taskinlarda-yapilmasi-gerekenler-icin-oneriler/1512593" TargetMode="External" /><Relationship Id="rId3" Type="http://schemas.openxmlformats.org/officeDocument/2006/relationships/hyperlink" Target="https://www.iklimin.org/ikliminicinrehber.pdf" TargetMode="External" /><Relationship Id="rId7" Type="http://schemas.openxmlformats.org/officeDocument/2006/relationships/hyperlink" Target="https://www.aa.com.tr/tr/turkiye/turkiyede-kuraklik-2080-2099-yillari-arasinda-artacak/837154" TargetMode="External"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hyperlink" Target="https://www.unep.org/explore-topics/climate-action/what-we-do/climate-action-note/state-of-climate.html" TargetMode="External" /><Relationship Id="rId5" Type="http://schemas.openxmlformats.org/officeDocument/2006/relationships/hyperlink" Target="https://keelingcurve.ucsd.edu/" TargetMode="External" /><Relationship Id="rId4" Type="http://schemas.openxmlformats.org/officeDocument/2006/relationships/hyperlink" Target="https://www.iklimin.org/egitimmateryalleri/Su_GC.pdf" TargetMode="External" /><Relationship Id="rId9" Type="http://schemas.openxmlformats.org/officeDocument/2006/relationships/hyperlink" Target="https://www.tarimorman.gov.tr/SYGM/Belgeler/NHYP%20DEN%C4%B0Z/ULUSAL%20SU%20PLANI.pdf" TargetMode="External" /></Relationships>
</file>

<file path=ppt/slides/_rels/slide86.xml.rels><?xml version="1.0" encoding="UTF-8" standalone="yes"?>
<Relationships xmlns="http://schemas.openxmlformats.org/package/2006/relationships"><Relationship Id="rId8" Type="http://schemas.openxmlformats.org/officeDocument/2006/relationships/hyperlink" Target="https://www.resmigazete.gov.tr/eskiler/2011/12/20111217-5.htm" TargetMode="External" /><Relationship Id="rId3" Type="http://schemas.openxmlformats.org/officeDocument/2006/relationships/hyperlink" Target="https://iklim.gov.tr/bm-iklim-degisikligi-cerceve-sozlesmesi-i-33" TargetMode="External" /><Relationship Id="rId7" Type="http://schemas.openxmlformats.org/officeDocument/2006/relationships/hyperlink" Target="https://www.avrupa.info.tr/sites/default/files/2016-08/brochure_4_v2.pdf" TargetMode="External" /><Relationship Id="rId2" Type="http://schemas.openxmlformats.org/officeDocument/2006/relationships/hyperlink" Target="https://iklim.gov.tr/viyana-sozlesmesi-i-36#:~:text=Yasal%20ba%C4%9Flay%C4%B1c%C4%B1l%C4%B1%C4%9F%C4%B1%20olan%20kontrolleri%20veya,bir%20protokol%20%C3%BCzerinde%20%C3%A7al%C4%B1%C5%9Fmalar%20ba%C5%9Flat%C4%B1lm%C4%B1%C5%9Ft%C4%B1r" TargetMode="External" /><Relationship Id="rId1" Type="http://schemas.openxmlformats.org/officeDocument/2006/relationships/slideLayout" Target="../slideLayouts/slideLayout2.xml" /><Relationship Id="rId6" Type="http://schemas.openxmlformats.org/officeDocument/2006/relationships/hyperlink" Target="https://www.resmigazete.gov.tr/eskiler/2021/10/20211007-7.pdf" TargetMode="External" /><Relationship Id="rId11" Type="http://schemas.openxmlformats.org/officeDocument/2006/relationships/hyperlink" Target="https://www.nasa.gov/sites/default/files/thumbnails/image/blackmarble2016-1500px_0.jpg" TargetMode="External" /><Relationship Id="rId5" Type="http://schemas.openxmlformats.org/officeDocument/2006/relationships/hyperlink" Target="https://iklim.gov.tr/paris-anlasmasi-i-34" TargetMode="External" /><Relationship Id="rId10" Type="http://schemas.openxmlformats.org/officeDocument/2006/relationships/hyperlink" Target="https://www.resmigazete.gov.tr/eskiler/2010/06/20100604-5.htm" TargetMode="External" /><Relationship Id="rId4" Type="http://schemas.openxmlformats.org/officeDocument/2006/relationships/hyperlink" Target="https://www.mfa.gov.tr/kyoto-protokolu.tr.mfa" TargetMode="External" /><Relationship Id="rId9" Type="http://schemas.openxmlformats.org/officeDocument/2006/relationships/hyperlink" Target="https://www.resmigazete.gov.tr/eskiler/2013/07/20130705-3.htm" TargetMode="External" /></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3507305C-8990-C7AB-878C-990E8E62A1C9}"/>
              </a:ext>
            </a:extLst>
          </p:cNvPr>
          <p:cNvSpPr>
            <a:spLocks noGrp="1"/>
          </p:cNvSpPr>
          <p:nvPr>
            <p:ph type="ftr" sz="quarter" idx="11"/>
          </p:nvPr>
        </p:nvSpPr>
        <p:spPr/>
        <p:txBody>
          <a:bodyPr/>
          <a:lstStyle/>
          <a:p>
            <a:r>
              <a:rPr lang="en-US"/>
              <a:t>https://docs.google.com/presentation/d/1DA2jTipwMRLIdlaosy_oBqjCPio1n00L/edit#slide=id.p15</a:t>
            </a:r>
            <a:endParaRPr lang="en-US" dirty="0"/>
          </a:p>
        </p:txBody>
      </p:sp>
      <p:sp>
        <p:nvSpPr>
          <p:cNvPr id="6" name="Slayt Numarası Yer Tutucusu 5">
            <a:extLst>
              <a:ext uri="{FF2B5EF4-FFF2-40B4-BE49-F238E27FC236}">
                <a16:creationId xmlns:a16="http://schemas.microsoft.com/office/drawing/2014/main" id="{0104FDC7-210D-948D-69DE-45CF24FCEB20}"/>
              </a:ext>
            </a:extLst>
          </p:cNvPr>
          <p:cNvSpPr>
            <a:spLocks noGrp="1"/>
          </p:cNvSpPr>
          <p:nvPr>
            <p:ph type="sldNum" sz="quarter" idx="12"/>
          </p:nvPr>
        </p:nvSpPr>
        <p:spPr/>
        <p:txBody>
          <a:bodyPr/>
          <a:lstStyle/>
          <a:p>
            <a:fld id="{6D22F896-40B5-4ADD-8801-0D06FADFA095}" type="slidenum">
              <a:rPr lang="en-US" smtClean="0"/>
              <a:t>1</a:t>
            </a:fld>
            <a:endParaRPr lang="en-US" dirty="0"/>
          </a:p>
        </p:txBody>
      </p:sp>
      <p:sp>
        <p:nvSpPr>
          <p:cNvPr id="7" name="Başlık 6">
            <a:extLst>
              <a:ext uri="{FF2B5EF4-FFF2-40B4-BE49-F238E27FC236}">
                <a16:creationId xmlns:a16="http://schemas.microsoft.com/office/drawing/2014/main" id="{CD7AC520-402B-556F-1996-3D432EB8019E}"/>
              </a:ext>
            </a:extLst>
          </p:cNvPr>
          <p:cNvSpPr>
            <a:spLocks noGrp="1"/>
          </p:cNvSpPr>
          <p:nvPr>
            <p:ph type="title"/>
          </p:nvPr>
        </p:nvSpPr>
        <p:spPr>
          <a:xfrm>
            <a:off x="1142996" y="4099568"/>
            <a:ext cx="9884664" cy="731520"/>
          </a:xfrm>
        </p:spPr>
        <p:txBody>
          <a:bodyPr>
            <a:normAutofit fontScale="90000"/>
          </a:bodyPr>
          <a:lstStyle/>
          <a:p>
            <a:r>
              <a:rPr kumimoji="0" lang="tr-TR" sz="6600" b="1" i="0" u="none" strike="noStrike" kern="1200" cap="none" spc="0" normalizeH="0" baseline="0" noProof="0" dirty="0">
                <a:ln>
                  <a:noFill/>
                </a:ln>
                <a:solidFill>
                  <a:srgbClr val="A6B727"/>
                </a:solidFill>
                <a:effectLst/>
                <a:uLnTx/>
                <a:uFillTx/>
                <a:latin typeface="Corbel" panose="020B0503020204020204"/>
                <a:ea typeface="+mj-ea"/>
                <a:cs typeface="+mj-cs"/>
              </a:rPr>
              <a:t>ÇEVRE SAĞLIĞI </a:t>
            </a:r>
            <a:endParaRPr lang="tr-TR" dirty="0"/>
          </a:p>
        </p:txBody>
      </p:sp>
      <p:sp>
        <p:nvSpPr>
          <p:cNvPr id="8" name="Metin Yer Tutucusu 7">
            <a:extLst>
              <a:ext uri="{FF2B5EF4-FFF2-40B4-BE49-F238E27FC236}">
                <a16:creationId xmlns:a16="http://schemas.microsoft.com/office/drawing/2014/main" id="{A4BD7B9A-10FE-63B4-B468-2422D39E72F9}"/>
              </a:ext>
            </a:extLst>
          </p:cNvPr>
          <p:cNvSpPr>
            <a:spLocks noGrp="1"/>
          </p:cNvSpPr>
          <p:nvPr>
            <p:ph type="body" idx="1"/>
          </p:nvPr>
        </p:nvSpPr>
        <p:spPr>
          <a:xfrm>
            <a:off x="1745338" y="4933098"/>
            <a:ext cx="9884664" cy="457200"/>
          </a:xfrm>
        </p:spPr>
        <p:txBody>
          <a:bodyPr>
            <a:normAutofit/>
          </a:bodyPr>
          <a:lstStyle/>
          <a:p>
            <a:r>
              <a:rPr lang="tr-TR" dirty="0"/>
              <a:t>ASİSTAN DOKTOR: HÜNER BULUT</a:t>
            </a:r>
          </a:p>
        </p:txBody>
      </p:sp>
    </p:spTree>
    <p:extLst>
      <p:ext uri="{BB962C8B-B14F-4D97-AF65-F5344CB8AC3E}">
        <p14:creationId xmlns:p14="http://schemas.microsoft.com/office/powerpoint/2010/main" val="385113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A35E91-27CD-150F-F5CC-5ABCE47500ED}"/>
              </a:ext>
            </a:extLst>
          </p:cNvPr>
          <p:cNvSpPr>
            <a:spLocks noGrp="1"/>
          </p:cNvSpPr>
          <p:nvPr>
            <p:ph type="title"/>
          </p:nvPr>
        </p:nvSpPr>
        <p:spPr/>
        <p:txBody>
          <a:bodyPr/>
          <a:lstStyle/>
          <a:p>
            <a:r>
              <a:rPr lang="tr-TR" dirty="0"/>
              <a:t>Fiziki çevre</a:t>
            </a:r>
          </a:p>
        </p:txBody>
      </p:sp>
      <p:sp>
        <p:nvSpPr>
          <p:cNvPr id="3" name="İçerik Yer Tutucusu 2">
            <a:extLst>
              <a:ext uri="{FF2B5EF4-FFF2-40B4-BE49-F238E27FC236}">
                <a16:creationId xmlns:a16="http://schemas.microsoft.com/office/drawing/2014/main" id="{FA01666D-3146-E978-F719-03AE4DD77C0E}"/>
              </a:ext>
            </a:extLst>
          </p:cNvPr>
          <p:cNvSpPr>
            <a:spLocks noGrp="1"/>
          </p:cNvSpPr>
          <p:nvPr>
            <p:ph idx="1"/>
          </p:nvPr>
        </p:nvSpPr>
        <p:spPr/>
        <p:txBody>
          <a:bodyPr/>
          <a:lstStyle/>
          <a:p>
            <a:pPr algn="just" rtl="0" fontAlgn="base">
              <a:spcBef>
                <a:spcPts val="0"/>
              </a:spcBef>
              <a:spcAft>
                <a:spcPts val="0"/>
              </a:spcAft>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Etrafımızdaki cansız şeylerin tümü ve bunların neden olduğu olaylar fizik çevremizi oluşturur. </a:t>
            </a:r>
            <a:endParaRPr lang="tr-TR" sz="1800" b="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Fizik çevrenin başlıca ögeleri hava, su, toprak, binalar, kentler, fabrikalar, eşyalar, atıklar gibi cansız şeyler ve bunların oluşturduğu </a:t>
            </a:r>
            <a:r>
              <a:rPr lang="tr-TR" sz="1800" b="0" i="0" u="none" strike="noStrike" dirty="0">
                <a:solidFill>
                  <a:srgbClr val="FF0000"/>
                </a:solidFill>
                <a:effectLst/>
                <a:latin typeface="Calibri" panose="020F0502020204030204" pitchFamily="34" charset="0"/>
              </a:rPr>
              <a:t>iklim koşulları, radyasyon, aydınlatma, ısınma gibi </a:t>
            </a:r>
            <a:r>
              <a:rPr lang="tr-TR" sz="1800" b="0" i="0" u="none" strike="noStrike" dirty="0">
                <a:solidFill>
                  <a:srgbClr val="000000"/>
                </a:solidFill>
                <a:effectLst/>
                <a:latin typeface="Calibri" panose="020F0502020204030204" pitchFamily="34" charset="0"/>
              </a:rPr>
              <a:t>etmenlerdir.</a:t>
            </a:r>
          </a:p>
          <a:p>
            <a:pPr algn="just" fontAlgn="base">
              <a:spcBef>
                <a:spcPts val="750"/>
              </a:spcBef>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Fizik çevredeki birçok faktör insan sağlığı üzerinde etkili olabilir. </a:t>
            </a:r>
            <a:r>
              <a:rPr lang="tr-TR" sz="1800" dirty="0">
                <a:solidFill>
                  <a:srgbClr val="000000"/>
                </a:solidFill>
                <a:latin typeface="Arial" panose="020B0604020202020204" pitchFamily="34" charset="0"/>
              </a:rPr>
              <a:t>Örneğin;</a:t>
            </a:r>
            <a:endParaRPr lang="tr-TR" sz="1800" b="0" i="0" u="none" strike="noStrike" dirty="0">
              <a:solidFill>
                <a:srgbClr val="000000"/>
              </a:solidFill>
              <a:effectLst/>
              <a:latin typeface="Arial" panose="020B0604020202020204" pitchFamily="34" charset="0"/>
            </a:endParaRPr>
          </a:p>
          <a:p>
            <a:r>
              <a:rPr lang="tr-TR" sz="1800" b="0" i="0" u="none" strike="noStrike" dirty="0">
                <a:solidFill>
                  <a:srgbClr val="000000"/>
                </a:solidFill>
                <a:effectLst/>
                <a:latin typeface="Calibri" panose="020F0502020204030204" pitchFamily="34" charset="0"/>
              </a:rPr>
              <a:t>Kurşun içeren tutkal kullanan ayakkabı yapımcılarında, ileri derecede kansızlık görülebilir; </a:t>
            </a:r>
            <a:endParaRPr lang="tr-TR" sz="1800" b="0" i="0" u="none" strike="noStrike" dirty="0">
              <a:solidFill>
                <a:srgbClr val="000000"/>
              </a:solidFill>
              <a:effectLst/>
              <a:latin typeface="Arial" panose="020B0604020202020204" pitchFamily="34" charset="0"/>
            </a:endParaRPr>
          </a:p>
          <a:p>
            <a:endParaRPr lang="tr-TR" dirty="0"/>
          </a:p>
        </p:txBody>
      </p:sp>
      <p:sp>
        <p:nvSpPr>
          <p:cNvPr id="6" name="Slayt Numarası Yer Tutucusu 5">
            <a:extLst>
              <a:ext uri="{FF2B5EF4-FFF2-40B4-BE49-F238E27FC236}">
                <a16:creationId xmlns:a16="http://schemas.microsoft.com/office/drawing/2014/main" id="{E5B9B8C5-58A3-A72B-066F-33275AA31D5E}"/>
              </a:ext>
            </a:extLst>
          </p:cNvPr>
          <p:cNvSpPr>
            <a:spLocks noGrp="1"/>
          </p:cNvSpPr>
          <p:nvPr>
            <p:ph type="sldNum" sz="quarter" idx="12"/>
          </p:nvPr>
        </p:nvSpPr>
        <p:spPr/>
        <p:txBody>
          <a:bodyPr/>
          <a:lstStyle/>
          <a:p>
            <a:pPr rtl="0"/>
            <a:fld id="{294A09A9-5501-47C1-A89A-A340965A2BE2}" type="slidenum">
              <a:rPr lang="tr-TR" noProof="0" smtClean="0"/>
              <a:pPr rtl="0"/>
              <a:t>10</a:t>
            </a:fld>
            <a:endParaRPr lang="tr-TR" noProof="0"/>
          </a:p>
        </p:txBody>
      </p:sp>
      <p:sp>
        <p:nvSpPr>
          <p:cNvPr id="7" name="Alt Bilgi Yer Tutucusu 4">
            <a:extLst>
              <a:ext uri="{FF2B5EF4-FFF2-40B4-BE49-F238E27FC236}">
                <a16:creationId xmlns:a16="http://schemas.microsoft.com/office/drawing/2014/main" id="{C8807172-6B5F-8B54-1E3C-A5787BFFED9B}"/>
              </a:ext>
            </a:extLst>
          </p:cNvPr>
          <p:cNvSpPr>
            <a:spLocks noGrp="1"/>
          </p:cNvSpPr>
          <p:nvPr>
            <p:ph type="ftr" sz="quarter" idx="11"/>
          </p:nvPr>
        </p:nvSpPr>
        <p:spPr>
          <a:xfrm>
            <a:off x="3949700" y="6224588"/>
            <a:ext cx="4716463" cy="365125"/>
          </a:xfrm>
        </p:spPr>
        <p:txBody>
          <a:bodyPr/>
          <a:lstStyle/>
          <a:p>
            <a:pPr rtl="0"/>
            <a:r>
              <a:rPr lang="tr-TR" noProof="0" dirty="0"/>
              <a:t>https://docs.google.com/presentation/d/1DA2jTipwMRLIdlaosy_oBqjCPio1n00L/edit#slide=id.p15</a:t>
            </a:r>
          </a:p>
        </p:txBody>
      </p:sp>
    </p:spTree>
    <p:extLst>
      <p:ext uri="{BB962C8B-B14F-4D97-AF65-F5344CB8AC3E}">
        <p14:creationId xmlns:p14="http://schemas.microsoft.com/office/powerpoint/2010/main" val="244666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960F82-B87C-9BAF-E7A4-946AA45E76E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FC9D765-348A-A8B8-02E1-14F4ADB2C446}"/>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Çevremizdeki canlıların tümüne “biyolojik çevre” denir. </a:t>
            </a:r>
            <a:endParaRPr lang="tr-TR" sz="1800" b="0" i="0" u="none" strike="noStrike" dirty="0">
              <a:solidFill>
                <a:srgbClr val="000000"/>
              </a:solidFill>
              <a:effectLst/>
              <a:latin typeface="Arial" panose="020B0604020202020204" pitchFamily="34" charset="0"/>
            </a:endParaRPr>
          </a:p>
          <a:p>
            <a:pPr rtl="0" fontAlgn="base">
              <a:spcBef>
                <a:spcPts val="750"/>
              </a:spcBef>
              <a:spcAft>
                <a:spcPts val="0"/>
              </a:spcAft>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Biyolojik çevremizde sağlığımızı etkileyebilecek dört öge vardır: </a:t>
            </a:r>
            <a:endParaRPr lang="tr-TR" sz="1800" b="0" i="0" u="none" strike="noStrike" dirty="0">
              <a:solidFill>
                <a:srgbClr val="000000"/>
              </a:solidFill>
              <a:effectLst/>
              <a:latin typeface="Arial" panose="020B0604020202020204" pitchFamily="34" charset="0"/>
            </a:endParaRPr>
          </a:p>
          <a:p>
            <a:pPr rtl="0">
              <a:spcBef>
                <a:spcPts val="750"/>
              </a:spcBef>
              <a:spcAft>
                <a:spcPts val="0"/>
              </a:spcAft>
            </a:pPr>
            <a:r>
              <a:rPr lang="tr-TR" sz="1800" b="1" i="0" u="none" strike="noStrike" dirty="0">
                <a:solidFill>
                  <a:srgbClr val="000000"/>
                </a:solidFill>
                <a:effectLst/>
                <a:latin typeface="Calibri" panose="020F0502020204030204" pitchFamily="34" charset="0"/>
              </a:rPr>
              <a:t>• Mikroorganizmalar </a:t>
            </a:r>
            <a:endParaRPr lang="tr-TR" b="0" dirty="0">
              <a:effectLst/>
            </a:endParaRPr>
          </a:p>
          <a:p>
            <a:pPr rtl="0">
              <a:spcBef>
                <a:spcPts val="750"/>
              </a:spcBef>
              <a:spcAft>
                <a:spcPts val="0"/>
              </a:spcAft>
            </a:pPr>
            <a:r>
              <a:rPr lang="tr-TR" sz="1800" b="1" i="0" u="none" strike="noStrike" dirty="0">
                <a:solidFill>
                  <a:srgbClr val="000000"/>
                </a:solidFill>
                <a:effectLst/>
                <a:latin typeface="Calibri" panose="020F0502020204030204" pitchFamily="34" charset="0"/>
              </a:rPr>
              <a:t>• Vektörler </a:t>
            </a:r>
            <a:endParaRPr lang="tr-TR" b="0" dirty="0">
              <a:effectLst/>
            </a:endParaRPr>
          </a:p>
          <a:p>
            <a:pPr rtl="0">
              <a:spcBef>
                <a:spcPts val="750"/>
              </a:spcBef>
              <a:spcAft>
                <a:spcPts val="0"/>
              </a:spcAft>
            </a:pPr>
            <a:r>
              <a:rPr lang="tr-TR" sz="1800" b="1" i="0" u="none" strike="noStrike" dirty="0">
                <a:solidFill>
                  <a:srgbClr val="000000"/>
                </a:solidFill>
                <a:effectLst/>
                <a:latin typeface="Calibri" panose="020F0502020204030204" pitchFamily="34" charset="0"/>
              </a:rPr>
              <a:t>• Bitki ve hayvanlar </a:t>
            </a:r>
            <a:endParaRPr lang="tr-TR" b="0" dirty="0">
              <a:effectLst/>
            </a:endParaRPr>
          </a:p>
          <a:p>
            <a:pPr rtl="0">
              <a:spcBef>
                <a:spcPts val="750"/>
              </a:spcBef>
              <a:spcAft>
                <a:spcPts val="0"/>
              </a:spcAft>
            </a:pPr>
            <a:r>
              <a:rPr lang="tr-TR" sz="1800" b="1" i="0" u="none" strike="noStrike" dirty="0">
                <a:solidFill>
                  <a:srgbClr val="000000"/>
                </a:solidFill>
                <a:effectLst/>
                <a:latin typeface="Calibri" panose="020F0502020204030204" pitchFamily="34" charset="0"/>
              </a:rPr>
              <a:t>• Besinler</a:t>
            </a:r>
            <a:endParaRPr lang="tr-TR" b="0" dirty="0">
              <a:effectLst/>
            </a:endParaRPr>
          </a:p>
          <a:p>
            <a:br>
              <a:rPr lang="tr-TR" dirty="0"/>
            </a:br>
            <a:endParaRPr lang="tr-TR" dirty="0"/>
          </a:p>
        </p:txBody>
      </p:sp>
      <p:sp>
        <p:nvSpPr>
          <p:cNvPr id="5" name="Alt Bilgi Yer Tutucusu 4">
            <a:extLst>
              <a:ext uri="{FF2B5EF4-FFF2-40B4-BE49-F238E27FC236}">
                <a16:creationId xmlns:a16="http://schemas.microsoft.com/office/drawing/2014/main" id="{58DD00CC-9B9F-0305-FF3B-7380ACEC97DB}"/>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EFB22E43-5EE1-B275-8C2B-9D34221DD7D2}"/>
              </a:ext>
            </a:extLst>
          </p:cNvPr>
          <p:cNvSpPr>
            <a:spLocks noGrp="1"/>
          </p:cNvSpPr>
          <p:nvPr>
            <p:ph type="sldNum" sz="quarter" idx="12"/>
          </p:nvPr>
        </p:nvSpPr>
        <p:spPr/>
        <p:txBody>
          <a:bodyPr/>
          <a:lstStyle/>
          <a:p>
            <a:pPr rtl="0"/>
            <a:fld id="{294A09A9-5501-47C1-A89A-A340965A2BE2}" type="slidenum">
              <a:rPr lang="tr-TR" noProof="0" smtClean="0"/>
              <a:pPr rtl="0"/>
              <a:t>11</a:t>
            </a:fld>
            <a:endParaRPr lang="tr-TR" noProof="0"/>
          </a:p>
        </p:txBody>
      </p:sp>
    </p:spTree>
    <p:extLst>
      <p:ext uri="{BB962C8B-B14F-4D97-AF65-F5344CB8AC3E}">
        <p14:creationId xmlns:p14="http://schemas.microsoft.com/office/powerpoint/2010/main" val="1817404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1CA26C-1C2C-734D-61E8-5F157E91C275}"/>
              </a:ext>
            </a:extLst>
          </p:cNvPr>
          <p:cNvSpPr>
            <a:spLocks noGrp="1"/>
          </p:cNvSpPr>
          <p:nvPr>
            <p:ph type="title"/>
          </p:nvPr>
        </p:nvSpPr>
        <p:spPr/>
        <p:txBody>
          <a:bodyPr/>
          <a:lstStyle/>
          <a:p>
            <a:r>
              <a:rPr lang="tr-TR" dirty="0"/>
              <a:t>Sosyal çevre </a:t>
            </a:r>
          </a:p>
        </p:txBody>
      </p:sp>
      <p:sp>
        <p:nvSpPr>
          <p:cNvPr id="3" name="İçerik Yer Tutucusu 2">
            <a:extLst>
              <a:ext uri="{FF2B5EF4-FFF2-40B4-BE49-F238E27FC236}">
                <a16:creationId xmlns:a16="http://schemas.microsoft.com/office/drawing/2014/main" id="{018CE225-8C19-309B-C8E7-A175E6F60BD6}"/>
              </a:ext>
            </a:extLst>
          </p:cNvPr>
          <p:cNvSpPr>
            <a:spLocks noGrp="1"/>
          </p:cNvSpPr>
          <p:nvPr>
            <p:ph idx="1"/>
          </p:nvPr>
        </p:nvSpPr>
        <p:spPr/>
        <p:txBody>
          <a:bodyPr/>
          <a:lstStyle/>
          <a:p>
            <a:pPr algn="just" rtl="0" fontAlgn="base">
              <a:spcBef>
                <a:spcPts val="0"/>
              </a:spcBef>
              <a:spcAft>
                <a:spcPts val="0"/>
              </a:spcAft>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İnsanlar sosyal canlılardır; bir </a:t>
            </a:r>
            <a:r>
              <a:rPr lang="tr-TR" sz="1800" b="0" i="0" u="none" strike="noStrike" dirty="0">
                <a:solidFill>
                  <a:srgbClr val="FF0000"/>
                </a:solidFill>
                <a:effectLst/>
                <a:latin typeface="Calibri" panose="020F0502020204030204" pitchFamily="34" charset="0"/>
              </a:rPr>
              <a:t>aile ve toplum </a:t>
            </a:r>
            <a:r>
              <a:rPr lang="tr-TR" sz="1800" b="0" i="0" u="none" strike="noStrike" dirty="0">
                <a:solidFill>
                  <a:srgbClr val="000000"/>
                </a:solidFill>
                <a:effectLst/>
                <a:latin typeface="Calibri" panose="020F0502020204030204" pitchFamily="34" charset="0"/>
              </a:rPr>
              <a:t>içinde, onların birer üyesi olarak yaşarlar. </a:t>
            </a:r>
            <a:endParaRPr lang="tr-TR" sz="1800" b="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1800" b="0" i="0" u="none" strike="noStrike" dirty="0">
                <a:solidFill>
                  <a:srgbClr val="000000"/>
                </a:solidFill>
                <a:effectLst/>
                <a:latin typeface="Calibri" panose="020F0502020204030204" pitchFamily="34" charset="0"/>
              </a:rPr>
              <a:t>Kişi, içinde yaşadığı toplumdan elde ettiği bilgi, görgü, gelenek, inanç ve ahlak kuralları ile büyür, eğitilir ve edindiği bu değerlere uygun yaşar.</a:t>
            </a:r>
            <a:endParaRPr lang="tr-TR" sz="1800" b="0" i="0" u="none" strike="noStrike" dirty="0">
              <a:solidFill>
                <a:srgbClr val="000000"/>
              </a:solidFill>
              <a:effectLst/>
              <a:latin typeface="Arial" panose="020B0604020202020204" pitchFamily="34" charset="0"/>
            </a:endParaRPr>
          </a:p>
          <a:p>
            <a:endParaRPr lang="tr-TR" dirty="0"/>
          </a:p>
        </p:txBody>
      </p:sp>
      <p:sp>
        <p:nvSpPr>
          <p:cNvPr id="5" name="Alt Bilgi Yer Tutucusu 4">
            <a:extLst>
              <a:ext uri="{FF2B5EF4-FFF2-40B4-BE49-F238E27FC236}">
                <a16:creationId xmlns:a16="http://schemas.microsoft.com/office/drawing/2014/main" id="{EB213E51-54EB-5893-1273-DC245C02104D}"/>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799AA41F-C351-3F60-7527-26D39BB8DD89}"/>
              </a:ext>
            </a:extLst>
          </p:cNvPr>
          <p:cNvSpPr>
            <a:spLocks noGrp="1"/>
          </p:cNvSpPr>
          <p:nvPr>
            <p:ph type="sldNum" sz="quarter" idx="12"/>
          </p:nvPr>
        </p:nvSpPr>
        <p:spPr/>
        <p:txBody>
          <a:bodyPr/>
          <a:lstStyle/>
          <a:p>
            <a:pPr rtl="0"/>
            <a:fld id="{294A09A9-5501-47C1-A89A-A340965A2BE2}" type="slidenum">
              <a:rPr lang="tr-TR" noProof="0" smtClean="0"/>
              <a:pPr rtl="0"/>
              <a:t>12</a:t>
            </a:fld>
            <a:endParaRPr lang="tr-TR" noProof="0"/>
          </a:p>
        </p:txBody>
      </p:sp>
    </p:spTree>
    <p:extLst>
      <p:ext uri="{BB962C8B-B14F-4D97-AF65-F5344CB8AC3E}">
        <p14:creationId xmlns:p14="http://schemas.microsoft.com/office/powerpoint/2010/main" val="165823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BB0EAE-CE98-F5CA-1392-14E15F3AECC4}"/>
              </a:ext>
            </a:extLst>
          </p:cNvPr>
          <p:cNvSpPr>
            <a:spLocks noGrp="1"/>
          </p:cNvSpPr>
          <p:nvPr>
            <p:ph type="title"/>
          </p:nvPr>
        </p:nvSpPr>
        <p:spPr/>
        <p:txBody>
          <a:bodyPr/>
          <a:lstStyle/>
          <a:p>
            <a:r>
              <a:rPr lang="tr-TR" dirty="0"/>
              <a:t>Kişilerin sağlıklarını etkileyen başlıca faktörler şunlardır:</a:t>
            </a:r>
          </a:p>
        </p:txBody>
      </p:sp>
      <p:sp>
        <p:nvSpPr>
          <p:cNvPr id="3" name="İçerik Yer Tutucusu 2">
            <a:extLst>
              <a:ext uri="{FF2B5EF4-FFF2-40B4-BE49-F238E27FC236}">
                <a16:creationId xmlns:a16="http://schemas.microsoft.com/office/drawing/2014/main" id="{8B11ECB6-D497-5301-11F9-EC6918FC3D0D}"/>
              </a:ext>
            </a:extLst>
          </p:cNvPr>
          <p:cNvSpPr>
            <a:spLocks noGrp="1"/>
          </p:cNvSpPr>
          <p:nvPr>
            <p:ph idx="1"/>
          </p:nvPr>
        </p:nvSpPr>
        <p:spPr>
          <a:xfrm>
            <a:off x="1162876" y="1965960"/>
            <a:ext cx="9872871" cy="4038600"/>
          </a:xfrm>
        </p:spPr>
        <p:txBody>
          <a:bodyPr/>
          <a:lstStyle/>
          <a:p>
            <a:r>
              <a:rPr lang="tr-TR" dirty="0"/>
              <a:t>(a) Sosyal statü:</a:t>
            </a:r>
          </a:p>
          <a:p>
            <a:r>
              <a:rPr lang="tr-TR" dirty="0"/>
              <a:t>(b) Eğitim durumu:</a:t>
            </a:r>
          </a:p>
          <a:p>
            <a:r>
              <a:rPr lang="tr-TR" dirty="0"/>
              <a:t>c) Ekonomik durum</a:t>
            </a:r>
          </a:p>
          <a:p>
            <a:r>
              <a:rPr lang="tr-TR" dirty="0"/>
              <a:t>d) İnanç ve gelenekler:</a:t>
            </a:r>
          </a:p>
          <a:p>
            <a:r>
              <a:rPr lang="tr-TR" dirty="0"/>
              <a:t>(e) Toplumsal olanaklar:</a:t>
            </a:r>
          </a:p>
        </p:txBody>
      </p:sp>
      <p:sp>
        <p:nvSpPr>
          <p:cNvPr id="5" name="Alt Bilgi Yer Tutucusu 4">
            <a:extLst>
              <a:ext uri="{FF2B5EF4-FFF2-40B4-BE49-F238E27FC236}">
                <a16:creationId xmlns:a16="http://schemas.microsoft.com/office/drawing/2014/main" id="{1FD8E13D-C519-937D-72EE-D855740EBD86}"/>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F67D4F5F-70C5-F720-89D2-C447295B3C24}"/>
              </a:ext>
            </a:extLst>
          </p:cNvPr>
          <p:cNvSpPr>
            <a:spLocks noGrp="1"/>
          </p:cNvSpPr>
          <p:nvPr>
            <p:ph type="sldNum" sz="quarter" idx="12"/>
          </p:nvPr>
        </p:nvSpPr>
        <p:spPr/>
        <p:txBody>
          <a:bodyPr/>
          <a:lstStyle/>
          <a:p>
            <a:pPr rtl="0"/>
            <a:fld id="{294A09A9-5501-47C1-A89A-A340965A2BE2}" type="slidenum">
              <a:rPr lang="tr-TR" noProof="0" smtClean="0"/>
              <a:pPr rtl="0"/>
              <a:t>13</a:t>
            </a:fld>
            <a:endParaRPr lang="tr-TR" noProof="0"/>
          </a:p>
        </p:txBody>
      </p:sp>
    </p:spTree>
    <p:extLst>
      <p:ext uri="{BB962C8B-B14F-4D97-AF65-F5344CB8AC3E}">
        <p14:creationId xmlns:p14="http://schemas.microsoft.com/office/powerpoint/2010/main" val="310050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2324E9-12DF-9668-AD8B-5F739C7254F4}"/>
              </a:ext>
            </a:extLst>
          </p:cNvPr>
          <p:cNvSpPr>
            <a:spLocks noGrp="1"/>
          </p:cNvSpPr>
          <p:nvPr>
            <p:ph type="title"/>
          </p:nvPr>
        </p:nvSpPr>
        <p:spPr>
          <a:xfrm>
            <a:off x="813625" y="925524"/>
            <a:ext cx="9369013" cy="315924"/>
          </a:xfrm>
        </p:spPr>
        <p:txBody>
          <a:bodyPr>
            <a:normAutofit fontScale="90000"/>
          </a:bodyPr>
          <a:lstStyle/>
          <a:p>
            <a:r>
              <a:rPr lang="tr-TR" dirty="0"/>
              <a:t>ÇEVREYE UYUM VE  SAĞLIK İÇİN NELER YAPILMALI? </a:t>
            </a:r>
            <a:br>
              <a:rPr lang="tr-TR" dirty="0"/>
            </a:br>
            <a:endParaRPr lang="tr-TR" dirty="0"/>
          </a:p>
        </p:txBody>
      </p:sp>
      <p:sp>
        <p:nvSpPr>
          <p:cNvPr id="3" name="İçerik Yer Tutucusu 2">
            <a:extLst>
              <a:ext uri="{FF2B5EF4-FFF2-40B4-BE49-F238E27FC236}">
                <a16:creationId xmlns:a16="http://schemas.microsoft.com/office/drawing/2014/main" id="{0C18DE7D-6F0B-D611-9475-9AADC7F8151A}"/>
              </a:ext>
            </a:extLst>
          </p:cNvPr>
          <p:cNvSpPr>
            <a:spLocks noGrp="1"/>
          </p:cNvSpPr>
          <p:nvPr>
            <p:ph idx="1"/>
          </p:nvPr>
        </p:nvSpPr>
        <p:spPr>
          <a:xfrm>
            <a:off x="1142996" y="1555376"/>
            <a:ext cx="9872871" cy="4038600"/>
          </a:xfrm>
        </p:spPr>
        <p:txBody>
          <a:bodyPr>
            <a:normAutofit fontScale="25000" lnSpcReduction="20000"/>
          </a:bodyPr>
          <a:lstStyle/>
          <a:p>
            <a:r>
              <a:rPr lang="tr-TR" sz="8000" b="1" i="0" u="none" strike="noStrike" dirty="0">
                <a:solidFill>
                  <a:srgbClr val="FF0000"/>
                </a:solidFill>
                <a:effectLst/>
                <a:latin typeface="Calibri" panose="020F0502020204030204" pitchFamily="34" charset="0"/>
              </a:rPr>
              <a:t>1. Yoksulluk ve Açlıkla Mücadele</a:t>
            </a:r>
          </a:p>
          <a:p>
            <a:pPr rtl="0">
              <a:spcBef>
                <a:spcPts val="0"/>
              </a:spcBef>
              <a:spcAft>
                <a:spcPts val="0"/>
              </a:spcAft>
            </a:pPr>
            <a:endParaRPr lang="tr-TR" sz="8000" b="1" i="0" u="none" strike="noStrike" dirty="0">
              <a:solidFill>
                <a:srgbClr val="FF0000"/>
              </a:solidFill>
              <a:effectLst/>
              <a:latin typeface="Calibri" panose="020F0502020204030204" pitchFamily="34" charset="0"/>
            </a:endParaRPr>
          </a:p>
          <a:p>
            <a:pPr rtl="0">
              <a:spcBef>
                <a:spcPts val="0"/>
              </a:spcBef>
              <a:spcAft>
                <a:spcPts val="0"/>
              </a:spcAft>
            </a:pPr>
            <a:r>
              <a:rPr lang="tr-TR" sz="8000" b="1" i="0" u="none" strike="noStrike" dirty="0">
                <a:solidFill>
                  <a:srgbClr val="FF0000"/>
                </a:solidFill>
                <a:effectLst/>
                <a:latin typeface="Calibri" panose="020F0502020204030204" pitchFamily="34" charset="0"/>
              </a:rPr>
              <a:t>2. Toplumsal Cinsiyet Eşitsizlikleri  </a:t>
            </a:r>
            <a:endParaRPr lang="tr-TR" sz="8000" b="0" dirty="0">
              <a:effectLst/>
            </a:endParaRPr>
          </a:p>
          <a:p>
            <a:r>
              <a:rPr lang="es-ES" sz="8000" b="1" i="0" u="none" strike="noStrike" dirty="0">
                <a:solidFill>
                  <a:srgbClr val="FF0000"/>
                </a:solidFill>
                <a:effectLst/>
                <a:latin typeface="Calibri" panose="020F0502020204030204" pitchFamily="34" charset="0"/>
              </a:rPr>
              <a:t>3. Temiz su ve Sanitasyon</a:t>
            </a:r>
            <a:endParaRPr lang="tr-TR" sz="8000" dirty="0"/>
          </a:p>
          <a:p>
            <a:r>
              <a:rPr lang="es-ES" sz="8000" b="1" i="0" u="none" strike="noStrike" dirty="0">
                <a:solidFill>
                  <a:srgbClr val="FF0000"/>
                </a:solidFill>
                <a:effectLst/>
                <a:latin typeface="Calibri" panose="020F0502020204030204" pitchFamily="34" charset="0"/>
              </a:rPr>
              <a:t>4. Uygun fiyatlı ve temiz enerji</a:t>
            </a:r>
            <a:endParaRPr lang="tr-TR" sz="8000" b="1" i="0" u="none" strike="noStrike" dirty="0">
              <a:solidFill>
                <a:srgbClr val="FF0000"/>
              </a:solidFill>
              <a:effectLst/>
              <a:latin typeface="Calibri" panose="020F0502020204030204" pitchFamily="34" charset="0"/>
            </a:endParaRPr>
          </a:p>
          <a:p>
            <a:r>
              <a:rPr lang="tr-TR" sz="8000" b="1" i="0" u="none" strike="noStrike" dirty="0">
                <a:solidFill>
                  <a:srgbClr val="FF0000"/>
                </a:solidFill>
                <a:effectLst/>
                <a:latin typeface="Calibri" panose="020F0502020204030204" pitchFamily="34" charset="0"/>
              </a:rPr>
              <a:t>5. İşsizlik ve Ekonomik Gelişme</a:t>
            </a:r>
            <a:endParaRPr lang="tr-TR" sz="8000" b="1" dirty="0">
              <a:solidFill>
                <a:srgbClr val="FF0000"/>
              </a:solidFill>
              <a:latin typeface="Calibri" panose="020F0502020204030204" pitchFamily="34" charset="0"/>
            </a:endParaRPr>
          </a:p>
          <a:p>
            <a:r>
              <a:rPr lang="tr-TR" sz="8000" b="1" i="0" u="none" strike="noStrike" dirty="0">
                <a:solidFill>
                  <a:srgbClr val="FF0000"/>
                </a:solidFill>
                <a:effectLst/>
                <a:latin typeface="Calibri" panose="020F0502020204030204" pitchFamily="34" charset="0"/>
              </a:rPr>
              <a:t>6. Sanayide </a:t>
            </a:r>
            <a:r>
              <a:rPr lang="tr-TR" sz="8000" b="1" i="0" u="none" strike="noStrike" dirty="0" err="1">
                <a:solidFill>
                  <a:srgbClr val="FF0000"/>
                </a:solidFill>
                <a:effectLst/>
                <a:latin typeface="Calibri" panose="020F0502020204030204" pitchFamily="34" charset="0"/>
              </a:rPr>
              <a:t>İnnovasyon</a:t>
            </a:r>
            <a:r>
              <a:rPr lang="tr-TR" sz="8000" b="1" i="0" u="none" strike="noStrike" dirty="0">
                <a:solidFill>
                  <a:srgbClr val="FF0000"/>
                </a:solidFill>
                <a:effectLst/>
                <a:latin typeface="Calibri" panose="020F0502020204030204" pitchFamily="34" charset="0"/>
              </a:rPr>
              <a:t> ve Altyapı </a:t>
            </a:r>
          </a:p>
          <a:p>
            <a:r>
              <a:rPr lang="tr-TR" sz="8000" b="1" i="0" u="none" strike="noStrike" dirty="0">
                <a:solidFill>
                  <a:srgbClr val="FF0000"/>
                </a:solidFill>
                <a:effectLst/>
                <a:latin typeface="Calibri" panose="020F0502020204030204" pitchFamily="34" charset="0"/>
              </a:rPr>
              <a:t>7. Eşitsizliklerin azaltılması</a:t>
            </a:r>
            <a:endParaRPr lang="tr-TR" sz="8000" b="1" dirty="0">
              <a:solidFill>
                <a:srgbClr val="FF0000"/>
              </a:solidFill>
              <a:latin typeface="Calibri" panose="020F0502020204030204" pitchFamily="34" charset="0"/>
            </a:endParaRPr>
          </a:p>
          <a:p>
            <a:r>
              <a:rPr lang="tr-TR" sz="8000" b="1" i="0" u="none" strike="noStrike" dirty="0">
                <a:solidFill>
                  <a:srgbClr val="FF0000"/>
                </a:solidFill>
                <a:effectLst/>
                <a:latin typeface="Calibri" panose="020F0502020204030204" pitchFamily="34" charset="0"/>
              </a:rPr>
              <a:t>8. Sürdürülebilir şehirler ve toplumlar</a:t>
            </a:r>
          </a:p>
          <a:p>
            <a:r>
              <a:rPr lang="tr-TR" sz="8000" dirty="0">
                <a:solidFill>
                  <a:srgbClr val="000000"/>
                </a:solidFill>
                <a:latin typeface="Calibri" panose="020F0502020204030204" pitchFamily="34" charset="0"/>
              </a:rPr>
              <a:t>9</a:t>
            </a:r>
            <a:r>
              <a:rPr lang="tr-TR" sz="8000" b="1" i="0" u="none" strike="noStrike" dirty="0">
                <a:solidFill>
                  <a:srgbClr val="FF0000"/>
                </a:solidFill>
                <a:effectLst/>
                <a:latin typeface="Calibri" panose="020F0502020204030204" pitchFamily="34" charset="0"/>
              </a:rPr>
              <a:t>. Bilinçli tüketim ve üretim</a:t>
            </a:r>
          </a:p>
          <a:p>
            <a:pPr rtl="0">
              <a:spcBef>
                <a:spcPts val="0"/>
              </a:spcBef>
              <a:spcAft>
                <a:spcPts val="0"/>
              </a:spcAft>
            </a:pPr>
            <a:endParaRPr lang="tr-TR" sz="8000" b="1" i="0" u="none" strike="noStrike" dirty="0">
              <a:solidFill>
                <a:srgbClr val="FF0000"/>
              </a:solidFill>
              <a:effectLst/>
              <a:latin typeface="Calibri" panose="020F0502020204030204" pitchFamily="34" charset="0"/>
            </a:endParaRPr>
          </a:p>
          <a:p>
            <a:pPr rtl="0">
              <a:spcBef>
                <a:spcPts val="0"/>
              </a:spcBef>
              <a:spcAft>
                <a:spcPts val="0"/>
              </a:spcAft>
            </a:pPr>
            <a:r>
              <a:rPr lang="tr-TR" sz="8000" b="1" i="0" u="none" strike="noStrike" dirty="0">
                <a:solidFill>
                  <a:srgbClr val="FF0000"/>
                </a:solidFill>
                <a:effectLst/>
                <a:latin typeface="Calibri" panose="020F0502020204030204" pitchFamily="34" charset="0"/>
              </a:rPr>
              <a:t>10. İklimin Korunması</a:t>
            </a:r>
          </a:p>
          <a:p>
            <a:pPr rtl="0">
              <a:spcBef>
                <a:spcPts val="0"/>
              </a:spcBef>
              <a:spcAft>
                <a:spcPts val="0"/>
              </a:spcAft>
            </a:pPr>
            <a:endParaRPr lang="tr-TR" sz="8000" b="1" i="0" u="none" strike="noStrike" dirty="0">
              <a:solidFill>
                <a:srgbClr val="FF0000"/>
              </a:solidFill>
              <a:effectLst/>
              <a:latin typeface="Calibri" panose="020F0502020204030204" pitchFamily="34" charset="0"/>
            </a:endParaRPr>
          </a:p>
          <a:p>
            <a:pPr rtl="0">
              <a:spcBef>
                <a:spcPts val="0"/>
              </a:spcBef>
              <a:spcAft>
                <a:spcPts val="0"/>
              </a:spcAft>
            </a:pPr>
            <a:r>
              <a:rPr lang="es-ES" sz="8000" b="1" i="0" u="none" strike="noStrike" dirty="0">
                <a:solidFill>
                  <a:srgbClr val="FF0000"/>
                </a:solidFill>
                <a:effectLst/>
                <a:latin typeface="Calibri" panose="020F0502020204030204" pitchFamily="34" charset="0"/>
              </a:rPr>
              <a:t>11. Su Altında ve Karada Yaşam</a:t>
            </a:r>
            <a:endParaRPr lang="tr-TR" sz="8000" i="0" u="none" strike="noStrike" dirty="0">
              <a:solidFill>
                <a:srgbClr val="FF0000"/>
              </a:solidFill>
              <a:latin typeface="Calibri" panose="020F0502020204030204" pitchFamily="34" charset="0"/>
            </a:endParaRPr>
          </a:p>
          <a:p>
            <a:pPr rtl="0">
              <a:spcBef>
                <a:spcPts val="0"/>
              </a:spcBef>
              <a:spcAft>
                <a:spcPts val="0"/>
              </a:spcAft>
            </a:pPr>
            <a:endParaRPr lang="tr-TR" sz="8000" b="1" i="0" u="none" strike="noStrike" dirty="0">
              <a:solidFill>
                <a:srgbClr val="FF0000"/>
              </a:solidFill>
              <a:effectLst/>
              <a:latin typeface="Calibri" panose="020F0502020204030204" pitchFamily="34" charset="0"/>
            </a:endParaRPr>
          </a:p>
          <a:p>
            <a:pPr rtl="0">
              <a:spcBef>
                <a:spcPts val="0"/>
              </a:spcBef>
              <a:spcAft>
                <a:spcPts val="0"/>
              </a:spcAft>
            </a:pPr>
            <a:r>
              <a:rPr lang="tr-TR" sz="8000" b="1" i="0" u="none" strike="noStrike" dirty="0">
                <a:solidFill>
                  <a:srgbClr val="FF0000"/>
                </a:solidFill>
                <a:effectLst/>
                <a:latin typeface="Calibri" panose="020F0502020204030204" pitchFamily="34" charset="0"/>
              </a:rPr>
              <a:t>12. Barış, Adalet ve Güçlü Kurumlar</a:t>
            </a:r>
            <a:endParaRPr lang="tr-TR" sz="8000" b="0" dirty="0">
              <a:effectLst/>
            </a:endParaRPr>
          </a:p>
          <a:p>
            <a:br>
              <a:rPr lang="tr-TR" dirty="0"/>
            </a:br>
            <a:endParaRPr lang="tr-TR" dirty="0"/>
          </a:p>
        </p:txBody>
      </p:sp>
      <p:sp>
        <p:nvSpPr>
          <p:cNvPr id="5" name="Alt Bilgi Yer Tutucusu 4">
            <a:extLst>
              <a:ext uri="{FF2B5EF4-FFF2-40B4-BE49-F238E27FC236}">
                <a16:creationId xmlns:a16="http://schemas.microsoft.com/office/drawing/2014/main" id="{0BF492A3-0674-9B96-9AF2-C85665B2930C}"/>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D87D5DD0-70B4-4668-61DE-01E629E852FE}"/>
              </a:ext>
            </a:extLst>
          </p:cNvPr>
          <p:cNvSpPr>
            <a:spLocks noGrp="1"/>
          </p:cNvSpPr>
          <p:nvPr>
            <p:ph type="sldNum" sz="quarter" idx="12"/>
          </p:nvPr>
        </p:nvSpPr>
        <p:spPr/>
        <p:txBody>
          <a:bodyPr/>
          <a:lstStyle/>
          <a:p>
            <a:pPr rtl="0"/>
            <a:fld id="{294A09A9-5501-47C1-A89A-A340965A2BE2}" type="slidenum">
              <a:rPr lang="tr-TR" noProof="0" smtClean="0"/>
              <a:pPr rtl="0"/>
              <a:t>14</a:t>
            </a:fld>
            <a:endParaRPr lang="tr-TR" noProof="0"/>
          </a:p>
        </p:txBody>
      </p:sp>
    </p:spTree>
    <p:extLst>
      <p:ext uri="{BB962C8B-B14F-4D97-AF65-F5344CB8AC3E}">
        <p14:creationId xmlns:p14="http://schemas.microsoft.com/office/powerpoint/2010/main" val="3330824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E340BD-E1D3-4CC4-BDB0-DF86757C04D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F6B2B26-578F-134B-82A9-BFA0FA85E7FD}"/>
              </a:ext>
            </a:extLst>
          </p:cNvPr>
          <p:cNvSpPr>
            <a:spLocks noGrp="1"/>
          </p:cNvSpPr>
          <p:nvPr>
            <p:ph idx="1"/>
          </p:nvPr>
        </p:nvSpPr>
        <p:spPr/>
        <p:txBody>
          <a:bodyPr/>
          <a:lstStyle/>
          <a:p>
            <a:endParaRPr lang="tr-TR"/>
          </a:p>
        </p:txBody>
      </p:sp>
      <p:sp>
        <p:nvSpPr>
          <p:cNvPr id="5" name="Alt Bilgi Yer Tutucusu 4">
            <a:extLst>
              <a:ext uri="{FF2B5EF4-FFF2-40B4-BE49-F238E27FC236}">
                <a16:creationId xmlns:a16="http://schemas.microsoft.com/office/drawing/2014/main" id="{6B3287E1-CF26-52E6-94DD-28028E085761}"/>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B889A974-44FB-17CC-635F-8D3E097A2FE1}"/>
              </a:ext>
            </a:extLst>
          </p:cNvPr>
          <p:cNvSpPr>
            <a:spLocks noGrp="1"/>
          </p:cNvSpPr>
          <p:nvPr>
            <p:ph type="sldNum" sz="quarter" idx="12"/>
          </p:nvPr>
        </p:nvSpPr>
        <p:spPr/>
        <p:txBody>
          <a:bodyPr/>
          <a:lstStyle/>
          <a:p>
            <a:pPr rtl="0"/>
            <a:fld id="{294A09A9-5501-47C1-A89A-A340965A2BE2}" type="slidenum">
              <a:rPr lang="tr-TR" noProof="0" smtClean="0"/>
              <a:pPr rtl="0"/>
              <a:t>15</a:t>
            </a:fld>
            <a:endParaRPr lang="tr-TR" noProof="0"/>
          </a:p>
        </p:txBody>
      </p:sp>
      <p:pic>
        <p:nvPicPr>
          <p:cNvPr id="7" name="Resim 6">
            <a:extLst>
              <a:ext uri="{FF2B5EF4-FFF2-40B4-BE49-F238E27FC236}">
                <a16:creationId xmlns:a16="http://schemas.microsoft.com/office/drawing/2014/main" id="{5E7453F0-4609-33EA-0835-E2876672C82D}"/>
              </a:ext>
            </a:extLst>
          </p:cNvPr>
          <p:cNvPicPr>
            <a:picLocks noChangeAspect="1"/>
          </p:cNvPicPr>
          <p:nvPr/>
        </p:nvPicPr>
        <p:blipFill>
          <a:blip r:embed="rId2"/>
          <a:stretch>
            <a:fillRect/>
          </a:stretch>
        </p:blipFill>
        <p:spPr>
          <a:xfrm>
            <a:off x="482700" y="-58271"/>
            <a:ext cx="11226600" cy="6974541"/>
          </a:xfrm>
          <a:prstGeom prst="rect">
            <a:avLst/>
          </a:prstGeom>
        </p:spPr>
      </p:pic>
      <p:pic>
        <p:nvPicPr>
          <p:cNvPr id="8" name="Resim 7">
            <a:extLst>
              <a:ext uri="{FF2B5EF4-FFF2-40B4-BE49-F238E27FC236}">
                <a16:creationId xmlns:a16="http://schemas.microsoft.com/office/drawing/2014/main" id="{ACE2328D-F4EF-4DC9-C3CE-CBA709682134}"/>
              </a:ext>
            </a:extLst>
          </p:cNvPr>
          <p:cNvPicPr>
            <a:picLocks noChangeAspect="1"/>
          </p:cNvPicPr>
          <p:nvPr/>
        </p:nvPicPr>
        <p:blipFill>
          <a:blip r:embed="rId3"/>
          <a:stretch>
            <a:fillRect/>
          </a:stretch>
        </p:blipFill>
        <p:spPr>
          <a:xfrm>
            <a:off x="482700" y="-672087"/>
            <a:ext cx="11226600" cy="8419951"/>
          </a:xfrm>
          <a:prstGeom prst="rect">
            <a:avLst/>
          </a:prstGeom>
        </p:spPr>
      </p:pic>
    </p:spTree>
    <p:extLst>
      <p:ext uri="{BB962C8B-B14F-4D97-AF65-F5344CB8AC3E}">
        <p14:creationId xmlns:p14="http://schemas.microsoft.com/office/powerpoint/2010/main" val="48757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1AFA3A-2B72-7495-38E2-E4D561C5AF4A}"/>
              </a:ext>
            </a:extLst>
          </p:cNvPr>
          <p:cNvSpPr>
            <a:spLocks noGrp="1"/>
          </p:cNvSpPr>
          <p:nvPr>
            <p:ph type="title"/>
          </p:nvPr>
        </p:nvSpPr>
        <p:spPr/>
        <p:txBody>
          <a:bodyPr/>
          <a:lstStyle/>
          <a:p>
            <a:endParaRPr lang="tr-TR"/>
          </a:p>
        </p:txBody>
      </p:sp>
      <p:pic>
        <p:nvPicPr>
          <p:cNvPr id="9" name="İçerik Yer Tutucusu 8">
            <a:extLst>
              <a:ext uri="{FF2B5EF4-FFF2-40B4-BE49-F238E27FC236}">
                <a16:creationId xmlns:a16="http://schemas.microsoft.com/office/drawing/2014/main" id="{6D4A56C9-2239-C6DE-203D-92965CAD8ED6}"/>
              </a:ext>
            </a:extLst>
          </p:cNvPr>
          <p:cNvPicPr>
            <a:picLocks noGrp="1" noChangeAspect="1"/>
          </p:cNvPicPr>
          <p:nvPr>
            <p:ph idx="1"/>
          </p:nvPr>
        </p:nvPicPr>
        <p:blipFill>
          <a:blip r:embed="rId2"/>
          <a:stretch>
            <a:fillRect/>
          </a:stretch>
        </p:blipFill>
        <p:spPr>
          <a:xfrm>
            <a:off x="939053" y="357937"/>
            <a:ext cx="10313894" cy="5890463"/>
          </a:xfrm>
          <a:prstGeom prst="rect">
            <a:avLst/>
          </a:prstGeom>
        </p:spPr>
      </p:pic>
      <p:sp>
        <p:nvSpPr>
          <p:cNvPr id="6" name="Slayt Numarası Yer Tutucusu 5">
            <a:extLst>
              <a:ext uri="{FF2B5EF4-FFF2-40B4-BE49-F238E27FC236}">
                <a16:creationId xmlns:a16="http://schemas.microsoft.com/office/drawing/2014/main" id="{CAE13B88-8EC2-7529-2FDA-B9EF0AA0B8D3}"/>
              </a:ext>
            </a:extLst>
          </p:cNvPr>
          <p:cNvSpPr>
            <a:spLocks noGrp="1"/>
          </p:cNvSpPr>
          <p:nvPr>
            <p:ph type="sldNum" sz="quarter" idx="12"/>
          </p:nvPr>
        </p:nvSpPr>
        <p:spPr/>
        <p:txBody>
          <a:bodyPr/>
          <a:lstStyle/>
          <a:p>
            <a:pPr rtl="0"/>
            <a:fld id="{294A09A9-5501-47C1-A89A-A340965A2BE2}" type="slidenum">
              <a:rPr lang="tr-TR" noProof="0" smtClean="0"/>
              <a:pPr rtl="0"/>
              <a:t>16</a:t>
            </a:fld>
            <a:endParaRPr lang="tr-TR" noProof="0"/>
          </a:p>
        </p:txBody>
      </p:sp>
      <p:sp>
        <p:nvSpPr>
          <p:cNvPr id="8" name="Metin kutusu 7">
            <a:extLst>
              <a:ext uri="{FF2B5EF4-FFF2-40B4-BE49-F238E27FC236}">
                <a16:creationId xmlns:a16="http://schemas.microsoft.com/office/drawing/2014/main" id="{C7955D79-1890-D6D8-3E68-B3DAFCF7AFB2}"/>
              </a:ext>
            </a:extLst>
          </p:cNvPr>
          <p:cNvSpPr txBox="1"/>
          <p:nvPr/>
        </p:nvSpPr>
        <p:spPr>
          <a:xfrm>
            <a:off x="3048000" y="3248816"/>
            <a:ext cx="6096000" cy="369332"/>
          </a:xfrm>
          <a:prstGeom prst="rect">
            <a:avLst/>
          </a:prstGeom>
          <a:noFill/>
        </p:spPr>
        <p:txBody>
          <a:bodyPr wrap="square">
            <a:spAutoFit/>
          </a:bodyPr>
          <a:lstStyle/>
          <a:p>
            <a:r>
              <a:rPr lang="tr-TR" b="0" dirty="0">
                <a:effectLst/>
              </a:rPr>
              <a:t> </a:t>
            </a:r>
            <a:endParaRPr lang="tr-TR" dirty="0"/>
          </a:p>
        </p:txBody>
      </p:sp>
      <p:pic>
        <p:nvPicPr>
          <p:cNvPr id="10" name="Resim 9">
            <a:extLst>
              <a:ext uri="{FF2B5EF4-FFF2-40B4-BE49-F238E27FC236}">
                <a16:creationId xmlns:a16="http://schemas.microsoft.com/office/drawing/2014/main" id="{2EC9873F-8419-FB6F-5B9A-E0D82A26DCCD}"/>
              </a:ext>
            </a:extLst>
          </p:cNvPr>
          <p:cNvPicPr>
            <a:picLocks noChangeAspect="1"/>
          </p:cNvPicPr>
          <p:nvPr/>
        </p:nvPicPr>
        <p:blipFill>
          <a:blip r:embed="rId3"/>
          <a:stretch>
            <a:fillRect/>
          </a:stretch>
        </p:blipFill>
        <p:spPr>
          <a:xfrm>
            <a:off x="1020519" y="0"/>
            <a:ext cx="10150961" cy="7158206"/>
          </a:xfrm>
          <a:prstGeom prst="rect">
            <a:avLst/>
          </a:prstGeom>
        </p:spPr>
      </p:pic>
      <p:sp>
        <p:nvSpPr>
          <p:cNvPr id="3" name="Alt Bilgi Yer Tutucusu 2">
            <a:extLst>
              <a:ext uri="{FF2B5EF4-FFF2-40B4-BE49-F238E27FC236}">
                <a16:creationId xmlns:a16="http://schemas.microsoft.com/office/drawing/2014/main" id="{8E823B16-2330-268B-D86E-B5E1B89BFC95}"/>
              </a:ext>
            </a:extLst>
          </p:cNvPr>
          <p:cNvSpPr>
            <a:spLocks noGrp="1"/>
          </p:cNvSpPr>
          <p:nvPr>
            <p:ph type="ftr" sz="quarter" idx="11"/>
          </p:nvPr>
        </p:nvSpPr>
        <p:spPr/>
        <p:txBody>
          <a:bodyPr/>
          <a:lstStyle/>
          <a:p>
            <a:pPr rtl="0"/>
            <a:r>
              <a:rPr lang="tr-TR" noProof="0"/>
              <a:t>https://docs.google.com/presentation/d/1DA2jTipwMRLIdlaosy_oBqjCPio1n00L/edit#slide=id.p15</a:t>
            </a:r>
          </a:p>
        </p:txBody>
      </p:sp>
    </p:spTree>
    <p:extLst>
      <p:ext uri="{BB962C8B-B14F-4D97-AF65-F5344CB8AC3E}">
        <p14:creationId xmlns:p14="http://schemas.microsoft.com/office/powerpoint/2010/main" val="374364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D59FB6-9B6B-E76F-13D3-D173AE496D58}"/>
              </a:ext>
            </a:extLst>
          </p:cNvPr>
          <p:cNvSpPr>
            <a:spLocks noGrp="1"/>
          </p:cNvSpPr>
          <p:nvPr>
            <p:ph type="title"/>
          </p:nvPr>
        </p:nvSpPr>
        <p:spPr/>
        <p:txBody>
          <a:bodyPr/>
          <a:lstStyle/>
          <a:p>
            <a:r>
              <a:rPr lang="tr-TR" dirty="0"/>
              <a:t>Türkiye İçin Çevre Sağlığı Sorunları </a:t>
            </a:r>
          </a:p>
        </p:txBody>
      </p:sp>
      <p:sp>
        <p:nvSpPr>
          <p:cNvPr id="3" name="İçerik Yer Tutucusu 2">
            <a:extLst>
              <a:ext uri="{FF2B5EF4-FFF2-40B4-BE49-F238E27FC236}">
                <a16:creationId xmlns:a16="http://schemas.microsoft.com/office/drawing/2014/main" id="{B1F3FAC6-DDF5-E16E-FCDC-E35082648FA4}"/>
              </a:ext>
            </a:extLst>
          </p:cNvPr>
          <p:cNvSpPr>
            <a:spLocks noGrp="1"/>
          </p:cNvSpPr>
          <p:nvPr>
            <p:ph idx="1"/>
          </p:nvPr>
        </p:nvSpPr>
        <p:spPr/>
        <p:txBody>
          <a:bodyPr>
            <a:normAutofit fontScale="92500" lnSpcReduction="20000"/>
          </a:bodyPr>
          <a:lstStyle/>
          <a:p>
            <a:r>
              <a:rPr lang="tr-TR" dirty="0"/>
              <a:t>1) Yeteri kadar ve temiz su sağlanması,</a:t>
            </a:r>
          </a:p>
          <a:p>
            <a:r>
              <a:rPr lang="tr-TR" dirty="0"/>
              <a:t>2) Katı ve sıvı atıkların zararsızlaştırılması,</a:t>
            </a:r>
          </a:p>
          <a:p>
            <a:r>
              <a:rPr lang="tr-TR" dirty="0"/>
              <a:t>3) Besin kontrolü ve sanitasyonu,</a:t>
            </a:r>
          </a:p>
          <a:p>
            <a:r>
              <a:rPr lang="tr-TR" dirty="0"/>
              <a:t>4) Vektörlerle bulaşan hastalıkların kontrolü ve vektörlerle savaş,</a:t>
            </a:r>
          </a:p>
          <a:p>
            <a:r>
              <a:rPr lang="tr-TR" dirty="0"/>
              <a:t>5) Konut hijyeni,</a:t>
            </a:r>
          </a:p>
          <a:p>
            <a:r>
              <a:rPr lang="tr-TR" dirty="0"/>
              <a:t>6) Kazalardan korunma faaliyetleri,</a:t>
            </a:r>
          </a:p>
          <a:p>
            <a:r>
              <a:rPr lang="tr-TR" dirty="0"/>
              <a:t>7) Endüstri hijyeni,</a:t>
            </a:r>
          </a:p>
          <a:p>
            <a:r>
              <a:rPr lang="tr-TR" dirty="0"/>
              <a:t>8) Gürültü ile savaş,</a:t>
            </a:r>
          </a:p>
          <a:p>
            <a:r>
              <a:rPr lang="tr-TR" dirty="0"/>
              <a:t>9) İyonizan radyasyonlardan korunma,</a:t>
            </a:r>
          </a:p>
          <a:p>
            <a:r>
              <a:rPr lang="tr-TR" dirty="0"/>
              <a:t>10) Hava kirliliği ile savaş</a:t>
            </a:r>
          </a:p>
          <a:p>
            <a:endParaRPr lang="tr-TR" dirty="0"/>
          </a:p>
        </p:txBody>
      </p:sp>
      <p:sp>
        <p:nvSpPr>
          <p:cNvPr id="5" name="Alt Bilgi Yer Tutucusu 4">
            <a:extLst>
              <a:ext uri="{FF2B5EF4-FFF2-40B4-BE49-F238E27FC236}">
                <a16:creationId xmlns:a16="http://schemas.microsoft.com/office/drawing/2014/main" id="{461E45C4-4872-CB6C-2020-0061C37B78AA}"/>
              </a:ext>
            </a:extLst>
          </p:cNvPr>
          <p:cNvSpPr>
            <a:spLocks noGrp="1"/>
          </p:cNvSpPr>
          <p:nvPr>
            <p:ph type="ftr" sz="quarter" idx="11"/>
          </p:nvPr>
        </p:nvSpPr>
        <p:spPr>
          <a:xfrm>
            <a:off x="3281083" y="6096000"/>
            <a:ext cx="6443675" cy="492953"/>
          </a:xfrm>
        </p:spPr>
        <p:txBody>
          <a:bodyPr/>
          <a:lstStyle/>
          <a:p>
            <a:pPr rtl="0"/>
            <a:r>
              <a:rPr lang="tr-TR" noProof="0" dirty="0"/>
              <a:t>https://docs.google.com/presentation/d/1DA2jTipwMRLIdlaosy_oBqjCPio1n00L/edit#slide=id.p15</a:t>
            </a:r>
          </a:p>
        </p:txBody>
      </p:sp>
      <p:sp>
        <p:nvSpPr>
          <p:cNvPr id="6" name="Slayt Numarası Yer Tutucusu 5">
            <a:extLst>
              <a:ext uri="{FF2B5EF4-FFF2-40B4-BE49-F238E27FC236}">
                <a16:creationId xmlns:a16="http://schemas.microsoft.com/office/drawing/2014/main" id="{1C9F84A2-8C36-163A-521A-77A007DDF537}"/>
              </a:ext>
            </a:extLst>
          </p:cNvPr>
          <p:cNvSpPr>
            <a:spLocks noGrp="1"/>
          </p:cNvSpPr>
          <p:nvPr>
            <p:ph type="sldNum" sz="quarter" idx="12"/>
          </p:nvPr>
        </p:nvSpPr>
        <p:spPr/>
        <p:txBody>
          <a:bodyPr/>
          <a:lstStyle/>
          <a:p>
            <a:pPr rtl="0"/>
            <a:fld id="{294A09A9-5501-47C1-A89A-A340965A2BE2}" type="slidenum">
              <a:rPr lang="tr-TR" noProof="0" smtClean="0"/>
              <a:pPr rtl="0"/>
              <a:t>17</a:t>
            </a:fld>
            <a:endParaRPr lang="tr-TR" noProof="0"/>
          </a:p>
        </p:txBody>
      </p:sp>
    </p:spTree>
    <p:extLst>
      <p:ext uri="{BB962C8B-B14F-4D97-AF65-F5344CB8AC3E}">
        <p14:creationId xmlns:p14="http://schemas.microsoft.com/office/powerpoint/2010/main" val="2136924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t>Küresel İklim Değişikliği</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r>
              <a:rPr lang="tr-TR" sz="2800" b="1" u="sng" dirty="0"/>
              <a:t>İklim:</a:t>
            </a:r>
            <a:r>
              <a:rPr lang="tr-TR" sz="2800" dirty="0"/>
              <a:t> Yeryüzünün herhangi bir yerinde </a:t>
            </a:r>
            <a:r>
              <a:rPr lang="tr-TR" sz="2800" u="sng" dirty="0"/>
              <a:t>uzun yıllar boyunca </a:t>
            </a:r>
            <a:r>
              <a:rPr lang="tr-TR" sz="2800" dirty="0"/>
              <a:t>yaşanan ya da gözlenen tüm hava koşullarının </a:t>
            </a:r>
            <a:r>
              <a:rPr lang="tr-TR" sz="2800" u="sng" dirty="0"/>
              <a:t>ortalama</a:t>
            </a:r>
            <a:r>
              <a:rPr lang="tr-TR" sz="2800" dirty="0"/>
              <a:t> durumu,</a:t>
            </a:r>
          </a:p>
          <a:p>
            <a:r>
              <a:rPr lang="tr-TR" sz="2800" b="1" u="sng" dirty="0"/>
              <a:t>Küresel İklim Değişikliği:</a:t>
            </a:r>
            <a:r>
              <a:rPr lang="tr-TR" sz="2800" dirty="0"/>
              <a:t> Fosil yakıtların kullanımı, arazi kullanımı değişiklikleri, ormansızlaştırma ve sanayi süreçleri gibi insan etkinlikleriyle atmosfere salınan sera gazları (H2O, CO2, CH4, O3, N2O, CFC–11, HFC, PFC, SF6) birikimlerindeki hızlı artışın doğal sera etkisini kuvvetlendirmesi sonucunda yerkürenin ortalama yüzey sıcaklıklarındaki artışı ve iklimde oluşan değişiklikler</a:t>
            </a:r>
            <a:endParaRPr lang="en-US" sz="2400" b="1" u="sng"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tr-TR" noProof="0"/>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18</a:t>
            </a:fld>
            <a:endParaRPr lang="tr-TR" noProof="0"/>
          </a:p>
        </p:txBody>
      </p:sp>
    </p:spTree>
    <p:extLst>
      <p:ext uri="{BB962C8B-B14F-4D97-AF65-F5344CB8AC3E}">
        <p14:creationId xmlns:p14="http://schemas.microsoft.com/office/powerpoint/2010/main" val="2816609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t>Küresel Isınma ve İklim Değişikliği</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835640" cy="4232235"/>
          </a:xfrm>
        </p:spPr>
        <p:txBody>
          <a:bodyPr>
            <a:normAutofit/>
          </a:bodyPr>
          <a:lstStyle/>
          <a:p>
            <a:r>
              <a:rPr lang="tr-TR" sz="2800" dirty="0"/>
              <a:t>Küresel ısınma dünyanın sıcaklığındaki güncel artışı tanımlar. </a:t>
            </a:r>
          </a:p>
          <a:p>
            <a:r>
              <a:rPr lang="tr-TR" sz="2800" u="sng" dirty="0"/>
              <a:t>Küresel ısınma iklim değişikliğinin bir nedenidir</a:t>
            </a:r>
            <a:r>
              <a:rPr lang="tr-TR" sz="2800" dirty="0"/>
              <a:t>. </a:t>
            </a:r>
          </a:p>
          <a:p>
            <a:r>
              <a:rPr lang="tr-TR" sz="2800" dirty="0"/>
              <a:t>İklim değişikliği küresel ısınmanın, yeryüzünün iklim sistemi üzerindeki pek çok farklı etkisinden bahseder. Bunlar; </a:t>
            </a:r>
          </a:p>
          <a:p>
            <a:pPr lvl="1"/>
            <a:r>
              <a:rPr lang="tr-TR" sz="2400" dirty="0"/>
              <a:t>Yü</a:t>
            </a:r>
            <a:r>
              <a:rPr lang="tr-TR" sz="2600" dirty="0"/>
              <a:t>kselen deniz seviyeleri, </a:t>
            </a:r>
          </a:p>
          <a:p>
            <a:pPr lvl="1"/>
            <a:r>
              <a:rPr lang="tr-TR" sz="2600" dirty="0"/>
              <a:t>Eriyen buzullar, </a:t>
            </a:r>
          </a:p>
          <a:p>
            <a:pPr lvl="1"/>
            <a:r>
              <a:rPr lang="tr-TR" sz="2600" dirty="0"/>
              <a:t>Değişen yağış modelleri, </a:t>
            </a:r>
          </a:p>
          <a:p>
            <a:pPr lvl="1"/>
            <a:r>
              <a:rPr lang="tr-TR" sz="2600" dirty="0"/>
              <a:t>Aşırı hava olaylarının (ani seller ve sıcaklık dalgaları gibi) değişen sıklığı,</a:t>
            </a:r>
          </a:p>
          <a:p>
            <a:pPr lvl="1"/>
            <a:r>
              <a:rPr lang="tr-TR" sz="2600" dirty="0"/>
              <a:t>Mevsimlerin değişen uzunlukları ve değişen mahsul verimlerini içerir.</a:t>
            </a:r>
            <a:endParaRPr lang="en-US" sz="22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tr-TR" noProof="0"/>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19</a:t>
            </a:fld>
            <a:endParaRPr lang="tr-TR" noProof="0"/>
          </a:p>
        </p:txBody>
      </p:sp>
    </p:spTree>
    <p:extLst>
      <p:ext uri="{BB962C8B-B14F-4D97-AF65-F5344CB8AC3E}">
        <p14:creationId xmlns:p14="http://schemas.microsoft.com/office/powerpoint/2010/main" val="352811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24180B-35BA-C28E-820F-59C84FBDD99A}"/>
              </a:ext>
            </a:extLst>
          </p:cNvPr>
          <p:cNvSpPr>
            <a:spLocks noGrp="1"/>
          </p:cNvSpPr>
          <p:nvPr>
            <p:ph type="title"/>
          </p:nvPr>
        </p:nvSpPr>
        <p:spPr/>
        <p:txBody>
          <a:bodyPr rtlCol="0" anchor="ctr">
            <a:normAutofit/>
          </a:bodyPr>
          <a:lstStyle/>
          <a:p>
            <a:pPr rtl="0"/>
            <a:r>
              <a:rPr lang="tr-TR" sz="6600" b="1" dirty="0"/>
              <a:t>SUNUM PLANI:</a:t>
            </a:r>
          </a:p>
        </p:txBody>
      </p:sp>
      <p:sp>
        <p:nvSpPr>
          <p:cNvPr id="3" name="Alt Başlık 2">
            <a:extLst>
              <a:ext uri="{FF2B5EF4-FFF2-40B4-BE49-F238E27FC236}">
                <a16:creationId xmlns:a16="http://schemas.microsoft.com/office/drawing/2014/main" id="{626260E8-21BF-1371-4767-5E86248A7A7B}"/>
              </a:ext>
            </a:extLst>
          </p:cNvPr>
          <p:cNvSpPr>
            <a:spLocks noGrp="1"/>
          </p:cNvSpPr>
          <p:nvPr>
            <p:ph idx="1"/>
          </p:nvPr>
        </p:nvSpPr>
        <p:spPr>
          <a:xfrm>
            <a:off x="932330" y="1739153"/>
            <a:ext cx="10083542" cy="4356847"/>
          </a:xfrm>
        </p:spPr>
        <p:txBody>
          <a:bodyPr rtlCol="0">
            <a:normAutofit fontScale="92500" lnSpcReduction="20000"/>
          </a:bodyPr>
          <a:lstStyle/>
          <a:p>
            <a:pPr rtl="0"/>
            <a:r>
              <a:rPr lang="tr-TR" sz="2800" dirty="0"/>
              <a:t>1- Çevre sağlığına giriş temel kavramlar</a:t>
            </a:r>
            <a:endParaRPr lang="tr-TR" sz="1800" b="1" i="0" u="none" strike="noStrike" dirty="0">
              <a:solidFill>
                <a:srgbClr val="FF0000"/>
              </a:solidFill>
              <a:effectLst/>
              <a:highlight>
                <a:srgbClr val="FFFF00"/>
              </a:highlight>
              <a:latin typeface="Calibri" panose="020F0502020204030204" pitchFamily="34" charset="0"/>
            </a:endParaRPr>
          </a:p>
          <a:p>
            <a:pPr rtl="0"/>
            <a:r>
              <a:rPr lang="tr-TR" sz="2800" dirty="0"/>
              <a:t>2-Çevre kirliliği sorunları</a:t>
            </a:r>
          </a:p>
          <a:p>
            <a:pPr rtl="0"/>
            <a:r>
              <a:rPr lang="tr-TR" sz="2800" dirty="0"/>
              <a:t>Toprak kirliliği</a:t>
            </a:r>
          </a:p>
          <a:p>
            <a:pPr rtl="0"/>
            <a:r>
              <a:rPr lang="tr-TR" sz="2800" dirty="0"/>
              <a:t>Gürültü </a:t>
            </a:r>
            <a:r>
              <a:rPr lang="tr-TR" sz="2800" dirty="0" err="1"/>
              <a:t>kirliiği</a:t>
            </a:r>
            <a:endParaRPr lang="tr-TR" sz="2800" dirty="0"/>
          </a:p>
          <a:p>
            <a:pPr rtl="0"/>
            <a:r>
              <a:rPr lang="tr-TR" sz="2800" dirty="0"/>
              <a:t>Su </a:t>
            </a:r>
            <a:r>
              <a:rPr lang="tr-TR" sz="2800" dirty="0" err="1"/>
              <a:t>kirlilği</a:t>
            </a:r>
            <a:endParaRPr lang="tr-TR" sz="2800" dirty="0"/>
          </a:p>
          <a:p>
            <a:pPr rtl="0"/>
            <a:r>
              <a:rPr lang="tr-TR" sz="2800" dirty="0"/>
              <a:t>Konut sağlığı</a:t>
            </a:r>
          </a:p>
          <a:p>
            <a:pPr rtl="0"/>
            <a:r>
              <a:rPr lang="tr-TR" sz="2800" dirty="0"/>
              <a:t>Hava kirliliği </a:t>
            </a:r>
          </a:p>
          <a:p>
            <a:pPr rtl="0"/>
            <a:r>
              <a:rPr lang="tr-TR" sz="2800" dirty="0"/>
              <a:t>Su kirliliği</a:t>
            </a:r>
            <a:endParaRPr lang="tr-TR" sz="1900" dirty="0"/>
          </a:p>
          <a:p>
            <a:pPr rtl="0"/>
            <a:r>
              <a:rPr lang="tr-TR" sz="2800" dirty="0"/>
              <a:t>3-İçme Kullanma Suları</a:t>
            </a:r>
          </a:p>
        </p:txBody>
      </p:sp>
      <p:sp>
        <p:nvSpPr>
          <p:cNvPr id="8" name="Footer Placeholder 3">
            <a:extLst>
              <a:ext uri="{FF2B5EF4-FFF2-40B4-BE49-F238E27FC236}">
                <a16:creationId xmlns:a16="http://schemas.microsoft.com/office/drawing/2014/main" id="{5D626306-3971-488A-207E-E2C295D182D9}"/>
              </a:ext>
            </a:extLst>
          </p:cNvPr>
          <p:cNvSpPr>
            <a:spLocks noGrp="1"/>
          </p:cNvSpPr>
          <p:nvPr>
            <p:ph type="ftr" sz="quarter" idx="11"/>
          </p:nvPr>
        </p:nvSpPr>
        <p:spPr/>
        <p:txBody>
          <a:bodyPr/>
          <a:lstStyle/>
          <a:p>
            <a:pPr rtl="0">
              <a:spcAft>
                <a:spcPts val="600"/>
              </a:spcAft>
            </a:pPr>
            <a:r>
              <a:rPr lang="tr-TR" noProof="0"/>
              <a:t>https://docs.google.com/presentation/d/1DA2jTipwMRLIdlaosy_oBqjCPio1n00L/edit#slide=id.p15</a:t>
            </a:r>
            <a:endParaRPr lang="tr-TR" noProof="0" dirty="0"/>
          </a:p>
        </p:txBody>
      </p:sp>
      <p:sp>
        <p:nvSpPr>
          <p:cNvPr id="10" name="Slide Number Placeholder 4">
            <a:extLst>
              <a:ext uri="{FF2B5EF4-FFF2-40B4-BE49-F238E27FC236}">
                <a16:creationId xmlns:a16="http://schemas.microsoft.com/office/drawing/2014/main" id="{C209051A-E7ED-D198-7DEB-F3F27FF0D5B5}"/>
              </a:ext>
            </a:extLst>
          </p:cNvPr>
          <p:cNvSpPr>
            <a:spLocks noGrp="1"/>
          </p:cNvSpPr>
          <p:nvPr>
            <p:ph type="sldNum" sz="quarter" idx="12"/>
          </p:nvPr>
        </p:nvSpPr>
        <p:spPr/>
        <p:txBody>
          <a:bodyPr/>
          <a:lstStyle/>
          <a:p>
            <a:pPr rtl="0">
              <a:spcAft>
                <a:spcPts val="600"/>
              </a:spcAft>
            </a:pPr>
            <a:fld id="{294A09A9-5501-47C1-A89A-A340965A2BE2}" type="slidenum">
              <a:rPr lang="tr-TR" noProof="0" smtClean="0"/>
              <a:pPr rtl="0">
                <a:spcAft>
                  <a:spcPts val="600"/>
                </a:spcAft>
              </a:pPr>
              <a:t>2</a:t>
            </a:fld>
            <a:endParaRPr lang="tr-TR" noProof="0"/>
          </a:p>
        </p:txBody>
      </p:sp>
    </p:spTree>
    <p:extLst>
      <p:ext uri="{BB962C8B-B14F-4D97-AF65-F5344CB8AC3E}">
        <p14:creationId xmlns:p14="http://schemas.microsoft.com/office/powerpoint/2010/main" val="31771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223D4B1-CB1A-080E-3157-FE343D35F955}"/>
              </a:ext>
            </a:extLst>
          </p:cNvPr>
          <p:cNvSpPr>
            <a:spLocks noGrp="1"/>
          </p:cNvSpPr>
          <p:nvPr>
            <p:ph type="title"/>
          </p:nvPr>
        </p:nvSpPr>
        <p:spPr/>
        <p:txBody>
          <a:bodyPr/>
          <a:lstStyle/>
          <a:p>
            <a:r>
              <a:rPr lang="tr-TR" dirty="0"/>
              <a:t>İklim Değişikliği Nedenleri</a:t>
            </a:r>
          </a:p>
        </p:txBody>
      </p:sp>
      <p:sp>
        <p:nvSpPr>
          <p:cNvPr id="5" name="Metin Yer Tutucusu 4">
            <a:extLst>
              <a:ext uri="{FF2B5EF4-FFF2-40B4-BE49-F238E27FC236}">
                <a16:creationId xmlns:a16="http://schemas.microsoft.com/office/drawing/2014/main" id="{847D6493-6F80-5560-4D2A-1CD3479399C6}"/>
              </a:ext>
            </a:extLst>
          </p:cNvPr>
          <p:cNvSpPr>
            <a:spLocks noGrp="1"/>
          </p:cNvSpPr>
          <p:nvPr>
            <p:ph type="body" idx="1"/>
          </p:nvPr>
        </p:nvSpPr>
        <p:spPr>
          <a:xfrm>
            <a:off x="1124712" y="1741409"/>
            <a:ext cx="4158488" cy="427797"/>
          </a:xfrm>
        </p:spPr>
        <p:txBody>
          <a:bodyPr>
            <a:noAutofit/>
          </a:bodyPr>
          <a:lstStyle/>
          <a:p>
            <a:r>
              <a:rPr lang="tr-TR" sz="2800" dirty="0"/>
              <a:t>Doğal Nedenler-İtici güç</a:t>
            </a:r>
          </a:p>
        </p:txBody>
      </p:sp>
      <p:sp>
        <p:nvSpPr>
          <p:cNvPr id="6" name="İçerik Yer Tutucusu 5">
            <a:extLst>
              <a:ext uri="{FF2B5EF4-FFF2-40B4-BE49-F238E27FC236}">
                <a16:creationId xmlns:a16="http://schemas.microsoft.com/office/drawing/2014/main" id="{468D466C-AA2E-807B-CE6B-8CF5E23B2AFF}"/>
              </a:ext>
            </a:extLst>
          </p:cNvPr>
          <p:cNvSpPr>
            <a:spLocks noGrp="1"/>
          </p:cNvSpPr>
          <p:nvPr>
            <p:ph sz="half" idx="2"/>
          </p:nvPr>
        </p:nvSpPr>
        <p:spPr>
          <a:xfrm>
            <a:off x="1124712" y="2219928"/>
            <a:ext cx="4158488" cy="3730050"/>
          </a:xfrm>
        </p:spPr>
        <p:txBody>
          <a:bodyPr>
            <a:normAutofit lnSpcReduction="10000"/>
          </a:bodyPr>
          <a:lstStyle/>
          <a:p>
            <a:r>
              <a:rPr lang="tr-TR" sz="2800" dirty="0"/>
              <a:t>Nüfus artışı </a:t>
            </a:r>
          </a:p>
          <a:p>
            <a:r>
              <a:rPr lang="tr-TR" sz="2800" dirty="0"/>
              <a:t>Ekonomik gelişme </a:t>
            </a:r>
          </a:p>
          <a:p>
            <a:r>
              <a:rPr lang="tr-TR" sz="2800" dirty="0"/>
              <a:t>Gelir artışı </a:t>
            </a:r>
          </a:p>
          <a:p>
            <a:r>
              <a:rPr lang="tr-TR" sz="2800" dirty="0"/>
              <a:t>Arazi kullanımı </a:t>
            </a:r>
          </a:p>
          <a:p>
            <a:r>
              <a:rPr lang="tr-TR" sz="2800" dirty="0"/>
              <a:t>Kentleşme </a:t>
            </a:r>
          </a:p>
          <a:p>
            <a:r>
              <a:rPr lang="tr-TR" sz="2800" dirty="0"/>
              <a:t>Göç </a:t>
            </a:r>
          </a:p>
          <a:p>
            <a:r>
              <a:rPr lang="tr-TR" sz="2800" dirty="0"/>
              <a:t>İklim değişikliği</a:t>
            </a:r>
          </a:p>
        </p:txBody>
      </p:sp>
      <p:sp>
        <p:nvSpPr>
          <p:cNvPr id="9" name="Metin Yer Tutucusu 8">
            <a:extLst>
              <a:ext uri="{FF2B5EF4-FFF2-40B4-BE49-F238E27FC236}">
                <a16:creationId xmlns:a16="http://schemas.microsoft.com/office/drawing/2014/main" id="{29A90166-3DF0-5098-0890-6BEF24657E8E}"/>
              </a:ext>
            </a:extLst>
          </p:cNvPr>
          <p:cNvSpPr>
            <a:spLocks noGrp="1"/>
          </p:cNvSpPr>
          <p:nvPr>
            <p:ph type="body" sz="quarter" idx="3"/>
          </p:nvPr>
        </p:nvSpPr>
        <p:spPr>
          <a:xfrm>
            <a:off x="7030720" y="1759213"/>
            <a:ext cx="4079240" cy="409994"/>
          </a:xfrm>
        </p:spPr>
        <p:txBody>
          <a:bodyPr>
            <a:noAutofit/>
          </a:bodyPr>
          <a:lstStyle/>
          <a:p>
            <a:r>
              <a:rPr lang="tr-TR" sz="2800" dirty="0"/>
              <a:t>Küresel Isınma</a:t>
            </a:r>
          </a:p>
        </p:txBody>
      </p:sp>
      <p:sp>
        <p:nvSpPr>
          <p:cNvPr id="10" name="İçerik Yer Tutucusu 9">
            <a:extLst>
              <a:ext uri="{FF2B5EF4-FFF2-40B4-BE49-F238E27FC236}">
                <a16:creationId xmlns:a16="http://schemas.microsoft.com/office/drawing/2014/main" id="{2A61422B-2EC4-5B86-A4A6-7DF85BBBA61F}"/>
              </a:ext>
            </a:extLst>
          </p:cNvPr>
          <p:cNvSpPr>
            <a:spLocks noGrp="1"/>
          </p:cNvSpPr>
          <p:nvPr>
            <p:ph sz="quarter" idx="4"/>
          </p:nvPr>
        </p:nvSpPr>
        <p:spPr>
          <a:xfrm>
            <a:off x="7030720" y="2237732"/>
            <a:ext cx="4079240" cy="3712245"/>
          </a:xfrm>
        </p:spPr>
        <p:txBody>
          <a:bodyPr>
            <a:normAutofit lnSpcReduction="10000"/>
          </a:bodyPr>
          <a:lstStyle/>
          <a:p>
            <a:r>
              <a:rPr lang="tr-TR" sz="2800" dirty="0"/>
              <a:t>Fosil yakıt kullanımı</a:t>
            </a:r>
          </a:p>
          <a:p>
            <a:pPr marL="0" indent="0">
              <a:buNone/>
            </a:pPr>
            <a:r>
              <a:rPr lang="tr-TR" sz="2800" dirty="0"/>
              <a:t>	Kömür, petrol, doğalgaz</a:t>
            </a:r>
          </a:p>
          <a:p>
            <a:r>
              <a:rPr lang="tr-TR" sz="2800" dirty="0"/>
              <a:t>Atmosferde biriken sera gazları (%47 artış)</a:t>
            </a:r>
          </a:p>
          <a:p>
            <a:pPr marL="0" indent="0">
              <a:buNone/>
            </a:pPr>
            <a:endParaRPr lang="tr-TR" dirty="0"/>
          </a:p>
        </p:txBody>
      </p:sp>
      <p:sp>
        <p:nvSpPr>
          <p:cNvPr id="11" name="Alt Bilgi Yer Tutucusu 10">
            <a:extLst>
              <a:ext uri="{FF2B5EF4-FFF2-40B4-BE49-F238E27FC236}">
                <a16:creationId xmlns:a16="http://schemas.microsoft.com/office/drawing/2014/main" id="{BF360EB4-95FC-06B3-A19B-A4270D5C65D4}"/>
              </a:ext>
            </a:extLst>
          </p:cNvPr>
          <p:cNvSpPr>
            <a:spLocks noGrp="1"/>
          </p:cNvSpPr>
          <p:nvPr>
            <p:ph type="ftr" sz="quarter" idx="11"/>
          </p:nvPr>
        </p:nvSpPr>
        <p:spPr/>
        <p:txBody>
          <a:bodyPr/>
          <a:lstStyle/>
          <a:p>
            <a:r>
              <a:rPr lang="tr-TR"/>
              <a:t>https://docs.google.com/presentation/d/1DA2jTipwMRLIdlaosy_oBqjCPio1n00L/edit#slide=id.p15</a:t>
            </a:r>
            <a:endParaRPr lang="tr-TR" noProof="0" dirty="0"/>
          </a:p>
        </p:txBody>
      </p:sp>
      <p:sp>
        <p:nvSpPr>
          <p:cNvPr id="12" name="Slayt Numarası Yer Tutucusu 11">
            <a:extLst>
              <a:ext uri="{FF2B5EF4-FFF2-40B4-BE49-F238E27FC236}">
                <a16:creationId xmlns:a16="http://schemas.microsoft.com/office/drawing/2014/main" id="{D583A66A-C317-BD0A-9FE1-3BC55C4C4FCA}"/>
              </a:ext>
            </a:extLst>
          </p:cNvPr>
          <p:cNvSpPr>
            <a:spLocks noGrp="1"/>
          </p:cNvSpPr>
          <p:nvPr>
            <p:ph type="sldNum" sz="quarter" idx="12"/>
          </p:nvPr>
        </p:nvSpPr>
        <p:spPr/>
        <p:txBody>
          <a:bodyPr/>
          <a:lstStyle/>
          <a:p>
            <a:pPr rtl="0"/>
            <a:fld id="{294A09A9-5501-47C1-A89A-A340965A2BE2}" type="slidenum">
              <a:rPr lang="tr-TR" noProof="0" smtClean="0"/>
              <a:t>20</a:t>
            </a:fld>
            <a:endParaRPr lang="tr-TR" noProof="0"/>
          </a:p>
        </p:txBody>
      </p:sp>
    </p:spTree>
    <p:extLst>
      <p:ext uri="{BB962C8B-B14F-4D97-AF65-F5344CB8AC3E}">
        <p14:creationId xmlns:p14="http://schemas.microsoft.com/office/powerpoint/2010/main" val="4092343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E38CC688-8B49-B146-26FB-3B9C295E8F95}"/>
              </a:ext>
            </a:extLst>
          </p:cNvPr>
          <p:cNvSpPr>
            <a:spLocks noGrp="1"/>
          </p:cNvSpPr>
          <p:nvPr>
            <p:ph type="title"/>
          </p:nvPr>
        </p:nvSpPr>
        <p:spPr/>
        <p:txBody>
          <a:bodyPr/>
          <a:lstStyle/>
          <a:p>
            <a:r>
              <a:rPr lang="tr-TR" dirty="0"/>
              <a:t>Kısa Dönem Bölgesel Etkiler</a:t>
            </a:r>
            <a:endParaRPr lang="en-US" dirty="0"/>
          </a:p>
        </p:txBody>
      </p:sp>
      <p:sp>
        <p:nvSpPr>
          <p:cNvPr id="4" name="İçerik Yer Tutucusu 3">
            <a:extLst>
              <a:ext uri="{FF2B5EF4-FFF2-40B4-BE49-F238E27FC236}">
                <a16:creationId xmlns:a16="http://schemas.microsoft.com/office/drawing/2014/main" id="{867D194E-BFFC-6686-D2A2-B64328640184}"/>
              </a:ext>
            </a:extLst>
          </p:cNvPr>
          <p:cNvSpPr>
            <a:spLocks noGrp="1"/>
          </p:cNvSpPr>
          <p:nvPr>
            <p:ph idx="1"/>
          </p:nvPr>
        </p:nvSpPr>
        <p:spPr>
          <a:xfrm>
            <a:off x="838200" y="2692400"/>
            <a:ext cx="4991100" cy="1828800"/>
          </a:xfrm>
        </p:spPr>
        <p:txBody>
          <a:bodyPr/>
          <a:lstStyle/>
          <a:p>
            <a:r>
              <a:rPr lang="tr-TR" dirty="0"/>
              <a:t>Kuraklık</a:t>
            </a:r>
          </a:p>
          <a:p>
            <a:endParaRPr lang="tr-TR" dirty="0"/>
          </a:p>
        </p:txBody>
      </p:sp>
      <p:sp>
        <p:nvSpPr>
          <p:cNvPr id="47" name="Footer Placeholder 3">
            <a:extLst>
              <a:ext uri="{FF2B5EF4-FFF2-40B4-BE49-F238E27FC236}">
                <a16:creationId xmlns:a16="http://schemas.microsoft.com/office/drawing/2014/main" id="{77051CCA-A42A-B245-F0D8-79E91960C497}"/>
              </a:ext>
            </a:extLst>
          </p:cNvPr>
          <p:cNvSpPr>
            <a:spLocks noGrp="1"/>
          </p:cNvSpPr>
          <p:nvPr>
            <p:ph type="ftr" sz="quarter" idx="11"/>
          </p:nvPr>
        </p:nvSpPr>
        <p:spPr>
          <a:xfrm>
            <a:off x="228600" y="6019800"/>
            <a:ext cx="10896600" cy="701675"/>
          </a:xfrm>
        </p:spPr>
        <p:txBody>
          <a:bodyPr/>
          <a:lstStyle/>
          <a:p>
            <a:r>
              <a:rPr lang="tr-TR"/>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21</a:t>
            </a:fld>
            <a:endParaRPr lang="tr-TR" noProof="0"/>
          </a:p>
        </p:txBody>
      </p:sp>
      <p:sp>
        <p:nvSpPr>
          <p:cNvPr id="5" name="İçerik Yer Tutucusu 3">
            <a:extLst>
              <a:ext uri="{FF2B5EF4-FFF2-40B4-BE49-F238E27FC236}">
                <a16:creationId xmlns:a16="http://schemas.microsoft.com/office/drawing/2014/main" id="{934EE516-E4E9-09E7-2804-7FEF8A0E168F}"/>
              </a:ext>
            </a:extLst>
          </p:cNvPr>
          <p:cNvSpPr txBox="1">
            <a:spLocks/>
          </p:cNvSpPr>
          <p:nvPr/>
        </p:nvSpPr>
        <p:spPr>
          <a:xfrm>
            <a:off x="6083300" y="2692400"/>
            <a:ext cx="5041900"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Gill Sans Nova Light" panose="020F0302020204030204" pitchFamily="34" charset="0"/>
                <a:ea typeface="+mn-ea"/>
                <a:cs typeface="Gill Sans Nova Light" panose="020F0302020204030204" pitchFamily="34" charset="0"/>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Gill Sans Nova Light" panose="020F0302020204030204" pitchFamily="34" charset="0"/>
                <a:ea typeface="+mn-ea"/>
                <a:cs typeface="Gill Sans Nova Light" panose="020F0302020204030204" pitchFamily="34" charset="0"/>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Gill Sans Nova Light" panose="020F0302020204030204" pitchFamily="34" charset="0"/>
                <a:ea typeface="+mn-ea"/>
                <a:cs typeface="Gill Sans Nova Light" panose="020F0302020204030204" pitchFamily="34" charset="0"/>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Gill Sans Nova Light" panose="020F0302020204030204" pitchFamily="34" charset="0"/>
                <a:ea typeface="+mn-ea"/>
                <a:cs typeface="Gill Sans Nova Light" panose="020F0302020204030204" pitchFamily="34" charset="0"/>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Gill Sans Nova Light" panose="020F0302020204030204" pitchFamily="34" charset="0"/>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t>Taşkın</a:t>
            </a:r>
          </a:p>
        </p:txBody>
      </p:sp>
      <p:pic>
        <p:nvPicPr>
          <p:cNvPr id="6" name="Resim 5">
            <a:extLst>
              <a:ext uri="{FF2B5EF4-FFF2-40B4-BE49-F238E27FC236}">
                <a16:creationId xmlns:a16="http://schemas.microsoft.com/office/drawing/2014/main" id="{A7F8BC65-A80A-E897-4FC3-5FCC1F9D570D}"/>
              </a:ext>
            </a:extLst>
          </p:cNvPr>
          <p:cNvPicPr>
            <a:picLocks noChangeAspect="1"/>
          </p:cNvPicPr>
          <p:nvPr/>
        </p:nvPicPr>
        <p:blipFill>
          <a:blip r:embed="rId2"/>
          <a:stretch>
            <a:fillRect/>
          </a:stretch>
        </p:blipFill>
        <p:spPr>
          <a:xfrm>
            <a:off x="3175000" y="2692400"/>
            <a:ext cx="2501900" cy="1698217"/>
          </a:xfrm>
          <a:prstGeom prst="rect">
            <a:avLst/>
          </a:prstGeom>
        </p:spPr>
      </p:pic>
      <p:pic>
        <p:nvPicPr>
          <p:cNvPr id="7" name="Resim 6">
            <a:extLst>
              <a:ext uri="{FF2B5EF4-FFF2-40B4-BE49-F238E27FC236}">
                <a16:creationId xmlns:a16="http://schemas.microsoft.com/office/drawing/2014/main" id="{E07F59BC-02DC-01B2-2B78-C2E525E0E3A9}"/>
              </a:ext>
            </a:extLst>
          </p:cNvPr>
          <p:cNvPicPr>
            <a:picLocks noChangeAspect="1"/>
          </p:cNvPicPr>
          <p:nvPr/>
        </p:nvPicPr>
        <p:blipFill>
          <a:blip r:embed="rId3"/>
          <a:stretch>
            <a:fillRect/>
          </a:stretch>
        </p:blipFill>
        <p:spPr>
          <a:xfrm>
            <a:off x="8106147" y="2692399"/>
            <a:ext cx="3019053" cy="1698217"/>
          </a:xfrm>
          <a:prstGeom prst="rect">
            <a:avLst/>
          </a:prstGeom>
        </p:spPr>
      </p:pic>
      <p:sp>
        <p:nvSpPr>
          <p:cNvPr id="9" name="Metin kutusu 8">
            <a:extLst>
              <a:ext uri="{FF2B5EF4-FFF2-40B4-BE49-F238E27FC236}">
                <a16:creationId xmlns:a16="http://schemas.microsoft.com/office/drawing/2014/main" id="{B4E0564D-C733-B024-1ABF-7AB00BDDBEE6}"/>
              </a:ext>
            </a:extLst>
          </p:cNvPr>
          <p:cNvSpPr txBox="1"/>
          <p:nvPr/>
        </p:nvSpPr>
        <p:spPr>
          <a:xfrm>
            <a:off x="1028700" y="4610100"/>
            <a:ext cx="10312400" cy="954107"/>
          </a:xfrm>
          <a:prstGeom prst="rect">
            <a:avLst/>
          </a:prstGeom>
          <a:noFill/>
        </p:spPr>
        <p:txBody>
          <a:bodyPr wrap="square" rtlCol="0">
            <a:spAutoFit/>
          </a:bodyPr>
          <a:lstStyle/>
          <a:p>
            <a:pPr marL="457200" indent="-457200">
              <a:buFont typeface="Arial" panose="020B0604020202020204" pitchFamily="34" charset="0"/>
              <a:buChar char="•"/>
            </a:pPr>
            <a:r>
              <a:rPr lang="tr-TR" sz="2800" dirty="0">
                <a:solidFill>
                  <a:schemeClr val="accent3"/>
                </a:solidFill>
              </a:rPr>
              <a:t>Ekstrem iklim olaylarından kaynaklanan afetlerin meydana gelme sıklığı, 2000-2006 döneminde bir önceki on yıla göre %187 oranında arttı</a:t>
            </a:r>
            <a:r>
              <a:rPr lang="tr-TR" dirty="0">
                <a:solidFill>
                  <a:schemeClr val="accent3"/>
                </a:solidFill>
              </a:rPr>
              <a:t>.</a:t>
            </a:r>
          </a:p>
        </p:txBody>
      </p:sp>
    </p:spTree>
    <p:extLst>
      <p:ext uri="{BB962C8B-B14F-4D97-AF65-F5344CB8AC3E}">
        <p14:creationId xmlns:p14="http://schemas.microsoft.com/office/powerpoint/2010/main" val="15387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t>Beklenen Uzun Dönem Etkiler</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81200"/>
            <a:ext cx="5257800" cy="4011068"/>
          </a:xfrm>
        </p:spPr>
        <p:txBody>
          <a:bodyPr>
            <a:normAutofit fontScale="85000" lnSpcReduction="20000"/>
          </a:bodyPr>
          <a:lstStyle/>
          <a:p>
            <a:pPr marL="0" indent="0">
              <a:buNone/>
            </a:pPr>
            <a:r>
              <a:rPr lang="tr-TR" sz="2800" dirty="0"/>
              <a:t>Yenilenebilir su kaynakları</a:t>
            </a:r>
          </a:p>
          <a:p>
            <a:r>
              <a:rPr lang="tr-TR" sz="2800" dirty="0"/>
              <a:t>Yağış</a:t>
            </a:r>
          </a:p>
          <a:p>
            <a:r>
              <a:rPr lang="tr-TR" sz="2800" dirty="0"/>
              <a:t>Sıcaklık</a:t>
            </a:r>
          </a:p>
          <a:p>
            <a:r>
              <a:rPr lang="tr-TR" sz="2800" dirty="0"/>
              <a:t>Nem</a:t>
            </a:r>
          </a:p>
          <a:p>
            <a:r>
              <a:rPr lang="tr-TR" sz="2800" dirty="0"/>
              <a:t>Rüzgar şiddeti</a:t>
            </a:r>
          </a:p>
          <a:p>
            <a:r>
              <a:rPr lang="tr-TR" sz="2800" dirty="0"/>
              <a:t>Kar örtüsü</a:t>
            </a:r>
          </a:p>
          <a:p>
            <a:r>
              <a:rPr lang="tr-TR" sz="2800" dirty="0"/>
              <a:t>Bitki örtüsü</a:t>
            </a:r>
          </a:p>
          <a:p>
            <a:r>
              <a:rPr lang="tr-TR" sz="2800" dirty="0"/>
              <a:t>Toprak nemi</a:t>
            </a:r>
          </a:p>
          <a:p>
            <a:r>
              <a:rPr lang="tr-TR" sz="2800" dirty="0"/>
              <a:t>Yüzey akışı </a:t>
            </a:r>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tr-TR"/>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22</a:t>
            </a:fld>
            <a:endParaRPr lang="tr-TR" noProof="0"/>
          </a:p>
        </p:txBody>
      </p:sp>
      <p:sp>
        <p:nvSpPr>
          <p:cNvPr id="2" name="İçerik Yer Tutucusu 7">
            <a:extLst>
              <a:ext uri="{FF2B5EF4-FFF2-40B4-BE49-F238E27FC236}">
                <a16:creationId xmlns:a16="http://schemas.microsoft.com/office/drawing/2014/main" id="{6103CE05-E081-1695-9726-B50A2100AAB6}"/>
              </a:ext>
            </a:extLst>
          </p:cNvPr>
          <p:cNvSpPr txBox="1">
            <a:spLocks/>
          </p:cNvSpPr>
          <p:nvPr/>
        </p:nvSpPr>
        <p:spPr>
          <a:xfrm>
            <a:off x="6189154" y="1981200"/>
            <a:ext cx="5469446" cy="4152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16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1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12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1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1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400" dirty="0"/>
              <a:t>Beklenen Etkiler</a:t>
            </a:r>
          </a:p>
          <a:p>
            <a:r>
              <a:rPr lang="tr-TR" sz="2400" dirty="0"/>
              <a:t>Kara ve okyanus bölgelerinde ortalama sıcaklık artışı (1,5-5,6 </a:t>
            </a:r>
            <a:r>
              <a:rPr lang="tr-TR" sz="2400" baseline="30000" dirty="0"/>
              <a:t>o</a:t>
            </a:r>
            <a:r>
              <a:rPr lang="tr-TR" sz="2400" dirty="0"/>
              <a:t>C)</a:t>
            </a:r>
          </a:p>
          <a:p>
            <a:r>
              <a:rPr lang="tr-TR" sz="2400" dirty="0"/>
              <a:t>Pek çok insanın yaşadığı bölgede aşırı sıcaklık</a:t>
            </a:r>
          </a:p>
          <a:p>
            <a:r>
              <a:rPr lang="tr-TR" sz="2400" dirty="0"/>
              <a:t>Pek çok bölgede aşırı yağış</a:t>
            </a:r>
          </a:p>
          <a:p>
            <a:r>
              <a:rPr lang="tr-TR" sz="2400" dirty="0"/>
              <a:t>Bazı bölgelerde kuraklık ve yetersiz yağış</a:t>
            </a:r>
          </a:p>
        </p:txBody>
      </p:sp>
      <p:sp>
        <p:nvSpPr>
          <p:cNvPr id="4" name="Metin kutusu 3">
            <a:extLst>
              <a:ext uri="{FF2B5EF4-FFF2-40B4-BE49-F238E27FC236}">
                <a16:creationId xmlns:a16="http://schemas.microsoft.com/office/drawing/2014/main" id="{90BE4944-A2A3-3DD6-C1D1-49D7FEF165C2}"/>
              </a:ext>
            </a:extLst>
          </p:cNvPr>
          <p:cNvSpPr txBox="1"/>
          <p:nvPr/>
        </p:nvSpPr>
        <p:spPr>
          <a:xfrm>
            <a:off x="6248400" y="5323218"/>
            <a:ext cx="10820400" cy="523220"/>
          </a:xfrm>
          <a:prstGeom prst="rect">
            <a:avLst/>
          </a:prstGeom>
          <a:noFill/>
        </p:spPr>
        <p:txBody>
          <a:bodyPr wrap="square">
            <a:spAutoFit/>
          </a:bodyPr>
          <a:lstStyle/>
          <a:p>
            <a:pPr marL="0" indent="0">
              <a:buFont typeface="Arial" panose="020B0604020202020204" pitchFamily="34" charset="0"/>
              <a:buNone/>
            </a:pPr>
            <a:r>
              <a:rPr lang="tr-TR" sz="1000" b="1" i="1" dirty="0"/>
              <a:t>IPCC* 1,5° Özel Raporu</a:t>
            </a:r>
          </a:p>
          <a:p>
            <a:pPr marL="0" indent="0">
              <a:buFont typeface="Arial" panose="020B0604020202020204" pitchFamily="34" charset="0"/>
              <a:buNone/>
            </a:pPr>
            <a:r>
              <a:rPr lang="tr-TR" sz="1000" i="1" dirty="0"/>
              <a:t>*</a:t>
            </a:r>
            <a:r>
              <a:rPr lang="tr-TR" sz="1000" i="1" dirty="0" err="1"/>
              <a:t>Hükümetlerarası</a:t>
            </a:r>
            <a:r>
              <a:rPr lang="tr-TR" sz="1000" i="1" dirty="0"/>
              <a:t> İklim Değişikliği Paneli (</a:t>
            </a:r>
            <a:r>
              <a:rPr lang="tr-TR" sz="1000" i="1" dirty="0" err="1"/>
              <a:t>Intergovernmental</a:t>
            </a:r>
            <a:r>
              <a:rPr lang="tr-TR" sz="1000" i="1" dirty="0"/>
              <a:t> Panel on </a:t>
            </a:r>
            <a:r>
              <a:rPr lang="tr-TR" sz="1000" i="1" dirty="0" err="1"/>
              <a:t>Climate</a:t>
            </a:r>
            <a:r>
              <a:rPr lang="tr-TR" sz="1000" i="1" dirty="0"/>
              <a:t> </a:t>
            </a:r>
            <a:r>
              <a:rPr lang="tr-TR" sz="1000" i="1" dirty="0" err="1"/>
              <a:t>Change</a:t>
            </a:r>
            <a:r>
              <a:rPr lang="tr-TR" sz="1800" i="1" dirty="0"/>
              <a:t>)</a:t>
            </a:r>
          </a:p>
        </p:txBody>
      </p:sp>
    </p:spTree>
    <p:extLst>
      <p:ext uri="{BB962C8B-B14F-4D97-AF65-F5344CB8AC3E}">
        <p14:creationId xmlns:p14="http://schemas.microsoft.com/office/powerpoint/2010/main" val="402384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t>Havza Bazında Beklenen Etkiler</a:t>
            </a:r>
            <a:endParaRPr lang="en-US" dirty="0"/>
          </a:p>
        </p:txBody>
      </p:sp>
      <p:sp>
        <p:nvSpPr>
          <p:cNvPr id="2" name="İçerik Yer Tutucusu 7">
            <a:extLst>
              <a:ext uri="{FF2B5EF4-FFF2-40B4-BE49-F238E27FC236}">
                <a16:creationId xmlns:a16="http://schemas.microsoft.com/office/drawing/2014/main" id="{0D74E233-C6AD-3499-2054-0162CC690C70}"/>
              </a:ext>
            </a:extLst>
          </p:cNvPr>
          <p:cNvSpPr>
            <a:spLocks noGrp="1"/>
          </p:cNvSpPr>
          <p:nvPr>
            <p:ph sz="half" idx="2"/>
          </p:nvPr>
        </p:nvSpPr>
        <p:spPr>
          <a:xfrm>
            <a:off x="838200" y="1825625"/>
            <a:ext cx="5257800" cy="4447584"/>
          </a:xfrm>
        </p:spPr>
        <p:txBody>
          <a:bodyPr>
            <a:normAutofit lnSpcReduction="10000"/>
          </a:bodyPr>
          <a:lstStyle/>
          <a:p>
            <a:pPr>
              <a:buFont typeface="Wingdings" panose="05000000000000000000" pitchFamily="2" charset="2"/>
              <a:buChar char="§"/>
            </a:pPr>
            <a:r>
              <a:rPr lang="tr-TR" sz="2000" b="1" dirty="0"/>
              <a:t>Taşkın; </a:t>
            </a:r>
            <a:r>
              <a:rPr lang="tr-TR" sz="2000" dirty="0"/>
              <a:t>ekstrem hava olayları nedeniyle kış aylarında nehir akışlarının, yüzey akışlarının ve taşkınların artması</a:t>
            </a:r>
          </a:p>
          <a:p>
            <a:pPr>
              <a:buFont typeface="Wingdings" panose="05000000000000000000" pitchFamily="2" charset="2"/>
              <a:buChar char="§"/>
            </a:pPr>
            <a:r>
              <a:rPr lang="tr-TR" sz="2000" b="1" dirty="0"/>
              <a:t>Kuraklık; </a:t>
            </a:r>
            <a:r>
              <a:rPr lang="tr-TR" sz="2000" dirty="0"/>
              <a:t>Yüksek sıcaklık ve yağışın artması nedeniyle kuraklık meydana gelmesi</a:t>
            </a:r>
          </a:p>
          <a:p>
            <a:pPr>
              <a:buFont typeface="Wingdings" panose="05000000000000000000" pitchFamily="2" charset="2"/>
              <a:buChar char="§"/>
            </a:pPr>
            <a:r>
              <a:rPr lang="tr-TR" sz="2000" b="1" dirty="0"/>
              <a:t>Hidroelektrik güç; </a:t>
            </a:r>
            <a:r>
              <a:rPr lang="tr-TR" sz="2000" dirty="0"/>
              <a:t>Akıştaki değişiklikler nedeniyle temiz güç üretiminde azalma olması</a:t>
            </a:r>
          </a:p>
          <a:p>
            <a:pPr>
              <a:buFont typeface="Wingdings" panose="05000000000000000000" pitchFamily="2" charset="2"/>
              <a:buChar char="§"/>
            </a:pPr>
            <a:r>
              <a:rPr lang="tr-TR" sz="2000" b="1" dirty="0"/>
              <a:t>Tarım; </a:t>
            </a:r>
            <a:r>
              <a:rPr lang="tr-TR" sz="2000" dirty="0"/>
              <a:t>Sulama suyu ihtiyacında artış olması</a:t>
            </a:r>
          </a:p>
          <a:p>
            <a:pPr>
              <a:buFont typeface="Wingdings" panose="05000000000000000000" pitchFamily="2" charset="2"/>
              <a:buChar char="§"/>
            </a:pPr>
            <a:r>
              <a:rPr lang="tr-TR" sz="2000" b="1" dirty="0"/>
              <a:t>Kar kütlesi; </a:t>
            </a:r>
            <a:r>
              <a:rPr lang="tr-TR" sz="2000" dirty="0"/>
              <a:t>%25 oranında azalma nedeniyle su temininde değişim </a:t>
            </a:r>
          </a:p>
          <a:p>
            <a:pPr>
              <a:buFont typeface="Wingdings" panose="05000000000000000000" pitchFamily="2" charset="2"/>
              <a:buChar char="§"/>
            </a:pPr>
            <a:r>
              <a:rPr lang="tr-TR" sz="2000" b="1" dirty="0"/>
              <a:t>Nehir akışı; </a:t>
            </a:r>
            <a:r>
              <a:rPr lang="tr-TR" sz="2000" dirty="0"/>
              <a:t>su temini, su kalitesi, balıkçılık ve rekreasyon faaliyetlerinin etkilenmesi </a:t>
            </a:r>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tr-TR"/>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23</a:t>
            </a:fld>
            <a:endParaRPr lang="tr-TR" noProof="0"/>
          </a:p>
        </p:txBody>
      </p:sp>
      <p:sp>
        <p:nvSpPr>
          <p:cNvPr id="3" name="İçerik Yer Tutucusu 8">
            <a:extLst>
              <a:ext uri="{FF2B5EF4-FFF2-40B4-BE49-F238E27FC236}">
                <a16:creationId xmlns:a16="http://schemas.microsoft.com/office/drawing/2014/main" id="{734257CA-9B46-130B-0697-CCBC8A627C53}"/>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16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1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12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1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1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tr-TR" sz="2000" b="1" dirty="0"/>
              <a:t>Yeraltı suyu; </a:t>
            </a:r>
            <a:r>
              <a:rPr lang="tr-TR" sz="2000" dirty="0"/>
              <a:t>hidrolojik değişimler ve artan su talebi nedeniyle düşük olan su seviyesi sonucunda derin olmayan bazı kuyuların kuruması </a:t>
            </a:r>
          </a:p>
          <a:p>
            <a:pPr>
              <a:buFont typeface="Wingdings" panose="05000000000000000000" pitchFamily="2" charset="2"/>
              <a:buChar char="§"/>
            </a:pPr>
            <a:r>
              <a:rPr lang="tr-TR" sz="2000" b="1" dirty="0"/>
              <a:t>Su kullanımı; </a:t>
            </a:r>
            <a:r>
              <a:rPr lang="tr-TR" sz="2000" dirty="0"/>
              <a:t>tarımsal, kentsel ve çevresel su talebinin artması</a:t>
            </a:r>
          </a:p>
          <a:p>
            <a:pPr>
              <a:buFont typeface="Wingdings" panose="05000000000000000000" pitchFamily="2" charset="2"/>
              <a:buChar char="§"/>
            </a:pPr>
            <a:r>
              <a:rPr lang="tr-TR" sz="2000" b="1" dirty="0"/>
              <a:t>Su kalitesi; </a:t>
            </a:r>
            <a:r>
              <a:rPr lang="tr-TR" sz="2000" dirty="0"/>
              <a:t>deniz seviyesi yükselmesi nedeniyle tuzlu su girişimi sonucunda deltaların ve kıyı akiferlerin etkilenmesi </a:t>
            </a:r>
          </a:p>
          <a:p>
            <a:pPr>
              <a:buFont typeface="Wingdings" panose="05000000000000000000" pitchFamily="2" charset="2"/>
              <a:buChar char="§"/>
            </a:pPr>
            <a:r>
              <a:rPr lang="tr-TR" sz="2000" b="1" dirty="0"/>
              <a:t>Deltalardaki su setleri; </a:t>
            </a:r>
            <a:r>
              <a:rPr lang="tr-TR" sz="2000" dirty="0"/>
              <a:t>deniz seviyesindeki artışın su setlerini tehdit etmesi </a:t>
            </a:r>
          </a:p>
          <a:p>
            <a:pPr>
              <a:buFont typeface="Wingdings" panose="05000000000000000000" pitchFamily="2" charset="2"/>
              <a:buChar char="§"/>
            </a:pPr>
            <a:r>
              <a:rPr lang="tr-TR" sz="2000" b="1" dirty="0"/>
              <a:t>Habitat; </a:t>
            </a:r>
            <a:r>
              <a:rPr lang="tr-TR" sz="2000" dirty="0"/>
              <a:t>Isınmış nehir sularının somon gibi soğuk suda yaşayan balıkları strese sokması</a:t>
            </a:r>
          </a:p>
        </p:txBody>
      </p:sp>
    </p:spTree>
    <p:extLst>
      <p:ext uri="{BB962C8B-B14F-4D97-AF65-F5344CB8AC3E}">
        <p14:creationId xmlns:p14="http://schemas.microsoft.com/office/powerpoint/2010/main" val="826232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Türkiye İçin Uyum Faaliyetleri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lnSpcReduction="10000"/>
          </a:bodyPr>
          <a:lstStyle/>
          <a:p>
            <a:r>
              <a:rPr lang="tr-TR" sz="2400" b="1" dirty="0"/>
              <a:t>İçme ve kullanma suyu </a:t>
            </a:r>
            <a:r>
              <a:rPr lang="tr-TR" sz="2400" dirty="0"/>
              <a:t>için kayıp/kaçak oranlarının azaltılması, yağmur suyu hasadı, duş ve sifonlarda tasarruflu ekipmanların kullanılması ve evsel atık suların yeniden kullanılması olabilir.</a:t>
            </a:r>
          </a:p>
          <a:p>
            <a:r>
              <a:rPr lang="tr-TR" sz="2400" b="1" dirty="0"/>
              <a:t>Tarım sektöründe; </a:t>
            </a:r>
            <a:r>
              <a:rPr lang="tr-TR" sz="2400" dirty="0"/>
              <a:t>vahşi sulamadan tamamen vazgeçilmesi ve damla sulama gibi verimli sulama tekniklerinin yaygınlaştırılması, uygun durumlarda kısıntılı sulama uygulanması, organik tarım ve iyi tarım uygulaması olarak sıralanabilir. Tarımda sulama verimliliği ve çiftçinin bilinçlendirilmesi de önem taşımaktadır.</a:t>
            </a:r>
          </a:p>
          <a:p>
            <a:r>
              <a:rPr lang="tr-TR" sz="2400" b="1" dirty="0"/>
              <a:t>Endüstriyel tesislerde </a:t>
            </a:r>
            <a:r>
              <a:rPr lang="tr-TR" sz="2400" dirty="0"/>
              <a:t>temiz üretim uygulamalarının yaygınlaştırılması, tesis içi kontrollerin artırılması, sıfır deşarj yaklaşımının yerleştirilmesi ve atık suların geri kazanılarak proses suyu ve benzeri amaçlarla yeniden kullanılması gerekmektedir.</a:t>
            </a:r>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a:xfrm>
            <a:off x="228600" y="6356350"/>
            <a:ext cx="7213600" cy="501650"/>
          </a:xfrm>
        </p:spPr>
        <p:txBody>
          <a:bodyPr/>
          <a:lstStyle/>
          <a:p>
            <a:r>
              <a:rPr lang="tr-TR"/>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24</a:t>
            </a:fld>
            <a:endParaRPr lang="tr-TR" noProof="0"/>
          </a:p>
        </p:txBody>
      </p:sp>
    </p:spTree>
    <p:extLst>
      <p:ext uri="{BB962C8B-B14F-4D97-AF65-F5344CB8AC3E}">
        <p14:creationId xmlns:p14="http://schemas.microsoft.com/office/powerpoint/2010/main" val="62703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İklim Değişikliğine Uyum – Öneriler </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r>
              <a:rPr lang="tr-TR" sz="2800" dirty="0"/>
              <a:t>Akılcı planlar; Doğru yol haritası </a:t>
            </a:r>
          </a:p>
          <a:p>
            <a:r>
              <a:rPr lang="tr-TR" sz="2800" dirty="0"/>
              <a:t>Doğru politikalar; Uygulamada başarı </a:t>
            </a:r>
          </a:p>
          <a:p>
            <a:r>
              <a:rPr lang="tr-TR" sz="2800" dirty="0"/>
              <a:t>Bilgi üretimi; Su kaynaklarımızı daha iyi tanıma </a:t>
            </a:r>
          </a:p>
          <a:p>
            <a:r>
              <a:rPr lang="tr-TR" sz="2800" dirty="0"/>
              <a:t>Araştırma-geliştirme; Etkin su kullanımı için yeni teknolojiler </a:t>
            </a:r>
          </a:p>
          <a:p>
            <a:r>
              <a:rPr lang="tr-TR" sz="2800" dirty="0"/>
              <a:t>Toplumda farkındalık yaratma; Su tasarrufu </a:t>
            </a:r>
          </a:p>
          <a:p>
            <a:r>
              <a:rPr lang="tr-TR" sz="2800" dirty="0"/>
              <a:t>Sektörler arası entegrasyon; Tarım, endüstri, kentsel kullanım </a:t>
            </a:r>
          </a:p>
          <a:p>
            <a:r>
              <a:rPr lang="tr-TR" sz="2800" dirty="0"/>
              <a:t>Paydaşlar arası iletişim ve işbirliği; Kaynakların verimli kullanılması</a:t>
            </a:r>
            <a:endParaRPr lang="en-US" sz="2400" dirty="0"/>
          </a:p>
        </p:txBody>
      </p:sp>
      <p:sp>
        <p:nvSpPr>
          <p:cNvPr id="2" name="Footer Placeholder 6">
            <a:extLst>
              <a:ext uri="{FF2B5EF4-FFF2-40B4-BE49-F238E27FC236}">
                <a16:creationId xmlns:a16="http://schemas.microsoft.com/office/drawing/2014/main" id="{1D691217-720D-4DA1-A23D-C206E60C63A0}"/>
              </a:ext>
            </a:extLst>
          </p:cNvPr>
          <p:cNvSpPr>
            <a:spLocks noGrp="1"/>
          </p:cNvSpPr>
          <p:nvPr>
            <p:ph type="ftr" sz="quarter" idx="11"/>
          </p:nvPr>
        </p:nvSpPr>
        <p:spPr>
          <a:xfrm>
            <a:off x="228600" y="6172200"/>
            <a:ext cx="7137400" cy="549275"/>
          </a:xfrm>
        </p:spPr>
        <p:txBody>
          <a:bodyPr/>
          <a:lstStyle/>
          <a:p>
            <a:r>
              <a:rPr lang="tr-TR"/>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25</a:t>
            </a:fld>
            <a:endParaRPr lang="tr-TR" noProof="0"/>
          </a:p>
        </p:txBody>
      </p:sp>
    </p:spTree>
    <p:extLst>
      <p:ext uri="{BB962C8B-B14F-4D97-AF65-F5344CB8AC3E}">
        <p14:creationId xmlns:p14="http://schemas.microsoft.com/office/powerpoint/2010/main" val="1980003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711200" y="136526"/>
            <a:ext cx="10644188" cy="1798360"/>
          </a:xfrm>
        </p:spPr>
        <p:txBody>
          <a:bodyPr>
            <a:normAutofit/>
          </a:bodyPr>
          <a:lstStyle/>
          <a:p>
            <a:r>
              <a:rPr lang="tr-TR" sz="4000" dirty="0">
                <a:latin typeface="+mj-lt"/>
              </a:rPr>
              <a:t>İklim Değişikliğine Uyum – Öneriler</a:t>
            </a:r>
            <a:br>
              <a:rPr lang="tr-TR" sz="4000" dirty="0">
                <a:latin typeface="+mj-lt"/>
              </a:rPr>
            </a:br>
            <a:r>
              <a:rPr lang="tr-TR" sz="4000" dirty="0">
                <a:latin typeface="+mj-lt"/>
              </a:rPr>
              <a:t>Kuraklığın ve Azalan Su Kaynaklarının Yönetimi</a:t>
            </a:r>
            <a:endParaRPr lang="en-US" sz="4000"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r>
              <a:rPr lang="tr-TR" sz="2800" dirty="0"/>
              <a:t>Su kullanım verimliliğinin artırılması, enerji kullanımının azaltılması. </a:t>
            </a:r>
          </a:p>
          <a:p>
            <a:r>
              <a:rPr lang="tr-TR" sz="2800" dirty="0"/>
              <a:t>İklime uyumlu su yönetimi teknikleri; su geri kazanımı, yeraltı suyu depolaması. </a:t>
            </a:r>
          </a:p>
          <a:p>
            <a:r>
              <a:rPr lang="tr-TR" sz="2800" dirty="0"/>
              <a:t>Entegre bölgesel su yönetimi. </a:t>
            </a:r>
          </a:p>
          <a:p>
            <a:r>
              <a:rPr lang="tr-TR" sz="2800" dirty="0"/>
              <a:t>Taşkın kontrolü ve yağmur suyu yönetimi </a:t>
            </a:r>
            <a:endParaRPr lang="en-US" sz="2400" dirty="0"/>
          </a:p>
        </p:txBody>
      </p:sp>
      <p:sp>
        <p:nvSpPr>
          <p:cNvPr id="2" name="Footer Placeholder 6">
            <a:extLst>
              <a:ext uri="{FF2B5EF4-FFF2-40B4-BE49-F238E27FC236}">
                <a16:creationId xmlns:a16="http://schemas.microsoft.com/office/drawing/2014/main" id="{F3F88E1A-AA62-E3BF-3D61-8DD18D1CBDC7}"/>
              </a:ext>
            </a:extLst>
          </p:cNvPr>
          <p:cNvSpPr>
            <a:spLocks noGrp="1"/>
          </p:cNvSpPr>
          <p:nvPr>
            <p:ph type="ftr" sz="quarter" idx="11"/>
          </p:nvPr>
        </p:nvSpPr>
        <p:spPr/>
        <p:txBody>
          <a:bodyPr/>
          <a:lstStyle/>
          <a:p>
            <a:r>
              <a:rPr lang="tr-TR"/>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26</a:t>
            </a:fld>
            <a:endParaRPr lang="tr-TR" noProof="0"/>
          </a:p>
        </p:txBody>
      </p:sp>
    </p:spTree>
    <p:extLst>
      <p:ext uri="{BB962C8B-B14F-4D97-AF65-F5344CB8AC3E}">
        <p14:creationId xmlns:p14="http://schemas.microsoft.com/office/powerpoint/2010/main" val="509810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368300"/>
            <a:ext cx="10604500" cy="1566585"/>
          </a:xfrm>
        </p:spPr>
        <p:txBody>
          <a:bodyPr>
            <a:normAutofit/>
          </a:bodyPr>
          <a:lstStyle/>
          <a:p>
            <a:r>
              <a:rPr lang="tr-TR" dirty="0">
                <a:latin typeface="+mj-lt"/>
              </a:rPr>
              <a:t>İklim Değişikliğine Uyum – Öneriler</a:t>
            </a:r>
            <a:br>
              <a:rPr lang="tr-TR" dirty="0">
                <a:latin typeface="+mj-lt"/>
              </a:rPr>
            </a:br>
            <a:r>
              <a:rPr lang="tr-TR" dirty="0">
                <a:latin typeface="+mj-lt"/>
              </a:rPr>
              <a:t>Sucul Ekosistemlerin Korunması</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lnSpcReduction="10000"/>
          </a:bodyPr>
          <a:lstStyle/>
          <a:p>
            <a:r>
              <a:rPr lang="tr-TR" sz="2800" dirty="0"/>
              <a:t>Su kaynakları planlamasında temel </a:t>
            </a:r>
            <a:r>
              <a:rPr lang="tr-TR" sz="2800" dirty="0" err="1"/>
              <a:t>eksosistem</a:t>
            </a:r>
            <a:r>
              <a:rPr lang="tr-TR" sz="2800" dirty="0"/>
              <a:t> fonksiyonlarını desteklemek için minimum akış ve sıcaklığın sağlanması. </a:t>
            </a:r>
          </a:p>
          <a:p>
            <a:r>
              <a:rPr lang="tr-TR" sz="2800" dirty="0"/>
              <a:t>Ağaç dikilmesi ve kentlerde su yollarının soğutulması için sert peyzaj elemanlarının azaltılması. </a:t>
            </a:r>
          </a:p>
          <a:p>
            <a:r>
              <a:rPr lang="tr-TR" sz="2800" dirty="0"/>
              <a:t>Balıkların, daha serin olan yukarı su havzalarına göçü için engellerin kaldırılması ve gerekli akışın sağlanması. </a:t>
            </a:r>
          </a:p>
          <a:p>
            <a:r>
              <a:rPr lang="tr-TR" sz="2800" dirty="0"/>
              <a:t>Bozulmuş nehirleri ve taşkın yatağı habitatlarını restore ederek yaban hayata imkan tanınması. </a:t>
            </a:r>
          </a:p>
          <a:p>
            <a:r>
              <a:rPr lang="tr-TR" sz="2800" dirty="0"/>
              <a:t>Mevcut sulak alanların ve ormanların korunması.</a:t>
            </a:r>
            <a:endParaRPr lang="en-US" sz="2400" dirty="0"/>
          </a:p>
        </p:txBody>
      </p:sp>
      <p:sp>
        <p:nvSpPr>
          <p:cNvPr id="2" name="Footer Placeholder 6">
            <a:extLst>
              <a:ext uri="{FF2B5EF4-FFF2-40B4-BE49-F238E27FC236}">
                <a16:creationId xmlns:a16="http://schemas.microsoft.com/office/drawing/2014/main" id="{F18E44BF-008F-9141-AF2A-67441020F1A0}"/>
              </a:ext>
            </a:extLst>
          </p:cNvPr>
          <p:cNvSpPr>
            <a:spLocks noGrp="1"/>
          </p:cNvSpPr>
          <p:nvPr>
            <p:ph type="ftr" sz="quarter" idx="11"/>
          </p:nvPr>
        </p:nvSpPr>
        <p:spPr>
          <a:xfrm rot="10800000" flipV="1">
            <a:off x="3259646" y="5665224"/>
            <a:ext cx="6260871" cy="1192776"/>
          </a:xfrm>
        </p:spPr>
        <p:txBody>
          <a:bodyPr/>
          <a:lstStyle/>
          <a:p>
            <a:r>
              <a:rPr lang="tr-TR" dirty="0"/>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27</a:t>
            </a:fld>
            <a:endParaRPr lang="tr-TR" noProof="0"/>
          </a:p>
        </p:txBody>
      </p:sp>
    </p:spTree>
    <p:extLst>
      <p:ext uri="{BB962C8B-B14F-4D97-AF65-F5344CB8AC3E}">
        <p14:creationId xmlns:p14="http://schemas.microsoft.com/office/powerpoint/2010/main" val="1380522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nchor="ctr">
            <a:normAutofit/>
          </a:bodyPr>
          <a:lstStyle/>
          <a:p>
            <a:pPr>
              <a:lnSpc>
                <a:spcPct val="90000"/>
              </a:lnSpc>
              <a:spcAft>
                <a:spcPts val="600"/>
              </a:spcAft>
            </a:pPr>
            <a:r>
              <a:rPr lang="en-US" sz="800" i="1"/>
              <a:t>https://docs.google.com/presentation/d/1DA2jTipwMRLIdlaosy_oBqjCPio1n00L/edit#slide=id.p15</a:t>
            </a:r>
            <a:endParaRPr lang="tr-TR" sz="800"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28</a:t>
            </a:fld>
            <a:endParaRPr lang="tr-TR" noProof="0"/>
          </a:p>
        </p:txBody>
      </p:sp>
      <p:sp>
        <p:nvSpPr>
          <p:cNvPr id="41" name="Text Placeholder 5">
            <a:extLst>
              <a:ext uri="{FF2B5EF4-FFF2-40B4-BE49-F238E27FC236}">
                <a16:creationId xmlns:a16="http://schemas.microsoft.com/office/drawing/2014/main" id="{2F12649E-72FE-84C7-23B9-16EF2684DA78}"/>
              </a:ext>
            </a:extLst>
          </p:cNvPr>
          <p:cNvSpPr>
            <a:spLocks noGrp="1"/>
          </p:cNvSpPr>
          <p:nvPr>
            <p:ph type="body" sz="quarter" idx="13"/>
          </p:nvPr>
        </p:nvSpPr>
        <p:spPr>
          <a:xfrm>
            <a:off x="1121664" y="458089"/>
            <a:ext cx="3835908" cy="1124712"/>
          </a:xfrm>
        </p:spPr>
        <p:txBody>
          <a:bodyPr>
            <a:noAutofit/>
          </a:bodyPr>
          <a:lstStyle/>
          <a:p>
            <a:r>
              <a:rPr lang="tr-TR" sz="4400" dirty="0">
                <a:solidFill>
                  <a:schemeClr val="accent3"/>
                </a:solidFill>
              </a:rPr>
              <a:t>Toprak kirlenmesi</a:t>
            </a:r>
            <a:endParaRPr lang="en-US" sz="4400" dirty="0">
              <a:solidFill>
                <a:schemeClr val="accent3"/>
              </a:solidFill>
            </a:endParaRPr>
          </a:p>
        </p:txBody>
      </p:sp>
      <p:pic>
        <p:nvPicPr>
          <p:cNvPr id="36" name="Picture 35" descr="Yeşil ve Kuru">
            <a:extLst>
              <a:ext uri="{FF2B5EF4-FFF2-40B4-BE49-F238E27FC236}">
                <a16:creationId xmlns:a16="http://schemas.microsoft.com/office/drawing/2014/main" id="{8CE19950-7B66-D3F8-2B71-2907858D9E72}"/>
              </a:ext>
            </a:extLst>
          </p:cNvPr>
          <p:cNvPicPr>
            <a:picLocks noChangeAspect="1"/>
          </p:cNvPicPr>
          <p:nvPr/>
        </p:nvPicPr>
        <p:blipFill rotWithShape="1">
          <a:blip r:embed="rId2"/>
          <a:srcRect l="28851" r="28930" b="-1"/>
          <a:stretch/>
        </p:blipFill>
        <p:spPr>
          <a:xfrm>
            <a:off x="1121664" y="1738376"/>
            <a:ext cx="3749040" cy="4306824"/>
          </a:xfrm>
          <a:prstGeom prst="rect">
            <a:avLst/>
          </a:prstGeom>
          <a:noFill/>
          <a:effectLst>
            <a:outerShdw blurRad="50800" dist="50800" dir="5400000" algn="ctr" rotWithShape="0">
              <a:srgbClr val="000000"/>
            </a:outerShdw>
          </a:effectLst>
        </p:spPr>
      </p:pic>
      <p:sp>
        <p:nvSpPr>
          <p:cNvPr id="2" name="Metin kutusu 1">
            <a:extLst>
              <a:ext uri="{FF2B5EF4-FFF2-40B4-BE49-F238E27FC236}">
                <a16:creationId xmlns:a16="http://schemas.microsoft.com/office/drawing/2014/main" id="{3B0227D9-AEA2-721B-8656-5BF3A277B7F6}"/>
              </a:ext>
            </a:extLst>
          </p:cNvPr>
          <p:cNvSpPr txBox="1"/>
          <p:nvPr/>
        </p:nvSpPr>
        <p:spPr>
          <a:xfrm>
            <a:off x="7010400" y="1028700"/>
            <a:ext cx="4940808" cy="4832092"/>
          </a:xfrm>
          <a:prstGeom prst="rect">
            <a:avLst/>
          </a:prstGeom>
          <a:noFill/>
        </p:spPr>
        <p:txBody>
          <a:bodyPr wrap="square" rtlCol="0">
            <a:spAutoFit/>
          </a:bodyPr>
          <a:lstStyle/>
          <a:p>
            <a:pPr marL="457200" indent="-457200">
              <a:buFont typeface="Arial" panose="020B0604020202020204" pitchFamily="34" charset="0"/>
              <a:buChar char="•"/>
            </a:pPr>
            <a:r>
              <a:rPr lang="tr-TR" sz="2800" dirty="0">
                <a:latin typeface="+mn-lt"/>
              </a:rPr>
              <a:t>İnsan ve diğer canlılar için en önemli yerkabuğu bölgesi topraktır.</a:t>
            </a:r>
          </a:p>
          <a:p>
            <a:pPr marL="457200" indent="-457200">
              <a:buFont typeface="Arial" panose="020B0604020202020204" pitchFamily="34" charset="0"/>
              <a:buChar char="•"/>
            </a:pPr>
            <a:r>
              <a:rPr lang="tr-TR" sz="2800" dirty="0">
                <a:latin typeface="+mn-lt"/>
              </a:rPr>
              <a:t>Değişik büyüklükteki mineral, organik madde parçacıkları ve sudan oluşur.</a:t>
            </a:r>
          </a:p>
          <a:p>
            <a:pPr marL="457200" indent="-457200">
              <a:buFont typeface="Arial" panose="020B0604020202020204" pitchFamily="34" charset="0"/>
              <a:buChar char="•"/>
            </a:pPr>
            <a:r>
              <a:rPr lang="tr-TR" sz="2800" dirty="0">
                <a:latin typeface="+mn-lt"/>
              </a:rPr>
              <a:t>Genel olarak gevşek bir yapısı vardır, hava boşlukları bulundurur.</a:t>
            </a:r>
          </a:p>
          <a:p>
            <a:pPr marL="457200" indent="-457200">
              <a:buFont typeface="Arial" panose="020B0604020202020204" pitchFamily="34" charset="0"/>
              <a:buChar char="•"/>
            </a:pPr>
            <a:r>
              <a:rPr lang="tr-TR" sz="2800" dirty="0">
                <a:latin typeface="+mn-lt"/>
              </a:rPr>
              <a:t>Toprak derinlikleri giderek artan katmanlardan oluşur.</a:t>
            </a:r>
            <a:endParaRPr lang="tr-TR" sz="2800" dirty="0"/>
          </a:p>
        </p:txBody>
      </p:sp>
    </p:spTree>
    <p:extLst>
      <p:ext uri="{BB962C8B-B14F-4D97-AF65-F5344CB8AC3E}">
        <p14:creationId xmlns:p14="http://schemas.microsoft.com/office/powerpoint/2010/main" val="2156531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t>Toprak Kirlenmesi</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723900" y="1943100"/>
            <a:ext cx="10629900" cy="4049168"/>
          </a:xfrm>
        </p:spPr>
        <p:txBody>
          <a:bodyPr>
            <a:normAutofit fontScale="92500" lnSpcReduction="20000"/>
          </a:bodyPr>
          <a:lstStyle/>
          <a:p>
            <a:pPr>
              <a:buFont typeface="Wingdings" panose="05000000000000000000" pitchFamily="2" charset="2"/>
              <a:buChar char="§"/>
            </a:pPr>
            <a:r>
              <a:rPr lang="tr-TR" sz="2800" dirty="0"/>
              <a:t>Toprağın normal kullanımını önleyecek, canlı yaşamını ve halk sağlığını tehlikeye düşürecek şekilde toprağın niteliğini bozan madde, enerji ve biyolojik etkenlerin toprağa girmesine </a:t>
            </a:r>
            <a:r>
              <a:rPr lang="tr-TR" sz="2800" b="1" dirty="0"/>
              <a:t>toprak kirliliği</a:t>
            </a:r>
            <a:r>
              <a:rPr lang="tr-TR" sz="2800" dirty="0"/>
              <a:t> denmektedir.</a:t>
            </a:r>
          </a:p>
          <a:p>
            <a:pPr>
              <a:buFont typeface="Wingdings" panose="05000000000000000000" pitchFamily="2" charset="2"/>
              <a:buChar char="§"/>
            </a:pPr>
            <a:r>
              <a:rPr lang="en-US" sz="2800" dirty="0"/>
              <a:t>To</a:t>
            </a:r>
            <a:r>
              <a:rPr lang="tr-TR" sz="2800" dirty="0"/>
              <a:t>p</a:t>
            </a:r>
            <a:r>
              <a:rPr lang="en-US" sz="2800" dirty="0" err="1"/>
              <a:t>rak</a:t>
            </a:r>
            <a:r>
              <a:rPr lang="en-US" sz="2800" dirty="0"/>
              <a:t> </a:t>
            </a:r>
            <a:r>
              <a:rPr lang="en-US" sz="2800" dirty="0" err="1"/>
              <a:t>kirliliğinin</a:t>
            </a:r>
            <a:r>
              <a:rPr lang="en-US" sz="2800" dirty="0"/>
              <a:t> </a:t>
            </a:r>
            <a:r>
              <a:rPr lang="en-US" sz="2800" dirty="0" err="1"/>
              <a:t>başlıca</a:t>
            </a:r>
            <a:r>
              <a:rPr lang="en-US" sz="2800" dirty="0"/>
              <a:t> </a:t>
            </a:r>
            <a:r>
              <a:rPr lang="en-US" sz="2800" dirty="0" err="1"/>
              <a:t>nedenleri</a:t>
            </a:r>
            <a:r>
              <a:rPr lang="en-US" sz="2800" dirty="0"/>
              <a:t>,</a:t>
            </a:r>
            <a:endParaRPr lang="tr-TR" sz="2800" dirty="0"/>
          </a:p>
          <a:p>
            <a:pPr lvl="1">
              <a:buFont typeface="Wingdings" panose="05000000000000000000" pitchFamily="2" charset="2"/>
              <a:buChar char="§"/>
            </a:pPr>
            <a:r>
              <a:rPr lang="en-US" sz="2800" dirty="0" err="1"/>
              <a:t>gübrelerin</a:t>
            </a:r>
            <a:r>
              <a:rPr lang="en-US" sz="2800" dirty="0"/>
              <a:t> </a:t>
            </a:r>
            <a:r>
              <a:rPr lang="en-US" sz="2800" dirty="0" err="1"/>
              <a:t>tarımda</a:t>
            </a:r>
            <a:r>
              <a:rPr lang="en-US" sz="2800" dirty="0"/>
              <a:t> </a:t>
            </a:r>
            <a:r>
              <a:rPr lang="en-US" sz="2800" dirty="0" err="1"/>
              <a:t>kullanımı</a:t>
            </a:r>
            <a:endParaRPr lang="tr-TR" sz="2800" dirty="0"/>
          </a:p>
          <a:p>
            <a:pPr lvl="1">
              <a:buFont typeface="Wingdings" panose="05000000000000000000" pitchFamily="2" charset="2"/>
              <a:buChar char="§"/>
            </a:pPr>
            <a:r>
              <a:rPr lang="en-US" sz="2800" dirty="0" err="1"/>
              <a:t>kömür</a:t>
            </a:r>
            <a:r>
              <a:rPr lang="en-US" sz="2800" dirty="0"/>
              <a:t> </a:t>
            </a:r>
            <a:r>
              <a:rPr lang="en-US" sz="2800" dirty="0" err="1"/>
              <a:t>ve</a:t>
            </a:r>
            <a:r>
              <a:rPr lang="en-US" sz="2800" dirty="0"/>
              <a:t> </a:t>
            </a:r>
            <a:r>
              <a:rPr lang="en-US" sz="2800" dirty="0" err="1"/>
              <a:t>madenlerin</a:t>
            </a:r>
            <a:r>
              <a:rPr lang="en-US" sz="2800" dirty="0"/>
              <a:t> </a:t>
            </a:r>
            <a:r>
              <a:rPr lang="en-US" sz="2800" dirty="0" err="1"/>
              <a:t>çıkartılması</a:t>
            </a:r>
            <a:r>
              <a:rPr lang="en-US" sz="2800" dirty="0"/>
              <a:t> </a:t>
            </a:r>
            <a:r>
              <a:rPr lang="en-US" sz="2800" dirty="0" err="1"/>
              <a:t>sırasında</a:t>
            </a:r>
            <a:r>
              <a:rPr lang="en-US" sz="2800" dirty="0"/>
              <a:t> </a:t>
            </a:r>
            <a:r>
              <a:rPr lang="en-US" sz="2800" dirty="0" err="1"/>
              <a:t>eritme</a:t>
            </a:r>
            <a:r>
              <a:rPr lang="en-US" sz="2800" dirty="0"/>
              <a:t> </a:t>
            </a:r>
            <a:r>
              <a:rPr lang="en-US" sz="2800" dirty="0" err="1"/>
              <a:t>fırınlarından</a:t>
            </a:r>
            <a:r>
              <a:rPr lang="en-US" sz="2800" dirty="0"/>
              <a:t> </a:t>
            </a:r>
            <a:r>
              <a:rPr lang="en-US" sz="2800" dirty="0" err="1"/>
              <a:t>toprağa</a:t>
            </a:r>
            <a:r>
              <a:rPr lang="en-US" sz="2800" dirty="0"/>
              <a:t> </a:t>
            </a:r>
            <a:r>
              <a:rPr lang="en-US" sz="2800" dirty="0" err="1"/>
              <a:t>yayılması</a:t>
            </a:r>
            <a:r>
              <a:rPr lang="tr-TR" sz="2800" dirty="0"/>
              <a:t>, madencilik uygulamaları</a:t>
            </a:r>
          </a:p>
          <a:p>
            <a:pPr lvl="1">
              <a:buFont typeface="Wingdings" panose="05000000000000000000" pitchFamily="2" charset="2"/>
              <a:buChar char="§"/>
            </a:pPr>
            <a:r>
              <a:rPr lang="tr-TR" sz="2800" dirty="0"/>
              <a:t>ev çöpü, lağım suları, endüstri atıklarının</a:t>
            </a:r>
            <a:r>
              <a:rPr lang="en-US" sz="2800" dirty="0"/>
              <a:t> </a:t>
            </a:r>
            <a:r>
              <a:rPr lang="en-US" sz="2800" dirty="0" err="1"/>
              <a:t>toprağa</a:t>
            </a:r>
            <a:r>
              <a:rPr lang="en-US" sz="2800" dirty="0"/>
              <a:t> </a:t>
            </a:r>
            <a:r>
              <a:rPr lang="en-US" sz="2800" dirty="0" err="1"/>
              <a:t>karışmalarıdır</a:t>
            </a:r>
            <a:r>
              <a:rPr lang="en-US" sz="2800" dirty="0"/>
              <a:t>. </a:t>
            </a:r>
            <a:endParaRPr lang="tr-TR" sz="2800" dirty="0"/>
          </a:p>
          <a:p>
            <a:pPr>
              <a:buFont typeface="Wingdings" panose="05000000000000000000" pitchFamily="2" charset="2"/>
              <a:buChar char="§"/>
            </a:pPr>
            <a:r>
              <a:rPr lang="en-US" sz="2800" dirty="0" err="1"/>
              <a:t>Toprak</a:t>
            </a:r>
            <a:r>
              <a:rPr lang="en-US" sz="2800" dirty="0"/>
              <a:t> </a:t>
            </a:r>
            <a:r>
              <a:rPr lang="en-US" sz="2800" dirty="0" err="1"/>
              <a:t>kirlenmesi</a:t>
            </a:r>
            <a:r>
              <a:rPr lang="en-US" sz="2800" dirty="0"/>
              <a:t> </a:t>
            </a:r>
            <a:r>
              <a:rPr lang="en-US" sz="2800" dirty="0" err="1"/>
              <a:t>dört</a:t>
            </a:r>
            <a:r>
              <a:rPr lang="en-US" sz="2800" dirty="0"/>
              <a:t> </a:t>
            </a:r>
            <a:r>
              <a:rPr lang="en-US" sz="2800" dirty="0" err="1"/>
              <a:t>grupta</a:t>
            </a:r>
            <a:r>
              <a:rPr lang="en-US" sz="2800" dirty="0"/>
              <a:t> </a:t>
            </a:r>
            <a:r>
              <a:rPr lang="en-US" sz="2800" dirty="0" err="1"/>
              <a:t>incelenebilir</a:t>
            </a:r>
            <a:r>
              <a:rPr lang="en-US" sz="2800" b="1" i="1" dirty="0"/>
              <a:t>: </a:t>
            </a:r>
            <a:r>
              <a:rPr lang="en-US" sz="2800" b="1" i="1" dirty="0" err="1"/>
              <a:t>Kimyasal</a:t>
            </a:r>
            <a:r>
              <a:rPr lang="en-US" sz="2800" b="1" i="1" dirty="0"/>
              <a:t> </a:t>
            </a:r>
            <a:r>
              <a:rPr lang="en-US" sz="2800" b="1" i="1" dirty="0" err="1"/>
              <a:t>kirlenme</a:t>
            </a:r>
            <a:r>
              <a:rPr lang="en-US" sz="2800" b="1" i="1" dirty="0"/>
              <a:t>, </a:t>
            </a:r>
            <a:r>
              <a:rPr lang="en-US" sz="2800" b="1" i="1" dirty="0" err="1"/>
              <a:t>nükleer</a:t>
            </a:r>
            <a:r>
              <a:rPr lang="en-US" sz="2800" b="1" i="1" dirty="0"/>
              <a:t> </a:t>
            </a:r>
            <a:r>
              <a:rPr lang="en-US" sz="2800" b="1" i="1" dirty="0" err="1"/>
              <a:t>kirlenme</a:t>
            </a:r>
            <a:r>
              <a:rPr lang="en-US" sz="2800" b="1" i="1" dirty="0"/>
              <a:t>, </a:t>
            </a:r>
            <a:r>
              <a:rPr lang="en-US" sz="2800" b="1" i="1" dirty="0" err="1"/>
              <a:t>atıklara</a:t>
            </a:r>
            <a:r>
              <a:rPr lang="en-US" sz="2800" b="1" i="1" dirty="0"/>
              <a:t> </a:t>
            </a:r>
            <a:r>
              <a:rPr lang="en-US" sz="2800" b="1" i="1" dirty="0" err="1"/>
              <a:t>bağlı</a:t>
            </a:r>
            <a:r>
              <a:rPr lang="en-US" sz="2800" b="1" i="1" dirty="0"/>
              <a:t> </a:t>
            </a:r>
            <a:r>
              <a:rPr lang="en-US" sz="2800" b="1" i="1" dirty="0" err="1"/>
              <a:t>kirlenme</a:t>
            </a:r>
            <a:r>
              <a:rPr lang="en-US" sz="2800" b="1" i="1" dirty="0"/>
              <a:t> </a:t>
            </a:r>
            <a:r>
              <a:rPr lang="en-US" sz="2800" b="1" i="1" dirty="0" err="1"/>
              <a:t>ve</a:t>
            </a:r>
            <a:r>
              <a:rPr lang="en-US" sz="2800" b="1" i="1" dirty="0"/>
              <a:t> </a:t>
            </a:r>
            <a:r>
              <a:rPr lang="en-US" sz="2800" b="1" i="1" dirty="0" err="1"/>
              <a:t>diğer</a:t>
            </a:r>
            <a:r>
              <a:rPr lang="en-US" sz="2800" b="1" i="1" dirty="0"/>
              <a:t> </a:t>
            </a:r>
            <a:r>
              <a:rPr lang="en-US" sz="2800" b="1" i="1" dirty="0" err="1"/>
              <a:t>nedenlerin</a:t>
            </a:r>
            <a:r>
              <a:rPr lang="en-US" sz="2800" b="1" i="1" dirty="0"/>
              <a:t> </a:t>
            </a:r>
            <a:r>
              <a:rPr lang="en-US" sz="2800" b="1" i="1" dirty="0" err="1"/>
              <a:t>yol</a:t>
            </a:r>
            <a:r>
              <a:rPr lang="en-US" sz="2800" b="1" i="1" dirty="0"/>
              <a:t> </a:t>
            </a:r>
            <a:r>
              <a:rPr lang="en-US" sz="2800" b="1" i="1" dirty="0" err="1"/>
              <a:t>açtığı</a:t>
            </a:r>
            <a:r>
              <a:rPr lang="en-US" sz="2800" b="1" i="1" dirty="0"/>
              <a:t> </a:t>
            </a:r>
            <a:r>
              <a:rPr lang="en-US" sz="2800" b="1" i="1" dirty="0" err="1"/>
              <a:t>kirlenmeler</a:t>
            </a:r>
            <a:endParaRPr lang="en-US" sz="2800" b="1" i="1" dirty="0"/>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29</a:t>
            </a:fld>
            <a:endParaRPr lang="tr-TR" noProof="0"/>
          </a:p>
        </p:txBody>
      </p:sp>
    </p:spTree>
    <p:extLst>
      <p:ext uri="{BB962C8B-B14F-4D97-AF65-F5344CB8AC3E}">
        <p14:creationId xmlns:p14="http://schemas.microsoft.com/office/powerpoint/2010/main" val="333622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8DCAA7F-F444-5678-C635-D408DF4C4970}"/>
              </a:ext>
            </a:extLst>
          </p:cNvPr>
          <p:cNvSpPr>
            <a:spLocks noGrp="1"/>
          </p:cNvSpPr>
          <p:nvPr>
            <p:ph idx="1"/>
          </p:nvPr>
        </p:nvSpPr>
        <p:spPr>
          <a:xfrm>
            <a:off x="766482" y="712694"/>
            <a:ext cx="10905565" cy="6145306"/>
          </a:xfrm>
        </p:spPr>
        <p:txBody>
          <a:bodyPr/>
          <a:lstStyle/>
          <a:p>
            <a:pPr rtl="0" fontAlgn="base">
              <a:spcBef>
                <a:spcPts val="0"/>
              </a:spcBef>
              <a:spcAft>
                <a:spcPts val="0"/>
              </a:spcAft>
              <a:buFont typeface="Arial" panose="020B0604020202020204" pitchFamily="34" charset="0"/>
              <a:buChar char="•"/>
            </a:pPr>
            <a:r>
              <a:rPr lang="tr-TR" sz="3200" b="0" i="0" u="none" strike="noStrike" dirty="0">
                <a:solidFill>
                  <a:srgbClr val="000000"/>
                </a:solidFill>
                <a:effectLst/>
                <a:latin typeface="Calibri" panose="020F0502020204030204" pitchFamily="34" charset="0"/>
              </a:rPr>
              <a:t>Canlıların içinde yaşadığı dış ortama </a:t>
            </a:r>
            <a:r>
              <a:rPr lang="tr-TR" sz="3200" b="0" i="0" u="none" strike="noStrike" dirty="0">
                <a:solidFill>
                  <a:srgbClr val="FF0000"/>
                </a:solidFill>
                <a:effectLst/>
                <a:latin typeface="Calibri" panose="020F0502020204030204" pitchFamily="34" charset="0"/>
              </a:rPr>
              <a:t>“çevre” </a:t>
            </a:r>
            <a:r>
              <a:rPr lang="tr-TR" sz="3200" b="0" i="0" u="none" strike="noStrike" dirty="0">
                <a:solidFill>
                  <a:srgbClr val="000000"/>
                </a:solidFill>
                <a:effectLst/>
                <a:latin typeface="Calibri" panose="020F0502020204030204" pitchFamily="34" charset="0"/>
              </a:rPr>
              <a:t>denir. </a:t>
            </a:r>
            <a:endParaRPr lang="tr-TR" sz="3200" b="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3200" b="0" i="0" u="none" strike="noStrike" dirty="0">
                <a:solidFill>
                  <a:srgbClr val="000000"/>
                </a:solidFill>
                <a:effectLst/>
                <a:latin typeface="Calibri" panose="020F0502020204030204" pitchFamily="34" charset="0"/>
              </a:rPr>
              <a:t>Her canlının uyum içinde yaşayabildiği çevre koşulları farklıdır.</a:t>
            </a:r>
            <a:endParaRPr lang="tr-TR" sz="3200" b="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3200" b="0" i="0" u="none" strike="noStrike" dirty="0">
                <a:solidFill>
                  <a:srgbClr val="000000"/>
                </a:solidFill>
                <a:effectLst/>
                <a:latin typeface="Calibri" panose="020F0502020204030204" pitchFamily="34" charset="0"/>
              </a:rPr>
              <a:t> İnsanların yaşayabilmeleri için, çevrelerinde </a:t>
            </a:r>
            <a:r>
              <a:rPr lang="tr-TR" sz="3200" b="0" i="0" u="none" strike="noStrike" dirty="0">
                <a:solidFill>
                  <a:srgbClr val="FF0000"/>
                </a:solidFill>
                <a:effectLst/>
                <a:latin typeface="Calibri" panose="020F0502020204030204" pitchFamily="34" charset="0"/>
              </a:rPr>
              <a:t>hava, su ve besin maddelerinin</a:t>
            </a:r>
            <a:r>
              <a:rPr lang="tr-TR" sz="3200" b="0" i="0" u="none" strike="noStrike" dirty="0">
                <a:solidFill>
                  <a:srgbClr val="000000"/>
                </a:solidFill>
                <a:effectLst/>
                <a:latin typeface="Calibri" panose="020F0502020204030204" pitchFamily="34" charset="0"/>
              </a:rPr>
              <a:t> bulunması zorunludur. </a:t>
            </a:r>
            <a:endParaRPr lang="tr-TR" sz="3200" b="0" i="0" u="none" strike="noStrike" dirty="0">
              <a:solidFill>
                <a:srgbClr val="000000"/>
              </a:solidFill>
              <a:effectLst/>
              <a:latin typeface="Arial" panose="020B0604020202020204" pitchFamily="34" charset="0"/>
            </a:endParaRPr>
          </a:p>
          <a:p>
            <a:r>
              <a:rPr lang="tr-TR" sz="3200" b="1" i="0" u="none" strike="noStrike" dirty="0">
                <a:solidFill>
                  <a:srgbClr val="FF0000"/>
                </a:solidFill>
                <a:effectLst/>
                <a:latin typeface="Calibri" panose="020F0502020204030204" pitchFamily="34" charset="0"/>
              </a:rPr>
              <a:t>Sağlık;</a:t>
            </a:r>
            <a:r>
              <a:rPr lang="tr-TR" sz="3200" b="0" i="0" u="none" strike="noStrike" dirty="0">
                <a:solidFill>
                  <a:srgbClr val="000000"/>
                </a:solidFill>
                <a:effectLst/>
                <a:latin typeface="Calibri" panose="020F0502020204030204" pitchFamily="34" charset="0"/>
              </a:rPr>
              <a:t> Çevreye </a:t>
            </a:r>
            <a:r>
              <a:rPr lang="tr-TR" sz="3200" b="1" i="0" u="none" strike="noStrike" dirty="0">
                <a:solidFill>
                  <a:srgbClr val="FF0000"/>
                </a:solidFill>
                <a:effectLst/>
                <a:latin typeface="Calibri" panose="020F0502020204030204" pitchFamily="34" charset="0"/>
              </a:rPr>
              <a:t>UYUM</a:t>
            </a:r>
            <a:r>
              <a:rPr lang="tr-TR" sz="3200" b="0" i="0" u="none" strike="noStrike" dirty="0">
                <a:solidFill>
                  <a:srgbClr val="000000"/>
                </a:solidFill>
                <a:effectLst/>
                <a:latin typeface="Calibri" panose="020F0502020204030204" pitchFamily="34" charset="0"/>
              </a:rPr>
              <a:t> sağlamak ve </a:t>
            </a:r>
            <a:r>
              <a:rPr lang="tr-TR" sz="3200" b="1" i="0" u="none" strike="noStrike" dirty="0">
                <a:solidFill>
                  <a:srgbClr val="FF0000"/>
                </a:solidFill>
                <a:effectLst/>
                <a:latin typeface="Calibri" panose="020F0502020204030204" pitchFamily="34" charset="0"/>
              </a:rPr>
              <a:t>DENGE </a:t>
            </a:r>
            <a:r>
              <a:rPr lang="tr-TR" sz="3200" b="0" i="0" u="none" strike="noStrike" dirty="0">
                <a:solidFill>
                  <a:srgbClr val="000000"/>
                </a:solidFill>
                <a:effectLst/>
                <a:latin typeface="Calibri" panose="020F0502020204030204" pitchFamily="34" charset="0"/>
              </a:rPr>
              <a:t>halinde olmaktır. </a:t>
            </a:r>
            <a:endParaRPr lang="tr-TR" sz="3200" b="1" i="0" u="none" strike="noStrike" dirty="0">
              <a:solidFill>
                <a:srgbClr val="FF0000"/>
              </a:solidFill>
              <a:effectLst/>
              <a:latin typeface="Arial" panose="020B0604020202020204" pitchFamily="34" charset="0"/>
            </a:endParaRPr>
          </a:p>
          <a:p>
            <a:endParaRPr lang="tr-TR" dirty="0"/>
          </a:p>
        </p:txBody>
      </p:sp>
      <p:sp>
        <p:nvSpPr>
          <p:cNvPr id="5" name="Alt Bilgi Yer Tutucusu 4">
            <a:extLst>
              <a:ext uri="{FF2B5EF4-FFF2-40B4-BE49-F238E27FC236}">
                <a16:creationId xmlns:a16="http://schemas.microsoft.com/office/drawing/2014/main" id="{DF4EAAF5-3DB0-1340-6930-F432071424A4}"/>
              </a:ext>
            </a:extLst>
          </p:cNvPr>
          <p:cNvSpPr>
            <a:spLocks noGrp="1"/>
          </p:cNvSpPr>
          <p:nvPr>
            <p:ph type="ftr" sz="quarter" idx="11"/>
          </p:nvPr>
        </p:nvSpPr>
        <p:spPr>
          <a:xfrm>
            <a:off x="2624417" y="6145306"/>
            <a:ext cx="7189694" cy="365125"/>
          </a:xfrm>
        </p:spPr>
        <p:txBody>
          <a:bodyPr/>
          <a:lstStyle/>
          <a:p>
            <a:pPr rtl="0"/>
            <a:r>
              <a:rPr lang="tr-TR" noProof="0" dirty="0"/>
              <a:t>https://docs.google.com/presentation/d/1DA2jTipwMRLIdlaosy_oBqjCPio1n00L/edit#slide=id.p15</a:t>
            </a:r>
          </a:p>
        </p:txBody>
      </p:sp>
      <p:sp>
        <p:nvSpPr>
          <p:cNvPr id="6" name="Slayt Numarası Yer Tutucusu 5">
            <a:extLst>
              <a:ext uri="{FF2B5EF4-FFF2-40B4-BE49-F238E27FC236}">
                <a16:creationId xmlns:a16="http://schemas.microsoft.com/office/drawing/2014/main" id="{EB8171E4-35D2-CD9E-3D2C-CA79A527110D}"/>
              </a:ext>
            </a:extLst>
          </p:cNvPr>
          <p:cNvSpPr>
            <a:spLocks noGrp="1"/>
          </p:cNvSpPr>
          <p:nvPr>
            <p:ph type="sldNum" sz="quarter" idx="12"/>
          </p:nvPr>
        </p:nvSpPr>
        <p:spPr/>
        <p:txBody>
          <a:bodyPr/>
          <a:lstStyle/>
          <a:p>
            <a:pPr rtl="0"/>
            <a:fld id="{294A09A9-5501-47C1-A89A-A340965A2BE2}" type="slidenum">
              <a:rPr lang="tr-TR" noProof="0" smtClean="0"/>
              <a:pPr rtl="0"/>
              <a:t>3</a:t>
            </a:fld>
            <a:endParaRPr lang="tr-TR" noProof="0" dirty="0"/>
          </a:p>
        </p:txBody>
      </p:sp>
    </p:spTree>
    <p:extLst>
      <p:ext uri="{BB962C8B-B14F-4D97-AF65-F5344CB8AC3E}">
        <p14:creationId xmlns:p14="http://schemas.microsoft.com/office/powerpoint/2010/main" val="1756719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Toprak Kirlenmesi - Kimyasal</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a:bodyPr>
          <a:lstStyle/>
          <a:p>
            <a:pPr>
              <a:buFont typeface="Wingdings" panose="05000000000000000000" pitchFamily="2" charset="2"/>
              <a:buChar char="§"/>
            </a:pPr>
            <a:r>
              <a:rPr lang="en-US" sz="2400" dirty="0" err="1"/>
              <a:t>Gübreler</a:t>
            </a:r>
            <a:r>
              <a:rPr lang="en-US" sz="2400" dirty="0"/>
              <a:t>, </a:t>
            </a:r>
            <a:r>
              <a:rPr lang="en-US" sz="2400" dirty="0" err="1"/>
              <a:t>toprağı</a:t>
            </a:r>
            <a:r>
              <a:rPr lang="en-US" sz="2400" dirty="0"/>
              <a:t> </a:t>
            </a:r>
            <a:r>
              <a:rPr lang="en-US" sz="2400" dirty="0" err="1"/>
              <a:t>zenginleştirmek</a:t>
            </a:r>
            <a:r>
              <a:rPr lang="en-US" sz="2400" dirty="0"/>
              <a:t> </a:t>
            </a:r>
            <a:r>
              <a:rPr lang="en-US" sz="2400" dirty="0" err="1"/>
              <a:t>üzere</a:t>
            </a:r>
            <a:r>
              <a:rPr lang="en-US" sz="2400" dirty="0"/>
              <a:t> </a:t>
            </a:r>
            <a:r>
              <a:rPr lang="en-US" sz="2400" dirty="0" err="1"/>
              <a:t>dışarıdan</a:t>
            </a:r>
            <a:r>
              <a:rPr lang="en-US" sz="2400" dirty="0"/>
              <a:t> </a:t>
            </a:r>
            <a:r>
              <a:rPr lang="en-US" sz="2400" dirty="0" err="1"/>
              <a:t>toprağa</a:t>
            </a:r>
            <a:r>
              <a:rPr lang="en-US" sz="2400" dirty="0"/>
              <a:t> </a:t>
            </a:r>
            <a:r>
              <a:rPr lang="en-US" sz="2400" dirty="0" err="1"/>
              <a:t>katılan</a:t>
            </a:r>
            <a:r>
              <a:rPr lang="en-US" sz="2400" dirty="0"/>
              <a:t> </a:t>
            </a:r>
            <a:r>
              <a:rPr lang="en-US" sz="2400" dirty="0" err="1"/>
              <a:t>maddelerdir</a:t>
            </a:r>
            <a:r>
              <a:rPr lang="tr-TR" sz="2400" dirty="0"/>
              <a:t>. Doğal olarak parçalanan organik gübre bir de inorganik gübreler vardır.</a:t>
            </a:r>
          </a:p>
          <a:p>
            <a:pPr>
              <a:buFont typeface="Wingdings" panose="05000000000000000000" pitchFamily="2" charset="2"/>
              <a:buChar char="§"/>
            </a:pPr>
            <a:r>
              <a:rPr lang="tr-TR" sz="2400" b="1" dirty="0"/>
              <a:t>U</a:t>
            </a:r>
            <a:r>
              <a:rPr lang="en-US" sz="2400" b="1" dirty="0" err="1"/>
              <a:t>ygun</a:t>
            </a:r>
            <a:r>
              <a:rPr lang="en-US" sz="2400" b="1" dirty="0"/>
              <a:t> </a:t>
            </a:r>
            <a:r>
              <a:rPr lang="en-US" sz="2400" b="1" dirty="0" err="1"/>
              <a:t>olmayan</a:t>
            </a:r>
            <a:r>
              <a:rPr lang="en-US" sz="2400" b="1" dirty="0"/>
              <a:t> </a:t>
            </a:r>
            <a:r>
              <a:rPr lang="en-US" sz="2400" b="1" dirty="0" err="1"/>
              <a:t>ve</a:t>
            </a:r>
            <a:r>
              <a:rPr lang="en-US" sz="2400" b="1" dirty="0"/>
              <a:t> </a:t>
            </a:r>
            <a:r>
              <a:rPr lang="en-US" sz="2400" b="1" dirty="0" err="1"/>
              <a:t>gereğinden</a:t>
            </a:r>
            <a:r>
              <a:rPr lang="en-US" sz="2400" b="1" dirty="0"/>
              <a:t> </a:t>
            </a:r>
            <a:r>
              <a:rPr lang="en-US" sz="2400" b="1" dirty="0" err="1"/>
              <a:t>fazla</a:t>
            </a:r>
            <a:r>
              <a:rPr lang="en-US" sz="2400" b="1" dirty="0"/>
              <a:t> </a:t>
            </a:r>
            <a:r>
              <a:rPr lang="en-US" sz="2400" b="1" dirty="0" err="1"/>
              <a:t>inorganik</a:t>
            </a:r>
            <a:r>
              <a:rPr lang="en-US" sz="2400" b="1" dirty="0"/>
              <a:t> </a:t>
            </a:r>
            <a:r>
              <a:rPr lang="en-US" sz="2400" b="1" dirty="0" err="1"/>
              <a:t>gübre</a:t>
            </a:r>
            <a:r>
              <a:rPr lang="en-US" sz="2400" b="1" dirty="0"/>
              <a:t> </a:t>
            </a:r>
            <a:r>
              <a:rPr lang="en-US" sz="2400" dirty="0" err="1"/>
              <a:t>kullanımı</a:t>
            </a:r>
            <a:r>
              <a:rPr lang="en-US" sz="2400" dirty="0"/>
              <a:t>, </a:t>
            </a:r>
            <a:r>
              <a:rPr lang="en-US" sz="2400" dirty="0" err="1"/>
              <a:t>toprak</a:t>
            </a:r>
            <a:r>
              <a:rPr lang="en-US" sz="2400" dirty="0"/>
              <a:t> </a:t>
            </a:r>
            <a:r>
              <a:rPr lang="en-US" sz="2400" dirty="0" err="1"/>
              <a:t>kirlenmesinin</a:t>
            </a:r>
            <a:r>
              <a:rPr lang="en-US" sz="2400" dirty="0"/>
              <a:t> </a:t>
            </a:r>
            <a:r>
              <a:rPr lang="en-US" sz="2400" dirty="0" err="1"/>
              <a:t>başlıca</a:t>
            </a:r>
            <a:r>
              <a:rPr lang="en-US" sz="2400" dirty="0"/>
              <a:t> </a:t>
            </a:r>
            <a:r>
              <a:rPr lang="en-US" sz="2400" dirty="0" err="1"/>
              <a:t>nedenidir</a:t>
            </a:r>
            <a:r>
              <a:rPr lang="en-US" sz="2400" dirty="0"/>
              <a:t>. </a:t>
            </a:r>
            <a:r>
              <a:rPr lang="en-US" sz="2400" dirty="0" err="1"/>
              <a:t>Kimyasal</a:t>
            </a:r>
            <a:r>
              <a:rPr lang="en-US" sz="2400" dirty="0"/>
              <a:t> </a:t>
            </a:r>
            <a:r>
              <a:rPr lang="en-US" sz="2400" dirty="0" err="1"/>
              <a:t>gübreler</a:t>
            </a:r>
            <a:r>
              <a:rPr lang="en-US" sz="2400" dirty="0"/>
              <a:t> </a:t>
            </a:r>
            <a:r>
              <a:rPr lang="en-US" sz="2400" dirty="0" err="1"/>
              <a:t>azot</a:t>
            </a:r>
            <a:r>
              <a:rPr lang="en-US" sz="2400" dirty="0"/>
              <a:t> </a:t>
            </a:r>
            <a:r>
              <a:rPr lang="en-US" sz="2400" dirty="0" err="1"/>
              <a:t>ve</a:t>
            </a:r>
            <a:r>
              <a:rPr lang="en-US" sz="2400" dirty="0"/>
              <a:t> </a:t>
            </a:r>
            <a:r>
              <a:rPr lang="en-US" sz="2400" dirty="0" err="1"/>
              <a:t>fosfor</a:t>
            </a:r>
            <a:r>
              <a:rPr lang="en-US" sz="2400" dirty="0"/>
              <a:t> </a:t>
            </a:r>
            <a:r>
              <a:rPr lang="en-US" sz="2400" dirty="0" err="1"/>
              <a:t>içerdiklerinden</a:t>
            </a:r>
            <a:r>
              <a:rPr lang="en-US" sz="2400" dirty="0"/>
              <a:t>, </a:t>
            </a:r>
            <a:r>
              <a:rPr lang="en-US" sz="2400" dirty="0" err="1"/>
              <a:t>toprakta</a:t>
            </a:r>
            <a:r>
              <a:rPr lang="en-US" sz="2400" dirty="0"/>
              <a:t> </a:t>
            </a:r>
            <a:r>
              <a:rPr lang="en-US" sz="2400" dirty="0" err="1"/>
              <a:t>bu</a:t>
            </a:r>
            <a:r>
              <a:rPr lang="en-US" sz="2400" dirty="0"/>
              <a:t> </a:t>
            </a:r>
            <a:r>
              <a:rPr lang="en-US" sz="2400" dirty="0" err="1"/>
              <a:t>maddelerin</a:t>
            </a:r>
            <a:r>
              <a:rPr lang="en-US" sz="2400" dirty="0"/>
              <a:t> </a:t>
            </a:r>
            <a:r>
              <a:rPr lang="en-US" sz="2400" dirty="0" err="1"/>
              <a:t>birikmesine</a:t>
            </a:r>
            <a:r>
              <a:rPr lang="en-US" sz="2400" dirty="0"/>
              <a:t> </a:t>
            </a:r>
            <a:r>
              <a:rPr lang="en-US" sz="2400" dirty="0" err="1"/>
              <a:t>neden</a:t>
            </a:r>
            <a:r>
              <a:rPr lang="en-US" sz="2400" dirty="0"/>
              <a:t> </a:t>
            </a:r>
            <a:r>
              <a:rPr lang="en-US" sz="2400" dirty="0" err="1"/>
              <a:t>olarak</a:t>
            </a:r>
            <a:r>
              <a:rPr lang="en-US" sz="2400" dirty="0"/>
              <a:t> </a:t>
            </a:r>
            <a:r>
              <a:rPr lang="en-US" sz="2400" dirty="0" err="1"/>
              <a:t>kirliliğe</a:t>
            </a:r>
            <a:r>
              <a:rPr lang="en-US" sz="2400" dirty="0"/>
              <a:t> </a:t>
            </a:r>
            <a:r>
              <a:rPr lang="en-US" sz="2400" dirty="0" err="1"/>
              <a:t>yol</a:t>
            </a:r>
            <a:r>
              <a:rPr lang="en-US" sz="2400" dirty="0"/>
              <a:t> </a:t>
            </a:r>
            <a:r>
              <a:rPr lang="en-US" sz="2400" dirty="0" err="1"/>
              <a:t>açarlar</a:t>
            </a:r>
            <a:r>
              <a:rPr lang="en-US" sz="2400" dirty="0"/>
              <a:t>.</a:t>
            </a:r>
            <a:r>
              <a:rPr lang="tr-TR" sz="2400" dirty="0"/>
              <a:t> </a:t>
            </a:r>
          </a:p>
          <a:p>
            <a:pPr>
              <a:buFont typeface="Wingdings" panose="05000000000000000000" pitchFamily="2" charset="2"/>
              <a:buChar char="§"/>
            </a:pPr>
            <a:r>
              <a:rPr lang="en-US" sz="2400" dirty="0" err="1"/>
              <a:t>Tarımda</a:t>
            </a:r>
            <a:r>
              <a:rPr lang="en-US" sz="2400" dirty="0"/>
              <a:t> </a:t>
            </a:r>
            <a:r>
              <a:rPr lang="en-US" sz="2400" dirty="0" err="1"/>
              <a:t>kullanılan</a:t>
            </a:r>
            <a:r>
              <a:rPr lang="en-US" sz="2400" dirty="0"/>
              <a:t> </a:t>
            </a:r>
            <a:r>
              <a:rPr lang="en-US" sz="2400" b="1" dirty="0" err="1"/>
              <a:t>pestisitler</a:t>
            </a:r>
            <a:r>
              <a:rPr lang="en-US" sz="2400" dirty="0"/>
              <a:t> de </a:t>
            </a:r>
            <a:r>
              <a:rPr lang="en-US" sz="2400" dirty="0" err="1"/>
              <a:t>kimyasal</a:t>
            </a:r>
            <a:r>
              <a:rPr lang="en-US" sz="2400" dirty="0"/>
              <a:t> </a:t>
            </a:r>
            <a:r>
              <a:rPr lang="en-US" sz="2400" dirty="0" err="1"/>
              <a:t>toprak</a:t>
            </a:r>
            <a:r>
              <a:rPr lang="en-US" sz="2400" dirty="0"/>
              <a:t> </a:t>
            </a:r>
            <a:r>
              <a:rPr lang="en-US" sz="2400" dirty="0" err="1"/>
              <a:t>kirlenmesine</a:t>
            </a:r>
            <a:r>
              <a:rPr lang="en-US" sz="2400" dirty="0"/>
              <a:t> </a:t>
            </a:r>
            <a:r>
              <a:rPr lang="en-US" sz="2400" dirty="0" err="1"/>
              <a:t>neden</a:t>
            </a:r>
            <a:r>
              <a:rPr lang="en-US" sz="2400" dirty="0"/>
              <a:t> </a:t>
            </a:r>
            <a:r>
              <a:rPr lang="en-US" sz="2400" dirty="0" err="1"/>
              <a:t>olurlar</a:t>
            </a:r>
            <a:r>
              <a:rPr lang="en-US" sz="2400" dirty="0"/>
              <a:t>. </a:t>
            </a:r>
            <a:r>
              <a:rPr lang="en-US" sz="2400" dirty="0" err="1"/>
              <a:t>Bazı</a:t>
            </a:r>
            <a:r>
              <a:rPr lang="en-US" sz="2400" dirty="0"/>
              <a:t> </a:t>
            </a:r>
            <a:r>
              <a:rPr lang="en-US" sz="2400" dirty="0" err="1"/>
              <a:t>ağır</a:t>
            </a:r>
            <a:r>
              <a:rPr lang="en-US" sz="2400" dirty="0"/>
              <a:t> </a:t>
            </a:r>
            <a:r>
              <a:rPr lang="en-US" sz="2400" dirty="0" err="1"/>
              <a:t>metaller</a:t>
            </a:r>
            <a:r>
              <a:rPr lang="en-US" sz="2400" dirty="0"/>
              <a:t> </a:t>
            </a:r>
            <a:r>
              <a:rPr lang="en-US" sz="2400" dirty="0" err="1"/>
              <a:t>içer</a:t>
            </a:r>
            <a:r>
              <a:rPr lang="tr-TR" sz="2400" dirty="0"/>
              <a:t>dikleri</a:t>
            </a:r>
            <a:r>
              <a:rPr lang="en-US" sz="2400" dirty="0"/>
              <a:t> </a:t>
            </a:r>
            <a:r>
              <a:rPr lang="en-US" sz="2400" dirty="0" err="1"/>
              <a:t>ve</a:t>
            </a:r>
            <a:r>
              <a:rPr lang="en-US" sz="2400" dirty="0"/>
              <a:t> </a:t>
            </a:r>
            <a:r>
              <a:rPr lang="en-US" sz="2400" dirty="0" err="1"/>
              <a:t>çok</a:t>
            </a:r>
            <a:r>
              <a:rPr lang="en-US" sz="2400" dirty="0"/>
              <a:t> </a:t>
            </a:r>
            <a:r>
              <a:rPr lang="en-US" sz="2400" dirty="0" err="1"/>
              <a:t>yavaş</a:t>
            </a:r>
            <a:r>
              <a:rPr lang="en-US" sz="2400" dirty="0"/>
              <a:t> </a:t>
            </a:r>
            <a:r>
              <a:rPr lang="en-US" sz="2400" dirty="0" err="1"/>
              <a:t>ayrıştıkları</a:t>
            </a:r>
            <a:r>
              <a:rPr lang="en-US" sz="2400" dirty="0"/>
              <a:t> </a:t>
            </a:r>
            <a:r>
              <a:rPr lang="en-US" sz="2400" dirty="0" err="1"/>
              <a:t>için</a:t>
            </a:r>
            <a:r>
              <a:rPr lang="en-US" sz="2400" dirty="0"/>
              <a:t> </a:t>
            </a:r>
            <a:r>
              <a:rPr lang="en-US" sz="2400" dirty="0" err="1"/>
              <a:t>toprakta</a:t>
            </a:r>
            <a:r>
              <a:rPr lang="en-US" sz="2400" dirty="0"/>
              <a:t> </a:t>
            </a:r>
            <a:r>
              <a:rPr lang="en-US" sz="2400" dirty="0" err="1"/>
              <a:t>birikerek</a:t>
            </a:r>
            <a:r>
              <a:rPr lang="en-US" sz="2400" dirty="0"/>
              <a:t> </a:t>
            </a:r>
            <a:r>
              <a:rPr lang="en-US" sz="2400" dirty="0" err="1"/>
              <a:t>uzun</a:t>
            </a:r>
            <a:r>
              <a:rPr lang="en-US" sz="2400" dirty="0"/>
              <a:t> </a:t>
            </a:r>
            <a:r>
              <a:rPr lang="en-US" sz="2400" dirty="0" err="1"/>
              <a:t>yıllar</a:t>
            </a:r>
            <a:r>
              <a:rPr lang="en-US" sz="2400" dirty="0"/>
              <a:t> </a:t>
            </a:r>
            <a:r>
              <a:rPr lang="en-US" sz="2400" dirty="0" err="1"/>
              <a:t>kaybolmazlar</a:t>
            </a:r>
            <a:r>
              <a:rPr lang="tr-TR" sz="2400" dirty="0"/>
              <a:t>. Buradan bitkilere ve sonrada onları yiyen insan ve hayvanlara geçerler.</a:t>
            </a:r>
          </a:p>
          <a:p>
            <a:pPr>
              <a:buFont typeface="Wingdings" panose="05000000000000000000" pitchFamily="2" charset="2"/>
              <a:buChar char="§"/>
            </a:pPr>
            <a:r>
              <a:rPr lang="en-US" sz="2400" b="1" dirty="0"/>
              <a:t>Sanayi </a:t>
            </a:r>
            <a:r>
              <a:rPr lang="en-US" sz="2400" b="1" dirty="0" err="1"/>
              <a:t>atıkları</a:t>
            </a:r>
            <a:r>
              <a:rPr lang="en-US" sz="2400" b="1" dirty="0"/>
              <a:t> </a:t>
            </a:r>
            <a:r>
              <a:rPr lang="en-US" sz="2400" dirty="0"/>
              <a:t>da </a:t>
            </a:r>
            <a:r>
              <a:rPr lang="en-US" sz="2400" dirty="0" err="1"/>
              <a:t>toprağın</a:t>
            </a:r>
            <a:r>
              <a:rPr lang="en-US" sz="2400" dirty="0"/>
              <a:t> </a:t>
            </a:r>
            <a:r>
              <a:rPr lang="en-US" sz="2400" dirty="0" err="1"/>
              <a:t>kimyasal</a:t>
            </a:r>
            <a:r>
              <a:rPr lang="en-US" sz="2400" dirty="0"/>
              <a:t> </a:t>
            </a:r>
            <a:r>
              <a:rPr lang="en-US" sz="2400" dirty="0" err="1"/>
              <a:t>olarak</a:t>
            </a:r>
            <a:r>
              <a:rPr lang="en-US" sz="2400" dirty="0"/>
              <a:t> </a:t>
            </a:r>
            <a:r>
              <a:rPr lang="en-US" sz="2400" dirty="0" err="1"/>
              <a:t>kirlenmesine</a:t>
            </a:r>
            <a:r>
              <a:rPr lang="en-US" sz="2400" dirty="0"/>
              <a:t> </a:t>
            </a:r>
            <a:r>
              <a:rPr lang="en-US" sz="2400" dirty="0" err="1"/>
              <a:t>neden</a:t>
            </a:r>
            <a:r>
              <a:rPr lang="en-US" sz="2400" dirty="0"/>
              <a:t> </a:t>
            </a:r>
            <a:r>
              <a:rPr lang="en-US" sz="2400" dirty="0" err="1"/>
              <a:t>olabilir</a:t>
            </a:r>
            <a:r>
              <a:rPr lang="en-US" sz="2400" dirty="0"/>
              <a:t>. </a:t>
            </a:r>
            <a:r>
              <a:rPr lang="en-US" sz="2400" dirty="0" err="1"/>
              <a:t>Örneğin</a:t>
            </a:r>
            <a:r>
              <a:rPr lang="en-US" sz="2400" dirty="0"/>
              <a:t>, </a:t>
            </a:r>
            <a:r>
              <a:rPr lang="en-US" sz="2400" dirty="0" err="1"/>
              <a:t>asitler</a:t>
            </a:r>
            <a:r>
              <a:rPr lang="en-US" sz="2400" dirty="0"/>
              <a:t>, </a:t>
            </a:r>
            <a:r>
              <a:rPr lang="en-US" sz="2400" dirty="0" err="1"/>
              <a:t>tuzlar</a:t>
            </a:r>
            <a:r>
              <a:rPr lang="en-US" sz="2400" dirty="0"/>
              <a:t>, </a:t>
            </a:r>
            <a:r>
              <a:rPr lang="en-US" sz="2400" dirty="0" err="1"/>
              <a:t>alkaliler</a:t>
            </a:r>
            <a:r>
              <a:rPr lang="en-US" sz="2400" dirty="0"/>
              <a:t>, </a:t>
            </a:r>
            <a:r>
              <a:rPr lang="en-US" sz="2400" dirty="0" err="1"/>
              <a:t>boyalar</a:t>
            </a:r>
            <a:r>
              <a:rPr lang="en-US" sz="2400" dirty="0"/>
              <a:t>, </a:t>
            </a:r>
            <a:r>
              <a:rPr lang="en-US" sz="2400" dirty="0" err="1"/>
              <a:t>çözücüler</a:t>
            </a:r>
            <a:r>
              <a:rPr lang="en-US" sz="2400" dirty="0"/>
              <a:t>, </a:t>
            </a:r>
            <a:r>
              <a:rPr lang="en-US" sz="2400" dirty="0" err="1"/>
              <a:t>sülfatlar</a:t>
            </a:r>
            <a:r>
              <a:rPr lang="en-US" sz="2400" dirty="0"/>
              <a:t>, </a:t>
            </a:r>
            <a:r>
              <a:rPr lang="en-US" sz="2400" dirty="0" err="1"/>
              <a:t>metaller</a:t>
            </a:r>
            <a:r>
              <a:rPr lang="en-US" sz="2400" dirty="0"/>
              <a:t>, </a:t>
            </a:r>
            <a:r>
              <a:rPr lang="en-US" sz="2400" dirty="0" err="1"/>
              <a:t>yağlar</a:t>
            </a:r>
            <a:r>
              <a:rPr lang="en-US" sz="2400" dirty="0"/>
              <a:t> </a:t>
            </a:r>
            <a:r>
              <a:rPr lang="en-US" sz="2400" dirty="0" err="1"/>
              <a:t>fabrikalardan</a:t>
            </a:r>
            <a:r>
              <a:rPr lang="en-US" sz="2400" dirty="0"/>
              <a:t> </a:t>
            </a:r>
            <a:r>
              <a:rPr lang="en-US" sz="2400" dirty="0" err="1"/>
              <a:t>toprağa</a:t>
            </a:r>
            <a:r>
              <a:rPr lang="en-US" sz="2400" dirty="0"/>
              <a:t> </a:t>
            </a:r>
            <a:r>
              <a:rPr lang="en-US" sz="2400" dirty="0" err="1"/>
              <a:t>karışan</a:t>
            </a:r>
            <a:r>
              <a:rPr lang="en-US" sz="2400" dirty="0"/>
              <a:t> </a:t>
            </a:r>
            <a:r>
              <a:rPr lang="en-US" sz="2400" dirty="0" err="1"/>
              <a:t>kirleticilerden</a:t>
            </a:r>
            <a:r>
              <a:rPr lang="en-US" sz="2400" dirty="0"/>
              <a:t> </a:t>
            </a:r>
            <a:r>
              <a:rPr lang="en-US" sz="2400" dirty="0" err="1"/>
              <a:t>bazılarıdır</a:t>
            </a:r>
            <a:r>
              <a:rPr lang="tr-TR" sz="2400" dirty="0"/>
              <a:t>.</a:t>
            </a:r>
          </a:p>
          <a:p>
            <a:endParaRPr lang="en-US" sz="2400" dirty="0"/>
          </a:p>
        </p:txBody>
      </p:sp>
      <p:sp>
        <p:nvSpPr>
          <p:cNvPr id="2" name="Footer Placeholder 6">
            <a:extLst>
              <a:ext uri="{FF2B5EF4-FFF2-40B4-BE49-F238E27FC236}">
                <a16:creationId xmlns:a16="http://schemas.microsoft.com/office/drawing/2014/main" id="{F5E9CA30-47A8-5542-1E1A-5566DF8FF253}"/>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30</a:t>
            </a:fld>
            <a:endParaRPr lang="tr-TR" noProof="0"/>
          </a:p>
        </p:txBody>
      </p:sp>
    </p:spTree>
    <p:extLst>
      <p:ext uri="{BB962C8B-B14F-4D97-AF65-F5344CB8AC3E}">
        <p14:creationId xmlns:p14="http://schemas.microsoft.com/office/powerpoint/2010/main" val="3316182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Toprak Kirlenmesi - Nükleer</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508000" y="1904999"/>
            <a:ext cx="11214100" cy="4191001"/>
          </a:xfrm>
        </p:spPr>
        <p:txBody>
          <a:bodyPr>
            <a:normAutofit fontScale="85000" lnSpcReduction="20000"/>
          </a:bodyPr>
          <a:lstStyle/>
          <a:p>
            <a:pPr>
              <a:buFont typeface="Wingdings" panose="05000000000000000000" pitchFamily="2" charset="2"/>
              <a:buChar char="§"/>
            </a:pPr>
            <a:r>
              <a:rPr lang="en-US" sz="2800" dirty="0" err="1"/>
              <a:t>Günümüzde</a:t>
            </a:r>
            <a:r>
              <a:rPr lang="en-US" sz="2800" dirty="0"/>
              <a:t> </a:t>
            </a:r>
            <a:r>
              <a:rPr lang="en-US" sz="2800" dirty="0" err="1"/>
              <a:t>birçok</a:t>
            </a:r>
            <a:r>
              <a:rPr lang="en-US" sz="2800" dirty="0"/>
              <a:t> </a:t>
            </a:r>
            <a:r>
              <a:rPr lang="en-US" sz="2800" dirty="0" err="1"/>
              <a:t>ülke</a:t>
            </a:r>
            <a:r>
              <a:rPr lang="en-US" sz="2800" dirty="0"/>
              <a:t> </a:t>
            </a:r>
            <a:r>
              <a:rPr lang="en-US" sz="2800" dirty="0" err="1"/>
              <a:t>teknolojilerini</a:t>
            </a:r>
            <a:r>
              <a:rPr lang="en-US" sz="2800" dirty="0"/>
              <a:t> </a:t>
            </a:r>
            <a:r>
              <a:rPr lang="en-US" sz="2800" dirty="0" err="1"/>
              <a:t>geliştirmek</a:t>
            </a:r>
            <a:r>
              <a:rPr lang="en-US" sz="2800" dirty="0"/>
              <a:t> </a:t>
            </a:r>
            <a:r>
              <a:rPr lang="en-US" sz="2800" dirty="0" err="1"/>
              <a:t>ve</a:t>
            </a:r>
            <a:r>
              <a:rPr lang="en-US" sz="2800" dirty="0"/>
              <a:t> </a:t>
            </a:r>
            <a:r>
              <a:rPr lang="en-US" sz="2800" dirty="0" err="1"/>
              <a:t>denemek</a:t>
            </a:r>
            <a:r>
              <a:rPr lang="en-US" sz="2800" dirty="0"/>
              <a:t> </a:t>
            </a:r>
            <a:r>
              <a:rPr lang="en-US" sz="2800" dirty="0" err="1"/>
              <a:t>amacıyla</a:t>
            </a:r>
            <a:r>
              <a:rPr lang="en-US" sz="2800" dirty="0"/>
              <a:t> </a:t>
            </a:r>
            <a:r>
              <a:rPr lang="en-US" sz="2800" dirty="0" err="1"/>
              <a:t>Dünya’nın</a:t>
            </a:r>
            <a:r>
              <a:rPr lang="en-US" sz="2800" dirty="0"/>
              <a:t> </a:t>
            </a:r>
            <a:r>
              <a:rPr lang="en-US" sz="2800" dirty="0" err="1"/>
              <a:t>değişik</a:t>
            </a:r>
            <a:r>
              <a:rPr lang="en-US" sz="2800" dirty="0"/>
              <a:t> </a:t>
            </a:r>
            <a:r>
              <a:rPr lang="en-US" sz="2800" dirty="0" err="1"/>
              <a:t>yerlerinde</a:t>
            </a:r>
            <a:r>
              <a:rPr lang="en-US" sz="2800" dirty="0"/>
              <a:t>, </a:t>
            </a:r>
            <a:r>
              <a:rPr lang="en-US" sz="2800" dirty="0" err="1"/>
              <a:t>yer</a:t>
            </a:r>
            <a:r>
              <a:rPr lang="en-US" sz="2800" dirty="0"/>
              <a:t> </a:t>
            </a:r>
            <a:r>
              <a:rPr lang="en-US" sz="2800" dirty="0" err="1"/>
              <a:t>altında</a:t>
            </a:r>
            <a:r>
              <a:rPr lang="en-US" sz="2800" dirty="0"/>
              <a:t> </a:t>
            </a:r>
            <a:r>
              <a:rPr lang="en-US" sz="2800" dirty="0" err="1"/>
              <a:t>ya</a:t>
            </a:r>
            <a:r>
              <a:rPr lang="en-US" sz="2800" dirty="0"/>
              <a:t> da </a:t>
            </a:r>
            <a:r>
              <a:rPr lang="en-US" sz="2800" dirty="0" err="1"/>
              <a:t>deniz</a:t>
            </a:r>
            <a:r>
              <a:rPr lang="en-US" sz="2800" dirty="0"/>
              <a:t> </a:t>
            </a:r>
            <a:r>
              <a:rPr lang="en-US" sz="2800" dirty="0" err="1"/>
              <a:t>altında</a:t>
            </a:r>
            <a:r>
              <a:rPr lang="en-US" sz="2800" dirty="0"/>
              <a:t> </a:t>
            </a:r>
            <a:r>
              <a:rPr lang="en-US" sz="2800" dirty="0" err="1"/>
              <a:t>nükleer</a:t>
            </a:r>
            <a:r>
              <a:rPr lang="en-US" sz="2800" dirty="0"/>
              <a:t> </a:t>
            </a:r>
            <a:r>
              <a:rPr lang="en-US" sz="2800" dirty="0" err="1"/>
              <a:t>bom</a:t>
            </a:r>
            <a:r>
              <a:rPr lang="tr-TR" sz="2800" dirty="0" err="1"/>
              <a:t>ba</a:t>
            </a:r>
            <a:r>
              <a:rPr lang="en-US" sz="2800" dirty="0" err="1"/>
              <a:t>larını</a:t>
            </a:r>
            <a:r>
              <a:rPr lang="en-US" sz="2800" dirty="0"/>
              <a:t> </a:t>
            </a:r>
            <a:r>
              <a:rPr lang="en-US" sz="2800" dirty="0" err="1"/>
              <a:t>patlatmaktadırlar</a:t>
            </a:r>
            <a:r>
              <a:rPr lang="tr-TR" sz="2800" dirty="0"/>
              <a:t>.</a:t>
            </a:r>
          </a:p>
          <a:p>
            <a:pPr lvl="1">
              <a:buFont typeface="Wingdings" panose="05000000000000000000" pitchFamily="2" charset="2"/>
              <a:buChar char="§"/>
            </a:pPr>
            <a:r>
              <a:rPr lang="en-US" sz="2800" dirty="0"/>
              <a:t>Bu </a:t>
            </a:r>
            <a:r>
              <a:rPr lang="en-US" sz="2800" dirty="0" err="1"/>
              <a:t>bölgeler</a:t>
            </a:r>
            <a:r>
              <a:rPr lang="tr-TR" sz="2800" dirty="0"/>
              <a:t>den bazıları;</a:t>
            </a:r>
            <a:r>
              <a:rPr lang="en-US" sz="2800" dirty="0"/>
              <a:t> </a:t>
            </a:r>
            <a:r>
              <a:rPr lang="en-US" sz="2800" i="1" dirty="0" err="1"/>
              <a:t>ABD’deki</a:t>
            </a:r>
            <a:r>
              <a:rPr lang="en-US" sz="2800" i="1" dirty="0"/>
              <a:t> Nevada </a:t>
            </a:r>
            <a:r>
              <a:rPr lang="en-US" sz="2800" i="1" dirty="0" err="1"/>
              <a:t>çölleri</a:t>
            </a:r>
            <a:r>
              <a:rPr lang="en-US" sz="2800" i="1" dirty="0"/>
              <a:t>, </a:t>
            </a:r>
            <a:r>
              <a:rPr lang="en-US" sz="2800" i="1" dirty="0" err="1"/>
              <a:t>Kazakistan’daki</a:t>
            </a:r>
            <a:r>
              <a:rPr lang="en-US" sz="2800" i="1" dirty="0"/>
              <a:t> Semipalatinsk </a:t>
            </a:r>
            <a:r>
              <a:rPr lang="en-US" sz="2800" i="1" dirty="0" err="1"/>
              <a:t>bölgesi</a:t>
            </a:r>
            <a:r>
              <a:rPr lang="en-US" sz="2800" i="1" dirty="0"/>
              <a:t> </a:t>
            </a:r>
            <a:r>
              <a:rPr lang="en-US" sz="2800" i="1" dirty="0" err="1"/>
              <a:t>ve</a:t>
            </a:r>
            <a:r>
              <a:rPr lang="en-US" sz="2800" i="1" dirty="0"/>
              <a:t> </a:t>
            </a:r>
            <a:r>
              <a:rPr lang="en-US" sz="2800" i="1" dirty="0" err="1"/>
              <a:t>Pasifik</a:t>
            </a:r>
            <a:r>
              <a:rPr lang="en-US" sz="2800" i="1" dirty="0"/>
              <a:t> </a:t>
            </a:r>
            <a:r>
              <a:rPr lang="en-US" sz="2800" i="1" dirty="0" err="1"/>
              <a:t>okyanusu</a:t>
            </a:r>
            <a:endParaRPr lang="tr-TR" sz="2800" i="1" dirty="0"/>
          </a:p>
          <a:p>
            <a:pPr>
              <a:buFont typeface="Wingdings" panose="05000000000000000000" pitchFamily="2" charset="2"/>
              <a:buChar char="§"/>
            </a:pPr>
            <a:r>
              <a:rPr lang="en-US" sz="2800" dirty="0" err="1"/>
              <a:t>İkinci</a:t>
            </a:r>
            <a:r>
              <a:rPr lang="en-US" sz="2800" dirty="0"/>
              <a:t> </a:t>
            </a:r>
            <a:r>
              <a:rPr lang="en-US" sz="2800" dirty="0" err="1"/>
              <a:t>Dünya</a:t>
            </a:r>
            <a:r>
              <a:rPr lang="en-US" sz="2800" dirty="0"/>
              <a:t> </a:t>
            </a:r>
            <a:r>
              <a:rPr lang="en-US" sz="2800" dirty="0" err="1"/>
              <a:t>Savaşı</a:t>
            </a:r>
            <a:r>
              <a:rPr lang="en-US" sz="2800" dirty="0"/>
              <a:t> </a:t>
            </a:r>
            <a:r>
              <a:rPr lang="en-US" sz="2800" dirty="0" err="1"/>
              <a:t>sırasında</a:t>
            </a:r>
            <a:r>
              <a:rPr lang="en-US" sz="2800" dirty="0"/>
              <a:t> </a:t>
            </a:r>
            <a:r>
              <a:rPr lang="en-US" sz="2800" dirty="0" err="1"/>
              <a:t>Japonya’nın</a:t>
            </a:r>
            <a:r>
              <a:rPr lang="en-US" sz="2800" dirty="0"/>
              <a:t> </a:t>
            </a:r>
            <a:r>
              <a:rPr lang="en-US" sz="2800" i="1" dirty="0" err="1"/>
              <a:t>Hiroşima</a:t>
            </a:r>
            <a:r>
              <a:rPr lang="en-US" sz="2800" i="1" dirty="0"/>
              <a:t> </a:t>
            </a:r>
            <a:r>
              <a:rPr lang="en-US" sz="2800" dirty="0" err="1"/>
              <a:t>ve</a:t>
            </a:r>
            <a:r>
              <a:rPr lang="en-US" sz="2800" dirty="0"/>
              <a:t> </a:t>
            </a:r>
            <a:r>
              <a:rPr lang="en-US" sz="2800" i="1" dirty="0"/>
              <a:t>Nagasaki </a:t>
            </a:r>
            <a:r>
              <a:rPr lang="en-US" sz="2800" dirty="0" err="1"/>
              <a:t>kentlerine</a:t>
            </a:r>
            <a:r>
              <a:rPr lang="en-US" sz="2800" dirty="0"/>
              <a:t> </a:t>
            </a:r>
            <a:r>
              <a:rPr lang="en-US" sz="2800" dirty="0" err="1"/>
              <a:t>atılan</a:t>
            </a:r>
            <a:r>
              <a:rPr lang="en-US" sz="2800" dirty="0"/>
              <a:t> atom </a:t>
            </a:r>
            <a:r>
              <a:rPr lang="en-US" sz="2800" dirty="0" err="1"/>
              <a:t>bombaları</a:t>
            </a:r>
            <a:r>
              <a:rPr lang="en-US" sz="2800" dirty="0"/>
              <a:t> da </a:t>
            </a:r>
            <a:r>
              <a:rPr lang="tr-TR" sz="2800" dirty="0"/>
              <a:t>nükleer</a:t>
            </a:r>
            <a:r>
              <a:rPr lang="en-US" sz="2800" dirty="0"/>
              <a:t> </a:t>
            </a:r>
            <a:r>
              <a:rPr lang="en-US" sz="2800" dirty="0" err="1"/>
              <a:t>kirlenmeye</a:t>
            </a:r>
            <a:r>
              <a:rPr lang="en-US" sz="2800" dirty="0"/>
              <a:t> </a:t>
            </a:r>
            <a:r>
              <a:rPr lang="en-US" sz="2800" dirty="0" err="1"/>
              <a:t>yol</a:t>
            </a:r>
            <a:r>
              <a:rPr lang="en-US" sz="2800" dirty="0"/>
              <a:t> </a:t>
            </a:r>
            <a:r>
              <a:rPr lang="en-US" sz="2800" dirty="0" err="1"/>
              <a:t>açmıştır</a:t>
            </a:r>
            <a:r>
              <a:rPr lang="en-US" sz="2800" dirty="0"/>
              <a:t>. </a:t>
            </a:r>
            <a:endParaRPr lang="tr-TR" sz="2800" dirty="0"/>
          </a:p>
          <a:p>
            <a:pPr>
              <a:buFont typeface="Wingdings" panose="05000000000000000000" pitchFamily="2" charset="2"/>
              <a:buChar char="§"/>
            </a:pPr>
            <a:r>
              <a:rPr lang="tr-TR" sz="2800" b="1" dirty="0"/>
              <a:t>N</a:t>
            </a:r>
            <a:r>
              <a:rPr lang="en-US" sz="2800" b="1" dirty="0" err="1"/>
              <a:t>ükleer</a:t>
            </a:r>
            <a:r>
              <a:rPr lang="en-US" sz="2800" b="1" dirty="0"/>
              <a:t> </a:t>
            </a:r>
            <a:r>
              <a:rPr lang="en-US" sz="2800" b="1" dirty="0" err="1"/>
              <a:t>santrall</a:t>
            </a:r>
            <a:r>
              <a:rPr lang="tr-TR" sz="2800" b="1" dirty="0"/>
              <a:t>e</a:t>
            </a:r>
            <a:r>
              <a:rPr lang="en-US" sz="2800" b="1" dirty="0"/>
              <a:t>r </a:t>
            </a:r>
            <a:r>
              <a:rPr lang="en-US" sz="2800" dirty="0" err="1"/>
              <a:t>iki</a:t>
            </a:r>
            <a:r>
              <a:rPr lang="en-US" sz="2800" dirty="0"/>
              <a:t> </a:t>
            </a:r>
            <a:r>
              <a:rPr lang="en-US" sz="2800" dirty="0" err="1"/>
              <a:t>yolla</a:t>
            </a:r>
            <a:r>
              <a:rPr lang="en-US" sz="2800" dirty="0"/>
              <a:t> </a:t>
            </a:r>
            <a:r>
              <a:rPr lang="en-US" sz="2800" dirty="0" err="1"/>
              <a:t>kirlenmeye</a:t>
            </a:r>
            <a:r>
              <a:rPr lang="en-US" sz="2800" dirty="0"/>
              <a:t> </a:t>
            </a:r>
            <a:r>
              <a:rPr lang="en-US" sz="2800" dirty="0" err="1"/>
              <a:t>neden</a:t>
            </a:r>
            <a:r>
              <a:rPr lang="en-US" sz="2800" dirty="0"/>
              <a:t> </a:t>
            </a:r>
            <a:r>
              <a:rPr lang="en-US" sz="2800" dirty="0" err="1"/>
              <a:t>olabilirler</a:t>
            </a:r>
            <a:r>
              <a:rPr lang="en-US" sz="2800" dirty="0"/>
              <a:t>. </a:t>
            </a:r>
            <a:r>
              <a:rPr lang="en-US" sz="2800" dirty="0" err="1"/>
              <a:t>Bunlardan</a:t>
            </a:r>
            <a:r>
              <a:rPr lang="en-US" sz="2800" dirty="0"/>
              <a:t> </a:t>
            </a:r>
            <a:r>
              <a:rPr lang="en-US" sz="2800" dirty="0" err="1"/>
              <a:t>ilki</a:t>
            </a:r>
            <a:r>
              <a:rPr lang="en-US" sz="2800" dirty="0"/>
              <a:t>, </a:t>
            </a:r>
            <a:r>
              <a:rPr lang="en-US" sz="2800" dirty="0" err="1"/>
              <a:t>santral</a:t>
            </a:r>
            <a:r>
              <a:rPr lang="tr-TR" sz="2800" dirty="0"/>
              <a:t>de</a:t>
            </a:r>
            <a:r>
              <a:rPr lang="en-US" sz="2800" dirty="0"/>
              <a:t> </a:t>
            </a:r>
            <a:r>
              <a:rPr lang="en-US" sz="2800" dirty="0" err="1"/>
              <a:t>kullanılan</a:t>
            </a:r>
            <a:r>
              <a:rPr lang="en-US" sz="2800" dirty="0"/>
              <a:t> </a:t>
            </a:r>
            <a:r>
              <a:rPr lang="en-US" sz="2800" dirty="0" err="1"/>
              <a:t>ve</a:t>
            </a:r>
            <a:r>
              <a:rPr lang="en-US" sz="2800" dirty="0"/>
              <a:t> </a:t>
            </a:r>
            <a:r>
              <a:rPr lang="en-US" sz="2800" dirty="0" err="1"/>
              <a:t>üretim</a:t>
            </a:r>
            <a:r>
              <a:rPr lang="en-US" sz="2800" dirty="0"/>
              <a:t> </a:t>
            </a:r>
            <a:r>
              <a:rPr lang="en-US" sz="2800" dirty="0" err="1"/>
              <a:t>ömrünü</a:t>
            </a:r>
            <a:r>
              <a:rPr lang="en-US" sz="2800" dirty="0"/>
              <a:t> </a:t>
            </a:r>
            <a:r>
              <a:rPr lang="en-US" sz="2800" dirty="0" err="1"/>
              <a:t>tamamlayan</a:t>
            </a:r>
            <a:r>
              <a:rPr lang="en-US" sz="2800" dirty="0"/>
              <a:t> </a:t>
            </a:r>
            <a:r>
              <a:rPr lang="en-US" sz="2800" u="sng" dirty="0" err="1"/>
              <a:t>nükleer</a:t>
            </a:r>
            <a:r>
              <a:rPr lang="en-US" sz="2800" u="sng" dirty="0"/>
              <a:t> </a:t>
            </a:r>
            <a:r>
              <a:rPr lang="en-US" sz="2800" u="sng" dirty="0" err="1"/>
              <a:t>atıkların</a:t>
            </a:r>
            <a:r>
              <a:rPr lang="en-US" sz="2800" u="sng" dirty="0"/>
              <a:t> yok </a:t>
            </a:r>
            <a:r>
              <a:rPr lang="en-US" sz="2800" u="sng" dirty="0" err="1"/>
              <a:t>edilmesi</a:t>
            </a:r>
            <a:r>
              <a:rPr lang="en-US" sz="2800" u="sng" dirty="0"/>
              <a:t> </a:t>
            </a:r>
            <a:r>
              <a:rPr lang="en-US" sz="2800" u="sng" dirty="0" err="1"/>
              <a:t>amacıyla</a:t>
            </a:r>
            <a:r>
              <a:rPr lang="en-US" sz="2800" u="sng" dirty="0"/>
              <a:t> </a:t>
            </a:r>
            <a:r>
              <a:rPr lang="en-US" sz="2800" u="sng" dirty="0" err="1"/>
              <a:t>toprak</a:t>
            </a:r>
            <a:r>
              <a:rPr lang="en-US" sz="2800" u="sng" dirty="0"/>
              <a:t> </a:t>
            </a:r>
            <a:r>
              <a:rPr lang="en-US" sz="2800" u="sng" dirty="0" err="1"/>
              <a:t>altına</a:t>
            </a:r>
            <a:r>
              <a:rPr lang="en-US" sz="2800" u="sng" dirty="0"/>
              <a:t> </a:t>
            </a:r>
            <a:r>
              <a:rPr lang="en-US" sz="2800" u="sng" dirty="0" err="1"/>
              <a:t>gömülmeleri</a:t>
            </a:r>
            <a:r>
              <a:rPr lang="en-US" sz="2800" dirty="0" err="1"/>
              <a:t>dir</a:t>
            </a:r>
            <a:r>
              <a:rPr lang="tr-TR" sz="2800" dirty="0"/>
              <a:t>. </a:t>
            </a:r>
            <a:r>
              <a:rPr lang="en-US" sz="2800" dirty="0" err="1"/>
              <a:t>İkinci</a:t>
            </a:r>
            <a:r>
              <a:rPr lang="en-US" sz="2800" dirty="0"/>
              <a:t> </a:t>
            </a:r>
            <a:r>
              <a:rPr lang="en-US" sz="2800" dirty="0" err="1"/>
              <a:t>yol</a:t>
            </a:r>
            <a:r>
              <a:rPr lang="en-US" sz="2800" dirty="0"/>
              <a:t>, </a:t>
            </a:r>
            <a:r>
              <a:rPr lang="en-US" sz="2800" dirty="0" err="1"/>
              <a:t>nükleer</a:t>
            </a:r>
            <a:r>
              <a:rPr lang="en-US" sz="2800" dirty="0"/>
              <a:t> </a:t>
            </a:r>
            <a:r>
              <a:rPr lang="en-US" sz="2800" dirty="0" err="1"/>
              <a:t>santrallarde</a:t>
            </a:r>
            <a:r>
              <a:rPr lang="en-US" sz="2800" dirty="0"/>
              <a:t> </a:t>
            </a:r>
            <a:r>
              <a:rPr lang="en-US" sz="2800" dirty="0" err="1"/>
              <a:t>görülen</a:t>
            </a:r>
            <a:r>
              <a:rPr lang="en-US" sz="2800" dirty="0"/>
              <a:t> </a:t>
            </a:r>
            <a:r>
              <a:rPr lang="en-US" sz="2800" u="sng" dirty="0" err="1"/>
              <a:t>kazalar</a:t>
            </a:r>
            <a:r>
              <a:rPr lang="en-US" sz="2800" dirty="0"/>
              <a:t> </a:t>
            </a:r>
            <a:r>
              <a:rPr lang="en-US" sz="2800" dirty="0" err="1"/>
              <a:t>sonrasında</a:t>
            </a:r>
            <a:r>
              <a:rPr lang="en-US" sz="2800" dirty="0"/>
              <a:t> </a:t>
            </a:r>
            <a:r>
              <a:rPr lang="en-US" sz="2800" dirty="0" err="1"/>
              <a:t>çevreye</a:t>
            </a:r>
            <a:r>
              <a:rPr lang="en-US" sz="2800" dirty="0"/>
              <a:t> </a:t>
            </a:r>
            <a:r>
              <a:rPr lang="en-US" sz="2800" dirty="0" err="1"/>
              <a:t>yayılan</a:t>
            </a:r>
            <a:r>
              <a:rPr lang="en-US" sz="2800" dirty="0"/>
              <a:t> </a:t>
            </a:r>
            <a:r>
              <a:rPr lang="en-US" sz="2800" dirty="0" err="1"/>
              <a:t>nükleer</a:t>
            </a:r>
            <a:r>
              <a:rPr lang="en-US" sz="2800" dirty="0"/>
              <a:t> </a:t>
            </a:r>
            <a:r>
              <a:rPr lang="en-US" sz="2800" dirty="0" err="1"/>
              <a:t>serpintilerin</a:t>
            </a:r>
            <a:r>
              <a:rPr lang="en-US" sz="2800" dirty="0"/>
              <a:t> </a:t>
            </a:r>
            <a:r>
              <a:rPr lang="en-US" sz="2800" dirty="0" err="1"/>
              <a:t>önce</a:t>
            </a:r>
            <a:r>
              <a:rPr lang="en-US" sz="2800" dirty="0"/>
              <a:t> </a:t>
            </a:r>
            <a:r>
              <a:rPr lang="en-US" sz="2800" dirty="0" err="1"/>
              <a:t>havayı</a:t>
            </a:r>
            <a:r>
              <a:rPr lang="en-US" sz="2800" dirty="0"/>
              <a:t>, </a:t>
            </a:r>
            <a:r>
              <a:rPr lang="en-US" sz="2800" dirty="0" err="1"/>
              <a:t>sonra</a:t>
            </a:r>
            <a:r>
              <a:rPr lang="en-US" sz="2800" dirty="0"/>
              <a:t> </a:t>
            </a:r>
            <a:r>
              <a:rPr lang="en-US" sz="2800" dirty="0" err="1"/>
              <a:t>toprağı</a:t>
            </a:r>
            <a:r>
              <a:rPr lang="en-US" sz="2800" dirty="0"/>
              <a:t> </a:t>
            </a:r>
            <a:r>
              <a:rPr lang="en-US" sz="2800" dirty="0" err="1"/>
              <a:t>kirletmeleri</a:t>
            </a:r>
            <a:r>
              <a:rPr lang="en-US" sz="2800" dirty="0"/>
              <a:t> </a:t>
            </a:r>
            <a:r>
              <a:rPr lang="en-US" sz="2800" dirty="0" err="1"/>
              <a:t>şeklinde</a:t>
            </a:r>
            <a:r>
              <a:rPr lang="en-US" sz="2800" dirty="0"/>
              <a:t> </a:t>
            </a:r>
            <a:r>
              <a:rPr lang="en-US" sz="2800" dirty="0" err="1"/>
              <a:t>olmaktadır</a:t>
            </a:r>
            <a:r>
              <a:rPr lang="tr-TR" sz="2800" dirty="0"/>
              <a:t>.</a:t>
            </a:r>
          </a:p>
          <a:p>
            <a:pPr lvl="1">
              <a:buFont typeface="Wingdings" panose="05000000000000000000" pitchFamily="2" charset="2"/>
              <a:buChar char="§"/>
            </a:pPr>
            <a:r>
              <a:rPr lang="en-US" sz="2800" dirty="0" err="1"/>
              <a:t>Çernobil</a:t>
            </a:r>
            <a:r>
              <a:rPr lang="en-US" sz="2800" dirty="0"/>
              <a:t> </a:t>
            </a:r>
            <a:r>
              <a:rPr lang="en-US" sz="2800" dirty="0" err="1"/>
              <a:t>Nükleer</a:t>
            </a:r>
            <a:r>
              <a:rPr lang="en-US" sz="2800" dirty="0"/>
              <a:t> </a:t>
            </a:r>
            <a:r>
              <a:rPr lang="en-US" sz="2800" dirty="0" err="1"/>
              <a:t>Santral</a:t>
            </a:r>
            <a:r>
              <a:rPr lang="tr-TR" sz="2800" dirty="0"/>
              <a:t>inde </a:t>
            </a:r>
            <a:r>
              <a:rPr lang="en-US" sz="2800" dirty="0" err="1"/>
              <a:t>olan</a:t>
            </a:r>
            <a:r>
              <a:rPr lang="en-US" sz="2800" dirty="0"/>
              <a:t> </a:t>
            </a:r>
            <a:r>
              <a:rPr lang="en-US" sz="2800" dirty="0" err="1"/>
              <a:t>patlama</a:t>
            </a:r>
            <a:r>
              <a:rPr lang="en-US" sz="2800" dirty="0"/>
              <a:t> </a:t>
            </a:r>
            <a:r>
              <a:rPr lang="en-US" sz="2800" dirty="0" err="1"/>
              <a:t>sonrası</a:t>
            </a:r>
            <a:r>
              <a:rPr lang="en-US" sz="2800" dirty="0"/>
              <a:t> </a:t>
            </a:r>
            <a:r>
              <a:rPr lang="en-US" sz="2800" dirty="0" err="1"/>
              <a:t>Avrupa</a:t>
            </a:r>
            <a:r>
              <a:rPr lang="en-US" sz="2800" dirty="0"/>
              <a:t> </a:t>
            </a:r>
            <a:r>
              <a:rPr lang="en-US" sz="2800" dirty="0" err="1"/>
              <a:t>ve</a:t>
            </a:r>
            <a:r>
              <a:rPr lang="en-US" sz="2800" dirty="0"/>
              <a:t> Karadeniz </a:t>
            </a:r>
            <a:r>
              <a:rPr lang="en-US" sz="2800" dirty="0" err="1"/>
              <a:t>çevresindeki</a:t>
            </a:r>
            <a:r>
              <a:rPr lang="en-US" sz="2800" dirty="0"/>
              <a:t> </a:t>
            </a:r>
            <a:r>
              <a:rPr lang="en-US" sz="2800" dirty="0" err="1"/>
              <a:t>ülkelerde</a:t>
            </a:r>
            <a:r>
              <a:rPr lang="en-US" sz="2800" dirty="0"/>
              <a:t> </a:t>
            </a:r>
            <a:r>
              <a:rPr lang="en-US" sz="2800" dirty="0" err="1"/>
              <a:t>görülen</a:t>
            </a:r>
            <a:r>
              <a:rPr lang="en-US" sz="2800" dirty="0"/>
              <a:t> </a:t>
            </a:r>
            <a:r>
              <a:rPr lang="en-US" sz="2800" dirty="0" err="1"/>
              <a:t>kirlenmedir</a:t>
            </a:r>
            <a:r>
              <a:rPr lang="en-US" sz="2800" dirty="0"/>
              <a:t>.</a:t>
            </a:r>
          </a:p>
          <a:p>
            <a:endParaRPr lang="en-US" sz="2400" dirty="0"/>
          </a:p>
        </p:txBody>
      </p:sp>
      <p:sp>
        <p:nvSpPr>
          <p:cNvPr id="2" name="Footer Placeholder 6">
            <a:extLst>
              <a:ext uri="{FF2B5EF4-FFF2-40B4-BE49-F238E27FC236}">
                <a16:creationId xmlns:a16="http://schemas.microsoft.com/office/drawing/2014/main" id="{849ED7A9-F789-A0DB-89C6-2060CADA166B}"/>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31</a:t>
            </a:fld>
            <a:endParaRPr lang="tr-TR" noProof="0"/>
          </a:p>
        </p:txBody>
      </p:sp>
    </p:spTree>
    <p:extLst>
      <p:ext uri="{BB962C8B-B14F-4D97-AF65-F5344CB8AC3E}">
        <p14:creationId xmlns:p14="http://schemas.microsoft.com/office/powerpoint/2010/main" val="3839285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Toprak Kirlenmesi - Atıklar</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lnSpcReduction="10000"/>
          </a:bodyPr>
          <a:lstStyle/>
          <a:p>
            <a:pPr>
              <a:buFont typeface="Wingdings" panose="05000000000000000000" pitchFamily="2" charset="2"/>
              <a:buChar char="§"/>
            </a:pPr>
            <a:r>
              <a:rPr lang="tr-TR" sz="2400" dirty="0"/>
              <a:t>Ç</a:t>
            </a:r>
            <a:r>
              <a:rPr lang="en-US" sz="2400" dirty="0" err="1"/>
              <a:t>öpler</a:t>
            </a:r>
            <a:r>
              <a:rPr lang="en-US" sz="2400" dirty="0"/>
              <a:t>, </a:t>
            </a:r>
            <a:r>
              <a:rPr lang="en-US" sz="2400" dirty="0" err="1"/>
              <a:t>lağım</a:t>
            </a:r>
            <a:r>
              <a:rPr lang="en-US" sz="2400" dirty="0"/>
              <a:t>, </a:t>
            </a:r>
            <a:r>
              <a:rPr lang="en-US" sz="2400" dirty="0" err="1"/>
              <a:t>sokak</a:t>
            </a:r>
            <a:r>
              <a:rPr lang="en-US" sz="2400" dirty="0"/>
              <a:t> </a:t>
            </a:r>
            <a:r>
              <a:rPr lang="en-US" sz="2400" dirty="0" err="1"/>
              <a:t>süprüntüleri</a:t>
            </a:r>
            <a:r>
              <a:rPr lang="en-US" sz="2400" dirty="0"/>
              <a:t>, </a:t>
            </a:r>
            <a:r>
              <a:rPr lang="en-US" sz="2400" dirty="0" err="1"/>
              <a:t>inşaat</a:t>
            </a:r>
            <a:r>
              <a:rPr lang="en-US" sz="2400" dirty="0"/>
              <a:t> </a:t>
            </a:r>
            <a:r>
              <a:rPr lang="en-US" sz="2400" dirty="0" err="1"/>
              <a:t>ve</a:t>
            </a:r>
            <a:r>
              <a:rPr lang="en-US" sz="2400" dirty="0"/>
              <a:t> </a:t>
            </a:r>
            <a:r>
              <a:rPr lang="en-US" sz="2400" dirty="0" err="1"/>
              <a:t>yıkım</a:t>
            </a:r>
            <a:r>
              <a:rPr lang="en-US" sz="2400" dirty="0"/>
              <a:t> </a:t>
            </a:r>
            <a:r>
              <a:rPr lang="en-US" sz="2400" dirty="0" err="1"/>
              <a:t>atıkları</a:t>
            </a:r>
            <a:r>
              <a:rPr lang="en-US" sz="2400" dirty="0"/>
              <a:t>, </a:t>
            </a:r>
            <a:r>
              <a:rPr lang="en-US" sz="2400" dirty="0" err="1"/>
              <a:t>hastane</a:t>
            </a:r>
            <a:r>
              <a:rPr lang="en-US" sz="2400" dirty="0"/>
              <a:t> </a:t>
            </a:r>
            <a:r>
              <a:rPr lang="en-US" sz="2400" dirty="0" err="1"/>
              <a:t>atıkları</a:t>
            </a:r>
            <a:r>
              <a:rPr lang="en-US" sz="2400" dirty="0"/>
              <a:t>, </a:t>
            </a:r>
            <a:r>
              <a:rPr lang="en-US" sz="2400" dirty="0" err="1"/>
              <a:t>fabrikalarda</a:t>
            </a:r>
            <a:r>
              <a:rPr lang="en-US" sz="2400" dirty="0"/>
              <a:t> </a:t>
            </a:r>
            <a:r>
              <a:rPr lang="en-US" sz="2400" dirty="0" err="1"/>
              <a:t>üretimin</a:t>
            </a:r>
            <a:r>
              <a:rPr lang="en-US" sz="2400" dirty="0"/>
              <a:t> </a:t>
            </a:r>
            <a:r>
              <a:rPr lang="en-US" sz="2400" dirty="0" err="1"/>
              <a:t>yan</a:t>
            </a:r>
            <a:r>
              <a:rPr lang="en-US" sz="2400" dirty="0"/>
              <a:t> </a:t>
            </a:r>
            <a:r>
              <a:rPr lang="en-US" sz="2400" dirty="0" err="1"/>
              <a:t>ürünü</a:t>
            </a:r>
            <a:r>
              <a:rPr lang="en-US" sz="2400" dirty="0"/>
              <a:t> </a:t>
            </a:r>
            <a:r>
              <a:rPr lang="en-US" sz="2400" dirty="0" err="1"/>
              <a:t>olarak</a:t>
            </a:r>
            <a:r>
              <a:rPr lang="en-US" sz="2400" dirty="0"/>
              <a:t> </a:t>
            </a:r>
            <a:r>
              <a:rPr lang="en-US" sz="2400" dirty="0" err="1"/>
              <a:t>ortaya</a:t>
            </a:r>
            <a:r>
              <a:rPr lang="en-US" sz="2400" dirty="0"/>
              <a:t> </a:t>
            </a:r>
            <a:r>
              <a:rPr lang="en-US" sz="2400" dirty="0" err="1"/>
              <a:t>çıkan</a:t>
            </a:r>
            <a:r>
              <a:rPr lang="en-US" sz="2400" dirty="0"/>
              <a:t> </a:t>
            </a:r>
            <a:r>
              <a:rPr lang="en-US" sz="2400" dirty="0" err="1"/>
              <a:t>işe</a:t>
            </a:r>
            <a:r>
              <a:rPr lang="en-US" sz="2400" dirty="0"/>
              <a:t> </a:t>
            </a:r>
            <a:r>
              <a:rPr lang="en-US" sz="2400" dirty="0" err="1"/>
              <a:t>yaramaz</a:t>
            </a:r>
            <a:r>
              <a:rPr lang="en-US" sz="2400" dirty="0"/>
              <a:t> </a:t>
            </a:r>
            <a:r>
              <a:rPr lang="en-US" sz="2400" dirty="0" err="1"/>
              <a:t>maddeler</a:t>
            </a:r>
            <a:r>
              <a:rPr lang="tr-TR" sz="2400" dirty="0"/>
              <a:t> atık olarak</a:t>
            </a:r>
            <a:r>
              <a:rPr lang="en-US" sz="2400" dirty="0"/>
              <a:t> </a:t>
            </a:r>
            <a:r>
              <a:rPr lang="en-US" sz="2400" dirty="0" err="1"/>
              <a:t>sayılabilir</a:t>
            </a:r>
            <a:r>
              <a:rPr lang="tr-TR" sz="2400" dirty="0"/>
              <a:t>.</a:t>
            </a:r>
          </a:p>
          <a:p>
            <a:pPr>
              <a:buFont typeface="Wingdings" panose="05000000000000000000" pitchFamily="2" charset="2"/>
              <a:buChar char="§"/>
            </a:pPr>
            <a:r>
              <a:rPr lang="en-US" sz="2400" dirty="0" err="1"/>
              <a:t>Evsel</a:t>
            </a:r>
            <a:r>
              <a:rPr lang="en-US" sz="2400" dirty="0"/>
              <a:t> </a:t>
            </a:r>
            <a:r>
              <a:rPr lang="en-US" sz="2400" dirty="0" err="1"/>
              <a:t>ve</a:t>
            </a:r>
            <a:r>
              <a:rPr lang="en-US" sz="2400" dirty="0"/>
              <a:t> </a:t>
            </a:r>
            <a:r>
              <a:rPr lang="en-US" sz="2400" dirty="0" err="1"/>
              <a:t>endüstriyel</a:t>
            </a:r>
            <a:r>
              <a:rPr lang="en-US" sz="2400" dirty="0"/>
              <a:t> </a:t>
            </a:r>
            <a:r>
              <a:rPr lang="en-US" sz="2400" dirty="0" err="1"/>
              <a:t>atıkların</a:t>
            </a:r>
            <a:r>
              <a:rPr lang="en-US" sz="2400" dirty="0"/>
              <a:t> </a:t>
            </a:r>
            <a:r>
              <a:rPr lang="en-US" sz="2400" dirty="0" err="1"/>
              <a:t>gömülmesi</a:t>
            </a:r>
            <a:r>
              <a:rPr lang="en-US" sz="2400" dirty="0"/>
              <a:t> </a:t>
            </a:r>
            <a:r>
              <a:rPr lang="en-US" sz="2400" dirty="0" err="1"/>
              <a:t>ya</a:t>
            </a:r>
            <a:r>
              <a:rPr lang="en-US" sz="2400" dirty="0"/>
              <a:t> da </a:t>
            </a:r>
            <a:r>
              <a:rPr lang="en-US" sz="2400" dirty="0" err="1"/>
              <a:t>doğrudan</a:t>
            </a:r>
            <a:r>
              <a:rPr lang="en-US" sz="2400" dirty="0"/>
              <a:t> </a:t>
            </a:r>
            <a:r>
              <a:rPr lang="en-US" sz="2400" dirty="0" err="1"/>
              <a:t>toprağa</a:t>
            </a:r>
            <a:r>
              <a:rPr lang="en-US" sz="2400" dirty="0"/>
              <a:t> </a:t>
            </a:r>
            <a:r>
              <a:rPr lang="en-US" sz="2400" dirty="0" err="1"/>
              <a:t>akıtılması</a:t>
            </a:r>
            <a:r>
              <a:rPr lang="en-US" sz="2400" dirty="0"/>
              <a:t> </a:t>
            </a:r>
            <a:r>
              <a:rPr lang="en-US" sz="2400" dirty="0" err="1"/>
              <a:t>sonucu</a:t>
            </a:r>
            <a:r>
              <a:rPr lang="en-US" sz="2400" dirty="0"/>
              <a:t>, </a:t>
            </a:r>
            <a:r>
              <a:rPr lang="en-US" sz="2400" dirty="0" err="1"/>
              <a:t>ya</a:t>
            </a:r>
            <a:r>
              <a:rPr lang="en-US" sz="2400" dirty="0"/>
              <a:t> da </a:t>
            </a:r>
            <a:r>
              <a:rPr lang="en-US" sz="2400" dirty="0" err="1"/>
              <a:t>taşıyıcı</a:t>
            </a:r>
            <a:r>
              <a:rPr lang="en-US" sz="2400" dirty="0"/>
              <a:t> </a:t>
            </a:r>
            <a:r>
              <a:rPr lang="en-US" sz="2400" dirty="0" err="1"/>
              <a:t>kanalların</a:t>
            </a:r>
            <a:r>
              <a:rPr lang="en-US" sz="2400" dirty="0"/>
              <a:t> </a:t>
            </a:r>
            <a:r>
              <a:rPr lang="en-US" sz="2400" dirty="0" err="1"/>
              <a:t>taşmasına</a:t>
            </a:r>
            <a:r>
              <a:rPr lang="en-US" sz="2400" dirty="0"/>
              <a:t> </a:t>
            </a:r>
            <a:r>
              <a:rPr lang="en-US" sz="2400" dirty="0" err="1"/>
              <a:t>bağlı</a:t>
            </a:r>
            <a:r>
              <a:rPr lang="en-US" sz="2400" dirty="0"/>
              <a:t> </a:t>
            </a:r>
            <a:r>
              <a:rPr lang="en-US" sz="2400" dirty="0" err="1"/>
              <a:t>olarak</a:t>
            </a:r>
            <a:r>
              <a:rPr lang="en-US" sz="2400" dirty="0"/>
              <a:t> </a:t>
            </a:r>
            <a:r>
              <a:rPr lang="en-US" sz="2400" dirty="0" err="1"/>
              <a:t>toprak</a:t>
            </a:r>
            <a:r>
              <a:rPr lang="en-US" sz="2400" dirty="0"/>
              <a:t> </a:t>
            </a:r>
            <a:r>
              <a:rPr lang="en-US" sz="2400" dirty="0" err="1"/>
              <a:t>yüzeyine</a:t>
            </a:r>
            <a:r>
              <a:rPr lang="en-US" sz="2400" dirty="0"/>
              <a:t> </a:t>
            </a:r>
            <a:r>
              <a:rPr lang="en-US" sz="2400" dirty="0" err="1"/>
              <a:t>yayılmaları</a:t>
            </a:r>
            <a:r>
              <a:rPr lang="en-US" sz="2400" dirty="0"/>
              <a:t> </a:t>
            </a:r>
            <a:r>
              <a:rPr lang="en-US" sz="2400" dirty="0" err="1"/>
              <a:t>toprak</a:t>
            </a:r>
            <a:r>
              <a:rPr lang="en-US" sz="2400" dirty="0"/>
              <a:t> </a:t>
            </a:r>
            <a:r>
              <a:rPr lang="en-US" sz="2400" dirty="0" err="1"/>
              <a:t>kirlenmesinin</a:t>
            </a:r>
            <a:r>
              <a:rPr lang="en-US" sz="2400" dirty="0"/>
              <a:t> </a:t>
            </a:r>
            <a:r>
              <a:rPr lang="en-US" sz="2400" dirty="0" err="1"/>
              <a:t>nedenlerindendir</a:t>
            </a:r>
            <a:r>
              <a:rPr lang="en-US" sz="2400" dirty="0"/>
              <a:t>.</a:t>
            </a:r>
            <a:endParaRPr lang="tr-TR" sz="2400" dirty="0"/>
          </a:p>
          <a:p>
            <a:pPr>
              <a:buFont typeface="Wingdings" panose="05000000000000000000" pitchFamily="2" charset="2"/>
              <a:buChar char="§"/>
            </a:pPr>
            <a:r>
              <a:rPr lang="tr-TR" sz="2400" b="1" dirty="0"/>
              <a:t>Endüstriyel atıklar</a:t>
            </a:r>
            <a:r>
              <a:rPr lang="tr-TR" sz="2400" dirty="0"/>
              <a:t>dan özellikle baca gazı emisyonları yoluyla toprağa ve bitki örtüsüne zarar verici maddeler taşınmaktadır.</a:t>
            </a:r>
          </a:p>
          <a:p>
            <a:pPr>
              <a:buFont typeface="Wingdings" panose="05000000000000000000" pitchFamily="2" charset="2"/>
              <a:buChar char="§"/>
            </a:pPr>
            <a:r>
              <a:rPr lang="tr-TR" sz="2400" b="1" dirty="0"/>
              <a:t>Evsel atıklar</a:t>
            </a:r>
            <a:r>
              <a:rPr lang="tr-TR" sz="2400" dirty="0"/>
              <a:t> plansız kentleşmenin olduğu yerlerde atıkların uzaklaştırılması masraflı olduğundan bu işlemlerde aksaklıklar olabilmekte ve atıklar yayıldıkları toprakları kullanılamaz biçimde kirletmektedirler.</a:t>
            </a:r>
            <a:endParaRPr lang="en-US" sz="2400" dirty="0"/>
          </a:p>
          <a:p>
            <a:endParaRPr lang="en-US" sz="2400" dirty="0"/>
          </a:p>
        </p:txBody>
      </p:sp>
      <p:sp>
        <p:nvSpPr>
          <p:cNvPr id="2" name="Footer Placeholder 6">
            <a:extLst>
              <a:ext uri="{FF2B5EF4-FFF2-40B4-BE49-F238E27FC236}">
                <a16:creationId xmlns:a16="http://schemas.microsoft.com/office/drawing/2014/main" id="{06D859B0-D1EA-9434-1ED9-E1E1BD223CE5}"/>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32</a:t>
            </a:fld>
            <a:endParaRPr lang="tr-TR" noProof="0"/>
          </a:p>
        </p:txBody>
      </p:sp>
    </p:spTree>
    <p:extLst>
      <p:ext uri="{BB962C8B-B14F-4D97-AF65-F5344CB8AC3E}">
        <p14:creationId xmlns:p14="http://schemas.microsoft.com/office/powerpoint/2010/main" val="3175638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Toprak Kirlenmesi – Diğer Kirleticiler</a:t>
            </a:r>
            <a:endParaRPr lang="en-US" dirty="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lnSpcReduction="10000"/>
          </a:bodyPr>
          <a:lstStyle/>
          <a:p>
            <a:pPr>
              <a:buFont typeface="Wingdings" panose="05000000000000000000" pitchFamily="2" charset="2"/>
              <a:buChar char="§"/>
            </a:pPr>
            <a:r>
              <a:rPr lang="tr-TR" sz="2400" b="1" dirty="0"/>
              <a:t>Erozyon: </a:t>
            </a:r>
            <a:r>
              <a:rPr lang="tr-TR" sz="2400" dirty="0"/>
              <a:t>T</a:t>
            </a:r>
            <a:r>
              <a:rPr lang="en-US" sz="2400" dirty="0" err="1"/>
              <a:t>oprağın</a:t>
            </a:r>
            <a:r>
              <a:rPr lang="en-US" sz="2400" dirty="0"/>
              <a:t>, </a:t>
            </a:r>
            <a:r>
              <a:rPr lang="en-US" sz="2400" dirty="0" err="1"/>
              <a:t>rüzg</a:t>
            </a:r>
            <a:r>
              <a:rPr lang="tr-TR" sz="2400" dirty="0"/>
              <a:t>a</a:t>
            </a:r>
            <a:r>
              <a:rPr lang="en-US" sz="2400" dirty="0"/>
              <a:t>r, </a:t>
            </a:r>
            <a:r>
              <a:rPr lang="en-US" sz="2400" dirty="0" err="1"/>
              <a:t>akarsu</a:t>
            </a:r>
            <a:r>
              <a:rPr lang="en-US" sz="2400" dirty="0"/>
              <a:t>, </a:t>
            </a:r>
            <a:r>
              <a:rPr lang="en-US" sz="2400" dirty="0" err="1"/>
              <a:t>dalga</a:t>
            </a:r>
            <a:r>
              <a:rPr lang="en-US" sz="2400" dirty="0"/>
              <a:t>, </a:t>
            </a:r>
            <a:r>
              <a:rPr lang="en-US" sz="2400" dirty="0" err="1"/>
              <a:t>buzul</a:t>
            </a:r>
            <a:r>
              <a:rPr lang="en-US" sz="2400" dirty="0"/>
              <a:t>, </a:t>
            </a:r>
            <a:r>
              <a:rPr lang="en-US" sz="2400" dirty="0" err="1"/>
              <a:t>sel</a:t>
            </a:r>
            <a:r>
              <a:rPr lang="en-US" sz="2400" dirty="0"/>
              <a:t> </a:t>
            </a:r>
            <a:r>
              <a:rPr lang="en-US" sz="2400" dirty="0" err="1"/>
              <a:t>gibi</a:t>
            </a:r>
            <a:r>
              <a:rPr lang="en-US" sz="2400" dirty="0"/>
              <a:t> </a:t>
            </a:r>
            <a:r>
              <a:rPr lang="en-US" sz="2400" dirty="0" err="1"/>
              <a:t>doğal</a:t>
            </a:r>
            <a:r>
              <a:rPr lang="en-US" sz="2400" dirty="0"/>
              <a:t> </a:t>
            </a:r>
            <a:r>
              <a:rPr lang="en-US" sz="2400" dirty="0" err="1"/>
              <a:t>etmenlerle</a:t>
            </a:r>
            <a:r>
              <a:rPr lang="en-US" sz="2400" dirty="0"/>
              <a:t> </a:t>
            </a:r>
            <a:r>
              <a:rPr lang="en-US" sz="2400" dirty="0" err="1"/>
              <a:t>aşındırılması</a:t>
            </a:r>
            <a:r>
              <a:rPr lang="en-US" sz="2400" dirty="0"/>
              <a:t> </a:t>
            </a:r>
            <a:r>
              <a:rPr lang="en-US" sz="2400" dirty="0" err="1"/>
              <a:t>sonucunda</a:t>
            </a:r>
            <a:r>
              <a:rPr lang="en-US" sz="2400" dirty="0"/>
              <a:t>, </a:t>
            </a:r>
            <a:r>
              <a:rPr lang="en-US" sz="2400" dirty="0" err="1"/>
              <a:t>bulunduğu</a:t>
            </a:r>
            <a:r>
              <a:rPr lang="en-US" sz="2400" dirty="0"/>
              <a:t> </a:t>
            </a:r>
            <a:r>
              <a:rPr lang="en-US" sz="2400" dirty="0" err="1"/>
              <a:t>yerden</a:t>
            </a:r>
            <a:r>
              <a:rPr lang="en-US" sz="2400" dirty="0"/>
              <a:t> </a:t>
            </a:r>
            <a:r>
              <a:rPr lang="en-US" sz="2400" dirty="0" err="1"/>
              <a:t>başka</a:t>
            </a:r>
            <a:r>
              <a:rPr lang="en-US" sz="2400" dirty="0"/>
              <a:t> </a:t>
            </a:r>
            <a:r>
              <a:rPr lang="en-US" sz="2400" dirty="0" err="1"/>
              <a:t>yerlere</a:t>
            </a:r>
            <a:r>
              <a:rPr lang="en-US" sz="2400" dirty="0"/>
              <a:t> </a:t>
            </a:r>
            <a:r>
              <a:rPr lang="en-US" sz="2400" dirty="0" err="1"/>
              <a:t>sürüklenmesidir</a:t>
            </a:r>
            <a:r>
              <a:rPr lang="en-US" sz="2400" dirty="0"/>
              <a:t>.</a:t>
            </a:r>
            <a:r>
              <a:rPr lang="tr-TR" sz="2400" dirty="0"/>
              <a:t> </a:t>
            </a:r>
            <a:r>
              <a:rPr lang="en-US" sz="2400" dirty="0" err="1"/>
              <a:t>Toprağın</a:t>
            </a:r>
            <a:r>
              <a:rPr lang="en-US" sz="2400" dirty="0"/>
              <a:t>, </a:t>
            </a:r>
            <a:r>
              <a:rPr lang="en-US" sz="2400" dirty="0" err="1"/>
              <a:t>bitkiler</a:t>
            </a:r>
            <a:r>
              <a:rPr lang="en-US" sz="2400" dirty="0"/>
              <a:t> </a:t>
            </a:r>
            <a:r>
              <a:rPr lang="en-US" sz="2400" dirty="0" err="1"/>
              <a:t>için</a:t>
            </a:r>
            <a:r>
              <a:rPr lang="en-US" sz="2400" dirty="0"/>
              <a:t> </a:t>
            </a:r>
            <a:r>
              <a:rPr lang="en-US" sz="2400" dirty="0" err="1"/>
              <a:t>elverişli</a:t>
            </a:r>
            <a:r>
              <a:rPr lang="en-US" sz="2400" dirty="0"/>
              <a:t> </a:t>
            </a:r>
            <a:r>
              <a:rPr lang="en-US" sz="2400" dirty="0" err="1"/>
              <a:t>olan</a:t>
            </a:r>
            <a:r>
              <a:rPr lang="en-US" sz="2400" dirty="0"/>
              <a:t> </a:t>
            </a:r>
            <a:r>
              <a:rPr lang="en-US" sz="2400" dirty="0" err="1"/>
              <a:t>niteliklerini</a:t>
            </a:r>
            <a:r>
              <a:rPr lang="en-US" sz="2400" dirty="0"/>
              <a:t> </a:t>
            </a:r>
            <a:r>
              <a:rPr lang="en-US" sz="2400" dirty="0" err="1"/>
              <a:t>kaybetmesi</a:t>
            </a:r>
            <a:r>
              <a:rPr lang="en-US" sz="2400" dirty="0"/>
              <a:t> </a:t>
            </a:r>
            <a:r>
              <a:rPr lang="en-US" sz="2400" dirty="0" err="1"/>
              <a:t>anlamına</a:t>
            </a:r>
            <a:r>
              <a:rPr lang="en-US" sz="2400" dirty="0"/>
              <a:t> </a:t>
            </a:r>
            <a:r>
              <a:rPr lang="en-US" sz="2400" dirty="0" err="1"/>
              <a:t>gelen</a:t>
            </a:r>
            <a:r>
              <a:rPr lang="en-US" sz="2400" dirty="0"/>
              <a:t> </a:t>
            </a:r>
            <a:r>
              <a:rPr lang="en-US" sz="2400" dirty="0" err="1"/>
              <a:t>bu</a:t>
            </a:r>
            <a:r>
              <a:rPr lang="en-US" sz="2400" dirty="0"/>
              <a:t> durum, </a:t>
            </a:r>
            <a:r>
              <a:rPr lang="en-US" sz="2400" dirty="0" err="1"/>
              <a:t>bir</a:t>
            </a:r>
            <a:r>
              <a:rPr lang="en-US" sz="2400" dirty="0"/>
              <a:t> </a:t>
            </a:r>
            <a:r>
              <a:rPr lang="en-US" sz="2400" dirty="0" err="1"/>
              <a:t>tür</a:t>
            </a:r>
            <a:r>
              <a:rPr lang="en-US" sz="2400" dirty="0"/>
              <a:t> </a:t>
            </a:r>
            <a:r>
              <a:rPr lang="en-US" sz="2400" dirty="0" err="1"/>
              <a:t>toprak</a:t>
            </a:r>
            <a:r>
              <a:rPr lang="en-US" sz="2400" dirty="0"/>
              <a:t> </a:t>
            </a:r>
            <a:r>
              <a:rPr lang="en-US" sz="2400" dirty="0" err="1"/>
              <a:t>kirlenmesi</a:t>
            </a:r>
            <a:r>
              <a:rPr lang="en-US" sz="2400" dirty="0"/>
              <a:t>, </a:t>
            </a:r>
            <a:r>
              <a:rPr lang="en-US" sz="2400" dirty="0" err="1"/>
              <a:t>toprağın</a:t>
            </a:r>
            <a:r>
              <a:rPr lang="en-US" sz="2400" dirty="0"/>
              <a:t> </a:t>
            </a:r>
            <a:r>
              <a:rPr lang="en-US" sz="2400" dirty="0" err="1"/>
              <a:t>bozulması</a:t>
            </a:r>
            <a:r>
              <a:rPr lang="en-US" sz="2400" dirty="0"/>
              <a:t> </a:t>
            </a:r>
            <a:r>
              <a:rPr lang="en-US" sz="2400" dirty="0" err="1"/>
              <a:t>demektir</a:t>
            </a:r>
            <a:r>
              <a:rPr lang="en-US" sz="2400" dirty="0"/>
              <a:t>.</a:t>
            </a:r>
            <a:r>
              <a:rPr lang="tr-TR" sz="2400" dirty="0"/>
              <a:t> </a:t>
            </a:r>
          </a:p>
          <a:p>
            <a:pPr>
              <a:buFont typeface="Wingdings" panose="05000000000000000000" pitchFamily="2" charset="2"/>
              <a:buChar char="§"/>
            </a:pPr>
            <a:r>
              <a:rPr lang="tr-TR" sz="2400" dirty="0"/>
              <a:t>Orman yangınları- tahrip edilmesi, otlakların yanlış kullanılması ve yanlış arazi kullanımı başlıca erozyon nedenlerindendir.</a:t>
            </a:r>
          </a:p>
          <a:p>
            <a:pPr>
              <a:buFont typeface="Wingdings" panose="05000000000000000000" pitchFamily="2" charset="2"/>
              <a:buChar char="§"/>
            </a:pPr>
            <a:r>
              <a:rPr lang="en-US" sz="2400" b="1" dirty="0" err="1"/>
              <a:t>Toprakların</a:t>
            </a:r>
            <a:r>
              <a:rPr lang="en-US" sz="2400" b="1" dirty="0"/>
              <a:t> </a:t>
            </a:r>
            <a:r>
              <a:rPr lang="en-US" sz="2400" b="1" dirty="0" err="1"/>
              <a:t>yanlış</a:t>
            </a:r>
            <a:r>
              <a:rPr lang="en-US" sz="2400" b="1" dirty="0"/>
              <a:t> </a:t>
            </a:r>
            <a:r>
              <a:rPr lang="en-US" sz="2400" b="1" dirty="0" err="1"/>
              <a:t>kullanımı</a:t>
            </a:r>
            <a:r>
              <a:rPr lang="en-US" sz="2400" b="1" dirty="0"/>
              <a:t> </a:t>
            </a:r>
            <a:r>
              <a:rPr lang="en-US" sz="2400" dirty="0" err="1"/>
              <a:t>toprakların</a:t>
            </a:r>
            <a:r>
              <a:rPr lang="en-US" sz="2400" dirty="0"/>
              <a:t> </a:t>
            </a:r>
            <a:r>
              <a:rPr lang="en-US" sz="2400" dirty="0" err="1"/>
              <a:t>verimini</a:t>
            </a:r>
            <a:r>
              <a:rPr lang="en-US" sz="2400" dirty="0"/>
              <a:t> </a:t>
            </a:r>
            <a:r>
              <a:rPr lang="en-US" sz="2400" dirty="0" err="1"/>
              <a:t>düşüren</a:t>
            </a:r>
            <a:r>
              <a:rPr lang="en-US" sz="2400" dirty="0"/>
              <a:t> </a:t>
            </a:r>
            <a:r>
              <a:rPr lang="en-US" sz="2400" dirty="0" err="1"/>
              <a:t>bir</a:t>
            </a:r>
            <a:r>
              <a:rPr lang="en-US" sz="2400" dirty="0"/>
              <a:t> </a:t>
            </a:r>
            <a:r>
              <a:rPr lang="en-US" sz="2400" dirty="0" err="1"/>
              <a:t>toprak</a:t>
            </a:r>
            <a:r>
              <a:rPr lang="en-US" sz="2400" dirty="0"/>
              <a:t> </a:t>
            </a:r>
            <a:r>
              <a:rPr lang="en-US" sz="2400" dirty="0" err="1"/>
              <a:t>kirliliği</a:t>
            </a:r>
            <a:r>
              <a:rPr lang="en-US" sz="2400" dirty="0"/>
              <a:t> </a:t>
            </a:r>
            <a:r>
              <a:rPr lang="en-US" sz="2400" dirty="0" err="1"/>
              <a:t>sorunudur</a:t>
            </a:r>
            <a:r>
              <a:rPr lang="en-US" sz="2400" dirty="0"/>
              <a:t>. </a:t>
            </a:r>
            <a:r>
              <a:rPr lang="en-US" sz="2400" dirty="0" err="1"/>
              <a:t>Verimli</a:t>
            </a:r>
            <a:r>
              <a:rPr lang="en-US" sz="2400" dirty="0"/>
              <a:t> </a:t>
            </a:r>
            <a:r>
              <a:rPr lang="en-US" sz="2400" dirty="0" err="1"/>
              <a:t>tarım</a:t>
            </a:r>
            <a:r>
              <a:rPr lang="en-US" sz="2400" dirty="0"/>
              <a:t> </a:t>
            </a:r>
            <a:r>
              <a:rPr lang="en-US" sz="2400" dirty="0" err="1"/>
              <a:t>arazileri</a:t>
            </a:r>
            <a:r>
              <a:rPr lang="en-US" sz="2400" dirty="0"/>
              <a:t> </a:t>
            </a:r>
            <a:r>
              <a:rPr lang="en-US" sz="2400" dirty="0" err="1"/>
              <a:t>üzerine</a:t>
            </a:r>
            <a:r>
              <a:rPr lang="en-US" sz="2400" dirty="0"/>
              <a:t> </a:t>
            </a:r>
            <a:r>
              <a:rPr lang="en-US" sz="2400" dirty="0" err="1"/>
              <a:t>konut</a:t>
            </a:r>
            <a:r>
              <a:rPr lang="en-US" sz="2400" dirty="0"/>
              <a:t>, </a:t>
            </a:r>
            <a:r>
              <a:rPr lang="en-US" sz="2400" dirty="0" err="1"/>
              <a:t>fabrika</a:t>
            </a:r>
            <a:r>
              <a:rPr lang="en-US" sz="2400" dirty="0"/>
              <a:t>, </a:t>
            </a:r>
            <a:r>
              <a:rPr lang="en-US" sz="2400" dirty="0" err="1"/>
              <a:t>otel</a:t>
            </a:r>
            <a:r>
              <a:rPr lang="en-US" sz="2400" dirty="0"/>
              <a:t> </a:t>
            </a:r>
            <a:r>
              <a:rPr lang="en-US" sz="2400" dirty="0" err="1"/>
              <a:t>binalarının</a:t>
            </a:r>
            <a:r>
              <a:rPr lang="en-US" sz="2400" dirty="0"/>
              <a:t> </a:t>
            </a:r>
            <a:r>
              <a:rPr lang="en-US" sz="2400" dirty="0" err="1"/>
              <a:t>yapılması</a:t>
            </a:r>
            <a:r>
              <a:rPr lang="en-US" sz="2400" dirty="0"/>
              <a:t>, </a:t>
            </a:r>
            <a:r>
              <a:rPr lang="en-US" sz="2400" dirty="0" err="1"/>
              <a:t>büyük</a:t>
            </a:r>
            <a:r>
              <a:rPr lang="en-US" sz="2400" dirty="0"/>
              <a:t> </a:t>
            </a:r>
            <a:r>
              <a:rPr lang="en-US" sz="2400" dirty="0" err="1"/>
              <a:t>toprak</a:t>
            </a:r>
            <a:r>
              <a:rPr lang="en-US" sz="2400" dirty="0"/>
              <a:t> </a:t>
            </a:r>
            <a:r>
              <a:rPr lang="en-US" sz="2400" dirty="0" err="1"/>
              <a:t>kayıplarına</a:t>
            </a:r>
            <a:r>
              <a:rPr lang="en-US" sz="2400" dirty="0"/>
              <a:t> </a:t>
            </a:r>
            <a:r>
              <a:rPr lang="en-US" sz="2400" dirty="0" err="1"/>
              <a:t>neden</a:t>
            </a:r>
            <a:r>
              <a:rPr lang="en-US" sz="2400" dirty="0"/>
              <a:t> </a:t>
            </a:r>
            <a:r>
              <a:rPr lang="en-US" sz="2400" dirty="0" err="1"/>
              <a:t>olmaktadır</a:t>
            </a:r>
            <a:r>
              <a:rPr lang="en-US" sz="2400" dirty="0"/>
              <a:t>.</a:t>
            </a:r>
          </a:p>
          <a:p>
            <a:pPr>
              <a:buFont typeface="Wingdings" panose="05000000000000000000" pitchFamily="2" charset="2"/>
              <a:buChar char="§"/>
            </a:pPr>
            <a:r>
              <a:rPr lang="en-US" sz="2400" b="1" dirty="0" err="1"/>
              <a:t>Maden</a:t>
            </a:r>
            <a:r>
              <a:rPr lang="en-US" sz="2400" b="1" dirty="0"/>
              <a:t> </a:t>
            </a:r>
            <a:r>
              <a:rPr lang="en-US" sz="2400" b="1" dirty="0" err="1"/>
              <a:t>işletmeciliği</a:t>
            </a:r>
            <a:r>
              <a:rPr lang="tr-TR" sz="2400" b="1" dirty="0"/>
              <a:t> </a:t>
            </a:r>
            <a:r>
              <a:rPr lang="tr-TR" sz="2400" dirty="0"/>
              <a:t>yapılacak alanda</a:t>
            </a:r>
            <a:r>
              <a:rPr lang="en-US" sz="2400" dirty="0"/>
              <a:t> </a:t>
            </a:r>
            <a:r>
              <a:rPr lang="en-US" sz="2400" dirty="0" err="1"/>
              <a:t>ocak</a:t>
            </a:r>
            <a:r>
              <a:rPr lang="en-US" sz="2400" dirty="0"/>
              <a:t> </a:t>
            </a:r>
            <a:r>
              <a:rPr lang="en-US" sz="2400" dirty="0" err="1"/>
              <a:t>üstündeki</a:t>
            </a:r>
            <a:r>
              <a:rPr lang="en-US" sz="2400" dirty="0"/>
              <a:t> </a:t>
            </a:r>
            <a:r>
              <a:rPr lang="en-US" sz="2400" dirty="0" err="1"/>
              <a:t>toprak</a:t>
            </a:r>
            <a:r>
              <a:rPr lang="en-US" sz="2400" dirty="0"/>
              <a:t> </a:t>
            </a:r>
            <a:r>
              <a:rPr lang="en-US" sz="2400" dirty="0" err="1"/>
              <a:t>tabakasının</a:t>
            </a:r>
            <a:r>
              <a:rPr lang="en-US" sz="2400" dirty="0"/>
              <a:t> </a:t>
            </a:r>
            <a:r>
              <a:rPr lang="en-US" sz="2400" dirty="0" err="1"/>
              <a:t>kaldırılması</a:t>
            </a:r>
            <a:r>
              <a:rPr lang="tr-TR" sz="2400" dirty="0"/>
              <a:t>, buradaki bitki örtüsünün bozulmasına ve yörenin doğal yapısının değişmesine yol açmasıyla</a:t>
            </a:r>
            <a:r>
              <a:rPr lang="en-US" sz="2400" dirty="0"/>
              <a:t> </a:t>
            </a:r>
            <a:r>
              <a:rPr lang="en-US" sz="2400" dirty="0" err="1"/>
              <a:t>toprak</a:t>
            </a:r>
            <a:r>
              <a:rPr lang="en-US" sz="2400" dirty="0"/>
              <a:t> </a:t>
            </a:r>
            <a:r>
              <a:rPr lang="en-US" sz="2400" dirty="0" err="1"/>
              <a:t>kirlenmesi</a:t>
            </a:r>
            <a:r>
              <a:rPr lang="en-US" sz="2400" dirty="0"/>
              <a:t> </a:t>
            </a:r>
            <a:r>
              <a:rPr lang="en-US" sz="2400" dirty="0" err="1"/>
              <a:t>nedeni</a:t>
            </a:r>
            <a:r>
              <a:rPr lang="en-US" sz="2400" dirty="0"/>
              <a:t> </a:t>
            </a:r>
            <a:r>
              <a:rPr lang="en-US" sz="2400" dirty="0" err="1"/>
              <a:t>olabilir</a:t>
            </a:r>
            <a:r>
              <a:rPr lang="tr-TR" sz="2400" dirty="0"/>
              <a:t>.</a:t>
            </a:r>
            <a:endParaRPr lang="en-US" sz="2400" dirty="0"/>
          </a:p>
          <a:p>
            <a:endParaRPr lang="en-US" sz="2400" dirty="0"/>
          </a:p>
        </p:txBody>
      </p:sp>
      <p:sp>
        <p:nvSpPr>
          <p:cNvPr id="2" name="Footer Placeholder 6">
            <a:extLst>
              <a:ext uri="{FF2B5EF4-FFF2-40B4-BE49-F238E27FC236}">
                <a16:creationId xmlns:a16="http://schemas.microsoft.com/office/drawing/2014/main" id="{CD079E2D-0157-9BE1-3A41-0ACAC2A78001}"/>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33</a:t>
            </a:fld>
            <a:endParaRPr lang="tr-TR" noProof="0"/>
          </a:p>
        </p:txBody>
      </p:sp>
    </p:spTree>
    <p:extLst>
      <p:ext uri="{BB962C8B-B14F-4D97-AF65-F5344CB8AC3E}">
        <p14:creationId xmlns:p14="http://schemas.microsoft.com/office/powerpoint/2010/main" val="3946778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Toprak Kirlenmesinin Etkileri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lnSpcReduction="10000"/>
          </a:bodyPr>
          <a:lstStyle/>
          <a:p>
            <a:pPr>
              <a:buFont typeface="Wingdings" panose="05000000000000000000" pitchFamily="2" charset="2"/>
              <a:buChar char="§"/>
            </a:pPr>
            <a:r>
              <a:rPr lang="en-US" sz="2400" dirty="0" err="1"/>
              <a:t>Toprak</a:t>
            </a:r>
            <a:r>
              <a:rPr lang="en-US" sz="2400" dirty="0"/>
              <a:t> </a:t>
            </a:r>
            <a:r>
              <a:rPr lang="en-US" sz="2400" dirty="0" err="1"/>
              <a:t>kirlenmesi</a:t>
            </a:r>
            <a:r>
              <a:rPr lang="en-US" sz="2400" dirty="0"/>
              <a:t> </a:t>
            </a:r>
            <a:r>
              <a:rPr lang="en-US" sz="2400" dirty="0" err="1"/>
              <a:t>doğada</a:t>
            </a:r>
            <a:r>
              <a:rPr lang="en-US" sz="2400" dirty="0"/>
              <a:t> </a:t>
            </a:r>
            <a:r>
              <a:rPr lang="en-US" sz="2400" dirty="0" err="1"/>
              <a:t>yaşayan</a:t>
            </a:r>
            <a:r>
              <a:rPr lang="en-US" sz="2400" dirty="0"/>
              <a:t> </a:t>
            </a:r>
            <a:r>
              <a:rPr lang="en-US" sz="2400" dirty="0" err="1"/>
              <a:t>bütün</a:t>
            </a:r>
            <a:r>
              <a:rPr lang="en-US" sz="2400" dirty="0"/>
              <a:t> </a:t>
            </a:r>
            <a:r>
              <a:rPr lang="en-US" sz="2400" dirty="0" err="1"/>
              <a:t>canlıları</a:t>
            </a:r>
            <a:r>
              <a:rPr lang="en-US" sz="2400" dirty="0"/>
              <a:t> </a:t>
            </a:r>
            <a:r>
              <a:rPr lang="en-US" sz="2400" dirty="0" err="1"/>
              <a:t>olumsuz</a:t>
            </a:r>
            <a:r>
              <a:rPr lang="en-US" sz="2400" dirty="0"/>
              <a:t> </a:t>
            </a:r>
            <a:r>
              <a:rPr lang="en-US" sz="2400" dirty="0" err="1"/>
              <a:t>yönde</a:t>
            </a:r>
            <a:r>
              <a:rPr lang="en-US" sz="2400" dirty="0"/>
              <a:t> </a:t>
            </a:r>
            <a:r>
              <a:rPr lang="en-US" sz="2400" dirty="0" err="1"/>
              <a:t>etkiler</a:t>
            </a:r>
            <a:r>
              <a:rPr lang="en-US" sz="2400" dirty="0"/>
              <a:t> </a:t>
            </a:r>
            <a:r>
              <a:rPr lang="en-US" sz="2400" dirty="0" err="1"/>
              <a:t>ve</a:t>
            </a:r>
            <a:r>
              <a:rPr lang="en-US" sz="2400" dirty="0"/>
              <a:t> </a:t>
            </a:r>
            <a:r>
              <a:rPr lang="en-US" sz="2400" dirty="0" err="1"/>
              <a:t>doğanın</a:t>
            </a:r>
            <a:r>
              <a:rPr lang="en-US" sz="2400" dirty="0"/>
              <a:t> </a:t>
            </a:r>
            <a:r>
              <a:rPr lang="en-US" sz="2400" dirty="0" err="1"/>
              <a:t>dengesinin</a:t>
            </a:r>
            <a:r>
              <a:rPr lang="en-US" sz="2400" dirty="0"/>
              <a:t> </a:t>
            </a:r>
            <a:r>
              <a:rPr lang="en-US" sz="2400" dirty="0" err="1"/>
              <a:t>bozulmasına</a:t>
            </a:r>
            <a:r>
              <a:rPr lang="en-US" sz="2400" dirty="0"/>
              <a:t> </a:t>
            </a:r>
            <a:r>
              <a:rPr lang="en-US" sz="2400" dirty="0" err="1"/>
              <a:t>yol</a:t>
            </a:r>
            <a:r>
              <a:rPr lang="en-US" sz="2400" dirty="0"/>
              <a:t> </a:t>
            </a:r>
            <a:r>
              <a:rPr lang="en-US" sz="2400" dirty="0" err="1"/>
              <a:t>açar</a:t>
            </a:r>
            <a:r>
              <a:rPr lang="tr-TR" sz="2400" dirty="0"/>
              <a:t>.</a:t>
            </a:r>
          </a:p>
          <a:p>
            <a:pPr>
              <a:buFont typeface="Wingdings" panose="05000000000000000000" pitchFamily="2" charset="2"/>
              <a:buChar char="§"/>
            </a:pPr>
            <a:r>
              <a:rPr lang="en-US" sz="2400" dirty="0" err="1"/>
              <a:t>Kimyasal</a:t>
            </a:r>
            <a:r>
              <a:rPr lang="en-US" sz="2400" dirty="0"/>
              <a:t> </a:t>
            </a:r>
            <a:r>
              <a:rPr lang="en-US" sz="2400" dirty="0" err="1"/>
              <a:t>kirlenme</a:t>
            </a:r>
            <a:r>
              <a:rPr lang="en-US" sz="2400" dirty="0"/>
              <a:t>, </a:t>
            </a:r>
            <a:r>
              <a:rPr lang="en-US" sz="2400" dirty="0" err="1"/>
              <a:t>yeraltı</a:t>
            </a:r>
            <a:r>
              <a:rPr lang="en-US" sz="2400" dirty="0"/>
              <a:t> </a:t>
            </a:r>
            <a:r>
              <a:rPr lang="en-US" sz="2400" dirty="0" err="1"/>
              <a:t>ve</a:t>
            </a:r>
            <a:r>
              <a:rPr lang="en-US" sz="2400" dirty="0"/>
              <a:t> </a:t>
            </a:r>
            <a:r>
              <a:rPr lang="en-US" sz="2400" dirty="0" err="1"/>
              <a:t>yerüstü</a:t>
            </a:r>
            <a:r>
              <a:rPr lang="en-US" sz="2400" dirty="0"/>
              <a:t> </a:t>
            </a:r>
            <a:r>
              <a:rPr lang="en-US" sz="2400" dirty="0" err="1"/>
              <a:t>sularını</a:t>
            </a:r>
            <a:r>
              <a:rPr lang="en-US" sz="2400" dirty="0"/>
              <a:t> da </a:t>
            </a:r>
            <a:r>
              <a:rPr lang="en-US" sz="2400" dirty="0" err="1"/>
              <a:t>kirleteceğinden</a:t>
            </a:r>
            <a:r>
              <a:rPr lang="en-US" sz="2400" dirty="0"/>
              <a:t>, </a:t>
            </a:r>
            <a:r>
              <a:rPr lang="en-US" sz="2400" dirty="0" err="1"/>
              <a:t>su</a:t>
            </a:r>
            <a:r>
              <a:rPr lang="en-US" sz="2400" dirty="0"/>
              <a:t> </a:t>
            </a:r>
            <a:r>
              <a:rPr lang="en-US" sz="2400" dirty="0" err="1"/>
              <a:t>kirliliği</a:t>
            </a:r>
            <a:r>
              <a:rPr lang="en-US" sz="2400" dirty="0"/>
              <a:t> </a:t>
            </a:r>
            <a:r>
              <a:rPr lang="en-US" sz="2400" dirty="0" err="1"/>
              <a:t>sorunu</a:t>
            </a:r>
            <a:r>
              <a:rPr lang="en-US" sz="2400" dirty="0"/>
              <a:t> </a:t>
            </a:r>
            <a:r>
              <a:rPr lang="en-US" sz="2400" dirty="0" err="1"/>
              <a:t>genellikle</a:t>
            </a:r>
            <a:r>
              <a:rPr lang="en-US" sz="2400" dirty="0"/>
              <a:t> </a:t>
            </a:r>
            <a:r>
              <a:rPr lang="en-US" sz="2400" dirty="0" err="1"/>
              <a:t>toprak</a:t>
            </a:r>
            <a:r>
              <a:rPr lang="en-US" sz="2400" dirty="0"/>
              <a:t> </a:t>
            </a:r>
            <a:r>
              <a:rPr lang="en-US" sz="2400" dirty="0" err="1"/>
              <a:t>kirlenmesi</a:t>
            </a:r>
            <a:r>
              <a:rPr lang="en-US" sz="2400" dirty="0"/>
              <a:t> </a:t>
            </a:r>
            <a:r>
              <a:rPr lang="en-US" sz="2400" dirty="0" err="1"/>
              <a:t>ile</a:t>
            </a:r>
            <a:r>
              <a:rPr lang="en-US" sz="2400" dirty="0"/>
              <a:t> </a:t>
            </a:r>
            <a:r>
              <a:rPr lang="en-US" sz="2400" dirty="0" err="1"/>
              <a:t>bir</a:t>
            </a:r>
            <a:r>
              <a:rPr lang="tr-TR" sz="2400" dirty="0"/>
              <a:t> </a:t>
            </a:r>
            <a:r>
              <a:rPr lang="en-US" sz="2400" dirty="0" err="1"/>
              <a:t>arada</a:t>
            </a:r>
            <a:r>
              <a:rPr lang="en-US" sz="2400" dirty="0"/>
              <a:t> </a:t>
            </a:r>
            <a:r>
              <a:rPr lang="en-US" sz="2400" dirty="0" err="1"/>
              <a:t>görülür</a:t>
            </a:r>
            <a:r>
              <a:rPr lang="tr-TR" sz="2400" dirty="0"/>
              <a:t>. Gübrelerden toprağa oradan suya karışan fazla miktarda fosfor suyun </a:t>
            </a:r>
            <a:r>
              <a:rPr lang="tr-TR" sz="2400" dirty="0" err="1"/>
              <a:t>yosunlanmasına</a:t>
            </a:r>
            <a:r>
              <a:rPr lang="tr-TR" sz="2400" dirty="0"/>
              <a:t> neden olur. </a:t>
            </a:r>
            <a:r>
              <a:rPr lang="en-US" sz="2400" dirty="0" err="1"/>
              <a:t>Aşırı</a:t>
            </a:r>
            <a:r>
              <a:rPr lang="en-US" sz="2400" dirty="0"/>
              <a:t> </a:t>
            </a:r>
            <a:r>
              <a:rPr lang="en-US" sz="2400" dirty="0" err="1"/>
              <a:t>gübreleme</a:t>
            </a:r>
            <a:r>
              <a:rPr lang="en-US" sz="2400" dirty="0"/>
              <a:t> </a:t>
            </a:r>
            <a:r>
              <a:rPr lang="en-US" sz="2400" dirty="0" err="1"/>
              <a:t>sonucunda</a:t>
            </a:r>
            <a:r>
              <a:rPr lang="en-US" sz="2400" dirty="0"/>
              <a:t>, </a:t>
            </a:r>
            <a:r>
              <a:rPr lang="en-US" sz="2400" dirty="0" err="1"/>
              <a:t>sulardaki</a:t>
            </a:r>
            <a:r>
              <a:rPr lang="en-US" sz="2400" dirty="0"/>
              <a:t> </a:t>
            </a:r>
            <a:r>
              <a:rPr lang="en-US" sz="2400" dirty="0" err="1"/>
              <a:t>azot</a:t>
            </a:r>
            <a:r>
              <a:rPr lang="en-US" sz="2400" dirty="0"/>
              <a:t> </a:t>
            </a:r>
            <a:r>
              <a:rPr lang="en-US" sz="2400" dirty="0" err="1"/>
              <a:t>ve</a:t>
            </a:r>
            <a:r>
              <a:rPr lang="en-US" sz="2400" dirty="0"/>
              <a:t> </a:t>
            </a:r>
            <a:r>
              <a:rPr lang="en-US" sz="2400" dirty="0" err="1"/>
              <a:t>fosfat</a:t>
            </a:r>
            <a:r>
              <a:rPr lang="en-US" sz="2400" dirty="0"/>
              <a:t> </a:t>
            </a:r>
            <a:r>
              <a:rPr lang="en-US" sz="2400" dirty="0" err="1"/>
              <a:t>düzeyi</a:t>
            </a:r>
            <a:r>
              <a:rPr lang="en-US" sz="2400" dirty="0"/>
              <a:t> </a:t>
            </a:r>
            <a:r>
              <a:rPr lang="en-US" sz="2400" dirty="0" err="1"/>
              <a:t>çok</a:t>
            </a:r>
            <a:r>
              <a:rPr lang="en-US" sz="2400" dirty="0"/>
              <a:t> </a:t>
            </a:r>
            <a:r>
              <a:rPr lang="en-US" sz="2400" dirty="0" err="1"/>
              <a:t>yükselir</a:t>
            </a:r>
            <a:r>
              <a:rPr lang="en-US" sz="2400" dirty="0"/>
              <a:t>. </a:t>
            </a:r>
            <a:r>
              <a:rPr lang="en-US" sz="2400" dirty="0" err="1"/>
              <a:t>Bitkiler</a:t>
            </a:r>
            <a:r>
              <a:rPr lang="tr-TR" sz="2400" dirty="0"/>
              <a:t>de</a:t>
            </a:r>
            <a:r>
              <a:rPr lang="en-US" sz="2400" dirty="0"/>
              <a:t> </a:t>
            </a:r>
            <a:r>
              <a:rPr lang="en-US" sz="2400" dirty="0" err="1"/>
              <a:t>depolanan</a:t>
            </a:r>
            <a:r>
              <a:rPr lang="en-US" sz="2400" dirty="0"/>
              <a:t> </a:t>
            </a:r>
            <a:r>
              <a:rPr lang="en-US" sz="2400" dirty="0" err="1"/>
              <a:t>fazla</a:t>
            </a:r>
            <a:r>
              <a:rPr lang="en-US" sz="2400" dirty="0"/>
              <a:t> </a:t>
            </a:r>
            <a:r>
              <a:rPr lang="en-US" sz="2400" dirty="0" err="1"/>
              <a:t>azot</a:t>
            </a:r>
            <a:r>
              <a:rPr lang="en-US" sz="2400" dirty="0"/>
              <a:t>, </a:t>
            </a:r>
            <a:r>
              <a:rPr lang="en-US" sz="2400" dirty="0" err="1"/>
              <a:t>zamanla</a:t>
            </a:r>
            <a:r>
              <a:rPr lang="en-US" sz="2400" dirty="0"/>
              <a:t> </a:t>
            </a:r>
            <a:r>
              <a:rPr lang="tr-TR" sz="2400" dirty="0"/>
              <a:t>bunları tüketen insanların zehirlenmelerine neden olur.</a:t>
            </a:r>
          </a:p>
          <a:p>
            <a:pPr>
              <a:buFont typeface="Wingdings" panose="05000000000000000000" pitchFamily="2" charset="2"/>
              <a:buChar char="§"/>
            </a:pPr>
            <a:r>
              <a:rPr lang="en-US" sz="2400" dirty="0" err="1"/>
              <a:t>Aşırı</a:t>
            </a:r>
            <a:r>
              <a:rPr lang="en-US" sz="2400" dirty="0"/>
              <a:t> </a:t>
            </a:r>
            <a:r>
              <a:rPr lang="en-US" sz="2400" dirty="0" err="1"/>
              <a:t>ve</a:t>
            </a:r>
            <a:r>
              <a:rPr lang="en-US" sz="2400" dirty="0"/>
              <a:t> </a:t>
            </a:r>
            <a:r>
              <a:rPr lang="en-US" sz="2400" dirty="0" err="1"/>
              <a:t>kontrolsuz</a:t>
            </a:r>
            <a:r>
              <a:rPr lang="en-US" sz="2400" dirty="0"/>
              <a:t> </a:t>
            </a:r>
            <a:r>
              <a:rPr lang="en-US" sz="2400" dirty="0" err="1"/>
              <a:t>pestisit</a:t>
            </a:r>
            <a:r>
              <a:rPr lang="en-US" sz="2400" dirty="0"/>
              <a:t> </a:t>
            </a:r>
            <a:r>
              <a:rPr lang="en-US" sz="2400" dirty="0" err="1"/>
              <a:t>kullanılan</a:t>
            </a:r>
            <a:r>
              <a:rPr lang="en-US" sz="2400" dirty="0"/>
              <a:t> </a:t>
            </a:r>
            <a:r>
              <a:rPr lang="en-US" sz="2400" dirty="0" err="1"/>
              <a:t>yerlerde</a:t>
            </a:r>
            <a:r>
              <a:rPr lang="tr-TR" sz="2400" dirty="0"/>
              <a:t> </a:t>
            </a:r>
            <a:r>
              <a:rPr lang="es-ES" sz="2400" dirty="0" err="1"/>
              <a:t>toprağın</a:t>
            </a:r>
            <a:r>
              <a:rPr lang="es-ES" sz="2400" dirty="0"/>
              <a:t> </a:t>
            </a:r>
            <a:r>
              <a:rPr lang="es-ES" sz="2400" dirty="0" err="1"/>
              <a:t>kimyasal</a:t>
            </a:r>
            <a:r>
              <a:rPr lang="es-ES" sz="2400" dirty="0"/>
              <a:t> </a:t>
            </a:r>
            <a:r>
              <a:rPr lang="es-ES" sz="2400" dirty="0" err="1"/>
              <a:t>niteliği</a:t>
            </a:r>
            <a:r>
              <a:rPr lang="es-ES" sz="2400" dirty="0"/>
              <a:t> </a:t>
            </a:r>
            <a:r>
              <a:rPr lang="es-ES" sz="2400" dirty="0" err="1"/>
              <a:t>bozulur</a:t>
            </a:r>
            <a:r>
              <a:rPr lang="es-ES" sz="2400" dirty="0"/>
              <a:t> ve </a:t>
            </a:r>
            <a:r>
              <a:rPr lang="es-ES" sz="2400" dirty="0" err="1"/>
              <a:t>verimi</a:t>
            </a:r>
            <a:r>
              <a:rPr lang="es-ES" sz="2400" dirty="0"/>
              <a:t> </a:t>
            </a:r>
            <a:r>
              <a:rPr lang="es-ES" sz="2400" dirty="0" err="1"/>
              <a:t>düşer</a:t>
            </a:r>
            <a:r>
              <a:rPr lang="es-ES" sz="2400" dirty="0"/>
              <a:t>.</a:t>
            </a:r>
            <a:endParaRPr lang="tr-TR" sz="2400" dirty="0"/>
          </a:p>
          <a:p>
            <a:pPr>
              <a:buFont typeface="Wingdings" panose="05000000000000000000" pitchFamily="2" charset="2"/>
              <a:buChar char="§"/>
            </a:pPr>
            <a:r>
              <a:rPr lang="en-US" sz="2400" dirty="0" err="1"/>
              <a:t>Endüstri</a:t>
            </a:r>
            <a:r>
              <a:rPr lang="en-US" sz="2400" dirty="0"/>
              <a:t> </a:t>
            </a:r>
            <a:r>
              <a:rPr lang="en-US" sz="2400" dirty="0" err="1"/>
              <a:t>atıkları</a:t>
            </a:r>
            <a:r>
              <a:rPr lang="en-US" sz="2400" dirty="0"/>
              <a:t> </a:t>
            </a:r>
            <a:r>
              <a:rPr lang="en-US" sz="2400" dirty="0" err="1"/>
              <a:t>ile</a:t>
            </a:r>
            <a:r>
              <a:rPr lang="en-US" sz="2400" dirty="0"/>
              <a:t> </a:t>
            </a:r>
            <a:r>
              <a:rPr lang="en-US" sz="2400" dirty="0" err="1"/>
              <a:t>olan</a:t>
            </a:r>
            <a:r>
              <a:rPr lang="en-US" sz="2400" dirty="0"/>
              <a:t> </a:t>
            </a:r>
            <a:r>
              <a:rPr lang="en-US" sz="2400" dirty="0" err="1"/>
              <a:t>toprak</a:t>
            </a:r>
            <a:r>
              <a:rPr lang="en-US" sz="2400" dirty="0"/>
              <a:t> </a:t>
            </a:r>
            <a:r>
              <a:rPr lang="en-US" sz="2400" dirty="0" err="1"/>
              <a:t>kirlenmesi</a:t>
            </a:r>
            <a:r>
              <a:rPr lang="en-US" sz="2400" dirty="0"/>
              <a:t>, </a:t>
            </a:r>
            <a:r>
              <a:rPr lang="en-US" sz="2400" dirty="0" err="1"/>
              <a:t>insanlarda</a:t>
            </a:r>
            <a:r>
              <a:rPr lang="en-US" sz="2400" dirty="0"/>
              <a:t> </a:t>
            </a:r>
            <a:r>
              <a:rPr lang="en-US" sz="2400" dirty="0" err="1"/>
              <a:t>ve</a:t>
            </a:r>
            <a:r>
              <a:rPr lang="en-US" sz="2400" dirty="0"/>
              <a:t> </a:t>
            </a:r>
            <a:r>
              <a:rPr lang="en-US" sz="2400" dirty="0" err="1"/>
              <a:t>hayvanlarda</a:t>
            </a:r>
            <a:r>
              <a:rPr lang="en-US" sz="2400" dirty="0"/>
              <a:t> </a:t>
            </a:r>
            <a:r>
              <a:rPr lang="en-US" sz="2400" dirty="0" err="1"/>
              <a:t>ağır</a:t>
            </a:r>
            <a:r>
              <a:rPr lang="en-US" sz="2400" dirty="0"/>
              <a:t> metal </a:t>
            </a:r>
            <a:r>
              <a:rPr lang="en-US" sz="2400" dirty="0" err="1"/>
              <a:t>zehirlenmelerine</a:t>
            </a:r>
            <a:r>
              <a:rPr lang="en-US" sz="2400" dirty="0"/>
              <a:t> </a:t>
            </a:r>
            <a:r>
              <a:rPr lang="en-US" sz="2400" dirty="0" err="1"/>
              <a:t>neden</a:t>
            </a:r>
            <a:r>
              <a:rPr lang="en-US" sz="2400" dirty="0"/>
              <a:t> </a:t>
            </a:r>
            <a:r>
              <a:rPr lang="en-US" sz="2400" dirty="0" err="1"/>
              <a:t>olabilir</a:t>
            </a:r>
            <a:r>
              <a:rPr lang="en-US" sz="2400" dirty="0"/>
              <a:t>.</a:t>
            </a:r>
            <a:r>
              <a:rPr lang="tr-TR" sz="2400" dirty="0"/>
              <a:t> </a:t>
            </a:r>
            <a:r>
              <a:rPr lang="en-US" sz="2400" dirty="0"/>
              <a:t> </a:t>
            </a:r>
            <a:r>
              <a:rPr lang="en-US" sz="2400" dirty="0" err="1"/>
              <a:t>Asit</a:t>
            </a:r>
            <a:r>
              <a:rPr lang="en-US" sz="2400" dirty="0"/>
              <a:t> </a:t>
            </a:r>
            <a:r>
              <a:rPr lang="en-US" sz="2400" dirty="0" err="1"/>
              <a:t>yağmurlarının</a:t>
            </a:r>
            <a:r>
              <a:rPr lang="en-US" sz="2400" dirty="0"/>
              <a:t> </a:t>
            </a:r>
            <a:r>
              <a:rPr lang="tr-TR" sz="2400" dirty="0"/>
              <a:t>sonucunda</a:t>
            </a:r>
            <a:r>
              <a:rPr lang="en-US" sz="2400" dirty="0"/>
              <a:t> </a:t>
            </a:r>
            <a:r>
              <a:rPr lang="tr-TR" sz="2400" dirty="0"/>
              <a:t>toprağın asiditesinin bozulması erozyona kadar giden olumsuz etkiler doğurabilir.</a:t>
            </a:r>
          </a:p>
          <a:p>
            <a:endParaRPr lang="en-US" sz="2400" dirty="0"/>
          </a:p>
        </p:txBody>
      </p:sp>
      <p:sp>
        <p:nvSpPr>
          <p:cNvPr id="2" name="Footer Placeholder 6">
            <a:extLst>
              <a:ext uri="{FF2B5EF4-FFF2-40B4-BE49-F238E27FC236}">
                <a16:creationId xmlns:a16="http://schemas.microsoft.com/office/drawing/2014/main" id="{DAF41D44-0296-7DD9-E071-BE680F5BF89B}"/>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34</a:t>
            </a:fld>
            <a:endParaRPr lang="tr-TR" noProof="0"/>
          </a:p>
        </p:txBody>
      </p:sp>
    </p:spTree>
    <p:extLst>
      <p:ext uri="{BB962C8B-B14F-4D97-AF65-F5344CB8AC3E}">
        <p14:creationId xmlns:p14="http://schemas.microsoft.com/office/powerpoint/2010/main" val="242982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Toprak Kirlenmesine Karşı Önlemler</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pPr>
              <a:buFont typeface="Wingdings" panose="05000000000000000000" pitchFamily="2" charset="2"/>
              <a:buChar char="§"/>
            </a:pPr>
            <a:r>
              <a:rPr lang="tr-TR" sz="2400" dirty="0"/>
              <a:t>Başlıca nedenlerinden biri bilinçsiz gübre kullanımı olduğu için buna karşı alınacak önlemlerin başında bu konudaki çabalar gelir. </a:t>
            </a:r>
            <a:r>
              <a:rPr lang="tr-TR" sz="2400" b="1" dirty="0"/>
              <a:t>Tarımsal alanların analizi yapılarak uygun gübre ve miktarı uzmanlara danışılmalıdır.</a:t>
            </a:r>
          </a:p>
          <a:p>
            <a:pPr>
              <a:buFont typeface="Wingdings" panose="05000000000000000000" pitchFamily="2" charset="2"/>
              <a:buChar char="§"/>
            </a:pPr>
            <a:r>
              <a:rPr lang="en-US" sz="2400" dirty="0" err="1"/>
              <a:t>Bitkilerdeki</a:t>
            </a:r>
            <a:r>
              <a:rPr lang="en-US" sz="2400" dirty="0"/>
              <a:t> </a:t>
            </a:r>
            <a:r>
              <a:rPr lang="en-US" sz="2400" dirty="0" err="1"/>
              <a:t>zararlı</a:t>
            </a:r>
            <a:r>
              <a:rPr lang="en-US" sz="2400" dirty="0"/>
              <a:t> </a:t>
            </a:r>
            <a:r>
              <a:rPr lang="en-US" sz="2400" dirty="0" err="1"/>
              <a:t>böceklere</a:t>
            </a:r>
            <a:r>
              <a:rPr lang="en-US" sz="2400" dirty="0"/>
              <a:t> </a:t>
            </a:r>
            <a:r>
              <a:rPr lang="en-US" sz="2400" dirty="0" err="1"/>
              <a:t>karşı</a:t>
            </a:r>
            <a:r>
              <a:rPr lang="en-US" sz="2400" dirty="0"/>
              <a:t> </a:t>
            </a:r>
            <a:r>
              <a:rPr lang="en-US" sz="2400" dirty="0" err="1"/>
              <a:t>yapılacak</a:t>
            </a:r>
            <a:r>
              <a:rPr lang="en-US" sz="2400" dirty="0"/>
              <a:t> </a:t>
            </a:r>
            <a:r>
              <a:rPr lang="en-US" sz="2400" u="sng" dirty="0" err="1"/>
              <a:t>ilaçlamaların</a:t>
            </a:r>
            <a:r>
              <a:rPr lang="en-US" sz="2400" u="sng" dirty="0"/>
              <a:t> da </a:t>
            </a:r>
            <a:r>
              <a:rPr lang="en-US" sz="2400" u="sng" dirty="0" err="1"/>
              <a:t>uzmanların</a:t>
            </a:r>
            <a:r>
              <a:rPr lang="en-US" sz="2400" u="sng" dirty="0"/>
              <a:t> </a:t>
            </a:r>
            <a:r>
              <a:rPr lang="en-US" sz="2400" u="sng" dirty="0" err="1"/>
              <a:t>önerileri</a:t>
            </a:r>
            <a:r>
              <a:rPr lang="en-US" sz="2400" u="sng" dirty="0"/>
              <a:t> </a:t>
            </a:r>
            <a:r>
              <a:rPr lang="en-US" sz="2400" u="sng" dirty="0" err="1"/>
              <a:t>doğrultusunda</a:t>
            </a:r>
            <a:r>
              <a:rPr lang="en-US" sz="2400" u="sng" dirty="0"/>
              <a:t> </a:t>
            </a:r>
            <a:r>
              <a:rPr lang="en-US" sz="2400" u="sng" dirty="0" err="1"/>
              <a:t>yapılması</a:t>
            </a:r>
            <a:r>
              <a:rPr lang="en-US" sz="2400" u="sng" dirty="0"/>
              <a:t> </a:t>
            </a:r>
            <a:r>
              <a:rPr lang="en-US" sz="2400" u="sng" dirty="0" err="1"/>
              <a:t>gerekir</a:t>
            </a:r>
            <a:r>
              <a:rPr lang="tr-TR" sz="2400" u="sng" dirty="0"/>
              <a:t>. </a:t>
            </a:r>
            <a:r>
              <a:rPr lang="tr-TR" sz="2400" dirty="0"/>
              <a:t>Aksi durumda sadece toprak kirlenmesine neden olmaz ilaçları uygulayan kişilerin ya da bu gıdaları yiyen kişilerin zehirlenmesine de sebep olabilmektedir.</a:t>
            </a:r>
          </a:p>
          <a:p>
            <a:pPr>
              <a:buFont typeface="Wingdings" panose="05000000000000000000" pitchFamily="2" charset="2"/>
              <a:buChar char="§"/>
            </a:pPr>
            <a:r>
              <a:rPr lang="en-US" sz="2400" dirty="0" err="1"/>
              <a:t>Erozyonun</a:t>
            </a:r>
            <a:r>
              <a:rPr lang="en-US" sz="2400" dirty="0"/>
              <a:t> </a:t>
            </a:r>
            <a:r>
              <a:rPr lang="en-US" sz="2400" dirty="0" err="1"/>
              <a:t>önlenmesinin</a:t>
            </a:r>
            <a:r>
              <a:rPr lang="en-US" sz="2400" dirty="0"/>
              <a:t> </a:t>
            </a:r>
            <a:r>
              <a:rPr lang="en-US" sz="2400" dirty="0" err="1"/>
              <a:t>en</a:t>
            </a:r>
            <a:r>
              <a:rPr lang="en-US" sz="2400" dirty="0"/>
              <a:t> iyi </a:t>
            </a:r>
            <a:r>
              <a:rPr lang="en-US" sz="2400" dirty="0" err="1"/>
              <a:t>yolu</a:t>
            </a:r>
            <a:r>
              <a:rPr lang="en-US" sz="2400" dirty="0"/>
              <a:t>, </a:t>
            </a:r>
            <a:r>
              <a:rPr lang="en-US" sz="2400" b="1" dirty="0" err="1"/>
              <a:t>ağaçlandırma</a:t>
            </a:r>
            <a:r>
              <a:rPr lang="en-US" sz="2400" dirty="0" err="1"/>
              <a:t>dır</a:t>
            </a:r>
            <a:r>
              <a:rPr lang="tr-TR" sz="2400" dirty="0"/>
              <a:t>. </a:t>
            </a:r>
          </a:p>
          <a:p>
            <a:pPr>
              <a:buFont typeface="Wingdings" panose="05000000000000000000" pitchFamily="2" charset="2"/>
              <a:buChar char="§"/>
            </a:pPr>
            <a:r>
              <a:rPr lang="tr-TR" sz="2400" dirty="0"/>
              <a:t>E</a:t>
            </a:r>
            <a:r>
              <a:rPr lang="en-US" sz="2400" dirty="0" err="1"/>
              <a:t>vsel</a:t>
            </a:r>
            <a:r>
              <a:rPr lang="en-US" sz="2400" dirty="0"/>
              <a:t> </a:t>
            </a:r>
            <a:r>
              <a:rPr lang="en-US" sz="2400" dirty="0" err="1"/>
              <a:t>ve</a:t>
            </a:r>
            <a:r>
              <a:rPr lang="en-US" sz="2400" dirty="0"/>
              <a:t> </a:t>
            </a:r>
            <a:r>
              <a:rPr lang="en-US" sz="2400" dirty="0" err="1"/>
              <a:t>endüstri</a:t>
            </a:r>
            <a:r>
              <a:rPr lang="en-US" sz="2400" dirty="0"/>
              <a:t> </a:t>
            </a:r>
            <a:r>
              <a:rPr lang="en-US" sz="2400" dirty="0" err="1"/>
              <a:t>atıkları</a:t>
            </a:r>
            <a:r>
              <a:rPr lang="en-US" sz="2400" dirty="0"/>
              <a:t> </a:t>
            </a:r>
            <a:r>
              <a:rPr lang="en-US" sz="2400" dirty="0" err="1"/>
              <a:t>doğaya</a:t>
            </a:r>
            <a:r>
              <a:rPr lang="en-US" sz="2400" dirty="0"/>
              <a:t> </a:t>
            </a:r>
            <a:r>
              <a:rPr lang="en-US" sz="2400" dirty="0" err="1"/>
              <a:t>bırakılmadan</a:t>
            </a:r>
            <a:r>
              <a:rPr lang="en-US" sz="2400" dirty="0"/>
              <a:t> </a:t>
            </a:r>
            <a:r>
              <a:rPr lang="en-US" sz="2400" dirty="0" err="1"/>
              <a:t>önce</a:t>
            </a:r>
            <a:r>
              <a:rPr lang="en-US" sz="2400" dirty="0"/>
              <a:t> </a:t>
            </a:r>
            <a:r>
              <a:rPr lang="en-US" sz="2400" dirty="0" err="1"/>
              <a:t>arıtı</a:t>
            </a:r>
            <a:r>
              <a:rPr lang="tr-TR" sz="2400" dirty="0" err="1"/>
              <a:t>lmalıdır</a:t>
            </a:r>
            <a:r>
              <a:rPr lang="en-US" sz="2400" dirty="0"/>
              <a:t>. </a:t>
            </a:r>
            <a:r>
              <a:rPr lang="en-US" sz="2400" dirty="0" err="1"/>
              <a:t>Bacalardan</a:t>
            </a:r>
            <a:r>
              <a:rPr lang="en-US" sz="2400" dirty="0"/>
              <a:t> </a:t>
            </a:r>
            <a:r>
              <a:rPr lang="en-US" sz="2400" dirty="0" err="1"/>
              <a:t>salınan</a:t>
            </a:r>
            <a:r>
              <a:rPr lang="en-US" sz="2400" dirty="0"/>
              <a:t> </a:t>
            </a:r>
            <a:r>
              <a:rPr lang="en-US" sz="2400" dirty="0" err="1"/>
              <a:t>gazlar</a:t>
            </a:r>
            <a:r>
              <a:rPr lang="en-US" sz="2400" dirty="0"/>
              <a:t> </a:t>
            </a:r>
            <a:r>
              <a:rPr lang="en-US" sz="2400" dirty="0" err="1"/>
              <a:t>ise</a:t>
            </a:r>
            <a:r>
              <a:rPr lang="en-US" sz="2400" dirty="0"/>
              <a:t>, </a:t>
            </a:r>
            <a:r>
              <a:rPr lang="en-US" sz="2400" dirty="0" err="1"/>
              <a:t>filtre</a:t>
            </a:r>
            <a:r>
              <a:rPr lang="en-US" sz="2400" dirty="0"/>
              <a:t> </a:t>
            </a:r>
            <a:r>
              <a:rPr lang="en-US" sz="2400" dirty="0" err="1"/>
              <a:t>edilmeden</a:t>
            </a:r>
            <a:r>
              <a:rPr lang="en-US" sz="2400" dirty="0"/>
              <a:t> </a:t>
            </a:r>
            <a:r>
              <a:rPr lang="en-US" sz="2400" dirty="0" err="1"/>
              <a:t>atmosfere</a:t>
            </a:r>
            <a:r>
              <a:rPr lang="en-US" sz="2400" dirty="0"/>
              <a:t> </a:t>
            </a:r>
            <a:r>
              <a:rPr lang="en-US" sz="2400" dirty="0" err="1"/>
              <a:t>bırakılmamalıdır</a:t>
            </a:r>
            <a:r>
              <a:rPr lang="en-US" sz="2400" dirty="0"/>
              <a:t>. </a:t>
            </a:r>
            <a:endParaRPr lang="tr-TR" sz="2400" dirty="0"/>
          </a:p>
          <a:p>
            <a:endParaRPr lang="en-US" sz="2400" dirty="0"/>
          </a:p>
        </p:txBody>
      </p:sp>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35</a:t>
            </a:fld>
            <a:endParaRPr lang="tr-TR" noProof="0"/>
          </a:p>
        </p:txBody>
      </p:sp>
    </p:spTree>
    <p:extLst>
      <p:ext uri="{BB962C8B-B14F-4D97-AF65-F5344CB8AC3E}">
        <p14:creationId xmlns:p14="http://schemas.microsoft.com/office/powerpoint/2010/main" val="177816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D642B7-AFB9-196E-4DBC-66E46CD83FB0}"/>
              </a:ext>
            </a:extLst>
          </p:cNvPr>
          <p:cNvSpPr>
            <a:spLocks noGrp="1"/>
          </p:cNvSpPr>
          <p:nvPr>
            <p:ph type="title"/>
          </p:nvPr>
        </p:nvSpPr>
        <p:spPr>
          <a:xfrm>
            <a:off x="839788" y="365125"/>
            <a:ext cx="10515600" cy="1325563"/>
          </a:xfrm>
        </p:spPr>
        <p:txBody>
          <a:bodyPr/>
          <a:lstStyle/>
          <a:p>
            <a:r>
              <a:rPr lang="tr-TR" dirty="0"/>
              <a:t>VEKTÖRLER</a:t>
            </a:r>
            <a:br>
              <a:rPr lang="tr-TR" dirty="0"/>
            </a:br>
            <a:endParaRPr lang="tr-TR" dirty="0"/>
          </a:p>
        </p:txBody>
      </p:sp>
      <p:sp>
        <p:nvSpPr>
          <p:cNvPr id="8" name="Slayt Numarası Yer Tutucusu 7">
            <a:extLst>
              <a:ext uri="{FF2B5EF4-FFF2-40B4-BE49-F238E27FC236}">
                <a16:creationId xmlns:a16="http://schemas.microsoft.com/office/drawing/2014/main" id="{748D95EB-631F-9D13-EF67-BBCB64BD5799}"/>
              </a:ext>
            </a:extLst>
          </p:cNvPr>
          <p:cNvSpPr>
            <a:spLocks noGrp="1"/>
          </p:cNvSpPr>
          <p:nvPr>
            <p:ph type="sldNum" sz="quarter" idx="12"/>
          </p:nvPr>
        </p:nvSpPr>
        <p:spPr>
          <a:xfrm>
            <a:off x="9329530" y="6223828"/>
            <a:ext cx="1706217" cy="365125"/>
          </a:xfrm>
        </p:spPr>
        <p:txBody>
          <a:bodyPr/>
          <a:lstStyle/>
          <a:p>
            <a:fld id="{294A09A9-5501-47C1-A89A-A340965A2BE2}" type="slidenum">
              <a:rPr lang="tr-TR" noProof="0" smtClean="0"/>
              <a:pPr/>
              <a:t>36</a:t>
            </a:fld>
            <a:endParaRPr lang="tr-TR" noProof="0"/>
          </a:p>
        </p:txBody>
      </p:sp>
      <p:pic>
        <p:nvPicPr>
          <p:cNvPr id="23" name="Resim 22">
            <a:extLst>
              <a:ext uri="{FF2B5EF4-FFF2-40B4-BE49-F238E27FC236}">
                <a16:creationId xmlns:a16="http://schemas.microsoft.com/office/drawing/2014/main" id="{7CD1EE7F-8844-CC99-2CE5-CF2380C2AF4C}"/>
              </a:ext>
            </a:extLst>
          </p:cNvPr>
          <p:cNvPicPr>
            <a:picLocks noChangeAspect="1"/>
          </p:cNvPicPr>
          <p:nvPr/>
        </p:nvPicPr>
        <p:blipFill>
          <a:blip r:embed="rId2"/>
          <a:stretch>
            <a:fillRect/>
          </a:stretch>
        </p:blipFill>
        <p:spPr>
          <a:xfrm>
            <a:off x="1013990" y="1690688"/>
            <a:ext cx="10164020" cy="4801154"/>
          </a:xfrm>
          <a:prstGeom prst="rect">
            <a:avLst/>
          </a:prstGeom>
        </p:spPr>
      </p:pic>
      <p:sp>
        <p:nvSpPr>
          <p:cNvPr id="3" name="Alt Bilgi Yer Tutucusu 2">
            <a:extLst>
              <a:ext uri="{FF2B5EF4-FFF2-40B4-BE49-F238E27FC236}">
                <a16:creationId xmlns:a16="http://schemas.microsoft.com/office/drawing/2014/main" id="{915C29B0-F16E-DBB3-D114-FC8CF28DA900}"/>
              </a:ext>
            </a:extLst>
          </p:cNvPr>
          <p:cNvSpPr>
            <a:spLocks noGrp="1"/>
          </p:cNvSpPr>
          <p:nvPr>
            <p:ph type="ftr" sz="quarter" idx="11"/>
          </p:nvPr>
        </p:nvSpPr>
        <p:spPr/>
        <p:txBody>
          <a:bodyPr/>
          <a:lstStyle/>
          <a:p>
            <a:pPr rtl="0"/>
            <a:r>
              <a:rPr lang="tr-TR" noProof="0"/>
              <a:t>https://docs.google.com/presentation/d/1DA2jTipwMRLIdlaosy_oBqjCPio1n00L/edit#slide=id.p15</a:t>
            </a:r>
          </a:p>
        </p:txBody>
      </p:sp>
    </p:spTree>
    <p:extLst>
      <p:ext uri="{BB962C8B-B14F-4D97-AF65-F5344CB8AC3E}">
        <p14:creationId xmlns:p14="http://schemas.microsoft.com/office/powerpoint/2010/main" val="2228446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AF90A1B-0FAF-FA28-288B-4DD9C040981D}"/>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4" name="Slayt Numarası Yer Tutucusu 3">
            <a:extLst>
              <a:ext uri="{FF2B5EF4-FFF2-40B4-BE49-F238E27FC236}">
                <a16:creationId xmlns:a16="http://schemas.microsoft.com/office/drawing/2014/main" id="{9F48864D-AC59-8608-4740-C76E15D5720D}"/>
              </a:ext>
            </a:extLst>
          </p:cNvPr>
          <p:cNvSpPr>
            <a:spLocks noGrp="1"/>
          </p:cNvSpPr>
          <p:nvPr>
            <p:ph type="sldNum" sz="quarter" idx="12"/>
          </p:nvPr>
        </p:nvSpPr>
        <p:spPr/>
        <p:txBody>
          <a:bodyPr/>
          <a:lstStyle/>
          <a:p>
            <a:pPr rtl="0"/>
            <a:fld id="{294A09A9-5501-47C1-A89A-A340965A2BE2}" type="slidenum">
              <a:rPr lang="tr-TR" noProof="0" smtClean="0"/>
              <a:t>37</a:t>
            </a:fld>
            <a:endParaRPr lang="tr-TR" noProof="0"/>
          </a:p>
        </p:txBody>
      </p:sp>
      <p:pic>
        <p:nvPicPr>
          <p:cNvPr id="5" name="Resim 4">
            <a:extLst>
              <a:ext uri="{FF2B5EF4-FFF2-40B4-BE49-F238E27FC236}">
                <a16:creationId xmlns:a16="http://schemas.microsoft.com/office/drawing/2014/main" id="{C385C628-5889-8EE0-51E3-E7404C8514CE}"/>
              </a:ext>
            </a:extLst>
          </p:cNvPr>
          <p:cNvPicPr>
            <a:picLocks noChangeAspect="1"/>
          </p:cNvPicPr>
          <p:nvPr/>
        </p:nvPicPr>
        <p:blipFill>
          <a:blip r:embed="rId2"/>
          <a:stretch>
            <a:fillRect/>
          </a:stretch>
        </p:blipFill>
        <p:spPr>
          <a:xfrm>
            <a:off x="381751" y="3448037"/>
            <a:ext cx="7572447" cy="2958353"/>
          </a:xfrm>
          <a:prstGeom prst="rect">
            <a:avLst/>
          </a:prstGeom>
        </p:spPr>
      </p:pic>
      <p:pic>
        <p:nvPicPr>
          <p:cNvPr id="7" name="Resim 6">
            <a:extLst>
              <a:ext uri="{FF2B5EF4-FFF2-40B4-BE49-F238E27FC236}">
                <a16:creationId xmlns:a16="http://schemas.microsoft.com/office/drawing/2014/main" id="{47B12842-953A-34AF-19DF-B61696514A27}"/>
              </a:ext>
            </a:extLst>
          </p:cNvPr>
          <p:cNvPicPr>
            <a:picLocks noChangeAspect="1"/>
          </p:cNvPicPr>
          <p:nvPr/>
        </p:nvPicPr>
        <p:blipFill>
          <a:blip r:embed="rId3"/>
          <a:stretch>
            <a:fillRect/>
          </a:stretch>
        </p:blipFill>
        <p:spPr>
          <a:xfrm>
            <a:off x="6897147" y="451610"/>
            <a:ext cx="4864765" cy="3338404"/>
          </a:xfrm>
          <a:prstGeom prst="rect">
            <a:avLst/>
          </a:prstGeom>
        </p:spPr>
      </p:pic>
      <p:pic>
        <p:nvPicPr>
          <p:cNvPr id="8" name="Resim 7">
            <a:extLst>
              <a:ext uri="{FF2B5EF4-FFF2-40B4-BE49-F238E27FC236}">
                <a16:creationId xmlns:a16="http://schemas.microsoft.com/office/drawing/2014/main" id="{D9103492-D55D-7863-17F5-F63D14CC6F8D}"/>
              </a:ext>
            </a:extLst>
          </p:cNvPr>
          <p:cNvPicPr>
            <a:picLocks noChangeAspect="1"/>
          </p:cNvPicPr>
          <p:nvPr/>
        </p:nvPicPr>
        <p:blipFill>
          <a:blip r:embed="rId4"/>
          <a:stretch>
            <a:fillRect/>
          </a:stretch>
        </p:blipFill>
        <p:spPr>
          <a:xfrm>
            <a:off x="4922369" y="3448036"/>
            <a:ext cx="4162383" cy="3117769"/>
          </a:xfrm>
          <a:prstGeom prst="rect">
            <a:avLst/>
          </a:prstGeom>
        </p:spPr>
      </p:pic>
    </p:spTree>
    <p:extLst>
      <p:ext uri="{BB962C8B-B14F-4D97-AF65-F5344CB8AC3E}">
        <p14:creationId xmlns:p14="http://schemas.microsoft.com/office/powerpoint/2010/main" val="3693711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38</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r>
              <a:rPr lang="tr-TR" dirty="0"/>
              <a:t>Vektörlerin insan sağlığına etkileri </a:t>
            </a:r>
          </a:p>
        </p:txBody>
      </p:sp>
      <p:sp>
        <p:nvSpPr>
          <p:cNvPr id="4" name="Metin kutusu 3">
            <a:extLst>
              <a:ext uri="{FF2B5EF4-FFF2-40B4-BE49-F238E27FC236}">
                <a16:creationId xmlns:a16="http://schemas.microsoft.com/office/drawing/2014/main" id="{89130CD4-93CC-2CBC-0F2C-00F8486424CB}"/>
              </a:ext>
            </a:extLst>
          </p:cNvPr>
          <p:cNvSpPr txBox="1"/>
          <p:nvPr/>
        </p:nvSpPr>
        <p:spPr>
          <a:xfrm>
            <a:off x="839788" y="1879766"/>
            <a:ext cx="10766611" cy="1938992"/>
          </a:xfrm>
          <a:prstGeom prst="rect">
            <a:avLst/>
          </a:prstGeom>
          <a:noFill/>
        </p:spPr>
        <p:txBody>
          <a:bodyPr wrap="square">
            <a:spAutoFit/>
          </a:bodyPr>
          <a:lstStyle/>
          <a:p>
            <a:r>
              <a:rPr lang="tr-TR" sz="2400" dirty="0"/>
              <a:t>• Salgın hastalıkların taşınmasında rolleri büyüktür. Karasinek, sivrisinek, tahtakurusu, bit, pire ve fare gibi türler hasta kişilerden aldıkları etkeni sağlam kişilere bulaştırır.</a:t>
            </a:r>
          </a:p>
          <a:p>
            <a:r>
              <a:rPr lang="tr-TR" sz="2400" dirty="0"/>
              <a:t> • Vektörlerle mücadelede kullanılan kimyasal maddeler önemli çevre kirliliğidir. </a:t>
            </a:r>
          </a:p>
          <a:p>
            <a:endParaRPr lang="tr-TR" sz="2400" dirty="0"/>
          </a:p>
        </p:txBody>
      </p:sp>
    </p:spTree>
    <p:extLst>
      <p:ext uri="{BB962C8B-B14F-4D97-AF65-F5344CB8AC3E}">
        <p14:creationId xmlns:p14="http://schemas.microsoft.com/office/powerpoint/2010/main" val="3999978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39</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endParaRPr lang="tr-TR"/>
          </a:p>
        </p:txBody>
      </p:sp>
      <p:sp>
        <p:nvSpPr>
          <p:cNvPr id="4" name="Metin kutusu 3">
            <a:extLst>
              <a:ext uri="{FF2B5EF4-FFF2-40B4-BE49-F238E27FC236}">
                <a16:creationId xmlns:a16="http://schemas.microsoft.com/office/drawing/2014/main" id="{3085015B-79E5-A520-A326-1C69B90CCFBE}"/>
              </a:ext>
            </a:extLst>
          </p:cNvPr>
          <p:cNvSpPr txBox="1"/>
          <p:nvPr/>
        </p:nvSpPr>
        <p:spPr>
          <a:xfrm>
            <a:off x="681317" y="2279320"/>
            <a:ext cx="11044517" cy="2308324"/>
          </a:xfrm>
          <a:prstGeom prst="rect">
            <a:avLst/>
          </a:prstGeom>
          <a:noFill/>
        </p:spPr>
        <p:txBody>
          <a:bodyPr wrap="square">
            <a:spAutoFit/>
          </a:bodyPr>
          <a:lstStyle/>
          <a:p>
            <a:r>
              <a:rPr lang="tr-TR" sz="2400" dirty="0"/>
              <a:t>Vektörlerle mücadelede çeşitli şekillerde biyolojik ve kimyasal müdahaleden önce çevre sağlığı tedbirlerinin alınması şarttır.  Çünkü vektörlerin üreme ve beslenme ortamları ortadan kaldırılmadan ne kadar ilaç kullanılırsa kullanılsın tam bir başarı sağlanamaz. Bu sebeple özellikle durgun suların ortadan kaldırılması, temiz suların ve kanalizasyonun kontrol altında tutulması, çöp ve atıkların kontrolü, konut ve yaşam şartlarının iyileştirilmesi mutlaka sağlanmalıdır. </a:t>
            </a:r>
          </a:p>
        </p:txBody>
      </p:sp>
    </p:spTree>
    <p:extLst>
      <p:ext uri="{BB962C8B-B14F-4D97-AF65-F5344CB8AC3E}">
        <p14:creationId xmlns:p14="http://schemas.microsoft.com/office/powerpoint/2010/main" val="1145776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C7542CE-42C2-C77E-7B1A-096E17AAE58C}"/>
              </a:ext>
            </a:extLst>
          </p:cNvPr>
          <p:cNvSpPr>
            <a:spLocks noGrp="1"/>
          </p:cNvSpPr>
          <p:nvPr>
            <p:ph idx="1"/>
          </p:nvPr>
        </p:nvSpPr>
        <p:spPr>
          <a:xfrm>
            <a:off x="497785" y="783465"/>
            <a:ext cx="10759887" cy="5257800"/>
          </a:xfrm>
        </p:spPr>
        <p:txBody>
          <a:bodyPr>
            <a:noAutofit/>
          </a:bodyPr>
          <a:lstStyle/>
          <a:p>
            <a:pPr algn="just" rtl="0" fontAlgn="base">
              <a:spcBef>
                <a:spcPts val="750"/>
              </a:spcBef>
              <a:spcAft>
                <a:spcPts val="0"/>
              </a:spcAft>
              <a:buFont typeface="Arial" panose="020B0604020202020204" pitchFamily="34" charset="0"/>
              <a:buChar char="•"/>
            </a:pPr>
            <a:r>
              <a:rPr lang="tr-TR" sz="2000" b="1" dirty="0">
                <a:solidFill>
                  <a:schemeClr val="tx1"/>
                </a:solidFill>
                <a:latin typeface="Calibri" panose="020F0502020204030204" pitchFamily="34" charset="0"/>
              </a:rPr>
              <a:t>B</a:t>
            </a:r>
            <a:r>
              <a:rPr lang="tr-TR" sz="2000" b="1" i="0" u="none" strike="noStrike" dirty="0">
                <a:solidFill>
                  <a:schemeClr val="tx1"/>
                </a:solidFill>
                <a:effectLst/>
                <a:latin typeface="Calibri" panose="020F0502020204030204" pitchFamily="34" charset="0"/>
              </a:rPr>
              <a:t>ir bölgede bir arada bulunan ve birbirlerini etkileyen canlı ve cansız çevre ögelerinin tümüne “ekosistem” denir.</a:t>
            </a:r>
            <a:endParaRPr lang="tr-TR" sz="2000" b="1" i="0" u="none" strike="noStrike" dirty="0">
              <a:solidFill>
                <a:schemeClr val="tx1"/>
              </a:solidFill>
              <a:effectLst/>
              <a:latin typeface="Arial" panose="020B0604020202020204" pitchFamily="34" charset="0"/>
            </a:endParaRPr>
          </a:p>
          <a:p>
            <a:r>
              <a:rPr lang="tr-TR" sz="2000" b="1" dirty="0">
                <a:solidFill>
                  <a:schemeClr val="tx1"/>
                </a:solidFill>
              </a:rPr>
              <a:t>Çin’in güçlü ismi Mao Zedong 1958 yılında sağlık ve temizliğin yaşam için önemli olduğu gerekçesiyle “büyük ileri atılım” kampanyası başlattı. </a:t>
            </a:r>
          </a:p>
          <a:p>
            <a:r>
              <a:rPr lang="tr-TR" sz="2000" b="1" dirty="0">
                <a:solidFill>
                  <a:schemeClr val="tx1"/>
                </a:solidFill>
              </a:rPr>
              <a:t>Kampanyanın amacı halkın sağlığını tehlikeye atan ve hastalıklara yol açan dört zararlı canlıyı yok etmekti: Sivrisinekler, sinekler, fareler ve </a:t>
            </a:r>
            <a:r>
              <a:rPr lang="tr-TR" sz="2000" b="1" dirty="0" err="1">
                <a:solidFill>
                  <a:schemeClr val="tx1"/>
                </a:solidFill>
              </a:rPr>
              <a:t>SERÇEler</a:t>
            </a:r>
            <a:r>
              <a:rPr lang="tr-TR" sz="2000" b="1" dirty="0">
                <a:solidFill>
                  <a:schemeClr val="tx1"/>
                </a:solidFill>
              </a:rPr>
              <a:t>. </a:t>
            </a:r>
          </a:p>
          <a:p>
            <a:r>
              <a:rPr lang="tr-TR" sz="2000" b="1" dirty="0">
                <a:solidFill>
                  <a:schemeClr val="tx1"/>
                </a:solidFill>
              </a:rPr>
              <a:t>Bu canlılardan ilk üçünün zararlarını biliyoruz, ama serçelerin zararları ne olabilirdi?</a:t>
            </a:r>
          </a:p>
        </p:txBody>
      </p:sp>
      <p:sp>
        <p:nvSpPr>
          <p:cNvPr id="5" name="Alt Bilgi Yer Tutucusu 4">
            <a:extLst>
              <a:ext uri="{FF2B5EF4-FFF2-40B4-BE49-F238E27FC236}">
                <a16:creationId xmlns:a16="http://schemas.microsoft.com/office/drawing/2014/main" id="{815811CD-83A2-4E58-1C7B-511FC5441D98}"/>
              </a:ext>
            </a:extLst>
          </p:cNvPr>
          <p:cNvSpPr>
            <a:spLocks noGrp="1"/>
          </p:cNvSpPr>
          <p:nvPr>
            <p:ph type="ftr" sz="quarter" idx="11"/>
          </p:nvPr>
        </p:nvSpPr>
        <p:spPr/>
        <p:txBody>
          <a:bodyPr/>
          <a:lstStyle/>
          <a:p>
            <a:pPr rtl="0"/>
            <a:r>
              <a:rPr lang="tr-TR"/>
              <a:t>https://docs.google.com/presentation/d/1DA2jTipwMRLIdlaosy_oBqjCPio1n00L/edit#slide=id.p15</a:t>
            </a:r>
            <a:endParaRPr lang="tr-TR" noProof="0" dirty="0"/>
          </a:p>
        </p:txBody>
      </p:sp>
      <p:sp>
        <p:nvSpPr>
          <p:cNvPr id="6" name="Slayt Numarası Yer Tutucusu 5">
            <a:extLst>
              <a:ext uri="{FF2B5EF4-FFF2-40B4-BE49-F238E27FC236}">
                <a16:creationId xmlns:a16="http://schemas.microsoft.com/office/drawing/2014/main" id="{5BCEBB70-16F6-8A23-66EA-F874CD452A65}"/>
              </a:ext>
            </a:extLst>
          </p:cNvPr>
          <p:cNvSpPr>
            <a:spLocks noGrp="1"/>
          </p:cNvSpPr>
          <p:nvPr>
            <p:ph type="sldNum" sz="quarter" idx="12"/>
          </p:nvPr>
        </p:nvSpPr>
        <p:spPr/>
        <p:txBody>
          <a:bodyPr/>
          <a:lstStyle/>
          <a:p>
            <a:pPr rtl="0"/>
            <a:fld id="{294A09A9-5501-47C1-A89A-A340965A2BE2}" type="slidenum">
              <a:rPr lang="tr-TR" noProof="0" smtClean="0"/>
              <a:pPr rtl="0"/>
              <a:t>4</a:t>
            </a:fld>
            <a:endParaRPr lang="tr-TR" noProof="0"/>
          </a:p>
        </p:txBody>
      </p:sp>
      <p:pic>
        <p:nvPicPr>
          <p:cNvPr id="7" name="Resim 6">
            <a:extLst>
              <a:ext uri="{FF2B5EF4-FFF2-40B4-BE49-F238E27FC236}">
                <a16:creationId xmlns:a16="http://schemas.microsoft.com/office/drawing/2014/main" id="{B6BB80BF-5808-4C5D-CA6B-B244C530BF3A}"/>
              </a:ext>
            </a:extLst>
          </p:cNvPr>
          <p:cNvPicPr>
            <a:picLocks noChangeAspect="1"/>
          </p:cNvPicPr>
          <p:nvPr/>
        </p:nvPicPr>
        <p:blipFill>
          <a:blip r:embed="rId2"/>
          <a:stretch>
            <a:fillRect/>
          </a:stretch>
        </p:blipFill>
        <p:spPr>
          <a:xfrm>
            <a:off x="1142996" y="3651619"/>
            <a:ext cx="4141693" cy="2572209"/>
          </a:xfrm>
          <a:prstGeom prst="rect">
            <a:avLst/>
          </a:prstGeom>
        </p:spPr>
      </p:pic>
    </p:spTree>
    <p:extLst>
      <p:ext uri="{BB962C8B-B14F-4D97-AF65-F5344CB8AC3E}">
        <p14:creationId xmlns:p14="http://schemas.microsoft.com/office/powerpoint/2010/main" val="339610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D642B7-AFB9-196E-4DBC-66E46CD83FB0}"/>
              </a:ext>
            </a:extLst>
          </p:cNvPr>
          <p:cNvSpPr>
            <a:spLocks noGrp="1"/>
          </p:cNvSpPr>
          <p:nvPr>
            <p:ph type="title"/>
          </p:nvPr>
        </p:nvSpPr>
        <p:spPr>
          <a:xfrm>
            <a:off x="839788" y="365125"/>
            <a:ext cx="10515600" cy="1325563"/>
          </a:xfrm>
        </p:spPr>
        <p:txBody>
          <a:bodyPr/>
          <a:lstStyle/>
          <a:p>
            <a:r>
              <a:rPr lang="tr-TR" dirty="0"/>
              <a:t>Vektörlerle Bulaşan Hastalıklar </a:t>
            </a:r>
            <a:br>
              <a:rPr lang="tr-TR" dirty="0"/>
            </a:br>
            <a:endParaRPr lang="tr-TR" dirty="0"/>
          </a:p>
        </p:txBody>
      </p:sp>
      <p:sp>
        <p:nvSpPr>
          <p:cNvPr id="7" name="Alt Bilgi Yer Tutucusu 6">
            <a:extLst>
              <a:ext uri="{FF2B5EF4-FFF2-40B4-BE49-F238E27FC236}">
                <a16:creationId xmlns:a16="http://schemas.microsoft.com/office/drawing/2014/main" id="{43CF7606-01DC-DC9B-C0AA-7FE74CF1859D}"/>
              </a:ext>
            </a:extLst>
          </p:cNvPr>
          <p:cNvSpPr>
            <a:spLocks noGrp="1"/>
          </p:cNvSpPr>
          <p:nvPr>
            <p:ph type="ftr" sz="quarter" idx="11"/>
          </p:nvPr>
        </p:nvSpPr>
        <p:spPr>
          <a:xfrm>
            <a:off x="3949148" y="6223828"/>
            <a:ext cx="4717774" cy="365125"/>
          </a:xfrm>
        </p:spPr>
        <p:txBody>
          <a:bodyPr/>
          <a:lstStyle/>
          <a:p>
            <a:r>
              <a:rPr lang="tr-TR" noProof="0"/>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748D95EB-631F-9D13-EF67-BBCB64BD5799}"/>
              </a:ext>
            </a:extLst>
          </p:cNvPr>
          <p:cNvSpPr>
            <a:spLocks noGrp="1"/>
          </p:cNvSpPr>
          <p:nvPr>
            <p:ph type="sldNum" sz="quarter" idx="12"/>
          </p:nvPr>
        </p:nvSpPr>
        <p:spPr>
          <a:xfrm>
            <a:off x="9329530" y="6223828"/>
            <a:ext cx="1706217" cy="365125"/>
          </a:xfrm>
        </p:spPr>
        <p:txBody>
          <a:bodyPr/>
          <a:lstStyle/>
          <a:p>
            <a:fld id="{294A09A9-5501-47C1-A89A-A340965A2BE2}" type="slidenum">
              <a:rPr lang="tr-TR" noProof="0" smtClean="0"/>
              <a:pPr/>
              <a:t>40</a:t>
            </a:fld>
            <a:endParaRPr lang="tr-TR" noProof="0"/>
          </a:p>
        </p:txBody>
      </p:sp>
      <p:sp>
        <p:nvSpPr>
          <p:cNvPr id="4" name="Metin kutusu 3">
            <a:extLst>
              <a:ext uri="{FF2B5EF4-FFF2-40B4-BE49-F238E27FC236}">
                <a16:creationId xmlns:a16="http://schemas.microsoft.com/office/drawing/2014/main" id="{081C8570-F61A-EC57-20AE-ADB40531A874}"/>
              </a:ext>
            </a:extLst>
          </p:cNvPr>
          <p:cNvSpPr txBox="1"/>
          <p:nvPr/>
        </p:nvSpPr>
        <p:spPr>
          <a:xfrm>
            <a:off x="251012" y="1923771"/>
            <a:ext cx="11689976" cy="2677656"/>
          </a:xfrm>
          <a:prstGeom prst="rect">
            <a:avLst/>
          </a:prstGeom>
          <a:noFill/>
        </p:spPr>
        <p:txBody>
          <a:bodyPr wrap="square">
            <a:spAutoFit/>
          </a:bodyPr>
          <a:lstStyle/>
          <a:p>
            <a:r>
              <a:rPr lang="tr-TR" sz="2800" b="1" dirty="0"/>
              <a:t>• Toplum sağlığı açısından önemli bir paya sahip olan vektörlerle bulaşan hastalıklar; yer, iklim, hayat şartları, sosyal ekonomik durumlar, kişilerin davranış ve alışkanlıkları, mücadele yönteminin kullanımına bağlı olarak değişiklik gösterir. </a:t>
            </a:r>
          </a:p>
          <a:p>
            <a:r>
              <a:rPr lang="tr-TR" sz="2800" b="1" dirty="0"/>
              <a:t>Birçok türün arasında insan sağlığı açısından önemli olan vektörler ve bulaştırdıkları hastalıklar şu şekilde sıralanmıştır: </a:t>
            </a:r>
          </a:p>
        </p:txBody>
      </p:sp>
    </p:spTree>
    <p:extLst>
      <p:ext uri="{BB962C8B-B14F-4D97-AF65-F5344CB8AC3E}">
        <p14:creationId xmlns:p14="http://schemas.microsoft.com/office/powerpoint/2010/main" val="41648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41</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endParaRPr lang="tr-TR"/>
          </a:p>
        </p:txBody>
      </p:sp>
      <p:sp>
        <p:nvSpPr>
          <p:cNvPr id="4" name="Metin kutusu 3">
            <a:extLst>
              <a:ext uri="{FF2B5EF4-FFF2-40B4-BE49-F238E27FC236}">
                <a16:creationId xmlns:a16="http://schemas.microsoft.com/office/drawing/2014/main" id="{BE84A2AF-7487-35D9-0662-58885540473E}"/>
              </a:ext>
            </a:extLst>
          </p:cNvPr>
          <p:cNvSpPr txBox="1"/>
          <p:nvPr/>
        </p:nvSpPr>
        <p:spPr>
          <a:xfrm>
            <a:off x="1093695" y="1818091"/>
            <a:ext cx="8014446" cy="3477875"/>
          </a:xfrm>
          <a:prstGeom prst="rect">
            <a:avLst/>
          </a:prstGeom>
          <a:noFill/>
        </p:spPr>
        <p:txBody>
          <a:bodyPr wrap="square">
            <a:spAutoFit/>
          </a:bodyPr>
          <a:lstStyle/>
          <a:p>
            <a:r>
              <a:rPr lang="tr-TR" sz="2000" b="1" dirty="0"/>
              <a:t>• Karasinekler: İshal, dizanteri, konjonktivit, tifo, kolera </a:t>
            </a:r>
          </a:p>
          <a:p>
            <a:r>
              <a:rPr lang="tr-TR" sz="2000" b="1" dirty="0"/>
              <a:t>• Sivrisinekler: Sıtma, ensefalit, sarı ateş, dang, </a:t>
            </a:r>
            <a:r>
              <a:rPr lang="tr-TR" sz="2000" b="1" dirty="0" err="1"/>
              <a:t>flaryazis</a:t>
            </a:r>
            <a:endParaRPr lang="tr-TR" sz="2000" b="1" dirty="0"/>
          </a:p>
          <a:p>
            <a:r>
              <a:rPr lang="tr-TR" sz="2000" b="1" dirty="0"/>
              <a:t>• Bit: Epidemik tifüs, dönen ateş </a:t>
            </a:r>
          </a:p>
          <a:p>
            <a:r>
              <a:rPr lang="tr-TR" sz="2000" b="1" dirty="0"/>
              <a:t>• Pire: Veba, endemik tifüs </a:t>
            </a:r>
          </a:p>
          <a:p>
            <a:r>
              <a:rPr lang="tr-TR" sz="2000" b="1" dirty="0"/>
              <a:t>•Mite (akar): Uyuz, </a:t>
            </a:r>
            <a:r>
              <a:rPr lang="tr-TR" sz="2000" b="1" dirty="0" err="1"/>
              <a:t>riketsiyal</a:t>
            </a:r>
            <a:r>
              <a:rPr lang="tr-TR" sz="2000" b="1" dirty="0"/>
              <a:t> çiçek, çalılık tifüs</a:t>
            </a:r>
          </a:p>
          <a:p>
            <a:r>
              <a:rPr lang="tr-TR" sz="2000" b="1" dirty="0"/>
              <a:t>• Kene: Kene felci, </a:t>
            </a:r>
            <a:r>
              <a:rPr lang="tr-TR" sz="2000" b="1" dirty="0" err="1"/>
              <a:t>lyme</a:t>
            </a:r>
            <a:r>
              <a:rPr lang="tr-TR" sz="2000" b="1" dirty="0"/>
              <a:t> hastalığı, </a:t>
            </a:r>
            <a:r>
              <a:rPr lang="tr-TR" sz="2000" b="1" dirty="0" err="1"/>
              <a:t>tularemi</a:t>
            </a:r>
            <a:r>
              <a:rPr lang="tr-TR" sz="2000" b="1" dirty="0"/>
              <a:t>, kırım </a:t>
            </a:r>
            <a:r>
              <a:rPr lang="tr-TR" sz="2000" b="1" dirty="0" err="1"/>
              <a:t>kongo</a:t>
            </a:r>
            <a:r>
              <a:rPr lang="tr-TR" sz="2000" b="1" dirty="0"/>
              <a:t> kanamalı ateşi</a:t>
            </a:r>
          </a:p>
          <a:p>
            <a:r>
              <a:rPr lang="tr-TR" sz="2000" b="1" dirty="0"/>
              <a:t>(KKKA)</a:t>
            </a:r>
          </a:p>
          <a:p>
            <a:r>
              <a:rPr lang="tr-TR" sz="2000" b="1" dirty="0"/>
              <a:t>• Tahtakurusu: </a:t>
            </a:r>
            <a:r>
              <a:rPr lang="tr-TR" sz="2000" b="1" dirty="0" err="1"/>
              <a:t>Chagas</a:t>
            </a:r>
            <a:r>
              <a:rPr lang="tr-TR" sz="2000" b="1" dirty="0"/>
              <a:t> hastalığı (Güney Amerika’da bulunan bir parazit</a:t>
            </a:r>
          </a:p>
          <a:p>
            <a:r>
              <a:rPr lang="tr-TR" sz="2000" b="1" dirty="0"/>
              <a:t>hastalığı)</a:t>
            </a:r>
          </a:p>
          <a:p>
            <a:r>
              <a:rPr lang="tr-TR" sz="2000" b="1" dirty="0"/>
              <a:t>• Tatarcık: Şark çıbanı, tatarcık humması</a:t>
            </a:r>
          </a:p>
          <a:p>
            <a:r>
              <a:rPr lang="tr-TR" sz="2000" b="1" dirty="0"/>
              <a:t>• Kemiriciler: Fare ısırığı hastalığı, </a:t>
            </a:r>
            <a:r>
              <a:rPr lang="tr-TR" sz="2000" b="1" dirty="0" err="1"/>
              <a:t>leptospirozis</a:t>
            </a:r>
            <a:r>
              <a:rPr lang="tr-TR" sz="2000" b="1" dirty="0"/>
              <a:t>, </a:t>
            </a:r>
            <a:r>
              <a:rPr lang="tr-TR" sz="2000" b="1" dirty="0" err="1"/>
              <a:t>salmonelozis</a:t>
            </a:r>
            <a:r>
              <a:rPr lang="tr-TR" sz="2000" dirty="0"/>
              <a:t>. </a:t>
            </a:r>
          </a:p>
        </p:txBody>
      </p:sp>
      <p:pic>
        <p:nvPicPr>
          <p:cNvPr id="7" name="Resim 6">
            <a:extLst>
              <a:ext uri="{FF2B5EF4-FFF2-40B4-BE49-F238E27FC236}">
                <a16:creationId xmlns:a16="http://schemas.microsoft.com/office/drawing/2014/main" id="{F37D596D-99F7-9F5A-C551-CBF347AF1597}"/>
              </a:ext>
            </a:extLst>
          </p:cNvPr>
          <p:cNvPicPr>
            <a:picLocks noChangeAspect="1"/>
          </p:cNvPicPr>
          <p:nvPr/>
        </p:nvPicPr>
        <p:blipFill>
          <a:blip r:embed="rId2"/>
          <a:stretch>
            <a:fillRect/>
          </a:stretch>
        </p:blipFill>
        <p:spPr>
          <a:xfrm>
            <a:off x="9108141" y="1818091"/>
            <a:ext cx="2867025" cy="1600200"/>
          </a:xfrm>
          <a:prstGeom prst="rect">
            <a:avLst/>
          </a:prstGeom>
        </p:spPr>
      </p:pic>
      <p:pic>
        <p:nvPicPr>
          <p:cNvPr id="9" name="Resim 8">
            <a:extLst>
              <a:ext uri="{FF2B5EF4-FFF2-40B4-BE49-F238E27FC236}">
                <a16:creationId xmlns:a16="http://schemas.microsoft.com/office/drawing/2014/main" id="{439A769D-7AF3-6E45-838C-03D031EB0269}"/>
              </a:ext>
            </a:extLst>
          </p:cNvPr>
          <p:cNvPicPr>
            <a:picLocks noChangeAspect="1"/>
          </p:cNvPicPr>
          <p:nvPr/>
        </p:nvPicPr>
        <p:blipFill>
          <a:blip r:embed="rId3"/>
          <a:stretch>
            <a:fillRect/>
          </a:stretch>
        </p:blipFill>
        <p:spPr>
          <a:xfrm>
            <a:off x="9117666" y="3439710"/>
            <a:ext cx="2857500" cy="1600200"/>
          </a:xfrm>
          <a:prstGeom prst="rect">
            <a:avLst/>
          </a:prstGeom>
        </p:spPr>
      </p:pic>
    </p:spTree>
    <p:extLst>
      <p:ext uri="{BB962C8B-B14F-4D97-AF65-F5344CB8AC3E}">
        <p14:creationId xmlns:p14="http://schemas.microsoft.com/office/powerpoint/2010/main" val="2896961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42</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r>
              <a:rPr lang="tr-TR" dirty="0"/>
              <a:t>VEKTÖRLERLE MÜCADELE YÖNTEMLERİ </a:t>
            </a:r>
          </a:p>
        </p:txBody>
      </p:sp>
      <p:sp>
        <p:nvSpPr>
          <p:cNvPr id="4" name="Metin kutusu 3">
            <a:extLst>
              <a:ext uri="{FF2B5EF4-FFF2-40B4-BE49-F238E27FC236}">
                <a16:creationId xmlns:a16="http://schemas.microsoft.com/office/drawing/2014/main" id="{6D78AB58-B2F6-9292-03BF-C90A9E1671EC}"/>
              </a:ext>
            </a:extLst>
          </p:cNvPr>
          <p:cNvSpPr txBox="1"/>
          <p:nvPr/>
        </p:nvSpPr>
        <p:spPr>
          <a:xfrm>
            <a:off x="838200" y="1972099"/>
            <a:ext cx="10515600" cy="3970318"/>
          </a:xfrm>
          <a:prstGeom prst="rect">
            <a:avLst/>
          </a:prstGeom>
          <a:noFill/>
        </p:spPr>
        <p:txBody>
          <a:bodyPr wrap="square">
            <a:spAutoFit/>
          </a:bodyPr>
          <a:lstStyle/>
          <a:p>
            <a:r>
              <a:rPr lang="tr-TR" sz="2800" dirty="0"/>
              <a:t>•İnsanlara hastalık taşıyan vektörlerle mücadele, dünyanın her yerinde ülkelerin ve yönetimlerin, ekonomilerinin elverdiği ölçülerde ve zaman zaman uluslararası kuruluşların desteği sağlanarak yürütülmektedir</a:t>
            </a:r>
          </a:p>
          <a:p>
            <a:r>
              <a:rPr lang="tr-TR" sz="2800" dirty="0"/>
              <a:t>. • Zararlıların tamamen yok edilmesi mümkün değildir. Ancak en uygun yöntemler dizisi kullanılarak kontrol altında tutulmaları mümkündür.</a:t>
            </a:r>
          </a:p>
          <a:p>
            <a:r>
              <a:rPr lang="tr-TR" sz="2800" dirty="0"/>
              <a:t> • Günümüzde uygulanan vektörlerle mücadele yöntemleri, kültürel, mekanik (fiziksel), biyolojik, kimyasal mücadele olarak dört başlık hâlinde incelenir. </a:t>
            </a:r>
          </a:p>
        </p:txBody>
      </p:sp>
    </p:spTree>
    <p:extLst>
      <p:ext uri="{BB962C8B-B14F-4D97-AF65-F5344CB8AC3E}">
        <p14:creationId xmlns:p14="http://schemas.microsoft.com/office/powerpoint/2010/main" val="106483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43</a:t>
            </a:fld>
            <a:endParaRPr lang="tr-TR" noProof="0"/>
          </a:p>
        </p:txBody>
      </p:sp>
      <p:sp>
        <p:nvSpPr>
          <p:cNvPr id="12" name="Metin kutusu 11">
            <a:extLst>
              <a:ext uri="{FF2B5EF4-FFF2-40B4-BE49-F238E27FC236}">
                <a16:creationId xmlns:a16="http://schemas.microsoft.com/office/drawing/2014/main" id="{487F11AB-2241-ACB0-25DF-E8F9946BAB4E}"/>
              </a:ext>
            </a:extLst>
          </p:cNvPr>
          <p:cNvSpPr txBox="1"/>
          <p:nvPr/>
        </p:nvSpPr>
        <p:spPr>
          <a:xfrm>
            <a:off x="525800" y="1822623"/>
            <a:ext cx="11564469" cy="44012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orbel" panose="020B0503020204020204"/>
                <a:ea typeface="+mn-ea"/>
                <a:cs typeface="+mn-cs"/>
              </a:rPr>
              <a:t>1</a:t>
            </a: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 Kültürel Mücadele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 Kültürel mücadele, zararlıların biyolojisinin, yaşam biçiminin</a:t>
            </a:r>
            <a:r>
              <a:rPr lang="tr-TR" sz="2000" dirty="0">
                <a:solidFill>
                  <a:srgbClr val="000000"/>
                </a:solidFill>
                <a:latin typeface="Corbel" panose="020B0503020204020204"/>
              </a:rPr>
              <a:t> </a:t>
            </a: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ve</a:t>
            </a:r>
            <a:r>
              <a:rPr lang="tr-TR" sz="2000" dirty="0">
                <a:solidFill>
                  <a:srgbClr val="000000"/>
                </a:solidFill>
                <a:latin typeface="Corbel" panose="020B0503020204020204"/>
              </a:rPr>
              <a:t> </a:t>
            </a: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mücadele yollarının, özellikle temel eğitimde ve değişik iletişim araçları ile halka tanıtımının sağlanmasıdır.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 Kültürel mücadele çerçevesinde bu kitleye televizyon, radyo, yazılı basın, posterler, video bantları, film ve slayt gösterimleri, internet, basit el broşürleri, cep kitapçıkları ile ulaşılmakta ve onların üzerine düşen görevler anlatılmaktadır.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2. Mekanik (Fiziksel) Mücadele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 Mekanik mücadele fiziksel altyapının düzeltilmesi yoluyla vektör canlının üreme ve beslenme ortamlarını ortadan kaldırmak amacıyla yapılan çalışmaların bütünüdür. Genel anlamda çevre yönetimi denilen bu mücadele şekli modern vektör mücadelesinin en önemli ayaklarından biridir.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Çevre yönetim uygulamaları üç başlık altında incelenir.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 Bunlar;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çevrenin değiştirilmesi,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 çevrenin düzenlenmesi ve insan-vektör-patojen ilişkisinin </a:t>
            </a:r>
            <a:r>
              <a:rPr kumimoji="0" lang="tr-TR" sz="2000" b="0" i="0" u="none" strike="noStrike" kern="1200" cap="none" spc="0" normalizeH="0" baseline="0" noProof="0" dirty="0" err="1">
                <a:ln>
                  <a:noFill/>
                </a:ln>
                <a:solidFill>
                  <a:srgbClr val="000000"/>
                </a:solidFill>
                <a:effectLst/>
                <a:uLnTx/>
                <a:uFillTx/>
                <a:latin typeface="Corbel" panose="020B0503020204020204"/>
                <a:ea typeface="+mn-ea"/>
                <a:cs typeface="+mn-cs"/>
              </a:rPr>
              <a:t>kesilmesidr</a:t>
            </a:r>
            <a:r>
              <a:rPr kumimoji="0" lang="tr-TR" sz="20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872069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44</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93B918ED-32CF-A073-5EDE-99952F602346}"/>
              </a:ext>
            </a:extLst>
          </p:cNvPr>
          <p:cNvPicPr>
            <a:picLocks noChangeAspect="1"/>
          </p:cNvPicPr>
          <p:nvPr/>
        </p:nvPicPr>
        <p:blipFill>
          <a:blip r:embed="rId2"/>
          <a:stretch>
            <a:fillRect/>
          </a:stretch>
        </p:blipFill>
        <p:spPr>
          <a:xfrm>
            <a:off x="839788" y="1924822"/>
            <a:ext cx="10322963" cy="2771453"/>
          </a:xfrm>
          <a:prstGeom prst="rect">
            <a:avLst/>
          </a:prstGeom>
        </p:spPr>
      </p:pic>
    </p:spTree>
    <p:extLst>
      <p:ext uri="{BB962C8B-B14F-4D97-AF65-F5344CB8AC3E}">
        <p14:creationId xmlns:p14="http://schemas.microsoft.com/office/powerpoint/2010/main" val="2430943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45</a:t>
            </a:fld>
            <a:endParaRPr lang="tr-TR" noProof="0"/>
          </a:p>
        </p:txBody>
      </p:sp>
      <p:sp>
        <p:nvSpPr>
          <p:cNvPr id="4" name="Metin kutusu 3">
            <a:extLst>
              <a:ext uri="{FF2B5EF4-FFF2-40B4-BE49-F238E27FC236}">
                <a16:creationId xmlns:a16="http://schemas.microsoft.com/office/drawing/2014/main" id="{7A54A8B4-55A5-0F90-FB7A-96423F0EDCA2}"/>
              </a:ext>
            </a:extLst>
          </p:cNvPr>
          <p:cNvSpPr txBox="1"/>
          <p:nvPr/>
        </p:nvSpPr>
        <p:spPr>
          <a:xfrm>
            <a:off x="1092247" y="1551563"/>
            <a:ext cx="10007506" cy="3754874"/>
          </a:xfrm>
          <a:prstGeom prst="rect">
            <a:avLst/>
          </a:prstGeom>
          <a:noFill/>
        </p:spPr>
        <p:txBody>
          <a:bodyPr wrap="square">
            <a:spAutoFit/>
          </a:bodyPr>
          <a:lstStyle/>
          <a:p>
            <a:endParaRPr lang="tr-TR" dirty="0"/>
          </a:p>
          <a:p>
            <a:r>
              <a:rPr lang="tr-TR" sz="2000" b="1" dirty="0"/>
              <a:t>4. Kimyasal Mücadele (</a:t>
            </a:r>
            <a:r>
              <a:rPr lang="tr-TR" sz="2000" b="1" dirty="0" err="1"/>
              <a:t>pestisidler</a:t>
            </a:r>
            <a:r>
              <a:rPr lang="tr-TR" sz="2000" b="1" dirty="0"/>
              <a:t>)</a:t>
            </a:r>
          </a:p>
          <a:p>
            <a:r>
              <a:rPr lang="tr-TR" sz="2000" b="1" dirty="0"/>
              <a:t>• Kimyasal mücadele, pestisitlerin farklı </a:t>
            </a:r>
            <a:r>
              <a:rPr lang="tr-TR" sz="2000" b="1" dirty="0" err="1"/>
              <a:t>yöntemlerlekullanılma</a:t>
            </a:r>
            <a:r>
              <a:rPr lang="tr-TR" sz="2000" b="1" dirty="0"/>
              <a:t> seçeneklerini kapsamaktadır.</a:t>
            </a:r>
          </a:p>
          <a:p>
            <a:r>
              <a:rPr lang="tr-TR" sz="2000" b="1" dirty="0"/>
              <a:t>• Kontrolde kısa zamanda etkin ve kesin sonuç sağladıklarından kullanımları kaçınılmazdır ve günümüzde en çok kullanılan zararlı mücadele yöntemi konumundadır.</a:t>
            </a:r>
          </a:p>
          <a:p>
            <a:r>
              <a:rPr lang="tr-TR" sz="2000" b="1" dirty="0"/>
              <a:t>• Bunun yanında bazı olumsuzluklar da mevcuttur. Bunlar; son yıllarda uygulanan pestisitlerin hedef zararlı dışındaki canlıları etkilemesi, çevrede birikmesi, zararlıların direnç geliştirmeleri durumunda daha</a:t>
            </a:r>
          </a:p>
          <a:p>
            <a:r>
              <a:rPr lang="tr-TR" sz="2000" b="1" dirty="0"/>
              <a:t>zehirli olanlarına ihtiyaç duyulması, maliyetin yüksekliği, sosyal ve çevreci baskının artmasıdır.</a:t>
            </a:r>
          </a:p>
          <a:p>
            <a:endParaRPr lang="tr-TR" sz="2000" b="1" dirty="0"/>
          </a:p>
        </p:txBody>
      </p:sp>
      <p:pic>
        <p:nvPicPr>
          <p:cNvPr id="5" name="Resim 4">
            <a:extLst>
              <a:ext uri="{FF2B5EF4-FFF2-40B4-BE49-F238E27FC236}">
                <a16:creationId xmlns:a16="http://schemas.microsoft.com/office/drawing/2014/main" id="{96E1759D-1A11-688E-5238-B25AA0B88243}"/>
              </a:ext>
            </a:extLst>
          </p:cNvPr>
          <p:cNvPicPr>
            <a:picLocks noChangeAspect="1"/>
          </p:cNvPicPr>
          <p:nvPr/>
        </p:nvPicPr>
        <p:blipFill>
          <a:blip r:embed="rId2"/>
          <a:stretch>
            <a:fillRect/>
          </a:stretch>
        </p:blipFill>
        <p:spPr>
          <a:xfrm>
            <a:off x="8373036" y="296610"/>
            <a:ext cx="3283884" cy="1862337"/>
          </a:xfrm>
          <a:prstGeom prst="rect">
            <a:avLst/>
          </a:prstGeom>
        </p:spPr>
      </p:pic>
    </p:spTree>
    <p:extLst>
      <p:ext uri="{BB962C8B-B14F-4D97-AF65-F5344CB8AC3E}">
        <p14:creationId xmlns:p14="http://schemas.microsoft.com/office/powerpoint/2010/main" val="129417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46</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endParaRPr lang="tr-TR"/>
          </a:p>
        </p:txBody>
      </p:sp>
      <p:sp>
        <p:nvSpPr>
          <p:cNvPr id="4" name="Metin kutusu 3">
            <a:extLst>
              <a:ext uri="{FF2B5EF4-FFF2-40B4-BE49-F238E27FC236}">
                <a16:creationId xmlns:a16="http://schemas.microsoft.com/office/drawing/2014/main" id="{56E7549D-A8DD-FFE1-FB91-0CE11D213536}"/>
              </a:ext>
            </a:extLst>
          </p:cNvPr>
          <p:cNvSpPr txBox="1"/>
          <p:nvPr/>
        </p:nvSpPr>
        <p:spPr>
          <a:xfrm>
            <a:off x="839788" y="1959627"/>
            <a:ext cx="10515600" cy="2308324"/>
          </a:xfrm>
          <a:prstGeom prst="rect">
            <a:avLst/>
          </a:prstGeom>
          <a:noFill/>
        </p:spPr>
        <p:txBody>
          <a:bodyPr wrap="square">
            <a:spAutoFit/>
          </a:bodyPr>
          <a:lstStyle/>
          <a:p>
            <a:r>
              <a:rPr lang="tr-TR" sz="1800" b="1" dirty="0"/>
              <a:t>• Kimyasal mücadelede kullanılan </a:t>
            </a:r>
            <a:r>
              <a:rPr lang="tr-TR" sz="1800" b="1" dirty="0" err="1"/>
              <a:t>biosidaller</a:t>
            </a:r>
            <a:r>
              <a:rPr lang="tr-TR" sz="1800" b="1" dirty="0"/>
              <a:t>, </a:t>
            </a:r>
            <a:r>
              <a:rPr lang="tr-TR" sz="1800" b="1" dirty="0" err="1"/>
              <a:t>pestisitlerdir.Pestisit</a:t>
            </a:r>
            <a:r>
              <a:rPr lang="tr-TR" sz="1800" b="1" dirty="0"/>
              <a:t> terimi kısaca haşarat (</a:t>
            </a:r>
            <a:r>
              <a:rPr lang="tr-TR" sz="1800" b="1" dirty="0" err="1"/>
              <a:t>pest</a:t>
            </a:r>
            <a:r>
              <a:rPr lang="tr-TR" sz="1800" b="1" dirty="0"/>
              <a:t>) adı verilen zararlı canlıları öldürmek için kullanılan madde anlamına gelir.</a:t>
            </a:r>
          </a:p>
          <a:p>
            <a:r>
              <a:rPr lang="tr-TR" sz="1800" b="1" dirty="0"/>
              <a:t>   Genel tanımı ise insan ve hayvan vücudu ile bitki ve cansız cisimlerin üzerinde ya da çevresinde bulunan veya yaşayan; ayrıca besin maddelerinin üretimi, hazırlanması, depolanması ve tüketimi sırasında onların besin değerlerini azaltan veya hasara uğratan zararlıları (böcek, kemirici, yabani ot, mantar, toprak kurdu vb.) öldürmek için kullanılan kimyasal maddelerdir.</a:t>
            </a:r>
          </a:p>
          <a:p>
            <a:r>
              <a:rPr lang="tr-TR" sz="1800" b="1" dirty="0"/>
              <a:t>•Umumi </a:t>
            </a:r>
            <a:r>
              <a:rPr lang="tr-TR" sz="1800" b="1" dirty="0" err="1"/>
              <a:t>Hıfzısıhha</a:t>
            </a:r>
            <a:r>
              <a:rPr lang="tr-TR" sz="1800" b="1" dirty="0"/>
              <a:t> Kanunu’na göre pestisitlerin izin, denetim işleri Sağlık Bakanlığı, Halk Sağlığı Genel Müdürlüğünce yapılmaktadır.</a:t>
            </a:r>
          </a:p>
        </p:txBody>
      </p:sp>
      <p:pic>
        <p:nvPicPr>
          <p:cNvPr id="5" name="Resim 4">
            <a:extLst>
              <a:ext uri="{FF2B5EF4-FFF2-40B4-BE49-F238E27FC236}">
                <a16:creationId xmlns:a16="http://schemas.microsoft.com/office/drawing/2014/main" id="{B1FC5CF6-1263-4E80-D530-72CC7770303E}"/>
              </a:ext>
            </a:extLst>
          </p:cNvPr>
          <p:cNvPicPr>
            <a:picLocks noChangeAspect="1"/>
          </p:cNvPicPr>
          <p:nvPr/>
        </p:nvPicPr>
        <p:blipFill>
          <a:blip r:embed="rId2"/>
          <a:stretch>
            <a:fillRect/>
          </a:stretch>
        </p:blipFill>
        <p:spPr>
          <a:xfrm>
            <a:off x="6826672" y="4039055"/>
            <a:ext cx="5005716" cy="2502858"/>
          </a:xfrm>
          <a:prstGeom prst="rect">
            <a:avLst/>
          </a:prstGeom>
        </p:spPr>
      </p:pic>
    </p:spTree>
    <p:extLst>
      <p:ext uri="{BB962C8B-B14F-4D97-AF65-F5344CB8AC3E}">
        <p14:creationId xmlns:p14="http://schemas.microsoft.com/office/powerpoint/2010/main" val="3857211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Besin Kirlenmesi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lnSpcReduction="10000"/>
          </a:bodyPr>
          <a:lstStyle/>
          <a:p>
            <a:pPr>
              <a:buFont typeface="Wingdings" panose="05000000000000000000" pitchFamily="2" charset="2"/>
              <a:buChar char="§"/>
            </a:pPr>
            <a:r>
              <a:rPr lang="en-US" sz="2400" dirty="0" err="1"/>
              <a:t>Besin</a:t>
            </a:r>
            <a:r>
              <a:rPr lang="en-US" sz="2400" dirty="0"/>
              <a:t> </a:t>
            </a:r>
            <a:r>
              <a:rPr lang="en-US" sz="2400" dirty="0" err="1"/>
              <a:t>kirlenmesi</a:t>
            </a:r>
            <a:r>
              <a:rPr lang="en-US" sz="2400" dirty="0"/>
              <a:t>, </a:t>
            </a:r>
            <a:r>
              <a:rPr lang="en-US" sz="2400" dirty="0" err="1"/>
              <a:t>yiyeceklerin</a:t>
            </a:r>
            <a:r>
              <a:rPr lang="en-US" sz="2400" dirty="0"/>
              <a:t> </a:t>
            </a:r>
            <a:r>
              <a:rPr lang="en-US" sz="2400" dirty="0" err="1"/>
              <a:t>sağlığa</a:t>
            </a:r>
            <a:r>
              <a:rPr lang="en-US" sz="2400" dirty="0"/>
              <a:t> </a:t>
            </a:r>
            <a:r>
              <a:rPr lang="en-US" sz="2400" dirty="0" err="1"/>
              <a:t>zararlı</a:t>
            </a:r>
            <a:r>
              <a:rPr lang="en-US" sz="2400" dirty="0"/>
              <a:t> </a:t>
            </a:r>
            <a:r>
              <a:rPr lang="en-US" sz="2400" dirty="0" err="1"/>
              <a:t>duruma</a:t>
            </a:r>
            <a:r>
              <a:rPr lang="en-US" sz="2400" dirty="0"/>
              <a:t> </a:t>
            </a:r>
            <a:r>
              <a:rPr lang="en-US" sz="2400" dirty="0" err="1"/>
              <a:t>gelmeleridir</a:t>
            </a:r>
            <a:r>
              <a:rPr lang="en-US" sz="2400" dirty="0"/>
              <a:t>. </a:t>
            </a:r>
            <a:endParaRPr lang="tr-TR" sz="2400" dirty="0"/>
          </a:p>
          <a:p>
            <a:pPr>
              <a:buFont typeface="Wingdings" panose="05000000000000000000" pitchFamily="2" charset="2"/>
              <a:buChar char="§"/>
            </a:pPr>
            <a:r>
              <a:rPr lang="en-US" sz="2400" dirty="0" err="1"/>
              <a:t>Besinler</a:t>
            </a:r>
            <a:r>
              <a:rPr lang="en-US" sz="2400" dirty="0"/>
              <a:t> </a:t>
            </a:r>
            <a:r>
              <a:rPr lang="en-US" sz="2400" dirty="0" err="1"/>
              <a:t>üretimden</a:t>
            </a:r>
            <a:r>
              <a:rPr lang="en-US" sz="2400" dirty="0"/>
              <a:t> </a:t>
            </a:r>
            <a:r>
              <a:rPr lang="en-US" sz="2400" dirty="0" err="1"/>
              <a:t>tüketime</a:t>
            </a:r>
            <a:r>
              <a:rPr lang="en-US" sz="2400" dirty="0"/>
              <a:t> </a:t>
            </a:r>
            <a:r>
              <a:rPr lang="en-US" sz="2400" dirty="0" err="1"/>
              <a:t>kadar</a:t>
            </a:r>
            <a:r>
              <a:rPr lang="en-US" sz="2400" dirty="0"/>
              <a:t> </a:t>
            </a:r>
            <a:r>
              <a:rPr lang="en-US" sz="2400" dirty="0" err="1"/>
              <a:t>çeşitli</a:t>
            </a:r>
            <a:r>
              <a:rPr lang="en-US" sz="2400" dirty="0"/>
              <a:t> </a:t>
            </a:r>
            <a:r>
              <a:rPr lang="en-US" sz="2400" dirty="0" err="1"/>
              <a:t>evrelerden</a:t>
            </a:r>
            <a:r>
              <a:rPr lang="en-US" sz="2400" dirty="0"/>
              <a:t> </a:t>
            </a:r>
            <a:r>
              <a:rPr lang="en-US" sz="2400" dirty="0" err="1"/>
              <a:t>geçerler</a:t>
            </a:r>
            <a:r>
              <a:rPr lang="tr-TR" sz="2400" dirty="0"/>
              <a:t> ve </a:t>
            </a:r>
            <a:r>
              <a:rPr lang="en-US" sz="2400" dirty="0" err="1"/>
              <a:t>bu</a:t>
            </a:r>
            <a:r>
              <a:rPr lang="en-US" sz="2400" dirty="0"/>
              <a:t> </a:t>
            </a:r>
            <a:r>
              <a:rPr lang="en-US" sz="2400" dirty="0" err="1"/>
              <a:t>evrelerin</a:t>
            </a:r>
            <a:r>
              <a:rPr lang="en-US" sz="2400" dirty="0"/>
              <a:t> </a:t>
            </a:r>
            <a:r>
              <a:rPr lang="en-US" sz="2400" dirty="0" err="1"/>
              <a:t>herhangi</a:t>
            </a:r>
            <a:r>
              <a:rPr lang="en-US" sz="2400" dirty="0"/>
              <a:t> </a:t>
            </a:r>
            <a:r>
              <a:rPr lang="en-US" sz="2400" dirty="0" err="1"/>
              <a:t>birinde</a:t>
            </a:r>
            <a:r>
              <a:rPr lang="en-US" sz="2400" dirty="0"/>
              <a:t> </a:t>
            </a:r>
            <a:r>
              <a:rPr lang="en-US" sz="2400" dirty="0" err="1"/>
              <a:t>kirlenebilirler</a:t>
            </a:r>
            <a:r>
              <a:rPr lang="en-US" sz="2400" dirty="0"/>
              <a:t>. </a:t>
            </a:r>
            <a:endParaRPr lang="tr-TR" sz="2400" dirty="0"/>
          </a:p>
          <a:p>
            <a:pPr>
              <a:buFont typeface="Wingdings" panose="05000000000000000000" pitchFamily="2" charset="2"/>
              <a:buChar char="§"/>
            </a:pPr>
            <a:r>
              <a:rPr lang="en-US" sz="2400" dirty="0" err="1"/>
              <a:t>Kirlenmelerinin</a:t>
            </a:r>
            <a:r>
              <a:rPr lang="en-US" sz="2400" dirty="0"/>
              <a:t> </a:t>
            </a:r>
            <a:r>
              <a:rPr lang="en-US" sz="2400" dirty="0" err="1"/>
              <a:t>başlıca</a:t>
            </a:r>
            <a:r>
              <a:rPr lang="en-US" sz="2400" dirty="0"/>
              <a:t> </a:t>
            </a:r>
            <a:r>
              <a:rPr lang="en-US" sz="2400" dirty="0" err="1"/>
              <a:t>üç</a:t>
            </a:r>
            <a:r>
              <a:rPr lang="en-US" sz="2400" dirty="0"/>
              <a:t> </a:t>
            </a:r>
            <a:r>
              <a:rPr lang="en-US" sz="2400" dirty="0" err="1"/>
              <a:t>nedeni</a:t>
            </a:r>
            <a:r>
              <a:rPr lang="en-US" sz="2400" dirty="0"/>
              <a:t> </a:t>
            </a:r>
            <a:r>
              <a:rPr lang="en-US" sz="2400" dirty="0" err="1"/>
              <a:t>vardır</a:t>
            </a:r>
            <a:r>
              <a:rPr lang="en-US" sz="2400" dirty="0"/>
              <a:t>:</a:t>
            </a:r>
            <a:endParaRPr lang="tr-TR" sz="2400" dirty="0"/>
          </a:p>
          <a:p>
            <a:pPr lvl="2">
              <a:buFont typeface="Wingdings" panose="05000000000000000000" pitchFamily="2" charset="2"/>
              <a:buChar char="Ø"/>
            </a:pPr>
            <a:r>
              <a:rPr lang="tr-TR" sz="2400" b="1" dirty="0"/>
              <a:t>Kimyasal kirlenme: </a:t>
            </a:r>
            <a:r>
              <a:rPr lang="tr-TR" sz="2400" dirty="0"/>
              <a:t>tarlalarda kullanılan </a:t>
            </a:r>
            <a:r>
              <a:rPr lang="tr-TR" sz="2400" dirty="0" err="1"/>
              <a:t>pesitisitler</a:t>
            </a:r>
            <a:r>
              <a:rPr lang="tr-TR" sz="2400" dirty="0"/>
              <a:t>, ev ve ya depolarda kullanılan fare öldürücü kimyasallar gibi nedenlerle olan kirlenmedir.</a:t>
            </a:r>
          </a:p>
          <a:p>
            <a:pPr lvl="2">
              <a:buFont typeface="Wingdings" panose="05000000000000000000" pitchFamily="2" charset="2"/>
              <a:buChar char="Ø"/>
            </a:pPr>
            <a:r>
              <a:rPr lang="tr-TR" sz="2400" b="1" dirty="0"/>
              <a:t>Biyolojik kirlenme: </a:t>
            </a:r>
            <a:r>
              <a:rPr lang="en-US" sz="2400" dirty="0" err="1"/>
              <a:t>besinlere</a:t>
            </a:r>
            <a:r>
              <a:rPr lang="en-US" sz="2400" dirty="0"/>
              <a:t> </a:t>
            </a:r>
            <a:r>
              <a:rPr lang="en-US" sz="2400" dirty="0" err="1"/>
              <a:t>bakteri</a:t>
            </a:r>
            <a:r>
              <a:rPr lang="en-US" sz="2400" dirty="0"/>
              <a:t>, </a:t>
            </a:r>
            <a:r>
              <a:rPr lang="en-US" sz="2400" dirty="0" err="1"/>
              <a:t>virüs</a:t>
            </a:r>
            <a:r>
              <a:rPr lang="en-US" sz="2400" dirty="0"/>
              <a:t>, </a:t>
            </a:r>
            <a:r>
              <a:rPr lang="en-US" sz="2400" dirty="0" err="1"/>
              <a:t>parazit</a:t>
            </a:r>
            <a:r>
              <a:rPr lang="en-US" sz="2400" dirty="0"/>
              <a:t> </a:t>
            </a:r>
            <a:r>
              <a:rPr lang="en-US" sz="2400" dirty="0" err="1"/>
              <a:t>gibi</a:t>
            </a:r>
            <a:r>
              <a:rPr lang="en-US" sz="2400" dirty="0"/>
              <a:t> </a:t>
            </a:r>
            <a:r>
              <a:rPr lang="en-US" sz="2400" dirty="0" err="1"/>
              <a:t>biyolojik</a:t>
            </a:r>
            <a:r>
              <a:rPr lang="en-US" sz="2400" dirty="0"/>
              <a:t> </a:t>
            </a:r>
            <a:r>
              <a:rPr lang="en-US" sz="2400" dirty="0" err="1"/>
              <a:t>etkenlerin</a:t>
            </a:r>
            <a:r>
              <a:rPr lang="en-US" sz="2400" dirty="0"/>
              <a:t> </a:t>
            </a:r>
            <a:r>
              <a:rPr lang="en-US" sz="2400" dirty="0" err="1"/>
              <a:t>bulaşması</a:t>
            </a:r>
            <a:r>
              <a:rPr lang="en-US" sz="2400" dirty="0"/>
              <a:t> </a:t>
            </a:r>
            <a:r>
              <a:rPr lang="en-US" sz="2400" dirty="0" err="1"/>
              <a:t>ile</a:t>
            </a:r>
            <a:r>
              <a:rPr lang="en-US" sz="2400" dirty="0"/>
              <a:t> </a:t>
            </a:r>
            <a:r>
              <a:rPr lang="en-US" sz="2400" dirty="0" err="1"/>
              <a:t>ortaya</a:t>
            </a:r>
            <a:r>
              <a:rPr lang="en-US" sz="2400" dirty="0"/>
              <a:t> </a:t>
            </a:r>
            <a:r>
              <a:rPr lang="en-US" sz="2400" dirty="0" err="1"/>
              <a:t>çıkar</a:t>
            </a:r>
            <a:r>
              <a:rPr lang="tr-TR" sz="2400" dirty="0"/>
              <a:t>, sıklıkla </a:t>
            </a:r>
            <a:r>
              <a:rPr lang="en-US" sz="2400" dirty="0" err="1"/>
              <a:t>besinlerin</a:t>
            </a:r>
            <a:r>
              <a:rPr lang="en-US" sz="2400" dirty="0"/>
              <a:t> </a:t>
            </a:r>
            <a:r>
              <a:rPr lang="en-US" sz="2400" dirty="0" err="1"/>
              <a:t>işlendiği</a:t>
            </a:r>
            <a:r>
              <a:rPr lang="en-US" sz="2400" dirty="0"/>
              <a:t> </a:t>
            </a:r>
            <a:r>
              <a:rPr lang="en-US" sz="2400" dirty="0" err="1"/>
              <a:t>ya</a:t>
            </a:r>
            <a:r>
              <a:rPr lang="en-US" sz="2400" dirty="0"/>
              <a:t> da </a:t>
            </a:r>
            <a:r>
              <a:rPr lang="en-US" sz="2400" dirty="0" err="1"/>
              <a:t>saklandığı</a:t>
            </a:r>
            <a:r>
              <a:rPr lang="en-US" sz="2400" dirty="0"/>
              <a:t> </a:t>
            </a:r>
            <a:r>
              <a:rPr lang="en-US" sz="2400" dirty="0" err="1"/>
              <a:t>evrelerde</a:t>
            </a:r>
            <a:r>
              <a:rPr lang="en-US" sz="2400" dirty="0"/>
              <a:t> </a:t>
            </a:r>
            <a:r>
              <a:rPr lang="en-US" sz="2400" dirty="0" err="1"/>
              <a:t>oluşur</a:t>
            </a:r>
            <a:r>
              <a:rPr lang="tr-TR" sz="2400" dirty="0"/>
              <a:t>.</a:t>
            </a:r>
          </a:p>
          <a:p>
            <a:pPr lvl="2">
              <a:buFont typeface="Wingdings" panose="05000000000000000000" pitchFamily="2" charset="2"/>
              <a:buChar char="Ø"/>
            </a:pPr>
            <a:r>
              <a:rPr lang="tr-TR" sz="2400" b="1" dirty="0"/>
              <a:t>Radyoaktif kirlenme: </a:t>
            </a:r>
            <a:r>
              <a:rPr lang="tr-TR" sz="2400" dirty="0"/>
              <a:t>n</a:t>
            </a:r>
            <a:r>
              <a:rPr lang="en-US" sz="2400" dirty="0" err="1"/>
              <a:t>ükleer</a:t>
            </a:r>
            <a:r>
              <a:rPr lang="en-US" sz="2400" dirty="0"/>
              <a:t> </a:t>
            </a:r>
            <a:r>
              <a:rPr lang="en-US" sz="2400" dirty="0" err="1"/>
              <a:t>toprak</a:t>
            </a:r>
            <a:r>
              <a:rPr lang="en-US" sz="2400" dirty="0"/>
              <a:t> </a:t>
            </a:r>
            <a:r>
              <a:rPr lang="en-US" sz="2400" dirty="0" err="1"/>
              <a:t>kirlenmesinin</a:t>
            </a:r>
            <a:r>
              <a:rPr lang="en-US" sz="2400" dirty="0"/>
              <a:t> </a:t>
            </a:r>
            <a:r>
              <a:rPr lang="en-US" sz="2400" dirty="0" err="1"/>
              <a:t>olduğu</a:t>
            </a:r>
            <a:r>
              <a:rPr lang="en-US" sz="2400" dirty="0"/>
              <a:t> </a:t>
            </a:r>
            <a:r>
              <a:rPr lang="en-US" sz="2400" dirty="0" err="1"/>
              <a:t>yerlerde</a:t>
            </a:r>
            <a:r>
              <a:rPr lang="en-US" sz="2400" dirty="0"/>
              <a:t> </a:t>
            </a:r>
            <a:r>
              <a:rPr lang="en-US" sz="2400" dirty="0" err="1"/>
              <a:t>üretilen</a:t>
            </a:r>
            <a:r>
              <a:rPr lang="en-US" sz="2400" dirty="0"/>
              <a:t> </a:t>
            </a:r>
            <a:r>
              <a:rPr lang="en-US" sz="2400" dirty="0" err="1"/>
              <a:t>sebze</a:t>
            </a:r>
            <a:r>
              <a:rPr lang="en-US" sz="2400" dirty="0"/>
              <a:t> </a:t>
            </a:r>
            <a:r>
              <a:rPr lang="en-US" sz="2400" dirty="0" err="1"/>
              <a:t>ve</a:t>
            </a:r>
            <a:r>
              <a:rPr lang="en-US" sz="2400" dirty="0"/>
              <a:t> </a:t>
            </a:r>
            <a:r>
              <a:rPr lang="en-US" sz="2400" dirty="0" err="1"/>
              <a:t>mey</a:t>
            </a:r>
            <a:r>
              <a:rPr lang="tr-TR" sz="2400" dirty="0" err="1"/>
              <a:t>vele</a:t>
            </a:r>
            <a:r>
              <a:rPr lang="en-US" sz="2400" dirty="0"/>
              <a:t>r</a:t>
            </a:r>
            <a:r>
              <a:rPr lang="tr-TR" sz="2400" dirty="0"/>
              <a:t>in</a:t>
            </a:r>
            <a:r>
              <a:rPr lang="en-US" sz="2400" dirty="0"/>
              <a:t>, </a:t>
            </a:r>
            <a:r>
              <a:rPr lang="en-US" sz="2400" dirty="0" err="1"/>
              <a:t>topraktan</a:t>
            </a:r>
            <a:r>
              <a:rPr lang="en-US" sz="2400" dirty="0"/>
              <a:t> </a:t>
            </a:r>
            <a:r>
              <a:rPr lang="en-US" sz="2400" dirty="0" err="1"/>
              <a:t>aldıkları</a:t>
            </a:r>
            <a:r>
              <a:rPr lang="en-US" sz="2400" dirty="0"/>
              <a:t> </a:t>
            </a:r>
            <a:r>
              <a:rPr lang="en-US" sz="2400" dirty="0" err="1"/>
              <a:t>radyoaktif</a:t>
            </a:r>
            <a:r>
              <a:rPr lang="en-US" sz="2400" dirty="0"/>
              <a:t> </a:t>
            </a:r>
            <a:r>
              <a:rPr lang="en-US" sz="2400" dirty="0" err="1"/>
              <a:t>maddeleri</a:t>
            </a:r>
            <a:r>
              <a:rPr lang="en-US" sz="2400" dirty="0"/>
              <a:t> </a:t>
            </a:r>
            <a:r>
              <a:rPr lang="en-US" sz="2400" dirty="0" err="1"/>
              <a:t>tüke</a:t>
            </a:r>
            <a:r>
              <a:rPr lang="tr-TR" sz="2400" dirty="0" err="1"/>
              <a:t>ticilere</a:t>
            </a:r>
            <a:r>
              <a:rPr lang="tr-TR" sz="2400" dirty="0"/>
              <a:t> ulaştırmasıdır.</a:t>
            </a:r>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47</a:t>
            </a:fld>
            <a:endParaRPr lang="tr-TR" noProof="0"/>
          </a:p>
        </p:txBody>
      </p:sp>
    </p:spTree>
    <p:extLst>
      <p:ext uri="{BB962C8B-B14F-4D97-AF65-F5344CB8AC3E}">
        <p14:creationId xmlns:p14="http://schemas.microsoft.com/office/powerpoint/2010/main" val="2491193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Besin Kirlenmesinin Etkileri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lnSpcReduction="10000"/>
          </a:bodyPr>
          <a:lstStyle/>
          <a:p>
            <a:pPr>
              <a:buFont typeface="Wingdings" panose="05000000000000000000" pitchFamily="2" charset="2"/>
              <a:buChar char="§"/>
            </a:pPr>
            <a:r>
              <a:rPr lang="en-US" sz="2400" dirty="0" err="1"/>
              <a:t>Besin</a:t>
            </a:r>
            <a:r>
              <a:rPr lang="en-US" sz="2400" dirty="0"/>
              <a:t> </a:t>
            </a:r>
            <a:r>
              <a:rPr lang="en-US" sz="2400" dirty="0" err="1"/>
              <a:t>kirlenmesinin</a:t>
            </a:r>
            <a:r>
              <a:rPr lang="en-US" sz="2400" dirty="0"/>
              <a:t> </a:t>
            </a:r>
            <a:r>
              <a:rPr lang="en-US" sz="2400" dirty="0" err="1"/>
              <a:t>en</a:t>
            </a:r>
            <a:r>
              <a:rPr lang="en-US" sz="2400" dirty="0"/>
              <a:t> </a:t>
            </a:r>
            <a:r>
              <a:rPr lang="en-US" sz="2400" dirty="0" err="1"/>
              <a:t>sık</a:t>
            </a:r>
            <a:r>
              <a:rPr lang="en-US" sz="2400" dirty="0"/>
              <a:t> </a:t>
            </a:r>
            <a:r>
              <a:rPr lang="en-US" sz="2400" dirty="0" err="1"/>
              <a:t>rastlanan</a:t>
            </a:r>
            <a:r>
              <a:rPr lang="en-US" sz="2400" dirty="0"/>
              <a:t> </a:t>
            </a:r>
            <a:r>
              <a:rPr lang="en-US" sz="2400" dirty="0" err="1"/>
              <a:t>etkisi</a:t>
            </a:r>
            <a:r>
              <a:rPr lang="en-US" sz="2400" dirty="0"/>
              <a:t>, </a:t>
            </a:r>
            <a:r>
              <a:rPr lang="en-US" sz="2400" dirty="0" err="1"/>
              <a:t>biyolojik</a:t>
            </a:r>
            <a:r>
              <a:rPr lang="en-US" sz="2400" dirty="0"/>
              <a:t> </a:t>
            </a:r>
            <a:r>
              <a:rPr lang="en-US" sz="2400" dirty="0" err="1"/>
              <a:t>kirlenmelere</a:t>
            </a:r>
            <a:r>
              <a:rPr lang="en-US" sz="2400" dirty="0"/>
              <a:t> </a:t>
            </a:r>
            <a:r>
              <a:rPr lang="en-US" sz="2400" dirty="0" err="1"/>
              <a:t>bağlı</a:t>
            </a:r>
            <a:r>
              <a:rPr lang="en-US" sz="2400" dirty="0"/>
              <a:t> </a:t>
            </a:r>
            <a:r>
              <a:rPr lang="en-US" sz="2400" dirty="0" err="1"/>
              <a:t>olanlardır</a:t>
            </a:r>
            <a:r>
              <a:rPr lang="tr-TR" sz="2400" dirty="0"/>
              <a:t>. Bunlardan bazıları; </a:t>
            </a:r>
            <a:r>
              <a:rPr lang="en-US" sz="2400" dirty="0" err="1">
                <a:solidFill>
                  <a:srgbClr val="FF0000"/>
                </a:solidFill>
              </a:rPr>
              <a:t>kolera</a:t>
            </a:r>
            <a:r>
              <a:rPr lang="en-US" sz="2400" dirty="0">
                <a:solidFill>
                  <a:srgbClr val="FF0000"/>
                </a:solidFill>
              </a:rPr>
              <a:t>, tifo, </a:t>
            </a:r>
            <a:r>
              <a:rPr lang="en-US" sz="2400" dirty="0" err="1">
                <a:solidFill>
                  <a:srgbClr val="FF0000"/>
                </a:solidFill>
              </a:rPr>
              <a:t>paratifo</a:t>
            </a:r>
            <a:r>
              <a:rPr lang="en-US" sz="2400" dirty="0">
                <a:solidFill>
                  <a:srgbClr val="FF0000"/>
                </a:solidFill>
              </a:rPr>
              <a:t>, </a:t>
            </a:r>
            <a:r>
              <a:rPr lang="en-US" sz="2400" dirty="0" err="1">
                <a:solidFill>
                  <a:srgbClr val="FF0000"/>
                </a:solidFill>
              </a:rPr>
              <a:t>dizanteri</a:t>
            </a:r>
            <a:r>
              <a:rPr lang="en-US" sz="2400" dirty="0">
                <a:solidFill>
                  <a:srgbClr val="FF0000"/>
                </a:solidFill>
              </a:rPr>
              <a:t>, salmonella</a:t>
            </a:r>
            <a:r>
              <a:rPr lang="tr-TR" sz="2400" dirty="0">
                <a:solidFill>
                  <a:srgbClr val="FF0000"/>
                </a:solidFill>
              </a:rPr>
              <a:t>ya</a:t>
            </a:r>
            <a:r>
              <a:rPr lang="en-US" sz="2400" dirty="0">
                <a:solidFill>
                  <a:srgbClr val="FF0000"/>
                </a:solidFill>
              </a:rPr>
              <a:t> </a:t>
            </a:r>
            <a:r>
              <a:rPr lang="en-US" sz="2400" dirty="0" err="1">
                <a:solidFill>
                  <a:srgbClr val="FF0000"/>
                </a:solidFill>
              </a:rPr>
              <a:t>bağlı</a:t>
            </a:r>
            <a:r>
              <a:rPr lang="en-US" sz="2400" dirty="0">
                <a:solidFill>
                  <a:srgbClr val="FF0000"/>
                </a:solidFill>
              </a:rPr>
              <a:t> </a:t>
            </a:r>
            <a:r>
              <a:rPr lang="en-US" sz="2400" dirty="0" err="1">
                <a:solidFill>
                  <a:srgbClr val="FF0000"/>
                </a:solidFill>
              </a:rPr>
              <a:t>gıda</a:t>
            </a:r>
            <a:r>
              <a:rPr lang="en-US" sz="2400" dirty="0">
                <a:solidFill>
                  <a:srgbClr val="FF0000"/>
                </a:solidFill>
              </a:rPr>
              <a:t> </a:t>
            </a:r>
            <a:r>
              <a:rPr lang="en-US" sz="2400" dirty="0" err="1">
                <a:solidFill>
                  <a:srgbClr val="FF0000"/>
                </a:solidFill>
              </a:rPr>
              <a:t>zehirlenmeleri</a:t>
            </a:r>
            <a:r>
              <a:rPr lang="en-US" sz="2400" dirty="0">
                <a:solidFill>
                  <a:srgbClr val="FF0000"/>
                </a:solidFill>
              </a:rPr>
              <a:t> </a:t>
            </a:r>
            <a:r>
              <a:rPr lang="en-US" sz="2400" dirty="0" err="1"/>
              <a:t>sayılabilir</a:t>
            </a:r>
            <a:r>
              <a:rPr lang="tr-TR" sz="2400" dirty="0"/>
              <a:t>. Birçok </a:t>
            </a:r>
            <a:r>
              <a:rPr lang="tr-TR" sz="2400" dirty="0">
                <a:solidFill>
                  <a:srgbClr val="FF0000"/>
                </a:solidFill>
              </a:rPr>
              <a:t>bağırsak paraziti </a:t>
            </a:r>
            <a:r>
              <a:rPr lang="tr-TR" sz="2400" dirty="0"/>
              <a:t>sağlıksız etlerin yenilmesiyle bulaşabilir.</a:t>
            </a:r>
          </a:p>
          <a:p>
            <a:pPr>
              <a:buFont typeface="Wingdings" panose="05000000000000000000" pitchFamily="2" charset="2"/>
              <a:buChar char="§"/>
            </a:pPr>
            <a:r>
              <a:rPr lang="tr-TR" sz="2400" dirty="0"/>
              <a:t>Kimyasal kirlenme sonucunda insanlarda görülen </a:t>
            </a:r>
            <a:r>
              <a:rPr lang="tr-TR" sz="2400" dirty="0">
                <a:solidFill>
                  <a:srgbClr val="FF0000"/>
                </a:solidFill>
              </a:rPr>
              <a:t>zehirlenmeler</a:t>
            </a:r>
            <a:r>
              <a:rPr lang="tr-TR" sz="2400" dirty="0"/>
              <a:t> önemlidir. Örneğin fare zehri bulaşmış besinleri tüketenlerde ani zehirlenme ya da cıvalı insektisitle kirlenmiş besinleri tüketenlerde cıva belli düzeye ulaştıktan sonra zehirlenme belirtileri ortaya çıkar.</a:t>
            </a:r>
          </a:p>
          <a:p>
            <a:pPr>
              <a:buFont typeface="Wingdings" panose="05000000000000000000" pitchFamily="2" charset="2"/>
              <a:buChar char="§"/>
            </a:pPr>
            <a:r>
              <a:rPr lang="en-US" sz="2400" dirty="0" err="1"/>
              <a:t>Radyoaktif</a:t>
            </a:r>
            <a:r>
              <a:rPr lang="en-US" sz="2400" dirty="0"/>
              <a:t> </a:t>
            </a:r>
            <a:r>
              <a:rPr lang="en-US" sz="2400" dirty="0" err="1"/>
              <a:t>maddelerle</a:t>
            </a:r>
            <a:r>
              <a:rPr lang="en-US" sz="2400" dirty="0"/>
              <a:t> </a:t>
            </a:r>
            <a:r>
              <a:rPr lang="en-US" sz="2400" dirty="0" err="1"/>
              <a:t>kirlenmiş</a:t>
            </a:r>
            <a:r>
              <a:rPr lang="en-US" sz="2400" dirty="0"/>
              <a:t> </a:t>
            </a:r>
            <a:r>
              <a:rPr lang="en-US" sz="2400" dirty="0" err="1"/>
              <a:t>besinleri</a:t>
            </a:r>
            <a:r>
              <a:rPr lang="en-US" sz="2400" dirty="0"/>
              <a:t> </a:t>
            </a:r>
            <a:r>
              <a:rPr lang="en-US" sz="2400" dirty="0" err="1"/>
              <a:t>tüketenlerde</a:t>
            </a:r>
            <a:r>
              <a:rPr lang="en-US" sz="2400" dirty="0"/>
              <a:t> </a:t>
            </a:r>
            <a:r>
              <a:rPr lang="en-US" sz="2400" dirty="0" err="1"/>
              <a:t>ise</a:t>
            </a:r>
            <a:r>
              <a:rPr lang="en-US" sz="2400" dirty="0"/>
              <a:t>, </a:t>
            </a:r>
            <a:r>
              <a:rPr lang="en-US" sz="2400" dirty="0" err="1">
                <a:solidFill>
                  <a:srgbClr val="FF0000"/>
                </a:solidFill>
              </a:rPr>
              <a:t>uzun</a:t>
            </a:r>
            <a:r>
              <a:rPr lang="en-US" sz="2400" dirty="0">
                <a:solidFill>
                  <a:srgbClr val="FF0000"/>
                </a:solidFill>
              </a:rPr>
              <a:t> </a:t>
            </a:r>
            <a:r>
              <a:rPr lang="en-US" sz="2400" dirty="0" err="1">
                <a:solidFill>
                  <a:srgbClr val="FF0000"/>
                </a:solidFill>
              </a:rPr>
              <a:t>dönemde</a:t>
            </a:r>
            <a:r>
              <a:rPr lang="en-US" sz="2400" dirty="0">
                <a:solidFill>
                  <a:srgbClr val="FF0000"/>
                </a:solidFill>
              </a:rPr>
              <a:t> </a:t>
            </a:r>
            <a:r>
              <a:rPr lang="en-US" sz="2400" dirty="0" err="1">
                <a:solidFill>
                  <a:srgbClr val="FF0000"/>
                </a:solidFill>
              </a:rPr>
              <a:t>kanser</a:t>
            </a:r>
            <a:r>
              <a:rPr lang="en-US" sz="2400" dirty="0">
                <a:solidFill>
                  <a:srgbClr val="FF0000"/>
                </a:solidFill>
              </a:rPr>
              <a:t> </a:t>
            </a:r>
            <a:r>
              <a:rPr lang="en-US" sz="2400" dirty="0" err="1"/>
              <a:t>hastalığı</a:t>
            </a:r>
            <a:r>
              <a:rPr lang="en-US" sz="2400" dirty="0"/>
              <a:t> </a:t>
            </a:r>
            <a:r>
              <a:rPr lang="en-US" sz="2400" dirty="0" err="1"/>
              <a:t>ortaya</a:t>
            </a:r>
            <a:r>
              <a:rPr lang="en-US" sz="2400" dirty="0"/>
              <a:t> </a:t>
            </a:r>
            <a:r>
              <a:rPr lang="en-US" sz="2400" dirty="0" err="1"/>
              <a:t>çıkabilir</a:t>
            </a:r>
            <a:r>
              <a:rPr lang="en-US" sz="2400" dirty="0"/>
              <a:t>. “</a:t>
            </a:r>
            <a:r>
              <a:rPr lang="en-US" sz="2400" dirty="0" err="1"/>
              <a:t>stronsiyum</a:t>
            </a:r>
            <a:r>
              <a:rPr lang="en-US" sz="2400" dirty="0"/>
              <a:t> 90”  </a:t>
            </a:r>
            <a:r>
              <a:rPr lang="en-US" sz="2400" dirty="0" err="1"/>
              <a:t>vücutta</a:t>
            </a:r>
            <a:r>
              <a:rPr lang="en-US" sz="2400" dirty="0"/>
              <a:t> </a:t>
            </a:r>
            <a:r>
              <a:rPr lang="en-US" sz="2400" dirty="0" err="1"/>
              <a:t>kalsiyum</a:t>
            </a:r>
            <a:r>
              <a:rPr lang="en-US" sz="2400" dirty="0"/>
              <a:t> </a:t>
            </a:r>
            <a:r>
              <a:rPr lang="en-US" sz="2400" dirty="0" err="1"/>
              <a:t>mineralin</a:t>
            </a:r>
            <a:r>
              <a:rPr lang="tr-TR" sz="2400" dirty="0"/>
              <a:t> benzerliğinden dolayı onun</a:t>
            </a:r>
            <a:r>
              <a:rPr lang="en-US" sz="2400" dirty="0"/>
              <a:t> </a:t>
            </a:r>
            <a:r>
              <a:rPr lang="en-US" sz="2400" dirty="0" err="1"/>
              <a:t>yerine</a:t>
            </a:r>
            <a:r>
              <a:rPr lang="en-US" sz="2400" dirty="0"/>
              <a:t> </a:t>
            </a:r>
            <a:r>
              <a:rPr lang="en-US" sz="2400" dirty="0" err="1"/>
              <a:t>geçer</a:t>
            </a:r>
            <a:r>
              <a:rPr lang="en-US" sz="2400" dirty="0"/>
              <a:t> </a:t>
            </a:r>
            <a:r>
              <a:rPr lang="en-US" sz="2400" dirty="0" err="1"/>
              <a:t>ve</a:t>
            </a:r>
            <a:r>
              <a:rPr lang="en-US" sz="2400" dirty="0"/>
              <a:t> </a:t>
            </a:r>
            <a:r>
              <a:rPr lang="en-US" sz="2400" dirty="0" err="1"/>
              <a:t>kemiklerde</a:t>
            </a:r>
            <a:r>
              <a:rPr lang="tr-TR" sz="2400" dirty="0"/>
              <a:t> dişlerde</a:t>
            </a:r>
            <a:r>
              <a:rPr lang="en-US" sz="2400" dirty="0"/>
              <a:t> </a:t>
            </a:r>
            <a:r>
              <a:rPr lang="en-US" sz="2400" dirty="0" err="1"/>
              <a:t>birikir</a:t>
            </a:r>
            <a:r>
              <a:rPr lang="en-US" sz="2400" dirty="0"/>
              <a:t>. Bu </a:t>
            </a:r>
            <a:r>
              <a:rPr lang="en-US" sz="2400" dirty="0" err="1"/>
              <a:t>durumda</a:t>
            </a:r>
            <a:r>
              <a:rPr lang="en-US" sz="2400" dirty="0"/>
              <a:t>, </a:t>
            </a:r>
            <a:r>
              <a:rPr lang="en-US" sz="2400" dirty="0" err="1"/>
              <a:t>radyoaktif</a:t>
            </a:r>
            <a:r>
              <a:rPr lang="en-US" sz="2400" dirty="0"/>
              <a:t> </a:t>
            </a:r>
            <a:r>
              <a:rPr lang="en-US" sz="2400" dirty="0" err="1"/>
              <a:t>etki</a:t>
            </a:r>
            <a:r>
              <a:rPr lang="en-US" sz="2400" dirty="0"/>
              <a:t> </a:t>
            </a:r>
            <a:r>
              <a:rPr lang="en-US" sz="2400" dirty="0" err="1"/>
              <a:t>vücutta</a:t>
            </a:r>
            <a:r>
              <a:rPr lang="en-US" sz="2400" dirty="0"/>
              <a:t> </a:t>
            </a:r>
            <a:r>
              <a:rPr lang="en-US" sz="2400" dirty="0" err="1"/>
              <a:t>onyıllarca</a:t>
            </a:r>
            <a:r>
              <a:rPr lang="en-US" sz="2400" dirty="0"/>
              <a:t> </a:t>
            </a:r>
            <a:r>
              <a:rPr lang="en-US" sz="2400" dirty="0" err="1"/>
              <a:t>sürer</a:t>
            </a:r>
            <a:r>
              <a:rPr lang="en-US" sz="2400" dirty="0"/>
              <a:t>.</a:t>
            </a:r>
            <a:endParaRPr lang="tr-TR" sz="2400" dirty="0"/>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48</a:t>
            </a:fld>
            <a:endParaRPr lang="tr-TR" noProof="0"/>
          </a:p>
        </p:txBody>
      </p:sp>
    </p:spTree>
    <p:extLst>
      <p:ext uri="{BB962C8B-B14F-4D97-AF65-F5344CB8AC3E}">
        <p14:creationId xmlns:p14="http://schemas.microsoft.com/office/powerpoint/2010/main" val="1021809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Önlemler</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r>
              <a:rPr lang="tr-TR" sz="2400" dirty="0"/>
              <a:t>Besin kirlenmesinin önlenmesinde bazı </a:t>
            </a:r>
            <a:r>
              <a:rPr lang="tr-TR" sz="2400" b="1" dirty="0"/>
              <a:t>yasal düzenlemeler </a:t>
            </a:r>
            <a:r>
              <a:rPr lang="tr-TR" sz="2400" dirty="0"/>
              <a:t>vardır. Örneğin, başta DDT (</a:t>
            </a:r>
            <a:r>
              <a:rPr lang="tr-TR" sz="2400" dirty="0" err="1"/>
              <a:t>dikloro</a:t>
            </a:r>
            <a:r>
              <a:rPr lang="tr-TR" sz="2400" dirty="0"/>
              <a:t> </a:t>
            </a:r>
            <a:r>
              <a:rPr lang="tr-TR" sz="2400" dirty="0" err="1"/>
              <a:t>difenil</a:t>
            </a:r>
            <a:r>
              <a:rPr lang="tr-TR" sz="2400" dirty="0"/>
              <a:t> </a:t>
            </a:r>
            <a:r>
              <a:rPr lang="tr-TR" sz="2400" dirty="0" err="1"/>
              <a:t>trikloroetan</a:t>
            </a:r>
            <a:r>
              <a:rPr lang="tr-TR" sz="2400" dirty="0"/>
              <a:t>) olmak üzere 30 dolayındaki pestisitin üretimi, ülkeye sokulması ve kullanımı yasaklanmıştır. </a:t>
            </a:r>
          </a:p>
          <a:p>
            <a:r>
              <a:rPr lang="tr-TR" sz="2400" dirty="0"/>
              <a:t>Ülkemizde, gıda maddesi üreten ve satan yerlerde çalışanların her üç ayda bir hekim kontrolünden geçmeleri bir yasal zorunluluktur. Gıda üreten ve satan yerlerdeki fiziksel koşullar ve besin maddelerini saklama koşulları da belediye ve sağlık çalışanları tarafından düzenli aralıklarla </a:t>
            </a:r>
            <a:r>
              <a:rPr lang="tr-TR" sz="2400" b="1" dirty="0"/>
              <a:t>denetlenir.</a:t>
            </a:r>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49</a:t>
            </a:fld>
            <a:endParaRPr lang="tr-TR" noProof="0"/>
          </a:p>
        </p:txBody>
      </p:sp>
    </p:spTree>
    <p:extLst>
      <p:ext uri="{BB962C8B-B14F-4D97-AF65-F5344CB8AC3E}">
        <p14:creationId xmlns:p14="http://schemas.microsoft.com/office/powerpoint/2010/main" val="204910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EE126E24-8571-F316-DE79-3C108ED15746}"/>
              </a:ext>
            </a:extLst>
          </p:cNvPr>
          <p:cNvSpPr>
            <a:spLocks noGrp="1"/>
          </p:cNvSpPr>
          <p:nvPr>
            <p:ph type="ftr" sz="quarter" idx="11"/>
          </p:nvPr>
        </p:nvSpPr>
        <p:spPr>
          <a:xfrm>
            <a:off x="3109669" y="6330190"/>
            <a:ext cx="649746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A6B727"/>
                </a:solidFill>
                <a:effectLst/>
                <a:uLnTx/>
                <a:uFillTx/>
                <a:latin typeface="Corbel" panose="020B0503020204020204"/>
                <a:ea typeface="+mn-ea"/>
                <a:cs typeface="+mn-cs"/>
              </a:rPr>
              <a:t>https://docs.google.com/presentation/d/1DA2jTipwMRLIdlaosy_oBqjCPio1n00L/edit#slide=id.p15</a:t>
            </a:r>
            <a:endParaRPr lang="tr-TR" noProof="0" dirty="0"/>
          </a:p>
        </p:txBody>
      </p:sp>
      <p:sp>
        <p:nvSpPr>
          <p:cNvPr id="4" name="Slayt Numarası Yer Tutucusu 3">
            <a:extLst>
              <a:ext uri="{FF2B5EF4-FFF2-40B4-BE49-F238E27FC236}">
                <a16:creationId xmlns:a16="http://schemas.microsoft.com/office/drawing/2014/main" id="{F36BB065-DA98-0A4F-C3BD-ED26122795F3}"/>
              </a:ext>
            </a:extLst>
          </p:cNvPr>
          <p:cNvSpPr>
            <a:spLocks noGrp="1"/>
          </p:cNvSpPr>
          <p:nvPr>
            <p:ph type="sldNum" sz="quarter" idx="12"/>
          </p:nvPr>
        </p:nvSpPr>
        <p:spPr/>
        <p:txBody>
          <a:bodyPr/>
          <a:lstStyle/>
          <a:p>
            <a:pPr rtl="0"/>
            <a:fld id="{294A09A9-5501-47C1-A89A-A340965A2BE2}" type="slidenum">
              <a:rPr lang="tr-TR" noProof="0" smtClean="0"/>
              <a:t>5</a:t>
            </a:fld>
            <a:endParaRPr lang="tr-TR" noProof="0"/>
          </a:p>
        </p:txBody>
      </p:sp>
      <p:sp>
        <p:nvSpPr>
          <p:cNvPr id="6" name="Metin kutusu 5">
            <a:extLst>
              <a:ext uri="{FF2B5EF4-FFF2-40B4-BE49-F238E27FC236}">
                <a16:creationId xmlns:a16="http://schemas.microsoft.com/office/drawing/2014/main" id="{F75F9C04-E511-7667-FE78-CE4CBCEDE2BC}"/>
              </a:ext>
            </a:extLst>
          </p:cNvPr>
          <p:cNvSpPr txBox="1"/>
          <p:nvPr/>
        </p:nvSpPr>
        <p:spPr>
          <a:xfrm>
            <a:off x="609601" y="770965"/>
            <a:ext cx="10426146" cy="2308324"/>
          </a:xfrm>
          <a:prstGeom prst="rect">
            <a:avLst/>
          </a:prstGeom>
          <a:noFill/>
        </p:spPr>
        <p:txBody>
          <a:bodyPr wrap="square">
            <a:spAutoFit/>
          </a:bodyPr>
          <a:lstStyle/>
          <a:p>
            <a:r>
              <a:rPr lang="tr-TR" sz="2400" b="1" dirty="0">
                <a:solidFill>
                  <a:schemeClr val="tx1"/>
                </a:solidFill>
              </a:rPr>
              <a:t>Mao, serçelerin tarladaki tohumları yiyerek tahıl üretimine ve dolaylı olarak beslenme sorunlarına yol açtığına inanıyordu. Mao’ya göre serçeler halkın emeğinin değerini azaltıyordu. </a:t>
            </a:r>
          </a:p>
          <a:p>
            <a:r>
              <a:rPr lang="tr-TR" sz="2400" b="1" dirty="0">
                <a:solidFill>
                  <a:schemeClr val="tx1"/>
                </a:solidFill>
              </a:rPr>
              <a:t>Ülkede serçe avı başladı; afişler bastırıldı; afişlerde sapanla serçe avlayan çocuk resimlerine yer verildi. Propaganda sonuç verdi ve kampanya başarılı oldu. Çin’de serçeler neredeyse yok edildi</a:t>
            </a:r>
          </a:p>
        </p:txBody>
      </p:sp>
      <p:pic>
        <p:nvPicPr>
          <p:cNvPr id="7" name="Resim 6">
            <a:extLst>
              <a:ext uri="{FF2B5EF4-FFF2-40B4-BE49-F238E27FC236}">
                <a16:creationId xmlns:a16="http://schemas.microsoft.com/office/drawing/2014/main" id="{FF02C74F-3E78-3FE6-5CBC-7937803D0CA1}"/>
              </a:ext>
            </a:extLst>
          </p:cNvPr>
          <p:cNvPicPr>
            <a:picLocks noChangeAspect="1"/>
          </p:cNvPicPr>
          <p:nvPr/>
        </p:nvPicPr>
        <p:blipFill>
          <a:blip r:embed="rId2"/>
          <a:stretch>
            <a:fillRect/>
          </a:stretch>
        </p:blipFill>
        <p:spPr>
          <a:xfrm>
            <a:off x="6358401" y="3168695"/>
            <a:ext cx="5279651" cy="3237695"/>
          </a:xfrm>
          <a:prstGeom prst="rect">
            <a:avLst/>
          </a:prstGeom>
        </p:spPr>
      </p:pic>
      <p:pic>
        <p:nvPicPr>
          <p:cNvPr id="8" name="Resim 7">
            <a:extLst>
              <a:ext uri="{FF2B5EF4-FFF2-40B4-BE49-F238E27FC236}">
                <a16:creationId xmlns:a16="http://schemas.microsoft.com/office/drawing/2014/main" id="{43B4B082-A010-1849-330A-93C21A316763}"/>
              </a:ext>
            </a:extLst>
          </p:cNvPr>
          <p:cNvPicPr>
            <a:picLocks noChangeAspect="1"/>
          </p:cNvPicPr>
          <p:nvPr/>
        </p:nvPicPr>
        <p:blipFill>
          <a:blip r:embed="rId3"/>
          <a:stretch>
            <a:fillRect/>
          </a:stretch>
        </p:blipFill>
        <p:spPr>
          <a:xfrm>
            <a:off x="842901" y="3129163"/>
            <a:ext cx="5515500" cy="3049962"/>
          </a:xfrm>
          <a:prstGeom prst="rect">
            <a:avLst/>
          </a:prstGeom>
        </p:spPr>
      </p:pic>
    </p:spTree>
    <p:extLst>
      <p:ext uri="{BB962C8B-B14F-4D97-AF65-F5344CB8AC3E}">
        <p14:creationId xmlns:p14="http://schemas.microsoft.com/office/powerpoint/2010/main" val="2345293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A3B01831-4E39-57DB-4810-449F1A0FBA96}"/>
              </a:ext>
            </a:extLst>
          </p:cNvPr>
          <p:cNvSpPr>
            <a:spLocks noGrp="1"/>
          </p:cNvSpPr>
          <p:nvPr>
            <p:ph type="ftr" sz="quarter" idx="11"/>
          </p:nvPr>
        </p:nvSpPr>
        <p:spPr/>
        <p:txBody>
          <a:bodyPr/>
          <a:lstStyle/>
          <a:p>
            <a:r>
              <a:rPr lang="en-US" sz="1200"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50</a:t>
            </a:fld>
            <a:endParaRPr lang="tr-TR" noProof="0"/>
          </a:p>
        </p:txBody>
      </p:sp>
      <p:sp>
        <p:nvSpPr>
          <p:cNvPr id="6" name="Başlık 5">
            <a:extLst>
              <a:ext uri="{FF2B5EF4-FFF2-40B4-BE49-F238E27FC236}">
                <a16:creationId xmlns:a16="http://schemas.microsoft.com/office/drawing/2014/main" id="{7BA30D90-5F98-8C9C-AF39-0BE727BDC2E1}"/>
              </a:ext>
            </a:extLst>
          </p:cNvPr>
          <p:cNvSpPr>
            <a:spLocks noGrp="1"/>
          </p:cNvSpPr>
          <p:nvPr>
            <p:ph type="title"/>
          </p:nvPr>
        </p:nvSpPr>
        <p:spPr/>
        <p:txBody>
          <a:bodyPr/>
          <a:lstStyle/>
          <a:p>
            <a:endParaRPr lang="tr-TR"/>
          </a:p>
        </p:txBody>
      </p:sp>
      <p:sp>
        <p:nvSpPr>
          <p:cNvPr id="4" name="Metin kutusu 3">
            <a:extLst>
              <a:ext uri="{FF2B5EF4-FFF2-40B4-BE49-F238E27FC236}">
                <a16:creationId xmlns:a16="http://schemas.microsoft.com/office/drawing/2014/main" id="{1FDFDA2C-FE2C-1EBA-BF07-EE4E890AECE0}"/>
              </a:ext>
            </a:extLst>
          </p:cNvPr>
          <p:cNvSpPr txBox="1"/>
          <p:nvPr/>
        </p:nvSpPr>
        <p:spPr>
          <a:xfrm>
            <a:off x="448235" y="2008094"/>
            <a:ext cx="9734403" cy="2308324"/>
          </a:xfrm>
          <a:prstGeom prst="rect">
            <a:avLst/>
          </a:prstGeom>
          <a:noFill/>
        </p:spPr>
        <p:txBody>
          <a:bodyPr wrap="square">
            <a:spAutoFit/>
          </a:bodyPr>
          <a:lstStyle/>
          <a:p>
            <a:r>
              <a:rPr lang="tr-TR" sz="2400" dirty="0"/>
              <a:t>Besin kirlenmesini önlemek için yapılması gereken en önemli şey </a:t>
            </a:r>
            <a:r>
              <a:rPr lang="tr-TR" sz="2400" b="1" dirty="0"/>
              <a:t>eğitim</a:t>
            </a:r>
            <a:r>
              <a:rPr lang="tr-TR" sz="2400" dirty="0"/>
              <a:t>dir. Tüketilen besinlerin sağlığa uygun olup olmadığına dikkat etmek önemlidir. Bu önlemlerin başında, besinleri iyice temizlemeden yememek ve uygun ortamlarda saklamak gelir. Besin maddeleri sinek, hamam böceği, fare gibi böcek ve haşerelerin erişemeyeceği yerlerde ve üzerleri kapalı olarak saklanmalıdır.</a:t>
            </a:r>
          </a:p>
        </p:txBody>
      </p:sp>
    </p:spTree>
    <p:extLst>
      <p:ext uri="{BB962C8B-B14F-4D97-AF65-F5344CB8AC3E}">
        <p14:creationId xmlns:p14="http://schemas.microsoft.com/office/powerpoint/2010/main" val="1958271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Gürültü Kirliliği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pPr>
              <a:buFont typeface="Wingdings" panose="05000000000000000000" pitchFamily="2" charset="2"/>
              <a:buChar char="§"/>
            </a:pPr>
            <a:r>
              <a:rPr lang="tr-TR" sz="2400" dirty="0"/>
              <a:t>Ses havada bulunan parçacıkların ses dalgalarının etkisiyle sıkışıp genişlemesine bağlı ortaya çıkan bir etkidir. </a:t>
            </a:r>
            <a:r>
              <a:rPr lang="en-US" sz="2400" dirty="0" err="1"/>
              <a:t>Ses</a:t>
            </a:r>
            <a:r>
              <a:rPr lang="en-US" sz="2400" dirty="0"/>
              <a:t>, </a:t>
            </a:r>
            <a:r>
              <a:rPr lang="en-US" sz="2400" dirty="0" err="1"/>
              <a:t>frekans</a:t>
            </a:r>
            <a:r>
              <a:rPr lang="en-US" sz="2400" dirty="0"/>
              <a:t> </a:t>
            </a:r>
            <a:r>
              <a:rPr lang="en-US" sz="2400" dirty="0" err="1"/>
              <a:t>ve</a:t>
            </a:r>
            <a:r>
              <a:rPr lang="en-US" sz="2400" dirty="0"/>
              <a:t> </a:t>
            </a:r>
            <a:r>
              <a:rPr lang="en-US" sz="2400" dirty="0" err="1"/>
              <a:t>basınç</a:t>
            </a:r>
            <a:r>
              <a:rPr lang="en-US" sz="2400" dirty="0"/>
              <a:t> </a:t>
            </a:r>
            <a:r>
              <a:rPr lang="en-US" sz="2400" dirty="0" err="1"/>
              <a:t>özellikleri</a:t>
            </a:r>
            <a:r>
              <a:rPr lang="en-US" sz="2400" dirty="0"/>
              <a:t> </a:t>
            </a:r>
            <a:r>
              <a:rPr lang="en-US" sz="2400" dirty="0" err="1"/>
              <a:t>ile</a:t>
            </a:r>
            <a:r>
              <a:rPr lang="en-US" sz="2400" dirty="0"/>
              <a:t> </a:t>
            </a:r>
            <a:r>
              <a:rPr lang="en-US" sz="2400" dirty="0" err="1"/>
              <a:t>tanımlanır</a:t>
            </a:r>
            <a:r>
              <a:rPr lang="tr-TR" sz="2400" dirty="0"/>
              <a:t>.</a:t>
            </a:r>
          </a:p>
          <a:p>
            <a:pPr>
              <a:buFont typeface="Wingdings" panose="05000000000000000000" pitchFamily="2" charset="2"/>
              <a:buChar char="§"/>
            </a:pPr>
            <a:r>
              <a:rPr lang="en-US" sz="2400" dirty="0" err="1"/>
              <a:t>Frekans</a:t>
            </a:r>
            <a:r>
              <a:rPr lang="en-US" sz="2400" dirty="0"/>
              <a:t>, </a:t>
            </a:r>
            <a:r>
              <a:rPr lang="en-US" sz="2400" dirty="0" err="1"/>
              <a:t>ses</a:t>
            </a:r>
            <a:r>
              <a:rPr lang="en-US" sz="2400" dirty="0"/>
              <a:t> </a:t>
            </a:r>
            <a:r>
              <a:rPr lang="en-US" sz="2400" dirty="0" err="1"/>
              <a:t>dalgasının</a:t>
            </a:r>
            <a:r>
              <a:rPr lang="en-US" sz="2400" dirty="0"/>
              <a:t> </a:t>
            </a:r>
            <a:r>
              <a:rPr lang="en-US" sz="2400" dirty="0" err="1"/>
              <a:t>birim</a:t>
            </a:r>
            <a:r>
              <a:rPr lang="en-US" sz="2400" dirty="0"/>
              <a:t> </a:t>
            </a:r>
            <a:r>
              <a:rPr lang="en-US" sz="2400" dirty="0" err="1"/>
              <a:t>zamandaki</a:t>
            </a:r>
            <a:r>
              <a:rPr lang="en-US" sz="2400" dirty="0"/>
              <a:t> </a:t>
            </a:r>
            <a:r>
              <a:rPr lang="en-US" sz="2400" dirty="0" err="1"/>
              <a:t>titreşim</a:t>
            </a:r>
            <a:r>
              <a:rPr lang="en-US" sz="2400" dirty="0"/>
              <a:t> </a:t>
            </a:r>
            <a:r>
              <a:rPr lang="en-US" sz="2400" dirty="0" err="1"/>
              <a:t>sayısıdır</a:t>
            </a:r>
            <a:r>
              <a:rPr lang="en-US" sz="2400" dirty="0"/>
              <a:t> </a:t>
            </a:r>
            <a:r>
              <a:rPr lang="tr-TR" sz="2400" dirty="0"/>
              <a:t>.</a:t>
            </a:r>
            <a:r>
              <a:rPr lang="en-US" sz="2400" dirty="0" err="1"/>
              <a:t>İnsan</a:t>
            </a:r>
            <a:r>
              <a:rPr lang="en-US" sz="2400" dirty="0"/>
              <a:t> </a:t>
            </a:r>
            <a:r>
              <a:rPr lang="en-US" sz="2400" dirty="0" err="1"/>
              <a:t>kulağı</a:t>
            </a:r>
            <a:r>
              <a:rPr lang="en-US" sz="2400" dirty="0"/>
              <a:t> 20 </a:t>
            </a:r>
            <a:r>
              <a:rPr lang="en-US" sz="2400" dirty="0" err="1"/>
              <a:t>ile</a:t>
            </a:r>
            <a:r>
              <a:rPr lang="en-US" sz="2400" dirty="0"/>
              <a:t> 20.000 Hertz</a:t>
            </a:r>
            <a:r>
              <a:rPr lang="tr-TR" sz="2400" dirty="0"/>
              <a:t> (Hz)</a:t>
            </a:r>
            <a:r>
              <a:rPr lang="en-US" sz="2400" dirty="0"/>
              <a:t> </a:t>
            </a:r>
            <a:r>
              <a:rPr lang="en-US" sz="2400" dirty="0" err="1"/>
              <a:t>arasındaki</a:t>
            </a:r>
            <a:r>
              <a:rPr lang="en-US" sz="2400" dirty="0"/>
              <a:t> </a:t>
            </a:r>
            <a:r>
              <a:rPr lang="en-US" sz="2400" dirty="0" err="1"/>
              <a:t>sesleri</a:t>
            </a:r>
            <a:r>
              <a:rPr lang="en-US" sz="2400" dirty="0"/>
              <a:t> </a:t>
            </a:r>
            <a:r>
              <a:rPr lang="en-US" sz="2400" dirty="0" err="1"/>
              <a:t>duyabilir</a:t>
            </a:r>
            <a:r>
              <a:rPr lang="en-US" sz="2400" dirty="0"/>
              <a:t>. Bunun </a:t>
            </a:r>
            <a:r>
              <a:rPr lang="en-US" sz="2400" dirty="0" err="1"/>
              <a:t>altındaki</a:t>
            </a:r>
            <a:r>
              <a:rPr lang="en-US" sz="2400" dirty="0"/>
              <a:t> </a:t>
            </a:r>
            <a:r>
              <a:rPr lang="en-US" sz="2400" dirty="0" err="1"/>
              <a:t>seslere</a:t>
            </a:r>
            <a:r>
              <a:rPr lang="en-US" sz="2400" dirty="0"/>
              <a:t> “</a:t>
            </a:r>
            <a:r>
              <a:rPr lang="en-US" sz="2400" dirty="0" err="1"/>
              <a:t>infrasonik</a:t>
            </a:r>
            <a:r>
              <a:rPr lang="en-US" sz="2400" dirty="0"/>
              <a:t>”, </a:t>
            </a:r>
            <a:r>
              <a:rPr lang="en-US" sz="2400" dirty="0" err="1"/>
              <a:t>üzerindeki</a:t>
            </a:r>
            <a:r>
              <a:rPr lang="en-US" sz="2400" dirty="0"/>
              <a:t> </a:t>
            </a:r>
            <a:r>
              <a:rPr lang="en-US" sz="2400" dirty="0" err="1"/>
              <a:t>seslere</a:t>
            </a:r>
            <a:r>
              <a:rPr lang="en-US" sz="2400" dirty="0"/>
              <a:t> “</a:t>
            </a:r>
            <a:r>
              <a:rPr lang="en-US" sz="2400" dirty="0" err="1"/>
              <a:t>ultrasonik</a:t>
            </a:r>
            <a:r>
              <a:rPr lang="en-US" sz="2400" dirty="0"/>
              <a:t>” </a:t>
            </a:r>
            <a:r>
              <a:rPr lang="en-US" sz="2400" dirty="0" err="1"/>
              <a:t>sesler</a:t>
            </a:r>
            <a:r>
              <a:rPr lang="en-US" sz="2400" dirty="0"/>
              <a:t> </a:t>
            </a:r>
            <a:r>
              <a:rPr lang="en-US" sz="2400" dirty="0" err="1"/>
              <a:t>denir</a:t>
            </a:r>
            <a:r>
              <a:rPr lang="tr-TR" sz="2400" dirty="0"/>
              <a:t>. İnsanlar genellikle 500-2000 Hz arasında konuşur.</a:t>
            </a:r>
          </a:p>
          <a:p>
            <a:pPr>
              <a:buFont typeface="Wingdings" panose="05000000000000000000" pitchFamily="2" charset="2"/>
              <a:buChar char="§"/>
            </a:pPr>
            <a:r>
              <a:rPr lang="tr-TR" sz="2400" dirty="0"/>
              <a:t>Sesin şiddeti ise desibel (dB) olarak ölçülür. İnsan kulağı 0-140 dB arası sesleri algılar. </a:t>
            </a:r>
            <a:r>
              <a:rPr lang="en-US" sz="2400" dirty="0" err="1"/>
              <a:t>Ses</a:t>
            </a:r>
            <a:r>
              <a:rPr lang="en-US" sz="2400" dirty="0"/>
              <a:t> </a:t>
            </a:r>
            <a:r>
              <a:rPr lang="en-US" sz="2400" dirty="0" err="1"/>
              <a:t>düzeyi</a:t>
            </a:r>
            <a:r>
              <a:rPr lang="en-US" sz="2400" dirty="0"/>
              <a:t> 85 </a:t>
            </a:r>
            <a:r>
              <a:rPr lang="en-US" sz="2400" dirty="0" err="1"/>
              <a:t>desibelin</a:t>
            </a:r>
            <a:r>
              <a:rPr lang="en-US" sz="2400" dirty="0"/>
              <a:t> </a:t>
            </a:r>
            <a:r>
              <a:rPr lang="en-US" sz="2400" dirty="0" err="1"/>
              <a:t>üzerine</a:t>
            </a:r>
            <a:r>
              <a:rPr lang="en-US" sz="2400" dirty="0"/>
              <a:t> </a:t>
            </a:r>
            <a:r>
              <a:rPr lang="en-US" sz="2400" dirty="0" err="1"/>
              <a:t>çıkarsa</a:t>
            </a:r>
            <a:r>
              <a:rPr lang="en-US" sz="2400" dirty="0"/>
              <a:t>, </a:t>
            </a:r>
            <a:r>
              <a:rPr lang="en-US" sz="2400" dirty="0" err="1"/>
              <a:t>insan</a:t>
            </a:r>
            <a:r>
              <a:rPr lang="en-US" sz="2400" dirty="0"/>
              <a:t> </a:t>
            </a:r>
            <a:r>
              <a:rPr lang="en-US" sz="2400" dirty="0" err="1"/>
              <a:t>sağlığına</a:t>
            </a:r>
            <a:r>
              <a:rPr lang="en-US" sz="2400" dirty="0"/>
              <a:t> </a:t>
            </a:r>
            <a:r>
              <a:rPr lang="en-US" sz="2400" dirty="0" err="1"/>
              <a:t>zarar</a:t>
            </a:r>
            <a:r>
              <a:rPr lang="en-US" sz="2400" dirty="0"/>
              <a:t> </a:t>
            </a:r>
            <a:r>
              <a:rPr lang="en-US" sz="2400" dirty="0" err="1"/>
              <a:t>verebilir</a:t>
            </a:r>
            <a:r>
              <a:rPr lang="tr-TR" sz="2400" dirty="0"/>
              <a:t>, 140 dB ise ağrı, kulak zarı yırtılması gibi belirtiler ortaya çıkabilir.</a:t>
            </a:r>
            <a:endParaRPr lang="en-US" sz="2400" dirty="0"/>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51</a:t>
            </a:fld>
            <a:endParaRPr lang="tr-TR" noProof="0"/>
          </a:p>
        </p:txBody>
      </p:sp>
      <p:pic>
        <p:nvPicPr>
          <p:cNvPr id="4" name="Resim 3">
            <a:extLst>
              <a:ext uri="{FF2B5EF4-FFF2-40B4-BE49-F238E27FC236}">
                <a16:creationId xmlns:a16="http://schemas.microsoft.com/office/drawing/2014/main" id="{FE3D1763-5CD8-63B7-C529-72D99A7A73A5}"/>
              </a:ext>
            </a:extLst>
          </p:cNvPr>
          <p:cNvPicPr>
            <a:picLocks noChangeAspect="1"/>
          </p:cNvPicPr>
          <p:nvPr/>
        </p:nvPicPr>
        <p:blipFill>
          <a:blip r:embed="rId2"/>
          <a:stretch>
            <a:fillRect/>
          </a:stretch>
        </p:blipFill>
        <p:spPr>
          <a:xfrm>
            <a:off x="8780405" y="324573"/>
            <a:ext cx="2573395" cy="1653314"/>
          </a:xfrm>
          <a:prstGeom prst="rect">
            <a:avLst/>
          </a:prstGeom>
        </p:spPr>
      </p:pic>
    </p:spTree>
    <p:extLst>
      <p:ext uri="{BB962C8B-B14F-4D97-AF65-F5344CB8AC3E}">
        <p14:creationId xmlns:p14="http://schemas.microsoft.com/office/powerpoint/2010/main" val="956287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Gürültü Kirliliği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pPr>
              <a:buFont typeface="Wingdings" panose="05000000000000000000" pitchFamily="2" charset="2"/>
              <a:buChar char="§"/>
            </a:pPr>
            <a:r>
              <a:rPr lang="en-US" sz="2400" b="1" dirty="0" err="1"/>
              <a:t>Gürültü</a:t>
            </a:r>
            <a:r>
              <a:rPr lang="en-US" sz="2400" b="1" dirty="0"/>
              <a:t>; </a:t>
            </a:r>
            <a:r>
              <a:rPr lang="en-US" sz="2400" dirty="0" err="1"/>
              <a:t>istenmeyen</a:t>
            </a:r>
            <a:r>
              <a:rPr lang="en-US" sz="2400" dirty="0"/>
              <a:t>, </a:t>
            </a:r>
            <a:r>
              <a:rPr lang="en-US" sz="2400" dirty="0" err="1"/>
              <a:t>rahatsız</a:t>
            </a:r>
            <a:r>
              <a:rPr lang="en-US" sz="2400" dirty="0"/>
              <a:t> </a:t>
            </a:r>
            <a:r>
              <a:rPr lang="en-US" sz="2400" dirty="0" err="1"/>
              <a:t>edici</a:t>
            </a:r>
            <a:r>
              <a:rPr lang="en-US" sz="2400" dirty="0"/>
              <a:t> </a:t>
            </a:r>
            <a:r>
              <a:rPr lang="en-US" sz="2400" dirty="0" err="1"/>
              <a:t>ya</a:t>
            </a:r>
            <a:r>
              <a:rPr lang="en-US" sz="2400" dirty="0"/>
              <a:t> da </a:t>
            </a:r>
            <a:r>
              <a:rPr lang="en-US" sz="2400" dirty="0" err="1"/>
              <a:t>sağlığı</a:t>
            </a:r>
            <a:r>
              <a:rPr lang="en-US" sz="2400" dirty="0"/>
              <a:t> </a:t>
            </a:r>
            <a:r>
              <a:rPr lang="en-US" sz="2400" dirty="0" err="1"/>
              <a:t>tehdit</a:t>
            </a:r>
            <a:r>
              <a:rPr lang="en-US" sz="2400" dirty="0"/>
              <a:t> </a:t>
            </a:r>
            <a:r>
              <a:rPr lang="en-US" sz="2400" dirty="0" err="1"/>
              <a:t>eden</a:t>
            </a:r>
            <a:r>
              <a:rPr lang="en-US" sz="2400" dirty="0"/>
              <a:t> </a:t>
            </a:r>
            <a:r>
              <a:rPr lang="en-US" sz="2400" dirty="0" err="1"/>
              <a:t>seslerdir</a:t>
            </a:r>
            <a:r>
              <a:rPr lang="en-US" sz="2400" dirty="0"/>
              <a:t>. </a:t>
            </a:r>
            <a:r>
              <a:rPr lang="en-US" sz="2400" dirty="0" err="1"/>
              <a:t>Tüm</a:t>
            </a:r>
            <a:r>
              <a:rPr lang="en-US" sz="2400" dirty="0"/>
              <a:t> </a:t>
            </a:r>
            <a:r>
              <a:rPr lang="en-US" sz="2400" dirty="0" err="1"/>
              <a:t>dünyada</a:t>
            </a:r>
            <a:r>
              <a:rPr lang="en-US" sz="2400" dirty="0"/>
              <a:t> </a:t>
            </a:r>
            <a:r>
              <a:rPr lang="en-US" sz="2400" dirty="0" err="1"/>
              <a:t>olduğu</a:t>
            </a:r>
            <a:r>
              <a:rPr lang="en-US" sz="2400" dirty="0"/>
              <a:t> </a:t>
            </a:r>
            <a:r>
              <a:rPr lang="en-US" sz="2400" dirty="0" err="1"/>
              <a:t>gibi</a:t>
            </a:r>
            <a:r>
              <a:rPr lang="en-US" sz="2400" dirty="0"/>
              <a:t> </a:t>
            </a:r>
            <a:r>
              <a:rPr lang="en-US" sz="2400" dirty="0" err="1"/>
              <a:t>ülkemizde</a:t>
            </a:r>
            <a:r>
              <a:rPr lang="en-US" sz="2400" dirty="0"/>
              <a:t> de </a:t>
            </a:r>
            <a:r>
              <a:rPr lang="en-US" sz="2400" dirty="0" err="1"/>
              <a:t>toplum</a:t>
            </a:r>
            <a:r>
              <a:rPr lang="en-US" sz="2400" dirty="0"/>
              <a:t> </a:t>
            </a:r>
            <a:r>
              <a:rPr lang="en-US" sz="2400" dirty="0" err="1"/>
              <a:t>sağlığını</a:t>
            </a:r>
            <a:r>
              <a:rPr lang="en-US" sz="2400" dirty="0"/>
              <a:t> </a:t>
            </a:r>
            <a:r>
              <a:rPr lang="en-US" sz="2400" dirty="0" err="1"/>
              <a:t>ve</a:t>
            </a:r>
            <a:r>
              <a:rPr lang="en-US" sz="2400" dirty="0"/>
              <a:t> </a:t>
            </a:r>
            <a:r>
              <a:rPr lang="en-US" sz="2400" dirty="0" err="1"/>
              <a:t>konforunu</a:t>
            </a:r>
            <a:r>
              <a:rPr lang="en-US" sz="2400" dirty="0"/>
              <a:t> </a:t>
            </a:r>
            <a:r>
              <a:rPr lang="en-US" sz="2400" dirty="0" err="1"/>
              <a:t>çeşitli</a:t>
            </a:r>
            <a:r>
              <a:rPr lang="en-US" sz="2400" dirty="0"/>
              <a:t> </a:t>
            </a:r>
            <a:r>
              <a:rPr lang="en-US" sz="2400" dirty="0" err="1"/>
              <a:t>biçimlerde</a:t>
            </a:r>
            <a:r>
              <a:rPr lang="en-US" sz="2400" dirty="0"/>
              <a:t> </a:t>
            </a:r>
            <a:r>
              <a:rPr lang="en-US" sz="2400" dirty="0" err="1"/>
              <a:t>etkileyen</a:t>
            </a:r>
            <a:r>
              <a:rPr lang="en-US" sz="2400" dirty="0"/>
              <a:t> </a:t>
            </a:r>
            <a:r>
              <a:rPr lang="en-US" sz="2400" dirty="0" err="1"/>
              <a:t>yaygın</a:t>
            </a:r>
            <a:r>
              <a:rPr lang="en-US" sz="2400" dirty="0"/>
              <a:t> </a:t>
            </a:r>
            <a:r>
              <a:rPr lang="en-US" sz="2400" dirty="0" err="1"/>
              <a:t>kirlilik</a:t>
            </a:r>
            <a:r>
              <a:rPr lang="en-US" sz="2400" dirty="0"/>
              <a:t> </a:t>
            </a:r>
            <a:r>
              <a:rPr lang="en-US" sz="2400" dirty="0" err="1"/>
              <a:t>türlerinden</a:t>
            </a:r>
            <a:r>
              <a:rPr lang="en-US" sz="2400" dirty="0"/>
              <a:t> </a:t>
            </a:r>
            <a:r>
              <a:rPr lang="en-US" sz="2400" dirty="0" err="1"/>
              <a:t>biri</a:t>
            </a:r>
            <a:r>
              <a:rPr lang="en-US" sz="2400" dirty="0"/>
              <a:t> </a:t>
            </a:r>
            <a:r>
              <a:rPr lang="en-US" sz="2400" dirty="0" err="1"/>
              <a:t>gürültü</a:t>
            </a:r>
            <a:r>
              <a:rPr lang="en-US" sz="2400" dirty="0"/>
              <a:t> </a:t>
            </a:r>
            <a:r>
              <a:rPr lang="en-US" sz="2400" dirty="0" err="1"/>
              <a:t>kirliliğidir</a:t>
            </a:r>
            <a:r>
              <a:rPr lang="en-US" sz="2400" dirty="0"/>
              <a:t>. </a:t>
            </a:r>
            <a:endParaRPr lang="tr-TR" sz="2400" dirty="0"/>
          </a:p>
          <a:p>
            <a:pPr>
              <a:buFont typeface="Wingdings" panose="05000000000000000000" pitchFamily="2" charset="2"/>
              <a:buChar char="§"/>
            </a:pPr>
            <a:r>
              <a:rPr lang="tr-TR" sz="2400" dirty="0"/>
              <a:t>Gürültü kirlenmesi, özellikle kentlerde yaşayanların ve gürültülü işlerde çalışanların sorunudur. Kentlerdeki trafik yoğunluğu ve </a:t>
            </a:r>
            <a:r>
              <a:rPr lang="tr-TR" sz="2400" dirty="0" err="1"/>
              <a:t>yükses</a:t>
            </a:r>
            <a:r>
              <a:rPr lang="tr-TR" sz="2400" dirty="0"/>
              <a:t> sesli müzik yayınları gürültü kirlenmesinin temel kaynaklarıdır. Tekstil fabrikaları, demir-çelik fabrikaları, yüksek devirli hızarların kullanıldığı marangoz atölyeleri, beton kıran vibratörlerin kullanıldığı yerler gibi ortamlarda çalışanlar da gürültü kirliliği ile karşı karşıyadırlar.</a:t>
            </a:r>
            <a:endParaRPr lang="en-US" sz="2400" dirty="0"/>
          </a:p>
          <a:p>
            <a:endParaRPr lang="en-US" sz="2400" dirty="0"/>
          </a:p>
        </p:txBody>
      </p:sp>
      <p:sp>
        <p:nvSpPr>
          <p:cNvPr id="34" name="Footer Placeholder 6">
            <a:extLst>
              <a:ext uri="{FF2B5EF4-FFF2-40B4-BE49-F238E27FC236}">
                <a16:creationId xmlns:a16="http://schemas.microsoft.com/office/drawing/2014/main" id="{0FA0A6E8-2F25-FFF7-5A78-622C222B6B05}"/>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52</a:t>
            </a:fld>
            <a:endParaRPr lang="tr-TR" noProof="0"/>
          </a:p>
        </p:txBody>
      </p:sp>
    </p:spTree>
    <p:extLst>
      <p:ext uri="{BB962C8B-B14F-4D97-AF65-F5344CB8AC3E}">
        <p14:creationId xmlns:p14="http://schemas.microsoft.com/office/powerpoint/2010/main" val="1356774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D31491-3B48-4FF9-2643-A3BCD76FF834}"/>
              </a:ext>
            </a:extLst>
          </p:cNvPr>
          <p:cNvSpPr>
            <a:spLocks noGrp="1"/>
          </p:cNvSpPr>
          <p:nvPr>
            <p:ph type="title"/>
          </p:nvPr>
        </p:nvSpPr>
        <p:spPr>
          <a:xfrm>
            <a:off x="611841" y="394626"/>
            <a:ext cx="10968318" cy="1057836"/>
          </a:xfrm>
        </p:spPr>
        <p:txBody>
          <a:bodyPr>
            <a:normAutofit fontScale="90000"/>
          </a:bodyPr>
          <a:lstStyle/>
          <a:p>
            <a:r>
              <a:rPr lang="tr-TR" dirty="0"/>
              <a:t>Gürültünün İnsanlar Üzerinde Etkileri ve Gürültü Azaltım Yöntemleri </a:t>
            </a:r>
          </a:p>
        </p:txBody>
      </p:sp>
      <p:sp>
        <p:nvSpPr>
          <p:cNvPr id="3" name="Alt Bilgi Yer Tutucusu 2">
            <a:extLst>
              <a:ext uri="{FF2B5EF4-FFF2-40B4-BE49-F238E27FC236}">
                <a16:creationId xmlns:a16="http://schemas.microsoft.com/office/drawing/2014/main" id="{28A85AAF-D8BC-0904-3378-9A22916316A5}"/>
              </a:ext>
            </a:extLst>
          </p:cNvPr>
          <p:cNvSpPr>
            <a:spLocks noGrp="1"/>
          </p:cNvSpPr>
          <p:nvPr>
            <p:ph type="ftr" sz="quarter" idx="10"/>
          </p:nvPr>
        </p:nvSpPr>
        <p:spPr/>
        <p:txBody>
          <a:bodyPr/>
          <a:lstStyle/>
          <a:p>
            <a:pPr rtl="0"/>
            <a:r>
              <a:rPr lang="tr-TR" noProof="0"/>
              <a:t>https://docs.google.com/presentation/d/1DA2jTipwMRLIdlaosy_oBqjCPio1n00L/edit#slide=id.p15</a:t>
            </a:r>
          </a:p>
        </p:txBody>
      </p:sp>
      <p:sp>
        <p:nvSpPr>
          <p:cNvPr id="4" name="Slayt Numarası Yer Tutucusu 3">
            <a:extLst>
              <a:ext uri="{FF2B5EF4-FFF2-40B4-BE49-F238E27FC236}">
                <a16:creationId xmlns:a16="http://schemas.microsoft.com/office/drawing/2014/main" id="{B571CAB3-FEA7-E1D9-F7B8-783BC2ECD7D3}"/>
              </a:ext>
            </a:extLst>
          </p:cNvPr>
          <p:cNvSpPr>
            <a:spLocks noGrp="1"/>
          </p:cNvSpPr>
          <p:nvPr>
            <p:ph type="sldNum" sz="quarter" idx="11"/>
          </p:nvPr>
        </p:nvSpPr>
        <p:spPr/>
        <p:txBody>
          <a:bodyPr/>
          <a:lstStyle/>
          <a:p>
            <a:pPr rtl="0"/>
            <a:fld id="{294A09A9-5501-47C1-A89A-A340965A2BE2}" type="slidenum">
              <a:rPr lang="tr-TR" noProof="0" smtClean="0"/>
              <a:pPr rtl="0"/>
              <a:t>53</a:t>
            </a:fld>
            <a:endParaRPr lang="tr-TR" noProof="0"/>
          </a:p>
        </p:txBody>
      </p:sp>
      <p:sp>
        <p:nvSpPr>
          <p:cNvPr id="5" name="İçerik Yer Tutucusu 4">
            <a:extLst>
              <a:ext uri="{FF2B5EF4-FFF2-40B4-BE49-F238E27FC236}">
                <a16:creationId xmlns:a16="http://schemas.microsoft.com/office/drawing/2014/main" id="{38BF3529-1D0E-65F8-EF07-E9BCAF4FD1B1}"/>
              </a:ext>
            </a:extLst>
          </p:cNvPr>
          <p:cNvSpPr>
            <a:spLocks noGrp="1"/>
          </p:cNvSpPr>
          <p:nvPr>
            <p:ph sz="quarter" idx="12"/>
          </p:nvPr>
        </p:nvSpPr>
        <p:spPr>
          <a:xfrm>
            <a:off x="487680" y="2528047"/>
            <a:ext cx="11216640" cy="3531915"/>
          </a:xfrm>
        </p:spPr>
        <p:txBody>
          <a:bodyPr>
            <a:normAutofit fontScale="85000" lnSpcReduction="10000"/>
          </a:bodyPr>
          <a:lstStyle/>
          <a:p>
            <a:r>
              <a:rPr lang="tr-TR" sz="2600" b="1" dirty="0"/>
              <a:t>Gürültünün insanlar üzerindeki fiziksel etkileri; uzun süre gürültüye maruz kalmanın geçici ve kalıcı işitme kaybına neden olabileceği; Geçici işitme kaybının duyma eşik seviyesinin geçici olarak kayması sonucunda hemen hemen herkeste, kalıcı işitme kaybınınsa çoğunlukla birkaç yıllık zaman dilimi boyunca gürültüye maruz kalan işçilerde görülebileceği bildirilmektedir. </a:t>
            </a:r>
          </a:p>
          <a:p>
            <a:r>
              <a:rPr lang="tr-TR" sz="2600" b="1" dirty="0"/>
              <a:t> •Gürültünün fizyolojik etkileri; gürültüye maruz kalındığında kalp hızında artış, kan basıncında yükselme, damarların büzülmesi/kısalması ve buna bağlı olarak çevresel damar basıncının artması gibi rahatsızlıkların olabileceği bildirilmiştir. Gürültüye maruz kalan insanların midesinde kasılma şeklinde ani ve beklenmedik değişiklikler gözlenmektedir. </a:t>
            </a:r>
          </a:p>
          <a:p>
            <a:r>
              <a:rPr lang="tr-TR" sz="2600" b="1" dirty="0"/>
              <a:t> •Gürültünün insanlar üzerindeki psikolojik etkileri; •Gürültünün ruh sağlığını olumsuz etkilediği ve gürültünün performansı azalttığı pek çok çalışma ile gösterilmiştir</a:t>
            </a:r>
            <a:r>
              <a:rPr lang="tr-TR" dirty="0"/>
              <a:t>. </a:t>
            </a:r>
          </a:p>
        </p:txBody>
      </p:sp>
    </p:spTree>
    <p:extLst>
      <p:ext uri="{BB962C8B-B14F-4D97-AF65-F5344CB8AC3E}">
        <p14:creationId xmlns:p14="http://schemas.microsoft.com/office/powerpoint/2010/main" val="1528417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çerik Yer Tutucusu 1">
            <a:extLst>
              <a:ext uri="{FF2B5EF4-FFF2-40B4-BE49-F238E27FC236}">
                <a16:creationId xmlns:a16="http://schemas.microsoft.com/office/drawing/2014/main" id="{992F1EFE-30AC-D1C3-6A5A-E299DDF85BC2}"/>
              </a:ext>
            </a:extLst>
          </p:cNvPr>
          <p:cNvPicPr>
            <a:picLocks noGrp="1" noChangeAspect="1"/>
          </p:cNvPicPr>
          <p:nvPr>
            <p:ph idx="1"/>
          </p:nvPr>
        </p:nvPicPr>
        <p:blipFill>
          <a:blip r:embed="rId2"/>
          <a:stretch>
            <a:fillRect/>
          </a:stretch>
        </p:blipFill>
        <p:spPr>
          <a:xfrm>
            <a:off x="1841902" y="68263"/>
            <a:ext cx="8508195" cy="6721475"/>
          </a:xfrm>
          <a:prstGeom prst="rect">
            <a:avLst/>
          </a:prstGeom>
          <a:noFill/>
        </p:spPr>
      </p:pic>
      <p:sp>
        <p:nvSpPr>
          <p:cNvPr id="8" name="Slayt Numarası Yer Tutucusu 7" hidden="1">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54</a:t>
            </a:fld>
            <a:endParaRPr lang="tr-TR" noProof="0"/>
          </a:p>
        </p:txBody>
      </p:sp>
      <p:sp>
        <p:nvSpPr>
          <p:cNvPr id="3" name="Alt Bilgi Yer Tutucusu 2">
            <a:extLst>
              <a:ext uri="{FF2B5EF4-FFF2-40B4-BE49-F238E27FC236}">
                <a16:creationId xmlns:a16="http://schemas.microsoft.com/office/drawing/2014/main" id="{3ED8BCC9-697C-FFB6-30DE-342312990AFD}"/>
              </a:ext>
            </a:extLst>
          </p:cNvPr>
          <p:cNvSpPr>
            <a:spLocks noGrp="1"/>
          </p:cNvSpPr>
          <p:nvPr>
            <p:ph type="ftr" sz="quarter" idx="11"/>
          </p:nvPr>
        </p:nvSpPr>
        <p:spPr/>
        <p:txBody>
          <a:bodyPr/>
          <a:lstStyle/>
          <a:p>
            <a:pPr rtl="0"/>
            <a:r>
              <a:rPr lang="tr-TR" noProof="0"/>
              <a:t>https://docs.google.com/presentation/d/1DA2jTipwMRLIdlaosy_oBqjCPio1n00L/edit#slide=id.p15</a:t>
            </a:r>
          </a:p>
        </p:txBody>
      </p:sp>
    </p:spTree>
    <p:extLst>
      <p:ext uri="{BB962C8B-B14F-4D97-AF65-F5344CB8AC3E}">
        <p14:creationId xmlns:p14="http://schemas.microsoft.com/office/powerpoint/2010/main" val="3789666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0">
            <a:extLst>
              <a:ext uri="{FF2B5EF4-FFF2-40B4-BE49-F238E27FC236}">
                <a16:creationId xmlns:a16="http://schemas.microsoft.com/office/drawing/2014/main" id="{7678A6C0-47BE-EC9D-EEB8-6C9E7BA691D5}"/>
              </a:ext>
            </a:extLst>
          </p:cNvPr>
          <p:cNvGraphicFramePr>
            <a:graphicFrameLocks noGrp="1"/>
          </p:cNvGraphicFramePr>
          <p:nvPr>
            <p:ph idx="1"/>
            <p:extLst>
              <p:ext uri="{D42A27DB-BD31-4B8C-83A1-F6EECF244321}">
                <p14:modId xmlns:p14="http://schemas.microsoft.com/office/powerpoint/2010/main" val="3801026231"/>
              </p:ext>
            </p:extLst>
          </p:nvPr>
        </p:nvGraphicFramePr>
        <p:xfrm>
          <a:off x="161366" y="215365"/>
          <a:ext cx="11887199" cy="5809024"/>
        </p:xfrm>
        <a:graphic>
          <a:graphicData uri="http://schemas.openxmlformats.org/drawingml/2006/table">
            <a:tbl>
              <a:tblPr firstRow="1" bandRow="1">
                <a:solidFill>
                  <a:srgbClr val="F2F2F2">
                    <a:alpha val="30196"/>
                  </a:srgbClr>
                </a:solidFill>
                <a:tableStyleId>{00A15C55-8517-42AA-B614-E9B94910E393}</a:tableStyleId>
              </a:tblPr>
              <a:tblGrid>
                <a:gridCol w="4486897">
                  <a:extLst>
                    <a:ext uri="{9D8B030D-6E8A-4147-A177-3AD203B41FA5}">
                      <a16:colId xmlns:a16="http://schemas.microsoft.com/office/drawing/2014/main" val="2355279847"/>
                    </a:ext>
                  </a:extLst>
                </a:gridCol>
                <a:gridCol w="3596234">
                  <a:extLst>
                    <a:ext uri="{9D8B030D-6E8A-4147-A177-3AD203B41FA5}">
                      <a16:colId xmlns:a16="http://schemas.microsoft.com/office/drawing/2014/main" val="3785971860"/>
                    </a:ext>
                  </a:extLst>
                </a:gridCol>
                <a:gridCol w="3804068">
                  <a:extLst>
                    <a:ext uri="{9D8B030D-6E8A-4147-A177-3AD203B41FA5}">
                      <a16:colId xmlns:a16="http://schemas.microsoft.com/office/drawing/2014/main" val="2024753579"/>
                    </a:ext>
                  </a:extLst>
                </a:gridCol>
              </a:tblGrid>
              <a:tr h="742623">
                <a:tc>
                  <a:txBody>
                    <a:bodyPr/>
                    <a:lstStyle/>
                    <a:p>
                      <a:r>
                        <a:rPr lang="tr-TR" sz="2800" b="0" cap="none" spc="0" dirty="0">
                          <a:solidFill>
                            <a:schemeClr val="bg1"/>
                          </a:solidFill>
                        </a:rPr>
                        <a:t>Kaynakta Kontrol</a:t>
                      </a:r>
                    </a:p>
                  </a:txBody>
                  <a:tcPr marL="87183" marR="41964" marT="67063" marB="67063"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r>
                        <a:rPr lang="tr-TR" sz="2800" b="0" cap="none" spc="0" dirty="0">
                          <a:solidFill>
                            <a:schemeClr val="bg1"/>
                          </a:solidFill>
                        </a:rPr>
                        <a:t>Alıcıda Kontrol</a:t>
                      </a:r>
                    </a:p>
                  </a:txBody>
                  <a:tcPr marL="87183" marR="41964" marT="67063" marB="67063" anchor="ctr">
                    <a:lnL w="12700" cmpd="sng">
                      <a:noFill/>
                    </a:lnL>
                    <a:lnR w="12700" cmpd="sng">
                      <a:noFill/>
                    </a:lnR>
                    <a:lnT w="19050" cap="flat" cmpd="sng" algn="ctr">
                      <a:noFill/>
                      <a:prstDash val="solid"/>
                    </a:lnT>
                    <a:lnB w="38100" cmpd="sng">
                      <a:noFill/>
                    </a:lnB>
                    <a:solidFill>
                      <a:schemeClr val="accent1"/>
                    </a:solidFill>
                  </a:tcPr>
                </a:tc>
                <a:tc>
                  <a:txBody>
                    <a:bodyPr/>
                    <a:lstStyle/>
                    <a:p>
                      <a:r>
                        <a:rPr lang="tr-TR" sz="2800" b="0" cap="none" spc="0" dirty="0">
                          <a:solidFill>
                            <a:schemeClr val="bg1"/>
                          </a:solidFill>
                        </a:rPr>
                        <a:t>Çevrede kontrol</a:t>
                      </a:r>
                    </a:p>
                  </a:txBody>
                  <a:tcPr marL="87183" marR="41964" marT="67063" marB="67063"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205598091"/>
                  </a:ext>
                </a:extLst>
              </a:tr>
              <a:tr h="5066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cap="none" spc="0" dirty="0">
                          <a:solidFill>
                            <a:schemeClr val="tx1"/>
                          </a:solidFill>
                        </a:rPr>
                        <a:t>Gürültüye neden olanların kontrolüdür. Ses emici ve titreşimi azaltıcı bazı önlemlerle gürültünün azaltılmasına çalışılır.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cap="none" spc="0" dirty="0">
                          <a:solidFill>
                            <a:schemeClr val="tx1"/>
                          </a:solidFill>
                        </a:rPr>
                        <a:t>İşyerlerinde makinelerin sesini maskeleyen ve azaltan </a:t>
                      </a:r>
                      <a:r>
                        <a:rPr lang="tr-TR" sz="2000" cap="none" spc="0" dirty="0" err="1">
                          <a:solidFill>
                            <a:schemeClr val="tx1"/>
                          </a:solidFill>
                        </a:rPr>
                        <a:t>teknolojiiler</a:t>
                      </a:r>
                      <a:r>
                        <a:rPr lang="tr-TR" sz="2000" cap="none" spc="0" dirty="0">
                          <a:solidFill>
                            <a:schemeClr val="tx1"/>
                          </a:solidFil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cap="none" spc="0" dirty="0">
                          <a:solidFill>
                            <a:schemeClr val="tx1"/>
                          </a:solidFill>
                        </a:rPr>
                        <a:t>T</a:t>
                      </a:r>
                      <a:r>
                        <a:rPr lang="en-US" sz="2000" cap="none" spc="0" dirty="0" err="1">
                          <a:solidFill>
                            <a:schemeClr val="tx1"/>
                          </a:solidFill>
                        </a:rPr>
                        <a:t>rafikteki</a:t>
                      </a:r>
                      <a:r>
                        <a:rPr lang="en-US" sz="2000" cap="none" spc="0" dirty="0">
                          <a:solidFill>
                            <a:schemeClr val="tx1"/>
                          </a:solidFill>
                        </a:rPr>
                        <a:t> </a:t>
                      </a:r>
                      <a:r>
                        <a:rPr lang="tr-TR" sz="2000" cap="none" spc="0" dirty="0">
                          <a:solidFill>
                            <a:schemeClr val="tx1"/>
                          </a:solidFill>
                        </a:rPr>
                        <a:t>gürültünün azaltılması için</a:t>
                      </a:r>
                      <a:r>
                        <a:rPr lang="en-US" sz="2000" cap="none" spc="0" dirty="0">
                          <a:solidFill>
                            <a:schemeClr val="tx1"/>
                          </a:solidFill>
                        </a:rPr>
                        <a:t> </a:t>
                      </a:r>
                      <a:r>
                        <a:rPr lang="en-US" sz="2000" cap="none" spc="0" dirty="0" err="1">
                          <a:solidFill>
                            <a:schemeClr val="tx1"/>
                          </a:solidFill>
                        </a:rPr>
                        <a:t>gereksiz</a:t>
                      </a:r>
                      <a:r>
                        <a:rPr lang="en-US" sz="2000" cap="none" spc="0" dirty="0">
                          <a:solidFill>
                            <a:schemeClr val="tx1"/>
                          </a:solidFill>
                        </a:rPr>
                        <a:t> yere k</a:t>
                      </a:r>
                      <a:r>
                        <a:rPr lang="tr-TR" sz="2000" cap="none" spc="0" dirty="0" err="1">
                          <a:solidFill>
                            <a:schemeClr val="tx1"/>
                          </a:solidFill>
                        </a:rPr>
                        <a:t>orna</a:t>
                      </a:r>
                      <a:r>
                        <a:rPr lang="en-US" sz="2000" cap="none" spc="0" dirty="0">
                          <a:solidFill>
                            <a:schemeClr val="tx1"/>
                          </a:solidFill>
                        </a:rPr>
                        <a:t> </a:t>
                      </a:r>
                      <a:r>
                        <a:rPr lang="en-US" sz="2000" cap="none" spc="0" dirty="0" err="1">
                          <a:solidFill>
                            <a:schemeClr val="tx1"/>
                          </a:solidFill>
                        </a:rPr>
                        <a:t>çalınmaması</a:t>
                      </a:r>
                      <a:r>
                        <a:rPr lang="en-US" sz="2000" cap="none" spc="0" dirty="0">
                          <a:solidFill>
                            <a:schemeClr val="tx1"/>
                          </a:solidFill>
                        </a:rPr>
                        <a:t>,</a:t>
                      </a:r>
                      <a:endParaRPr lang="tr-TR" sz="2000" cap="none" spc="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cap="none" spc="0" dirty="0" err="1">
                          <a:solidFill>
                            <a:schemeClr val="tx1"/>
                          </a:solidFill>
                        </a:rPr>
                        <a:t>Araç</a:t>
                      </a:r>
                      <a:r>
                        <a:rPr lang="en-US" sz="2000" cap="none" spc="0" dirty="0">
                          <a:solidFill>
                            <a:schemeClr val="tx1"/>
                          </a:solidFill>
                        </a:rPr>
                        <a:t> </a:t>
                      </a:r>
                      <a:r>
                        <a:rPr lang="en-US" sz="2000" cap="none" spc="0" dirty="0" err="1">
                          <a:solidFill>
                            <a:schemeClr val="tx1"/>
                          </a:solidFill>
                        </a:rPr>
                        <a:t>ekzo</a:t>
                      </a:r>
                      <a:r>
                        <a:rPr lang="tr-TR" sz="2000" cap="none" spc="0" dirty="0">
                          <a:solidFill>
                            <a:schemeClr val="tx1"/>
                          </a:solidFill>
                        </a:rPr>
                        <a:t>z</a:t>
                      </a:r>
                      <a:r>
                        <a:rPr lang="en-US" sz="2000" cap="none" spc="0" dirty="0" err="1">
                          <a:solidFill>
                            <a:schemeClr val="tx1"/>
                          </a:solidFill>
                        </a:rPr>
                        <a:t>larına</a:t>
                      </a:r>
                      <a:r>
                        <a:rPr lang="en-US" sz="2000" cap="none" spc="0" dirty="0">
                          <a:solidFill>
                            <a:schemeClr val="tx1"/>
                          </a:solidFill>
                        </a:rPr>
                        <a:t> </a:t>
                      </a:r>
                      <a:r>
                        <a:rPr lang="en-US" sz="2000" cap="none" spc="0" dirty="0" err="1">
                          <a:solidFill>
                            <a:schemeClr val="tx1"/>
                          </a:solidFill>
                        </a:rPr>
                        <a:t>susturucu</a:t>
                      </a:r>
                      <a:r>
                        <a:rPr lang="en-US" sz="2000" cap="none" spc="0" dirty="0">
                          <a:solidFill>
                            <a:schemeClr val="tx1"/>
                          </a:solidFill>
                        </a:rPr>
                        <a:t> </a:t>
                      </a:r>
                      <a:r>
                        <a:rPr lang="en-US" sz="2000" cap="none" spc="0" dirty="0" err="1">
                          <a:solidFill>
                            <a:schemeClr val="tx1"/>
                          </a:solidFill>
                        </a:rPr>
                        <a:t>takılması</a:t>
                      </a:r>
                      <a:r>
                        <a:rPr lang="en-US" sz="2000" cap="none" spc="0" dirty="0">
                          <a:solidFill>
                            <a:schemeClr val="tx1"/>
                          </a:solidFill>
                        </a:rPr>
                        <a:t>,</a:t>
                      </a:r>
                      <a:endParaRPr lang="tr-TR" sz="2000" cap="none" spc="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cap="none" spc="0" dirty="0" err="1">
                          <a:solidFill>
                            <a:schemeClr val="tx1"/>
                          </a:solidFill>
                        </a:rPr>
                        <a:t>Kentlerdeki</a:t>
                      </a:r>
                      <a:r>
                        <a:rPr lang="en-US" sz="2000" cap="none" spc="0" dirty="0">
                          <a:solidFill>
                            <a:schemeClr val="tx1"/>
                          </a:solidFill>
                        </a:rPr>
                        <a:t> </a:t>
                      </a:r>
                      <a:r>
                        <a:rPr lang="en-US" sz="2000" cap="none" spc="0" dirty="0" err="1">
                          <a:solidFill>
                            <a:schemeClr val="tx1"/>
                          </a:solidFill>
                        </a:rPr>
                        <a:t>ulaşımın</a:t>
                      </a:r>
                      <a:r>
                        <a:rPr lang="en-US" sz="2000" cap="none" spc="0" dirty="0">
                          <a:solidFill>
                            <a:schemeClr val="tx1"/>
                          </a:solidFill>
                        </a:rPr>
                        <a:t> </a:t>
                      </a:r>
                      <a:r>
                        <a:rPr lang="en-US" sz="2000" cap="none" spc="0" dirty="0" err="1">
                          <a:solidFill>
                            <a:schemeClr val="tx1"/>
                          </a:solidFill>
                        </a:rPr>
                        <a:t>daha</a:t>
                      </a:r>
                      <a:r>
                        <a:rPr lang="en-US" sz="2000" cap="none" spc="0" dirty="0">
                          <a:solidFill>
                            <a:schemeClr val="tx1"/>
                          </a:solidFill>
                        </a:rPr>
                        <a:t> </a:t>
                      </a:r>
                      <a:r>
                        <a:rPr lang="en-US" sz="2000" cap="none" spc="0" dirty="0" err="1">
                          <a:solidFill>
                            <a:schemeClr val="tx1"/>
                          </a:solidFill>
                        </a:rPr>
                        <a:t>az</a:t>
                      </a:r>
                      <a:r>
                        <a:rPr lang="en-US" sz="2000" cap="none" spc="0" dirty="0">
                          <a:solidFill>
                            <a:schemeClr val="tx1"/>
                          </a:solidFill>
                        </a:rPr>
                        <a:t> </a:t>
                      </a:r>
                      <a:r>
                        <a:rPr lang="en-US" sz="2000" cap="none" spc="0" dirty="0" err="1">
                          <a:solidFill>
                            <a:schemeClr val="tx1"/>
                          </a:solidFill>
                        </a:rPr>
                        <a:t>gürültülü</a:t>
                      </a:r>
                      <a:r>
                        <a:rPr lang="en-US" sz="2000" cap="none" spc="0" dirty="0">
                          <a:solidFill>
                            <a:schemeClr val="tx1"/>
                          </a:solidFill>
                        </a:rPr>
                        <a:t> </a:t>
                      </a:r>
                      <a:r>
                        <a:rPr lang="en-US" sz="2000" cap="none" spc="0" dirty="0" err="1">
                          <a:solidFill>
                            <a:schemeClr val="tx1"/>
                          </a:solidFill>
                        </a:rPr>
                        <a:t>olan</a:t>
                      </a:r>
                      <a:r>
                        <a:rPr lang="en-US" sz="2000" cap="none" spc="0" dirty="0">
                          <a:solidFill>
                            <a:schemeClr val="tx1"/>
                          </a:solidFill>
                        </a:rPr>
                        <a:t> metro </a:t>
                      </a:r>
                      <a:r>
                        <a:rPr lang="en-US" sz="2000" cap="none" spc="0" dirty="0" err="1">
                          <a:solidFill>
                            <a:schemeClr val="tx1"/>
                          </a:solidFill>
                        </a:rPr>
                        <a:t>sistemi</a:t>
                      </a:r>
                      <a:r>
                        <a:rPr lang="en-US" sz="2000" cap="none" spc="0" dirty="0">
                          <a:solidFill>
                            <a:schemeClr val="tx1"/>
                          </a:solidFill>
                        </a:rPr>
                        <a:t> </a:t>
                      </a:r>
                      <a:r>
                        <a:rPr lang="en-US" sz="2000" cap="none" spc="0" dirty="0" err="1">
                          <a:solidFill>
                            <a:schemeClr val="tx1"/>
                          </a:solidFill>
                        </a:rPr>
                        <a:t>ile</a:t>
                      </a:r>
                      <a:r>
                        <a:rPr lang="en-US" sz="2000" cap="none" spc="0" dirty="0">
                          <a:solidFill>
                            <a:schemeClr val="tx1"/>
                          </a:solidFill>
                        </a:rPr>
                        <a:t> </a:t>
                      </a:r>
                      <a:r>
                        <a:rPr lang="en-US" sz="2000" cap="none" spc="0" dirty="0" err="1">
                          <a:solidFill>
                            <a:schemeClr val="tx1"/>
                          </a:solidFill>
                        </a:rPr>
                        <a:t>yapılması</a:t>
                      </a:r>
                      <a:r>
                        <a:rPr lang="en-US" sz="2000" cap="none" spc="0" dirty="0">
                          <a:solidFill>
                            <a:schemeClr val="tx1"/>
                          </a:solidFill>
                        </a:rPr>
                        <a:t>, </a:t>
                      </a:r>
                      <a:endParaRPr lang="tr-TR" sz="2000" cap="none" spc="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cap="none" spc="0" dirty="0" err="1">
                          <a:solidFill>
                            <a:schemeClr val="tx1"/>
                          </a:solidFill>
                        </a:rPr>
                        <a:t>Gürültü</a:t>
                      </a:r>
                      <a:r>
                        <a:rPr lang="en-US" sz="2000" cap="none" spc="0" dirty="0">
                          <a:solidFill>
                            <a:schemeClr val="tx1"/>
                          </a:solidFill>
                        </a:rPr>
                        <a:t> </a:t>
                      </a:r>
                      <a:r>
                        <a:rPr lang="en-US" sz="2000" cap="none" spc="0" dirty="0" err="1">
                          <a:solidFill>
                            <a:schemeClr val="tx1"/>
                          </a:solidFill>
                        </a:rPr>
                        <a:t>düzeyine</a:t>
                      </a:r>
                      <a:r>
                        <a:rPr lang="en-US" sz="2000" cap="none" spc="0" dirty="0">
                          <a:solidFill>
                            <a:schemeClr val="tx1"/>
                          </a:solidFill>
                        </a:rPr>
                        <a:t> varan </a:t>
                      </a:r>
                      <a:r>
                        <a:rPr lang="en-US" sz="2000" cap="none" spc="0" dirty="0" err="1">
                          <a:solidFill>
                            <a:schemeClr val="tx1"/>
                          </a:solidFill>
                        </a:rPr>
                        <a:t>müzik</a:t>
                      </a:r>
                      <a:r>
                        <a:rPr lang="en-US" sz="2000" cap="none" spc="0" dirty="0">
                          <a:solidFill>
                            <a:schemeClr val="tx1"/>
                          </a:solidFill>
                        </a:rPr>
                        <a:t> </a:t>
                      </a:r>
                      <a:r>
                        <a:rPr lang="en-US" sz="2000" cap="none" spc="0" dirty="0" err="1">
                          <a:solidFill>
                            <a:schemeClr val="tx1"/>
                          </a:solidFill>
                        </a:rPr>
                        <a:t>yayınlarının</a:t>
                      </a:r>
                      <a:r>
                        <a:rPr lang="en-US" sz="2000" cap="none" spc="0" dirty="0">
                          <a:solidFill>
                            <a:schemeClr val="tx1"/>
                          </a:solidFill>
                        </a:rPr>
                        <a:t> </a:t>
                      </a:r>
                      <a:r>
                        <a:rPr lang="en-US" sz="2000" cap="none" spc="0" dirty="0" err="1">
                          <a:solidFill>
                            <a:schemeClr val="tx1"/>
                          </a:solidFill>
                        </a:rPr>
                        <a:t>engellenmesi</a:t>
                      </a:r>
                      <a:r>
                        <a:rPr lang="en-US" sz="2000" cap="none" spc="0" dirty="0">
                          <a:solidFill>
                            <a:schemeClr val="tx1"/>
                          </a:solidFill>
                        </a:rPr>
                        <a:t>,</a:t>
                      </a:r>
                      <a:endParaRPr lang="tr-TR" sz="2000" cap="none" spc="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cap="none" spc="0" dirty="0" err="1">
                          <a:solidFill>
                            <a:schemeClr val="tx1"/>
                          </a:solidFill>
                        </a:rPr>
                        <a:t>Gürültüsüz</a:t>
                      </a:r>
                      <a:r>
                        <a:rPr lang="en-US" sz="2000" cap="none" spc="0" dirty="0">
                          <a:solidFill>
                            <a:schemeClr val="tx1"/>
                          </a:solidFill>
                        </a:rPr>
                        <a:t> </a:t>
                      </a:r>
                      <a:r>
                        <a:rPr lang="en-US" sz="2000" cap="none" spc="0" dirty="0" err="1">
                          <a:solidFill>
                            <a:schemeClr val="tx1"/>
                          </a:solidFill>
                        </a:rPr>
                        <a:t>çalışan</a:t>
                      </a:r>
                      <a:r>
                        <a:rPr lang="en-US" sz="2000" cap="none" spc="0" dirty="0">
                          <a:solidFill>
                            <a:schemeClr val="tx1"/>
                          </a:solidFill>
                        </a:rPr>
                        <a:t> </a:t>
                      </a:r>
                      <a:r>
                        <a:rPr lang="en-US" sz="2000" cap="none" spc="0" dirty="0" err="1">
                          <a:solidFill>
                            <a:schemeClr val="tx1"/>
                          </a:solidFill>
                        </a:rPr>
                        <a:t>makine</a:t>
                      </a:r>
                      <a:r>
                        <a:rPr lang="en-US" sz="2000" cap="none" spc="0" dirty="0">
                          <a:solidFill>
                            <a:schemeClr val="tx1"/>
                          </a:solidFill>
                        </a:rPr>
                        <a:t> </a:t>
                      </a:r>
                      <a:r>
                        <a:rPr lang="en-US" sz="2000" cap="none" spc="0" dirty="0" err="1">
                          <a:solidFill>
                            <a:schemeClr val="tx1"/>
                          </a:solidFill>
                        </a:rPr>
                        <a:t>teknolojilerinin</a:t>
                      </a:r>
                      <a:r>
                        <a:rPr lang="en-US" sz="2000" cap="none" spc="0" dirty="0">
                          <a:solidFill>
                            <a:schemeClr val="tx1"/>
                          </a:solidFill>
                        </a:rPr>
                        <a:t> </a:t>
                      </a:r>
                      <a:r>
                        <a:rPr lang="en-US" sz="2000" cap="none" spc="0" dirty="0" err="1">
                          <a:solidFill>
                            <a:schemeClr val="tx1"/>
                          </a:solidFill>
                        </a:rPr>
                        <a:t>geliştirilmesi</a:t>
                      </a:r>
                      <a:r>
                        <a:rPr lang="tr-TR" sz="2000" cap="none" spc="0" dirty="0">
                          <a:solidFill>
                            <a:schemeClr val="tx1"/>
                          </a:solidFill>
                        </a:rPr>
                        <a:t>…</a:t>
                      </a:r>
                    </a:p>
                  </a:txBody>
                  <a:tcPr marL="87183" marR="41964" marT="67063" marB="67063">
                    <a:lnL w="38100" cap="flat" cmpd="sng" algn="ctr">
                      <a:no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r>
                        <a:rPr lang="tr-TR" sz="2000" b="1" cap="none" spc="0" dirty="0">
                          <a:solidFill>
                            <a:schemeClr val="tx1"/>
                          </a:solidFill>
                        </a:rPr>
                        <a:t>K</a:t>
                      </a:r>
                      <a:r>
                        <a:rPr lang="en-US" sz="2000" b="1" cap="none" spc="0" dirty="0" err="1">
                          <a:solidFill>
                            <a:schemeClr val="tx1"/>
                          </a:solidFill>
                        </a:rPr>
                        <a:t>işilerin</a:t>
                      </a:r>
                      <a:r>
                        <a:rPr lang="en-US" sz="2000" b="1" cap="none" spc="0" dirty="0">
                          <a:solidFill>
                            <a:schemeClr val="tx1"/>
                          </a:solidFill>
                        </a:rPr>
                        <a:t> </a:t>
                      </a:r>
                      <a:r>
                        <a:rPr lang="en-US" sz="2000" b="1" cap="none" spc="0" dirty="0" err="1">
                          <a:solidFill>
                            <a:schemeClr val="tx1"/>
                          </a:solidFill>
                        </a:rPr>
                        <a:t>kendilerini</a:t>
                      </a:r>
                      <a:r>
                        <a:rPr lang="en-US" sz="2000" b="1" cap="none" spc="0" dirty="0">
                          <a:solidFill>
                            <a:schemeClr val="tx1"/>
                          </a:solidFill>
                        </a:rPr>
                        <a:t> </a:t>
                      </a:r>
                      <a:r>
                        <a:rPr lang="en-US" sz="2000" b="1" cap="none" spc="0" dirty="0" err="1">
                          <a:solidFill>
                            <a:schemeClr val="tx1"/>
                          </a:solidFill>
                        </a:rPr>
                        <a:t>gürültüden</a:t>
                      </a:r>
                      <a:r>
                        <a:rPr lang="en-US" sz="2000" b="1" cap="none" spc="0" dirty="0">
                          <a:solidFill>
                            <a:schemeClr val="tx1"/>
                          </a:solidFill>
                        </a:rPr>
                        <a:t> </a:t>
                      </a:r>
                      <a:r>
                        <a:rPr lang="en-US" sz="2000" b="1" cap="none" spc="0" dirty="0" err="1">
                          <a:solidFill>
                            <a:schemeClr val="tx1"/>
                          </a:solidFill>
                        </a:rPr>
                        <a:t>korumaları</a:t>
                      </a:r>
                      <a:r>
                        <a:rPr lang="en-US" sz="2000" b="1" cap="none" spc="0" dirty="0">
                          <a:solidFill>
                            <a:schemeClr val="tx1"/>
                          </a:solidFill>
                        </a:rPr>
                        <a:t> </a:t>
                      </a:r>
                      <a:r>
                        <a:rPr lang="en-US" sz="2000" b="1" cap="none" spc="0" dirty="0" err="1">
                          <a:solidFill>
                            <a:schemeClr val="tx1"/>
                          </a:solidFill>
                        </a:rPr>
                        <a:t>demektir</a:t>
                      </a:r>
                      <a:r>
                        <a:rPr lang="en-US" sz="2000" b="1" cap="none" spc="0" dirty="0">
                          <a:solidFill>
                            <a:schemeClr val="tx1"/>
                          </a:solidFill>
                        </a:rPr>
                        <a:t>. </a:t>
                      </a:r>
                      <a:endParaRPr lang="tr-TR" sz="2000" b="1" cap="none" spc="0" dirty="0">
                        <a:solidFill>
                          <a:schemeClr val="tx1"/>
                        </a:solidFill>
                      </a:endParaRPr>
                    </a:p>
                    <a:p>
                      <a:pPr marL="285750" indent="-285750">
                        <a:buFont typeface="Arial" panose="020B0604020202020204" pitchFamily="34" charset="0"/>
                        <a:buChar char="•"/>
                      </a:pPr>
                      <a:r>
                        <a:rPr lang="tr-TR" sz="2000" cap="none" spc="0" dirty="0">
                          <a:solidFill>
                            <a:schemeClr val="tx1"/>
                          </a:solidFill>
                        </a:rPr>
                        <a:t>G</a:t>
                      </a:r>
                      <a:r>
                        <a:rPr lang="en-US" sz="2000" cap="none" spc="0" dirty="0" err="1">
                          <a:solidFill>
                            <a:schemeClr val="tx1"/>
                          </a:solidFill>
                        </a:rPr>
                        <a:t>ürültülü</a:t>
                      </a:r>
                      <a:r>
                        <a:rPr lang="en-US" sz="2000" cap="none" spc="0" dirty="0">
                          <a:solidFill>
                            <a:schemeClr val="tx1"/>
                          </a:solidFill>
                        </a:rPr>
                        <a:t> </a:t>
                      </a:r>
                      <a:r>
                        <a:rPr lang="en-US" sz="2000" cap="none" spc="0" dirty="0" err="1">
                          <a:solidFill>
                            <a:schemeClr val="tx1"/>
                          </a:solidFill>
                        </a:rPr>
                        <a:t>ortamlarda</a:t>
                      </a:r>
                      <a:r>
                        <a:rPr lang="en-US" sz="2000" cap="none" spc="0" dirty="0">
                          <a:solidFill>
                            <a:schemeClr val="tx1"/>
                          </a:solidFill>
                        </a:rPr>
                        <a:t> </a:t>
                      </a:r>
                      <a:r>
                        <a:rPr lang="en-US" sz="2000" cap="none" spc="0" dirty="0" err="1">
                          <a:solidFill>
                            <a:schemeClr val="tx1"/>
                          </a:solidFill>
                        </a:rPr>
                        <a:t>çalışanların</a:t>
                      </a:r>
                      <a:r>
                        <a:rPr lang="en-US" sz="2000" cap="none" spc="0" dirty="0">
                          <a:solidFill>
                            <a:schemeClr val="tx1"/>
                          </a:solidFill>
                        </a:rPr>
                        <a:t> kulak </a:t>
                      </a:r>
                      <a:r>
                        <a:rPr lang="en-US" sz="2000" cap="none" spc="0" dirty="0" err="1">
                          <a:solidFill>
                            <a:schemeClr val="tx1"/>
                          </a:solidFill>
                        </a:rPr>
                        <a:t>tıkaçları</a:t>
                      </a:r>
                      <a:r>
                        <a:rPr lang="en-US" sz="2000" cap="none" spc="0" dirty="0">
                          <a:solidFill>
                            <a:schemeClr val="tx1"/>
                          </a:solidFill>
                        </a:rPr>
                        <a:t> </a:t>
                      </a:r>
                      <a:r>
                        <a:rPr lang="en-US" sz="2000" cap="none" spc="0" dirty="0" err="1">
                          <a:solidFill>
                            <a:schemeClr val="tx1"/>
                          </a:solidFill>
                        </a:rPr>
                        <a:t>kullanması</a:t>
                      </a:r>
                      <a:r>
                        <a:rPr lang="en-US" sz="2000" cap="none" spc="0" dirty="0">
                          <a:solidFill>
                            <a:schemeClr val="tx1"/>
                          </a:solidFill>
                        </a:rPr>
                        <a:t>, </a:t>
                      </a:r>
                      <a:endParaRPr lang="tr-TR" sz="2000" cap="none" spc="0" dirty="0">
                        <a:solidFill>
                          <a:schemeClr val="tx1"/>
                        </a:solidFill>
                      </a:endParaRPr>
                    </a:p>
                    <a:p>
                      <a:pPr marL="285750" indent="-285750">
                        <a:buFont typeface="Arial" panose="020B0604020202020204" pitchFamily="34" charset="0"/>
                        <a:buChar char="•"/>
                      </a:pPr>
                      <a:r>
                        <a:rPr lang="en-US" sz="2000" cap="none" spc="0" dirty="0" err="1">
                          <a:solidFill>
                            <a:schemeClr val="tx1"/>
                          </a:solidFill>
                        </a:rPr>
                        <a:t>Sesi</a:t>
                      </a:r>
                      <a:r>
                        <a:rPr lang="en-US" sz="2000" cap="none" spc="0" dirty="0">
                          <a:solidFill>
                            <a:schemeClr val="tx1"/>
                          </a:solidFill>
                        </a:rPr>
                        <a:t> </a:t>
                      </a:r>
                      <a:r>
                        <a:rPr lang="en-US" sz="2000" cap="none" spc="0" dirty="0" err="1">
                          <a:solidFill>
                            <a:schemeClr val="tx1"/>
                          </a:solidFill>
                        </a:rPr>
                        <a:t>emen</a:t>
                      </a:r>
                      <a:r>
                        <a:rPr lang="en-US" sz="2000" cap="none" spc="0" dirty="0">
                          <a:solidFill>
                            <a:schemeClr val="tx1"/>
                          </a:solidFill>
                        </a:rPr>
                        <a:t> </a:t>
                      </a:r>
                      <a:r>
                        <a:rPr lang="en-US" sz="2000" cap="none" spc="0" dirty="0" err="1">
                          <a:solidFill>
                            <a:schemeClr val="tx1"/>
                          </a:solidFill>
                        </a:rPr>
                        <a:t>ya</a:t>
                      </a:r>
                      <a:r>
                        <a:rPr lang="en-US" sz="2000" cap="none" spc="0" dirty="0">
                          <a:solidFill>
                            <a:schemeClr val="tx1"/>
                          </a:solidFill>
                        </a:rPr>
                        <a:t> da </a:t>
                      </a:r>
                      <a:r>
                        <a:rPr lang="en-US" sz="2000" cap="none" spc="0" dirty="0" err="1">
                          <a:solidFill>
                            <a:schemeClr val="tx1"/>
                          </a:solidFill>
                        </a:rPr>
                        <a:t>basıncını</a:t>
                      </a:r>
                      <a:r>
                        <a:rPr lang="en-US" sz="2000" cap="none" spc="0" dirty="0">
                          <a:solidFill>
                            <a:schemeClr val="tx1"/>
                          </a:solidFill>
                        </a:rPr>
                        <a:t> </a:t>
                      </a:r>
                      <a:r>
                        <a:rPr lang="en-US" sz="2000" cap="none" spc="0" dirty="0" err="1">
                          <a:solidFill>
                            <a:schemeClr val="tx1"/>
                          </a:solidFill>
                        </a:rPr>
                        <a:t>azaltan</a:t>
                      </a:r>
                      <a:r>
                        <a:rPr lang="en-US" sz="2000" cap="none" spc="0" dirty="0">
                          <a:solidFill>
                            <a:schemeClr val="tx1"/>
                          </a:solidFill>
                        </a:rPr>
                        <a:t> </a:t>
                      </a:r>
                      <a:r>
                        <a:rPr lang="en-US" sz="2000" cap="none" spc="0" dirty="0" err="1">
                          <a:solidFill>
                            <a:schemeClr val="tx1"/>
                          </a:solidFill>
                        </a:rPr>
                        <a:t>duvar</a:t>
                      </a:r>
                      <a:r>
                        <a:rPr lang="en-US" sz="2000" cap="none" spc="0" dirty="0">
                          <a:solidFill>
                            <a:schemeClr val="tx1"/>
                          </a:solidFill>
                        </a:rPr>
                        <a:t> </a:t>
                      </a:r>
                      <a:r>
                        <a:rPr lang="en-US" sz="2000" cap="none" spc="0" dirty="0" err="1">
                          <a:solidFill>
                            <a:schemeClr val="tx1"/>
                          </a:solidFill>
                        </a:rPr>
                        <a:t>döşemelerinin</a:t>
                      </a:r>
                      <a:r>
                        <a:rPr lang="en-US" sz="2000" cap="none" spc="0" dirty="0">
                          <a:solidFill>
                            <a:schemeClr val="tx1"/>
                          </a:solidFill>
                        </a:rPr>
                        <a:t> </a:t>
                      </a:r>
                      <a:r>
                        <a:rPr lang="en-US" sz="2000" cap="none" spc="0" dirty="0" err="1">
                          <a:solidFill>
                            <a:schemeClr val="tx1"/>
                          </a:solidFill>
                        </a:rPr>
                        <a:t>kullanılması</a:t>
                      </a:r>
                      <a:r>
                        <a:rPr lang="tr-TR" sz="2000" cap="none" spc="0" dirty="0">
                          <a:solidFill>
                            <a:schemeClr val="tx1"/>
                          </a:solidFill>
                        </a:rPr>
                        <a:t>…</a:t>
                      </a:r>
                    </a:p>
                  </a:txBody>
                  <a:tcPr marL="87183" marR="41964" marT="67063" marB="67063">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38100" cap="flat" cmpd="sng" algn="ctr">
                      <a:noFill/>
                      <a:prstDash val="solid"/>
                    </a:lnB>
                    <a:solidFill>
                      <a:srgbClr val="F2F2F2">
                        <a:alpha val="30196"/>
                      </a:srgbClr>
                    </a:solidFill>
                  </a:tcPr>
                </a:tc>
                <a:tc>
                  <a:txBody>
                    <a:bodyPr/>
                    <a:lstStyle/>
                    <a:p>
                      <a:pPr marL="285750" indent="-285750">
                        <a:buFont typeface="Arial" panose="020B0604020202020204" pitchFamily="34" charset="0"/>
                        <a:buChar char="•"/>
                      </a:pPr>
                      <a:r>
                        <a:rPr lang="en-US" sz="2000" cap="none" spc="0" dirty="0" err="1">
                          <a:solidFill>
                            <a:schemeClr val="tx1"/>
                          </a:solidFill>
                        </a:rPr>
                        <a:t>Kentlerin</a:t>
                      </a:r>
                      <a:r>
                        <a:rPr lang="en-US" sz="2000" cap="none" spc="0" dirty="0">
                          <a:solidFill>
                            <a:schemeClr val="tx1"/>
                          </a:solidFill>
                        </a:rPr>
                        <a:t> </a:t>
                      </a:r>
                      <a:r>
                        <a:rPr lang="en-US" sz="2000" cap="none" spc="0" dirty="0" err="1">
                          <a:solidFill>
                            <a:schemeClr val="tx1"/>
                          </a:solidFill>
                        </a:rPr>
                        <a:t>yer</a:t>
                      </a:r>
                      <a:r>
                        <a:rPr lang="en-US" sz="2000" cap="none" spc="0" dirty="0">
                          <a:solidFill>
                            <a:schemeClr val="tx1"/>
                          </a:solidFill>
                        </a:rPr>
                        <a:t> </a:t>
                      </a:r>
                      <a:r>
                        <a:rPr lang="en-US" sz="2000" cap="none" spc="0" dirty="0" err="1">
                          <a:solidFill>
                            <a:schemeClr val="tx1"/>
                          </a:solidFill>
                        </a:rPr>
                        <a:t>seçimi</a:t>
                      </a:r>
                      <a:r>
                        <a:rPr lang="en-US" sz="2000" cap="none" spc="0" dirty="0">
                          <a:solidFill>
                            <a:schemeClr val="tx1"/>
                          </a:solidFill>
                        </a:rPr>
                        <a:t>, </a:t>
                      </a:r>
                      <a:endParaRPr lang="tr-TR" sz="2000" cap="none" spc="0" dirty="0">
                        <a:solidFill>
                          <a:schemeClr val="tx1"/>
                        </a:solidFill>
                      </a:endParaRPr>
                    </a:p>
                    <a:p>
                      <a:pPr marL="285750" indent="-285750">
                        <a:buFont typeface="Arial" panose="020B0604020202020204" pitchFamily="34" charset="0"/>
                        <a:buChar char="•"/>
                      </a:pPr>
                      <a:r>
                        <a:rPr lang="en-US" sz="2000" cap="none" spc="0" dirty="0" err="1">
                          <a:solidFill>
                            <a:schemeClr val="tx1"/>
                          </a:solidFill>
                        </a:rPr>
                        <a:t>Yol</a:t>
                      </a:r>
                      <a:r>
                        <a:rPr lang="en-US" sz="2000" cap="none" spc="0" dirty="0">
                          <a:solidFill>
                            <a:schemeClr val="tx1"/>
                          </a:solidFill>
                        </a:rPr>
                        <a:t> </a:t>
                      </a:r>
                      <a:r>
                        <a:rPr lang="en-US" sz="2000" cap="none" spc="0" dirty="0" err="1">
                          <a:solidFill>
                            <a:schemeClr val="tx1"/>
                          </a:solidFill>
                        </a:rPr>
                        <a:t>kenarlarına</a:t>
                      </a:r>
                      <a:r>
                        <a:rPr lang="en-US" sz="2000" cap="none" spc="0" dirty="0">
                          <a:solidFill>
                            <a:schemeClr val="tx1"/>
                          </a:solidFill>
                        </a:rPr>
                        <a:t> </a:t>
                      </a:r>
                      <a:r>
                        <a:rPr lang="en-US" sz="2000" cap="none" spc="0" dirty="0" err="1">
                          <a:solidFill>
                            <a:schemeClr val="tx1"/>
                          </a:solidFill>
                        </a:rPr>
                        <a:t>sesi</a:t>
                      </a:r>
                      <a:r>
                        <a:rPr lang="en-US" sz="2000" cap="none" spc="0" dirty="0">
                          <a:solidFill>
                            <a:schemeClr val="tx1"/>
                          </a:solidFill>
                        </a:rPr>
                        <a:t> </a:t>
                      </a:r>
                      <a:r>
                        <a:rPr lang="en-US" sz="2000" cap="none" spc="0" dirty="0" err="1">
                          <a:solidFill>
                            <a:schemeClr val="tx1"/>
                          </a:solidFill>
                        </a:rPr>
                        <a:t>emen</a:t>
                      </a:r>
                      <a:r>
                        <a:rPr lang="en-US" sz="2000" cap="none" spc="0" dirty="0">
                          <a:solidFill>
                            <a:schemeClr val="tx1"/>
                          </a:solidFill>
                        </a:rPr>
                        <a:t> </a:t>
                      </a:r>
                      <a:r>
                        <a:rPr lang="en-US" sz="2000" cap="none" spc="0" dirty="0" err="1">
                          <a:solidFill>
                            <a:schemeClr val="tx1"/>
                          </a:solidFill>
                        </a:rPr>
                        <a:t>özellikleri</a:t>
                      </a:r>
                      <a:r>
                        <a:rPr lang="en-US" sz="2000" cap="none" spc="0" dirty="0">
                          <a:solidFill>
                            <a:schemeClr val="tx1"/>
                          </a:solidFill>
                        </a:rPr>
                        <a:t> </a:t>
                      </a:r>
                      <a:r>
                        <a:rPr lang="en-US" sz="2000" cap="none" spc="0" dirty="0" err="1">
                          <a:solidFill>
                            <a:schemeClr val="tx1"/>
                          </a:solidFill>
                        </a:rPr>
                        <a:t>nedeniyle</a:t>
                      </a:r>
                      <a:r>
                        <a:rPr lang="en-US" sz="2000" cap="none" spc="0" dirty="0">
                          <a:solidFill>
                            <a:schemeClr val="tx1"/>
                          </a:solidFill>
                        </a:rPr>
                        <a:t> </a:t>
                      </a:r>
                      <a:r>
                        <a:rPr lang="en-US" sz="2000" cap="none" spc="0" dirty="0" err="1">
                          <a:solidFill>
                            <a:schemeClr val="tx1"/>
                          </a:solidFill>
                        </a:rPr>
                        <a:t>ağaçlar</a:t>
                      </a:r>
                      <a:r>
                        <a:rPr lang="en-US" sz="2000" cap="none" spc="0" dirty="0">
                          <a:solidFill>
                            <a:schemeClr val="tx1"/>
                          </a:solidFill>
                        </a:rPr>
                        <a:t> </a:t>
                      </a:r>
                      <a:r>
                        <a:rPr lang="en-US" sz="2000" cap="none" spc="0" dirty="0" err="1">
                          <a:solidFill>
                            <a:schemeClr val="tx1"/>
                          </a:solidFill>
                        </a:rPr>
                        <a:t>dikilmesi</a:t>
                      </a:r>
                      <a:r>
                        <a:rPr lang="en-US" sz="2000" cap="none" spc="0" dirty="0">
                          <a:solidFill>
                            <a:schemeClr val="tx1"/>
                          </a:solidFill>
                        </a:rPr>
                        <a:t>,</a:t>
                      </a:r>
                      <a:endParaRPr lang="tr-TR" sz="2000" cap="none" spc="0" dirty="0">
                        <a:solidFill>
                          <a:schemeClr val="tx1"/>
                        </a:solidFill>
                      </a:endParaRPr>
                    </a:p>
                    <a:p>
                      <a:pPr marL="285750" indent="-285750">
                        <a:buFont typeface="Arial" panose="020B0604020202020204" pitchFamily="34" charset="0"/>
                        <a:buChar char="•"/>
                      </a:pPr>
                      <a:r>
                        <a:rPr lang="tr-TR" sz="2000" cap="none" spc="0" dirty="0">
                          <a:solidFill>
                            <a:schemeClr val="tx1"/>
                          </a:solidFill>
                        </a:rPr>
                        <a:t>Yol kenarlarına konulan perdeler-engeller,</a:t>
                      </a:r>
                      <a:r>
                        <a:rPr lang="en-US" sz="2000" cap="none" spc="0" dirty="0">
                          <a:solidFill>
                            <a:schemeClr val="tx1"/>
                          </a:solidFill>
                        </a:rPr>
                        <a:t> </a:t>
                      </a:r>
                      <a:endParaRPr lang="tr-TR" sz="2000" cap="none" spc="0" dirty="0">
                        <a:solidFill>
                          <a:schemeClr val="tx1"/>
                        </a:solidFill>
                      </a:endParaRPr>
                    </a:p>
                    <a:p>
                      <a:pPr marL="285750" indent="-285750">
                        <a:buFont typeface="Arial" panose="020B0604020202020204" pitchFamily="34" charset="0"/>
                        <a:buChar char="•"/>
                      </a:pPr>
                      <a:r>
                        <a:rPr lang="en-US" sz="2000" cap="none" spc="0" dirty="0" err="1">
                          <a:solidFill>
                            <a:schemeClr val="tx1"/>
                          </a:solidFill>
                        </a:rPr>
                        <a:t>Ses</a:t>
                      </a:r>
                      <a:r>
                        <a:rPr lang="en-US" sz="2000" cap="none" spc="0" dirty="0">
                          <a:solidFill>
                            <a:schemeClr val="tx1"/>
                          </a:solidFill>
                        </a:rPr>
                        <a:t> </a:t>
                      </a:r>
                      <a:r>
                        <a:rPr lang="en-US" sz="2000" cap="none" spc="0" dirty="0" err="1">
                          <a:solidFill>
                            <a:schemeClr val="tx1"/>
                          </a:solidFill>
                        </a:rPr>
                        <a:t>geçirmeyen</a:t>
                      </a:r>
                      <a:r>
                        <a:rPr lang="en-US" sz="2000" cap="none" spc="0" dirty="0">
                          <a:solidFill>
                            <a:schemeClr val="tx1"/>
                          </a:solidFill>
                        </a:rPr>
                        <a:t> </a:t>
                      </a:r>
                      <a:r>
                        <a:rPr lang="en-US" sz="2000" cap="none" spc="0" dirty="0" err="1">
                          <a:solidFill>
                            <a:schemeClr val="tx1"/>
                          </a:solidFill>
                        </a:rPr>
                        <a:t>yapı</a:t>
                      </a:r>
                      <a:r>
                        <a:rPr lang="en-US" sz="2000" cap="none" spc="0" dirty="0">
                          <a:solidFill>
                            <a:schemeClr val="tx1"/>
                          </a:solidFill>
                        </a:rPr>
                        <a:t> </a:t>
                      </a:r>
                      <a:r>
                        <a:rPr lang="en-US" sz="2000" cap="none" spc="0" dirty="0" err="1">
                          <a:solidFill>
                            <a:schemeClr val="tx1"/>
                          </a:solidFill>
                        </a:rPr>
                        <a:t>elemanlarının</a:t>
                      </a:r>
                      <a:r>
                        <a:rPr lang="en-US" sz="2000" cap="none" spc="0" dirty="0">
                          <a:solidFill>
                            <a:schemeClr val="tx1"/>
                          </a:solidFill>
                        </a:rPr>
                        <a:t> </a:t>
                      </a:r>
                      <a:r>
                        <a:rPr lang="en-US" sz="2000" cap="none" spc="0" dirty="0" err="1">
                          <a:solidFill>
                            <a:schemeClr val="tx1"/>
                          </a:solidFill>
                        </a:rPr>
                        <a:t>ve</a:t>
                      </a:r>
                      <a:r>
                        <a:rPr lang="en-US" sz="2000" cap="none" spc="0" dirty="0">
                          <a:solidFill>
                            <a:schemeClr val="tx1"/>
                          </a:solidFill>
                        </a:rPr>
                        <a:t> </a:t>
                      </a:r>
                      <a:r>
                        <a:rPr lang="en-US" sz="2000" cap="none" spc="0" dirty="0" err="1">
                          <a:solidFill>
                            <a:schemeClr val="tx1"/>
                          </a:solidFill>
                        </a:rPr>
                        <a:t>pencerelerden</a:t>
                      </a:r>
                      <a:r>
                        <a:rPr lang="en-US" sz="2000" cap="none" spc="0" dirty="0">
                          <a:solidFill>
                            <a:schemeClr val="tx1"/>
                          </a:solidFill>
                        </a:rPr>
                        <a:t> </a:t>
                      </a:r>
                      <a:r>
                        <a:rPr lang="en-US" sz="2000" cap="none" spc="0" dirty="0" err="1">
                          <a:solidFill>
                            <a:schemeClr val="tx1"/>
                          </a:solidFill>
                        </a:rPr>
                        <a:t>ses</a:t>
                      </a:r>
                      <a:r>
                        <a:rPr lang="en-US" sz="2000" cap="none" spc="0" dirty="0">
                          <a:solidFill>
                            <a:schemeClr val="tx1"/>
                          </a:solidFill>
                        </a:rPr>
                        <a:t> </a:t>
                      </a:r>
                      <a:r>
                        <a:rPr lang="en-US" sz="2000" cap="none" spc="0" dirty="0" err="1">
                          <a:solidFill>
                            <a:schemeClr val="tx1"/>
                          </a:solidFill>
                        </a:rPr>
                        <a:t>geçişini</a:t>
                      </a:r>
                      <a:r>
                        <a:rPr lang="en-US" sz="2000" cap="none" spc="0" dirty="0">
                          <a:solidFill>
                            <a:schemeClr val="tx1"/>
                          </a:solidFill>
                        </a:rPr>
                        <a:t> </a:t>
                      </a:r>
                      <a:r>
                        <a:rPr lang="en-US" sz="2000" cap="none" spc="0" dirty="0" err="1">
                          <a:solidFill>
                            <a:schemeClr val="tx1"/>
                          </a:solidFill>
                        </a:rPr>
                        <a:t>azaltan</a:t>
                      </a:r>
                      <a:r>
                        <a:rPr lang="en-US" sz="2000" cap="none" spc="0" dirty="0">
                          <a:solidFill>
                            <a:schemeClr val="tx1"/>
                          </a:solidFill>
                        </a:rPr>
                        <a:t> </a:t>
                      </a:r>
                      <a:r>
                        <a:rPr lang="en-US" sz="2000" cap="none" spc="0" dirty="0" err="1">
                          <a:solidFill>
                            <a:schemeClr val="tx1"/>
                          </a:solidFill>
                        </a:rPr>
                        <a:t>çift</a:t>
                      </a:r>
                      <a:r>
                        <a:rPr lang="en-US" sz="2000" cap="none" spc="0" dirty="0">
                          <a:solidFill>
                            <a:schemeClr val="tx1"/>
                          </a:solidFill>
                        </a:rPr>
                        <a:t> cam </a:t>
                      </a:r>
                      <a:r>
                        <a:rPr lang="en-US" sz="2000" cap="none" spc="0" dirty="0" err="1">
                          <a:solidFill>
                            <a:schemeClr val="tx1"/>
                          </a:solidFill>
                        </a:rPr>
                        <a:t>kullanılması</a:t>
                      </a:r>
                      <a:r>
                        <a:rPr lang="en-US" sz="2000" cap="none" spc="0" dirty="0">
                          <a:solidFill>
                            <a:schemeClr val="tx1"/>
                          </a:solidFill>
                        </a:rPr>
                        <a:t>, </a:t>
                      </a:r>
                      <a:endParaRPr lang="tr-TR" sz="2000" cap="none" spc="0" dirty="0">
                        <a:solidFill>
                          <a:schemeClr val="tx1"/>
                        </a:solidFill>
                      </a:endParaRPr>
                    </a:p>
                    <a:p>
                      <a:pPr marL="285750" indent="-285750">
                        <a:buFont typeface="Arial" panose="020B0604020202020204" pitchFamily="34" charset="0"/>
                        <a:buChar char="•"/>
                      </a:pPr>
                      <a:r>
                        <a:rPr lang="en-US" sz="2000" cap="none" spc="0" dirty="0" err="1">
                          <a:solidFill>
                            <a:schemeClr val="tx1"/>
                          </a:solidFill>
                        </a:rPr>
                        <a:t>Gürültülü</a:t>
                      </a:r>
                      <a:r>
                        <a:rPr lang="en-US" sz="2000" cap="none" spc="0" dirty="0">
                          <a:solidFill>
                            <a:schemeClr val="tx1"/>
                          </a:solidFill>
                        </a:rPr>
                        <a:t> </a:t>
                      </a:r>
                      <a:r>
                        <a:rPr lang="en-US" sz="2000" cap="none" spc="0" dirty="0" err="1">
                          <a:solidFill>
                            <a:schemeClr val="tx1"/>
                          </a:solidFill>
                        </a:rPr>
                        <a:t>işyerlerinin</a:t>
                      </a:r>
                      <a:r>
                        <a:rPr lang="en-US" sz="2000" cap="none" spc="0" dirty="0">
                          <a:solidFill>
                            <a:schemeClr val="tx1"/>
                          </a:solidFill>
                        </a:rPr>
                        <a:t> </a:t>
                      </a:r>
                      <a:r>
                        <a:rPr lang="en-US" sz="2000" cap="none" spc="0" dirty="0" err="1">
                          <a:solidFill>
                            <a:schemeClr val="tx1"/>
                          </a:solidFill>
                        </a:rPr>
                        <a:t>yerleşim</a:t>
                      </a:r>
                      <a:r>
                        <a:rPr lang="en-US" sz="2000" cap="none" spc="0" dirty="0">
                          <a:solidFill>
                            <a:schemeClr val="tx1"/>
                          </a:solidFill>
                        </a:rPr>
                        <a:t> </a:t>
                      </a:r>
                      <a:r>
                        <a:rPr lang="en-US" sz="2000" cap="none" spc="0" dirty="0" err="1">
                          <a:solidFill>
                            <a:schemeClr val="tx1"/>
                          </a:solidFill>
                        </a:rPr>
                        <a:t>yerlerinin</a:t>
                      </a:r>
                      <a:r>
                        <a:rPr lang="en-US" sz="2000" cap="none" spc="0" dirty="0">
                          <a:solidFill>
                            <a:schemeClr val="tx1"/>
                          </a:solidFill>
                        </a:rPr>
                        <a:t> </a:t>
                      </a:r>
                      <a:r>
                        <a:rPr lang="en-US" sz="2000" cap="none" spc="0" dirty="0" err="1">
                          <a:solidFill>
                            <a:schemeClr val="tx1"/>
                          </a:solidFill>
                        </a:rPr>
                        <a:t>uzaklarına</a:t>
                      </a:r>
                      <a:r>
                        <a:rPr lang="en-US" sz="2000" cap="none" spc="0" dirty="0">
                          <a:solidFill>
                            <a:schemeClr val="tx1"/>
                          </a:solidFill>
                        </a:rPr>
                        <a:t> </a:t>
                      </a:r>
                      <a:r>
                        <a:rPr lang="en-US" sz="2000" cap="none" spc="0" dirty="0" err="1">
                          <a:solidFill>
                            <a:schemeClr val="tx1"/>
                          </a:solidFill>
                        </a:rPr>
                        <a:t>yapılmas</a:t>
                      </a:r>
                      <a:r>
                        <a:rPr lang="tr-TR" sz="2000" cap="none" spc="0" dirty="0">
                          <a:solidFill>
                            <a:schemeClr val="tx1"/>
                          </a:solidFill>
                        </a:rPr>
                        <a:t>ı…</a:t>
                      </a:r>
                    </a:p>
                  </a:txBody>
                  <a:tcPr marL="87183" marR="41964" marT="67063" marB="67063">
                    <a:lnL w="6350" cap="flat" cmpd="sng" algn="ctr">
                      <a:solidFill>
                        <a:schemeClr val="tx1">
                          <a:lumMod val="75000"/>
                          <a:lumOff val="25000"/>
                        </a:schemeClr>
                      </a:solidFill>
                      <a:prstDash val="solid"/>
                    </a:lnL>
                    <a:lnR w="38100" cap="flat" cmpd="sng" algn="ctr">
                      <a:noFill/>
                      <a:prstDash val="solid"/>
                    </a:lnR>
                    <a:lnT w="38100" cmpd="sng">
                      <a:noFill/>
                    </a:lnT>
                    <a:lnB w="38100" cap="flat" cmpd="sng" algn="ctr">
                      <a:noFill/>
                      <a:prstDash val="solid"/>
                    </a:lnB>
                    <a:solidFill>
                      <a:srgbClr val="F2F2F2">
                        <a:alpha val="30196"/>
                      </a:srgbClr>
                    </a:solidFill>
                  </a:tcPr>
                </a:tc>
                <a:extLst>
                  <a:ext uri="{0D108BD9-81ED-4DB2-BD59-A6C34878D82A}">
                    <a16:rowId xmlns:a16="http://schemas.microsoft.com/office/drawing/2014/main" val="3685923841"/>
                  </a:ext>
                </a:extLst>
              </a:tr>
            </a:tbl>
          </a:graphicData>
        </a:graphic>
      </p:graphicFrame>
      <p:sp>
        <p:nvSpPr>
          <p:cNvPr id="41" name="Footer Placeholder 3">
            <a:extLst>
              <a:ext uri="{FF2B5EF4-FFF2-40B4-BE49-F238E27FC236}">
                <a16:creationId xmlns:a16="http://schemas.microsoft.com/office/drawing/2014/main" id="{E4611EF0-2195-4546-2E39-328E619DD4D2}"/>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55</a:t>
            </a:fld>
            <a:endParaRPr lang="tr-TR" noProof="0"/>
          </a:p>
        </p:txBody>
      </p:sp>
    </p:spTree>
    <p:extLst>
      <p:ext uri="{BB962C8B-B14F-4D97-AF65-F5344CB8AC3E}">
        <p14:creationId xmlns:p14="http://schemas.microsoft.com/office/powerpoint/2010/main" val="3532539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CD9791E8-A04E-BB99-C4F8-D06BDC93AB7F}"/>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4" name="Slayt Numarası Yer Tutucusu 3">
            <a:extLst>
              <a:ext uri="{FF2B5EF4-FFF2-40B4-BE49-F238E27FC236}">
                <a16:creationId xmlns:a16="http://schemas.microsoft.com/office/drawing/2014/main" id="{C9087A56-9197-896A-92EF-AE2F4D12CF8E}"/>
              </a:ext>
            </a:extLst>
          </p:cNvPr>
          <p:cNvSpPr>
            <a:spLocks noGrp="1"/>
          </p:cNvSpPr>
          <p:nvPr>
            <p:ph type="sldNum" sz="quarter" idx="12"/>
          </p:nvPr>
        </p:nvSpPr>
        <p:spPr/>
        <p:txBody>
          <a:bodyPr/>
          <a:lstStyle/>
          <a:p>
            <a:pPr rtl="0"/>
            <a:fld id="{294A09A9-5501-47C1-A89A-A340965A2BE2}" type="slidenum">
              <a:rPr lang="tr-TR" noProof="0" smtClean="0"/>
              <a:t>56</a:t>
            </a:fld>
            <a:endParaRPr lang="tr-TR" noProof="0"/>
          </a:p>
        </p:txBody>
      </p:sp>
      <p:sp>
        <p:nvSpPr>
          <p:cNvPr id="8" name="Metin kutusu 7">
            <a:extLst>
              <a:ext uri="{FF2B5EF4-FFF2-40B4-BE49-F238E27FC236}">
                <a16:creationId xmlns:a16="http://schemas.microsoft.com/office/drawing/2014/main" id="{AB845DEF-AEFB-6821-8762-41A0319E1858}"/>
              </a:ext>
            </a:extLst>
          </p:cNvPr>
          <p:cNvSpPr txBox="1"/>
          <p:nvPr/>
        </p:nvSpPr>
        <p:spPr>
          <a:xfrm>
            <a:off x="463921" y="918202"/>
            <a:ext cx="11264157" cy="4247317"/>
          </a:xfrm>
          <a:prstGeom prst="rect">
            <a:avLst/>
          </a:prstGeom>
          <a:noFill/>
        </p:spPr>
        <p:txBody>
          <a:bodyPr wrap="square">
            <a:spAutoFit/>
          </a:bodyPr>
          <a:lstStyle/>
          <a:p>
            <a:r>
              <a:rPr lang="tr-TR" sz="3200" b="1" dirty="0">
                <a:solidFill>
                  <a:schemeClr val="accent1">
                    <a:lumMod val="75000"/>
                  </a:schemeClr>
                </a:solidFill>
              </a:rPr>
              <a:t>KONUT SAĞLIĞI</a:t>
            </a:r>
          </a:p>
          <a:p>
            <a:r>
              <a:rPr lang="tr-TR" sz="2000" dirty="0"/>
              <a:t>“Beyaz Yakalıların Hastalığı” ya da “Hasta Bina Sendromu (HBS)”  </a:t>
            </a:r>
          </a:p>
          <a:p>
            <a:endParaRPr lang="tr-TR" sz="2000" dirty="0"/>
          </a:p>
          <a:p>
            <a:r>
              <a:rPr lang="tr-TR" sz="2000" dirty="0"/>
              <a:t>• Yapılan araştırmalar sonucunda modern kent yaşamını çevreleyen binalar; rezidanslar, </a:t>
            </a:r>
            <a:r>
              <a:rPr lang="tr-TR" sz="2000" dirty="0" err="1"/>
              <a:t>avmler</a:t>
            </a:r>
            <a:r>
              <a:rPr lang="tr-TR" sz="2000" dirty="0"/>
              <a:t>, plazalar, gökdelenler ve kuleler gibi binalarda bulunanlarda;</a:t>
            </a:r>
          </a:p>
          <a:p>
            <a:r>
              <a:rPr lang="tr-TR" sz="2000" dirty="0"/>
              <a:t>uyku problemi, dikkat dağınıklığı, yorgunluk, baş ağrısı, depresyon, uyuşukluk, konsantrasyon eksikliği, tat ve koku alma eksikliği, solunum yollarında, gözlerde tahriş gibi birçok şikayetlerin arttığı saptanmıştır. Bu şikayetlerin oluşmasına neden olarak, havalandırmanın yetersiz olması, dış çevreden gelen kirleticiler, bina içinden kaynaklı</a:t>
            </a:r>
          </a:p>
          <a:p>
            <a:r>
              <a:rPr lang="tr-TR" sz="2000" dirty="0"/>
              <a:t>kirleticiler, bina yapımında kullanılan inşaat malzemeleri, yetersiz ışık, uygun olmayan nem ve sıcaklık, kokular, ses ve</a:t>
            </a:r>
          </a:p>
          <a:p>
            <a:r>
              <a:rPr lang="tr-TR" sz="2000" dirty="0"/>
              <a:t>elektromanyetik kirlilik söylenebilir.</a:t>
            </a:r>
          </a:p>
          <a:p>
            <a:endParaRPr lang="tr-TR" dirty="0"/>
          </a:p>
        </p:txBody>
      </p:sp>
    </p:spTree>
    <p:extLst>
      <p:ext uri="{BB962C8B-B14F-4D97-AF65-F5344CB8AC3E}">
        <p14:creationId xmlns:p14="http://schemas.microsoft.com/office/powerpoint/2010/main" val="383949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1DD9BFF-8722-5737-66D3-40FBD03DB8C7}"/>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4" name="Slayt Numarası Yer Tutucusu 3">
            <a:extLst>
              <a:ext uri="{FF2B5EF4-FFF2-40B4-BE49-F238E27FC236}">
                <a16:creationId xmlns:a16="http://schemas.microsoft.com/office/drawing/2014/main" id="{C8501414-ADDD-457B-995D-7E8AFA64589B}"/>
              </a:ext>
            </a:extLst>
          </p:cNvPr>
          <p:cNvSpPr>
            <a:spLocks noGrp="1"/>
          </p:cNvSpPr>
          <p:nvPr>
            <p:ph type="sldNum" sz="quarter" idx="12"/>
          </p:nvPr>
        </p:nvSpPr>
        <p:spPr/>
        <p:txBody>
          <a:bodyPr/>
          <a:lstStyle/>
          <a:p>
            <a:pPr rtl="0"/>
            <a:fld id="{294A09A9-5501-47C1-A89A-A340965A2BE2}" type="slidenum">
              <a:rPr lang="tr-TR" noProof="0" smtClean="0"/>
              <a:t>57</a:t>
            </a:fld>
            <a:endParaRPr lang="tr-TR" noProof="0"/>
          </a:p>
        </p:txBody>
      </p:sp>
      <p:pic>
        <p:nvPicPr>
          <p:cNvPr id="6" name="Resim 5">
            <a:extLst>
              <a:ext uri="{FF2B5EF4-FFF2-40B4-BE49-F238E27FC236}">
                <a16:creationId xmlns:a16="http://schemas.microsoft.com/office/drawing/2014/main" id="{6CA1D00D-C2A9-6B5C-C21F-0FB37EFA576A}"/>
              </a:ext>
            </a:extLst>
          </p:cNvPr>
          <p:cNvPicPr>
            <a:picLocks noChangeAspect="1"/>
          </p:cNvPicPr>
          <p:nvPr/>
        </p:nvPicPr>
        <p:blipFill>
          <a:blip r:embed="rId2"/>
          <a:stretch>
            <a:fillRect/>
          </a:stretch>
        </p:blipFill>
        <p:spPr>
          <a:xfrm>
            <a:off x="988168" y="623528"/>
            <a:ext cx="10047579" cy="5600300"/>
          </a:xfrm>
          <a:prstGeom prst="rect">
            <a:avLst/>
          </a:prstGeom>
        </p:spPr>
      </p:pic>
    </p:spTree>
    <p:extLst>
      <p:ext uri="{BB962C8B-B14F-4D97-AF65-F5344CB8AC3E}">
        <p14:creationId xmlns:p14="http://schemas.microsoft.com/office/powerpoint/2010/main" val="2724790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6CD956-3339-DF6B-156A-C40C63ECC156}"/>
              </a:ext>
            </a:extLst>
          </p:cNvPr>
          <p:cNvSpPr>
            <a:spLocks noGrp="1"/>
          </p:cNvSpPr>
          <p:nvPr>
            <p:ph type="title"/>
          </p:nvPr>
        </p:nvSpPr>
        <p:spPr/>
        <p:txBody>
          <a:bodyPr/>
          <a:lstStyle/>
          <a:p>
            <a:r>
              <a:rPr lang="tr-TR" dirty="0"/>
              <a:t>Su kirliliği</a:t>
            </a:r>
            <a:br>
              <a:rPr lang="tr-TR" dirty="0"/>
            </a:br>
            <a:endParaRPr lang="tr-TR" dirty="0"/>
          </a:p>
        </p:txBody>
      </p:sp>
      <p:sp>
        <p:nvSpPr>
          <p:cNvPr id="3" name="İçerik Yer Tutucusu 2">
            <a:extLst>
              <a:ext uri="{FF2B5EF4-FFF2-40B4-BE49-F238E27FC236}">
                <a16:creationId xmlns:a16="http://schemas.microsoft.com/office/drawing/2014/main" id="{52F68FF1-9FE3-52DB-9BB2-5392BDD8C88E}"/>
              </a:ext>
            </a:extLst>
          </p:cNvPr>
          <p:cNvSpPr>
            <a:spLocks noGrp="1"/>
          </p:cNvSpPr>
          <p:nvPr>
            <p:ph idx="1"/>
          </p:nvPr>
        </p:nvSpPr>
        <p:spPr>
          <a:xfrm>
            <a:off x="992985" y="1597982"/>
            <a:ext cx="9872871" cy="4038600"/>
          </a:xfrm>
        </p:spPr>
        <p:txBody>
          <a:bodyPr/>
          <a:lstStyle/>
          <a:p>
            <a:r>
              <a:rPr lang="tr-TR" dirty="0"/>
              <a:t>• Çevre sağlığı faaliyetleri arasında birinci derecede önemli olan, yaşam çevresinde yeteri kadar hijyenik su teminidir. İnsan vücudunun hacmen %66’sı ve ağırlık olarak da %63’ü sudan oluşmaktadır. Suyun olmadığı yerde, hayattan, çevre sağlığından, hijyenden bahsedilemez</a:t>
            </a:r>
          </a:p>
        </p:txBody>
      </p:sp>
      <p:sp>
        <p:nvSpPr>
          <p:cNvPr id="5" name="Alt Bilgi Yer Tutucusu 4">
            <a:extLst>
              <a:ext uri="{FF2B5EF4-FFF2-40B4-BE49-F238E27FC236}">
                <a16:creationId xmlns:a16="http://schemas.microsoft.com/office/drawing/2014/main" id="{BCC62554-C7A1-CA09-6006-D65ECACC0DA2}"/>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80AADDCD-CB2B-DFC1-8E89-80FCC1D21CA4}"/>
              </a:ext>
            </a:extLst>
          </p:cNvPr>
          <p:cNvSpPr>
            <a:spLocks noGrp="1"/>
          </p:cNvSpPr>
          <p:nvPr>
            <p:ph type="sldNum" sz="quarter" idx="12"/>
          </p:nvPr>
        </p:nvSpPr>
        <p:spPr/>
        <p:txBody>
          <a:bodyPr/>
          <a:lstStyle/>
          <a:p>
            <a:pPr rtl="0"/>
            <a:fld id="{294A09A9-5501-47C1-A89A-A340965A2BE2}" type="slidenum">
              <a:rPr lang="tr-TR" noProof="0" smtClean="0"/>
              <a:pPr rtl="0"/>
              <a:t>58</a:t>
            </a:fld>
            <a:endParaRPr lang="tr-TR" noProof="0"/>
          </a:p>
        </p:txBody>
      </p:sp>
      <p:pic>
        <p:nvPicPr>
          <p:cNvPr id="7" name="Resim 6">
            <a:extLst>
              <a:ext uri="{FF2B5EF4-FFF2-40B4-BE49-F238E27FC236}">
                <a16:creationId xmlns:a16="http://schemas.microsoft.com/office/drawing/2014/main" id="{B025271B-ABF1-537A-6736-5C5276A7177B}"/>
              </a:ext>
            </a:extLst>
          </p:cNvPr>
          <p:cNvPicPr>
            <a:picLocks noChangeAspect="1"/>
          </p:cNvPicPr>
          <p:nvPr/>
        </p:nvPicPr>
        <p:blipFill>
          <a:blip r:embed="rId2"/>
          <a:stretch>
            <a:fillRect/>
          </a:stretch>
        </p:blipFill>
        <p:spPr>
          <a:xfrm>
            <a:off x="5929421" y="3140452"/>
            <a:ext cx="5832033" cy="3265938"/>
          </a:xfrm>
          <a:prstGeom prst="rect">
            <a:avLst/>
          </a:prstGeom>
        </p:spPr>
      </p:pic>
    </p:spTree>
    <p:extLst>
      <p:ext uri="{BB962C8B-B14F-4D97-AF65-F5344CB8AC3E}">
        <p14:creationId xmlns:p14="http://schemas.microsoft.com/office/powerpoint/2010/main" val="1265066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EE153CD-03BE-EB09-D523-AF2580C8B185}"/>
              </a:ext>
            </a:extLst>
          </p:cNvPr>
          <p:cNvSpPr>
            <a:spLocks noGrp="1"/>
          </p:cNvSpPr>
          <p:nvPr>
            <p:ph idx="1"/>
          </p:nvPr>
        </p:nvSpPr>
        <p:spPr>
          <a:xfrm>
            <a:off x="675470" y="636047"/>
            <a:ext cx="9872871" cy="4038600"/>
          </a:xfrm>
        </p:spPr>
        <p:txBody>
          <a:bodyPr>
            <a:normAutofit/>
          </a:bodyPr>
          <a:lstStyle/>
          <a:p>
            <a:r>
              <a:rPr lang="tr-TR" dirty="0"/>
              <a:t>• Kullanılan sular üç grupta toplanabilir:</a:t>
            </a:r>
          </a:p>
          <a:p>
            <a:r>
              <a:rPr lang="tr-TR" dirty="0"/>
              <a:t>• Meteorik Sular: Yağmur ve kardan oluşan sulardır.</a:t>
            </a:r>
          </a:p>
          <a:p>
            <a:r>
              <a:rPr lang="tr-TR" dirty="0"/>
              <a:t>• Yerüstü Suları: Dere ve göl sularıyla, çeşitli işlemlerden geçirildikten sonra kullanılan, tuzları alınmış deniz sularıdır.</a:t>
            </a:r>
          </a:p>
          <a:p>
            <a:r>
              <a:rPr lang="tr-TR" dirty="0"/>
              <a:t>• Yeraltı Suları: Kaynaklar, kuyular, artezyenlerdir. Bu suların hepsi doğrudan doğruya kullanma ve içme suyu olarak kullanılmazlar. Sadece kaynak suları, olduğu gibi kullanılabilirler. Diğer suların kullanılabilmeleri için, bir takım işlemlere tabi tutulmaları gerekmektedir</a:t>
            </a:r>
          </a:p>
        </p:txBody>
      </p:sp>
      <p:sp>
        <p:nvSpPr>
          <p:cNvPr id="5" name="Alt Bilgi Yer Tutucusu 4">
            <a:extLst>
              <a:ext uri="{FF2B5EF4-FFF2-40B4-BE49-F238E27FC236}">
                <a16:creationId xmlns:a16="http://schemas.microsoft.com/office/drawing/2014/main" id="{1527A0C4-6A3E-8BB0-B253-50580A12EFEB}"/>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BDA88E2D-1A04-506C-A147-32413EDF4FF9}"/>
              </a:ext>
            </a:extLst>
          </p:cNvPr>
          <p:cNvSpPr>
            <a:spLocks noGrp="1"/>
          </p:cNvSpPr>
          <p:nvPr>
            <p:ph type="sldNum" sz="quarter" idx="12"/>
          </p:nvPr>
        </p:nvSpPr>
        <p:spPr/>
        <p:txBody>
          <a:bodyPr/>
          <a:lstStyle/>
          <a:p>
            <a:pPr rtl="0"/>
            <a:fld id="{294A09A9-5501-47C1-A89A-A340965A2BE2}" type="slidenum">
              <a:rPr lang="tr-TR" noProof="0" smtClean="0"/>
              <a:pPr rtl="0"/>
              <a:t>59</a:t>
            </a:fld>
            <a:endParaRPr lang="tr-TR" noProof="0"/>
          </a:p>
        </p:txBody>
      </p:sp>
      <p:pic>
        <p:nvPicPr>
          <p:cNvPr id="7" name="Resim 6">
            <a:extLst>
              <a:ext uri="{FF2B5EF4-FFF2-40B4-BE49-F238E27FC236}">
                <a16:creationId xmlns:a16="http://schemas.microsoft.com/office/drawing/2014/main" id="{3E58F0BB-D48B-A1F1-9F72-348E4787FEE9}"/>
              </a:ext>
            </a:extLst>
          </p:cNvPr>
          <p:cNvPicPr>
            <a:picLocks noChangeAspect="1"/>
          </p:cNvPicPr>
          <p:nvPr/>
        </p:nvPicPr>
        <p:blipFill>
          <a:blip r:embed="rId2"/>
          <a:stretch>
            <a:fillRect/>
          </a:stretch>
        </p:blipFill>
        <p:spPr>
          <a:xfrm>
            <a:off x="6248012" y="3429000"/>
            <a:ext cx="5268518" cy="3252327"/>
          </a:xfrm>
          <a:prstGeom prst="rect">
            <a:avLst/>
          </a:prstGeom>
        </p:spPr>
      </p:pic>
    </p:spTree>
    <p:extLst>
      <p:ext uri="{BB962C8B-B14F-4D97-AF65-F5344CB8AC3E}">
        <p14:creationId xmlns:p14="http://schemas.microsoft.com/office/powerpoint/2010/main" val="319286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C3A6E0C-0C1E-5025-A1EA-9A548C36C228}"/>
              </a:ext>
            </a:extLst>
          </p:cNvPr>
          <p:cNvSpPr>
            <a:spLocks noGrp="1"/>
          </p:cNvSpPr>
          <p:nvPr>
            <p:ph type="sldNum" sz="quarter" idx="12"/>
          </p:nvPr>
        </p:nvSpPr>
        <p:spPr/>
        <p:txBody>
          <a:bodyPr/>
          <a:lstStyle/>
          <a:p>
            <a:pPr rtl="0"/>
            <a:fld id="{294A09A9-5501-47C1-A89A-A340965A2BE2}" type="slidenum">
              <a:rPr lang="tr-TR" noProof="0" smtClean="0"/>
              <a:t>6</a:t>
            </a:fld>
            <a:endParaRPr lang="tr-TR" noProof="0"/>
          </a:p>
        </p:txBody>
      </p:sp>
      <p:sp>
        <p:nvSpPr>
          <p:cNvPr id="6" name="Metin kutusu 5">
            <a:extLst>
              <a:ext uri="{FF2B5EF4-FFF2-40B4-BE49-F238E27FC236}">
                <a16:creationId xmlns:a16="http://schemas.microsoft.com/office/drawing/2014/main" id="{2D214C9B-83F5-1B45-E36E-375161BA9EA4}"/>
              </a:ext>
            </a:extLst>
          </p:cNvPr>
          <p:cNvSpPr txBox="1"/>
          <p:nvPr/>
        </p:nvSpPr>
        <p:spPr>
          <a:xfrm>
            <a:off x="753035" y="609601"/>
            <a:ext cx="10901083" cy="2677656"/>
          </a:xfrm>
          <a:prstGeom prst="rect">
            <a:avLst/>
          </a:prstGeom>
          <a:noFill/>
        </p:spPr>
        <p:txBody>
          <a:bodyPr wrap="square">
            <a:spAutoFit/>
          </a:bodyPr>
          <a:lstStyle/>
          <a:p>
            <a:r>
              <a:rPr kumimoji="0" lang="tr-TR" sz="2400" b="1" i="0" u="none" strike="noStrike" kern="1200" cap="none" spc="0" normalizeH="0" baseline="0" noProof="0" dirty="0">
                <a:ln>
                  <a:noFill/>
                </a:ln>
                <a:solidFill>
                  <a:srgbClr val="000000"/>
                </a:solidFill>
                <a:effectLst/>
                <a:uLnTx/>
                <a:uFillTx/>
                <a:latin typeface="Corbel" panose="020B0503020204020204"/>
                <a:ea typeface="+mn-ea"/>
                <a:cs typeface="+mn-cs"/>
              </a:rPr>
              <a:t>. Ne var ki, serçeler yalnızca tahıl tohumlarını yemiyordu; zararlı böcekleri ve çekirgeleri de yiyorlardı. Çekirgeler de serçeler gibi tahıl tanelerini yiyorlardı. Sayılarını sınırlayacak bir avcı kuş olan serçeler yok olunca çekirgeler çoğaldı. Çekirge sürüleri serçelerin tükettiğinden çok daha fazla tahıl tükettiler. Mao hükümeti bu durumu fark ettiğinde aradan iki yıl geçmişti. Dört zararlı ile mücadele kampanyası ile oluşan ekolojik dengesizlik muazzam bir gıda kıtlığına yol açtı ve sonuçta yüzbinlerce insanın ölümüne neden oldu. </a:t>
            </a:r>
            <a:endParaRPr lang="tr-TR" dirty="0"/>
          </a:p>
        </p:txBody>
      </p:sp>
      <p:sp>
        <p:nvSpPr>
          <p:cNvPr id="5" name="Alt Bilgi Yer Tutucusu 4">
            <a:extLst>
              <a:ext uri="{FF2B5EF4-FFF2-40B4-BE49-F238E27FC236}">
                <a16:creationId xmlns:a16="http://schemas.microsoft.com/office/drawing/2014/main" id="{9C48940F-CA3C-F66B-EA7B-DD7183361A53}"/>
              </a:ext>
            </a:extLst>
          </p:cNvPr>
          <p:cNvSpPr>
            <a:spLocks noGrp="1"/>
          </p:cNvSpPr>
          <p:nvPr>
            <p:ph type="ftr" sz="quarter" idx="11"/>
          </p:nvPr>
        </p:nvSpPr>
        <p:spPr>
          <a:xfrm>
            <a:off x="3949700" y="6224588"/>
            <a:ext cx="4716463" cy="365125"/>
          </a:xfrm>
        </p:spPr>
        <p:txBody>
          <a:bodyPr/>
          <a:lstStyle/>
          <a:p>
            <a:pPr rtl="0"/>
            <a:r>
              <a:rPr lang="tr-TR" noProof="0" dirty="0"/>
              <a:t>https://docs.google.com/presentation/d/1DA2jTipwMRLIdlaosy_oBqjCPio1n00L/edit#slide=id.p15</a:t>
            </a:r>
          </a:p>
        </p:txBody>
      </p:sp>
    </p:spTree>
    <p:extLst>
      <p:ext uri="{BB962C8B-B14F-4D97-AF65-F5344CB8AC3E}">
        <p14:creationId xmlns:p14="http://schemas.microsoft.com/office/powerpoint/2010/main" val="2041806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E5E2BA-8E46-0835-C407-393C6E1B678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26E2417-3303-2169-D0FF-81BE9FF622E7}"/>
              </a:ext>
            </a:extLst>
          </p:cNvPr>
          <p:cNvSpPr>
            <a:spLocks noGrp="1"/>
          </p:cNvSpPr>
          <p:nvPr>
            <p:ph idx="1"/>
          </p:nvPr>
        </p:nvSpPr>
        <p:spPr/>
        <p:txBody>
          <a:bodyPr/>
          <a:lstStyle/>
          <a:p>
            <a:r>
              <a:rPr lang="tr-TR" dirty="0"/>
              <a:t>•İnsanın ve toplumların su ihtiyacı, toplumların gelişmemişliği gelişmekte olduğu, ya da gelişmişliği ile ilgili ve orantılıdır. Bir toplum ne kadar gelişmiş olursa, o toplumun </a:t>
            </a:r>
            <a:r>
              <a:rPr lang="tr-TR" dirty="0" err="1"/>
              <a:t>alimantasyon</a:t>
            </a:r>
            <a:r>
              <a:rPr lang="tr-TR" dirty="0"/>
              <a:t> suyu ihtiyacı da o kadar fazla olur. </a:t>
            </a:r>
            <a:r>
              <a:rPr lang="tr-TR" dirty="0" err="1"/>
              <a:t>Alimantasyon</a:t>
            </a:r>
            <a:r>
              <a:rPr lang="tr-TR" dirty="0"/>
              <a:t> suyu, şehrin su ile beslenmesidir. </a:t>
            </a:r>
          </a:p>
          <a:p>
            <a:r>
              <a:rPr lang="tr-TR" dirty="0"/>
              <a:t> Kişinin, yaşaması ve yaşantısını sürdürebilmesi için, kişi başına düşen gerekli su miktarı </a:t>
            </a:r>
            <a:r>
              <a:rPr lang="tr-TR" dirty="0" err="1"/>
              <a:t>alimantasyon</a:t>
            </a:r>
            <a:r>
              <a:rPr lang="tr-TR" dirty="0"/>
              <a:t> suyudur. Gelişmiş ülkelerde kişi başına düşen </a:t>
            </a:r>
            <a:r>
              <a:rPr lang="tr-TR" dirty="0" err="1"/>
              <a:t>alimantasyon</a:t>
            </a:r>
            <a:r>
              <a:rPr lang="tr-TR" dirty="0"/>
              <a:t> suyu, günde 400 litre civarındadır. . </a:t>
            </a:r>
          </a:p>
        </p:txBody>
      </p:sp>
      <p:sp>
        <p:nvSpPr>
          <p:cNvPr id="5" name="Alt Bilgi Yer Tutucusu 4">
            <a:extLst>
              <a:ext uri="{FF2B5EF4-FFF2-40B4-BE49-F238E27FC236}">
                <a16:creationId xmlns:a16="http://schemas.microsoft.com/office/drawing/2014/main" id="{377F4C92-2785-A390-3E47-56D367C42BA9}"/>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55D264FA-EB7C-031E-972F-B8ABA90B68D7}"/>
              </a:ext>
            </a:extLst>
          </p:cNvPr>
          <p:cNvSpPr>
            <a:spLocks noGrp="1"/>
          </p:cNvSpPr>
          <p:nvPr>
            <p:ph type="sldNum" sz="quarter" idx="12"/>
          </p:nvPr>
        </p:nvSpPr>
        <p:spPr/>
        <p:txBody>
          <a:bodyPr/>
          <a:lstStyle/>
          <a:p>
            <a:pPr rtl="0"/>
            <a:fld id="{294A09A9-5501-47C1-A89A-A340965A2BE2}" type="slidenum">
              <a:rPr lang="tr-TR" noProof="0" smtClean="0"/>
              <a:pPr rtl="0"/>
              <a:t>60</a:t>
            </a:fld>
            <a:endParaRPr lang="tr-TR" noProof="0"/>
          </a:p>
        </p:txBody>
      </p:sp>
    </p:spTree>
    <p:extLst>
      <p:ext uri="{BB962C8B-B14F-4D97-AF65-F5344CB8AC3E}">
        <p14:creationId xmlns:p14="http://schemas.microsoft.com/office/powerpoint/2010/main" val="3082864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116505-C9D9-3F04-90F1-FBC0471272CA}"/>
              </a:ext>
            </a:extLst>
          </p:cNvPr>
          <p:cNvSpPr>
            <a:spLocks noGrp="1"/>
          </p:cNvSpPr>
          <p:nvPr>
            <p:ph type="title"/>
          </p:nvPr>
        </p:nvSpPr>
        <p:spPr/>
        <p:txBody>
          <a:bodyPr/>
          <a:lstStyle/>
          <a:p>
            <a:r>
              <a:rPr lang="tr-TR" dirty="0"/>
              <a:t>İyi suyun özellikleri</a:t>
            </a:r>
            <a:br>
              <a:rPr lang="tr-TR" dirty="0"/>
            </a:br>
            <a:endParaRPr lang="tr-TR" dirty="0"/>
          </a:p>
        </p:txBody>
      </p:sp>
      <p:sp>
        <p:nvSpPr>
          <p:cNvPr id="3" name="İçerik Yer Tutucusu 2">
            <a:extLst>
              <a:ext uri="{FF2B5EF4-FFF2-40B4-BE49-F238E27FC236}">
                <a16:creationId xmlns:a16="http://schemas.microsoft.com/office/drawing/2014/main" id="{4BA8AF30-4DAC-DF1B-3194-F781A5C31DF6}"/>
              </a:ext>
            </a:extLst>
          </p:cNvPr>
          <p:cNvSpPr>
            <a:spLocks noGrp="1"/>
          </p:cNvSpPr>
          <p:nvPr>
            <p:ph idx="1"/>
          </p:nvPr>
        </p:nvSpPr>
        <p:spPr>
          <a:xfrm>
            <a:off x="551329" y="1409700"/>
            <a:ext cx="9872871" cy="4038600"/>
          </a:xfrm>
        </p:spPr>
        <p:txBody>
          <a:bodyPr/>
          <a:lstStyle/>
          <a:p>
            <a:r>
              <a:rPr lang="tr-TR" dirty="0"/>
              <a:t>• Kalite bakımından, bir suyun iyi su olabilmesi için; suyun kokusu, tadı ve rengi olmamalıdır</a:t>
            </a:r>
          </a:p>
          <a:p>
            <a:r>
              <a:rPr lang="tr-TR" dirty="0"/>
              <a:t> • Süspansiyon halinde yabancı maddeler ihtiva etmemelidir.</a:t>
            </a:r>
          </a:p>
          <a:p>
            <a:r>
              <a:rPr lang="tr-TR" dirty="0"/>
              <a:t>•Aşırı derecede sertliği bulunmamalıdır.</a:t>
            </a:r>
          </a:p>
          <a:p>
            <a:r>
              <a:rPr lang="tr-TR" dirty="0"/>
              <a:t>• Madenler üzerine eritici etkisi olmamalıdır.</a:t>
            </a:r>
          </a:p>
          <a:p>
            <a:r>
              <a:rPr lang="tr-TR" dirty="0"/>
              <a:t>•İçerisinde hastalık etkeni mikroorganizmalar veya toksik maddeler bulunmamalıdır.</a:t>
            </a:r>
          </a:p>
          <a:p>
            <a:r>
              <a:rPr lang="tr-TR" dirty="0"/>
              <a:t>• Su, patojenlerle kontamine olmuş olmamalıdır</a:t>
            </a:r>
          </a:p>
        </p:txBody>
      </p:sp>
      <p:sp>
        <p:nvSpPr>
          <p:cNvPr id="5" name="Alt Bilgi Yer Tutucusu 4">
            <a:extLst>
              <a:ext uri="{FF2B5EF4-FFF2-40B4-BE49-F238E27FC236}">
                <a16:creationId xmlns:a16="http://schemas.microsoft.com/office/drawing/2014/main" id="{9D7C4C64-F3E0-35DE-0EFE-C24B6BA7D19C}"/>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A6114CB9-0BEE-8FD9-D02B-EA624526D155}"/>
              </a:ext>
            </a:extLst>
          </p:cNvPr>
          <p:cNvSpPr>
            <a:spLocks noGrp="1"/>
          </p:cNvSpPr>
          <p:nvPr>
            <p:ph type="sldNum" sz="quarter" idx="12"/>
          </p:nvPr>
        </p:nvSpPr>
        <p:spPr/>
        <p:txBody>
          <a:bodyPr/>
          <a:lstStyle/>
          <a:p>
            <a:pPr rtl="0"/>
            <a:fld id="{294A09A9-5501-47C1-A89A-A340965A2BE2}" type="slidenum">
              <a:rPr lang="tr-TR" noProof="0" smtClean="0"/>
              <a:pPr rtl="0"/>
              <a:t>61</a:t>
            </a:fld>
            <a:endParaRPr lang="tr-TR" noProof="0"/>
          </a:p>
        </p:txBody>
      </p:sp>
      <p:pic>
        <p:nvPicPr>
          <p:cNvPr id="7" name="Resim 6">
            <a:extLst>
              <a:ext uri="{FF2B5EF4-FFF2-40B4-BE49-F238E27FC236}">
                <a16:creationId xmlns:a16="http://schemas.microsoft.com/office/drawing/2014/main" id="{9BE748BD-0AAE-D4BE-3931-21482CB07CF7}"/>
              </a:ext>
            </a:extLst>
          </p:cNvPr>
          <p:cNvPicPr>
            <a:picLocks noChangeAspect="1"/>
          </p:cNvPicPr>
          <p:nvPr/>
        </p:nvPicPr>
        <p:blipFill>
          <a:blip r:embed="rId2"/>
          <a:stretch>
            <a:fillRect/>
          </a:stretch>
        </p:blipFill>
        <p:spPr>
          <a:xfrm>
            <a:off x="7368988" y="4056013"/>
            <a:ext cx="4523107" cy="2532940"/>
          </a:xfrm>
          <a:prstGeom prst="rect">
            <a:avLst/>
          </a:prstGeom>
        </p:spPr>
      </p:pic>
    </p:spTree>
    <p:extLst>
      <p:ext uri="{BB962C8B-B14F-4D97-AF65-F5344CB8AC3E}">
        <p14:creationId xmlns:p14="http://schemas.microsoft.com/office/powerpoint/2010/main" val="2971872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F06D33-3C5C-200F-3E83-D832AAB8932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E3ACBB3-DB41-73B1-D7B5-641CD9D3BF33}"/>
              </a:ext>
            </a:extLst>
          </p:cNvPr>
          <p:cNvSpPr>
            <a:spLocks noGrp="1"/>
          </p:cNvSpPr>
          <p:nvPr>
            <p:ph idx="1"/>
          </p:nvPr>
        </p:nvSpPr>
        <p:spPr/>
        <p:txBody>
          <a:bodyPr/>
          <a:lstStyle/>
          <a:p>
            <a:r>
              <a:rPr lang="tr-TR" dirty="0"/>
              <a:t>•Her zaman iyi su bulunmadığından, mevcut sular ihtiva ettiği sağlığa zararlı maddelerden arıtılmak üzere, bir takım işlemlere tâbi tutulur, içme ve kullanma suları haline getirilmeye çalışılır.</a:t>
            </a:r>
          </a:p>
          <a:p>
            <a:r>
              <a:rPr lang="tr-TR" dirty="0"/>
              <a:t>BUNLAR:</a:t>
            </a:r>
          </a:p>
          <a:p>
            <a:r>
              <a:rPr lang="tr-TR" dirty="0"/>
              <a:t>• Filtrasyon</a:t>
            </a:r>
          </a:p>
          <a:p>
            <a:r>
              <a:rPr lang="tr-TR" dirty="0"/>
              <a:t>• Sertliğin giderilmesi</a:t>
            </a:r>
          </a:p>
          <a:p>
            <a:r>
              <a:rPr lang="tr-TR" dirty="0"/>
              <a:t>•Dezenfeksiyon</a:t>
            </a:r>
          </a:p>
          <a:p>
            <a:endParaRPr lang="tr-TR" dirty="0"/>
          </a:p>
        </p:txBody>
      </p:sp>
      <p:sp>
        <p:nvSpPr>
          <p:cNvPr id="5" name="Alt Bilgi Yer Tutucusu 4">
            <a:extLst>
              <a:ext uri="{FF2B5EF4-FFF2-40B4-BE49-F238E27FC236}">
                <a16:creationId xmlns:a16="http://schemas.microsoft.com/office/drawing/2014/main" id="{45F3B19D-39F6-6579-FC6A-66137EC95F74}"/>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AFC98E61-BCD4-A76C-0B60-14F61A88C453}"/>
              </a:ext>
            </a:extLst>
          </p:cNvPr>
          <p:cNvSpPr>
            <a:spLocks noGrp="1"/>
          </p:cNvSpPr>
          <p:nvPr>
            <p:ph type="sldNum" sz="quarter" idx="12"/>
          </p:nvPr>
        </p:nvSpPr>
        <p:spPr/>
        <p:txBody>
          <a:bodyPr/>
          <a:lstStyle/>
          <a:p>
            <a:pPr rtl="0"/>
            <a:fld id="{294A09A9-5501-47C1-A89A-A340965A2BE2}" type="slidenum">
              <a:rPr lang="tr-TR" noProof="0" smtClean="0"/>
              <a:pPr rtl="0"/>
              <a:t>62</a:t>
            </a:fld>
            <a:endParaRPr lang="tr-TR" noProof="0"/>
          </a:p>
        </p:txBody>
      </p:sp>
    </p:spTree>
    <p:extLst>
      <p:ext uri="{BB962C8B-B14F-4D97-AF65-F5344CB8AC3E}">
        <p14:creationId xmlns:p14="http://schemas.microsoft.com/office/powerpoint/2010/main" val="27216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771C4E-3B8D-D212-322D-B9E626C68746}"/>
              </a:ext>
            </a:extLst>
          </p:cNvPr>
          <p:cNvSpPr>
            <a:spLocks noGrp="1"/>
          </p:cNvSpPr>
          <p:nvPr>
            <p:ph type="title"/>
          </p:nvPr>
        </p:nvSpPr>
        <p:spPr/>
        <p:txBody>
          <a:bodyPr/>
          <a:lstStyle/>
          <a:p>
            <a:endParaRPr lang="tr-TR"/>
          </a:p>
        </p:txBody>
      </p:sp>
      <p:pic>
        <p:nvPicPr>
          <p:cNvPr id="7" name="İçerik Yer Tutucusu 6">
            <a:extLst>
              <a:ext uri="{FF2B5EF4-FFF2-40B4-BE49-F238E27FC236}">
                <a16:creationId xmlns:a16="http://schemas.microsoft.com/office/drawing/2014/main" id="{D4D86AB5-F7A9-22A6-EF2B-0595499B207D}"/>
              </a:ext>
            </a:extLst>
          </p:cNvPr>
          <p:cNvPicPr>
            <a:picLocks noGrp="1" noChangeAspect="1"/>
          </p:cNvPicPr>
          <p:nvPr>
            <p:ph idx="1"/>
          </p:nvPr>
        </p:nvPicPr>
        <p:blipFill>
          <a:blip r:embed="rId2"/>
          <a:stretch>
            <a:fillRect/>
          </a:stretch>
        </p:blipFill>
        <p:spPr>
          <a:xfrm>
            <a:off x="896471" y="609600"/>
            <a:ext cx="4356848" cy="3260644"/>
          </a:xfrm>
          <a:prstGeom prst="rect">
            <a:avLst/>
          </a:prstGeom>
        </p:spPr>
      </p:pic>
      <p:sp>
        <p:nvSpPr>
          <p:cNvPr id="5" name="Alt Bilgi Yer Tutucusu 4">
            <a:extLst>
              <a:ext uri="{FF2B5EF4-FFF2-40B4-BE49-F238E27FC236}">
                <a16:creationId xmlns:a16="http://schemas.microsoft.com/office/drawing/2014/main" id="{4CDCB9C7-5B55-A7CC-A9C3-94313BC9AE6E}"/>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2F0A658F-6424-C57B-6E23-99F68BC68D18}"/>
              </a:ext>
            </a:extLst>
          </p:cNvPr>
          <p:cNvSpPr>
            <a:spLocks noGrp="1"/>
          </p:cNvSpPr>
          <p:nvPr>
            <p:ph type="sldNum" sz="quarter" idx="12"/>
          </p:nvPr>
        </p:nvSpPr>
        <p:spPr/>
        <p:txBody>
          <a:bodyPr/>
          <a:lstStyle/>
          <a:p>
            <a:pPr rtl="0"/>
            <a:fld id="{294A09A9-5501-47C1-A89A-A340965A2BE2}" type="slidenum">
              <a:rPr lang="tr-TR" noProof="0" smtClean="0"/>
              <a:pPr rtl="0"/>
              <a:t>63</a:t>
            </a:fld>
            <a:endParaRPr lang="tr-TR" noProof="0"/>
          </a:p>
        </p:txBody>
      </p:sp>
      <p:pic>
        <p:nvPicPr>
          <p:cNvPr id="8" name="Resim 7">
            <a:extLst>
              <a:ext uri="{FF2B5EF4-FFF2-40B4-BE49-F238E27FC236}">
                <a16:creationId xmlns:a16="http://schemas.microsoft.com/office/drawing/2014/main" id="{622A98F8-90EF-B638-B9A0-6BC587AA86B6}"/>
              </a:ext>
            </a:extLst>
          </p:cNvPr>
          <p:cNvPicPr>
            <a:picLocks noChangeAspect="1"/>
          </p:cNvPicPr>
          <p:nvPr/>
        </p:nvPicPr>
        <p:blipFill>
          <a:blip r:embed="rId3"/>
          <a:stretch>
            <a:fillRect/>
          </a:stretch>
        </p:blipFill>
        <p:spPr>
          <a:xfrm>
            <a:off x="154918" y="3543694"/>
            <a:ext cx="7667584" cy="3114956"/>
          </a:xfrm>
          <a:prstGeom prst="rect">
            <a:avLst/>
          </a:prstGeom>
        </p:spPr>
      </p:pic>
      <p:pic>
        <p:nvPicPr>
          <p:cNvPr id="9" name="Resim 8">
            <a:extLst>
              <a:ext uri="{FF2B5EF4-FFF2-40B4-BE49-F238E27FC236}">
                <a16:creationId xmlns:a16="http://schemas.microsoft.com/office/drawing/2014/main" id="{45973250-21A3-0449-CE72-9C11F969129F}"/>
              </a:ext>
            </a:extLst>
          </p:cNvPr>
          <p:cNvPicPr>
            <a:picLocks noChangeAspect="1"/>
          </p:cNvPicPr>
          <p:nvPr/>
        </p:nvPicPr>
        <p:blipFill>
          <a:blip r:embed="rId4"/>
          <a:stretch>
            <a:fillRect/>
          </a:stretch>
        </p:blipFill>
        <p:spPr>
          <a:xfrm>
            <a:off x="6621978" y="0"/>
            <a:ext cx="5415104" cy="4056101"/>
          </a:xfrm>
          <a:prstGeom prst="rect">
            <a:avLst/>
          </a:prstGeom>
        </p:spPr>
      </p:pic>
    </p:spTree>
    <p:extLst>
      <p:ext uri="{BB962C8B-B14F-4D97-AF65-F5344CB8AC3E}">
        <p14:creationId xmlns:p14="http://schemas.microsoft.com/office/powerpoint/2010/main" val="4201078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F562B1B-2348-4ADB-593B-E3484E93D4F4}"/>
              </a:ext>
            </a:extLst>
          </p:cNvPr>
          <p:cNvSpPr>
            <a:spLocks noGrp="1"/>
          </p:cNvSpPr>
          <p:nvPr>
            <p:ph idx="1"/>
          </p:nvPr>
        </p:nvSpPr>
        <p:spPr>
          <a:xfrm>
            <a:off x="1142996" y="909918"/>
            <a:ext cx="9872871" cy="4038600"/>
          </a:xfrm>
        </p:spPr>
        <p:txBody>
          <a:bodyPr>
            <a:normAutofit/>
          </a:bodyPr>
          <a:lstStyle/>
          <a:p>
            <a:r>
              <a:rPr lang="tr-TR" sz="4300" b="1" dirty="0"/>
              <a:t>Su kirlenmesinin nedenleri </a:t>
            </a:r>
          </a:p>
          <a:p>
            <a:r>
              <a:rPr lang="tr-TR" dirty="0"/>
              <a:t>• Topluma sunulan her türlü suyun, içme suyu niteliğinde olması istenir. İnsanlar, su döngüsünden aldıkları suyu kullandıktan sonra aynı döngüye geri verirler. Bu işlemler sırasında, suya karışan maddeler, suyun fiziksel, kimyasal ve biyolojik özelliklerini bozar. Eğer, bu bozulma canlıların yaşamlarını tehdit edecek boyuta erişirse, buna, “su kirlenmesi” denir.</a:t>
            </a:r>
          </a:p>
          <a:p>
            <a:r>
              <a:rPr lang="tr-TR" dirty="0"/>
              <a:t> Ne yazık ki, günümüzde su kirliliği Dünya’nın her yanında önemli bir çevre sorunu olmuştur. </a:t>
            </a:r>
          </a:p>
        </p:txBody>
      </p:sp>
      <p:sp>
        <p:nvSpPr>
          <p:cNvPr id="5" name="Alt Bilgi Yer Tutucusu 4">
            <a:extLst>
              <a:ext uri="{FF2B5EF4-FFF2-40B4-BE49-F238E27FC236}">
                <a16:creationId xmlns:a16="http://schemas.microsoft.com/office/drawing/2014/main" id="{D24F5581-CE1E-9668-DEBD-C84A0B2333AB}"/>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1200A16D-F52E-0E38-DD30-27C5A9D61850}"/>
              </a:ext>
            </a:extLst>
          </p:cNvPr>
          <p:cNvSpPr>
            <a:spLocks noGrp="1"/>
          </p:cNvSpPr>
          <p:nvPr>
            <p:ph type="sldNum" sz="quarter" idx="12"/>
          </p:nvPr>
        </p:nvSpPr>
        <p:spPr/>
        <p:txBody>
          <a:bodyPr/>
          <a:lstStyle/>
          <a:p>
            <a:pPr rtl="0"/>
            <a:fld id="{294A09A9-5501-47C1-A89A-A340965A2BE2}" type="slidenum">
              <a:rPr lang="tr-TR" noProof="0" smtClean="0"/>
              <a:pPr rtl="0"/>
              <a:t>64</a:t>
            </a:fld>
            <a:endParaRPr lang="tr-TR" noProof="0"/>
          </a:p>
        </p:txBody>
      </p:sp>
    </p:spTree>
    <p:extLst>
      <p:ext uri="{BB962C8B-B14F-4D97-AF65-F5344CB8AC3E}">
        <p14:creationId xmlns:p14="http://schemas.microsoft.com/office/powerpoint/2010/main" val="3360115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2B8EE23-8282-C8CE-07BA-E0960F56F98C}"/>
              </a:ext>
            </a:extLst>
          </p:cNvPr>
          <p:cNvSpPr>
            <a:spLocks noGrp="1"/>
          </p:cNvSpPr>
          <p:nvPr>
            <p:ph idx="1"/>
          </p:nvPr>
        </p:nvSpPr>
        <p:spPr>
          <a:xfrm>
            <a:off x="1142996" y="623046"/>
            <a:ext cx="10349757" cy="5600781"/>
          </a:xfrm>
        </p:spPr>
        <p:txBody>
          <a:bodyPr>
            <a:normAutofit/>
          </a:bodyPr>
          <a:lstStyle/>
          <a:p>
            <a:r>
              <a:rPr lang="tr-TR" dirty="0"/>
              <a:t> • Su kirlenmesi kimyasal ve biyolojik olarak ikiye ayrılır. </a:t>
            </a:r>
          </a:p>
          <a:p>
            <a:r>
              <a:rPr lang="tr-TR" dirty="0"/>
              <a:t>Sulara, canlılar için zararlı kimyasal atıkların karışması sonucu ortaya çıkan kirlenmeye “kimyasal kirlenme” denir. Su kaynaklarının, özellikle hastalık yapan mikroorganizmalarla kirlenmesine ise “biyolojik kirlenme” adı verilir. Akarsulara fabrika atıklarının karışması kimyasal kirlenmeye örnektir </a:t>
            </a:r>
          </a:p>
          <a:p>
            <a:r>
              <a:rPr lang="tr-TR" dirty="0"/>
              <a:t>•Helaların akarsulara ya da yeraltı sularına karışması sonucu dışkıda bulunan mikroorganizmaların suya karışması ise, biyolojik kirlenmeye örnektir. </a:t>
            </a:r>
          </a:p>
          <a:p>
            <a:r>
              <a:rPr lang="tr-TR" dirty="0"/>
              <a:t>• Kimyasal kirlenme, canlılarda zehirlenmelere, biyolojik kirlenme ise bulaşıcı hastalıklara neden olur. </a:t>
            </a:r>
          </a:p>
          <a:p>
            <a:r>
              <a:rPr lang="tr-TR" dirty="0"/>
              <a:t>•Doğal denge içindeki su döngüsü sayesinde kirlenen sular kendini temizleme yeteneğine sahiptir. Ancak, suya karışan atıkların miktarı, suyun bu yeteneği üzerine çıkarsa, kirlenmeden söz edilir. Suların kirlenmesinin tek nedeni, insanlar tarafından sulara karıştırılan atıklardır. Bu atıklar, sanayi (endüstri) tesislerinden, evlerden ya da tarımsal uygulamalardan olabilir. </a:t>
            </a:r>
          </a:p>
          <a:p>
            <a:endParaRPr lang="tr-TR" dirty="0"/>
          </a:p>
        </p:txBody>
      </p:sp>
      <p:sp>
        <p:nvSpPr>
          <p:cNvPr id="5" name="Alt Bilgi Yer Tutucusu 4">
            <a:extLst>
              <a:ext uri="{FF2B5EF4-FFF2-40B4-BE49-F238E27FC236}">
                <a16:creationId xmlns:a16="http://schemas.microsoft.com/office/drawing/2014/main" id="{A1AF002C-7544-A687-51BC-A2C3901C97C6}"/>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E0D0DF1D-FF8C-3A15-7AE3-52BCD4E048DC}"/>
              </a:ext>
            </a:extLst>
          </p:cNvPr>
          <p:cNvSpPr>
            <a:spLocks noGrp="1"/>
          </p:cNvSpPr>
          <p:nvPr>
            <p:ph type="sldNum" sz="quarter" idx="12"/>
          </p:nvPr>
        </p:nvSpPr>
        <p:spPr/>
        <p:txBody>
          <a:bodyPr/>
          <a:lstStyle/>
          <a:p>
            <a:pPr rtl="0"/>
            <a:fld id="{294A09A9-5501-47C1-A89A-A340965A2BE2}" type="slidenum">
              <a:rPr lang="tr-TR" noProof="0" smtClean="0"/>
              <a:pPr rtl="0"/>
              <a:t>65</a:t>
            </a:fld>
            <a:endParaRPr lang="tr-TR" noProof="0"/>
          </a:p>
        </p:txBody>
      </p:sp>
    </p:spTree>
    <p:extLst>
      <p:ext uri="{BB962C8B-B14F-4D97-AF65-F5344CB8AC3E}">
        <p14:creationId xmlns:p14="http://schemas.microsoft.com/office/powerpoint/2010/main" val="1496875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AF9B7D8-26FD-9E5B-F61D-927EB4555681}"/>
              </a:ext>
            </a:extLst>
          </p:cNvPr>
          <p:cNvSpPr>
            <a:spLocks noGrp="1"/>
          </p:cNvSpPr>
          <p:nvPr>
            <p:ph idx="1"/>
          </p:nvPr>
        </p:nvSpPr>
        <p:spPr>
          <a:xfrm>
            <a:off x="927847" y="623047"/>
            <a:ext cx="9872871" cy="4038600"/>
          </a:xfrm>
        </p:spPr>
        <p:txBody>
          <a:bodyPr/>
          <a:lstStyle/>
          <a:p>
            <a:r>
              <a:rPr lang="tr-TR" dirty="0"/>
              <a:t>• Su kirliliği, belli bir düzeyin üzerine çıkarsa, hastalıkların oluşmasına ve ölümlere neden olabilir. Kirlenen akarsu, göl ve denizlerdeki birçok hayvan türü, dayanıklılık derecelerine göre ya azalır ya da ortadan kalkarlar. Örneğin, cıva gibi ağır metalleri içeren bazı fabrika atıkları arıtılmadan akarsulara verilirse, bu sulardaki balıklar ve diğer canlıların ölümüne yol açar. </a:t>
            </a:r>
          </a:p>
        </p:txBody>
      </p:sp>
      <p:sp>
        <p:nvSpPr>
          <p:cNvPr id="5" name="Alt Bilgi Yer Tutucusu 4">
            <a:extLst>
              <a:ext uri="{FF2B5EF4-FFF2-40B4-BE49-F238E27FC236}">
                <a16:creationId xmlns:a16="http://schemas.microsoft.com/office/drawing/2014/main" id="{F7E3BFBD-8A3A-62A8-84F6-5AE45C5D2B45}"/>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134DA862-81FC-2D90-DD08-BD9CF598169A}"/>
              </a:ext>
            </a:extLst>
          </p:cNvPr>
          <p:cNvSpPr>
            <a:spLocks noGrp="1"/>
          </p:cNvSpPr>
          <p:nvPr>
            <p:ph type="sldNum" sz="quarter" idx="12"/>
          </p:nvPr>
        </p:nvSpPr>
        <p:spPr/>
        <p:txBody>
          <a:bodyPr/>
          <a:lstStyle/>
          <a:p>
            <a:pPr rtl="0"/>
            <a:fld id="{294A09A9-5501-47C1-A89A-A340965A2BE2}" type="slidenum">
              <a:rPr lang="tr-TR" noProof="0" smtClean="0"/>
              <a:pPr rtl="0"/>
              <a:t>66</a:t>
            </a:fld>
            <a:endParaRPr lang="tr-TR" noProof="0"/>
          </a:p>
        </p:txBody>
      </p:sp>
      <p:pic>
        <p:nvPicPr>
          <p:cNvPr id="7" name="Resim 6">
            <a:extLst>
              <a:ext uri="{FF2B5EF4-FFF2-40B4-BE49-F238E27FC236}">
                <a16:creationId xmlns:a16="http://schemas.microsoft.com/office/drawing/2014/main" id="{63925C1F-6507-68ED-CE9B-23060B95E08E}"/>
              </a:ext>
            </a:extLst>
          </p:cNvPr>
          <p:cNvPicPr>
            <a:picLocks noChangeAspect="1"/>
          </p:cNvPicPr>
          <p:nvPr/>
        </p:nvPicPr>
        <p:blipFill>
          <a:blip r:embed="rId2"/>
          <a:stretch>
            <a:fillRect/>
          </a:stretch>
        </p:blipFill>
        <p:spPr>
          <a:xfrm>
            <a:off x="1142996" y="2998787"/>
            <a:ext cx="5109041" cy="2834584"/>
          </a:xfrm>
          <a:prstGeom prst="rect">
            <a:avLst/>
          </a:prstGeom>
        </p:spPr>
      </p:pic>
      <p:pic>
        <p:nvPicPr>
          <p:cNvPr id="8" name="Resim 7">
            <a:extLst>
              <a:ext uri="{FF2B5EF4-FFF2-40B4-BE49-F238E27FC236}">
                <a16:creationId xmlns:a16="http://schemas.microsoft.com/office/drawing/2014/main" id="{22FABBCA-4E09-1B97-0732-6BE0089A441D}"/>
              </a:ext>
            </a:extLst>
          </p:cNvPr>
          <p:cNvPicPr>
            <a:picLocks noChangeAspect="1"/>
          </p:cNvPicPr>
          <p:nvPr/>
        </p:nvPicPr>
        <p:blipFill>
          <a:blip r:embed="rId3"/>
          <a:stretch>
            <a:fillRect/>
          </a:stretch>
        </p:blipFill>
        <p:spPr>
          <a:xfrm>
            <a:off x="6812336" y="2729766"/>
            <a:ext cx="4717774" cy="3139464"/>
          </a:xfrm>
          <a:prstGeom prst="rect">
            <a:avLst/>
          </a:prstGeom>
        </p:spPr>
      </p:pic>
    </p:spTree>
    <p:extLst>
      <p:ext uri="{BB962C8B-B14F-4D97-AF65-F5344CB8AC3E}">
        <p14:creationId xmlns:p14="http://schemas.microsoft.com/office/powerpoint/2010/main" val="990253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C4AB8DB-66E9-5E14-DAEF-04B214AF1D57}"/>
              </a:ext>
            </a:extLst>
          </p:cNvPr>
          <p:cNvSpPr>
            <a:spLocks noGrp="1"/>
          </p:cNvSpPr>
          <p:nvPr>
            <p:ph idx="1"/>
          </p:nvPr>
        </p:nvSpPr>
        <p:spPr>
          <a:xfrm>
            <a:off x="591671" y="748551"/>
            <a:ext cx="10029753" cy="3787589"/>
          </a:xfrm>
        </p:spPr>
        <p:txBody>
          <a:bodyPr>
            <a:noAutofit/>
          </a:bodyPr>
          <a:lstStyle/>
          <a:p>
            <a:r>
              <a:rPr lang="tr-TR" sz="2800" b="1" dirty="0"/>
              <a:t>• Kirlenme sonucu bütün yaşamın yok olduğu sulara “ölü su” adı verilir. Kirlenen denizlerdeki balıklar eğer ölmezlerse, daha temiz olan deniz köşelerine göç ederek orayı terk ederler.</a:t>
            </a:r>
          </a:p>
          <a:p>
            <a:r>
              <a:rPr lang="tr-TR" sz="2800" b="1" dirty="0"/>
              <a:t>• Kirlenen sulardaki bitkilerin yaşamları da tehlike altındadır. Tıpkı hayvanlar gibi, yosun ve diğer su bitkileri de oksijenin azalması sonucu ya da kimyasal kirleticilerin doğrudan etkilemeleri sonucu yok olabilirler. Böylece, bu bitkilerle beslenen deniz hayvanları ve kuşlar da olumsuz etkilenmiş olurlar. </a:t>
            </a:r>
          </a:p>
        </p:txBody>
      </p:sp>
      <p:sp>
        <p:nvSpPr>
          <p:cNvPr id="5" name="Alt Bilgi Yer Tutucusu 4">
            <a:extLst>
              <a:ext uri="{FF2B5EF4-FFF2-40B4-BE49-F238E27FC236}">
                <a16:creationId xmlns:a16="http://schemas.microsoft.com/office/drawing/2014/main" id="{C32BCEDC-B680-F734-686D-3EE5AC078130}"/>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0E26005F-1E22-764E-D9D2-0B985898EB23}"/>
              </a:ext>
            </a:extLst>
          </p:cNvPr>
          <p:cNvSpPr>
            <a:spLocks noGrp="1"/>
          </p:cNvSpPr>
          <p:nvPr>
            <p:ph type="sldNum" sz="quarter" idx="12"/>
          </p:nvPr>
        </p:nvSpPr>
        <p:spPr/>
        <p:txBody>
          <a:bodyPr/>
          <a:lstStyle/>
          <a:p>
            <a:pPr rtl="0"/>
            <a:fld id="{294A09A9-5501-47C1-A89A-A340965A2BE2}" type="slidenum">
              <a:rPr lang="tr-TR" noProof="0" smtClean="0"/>
              <a:pPr rtl="0"/>
              <a:t>67</a:t>
            </a:fld>
            <a:endParaRPr lang="tr-TR" noProof="0"/>
          </a:p>
        </p:txBody>
      </p:sp>
    </p:spTree>
    <p:extLst>
      <p:ext uri="{BB962C8B-B14F-4D97-AF65-F5344CB8AC3E}">
        <p14:creationId xmlns:p14="http://schemas.microsoft.com/office/powerpoint/2010/main" val="729655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E96569-9508-0360-103C-4E3A3950C1E5}"/>
              </a:ext>
            </a:extLst>
          </p:cNvPr>
          <p:cNvSpPr>
            <a:spLocks noGrp="1"/>
          </p:cNvSpPr>
          <p:nvPr>
            <p:ph idx="1"/>
          </p:nvPr>
        </p:nvSpPr>
        <p:spPr>
          <a:xfrm>
            <a:off x="950260" y="663388"/>
            <a:ext cx="10065608" cy="4662992"/>
          </a:xfrm>
        </p:spPr>
        <p:txBody>
          <a:bodyPr>
            <a:normAutofit fontScale="92500" lnSpcReduction="10000"/>
          </a:bodyPr>
          <a:lstStyle/>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endParaRPr kumimoji="0" lang="tr-TR" sz="2800" b="1" i="0" u="none" strike="noStrike" kern="1200" cap="none" spc="0" normalizeH="0" baseline="0" noProof="0" dirty="0">
              <a:ln>
                <a:noFill/>
              </a:ln>
              <a:solidFill>
                <a:srgbClr val="A6B727"/>
              </a:solidFill>
              <a:effectLst/>
              <a:uLnTx/>
              <a:uFillTx/>
              <a:latin typeface="Corbel" panose="020B0503020204020204"/>
              <a:ea typeface="+mn-ea"/>
              <a:cs typeface="+mn-cs"/>
            </a:endParaRPr>
          </a:p>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r>
              <a:rPr kumimoji="0" lang="tr-TR" sz="2800" b="1" i="0" u="none" strike="noStrike" kern="1200" cap="none" spc="0" normalizeH="0" baseline="0" noProof="0" dirty="0">
                <a:ln>
                  <a:noFill/>
                </a:ln>
                <a:solidFill>
                  <a:srgbClr val="A6B727"/>
                </a:solidFill>
                <a:effectLst/>
                <a:uLnTx/>
                <a:uFillTx/>
                <a:latin typeface="Corbel" panose="020B0503020204020204"/>
                <a:ea typeface="+mn-ea"/>
                <a:cs typeface="+mn-cs"/>
              </a:rPr>
              <a:t>• Sularda yaşayan canlılar, kirlenmeye neden olan kimyasal maddeleri ya da mikroorganizmaları vücutlarına alırlar. Bu hayvanlarla beslenen kuş ve benzeri hayvanlar, bu kirli canlıları (örneğin midyeleri) yediklerinde, söz konusu maddeleri de yemiş olurlar ve onlar da hastalanabilir ve zehirlenebilirler. </a:t>
            </a:r>
            <a:endParaRPr lang="tr-TR" sz="2800" b="1" dirty="0">
              <a:solidFill>
                <a:srgbClr val="A6B727"/>
              </a:solidFill>
              <a:latin typeface="Corbel" panose="020B0503020204020204"/>
            </a:endParaRPr>
          </a:p>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r>
              <a:rPr kumimoji="0" lang="tr-TR" sz="2800" b="1" i="0" u="none" strike="noStrike" kern="1200" cap="none" spc="0" normalizeH="0" baseline="0" noProof="0" dirty="0">
                <a:ln>
                  <a:noFill/>
                </a:ln>
                <a:solidFill>
                  <a:srgbClr val="A6B727"/>
                </a:solidFill>
                <a:effectLst/>
                <a:uLnTx/>
                <a:uFillTx/>
                <a:latin typeface="Corbel" panose="020B0503020204020204"/>
                <a:ea typeface="+mn-ea"/>
                <a:cs typeface="+mn-cs"/>
              </a:rPr>
              <a:t> • Biyolojik olarak kirlenmiş, hastalık yapan mikroorganizmaların bulunduğu suları içen ya da kullananlarda da kolera, tifo, dizanteri, çocuk felci, hepatit A gibi birçok mikrobik hastalık ve bağırsak parazitleri görülebilir. Tarla ve bitkileri sulamak ya da temizlemek için kullanılan kirli sulardaki mikroorganizmalar bitkilere bulaşacağından, bu sebze ve meyveleri temizlemeden yiyenler de hastalanabilirler. </a:t>
            </a:r>
          </a:p>
          <a:p>
            <a:endParaRPr lang="tr-TR" dirty="0"/>
          </a:p>
        </p:txBody>
      </p:sp>
      <p:sp>
        <p:nvSpPr>
          <p:cNvPr id="5" name="Alt Bilgi Yer Tutucusu 4">
            <a:extLst>
              <a:ext uri="{FF2B5EF4-FFF2-40B4-BE49-F238E27FC236}">
                <a16:creationId xmlns:a16="http://schemas.microsoft.com/office/drawing/2014/main" id="{28B113B7-D512-82AD-D259-02D97C309F6E}"/>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FD55DB53-CBEA-E1F4-850C-D9A278D40457}"/>
              </a:ext>
            </a:extLst>
          </p:cNvPr>
          <p:cNvSpPr>
            <a:spLocks noGrp="1"/>
          </p:cNvSpPr>
          <p:nvPr>
            <p:ph type="sldNum" sz="quarter" idx="12"/>
          </p:nvPr>
        </p:nvSpPr>
        <p:spPr/>
        <p:txBody>
          <a:bodyPr/>
          <a:lstStyle/>
          <a:p>
            <a:pPr rtl="0"/>
            <a:fld id="{294A09A9-5501-47C1-A89A-A340965A2BE2}" type="slidenum">
              <a:rPr lang="tr-TR" noProof="0" smtClean="0"/>
              <a:pPr rtl="0"/>
              <a:t>68</a:t>
            </a:fld>
            <a:endParaRPr lang="tr-TR" noProof="0"/>
          </a:p>
        </p:txBody>
      </p:sp>
    </p:spTree>
    <p:extLst>
      <p:ext uri="{BB962C8B-B14F-4D97-AF65-F5344CB8AC3E}">
        <p14:creationId xmlns:p14="http://schemas.microsoft.com/office/powerpoint/2010/main" val="2242309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51A2FE-C227-514F-92ED-53E186D13A16}"/>
              </a:ext>
            </a:extLst>
          </p:cNvPr>
          <p:cNvSpPr>
            <a:spLocks noGrp="1"/>
          </p:cNvSpPr>
          <p:nvPr>
            <p:ph type="title"/>
          </p:nvPr>
        </p:nvSpPr>
        <p:spPr>
          <a:xfrm>
            <a:off x="1142996" y="250297"/>
            <a:ext cx="9875520" cy="1356360"/>
          </a:xfrm>
        </p:spPr>
        <p:txBody>
          <a:bodyPr/>
          <a:lstStyle/>
          <a:p>
            <a:r>
              <a:rPr lang="tr-TR" dirty="0"/>
              <a:t>Su kirlenmesine karşı önlemler </a:t>
            </a:r>
          </a:p>
        </p:txBody>
      </p:sp>
      <p:sp>
        <p:nvSpPr>
          <p:cNvPr id="3" name="İçerik Yer Tutucusu 2">
            <a:extLst>
              <a:ext uri="{FF2B5EF4-FFF2-40B4-BE49-F238E27FC236}">
                <a16:creationId xmlns:a16="http://schemas.microsoft.com/office/drawing/2014/main" id="{1BA78204-0AA6-3D60-D115-82C8263D2989}"/>
              </a:ext>
            </a:extLst>
          </p:cNvPr>
          <p:cNvSpPr>
            <a:spLocks noGrp="1"/>
          </p:cNvSpPr>
          <p:nvPr>
            <p:ph idx="1"/>
          </p:nvPr>
        </p:nvSpPr>
        <p:spPr>
          <a:xfrm>
            <a:off x="1142996" y="1609164"/>
            <a:ext cx="9872871" cy="4038600"/>
          </a:xfrm>
        </p:spPr>
        <p:txBody>
          <a:bodyPr>
            <a:noAutofit/>
          </a:bodyPr>
          <a:lstStyle/>
          <a:p>
            <a:r>
              <a:rPr lang="tr-TR" sz="2800" dirty="0"/>
              <a:t>• Suların kirlenmesinin önlenmesine yönelik işler şunlardır: </a:t>
            </a:r>
          </a:p>
          <a:p>
            <a:r>
              <a:rPr lang="tr-TR" sz="2800" dirty="0"/>
              <a:t> a. Endüstriyel ve evsel atıkların arıtılmadan ve belli standartlara getirilmeden su kaynaklarına (nehir, göl, deniz) verilmesi kesin olarak önlenmelidir. Arıtma işlemi, biyolojik ve kimyasal yöntemlerle yapılabilir. Bütün belediyeler ile endüstri ve otel gibi kuruluşların arıtma tesisleri yapmaları yasal bir zorunluluktur. Bu kurallara uyulması, uymayanlar hakkında yasal işlem yapılması su kirliliğini önlemenin en temel yoludur</a:t>
            </a:r>
            <a:endParaRPr lang="tr-TR" sz="3600" dirty="0"/>
          </a:p>
        </p:txBody>
      </p:sp>
      <p:sp>
        <p:nvSpPr>
          <p:cNvPr id="5" name="Alt Bilgi Yer Tutucusu 4">
            <a:extLst>
              <a:ext uri="{FF2B5EF4-FFF2-40B4-BE49-F238E27FC236}">
                <a16:creationId xmlns:a16="http://schemas.microsoft.com/office/drawing/2014/main" id="{4D9CF063-6B72-238C-1925-F8274D6FDA71}"/>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5590841E-5B6E-6E0C-CC1B-2BB77205E68E}"/>
              </a:ext>
            </a:extLst>
          </p:cNvPr>
          <p:cNvSpPr>
            <a:spLocks noGrp="1"/>
          </p:cNvSpPr>
          <p:nvPr>
            <p:ph type="sldNum" sz="quarter" idx="12"/>
          </p:nvPr>
        </p:nvSpPr>
        <p:spPr/>
        <p:txBody>
          <a:bodyPr/>
          <a:lstStyle/>
          <a:p>
            <a:pPr rtl="0"/>
            <a:fld id="{294A09A9-5501-47C1-A89A-A340965A2BE2}" type="slidenum">
              <a:rPr lang="tr-TR" noProof="0" smtClean="0"/>
              <a:pPr rtl="0"/>
              <a:t>69</a:t>
            </a:fld>
            <a:endParaRPr lang="tr-TR" noProof="0"/>
          </a:p>
        </p:txBody>
      </p:sp>
    </p:spTree>
    <p:extLst>
      <p:ext uri="{BB962C8B-B14F-4D97-AF65-F5344CB8AC3E}">
        <p14:creationId xmlns:p14="http://schemas.microsoft.com/office/powerpoint/2010/main" val="168322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781E55-EB45-B691-3855-2FAB4C4440D3}"/>
              </a:ext>
            </a:extLst>
          </p:cNvPr>
          <p:cNvSpPr>
            <a:spLocks noGrp="1"/>
          </p:cNvSpPr>
          <p:nvPr>
            <p:ph type="title"/>
          </p:nvPr>
        </p:nvSpPr>
        <p:spPr/>
        <p:txBody>
          <a:bodyPr/>
          <a:lstStyle/>
          <a:p>
            <a:r>
              <a:rPr lang="tr-TR" dirty="0"/>
              <a:t>Besin zinciri</a:t>
            </a:r>
          </a:p>
        </p:txBody>
      </p:sp>
      <p:sp>
        <p:nvSpPr>
          <p:cNvPr id="3" name="İçerik Yer Tutucusu 2">
            <a:extLst>
              <a:ext uri="{FF2B5EF4-FFF2-40B4-BE49-F238E27FC236}">
                <a16:creationId xmlns:a16="http://schemas.microsoft.com/office/drawing/2014/main" id="{12EC0D96-9772-3FAF-474C-8BBACCE2B9FF}"/>
              </a:ext>
            </a:extLst>
          </p:cNvPr>
          <p:cNvSpPr>
            <a:spLocks noGrp="1"/>
          </p:cNvSpPr>
          <p:nvPr>
            <p:ph idx="1"/>
          </p:nvPr>
        </p:nvSpPr>
        <p:spPr>
          <a:xfrm>
            <a:off x="1142996" y="1844675"/>
            <a:ext cx="9872871" cy="4038600"/>
          </a:xfrm>
        </p:spPr>
        <p:txBody>
          <a:bodyPr/>
          <a:lstStyle/>
          <a:p>
            <a:r>
              <a:rPr lang="tr-TR" sz="1800" b="0" i="0" u="none" strike="noStrike" dirty="0">
                <a:solidFill>
                  <a:srgbClr val="000000"/>
                </a:solidFill>
                <a:effectLst/>
                <a:latin typeface="Calibri" panose="020F0502020204030204" pitchFamily="34" charset="0"/>
              </a:rPr>
              <a:t>Besin akışı, </a:t>
            </a:r>
            <a:r>
              <a:rPr lang="tr-TR" sz="1800" b="1" i="0" u="none" strike="noStrike" dirty="0">
                <a:solidFill>
                  <a:srgbClr val="FF0000"/>
                </a:solidFill>
                <a:effectLst/>
                <a:latin typeface="Calibri" panose="020F0502020204030204" pitchFamily="34" charset="0"/>
              </a:rPr>
              <a:t>besin </a:t>
            </a:r>
            <a:r>
              <a:rPr lang="tr-TR" sz="1800" b="1" i="0" u="none" strike="noStrike" dirty="0" err="1">
                <a:solidFill>
                  <a:srgbClr val="FF0000"/>
                </a:solidFill>
                <a:effectLst/>
                <a:latin typeface="Calibri" panose="020F0502020204030204" pitchFamily="34" charset="0"/>
              </a:rPr>
              <a:t>zinziri</a:t>
            </a:r>
            <a:r>
              <a:rPr lang="tr-TR" sz="1800" b="1" i="0" u="none" strike="noStrike" dirty="0">
                <a:solidFill>
                  <a:srgbClr val="FF0000"/>
                </a:solidFill>
                <a:effectLst/>
                <a:latin typeface="Calibri" panose="020F0502020204030204" pitchFamily="34" charset="0"/>
              </a:rPr>
              <a:t> </a:t>
            </a:r>
            <a:r>
              <a:rPr lang="tr-TR" sz="1800" b="0" i="0" u="none" strike="noStrike" dirty="0">
                <a:solidFill>
                  <a:srgbClr val="000000"/>
                </a:solidFill>
                <a:effectLst/>
                <a:latin typeface="Calibri" panose="020F0502020204030204" pitchFamily="34" charset="0"/>
              </a:rPr>
              <a:t>ile gerçekleşir. Zincirin ilk halkası </a:t>
            </a:r>
            <a:r>
              <a:rPr lang="tr-TR" sz="1800" b="0" i="0" u="none" strike="noStrike" dirty="0">
                <a:solidFill>
                  <a:srgbClr val="FF0000"/>
                </a:solidFill>
                <a:effectLst/>
                <a:latin typeface="Calibri" panose="020F0502020204030204" pitchFamily="34" charset="0"/>
              </a:rPr>
              <a:t>bitki</a:t>
            </a:r>
            <a:r>
              <a:rPr lang="tr-TR" sz="1800" b="0" i="0" u="none" strike="noStrike" dirty="0">
                <a:solidFill>
                  <a:srgbClr val="000000"/>
                </a:solidFill>
                <a:effectLst/>
                <a:latin typeface="Calibri" panose="020F0502020204030204" pitchFamily="34" charset="0"/>
              </a:rPr>
              <a:t>lerdir. Bitkilerde biriken kimyasal enerji, yani organik ve inorganik maddeler, beslenme yoluyla bitkileri yiyen </a:t>
            </a:r>
            <a:r>
              <a:rPr lang="tr-TR" sz="1800" b="0" i="0" u="none" strike="noStrike" dirty="0">
                <a:solidFill>
                  <a:srgbClr val="FF0000"/>
                </a:solidFill>
                <a:effectLst/>
                <a:latin typeface="Calibri" panose="020F0502020204030204" pitchFamily="34" charset="0"/>
              </a:rPr>
              <a:t>otobur hayvan</a:t>
            </a:r>
            <a:r>
              <a:rPr lang="tr-TR" sz="1800" b="0" i="0" u="none" strike="noStrike" dirty="0">
                <a:solidFill>
                  <a:srgbClr val="000000"/>
                </a:solidFill>
                <a:effectLst/>
                <a:latin typeface="Calibri" panose="020F0502020204030204" pitchFamily="34" charset="0"/>
              </a:rPr>
              <a:t>lara, otoburlarda biriken kimyasal enerji ise, onları yiyen </a:t>
            </a:r>
            <a:r>
              <a:rPr lang="tr-TR" sz="1800" b="0" i="0" u="none" strike="noStrike" dirty="0">
                <a:solidFill>
                  <a:srgbClr val="FF0000"/>
                </a:solidFill>
                <a:effectLst/>
                <a:latin typeface="Calibri" panose="020F0502020204030204" pitchFamily="34" charset="0"/>
              </a:rPr>
              <a:t>etobur</a:t>
            </a:r>
            <a:r>
              <a:rPr lang="tr-TR" sz="1800" b="0" i="0" u="none" strike="noStrike" dirty="0">
                <a:solidFill>
                  <a:srgbClr val="000000"/>
                </a:solidFill>
                <a:effectLst/>
                <a:latin typeface="Calibri" panose="020F0502020204030204" pitchFamily="34" charset="0"/>
              </a:rPr>
              <a:t>lara geçer. </a:t>
            </a:r>
            <a:endParaRPr lang="tr-TR" dirty="0"/>
          </a:p>
        </p:txBody>
      </p:sp>
      <p:sp>
        <p:nvSpPr>
          <p:cNvPr id="6" name="Slayt Numarası Yer Tutucusu 5">
            <a:extLst>
              <a:ext uri="{FF2B5EF4-FFF2-40B4-BE49-F238E27FC236}">
                <a16:creationId xmlns:a16="http://schemas.microsoft.com/office/drawing/2014/main" id="{9EB05A7B-8B6D-C9D6-8D6B-D02FB2AAFD77}"/>
              </a:ext>
            </a:extLst>
          </p:cNvPr>
          <p:cNvSpPr>
            <a:spLocks noGrp="1"/>
          </p:cNvSpPr>
          <p:nvPr>
            <p:ph type="sldNum" sz="quarter" idx="12"/>
          </p:nvPr>
        </p:nvSpPr>
        <p:spPr/>
        <p:txBody>
          <a:bodyPr/>
          <a:lstStyle/>
          <a:p>
            <a:pPr rtl="0"/>
            <a:fld id="{294A09A9-5501-47C1-A89A-A340965A2BE2}" type="slidenum">
              <a:rPr lang="tr-TR" noProof="0" smtClean="0"/>
              <a:pPr rtl="0"/>
              <a:t>7</a:t>
            </a:fld>
            <a:endParaRPr lang="tr-TR" noProof="0"/>
          </a:p>
        </p:txBody>
      </p:sp>
      <p:pic>
        <p:nvPicPr>
          <p:cNvPr id="7" name="Resim 6">
            <a:extLst>
              <a:ext uri="{FF2B5EF4-FFF2-40B4-BE49-F238E27FC236}">
                <a16:creationId xmlns:a16="http://schemas.microsoft.com/office/drawing/2014/main" id="{4993B9DC-F6BC-A6D5-6D1E-0774F31B39B7}"/>
              </a:ext>
            </a:extLst>
          </p:cNvPr>
          <p:cNvPicPr>
            <a:picLocks noChangeAspect="1"/>
          </p:cNvPicPr>
          <p:nvPr/>
        </p:nvPicPr>
        <p:blipFill>
          <a:blip r:embed="rId2"/>
          <a:stretch>
            <a:fillRect/>
          </a:stretch>
        </p:blipFill>
        <p:spPr>
          <a:xfrm>
            <a:off x="1705242" y="2807260"/>
            <a:ext cx="5468471" cy="3076015"/>
          </a:xfrm>
          <a:prstGeom prst="rect">
            <a:avLst/>
          </a:prstGeom>
        </p:spPr>
      </p:pic>
      <p:sp>
        <p:nvSpPr>
          <p:cNvPr id="8" name="Alt Bilgi Yer Tutucusu 4">
            <a:extLst>
              <a:ext uri="{FF2B5EF4-FFF2-40B4-BE49-F238E27FC236}">
                <a16:creationId xmlns:a16="http://schemas.microsoft.com/office/drawing/2014/main" id="{35599809-8DC9-0D2F-5479-A5AE5AFC82E3}"/>
              </a:ext>
            </a:extLst>
          </p:cNvPr>
          <p:cNvSpPr>
            <a:spLocks noGrp="1"/>
          </p:cNvSpPr>
          <p:nvPr>
            <p:ph type="ftr" sz="quarter" idx="11"/>
          </p:nvPr>
        </p:nvSpPr>
        <p:spPr>
          <a:xfrm>
            <a:off x="3188307" y="6150404"/>
            <a:ext cx="6424987" cy="365885"/>
          </a:xfrm>
        </p:spPr>
        <p:txBody>
          <a:bodyPr/>
          <a:lstStyle/>
          <a:p>
            <a:pPr rtl="0"/>
            <a:r>
              <a:rPr lang="tr-TR" noProof="0" dirty="0"/>
              <a:t>https://docs.google.com/presentation/d/1DA2jTipwMRLIdlaosy_oBqjCPio1n00L/edit#slide=id.p15</a:t>
            </a:r>
          </a:p>
        </p:txBody>
      </p:sp>
    </p:spTree>
    <p:extLst>
      <p:ext uri="{BB962C8B-B14F-4D97-AF65-F5344CB8AC3E}">
        <p14:creationId xmlns:p14="http://schemas.microsoft.com/office/powerpoint/2010/main" val="1054687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3A550D-B387-063B-7E26-AF069A56F7A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4C4A002-62C6-467C-BD3D-B279FDA1A015}"/>
              </a:ext>
            </a:extLst>
          </p:cNvPr>
          <p:cNvSpPr>
            <a:spLocks noGrp="1"/>
          </p:cNvSpPr>
          <p:nvPr>
            <p:ph idx="1"/>
          </p:nvPr>
        </p:nvSpPr>
        <p:spPr/>
        <p:txBody>
          <a:bodyPr>
            <a:normAutofit fontScale="92500" lnSpcReduction="10000"/>
          </a:bodyPr>
          <a:lstStyle/>
          <a:p>
            <a:r>
              <a:rPr kumimoji="0" lang="tr-TR" sz="3600" b="0" i="0" u="none" strike="noStrike" kern="1200" cap="none" spc="0" normalizeH="0" baseline="0" noProof="0" dirty="0">
                <a:ln>
                  <a:noFill/>
                </a:ln>
                <a:solidFill>
                  <a:srgbClr val="A6B727"/>
                </a:solidFill>
                <a:effectLst/>
                <a:uLnTx/>
                <a:uFillTx/>
                <a:latin typeface="Corbel" panose="020B0503020204020204"/>
                <a:ea typeface="+mn-ea"/>
                <a:cs typeface="+mn-cs"/>
              </a:rPr>
              <a:t>. • b. Yeraltı sularının kirlenmesi önlenmelidir. Bu amaçla, kırsal bölgelerdeki helalar sağlığa uygun biçimde yapılmalıdır. Örneğin, helalar ile akarsular arasındaki uzaklık en az 15 metre olduğunda, helanın tabanından toprağa sızan atıklardaki mikroorganizmalar akarsuya erişemez. Çünkü toprağın kirli atıkları bir ölçüye kadar süzme yetisi vardır. Ayrıca, helalar, geçirgenliği yüksek olan toprak zeminlerde yapılmamalıdır</a:t>
            </a:r>
            <a:endParaRPr lang="tr-TR" dirty="0"/>
          </a:p>
        </p:txBody>
      </p:sp>
      <p:sp>
        <p:nvSpPr>
          <p:cNvPr id="5" name="Alt Bilgi Yer Tutucusu 4">
            <a:extLst>
              <a:ext uri="{FF2B5EF4-FFF2-40B4-BE49-F238E27FC236}">
                <a16:creationId xmlns:a16="http://schemas.microsoft.com/office/drawing/2014/main" id="{34340B1D-65AC-9B9F-502E-81C4B5DC3E0F}"/>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2A2502D6-4495-1471-3685-5D44B27D59E1}"/>
              </a:ext>
            </a:extLst>
          </p:cNvPr>
          <p:cNvSpPr>
            <a:spLocks noGrp="1"/>
          </p:cNvSpPr>
          <p:nvPr>
            <p:ph type="sldNum" sz="quarter" idx="12"/>
          </p:nvPr>
        </p:nvSpPr>
        <p:spPr/>
        <p:txBody>
          <a:bodyPr/>
          <a:lstStyle/>
          <a:p>
            <a:pPr rtl="0"/>
            <a:fld id="{294A09A9-5501-47C1-A89A-A340965A2BE2}" type="slidenum">
              <a:rPr lang="tr-TR" noProof="0" smtClean="0"/>
              <a:pPr rtl="0"/>
              <a:t>70</a:t>
            </a:fld>
            <a:endParaRPr lang="tr-TR" noProof="0"/>
          </a:p>
        </p:txBody>
      </p:sp>
    </p:spTree>
    <p:extLst>
      <p:ext uri="{BB962C8B-B14F-4D97-AF65-F5344CB8AC3E}">
        <p14:creationId xmlns:p14="http://schemas.microsoft.com/office/powerpoint/2010/main" val="3157850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EE5FE5-858A-0D0D-5F83-A0DD8317B34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920943E-7434-3C94-A396-35FCB2F23175}"/>
              </a:ext>
            </a:extLst>
          </p:cNvPr>
          <p:cNvSpPr>
            <a:spLocks noGrp="1"/>
          </p:cNvSpPr>
          <p:nvPr>
            <p:ph idx="1"/>
          </p:nvPr>
        </p:nvSpPr>
        <p:spPr/>
        <p:txBody>
          <a:bodyPr>
            <a:normAutofit/>
          </a:bodyPr>
          <a:lstStyle/>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 • c. Su kuyularının kapakları daima kapalı olmalı ve kuyunun içine pis şeylerin ve hayvanların düşmesi önlenmelidir. </a:t>
            </a:r>
          </a:p>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 d. Yeraltı suları yağmur sularının toprak altına sızması ile oluşur. Yeraltı sularını besleyen bu alanlara “su havzası” denir. Bu bölgelerde yer üstünde yapılan çalışmalar yeraltı sularının kirlenmesine neden olabilir. Örneğin, bir su havzasında besicilik yapılırsa ya da endüstri çalışmaları yapılırsa, bu alanlarda yayılan ve otlayan hayvanların pislikleri ya da endüstri atıkları toprak altına sızarak yeraltı suyunun kirlenmesine neden olabilir. Su havzalarının doğal park haline getirilmesi çözüm yollarından biridir. </a:t>
            </a:r>
            <a:endParaRPr lang="tr-TR" sz="2400" dirty="0"/>
          </a:p>
        </p:txBody>
      </p:sp>
      <p:sp>
        <p:nvSpPr>
          <p:cNvPr id="5" name="Alt Bilgi Yer Tutucusu 4">
            <a:extLst>
              <a:ext uri="{FF2B5EF4-FFF2-40B4-BE49-F238E27FC236}">
                <a16:creationId xmlns:a16="http://schemas.microsoft.com/office/drawing/2014/main" id="{D2637B32-4DAA-2CDC-5049-5D7844A5E278}"/>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7C4634AB-8E02-8E49-0F1E-27CAA9FA48BC}"/>
              </a:ext>
            </a:extLst>
          </p:cNvPr>
          <p:cNvSpPr>
            <a:spLocks noGrp="1"/>
          </p:cNvSpPr>
          <p:nvPr>
            <p:ph type="sldNum" sz="quarter" idx="12"/>
          </p:nvPr>
        </p:nvSpPr>
        <p:spPr/>
        <p:txBody>
          <a:bodyPr/>
          <a:lstStyle/>
          <a:p>
            <a:pPr rtl="0"/>
            <a:fld id="{294A09A9-5501-47C1-A89A-A340965A2BE2}" type="slidenum">
              <a:rPr lang="tr-TR" noProof="0" smtClean="0"/>
              <a:pPr rtl="0"/>
              <a:t>71</a:t>
            </a:fld>
            <a:endParaRPr lang="tr-TR" noProof="0"/>
          </a:p>
        </p:txBody>
      </p:sp>
    </p:spTree>
    <p:extLst>
      <p:ext uri="{BB962C8B-B14F-4D97-AF65-F5344CB8AC3E}">
        <p14:creationId xmlns:p14="http://schemas.microsoft.com/office/powerpoint/2010/main" val="3218965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862FBC6-9DCC-58FB-54D4-C0874D0EC065}"/>
              </a:ext>
            </a:extLst>
          </p:cNvPr>
          <p:cNvSpPr>
            <a:spLocks noGrp="1"/>
          </p:cNvSpPr>
          <p:nvPr>
            <p:ph idx="1"/>
          </p:nvPr>
        </p:nvSpPr>
        <p:spPr>
          <a:xfrm>
            <a:off x="445994" y="754115"/>
            <a:ext cx="11300012" cy="5349769"/>
          </a:xfrm>
        </p:spPr>
        <p:txBody>
          <a:bodyPr>
            <a:normAutofit/>
          </a:bodyPr>
          <a:lstStyle/>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 e. Hayvan barınakları su kaynaklarından uzaklara yapılmalıdır.</a:t>
            </a:r>
          </a:p>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•f. Tarımsal amaçlı kimyasal gübre ve ilaç kullanımının uygun yapılması konusunda çiftçiler eğitilmeli ve denetlenmelidir.</a:t>
            </a:r>
          </a:p>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 • g. Erozyon önlenmelidir. Böylece, sellerin oluşması ve yeryüzündeki kirliliğin uzaklara taşınarak akarsulara ve denizlere hızla erişmesi önlenecektir. </a:t>
            </a:r>
          </a:p>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 h. Evsel kullanımlarda fazla miktarda deterjan tüketilmemesine özen gösterilmelidir. </a:t>
            </a:r>
          </a:p>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•i. Radyoaktif olduğu bilinen maddeler sulara karıştırılmamalıdır.</a:t>
            </a:r>
          </a:p>
          <a:p>
            <a:r>
              <a:rPr kumimoji="0" lang="tr-TR" sz="2400" b="0" i="0" u="none" strike="noStrike" kern="1200" cap="none" spc="0" normalizeH="0" baseline="0" noProof="0" dirty="0">
                <a:ln>
                  <a:noFill/>
                </a:ln>
                <a:solidFill>
                  <a:srgbClr val="A6B727"/>
                </a:solidFill>
                <a:effectLst/>
                <a:uLnTx/>
                <a:uFillTx/>
                <a:latin typeface="Corbel" panose="020B0503020204020204"/>
                <a:ea typeface="+mn-ea"/>
                <a:cs typeface="+mn-cs"/>
              </a:rPr>
              <a:t> •j. Çöp ve atıkların geriye kazanılması, yani, sulara karışmadan önce değerlendirilerek yeniden kullanılabilmesi için projeler geliştirilmelidir.</a:t>
            </a:r>
            <a:endParaRPr lang="tr-TR" dirty="0"/>
          </a:p>
        </p:txBody>
      </p:sp>
      <p:sp>
        <p:nvSpPr>
          <p:cNvPr id="5" name="Alt Bilgi Yer Tutucusu 4">
            <a:extLst>
              <a:ext uri="{FF2B5EF4-FFF2-40B4-BE49-F238E27FC236}">
                <a16:creationId xmlns:a16="http://schemas.microsoft.com/office/drawing/2014/main" id="{7538E2D0-6549-C113-DDF1-FBC743418DCD}"/>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557AC992-8D92-895C-330E-E3873F71A9EB}"/>
              </a:ext>
            </a:extLst>
          </p:cNvPr>
          <p:cNvSpPr>
            <a:spLocks noGrp="1"/>
          </p:cNvSpPr>
          <p:nvPr>
            <p:ph type="sldNum" sz="quarter" idx="12"/>
          </p:nvPr>
        </p:nvSpPr>
        <p:spPr/>
        <p:txBody>
          <a:bodyPr/>
          <a:lstStyle/>
          <a:p>
            <a:pPr rtl="0"/>
            <a:fld id="{294A09A9-5501-47C1-A89A-A340965A2BE2}" type="slidenum">
              <a:rPr lang="tr-TR" noProof="0" smtClean="0"/>
              <a:pPr rtl="0"/>
              <a:t>72</a:t>
            </a:fld>
            <a:endParaRPr lang="tr-TR" noProof="0"/>
          </a:p>
        </p:txBody>
      </p:sp>
    </p:spTree>
    <p:extLst>
      <p:ext uri="{BB962C8B-B14F-4D97-AF65-F5344CB8AC3E}">
        <p14:creationId xmlns:p14="http://schemas.microsoft.com/office/powerpoint/2010/main" val="463794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22289821-D8DA-240C-65CD-324878C6CC85}"/>
              </a:ext>
            </a:extLst>
          </p:cNvPr>
          <p:cNvSpPr>
            <a:spLocks noGrp="1"/>
          </p:cNvSpPr>
          <p:nvPr>
            <p:ph type="title"/>
          </p:nvPr>
        </p:nvSpPr>
        <p:spPr/>
        <p:txBody>
          <a:bodyPr/>
          <a:lstStyle/>
          <a:p>
            <a:r>
              <a:rPr lang="tr-TR" dirty="0"/>
              <a:t>Işık Kirlenmesi</a:t>
            </a:r>
            <a:endParaRPr lang="en-US" dirty="0"/>
          </a:p>
        </p:txBody>
      </p:sp>
      <p:graphicFrame>
        <p:nvGraphicFramePr>
          <p:cNvPr id="36" name="Content Placeholder 3">
            <a:extLst>
              <a:ext uri="{FF2B5EF4-FFF2-40B4-BE49-F238E27FC236}">
                <a16:creationId xmlns:a16="http://schemas.microsoft.com/office/drawing/2014/main" id="{94C862D3-49B8-E607-0C5D-305417695DC6}"/>
              </a:ext>
            </a:extLst>
          </p:cNvPr>
          <p:cNvGraphicFramePr>
            <a:graphicFrameLocks noGrp="1"/>
          </p:cNvGraphicFramePr>
          <p:nvPr>
            <p:ph idx="1"/>
            <p:extLst>
              <p:ext uri="{D42A27DB-BD31-4B8C-83A1-F6EECF244321}">
                <p14:modId xmlns:p14="http://schemas.microsoft.com/office/powerpoint/2010/main" val="3298544612"/>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2" name="Footer Placeholder 3">
            <a:extLst>
              <a:ext uri="{FF2B5EF4-FFF2-40B4-BE49-F238E27FC236}">
                <a16:creationId xmlns:a16="http://schemas.microsoft.com/office/drawing/2014/main" id="{F936965C-6822-910E-4F83-3A6EC5517CB8}"/>
              </a:ext>
            </a:extLst>
          </p:cNvPr>
          <p:cNvSpPr>
            <a:spLocks noGrp="1"/>
          </p:cNvSpPr>
          <p:nvPr>
            <p:ph type="ftr" sz="quarter" idx="11"/>
          </p:nvPr>
        </p:nvSpPr>
        <p:spPr>
          <a:xfrm>
            <a:off x="228600" y="6356350"/>
            <a:ext cx="8636000" cy="501650"/>
          </a:xfrm>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73</a:t>
            </a:fld>
            <a:endParaRPr lang="tr-TR" noProof="0"/>
          </a:p>
        </p:txBody>
      </p:sp>
    </p:spTree>
    <p:extLst>
      <p:ext uri="{BB962C8B-B14F-4D97-AF65-F5344CB8AC3E}">
        <p14:creationId xmlns:p14="http://schemas.microsoft.com/office/powerpoint/2010/main" val="2018639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80472A-2280-1374-5673-1AB1DF5C60E9}"/>
              </a:ext>
            </a:extLst>
          </p:cNvPr>
          <p:cNvSpPr>
            <a:spLocks noGrp="1"/>
          </p:cNvSpPr>
          <p:nvPr>
            <p:ph type="title"/>
          </p:nvPr>
        </p:nvSpPr>
        <p:spPr/>
        <p:txBody>
          <a:bodyPr/>
          <a:lstStyle/>
          <a:p>
            <a:endParaRPr lang="tr-TR"/>
          </a:p>
        </p:txBody>
      </p:sp>
      <p:sp>
        <p:nvSpPr>
          <p:cNvPr id="12" name="İçerik Yer Tutucusu 11">
            <a:extLst>
              <a:ext uri="{FF2B5EF4-FFF2-40B4-BE49-F238E27FC236}">
                <a16:creationId xmlns:a16="http://schemas.microsoft.com/office/drawing/2014/main" id="{6742CE44-559C-93DB-3A5F-23F0597147AD}"/>
              </a:ext>
            </a:extLst>
          </p:cNvPr>
          <p:cNvSpPr>
            <a:spLocks noGrp="1"/>
          </p:cNvSpPr>
          <p:nvPr>
            <p:ph idx="1"/>
          </p:nvPr>
        </p:nvSpPr>
        <p:spPr/>
        <p:txBody>
          <a:bodyPr/>
          <a:lstStyle/>
          <a:p>
            <a:endParaRPr lang="tr-TR"/>
          </a:p>
        </p:txBody>
      </p:sp>
      <p:sp>
        <p:nvSpPr>
          <p:cNvPr id="4" name="Alt Bilgi Yer Tutucusu 3">
            <a:extLst>
              <a:ext uri="{FF2B5EF4-FFF2-40B4-BE49-F238E27FC236}">
                <a16:creationId xmlns:a16="http://schemas.microsoft.com/office/drawing/2014/main" id="{54E9ABBC-DD63-1FD6-0EFE-08FDF78D99AF}"/>
              </a:ext>
            </a:extLst>
          </p:cNvPr>
          <p:cNvSpPr>
            <a:spLocks noGrp="1"/>
          </p:cNvSpPr>
          <p:nvPr>
            <p:ph type="ftr" sz="quarter" idx="11"/>
          </p:nvPr>
        </p:nvSpPr>
        <p:spPr>
          <a:xfrm>
            <a:off x="228600" y="6565900"/>
            <a:ext cx="7683500" cy="292100"/>
          </a:xfrm>
        </p:spPr>
        <p:txBody>
          <a:bodyPr/>
          <a:lstStyle/>
          <a:p>
            <a:pPr rtl="0"/>
            <a:r>
              <a:rPr lang="tr-TR" noProof="0">
                <a:hlinkClick r:id="rId3"/>
              </a:rPr>
              <a:t>https://docs.google.com/presentation/d/1DA2jTipwMRLIdlaosy_oBqjCPio1n00L/edit#slide=id.p15</a:t>
            </a:r>
            <a:endParaRPr lang="tr-TR" noProof="0" dirty="0"/>
          </a:p>
        </p:txBody>
      </p:sp>
      <p:sp>
        <p:nvSpPr>
          <p:cNvPr id="5" name="Slayt Numarası Yer Tutucusu 4">
            <a:extLst>
              <a:ext uri="{FF2B5EF4-FFF2-40B4-BE49-F238E27FC236}">
                <a16:creationId xmlns:a16="http://schemas.microsoft.com/office/drawing/2014/main" id="{FF505D7D-F5A3-E884-6328-BB23115D975B}"/>
              </a:ext>
            </a:extLst>
          </p:cNvPr>
          <p:cNvSpPr>
            <a:spLocks noGrp="1"/>
          </p:cNvSpPr>
          <p:nvPr>
            <p:ph type="sldNum" sz="quarter" idx="12"/>
          </p:nvPr>
        </p:nvSpPr>
        <p:spPr/>
        <p:txBody>
          <a:bodyPr/>
          <a:lstStyle/>
          <a:p>
            <a:pPr rtl="0"/>
            <a:fld id="{294A09A9-5501-47C1-A89A-A340965A2BE2}" type="slidenum">
              <a:rPr lang="tr-TR" noProof="0" smtClean="0"/>
              <a:pPr rtl="0"/>
              <a:t>74</a:t>
            </a:fld>
            <a:endParaRPr lang="tr-TR" noProof="0"/>
          </a:p>
        </p:txBody>
      </p:sp>
      <p:pic>
        <p:nvPicPr>
          <p:cNvPr id="10" name="Resim 9">
            <a:extLst>
              <a:ext uri="{FF2B5EF4-FFF2-40B4-BE49-F238E27FC236}">
                <a16:creationId xmlns:a16="http://schemas.microsoft.com/office/drawing/2014/main" id="{04FF744C-D241-FDC6-D295-CF776855E071}"/>
              </a:ext>
            </a:extLst>
          </p:cNvPr>
          <p:cNvPicPr>
            <a:picLocks noChangeAspect="1"/>
          </p:cNvPicPr>
          <p:nvPr/>
        </p:nvPicPr>
        <p:blipFill>
          <a:blip r:embed="rId4"/>
          <a:stretch>
            <a:fillRect/>
          </a:stretch>
        </p:blipFill>
        <p:spPr>
          <a:xfrm>
            <a:off x="0" y="-1"/>
            <a:ext cx="12954002" cy="6477001"/>
          </a:xfrm>
          <a:prstGeom prst="rect">
            <a:avLst/>
          </a:prstGeom>
        </p:spPr>
      </p:pic>
    </p:spTree>
    <p:extLst>
      <p:ext uri="{BB962C8B-B14F-4D97-AF65-F5344CB8AC3E}">
        <p14:creationId xmlns:p14="http://schemas.microsoft.com/office/powerpoint/2010/main" val="1520995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DA54F515-1DD6-8B0E-2568-93708F57641E}"/>
              </a:ext>
            </a:extLst>
          </p:cNvPr>
          <p:cNvSpPr>
            <a:spLocks noGrp="1"/>
          </p:cNvSpPr>
          <p:nvPr>
            <p:ph type="title"/>
          </p:nvPr>
        </p:nvSpPr>
        <p:spPr>
          <a:xfrm>
            <a:off x="621792" y="179938"/>
            <a:ext cx="9875520" cy="1356360"/>
          </a:xfrm>
        </p:spPr>
        <p:txBody>
          <a:bodyPr anchor="ctr">
            <a:normAutofit/>
          </a:bodyPr>
          <a:lstStyle/>
          <a:p>
            <a:r>
              <a:rPr lang="tr-TR" dirty="0"/>
              <a:t>Işık Kirlenmesi</a:t>
            </a:r>
            <a:endParaRPr lang="en-US" dirty="0"/>
          </a:p>
        </p:txBody>
      </p:sp>
      <p:graphicFrame>
        <p:nvGraphicFramePr>
          <p:cNvPr id="36" name="Content Placeholder 3">
            <a:extLst>
              <a:ext uri="{FF2B5EF4-FFF2-40B4-BE49-F238E27FC236}">
                <a16:creationId xmlns:a16="http://schemas.microsoft.com/office/drawing/2014/main" id="{CF06E35A-F223-F2D2-6C37-DC8B6F15EBF8}"/>
              </a:ext>
            </a:extLst>
          </p:cNvPr>
          <p:cNvGraphicFramePr>
            <a:graphicFrameLocks noGrp="1"/>
          </p:cNvGraphicFramePr>
          <p:nvPr>
            <p:ph idx="1"/>
            <p:extLst>
              <p:ext uri="{D42A27DB-BD31-4B8C-83A1-F6EECF244321}">
                <p14:modId xmlns:p14="http://schemas.microsoft.com/office/powerpoint/2010/main" val="1707837048"/>
              </p:ext>
            </p:extLst>
          </p:nvPr>
        </p:nvGraphicFramePr>
        <p:xfrm>
          <a:off x="621792" y="1524000"/>
          <a:ext cx="11570208" cy="4849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6" name="Footer Placeholder 3">
            <a:extLst>
              <a:ext uri="{FF2B5EF4-FFF2-40B4-BE49-F238E27FC236}">
                <a16:creationId xmlns:a16="http://schemas.microsoft.com/office/drawing/2014/main" id="{E90606F5-B885-63C7-D13C-D59624ECE756}"/>
              </a:ext>
            </a:extLst>
          </p:cNvPr>
          <p:cNvSpPr>
            <a:spLocks noGrp="1"/>
          </p:cNvSpPr>
          <p:nvPr>
            <p:ph type="ftr" sz="quarter" idx="11"/>
          </p:nvPr>
        </p:nvSpPr>
        <p:spPr>
          <a:xfrm>
            <a:off x="228600" y="6373368"/>
            <a:ext cx="8089900" cy="348107"/>
          </a:xfrm>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75</a:t>
            </a:fld>
            <a:endParaRPr lang="tr-TR" noProof="0"/>
          </a:p>
        </p:txBody>
      </p:sp>
    </p:spTree>
    <p:extLst>
      <p:ext uri="{BB962C8B-B14F-4D97-AF65-F5344CB8AC3E}">
        <p14:creationId xmlns:p14="http://schemas.microsoft.com/office/powerpoint/2010/main" val="4690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Işık Kirliğinin İnsan Sağlığına Etkileri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a:bodyPr>
          <a:lstStyle/>
          <a:p>
            <a:pPr>
              <a:buFont typeface="Wingdings" panose="05000000000000000000" pitchFamily="2" charset="2"/>
              <a:buChar char="§"/>
            </a:pPr>
            <a:r>
              <a:rPr lang="tr-TR" sz="2800" dirty="0"/>
              <a:t>Aşırı ışığın, özellikle de spot, flaş ve lazer gibi ani ve parlayan ışıkların görmeyi etkilediği ve göz sağlığı için zararlı olduğu bilinmektedir.</a:t>
            </a:r>
          </a:p>
          <a:p>
            <a:pPr>
              <a:buFont typeface="Wingdings" panose="05000000000000000000" pitchFamily="2" charset="2"/>
              <a:buChar char="§"/>
            </a:pPr>
            <a:r>
              <a:rPr lang="tr-TR" sz="2800" dirty="0"/>
              <a:t>Ayrıca ışık kirliliği, kan basıncında yükselmelere, baş ağrısı, stres, yorgunluk, seksüel fonksiyonlarda azalma, sinirlilik, uyku bozuklukları gibi ruh ve sinir sistemini ilgilendiren rahatsızlıklara yol açmaktadır.</a:t>
            </a:r>
          </a:p>
          <a:p>
            <a:pPr>
              <a:buFont typeface="Wingdings" panose="05000000000000000000" pitchFamily="2" charset="2"/>
              <a:buChar char="§"/>
            </a:pPr>
            <a:r>
              <a:rPr lang="tr-TR" sz="2800" dirty="0" err="1"/>
              <a:t>Pineal</a:t>
            </a:r>
            <a:r>
              <a:rPr lang="tr-TR" sz="2800" dirty="0"/>
              <a:t> bez tarafından geceleri üretilen melatonin ışık kirliliği nedeniyle azalır. Melatonin azlığında </a:t>
            </a:r>
            <a:r>
              <a:rPr lang="tr-TR" sz="2800" dirty="0" err="1"/>
              <a:t>overlerdeki</a:t>
            </a:r>
            <a:r>
              <a:rPr lang="tr-TR" sz="2800" dirty="0"/>
              <a:t> östrojen üretimi artmakta ve bu da meme epitel hücrelerinde </a:t>
            </a:r>
            <a:r>
              <a:rPr lang="tr-TR" sz="2800" dirty="0" err="1"/>
              <a:t>malign</a:t>
            </a:r>
            <a:r>
              <a:rPr lang="tr-TR" sz="2800" dirty="0"/>
              <a:t> transformasyonu hızlandırarak meme kanserlerinin oluşmasına zemin hazırlamaktadır. </a:t>
            </a:r>
            <a:endParaRPr lang="en-US" sz="2800" dirty="0"/>
          </a:p>
          <a:p>
            <a:endParaRPr lang="en-US" sz="2400" dirty="0"/>
          </a:p>
        </p:txBody>
      </p:sp>
      <p:sp>
        <p:nvSpPr>
          <p:cNvPr id="2" name="Footer Placeholder 3">
            <a:extLst>
              <a:ext uri="{FF2B5EF4-FFF2-40B4-BE49-F238E27FC236}">
                <a16:creationId xmlns:a16="http://schemas.microsoft.com/office/drawing/2014/main" id="{A1809881-C0C7-4E0C-7D15-A6BD0D1E1632}"/>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76</a:t>
            </a:fld>
            <a:endParaRPr lang="tr-TR" noProof="0"/>
          </a:p>
        </p:txBody>
      </p:sp>
    </p:spTree>
    <p:extLst>
      <p:ext uri="{BB962C8B-B14F-4D97-AF65-F5344CB8AC3E}">
        <p14:creationId xmlns:p14="http://schemas.microsoft.com/office/powerpoint/2010/main" val="350527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Işık Kirliliğinin Önlenmesi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lnSpcReduction="10000"/>
          </a:bodyPr>
          <a:lstStyle/>
          <a:p>
            <a:pPr>
              <a:buFont typeface="Wingdings" panose="05000000000000000000" pitchFamily="2" charset="2"/>
              <a:buChar char="§"/>
            </a:pPr>
            <a:r>
              <a:rPr lang="en-US" sz="2800" dirty="0" err="1"/>
              <a:t>Işık</a:t>
            </a:r>
            <a:r>
              <a:rPr lang="en-US" sz="2800" dirty="0"/>
              <a:t> </a:t>
            </a:r>
            <a:r>
              <a:rPr lang="en-US" sz="2800" dirty="0" err="1"/>
              <a:t>kirliliğini</a:t>
            </a:r>
            <a:r>
              <a:rPr lang="en-US" sz="2800" dirty="0"/>
              <a:t> </a:t>
            </a:r>
            <a:r>
              <a:rPr lang="en-US" sz="2800" dirty="0" err="1"/>
              <a:t>önlemek</a:t>
            </a:r>
            <a:r>
              <a:rPr lang="en-US" sz="2800" dirty="0"/>
              <a:t> </a:t>
            </a:r>
            <a:r>
              <a:rPr lang="en-US" sz="2800" dirty="0" err="1"/>
              <a:t>için</a:t>
            </a:r>
            <a:r>
              <a:rPr lang="en-US" sz="2800" dirty="0"/>
              <a:t>, </a:t>
            </a:r>
            <a:r>
              <a:rPr lang="en-US" sz="2800" dirty="0" err="1"/>
              <a:t>yani</a:t>
            </a:r>
            <a:r>
              <a:rPr lang="en-US" sz="2800" dirty="0"/>
              <a:t> </a:t>
            </a:r>
            <a:r>
              <a:rPr lang="en-US" sz="2800" dirty="0" err="1"/>
              <a:t>doğru</a:t>
            </a:r>
            <a:r>
              <a:rPr lang="en-US" sz="2800" dirty="0"/>
              <a:t> </a:t>
            </a:r>
            <a:r>
              <a:rPr lang="en-US" sz="2800" dirty="0" err="1"/>
              <a:t>aydınlatma</a:t>
            </a:r>
            <a:r>
              <a:rPr lang="en-US" sz="2800" dirty="0"/>
              <a:t> </a:t>
            </a:r>
            <a:r>
              <a:rPr lang="en-US" sz="2800" dirty="0" err="1"/>
              <a:t>için</a:t>
            </a:r>
            <a:r>
              <a:rPr lang="en-US" sz="2800" dirty="0"/>
              <a:t>, </a:t>
            </a:r>
            <a:endParaRPr lang="tr-TR" sz="2800" dirty="0"/>
          </a:p>
          <a:p>
            <a:pPr>
              <a:buFont typeface="Wingdings" panose="05000000000000000000" pitchFamily="2" charset="2"/>
              <a:buChar char="ü"/>
            </a:pPr>
            <a:r>
              <a:rPr lang="en-US" sz="2800" dirty="0" err="1"/>
              <a:t>Işığın</a:t>
            </a:r>
            <a:r>
              <a:rPr lang="en-US" sz="2800" dirty="0"/>
              <a:t> </a:t>
            </a:r>
            <a:r>
              <a:rPr lang="en-US" sz="2800" dirty="0" err="1"/>
              <a:t>göğe</a:t>
            </a:r>
            <a:r>
              <a:rPr lang="en-US" sz="2800" dirty="0"/>
              <a:t> </a:t>
            </a:r>
            <a:r>
              <a:rPr lang="en-US" sz="2800" dirty="0" err="1"/>
              <a:t>yönelmesini</a:t>
            </a:r>
            <a:r>
              <a:rPr lang="en-US" sz="2800" dirty="0"/>
              <a:t> </a:t>
            </a:r>
            <a:r>
              <a:rPr lang="en-US" sz="2800" dirty="0" err="1"/>
              <a:t>önlenmeli</a:t>
            </a:r>
            <a:r>
              <a:rPr lang="en-US" sz="2800" dirty="0"/>
              <a:t>, </a:t>
            </a:r>
            <a:r>
              <a:rPr lang="en-US" sz="2800" dirty="0" err="1"/>
              <a:t>aydınlatılacak</a:t>
            </a:r>
            <a:r>
              <a:rPr lang="en-US" sz="2800" dirty="0"/>
              <a:t> yere </a:t>
            </a:r>
            <a:r>
              <a:rPr lang="en-US" sz="2800" dirty="0" err="1"/>
              <a:t>yöneltilmelidir</a:t>
            </a:r>
            <a:r>
              <a:rPr lang="tr-TR" sz="2800" dirty="0"/>
              <a:t>,</a:t>
            </a:r>
            <a:r>
              <a:rPr lang="en-US" sz="2800" dirty="0"/>
              <a:t> </a:t>
            </a:r>
            <a:endParaRPr lang="tr-TR" sz="2800" dirty="0"/>
          </a:p>
          <a:p>
            <a:pPr>
              <a:buFont typeface="Wingdings" panose="05000000000000000000" pitchFamily="2" charset="2"/>
              <a:buChar char="ü"/>
            </a:pPr>
            <a:r>
              <a:rPr lang="en-US" sz="2800" dirty="0" err="1"/>
              <a:t>Birim</a:t>
            </a:r>
            <a:r>
              <a:rPr lang="en-US" sz="2800" dirty="0"/>
              <a:t> </a:t>
            </a:r>
            <a:r>
              <a:rPr lang="en-US" sz="2800" dirty="0" err="1"/>
              <a:t>enerji</a:t>
            </a:r>
            <a:r>
              <a:rPr lang="en-US" sz="2800" dirty="0"/>
              <a:t> </a:t>
            </a:r>
            <a:r>
              <a:rPr lang="en-US" sz="2800" dirty="0" err="1"/>
              <a:t>başına</a:t>
            </a:r>
            <a:r>
              <a:rPr lang="en-US" sz="2800" dirty="0"/>
              <a:t> </a:t>
            </a:r>
            <a:r>
              <a:rPr lang="en-US" sz="2800" dirty="0" err="1"/>
              <a:t>daha</a:t>
            </a:r>
            <a:r>
              <a:rPr lang="en-US" sz="2800" dirty="0"/>
              <a:t> </a:t>
            </a:r>
            <a:r>
              <a:rPr lang="en-US" sz="2800" dirty="0" err="1"/>
              <a:t>çok</a:t>
            </a:r>
            <a:r>
              <a:rPr lang="en-US" sz="2800" dirty="0"/>
              <a:t> </a:t>
            </a:r>
            <a:r>
              <a:rPr lang="en-US" sz="2800" dirty="0" err="1"/>
              <a:t>ışık</a:t>
            </a:r>
            <a:r>
              <a:rPr lang="en-US" sz="2800" dirty="0"/>
              <a:t> </a:t>
            </a:r>
            <a:r>
              <a:rPr lang="en-US" sz="2800" dirty="0" err="1"/>
              <a:t>veren</a:t>
            </a:r>
            <a:r>
              <a:rPr lang="en-US" sz="2800" dirty="0"/>
              <a:t> </a:t>
            </a:r>
            <a:r>
              <a:rPr lang="en-US" sz="2800" dirty="0" err="1"/>
              <a:t>kaynakları</a:t>
            </a:r>
            <a:r>
              <a:rPr lang="en-US" sz="2800" dirty="0"/>
              <a:t> </a:t>
            </a:r>
            <a:r>
              <a:rPr lang="en-US" sz="2800" dirty="0" err="1"/>
              <a:t>kullanılmalıdır</a:t>
            </a:r>
            <a:r>
              <a:rPr lang="tr-TR" sz="2800" dirty="0"/>
              <a:t>,</a:t>
            </a:r>
            <a:r>
              <a:rPr lang="en-US" sz="2800" dirty="0"/>
              <a:t> </a:t>
            </a:r>
            <a:endParaRPr lang="tr-TR" sz="2800" dirty="0"/>
          </a:p>
          <a:p>
            <a:pPr>
              <a:buFont typeface="Wingdings" panose="05000000000000000000" pitchFamily="2" charset="2"/>
              <a:buChar char="ü"/>
            </a:pPr>
            <a:r>
              <a:rPr lang="en-US" sz="2800" dirty="0" err="1"/>
              <a:t>Zamanlayıcılarla</a:t>
            </a:r>
            <a:r>
              <a:rPr lang="en-US" sz="2800" dirty="0"/>
              <a:t> </a:t>
            </a:r>
            <a:r>
              <a:rPr lang="en-US" sz="2800" dirty="0" err="1"/>
              <a:t>gereksiz</a:t>
            </a:r>
            <a:r>
              <a:rPr lang="en-US" sz="2800" dirty="0"/>
              <a:t> </a:t>
            </a:r>
            <a:r>
              <a:rPr lang="en-US" sz="2800" dirty="0" err="1"/>
              <a:t>aydınlatmaları</a:t>
            </a:r>
            <a:r>
              <a:rPr lang="en-US" sz="2800" dirty="0"/>
              <a:t> </a:t>
            </a:r>
            <a:r>
              <a:rPr lang="en-US" sz="2800" dirty="0" err="1"/>
              <a:t>engellenmelidir</a:t>
            </a:r>
            <a:r>
              <a:rPr lang="en-US" sz="2800" dirty="0"/>
              <a:t>.</a:t>
            </a:r>
            <a:endParaRPr lang="tr-TR" sz="2800" dirty="0"/>
          </a:p>
          <a:p>
            <a:pPr>
              <a:buFont typeface="Wingdings" panose="05000000000000000000" pitchFamily="2" charset="2"/>
              <a:buChar char="§"/>
            </a:pPr>
            <a:r>
              <a:rPr lang="en-US" sz="2800" dirty="0" err="1"/>
              <a:t>Örneğin</a:t>
            </a:r>
            <a:r>
              <a:rPr lang="en-US" sz="2800" dirty="0"/>
              <a:t>, park </a:t>
            </a:r>
            <a:r>
              <a:rPr lang="en-US" sz="2800" dirty="0" err="1"/>
              <a:t>ve</a:t>
            </a:r>
            <a:r>
              <a:rPr lang="en-US" sz="2800" dirty="0"/>
              <a:t> </a:t>
            </a:r>
            <a:r>
              <a:rPr lang="en-US" sz="2800" dirty="0" err="1"/>
              <a:t>bahçelerde</a:t>
            </a:r>
            <a:r>
              <a:rPr lang="en-US" sz="2800" dirty="0"/>
              <a:t> </a:t>
            </a:r>
            <a:r>
              <a:rPr lang="en-US" sz="2800" dirty="0" err="1"/>
              <a:t>yatay</a:t>
            </a:r>
            <a:r>
              <a:rPr lang="en-US" sz="2800" dirty="0"/>
              <a:t> </a:t>
            </a:r>
            <a:r>
              <a:rPr lang="en-US" sz="2800" dirty="0" err="1"/>
              <a:t>düzlemin</a:t>
            </a:r>
            <a:r>
              <a:rPr lang="en-US" sz="2800" dirty="0"/>
              <a:t> </a:t>
            </a:r>
            <a:r>
              <a:rPr lang="en-US" sz="2800" dirty="0" err="1"/>
              <a:t>üst</a:t>
            </a:r>
            <a:r>
              <a:rPr lang="en-US" sz="2800" dirty="0"/>
              <a:t> </a:t>
            </a:r>
            <a:r>
              <a:rPr lang="en-US" sz="2800" dirty="0" err="1"/>
              <a:t>tarafına</a:t>
            </a:r>
            <a:r>
              <a:rPr lang="en-US" sz="2800" dirty="0"/>
              <a:t> </a:t>
            </a:r>
            <a:r>
              <a:rPr lang="en-US" sz="2800" dirty="0" err="1"/>
              <a:t>ışık</a:t>
            </a:r>
            <a:r>
              <a:rPr lang="en-US" sz="2800" dirty="0"/>
              <a:t> </a:t>
            </a:r>
            <a:r>
              <a:rPr lang="en-US" sz="2800" dirty="0" err="1"/>
              <a:t>saçmayan</a:t>
            </a:r>
            <a:r>
              <a:rPr lang="en-US" sz="2800" dirty="0"/>
              <a:t> </a:t>
            </a:r>
            <a:r>
              <a:rPr lang="en-US" sz="2800" dirty="0" err="1"/>
              <a:t>aydınlatma</a:t>
            </a:r>
            <a:r>
              <a:rPr lang="en-US" sz="2800" dirty="0"/>
              <a:t> </a:t>
            </a:r>
            <a:r>
              <a:rPr lang="en-US" sz="2800" dirty="0" err="1"/>
              <a:t>lambaları</a:t>
            </a:r>
            <a:r>
              <a:rPr lang="en-US" sz="2800" dirty="0"/>
              <a:t> </a:t>
            </a:r>
            <a:r>
              <a:rPr lang="en-US" sz="2800" dirty="0" err="1"/>
              <a:t>kullanılmalıdır</a:t>
            </a:r>
            <a:r>
              <a:rPr lang="en-US" sz="2800" dirty="0"/>
              <a:t>; </a:t>
            </a:r>
            <a:r>
              <a:rPr lang="en-US" sz="2800" dirty="0" err="1"/>
              <a:t>renk</a:t>
            </a:r>
            <a:r>
              <a:rPr lang="en-US" sz="2800" dirty="0"/>
              <a:t> </a:t>
            </a:r>
            <a:r>
              <a:rPr lang="en-US" sz="2800" dirty="0" err="1"/>
              <a:t>ayrımının</a:t>
            </a:r>
            <a:r>
              <a:rPr lang="en-US" sz="2800" dirty="0"/>
              <a:t> </a:t>
            </a:r>
            <a:r>
              <a:rPr lang="en-US" sz="2800" dirty="0" err="1"/>
              <a:t>önemsiz</a:t>
            </a:r>
            <a:r>
              <a:rPr lang="en-US" sz="2800" dirty="0"/>
              <a:t> </a:t>
            </a:r>
            <a:r>
              <a:rPr lang="en-US" sz="2800" dirty="0" err="1"/>
              <a:t>olduğu</a:t>
            </a:r>
            <a:r>
              <a:rPr lang="en-US" sz="2800" dirty="0"/>
              <a:t> </a:t>
            </a:r>
            <a:r>
              <a:rPr lang="en-US" sz="2800" dirty="0" err="1"/>
              <a:t>yerlerde</a:t>
            </a:r>
            <a:r>
              <a:rPr lang="en-US" sz="2800" dirty="0"/>
              <a:t> </a:t>
            </a:r>
            <a:r>
              <a:rPr lang="en-US" sz="2800" dirty="0" err="1"/>
              <a:t>düşük</a:t>
            </a:r>
            <a:r>
              <a:rPr lang="en-US" sz="2800" dirty="0"/>
              <a:t> </a:t>
            </a:r>
            <a:r>
              <a:rPr lang="en-US" sz="2800" dirty="0" err="1"/>
              <a:t>basınçlı</a:t>
            </a:r>
            <a:r>
              <a:rPr lang="en-US" sz="2800" dirty="0"/>
              <a:t> </a:t>
            </a:r>
            <a:r>
              <a:rPr lang="en-US" sz="2800" dirty="0" err="1"/>
              <a:t>sodyum</a:t>
            </a:r>
            <a:r>
              <a:rPr lang="en-US" sz="2800" dirty="0"/>
              <a:t> </a:t>
            </a:r>
            <a:r>
              <a:rPr lang="en-US" sz="2800" dirty="0" err="1"/>
              <a:t>lambaları</a:t>
            </a:r>
            <a:r>
              <a:rPr lang="en-US" sz="2800" dirty="0"/>
              <a:t> </a:t>
            </a:r>
            <a:r>
              <a:rPr lang="en-US" sz="2800" dirty="0" err="1"/>
              <a:t>tercih</a:t>
            </a:r>
            <a:r>
              <a:rPr lang="en-US" sz="2800" dirty="0"/>
              <a:t> </a:t>
            </a:r>
            <a:r>
              <a:rPr lang="en-US" sz="2800" dirty="0" err="1"/>
              <a:t>edilmelidir</a:t>
            </a:r>
            <a:r>
              <a:rPr lang="en-US" sz="2800" dirty="0"/>
              <a:t>; </a:t>
            </a:r>
            <a:r>
              <a:rPr lang="en-US" sz="2800" dirty="0" err="1"/>
              <a:t>güvenlik</a:t>
            </a:r>
            <a:r>
              <a:rPr lang="en-US" sz="2800" dirty="0"/>
              <a:t> </a:t>
            </a:r>
            <a:r>
              <a:rPr lang="en-US" sz="2800" dirty="0" err="1"/>
              <a:t>amaçlı</a:t>
            </a:r>
            <a:r>
              <a:rPr lang="en-US" sz="2800" dirty="0"/>
              <a:t> </a:t>
            </a:r>
            <a:r>
              <a:rPr lang="en-US" sz="2800" dirty="0" err="1"/>
              <a:t>aydınlatmalarda</a:t>
            </a:r>
            <a:r>
              <a:rPr lang="en-US" sz="2800" dirty="0"/>
              <a:t> </a:t>
            </a:r>
            <a:r>
              <a:rPr lang="en-US" sz="2800" dirty="0" err="1"/>
              <a:t>harekete</a:t>
            </a:r>
            <a:r>
              <a:rPr lang="en-US" sz="2800" dirty="0"/>
              <a:t> </a:t>
            </a:r>
            <a:r>
              <a:rPr lang="en-US" sz="2800" dirty="0" err="1"/>
              <a:t>duyarlı</a:t>
            </a:r>
            <a:r>
              <a:rPr lang="en-US" sz="2800" dirty="0"/>
              <a:t> </a:t>
            </a:r>
            <a:r>
              <a:rPr lang="en-US" sz="2800" dirty="0" err="1"/>
              <a:t>sistemler</a:t>
            </a:r>
            <a:r>
              <a:rPr lang="en-US" sz="2800" dirty="0"/>
              <a:t> </a:t>
            </a:r>
            <a:r>
              <a:rPr lang="en-US" sz="2800" dirty="0" err="1"/>
              <a:t>kullanılmalıdır</a:t>
            </a:r>
            <a:r>
              <a:rPr lang="en-US" sz="2800" dirty="0"/>
              <a:t>; </a:t>
            </a:r>
            <a:r>
              <a:rPr lang="en-US" sz="2800" dirty="0" err="1"/>
              <a:t>vitrin</a:t>
            </a:r>
            <a:r>
              <a:rPr lang="en-US" sz="2800" dirty="0"/>
              <a:t> </a:t>
            </a:r>
            <a:r>
              <a:rPr lang="en-US" sz="2800" dirty="0" err="1"/>
              <a:t>ve</a:t>
            </a:r>
            <a:r>
              <a:rPr lang="en-US" sz="2800" dirty="0"/>
              <a:t> </a:t>
            </a:r>
            <a:r>
              <a:rPr lang="en-US" sz="2800" dirty="0" err="1"/>
              <a:t>reklam</a:t>
            </a:r>
            <a:r>
              <a:rPr lang="en-US" sz="2800" dirty="0"/>
              <a:t> </a:t>
            </a:r>
            <a:r>
              <a:rPr lang="en-US" sz="2800" dirty="0" err="1"/>
              <a:t>aydınlatmalarında</a:t>
            </a:r>
            <a:r>
              <a:rPr lang="en-US" sz="2800" dirty="0"/>
              <a:t> </a:t>
            </a:r>
            <a:r>
              <a:rPr lang="en-US" sz="2800" dirty="0" err="1"/>
              <a:t>gece</a:t>
            </a:r>
            <a:r>
              <a:rPr lang="en-US" sz="2800" dirty="0"/>
              <a:t> </a:t>
            </a:r>
            <a:r>
              <a:rPr lang="en-US" sz="2800" dirty="0" err="1"/>
              <a:t>yarısından</a:t>
            </a:r>
            <a:r>
              <a:rPr lang="en-US" sz="2800" dirty="0"/>
              <a:t> </a:t>
            </a:r>
            <a:r>
              <a:rPr lang="en-US" sz="2800" dirty="0" err="1"/>
              <a:t>sonra</a:t>
            </a:r>
            <a:r>
              <a:rPr lang="en-US" sz="2800" dirty="0"/>
              <a:t> </a:t>
            </a:r>
            <a:r>
              <a:rPr lang="en-US" sz="2800" dirty="0" err="1"/>
              <a:t>otomatik</a:t>
            </a:r>
            <a:r>
              <a:rPr lang="en-US" sz="2800" dirty="0"/>
              <a:t> </a:t>
            </a:r>
            <a:r>
              <a:rPr lang="en-US" sz="2800" dirty="0" err="1"/>
              <a:t>olarak</a:t>
            </a:r>
            <a:r>
              <a:rPr lang="en-US" sz="2800" dirty="0"/>
              <a:t> </a:t>
            </a:r>
            <a:r>
              <a:rPr lang="en-US" sz="2800" dirty="0" err="1"/>
              <a:t>kendini</a:t>
            </a:r>
            <a:r>
              <a:rPr lang="en-US" sz="2800" dirty="0"/>
              <a:t> </a:t>
            </a:r>
            <a:r>
              <a:rPr lang="en-US" sz="2800" dirty="0" err="1"/>
              <a:t>kapatan</a:t>
            </a:r>
            <a:r>
              <a:rPr lang="en-US" sz="2800" dirty="0"/>
              <a:t> </a:t>
            </a:r>
            <a:r>
              <a:rPr lang="en-US" sz="2800" dirty="0" err="1"/>
              <a:t>sistemler</a:t>
            </a:r>
            <a:r>
              <a:rPr lang="en-US" sz="2800" dirty="0"/>
              <a:t> </a:t>
            </a:r>
            <a:r>
              <a:rPr lang="en-US" sz="2800" dirty="0" err="1"/>
              <a:t>kullanılmalıdır</a:t>
            </a:r>
            <a:r>
              <a:rPr lang="en-US" sz="2800" dirty="0"/>
              <a:t>.</a:t>
            </a:r>
          </a:p>
          <a:p>
            <a:endParaRPr lang="en-US" sz="2400" dirty="0"/>
          </a:p>
        </p:txBody>
      </p:sp>
      <p:sp>
        <p:nvSpPr>
          <p:cNvPr id="2" name="Footer Placeholder 3">
            <a:extLst>
              <a:ext uri="{FF2B5EF4-FFF2-40B4-BE49-F238E27FC236}">
                <a16:creationId xmlns:a16="http://schemas.microsoft.com/office/drawing/2014/main" id="{80AD36A6-6CF3-9C28-AB88-8D46141A1CC6}"/>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77</a:t>
            </a:fld>
            <a:endParaRPr lang="tr-TR" noProof="0"/>
          </a:p>
        </p:txBody>
      </p:sp>
    </p:spTree>
    <p:extLst>
      <p:ext uri="{BB962C8B-B14F-4D97-AF65-F5344CB8AC3E}">
        <p14:creationId xmlns:p14="http://schemas.microsoft.com/office/powerpoint/2010/main" val="2661929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p:txBody>
          <a:bodyPr anchor="ctr">
            <a:normAutofit/>
          </a:bodyPr>
          <a:lstStyle/>
          <a:p>
            <a:r>
              <a:rPr lang="tr-TR"/>
              <a:t>Yapay Çevre</a:t>
            </a:r>
            <a:endParaRPr lang="en-US"/>
          </a:p>
        </p:txBody>
      </p:sp>
      <p:sp>
        <p:nvSpPr>
          <p:cNvPr id="2" name="Footer Placeholder 3">
            <a:extLst>
              <a:ext uri="{FF2B5EF4-FFF2-40B4-BE49-F238E27FC236}">
                <a16:creationId xmlns:a16="http://schemas.microsoft.com/office/drawing/2014/main" id="{2FFA27A3-9640-5EDE-BF2B-13C78FB868E2}"/>
              </a:ext>
            </a:extLst>
          </p:cNvPr>
          <p:cNvSpPr>
            <a:spLocks noGrp="1"/>
          </p:cNvSpPr>
          <p:nvPr>
            <p:ph type="ftr" sz="quarter" idx="10"/>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1"/>
          </p:nvPr>
        </p:nvSpPr>
        <p:spPr/>
        <p:txBody>
          <a:bodyPr anchor="ctr">
            <a:normAutofit/>
          </a:bodyPr>
          <a:lstStyle/>
          <a:p>
            <a:pPr rtl="0">
              <a:spcAft>
                <a:spcPts val="600"/>
              </a:spcAft>
            </a:pPr>
            <a:fld id="{294A09A9-5501-47C1-A89A-A340965A2BE2}" type="slidenum">
              <a:rPr lang="tr-TR" noProof="0" smtClean="0"/>
              <a:pPr rtl="0">
                <a:spcAft>
                  <a:spcPts val="600"/>
                </a:spcAft>
              </a:pPr>
              <a:t>78</a:t>
            </a:fld>
            <a:endParaRPr lang="tr-TR" noProof="0"/>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quarter" idx="12"/>
          </p:nvPr>
        </p:nvSpPr>
        <p:spPr/>
        <p:txBody>
          <a:bodyPr>
            <a:normAutofit/>
          </a:bodyPr>
          <a:lstStyle/>
          <a:p>
            <a:pPr>
              <a:buFont typeface="Wingdings" panose="05000000000000000000" pitchFamily="2" charset="2"/>
              <a:buChar char="§"/>
            </a:pPr>
            <a:r>
              <a:rPr lang="en-US" err="1"/>
              <a:t>Doğal</a:t>
            </a:r>
            <a:r>
              <a:rPr lang="en-US"/>
              <a:t> </a:t>
            </a:r>
            <a:r>
              <a:rPr lang="en-US" err="1"/>
              <a:t>çevreden</a:t>
            </a:r>
            <a:r>
              <a:rPr lang="en-US"/>
              <a:t> </a:t>
            </a:r>
            <a:r>
              <a:rPr lang="en-US" err="1"/>
              <a:t>farklı</a:t>
            </a:r>
            <a:r>
              <a:rPr lang="en-US"/>
              <a:t> </a:t>
            </a:r>
            <a:r>
              <a:rPr lang="en-US" err="1"/>
              <a:t>olan</a:t>
            </a:r>
            <a:r>
              <a:rPr lang="en-US"/>
              <a:t> </a:t>
            </a:r>
            <a:r>
              <a:rPr lang="en-US" err="1"/>
              <a:t>ve</a:t>
            </a:r>
            <a:r>
              <a:rPr lang="en-US"/>
              <a:t> </a:t>
            </a:r>
            <a:r>
              <a:rPr lang="en-US" err="1"/>
              <a:t>insanlar</a:t>
            </a:r>
            <a:r>
              <a:rPr lang="en-US"/>
              <a:t> </a:t>
            </a:r>
            <a:r>
              <a:rPr lang="en-US" err="1"/>
              <a:t>tarafından</a:t>
            </a:r>
            <a:r>
              <a:rPr lang="en-US"/>
              <a:t> </a:t>
            </a:r>
            <a:r>
              <a:rPr lang="en-US" err="1"/>
              <a:t>oluşturulmuş</a:t>
            </a:r>
            <a:r>
              <a:rPr lang="en-US"/>
              <a:t> </a:t>
            </a:r>
            <a:r>
              <a:rPr lang="en-US" err="1"/>
              <a:t>çevreye</a:t>
            </a:r>
            <a:r>
              <a:rPr lang="en-US"/>
              <a:t> </a:t>
            </a:r>
            <a:r>
              <a:rPr lang="en-US" b="1"/>
              <a:t>“</a:t>
            </a:r>
            <a:r>
              <a:rPr lang="en-US" b="1" err="1"/>
              <a:t>yapay</a:t>
            </a:r>
            <a:r>
              <a:rPr lang="en-US" b="1"/>
              <a:t> </a:t>
            </a:r>
            <a:r>
              <a:rPr lang="en-US" b="1" err="1"/>
              <a:t>çevre</a:t>
            </a:r>
            <a:r>
              <a:rPr lang="en-US" b="1"/>
              <a:t>” </a:t>
            </a:r>
            <a:r>
              <a:rPr lang="en-US" err="1"/>
              <a:t>denir</a:t>
            </a:r>
            <a:r>
              <a:rPr lang="en-US"/>
              <a:t>. </a:t>
            </a:r>
            <a:endParaRPr lang="tr-TR"/>
          </a:p>
          <a:p>
            <a:pPr>
              <a:buFont typeface="Wingdings" panose="05000000000000000000" pitchFamily="2" charset="2"/>
              <a:buChar char="§"/>
            </a:pPr>
            <a:r>
              <a:rPr lang="en-US" err="1"/>
              <a:t>Kentler</a:t>
            </a:r>
            <a:r>
              <a:rPr lang="en-US"/>
              <a:t>, </a:t>
            </a:r>
            <a:r>
              <a:rPr lang="en-US" err="1"/>
              <a:t>binalar</a:t>
            </a:r>
            <a:r>
              <a:rPr lang="en-US"/>
              <a:t>, </a:t>
            </a:r>
            <a:r>
              <a:rPr lang="en-US" err="1"/>
              <a:t>işyerleri</a:t>
            </a:r>
            <a:r>
              <a:rPr lang="en-US"/>
              <a:t>, </a:t>
            </a:r>
            <a:r>
              <a:rPr lang="en-US" err="1"/>
              <a:t>fabrikalar</a:t>
            </a:r>
            <a:r>
              <a:rPr lang="en-US"/>
              <a:t>, </a:t>
            </a:r>
            <a:r>
              <a:rPr lang="en-US" err="1"/>
              <a:t>yollar</a:t>
            </a:r>
            <a:r>
              <a:rPr lang="en-US"/>
              <a:t>, </a:t>
            </a:r>
            <a:r>
              <a:rPr lang="en-US" err="1"/>
              <a:t>gemiler</a:t>
            </a:r>
            <a:r>
              <a:rPr lang="en-US"/>
              <a:t>, </a:t>
            </a:r>
            <a:r>
              <a:rPr lang="en-US" err="1"/>
              <a:t>trenler</a:t>
            </a:r>
            <a:r>
              <a:rPr lang="en-US"/>
              <a:t>, </a:t>
            </a:r>
            <a:r>
              <a:rPr lang="en-US" err="1"/>
              <a:t>uçaklar</a:t>
            </a:r>
            <a:r>
              <a:rPr lang="en-US"/>
              <a:t> </a:t>
            </a:r>
            <a:r>
              <a:rPr lang="en-US" err="1"/>
              <a:t>yapay</a:t>
            </a:r>
            <a:r>
              <a:rPr lang="en-US"/>
              <a:t> </a:t>
            </a:r>
            <a:r>
              <a:rPr lang="en-US" err="1"/>
              <a:t>çevrenin</a:t>
            </a:r>
            <a:r>
              <a:rPr lang="en-US"/>
              <a:t> </a:t>
            </a:r>
            <a:r>
              <a:rPr lang="en-US" err="1"/>
              <a:t>parçalarıdır</a:t>
            </a:r>
            <a:r>
              <a:rPr lang="en-US"/>
              <a:t>. </a:t>
            </a:r>
            <a:endParaRPr lang="tr-TR"/>
          </a:p>
          <a:p>
            <a:pPr>
              <a:buFont typeface="Wingdings" panose="05000000000000000000" pitchFamily="2" charset="2"/>
              <a:buChar char="§"/>
            </a:pPr>
            <a:r>
              <a:rPr lang="en-US" err="1"/>
              <a:t>İnsanlar</a:t>
            </a:r>
            <a:r>
              <a:rPr lang="en-US"/>
              <a:t>, </a:t>
            </a:r>
            <a:r>
              <a:rPr lang="en-US" err="1"/>
              <a:t>yapay</a:t>
            </a:r>
            <a:r>
              <a:rPr lang="en-US"/>
              <a:t> </a:t>
            </a:r>
            <a:r>
              <a:rPr lang="en-US" err="1"/>
              <a:t>çevrelerini</a:t>
            </a:r>
            <a:r>
              <a:rPr lang="en-US"/>
              <a:t> </a:t>
            </a:r>
            <a:r>
              <a:rPr lang="en-US" err="1"/>
              <a:t>oluştururken</a:t>
            </a:r>
            <a:r>
              <a:rPr lang="en-US"/>
              <a:t> </a:t>
            </a:r>
            <a:r>
              <a:rPr lang="en-US" err="1"/>
              <a:t>doğal</a:t>
            </a:r>
            <a:r>
              <a:rPr lang="en-US"/>
              <a:t> </a:t>
            </a:r>
            <a:r>
              <a:rPr lang="en-US" err="1"/>
              <a:t>çevreden</a:t>
            </a:r>
            <a:r>
              <a:rPr lang="en-US"/>
              <a:t> </a:t>
            </a:r>
            <a:r>
              <a:rPr lang="en-US" err="1"/>
              <a:t>yararlanırlar</a:t>
            </a:r>
            <a:r>
              <a:rPr lang="en-US"/>
              <a:t>. </a:t>
            </a:r>
            <a:r>
              <a:rPr lang="en-US" err="1"/>
              <a:t>Bunu</a:t>
            </a:r>
            <a:r>
              <a:rPr lang="en-US"/>
              <a:t> </a:t>
            </a:r>
            <a:r>
              <a:rPr lang="en-US" err="1"/>
              <a:t>yaparken</a:t>
            </a:r>
            <a:r>
              <a:rPr lang="en-US"/>
              <a:t>, </a:t>
            </a:r>
            <a:r>
              <a:rPr lang="en-US" err="1"/>
              <a:t>doğal</a:t>
            </a:r>
            <a:r>
              <a:rPr lang="en-US"/>
              <a:t> </a:t>
            </a:r>
            <a:r>
              <a:rPr lang="en-US" err="1"/>
              <a:t>çevreyi</a:t>
            </a:r>
            <a:r>
              <a:rPr lang="en-US"/>
              <a:t> </a:t>
            </a:r>
            <a:r>
              <a:rPr lang="en-US" err="1"/>
              <a:t>olumsuz</a:t>
            </a:r>
            <a:r>
              <a:rPr lang="en-US"/>
              <a:t> </a:t>
            </a:r>
            <a:r>
              <a:rPr lang="en-US" err="1"/>
              <a:t>yönde</a:t>
            </a:r>
            <a:r>
              <a:rPr lang="en-US"/>
              <a:t> </a:t>
            </a:r>
            <a:r>
              <a:rPr lang="en-US" err="1"/>
              <a:t>etkileyebilir</a:t>
            </a:r>
            <a:r>
              <a:rPr lang="en-US"/>
              <a:t>, </a:t>
            </a:r>
            <a:r>
              <a:rPr lang="en-US" err="1"/>
              <a:t>bozabilirler</a:t>
            </a:r>
            <a:r>
              <a:rPr lang="en-US"/>
              <a:t>.</a:t>
            </a:r>
          </a:p>
          <a:p>
            <a:endParaRPr lang="en-US"/>
          </a:p>
        </p:txBody>
      </p:sp>
    </p:spTree>
    <p:extLst>
      <p:ext uri="{BB962C8B-B14F-4D97-AF65-F5344CB8AC3E}">
        <p14:creationId xmlns:p14="http://schemas.microsoft.com/office/powerpoint/2010/main" val="1724322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Yapay Atmosfer</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lnSpcReduction="10000"/>
          </a:bodyPr>
          <a:lstStyle/>
          <a:p>
            <a:pPr>
              <a:buFont typeface="Wingdings" panose="05000000000000000000" pitchFamily="2" charset="2"/>
              <a:buChar char="§"/>
            </a:pPr>
            <a:r>
              <a:rPr lang="tr-TR" sz="2400" dirty="0"/>
              <a:t>Konut, okul, işyeri, spor salonu, sinema, tiyatro gibi </a:t>
            </a:r>
            <a:r>
              <a:rPr lang="tr-TR" sz="2400" b="1" dirty="0"/>
              <a:t>kapalı ortamlarda bulunan havaya </a:t>
            </a:r>
            <a:r>
              <a:rPr lang="tr-TR" sz="2400" dirty="0"/>
              <a:t>“yapay atmosfer” (ya da ”kapalı ortam havası”) denir.</a:t>
            </a:r>
          </a:p>
          <a:p>
            <a:pPr>
              <a:buFont typeface="Wingdings" panose="05000000000000000000" pitchFamily="2" charset="2"/>
              <a:buChar char="§"/>
            </a:pPr>
            <a:r>
              <a:rPr lang="tr-TR" sz="2400" dirty="0"/>
              <a:t>Yapay atmosferin, doğal atmosfere yakın bileşimde olması, yani </a:t>
            </a:r>
            <a:r>
              <a:rPr lang="tr-TR" sz="2400" dirty="0" err="1"/>
              <a:t>solunulan</a:t>
            </a:r>
            <a:r>
              <a:rPr lang="tr-TR" sz="2400" dirty="0"/>
              <a:t> havanın temiz olması gerekir. Ancak, kapalı ortamlarda yapılan işlerin niteliği ve kişi başına düşen hava hacminin sınırlı olması nedenleriyle, yapay atmosfer kirlenmektedir. Bunun sonucunda bazı sağlık sorunları ortaya çıkabilmektedir. </a:t>
            </a:r>
          </a:p>
          <a:p>
            <a:pPr>
              <a:buFont typeface="Wingdings" panose="05000000000000000000" pitchFamily="2" charset="2"/>
              <a:buChar char="§"/>
            </a:pPr>
            <a:r>
              <a:rPr lang="en-US" sz="2400" dirty="0" err="1"/>
              <a:t>Yapay</a:t>
            </a:r>
            <a:r>
              <a:rPr lang="en-US" sz="2400" dirty="0"/>
              <a:t> </a:t>
            </a:r>
            <a:r>
              <a:rPr lang="en-US" sz="2400" dirty="0" err="1"/>
              <a:t>atmosfer</a:t>
            </a:r>
            <a:r>
              <a:rPr lang="en-US" sz="2400" dirty="0"/>
              <a:t> </a:t>
            </a:r>
            <a:r>
              <a:rPr lang="en-US" sz="2400" dirty="0" err="1"/>
              <a:t>kirliliğinin</a:t>
            </a:r>
            <a:r>
              <a:rPr lang="en-US" sz="2400" dirty="0"/>
              <a:t> </a:t>
            </a:r>
            <a:r>
              <a:rPr lang="tr-TR" sz="2400" dirty="0"/>
              <a:t>t</a:t>
            </a:r>
            <a:r>
              <a:rPr lang="en-US" sz="2400" dirty="0" err="1"/>
              <a:t>emel</a:t>
            </a:r>
            <a:r>
              <a:rPr lang="en-US" sz="2400" dirty="0"/>
              <a:t> </a:t>
            </a:r>
            <a:r>
              <a:rPr lang="en-US" sz="2400" dirty="0" err="1"/>
              <a:t>nedeni</a:t>
            </a:r>
            <a:r>
              <a:rPr lang="en-US" sz="2400" dirty="0"/>
              <a:t>, </a:t>
            </a:r>
            <a:r>
              <a:rPr lang="en-US" sz="2400" dirty="0" err="1"/>
              <a:t>havadaki</a:t>
            </a:r>
            <a:r>
              <a:rPr lang="en-US" sz="2400" dirty="0"/>
              <a:t> </a:t>
            </a:r>
            <a:r>
              <a:rPr lang="en-US" sz="2400" dirty="0" err="1"/>
              <a:t>oksijenin</a:t>
            </a:r>
            <a:r>
              <a:rPr lang="en-US" sz="2400" dirty="0"/>
              <a:t> </a:t>
            </a:r>
            <a:r>
              <a:rPr lang="en-US" sz="2400" dirty="0" err="1"/>
              <a:t>tükenerek</a:t>
            </a:r>
            <a:r>
              <a:rPr lang="en-US" sz="2400" dirty="0"/>
              <a:t> </a:t>
            </a:r>
            <a:r>
              <a:rPr lang="tr-TR" sz="2400" b="1" dirty="0"/>
              <a:t>CO2 </a:t>
            </a:r>
            <a:r>
              <a:rPr lang="en-US" sz="2400" b="1" dirty="0" err="1"/>
              <a:t>oranının</a:t>
            </a:r>
            <a:r>
              <a:rPr lang="en-US" sz="2400" b="1" dirty="0"/>
              <a:t> </a:t>
            </a:r>
            <a:r>
              <a:rPr lang="en-US" sz="2400" b="1" dirty="0" err="1"/>
              <a:t>artmasıdır</a:t>
            </a:r>
            <a:r>
              <a:rPr lang="en-US" sz="2400" dirty="0"/>
              <a:t>.</a:t>
            </a:r>
            <a:r>
              <a:rPr lang="tr-TR" sz="2400" dirty="0"/>
              <a:t> </a:t>
            </a:r>
          </a:p>
          <a:p>
            <a:pPr>
              <a:buFont typeface="Wingdings" panose="05000000000000000000" pitchFamily="2" charset="2"/>
              <a:buChar char="§"/>
            </a:pPr>
            <a:r>
              <a:rPr lang="tr-TR" sz="2400" dirty="0"/>
              <a:t>Diğer nedenler; konutta ya da yapı içinde fiziksel zararlı etkenlerden olan toksik gazlar, solunabilir özellikte </a:t>
            </a:r>
            <a:r>
              <a:rPr lang="tr-TR" sz="2400" dirty="0" err="1"/>
              <a:t>uçartozlar</a:t>
            </a:r>
            <a:r>
              <a:rPr lang="tr-TR" sz="2400" dirty="0"/>
              <a:t>, asbest,  radyasyon ve sigara dumanı sayılabilir.</a:t>
            </a:r>
          </a:p>
          <a:p>
            <a:endParaRPr lang="en-US" sz="2400" dirty="0"/>
          </a:p>
        </p:txBody>
      </p:sp>
      <p:sp>
        <p:nvSpPr>
          <p:cNvPr id="2" name="Footer Placeholder 3">
            <a:extLst>
              <a:ext uri="{FF2B5EF4-FFF2-40B4-BE49-F238E27FC236}">
                <a16:creationId xmlns:a16="http://schemas.microsoft.com/office/drawing/2014/main" id="{856B35CD-9D73-DEA3-891B-8D6ECAB05617}"/>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79</a:t>
            </a:fld>
            <a:endParaRPr lang="tr-TR" noProof="0"/>
          </a:p>
        </p:txBody>
      </p:sp>
    </p:spTree>
    <p:extLst>
      <p:ext uri="{BB962C8B-B14F-4D97-AF65-F5344CB8AC3E}">
        <p14:creationId xmlns:p14="http://schemas.microsoft.com/office/powerpoint/2010/main" val="328368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505CEE-DD26-29F8-155B-F61D850CC754}"/>
              </a:ext>
            </a:extLst>
          </p:cNvPr>
          <p:cNvSpPr>
            <a:spLocks noGrp="1"/>
          </p:cNvSpPr>
          <p:nvPr>
            <p:ph type="title"/>
          </p:nvPr>
        </p:nvSpPr>
        <p:spPr/>
        <p:txBody>
          <a:bodyPr/>
          <a:lstStyle/>
          <a:p>
            <a:r>
              <a:rPr lang="tr-TR" dirty="0"/>
              <a:t>Çevre ve sağlık</a:t>
            </a:r>
          </a:p>
        </p:txBody>
      </p:sp>
      <p:sp>
        <p:nvSpPr>
          <p:cNvPr id="3" name="İçerik Yer Tutucusu 2">
            <a:extLst>
              <a:ext uri="{FF2B5EF4-FFF2-40B4-BE49-F238E27FC236}">
                <a16:creationId xmlns:a16="http://schemas.microsoft.com/office/drawing/2014/main" id="{E5F89F2D-3A06-E065-397E-17CBF79D626F}"/>
              </a:ext>
            </a:extLst>
          </p:cNvPr>
          <p:cNvSpPr>
            <a:spLocks noGrp="1"/>
          </p:cNvSpPr>
          <p:nvPr>
            <p:ph idx="1"/>
          </p:nvPr>
        </p:nvSpPr>
        <p:spPr/>
        <p:txBody>
          <a:bodyPr/>
          <a:lstStyle/>
          <a:p>
            <a:pPr algn="just" rtl="0" fontAlgn="base">
              <a:spcBef>
                <a:spcPts val="750"/>
              </a:spcBef>
              <a:spcAft>
                <a:spcPts val="0"/>
              </a:spcAft>
              <a:buFont typeface="Arial" panose="020B0604020202020204" pitchFamily="34" charset="0"/>
              <a:buChar char="•"/>
            </a:pPr>
            <a:r>
              <a:rPr lang="tr-TR" sz="2000" i="0" u="none" strike="noStrike" dirty="0">
                <a:solidFill>
                  <a:srgbClr val="000000"/>
                </a:solidFill>
                <a:effectLst/>
                <a:latin typeface="Calibri" panose="020F0502020204030204" pitchFamily="34" charset="0"/>
              </a:rPr>
              <a:t>Çevre sağlığı, insanın çevresinde bulunan/bulunabilen ve onun sağlığına zararlı etkiler yapan, ya da yapabilme potansiyeli olan bütün madde, olgu, olay ve koşulların düzeltilmesi işlemidir.</a:t>
            </a:r>
          </a:p>
          <a:p>
            <a:pPr algn="just" rtl="0" fontAlgn="base">
              <a:spcBef>
                <a:spcPts val="750"/>
              </a:spcBef>
              <a:spcAft>
                <a:spcPts val="0"/>
              </a:spcAft>
              <a:buFont typeface="Arial" panose="020B0604020202020204" pitchFamily="34" charset="0"/>
              <a:buChar char="•"/>
            </a:pPr>
            <a:endParaRPr lang="tr-TR" sz="2000" i="0" u="none" strike="noStrike" dirty="0">
              <a:solidFill>
                <a:srgbClr val="000000"/>
              </a:solidFill>
              <a:effectLst/>
              <a:latin typeface="Arial" panose="020B0604020202020204" pitchFamily="34" charset="0"/>
            </a:endParaRPr>
          </a:p>
          <a:p>
            <a:pPr algn="just" rtl="0" fontAlgn="base">
              <a:spcBef>
                <a:spcPts val="0"/>
              </a:spcBef>
              <a:spcAft>
                <a:spcPts val="0"/>
              </a:spcAft>
              <a:buFont typeface="Arial" panose="020B0604020202020204" pitchFamily="34" charset="0"/>
              <a:buChar char="•"/>
            </a:pPr>
            <a:r>
              <a:rPr lang="tr-TR" sz="2000" i="0" u="none" strike="noStrike" dirty="0">
                <a:solidFill>
                  <a:srgbClr val="000000"/>
                </a:solidFill>
                <a:effectLst/>
                <a:latin typeface="Calibri" panose="020F0502020204030204" pitchFamily="34" charset="0"/>
              </a:rPr>
              <a:t>Bütün canlılar bir çevre içinde dünyaya gelirler ve yaşarlar. </a:t>
            </a:r>
            <a:endParaRPr lang="tr-TR" sz="200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2000" i="0" u="none" strike="noStrike" dirty="0">
                <a:solidFill>
                  <a:srgbClr val="000000"/>
                </a:solidFill>
                <a:effectLst/>
                <a:latin typeface="Calibri" panose="020F0502020204030204" pitchFamily="34" charset="0"/>
              </a:rPr>
              <a:t>Hiç bir canlı, içinde yaşadığı çevreden ayrı olarak ele alınamaz.</a:t>
            </a:r>
            <a:endParaRPr lang="tr-TR" sz="200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2000" i="0" u="none" strike="noStrike" dirty="0">
                <a:solidFill>
                  <a:srgbClr val="000000"/>
                </a:solidFill>
                <a:effectLst/>
                <a:latin typeface="Calibri" panose="020F0502020204030204" pitchFamily="34" charset="0"/>
              </a:rPr>
              <a:t> Canlılar çevreyi etkileyebileceği gibi, çevre de canlıları etkiler. </a:t>
            </a:r>
            <a:endParaRPr lang="tr-TR" sz="2000" i="0" u="none" strike="noStrike" dirty="0">
              <a:solidFill>
                <a:srgbClr val="000000"/>
              </a:solidFill>
              <a:effectLst/>
              <a:latin typeface="Arial" panose="020B0604020202020204" pitchFamily="34" charset="0"/>
            </a:endParaRPr>
          </a:p>
          <a:p>
            <a:pPr algn="just" rtl="0" fontAlgn="base">
              <a:spcBef>
                <a:spcPts val="750"/>
              </a:spcBef>
              <a:spcAft>
                <a:spcPts val="0"/>
              </a:spcAft>
              <a:buFont typeface="Arial" panose="020B0604020202020204" pitchFamily="34" charset="0"/>
              <a:buChar char="•"/>
            </a:pPr>
            <a:r>
              <a:rPr lang="tr-TR" sz="2000" i="0" u="none" strike="noStrike" dirty="0">
                <a:solidFill>
                  <a:srgbClr val="000000"/>
                </a:solidFill>
                <a:effectLst/>
                <a:latin typeface="Calibri" panose="020F0502020204030204" pitchFamily="34" charset="0"/>
              </a:rPr>
              <a:t>Bu etki, olumlu yönde olursa insanlar daha sağlıklı olur ve gelişir, olumsuz yönde olursa, insanlar hastalanabilir ve ölebilir. </a:t>
            </a:r>
            <a:endParaRPr lang="tr-TR" sz="2000" i="0" u="none" strike="noStrike" dirty="0">
              <a:solidFill>
                <a:srgbClr val="000000"/>
              </a:solidFill>
              <a:effectLst/>
              <a:latin typeface="Arial" panose="020B0604020202020204" pitchFamily="34" charset="0"/>
            </a:endParaRPr>
          </a:p>
          <a:p>
            <a:endParaRPr lang="tr-TR" dirty="0"/>
          </a:p>
        </p:txBody>
      </p:sp>
      <p:pic>
        <p:nvPicPr>
          <p:cNvPr id="7" name="Resim 6">
            <a:extLst>
              <a:ext uri="{FF2B5EF4-FFF2-40B4-BE49-F238E27FC236}">
                <a16:creationId xmlns:a16="http://schemas.microsoft.com/office/drawing/2014/main" id="{0C23EE28-6862-0911-ABFB-32ECB7A61848}"/>
              </a:ext>
            </a:extLst>
          </p:cNvPr>
          <p:cNvPicPr>
            <a:picLocks noChangeAspect="1"/>
          </p:cNvPicPr>
          <p:nvPr/>
        </p:nvPicPr>
        <p:blipFill>
          <a:blip r:embed="rId2"/>
          <a:stretch>
            <a:fillRect/>
          </a:stretch>
        </p:blipFill>
        <p:spPr>
          <a:xfrm>
            <a:off x="2307533" y="6248400"/>
            <a:ext cx="7187807" cy="371888"/>
          </a:xfrm>
          <a:prstGeom prst="rect">
            <a:avLst/>
          </a:prstGeom>
        </p:spPr>
      </p:pic>
      <p:sp>
        <p:nvSpPr>
          <p:cNvPr id="5" name="Alt Bilgi Yer Tutucusu 4">
            <a:extLst>
              <a:ext uri="{FF2B5EF4-FFF2-40B4-BE49-F238E27FC236}">
                <a16:creationId xmlns:a16="http://schemas.microsoft.com/office/drawing/2014/main" id="{2CFF7AE5-A730-9595-AAFD-BC2CA8F48369}"/>
              </a:ext>
            </a:extLst>
          </p:cNvPr>
          <p:cNvSpPr>
            <a:spLocks noGrp="1"/>
          </p:cNvSpPr>
          <p:nvPr>
            <p:ph type="ftr" sz="quarter" idx="11"/>
          </p:nvPr>
        </p:nvSpPr>
        <p:spPr/>
        <p:txBody>
          <a:bodyPr/>
          <a:lstStyle/>
          <a:p>
            <a:pPr rtl="0"/>
            <a:r>
              <a:rPr lang="tr-TR" noProof="0"/>
              <a:t>https://docs.google.com/presentation/d/1DA2jTipwMRLIdlaosy_oBqjCPio1n00L/edit#slide=id.p15</a:t>
            </a:r>
            <a:endParaRPr lang="tr-TR" noProof="0" dirty="0"/>
          </a:p>
        </p:txBody>
      </p:sp>
      <p:sp>
        <p:nvSpPr>
          <p:cNvPr id="6" name="Slayt Numarası Yer Tutucusu 5">
            <a:extLst>
              <a:ext uri="{FF2B5EF4-FFF2-40B4-BE49-F238E27FC236}">
                <a16:creationId xmlns:a16="http://schemas.microsoft.com/office/drawing/2014/main" id="{11B18AB4-940D-4119-B1CF-7EB89EB1CE36}"/>
              </a:ext>
            </a:extLst>
          </p:cNvPr>
          <p:cNvSpPr>
            <a:spLocks noGrp="1"/>
          </p:cNvSpPr>
          <p:nvPr>
            <p:ph type="sldNum" sz="quarter" idx="12"/>
          </p:nvPr>
        </p:nvSpPr>
        <p:spPr/>
        <p:txBody>
          <a:bodyPr/>
          <a:lstStyle/>
          <a:p>
            <a:pPr rtl="0"/>
            <a:fld id="{294A09A9-5501-47C1-A89A-A340965A2BE2}" type="slidenum">
              <a:rPr lang="tr-TR" noProof="0" smtClean="0"/>
              <a:pPr rtl="0"/>
              <a:t>8</a:t>
            </a:fld>
            <a:endParaRPr lang="tr-TR" noProof="0"/>
          </a:p>
        </p:txBody>
      </p:sp>
    </p:spTree>
    <p:extLst>
      <p:ext uri="{BB962C8B-B14F-4D97-AF65-F5344CB8AC3E}">
        <p14:creationId xmlns:p14="http://schemas.microsoft.com/office/powerpoint/2010/main" val="86274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lstStyle/>
          <a:p>
            <a:r>
              <a:rPr lang="tr-TR" dirty="0">
                <a:latin typeface="+mj-lt"/>
              </a:rPr>
              <a:t>Konut Hijyeni</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pPr>
              <a:buFont typeface="Wingdings" panose="05000000000000000000" pitchFamily="2" charset="2"/>
              <a:buChar char="§"/>
            </a:pPr>
            <a:r>
              <a:rPr lang="tr-TR" sz="2400" dirty="0"/>
              <a:t>Kişiler günlük yaşamlarının çok önemli bir kısmını konutlarında geçirir, konutta yemek pişer ve yenir, uyunur, dinlenilir ve rahatlanır, öğrenilir, aile bireyleri konutlarında ilişki kurarlar, yakınlaşırlar, gelecek için kararlar alırlar, örf ve adetlerini yerine getirirler, çocuklarını büyütür ve terbiye ederler, temizlik ihtiyaçlarını giderirler. </a:t>
            </a:r>
          </a:p>
          <a:p>
            <a:pPr>
              <a:buFont typeface="Wingdings" panose="05000000000000000000" pitchFamily="2" charset="2"/>
              <a:buChar char="§"/>
            </a:pPr>
            <a:r>
              <a:rPr lang="tr-TR" sz="2400" dirty="0"/>
              <a:t>Konuttaki bir takım olumsuz fiziksel ve sosyal koşullar bu etkinlikleri de olumsuz etkiler; </a:t>
            </a:r>
            <a:r>
              <a:rPr lang="tr-TR" sz="2400" u="sng" dirty="0"/>
              <a:t>konut fiziksel, sosyal ve ruhsal sorunların kaynağı olabilir.</a:t>
            </a:r>
          </a:p>
          <a:p>
            <a:pPr>
              <a:buFont typeface="Wingdings" panose="05000000000000000000" pitchFamily="2" charset="2"/>
              <a:buChar char="§"/>
            </a:pPr>
            <a:r>
              <a:rPr lang="tr-TR" sz="2400" dirty="0"/>
              <a:t>Konut temel fizyolojik ve psikolojik gereksinimleri sağlayabilmeli, bulaşıcı hastalıklara karşı korunaklı olmalı ve konut içinde kazaların olmaması için gerekli önlemler alınmış olmalıdır</a:t>
            </a:r>
            <a:endParaRPr lang="en-US" sz="2400" dirty="0"/>
          </a:p>
        </p:txBody>
      </p:sp>
      <p:sp>
        <p:nvSpPr>
          <p:cNvPr id="2" name="Footer Placeholder 3">
            <a:extLst>
              <a:ext uri="{FF2B5EF4-FFF2-40B4-BE49-F238E27FC236}">
                <a16:creationId xmlns:a16="http://schemas.microsoft.com/office/drawing/2014/main" id="{83C8F4E8-C8C1-82E8-3F33-29A5724397D7}"/>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80</a:t>
            </a:fld>
            <a:endParaRPr lang="tr-TR" noProof="0"/>
          </a:p>
        </p:txBody>
      </p:sp>
    </p:spTree>
    <p:extLst>
      <p:ext uri="{BB962C8B-B14F-4D97-AF65-F5344CB8AC3E}">
        <p14:creationId xmlns:p14="http://schemas.microsoft.com/office/powerpoint/2010/main" val="1231454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normAutofit fontScale="90000"/>
          </a:bodyPr>
          <a:lstStyle/>
          <a:p>
            <a:r>
              <a:rPr lang="tr-TR" sz="4400" dirty="0"/>
              <a:t>Bir konutta bu durumlar varsa o konutun sağlıklı olduğu söylenemez;</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85000" lnSpcReduction="20000"/>
          </a:bodyPr>
          <a:lstStyle/>
          <a:p>
            <a:pPr marL="0" indent="0">
              <a:buNone/>
            </a:pPr>
            <a:r>
              <a:rPr lang="tr-TR" sz="2400" dirty="0"/>
              <a:t>1. Kontamine su kaynağı olması; </a:t>
            </a:r>
          </a:p>
          <a:p>
            <a:pPr marL="0" indent="0">
              <a:buNone/>
            </a:pPr>
            <a:r>
              <a:rPr lang="tr-TR" sz="2400" dirty="0"/>
              <a:t>2. Su kaynağının ev dışında olması; </a:t>
            </a:r>
          </a:p>
          <a:p>
            <a:pPr marL="0" indent="0">
              <a:buNone/>
            </a:pPr>
            <a:r>
              <a:rPr lang="tr-TR" sz="2400" dirty="0"/>
              <a:t>3. Tuvaletin başka konutlarla ortak kullanılması, bina dışında olması; </a:t>
            </a:r>
          </a:p>
          <a:p>
            <a:pPr marL="0" indent="0">
              <a:buNone/>
            </a:pPr>
            <a:r>
              <a:rPr lang="tr-TR" sz="2400" dirty="0"/>
              <a:t>4. Oda başına nüfusun 1.5 kişinin üzerinde olması; </a:t>
            </a:r>
          </a:p>
          <a:p>
            <a:pPr marL="0" indent="0">
              <a:buNone/>
            </a:pPr>
            <a:r>
              <a:rPr lang="tr-TR" sz="2400" dirty="0"/>
              <a:t>5. Kişi başına uyuma alanı 3.7 m2 den az olması; </a:t>
            </a:r>
          </a:p>
          <a:p>
            <a:pPr marL="0" indent="0">
              <a:buNone/>
            </a:pPr>
            <a:r>
              <a:rPr lang="tr-TR" sz="2400" dirty="0"/>
              <a:t>6. İki ayrı çıkış kapısı olmaması; </a:t>
            </a:r>
          </a:p>
          <a:p>
            <a:pPr marL="0" indent="0">
              <a:buNone/>
            </a:pPr>
            <a:r>
              <a:rPr lang="tr-TR" sz="2400" dirty="0"/>
              <a:t>7. Odaların dörtte üçünde ısıtma olanağı olmaması; </a:t>
            </a:r>
          </a:p>
          <a:p>
            <a:pPr marL="0" indent="0">
              <a:buNone/>
            </a:pPr>
            <a:r>
              <a:rPr lang="tr-TR" sz="2400" dirty="0"/>
              <a:t>8. Elektrik olmaması; </a:t>
            </a:r>
          </a:p>
          <a:p>
            <a:pPr marL="0" indent="0">
              <a:buNone/>
            </a:pPr>
            <a:r>
              <a:rPr lang="tr-TR" sz="2400" dirty="0"/>
              <a:t>9. Penceresiz oda olması; </a:t>
            </a:r>
          </a:p>
          <a:p>
            <a:pPr marL="0" indent="0">
              <a:buNone/>
            </a:pPr>
            <a:r>
              <a:rPr lang="tr-TR" sz="2400" dirty="0"/>
              <a:t>10. Binanın ileri derecede harap olması, konutun sanayi bölgelerine yakın olması, aşırı gürültülü bir ortamda bulunması.</a:t>
            </a:r>
          </a:p>
          <a:p>
            <a:endParaRPr lang="en-US" sz="2400" dirty="0"/>
          </a:p>
        </p:txBody>
      </p:sp>
      <p:sp>
        <p:nvSpPr>
          <p:cNvPr id="2" name="Footer Placeholder 3">
            <a:extLst>
              <a:ext uri="{FF2B5EF4-FFF2-40B4-BE49-F238E27FC236}">
                <a16:creationId xmlns:a16="http://schemas.microsoft.com/office/drawing/2014/main" id="{34B3A3FF-EC87-DDD5-44A8-BD8AE7356AC5}"/>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81</a:t>
            </a:fld>
            <a:endParaRPr lang="tr-TR" noProof="0"/>
          </a:p>
        </p:txBody>
      </p:sp>
    </p:spTree>
    <p:extLst>
      <p:ext uri="{BB962C8B-B14F-4D97-AF65-F5344CB8AC3E}">
        <p14:creationId xmlns:p14="http://schemas.microsoft.com/office/powerpoint/2010/main" val="1269512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normAutofit fontScale="90000"/>
          </a:bodyPr>
          <a:lstStyle/>
          <a:p>
            <a:r>
              <a:rPr lang="tr-TR" dirty="0"/>
              <a:t>Az ya da Çok Sağlığa Zararlı Olabilecek Kuruluşlar</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a:bodyPr>
          <a:lstStyle/>
          <a:p>
            <a:pPr>
              <a:buFont typeface="Wingdings" panose="05000000000000000000" pitchFamily="2" charset="2"/>
              <a:buChar char="§"/>
            </a:pPr>
            <a:r>
              <a:rPr lang="tr-TR" sz="2400" dirty="0"/>
              <a:t>Gerekli önlemler alınmadığında, çevreye, insanlara ve içinde çalışanlara fiziksel, ruhsal ve toplumsal yönden zarar verebilecek kuruluşlara </a:t>
            </a:r>
            <a:r>
              <a:rPr lang="tr-TR" sz="2400" b="1" dirty="0"/>
              <a:t>“az ya da çok sağlığa zararlı olabilecek kuruluşlar” </a:t>
            </a:r>
            <a:r>
              <a:rPr lang="tr-TR" sz="2400" dirty="0"/>
              <a:t>denir. Eski kaynaklarda </a:t>
            </a:r>
            <a:r>
              <a:rPr lang="tr-TR" sz="2400" b="1" dirty="0"/>
              <a:t>“gayri sıhhi müesseseler” </a:t>
            </a:r>
            <a:r>
              <a:rPr lang="tr-TR" sz="2400" dirty="0"/>
              <a:t>denilmiştir. </a:t>
            </a:r>
          </a:p>
          <a:p>
            <a:pPr>
              <a:buFont typeface="Wingdings" panose="05000000000000000000" pitchFamily="2" charset="2"/>
              <a:buChar char="§"/>
            </a:pPr>
            <a:r>
              <a:rPr lang="tr-TR" sz="2400" dirty="0"/>
              <a:t>Bunlar arasında </a:t>
            </a:r>
            <a:r>
              <a:rPr lang="tr-TR" sz="2400" i="1" u="sng" dirty="0"/>
              <a:t>fabrikalar, termik santrallar, atölyeler, taş ocakları, gıda üretim ve satış yerleri, eğlence yerleri</a:t>
            </a:r>
            <a:r>
              <a:rPr lang="tr-TR" sz="2400" dirty="0"/>
              <a:t> sayılabilir. Bu tür kuruluşların kuruluş ve işletilmelerine ilişkin esaslar yasalarla belirlenmiştir.</a:t>
            </a:r>
          </a:p>
          <a:p>
            <a:r>
              <a:rPr lang="tr-TR" sz="2400" dirty="0"/>
              <a:t>Bu kuruluşlar, kuruluş aşamalarında yer seçimi, kullanacakları teknoloji gibi faktörler göz önüne alınarak çevreye ve doğal kaynaklara yapabilecekleri etkiler yönünden değerlendirilir. Buna </a:t>
            </a:r>
            <a:r>
              <a:rPr lang="tr-TR" sz="2400" b="1" dirty="0"/>
              <a:t>“Çevresel Etki Değerlendirmesi” (ÇED) </a:t>
            </a:r>
            <a:r>
              <a:rPr lang="tr-TR" sz="2400" dirty="0"/>
              <a:t>denir. </a:t>
            </a:r>
          </a:p>
          <a:p>
            <a:endParaRPr lang="en-US" sz="2400" dirty="0"/>
          </a:p>
        </p:txBody>
      </p:sp>
      <p:sp>
        <p:nvSpPr>
          <p:cNvPr id="2" name="Footer Placeholder 3">
            <a:extLst>
              <a:ext uri="{FF2B5EF4-FFF2-40B4-BE49-F238E27FC236}">
                <a16:creationId xmlns:a16="http://schemas.microsoft.com/office/drawing/2014/main" id="{1B067667-F74A-B171-C1AC-B213E044BFBB}"/>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82</a:t>
            </a:fld>
            <a:endParaRPr lang="tr-TR" noProof="0"/>
          </a:p>
        </p:txBody>
      </p:sp>
    </p:spTree>
    <p:extLst>
      <p:ext uri="{BB962C8B-B14F-4D97-AF65-F5344CB8AC3E}">
        <p14:creationId xmlns:p14="http://schemas.microsoft.com/office/powerpoint/2010/main" val="26523333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normAutofit fontScale="90000"/>
          </a:bodyPr>
          <a:lstStyle/>
          <a:p>
            <a:r>
              <a:rPr lang="tr-TR" dirty="0"/>
              <a:t>Az ya da Çok Sağlığa Zararlı Olabilecek Kuruluşlar</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838200" y="1934885"/>
            <a:ext cx="10515600" cy="4057383"/>
          </a:xfrm>
        </p:spPr>
        <p:txBody>
          <a:bodyPr>
            <a:normAutofit fontScale="92500"/>
          </a:bodyPr>
          <a:lstStyle/>
          <a:p>
            <a:r>
              <a:rPr lang="tr-TR" sz="2400" dirty="0"/>
              <a:t>ÇED, planlanan kuruluşun çevreye olabilecek olumlu ya da olumsuz etkilerinin değerlendirildiği ve uzmanlar tarafından hazırlanan rapordur. Bu raporda, olumsuz etkilerin önlenmesi ya da en aza indirilmesi için alınacak önlemler, seçilecek yer ve teknoloji seçeneklerinin değerlendirilmesi ve olası etkilerin nasıl izlenip denetleneceği hakkında açıklamalara yer verilir. </a:t>
            </a:r>
          </a:p>
          <a:p>
            <a:r>
              <a:rPr lang="tr-TR" sz="2400" dirty="0"/>
              <a:t>Kuruluşlar, gereken önlemler alınmazsa, çıkardıkları gürültü, toz, duman, gaz, çöp ve diğer atıklarla çevreyi kimyasal ve biyolojik olarak kirletirler. Katı atıkların toprağa, gaz atıkların havaya, sıvı atıkların suya ve toprağa arıtılarak verilmelerinin sağlanması bu yerlerin çalıştırılmalarında ve denetimlerinde esastır. Ayrıca, böyle yerlerde çalışanların da söz konusu zararlılardan etkilenip etkilenmediklerini anlayabilmek için belirli aralıklarla muayene edilmeleri gerekir. Böylece, ortaya çıkabilecek sağlık sorunları erken dönemde yakalanarak tedavi edilebilir.</a:t>
            </a:r>
          </a:p>
          <a:p>
            <a:endParaRPr lang="en-US" sz="2400" dirty="0"/>
          </a:p>
        </p:txBody>
      </p:sp>
      <p:sp>
        <p:nvSpPr>
          <p:cNvPr id="2" name="Footer Placeholder 3">
            <a:extLst>
              <a:ext uri="{FF2B5EF4-FFF2-40B4-BE49-F238E27FC236}">
                <a16:creationId xmlns:a16="http://schemas.microsoft.com/office/drawing/2014/main" id="{24019B43-82F1-9878-AF72-E4D816CC1943}"/>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83</a:t>
            </a:fld>
            <a:endParaRPr lang="tr-TR" noProof="0"/>
          </a:p>
        </p:txBody>
      </p:sp>
    </p:spTree>
    <p:extLst>
      <p:ext uri="{BB962C8B-B14F-4D97-AF65-F5344CB8AC3E}">
        <p14:creationId xmlns:p14="http://schemas.microsoft.com/office/powerpoint/2010/main" val="655248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016EE3C-2474-D7C2-550A-EB2E8BDCF02A}"/>
              </a:ext>
            </a:extLst>
          </p:cNvPr>
          <p:cNvSpPr>
            <a:spLocks noGrp="1"/>
          </p:cNvSpPr>
          <p:nvPr>
            <p:ph type="title"/>
          </p:nvPr>
        </p:nvSpPr>
        <p:spPr>
          <a:xfrm>
            <a:off x="838200" y="584791"/>
            <a:ext cx="10517188" cy="986012"/>
          </a:xfrm>
        </p:spPr>
        <p:txBody>
          <a:bodyPr>
            <a:normAutofit fontScale="90000"/>
          </a:bodyPr>
          <a:lstStyle/>
          <a:p>
            <a:r>
              <a:rPr lang="tr-TR" sz="4400" dirty="0">
                <a:latin typeface="+mj-lt"/>
              </a:rPr>
              <a:t>Gayri Sıhhi Müesseseler Yönetmeliğine göre bu kuruluşlar 3 gruba ayrılır:</a:t>
            </a:r>
            <a:endParaRPr lang="en-US" dirty="0">
              <a:latin typeface="+mj-lt"/>
            </a:endParaRPr>
          </a:p>
        </p:txBody>
      </p:sp>
      <p:sp>
        <p:nvSpPr>
          <p:cNvPr id="28" name="Content Placeholder 3">
            <a:extLst>
              <a:ext uri="{FF2B5EF4-FFF2-40B4-BE49-F238E27FC236}">
                <a16:creationId xmlns:a16="http://schemas.microsoft.com/office/drawing/2014/main" id="{B6BEAB0A-15B0-48B3-83CF-33239265BFA2}"/>
              </a:ext>
            </a:extLst>
          </p:cNvPr>
          <p:cNvSpPr>
            <a:spLocks noGrp="1"/>
          </p:cNvSpPr>
          <p:nvPr>
            <p:ph sz="half" idx="2"/>
          </p:nvPr>
        </p:nvSpPr>
        <p:spPr>
          <a:xfrm>
            <a:off x="520700" y="1892300"/>
            <a:ext cx="11188700" cy="4254499"/>
          </a:xfrm>
        </p:spPr>
        <p:txBody>
          <a:bodyPr>
            <a:normAutofit fontScale="92500" lnSpcReduction="20000"/>
          </a:bodyPr>
          <a:lstStyle/>
          <a:p>
            <a:r>
              <a:rPr lang="tr-TR" sz="2600" b="1" dirty="0"/>
              <a:t>1. Birinci Sınıf Gayrisıhhi Müesseseler: </a:t>
            </a:r>
            <a:r>
              <a:rPr lang="tr-TR" sz="2600" u="sng" dirty="0"/>
              <a:t>Konutlardan ve yerleşim yerlerinden kesinlikle uzak olması gereken (en az 5 km.) kuruluşlar</a:t>
            </a:r>
            <a:r>
              <a:rPr lang="tr-TR" sz="2600" dirty="0"/>
              <a:t>dır. Bunlar arasında çimento fabrikaları, seramik ve porselen fabrikaları, mermer işleme atölyeleri, deri işleme yerleri, halı fabrikaları, alkol üretim yerleri, rafineriler, kâğıt fabrikaları, şeker fabrikaları sayılabilir. </a:t>
            </a:r>
          </a:p>
          <a:p>
            <a:r>
              <a:rPr lang="tr-TR" sz="2600" b="1" dirty="0"/>
              <a:t>2. İkinci Sınıf Gayrisıhhi Müesseseler: </a:t>
            </a:r>
            <a:r>
              <a:rPr lang="tr-TR" sz="2600" dirty="0"/>
              <a:t>Konutlardan ve yerleşim yerlerinden Gayri Sıhhi Müesseseleri İnceleme Kurulu’nca önerilip </a:t>
            </a:r>
            <a:r>
              <a:rPr lang="tr-TR" sz="2600" u="sng" dirty="0"/>
              <a:t>Valilikçe uygun görülecek bir uzaklıkta yapılması gereken kuruluşlar</a:t>
            </a:r>
            <a:r>
              <a:rPr lang="tr-TR" sz="2600" dirty="0"/>
              <a:t>dır. Genel olarak bu yerlerin kentin kenar mahallerinde kurulmasına izin verilir. Bunlar arasında tuğla ve kiremit fabrikaları, motor gücü yüksek mobilya imalathaneleri, mermerin ikinci işleme yerleri, tabak </a:t>
            </a:r>
            <a:r>
              <a:rPr lang="tr-TR" sz="2600" dirty="0" err="1"/>
              <a:t>imlathaneleri</a:t>
            </a:r>
            <a:r>
              <a:rPr lang="tr-TR" sz="2600" dirty="0"/>
              <a:t>, dizel jeneratörlerinin kullanıldığı yerler sayılabilir. </a:t>
            </a:r>
          </a:p>
          <a:p>
            <a:r>
              <a:rPr lang="tr-TR" sz="2600" b="1" dirty="0"/>
              <a:t>3. Üçüncü Sınıf Gayrisıhhi Müesseseler: </a:t>
            </a:r>
            <a:r>
              <a:rPr lang="tr-TR" sz="2600" dirty="0"/>
              <a:t>Konutların ve insanların yaşadığı yerlerin </a:t>
            </a:r>
            <a:r>
              <a:rPr lang="tr-TR" sz="2600" u="sng" dirty="0"/>
              <a:t>yakınında kurulabilmekle beraber sağlık denetimi altında tutulması gereken kuruluşlar</a:t>
            </a:r>
            <a:r>
              <a:rPr lang="tr-TR" sz="2600" dirty="0"/>
              <a:t>dır. Bunlar arasında fırınlar, pasta imalathaneleri, hamamlar, saunalar, kolonya imalathaneleri, cilt atölyeleri sayılabilir.</a:t>
            </a:r>
          </a:p>
          <a:p>
            <a:endParaRPr lang="en-US" sz="2400" dirty="0"/>
          </a:p>
        </p:txBody>
      </p:sp>
      <p:sp>
        <p:nvSpPr>
          <p:cNvPr id="2" name="Footer Placeholder 3">
            <a:extLst>
              <a:ext uri="{FF2B5EF4-FFF2-40B4-BE49-F238E27FC236}">
                <a16:creationId xmlns:a16="http://schemas.microsoft.com/office/drawing/2014/main" id="{D2BAB2A9-FB8A-54B7-3029-3A5012C59A18}"/>
              </a:ext>
            </a:extLst>
          </p:cNvPr>
          <p:cNvSpPr>
            <a:spLocks noGrp="1"/>
          </p:cNvSpPr>
          <p:nvPr>
            <p:ph type="ftr" sz="quarter" idx="11"/>
          </p:nvPr>
        </p:nvSpPr>
        <p:spPr/>
        <p:txBody>
          <a:bodyPr/>
          <a:lstStyle/>
          <a:p>
            <a:r>
              <a:rPr lang="en-US" i="1"/>
              <a:t>https://docs.google.com/presentation/d/1DA2jTipwMRLIdlaosy_oBqjCPio1n00L/edit#slide=id.p15</a:t>
            </a:r>
            <a:endParaRPr lang="tr-TR" noProof="0" dirty="0"/>
          </a:p>
        </p:txBody>
      </p:sp>
      <p:sp>
        <p:nvSpPr>
          <p:cNvPr id="8" name="Slayt Numarası Yer Tutucusu 7">
            <a:extLst>
              <a:ext uri="{FF2B5EF4-FFF2-40B4-BE49-F238E27FC236}">
                <a16:creationId xmlns:a16="http://schemas.microsoft.com/office/drawing/2014/main" id="{0AA35735-31F1-4BFE-79A5-740E3CEA1EF4}"/>
              </a:ext>
            </a:extLst>
          </p:cNvPr>
          <p:cNvSpPr>
            <a:spLocks noGrp="1"/>
          </p:cNvSpPr>
          <p:nvPr>
            <p:ph type="sldNum" sz="quarter" idx="12"/>
          </p:nvPr>
        </p:nvSpPr>
        <p:spPr/>
        <p:txBody>
          <a:bodyPr anchor="ctr">
            <a:normAutofit/>
          </a:bodyPr>
          <a:lstStyle/>
          <a:p>
            <a:pPr rtl="0">
              <a:spcAft>
                <a:spcPts val="600"/>
              </a:spcAft>
            </a:pPr>
            <a:fld id="{294A09A9-5501-47C1-A89A-A340965A2BE2}" type="slidenum">
              <a:rPr lang="tr-TR" noProof="0" smtClean="0"/>
              <a:pPr rtl="0">
                <a:spcAft>
                  <a:spcPts val="600"/>
                </a:spcAft>
              </a:pPr>
              <a:t>84</a:t>
            </a:fld>
            <a:endParaRPr lang="tr-TR" noProof="0"/>
          </a:p>
        </p:txBody>
      </p:sp>
    </p:spTree>
    <p:extLst>
      <p:ext uri="{BB962C8B-B14F-4D97-AF65-F5344CB8AC3E}">
        <p14:creationId xmlns:p14="http://schemas.microsoft.com/office/powerpoint/2010/main" val="894105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50712D-83C9-7B91-F708-5D07E4C2815D}"/>
              </a:ext>
            </a:extLst>
          </p:cNvPr>
          <p:cNvSpPr>
            <a:spLocks noGrp="1"/>
          </p:cNvSpPr>
          <p:nvPr>
            <p:ph type="title"/>
          </p:nvPr>
        </p:nvSpPr>
        <p:spPr>
          <a:xfrm>
            <a:off x="731520" y="380999"/>
            <a:ext cx="10622280" cy="523241"/>
          </a:xfrm>
        </p:spPr>
        <p:txBody>
          <a:bodyPr rtlCol="0">
            <a:normAutofit fontScale="90000"/>
          </a:bodyPr>
          <a:lstStyle/>
          <a:p>
            <a:pPr rtl="0"/>
            <a:r>
              <a:rPr lang="tr-TR" dirty="0"/>
              <a:t>KAYNAKLAR</a:t>
            </a:r>
          </a:p>
        </p:txBody>
      </p:sp>
      <p:sp>
        <p:nvSpPr>
          <p:cNvPr id="7" name="İçerik Yer Tutucusu 6">
            <a:extLst>
              <a:ext uri="{FF2B5EF4-FFF2-40B4-BE49-F238E27FC236}">
                <a16:creationId xmlns:a16="http://schemas.microsoft.com/office/drawing/2014/main" id="{D3678559-1AFA-81E9-1194-8B6FEBDE6438}"/>
              </a:ext>
            </a:extLst>
          </p:cNvPr>
          <p:cNvSpPr>
            <a:spLocks noGrp="1"/>
          </p:cNvSpPr>
          <p:nvPr>
            <p:ph idx="1"/>
          </p:nvPr>
        </p:nvSpPr>
        <p:spPr>
          <a:xfrm>
            <a:off x="609600" y="1219200"/>
            <a:ext cx="10972800" cy="4953000"/>
          </a:xfrm>
        </p:spPr>
        <p:txBody>
          <a:bodyPr>
            <a:normAutofit lnSpcReduction="10000"/>
          </a:bodyPr>
          <a:lstStyle/>
          <a:p>
            <a:pPr marL="514350" indent="-514350">
              <a:buFont typeface="+mj-lt"/>
              <a:buAutoNum type="arabicPeriod"/>
            </a:pPr>
            <a:r>
              <a:rPr lang="tr-TR" noProof="0" dirty="0"/>
              <a:t>İklimin İçin Rehber, 2019 </a:t>
            </a:r>
            <a:r>
              <a:rPr lang="tr-TR" noProof="0" dirty="0">
                <a:hlinkClick r:id="rId3"/>
              </a:rPr>
              <a:t>https://www.iklimin.org/ikliminicinrehber.pdf</a:t>
            </a:r>
            <a:r>
              <a:rPr lang="tr-TR" noProof="0" dirty="0"/>
              <a:t> Erişim Tarihi: 15.12.2022</a:t>
            </a:r>
          </a:p>
          <a:p>
            <a:pPr marL="514350" indent="-514350">
              <a:buFont typeface="+mj-lt"/>
              <a:buAutoNum type="arabicPeriod"/>
            </a:pPr>
            <a:r>
              <a:rPr lang="tr-TR" dirty="0"/>
              <a:t>Su Kaynakları Yönetimi ve İklim Değişikliği - Gökşen ÇAPAR</a:t>
            </a:r>
            <a:r>
              <a:rPr lang="en-US" dirty="0"/>
              <a:t>, </a:t>
            </a:r>
            <a:r>
              <a:rPr lang="en-US" dirty="0" err="1"/>
              <a:t>İklimin</a:t>
            </a:r>
            <a:r>
              <a:rPr lang="en-US" dirty="0"/>
              <a:t>. Ankara, 2019. </a:t>
            </a:r>
            <a:r>
              <a:rPr lang="en-US" dirty="0">
                <a:hlinkClick r:id="rId4"/>
              </a:rPr>
              <a:t>https://www.iklimin.org/egitimmateryalleri/Su_GC.pdf</a:t>
            </a:r>
            <a:r>
              <a:rPr lang="tr-TR" dirty="0"/>
              <a:t> Erişim Tarihi: 18.12.2022</a:t>
            </a:r>
          </a:p>
          <a:p>
            <a:pPr marL="514350" indent="-514350">
              <a:buFont typeface="+mj-lt"/>
              <a:buAutoNum type="arabicPeriod"/>
            </a:pPr>
            <a:r>
              <a:rPr lang="tr-TR" noProof="0" dirty="0">
                <a:hlinkClick r:id="rId5"/>
              </a:rPr>
              <a:t>https://keelingcurve.ucsd.edu/</a:t>
            </a:r>
            <a:r>
              <a:rPr lang="tr-TR" noProof="0" dirty="0"/>
              <a:t> Erişim Tarihi: 18.12.2022</a:t>
            </a:r>
          </a:p>
          <a:p>
            <a:pPr marL="514350" indent="-514350">
              <a:buFont typeface="+mj-lt"/>
              <a:buAutoNum type="arabicPeriod"/>
            </a:pPr>
            <a:r>
              <a:rPr lang="tr-TR" noProof="0" dirty="0">
                <a:hlinkClick r:id="rId6"/>
              </a:rPr>
              <a:t>https://www.unep.org/explore-topics/climate-action/what-we-do/climate-action-note/state-of-climate.html</a:t>
            </a:r>
            <a:r>
              <a:rPr lang="tr-TR" noProof="0" dirty="0"/>
              <a:t> Erişim Tarihi: 18.12.2022</a:t>
            </a:r>
          </a:p>
          <a:p>
            <a:pPr marL="514350" indent="-514350">
              <a:buFont typeface="+mj-lt"/>
              <a:buAutoNum type="arabicPeriod"/>
            </a:pPr>
            <a:r>
              <a:rPr lang="tr-TR" dirty="0">
                <a:hlinkClick r:id="rId7"/>
              </a:rPr>
              <a:t>https://www.aa.com.tr/tr/turkiye/turkiyede-kuraklik-2080-2099-yillari-arasinda-artacak/837154</a:t>
            </a:r>
            <a:r>
              <a:rPr lang="tr-TR" dirty="0"/>
              <a:t> Erişim Tarihi: 18.12.2022</a:t>
            </a:r>
          </a:p>
          <a:p>
            <a:pPr marL="514350" indent="-514350">
              <a:buFont typeface="+mj-lt"/>
              <a:buAutoNum type="arabicPeriod"/>
            </a:pPr>
            <a:r>
              <a:rPr lang="tr-TR" dirty="0">
                <a:hlinkClick r:id="rId8"/>
              </a:rPr>
              <a:t>https://www.aa.com.tr/tr/turkiye/afaddan-sel-ile-taskinlarda-yapilmasi-gerekenler-icin-oneriler/1512593</a:t>
            </a:r>
            <a:r>
              <a:rPr lang="tr-TR" dirty="0"/>
              <a:t> Erişim Tarihi: 18.12.2022</a:t>
            </a:r>
          </a:p>
          <a:p>
            <a:pPr marL="514350" indent="-514350">
              <a:buFont typeface="+mj-lt"/>
              <a:buAutoNum type="arabicPeriod"/>
            </a:pPr>
            <a:r>
              <a:rPr lang="tr-TR" dirty="0"/>
              <a:t>Ulusal Su Planı </a:t>
            </a:r>
            <a:r>
              <a:rPr lang="tr-TR" dirty="0">
                <a:hlinkClick r:id="rId9"/>
              </a:rPr>
              <a:t>https://www.tarimorman.gov.tr/SYGM/Belgeler/NHYP%20DEN%C4%B0Z/ULUSAL%20SU%20PLANI.pdf</a:t>
            </a:r>
            <a:r>
              <a:rPr lang="tr-TR" dirty="0"/>
              <a:t> Erişim Tarihi: 18.12.2022</a:t>
            </a:r>
            <a:endParaRPr lang="tr-TR" noProof="0" dirty="0"/>
          </a:p>
          <a:p>
            <a:pPr marL="514350" indent="-514350">
              <a:buFont typeface="+mj-lt"/>
              <a:buAutoNum type="arabicPeriod"/>
            </a:pPr>
            <a:endParaRPr lang="tr-TR" dirty="0"/>
          </a:p>
          <a:p>
            <a:pPr marL="514350" indent="-514350">
              <a:buFont typeface="+mj-lt"/>
              <a:buAutoNum type="arabicPeriod"/>
            </a:pPr>
            <a:endParaRPr lang="tr-TR" noProof="0" dirty="0"/>
          </a:p>
          <a:p>
            <a:pPr marL="514350" indent="-514350">
              <a:buFont typeface="+mj-lt"/>
              <a:buAutoNum type="arabicPeriod"/>
            </a:pPr>
            <a:endParaRPr lang="tr-TR" noProof="0" dirty="0"/>
          </a:p>
          <a:p>
            <a:pPr marL="514350" indent="-514350">
              <a:buFont typeface="+mj-lt"/>
              <a:buAutoNum type="arabicPeriod"/>
            </a:pPr>
            <a:endParaRPr lang="tr-TR" noProof="0" dirty="0"/>
          </a:p>
          <a:p>
            <a:pPr marL="514350" indent="-514350">
              <a:buFont typeface="+mj-lt"/>
              <a:buAutoNum type="arabicPeriod"/>
            </a:pPr>
            <a:endParaRPr lang="tr-TR" dirty="0"/>
          </a:p>
        </p:txBody>
      </p:sp>
      <p:sp>
        <p:nvSpPr>
          <p:cNvPr id="4" name="Alt Bilgi Yer Tutucusu 3">
            <a:extLst>
              <a:ext uri="{FF2B5EF4-FFF2-40B4-BE49-F238E27FC236}">
                <a16:creationId xmlns:a16="http://schemas.microsoft.com/office/drawing/2014/main" id="{00F8B86A-A576-98F0-BAD4-3F0C0919C5C7}"/>
              </a:ext>
            </a:extLst>
          </p:cNvPr>
          <p:cNvSpPr>
            <a:spLocks noGrp="1"/>
          </p:cNvSpPr>
          <p:nvPr>
            <p:ph type="ftr" sz="quarter" idx="11"/>
          </p:nvPr>
        </p:nvSpPr>
        <p:spPr/>
        <p:txBody>
          <a:bodyPr rtlCol="0"/>
          <a:lstStyle/>
          <a:p>
            <a:pPr rtl="0"/>
            <a:r>
              <a:rPr lang="tr-TR"/>
              <a:t>https://docs.google.com/presentation/d/1DA2jTipwMRLIdlaosy_oBqjCPio1n00L/edit#slide=id.p15</a:t>
            </a:r>
          </a:p>
        </p:txBody>
      </p:sp>
      <p:sp>
        <p:nvSpPr>
          <p:cNvPr id="5" name="Slayt Numarası Yer Tutucusu 4">
            <a:extLst>
              <a:ext uri="{FF2B5EF4-FFF2-40B4-BE49-F238E27FC236}">
                <a16:creationId xmlns:a16="http://schemas.microsoft.com/office/drawing/2014/main" id="{19143C50-6937-DD3E-B402-4ABB2469E63E}"/>
              </a:ext>
            </a:extLst>
          </p:cNvPr>
          <p:cNvSpPr>
            <a:spLocks noGrp="1"/>
          </p:cNvSpPr>
          <p:nvPr>
            <p:ph type="sldNum" sz="quarter" idx="12"/>
          </p:nvPr>
        </p:nvSpPr>
        <p:spPr/>
        <p:txBody>
          <a:bodyPr rtlCol="0"/>
          <a:lstStyle/>
          <a:p>
            <a:pPr rtl="0"/>
            <a:fld id="{294A09A9-5501-47C1-A89A-A340965A2BE2}" type="slidenum">
              <a:rPr lang="tr-TR" smtClean="0"/>
              <a:pPr rtl="0"/>
              <a:t>85</a:t>
            </a:fld>
            <a:endParaRPr lang="tr-TR"/>
          </a:p>
        </p:txBody>
      </p:sp>
    </p:spTree>
    <p:extLst>
      <p:ext uri="{BB962C8B-B14F-4D97-AF65-F5344CB8AC3E}">
        <p14:creationId xmlns:p14="http://schemas.microsoft.com/office/powerpoint/2010/main" val="8712013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F3BF85-A475-061B-CC7E-5C237548E6AA}"/>
              </a:ext>
            </a:extLst>
          </p:cNvPr>
          <p:cNvSpPr>
            <a:spLocks noGrp="1"/>
          </p:cNvSpPr>
          <p:nvPr>
            <p:ph type="title"/>
          </p:nvPr>
        </p:nvSpPr>
        <p:spPr>
          <a:xfrm>
            <a:off x="838200" y="380999"/>
            <a:ext cx="10515600" cy="1079501"/>
          </a:xfrm>
        </p:spPr>
        <p:txBody>
          <a:bodyPr/>
          <a:lstStyle/>
          <a:p>
            <a:r>
              <a:rPr lang="tr-TR" dirty="0"/>
              <a:t>KAYNAKLAR</a:t>
            </a:r>
          </a:p>
        </p:txBody>
      </p:sp>
      <p:sp>
        <p:nvSpPr>
          <p:cNvPr id="3" name="İçerik Yer Tutucusu 2">
            <a:extLst>
              <a:ext uri="{FF2B5EF4-FFF2-40B4-BE49-F238E27FC236}">
                <a16:creationId xmlns:a16="http://schemas.microsoft.com/office/drawing/2014/main" id="{F42C633E-E6AD-04D3-CDCC-DCE443C48252}"/>
              </a:ext>
            </a:extLst>
          </p:cNvPr>
          <p:cNvSpPr>
            <a:spLocks noGrp="1"/>
          </p:cNvSpPr>
          <p:nvPr>
            <p:ph idx="1"/>
          </p:nvPr>
        </p:nvSpPr>
        <p:spPr>
          <a:xfrm>
            <a:off x="609600" y="1460500"/>
            <a:ext cx="10972800" cy="4711700"/>
          </a:xfrm>
        </p:spPr>
        <p:txBody>
          <a:bodyPr>
            <a:normAutofit fontScale="77500" lnSpcReduction="20000"/>
          </a:bodyPr>
          <a:lstStyle/>
          <a:p>
            <a:pPr marL="514350" indent="-514350">
              <a:buFont typeface="+mj-lt"/>
              <a:buAutoNum type="arabicPeriod" startAt="8"/>
            </a:pPr>
            <a:r>
              <a:rPr lang="en-US" i="1" dirty="0">
                <a:hlinkClick r:id="rId2"/>
              </a:rPr>
              <a:t>https://iklim.gov.tr/viyana-sozlesmesi-i-36#:~:text=Yasal%20ba%C4%9Flay%C4%B1c%C4%B1l%C4%B1%C4%9F%C4%B1%20olan%20kontrolleri%20veya,bir%20protokol%20%C3%BCzerinde%20%C3%A7al%C4%B1%C5%9Fmalar%20ba%C5%9Flat%C4%B1lm%C4%B1%C5%9Ft%C4%B1r</a:t>
            </a:r>
            <a:r>
              <a:rPr lang="en-US" i="1" dirty="0"/>
              <a:t>.</a:t>
            </a:r>
            <a:r>
              <a:rPr lang="tr-TR" i="1" dirty="0"/>
              <a:t> Erişim Tarihi: 18.12.2022</a:t>
            </a:r>
          </a:p>
          <a:p>
            <a:pPr marL="514350" indent="-514350">
              <a:buFont typeface="+mj-lt"/>
              <a:buAutoNum type="arabicPeriod" startAt="8"/>
            </a:pPr>
            <a:r>
              <a:rPr lang="en-US" sz="2800" i="1" dirty="0">
                <a:hlinkClick r:id="rId3"/>
              </a:rPr>
              <a:t>https://iklim.gov.tr/bm-iklim-degisikligi-cerceve-sozlesmesi-i-33</a:t>
            </a:r>
            <a:r>
              <a:rPr lang="tr-TR" sz="2800" i="1" dirty="0"/>
              <a:t> Erişim Tarihi: 18.12.2022</a:t>
            </a:r>
          </a:p>
          <a:p>
            <a:pPr marL="514350" indent="-514350">
              <a:buFont typeface="+mj-lt"/>
              <a:buAutoNum type="arabicPeriod" startAt="8"/>
            </a:pPr>
            <a:r>
              <a:rPr lang="en-US" i="1" dirty="0">
                <a:hlinkClick r:id="rId4"/>
              </a:rPr>
              <a:t>https://www.mfa.gov.tr/kyoto-protokolu.tr.mfa</a:t>
            </a:r>
            <a:r>
              <a:rPr lang="tr-TR" i="1" dirty="0"/>
              <a:t> Erişim Tarihi: 18.12.2022</a:t>
            </a:r>
          </a:p>
          <a:p>
            <a:pPr marL="514350" indent="-514350">
              <a:buFont typeface="+mj-lt"/>
              <a:buAutoNum type="arabicPeriod" startAt="8"/>
            </a:pPr>
            <a:r>
              <a:rPr lang="en-US" i="1" dirty="0">
                <a:hlinkClick r:id="rId5"/>
              </a:rPr>
              <a:t>https://iklim.gov.tr/paris-anlasmasi-i-34</a:t>
            </a:r>
            <a:r>
              <a:rPr lang="tr-TR" i="1" dirty="0"/>
              <a:t> Erişim Tarihi: 18.12.2022 </a:t>
            </a:r>
          </a:p>
          <a:p>
            <a:pPr marL="514350" indent="-514350">
              <a:buFont typeface="+mj-lt"/>
              <a:buAutoNum type="arabicPeriod" startAt="8"/>
            </a:pPr>
            <a:r>
              <a:rPr lang="en-US" dirty="0">
                <a:hlinkClick r:id="rId6">
                  <a:extLst>
                    <a:ext uri="{A12FA001-AC4F-418D-AE19-62706E023703}">
                      <ahyp:hlinkClr xmlns:ahyp="http://schemas.microsoft.com/office/drawing/2018/hyperlinkcolor" val="tx"/>
                    </a:ext>
                  </a:extLst>
                </a:hlinkClick>
              </a:rPr>
              <a:t>https://www.resmigazete.gov.tr/eskiler/2021/10/20211007-7.pdf</a:t>
            </a:r>
            <a:r>
              <a:rPr lang="tr-TR" dirty="0"/>
              <a:t> Erişim Tarihi: 18.12.2022</a:t>
            </a:r>
          </a:p>
          <a:p>
            <a:pPr marL="514350" indent="-514350">
              <a:buFont typeface="+mj-lt"/>
              <a:buAutoNum type="arabicPeriod" startAt="8"/>
            </a:pPr>
            <a:r>
              <a:rPr lang="tr-TR" dirty="0">
                <a:hlinkClick r:id="rId7">
                  <a:extLst>
                    <a:ext uri="{A12FA001-AC4F-418D-AE19-62706E023703}">
                      <ahyp:hlinkClr xmlns:ahyp="http://schemas.microsoft.com/office/drawing/2018/hyperlinkcolor" val="tx"/>
                    </a:ext>
                  </a:extLst>
                </a:hlinkClick>
              </a:rPr>
              <a:t>Avrupa Birliği Türkiye Delegasyonu </a:t>
            </a:r>
            <a:r>
              <a:rPr lang="en-US" dirty="0">
                <a:hlinkClick r:id="rId7">
                  <a:extLst>
                    <a:ext uri="{A12FA001-AC4F-418D-AE19-62706E023703}">
                      <ahyp:hlinkClr xmlns:ahyp="http://schemas.microsoft.com/office/drawing/2018/hyperlinkcolor" val="tx"/>
                    </a:ext>
                  </a:extLst>
                </a:hlinkClick>
              </a:rPr>
              <a:t>https://www.avrupa.info.tr/sites/default/files/2016-08/brochure_4_v2.pdf</a:t>
            </a:r>
            <a:r>
              <a:rPr lang="tr-TR" dirty="0"/>
              <a:t> </a:t>
            </a:r>
          </a:p>
          <a:p>
            <a:pPr marL="514350" indent="-514350">
              <a:buFont typeface="+mj-lt"/>
              <a:buAutoNum type="arabicPeriod" startAt="8"/>
            </a:pPr>
            <a:r>
              <a:rPr lang="en-US" i="1" dirty="0" err="1"/>
              <a:t>Öztek</a:t>
            </a:r>
            <a:r>
              <a:rPr lang="en-US" i="1" dirty="0"/>
              <a:t>, Z. (2020). </a:t>
            </a:r>
            <a:r>
              <a:rPr lang="en-US" i="1" dirty="0" err="1"/>
              <a:t>Halk</a:t>
            </a:r>
            <a:r>
              <a:rPr lang="en-US" i="1" dirty="0"/>
              <a:t> </a:t>
            </a:r>
            <a:r>
              <a:rPr lang="en-US" i="1" dirty="0" err="1"/>
              <a:t>Sağlığı</a:t>
            </a:r>
            <a:r>
              <a:rPr lang="en-US" i="1" dirty="0"/>
              <a:t> </a:t>
            </a:r>
            <a:r>
              <a:rPr lang="en-US" i="1" dirty="0" err="1"/>
              <a:t>Kuramlar</a:t>
            </a:r>
            <a:r>
              <a:rPr lang="en-US" i="1" dirty="0"/>
              <a:t> </a:t>
            </a:r>
            <a:r>
              <a:rPr lang="en-US" i="1" dirty="0" err="1"/>
              <a:t>ve</a:t>
            </a:r>
            <a:r>
              <a:rPr lang="en-US" i="1" dirty="0"/>
              <a:t> </a:t>
            </a:r>
            <a:r>
              <a:rPr lang="en-US" i="1" dirty="0" err="1"/>
              <a:t>Uygulamalar</a:t>
            </a:r>
            <a:r>
              <a:rPr lang="en-US" i="1" dirty="0"/>
              <a:t>. Ankara: </a:t>
            </a:r>
            <a:r>
              <a:rPr lang="en-US" i="1" dirty="0" err="1"/>
              <a:t>Sağlık</a:t>
            </a:r>
            <a:r>
              <a:rPr lang="en-US" i="1" dirty="0"/>
              <a:t> </a:t>
            </a:r>
            <a:r>
              <a:rPr lang="en-US" i="1" dirty="0" err="1"/>
              <a:t>ve</a:t>
            </a:r>
            <a:r>
              <a:rPr lang="en-US" i="1" dirty="0"/>
              <a:t> </a:t>
            </a:r>
            <a:r>
              <a:rPr lang="en-US" i="1" dirty="0" err="1"/>
              <a:t>Sosyal</a:t>
            </a:r>
            <a:r>
              <a:rPr lang="en-US" i="1" dirty="0"/>
              <a:t> </a:t>
            </a:r>
            <a:r>
              <a:rPr lang="en-US" i="1" dirty="0" err="1"/>
              <a:t>Yardım</a:t>
            </a:r>
            <a:r>
              <a:rPr lang="en-US" i="1" dirty="0"/>
              <a:t> </a:t>
            </a:r>
            <a:r>
              <a:rPr lang="en-US" i="1" dirty="0" err="1"/>
              <a:t>Vakfı</a:t>
            </a:r>
            <a:endParaRPr lang="tr-TR" i="1" dirty="0"/>
          </a:p>
          <a:p>
            <a:r>
              <a:rPr lang="en-US" i="1" kern="1200" dirty="0">
                <a:solidFill>
                  <a:schemeClr val="accent3"/>
                </a:solidFill>
                <a:latin typeface="+mn-lt"/>
                <a:ea typeface="+mn-ea"/>
                <a:cs typeface="+mn-cs"/>
                <a:hlinkClick r:id="rId8"/>
              </a:rPr>
              <a:t>https://www.resmigazete.gov.tr/eskiler/2011/12/20111217-5.htm</a:t>
            </a:r>
            <a:r>
              <a:rPr lang="tr-TR" i="1" kern="1200" dirty="0">
                <a:solidFill>
                  <a:schemeClr val="accent3"/>
                </a:solidFill>
                <a:latin typeface="+mn-lt"/>
                <a:ea typeface="+mn-ea"/>
                <a:cs typeface="+mn-cs"/>
              </a:rPr>
              <a:t> </a:t>
            </a:r>
            <a:r>
              <a:rPr lang="tr-TR" noProof="0" dirty="0">
                <a:solidFill>
                  <a:schemeClr val="accent3"/>
                </a:solidFill>
                <a:latin typeface="+mn-lt"/>
              </a:rPr>
              <a:t>Erişim Tarihi: 18.12.2022</a:t>
            </a:r>
          </a:p>
          <a:p>
            <a:r>
              <a:rPr lang="en-US" sz="2800" i="1" dirty="0">
                <a:solidFill>
                  <a:schemeClr val="bg1">
                    <a:lumMod val="50000"/>
                  </a:schemeClr>
                </a:solidFill>
                <a:hlinkClick r:id="rId9"/>
              </a:rPr>
              <a:t>https://www.resmigazete.gov.tr/eskiler/2013/07/20130705-3.htm</a:t>
            </a:r>
            <a:r>
              <a:rPr lang="tr-TR" sz="2800" i="1" dirty="0">
                <a:solidFill>
                  <a:schemeClr val="bg1">
                    <a:lumMod val="50000"/>
                  </a:schemeClr>
                </a:solidFill>
              </a:rPr>
              <a:t> </a:t>
            </a:r>
            <a:r>
              <a:rPr lang="tr-TR" sz="2800" noProof="0" dirty="0"/>
              <a:t>Erişim Tarihi: 18.12.2022</a:t>
            </a:r>
          </a:p>
          <a:p>
            <a:r>
              <a:rPr lang="tr-TR" noProof="0" dirty="0">
                <a:hlinkClick r:id="rId10"/>
              </a:rPr>
              <a:t>https://www.resmigazete.gov.tr/eskiler/2010/06/20100604-5.htm</a:t>
            </a:r>
            <a:r>
              <a:rPr lang="tr-TR" noProof="0" dirty="0"/>
              <a:t> Erişim Tarihi: 18.12.2022</a:t>
            </a:r>
          </a:p>
          <a:p>
            <a:r>
              <a:rPr lang="tr-TR" noProof="0" dirty="0">
                <a:hlinkClick r:id="rId11"/>
              </a:rPr>
              <a:t>https://www.nasa.gov/sites/default/files/thumbnails/image/blackmarble2016-1500px_0.jpg</a:t>
            </a:r>
            <a:r>
              <a:rPr lang="tr-TR" noProof="0" dirty="0"/>
              <a:t> Erişim Tarihi: 18.12.2022</a:t>
            </a:r>
            <a:endParaRPr lang="en-US" i="1" dirty="0"/>
          </a:p>
          <a:p>
            <a:pPr marL="514350" indent="-514350">
              <a:buFont typeface="+mj-lt"/>
              <a:buAutoNum type="arabicPeriod" startAt="8"/>
            </a:pPr>
            <a:endParaRPr lang="tr-TR" dirty="0"/>
          </a:p>
          <a:p>
            <a:pPr marL="514350" indent="-514350">
              <a:buFont typeface="+mj-lt"/>
              <a:buAutoNum type="arabicPeriod" startAt="8"/>
            </a:pPr>
            <a:endParaRPr lang="tr-TR" i="1" dirty="0"/>
          </a:p>
          <a:p>
            <a:pPr marL="514350" indent="-514350">
              <a:buFont typeface="+mj-lt"/>
              <a:buAutoNum type="arabicPeriod" startAt="8"/>
            </a:pPr>
            <a:endParaRPr lang="en-US" i="1" dirty="0"/>
          </a:p>
          <a:p>
            <a:pPr marL="514350" indent="-514350">
              <a:buFont typeface="+mj-lt"/>
              <a:buAutoNum type="arabicPeriod" startAt="8"/>
            </a:pPr>
            <a:endParaRPr lang="en-US" sz="2800" i="1" dirty="0"/>
          </a:p>
          <a:p>
            <a:pPr marL="514350" indent="-514350">
              <a:buFont typeface="+mj-lt"/>
              <a:buAutoNum type="arabicPeriod" startAt="8"/>
            </a:pPr>
            <a:endParaRPr lang="en-US" i="1" dirty="0"/>
          </a:p>
          <a:p>
            <a:pPr marL="0" indent="0">
              <a:buNone/>
            </a:pPr>
            <a:endParaRPr lang="tr-TR" dirty="0"/>
          </a:p>
        </p:txBody>
      </p:sp>
      <p:sp>
        <p:nvSpPr>
          <p:cNvPr id="4" name="Alt Bilgi Yer Tutucusu 3">
            <a:extLst>
              <a:ext uri="{FF2B5EF4-FFF2-40B4-BE49-F238E27FC236}">
                <a16:creationId xmlns:a16="http://schemas.microsoft.com/office/drawing/2014/main" id="{D2B94B7A-8557-E5BF-EB54-18540B6F72F8}"/>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5" name="Slayt Numarası Yer Tutucusu 4">
            <a:extLst>
              <a:ext uri="{FF2B5EF4-FFF2-40B4-BE49-F238E27FC236}">
                <a16:creationId xmlns:a16="http://schemas.microsoft.com/office/drawing/2014/main" id="{3B4D7A6C-9F11-B999-BFAF-F19969846F3F}"/>
              </a:ext>
            </a:extLst>
          </p:cNvPr>
          <p:cNvSpPr>
            <a:spLocks noGrp="1"/>
          </p:cNvSpPr>
          <p:nvPr>
            <p:ph type="sldNum" sz="quarter" idx="12"/>
          </p:nvPr>
        </p:nvSpPr>
        <p:spPr/>
        <p:txBody>
          <a:bodyPr/>
          <a:lstStyle/>
          <a:p>
            <a:pPr rtl="0"/>
            <a:fld id="{294A09A9-5501-47C1-A89A-A340965A2BE2}" type="slidenum">
              <a:rPr lang="tr-TR" noProof="0" smtClean="0"/>
              <a:pPr rtl="0"/>
              <a:t>86</a:t>
            </a:fld>
            <a:endParaRPr lang="tr-TR" noProof="0"/>
          </a:p>
        </p:txBody>
      </p:sp>
    </p:spTree>
    <p:extLst>
      <p:ext uri="{BB962C8B-B14F-4D97-AF65-F5344CB8AC3E}">
        <p14:creationId xmlns:p14="http://schemas.microsoft.com/office/powerpoint/2010/main" val="4286488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5EB5DC-8C2B-5750-6E12-9A35C0FFBA00}"/>
              </a:ext>
            </a:extLst>
          </p:cNvPr>
          <p:cNvSpPr>
            <a:spLocks noGrp="1"/>
          </p:cNvSpPr>
          <p:nvPr>
            <p:ph type="title"/>
          </p:nvPr>
        </p:nvSpPr>
        <p:spPr/>
        <p:txBody>
          <a:bodyPr rtlCol="0">
            <a:normAutofit fontScale="90000"/>
          </a:bodyPr>
          <a:lstStyle/>
          <a:p>
            <a:pPr rtl="0"/>
            <a:r>
              <a:rPr lang="tr-TR"/>
              <a:t>Teşekkürler</a:t>
            </a:r>
          </a:p>
        </p:txBody>
      </p:sp>
    </p:spTree>
    <p:extLst>
      <p:ext uri="{BB962C8B-B14F-4D97-AF65-F5344CB8AC3E}">
        <p14:creationId xmlns:p14="http://schemas.microsoft.com/office/powerpoint/2010/main" val="279025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EE2DD7D-D472-B37E-545E-D5454E09F989}"/>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tr-TR" sz="2400" b="0" i="0" u="none" strike="noStrike" dirty="0">
                <a:solidFill>
                  <a:srgbClr val="000000"/>
                </a:solidFill>
                <a:effectLst/>
                <a:latin typeface="Calibri" panose="020F0502020204030204" pitchFamily="34" charset="0"/>
              </a:rPr>
              <a:t>Sağlık açısından çevremizi üç grupta inceleyebiliriz demiştik: </a:t>
            </a:r>
            <a:endParaRPr lang="tr-TR" sz="2400" b="0" i="0" u="none" strike="noStrike" dirty="0">
              <a:solidFill>
                <a:srgbClr val="000000"/>
              </a:solidFill>
              <a:effectLst/>
              <a:latin typeface="Arial" panose="020B0604020202020204" pitchFamily="34" charset="0"/>
            </a:endParaRPr>
          </a:p>
          <a:p>
            <a:pPr rtl="0" fontAlgn="base">
              <a:spcBef>
                <a:spcPts val="750"/>
              </a:spcBef>
              <a:spcAft>
                <a:spcPts val="0"/>
              </a:spcAft>
              <a:buFont typeface="Arial" panose="020B0604020202020204" pitchFamily="34" charset="0"/>
              <a:buChar char="•"/>
            </a:pPr>
            <a:r>
              <a:rPr lang="tr-TR" sz="2400" b="0" i="0" u="none" strike="noStrike" dirty="0">
                <a:solidFill>
                  <a:srgbClr val="000000"/>
                </a:solidFill>
                <a:effectLst/>
                <a:latin typeface="Calibri" panose="020F0502020204030204" pitchFamily="34" charset="0"/>
              </a:rPr>
              <a:t>a. Fizik çevre </a:t>
            </a:r>
            <a:endParaRPr lang="tr-TR" sz="2400" b="0" i="0" u="none" strike="noStrike" dirty="0">
              <a:solidFill>
                <a:srgbClr val="000000"/>
              </a:solidFill>
              <a:effectLst/>
              <a:latin typeface="Arial" panose="020B0604020202020204" pitchFamily="34" charset="0"/>
            </a:endParaRPr>
          </a:p>
          <a:p>
            <a:pPr rtl="0" fontAlgn="base">
              <a:spcBef>
                <a:spcPts val="750"/>
              </a:spcBef>
              <a:spcAft>
                <a:spcPts val="0"/>
              </a:spcAft>
              <a:buFont typeface="Arial" panose="020B0604020202020204" pitchFamily="34" charset="0"/>
              <a:buChar char="•"/>
            </a:pPr>
            <a:r>
              <a:rPr lang="tr-TR" sz="2400" b="0" i="0" u="none" strike="noStrike" dirty="0">
                <a:solidFill>
                  <a:srgbClr val="000000"/>
                </a:solidFill>
                <a:effectLst/>
                <a:latin typeface="Calibri" panose="020F0502020204030204" pitchFamily="34" charset="0"/>
              </a:rPr>
              <a:t>b. Biyolojik çevre </a:t>
            </a:r>
            <a:endParaRPr lang="tr-TR" sz="2400" b="0" i="0" u="none" strike="noStrike" dirty="0">
              <a:solidFill>
                <a:srgbClr val="000000"/>
              </a:solidFill>
              <a:effectLst/>
              <a:latin typeface="Arial" panose="020B0604020202020204" pitchFamily="34" charset="0"/>
            </a:endParaRPr>
          </a:p>
          <a:p>
            <a:pPr rtl="0" fontAlgn="base">
              <a:spcBef>
                <a:spcPts val="750"/>
              </a:spcBef>
              <a:spcAft>
                <a:spcPts val="0"/>
              </a:spcAft>
              <a:buFont typeface="Arial" panose="020B0604020202020204" pitchFamily="34" charset="0"/>
              <a:buChar char="•"/>
            </a:pPr>
            <a:r>
              <a:rPr lang="tr-TR" sz="2400" b="0" i="0" u="none" strike="noStrike" dirty="0">
                <a:solidFill>
                  <a:srgbClr val="000000"/>
                </a:solidFill>
                <a:effectLst/>
                <a:latin typeface="Calibri" panose="020F0502020204030204" pitchFamily="34" charset="0"/>
              </a:rPr>
              <a:t>c. Sosyal çevre</a:t>
            </a:r>
            <a:endParaRPr lang="tr-TR" sz="2400" b="0" i="0" u="none" strike="noStrike" dirty="0">
              <a:solidFill>
                <a:srgbClr val="000000"/>
              </a:solidFill>
              <a:effectLst/>
              <a:latin typeface="Arial" panose="020B0604020202020204" pitchFamily="34" charset="0"/>
            </a:endParaRPr>
          </a:p>
          <a:p>
            <a:endParaRPr lang="tr-TR" dirty="0"/>
          </a:p>
        </p:txBody>
      </p:sp>
      <p:sp>
        <p:nvSpPr>
          <p:cNvPr id="5" name="Alt Bilgi Yer Tutucusu 4">
            <a:extLst>
              <a:ext uri="{FF2B5EF4-FFF2-40B4-BE49-F238E27FC236}">
                <a16:creationId xmlns:a16="http://schemas.microsoft.com/office/drawing/2014/main" id="{79841F78-A8C2-80AD-10D1-D6FA59F97172}"/>
              </a:ext>
            </a:extLst>
          </p:cNvPr>
          <p:cNvSpPr>
            <a:spLocks noGrp="1"/>
          </p:cNvSpPr>
          <p:nvPr>
            <p:ph type="ftr" sz="quarter" idx="11"/>
          </p:nvPr>
        </p:nvSpPr>
        <p:spPr/>
        <p:txBody>
          <a:bodyPr/>
          <a:lstStyle/>
          <a:p>
            <a:pPr rtl="0"/>
            <a:r>
              <a:rPr lang="tr-TR" noProof="0"/>
              <a:t>https://docs.google.com/presentation/d/1DA2jTipwMRLIdlaosy_oBqjCPio1n00L/edit#slide=id.p15</a:t>
            </a:r>
          </a:p>
        </p:txBody>
      </p:sp>
      <p:sp>
        <p:nvSpPr>
          <p:cNvPr id="6" name="Slayt Numarası Yer Tutucusu 5">
            <a:extLst>
              <a:ext uri="{FF2B5EF4-FFF2-40B4-BE49-F238E27FC236}">
                <a16:creationId xmlns:a16="http://schemas.microsoft.com/office/drawing/2014/main" id="{4C39B957-B5EE-456C-8DA2-05D6CD35D0A9}"/>
              </a:ext>
            </a:extLst>
          </p:cNvPr>
          <p:cNvSpPr>
            <a:spLocks noGrp="1"/>
          </p:cNvSpPr>
          <p:nvPr>
            <p:ph type="sldNum" sz="quarter" idx="12"/>
          </p:nvPr>
        </p:nvSpPr>
        <p:spPr/>
        <p:txBody>
          <a:bodyPr/>
          <a:lstStyle/>
          <a:p>
            <a:pPr rtl="0"/>
            <a:fld id="{294A09A9-5501-47C1-A89A-A340965A2BE2}" type="slidenum">
              <a:rPr lang="tr-TR" noProof="0" smtClean="0"/>
              <a:pPr rtl="0"/>
              <a:t>9</a:t>
            </a:fld>
            <a:endParaRPr lang="tr-TR" noProof="0"/>
          </a:p>
        </p:txBody>
      </p:sp>
    </p:spTree>
    <p:extLst>
      <p:ext uri="{BB962C8B-B14F-4D97-AF65-F5344CB8AC3E}">
        <p14:creationId xmlns:p14="http://schemas.microsoft.com/office/powerpoint/2010/main" val="1300430786"/>
      </p:ext>
    </p:extLst>
  </p:cSld>
  <p:clrMapOvr>
    <a:masterClrMapping/>
  </p:clrMapOvr>
</p:sld>
</file>

<file path=ppt/theme/theme1.xml><?xml version="1.0" encoding="utf-8"?>
<a:theme xmlns:a="http://schemas.openxmlformats.org/drawingml/2006/main" name="Temel">
  <a:themeElements>
    <a:clrScheme name="Temel">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Tem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mel">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2.xml><?xml version="1.0" encoding="utf-8"?>
<ds:datastoreItem xmlns:ds="http://schemas.openxmlformats.org/officeDocument/2006/customXml" ds:itemID="{8FBB2F3B-6257-41BB-8B64-5AC7494F274B}">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Temel</Template>
  <TotalTime>5834</TotalTime>
  <Words>8657</Words>
  <Application>Microsoft Office PowerPoint</Application>
  <PresentationFormat>Geniş ekran</PresentationFormat>
  <Paragraphs>613</Paragraphs>
  <Slides>87</Slides>
  <Notes>5</Notes>
  <HiddenSlides>0</HiddenSlides>
  <MMClips>0</MMClips>
  <ScaleCrop>false</ScaleCrop>
  <HeadingPairs>
    <vt:vector size="4" baseType="variant">
      <vt:variant>
        <vt:lpstr>Tema</vt:lpstr>
      </vt:variant>
      <vt:variant>
        <vt:i4>1</vt:i4>
      </vt:variant>
      <vt:variant>
        <vt:lpstr>Slayt Başlıkları</vt:lpstr>
      </vt:variant>
      <vt:variant>
        <vt:i4>87</vt:i4>
      </vt:variant>
    </vt:vector>
  </HeadingPairs>
  <TitlesOfParts>
    <vt:vector size="88" baseType="lpstr">
      <vt:lpstr>Temel</vt:lpstr>
      <vt:lpstr>ÇEVRE SAĞLIĞI </vt:lpstr>
      <vt:lpstr>SUNUM PLANI:</vt:lpstr>
      <vt:lpstr>PowerPoint Sunusu</vt:lpstr>
      <vt:lpstr>PowerPoint Sunusu</vt:lpstr>
      <vt:lpstr>PowerPoint Sunusu</vt:lpstr>
      <vt:lpstr>PowerPoint Sunusu</vt:lpstr>
      <vt:lpstr>Besin zinciri</vt:lpstr>
      <vt:lpstr>Çevre ve sağlık</vt:lpstr>
      <vt:lpstr>PowerPoint Sunusu</vt:lpstr>
      <vt:lpstr>Fiziki çevre</vt:lpstr>
      <vt:lpstr>PowerPoint Sunusu</vt:lpstr>
      <vt:lpstr>Sosyal çevre </vt:lpstr>
      <vt:lpstr>Kişilerin sağlıklarını etkileyen başlıca faktörler şunlardır:</vt:lpstr>
      <vt:lpstr>ÇEVREYE UYUM VE  SAĞLIK İÇİN NELER YAPILMALI?  </vt:lpstr>
      <vt:lpstr>PowerPoint Sunusu</vt:lpstr>
      <vt:lpstr>PowerPoint Sunusu</vt:lpstr>
      <vt:lpstr>Türkiye İçin Çevre Sağlığı Sorunları </vt:lpstr>
      <vt:lpstr>Küresel İklim Değişikliği</vt:lpstr>
      <vt:lpstr>Küresel Isınma ve İklim Değişikliği</vt:lpstr>
      <vt:lpstr>İklim Değişikliği Nedenleri</vt:lpstr>
      <vt:lpstr>Kısa Dönem Bölgesel Etkiler</vt:lpstr>
      <vt:lpstr>Beklenen Uzun Dönem Etkiler</vt:lpstr>
      <vt:lpstr>Havza Bazında Beklenen Etkiler</vt:lpstr>
      <vt:lpstr>Türkiye İçin Uyum Faaliyetleri</vt:lpstr>
      <vt:lpstr>İklim Değişikliğine Uyum – Öneriler </vt:lpstr>
      <vt:lpstr>İklim Değişikliğine Uyum – Öneriler Kuraklığın ve Azalan Su Kaynaklarının Yönetimi</vt:lpstr>
      <vt:lpstr>İklim Değişikliğine Uyum – Öneriler Sucul Ekosistemlerin Korunması</vt:lpstr>
      <vt:lpstr>PowerPoint Sunusu</vt:lpstr>
      <vt:lpstr>Toprak Kirlenmesi</vt:lpstr>
      <vt:lpstr>Toprak Kirlenmesi - Kimyasal</vt:lpstr>
      <vt:lpstr>Toprak Kirlenmesi - Nükleer</vt:lpstr>
      <vt:lpstr>Toprak Kirlenmesi - Atıklar</vt:lpstr>
      <vt:lpstr>Toprak Kirlenmesi – Diğer Kirleticiler</vt:lpstr>
      <vt:lpstr>Toprak Kirlenmesinin Etkileri</vt:lpstr>
      <vt:lpstr>Toprak Kirlenmesine Karşı Önlemler</vt:lpstr>
      <vt:lpstr>VEKTÖRLER </vt:lpstr>
      <vt:lpstr>PowerPoint Sunusu</vt:lpstr>
      <vt:lpstr>Vektörlerin insan sağlığına etkileri </vt:lpstr>
      <vt:lpstr>PowerPoint Sunusu</vt:lpstr>
      <vt:lpstr>Vektörlerle Bulaşan Hastalıklar  </vt:lpstr>
      <vt:lpstr>PowerPoint Sunusu</vt:lpstr>
      <vt:lpstr>VEKTÖRLERLE MÜCADELE YÖNTEMLERİ </vt:lpstr>
      <vt:lpstr>PowerPoint Sunusu</vt:lpstr>
      <vt:lpstr>PowerPoint Sunusu</vt:lpstr>
      <vt:lpstr>PowerPoint Sunusu</vt:lpstr>
      <vt:lpstr>PowerPoint Sunusu</vt:lpstr>
      <vt:lpstr>Besin Kirlenmesi</vt:lpstr>
      <vt:lpstr>Besin Kirlenmesinin Etkileri</vt:lpstr>
      <vt:lpstr>Önlemler</vt:lpstr>
      <vt:lpstr>PowerPoint Sunusu</vt:lpstr>
      <vt:lpstr>Gürültü Kirliliği</vt:lpstr>
      <vt:lpstr>Gürültü Kirliliği</vt:lpstr>
      <vt:lpstr>Gürültünün İnsanlar Üzerinde Etkileri ve Gürültü Azaltım Yöntemleri </vt:lpstr>
      <vt:lpstr>PowerPoint Sunusu</vt:lpstr>
      <vt:lpstr>PowerPoint Sunusu</vt:lpstr>
      <vt:lpstr>PowerPoint Sunusu</vt:lpstr>
      <vt:lpstr>PowerPoint Sunusu</vt:lpstr>
      <vt:lpstr>Su kirliliği </vt:lpstr>
      <vt:lpstr>PowerPoint Sunusu</vt:lpstr>
      <vt:lpstr>PowerPoint Sunusu</vt:lpstr>
      <vt:lpstr>İyi suyun özellikleri </vt:lpstr>
      <vt:lpstr>PowerPoint Sunusu</vt:lpstr>
      <vt:lpstr>PowerPoint Sunusu</vt:lpstr>
      <vt:lpstr>PowerPoint Sunusu</vt:lpstr>
      <vt:lpstr>PowerPoint Sunusu</vt:lpstr>
      <vt:lpstr>PowerPoint Sunusu</vt:lpstr>
      <vt:lpstr>PowerPoint Sunusu</vt:lpstr>
      <vt:lpstr>PowerPoint Sunusu</vt:lpstr>
      <vt:lpstr>Su kirlenmesine karşı önlemler </vt:lpstr>
      <vt:lpstr>PowerPoint Sunusu</vt:lpstr>
      <vt:lpstr>PowerPoint Sunusu</vt:lpstr>
      <vt:lpstr>PowerPoint Sunusu</vt:lpstr>
      <vt:lpstr>Işık Kirlenmesi</vt:lpstr>
      <vt:lpstr>PowerPoint Sunusu</vt:lpstr>
      <vt:lpstr>Işık Kirlenmesi</vt:lpstr>
      <vt:lpstr>Işık Kirliğinin İnsan Sağlığına Etkileri</vt:lpstr>
      <vt:lpstr>Işık Kirliliğinin Önlenmesi</vt:lpstr>
      <vt:lpstr>Yapay Çevre</vt:lpstr>
      <vt:lpstr>Yapay Atmosfer</vt:lpstr>
      <vt:lpstr>Konut Hijyeni</vt:lpstr>
      <vt:lpstr>Bir konutta bu durumlar varsa o konutun sağlıklı olduğu söylenemez;</vt:lpstr>
      <vt:lpstr>Az ya da Çok Sağlığa Zararlı Olabilecek Kuruluşlar</vt:lpstr>
      <vt:lpstr>Az ya da Çok Sağlığa Zararlı Olabilecek Kuruluşlar</vt:lpstr>
      <vt:lpstr>Gayri Sıhhi Müesseseler Yönetmeliğine göre bu kuruluşlar 3 gruba ayrılır:</vt:lpstr>
      <vt:lpstr>KAYNAKLAR</vt:lpstr>
      <vt:lpstr>KAYNAKLAR</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ÇEVRE SAĞLIĞI - 2</dc:title>
  <dc:creator>Ilgın Timarcı Becerik</dc:creator>
  <cp:lastModifiedBy>Bilge Çamlık</cp:lastModifiedBy>
  <cp:revision>52</cp:revision>
  <dcterms:created xsi:type="dcterms:W3CDTF">2022-12-15T12:26:03Z</dcterms:created>
  <dcterms:modified xsi:type="dcterms:W3CDTF">2023-12-04T11:41:22Z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