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1"/>
  </p:notesMasterIdLst>
  <p:sldIdLst>
    <p:sldId id="256" r:id="rId2"/>
    <p:sldId id="308" r:id="rId3"/>
    <p:sldId id="310" r:id="rId4"/>
    <p:sldId id="270" r:id="rId5"/>
    <p:sldId id="293" r:id="rId6"/>
    <p:sldId id="301" r:id="rId7"/>
    <p:sldId id="311" r:id="rId8"/>
    <p:sldId id="312"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DBEC31-F11E-46D0-B132-272775DC545F}" type="datetimeFigureOut">
              <a:rPr lang="tr-TR" smtClean="0"/>
              <a:pPr/>
              <a:t>18.12.2023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90078-1724-446A-852C-7A688D5296F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18.12.2023</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www.who.int/news/item/05-12-2023-who-calls-on-countries-to-increase-taxes-on-alcohol-and-sugary-sweetened-beverages" TargetMode="External" /><Relationship Id="rId2" Type="http://schemas.openxmlformats.org/officeDocument/2006/relationships/hyperlink" Target="https://www.who.int/news/item/14-12-2023-urgent-action-needed-to-protect-children-and-prevent-the-uptake-of-e-cigarettes" TargetMode="External" /><Relationship Id="rId1" Type="http://schemas.openxmlformats.org/officeDocument/2006/relationships/slideLayout" Target="../slideLayouts/slideLayout2.xml" /><Relationship Id="rId4" Type="http://schemas.openxmlformats.org/officeDocument/2006/relationships/hyperlink" Target="https://www.who.int/news/item/12-09-2023-WHO-urges-focus-on-health-goals-at-UN-General-Assembly"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643174" y="4500570"/>
            <a:ext cx="6120788" cy="1752600"/>
          </a:xfrm>
        </p:spPr>
        <p:txBody>
          <a:bodyPr>
            <a:normAutofit/>
          </a:bodyPr>
          <a:lstStyle/>
          <a:p>
            <a:endParaRPr lang="tr-TR" dirty="0"/>
          </a:p>
          <a:p>
            <a:r>
              <a:rPr lang="tr-TR" dirty="0"/>
              <a:t> Dr. Bilge ÇAMLIK</a:t>
            </a:r>
          </a:p>
        </p:txBody>
      </p:sp>
      <p:sp>
        <p:nvSpPr>
          <p:cNvPr id="2" name="1 Başlık"/>
          <p:cNvSpPr>
            <a:spLocks noGrp="1"/>
          </p:cNvSpPr>
          <p:nvPr>
            <p:ph type="ctrTitle"/>
          </p:nvPr>
        </p:nvSpPr>
        <p:spPr>
          <a:xfrm>
            <a:off x="571472" y="1214422"/>
            <a:ext cx="7343804" cy="2082188"/>
          </a:xfrm>
        </p:spPr>
        <p:txBody>
          <a:bodyPr>
            <a:normAutofit/>
          </a:bodyPr>
          <a:lstStyle/>
          <a:p>
            <a:r>
              <a:rPr lang="tr-TR" dirty="0"/>
              <a:t>SAĞLIK GÜNDEMİ</a:t>
            </a:r>
            <a:br>
              <a:rPr lang="tr-TR" dirty="0"/>
            </a:br>
            <a:r>
              <a:rPr lang="tr-TR" dirty="0"/>
              <a:t>(04.12.2023-17.12.2023)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t>Çocukları korumak ve e-sigara kullanımını önlemek için acil eylem gerekiyor</a:t>
            </a:r>
            <a:endParaRPr lang="tr-TR" sz="3200" dirty="0"/>
          </a:p>
        </p:txBody>
      </p:sp>
      <p:sp>
        <p:nvSpPr>
          <p:cNvPr id="3" name="2 İçerik Yer Tutucusu"/>
          <p:cNvSpPr>
            <a:spLocks noGrp="1"/>
          </p:cNvSpPr>
          <p:nvPr>
            <p:ph sz="quarter" idx="1"/>
          </p:nvPr>
        </p:nvSpPr>
        <p:spPr/>
        <p:txBody>
          <a:bodyPr>
            <a:normAutofit/>
          </a:bodyPr>
          <a:lstStyle/>
          <a:p>
            <a:r>
              <a:rPr lang="tr-TR" dirty="0"/>
              <a:t>Nikotinli e-sigaralar oldukça bağımlılık yapıcıdır ve sağlığa zararlıdır. Bazılarının kansere neden olduğu, bazılarının ise kalp ve akciğer rahatsızlıkları riskini artırdığı bilinen </a:t>
            </a:r>
            <a:r>
              <a:rPr lang="tr-TR" dirty="0" err="1"/>
              <a:t>toksik</a:t>
            </a:r>
            <a:r>
              <a:rPr lang="tr-TR" dirty="0"/>
              <a:t> maddeler ürettikleri tespit edilmiştir. E-sigara kullanımı aynı zamanda beyin gelişimini de etkileyerek gençlerde öğrenme bozukluklarına neden olabiliyor. </a:t>
            </a:r>
          </a:p>
          <a:p>
            <a:endParaRPr lang="tr-TR" dirty="0"/>
          </a:p>
          <a:p>
            <a:pPr>
              <a:buNone/>
            </a:pPr>
            <a:endParaRPr lang="tr-TR" dirty="0"/>
          </a:p>
          <a:p>
            <a:endParaRPr lang="tr-TR" dirty="0"/>
          </a:p>
        </p:txBody>
      </p:sp>
      <p:sp>
        <p:nvSpPr>
          <p:cNvPr id="4" name="3 Metin kutusu"/>
          <p:cNvSpPr txBox="1"/>
          <p:nvPr/>
        </p:nvSpPr>
        <p:spPr>
          <a:xfrm>
            <a:off x="714348" y="5934670"/>
            <a:ext cx="7858180" cy="923330"/>
          </a:xfrm>
          <a:prstGeom prst="rect">
            <a:avLst/>
          </a:prstGeom>
          <a:noFill/>
        </p:spPr>
        <p:txBody>
          <a:bodyPr wrap="square" rtlCol="0">
            <a:spAutoFit/>
          </a:bodyPr>
          <a:lstStyle/>
          <a:p>
            <a:r>
              <a:rPr lang="tr-TR" dirty="0"/>
              <a:t>WHO, Erişim tarihi:15.12.23 Erişim adresi: https://www.who.int/news/item/14-12-2023-urgent-action-needed-to-protect-children-and-prevent-the-uptake-of-e-cigarettes</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914400" y="1447800"/>
            <a:ext cx="7772400" cy="4267216"/>
          </a:xfrm>
        </p:spPr>
        <p:txBody>
          <a:bodyPr>
            <a:normAutofit/>
          </a:bodyPr>
          <a:lstStyle/>
          <a:p>
            <a:r>
              <a:rPr lang="tr-TR" dirty="0"/>
              <a:t>“E-sigaraların bir kısmında çizgi film karakterlerinin kullanıldığı ve şık tasarımlara sahip ürünler genç neslin ilgisini çekiyor. Çocuklar ve gençler arasında e-sigara kullanımında, birçok ülkede yetişkinlerin kullanımını aşan oranlarda endişe verici bir artış var”</a:t>
            </a:r>
          </a:p>
          <a:p>
            <a:r>
              <a:rPr lang="tr-TR"/>
              <a:t>E-sigaranın </a:t>
            </a:r>
            <a:r>
              <a:rPr lang="tr-TR" dirty="0"/>
              <a:t>çocuklar ve ergenler tarafından kullanıldığına ve sağlığa zararlarına ilişkin giderek artan kanıtlara dayanarak, e-sigara alımını önlemek için güçlü ve kararlı eylemlere ihtiyaç vardır.</a:t>
            </a:r>
          </a:p>
          <a:p>
            <a:pPr>
              <a:buNone/>
            </a:pPr>
            <a:endParaRPr lang="tr-TR" dirty="0"/>
          </a:p>
        </p:txBody>
      </p:sp>
      <p:sp>
        <p:nvSpPr>
          <p:cNvPr id="4" name="3 Metin kutusu"/>
          <p:cNvSpPr txBox="1"/>
          <p:nvPr/>
        </p:nvSpPr>
        <p:spPr>
          <a:xfrm>
            <a:off x="1000100" y="5643578"/>
            <a:ext cx="7500958" cy="923330"/>
          </a:xfrm>
          <a:prstGeom prst="rect">
            <a:avLst/>
          </a:prstGeom>
          <a:noFill/>
        </p:spPr>
        <p:txBody>
          <a:bodyPr wrap="square" rtlCol="0">
            <a:spAutoFit/>
          </a:bodyPr>
          <a:lstStyle/>
          <a:p>
            <a:r>
              <a:rPr lang="tr-TR" dirty="0"/>
              <a:t>WHO, Erişim tarihi:15.12.23 Erişim adresi: https://www.who.int/news/item/14-12-2023-urgent-action-needed-to-protect-children-and-prevent-the-uptake-of-e-cigarettes</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214290"/>
            <a:ext cx="8229600" cy="1857388"/>
          </a:xfrm>
        </p:spPr>
        <p:txBody>
          <a:bodyPr>
            <a:normAutofit fontScale="90000"/>
          </a:bodyPr>
          <a:lstStyle/>
          <a:p>
            <a:r>
              <a:rPr lang="tr-TR" sz="3200" b="1" dirty="0"/>
              <a:t>DSÖ, ülkelere alkol ve şekerli- tatlandırıcılı içecekler üzerindeki vergileri artırma çağrısında bulundu</a:t>
            </a:r>
            <a:br>
              <a:rPr lang="tr-TR" sz="3200" b="1" dirty="0"/>
            </a:br>
            <a:endParaRPr lang="tr-TR" sz="2400" dirty="0"/>
          </a:p>
        </p:txBody>
      </p:sp>
      <p:sp>
        <p:nvSpPr>
          <p:cNvPr id="2" name="1 İçerik Yer Tutucusu"/>
          <p:cNvSpPr>
            <a:spLocks noGrp="1"/>
          </p:cNvSpPr>
          <p:nvPr>
            <p:ph sz="quarter" idx="1"/>
          </p:nvPr>
        </p:nvSpPr>
        <p:spPr>
          <a:xfrm>
            <a:off x="571472" y="2071678"/>
            <a:ext cx="7715304" cy="3929090"/>
          </a:xfrm>
        </p:spPr>
        <p:txBody>
          <a:bodyPr>
            <a:noAutofit/>
          </a:bodyPr>
          <a:lstStyle/>
          <a:p>
            <a:r>
              <a:rPr lang="hu-HU" sz="1800" dirty="0"/>
              <a:t>Dünya Sağlık Örgütü (WHO) , alkol ve şekerli tatlandırılmış içecekler  gibi sağlıksız ürünlere uygulanan küresel vergi oranlarının düşük olduğunu gösteren yeni verileri yayınl</a:t>
            </a:r>
            <a:r>
              <a:rPr lang="tr-TR" sz="1800" dirty="0"/>
              <a:t>adı. </a:t>
            </a:r>
          </a:p>
          <a:p>
            <a:r>
              <a:rPr lang="tr-TR" sz="1800" dirty="0"/>
              <a:t>Bu ürünlere</a:t>
            </a:r>
            <a:r>
              <a:rPr lang="hu-HU" sz="1800" dirty="0"/>
              <a:t> vergi uygulayan ülkelerin yarısı aynı zamanda suya da vergi uyguluyor ve bu da DSÖ tarafından tavsiye edilmiyor. </a:t>
            </a:r>
            <a:endParaRPr lang="tr-TR" sz="1800" dirty="0"/>
          </a:p>
          <a:p>
            <a:r>
              <a:rPr lang="hu-HU" sz="1800" dirty="0"/>
              <a:t>Araştırmalar,  vergilendiril</a:t>
            </a:r>
            <a:r>
              <a:rPr lang="tr-TR" sz="1800" dirty="0"/>
              <a:t>menin</a:t>
            </a:r>
            <a:r>
              <a:rPr lang="hu-HU" sz="1800" dirty="0"/>
              <a:t> bu ürünlerin kullanımının azaltılmasına yardımcı olduğunu ve şirketlere daha sağlıklı ürünler üretmeleri için bir neden verdiğini gösteriyor.Aynı zamanda bu ürünlere uygulanan vergi, yaralanmaların ve kanser, diyabet ve kalp hastalıkları gibi bulaşıcı olmayan hastalıkların önlenmesine de yardımcı oluyor.</a:t>
            </a:r>
          </a:p>
          <a:p>
            <a:endParaRPr lang="hu-HU" sz="2000" dirty="0"/>
          </a:p>
          <a:p>
            <a:pPr>
              <a:buNone/>
            </a:pPr>
            <a:endParaRPr lang="tr-TR" sz="2000" dirty="0">
              <a:latin typeface="Arial" pitchFamily="34" charset="0"/>
              <a:cs typeface="Arial" pitchFamily="34" charset="0"/>
            </a:endParaRPr>
          </a:p>
        </p:txBody>
      </p:sp>
      <p:sp>
        <p:nvSpPr>
          <p:cNvPr id="5" name="4 Metin kutusu"/>
          <p:cNvSpPr txBox="1"/>
          <p:nvPr/>
        </p:nvSpPr>
        <p:spPr>
          <a:xfrm>
            <a:off x="571472" y="6000768"/>
            <a:ext cx="7786742" cy="215444"/>
          </a:xfrm>
          <a:prstGeom prst="rect">
            <a:avLst/>
          </a:prstGeom>
          <a:noFill/>
        </p:spPr>
        <p:txBody>
          <a:bodyPr wrap="square" rtlCol="0">
            <a:spAutoFit/>
          </a:bodyPr>
          <a:lstStyle/>
          <a:p>
            <a:r>
              <a:rPr lang="tr-TR" sz="800" dirty="0"/>
              <a:t>WHO, Erişim tarihi:06.12.2023 https://www.who.int/news/item/05-12-2023-who-calls-on-countries-to-increase-taxes-on-alcohol-and-sugary-sweetened-beverages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772400" cy="798729"/>
          </a:xfrm>
        </p:spPr>
        <p:txBody>
          <a:bodyPr>
            <a:normAutofit/>
          </a:bodyPr>
          <a:lstStyle/>
          <a:p>
            <a:r>
              <a:rPr lang="tr-TR" sz="3200" b="1" dirty="0"/>
              <a:t>Etik,Sağlık ve İklim Değişikliği </a:t>
            </a:r>
          </a:p>
        </p:txBody>
      </p:sp>
      <p:sp>
        <p:nvSpPr>
          <p:cNvPr id="5" name="4 İçerik Yer Tutucusu"/>
          <p:cNvSpPr>
            <a:spLocks noGrp="1"/>
          </p:cNvSpPr>
          <p:nvPr>
            <p:ph sz="quarter" idx="1"/>
          </p:nvPr>
        </p:nvSpPr>
        <p:spPr>
          <a:xfrm>
            <a:off x="800420" y="2013150"/>
            <a:ext cx="7886380" cy="4537489"/>
          </a:xfrm>
        </p:spPr>
        <p:txBody>
          <a:bodyPr>
            <a:noAutofit/>
          </a:bodyPr>
          <a:lstStyle/>
          <a:p>
            <a:endParaRPr lang="tr-TR" sz="1600" dirty="0"/>
          </a:p>
          <a:p>
            <a:endParaRPr lang="tr-TR" sz="1600" dirty="0"/>
          </a:p>
          <a:p>
            <a:r>
              <a:rPr lang="tr-TR" sz="1800" dirty="0"/>
              <a:t>DSÖ, iklim değişikliğini insanlığın karşı karşıya olduğu en büyük sağlık tehdidi olarak kabul etmektedir. </a:t>
            </a:r>
          </a:p>
          <a:p>
            <a:r>
              <a:rPr lang="tr-TR" sz="1800" dirty="0"/>
              <a:t> DSÖ, etik, iklim değişikliği ve sağlıkla ilgili geniş disiplin yelpazesini temsil etmek üzere Etik ve İklim Sağlığı Teknik Danışma Grubu’nu kurdu.</a:t>
            </a:r>
          </a:p>
          <a:p>
            <a:pPr>
              <a:buNone/>
            </a:pPr>
            <a:br>
              <a:rPr lang="tr-TR" sz="1800" dirty="0"/>
            </a:br>
            <a:br>
              <a:rPr lang="tr-TR" sz="1800" dirty="0"/>
            </a:br>
            <a:endParaRPr lang="tr-TR" sz="1800" dirty="0"/>
          </a:p>
          <a:p>
            <a:pPr>
              <a:buNone/>
            </a:pPr>
            <a:endParaRPr lang="tr-TR" sz="1600" dirty="0"/>
          </a:p>
          <a:p>
            <a:pPr>
              <a:buNone/>
            </a:pPr>
            <a:endParaRPr lang="tr-TR" sz="1600" dirty="0"/>
          </a:p>
          <a:p>
            <a:pPr>
              <a:buNone/>
            </a:pPr>
            <a:endParaRPr lang="tr-TR" sz="1600" dirty="0"/>
          </a:p>
          <a:p>
            <a:r>
              <a:rPr lang="tr-TR" sz="800" dirty="0"/>
              <a:t>WHO, Erişim tarihi:16.09.2023 https://www.who.int/news/item/12-09-2023-WHO-urges-focus-on-health-goals-at-UN-General-Assembly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82706" y="409814"/>
            <a:ext cx="8104094" cy="1007823"/>
          </a:xfrm>
        </p:spPr>
        <p:txBody>
          <a:bodyPr>
            <a:normAutofit/>
          </a:bodyPr>
          <a:lstStyle/>
          <a:p>
            <a:r>
              <a:rPr lang="tr-TR" sz="2800" b="1" dirty="0"/>
              <a:t>Sağlık Harcamaları İstatistikleri, 2022</a:t>
            </a:r>
            <a:endParaRPr lang="tr-TR" sz="3200" dirty="0"/>
          </a:p>
        </p:txBody>
      </p:sp>
      <p:sp>
        <p:nvSpPr>
          <p:cNvPr id="3" name="2 İçerik Yer Tutucusu"/>
          <p:cNvSpPr>
            <a:spLocks noGrp="1"/>
          </p:cNvSpPr>
          <p:nvPr>
            <p:ph sz="quarter" idx="1"/>
          </p:nvPr>
        </p:nvSpPr>
        <p:spPr/>
        <p:txBody>
          <a:bodyPr>
            <a:normAutofit/>
          </a:bodyPr>
          <a:lstStyle/>
          <a:p>
            <a:r>
              <a:rPr lang="tr-TR" dirty="0"/>
              <a:t> Toplam sağlık harcaması </a:t>
            </a:r>
            <a:r>
              <a:rPr lang="tr-TR" b="1" dirty="0"/>
              <a:t>2022 yılında bir önceki yıla göre %71,5</a:t>
            </a:r>
            <a:r>
              <a:rPr lang="tr-TR" dirty="0"/>
              <a:t> artarak 606 milyar 835 milyon TL'ye yükseldi. </a:t>
            </a:r>
          </a:p>
          <a:p>
            <a:r>
              <a:rPr lang="tr-TR" dirty="0"/>
              <a:t>Genel devlet sağlık harcaması </a:t>
            </a:r>
            <a:r>
              <a:rPr lang="tr-TR" b="1" dirty="0"/>
              <a:t>%65,4 </a:t>
            </a:r>
            <a:r>
              <a:rPr lang="tr-TR" dirty="0"/>
              <a:t>artarak 463 milyar 516 milyon TL'ye ulaştı. </a:t>
            </a:r>
          </a:p>
          <a:p>
            <a:r>
              <a:rPr lang="tr-TR" dirty="0"/>
              <a:t>Özel sektör sağlık harcaması ise </a:t>
            </a:r>
            <a:r>
              <a:rPr lang="tr-TR" b="1" dirty="0"/>
              <a:t>%94,4</a:t>
            </a:r>
            <a:r>
              <a:rPr lang="tr-TR" dirty="0"/>
              <a:t>'lük bir artış oranı ile 143 milyar 319 milyon TL olarak tahmin edildi.</a:t>
            </a:r>
          </a:p>
        </p:txBody>
      </p:sp>
      <p:sp>
        <p:nvSpPr>
          <p:cNvPr id="4" name="3 Metin kutusu"/>
          <p:cNvSpPr txBox="1"/>
          <p:nvPr/>
        </p:nvSpPr>
        <p:spPr>
          <a:xfrm>
            <a:off x="642909" y="6286520"/>
            <a:ext cx="8206535" cy="246221"/>
          </a:xfrm>
          <a:prstGeom prst="rect">
            <a:avLst/>
          </a:prstGeom>
          <a:noFill/>
        </p:spPr>
        <p:txBody>
          <a:bodyPr wrap="square" rtlCol="0">
            <a:spAutoFit/>
          </a:bodyPr>
          <a:lstStyle/>
          <a:p>
            <a:r>
              <a:rPr lang="tr-TR" sz="1000" dirty="0"/>
              <a:t>TUİK, https://data.tuik.gov.tr/Bulten/Index?p=Saglik-Harcamalari-Istatistikleri-2022-49676 Erişim tarihi:15.12.2023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sahar.JPG"/>
          <p:cNvPicPr>
            <a:picLocks noGrp="1" noChangeAspect="1"/>
          </p:cNvPicPr>
          <p:nvPr>
            <p:ph sz="quarter" idx="1"/>
          </p:nvPr>
        </p:nvPicPr>
        <p:blipFill>
          <a:blip r:embed="rId2"/>
          <a:stretch>
            <a:fillRect/>
          </a:stretch>
        </p:blipFill>
        <p:spPr>
          <a:xfrm>
            <a:off x="428596" y="214290"/>
            <a:ext cx="8429684" cy="621510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UMKE Gönüllüleri Karadeniz'de Sel Tatbikatı Düzenledi.</a:t>
            </a:r>
          </a:p>
        </p:txBody>
      </p:sp>
      <p:sp>
        <p:nvSpPr>
          <p:cNvPr id="3" name="2 İçerik Yer Tutucusu"/>
          <p:cNvSpPr>
            <a:spLocks noGrp="1"/>
          </p:cNvSpPr>
          <p:nvPr>
            <p:ph sz="quarter" idx="1"/>
          </p:nvPr>
        </p:nvSpPr>
        <p:spPr>
          <a:xfrm>
            <a:off x="857224" y="1500174"/>
            <a:ext cx="7772400" cy="1571636"/>
          </a:xfrm>
        </p:spPr>
        <p:txBody>
          <a:bodyPr>
            <a:normAutofit lnSpcReduction="10000"/>
          </a:bodyPr>
          <a:lstStyle/>
          <a:p>
            <a:pPr>
              <a:buNone/>
            </a:pPr>
            <a:endParaRPr lang="tr-TR" sz="2000" dirty="0"/>
          </a:p>
          <a:p>
            <a:r>
              <a:rPr lang="tr-TR" sz="2000" dirty="0"/>
              <a:t>Bakan Koca, “Samsun, Çorum, Amasya ve Ordu'da görevli 780 UMKE gönüllüsü, koordinatör bölge olan Samsun'daki tatbikatlarını tamamladı. Her yıl yapılan UMKE bölgesel tatbikatları, iller arasındaki eş güdümü artırmayı amaçlıyor.”</a:t>
            </a:r>
          </a:p>
          <a:p>
            <a:endParaRPr lang="tr-TR" dirty="0"/>
          </a:p>
        </p:txBody>
      </p:sp>
      <p:pic>
        <p:nvPicPr>
          <p:cNvPr id="4" name="3 Resim" descr="umk.JPG"/>
          <p:cNvPicPr>
            <a:picLocks noChangeAspect="1"/>
          </p:cNvPicPr>
          <p:nvPr/>
        </p:nvPicPr>
        <p:blipFill>
          <a:blip r:embed="rId2"/>
          <a:stretch>
            <a:fillRect/>
          </a:stretch>
        </p:blipFill>
        <p:spPr>
          <a:xfrm>
            <a:off x="1857356" y="3071810"/>
            <a:ext cx="5357850" cy="2857520"/>
          </a:xfrm>
          <a:prstGeom prst="rect">
            <a:avLst/>
          </a:prstGeom>
        </p:spPr>
      </p:pic>
      <p:sp>
        <p:nvSpPr>
          <p:cNvPr id="5" name="4 Metin kutusu"/>
          <p:cNvSpPr txBox="1"/>
          <p:nvPr/>
        </p:nvSpPr>
        <p:spPr>
          <a:xfrm>
            <a:off x="1071538" y="6215082"/>
            <a:ext cx="7143800" cy="461665"/>
          </a:xfrm>
          <a:prstGeom prst="rect">
            <a:avLst/>
          </a:prstGeom>
          <a:noFill/>
        </p:spPr>
        <p:txBody>
          <a:bodyPr wrap="square" rtlCol="0">
            <a:spAutoFit/>
          </a:bodyPr>
          <a:lstStyle/>
          <a:p>
            <a:r>
              <a:rPr lang="tr-TR" sz="1200" dirty="0"/>
              <a:t>T.C. Sağlık Bakanlığı, Erişim tarihi: 09.12.2023 , https://www.saglik.gov.tr/TR-101208/umke-gonulluleri-karadenizde-sel-tatbikati-duzenledi.html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a:t>Kaynakça:</a:t>
            </a:r>
          </a:p>
        </p:txBody>
      </p:sp>
      <p:sp>
        <p:nvSpPr>
          <p:cNvPr id="2" name="1 İçerik Yer Tutucusu"/>
          <p:cNvSpPr>
            <a:spLocks noGrp="1"/>
          </p:cNvSpPr>
          <p:nvPr>
            <p:ph sz="quarter" idx="1"/>
          </p:nvPr>
        </p:nvSpPr>
        <p:spPr>
          <a:xfrm>
            <a:off x="428596" y="1928802"/>
            <a:ext cx="7772400" cy="4572000"/>
          </a:xfrm>
        </p:spPr>
        <p:txBody>
          <a:bodyPr>
            <a:normAutofit/>
          </a:bodyPr>
          <a:lstStyle/>
          <a:p>
            <a:endParaRPr lang="tr-TR" sz="1000" dirty="0"/>
          </a:p>
          <a:p>
            <a:endParaRPr lang="tr-TR" sz="1000" dirty="0"/>
          </a:p>
          <a:p>
            <a:endParaRPr lang="tr-TR" sz="1000" dirty="0"/>
          </a:p>
          <a:p>
            <a:endParaRPr lang="tr-TR" sz="1000" dirty="0"/>
          </a:p>
          <a:p>
            <a:endParaRPr lang="tr-TR" sz="1000" dirty="0"/>
          </a:p>
          <a:p>
            <a:endParaRPr lang="tr-TR" sz="1000" dirty="0"/>
          </a:p>
          <a:p>
            <a:endParaRPr lang="tr-TR" sz="1100" b="1" dirty="0"/>
          </a:p>
          <a:p>
            <a:endParaRPr lang="tr-TR" sz="1100" b="1" dirty="0"/>
          </a:p>
          <a:p>
            <a:endParaRPr lang="tr-TR" sz="1100" dirty="0"/>
          </a:p>
        </p:txBody>
      </p:sp>
      <p:sp>
        <p:nvSpPr>
          <p:cNvPr id="4" name="3 Dikdörtgen"/>
          <p:cNvSpPr/>
          <p:nvPr/>
        </p:nvSpPr>
        <p:spPr>
          <a:xfrm flipH="1">
            <a:off x="214282" y="2274838"/>
            <a:ext cx="214314" cy="939848"/>
          </a:xfrm>
          <a:prstGeom prst="rect">
            <a:avLst/>
          </a:prstGeom>
        </p:spPr>
        <p:txBody>
          <a:bodyPr wrap="square">
            <a:spAutoFit/>
          </a:bodyPr>
          <a:lstStyle/>
          <a:p>
            <a:endParaRPr lang="tr-TR" b="1" dirty="0"/>
          </a:p>
          <a:p>
            <a:endParaRPr lang="tr-TR" b="1" dirty="0"/>
          </a:p>
          <a:p>
            <a:endParaRPr lang="en-US" b="1" dirty="0"/>
          </a:p>
        </p:txBody>
      </p:sp>
      <p:sp>
        <p:nvSpPr>
          <p:cNvPr id="5" name="4 Metin kutusu"/>
          <p:cNvSpPr txBox="1"/>
          <p:nvPr/>
        </p:nvSpPr>
        <p:spPr>
          <a:xfrm>
            <a:off x="714348" y="1785926"/>
            <a:ext cx="7715304" cy="4801314"/>
          </a:xfrm>
          <a:prstGeom prst="rect">
            <a:avLst/>
          </a:prstGeom>
          <a:noFill/>
        </p:spPr>
        <p:txBody>
          <a:bodyPr wrap="square" rtlCol="0">
            <a:spAutoFit/>
          </a:bodyPr>
          <a:lstStyle/>
          <a:p>
            <a:pPr>
              <a:buFont typeface="Arial" pitchFamily="34" charset="0"/>
              <a:buChar char="•"/>
            </a:pPr>
            <a:r>
              <a:rPr lang="tr-TR" dirty="0"/>
              <a:t>WHO, Erişim tarihi:15.12.23 Erişim adresi: </a:t>
            </a:r>
            <a:r>
              <a:rPr lang="tr-TR" dirty="0">
                <a:hlinkClick r:id="rId2"/>
              </a:rPr>
              <a:t>https://www.who.int/news/item/14-12-2023-urgent-action-needed-to-protect-children-and-prevent-the-uptake-of-e-cigarettes</a:t>
            </a:r>
            <a:endParaRPr lang="tr-TR" dirty="0"/>
          </a:p>
          <a:p>
            <a:pPr>
              <a:buFont typeface="Arial" pitchFamily="34" charset="0"/>
              <a:buChar char="•"/>
            </a:pPr>
            <a:r>
              <a:rPr lang="tr-TR" dirty="0"/>
              <a:t>WHO, Erişim tarihi:06.12.2023 Erişim adresi: </a:t>
            </a:r>
            <a:r>
              <a:rPr lang="tr-TR" dirty="0">
                <a:hlinkClick r:id="rId3"/>
              </a:rPr>
              <a:t>https://www.who.int/news/item/05-12-2023-who-calls-on-countries-to-increase-taxes-on-alcohol-and-sugary-sweetened-beverages</a:t>
            </a:r>
            <a:endParaRPr lang="tr-TR" dirty="0"/>
          </a:p>
          <a:p>
            <a:pPr>
              <a:buFont typeface="Arial" pitchFamily="34" charset="0"/>
              <a:buChar char="•"/>
            </a:pPr>
            <a:r>
              <a:rPr lang="tr-TR" dirty="0"/>
              <a:t>WHO, Erişim tarihi:16.09.2023 Erişim adresi: </a:t>
            </a:r>
            <a:r>
              <a:rPr lang="tr-TR" dirty="0">
                <a:hlinkClick r:id="rId4"/>
              </a:rPr>
              <a:t>https://www.who.int/news/item/12-09-2023-WHO-urges-focus-on-health-goals-at-UN-General-Assembly</a:t>
            </a:r>
            <a:endParaRPr lang="tr-TR" dirty="0"/>
          </a:p>
          <a:p>
            <a:pPr>
              <a:buFont typeface="Arial" pitchFamily="34" charset="0"/>
              <a:buChar char="•"/>
            </a:pPr>
            <a:r>
              <a:rPr lang="tr-TR" dirty="0"/>
              <a:t>TUİK, Erişim tarihi:15.12.2023 Erişim adresi:  https://data.tuik.gov.tr/Bulten/Index?p=Saglik-Harcamalari-Istatistikleri-2022-49676</a:t>
            </a:r>
          </a:p>
          <a:p>
            <a:pPr>
              <a:buFont typeface="Arial" pitchFamily="34" charset="0"/>
              <a:buChar char="•"/>
            </a:pPr>
            <a:r>
              <a:rPr lang="tr-TR" dirty="0"/>
              <a:t>T.C. Sağlık Bakanlığı, Erişim tarihi: 09.12.2023 , Erişim adresi: https://www.saglik.gov.tr/TR-101208/umke-gonulluleri-karadenizde-sel-tatbikati-duzenledi.html</a:t>
            </a:r>
          </a:p>
          <a:p>
            <a:pPr>
              <a:buFont typeface="Arial" pitchFamily="34" charset="0"/>
              <a:buChar char="•"/>
            </a:pPr>
            <a:endParaRPr lang="tr-TR" dirty="0"/>
          </a:p>
          <a:p>
            <a:endParaRPr lang="tr-TR" dirty="0"/>
          </a:p>
          <a:p>
            <a:endParaRPr lang="tr-TR" dirty="0"/>
          </a:p>
          <a:p>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Hisse Sened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818</TotalTime>
  <Words>357</Words>
  <Application>Microsoft Office PowerPoint</Application>
  <PresentationFormat>Ekran Gösterisi (4:3)</PresentationFormat>
  <Paragraphs>51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Hisse Senedi</vt:lpstr>
      <vt:lpstr>SAĞLIK GÜNDEMİ (04.12.2023-17.12.2023)</vt:lpstr>
      <vt:lpstr>Çocukları korumak ve e-sigara kullanımını önlemek için acil eylem gerekiyor</vt:lpstr>
      <vt:lpstr>PowerPoint Sunusu</vt:lpstr>
      <vt:lpstr>DSÖ, ülkelere alkol ve şekerli- tatlandırıcılı içecekler üzerindeki vergileri artırma çağrısında bulundu </vt:lpstr>
      <vt:lpstr>Etik,Sağlık ve İklim Değişikliği </vt:lpstr>
      <vt:lpstr>Sağlık Harcamaları İstatistikleri, 2022</vt:lpstr>
      <vt:lpstr>PowerPoint Sunusu</vt:lpstr>
      <vt:lpstr>UMKE Gönüllüleri Karadeniz'de Sel Tatbikatı Düzenledi.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GÜNDEMİ</dc:title>
  <dc:creator>casper</dc:creator>
  <cp:lastModifiedBy>Bilge Çamlık</cp:lastModifiedBy>
  <cp:revision>166</cp:revision>
  <dcterms:created xsi:type="dcterms:W3CDTF">2022-08-11T06:47:30Z</dcterms:created>
  <dcterms:modified xsi:type="dcterms:W3CDTF">2023-12-18T10:47:12Z</dcterms:modified>
</cp:coreProperties>
</file>