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60" r:id="rId5"/>
    <p:sldId id="261" r:id="rId6"/>
    <p:sldId id="262" r:id="rId7"/>
    <p:sldId id="263" r:id="rId8"/>
    <p:sldId id="259" r:id="rId9"/>
    <p:sldId id="264" r:id="rId10"/>
    <p:sldId id="265" r:id="rId11"/>
    <p:sldId id="275" r:id="rId12"/>
    <p:sldId id="268" r:id="rId13"/>
    <p:sldId id="266" r:id="rId14"/>
    <p:sldId id="267" r:id="rId15"/>
    <p:sldId id="269" r:id="rId16"/>
    <p:sldId id="271" r:id="rId17"/>
    <p:sldId id="270" r:id="rId18"/>
    <p:sldId id="277" r:id="rId19"/>
    <p:sldId id="274"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98" autoAdjust="0"/>
  </p:normalViewPr>
  <p:slideViewPr>
    <p:cSldViewPr snapToGrid="0">
      <p:cViewPr varScale="1">
        <p:scale>
          <a:sx n="61" d="100"/>
          <a:sy n="61" d="100"/>
        </p:scale>
        <p:origin x="8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FEB52-4F5D-45A5-BD30-0B5C645455DC}" type="datetimeFigureOut">
              <a:rPr lang="tr-TR" smtClean="0"/>
              <a:t>15.12.2023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1864E-AB67-41CB-8118-C5D72547E8EF}" type="slidenum">
              <a:rPr lang="tr-TR" smtClean="0"/>
              <a:t>‹#›</a:t>
            </a:fld>
            <a:endParaRPr lang="tr-TR"/>
          </a:p>
        </p:txBody>
      </p:sp>
    </p:spTree>
    <p:extLst>
      <p:ext uri="{BB962C8B-B14F-4D97-AF65-F5344CB8AC3E}">
        <p14:creationId xmlns:p14="http://schemas.microsoft.com/office/powerpoint/2010/main" val="307277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Sağlığı olumsuz etkileyen kompleks ve multifaktöriyel bir hastalık olarak kabul edilen obezite, günümüzde önlenebilir ölümlerin sigaradan sonra gelen ikinci en önemli nedenidir. Obezite, başta tip 2 diyabet ve prediyabet olmak üzere kalp-damar hastalıkları, hipertansiyon (HT), hiperlipidemi (HL), serebrovasküler hastalık, çeşitli kanserler, obstrüktif uyku-apne sendromu, </a:t>
            </a:r>
            <a:r>
              <a:rPr lang="tr-TR" dirty="0" err="1"/>
              <a:t>non</a:t>
            </a:r>
            <a:r>
              <a:rPr lang="tr-TR" dirty="0"/>
              <a:t>-alkolik karaciğer yağlanması, </a:t>
            </a:r>
            <a:r>
              <a:rPr lang="tr-TR" dirty="0" err="1"/>
              <a:t>gastroözofageyal</a:t>
            </a:r>
            <a:r>
              <a:rPr lang="tr-TR" dirty="0"/>
              <a:t> reflü, safra yolları hastalığı, polikistik </a:t>
            </a:r>
            <a:r>
              <a:rPr lang="tr-TR" dirty="0" err="1"/>
              <a:t>over</a:t>
            </a:r>
            <a:r>
              <a:rPr lang="tr-TR" dirty="0"/>
              <a:t> sendromu, infertilite, </a:t>
            </a:r>
            <a:r>
              <a:rPr lang="tr-TR" dirty="0" err="1"/>
              <a:t>osteoartroz</a:t>
            </a:r>
            <a:r>
              <a:rPr lang="tr-TR" dirty="0"/>
              <a:t> ve depresyon gibi birçok sağlık sorununa neden olarak sağlık harcamalarını arttırmaktadır. </a:t>
            </a:r>
          </a:p>
        </p:txBody>
      </p:sp>
      <p:sp>
        <p:nvSpPr>
          <p:cNvPr id="4" name="Slayt Numarası Yer Tutucusu 3"/>
          <p:cNvSpPr>
            <a:spLocks noGrp="1"/>
          </p:cNvSpPr>
          <p:nvPr>
            <p:ph type="sldNum" sz="quarter" idx="5"/>
          </p:nvPr>
        </p:nvSpPr>
        <p:spPr/>
        <p:txBody>
          <a:bodyPr/>
          <a:lstStyle/>
          <a:p>
            <a:fld id="{20F1864E-AB67-41CB-8118-C5D72547E8EF}" type="slidenum">
              <a:rPr lang="tr-TR" smtClean="0"/>
              <a:t>3</a:t>
            </a:fld>
            <a:endParaRPr lang="tr-TR"/>
          </a:p>
        </p:txBody>
      </p:sp>
    </p:spTree>
    <p:extLst>
      <p:ext uri="{BB962C8B-B14F-4D97-AF65-F5344CB8AC3E}">
        <p14:creationId xmlns:p14="http://schemas.microsoft.com/office/powerpoint/2010/main" val="410586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F1864E-AB67-41CB-8118-C5D72547E8EF}" type="slidenum">
              <a:rPr lang="tr-TR" smtClean="0"/>
              <a:t>6</a:t>
            </a:fld>
            <a:endParaRPr lang="tr-TR"/>
          </a:p>
        </p:txBody>
      </p:sp>
    </p:spTree>
    <p:extLst>
      <p:ext uri="{BB962C8B-B14F-4D97-AF65-F5344CB8AC3E}">
        <p14:creationId xmlns:p14="http://schemas.microsoft.com/office/powerpoint/2010/main" val="259979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0F1864E-AB67-41CB-8118-C5D72547E8EF}" type="slidenum">
              <a:rPr lang="tr-TR" smtClean="0"/>
              <a:t>7</a:t>
            </a:fld>
            <a:endParaRPr lang="tr-TR"/>
          </a:p>
        </p:txBody>
      </p:sp>
    </p:spTree>
    <p:extLst>
      <p:ext uri="{BB962C8B-B14F-4D97-AF65-F5344CB8AC3E}">
        <p14:creationId xmlns:p14="http://schemas.microsoft.com/office/powerpoint/2010/main" val="232688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0137CB5-EA9D-4046-B801-9049A2CA9EE6}" type="datetimeFigureOut">
              <a:rPr lang="tr-TR" smtClean="0"/>
              <a:t>15.12.2023</a:t>
            </a:fld>
            <a:endParaRPr lang="tr-T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FF8944D-E78F-4B77-A670-9E71CB4764CB}" type="slidenum">
              <a:rPr lang="tr-TR" smtClean="0"/>
              <a:t>‹#›</a:t>
            </a:fld>
            <a:endParaRPr lang="tr-T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841830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0137CB5-EA9D-4046-B801-9049A2CA9EE6}"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283734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0137CB5-EA9D-4046-B801-9049A2CA9EE6}"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118304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0137CB5-EA9D-4046-B801-9049A2CA9EE6}"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191287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0137CB5-EA9D-4046-B801-9049A2CA9EE6}" type="datetimeFigureOut">
              <a:rPr lang="tr-TR" smtClean="0"/>
              <a:t>15.12.2023</a:t>
            </a:fld>
            <a:endParaRPr lang="tr-T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tr-T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FF8944D-E78F-4B77-A670-9E71CB4764CB}" type="slidenum">
              <a:rPr lang="tr-TR" smtClean="0"/>
              <a:t>‹#›</a:t>
            </a:fld>
            <a:endParaRPr lang="tr-T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6958765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0137CB5-EA9D-4046-B801-9049A2CA9EE6}" type="datetimeFigureOut">
              <a:rPr lang="tr-TR" smtClean="0"/>
              <a:t>15.12.2023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156584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0137CB5-EA9D-4046-B801-9049A2CA9EE6}"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42633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0137CB5-EA9D-4046-B801-9049A2CA9EE6}" type="datetimeFigureOut">
              <a:rPr lang="tr-TR" smtClean="0"/>
              <a:t>15.12.2023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42185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37CB5-EA9D-4046-B801-9049A2CA9EE6}" type="datetimeFigureOut">
              <a:rPr lang="tr-TR" smtClean="0"/>
              <a:t>15.12.2023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FF8944D-E78F-4B77-A670-9E71CB4764CB}" type="slidenum">
              <a:rPr lang="tr-TR" smtClean="0"/>
              <a:t>‹#›</a:t>
            </a:fld>
            <a:endParaRPr lang="tr-TR"/>
          </a:p>
        </p:txBody>
      </p:sp>
    </p:spTree>
    <p:extLst>
      <p:ext uri="{BB962C8B-B14F-4D97-AF65-F5344CB8AC3E}">
        <p14:creationId xmlns:p14="http://schemas.microsoft.com/office/powerpoint/2010/main" val="314075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0137CB5-EA9D-4046-B801-9049A2CA9EE6}" type="datetimeFigureOut">
              <a:rPr lang="tr-TR" smtClean="0"/>
              <a:t>15.12.2023</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FF8944D-E78F-4B77-A670-9E71CB4764CB}"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517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0137CB5-EA9D-4046-B801-9049A2CA9EE6}" type="datetimeFigureOut">
              <a:rPr lang="tr-TR" smtClean="0"/>
              <a:t>15.12.2023</a:t>
            </a:fld>
            <a:endParaRPr lang="tr-T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tr-T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FF8944D-E78F-4B77-A670-9E71CB4764CB}" type="slidenum">
              <a:rPr lang="tr-TR" smtClean="0"/>
              <a:t>‹#›</a:t>
            </a:fld>
            <a:endParaRPr lang="tr-T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029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0137CB5-EA9D-4046-B801-9049A2CA9EE6}" type="datetimeFigureOut">
              <a:rPr lang="tr-TR" smtClean="0"/>
              <a:t>15.12.2023</a:t>
            </a:fld>
            <a:endParaRPr lang="tr-T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tr-T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FF8944D-E78F-4B77-A670-9E71CB4764CB}" type="slidenum">
              <a:rPr lang="tr-TR" smtClean="0"/>
              <a:t>‹#›</a:t>
            </a:fld>
            <a:endParaRPr lang="tr-T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527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4" Type="http://schemas.openxmlformats.org/officeDocument/2006/relationships/image" Target="../media/image1.png"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m4a" /><Relationship Id="rId1" Type="http://schemas.microsoft.com/office/2007/relationships/media" Target="../media/media10.m4a" /><Relationship Id="rId4" Type="http://schemas.openxmlformats.org/officeDocument/2006/relationships/image" Target="../media/image1.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mp3" /><Relationship Id="rId1" Type="http://schemas.microsoft.com/office/2007/relationships/media" Target="../media/media11.mp3" /><Relationship Id="rId6" Type="http://schemas.openxmlformats.org/officeDocument/2006/relationships/image" Target="../media/image14.png" /><Relationship Id="rId5" Type="http://schemas.openxmlformats.org/officeDocument/2006/relationships/image" Target="../media/image13.jpeg" /><Relationship Id="rId4" Type="http://schemas.openxmlformats.org/officeDocument/2006/relationships/image" Target="../media/image12.jpe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mp3" /><Relationship Id="rId1" Type="http://schemas.microsoft.com/office/2007/relationships/media" Target="../media/media12.mp3" /><Relationship Id="rId5" Type="http://schemas.openxmlformats.org/officeDocument/2006/relationships/image" Target="../media/image14.png" /><Relationship Id="rId4" Type="http://schemas.openxmlformats.org/officeDocument/2006/relationships/image" Target="../media/image15.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mp3" /><Relationship Id="rId1" Type="http://schemas.microsoft.com/office/2007/relationships/media" Target="../media/media13.mp3" /><Relationship Id="rId4" Type="http://schemas.openxmlformats.org/officeDocument/2006/relationships/image" Target="../media/image14.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mp3" /><Relationship Id="rId1" Type="http://schemas.microsoft.com/office/2007/relationships/media" Target="../media/media14.mp3" /><Relationship Id="rId5" Type="http://schemas.openxmlformats.org/officeDocument/2006/relationships/image" Target="../media/image14.png" /><Relationship Id="rId4" Type="http://schemas.openxmlformats.org/officeDocument/2006/relationships/image" Target="../media/image16.pn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mp3" /><Relationship Id="rId1" Type="http://schemas.microsoft.com/office/2007/relationships/media" Target="../media/media15.mp3" /><Relationship Id="rId4" Type="http://schemas.openxmlformats.org/officeDocument/2006/relationships/image" Target="../media/image14.png" /></Relationships>
</file>

<file path=ppt/slides/_rels/slide16.xml.rels><?xml version="1.0" encoding="UTF-8" standalone="yes"?>
<Relationships xmlns="http://schemas.openxmlformats.org/package/2006/relationships"><Relationship Id="rId8" Type="http://schemas.openxmlformats.org/officeDocument/2006/relationships/image" Target="../media/image14.png" /><Relationship Id="rId3" Type="http://schemas.openxmlformats.org/officeDocument/2006/relationships/slideLayout" Target="../slideLayouts/slideLayout2.xml" /><Relationship Id="rId7" Type="http://schemas.openxmlformats.org/officeDocument/2006/relationships/image" Target="../media/image20.png" /><Relationship Id="rId2" Type="http://schemas.openxmlformats.org/officeDocument/2006/relationships/audio" Target="../media/media16.mp3" /><Relationship Id="rId1" Type="http://schemas.microsoft.com/office/2007/relationships/media" Target="../media/media16.mp3" /><Relationship Id="rId6" Type="http://schemas.openxmlformats.org/officeDocument/2006/relationships/image" Target="../media/image19.png" /><Relationship Id="rId5" Type="http://schemas.openxmlformats.org/officeDocument/2006/relationships/image" Target="../media/image18.jpg" /><Relationship Id="rId4" Type="http://schemas.openxmlformats.org/officeDocument/2006/relationships/image" Target="../media/image17.pn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mp3" /><Relationship Id="rId1" Type="http://schemas.microsoft.com/office/2007/relationships/media" Target="../media/media17.mp3" /><Relationship Id="rId4" Type="http://schemas.openxmlformats.org/officeDocument/2006/relationships/image" Target="../media/image14.pn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8.mp3" /><Relationship Id="rId1" Type="http://schemas.microsoft.com/office/2007/relationships/media" Target="../media/media18.mp3" /><Relationship Id="rId5" Type="http://schemas.openxmlformats.org/officeDocument/2006/relationships/image" Target="../media/image14.png" /><Relationship Id="rId4" Type="http://schemas.openxmlformats.org/officeDocument/2006/relationships/image" Target="../media/image21.png" /></Relationships>
</file>

<file path=ppt/slides/_rels/slide19.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4a" /><Relationship Id="rId1" Type="http://schemas.microsoft.com/office/2007/relationships/media" Target="../media/media2.m4a" /><Relationship Id="rId4" Type="http://schemas.openxmlformats.org/officeDocument/2006/relationships/image" Target="../media/image1.png" /></Relationships>
</file>

<file path=ppt/slides/_rels/slide20.xml.rels><?xml version="1.0" encoding="UTF-8" standalone="yes"?>
<Relationships xmlns="http://schemas.openxmlformats.org/package/2006/relationships"><Relationship Id="rId3" Type="http://schemas.openxmlformats.org/officeDocument/2006/relationships/hyperlink" Target="https://file.temd.org.tr/Uploads/publications/guides/documents/20190506163904-2019tbl_kilavuz5ccdcb9e5d.pdf?a=1" TargetMode="External" /><Relationship Id="rId2" Type="http://schemas.openxmlformats.org/officeDocument/2006/relationships/hyperlink" Target="https://www.who.int/news-room/fact-sheets/detail/obesity-and-overweight" TargetMode="External" /><Relationship Id="rId1" Type="http://schemas.openxmlformats.org/officeDocument/2006/relationships/slideLayout" Target="../slideLayouts/slideLayout2.xml" /><Relationship Id="rId5" Type="http://schemas.openxmlformats.org/officeDocument/2006/relationships/hyperlink" Target="https://tkd.org.tr/kilavuz/k11/4e423.htm?wbnum=1604" TargetMode="External" /><Relationship Id="rId4" Type="http://schemas.openxmlformats.org/officeDocument/2006/relationships/hyperlink" Target="https://dergipark.org.tr/en/download/article-file/2000257" TargetMode="External"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1.png" /><Relationship Id="rId2" Type="http://schemas.openxmlformats.org/officeDocument/2006/relationships/audio" Target="../media/media3.m4a" /><Relationship Id="rId1" Type="http://schemas.microsoft.com/office/2007/relationships/media" Target="../media/media3.m4a" /><Relationship Id="rId6" Type="http://schemas.openxmlformats.org/officeDocument/2006/relationships/image" Target="../media/image3.jpeg" /><Relationship Id="rId5" Type="http://schemas.openxmlformats.org/officeDocument/2006/relationships/image" Target="../media/image2.jpeg" /><Relationship Id="rId4" Type="http://schemas.openxmlformats.org/officeDocument/2006/relationships/notesSlide" Target="../notesSlides/notesSlide1.xml"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m4a" /><Relationship Id="rId1" Type="http://schemas.microsoft.com/office/2007/relationships/media" Target="../media/media4.m4a" /><Relationship Id="rId6" Type="http://schemas.openxmlformats.org/officeDocument/2006/relationships/image" Target="../media/image1.png" /><Relationship Id="rId5" Type="http://schemas.openxmlformats.org/officeDocument/2006/relationships/image" Target="../media/image5.jpg" /><Relationship Id="rId4" Type="http://schemas.openxmlformats.org/officeDocument/2006/relationships/image" Target="../media/image4.jp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m4a" /><Relationship Id="rId1" Type="http://schemas.microsoft.com/office/2007/relationships/media" Target="../media/media5.m4a" /><Relationship Id="rId4" Type="http://schemas.openxmlformats.org/officeDocument/2006/relationships/image" Target="../media/image1.png" /></Relationships>
</file>

<file path=ppt/slides/_rels/slide6.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slideLayout" Target="../slideLayouts/slideLayout2.xml" /><Relationship Id="rId7" Type="http://schemas.openxmlformats.org/officeDocument/2006/relationships/image" Target="../media/image7.png" /><Relationship Id="rId2" Type="http://schemas.openxmlformats.org/officeDocument/2006/relationships/audio" Target="../media/media6.m4a" /><Relationship Id="rId1" Type="http://schemas.microsoft.com/office/2007/relationships/media" Target="../media/media6.m4a" /><Relationship Id="rId6" Type="http://schemas.openxmlformats.org/officeDocument/2006/relationships/image" Target="../media/image6.png" /><Relationship Id="rId5" Type="http://schemas.openxmlformats.org/officeDocument/2006/relationships/hyperlink" Target="https://data.tuik.gov.tr/Bulten/Index?p=Turkiye-Saglik-Arastirmasi-2022-49747" TargetMode="External" /><Relationship Id="rId4" Type="http://schemas.openxmlformats.org/officeDocument/2006/relationships/notesSlide" Target="../notesSlides/notesSlide2.xml" /></Relationships>
</file>

<file path=ppt/slides/_rels/slide7.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slideLayout" Target="../slideLayouts/slideLayout2.xml" /><Relationship Id="rId7" Type="http://schemas.openxmlformats.org/officeDocument/2006/relationships/image" Target="../media/image9.jpg" /><Relationship Id="rId2" Type="http://schemas.openxmlformats.org/officeDocument/2006/relationships/audio" Target="../media/media7.m4a" /><Relationship Id="rId1" Type="http://schemas.microsoft.com/office/2007/relationships/media" Target="../media/media7.m4a" /><Relationship Id="rId6" Type="http://schemas.openxmlformats.org/officeDocument/2006/relationships/image" Target="../media/image8.jpeg" /><Relationship Id="rId5" Type="http://schemas.openxmlformats.org/officeDocument/2006/relationships/hyperlink" Target="https://hsgm.saglik.gov.tr/depo/birimler/saglikli-beslenme-ve-hareketli-hayat-db/Dokumanlar/Afisler/Saglikli_Yemek_ve_Fiziksel_Aktivite_Piramidi.pdf" TargetMode="External" /><Relationship Id="rId4" Type="http://schemas.openxmlformats.org/officeDocument/2006/relationships/notesSlide" Target="../notesSlides/notesSlide3.xml"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m4a" /><Relationship Id="rId1" Type="http://schemas.microsoft.com/office/2007/relationships/media" Target="../media/media8.m4a" /><Relationship Id="rId6" Type="http://schemas.openxmlformats.org/officeDocument/2006/relationships/image" Target="../media/image1.png" /><Relationship Id="rId5" Type="http://schemas.openxmlformats.org/officeDocument/2006/relationships/image" Target="../media/image11.png" /><Relationship Id="rId4" Type="http://schemas.openxmlformats.org/officeDocument/2006/relationships/image" Target="../media/image10.jp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4a" /><Relationship Id="rId1" Type="http://schemas.microsoft.com/office/2007/relationships/media" Target="../media/media9.m4a" /><Relationship Id="rId4" Type="http://schemas.openxmlformats.org/officeDocument/2006/relationships/image" Target="../media/image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C845BB-81A8-7B32-EC7C-848C1785BD94}"/>
              </a:ext>
            </a:extLst>
          </p:cNvPr>
          <p:cNvSpPr>
            <a:spLocks noGrp="1"/>
          </p:cNvSpPr>
          <p:nvPr>
            <p:ph type="ctrTitle"/>
          </p:nvPr>
        </p:nvSpPr>
        <p:spPr/>
        <p:txBody>
          <a:bodyPr/>
          <a:lstStyle/>
          <a:p>
            <a:r>
              <a:rPr lang="tr-TR" dirty="0"/>
              <a:t>AİLE DİYETİSYENLİĞİ</a:t>
            </a:r>
            <a:br>
              <a:rPr lang="tr-TR" dirty="0"/>
            </a:br>
            <a:endParaRPr lang="tr-TR" dirty="0"/>
          </a:p>
        </p:txBody>
      </p:sp>
      <p:sp>
        <p:nvSpPr>
          <p:cNvPr id="3" name="Alt Başlık 2">
            <a:extLst>
              <a:ext uri="{FF2B5EF4-FFF2-40B4-BE49-F238E27FC236}">
                <a16:creationId xmlns:a16="http://schemas.microsoft.com/office/drawing/2014/main" id="{136A767C-D69B-E0EA-4D88-4684335D7303}"/>
              </a:ext>
            </a:extLst>
          </p:cNvPr>
          <p:cNvSpPr>
            <a:spLocks noGrp="1"/>
          </p:cNvSpPr>
          <p:nvPr>
            <p:ph type="subTitle" idx="1"/>
          </p:nvPr>
        </p:nvSpPr>
        <p:spPr/>
        <p:txBody>
          <a:bodyPr vert="horz" lIns="91440" tIns="45720" rIns="91440" bIns="45720" rtlCol="0" anchor="t">
            <a:noAutofit/>
          </a:bodyPr>
          <a:lstStyle/>
          <a:p>
            <a:pPr algn="r"/>
            <a:r>
              <a:rPr lang="tr-TR" sz="2000" b="1" dirty="0"/>
              <a:t>Adar Mustafa SELÇUK </a:t>
            </a:r>
            <a:endParaRPr lang="tr-TR"/>
          </a:p>
          <a:p>
            <a:pPr algn="r"/>
            <a:r>
              <a:rPr lang="tr-TR" sz="2000" b="1" dirty="0"/>
              <a:t>Nuri </a:t>
            </a:r>
            <a:r>
              <a:rPr lang="tr-TR" sz="2000" b="1" dirty="0" err="1"/>
              <a:t>Dozdar</a:t>
            </a:r>
            <a:r>
              <a:rPr lang="tr-TR" sz="2000" b="1" dirty="0"/>
              <a:t> TURAN</a:t>
            </a:r>
            <a:endParaRPr lang="tr-TR" dirty="0"/>
          </a:p>
          <a:p>
            <a:pPr algn="r"/>
            <a:r>
              <a:rPr lang="tr-TR" sz="2000" b="1" dirty="0"/>
              <a:t>Elif MUT</a:t>
            </a:r>
            <a:endParaRPr lang="tr-TR" dirty="0"/>
          </a:p>
          <a:p>
            <a:pPr algn="r"/>
            <a:r>
              <a:rPr lang="tr-TR" sz="2000" b="1" dirty="0"/>
              <a:t>Muhammed Emin ALTINTEPE</a:t>
            </a:r>
            <a:endParaRPr lang="tr-TR" dirty="0"/>
          </a:p>
        </p:txBody>
      </p:sp>
      <p:pic>
        <p:nvPicPr>
          <p:cNvPr id="6" name="1">
            <a:hlinkClick r:id="" action="ppaction://media"/>
            <a:extLst>
              <a:ext uri="{FF2B5EF4-FFF2-40B4-BE49-F238E27FC236}">
                <a16:creationId xmlns:a16="http://schemas.microsoft.com/office/drawing/2014/main" id="{8461C54B-377E-0C58-9E7E-A65EE557E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36036861"/>
      </p:ext>
    </p:extLst>
  </p:cSld>
  <p:clrMapOvr>
    <a:masterClrMapping/>
  </p:clrMapOvr>
  <mc:AlternateContent xmlns:mc="http://schemas.openxmlformats.org/markup-compatibility/2006" xmlns:p14="http://schemas.microsoft.com/office/powerpoint/2010/main">
    <mc:Choice Requires="p14">
      <p:transition spd="slow" p14:dur="2000" advTm="4990"/>
    </mc:Choice>
    <mc:Fallback xmlns="">
      <p:transition spd="slow" advTm="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2B10D7-E745-C100-D0A1-2A3242053B56}"/>
              </a:ext>
            </a:extLst>
          </p:cNvPr>
          <p:cNvSpPr>
            <a:spLocks noGrp="1"/>
          </p:cNvSpPr>
          <p:nvPr>
            <p:ph type="title"/>
          </p:nvPr>
        </p:nvSpPr>
        <p:spPr/>
        <p:txBody>
          <a:bodyPr/>
          <a:lstStyle/>
          <a:p>
            <a:r>
              <a:rPr lang="tr-TR" dirty="0"/>
              <a:t>DÜNYADA NELER YAPILIYOR?</a:t>
            </a:r>
          </a:p>
        </p:txBody>
      </p:sp>
      <p:sp>
        <p:nvSpPr>
          <p:cNvPr id="3" name="İçerik Yer Tutucusu 2">
            <a:extLst>
              <a:ext uri="{FF2B5EF4-FFF2-40B4-BE49-F238E27FC236}">
                <a16:creationId xmlns:a16="http://schemas.microsoft.com/office/drawing/2014/main" id="{CA030565-20C2-9AAE-BB23-EA18A5175113}"/>
              </a:ext>
            </a:extLst>
          </p:cNvPr>
          <p:cNvSpPr>
            <a:spLocks noGrp="1"/>
          </p:cNvSpPr>
          <p:nvPr>
            <p:ph idx="1"/>
          </p:nvPr>
        </p:nvSpPr>
        <p:spPr>
          <a:xfrm>
            <a:off x="1371600" y="2285999"/>
            <a:ext cx="9601200" cy="4405357"/>
          </a:xfrm>
        </p:spPr>
        <p:txBody>
          <a:bodyPr>
            <a:normAutofit lnSpcReduction="10000"/>
          </a:bodyPr>
          <a:lstStyle/>
          <a:p>
            <a:r>
              <a:rPr lang="tr-TR" dirty="0"/>
              <a:t>Almanya’da, obezitenin ekonomik maliyetlerinin (tedavi, ilaçlar, cerrahi, rehabilitasyon ve hasta maaşı dahil) toplam sağlık harcamalarının yaklaşık %7.9'unu oluşturduğu ve 29 milyar avroya ulaştığı ortaya konulmuştur. (OECD </a:t>
            </a:r>
            <a:r>
              <a:rPr lang="tr-TR" dirty="0" err="1"/>
              <a:t>Health</a:t>
            </a:r>
            <a:r>
              <a:rPr lang="tr-TR" dirty="0"/>
              <a:t> </a:t>
            </a:r>
            <a:r>
              <a:rPr lang="tr-TR" dirty="0" err="1"/>
              <a:t>Policy</a:t>
            </a:r>
            <a:r>
              <a:rPr lang="tr-TR" dirty="0"/>
              <a:t> </a:t>
            </a:r>
            <a:r>
              <a:rPr lang="tr-TR" dirty="0" err="1"/>
              <a:t>Studies</a:t>
            </a:r>
            <a:r>
              <a:rPr lang="tr-TR" dirty="0"/>
              <a:t>, 2019). Fazla kilo, sağlık harcamalarının %10,7’sini oluşturuyor. Aşırı kilo nedeniyle yılda 1 milyon tam zamanlı çalışan Almanya’nın </a:t>
            </a:r>
            <a:r>
              <a:rPr lang="tr-TR" dirty="0" err="1"/>
              <a:t>GSYİH'sının</a:t>
            </a:r>
            <a:r>
              <a:rPr lang="tr-TR" dirty="0"/>
              <a:t> %3,3 oranında azalmasına neden olmaktadır. Bu masrafları karşılamak için, her Alman yılda yıllık 431 Euro ek vergi ödemektedir  (OECD, E.T:21.06.2020).</a:t>
            </a:r>
          </a:p>
          <a:p>
            <a:r>
              <a:rPr lang="tr-TR" dirty="0"/>
              <a:t>Almanya’da yapılan çalışmalarda şekerle tatlandırılmış içeceklerin vergilendirilmesinin obeziteyi azaltabileceği (</a:t>
            </a:r>
            <a:r>
              <a:rPr lang="tr-TR" dirty="0" err="1"/>
              <a:t>Escobar</a:t>
            </a:r>
            <a:r>
              <a:rPr lang="tr-TR" dirty="0"/>
              <a:t>, et al. 2013) ve % 20 vergi uygulanmasının büyük ölçüde genç yaş gruplarında, erkeklerde ve düşük gelirli olanlarda aşırı kilo ve obeziteyi azaltması muhtemel olduğu gözlenmiştir (</a:t>
            </a:r>
            <a:r>
              <a:rPr lang="tr-TR" dirty="0" err="1"/>
              <a:t>Schwendicke</a:t>
            </a:r>
            <a:r>
              <a:rPr lang="tr-TR" dirty="0"/>
              <a:t> &amp; </a:t>
            </a:r>
            <a:r>
              <a:rPr lang="tr-TR" dirty="0" err="1"/>
              <a:t>Stolpe</a:t>
            </a:r>
            <a:r>
              <a:rPr lang="tr-TR" dirty="0"/>
              <a:t>, 2017).</a:t>
            </a:r>
          </a:p>
          <a:p>
            <a:endParaRPr lang="tr-TR" dirty="0"/>
          </a:p>
          <a:p>
            <a:r>
              <a:rPr lang="tr-TR" sz="1200" dirty="0"/>
              <a:t>https://dergipark.org.tr/en/download/article-file/2000257</a:t>
            </a:r>
          </a:p>
        </p:txBody>
      </p:sp>
      <p:pic>
        <p:nvPicPr>
          <p:cNvPr id="4" name="10">
            <a:hlinkClick r:id="" action="ppaction://media"/>
            <a:extLst>
              <a:ext uri="{FF2B5EF4-FFF2-40B4-BE49-F238E27FC236}">
                <a16:creationId xmlns:a16="http://schemas.microsoft.com/office/drawing/2014/main" id="{3A9CF3FD-5243-C92D-4CC2-61D21E92C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87924949"/>
      </p:ext>
    </p:extLst>
  </p:cSld>
  <p:clrMapOvr>
    <a:masterClrMapping/>
  </p:clrMapOvr>
  <mc:AlternateContent xmlns:mc="http://schemas.openxmlformats.org/markup-compatibility/2006" xmlns:p14="http://schemas.microsoft.com/office/powerpoint/2010/main">
    <mc:Choice Requires="p14">
      <p:transition spd="slow" p14:dur="2000" advTm="47054"/>
    </mc:Choice>
    <mc:Fallback xmlns="">
      <p:transition spd="slow" advTm="4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0CE5D66-E4C4-B08D-00A1-FC2116584130}"/>
              </a:ext>
            </a:extLst>
          </p:cNvPr>
          <p:cNvSpPr>
            <a:spLocks noGrp="1"/>
          </p:cNvSpPr>
          <p:nvPr>
            <p:ph type="title"/>
          </p:nvPr>
        </p:nvSpPr>
        <p:spPr>
          <a:xfrm>
            <a:off x="5100824" y="685800"/>
            <a:ext cx="6176776" cy="1485900"/>
          </a:xfrm>
        </p:spPr>
        <p:txBody>
          <a:bodyPr>
            <a:normAutofit/>
          </a:bodyPr>
          <a:lstStyle/>
          <a:p>
            <a:r>
              <a:rPr lang="tr-TR"/>
              <a:t>PROJE FİKRİ </a:t>
            </a:r>
          </a:p>
        </p:txBody>
      </p:sp>
      <p:pic>
        <p:nvPicPr>
          <p:cNvPr id="7" name="Resim 6" descr="duvar, çiçek, giyim, kişi, şahıs içeren bir resim&#10;&#10;Açıklama otomatik olarak oluşturuldu">
            <a:extLst>
              <a:ext uri="{FF2B5EF4-FFF2-40B4-BE49-F238E27FC236}">
                <a16:creationId xmlns:a16="http://schemas.microsoft.com/office/drawing/2014/main" id="{F47B538B-7509-DCF1-8186-94C74BD582BA}"/>
              </a:ext>
            </a:extLst>
          </p:cNvPr>
          <p:cNvPicPr>
            <a:picLocks noChangeAspect="1"/>
          </p:cNvPicPr>
          <p:nvPr/>
        </p:nvPicPr>
        <p:blipFill rotWithShape="1">
          <a:blip r:embed="rId4"/>
          <a:srcRect r="28764" b="1"/>
          <a:stretch/>
        </p:blipFill>
        <p:spPr>
          <a:xfrm>
            <a:off x="20" y="-1"/>
            <a:ext cx="4373525" cy="3438081"/>
          </a:xfrm>
          <a:prstGeom prst="rect">
            <a:avLst/>
          </a:prstGeom>
        </p:spPr>
      </p:pic>
      <p:pic>
        <p:nvPicPr>
          <p:cNvPr id="8" name="Resim 7">
            <a:extLst>
              <a:ext uri="{FF2B5EF4-FFF2-40B4-BE49-F238E27FC236}">
                <a16:creationId xmlns:a16="http://schemas.microsoft.com/office/drawing/2014/main" id="{F7977B1C-C042-E3B9-9E89-001F3DE05E3E}"/>
              </a:ext>
            </a:extLst>
          </p:cNvPr>
          <p:cNvPicPr>
            <a:picLocks noChangeAspect="1"/>
          </p:cNvPicPr>
          <p:nvPr/>
        </p:nvPicPr>
        <p:blipFill rotWithShape="1">
          <a:blip r:embed="rId5"/>
          <a:srcRect l="19328" r="8582"/>
          <a:stretch/>
        </p:blipFill>
        <p:spPr>
          <a:xfrm>
            <a:off x="20" y="3438457"/>
            <a:ext cx="4373525" cy="3429000"/>
          </a:xfrm>
          <a:prstGeom prst="rect">
            <a:avLst/>
          </a:prstGeom>
        </p:spPr>
      </p:pic>
      <p:sp>
        <p:nvSpPr>
          <p:cNvPr id="15" name="Rectangle 14">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6" name="İçerik Yer Tutucusu 5">
            <a:extLst>
              <a:ext uri="{FF2B5EF4-FFF2-40B4-BE49-F238E27FC236}">
                <a16:creationId xmlns:a16="http://schemas.microsoft.com/office/drawing/2014/main" id="{925795CB-FE5E-24E7-9DA4-1B71D60F8F58}"/>
              </a:ext>
            </a:extLst>
          </p:cNvPr>
          <p:cNvSpPr>
            <a:spLocks noGrp="1"/>
          </p:cNvSpPr>
          <p:nvPr>
            <p:ph idx="1"/>
          </p:nvPr>
        </p:nvSpPr>
        <p:spPr>
          <a:xfrm>
            <a:off x="5100824" y="2286000"/>
            <a:ext cx="6176776" cy="3581400"/>
          </a:xfrm>
        </p:spPr>
        <p:txBody>
          <a:bodyPr vert="horz" lIns="91440" tIns="45720" rIns="91440" bIns="45720" rtlCol="0">
            <a:normAutofit/>
          </a:bodyPr>
          <a:lstStyle/>
          <a:p>
            <a:pPr marL="383540" indent="-383540"/>
            <a:r>
              <a:rPr lang="tr-TR"/>
              <a:t>Obeziteyle mücadele edebilmek için birinci basamak sağlık hizmetleri düzeyinde hizmet verecek "Aile Diyetisyenliği"</a:t>
            </a:r>
          </a:p>
          <a:p>
            <a:pPr marL="383540" indent="-383540"/>
            <a:r>
              <a:rPr lang="tr-TR"/>
              <a:t>Sağlıklı yaşam için düzenli spor yapmanın teşviki edilmesi</a:t>
            </a:r>
          </a:p>
        </p:txBody>
      </p:sp>
      <p:pic>
        <p:nvPicPr>
          <p:cNvPr id="3" name="slayt 11">
            <a:hlinkClick r:id="" action="ppaction://media"/>
            <a:extLst>
              <a:ext uri="{FF2B5EF4-FFF2-40B4-BE49-F238E27FC236}">
                <a16:creationId xmlns:a16="http://schemas.microsoft.com/office/drawing/2014/main" id="{6131ACE7-FD62-BD6D-83A9-95365F9B30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4422" y="3293913"/>
            <a:ext cx="730250" cy="730250"/>
          </a:xfrm>
          <a:prstGeom prst="rect">
            <a:avLst/>
          </a:prstGeom>
        </p:spPr>
      </p:pic>
    </p:spTree>
    <p:extLst>
      <p:ext uri="{BB962C8B-B14F-4D97-AF65-F5344CB8AC3E}">
        <p14:creationId xmlns:p14="http://schemas.microsoft.com/office/powerpoint/2010/main" val="2600911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3000"/>
            <a:lum/>
          </a:blip>
          <a:srcRect/>
          <a:stretch>
            <a:fillRect t="-52000" b="-52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C09F1A-2A06-7D38-C40B-2707D34B4F9F}"/>
              </a:ext>
            </a:extLst>
          </p:cNvPr>
          <p:cNvSpPr>
            <a:spLocks noGrp="1"/>
          </p:cNvSpPr>
          <p:nvPr>
            <p:ph type="title"/>
          </p:nvPr>
        </p:nvSpPr>
        <p:spPr/>
        <p:txBody>
          <a:bodyPr/>
          <a:lstStyle/>
          <a:p>
            <a:r>
              <a:rPr lang="tr-TR" dirty="0">
                <a:solidFill>
                  <a:schemeClr val="tx1"/>
                </a:solidFill>
              </a:rPr>
              <a:t>EYLEM PLANI</a:t>
            </a:r>
          </a:p>
        </p:txBody>
      </p:sp>
      <p:sp>
        <p:nvSpPr>
          <p:cNvPr id="3" name="İçerik Yer Tutucusu 2">
            <a:extLst>
              <a:ext uri="{FF2B5EF4-FFF2-40B4-BE49-F238E27FC236}">
                <a16:creationId xmlns:a16="http://schemas.microsoft.com/office/drawing/2014/main" id="{DD028C0E-4619-D479-F371-AFF585F71158}"/>
              </a:ext>
            </a:extLst>
          </p:cNvPr>
          <p:cNvSpPr>
            <a:spLocks noGrp="1"/>
          </p:cNvSpPr>
          <p:nvPr>
            <p:ph idx="1"/>
          </p:nvPr>
        </p:nvSpPr>
        <p:spPr/>
        <p:txBody>
          <a:bodyPr>
            <a:normAutofit lnSpcReduction="10000"/>
          </a:bodyPr>
          <a:lstStyle/>
          <a:p>
            <a:endParaRPr lang="tr-TR" dirty="0"/>
          </a:p>
          <a:p>
            <a:endParaRPr lang="tr-TR" dirty="0"/>
          </a:p>
          <a:p>
            <a:r>
              <a:rPr lang="tr-TR" b="1" dirty="0">
                <a:solidFill>
                  <a:schemeClr val="tx1"/>
                </a:solidFill>
              </a:rPr>
              <a:t>Online veya sağlık kuruluşlarında hizmet verecek diyetisyenlerin görevlendirilmesi.</a:t>
            </a:r>
          </a:p>
          <a:p>
            <a:r>
              <a:rPr lang="tr-TR" b="1" dirty="0">
                <a:solidFill>
                  <a:schemeClr val="tx1"/>
                </a:solidFill>
              </a:rPr>
              <a:t>Spor salonlarıyla üyelik kampanyaları ile ilgili görüşmeler.</a:t>
            </a:r>
          </a:p>
          <a:p>
            <a:r>
              <a:rPr lang="tr-TR" b="1" dirty="0">
                <a:solidFill>
                  <a:schemeClr val="tx1"/>
                </a:solidFill>
              </a:rPr>
              <a:t>Üniversitelerin BESYO öğrencileriyle ortak yürütülecek kampanyanın planlanması.</a:t>
            </a:r>
          </a:p>
          <a:p>
            <a:r>
              <a:rPr lang="tr-TR" b="1" dirty="0">
                <a:solidFill>
                  <a:schemeClr val="tx1"/>
                </a:solidFill>
              </a:rPr>
              <a:t>Vatandaşı fiziksel aktivite ve sağlıklı beslenmeye teşvik etmek için çeşitli ödüller ve kampanyalar düzenlenmesi.</a:t>
            </a:r>
          </a:p>
          <a:p>
            <a:r>
              <a:rPr lang="tr-TR" b="1" dirty="0">
                <a:solidFill>
                  <a:schemeClr val="tx1"/>
                </a:solidFill>
              </a:rPr>
              <a:t>Çocukları ve gençlere sporu sevdirmek için ünlü sporcularla etkinlikler düzenlenmesi.</a:t>
            </a:r>
          </a:p>
        </p:txBody>
      </p:sp>
      <p:pic>
        <p:nvPicPr>
          <p:cNvPr id="4" name="12">
            <a:hlinkClick r:id="" action="ppaction://media"/>
            <a:extLst>
              <a:ext uri="{FF2B5EF4-FFF2-40B4-BE49-F238E27FC236}">
                <a16:creationId xmlns:a16="http://schemas.microsoft.com/office/drawing/2014/main" id="{817C144E-77AB-154B-EE18-C1BA1F16B5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17139" y="2287498"/>
            <a:ext cx="730250" cy="730250"/>
          </a:xfrm>
          <a:prstGeom prst="rect">
            <a:avLst/>
          </a:prstGeom>
        </p:spPr>
      </p:pic>
    </p:spTree>
    <p:extLst>
      <p:ext uri="{BB962C8B-B14F-4D97-AF65-F5344CB8AC3E}">
        <p14:creationId xmlns:p14="http://schemas.microsoft.com/office/powerpoint/2010/main" val="3275455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C72487-6D33-6C83-6A88-F5A1DA5124D1}"/>
              </a:ext>
            </a:extLst>
          </p:cNvPr>
          <p:cNvSpPr>
            <a:spLocks noGrp="1"/>
          </p:cNvSpPr>
          <p:nvPr>
            <p:ph type="title"/>
          </p:nvPr>
        </p:nvSpPr>
        <p:spPr/>
        <p:txBody>
          <a:bodyPr/>
          <a:lstStyle/>
          <a:p>
            <a:r>
              <a:rPr lang="sv-SE" dirty="0" err="1"/>
              <a:t>Koroner</a:t>
            </a:r>
            <a:r>
              <a:rPr lang="sv-SE" dirty="0"/>
              <a:t> </a:t>
            </a:r>
            <a:r>
              <a:rPr lang="sv-SE" dirty="0" err="1"/>
              <a:t>Kalp</a:t>
            </a:r>
            <a:r>
              <a:rPr lang="sv-SE" dirty="0"/>
              <a:t> </a:t>
            </a:r>
            <a:r>
              <a:rPr lang="sv-SE" dirty="0" err="1"/>
              <a:t>Hastalığından</a:t>
            </a:r>
            <a:r>
              <a:rPr lang="sv-SE" dirty="0"/>
              <a:t> </a:t>
            </a:r>
            <a:r>
              <a:rPr lang="sv-SE" dirty="0" err="1"/>
              <a:t>Korunmada</a:t>
            </a:r>
            <a:r>
              <a:rPr lang="sv-SE" dirty="0"/>
              <a:t> </a:t>
            </a:r>
            <a:r>
              <a:rPr lang="sv-SE" dirty="0" err="1"/>
              <a:t>Mâliyet-Etkililik</a:t>
            </a:r>
            <a:r>
              <a:rPr lang="tr-TR" dirty="0"/>
              <a:t> </a:t>
            </a:r>
            <a:endParaRPr lang="tr-TR"/>
          </a:p>
        </p:txBody>
      </p:sp>
      <p:sp>
        <p:nvSpPr>
          <p:cNvPr id="3" name="İçerik Yer Tutucusu 2">
            <a:extLst>
              <a:ext uri="{FF2B5EF4-FFF2-40B4-BE49-F238E27FC236}">
                <a16:creationId xmlns:a16="http://schemas.microsoft.com/office/drawing/2014/main" id="{256B7E64-0E6D-5CFE-E515-B69AA2CA061D}"/>
              </a:ext>
            </a:extLst>
          </p:cNvPr>
          <p:cNvSpPr>
            <a:spLocks noGrp="1"/>
          </p:cNvSpPr>
          <p:nvPr>
            <p:ph idx="1"/>
          </p:nvPr>
        </p:nvSpPr>
        <p:spPr>
          <a:xfrm>
            <a:off x="1371600" y="2008261"/>
            <a:ext cx="9601200" cy="4760007"/>
          </a:xfrm>
        </p:spPr>
        <p:txBody>
          <a:bodyPr vert="horz" lIns="91440" tIns="45720" rIns="91440" bIns="45720" rtlCol="0" anchor="t">
            <a:normAutofit/>
          </a:bodyPr>
          <a:lstStyle/>
          <a:p>
            <a:pPr marL="383540" indent="-383540"/>
            <a:r>
              <a:rPr lang="tr-TR" dirty="0" err="1"/>
              <a:t>Mâliyet</a:t>
            </a:r>
            <a:r>
              <a:rPr lang="tr-TR" dirty="0"/>
              <a:t>-etkililiğin açık bir kriteri yoktur, ülkeler arasında farklılık gösterebilir. Bir girişimin </a:t>
            </a:r>
            <a:r>
              <a:rPr lang="tr-TR" dirty="0" err="1"/>
              <a:t>mâliyetinin</a:t>
            </a:r>
            <a:r>
              <a:rPr lang="tr-TR" dirty="0"/>
              <a:t> düşük olması yahut </a:t>
            </a:r>
            <a:r>
              <a:rPr lang="tr-TR" dirty="0" err="1"/>
              <a:t>mâliyet</a:t>
            </a:r>
            <a:r>
              <a:rPr lang="tr-TR" dirty="0"/>
              <a:t> tasarrufu (</a:t>
            </a:r>
            <a:r>
              <a:rPr lang="tr-TR" dirty="0" err="1"/>
              <a:t>cost-saving</a:t>
            </a:r>
            <a:r>
              <a:rPr lang="tr-TR" dirty="0"/>
              <a:t>) sağlaması, buna karşılık sağlığın ve yaşam kalitesinin düzelmesi en iyi durumdur. Ulusal gelirimiz dikkate alındığında, kurtarılan yaşam yılı başına 10.000 $'</a:t>
            </a:r>
            <a:r>
              <a:rPr lang="tr-TR" dirty="0" err="1"/>
              <a:t>ın</a:t>
            </a:r>
            <a:r>
              <a:rPr lang="tr-TR" dirty="0"/>
              <a:t> (ki yaklaşık olarak 3-4 yıllık </a:t>
            </a:r>
            <a:r>
              <a:rPr lang="tr-TR" dirty="0" err="1"/>
              <a:t>kişibaşına</a:t>
            </a:r>
            <a:r>
              <a:rPr lang="tr-TR" dirty="0"/>
              <a:t> ulusal gelire eşdeğerdir) altındaki bir maliyete sahip uygulamalar maliyet-etkili, 10.000-25.000 $ arasındaki maliyetler ise sınırda maliyet-etkili sayılabilir. Kurtarılan yaşam yılı başına, 7 yıllık ulusal gelir düzeyi olan 20.000 $'ı (2002 yılı ortası değerleriyle 28 milyar TL.'</a:t>
            </a:r>
            <a:r>
              <a:rPr lang="tr-TR" dirty="0" err="1"/>
              <a:t>nı</a:t>
            </a:r>
            <a:r>
              <a:rPr lang="tr-TR" dirty="0"/>
              <a:t>) aşan maliyetlere sahip uygulamalar ise toplumumuz için görece pahalı girişimler sayılmalıdır (11).</a:t>
            </a:r>
            <a:endParaRPr lang="tr-TR"/>
          </a:p>
          <a:p>
            <a:pPr marL="383540" indent="-383540"/>
            <a:r>
              <a:rPr lang="tr-TR" sz="1200" dirty="0"/>
              <a:t>11. Türk Kardiyoloji Derneği. Koroner Arter Hastalığı Yaklaşım ve Tedavi Kılavuzu. Türk </a:t>
            </a:r>
            <a:r>
              <a:rPr lang="tr-TR" sz="1200" dirty="0" err="1"/>
              <a:t>Kardiyol</a:t>
            </a:r>
            <a:r>
              <a:rPr lang="tr-TR" sz="1200" dirty="0"/>
              <a:t> </a:t>
            </a:r>
            <a:r>
              <a:rPr lang="tr-TR" sz="1200" dirty="0" err="1"/>
              <a:t>Dern</a:t>
            </a:r>
            <a:r>
              <a:rPr lang="tr-TR" sz="1200" dirty="0"/>
              <a:t> Arş 1999; 27:262-316</a:t>
            </a:r>
          </a:p>
          <a:p>
            <a:pPr marL="383540" indent="-383540"/>
            <a:r>
              <a:rPr lang="tr-TR" sz="1200" dirty="0"/>
              <a:t>133. </a:t>
            </a:r>
            <a:r>
              <a:rPr lang="en-US" sz="1200" dirty="0"/>
              <a:t>Tengs TO, Wallace A: One thousand health-related quality of life estimates. Med Care 2000;38:583-637</a:t>
            </a:r>
            <a:endParaRPr lang="tr-TR" sz="1200" dirty="0"/>
          </a:p>
          <a:p>
            <a:pPr marL="383540" indent="-383540"/>
            <a:r>
              <a:rPr lang="tr-TR" sz="1200" dirty="0"/>
              <a:t>134. </a:t>
            </a:r>
            <a:r>
              <a:rPr lang="en-US" sz="1200" dirty="0"/>
              <a:t>Prevention of coronary heart disease in clinical practice. Recommendation of the Second Joint Task Force of European and other Societies on coronary prevention. </a:t>
            </a:r>
            <a:r>
              <a:rPr lang="en-US" sz="1200" dirty="0" err="1"/>
              <a:t>Eur</a:t>
            </a:r>
            <a:r>
              <a:rPr lang="en-US" sz="1200" dirty="0"/>
              <a:t> Heart J 1998;19:1434-1503</a:t>
            </a:r>
            <a:endParaRPr lang="tr-TR" sz="1200" dirty="0"/>
          </a:p>
          <a:p>
            <a:pPr marL="383540" indent="-383540"/>
            <a:endParaRPr lang="tr-TR" dirty="0"/>
          </a:p>
          <a:p>
            <a:pPr marL="383540" indent="-383540"/>
            <a:endParaRPr lang="tr-TR" dirty="0"/>
          </a:p>
        </p:txBody>
      </p:sp>
      <p:pic>
        <p:nvPicPr>
          <p:cNvPr id="7" name="13">
            <a:hlinkClick r:id="" action="ppaction://media"/>
            <a:extLst>
              <a:ext uri="{FF2B5EF4-FFF2-40B4-BE49-F238E27FC236}">
                <a16:creationId xmlns:a16="http://schemas.microsoft.com/office/drawing/2014/main" id="{68AB594F-E3B9-85A4-CC62-30FC62F6EB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5668" y="3135762"/>
            <a:ext cx="730250" cy="730250"/>
          </a:xfrm>
          <a:prstGeom prst="rect">
            <a:avLst/>
          </a:prstGeom>
        </p:spPr>
      </p:pic>
    </p:spTree>
    <p:extLst>
      <p:ext uri="{BB962C8B-B14F-4D97-AF65-F5344CB8AC3E}">
        <p14:creationId xmlns:p14="http://schemas.microsoft.com/office/powerpoint/2010/main" val="3884623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0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EA59DF-B0D4-E27E-E751-33E6A581E219}"/>
              </a:ext>
            </a:extLst>
          </p:cNvPr>
          <p:cNvSpPr>
            <a:spLocks noGrp="1"/>
          </p:cNvSpPr>
          <p:nvPr>
            <p:ph type="title"/>
          </p:nvPr>
        </p:nvSpPr>
        <p:spPr/>
        <p:txBody>
          <a:bodyPr/>
          <a:lstStyle/>
          <a:p>
            <a:r>
              <a:rPr lang="sv-SE" dirty="0" err="1"/>
              <a:t>Koroner</a:t>
            </a:r>
            <a:r>
              <a:rPr lang="sv-SE" dirty="0"/>
              <a:t> </a:t>
            </a:r>
            <a:r>
              <a:rPr lang="sv-SE" dirty="0" err="1"/>
              <a:t>Kalp</a:t>
            </a:r>
            <a:r>
              <a:rPr lang="sv-SE" dirty="0"/>
              <a:t> </a:t>
            </a:r>
            <a:r>
              <a:rPr lang="sv-SE" dirty="0" err="1"/>
              <a:t>Hastalığından</a:t>
            </a:r>
            <a:r>
              <a:rPr lang="sv-SE" dirty="0"/>
              <a:t> </a:t>
            </a:r>
            <a:r>
              <a:rPr lang="sv-SE" dirty="0" err="1"/>
              <a:t>Korunmada</a:t>
            </a:r>
            <a:r>
              <a:rPr lang="sv-SE" dirty="0"/>
              <a:t> </a:t>
            </a:r>
            <a:r>
              <a:rPr lang="sv-SE" dirty="0" err="1"/>
              <a:t>Mâliyet-Etkililik</a:t>
            </a:r>
            <a:r>
              <a:rPr lang="sv-SE" dirty="0"/>
              <a:t> </a:t>
            </a:r>
            <a:endParaRPr lang="tr-TR" dirty="0"/>
          </a:p>
        </p:txBody>
      </p:sp>
      <p:sp>
        <p:nvSpPr>
          <p:cNvPr id="3" name="İçerik Yer Tutucusu 2">
            <a:extLst>
              <a:ext uri="{FF2B5EF4-FFF2-40B4-BE49-F238E27FC236}">
                <a16:creationId xmlns:a16="http://schemas.microsoft.com/office/drawing/2014/main" id="{250B02B8-95EC-5B53-98EC-0C155BC017BC}"/>
              </a:ext>
            </a:extLst>
          </p:cNvPr>
          <p:cNvSpPr>
            <a:spLocks noGrp="1"/>
          </p:cNvSpPr>
          <p:nvPr>
            <p:ph idx="1"/>
          </p:nvPr>
        </p:nvSpPr>
        <p:spPr>
          <a:xfrm>
            <a:off x="1213503" y="2632106"/>
            <a:ext cx="9759297" cy="4225894"/>
          </a:xfrm>
        </p:spPr>
        <p:txBody>
          <a:bodyPr>
            <a:normAutofit/>
          </a:bodyPr>
          <a:lstStyle/>
          <a:p>
            <a:r>
              <a:rPr lang="tr-TR" dirty="0">
                <a:solidFill>
                  <a:schemeClr val="tx1"/>
                </a:solidFill>
              </a:rPr>
              <a:t>Şişmanlık, koroner kalp hastalığı riskini önemli ölçüde arttırır. Beden kitle indeksi 25-29 olan fazla kilolu kişilerde, normallere göre, bu risk %70, 30-33 olanlarda ise üç misli daha fazladır (29,135). Şişmanlıkta koroner kalp hastalığı riskinin artışında, birlikte bulunabilen hipertansiyon, insulin direncinde artış ve </a:t>
            </a:r>
            <a:r>
              <a:rPr lang="tr-TR" dirty="0" err="1">
                <a:solidFill>
                  <a:schemeClr val="tx1"/>
                </a:solidFill>
              </a:rPr>
              <a:t>hiperinsulinemi</a:t>
            </a:r>
            <a:r>
              <a:rPr lang="tr-TR" dirty="0">
                <a:solidFill>
                  <a:schemeClr val="tx1"/>
                </a:solidFill>
              </a:rPr>
              <a:t>, düşük HDL-kolesterol düzeyi, </a:t>
            </a:r>
            <a:r>
              <a:rPr lang="tr-TR" dirty="0" err="1">
                <a:solidFill>
                  <a:schemeClr val="tx1"/>
                </a:solidFill>
              </a:rPr>
              <a:t>hipertrigliseridemi</a:t>
            </a:r>
            <a:r>
              <a:rPr lang="tr-TR" dirty="0">
                <a:solidFill>
                  <a:schemeClr val="tx1"/>
                </a:solidFill>
              </a:rPr>
              <a:t>, glukoz intoleransı gibi etmenlerin de rolü olabilir. </a:t>
            </a:r>
            <a:r>
              <a:rPr lang="tr-TR" b="1" dirty="0">
                <a:solidFill>
                  <a:srgbClr val="FF0000"/>
                </a:solidFill>
              </a:rPr>
              <a:t>Şişman kişiyi zayıflatmanın, birlikte bulunabilen bütün diğer risk faktörlerini de düzeltebileceği yahut azaltabileceği, bu nedenle, </a:t>
            </a:r>
            <a:r>
              <a:rPr lang="tr-TR" b="1" dirty="0" err="1">
                <a:solidFill>
                  <a:srgbClr val="FF0000"/>
                </a:solidFill>
              </a:rPr>
              <a:t>mâliyet</a:t>
            </a:r>
            <a:r>
              <a:rPr lang="tr-TR" b="1" dirty="0">
                <a:solidFill>
                  <a:srgbClr val="FF0000"/>
                </a:solidFill>
              </a:rPr>
              <a:t>-etkili olduğu ve </a:t>
            </a:r>
            <a:r>
              <a:rPr lang="tr-TR" b="1" dirty="0" err="1">
                <a:solidFill>
                  <a:srgbClr val="FF0000"/>
                </a:solidFill>
              </a:rPr>
              <a:t>mâliyet</a:t>
            </a:r>
            <a:r>
              <a:rPr lang="tr-TR" b="1" dirty="0">
                <a:solidFill>
                  <a:srgbClr val="FF0000"/>
                </a:solidFill>
              </a:rPr>
              <a:t> tasarrufu sağlayacağı</a:t>
            </a:r>
            <a:r>
              <a:rPr lang="tr-TR" dirty="0">
                <a:solidFill>
                  <a:srgbClr val="FF0000"/>
                </a:solidFill>
              </a:rPr>
              <a:t>, </a:t>
            </a:r>
            <a:r>
              <a:rPr lang="tr-TR" dirty="0">
                <a:solidFill>
                  <a:schemeClr val="tx1"/>
                </a:solidFill>
              </a:rPr>
              <a:t>gözlemlere dayanılarak, ifade edilebilir (135).</a:t>
            </a:r>
          </a:p>
          <a:p>
            <a:endParaRPr lang="tr-TR" sz="1200" dirty="0"/>
          </a:p>
          <a:p>
            <a:endParaRPr lang="tr-TR" sz="1200" dirty="0"/>
          </a:p>
          <a:p>
            <a:r>
              <a:rPr lang="tr-TR" sz="1200" dirty="0"/>
              <a:t>29. </a:t>
            </a:r>
            <a:r>
              <a:rPr lang="en-US" sz="1200" dirty="0"/>
              <a:t>Joint National Committee on Detection, Evaluation, and Treatment of High Blood Pressure. The Sixth Report of the Joint National Committee on Detection, Evaluation, and Treatment of High Blood Pressure (JNC-VI). Arch Intern Med 1997;157:2413-46</a:t>
            </a:r>
            <a:endParaRPr lang="tr-TR" sz="1200" dirty="0"/>
          </a:p>
          <a:p>
            <a:r>
              <a:rPr lang="tr-TR" sz="1200" dirty="0"/>
              <a:t>135. </a:t>
            </a:r>
            <a:r>
              <a:rPr lang="en-US" sz="1200" dirty="0"/>
              <a:t>Jackson R: Absolute 5-year risk of a cardiovascular event (newly diagnosed angina, myocardial </a:t>
            </a:r>
            <a:r>
              <a:rPr lang="en-US" sz="1200" dirty="0" err="1"/>
              <a:t>infaction</a:t>
            </a:r>
            <a:r>
              <a:rPr lang="en-US" sz="1200" dirty="0"/>
              <a:t>, coronary heart disease, death, stroke, or TIA) based on Guidelines for the Management of Mildly Raised Blood Pressure in New Zealand. National Health Committee, Ministry of Health, Wellington, 1995</a:t>
            </a:r>
            <a:endParaRPr lang="tr-TR" sz="1200" dirty="0"/>
          </a:p>
        </p:txBody>
      </p:sp>
      <p:pic>
        <p:nvPicPr>
          <p:cNvPr id="4" name="14">
            <a:hlinkClick r:id="" action="ppaction://media"/>
            <a:extLst>
              <a:ext uri="{FF2B5EF4-FFF2-40B4-BE49-F238E27FC236}">
                <a16:creationId xmlns:a16="http://schemas.microsoft.com/office/drawing/2014/main" id="{31DFB960-54BE-CA7A-AC71-F8701E0AEF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8422" y="1899309"/>
            <a:ext cx="730250" cy="730250"/>
          </a:xfrm>
          <a:prstGeom prst="rect">
            <a:avLst/>
          </a:prstGeom>
        </p:spPr>
      </p:pic>
    </p:spTree>
    <p:extLst>
      <p:ext uri="{BB962C8B-B14F-4D97-AF65-F5344CB8AC3E}">
        <p14:creationId xmlns:p14="http://schemas.microsoft.com/office/powerpoint/2010/main" val="882655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7097F1-7C84-230E-E998-7B6541C02AFB}"/>
              </a:ext>
            </a:extLst>
          </p:cNvPr>
          <p:cNvSpPr>
            <a:spLocks noGrp="1"/>
          </p:cNvSpPr>
          <p:nvPr>
            <p:ph type="title"/>
          </p:nvPr>
        </p:nvSpPr>
        <p:spPr/>
        <p:txBody>
          <a:bodyPr/>
          <a:lstStyle/>
          <a:p>
            <a:r>
              <a:rPr lang="tr-TR" dirty="0"/>
              <a:t>MALİYET </a:t>
            </a:r>
          </a:p>
        </p:txBody>
      </p:sp>
      <p:sp>
        <p:nvSpPr>
          <p:cNvPr id="3" name="İçerik Yer Tutucusu 2">
            <a:extLst>
              <a:ext uri="{FF2B5EF4-FFF2-40B4-BE49-F238E27FC236}">
                <a16:creationId xmlns:a16="http://schemas.microsoft.com/office/drawing/2014/main" id="{28038DA1-9BCF-B8CA-34E9-A8A98E02E525}"/>
              </a:ext>
            </a:extLst>
          </p:cNvPr>
          <p:cNvSpPr>
            <a:spLocks noGrp="1"/>
          </p:cNvSpPr>
          <p:nvPr>
            <p:ph idx="1"/>
          </p:nvPr>
        </p:nvSpPr>
        <p:spPr/>
        <p:txBody>
          <a:bodyPr/>
          <a:lstStyle/>
          <a:p>
            <a:r>
              <a:rPr lang="tr-TR" dirty="0"/>
              <a:t>Spor salonu ücreti: İl ve ilçeler arasında değişkenlik göstermekle beraber aylık 300-1000 TL arasında değişmektedir.</a:t>
            </a:r>
          </a:p>
          <a:p>
            <a:r>
              <a:rPr lang="tr-TR" dirty="0"/>
              <a:t>Personel maaşları</a:t>
            </a:r>
          </a:p>
          <a:p>
            <a:r>
              <a:rPr lang="tr-TR" dirty="0"/>
              <a:t>Teşvik ve kampanyalar için bütçe.</a:t>
            </a:r>
          </a:p>
        </p:txBody>
      </p:sp>
      <p:pic>
        <p:nvPicPr>
          <p:cNvPr id="4" name="15">
            <a:hlinkClick r:id="" action="ppaction://media"/>
            <a:extLst>
              <a:ext uri="{FF2B5EF4-FFF2-40B4-BE49-F238E27FC236}">
                <a16:creationId xmlns:a16="http://schemas.microsoft.com/office/drawing/2014/main" id="{5994D38B-3F5F-4F3C-17B3-B92BD7BA0B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0875" y="3063875"/>
            <a:ext cx="730250" cy="730250"/>
          </a:xfrm>
          <a:prstGeom prst="rect">
            <a:avLst/>
          </a:prstGeom>
        </p:spPr>
      </p:pic>
    </p:spTree>
    <p:extLst>
      <p:ext uri="{BB962C8B-B14F-4D97-AF65-F5344CB8AC3E}">
        <p14:creationId xmlns:p14="http://schemas.microsoft.com/office/powerpoint/2010/main" val="3180482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F24683-5B2E-F038-BDF1-8B023C4CCDC4}"/>
              </a:ext>
            </a:extLst>
          </p:cNvPr>
          <p:cNvSpPr>
            <a:spLocks noGrp="1"/>
          </p:cNvSpPr>
          <p:nvPr>
            <p:ph type="title"/>
          </p:nvPr>
        </p:nvSpPr>
        <p:spPr/>
        <p:txBody>
          <a:bodyPr/>
          <a:lstStyle/>
          <a:p>
            <a:r>
              <a:rPr lang="tr-TR" dirty="0"/>
              <a:t>OLASI İŞBİRLİKÇİLER</a:t>
            </a:r>
          </a:p>
        </p:txBody>
      </p:sp>
      <p:pic>
        <p:nvPicPr>
          <p:cNvPr id="5" name="İçerik Yer Tutucusu 4">
            <a:extLst>
              <a:ext uri="{FF2B5EF4-FFF2-40B4-BE49-F238E27FC236}">
                <a16:creationId xmlns:a16="http://schemas.microsoft.com/office/drawing/2014/main" id="{3F1430AA-2240-2BC9-FF8D-3A319AE753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83238" y="1685658"/>
            <a:ext cx="2143125" cy="2143125"/>
          </a:xfrm>
          <a:prstGeom prst="rect">
            <a:avLst/>
          </a:prstGeom>
          <a:ln>
            <a:noFill/>
          </a:ln>
          <a:effectLst>
            <a:outerShdw blurRad="292100" dist="139700" dir="2700000" algn="tl" rotWithShape="0">
              <a:srgbClr val="333333">
                <a:alpha val="65000"/>
              </a:srgbClr>
            </a:outerShdw>
          </a:effectLst>
        </p:spPr>
      </p:pic>
      <p:pic>
        <p:nvPicPr>
          <p:cNvPr id="7" name="Resim 6">
            <a:extLst>
              <a:ext uri="{FF2B5EF4-FFF2-40B4-BE49-F238E27FC236}">
                <a16:creationId xmlns:a16="http://schemas.microsoft.com/office/drawing/2014/main" id="{8CCDA8BA-8D4F-CE65-2B98-53AF092E1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438" y="4128554"/>
            <a:ext cx="3383600" cy="2043646"/>
          </a:xfrm>
          <a:prstGeom prst="rect">
            <a:avLst/>
          </a:prstGeom>
          <a:ln>
            <a:noFill/>
          </a:ln>
          <a:effectLst>
            <a:outerShdw blurRad="292100" dist="139700" dir="2700000" algn="tl" rotWithShape="0">
              <a:srgbClr val="333333">
                <a:alpha val="65000"/>
              </a:srgbClr>
            </a:outerShdw>
          </a:effectLst>
        </p:spPr>
      </p:pic>
      <p:pic>
        <p:nvPicPr>
          <p:cNvPr id="9" name="Resim 8">
            <a:extLst>
              <a:ext uri="{FF2B5EF4-FFF2-40B4-BE49-F238E27FC236}">
                <a16:creationId xmlns:a16="http://schemas.microsoft.com/office/drawing/2014/main" id="{52537B32-A2DE-F99E-381E-819E8C81B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70" y="1685658"/>
            <a:ext cx="4257596" cy="2043646"/>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id="{5D0C31C0-77E5-0D46-6ADF-921E319F3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2635" y="1685658"/>
            <a:ext cx="2143125" cy="2143125"/>
          </a:xfrm>
          <a:prstGeom prst="rect">
            <a:avLst/>
          </a:prstGeom>
          <a:ln>
            <a:noFill/>
          </a:ln>
          <a:effectLst>
            <a:outerShdw blurRad="292100" dist="139700" dir="2700000" algn="tl" rotWithShape="0">
              <a:srgbClr val="333333">
                <a:alpha val="65000"/>
              </a:srgbClr>
            </a:outerShdw>
          </a:effectLst>
        </p:spPr>
      </p:pic>
      <p:pic>
        <p:nvPicPr>
          <p:cNvPr id="3" name="17">
            <a:hlinkClick r:id="" action="ppaction://media"/>
            <a:extLst>
              <a:ext uri="{FF2B5EF4-FFF2-40B4-BE49-F238E27FC236}">
                <a16:creationId xmlns:a16="http://schemas.microsoft.com/office/drawing/2014/main" id="{A44CD881-6407-3B79-DA69-45F08401F4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73630" y="3998403"/>
            <a:ext cx="730250" cy="730250"/>
          </a:xfrm>
          <a:prstGeom prst="rect">
            <a:avLst/>
          </a:prstGeom>
        </p:spPr>
      </p:pic>
    </p:spTree>
    <p:extLst>
      <p:ext uri="{BB962C8B-B14F-4D97-AF65-F5344CB8AC3E}">
        <p14:creationId xmlns:p14="http://schemas.microsoft.com/office/powerpoint/2010/main" val="274193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5C975A-7F9B-1490-38B3-E1875D1BC2E1}"/>
              </a:ext>
            </a:extLst>
          </p:cNvPr>
          <p:cNvSpPr>
            <a:spLocks noGrp="1"/>
          </p:cNvSpPr>
          <p:nvPr>
            <p:ph type="title"/>
          </p:nvPr>
        </p:nvSpPr>
        <p:spPr/>
        <p:txBody>
          <a:bodyPr/>
          <a:lstStyle/>
          <a:p>
            <a:r>
              <a:rPr lang="tr-TR" dirty="0"/>
              <a:t>KISITLILIKLAR</a:t>
            </a:r>
          </a:p>
        </p:txBody>
      </p:sp>
      <p:sp>
        <p:nvSpPr>
          <p:cNvPr id="3" name="İçerik Yer Tutucusu 2">
            <a:extLst>
              <a:ext uri="{FF2B5EF4-FFF2-40B4-BE49-F238E27FC236}">
                <a16:creationId xmlns:a16="http://schemas.microsoft.com/office/drawing/2014/main" id="{5ABB5273-0684-7EC1-844A-91B99A7AFD88}"/>
              </a:ext>
            </a:extLst>
          </p:cNvPr>
          <p:cNvSpPr>
            <a:spLocks noGrp="1"/>
          </p:cNvSpPr>
          <p:nvPr>
            <p:ph idx="1"/>
          </p:nvPr>
        </p:nvSpPr>
        <p:spPr/>
        <p:txBody>
          <a:bodyPr vert="horz" lIns="91440" tIns="45720" rIns="91440" bIns="45720" rtlCol="0" anchor="t">
            <a:normAutofit/>
          </a:bodyPr>
          <a:lstStyle/>
          <a:p>
            <a:pPr marL="383540" indent="-383540"/>
            <a:r>
              <a:rPr lang="tr-TR" dirty="0"/>
              <a:t>Beslenme alışkanlıkları</a:t>
            </a:r>
            <a:endParaRPr lang="tr-TR"/>
          </a:p>
          <a:p>
            <a:pPr marL="383540" indent="-383540"/>
            <a:r>
              <a:rPr lang="tr-TR" dirty="0"/>
              <a:t>Sağlıklı besine ulaşmanın maliyeti</a:t>
            </a:r>
          </a:p>
          <a:p>
            <a:pPr marL="383540" indent="-383540"/>
            <a:r>
              <a:rPr lang="tr-TR" dirty="0"/>
              <a:t>Fiziksel aktivite için gerekli ekipman maliyeti ve toplumun spora olan ilgisizliği </a:t>
            </a:r>
          </a:p>
          <a:p>
            <a:pPr marL="383540" indent="-383540"/>
            <a:endParaRPr lang="tr-TR" dirty="0"/>
          </a:p>
        </p:txBody>
      </p:sp>
      <p:pic>
        <p:nvPicPr>
          <p:cNvPr id="4" name="16">
            <a:hlinkClick r:id="" action="ppaction://media"/>
            <a:extLst>
              <a:ext uri="{FF2B5EF4-FFF2-40B4-BE49-F238E27FC236}">
                <a16:creationId xmlns:a16="http://schemas.microsoft.com/office/drawing/2014/main" id="{6A298F75-C78F-5442-A33F-E7A391232F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0875" y="3567083"/>
            <a:ext cx="730250" cy="730250"/>
          </a:xfrm>
          <a:prstGeom prst="rect">
            <a:avLst/>
          </a:prstGeom>
        </p:spPr>
      </p:pic>
    </p:spTree>
    <p:extLst>
      <p:ext uri="{BB962C8B-B14F-4D97-AF65-F5344CB8AC3E}">
        <p14:creationId xmlns:p14="http://schemas.microsoft.com/office/powerpoint/2010/main" val="2299861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1" name="Rectangle 40">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çerik Yer Tutucusu 9" descr="metin, ekran görüntüsü, logo, yazı tipi içeren bir resim&#10;&#10;Açıklama otomatik olarak oluşturuldu">
            <a:extLst>
              <a:ext uri="{FF2B5EF4-FFF2-40B4-BE49-F238E27FC236}">
                <a16:creationId xmlns:a16="http://schemas.microsoft.com/office/drawing/2014/main" id="{EA3A1D07-1514-F64D-9BC8-ADA57927374B}"/>
              </a:ext>
            </a:extLst>
          </p:cNvPr>
          <p:cNvPicPr>
            <a:picLocks noGrp="1" noChangeAspect="1"/>
          </p:cNvPicPr>
          <p:nvPr>
            <p:ph idx="1"/>
          </p:nvPr>
        </p:nvPicPr>
        <p:blipFill>
          <a:blip r:embed="rId4"/>
          <a:stretch>
            <a:fillRect/>
          </a:stretch>
        </p:blipFill>
        <p:spPr>
          <a:xfrm>
            <a:off x="835016" y="480515"/>
            <a:ext cx="10521967" cy="5892302"/>
          </a:xfrm>
          <a:prstGeom prst="rect">
            <a:avLst/>
          </a:prstGeom>
        </p:spPr>
      </p:pic>
      <p:pic>
        <p:nvPicPr>
          <p:cNvPr id="2" name="18">
            <a:hlinkClick r:id="" action="ppaction://media"/>
            <a:extLst>
              <a:ext uri="{FF2B5EF4-FFF2-40B4-BE49-F238E27FC236}">
                <a16:creationId xmlns:a16="http://schemas.microsoft.com/office/drawing/2014/main" id="{B50D8350-1823-BC45-E4BE-3CD9E4E57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0875" y="3063875"/>
            <a:ext cx="730250" cy="730250"/>
          </a:xfrm>
          <a:prstGeom prst="rect">
            <a:avLst/>
          </a:prstGeom>
        </p:spPr>
      </p:pic>
    </p:spTree>
    <p:extLst>
      <p:ext uri="{BB962C8B-B14F-4D97-AF65-F5344CB8AC3E}">
        <p14:creationId xmlns:p14="http://schemas.microsoft.com/office/powerpoint/2010/main" val="2398688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7">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6" name="Rectangle 39">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çerik Yer Tutucusu 32" descr="metin, ekran görüntüsü, yazılım, web sayfası içeren bir resim&#10;&#10;Açıklama otomatik olarak oluşturuldu">
            <a:extLst>
              <a:ext uri="{FF2B5EF4-FFF2-40B4-BE49-F238E27FC236}">
                <a16:creationId xmlns:a16="http://schemas.microsoft.com/office/drawing/2014/main" id="{DF892960-62B0-7E5D-5EAB-1C9F5A63FBCB}"/>
              </a:ext>
            </a:extLst>
          </p:cNvPr>
          <p:cNvPicPr>
            <a:picLocks noGrp="1" noChangeAspect="1"/>
          </p:cNvPicPr>
          <p:nvPr>
            <p:ph idx="1"/>
          </p:nvPr>
        </p:nvPicPr>
        <p:blipFill>
          <a:blip r:embed="rId2"/>
          <a:stretch>
            <a:fillRect/>
          </a:stretch>
        </p:blipFill>
        <p:spPr>
          <a:xfrm>
            <a:off x="858397" y="480515"/>
            <a:ext cx="10475204" cy="5892302"/>
          </a:xfrm>
          <a:prstGeom prst="rect">
            <a:avLst/>
          </a:prstGeom>
        </p:spPr>
      </p:pic>
    </p:spTree>
    <p:extLst>
      <p:ext uri="{BB962C8B-B14F-4D97-AF65-F5344CB8AC3E}">
        <p14:creationId xmlns:p14="http://schemas.microsoft.com/office/powerpoint/2010/main" val="425375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F45534-6270-0AC5-50E8-C542388508CB}"/>
              </a:ext>
            </a:extLst>
          </p:cNvPr>
          <p:cNvSpPr>
            <a:spLocks noGrp="1"/>
          </p:cNvSpPr>
          <p:nvPr>
            <p:ph type="title"/>
          </p:nvPr>
        </p:nvSpPr>
        <p:spPr/>
        <p:txBody>
          <a:bodyPr/>
          <a:lstStyle/>
          <a:p>
            <a:r>
              <a:rPr lang="tr-TR" dirty="0"/>
              <a:t>SUNUM PLANI </a:t>
            </a:r>
            <a:br>
              <a:rPr lang="tr-TR" dirty="0"/>
            </a:br>
            <a:endParaRPr lang="tr-TR" dirty="0"/>
          </a:p>
        </p:txBody>
      </p:sp>
      <p:sp>
        <p:nvSpPr>
          <p:cNvPr id="3" name="İçerik Yer Tutucusu 2">
            <a:extLst>
              <a:ext uri="{FF2B5EF4-FFF2-40B4-BE49-F238E27FC236}">
                <a16:creationId xmlns:a16="http://schemas.microsoft.com/office/drawing/2014/main" id="{42F9CE62-46C6-349D-E173-FD69E4825BFC}"/>
              </a:ext>
            </a:extLst>
          </p:cNvPr>
          <p:cNvSpPr>
            <a:spLocks noGrp="1"/>
          </p:cNvSpPr>
          <p:nvPr>
            <p:ph idx="1"/>
          </p:nvPr>
        </p:nvSpPr>
        <p:spPr/>
        <p:txBody>
          <a:bodyPr>
            <a:normAutofit/>
          </a:bodyPr>
          <a:lstStyle/>
          <a:p>
            <a:pPr>
              <a:buFont typeface="Wingdings" panose="05000000000000000000" pitchFamily="2" charset="2"/>
              <a:buChar char="v"/>
            </a:pPr>
            <a:r>
              <a:rPr lang="tr-TR" dirty="0"/>
              <a:t>Sorunun Belirlenmesi</a:t>
            </a:r>
          </a:p>
          <a:p>
            <a:pPr>
              <a:buFont typeface="Wingdings" panose="05000000000000000000" pitchFamily="2" charset="2"/>
              <a:buChar char="v"/>
            </a:pPr>
            <a:r>
              <a:rPr lang="tr-TR" dirty="0" err="1"/>
              <a:t>Obezite</a:t>
            </a:r>
            <a:r>
              <a:rPr lang="tr-TR" dirty="0"/>
              <a:t> Nedir?</a:t>
            </a:r>
          </a:p>
          <a:p>
            <a:pPr>
              <a:buFont typeface="Wingdings" panose="05000000000000000000" pitchFamily="2" charset="2"/>
              <a:buChar char="v"/>
            </a:pPr>
            <a:r>
              <a:rPr lang="tr-TR" dirty="0"/>
              <a:t>Dünyadan Ve Ülkemizden Veriler</a:t>
            </a:r>
          </a:p>
          <a:p>
            <a:pPr>
              <a:buFont typeface="Wingdings" panose="05000000000000000000" pitchFamily="2" charset="2"/>
              <a:buChar char="v"/>
            </a:pPr>
            <a:r>
              <a:rPr lang="tr-TR" dirty="0"/>
              <a:t>Obezitenin Nedenleri Ve Önlemler</a:t>
            </a:r>
          </a:p>
          <a:p>
            <a:pPr>
              <a:buFont typeface="Wingdings" panose="05000000000000000000" pitchFamily="2" charset="2"/>
              <a:buChar char="v"/>
            </a:pPr>
            <a:r>
              <a:rPr lang="tr-TR" dirty="0"/>
              <a:t>Projenin Amacı</a:t>
            </a:r>
          </a:p>
          <a:p>
            <a:pPr>
              <a:buFont typeface="Wingdings" panose="05000000000000000000" pitchFamily="2" charset="2"/>
              <a:buChar char="v"/>
            </a:pPr>
            <a:r>
              <a:rPr lang="tr-TR" dirty="0"/>
              <a:t>Dünyada Neler Yapılıyor?</a:t>
            </a:r>
          </a:p>
          <a:p>
            <a:pPr>
              <a:buFont typeface="Wingdings" panose="05000000000000000000" pitchFamily="2" charset="2"/>
              <a:buChar char="v"/>
            </a:pPr>
            <a:r>
              <a:rPr lang="tr-TR" dirty="0"/>
              <a:t>Proje Fikri</a:t>
            </a:r>
          </a:p>
          <a:p>
            <a:pPr>
              <a:buFont typeface="Wingdings" panose="05000000000000000000" pitchFamily="2" charset="2"/>
              <a:buChar char="v"/>
            </a:pPr>
            <a:r>
              <a:rPr lang="sv-SE" dirty="0"/>
              <a:t>Koroner Kalp Hastalığından Korunmada Mâliyet-Etkililik </a:t>
            </a:r>
            <a:r>
              <a:rPr lang="tr-TR" dirty="0"/>
              <a:t>1-2</a:t>
            </a:r>
          </a:p>
          <a:p>
            <a:pPr>
              <a:buFont typeface="Wingdings" panose="05000000000000000000" pitchFamily="2" charset="2"/>
              <a:buChar char="v"/>
            </a:pPr>
            <a:endParaRPr lang="tr-TR" dirty="0"/>
          </a:p>
        </p:txBody>
      </p:sp>
      <p:pic>
        <p:nvPicPr>
          <p:cNvPr id="5" name="2">
            <a:hlinkClick r:id="" action="ppaction://media"/>
            <a:extLst>
              <a:ext uri="{FF2B5EF4-FFF2-40B4-BE49-F238E27FC236}">
                <a16:creationId xmlns:a16="http://schemas.microsoft.com/office/drawing/2014/main" id="{05DAF3D8-5AD9-5F8E-1AD7-A68A980221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03520073"/>
      </p:ext>
    </p:extLst>
  </p:cSld>
  <p:clrMapOvr>
    <a:masterClrMapping/>
  </p:clrMapOvr>
  <mc:AlternateContent xmlns:mc="http://schemas.openxmlformats.org/markup-compatibility/2006" xmlns:p14="http://schemas.microsoft.com/office/powerpoint/2010/main">
    <mc:Choice Requires="p14">
      <p:transition spd="slow" p14:dur="2000" advTm="16069"/>
    </mc:Choice>
    <mc:Fallback xmlns="">
      <p:transition spd="slow" advTm="1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23B758-964A-D5A4-2D40-A8718D454AB1}"/>
              </a:ext>
            </a:extLst>
          </p:cNvPr>
          <p:cNvSpPr>
            <a:spLocks noGrp="1"/>
          </p:cNvSpPr>
          <p:nvPr>
            <p:ph type="title"/>
          </p:nvPr>
        </p:nvSpPr>
        <p:spPr/>
        <p:txBody>
          <a:bodyPr/>
          <a:lstStyle/>
          <a:p>
            <a:r>
              <a:rPr lang="tr-TR" dirty="0"/>
              <a:t>KAYNAKÇA</a:t>
            </a:r>
          </a:p>
        </p:txBody>
      </p:sp>
      <p:sp>
        <p:nvSpPr>
          <p:cNvPr id="3" name="İçerik Yer Tutucusu 2">
            <a:extLst>
              <a:ext uri="{FF2B5EF4-FFF2-40B4-BE49-F238E27FC236}">
                <a16:creationId xmlns:a16="http://schemas.microsoft.com/office/drawing/2014/main" id="{A1305FA4-ED3E-5FF5-DB5D-76B58244AE21}"/>
              </a:ext>
            </a:extLst>
          </p:cNvPr>
          <p:cNvSpPr>
            <a:spLocks noGrp="1"/>
          </p:cNvSpPr>
          <p:nvPr>
            <p:ph idx="1"/>
          </p:nvPr>
        </p:nvSpPr>
        <p:spPr>
          <a:xfrm>
            <a:off x="1371600" y="1400537"/>
            <a:ext cx="9601200" cy="5457463"/>
          </a:xfrm>
        </p:spPr>
        <p:txBody>
          <a:bodyPr>
            <a:normAutofit fontScale="77500" lnSpcReduction="20000"/>
          </a:bodyPr>
          <a:lstStyle/>
          <a:p>
            <a:r>
              <a:rPr lang="tr-TR" sz="1600" dirty="0"/>
              <a:t>https://file.temd.org.tr/Uploads/publications/guides/documents/20190506163904-2019tbl_kilavuz5ccdcb9e5d.pdf?a=1</a:t>
            </a:r>
          </a:p>
          <a:p>
            <a:r>
              <a:rPr lang="tr-TR" sz="1600" dirty="0">
                <a:hlinkClick r:id="rId2"/>
              </a:rPr>
              <a:t>https://www.who.int/news-room/fact-sheets/detail/obesity-and-overweight</a:t>
            </a:r>
            <a:endParaRPr lang="tr-TR" sz="1600" dirty="0"/>
          </a:p>
          <a:p>
            <a:r>
              <a:rPr lang="tr-TR" sz="1600" dirty="0">
                <a:hlinkClick r:id="rId2"/>
              </a:rPr>
              <a:t>https://www.who.int/news-room/fact-sheets/detail/obesity-and-overweight</a:t>
            </a:r>
            <a:endParaRPr lang="tr-TR" sz="1600" dirty="0"/>
          </a:p>
          <a:p>
            <a:r>
              <a:rPr lang="tr-TR" sz="1600" dirty="0"/>
              <a:t>https://data.tuik.gov.tr/Bulten/Index?p=Turkiye-Saglik-Arastirmasi-2022-49747</a:t>
            </a:r>
          </a:p>
          <a:p>
            <a:r>
              <a:rPr lang="tr-TR" sz="1600" dirty="0">
                <a:hlinkClick r:id="rId3"/>
              </a:rPr>
              <a:t>https://file.temd.org.tr/Uploads/publications/guides/documents/20190506163904-2019tbl_kilavuz5ccdcb9e5d.pdf?a=1</a:t>
            </a:r>
            <a:endParaRPr lang="tr-TR" sz="1600" dirty="0"/>
          </a:p>
          <a:p>
            <a:r>
              <a:rPr lang="tr-TR" sz="1600" dirty="0"/>
              <a:t>https://hsgm.saglik.gov.tr/depo/birimler/saglikli-beslenme-ve-hareketli-hayat-db/Dokumanlar/Afisler/Saglikli_Yemek_ve_Fiziksel_Aktivite_Piramidi.pdf</a:t>
            </a:r>
          </a:p>
          <a:p>
            <a:r>
              <a:rPr lang="tr-TR" sz="1600" dirty="0">
                <a:hlinkClick r:id="rId3"/>
              </a:rPr>
              <a:t>https://file.temd.org.tr/Uploads/publications/guides/documents/20190506163904-2019tbl_kilavuz5ccdcb9e5d.pdf?a=1</a:t>
            </a:r>
            <a:endParaRPr lang="tr-TR" sz="1600" dirty="0"/>
          </a:p>
          <a:p>
            <a:r>
              <a:rPr lang="tr-TR" sz="1600" dirty="0">
                <a:hlinkClick r:id="rId4"/>
              </a:rPr>
              <a:t>https://dergipark.org.tr/en/download/article-file/2000257</a:t>
            </a:r>
            <a:endParaRPr lang="tr-TR" sz="1600" dirty="0"/>
          </a:p>
          <a:p>
            <a:r>
              <a:rPr lang="tr-TR" sz="1600" dirty="0">
                <a:hlinkClick r:id="rId5"/>
              </a:rPr>
              <a:t>https://tkd.org.tr/kilavuz/k11/4e423.htm?wbnum=1604</a:t>
            </a:r>
            <a:r>
              <a:rPr lang="tr-TR" sz="1600" dirty="0"/>
              <a:t> </a:t>
            </a:r>
          </a:p>
          <a:p>
            <a:pPr>
              <a:buFont typeface="Arial" panose="020B0604020202020204" pitchFamily="34" charset="0"/>
              <a:buChar char="•"/>
            </a:pPr>
            <a:r>
              <a:rPr lang="tr-TR" sz="1600" dirty="0"/>
              <a:t>11. Türk Kardiyoloji Derneği. Koroner Arter Hastalığı Yaklaşım ve Tedavi Kılavuzu. Türk </a:t>
            </a:r>
            <a:r>
              <a:rPr lang="tr-TR" sz="1600" dirty="0" err="1"/>
              <a:t>Kardiyol</a:t>
            </a:r>
            <a:r>
              <a:rPr lang="tr-TR" sz="1600" dirty="0"/>
              <a:t> </a:t>
            </a:r>
            <a:r>
              <a:rPr lang="tr-TR" sz="1600" dirty="0" err="1"/>
              <a:t>Dern</a:t>
            </a:r>
            <a:r>
              <a:rPr lang="tr-TR" sz="1600" dirty="0"/>
              <a:t> Arş 1999; 27:262-316</a:t>
            </a:r>
          </a:p>
          <a:p>
            <a:pPr>
              <a:buFont typeface="Arial" panose="020B0604020202020204" pitchFamily="34" charset="0"/>
              <a:buChar char="•"/>
            </a:pPr>
            <a:r>
              <a:rPr lang="tr-TR" sz="1600" dirty="0"/>
              <a:t>133. </a:t>
            </a:r>
            <a:r>
              <a:rPr lang="tr-TR" sz="1600" dirty="0" err="1"/>
              <a:t>Tengs</a:t>
            </a:r>
            <a:r>
              <a:rPr lang="tr-TR" sz="1600" dirty="0"/>
              <a:t> TO, Wallace A: </a:t>
            </a:r>
            <a:r>
              <a:rPr lang="tr-TR" sz="1600" dirty="0" err="1"/>
              <a:t>One</a:t>
            </a:r>
            <a:r>
              <a:rPr lang="tr-TR" sz="1600" dirty="0"/>
              <a:t> </a:t>
            </a:r>
            <a:r>
              <a:rPr lang="tr-TR" sz="1600" dirty="0" err="1"/>
              <a:t>thousand</a:t>
            </a:r>
            <a:r>
              <a:rPr lang="tr-TR" sz="1600" dirty="0"/>
              <a:t> </a:t>
            </a:r>
            <a:r>
              <a:rPr lang="tr-TR" sz="1600" dirty="0" err="1"/>
              <a:t>health-related</a:t>
            </a:r>
            <a:r>
              <a:rPr lang="tr-TR" sz="1600" dirty="0"/>
              <a:t> </a:t>
            </a:r>
            <a:r>
              <a:rPr lang="tr-TR" sz="1600" dirty="0" err="1"/>
              <a:t>quality</a:t>
            </a:r>
            <a:r>
              <a:rPr lang="tr-TR" sz="1600" dirty="0"/>
              <a:t> of life </a:t>
            </a:r>
            <a:r>
              <a:rPr lang="tr-TR" sz="1600" dirty="0" err="1"/>
              <a:t>estimates</a:t>
            </a:r>
            <a:r>
              <a:rPr lang="tr-TR" sz="1600" dirty="0"/>
              <a:t>. </a:t>
            </a:r>
            <a:r>
              <a:rPr lang="tr-TR" sz="1600" dirty="0" err="1"/>
              <a:t>Med</a:t>
            </a:r>
            <a:r>
              <a:rPr lang="tr-TR" sz="1600" dirty="0"/>
              <a:t> </a:t>
            </a:r>
            <a:r>
              <a:rPr lang="tr-TR" sz="1600" dirty="0" err="1"/>
              <a:t>Care</a:t>
            </a:r>
            <a:r>
              <a:rPr lang="tr-TR" sz="1600" dirty="0"/>
              <a:t> 2000;38:583-637</a:t>
            </a:r>
          </a:p>
          <a:p>
            <a:pPr>
              <a:buFont typeface="Arial" panose="020B0604020202020204" pitchFamily="34" charset="0"/>
              <a:buChar char="•"/>
            </a:pPr>
            <a:r>
              <a:rPr lang="tr-TR" sz="1600" dirty="0"/>
              <a:t>134. </a:t>
            </a:r>
            <a:r>
              <a:rPr lang="tr-TR" sz="1600" dirty="0" err="1"/>
              <a:t>Prevention</a:t>
            </a:r>
            <a:r>
              <a:rPr lang="tr-TR" sz="1600" dirty="0"/>
              <a:t> of </a:t>
            </a:r>
            <a:r>
              <a:rPr lang="tr-TR" sz="1600" dirty="0" err="1"/>
              <a:t>coronary</a:t>
            </a:r>
            <a:r>
              <a:rPr lang="tr-TR" sz="1600" dirty="0"/>
              <a:t> </a:t>
            </a:r>
            <a:r>
              <a:rPr lang="tr-TR" sz="1600" dirty="0" err="1"/>
              <a:t>heart</a:t>
            </a:r>
            <a:r>
              <a:rPr lang="tr-TR" sz="1600" dirty="0"/>
              <a:t> </a:t>
            </a:r>
            <a:r>
              <a:rPr lang="tr-TR" sz="1600" dirty="0" err="1"/>
              <a:t>disease</a:t>
            </a:r>
            <a:r>
              <a:rPr lang="tr-TR" sz="1600" dirty="0"/>
              <a:t> in </a:t>
            </a:r>
            <a:r>
              <a:rPr lang="tr-TR" sz="1600" dirty="0" err="1"/>
              <a:t>clinical</a:t>
            </a:r>
            <a:r>
              <a:rPr lang="tr-TR" sz="1600" dirty="0"/>
              <a:t> </a:t>
            </a:r>
            <a:r>
              <a:rPr lang="tr-TR" sz="1600" dirty="0" err="1"/>
              <a:t>practice</a:t>
            </a:r>
            <a:r>
              <a:rPr lang="tr-TR" sz="1600" dirty="0"/>
              <a:t>. </a:t>
            </a:r>
            <a:r>
              <a:rPr lang="tr-TR" sz="1600" dirty="0" err="1"/>
              <a:t>Recommendation</a:t>
            </a:r>
            <a:r>
              <a:rPr lang="tr-TR" sz="1600" dirty="0"/>
              <a:t> of </a:t>
            </a:r>
            <a:r>
              <a:rPr lang="tr-TR" sz="1600" dirty="0" err="1"/>
              <a:t>the</a:t>
            </a:r>
            <a:r>
              <a:rPr lang="tr-TR" sz="1600" dirty="0"/>
              <a:t> Second </a:t>
            </a:r>
            <a:r>
              <a:rPr lang="tr-TR" sz="1600" dirty="0" err="1"/>
              <a:t>Joint</a:t>
            </a:r>
            <a:r>
              <a:rPr lang="tr-TR" sz="1600" dirty="0"/>
              <a:t> </a:t>
            </a:r>
            <a:r>
              <a:rPr lang="tr-TR" sz="1600" dirty="0" err="1"/>
              <a:t>Task</a:t>
            </a:r>
            <a:r>
              <a:rPr lang="tr-TR" sz="1600" dirty="0"/>
              <a:t> Force of </a:t>
            </a:r>
            <a:r>
              <a:rPr lang="tr-TR" sz="1600" dirty="0" err="1"/>
              <a:t>European</a:t>
            </a:r>
            <a:r>
              <a:rPr lang="tr-TR" sz="1600" dirty="0"/>
              <a:t> </a:t>
            </a:r>
            <a:r>
              <a:rPr lang="tr-TR" sz="1600" dirty="0" err="1"/>
              <a:t>and</a:t>
            </a:r>
            <a:r>
              <a:rPr lang="tr-TR" sz="1600" dirty="0"/>
              <a:t> </a:t>
            </a:r>
            <a:r>
              <a:rPr lang="tr-TR" sz="1600" dirty="0" err="1"/>
              <a:t>other</a:t>
            </a:r>
            <a:r>
              <a:rPr lang="tr-TR" sz="1600" dirty="0"/>
              <a:t> </a:t>
            </a:r>
            <a:r>
              <a:rPr lang="tr-TR" sz="1600" dirty="0" err="1"/>
              <a:t>Societies</a:t>
            </a:r>
            <a:r>
              <a:rPr lang="tr-TR" sz="1600" dirty="0"/>
              <a:t> on </a:t>
            </a:r>
            <a:r>
              <a:rPr lang="tr-TR" sz="1600" dirty="0" err="1"/>
              <a:t>coronary</a:t>
            </a:r>
            <a:r>
              <a:rPr lang="tr-TR" sz="1600" dirty="0"/>
              <a:t> </a:t>
            </a:r>
            <a:r>
              <a:rPr lang="tr-TR" sz="1600" dirty="0" err="1"/>
              <a:t>prevention</a:t>
            </a:r>
            <a:r>
              <a:rPr lang="tr-TR" sz="1600" dirty="0"/>
              <a:t>. Eur </a:t>
            </a:r>
            <a:r>
              <a:rPr lang="tr-TR" sz="1600" dirty="0" err="1"/>
              <a:t>Heart</a:t>
            </a:r>
            <a:r>
              <a:rPr lang="tr-TR" sz="1600" dirty="0"/>
              <a:t> J 1998;19:1434-1503</a:t>
            </a:r>
          </a:p>
          <a:p>
            <a:pPr>
              <a:buFont typeface="Arial" panose="020B0604020202020204" pitchFamily="34" charset="0"/>
              <a:buChar char="•"/>
            </a:pPr>
            <a:r>
              <a:rPr lang="en-US" sz="1600" dirty="0"/>
              <a:t>29. Joint National Committee on Detection, Evaluation, and Treatment of High Blood Pressure. The Sixth Report of the Joint National Committee on Detection, Evaluation, and Treatment of High Blood Pressure (JNC-VI). Arch Intern Med 1997;157:2413-46</a:t>
            </a:r>
          </a:p>
          <a:p>
            <a:pPr>
              <a:buFont typeface="Arial" panose="020B0604020202020204" pitchFamily="34" charset="0"/>
              <a:buChar char="•"/>
            </a:pPr>
            <a:r>
              <a:rPr lang="en-US" sz="1600" dirty="0"/>
              <a:t>135. Jackson R: Absolute 5-year risk of a cardiovascular event (newly diagnosed angina, myocardial </a:t>
            </a:r>
            <a:r>
              <a:rPr lang="en-US" sz="1600" dirty="0" err="1"/>
              <a:t>infaction</a:t>
            </a:r>
            <a:r>
              <a:rPr lang="en-US" sz="1600" dirty="0"/>
              <a:t>, coronary heart disease, death, stroke, or TIA) based on Guidelines for the Management of Mildly Raised Blood Pressure in New Zealand. National Health Committee, Ministry of Health, Wellington, 1995</a:t>
            </a:r>
            <a:endParaRPr lang="tr-TR" sz="1600" dirty="0"/>
          </a:p>
          <a:p>
            <a:pPr>
              <a:buFont typeface="Wingdings" panose="05000000000000000000" pitchFamily="2" charset="2"/>
              <a:buChar char="§"/>
            </a:pPr>
            <a:endParaRPr lang="tr-TR" sz="2600" dirty="0"/>
          </a:p>
          <a:p>
            <a:pPr marL="0" indent="0">
              <a:buNone/>
            </a:pPr>
            <a:endParaRPr lang="tr-TR" sz="1600" dirty="0"/>
          </a:p>
          <a:p>
            <a:pPr>
              <a:buFont typeface="Wingdings" panose="05000000000000000000" pitchFamily="2" charset="2"/>
              <a:buChar char="§"/>
            </a:pPr>
            <a:endParaRPr lang="tr-TR" sz="1600" dirty="0"/>
          </a:p>
          <a:p>
            <a:pPr marL="0" indent="0">
              <a:buSzPct val="100000"/>
              <a:buNone/>
            </a:pPr>
            <a:endParaRPr lang="en-US" sz="1600" dirty="0"/>
          </a:p>
          <a:p>
            <a:pPr>
              <a:buFont typeface="Wingdings" panose="05000000000000000000" pitchFamily="2" charset="2"/>
              <a:buChar char="§"/>
            </a:pPr>
            <a:endParaRPr lang="tr-TR" sz="1600" dirty="0"/>
          </a:p>
          <a:p>
            <a:pPr>
              <a:buFont typeface="Wingdings" panose="05000000000000000000" pitchFamily="2" charset="2"/>
              <a:buChar char="§"/>
            </a:pPr>
            <a:endParaRPr lang="tr-TR" sz="1600" dirty="0"/>
          </a:p>
          <a:p>
            <a:endParaRPr lang="tr-TR" sz="1600" dirty="0"/>
          </a:p>
          <a:p>
            <a:endParaRPr lang="tr-TR" sz="1600" dirty="0"/>
          </a:p>
          <a:p>
            <a:endParaRPr lang="tr-TR" dirty="0"/>
          </a:p>
          <a:p>
            <a:endParaRPr lang="tr-TR" dirty="0"/>
          </a:p>
          <a:p>
            <a:endParaRPr lang="tr-TR" dirty="0"/>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1787699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FC5956-BE9F-2D98-130D-42967BC8BE39}"/>
              </a:ext>
            </a:extLst>
          </p:cNvPr>
          <p:cNvSpPr>
            <a:spLocks noGrp="1"/>
          </p:cNvSpPr>
          <p:nvPr>
            <p:ph type="title"/>
          </p:nvPr>
        </p:nvSpPr>
        <p:spPr/>
        <p:txBody>
          <a:bodyPr/>
          <a:lstStyle/>
          <a:p>
            <a:r>
              <a:rPr lang="tr-TR" dirty="0"/>
              <a:t>OBEZİTE</a:t>
            </a:r>
          </a:p>
        </p:txBody>
      </p:sp>
      <p:pic>
        <p:nvPicPr>
          <p:cNvPr id="5" name="İçerik Yer Tutucusu 4">
            <a:extLst>
              <a:ext uri="{FF2B5EF4-FFF2-40B4-BE49-F238E27FC236}">
                <a16:creationId xmlns:a16="http://schemas.microsoft.com/office/drawing/2014/main" id="{E0BFABEC-B183-1620-F31B-B769ADDF7E8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95399" y="1447137"/>
            <a:ext cx="10512287" cy="2278829"/>
          </a:xfrm>
          <a:prstGeom prst="rect">
            <a:avLst/>
          </a:prstGeom>
          <a:ln>
            <a:noFill/>
          </a:ln>
          <a:effectLst>
            <a:softEdge rad="112500"/>
          </a:effectLst>
        </p:spPr>
      </p:pic>
      <p:pic>
        <p:nvPicPr>
          <p:cNvPr id="7" name="Resim 6">
            <a:extLst>
              <a:ext uri="{FF2B5EF4-FFF2-40B4-BE49-F238E27FC236}">
                <a16:creationId xmlns:a16="http://schemas.microsoft.com/office/drawing/2014/main" id="{777B46EB-C89E-258A-D8A9-DDDA7DF6A0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4121971"/>
            <a:ext cx="10512286" cy="2278829"/>
          </a:xfrm>
          <a:prstGeom prst="rect">
            <a:avLst/>
          </a:prstGeom>
          <a:ln>
            <a:noFill/>
          </a:ln>
          <a:effectLst>
            <a:softEdge rad="112500"/>
          </a:effectLst>
        </p:spPr>
      </p:pic>
      <p:pic>
        <p:nvPicPr>
          <p:cNvPr id="3" name="3">
            <a:hlinkClick r:id="" action="ppaction://media"/>
            <a:extLst>
              <a:ext uri="{FF2B5EF4-FFF2-40B4-BE49-F238E27FC236}">
                <a16:creationId xmlns:a16="http://schemas.microsoft.com/office/drawing/2014/main" id="{5E23E94E-E292-B5C9-94F2-F975D385D7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88813786"/>
      </p:ext>
    </p:extLst>
  </p:cSld>
  <p:clrMapOvr>
    <a:masterClrMapping/>
  </p:clrMapOvr>
  <mc:AlternateContent xmlns:mc="http://schemas.openxmlformats.org/markup-compatibility/2006" xmlns:p14="http://schemas.microsoft.com/office/powerpoint/2010/main">
    <mc:Choice Requires="p14">
      <p:transition spd="slow" p14:dur="2000" advTm="36196"/>
    </mc:Choice>
    <mc:Fallback xmlns="">
      <p:transition spd="slow" advTm="3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2329FE-4084-6436-26E5-051C854AB1AB}"/>
              </a:ext>
            </a:extLst>
          </p:cNvPr>
          <p:cNvSpPr>
            <a:spLocks noGrp="1"/>
          </p:cNvSpPr>
          <p:nvPr>
            <p:ph type="title"/>
          </p:nvPr>
        </p:nvSpPr>
        <p:spPr>
          <a:xfrm>
            <a:off x="1371600" y="685800"/>
            <a:ext cx="9601200" cy="886626"/>
          </a:xfrm>
        </p:spPr>
        <p:txBody>
          <a:bodyPr/>
          <a:lstStyle/>
          <a:p>
            <a:r>
              <a:rPr lang="tr-TR" dirty="0"/>
              <a:t>OBEZİTE NEDİR?</a:t>
            </a:r>
          </a:p>
        </p:txBody>
      </p:sp>
      <p:sp>
        <p:nvSpPr>
          <p:cNvPr id="3" name="İçerik Yer Tutucusu 2">
            <a:extLst>
              <a:ext uri="{FF2B5EF4-FFF2-40B4-BE49-F238E27FC236}">
                <a16:creationId xmlns:a16="http://schemas.microsoft.com/office/drawing/2014/main" id="{B7477391-7E98-1A33-844C-8C9BB01F1497}"/>
              </a:ext>
            </a:extLst>
          </p:cNvPr>
          <p:cNvSpPr>
            <a:spLocks noGrp="1"/>
          </p:cNvSpPr>
          <p:nvPr>
            <p:ph idx="1"/>
          </p:nvPr>
        </p:nvSpPr>
        <p:spPr>
          <a:xfrm>
            <a:off x="1371600" y="2226181"/>
            <a:ext cx="9601200" cy="4631818"/>
          </a:xfrm>
        </p:spPr>
        <p:txBody>
          <a:bodyPr>
            <a:normAutofit lnSpcReduction="10000"/>
          </a:bodyPr>
          <a:lstStyle/>
          <a:p>
            <a:r>
              <a:rPr lang="tr-TR" dirty="0"/>
              <a:t>Aşırı kilo ve obezite, sağlığı bozabilecek anormal veya aşırı yağ birikimi olarak tanımlanmaktadır.</a:t>
            </a:r>
          </a:p>
          <a:p>
            <a:r>
              <a:rPr lang="tr-TR" dirty="0"/>
              <a:t>Vücut kitle indeksi (BMI), yetişkinlerde fazla kilolu ve obeziteyi sınıflandırmak için yaygın olarak kullanılan, boya göre kilonun basit bir indeksidir. Bir kişinin kilogram cinsinden ağırlığının, metre cinsinden boyunun karesine (kg/m 2 ) bölünmesiyle tanımlanır .</a:t>
            </a:r>
          </a:p>
          <a:p>
            <a:endParaRPr lang="tr-TR" dirty="0"/>
          </a:p>
          <a:p>
            <a:endParaRPr lang="tr-TR" dirty="0"/>
          </a:p>
          <a:p>
            <a:endParaRPr lang="tr-TR" dirty="0"/>
          </a:p>
          <a:p>
            <a:endParaRPr lang="tr-TR" dirty="0"/>
          </a:p>
          <a:p>
            <a:endParaRPr lang="tr-TR" dirty="0"/>
          </a:p>
          <a:p>
            <a:r>
              <a:rPr lang="tr-TR" sz="1200" dirty="0"/>
              <a:t>https://file.temd.org.tr/Uploads/publications/guides/documents/20190506163904-2019tbl_kilavuz5ccdcb9e5d.pdf?a=1</a:t>
            </a:r>
          </a:p>
          <a:p>
            <a:r>
              <a:rPr lang="tr-TR" sz="1200" dirty="0"/>
              <a:t>https://www.who.int/news-room/fact-sheets/detail/obesity-and-overweight</a:t>
            </a:r>
          </a:p>
        </p:txBody>
      </p:sp>
      <p:pic>
        <p:nvPicPr>
          <p:cNvPr id="7" name="Resim 6">
            <a:extLst>
              <a:ext uri="{FF2B5EF4-FFF2-40B4-BE49-F238E27FC236}">
                <a16:creationId xmlns:a16="http://schemas.microsoft.com/office/drawing/2014/main" id="{BCD2B03E-B36F-1ABE-4809-AE99827BF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270" y="3798962"/>
            <a:ext cx="5527882" cy="2206596"/>
          </a:xfrm>
          <a:prstGeom prst="rect">
            <a:avLst/>
          </a:prstGeom>
          <a:ln>
            <a:noFill/>
          </a:ln>
          <a:effectLst>
            <a:softEdge rad="112500"/>
          </a:effectLst>
        </p:spPr>
      </p:pic>
      <p:pic>
        <p:nvPicPr>
          <p:cNvPr id="9" name="Resim 8">
            <a:extLst>
              <a:ext uri="{FF2B5EF4-FFF2-40B4-BE49-F238E27FC236}">
                <a16:creationId xmlns:a16="http://schemas.microsoft.com/office/drawing/2014/main" id="{78856E0A-1649-B745-79F8-235E0E14E5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0666" y="32045"/>
            <a:ext cx="3901334" cy="2206595"/>
          </a:xfrm>
          <a:prstGeom prst="rect">
            <a:avLst/>
          </a:prstGeom>
          <a:ln>
            <a:noFill/>
          </a:ln>
          <a:effectLst>
            <a:softEdge rad="112500"/>
          </a:effectLst>
        </p:spPr>
      </p:pic>
      <p:pic>
        <p:nvPicPr>
          <p:cNvPr id="5" name="4">
            <a:hlinkClick r:id="" action="ppaction://media"/>
            <a:extLst>
              <a:ext uri="{FF2B5EF4-FFF2-40B4-BE49-F238E27FC236}">
                <a16:creationId xmlns:a16="http://schemas.microsoft.com/office/drawing/2014/main" id="{73F839E5-4DD0-9D8A-4674-0B673C72A3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81698529"/>
      </p:ext>
    </p:extLst>
  </p:cSld>
  <p:clrMapOvr>
    <a:masterClrMapping/>
  </p:clrMapOvr>
  <mc:AlternateContent xmlns:mc="http://schemas.openxmlformats.org/markup-compatibility/2006" xmlns:p14="http://schemas.microsoft.com/office/powerpoint/2010/main">
    <mc:Choice Requires="p14">
      <p:transition spd="slow" p14:dur="2000" advTm="31996"/>
    </mc:Choice>
    <mc:Fallback xmlns="">
      <p:transition spd="slow" advTm="3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87E1DF-85DF-7B0D-493B-EF3F14F4B541}"/>
              </a:ext>
            </a:extLst>
          </p:cNvPr>
          <p:cNvSpPr>
            <a:spLocks noGrp="1"/>
          </p:cNvSpPr>
          <p:nvPr>
            <p:ph type="title"/>
          </p:nvPr>
        </p:nvSpPr>
        <p:spPr/>
        <p:txBody>
          <a:bodyPr/>
          <a:lstStyle/>
          <a:p>
            <a:r>
              <a:rPr lang="tr-TR" dirty="0"/>
              <a:t>DÜNYADAN VERİLER</a:t>
            </a:r>
          </a:p>
        </p:txBody>
      </p:sp>
      <p:sp>
        <p:nvSpPr>
          <p:cNvPr id="3" name="İçerik Yer Tutucusu 2">
            <a:extLst>
              <a:ext uri="{FF2B5EF4-FFF2-40B4-BE49-F238E27FC236}">
                <a16:creationId xmlns:a16="http://schemas.microsoft.com/office/drawing/2014/main" id="{1AD64CEB-AA37-298D-A3C1-02E230C9FA33}"/>
              </a:ext>
            </a:extLst>
          </p:cNvPr>
          <p:cNvSpPr>
            <a:spLocks noGrp="1"/>
          </p:cNvSpPr>
          <p:nvPr>
            <p:ph idx="1"/>
          </p:nvPr>
        </p:nvSpPr>
        <p:spPr>
          <a:xfrm>
            <a:off x="1371600" y="2286000"/>
            <a:ext cx="9601200" cy="4572000"/>
          </a:xfrm>
        </p:spPr>
        <p:txBody>
          <a:bodyPr/>
          <a:lstStyle/>
          <a:p>
            <a:r>
              <a:rPr lang="tr-TR" dirty="0"/>
              <a:t>2016 yılında 18 yaş ve üzeri 1,9 milyardan fazla yetişkin aşırı kiloluydu. Bunlardan 650 milyondan fazla yetişkin obezdi.</a:t>
            </a:r>
          </a:p>
          <a:p>
            <a:r>
              <a:rPr lang="tr-TR" dirty="0"/>
              <a:t>2016 yılında 18 yaş ve üzeri yetişkinlerin %39'u (erkeklerin %39'u ve kadınların %40'ı) fazla kiloluydu.</a:t>
            </a:r>
          </a:p>
          <a:p>
            <a:r>
              <a:rPr lang="tr-TR" dirty="0"/>
              <a:t>Genel olarak, 2016 yılında dünyadaki yetişkin nüfusun yaklaşık %13'ü (erkeklerin %11'i ve kadınların %15'i) obezdi.</a:t>
            </a:r>
          </a:p>
          <a:p>
            <a:r>
              <a:rPr lang="tr-TR" dirty="0"/>
              <a:t>Dünya çapında obezite prevalansı 1975 ile 2016 yılları arasında neredeyse üç katına çıktı.</a:t>
            </a:r>
          </a:p>
          <a:p>
            <a:r>
              <a:rPr lang="tr-TR" dirty="0"/>
              <a:t>2019 yılında 5 yaşın altındaki tahmini 38,2 milyon çocuğun fazla kilolu veya obez olduğu tahmin ediliyor.</a:t>
            </a:r>
          </a:p>
          <a:p>
            <a:endParaRPr lang="tr-TR" dirty="0"/>
          </a:p>
          <a:p>
            <a:r>
              <a:rPr lang="tr-TR" sz="1200" dirty="0"/>
              <a:t>https://www.who.int/news-room/fact-sheets/detail/obesity-and-overweight</a:t>
            </a:r>
          </a:p>
        </p:txBody>
      </p:sp>
      <p:pic>
        <p:nvPicPr>
          <p:cNvPr id="4" name="5">
            <a:hlinkClick r:id="" action="ppaction://media"/>
            <a:extLst>
              <a:ext uri="{FF2B5EF4-FFF2-40B4-BE49-F238E27FC236}">
                <a16:creationId xmlns:a16="http://schemas.microsoft.com/office/drawing/2014/main" id="{D17A1367-4870-64FF-B2DD-1C4BE12D74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14880282"/>
      </p:ext>
    </p:extLst>
  </p:cSld>
  <p:clrMapOvr>
    <a:masterClrMapping/>
  </p:clrMapOvr>
  <mc:AlternateContent xmlns:mc="http://schemas.openxmlformats.org/markup-compatibility/2006" xmlns:p14="http://schemas.microsoft.com/office/powerpoint/2010/main">
    <mc:Choice Requires="p14">
      <p:transition spd="slow" p14:dur="2000" advTm="43138"/>
    </mc:Choice>
    <mc:Fallback xmlns="">
      <p:transition spd="slow" advTm="4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5DD696-7595-D3B1-4CD3-0BDAEFD6D9E2}"/>
              </a:ext>
            </a:extLst>
          </p:cNvPr>
          <p:cNvSpPr>
            <a:spLocks noGrp="1"/>
          </p:cNvSpPr>
          <p:nvPr>
            <p:ph type="title"/>
          </p:nvPr>
        </p:nvSpPr>
        <p:spPr/>
        <p:txBody>
          <a:bodyPr/>
          <a:lstStyle/>
          <a:p>
            <a:r>
              <a:rPr lang="tr-TR" dirty="0"/>
              <a:t>ÜLKEMİZDEN VERİLER </a:t>
            </a:r>
          </a:p>
        </p:txBody>
      </p:sp>
      <p:sp>
        <p:nvSpPr>
          <p:cNvPr id="3" name="İçerik Yer Tutucusu 2">
            <a:extLst>
              <a:ext uri="{FF2B5EF4-FFF2-40B4-BE49-F238E27FC236}">
                <a16:creationId xmlns:a16="http://schemas.microsoft.com/office/drawing/2014/main" id="{53ECA68D-FBCF-DA9F-59EB-592B18747661}"/>
              </a:ext>
            </a:extLst>
          </p:cNvPr>
          <p:cNvSpPr>
            <a:spLocks noGrp="1"/>
          </p:cNvSpPr>
          <p:nvPr>
            <p:ph idx="1"/>
          </p:nvPr>
        </p:nvSpPr>
        <p:spPr>
          <a:xfrm>
            <a:off x="1371600" y="1700614"/>
            <a:ext cx="9601200" cy="5157386"/>
          </a:xfrm>
        </p:spPr>
        <p:txBody>
          <a:bodyPr>
            <a:normAutofit fontScale="92500" lnSpcReduction="20000"/>
          </a:bodyPr>
          <a:lstStyle/>
          <a:p>
            <a:r>
              <a:rPr lang="tr-TR" dirty="0"/>
              <a:t>Ülkemizde ise boy ve kilo değerleri kullanılarak hesaplanan vücut kitle indeksi incelendiğinde; 15 yaş ve üstü obez bireylerin oranı 2019 yılında %21,1 iken, 2022 yılında %20,2 oldu. Cinsiyet ayrımında bakıldığında; 2022 yılında kadınların %23,6'sının obez ve %30,9'unun obez öncesi, erkeklerin ise %16,8'inin obez ve %40,4'ünün obez öncesi olduğu görüldü.</a:t>
            </a:r>
          </a:p>
          <a:p>
            <a:r>
              <a:rPr lang="tr-TR" dirty="0"/>
              <a:t> Türkiye, Avrupa’da yetişkin obezitesinin en sık görüldüğü ülkedir.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sz="1200" dirty="0">
                <a:hlinkClick r:id="rId5"/>
              </a:rPr>
              <a:t>https://data.tuik.gov.tr/Bulten/Index?p=Turkiye-Saglik-Arastirmasi-2022-49747</a:t>
            </a:r>
            <a:endParaRPr lang="tr-TR" sz="1200" dirty="0"/>
          </a:p>
          <a:p>
            <a:r>
              <a:rPr lang="tr-TR" sz="1200" dirty="0"/>
              <a:t>https://file.temd.org.tr/Uploads/publications/guides/documents/20190506163904-2019tbl_kilavuz5ccdcb9e5d.pdf?a=1</a:t>
            </a:r>
          </a:p>
        </p:txBody>
      </p:sp>
      <p:pic>
        <p:nvPicPr>
          <p:cNvPr id="5" name="Resim 4">
            <a:extLst>
              <a:ext uri="{FF2B5EF4-FFF2-40B4-BE49-F238E27FC236}">
                <a16:creationId xmlns:a16="http://schemas.microsoft.com/office/drawing/2014/main" id="{99606DC8-927C-B7C2-862F-28C65CBBD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7109" y="3332015"/>
            <a:ext cx="4695649" cy="27085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Resim 6">
            <a:extLst>
              <a:ext uri="{FF2B5EF4-FFF2-40B4-BE49-F238E27FC236}">
                <a16:creationId xmlns:a16="http://schemas.microsoft.com/office/drawing/2014/main" id="{49CA26BE-9646-F999-AC5C-59B48DE20E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8267" y="3332015"/>
            <a:ext cx="4695650" cy="27085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6">
            <a:hlinkClick r:id="" action="ppaction://media"/>
            <a:extLst>
              <a:ext uri="{FF2B5EF4-FFF2-40B4-BE49-F238E27FC236}">
                <a16:creationId xmlns:a16="http://schemas.microsoft.com/office/drawing/2014/main" id="{E80A481A-C698-B91C-7400-0B7F7EDD7B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25181745"/>
      </p:ext>
    </p:extLst>
  </p:cSld>
  <p:clrMapOvr>
    <a:masterClrMapping/>
  </p:clrMapOvr>
  <mc:AlternateContent xmlns:mc="http://schemas.openxmlformats.org/markup-compatibility/2006" xmlns:p14="http://schemas.microsoft.com/office/powerpoint/2010/main">
    <mc:Choice Requires="p14">
      <p:transition spd="slow" p14:dur="2000" advTm="35450"/>
    </mc:Choice>
    <mc:Fallback xmlns="">
      <p:transition spd="slow" advTm="3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302396-E304-BDC2-B02E-6F6DE65D6F1B}"/>
              </a:ext>
            </a:extLst>
          </p:cNvPr>
          <p:cNvSpPr>
            <a:spLocks noGrp="1"/>
          </p:cNvSpPr>
          <p:nvPr>
            <p:ph type="title"/>
          </p:nvPr>
        </p:nvSpPr>
        <p:spPr/>
        <p:txBody>
          <a:bodyPr/>
          <a:lstStyle/>
          <a:p>
            <a:r>
              <a:rPr lang="tr-TR" dirty="0"/>
              <a:t>OBEZİTENİN NEDENLERİ VE ÖNLEMLER</a:t>
            </a:r>
            <a:br>
              <a:rPr lang="tr-TR" dirty="0"/>
            </a:br>
            <a:endParaRPr lang="tr-TR" dirty="0"/>
          </a:p>
        </p:txBody>
      </p:sp>
      <p:sp>
        <p:nvSpPr>
          <p:cNvPr id="3" name="İçerik Yer Tutucusu 2">
            <a:extLst>
              <a:ext uri="{FF2B5EF4-FFF2-40B4-BE49-F238E27FC236}">
                <a16:creationId xmlns:a16="http://schemas.microsoft.com/office/drawing/2014/main" id="{26A6DBBD-7DBA-6962-9FB5-3D10A58055B6}"/>
              </a:ext>
            </a:extLst>
          </p:cNvPr>
          <p:cNvSpPr>
            <a:spLocks noGrp="1"/>
          </p:cNvSpPr>
          <p:nvPr>
            <p:ph idx="1"/>
          </p:nvPr>
        </p:nvSpPr>
        <p:spPr>
          <a:xfrm>
            <a:off x="1371600" y="1495515"/>
            <a:ext cx="9601200" cy="5362486"/>
          </a:xfrm>
        </p:spPr>
        <p:txBody>
          <a:bodyPr/>
          <a:lstStyle/>
          <a:p>
            <a:r>
              <a:rPr lang="tr-TR" dirty="0"/>
              <a:t>Obezite prevalansındaki artışın başlıca nedeni gelişen teknoloji ile birlikte, yaşam biçiminin kolaylaşmasına sekonder olarak fiziksel aktivitenin azalması ve beslenme alışkanlıklarının hızla değişmesi sonucunda enerji alımının artmasıdır.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sz="1200" dirty="0">
                <a:hlinkClick r:id="rId5"/>
              </a:rPr>
              <a:t>https://hsgm.saglik.gov.tr/depo/birimler/saglikli-beslenme-ve-hareketli-hayat-db/Dokumanlar/Afisler/Saglikli_Yemek_ve_Fiziksel_Aktivite_Piramidi.pdf</a:t>
            </a:r>
            <a:endParaRPr lang="tr-TR" sz="1200" dirty="0"/>
          </a:p>
          <a:p>
            <a:r>
              <a:rPr lang="tr-TR" sz="1200" dirty="0"/>
              <a:t>https://file.temd.org.tr/Uploads/publications/guides/documents/20190506163904-2019tbl_kilavuz5ccdcb9e5d.pdf?a=1</a:t>
            </a:r>
          </a:p>
          <a:p>
            <a:endParaRPr lang="tr-TR" sz="1200" dirty="0"/>
          </a:p>
          <a:p>
            <a:endParaRPr lang="tr-TR" dirty="0"/>
          </a:p>
        </p:txBody>
      </p:sp>
      <p:pic>
        <p:nvPicPr>
          <p:cNvPr id="5" name="Resim 4">
            <a:extLst>
              <a:ext uri="{FF2B5EF4-FFF2-40B4-BE49-F238E27FC236}">
                <a16:creationId xmlns:a16="http://schemas.microsoft.com/office/drawing/2014/main" id="{74592079-0B52-9B1B-B7BC-5E187B314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845" y="2452642"/>
            <a:ext cx="5331864" cy="3620213"/>
          </a:xfrm>
          <a:prstGeom prst="rect">
            <a:avLst/>
          </a:prstGeom>
          <a:ln>
            <a:noFill/>
          </a:ln>
          <a:effectLst>
            <a:softEdge rad="112500"/>
          </a:effectLst>
        </p:spPr>
      </p:pic>
      <p:pic>
        <p:nvPicPr>
          <p:cNvPr id="7" name="Resim 6">
            <a:extLst>
              <a:ext uri="{FF2B5EF4-FFF2-40B4-BE49-F238E27FC236}">
                <a16:creationId xmlns:a16="http://schemas.microsoft.com/office/drawing/2014/main" id="{93A6CE49-CF30-E163-8483-3DE4CC261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3709" y="2452641"/>
            <a:ext cx="5291884" cy="3620213"/>
          </a:xfrm>
          <a:prstGeom prst="rect">
            <a:avLst/>
          </a:prstGeom>
          <a:ln>
            <a:noFill/>
          </a:ln>
          <a:effectLst>
            <a:softEdge rad="112500"/>
          </a:effectLst>
        </p:spPr>
      </p:pic>
      <p:pic>
        <p:nvPicPr>
          <p:cNvPr id="6" name="7">
            <a:hlinkClick r:id="" action="ppaction://media"/>
            <a:extLst>
              <a:ext uri="{FF2B5EF4-FFF2-40B4-BE49-F238E27FC236}">
                <a16:creationId xmlns:a16="http://schemas.microsoft.com/office/drawing/2014/main" id="{35313448-DD05-3FDF-C832-3CA9EE0F62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5377241"/>
      </p:ext>
    </p:extLst>
  </p:cSld>
  <p:clrMapOvr>
    <a:masterClrMapping/>
  </p:clrMapOvr>
  <mc:AlternateContent xmlns:mc="http://schemas.openxmlformats.org/markup-compatibility/2006" xmlns:p14="http://schemas.microsoft.com/office/powerpoint/2010/main">
    <mc:Choice Requires="p14">
      <p:transition spd="slow" p14:dur="2000" advTm="17035"/>
    </mc:Choice>
    <mc:Fallback xmlns="">
      <p:transition spd="slow" advTm="1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2C4E97-6AFC-91D8-5A46-02EAFC254457}"/>
              </a:ext>
            </a:extLst>
          </p:cNvPr>
          <p:cNvSpPr>
            <a:spLocks noGrp="1"/>
          </p:cNvSpPr>
          <p:nvPr>
            <p:ph type="title"/>
          </p:nvPr>
        </p:nvSpPr>
        <p:spPr/>
        <p:txBody>
          <a:bodyPr/>
          <a:lstStyle/>
          <a:p>
            <a:r>
              <a:rPr lang="tr-TR" dirty="0"/>
              <a:t>PROJENİN AMACI</a:t>
            </a:r>
          </a:p>
        </p:txBody>
      </p:sp>
      <p:sp>
        <p:nvSpPr>
          <p:cNvPr id="3" name="İçerik Yer Tutucusu 2">
            <a:extLst>
              <a:ext uri="{FF2B5EF4-FFF2-40B4-BE49-F238E27FC236}">
                <a16:creationId xmlns:a16="http://schemas.microsoft.com/office/drawing/2014/main" id="{3468997F-EA6B-F7A7-0E94-C1C0B8713142}"/>
              </a:ext>
            </a:extLst>
          </p:cNvPr>
          <p:cNvSpPr>
            <a:spLocks noGrp="1"/>
          </p:cNvSpPr>
          <p:nvPr>
            <p:ph idx="1"/>
          </p:nvPr>
        </p:nvSpPr>
        <p:spPr/>
        <p:txBody>
          <a:bodyPr vert="horz" lIns="91440" tIns="45720" rIns="91440" bIns="45720" rtlCol="0" anchor="t">
            <a:normAutofit/>
          </a:bodyPr>
          <a:lstStyle/>
          <a:p>
            <a:pPr marL="383540" indent="-383540"/>
            <a:r>
              <a:rPr lang="tr-TR" dirty="0"/>
              <a:t>Obezite sebebiyle prevalansı artan, morbidite ve mortalite sebebi olan hastalıkları önlemek ve sağlık politikasına maliyet etkin koruyucu sağlık hizmeti kazandırmak </a:t>
            </a:r>
            <a:endParaRPr lang="tr-TR"/>
          </a:p>
        </p:txBody>
      </p:sp>
      <p:pic>
        <p:nvPicPr>
          <p:cNvPr id="9" name="Resim 8">
            <a:extLst>
              <a:ext uri="{FF2B5EF4-FFF2-40B4-BE49-F238E27FC236}">
                <a16:creationId xmlns:a16="http://schemas.microsoft.com/office/drawing/2014/main" id="{A390B23E-82B3-0203-7DBA-715EDDBE1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361" y="3341583"/>
            <a:ext cx="4851132" cy="2972589"/>
          </a:xfrm>
          <a:prstGeom prst="rect">
            <a:avLst/>
          </a:prstGeom>
          <a:ln>
            <a:noFill/>
          </a:ln>
          <a:effectLst>
            <a:softEdge rad="112500"/>
          </a:effectLst>
        </p:spPr>
      </p:pic>
      <p:pic>
        <p:nvPicPr>
          <p:cNvPr id="17" name="Resim 16">
            <a:extLst>
              <a:ext uri="{FF2B5EF4-FFF2-40B4-BE49-F238E27FC236}">
                <a16:creationId xmlns:a16="http://schemas.microsoft.com/office/drawing/2014/main" id="{CAEA0F86-64B6-5F30-D4C7-EB5F39458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8344" y="114300"/>
            <a:ext cx="3248350" cy="2171700"/>
          </a:xfrm>
          <a:prstGeom prst="rect">
            <a:avLst/>
          </a:prstGeom>
          <a:ln>
            <a:noFill/>
          </a:ln>
          <a:effectLst>
            <a:softEdge rad="112500"/>
          </a:effectLst>
        </p:spPr>
      </p:pic>
      <p:pic>
        <p:nvPicPr>
          <p:cNvPr id="4" name="8">
            <a:hlinkClick r:id="" action="ppaction://media"/>
            <a:extLst>
              <a:ext uri="{FF2B5EF4-FFF2-40B4-BE49-F238E27FC236}">
                <a16:creationId xmlns:a16="http://schemas.microsoft.com/office/drawing/2014/main" id="{D5AD7836-1969-3DB8-8248-EFA7B36C0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67776719"/>
      </p:ext>
    </p:extLst>
  </p:cSld>
  <p:clrMapOvr>
    <a:masterClrMapping/>
  </p:clrMapOvr>
  <mc:AlternateContent xmlns:mc="http://schemas.openxmlformats.org/markup-compatibility/2006" xmlns:p14="http://schemas.microsoft.com/office/powerpoint/2010/main">
    <mc:Choice Requires="p14">
      <p:transition spd="slow" p14:dur="2000" advTm="12975"/>
    </mc:Choice>
    <mc:Fallback xmlns="">
      <p:transition spd="slow" advTm="1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246306-681D-8CD3-A6D3-14407F6FCBBA}"/>
              </a:ext>
            </a:extLst>
          </p:cNvPr>
          <p:cNvSpPr>
            <a:spLocks noGrp="1"/>
          </p:cNvSpPr>
          <p:nvPr>
            <p:ph type="title"/>
          </p:nvPr>
        </p:nvSpPr>
        <p:spPr/>
        <p:txBody>
          <a:bodyPr/>
          <a:lstStyle/>
          <a:p>
            <a:r>
              <a:rPr lang="tr-TR" dirty="0"/>
              <a:t>DÜNYADA NELER YAPILIYOR?</a:t>
            </a:r>
          </a:p>
        </p:txBody>
      </p:sp>
      <p:sp>
        <p:nvSpPr>
          <p:cNvPr id="3" name="İçerik Yer Tutucusu 2">
            <a:extLst>
              <a:ext uri="{FF2B5EF4-FFF2-40B4-BE49-F238E27FC236}">
                <a16:creationId xmlns:a16="http://schemas.microsoft.com/office/drawing/2014/main" id="{F3CB0AFB-7EC0-50D7-9E5B-855112885DFA}"/>
              </a:ext>
            </a:extLst>
          </p:cNvPr>
          <p:cNvSpPr>
            <a:spLocks noGrp="1"/>
          </p:cNvSpPr>
          <p:nvPr>
            <p:ph idx="1"/>
          </p:nvPr>
        </p:nvSpPr>
        <p:spPr>
          <a:xfrm>
            <a:off x="1371600" y="2285999"/>
            <a:ext cx="9601200" cy="4438891"/>
          </a:xfrm>
        </p:spPr>
        <p:txBody>
          <a:bodyPr>
            <a:normAutofit/>
          </a:bodyPr>
          <a:lstStyle/>
          <a:p>
            <a:r>
              <a:rPr lang="tr-TR" dirty="0"/>
              <a:t>İskoçya'da yetişkinlerin yaklaşık % 60'ı obez veya fazla kiloludur. Fiziksel aktiviteyi arttırmak için kentsel altyapı planları geliştirmek ; yüksek enerjili, minimal besleyici yiyecek ve meşrubat satın alımında etkili bir caydırıcılığı sağlamak amacıyla fiyat uygulamaları ve vergilendirme ile ilgili multidisipliner politika müdahalelerinin kullanımını savunmaktadırlar (</a:t>
            </a:r>
            <a:r>
              <a:rPr lang="tr-TR" dirty="0" err="1"/>
              <a:t>Mooney</a:t>
            </a:r>
            <a:r>
              <a:rPr lang="tr-TR" dirty="0"/>
              <a:t>, et al. 2015) .</a:t>
            </a:r>
          </a:p>
          <a:p>
            <a:r>
              <a:rPr lang="tr-TR" dirty="0"/>
              <a:t>İngiltere’de gıda ve fiziksel aktivite ortamının iyileştirilmesi ve obezite ile ilgili hastalıkların azalmasına katkıda bulunmasına yönelik politika eylemleri oluşturulmuştur. Hükümet için belirlenen öncelikli politika eylemleri şunlardır: yağ, şeker ve tuz bakımından zengin gıdaların çocuklara pazarlanmasına ilişkin kısıtlamalar, reklamların kontrol edilmesi, şekerli içeceklere vergi uygulamak, spora katılımı artırma planları, aktif seyahat planları, işlenmiş gıdalardaki şeker, yağ ve tuz içeriğinin azaltılması, ulusal bir gıda eylem planının kabul edilmesi gibi programlar ve politikalar oluşturulmuştur  (Watson, et al. 2017) .</a:t>
            </a:r>
          </a:p>
          <a:p>
            <a:r>
              <a:rPr lang="tr-TR" sz="1200" dirty="0"/>
              <a:t>https://dergipark.org.tr/en/download/article-file/2000257</a:t>
            </a:r>
          </a:p>
        </p:txBody>
      </p:sp>
      <p:pic>
        <p:nvPicPr>
          <p:cNvPr id="4" name="9">
            <a:hlinkClick r:id="" action="ppaction://media"/>
            <a:extLst>
              <a:ext uri="{FF2B5EF4-FFF2-40B4-BE49-F238E27FC236}">
                <a16:creationId xmlns:a16="http://schemas.microsoft.com/office/drawing/2014/main" id="{FEB85F3C-D75A-0929-8517-9C080ED855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01464449"/>
      </p:ext>
    </p:extLst>
  </p:cSld>
  <p:clrMapOvr>
    <a:masterClrMapping/>
  </p:clrMapOvr>
  <mc:AlternateContent xmlns:mc="http://schemas.openxmlformats.org/markup-compatibility/2006" xmlns:p14="http://schemas.microsoft.com/office/powerpoint/2010/main">
    <mc:Choice Requires="p14">
      <p:transition spd="slow" p14:dur="2000" advTm="61879"/>
    </mc:Choice>
    <mc:Fallback xmlns="">
      <p:transition spd="slow" advTm="6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Kırpma">
  <a:themeElements>
    <a:clrScheme name="Kırpma">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Kırpma">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ırpma">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Kırpma</Template>
  <TotalTime>240</TotalTime>
  <Words>1786</Words>
  <Application>Microsoft Office PowerPoint</Application>
  <PresentationFormat>Geniş ekran</PresentationFormat>
  <Paragraphs>132</Paragraphs>
  <Slides>20</Slides>
  <Notes>3</Notes>
  <HiddenSlides>0</HiddenSlides>
  <MMClips>10</MMClips>
  <ScaleCrop>false</ScaleCrop>
  <HeadingPairs>
    <vt:vector size="4" baseType="variant">
      <vt:variant>
        <vt:lpstr>Tema</vt:lpstr>
      </vt:variant>
      <vt:variant>
        <vt:i4>1</vt:i4>
      </vt:variant>
      <vt:variant>
        <vt:lpstr>Slayt Başlıkları</vt:lpstr>
      </vt:variant>
      <vt:variant>
        <vt:i4>20</vt:i4>
      </vt:variant>
    </vt:vector>
  </HeadingPairs>
  <TitlesOfParts>
    <vt:vector size="21" baseType="lpstr">
      <vt:lpstr>Kırpma</vt:lpstr>
      <vt:lpstr>AİLE DİYETİSYENLİĞİ </vt:lpstr>
      <vt:lpstr>SUNUM PLANI  </vt:lpstr>
      <vt:lpstr>OBEZİTE</vt:lpstr>
      <vt:lpstr>OBEZİTE NEDİR?</vt:lpstr>
      <vt:lpstr>DÜNYADAN VERİLER</vt:lpstr>
      <vt:lpstr>ÜLKEMİZDEN VERİLER </vt:lpstr>
      <vt:lpstr>OBEZİTENİN NEDENLERİ VE ÖNLEMLER </vt:lpstr>
      <vt:lpstr>PROJENİN AMACI</vt:lpstr>
      <vt:lpstr>DÜNYADA NELER YAPILIYOR?</vt:lpstr>
      <vt:lpstr>DÜNYADA NELER YAPILIYOR?</vt:lpstr>
      <vt:lpstr>PROJE FİKRİ </vt:lpstr>
      <vt:lpstr>EYLEM PLANI</vt:lpstr>
      <vt:lpstr>Koroner Kalp Hastalığından Korunmada Mâliyet-Etkililik </vt:lpstr>
      <vt:lpstr>Koroner Kalp Hastalığından Korunmada Mâliyet-Etkililik </vt:lpstr>
      <vt:lpstr>MALİYET </vt:lpstr>
      <vt:lpstr>OLASI İŞBİRLİKÇİLER</vt:lpstr>
      <vt:lpstr>KISITLILIKLAR</vt:lpstr>
      <vt:lpstr>PowerPoint Sunusu</vt:lpstr>
      <vt:lpstr>PowerPoint Sunusu</vt:lpstr>
      <vt:lpstr>KAYNAKÇA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AİLE DİYETİSYENLİĞİ</dc:title>
  <dc:creator>kıkuhgwqdhqwg cnscmxzncöm</dc:creator>
  <cp:lastModifiedBy>Bilge Çamlık</cp:lastModifiedBy>
  <cp:revision>223</cp:revision>
  <dcterms:created xsi:type="dcterms:W3CDTF">2023-12-07T18:36:10Z</dcterms:created>
  <dcterms:modified xsi:type="dcterms:W3CDTF">2023-12-15T07:29:29Z</dcterms:modified>
</cp:coreProperties>
</file>