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587" r:id="rId2"/>
    <p:sldId id="257" r:id="rId3"/>
    <p:sldId id="258" r:id="rId4"/>
    <p:sldId id="588" r:id="rId5"/>
    <p:sldId id="589" r:id="rId6"/>
    <p:sldId id="590" r:id="rId7"/>
    <p:sldId id="592" r:id="rId8"/>
    <p:sldId id="593" r:id="rId9"/>
    <p:sldId id="596" r:id="rId10"/>
    <p:sldId id="595" r:id="rId11"/>
    <p:sldId id="591" r:id="rId1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7" d="100"/>
          <a:sy n="67" d="100"/>
        </p:scale>
        <p:origin x="8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17B481-E9EC-D24D-486C-4D5965CECE24}"/>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615C4AF-1D5B-6945-E69F-A914928BD7C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6CC84F6E-9B89-2617-0815-34E47E269546}"/>
              </a:ext>
            </a:extLst>
          </p:cNvPr>
          <p:cNvSpPr>
            <a:spLocks noGrp="1"/>
          </p:cNvSpPr>
          <p:nvPr>
            <p:ph type="dt" sz="half" idx="10"/>
          </p:nvPr>
        </p:nvSpPr>
        <p:spPr/>
        <p:txBody>
          <a:bodyPr/>
          <a:lstStyle/>
          <a:p>
            <a:fld id="{BC55BA35-5C01-42E9-8CD5-8A47B2D7F9FE}" type="datetimeFigureOut">
              <a:rPr lang="tr-TR" smtClean="0"/>
              <a:t>15.03.2024</a:t>
            </a:fld>
            <a:endParaRPr lang="tr-TR"/>
          </a:p>
        </p:txBody>
      </p:sp>
      <p:sp>
        <p:nvSpPr>
          <p:cNvPr id="5" name="Alt Bilgi Yer Tutucusu 4">
            <a:extLst>
              <a:ext uri="{FF2B5EF4-FFF2-40B4-BE49-F238E27FC236}">
                <a16:creationId xmlns:a16="http://schemas.microsoft.com/office/drawing/2014/main" id="{CB07541B-FAE8-7324-213A-AD5D1B5FA45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87032CB-28D7-B6C1-466A-836DE307E19E}"/>
              </a:ext>
            </a:extLst>
          </p:cNvPr>
          <p:cNvSpPr>
            <a:spLocks noGrp="1"/>
          </p:cNvSpPr>
          <p:nvPr>
            <p:ph type="sldNum" sz="quarter" idx="12"/>
          </p:nvPr>
        </p:nvSpPr>
        <p:spPr/>
        <p:txBody>
          <a:bodyPr/>
          <a:lstStyle/>
          <a:p>
            <a:fld id="{6CD8A1F6-5100-4D79-A2EE-9F8AD69D30F7}" type="slidenum">
              <a:rPr lang="tr-TR" smtClean="0"/>
              <a:t>‹#›</a:t>
            </a:fld>
            <a:endParaRPr lang="tr-TR"/>
          </a:p>
        </p:txBody>
      </p:sp>
    </p:spTree>
    <p:extLst>
      <p:ext uri="{BB962C8B-B14F-4D97-AF65-F5344CB8AC3E}">
        <p14:creationId xmlns:p14="http://schemas.microsoft.com/office/powerpoint/2010/main" val="1038035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7DD8B2F-761C-316B-D947-DC60D3D34199}"/>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B21FF008-E2AA-67BA-039A-89A5DCF15EEF}"/>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9A7F85FA-E48A-0056-7D53-E5521F7C7A10}"/>
              </a:ext>
            </a:extLst>
          </p:cNvPr>
          <p:cNvSpPr>
            <a:spLocks noGrp="1"/>
          </p:cNvSpPr>
          <p:nvPr>
            <p:ph type="dt" sz="half" idx="10"/>
          </p:nvPr>
        </p:nvSpPr>
        <p:spPr/>
        <p:txBody>
          <a:bodyPr/>
          <a:lstStyle/>
          <a:p>
            <a:fld id="{BC55BA35-5C01-42E9-8CD5-8A47B2D7F9FE}" type="datetimeFigureOut">
              <a:rPr lang="tr-TR" smtClean="0"/>
              <a:t>15.03.2024</a:t>
            </a:fld>
            <a:endParaRPr lang="tr-TR"/>
          </a:p>
        </p:txBody>
      </p:sp>
      <p:sp>
        <p:nvSpPr>
          <p:cNvPr id="5" name="Alt Bilgi Yer Tutucusu 4">
            <a:extLst>
              <a:ext uri="{FF2B5EF4-FFF2-40B4-BE49-F238E27FC236}">
                <a16:creationId xmlns:a16="http://schemas.microsoft.com/office/drawing/2014/main" id="{563C64CA-097D-E615-56C5-919DDFE78E96}"/>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EE5E8B6-ADED-E405-49B6-0DF4D880E65F}"/>
              </a:ext>
            </a:extLst>
          </p:cNvPr>
          <p:cNvSpPr>
            <a:spLocks noGrp="1"/>
          </p:cNvSpPr>
          <p:nvPr>
            <p:ph type="sldNum" sz="quarter" idx="12"/>
          </p:nvPr>
        </p:nvSpPr>
        <p:spPr/>
        <p:txBody>
          <a:bodyPr/>
          <a:lstStyle/>
          <a:p>
            <a:fld id="{6CD8A1F6-5100-4D79-A2EE-9F8AD69D30F7}" type="slidenum">
              <a:rPr lang="tr-TR" smtClean="0"/>
              <a:t>‹#›</a:t>
            </a:fld>
            <a:endParaRPr lang="tr-TR"/>
          </a:p>
        </p:txBody>
      </p:sp>
    </p:spTree>
    <p:extLst>
      <p:ext uri="{BB962C8B-B14F-4D97-AF65-F5344CB8AC3E}">
        <p14:creationId xmlns:p14="http://schemas.microsoft.com/office/powerpoint/2010/main" val="25146695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3C30F896-60FC-42CE-DF31-BF41DF327BD1}"/>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19E804FD-203E-B679-7FD8-B26CC363AF8D}"/>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C5594FA-D657-68F8-CDD9-C9F14AD59AFE}"/>
              </a:ext>
            </a:extLst>
          </p:cNvPr>
          <p:cNvSpPr>
            <a:spLocks noGrp="1"/>
          </p:cNvSpPr>
          <p:nvPr>
            <p:ph type="dt" sz="half" idx="10"/>
          </p:nvPr>
        </p:nvSpPr>
        <p:spPr/>
        <p:txBody>
          <a:bodyPr/>
          <a:lstStyle/>
          <a:p>
            <a:fld id="{BC55BA35-5C01-42E9-8CD5-8A47B2D7F9FE}" type="datetimeFigureOut">
              <a:rPr lang="tr-TR" smtClean="0"/>
              <a:t>15.03.2024</a:t>
            </a:fld>
            <a:endParaRPr lang="tr-TR"/>
          </a:p>
        </p:txBody>
      </p:sp>
      <p:sp>
        <p:nvSpPr>
          <p:cNvPr id="5" name="Alt Bilgi Yer Tutucusu 4">
            <a:extLst>
              <a:ext uri="{FF2B5EF4-FFF2-40B4-BE49-F238E27FC236}">
                <a16:creationId xmlns:a16="http://schemas.microsoft.com/office/drawing/2014/main" id="{099012AA-78E5-4094-8E9D-D12D6630917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54646403-5253-2A13-7977-BEF66D6A67D2}"/>
              </a:ext>
            </a:extLst>
          </p:cNvPr>
          <p:cNvSpPr>
            <a:spLocks noGrp="1"/>
          </p:cNvSpPr>
          <p:nvPr>
            <p:ph type="sldNum" sz="quarter" idx="12"/>
          </p:nvPr>
        </p:nvSpPr>
        <p:spPr/>
        <p:txBody>
          <a:bodyPr/>
          <a:lstStyle/>
          <a:p>
            <a:fld id="{6CD8A1F6-5100-4D79-A2EE-9F8AD69D30F7}" type="slidenum">
              <a:rPr lang="tr-TR" smtClean="0"/>
              <a:t>‹#›</a:t>
            </a:fld>
            <a:endParaRPr lang="tr-TR"/>
          </a:p>
        </p:txBody>
      </p:sp>
    </p:spTree>
    <p:extLst>
      <p:ext uri="{BB962C8B-B14F-4D97-AF65-F5344CB8AC3E}">
        <p14:creationId xmlns:p14="http://schemas.microsoft.com/office/powerpoint/2010/main" val="2056956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343C347-8611-1FB4-C1D7-FE4D9E647C8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D8D56618-D8F7-D956-B06F-E247D23F0366}"/>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FB082EE-D2DB-5690-4DA7-9BAF4EFAAEF8}"/>
              </a:ext>
            </a:extLst>
          </p:cNvPr>
          <p:cNvSpPr>
            <a:spLocks noGrp="1"/>
          </p:cNvSpPr>
          <p:nvPr>
            <p:ph type="dt" sz="half" idx="10"/>
          </p:nvPr>
        </p:nvSpPr>
        <p:spPr/>
        <p:txBody>
          <a:bodyPr/>
          <a:lstStyle/>
          <a:p>
            <a:fld id="{BC55BA35-5C01-42E9-8CD5-8A47B2D7F9FE}" type="datetimeFigureOut">
              <a:rPr lang="tr-TR" smtClean="0"/>
              <a:t>15.03.2024</a:t>
            </a:fld>
            <a:endParaRPr lang="tr-TR"/>
          </a:p>
        </p:txBody>
      </p:sp>
      <p:sp>
        <p:nvSpPr>
          <p:cNvPr id="5" name="Alt Bilgi Yer Tutucusu 4">
            <a:extLst>
              <a:ext uri="{FF2B5EF4-FFF2-40B4-BE49-F238E27FC236}">
                <a16:creationId xmlns:a16="http://schemas.microsoft.com/office/drawing/2014/main" id="{3A3CCF62-99C4-8F67-4E7D-52461AC6A5D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F9F667F4-4922-7907-4D56-E083A91ECB41}"/>
              </a:ext>
            </a:extLst>
          </p:cNvPr>
          <p:cNvSpPr>
            <a:spLocks noGrp="1"/>
          </p:cNvSpPr>
          <p:nvPr>
            <p:ph type="sldNum" sz="quarter" idx="12"/>
          </p:nvPr>
        </p:nvSpPr>
        <p:spPr/>
        <p:txBody>
          <a:bodyPr/>
          <a:lstStyle/>
          <a:p>
            <a:fld id="{6CD8A1F6-5100-4D79-A2EE-9F8AD69D30F7}" type="slidenum">
              <a:rPr lang="tr-TR" smtClean="0"/>
              <a:t>‹#›</a:t>
            </a:fld>
            <a:endParaRPr lang="tr-TR"/>
          </a:p>
        </p:txBody>
      </p:sp>
    </p:spTree>
    <p:extLst>
      <p:ext uri="{BB962C8B-B14F-4D97-AF65-F5344CB8AC3E}">
        <p14:creationId xmlns:p14="http://schemas.microsoft.com/office/powerpoint/2010/main" val="14376151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DCBAE6A-40B0-C611-E5C2-14F2D07E8C1F}"/>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41385C2C-ABE1-09AF-F9E0-6168397959A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D084BC26-F333-9275-6252-F14B10196C5C}"/>
              </a:ext>
            </a:extLst>
          </p:cNvPr>
          <p:cNvSpPr>
            <a:spLocks noGrp="1"/>
          </p:cNvSpPr>
          <p:nvPr>
            <p:ph type="dt" sz="half" idx="10"/>
          </p:nvPr>
        </p:nvSpPr>
        <p:spPr/>
        <p:txBody>
          <a:bodyPr/>
          <a:lstStyle/>
          <a:p>
            <a:fld id="{BC55BA35-5C01-42E9-8CD5-8A47B2D7F9FE}" type="datetimeFigureOut">
              <a:rPr lang="tr-TR" smtClean="0"/>
              <a:t>15.03.2024</a:t>
            </a:fld>
            <a:endParaRPr lang="tr-TR"/>
          </a:p>
        </p:txBody>
      </p:sp>
      <p:sp>
        <p:nvSpPr>
          <p:cNvPr id="5" name="Alt Bilgi Yer Tutucusu 4">
            <a:extLst>
              <a:ext uri="{FF2B5EF4-FFF2-40B4-BE49-F238E27FC236}">
                <a16:creationId xmlns:a16="http://schemas.microsoft.com/office/drawing/2014/main" id="{776105E6-79BB-DCC2-7401-CCEFC5B6231F}"/>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EFA00FEF-FE17-3F6C-0F6C-D0153B8A99B7}"/>
              </a:ext>
            </a:extLst>
          </p:cNvPr>
          <p:cNvSpPr>
            <a:spLocks noGrp="1"/>
          </p:cNvSpPr>
          <p:nvPr>
            <p:ph type="sldNum" sz="quarter" idx="12"/>
          </p:nvPr>
        </p:nvSpPr>
        <p:spPr/>
        <p:txBody>
          <a:bodyPr/>
          <a:lstStyle/>
          <a:p>
            <a:fld id="{6CD8A1F6-5100-4D79-A2EE-9F8AD69D30F7}" type="slidenum">
              <a:rPr lang="tr-TR" smtClean="0"/>
              <a:t>‹#›</a:t>
            </a:fld>
            <a:endParaRPr lang="tr-TR"/>
          </a:p>
        </p:txBody>
      </p:sp>
    </p:spTree>
    <p:extLst>
      <p:ext uri="{BB962C8B-B14F-4D97-AF65-F5344CB8AC3E}">
        <p14:creationId xmlns:p14="http://schemas.microsoft.com/office/powerpoint/2010/main" val="2773374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2D6857-FCEC-58AE-0F65-329341E55F99}"/>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944B4E0-7134-A4D1-7CB0-565E0CD12253}"/>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52DE72FF-204B-12D7-CC44-8C7C16ACF81B}"/>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5162EB77-C0D1-9B22-4051-F8235B0A4A83}"/>
              </a:ext>
            </a:extLst>
          </p:cNvPr>
          <p:cNvSpPr>
            <a:spLocks noGrp="1"/>
          </p:cNvSpPr>
          <p:nvPr>
            <p:ph type="dt" sz="half" idx="10"/>
          </p:nvPr>
        </p:nvSpPr>
        <p:spPr/>
        <p:txBody>
          <a:bodyPr/>
          <a:lstStyle/>
          <a:p>
            <a:fld id="{BC55BA35-5C01-42E9-8CD5-8A47B2D7F9FE}" type="datetimeFigureOut">
              <a:rPr lang="tr-TR" smtClean="0"/>
              <a:t>15.03.2024</a:t>
            </a:fld>
            <a:endParaRPr lang="tr-TR"/>
          </a:p>
        </p:txBody>
      </p:sp>
      <p:sp>
        <p:nvSpPr>
          <p:cNvPr id="6" name="Alt Bilgi Yer Tutucusu 5">
            <a:extLst>
              <a:ext uri="{FF2B5EF4-FFF2-40B4-BE49-F238E27FC236}">
                <a16:creationId xmlns:a16="http://schemas.microsoft.com/office/drawing/2014/main" id="{477B87B3-68B9-343F-D01A-2D1595922490}"/>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5C3F0A1-58BA-67C5-67DD-7EA16AE71175}"/>
              </a:ext>
            </a:extLst>
          </p:cNvPr>
          <p:cNvSpPr>
            <a:spLocks noGrp="1"/>
          </p:cNvSpPr>
          <p:nvPr>
            <p:ph type="sldNum" sz="quarter" idx="12"/>
          </p:nvPr>
        </p:nvSpPr>
        <p:spPr/>
        <p:txBody>
          <a:bodyPr/>
          <a:lstStyle/>
          <a:p>
            <a:fld id="{6CD8A1F6-5100-4D79-A2EE-9F8AD69D30F7}" type="slidenum">
              <a:rPr lang="tr-TR" smtClean="0"/>
              <a:t>‹#›</a:t>
            </a:fld>
            <a:endParaRPr lang="tr-TR"/>
          </a:p>
        </p:txBody>
      </p:sp>
    </p:spTree>
    <p:extLst>
      <p:ext uri="{BB962C8B-B14F-4D97-AF65-F5344CB8AC3E}">
        <p14:creationId xmlns:p14="http://schemas.microsoft.com/office/powerpoint/2010/main" val="36496664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B50CB8-FEBB-2AD3-915E-45894DB19EAE}"/>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95F1E074-4AC7-9A06-1773-0D1F40CAB5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AA27C6B9-9EBB-092B-DECB-B3101316E042}"/>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203D8DD-2D09-ED68-DE97-6762624DE5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7FB436EE-9BD6-0349-8273-15574B55F26E}"/>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7F15A7A9-BDA4-F7CC-8AD1-1A27F3D748E3}"/>
              </a:ext>
            </a:extLst>
          </p:cNvPr>
          <p:cNvSpPr>
            <a:spLocks noGrp="1"/>
          </p:cNvSpPr>
          <p:nvPr>
            <p:ph type="dt" sz="half" idx="10"/>
          </p:nvPr>
        </p:nvSpPr>
        <p:spPr/>
        <p:txBody>
          <a:bodyPr/>
          <a:lstStyle/>
          <a:p>
            <a:fld id="{BC55BA35-5C01-42E9-8CD5-8A47B2D7F9FE}" type="datetimeFigureOut">
              <a:rPr lang="tr-TR" smtClean="0"/>
              <a:t>15.03.2024</a:t>
            </a:fld>
            <a:endParaRPr lang="tr-TR"/>
          </a:p>
        </p:txBody>
      </p:sp>
      <p:sp>
        <p:nvSpPr>
          <p:cNvPr id="8" name="Alt Bilgi Yer Tutucusu 7">
            <a:extLst>
              <a:ext uri="{FF2B5EF4-FFF2-40B4-BE49-F238E27FC236}">
                <a16:creationId xmlns:a16="http://schemas.microsoft.com/office/drawing/2014/main" id="{88B90899-E61E-42BB-8DA0-6786C7140770}"/>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BB74B4BB-5683-84A0-5AEE-000924FC7528}"/>
              </a:ext>
            </a:extLst>
          </p:cNvPr>
          <p:cNvSpPr>
            <a:spLocks noGrp="1"/>
          </p:cNvSpPr>
          <p:nvPr>
            <p:ph type="sldNum" sz="quarter" idx="12"/>
          </p:nvPr>
        </p:nvSpPr>
        <p:spPr/>
        <p:txBody>
          <a:bodyPr/>
          <a:lstStyle/>
          <a:p>
            <a:fld id="{6CD8A1F6-5100-4D79-A2EE-9F8AD69D30F7}" type="slidenum">
              <a:rPr lang="tr-TR" smtClean="0"/>
              <a:t>‹#›</a:t>
            </a:fld>
            <a:endParaRPr lang="tr-TR"/>
          </a:p>
        </p:txBody>
      </p:sp>
    </p:spTree>
    <p:extLst>
      <p:ext uri="{BB962C8B-B14F-4D97-AF65-F5344CB8AC3E}">
        <p14:creationId xmlns:p14="http://schemas.microsoft.com/office/powerpoint/2010/main" val="37231989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83A06DE-B3DF-71C3-759D-15903DADD66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4BECC311-3C02-B0DD-EDD0-E5566878BD23}"/>
              </a:ext>
            </a:extLst>
          </p:cNvPr>
          <p:cNvSpPr>
            <a:spLocks noGrp="1"/>
          </p:cNvSpPr>
          <p:nvPr>
            <p:ph type="dt" sz="half" idx="10"/>
          </p:nvPr>
        </p:nvSpPr>
        <p:spPr/>
        <p:txBody>
          <a:bodyPr/>
          <a:lstStyle/>
          <a:p>
            <a:fld id="{BC55BA35-5C01-42E9-8CD5-8A47B2D7F9FE}" type="datetimeFigureOut">
              <a:rPr lang="tr-TR" smtClean="0"/>
              <a:t>15.03.2024</a:t>
            </a:fld>
            <a:endParaRPr lang="tr-TR"/>
          </a:p>
        </p:txBody>
      </p:sp>
      <p:sp>
        <p:nvSpPr>
          <p:cNvPr id="4" name="Alt Bilgi Yer Tutucusu 3">
            <a:extLst>
              <a:ext uri="{FF2B5EF4-FFF2-40B4-BE49-F238E27FC236}">
                <a16:creationId xmlns:a16="http://schemas.microsoft.com/office/drawing/2014/main" id="{042F9251-529E-8C8B-5550-4827EFDCBFD6}"/>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1BD135DE-706B-C6B5-D5E6-D32F05538E73}"/>
              </a:ext>
            </a:extLst>
          </p:cNvPr>
          <p:cNvSpPr>
            <a:spLocks noGrp="1"/>
          </p:cNvSpPr>
          <p:nvPr>
            <p:ph type="sldNum" sz="quarter" idx="12"/>
          </p:nvPr>
        </p:nvSpPr>
        <p:spPr/>
        <p:txBody>
          <a:bodyPr/>
          <a:lstStyle/>
          <a:p>
            <a:fld id="{6CD8A1F6-5100-4D79-A2EE-9F8AD69D30F7}" type="slidenum">
              <a:rPr lang="tr-TR" smtClean="0"/>
              <a:t>‹#›</a:t>
            </a:fld>
            <a:endParaRPr lang="tr-TR"/>
          </a:p>
        </p:txBody>
      </p:sp>
    </p:spTree>
    <p:extLst>
      <p:ext uri="{BB962C8B-B14F-4D97-AF65-F5344CB8AC3E}">
        <p14:creationId xmlns:p14="http://schemas.microsoft.com/office/powerpoint/2010/main" val="2064897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DF28E847-5B02-4AB9-6F63-4D89F099353D}"/>
              </a:ext>
            </a:extLst>
          </p:cNvPr>
          <p:cNvSpPr>
            <a:spLocks noGrp="1"/>
          </p:cNvSpPr>
          <p:nvPr>
            <p:ph type="dt" sz="half" idx="10"/>
          </p:nvPr>
        </p:nvSpPr>
        <p:spPr/>
        <p:txBody>
          <a:bodyPr/>
          <a:lstStyle/>
          <a:p>
            <a:fld id="{BC55BA35-5C01-42E9-8CD5-8A47B2D7F9FE}" type="datetimeFigureOut">
              <a:rPr lang="tr-TR" smtClean="0"/>
              <a:t>15.03.2024</a:t>
            </a:fld>
            <a:endParaRPr lang="tr-TR"/>
          </a:p>
        </p:txBody>
      </p:sp>
      <p:sp>
        <p:nvSpPr>
          <p:cNvPr id="3" name="Alt Bilgi Yer Tutucusu 2">
            <a:extLst>
              <a:ext uri="{FF2B5EF4-FFF2-40B4-BE49-F238E27FC236}">
                <a16:creationId xmlns:a16="http://schemas.microsoft.com/office/drawing/2014/main" id="{E5332669-571D-065F-2A9D-84C63E4F98C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3A9F2EBC-6E5D-07AA-4731-8DF375B1E32C}"/>
              </a:ext>
            </a:extLst>
          </p:cNvPr>
          <p:cNvSpPr>
            <a:spLocks noGrp="1"/>
          </p:cNvSpPr>
          <p:nvPr>
            <p:ph type="sldNum" sz="quarter" idx="12"/>
          </p:nvPr>
        </p:nvSpPr>
        <p:spPr/>
        <p:txBody>
          <a:bodyPr/>
          <a:lstStyle/>
          <a:p>
            <a:fld id="{6CD8A1F6-5100-4D79-A2EE-9F8AD69D30F7}" type="slidenum">
              <a:rPr lang="tr-TR" smtClean="0"/>
              <a:t>‹#›</a:t>
            </a:fld>
            <a:endParaRPr lang="tr-TR"/>
          </a:p>
        </p:txBody>
      </p:sp>
    </p:spTree>
    <p:extLst>
      <p:ext uri="{BB962C8B-B14F-4D97-AF65-F5344CB8AC3E}">
        <p14:creationId xmlns:p14="http://schemas.microsoft.com/office/powerpoint/2010/main" val="4005733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5745B01-81C2-182A-3128-106F0BBC5C0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3250FA27-C4DE-CC2C-5D70-9C77B50479F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B2B76327-063A-AF1E-67B5-97EE8CE170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11135E63-D3B5-D9C8-FC5E-D58BBF703CD2}"/>
              </a:ext>
            </a:extLst>
          </p:cNvPr>
          <p:cNvSpPr>
            <a:spLocks noGrp="1"/>
          </p:cNvSpPr>
          <p:nvPr>
            <p:ph type="dt" sz="half" idx="10"/>
          </p:nvPr>
        </p:nvSpPr>
        <p:spPr/>
        <p:txBody>
          <a:bodyPr/>
          <a:lstStyle/>
          <a:p>
            <a:fld id="{BC55BA35-5C01-42E9-8CD5-8A47B2D7F9FE}" type="datetimeFigureOut">
              <a:rPr lang="tr-TR" smtClean="0"/>
              <a:t>15.03.2024</a:t>
            </a:fld>
            <a:endParaRPr lang="tr-TR"/>
          </a:p>
        </p:txBody>
      </p:sp>
      <p:sp>
        <p:nvSpPr>
          <p:cNvPr id="6" name="Alt Bilgi Yer Tutucusu 5">
            <a:extLst>
              <a:ext uri="{FF2B5EF4-FFF2-40B4-BE49-F238E27FC236}">
                <a16:creationId xmlns:a16="http://schemas.microsoft.com/office/drawing/2014/main" id="{20290550-38F4-7A4B-CA9D-DB1D4292A5DF}"/>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95399CC-69C1-9720-F3C4-F7CE7CC9A233}"/>
              </a:ext>
            </a:extLst>
          </p:cNvPr>
          <p:cNvSpPr>
            <a:spLocks noGrp="1"/>
          </p:cNvSpPr>
          <p:nvPr>
            <p:ph type="sldNum" sz="quarter" idx="12"/>
          </p:nvPr>
        </p:nvSpPr>
        <p:spPr/>
        <p:txBody>
          <a:bodyPr/>
          <a:lstStyle/>
          <a:p>
            <a:fld id="{6CD8A1F6-5100-4D79-A2EE-9F8AD69D30F7}" type="slidenum">
              <a:rPr lang="tr-TR" smtClean="0"/>
              <a:t>‹#›</a:t>
            </a:fld>
            <a:endParaRPr lang="tr-TR"/>
          </a:p>
        </p:txBody>
      </p:sp>
    </p:spTree>
    <p:extLst>
      <p:ext uri="{BB962C8B-B14F-4D97-AF65-F5344CB8AC3E}">
        <p14:creationId xmlns:p14="http://schemas.microsoft.com/office/powerpoint/2010/main" val="12438595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5DF72F4-DD86-19E4-AF47-AC4AB07AFCAA}"/>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6F9CC579-1A1F-37D6-E05B-D7D35B4394E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5CDE3B5F-2CD9-868D-3611-27090B2ED2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26720817-BC6F-89D8-DDBD-9B00BF149BD4}"/>
              </a:ext>
            </a:extLst>
          </p:cNvPr>
          <p:cNvSpPr>
            <a:spLocks noGrp="1"/>
          </p:cNvSpPr>
          <p:nvPr>
            <p:ph type="dt" sz="half" idx="10"/>
          </p:nvPr>
        </p:nvSpPr>
        <p:spPr/>
        <p:txBody>
          <a:bodyPr/>
          <a:lstStyle/>
          <a:p>
            <a:fld id="{BC55BA35-5C01-42E9-8CD5-8A47B2D7F9FE}" type="datetimeFigureOut">
              <a:rPr lang="tr-TR" smtClean="0"/>
              <a:t>15.03.2024</a:t>
            </a:fld>
            <a:endParaRPr lang="tr-TR"/>
          </a:p>
        </p:txBody>
      </p:sp>
      <p:sp>
        <p:nvSpPr>
          <p:cNvPr id="6" name="Alt Bilgi Yer Tutucusu 5">
            <a:extLst>
              <a:ext uri="{FF2B5EF4-FFF2-40B4-BE49-F238E27FC236}">
                <a16:creationId xmlns:a16="http://schemas.microsoft.com/office/drawing/2014/main" id="{1262B90C-CD28-41DB-68E6-6803A6FD6ED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C819230-E482-5145-D24C-8DCC66245338}"/>
              </a:ext>
            </a:extLst>
          </p:cNvPr>
          <p:cNvSpPr>
            <a:spLocks noGrp="1"/>
          </p:cNvSpPr>
          <p:nvPr>
            <p:ph type="sldNum" sz="quarter" idx="12"/>
          </p:nvPr>
        </p:nvSpPr>
        <p:spPr/>
        <p:txBody>
          <a:bodyPr/>
          <a:lstStyle/>
          <a:p>
            <a:fld id="{6CD8A1F6-5100-4D79-A2EE-9F8AD69D30F7}" type="slidenum">
              <a:rPr lang="tr-TR" smtClean="0"/>
              <a:t>‹#›</a:t>
            </a:fld>
            <a:endParaRPr lang="tr-TR"/>
          </a:p>
        </p:txBody>
      </p:sp>
    </p:spTree>
    <p:extLst>
      <p:ext uri="{BB962C8B-B14F-4D97-AF65-F5344CB8AC3E}">
        <p14:creationId xmlns:p14="http://schemas.microsoft.com/office/powerpoint/2010/main" val="38519832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3E4287F7-C77D-44C6-0000-6358EE44F1A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B62D16B5-5170-ABEB-BEA2-4B5B9C1D7A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AC0291E-AB35-5E91-96CD-A6AA74F3C04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C55BA35-5C01-42E9-8CD5-8A47B2D7F9FE}" type="datetimeFigureOut">
              <a:rPr lang="tr-TR" smtClean="0"/>
              <a:t>15.03.2024</a:t>
            </a:fld>
            <a:endParaRPr lang="tr-TR"/>
          </a:p>
        </p:txBody>
      </p:sp>
      <p:sp>
        <p:nvSpPr>
          <p:cNvPr id="5" name="Alt Bilgi Yer Tutucusu 4">
            <a:extLst>
              <a:ext uri="{FF2B5EF4-FFF2-40B4-BE49-F238E27FC236}">
                <a16:creationId xmlns:a16="http://schemas.microsoft.com/office/drawing/2014/main" id="{A2A0D521-79B3-4091-ED67-574A3BDD80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80781F38-2622-39B0-13E0-28DD92C27AE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D8A1F6-5100-4D79-A2EE-9F8AD69D30F7}" type="slidenum">
              <a:rPr lang="tr-TR" smtClean="0"/>
              <a:t>‹#›</a:t>
            </a:fld>
            <a:endParaRPr lang="tr-TR"/>
          </a:p>
        </p:txBody>
      </p:sp>
    </p:spTree>
    <p:extLst>
      <p:ext uri="{BB962C8B-B14F-4D97-AF65-F5344CB8AC3E}">
        <p14:creationId xmlns:p14="http://schemas.microsoft.com/office/powerpoint/2010/main" val="1599098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news.un.org/en/story/2024/03/1147407?_gl=1*y0x329*_ga*MTE1MTAyNDk5MC4xNjc5ODQ1MDc5*_ga_TK9BQL5X7Z*MTcwOTk5MjUxNy4xMS4xLjE3MDk5OTQwODcuMC4wLjA"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hyperlink" Target="https://news.un.org/en/story/2024/03/1147407?_gl=1*y0x329*_ga*MTE1MTAyNDk5MC4xNjc5ODQ1MDc5*_ga_TK9BQL5X7Z*MTcwOTk5MjUxNy4xMS4xLjE3MDk5OTQwODcuMC4wLjA" TargetMode="External"/><Relationship Id="rId3" Type="http://schemas.openxmlformats.org/officeDocument/2006/relationships/hyperlink" Target="https://www.saglik.gov.tr/TR-102770/4-mart-dunya-obezite-gunu.html" TargetMode="External"/><Relationship Id="rId7" Type="http://schemas.openxmlformats.org/officeDocument/2006/relationships/hyperlink" Target="https://www.who.int/europe/news-room/events/item/2024/03/08/default-calendar/international-women-s-day-2024" TargetMode="External"/><Relationship Id="rId2" Type="http://schemas.openxmlformats.org/officeDocument/2006/relationships/hyperlink" Target="https://www.who.int/news/item/01-03-2024-one-in-eight-people-are-now-living-with-obesity" TargetMode="External"/><Relationship Id="rId1" Type="http://schemas.openxmlformats.org/officeDocument/2006/relationships/slideLayout" Target="../slideLayouts/slideLayout7.xml"/><Relationship Id="rId6" Type="http://schemas.openxmlformats.org/officeDocument/2006/relationships/hyperlink" Target="https://www.un.org/en/" TargetMode="External"/><Relationship Id="rId5" Type="http://schemas.openxmlformats.org/officeDocument/2006/relationships/hyperlink" Target="https://www.who.int/news/item/06-03-2024-african-health-ministers-commit-to-end-malaria-deaths" TargetMode="External"/><Relationship Id="rId4" Type="http://schemas.openxmlformats.org/officeDocument/2006/relationships/hyperlink" Target="https://www.who.int/news/item/05-03-2024-wave-of-new-commitments-marks-historic-step-towards-the-elimination-of-cervical-cancer" TargetMode="External"/></Relationships>
</file>

<file path=ppt/slides/_rels/slide2.xml.rels><?xml version="1.0" encoding="UTF-8" standalone="yes"?>
<Relationships xmlns="http://schemas.openxmlformats.org/package/2006/relationships"><Relationship Id="rId2" Type="http://schemas.openxmlformats.org/officeDocument/2006/relationships/hyperlink" Target="https://www.who.int/news/item/01-03-2024-one-in-eight-people-are-now-living-with-obesity"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who.int/news/item/01-03-2024-one-in-eight-people-are-now-living-with-obesity"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www.saglik.gov.tr/TR-102770/4-mart-dunya-obezite-gunu.html"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un.org/en/" TargetMode="External"/><Relationship Id="rId2" Type="http://schemas.openxmlformats.org/officeDocument/2006/relationships/hyperlink" Target="https://www.unwomen.org/en/news-stories/announcement/2023/12/international-womens-day-2024-invest-in-women-accelerate-progress"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news.un.org/en/story/2024/03/1147407?_gl=1*y0x329*_ga*MTE1MTAyNDk5MC4xNjc5ODQ1MDc5*_ga_TK9BQL5X7Z*MTcwOTk5MjUxNy4xMS4xLjE3MDk5OTQwODcuMC4wLjA"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CD67FC2E-B847-4688-A176-F97048C06BAA}"/>
              </a:ext>
            </a:extLst>
          </p:cNvPr>
          <p:cNvSpPr txBox="1"/>
          <p:nvPr/>
        </p:nvSpPr>
        <p:spPr>
          <a:xfrm>
            <a:off x="3909392" y="1524718"/>
            <a:ext cx="6096000" cy="800219"/>
          </a:xfrm>
          <a:prstGeom prst="rect">
            <a:avLst/>
          </a:prstGeom>
          <a:noFill/>
        </p:spPr>
        <p:txBody>
          <a:bodyPr wrap="square">
            <a:spAutoFit/>
          </a:bodyPr>
          <a:lstStyle/>
          <a:p>
            <a:r>
              <a:rPr lang="tr-TR" sz="2800" dirty="0">
                <a:latin typeface="Century Gothic" panose="020B0502020202020204" pitchFamily="34" charset="0"/>
              </a:rPr>
              <a:t> SAĞLIK GÜNDEMİ</a:t>
            </a:r>
          </a:p>
          <a:p>
            <a:r>
              <a:rPr lang="tr-TR" sz="1800" dirty="0">
                <a:latin typeface="Century Gothic" panose="020B0502020202020204" pitchFamily="34" charset="0"/>
              </a:rPr>
              <a:t>   (</a:t>
            </a:r>
            <a:r>
              <a:rPr lang="tr-TR" dirty="0">
                <a:latin typeface="Century Gothic" panose="020B0502020202020204" pitchFamily="34" charset="0"/>
              </a:rPr>
              <a:t>04.03.2024 </a:t>
            </a:r>
            <a:r>
              <a:rPr lang="tr-TR" sz="1800" dirty="0">
                <a:latin typeface="Century Gothic" panose="020B0502020202020204" pitchFamily="34" charset="0"/>
              </a:rPr>
              <a:t>– 10.03.202</a:t>
            </a:r>
            <a:r>
              <a:rPr lang="tr-TR" dirty="0">
                <a:latin typeface="Century Gothic" panose="020B0502020202020204" pitchFamily="34" charset="0"/>
              </a:rPr>
              <a:t>4</a:t>
            </a:r>
            <a:r>
              <a:rPr lang="tr-TR" sz="1800" dirty="0">
                <a:latin typeface="Century Gothic" panose="020B0502020202020204" pitchFamily="34" charset="0"/>
              </a:rPr>
              <a:t>)</a:t>
            </a:r>
            <a:endParaRPr lang="tr-TR" dirty="0"/>
          </a:p>
        </p:txBody>
      </p:sp>
      <p:sp>
        <p:nvSpPr>
          <p:cNvPr id="7" name="Metin kutusu 6">
            <a:extLst>
              <a:ext uri="{FF2B5EF4-FFF2-40B4-BE49-F238E27FC236}">
                <a16:creationId xmlns:a16="http://schemas.microsoft.com/office/drawing/2014/main" id="{5DC44944-5038-4171-9434-66F62E219ECA}"/>
              </a:ext>
            </a:extLst>
          </p:cNvPr>
          <p:cNvSpPr txBox="1"/>
          <p:nvPr/>
        </p:nvSpPr>
        <p:spPr>
          <a:xfrm>
            <a:off x="4068418" y="3110972"/>
            <a:ext cx="6096000" cy="954107"/>
          </a:xfrm>
          <a:prstGeom prst="rect">
            <a:avLst/>
          </a:prstGeom>
          <a:noFill/>
        </p:spPr>
        <p:txBody>
          <a:bodyPr wrap="square">
            <a:spAutoFit/>
          </a:bodyPr>
          <a:lstStyle/>
          <a:p>
            <a:r>
              <a:rPr lang="tr-TR" i="1" dirty="0"/>
              <a:t>      </a:t>
            </a:r>
            <a:r>
              <a:rPr lang="tr-TR" i="1" dirty="0" err="1"/>
              <a:t>Ass</a:t>
            </a:r>
            <a:r>
              <a:rPr lang="tr-TR" i="1" dirty="0"/>
              <a:t>. Dr. Gökhan Akar</a:t>
            </a:r>
          </a:p>
          <a:p>
            <a:r>
              <a:rPr lang="tr-TR" sz="2000" dirty="0"/>
              <a:t>İzmir Katip Çelebi Üniversitesi</a:t>
            </a:r>
          </a:p>
          <a:p>
            <a:r>
              <a:rPr lang="tr-TR" dirty="0"/>
              <a:t>    Halk Sağlığı Ana Bilim  Dalı</a:t>
            </a:r>
          </a:p>
        </p:txBody>
      </p:sp>
    </p:spTree>
    <p:extLst>
      <p:ext uri="{BB962C8B-B14F-4D97-AF65-F5344CB8AC3E}">
        <p14:creationId xmlns:p14="http://schemas.microsoft.com/office/powerpoint/2010/main" val="6230812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68FF01A7-BA05-17A7-F83D-C83A2A8CDAFC}"/>
              </a:ext>
            </a:extLst>
          </p:cNvPr>
          <p:cNvSpPr txBox="1"/>
          <p:nvPr/>
        </p:nvSpPr>
        <p:spPr>
          <a:xfrm>
            <a:off x="517922" y="825718"/>
            <a:ext cx="10797779" cy="5447966"/>
          </a:xfrm>
          <a:prstGeom prst="rect">
            <a:avLst/>
          </a:prstGeom>
          <a:noFill/>
        </p:spPr>
        <p:txBody>
          <a:bodyPr wrap="square">
            <a:spAutoFit/>
          </a:bodyPr>
          <a:lstStyle/>
          <a:p>
            <a:pPr marL="285750" indent="-285750" algn="just">
              <a:lnSpc>
                <a:spcPct val="107000"/>
              </a:lnSpc>
              <a:spcAft>
                <a:spcPts val="800"/>
              </a:spcAft>
              <a:buFont typeface="Arial" panose="020B0604020202020204" pitchFamily="34" charset="0"/>
              <a:buChar char="•"/>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Ücretsiz bakım ve ev işlerinin 15 yaş ve üzeri kadınlar için küresel değeri yıllık yaklaşık 10,8 trilyon dolar ve bu dünya teknoloji̇ </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endüstri̇si̇ni̇n</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büyüklüğünün 3 katı </a:t>
            </a:r>
          </a:p>
          <a:p>
            <a:pPr marL="285750" indent="-285750" algn="just">
              <a:lnSpc>
                <a:spcPct val="107000"/>
              </a:lnSpc>
              <a:spcAft>
                <a:spcPts val="800"/>
              </a:spcAft>
              <a:buFont typeface="Arial" panose="020B0604020202020204" pitchFamily="34" charset="0"/>
              <a:buChar char="•"/>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Çalışma çağındaki kadınların sadece %61,4'ü işgücüne katılırken, çalışma çağındaki erkeklerin %90,6'sı işgücüne katılmaktadır</a:t>
            </a:r>
          </a:p>
          <a:p>
            <a:pPr marL="285750" indent="-285750" algn="just">
              <a:lnSpc>
                <a:spcPct val="107000"/>
              </a:lnSpc>
              <a:spcAft>
                <a:spcPts val="800"/>
              </a:spcAft>
              <a:buFont typeface="Arial" panose="020B0604020202020204" pitchFamily="34" charset="0"/>
              <a:buChar char="•"/>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Toplumsal cinsiyet eşitliğinin sağlanması için yılda 360 milyar ek kaynağa ihtiyaç vardır</a:t>
            </a:r>
          </a:p>
          <a:p>
            <a:pPr marL="285750" indent="-285750" algn="just">
              <a:lnSpc>
                <a:spcPct val="107000"/>
              </a:lnSpc>
              <a:spcAft>
                <a:spcPts val="800"/>
              </a:spcAft>
              <a:buFont typeface="Arial" panose="020B0604020202020204" pitchFamily="34" charset="0"/>
              <a:buChar char="•"/>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Bakım alanındaki açıkların kapatılması ve hizmetlerin insana yakışır işlerle genişletilmesi 2035 yılına kadar yaklaşık 300 milyon istihdam yaratabilir</a:t>
            </a:r>
          </a:p>
          <a:p>
            <a:pPr marL="285750" indent="-285750" algn="just">
              <a:lnSpc>
                <a:spcPct val="107000"/>
              </a:lnSpc>
              <a:spcAft>
                <a:spcPts val="800"/>
              </a:spcAft>
              <a:buFont typeface="Arial" panose="020B0604020202020204" pitchFamily="34" charset="0"/>
              <a:buChar char="•"/>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Şu anda çatışmalardan etkilenen bölgelerde yaşayan kadın ve kız çocuklarının sayısı  -614 </a:t>
            </a:r>
            <a:r>
              <a:rPr lang="tr-TR" sz="1800" kern="100" dirty="0" err="1">
                <a:effectLst/>
                <a:latin typeface="Calibri" panose="020F0502020204030204" pitchFamily="34" charset="0"/>
                <a:ea typeface="Calibri" panose="020F0502020204030204" pitchFamily="34" charset="0"/>
                <a:cs typeface="Times New Roman" panose="02020603050405020304" pitchFamily="18" charset="0"/>
              </a:rPr>
              <a:t>mliyon</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marL="285750" indent="-285750" algn="just">
              <a:lnSpc>
                <a:spcPct val="107000"/>
              </a:lnSpc>
              <a:spcAft>
                <a:spcPts val="800"/>
              </a:spcAft>
              <a:buFont typeface="Arial" panose="020B0604020202020204" pitchFamily="34" charset="0"/>
              <a:buChar char="•"/>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2030 yılına kadar 340 milyondan fazla kadın ve kız çocuğu günde 2,15 dolardan daha az bir gelirle yaşıyor olacak</a:t>
            </a:r>
          </a:p>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Çoğu Sahra altı Afrika'da olacak</a:t>
            </a:r>
          </a:p>
          <a:p>
            <a:pPr marL="285750" indent="-285750" algn="just">
              <a:lnSpc>
                <a:spcPct val="107000"/>
              </a:lnSpc>
              <a:spcAft>
                <a:spcPts val="800"/>
              </a:spcAft>
              <a:buFont typeface="Arial" panose="020B0604020202020204" pitchFamily="34" charset="0"/>
              <a:buChar char="•"/>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Devlet yardımlarının sadece %5'i kadınlara ve kız çocuklarına yönelik şiddetle mücadeleye odaklanırken, %0,2'den daha azı şiddetin önlenmesine yöneliktir</a:t>
            </a:r>
          </a:p>
          <a:p>
            <a:pPr marL="285750" indent="-285750" algn="just">
              <a:lnSpc>
                <a:spcPct val="107000"/>
              </a:lnSpc>
              <a:spcAft>
                <a:spcPts val="800"/>
              </a:spcAft>
              <a:buFont typeface="Arial" panose="020B0604020202020204" pitchFamily="34" charset="0"/>
              <a:buChar char="•"/>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İstihdamdaki cinsiyet uçurumunun kapatılması kişi başına düşen GSYİH'yi %20 artırabilir</a:t>
            </a:r>
          </a:p>
          <a:p>
            <a:pPr>
              <a:lnSpc>
                <a:spcPct val="107000"/>
              </a:lnSpc>
              <a:spcAft>
                <a:spcPts val="800"/>
              </a:spcAft>
            </a:pPr>
            <a:endParaRPr lang="tr-TR"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Metin kutusu 4">
            <a:extLst>
              <a:ext uri="{FF2B5EF4-FFF2-40B4-BE49-F238E27FC236}">
                <a16:creationId xmlns:a16="http://schemas.microsoft.com/office/drawing/2014/main" id="{C1D837F1-B552-6C51-BBBE-7742927E9AC1}"/>
              </a:ext>
            </a:extLst>
          </p:cNvPr>
          <p:cNvSpPr txBox="1"/>
          <p:nvPr/>
        </p:nvSpPr>
        <p:spPr>
          <a:xfrm>
            <a:off x="2618184" y="6273684"/>
            <a:ext cx="6697266" cy="774827"/>
          </a:xfrm>
          <a:prstGeom prst="rect">
            <a:avLst/>
          </a:prstGeom>
          <a:noFill/>
        </p:spPr>
        <p:txBody>
          <a:bodyPr wrap="square">
            <a:spAutoFit/>
          </a:bodyPr>
          <a:lstStyle/>
          <a:p>
            <a:pPr>
              <a:lnSpc>
                <a:spcPct val="107000"/>
              </a:lnSpc>
              <a:spcAft>
                <a:spcPts val="800"/>
              </a:spcAft>
            </a:pP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United Nations.</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 </a:t>
            </a:r>
            <a:r>
              <a:rPr lang="en-US" sz="1200" dirty="0">
                <a:solidFill>
                  <a:prstClr val="black"/>
                </a:solidFill>
                <a:latin typeface="Calibri" panose="020F0502020204030204"/>
              </a:rPr>
              <a:t>International Women’s Day: UN chief launches plan to tackle ‘baked-in </a:t>
            </a:r>
            <a:r>
              <a:rPr lang="en-US" sz="1200" dirty="0" err="1">
                <a:solidFill>
                  <a:prstClr val="black"/>
                </a:solidFill>
                <a:latin typeface="Calibri" panose="020F0502020204030204"/>
              </a:rPr>
              <a:t>bias’</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(Erişim tarihi: 08.03.2024) Erişim adresi</a:t>
            </a:r>
            <a:r>
              <a:rPr lang="tr-TR" sz="1200" u="sng" kern="100"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2"/>
              </a:rPr>
              <a:t> https://news.un.org/en/story/2024/03/1147407?_gl=1*y0x329*_</a:t>
            </a:r>
            <a:r>
              <a:rPr lang="tr-TR" sz="1200" kern="100" dirty="0">
                <a:effectLst/>
                <a:latin typeface="Calibri" panose="020F0502020204030204" pitchFamily="34" charset="0"/>
                <a:ea typeface="Calibri" panose="020F0502020204030204" pitchFamily="34" charset="0"/>
                <a:cs typeface="Times New Roman" panose="02020603050405020304" pitchFamily="18" charset="0"/>
              </a:rPr>
              <a:t> </a:t>
            </a:r>
          </a:p>
          <a:p>
            <a:pPr algn="l"/>
            <a:endPar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44947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C5CF130C-729E-C8B1-5764-9664F0F9E4A4}"/>
              </a:ext>
            </a:extLst>
          </p:cNvPr>
          <p:cNvSpPr txBox="1"/>
          <p:nvPr/>
        </p:nvSpPr>
        <p:spPr>
          <a:xfrm>
            <a:off x="1560910" y="695624"/>
            <a:ext cx="6093618" cy="369332"/>
          </a:xfrm>
          <a:prstGeom prst="rect">
            <a:avLst/>
          </a:prstGeom>
          <a:noFill/>
        </p:spPr>
        <p:txBody>
          <a:bodyPr wrap="square">
            <a:spAutoFit/>
          </a:bodyPr>
          <a:lstStyle/>
          <a:p>
            <a:r>
              <a:rPr lang="tr-TR" b="1" i="1" dirty="0"/>
              <a:t>Kaynakça</a:t>
            </a:r>
          </a:p>
        </p:txBody>
      </p:sp>
      <p:sp>
        <p:nvSpPr>
          <p:cNvPr id="5" name="Metin kutusu 4">
            <a:extLst>
              <a:ext uri="{FF2B5EF4-FFF2-40B4-BE49-F238E27FC236}">
                <a16:creationId xmlns:a16="http://schemas.microsoft.com/office/drawing/2014/main" id="{BDB05071-2A9B-25B2-E207-4D458A9DCDCE}"/>
              </a:ext>
            </a:extLst>
          </p:cNvPr>
          <p:cNvSpPr txBox="1"/>
          <p:nvPr/>
        </p:nvSpPr>
        <p:spPr>
          <a:xfrm>
            <a:off x="903685" y="1245066"/>
            <a:ext cx="9240440" cy="4893647"/>
          </a:xfrm>
          <a:prstGeom prst="rect">
            <a:avLst/>
          </a:prstGeom>
          <a:noFill/>
        </p:spPr>
        <p:txBody>
          <a:bodyPr wrap="square">
            <a:spAutoFit/>
          </a:bodyPr>
          <a:lstStyle/>
          <a:p>
            <a:pPr marL="628650" marR="0" lvl="1"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tr-TR" sz="1200" b="0" i="0" u="none" strike="noStrike" kern="1200" cap="none" spc="0" normalizeH="0" baseline="0" noProof="0" dirty="0">
                <a:ln>
                  <a:noFill/>
                </a:ln>
                <a:solidFill>
                  <a:prstClr val="black"/>
                </a:solidFill>
                <a:effectLst/>
                <a:uLnTx/>
                <a:uFillTx/>
                <a:ea typeface="+mn-ea"/>
                <a:cs typeface="+mn-cs"/>
              </a:rPr>
              <a:t>World </a:t>
            </a:r>
            <a:r>
              <a:rPr kumimoji="0" lang="tr-TR" sz="1200" b="0" i="0" u="none" strike="noStrike" kern="1200" cap="none" spc="0" normalizeH="0" baseline="0" noProof="0" dirty="0" err="1">
                <a:ln>
                  <a:noFill/>
                </a:ln>
                <a:solidFill>
                  <a:prstClr val="black"/>
                </a:solidFill>
                <a:effectLst/>
                <a:uLnTx/>
                <a:uFillTx/>
                <a:ea typeface="+mn-ea"/>
                <a:cs typeface="+mn-cs"/>
              </a:rPr>
              <a:t>Health</a:t>
            </a:r>
            <a:r>
              <a:rPr kumimoji="0" lang="tr-TR" sz="1200" b="0" i="0" u="none" strike="noStrike" kern="1200" cap="none" spc="0" normalizeH="0" baseline="0" noProof="0" dirty="0">
                <a:ln>
                  <a:noFill/>
                </a:ln>
                <a:solidFill>
                  <a:prstClr val="black"/>
                </a:solidFill>
                <a:effectLst/>
                <a:uLnTx/>
                <a:uFillTx/>
                <a:ea typeface="+mn-ea"/>
                <a:cs typeface="+mn-cs"/>
              </a:rPr>
              <a:t> </a:t>
            </a:r>
            <a:r>
              <a:rPr kumimoji="0" lang="tr-TR" sz="1200" b="0" i="0" u="none" strike="noStrike" kern="1200" cap="none" spc="0" normalizeH="0" baseline="0" noProof="0" dirty="0" err="1">
                <a:ln>
                  <a:noFill/>
                </a:ln>
                <a:solidFill>
                  <a:prstClr val="black"/>
                </a:solidFill>
                <a:effectLst/>
                <a:uLnTx/>
                <a:uFillTx/>
                <a:ea typeface="+mn-ea"/>
                <a:cs typeface="+mn-cs"/>
              </a:rPr>
              <a:t>Organization</a:t>
            </a:r>
            <a:r>
              <a:rPr kumimoji="0" lang="tr-TR" sz="1200" b="0" i="0" u="none" strike="noStrike" kern="1200" cap="none" spc="0" normalizeH="0" baseline="0" noProof="0" dirty="0">
                <a:ln>
                  <a:noFill/>
                </a:ln>
                <a:solidFill>
                  <a:prstClr val="black"/>
                </a:solidFill>
                <a:effectLst/>
                <a:uLnTx/>
                <a:uFillTx/>
                <a:ea typeface="+mn-ea"/>
                <a:cs typeface="+mn-cs"/>
              </a:rPr>
              <a:t>. </a:t>
            </a:r>
            <a:r>
              <a:rPr kumimoji="0" lang="en-US" sz="1200" b="0" i="0" u="none" strike="noStrike" kern="1200" cap="none" spc="0" normalizeH="0" baseline="0" noProof="0" dirty="0">
                <a:ln>
                  <a:noFill/>
                </a:ln>
                <a:solidFill>
                  <a:srgbClr val="3C4245"/>
                </a:solidFill>
                <a:effectLst/>
                <a:uLnTx/>
                <a:uFillTx/>
                <a:ea typeface="+mn-ea"/>
                <a:cs typeface="+mn-cs"/>
              </a:rPr>
              <a:t>One in eight people are now living with obesity</a:t>
            </a:r>
            <a:r>
              <a:rPr kumimoji="0" lang="tr-TR" sz="1200" b="0" i="0" u="none" strike="noStrike" kern="1200" cap="none" spc="0" normalizeH="0" baseline="0" noProof="0" dirty="0">
                <a:ln>
                  <a:noFill/>
                </a:ln>
                <a:solidFill>
                  <a:srgbClr val="3C4245"/>
                </a:solidFill>
                <a:effectLst/>
                <a:uLnTx/>
                <a:uFillTx/>
                <a:ea typeface="+mn-ea"/>
                <a:cs typeface="+mn-cs"/>
              </a:rPr>
              <a:t>. (Erişim tarihi: </a:t>
            </a:r>
            <a:r>
              <a:rPr lang="tr-TR" sz="1200" dirty="0">
                <a:solidFill>
                  <a:srgbClr val="3C4245"/>
                </a:solidFill>
              </a:rPr>
              <a:t>04</a:t>
            </a:r>
            <a:r>
              <a:rPr kumimoji="0" lang="tr-TR" sz="1200" b="0" i="0" u="none" strike="noStrike" kern="1200" cap="none" spc="0" normalizeH="0" baseline="0" noProof="0" dirty="0">
                <a:ln>
                  <a:noFill/>
                </a:ln>
                <a:solidFill>
                  <a:srgbClr val="3C4245"/>
                </a:solidFill>
                <a:effectLst/>
                <a:uLnTx/>
                <a:uFillTx/>
                <a:ea typeface="+mn-ea"/>
                <a:cs typeface="+mn-cs"/>
              </a:rPr>
              <a:t>.03.2024) Erişim adresi</a:t>
            </a:r>
            <a:r>
              <a:rPr kumimoji="0" lang="tr-TR" sz="1200" b="0" i="0" u="none" strike="noStrike" kern="1200" cap="none" spc="0" normalizeH="0" baseline="0" noProof="0" dirty="0">
                <a:ln>
                  <a:noFill/>
                </a:ln>
                <a:solidFill>
                  <a:srgbClr val="0070C0"/>
                </a:solidFill>
                <a:effectLst/>
                <a:uLnTx/>
                <a:uFillTx/>
                <a:ea typeface="+mn-ea"/>
                <a:cs typeface="+mn-cs"/>
              </a:rPr>
              <a:t>: </a:t>
            </a:r>
            <a:r>
              <a:rPr kumimoji="0" lang="en-US" sz="1200" b="0" i="0" u="none" strike="noStrike" kern="1200" cap="none" spc="0" normalizeH="0" baseline="0" noProof="0" dirty="0">
                <a:ln>
                  <a:noFill/>
                </a:ln>
                <a:solidFill>
                  <a:srgbClr val="0070C0"/>
                </a:solidFill>
                <a:effectLst/>
                <a:uLnTx/>
                <a:uFillTx/>
                <a:ea typeface="+mn-ea"/>
                <a:cs typeface="+mn-cs"/>
                <a:hlinkClick r:id="rId2"/>
              </a:rPr>
              <a:t>https://www.who.int/news/item/01-03-2024-one-in-eight-people-are-now-living-with-obesity</a:t>
            </a:r>
            <a:r>
              <a:rPr kumimoji="0" lang="tr-TR" sz="1200" b="0" i="0" u="none" strike="noStrike" kern="1200" cap="none" spc="0" normalizeH="0" baseline="0" noProof="0" dirty="0">
                <a:ln>
                  <a:noFill/>
                </a:ln>
                <a:solidFill>
                  <a:srgbClr val="0070C0"/>
                </a:solidFill>
                <a:effectLst/>
                <a:uLnTx/>
                <a:uFillTx/>
                <a:ea typeface="+mn-ea"/>
                <a:cs typeface="+mn-cs"/>
              </a:rPr>
              <a:t> </a:t>
            </a:r>
          </a:p>
          <a:p>
            <a:pPr marL="457200" marR="0" lvl="1" indent="0" algn="just" defTabSz="914400" rtl="0" eaLnBrk="1" fontAlgn="auto" latinLnBrk="0" hangingPunct="1">
              <a:lnSpc>
                <a:spcPct val="100000"/>
              </a:lnSpc>
              <a:spcBef>
                <a:spcPts val="0"/>
              </a:spcBef>
              <a:spcAft>
                <a:spcPts val="0"/>
              </a:spcAft>
              <a:buClrTx/>
              <a:buSzTx/>
              <a:buFontTx/>
              <a:buNone/>
              <a:tabLst/>
              <a:defRPr/>
            </a:pPr>
            <a:endParaRPr lang="tr-TR" sz="1200" dirty="0">
              <a:solidFill>
                <a:srgbClr val="0070C0"/>
              </a:solidFill>
            </a:endParaRPr>
          </a:p>
          <a:p>
            <a:pPr marL="628650" lvl="1" indent="-171450" algn="just">
              <a:buFont typeface="Arial" panose="020B0604020202020204" pitchFamily="34" charset="0"/>
              <a:buChar char="•"/>
              <a:defRPr/>
            </a:pPr>
            <a:r>
              <a:rPr lang="tr-TR" sz="1200" dirty="0">
                <a:solidFill>
                  <a:prstClr val="black"/>
                </a:solidFill>
              </a:rPr>
              <a:t>T.C. Sağlık Bakanlığı. </a:t>
            </a:r>
            <a:r>
              <a:rPr lang="de-DE" sz="1200" b="0" i="0" dirty="0">
                <a:solidFill>
                  <a:srgbClr val="212529"/>
                </a:solidFill>
                <a:effectLst/>
              </a:rPr>
              <a:t>4 Mart </a:t>
            </a:r>
            <a:r>
              <a:rPr lang="de-DE" sz="1200" b="0" i="0" dirty="0" err="1">
                <a:solidFill>
                  <a:srgbClr val="212529"/>
                </a:solidFill>
                <a:effectLst/>
              </a:rPr>
              <a:t>Dünya</a:t>
            </a:r>
            <a:r>
              <a:rPr lang="de-DE" sz="1200" b="0" i="0" dirty="0">
                <a:solidFill>
                  <a:srgbClr val="212529"/>
                </a:solidFill>
                <a:effectLst/>
              </a:rPr>
              <a:t> </a:t>
            </a:r>
            <a:r>
              <a:rPr lang="de-DE" sz="1200" b="0" i="0" dirty="0" err="1">
                <a:solidFill>
                  <a:srgbClr val="212529"/>
                </a:solidFill>
                <a:effectLst/>
              </a:rPr>
              <a:t>Obezite</a:t>
            </a:r>
            <a:r>
              <a:rPr lang="de-DE" sz="1200" b="0" i="0" dirty="0">
                <a:solidFill>
                  <a:srgbClr val="212529"/>
                </a:solidFill>
                <a:effectLst/>
              </a:rPr>
              <a:t> </a:t>
            </a:r>
            <a:r>
              <a:rPr lang="de-DE" sz="1200" b="0" i="0" dirty="0" err="1">
                <a:solidFill>
                  <a:srgbClr val="212529"/>
                </a:solidFill>
                <a:effectLst/>
              </a:rPr>
              <a:t>Günü</a:t>
            </a:r>
            <a:r>
              <a:rPr lang="tr-TR" sz="1200" dirty="0">
                <a:solidFill>
                  <a:srgbClr val="212529"/>
                </a:solidFill>
              </a:rPr>
              <a:t> </a:t>
            </a:r>
            <a:r>
              <a:rPr lang="tr-TR" sz="1200" dirty="0">
                <a:solidFill>
                  <a:prstClr val="black"/>
                </a:solidFill>
              </a:rPr>
              <a:t>(Erişim tarihi: 04.03.2024) Erişim adresi</a:t>
            </a:r>
            <a:r>
              <a:rPr kumimoji="0" lang="tr-TR" sz="1200" b="0" i="0" u="none" strike="noStrike" kern="1200" cap="none" spc="0" normalizeH="0" baseline="0" noProof="0" dirty="0">
                <a:ln>
                  <a:noFill/>
                </a:ln>
                <a:solidFill>
                  <a:srgbClr val="0070C0"/>
                </a:solidFill>
                <a:effectLst/>
                <a:uLnTx/>
                <a:uFillTx/>
                <a:ea typeface="+mn-ea"/>
                <a:cs typeface="+mn-cs"/>
              </a:rPr>
              <a:t>: </a:t>
            </a:r>
            <a:r>
              <a:rPr kumimoji="0" lang="tr-TR" sz="1200" b="0" i="0" u="none" strike="noStrike" kern="1200" cap="none" spc="0" normalizeH="0" baseline="0" noProof="0" dirty="0">
                <a:ln>
                  <a:noFill/>
                </a:ln>
                <a:solidFill>
                  <a:prstClr val="black"/>
                </a:solidFill>
                <a:effectLst/>
                <a:uLnTx/>
                <a:uFillTx/>
                <a:ea typeface="+mn-ea"/>
                <a:cs typeface="+mn-cs"/>
                <a:hlinkClick r:id="rId3"/>
              </a:rPr>
              <a:t>https://www.saglik.gov.tr/TR-102770/4-mart-dunya-obezite-gunu.html</a:t>
            </a:r>
            <a:r>
              <a:rPr kumimoji="0" lang="tr-TR" sz="1200" b="0" i="0" u="none" strike="noStrike" kern="1200" cap="none" spc="0" normalizeH="0" baseline="0" noProof="0" dirty="0">
                <a:ln>
                  <a:noFill/>
                </a:ln>
                <a:solidFill>
                  <a:prstClr val="black"/>
                </a:solidFill>
                <a:effectLst/>
                <a:uLnTx/>
                <a:uFillTx/>
                <a:ea typeface="+mn-ea"/>
                <a:cs typeface="+mn-cs"/>
              </a:rPr>
              <a:t> </a:t>
            </a:r>
            <a:endParaRPr lang="tr-TR" sz="1200" b="0" i="0" dirty="0">
              <a:solidFill>
                <a:srgbClr val="212529"/>
              </a:solidFill>
              <a:effectLst/>
            </a:endParaRPr>
          </a:p>
          <a:p>
            <a:pPr marL="457200" marR="0" lvl="1" indent="0" algn="just"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70C0"/>
              </a:solidFill>
              <a:effectLst/>
              <a:uLnTx/>
              <a:uFillTx/>
              <a:ea typeface="+mn-ea"/>
              <a:cs typeface="+mn-cs"/>
            </a:endParaRPr>
          </a:p>
          <a:p>
            <a:pPr marL="628650" marR="0" lvl="1"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tr-TR" sz="1200" b="0" i="0" u="none" strike="noStrike" kern="1200" cap="none" spc="0" normalizeH="0" baseline="0" noProof="0" dirty="0">
                <a:ln>
                  <a:noFill/>
                </a:ln>
                <a:solidFill>
                  <a:prstClr val="black"/>
                </a:solidFill>
                <a:effectLst/>
                <a:uLnTx/>
                <a:uFillTx/>
                <a:ea typeface="+mn-ea"/>
                <a:cs typeface="+mn-cs"/>
              </a:rPr>
              <a:t>World </a:t>
            </a:r>
            <a:r>
              <a:rPr kumimoji="0" lang="tr-TR" sz="1200" b="0" i="0" u="none" strike="noStrike" kern="1200" cap="none" spc="0" normalizeH="0" baseline="0" noProof="0" dirty="0" err="1">
                <a:ln>
                  <a:noFill/>
                </a:ln>
                <a:solidFill>
                  <a:prstClr val="black"/>
                </a:solidFill>
                <a:effectLst/>
                <a:uLnTx/>
                <a:uFillTx/>
                <a:ea typeface="+mn-ea"/>
                <a:cs typeface="+mn-cs"/>
              </a:rPr>
              <a:t>Health</a:t>
            </a:r>
            <a:r>
              <a:rPr kumimoji="0" lang="tr-TR" sz="1200" b="0" i="0" u="none" strike="noStrike" kern="1200" cap="none" spc="0" normalizeH="0" baseline="0" noProof="0" dirty="0">
                <a:ln>
                  <a:noFill/>
                </a:ln>
                <a:solidFill>
                  <a:prstClr val="black"/>
                </a:solidFill>
                <a:effectLst/>
                <a:uLnTx/>
                <a:uFillTx/>
                <a:ea typeface="+mn-ea"/>
                <a:cs typeface="+mn-cs"/>
              </a:rPr>
              <a:t> </a:t>
            </a:r>
            <a:r>
              <a:rPr kumimoji="0" lang="tr-TR" sz="1200" b="0" i="0" u="none" strike="noStrike" kern="1200" cap="none" spc="0" normalizeH="0" baseline="0" noProof="0" dirty="0" err="1">
                <a:ln>
                  <a:noFill/>
                </a:ln>
                <a:solidFill>
                  <a:prstClr val="black"/>
                </a:solidFill>
                <a:effectLst/>
                <a:uLnTx/>
                <a:uFillTx/>
                <a:ea typeface="+mn-ea"/>
                <a:cs typeface="+mn-cs"/>
              </a:rPr>
              <a:t>Organization</a:t>
            </a:r>
            <a:r>
              <a:rPr kumimoji="0" lang="tr-TR" sz="1200" b="0" i="0" u="none" strike="noStrike" kern="1200" cap="none" spc="0" normalizeH="0" baseline="0" noProof="0" dirty="0">
                <a:ln>
                  <a:noFill/>
                </a:ln>
                <a:solidFill>
                  <a:prstClr val="black"/>
                </a:solidFill>
                <a:effectLst/>
                <a:uLnTx/>
                <a:uFillTx/>
                <a:ea typeface="+mn-ea"/>
                <a:cs typeface="+mn-cs"/>
              </a:rPr>
              <a:t>. </a:t>
            </a:r>
            <a:r>
              <a:rPr kumimoji="0" lang="en-US" sz="1200" b="0" i="0" u="none" strike="noStrike" kern="1200" cap="none" spc="0" normalizeH="0" baseline="0" noProof="0" dirty="0">
                <a:ln>
                  <a:noFill/>
                </a:ln>
                <a:solidFill>
                  <a:srgbClr val="3C4245"/>
                </a:solidFill>
                <a:effectLst/>
                <a:uLnTx/>
                <a:uFillTx/>
                <a:ea typeface="+mn-ea"/>
                <a:cs typeface="+mn-cs"/>
              </a:rPr>
              <a:t>Wave of new commitments marks historic step towards the elimination of cervical cancer</a:t>
            </a:r>
            <a:r>
              <a:rPr kumimoji="0" lang="tr-TR" sz="1200" b="0" i="0" u="none" strike="noStrike" kern="1200" cap="none" spc="0" normalizeH="0" baseline="0" noProof="0" dirty="0">
                <a:ln>
                  <a:noFill/>
                </a:ln>
                <a:solidFill>
                  <a:srgbClr val="3C4245"/>
                </a:solidFill>
                <a:effectLst/>
                <a:uLnTx/>
                <a:uFillTx/>
                <a:ea typeface="+mn-ea"/>
                <a:cs typeface="+mn-cs"/>
              </a:rPr>
              <a:t>. (Erişim tarihi: 05.03.2024) Erişim adresi</a:t>
            </a:r>
            <a:r>
              <a:rPr kumimoji="0" lang="tr-TR" sz="1200" b="0" i="0" u="none" strike="noStrike" kern="1200" cap="none" spc="0" normalizeH="0" baseline="0" noProof="0" dirty="0">
                <a:ln>
                  <a:noFill/>
                </a:ln>
                <a:solidFill>
                  <a:srgbClr val="0070C0"/>
                </a:solidFill>
                <a:effectLst/>
                <a:uLnTx/>
                <a:uFillTx/>
                <a:ea typeface="+mn-ea"/>
                <a:cs typeface="+mn-cs"/>
              </a:rPr>
              <a:t>: </a:t>
            </a:r>
            <a:r>
              <a:rPr kumimoji="0" lang="en-US" sz="1200" b="0" i="0" u="none" strike="noStrike" kern="1200" cap="none" spc="0" normalizeH="0" baseline="0" noProof="0" dirty="0">
                <a:ln>
                  <a:noFill/>
                </a:ln>
                <a:solidFill>
                  <a:srgbClr val="0070C0"/>
                </a:solidFill>
                <a:effectLst/>
                <a:uLnTx/>
                <a:uFillTx/>
                <a:ea typeface="+mn-ea"/>
                <a:cs typeface="+mn-cs"/>
                <a:hlinkClick r:id="rId4"/>
              </a:rPr>
              <a:t>https://www.who.int/news/item/05-03-2024-wave-of-new-commitments-marks-historic-step-towards-the-elimination-of-cervical-cancer</a:t>
            </a:r>
            <a:endParaRPr kumimoji="0" lang="tr-TR" sz="1200" b="0" i="0" u="none" strike="noStrike" kern="1200" cap="none" spc="0" normalizeH="0" baseline="0" noProof="0" dirty="0">
              <a:ln>
                <a:noFill/>
              </a:ln>
              <a:solidFill>
                <a:srgbClr val="0070C0"/>
              </a:solidFill>
              <a:effectLst/>
              <a:uLnTx/>
              <a:uFillTx/>
              <a:ea typeface="+mn-ea"/>
              <a:cs typeface="+mn-cs"/>
            </a:endParaRPr>
          </a:p>
          <a:p>
            <a:pPr marL="457200" marR="0" lvl="1" indent="0" algn="just" defTabSz="914400" rtl="0" eaLnBrk="1" fontAlgn="auto" latinLnBrk="0" hangingPunct="1">
              <a:lnSpc>
                <a:spcPct val="100000"/>
              </a:lnSpc>
              <a:spcBef>
                <a:spcPts val="0"/>
              </a:spcBef>
              <a:spcAft>
                <a:spcPts val="0"/>
              </a:spcAft>
              <a:buClrTx/>
              <a:buSzTx/>
              <a:buFontTx/>
              <a:buNone/>
              <a:tabLst/>
              <a:defRPr/>
            </a:pPr>
            <a:endParaRPr lang="tr-TR" sz="1200" dirty="0">
              <a:solidFill>
                <a:srgbClr val="0070C0"/>
              </a:solidFill>
            </a:endParaRPr>
          </a:p>
          <a:p>
            <a:pPr marL="628650" marR="0" lvl="1" indent="-171450" algn="just"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tr-TR" sz="1200" b="0" i="0" u="none" strike="noStrike" kern="1200" cap="none" spc="0" normalizeH="0" baseline="0" noProof="0" dirty="0">
                <a:ln>
                  <a:noFill/>
                </a:ln>
                <a:solidFill>
                  <a:prstClr val="black"/>
                </a:solidFill>
                <a:effectLst/>
                <a:uLnTx/>
                <a:uFillTx/>
                <a:ea typeface="+mn-ea"/>
                <a:cs typeface="+mn-cs"/>
              </a:rPr>
              <a:t>World </a:t>
            </a:r>
            <a:r>
              <a:rPr kumimoji="0" lang="tr-TR" sz="1200" b="0" i="0" u="none" strike="noStrike" kern="1200" cap="none" spc="0" normalizeH="0" baseline="0" noProof="0" dirty="0" err="1">
                <a:ln>
                  <a:noFill/>
                </a:ln>
                <a:solidFill>
                  <a:prstClr val="black"/>
                </a:solidFill>
                <a:effectLst/>
                <a:uLnTx/>
                <a:uFillTx/>
                <a:ea typeface="+mn-ea"/>
                <a:cs typeface="+mn-cs"/>
              </a:rPr>
              <a:t>Health</a:t>
            </a:r>
            <a:r>
              <a:rPr kumimoji="0" lang="tr-TR" sz="1200" b="0" i="0" u="none" strike="noStrike" kern="1200" cap="none" spc="0" normalizeH="0" baseline="0" noProof="0" dirty="0">
                <a:ln>
                  <a:noFill/>
                </a:ln>
                <a:solidFill>
                  <a:prstClr val="black"/>
                </a:solidFill>
                <a:effectLst/>
                <a:uLnTx/>
                <a:uFillTx/>
                <a:ea typeface="+mn-ea"/>
                <a:cs typeface="+mn-cs"/>
              </a:rPr>
              <a:t> </a:t>
            </a:r>
            <a:r>
              <a:rPr kumimoji="0" lang="tr-TR" sz="1200" b="0" i="0" u="none" strike="noStrike" kern="1200" cap="none" spc="0" normalizeH="0" baseline="0" noProof="0" dirty="0" err="1">
                <a:ln>
                  <a:noFill/>
                </a:ln>
                <a:solidFill>
                  <a:prstClr val="black"/>
                </a:solidFill>
                <a:effectLst/>
                <a:uLnTx/>
                <a:uFillTx/>
                <a:ea typeface="+mn-ea"/>
                <a:cs typeface="+mn-cs"/>
              </a:rPr>
              <a:t>Organization</a:t>
            </a:r>
            <a:r>
              <a:rPr kumimoji="0" lang="tr-TR" sz="1200" b="0" i="0" u="none" strike="noStrike" kern="1200" cap="none" spc="0" normalizeH="0" baseline="0" noProof="0" dirty="0">
                <a:ln>
                  <a:noFill/>
                </a:ln>
                <a:solidFill>
                  <a:prstClr val="black"/>
                </a:solidFill>
                <a:effectLst/>
                <a:uLnTx/>
                <a:uFillTx/>
                <a:ea typeface="+mn-ea"/>
                <a:cs typeface="+mn-cs"/>
              </a:rPr>
              <a:t>. </a:t>
            </a:r>
            <a:r>
              <a:rPr kumimoji="0" lang="en-US" sz="1200" b="0" i="0" u="none" strike="noStrike" kern="1200" cap="none" spc="0" normalizeH="0" baseline="0" noProof="0" dirty="0">
                <a:ln>
                  <a:noFill/>
                </a:ln>
                <a:solidFill>
                  <a:srgbClr val="3C4245"/>
                </a:solidFill>
                <a:effectLst/>
                <a:uLnTx/>
                <a:uFillTx/>
                <a:ea typeface="+mn-ea"/>
                <a:cs typeface="+mn-cs"/>
              </a:rPr>
              <a:t>African health ministers commit to end malaria deaths</a:t>
            </a:r>
            <a:r>
              <a:rPr kumimoji="0" lang="tr-TR" sz="1200" b="0" i="0" u="none" strike="noStrike" kern="1200" cap="none" spc="0" normalizeH="0" baseline="0" noProof="0" dirty="0">
                <a:ln>
                  <a:noFill/>
                </a:ln>
                <a:solidFill>
                  <a:srgbClr val="3C4245"/>
                </a:solidFill>
                <a:effectLst/>
                <a:uLnTx/>
                <a:uFillTx/>
                <a:ea typeface="+mn-ea"/>
                <a:cs typeface="+mn-cs"/>
              </a:rPr>
              <a:t>. (Erişim tarihi: 06.03.2024) </a:t>
            </a:r>
          </a:p>
          <a:p>
            <a:pPr marL="457200" marR="0" lvl="1" indent="0" algn="just"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a:ln>
                  <a:noFill/>
                </a:ln>
                <a:solidFill>
                  <a:srgbClr val="3C4245"/>
                </a:solidFill>
                <a:effectLst/>
                <a:uLnTx/>
                <a:uFillTx/>
                <a:ea typeface="+mn-ea"/>
                <a:cs typeface="+mn-cs"/>
              </a:rPr>
              <a:t>     Erişim adresi: </a:t>
            </a:r>
            <a:r>
              <a:rPr kumimoji="0" lang="tr-TR" sz="1200" b="0" i="0" u="none" strike="noStrike" kern="1200" cap="none" spc="0" normalizeH="0" baseline="0" noProof="0" dirty="0">
                <a:ln>
                  <a:noFill/>
                </a:ln>
                <a:solidFill>
                  <a:srgbClr val="0070C0"/>
                </a:solidFill>
                <a:effectLst/>
                <a:uLnTx/>
                <a:uFillTx/>
                <a:ea typeface="+mn-ea"/>
                <a:cs typeface="+mn-cs"/>
                <a:hlinkClick r:id="rId5"/>
              </a:rPr>
              <a:t>https://www.who.int/news/item/06-03-2024-african-health-ministers-commit-to-end-malaria-deaths</a:t>
            </a:r>
            <a:endParaRPr kumimoji="0" lang="tr-TR" sz="1200" b="0" i="0" u="none" strike="noStrike" kern="1200" cap="none" spc="0" normalizeH="0" baseline="0" noProof="0" dirty="0">
              <a:ln>
                <a:noFill/>
              </a:ln>
              <a:solidFill>
                <a:srgbClr val="0070C0"/>
              </a:solidFill>
              <a:effectLst/>
              <a:uLnTx/>
              <a:uFillTx/>
              <a:ea typeface="+mn-ea"/>
              <a:cs typeface="+mn-cs"/>
            </a:endParaRPr>
          </a:p>
          <a:p>
            <a:pPr marL="457200" marR="0" lvl="1" indent="0" algn="just" defTabSz="914400" rtl="0" eaLnBrk="1" fontAlgn="auto" latinLnBrk="0" hangingPunct="1">
              <a:lnSpc>
                <a:spcPct val="100000"/>
              </a:lnSpc>
              <a:spcBef>
                <a:spcPts val="0"/>
              </a:spcBef>
              <a:spcAft>
                <a:spcPts val="0"/>
              </a:spcAft>
              <a:buClrTx/>
              <a:buSzTx/>
              <a:buFontTx/>
              <a:buNone/>
              <a:tabLst/>
              <a:defRPr/>
            </a:pPr>
            <a:endParaRPr lang="tr-TR" sz="1200" dirty="0">
              <a:solidFill>
                <a:srgbClr val="0070C0"/>
              </a:solidFill>
            </a:endParaRPr>
          </a:p>
          <a:p>
            <a:pPr marL="628650" lvl="1" indent="-171450" algn="just">
              <a:buFont typeface="Arial" panose="020B0604020202020204" pitchFamily="34" charset="0"/>
              <a:buChar char="•"/>
              <a:defRPr/>
            </a:pPr>
            <a:r>
              <a:rPr lang="tr-TR" sz="1200" dirty="0">
                <a:solidFill>
                  <a:prstClr val="black"/>
                </a:solidFill>
              </a:rPr>
              <a:t>United Nations</a:t>
            </a:r>
            <a:r>
              <a:rPr kumimoji="0" lang="tr-TR" sz="1200" b="0" i="0" u="none" strike="noStrike" kern="1200" cap="none" spc="0" normalizeH="0" baseline="0" noProof="0" dirty="0">
                <a:ln>
                  <a:noFill/>
                </a:ln>
                <a:solidFill>
                  <a:prstClr val="black"/>
                </a:solidFill>
                <a:effectLst/>
                <a:uLnTx/>
                <a:uFillTx/>
                <a:ea typeface="+mn-ea"/>
                <a:cs typeface="+mn-cs"/>
              </a:rPr>
              <a:t>. </a:t>
            </a:r>
            <a:r>
              <a:rPr kumimoji="0" lang="tr-TR" sz="1200" b="0" i="0" u="none" strike="noStrike" kern="1200" cap="none" spc="0" normalizeH="0" baseline="0" noProof="0" dirty="0" err="1">
                <a:ln>
                  <a:noFill/>
                </a:ln>
                <a:solidFill>
                  <a:srgbClr val="3C4245"/>
                </a:solidFill>
                <a:effectLst/>
                <a:uLnTx/>
                <a:uFillTx/>
                <a:ea typeface="+mn-ea"/>
                <a:cs typeface="+mn-cs"/>
              </a:rPr>
              <a:t>Peace,dignity</a:t>
            </a:r>
            <a:r>
              <a:rPr kumimoji="0" lang="tr-TR" sz="1200" b="0" i="0" u="none" strike="noStrike" kern="1200" cap="none" spc="0" normalizeH="0" baseline="0" noProof="0" dirty="0">
                <a:ln>
                  <a:noFill/>
                </a:ln>
                <a:solidFill>
                  <a:srgbClr val="3C4245"/>
                </a:solidFill>
                <a:effectLst/>
                <a:uLnTx/>
                <a:uFillTx/>
                <a:ea typeface="+mn-ea"/>
                <a:cs typeface="+mn-cs"/>
              </a:rPr>
              <a:t> </a:t>
            </a:r>
            <a:r>
              <a:rPr kumimoji="0" lang="tr-TR" sz="1200" b="0" i="0" u="none" strike="noStrike" kern="1200" cap="none" spc="0" normalizeH="0" baseline="0" noProof="0" dirty="0" err="1">
                <a:ln>
                  <a:noFill/>
                </a:ln>
                <a:solidFill>
                  <a:srgbClr val="3C4245"/>
                </a:solidFill>
                <a:effectLst/>
                <a:uLnTx/>
                <a:uFillTx/>
                <a:ea typeface="+mn-ea"/>
                <a:cs typeface="+mn-cs"/>
              </a:rPr>
              <a:t>and</a:t>
            </a:r>
            <a:r>
              <a:rPr kumimoji="0" lang="tr-TR" sz="1200" b="0" i="0" u="none" strike="noStrike" kern="1200" cap="none" spc="0" normalizeH="0" baseline="0" noProof="0" dirty="0">
                <a:ln>
                  <a:noFill/>
                </a:ln>
                <a:solidFill>
                  <a:srgbClr val="3C4245"/>
                </a:solidFill>
                <a:effectLst/>
                <a:uLnTx/>
                <a:uFillTx/>
                <a:ea typeface="+mn-ea"/>
                <a:cs typeface="+mn-cs"/>
              </a:rPr>
              <a:t> </a:t>
            </a:r>
            <a:r>
              <a:rPr kumimoji="0" lang="tr-TR" sz="1200" b="0" i="0" u="none" strike="noStrike" kern="1200" cap="none" spc="0" normalizeH="0" baseline="0" noProof="0" dirty="0" err="1">
                <a:ln>
                  <a:noFill/>
                </a:ln>
                <a:solidFill>
                  <a:srgbClr val="3C4245"/>
                </a:solidFill>
                <a:effectLst/>
                <a:uLnTx/>
                <a:uFillTx/>
                <a:ea typeface="+mn-ea"/>
                <a:cs typeface="+mn-cs"/>
              </a:rPr>
              <a:t>equality</a:t>
            </a:r>
            <a:r>
              <a:rPr kumimoji="0" lang="tr-TR" sz="1200" b="0" i="0" u="none" strike="noStrike" kern="1200" cap="none" spc="0" normalizeH="0" baseline="0" noProof="0" dirty="0">
                <a:ln>
                  <a:noFill/>
                </a:ln>
                <a:solidFill>
                  <a:srgbClr val="3C4245"/>
                </a:solidFill>
                <a:effectLst/>
                <a:uLnTx/>
                <a:uFillTx/>
                <a:ea typeface="+mn-ea"/>
                <a:cs typeface="+mn-cs"/>
              </a:rPr>
              <a:t> on a </a:t>
            </a:r>
            <a:r>
              <a:rPr kumimoji="0" lang="tr-TR" sz="1200" b="0" i="0" u="none" strike="noStrike" kern="1200" cap="none" spc="0" normalizeH="0" baseline="0" noProof="0" dirty="0" err="1">
                <a:ln>
                  <a:noFill/>
                </a:ln>
                <a:solidFill>
                  <a:srgbClr val="3C4245"/>
                </a:solidFill>
                <a:effectLst/>
                <a:uLnTx/>
                <a:uFillTx/>
                <a:ea typeface="+mn-ea"/>
                <a:cs typeface="+mn-cs"/>
              </a:rPr>
              <a:t>healthy</a:t>
            </a:r>
            <a:r>
              <a:rPr kumimoji="0" lang="tr-TR" sz="1200" b="0" i="0" u="none" strike="noStrike" kern="1200" cap="none" spc="0" normalizeH="0" baseline="0" noProof="0" dirty="0">
                <a:ln>
                  <a:noFill/>
                </a:ln>
                <a:solidFill>
                  <a:srgbClr val="3C4245"/>
                </a:solidFill>
                <a:effectLst/>
                <a:uLnTx/>
                <a:uFillTx/>
                <a:ea typeface="+mn-ea"/>
                <a:cs typeface="+mn-cs"/>
              </a:rPr>
              <a:t> planet. (Erişim tarihi: 08.03.2024) Erişim adresi</a:t>
            </a:r>
            <a:r>
              <a:rPr kumimoji="0" lang="tr-TR" sz="1200" b="0" i="0" u="none" strike="noStrike" kern="1200" cap="none" spc="0" normalizeH="0" baseline="0" noProof="0" dirty="0">
                <a:ln>
                  <a:noFill/>
                </a:ln>
                <a:solidFill>
                  <a:srgbClr val="0070C0"/>
                </a:solidFill>
                <a:effectLst/>
                <a:uLnTx/>
                <a:uFillTx/>
                <a:ea typeface="+mn-ea"/>
                <a:cs typeface="+mn-cs"/>
              </a:rPr>
              <a:t>: </a:t>
            </a:r>
            <a:r>
              <a:rPr kumimoji="0" lang="en-US" sz="1200" b="0" i="0" u="none" strike="noStrike" kern="1200" cap="none" spc="0" normalizeH="0" baseline="0" noProof="0" dirty="0">
                <a:ln>
                  <a:noFill/>
                </a:ln>
                <a:solidFill>
                  <a:srgbClr val="0070C0"/>
                </a:solidFill>
                <a:effectLst/>
                <a:uLnTx/>
                <a:uFillTx/>
                <a:ea typeface="+mn-ea"/>
                <a:cs typeface="+mn-cs"/>
                <a:hlinkClick r:id="rId6"/>
              </a:rPr>
              <a:t>https://www.un.org/en/</a:t>
            </a:r>
            <a:r>
              <a:rPr kumimoji="0" lang="tr-TR" sz="1200" b="0" i="0" u="none" strike="noStrike" kern="1200" cap="none" spc="0" normalizeH="0" baseline="0" noProof="0" dirty="0">
                <a:ln>
                  <a:noFill/>
                </a:ln>
                <a:solidFill>
                  <a:srgbClr val="0070C0"/>
                </a:solidFill>
                <a:effectLst/>
                <a:uLnTx/>
                <a:uFillTx/>
                <a:ea typeface="+mn-ea"/>
                <a:cs typeface="+mn-cs"/>
              </a:rPr>
              <a:t> </a:t>
            </a:r>
          </a:p>
          <a:p>
            <a:pPr lvl="1" algn="just">
              <a:defRPr/>
            </a:pPr>
            <a:endParaRPr lang="tr-TR" sz="1200" dirty="0">
              <a:solidFill>
                <a:srgbClr val="0070C0"/>
              </a:solidFill>
            </a:endParaRPr>
          </a:p>
          <a:p>
            <a:pPr marL="628650" lvl="1" indent="-171450" algn="just">
              <a:buFont typeface="Arial" panose="020B0604020202020204" pitchFamily="34" charset="0"/>
              <a:buChar char="•"/>
              <a:defRPr/>
            </a:pPr>
            <a:r>
              <a:rPr kumimoji="0" lang="tr-TR" sz="1200" b="0" i="0" u="none" strike="noStrike" kern="1200" cap="none" spc="0" normalizeH="0" baseline="0" noProof="0" dirty="0">
                <a:ln>
                  <a:noFill/>
                </a:ln>
                <a:solidFill>
                  <a:prstClr val="black"/>
                </a:solidFill>
                <a:effectLst/>
                <a:uLnTx/>
                <a:uFillTx/>
                <a:ea typeface="+mn-ea"/>
                <a:cs typeface="+mn-cs"/>
              </a:rPr>
              <a:t>World </a:t>
            </a:r>
            <a:r>
              <a:rPr kumimoji="0" lang="tr-TR" sz="1200" b="0" i="0" u="none" strike="noStrike" kern="1200" cap="none" spc="0" normalizeH="0" baseline="0" noProof="0" dirty="0" err="1">
                <a:ln>
                  <a:noFill/>
                </a:ln>
                <a:solidFill>
                  <a:prstClr val="black"/>
                </a:solidFill>
                <a:effectLst/>
                <a:uLnTx/>
                <a:uFillTx/>
                <a:ea typeface="+mn-ea"/>
                <a:cs typeface="+mn-cs"/>
              </a:rPr>
              <a:t>Health</a:t>
            </a:r>
            <a:r>
              <a:rPr kumimoji="0" lang="tr-TR" sz="1200" b="0" i="0" u="none" strike="noStrike" kern="1200" cap="none" spc="0" normalizeH="0" baseline="0" noProof="0" dirty="0">
                <a:ln>
                  <a:noFill/>
                </a:ln>
                <a:solidFill>
                  <a:prstClr val="black"/>
                </a:solidFill>
                <a:effectLst/>
                <a:uLnTx/>
                <a:uFillTx/>
                <a:ea typeface="+mn-ea"/>
                <a:cs typeface="+mn-cs"/>
              </a:rPr>
              <a:t> </a:t>
            </a:r>
            <a:r>
              <a:rPr kumimoji="0" lang="tr-TR" sz="1200" b="0" i="0" u="none" strike="noStrike" kern="1200" cap="none" spc="0" normalizeH="0" baseline="0" noProof="0" dirty="0" err="1">
                <a:ln>
                  <a:noFill/>
                </a:ln>
                <a:solidFill>
                  <a:prstClr val="black"/>
                </a:solidFill>
                <a:effectLst/>
                <a:uLnTx/>
                <a:uFillTx/>
                <a:ea typeface="+mn-ea"/>
                <a:cs typeface="+mn-cs"/>
              </a:rPr>
              <a:t>Organization</a:t>
            </a:r>
            <a:r>
              <a:rPr kumimoji="0" lang="tr-TR" sz="1200" b="0" i="0" u="none" strike="noStrike" kern="1200" cap="none" spc="0" normalizeH="0" baseline="0" noProof="0" dirty="0">
                <a:ln>
                  <a:noFill/>
                </a:ln>
                <a:solidFill>
                  <a:prstClr val="black"/>
                </a:solidFill>
                <a:effectLst/>
                <a:uLnTx/>
                <a:uFillTx/>
                <a:ea typeface="+mn-ea"/>
                <a:cs typeface="+mn-cs"/>
              </a:rPr>
              <a:t> Europe. </a:t>
            </a:r>
            <a:r>
              <a:rPr lang="tr-TR" sz="1200" dirty="0">
                <a:solidFill>
                  <a:prstClr val="black"/>
                </a:solidFill>
              </a:rPr>
              <a:t>International </a:t>
            </a:r>
            <a:r>
              <a:rPr lang="tr-TR" sz="1200" dirty="0" err="1">
                <a:solidFill>
                  <a:prstClr val="black"/>
                </a:solidFill>
              </a:rPr>
              <a:t>Women’s</a:t>
            </a:r>
            <a:r>
              <a:rPr lang="tr-TR" sz="1200" dirty="0">
                <a:solidFill>
                  <a:prstClr val="black"/>
                </a:solidFill>
              </a:rPr>
              <a:t> </a:t>
            </a:r>
            <a:r>
              <a:rPr lang="tr-TR" sz="1200" dirty="0" err="1">
                <a:solidFill>
                  <a:prstClr val="black"/>
                </a:solidFill>
              </a:rPr>
              <a:t>Day</a:t>
            </a:r>
            <a:r>
              <a:rPr lang="tr-TR" sz="1200" dirty="0">
                <a:solidFill>
                  <a:prstClr val="black"/>
                </a:solidFill>
              </a:rPr>
              <a:t> 2024. </a:t>
            </a:r>
            <a:r>
              <a:rPr kumimoji="0" lang="tr-TR" sz="1200" b="0" i="0" u="none" strike="noStrike" kern="1200" cap="none" spc="0" normalizeH="0" baseline="0" noProof="0" dirty="0">
                <a:ln>
                  <a:noFill/>
                </a:ln>
                <a:solidFill>
                  <a:srgbClr val="3C4245"/>
                </a:solidFill>
                <a:effectLst/>
                <a:uLnTx/>
                <a:uFillTx/>
                <a:ea typeface="+mn-ea"/>
                <a:cs typeface="+mn-cs"/>
              </a:rPr>
              <a:t>(Erişim tarihi: 08.03.2024) Erişim adresi</a:t>
            </a:r>
            <a:r>
              <a:rPr kumimoji="0" lang="tr-TR" sz="1200" b="0" i="0" u="none" strike="noStrike" kern="1200" cap="none" spc="0" normalizeH="0" baseline="0" noProof="0" dirty="0">
                <a:ln>
                  <a:noFill/>
                </a:ln>
                <a:solidFill>
                  <a:srgbClr val="0070C0"/>
                </a:solidFill>
                <a:effectLst/>
                <a:uLnTx/>
                <a:uFillTx/>
                <a:ea typeface="+mn-ea"/>
                <a:cs typeface="+mn-cs"/>
              </a:rPr>
              <a:t>: </a:t>
            </a:r>
            <a:r>
              <a:rPr kumimoji="0" lang="en-US" sz="1200" b="0" i="0" u="none" strike="noStrike" kern="1200" cap="none" spc="0" normalizeH="0" baseline="0" noProof="0" dirty="0">
                <a:ln>
                  <a:noFill/>
                </a:ln>
                <a:solidFill>
                  <a:srgbClr val="0070C0"/>
                </a:solidFill>
                <a:effectLst/>
                <a:uLnTx/>
                <a:uFillTx/>
                <a:ea typeface="+mn-ea"/>
                <a:cs typeface="+mn-cs"/>
                <a:hlinkClick r:id="rId7"/>
              </a:rPr>
              <a:t>https://www.who.int/europe/news-room/events/item/2024/03/08/default-calendar/international-women-s-day-2024</a:t>
            </a:r>
            <a:endParaRPr kumimoji="0" lang="tr-TR" sz="1200" b="0" i="0" u="none" strike="noStrike" kern="1200" cap="none" spc="0" normalizeH="0" baseline="0" noProof="0" dirty="0">
              <a:ln>
                <a:noFill/>
              </a:ln>
              <a:solidFill>
                <a:srgbClr val="0070C0"/>
              </a:solidFill>
              <a:effectLst/>
              <a:uLnTx/>
              <a:uFillTx/>
              <a:ea typeface="+mn-ea"/>
              <a:cs typeface="+mn-cs"/>
            </a:endParaRPr>
          </a:p>
          <a:p>
            <a:pPr lvl="1" algn="just">
              <a:defRPr/>
            </a:pPr>
            <a:endParaRPr lang="tr-TR" sz="1200" dirty="0">
              <a:solidFill>
                <a:srgbClr val="0070C0"/>
              </a:solidFill>
            </a:endParaRPr>
          </a:p>
          <a:p>
            <a:pPr lvl="1" algn="just">
              <a:defRPr/>
            </a:pPr>
            <a:endParaRPr kumimoji="0" lang="tr-TR" sz="1200" b="0" i="0" u="none" strike="noStrike" kern="1200" cap="none" spc="0" normalizeH="0" baseline="0" noProof="0" dirty="0">
              <a:ln>
                <a:noFill/>
              </a:ln>
              <a:solidFill>
                <a:srgbClr val="0070C0"/>
              </a:solidFill>
              <a:effectLst/>
              <a:uLnTx/>
              <a:uFillTx/>
              <a:ea typeface="+mn-ea"/>
              <a:cs typeface="+mn-cs"/>
            </a:endParaRPr>
          </a:p>
          <a:p>
            <a:pPr marL="628650" lvl="1" indent="-171450" algn="just">
              <a:buFont typeface="Arial" panose="020B0604020202020204" pitchFamily="34" charset="0"/>
              <a:buChar char="•"/>
              <a:defRPr/>
            </a:pPr>
            <a:r>
              <a:rPr kumimoji="0" lang="tr-TR" sz="1200" b="0" i="0" u="none" strike="noStrike" kern="1200" cap="none" spc="0" normalizeH="0" baseline="0" noProof="0" dirty="0">
                <a:ln>
                  <a:noFill/>
                </a:ln>
                <a:solidFill>
                  <a:prstClr val="black"/>
                </a:solidFill>
                <a:effectLst/>
                <a:uLnTx/>
                <a:uFillTx/>
                <a:ea typeface="+mn-ea"/>
                <a:cs typeface="+mn-cs"/>
              </a:rPr>
              <a:t>United Nations.</a:t>
            </a:r>
            <a:r>
              <a:rPr kumimoji="0" lang="tr-TR" sz="1200" b="0" i="0" u="none" strike="noStrike" kern="1200" cap="none" spc="0" normalizeH="0" baseline="0" noProof="0" dirty="0">
                <a:ln>
                  <a:noFill/>
                </a:ln>
                <a:solidFill>
                  <a:srgbClr val="3C4245"/>
                </a:solidFill>
                <a:effectLst/>
                <a:uLnTx/>
                <a:uFillTx/>
                <a:ea typeface="+mn-ea"/>
                <a:cs typeface="+mn-cs"/>
              </a:rPr>
              <a:t> </a:t>
            </a:r>
            <a:r>
              <a:rPr lang="en-US" sz="1200" dirty="0">
                <a:solidFill>
                  <a:prstClr val="black"/>
                </a:solidFill>
              </a:rPr>
              <a:t>International Women’s Day: UN chief launches plan to tackle ‘baked-in </a:t>
            </a:r>
            <a:r>
              <a:rPr lang="en-US" sz="1200" dirty="0" err="1">
                <a:solidFill>
                  <a:prstClr val="black"/>
                </a:solidFill>
              </a:rPr>
              <a:t>bias’</a:t>
            </a:r>
            <a:r>
              <a:rPr kumimoji="0" lang="tr-TR" sz="1200" b="0" i="0" u="none" strike="noStrike" kern="1200" cap="none" spc="0" normalizeH="0" baseline="0" noProof="0" dirty="0">
                <a:ln>
                  <a:noFill/>
                </a:ln>
                <a:solidFill>
                  <a:srgbClr val="3C4245"/>
                </a:solidFill>
                <a:effectLst/>
                <a:uLnTx/>
                <a:uFillTx/>
                <a:ea typeface="+mn-ea"/>
                <a:cs typeface="+mn-cs"/>
              </a:rPr>
              <a:t>(Erişim tarihi: 08.03.2024) Erişim adresi</a:t>
            </a:r>
            <a:r>
              <a:rPr lang="tr-TR" sz="1200" u="sng" kern="100" dirty="0">
                <a:solidFill>
                  <a:srgbClr val="0563C1"/>
                </a:solidFill>
                <a:effectLst/>
                <a:ea typeface="Calibri" panose="020F0502020204030204" pitchFamily="34" charset="0"/>
                <a:cs typeface="Times New Roman" panose="02020603050405020304" pitchFamily="18" charset="0"/>
                <a:hlinkClick r:id="rId8"/>
              </a:rPr>
              <a:t> https://news.un.org/en/story/2024/03/1147407?_gl=1*y0x329*_</a:t>
            </a:r>
            <a:r>
              <a:rPr lang="tr-TR" sz="1200" kern="100" dirty="0">
                <a:effectLst/>
                <a:ea typeface="Calibri" panose="020F0502020204030204" pitchFamily="34" charset="0"/>
                <a:cs typeface="Times New Roman" panose="02020603050405020304" pitchFamily="18" charset="0"/>
              </a:rPr>
              <a:t> </a:t>
            </a:r>
          </a:p>
          <a:p>
            <a:pPr marL="457200" marR="0" lvl="1" indent="0" algn="just"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457200" marR="0" lvl="1" indent="0" algn="just"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457200" marR="0" lvl="1" indent="0" algn="just" defTabSz="914400" rtl="0" eaLnBrk="1" fontAlgn="auto" latinLnBrk="0" hangingPunct="1">
              <a:lnSpc>
                <a:spcPct val="100000"/>
              </a:lnSpc>
              <a:spcBef>
                <a:spcPts val="0"/>
              </a:spcBef>
              <a:spcAft>
                <a:spcPts val="0"/>
              </a:spcAft>
              <a:buClrTx/>
              <a:buSzTx/>
              <a:buFontTx/>
              <a:buNone/>
              <a:tabLst/>
              <a:defRPr/>
            </a:pPr>
            <a:endParaRPr lang="tr-TR" sz="1200" dirty="0">
              <a:solidFill>
                <a:srgbClr val="0070C0"/>
              </a:solidFill>
              <a:latin typeface="Calibri" panose="020F0502020204030204"/>
            </a:endParaRPr>
          </a:p>
          <a:p>
            <a:pPr marL="457200" marR="0" lvl="1" indent="0" algn="just"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dirty="0">
              <a:ln>
                <a:noFill/>
              </a:ln>
              <a:solidFill>
                <a:srgbClr val="0070C0"/>
              </a:solidFill>
              <a:effectLst/>
              <a:uLnTx/>
              <a:uFillTx/>
              <a:latin typeface="Calibri" panose="020F0502020204030204"/>
              <a:ea typeface="+mn-ea"/>
              <a:cs typeface="+mn-cs"/>
            </a:endParaRPr>
          </a:p>
          <a:p>
            <a:pPr marL="457200" marR="0" lvl="1" indent="0" algn="just" defTabSz="914400" rtl="0" eaLnBrk="1" fontAlgn="auto" latinLnBrk="0" hangingPunct="1">
              <a:lnSpc>
                <a:spcPct val="100000"/>
              </a:lnSpc>
              <a:spcBef>
                <a:spcPts val="0"/>
              </a:spcBef>
              <a:spcAft>
                <a:spcPts val="0"/>
              </a:spcAft>
              <a:buClrTx/>
              <a:buSzTx/>
              <a:buFontTx/>
              <a:buNone/>
              <a:tabLst/>
              <a:defRPr/>
            </a:pPr>
            <a:endPar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42391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188912A0-FD97-1E51-9790-4A65584279A3}"/>
              </a:ext>
            </a:extLst>
          </p:cNvPr>
          <p:cNvSpPr txBox="1"/>
          <p:nvPr/>
        </p:nvSpPr>
        <p:spPr>
          <a:xfrm>
            <a:off x="1185863" y="785813"/>
            <a:ext cx="3943350" cy="646331"/>
          </a:xfrm>
          <a:prstGeom prst="rect">
            <a:avLst/>
          </a:prstGeom>
          <a:noFill/>
        </p:spPr>
        <p:txBody>
          <a:bodyPr wrap="square" rtlCol="0">
            <a:spAutoFit/>
          </a:bodyPr>
          <a:lstStyle/>
          <a:p>
            <a:r>
              <a:rPr lang="tr-TR" dirty="0"/>
              <a:t>4 Mart 2024</a:t>
            </a:r>
          </a:p>
          <a:p>
            <a:endParaRPr lang="tr-TR" dirty="0"/>
          </a:p>
        </p:txBody>
      </p:sp>
      <p:sp>
        <p:nvSpPr>
          <p:cNvPr id="3" name="Metin kutusu 2">
            <a:extLst>
              <a:ext uri="{FF2B5EF4-FFF2-40B4-BE49-F238E27FC236}">
                <a16:creationId xmlns:a16="http://schemas.microsoft.com/office/drawing/2014/main" id="{E296DD10-7A75-ADC7-7F3C-8812870AD182}"/>
              </a:ext>
            </a:extLst>
          </p:cNvPr>
          <p:cNvSpPr txBox="1"/>
          <p:nvPr/>
        </p:nvSpPr>
        <p:spPr>
          <a:xfrm>
            <a:off x="1185862" y="1432144"/>
            <a:ext cx="9101137" cy="2400657"/>
          </a:xfrm>
          <a:prstGeom prst="rect">
            <a:avLst/>
          </a:prstGeom>
          <a:noFill/>
        </p:spPr>
        <p:txBody>
          <a:bodyPr wrap="square" rtlCol="0">
            <a:spAutoFit/>
          </a:bodyPr>
          <a:lstStyle/>
          <a:p>
            <a:r>
              <a:rPr lang="tr-TR" sz="2400" b="1" dirty="0"/>
              <a:t>Dünya Obezite Günü</a:t>
            </a:r>
          </a:p>
          <a:p>
            <a:r>
              <a:rPr lang="tr-TR" dirty="0"/>
              <a:t> </a:t>
            </a:r>
          </a:p>
          <a:p>
            <a:r>
              <a:rPr lang="tr-TR" dirty="0"/>
              <a:t>2022 yılında dünyada 1 milyardan fazla insanın obezite ile yaşıyor</a:t>
            </a:r>
          </a:p>
          <a:p>
            <a:endParaRPr lang="tr-TR" dirty="0"/>
          </a:p>
          <a:p>
            <a:r>
              <a:rPr lang="tr-TR" dirty="0"/>
              <a:t>Yetişkinler arasında obezite 1990'dan bu yana iki kattan fazla artmış. çocuklar ve ergenler (5-19 yaş arası) arasında ise dört katına çıkmıştır. </a:t>
            </a:r>
          </a:p>
          <a:p>
            <a:endParaRPr lang="tr-TR" dirty="0"/>
          </a:p>
          <a:p>
            <a:r>
              <a:rPr lang="tr-TR" dirty="0"/>
              <a:t>2022 yılında yetişkinlerin %43'ünün aşırı kilolu olduğunu göstermektedir.</a:t>
            </a:r>
          </a:p>
        </p:txBody>
      </p:sp>
      <p:sp>
        <p:nvSpPr>
          <p:cNvPr id="5" name="Metin kutusu 4">
            <a:extLst>
              <a:ext uri="{FF2B5EF4-FFF2-40B4-BE49-F238E27FC236}">
                <a16:creationId xmlns:a16="http://schemas.microsoft.com/office/drawing/2014/main" id="{1B5F9A4D-2789-B827-CD3D-159439078BA4}"/>
              </a:ext>
            </a:extLst>
          </p:cNvPr>
          <p:cNvSpPr txBox="1"/>
          <p:nvPr/>
        </p:nvSpPr>
        <p:spPr>
          <a:xfrm>
            <a:off x="1832372" y="6253460"/>
            <a:ext cx="7340203" cy="461665"/>
          </a:xfrm>
          <a:prstGeom prst="rect">
            <a:avLst/>
          </a:prstGeom>
          <a:noFill/>
        </p:spPr>
        <p:txBody>
          <a:bodyPr wrap="square">
            <a:spAutoFit/>
          </a:bodyPr>
          <a:lstStyle/>
          <a:p>
            <a:pPr marL="457200" marR="0" lvl="1" indent="0" algn="just"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World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Health</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Organization</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srgbClr val="3C4245"/>
                </a:solidFill>
                <a:effectLst/>
                <a:uLnTx/>
                <a:uFillTx/>
                <a:latin typeface="Calibri" panose="020F0502020204030204"/>
                <a:ea typeface="+mn-ea"/>
                <a:cs typeface="+mn-cs"/>
              </a:rPr>
              <a:t>One in eight people are now living with obesity</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 (Erişim tarihi: </a:t>
            </a:r>
            <a:r>
              <a:rPr lang="tr-TR" sz="1200" dirty="0">
                <a:solidFill>
                  <a:srgbClr val="3C4245"/>
                </a:solidFill>
                <a:latin typeface="Calibri" panose="020F0502020204030204"/>
              </a:rPr>
              <a:t>04</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.03.2024) Erişim adresi</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srgbClr val="0070C0"/>
                </a:solidFill>
                <a:effectLst/>
                <a:uLnTx/>
                <a:uFillTx/>
                <a:latin typeface="Calibri" panose="020F0502020204030204"/>
                <a:ea typeface="+mn-ea"/>
                <a:cs typeface="+mn-cs"/>
                <a:hlinkClick r:id="rId2"/>
              </a:rPr>
              <a:t>https://www.who.int/news/item/01-03-2024-one-in-eight-people-are-now-living-with-obesity</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 </a:t>
            </a:r>
            <a:endParaRPr kumimoji="0" lang="en-US" sz="12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82696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E943D5C7-A3C0-AA5D-870E-5CD08D2BCC5F}"/>
              </a:ext>
            </a:extLst>
          </p:cNvPr>
          <p:cNvSpPr txBox="1"/>
          <p:nvPr/>
        </p:nvSpPr>
        <p:spPr>
          <a:xfrm>
            <a:off x="961429" y="302359"/>
            <a:ext cx="9611321" cy="5909310"/>
          </a:xfrm>
          <a:prstGeom prst="rect">
            <a:avLst/>
          </a:prstGeom>
          <a:noFill/>
        </p:spPr>
        <p:txBody>
          <a:bodyPr wrap="square">
            <a:spAutoFit/>
          </a:bodyPr>
          <a:lstStyle/>
          <a:p>
            <a:pPr algn="just"/>
            <a:r>
              <a:rPr lang="tr-TR" dirty="0"/>
              <a:t>2022'deki Dünya Sağlık Asamblesi'nde Üye Devletler, 2030'a kadar ülke düzeyinde eylemi destekleyen obeziteyi durdurmak için DSÖ Hızlandırma planını kabul etti. </a:t>
            </a:r>
          </a:p>
          <a:p>
            <a:pPr algn="just"/>
            <a:endParaRPr lang="tr-TR" dirty="0"/>
          </a:p>
          <a:p>
            <a:pPr algn="just"/>
            <a:r>
              <a:rPr lang="tr-TR" dirty="0"/>
              <a:t>Temel müdahaleler şunlardır</a:t>
            </a:r>
          </a:p>
          <a:p>
            <a:pPr algn="just"/>
            <a:endParaRPr lang="tr-TR" dirty="0"/>
          </a:p>
          <a:p>
            <a:pPr algn="just"/>
            <a:r>
              <a:rPr lang="tr-TR" dirty="0"/>
              <a:t>Emzirmenin teşviki, korunması ve desteklenmesi de dahil olmak üzere 1. günden itibaren sağlıklı uygulamaları desteklemeye yönelik eylemler;</a:t>
            </a:r>
          </a:p>
          <a:p>
            <a:pPr algn="just"/>
            <a:endParaRPr lang="tr-TR" dirty="0"/>
          </a:p>
          <a:p>
            <a:pPr algn="just"/>
            <a:r>
              <a:rPr lang="tr-TR" dirty="0"/>
              <a:t>Çocuklara yönelik zararlı yiyecek ve içecek pazarlamasına ilişkin düzenlemeler;</a:t>
            </a:r>
          </a:p>
          <a:p>
            <a:pPr algn="just"/>
            <a:endParaRPr lang="tr-TR" dirty="0"/>
          </a:p>
          <a:p>
            <a:pPr algn="just"/>
            <a:r>
              <a:rPr lang="tr-TR" dirty="0"/>
              <a:t>Okullara yakın yerlerde yağ, şeker ve tuz oranı yüksek ürünlerin satışını düzenlemeye yönelik girişimler de dahil olmak üzere okul gıda ve beslenme politikaları;</a:t>
            </a:r>
          </a:p>
          <a:p>
            <a:pPr algn="just"/>
            <a:endParaRPr lang="tr-TR" dirty="0"/>
          </a:p>
          <a:p>
            <a:pPr algn="just"/>
            <a:r>
              <a:rPr lang="tr-TR" dirty="0"/>
              <a:t>Sağlıklı beslenmeyi teşvik etmek için mali ve fiyatlandırma politikaları;</a:t>
            </a:r>
          </a:p>
          <a:p>
            <a:pPr algn="just"/>
            <a:endParaRPr lang="tr-TR" dirty="0"/>
          </a:p>
          <a:p>
            <a:pPr algn="just"/>
            <a:r>
              <a:rPr lang="tr-TR" dirty="0"/>
              <a:t>Beslenme etiketleme politikaları; sağlıklı beslenme ve egzersiz için halk eğitimi ve bilinçlendirme kampanyaları;</a:t>
            </a:r>
          </a:p>
          <a:p>
            <a:pPr algn="just"/>
            <a:endParaRPr lang="tr-TR" dirty="0"/>
          </a:p>
          <a:p>
            <a:pPr algn="just"/>
            <a:r>
              <a:rPr lang="tr-TR" dirty="0"/>
              <a:t>Okullarda fiziksel aktivite için standartlar; </a:t>
            </a:r>
          </a:p>
          <a:p>
            <a:pPr algn="just"/>
            <a:endParaRPr lang="tr-TR" dirty="0"/>
          </a:p>
          <a:p>
            <a:pPr algn="just"/>
            <a:r>
              <a:rPr lang="tr-TR" dirty="0"/>
              <a:t>Obezite önleme ve yönetim hizmetlerinin birinci basamak sağlık hizmetlerine entegrasyonu.</a:t>
            </a:r>
          </a:p>
        </p:txBody>
      </p:sp>
      <p:sp>
        <p:nvSpPr>
          <p:cNvPr id="5" name="Metin kutusu 4">
            <a:extLst>
              <a:ext uri="{FF2B5EF4-FFF2-40B4-BE49-F238E27FC236}">
                <a16:creationId xmlns:a16="http://schemas.microsoft.com/office/drawing/2014/main" id="{B4468187-1D5A-DC9D-275F-4C8B8BAC1D73}"/>
              </a:ext>
            </a:extLst>
          </p:cNvPr>
          <p:cNvSpPr txBox="1"/>
          <p:nvPr/>
        </p:nvSpPr>
        <p:spPr>
          <a:xfrm>
            <a:off x="2118121" y="6324808"/>
            <a:ext cx="7340204" cy="461665"/>
          </a:xfrm>
          <a:prstGeom prst="rect">
            <a:avLst/>
          </a:prstGeom>
          <a:noFill/>
        </p:spPr>
        <p:txBody>
          <a:bodyPr wrap="square">
            <a:spAutoFit/>
          </a:bodyPr>
          <a:lstStyle/>
          <a:p>
            <a:pPr marL="457200" marR="0" lvl="1" indent="0" algn="just"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World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Health</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Organization</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srgbClr val="3C4245"/>
                </a:solidFill>
                <a:effectLst/>
                <a:uLnTx/>
                <a:uFillTx/>
                <a:latin typeface="Calibri" panose="020F0502020204030204"/>
                <a:ea typeface="+mn-ea"/>
                <a:cs typeface="+mn-cs"/>
              </a:rPr>
              <a:t>One in eight people are now living with obesity</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 (Erişim tarihi: </a:t>
            </a:r>
            <a:r>
              <a:rPr lang="tr-TR" sz="1200" dirty="0">
                <a:solidFill>
                  <a:srgbClr val="3C4245"/>
                </a:solidFill>
                <a:latin typeface="Calibri" panose="020F0502020204030204"/>
              </a:rPr>
              <a:t>04</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.03.2024) Erişim adresi</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srgbClr val="0070C0"/>
                </a:solidFill>
                <a:effectLst/>
                <a:uLnTx/>
                <a:uFillTx/>
                <a:latin typeface="Calibri" panose="020F0502020204030204"/>
                <a:ea typeface="+mn-ea"/>
                <a:cs typeface="+mn-cs"/>
                <a:hlinkClick r:id="rId2"/>
              </a:rPr>
              <a:t>https://www.who.int/news/item/01-03-2024-one-in-eight-people-are-now-living-with-obesity</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 </a:t>
            </a:r>
            <a:endParaRPr kumimoji="0" lang="en-US" sz="12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8470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19739CA2-3D19-CB57-516E-E1138C680D7F}"/>
              </a:ext>
            </a:extLst>
          </p:cNvPr>
          <p:cNvSpPr txBox="1"/>
          <p:nvPr/>
        </p:nvSpPr>
        <p:spPr>
          <a:xfrm>
            <a:off x="1414461" y="1120676"/>
            <a:ext cx="9015413" cy="3139321"/>
          </a:xfrm>
          <a:prstGeom prst="rect">
            <a:avLst/>
          </a:prstGeom>
          <a:noFill/>
        </p:spPr>
        <p:txBody>
          <a:bodyPr wrap="square">
            <a:spAutoFit/>
          </a:bodyPr>
          <a:lstStyle/>
          <a:p>
            <a:pPr algn="just"/>
            <a:r>
              <a:rPr lang="tr-TR" b="0" i="0" dirty="0">
                <a:solidFill>
                  <a:srgbClr val="212529"/>
                </a:solidFill>
                <a:effectLst/>
              </a:rPr>
              <a:t>Bakanlığımız ve 81 İl Sağlık Müdürlüğü, 4 Mart’ta Dünya Obezite Günü için belirlenen “</a:t>
            </a:r>
            <a:r>
              <a:rPr lang="tr-TR" b="1" i="0" dirty="0">
                <a:solidFill>
                  <a:srgbClr val="212529"/>
                </a:solidFill>
                <a:effectLst/>
              </a:rPr>
              <a:t>Sağlıklı Beslen, Egzersiz Yap, Sağlıklı Kiloda Kal</a:t>
            </a:r>
            <a:r>
              <a:rPr lang="tr-TR" b="0" i="0" dirty="0">
                <a:solidFill>
                  <a:srgbClr val="212529"/>
                </a:solidFill>
                <a:effectLst/>
              </a:rPr>
              <a:t>” ve “</a:t>
            </a:r>
            <a:r>
              <a:rPr lang="tr-TR" b="1" i="0" dirty="0">
                <a:solidFill>
                  <a:srgbClr val="212529"/>
                </a:solidFill>
                <a:effectLst/>
              </a:rPr>
              <a:t>Haydi, Obezite ve Gençliği/Yaşlılığı/Egzersizi Konuşalım</a:t>
            </a:r>
            <a:r>
              <a:rPr lang="tr-TR" b="0" i="0" dirty="0">
                <a:solidFill>
                  <a:srgbClr val="212529"/>
                </a:solidFill>
                <a:effectLst/>
              </a:rPr>
              <a:t>” temaları çerçevesinde etkinlikler planlanmaktadır. </a:t>
            </a:r>
          </a:p>
          <a:p>
            <a:pPr algn="just"/>
            <a:endParaRPr lang="tr-TR" dirty="0">
              <a:solidFill>
                <a:srgbClr val="212529"/>
              </a:solidFill>
            </a:endParaRPr>
          </a:p>
          <a:p>
            <a:pPr algn="just"/>
            <a:r>
              <a:rPr lang="tr-TR" b="0" i="0" dirty="0">
                <a:solidFill>
                  <a:srgbClr val="212529"/>
                </a:solidFill>
                <a:effectLst/>
              </a:rPr>
              <a:t>Ülkemizde 2010 yılında uygulanmaya başlanan “Türkiye Sağlıklı Beslenme ve Hareketli Hayat Programı Yetişkin ve Çocukluk Çağı Obezitesinin Önlenmesi ve Fiziksel Aktivite Eylem Planı” güncellenerek uygulanmaya devam etmektedir. </a:t>
            </a:r>
          </a:p>
          <a:p>
            <a:pPr algn="just"/>
            <a:endParaRPr lang="tr-TR" dirty="0">
              <a:solidFill>
                <a:srgbClr val="212529"/>
              </a:solidFill>
            </a:endParaRPr>
          </a:p>
          <a:p>
            <a:pPr algn="just"/>
            <a:r>
              <a:rPr lang="tr-TR" b="0" i="0" dirty="0">
                <a:solidFill>
                  <a:srgbClr val="212529"/>
                </a:solidFill>
                <a:effectLst/>
              </a:rPr>
              <a:t>Ayrıca Bakanlığımız tarafından uygulanmakta olan “</a:t>
            </a:r>
            <a:r>
              <a:rPr lang="tr-TR" b="1" i="0" dirty="0">
                <a:solidFill>
                  <a:srgbClr val="212529"/>
                </a:solidFill>
                <a:effectLst/>
              </a:rPr>
              <a:t>Türkiye Diyabet Programı</a:t>
            </a:r>
            <a:r>
              <a:rPr lang="tr-TR" b="0" i="0" dirty="0">
                <a:solidFill>
                  <a:srgbClr val="212529"/>
                </a:solidFill>
                <a:effectLst/>
              </a:rPr>
              <a:t>” ve “</a:t>
            </a:r>
            <a:r>
              <a:rPr lang="tr-TR" b="1" i="0" dirty="0">
                <a:solidFill>
                  <a:srgbClr val="212529"/>
                </a:solidFill>
                <a:effectLst/>
              </a:rPr>
              <a:t>Türkiye Aşırı Tuz Tüketiminin Azaltılması Programı</a:t>
            </a:r>
            <a:r>
              <a:rPr lang="tr-TR" b="0" i="0" dirty="0">
                <a:solidFill>
                  <a:srgbClr val="212529"/>
                </a:solidFill>
                <a:effectLst/>
              </a:rPr>
              <a:t>” da sağlıklı beslenme ve obezite ile mücadeleye doğrudan ve dolaylı katkıları olan programlardır.</a:t>
            </a:r>
            <a:endParaRPr lang="tr-TR" dirty="0"/>
          </a:p>
        </p:txBody>
      </p:sp>
      <p:sp>
        <p:nvSpPr>
          <p:cNvPr id="9" name="Metin kutusu 8">
            <a:extLst>
              <a:ext uri="{FF2B5EF4-FFF2-40B4-BE49-F238E27FC236}">
                <a16:creationId xmlns:a16="http://schemas.microsoft.com/office/drawing/2014/main" id="{BD40EB4E-71A3-0310-D1FE-A2D9C92A136F}"/>
              </a:ext>
            </a:extLst>
          </p:cNvPr>
          <p:cNvSpPr txBox="1"/>
          <p:nvPr/>
        </p:nvSpPr>
        <p:spPr>
          <a:xfrm>
            <a:off x="3025973" y="6243458"/>
            <a:ext cx="6140053" cy="461665"/>
          </a:xfrm>
          <a:prstGeom prst="rect">
            <a:avLst/>
          </a:prstGeom>
          <a:noFill/>
        </p:spPr>
        <p:txBody>
          <a:bodyPr wrap="square">
            <a:spAutoFit/>
          </a:bodyPr>
          <a:lstStyle/>
          <a:p>
            <a:r>
              <a:rPr lang="tr-TR" sz="1200" dirty="0">
                <a:solidFill>
                  <a:prstClr val="black"/>
                </a:solidFill>
                <a:latin typeface="Calibri" panose="020F0502020204030204"/>
              </a:rPr>
              <a:t>T.C. Sağlık Bakanlığı. </a:t>
            </a:r>
            <a:r>
              <a:rPr lang="de-DE" sz="1200" b="0" i="0" dirty="0">
                <a:solidFill>
                  <a:srgbClr val="212529"/>
                </a:solidFill>
                <a:effectLst/>
                <a:latin typeface="font_semi_bold"/>
              </a:rPr>
              <a:t>4 Mart </a:t>
            </a:r>
            <a:r>
              <a:rPr lang="de-DE" sz="1200" b="0" i="0" dirty="0" err="1">
                <a:solidFill>
                  <a:srgbClr val="212529"/>
                </a:solidFill>
                <a:effectLst/>
                <a:latin typeface="font_semi_bold"/>
              </a:rPr>
              <a:t>Dünya</a:t>
            </a:r>
            <a:r>
              <a:rPr lang="de-DE" sz="1200" b="0" i="0" dirty="0">
                <a:solidFill>
                  <a:srgbClr val="212529"/>
                </a:solidFill>
                <a:effectLst/>
                <a:latin typeface="font_semi_bold"/>
              </a:rPr>
              <a:t> </a:t>
            </a:r>
            <a:r>
              <a:rPr lang="de-DE" sz="1200" b="0" i="0" dirty="0" err="1">
                <a:solidFill>
                  <a:srgbClr val="212529"/>
                </a:solidFill>
                <a:effectLst/>
                <a:latin typeface="font_semi_bold"/>
              </a:rPr>
              <a:t>Obezite</a:t>
            </a:r>
            <a:r>
              <a:rPr lang="de-DE" sz="1200" b="0" i="0" dirty="0">
                <a:solidFill>
                  <a:srgbClr val="212529"/>
                </a:solidFill>
                <a:effectLst/>
                <a:latin typeface="font_semi_bold"/>
              </a:rPr>
              <a:t> </a:t>
            </a:r>
            <a:r>
              <a:rPr lang="de-DE" sz="1200" b="0" i="0" dirty="0" err="1">
                <a:solidFill>
                  <a:srgbClr val="212529"/>
                </a:solidFill>
                <a:effectLst/>
                <a:latin typeface="font_semi_bold"/>
              </a:rPr>
              <a:t>Günü</a:t>
            </a:r>
            <a:r>
              <a:rPr lang="tr-TR" sz="1200" dirty="0">
                <a:solidFill>
                  <a:srgbClr val="212529"/>
                </a:solidFill>
                <a:latin typeface="font_semi_bold"/>
              </a:rPr>
              <a:t> </a:t>
            </a:r>
            <a:r>
              <a:rPr lang="tr-TR" sz="1200" dirty="0">
                <a:solidFill>
                  <a:prstClr val="black"/>
                </a:solidFill>
                <a:latin typeface="Calibri" panose="020F0502020204030204"/>
              </a:rPr>
              <a:t>(Erişim tarihi: 04.03.2024) Erişim adresi</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hlinkClick r:id="rId2"/>
              </a:rPr>
              <a:t>https://www.saglik.gov.tr/TR-102770/4-mart-dunya-obezite-gunu.html</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endParaRPr lang="tr-TR" sz="1200" b="0" i="0" dirty="0">
              <a:solidFill>
                <a:srgbClr val="212529"/>
              </a:solidFill>
              <a:effectLst/>
              <a:latin typeface="font_semi_bold"/>
            </a:endParaRPr>
          </a:p>
        </p:txBody>
      </p:sp>
    </p:spTree>
    <p:extLst>
      <p:ext uri="{BB962C8B-B14F-4D97-AF65-F5344CB8AC3E}">
        <p14:creationId xmlns:p14="http://schemas.microsoft.com/office/powerpoint/2010/main" val="1253021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0ACE4CC-9BA6-BB69-2742-C361460A68A5}"/>
              </a:ext>
            </a:extLst>
          </p:cNvPr>
          <p:cNvSpPr txBox="1"/>
          <p:nvPr/>
        </p:nvSpPr>
        <p:spPr>
          <a:xfrm>
            <a:off x="1707357" y="995808"/>
            <a:ext cx="7240190" cy="461665"/>
          </a:xfrm>
          <a:prstGeom prst="rect">
            <a:avLst/>
          </a:prstGeom>
          <a:noFill/>
        </p:spPr>
        <p:txBody>
          <a:bodyPr wrap="square">
            <a:spAutoFit/>
          </a:bodyPr>
          <a:lstStyle/>
          <a:p>
            <a:r>
              <a:rPr lang="tr-TR" sz="2400" b="1" dirty="0">
                <a:effectLst/>
                <a:latin typeface="Calibri" panose="020F0502020204030204" pitchFamily="34" charset="0"/>
                <a:ea typeface="Calibri" panose="020F0502020204030204" pitchFamily="34" charset="0"/>
                <a:cs typeface="Times New Roman" panose="02020603050405020304" pitchFamily="18" charset="0"/>
              </a:rPr>
              <a:t>Küresel Rahim Ağzı Kanseri Eliminasyon Forumu</a:t>
            </a:r>
            <a:endParaRPr lang="tr-TR" sz="2000" b="1" dirty="0"/>
          </a:p>
        </p:txBody>
      </p:sp>
      <p:sp>
        <p:nvSpPr>
          <p:cNvPr id="5" name="Metin kutusu 4">
            <a:extLst>
              <a:ext uri="{FF2B5EF4-FFF2-40B4-BE49-F238E27FC236}">
                <a16:creationId xmlns:a16="http://schemas.microsoft.com/office/drawing/2014/main" id="{46CF14D8-F1F9-FD4B-7A2B-9EA0306FB626}"/>
              </a:ext>
            </a:extLst>
          </p:cNvPr>
          <p:cNvSpPr txBox="1"/>
          <p:nvPr/>
        </p:nvSpPr>
        <p:spPr>
          <a:xfrm>
            <a:off x="1703785" y="1624575"/>
            <a:ext cx="9126140" cy="3987695"/>
          </a:xfrm>
          <a:prstGeom prst="rect">
            <a:avLst/>
          </a:prstGeom>
          <a:noFill/>
        </p:spPr>
        <p:txBody>
          <a:bodyPr wrap="square">
            <a:spAutoFit/>
          </a:bodyPr>
          <a:lstStyle/>
          <a:p>
            <a:pPr algn="just">
              <a:lnSpc>
                <a:spcPct val="107000"/>
              </a:lnSpc>
              <a:spcAft>
                <a:spcPts val="800"/>
              </a:spcAft>
            </a:pPr>
            <a:r>
              <a:rPr lang="tr-TR" sz="2000" kern="100" dirty="0">
                <a:effectLst/>
                <a:latin typeface="Calibri" panose="020F0502020204030204" pitchFamily="34" charset="0"/>
                <a:ea typeface="Calibri" panose="020F0502020204030204" pitchFamily="34" charset="0"/>
                <a:cs typeface="Times New Roman" panose="02020603050405020304" pitchFamily="18" charset="0"/>
              </a:rPr>
              <a:t> </a:t>
            </a:r>
            <a:r>
              <a:rPr lang="tr-TR" kern="100" dirty="0">
                <a:effectLst/>
                <a:latin typeface="Calibri" panose="020F0502020204030204" pitchFamily="34" charset="0"/>
                <a:ea typeface="Calibri" panose="020F0502020204030204" pitchFamily="34" charset="0"/>
                <a:cs typeface="Times New Roman" panose="02020603050405020304" pitchFamily="18" charset="0"/>
              </a:rPr>
              <a:t>Yeni ülke politika ve program taahhütleri</a:t>
            </a:r>
          </a:p>
          <a:p>
            <a:pPr algn="just">
              <a:lnSpc>
                <a:spcPct val="107000"/>
              </a:lnSpc>
              <a:spcAft>
                <a:spcPts val="800"/>
              </a:spcAft>
            </a:pPr>
            <a:r>
              <a:rPr lang="tr-TR" kern="100" dirty="0">
                <a:effectLst/>
                <a:latin typeface="Calibri" panose="020F0502020204030204" pitchFamily="34" charset="0"/>
                <a:ea typeface="Calibri" panose="020F0502020204030204" pitchFamily="34" charset="0"/>
                <a:cs typeface="Times New Roman" panose="02020603050405020304" pitchFamily="18" charset="0"/>
              </a:rPr>
              <a:t> </a:t>
            </a:r>
            <a:r>
              <a:rPr lang="tr-TR" kern="100" dirty="0">
                <a:latin typeface="Calibri" panose="020F0502020204030204" pitchFamily="34" charset="0"/>
                <a:ea typeface="Calibri" panose="020F0502020204030204" pitchFamily="34" charset="0"/>
                <a:cs typeface="Times New Roman" panose="02020603050405020304" pitchFamily="18" charset="0"/>
              </a:rPr>
              <a:t>Y</a:t>
            </a:r>
            <a:r>
              <a:rPr lang="tr-TR" kern="100" dirty="0">
                <a:effectLst/>
                <a:latin typeface="Calibri" panose="020F0502020204030204" pitchFamily="34" charset="0"/>
                <a:ea typeface="Calibri" panose="020F0502020204030204" pitchFamily="34" charset="0"/>
                <a:cs typeface="Times New Roman" panose="02020603050405020304" pitchFamily="18" charset="0"/>
              </a:rPr>
              <a:t>aklaşık 600 milyon ABD doları tutarında yeni finansman</a:t>
            </a:r>
          </a:p>
          <a:p>
            <a:pPr algn="just">
              <a:lnSpc>
                <a:spcPct val="107000"/>
              </a:lnSpc>
              <a:spcAft>
                <a:spcPts val="800"/>
              </a:spcAft>
            </a:pPr>
            <a:r>
              <a:rPr lang="tr-TR" kern="100" dirty="0">
                <a:effectLst/>
                <a:latin typeface="Calibri" panose="020F0502020204030204" pitchFamily="34" charset="0"/>
                <a:ea typeface="Calibri" panose="020F0502020204030204" pitchFamily="34" charset="0"/>
                <a:cs typeface="Times New Roman" panose="02020603050405020304" pitchFamily="18" charset="0"/>
              </a:rPr>
              <a:t> 2030 yılına kadar yüz binlerce hayat kurtarma şansı sunuyor.</a:t>
            </a:r>
          </a:p>
          <a:p>
            <a:pPr algn="just">
              <a:lnSpc>
                <a:spcPct val="107000"/>
              </a:lnSpc>
              <a:spcAft>
                <a:spcPts val="800"/>
              </a:spcAf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kern="100" dirty="0">
                <a:effectLst/>
                <a:latin typeface="Calibri" panose="020F0502020204030204" pitchFamily="34" charset="0"/>
                <a:ea typeface="Calibri" panose="020F0502020204030204" pitchFamily="34" charset="0"/>
                <a:cs typeface="Times New Roman" panose="02020603050405020304" pitchFamily="18" charset="0"/>
              </a:rPr>
              <a:t>Aşı kapsamının genişletilmesi ve tarama ve tedavi programlarının güçlendirilmesinin tam anlamıyla gerçekleştirilmesi halinde, dünya ilk kez bir kanseri ortadan kaldırabilir.</a:t>
            </a:r>
          </a:p>
          <a:p>
            <a:pPr algn="just">
              <a:lnSpc>
                <a:spcPct val="107000"/>
              </a:lnSpc>
              <a:spcAft>
                <a:spcPts val="800"/>
              </a:spcAft>
            </a:pPr>
            <a:r>
              <a:rPr lang="tr-TR" dirty="0">
                <a:effectLst/>
                <a:latin typeface="Calibri" panose="020F0502020204030204" pitchFamily="34" charset="0"/>
                <a:ea typeface="Calibri" panose="020F0502020204030204" pitchFamily="34" charset="0"/>
                <a:cs typeface="Times New Roman" panose="02020603050405020304" pitchFamily="18" charset="0"/>
              </a:rPr>
              <a:t>Her iki dakikada bir, bir kadın rahim ağzı kanserinden ölmektedir; oysa bu hastalığı önleyecek ve hatta ortadan kaldıracak bilgi ve araçlar halihazırda mevcuttur</a:t>
            </a:r>
          </a:p>
          <a:p>
            <a:pPr algn="just">
              <a:lnSpc>
                <a:spcPct val="107000"/>
              </a:lnSpc>
              <a:spcAft>
                <a:spcPts val="800"/>
              </a:spcAft>
            </a:pPr>
            <a:r>
              <a:rPr lang="tr-TR" dirty="0">
                <a:effectLst/>
                <a:latin typeface="Calibri" panose="020F0502020204030204" pitchFamily="34" charset="0"/>
                <a:ea typeface="Calibri" panose="020F0502020204030204" pitchFamily="34" charset="0"/>
                <a:cs typeface="Times New Roman" panose="02020603050405020304" pitchFamily="18" charset="0"/>
              </a:rPr>
              <a:t>Rahim ağzı kanseri dünya genelinde kadınlarda en sık görülen dördüncü kanser türüdür ve düşük ve orta gelirli ülkelerdeki kadınları ve ailelerini orantısız bir şekilde etkilemeye devam etmektedir</a:t>
            </a:r>
            <a:endParaRPr lang="tr-TR"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Metin kutusu 6">
            <a:extLst>
              <a:ext uri="{FF2B5EF4-FFF2-40B4-BE49-F238E27FC236}">
                <a16:creationId xmlns:a16="http://schemas.microsoft.com/office/drawing/2014/main" id="{3E088178-B27E-3673-2B2B-775EC5F7C439}"/>
              </a:ext>
            </a:extLst>
          </p:cNvPr>
          <p:cNvSpPr txBox="1"/>
          <p:nvPr/>
        </p:nvSpPr>
        <p:spPr>
          <a:xfrm>
            <a:off x="1703785" y="6211669"/>
            <a:ext cx="7678340" cy="646331"/>
          </a:xfrm>
          <a:prstGeom prst="rect">
            <a:avLst/>
          </a:prstGeom>
          <a:noFill/>
        </p:spPr>
        <p:txBody>
          <a:bodyPr wrap="square">
            <a:spAutoFit/>
          </a:bodyPr>
          <a:lstStyle/>
          <a:p>
            <a:pPr marL="457200" marR="0" lvl="1" indent="0" algn="just"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World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Health</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Organization</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srgbClr val="3C4245"/>
                </a:solidFill>
                <a:effectLst/>
                <a:uLnTx/>
                <a:uFillTx/>
                <a:latin typeface="Calibri" panose="020F0502020204030204"/>
                <a:ea typeface="+mn-ea"/>
                <a:cs typeface="+mn-cs"/>
              </a:rPr>
              <a:t>Wave of new commitments marks historic step towards the elimination of cervical cancer</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 (Erişim tarihi: 05.03.2024) Erişim adresi</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srgbClr val="0070C0"/>
                </a:solidFill>
                <a:effectLst/>
                <a:uLnTx/>
                <a:uFillTx/>
                <a:latin typeface="Calibri" panose="020F0502020204030204"/>
                <a:ea typeface="+mn-ea"/>
                <a:cs typeface="+mn-cs"/>
              </a:rPr>
              <a:t>https://www.who.int/news/item/05-03-2024-wave-of-new-commitments-marks-historic-step-towards-the-elimination-of-cervical-cancer</a:t>
            </a:r>
          </a:p>
        </p:txBody>
      </p:sp>
      <p:sp>
        <p:nvSpPr>
          <p:cNvPr id="9" name="Metin kutusu 8">
            <a:extLst>
              <a:ext uri="{FF2B5EF4-FFF2-40B4-BE49-F238E27FC236}">
                <a16:creationId xmlns:a16="http://schemas.microsoft.com/office/drawing/2014/main" id="{7FA17EBB-B9B9-6959-3FF5-7752CD0354A2}"/>
              </a:ext>
            </a:extLst>
          </p:cNvPr>
          <p:cNvSpPr txBox="1"/>
          <p:nvPr/>
        </p:nvSpPr>
        <p:spPr>
          <a:xfrm>
            <a:off x="1703785" y="563236"/>
            <a:ext cx="6093618" cy="369332"/>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solidFill>
                  <a:prstClr val="black"/>
                </a:solidFill>
                <a:latin typeface="Calibri" panose="020F0502020204030204"/>
              </a:rPr>
              <a:t>5</a:t>
            </a:r>
            <a:r>
              <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rPr>
              <a:t> Mart 2024</a:t>
            </a:r>
          </a:p>
        </p:txBody>
      </p:sp>
    </p:spTree>
    <p:extLst>
      <p:ext uri="{BB962C8B-B14F-4D97-AF65-F5344CB8AC3E}">
        <p14:creationId xmlns:p14="http://schemas.microsoft.com/office/powerpoint/2010/main" val="10743390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3DF230A3-5D87-DB63-E1D6-17092A4F551B}"/>
              </a:ext>
            </a:extLst>
          </p:cNvPr>
          <p:cNvSpPr txBox="1"/>
          <p:nvPr/>
        </p:nvSpPr>
        <p:spPr>
          <a:xfrm>
            <a:off x="1432322" y="682543"/>
            <a:ext cx="8683228" cy="3259418"/>
          </a:xfrm>
          <a:prstGeom prst="rect">
            <a:avLst/>
          </a:prstGeom>
          <a:noFill/>
        </p:spPr>
        <p:txBody>
          <a:bodyPr wrap="square">
            <a:spAutoFit/>
          </a:bodyPr>
          <a:lstStyle/>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Dünya Sağlık Örgütü'nün (WHO) 2022 yılında tek dozluk HPV aşı programlarına yönelik küresel tavsiyesi, aşılama programlarının yaygınlaştırılmasının önündeki engelleri önemli ölçüde azaltmıştır. </a:t>
            </a:r>
          </a:p>
          <a:p>
            <a:pPr algn="just">
              <a:lnSpc>
                <a:spcPct val="107000"/>
              </a:lnSpc>
              <a:spcAft>
                <a:spcPts val="800"/>
              </a:spcAf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Bu tavsiye, 2023 yılında Amerika Bölgesi'nde de benzer bir tavsiye ile pekiştirilmiştir.</a:t>
            </a:r>
          </a:p>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DSÖ'nün Afrika Bölge Ofisi, bölgedeki ülkelerin tek doz aşı programını benimsemeleri için kendi tavsiyesiyle aynı yolu izlemiştir. </a:t>
            </a:r>
          </a:p>
          <a:p>
            <a:pPr algn="just">
              <a:lnSpc>
                <a:spcPct val="107000"/>
              </a:lnSpc>
              <a:spcAft>
                <a:spcPts val="800"/>
              </a:spcAft>
            </a:pPr>
            <a:endParaRPr lang="tr-TR" kern="1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Bugüne kadar 37 ülke tek doz rejimine geçtiğini veya geçme niyetinde olduğunu bildirmiştir. </a:t>
            </a:r>
            <a:endParaRPr lang="tr-TR" sz="105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Metin kutusu 4">
            <a:extLst>
              <a:ext uri="{FF2B5EF4-FFF2-40B4-BE49-F238E27FC236}">
                <a16:creationId xmlns:a16="http://schemas.microsoft.com/office/drawing/2014/main" id="{A387B144-C810-08BB-BDED-7EAA215E8194}"/>
              </a:ext>
            </a:extLst>
          </p:cNvPr>
          <p:cNvSpPr txBox="1"/>
          <p:nvPr/>
        </p:nvSpPr>
        <p:spPr>
          <a:xfrm>
            <a:off x="1846658" y="6175457"/>
            <a:ext cx="7525941" cy="646331"/>
          </a:xfrm>
          <a:prstGeom prst="rect">
            <a:avLst/>
          </a:prstGeom>
          <a:noFill/>
        </p:spPr>
        <p:txBody>
          <a:bodyPr wrap="square">
            <a:spAutoFit/>
          </a:bodyPr>
          <a:lstStyle/>
          <a:p>
            <a:pPr marL="457200" marR="0" lvl="1" indent="0" algn="just"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World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Health</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Organization</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srgbClr val="3C4245"/>
                </a:solidFill>
                <a:effectLst/>
                <a:uLnTx/>
                <a:uFillTx/>
                <a:latin typeface="Calibri" panose="020F0502020204030204"/>
                <a:ea typeface="+mn-ea"/>
                <a:cs typeface="+mn-cs"/>
              </a:rPr>
              <a:t>Wave of new commitments marks historic step towards the elimination of cervical cancer</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 (Erişim tarihi: 05.03.2024) Erişim adresi</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srgbClr val="0070C0"/>
                </a:solidFill>
                <a:effectLst/>
                <a:uLnTx/>
                <a:uFillTx/>
                <a:latin typeface="Calibri" panose="020F0502020204030204"/>
                <a:ea typeface="+mn-ea"/>
                <a:cs typeface="+mn-cs"/>
              </a:rPr>
              <a:t>https://www.who.int/news/item/05-03-2024-wave-of-new-commitments-marks-historic-step-towards-the-elimination-of-cervical-cancer</a:t>
            </a:r>
          </a:p>
        </p:txBody>
      </p:sp>
    </p:spTree>
    <p:extLst>
      <p:ext uri="{BB962C8B-B14F-4D97-AF65-F5344CB8AC3E}">
        <p14:creationId xmlns:p14="http://schemas.microsoft.com/office/powerpoint/2010/main" val="3107406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99938628-F6A1-7ABE-77C4-A3A0E9E387BC}"/>
              </a:ext>
            </a:extLst>
          </p:cNvPr>
          <p:cNvSpPr txBox="1"/>
          <p:nvPr/>
        </p:nvSpPr>
        <p:spPr>
          <a:xfrm>
            <a:off x="1339751" y="125685"/>
            <a:ext cx="6093618" cy="369332"/>
          </a:xfrm>
          <a:prstGeom prst="rect">
            <a:avLst/>
          </a:prstGeom>
          <a:noFill/>
        </p:spPr>
        <p:txBody>
          <a:bodyPr wrap="square">
            <a:spAutoFit/>
          </a:bodyPr>
          <a:lstStyle/>
          <a:p>
            <a:r>
              <a:rPr lang="tr-TR" dirty="0"/>
              <a:t>6 Mart 2024</a:t>
            </a:r>
          </a:p>
        </p:txBody>
      </p:sp>
      <p:sp>
        <p:nvSpPr>
          <p:cNvPr id="5" name="Metin kutusu 4">
            <a:extLst>
              <a:ext uri="{FF2B5EF4-FFF2-40B4-BE49-F238E27FC236}">
                <a16:creationId xmlns:a16="http://schemas.microsoft.com/office/drawing/2014/main" id="{2BCADA73-4B63-B505-EB2A-C557F64196E8}"/>
              </a:ext>
            </a:extLst>
          </p:cNvPr>
          <p:cNvSpPr txBox="1"/>
          <p:nvPr/>
        </p:nvSpPr>
        <p:spPr>
          <a:xfrm>
            <a:off x="1339750" y="453673"/>
            <a:ext cx="9818787" cy="6001643"/>
          </a:xfrm>
          <a:prstGeom prst="rect">
            <a:avLst/>
          </a:prstGeom>
          <a:noFill/>
        </p:spPr>
        <p:txBody>
          <a:bodyPr wrap="square">
            <a:spAutoFit/>
          </a:bodyPr>
          <a:lstStyle/>
          <a:p>
            <a:pPr algn="just"/>
            <a:r>
              <a:rPr lang="tr-TR" sz="2400" b="1" dirty="0"/>
              <a:t>Sıtma Bakanlar Konferansı</a:t>
            </a:r>
          </a:p>
          <a:p>
            <a:pPr algn="just"/>
            <a:r>
              <a:rPr lang="tr-TR" dirty="0"/>
              <a:t>DSÖ ve ortakları Kamerun da  Sıtma Bakanlar Konferansı düzenledi. (11 Afrika ülkesi bakanı)</a:t>
            </a:r>
          </a:p>
          <a:p>
            <a:pPr algn="just"/>
            <a:endParaRPr lang="tr-TR" dirty="0"/>
          </a:p>
          <a:p>
            <a:pPr algn="just"/>
            <a:r>
              <a:rPr lang="tr-TR" dirty="0"/>
              <a:t>11 ülke - küresel sıtma yükünün yaklaşık %70'ini taşıyor</a:t>
            </a:r>
          </a:p>
          <a:p>
            <a:pPr algn="just"/>
            <a:endParaRPr lang="tr-TR" dirty="0"/>
          </a:p>
          <a:p>
            <a:pPr algn="just"/>
            <a:r>
              <a:rPr lang="tr-TR" dirty="0"/>
              <a:t>Afrika bölgesi- küresel sıtma yükünün %94'ünü  </a:t>
            </a:r>
          </a:p>
          <a:p>
            <a:pPr marL="0" marR="0" lvl="0" indent="0" algn="just" defTabSz="914400" rtl="0" eaLnBrk="1" fontAlgn="auto" latinLnBrk="0" hangingPunct="1">
              <a:lnSpc>
                <a:spcPct val="100000"/>
              </a:lnSpc>
              <a:spcBef>
                <a:spcPts val="0"/>
              </a:spcBef>
              <a:spcAft>
                <a:spcPts val="0"/>
              </a:spcAft>
              <a:buClrTx/>
              <a:buSzTx/>
              <a:buFontTx/>
              <a:buNone/>
              <a:tabLst/>
              <a:defRPr/>
            </a:pPr>
            <a:r>
              <a:rPr lang="tr-TR" dirty="0"/>
              <a:t>                          </a:t>
            </a:r>
            <a:r>
              <a:rPr kumimoji="0" lang="tr-TR" sz="1800" b="0" i="0" u="none" strike="noStrike" kern="1200" cap="none" spc="0" normalizeH="0" baseline="0" noProof="0" dirty="0">
                <a:ln>
                  <a:noFill/>
                </a:ln>
                <a:solidFill>
                  <a:prstClr val="black"/>
                </a:solidFill>
                <a:effectLst/>
                <a:uLnTx/>
                <a:uFillTx/>
                <a:ea typeface="+mn-ea"/>
                <a:cs typeface="+mn-cs"/>
              </a:rPr>
              <a:t>küresel ölümlerin %95’ini (</a:t>
            </a:r>
            <a:r>
              <a:rPr lang="tr-TR" dirty="0"/>
              <a:t>2022 yılında tahminen 580.000 ölüm)</a:t>
            </a:r>
          </a:p>
          <a:p>
            <a:pPr marL="0" marR="0" lvl="0" indent="0" algn="just" defTabSz="914400" rtl="0" eaLnBrk="1" fontAlgn="auto" latinLnBrk="0" hangingPunct="1">
              <a:lnSpc>
                <a:spcPct val="100000"/>
              </a:lnSpc>
              <a:spcBef>
                <a:spcPts val="0"/>
              </a:spcBef>
              <a:spcAft>
                <a:spcPts val="0"/>
              </a:spcAft>
              <a:buClrTx/>
              <a:buSzTx/>
              <a:buFontTx/>
              <a:buNone/>
              <a:tabLst/>
              <a:defRPr/>
            </a:pPr>
            <a:endParaRPr lang="tr-TR" dirty="0"/>
          </a:p>
          <a:p>
            <a:pPr marL="0" marR="0" lvl="0" indent="0" algn="just" defTabSz="914400" rtl="0" eaLnBrk="1" fontAlgn="auto" latinLnBrk="0" hangingPunct="1">
              <a:lnSpc>
                <a:spcPct val="100000"/>
              </a:lnSpc>
              <a:spcBef>
                <a:spcPts val="0"/>
              </a:spcBef>
              <a:spcAft>
                <a:spcPts val="0"/>
              </a:spcAft>
              <a:buClrTx/>
              <a:buSzTx/>
              <a:buFontTx/>
              <a:buNone/>
              <a:tabLst/>
              <a:defRPr/>
            </a:pPr>
            <a:r>
              <a:rPr lang="tr-TR" dirty="0"/>
              <a:t>Hastalıktan kaynaklanan ölümleri sona erdirmek üzere hızlandırılmış eylemi taahhüt eden bildiri</a:t>
            </a:r>
          </a:p>
          <a:p>
            <a:pPr algn="just"/>
            <a:endParaRPr lang="tr-TR" dirty="0"/>
          </a:p>
          <a:p>
            <a:pPr algn="just"/>
            <a:r>
              <a:rPr lang="tr-TR" dirty="0"/>
              <a:t>Sıtma kontrol programları için daha güçlü liderlik ve daha fazla yerel finansman sağlamayı; </a:t>
            </a:r>
          </a:p>
          <a:p>
            <a:pPr algn="just"/>
            <a:r>
              <a:rPr lang="tr-TR" dirty="0"/>
              <a:t>Veri teknolojisine daha fazla yatırım yapmayı; </a:t>
            </a:r>
          </a:p>
          <a:p>
            <a:pPr algn="just"/>
            <a:r>
              <a:rPr lang="tr-TR" dirty="0"/>
              <a:t>Sıtma kontrolü ve eliminasyonunda en son teknik rehberliği uygulamayı </a:t>
            </a:r>
          </a:p>
          <a:p>
            <a:pPr algn="just"/>
            <a:r>
              <a:rPr lang="tr-TR" dirty="0"/>
              <a:t>Ulusal ve alt ulusal düzeylerde sıtma kontrol çabalarını geliştirmeyi </a:t>
            </a:r>
          </a:p>
          <a:p>
            <a:pPr algn="just"/>
            <a:endParaRPr lang="tr-TR" dirty="0"/>
          </a:p>
          <a:p>
            <a:pPr algn="just"/>
            <a:r>
              <a:rPr lang="tr-TR" dirty="0"/>
              <a:t>Bakanlar ayrıca altyapı, personel ve program uygulamasını desteklemek için sağlık sektörü yatırımlarını arttırma; </a:t>
            </a:r>
          </a:p>
          <a:p>
            <a:pPr algn="just"/>
            <a:r>
              <a:rPr lang="tr-TR" dirty="0"/>
              <a:t>Çok sektörlü işbirliğini geliştirme ve finansman, araştırma ve yenilik için ortaklıklar kurma sözü </a:t>
            </a:r>
          </a:p>
          <a:p>
            <a:pPr algn="just"/>
            <a:endParaRPr lang="tr-TR" dirty="0"/>
          </a:p>
          <a:p>
            <a:pPr algn="just"/>
            <a:r>
              <a:rPr lang="tr-TR" dirty="0"/>
              <a:t>Bakanlar deklarasyonu imzalarken "bu deklarasyonda belirtilen taahhütler konusunda birbirlerini ve ülkelerimizi sorumlu tutacaklarını" ifade ettiler. </a:t>
            </a:r>
          </a:p>
        </p:txBody>
      </p:sp>
      <p:sp>
        <p:nvSpPr>
          <p:cNvPr id="7" name="Metin kutusu 6">
            <a:extLst>
              <a:ext uri="{FF2B5EF4-FFF2-40B4-BE49-F238E27FC236}">
                <a16:creationId xmlns:a16="http://schemas.microsoft.com/office/drawing/2014/main" id="{49180912-D854-0691-8EF5-58D82E9CB574}"/>
              </a:ext>
            </a:extLst>
          </p:cNvPr>
          <p:cNvSpPr txBox="1"/>
          <p:nvPr/>
        </p:nvSpPr>
        <p:spPr>
          <a:xfrm>
            <a:off x="2064989" y="6415489"/>
            <a:ext cx="8368307" cy="461665"/>
          </a:xfrm>
          <a:prstGeom prst="rect">
            <a:avLst/>
          </a:prstGeom>
          <a:noFill/>
        </p:spPr>
        <p:txBody>
          <a:bodyPr wrap="square">
            <a:spAutoFit/>
          </a:bodyPr>
          <a:lstStyle/>
          <a:p>
            <a:pPr marL="457200" marR="0" lvl="1" indent="0" algn="just"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World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Health</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Organization</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srgbClr val="3C4245"/>
                </a:solidFill>
                <a:effectLst/>
                <a:uLnTx/>
                <a:uFillTx/>
                <a:latin typeface="Calibri" panose="020F0502020204030204"/>
                <a:ea typeface="+mn-ea"/>
                <a:cs typeface="+mn-cs"/>
              </a:rPr>
              <a:t>African health ministers commit to end malaria deaths</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 (Erişim tarihi: 06.03.2024) </a:t>
            </a:r>
          </a:p>
          <a:p>
            <a:pPr marL="457200" marR="0" lvl="1" indent="0" algn="just" defTabSz="914400" rtl="0" eaLnBrk="1" fontAlgn="auto" latinLnBrk="0" hangingPunct="1">
              <a:lnSpc>
                <a:spcPct val="100000"/>
              </a:lnSpc>
              <a:spcBef>
                <a:spcPts val="0"/>
              </a:spcBef>
              <a:spcAft>
                <a:spcPts val="0"/>
              </a:spcAft>
              <a:buClrTx/>
              <a:buSzTx/>
              <a:buFontTx/>
              <a:buNone/>
              <a:tabLst/>
              <a:defRPr/>
            </a:pP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Erişim adresi: </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https://www.who.int/news/item/06-03-2024-african-health-ministers-commit-to-end-malaria-deaths</a:t>
            </a:r>
            <a:endParaRPr kumimoji="0" lang="en-US" sz="12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17973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a:extLst>
              <a:ext uri="{FF2B5EF4-FFF2-40B4-BE49-F238E27FC236}">
                <a16:creationId xmlns:a16="http://schemas.microsoft.com/office/drawing/2014/main" id="{E36B07C8-525D-40D1-A1AB-AFDE012308CC}"/>
              </a:ext>
            </a:extLst>
          </p:cNvPr>
          <p:cNvSpPr txBox="1"/>
          <p:nvPr/>
        </p:nvSpPr>
        <p:spPr>
          <a:xfrm>
            <a:off x="928686" y="412491"/>
            <a:ext cx="3257550" cy="369332"/>
          </a:xfrm>
          <a:prstGeom prst="rect">
            <a:avLst/>
          </a:prstGeom>
          <a:noFill/>
        </p:spPr>
        <p:txBody>
          <a:bodyPr wrap="square" rtlCol="0">
            <a:spAutoFit/>
          </a:bodyPr>
          <a:lstStyle/>
          <a:p>
            <a:r>
              <a:rPr lang="tr-TR" dirty="0"/>
              <a:t>8 mart 2024  </a:t>
            </a:r>
          </a:p>
        </p:txBody>
      </p:sp>
      <p:sp>
        <p:nvSpPr>
          <p:cNvPr id="3" name="Metin kutusu 2">
            <a:extLst>
              <a:ext uri="{FF2B5EF4-FFF2-40B4-BE49-F238E27FC236}">
                <a16:creationId xmlns:a16="http://schemas.microsoft.com/office/drawing/2014/main" id="{2C9FE9CB-FD53-EECC-10DC-3E4D291A700E}"/>
              </a:ext>
            </a:extLst>
          </p:cNvPr>
          <p:cNvSpPr txBox="1"/>
          <p:nvPr/>
        </p:nvSpPr>
        <p:spPr>
          <a:xfrm>
            <a:off x="928687" y="781823"/>
            <a:ext cx="10129838" cy="5109091"/>
          </a:xfrm>
          <a:prstGeom prst="rect">
            <a:avLst/>
          </a:prstGeom>
          <a:noFill/>
        </p:spPr>
        <p:txBody>
          <a:bodyPr wrap="square" rtlCol="0">
            <a:spAutoFit/>
          </a:bodyPr>
          <a:lstStyle/>
          <a:p>
            <a:r>
              <a:rPr lang="tr-TR" sz="2000" b="1" dirty="0"/>
              <a:t>Dünya Kadınlar Günü</a:t>
            </a:r>
          </a:p>
          <a:p>
            <a:pPr algn="just"/>
            <a:r>
              <a:rPr lang="tr-TR" dirty="0"/>
              <a:t>Birleşmiş Milletler </a:t>
            </a:r>
            <a:r>
              <a:rPr lang="tr-TR" i="0" dirty="0">
                <a:solidFill>
                  <a:srgbClr val="333333"/>
                </a:solidFill>
                <a:effectLst/>
              </a:rPr>
              <a:t>“</a:t>
            </a:r>
            <a:r>
              <a:rPr lang="tr-TR" i="0" u="none" strike="noStrike" dirty="0" err="1">
                <a:solidFill>
                  <a:srgbClr val="000000"/>
                </a:solidFill>
                <a:effectLst/>
                <a:hlinkClick r:id="rId2"/>
              </a:rPr>
              <a:t>Invest</a:t>
            </a:r>
            <a:r>
              <a:rPr lang="tr-TR" i="0" u="none" strike="noStrike" dirty="0">
                <a:solidFill>
                  <a:srgbClr val="000000"/>
                </a:solidFill>
                <a:effectLst/>
                <a:hlinkClick r:id="rId2"/>
              </a:rPr>
              <a:t> in </a:t>
            </a:r>
            <a:r>
              <a:rPr lang="tr-TR" i="0" u="none" strike="noStrike" dirty="0" err="1">
                <a:solidFill>
                  <a:srgbClr val="000000"/>
                </a:solidFill>
                <a:effectLst/>
                <a:hlinkClick r:id="rId2"/>
              </a:rPr>
              <a:t>women</a:t>
            </a:r>
            <a:r>
              <a:rPr lang="tr-TR" i="0" u="none" strike="noStrike" dirty="0">
                <a:solidFill>
                  <a:srgbClr val="000000"/>
                </a:solidFill>
                <a:effectLst/>
                <a:hlinkClick r:id="rId2"/>
              </a:rPr>
              <a:t>: </a:t>
            </a:r>
            <a:r>
              <a:rPr lang="tr-TR" i="0" u="none" strike="noStrike" dirty="0" err="1">
                <a:solidFill>
                  <a:srgbClr val="000000"/>
                </a:solidFill>
                <a:effectLst/>
                <a:hlinkClick r:id="rId2"/>
              </a:rPr>
              <a:t>Accelerate</a:t>
            </a:r>
            <a:r>
              <a:rPr lang="tr-TR" i="0" u="none" strike="noStrike" dirty="0">
                <a:solidFill>
                  <a:srgbClr val="000000"/>
                </a:solidFill>
                <a:effectLst/>
                <a:hlinkClick r:id="rId2"/>
              </a:rPr>
              <a:t> </a:t>
            </a:r>
            <a:r>
              <a:rPr lang="tr-TR" i="0" u="none" strike="noStrike" dirty="0" err="1">
                <a:solidFill>
                  <a:srgbClr val="000000"/>
                </a:solidFill>
                <a:effectLst/>
                <a:hlinkClick r:id="rId2"/>
              </a:rPr>
              <a:t>progress</a:t>
            </a:r>
            <a:r>
              <a:rPr lang="tr-TR" i="0" dirty="0">
                <a:solidFill>
                  <a:srgbClr val="333333"/>
                </a:solidFill>
                <a:effectLst/>
              </a:rPr>
              <a:t>”. çağrısı </a:t>
            </a:r>
          </a:p>
          <a:p>
            <a:pPr algn="just"/>
            <a:r>
              <a:rPr lang="tr-TR" dirty="0">
                <a:solidFill>
                  <a:srgbClr val="333333"/>
                </a:solidFill>
              </a:rPr>
              <a:t>                            </a:t>
            </a:r>
            <a:r>
              <a:rPr lang="tr-TR" dirty="0"/>
              <a:t>"Kadınlara yatırım yapın: İlerlemeyi hızlandırın«</a:t>
            </a:r>
          </a:p>
          <a:p>
            <a:pPr algn="just"/>
            <a:endParaRPr lang="tr-TR" dirty="0"/>
          </a:p>
          <a:p>
            <a:pPr algn="just"/>
            <a:r>
              <a:rPr lang="tr-TR" dirty="0"/>
              <a:t>Toplumsal cinsiyet eşitliğinin 2030 yılına kadar sağlanmasında karşılaşılan en önemli zorluklardan biri, toplumsal cinsiyet eşitliği önlemlerine yönelik harcamalarda finansman eksikliği ( yıllık 360 milyar ABD doları )</a:t>
            </a:r>
          </a:p>
          <a:p>
            <a:pPr algn="just"/>
            <a:endParaRPr lang="tr-TR" dirty="0"/>
          </a:p>
          <a:p>
            <a:pPr algn="just"/>
            <a:r>
              <a:rPr lang="tr-TR" dirty="0"/>
              <a:t>Dünya Sağlık Örgütü Avrupa Bölgesi  de kadınlara ve kadın sağlığına yönelik yatırımları artırma</a:t>
            </a:r>
          </a:p>
          <a:p>
            <a:pPr algn="just"/>
            <a:r>
              <a:rPr lang="tr-TR" dirty="0"/>
              <a:t>İlerlemelere rağmen eşitsizliklerin devam ettiğini</a:t>
            </a:r>
          </a:p>
          <a:p>
            <a:pPr algn="just"/>
            <a:r>
              <a:rPr lang="tr-TR" dirty="0"/>
              <a:t>-Avrupa Birliği'nde kadınlar erkeklere kıyasla saat başına ortalama %12,7 daha az kazanmaktadır.</a:t>
            </a:r>
          </a:p>
          <a:p>
            <a:pPr algn="just"/>
            <a:endParaRPr lang="tr-TR" dirty="0"/>
          </a:p>
          <a:p>
            <a:pPr algn="just"/>
            <a:r>
              <a:rPr lang="tr-TR" dirty="0"/>
              <a:t>-Kadınlar sağlık ve bakım işgücünün %78'ini oluştururken, üst düzey görevlerin sadece %25'ini üstlenmektedir</a:t>
            </a:r>
          </a:p>
          <a:p>
            <a:pPr algn="just"/>
            <a:endParaRPr lang="tr-TR" dirty="0"/>
          </a:p>
          <a:p>
            <a:pPr algn="just"/>
            <a:r>
              <a:rPr lang="tr-TR" dirty="0"/>
              <a:t>-Kadınlar, dünya genelinde ve Avrupa Bölgesi'nde ücretsiz bakım işlerinin büyük bölümünü üstlenmeye devam etmekte, bu eşitsizlik sadece ekonomik fırsatlarını etkilemekle kalmıyor, aynı zamanda diğer faaliyetlere katılma yeteneklerini de sınırlıyor ve ruh sağlıklarını ve genel refahlarını olumsuz etkiliyor.</a:t>
            </a:r>
          </a:p>
        </p:txBody>
      </p:sp>
      <p:sp>
        <p:nvSpPr>
          <p:cNvPr id="5" name="Metin kutusu 4">
            <a:extLst>
              <a:ext uri="{FF2B5EF4-FFF2-40B4-BE49-F238E27FC236}">
                <a16:creationId xmlns:a16="http://schemas.microsoft.com/office/drawing/2014/main" id="{4E5525CA-EAAC-4AEF-894B-F42EBD887542}"/>
              </a:ext>
            </a:extLst>
          </p:cNvPr>
          <p:cNvSpPr txBox="1"/>
          <p:nvPr/>
        </p:nvSpPr>
        <p:spPr>
          <a:xfrm>
            <a:off x="2232423" y="5937080"/>
            <a:ext cx="6225778" cy="461665"/>
          </a:xfrm>
          <a:prstGeom prst="rect">
            <a:avLst/>
          </a:prstGeom>
          <a:noFill/>
        </p:spPr>
        <p:txBody>
          <a:bodyPr wrap="square">
            <a:spAutoFit/>
          </a:bodyPr>
          <a:lstStyle/>
          <a:p>
            <a:pPr marL="457200" marR="0" lvl="1" indent="0" algn="just" defTabSz="914400" rtl="0" eaLnBrk="1" fontAlgn="auto" latinLnBrk="0" hangingPunct="1">
              <a:lnSpc>
                <a:spcPct val="100000"/>
              </a:lnSpc>
              <a:spcBef>
                <a:spcPts val="0"/>
              </a:spcBef>
              <a:spcAft>
                <a:spcPts val="0"/>
              </a:spcAft>
              <a:buClrTx/>
              <a:buSzTx/>
              <a:buFontTx/>
              <a:buNone/>
              <a:tabLst/>
              <a:defRPr/>
            </a:pPr>
            <a:r>
              <a:rPr lang="tr-TR" sz="1200" dirty="0">
                <a:solidFill>
                  <a:prstClr val="black"/>
                </a:solidFill>
                <a:latin typeface="Calibri" panose="020F0502020204030204"/>
              </a:rPr>
              <a:t>United Nations</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0" u="none" strike="noStrike" kern="1200" cap="none" spc="0" normalizeH="0" baseline="0" noProof="0" dirty="0" err="1">
                <a:ln>
                  <a:noFill/>
                </a:ln>
                <a:solidFill>
                  <a:srgbClr val="3C4245"/>
                </a:solidFill>
                <a:effectLst/>
                <a:uLnTx/>
                <a:uFillTx/>
                <a:latin typeface="Calibri" panose="020F0502020204030204"/>
                <a:ea typeface="+mn-ea"/>
                <a:cs typeface="+mn-cs"/>
              </a:rPr>
              <a:t>Peace,dignity</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 </a:t>
            </a:r>
            <a:r>
              <a:rPr kumimoji="0" lang="tr-TR" sz="1200" b="0" i="0" u="none" strike="noStrike" kern="1200" cap="none" spc="0" normalizeH="0" baseline="0" noProof="0" dirty="0" err="1">
                <a:ln>
                  <a:noFill/>
                </a:ln>
                <a:solidFill>
                  <a:srgbClr val="3C4245"/>
                </a:solidFill>
                <a:effectLst/>
                <a:uLnTx/>
                <a:uFillTx/>
                <a:latin typeface="Calibri" panose="020F0502020204030204"/>
                <a:ea typeface="+mn-ea"/>
                <a:cs typeface="+mn-cs"/>
              </a:rPr>
              <a:t>and</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 </a:t>
            </a:r>
            <a:r>
              <a:rPr kumimoji="0" lang="tr-TR" sz="1200" b="0" i="0" u="none" strike="noStrike" kern="1200" cap="none" spc="0" normalizeH="0" baseline="0" noProof="0" dirty="0" err="1">
                <a:ln>
                  <a:noFill/>
                </a:ln>
                <a:solidFill>
                  <a:srgbClr val="3C4245"/>
                </a:solidFill>
                <a:effectLst/>
                <a:uLnTx/>
                <a:uFillTx/>
                <a:latin typeface="Calibri" panose="020F0502020204030204"/>
                <a:ea typeface="+mn-ea"/>
                <a:cs typeface="+mn-cs"/>
              </a:rPr>
              <a:t>equality</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 on a </a:t>
            </a:r>
            <a:r>
              <a:rPr kumimoji="0" lang="tr-TR" sz="1200" b="0" i="0" u="none" strike="noStrike" kern="1200" cap="none" spc="0" normalizeH="0" baseline="0" noProof="0" dirty="0" err="1">
                <a:ln>
                  <a:noFill/>
                </a:ln>
                <a:solidFill>
                  <a:srgbClr val="3C4245"/>
                </a:solidFill>
                <a:effectLst/>
                <a:uLnTx/>
                <a:uFillTx/>
                <a:latin typeface="Calibri" panose="020F0502020204030204"/>
                <a:ea typeface="+mn-ea"/>
                <a:cs typeface="+mn-cs"/>
              </a:rPr>
              <a:t>healthy</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 planet. (Erişim tarihi: 08.03.2024) Erişim adresi</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srgbClr val="0070C0"/>
                </a:solidFill>
                <a:effectLst/>
                <a:uLnTx/>
                <a:uFillTx/>
                <a:latin typeface="Calibri" panose="020F0502020204030204"/>
                <a:ea typeface="+mn-ea"/>
                <a:cs typeface="+mn-cs"/>
                <a:hlinkClick r:id="rId3"/>
              </a:rPr>
              <a:t>https://www.un.org/en/</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 </a:t>
            </a:r>
          </a:p>
        </p:txBody>
      </p:sp>
      <p:sp>
        <p:nvSpPr>
          <p:cNvPr id="9" name="Metin kutusu 8">
            <a:extLst>
              <a:ext uri="{FF2B5EF4-FFF2-40B4-BE49-F238E27FC236}">
                <a16:creationId xmlns:a16="http://schemas.microsoft.com/office/drawing/2014/main" id="{6CA012BD-C151-FBC9-00F5-5E1BB110F569}"/>
              </a:ext>
            </a:extLst>
          </p:cNvPr>
          <p:cNvSpPr txBox="1"/>
          <p:nvPr/>
        </p:nvSpPr>
        <p:spPr>
          <a:xfrm>
            <a:off x="2232422" y="6396335"/>
            <a:ext cx="8297465" cy="461665"/>
          </a:xfrm>
          <a:prstGeom prst="rect">
            <a:avLst/>
          </a:prstGeom>
          <a:noFill/>
        </p:spPr>
        <p:txBody>
          <a:bodyPr wrap="square">
            <a:spAutoFit/>
          </a:bodyPr>
          <a:lstStyle/>
          <a:p>
            <a:pPr lvl="1" algn="just">
              <a:defRPr/>
            </a:pP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World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Health</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0" u="none" strike="noStrike" kern="1200" cap="none" spc="0" normalizeH="0" baseline="0" noProof="0" dirty="0" err="1">
                <a:ln>
                  <a:noFill/>
                </a:ln>
                <a:solidFill>
                  <a:prstClr val="black"/>
                </a:solidFill>
                <a:effectLst/>
                <a:uLnTx/>
                <a:uFillTx/>
                <a:latin typeface="Calibri" panose="020F0502020204030204"/>
                <a:ea typeface="+mn-ea"/>
                <a:cs typeface="+mn-cs"/>
              </a:rPr>
              <a:t>Organization</a:t>
            </a: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 Europe. </a:t>
            </a:r>
            <a:r>
              <a:rPr lang="tr-TR" sz="1200" dirty="0">
                <a:solidFill>
                  <a:prstClr val="black"/>
                </a:solidFill>
                <a:latin typeface="Calibri" panose="020F0502020204030204"/>
              </a:rPr>
              <a:t>International </a:t>
            </a:r>
            <a:r>
              <a:rPr lang="tr-TR" sz="1200" dirty="0" err="1">
                <a:solidFill>
                  <a:prstClr val="black"/>
                </a:solidFill>
                <a:latin typeface="Calibri" panose="020F0502020204030204"/>
              </a:rPr>
              <a:t>Women’s</a:t>
            </a:r>
            <a:r>
              <a:rPr lang="tr-TR" sz="1200" dirty="0">
                <a:solidFill>
                  <a:prstClr val="black"/>
                </a:solidFill>
                <a:latin typeface="Calibri" panose="020F0502020204030204"/>
              </a:rPr>
              <a:t> </a:t>
            </a:r>
            <a:r>
              <a:rPr lang="tr-TR" sz="1200" dirty="0" err="1">
                <a:solidFill>
                  <a:prstClr val="black"/>
                </a:solidFill>
                <a:latin typeface="Calibri" panose="020F0502020204030204"/>
              </a:rPr>
              <a:t>Day</a:t>
            </a:r>
            <a:r>
              <a:rPr lang="tr-TR" sz="1200" dirty="0">
                <a:solidFill>
                  <a:prstClr val="black"/>
                </a:solidFill>
                <a:latin typeface="Calibri" panose="020F0502020204030204"/>
              </a:rPr>
              <a:t> 2024. </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(Erişim tarihi: 08.03.2024) Erişim adresi</a:t>
            </a:r>
            <a:r>
              <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srgbClr val="0070C0"/>
                </a:solidFill>
                <a:effectLst/>
                <a:uLnTx/>
                <a:uFillTx/>
                <a:latin typeface="Calibri" panose="020F0502020204030204"/>
                <a:ea typeface="+mn-ea"/>
                <a:cs typeface="+mn-cs"/>
              </a:rPr>
              <a:t>https://www.who.int/europe/news-room/events/item/2024/03/08/default-calendar/international-women-s-day-2024</a:t>
            </a:r>
            <a:endParaRPr kumimoji="0" lang="tr-TR" sz="1200" b="0" i="0" u="none" strike="noStrike" kern="1200" cap="none" spc="0" normalizeH="0" baseline="0" noProof="0" dirty="0">
              <a:ln>
                <a:noFill/>
              </a:ln>
              <a:solidFill>
                <a:srgbClr val="0070C0"/>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653613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BABEAD6-C88A-B493-3BE5-EFCDF79563CE}"/>
              </a:ext>
            </a:extLst>
          </p:cNvPr>
          <p:cNvSpPr txBox="1"/>
          <p:nvPr/>
        </p:nvSpPr>
        <p:spPr>
          <a:xfrm>
            <a:off x="1060846" y="994832"/>
            <a:ext cx="9083279" cy="3156826"/>
          </a:xfrm>
          <a:prstGeom prst="rect">
            <a:avLst/>
          </a:prstGeom>
          <a:noFill/>
        </p:spPr>
        <p:txBody>
          <a:bodyPr wrap="square">
            <a:spAutoFit/>
          </a:bodyPr>
          <a:lstStyle/>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BM Genel Sekreteri </a:t>
            </a:r>
            <a:r>
              <a:rPr lang="tr-TR" kern="100" dirty="0">
                <a:latin typeface="Calibri" panose="020F0502020204030204" pitchFamily="34" charset="0"/>
                <a:ea typeface="Calibri" panose="020F0502020204030204" pitchFamily="34" charset="0"/>
                <a:cs typeface="Times New Roman" panose="02020603050405020304" pitchFamily="18" charset="0"/>
              </a:rPr>
              <a:t>k</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adın ve kız çocuklarına yönelik yatırımların gerçeğe dönüştürülmesi için üç öncelikli eylem alanının altını çizdi. </a:t>
            </a:r>
          </a:p>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ilk adımın sürdürülebilir kalkınma için uygun maliyetli, uzun vadeli finansmanın acilen arttırılması </a:t>
            </a:r>
          </a:p>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İkinci adım, hükümetlerin yeni başlattığı plan gibi çabalarla kadınlar ve kız çocukları için eşitliğe öncelik vermesi</a:t>
            </a:r>
          </a:p>
          <a:p>
            <a:pPr algn="just">
              <a:lnSpc>
                <a:spcPct val="107000"/>
              </a:lnSpc>
              <a:spcAft>
                <a:spcPts val="800"/>
              </a:spcAft>
            </a:pPr>
            <a:r>
              <a:rPr lang="tr-TR" kern="100" dirty="0">
                <a:latin typeface="Calibri" panose="020F0502020204030204" pitchFamily="34" charset="0"/>
                <a:ea typeface="Calibri" panose="020F0502020204030204" pitchFamily="34" charset="0"/>
                <a:cs typeface="Times New Roman" panose="02020603050405020304" pitchFamily="18" charset="0"/>
              </a:rPr>
              <a:t>S</a:t>
            </a: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on eylem alanı ise kadınların ve kız çocuklarının ihtiyaçlarını karşılayan politika ve programlara yatırım yapılmasına yardımcı olabilecek liderlik pozisyonlarındaki kadın sayısını arttırmaktır.</a:t>
            </a:r>
          </a:p>
          <a:p>
            <a:pPr algn="just">
              <a:lnSpc>
                <a:spcPct val="107000"/>
              </a:lnSpc>
              <a:spcAft>
                <a:spcPts val="800"/>
              </a:spcAft>
            </a:pPr>
            <a:r>
              <a:rPr lang="tr-TR" sz="18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sp>
        <p:nvSpPr>
          <p:cNvPr id="5" name="Metin kutusu 4">
            <a:extLst>
              <a:ext uri="{FF2B5EF4-FFF2-40B4-BE49-F238E27FC236}">
                <a16:creationId xmlns:a16="http://schemas.microsoft.com/office/drawing/2014/main" id="{C56BC68F-4761-A5EA-319E-CAA4F8B7E455}"/>
              </a:ext>
            </a:extLst>
          </p:cNvPr>
          <p:cNvSpPr txBox="1"/>
          <p:nvPr/>
        </p:nvSpPr>
        <p:spPr>
          <a:xfrm>
            <a:off x="2891135" y="6276880"/>
            <a:ext cx="6409730" cy="478849"/>
          </a:xfrm>
          <a:prstGeom prst="rect">
            <a:avLst/>
          </a:prstGeom>
          <a:noFill/>
        </p:spPr>
        <p:txBody>
          <a:bodyPr wrap="square">
            <a:spAutoFit/>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kumimoji="0" lang="tr-TR" sz="1200" b="0" i="0" u="none" strike="noStrike" kern="1200" cap="none" spc="0" normalizeH="0" baseline="0" noProof="0" dirty="0">
                <a:ln>
                  <a:noFill/>
                </a:ln>
                <a:solidFill>
                  <a:prstClr val="black"/>
                </a:solidFill>
                <a:effectLst/>
                <a:uLnTx/>
                <a:uFillTx/>
                <a:latin typeface="Calibri" panose="020F0502020204030204"/>
                <a:ea typeface="+mn-ea"/>
                <a:cs typeface="+mn-cs"/>
              </a:rPr>
              <a:t>United Nations.</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 </a:t>
            </a: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International Women’s Day: UN chief launches plan to tackle ‘baked-in </a:t>
            </a:r>
            <a:r>
              <a:rPr kumimoji="0" lang="en-US" sz="1200" b="0" i="0" u="none" strike="noStrike" kern="1200" cap="none" spc="0" normalizeH="0" baseline="0" noProof="0" dirty="0" err="1">
                <a:ln>
                  <a:noFill/>
                </a:ln>
                <a:solidFill>
                  <a:prstClr val="black"/>
                </a:solidFill>
                <a:effectLst/>
                <a:uLnTx/>
                <a:uFillTx/>
                <a:latin typeface="Calibri" panose="020F0502020204030204"/>
                <a:ea typeface="+mn-ea"/>
                <a:cs typeface="+mn-cs"/>
              </a:rPr>
              <a:t>bias’</a:t>
            </a:r>
            <a:r>
              <a:rPr kumimoji="0" lang="tr-TR" sz="1200" b="0" i="0" u="none" strike="noStrike" kern="1200" cap="none" spc="0" normalizeH="0" baseline="0" noProof="0" dirty="0">
                <a:ln>
                  <a:noFill/>
                </a:ln>
                <a:solidFill>
                  <a:srgbClr val="3C4245"/>
                </a:solidFill>
                <a:effectLst/>
                <a:uLnTx/>
                <a:uFillTx/>
                <a:latin typeface="Calibri" panose="020F0502020204030204"/>
                <a:ea typeface="+mn-ea"/>
                <a:cs typeface="+mn-cs"/>
              </a:rPr>
              <a:t>(Erişim tarihi: 08.03.2024) Erişim adresi</a:t>
            </a:r>
            <a:r>
              <a:rPr kumimoji="0" lang="tr-TR" sz="1200" b="0" i="0" u="sng" strike="noStrike" kern="100" cap="none" spc="0" normalizeH="0" baseline="0" noProof="0" dirty="0">
                <a:ln>
                  <a:noFill/>
                </a:ln>
                <a:solidFill>
                  <a:srgbClr val="0563C1"/>
                </a:solidFill>
                <a:effectLst/>
                <a:uLnTx/>
                <a:uFillTx/>
                <a:latin typeface="Calibri" panose="020F0502020204030204" pitchFamily="34" charset="0"/>
                <a:ea typeface="Calibri" panose="020F0502020204030204" pitchFamily="34" charset="0"/>
                <a:cs typeface="Times New Roman" panose="02020603050405020304" pitchFamily="18" charset="0"/>
                <a:hlinkClick r:id="rId2"/>
              </a:rPr>
              <a:t> https://news.un.org/en/story/2024/03/1147407?_gl=1*y0x329*_</a:t>
            </a:r>
            <a:r>
              <a:rPr kumimoji="0" lang="tr-TR" sz="1200" b="0" i="0" u="none" strike="noStrike" kern="1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Times New Roman" panose="02020603050405020304" pitchFamily="18" charset="0"/>
              </a:rPr>
              <a:t> </a:t>
            </a:r>
          </a:p>
        </p:txBody>
      </p:sp>
    </p:spTree>
    <p:extLst>
      <p:ext uri="{BB962C8B-B14F-4D97-AF65-F5344CB8AC3E}">
        <p14:creationId xmlns:p14="http://schemas.microsoft.com/office/powerpoint/2010/main" val="74449358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1654</Words>
  <Application>Microsoft Office PowerPoint</Application>
  <PresentationFormat>Geniş ekran</PresentationFormat>
  <Paragraphs>128</Paragraphs>
  <Slides>11</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11</vt:i4>
      </vt:variant>
    </vt:vector>
  </HeadingPairs>
  <TitlesOfParts>
    <vt:vector size="17" baseType="lpstr">
      <vt:lpstr>Arial</vt:lpstr>
      <vt:lpstr>Calibri</vt:lpstr>
      <vt:lpstr>Calibri Light</vt:lpstr>
      <vt:lpstr>Century Gothic</vt:lpstr>
      <vt:lpstr>font_semi_bold</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Gökhan AKAR</dc:creator>
  <cp:lastModifiedBy>Gökhan AKAR</cp:lastModifiedBy>
  <cp:revision>1</cp:revision>
  <dcterms:created xsi:type="dcterms:W3CDTF">2024-03-15T10:06:17Z</dcterms:created>
  <dcterms:modified xsi:type="dcterms:W3CDTF">2024-03-15T10:06:34Z</dcterms:modified>
</cp:coreProperties>
</file>