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4"/>
  </p:notesMasterIdLst>
  <p:sldIdLst>
    <p:sldId id="288" r:id="rId2"/>
    <p:sldId id="289" r:id="rId3"/>
    <p:sldId id="294" r:id="rId4"/>
    <p:sldId id="257" r:id="rId5"/>
    <p:sldId id="258" r:id="rId6"/>
    <p:sldId id="308" r:id="rId7"/>
    <p:sldId id="310" r:id="rId8"/>
    <p:sldId id="306" r:id="rId9"/>
    <p:sldId id="309" r:id="rId10"/>
    <p:sldId id="260" r:id="rId11"/>
    <p:sldId id="261" r:id="rId12"/>
    <p:sldId id="301" r:id="rId13"/>
    <p:sldId id="302" r:id="rId14"/>
    <p:sldId id="295" r:id="rId15"/>
    <p:sldId id="263" r:id="rId16"/>
    <p:sldId id="264" r:id="rId17"/>
    <p:sldId id="311" r:id="rId18"/>
    <p:sldId id="266" r:id="rId19"/>
    <p:sldId id="313" r:id="rId20"/>
    <p:sldId id="315" r:id="rId21"/>
    <p:sldId id="296" r:id="rId22"/>
    <p:sldId id="268" r:id="rId23"/>
    <p:sldId id="285" r:id="rId24"/>
    <p:sldId id="267" r:id="rId25"/>
    <p:sldId id="286" r:id="rId26"/>
    <p:sldId id="293" r:id="rId27"/>
    <p:sldId id="269" r:id="rId28"/>
    <p:sldId id="270" r:id="rId29"/>
    <p:sldId id="317" r:id="rId30"/>
    <p:sldId id="316" r:id="rId31"/>
    <p:sldId id="271" r:id="rId32"/>
    <p:sldId id="272" r:id="rId33"/>
    <p:sldId id="274" r:id="rId34"/>
    <p:sldId id="276" r:id="rId35"/>
    <p:sldId id="275" r:id="rId36"/>
    <p:sldId id="314" r:id="rId37"/>
    <p:sldId id="277" r:id="rId38"/>
    <p:sldId id="290" r:id="rId39"/>
    <p:sldId id="278" r:id="rId40"/>
    <p:sldId id="279" r:id="rId41"/>
    <p:sldId id="318" r:id="rId42"/>
    <p:sldId id="319"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AE16"/>
    <a:srgbClr val="632309"/>
    <a:srgbClr val="FF3300"/>
    <a:srgbClr val="666699"/>
    <a:srgbClr val="D55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p:scale>
          <a:sx n="60" d="100"/>
          <a:sy n="60" d="100"/>
        </p:scale>
        <p:origin x="-1668"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tableStyles" Target="tableStyle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233E2F-E094-43DD-BD17-A91A87811E0B}"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tr-TR"/>
        </a:p>
      </dgm:t>
    </dgm:pt>
    <dgm:pt modelId="{5C1F9F3D-A0EE-4743-B928-E6B88F044090}">
      <dgm:prSet phldrT="[Metin]"/>
      <dgm:spPr/>
      <dgm:t>
        <a:bodyPr/>
        <a:lstStyle/>
        <a:p>
          <a:r>
            <a:rPr lang="tr-TR" dirty="0"/>
            <a:t>KAYNAK</a:t>
          </a:r>
        </a:p>
      </dgm:t>
    </dgm:pt>
    <dgm:pt modelId="{3399E8C2-6D24-49E7-AE57-8DAACBDE78FF}" type="parTrans" cxnId="{9A59EEC9-29AD-482D-8B25-24205673D225}">
      <dgm:prSet/>
      <dgm:spPr/>
      <dgm:t>
        <a:bodyPr/>
        <a:lstStyle/>
        <a:p>
          <a:endParaRPr lang="tr-TR"/>
        </a:p>
      </dgm:t>
    </dgm:pt>
    <dgm:pt modelId="{F0E46DAA-706C-4A69-89D4-246BDE7BA63F}" type="sibTrans" cxnId="{9A59EEC9-29AD-482D-8B25-24205673D225}">
      <dgm:prSet/>
      <dgm:spPr/>
      <dgm:t>
        <a:bodyPr/>
        <a:lstStyle/>
        <a:p>
          <a:endParaRPr lang="tr-TR"/>
        </a:p>
      </dgm:t>
    </dgm:pt>
    <dgm:pt modelId="{394377F8-97C7-48BD-A6CB-BB097721D8CA}">
      <dgm:prSet phldrT="[Metin]"/>
      <dgm:spPr/>
      <dgm:t>
        <a:bodyPr/>
        <a:lstStyle/>
        <a:p>
          <a:r>
            <a:rPr lang="tr-TR" dirty="0"/>
            <a:t>DUYARLI KİŞİ</a:t>
          </a:r>
        </a:p>
      </dgm:t>
    </dgm:pt>
    <dgm:pt modelId="{89FD8B45-79D2-46FC-8A88-9757300AE138}" type="parTrans" cxnId="{0C616596-4DD4-4656-9BF9-C8A8543BAB32}">
      <dgm:prSet/>
      <dgm:spPr/>
      <dgm:t>
        <a:bodyPr/>
        <a:lstStyle/>
        <a:p>
          <a:endParaRPr lang="tr-TR"/>
        </a:p>
      </dgm:t>
    </dgm:pt>
    <dgm:pt modelId="{F74ACDB1-4C3D-4B0A-9E86-3EC3B232C7C6}" type="sibTrans" cxnId="{0C616596-4DD4-4656-9BF9-C8A8543BAB32}">
      <dgm:prSet/>
      <dgm:spPr/>
      <dgm:t>
        <a:bodyPr/>
        <a:lstStyle/>
        <a:p>
          <a:endParaRPr lang="tr-TR"/>
        </a:p>
      </dgm:t>
    </dgm:pt>
    <dgm:pt modelId="{0F01C20F-17CD-4A94-96E6-893D495545ED}">
      <dgm:prSet phldrT="[Metin]"/>
      <dgm:spPr/>
      <dgm:t>
        <a:bodyPr/>
        <a:lstStyle/>
        <a:p>
          <a:r>
            <a:rPr lang="tr-TR" dirty="0"/>
            <a:t>BULAŞ YOLU</a:t>
          </a:r>
        </a:p>
      </dgm:t>
    </dgm:pt>
    <dgm:pt modelId="{C9536A39-5916-4503-B3A9-DF613873CDD8}" type="parTrans" cxnId="{348B19C7-3014-4936-8E49-D2E486BBEA0F}">
      <dgm:prSet/>
      <dgm:spPr/>
      <dgm:t>
        <a:bodyPr/>
        <a:lstStyle/>
        <a:p>
          <a:endParaRPr lang="tr-TR"/>
        </a:p>
      </dgm:t>
    </dgm:pt>
    <dgm:pt modelId="{0D28336C-DE9D-471E-B21B-A4E32EF8FDFB}" type="sibTrans" cxnId="{348B19C7-3014-4936-8E49-D2E486BBEA0F}">
      <dgm:prSet/>
      <dgm:spPr/>
      <dgm:t>
        <a:bodyPr/>
        <a:lstStyle/>
        <a:p>
          <a:endParaRPr lang="tr-TR"/>
        </a:p>
      </dgm:t>
    </dgm:pt>
    <dgm:pt modelId="{F53645AC-C77B-4DBA-A73E-D721BEFD7C91}" type="pres">
      <dgm:prSet presAssocID="{E3233E2F-E094-43DD-BD17-A91A87811E0B}" presName="Name0" presStyleCnt="0">
        <dgm:presLayoutVars>
          <dgm:dir/>
          <dgm:resizeHandles val="exact"/>
        </dgm:presLayoutVars>
      </dgm:prSet>
      <dgm:spPr/>
    </dgm:pt>
    <dgm:pt modelId="{24461734-3E32-4801-85C6-F07B59B121B7}" type="pres">
      <dgm:prSet presAssocID="{5C1F9F3D-A0EE-4743-B928-E6B88F044090}" presName="node" presStyleLbl="node1" presStyleIdx="0" presStyleCnt="3">
        <dgm:presLayoutVars>
          <dgm:bulletEnabled val="1"/>
        </dgm:presLayoutVars>
      </dgm:prSet>
      <dgm:spPr/>
    </dgm:pt>
    <dgm:pt modelId="{8B7A769D-37AA-4518-94B5-74F70EE5F364}" type="pres">
      <dgm:prSet presAssocID="{F0E46DAA-706C-4A69-89D4-246BDE7BA63F}" presName="sibTrans" presStyleLbl="sibTrans2D1" presStyleIdx="0" presStyleCnt="3"/>
      <dgm:spPr/>
    </dgm:pt>
    <dgm:pt modelId="{B85298AD-33E3-4821-BE96-0BBF8384434E}" type="pres">
      <dgm:prSet presAssocID="{F0E46DAA-706C-4A69-89D4-246BDE7BA63F}" presName="connectorText" presStyleLbl="sibTrans2D1" presStyleIdx="0" presStyleCnt="3"/>
      <dgm:spPr/>
    </dgm:pt>
    <dgm:pt modelId="{BF8C56D8-D971-445A-A017-1975BC006F6D}" type="pres">
      <dgm:prSet presAssocID="{394377F8-97C7-48BD-A6CB-BB097721D8CA}" presName="node" presStyleLbl="node1" presStyleIdx="1" presStyleCnt="3">
        <dgm:presLayoutVars>
          <dgm:bulletEnabled val="1"/>
        </dgm:presLayoutVars>
      </dgm:prSet>
      <dgm:spPr/>
    </dgm:pt>
    <dgm:pt modelId="{CE860A69-3774-4CE5-BD4D-F8A1EA13D455}" type="pres">
      <dgm:prSet presAssocID="{F74ACDB1-4C3D-4B0A-9E86-3EC3B232C7C6}" presName="sibTrans" presStyleLbl="sibTrans2D1" presStyleIdx="1" presStyleCnt="3"/>
      <dgm:spPr/>
    </dgm:pt>
    <dgm:pt modelId="{31051FAA-FF83-4B0B-8B5C-AFF9D2943F3B}" type="pres">
      <dgm:prSet presAssocID="{F74ACDB1-4C3D-4B0A-9E86-3EC3B232C7C6}" presName="connectorText" presStyleLbl="sibTrans2D1" presStyleIdx="1" presStyleCnt="3"/>
      <dgm:spPr/>
    </dgm:pt>
    <dgm:pt modelId="{74CB789D-4BC7-45E9-8BFD-B7296F4FA072}" type="pres">
      <dgm:prSet presAssocID="{0F01C20F-17CD-4A94-96E6-893D495545ED}" presName="node" presStyleLbl="node1" presStyleIdx="2" presStyleCnt="3">
        <dgm:presLayoutVars>
          <dgm:bulletEnabled val="1"/>
        </dgm:presLayoutVars>
      </dgm:prSet>
      <dgm:spPr/>
    </dgm:pt>
    <dgm:pt modelId="{A36284B1-AFCE-4047-B6DD-6AE58A5D499D}" type="pres">
      <dgm:prSet presAssocID="{0D28336C-DE9D-471E-B21B-A4E32EF8FDFB}" presName="sibTrans" presStyleLbl="sibTrans2D1" presStyleIdx="2" presStyleCnt="3"/>
      <dgm:spPr/>
    </dgm:pt>
    <dgm:pt modelId="{86B67C14-2508-4B99-884D-EFA62A02B107}" type="pres">
      <dgm:prSet presAssocID="{0D28336C-DE9D-471E-B21B-A4E32EF8FDFB}" presName="connectorText" presStyleLbl="sibTrans2D1" presStyleIdx="2" presStyleCnt="3"/>
      <dgm:spPr/>
    </dgm:pt>
  </dgm:ptLst>
  <dgm:cxnLst>
    <dgm:cxn modelId="{B6083D01-EC6B-4F44-BD30-54B5FD44EF74}" type="presOf" srcId="{5C1F9F3D-A0EE-4743-B928-E6B88F044090}" destId="{24461734-3E32-4801-85C6-F07B59B121B7}" srcOrd="0" destOrd="0" presId="urn:microsoft.com/office/officeart/2005/8/layout/cycle7"/>
    <dgm:cxn modelId="{640B2910-F586-4A84-8BF3-85873CC7E22E}" type="presOf" srcId="{394377F8-97C7-48BD-A6CB-BB097721D8CA}" destId="{BF8C56D8-D971-445A-A017-1975BC006F6D}" srcOrd="0" destOrd="0" presId="urn:microsoft.com/office/officeart/2005/8/layout/cycle7"/>
    <dgm:cxn modelId="{0420A51A-7DFD-4139-AEC4-428E4696C23F}" type="presOf" srcId="{0D28336C-DE9D-471E-B21B-A4E32EF8FDFB}" destId="{A36284B1-AFCE-4047-B6DD-6AE58A5D499D}" srcOrd="0" destOrd="0" presId="urn:microsoft.com/office/officeart/2005/8/layout/cycle7"/>
    <dgm:cxn modelId="{C49F145C-F2E0-4C4C-9EE2-243DB85D2E61}" type="presOf" srcId="{F0E46DAA-706C-4A69-89D4-246BDE7BA63F}" destId="{B85298AD-33E3-4821-BE96-0BBF8384434E}" srcOrd="1" destOrd="0" presId="urn:microsoft.com/office/officeart/2005/8/layout/cycle7"/>
    <dgm:cxn modelId="{49E86E62-CA6E-4693-B2C4-16D7CD6596AB}" type="presOf" srcId="{F74ACDB1-4C3D-4B0A-9E86-3EC3B232C7C6}" destId="{31051FAA-FF83-4B0B-8B5C-AFF9D2943F3B}" srcOrd="1" destOrd="0" presId="urn:microsoft.com/office/officeart/2005/8/layout/cycle7"/>
    <dgm:cxn modelId="{5F9F7447-5B03-40A8-8A24-73DE9AA18071}" type="presOf" srcId="{0D28336C-DE9D-471E-B21B-A4E32EF8FDFB}" destId="{86B67C14-2508-4B99-884D-EFA62A02B107}" srcOrd="1" destOrd="0" presId="urn:microsoft.com/office/officeart/2005/8/layout/cycle7"/>
    <dgm:cxn modelId="{A29EC355-885F-48C8-914A-75878ECC6109}" type="presOf" srcId="{F0E46DAA-706C-4A69-89D4-246BDE7BA63F}" destId="{8B7A769D-37AA-4518-94B5-74F70EE5F364}" srcOrd="0" destOrd="0" presId="urn:microsoft.com/office/officeart/2005/8/layout/cycle7"/>
    <dgm:cxn modelId="{1B73A27C-98E9-4FA8-9053-C040443CD791}" type="presOf" srcId="{0F01C20F-17CD-4A94-96E6-893D495545ED}" destId="{74CB789D-4BC7-45E9-8BFD-B7296F4FA072}" srcOrd="0" destOrd="0" presId="urn:microsoft.com/office/officeart/2005/8/layout/cycle7"/>
    <dgm:cxn modelId="{0C616596-4DD4-4656-9BF9-C8A8543BAB32}" srcId="{E3233E2F-E094-43DD-BD17-A91A87811E0B}" destId="{394377F8-97C7-48BD-A6CB-BB097721D8CA}" srcOrd="1" destOrd="0" parTransId="{89FD8B45-79D2-46FC-8A88-9757300AE138}" sibTransId="{F74ACDB1-4C3D-4B0A-9E86-3EC3B232C7C6}"/>
    <dgm:cxn modelId="{A5876FBC-35D5-493F-9886-1E02ED142850}" type="presOf" srcId="{F74ACDB1-4C3D-4B0A-9E86-3EC3B232C7C6}" destId="{CE860A69-3774-4CE5-BD4D-F8A1EA13D455}" srcOrd="0" destOrd="0" presId="urn:microsoft.com/office/officeart/2005/8/layout/cycle7"/>
    <dgm:cxn modelId="{348B19C7-3014-4936-8E49-D2E486BBEA0F}" srcId="{E3233E2F-E094-43DD-BD17-A91A87811E0B}" destId="{0F01C20F-17CD-4A94-96E6-893D495545ED}" srcOrd="2" destOrd="0" parTransId="{C9536A39-5916-4503-B3A9-DF613873CDD8}" sibTransId="{0D28336C-DE9D-471E-B21B-A4E32EF8FDFB}"/>
    <dgm:cxn modelId="{9A59EEC9-29AD-482D-8B25-24205673D225}" srcId="{E3233E2F-E094-43DD-BD17-A91A87811E0B}" destId="{5C1F9F3D-A0EE-4743-B928-E6B88F044090}" srcOrd="0" destOrd="0" parTransId="{3399E8C2-6D24-49E7-AE57-8DAACBDE78FF}" sibTransId="{F0E46DAA-706C-4A69-89D4-246BDE7BA63F}"/>
    <dgm:cxn modelId="{93172AEE-BF3F-44F4-811D-1DBD7DE2B89B}" type="presOf" srcId="{E3233E2F-E094-43DD-BD17-A91A87811E0B}" destId="{F53645AC-C77B-4DBA-A73E-D721BEFD7C91}" srcOrd="0" destOrd="0" presId="urn:microsoft.com/office/officeart/2005/8/layout/cycle7"/>
    <dgm:cxn modelId="{78B71E3C-BE62-4507-B419-B22FD0B4FA67}" type="presParOf" srcId="{F53645AC-C77B-4DBA-A73E-D721BEFD7C91}" destId="{24461734-3E32-4801-85C6-F07B59B121B7}" srcOrd="0" destOrd="0" presId="urn:microsoft.com/office/officeart/2005/8/layout/cycle7"/>
    <dgm:cxn modelId="{D6BEA1F3-0531-4585-A4CD-241DFEF87D47}" type="presParOf" srcId="{F53645AC-C77B-4DBA-A73E-D721BEFD7C91}" destId="{8B7A769D-37AA-4518-94B5-74F70EE5F364}" srcOrd="1" destOrd="0" presId="urn:microsoft.com/office/officeart/2005/8/layout/cycle7"/>
    <dgm:cxn modelId="{FB214BE2-6E4E-4588-9665-E1CE6A1854AF}" type="presParOf" srcId="{8B7A769D-37AA-4518-94B5-74F70EE5F364}" destId="{B85298AD-33E3-4821-BE96-0BBF8384434E}" srcOrd="0" destOrd="0" presId="urn:microsoft.com/office/officeart/2005/8/layout/cycle7"/>
    <dgm:cxn modelId="{C0C0B601-C4F0-40F0-9F5D-749B9FD9A3CE}" type="presParOf" srcId="{F53645AC-C77B-4DBA-A73E-D721BEFD7C91}" destId="{BF8C56D8-D971-445A-A017-1975BC006F6D}" srcOrd="2" destOrd="0" presId="urn:microsoft.com/office/officeart/2005/8/layout/cycle7"/>
    <dgm:cxn modelId="{45FD60F1-30A7-4B84-A40F-887279C565B1}" type="presParOf" srcId="{F53645AC-C77B-4DBA-A73E-D721BEFD7C91}" destId="{CE860A69-3774-4CE5-BD4D-F8A1EA13D455}" srcOrd="3" destOrd="0" presId="urn:microsoft.com/office/officeart/2005/8/layout/cycle7"/>
    <dgm:cxn modelId="{DDF6B7CF-9761-435D-A711-6F7E06B4F015}" type="presParOf" srcId="{CE860A69-3774-4CE5-BD4D-F8A1EA13D455}" destId="{31051FAA-FF83-4B0B-8B5C-AFF9D2943F3B}" srcOrd="0" destOrd="0" presId="urn:microsoft.com/office/officeart/2005/8/layout/cycle7"/>
    <dgm:cxn modelId="{0E55349B-1AFB-4409-96F9-E2F068E8DBE1}" type="presParOf" srcId="{F53645AC-C77B-4DBA-A73E-D721BEFD7C91}" destId="{74CB789D-4BC7-45E9-8BFD-B7296F4FA072}" srcOrd="4" destOrd="0" presId="urn:microsoft.com/office/officeart/2005/8/layout/cycle7"/>
    <dgm:cxn modelId="{53D0C758-A6F9-41D0-BBC3-F945232ACDB9}" type="presParOf" srcId="{F53645AC-C77B-4DBA-A73E-D721BEFD7C91}" destId="{A36284B1-AFCE-4047-B6DD-6AE58A5D499D}" srcOrd="5" destOrd="0" presId="urn:microsoft.com/office/officeart/2005/8/layout/cycle7"/>
    <dgm:cxn modelId="{EA0165C2-B10A-4859-983D-35A8E7802FA3}" type="presParOf" srcId="{A36284B1-AFCE-4047-B6DD-6AE58A5D499D}" destId="{86B67C14-2508-4B99-884D-EFA62A02B107}"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461734-3E32-4801-85C6-F07B59B121B7}">
      <dsp:nvSpPr>
        <dsp:cNvPr id="0" name=""/>
        <dsp:cNvSpPr/>
      </dsp:nvSpPr>
      <dsp:spPr>
        <a:xfrm>
          <a:off x="1145083" y="571"/>
          <a:ext cx="924543" cy="4622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dirty="0"/>
            <a:t>KAYNAK</a:t>
          </a:r>
        </a:p>
      </dsp:txBody>
      <dsp:txXfrm>
        <a:off x="1158622" y="14110"/>
        <a:ext cx="897465" cy="435193"/>
      </dsp:txXfrm>
    </dsp:sp>
    <dsp:sp modelId="{8B7A769D-37AA-4518-94B5-74F70EE5F364}">
      <dsp:nvSpPr>
        <dsp:cNvPr id="0" name=""/>
        <dsp:cNvSpPr/>
      </dsp:nvSpPr>
      <dsp:spPr>
        <a:xfrm rot="3600000">
          <a:off x="1748102" y="812077"/>
          <a:ext cx="482071" cy="16179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1796641" y="844436"/>
        <a:ext cx="384994" cy="97077"/>
      </dsp:txXfrm>
    </dsp:sp>
    <dsp:sp modelId="{BF8C56D8-D971-445A-A017-1975BC006F6D}">
      <dsp:nvSpPr>
        <dsp:cNvPr id="0" name=""/>
        <dsp:cNvSpPr/>
      </dsp:nvSpPr>
      <dsp:spPr>
        <a:xfrm>
          <a:off x="1908649" y="1323106"/>
          <a:ext cx="924543" cy="4622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dirty="0"/>
            <a:t>DUYARLI KİŞİ</a:t>
          </a:r>
        </a:p>
      </dsp:txBody>
      <dsp:txXfrm>
        <a:off x="1922188" y="1336645"/>
        <a:ext cx="897465" cy="435193"/>
      </dsp:txXfrm>
    </dsp:sp>
    <dsp:sp modelId="{CE860A69-3774-4CE5-BD4D-F8A1EA13D455}">
      <dsp:nvSpPr>
        <dsp:cNvPr id="0" name=""/>
        <dsp:cNvSpPr/>
      </dsp:nvSpPr>
      <dsp:spPr>
        <a:xfrm rot="10800000">
          <a:off x="1366319" y="1473345"/>
          <a:ext cx="482071" cy="16179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rot="10800000">
        <a:off x="1414857" y="1505704"/>
        <a:ext cx="384994" cy="97077"/>
      </dsp:txXfrm>
    </dsp:sp>
    <dsp:sp modelId="{74CB789D-4BC7-45E9-8BFD-B7296F4FA072}">
      <dsp:nvSpPr>
        <dsp:cNvPr id="0" name=""/>
        <dsp:cNvSpPr/>
      </dsp:nvSpPr>
      <dsp:spPr>
        <a:xfrm>
          <a:off x="381517" y="1323106"/>
          <a:ext cx="924543" cy="4622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tr-TR" sz="1200" kern="1200" dirty="0"/>
            <a:t>BULAŞ YOLU</a:t>
          </a:r>
        </a:p>
      </dsp:txBody>
      <dsp:txXfrm>
        <a:off x="395056" y="1336645"/>
        <a:ext cx="897465" cy="435193"/>
      </dsp:txXfrm>
    </dsp:sp>
    <dsp:sp modelId="{A36284B1-AFCE-4047-B6DD-6AE58A5D499D}">
      <dsp:nvSpPr>
        <dsp:cNvPr id="0" name=""/>
        <dsp:cNvSpPr/>
      </dsp:nvSpPr>
      <dsp:spPr>
        <a:xfrm rot="18000000">
          <a:off x="984536" y="812077"/>
          <a:ext cx="482071" cy="16179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1033075" y="844436"/>
        <a:ext cx="384994" cy="97077"/>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1496F-B073-E74A-A5E3-9FD66A38F4EA}" type="datetimeFigureOut">
              <a:rPr lang="tr-TR" smtClean="0"/>
              <a:pPr/>
              <a:t>18.12.2023</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1FE7C6-8145-BC47-8FE7-7848FB8E87F3}" type="slidenum">
              <a:rPr lang="tr-TR" smtClean="0"/>
              <a:pPr/>
              <a:t>‹#›</a:t>
            </a:fld>
            <a:endParaRPr lang="tr-TR"/>
          </a:p>
        </p:txBody>
      </p:sp>
    </p:spTree>
    <p:extLst>
      <p:ext uri="{BB962C8B-B14F-4D97-AF65-F5344CB8AC3E}">
        <p14:creationId xmlns:p14="http://schemas.microsoft.com/office/powerpoint/2010/main" val="103593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EPİDEMİK YIL TANIMI GÖZDEN GEÇİR!</a:t>
            </a:r>
          </a:p>
        </p:txBody>
      </p:sp>
      <p:sp>
        <p:nvSpPr>
          <p:cNvPr id="4" name="Slayt Numarası Yer Tutucusu 3"/>
          <p:cNvSpPr>
            <a:spLocks noGrp="1"/>
          </p:cNvSpPr>
          <p:nvPr>
            <p:ph type="sldNum" sz="quarter" idx="5"/>
          </p:nvPr>
        </p:nvSpPr>
        <p:spPr/>
        <p:txBody>
          <a:bodyPr/>
          <a:lstStyle/>
          <a:p>
            <a:fld id="{BF1FE7C6-8145-BC47-8FE7-7848FB8E87F3}" type="slidenum">
              <a:rPr lang="tr-TR" smtClean="0"/>
              <a:pPr/>
              <a:t>11</a:t>
            </a:fld>
            <a:endParaRPr lang="tr-TR"/>
          </a:p>
        </p:txBody>
      </p:sp>
    </p:spTree>
    <p:extLst>
      <p:ext uri="{BB962C8B-B14F-4D97-AF65-F5344CB8AC3E}">
        <p14:creationId xmlns:p14="http://schemas.microsoft.com/office/powerpoint/2010/main" val="1329386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a:t>Tanımına bak!</a:t>
            </a:r>
          </a:p>
        </p:txBody>
      </p:sp>
      <p:sp>
        <p:nvSpPr>
          <p:cNvPr id="4" name="3 Slayt Numarası Yer Tutucusu"/>
          <p:cNvSpPr>
            <a:spLocks noGrp="1"/>
          </p:cNvSpPr>
          <p:nvPr>
            <p:ph type="sldNum" sz="quarter" idx="10"/>
          </p:nvPr>
        </p:nvSpPr>
        <p:spPr/>
        <p:txBody>
          <a:bodyPr/>
          <a:lstStyle/>
          <a:p>
            <a:fld id="{BF1FE7C6-8145-BC47-8FE7-7848FB8E87F3}" type="slidenum">
              <a:rPr lang="tr-TR" smtClean="0"/>
              <a:pPr/>
              <a:t>13</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GENELLİKLE HAVA İLE BULAŞAN HASTALIKLAR OLDUĞUNDAN</a:t>
            </a:r>
          </a:p>
        </p:txBody>
      </p:sp>
      <p:sp>
        <p:nvSpPr>
          <p:cNvPr id="4" name="Slayt Numarası Yer Tutucusu 3"/>
          <p:cNvSpPr>
            <a:spLocks noGrp="1"/>
          </p:cNvSpPr>
          <p:nvPr>
            <p:ph type="sldNum" sz="quarter" idx="5"/>
          </p:nvPr>
        </p:nvSpPr>
        <p:spPr/>
        <p:txBody>
          <a:bodyPr/>
          <a:lstStyle/>
          <a:p>
            <a:fld id="{BF1FE7C6-8145-BC47-8FE7-7848FB8E87F3}" type="slidenum">
              <a:rPr lang="tr-TR" smtClean="0"/>
              <a:pPr/>
              <a:t>18</a:t>
            </a:fld>
            <a:endParaRPr lang="tr-TR"/>
          </a:p>
        </p:txBody>
      </p:sp>
    </p:spTree>
    <p:extLst>
      <p:ext uri="{BB962C8B-B14F-4D97-AF65-F5344CB8AC3E}">
        <p14:creationId xmlns:p14="http://schemas.microsoft.com/office/powerpoint/2010/main" val="2779424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GENELLİKLE HAVA İLE BULAŞAN HASTALIKLAR OLDUĞUNDAN</a:t>
            </a:r>
          </a:p>
        </p:txBody>
      </p:sp>
      <p:sp>
        <p:nvSpPr>
          <p:cNvPr id="4" name="Slayt Numarası Yer Tutucusu 3"/>
          <p:cNvSpPr>
            <a:spLocks noGrp="1"/>
          </p:cNvSpPr>
          <p:nvPr>
            <p:ph type="sldNum" sz="quarter" idx="5"/>
          </p:nvPr>
        </p:nvSpPr>
        <p:spPr/>
        <p:txBody>
          <a:bodyPr/>
          <a:lstStyle/>
          <a:p>
            <a:fld id="{BF1FE7C6-8145-BC47-8FE7-7848FB8E87F3}" type="slidenum">
              <a:rPr lang="tr-TR" smtClean="0"/>
              <a:pPr/>
              <a:t>19</a:t>
            </a:fld>
            <a:endParaRPr lang="tr-TR"/>
          </a:p>
        </p:txBody>
      </p:sp>
    </p:spTree>
    <p:extLst>
      <p:ext uri="{BB962C8B-B14F-4D97-AF65-F5344CB8AC3E}">
        <p14:creationId xmlns:p14="http://schemas.microsoft.com/office/powerpoint/2010/main" val="2779424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a:t>(a) Saha çalışması için hazırlık yapılması:</a:t>
            </a:r>
          </a:p>
          <a:p>
            <a:r>
              <a:rPr lang="tr-TR" dirty="0"/>
              <a:t>(b) Salgın varlığının kanıtlanması:</a:t>
            </a:r>
          </a:p>
          <a:p>
            <a:r>
              <a:rPr lang="tr-TR" dirty="0"/>
              <a:t>(c) Hastalık tanısının kesinleştirilmesi:</a:t>
            </a:r>
          </a:p>
          <a:p>
            <a:r>
              <a:rPr lang="tr-TR" dirty="0"/>
              <a:t>(d) Vakaların bulunması ve tedavi edilmesi:</a:t>
            </a:r>
          </a:p>
          <a:p>
            <a:r>
              <a:rPr lang="tr-TR" dirty="0"/>
              <a:t>(e) Tanımlayıcı epidemiyolojik bilgiler</a:t>
            </a:r>
          </a:p>
          <a:p>
            <a:r>
              <a:rPr lang="tr-TR" dirty="0"/>
              <a:t>(f) Salgının kaynağı ve yayılmasına ilişkin hipotezlerin kurulması:</a:t>
            </a:r>
          </a:p>
          <a:p>
            <a:r>
              <a:rPr lang="tr-TR" dirty="0"/>
              <a:t>(g) Hipotezin Değerlendirilmesi</a:t>
            </a:r>
          </a:p>
          <a:p>
            <a:r>
              <a:rPr lang="tr-TR" dirty="0"/>
              <a:t>(h) Salgının kontrolü için önlemlerin alınması:</a:t>
            </a:r>
          </a:p>
          <a:p>
            <a:r>
              <a:rPr lang="tr-TR" dirty="0"/>
              <a:t>(i) Bulguların ve sonuçların rapor edilmesi:</a:t>
            </a:r>
            <a:endParaRPr lang="tr-TR" b="1" dirty="0"/>
          </a:p>
          <a:p>
            <a:endParaRPr lang="tr-TR" dirty="0"/>
          </a:p>
        </p:txBody>
      </p:sp>
      <p:sp>
        <p:nvSpPr>
          <p:cNvPr id="4" name="3 Slayt Numarası Yer Tutucusu"/>
          <p:cNvSpPr>
            <a:spLocks noGrp="1"/>
          </p:cNvSpPr>
          <p:nvPr>
            <p:ph type="sldNum" sz="quarter" idx="10"/>
          </p:nvPr>
        </p:nvSpPr>
        <p:spPr/>
        <p:txBody>
          <a:bodyPr/>
          <a:lstStyle/>
          <a:p>
            <a:fld id="{BF1FE7C6-8145-BC47-8FE7-7848FB8E87F3}" type="slidenum">
              <a:rPr lang="tr-TR" smtClean="0"/>
              <a:pPr/>
              <a:t>26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7"/>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0"/>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40"/>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2"/>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18.12.2023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18.12.2023</a:t>
            </a:fld>
            <a:endParaRPr lang="tr-TR"/>
          </a:p>
        </p:txBody>
      </p:sp>
      <p:sp>
        <p:nvSpPr>
          <p:cNvPr id="5" name="4 Altbilgi Yer Tutucusu"/>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image" Target="../media/image3.jpeg"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3" Type="http://schemas.openxmlformats.org/officeDocument/2006/relationships/image" Target="../media/image6.emf" /><Relationship Id="rId2" Type="http://schemas.openxmlformats.org/officeDocument/2006/relationships/image" Target="../media/image5.emf" /><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4.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hyperlink" Target="https://hsgm.saglik.gov.tr/depo/birimler/bulasici-hastaliklar-ve-erken-uyari-db/Birimler/Saha_Epidemiyolojisi_ve_Erken_Uyari/SALGIN_INCELEME_FT_SON.pdf" TargetMode="External"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3" Type="http://schemas.openxmlformats.org/officeDocument/2006/relationships/hyperlink" Target="https://www.mevzuat.gov.tr/mevzuat?MevzuatNo=11347&amp;MevzuatTur=7&amp;MevzuatTertip=5" TargetMode="External" /><Relationship Id="rId2" Type="http://schemas.openxmlformats.org/officeDocument/2006/relationships/hyperlink" Target="https://hsgm.saglik.gov.tr/depo/birimler/bulasici-hastaliklar-ve-erken-uyari-db/Birimler/Saha_Epidemiyolojisi_ve_Erken_Uyari/SALGIN_INCELEME_FT_SON.pdf" TargetMode="External" /><Relationship Id="rId1" Type="http://schemas.openxmlformats.org/officeDocument/2006/relationships/slideLayout" Target="../slideLayouts/slideLayout2.xml" /><Relationship Id="rId4" Type="http://schemas.openxmlformats.org/officeDocument/2006/relationships/hyperlink" Target="https://www.klimik.org.tr/koronavirus/" TargetMode="Externa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28604"/>
            <a:ext cx="7772400" cy="4143403"/>
          </a:xfrm>
          <a:solidFill>
            <a:schemeClr val="bg2">
              <a:lumMod val="90000"/>
            </a:schemeClr>
          </a:solidFill>
        </p:spPr>
        <p:txBody>
          <a:bodyPr>
            <a:noAutofit/>
          </a:bodyPr>
          <a:lstStyle/>
          <a:p>
            <a:r>
              <a:rPr lang="tr-TR" sz="6000" b="1" dirty="0">
                <a:solidFill>
                  <a:srgbClr val="D55C19"/>
                </a:solidFill>
              </a:rPr>
              <a:t>SALGIN İNCELEMESİ VE KONTROLÜ</a:t>
            </a:r>
          </a:p>
        </p:txBody>
      </p:sp>
      <p:sp>
        <p:nvSpPr>
          <p:cNvPr id="3" name="2 Alt Başlık"/>
          <p:cNvSpPr>
            <a:spLocks noGrp="1"/>
          </p:cNvSpPr>
          <p:nvPr>
            <p:ph type="subTitle" idx="1"/>
          </p:nvPr>
        </p:nvSpPr>
        <p:spPr>
          <a:xfrm>
            <a:off x="5072066" y="5286388"/>
            <a:ext cx="4071934" cy="828684"/>
          </a:xfrm>
        </p:spPr>
        <p:txBody>
          <a:bodyPr/>
          <a:lstStyle/>
          <a:p>
            <a:r>
              <a:rPr lang="tr-TR" sz="1800" dirty="0"/>
              <a:t>Asistan Dr. Bilge ÇAMLIK</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a:solidFill>
                  <a:schemeClr val="accent6">
                    <a:lumMod val="75000"/>
                  </a:schemeClr>
                </a:solidFill>
              </a:rPr>
              <a:t>SALGIN EĞRİSİ</a:t>
            </a:r>
          </a:p>
        </p:txBody>
      </p:sp>
      <p:sp>
        <p:nvSpPr>
          <p:cNvPr id="3" name="2 İçerik Yer Tutucusu"/>
          <p:cNvSpPr>
            <a:spLocks noGrp="1"/>
          </p:cNvSpPr>
          <p:nvPr>
            <p:ph idx="1"/>
          </p:nvPr>
        </p:nvSpPr>
        <p:spPr/>
        <p:txBody>
          <a:bodyPr>
            <a:normAutofit fontScale="70000" lnSpcReduction="20000"/>
          </a:bodyPr>
          <a:lstStyle/>
          <a:p>
            <a:r>
              <a:rPr lang="tr-TR" dirty="0"/>
              <a:t>Herhangi bir hastalık için vakaların sayılarını görüldüğü saatlere, günlere, haftalara, aylara, yıllara göre gösteren eğrilere </a:t>
            </a:r>
            <a:r>
              <a:rPr lang="tr-TR" b="1" dirty="0"/>
              <a:t>salgın eğrisi</a:t>
            </a:r>
            <a:r>
              <a:rPr lang="tr-TR" dirty="0"/>
              <a:t> denir. </a:t>
            </a:r>
          </a:p>
          <a:p>
            <a:r>
              <a:rPr lang="tr-TR" dirty="0"/>
              <a:t>Hastalıkların salgın eğrileri incelenerek;</a:t>
            </a:r>
          </a:p>
          <a:p>
            <a:pPr lvl="2"/>
            <a:r>
              <a:rPr lang="tr-TR" dirty="0"/>
              <a:t>o hastalığın hangi kaynaktan çıktığı, </a:t>
            </a:r>
          </a:p>
          <a:p>
            <a:pPr lvl="2"/>
            <a:r>
              <a:rPr lang="tr-TR" dirty="0"/>
              <a:t>muhtemel etkeninin ne olduğu, </a:t>
            </a:r>
          </a:p>
          <a:p>
            <a:pPr lvl="2"/>
            <a:r>
              <a:rPr lang="tr-TR" dirty="0"/>
              <a:t>yayılma hızı, </a:t>
            </a:r>
          </a:p>
          <a:p>
            <a:pPr lvl="2"/>
            <a:r>
              <a:rPr lang="tr-TR" dirty="0"/>
              <a:t>yıllar içinde tekrarlama durumu, </a:t>
            </a:r>
          </a:p>
          <a:p>
            <a:pPr lvl="2"/>
            <a:r>
              <a:rPr lang="tr-TR" dirty="0"/>
              <a:t>hangi mevsimlerde,</a:t>
            </a:r>
          </a:p>
          <a:p>
            <a:pPr lvl="2"/>
            <a:r>
              <a:rPr lang="tr-TR" dirty="0"/>
              <a:t>hangi aylarda, </a:t>
            </a:r>
          </a:p>
          <a:p>
            <a:pPr lvl="2"/>
            <a:r>
              <a:rPr lang="tr-TR" dirty="0"/>
              <a:t>hangi yerleşim yerlerinde, </a:t>
            </a:r>
          </a:p>
          <a:p>
            <a:pPr lvl="2"/>
            <a:r>
              <a:rPr lang="tr-TR" dirty="0"/>
              <a:t>kimlerde görüldüğü hakkında fikir edinilir.</a:t>
            </a:r>
          </a:p>
          <a:p>
            <a:r>
              <a:rPr lang="tr-TR" dirty="0"/>
              <a:t> Bu bilgiler ışığında, salgın yapan hastalıkla mücadele planları yapılabilir.</a:t>
            </a:r>
          </a:p>
          <a:p>
            <a:pPr>
              <a:buNone/>
            </a:pPr>
            <a:endParaRPr lang="tr-TR" dirty="0"/>
          </a:p>
          <a:p>
            <a:r>
              <a:rPr lang="tr-TR" sz="1100" dirty="0" err="1">
                <a:solidFill>
                  <a:schemeClr val="bg2">
                    <a:lumMod val="50000"/>
                  </a:schemeClr>
                </a:solidFill>
              </a:rPr>
              <a:t>Öztek</a:t>
            </a:r>
            <a:r>
              <a:rPr lang="tr-TR" sz="1100" dirty="0">
                <a:solidFill>
                  <a:schemeClr val="bg2">
                    <a:lumMod val="50000"/>
                  </a:schemeClr>
                </a:solidFill>
              </a:rPr>
              <a:t> Z. (Aralık 2020) Halk Sağlığı Kuramlar ve Uygulamalar, Maltepe Üniversitesi Tıp Fakültesi, Ankara</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a:solidFill>
                  <a:schemeClr val="accent6">
                    <a:lumMod val="75000"/>
                  </a:schemeClr>
                </a:solidFill>
              </a:rPr>
              <a:t>EPİDEMİK YIL</a:t>
            </a:r>
          </a:p>
        </p:txBody>
      </p:sp>
      <p:sp>
        <p:nvSpPr>
          <p:cNvPr id="3" name="2 İçerik Yer Tutucusu"/>
          <p:cNvSpPr>
            <a:spLocks noGrp="1"/>
          </p:cNvSpPr>
          <p:nvPr>
            <p:ph idx="1"/>
          </p:nvPr>
        </p:nvSpPr>
        <p:spPr>
          <a:xfrm>
            <a:off x="214282" y="6072182"/>
            <a:ext cx="4257676" cy="785818"/>
          </a:xfrm>
        </p:spPr>
        <p:txBody>
          <a:bodyPr>
            <a:normAutofit fontScale="62500" lnSpcReduction="20000"/>
          </a:bodyPr>
          <a:lstStyle/>
          <a:p>
            <a:endParaRPr lang="tr-TR" dirty="0"/>
          </a:p>
          <a:p>
            <a:endParaRPr lang="tr-TR" dirty="0"/>
          </a:p>
          <a:p>
            <a:pPr lvl="0"/>
            <a:r>
              <a:rPr lang="tr-TR" sz="900" dirty="0" err="1">
                <a:solidFill>
                  <a:srgbClr val="EEECE1">
                    <a:lumMod val="50000"/>
                  </a:srgbClr>
                </a:solidFill>
              </a:rPr>
              <a:t>Öztek</a:t>
            </a:r>
            <a:r>
              <a:rPr lang="tr-TR" sz="900" dirty="0">
                <a:solidFill>
                  <a:srgbClr val="EEECE1">
                    <a:lumMod val="50000"/>
                  </a:srgbClr>
                </a:solidFill>
              </a:rPr>
              <a:t> Z. (Aralık 2020) Halk Sağlığı Kuramlar ve Uygulamalar, Maltepe Üniversitesi Tıp Fakültesi, Ankara</a:t>
            </a:r>
          </a:p>
          <a:p>
            <a:endParaRPr lang="tr-TR" dirty="0"/>
          </a:p>
          <a:p>
            <a:endParaRPr lang="tr-TR" dirty="0"/>
          </a:p>
          <a:p>
            <a:endParaRPr lang="tr-TR" dirty="0"/>
          </a:p>
          <a:p>
            <a:endParaRPr lang="tr-TR" dirty="0"/>
          </a:p>
        </p:txBody>
      </p:sp>
      <p:pic>
        <p:nvPicPr>
          <p:cNvPr id="4" name="3 İçerik Yer Tutucusu" descr="SE1.JPG"/>
          <p:cNvPicPr>
            <a:picLocks noChangeAspect="1"/>
          </p:cNvPicPr>
          <p:nvPr/>
        </p:nvPicPr>
        <p:blipFill>
          <a:blip r:embed="rId3"/>
          <a:stretch>
            <a:fillRect/>
          </a:stretch>
        </p:blipFill>
        <p:spPr>
          <a:xfrm>
            <a:off x="857224" y="3071810"/>
            <a:ext cx="7358147" cy="3571900"/>
          </a:xfrm>
          <a:prstGeom prst="rect">
            <a:avLst/>
          </a:prstGeom>
        </p:spPr>
      </p:pic>
      <p:sp>
        <p:nvSpPr>
          <p:cNvPr id="5" name="4 Metin kutusu"/>
          <p:cNvSpPr txBox="1"/>
          <p:nvPr/>
        </p:nvSpPr>
        <p:spPr>
          <a:xfrm>
            <a:off x="571472" y="1500174"/>
            <a:ext cx="8072494" cy="1661993"/>
          </a:xfrm>
          <a:prstGeom prst="rect">
            <a:avLst/>
          </a:prstGeom>
          <a:noFill/>
        </p:spPr>
        <p:txBody>
          <a:bodyPr wrap="square" rtlCol="0">
            <a:spAutoFit/>
          </a:bodyPr>
          <a:lstStyle/>
          <a:p>
            <a:r>
              <a:rPr lang="tr-TR" sz="2800" dirty="0"/>
              <a:t>Salgın eğrisi üzerinde söz konusu hastalığın </a:t>
            </a:r>
            <a:r>
              <a:rPr lang="tr-TR" sz="2800" dirty="0" err="1"/>
              <a:t>prevalans</a:t>
            </a:r>
            <a:r>
              <a:rPr lang="tr-TR" sz="2800" dirty="0"/>
              <a:t> hızının en düşük olduğu zamanlar arasındaki süreye </a:t>
            </a:r>
            <a:r>
              <a:rPr lang="tr-TR" sz="2800" b="1" dirty="0"/>
              <a:t>“</a:t>
            </a:r>
            <a:r>
              <a:rPr lang="tr-TR" sz="2800" b="1" dirty="0" err="1"/>
              <a:t>epidemik</a:t>
            </a:r>
            <a:r>
              <a:rPr lang="tr-TR" sz="2800" b="1" dirty="0"/>
              <a:t> yıl” </a:t>
            </a:r>
            <a:r>
              <a:rPr lang="tr-TR" sz="2800" dirty="0"/>
              <a:t>denmektedir.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b="1" dirty="0">
                <a:solidFill>
                  <a:schemeClr val="accent6">
                    <a:lumMod val="75000"/>
                  </a:schemeClr>
                </a:solidFill>
              </a:rPr>
              <a:t>Bir salgının tekrarlayabilmesi için ilk salgının bitiminden sonra o hastalığa karşı duyarlı nüfusun birikmesi gerekir</a:t>
            </a:r>
          </a:p>
        </p:txBody>
      </p:sp>
      <p:sp>
        <p:nvSpPr>
          <p:cNvPr id="3" name="2 İçerik Yer Tutucusu"/>
          <p:cNvSpPr>
            <a:spLocks noGrp="1"/>
          </p:cNvSpPr>
          <p:nvPr>
            <p:ph idx="1"/>
          </p:nvPr>
        </p:nvSpPr>
        <p:spPr>
          <a:xfrm>
            <a:off x="457200" y="1600202"/>
            <a:ext cx="8229600" cy="4900632"/>
          </a:xfrm>
        </p:spPr>
        <p:txBody>
          <a:bodyPr>
            <a:normAutofit/>
          </a:bodyPr>
          <a:lstStyle/>
          <a:p>
            <a:r>
              <a:rPr lang="tr-TR" sz="2400" dirty="0"/>
              <a:t>Kızamık hastalığına karşı aşılamanın yapılmadığı toplumlarda, kızamığın salgın eğrisi çizildiğinde belirli yıllarda (3-7 yılda bir) sayısal olarak bir artış olduğu gözlenir.</a:t>
            </a:r>
          </a:p>
          <a:p>
            <a:r>
              <a:rPr lang="tr-TR" sz="2400" dirty="0"/>
              <a:t> Çünkü ilk salgında kızamığa karşı duyarlı olanların tümü hastalanmıştır, daha sonraki yıllarda doğanlar birikerek yeni bir duyarlı grubun ortaya çıkmasına neden olmuştur.</a:t>
            </a:r>
          </a:p>
          <a:p>
            <a:r>
              <a:rPr lang="tr-TR" sz="2400" dirty="0"/>
              <a:t> O halde, kızamık hastalığının </a:t>
            </a:r>
            <a:r>
              <a:rPr lang="tr-TR" sz="2400" dirty="0" err="1"/>
              <a:t>epidemik</a:t>
            </a:r>
            <a:r>
              <a:rPr lang="tr-TR" sz="2400" dirty="0"/>
              <a:t> yılı 3 - 7 yıldır denilebilir.</a:t>
            </a:r>
          </a:p>
          <a:p>
            <a:endParaRPr lang="tr-TR" sz="2400" dirty="0"/>
          </a:p>
          <a:p>
            <a:endParaRPr lang="tr-TR" sz="2400" dirty="0"/>
          </a:p>
          <a:p>
            <a:endParaRPr lang="tr-TR" sz="2400" dirty="0"/>
          </a:p>
          <a:p>
            <a:pPr lvl="0"/>
            <a:r>
              <a:rPr lang="tr-TR" sz="900" dirty="0" err="1">
                <a:solidFill>
                  <a:srgbClr val="EEECE1">
                    <a:lumMod val="50000"/>
                  </a:srgbClr>
                </a:solidFill>
              </a:rPr>
              <a:t>Öztek</a:t>
            </a:r>
            <a:r>
              <a:rPr lang="tr-TR" sz="900" dirty="0">
                <a:solidFill>
                  <a:srgbClr val="EEECE1">
                    <a:lumMod val="50000"/>
                  </a:srgbClr>
                </a:solidFill>
              </a:rPr>
              <a:t> Z. (Aralık 2020) Halk Sağlığı Kuramlar ve Uygulamalar, Maltepe Üniversitesi Tıp Fakültesi, Ankara</a:t>
            </a:r>
          </a:p>
          <a:p>
            <a:endParaRPr lang="tr-TR" dirty="0"/>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800" b="1" dirty="0">
                <a:solidFill>
                  <a:schemeClr val="accent6">
                    <a:lumMod val="75000"/>
                  </a:schemeClr>
                </a:solidFill>
              </a:rPr>
              <a:t>ERKEN UYARI VE CEVAP SİSTEMİ</a:t>
            </a:r>
          </a:p>
        </p:txBody>
      </p:sp>
      <p:sp>
        <p:nvSpPr>
          <p:cNvPr id="3" name="2 İçerik Yer Tutucusu"/>
          <p:cNvSpPr>
            <a:spLocks noGrp="1"/>
          </p:cNvSpPr>
          <p:nvPr>
            <p:ph idx="1"/>
          </p:nvPr>
        </p:nvSpPr>
        <p:spPr/>
        <p:txBody>
          <a:bodyPr/>
          <a:lstStyle/>
          <a:p>
            <a:r>
              <a:rPr lang="tr-TR" dirty="0"/>
              <a:t>Biyolojik, çevresel, kimyasal, radyolojik ve nükleer etkenler ile kaynağı bilinmeyen ve </a:t>
            </a:r>
            <a:r>
              <a:rPr lang="tr-TR" b="1" dirty="0"/>
              <a:t>salgın yapma potansiyeli taşıyan </a:t>
            </a:r>
            <a:r>
              <a:rPr lang="tr-TR" dirty="0"/>
              <a:t>durum ve olaylarla ilgili, zamanında veri ve bilgi toplayan, analiz eden,  </a:t>
            </a:r>
            <a:r>
              <a:rPr lang="tr-TR" dirty="0" err="1"/>
              <a:t>sürveyans</a:t>
            </a:r>
            <a:r>
              <a:rPr lang="tr-TR" dirty="0"/>
              <a:t> ile yerel, bölgesel, ulusal ve uluslararası düzeydeki ani gelişen halk sağlığı tehditlerinin yayılmasını önleme ve kontrol etmeyi içeren faaliyetler.</a:t>
            </a:r>
          </a:p>
        </p:txBody>
      </p:sp>
      <p:sp>
        <p:nvSpPr>
          <p:cNvPr id="4" name="3 Metin kutusu"/>
          <p:cNvSpPr txBox="1"/>
          <p:nvPr/>
        </p:nvSpPr>
        <p:spPr>
          <a:xfrm>
            <a:off x="785786" y="6143644"/>
            <a:ext cx="6929486" cy="615553"/>
          </a:xfrm>
          <a:prstGeom prst="rect">
            <a:avLst/>
          </a:prstGeom>
          <a:noFill/>
        </p:spPr>
        <p:txBody>
          <a:bodyPr wrap="square" rtlCol="0">
            <a:spAutoFit/>
          </a:bodyPr>
          <a:lstStyle/>
          <a:p>
            <a:r>
              <a:rPr lang="tr-TR" sz="800" b="1" dirty="0"/>
              <a:t>BULAŞICI HASTALIKLAR SÜRVEYANS VE KONTROL ESASLARI YÖNETMELİĞİ </a:t>
            </a:r>
            <a:r>
              <a:rPr lang="tr-TR" sz="800" dirty="0"/>
              <a:t>https://www.mevzuat.gov.tr/mevzuat?MevzuatNo=11347&amp;MevzuatTur=7&amp;MevzuatTertip=5</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24C98F-3632-37C1-069E-5FA1A8927983}"/>
              </a:ext>
            </a:extLst>
          </p:cNvPr>
          <p:cNvSpPr>
            <a:spLocks noGrp="1"/>
          </p:cNvSpPr>
          <p:nvPr>
            <p:ph type="title"/>
          </p:nvPr>
        </p:nvSpPr>
        <p:spPr>
          <a:xfrm>
            <a:off x="457200" y="274637"/>
            <a:ext cx="8229600" cy="4483059"/>
          </a:xfrm>
        </p:spPr>
        <p:txBody>
          <a:bodyPr>
            <a:normAutofit/>
          </a:bodyPr>
          <a:lstStyle/>
          <a:p>
            <a:r>
              <a:rPr lang="tr-TR" sz="5400" dirty="0"/>
              <a:t>SALGIN TİPLERİ</a:t>
            </a:r>
          </a:p>
        </p:txBody>
      </p:sp>
      <p:sp>
        <p:nvSpPr>
          <p:cNvPr id="3" name="İçerik Yer Tutucusu 2">
            <a:extLst>
              <a:ext uri="{FF2B5EF4-FFF2-40B4-BE49-F238E27FC236}">
                <a16:creationId xmlns:a16="http://schemas.microsoft.com/office/drawing/2014/main" id="{0D65F32D-8A1E-8DFE-8D59-ABFB5F49D5C4}"/>
              </a:ext>
            </a:extLst>
          </p:cNvPr>
          <p:cNvSpPr>
            <a:spLocks noGrp="1"/>
          </p:cNvSpPr>
          <p:nvPr>
            <p:ph idx="1"/>
          </p:nvPr>
        </p:nvSpPr>
        <p:spPr>
          <a:xfrm>
            <a:off x="457200" y="5679782"/>
            <a:ext cx="8229600" cy="446383"/>
          </a:xfrm>
        </p:spPr>
        <p:txBody>
          <a:bodyPr>
            <a:normAutofit fontScale="85000" lnSpcReduction="20000"/>
          </a:bodyPr>
          <a:lstStyle/>
          <a:p>
            <a:endParaRPr lang="tr-TR" dirty="0"/>
          </a:p>
        </p:txBody>
      </p:sp>
    </p:spTree>
    <p:extLst>
      <p:ext uri="{BB962C8B-B14F-4D97-AF65-F5344CB8AC3E}">
        <p14:creationId xmlns:p14="http://schemas.microsoft.com/office/powerpoint/2010/main" val="552728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296974"/>
          </a:xfrm>
        </p:spPr>
        <p:txBody>
          <a:bodyPr>
            <a:noAutofit/>
          </a:bodyPr>
          <a:lstStyle/>
          <a:p>
            <a:r>
              <a:rPr lang="tr-TR" sz="4800" b="1" dirty="0">
                <a:solidFill>
                  <a:schemeClr val="accent6">
                    <a:lumMod val="75000"/>
                  </a:schemeClr>
                </a:solidFill>
              </a:rPr>
              <a:t>Salgın oluşumunda başlıca üç husus önemlidir: </a:t>
            </a:r>
          </a:p>
        </p:txBody>
      </p:sp>
      <p:sp>
        <p:nvSpPr>
          <p:cNvPr id="3" name="2 İçerik Yer Tutucusu"/>
          <p:cNvSpPr>
            <a:spLocks noGrp="1"/>
          </p:cNvSpPr>
          <p:nvPr>
            <p:ph idx="1"/>
          </p:nvPr>
        </p:nvSpPr>
        <p:spPr/>
        <p:txBody>
          <a:bodyPr>
            <a:normAutofit fontScale="92500" lnSpcReduction="10000"/>
          </a:bodyPr>
          <a:lstStyle/>
          <a:p>
            <a:pPr marL="0" indent="0">
              <a:buNone/>
            </a:pPr>
            <a:r>
              <a:rPr lang="tr-TR" dirty="0"/>
              <a:t> </a:t>
            </a:r>
          </a:p>
          <a:p>
            <a:pPr>
              <a:buNone/>
            </a:pPr>
            <a:r>
              <a:rPr lang="tr-TR" dirty="0"/>
              <a:t> 1-Hastalık etkeninin enfeksiyon oluşturabilme dozu (miktarı, </a:t>
            </a:r>
            <a:r>
              <a:rPr lang="tr-TR" dirty="0" err="1"/>
              <a:t>patojenitesi</a:t>
            </a:r>
            <a:r>
              <a:rPr lang="tr-TR" dirty="0"/>
              <a:t>)</a:t>
            </a:r>
          </a:p>
          <a:p>
            <a:pPr>
              <a:buNone/>
            </a:pPr>
            <a:r>
              <a:rPr lang="tr-TR" dirty="0"/>
              <a:t> 2- Etkenin vücuda girdikten sonra hastalık belirtilerinin ortaya çıkması için geçen süre (kuluçka süresi)</a:t>
            </a:r>
          </a:p>
          <a:p>
            <a:pPr>
              <a:buNone/>
            </a:pPr>
            <a:r>
              <a:rPr lang="tr-TR" dirty="0"/>
              <a:t> 3- Toplumdaki duyarlı kişilerin sayısı</a:t>
            </a:r>
          </a:p>
          <a:p>
            <a:r>
              <a:rPr lang="tr-TR" dirty="0"/>
              <a:t>Duyarlı kişilerin bulunduğu topluma enfeksiyon oluşturma dozunda etken girdiğinde salgın oluşur. </a:t>
            </a:r>
          </a:p>
        </p:txBody>
      </p:sp>
      <p:sp>
        <p:nvSpPr>
          <p:cNvPr id="4" name="3 Metin kutusu"/>
          <p:cNvSpPr txBox="1"/>
          <p:nvPr/>
        </p:nvSpPr>
        <p:spPr>
          <a:xfrm>
            <a:off x="1071538" y="6143644"/>
            <a:ext cx="6286544" cy="523220"/>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2143116"/>
            <a:ext cx="7500990" cy="3954459"/>
          </a:xfrm>
        </p:spPr>
        <p:txBody>
          <a:bodyPr>
            <a:normAutofit/>
          </a:bodyPr>
          <a:lstStyle/>
          <a:p>
            <a:pPr marL="0" indent="0" algn="just">
              <a:buNone/>
            </a:pPr>
            <a:r>
              <a:rPr lang="tr-TR" dirty="0"/>
              <a:t>Tek kaynaklı salgınlar, bir grup ya da toplumun ortak ve bulaşıcı bir etken tarafından aniden ve eş zamanlı olarak etkilenmesiyle meydana gelir. </a:t>
            </a:r>
          </a:p>
          <a:p>
            <a:endParaRPr lang="tr-TR" dirty="0"/>
          </a:p>
        </p:txBody>
      </p:sp>
      <p:sp>
        <p:nvSpPr>
          <p:cNvPr id="4" name="3 Dikdörtgen"/>
          <p:cNvSpPr/>
          <p:nvPr/>
        </p:nvSpPr>
        <p:spPr>
          <a:xfrm>
            <a:off x="214282" y="214290"/>
            <a:ext cx="2214578" cy="1285884"/>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t>TEK KAYNAKLI SALGIN</a:t>
            </a:r>
          </a:p>
        </p:txBody>
      </p:sp>
      <p:sp>
        <p:nvSpPr>
          <p:cNvPr id="5" name="4 Dikdörtgen"/>
          <p:cNvSpPr/>
          <p:nvPr/>
        </p:nvSpPr>
        <p:spPr>
          <a:xfrm>
            <a:off x="7143768" y="214290"/>
            <a:ext cx="1785950" cy="1285884"/>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SU SALGINI</a:t>
            </a:r>
          </a:p>
        </p:txBody>
      </p:sp>
      <p:sp>
        <p:nvSpPr>
          <p:cNvPr id="6" name="5 Dikdörtgen"/>
          <p:cNvSpPr/>
          <p:nvPr/>
        </p:nvSpPr>
        <p:spPr>
          <a:xfrm>
            <a:off x="2571736" y="214290"/>
            <a:ext cx="2143140" cy="1285884"/>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ORTAK KAYNAK SALGINLARI</a:t>
            </a:r>
          </a:p>
        </p:txBody>
      </p:sp>
      <p:sp>
        <p:nvSpPr>
          <p:cNvPr id="7" name="6 Dikdörtgen"/>
          <p:cNvSpPr/>
          <p:nvPr/>
        </p:nvSpPr>
        <p:spPr>
          <a:xfrm>
            <a:off x="4929190" y="214290"/>
            <a:ext cx="2000264" cy="1285884"/>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NOKTA KAYNAKLI SALGIN</a:t>
            </a:r>
          </a:p>
        </p:txBody>
      </p:sp>
      <p:sp>
        <p:nvSpPr>
          <p:cNvPr id="8" name="7 Metin kutusu"/>
          <p:cNvSpPr txBox="1"/>
          <p:nvPr/>
        </p:nvSpPr>
        <p:spPr>
          <a:xfrm>
            <a:off x="1357290" y="6072206"/>
            <a:ext cx="5929354" cy="523220"/>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2143116"/>
            <a:ext cx="7500990" cy="3954459"/>
          </a:xfrm>
        </p:spPr>
        <p:txBody>
          <a:bodyPr>
            <a:normAutofit fontScale="85000" lnSpcReduction="20000"/>
          </a:bodyPr>
          <a:lstStyle/>
          <a:p>
            <a:r>
              <a:rPr lang="tr-TR" dirty="0"/>
              <a:t>Tipik özelliği vaka sayısının kısa bir zaman diliminde hızla artmasıdır.</a:t>
            </a:r>
          </a:p>
          <a:p>
            <a:r>
              <a:rPr lang="tr-TR" dirty="0"/>
              <a:t>Gıda zehirlenmesi, kimyasal madde zehirlenmeleri, hava kirliliği olayları buna örnek olabilir. </a:t>
            </a:r>
          </a:p>
          <a:p>
            <a:r>
              <a:rPr lang="tr-TR" dirty="0"/>
              <a:t>Söz gelimi, bir yatılı okul yemekhanesinde aynı yemekten yiyen çok sayıdaki öğrencide 1-2 saat içinde karın ağrısı, ishal ve kusma belirtilerinin ortaya çıkması yemekten bulaşan (tek kaynak) bir hastalık salgınının işaretidir. </a:t>
            </a:r>
          </a:p>
          <a:p>
            <a:endParaRPr lang="tr-TR" dirty="0"/>
          </a:p>
        </p:txBody>
      </p:sp>
      <p:sp>
        <p:nvSpPr>
          <p:cNvPr id="4" name="3 Dikdörtgen"/>
          <p:cNvSpPr/>
          <p:nvPr/>
        </p:nvSpPr>
        <p:spPr>
          <a:xfrm>
            <a:off x="214282" y="214290"/>
            <a:ext cx="2214578" cy="1285884"/>
          </a:xfrm>
          <a:prstGeom prst="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t>TEK KAYNAKLI SALGIN</a:t>
            </a:r>
          </a:p>
        </p:txBody>
      </p:sp>
      <p:sp>
        <p:nvSpPr>
          <p:cNvPr id="5" name="4 Dikdörtgen"/>
          <p:cNvSpPr/>
          <p:nvPr/>
        </p:nvSpPr>
        <p:spPr>
          <a:xfrm>
            <a:off x="7143768" y="214290"/>
            <a:ext cx="1785950" cy="1285884"/>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SU SALGINI</a:t>
            </a:r>
          </a:p>
        </p:txBody>
      </p:sp>
      <p:sp>
        <p:nvSpPr>
          <p:cNvPr id="6" name="5 Dikdörtgen"/>
          <p:cNvSpPr/>
          <p:nvPr/>
        </p:nvSpPr>
        <p:spPr>
          <a:xfrm>
            <a:off x="2571736" y="214290"/>
            <a:ext cx="2143140" cy="1285884"/>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ORTAK KAYNAK SALGINLARI</a:t>
            </a:r>
          </a:p>
        </p:txBody>
      </p:sp>
      <p:sp>
        <p:nvSpPr>
          <p:cNvPr id="7" name="6 Dikdörtgen"/>
          <p:cNvSpPr/>
          <p:nvPr/>
        </p:nvSpPr>
        <p:spPr>
          <a:xfrm>
            <a:off x="4929190" y="214290"/>
            <a:ext cx="2000264" cy="1285884"/>
          </a:xfrm>
          <a:prstGeom prst="rect">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a:solidFill>
                  <a:schemeClr val="tx1"/>
                </a:solidFill>
              </a:rPr>
              <a:t>NOKTA KAYNAKLI SALGIN</a:t>
            </a:r>
          </a:p>
        </p:txBody>
      </p:sp>
      <p:sp>
        <p:nvSpPr>
          <p:cNvPr id="8" name="7 Metin kutusu"/>
          <p:cNvSpPr txBox="1"/>
          <p:nvPr/>
        </p:nvSpPr>
        <p:spPr>
          <a:xfrm>
            <a:off x="1142976" y="6000768"/>
            <a:ext cx="6215106" cy="523220"/>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2428868"/>
            <a:ext cx="7972452" cy="3697297"/>
          </a:xfrm>
        </p:spPr>
        <p:txBody>
          <a:bodyPr>
            <a:normAutofit/>
          </a:bodyPr>
          <a:lstStyle/>
          <a:p>
            <a:pPr marL="0" indent="0">
              <a:buNone/>
            </a:pPr>
            <a:r>
              <a:rPr lang="tr-TR" dirty="0"/>
              <a:t>Etkenin hasta bir kişiden duyarlı olan başka bir kişiye doğrudan ya da dolaylı yolla bulaşması ile meydana gelen salgınlardır.</a:t>
            </a:r>
          </a:p>
          <a:p>
            <a:endParaRPr lang="tr-TR" dirty="0"/>
          </a:p>
        </p:txBody>
      </p:sp>
      <p:sp>
        <p:nvSpPr>
          <p:cNvPr id="4" name="3 Dikdörtgen"/>
          <p:cNvSpPr/>
          <p:nvPr/>
        </p:nvSpPr>
        <p:spPr>
          <a:xfrm>
            <a:off x="785786" y="357166"/>
            <a:ext cx="2000264" cy="1285884"/>
          </a:xfrm>
          <a:prstGeom prst="rect">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ÇOK KAYNAKLI</a:t>
            </a:r>
          </a:p>
        </p:txBody>
      </p:sp>
      <p:sp>
        <p:nvSpPr>
          <p:cNvPr id="5" name="4 Dikdörtgen"/>
          <p:cNvSpPr/>
          <p:nvPr/>
        </p:nvSpPr>
        <p:spPr>
          <a:xfrm>
            <a:off x="3357554" y="357166"/>
            <a:ext cx="2000264" cy="1285884"/>
          </a:xfrm>
          <a:prstGeom prst="rect">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YAYILAN DALGA</a:t>
            </a:r>
          </a:p>
        </p:txBody>
      </p:sp>
      <p:sp>
        <p:nvSpPr>
          <p:cNvPr id="6" name="5 Dikdörtgen"/>
          <p:cNvSpPr/>
          <p:nvPr/>
        </p:nvSpPr>
        <p:spPr>
          <a:xfrm>
            <a:off x="5929322" y="357166"/>
            <a:ext cx="2000264" cy="1285884"/>
          </a:xfrm>
          <a:prstGeom prst="rect">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HAVA SALGINI</a:t>
            </a:r>
          </a:p>
        </p:txBody>
      </p:sp>
      <p:sp>
        <p:nvSpPr>
          <p:cNvPr id="7" name="6 Metin kutusu"/>
          <p:cNvSpPr txBox="1"/>
          <p:nvPr/>
        </p:nvSpPr>
        <p:spPr>
          <a:xfrm>
            <a:off x="1785918" y="5500702"/>
            <a:ext cx="5786478" cy="523220"/>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14348" y="2143116"/>
            <a:ext cx="7972452" cy="3983049"/>
          </a:xfrm>
        </p:spPr>
        <p:txBody>
          <a:bodyPr>
            <a:normAutofit fontScale="77500" lnSpcReduction="20000"/>
          </a:bodyPr>
          <a:lstStyle/>
          <a:p>
            <a:r>
              <a:rPr lang="tr-TR" b="1" dirty="0"/>
              <a:t>Bu tür salgınların tipik özelliği, vaka sayısının zamana yayılmış biçimde yavaşça artmasıdır.</a:t>
            </a:r>
          </a:p>
          <a:p>
            <a:r>
              <a:rPr lang="tr-TR" dirty="0"/>
              <a:t>Kişiden kişiye öksürük, aksırık, yakın temas ve vektörler aracılığıyla bulaşabilir.Örneğin, hava yolu ile bulaşan kızamık, grip salgınları, vektörlerle bulaşan sıtma, şark çıbanı salgınları, temas ile bulaşan bitlenme, frengi gibi hastalıklar bu tür salgınlara yol açabilir. </a:t>
            </a:r>
          </a:p>
          <a:p>
            <a:r>
              <a:rPr lang="tr-TR" dirty="0"/>
              <a:t>Salgının tipinin belirlenmesinde her zaman çizilen salgın eğrisi yardımcı olmayabilir. Bu durumlarda olayın ayrıntılı değerlendirilmesi, olguların bulunması, derinliğine araştırılması gerekir.</a:t>
            </a:r>
          </a:p>
          <a:p>
            <a:endParaRPr lang="tr-TR" dirty="0"/>
          </a:p>
        </p:txBody>
      </p:sp>
      <p:sp>
        <p:nvSpPr>
          <p:cNvPr id="4" name="3 Dikdörtgen"/>
          <p:cNvSpPr/>
          <p:nvPr/>
        </p:nvSpPr>
        <p:spPr>
          <a:xfrm>
            <a:off x="785786" y="357166"/>
            <a:ext cx="2000264" cy="1285884"/>
          </a:xfrm>
          <a:prstGeom prst="rect">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ÇOK KAYNAKLI</a:t>
            </a:r>
          </a:p>
        </p:txBody>
      </p:sp>
      <p:sp>
        <p:nvSpPr>
          <p:cNvPr id="5" name="4 Dikdörtgen"/>
          <p:cNvSpPr/>
          <p:nvPr/>
        </p:nvSpPr>
        <p:spPr>
          <a:xfrm>
            <a:off x="3357554" y="357166"/>
            <a:ext cx="2000264" cy="1285884"/>
          </a:xfrm>
          <a:prstGeom prst="rect">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YAYILAN DALGA</a:t>
            </a:r>
          </a:p>
        </p:txBody>
      </p:sp>
      <p:sp>
        <p:nvSpPr>
          <p:cNvPr id="6" name="5 Dikdörtgen"/>
          <p:cNvSpPr/>
          <p:nvPr/>
        </p:nvSpPr>
        <p:spPr>
          <a:xfrm>
            <a:off x="5929322" y="357166"/>
            <a:ext cx="2000264" cy="1285884"/>
          </a:xfrm>
          <a:prstGeom prst="rect">
            <a:avLst/>
          </a:prstGeom>
          <a:solidFill>
            <a:schemeClr val="accent6">
              <a:lumMod val="75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HAVA SALGINI</a:t>
            </a:r>
          </a:p>
        </p:txBody>
      </p:sp>
      <p:sp>
        <p:nvSpPr>
          <p:cNvPr id="7" name="6 Metin kutusu"/>
          <p:cNvSpPr txBox="1"/>
          <p:nvPr/>
        </p:nvSpPr>
        <p:spPr>
          <a:xfrm>
            <a:off x="1500166" y="6286520"/>
            <a:ext cx="6357982" cy="523220"/>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a:solidFill>
                  <a:schemeClr val="accent6">
                    <a:lumMod val="75000"/>
                  </a:schemeClr>
                </a:solidFill>
              </a:rPr>
              <a:t>SUNUM PLANI</a:t>
            </a:r>
          </a:p>
        </p:txBody>
      </p:sp>
      <p:sp>
        <p:nvSpPr>
          <p:cNvPr id="3" name="2 İçerik Yer Tutucusu"/>
          <p:cNvSpPr>
            <a:spLocks noGrp="1"/>
          </p:cNvSpPr>
          <p:nvPr>
            <p:ph idx="1"/>
          </p:nvPr>
        </p:nvSpPr>
        <p:spPr/>
        <p:txBody>
          <a:bodyPr>
            <a:normAutofit/>
          </a:bodyPr>
          <a:lstStyle/>
          <a:p>
            <a:r>
              <a:rPr lang="tr-TR" b="1" dirty="0"/>
              <a:t>Salgın tanımı ve ilgili kavramlar</a:t>
            </a:r>
          </a:p>
          <a:p>
            <a:r>
              <a:rPr lang="tr-TR" b="1" dirty="0"/>
              <a:t>Salgın tipleri</a:t>
            </a:r>
          </a:p>
          <a:p>
            <a:r>
              <a:rPr lang="tr-TR" b="1" dirty="0"/>
              <a:t>Salgın inceleme basamakları</a:t>
            </a:r>
          </a:p>
          <a:p>
            <a:pPr>
              <a:buNone/>
            </a:pPr>
            <a:endParaRPr lang="tr-TR" dirty="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Su (ortak kaynak) ve </a:t>
            </a:r>
            <a:br>
              <a:rPr lang="tr-TR" dirty="0"/>
            </a:br>
            <a:r>
              <a:rPr lang="tr-TR" dirty="0"/>
              <a:t>Hava (kişiden kişiye) Salgını Eğrileri</a:t>
            </a:r>
          </a:p>
        </p:txBody>
      </p:sp>
      <p:pic>
        <p:nvPicPr>
          <p:cNvPr id="4" name="İçerik Yer Tutucusu 4">
            <a:extLst>
              <a:ext uri="{FF2B5EF4-FFF2-40B4-BE49-F238E27FC236}">
                <a16:creationId xmlns:a16="http://schemas.microsoft.com/office/drawing/2014/main" id="{E3B79D75-1727-480C-99E6-50FD7550478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1670" y="1928802"/>
            <a:ext cx="4818167" cy="3844993"/>
          </a:xfrm>
          <a:prstGeom prst="rect">
            <a:avLst/>
          </a:prstGeom>
        </p:spPr>
      </p:pic>
      <p:sp>
        <p:nvSpPr>
          <p:cNvPr id="5" name="4 Metin kutusu"/>
          <p:cNvSpPr txBox="1"/>
          <p:nvPr/>
        </p:nvSpPr>
        <p:spPr>
          <a:xfrm>
            <a:off x="928662" y="6334780"/>
            <a:ext cx="7786710" cy="523220"/>
          </a:xfrm>
          <a:prstGeom prst="rect">
            <a:avLst/>
          </a:prstGeom>
          <a:noFill/>
        </p:spPr>
        <p:txBody>
          <a:bodyPr wrap="square" rtlCol="0">
            <a:spAutoFit/>
          </a:bodyPr>
          <a:lstStyle/>
          <a:p>
            <a:pPr lvl="0" defTabSz="457200"/>
            <a:r>
              <a:rPr lang="tr-TR" sz="1000" dirty="0" err="1">
                <a:solidFill>
                  <a:srgbClr val="DCDCE0">
                    <a:lumMod val="50000"/>
                  </a:srgbClr>
                </a:solidFill>
                <a:latin typeface="Century Gothic"/>
              </a:rPr>
              <a:t>Öztek</a:t>
            </a:r>
            <a:r>
              <a:rPr lang="tr-TR" sz="1000" dirty="0">
                <a:solidFill>
                  <a:srgbClr val="DCDCE0">
                    <a:lumMod val="50000"/>
                  </a:srgbClr>
                </a:solidFill>
                <a:latin typeface="Century Gothic"/>
              </a:rPr>
              <a:t> Z. (Aralık 2020) Halk Sağlığı Kuramlar ve Uygulamalar, Maltepe Üniversitesi Tıp Fakültesi, Ankara</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1E2EFF-1654-AF28-F5CA-753E431F05CB}"/>
              </a:ext>
            </a:extLst>
          </p:cNvPr>
          <p:cNvSpPr>
            <a:spLocks noGrp="1"/>
          </p:cNvSpPr>
          <p:nvPr>
            <p:ph type="title"/>
          </p:nvPr>
        </p:nvSpPr>
        <p:spPr>
          <a:xfrm>
            <a:off x="457200" y="274637"/>
            <a:ext cx="8229600" cy="4892875"/>
          </a:xfrm>
        </p:spPr>
        <p:txBody>
          <a:bodyPr/>
          <a:lstStyle/>
          <a:p>
            <a:r>
              <a:rPr lang="tr-TR" dirty="0"/>
              <a:t>SALGIN İNCELEME BASAMAKLARI</a:t>
            </a:r>
          </a:p>
        </p:txBody>
      </p:sp>
      <p:sp>
        <p:nvSpPr>
          <p:cNvPr id="3" name="İçerik Yer Tutucusu 2">
            <a:extLst>
              <a:ext uri="{FF2B5EF4-FFF2-40B4-BE49-F238E27FC236}">
                <a16:creationId xmlns:a16="http://schemas.microsoft.com/office/drawing/2014/main" id="{EF0D7E2A-167E-0F29-9F99-D4539A873056}"/>
              </a:ext>
            </a:extLst>
          </p:cNvPr>
          <p:cNvSpPr>
            <a:spLocks noGrp="1"/>
          </p:cNvSpPr>
          <p:nvPr>
            <p:ph idx="1"/>
          </p:nvPr>
        </p:nvSpPr>
        <p:spPr>
          <a:xfrm>
            <a:off x="457200" y="6080446"/>
            <a:ext cx="8229600" cy="45719"/>
          </a:xfrm>
        </p:spPr>
        <p:txBody>
          <a:bodyPr>
            <a:normAutofit fontScale="25000" lnSpcReduction="20000"/>
          </a:bodyPr>
          <a:lstStyle/>
          <a:p>
            <a:endParaRPr lang="tr-TR" dirty="0"/>
          </a:p>
        </p:txBody>
      </p:sp>
    </p:spTree>
    <p:extLst>
      <p:ext uri="{BB962C8B-B14F-4D97-AF65-F5344CB8AC3E}">
        <p14:creationId xmlns:p14="http://schemas.microsoft.com/office/powerpoint/2010/main" val="333324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chemeClr val="accent6">
                    <a:lumMod val="75000"/>
                  </a:schemeClr>
                </a:solidFill>
              </a:rPr>
              <a:t>SALGIN İNCELEME NEDEN GEREKLİ?</a:t>
            </a:r>
          </a:p>
        </p:txBody>
      </p:sp>
      <p:sp>
        <p:nvSpPr>
          <p:cNvPr id="3" name="2 İçerik Yer Tutucusu"/>
          <p:cNvSpPr>
            <a:spLocks noGrp="1"/>
          </p:cNvSpPr>
          <p:nvPr>
            <p:ph idx="1"/>
          </p:nvPr>
        </p:nvSpPr>
        <p:spPr/>
        <p:txBody>
          <a:bodyPr>
            <a:normAutofit fontScale="85000" lnSpcReduction="10000"/>
          </a:bodyPr>
          <a:lstStyle/>
          <a:p>
            <a:r>
              <a:rPr lang="tr-TR" dirty="0"/>
              <a:t>İncelemeyle, salgının kaynağı, boyutu, yayılma olasılığı, yeni çıkması beklenen vaka sayılarının tahmini, salgının ilerlemekte ya da gerilemekte olduğu gibi değerlendirmeler yapılır. </a:t>
            </a:r>
          </a:p>
          <a:p>
            <a:r>
              <a:rPr lang="tr-TR" dirty="0"/>
              <a:t>Vaka sayılarının artışı etkenle temasın devam ettiğini gösterir.</a:t>
            </a:r>
          </a:p>
          <a:p>
            <a:r>
              <a:rPr lang="tr-TR" dirty="0"/>
              <a:t> İnceleme sonucunda ileride ortaya çıkabilecek salgınları önlemek için öneriler geliştirilebilir. </a:t>
            </a:r>
          </a:p>
          <a:p>
            <a:r>
              <a:rPr lang="tr-TR" dirty="0"/>
              <a:t>Ayrıca salgın incelemeleri, hastalıklar hakkında daha fazla bilgi sahibi olmak, yeni hastalıkları tanımlamak, mevcut stratejileri değerlendirmek için de fırsattır. </a:t>
            </a:r>
          </a:p>
          <a:p>
            <a:endParaRPr lang="tr-TR" dirty="0"/>
          </a:p>
        </p:txBody>
      </p:sp>
      <p:sp>
        <p:nvSpPr>
          <p:cNvPr id="4" name="3 Metin kutusu"/>
          <p:cNvSpPr txBox="1"/>
          <p:nvPr/>
        </p:nvSpPr>
        <p:spPr>
          <a:xfrm>
            <a:off x="928662" y="6215082"/>
            <a:ext cx="5929354" cy="800219"/>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pPr lvl="0"/>
            <a:endParaRPr lang="tr-TR" dirty="0">
              <a:solidFill>
                <a:prstClr val="black"/>
              </a:solidFill>
            </a:endParaRP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u="sng" dirty="0">
                <a:solidFill>
                  <a:schemeClr val="accent6">
                    <a:lumMod val="75000"/>
                  </a:schemeClr>
                </a:solidFill>
              </a:rPr>
              <a:t>SALGIN ÖNCESİNDE </a:t>
            </a:r>
            <a:r>
              <a:rPr lang="tr-TR" b="1" dirty="0">
                <a:solidFill>
                  <a:schemeClr val="accent6">
                    <a:lumMod val="75000"/>
                  </a:schemeClr>
                </a:solidFill>
              </a:rPr>
              <a:t>ALINMASI GEREKEN ÖNLEMLER:</a:t>
            </a:r>
          </a:p>
        </p:txBody>
      </p:sp>
      <p:sp>
        <p:nvSpPr>
          <p:cNvPr id="3" name="2 İçerik Yer Tutucusu"/>
          <p:cNvSpPr>
            <a:spLocks noGrp="1"/>
          </p:cNvSpPr>
          <p:nvPr>
            <p:ph idx="1"/>
          </p:nvPr>
        </p:nvSpPr>
        <p:spPr>
          <a:xfrm>
            <a:off x="457200" y="1600202"/>
            <a:ext cx="8229600" cy="4972070"/>
          </a:xfrm>
        </p:spPr>
        <p:txBody>
          <a:bodyPr>
            <a:normAutofit fontScale="62500" lnSpcReduction="20000"/>
          </a:bodyPr>
          <a:lstStyle/>
          <a:p>
            <a:pPr>
              <a:buNone/>
            </a:pPr>
            <a:r>
              <a:rPr lang="tr-TR" dirty="0"/>
              <a:t>• Halkın sağlık eğitimi </a:t>
            </a:r>
          </a:p>
          <a:p>
            <a:pPr>
              <a:buNone/>
            </a:pPr>
            <a:r>
              <a:rPr lang="tr-TR" dirty="0"/>
              <a:t>• Bireysel temizlik </a:t>
            </a:r>
          </a:p>
          <a:p>
            <a:pPr>
              <a:buNone/>
            </a:pPr>
            <a:r>
              <a:rPr lang="tr-TR" dirty="0"/>
              <a:t>• Hayvanlara bakım verenlerin kurallara uyması </a:t>
            </a:r>
          </a:p>
          <a:p>
            <a:pPr>
              <a:buNone/>
            </a:pPr>
            <a:r>
              <a:rPr lang="tr-TR" dirty="0"/>
              <a:t>• Yeterli ve dengeli beslenme </a:t>
            </a:r>
          </a:p>
          <a:p>
            <a:pPr>
              <a:buNone/>
            </a:pPr>
            <a:r>
              <a:rPr lang="tr-TR" dirty="0"/>
              <a:t>• Taşıyıcı aranması </a:t>
            </a:r>
          </a:p>
          <a:p>
            <a:pPr>
              <a:buNone/>
            </a:pPr>
            <a:r>
              <a:rPr lang="tr-TR" dirty="0"/>
              <a:t>• Hasta hayvan aranması </a:t>
            </a:r>
          </a:p>
          <a:p>
            <a:pPr>
              <a:buNone/>
            </a:pPr>
            <a:r>
              <a:rPr lang="tr-TR" dirty="0"/>
              <a:t>• Su ve besin sanitasyonu, denetimi </a:t>
            </a:r>
          </a:p>
          <a:p>
            <a:pPr>
              <a:buNone/>
            </a:pPr>
            <a:r>
              <a:rPr lang="tr-TR" dirty="0"/>
              <a:t>• </a:t>
            </a:r>
            <a:r>
              <a:rPr lang="tr-TR" dirty="0" err="1"/>
              <a:t>Bağışıklama</a:t>
            </a:r>
            <a:r>
              <a:rPr lang="tr-TR" dirty="0"/>
              <a:t> </a:t>
            </a:r>
          </a:p>
          <a:p>
            <a:pPr>
              <a:buNone/>
            </a:pPr>
            <a:r>
              <a:rPr lang="tr-TR" dirty="0"/>
              <a:t>• İlaçla koruma (</a:t>
            </a:r>
            <a:r>
              <a:rPr lang="tr-TR" dirty="0" err="1"/>
              <a:t>Kemoproflaksi</a:t>
            </a:r>
            <a:r>
              <a:rPr lang="tr-TR" dirty="0"/>
              <a:t> )</a:t>
            </a:r>
          </a:p>
          <a:p>
            <a:pPr>
              <a:buNone/>
            </a:pPr>
            <a:r>
              <a:rPr lang="tr-TR" dirty="0"/>
              <a:t>• Sigara kontrolü </a:t>
            </a:r>
          </a:p>
          <a:p>
            <a:pPr>
              <a:buNone/>
            </a:pPr>
            <a:r>
              <a:rPr lang="tr-TR" dirty="0"/>
              <a:t>• Hava ile bulaşın önlenmesi</a:t>
            </a:r>
          </a:p>
          <a:p>
            <a:pPr>
              <a:buNone/>
            </a:pPr>
            <a:r>
              <a:rPr lang="tr-TR" dirty="0"/>
              <a:t>• Çevreye yönelik önlemler </a:t>
            </a:r>
          </a:p>
          <a:p>
            <a:pPr>
              <a:buNone/>
            </a:pPr>
            <a:r>
              <a:rPr lang="tr-TR" dirty="0"/>
              <a:t>• Katı atık kontrolü  </a:t>
            </a:r>
          </a:p>
          <a:p>
            <a:pPr>
              <a:buNone/>
            </a:pPr>
            <a:r>
              <a:rPr lang="tr-TR" dirty="0"/>
              <a:t>• Vektör- kemirici kontrolü </a:t>
            </a:r>
          </a:p>
          <a:p>
            <a:pPr>
              <a:buNone/>
            </a:pPr>
            <a:r>
              <a:rPr lang="tr-TR" dirty="0"/>
              <a:t>• Uluslararası önlemler (Seyahat sağlığı çalışmaları, uluslararası halk sağlığı tehditlerinin takibi)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solidFill>
                  <a:schemeClr val="accent6">
                    <a:lumMod val="75000"/>
                  </a:schemeClr>
                </a:solidFill>
              </a:rPr>
              <a:t>BİR </a:t>
            </a:r>
            <a:r>
              <a:rPr lang="tr-TR" b="1" u="sng" dirty="0">
                <a:solidFill>
                  <a:schemeClr val="accent6">
                    <a:lumMod val="75000"/>
                  </a:schemeClr>
                </a:solidFill>
              </a:rPr>
              <a:t>SALGIN SIRASINDA </a:t>
            </a:r>
            <a:r>
              <a:rPr lang="tr-TR" b="1" dirty="0">
                <a:solidFill>
                  <a:schemeClr val="accent6">
                    <a:lumMod val="75000"/>
                  </a:schemeClr>
                </a:solidFill>
              </a:rPr>
              <a:t>YAPILMASI GEREKEN  İŞLEMLER :</a:t>
            </a:r>
          </a:p>
        </p:txBody>
      </p:sp>
      <p:sp>
        <p:nvSpPr>
          <p:cNvPr id="3" name="2 İçerik Yer Tutucusu"/>
          <p:cNvSpPr>
            <a:spLocks noGrp="1"/>
          </p:cNvSpPr>
          <p:nvPr>
            <p:ph idx="1"/>
          </p:nvPr>
        </p:nvSpPr>
        <p:spPr>
          <a:xfrm>
            <a:off x="457200" y="1357298"/>
            <a:ext cx="8229600" cy="4768867"/>
          </a:xfrm>
        </p:spPr>
        <p:txBody>
          <a:bodyPr>
            <a:normAutofit fontScale="47500" lnSpcReduction="20000"/>
          </a:bodyPr>
          <a:lstStyle/>
          <a:p>
            <a:pPr>
              <a:buNone/>
            </a:pPr>
            <a:r>
              <a:rPr lang="tr-TR" b="1" dirty="0"/>
              <a:t>	</a:t>
            </a:r>
            <a:endParaRPr lang="tr-TR" sz="4200" b="1" dirty="0"/>
          </a:p>
          <a:p>
            <a:pPr algn="just"/>
            <a:r>
              <a:rPr lang="tr-TR" sz="4200" dirty="0"/>
              <a:t>  Hastalığın kesin tanısının yapılması </a:t>
            </a:r>
          </a:p>
          <a:p>
            <a:pPr algn="just"/>
            <a:r>
              <a:rPr lang="tr-TR" sz="4200" dirty="0"/>
              <a:t>  Hastaların tedavi edilmeleri </a:t>
            </a:r>
          </a:p>
          <a:p>
            <a:pPr algn="just"/>
            <a:r>
              <a:rPr lang="tr-TR" sz="4200" dirty="0"/>
              <a:t>  Hastalığın en yakın sağlık kuruluşuna bildirilmesi </a:t>
            </a:r>
          </a:p>
          <a:p>
            <a:pPr algn="just"/>
            <a:r>
              <a:rPr lang="tr-TR" sz="4200" dirty="0"/>
              <a:t>  Hastaların izolasyonu ve dezenfeksiyonu </a:t>
            </a:r>
          </a:p>
          <a:p>
            <a:pPr algn="just"/>
            <a:r>
              <a:rPr lang="tr-TR" sz="4200" dirty="0"/>
              <a:t>  Hastalık kaynağının, mümkünse ilk vakanın bulunması (</a:t>
            </a:r>
            <a:r>
              <a:rPr lang="tr-TR" sz="4200" dirty="0" err="1"/>
              <a:t>Filyasyon</a:t>
            </a:r>
            <a:r>
              <a:rPr lang="tr-TR" sz="4200" dirty="0"/>
              <a:t>, </a:t>
            </a:r>
            <a:r>
              <a:rPr lang="tr-TR" sz="4200" dirty="0" err="1"/>
              <a:t>sürveyans</a:t>
            </a:r>
            <a:r>
              <a:rPr lang="tr-TR" sz="4200" dirty="0"/>
              <a:t>) </a:t>
            </a:r>
          </a:p>
          <a:p>
            <a:pPr algn="just"/>
            <a:r>
              <a:rPr lang="tr-TR" sz="4200" dirty="0"/>
              <a:t>  Taşıyıcı aranması </a:t>
            </a:r>
          </a:p>
          <a:p>
            <a:pPr algn="just"/>
            <a:r>
              <a:rPr lang="tr-TR" sz="4200" dirty="0"/>
              <a:t>  Temaslıların takibi (Aşılama, </a:t>
            </a:r>
            <a:r>
              <a:rPr lang="tr-TR" sz="4200" dirty="0" err="1"/>
              <a:t>kemoproflaksi</a:t>
            </a:r>
            <a:r>
              <a:rPr lang="tr-TR" sz="4200" dirty="0"/>
              <a:t>, </a:t>
            </a:r>
            <a:r>
              <a:rPr lang="tr-TR" sz="4200" dirty="0" err="1"/>
              <a:t>seroproflaksi</a:t>
            </a:r>
            <a:r>
              <a:rPr lang="tr-TR" sz="4200" dirty="0"/>
              <a:t>) </a:t>
            </a:r>
          </a:p>
          <a:p>
            <a:pPr algn="just"/>
            <a:r>
              <a:rPr lang="tr-TR" sz="4200" dirty="0"/>
              <a:t>  Gerekiyorsa sağlam kişilere yönelik aşılama uygulamaları</a:t>
            </a:r>
          </a:p>
          <a:p>
            <a:pPr algn="just"/>
            <a:r>
              <a:rPr lang="tr-TR" sz="4200" dirty="0"/>
              <a:t>  Halkın sağlık eğitimi </a:t>
            </a:r>
          </a:p>
          <a:p>
            <a:pPr algn="just"/>
            <a:r>
              <a:rPr lang="tr-TR" sz="4200" dirty="0"/>
              <a:t>  Bireysel temizlik </a:t>
            </a:r>
          </a:p>
          <a:p>
            <a:pPr algn="just"/>
            <a:r>
              <a:rPr lang="tr-TR" sz="4200" dirty="0"/>
              <a:t>  Çevre koşullarının düzeltilmesi </a:t>
            </a:r>
          </a:p>
          <a:p>
            <a:pPr algn="just"/>
            <a:r>
              <a:rPr lang="tr-TR" sz="4200" dirty="0"/>
              <a:t>  Yiyeceklerin denetimi</a:t>
            </a:r>
          </a:p>
          <a:p>
            <a:pPr algn="just"/>
            <a:r>
              <a:rPr lang="tr-TR" sz="4200" dirty="0"/>
              <a:t>  Bulaşma yoluna yönelik önlemler</a:t>
            </a:r>
          </a:p>
        </p:txBody>
      </p:sp>
      <p:sp>
        <p:nvSpPr>
          <p:cNvPr id="4" name="3 Metin kutusu"/>
          <p:cNvSpPr txBox="1"/>
          <p:nvPr/>
        </p:nvSpPr>
        <p:spPr>
          <a:xfrm>
            <a:off x="1071538" y="6215082"/>
            <a:ext cx="5643602" cy="800219"/>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pPr lvl="0"/>
            <a:endParaRPr lang="tr-TR" dirty="0">
              <a:solidFill>
                <a:prstClr val="black"/>
              </a:solidFill>
            </a:endParaRP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b="1" u="sng" dirty="0">
                <a:solidFill>
                  <a:schemeClr val="accent6">
                    <a:lumMod val="75000"/>
                  </a:schemeClr>
                </a:solidFill>
              </a:rPr>
              <a:t>SALGIN SONRASINDA</a:t>
            </a:r>
            <a:br>
              <a:rPr lang="tr-TR" b="1" dirty="0">
                <a:solidFill>
                  <a:schemeClr val="accent6">
                    <a:lumMod val="75000"/>
                  </a:schemeClr>
                </a:solidFill>
              </a:rPr>
            </a:br>
            <a:r>
              <a:rPr lang="tr-TR" b="1" dirty="0">
                <a:solidFill>
                  <a:schemeClr val="accent6">
                    <a:lumMod val="75000"/>
                  </a:schemeClr>
                </a:solidFill>
              </a:rPr>
              <a:t> YAPILMASI GEREKENLER</a:t>
            </a:r>
            <a:endParaRPr lang="tr-TR" b="1" dirty="0"/>
          </a:p>
        </p:txBody>
      </p:sp>
      <p:sp>
        <p:nvSpPr>
          <p:cNvPr id="3" name="2 İçerik Yer Tutucusu"/>
          <p:cNvSpPr>
            <a:spLocks noGrp="1"/>
          </p:cNvSpPr>
          <p:nvPr>
            <p:ph idx="1"/>
          </p:nvPr>
        </p:nvSpPr>
        <p:spPr/>
        <p:txBody>
          <a:bodyPr>
            <a:normAutofit fontScale="92500"/>
          </a:bodyPr>
          <a:lstStyle/>
          <a:p>
            <a:r>
              <a:rPr lang="tr-TR" dirty="0"/>
              <a:t>Vaka artışının devam edip etmediği izlenmelidir.</a:t>
            </a:r>
          </a:p>
          <a:p>
            <a:pPr>
              <a:buNone/>
            </a:pPr>
            <a:r>
              <a:rPr lang="tr-TR" dirty="0"/>
              <a:t>• Salgın inceleme raporunda belirtilen hususların konu ile ilgili diğer sektörlerce yerine getirilme durumu takip edilmelidir.</a:t>
            </a:r>
          </a:p>
          <a:p>
            <a:pPr>
              <a:buNone/>
            </a:pPr>
            <a:r>
              <a:rPr lang="tr-TR" dirty="0"/>
              <a:t> • Yerine getirilmeyen hususlar valilik ve ilgili kurumlara raporlanmalıdır.</a:t>
            </a:r>
          </a:p>
          <a:p>
            <a:pPr>
              <a:buNone/>
            </a:pPr>
            <a:endParaRPr lang="tr-TR" dirty="0"/>
          </a:p>
          <a:p>
            <a:pPr>
              <a:buNone/>
            </a:pPr>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pPr>
              <a:buNone/>
            </a:pP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6568A8-0258-9BEA-621E-F030B9B99AFB}"/>
              </a:ext>
            </a:extLst>
          </p:cNvPr>
          <p:cNvSpPr>
            <a:spLocks noGrp="1"/>
          </p:cNvSpPr>
          <p:nvPr>
            <p:ph type="title"/>
          </p:nvPr>
        </p:nvSpPr>
        <p:spPr/>
        <p:txBody>
          <a:bodyPr>
            <a:noAutofit/>
          </a:bodyPr>
          <a:lstStyle/>
          <a:p>
            <a:r>
              <a:rPr lang="tr-TR" sz="3200" b="1" dirty="0">
                <a:solidFill>
                  <a:schemeClr val="accent6">
                    <a:lumMod val="75000"/>
                  </a:schemeClr>
                </a:solidFill>
              </a:rPr>
              <a:t>Bir salgın incelenmesinde genel olarak takip edilmesi gereken basamaklar şunlardır:</a:t>
            </a:r>
          </a:p>
        </p:txBody>
      </p:sp>
      <p:sp>
        <p:nvSpPr>
          <p:cNvPr id="3" name="İçerik Yer Tutucusu 2">
            <a:extLst>
              <a:ext uri="{FF2B5EF4-FFF2-40B4-BE49-F238E27FC236}">
                <a16:creationId xmlns:a16="http://schemas.microsoft.com/office/drawing/2014/main" id="{0CEF81C4-B4D8-EB8B-61FC-4448E3CB7F7E}"/>
              </a:ext>
            </a:extLst>
          </p:cNvPr>
          <p:cNvSpPr>
            <a:spLocks noGrp="1"/>
          </p:cNvSpPr>
          <p:nvPr>
            <p:ph idx="1"/>
          </p:nvPr>
        </p:nvSpPr>
        <p:spPr>
          <a:xfrm>
            <a:off x="500034" y="6232537"/>
            <a:ext cx="3900486" cy="625463"/>
          </a:xfrm>
        </p:spPr>
        <p:txBody>
          <a:bodyPr>
            <a:normAutofit/>
          </a:bodyPr>
          <a:lstStyle/>
          <a:p>
            <a:pPr marL="514350" indent="-514350">
              <a:buFont typeface="+mj-lt"/>
              <a:buAutoNum type="arabicPeriod"/>
            </a:pPr>
            <a:endParaRPr lang="tr-TR" b="1" dirty="0"/>
          </a:p>
        </p:txBody>
      </p:sp>
      <p:sp>
        <p:nvSpPr>
          <p:cNvPr id="4" name="3 Dikdörtgen"/>
          <p:cNvSpPr/>
          <p:nvPr/>
        </p:nvSpPr>
        <p:spPr>
          <a:xfrm>
            <a:off x="571472" y="1857364"/>
            <a:ext cx="1785950"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SAHA ÇALIŞMASI İÇİN HAZIRLIK</a:t>
            </a:r>
          </a:p>
        </p:txBody>
      </p:sp>
      <p:sp>
        <p:nvSpPr>
          <p:cNvPr id="6" name="5 Dikdörtgen"/>
          <p:cNvSpPr/>
          <p:nvPr/>
        </p:nvSpPr>
        <p:spPr>
          <a:xfrm>
            <a:off x="2643174" y="1857364"/>
            <a:ext cx="1785950"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SALGIN VARLIĞININ KANITLANMASI</a:t>
            </a:r>
          </a:p>
        </p:txBody>
      </p:sp>
      <p:sp>
        <p:nvSpPr>
          <p:cNvPr id="7" name="6 Dikdörtgen"/>
          <p:cNvSpPr/>
          <p:nvPr/>
        </p:nvSpPr>
        <p:spPr>
          <a:xfrm>
            <a:off x="4643438" y="1857364"/>
            <a:ext cx="2000264"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TANININ KESİNLEŞİRİLMESİ</a:t>
            </a:r>
          </a:p>
        </p:txBody>
      </p:sp>
      <p:sp>
        <p:nvSpPr>
          <p:cNvPr id="8" name="7 Dikdörtgen"/>
          <p:cNvSpPr/>
          <p:nvPr/>
        </p:nvSpPr>
        <p:spPr>
          <a:xfrm>
            <a:off x="6929454" y="1857364"/>
            <a:ext cx="1785950"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VAKALARIN BULUNMASI-TEDAVİSİ</a:t>
            </a:r>
          </a:p>
        </p:txBody>
      </p:sp>
      <p:sp>
        <p:nvSpPr>
          <p:cNvPr id="9" name="8 Metin kutusu"/>
          <p:cNvSpPr txBox="1"/>
          <p:nvPr/>
        </p:nvSpPr>
        <p:spPr>
          <a:xfrm>
            <a:off x="1142976" y="6286520"/>
            <a:ext cx="7715304" cy="523220"/>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
        <p:nvSpPr>
          <p:cNvPr id="10" name="9 Dikdörtgen"/>
          <p:cNvSpPr/>
          <p:nvPr/>
        </p:nvSpPr>
        <p:spPr>
          <a:xfrm>
            <a:off x="1285852" y="3286124"/>
            <a:ext cx="1785950"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TANIMLAYICI EPİDEMİYOLOJİK BİLGİLER</a:t>
            </a:r>
          </a:p>
        </p:txBody>
      </p:sp>
      <p:sp>
        <p:nvSpPr>
          <p:cNvPr id="11" name="10 Dikdörtgen"/>
          <p:cNvSpPr/>
          <p:nvPr/>
        </p:nvSpPr>
        <p:spPr>
          <a:xfrm>
            <a:off x="3357554" y="3286124"/>
            <a:ext cx="1928826"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HİPOTEZ KURULMASI</a:t>
            </a:r>
          </a:p>
        </p:txBody>
      </p:sp>
      <p:sp>
        <p:nvSpPr>
          <p:cNvPr id="12" name="11 Dikdörtgen"/>
          <p:cNvSpPr/>
          <p:nvPr/>
        </p:nvSpPr>
        <p:spPr>
          <a:xfrm>
            <a:off x="5643570" y="3286124"/>
            <a:ext cx="2357454"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HİPOTEZİN DEĞERLENDİRİLMESİ</a:t>
            </a:r>
          </a:p>
        </p:txBody>
      </p:sp>
      <p:sp>
        <p:nvSpPr>
          <p:cNvPr id="13" name="12 Dikdörtgen"/>
          <p:cNvSpPr/>
          <p:nvPr/>
        </p:nvSpPr>
        <p:spPr>
          <a:xfrm>
            <a:off x="2714612" y="4714884"/>
            <a:ext cx="1785950"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KONTROL ÖNLEMLERİNİN ALINMASI</a:t>
            </a:r>
          </a:p>
        </p:txBody>
      </p:sp>
      <p:sp>
        <p:nvSpPr>
          <p:cNvPr id="14" name="13 Dikdörtgen"/>
          <p:cNvSpPr/>
          <p:nvPr/>
        </p:nvSpPr>
        <p:spPr>
          <a:xfrm>
            <a:off x="5143504" y="4714884"/>
            <a:ext cx="1785950" cy="10001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b="1" dirty="0">
                <a:solidFill>
                  <a:schemeClr val="accent6">
                    <a:lumMod val="50000"/>
                  </a:schemeClr>
                </a:solidFill>
              </a:rPr>
              <a:t>SONUÇLARIN RAPORLANMASI</a:t>
            </a:r>
          </a:p>
        </p:txBody>
      </p:sp>
    </p:spTree>
    <p:extLst>
      <p:ext uri="{BB962C8B-B14F-4D97-AF65-F5344CB8AC3E}">
        <p14:creationId xmlns:p14="http://schemas.microsoft.com/office/powerpoint/2010/main" val="3628542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fontScale="90000"/>
          </a:bodyPr>
          <a:lstStyle/>
          <a:p>
            <a:r>
              <a:rPr lang="tr-TR" b="1" dirty="0">
                <a:solidFill>
                  <a:schemeClr val="accent6">
                    <a:lumMod val="50000"/>
                  </a:schemeClr>
                </a:solidFill>
              </a:rPr>
              <a:t>Saha çalışması için hazırlık yapılması:</a:t>
            </a:r>
          </a:p>
        </p:txBody>
      </p:sp>
      <p:sp>
        <p:nvSpPr>
          <p:cNvPr id="3" name="2 İçerik Yer Tutucusu"/>
          <p:cNvSpPr>
            <a:spLocks noGrp="1"/>
          </p:cNvSpPr>
          <p:nvPr>
            <p:ph idx="1"/>
          </p:nvPr>
        </p:nvSpPr>
        <p:spPr>
          <a:xfrm>
            <a:off x="500034" y="1571612"/>
            <a:ext cx="8229600" cy="4525963"/>
          </a:xfrm>
        </p:spPr>
        <p:txBody>
          <a:bodyPr>
            <a:normAutofit fontScale="92500" lnSpcReduction="20000"/>
          </a:bodyPr>
          <a:lstStyle/>
          <a:p>
            <a:r>
              <a:rPr lang="tr-TR" dirty="0"/>
              <a:t>Salgının incelenmesi; bildirilen vakaların kayıtlar üzerinden değerlendirilmesi biçiminde yapılabilir, ancak asıl yapılması gereken, salgını inceleyecek olan ekibin salgının görüldüğü bölgeye giderek inceleme yapmalarıdır. </a:t>
            </a:r>
          </a:p>
          <a:p>
            <a:r>
              <a:rPr lang="tr-TR" dirty="0"/>
              <a:t>Bu grubun sahaya çıkmadan önce iyi bir hazırlık yapması gerekir. Öncelikle, konu ile ilgili bilimsel bilgi sahibi olunmalı, gerekli malzeme ve ekipman sağlanmalıdır. İnceleme ekibindeki kişilerin görev tanımları net biçimde önceden düşünülmeli ve ilgili kişiler bilgilendirilmelidir.</a:t>
            </a:r>
          </a:p>
        </p:txBody>
      </p:sp>
      <p:sp>
        <p:nvSpPr>
          <p:cNvPr id="4" name="3 Metin kutusu"/>
          <p:cNvSpPr txBox="1"/>
          <p:nvPr/>
        </p:nvSpPr>
        <p:spPr>
          <a:xfrm>
            <a:off x="1142976" y="6215082"/>
            <a:ext cx="6357982" cy="492443"/>
          </a:xfrm>
          <a:prstGeom prst="rect">
            <a:avLst/>
          </a:prstGeom>
          <a:noFill/>
        </p:spPr>
        <p:txBody>
          <a:bodyPr wrap="square" rtlCol="0">
            <a:spAutoFit/>
          </a:bodyPr>
          <a:lstStyle/>
          <a:p>
            <a:pPr lvl="0"/>
            <a:r>
              <a:rPr lang="tr-TR" sz="800" dirty="0" err="1">
                <a:solidFill>
                  <a:srgbClr val="EEECE1">
                    <a:lumMod val="50000"/>
                  </a:srgbClr>
                </a:solidFill>
              </a:rPr>
              <a:t>Öztek</a:t>
            </a:r>
            <a:r>
              <a:rPr lang="tr-TR" sz="8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lstStyle/>
          <a:p>
            <a:r>
              <a:rPr lang="tr-TR" dirty="0">
                <a:solidFill>
                  <a:schemeClr val="accent6">
                    <a:lumMod val="50000"/>
                  </a:schemeClr>
                </a:solidFill>
              </a:rPr>
              <a:t>Salgın varlığının kanıtlanması:</a:t>
            </a:r>
          </a:p>
        </p:txBody>
      </p:sp>
      <p:sp>
        <p:nvSpPr>
          <p:cNvPr id="3" name="2 İçerik Yer Tutucusu"/>
          <p:cNvSpPr>
            <a:spLocks noGrp="1"/>
          </p:cNvSpPr>
          <p:nvPr>
            <p:ph idx="1"/>
          </p:nvPr>
        </p:nvSpPr>
        <p:spPr>
          <a:xfrm>
            <a:off x="457200" y="1600202"/>
            <a:ext cx="8229600" cy="4972070"/>
          </a:xfrm>
        </p:spPr>
        <p:txBody>
          <a:bodyPr>
            <a:normAutofit/>
          </a:bodyPr>
          <a:lstStyle/>
          <a:p>
            <a:r>
              <a:rPr lang="tr-TR" dirty="0"/>
              <a:t>Bir salgından söz edebilmek için o bölgede incelenen hastalığın daha önce ne kadar vakada görüldüğünün bilinmesi gerekir. </a:t>
            </a:r>
          </a:p>
          <a:p>
            <a:r>
              <a:rPr lang="tr-TR" dirty="0"/>
              <a:t>Yapılması gereken ilk işlerden birisi, incelemenin yapıldığı dönemden önceki vaka sayıları dikkate alınarak ne kadar vakanın beklenebileceğinin tahmin edilmesidir. </a:t>
            </a:r>
          </a:p>
        </p:txBody>
      </p:sp>
      <p:sp>
        <p:nvSpPr>
          <p:cNvPr id="4" name="3 Metin kutusu"/>
          <p:cNvSpPr txBox="1"/>
          <p:nvPr/>
        </p:nvSpPr>
        <p:spPr>
          <a:xfrm>
            <a:off x="857224" y="6500834"/>
            <a:ext cx="6215106" cy="492443"/>
          </a:xfrm>
          <a:prstGeom prst="rect">
            <a:avLst/>
          </a:prstGeom>
          <a:noFill/>
        </p:spPr>
        <p:txBody>
          <a:bodyPr wrap="square" rtlCol="0">
            <a:spAutoFit/>
          </a:bodyPr>
          <a:lstStyle/>
          <a:p>
            <a:pPr lvl="0"/>
            <a:r>
              <a:rPr lang="tr-TR" sz="800" dirty="0" err="1">
                <a:solidFill>
                  <a:srgbClr val="EEECE1">
                    <a:lumMod val="50000"/>
                  </a:srgbClr>
                </a:solidFill>
              </a:rPr>
              <a:t>Öztek</a:t>
            </a:r>
            <a:r>
              <a:rPr lang="tr-TR" sz="8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r>
              <a:rPr lang="tr-TR" dirty="0"/>
              <a:t>Beklenen vaka sayısını tahmin edebilmek için;</a:t>
            </a:r>
          </a:p>
          <a:p>
            <a:pPr>
              <a:buNone/>
            </a:pPr>
            <a:r>
              <a:rPr lang="tr-TR" dirty="0"/>
              <a:t>     mevcut vaka sayıları (</a:t>
            </a:r>
            <a:r>
              <a:rPr lang="tr-TR" dirty="0" err="1"/>
              <a:t>insidans</a:t>
            </a:r>
            <a:r>
              <a:rPr lang="tr-TR" dirty="0"/>
              <a:t> hızları), varsa bölgenin </a:t>
            </a:r>
            <a:r>
              <a:rPr lang="tr-TR" dirty="0" err="1"/>
              <a:t>sürveyans</a:t>
            </a:r>
            <a:r>
              <a:rPr lang="tr-TR" dirty="0"/>
              <a:t> kayıtları incelenerek hastalığın geçmiş dönemlerdeki </a:t>
            </a:r>
            <a:r>
              <a:rPr lang="tr-TR" dirty="0" err="1"/>
              <a:t>insidansı</a:t>
            </a:r>
            <a:r>
              <a:rPr lang="tr-TR" dirty="0"/>
              <a:t> ile karşılaştırılmalıdır. Eğer, bölgesel veri yoksa komşu bölgelerin ya da illerin verileri kullanılabilir.</a:t>
            </a:r>
          </a:p>
          <a:p>
            <a:r>
              <a:rPr lang="tr-TR" dirty="0"/>
              <a:t> Bir diğer yol ilgili </a:t>
            </a:r>
            <a:r>
              <a:rPr lang="tr-TR" dirty="0" err="1"/>
              <a:t>klinisyenlere</a:t>
            </a:r>
            <a:r>
              <a:rPr lang="tr-TR" dirty="0"/>
              <a:t> ulaşılıp o hastalığın alışılmıştan daha fazla görülüp görülmediği hakkındaki fikirlerini almaktır. </a:t>
            </a:r>
          </a:p>
          <a:p>
            <a:r>
              <a:rPr lang="tr-TR" dirty="0"/>
              <a:t>Ancak, gözlenen vaka sayısının beklenen vaka sayısından fazla olmasının salgın dışında nedenleri de olabileceği unutulmamalıdır. Örneğin, tıptaki gelişmelere bağlı olarak vakaların daha kolay teşhis edilebilmesi, hastalık tanımındaki değişiklik, toplumun dikkatinin o hastalık üzerine yoğunlaşmış olması, bölgeye ani ve yoğun göçlerin olması bu nedenler arasında sayılabilir.</a:t>
            </a:r>
          </a:p>
          <a:p>
            <a:endParaRPr lang="tr-TR" dirty="0"/>
          </a:p>
        </p:txBody>
      </p:sp>
      <p:sp>
        <p:nvSpPr>
          <p:cNvPr id="4" name="1 Başlık"/>
          <p:cNvSpPr>
            <a:spLocks noGrp="1"/>
          </p:cNvSpPr>
          <p:nvPr>
            <p:ph type="title"/>
          </p:nvPr>
        </p:nvSpPr>
        <p:spPr>
          <a:solidFill>
            <a:schemeClr val="accent6">
              <a:lumMod val="60000"/>
              <a:lumOff val="40000"/>
            </a:schemeClr>
          </a:solidFill>
        </p:spPr>
        <p:txBody>
          <a:bodyPr/>
          <a:lstStyle/>
          <a:p>
            <a:r>
              <a:rPr lang="tr-TR" dirty="0">
                <a:solidFill>
                  <a:schemeClr val="accent6">
                    <a:lumMod val="50000"/>
                  </a:schemeClr>
                </a:solidFill>
              </a:rPr>
              <a:t>Salgın varlığının kanıtlanması:</a:t>
            </a:r>
          </a:p>
        </p:txBody>
      </p:sp>
      <p:sp>
        <p:nvSpPr>
          <p:cNvPr id="5" name="4 Dikdörtgen"/>
          <p:cNvSpPr/>
          <p:nvPr/>
        </p:nvSpPr>
        <p:spPr>
          <a:xfrm>
            <a:off x="714348" y="6286520"/>
            <a:ext cx="8215338" cy="215444"/>
          </a:xfrm>
          <a:prstGeom prst="rect">
            <a:avLst/>
          </a:prstGeom>
        </p:spPr>
        <p:txBody>
          <a:bodyPr wrap="square">
            <a:spAutoFit/>
          </a:bodyPr>
          <a:lstStyle/>
          <a:p>
            <a:pPr lvl="0"/>
            <a:r>
              <a:rPr lang="tr-TR" sz="800" dirty="0" err="1">
                <a:solidFill>
                  <a:srgbClr val="EEECE1">
                    <a:lumMod val="50000"/>
                  </a:srgbClr>
                </a:solidFill>
              </a:rPr>
              <a:t>Öztek</a:t>
            </a:r>
            <a:r>
              <a:rPr lang="tr-TR" sz="800" dirty="0">
                <a:solidFill>
                  <a:srgbClr val="EEECE1">
                    <a:lumMod val="50000"/>
                  </a:srgbClr>
                </a:solidFill>
              </a:rPr>
              <a:t> Z. (Aralık 2020) Halk Sağlığı Kuramlar ve Uygulamalar, Maltepe Üniversitesi Tıp Fakültesi, Ankara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E82630-3FB9-F723-3590-B6E6D435B467}"/>
              </a:ext>
            </a:extLst>
          </p:cNvPr>
          <p:cNvSpPr>
            <a:spLocks noGrp="1"/>
          </p:cNvSpPr>
          <p:nvPr>
            <p:ph type="title"/>
          </p:nvPr>
        </p:nvSpPr>
        <p:spPr>
          <a:xfrm>
            <a:off x="457200" y="274638"/>
            <a:ext cx="8229600" cy="4041228"/>
          </a:xfrm>
        </p:spPr>
        <p:txBody>
          <a:bodyPr>
            <a:normAutofit/>
          </a:bodyPr>
          <a:lstStyle/>
          <a:p>
            <a:r>
              <a:rPr lang="tr-TR" sz="5400" dirty="0"/>
              <a:t>SALGIN TANIMI VE İLGİLİ KAVRAMLAR</a:t>
            </a:r>
          </a:p>
        </p:txBody>
      </p:sp>
      <p:sp>
        <p:nvSpPr>
          <p:cNvPr id="3" name="İçerik Yer Tutucusu 2">
            <a:extLst>
              <a:ext uri="{FF2B5EF4-FFF2-40B4-BE49-F238E27FC236}">
                <a16:creationId xmlns:a16="http://schemas.microsoft.com/office/drawing/2014/main" id="{94195484-99A7-5D77-D9B9-36F3EFAF6E16}"/>
              </a:ext>
            </a:extLst>
          </p:cNvPr>
          <p:cNvSpPr>
            <a:spLocks noGrp="1"/>
          </p:cNvSpPr>
          <p:nvPr>
            <p:ph idx="1"/>
          </p:nvPr>
        </p:nvSpPr>
        <p:spPr>
          <a:xfrm>
            <a:off x="457200" y="5897496"/>
            <a:ext cx="8229600" cy="228669"/>
          </a:xfrm>
        </p:spPr>
        <p:txBody>
          <a:bodyPr>
            <a:normAutofit fontScale="32500" lnSpcReduction="20000"/>
          </a:bodyPr>
          <a:lstStyle/>
          <a:p>
            <a:endParaRPr lang="tr-TR" dirty="0"/>
          </a:p>
        </p:txBody>
      </p:sp>
    </p:spTree>
    <p:extLst>
      <p:ext uri="{BB962C8B-B14F-4D97-AF65-F5344CB8AC3E}">
        <p14:creationId xmlns:p14="http://schemas.microsoft.com/office/powerpoint/2010/main" val="3444156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571612"/>
            <a:ext cx="8229600" cy="4883153"/>
          </a:xfrm>
        </p:spPr>
        <p:txBody>
          <a:bodyPr>
            <a:normAutofit fontScale="25000" lnSpcReduction="20000"/>
          </a:bodyPr>
          <a:lstStyle/>
          <a:p>
            <a:pPr>
              <a:buClr>
                <a:schemeClr val="accent2"/>
              </a:buClr>
            </a:pPr>
            <a:r>
              <a:rPr lang="tr-TR" sz="5600" b="1" dirty="0"/>
              <a:t>    Vaka sayısının beklenenden fazla olması: Önceki birkaç hafta veya ay veya önceki yılların aynı dönem vaka sayıları değerlendirilir. </a:t>
            </a:r>
          </a:p>
          <a:p>
            <a:pPr>
              <a:buClr>
                <a:schemeClr val="accent2"/>
              </a:buClr>
            </a:pPr>
            <a:endParaRPr lang="tr-TR" sz="5600" b="1" dirty="0"/>
          </a:p>
          <a:p>
            <a:pPr>
              <a:buClr>
                <a:schemeClr val="accent2"/>
              </a:buClr>
            </a:pPr>
            <a:r>
              <a:rPr lang="tr-TR" sz="5600" b="1" dirty="0"/>
              <a:t>    Beklenen vaka sayısından fazla vaka görülmemiş olsa da ortak bir etkene maruz kalma ve bunun sonucunda vakaların belirli bir ya da daha çok yerde kümelenme göstermesi. </a:t>
            </a:r>
          </a:p>
          <a:p>
            <a:pPr marL="0" indent="0">
              <a:buNone/>
            </a:pPr>
            <a:r>
              <a:rPr lang="tr-TR" sz="5600" dirty="0">
                <a:solidFill>
                  <a:srgbClr val="000000"/>
                </a:solidFill>
                <a:cs typeface="Calibri" panose="020F0502020204030204" pitchFamily="34" charset="0"/>
              </a:rPr>
              <a:t>Örnek olarak:</a:t>
            </a:r>
          </a:p>
          <a:p>
            <a:pPr marL="0" indent="0">
              <a:buNone/>
            </a:pPr>
            <a:r>
              <a:rPr lang="tr-TR" sz="5600" dirty="0">
                <a:solidFill>
                  <a:srgbClr val="000000"/>
                </a:solidFill>
                <a:cs typeface="Calibri" panose="020F0502020204030204" pitchFamily="34" charset="0"/>
              </a:rPr>
              <a:t>Bir kreşte 2 </a:t>
            </a:r>
            <a:r>
              <a:rPr lang="tr-TR" sz="5600" dirty="0" err="1">
                <a:solidFill>
                  <a:srgbClr val="000000"/>
                </a:solidFill>
                <a:cs typeface="Calibri" panose="020F0502020204030204" pitchFamily="34" charset="0"/>
              </a:rPr>
              <a:t>Meningokok</a:t>
            </a:r>
            <a:r>
              <a:rPr lang="tr-TR" sz="5600" dirty="0">
                <a:solidFill>
                  <a:srgbClr val="000000"/>
                </a:solidFill>
                <a:cs typeface="Calibri" panose="020F0502020204030204" pitchFamily="34" charset="0"/>
              </a:rPr>
              <a:t> vakasının görülmesi,</a:t>
            </a:r>
          </a:p>
          <a:p>
            <a:pPr marL="0" indent="0">
              <a:buNone/>
            </a:pPr>
            <a:r>
              <a:rPr lang="tr-TR" sz="5600" dirty="0">
                <a:solidFill>
                  <a:srgbClr val="000000"/>
                </a:solidFill>
                <a:cs typeface="Calibri" panose="020F0502020204030204" pitchFamily="34" charset="0"/>
              </a:rPr>
              <a:t>Bir sokakta  10 </a:t>
            </a:r>
            <a:r>
              <a:rPr lang="tr-TR" sz="5600" dirty="0" err="1">
                <a:solidFill>
                  <a:srgbClr val="000000"/>
                </a:solidFill>
                <a:cs typeface="Calibri" panose="020F0502020204030204" pitchFamily="34" charset="0"/>
              </a:rPr>
              <a:t>Gastroenterit</a:t>
            </a:r>
            <a:r>
              <a:rPr lang="tr-TR" sz="5600" dirty="0">
                <a:solidFill>
                  <a:srgbClr val="000000"/>
                </a:solidFill>
                <a:cs typeface="Calibri" panose="020F0502020204030204" pitchFamily="34" charset="0"/>
              </a:rPr>
              <a:t> vakası görülmesi,</a:t>
            </a:r>
          </a:p>
          <a:p>
            <a:pPr marL="0" indent="0">
              <a:buNone/>
            </a:pPr>
            <a:r>
              <a:rPr lang="tr-TR" sz="5600" dirty="0">
                <a:solidFill>
                  <a:srgbClr val="000000"/>
                </a:solidFill>
                <a:cs typeface="Calibri" panose="020F0502020204030204" pitchFamily="34" charset="0"/>
              </a:rPr>
              <a:t>Bir fabrikada yemek yiyen 5 işçide </a:t>
            </a:r>
            <a:r>
              <a:rPr lang="tr-TR" sz="5600" dirty="0" err="1">
                <a:solidFill>
                  <a:srgbClr val="000000"/>
                </a:solidFill>
                <a:cs typeface="Calibri" panose="020F0502020204030204" pitchFamily="34" charset="0"/>
              </a:rPr>
              <a:t>gastroenterit</a:t>
            </a:r>
            <a:r>
              <a:rPr lang="tr-TR" sz="5600" dirty="0">
                <a:solidFill>
                  <a:srgbClr val="000000"/>
                </a:solidFill>
                <a:cs typeface="Calibri" panose="020F0502020204030204" pitchFamily="34" charset="0"/>
              </a:rPr>
              <a:t> şikâyetlerinin görülmesi salgın olarak kabul edilir.</a:t>
            </a:r>
            <a:endParaRPr lang="tr-TR" sz="5600" dirty="0">
              <a:cs typeface="Calibri" panose="020F0502020204030204" pitchFamily="34" charset="0"/>
            </a:endParaRPr>
          </a:p>
          <a:p>
            <a:pPr>
              <a:buClr>
                <a:schemeClr val="accent2"/>
              </a:buClr>
              <a:buFont typeface="+mj-lt"/>
              <a:buAutoNum type="alphaLcPeriod"/>
            </a:pPr>
            <a:endParaRPr lang="tr-TR" sz="5600" dirty="0"/>
          </a:p>
          <a:p>
            <a:pPr>
              <a:buClr>
                <a:schemeClr val="accent2"/>
              </a:buClr>
            </a:pPr>
            <a:r>
              <a:rPr lang="tr-TR" sz="5600" b="1" dirty="0"/>
              <a:t>    Daha önce bölgede görülmemiş olan bir hastalığın tanısını almış en az bir vaka görülmesi. </a:t>
            </a:r>
          </a:p>
          <a:p>
            <a:pPr>
              <a:buClr>
                <a:schemeClr val="accent2"/>
              </a:buClr>
            </a:pPr>
            <a:endParaRPr lang="tr-TR" sz="5600" b="1" dirty="0"/>
          </a:p>
          <a:p>
            <a:pPr marL="514350" indent="-514350">
              <a:buClr>
                <a:schemeClr val="accent2"/>
              </a:buClr>
            </a:pPr>
            <a:r>
              <a:rPr lang="tr-TR" sz="5600" b="1" dirty="0"/>
              <a:t>Eliminasyon veya eradikasyon programında olan hastalığa dair vaka görülmesi. </a:t>
            </a:r>
          </a:p>
          <a:p>
            <a:pPr marL="514350" indent="-514350">
              <a:buClr>
                <a:schemeClr val="accent2"/>
              </a:buClr>
              <a:buNone/>
            </a:pPr>
            <a:r>
              <a:rPr lang="tr-TR" sz="5600" dirty="0"/>
              <a:t>Çocuk felci vakası</a:t>
            </a:r>
          </a:p>
          <a:p>
            <a:pPr marL="514350" indent="-514350">
              <a:buClr>
                <a:schemeClr val="accent2"/>
              </a:buClr>
              <a:buAutoNum type="alphaLcPeriod" startAt="4"/>
            </a:pPr>
            <a:endParaRPr lang="tr-TR" sz="5600" b="1" dirty="0"/>
          </a:p>
          <a:p>
            <a:pPr marL="514350" indent="-514350">
              <a:buClr>
                <a:schemeClr val="accent2"/>
              </a:buClr>
            </a:pPr>
            <a:r>
              <a:rPr lang="tr-TR" sz="5600" b="1" dirty="0"/>
              <a:t>Uluslararası sağlık tehdidi olarak kabul edilen hastalığa dair vaka görülmesi. </a:t>
            </a:r>
          </a:p>
          <a:p>
            <a:pPr marL="514350" indent="-514350">
              <a:buClr>
                <a:schemeClr val="accent2"/>
              </a:buClr>
              <a:buNone/>
            </a:pPr>
            <a:r>
              <a:rPr lang="tr-TR" sz="5600" dirty="0" err="1"/>
              <a:t>Zika</a:t>
            </a:r>
            <a:r>
              <a:rPr lang="tr-TR" sz="5600" dirty="0"/>
              <a:t> virüs</a:t>
            </a:r>
          </a:p>
          <a:p>
            <a:pPr marL="514350" indent="-514350">
              <a:buClr>
                <a:schemeClr val="accent2"/>
              </a:buClr>
              <a:buNone/>
            </a:pPr>
            <a:endParaRPr lang="tr-TR" sz="5600" dirty="0"/>
          </a:p>
          <a:p>
            <a:pPr marL="514350" indent="-514350">
              <a:buClr>
                <a:schemeClr val="accent2"/>
              </a:buClr>
              <a:buNone/>
            </a:pPr>
            <a:endParaRPr lang="tr-TR" sz="4000" dirty="0"/>
          </a:p>
          <a:p>
            <a:pPr marL="514350" indent="-514350">
              <a:buClr>
                <a:schemeClr val="accent2"/>
              </a:buClr>
              <a:buNone/>
            </a:pPr>
            <a:endParaRPr lang="tr-TR" sz="4000" dirty="0"/>
          </a:p>
          <a:p>
            <a:pPr marL="514350" indent="-514350">
              <a:buClr>
                <a:schemeClr val="accent2"/>
              </a:buClr>
              <a:buNone/>
            </a:pPr>
            <a:endParaRPr lang="tr-TR" sz="4000" dirty="0"/>
          </a:p>
          <a:p>
            <a:pPr marL="514350" indent="-514350">
              <a:buClr>
                <a:schemeClr val="accent2"/>
              </a:buClr>
              <a:buNone/>
            </a:pPr>
            <a:endParaRPr lang="tr-TR" dirty="0"/>
          </a:p>
          <a:p>
            <a:pPr marL="514350" indent="-514350">
              <a:buClr>
                <a:schemeClr val="accent2"/>
              </a:buClr>
              <a:buNone/>
            </a:pPr>
            <a:endParaRPr lang="tr-TR" dirty="0"/>
          </a:p>
          <a:p>
            <a:pPr marL="514350" indent="-514350">
              <a:buClr>
                <a:schemeClr val="accent2"/>
              </a:buClr>
              <a:buNone/>
            </a:pPr>
            <a:endParaRPr lang="tr-TR" dirty="0"/>
          </a:p>
          <a:p>
            <a:pPr marL="514350" indent="-514350">
              <a:buClr>
                <a:schemeClr val="accent2"/>
              </a:buClr>
              <a:buNone/>
            </a:pPr>
            <a:endParaRPr lang="tr-TR" dirty="0"/>
          </a:p>
          <a:p>
            <a:pPr marL="514350" indent="-514350">
              <a:buClr>
                <a:schemeClr val="accent2"/>
              </a:buClr>
              <a:buNone/>
            </a:pPr>
            <a:r>
              <a:rPr lang="tr-TR" sz="2000" dirty="0">
                <a:solidFill>
                  <a:schemeClr val="bg2">
                    <a:lumMod val="50000"/>
                  </a:schemeClr>
                </a:solidFill>
              </a:rPr>
              <a:t>Bulaşıcı Hastalıklar ile Mücadele Rehberi Genelgesi 2017 https://hsgm.saglik.gov.tr/dosya/mevzuat/genelge/Bulasici-Hastaliklar-ile-Mucadele-Rehberi-Genelgesi-2017-11.pdf</a:t>
            </a:r>
          </a:p>
          <a:p>
            <a:pPr marL="514350" indent="-514350">
              <a:buClr>
                <a:schemeClr val="accent2"/>
              </a:buClr>
              <a:buNone/>
            </a:pPr>
            <a:endParaRPr lang="tr-TR" dirty="0"/>
          </a:p>
          <a:p>
            <a:pPr marL="514350" indent="-514350">
              <a:buClr>
                <a:schemeClr val="accent2"/>
              </a:buClr>
              <a:buAutoNum type="alphaLcPeriod" startAt="5"/>
            </a:pPr>
            <a:endParaRPr lang="tr-TR" b="1" dirty="0"/>
          </a:p>
          <a:p>
            <a:endParaRPr lang="tr-TR" dirty="0"/>
          </a:p>
        </p:txBody>
      </p:sp>
      <p:sp>
        <p:nvSpPr>
          <p:cNvPr id="4" name="1 Başlık"/>
          <p:cNvSpPr>
            <a:spLocks noGrp="1"/>
          </p:cNvSpPr>
          <p:nvPr>
            <p:ph type="title"/>
          </p:nvPr>
        </p:nvSpPr>
        <p:spPr>
          <a:solidFill>
            <a:schemeClr val="accent6">
              <a:lumMod val="60000"/>
              <a:lumOff val="40000"/>
            </a:schemeClr>
          </a:solidFill>
        </p:spPr>
        <p:txBody>
          <a:bodyPr/>
          <a:lstStyle/>
          <a:p>
            <a:r>
              <a:rPr lang="tr-TR" dirty="0">
                <a:solidFill>
                  <a:schemeClr val="accent6">
                    <a:lumMod val="50000"/>
                  </a:schemeClr>
                </a:solidFill>
              </a:rPr>
              <a:t>Salgın varlığının kanıtlanması: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a:bodyPr>
          <a:lstStyle/>
          <a:p>
            <a:r>
              <a:rPr lang="tr-TR" dirty="0">
                <a:solidFill>
                  <a:schemeClr val="accent6">
                    <a:lumMod val="50000"/>
                  </a:schemeClr>
                </a:solidFill>
              </a:rPr>
              <a:t> Hastalık tanısının kesinleştirilmesi:</a:t>
            </a:r>
          </a:p>
        </p:txBody>
      </p:sp>
      <p:sp>
        <p:nvSpPr>
          <p:cNvPr id="3" name="2 İçerik Yer Tutucusu"/>
          <p:cNvSpPr>
            <a:spLocks noGrp="1"/>
          </p:cNvSpPr>
          <p:nvPr>
            <p:ph idx="1"/>
          </p:nvPr>
        </p:nvSpPr>
        <p:spPr/>
        <p:txBody>
          <a:bodyPr>
            <a:normAutofit/>
          </a:bodyPr>
          <a:lstStyle/>
          <a:p>
            <a:r>
              <a:rPr lang="tr-TR" dirty="0"/>
              <a:t>Hastaların muayene edilmeleri, </a:t>
            </a:r>
            <a:r>
              <a:rPr lang="tr-TR" dirty="0" err="1"/>
              <a:t>laboratuvar</a:t>
            </a:r>
            <a:r>
              <a:rPr lang="tr-TR" dirty="0"/>
              <a:t> incelemelerinin yapılması gerekebilir. </a:t>
            </a:r>
          </a:p>
          <a:p>
            <a:r>
              <a:rPr lang="tr-TR" dirty="0"/>
              <a:t>Bu işlemler yapılırken halk arasında paniğe yol açmamaya özen gösterilmesi ve tanı işleminin uzatılmadan hızla tamamlanması gereklidir.</a:t>
            </a:r>
          </a:p>
          <a:p>
            <a:endParaRPr lang="tr-TR" dirty="0"/>
          </a:p>
        </p:txBody>
      </p:sp>
      <p:sp>
        <p:nvSpPr>
          <p:cNvPr id="4" name="3 Metin kutusu"/>
          <p:cNvSpPr txBox="1"/>
          <p:nvPr/>
        </p:nvSpPr>
        <p:spPr>
          <a:xfrm>
            <a:off x="1071538" y="6215082"/>
            <a:ext cx="5429288" cy="677108"/>
          </a:xfrm>
          <a:prstGeom prst="rect">
            <a:avLst/>
          </a:prstGeom>
          <a:noFill/>
        </p:spPr>
        <p:txBody>
          <a:bodyPr wrap="square" rtlCol="0">
            <a:spAutoFit/>
          </a:bodyPr>
          <a:lstStyle/>
          <a:p>
            <a:pPr marL="342900" lvl="0" indent="-342900">
              <a:spcBef>
                <a:spcPct val="20000"/>
              </a:spcBef>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fontScale="90000"/>
          </a:bodyPr>
          <a:lstStyle/>
          <a:p>
            <a:r>
              <a:rPr lang="tr-TR" b="1" dirty="0">
                <a:solidFill>
                  <a:schemeClr val="accent6">
                    <a:lumMod val="50000"/>
                  </a:schemeClr>
                </a:solidFill>
              </a:rPr>
              <a:t>Vakaların bulunması ve tedavi edilmesi:</a:t>
            </a:r>
          </a:p>
        </p:txBody>
      </p:sp>
      <p:sp>
        <p:nvSpPr>
          <p:cNvPr id="3" name="2 İçerik Yer Tutucusu"/>
          <p:cNvSpPr>
            <a:spLocks noGrp="1"/>
          </p:cNvSpPr>
          <p:nvPr>
            <p:ph idx="1"/>
          </p:nvPr>
        </p:nvSpPr>
        <p:spPr/>
        <p:txBody>
          <a:bodyPr>
            <a:normAutofit fontScale="70000" lnSpcReduction="20000"/>
          </a:bodyPr>
          <a:lstStyle/>
          <a:p>
            <a:r>
              <a:rPr lang="tr-TR" dirty="0"/>
              <a:t>Vakaların aranıp bulunması ve mümkünse salgına neden olan ilk kaynağın  bulunması çalışmaları ile bir yandan hastaların tedavileri sağlanırken, diğer yandan da hastalığın yayılmasına neden olan kaynak (hasta sayısı) azaltılmış ve salgının kontrolü için önemli bir iş yapılmış olur. </a:t>
            </a:r>
          </a:p>
          <a:p>
            <a:r>
              <a:rPr lang="tr-TR" dirty="0" err="1"/>
              <a:t>Laboratuvar</a:t>
            </a:r>
            <a:r>
              <a:rPr lang="tr-TR" dirty="0"/>
              <a:t> tanısı olmayan ancak tipik klinik bulguları olan vakalar </a:t>
            </a:r>
            <a:r>
              <a:rPr lang="tr-TR" b="1" dirty="0"/>
              <a:t>“kuvvetle olası vakalar</a:t>
            </a:r>
            <a:r>
              <a:rPr lang="tr-TR" dirty="0"/>
              <a:t>”, </a:t>
            </a:r>
            <a:r>
              <a:rPr lang="tr-TR" dirty="0" err="1"/>
              <a:t>laboratuvar</a:t>
            </a:r>
            <a:r>
              <a:rPr lang="tr-TR" dirty="0"/>
              <a:t> doğrulaması olan vakalar ise </a:t>
            </a:r>
            <a:r>
              <a:rPr lang="tr-TR" b="1" dirty="0"/>
              <a:t>“kesin vakalar” </a:t>
            </a:r>
            <a:r>
              <a:rPr lang="tr-TR" dirty="0"/>
              <a:t>olarak sınıflandırılır.</a:t>
            </a:r>
          </a:p>
          <a:p>
            <a:r>
              <a:rPr lang="tr-TR" dirty="0"/>
              <a:t>Kuvvetle olası ve kesin vakaların analizi ile salgının nedeni konusunda bilgi elde edilebilir.</a:t>
            </a:r>
          </a:p>
          <a:p>
            <a:endParaRPr lang="tr-TR" dirty="0"/>
          </a:p>
          <a:p>
            <a:endParaRPr lang="tr-TR" dirty="0"/>
          </a:p>
          <a:p>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a:bodyPr>
          <a:lstStyle/>
          <a:p>
            <a:r>
              <a:rPr lang="tr-TR" b="1" dirty="0">
                <a:solidFill>
                  <a:schemeClr val="accent6">
                    <a:lumMod val="50000"/>
                  </a:schemeClr>
                </a:solidFill>
              </a:rPr>
              <a:t>Tanımlayıcı epidemiyolojik bilgiler</a:t>
            </a:r>
          </a:p>
        </p:txBody>
      </p:sp>
      <p:sp>
        <p:nvSpPr>
          <p:cNvPr id="3" name="2 İçerik Yer Tutucusu"/>
          <p:cNvSpPr>
            <a:spLocks noGrp="1"/>
          </p:cNvSpPr>
          <p:nvPr>
            <p:ph idx="1"/>
          </p:nvPr>
        </p:nvSpPr>
        <p:spPr/>
        <p:txBody>
          <a:bodyPr>
            <a:normAutofit/>
          </a:bodyPr>
          <a:lstStyle/>
          <a:p>
            <a:r>
              <a:rPr lang="tr-TR" dirty="0"/>
              <a:t>Tanımlayıcı epidemiyoloji bir olayda etkilenenleri </a:t>
            </a:r>
            <a:r>
              <a:rPr lang="tr-TR" b="1" dirty="0"/>
              <a:t>kişi, yer, zaman </a:t>
            </a:r>
            <a:r>
              <a:rPr lang="tr-TR" dirty="0"/>
              <a:t>özelliklerine göre inceler.</a:t>
            </a:r>
          </a:p>
          <a:p>
            <a:pPr lvl="0"/>
            <a:endParaRPr lang="tr-TR" dirty="0">
              <a:solidFill>
                <a:srgbClr val="EEECE1">
                  <a:lumMod val="50000"/>
                </a:srgbClr>
              </a:solidFill>
            </a:endParaRPr>
          </a:p>
        </p:txBody>
      </p:sp>
      <p:sp>
        <p:nvSpPr>
          <p:cNvPr id="4" name="3 Dikdörtgen"/>
          <p:cNvSpPr/>
          <p:nvPr/>
        </p:nvSpPr>
        <p:spPr>
          <a:xfrm>
            <a:off x="1285852" y="6143644"/>
            <a:ext cx="4572000" cy="215444"/>
          </a:xfrm>
          <a:prstGeom prst="rect">
            <a:avLst/>
          </a:prstGeom>
        </p:spPr>
        <p:txBody>
          <a:bodyPr>
            <a:spAutoFit/>
          </a:bodyPr>
          <a:lstStyle/>
          <a:p>
            <a:pPr lvl="0"/>
            <a:r>
              <a:rPr lang="tr-TR" sz="800" dirty="0" err="1">
                <a:solidFill>
                  <a:srgbClr val="EEECE1">
                    <a:lumMod val="50000"/>
                  </a:srgbClr>
                </a:solidFill>
              </a:rPr>
              <a:t>Öztek</a:t>
            </a:r>
            <a:r>
              <a:rPr lang="tr-TR" sz="800" dirty="0">
                <a:solidFill>
                  <a:srgbClr val="EEECE1">
                    <a:lumMod val="50000"/>
                  </a:srgbClr>
                </a:solidFill>
              </a:rPr>
              <a:t> Z. (Aralık 2020) Halk Sağlığı Kuramlar ve Uygulamalar, Maltepe Üniversitesi Tıp Fakültesi, Ankara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u="sng" dirty="0">
                <a:solidFill>
                  <a:schemeClr val="accent6">
                    <a:lumMod val="75000"/>
                  </a:schemeClr>
                </a:solidFill>
              </a:rPr>
              <a:t>Salgının </a:t>
            </a:r>
            <a:r>
              <a:rPr lang="tr-TR" b="1" u="sng" dirty="0">
                <a:solidFill>
                  <a:schemeClr val="accent6">
                    <a:lumMod val="75000"/>
                  </a:schemeClr>
                </a:solidFill>
              </a:rPr>
              <a:t>kişi</a:t>
            </a:r>
            <a:r>
              <a:rPr lang="tr-TR" u="sng" dirty="0">
                <a:solidFill>
                  <a:schemeClr val="accent6">
                    <a:lumMod val="75000"/>
                  </a:schemeClr>
                </a:solidFill>
              </a:rPr>
              <a:t> özelliklerinin incelenmesi:</a:t>
            </a:r>
          </a:p>
        </p:txBody>
      </p:sp>
      <p:sp>
        <p:nvSpPr>
          <p:cNvPr id="3" name="2 İçerik Yer Tutucusu"/>
          <p:cNvSpPr>
            <a:spLocks noGrp="1"/>
          </p:cNvSpPr>
          <p:nvPr>
            <p:ph idx="1"/>
          </p:nvPr>
        </p:nvSpPr>
        <p:spPr/>
        <p:txBody>
          <a:bodyPr>
            <a:normAutofit fontScale="92500" lnSpcReduction="20000"/>
          </a:bodyPr>
          <a:lstStyle/>
          <a:p>
            <a:r>
              <a:rPr lang="tr-TR" dirty="0"/>
              <a:t>Hastaların yaş, cinsiyet, meslek, eğitim, medeni durum gibi kişisel özellikleri; salgının kaynağı, seyri ve kontrolü için yapılması gerekenlerin belirlenmesi için ip uçları verebilir. </a:t>
            </a:r>
          </a:p>
          <a:p>
            <a:r>
              <a:rPr lang="tr-TR" dirty="0"/>
              <a:t>Salgın yapan hastalığın daha fazla olarak çocuklarda görülmesi, maden işçilerinde görülmesi, sağlık personelinde görülmesi, şeker hastalarında görülmesi, çiftçilerde görülmesi, yalnızca erkeklerde görülmesi gibi bulgular salgınla ilgili değerlendirmeler için ip uçları verebilir.</a:t>
            </a:r>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u="sng" dirty="0">
                <a:solidFill>
                  <a:schemeClr val="accent6">
                    <a:lumMod val="75000"/>
                  </a:schemeClr>
                </a:solidFill>
              </a:rPr>
              <a:t>Salgının </a:t>
            </a:r>
            <a:r>
              <a:rPr lang="tr-TR" b="1" u="sng" dirty="0">
                <a:solidFill>
                  <a:schemeClr val="accent6">
                    <a:lumMod val="75000"/>
                  </a:schemeClr>
                </a:solidFill>
              </a:rPr>
              <a:t>yer</a:t>
            </a:r>
            <a:r>
              <a:rPr lang="tr-TR" u="sng" dirty="0">
                <a:solidFill>
                  <a:schemeClr val="accent6">
                    <a:lumMod val="75000"/>
                  </a:schemeClr>
                </a:solidFill>
              </a:rPr>
              <a:t> yönünden incelenmesi:</a:t>
            </a:r>
          </a:p>
        </p:txBody>
      </p:sp>
      <p:sp>
        <p:nvSpPr>
          <p:cNvPr id="3" name="2 İçerik Yer Tutucusu"/>
          <p:cNvSpPr>
            <a:spLocks noGrp="1"/>
          </p:cNvSpPr>
          <p:nvPr>
            <p:ph idx="1"/>
          </p:nvPr>
        </p:nvSpPr>
        <p:spPr/>
        <p:txBody>
          <a:bodyPr>
            <a:normAutofit fontScale="85000" lnSpcReduction="20000"/>
          </a:bodyPr>
          <a:lstStyle/>
          <a:p>
            <a:endParaRPr lang="tr-TR" dirty="0"/>
          </a:p>
          <a:p>
            <a:r>
              <a:rPr lang="tr-TR" dirty="0"/>
              <a:t>Bu tür incelemeye en klasik örnek epidemiyoloji biliminin kurucularından kabul edilen Dr. John </a:t>
            </a:r>
            <a:r>
              <a:rPr lang="tr-TR" dirty="0" err="1"/>
              <a:t>Snow’un</a:t>
            </a:r>
            <a:r>
              <a:rPr lang="tr-TR" dirty="0"/>
              <a:t> 1854 yılında Londra’nın </a:t>
            </a:r>
            <a:r>
              <a:rPr lang="tr-TR" dirty="0" err="1"/>
              <a:t>Soho</a:t>
            </a:r>
            <a:r>
              <a:rPr lang="tr-TR" dirty="0"/>
              <a:t> semtindeki kolera salgınını incelediği nokta haritadır.</a:t>
            </a:r>
          </a:p>
          <a:p>
            <a:r>
              <a:rPr lang="tr-TR" dirty="0"/>
              <a:t> Ancak, haritadaki yerleşim yerlerinin nüfusları birbirinden farklıysa vaka dağılımları yanıltıcı olabilir. Bu husus, nokta haritaların zayıf yönüdür. Böyle durumlarda alana özel atak hızları kullanılmalıdır.</a:t>
            </a:r>
          </a:p>
          <a:p>
            <a:pPr>
              <a:buNone/>
            </a:pPr>
            <a:r>
              <a:rPr lang="tr-TR" dirty="0"/>
              <a:t> </a:t>
            </a:r>
          </a:p>
          <a:p>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a:p>
            <a:endParaRPr lang="tr-TR" dirty="0"/>
          </a:p>
          <a:p>
            <a:endParaRPr lang="tr-TR" dirty="0"/>
          </a:p>
        </p:txBody>
      </p:sp>
      <p:pic>
        <p:nvPicPr>
          <p:cNvPr id="4" name="Resim 8">
            <a:extLst>
              <a:ext uri="{FF2B5EF4-FFF2-40B4-BE49-F238E27FC236}">
                <a16:creationId xmlns:a16="http://schemas.microsoft.com/office/drawing/2014/main" id="{8ECDD4D7-DEFA-4A89-9588-A1C8EB4D3E31}"/>
              </a:ext>
            </a:extLst>
          </p:cNvPr>
          <p:cNvPicPr>
            <a:picLocks noChangeAspect="1"/>
          </p:cNvPicPr>
          <p:nvPr/>
        </p:nvPicPr>
        <p:blipFill>
          <a:blip r:embed="rId2"/>
          <a:stretch>
            <a:fillRect/>
          </a:stretch>
        </p:blipFill>
        <p:spPr>
          <a:xfrm>
            <a:off x="7737018" y="5000612"/>
            <a:ext cx="1406982" cy="1857388"/>
          </a:xfrm>
          <a:prstGeom prst="rect">
            <a:avLst/>
          </a:prstGeom>
        </p:spPr>
      </p:pic>
      <p:pic>
        <p:nvPicPr>
          <p:cNvPr id="5" name="Resim 6">
            <a:extLst>
              <a:ext uri="{FF2B5EF4-FFF2-40B4-BE49-F238E27FC236}">
                <a16:creationId xmlns:a16="http://schemas.microsoft.com/office/drawing/2014/main" id="{D8C72B91-69C9-47E2-AA3D-B076D2B39E8B}"/>
              </a:ext>
            </a:extLst>
          </p:cNvPr>
          <p:cNvPicPr>
            <a:picLocks noChangeAspect="1"/>
          </p:cNvPicPr>
          <p:nvPr/>
        </p:nvPicPr>
        <p:blipFill>
          <a:blip r:embed="rId3"/>
          <a:stretch>
            <a:fillRect/>
          </a:stretch>
        </p:blipFill>
        <p:spPr>
          <a:xfrm>
            <a:off x="5643570" y="5000636"/>
            <a:ext cx="2127761" cy="1857364"/>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u="sng" dirty="0">
                <a:solidFill>
                  <a:schemeClr val="accent6">
                    <a:lumMod val="75000"/>
                  </a:schemeClr>
                </a:solidFill>
              </a:rPr>
              <a:t>Salgının </a:t>
            </a:r>
            <a:r>
              <a:rPr lang="tr-TR" b="1" u="sng" dirty="0">
                <a:solidFill>
                  <a:schemeClr val="accent6">
                    <a:lumMod val="75000"/>
                  </a:schemeClr>
                </a:solidFill>
              </a:rPr>
              <a:t>zaman</a:t>
            </a:r>
            <a:r>
              <a:rPr lang="tr-TR" u="sng" dirty="0">
                <a:solidFill>
                  <a:schemeClr val="accent6">
                    <a:lumMod val="75000"/>
                  </a:schemeClr>
                </a:solidFill>
              </a:rPr>
              <a:t> yönünden incelenmesi:</a:t>
            </a:r>
          </a:p>
        </p:txBody>
      </p:sp>
      <p:sp>
        <p:nvSpPr>
          <p:cNvPr id="3" name="2 İçerik Yer Tutucusu"/>
          <p:cNvSpPr>
            <a:spLocks noGrp="1"/>
          </p:cNvSpPr>
          <p:nvPr>
            <p:ph idx="1"/>
          </p:nvPr>
        </p:nvSpPr>
        <p:spPr/>
        <p:txBody>
          <a:bodyPr>
            <a:normAutofit/>
          </a:bodyPr>
          <a:lstStyle/>
          <a:p>
            <a:r>
              <a:rPr lang="tr-TR" dirty="0"/>
              <a:t>Saptanan hastaların belirtilerinin başlangıç tarihlerine göre bir salgın eğrisi (</a:t>
            </a:r>
            <a:r>
              <a:rPr lang="tr-TR" dirty="0" err="1"/>
              <a:t>epidemik</a:t>
            </a:r>
            <a:r>
              <a:rPr lang="tr-TR" dirty="0"/>
              <a:t> eğri – </a:t>
            </a:r>
            <a:r>
              <a:rPr lang="tr-TR" dirty="0" err="1"/>
              <a:t>histogram</a:t>
            </a:r>
            <a:r>
              <a:rPr lang="tr-TR" dirty="0"/>
              <a:t>) çizilir. Bu </a:t>
            </a:r>
            <a:r>
              <a:rPr lang="tr-TR" dirty="0" err="1"/>
              <a:t>histogramda</a:t>
            </a:r>
            <a:r>
              <a:rPr lang="tr-TR" dirty="0"/>
              <a:t>, salgının boyutu ve zaman içindeki değişimi gözlenebilir; ayrıca salgının cinsi ve bulaş yolu, gelecekteki seyri ve kontrol yöntemlerinin başarısı hakkında da fikir edinilebilir. </a:t>
            </a:r>
          </a:p>
          <a:p>
            <a:pPr>
              <a:buNone/>
            </a:pPr>
            <a:endParaRPr lang="tr-TR" dirty="0"/>
          </a:p>
          <a:p>
            <a:pPr lvl="0"/>
            <a:r>
              <a:rPr lang="tr-TR" sz="1300" dirty="0" err="1">
                <a:solidFill>
                  <a:srgbClr val="EEECE1">
                    <a:lumMod val="50000"/>
                  </a:srgbClr>
                </a:solidFill>
              </a:rPr>
              <a:t>Öztek</a:t>
            </a:r>
            <a:r>
              <a:rPr lang="tr-TR" sz="13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fontScale="90000"/>
          </a:bodyPr>
          <a:lstStyle/>
          <a:p>
            <a:r>
              <a:rPr lang="tr-TR" dirty="0">
                <a:solidFill>
                  <a:schemeClr val="accent6">
                    <a:lumMod val="50000"/>
                  </a:schemeClr>
                </a:solidFill>
              </a:rPr>
              <a:t>Salgının kaynağı ve yayılmasına ilişkin hipotezlerin kurulması:</a:t>
            </a:r>
          </a:p>
        </p:txBody>
      </p:sp>
      <p:sp>
        <p:nvSpPr>
          <p:cNvPr id="3" name="2 İçerik Yer Tutucusu"/>
          <p:cNvSpPr>
            <a:spLocks noGrp="1"/>
          </p:cNvSpPr>
          <p:nvPr>
            <p:ph idx="1"/>
          </p:nvPr>
        </p:nvSpPr>
        <p:spPr/>
        <p:txBody>
          <a:bodyPr>
            <a:normAutofit/>
          </a:bodyPr>
          <a:lstStyle/>
          <a:p>
            <a:r>
              <a:rPr lang="tr-TR" dirty="0"/>
              <a:t>Salgın hipotezi hazırlamak, söz konusu salgına neden olan etken, kaynak, etkenin kaynaktan nasıl çıktığı, bulaşma yolu, sağlam kişiye nasıl girdiği, seyrinin nasıl olacağı ve hangi yöntemle kontrol altına alınabileceği gibi konularda varsayımlarda bulunmak demektir. </a:t>
            </a:r>
          </a:p>
          <a:p>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fontScale="90000"/>
          </a:bodyPr>
          <a:lstStyle/>
          <a:p>
            <a:r>
              <a:rPr lang="tr-TR" dirty="0"/>
              <a:t> </a:t>
            </a:r>
            <a:r>
              <a:rPr lang="tr-TR" b="1" dirty="0">
                <a:solidFill>
                  <a:schemeClr val="accent6">
                    <a:lumMod val="50000"/>
                  </a:schemeClr>
                </a:solidFill>
              </a:rPr>
              <a:t>Hipotezin Değerlendirilmesi</a:t>
            </a:r>
            <a:br>
              <a:rPr lang="tr-TR" b="1" dirty="0">
                <a:solidFill>
                  <a:schemeClr val="accent6">
                    <a:lumMod val="50000"/>
                  </a:schemeClr>
                </a:solidFill>
              </a:rPr>
            </a:br>
            <a:endParaRPr lang="tr-TR" b="1" dirty="0">
              <a:solidFill>
                <a:schemeClr val="accent6">
                  <a:lumMod val="50000"/>
                </a:schemeClr>
              </a:solidFill>
            </a:endParaRPr>
          </a:p>
        </p:txBody>
      </p:sp>
      <p:sp>
        <p:nvSpPr>
          <p:cNvPr id="3" name="2 İçerik Yer Tutucusu"/>
          <p:cNvSpPr>
            <a:spLocks noGrp="1"/>
          </p:cNvSpPr>
          <p:nvPr>
            <p:ph idx="1"/>
          </p:nvPr>
        </p:nvSpPr>
        <p:spPr/>
        <p:txBody>
          <a:bodyPr>
            <a:normAutofit fontScale="92500" lnSpcReduction="20000"/>
          </a:bodyPr>
          <a:lstStyle/>
          <a:p>
            <a:r>
              <a:rPr lang="tr-TR" dirty="0"/>
              <a:t>Klinik, </a:t>
            </a:r>
            <a:r>
              <a:rPr lang="tr-TR" dirty="0" err="1"/>
              <a:t>laboratuvar</a:t>
            </a:r>
            <a:r>
              <a:rPr lang="tr-TR" dirty="0"/>
              <a:t>, çevresel ve epidemiyolojik bilgilerin tümü hipotezi destekliyorsa test etmeye gerek yoktur. Ancak, bilgilerin tümünün hipotezi desteklemediği durumlarda hipotezi test etmek gerekir. </a:t>
            </a:r>
          </a:p>
          <a:p>
            <a:r>
              <a:rPr lang="tr-TR" dirty="0"/>
              <a:t>Bunun için de analitik epidemiyolojik yöntemler kullanılarak gruplar karşılaştırılır. </a:t>
            </a:r>
          </a:p>
          <a:p>
            <a:endParaRPr lang="tr-TR" dirty="0"/>
          </a:p>
          <a:p>
            <a:endParaRPr lang="tr-TR" dirty="0"/>
          </a:p>
          <a:p>
            <a:pPr>
              <a:buNone/>
            </a:pPr>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fontScale="90000"/>
          </a:bodyPr>
          <a:lstStyle/>
          <a:p>
            <a:r>
              <a:rPr lang="tr-TR" dirty="0"/>
              <a:t> </a:t>
            </a:r>
            <a:r>
              <a:rPr lang="tr-TR" b="1" dirty="0">
                <a:solidFill>
                  <a:schemeClr val="accent6">
                    <a:lumMod val="50000"/>
                  </a:schemeClr>
                </a:solidFill>
              </a:rPr>
              <a:t>Salgının kontrolü için önlemlerin alınması:</a:t>
            </a:r>
          </a:p>
        </p:txBody>
      </p:sp>
      <p:sp>
        <p:nvSpPr>
          <p:cNvPr id="3" name="2 İçerik Yer Tutucusu"/>
          <p:cNvSpPr>
            <a:spLocks noGrp="1"/>
          </p:cNvSpPr>
          <p:nvPr>
            <p:ph idx="1"/>
          </p:nvPr>
        </p:nvSpPr>
        <p:spPr>
          <a:xfrm>
            <a:off x="457200" y="1600202"/>
            <a:ext cx="8229600" cy="5043508"/>
          </a:xfrm>
        </p:spPr>
        <p:txBody>
          <a:bodyPr>
            <a:normAutofit fontScale="77500" lnSpcReduction="20000"/>
          </a:bodyPr>
          <a:lstStyle/>
          <a:p>
            <a:r>
              <a:rPr lang="tr-TR" sz="4600" dirty="0"/>
              <a:t>Bir salgının kontrolündeki temel ilke üç halkadan oluşan “enfeksiyon </a:t>
            </a:r>
            <a:r>
              <a:rPr lang="tr-TR" sz="4600" dirty="0" err="1"/>
              <a:t>zinciri”nin</a:t>
            </a:r>
            <a:r>
              <a:rPr lang="tr-TR" sz="4600" dirty="0"/>
              <a:t> kırılmasıdır. </a:t>
            </a:r>
          </a:p>
          <a:p>
            <a:pPr lvl="1"/>
            <a:r>
              <a:rPr lang="tr-TR" dirty="0"/>
              <a:t>Eğer salgın yapan hastalık sıtma ise, en uygun yol hastaların bulunup tedavi edilmesi, yani kaynağın yok edilmesidir.</a:t>
            </a:r>
          </a:p>
          <a:p>
            <a:pPr lvl="1"/>
            <a:r>
              <a:rPr lang="tr-TR" dirty="0"/>
              <a:t> Eğer salgın yapan hastalık su ile bulaşan bir hastalık ise, en uygun yol suların dezenfeksiyonu, yani bulaşma yolunun kontrolü olabilir. </a:t>
            </a:r>
          </a:p>
          <a:p>
            <a:pPr lvl="1"/>
            <a:r>
              <a:rPr lang="tr-TR" dirty="0"/>
              <a:t>Eğer salgın yapan hastalık çocuk felci ise, duyarlı kişilerin aşılanması anlamlı olacaktır.</a:t>
            </a:r>
          </a:p>
          <a:p>
            <a:pPr lvl="1"/>
            <a:endParaRPr lang="tr-TR" dirty="0"/>
          </a:p>
          <a:p>
            <a:pPr lvl="1"/>
            <a:endParaRPr lang="tr-TR" dirty="0"/>
          </a:p>
          <a:p>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p:txBody>
      </p:sp>
      <p:graphicFrame>
        <p:nvGraphicFramePr>
          <p:cNvPr id="4" name="3 Diyagram"/>
          <p:cNvGraphicFramePr/>
          <p:nvPr/>
        </p:nvGraphicFramePr>
        <p:xfrm>
          <a:off x="5929290" y="5072050"/>
          <a:ext cx="3214710" cy="1785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a:solidFill>
                  <a:schemeClr val="accent6">
                    <a:lumMod val="75000"/>
                  </a:schemeClr>
                </a:solidFill>
              </a:rPr>
              <a:t>SALGIN (EPİDEMİ)</a:t>
            </a:r>
          </a:p>
        </p:txBody>
      </p:sp>
      <p:sp>
        <p:nvSpPr>
          <p:cNvPr id="3" name="2 İçerik Yer Tutucusu"/>
          <p:cNvSpPr>
            <a:spLocks noGrp="1"/>
          </p:cNvSpPr>
          <p:nvPr>
            <p:ph idx="1"/>
          </p:nvPr>
        </p:nvSpPr>
        <p:spPr>
          <a:xfrm>
            <a:off x="457200" y="1600202"/>
            <a:ext cx="8229600" cy="4757755"/>
          </a:xfrm>
        </p:spPr>
        <p:txBody>
          <a:bodyPr>
            <a:normAutofit fontScale="92500" lnSpcReduction="20000"/>
          </a:bodyPr>
          <a:lstStyle/>
          <a:p>
            <a:r>
              <a:rPr lang="tr-TR" dirty="0">
                <a:solidFill>
                  <a:srgbClr val="D55C19"/>
                </a:solidFill>
              </a:rPr>
              <a:t>Bir toplumda ya da bölgede </a:t>
            </a:r>
            <a:r>
              <a:rPr lang="tr-TR" dirty="0">
                <a:solidFill>
                  <a:srgbClr val="632309"/>
                </a:solidFill>
              </a:rPr>
              <a:t>belirli bir hastalığın</a:t>
            </a:r>
            <a:r>
              <a:rPr lang="tr-TR" dirty="0"/>
              <a:t>, </a:t>
            </a:r>
            <a:r>
              <a:rPr lang="tr-TR" dirty="0">
                <a:solidFill>
                  <a:srgbClr val="D8AE16"/>
                </a:solidFill>
              </a:rPr>
              <a:t>içinde bulunulan mevsim ya da ayda</a:t>
            </a:r>
            <a:r>
              <a:rPr lang="tr-TR" dirty="0"/>
              <a:t> </a:t>
            </a:r>
            <a:r>
              <a:rPr lang="tr-TR" dirty="0">
                <a:solidFill>
                  <a:srgbClr val="666699"/>
                </a:solidFill>
              </a:rPr>
              <a:t>normalde beklenen sayıdan daha fazla sayıdaki kişide görülmesine</a:t>
            </a:r>
            <a:r>
              <a:rPr lang="tr-TR" b="1" dirty="0">
                <a:solidFill>
                  <a:srgbClr val="666699"/>
                </a:solidFill>
              </a:rPr>
              <a:t> </a:t>
            </a:r>
            <a:r>
              <a:rPr lang="tr-TR" b="1" dirty="0"/>
              <a:t>“salgın” (epidemi) denir.</a:t>
            </a:r>
          </a:p>
          <a:p>
            <a:endParaRPr lang="tr-TR" b="1" dirty="0"/>
          </a:p>
          <a:p>
            <a:endParaRPr lang="tr-TR" b="1" dirty="0"/>
          </a:p>
          <a:p>
            <a:endParaRPr lang="tr-TR" b="1" dirty="0"/>
          </a:p>
          <a:p>
            <a:endParaRPr lang="tr-TR" b="1" dirty="0"/>
          </a:p>
          <a:p>
            <a:endParaRPr lang="tr-TR" b="1" dirty="0"/>
          </a:p>
          <a:p>
            <a:endParaRPr lang="tr-TR" b="1" dirty="0"/>
          </a:p>
          <a:p>
            <a:pPr>
              <a:buNone/>
            </a:pPr>
            <a:r>
              <a:rPr lang="tr-TR" sz="1000" dirty="0" err="1">
                <a:solidFill>
                  <a:schemeClr val="bg2">
                    <a:lumMod val="50000"/>
                  </a:schemeClr>
                </a:solidFill>
              </a:rPr>
              <a:t>Öztek</a:t>
            </a:r>
            <a:r>
              <a:rPr lang="tr-TR" sz="1000" dirty="0">
                <a:solidFill>
                  <a:schemeClr val="bg2">
                    <a:lumMod val="50000"/>
                  </a:schemeClr>
                </a:solidFill>
              </a:rPr>
              <a:t> Z. (Aralık 2020) Halk Sağlığı Kuramlar ve Uygulamalar, Maltepe Üniversitesi Tıp Fakültesi, Ankara</a:t>
            </a:r>
          </a:p>
          <a:p>
            <a:pPr>
              <a:buNone/>
            </a:pPr>
            <a:r>
              <a:rPr lang="tr-TR" sz="1100" dirty="0"/>
              <a:t>HSGM; Erişim adresi: </a:t>
            </a:r>
            <a:r>
              <a:rPr lang="tr-TR" sz="1100" dirty="0">
                <a:hlinkClick r:id="rId2"/>
              </a:rPr>
              <a:t>https://hsgm.saglik.gov.tr/depo/birimler/bulasici-hastaliklar-ve-erken-uyari-db/Birimler/Saha_Epidemiyolojisi_ve_Erken_Uyari/SALGIN_INCELEME_FT_SON.pdf</a:t>
            </a:r>
            <a:r>
              <a:rPr lang="tr-TR" sz="1100" dirty="0"/>
              <a:t> Erişim tarihi:1.12.23</a:t>
            </a:r>
          </a:p>
          <a:p>
            <a:pPr>
              <a:buNone/>
            </a:pPr>
            <a:endParaRPr lang="tr-TR" sz="1100" dirty="0"/>
          </a:p>
        </p:txBody>
      </p:sp>
      <p:pic>
        <p:nvPicPr>
          <p:cNvPr id="4" name="3 Resim" descr="salf.JPG"/>
          <p:cNvPicPr>
            <a:picLocks noChangeAspect="1"/>
          </p:cNvPicPr>
          <p:nvPr/>
        </p:nvPicPr>
        <p:blipFill>
          <a:blip r:embed="rId3"/>
          <a:stretch>
            <a:fillRect/>
          </a:stretch>
        </p:blipFill>
        <p:spPr>
          <a:xfrm>
            <a:off x="3357555" y="3643314"/>
            <a:ext cx="5786445" cy="3214686"/>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solidFill>
            <a:schemeClr val="accent6">
              <a:lumMod val="60000"/>
              <a:lumOff val="40000"/>
            </a:schemeClr>
          </a:solidFill>
        </p:spPr>
        <p:txBody>
          <a:bodyPr>
            <a:normAutofit fontScale="90000"/>
          </a:bodyPr>
          <a:lstStyle/>
          <a:p>
            <a:r>
              <a:rPr lang="tr-TR" b="1" dirty="0">
                <a:solidFill>
                  <a:schemeClr val="accent6">
                    <a:lumMod val="50000"/>
                  </a:schemeClr>
                </a:solidFill>
              </a:rPr>
              <a:t>Bulguların ve sonuçların rapor edilmesi:</a:t>
            </a:r>
          </a:p>
        </p:txBody>
      </p:sp>
      <p:sp>
        <p:nvSpPr>
          <p:cNvPr id="3" name="2 İçerik Yer Tutucusu"/>
          <p:cNvSpPr>
            <a:spLocks noGrp="1"/>
          </p:cNvSpPr>
          <p:nvPr>
            <p:ph idx="1"/>
          </p:nvPr>
        </p:nvSpPr>
        <p:spPr/>
        <p:txBody>
          <a:bodyPr>
            <a:normAutofit/>
          </a:bodyPr>
          <a:lstStyle/>
          <a:p>
            <a:r>
              <a:rPr lang="tr-TR" dirty="0"/>
              <a:t>Salgın incelemesinde son görev, yapılan bütün işlemleri tanımlayan bir rapor hazırlanmasıdır. </a:t>
            </a:r>
          </a:p>
          <a:p>
            <a:r>
              <a:rPr lang="tr-TR" dirty="0"/>
              <a:t>Hazırlanan salgın raporu, bilimsel bir formatta olmalıdır.İçeriğinde salgının kaynağı, yayılma şekli, yapılan işlemler, tekrarını önlemek için yapılması gerekli işlemler, yönetsel önlemler belirtilmelidir.</a:t>
            </a:r>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endParaRPr lang="tr-T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KAYNAKÇA:</a:t>
            </a:r>
          </a:p>
        </p:txBody>
      </p:sp>
      <p:sp>
        <p:nvSpPr>
          <p:cNvPr id="3" name="2 İçerik Yer Tutucusu"/>
          <p:cNvSpPr>
            <a:spLocks noGrp="1"/>
          </p:cNvSpPr>
          <p:nvPr>
            <p:ph idx="1"/>
          </p:nvPr>
        </p:nvSpPr>
        <p:spPr/>
        <p:txBody>
          <a:bodyPr/>
          <a:lstStyle/>
          <a:p>
            <a:r>
              <a:rPr lang="tr-TR" sz="1400" dirty="0" err="1">
                <a:solidFill>
                  <a:schemeClr val="bg2">
                    <a:lumMod val="50000"/>
                  </a:schemeClr>
                </a:solidFill>
              </a:rPr>
              <a:t>Öztek</a:t>
            </a:r>
            <a:r>
              <a:rPr lang="tr-TR" sz="1400" dirty="0">
                <a:solidFill>
                  <a:schemeClr val="bg2">
                    <a:lumMod val="50000"/>
                  </a:schemeClr>
                </a:solidFill>
              </a:rPr>
              <a:t> Z. (Aralık 2020) Halk Sağlığı Kuramlar ve Uygulamalar, Maltepe Üniversitesi Tıp Fakültesi, Ankara</a:t>
            </a:r>
          </a:p>
          <a:p>
            <a:r>
              <a:rPr lang="tr-TR" sz="1400" dirty="0"/>
              <a:t>HSGM; Erişim adresi: </a:t>
            </a:r>
            <a:r>
              <a:rPr lang="tr-TR" sz="1400" dirty="0">
                <a:hlinkClick r:id="rId2"/>
              </a:rPr>
              <a:t>https://hsgm.saglik.gov.tr/depo/birimler/bulasici-hastaliklar-ve-erken-uyari-db/Birimler/Saha_Epidemiyolojisi_ve_Erken_Uyari/SALGIN_INCELEME_FT_SON.pdf</a:t>
            </a:r>
            <a:r>
              <a:rPr lang="tr-TR" sz="1400" dirty="0"/>
              <a:t> Erişim tarihi:1.12.23</a:t>
            </a:r>
          </a:p>
          <a:p>
            <a:r>
              <a:rPr lang="tr-TR" sz="1400" u="sng" dirty="0"/>
              <a:t>Mevzuat Bilgi Sistemi, </a:t>
            </a:r>
            <a:r>
              <a:rPr lang="tr-TR" sz="1400" dirty="0">
                <a:hlinkClick r:id="rId3"/>
              </a:rPr>
              <a:t>https://www.mevzuat.gov.tr/mevzuat?MevzuatNo=11347&amp;MevzuatTur=7&amp;MevzuatTertip=5</a:t>
            </a:r>
            <a:r>
              <a:rPr lang="tr-TR" sz="1400" dirty="0"/>
              <a:t> Erişim tarihi: 01.12.23</a:t>
            </a:r>
          </a:p>
          <a:p>
            <a:r>
              <a:rPr lang="tr-TR" sz="1200" dirty="0"/>
              <a:t>KLİMİK, Erişim adresi: </a:t>
            </a:r>
            <a:r>
              <a:rPr lang="tr-TR" sz="1200" dirty="0">
                <a:hlinkClick r:id="rId4"/>
              </a:rPr>
              <a:t>https://www.klimik.org.tr/koronavirus/</a:t>
            </a:r>
            <a:r>
              <a:rPr lang="tr-TR" sz="1200" dirty="0"/>
              <a:t> , Erişim tarihi:12.12.23</a:t>
            </a:r>
          </a:p>
          <a:p>
            <a:endParaRPr lang="tr-TR" sz="1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357298"/>
            <a:ext cx="8229600" cy="1143000"/>
          </a:xfrm>
        </p:spPr>
        <p:txBody>
          <a:bodyPr>
            <a:normAutofit fontScale="90000"/>
          </a:bodyPr>
          <a:lstStyle/>
          <a:p>
            <a:r>
              <a:rPr lang="tr-TR" b="1" dirty="0"/>
              <a:t>TEŞEKKÜRLER</a:t>
            </a:r>
            <a:br>
              <a:rPr lang="tr-TR" b="1" dirty="0"/>
            </a:br>
            <a:endParaRPr lang="tr-TR" b="1" dirty="0"/>
          </a:p>
        </p:txBody>
      </p:sp>
      <p:sp>
        <p:nvSpPr>
          <p:cNvPr id="3" name="2 İçerik Yer Tutucusu"/>
          <p:cNvSpPr>
            <a:spLocks noGrp="1"/>
          </p:cNvSpPr>
          <p:nvPr>
            <p:ph idx="1"/>
          </p:nvPr>
        </p:nvSpPr>
        <p:spPr>
          <a:xfrm>
            <a:off x="457200" y="3571876"/>
            <a:ext cx="8229600" cy="2554289"/>
          </a:xfrm>
        </p:spPr>
        <p:txBody>
          <a:bodyPr/>
          <a:lstStyle/>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a:solidFill>
                  <a:schemeClr val="accent6">
                    <a:lumMod val="75000"/>
                  </a:schemeClr>
                </a:solidFill>
              </a:rPr>
              <a:t>PANDEMİ</a:t>
            </a:r>
          </a:p>
        </p:txBody>
      </p:sp>
      <p:sp>
        <p:nvSpPr>
          <p:cNvPr id="3" name="2 İçerik Yer Tutucusu"/>
          <p:cNvSpPr>
            <a:spLocks noGrp="1"/>
          </p:cNvSpPr>
          <p:nvPr>
            <p:ph idx="1"/>
          </p:nvPr>
        </p:nvSpPr>
        <p:spPr/>
        <p:txBody>
          <a:bodyPr>
            <a:normAutofit fontScale="92500"/>
          </a:bodyPr>
          <a:lstStyle/>
          <a:p>
            <a:r>
              <a:rPr lang="tr-TR" dirty="0"/>
              <a:t>Eğer salgın, birkaç ülkeyi ya da kıtayı kapsıyorsa buna “</a:t>
            </a:r>
            <a:r>
              <a:rPr lang="tr-TR" dirty="0" err="1"/>
              <a:t>pandemi</a:t>
            </a:r>
            <a:r>
              <a:rPr lang="tr-TR" dirty="0"/>
              <a:t>” (uluslararası salgın) denir.</a:t>
            </a:r>
          </a:p>
          <a:p>
            <a:endParaRPr lang="tr-TR" dirty="0"/>
          </a:p>
          <a:p>
            <a:endParaRPr lang="tr-TR" dirty="0"/>
          </a:p>
          <a:p>
            <a:endParaRPr lang="tr-TR" dirty="0"/>
          </a:p>
          <a:p>
            <a:endParaRPr lang="tr-TR" dirty="0"/>
          </a:p>
          <a:p>
            <a:endParaRPr lang="tr-TR" dirty="0"/>
          </a:p>
          <a:p>
            <a:endParaRPr lang="tr-TR" dirty="0"/>
          </a:p>
          <a:p>
            <a:pPr lvl="0">
              <a:buNone/>
            </a:pPr>
            <a:r>
              <a:rPr lang="tr-TR" sz="1000" dirty="0" err="1">
                <a:solidFill>
                  <a:srgbClr val="EEECE1">
                    <a:lumMod val="50000"/>
                  </a:srgbClr>
                </a:solidFill>
              </a:rPr>
              <a:t>Öztek</a:t>
            </a:r>
            <a:r>
              <a:rPr lang="tr-TR" sz="1000" dirty="0">
                <a:solidFill>
                  <a:srgbClr val="EEECE1">
                    <a:lumMod val="50000"/>
                  </a:srgbClr>
                </a:solidFill>
              </a:rPr>
              <a:t> Z. (Aralık 2020) Halk Sağlığı Kuramlar ve Uygulamalar, Maltepe Üniversitesi Tıp Fakültesi, Ankara</a:t>
            </a:r>
          </a:p>
          <a:p>
            <a:pPr>
              <a:buNone/>
            </a:pPr>
            <a:endParaRPr lang="tr-TR" dirty="0"/>
          </a:p>
        </p:txBody>
      </p:sp>
      <p:pic>
        <p:nvPicPr>
          <p:cNvPr id="4" name="3 Resim" descr="pan.JPG"/>
          <p:cNvPicPr>
            <a:picLocks noChangeAspect="1"/>
          </p:cNvPicPr>
          <p:nvPr/>
        </p:nvPicPr>
        <p:blipFill>
          <a:blip r:embed="rId2"/>
          <a:stretch>
            <a:fillRect/>
          </a:stretch>
        </p:blipFill>
        <p:spPr>
          <a:xfrm>
            <a:off x="2928926" y="3429000"/>
            <a:ext cx="3214710" cy="219829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9DA1CD-20C9-4A04-A8C9-8F24F5E8FE24}"/>
              </a:ext>
            </a:extLst>
          </p:cNvPr>
          <p:cNvSpPr>
            <a:spLocks noGrp="1"/>
          </p:cNvSpPr>
          <p:nvPr>
            <p:ph type="title"/>
          </p:nvPr>
        </p:nvSpPr>
        <p:spPr>
          <a:xfrm>
            <a:off x="357158" y="285728"/>
            <a:ext cx="8215370" cy="1731615"/>
          </a:xfrm>
        </p:spPr>
        <p:txBody>
          <a:bodyPr>
            <a:noAutofit/>
          </a:bodyPr>
          <a:lstStyle/>
          <a:p>
            <a:r>
              <a:rPr lang="tr-TR" sz="4800" b="1" dirty="0">
                <a:solidFill>
                  <a:schemeClr val="accent6"/>
                </a:solidFill>
              </a:rPr>
              <a:t>SAHA İNCELEMESİ / FİLYASYON</a:t>
            </a:r>
            <a:br>
              <a:rPr lang="tr-TR" sz="4800" b="1" dirty="0">
                <a:solidFill>
                  <a:schemeClr val="accent6"/>
                </a:solidFill>
              </a:rPr>
            </a:br>
            <a:endParaRPr lang="tr-TR" sz="4800" b="1" dirty="0">
              <a:solidFill>
                <a:schemeClr val="accent6"/>
              </a:solidFill>
            </a:endParaRPr>
          </a:p>
        </p:txBody>
      </p:sp>
      <p:sp>
        <p:nvSpPr>
          <p:cNvPr id="3" name="İçerik Yer Tutucusu 2">
            <a:extLst>
              <a:ext uri="{FF2B5EF4-FFF2-40B4-BE49-F238E27FC236}">
                <a16:creationId xmlns:a16="http://schemas.microsoft.com/office/drawing/2014/main" id="{E7137795-0F6F-41B0-B298-5592C26D2589}"/>
              </a:ext>
            </a:extLst>
          </p:cNvPr>
          <p:cNvSpPr>
            <a:spLocks noGrp="1"/>
          </p:cNvSpPr>
          <p:nvPr>
            <p:ph sz="half" idx="1"/>
          </p:nvPr>
        </p:nvSpPr>
        <p:spPr>
          <a:xfrm>
            <a:off x="457200" y="1600202"/>
            <a:ext cx="7615262" cy="4525963"/>
          </a:xfrm>
        </p:spPr>
        <p:txBody>
          <a:bodyPr>
            <a:normAutofit/>
          </a:bodyPr>
          <a:lstStyle/>
          <a:p>
            <a:pPr algn="just"/>
            <a:r>
              <a:rPr lang="tr-TR" sz="3200" b="1" dirty="0"/>
              <a:t>Kaynağın</a:t>
            </a:r>
            <a:r>
              <a:rPr lang="tr-TR" sz="3200" dirty="0"/>
              <a:t> ve etkenin belirlenmesine yönelik çalışma yapılması ve/veya temaslılar dahil koruma ve kontrol önlemlerinin alınmasıdır.</a:t>
            </a:r>
          </a:p>
        </p:txBody>
      </p:sp>
      <p:sp>
        <p:nvSpPr>
          <p:cNvPr id="8" name="Başlık 1">
            <a:extLst>
              <a:ext uri="{FF2B5EF4-FFF2-40B4-BE49-F238E27FC236}">
                <a16:creationId xmlns:a16="http://schemas.microsoft.com/office/drawing/2014/main" id="{876E022D-0BBF-416F-A790-E257C41F1A26}"/>
              </a:ext>
            </a:extLst>
          </p:cNvPr>
          <p:cNvSpPr txBox="1">
            <a:spLocks/>
          </p:cNvSpPr>
          <p:nvPr/>
        </p:nvSpPr>
        <p:spPr>
          <a:xfrm>
            <a:off x="4573119" y="958038"/>
            <a:ext cx="3482450" cy="105930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endParaRPr lang="tr-TR" b="1" dirty="0">
              <a:solidFill>
                <a:schemeClr val="accent6"/>
              </a:solidFill>
            </a:endParaRPr>
          </a:p>
        </p:txBody>
      </p:sp>
      <p:sp>
        <p:nvSpPr>
          <p:cNvPr id="9" name="Metin kutusu 8">
            <a:extLst>
              <a:ext uri="{FF2B5EF4-FFF2-40B4-BE49-F238E27FC236}">
                <a16:creationId xmlns:a16="http://schemas.microsoft.com/office/drawing/2014/main" id="{C3A6098F-C71E-4E25-8AAC-DAAAA1393C1F}"/>
              </a:ext>
            </a:extLst>
          </p:cNvPr>
          <p:cNvSpPr txBox="1"/>
          <p:nvPr/>
        </p:nvSpPr>
        <p:spPr>
          <a:xfrm>
            <a:off x="714348" y="5857892"/>
            <a:ext cx="7580017" cy="400110"/>
          </a:xfrm>
          <a:prstGeom prst="rect">
            <a:avLst/>
          </a:prstGeom>
          <a:noFill/>
        </p:spPr>
        <p:txBody>
          <a:bodyPr wrap="square" rtlCol="0">
            <a:spAutoFit/>
          </a:bodyPr>
          <a:lstStyle/>
          <a:p>
            <a:r>
              <a:rPr lang="tr-TR" sz="1000" dirty="0">
                <a:solidFill>
                  <a:schemeClr val="bg2">
                    <a:lumMod val="50000"/>
                  </a:schemeClr>
                </a:solidFill>
              </a:rPr>
              <a:t>Bulaşıcı Hastalıklar ile Mücadele Rehberi Genelgesi 2017 https://hsgm.saglik.gov.tr/dosya/mevzuat/genelge/Bulasici-Hastaliklar-ile-Mucadele-Rehberi-Genelgesi-2017-11.pdf</a:t>
            </a:r>
          </a:p>
        </p:txBody>
      </p:sp>
    </p:spTree>
    <p:extLst>
      <p:ext uri="{BB962C8B-B14F-4D97-AF65-F5344CB8AC3E}">
        <p14:creationId xmlns:p14="http://schemas.microsoft.com/office/powerpoint/2010/main" val="389979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6A8BF5-2987-421B-83E7-814534A594D6}"/>
              </a:ext>
            </a:extLst>
          </p:cNvPr>
          <p:cNvSpPr>
            <a:spLocks noGrp="1"/>
          </p:cNvSpPr>
          <p:nvPr>
            <p:ph type="title"/>
          </p:nvPr>
        </p:nvSpPr>
        <p:spPr/>
        <p:txBody>
          <a:bodyPr/>
          <a:lstStyle/>
          <a:p>
            <a:r>
              <a:rPr lang="tr-TR" sz="4800" b="1" dirty="0">
                <a:solidFill>
                  <a:schemeClr val="accent6"/>
                </a:solidFill>
              </a:rPr>
              <a:t>SÜRVEYANS</a:t>
            </a:r>
          </a:p>
        </p:txBody>
      </p:sp>
      <p:sp>
        <p:nvSpPr>
          <p:cNvPr id="3" name="İçerik Yer Tutucusu 2">
            <a:extLst>
              <a:ext uri="{FF2B5EF4-FFF2-40B4-BE49-F238E27FC236}">
                <a16:creationId xmlns:a16="http://schemas.microsoft.com/office/drawing/2014/main" id="{6B16205E-436A-4C4F-8470-DB8BA4C79B62}"/>
              </a:ext>
            </a:extLst>
          </p:cNvPr>
          <p:cNvSpPr>
            <a:spLocks noGrp="1"/>
          </p:cNvSpPr>
          <p:nvPr>
            <p:ph idx="1"/>
          </p:nvPr>
        </p:nvSpPr>
        <p:spPr/>
        <p:txBody>
          <a:bodyPr/>
          <a:lstStyle/>
          <a:p>
            <a:r>
              <a:rPr lang="tr-TR" b="1" dirty="0"/>
              <a:t>Verilerin</a:t>
            </a:r>
            <a:r>
              <a:rPr lang="tr-TR" dirty="0"/>
              <a:t> zamanında ve sistematik olarak toplanması, biriktirilmesi ve elde edilen sonuçların ihtiyacı olan birimlere hızla geri bildirimini sağlayarak değerlendirilmesi sürecidir.</a:t>
            </a:r>
          </a:p>
          <a:p>
            <a:pPr algn="just">
              <a:buNone/>
            </a:pPr>
            <a:endParaRPr lang="tr-TR" dirty="0"/>
          </a:p>
        </p:txBody>
      </p:sp>
      <p:sp>
        <p:nvSpPr>
          <p:cNvPr id="4" name="Metin kutusu 3">
            <a:extLst>
              <a:ext uri="{FF2B5EF4-FFF2-40B4-BE49-F238E27FC236}">
                <a16:creationId xmlns:a16="http://schemas.microsoft.com/office/drawing/2014/main" id="{FB106ECD-09CC-4647-9843-E42C839C2BFC}"/>
              </a:ext>
            </a:extLst>
          </p:cNvPr>
          <p:cNvSpPr txBox="1"/>
          <p:nvPr/>
        </p:nvSpPr>
        <p:spPr>
          <a:xfrm>
            <a:off x="965253" y="5877449"/>
            <a:ext cx="7580017" cy="246221"/>
          </a:xfrm>
          <a:prstGeom prst="rect">
            <a:avLst/>
          </a:prstGeom>
          <a:noFill/>
        </p:spPr>
        <p:txBody>
          <a:bodyPr wrap="square" rtlCol="0">
            <a:spAutoFit/>
          </a:bodyPr>
          <a:lstStyle/>
          <a:p>
            <a:r>
              <a:rPr lang="tr-TR" sz="1000" dirty="0" err="1">
                <a:solidFill>
                  <a:schemeClr val="bg2">
                    <a:lumMod val="50000"/>
                  </a:schemeClr>
                </a:solidFill>
              </a:rPr>
              <a:t>Öztek</a:t>
            </a:r>
            <a:r>
              <a:rPr lang="tr-TR" sz="1000" dirty="0">
                <a:solidFill>
                  <a:schemeClr val="bg2">
                    <a:lumMod val="50000"/>
                  </a:schemeClr>
                </a:solidFill>
              </a:rPr>
              <a:t> Z. (Aralık 2020) Halk Sağlığı Kuramlar ve Uygulamalar, Maltepe Üniversitesi Tıp Fakültesi, Ankara</a:t>
            </a:r>
          </a:p>
        </p:txBody>
      </p:sp>
    </p:spTree>
    <p:extLst>
      <p:ext uri="{BB962C8B-B14F-4D97-AF65-F5344CB8AC3E}">
        <p14:creationId xmlns:p14="http://schemas.microsoft.com/office/powerpoint/2010/main" val="65969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9DA1CD-20C9-4A04-A8C9-8F24F5E8FE24}"/>
              </a:ext>
            </a:extLst>
          </p:cNvPr>
          <p:cNvSpPr>
            <a:spLocks noGrp="1"/>
          </p:cNvSpPr>
          <p:nvPr>
            <p:ph type="title"/>
          </p:nvPr>
        </p:nvSpPr>
        <p:spPr>
          <a:xfrm>
            <a:off x="5000628" y="214290"/>
            <a:ext cx="3482450" cy="1059305"/>
          </a:xfrm>
        </p:spPr>
        <p:txBody>
          <a:bodyPr>
            <a:normAutofit/>
          </a:bodyPr>
          <a:lstStyle/>
          <a:p>
            <a:r>
              <a:rPr lang="tr-TR" sz="4800" b="1" dirty="0">
                <a:solidFill>
                  <a:schemeClr val="accent6"/>
                </a:solidFill>
              </a:rPr>
              <a:t>İHBAR</a:t>
            </a:r>
          </a:p>
        </p:txBody>
      </p:sp>
      <p:sp>
        <p:nvSpPr>
          <p:cNvPr id="3" name="İçerik Yer Tutucusu 2">
            <a:extLst>
              <a:ext uri="{FF2B5EF4-FFF2-40B4-BE49-F238E27FC236}">
                <a16:creationId xmlns:a16="http://schemas.microsoft.com/office/drawing/2014/main" id="{E7137795-0F6F-41B0-B298-5592C26D2589}"/>
              </a:ext>
            </a:extLst>
          </p:cNvPr>
          <p:cNvSpPr>
            <a:spLocks noGrp="1"/>
          </p:cNvSpPr>
          <p:nvPr>
            <p:ph sz="half" idx="1"/>
          </p:nvPr>
        </p:nvSpPr>
        <p:spPr>
          <a:xfrm>
            <a:off x="4786314" y="1357298"/>
            <a:ext cx="4038600" cy="4525963"/>
          </a:xfrm>
        </p:spPr>
        <p:txBody>
          <a:bodyPr/>
          <a:lstStyle/>
          <a:p>
            <a:r>
              <a:rPr lang="tr-TR" dirty="0"/>
              <a:t>Bazı vakaların şüpheli, olası veya kesin tanı konulması durumunda </a:t>
            </a:r>
            <a:r>
              <a:rPr lang="tr-TR" b="1" dirty="0"/>
              <a:t>normal bildirimi beklemeden telefon ile ilgili sağlık birimlerine bildirim</a:t>
            </a:r>
            <a:r>
              <a:rPr lang="tr-TR" dirty="0"/>
              <a:t> yapılması olayıdır. </a:t>
            </a:r>
          </a:p>
        </p:txBody>
      </p:sp>
      <p:sp>
        <p:nvSpPr>
          <p:cNvPr id="7" name="İçerik Yer Tutucusu 6">
            <a:extLst>
              <a:ext uri="{FF2B5EF4-FFF2-40B4-BE49-F238E27FC236}">
                <a16:creationId xmlns:a16="http://schemas.microsoft.com/office/drawing/2014/main" id="{76083C35-CFE0-4C9A-9DA0-F78A6DD7BEA0}"/>
              </a:ext>
            </a:extLst>
          </p:cNvPr>
          <p:cNvSpPr>
            <a:spLocks noGrp="1"/>
          </p:cNvSpPr>
          <p:nvPr>
            <p:ph sz="half" idx="2"/>
          </p:nvPr>
        </p:nvSpPr>
        <p:spPr>
          <a:xfrm>
            <a:off x="428596" y="1214422"/>
            <a:ext cx="4038600" cy="4525963"/>
          </a:xfrm>
        </p:spPr>
        <p:txBody>
          <a:bodyPr/>
          <a:lstStyle/>
          <a:p>
            <a:r>
              <a:rPr lang="tr-TR" dirty="0"/>
              <a:t>Sağlık otoritesi tarafından belirlenen formlar veya sistemler yardımı ile tanı koyan hekimler tarafından vaka tanımlarına uyan şüpheli, olası veya kesin </a:t>
            </a:r>
            <a:r>
              <a:rPr lang="tr-TR" b="1" dirty="0"/>
              <a:t>tanı konulan vakaların 24 saat süre içinde bildirilmesi</a:t>
            </a:r>
            <a:r>
              <a:rPr lang="tr-TR" dirty="0"/>
              <a:t> işlemidir.</a:t>
            </a:r>
          </a:p>
        </p:txBody>
      </p:sp>
      <p:sp>
        <p:nvSpPr>
          <p:cNvPr id="8" name="Başlık 1">
            <a:extLst>
              <a:ext uri="{FF2B5EF4-FFF2-40B4-BE49-F238E27FC236}">
                <a16:creationId xmlns:a16="http://schemas.microsoft.com/office/drawing/2014/main" id="{876E022D-0BBF-416F-A790-E257C41F1A26}"/>
              </a:ext>
            </a:extLst>
          </p:cNvPr>
          <p:cNvSpPr txBox="1">
            <a:spLocks/>
          </p:cNvSpPr>
          <p:nvPr/>
        </p:nvSpPr>
        <p:spPr>
          <a:xfrm>
            <a:off x="785786" y="428604"/>
            <a:ext cx="3482450" cy="105930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r>
              <a:rPr lang="tr-TR" sz="4800" b="1" dirty="0">
                <a:solidFill>
                  <a:schemeClr val="accent6"/>
                </a:solidFill>
              </a:rPr>
              <a:t>BİLDİRİM</a:t>
            </a:r>
          </a:p>
        </p:txBody>
      </p:sp>
      <p:sp>
        <p:nvSpPr>
          <p:cNvPr id="6" name="Metin kutusu 5">
            <a:extLst>
              <a:ext uri="{FF2B5EF4-FFF2-40B4-BE49-F238E27FC236}">
                <a16:creationId xmlns:a16="http://schemas.microsoft.com/office/drawing/2014/main" id="{F967A99F-2124-49D0-A0A7-A19B0F492DE7}"/>
              </a:ext>
            </a:extLst>
          </p:cNvPr>
          <p:cNvSpPr txBox="1"/>
          <p:nvPr/>
        </p:nvSpPr>
        <p:spPr>
          <a:xfrm>
            <a:off x="928662" y="6143644"/>
            <a:ext cx="7580017" cy="400110"/>
          </a:xfrm>
          <a:prstGeom prst="rect">
            <a:avLst/>
          </a:prstGeom>
          <a:noFill/>
        </p:spPr>
        <p:txBody>
          <a:bodyPr wrap="square" rtlCol="0">
            <a:spAutoFit/>
          </a:bodyPr>
          <a:lstStyle/>
          <a:p>
            <a:r>
              <a:rPr lang="tr-TR" sz="1000" dirty="0">
                <a:solidFill>
                  <a:schemeClr val="bg2">
                    <a:lumMod val="50000"/>
                  </a:schemeClr>
                </a:solidFill>
              </a:rPr>
              <a:t>Bulaşıcı Hastalıklar ile Mücadele Rehberi Genelgesi 2017 https://hsgm.saglik.gov.tr/dosya/mevzuat/genelge/Bulasici-Hastaliklar-ile-Mucadele-Rehberi-Genelgesi-2017-11.pdf</a:t>
            </a:r>
          </a:p>
        </p:txBody>
      </p:sp>
    </p:spTree>
    <p:extLst>
      <p:ext uri="{BB962C8B-B14F-4D97-AF65-F5344CB8AC3E}">
        <p14:creationId xmlns:p14="http://schemas.microsoft.com/office/powerpoint/2010/main" val="3253726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9DA1CD-20C9-4A04-A8C9-8F24F5E8FE24}"/>
              </a:ext>
            </a:extLst>
          </p:cNvPr>
          <p:cNvSpPr>
            <a:spLocks noGrp="1"/>
          </p:cNvSpPr>
          <p:nvPr>
            <p:ph type="title"/>
          </p:nvPr>
        </p:nvSpPr>
        <p:spPr/>
        <p:txBody>
          <a:bodyPr>
            <a:normAutofit/>
          </a:bodyPr>
          <a:lstStyle/>
          <a:p>
            <a:r>
              <a:rPr lang="tr-TR" sz="4800" b="1" dirty="0">
                <a:solidFill>
                  <a:schemeClr val="accent6"/>
                </a:solidFill>
              </a:rPr>
              <a:t>SALGIN İNCELEMESİ</a:t>
            </a:r>
          </a:p>
        </p:txBody>
      </p:sp>
      <p:sp>
        <p:nvSpPr>
          <p:cNvPr id="3" name="İçerik Yer Tutucusu 2">
            <a:extLst>
              <a:ext uri="{FF2B5EF4-FFF2-40B4-BE49-F238E27FC236}">
                <a16:creationId xmlns:a16="http://schemas.microsoft.com/office/drawing/2014/main" id="{E7137795-0F6F-41B0-B298-5592C26D2589}"/>
              </a:ext>
            </a:extLst>
          </p:cNvPr>
          <p:cNvSpPr>
            <a:spLocks noGrp="1"/>
          </p:cNvSpPr>
          <p:nvPr>
            <p:ph idx="1"/>
          </p:nvPr>
        </p:nvSpPr>
        <p:spPr/>
        <p:txBody>
          <a:bodyPr/>
          <a:lstStyle/>
          <a:p>
            <a:r>
              <a:rPr lang="tr-TR" dirty="0"/>
              <a:t>Salgın olarak tanımlanmış bir olayın;</a:t>
            </a:r>
          </a:p>
          <a:p>
            <a:pPr lvl="1"/>
            <a:r>
              <a:rPr lang="tr-TR" dirty="0"/>
              <a:t>kaynağının, etkeninin,bulaşma yolunun bulunması,</a:t>
            </a:r>
          </a:p>
          <a:p>
            <a:pPr lvl="1"/>
            <a:r>
              <a:rPr lang="tr-TR" dirty="0"/>
              <a:t> gerekli halk sağlığı önlemlerinin alınması </a:t>
            </a:r>
          </a:p>
          <a:p>
            <a:pPr lvl="1"/>
            <a:r>
              <a:rPr lang="tr-TR" dirty="0"/>
              <a:t> ileride oluşabilecek benzer salgınların önlenmesi</a:t>
            </a:r>
          </a:p>
          <a:p>
            <a:pPr>
              <a:buNone/>
            </a:pPr>
            <a:r>
              <a:rPr lang="tr-TR" dirty="0"/>
              <a:t> gibi amaçlarla epidemiyolojik yöntemler kullanılarak araştırılmasıdır.</a:t>
            </a:r>
          </a:p>
        </p:txBody>
      </p:sp>
      <p:sp>
        <p:nvSpPr>
          <p:cNvPr id="6" name="Metin kutusu 5">
            <a:extLst>
              <a:ext uri="{FF2B5EF4-FFF2-40B4-BE49-F238E27FC236}">
                <a16:creationId xmlns:a16="http://schemas.microsoft.com/office/drawing/2014/main" id="{61CF7BB2-67FF-438D-9FC9-7425E8A1C257}"/>
              </a:ext>
            </a:extLst>
          </p:cNvPr>
          <p:cNvSpPr txBox="1"/>
          <p:nvPr/>
        </p:nvSpPr>
        <p:spPr>
          <a:xfrm>
            <a:off x="965253" y="5535343"/>
            <a:ext cx="7580017" cy="400110"/>
          </a:xfrm>
          <a:prstGeom prst="rect">
            <a:avLst/>
          </a:prstGeom>
          <a:noFill/>
        </p:spPr>
        <p:txBody>
          <a:bodyPr wrap="square" rtlCol="0">
            <a:spAutoFit/>
          </a:bodyPr>
          <a:lstStyle/>
          <a:p>
            <a:r>
              <a:rPr lang="tr-TR" sz="1000" dirty="0">
                <a:solidFill>
                  <a:schemeClr val="bg2">
                    <a:lumMod val="50000"/>
                  </a:schemeClr>
                </a:solidFill>
              </a:rPr>
              <a:t>Bulaşıcı Hastalıklar ile Mücadele Rehberi Genelgesi 2017 https://hsgm.saglik.gov.tr/dosya/mevzuat/genelge/Bulasici-Hastaliklar-ile-Mucadele-Rehberi-Genelgesi-2017-11.pdf</a:t>
            </a:r>
          </a:p>
        </p:txBody>
      </p:sp>
    </p:spTree>
    <p:extLst>
      <p:ext uri="{BB962C8B-B14F-4D97-AF65-F5344CB8AC3E}">
        <p14:creationId xmlns:p14="http://schemas.microsoft.com/office/powerpoint/2010/main" val="310617159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469</TotalTime>
  <Words>2634</Words>
  <Application>Microsoft Office PowerPoint</Application>
  <PresentationFormat>Ekran Gösterisi (4:3)</PresentationFormat>
  <Paragraphs>291</Paragraphs>
  <Slides>42</Slides>
  <Notes>5</Notes>
  <HiddenSlides>0</HiddenSlides>
  <MMClips>0</MMClips>
  <ScaleCrop>false</ScaleCrop>
  <HeadingPairs>
    <vt:vector size="4" baseType="variant">
      <vt:variant>
        <vt:lpstr>Tema</vt:lpstr>
      </vt:variant>
      <vt:variant>
        <vt:i4>1</vt:i4>
      </vt:variant>
      <vt:variant>
        <vt:lpstr>Slayt Başlıkları</vt:lpstr>
      </vt:variant>
      <vt:variant>
        <vt:i4>42</vt:i4>
      </vt:variant>
    </vt:vector>
  </HeadingPairs>
  <TitlesOfParts>
    <vt:vector size="43" baseType="lpstr">
      <vt:lpstr>Ofis Teması</vt:lpstr>
      <vt:lpstr>SALGIN İNCELEMESİ VE KONTROLÜ</vt:lpstr>
      <vt:lpstr>SUNUM PLANI</vt:lpstr>
      <vt:lpstr>SALGIN TANIMI VE İLGİLİ KAVRAMLAR</vt:lpstr>
      <vt:lpstr>SALGIN (EPİDEMİ)</vt:lpstr>
      <vt:lpstr>PANDEMİ</vt:lpstr>
      <vt:lpstr>SAHA İNCELEMESİ / FİLYASYON </vt:lpstr>
      <vt:lpstr>SÜRVEYANS</vt:lpstr>
      <vt:lpstr>İHBAR</vt:lpstr>
      <vt:lpstr>SALGIN İNCELEMESİ</vt:lpstr>
      <vt:lpstr>SALGIN EĞRİSİ</vt:lpstr>
      <vt:lpstr>EPİDEMİK YIL</vt:lpstr>
      <vt:lpstr>Bir salgının tekrarlayabilmesi için ilk salgının bitiminden sonra o hastalığa karşı duyarlı nüfusun birikmesi gerekir</vt:lpstr>
      <vt:lpstr>ERKEN UYARI VE CEVAP SİSTEMİ</vt:lpstr>
      <vt:lpstr>SALGIN TİPLERİ</vt:lpstr>
      <vt:lpstr>Salgın oluşumunda başlıca üç husus önemlidir: </vt:lpstr>
      <vt:lpstr>PowerPoint Sunusu</vt:lpstr>
      <vt:lpstr>PowerPoint Sunusu</vt:lpstr>
      <vt:lpstr>PowerPoint Sunusu</vt:lpstr>
      <vt:lpstr>PowerPoint Sunusu</vt:lpstr>
      <vt:lpstr>Su (ortak kaynak) ve  Hava (kişiden kişiye) Salgını Eğrileri</vt:lpstr>
      <vt:lpstr>SALGIN İNCELEME BASAMAKLARI</vt:lpstr>
      <vt:lpstr>SALGIN İNCELEME NEDEN GEREKLİ?</vt:lpstr>
      <vt:lpstr>SALGIN ÖNCESİNDE ALINMASI GEREKEN ÖNLEMLER:</vt:lpstr>
      <vt:lpstr>BİR SALGIN SIRASINDA YAPILMASI GEREKEN  İŞLEMLER :</vt:lpstr>
      <vt:lpstr>SALGIN SONRASINDA  YAPILMASI GEREKENLER</vt:lpstr>
      <vt:lpstr>Bir salgın incelenmesinde genel olarak takip edilmesi gereken basamaklar şunlardır:</vt:lpstr>
      <vt:lpstr>Saha çalışması için hazırlık yapılması:</vt:lpstr>
      <vt:lpstr>Salgın varlığının kanıtlanması:</vt:lpstr>
      <vt:lpstr>Salgın varlığının kanıtlanması:</vt:lpstr>
      <vt:lpstr>Salgın varlığının kanıtlanması:</vt:lpstr>
      <vt:lpstr> Hastalık tanısının kesinleştirilmesi:</vt:lpstr>
      <vt:lpstr>Vakaların bulunması ve tedavi edilmesi:</vt:lpstr>
      <vt:lpstr>Tanımlayıcı epidemiyolojik bilgiler</vt:lpstr>
      <vt:lpstr>Salgının kişi özelliklerinin incelenmesi:</vt:lpstr>
      <vt:lpstr>Salgının yer yönünden incelenmesi:</vt:lpstr>
      <vt:lpstr>Salgının zaman yönünden incelenmesi:</vt:lpstr>
      <vt:lpstr>Salgının kaynağı ve yayılmasına ilişkin hipotezlerin kurulması:</vt:lpstr>
      <vt:lpstr> Hipotezin Değerlendirilmesi </vt:lpstr>
      <vt:lpstr> Salgının kontrolü için önlemlerin alınması:</vt:lpstr>
      <vt:lpstr>Bulguların ve sonuçların rapor edilmesi:</vt:lpstr>
      <vt:lpstr>KAYNAKÇA:</vt:lpstr>
      <vt:lpstr>TEŞEKKÜRLER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casper</dc:creator>
  <cp:lastModifiedBy>Bilge Çamlık</cp:lastModifiedBy>
  <cp:revision>94</cp:revision>
  <dcterms:created xsi:type="dcterms:W3CDTF">2023-11-12T05:13:01Z</dcterms:created>
  <dcterms:modified xsi:type="dcterms:W3CDTF">2023-12-18T10:46:50Z</dcterms:modified>
</cp:coreProperties>
</file>