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587" r:id="rId2"/>
    <p:sldId id="588" r:id="rId3"/>
    <p:sldId id="589" r:id="rId4"/>
    <p:sldId id="590" r:id="rId5"/>
    <p:sldId id="591" r:id="rId6"/>
    <p:sldId id="592" r:id="rId7"/>
    <p:sldId id="593" r:id="rId8"/>
    <p:sldId id="555" r:id="rId9"/>
    <p:sldId id="556" r:id="rId10"/>
    <p:sldId id="545" r:id="rId11"/>
    <p:sldId id="594" r:id="rId12"/>
    <p:sldId id="548" r:id="rId13"/>
    <p:sldId id="544" r:id="rId14"/>
    <p:sldId id="595" r:id="rId15"/>
    <p:sldId id="596" r:id="rId16"/>
    <p:sldId id="549" r:id="rId17"/>
    <p:sldId id="547" r:id="rId18"/>
    <p:sldId id="543" r:id="rId19"/>
    <p:sldId id="597"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8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7DB10EA-02B6-47AA-6537-2396813E9DD4}"/>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8CCEA684-91DB-F85D-2E06-62BA436D73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8F4D88C0-3B83-003E-6DD1-001D60F2AAC2}"/>
              </a:ext>
            </a:extLst>
          </p:cNvPr>
          <p:cNvSpPr>
            <a:spLocks noGrp="1"/>
          </p:cNvSpPr>
          <p:nvPr>
            <p:ph type="dt" sz="half" idx="10"/>
          </p:nvPr>
        </p:nvSpPr>
        <p:spPr/>
        <p:txBody>
          <a:bodyPr/>
          <a:lstStyle/>
          <a:p>
            <a:fld id="{C7E08C33-6AA1-4908-9331-013DE098DE3C}" type="datetimeFigureOut">
              <a:rPr lang="tr-TR" smtClean="0"/>
              <a:t>2.02.2024</a:t>
            </a:fld>
            <a:endParaRPr lang="tr-TR"/>
          </a:p>
        </p:txBody>
      </p:sp>
      <p:sp>
        <p:nvSpPr>
          <p:cNvPr id="5" name="Alt Bilgi Yer Tutucusu 4">
            <a:extLst>
              <a:ext uri="{FF2B5EF4-FFF2-40B4-BE49-F238E27FC236}">
                <a16:creationId xmlns:a16="http://schemas.microsoft.com/office/drawing/2014/main" id="{0E6A7B94-691B-40A1-ACB2-58DC370DC1E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173EB45-83EF-567E-A379-01B0125656FB}"/>
              </a:ext>
            </a:extLst>
          </p:cNvPr>
          <p:cNvSpPr>
            <a:spLocks noGrp="1"/>
          </p:cNvSpPr>
          <p:nvPr>
            <p:ph type="sldNum" sz="quarter" idx="12"/>
          </p:nvPr>
        </p:nvSpPr>
        <p:spPr/>
        <p:txBody>
          <a:bodyPr/>
          <a:lstStyle/>
          <a:p>
            <a:fld id="{13EA9D89-C4FA-4EBE-91B4-994AF1D720E1}" type="slidenum">
              <a:rPr lang="tr-TR" smtClean="0"/>
              <a:t>‹#›</a:t>
            </a:fld>
            <a:endParaRPr lang="tr-TR"/>
          </a:p>
        </p:txBody>
      </p:sp>
    </p:spTree>
    <p:extLst>
      <p:ext uri="{BB962C8B-B14F-4D97-AF65-F5344CB8AC3E}">
        <p14:creationId xmlns:p14="http://schemas.microsoft.com/office/powerpoint/2010/main" val="4129400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D811BB-73B9-BFC7-1733-BEA21EF000B0}"/>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491CBA99-375B-B883-564F-07441B7F6BA0}"/>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B8C56F0-C1C4-2886-D02E-A6BBA5D4F2C6}"/>
              </a:ext>
            </a:extLst>
          </p:cNvPr>
          <p:cNvSpPr>
            <a:spLocks noGrp="1"/>
          </p:cNvSpPr>
          <p:nvPr>
            <p:ph type="dt" sz="half" idx="10"/>
          </p:nvPr>
        </p:nvSpPr>
        <p:spPr/>
        <p:txBody>
          <a:bodyPr/>
          <a:lstStyle/>
          <a:p>
            <a:fld id="{C7E08C33-6AA1-4908-9331-013DE098DE3C}" type="datetimeFigureOut">
              <a:rPr lang="tr-TR" smtClean="0"/>
              <a:t>2.02.2024</a:t>
            </a:fld>
            <a:endParaRPr lang="tr-TR"/>
          </a:p>
        </p:txBody>
      </p:sp>
      <p:sp>
        <p:nvSpPr>
          <p:cNvPr id="5" name="Alt Bilgi Yer Tutucusu 4">
            <a:extLst>
              <a:ext uri="{FF2B5EF4-FFF2-40B4-BE49-F238E27FC236}">
                <a16:creationId xmlns:a16="http://schemas.microsoft.com/office/drawing/2014/main" id="{078B9076-1C05-AC55-B317-EC8CCCA03F1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9F72FE7-DE17-3D93-51DE-4093B06E7C74}"/>
              </a:ext>
            </a:extLst>
          </p:cNvPr>
          <p:cNvSpPr>
            <a:spLocks noGrp="1"/>
          </p:cNvSpPr>
          <p:nvPr>
            <p:ph type="sldNum" sz="quarter" idx="12"/>
          </p:nvPr>
        </p:nvSpPr>
        <p:spPr/>
        <p:txBody>
          <a:bodyPr/>
          <a:lstStyle/>
          <a:p>
            <a:fld id="{13EA9D89-C4FA-4EBE-91B4-994AF1D720E1}" type="slidenum">
              <a:rPr lang="tr-TR" smtClean="0"/>
              <a:t>‹#›</a:t>
            </a:fld>
            <a:endParaRPr lang="tr-TR"/>
          </a:p>
        </p:txBody>
      </p:sp>
    </p:spTree>
    <p:extLst>
      <p:ext uri="{BB962C8B-B14F-4D97-AF65-F5344CB8AC3E}">
        <p14:creationId xmlns:p14="http://schemas.microsoft.com/office/powerpoint/2010/main" val="1650362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59B7F5D7-6095-F647-11B3-88429AC1BBAB}"/>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2842A94-6A6A-5BE8-4E1B-4B6093777DDA}"/>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F05E445-E97F-98B0-980D-1FD6C55E66D7}"/>
              </a:ext>
            </a:extLst>
          </p:cNvPr>
          <p:cNvSpPr>
            <a:spLocks noGrp="1"/>
          </p:cNvSpPr>
          <p:nvPr>
            <p:ph type="dt" sz="half" idx="10"/>
          </p:nvPr>
        </p:nvSpPr>
        <p:spPr/>
        <p:txBody>
          <a:bodyPr/>
          <a:lstStyle/>
          <a:p>
            <a:fld id="{C7E08C33-6AA1-4908-9331-013DE098DE3C}" type="datetimeFigureOut">
              <a:rPr lang="tr-TR" smtClean="0"/>
              <a:t>2.02.2024</a:t>
            </a:fld>
            <a:endParaRPr lang="tr-TR"/>
          </a:p>
        </p:txBody>
      </p:sp>
      <p:sp>
        <p:nvSpPr>
          <p:cNvPr id="5" name="Alt Bilgi Yer Tutucusu 4">
            <a:extLst>
              <a:ext uri="{FF2B5EF4-FFF2-40B4-BE49-F238E27FC236}">
                <a16:creationId xmlns:a16="http://schemas.microsoft.com/office/drawing/2014/main" id="{AEC4BC3E-16D9-1EC8-D2F4-69988C381C6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8400A2E-637E-A4F6-AE32-EC9C36B94FA8}"/>
              </a:ext>
            </a:extLst>
          </p:cNvPr>
          <p:cNvSpPr>
            <a:spLocks noGrp="1"/>
          </p:cNvSpPr>
          <p:nvPr>
            <p:ph type="sldNum" sz="quarter" idx="12"/>
          </p:nvPr>
        </p:nvSpPr>
        <p:spPr/>
        <p:txBody>
          <a:bodyPr/>
          <a:lstStyle/>
          <a:p>
            <a:fld id="{13EA9D89-C4FA-4EBE-91B4-994AF1D720E1}" type="slidenum">
              <a:rPr lang="tr-TR" smtClean="0"/>
              <a:t>‹#›</a:t>
            </a:fld>
            <a:endParaRPr lang="tr-TR"/>
          </a:p>
        </p:txBody>
      </p:sp>
    </p:spTree>
    <p:extLst>
      <p:ext uri="{BB962C8B-B14F-4D97-AF65-F5344CB8AC3E}">
        <p14:creationId xmlns:p14="http://schemas.microsoft.com/office/powerpoint/2010/main" val="3852297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2C489AF-BA95-7C4B-662A-A004402043B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182A7C6-D90A-B5F7-01EE-943BB53F3073}"/>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A78A375-3ECD-5C73-6F70-030C4C2BC609}"/>
              </a:ext>
            </a:extLst>
          </p:cNvPr>
          <p:cNvSpPr>
            <a:spLocks noGrp="1"/>
          </p:cNvSpPr>
          <p:nvPr>
            <p:ph type="dt" sz="half" idx="10"/>
          </p:nvPr>
        </p:nvSpPr>
        <p:spPr/>
        <p:txBody>
          <a:bodyPr/>
          <a:lstStyle/>
          <a:p>
            <a:fld id="{C7E08C33-6AA1-4908-9331-013DE098DE3C}" type="datetimeFigureOut">
              <a:rPr lang="tr-TR" smtClean="0"/>
              <a:t>2.02.2024</a:t>
            </a:fld>
            <a:endParaRPr lang="tr-TR"/>
          </a:p>
        </p:txBody>
      </p:sp>
      <p:sp>
        <p:nvSpPr>
          <p:cNvPr id="5" name="Alt Bilgi Yer Tutucusu 4">
            <a:extLst>
              <a:ext uri="{FF2B5EF4-FFF2-40B4-BE49-F238E27FC236}">
                <a16:creationId xmlns:a16="http://schemas.microsoft.com/office/drawing/2014/main" id="{BCA54F6C-1F46-2715-91DE-73DBC6E2607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DD2997C-C4C1-245F-1ADC-B9C808359D5F}"/>
              </a:ext>
            </a:extLst>
          </p:cNvPr>
          <p:cNvSpPr>
            <a:spLocks noGrp="1"/>
          </p:cNvSpPr>
          <p:nvPr>
            <p:ph type="sldNum" sz="quarter" idx="12"/>
          </p:nvPr>
        </p:nvSpPr>
        <p:spPr/>
        <p:txBody>
          <a:bodyPr/>
          <a:lstStyle/>
          <a:p>
            <a:fld id="{13EA9D89-C4FA-4EBE-91B4-994AF1D720E1}" type="slidenum">
              <a:rPr lang="tr-TR" smtClean="0"/>
              <a:t>‹#›</a:t>
            </a:fld>
            <a:endParaRPr lang="tr-TR"/>
          </a:p>
        </p:txBody>
      </p:sp>
    </p:spTree>
    <p:extLst>
      <p:ext uri="{BB962C8B-B14F-4D97-AF65-F5344CB8AC3E}">
        <p14:creationId xmlns:p14="http://schemas.microsoft.com/office/powerpoint/2010/main" val="317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4D6158-91AE-A541-8218-5B68C125CDB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5A067A66-BE46-415E-F1BD-51233931C2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A4D091B8-C06F-C517-A622-8C441AE872FE}"/>
              </a:ext>
            </a:extLst>
          </p:cNvPr>
          <p:cNvSpPr>
            <a:spLocks noGrp="1"/>
          </p:cNvSpPr>
          <p:nvPr>
            <p:ph type="dt" sz="half" idx="10"/>
          </p:nvPr>
        </p:nvSpPr>
        <p:spPr/>
        <p:txBody>
          <a:bodyPr/>
          <a:lstStyle/>
          <a:p>
            <a:fld id="{C7E08C33-6AA1-4908-9331-013DE098DE3C}" type="datetimeFigureOut">
              <a:rPr lang="tr-TR" smtClean="0"/>
              <a:t>2.02.2024</a:t>
            </a:fld>
            <a:endParaRPr lang="tr-TR"/>
          </a:p>
        </p:txBody>
      </p:sp>
      <p:sp>
        <p:nvSpPr>
          <p:cNvPr id="5" name="Alt Bilgi Yer Tutucusu 4">
            <a:extLst>
              <a:ext uri="{FF2B5EF4-FFF2-40B4-BE49-F238E27FC236}">
                <a16:creationId xmlns:a16="http://schemas.microsoft.com/office/drawing/2014/main" id="{42A7F324-1E87-7C88-DF35-649C16C5A54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822BEAF-4684-61F1-631B-56D45E0C1B58}"/>
              </a:ext>
            </a:extLst>
          </p:cNvPr>
          <p:cNvSpPr>
            <a:spLocks noGrp="1"/>
          </p:cNvSpPr>
          <p:nvPr>
            <p:ph type="sldNum" sz="quarter" idx="12"/>
          </p:nvPr>
        </p:nvSpPr>
        <p:spPr/>
        <p:txBody>
          <a:bodyPr/>
          <a:lstStyle/>
          <a:p>
            <a:fld id="{13EA9D89-C4FA-4EBE-91B4-994AF1D720E1}" type="slidenum">
              <a:rPr lang="tr-TR" smtClean="0"/>
              <a:t>‹#›</a:t>
            </a:fld>
            <a:endParaRPr lang="tr-TR"/>
          </a:p>
        </p:txBody>
      </p:sp>
    </p:spTree>
    <p:extLst>
      <p:ext uri="{BB962C8B-B14F-4D97-AF65-F5344CB8AC3E}">
        <p14:creationId xmlns:p14="http://schemas.microsoft.com/office/powerpoint/2010/main" val="2929893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D0ABCC-8A96-7BC5-C816-6A1F12E3D6E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AB42B89-6D85-B92D-76BE-98CF807620B3}"/>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1AF8A47B-F6DB-3E43-245A-DE7C3E0E28D7}"/>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49778478-39ED-EE59-4EC7-E9AD4E7FA920}"/>
              </a:ext>
            </a:extLst>
          </p:cNvPr>
          <p:cNvSpPr>
            <a:spLocks noGrp="1"/>
          </p:cNvSpPr>
          <p:nvPr>
            <p:ph type="dt" sz="half" idx="10"/>
          </p:nvPr>
        </p:nvSpPr>
        <p:spPr/>
        <p:txBody>
          <a:bodyPr/>
          <a:lstStyle/>
          <a:p>
            <a:fld id="{C7E08C33-6AA1-4908-9331-013DE098DE3C}" type="datetimeFigureOut">
              <a:rPr lang="tr-TR" smtClean="0"/>
              <a:t>2.02.2024</a:t>
            </a:fld>
            <a:endParaRPr lang="tr-TR"/>
          </a:p>
        </p:txBody>
      </p:sp>
      <p:sp>
        <p:nvSpPr>
          <p:cNvPr id="6" name="Alt Bilgi Yer Tutucusu 5">
            <a:extLst>
              <a:ext uri="{FF2B5EF4-FFF2-40B4-BE49-F238E27FC236}">
                <a16:creationId xmlns:a16="http://schemas.microsoft.com/office/drawing/2014/main" id="{6025B0F9-6D51-5D6B-FBA7-43DD08EC597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5F25BD7-BD80-39DD-27F8-E58690D01C66}"/>
              </a:ext>
            </a:extLst>
          </p:cNvPr>
          <p:cNvSpPr>
            <a:spLocks noGrp="1"/>
          </p:cNvSpPr>
          <p:nvPr>
            <p:ph type="sldNum" sz="quarter" idx="12"/>
          </p:nvPr>
        </p:nvSpPr>
        <p:spPr/>
        <p:txBody>
          <a:bodyPr/>
          <a:lstStyle/>
          <a:p>
            <a:fld id="{13EA9D89-C4FA-4EBE-91B4-994AF1D720E1}" type="slidenum">
              <a:rPr lang="tr-TR" smtClean="0"/>
              <a:t>‹#›</a:t>
            </a:fld>
            <a:endParaRPr lang="tr-TR"/>
          </a:p>
        </p:txBody>
      </p:sp>
    </p:spTree>
    <p:extLst>
      <p:ext uri="{BB962C8B-B14F-4D97-AF65-F5344CB8AC3E}">
        <p14:creationId xmlns:p14="http://schemas.microsoft.com/office/powerpoint/2010/main" val="4213078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80477C-2A38-A369-D1DC-87671DFE06EA}"/>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89485D2-02DC-4E34-ED78-A75A8BFD9E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28BDD421-4B98-9ED1-3E3E-09D7C847FE9D}"/>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4A8C1E49-766E-B1CE-D756-5FA3464610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C4969DD0-85E2-0B3F-2BB6-29CA72A51C31}"/>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B47D90CE-6BFC-C0D7-F85E-1F409E45D659}"/>
              </a:ext>
            </a:extLst>
          </p:cNvPr>
          <p:cNvSpPr>
            <a:spLocks noGrp="1"/>
          </p:cNvSpPr>
          <p:nvPr>
            <p:ph type="dt" sz="half" idx="10"/>
          </p:nvPr>
        </p:nvSpPr>
        <p:spPr/>
        <p:txBody>
          <a:bodyPr/>
          <a:lstStyle/>
          <a:p>
            <a:fld id="{C7E08C33-6AA1-4908-9331-013DE098DE3C}" type="datetimeFigureOut">
              <a:rPr lang="tr-TR" smtClean="0"/>
              <a:t>2.02.2024</a:t>
            </a:fld>
            <a:endParaRPr lang="tr-TR"/>
          </a:p>
        </p:txBody>
      </p:sp>
      <p:sp>
        <p:nvSpPr>
          <p:cNvPr id="8" name="Alt Bilgi Yer Tutucusu 7">
            <a:extLst>
              <a:ext uri="{FF2B5EF4-FFF2-40B4-BE49-F238E27FC236}">
                <a16:creationId xmlns:a16="http://schemas.microsoft.com/office/drawing/2014/main" id="{06CCEB3E-2E80-53C3-FEBF-126CA299686C}"/>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FE1F4902-7B31-1997-1BF3-6246EBCD6E7A}"/>
              </a:ext>
            </a:extLst>
          </p:cNvPr>
          <p:cNvSpPr>
            <a:spLocks noGrp="1"/>
          </p:cNvSpPr>
          <p:nvPr>
            <p:ph type="sldNum" sz="quarter" idx="12"/>
          </p:nvPr>
        </p:nvSpPr>
        <p:spPr/>
        <p:txBody>
          <a:bodyPr/>
          <a:lstStyle/>
          <a:p>
            <a:fld id="{13EA9D89-C4FA-4EBE-91B4-994AF1D720E1}" type="slidenum">
              <a:rPr lang="tr-TR" smtClean="0"/>
              <a:t>‹#›</a:t>
            </a:fld>
            <a:endParaRPr lang="tr-TR"/>
          </a:p>
        </p:txBody>
      </p:sp>
    </p:spTree>
    <p:extLst>
      <p:ext uri="{BB962C8B-B14F-4D97-AF65-F5344CB8AC3E}">
        <p14:creationId xmlns:p14="http://schemas.microsoft.com/office/powerpoint/2010/main" val="2437826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7C6B10-D8FB-FD5E-4206-8F0497680CD0}"/>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1935097-170F-5259-809E-B37EBEDEFCF9}"/>
              </a:ext>
            </a:extLst>
          </p:cNvPr>
          <p:cNvSpPr>
            <a:spLocks noGrp="1"/>
          </p:cNvSpPr>
          <p:nvPr>
            <p:ph type="dt" sz="half" idx="10"/>
          </p:nvPr>
        </p:nvSpPr>
        <p:spPr/>
        <p:txBody>
          <a:bodyPr/>
          <a:lstStyle/>
          <a:p>
            <a:fld id="{C7E08C33-6AA1-4908-9331-013DE098DE3C}" type="datetimeFigureOut">
              <a:rPr lang="tr-TR" smtClean="0"/>
              <a:t>2.02.2024</a:t>
            </a:fld>
            <a:endParaRPr lang="tr-TR"/>
          </a:p>
        </p:txBody>
      </p:sp>
      <p:sp>
        <p:nvSpPr>
          <p:cNvPr id="4" name="Alt Bilgi Yer Tutucusu 3">
            <a:extLst>
              <a:ext uri="{FF2B5EF4-FFF2-40B4-BE49-F238E27FC236}">
                <a16:creationId xmlns:a16="http://schemas.microsoft.com/office/drawing/2014/main" id="{A4580B61-918D-9605-952D-FEAA8AE7ABB3}"/>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CA29CC1E-75C9-5AAA-E761-914858B33E5B}"/>
              </a:ext>
            </a:extLst>
          </p:cNvPr>
          <p:cNvSpPr>
            <a:spLocks noGrp="1"/>
          </p:cNvSpPr>
          <p:nvPr>
            <p:ph type="sldNum" sz="quarter" idx="12"/>
          </p:nvPr>
        </p:nvSpPr>
        <p:spPr/>
        <p:txBody>
          <a:bodyPr/>
          <a:lstStyle/>
          <a:p>
            <a:fld id="{13EA9D89-C4FA-4EBE-91B4-994AF1D720E1}" type="slidenum">
              <a:rPr lang="tr-TR" smtClean="0"/>
              <a:t>‹#›</a:t>
            </a:fld>
            <a:endParaRPr lang="tr-TR"/>
          </a:p>
        </p:txBody>
      </p:sp>
    </p:spTree>
    <p:extLst>
      <p:ext uri="{BB962C8B-B14F-4D97-AF65-F5344CB8AC3E}">
        <p14:creationId xmlns:p14="http://schemas.microsoft.com/office/powerpoint/2010/main" val="3532563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20C397A7-C507-52EF-CBEC-259B31F17EC0}"/>
              </a:ext>
            </a:extLst>
          </p:cNvPr>
          <p:cNvSpPr>
            <a:spLocks noGrp="1"/>
          </p:cNvSpPr>
          <p:nvPr>
            <p:ph type="dt" sz="half" idx="10"/>
          </p:nvPr>
        </p:nvSpPr>
        <p:spPr/>
        <p:txBody>
          <a:bodyPr/>
          <a:lstStyle/>
          <a:p>
            <a:fld id="{C7E08C33-6AA1-4908-9331-013DE098DE3C}" type="datetimeFigureOut">
              <a:rPr lang="tr-TR" smtClean="0"/>
              <a:t>2.02.2024</a:t>
            </a:fld>
            <a:endParaRPr lang="tr-TR"/>
          </a:p>
        </p:txBody>
      </p:sp>
      <p:sp>
        <p:nvSpPr>
          <p:cNvPr id="3" name="Alt Bilgi Yer Tutucusu 2">
            <a:extLst>
              <a:ext uri="{FF2B5EF4-FFF2-40B4-BE49-F238E27FC236}">
                <a16:creationId xmlns:a16="http://schemas.microsoft.com/office/drawing/2014/main" id="{3E11C7DD-52AE-E653-D40F-9F032E095C02}"/>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828F160-2632-471E-9471-9D77F96AA0FC}"/>
              </a:ext>
            </a:extLst>
          </p:cNvPr>
          <p:cNvSpPr>
            <a:spLocks noGrp="1"/>
          </p:cNvSpPr>
          <p:nvPr>
            <p:ph type="sldNum" sz="quarter" idx="12"/>
          </p:nvPr>
        </p:nvSpPr>
        <p:spPr/>
        <p:txBody>
          <a:bodyPr/>
          <a:lstStyle/>
          <a:p>
            <a:fld id="{13EA9D89-C4FA-4EBE-91B4-994AF1D720E1}" type="slidenum">
              <a:rPr lang="tr-TR" smtClean="0"/>
              <a:t>‹#›</a:t>
            </a:fld>
            <a:endParaRPr lang="tr-TR"/>
          </a:p>
        </p:txBody>
      </p:sp>
    </p:spTree>
    <p:extLst>
      <p:ext uri="{BB962C8B-B14F-4D97-AF65-F5344CB8AC3E}">
        <p14:creationId xmlns:p14="http://schemas.microsoft.com/office/powerpoint/2010/main" val="714103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B325D2-3AA4-0145-D883-8E6095093EC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DC38FD6B-57E8-4F73-B806-F49B276B76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A292DB7E-23F6-17C5-9C8A-3B85FBFCD3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BFA76C5-FADF-1014-2A47-8828EBEEB630}"/>
              </a:ext>
            </a:extLst>
          </p:cNvPr>
          <p:cNvSpPr>
            <a:spLocks noGrp="1"/>
          </p:cNvSpPr>
          <p:nvPr>
            <p:ph type="dt" sz="half" idx="10"/>
          </p:nvPr>
        </p:nvSpPr>
        <p:spPr/>
        <p:txBody>
          <a:bodyPr/>
          <a:lstStyle/>
          <a:p>
            <a:fld id="{C7E08C33-6AA1-4908-9331-013DE098DE3C}" type="datetimeFigureOut">
              <a:rPr lang="tr-TR" smtClean="0"/>
              <a:t>2.02.2024</a:t>
            </a:fld>
            <a:endParaRPr lang="tr-TR"/>
          </a:p>
        </p:txBody>
      </p:sp>
      <p:sp>
        <p:nvSpPr>
          <p:cNvPr id="6" name="Alt Bilgi Yer Tutucusu 5">
            <a:extLst>
              <a:ext uri="{FF2B5EF4-FFF2-40B4-BE49-F238E27FC236}">
                <a16:creationId xmlns:a16="http://schemas.microsoft.com/office/drawing/2014/main" id="{8DE4FBCB-48FC-2B73-F7CA-F7D4DE1391C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135A7F8-0BC7-5F96-E0B5-51E5A4501582}"/>
              </a:ext>
            </a:extLst>
          </p:cNvPr>
          <p:cNvSpPr>
            <a:spLocks noGrp="1"/>
          </p:cNvSpPr>
          <p:nvPr>
            <p:ph type="sldNum" sz="quarter" idx="12"/>
          </p:nvPr>
        </p:nvSpPr>
        <p:spPr/>
        <p:txBody>
          <a:bodyPr/>
          <a:lstStyle/>
          <a:p>
            <a:fld id="{13EA9D89-C4FA-4EBE-91B4-994AF1D720E1}" type="slidenum">
              <a:rPr lang="tr-TR" smtClean="0"/>
              <a:t>‹#›</a:t>
            </a:fld>
            <a:endParaRPr lang="tr-TR"/>
          </a:p>
        </p:txBody>
      </p:sp>
    </p:spTree>
    <p:extLst>
      <p:ext uri="{BB962C8B-B14F-4D97-AF65-F5344CB8AC3E}">
        <p14:creationId xmlns:p14="http://schemas.microsoft.com/office/powerpoint/2010/main" val="1546154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D66A65-EE6D-C0A4-9B73-E0A00D299DB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B9070BDC-2995-A890-74C8-A38FA82BCB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406857E1-335C-27D4-EABD-FEBF7A0D27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81CF471-6288-834D-7F39-76D01C1415E4}"/>
              </a:ext>
            </a:extLst>
          </p:cNvPr>
          <p:cNvSpPr>
            <a:spLocks noGrp="1"/>
          </p:cNvSpPr>
          <p:nvPr>
            <p:ph type="dt" sz="half" idx="10"/>
          </p:nvPr>
        </p:nvSpPr>
        <p:spPr/>
        <p:txBody>
          <a:bodyPr/>
          <a:lstStyle/>
          <a:p>
            <a:fld id="{C7E08C33-6AA1-4908-9331-013DE098DE3C}" type="datetimeFigureOut">
              <a:rPr lang="tr-TR" smtClean="0"/>
              <a:t>2.02.2024</a:t>
            </a:fld>
            <a:endParaRPr lang="tr-TR"/>
          </a:p>
        </p:txBody>
      </p:sp>
      <p:sp>
        <p:nvSpPr>
          <p:cNvPr id="6" name="Alt Bilgi Yer Tutucusu 5">
            <a:extLst>
              <a:ext uri="{FF2B5EF4-FFF2-40B4-BE49-F238E27FC236}">
                <a16:creationId xmlns:a16="http://schemas.microsoft.com/office/drawing/2014/main" id="{F8F37994-15C9-79AB-C7CD-50C9022FB99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D252AD3-8260-3E50-3305-A819F0D47747}"/>
              </a:ext>
            </a:extLst>
          </p:cNvPr>
          <p:cNvSpPr>
            <a:spLocks noGrp="1"/>
          </p:cNvSpPr>
          <p:nvPr>
            <p:ph type="sldNum" sz="quarter" idx="12"/>
          </p:nvPr>
        </p:nvSpPr>
        <p:spPr/>
        <p:txBody>
          <a:bodyPr/>
          <a:lstStyle/>
          <a:p>
            <a:fld id="{13EA9D89-C4FA-4EBE-91B4-994AF1D720E1}" type="slidenum">
              <a:rPr lang="tr-TR" smtClean="0"/>
              <a:t>‹#›</a:t>
            </a:fld>
            <a:endParaRPr lang="tr-TR"/>
          </a:p>
        </p:txBody>
      </p:sp>
    </p:spTree>
    <p:extLst>
      <p:ext uri="{BB962C8B-B14F-4D97-AF65-F5344CB8AC3E}">
        <p14:creationId xmlns:p14="http://schemas.microsoft.com/office/powerpoint/2010/main" val="3162517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DD1E8815-2D63-03DE-135B-A099489C12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F1992C8-3357-13E1-8719-0C139DCC82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44BCA72-7BDC-3E62-9194-1C20223F00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E08C33-6AA1-4908-9331-013DE098DE3C}" type="datetimeFigureOut">
              <a:rPr lang="tr-TR" smtClean="0"/>
              <a:t>2.02.2024</a:t>
            </a:fld>
            <a:endParaRPr lang="tr-TR"/>
          </a:p>
        </p:txBody>
      </p:sp>
      <p:sp>
        <p:nvSpPr>
          <p:cNvPr id="5" name="Alt Bilgi Yer Tutucusu 4">
            <a:extLst>
              <a:ext uri="{FF2B5EF4-FFF2-40B4-BE49-F238E27FC236}">
                <a16:creationId xmlns:a16="http://schemas.microsoft.com/office/drawing/2014/main" id="{F9C18DD4-442B-33AF-9171-5DA2504E08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6D96E79B-1515-B995-39B8-56DC3D9BBB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EA9D89-C4FA-4EBE-91B4-994AF1D720E1}" type="slidenum">
              <a:rPr lang="tr-TR" smtClean="0"/>
              <a:t>‹#›</a:t>
            </a:fld>
            <a:endParaRPr lang="tr-TR"/>
          </a:p>
        </p:txBody>
      </p:sp>
    </p:spTree>
    <p:extLst>
      <p:ext uri="{BB962C8B-B14F-4D97-AF65-F5344CB8AC3E}">
        <p14:creationId xmlns:p14="http://schemas.microsoft.com/office/powerpoint/2010/main" val="1865145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afro.who.int/countries/liberia/news/ministry-health-gavi-who-and-unicef-announce-arrival-112000-doses-malaria-vaccine-liberia"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www.afro.who.int/countries/zimbabwe/news/ramping-response-curb-zimbabwe-cholera-outbreak"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www.saglik.gov.tr/TR-101989/x-hastaliginin-gercek-hayatta-karsiligi-yok.html"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www.who.int/europe/news/item/25-01-2024-addressing-dangerous-health-narratives-in-emergencies--an-operational-toolkit"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www.who.int/europe/news/item/25-01-2024-addressing-dangerous-health-narratives-in-emergencies--an-operational-toolkit"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www.afro.who.int/countries/angola/news/angola-reinforces-cholera-preparedness-and-response-measures"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www.saglik.gov.tr/TR-102030/dunyanin-ilk-6li-capraz-karaciger-nakli-ameliyati.html"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hyperlink" Target="https://www.afro.who.int/countries/zimbabwe/news/ramping-response-curb-zimbabwe-cholera-outbreak" TargetMode="External"/><Relationship Id="rId3" Type="http://schemas.openxmlformats.org/officeDocument/2006/relationships/hyperlink" Target="https://www.who.int/director-general/speeches/detail/who-director-general-s-opening-remarks-at-the-154th-session-of-the-executive-board-22-january-2024" TargetMode="External"/><Relationship Id="rId7" Type="http://schemas.openxmlformats.org/officeDocument/2006/relationships/hyperlink" Target="https://www.afro.who.int/countries/liberia/news/ministry-health-gavi-who-and-unicef-announce-arrival-112000-doses-malaria-vaccine-liberia" TargetMode="External"/><Relationship Id="rId2" Type="http://schemas.openxmlformats.org/officeDocument/2006/relationships/hyperlink" Target="https://www.paho.org/en/news/22-1-2024-who-executive-board-opens-today-discuss-priority-topics-including-health-emergencies" TargetMode="External"/><Relationship Id="rId1" Type="http://schemas.openxmlformats.org/officeDocument/2006/relationships/slideLayout" Target="../slideLayouts/slideLayout7.xml"/><Relationship Id="rId6" Type="http://schemas.openxmlformats.org/officeDocument/2006/relationships/hyperlink" Target="https://www.ungeneva.org/en/news-media/bi-weekly-briefing/2024/01/press-briefing-united-nations-information-service-3" TargetMode="External"/><Relationship Id="rId5" Type="http://schemas.openxmlformats.org/officeDocument/2006/relationships/hyperlink" Target="https://www.afro.who.int/countries/cameroon/news/cameroon-kicks-malaria-vaccine-rollout" TargetMode="External"/><Relationship Id="rId4" Type="http://schemas.openxmlformats.org/officeDocument/2006/relationships/hyperlink" Target="https://www.ilo.org/global/about-the-ilo/newsroom/news/WCMS_908836/lang--en/index.htm"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saglik.gov.tr/TR-101989/x-hastaliginin-gercek-hayatta-karsiligi-yok.html" TargetMode="External"/><Relationship Id="rId2" Type="http://schemas.openxmlformats.org/officeDocument/2006/relationships/hyperlink" Target="https://newsroom.heart.org/news/targeted-scientific-research-projects-to-demonstrate-effectiveness-of-food-is-medicine-in-health-care" TargetMode="External"/><Relationship Id="rId1" Type="http://schemas.openxmlformats.org/officeDocument/2006/relationships/slideLayout" Target="../slideLayouts/slideLayout7.xml"/><Relationship Id="rId6" Type="http://schemas.openxmlformats.org/officeDocument/2006/relationships/hyperlink" Target="https://www.saglik.gov.tr/TR-102030/dunyanin-ilk-6li-capraz-karaciger-nakli-ameliyati.html" TargetMode="External"/><Relationship Id="rId5" Type="http://schemas.openxmlformats.org/officeDocument/2006/relationships/hyperlink" Target="https://www.afro.who.int/countries/angola/news/angola-reinforces-cholera-preparedness-and-response-measures" TargetMode="External"/><Relationship Id="rId4" Type="http://schemas.openxmlformats.org/officeDocument/2006/relationships/hyperlink" Target="https://www.who.int/europe/news/item/25-01-2024-addressing-dangerous-health-narratives-in-emergencies--an-operational-toolkit"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paho.org/en/news/22-1-2024-who-executive-board-opens-today-discuss-priority-topics-including-health-emergencies" TargetMode="External"/><Relationship Id="rId2" Type="http://schemas.openxmlformats.org/officeDocument/2006/relationships/hyperlink" Target="https://www.who.int/director-general/speeches/detail/who-director-general-s-opening-remarks-at-the-154th-session-of-the-executive-board-22-january-2024"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who.int/director-general/speeches/detail/who-director-general-s-opening-remarks-at-the-154th-session-of-the-executive-board-22-january-2024"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ilo.org/global/about-the-ilo/newsroom/news/WCMS_908836/lang--en/index.htm"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ww.afro.who.int/countries/cameroon/news/cameroon-kicks-malaria-vaccine-rollou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ungeneva.org/en/news-media/bi-weekly-briefing/2024/01/press-briefing-united-nations-information-service-3"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CD67FC2E-B847-4688-A176-F97048C06BAA}"/>
              </a:ext>
            </a:extLst>
          </p:cNvPr>
          <p:cNvSpPr txBox="1"/>
          <p:nvPr/>
        </p:nvSpPr>
        <p:spPr>
          <a:xfrm>
            <a:off x="3909392" y="1524718"/>
            <a:ext cx="6096000" cy="800219"/>
          </a:xfrm>
          <a:prstGeom prst="rect">
            <a:avLst/>
          </a:prstGeom>
          <a:noFill/>
        </p:spPr>
        <p:txBody>
          <a:bodyPr wrap="square">
            <a:spAutoFit/>
          </a:bodyPr>
          <a:lstStyle/>
          <a:p>
            <a:r>
              <a:rPr lang="tr-TR" sz="2800" dirty="0">
                <a:latin typeface="Century Gothic" panose="020B0502020202020204" pitchFamily="34" charset="0"/>
              </a:rPr>
              <a:t> SAĞLIK GÜNDEMİ</a:t>
            </a:r>
          </a:p>
          <a:p>
            <a:r>
              <a:rPr lang="tr-TR" sz="1800" dirty="0">
                <a:latin typeface="Century Gothic" panose="020B0502020202020204" pitchFamily="34" charset="0"/>
              </a:rPr>
              <a:t>   (22</a:t>
            </a:r>
            <a:r>
              <a:rPr lang="tr-TR" dirty="0">
                <a:latin typeface="Century Gothic" panose="020B0502020202020204" pitchFamily="34" charset="0"/>
              </a:rPr>
              <a:t>.01.2024 </a:t>
            </a:r>
            <a:r>
              <a:rPr lang="tr-TR" sz="1800" dirty="0">
                <a:latin typeface="Century Gothic" panose="020B0502020202020204" pitchFamily="34" charset="0"/>
              </a:rPr>
              <a:t>– </a:t>
            </a:r>
            <a:r>
              <a:rPr lang="tr-TR" dirty="0">
                <a:latin typeface="Century Gothic" panose="020B0502020202020204" pitchFamily="34" charset="0"/>
              </a:rPr>
              <a:t>28</a:t>
            </a:r>
            <a:r>
              <a:rPr lang="tr-TR" sz="1800" dirty="0">
                <a:latin typeface="Century Gothic" panose="020B0502020202020204" pitchFamily="34" charset="0"/>
              </a:rPr>
              <a:t>.01.202</a:t>
            </a:r>
            <a:r>
              <a:rPr lang="tr-TR" dirty="0">
                <a:latin typeface="Century Gothic" panose="020B0502020202020204" pitchFamily="34" charset="0"/>
              </a:rPr>
              <a:t>4</a:t>
            </a:r>
            <a:r>
              <a:rPr lang="tr-TR" sz="1800" dirty="0">
                <a:latin typeface="Century Gothic" panose="020B0502020202020204" pitchFamily="34" charset="0"/>
              </a:rPr>
              <a:t>)</a:t>
            </a:r>
            <a:endParaRPr lang="tr-TR" dirty="0"/>
          </a:p>
        </p:txBody>
      </p:sp>
      <p:sp>
        <p:nvSpPr>
          <p:cNvPr id="7" name="Metin kutusu 6">
            <a:extLst>
              <a:ext uri="{FF2B5EF4-FFF2-40B4-BE49-F238E27FC236}">
                <a16:creationId xmlns:a16="http://schemas.microsoft.com/office/drawing/2014/main" id="{5DC44944-5038-4171-9434-66F62E219ECA}"/>
              </a:ext>
            </a:extLst>
          </p:cNvPr>
          <p:cNvSpPr txBox="1"/>
          <p:nvPr/>
        </p:nvSpPr>
        <p:spPr>
          <a:xfrm>
            <a:off x="4068418" y="3110972"/>
            <a:ext cx="6096000" cy="954107"/>
          </a:xfrm>
          <a:prstGeom prst="rect">
            <a:avLst/>
          </a:prstGeom>
          <a:noFill/>
        </p:spPr>
        <p:txBody>
          <a:bodyPr wrap="square">
            <a:spAutoFit/>
          </a:bodyPr>
          <a:lstStyle/>
          <a:p>
            <a:r>
              <a:rPr lang="tr-TR" i="1" dirty="0"/>
              <a:t>      </a:t>
            </a:r>
            <a:r>
              <a:rPr lang="tr-TR" i="1" dirty="0" err="1"/>
              <a:t>Ass</a:t>
            </a:r>
            <a:r>
              <a:rPr lang="tr-TR" i="1" dirty="0"/>
              <a:t>. Dr. Gökhan Akar</a:t>
            </a:r>
          </a:p>
          <a:p>
            <a:r>
              <a:rPr lang="tr-TR" sz="2000" dirty="0"/>
              <a:t>İzmir Katip Çelebi Üniversitesi</a:t>
            </a:r>
          </a:p>
          <a:p>
            <a:r>
              <a:rPr lang="tr-TR" dirty="0"/>
              <a:t>    Halk Sağlığı Ana Bilim  Dalı</a:t>
            </a:r>
          </a:p>
        </p:txBody>
      </p:sp>
    </p:spTree>
    <p:extLst>
      <p:ext uri="{BB962C8B-B14F-4D97-AF65-F5344CB8AC3E}">
        <p14:creationId xmlns:p14="http://schemas.microsoft.com/office/powerpoint/2010/main" val="623081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A56C21FC-26CD-45AC-4361-CFF6CB8672BF}"/>
              </a:ext>
            </a:extLst>
          </p:cNvPr>
          <p:cNvSpPr txBox="1"/>
          <p:nvPr/>
        </p:nvSpPr>
        <p:spPr>
          <a:xfrm>
            <a:off x="1543051" y="931440"/>
            <a:ext cx="6098240" cy="400110"/>
          </a:xfrm>
          <a:prstGeom prst="rect">
            <a:avLst/>
          </a:prstGeom>
          <a:noFill/>
        </p:spPr>
        <p:txBody>
          <a:bodyPr wrap="square">
            <a:spAutoFit/>
          </a:bodyPr>
          <a:lstStyle/>
          <a:p>
            <a:pPr algn="l"/>
            <a:r>
              <a:rPr lang="tr-TR" sz="2000" b="1" i="0" dirty="0">
                <a:solidFill>
                  <a:srgbClr val="424242"/>
                </a:solidFill>
                <a:effectLst/>
              </a:rPr>
              <a:t>DSÖ, Liberya'ya 112 bin doz sıtma aşısı gönderdi</a:t>
            </a:r>
          </a:p>
        </p:txBody>
      </p:sp>
      <p:sp>
        <p:nvSpPr>
          <p:cNvPr id="6" name="Metin kutusu 5">
            <a:extLst>
              <a:ext uri="{FF2B5EF4-FFF2-40B4-BE49-F238E27FC236}">
                <a16:creationId xmlns:a16="http://schemas.microsoft.com/office/drawing/2014/main" id="{A7A93DFF-735B-E313-BDBA-BAEC57F69F9D}"/>
              </a:ext>
            </a:extLst>
          </p:cNvPr>
          <p:cNvSpPr txBox="1"/>
          <p:nvPr/>
        </p:nvSpPr>
        <p:spPr>
          <a:xfrm>
            <a:off x="1683683" y="6137870"/>
            <a:ext cx="8824633" cy="923330"/>
          </a:xfrm>
          <a:prstGeom prst="rect">
            <a:avLst/>
          </a:prstGeom>
          <a:noFill/>
        </p:spPr>
        <p:txBody>
          <a:bodyPr wrap="square">
            <a:spAutoFit/>
          </a:bodyPr>
          <a:lstStyle/>
          <a:p>
            <a:pPr algn="l"/>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World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Health</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Organization</a:t>
            </a:r>
            <a:r>
              <a:rPr lang="tr-TR" sz="1200" dirty="0">
                <a:solidFill>
                  <a:prstClr val="black"/>
                </a:solidFill>
                <a:latin typeface="Calibri" panose="020F0502020204030204"/>
              </a:rPr>
              <a:t> </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n-US" sz="1200" dirty="0">
                <a:solidFill>
                  <a:prstClr val="black"/>
                </a:solidFill>
                <a:latin typeface="Calibri" panose="020F0502020204030204"/>
              </a:rPr>
              <a:t>Ministry of Health, Gavi, WHO and UNICEF Announce Arrival of 112,000 Doses of Malaria Vaccine in Liberia</a:t>
            </a:r>
          </a:p>
          <a:p>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(Erişim tarihi: 24.01.2024) Erişim adresi</a:t>
            </a:r>
            <a:r>
              <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rPr>
              <a:t>: </a:t>
            </a:r>
            <a:r>
              <a:rPr lang="tr-TR" sz="1200" dirty="0">
                <a:hlinkClick r:id="rId2"/>
              </a:rPr>
              <a:t>https://www.afro.who.int/countries/liberia/news/ministry-health-gavi-who-and-unicef-announce-arrival-112000-doses-malaria-vaccine-liberia</a:t>
            </a:r>
            <a:r>
              <a:rPr lang="tr-TR" sz="1200" dirty="0"/>
              <a:t> </a:t>
            </a:r>
          </a:p>
          <a:p>
            <a:endParaRPr lang="tr-TR" dirty="0"/>
          </a:p>
        </p:txBody>
      </p:sp>
      <p:sp>
        <p:nvSpPr>
          <p:cNvPr id="4" name="Metin kutusu 3">
            <a:extLst>
              <a:ext uri="{FF2B5EF4-FFF2-40B4-BE49-F238E27FC236}">
                <a16:creationId xmlns:a16="http://schemas.microsoft.com/office/drawing/2014/main" id="{F0E9079E-BB27-E0BE-5931-0C61117265E1}"/>
              </a:ext>
            </a:extLst>
          </p:cNvPr>
          <p:cNvSpPr txBox="1"/>
          <p:nvPr/>
        </p:nvSpPr>
        <p:spPr>
          <a:xfrm>
            <a:off x="1354792" y="1521290"/>
            <a:ext cx="8824632" cy="2951642"/>
          </a:xfrm>
          <a:prstGeom prst="rect">
            <a:avLst/>
          </a:prstGeom>
          <a:noFill/>
        </p:spPr>
        <p:txBody>
          <a:bodyPr wrap="square">
            <a:spAutoFit/>
          </a:bodyPr>
          <a:lstStyle/>
          <a:p>
            <a:pPr algn="just">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Liberya Sağlık Bakanlığı, </a:t>
            </a: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Gavi</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Aşı İttifakı, Dünya Sağlık Örgütü (WHO) ve Birleşmiş Milletler Çocuklara Yardım Fonu (UNICEF) ile işbirliği içinde, Liberya'da ilk kez uygulanan 112.000 doz RTS,S sıtma aşısının Liberya'ya ulaştığını bugün duyurdu. Araştırmalar Liberya'da beş yaş altı çocukların %10'luk yaygınlık oranıyla yüksek oranda sıtma enfeksiyonu yaşadığını göstermektedir.</a:t>
            </a:r>
          </a:p>
          <a:p>
            <a:pPr algn="just">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Afrika'da her dakika 5 yaş altı bir çocuğun ölümüne neden ol</a:t>
            </a:r>
            <a:r>
              <a:rPr lang="tr-TR" kern="100" dirty="0">
                <a:latin typeface="Calibri" panose="020F0502020204030204" pitchFamily="34" charset="0"/>
                <a:ea typeface="Calibri" panose="020F0502020204030204" pitchFamily="34" charset="0"/>
                <a:cs typeface="Times New Roman" panose="02020603050405020304" pitchFamily="18" charset="0"/>
              </a:rPr>
              <a:t>makta</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RTS,S aşısı 2019 yılından bu yana Gana, Kenya ve Malavi'de pilot olarak uygulanmakta olup güvenli ve etkili olduğu, şiddetli sıtmayı %30, sıtma ölümlerini ise %13 oranında azalttığı gösterilmiştir.</a:t>
            </a:r>
          </a:p>
        </p:txBody>
      </p:sp>
    </p:spTree>
    <p:extLst>
      <p:ext uri="{BB962C8B-B14F-4D97-AF65-F5344CB8AC3E}">
        <p14:creationId xmlns:p14="http://schemas.microsoft.com/office/powerpoint/2010/main" val="1181649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etin kutusu 8">
            <a:extLst>
              <a:ext uri="{FF2B5EF4-FFF2-40B4-BE49-F238E27FC236}">
                <a16:creationId xmlns:a16="http://schemas.microsoft.com/office/drawing/2014/main" id="{D501C62F-9CAF-AE70-AB31-D958101AF615}"/>
              </a:ext>
            </a:extLst>
          </p:cNvPr>
          <p:cNvSpPr txBox="1"/>
          <p:nvPr/>
        </p:nvSpPr>
        <p:spPr>
          <a:xfrm>
            <a:off x="443754" y="991055"/>
            <a:ext cx="11586882" cy="4957832"/>
          </a:xfrm>
          <a:prstGeom prst="rect">
            <a:avLst/>
          </a:prstGeom>
          <a:noFill/>
        </p:spPr>
        <p:txBody>
          <a:bodyPr wrap="square">
            <a:spAutoFit/>
          </a:bodyPr>
          <a:lstStyle/>
          <a:p>
            <a:pPr algn="just">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Zimbabve'de ilk kolera vakası Şubat 2023'te bildirildi. </a:t>
            </a:r>
          </a:p>
          <a:p>
            <a:pPr algn="just">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23 Ocak 2024 itibariyle 20.000'den fazla kişi ve 370 ölüm </a:t>
            </a:r>
          </a:p>
          <a:p>
            <a:pPr algn="just">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DSÖ, kapsamlı yanıt stratejilerini uygulamak için Zimbabve hükümeti ile yakın bir şekilde çalışmaktadır. Bu kapsamda</a:t>
            </a:r>
          </a:p>
          <a:p>
            <a:pPr marL="285750" indent="-285750" algn="just">
              <a:lnSpc>
                <a:spcPct val="107000"/>
              </a:lnSpc>
              <a:spcAft>
                <a:spcPts val="800"/>
              </a:spcAft>
              <a:buFont typeface="Arial" panose="020B0604020202020204" pitchFamily="34" charset="0"/>
              <a:buChar char="•"/>
            </a:pPr>
            <a:r>
              <a:rPr lang="tr-TR" kern="100" dirty="0" err="1">
                <a:latin typeface="Calibri" panose="020F0502020204030204" pitchFamily="34" charset="0"/>
                <a:ea typeface="Calibri" panose="020F0502020204030204" pitchFamily="34" charset="0"/>
                <a:cs typeface="Times New Roman" panose="02020603050405020304" pitchFamily="18" charset="0"/>
              </a:rPr>
              <a:t>S</a:t>
            </a: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ürveyans</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sistemlerinin güçlendirilmesi, </a:t>
            </a:r>
          </a:p>
          <a:p>
            <a:pPr marL="285750" indent="-285750" algn="just">
              <a:lnSpc>
                <a:spcPct val="107000"/>
              </a:lnSpc>
              <a:spcAft>
                <a:spcPts val="800"/>
              </a:spcAft>
              <a:buFont typeface="Arial" panose="020B0604020202020204" pitchFamily="34" charset="0"/>
              <a:buChar char="•"/>
            </a:pPr>
            <a:r>
              <a:rPr lang="tr-TR" kern="100" dirty="0">
                <a:latin typeface="Calibri" panose="020F0502020204030204" pitchFamily="34" charset="0"/>
                <a:ea typeface="Calibri" panose="020F0502020204030204" pitchFamily="34" charset="0"/>
                <a:cs typeface="Times New Roman" panose="02020603050405020304" pitchFamily="18" charset="0"/>
              </a:rPr>
              <a:t>H</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ijyen uygulamaları konusunda halkın bilinçlendirilmesi, </a:t>
            </a:r>
          </a:p>
          <a:p>
            <a:pPr marL="285750" indent="-285750" algn="just">
              <a:lnSpc>
                <a:spcPct val="107000"/>
              </a:lnSpc>
              <a:spcAft>
                <a:spcPts val="800"/>
              </a:spcAft>
              <a:buFont typeface="Arial" panose="020B0604020202020204" pitchFamily="34" charset="0"/>
              <a:buChar char="•"/>
            </a:pPr>
            <a:r>
              <a:rPr lang="tr-TR" kern="100" dirty="0">
                <a:latin typeface="Calibri" panose="020F0502020204030204" pitchFamily="34" charset="0"/>
                <a:ea typeface="Calibri" panose="020F0502020204030204" pitchFamily="34" charset="0"/>
                <a:cs typeface="Times New Roman" panose="02020603050405020304" pitchFamily="18" charset="0"/>
              </a:rPr>
              <a:t>V</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aka yönetiminin güçlendirilmesi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tr-TR" kern="100" dirty="0">
                <a:latin typeface="Calibri" panose="020F0502020204030204" pitchFamily="34" charset="0"/>
                <a:ea typeface="Calibri" panose="020F0502020204030204" pitchFamily="34" charset="0"/>
                <a:cs typeface="Times New Roman" panose="02020603050405020304" pitchFamily="18" charset="0"/>
              </a:rPr>
              <a:t>S</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avunmasız topluluklar için güvenli su ve sanitasyona erişimin sağlanması  </a:t>
            </a:r>
          </a:p>
          <a:p>
            <a:pPr algn="just">
              <a:lnSpc>
                <a:spcPct val="107000"/>
              </a:lnSpc>
              <a:spcAft>
                <a:spcPts val="800"/>
              </a:spcAft>
            </a:pPr>
            <a:r>
              <a:rPr lang="tr-TR" kern="100" dirty="0">
                <a:latin typeface="Calibri" panose="020F0502020204030204" pitchFamily="34" charset="0"/>
                <a:ea typeface="Calibri" panose="020F0502020204030204" pitchFamily="34" charset="0"/>
                <a:cs typeface="Times New Roman" panose="02020603050405020304" pitchFamily="18" charset="0"/>
              </a:rPr>
              <a:t>B</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u ayın başlarında DSÖ Uluslararası Aşı Sağlama Koordinasyon Grubu tarafından onaylanmasının ardından 2.2 milyon dozdan fazla oral kolera aşısı almaya hazırlanıyor. Aşının 892.286 dozluk ilk partisinin 25 Ocak 2024 tarihine kadar ülkede olması ve kampanyanın birkaç gün sonra 26 ilçede başlaması bekleniyor.</a:t>
            </a:r>
          </a:p>
          <a:p>
            <a:pPr algn="just">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21 Ocak 2024 tarihinde sona eren haftada toplam 1499 yeni şüpheli kolera vakası bildirilmiştir.</a:t>
            </a:r>
          </a:p>
          <a:p>
            <a:pPr algn="just">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bir önceki hafta bildirilen 1875 vakaya göre %20'lik bir düşüş anlamına gelmektedir.</a:t>
            </a:r>
          </a:p>
          <a:p>
            <a:pPr>
              <a:lnSpc>
                <a:spcPct val="107000"/>
              </a:lnSpc>
              <a:spcAft>
                <a:spcPts val="800"/>
              </a:spcAft>
            </a:pP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Metin kutusu 12">
            <a:extLst>
              <a:ext uri="{FF2B5EF4-FFF2-40B4-BE49-F238E27FC236}">
                <a16:creationId xmlns:a16="http://schemas.microsoft.com/office/drawing/2014/main" id="{EC15B460-31D6-06A3-8138-2570453AA5DB}"/>
              </a:ext>
            </a:extLst>
          </p:cNvPr>
          <p:cNvSpPr txBox="1"/>
          <p:nvPr/>
        </p:nvSpPr>
        <p:spPr>
          <a:xfrm>
            <a:off x="2212787" y="6299946"/>
            <a:ext cx="10085294" cy="646331"/>
          </a:xfrm>
          <a:prstGeom prst="rect">
            <a:avLst/>
          </a:prstGeom>
          <a:noFill/>
        </p:spPr>
        <p:txBody>
          <a:bodyPr wrap="square">
            <a:spAutoFit/>
          </a:bodyPr>
          <a:lstStyle/>
          <a:p>
            <a:pPr>
              <a:defRPr/>
            </a:pP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World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Health</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Organization</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n-US" sz="1200" dirty="0">
                <a:solidFill>
                  <a:prstClr val="black"/>
                </a:solidFill>
                <a:latin typeface="Calibri" panose="020F0502020204030204"/>
              </a:rPr>
              <a:t>Ramping up response to curb Zimbabwe cholera outbreak</a:t>
            </a:r>
            <a:r>
              <a:rPr lang="tr-TR" sz="1200" dirty="0">
                <a:solidFill>
                  <a:prstClr val="black"/>
                </a:solidFill>
                <a:latin typeface="Calibri" panose="020F0502020204030204"/>
              </a:rPr>
              <a:t> (</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Erişim tarihi: 24.01.2024) Erişim adresi: </a:t>
            </a:r>
            <a:r>
              <a:rPr lang="tr-TR" sz="1200" dirty="0">
                <a:hlinkClick r:id="rId2"/>
              </a:rPr>
              <a:t>https://www.afro.who.int/countries/zimbabwe/news/ramping-response-curb-zimbabwe-cholera-outbreak</a:t>
            </a:r>
            <a:r>
              <a:rPr lang="tr-TR" sz="1200"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5" name="Metin kutusu 14">
            <a:extLst>
              <a:ext uri="{FF2B5EF4-FFF2-40B4-BE49-F238E27FC236}">
                <a16:creationId xmlns:a16="http://schemas.microsoft.com/office/drawing/2014/main" id="{BD53D355-D7E3-0C12-007F-5BDBA9A51F89}"/>
              </a:ext>
            </a:extLst>
          </p:cNvPr>
          <p:cNvSpPr txBox="1"/>
          <p:nvPr/>
        </p:nvSpPr>
        <p:spPr>
          <a:xfrm>
            <a:off x="776567" y="234888"/>
            <a:ext cx="7816103" cy="400110"/>
          </a:xfrm>
          <a:prstGeom prst="rect">
            <a:avLst/>
          </a:prstGeom>
          <a:noFill/>
        </p:spPr>
        <p:txBody>
          <a:bodyPr wrap="square">
            <a:spAutoFit/>
          </a:bodyPr>
          <a:lstStyle/>
          <a:p>
            <a:r>
              <a:rPr lang="tr-TR" sz="2000" b="1" i="0" dirty="0">
                <a:solidFill>
                  <a:srgbClr val="011627"/>
                </a:solidFill>
                <a:effectLst/>
              </a:rPr>
              <a:t>Zimbabwe'de kolera salgınını engellemek için müdahale artırılıyor</a:t>
            </a:r>
            <a:endParaRPr lang="tr-TR" sz="2000" b="1" dirty="0"/>
          </a:p>
        </p:txBody>
      </p:sp>
    </p:spTree>
    <p:extLst>
      <p:ext uri="{BB962C8B-B14F-4D97-AF65-F5344CB8AC3E}">
        <p14:creationId xmlns:p14="http://schemas.microsoft.com/office/powerpoint/2010/main" val="2988186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5BC1F75D-562B-784A-D6AC-8F1431E16544}"/>
              </a:ext>
            </a:extLst>
          </p:cNvPr>
          <p:cNvSpPr txBox="1"/>
          <p:nvPr/>
        </p:nvSpPr>
        <p:spPr>
          <a:xfrm>
            <a:off x="2127436" y="6211669"/>
            <a:ext cx="7937127" cy="646331"/>
          </a:xfrm>
          <a:prstGeom prst="rect">
            <a:avLst/>
          </a:prstGeom>
          <a:noFill/>
        </p:spPr>
        <p:txBody>
          <a:bodyPr wrap="square">
            <a:spAutoFit/>
          </a:bodyPr>
          <a:lstStyle/>
          <a:p>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American</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Heart</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Association</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srgbClr val="3C4245"/>
                </a:solidFill>
                <a:effectLst/>
                <a:uLnTx/>
                <a:uFillTx/>
                <a:latin typeface="Calibri" panose="020F0502020204030204"/>
                <a:ea typeface="+mn-ea"/>
                <a:cs typeface="+mn-cs"/>
              </a:rPr>
              <a:t>Targeted scientific research projects to demonstrate effectiveness of ‘food is medicine’ in health care</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 (Erişim tarihi: 24.01.2024) Erişim adresi</a:t>
            </a:r>
            <a:r>
              <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srgbClr val="0070C0"/>
                </a:solidFill>
                <a:effectLst/>
                <a:uLnTx/>
                <a:uFillTx/>
                <a:latin typeface="Calibri" panose="020F0502020204030204"/>
                <a:ea typeface="+mn-ea"/>
                <a:cs typeface="+mn-cs"/>
              </a:rPr>
              <a:t>https://newsroom.heart.org/news/targeted-scientific-research-projects-to-demonstrate-effectiveness-of-food-is-medicine-in-health-care</a:t>
            </a:r>
            <a:endParaRPr lang="tr-TR" dirty="0"/>
          </a:p>
        </p:txBody>
      </p:sp>
      <p:sp>
        <p:nvSpPr>
          <p:cNvPr id="4" name="Metin kutusu 3">
            <a:extLst>
              <a:ext uri="{FF2B5EF4-FFF2-40B4-BE49-F238E27FC236}">
                <a16:creationId xmlns:a16="http://schemas.microsoft.com/office/drawing/2014/main" id="{814C4B68-0930-2A71-397D-771A7F0D8302}"/>
              </a:ext>
            </a:extLst>
          </p:cNvPr>
          <p:cNvSpPr txBox="1"/>
          <p:nvPr/>
        </p:nvSpPr>
        <p:spPr>
          <a:xfrm>
            <a:off x="1125070" y="950845"/>
            <a:ext cx="9941857" cy="5355312"/>
          </a:xfrm>
          <a:prstGeom prst="rect">
            <a:avLst/>
          </a:prstGeom>
          <a:noFill/>
        </p:spPr>
        <p:txBody>
          <a:bodyPr wrap="square">
            <a:spAutoFit/>
          </a:bodyPr>
          <a:lstStyle/>
          <a:p>
            <a:pPr algn="just"/>
            <a:r>
              <a:rPr lang="tr-TR" dirty="0"/>
              <a:t>Amerikan Kalp Derneği, sağlıklı gıdaların sağlık hizmetlerine dahil edilmesine yönelik etkili gıda ilaçtır yaklaşımlarını belirlemek amacıyla bugün, </a:t>
            </a:r>
            <a:r>
              <a:rPr lang="tr-TR" dirty="0" err="1"/>
              <a:t>Health</a:t>
            </a:r>
            <a:r>
              <a:rPr lang="tr-TR" dirty="0"/>
              <a:t> </a:t>
            </a:r>
            <a:r>
              <a:rPr lang="tr-TR" dirty="0" err="1"/>
              <a:t>Care</a:t>
            </a:r>
            <a:r>
              <a:rPr lang="tr-TR" dirty="0"/>
              <a:t> </a:t>
            </a:r>
            <a:r>
              <a:rPr lang="tr-TR" dirty="0" err="1"/>
              <a:t>by</a:t>
            </a:r>
            <a:r>
              <a:rPr lang="tr-TR" dirty="0"/>
              <a:t> </a:t>
            </a:r>
            <a:r>
              <a:rPr lang="tr-TR" dirty="0" err="1"/>
              <a:t>Food</a:t>
            </a:r>
            <a:r>
              <a:rPr lang="tr-TR" dirty="0"/>
              <a:t>™ girişiminin bir parçası olarak ülke çapında 19 araştırma projesine toplam 7,8 milyon dolar hibe verdiğini duyurdu.</a:t>
            </a:r>
          </a:p>
          <a:p>
            <a:pPr algn="just"/>
            <a:endParaRPr lang="tr-TR" dirty="0"/>
          </a:p>
          <a:p>
            <a:pPr algn="just"/>
            <a:r>
              <a:rPr lang="tr-TR" dirty="0"/>
              <a:t>Araştırma projeleri, </a:t>
            </a:r>
          </a:p>
          <a:p>
            <a:pPr marL="285750" indent="-285750" algn="just">
              <a:buFont typeface="Arial" panose="020B0604020202020204" pitchFamily="34" charset="0"/>
              <a:buChar char="•"/>
            </a:pPr>
            <a:r>
              <a:rPr lang="tr-TR" dirty="0"/>
              <a:t>Bir güvenlik ağı kliniğinin hastaları için gıda kaynakları koçluğu, </a:t>
            </a:r>
          </a:p>
          <a:p>
            <a:pPr marL="285750" indent="-285750" algn="just">
              <a:buFont typeface="Arial" panose="020B0604020202020204" pitchFamily="34" charset="0"/>
              <a:buChar char="•"/>
            </a:pPr>
            <a:r>
              <a:rPr lang="tr-TR" dirty="0"/>
              <a:t>Yetersiz hizmet alan topluluklarda gıda ilaçtır müdahaleleri, </a:t>
            </a:r>
          </a:p>
          <a:p>
            <a:pPr marL="285750" indent="-285750" algn="just">
              <a:buFont typeface="Arial" panose="020B0604020202020204" pitchFamily="34" charset="0"/>
              <a:buChar char="•"/>
            </a:pPr>
            <a:r>
              <a:rPr lang="tr-TR" dirty="0"/>
              <a:t>Bir ürün dağıtım programının kalp yetmezliği olan hastalar üzerindeki etkisi</a:t>
            </a:r>
          </a:p>
          <a:p>
            <a:pPr marL="285750" indent="-285750" algn="just">
              <a:buFont typeface="Arial" panose="020B0604020202020204" pitchFamily="34" charset="0"/>
              <a:buChar char="•"/>
            </a:pPr>
            <a:r>
              <a:rPr lang="tr-TR" dirty="0"/>
              <a:t>Yaşlı yetişkinlerde gıda reçetesi programlarının uygulanması gibi alanlara odaklanmaktadır. </a:t>
            </a:r>
          </a:p>
          <a:p>
            <a:pPr algn="just"/>
            <a:endParaRPr lang="tr-TR" dirty="0"/>
          </a:p>
          <a:p>
            <a:pPr algn="just"/>
            <a:r>
              <a:rPr lang="tr-TR" dirty="0"/>
              <a:t>Genel olarak projeler, sağlık eşitsizliklerini hafifletecek şekilde kronik sağlık koşullarının tedavi edilmesine, yönetilmesine ve önlenmesine yardımcı olmak için hasta bakımının bir parçası olarak sağlıklı gıda sağlamaya yönelik stratejik yaklaşımların etkinliğini inceleyecektir.</a:t>
            </a:r>
          </a:p>
          <a:p>
            <a:pPr algn="just"/>
            <a:endParaRPr lang="tr-TR" dirty="0"/>
          </a:p>
          <a:p>
            <a:pPr algn="just"/>
            <a:r>
              <a:rPr lang="tr-TR" dirty="0"/>
              <a:t>Amerika Birleşik Devletleri'nde sağlık hizmetlerinin yıllık 4,3 trilyon dolarlık maliyetinin tahminen %90'ı, kardiyovasküler hastalıklar, Tip 2 diyabet ve obezite de dahil olmak üzere birçoğu diyetle ilgili olan kronik sağlık sorunları için tıbbi bakıma harcanmaktadır. </a:t>
            </a:r>
            <a:r>
              <a:rPr lang="tr-TR" dirty="0" err="1"/>
              <a:t>Health</a:t>
            </a:r>
            <a:r>
              <a:rPr lang="tr-TR" dirty="0"/>
              <a:t> </a:t>
            </a:r>
            <a:r>
              <a:rPr lang="tr-TR" dirty="0" err="1"/>
              <a:t>Care</a:t>
            </a:r>
            <a:r>
              <a:rPr lang="tr-TR" dirty="0"/>
              <a:t> </a:t>
            </a:r>
            <a:r>
              <a:rPr lang="tr-TR" dirty="0" err="1"/>
              <a:t>by</a:t>
            </a:r>
            <a:r>
              <a:rPr lang="tr-TR" dirty="0"/>
              <a:t> </a:t>
            </a:r>
            <a:r>
              <a:rPr lang="tr-TR" dirty="0" err="1"/>
              <a:t>Food</a:t>
            </a:r>
            <a:r>
              <a:rPr lang="tr-TR" dirty="0"/>
              <a:t>™ girişimi, sağlıklı gıdaların kronik hastalıkların tedavisi olarak yaygın bir şekilde benimsenmesinin önündeki engelleri ve bunun sonucunda ortaya çıkan sağlık eşitsizliklerini ele alacaktır.</a:t>
            </a:r>
          </a:p>
        </p:txBody>
      </p:sp>
      <p:sp>
        <p:nvSpPr>
          <p:cNvPr id="7" name="Metin kutusu 6">
            <a:extLst>
              <a:ext uri="{FF2B5EF4-FFF2-40B4-BE49-F238E27FC236}">
                <a16:creationId xmlns:a16="http://schemas.microsoft.com/office/drawing/2014/main" id="{533C95C4-B3C4-83A1-2ADA-EC3C446F2CC9}"/>
              </a:ext>
            </a:extLst>
          </p:cNvPr>
          <p:cNvSpPr txBox="1"/>
          <p:nvPr/>
        </p:nvSpPr>
        <p:spPr>
          <a:xfrm>
            <a:off x="1386274" y="242959"/>
            <a:ext cx="7510182" cy="707886"/>
          </a:xfrm>
          <a:prstGeom prst="rect">
            <a:avLst/>
          </a:prstGeom>
          <a:noFill/>
        </p:spPr>
        <p:txBody>
          <a:bodyPr wrap="square">
            <a:spAutoFit/>
          </a:bodyPr>
          <a:lstStyle/>
          <a:p>
            <a:r>
              <a:rPr lang="tr-TR" sz="2000" b="1" dirty="0"/>
              <a:t>Sağlık hizmetlerinde 'gıda ilaçtır' ilkesinin etkinliğini göstermek için hedeflenen bilimsel araştırma projeleri</a:t>
            </a:r>
          </a:p>
        </p:txBody>
      </p:sp>
    </p:spTree>
    <p:extLst>
      <p:ext uri="{BB962C8B-B14F-4D97-AF65-F5344CB8AC3E}">
        <p14:creationId xmlns:p14="http://schemas.microsoft.com/office/powerpoint/2010/main" val="3368450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D29C11F5-B552-1005-FA08-4EFFDE1B40C9}"/>
              </a:ext>
            </a:extLst>
          </p:cNvPr>
          <p:cNvSpPr txBox="1"/>
          <p:nvPr/>
        </p:nvSpPr>
        <p:spPr>
          <a:xfrm>
            <a:off x="1439315" y="677440"/>
            <a:ext cx="8672231" cy="4247317"/>
          </a:xfrm>
          <a:prstGeom prst="rect">
            <a:avLst/>
          </a:prstGeom>
          <a:noFill/>
        </p:spPr>
        <p:txBody>
          <a:bodyPr wrap="square">
            <a:spAutoFit/>
          </a:bodyPr>
          <a:lstStyle/>
          <a:p>
            <a:pPr algn="l"/>
            <a:endParaRPr lang="tr-TR" dirty="0">
              <a:solidFill>
                <a:srgbClr val="424242"/>
              </a:solidFill>
              <a:latin typeface="Rubik"/>
            </a:endParaRPr>
          </a:p>
          <a:p>
            <a:r>
              <a:rPr lang="tr-TR" sz="2000" b="1" i="0" dirty="0">
                <a:solidFill>
                  <a:srgbClr val="424242"/>
                </a:solidFill>
                <a:effectLst/>
              </a:rPr>
              <a:t>Bakan Koca'dan 'X hastalığı' açıklaması: Rahat olun</a:t>
            </a:r>
          </a:p>
          <a:p>
            <a:endParaRPr lang="tr-TR" dirty="0">
              <a:solidFill>
                <a:srgbClr val="424242"/>
              </a:solidFill>
              <a:latin typeface="Rubik"/>
            </a:endParaRPr>
          </a:p>
          <a:p>
            <a:pPr algn="just">
              <a:spcAft>
                <a:spcPts val="0"/>
              </a:spcAft>
            </a:pPr>
            <a:r>
              <a:rPr lang="tr-TR" b="0" i="0" dirty="0">
                <a:solidFill>
                  <a:srgbClr val="353535"/>
                </a:solidFill>
                <a:effectLst/>
                <a:latin typeface="font_default"/>
              </a:rPr>
              <a:t>Sağlık Bakanı Fahrettin Koca, Dünya Sağlık Örgütü'nün (DSÖ) açıklamalarının ardından gündeme gelen "Hastalık X" ile ilgili açıklama yaptı.</a:t>
            </a:r>
            <a:endParaRPr lang="tr-TR" b="0" i="0" dirty="0">
              <a:solidFill>
                <a:srgbClr val="000000"/>
              </a:solidFill>
              <a:effectLst/>
              <a:latin typeface="font_default"/>
            </a:endParaRPr>
          </a:p>
          <a:p>
            <a:pPr algn="just">
              <a:spcAft>
                <a:spcPts val="0"/>
              </a:spcAft>
            </a:pPr>
            <a:r>
              <a:rPr lang="tr-TR" b="0" i="0" dirty="0">
                <a:solidFill>
                  <a:srgbClr val="353535"/>
                </a:solidFill>
                <a:effectLst/>
                <a:latin typeface="font_default"/>
              </a:rPr>
              <a:t> </a:t>
            </a:r>
            <a:endParaRPr lang="tr-TR" b="0" i="0" dirty="0">
              <a:solidFill>
                <a:srgbClr val="000000"/>
              </a:solidFill>
              <a:effectLst/>
              <a:latin typeface="font_default"/>
            </a:endParaRPr>
          </a:p>
          <a:p>
            <a:pPr algn="just">
              <a:spcAft>
                <a:spcPts val="0"/>
              </a:spcAft>
            </a:pPr>
            <a:r>
              <a:rPr lang="tr-TR" b="0" i="0" dirty="0">
                <a:solidFill>
                  <a:srgbClr val="353535"/>
                </a:solidFill>
                <a:effectLst/>
                <a:latin typeface="font_default"/>
              </a:rPr>
              <a:t>Sosyal medya hesabı üzerinden açıklama yapan Bakan Koca, şu ifadeleri kullandı:</a:t>
            </a:r>
            <a:endParaRPr lang="tr-TR" b="0" i="0" dirty="0">
              <a:solidFill>
                <a:srgbClr val="000000"/>
              </a:solidFill>
              <a:effectLst/>
              <a:latin typeface="font_default"/>
            </a:endParaRPr>
          </a:p>
          <a:p>
            <a:pPr algn="just">
              <a:spcAft>
                <a:spcPts val="0"/>
              </a:spcAft>
            </a:pPr>
            <a:r>
              <a:rPr lang="tr-TR" b="0" i="0" dirty="0">
                <a:solidFill>
                  <a:srgbClr val="353535"/>
                </a:solidFill>
                <a:effectLst/>
                <a:latin typeface="font_default"/>
              </a:rPr>
              <a:t> </a:t>
            </a:r>
            <a:endParaRPr lang="tr-TR" b="0" i="0" dirty="0">
              <a:solidFill>
                <a:srgbClr val="000000"/>
              </a:solidFill>
              <a:effectLst/>
              <a:latin typeface="font_default"/>
            </a:endParaRPr>
          </a:p>
          <a:p>
            <a:pPr algn="just">
              <a:spcAft>
                <a:spcPts val="0"/>
              </a:spcAft>
            </a:pPr>
            <a:r>
              <a:rPr lang="tr-TR" b="0" i="0" dirty="0">
                <a:solidFill>
                  <a:srgbClr val="353535"/>
                </a:solidFill>
                <a:effectLst/>
                <a:latin typeface="font_default"/>
              </a:rPr>
              <a:t>“</a:t>
            </a:r>
            <a:r>
              <a:rPr lang="tr-TR" i="0" dirty="0">
                <a:solidFill>
                  <a:srgbClr val="353535"/>
                </a:solidFill>
                <a:effectLst/>
                <a:latin typeface="font_default"/>
              </a:rPr>
              <a:t>Farzımuhal Hastalık</a:t>
            </a:r>
            <a:r>
              <a:rPr lang="tr-TR" b="0" i="0" dirty="0">
                <a:solidFill>
                  <a:srgbClr val="353535"/>
                </a:solidFill>
                <a:effectLst/>
                <a:latin typeface="font_default"/>
              </a:rPr>
              <a:t>. DSÖ’nün verdiği isimle X hastalığı. Gerçek hayatta karşılığı yok. İleride bir gün bir salgın yaşanacak olursa, ona hazırlıksız yakalanmamak için yapılan çalışmalarda teorik anlamda geçiyor. Siz rahat olun. Ve kendinizi soğuk algınlığından koruyun.”</a:t>
            </a:r>
            <a:endParaRPr lang="tr-TR" b="0" i="0" dirty="0">
              <a:solidFill>
                <a:srgbClr val="000000"/>
              </a:solidFill>
              <a:effectLst/>
              <a:latin typeface="font_default"/>
            </a:endParaRPr>
          </a:p>
          <a:p>
            <a:pPr algn="just"/>
            <a:endParaRPr lang="tr-TR" b="0" i="0" dirty="0">
              <a:solidFill>
                <a:srgbClr val="424242"/>
              </a:solidFill>
              <a:effectLst/>
              <a:latin typeface="Rubik"/>
            </a:endParaRPr>
          </a:p>
          <a:p>
            <a:pPr algn="just"/>
            <a:endParaRPr lang="tr-TR" dirty="0">
              <a:solidFill>
                <a:srgbClr val="424242"/>
              </a:solidFill>
              <a:latin typeface="Rubik"/>
            </a:endParaRPr>
          </a:p>
          <a:p>
            <a:pPr algn="just"/>
            <a:endParaRPr lang="tr-TR" b="0" i="0" dirty="0">
              <a:solidFill>
                <a:srgbClr val="424242"/>
              </a:solidFill>
              <a:effectLst/>
              <a:latin typeface="Rubik"/>
            </a:endParaRPr>
          </a:p>
          <a:p>
            <a:pPr algn="l"/>
            <a:endParaRPr lang="tr-TR" b="0" i="0" dirty="0">
              <a:solidFill>
                <a:srgbClr val="424242"/>
              </a:solidFill>
              <a:effectLst/>
              <a:latin typeface="Rubik"/>
            </a:endParaRPr>
          </a:p>
        </p:txBody>
      </p:sp>
      <p:sp>
        <p:nvSpPr>
          <p:cNvPr id="2" name="Metin kutusu 1">
            <a:extLst>
              <a:ext uri="{FF2B5EF4-FFF2-40B4-BE49-F238E27FC236}">
                <a16:creationId xmlns:a16="http://schemas.microsoft.com/office/drawing/2014/main" id="{ADC693C3-F816-3239-99A1-55E62625DBBD}"/>
              </a:ext>
            </a:extLst>
          </p:cNvPr>
          <p:cNvSpPr txBox="1"/>
          <p:nvPr/>
        </p:nvSpPr>
        <p:spPr>
          <a:xfrm>
            <a:off x="2646511" y="6346317"/>
            <a:ext cx="7826188" cy="738664"/>
          </a:xfrm>
          <a:prstGeom prst="rect">
            <a:avLst/>
          </a:prstGeom>
          <a:noFill/>
        </p:spPr>
        <p:txBody>
          <a:bodyPr wrap="square" rtlCol="0">
            <a:spAutoFit/>
          </a:bodyPr>
          <a:lstStyle/>
          <a:p>
            <a:r>
              <a:rPr lang="tr-TR" sz="1200" dirty="0">
                <a:solidFill>
                  <a:prstClr val="black"/>
                </a:solidFill>
                <a:latin typeface="Calibri" panose="020F0502020204030204"/>
              </a:rPr>
              <a:t>T.C. Sağlık Bakanlığı. X Hastalığının Gerçek Hayatta Karşılığı Yok. (Erişim tarihi: 24.01.2024) Erişim adresi</a:t>
            </a:r>
            <a:r>
              <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hlinkClick r:id="rId2"/>
              </a:rPr>
              <a:t>https://www.saglik.gov.tr/TR-101989/x-hastaliginin-gercek-hayatta-karsiligi-yok.html</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lang="tr-TR" b="0" i="0" dirty="0">
              <a:solidFill>
                <a:srgbClr val="212529"/>
              </a:solidFill>
              <a:effectLst/>
              <a:latin typeface="font_semi_bold"/>
            </a:endParaRPr>
          </a:p>
          <a:p>
            <a:r>
              <a:rPr lang="tr-TR" dirty="0"/>
              <a:t> </a:t>
            </a:r>
          </a:p>
        </p:txBody>
      </p:sp>
    </p:spTree>
    <p:extLst>
      <p:ext uri="{BB962C8B-B14F-4D97-AF65-F5344CB8AC3E}">
        <p14:creationId xmlns:p14="http://schemas.microsoft.com/office/powerpoint/2010/main" val="2248857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336B9C37-2F7B-B835-6398-F235D3C109AB}"/>
              </a:ext>
            </a:extLst>
          </p:cNvPr>
          <p:cNvSpPr txBox="1"/>
          <p:nvPr/>
        </p:nvSpPr>
        <p:spPr>
          <a:xfrm>
            <a:off x="1026460" y="726140"/>
            <a:ext cx="5486400" cy="369332"/>
          </a:xfrm>
          <a:prstGeom prst="rect">
            <a:avLst/>
          </a:prstGeom>
          <a:noFill/>
        </p:spPr>
        <p:txBody>
          <a:bodyPr wrap="square" rtlCol="0">
            <a:spAutoFit/>
          </a:bodyPr>
          <a:lstStyle/>
          <a:p>
            <a:r>
              <a:rPr lang="tr-TR" b="1" dirty="0"/>
              <a:t>25 Ocak Perşembe </a:t>
            </a:r>
          </a:p>
        </p:txBody>
      </p:sp>
      <p:sp>
        <p:nvSpPr>
          <p:cNvPr id="4" name="Metin kutusu 3">
            <a:extLst>
              <a:ext uri="{FF2B5EF4-FFF2-40B4-BE49-F238E27FC236}">
                <a16:creationId xmlns:a16="http://schemas.microsoft.com/office/drawing/2014/main" id="{14137140-3F30-B822-EE7A-7A899F7AC3F1}"/>
              </a:ext>
            </a:extLst>
          </p:cNvPr>
          <p:cNvSpPr txBox="1"/>
          <p:nvPr/>
        </p:nvSpPr>
        <p:spPr>
          <a:xfrm>
            <a:off x="1139638" y="1632048"/>
            <a:ext cx="6098240" cy="369332"/>
          </a:xfrm>
          <a:prstGeom prst="rect">
            <a:avLst/>
          </a:prstGeom>
          <a:noFill/>
        </p:spPr>
        <p:txBody>
          <a:bodyPr wrap="square">
            <a:spAutoFit/>
          </a:bodyPr>
          <a:lstStyle/>
          <a:p>
            <a:pPr algn="l"/>
            <a:r>
              <a:rPr lang="tr-TR" b="0" i="0" dirty="0">
                <a:solidFill>
                  <a:srgbClr val="424242"/>
                </a:solidFill>
                <a:effectLst/>
                <a:latin typeface="Rubik"/>
              </a:rPr>
              <a:t>‘</a:t>
            </a:r>
            <a:endParaRPr lang="tr-TR" dirty="0"/>
          </a:p>
        </p:txBody>
      </p:sp>
      <p:sp>
        <p:nvSpPr>
          <p:cNvPr id="8" name="Metin kutusu 7">
            <a:extLst>
              <a:ext uri="{FF2B5EF4-FFF2-40B4-BE49-F238E27FC236}">
                <a16:creationId xmlns:a16="http://schemas.microsoft.com/office/drawing/2014/main" id="{054B121A-A947-AA08-AC71-B6437E96F0A9}"/>
              </a:ext>
            </a:extLst>
          </p:cNvPr>
          <p:cNvSpPr txBox="1"/>
          <p:nvPr/>
        </p:nvSpPr>
        <p:spPr>
          <a:xfrm>
            <a:off x="1351430" y="1188294"/>
            <a:ext cx="9489140" cy="400110"/>
          </a:xfrm>
          <a:prstGeom prst="rect">
            <a:avLst/>
          </a:prstGeom>
          <a:noFill/>
        </p:spPr>
        <p:txBody>
          <a:bodyPr wrap="square">
            <a:spAutoFit/>
          </a:bodyPr>
          <a:lstStyle/>
          <a:p>
            <a:pPr algn="l"/>
            <a:r>
              <a:rPr lang="en-US" sz="2000" b="1" dirty="0" err="1"/>
              <a:t>Acil</a:t>
            </a:r>
            <a:r>
              <a:rPr lang="en-US" sz="2000" b="1" dirty="0"/>
              <a:t> </a:t>
            </a:r>
            <a:r>
              <a:rPr lang="en-US" sz="2000" b="1" dirty="0" err="1"/>
              <a:t>durumlarda</a:t>
            </a:r>
            <a:r>
              <a:rPr lang="en-US" sz="2000" b="1" dirty="0"/>
              <a:t> </a:t>
            </a:r>
            <a:r>
              <a:rPr lang="en-US" sz="2000" b="1" dirty="0" err="1"/>
              <a:t>tehlikeli</a:t>
            </a:r>
            <a:r>
              <a:rPr lang="en-US" sz="2000" b="1" dirty="0"/>
              <a:t> </a:t>
            </a:r>
            <a:r>
              <a:rPr lang="en-US" sz="2000" b="1" dirty="0" err="1"/>
              <a:t>sağlık</a:t>
            </a:r>
            <a:r>
              <a:rPr lang="en-US" sz="2000" b="1" dirty="0"/>
              <a:t> </a:t>
            </a:r>
            <a:r>
              <a:rPr lang="en-US" sz="2000" b="1" dirty="0" err="1"/>
              <a:t>söylemlerinin</a:t>
            </a:r>
            <a:r>
              <a:rPr lang="en-US" sz="2000" b="1" dirty="0"/>
              <a:t> </a:t>
            </a:r>
            <a:r>
              <a:rPr lang="en-US" sz="2000" b="1" dirty="0" err="1"/>
              <a:t>ele</a:t>
            </a:r>
            <a:r>
              <a:rPr lang="en-US" sz="2000" b="1" dirty="0"/>
              <a:t> </a:t>
            </a:r>
            <a:r>
              <a:rPr lang="en-US" sz="2000" b="1" dirty="0" err="1"/>
              <a:t>alınması</a:t>
            </a:r>
            <a:r>
              <a:rPr lang="en-US" sz="2000" b="1" dirty="0"/>
              <a:t>: </a:t>
            </a:r>
            <a:r>
              <a:rPr lang="en-US" sz="2000" b="1" dirty="0" err="1"/>
              <a:t>operasyonel</a:t>
            </a:r>
            <a:r>
              <a:rPr lang="en-US" sz="2000" b="1" dirty="0"/>
              <a:t> </a:t>
            </a:r>
            <a:r>
              <a:rPr lang="en-US" sz="2000" b="1" dirty="0" err="1"/>
              <a:t>bir</a:t>
            </a:r>
            <a:r>
              <a:rPr lang="en-US" sz="2000" b="1" dirty="0"/>
              <a:t> </a:t>
            </a:r>
            <a:r>
              <a:rPr lang="en-US" sz="2000" b="1" dirty="0" err="1"/>
              <a:t>araç</a:t>
            </a:r>
            <a:r>
              <a:rPr lang="en-US" sz="2000" b="1" dirty="0"/>
              <a:t> </a:t>
            </a:r>
            <a:r>
              <a:rPr lang="en-US" sz="2000" b="1" dirty="0" err="1"/>
              <a:t>seti</a:t>
            </a:r>
            <a:endParaRPr lang="en-US" sz="2000" b="1" dirty="0"/>
          </a:p>
        </p:txBody>
      </p:sp>
      <p:sp>
        <p:nvSpPr>
          <p:cNvPr id="14" name="Metin kutusu 13">
            <a:extLst>
              <a:ext uri="{FF2B5EF4-FFF2-40B4-BE49-F238E27FC236}">
                <a16:creationId xmlns:a16="http://schemas.microsoft.com/office/drawing/2014/main" id="{D417D417-7595-5726-4A43-7FF22862E894}"/>
              </a:ext>
            </a:extLst>
          </p:cNvPr>
          <p:cNvSpPr txBox="1"/>
          <p:nvPr/>
        </p:nvSpPr>
        <p:spPr>
          <a:xfrm>
            <a:off x="1973355" y="6131860"/>
            <a:ext cx="7856443" cy="923330"/>
          </a:xfrm>
          <a:prstGeom prst="rect">
            <a:avLst/>
          </a:prstGeom>
          <a:noFill/>
        </p:spPr>
        <p:txBody>
          <a:bodyPr wrap="square">
            <a:spAutoFit/>
          </a:bodyPr>
          <a:lstStyle/>
          <a:p>
            <a:pPr>
              <a:defRPr/>
            </a:pP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World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Health</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Organization</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Europe. </a:t>
            </a:r>
            <a:r>
              <a:rPr lang="en-US" sz="1200" dirty="0">
                <a:solidFill>
                  <a:prstClr val="black"/>
                </a:solidFill>
                <a:latin typeface="Calibri" panose="020F0502020204030204"/>
              </a:rPr>
              <a:t>Addressing dangerous health narratives in emergencies: an operational toolkit</a:t>
            </a:r>
            <a:r>
              <a:rPr lang="tr-TR" sz="1200" dirty="0">
                <a:solidFill>
                  <a:prstClr val="black"/>
                </a:solidFill>
                <a:latin typeface="Calibri" panose="020F0502020204030204"/>
              </a:rPr>
              <a:t>. </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(Erişim tarihi: 25.01.2024) Erişim adresi</a:t>
            </a:r>
            <a:r>
              <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rPr>
              <a:t>: </a:t>
            </a:r>
            <a:r>
              <a:rPr lang="tr-TR" sz="1200" dirty="0">
                <a:hlinkClick r:id="rId2"/>
              </a:rPr>
              <a:t>https://www.who.int/europe/news/item/25-01-2024-addressing-dangerous-health-narratives-in-emergencies--an-operational-toolkit</a:t>
            </a:r>
            <a:r>
              <a:rPr lang="tr-TR" sz="1200" dirty="0"/>
              <a:t> </a:t>
            </a:r>
          </a:p>
          <a:p>
            <a:pPr>
              <a:defRPr/>
            </a:pPr>
            <a:endPar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Metin kutusu 4">
            <a:extLst>
              <a:ext uri="{FF2B5EF4-FFF2-40B4-BE49-F238E27FC236}">
                <a16:creationId xmlns:a16="http://schemas.microsoft.com/office/drawing/2014/main" id="{4E60D8E7-A414-CF43-7422-FCB850C5AEA7}"/>
              </a:ext>
            </a:extLst>
          </p:cNvPr>
          <p:cNvSpPr txBox="1"/>
          <p:nvPr/>
        </p:nvSpPr>
        <p:spPr>
          <a:xfrm>
            <a:off x="1139638" y="1956027"/>
            <a:ext cx="9671797" cy="2862322"/>
          </a:xfrm>
          <a:prstGeom prst="rect">
            <a:avLst/>
          </a:prstGeom>
          <a:noFill/>
        </p:spPr>
        <p:txBody>
          <a:bodyPr wrap="square">
            <a:spAutoFit/>
          </a:bodyPr>
          <a:lstStyle/>
          <a:p>
            <a:pPr algn="just"/>
            <a:r>
              <a:rPr lang="tr-TR" dirty="0"/>
              <a:t>DSÖ, sağlık acil durumlarında yanlış bilginin yanı sıra aşırı bilgi yükü veya boşluklarının tehlikelerine hazırlanmak, bunları ele almak ve azaltmak için sistematik bir yol olan </a:t>
            </a:r>
            <a:r>
              <a:rPr lang="tr-TR" dirty="0" err="1"/>
              <a:t>infodemik</a:t>
            </a:r>
            <a:r>
              <a:rPr lang="tr-TR" dirty="0"/>
              <a:t> yönetim kavramını geliştirmiştir. </a:t>
            </a:r>
            <a:r>
              <a:rPr lang="tr-TR" dirty="0" err="1"/>
              <a:t>İnfodemik</a:t>
            </a:r>
            <a:r>
              <a:rPr lang="tr-TR" dirty="0"/>
              <a:t> yönetimi, herkesin kendi sağlığını ve çevresindekilerin sağlığını korumak için doğru, zamanında ve güvenilir bilgiyi bulup kullanabilmesini sağlamakla ilgilidir.</a:t>
            </a:r>
          </a:p>
          <a:p>
            <a:pPr algn="just"/>
            <a:endParaRPr lang="tr-TR" dirty="0"/>
          </a:p>
          <a:p>
            <a:pPr algn="just"/>
            <a:r>
              <a:rPr lang="tr-TR" dirty="0"/>
              <a:t>DSÖ/Avrupa, bir sağlık acil durumunda yanlış bilgilere müdahale etmek için yeni bir operasyonel araç seti yayınladı. Araç kiti, acil durumlar gibi karmaşık ve yoğun durumlarda yanlış bilgilerin yönetilmesi için yapılandırılmış bir yaklaşım sunan 5 temel adımı özetlemektedir.</a:t>
            </a:r>
          </a:p>
          <a:p>
            <a:pPr algn="just"/>
            <a:endParaRPr lang="tr-TR" dirty="0"/>
          </a:p>
          <a:p>
            <a:endParaRPr lang="tr-TR" dirty="0"/>
          </a:p>
        </p:txBody>
      </p:sp>
    </p:spTree>
    <p:extLst>
      <p:ext uri="{BB962C8B-B14F-4D97-AF65-F5344CB8AC3E}">
        <p14:creationId xmlns:p14="http://schemas.microsoft.com/office/powerpoint/2010/main" val="23596273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6A660F2C-5CE2-C83A-F7BA-41ED02AEA0E0}"/>
              </a:ext>
            </a:extLst>
          </p:cNvPr>
          <p:cNvSpPr txBox="1"/>
          <p:nvPr/>
        </p:nvSpPr>
        <p:spPr>
          <a:xfrm>
            <a:off x="1959908" y="834694"/>
            <a:ext cx="7869892" cy="4801314"/>
          </a:xfrm>
          <a:prstGeom prst="rect">
            <a:avLst/>
          </a:prstGeom>
          <a:noFill/>
        </p:spPr>
        <p:txBody>
          <a:bodyPr wrap="square">
            <a:spAutoFit/>
          </a:bodyPr>
          <a:lstStyle/>
          <a:p>
            <a:pPr algn="just"/>
            <a:r>
              <a:rPr lang="tr-TR" dirty="0"/>
              <a:t>İlk adım, risk altındaki kitlelerin sağlık anlatılarını, sorularını, endişelerini ve bilgi eksikliklerini anlamayı içeren sinyal tespitidir. Bu, sosyal medya izleme, odak grupları ve topluluk katılımı gibi çevrimiçi ve çevrimdışı yöntemlerle yapılabilir.</a:t>
            </a:r>
          </a:p>
          <a:p>
            <a:pPr algn="just"/>
            <a:endParaRPr lang="tr-TR" dirty="0"/>
          </a:p>
          <a:p>
            <a:pPr algn="just"/>
            <a:r>
              <a:rPr lang="tr-TR" dirty="0"/>
              <a:t>İkinci adım, bilginin doğruluğunun kontrol edilmesini, kaynağın güvenilirliğinin analiz edilmesini ve bilginin doğruluk ve tutarlılık açısından diğer kaynaklarla karşılaştırılmasını gerektiren sinyal doğrulamadır.</a:t>
            </a:r>
          </a:p>
          <a:p>
            <a:pPr algn="just"/>
            <a:endParaRPr lang="tr-TR" dirty="0"/>
          </a:p>
          <a:p>
            <a:pPr algn="just"/>
            <a:r>
              <a:rPr lang="tr-TR" dirty="0"/>
              <a:t>Üçüncü adım, kaynak güvenilirliği, yayılma ve halk sağlığı etkisi gibi faktörlere dayalı olarak yanlış bilginin potansiyel zararını değerlendiren risk değerlendirmesidir.</a:t>
            </a:r>
          </a:p>
          <a:p>
            <a:pPr algn="just"/>
            <a:endParaRPr lang="tr-TR" dirty="0"/>
          </a:p>
          <a:p>
            <a:pPr algn="just"/>
            <a:r>
              <a:rPr lang="tr-TR" dirty="0"/>
              <a:t>Dördüncü adım, yanlış bilgiye karşı koymak ve riskleri ele almak için bir iletişim planı geliştiren yanıt tasarımıdır.</a:t>
            </a:r>
          </a:p>
          <a:p>
            <a:pPr algn="just"/>
            <a:endParaRPr lang="tr-TR" dirty="0"/>
          </a:p>
          <a:p>
            <a:pPr algn="just"/>
            <a:r>
              <a:rPr lang="tr-TR" dirty="0"/>
              <a:t>Son adım ise kilit mesajların hedeflenen kitlelere ulaştırılarak onları istenen sağlık davranışlarını benimsemeye ikna eden sosyal yardımdır.</a:t>
            </a:r>
          </a:p>
        </p:txBody>
      </p:sp>
      <p:sp>
        <p:nvSpPr>
          <p:cNvPr id="6" name="Metin kutusu 5">
            <a:extLst>
              <a:ext uri="{FF2B5EF4-FFF2-40B4-BE49-F238E27FC236}">
                <a16:creationId xmlns:a16="http://schemas.microsoft.com/office/drawing/2014/main" id="{DABD2FC4-B814-F5F2-84CC-7D335D95EA62}"/>
              </a:ext>
            </a:extLst>
          </p:cNvPr>
          <p:cNvSpPr txBox="1"/>
          <p:nvPr/>
        </p:nvSpPr>
        <p:spPr>
          <a:xfrm>
            <a:off x="1959908" y="6211669"/>
            <a:ext cx="8330721"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World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Health</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Organization</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Europe.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Addressing dangerous health narratives in emergencies: an operational toolkit</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(Erişim tarihi: 25.01.2024) Erişim adresi</a:t>
            </a:r>
            <a:r>
              <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hlinkClick r:id="rId2"/>
              </a:rPr>
              <a:t>https://www.who.int/europe/news/item/25-01-2024-addressing-dangerous-health-narratives-in-emergencies--an-operational-toolkit</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Tree>
    <p:extLst>
      <p:ext uri="{BB962C8B-B14F-4D97-AF65-F5344CB8AC3E}">
        <p14:creationId xmlns:p14="http://schemas.microsoft.com/office/powerpoint/2010/main" val="14437713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701CC379-A0DD-8C4B-D5CE-CE3AF234FFD0}"/>
              </a:ext>
            </a:extLst>
          </p:cNvPr>
          <p:cNvSpPr txBox="1"/>
          <p:nvPr/>
        </p:nvSpPr>
        <p:spPr>
          <a:xfrm>
            <a:off x="722218" y="164958"/>
            <a:ext cx="8448675" cy="400110"/>
          </a:xfrm>
          <a:prstGeom prst="rect">
            <a:avLst/>
          </a:prstGeom>
          <a:noFill/>
        </p:spPr>
        <p:txBody>
          <a:bodyPr wrap="square">
            <a:spAutoFit/>
          </a:bodyPr>
          <a:lstStyle/>
          <a:p>
            <a:r>
              <a:rPr lang="tr-TR" sz="2000" b="1" dirty="0"/>
              <a:t>Angola koleraya hazırlık ve müdahale önlemlerini güçlendiriyor</a:t>
            </a:r>
          </a:p>
        </p:txBody>
      </p:sp>
      <p:sp>
        <p:nvSpPr>
          <p:cNvPr id="6" name="Metin kutusu 5">
            <a:extLst>
              <a:ext uri="{FF2B5EF4-FFF2-40B4-BE49-F238E27FC236}">
                <a16:creationId xmlns:a16="http://schemas.microsoft.com/office/drawing/2014/main" id="{0C3B266C-1DC2-8C03-87E4-3B0BA43A203F}"/>
              </a:ext>
            </a:extLst>
          </p:cNvPr>
          <p:cNvSpPr txBox="1"/>
          <p:nvPr/>
        </p:nvSpPr>
        <p:spPr>
          <a:xfrm>
            <a:off x="722218" y="960125"/>
            <a:ext cx="9389127" cy="5732916"/>
          </a:xfrm>
          <a:prstGeom prst="rect">
            <a:avLst/>
          </a:prstGeom>
          <a:noFill/>
        </p:spPr>
        <p:txBody>
          <a:bodyPr wrap="square">
            <a:spAutoFit/>
          </a:bodyPr>
          <a:lstStyle/>
          <a:p>
            <a:pPr algn="just">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Komşu ülkelerde devam eden kolera salgınları nedeniyle Angola, hastalığın ülkede ortaya çıkma ihtimaline karşı hazırlık önlemlerini arttırıyor.</a:t>
            </a:r>
          </a:p>
          <a:p>
            <a:pPr algn="just">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Geçtiğimiz haftalarda Sağlık Bakanlığı, Dünya Sağlık Örgütü'nün (WHO) desteğiyle, bir salgını önlemek ve salgına müdahale etmek için uygulanacak temel tedbirlerin ana hatlarını belirleyen ulusal bir kolera acil durum planı geliştirdi. </a:t>
            </a:r>
          </a:p>
          <a:p>
            <a:pPr algn="just">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Öncelikli tedbirler arasında sağlık tesislerinin vaka tanımına sahip olmasının sağlanması  ve kolera tedavi protokollerinin tüm sağlık tesislerinde mevcut olması yer almaktadır. Sınır bölgelerindeki hızlı müdahale ekipleri eğitilirken, sağlık çalışanları da kolera tedavisi konusunda destek almaktadır. Oral rehidrasyon tuzları ve intravenöz sıvılar da sınır bölgelerindeki sağlık tesislerinde hazır bulundurulmaktadır.</a:t>
            </a:r>
          </a:p>
          <a:p>
            <a:pPr algn="just">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Angola geçmişte de kolera salgınlarıyla mücadele etmişti. Ülke 1995-2000 yılları arasında herhangi bir salgının yaşanmadığı bir dönemin ardından 2011 yılında </a:t>
            </a:r>
            <a:r>
              <a:rPr lang="tr-TR" kern="100" dirty="0">
                <a:latin typeface="Calibri" panose="020F0502020204030204" pitchFamily="34" charset="0"/>
                <a:ea typeface="Calibri" panose="020F0502020204030204" pitchFamily="34" charset="0"/>
                <a:cs typeface="Times New Roman" panose="02020603050405020304" pitchFamily="18" charset="0"/>
              </a:rPr>
              <a:t>2284 vaka  </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ve 181 ölümle sonuçlanan büyük bir salgın yaşamıştır. En son 2016 ve 2017 yılları arasında meydana gelen </a:t>
            </a: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Cabinda</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Luanda ve Zaire vilayetlerini etkilemiş ve toplam 252 vaka ve 11 ölümle sonuçlanmıştır.</a:t>
            </a:r>
          </a:p>
          <a:p>
            <a:pPr algn="just">
              <a:lnSpc>
                <a:spcPct val="107000"/>
              </a:lnSpc>
              <a:spcAft>
                <a:spcPts val="800"/>
              </a:spcAf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Metin kutusu 7">
            <a:extLst>
              <a:ext uri="{FF2B5EF4-FFF2-40B4-BE49-F238E27FC236}">
                <a16:creationId xmlns:a16="http://schemas.microsoft.com/office/drawing/2014/main" id="{5BFA64E7-04DE-9B8C-E6FD-250B05A1705A}"/>
              </a:ext>
            </a:extLst>
          </p:cNvPr>
          <p:cNvSpPr txBox="1"/>
          <p:nvPr/>
        </p:nvSpPr>
        <p:spPr>
          <a:xfrm>
            <a:off x="2080651" y="6369876"/>
            <a:ext cx="8030694" cy="646331"/>
          </a:xfrm>
          <a:prstGeom prst="rect">
            <a:avLst/>
          </a:prstGeom>
          <a:noFill/>
        </p:spPr>
        <p:txBody>
          <a:bodyPr wrap="square">
            <a:spAutoFit/>
          </a:bodyPr>
          <a:lstStyle/>
          <a:p>
            <a:pPr>
              <a:defRPr/>
            </a:pP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World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Health</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Organization</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n-US" sz="1200" dirty="0">
                <a:solidFill>
                  <a:prstClr val="black"/>
                </a:solidFill>
                <a:latin typeface="Calibri" panose="020F0502020204030204"/>
              </a:rPr>
              <a:t>Angola reinforces cholera preparedness and response measures</a:t>
            </a:r>
            <a:r>
              <a:rPr lang="tr-TR" sz="1200" dirty="0">
                <a:solidFill>
                  <a:prstClr val="black"/>
                </a:solidFill>
                <a:latin typeface="Calibri" panose="020F0502020204030204"/>
              </a:rPr>
              <a:t> </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Erişim tarihi: 25.01.2024) Erişim adresi: </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hlinkClick r:id="rId2"/>
              </a:rPr>
              <a:t>https://www.afro.who.int/countries/angola/news/angola-reinforces-cholera-preparedness-and-response-measures</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1191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0A4F5272-57AB-0BB8-80E6-4A51C93929EC}"/>
              </a:ext>
            </a:extLst>
          </p:cNvPr>
          <p:cNvSpPr txBox="1"/>
          <p:nvPr/>
        </p:nvSpPr>
        <p:spPr>
          <a:xfrm>
            <a:off x="1274110" y="622157"/>
            <a:ext cx="6098240" cy="369332"/>
          </a:xfrm>
          <a:prstGeom prst="rect">
            <a:avLst/>
          </a:prstGeom>
          <a:noFill/>
        </p:spPr>
        <p:txBody>
          <a:bodyPr wrap="square">
            <a:spAutoFit/>
          </a:bodyPr>
          <a:lstStyle/>
          <a:p>
            <a:r>
              <a:rPr lang="tr-TR" b="1" dirty="0"/>
              <a:t>26 Ocak Cuma  </a:t>
            </a:r>
          </a:p>
        </p:txBody>
      </p:sp>
      <p:sp>
        <p:nvSpPr>
          <p:cNvPr id="4" name="Metin kutusu 3">
            <a:extLst>
              <a:ext uri="{FF2B5EF4-FFF2-40B4-BE49-F238E27FC236}">
                <a16:creationId xmlns:a16="http://schemas.microsoft.com/office/drawing/2014/main" id="{EE2B164B-9CAA-9E41-1DA8-56BE8D5A857B}"/>
              </a:ext>
            </a:extLst>
          </p:cNvPr>
          <p:cNvSpPr txBox="1"/>
          <p:nvPr/>
        </p:nvSpPr>
        <p:spPr>
          <a:xfrm>
            <a:off x="1274110" y="991489"/>
            <a:ext cx="6098240" cy="400110"/>
          </a:xfrm>
          <a:prstGeom prst="rect">
            <a:avLst/>
          </a:prstGeom>
          <a:noFill/>
        </p:spPr>
        <p:txBody>
          <a:bodyPr wrap="square">
            <a:spAutoFit/>
          </a:bodyPr>
          <a:lstStyle/>
          <a:p>
            <a:pPr algn="l"/>
            <a:r>
              <a:rPr lang="tr-TR" sz="2000" b="1" i="0" dirty="0">
                <a:solidFill>
                  <a:srgbClr val="212529"/>
                </a:solidFill>
                <a:effectLst/>
              </a:rPr>
              <a:t>Dünyanın İlk 6’lı Çapraz Karaciğer Nakli Ameliyatı</a:t>
            </a:r>
          </a:p>
        </p:txBody>
      </p:sp>
      <p:sp>
        <p:nvSpPr>
          <p:cNvPr id="6" name="Metin kutusu 5">
            <a:extLst>
              <a:ext uri="{FF2B5EF4-FFF2-40B4-BE49-F238E27FC236}">
                <a16:creationId xmlns:a16="http://schemas.microsoft.com/office/drawing/2014/main" id="{132A1C2A-91AE-894F-CC75-1B8DBD3F67A5}"/>
              </a:ext>
            </a:extLst>
          </p:cNvPr>
          <p:cNvSpPr txBox="1"/>
          <p:nvPr/>
        </p:nvSpPr>
        <p:spPr>
          <a:xfrm>
            <a:off x="1274110" y="1529372"/>
            <a:ext cx="8523033" cy="3416320"/>
          </a:xfrm>
          <a:prstGeom prst="rect">
            <a:avLst/>
          </a:prstGeom>
          <a:noFill/>
        </p:spPr>
        <p:txBody>
          <a:bodyPr wrap="square">
            <a:spAutoFit/>
          </a:bodyPr>
          <a:lstStyle/>
          <a:p>
            <a:pPr algn="just">
              <a:spcAft>
                <a:spcPts val="0"/>
              </a:spcAft>
            </a:pPr>
            <a:r>
              <a:rPr lang="tr-TR" b="0" i="0" dirty="0">
                <a:solidFill>
                  <a:srgbClr val="353535"/>
                </a:solidFill>
                <a:effectLst/>
                <a:latin typeface="font_default"/>
              </a:rPr>
              <a:t>Dünyanın ilk 6'lı çapraz karaciğer nakli ameliyatı Malatya İnönü Üniversitesi Karaciğer Nakil Enstitüsü’nde yapıldı.</a:t>
            </a:r>
          </a:p>
          <a:p>
            <a:pPr algn="just">
              <a:spcAft>
                <a:spcPts val="0"/>
              </a:spcAft>
            </a:pPr>
            <a:br>
              <a:rPr lang="tr-TR" b="0" i="0" dirty="0">
                <a:solidFill>
                  <a:srgbClr val="000000"/>
                </a:solidFill>
                <a:effectLst/>
                <a:latin typeface="font_default"/>
              </a:rPr>
            </a:br>
            <a:r>
              <a:rPr lang="tr-TR" b="0" i="0" dirty="0">
                <a:solidFill>
                  <a:srgbClr val="353535"/>
                </a:solidFill>
                <a:effectLst/>
                <a:latin typeface="font_default"/>
              </a:rPr>
              <a:t>Bakan Koca, sosyal medya hesabından yaptığı açıklamada, daha önce de ilk 4'lü ve 5'li çapraz karaciğer nakillerinin de bu merkezde gerçekleştirildiğini belirterek, şu bilgileri paylaştı:</a:t>
            </a:r>
            <a:endParaRPr lang="tr-TR" b="0" i="0" dirty="0">
              <a:solidFill>
                <a:srgbClr val="000000"/>
              </a:solidFill>
              <a:effectLst/>
              <a:latin typeface="font_default"/>
            </a:endParaRPr>
          </a:p>
          <a:p>
            <a:pPr algn="just">
              <a:spcAft>
                <a:spcPts val="0"/>
              </a:spcAft>
            </a:pPr>
            <a:r>
              <a:rPr lang="tr-TR" b="0" i="0" dirty="0">
                <a:solidFill>
                  <a:srgbClr val="353535"/>
                </a:solidFill>
                <a:effectLst/>
                <a:latin typeface="font_default"/>
              </a:rPr>
              <a:t> </a:t>
            </a:r>
            <a:endParaRPr lang="tr-TR" b="0" i="0" dirty="0">
              <a:solidFill>
                <a:srgbClr val="000000"/>
              </a:solidFill>
              <a:effectLst/>
              <a:latin typeface="font_default"/>
            </a:endParaRPr>
          </a:p>
          <a:p>
            <a:pPr algn="just">
              <a:spcAft>
                <a:spcPts val="0"/>
              </a:spcAft>
            </a:pPr>
            <a:r>
              <a:rPr lang="tr-TR" b="0" i="0" dirty="0">
                <a:solidFill>
                  <a:srgbClr val="353535"/>
                </a:solidFill>
                <a:effectLst/>
                <a:latin typeface="font_default"/>
              </a:rPr>
              <a:t>"Çapraz nakil ameliyatları, hastaların vericileri olmasına rağmen kan ve doku uyuşmazlığı nedeniyle kendi vericilerinden organ alamamaları, aynı durumdaki hastalar arasında birinin vericisinden diğerinin alıcısına nakil yapılması anlamına geliyor. Bu nakillerin en ilerisi olan 6'lı çapraz karaciğer nakil ameliyatları, nakil bekleyen hastalar için ümidi artırıyor.</a:t>
            </a:r>
            <a:endParaRPr lang="tr-TR" b="0" i="0" dirty="0">
              <a:solidFill>
                <a:srgbClr val="000000"/>
              </a:solidFill>
              <a:effectLst/>
              <a:latin typeface="font_default"/>
            </a:endParaRPr>
          </a:p>
        </p:txBody>
      </p:sp>
      <p:sp>
        <p:nvSpPr>
          <p:cNvPr id="10" name="Metin kutusu 9">
            <a:extLst>
              <a:ext uri="{FF2B5EF4-FFF2-40B4-BE49-F238E27FC236}">
                <a16:creationId xmlns:a16="http://schemas.microsoft.com/office/drawing/2014/main" id="{797882D1-9974-CF9D-9F54-5515EA8BC0E0}"/>
              </a:ext>
            </a:extLst>
          </p:cNvPr>
          <p:cNvSpPr txBox="1"/>
          <p:nvPr/>
        </p:nvSpPr>
        <p:spPr>
          <a:xfrm>
            <a:off x="2415987" y="6396335"/>
            <a:ext cx="8031256" cy="461665"/>
          </a:xfrm>
          <a:prstGeom prst="rect">
            <a:avLst/>
          </a:prstGeom>
          <a:noFill/>
        </p:spPr>
        <p:txBody>
          <a:bodyPr wrap="square">
            <a:spAutoFit/>
          </a:bodyPr>
          <a:lstStyle/>
          <a:p>
            <a:pPr>
              <a:defRPr/>
            </a:pP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T.C. Sağlık Bakanlığı. </a:t>
            </a:r>
            <a:r>
              <a:rPr lang="tr-TR" sz="1200" b="0" i="0" dirty="0">
                <a:solidFill>
                  <a:srgbClr val="212529"/>
                </a:solidFill>
                <a:effectLst/>
                <a:latin typeface="font_semi_bold"/>
              </a:rPr>
              <a:t>Dünyanın İlk 6’lı Çapraz Karaciğer Nakli Ameliyatı. </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(Erişim tarihi: 26.01.2024) Erişim adresi</a:t>
            </a:r>
            <a:r>
              <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hlinkClick r:id="rId2"/>
              </a:rPr>
              <a:t>https://www.saglik.gov.tr/TR-102030/dunyanin-ilk-6li-capraz-karaciger-nakli-ameliyati.html</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tr-TR" sz="1800" b="0" i="0" u="none" strike="noStrike" kern="1200" cap="none" spc="0" normalizeH="0" baseline="0" noProof="0" dirty="0">
              <a:ln>
                <a:noFill/>
              </a:ln>
              <a:solidFill>
                <a:srgbClr val="212529"/>
              </a:solidFill>
              <a:effectLst/>
              <a:uLnTx/>
              <a:uFillTx/>
              <a:latin typeface="font_semi_bold"/>
              <a:ea typeface="+mn-ea"/>
              <a:cs typeface="+mn-cs"/>
            </a:endParaRPr>
          </a:p>
        </p:txBody>
      </p:sp>
    </p:spTree>
    <p:extLst>
      <p:ext uri="{BB962C8B-B14F-4D97-AF65-F5344CB8AC3E}">
        <p14:creationId xmlns:p14="http://schemas.microsoft.com/office/powerpoint/2010/main" val="41332356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EFEBE4F9-CE52-1A2E-E162-4BBF22069909}"/>
              </a:ext>
            </a:extLst>
          </p:cNvPr>
          <p:cNvSpPr txBox="1"/>
          <p:nvPr/>
        </p:nvSpPr>
        <p:spPr>
          <a:xfrm>
            <a:off x="439028" y="736223"/>
            <a:ext cx="11313943" cy="6186309"/>
          </a:xfrm>
          <a:prstGeom prst="rect">
            <a:avLst/>
          </a:prstGeom>
          <a:noFill/>
        </p:spPr>
        <p:txBody>
          <a:bodyPr wrap="square">
            <a:spAutoFit/>
          </a:bodyPr>
          <a:lstStyle/>
          <a:p>
            <a:pPr lvl="1" algn="just"/>
            <a:endParaRPr lang="tr-TR" sz="1200" dirty="0">
              <a:solidFill>
                <a:srgbClr val="424242"/>
              </a:solidFill>
            </a:endParaRPr>
          </a:p>
          <a:p>
            <a:pPr lvl="1" algn="just"/>
            <a:r>
              <a:rPr lang="tr-TR" sz="1200" dirty="0" err="1">
                <a:solidFill>
                  <a:prstClr val="black"/>
                </a:solidFill>
              </a:rPr>
              <a:t>Pan</a:t>
            </a:r>
            <a:r>
              <a:rPr lang="tr-TR" sz="1200" dirty="0">
                <a:solidFill>
                  <a:prstClr val="black"/>
                </a:solidFill>
              </a:rPr>
              <a:t> </a:t>
            </a:r>
            <a:r>
              <a:rPr lang="tr-TR" sz="1200" dirty="0" err="1">
                <a:solidFill>
                  <a:prstClr val="black"/>
                </a:solidFill>
              </a:rPr>
              <a:t>American</a:t>
            </a:r>
            <a:r>
              <a:rPr lang="tr-TR" sz="1200" dirty="0">
                <a:solidFill>
                  <a:prstClr val="black"/>
                </a:solidFill>
              </a:rPr>
              <a:t> </a:t>
            </a:r>
            <a:r>
              <a:rPr kumimoji="0" lang="tr-TR" sz="1200" b="0" i="0" u="none" strike="noStrike" kern="1200" cap="none" spc="0" normalizeH="0" baseline="0" noProof="0" dirty="0" err="1">
                <a:ln>
                  <a:noFill/>
                </a:ln>
                <a:solidFill>
                  <a:prstClr val="black"/>
                </a:solidFill>
                <a:effectLst/>
                <a:uLnTx/>
                <a:uFillTx/>
                <a:ea typeface="+mn-ea"/>
                <a:cs typeface="+mn-cs"/>
              </a:rPr>
              <a:t>Health</a:t>
            </a:r>
            <a:r>
              <a:rPr kumimoji="0" lang="tr-TR" sz="1200" b="0" i="0" u="none" strike="noStrike" kern="1200" cap="none" spc="0" normalizeH="0" baseline="0" noProof="0" dirty="0">
                <a:ln>
                  <a:noFill/>
                </a:ln>
                <a:solidFill>
                  <a:prstClr val="black"/>
                </a:solidFill>
                <a:effectLst/>
                <a:uLnTx/>
                <a:uFillTx/>
                <a:ea typeface="+mn-ea"/>
                <a:cs typeface="+mn-cs"/>
              </a:rPr>
              <a:t> </a:t>
            </a:r>
            <a:r>
              <a:rPr kumimoji="0" lang="tr-TR" sz="1200" b="0" i="0" u="none" strike="noStrike" kern="1200" cap="none" spc="0" normalizeH="0" baseline="0" noProof="0" dirty="0" err="1">
                <a:ln>
                  <a:noFill/>
                </a:ln>
                <a:solidFill>
                  <a:prstClr val="black"/>
                </a:solidFill>
                <a:effectLst/>
                <a:uLnTx/>
                <a:uFillTx/>
                <a:ea typeface="+mn-ea"/>
                <a:cs typeface="+mn-cs"/>
              </a:rPr>
              <a:t>Organization</a:t>
            </a:r>
            <a:r>
              <a:rPr kumimoji="0" lang="tr-TR" sz="1200" b="0" i="0" u="none" strike="noStrike" kern="1200" cap="none" spc="0" normalizeH="0" baseline="0" noProof="0" dirty="0">
                <a:ln>
                  <a:noFill/>
                </a:ln>
                <a:solidFill>
                  <a:prstClr val="black"/>
                </a:solidFill>
                <a:effectLst/>
                <a:uLnTx/>
                <a:uFillTx/>
                <a:ea typeface="+mn-ea"/>
                <a:cs typeface="+mn-cs"/>
              </a:rPr>
              <a:t>. </a:t>
            </a:r>
            <a:r>
              <a:rPr kumimoji="0" lang="en-US" sz="1200" b="0" i="0" u="none" strike="noStrike" kern="1200" cap="none" spc="0" normalizeH="0" baseline="0" noProof="0" dirty="0">
                <a:ln>
                  <a:noFill/>
                </a:ln>
                <a:solidFill>
                  <a:srgbClr val="3C4245"/>
                </a:solidFill>
                <a:effectLst/>
                <a:uLnTx/>
                <a:uFillTx/>
                <a:ea typeface="+mn-ea"/>
                <a:cs typeface="+mn-cs"/>
              </a:rPr>
              <a:t>WHO Executive Board opens today to discuss priority topics, including health emergencies, antimicrobial resistance, climate change, and universal health</a:t>
            </a:r>
            <a:r>
              <a:rPr kumimoji="0" lang="tr-TR" sz="1200" b="0" i="0" u="none" strike="noStrike" kern="1200" cap="none" spc="0" normalizeH="0" baseline="0" noProof="0" dirty="0">
                <a:ln>
                  <a:noFill/>
                </a:ln>
                <a:solidFill>
                  <a:srgbClr val="3C4245"/>
                </a:solidFill>
                <a:effectLst/>
                <a:uLnTx/>
                <a:uFillTx/>
                <a:ea typeface="+mn-ea"/>
                <a:cs typeface="+mn-cs"/>
              </a:rPr>
              <a:t>. (Erişim tarihi: 22.01.2024) Erişim adresi</a:t>
            </a:r>
            <a:r>
              <a:rPr kumimoji="0" lang="tr-TR" sz="1200" b="0" i="0" u="none" strike="noStrike" kern="1200" cap="none" spc="0" normalizeH="0" baseline="0" noProof="0" dirty="0">
                <a:ln>
                  <a:noFill/>
                </a:ln>
                <a:solidFill>
                  <a:srgbClr val="0070C0"/>
                </a:solidFill>
                <a:effectLst/>
                <a:uLnTx/>
                <a:uFillTx/>
                <a:ea typeface="+mn-ea"/>
                <a:cs typeface="+mn-cs"/>
              </a:rPr>
              <a:t>: </a:t>
            </a:r>
            <a:r>
              <a:rPr lang="en-US" sz="1200" dirty="0">
                <a:solidFill>
                  <a:srgbClr val="0070C0"/>
                </a:solidFill>
                <a:hlinkClick r:id="rId2">
                  <a:extLst>
                    <a:ext uri="{A12FA001-AC4F-418D-AE19-62706E023703}">
                      <ahyp:hlinkClr xmlns:ahyp="http://schemas.microsoft.com/office/drawing/2018/hyperlinkcolor" val="tx"/>
                    </a:ext>
                  </a:extLst>
                </a:hlinkClick>
              </a:rPr>
              <a:t>https://www.paho.org/en/news/22-1-2024-who-executive-board-opens-today-discuss-priority-topics-including-health-emergencies</a:t>
            </a:r>
            <a:r>
              <a:rPr lang="tr-TR" sz="1200" dirty="0">
                <a:solidFill>
                  <a:srgbClr val="0070C0"/>
                </a:solidFill>
              </a:rPr>
              <a:t> </a:t>
            </a:r>
            <a:endParaRPr lang="en-US" sz="1200" dirty="0">
              <a:solidFill>
                <a:srgbClr val="0070C0"/>
              </a:solidFill>
            </a:endParaRPr>
          </a:p>
          <a:p>
            <a:pPr lvl="1" algn="just"/>
            <a:endParaRPr lang="tr-TR" sz="1200" dirty="0"/>
          </a:p>
          <a:p>
            <a:pPr lvl="1" algn="just"/>
            <a:r>
              <a:rPr lang="tr-TR" sz="1200" dirty="0"/>
              <a:t>World </a:t>
            </a:r>
            <a:r>
              <a:rPr lang="tr-TR" sz="1200" dirty="0" err="1"/>
              <a:t>Health</a:t>
            </a:r>
            <a:r>
              <a:rPr lang="tr-TR" sz="1200" dirty="0"/>
              <a:t> </a:t>
            </a:r>
            <a:r>
              <a:rPr lang="tr-TR" sz="1200" dirty="0" err="1"/>
              <a:t>Organization</a:t>
            </a:r>
            <a:r>
              <a:rPr lang="tr-TR" sz="1200" dirty="0"/>
              <a:t>. </a:t>
            </a:r>
            <a:r>
              <a:rPr lang="en-US" sz="1200" i="0" dirty="0">
                <a:solidFill>
                  <a:srgbClr val="3C4245"/>
                </a:solidFill>
                <a:effectLst/>
              </a:rPr>
              <a:t>WHO Director-General's opening remarks at the 154th session of the Executive Board – 22 January 2024</a:t>
            </a:r>
            <a:r>
              <a:rPr lang="tr-TR" sz="1200" dirty="0">
                <a:solidFill>
                  <a:srgbClr val="3C4245"/>
                </a:solidFill>
              </a:rPr>
              <a:t>. </a:t>
            </a:r>
            <a:r>
              <a:rPr lang="tr-TR" sz="1200" i="0" dirty="0">
                <a:solidFill>
                  <a:srgbClr val="3C4245"/>
                </a:solidFill>
                <a:effectLst/>
              </a:rPr>
              <a:t>(Erişim tarihi: 22.01.2024) Erişim adresi</a:t>
            </a:r>
            <a:r>
              <a:rPr lang="tr-TR" sz="1200" i="0" dirty="0">
                <a:solidFill>
                  <a:srgbClr val="0070C0"/>
                </a:solidFill>
                <a:effectLst/>
              </a:rPr>
              <a:t>: </a:t>
            </a:r>
            <a:r>
              <a:rPr lang="en-US" sz="1200" dirty="0">
                <a:solidFill>
                  <a:srgbClr val="0070C0"/>
                </a:solidFill>
                <a:hlinkClick r:id="rId3">
                  <a:extLst>
                    <a:ext uri="{A12FA001-AC4F-418D-AE19-62706E023703}">
                      <ahyp:hlinkClr xmlns:ahyp="http://schemas.microsoft.com/office/drawing/2018/hyperlinkcolor" val="tx"/>
                    </a:ext>
                  </a:extLst>
                </a:hlinkClick>
              </a:rPr>
              <a:t>https://www.who.int/director-general/speeches/detail/who-director-general-s-opening-remarks-at-the-154th-session-of-the-executive-board-22-january-2024</a:t>
            </a:r>
            <a:r>
              <a:rPr lang="tr-TR" sz="1200" dirty="0">
                <a:solidFill>
                  <a:srgbClr val="0070C0"/>
                </a:solidFill>
              </a:rPr>
              <a:t> </a:t>
            </a:r>
            <a:endParaRPr lang="en-US" sz="1200" dirty="0">
              <a:solidFill>
                <a:srgbClr val="0070C0"/>
              </a:solidFill>
            </a:endParaRPr>
          </a:p>
          <a:p>
            <a:pPr lvl="1" algn="just"/>
            <a:endParaRPr lang="en-US" sz="1200" dirty="0">
              <a:solidFill>
                <a:srgbClr val="424242"/>
              </a:solidFill>
            </a:endParaRPr>
          </a:p>
          <a:p>
            <a:pPr lvl="1" algn="just"/>
            <a:r>
              <a:rPr lang="tr-TR" sz="1200" dirty="0" err="1"/>
              <a:t>Internatıonal</a:t>
            </a:r>
            <a:r>
              <a:rPr lang="tr-TR" sz="1200" dirty="0"/>
              <a:t> </a:t>
            </a:r>
            <a:r>
              <a:rPr lang="tr-TR" sz="1200" dirty="0" err="1"/>
              <a:t>Labour</a:t>
            </a:r>
            <a:r>
              <a:rPr lang="tr-TR" sz="1200" dirty="0"/>
              <a:t> </a:t>
            </a:r>
            <a:r>
              <a:rPr lang="tr-TR" sz="1200" dirty="0" err="1"/>
              <a:t>Organization</a:t>
            </a:r>
            <a:r>
              <a:rPr lang="tr-TR" sz="1200" dirty="0"/>
              <a:t>. </a:t>
            </a:r>
            <a:r>
              <a:rPr lang="en-US" sz="1200" i="0" dirty="0">
                <a:solidFill>
                  <a:srgbClr val="3C4245"/>
                </a:solidFill>
                <a:effectLst/>
              </a:rPr>
              <a:t>OSH measures key to prevent violence and harassment in the world of work, says ILO report</a:t>
            </a:r>
            <a:r>
              <a:rPr lang="tr-TR" sz="1200" i="0" dirty="0">
                <a:solidFill>
                  <a:srgbClr val="3C4245"/>
                </a:solidFill>
                <a:effectLst/>
              </a:rPr>
              <a:t>. </a:t>
            </a:r>
            <a:r>
              <a:rPr lang="tr-TR" sz="1200" dirty="0">
                <a:solidFill>
                  <a:srgbClr val="3C4245"/>
                </a:solidFill>
              </a:rPr>
              <a:t>(Erişim tarihi: 22.01.2024) Erişim adresi: </a:t>
            </a:r>
            <a:r>
              <a:rPr lang="tr-TR" sz="1200" dirty="0">
                <a:solidFill>
                  <a:srgbClr val="3C4245"/>
                </a:solidFill>
                <a:hlinkClick r:id="rId4"/>
              </a:rPr>
              <a:t>https://www.ilo.org/global/about-the-ilo/newsroom/news/WCMS_908836/lang--en/index.htm</a:t>
            </a:r>
            <a:r>
              <a:rPr lang="tr-TR" sz="1200" dirty="0">
                <a:solidFill>
                  <a:srgbClr val="3C4245"/>
                </a:solidFill>
              </a:rPr>
              <a:t> </a:t>
            </a:r>
          </a:p>
          <a:p>
            <a:pPr lvl="1" algn="just"/>
            <a:endParaRPr lang="tr-TR" sz="1200" i="0" dirty="0">
              <a:solidFill>
                <a:srgbClr val="3C4245"/>
              </a:solidFill>
              <a:effectLst/>
            </a:endParaRPr>
          </a:p>
          <a:p>
            <a:pPr marL="457200" marR="0" lvl="1" indent="0" algn="just"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a:ln>
                  <a:noFill/>
                </a:ln>
                <a:solidFill>
                  <a:prstClr val="black"/>
                </a:solidFill>
                <a:effectLst/>
                <a:uLnTx/>
                <a:uFillTx/>
                <a:ea typeface="+mn-ea"/>
                <a:cs typeface="+mn-cs"/>
              </a:rPr>
              <a:t>World </a:t>
            </a:r>
            <a:r>
              <a:rPr kumimoji="0" lang="tr-TR" sz="1200" b="0" i="0" u="none" strike="noStrike" kern="1200" cap="none" spc="0" normalizeH="0" baseline="0" noProof="0" dirty="0" err="1">
                <a:ln>
                  <a:noFill/>
                </a:ln>
                <a:solidFill>
                  <a:prstClr val="black"/>
                </a:solidFill>
                <a:effectLst/>
                <a:uLnTx/>
                <a:uFillTx/>
                <a:ea typeface="+mn-ea"/>
                <a:cs typeface="+mn-cs"/>
              </a:rPr>
              <a:t>Health</a:t>
            </a:r>
            <a:r>
              <a:rPr kumimoji="0" lang="tr-TR" sz="1200" b="0" i="0" u="none" strike="noStrike" kern="1200" cap="none" spc="0" normalizeH="0" baseline="0" noProof="0" dirty="0">
                <a:ln>
                  <a:noFill/>
                </a:ln>
                <a:solidFill>
                  <a:prstClr val="black"/>
                </a:solidFill>
                <a:effectLst/>
                <a:uLnTx/>
                <a:uFillTx/>
                <a:ea typeface="+mn-ea"/>
                <a:cs typeface="+mn-cs"/>
              </a:rPr>
              <a:t> </a:t>
            </a:r>
            <a:r>
              <a:rPr kumimoji="0" lang="tr-TR" sz="1200" b="0" i="0" u="none" strike="noStrike" kern="1200" cap="none" spc="0" normalizeH="0" baseline="0" noProof="0" dirty="0" err="1">
                <a:ln>
                  <a:noFill/>
                </a:ln>
                <a:solidFill>
                  <a:prstClr val="black"/>
                </a:solidFill>
                <a:effectLst/>
                <a:uLnTx/>
                <a:uFillTx/>
                <a:ea typeface="+mn-ea"/>
                <a:cs typeface="+mn-cs"/>
              </a:rPr>
              <a:t>Organization</a:t>
            </a:r>
            <a:r>
              <a:rPr kumimoji="0" lang="tr-TR" sz="1200" b="0" i="0" u="none" strike="noStrike" kern="1200" cap="none" spc="0" normalizeH="0" baseline="0" noProof="0" dirty="0">
                <a:ln>
                  <a:noFill/>
                </a:ln>
                <a:solidFill>
                  <a:prstClr val="black"/>
                </a:solidFill>
                <a:effectLst/>
                <a:uLnTx/>
                <a:uFillTx/>
                <a:ea typeface="+mn-ea"/>
                <a:cs typeface="+mn-cs"/>
              </a:rPr>
              <a:t>. </a:t>
            </a:r>
            <a:r>
              <a:rPr kumimoji="0" lang="en-US" sz="1200" b="0" i="0" u="none" strike="noStrike" kern="1200" cap="none" spc="0" normalizeH="0" baseline="0" noProof="0" dirty="0">
                <a:ln>
                  <a:noFill/>
                </a:ln>
                <a:solidFill>
                  <a:srgbClr val="3C4245"/>
                </a:solidFill>
                <a:effectLst/>
                <a:uLnTx/>
                <a:uFillTx/>
                <a:ea typeface="+mn-ea"/>
                <a:cs typeface="+mn-cs"/>
              </a:rPr>
              <a:t>Cameroon kicks off malaria vaccine rollout</a:t>
            </a:r>
            <a:r>
              <a:rPr kumimoji="0" lang="tr-TR" sz="1200" b="0" i="0" u="none" strike="noStrike" kern="1200" cap="none" spc="0" normalizeH="0" baseline="0" noProof="0" dirty="0">
                <a:ln>
                  <a:noFill/>
                </a:ln>
                <a:solidFill>
                  <a:srgbClr val="3C4245"/>
                </a:solidFill>
                <a:effectLst/>
                <a:uLnTx/>
                <a:uFillTx/>
                <a:ea typeface="+mn-ea"/>
                <a:cs typeface="+mn-cs"/>
              </a:rPr>
              <a:t>. (Erişim tarihi: 22.01.2024) Erişim adresi</a:t>
            </a:r>
            <a:r>
              <a:rPr kumimoji="0" lang="tr-TR" sz="1200" b="0" i="0" u="none" strike="noStrike" kern="1200" cap="none" spc="0" normalizeH="0" baseline="0" noProof="0" dirty="0">
                <a:ln>
                  <a:noFill/>
                </a:ln>
                <a:solidFill>
                  <a:srgbClr val="0070C0"/>
                </a:solidFill>
                <a:effectLst/>
                <a:uLnTx/>
                <a:uFillTx/>
                <a:ea typeface="+mn-ea"/>
                <a:cs typeface="+mn-cs"/>
              </a:rPr>
              <a:t>: </a:t>
            </a:r>
            <a:r>
              <a:rPr lang="tr-TR" sz="1200" dirty="0">
                <a:hlinkClick r:id="rId5"/>
              </a:rPr>
              <a:t>https://www.afro.who.int/countries/cameroon/news/cameroon-kicks-malaria-vaccine-rollout</a:t>
            </a:r>
            <a:r>
              <a:rPr lang="tr-TR" sz="1200" dirty="0"/>
              <a:t> </a:t>
            </a:r>
          </a:p>
          <a:p>
            <a:pPr lvl="1" algn="just"/>
            <a:endParaRPr lang="tr-TR" sz="1200" b="1" dirty="0">
              <a:solidFill>
                <a:srgbClr val="3C4245"/>
              </a:solidFill>
            </a:endParaRPr>
          </a:p>
          <a:p>
            <a:pPr marL="457200" marR="0" lvl="1" indent="0" algn="just"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a:ln>
                  <a:noFill/>
                </a:ln>
                <a:solidFill>
                  <a:prstClr val="black"/>
                </a:solidFill>
                <a:effectLst/>
                <a:uLnTx/>
                <a:uFillTx/>
                <a:ea typeface="+mn-ea"/>
                <a:cs typeface="+mn-cs"/>
              </a:rPr>
              <a:t>World </a:t>
            </a:r>
            <a:r>
              <a:rPr kumimoji="0" lang="tr-TR" sz="1200" b="0" i="0" u="none" strike="noStrike" kern="1200" cap="none" spc="0" normalizeH="0" baseline="0" noProof="0" dirty="0" err="1">
                <a:ln>
                  <a:noFill/>
                </a:ln>
                <a:solidFill>
                  <a:prstClr val="black"/>
                </a:solidFill>
                <a:effectLst/>
                <a:uLnTx/>
                <a:uFillTx/>
                <a:ea typeface="+mn-ea"/>
                <a:cs typeface="+mn-cs"/>
              </a:rPr>
              <a:t>Health</a:t>
            </a:r>
            <a:r>
              <a:rPr kumimoji="0" lang="tr-TR" sz="1200" b="0" i="0" u="none" strike="noStrike" kern="1200" cap="none" spc="0" normalizeH="0" baseline="0" noProof="0" dirty="0">
                <a:ln>
                  <a:noFill/>
                </a:ln>
                <a:solidFill>
                  <a:prstClr val="black"/>
                </a:solidFill>
                <a:effectLst/>
                <a:uLnTx/>
                <a:uFillTx/>
                <a:ea typeface="+mn-ea"/>
                <a:cs typeface="+mn-cs"/>
              </a:rPr>
              <a:t> </a:t>
            </a:r>
            <a:r>
              <a:rPr kumimoji="0" lang="tr-TR" sz="1200" b="0" i="0" u="none" strike="noStrike" kern="1200" cap="none" spc="0" normalizeH="0" baseline="0" noProof="0" dirty="0" err="1">
                <a:ln>
                  <a:noFill/>
                </a:ln>
                <a:solidFill>
                  <a:prstClr val="black"/>
                </a:solidFill>
                <a:effectLst/>
                <a:uLnTx/>
                <a:uFillTx/>
                <a:ea typeface="+mn-ea"/>
                <a:cs typeface="+mn-cs"/>
              </a:rPr>
              <a:t>Organization</a:t>
            </a:r>
            <a:r>
              <a:rPr lang="tr-TR" sz="1200" dirty="0">
                <a:solidFill>
                  <a:prstClr val="black"/>
                </a:solidFill>
              </a:rPr>
              <a:t> Europe. </a:t>
            </a:r>
            <a:r>
              <a:rPr kumimoji="0" lang="en-US" sz="1200" b="0" i="0" u="none" strike="noStrike" kern="1200" cap="none" spc="0" normalizeH="0" baseline="0" noProof="0" dirty="0">
                <a:ln>
                  <a:noFill/>
                </a:ln>
                <a:solidFill>
                  <a:srgbClr val="3C4245"/>
                </a:solidFill>
                <a:effectLst/>
                <a:uLnTx/>
                <a:uFillTx/>
                <a:ea typeface="+mn-ea"/>
                <a:cs typeface="+mn-cs"/>
              </a:rPr>
              <a:t>Kazakhstan responds to rapid escalation of measles cases</a:t>
            </a:r>
            <a:r>
              <a:rPr kumimoji="0" lang="tr-TR" sz="1200" b="0" i="0" u="none" strike="noStrike" kern="1200" cap="none" spc="0" normalizeH="0" baseline="0" noProof="0" dirty="0">
                <a:ln>
                  <a:noFill/>
                </a:ln>
                <a:solidFill>
                  <a:srgbClr val="3C4245"/>
                </a:solidFill>
                <a:effectLst/>
                <a:uLnTx/>
                <a:uFillTx/>
                <a:ea typeface="+mn-ea"/>
                <a:cs typeface="+mn-cs"/>
              </a:rPr>
              <a:t>. (Erişim tarihi: 23.01.2024) Erişim adresi</a:t>
            </a:r>
            <a:r>
              <a:rPr kumimoji="0" lang="tr-TR" sz="1200" b="0" i="0" u="none" strike="noStrike" kern="1200" cap="none" spc="0" normalizeH="0" baseline="0" noProof="0" dirty="0">
                <a:ln>
                  <a:noFill/>
                </a:ln>
                <a:solidFill>
                  <a:srgbClr val="0070C0"/>
                </a:solidFill>
                <a:effectLst/>
                <a:uLnTx/>
                <a:uFillTx/>
                <a:ea typeface="+mn-ea"/>
                <a:cs typeface="+mn-cs"/>
              </a:rPr>
              <a:t>: </a:t>
            </a:r>
            <a:r>
              <a:rPr kumimoji="0" lang="en-US" sz="1200" b="0" i="0" u="none" strike="noStrike" kern="1200" cap="none" spc="0" normalizeH="0" baseline="0" noProof="0" dirty="0">
                <a:ln>
                  <a:noFill/>
                </a:ln>
                <a:solidFill>
                  <a:srgbClr val="0070C0"/>
                </a:solidFill>
                <a:effectLst/>
                <a:uLnTx/>
                <a:uFillTx/>
                <a:ea typeface="+mn-ea"/>
                <a:cs typeface="+mn-cs"/>
              </a:rPr>
              <a:t>https://www.who.int/europe/news/item/23-01-2024-kazakhstan-responds-to-rapid-escalation-of-measles-cases </a:t>
            </a:r>
          </a:p>
          <a:p>
            <a:pPr lvl="1" algn="just"/>
            <a:r>
              <a:rPr lang="tr-TR" sz="1200" dirty="0">
                <a:solidFill>
                  <a:srgbClr val="0070C0"/>
                </a:solidFill>
              </a:rPr>
              <a:t> </a:t>
            </a:r>
          </a:p>
          <a:p>
            <a:pPr lvl="1" algn="just">
              <a:defRPr/>
            </a:pPr>
            <a:r>
              <a:rPr kumimoji="0" lang="tr-TR" sz="1200" b="0" i="0" u="none" strike="noStrike" kern="1200" cap="none" spc="0" normalizeH="0" baseline="0" noProof="0" dirty="0">
                <a:ln>
                  <a:noFill/>
                </a:ln>
                <a:solidFill>
                  <a:prstClr val="black"/>
                </a:solidFill>
                <a:effectLst/>
                <a:uLnTx/>
                <a:uFillTx/>
                <a:ea typeface="+mn-ea"/>
                <a:cs typeface="+mn-cs"/>
              </a:rPr>
              <a:t>United Nations, </a:t>
            </a:r>
            <a:r>
              <a:rPr kumimoji="0" lang="tr-TR" sz="1200" b="0" i="0" u="none" strike="noStrike" kern="1200" cap="none" spc="0" normalizeH="0" baseline="0" noProof="0" dirty="0" err="1">
                <a:ln>
                  <a:noFill/>
                </a:ln>
                <a:solidFill>
                  <a:prstClr val="black"/>
                </a:solidFill>
                <a:effectLst/>
                <a:uLnTx/>
                <a:uFillTx/>
                <a:ea typeface="+mn-ea"/>
                <a:cs typeface="+mn-cs"/>
              </a:rPr>
              <a:t>The</a:t>
            </a:r>
            <a:r>
              <a:rPr kumimoji="0" lang="tr-TR" sz="1200" b="0" i="0" u="none" strike="noStrike" kern="1200" cap="none" spc="0" normalizeH="0" baseline="0" noProof="0" dirty="0">
                <a:ln>
                  <a:noFill/>
                </a:ln>
                <a:solidFill>
                  <a:prstClr val="black"/>
                </a:solidFill>
                <a:effectLst/>
                <a:uLnTx/>
                <a:uFillTx/>
                <a:ea typeface="+mn-ea"/>
                <a:cs typeface="+mn-cs"/>
              </a:rPr>
              <a:t> United Nations Office at </a:t>
            </a:r>
            <a:r>
              <a:rPr kumimoji="0" lang="tr-TR" sz="1200" b="0" i="0" u="none" strike="noStrike" kern="1200" cap="none" spc="0" normalizeH="0" baseline="0" noProof="0" dirty="0" err="1">
                <a:ln>
                  <a:noFill/>
                </a:ln>
                <a:solidFill>
                  <a:prstClr val="black"/>
                </a:solidFill>
                <a:effectLst/>
                <a:uLnTx/>
                <a:uFillTx/>
                <a:ea typeface="+mn-ea"/>
                <a:cs typeface="+mn-cs"/>
              </a:rPr>
              <a:t>Geneva</a:t>
            </a:r>
            <a:r>
              <a:rPr kumimoji="0" lang="tr-TR" sz="1200" b="0" i="0" u="none" strike="noStrike" kern="1200" cap="none" spc="0" normalizeH="0" baseline="0" noProof="0" dirty="0">
                <a:ln>
                  <a:noFill/>
                </a:ln>
                <a:solidFill>
                  <a:prstClr val="black"/>
                </a:solidFill>
                <a:effectLst/>
                <a:uLnTx/>
                <a:uFillTx/>
                <a:ea typeface="+mn-ea"/>
                <a:cs typeface="+mn-cs"/>
              </a:rPr>
              <a:t> .</a:t>
            </a:r>
            <a:r>
              <a:rPr lang="en-US" sz="1200" b="0" i="0" dirty="0">
                <a:solidFill>
                  <a:srgbClr val="4B4B4B"/>
                </a:solidFill>
                <a:effectLst/>
              </a:rPr>
              <a:t> </a:t>
            </a:r>
            <a:r>
              <a:rPr lang="en-US" sz="1200" dirty="0">
                <a:solidFill>
                  <a:srgbClr val="3C4245"/>
                </a:solidFill>
              </a:rPr>
              <a:t>Press Briefing By The United Nations Information Service</a:t>
            </a:r>
            <a:r>
              <a:rPr kumimoji="0" lang="tr-TR" sz="1200" b="0" i="0" u="none" strike="noStrike" kern="1200" cap="none" spc="0" normalizeH="0" baseline="0" noProof="0" dirty="0">
                <a:ln>
                  <a:noFill/>
                </a:ln>
                <a:solidFill>
                  <a:srgbClr val="3C4245"/>
                </a:solidFill>
                <a:effectLst/>
                <a:uLnTx/>
                <a:uFillTx/>
                <a:ea typeface="+mn-ea"/>
                <a:cs typeface="+mn-cs"/>
              </a:rPr>
              <a:t>. (Erişim tarihi: 22.01.2024) Erişim adresi</a:t>
            </a:r>
            <a:r>
              <a:rPr kumimoji="0" lang="tr-TR" sz="1200" b="0" i="0" u="none" strike="noStrike" kern="1200" cap="none" spc="0" normalizeH="0" baseline="0" noProof="0" dirty="0">
                <a:ln>
                  <a:noFill/>
                </a:ln>
                <a:solidFill>
                  <a:srgbClr val="0070C0"/>
                </a:solidFill>
                <a:effectLst/>
                <a:uLnTx/>
                <a:uFillTx/>
                <a:ea typeface="+mn-ea"/>
                <a:cs typeface="+mn-cs"/>
              </a:rPr>
              <a:t>: </a:t>
            </a:r>
            <a:r>
              <a:rPr lang="tr-TR" sz="1200" dirty="0">
                <a:hlinkClick r:id="rId6"/>
              </a:rPr>
              <a:t>https://www.ungeneva.org/en/news-media/bi-weekly-briefing/2024/01/press-briefing-united-nations-information-service-3</a:t>
            </a:r>
            <a:r>
              <a:rPr lang="tr-TR" sz="1200" dirty="0"/>
              <a:t> </a:t>
            </a:r>
          </a:p>
          <a:p>
            <a:pPr lvl="1" algn="just">
              <a:defRPr/>
            </a:pPr>
            <a:endParaRPr lang="tr-TR" sz="1200" dirty="0"/>
          </a:p>
          <a:p>
            <a:pPr lvl="1" algn="just">
              <a:defRPr/>
            </a:pPr>
            <a:r>
              <a:rPr kumimoji="0" lang="tr-TR" sz="1200" b="0" i="0" u="none" strike="noStrike" kern="1200" cap="none" spc="0" normalizeH="0" baseline="0" noProof="0" dirty="0">
                <a:ln>
                  <a:noFill/>
                </a:ln>
                <a:solidFill>
                  <a:prstClr val="black"/>
                </a:solidFill>
                <a:effectLst/>
                <a:uLnTx/>
                <a:uFillTx/>
                <a:ea typeface="+mn-ea"/>
                <a:cs typeface="+mn-cs"/>
              </a:rPr>
              <a:t>World </a:t>
            </a:r>
            <a:r>
              <a:rPr kumimoji="0" lang="tr-TR" sz="1200" b="0" i="0" u="none" strike="noStrike" kern="1200" cap="none" spc="0" normalizeH="0" baseline="0" noProof="0" dirty="0" err="1">
                <a:ln>
                  <a:noFill/>
                </a:ln>
                <a:solidFill>
                  <a:prstClr val="black"/>
                </a:solidFill>
                <a:effectLst/>
                <a:uLnTx/>
                <a:uFillTx/>
                <a:ea typeface="+mn-ea"/>
                <a:cs typeface="+mn-cs"/>
              </a:rPr>
              <a:t>Health</a:t>
            </a:r>
            <a:r>
              <a:rPr kumimoji="0" lang="tr-TR" sz="1200" b="0" i="0" u="none" strike="noStrike" kern="1200" cap="none" spc="0" normalizeH="0" baseline="0" noProof="0" dirty="0">
                <a:ln>
                  <a:noFill/>
                </a:ln>
                <a:solidFill>
                  <a:prstClr val="black"/>
                </a:solidFill>
                <a:effectLst/>
                <a:uLnTx/>
                <a:uFillTx/>
                <a:ea typeface="+mn-ea"/>
                <a:cs typeface="+mn-cs"/>
              </a:rPr>
              <a:t> </a:t>
            </a:r>
            <a:r>
              <a:rPr kumimoji="0" lang="tr-TR" sz="1200" b="0" i="0" u="none" strike="noStrike" kern="1200" cap="none" spc="0" normalizeH="0" baseline="0" noProof="0" dirty="0" err="1">
                <a:ln>
                  <a:noFill/>
                </a:ln>
                <a:solidFill>
                  <a:prstClr val="black"/>
                </a:solidFill>
                <a:effectLst/>
                <a:uLnTx/>
                <a:uFillTx/>
                <a:ea typeface="+mn-ea"/>
                <a:cs typeface="+mn-cs"/>
              </a:rPr>
              <a:t>Organization</a:t>
            </a:r>
            <a:r>
              <a:rPr kumimoji="0" lang="tr-TR" sz="1200" b="0" i="0" u="none" strike="noStrike" kern="1200" cap="none" spc="0" normalizeH="0" baseline="0" noProof="0" dirty="0">
                <a:ln>
                  <a:noFill/>
                </a:ln>
                <a:solidFill>
                  <a:prstClr val="black"/>
                </a:solidFill>
                <a:effectLst/>
                <a:uLnTx/>
                <a:uFillTx/>
                <a:ea typeface="+mn-ea"/>
                <a:cs typeface="+mn-cs"/>
              </a:rPr>
              <a:t>  </a:t>
            </a:r>
            <a:r>
              <a:rPr lang="en-US" sz="1200" dirty="0">
                <a:solidFill>
                  <a:prstClr val="black"/>
                </a:solidFill>
              </a:rPr>
              <a:t>WHO and partners bring fuel to Al-</a:t>
            </a:r>
            <a:r>
              <a:rPr lang="en-US" sz="1200" dirty="0" err="1">
                <a:solidFill>
                  <a:prstClr val="black"/>
                </a:solidFill>
              </a:rPr>
              <a:t>Shifa</a:t>
            </a:r>
            <a:r>
              <a:rPr lang="en-US" sz="1200" dirty="0">
                <a:solidFill>
                  <a:prstClr val="black"/>
                </a:solidFill>
              </a:rPr>
              <a:t>, as remaining hospitals in Gaza face growing threats</a:t>
            </a:r>
            <a:r>
              <a:rPr lang="tr-TR" sz="1200" dirty="0">
                <a:solidFill>
                  <a:prstClr val="black"/>
                </a:solidFill>
              </a:rPr>
              <a:t> </a:t>
            </a:r>
            <a:r>
              <a:rPr kumimoji="0" lang="tr-TR" sz="1200" b="0" i="0" u="none" strike="noStrike" kern="1200" cap="none" spc="0" normalizeH="0" baseline="0" noProof="0" dirty="0">
                <a:ln>
                  <a:noFill/>
                </a:ln>
                <a:solidFill>
                  <a:srgbClr val="3C4245"/>
                </a:solidFill>
                <a:effectLst/>
                <a:uLnTx/>
                <a:uFillTx/>
                <a:ea typeface="+mn-ea"/>
                <a:cs typeface="+mn-cs"/>
              </a:rPr>
              <a:t>(Erişim tarihi: 24.01.2024) Erişim adresi</a:t>
            </a:r>
            <a:r>
              <a:rPr kumimoji="0" lang="tr-TR" sz="1200" b="0" i="0" u="none" strike="noStrike" kern="1200" cap="none" spc="0" normalizeH="0" baseline="0" noProof="0" dirty="0">
                <a:ln>
                  <a:noFill/>
                </a:ln>
                <a:solidFill>
                  <a:srgbClr val="0070C0"/>
                </a:solidFill>
                <a:effectLst/>
                <a:uLnTx/>
                <a:uFillTx/>
                <a:ea typeface="+mn-ea"/>
                <a:cs typeface="+mn-cs"/>
              </a:rPr>
              <a:t>https://www.who.int/news/item/24-01-2024-who-and-partners-bring-fuel-to-al-shifa--as-remaining-hospitals-in-gaza-face-growing-threats</a:t>
            </a:r>
            <a:endParaRPr kumimoji="0" lang="tr-TR" sz="1200" b="0" i="0" u="none" strike="noStrike" kern="1200" cap="none" spc="0" normalizeH="0" baseline="0" noProof="0" dirty="0">
              <a:ln>
                <a:noFill/>
              </a:ln>
              <a:solidFill>
                <a:prstClr val="black"/>
              </a:solidFill>
              <a:effectLst/>
              <a:uLnTx/>
              <a:uFillTx/>
              <a:ea typeface="+mn-ea"/>
              <a:cs typeface="+mn-cs"/>
            </a:endParaRPr>
          </a:p>
          <a:p>
            <a:pPr lvl="1" algn="just">
              <a:defRPr/>
            </a:pPr>
            <a:endParaRPr lang="tr-TR" sz="1200" dirty="0"/>
          </a:p>
          <a:p>
            <a:pPr algn="just"/>
            <a:r>
              <a:rPr lang="tr-TR" sz="1200" noProof="0" dirty="0">
                <a:solidFill>
                  <a:srgbClr val="0070C0"/>
                </a:solidFill>
              </a:rPr>
              <a:t>             </a:t>
            </a:r>
            <a:r>
              <a:rPr kumimoji="0" lang="tr-TR" sz="1200" b="0" i="0" u="none" strike="noStrike" kern="1200" cap="none" spc="0" normalizeH="0" baseline="0" noProof="0" dirty="0">
                <a:ln>
                  <a:noFill/>
                </a:ln>
                <a:solidFill>
                  <a:prstClr val="black"/>
                </a:solidFill>
                <a:effectLst/>
                <a:uLnTx/>
                <a:uFillTx/>
                <a:ea typeface="+mn-ea"/>
                <a:cs typeface="+mn-cs"/>
              </a:rPr>
              <a:t>World </a:t>
            </a:r>
            <a:r>
              <a:rPr kumimoji="0" lang="tr-TR" sz="1200" b="0" i="0" u="none" strike="noStrike" kern="1200" cap="none" spc="0" normalizeH="0" baseline="0" noProof="0" dirty="0" err="1">
                <a:ln>
                  <a:noFill/>
                </a:ln>
                <a:solidFill>
                  <a:prstClr val="black"/>
                </a:solidFill>
                <a:effectLst/>
                <a:uLnTx/>
                <a:uFillTx/>
                <a:ea typeface="+mn-ea"/>
                <a:cs typeface="+mn-cs"/>
              </a:rPr>
              <a:t>Health</a:t>
            </a:r>
            <a:r>
              <a:rPr kumimoji="0" lang="tr-TR" sz="1200" b="0" i="0" u="none" strike="noStrike" kern="1200" cap="none" spc="0" normalizeH="0" baseline="0" noProof="0" dirty="0">
                <a:ln>
                  <a:noFill/>
                </a:ln>
                <a:solidFill>
                  <a:prstClr val="black"/>
                </a:solidFill>
                <a:effectLst/>
                <a:uLnTx/>
                <a:uFillTx/>
                <a:ea typeface="+mn-ea"/>
                <a:cs typeface="+mn-cs"/>
              </a:rPr>
              <a:t> </a:t>
            </a:r>
            <a:r>
              <a:rPr kumimoji="0" lang="tr-TR" sz="1200" b="0" i="0" u="none" strike="noStrike" kern="1200" cap="none" spc="0" normalizeH="0" baseline="0" noProof="0" dirty="0" err="1">
                <a:ln>
                  <a:noFill/>
                </a:ln>
                <a:solidFill>
                  <a:prstClr val="black"/>
                </a:solidFill>
                <a:effectLst/>
                <a:uLnTx/>
                <a:uFillTx/>
                <a:ea typeface="+mn-ea"/>
                <a:cs typeface="+mn-cs"/>
              </a:rPr>
              <a:t>Organization</a:t>
            </a:r>
            <a:r>
              <a:rPr lang="tr-TR" sz="1200" dirty="0">
                <a:solidFill>
                  <a:prstClr val="black"/>
                </a:solidFill>
              </a:rPr>
              <a:t> </a:t>
            </a:r>
            <a:r>
              <a:rPr kumimoji="0" lang="tr-TR" sz="1200" b="0" i="0" u="none" strike="noStrike" kern="1200" cap="none" spc="0" normalizeH="0" baseline="0" noProof="0" dirty="0">
                <a:ln>
                  <a:noFill/>
                </a:ln>
                <a:solidFill>
                  <a:prstClr val="black"/>
                </a:solidFill>
                <a:effectLst/>
                <a:uLnTx/>
                <a:uFillTx/>
                <a:ea typeface="+mn-ea"/>
                <a:cs typeface="+mn-cs"/>
              </a:rPr>
              <a:t> </a:t>
            </a:r>
            <a:r>
              <a:rPr lang="en-US" sz="1200" dirty="0">
                <a:solidFill>
                  <a:prstClr val="black"/>
                </a:solidFill>
              </a:rPr>
              <a:t>Ministry of Health, Gavi, WHO and UNICEF Announce Arrival of 112,000 Doses of Malaria Vaccine in Liberia</a:t>
            </a:r>
          </a:p>
          <a:p>
            <a:pPr algn="just"/>
            <a:r>
              <a:rPr kumimoji="0" lang="tr-TR" sz="1200" b="0" i="0" u="none" strike="noStrike" kern="1200" cap="none" spc="0" normalizeH="0" baseline="0" noProof="0" dirty="0">
                <a:ln>
                  <a:noFill/>
                </a:ln>
                <a:solidFill>
                  <a:srgbClr val="3C4245"/>
                </a:solidFill>
                <a:effectLst/>
                <a:uLnTx/>
                <a:uFillTx/>
                <a:ea typeface="+mn-ea"/>
                <a:cs typeface="+mn-cs"/>
              </a:rPr>
              <a:t>             (Erişim tarihi: 24.01.2024) Erişim adresi</a:t>
            </a:r>
            <a:r>
              <a:rPr kumimoji="0" lang="tr-TR" sz="1200" b="0" i="0" u="none" strike="noStrike" kern="1200" cap="none" spc="0" normalizeH="0" baseline="0" noProof="0" dirty="0">
                <a:ln>
                  <a:noFill/>
                </a:ln>
                <a:solidFill>
                  <a:srgbClr val="0070C0"/>
                </a:solidFill>
                <a:effectLst/>
                <a:uLnTx/>
                <a:uFillTx/>
                <a:ea typeface="+mn-ea"/>
                <a:cs typeface="+mn-cs"/>
              </a:rPr>
              <a:t>: </a:t>
            </a:r>
            <a:r>
              <a:rPr lang="tr-TR" sz="1200" dirty="0"/>
              <a:t>https://www.afro.who.int/countries/liberia/news/ministry-health-gavi-who-and-unicef-announce-arrival-112000-doses-malaria-          </a:t>
            </a:r>
          </a:p>
          <a:p>
            <a:pPr algn="just"/>
            <a:r>
              <a:rPr lang="tr-TR" sz="1200" dirty="0"/>
              <a:t>             </a:t>
            </a:r>
            <a:r>
              <a:rPr lang="tr-TR" sz="1200" dirty="0" err="1">
                <a:hlinkClick r:id="rId7"/>
              </a:rPr>
              <a:t>vaccine-liberia</a:t>
            </a:r>
            <a:endParaRPr lang="tr-TR" sz="1200" dirty="0"/>
          </a:p>
          <a:p>
            <a:pPr algn="just"/>
            <a:endParaRPr lang="tr-TR" sz="1200" dirty="0"/>
          </a:p>
          <a:p>
            <a:pPr algn="just"/>
            <a:r>
              <a:rPr lang="tr-TR" sz="1200" dirty="0"/>
              <a:t>             </a:t>
            </a:r>
            <a:r>
              <a:rPr kumimoji="0" lang="tr-TR" sz="1200" b="0" i="0" u="none" strike="noStrike" kern="1200" cap="none" spc="0" normalizeH="0" baseline="0" noProof="0" dirty="0">
                <a:ln>
                  <a:noFill/>
                </a:ln>
                <a:solidFill>
                  <a:prstClr val="black"/>
                </a:solidFill>
                <a:effectLst/>
                <a:uLnTx/>
                <a:uFillTx/>
                <a:ea typeface="+mn-ea"/>
                <a:cs typeface="+mn-cs"/>
              </a:rPr>
              <a:t>World </a:t>
            </a:r>
            <a:r>
              <a:rPr kumimoji="0" lang="tr-TR" sz="1200" b="0" i="0" u="none" strike="noStrike" kern="1200" cap="none" spc="0" normalizeH="0" baseline="0" noProof="0" dirty="0" err="1">
                <a:ln>
                  <a:noFill/>
                </a:ln>
                <a:solidFill>
                  <a:prstClr val="black"/>
                </a:solidFill>
                <a:effectLst/>
                <a:uLnTx/>
                <a:uFillTx/>
                <a:ea typeface="+mn-ea"/>
                <a:cs typeface="+mn-cs"/>
              </a:rPr>
              <a:t>Health</a:t>
            </a:r>
            <a:r>
              <a:rPr kumimoji="0" lang="tr-TR" sz="1200" b="0" i="0" u="none" strike="noStrike" kern="1200" cap="none" spc="0" normalizeH="0" baseline="0" noProof="0" dirty="0">
                <a:ln>
                  <a:noFill/>
                </a:ln>
                <a:solidFill>
                  <a:prstClr val="black"/>
                </a:solidFill>
                <a:effectLst/>
                <a:uLnTx/>
                <a:uFillTx/>
                <a:ea typeface="+mn-ea"/>
                <a:cs typeface="+mn-cs"/>
              </a:rPr>
              <a:t> </a:t>
            </a:r>
            <a:r>
              <a:rPr kumimoji="0" lang="tr-TR" sz="1200" b="0" i="0" u="none" strike="noStrike" kern="1200" cap="none" spc="0" normalizeH="0" baseline="0" noProof="0" dirty="0" err="1">
                <a:ln>
                  <a:noFill/>
                </a:ln>
                <a:solidFill>
                  <a:prstClr val="black"/>
                </a:solidFill>
                <a:effectLst/>
                <a:uLnTx/>
                <a:uFillTx/>
                <a:ea typeface="+mn-ea"/>
                <a:cs typeface="+mn-cs"/>
              </a:rPr>
              <a:t>Organization</a:t>
            </a:r>
            <a:r>
              <a:rPr kumimoji="0" lang="tr-TR" sz="1200" b="0" i="0" u="none" strike="noStrike" kern="1200" cap="none" spc="0" normalizeH="0" baseline="0" noProof="0" dirty="0">
                <a:ln>
                  <a:noFill/>
                </a:ln>
                <a:solidFill>
                  <a:prstClr val="black"/>
                </a:solidFill>
                <a:effectLst/>
                <a:uLnTx/>
                <a:uFillTx/>
                <a:ea typeface="+mn-ea"/>
                <a:cs typeface="+mn-cs"/>
              </a:rPr>
              <a:t>  </a:t>
            </a:r>
            <a:r>
              <a:rPr lang="en-US" sz="1200" dirty="0">
                <a:solidFill>
                  <a:prstClr val="black"/>
                </a:solidFill>
              </a:rPr>
              <a:t>Ramping up response to curb Zimbabwe cholera outbreak</a:t>
            </a:r>
            <a:r>
              <a:rPr lang="tr-TR" sz="1200" dirty="0">
                <a:solidFill>
                  <a:prstClr val="black"/>
                </a:solidFill>
              </a:rPr>
              <a:t> (</a:t>
            </a:r>
            <a:r>
              <a:rPr kumimoji="0" lang="tr-TR" sz="1200" b="0" i="0" u="none" strike="noStrike" kern="1200" cap="none" spc="0" normalizeH="0" baseline="0" noProof="0" dirty="0">
                <a:ln>
                  <a:noFill/>
                </a:ln>
                <a:solidFill>
                  <a:srgbClr val="3C4245"/>
                </a:solidFill>
                <a:effectLst/>
                <a:uLnTx/>
                <a:uFillTx/>
                <a:ea typeface="+mn-ea"/>
                <a:cs typeface="+mn-cs"/>
              </a:rPr>
              <a:t>Erişim tarihi: 24.01.2024) </a:t>
            </a:r>
          </a:p>
          <a:p>
            <a:pPr algn="just"/>
            <a:r>
              <a:rPr lang="tr-TR" sz="1200" dirty="0">
                <a:solidFill>
                  <a:srgbClr val="3C4245"/>
                </a:solidFill>
              </a:rPr>
              <a:t>             </a:t>
            </a:r>
            <a:r>
              <a:rPr kumimoji="0" lang="tr-TR" sz="1200" b="0" i="0" u="none" strike="noStrike" kern="1200" cap="none" spc="0" normalizeH="0" baseline="0" noProof="0" dirty="0">
                <a:ln>
                  <a:noFill/>
                </a:ln>
                <a:solidFill>
                  <a:srgbClr val="3C4245"/>
                </a:solidFill>
                <a:effectLst/>
                <a:uLnTx/>
                <a:uFillTx/>
                <a:ea typeface="+mn-ea"/>
                <a:cs typeface="+mn-cs"/>
              </a:rPr>
              <a:t>Erişim adresi: </a:t>
            </a:r>
            <a:r>
              <a:rPr lang="tr-TR" sz="1200" dirty="0">
                <a:hlinkClick r:id="rId8"/>
              </a:rPr>
              <a:t>https://www.afro.who.int/countries/zimbabwe/news/ramping-response-curb-zimbabwe-cholera-outbreak</a:t>
            </a:r>
            <a:r>
              <a:rPr lang="tr-TR" sz="1200" dirty="0"/>
              <a:t> </a:t>
            </a:r>
          </a:p>
          <a:p>
            <a:pPr algn="just"/>
            <a:endParaRPr lang="tr-TR" sz="1200" dirty="0"/>
          </a:p>
          <a:p>
            <a:pPr algn="just"/>
            <a:r>
              <a:rPr lang="tr-TR" sz="1200" dirty="0"/>
              <a:t>            </a:t>
            </a:r>
            <a:endParaRPr lang="tr-TR" sz="1200" dirty="0">
              <a:solidFill>
                <a:srgbClr val="424242"/>
              </a:solidFill>
            </a:endParaRPr>
          </a:p>
          <a:p>
            <a:pPr algn="just"/>
            <a:r>
              <a:rPr lang="tr-TR" sz="1200" b="0" i="0" dirty="0">
                <a:solidFill>
                  <a:srgbClr val="424242"/>
                </a:solidFill>
                <a:effectLst/>
              </a:rPr>
              <a:t>              </a:t>
            </a:r>
          </a:p>
        </p:txBody>
      </p:sp>
      <p:sp>
        <p:nvSpPr>
          <p:cNvPr id="2" name="Metin kutusu 1">
            <a:extLst>
              <a:ext uri="{FF2B5EF4-FFF2-40B4-BE49-F238E27FC236}">
                <a16:creationId xmlns:a16="http://schemas.microsoft.com/office/drawing/2014/main" id="{C14ED527-8E8D-2FD1-03A9-9684A251531A}"/>
              </a:ext>
            </a:extLst>
          </p:cNvPr>
          <p:cNvSpPr txBox="1"/>
          <p:nvPr/>
        </p:nvSpPr>
        <p:spPr>
          <a:xfrm>
            <a:off x="902789" y="339865"/>
            <a:ext cx="2206171" cy="369332"/>
          </a:xfrm>
          <a:prstGeom prst="rect">
            <a:avLst/>
          </a:prstGeom>
          <a:noFill/>
        </p:spPr>
        <p:txBody>
          <a:bodyPr wrap="square" rtlCol="0">
            <a:spAutoFit/>
          </a:bodyPr>
          <a:lstStyle/>
          <a:p>
            <a:r>
              <a:rPr lang="tr-TR" b="1" i="1" dirty="0"/>
              <a:t>Kaynakça</a:t>
            </a:r>
          </a:p>
        </p:txBody>
      </p:sp>
    </p:spTree>
    <p:extLst>
      <p:ext uri="{BB962C8B-B14F-4D97-AF65-F5344CB8AC3E}">
        <p14:creationId xmlns:p14="http://schemas.microsoft.com/office/powerpoint/2010/main" val="32636439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EFEBE4F9-CE52-1A2E-E162-4BBF22069909}"/>
              </a:ext>
            </a:extLst>
          </p:cNvPr>
          <p:cNvSpPr txBox="1"/>
          <p:nvPr/>
        </p:nvSpPr>
        <p:spPr>
          <a:xfrm>
            <a:off x="207496" y="520511"/>
            <a:ext cx="11313943" cy="3416320"/>
          </a:xfrm>
          <a:prstGeom prst="rect">
            <a:avLst/>
          </a:prstGeom>
          <a:noFill/>
        </p:spPr>
        <p:txBody>
          <a:bodyPr wrap="square">
            <a:spAutoFit/>
          </a:bodyPr>
          <a:lstStyle/>
          <a:p>
            <a:pPr lvl="1" algn="just"/>
            <a:endParaRPr lang="tr-TR" sz="1200" dirty="0">
              <a:solidFill>
                <a:srgbClr val="424242"/>
              </a:solidFill>
            </a:endParaRPr>
          </a:p>
          <a:p>
            <a:pPr algn="just"/>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0" u="none" strike="noStrike" kern="1200" cap="none" spc="0" normalizeH="0" baseline="0" noProof="0" dirty="0" err="1">
                <a:ln>
                  <a:noFill/>
                </a:ln>
                <a:solidFill>
                  <a:prstClr val="black"/>
                </a:solidFill>
                <a:effectLst/>
                <a:uLnTx/>
                <a:uFillTx/>
                <a:ea typeface="+mn-ea"/>
                <a:cs typeface="+mn-cs"/>
              </a:rPr>
              <a:t>American</a:t>
            </a:r>
            <a:r>
              <a:rPr kumimoji="0" lang="tr-TR" sz="1200" b="0" i="0" u="none" strike="noStrike" kern="1200" cap="none" spc="0" normalizeH="0" baseline="0" noProof="0" dirty="0">
                <a:ln>
                  <a:noFill/>
                </a:ln>
                <a:solidFill>
                  <a:prstClr val="black"/>
                </a:solidFill>
                <a:effectLst/>
                <a:uLnTx/>
                <a:uFillTx/>
                <a:ea typeface="+mn-ea"/>
                <a:cs typeface="+mn-cs"/>
              </a:rPr>
              <a:t> </a:t>
            </a:r>
            <a:r>
              <a:rPr kumimoji="0" lang="tr-TR" sz="1200" b="0" i="0" u="none" strike="noStrike" kern="1200" cap="none" spc="0" normalizeH="0" baseline="0" noProof="0" dirty="0" err="1">
                <a:ln>
                  <a:noFill/>
                </a:ln>
                <a:solidFill>
                  <a:prstClr val="black"/>
                </a:solidFill>
                <a:effectLst/>
                <a:uLnTx/>
                <a:uFillTx/>
                <a:ea typeface="+mn-ea"/>
                <a:cs typeface="+mn-cs"/>
              </a:rPr>
              <a:t>Heart</a:t>
            </a:r>
            <a:r>
              <a:rPr kumimoji="0" lang="tr-TR" sz="1200" b="0" i="0" u="none" strike="noStrike" kern="1200" cap="none" spc="0" normalizeH="0" baseline="0" noProof="0" dirty="0">
                <a:ln>
                  <a:noFill/>
                </a:ln>
                <a:solidFill>
                  <a:prstClr val="black"/>
                </a:solidFill>
                <a:effectLst/>
                <a:uLnTx/>
                <a:uFillTx/>
                <a:ea typeface="+mn-ea"/>
                <a:cs typeface="+mn-cs"/>
              </a:rPr>
              <a:t> </a:t>
            </a:r>
            <a:r>
              <a:rPr kumimoji="0" lang="tr-TR" sz="1200" b="0" i="0" u="none" strike="noStrike" kern="1200" cap="none" spc="0" normalizeH="0" baseline="0" noProof="0" dirty="0" err="1">
                <a:ln>
                  <a:noFill/>
                </a:ln>
                <a:solidFill>
                  <a:prstClr val="black"/>
                </a:solidFill>
                <a:effectLst/>
                <a:uLnTx/>
                <a:uFillTx/>
                <a:ea typeface="+mn-ea"/>
                <a:cs typeface="+mn-cs"/>
              </a:rPr>
              <a:t>Association</a:t>
            </a:r>
            <a:r>
              <a:rPr kumimoji="0" lang="tr-TR" sz="1200" b="0" i="0" u="none" strike="noStrike" kern="1200" cap="none" spc="0" normalizeH="0" baseline="0" noProof="0" dirty="0">
                <a:ln>
                  <a:noFill/>
                </a:ln>
                <a:solidFill>
                  <a:prstClr val="black"/>
                </a:solidFill>
                <a:effectLst/>
                <a:uLnTx/>
                <a:uFillTx/>
                <a:ea typeface="+mn-ea"/>
                <a:cs typeface="+mn-cs"/>
              </a:rPr>
              <a:t>. </a:t>
            </a:r>
            <a:r>
              <a:rPr kumimoji="0" lang="en-US" sz="1200" b="0" i="0" u="none" strike="noStrike" kern="1200" cap="none" spc="0" normalizeH="0" baseline="0" noProof="0" dirty="0">
                <a:ln>
                  <a:noFill/>
                </a:ln>
                <a:solidFill>
                  <a:srgbClr val="3C4245"/>
                </a:solidFill>
                <a:effectLst/>
                <a:uLnTx/>
                <a:uFillTx/>
                <a:ea typeface="+mn-ea"/>
                <a:cs typeface="+mn-cs"/>
              </a:rPr>
              <a:t>Targeted scientific research projects to demonstrate effectiveness of ‘food is medicine’ in health care</a:t>
            </a:r>
            <a:r>
              <a:rPr kumimoji="0" lang="tr-TR" sz="1200" b="0" i="0" u="none" strike="noStrike" kern="1200" cap="none" spc="0" normalizeH="0" baseline="0" noProof="0" dirty="0">
                <a:ln>
                  <a:noFill/>
                </a:ln>
                <a:solidFill>
                  <a:srgbClr val="3C4245"/>
                </a:solidFill>
                <a:effectLst/>
                <a:uLnTx/>
                <a:uFillTx/>
                <a:ea typeface="+mn-ea"/>
                <a:cs typeface="+mn-cs"/>
              </a:rPr>
              <a:t>. (Erişim tarihi: 24.01.2024) Erişim adresi</a:t>
            </a:r>
            <a:r>
              <a:rPr kumimoji="0" lang="tr-TR" sz="1200" b="0" i="0" u="none" strike="noStrike" kern="1200" cap="none" spc="0" normalizeH="0" baseline="0" noProof="0" dirty="0">
                <a:ln>
                  <a:noFill/>
                </a:ln>
                <a:solidFill>
                  <a:srgbClr val="0070C0"/>
                </a:solidFill>
                <a:effectLst/>
                <a:uLnTx/>
                <a:uFillTx/>
                <a:ea typeface="+mn-ea"/>
                <a:cs typeface="+mn-cs"/>
              </a:rPr>
              <a:t>:</a:t>
            </a:r>
            <a:endParaRPr lang="tr-TR" sz="1200" dirty="0"/>
          </a:p>
          <a:p>
            <a:pPr algn="just"/>
            <a:r>
              <a:rPr lang="tr-TR" sz="1200" dirty="0">
                <a:solidFill>
                  <a:srgbClr val="424242"/>
                </a:solidFill>
              </a:rPr>
              <a:t>             </a:t>
            </a:r>
            <a:r>
              <a:rPr kumimoji="0" lang="en-US" sz="1200" b="0" i="0" u="none" strike="noStrike" kern="1200" cap="none" spc="0" normalizeH="0" baseline="0" noProof="0" dirty="0">
                <a:ln>
                  <a:noFill/>
                </a:ln>
                <a:solidFill>
                  <a:srgbClr val="0070C0"/>
                </a:solidFill>
                <a:effectLst/>
                <a:uLnTx/>
                <a:uFillTx/>
                <a:ea typeface="+mn-ea"/>
                <a:cs typeface="+mn-cs"/>
                <a:hlinkClick r:id="rId2"/>
              </a:rPr>
              <a:t>https://newsroom.heart.org/news/targeted-scientific-research-projects-to-demonstrate-effectiveness-of-food-is-medicine-in-health-care</a:t>
            </a:r>
            <a:endParaRPr kumimoji="0" lang="tr-TR" sz="1200" b="0" i="0" u="none" strike="noStrike" kern="1200" cap="none" spc="0" normalizeH="0" baseline="0" noProof="0" dirty="0">
              <a:ln>
                <a:noFill/>
              </a:ln>
              <a:solidFill>
                <a:srgbClr val="0070C0"/>
              </a:solidFill>
              <a:effectLst/>
              <a:uLnTx/>
              <a:uFillTx/>
              <a:ea typeface="+mn-ea"/>
              <a:cs typeface="+mn-cs"/>
            </a:endParaRPr>
          </a:p>
          <a:p>
            <a:pPr marL="457200" marR="0" lvl="1" indent="0" algn="just" defTabSz="914400" rtl="0" eaLnBrk="1" fontAlgn="auto" latinLnBrk="0" hangingPunct="1">
              <a:lnSpc>
                <a:spcPct val="100000"/>
              </a:lnSpc>
              <a:spcBef>
                <a:spcPts val="0"/>
              </a:spcBef>
              <a:spcAft>
                <a:spcPts val="0"/>
              </a:spcAft>
              <a:buClrTx/>
              <a:buSzTx/>
              <a:buFontTx/>
              <a:buNone/>
              <a:tabLst/>
              <a:defRPr/>
            </a:pPr>
            <a:endParaRPr lang="tr-TR" sz="1200" dirty="0">
              <a:solidFill>
                <a:srgbClr val="0070C0"/>
              </a:solidFill>
            </a:endParaRPr>
          </a:p>
          <a:p>
            <a:pPr marL="457200" marR="0" lvl="1" indent="0" algn="just" defTabSz="914400" rtl="0" eaLnBrk="1" fontAlgn="auto" latinLnBrk="0" hangingPunct="1">
              <a:lnSpc>
                <a:spcPct val="100000"/>
              </a:lnSpc>
              <a:spcBef>
                <a:spcPts val="0"/>
              </a:spcBef>
              <a:spcAft>
                <a:spcPts val="0"/>
              </a:spcAft>
              <a:buClrTx/>
              <a:buSzTx/>
              <a:buFontTx/>
              <a:buNone/>
              <a:tabLst/>
              <a:defRPr/>
            </a:pPr>
            <a:r>
              <a:rPr lang="tr-TR" sz="1200" dirty="0"/>
              <a:t> </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T.C. Sağlık Bakanlığı. X Hastalığının Gerçek Hayatta Karşılığı Yok. (Erişim tarihi: 24.01.2024) Erişim adresi: </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hlinkClick r:id="rId3"/>
              </a:rPr>
              <a:t>https://www.saglik.gov.tr/TR-101989/x-hastaliginin-gercek-hayatta-karsiligi-yok.html</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algn="just"/>
            <a:endParaRPr lang="tr-TR" sz="1200" dirty="0"/>
          </a:p>
          <a:p>
            <a:pPr lvl="1" algn="just"/>
            <a:r>
              <a:rPr kumimoji="0" lang="tr-TR" sz="1200" b="0" i="0" u="none" strike="noStrike" kern="1200" cap="none" spc="0" normalizeH="0" baseline="0" noProof="0" dirty="0">
                <a:ln>
                  <a:noFill/>
                </a:ln>
                <a:solidFill>
                  <a:prstClr val="black"/>
                </a:solidFill>
                <a:effectLst/>
                <a:uLnTx/>
                <a:uFillTx/>
                <a:ea typeface="+mn-ea"/>
                <a:cs typeface="+mn-cs"/>
              </a:rPr>
              <a:t>World </a:t>
            </a:r>
            <a:r>
              <a:rPr kumimoji="0" lang="tr-TR" sz="1200" b="0" i="0" u="none" strike="noStrike" kern="1200" cap="none" spc="0" normalizeH="0" baseline="0" noProof="0" dirty="0" err="1">
                <a:ln>
                  <a:noFill/>
                </a:ln>
                <a:solidFill>
                  <a:prstClr val="black"/>
                </a:solidFill>
                <a:effectLst/>
                <a:uLnTx/>
                <a:uFillTx/>
                <a:ea typeface="+mn-ea"/>
                <a:cs typeface="+mn-cs"/>
              </a:rPr>
              <a:t>Health</a:t>
            </a:r>
            <a:r>
              <a:rPr kumimoji="0" lang="tr-TR" sz="1200" b="0" i="0" u="none" strike="noStrike" kern="1200" cap="none" spc="0" normalizeH="0" baseline="0" noProof="0" dirty="0">
                <a:ln>
                  <a:noFill/>
                </a:ln>
                <a:solidFill>
                  <a:prstClr val="black"/>
                </a:solidFill>
                <a:effectLst/>
                <a:uLnTx/>
                <a:uFillTx/>
                <a:ea typeface="+mn-ea"/>
                <a:cs typeface="+mn-cs"/>
              </a:rPr>
              <a:t> </a:t>
            </a:r>
            <a:r>
              <a:rPr kumimoji="0" lang="tr-TR" sz="1200" b="0" i="0" u="none" strike="noStrike" kern="1200" cap="none" spc="0" normalizeH="0" baseline="0" noProof="0" dirty="0" err="1">
                <a:ln>
                  <a:noFill/>
                </a:ln>
                <a:solidFill>
                  <a:prstClr val="black"/>
                </a:solidFill>
                <a:effectLst/>
                <a:uLnTx/>
                <a:uFillTx/>
                <a:ea typeface="+mn-ea"/>
                <a:cs typeface="+mn-cs"/>
              </a:rPr>
              <a:t>Organization</a:t>
            </a:r>
            <a:r>
              <a:rPr kumimoji="0" lang="tr-TR" sz="1200" b="0" i="0" u="none" strike="noStrike" kern="1200" cap="none" spc="0" normalizeH="0" baseline="0" noProof="0" dirty="0">
                <a:ln>
                  <a:noFill/>
                </a:ln>
                <a:solidFill>
                  <a:prstClr val="black"/>
                </a:solidFill>
                <a:effectLst/>
                <a:uLnTx/>
                <a:uFillTx/>
                <a:ea typeface="+mn-ea"/>
                <a:cs typeface="+mn-cs"/>
              </a:rPr>
              <a:t> Europe. </a:t>
            </a:r>
            <a:r>
              <a:rPr lang="en-US" sz="1200" dirty="0">
                <a:solidFill>
                  <a:prstClr val="black"/>
                </a:solidFill>
              </a:rPr>
              <a:t>Addressing dangerous health narratives in emergencies: an operational toolkit</a:t>
            </a:r>
            <a:r>
              <a:rPr lang="tr-TR" sz="1200" dirty="0">
                <a:solidFill>
                  <a:prstClr val="black"/>
                </a:solidFill>
              </a:rPr>
              <a:t>. </a:t>
            </a:r>
            <a:r>
              <a:rPr kumimoji="0" lang="tr-TR" sz="1200" b="0" i="0" u="none" strike="noStrike" kern="1200" cap="none" spc="0" normalizeH="0" baseline="0" noProof="0" dirty="0">
                <a:ln>
                  <a:noFill/>
                </a:ln>
                <a:solidFill>
                  <a:srgbClr val="3C4245"/>
                </a:solidFill>
                <a:effectLst/>
                <a:uLnTx/>
                <a:uFillTx/>
                <a:ea typeface="+mn-ea"/>
                <a:cs typeface="+mn-cs"/>
              </a:rPr>
              <a:t>(Erişim tarihi: 25.01.2024) Erişim adresi</a:t>
            </a:r>
            <a:r>
              <a:rPr kumimoji="0" lang="tr-TR" sz="1200" b="0" i="0" u="none" strike="noStrike" kern="1200" cap="none" spc="0" normalizeH="0" baseline="0" noProof="0" dirty="0">
                <a:ln>
                  <a:noFill/>
                </a:ln>
                <a:solidFill>
                  <a:srgbClr val="0070C0"/>
                </a:solidFill>
                <a:effectLst/>
                <a:uLnTx/>
                <a:uFillTx/>
                <a:ea typeface="+mn-ea"/>
                <a:cs typeface="+mn-cs"/>
              </a:rPr>
              <a:t>: </a:t>
            </a:r>
            <a:r>
              <a:rPr lang="tr-TR" sz="1200" dirty="0">
                <a:hlinkClick r:id="rId4"/>
              </a:rPr>
              <a:t>https://www.who.int/europe/news/item/25-01-2024-addressing-dangerous-health-narratives-in-emergencies--an-operational-toolkit</a:t>
            </a:r>
            <a:r>
              <a:rPr lang="tr-TR" sz="1200" dirty="0"/>
              <a:t> </a:t>
            </a:r>
          </a:p>
          <a:p>
            <a:pPr lvl="1" algn="just"/>
            <a:endParaRPr lang="tr-TR" sz="1200" dirty="0"/>
          </a:p>
          <a:p>
            <a:pPr lvl="1" algn="just"/>
            <a:r>
              <a:rPr kumimoji="0" lang="tr-TR" sz="1200" b="0" i="0" u="none" strike="noStrike" kern="1200" cap="none" spc="0" normalizeH="0" baseline="0" noProof="0" dirty="0">
                <a:ln>
                  <a:noFill/>
                </a:ln>
                <a:solidFill>
                  <a:prstClr val="black"/>
                </a:solidFill>
                <a:effectLst/>
                <a:uLnTx/>
                <a:uFillTx/>
                <a:ea typeface="+mn-ea"/>
                <a:cs typeface="+mn-cs"/>
              </a:rPr>
              <a:t>World </a:t>
            </a:r>
            <a:r>
              <a:rPr kumimoji="0" lang="tr-TR" sz="1200" b="0" i="0" u="none" strike="noStrike" kern="1200" cap="none" spc="0" normalizeH="0" baseline="0" noProof="0" dirty="0" err="1">
                <a:ln>
                  <a:noFill/>
                </a:ln>
                <a:solidFill>
                  <a:prstClr val="black"/>
                </a:solidFill>
                <a:effectLst/>
                <a:uLnTx/>
                <a:uFillTx/>
                <a:ea typeface="+mn-ea"/>
                <a:cs typeface="+mn-cs"/>
              </a:rPr>
              <a:t>Health</a:t>
            </a:r>
            <a:r>
              <a:rPr kumimoji="0" lang="tr-TR" sz="1200" b="0" i="0" u="none" strike="noStrike" kern="1200" cap="none" spc="0" normalizeH="0" baseline="0" noProof="0" dirty="0">
                <a:ln>
                  <a:noFill/>
                </a:ln>
                <a:solidFill>
                  <a:prstClr val="black"/>
                </a:solidFill>
                <a:effectLst/>
                <a:uLnTx/>
                <a:uFillTx/>
                <a:ea typeface="+mn-ea"/>
                <a:cs typeface="+mn-cs"/>
              </a:rPr>
              <a:t> </a:t>
            </a:r>
            <a:r>
              <a:rPr kumimoji="0" lang="tr-TR" sz="1200" b="0" i="0" u="none" strike="noStrike" kern="1200" cap="none" spc="0" normalizeH="0" baseline="0" noProof="0" dirty="0" err="1">
                <a:ln>
                  <a:noFill/>
                </a:ln>
                <a:solidFill>
                  <a:prstClr val="black"/>
                </a:solidFill>
                <a:effectLst/>
                <a:uLnTx/>
                <a:uFillTx/>
                <a:ea typeface="+mn-ea"/>
                <a:cs typeface="+mn-cs"/>
              </a:rPr>
              <a:t>Organization</a:t>
            </a:r>
            <a:r>
              <a:rPr kumimoji="0" lang="tr-TR" sz="1200" b="0" i="0" u="none" strike="noStrike" kern="1200" cap="none" spc="0" normalizeH="0" baseline="0" noProof="0" dirty="0">
                <a:ln>
                  <a:noFill/>
                </a:ln>
                <a:solidFill>
                  <a:prstClr val="black"/>
                </a:solidFill>
                <a:effectLst/>
                <a:uLnTx/>
                <a:uFillTx/>
                <a:ea typeface="+mn-ea"/>
                <a:cs typeface="+mn-cs"/>
              </a:rPr>
              <a:t>  </a:t>
            </a:r>
            <a:r>
              <a:rPr lang="en-US" sz="1200" dirty="0">
                <a:solidFill>
                  <a:prstClr val="black"/>
                </a:solidFill>
              </a:rPr>
              <a:t>Angola reinforces cholera preparedness and response measures</a:t>
            </a:r>
            <a:r>
              <a:rPr lang="tr-TR" sz="1200" dirty="0">
                <a:solidFill>
                  <a:prstClr val="black"/>
                </a:solidFill>
              </a:rPr>
              <a:t> </a:t>
            </a:r>
            <a:r>
              <a:rPr kumimoji="0" lang="tr-TR" sz="1200" b="0" i="0" u="none" strike="noStrike" kern="1200" cap="none" spc="0" normalizeH="0" baseline="0" noProof="0" dirty="0">
                <a:ln>
                  <a:noFill/>
                </a:ln>
                <a:solidFill>
                  <a:prstClr val="black"/>
                </a:solidFill>
                <a:effectLst/>
                <a:uLnTx/>
                <a:uFillTx/>
                <a:ea typeface="+mn-ea"/>
                <a:cs typeface="+mn-cs"/>
              </a:rPr>
              <a:t>(</a:t>
            </a:r>
            <a:r>
              <a:rPr kumimoji="0" lang="tr-TR" sz="1200" b="0" i="0" u="none" strike="noStrike" kern="1200" cap="none" spc="0" normalizeH="0" baseline="0" noProof="0" dirty="0">
                <a:ln>
                  <a:noFill/>
                </a:ln>
                <a:solidFill>
                  <a:srgbClr val="3C4245"/>
                </a:solidFill>
                <a:effectLst/>
                <a:uLnTx/>
                <a:uFillTx/>
                <a:ea typeface="+mn-ea"/>
                <a:cs typeface="+mn-cs"/>
              </a:rPr>
              <a:t>Erişim tarihi: 25.01.2024) Erişim adresi: </a:t>
            </a:r>
            <a:r>
              <a:rPr kumimoji="0" lang="tr-TR" sz="1200" b="0" i="0" u="none" strike="noStrike" kern="1200" cap="none" spc="0" normalizeH="0" baseline="0" noProof="0" dirty="0">
                <a:ln>
                  <a:noFill/>
                </a:ln>
                <a:solidFill>
                  <a:prstClr val="black"/>
                </a:solidFill>
                <a:effectLst/>
                <a:uLnTx/>
                <a:uFillTx/>
                <a:ea typeface="+mn-ea"/>
                <a:cs typeface="+mn-cs"/>
                <a:hlinkClick r:id="rId5"/>
              </a:rPr>
              <a:t>https://www.afro.who.int/countries/angola/news/angola-reinforces-cholera-preparedness-and-response-measures</a:t>
            </a:r>
            <a:r>
              <a:rPr kumimoji="0" lang="tr-TR" sz="1200" b="0" i="0" u="none" strike="noStrike" kern="1200" cap="none" spc="0" normalizeH="0" baseline="0" noProof="0" dirty="0">
                <a:ln>
                  <a:noFill/>
                </a:ln>
                <a:solidFill>
                  <a:prstClr val="black"/>
                </a:solidFill>
                <a:effectLst/>
                <a:uLnTx/>
                <a:uFillTx/>
                <a:ea typeface="+mn-ea"/>
                <a:cs typeface="+mn-cs"/>
              </a:rPr>
              <a:t> </a:t>
            </a:r>
          </a:p>
          <a:p>
            <a:pPr lvl="1" algn="just"/>
            <a:endParaRPr lang="tr-TR" sz="1200" dirty="0">
              <a:solidFill>
                <a:prstClr val="black"/>
              </a:solidFill>
            </a:endParaRPr>
          </a:p>
          <a:p>
            <a:pPr lvl="1" algn="just"/>
            <a:r>
              <a:rPr kumimoji="0" lang="tr-TR" sz="1200" b="0" i="0" u="none" strike="noStrike" kern="1200" cap="none" spc="0" normalizeH="0" baseline="0" noProof="0" dirty="0">
                <a:ln>
                  <a:noFill/>
                </a:ln>
                <a:solidFill>
                  <a:prstClr val="black"/>
                </a:solidFill>
                <a:effectLst/>
                <a:uLnTx/>
                <a:uFillTx/>
                <a:ea typeface="+mn-ea"/>
                <a:cs typeface="+mn-cs"/>
              </a:rPr>
              <a:t>T.C. Sağlık Bakanlığı. </a:t>
            </a:r>
            <a:r>
              <a:rPr lang="tr-TR" sz="1200" b="0" i="0" dirty="0">
                <a:solidFill>
                  <a:srgbClr val="212529"/>
                </a:solidFill>
                <a:effectLst/>
              </a:rPr>
              <a:t>Dünyanın İlk 6’lı Çapraz Karaciğer Nakli Ameliyatı. </a:t>
            </a:r>
            <a:r>
              <a:rPr kumimoji="0" lang="tr-TR" sz="1200" b="0" i="0" u="none" strike="noStrike" kern="1200" cap="none" spc="0" normalizeH="0" baseline="0" noProof="0" dirty="0">
                <a:ln>
                  <a:noFill/>
                </a:ln>
                <a:solidFill>
                  <a:prstClr val="black"/>
                </a:solidFill>
                <a:effectLst/>
                <a:uLnTx/>
                <a:uFillTx/>
                <a:ea typeface="+mn-ea"/>
                <a:cs typeface="+mn-cs"/>
              </a:rPr>
              <a:t>(Erişim tarihi: 26.01.2024) Erişim adresi</a:t>
            </a:r>
            <a:r>
              <a:rPr kumimoji="0" lang="tr-TR" sz="1200" b="0" i="0" u="none" strike="noStrike" kern="1200" cap="none" spc="0" normalizeH="0" baseline="0" noProof="0" dirty="0">
                <a:ln>
                  <a:noFill/>
                </a:ln>
                <a:solidFill>
                  <a:srgbClr val="0070C0"/>
                </a:solidFill>
                <a:effectLst/>
                <a:uLnTx/>
                <a:uFillTx/>
                <a:ea typeface="+mn-ea"/>
                <a:cs typeface="+mn-cs"/>
              </a:rPr>
              <a:t>: </a:t>
            </a:r>
            <a:r>
              <a:rPr kumimoji="0" lang="tr-TR" sz="1200" b="0" i="0" u="none" strike="noStrike" kern="1200" cap="none" spc="0" normalizeH="0" baseline="0" noProof="0" dirty="0">
                <a:ln>
                  <a:noFill/>
                </a:ln>
                <a:solidFill>
                  <a:prstClr val="black"/>
                </a:solidFill>
                <a:effectLst/>
                <a:uLnTx/>
                <a:uFillTx/>
                <a:ea typeface="+mn-ea"/>
                <a:cs typeface="+mn-cs"/>
                <a:hlinkClick r:id="rId6"/>
              </a:rPr>
              <a:t>https://www.saglik.gov.tr/TR-102030/dunyanin-ilk-6li-capraz-karaciger-nakli-ameliyati.html</a:t>
            </a:r>
            <a:r>
              <a:rPr kumimoji="0" lang="tr-TR" sz="1200" b="0" i="0" u="none" strike="noStrike" kern="1200" cap="none" spc="0" normalizeH="0" baseline="0" noProof="0" dirty="0">
                <a:ln>
                  <a:noFill/>
                </a:ln>
                <a:solidFill>
                  <a:prstClr val="black"/>
                </a:solidFill>
                <a:effectLst/>
                <a:uLnTx/>
                <a:uFillTx/>
                <a:ea typeface="+mn-ea"/>
                <a:cs typeface="+mn-cs"/>
              </a:rPr>
              <a:t> </a:t>
            </a:r>
            <a:endParaRPr kumimoji="0" lang="tr-TR" sz="1200" b="0" i="0" u="none" strike="noStrike" kern="1200" cap="none" spc="0" normalizeH="0" baseline="0" noProof="0" dirty="0">
              <a:ln>
                <a:noFill/>
              </a:ln>
              <a:solidFill>
                <a:srgbClr val="212529"/>
              </a:solidFill>
              <a:effectLst/>
              <a:uLnTx/>
              <a:uFillTx/>
              <a:ea typeface="+mn-ea"/>
              <a:cs typeface="+mn-cs"/>
            </a:endParaRPr>
          </a:p>
          <a:p>
            <a:pPr lvl="1" algn="just"/>
            <a:endParaRPr lang="tr-TR" sz="1200" dirty="0"/>
          </a:p>
          <a:p>
            <a:pPr lvl="1" algn="just"/>
            <a:endParaRPr lang="tr-TR" sz="1200" dirty="0">
              <a:solidFill>
                <a:prstClr val="black"/>
              </a:solidFill>
            </a:endParaRPr>
          </a:p>
          <a:p>
            <a:pPr lvl="1" algn="just"/>
            <a:endParaRPr lang="tr-TR" sz="1200" dirty="0">
              <a:solidFill>
                <a:prstClr val="black"/>
              </a:solidFill>
              <a:latin typeface="Calibri" panose="020F0502020204030204"/>
            </a:endParaRPr>
          </a:p>
        </p:txBody>
      </p:sp>
    </p:spTree>
    <p:extLst>
      <p:ext uri="{BB962C8B-B14F-4D97-AF65-F5344CB8AC3E}">
        <p14:creationId xmlns:p14="http://schemas.microsoft.com/office/powerpoint/2010/main" val="2888954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A658FD16-2419-10AE-D0D0-66C7BB516469}"/>
              </a:ext>
            </a:extLst>
          </p:cNvPr>
          <p:cNvSpPr txBox="1"/>
          <p:nvPr/>
        </p:nvSpPr>
        <p:spPr>
          <a:xfrm>
            <a:off x="816909" y="655340"/>
            <a:ext cx="9362514" cy="646331"/>
          </a:xfrm>
          <a:prstGeom prst="rect">
            <a:avLst/>
          </a:prstGeom>
          <a:noFill/>
        </p:spPr>
        <p:txBody>
          <a:bodyPr wrap="square">
            <a:spAutoFit/>
          </a:bodyPr>
          <a:lstStyle/>
          <a:p>
            <a:pPr algn="l"/>
            <a:endParaRPr lang="tr-TR" b="1" i="0" dirty="0">
              <a:solidFill>
                <a:srgbClr val="3C4245"/>
              </a:solidFill>
              <a:effectLst/>
              <a:latin typeface="Noto Sans" panose="020B0502040504020204" pitchFamily="34" charset="0"/>
            </a:endParaRPr>
          </a:p>
          <a:p>
            <a:pPr algn="l"/>
            <a:endParaRPr lang="tr-TR" b="1" dirty="0">
              <a:solidFill>
                <a:srgbClr val="3C4245"/>
              </a:solidFill>
              <a:latin typeface="Noto Sans" panose="020B0502040504020204" pitchFamily="34" charset="0"/>
            </a:endParaRPr>
          </a:p>
        </p:txBody>
      </p:sp>
      <p:sp>
        <p:nvSpPr>
          <p:cNvPr id="4" name="Metin kutusu 3">
            <a:extLst>
              <a:ext uri="{FF2B5EF4-FFF2-40B4-BE49-F238E27FC236}">
                <a16:creationId xmlns:a16="http://schemas.microsoft.com/office/drawing/2014/main" id="{168F25D1-400F-ABE6-0322-40B6449F07B1}"/>
              </a:ext>
            </a:extLst>
          </p:cNvPr>
          <p:cNvSpPr txBox="1"/>
          <p:nvPr/>
        </p:nvSpPr>
        <p:spPr>
          <a:xfrm>
            <a:off x="816909" y="1122459"/>
            <a:ext cx="8983476" cy="4401205"/>
          </a:xfrm>
          <a:prstGeom prst="rect">
            <a:avLst/>
          </a:prstGeom>
          <a:noFill/>
        </p:spPr>
        <p:txBody>
          <a:bodyPr wrap="square" rtlCol="0">
            <a:spAutoFit/>
          </a:bodyPr>
          <a:lstStyle/>
          <a:p>
            <a:pPr algn="just"/>
            <a:r>
              <a:rPr lang="tr-TR" sz="2000" b="1" dirty="0"/>
              <a:t>Dünya Sağlık Örgütü Yönetim Kurulu 154. oturumu</a:t>
            </a:r>
          </a:p>
          <a:p>
            <a:pPr algn="just"/>
            <a:endParaRPr lang="tr-TR" sz="2000" dirty="0"/>
          </a:p>
          <a:p>
            <a:pPr algn="just"/>
            <a:r>
              <a:rPr lang="tr-TR" sz="2000" dirty="0"/>
              <a:t>Sağlık acil durumları, antimikrobiyal direnç, iklim değişikliği ve evrensel sağlık dahil olmak üzere öncelikli konuları </a:t>
            </a:r>
          </a:p>
          <a:p>
            <a:pPr algn="just"/>
            <a:endParaRPr lang="tr-TR" sz="2000" dirty="0"/>
          </a:p>
          <a:p>
            <a:pPr algn="just"/>
            <a:r>
              <a:rPr lang="tr-TR" dirty="0"/>
              <a:t>DSÖ Genel Direktörü </a:t>
            </a:r>
            <a:r>
              <a:rPr lang="tr-TR" dirty="0" err="1"/>
              <a:t>Ghebreyesus</a:t>
            </a:r>
            <a:r>
              <a:rPr lang="tr-TR" dirty="0"/>
              <a:t>;</a:t>
            </a:r>
          </a:p>
          <a:p>
            <a:pPr algn="just"/>
            <a:r>
              <a:rPr lang="tr-TR" dirty="0"/>
              <a:t>Küresel sağlık acil durumları olarak COVID-19 ve </a:t>
            </a:r>
            <a:r>
              <a:rPr lang="tr-TR" dirty="0" err="1"/>
              <a:t>mpox'un</a:t>
            </a:r>
            <a:r>
              <a:rPr lang="tr-TR" dirty="0"/>
              <a:t> sona ermesi de dahil olmak üzere örgütün 2023'teki başarılarını vurguladı. Ayrıca geçtiğimiz yıl önlenebilir hastalık ve ölümler ile çatışma ve afetlerdeki artış gibi zorlukların da altını çizdi.</a:t>
            </a:r>
          </a:p>
          <a:p>
            <a:pPr algn="just"/>
            <a:endParaRPr lang="tr-TR" dirty="0"/>
          </a:p>
          <a:p>
            <a:pPr algn="just"/>
            <a:r>
              <a:rPr lang="tr-TR" dirty="0"/>
              <a:t>Ayrıca "2024'ün küresel sağlık için belirleyici bir yıl olacağını" ve Üye Devletlerin "GPW14 (2025-2028)'te önümüzdeki dört yıl için dünyanın küresel sağlık stratejisini şekillendirme" ve "pandemi anlaşması ve Uluslararası Sağlık Tüzüğünde yapılacak değişiklikler yoluyla sağlık acil durumlarının geleceğini şekillendirme" fırsatlarına sahip olacağını belirtti. </a:t>
            </a:r>
          </a:p>
          <a:p>
            <a:endParaRPr lang="tr-TR" dirty="0">
              <a:solidFill>
                <a:srgbClr val="011627"/>
              </a:solidFill>
            </a:endParaRPr>
          </a:p>
        </p:txBody>
      </p:sp>
      <p:sp>
        <p:nvSpPr>
          <p:cNvPr id="5" name="Metin kutusu 4">
            <a:extLst>
              <a:ext uri="{FF2B5EF4-FFF2-40B4-BE49-F238E27FC236}">
                <a16:creationId xmlns:a16="http://schemas.microsoft.com/office/drawing/2014/main" id="{035AB592-35A2-A80F-8E80-61EA0AC11175}"/>
              </a:ext>
            </a:extLst>
          </p:cNvPr>
          <p:cNvSpPr txBox="1"/>
          <p:nvPr/>
        </p:nvSpPr>
        <p:spPr>
          <a:xfrm>
            <a:off x="816909" y="470674"/>
            <a:ext cx="6098240" cy="369332"/>
          </a:xfrm>
          <a:prstGeom prst="rect">
            <a:avLst/>
          </a:prstGeom>
          <a:noFill/>
        </p:spPr>
        <p:txBody>
          <a:bodyPr wrap="square">
            <a:spAutoFit/>
          </a:bodyPr>
          <a:lstStyle/>
          <a:p>
            <a:r>
              <a:rPr lang="tr-TR" b="1" dirty="0"/>
              <a:t>22 ocak Pazartesi</a:t>
            </a:r>
          </a:p>
        </p:txBody>
      </p:sp>
      <p:sp>
        <p:nvSpPr>
          <p:cNvPr id="7" name="Metin kutusu 6">
            <a:extLst>
              <a:ext uri="{FF2B5EF4-FFF2-40B4-BE49-F238E27FC236}">
                <a16:creationId xmlns:a16="http://schemas.microsoft.com/office/drawing/2014/main" id="{5243EC33-D148-63D4-2E79-04CE566294C3}"/>
              </a:ext>
            </a:extLst>
          </p:cNvPr>
          <p:cNvSpPr txBox="1"/>
          <p:nvPr/>
        </p:nvSpPr>
        <p:spPr>
          <a:xfrm>
            <a:off x="1604262" y="6202660"/>
            <a:ext cx="8983476" cy="830997"/>
          </a:xfrm>
          <a:prstGeom prst="rect">
            <a:avLst/>
          </a:prstGeom>
          <a:noFill/>
        </p:spPr>
        <p:txBody>
          <a:bodyPr wrap="square">
            <a:spAutoFit/>
          </a:bodyPr>
          <a:lstStyle/>
          <a:p>
            <a:pPr marL="457200" marR="0" lvl="1" indent="0" algn="just"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World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Health</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Organization</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srgbClr val="3C4245"/>
                </a:solidFill>
                <a:effectLst/>
                <a:uLnTx/>
                <a:uFillTx/>
                <a:latin typeface="Calibri" panose="020F0502020204030204"/>
                <a:ea typeface="+mn-ea"/>
                <a:cs typeface="+mn-cs"/>
              </a:rPr>
              <a:t>WHO Director-General's opening remarks at the 154th session of the Executive Board – 22 January 2024</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 (Erişim tarihi: 22.01.2022) Erişim adresi</a:t>
            </a:r>
            <a:r>
              <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srgbClr val="0070C0"/>
                </a:solidFill>
                <a:effectLst/>
                <a:uLnTx/>
                <a:uFillTx/>
                <a:latin typeface="Calibri" panose="020F0502020204030204"/>
                <a:ea typeface="+mn-ea"/>
                <a:cs typeface="+mn-cs"/>
                <a:hlinkClick r:id="rId2">
                  <a:extLst>
                    <a:ext uri="{A12FA001-AC4F-418D-AE19-62706E023703}">
                      <ahyp:hlinkClr xmlns:ahyp="http://schemas.microsoft.com/office/drawing/2018/hyperlinkcolor" val="tx"/>
                    </a:ext>
                  </a:extLst>
                </a:hlinkClick>
              </a:rPr>
              <a:t>https://www.who.int/director-general/speeches/detail/who-director-general-s-opening-remarks-at-the-154th-session-of-the-executive-board-22-january-2024</a:t>
            </a:r>
            <a:r>
              <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rPr>
              <a:t> </a:t>
            </a:r>
            <a:endParaRPr kumimoji="0" lang="en-US" sz="12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457200" marR="0" lvl="1" indent="0" algn="just"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424242"/>
              </a:solidFill>
              <a:effectLst/>
              <a:uLnTx/>
              <a:uFillTx/>
              <a:latin typeface="Calibri" panose="020F0502020204030204"/>
              <a:ea typeface="+mn-ea"/>
              <a:cs typeface="+mn-cs"/>
            </a:endParaRPr>
          </a:p>
        </p:txBody>
      </p:sp>
      <p:sp>
        <p:nvSpPr>
          <p:cNvPr id="6" name="Metin kutusu 5">
            <a:extLst>
              <a:ext uri="{FF2B5EF4-FFF2-40B4-BE49-F238E27FC236}">
                <a16:creationId xmlns:a16="http://schemas.microsoft.com/office/drawing/2014/main" id="{3625E856-87EC-E8A9-EF4F-83958C02639D}"/>
              </a:ext>
            </a:extLst>
          </p:cNvPr>
          <p:cNvSpPr txBox="1"/>
          <p:nvPr/>
        </p:nvSpPr>
        <p:spPr>
          <a:xfrm>
            <a:off x="1604263" y="5539996"/>
            <a:ext cx="10000550" cy="646331"/>
          </a:xfrm>
          <a:prstGeom prst="rect">
            <a:avLst/>
          </a:prstGeom>
          <a:noFill/>
        </p:spPr>
        <p:txBody>
          <a:bodyPr wrap="square">
            <a:spAutoFit/>
          </a:bodyPr>
          <a:lstStyle/>
          <a:p>
            <a:pPr lvl="1" algn="just">
              <a:defRPr/>
            </a:pPr>
            <a:r>
              <a:rPr lang="tr-TR" sz="1200" dirty="0" err="1">
                <a:solidFill>
                  <a:prstClr val="black"/>
                </a:solidFill>
              </a:rPr>
              <a:t>Pan</a:t>
            </a:r>
            <a:r>
              <a:rPr lang="tr-TR" sz="1200" dirty="0">
                <a:solidFill>
                  <a:prstClr val="black"/>
                </a:solidFill>
              </a:rPr>
              <a:t> </a:t>
            </a:r>
            <a:r>
              <a:rPr lang="tr-TR" sz="1200" dirty="0" err="1">
                <a:solidFill>
                  <a:prstClr val="black"/>
                </a:solidFill>
              </a:rPr>
              <a:t>American</a:t>
            </a:r>
            <a:r>
              <a:rPr lang="tr-TR" sz="1200" dirty="0">
                <a:solidFill>
                  <a:prstClr val="black"/>
                </a:solidFill>
              </a:rPr>
              <a:t> </a:t>
            </a:r>
            <a:r>
              <a:rPr kumimoji="0" lang="tr-TR" sz="1200" b="0" i="0" u="none" strike="noStrike" kern="1200" cap="none" spc="0" normalizeH="0" baseline="0" noProof="0" dirty="0" err="1">
                <a:ln>
                  <a:noFill/>
                </a:ln>
                <a:solidFill>
                  <a:prstClr val="black"/>
                </a:solidFill>
                <a:effectLst/>
                <a:uLnTx/>
                <a:uFillTx/>
                <a:ea typeface="+mn-ea"/>
                <a:cs typeface="+mn-cs"/>
              </a:rPr>
              <a:t>Health</a:t>
            </a:r>
            <a:r>
              <a:rPr kumimoji="0" lang="tr-TR" sz="1200" b="0" i="0" u="none" strike="noStrike" kern="1200" cap="none" spc="0" normalizeH="0" baseline="0" noProof="0" dirty="0">
                <a:ln>
                  <a:noFill/>
                </a:ln>
                <a:solidFill>
                  <a:prstClr val="black"/>
                </a:solidFill>
                <a:effectLst/>
                <a:uLnTx/>
                <a:uFillTx/>
                <a:ea typeface="+mn-ea"/>
                <a:cs typeface="+mn-cs"/>
              </a:rPr>
              <a:t> </a:t>
            </a:r>
            <a:r>
              <a:rPr kumimoji="0" lang="tr-TR" sz="1200" b="0" i="0" u="none" strike="noStrike" kern="1200" cap="none" spc="0" normalizeH="0" baseline="0" noProof="0" dirty="0" err="1">
                <a:ln>
                  <a:noFill/>
                </a:ln>
                <a:solidFill>
                  <a:prstClr val="black"/>
                </a:solidFill>
                <a:effectLst/>
                <a:uLnTx/>
                <a:uFillTx/>
                <a:ea typeface="+mn-ea"/>
                <a:cs typeface="+mn-cs"/>
              </a:rPr>
              <a:t>Organization</a:t>
            </a:r>
            <a:r>
              <a:rPr kumimoji="0" lang="tr-TR" sz="1200" b="0" i="0" u="none" strike="noStrike" kern="1200" cap="none" spc="0" normalizeH="0" baseline="0" noProof="0" dirty="0">
                <a:ln>
                  <a:noFill/>
                </a:ln>
                <a:solidFill>
                  <a:prstClr val="black"/>
                </a:solidFill>
                <a:effectLst/>
                <a:uLnTx/>
                <a:uFillTx/>
                <a:ea typeface="+mn-ea"/>
                <a:cs typeface="+mn-cs"/>
              </a:rPr>
              <a:t>. </a:t>
            </a:r>
            <a:r>
              <a:rPr kumimoji="0" lang="en-US" sz="1200" b="0" i="0" u="none" strike="noStrike" kern="1200" cap="none" spc="0" normalizeH="0" baseline="0" noProof="0" dirty="0">
                <a:ln>
                  <a:noFill/>
                </a:ln>
                <a:solidFill>
                  <a:srgbClr val="3C4245"/>
                </a:solidFill>
                <a:effectLst/>
                <a:uLnTx/>
                <a:uFillTx/>
                <a:ea typeface="+mn-ea"/>
                <a:cs typeface="+mn-cs"/>
              </a:rPr>
              <a:t>WHO Executive Board opens today to discuss priority topics, including health emergencies, antimicrobial resistance, climate change, and universal health</a:t>
            </a:r>
            <a:r>
              <a:rPr kumimoji="0" lang="tr-TR" sz="1200" b="0" i="0" u="none" strike="noStrike" kern="1200" cap="none" spc="0" normalizeH="0" baseline="0" noProof="0" dirty="0">
                <a:ln>
                  <a:noFill/>
                </a:ln>
                <a:solidFill>
                  <a:srgbClr val="3C4245"/>
                </a:solidFill>
                <a:effectLst/>
                <a:uLnTx/>
                <a:uFillTx/>
                <a:ea typeface="+mn-ea"/>
                <a:cs typeface="+mn-cs"/>
              </a:rPr>
              <a:t>. (Erişim tarihi: 22.01.2024) Erişim adresi</a:t>
            </a:r>
            <a:r>
              <a:rPr kumimoji="0" lang="tr-TR" sz="1200" b="0" i="0" u="none" strike="noStrike" kern="1200" cap="none" spc="0" normalizeH="0" baseline="0" noProof="0" dirty="0">
                <a:ln>
                  <a:noFill/>
                </a:ln>
                <a:solidFill>
                  <a:srgbClr val="0070C0"/>
                </a:solidFill>
                <a:effectLst/>
                <a:uLnTx/>
                <a:uFillTx/>
                <a:ea typeface="+mn-ea"/>
                <a:cs typeface="+mn-cs"/>
              </a:rPr>
              <a:t>: </a:t>
            </a:r>
            <a:r>
              <a:rPr lang="en-US" sz="1200" dirty="0">
                <a:solidFill>
                  <a:srgbClr val="0070C0"/>
                </a:solidFill>
                <a:hlinkClick r:id="rId3">
                  <a:extLst>
                    <a:ext uri="{A12FA001-AC4F-418D-AE19-62706E023703}">
                      <ahyp:hlinkClr xmlns:ahyp="http://schemas.microsoft.com/office/drawing/2018/hyperlinkcolor" val="tx"/>
                    </a:ext>
                  </a:extLst>
                </a:hlinkClick>
              </a:rPr>
              <a:t>https://www.paho.org/en/news/22-1-2024-who-executive-board-opens-today-discuss-priority-topics-including-health-emergencies</a:t>
            </a:r>
            <a:r>
              <a:rPr lang="tr-TR" sz="1200" dirty="0">
                <a:solidFill>
                  <a:srgbClr val="0070C0"/>
                </a:solidFill>
              </a:rPr>
              <a:t> </a:t>
            </a:r>
            <a:endParaRPr lang="en-US" sz="1200" dirty="0">
              <a:solidFill>
                <a:srgbClr val="0070C0"/>
              </a:solidFill>
            </a:endParaRPr>
          </a:p>
        </p:txBody>
      </p:sp>
    </p:spTree>
    <p:extLst>
      <p:ext uri="{BB962C8B-B14F-4D97-AF65-F5344CB8AC3E}">
        <p14:creationId xmlns:p14="http://schemas.microsoft.com/office/powerpoint/2010/main" val="1678915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DA6F798-AECE-2EAF-E166-2F13884D0C5A}"/>
              </a:ext>
            </a:extLst>
          </p:cNvPr>
          <p:cNvSpPr txBox="1"/>
          <p:nvPr/>
        </p:nvSpPr>
        <p:spPr>
          <a:xfrm>
            <a:off x="897590" y="439289"/>
            <a:ext cx="9591116" cy="6186309"/>
          </a:xfrm>
          <a:prstGeom prst="rect">
            <a:avLst/>
          </a:prstGeom>
          <a:noFill/>
        </p:spPr>
        <p:txBody>
          <a:bodyPr wrap="square">
            <a:spAutoFit/>
          </a:bodyPr>
          <a:lstStyle/>
          <a:p>
            <a:pPr algn="just"/>
            <a:r>
              <a:rPr lang="tr-TR" dirty="0"/>
              <a:t>14. Genel Çalışma Programı Taslağı (2025-2028)</a:t>
            </a:r>
          </a:p>
          <a:p>
            <a:pPr algn="just"/>
            <a:r>
              <a:rPr lang="tr-TR" dirty="0"/>
              <a:t> </a:t>
            </a:r>
            <a:r>
              <a:rPr lang="tr-TR" b="0" i="0" dirty="0">
                <a:solidFill>
                  <a:srgbClr val="011627"/>
                </a:solidFill>
                <a:effectLst/>
              </a:rPr>
              <a:t>GÇP14'ün genel amacını oluşturan "Beş P"</a:t>
            </a:r>
          </a:p>
          <a:p>
            <a:pPr algn="just"/>
            <a:r>
              <a:rPr lang="tr-TR" b="0" i="0" dirty="0">
                <a:solidFill>
                  <a:srgbClr val="011627"/>
                </a:solidFill>
                <a:effectLst/>
              </a:rPr>
              <a:t> </a:t>
            </a:r>
            <a:endParaRPr lang="tr-TR" dirty="0"/>
          </a:p>
          <a:p>
            <a:pPr algn="just"/>
            <a:endParaRPr lang="tr-TR" dirty="0"/>
          </a:p>
          <a:p>
            <a:pPr algn="just"/>
            <a:r>
              <a:rPr lang="tr-TR" dirty="0">
                <a:solidFill>
                  <a:srgbClr val="011627"/>
                </a:solidFill>
              </a:rPr>
              <a:t>S</a:t>
            </a:r>
            <a:r>
              <a:rPr lang="tr-TR" i="0" dirty="0">
                <a:solidFill>
                  <a:srgbClr val="011627"/>
                </a:solidFill>
                <a:effectLst/>
              </a:rPr>
              <a:t>ağlığı teşvik etmek (</a:t>
            </a:r>
            <a:r>
              <a:rPr lang="tr-TR" i="0" dirty="0" err="1">
                <a:solidFill>
                  <a:srgbClr val="011627"/>
                </a:solidFill>
                <a:effectLst/>
              </a:rPr>
              <a:t>to</a:t>
            </a:r>
            <a:r>
              <a:rPr lang="tr-TR" i="0" dirty="0">
                <a:solidFill>
                  <a:srgbClr val="011627"/>
                </a:solidFill>
                <a:effectLst/>
              </a:rPr>
              <a:t> </a:t>
            </a:r>
            <a:r>
              <a:rPr lang="tr-TR" i="0" dirty="0" err="1">
                <a:solidFill>
                  <a:srgbClr val="011627"/>
                </a:solidFill>
                <a:effectLst/>
              </a:rPr>
              <a:t>promote</a:t>
            </a:r>
            <a:r>
              <a:rPr lang="tr-TR" i="0" dirty="0">
                <a:solidFill>
                  <a:srgbClr val="011627"/>
                </a:solidFill>
                <a:effectLst/>
              </a:rPr>
              <a:t>)</a:t>
            </a:r>
          </a:p>
          <a:p>
            <a:pPr algn="just"/>
            <a:endParaRPr lang="tr-TR" dirty="0">
              <a:solidFill>
                <a:srgbClr val="011627"/>
              </a:solidFill>
            </a:endParaRPr>
          </a:p>
          <a:p>
            <a:pPr algn="just"/>
            <a:r>
              <a:rPr lang="tr-TR" dirty="0">
                <a:solidFill>
                  <a:srgbClr val="011627"/>
                </a:solidFill>
              </a:rPr>
              <a:t>G</a:t>
            </a:r>
            <a:r>
              <a:rPr lang="tr-TR" i="0" dirty="0">
                <a:solidFill>
                  <a:srgbClr val="011627"/>
                </a:solidFill>
                <a:effectLst/>
              </a:rPr>
              <a:t>üçlü temel sağlık hizmetlerine dayalı evrensel sağlık güvencesine doğru yolculuklarında ülkeleri destekleyerek sağlık sağlamak. (</a:t>
            </a:r>
            <a:r>
              <a:rPr lang="tr-TR" i="0" dirty="0" err="1">
                <a:solidFill>
                  <a:srgbClr val="011627"/>
                </a:solidFill>
                <a:effectLst/>
              </a:rPr>
              <a:t>to</a:t>
            </a:r>
            <a:r>
              <a:rPr lang="tr-TR" i="0" dirty="0">
                <a:solidFill>
                  <a:srgbClr val="011627"/>
                </a:solidFill>
                <a:effectLst/>
              </a:rPr>
              <a:t> </a:t>
            </a:r>
            <a:r>
              <a:rPr lang="tr-TR" i="0" dirty="0" err="1">
                <a:solidFill>
                  <a:srgbClr val="011627"/>
                </a:solidFill>
                <a:effectLst/>
              </a:rPr>
              <a:t>provide</a:t>
            </a:r>
            <a:r>
              <a:rPr lang="tr-TR" i="0" dirty="0">
                <a:solidFill>
                  <a:srgbClr val="011627"/>
                </a:solidFill>
                <a:effectLst/>
              </a:rPr>
              <a:t>)</a:t>
            </a:r>
          </a:p>
          <a:p>
            <a:pPr algn="just"/>
            <a:endParaRPr lang="tr-TR" dirty="0">
              <a:solidFill>
                <a:srgbClr val="011627"/>
              </a:solidFill>
            </a:endParaRPr>
          </a:p>
          <a:p>
            <a:pPr algn="just"/>
            <a:r>
              <a:rPr lang="tr-TR" i="0" dirty="0">
                <a:solidFill>
                  <a:srgbClr val="011627"/>
                </a:solidFill>
                <a:effectLst/>
              </a:rPr>
              <a:t>Sağlığı korumak </a:t>
            </a:r>
            <a:r>
              <a:rPr lang="tr-TR" dirty="0">
                <a:solidFill>
                  <a:srgbClr val="011627"/>
                </a:solidFill>
              </a:rPr>
              <a:t>((</a:t>
            </a:r>
            <a:r>
              <a:rPr lang="tr-TR" dirty="0" err="1">
                <a:solidFill>
                  <a:srgbClr val="011627"/>
                </a:solidFill>
              </a:rPr>
              <a:t>to</a:t>
            </a:r>
            <a:r>
              <a:rPr lang="tr-TR" dirty="0">
                <a:solidFill>
                  <a:srgbClr val="011627"/>
                </a:solidFill>
              </a:rPr>
              <a:t> </a:t>
            </a:r>
            <a:r>
              <a:rPr lang="tr-TR" dirty="0" err="1">
                <a:solidFill>
                  <a:srgbClr val="011627"/>
                </a:solidFill>
              </a:rPr>
              <a:t>protect</a:t>
            </a:r>
            <a:r>
              <a:rPr lang="tr-TR" dirty="0">
                <a:solidFill>
                  <a:srgbClr val="011627"/>
                </a:solidFill>
              </a:rPr>
              <a:t>)</a:t>
            </a:r>
          </a:p>
          <a:p>
            <a:pPr algn="just"/>
            <a:endParaRPr lang="tr-TR" i="0" dirty="0">
              <a:solidFill>
                <a:srgbClr val="011627"/>
              </a:solidFill>
              <a:effectLst/>
            </a:endParaRPr>
          </a:p>
          <a:p>
            <a:pPr algn="just"/>
            <a:endParaRPr lang="tr-TR" i="0" dirty="0">
              <a:solidFill>
                <a:srgbClr val="011627"/>
              </a:solidFill>
              <a:effectLst/>
            </a:endParaRPr>
          </a:p>
          <a:p>
            <a:pPr algn="just"/>
            <a:r>
              <a:rPr lang="tr-TR" i="0" dirty="0">
                <a:solidFill>
                  <a:srgbClr val="011627"/>
                </a:solidFill>
                <a:effectLst/>
              </a:rPr>
              <a:t>Sağlığı güçlendirmek (</a:t>
            </a:r>
            <a:r>
              <a:rPr lang="en-US" i="0" dirty="0">
                <a:solidFill>
                  <a:srgbClr val="011627"/>
                </a:solidFill>
                <a:effectLst/>
              </a:rPr>
              <a:t>to power</a:t>
            </a:r>
            <a:r>
              <a:rPr lang="tr-TR" i="0" dirty="0">
                <a:solidFill>
                  <a:srgbClr val="011627"/>
                </a:solidFill>
                <a:effectLst/>
              </a:rPr>
              <a:t> </a:t>
            </a:r>
            <a:r>
              <a:rPr lang="tr-TR" i="0" dirty="0" err="1">
                <a:solidFill>
                  <a:srgbClr val="011627"/>
                </a:solidFill>
                <a:effectLst/>
              </a:rPr>
              <a:t>for</a:t>
            </a:r>
            <a:r>
              <a:rPr lang="tr-TR" i="0" dirty="0">
                <a:solidFill>
                  <a:srgbClr val="011627"/>
                </a:solidFill>
                <a:effectLst/>
              </a:rPr>
              <a:t> </a:t>
            </a:r>
            <a:r>
              <a:rPr lang="tr-TR" i="0" dirty="0" err="1">
                <a:solidFill>
                  <a:srgbClr val="011627"/>
                </a:solidFill>
                <a:effectLst/>
              </a:rPr>
              <a:t>health</a:t>
            </a:r>
            <a:r>
              <a:rPr lang="tr-TR" i="0" dirty="0">
                <a:solidFill>
                  <a:srgbClr val="011627"/>
                </a:solidFill>
                <a:effectLst/>
              </a:rPr>
              <a:t>)</a:t>
            </a:r>
            <a:r>
              <a:rPr lang="en-US" i="0" dirty="0">
                <a:solidFill>
                  <a:srgbClr val="011627"/>
                </a:solidFill>
                <a:effectLst/>
              </a:rPr>
              <a:t>  </a:t>
            </a:r>
            <a:endParaRPr lang="tr-TR" i="0" dirty="0">
              <a:solidFill>
                <a:srgbClr val="011627"/>
              </a:solidFill>
              <a:effectLst/>
            </a:endParaRPr>
          </a:p>
          <a:p>
            <a:pPr algn="just"/>
            <a:r>
              <a:rPr lang="tr-TR" dirty="0">
                <a:solidFill>
                  <a:srgbClr val="011627"/>
                </a:solidFill>
              </a:rPr>
              <a:t>Ü</a:t>
            </a:r>
            <a:r>
              <a:rPr lang="tr-TR" i="0" dirty="0">
                <a:solidFill>
                  <a:srgbClr val="011627"/>
                </a:solidFill>
                <a:effectLst/>
              </a:rPr>
              <a:t>lkelerin Sürdürülebilir Kalkınma Hedefleri hedeflerine ulaşmalarını en etkili şekilde hızlandırmalarını desteklemek için bilimin, araştırmanın, dijital teknolojilerin, verilerin ve iletişimin gücünden yararlanmak</a:t>
            </a:r>
          </a:p>
          <a:p>
            <a:pPr algn="just"/>
            <a:endParaRPr lang="tr-TR" dirty="0">
              <a:solidFill>
                <a:srgbClr val="011627"/>
              </a:solidFill>
            </a:endParaRPr>
          </a:p>
          <a:p>
            <a:pPr algn="just"/>
            <a:r>
              <a:rPr lang="tr-TR" dirty="0">
                <a:solidFill>
                  <a:srgbClr val="011627"/>
                </a:solidFill>
              </a:rPr>
              <a:t>S</a:t>
            </a:r>
            <a:r>
              <a:rPr lang="tr-TR" i="0" dirty="0">
                <a:solidFill>
                  <a:srgbClr val="011627"/>
                </a:solidFill>
                <a:effectLst/>
              </a:rPr>
              <a:t>ağlık için performans göstermek (</a:t>
            </a:r>
            <a:r>
              <a:rPr lang="tr-TR" dirty="0" err="1">
                <a:solidFill>
                  <a:srgbClr val="011627"/>
                </a:solidFill>
              </a:rPr>
              <a:t>t</a:t>
            </a:r>
            <a:r>
              <a:rPr lang="tr-TR" i="0" dirty="0" err="1">
                <a:solidFill>
                  <a:srgbClr val="011627"/>
                </a:solidFill>
                <a:effectLst/>
              </a:rPr>
              <a:t>o</a:t>
            </a:r>
            <a:r>
              <a:rPr lang="tr-TR" i="0" dirty="0">
                <a:solidFill>
                  <a:srgbClr val="011627"/>
                </a:solidFill>
                <a:effectLst/>
              </a:rPr>
              <a:t> </a:t>
            </a:r>
            <a:r>
              <a:rPr lang="en-US" i="0" dirty="0">
                <a:solidFill>
                  <a:srgbClr val="011627"/>
                </a:solidFill>
                <a:effectLst/>
              </a:rPr>
              <a:t>perform for health</a:t>
            </a:r>
            <a:r>
              <a:rPr lang="tr-TR" i="0" dirty="0">
                <a:solidFill>
                  <a:srgbClr val="011627"/>
                </a:solidFill>
                <a:effectLst/>
              </a:rPr>
              <a:t>)</a:t>
            </a:r>
          </a:p>
          <a:p>
            <a:pPr algn="just"/>
            <a:r>
              <a:rPr lang="tr-TR" dirty="0">
                <a:solidFill>
                  <a:srgbClr val="011627"/>
                </a:solidFill>
              </a:rPr>
              <a:t>D</a:t>
            </a:r>
            <a:r>
              <a:rPr lang="tr-TR" i="0" dirty="0">
                <a:solidFill>
                  <a:srgbClr val="011627"/>
                </a:solidFill>
                <a:effectLst/>
              </a:rPr>
              <a:t>aha güçlü bir DSÖ oluşturmak için çalışmaya devam etmek</a:t>
            </a:r>
          </a:p>
          <a:p>
            <a:pPr algn="just"/>
            <a:endParaRPr lang="tr-TR" b="1" i="0" dirty="0">
              <a:solidFill>
                <a:srgbClr val="011627"/>
              </a:solidFill>
              <a:effectLst/>
            </a:endParaRPr>
          </a:p>
          <a:p>
            <a:pPr algn="just"/>
            <a:endParaRPr lang="tr-TR" b="0" i="0" dirty="0">
              <a:solidFill>
                <a:srgbClr val="011627"/>
              </a:solidFill>
              <a:effectLst/>
            </a:endParaRPr>
          </a:p>
          <a:p>
            <a:endParaRPr lang="tr-TR" dirty="0"/>
          </a:p>
        </p:txBody>
      </p:sp>
      <p:sp>
        <p:nvSpPr>
          <p:cNvPr id="5" name="Metin kutusu 4">
            <a:extLst>
              <a:ext uri="{FF2B5EF4-FFF2-40B4-BE49-F238E27FC236}">
                <a16:creationId xmlns:a16="http://schemas.microsoft.com/office/drawing/2014/main" id="{80CF9ADA-5AC1-47A9-6A03-AEF732D7E7AB}"/>
              </a:ext>
            </a:extLst>
          </p:cNvPr>
          <p:cNvSpPr txBox="1"/>
          <p:nvPr/>
        </p:nvSpPr>
        <p:spPr>
          <a:xfrm>
            <a:off x="1206875" y="6095545"/>
            <a:ext cx="9281831" cy="646331"/>
          </a:xfrm>
          <a:prstGeom prst="rect">
            <a:avLst/>
          </a:prstGeom>
          <a:noFill/>
        </p:spPr>
        <p:txBody>
          <a:bodyPr wrap="square">
            <a:spAutoFit/>
          </a:bodyPr>
          <a:lstStyle/>
          <a:p>
            <a:pPr marL="457200" marR="0" lvl="1" indent="0" algn="just"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World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Health</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Organization</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srgbClr val="3C4245"/>
                </a:solidFill>
                <a:effectLst/>
                <a:uLnTx/>
                <a:uFillTx/>
                <a:latin typeface="Calibri" panose="020F0502020204030204"/>
                <a:ea typeface="+mn-ea"/>
                <a:cs typeface="+mn-cs"/>
              </a:rPr>
              <a:t>WHO Director-General's opening remarks at the 154th session of the Executive Board – 22 January 2024</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 (Erişim tarihi: 22.01.2022) Erişim adresi</a:t>
            </a:r>
            <a:r>
              <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srgbClr val="0070C0"/>
                </a:solidFill>
                <a:effectLst/>
                <a:uLnTx/>
                <a:uFillTx/>
                <a:latin typeface="Calibri" panose="020F0502020204030204"/>
                <a:ea typeface="+mn-ea"/>
                <a:cs typeface="+mn-cs"/>
                <a:hlinkClick r:id="rId2">
                  <a:extLst>
                    <a:ext uri="{A12FA001-AC4F-418D-AE19-62706E023703}">
                      <ahyp:hlinkClr xmlns:ahyp="http://schemas.microsoft.com/office/drawing/2018/hyperlinkcolor" val="tx"/>
                    </a:ext>
                  </a:extLst>
                </a:hlinkClick>
              </a:rPr>
              <a:t>https://www.who.int/director-general/speeches/detail/who-director-general-s-opening-remarks-at-the-154th-session-of-the-executive-board-22-january-2024</a:t>
            </a:r>
            <a:r>
              <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rPr>
              <a:t> </a:t>
            </a:r>
            <a:endParaRPr kumimoji="0" lang="en-US" sz="12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34634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2B33B952-2660-4EF9-DB47-49B0DAF633B7}"/>
              </a:ext>
            </a:extLst>
          </p:cNvPr>
          <p:cNvSpPr txBox="1"/>
          <p:nvPr/>
        </p:nvSpPr>
        <p:spPr>
          <a:xfrm>
            <a:off x="605117" y="3429000"/>
            <a:ext cx="8216153" cy="923330"/>
          </a:xfrm>
          <a:prstGeom prst="rect">
            <a:avLst/>
          </a:prstGeom>
          <a:noFill/>
        </p:spPr>
        <p:txBody>
          <a:bodyPr wrap="square">
            <a:spAutoFit/>
          </a:bodyPr>
          <a:lstStyle/>
          <a:p>
            <a:pPr algn="l"/>
            <a:endParaRPr lang="tr-TR" b="1" i="0" dirty="0">
              <a:solidFill>
                <a:srgbClr val="FF0000"/>
              </a:solidFill>
              <a:effectLst/>
              <a:latin typeface="Overpass"/>
            </a:endParaRPr>
          </a:p>
          <a:p>
            <a:pPr algn="l"/>
            <a:endParaRPr lang="tr-TR" b="1" i="0" dirty="0">
              <a:solidFill>
                <a:srgbClr val="230050"/>
              </a:solidFill>
              <a:effectLst/>
              <a:latin typeface="Overpass"/>
            </a:endParaRPr>
          </a:p>
          <a:p>
            <a:pPr algn="l"/>
            <a:endParaRPr lang="tr-TR" b="1" dirty="0">
              <a:solidFill>
                <a:srgbClr val="230050"/>
              </a:solidFill>
              <a:latin typeface="Overpass"/>
            </a:endParaRPr>
          </a:p>
        </p:txBody>
      </p:sp>
      <p:sp>
        <p:nvSpPr>
          <p:cNvPr id="6" name="Metin kutusu 5">
            <a:extLst>
              <a:ext uri="{FF2B5EF4-FFF2-40B4-BE49-F238E27FC236}">
                <a16:creationId xmlns:a16="http://schemas.microsoft.com/office/drawing/2014/main" id="{7DEAA2A3-51D1-42E6-309F-D68A7B19AB7C}"/>
              </a:ext>
            </a:extLst>
          </p:cNvPr>
          <p:cNvSpPr txBox="1"/>
          <p:nvPr/>
        </p:nvSpPr>
        <p:spPr>
          <a:xfrm>
            <a:off x="1237129" y="6396335"/>
            <a:ext cx="9049871" cy="461665"/>
          </a:xfrm>
          <a:prstGeom prst="rect">
            <a:avLst/>
          </a:prstGeom>
          <a:noFill/>
        </p:spPr>
        <p:txBody>
          <a:bodyPr wrap="square">
            <a:spAutoFit/>
          </a:bodyPr>
          <a:lstStyle/>
          <a:p>
            <a:pPr marL="457200" marR="0" lvl="1" indent="0" algn="just"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Internatıonal</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Labour</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Organization</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srgbClr val="3C4245"/>
                </a:solidFill>
                <a:effectLst/>
                <a:uLnTx/>
                <a:uFillTx/>
                <a:latin typeface="Calibri" panose="020F0502020204030204"/>
                <a:ea typeface="+mn-ea"/>
                <a:cs typeface="+mn-cs"/>
              </a:rPr>
              <a:t>OSH measures key to prevent violence and harassment in the world of work, says ILO report</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 (Erişim tarihi: 22.01.2024) Erişim adresi: </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hlinkClick r:id="rId2"/>
              </a:rPr>
              <a:t>https://www.ilo.org/global/about-the-ilo/newsroom/news/WCMS_908836/lang--en/index.htm</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 </a:t>
            </a:r>
          </a:p>
        </p:txBody>
      </p:sp>
      <p:sp>
        <p:nvSpPr>
          <p:cNvPr id="3" name="Metin kutusu 2">
            <a:extLst>
              <a:ext uri="{FF2B5EF4-FFF2-40B4-BE49-F238E27FC236}">
                <a16:creationId xmlns:a16="http://schemas.microsoft.com/office/drawing/2014/main" id="{44F9CF78-42AC-BA53-1E13-406DAB8C4600}"/>
              </a:ext>
            </a:extLst>
          </p:cNvPr>
          <p:cNvSpPr txBox="1"/>
          <p:nvPr/>
        </p:nvSpPr>
        <p:spPr>
          <a:xfrm>
            <a:off x="470645" y="440858"/>
            <a:ext cx="10945907" cy="5170646"/>
          </a:xfrm>
          <a:prstGeom prst="rect">
            <a:avLst/>
          </a:prstGeom>
          <a:noFill/>
        </p:spPr>
        <p:txBody>
          <a:bodyPr wrap="square">
            <a:spAutoFit/>
          </a:bodyPr>
          <a:lstStyle/>
          <a:p>
            <a:pPr algn="just"/>
            <a:r>
              <a:rPr lang="tr-TR" sz="2000" b="1" i="0" dirty="0">
                <a:solidFill>
                  <a:srgbClr val="202124"/>
                </a:solidFill>
                <a:effectLst/>
              </a:rPr>
              <a:t>Uluslararası Çalışma Örgütü (International </a:t>
            </a:r>
            <a:r>
              <a:rPr lang="tr-TR" sz="2000" b="1" i="0" dirty="0" err="1">
                <a:solidFill>
                  <a:srgbClr val="202124"/>
                </a:solidFill>
                <a:effectLst/>
              </a:rPr>
              <a:t>Labour</a:t>
            </a:r>
            <a:r>
              <a:rPr lang="tr-TR" sz="2000" b="1" i="0" dirty="0">
                <a:solidFill>
                  <a:srgbClr val="202124"/>
                </a:solidFill>
                <a:effectLst/>
              </a:rPr>
              <a:t> </a:t>
            </a:r>
            <a:r>
              <a:rPr lang="tr-TR" sz="2000" b="1" i="0" dirty="0" err="1">
                <a:solidFill>
                  <a:srgbClr val="202124"/>
                </a:solidFill>
                <a:effectLst/>
              </a:rPr>
              <a:t>Organization</a:t>
            </a:r>
            <a:r>
              <a:rPr lang="tr-TR" sz="2000" b="1" i="0" dirty="0">
                <a:solidFill>
                  <a:srgbClr val="202124"/>
                </a:solidFill>
                <a:effectLst/>
              </a:rPr>
              <a:t>)</a:t>
            </a:r>
            <a:r>
              <a:rPr lang="tr-TR" sz="2000" b="1" i="1" dirty="0">
                <a:solidFill>
                  <a:srgbClr val="525252"/>
                </a:solidFill>
                <a:effectLst/>
              </a:rPr>
              <a:t>’</a:t>
            </a:r>
            <a:r>
              <a:rPr lang="tr-TR" sz="2000" b="1" dirty="0">
                <a:solidFill>
                  <a:srgbClr val="202124"/>
                </a:solidFill>
              </a:rPr>
              <a:t> ‘’</a:t>
            </a:r>
            <a:r>
              <a:rPr lang="tr-TR" sz="2000" b="1" i="1" dirty="0">
                <a:solidFill>
                  <a:srgbClr val="525252"/>
                </a:solidFill>
              </a:rPr>
              <a:t>İş Sağlığı ve Güvenliği Önlemleri Aracılığıyla Çalışma Yaşamında Şiddet ve Tacizin Önlenmesi ve Ele Alınması’ </a:t>
            </a:r>
            <a:r>
              <a:rPr lang="tr-TR" sz="2000" b="1" i="1" dirty="0">
                <a:solidFill>
                  <a:srgbClr val="525252"/>
                </a:solidFill>
                <a:effectLst/>
              </a:rPr>
              <a:t>başlıklı bir rapor yayınladı.</a:t>
            </a:r>
          </a:p>
          <a:p>
            <a:pPr algn="just"/>
            <a:endParaRPr lang="tr-TR" i="1" dirty="0">
              <a:solidFill>
                <a:srgbClr val="525252"/>
              </a:solidFill>
            </a:endParaRPr>
          </a:p>
          <a:p>
            <a:pPr algn="just"/>
            <a:r>
              <a:rPr lang="tr-TR" dirty="0">
                <a:solidFill>
                  <a:srgbClr val="525252"/>
                </a:solidFill>
              </a:rPr>
              <a:t>Ş</a:t>
            </a:r>
            <a:r>
              <a:rPr lang="tr-TR" b="0" i="0" dirty="0">
                <a:solidFill>
                  <a:srgbClr val="525252"/>
                </a:solidFill>
                <a:effectLst/>
              </a:rPr>
              <a:t>iddet ve tacizin kök nedenlerini ele alınması ve daha iyi çalışma ortamları için kolektif eylemin teşvik edilmesi amacıyla </a:t>
            </a:r>
            <a:r>
              <a:rPr lang="tr-TR" b="1" i="0" dirty="0">
                <a:solidFill>
                  <a:srgbClr val="525252"/>
                </a:solidFill>
                <a:effectLst/>
              </a:rPr>
              <a:t>İş Sağlığı ve Güvenliği (İSG) çerçevelerinin </a:t>
            </a:r>
            <a:r>
              <a:rPr lang="tr-TR" b="0" i="0" dirty="0">
                <a:solidFill>
                  <a:srgbClr val="525252"/>
                </a:solidFill>
                <a:effectLst/>
              </a:rPr>
              <a:t>kullanılması vurgulanıyor.</a:t>
            </a:r>
          </a:p>
          <a:p>
            <a:pPr algn="just"/>
            <a:endParaRPr lang="tr-TR" dirty="0">
              <a:solidFill>
                <a:srgbClr val="525252"/>
              </a:solidFill>
            </a:endParaRPr>
          </a:p>
          <a:p>
            <a:pPr algn="just"/>
            <a:r>
              <a:rPr lang="tr-TR" b="0" i="0" dirty="0">
                <a:solidFill>
                  <a:srgbClr val="525252"/>
                </a:solidFill>
                <a:effectLst/>
              </a:rPr>
              <a:t>İSG çerçevelerinin, şiddet ve tacizin kök nedenlerini ele alarak, yetersiz iş organizasyonu, belirli görevlerle ilgili faktörler (örneğin yalnız çalışma veya üçüncü taraflarla sürekli etkileşim halinde olma) ve yüksek stres seviyelerinin söz konusu olduğu çalışma koşulları gibi altta yatan riskleri irdeleyerek ele aldığı vurgulanıyor. </a:t>
            </a:r>
          </a:p>
          <a:p>
            <a:pPr algn="just"/>
            <a:endParaRPr lang="tr-TR" dirty="0">
              <a:solidFill>
                <a:srgbClr val="525252"/>
              </a:solidFill>
            </a:endParaRPr>
          </a:p>
          <a:p>
            <a:pPr algn="just"/>
            <a:r>
              <a:rPr lang="tr-TR" b="0" i="0" dirty="0">
                <a:solidFill>
                  <a:srgbClr val="525252"/>
                </a:solidFill>
                <a:effectLst/>
              </a:rPr>
              <a:t>İş birliği ve sosyal diyaloga dayalı İSG çerçevelerinin, şiddetten uzak çalışma ortamları oluşturmak için hem işverenleri hem de çalışanları teşvik ettiği belirtiliyor.</a:t>
            </a:r>
          </a:p>
          <a:p>
            <a:pPr algn="just"/>
            <a:endParaRPr lang="tr-TR" b="0" i="0" dirty="0">
              <a:solidFill>
                <a:srgbClr val="525252"/>
              </a:solidFill>
              <a:effectLst/>
            </a:endParaRPr>
          </a:p>
          <a:p>
            <a:pPr algn="just"/>
            <a:r>
              <a:rPr lang="tr-TR" b="0" i="0" dirty="0">
                <a:solidFill>
                  <a:srgbClr val="525252"/>
                </a:solidFill>
                <a:effectLst/>
              </a:rPr>
              <a:t>Rapora göre, incelenen 25 ülkede, iş yerindeki şiddet ve tacizle ilgili tüm yasal hükümlerin yaklaşık üçte ikisi İSG mevzuatı ve yönetmeliklerinde bulunuyor. İSG politikaları, işverenlerin ve çalışanların sorumluluklarını tanımlamak ve önleyici stratejileri belirlemek konusunda diğer düzenleyici yaklaşımlara kıyasla daha detaylı.</a:t>
            </a:r>
          </a:p>
          <a:p>
            <a:endParaRPr lang="tr-TR" dirty="0"/>
          </a:p>
        </p:txBody>
      </p:sp>
    </p:spTree>
    <p:extLst>
      <p:ext uri="{BB962C8B-B14F-4D97-AF65-F5344CB8AC3E}">
        <p14:creationId xmlns:p14="http://schemas.microsoft.com/office/powerpoint/2010/main" val="277970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0083C52C-61E1-789A-1BC9-586F33E10CAC}"/>
              </a:ext>
            </a:extLst>
          </p:cNvPr>
          <p:cNvSpPr txBox="1"/>
          <p:nvPr/>
        </p:nvSpPr>
        <p:spPr>
          <a:xfrm>
            <a:off x="1139638" y="242247"/>
            <a:ext cx="6098240" cy="677108"/>
          </a:xfrm>
          <a:prstGeom prst="rect">
            <a:avLst/>
          </a:prstGeom>
          <a:noFill/>
        </p:spPr>
        <p:txBody>
          <a:bodyPr wrap="square">
            <a:spAutoFit/>
          </a:bodyPr>
          <a:lstStyle/>
          <a:p>
            <a:br>
              <a:rPr lang="tr-TR" dirty="0"/>
            </a:br>
            <a:r>
              <a:rPr lang="tr-TR" sz="2000" b="1" i="0" dirty="0">
                <a:solidFill>
                  <a:srgbClr val="011627"/>
                </a:solidFill>
                <a:effectLst/>
              </a:rPr>
              <a:t>Kamerun sıtma aşısının dağıtımını başlatıyor</a:t>
            </a:r>
            <a:endParaRPr lang="tr-TR" b="1" dirty="0"/>
          </a:p>
        </p:txBody>
      </p:sp>
      <p:sp>
        <p:nvSpPr>
          <p:cNvPr id="5" name="Metin kutusu 4">
            <a:extLst>
              <a:ext uri="{FF2B5EF4-FFF2-40B4-BE49-F238E27FC236}">
                <a16:creationId xmlns:a16="http://schemas.microsoft.com/office/drawing/2014/main" id="{10B94941-31FA-2CDB-2B7A-F6D9A469068A}"/>
              </a:ext>
            </a:extLst>
          </p:cNvPr>
          <p:cNvSpPr txBox="1"/>
          <p:nvPr/>
        </p:nvSpPr>
        <p:spPr>
          <a:xfrm>
            <a:off x="1139638" y="919355"/>
            <a:ext cx="10075209" cy="3693319"/>
          </a:xfrm>
          <a:prstGeom prst="rect">
            <a:avLst/>
          </a:prstGeom>
          <a:noFill/>
        </p:spPr>
        <p:txBody>
          <a:bodyPr wrap="square">
            <a:spAutoFit/>
          </a:bodyPr>
          <a:lstStyle/>
          <a:p>
            <a:pPr algn="just"/>
            <a:r>
              <a:rPr lang="tr-TR" b="0" i="0" dirty="0">
                <a:solidFill>
                  <a:srgbClr val="011627"/>
                </a:solidFill>
                <a:effectLst/>
              </a:rPr>
              <a:t>Kamerun bugün RTS,S sıtma aşısını rutin ulusal aşılama hizmetlerine dahil ederek Gana, Kenya ve Malavi'de yürütülen sıtma aşısı pilot programının dışında bunu yapan ilk ülke oldu.</a:t>
            </a:r>
          </a:p>
          <a:p>
            <a:pPr algn="just"/>
            <a:endParaRPr lang="tr-TR" dirty="0">
              <a:solidFill>
                <a:srgbClr val="011627"/>
              </a:solidFill>
            </a:endParaRPr>
          </a:p>
          <a:p>
            <a:pPr algn="just"/>
            <a:r>
              <a:rPr lang="tr-TR" b="0" i="0" dirty="0">
                <a:solidFill>
                  <a:srgbClr val="011627"/>
                </a:solidFill>
                <a:effectLst/>
              </a:rPr>
              <a:t>Sıtma yükü, 2022'de küresel sıtma vakalarının yaklaşık %94'ünü ve buna bağlı ölümlerin %95'ini oluşturan Afrika kıtasında en yüksek düzeydedir. 2022'de dünya çapında 249 milyon sıtma vakası vardı ve bu da 608.000 ölüme yol açtı. Bu ölümlerin %77'si çoğunlukla Afrika'da olmak üzere 5 yaşın altındaki çocuklardı</a:t>
            </a:r>
          </a:p>
          <a:p>
            <a:pPr algn="just"/>
            <a:endParaRPr lang="tr-TR" dirty="0">
              <a:solidFill>
                <a:srgbClr val="011627"/>
              </a:solidFill>
            </a:endParaRPr>
          </a:p>
          <a:p>
            <a:pPr algn="just"/>
            <a:r>
              <a:rPr lang="tr-TR" b="0" i="0" dirty="0">
                <a:solidFill>
                  <a:srgbClr val="011627"/>
                </a:solidFill>
                <a:effectLst/>
              </a:rPr>
              <a:t>Gana, Kenya ve Malavi, 2019 yılından bu yana Sıtma Aşısı Uygulama Programı (MVIP) olarak bilinen pilot programın bir parçası olarak RTS,S aşısını seçilen bölgelerdeki yaklaşık 5 aylıktan itibaren çocuklara dört dozluk bir programla uyguluyor aşıyı almaya uygun yaştaki çocuklarda tüm nedenlere bağlı ölümlerde %13'lük kayda değer bir düşüş ve ciddi sıtma hastalıkları ve hastaneye yatışlarda önemli azalmalar sağlandı.</a:t>
            </a:r>
          </a:p>
          <a:p>
            <a:pPr algn="just"/>
            <a:endParaRPr lang="tr-TR" b="0" i="0" dirty="0">
              <a:solidFill>
                <a:srgbClr val="011627"/>
              </a:solidFill>
              <a:effectLst/>
            </a:endParaRPr>
          </a:p>
        </p:txBody>
      </p:sp>
      <p:sp>
        <p:nvSpPr>
          <p:cNvPr id="9" name="Metin kutusu 8">
            <a:extLst>
              <a:ext uri="{FF2B5EF4-FFF2-40B4-BE49-F238E27FC236}">
                <a16:creationId xmlns:a16="http://schemas.microsoft.com/office/drawing/2014/main" id="{7DF8B60B-D917-354C-92C1-F4EAB033420E}"/>
              </a:ext>
            </a:extLst>
          </p:cNvPr>
          <p:cNvSpPr txBox="1"/>
          <p:nvPr/>
        </p:nvSpPr>
        <p:spPr>
          <a:xfrm>
            <a:off x="1766102" y="6396335"/>
            <a:ext cx="7910232" cy="461665"/>
          </a:xfrm>
          <a:prstGeom prst="rect">
            <a:avLst/>
          </a:prstGeom>
          <a:noFill/>
        </p:spPr>
        <p:txBody>
          <a:bodyPr wrap="square">
            <a:spAutoFit/>
          </a:bodyPr>
          <a:lstStyle/>
          <a:p>
            <a:pPr marL="457200" marR="0" lvl="1" indent="0" algn="just"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World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Health</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Organization</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srgbClr val="3C4245"/>
                </a:solidFill>
                <a:effectLst/>
                <a:uLnTx/>
                <a:uFillTx/>
                <a:latin typeface="Calibri" panose="020F0502020204030204"/>
                <a:ea typeface="+mn-ea"/>
                <a:cs typeface="+mn-cs"/>
              </a:rPr>
              <a:t>Cameroon kicks off malaria vaccine rollout</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 (Erişim tarihi: 22.01.2024) Erişim adresi</a:t>
            </a:r>
            <a:r>
              <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hlinkClick r:id="rId2"/>
              </a:rPr>
              <a:t>https://www.afro.who.int/countries/cameroon/news/cameroon-kicks-malaria-vaccine-rollout</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US" sz="12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63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3EA1E35C-777E-291B-6F15-26D1C7333934}"/>
              </a:ext>
            </a:extLst>
          </p:cNvPr>
          <p:cNvSpPr txBox="1"/>
          <p:nvPr/>
        </p:nvSpPr>
        <p:spPr>
          <a:xfrm>
            <a:off x="1327897" y="197346"/>
            <a:ext cx="2662518" cy="369332"/>
          </a:xfrm>
          <a:prstGeom prst="rect">
            <a:avLst/>
          </a:prstGeom>
          <a:noFill/>
        </p:spPr>
        <p:txBody>
          <a:bodyPr wrap="square" rtlCol="0">
            <a:spAutoFit/>
          </a:bodyPr>
          <a:lstStyle/>
          <a:p>
            <a:r>
              <a:rPr lang="tr-TR" b="1" dirty="0"/>
              <a:t>23 Ocak salı</a:t>
            </a:r>
          </a:p>
        </p:txBody>
      </p:sp>
      <p:sp>
        <p:nvSpPr>
          <p:cNvPr id="4" name="Metin kutusu 3">
            <a:extLst>
              <a:ext uri="{FF2B5EF4-FFF2-40B4-BE49-F238E27FC236}">
                <a16:creationId xmlns:a16="http://schemas.microsoft.com/office/drawing/2014/main" id="{A1B8DDBD-EEC5-23A0-5A9D-2D18B624EF1F}"/>
              </a:ext>
            </a:extLst>
          </p:cNvPr>
          <p:cNvSpPr txBox="1"/>
          <p:nvPr/>
        </p:nvSpPr>
        <p:spPr>
          <a:xfrm>
            <a:off x="1637179" y="2731654"/>
            <a:ext cx="8542244" cy="1477328"/>
          </a:xfrm>
          <a:prstGeom prst="rect">
            <a:avLst/>
          </a:prstGeom>
          <a:noFill/>
        </p:spPr>
        <p:txBody>
          <a:bodyPr wrap="square">
            <a:spAutoFit/>
          </a:bodyPr>
          <a:lstStyle/>
          <a:p>
            <a:pPr algn="l"/>
            <a:endParaRPr lang="tr-TR" b="1" i="0" dirty="0">
              <a:solidFill>
                <a:srgbClr val="FF0000"/>
              </a:solidFill>
              <a:effectLst/>
              <a:latin typeface="Arial" panose="020B0604020202020204" pitchFamily="34" charset="0"/>
            </a:endParaRPr>
          </a:p>
          <a:p>
            <a:pPr algn="l"/>
            <a:endParaRPr lang="tr-TR" b="1" dirty="0">
              <a:solidFill>
                <a:srgbClr val="3C4245"/>
              </a:solidFill>
              <a:latin typeface="Arial" panose="020B0604020202020204" pitchFamily="34" charset="0"/>
            </a:endParaRPr>
          </a:p>
          <a:p>
            <a:pPr algn="l"/>
            <a:endParaRPr lang="tr-TR" b="1" i="0" dirty="0">
              <a:solidFill>
                <a:srgbClr val="3C4245"/>
              </a:solidFill>
              <a:effectLst/>
              <a:latin typeface="Arial" panose="020B0604020202020204" pitchFamily="34" charset="0"/>
            </a:endParaRPr>
          </a:p>
          <a:p>
            <a:pPr algn="l"/>
            <a:endParaRPr lang="tr-TR" b="1" dirty="0">
              <a:solidFill>
                <a:srgbClr val="3C4245"/>
              </a:solidFill>
              <a:latin typeface="Arial" panose="020B0604020202020204" pitchFamily="34" charset="0"/>
            </a:endParaRPr>
          </a:p>
          <a:p>
            <a:pPr algn="l"/>
            <a:endParaRPr lang="en-US" b="1" i="0" dirty="0">
              <a:solidFill>
                <a:srgbClr val="3C4245"/>
              </a:solidFill>
              <a:effectLst/>
              <a:latin typeface="Arial" panose="020B0604020202020204" pitchFamily="34" charset="0"/>
            </a:endParaRPr>
          </a:p>
        </p:txBody>
      </p:sp>
      <p:sp>
        <p:nvSpPr>
          <p:cNvPr id="5" name="Metin kutusu 4">
            <a:extLst>
              <a:ext uri="{FF2B5EF4-FFF2-40B4-BE49-F238E27FC236}">
                <a16:creationId xmlns:a16="http://schemas.microsoft.com/office/drawing/2014/main" id="{850DF692-B929-841D-E733-C98DE2341671}"/>
              </a:ext>
            </a:extLst>
          </p:cNvPr>
          <p:cNvSpPr txBox="1"/>
          <p:nvPr/>
        </p:nvSpPr>
        <p:spPr>
          <a:xfrm>
            <a:off x="1804173" y="6396335"/>
            <a:ext cx="8583653" cy="461665"/>
          </a:xfrm>
          <a:prstGeom prst="rect">
            <a:avLst/>
          </a:prstGeom>
          <a:noFill/>
        </p:spPr>
        <p:txBody>
          <a:bodyPr wrap="square">
            <a:spAutoFit/>
          </a:bodyPr>
          <a:lstStyle/>
          <a:p>
            <a:pPr marL="457200" marR="0" lvl="1" indent="0" algn="just"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World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Health</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Organization</a:t>
            </a:r>
            <a:r>
              <a:rPr lang="tr-TR" sz="1200" dirty="0">
                <a:solidFill>
                  <a:prstClr val="black"/>
                </a:solidFill>
                <a:latin typeface="Calibri" panose="020F0502020204030204"/>
              </a:rPr>
              <a:t> Europe. </a:t>
            </a:r>
            <a:r>
              <a:rPr kumimoji="0" lang="en-US" sz="1200" b="0" i="0" u="none" strike="noStrike" kern="1200" cap="none" spc="0" normalizeH="0" baseline="0" noProof="0" dirty="0">
                <a:ln>
                  <a:noFill/>
                </a:ln>
                <a:solidFill>
                  <a:srgbClr val="3C4245"/>
                </a:solidFill>
                <a:effectLst/>
                <a:uLnTx/>
                <a:uFillTx/>
                <a:latin typeface="Calibri" panose="020F0502020204030204"/>
                <a:ea typeface="+mn-ea"/>
                <a:cs typeface="+mn-cs"/>
              </a:rPr>
              <a:t>Kazakhstan responds to rapid escalation of measles cases</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 (Erişim tarihi: 23.01.2024) Erişim adresi</a:t>
            </a:r>
            <a:r>
              <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srgbClr val="0070C0"/>
                </a:solidFill>
                <a:effectLst/>
                <a:uLnTx/>
                <a:uFillTx/>
                <a:latin typeface="Calibri" panose="020F0502020204030204"/>
                <a:ea typeface="+mn-ea"/>
                <a:cs typeface="+mn-cs"/>
              </a:rPr>
              <a:t>https://www.who.int/europe/news/item/23-01-2024-kazakhstan-responds-to-rapid-escalation-of-measles-cases </a:t>
            </a:r>
          </a:p>
        </p:txBody>
      </p:sp>
      <p:sp>
        <p:nvSpPr>
          <p:cNvPr id="6" name="Metin kutusu 5">
            <a:extLst>
              <a:ext uri="{FF2B5EF4-FFF2-40B4-BE49-F238E27FC236}">
                <a16:creationId xmlns:a16="http://schemas.microsoft.com/office/drawing/2014/main" id="{68A02047-1D6D-AA86-5E55-D0EEC9A3A665}"/>
              </a:ext>
            </a:extLst>
          </p:cNvPr>
          <p:cNvSpPr txBox="1"/>
          <p:nvPr/>
        </p:nvSpPr>
        <p:spPr>
          <a:xfrm>
            <a:off x="1270747" y="821322"/>
            <a:ext cx="10541373" cy="4148508"/>
          </a:xfrm>
          <a:prstGeom prst="rect">
            <a:avLst/>
          </a:prstGeom>
          <a:noFill/>
        </p:spPr>
        <p:txBody>
          <a:bodyPr wrap="square">
            <a:spAutoFit/>
          </a:bodyPr>
          <a:lstStyle/>
          <a:p>
            <a:pPr>
              <a:lnSpc>
                <a:spcPct val="107000"/>
              </a:lnSpc>
              <a:spcAft>
                <a:spcPts val="800"/>
              </a:spcAft>
            </a:pPr>
            <a:r>
              <a:rPr lang="tr-TR" b="1" i="0" dirty="0">
                <a:solidFill>
                  <a:srgbClr val="3C4245"/>
                </a:solidFill>
                <a:effectLst/>
                <a:latin typeface="Arial" panose="020B0604020202020204" pitchFamily="34" charset="0"/>
              </a:rPr>
              <a:t>Kazakistan kızamık vakalarındaki hızlı artışa müdahale ediyor</a:t>
            </a:r>
          </a:p>
          <a:p>
            <a:pPr algn="just">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Kızamık, 2023 yılı için 41 Üye Devlet tarafından bildirilen 42 200'den fazla vaka ile DSÖ Avrupa Bölgesinde yayılmaya devam etmektedir. Bölgede en çok etkilenen ülkeler arasında Kazakistan, 2023 yılında 13 677 vaka ile en yüksek insidansı kaydetmiştir; bu da milyon nüfus başına 639'dan fazla vakaya karşılık gelmektedir. Ülkede 14 yaş altı çocuklar arasında 11 300'den fazla vaka rapor edilmiş olup, bunların %70'i kızamığa karşı aşılanmamıştır.</a:t>
            </a:r>
          </a:p>
          <a:p>
            <a:pPr algn="just">
              <a:lnSpc>
                <a:spcPct val="107000"/>
              </a:lnSpc>
              <a:spcAft>
                <a:spcPts val="800"/>
              </a:spcAft>
            </a:pPr>
            <a:r>
              <a:rPr lang="tr-TR" kern="100" dirty="0">
                <a:latin typeface="Calibri" panose="020F0502020204030204" pitchFamily="34" charset="0"/>
                <a:ea typeface="Calibri" panose="020F0502020204030204" pitchFamily="34" charset="0"/>
                <a:cs typeface="Times New Roman" panose="02020603050405020304" pitchFamily="18" charset="0"/>
              </a:rPr>
              <a:t>S</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algın büyük ölçüde COVID-19 salgını sırasında rutin aşılama dozlarını kaçıran duyarlı çocukların birikmesine bağlanmaktadır; Kazakistan'da bildirilen kızamık vakalarının %65'i 5 yaşın altındaki çocuklardır.</a:t>
            </a:r>
          </a:p>
          <a:p>
            <a:pPr algn="just">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Aşılama kampanyalarını uygulamak için hükümet ek olarak 1,5 milyon doz MMR aşısı satın almıştır. Sağlık Bakanlığı'na göre, 10 Ocak 2024 itibariyle, rutin bağışıklama hizmetleri yoluyla aşılananlara ek olarak Kasım 2023'te başlatılan ek bağışıklama faaliyetleri yoluyla 1 140 000 kişi aşılanmıştır.</a:t>
            </a:r>
          </a:p>
          <a:p>
            <a:pPr algn="just">
              <a:lnSpc>
                <a:spcPct val="107000"/>
              </a:lnSpc>
              <a:spcAft>
                <a:spcPts val="800"/>
              </a:spcAft>
            </a:pP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17720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1C7C1507-2B15-6A8C-4A4E-930160BDBEEF}"/>
              </a:ext>
            </a:extLst>
          </p:cNvPr>
          <p:cNvSpPr txBox="1"/>
          <p:nvPr/>
        </p:nvSpPr>
        <p:spPr>
          <a:xfrm>
            <a:off x="1544733" y="6201175"/>
            <a:ext cx="8743949" cy="830997"/>
          </a:xfrm>
          <a:prstGeom prst="rect">
            <a:avLst/>
          </a:prstGeom>
          <a:noFill/>
        </p:spPr>
        <p:txBody>
          <a:bodyPr wrap="square">
            <a:spAutoFit/>
          </a:bodyPr>
          <a:lstStyle/>
          <a:p>
            <a:pPr lvl="1" algn="just">
              <a:defRPr/>
            </a:pP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United Nations,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The</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United Nations Office at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Geneva</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n-US" sz="1200" b="0" i="0" dirty="0">
                <a:solidFill>
                  <a:srgbClr val="4B4B4B"/>
                </a:solidFill>
                <a:effectLst/>
                <a:latin typeface="Roboto" panose="02000000000000000000" pitchFamily="2" charset="0"/>
              </a:rPr>
              <a:t> Press Briefing By The United Nations Information Service</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 (Erişim tarihi: 23.01.2024) Erişim adresi</a:t>
            </a:r>
            <a:r>
              <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rPr>
              <a:t>: </a:t>
            </a:r>
            <a:r>
              <a:rPr lang="tr-TR" sz="1200" dirty="0">
                <a:hlinkClick r:id="rId2"/>
              </a:rPr>
              <a:t>https://www.ungeneva.org/en/news-media/bi-weekly-briefing/2024/01/press-briefing-united-nations-information-service-3</a:t>
            </a:r>
            <a:r>
              <a:rPr lang="tr-TR" sz="1200" dirty="0"/>
              <a:t> </a:t>
            </a:r>
          </a:p>
          <a:p>
            <a:pPr marL="457200" marR="0" lvl="1" indent="0" algn="just"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4" name="Metin kutusu 3">
            <a:extLst>
              <a:ext uri="{FF2B5EF4-FFF2-40B4-BE49-F238E27FC236}">
                <a16:creationId xmlns:a16="http://schemas.microsoft.com/office/drawing/2014/main" id="{A773B909-1394-0F45-6407-A5D014C3DF4D}"/>
              </a:ext>
            </a:extLst>
          </p:cNvPr>
          <p:cNvSpPr txBox="1"/>
          <p:nvPr/>
        </p:nvSpPr>
        <p:spPr>
          <a:xfrm>
            <a:off x="1544733" y="416423"/>
            <a:ext cx="8930526" cy="646331"/>
          </a:xfrm>
          <a:prstGeom prst="rect">
            <a:avLst/>
          </a:prstGeom>
          <a:noFill/>
        </p:spPr>
        <p:txBody>
          <a:bodyPr wrap="square">
            <a:spAutoFit/>
          </a:bodyPr>
          <a:lstStyle/>
          <a:p>
            <a:r>
              <a:rPr lang="tr-TR" b="1" dirty="0"/>
              <a:t>BİRLEŞMİŞ MİLLETLER ENFORMASYON SERVİSİ TARAFINDAN BASIN BİLGİLENDİRMESİ</a:t>
            </a:r>
          </a:p>
          <a:p>
            <a:r>
              <a:rPr lang="tr-TR" b="1" dirty="0"/>
              <a:t>DSÖ YEMEN TEMSİLCİSİ ARTURO PESİGAN –YEMEN’DEKİ SAĞLIK GİDİŞATI </a:t>
            </a:r>
          </a:p>
        </p:txBody>
      </p:sp>
      <p:sp>
        <p:nvSpPr>
          <p:cNvPr id="7" name="Metin kutusu 6">
            <a:extLst>
              <a:ext uri="{FF2B5EF4-FFF2-40B4-BE49-F238E27FC236}">
                <a16:creationId xmlns:a16="http://schemas.microsoft.com/office/drawing/2014/main" id="{920F8B5C-CE6D-951A-EA6E-E6EEFFAA686C}"/>
              </a:ext>
            </a:extLst>
          </p:cNvPr>
          <p:cNvSpPr txBox="1"/>
          <p:nvPr/>
        </p:nvSpPr>
        <p:spPr>
          <a:xfrm>
            <a:off x="1389250" y="1225689"/>
            <a:ext cx="9241491" cy="4524315"/>
          </a:xfrm>
          <a:prstGeom prst="rect">
            <a:avLst/>
          </a:prstGeom>
          <a:noFill/>
        </p:spPr>
        <p:txBody>
          <a:bodyPr wrap="square">
            <a:spAutoFit/>
          </a:bodyPr>
          <a:lstStyle/>
          <a:p>
            <a:pPr algn="just"/>
            <a:r>
              <a:rPr lang="tr-TR" sz="1800" dirty="0">
                <a:effectLst/>
                <a:latin typeface="Calibri" panose="020F0502020204030204" pitchFamily="34" charset="0"/>
                <a:ea typeface="Calibri" panose="020F0502020204030204" pitchFamily="34" charset="0"/>
                <a:cs typeface="Times New Roman" panose="02020603050405020304" pitchFamily="18" charset="0"/>
              </a:rPr>
              <a:t>Yemen'in dünyanın en kötü insani ve sağlık acil durumlarından biri olmaya devam ettiğini </a:t>
            </a:r>
          </a:p>
          <a:p>
            <a:pPr algn="just"/>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r>
              <a:rPr lang="tr-TR" sz="1800" kern="100" dirty="0">
                <a:effectLst/>
                <a:latin typeface="Calibri" panose="020F0502020204030204" pitchFamily="34" charset="0"/>
                <a:ea typeface="Calibri" panose="020F0502020204030204" pitchFamily="34" charset="0"/>
                <a:cs typeface="Times New Roman" panose="02020603050405020304" pitchFamily="18" charset="0"/>
              </a:rPr>
              <a:t>Bu yıl 17,8 milyon insan sağlık desteğine ihtiyaç duyuyor</a:t>
            </a:r>
          </a:p>
          <a:p>
            <a:pPr algn="just"/>
            <a:r>
              <a:rPr lang="tr-TR" kern="100" dirty="0">
                <a:latin typeface="Calibri" panose="020F0502020204030204" pitchFamily="34" charset="0"/>
                <a:ea typeface="Calibri" panose="020F0502020204030204" pitchFamily="34" charset="0"/>
                <a:cs typeface="Times New Roman" panose="02020603050405020304" pitchFamily="18" charset="0"/>
              </a:rPr>
              <a:t>B</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eş yaşın altındaki 2,4 milyon çocuk yetersiz besleniyor - Yemen'deki çocukların yaklaşık yarısı</a:t>
            </a:r>
          </a:p>
          <a:p>
            <a:pPr algn="just"/>
            <a:r>
              <a:rPr lang="tr-TR" kern="100" dirty="0">
                <a:latin typeface="Calibri" panose="020F0502020204030204" pitchFamily="34" charset="0"/>
                <a:ea typeface="Calibri" panose="020F0502020204030204" pitchFamily="34" charset="0"/>
                <a:cs typeface="Times New Roman" panose="02020603050405020304" pitchFamily="18" charset="0"/>
              </a:rPr>
              <a:t>S</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ağlık tesislerinin yalnızca yüzde 51'i tam olarak faaliyet gösterirken, yüzde 36'sı sınırlı hizmet veriyor, ayrıca, faaliyette olan hastanelerin yaklaşık yüzde 29'unda uzman doktor bulunmuyor </a:t>
            </a:r>
          </a:p>
          <a:p>
            <a:pPr algn="just"/>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algn="just"/>
            <a:r>
              <a:rPr lang="tr-TR" sz="1800" kern="100" dirty="0">
                <a:effectLst/>
                <a:latin typeface="Calibri" panose="020F0502020204030204" pitchFamily="34" charset="0"/>
                <a:ea typeface="Calibri" panose="020F0502020204030204" pitchFamily="34" charset="0"/>
                <a:cs typeface="Times New Roman" panose="02020603050405020304" pitchFamily="18" charset="0"/>
              </a:rPr>
              <a:t>Bu göstergelerin Yemen'in uzun vadeli sağlığını ve kalkınmasını ne ölçüde etkileyeceği henüz ölçülememekle birlikte, etkilerinin Yemenli nesilleri sıkıntıya sokması bekleniyor</a:t>
            </a:r>
          </a:p>
          <a:p>
            <a:pPr algn="just"/>
            <a:endParaRPr lang="tr-TR" dirty="0"/>
          </a:p>
          <a:p>
            <a:pPr algn="just"/>
            <a:r>
              <a:rPr lang="tr-TR" sz="1800" dirty="0">
                <a:effectLst/>
                <a:latin typeface="Calibri" panose="020F0502020204030204" pitchFamily="34" charset="0"/>
                <a:ea typeface="Calibri" panose="020F0502020204030204" pitchFamily="34" charset="0"/>
                <a:cs typeface="Times New Roman" panose="02020603050405020304" pitchFamily="18" charset="0"/>
              </a:rPr>
              <a:t>2016 ve 2021 yılları arasında Yemen, bildirilen 2,5 milyondan fazla vaka ile dünyanın en büyük kolera salgını </a:t>
            </a:r>
          </a:p>
          <a:p>
            <a:pPr algn="just"/>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r>
              <a:rPr lang="tr-TR" sz="1800" dirty="0">
                <a:effectLst/>
                <a:latin typeface="Calibri" panose="020F0502020204030204" pitchFamily="34" charset="0"/>
                <a:ea typeface="Calibri" panose="020F0502020204030204" pitchFamily="34" charset="0"/>
                <a:cs typeface="Times New Roman" panose="02020603050405020304" pitchFamily="18" charset="0"/>
              </a:rPr>
              <a:t>2023'teki finansman açığı yüzde 93'e ulaştı. DSÖ, 2022 yılının Ocak ayında 227 sağlık tesisine karşılık 126 sağlık tesisini destekleyebilmiştir; yani, tüm topluluklara hayat kurtaran hizmetler sunan 101 sağlık tesisinden destek kesilmiştir</a:t>
            </a:r>
            <a:endParaRPr lang="tr-TR" dirty="0"/>
          </a:p>
        </p:txBody>
      </p:sp>
    </p:spTree>
    <p:extLst>
      <p:ext uri="{BB962C8B-B14F-4D97-AF65-F5344CB8AC3E}">
        <p14:creationId xmlns:p14="http://schemas.microsoft.com/office/powerpoint/2010/main" val="1065984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E053ECC4-2174-D1D2-6779-2252D9CEC03B}"/>
              </a:ext>
            </a:extLst>
          </p:cNvPr>
          <p:cNvSpPr txBox="1"/>
          <p:nvPr/>
        </p:nvSpPr>
        <p:spPr>
          <a:xfrm>
            <a:off x="1088572" y="467863"/>
            <a:ext cx="6299199" cy="707886"/>
          </a:xfrm>
          <a:prstGeom prst="rect">
            <a:avLst/>
          </a:prstGeom>
          <a:noFill/>
        </p:spPr>
        <p:txBody>
          <a:bodyPr wrap="square">
            <a:spAutoFit/>
          </a:bodyPr>
          <a:lstStyle/>
          <a:p>
            <a:r>
              <a:rPr lang="tr-TR" sz="2000" b="1" dirty="0"/>
              <a:t>Gazze'de kalan hastaneler artan tehditlerle karşı karşıya kalırken DSÖ ve ortakları Al-</a:t>
            </a:r>
            <a:r>
              <a:rPr lang="tr-TR" sz="2000" b="1" dirty="0" err="1"/>
              <a:t>Shifa'ya</a:t>
            </a:r>
            <a:r>
              <a:rPr lang="tr-TR" sz="2000" b="1" dirty="0"/>
              <a:t> yakıt getiriyor</a:t>
            </a:r>
          </a:p>
        </p:txBody>
      </p:sp>
      <p:sp>
        <p:nvSpPr>
          <p:cNvPr id="5" name="Metin kutusu 4">
            <a:extLst>
              <a:ext uri="{FF2B5EF4-FFF2-40B4-BE49-F238E27FC236}">
                <a16:creationId xmlns:a16="http://schemas.microsoft.com/office/drawing/2014/main" id="{612A002E-321D-41D2-57AA-16C2A774381F}"/>
              </a:ext>
            </a:extLst>
          </p:cNvPr>
          <p:cNvSpPr txBox="1"/>
          <p:nvPr/>
        </p:nvSpPr>
        <p:spPr>
          <a:xfrm>
            <a:off x="732971" y="1305341"/>
            <a:ext cx="9949543" cy="4247317"/>
          </a:xfrm>
          <a:prstGeom prst="rect">
            <a:avLst/>
          </a:prstGeom>
          <a:noFill/>
        </p:spPr>
        <p:txBody>
          <a:bodyPr wrap="square">
            <a:spAutoFit/>
          </a:bodyPr>
          <a:lstStyle/>
          <a:p>
            <a:pPr algn="just"/>
            <a:r>
              <a:rPr lang="tr-TR" dirty="0"/>
              <a:t>İnsani İşler Koordinasyon Ofisi, Birleşmiş Milletler Emniyet ve Güvenlik Dairesi ve Sınır Tanımayan Doktorlar ile birlikte;</a:t>
            </a:r>
          </a:p>
          <a:p>
            <a:pPr algn="just"/>
            <a:endParaRPr lang="tr-TR" dirty="0"/>
          </a:p>
          <a:p>
            <a:pPr algn="just"/>
            <a:r>
              <a:rPr lang="tr-TR" dirty="0"/>
              <a:t>Gazze'nin kuzeyindeki Al-</a:t>
            </a:r>
            <a:r>
              <a:rPr lang="tr-TR" dirty="0" err="1"/>
              <a:t>Shifa</a:t>
            </a:r>
            <a:r>
              <a:rPr lang="tr-TR" dirty="0"/>
              <a:t> Hastanesi’ne 19.000 litre yakıt ikmali.</a:t>
            </a:r>
          </a:p>
          <a:p>
            <a:pPr algn="just"/>
            <a:endParaRPr lang="tr-TR" dirty="0"/>
          </a:p>
          <a:p>
            <a:pPr algn="just"/>
            <a:r>
              <a:rPr lang="tr-TR" dirty="0"/>
              <a:t>Hastanede 120 sağlık ve bakım çalışanı ve 300 hasta bulunmaktadır. Hastanede, çoğu acil bakım gerektiren travma vakaları olmak üzere günde 5-10 ameliyat yapılmaktadır.</a:t>
            </a:r>
          </a:p>
          <a:p>
            <a:pPr algn="just"/>
            <a:endParaRPr lang="tr-TR" dirty="0"/>
          </a:p>
          <a:p>
            <a:pPr algn="just"/>
            <a:r>
              <a:rPr lang="tr-TR" dirty="0"/>
              <a:t>Temel </a:t>
            </a:r>
            <a:r>
              <a:rPr lang="tr-TR" dirty="0" err="1"/>
              <a:t>laboratuar</a:t>
            </a:r>
            <a:r>
              <a:rPr lang="tr-TR" dirty="0"/>
              <a:t> ve radyolojik tesisler gibi temel hizmetlerin yanı sıra acil bakım, üç ameliyathaneli bir cerrahi ünite, ameliyat sonrası bakım ve bir diyaliz ünitesi faaliyetlerini sürdürmektedir. Önümüzdeki günlerde 9 yataklı bir yoğun bakım servisinin yeniden açılması planlanmaktadır.</a:t>
            </a:r>
          </a:p>
          <a:p>
            <a:pPr algn="just"/>
            <a:endParaRPr lang="tr-TR" dirty="0"/>
          </a:p>
          <a:p>
            <a:pPr algn="just"/>
            <a:r>
              <a:rPr lang="tr-TR" dirty="0"/>
              <a:t>Ana çocuk sağlığı ve pediatri hizmetleri bulunmuyor ve uzman doktor, ilaç ve ortopedik ekipman gibi tıbbi malzeme sıkıntısı yaşanıyor. Bu birimler yeniden faaliyete geçebilir, ancak yakıt, oksijen, tıbbi malzeme ve diğer yardımların sürekli olarak tedarik edilmesi gerekecektir.</a:t>
            </a:r>
          </a:p>
        </p:txBody>
      </p:sp>
      <p:sp>
        <p:nvSpPr>
          <p:cNvPr id="7" name="Metin kutusu 6">
            <a:extLst>
              <a:ext uri="{FF2B5EF4-FFF2-40B4-BE49-F238E27FC236}">
                <a16:creationId xmlns:a16="http://schemas.microsoft.com/office/drawing/2014/main" id="{34A65DC4-5652-09C9-B067-477E7912AAD0}"/>
              </a:ext>
            </a:extLst>
          </p:cNvPr>
          <p:cNvSpPr txBox="1"/>
          <p:nvPr/>
        </p:nvSpPr>
        <p:spPr>
          <a:xfrm>
            <a:off x="2090057" y="6211669"/>
            <a:ext cx="7620000" cy="646331"/>
          </a:xfrm>
          <a:prstGeom prst="rect">
            <a:avLst/>
          </a:prstGeom>
          <a:noFill/>
        </p:spPr>
        <p:txBody>
          <a:bodyPr wrap="square">
            <a:spAutoFit/>
          </a:bodyPr>
          <a:lstStyle/>
          <a:p>
            <a:pPr algn="l"/>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World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Health</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Organization</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n-US" sz="1200" dirty="0">
                <a:solidFill>
                  <a:prstClr val="black"/>
                </a:solidFill>
                <a:latin typeface="Calibri" panose="020F0502020204030204"/>
              </a:rPr>
              <a:t>WHO and partners bring fuel to Al-</a:t>
            </a:r>
            <a:r>
              <a:rPr lang="en-US" sz="1200" dirty="0" err="1">
                <a:solidFill>
                  <a:prstClr val="black"/>
                </a:solidFill>
                <a:latin typeface="Calibri" panose="020F0502020204030204"/>
              </a:rPr>
              <a:t>Shifa</a:t>
            </a:r>
            <a:r>
              <a:rPr lang="en-US" sz="1200" dirty="0">
                <a:solidFill>
                  <a:prstClr val="black"/>
                </a:solidFill>
                <a:latin typeface="Calibri" panose="020F0502020204030204"/>
              </a:rPr>
              <a:t>, as remaining hospitals in Gaza face growing threats</a:t>
            </a:r>
            <a:r>
              <a:rPr lang="tr-TR" sz="1200" dirty="0">
                <a:solidFill>
                  <a:prstClr val="black"/>
                </a:solidFill>
                <a:latin typeface="Calibri" panose="020F0502020204030204"/>
              </a:rPr>
              <a:t> </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(Erişim tarihi: 24.01.2024) Erişim adresi</a:t>
            </a:r>
            <a:r>
              <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rPr>
              <a:t>https://www.who.int/news/item/24-01-2024-who-and-partners-bring-fuel-to-al-shifa--as-remaining-hospitals-in-gaza-face-growing-threats</a:t>
            </a:r>
            <a:endPar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Metin kutusu 8">
            <a:extLst>
              <a:ext uri="{FF2B5EF4-FFF2-40B4-BE49-F238E27FC236}">
                <a16:creationId xmlns:a16="http://schemas.microsoft.com/office/drawing/2014/main" id="{6D47E223-27D0-B6D0-AEC7-387E2482F34F}"/>
              </a:ext>
            </a:extLst>
          </p:cNvPr>
          <p:cNvSpPr txBox="1"/>
          <p:nvPr/>
        </p:nvSpPr>
        <p:spPr>
          <a:xfrm>
            <a:off x="732971" y="33735"/>
            <a:ext cx="6096000" cy="369332"/>
          </a:xfrm>
          <a:prstGeom prst="rect">
            <a:avLst/>
          </a:prstGeom>
          <a:noFill/>
        </p:spPr>
        <p:txBody>
          <a:bodyPr wrap="square">
            <a:spAutoFit/>
          </a:bodyPr>
          <a:lstStyle/>
          <a:p>
            <a:r>
              <a:rPr lang="tr-TR" b="1" dirty="0"/>
              <a:t>24 ocak Çarşamba  </a:t>
            </a:r>
          </a:p>
        </p:txBody>
      </p:sp>
    </p:spTree>
    <p:extLst>
      <p:ext uri="{BB962C8B-B14F-4D97-AF65-F5344CB8AC3E}">
        <p14:creationId xmlns:p14="http://schemas.microsoft.com/office/powerpoint/2010/main" val="1326261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B6E1A1CA-135E-5658-31B0-968692A117FE}"/>
              </a:ext>
            </a:extLst>
          </p:cNvPr>
          <p:cNvSpPr txBox="1"/>
          <p:nvPr/>
        </p:nvSpPr>
        <p:spPr>
          <a:xfrm>
            <a:off x="1494971" y="882133"/>
            <a:ext cx="9143999" cy="5632311"/>
          </a:xfrm>
          <a:prstGeom prst="rect">
            <a:avLst/>
          </a:prstGeom>
          <a:noFill/>
        </p:spPr>
        <p:txBody>
          <a:bodyPr wrap="square">
            <a:spAutoFit/>
          </a:bodyPr>
          <a:lstStyle/>
          <a:p>
            <a:pPr algn="just"/>
            <a:r>
              <a:rPr lang="tr-TR" dirty="0"/>
              <a:t>Kuzey Gazze'de 24 hastaneden yedisi açık durumda.</a:t>
            </a:r>
          </a:p>
          <a:p>
            <a:pPr algn="just"/>
            <a:endParaRPr lang="tr-TR" dirty="0"/>
          </a:p>
          <a:p>
            <a:pPr algn="just"/>
            <a:r>
              <a:rPr lang="tr-TR" dirty="0"/>
              <a:t>Gazze'nin kuzeyindeki iki Sağlık Bakanlığı birinci basamak sağlık merkezi kısmen işlevseldir ancak rutin bağışıklama için gerekli şırıngalar ve aşılar da dahil olmak üzere temel malzemelerden yoksundur.</a:t>
            </a:r>
          </a:p>
          <a:p>
            <a:pPr algn="just"/>
            <a:endParaRPr lang="tr-TR" dirty="0"/>
          </a:p>
          <a:p>
            <a:pPr algn="just"/>
            <a:r>
              <a:rPr lang="tr-TR" dirty="0"/>
              <a:t>Güney Gazze’de ise  12 hastaneden 7 hastane kısmen işlevsel durumda.</a:t>
            </a:r>
          </a:p>
          <a:p>
            <a:pPr algn="just"/>
            <a:endParaRPr lang="tr-TR" dirty="0"/>
          </a:p>
          <a:p>
            <a:pPr algn="just"/>
            <a:r>
              <a:rPr lang="tr-TR" dirty="0"/>
              <a:t>Güneydeki en büyük hastane olan Nasır Tıp Kompleksi'ni çevreleyen mahallelerdeki tahliye emirleri ve hastane çevresinde devam eden çatışmalar nedeniyle Sağlık Bakanlığı çok sayıda yaralının hastane arazisinde olduğunu bildirmektedir.</a:t>
            </a:r>
          </a:p>
          <a:p>
            <a:pPr algn="just"/>
            <a:endParaRPr lang="tr-TR" dirty="0"/>
          </a:p>
          <a:p>
            <a:pPr algn="just"/>
            <a:r>
              <a:rPr lang="tr-TR" dirty="0" err="1"/>
              <a:t>Nasser'de</a:t>
            </a:r>
            <a:r>
              <a:rPr lang="tr-TR" dirty="0"/>
              <a:t> konuşlandırılan uluslararası bir acil sağlık ekibi, yakınlarda devam eden bombardıman nedeniyle tesise kimsenin girip çıkamadığını söylüyor. </a:t>
            </a:r>
          </a:p>
          <a:p>
            <a:pPr algn="just"/>
            <a:endParaRPr lang="tr-TR" dirty="0"/>
          </a:p>
          <a:p>
            <a:pPr algn="just"/>
            <a:r>
              <a:rPr lang="tr-TR" dirty="0"/>
              <a:t>Sağlık personelinin, beklenen çok sayıda ölüm ve cesetlerin idare edilmesi ihtiyacı nedeniyle hastane arazisinde mezar kazdığı bildiriliyor. Bu dehşet verici durum hiçbir hastanede yaşanmamalıdır.</a:t>
            </a:r>
          </a:p>
          <a:p>
            <a:endParaRPr lang="tr-TR" dirty="0"/>
          </a:p>
          <a:p>
            <a:endParaRPr lang="tr-TR" dirty="0"/>
          </a:p>
        </p:txBody>
      </p:sp>
      <p:sp>
        <p:nvSpPr>
          <p:cNvPr id="5" name="Metin kutusu 4">
            <a:extLst>
              <a:ext uri="{FF2B5EF4-FFF2-40B4-BE49-F238E27FC236}">
                <a16:creationId xmlns:a16="http://schemas.microsoft.com/office/drawing/2014/main" id="{9ADEDA74-DB5D-3856-C0E8-9096021A6410}"/>
              </a:ext>
            </a:extLst>
          </p:cNvPr>
          <p:cNvSpPr txBox="1"/>
          <p:nvPr/>
        </p:nvSpPr>
        <p:spPr>
          <a:xfrm>
            <a:off x="2177142" y="6211669"/>
            <a:ext cx="7852229"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World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Health</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Organization</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WHO and partners bring fuel to Al-</a:t>
            </a:r>
            <a:r>
              <a:rPr kumimoji="0" lang="en-US" sz="1200" b="0" i="0" u="none" strike="noStrike" kern="1200" cap="none" spc="0" normalizeH="0" baseline="0" noProof="0" dirty="0" err="1">
                <a:ln>
                  <a:noFill/>
                </a:ln>
                <a:solidFill>
                  <a:prstClr val="black"/>
                </a:solidFill>
                <a:effectLst/>
                <a:uLnTx/>
                <a:uFillTx/>
                <a:latin typeface="Calibri" panose="020F0502020204030204"/>
                <a:ea typeface="+mn-ea"/>
                <a:cs typeface="+mn-cs"/>
              </a:rPr>
              <a:t>Shifa</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 as remaining hospitals in Gaza face growing threats</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(Erişim tarihi: 24.01.2024) Erişim adresi</a:t>
            </a:r>
            <a:r>
              <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rPr>
              <a:t>https://www.who.int/news/item/24-01-2024-who-and-partners-bring-fuel-to-al-shifa--as-remaining-hospitals-in-gaza-face-growing-threats</a:t>
            </a:r>
            <a:endPar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828532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3565</Words>
  <Application>Microsoft Office PowerPoint</Application>
  <PresentationFormat>Geniş ekran</PresentationFormat>
  <Paragraphs>210</Paragraphs>
  <Slides>19</Slides>
  <Notes>0</Notes>
  <HiddenSlides>0</HiddenSlides>
  <MMClips>0</MMClips>
  <ScaleCrop>false</ScaleCrop>
  <HeadingPairs>
    <vt:vector size="6" baseType="variant">
      <vt:variant>
        <vt:lpstr>Kullanılan Yazı Tipleri</vt:lpstr>
      </vt:variant>
      <vt:variant>
        <vt:i4>10</vt:i4>
      </vt:variant>
      <vt:variant>
        <vt:lpstr>Tema</vt:lpstr>
      </vt:variant>
      <vt:variant>
        <vt:i4>1</vt:i4>
      </vt:variant>
      <vt:variant>
        <vt:lpstr>Slayt Başlıkları</vt:lpstr>
      </vt:variant>
      <vt:variant>
        <vt:i4>19</vt:i4>
      </vt:variant>
    </vt:vector>
  </HeadingPairs>
  <TitlesOfParts>
    <vt:vector size="30" baseType="lpstr">
      <vt:lpstr>Arial</vt:lpstr>
      <vt:lpstr>Calibri</vt:lpstr>
      <vt:lpstr>Calibri Light</vt:lpstr>
      <vt:lpstr>Century Gothic</vt:lpstr>
      <vt:lpstr>font_default</vt:lpstr>
      <vt:lpstr>font_semi_bold</vt:lpstr>
      <vt:lpstr>Noto Sans</vt:lpstr>
      <vt:lpstr>Overpass</vt:lpstr>
      <vt:lpstr>Roboto</vt:lpstr>
      <vt:lpstr>Rubik</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Gökhan AKAR</dc:creator>
  <cp:lastModifiedBy>Gökhan AKAR</cp:lastModifiedBy>
  <cp:revision>1</cp:revision>
  <dcterms:created xsi:type="dcterms:W3CDTF">2024-02-02T20:57:07Z</dcterms:created>
  <dcterms:modified xsi:type="dcterms:W3CDTF">2024-02-02T20:57:24Z</dcterms:modified>
</cp:coreProperties>
</file>