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embeddedFontLst>
    <p:embeddedFont>
      <p:font typeface="Libre Baskerville" charset="0"/>
      <p:regular r:id="rId40"/>
      <p:bold r:id="rId41"/>
      <p:italic r:id="rId42"/>
    </p:embeddedFont>
    <p:embeddedFont>
      <p:font typeface="Calibri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cvC0vFtvr6dRX/GzQ5I62o+MZ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522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9" name="Google Shape;16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tr-TR" sz="120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İlk nüfus sayımı, Türk Ceza Kanunu, Umumi Hıfzısıhha Kanunu</a:t>
            </a:r>
            <a:endParaRPr sz="120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tr-TR" sz="1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Sf. 50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/>
              <a:t>Sf</a:t>
            </a:r>
            <a:r>
              <a:rPr lang="tr-TR" dirty="0" smtClean="0"/>
              <a:t> 154</a:t>
            </a:r>
            <a:endParaRPr dirty="0"/>
          </a:p>
        </p:txBody>
      </p:sp>
      <p:sp>
        <p:nvSpPr>
          <p:cNvPr id="280" name="Google Shape;280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5" name="Google Shape;32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/>
          </a:p>
        </p:txBody>
      </p:sp>
      <p:sp>
        <p:nvSpPr>
          <p:cNvPr id="333" name="Google Shape;33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/>
          </a:p>
        </p:txBody>
      </p:sp>
      <p:sp>
        <p:nvSpPr>
          <p:cNvPr id="345" name="Google Shape;345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7" name="Google Shape;35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72" name="Google Shape;372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7" name="Google Shape;38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5" name="Google Shape;405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tr-TR" sz="1200" dirty="0" smtClean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sp>
        <p:nvSpPr>
          <p:cNvPr id="129" name="Google Shape;12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4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urkiye.unfpa.org/tr/swop-%C3%B6zet-202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Libre Baskerville"/>
              <a:buNone/>
            </a:pPr>
            <a:r>
              <a:rPr lang="tr-TR" dirty="0">
                <a:solidFill>
                  <a:srgbClr val="C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ÜREME SAĞLIĞI - I</a:t>
            </a:r>
            <a:endParaRPr dirty="0">
              <a:solidFill>
                <a:srgbClr val="C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/>
          </a:p>
          <a:p>
            <a:pPr marL="0" lvl="0" indent="0" algn="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endParaRPr sz="1400"/>
          </a:p>
          <a:p>
            <a:pPr marL="0" lvl="0" indent="0" algn="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endParaRPr sz="1400"/>
          </a:p>
          <a:p>
            <a:pPr marL="0" lvl="0" indent="0" algn="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r>
              <a:rPr lang="tr-TR" sz="1400"/>
              <a:t>Asis. Dr. Ece KÜLÜNK</a:t>
            </a:r>
            <a:endParaRPr/>
          </a:p>
          <a:p>
            <a:pPr marL="0" lvl="0" indent="0" algn="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r>
              <a:rPr lang="tr-TR" sz="1400"/>
              <a:t>İzmir Katip Çelebi Üniversitesi Tıp Fakültesi Halk Sağlığı Ana Bilim Dalı</a:t>
            </a:r>
            <a:endParaRPr/>
          </a:p>
          <a:p>
            <a:pPr marL="0" lvl="0" indent="0" algn="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</a:pP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Dünya’da üreme sağlığının gelişimi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72" name="Google Shape;172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/>
              <a:t>Üreme Sağlığı, üreme hakları</a:t>
            </a:r>
            <a:endParaRPr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/>
              <a:t>1994 Kahire</a:t>
            </a: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/>
              <a:t>Uluslararası Nüfus ve Kalkınma Konferansı</a:t>
            </a:r>
            <a:endParaRPr/>
          </a:p>
        </p:txBody>
      </p:sp>
      <p:sp>
        <p:nvSpPr>
          <p:cNvPr id="173" name="Google Shape;173;p10"/>
          <p:cNvSpPr txBox="1"/>
          <p:nvPr/>
        </p:nvSpPr>
        <p:spPr>
          <a:xfrm>
            <a:off x="1547664" y="6023737"/>
            <a:ext cx="61206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Akın, A. (2012). Türkiye’de değişen nüfus ve sağlık politikaları doğrultusunda, isteyerek düşükler ve üreme sağlığı hizmet sunumunda geleceğe bakış. </a:t>
            </a:r>
            <a:r>
              <a:rPr lang="tr-TR" sz="1000" i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Turkish Journal of Public Health</a:t>
            </a:r>
            <a:r>
              <a:rPr lang="tr-TR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tr-TR" sz="1000" i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tr-TR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(Özel Sayı), 43-60.</a:t>
            </a:r>
            <a:endParaRPr/>
          </a:p>
        </p:txBody>
      </p:sp>
      <p:sp>
        <p:nvSpPr>
          <p:cNvPr id="174" name="Google Shape;174;p10"/>
          <p:cNvSpPr/>
          <p:nvPr/>
        </p:nvSpPr>
        <p:spPr>
          <a:xfrm>
            <a:off x="7812360" y="1376772"/>
            <a:ext cx="720080" cy="64807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99"/>
          </a:solidFill>
          <a:ln w="25400" cap="flat" cmpd="sng">
            <a:solidFill>
              <a:srgbClr val="FFFF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/>
          <p:nvPr/>
        </p:nvSpPr>
        <p:spPr>
          <a:xfrm>
            <a:off x="2771800" y="2420888"/>
            <a:ext cx="3600400" cy="151216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CC0D9"/>
          </a:solidFill>
          <a:ln w="25400" cap="flat" cmpd="sng">
            <a:solidFill>
              <a:srgbClr val="E5D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Üreme Hakları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1"/>
          <p:cNvSpPr/>
          <p:nvPr/>
        </p:nvSpPr>
        <p:spPr>
          <a:xfrm>
            <a:off x="755576" y="1124744"/>
            <a:ext cx="1512168" cy="1296144"/>
          </a:xfrm>
          <a:prstGeom prst="ellipse">
            <a:avLst/>
          </a:prstGeom>
          <a:solidFill>
            <a:srgbClr val="CCC0D9"/>
          </a:solidFill>
          <a:ln w="25400" cap="flat" cmpd="sng">
            <a:solidFill>
              <a:srgbClr val="E5D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Bilgi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1"/>
          <p:cNvSpPr/>
          <p:nvPr/>
        </p:nvSpPr>
        <p:spPr>
          <a:xfrm>
            <a:off x="907976" y="4221088"/>
            <a:ext cx="1512168" cy="1296144"/>
          </a:xfrm>
          <a:prstGeom prst="ellipse">
            <a:avLst/>
          </a:prstGeom>
          <a:solidFill>
            <a:srgbClr val="CCC0D9"/>
          </a:solidFill>
          <a:ln w="25400" cap="flat" cmpd="sng">
            <a:solidFill>
              <a:srgbClr val="E5D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Karar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1"/>
          <p:cNvSpPr/>
          <p:nvPr/>
        </p:nvSpPr>
        <p:spPr>
          <a:xfrm>
            <a:off x="6876256" y="1359566"/>
            <a:ext cx="1872208" cy="1781402"/>
          </a:xfrm>
          <a:prstGeom prst="ellipse">
            <a:avLst/>
          </a:prstGeom>
          <a:solidFill>
            <a:srgbClr val="CCC0D9"/>
          </a:solidFill>
          <a:ln w="25400" cap="flat" cmpd="sng">
            <a:solidFill>
              <a:srgbClr val="E5D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7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Sağlık hizmetlerine erişim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5851591" y="4509120"/>
            <a:ext cx="2160240" cy="1512168"/>
          </a:xfrm>
          <a:prstGeom prst="ellipse">
            <a:avLst/>
          </a:prstGeom>
          <a:solidFill>
            <a:srgbClr val="CCC0D9"/>
          </a:solidFill>
          <a:ln w="25400" cap="flat" cmpd="sng">
            <a:solidFill>
              <a:srgbClr val="E5DF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İnsan hakları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1458198" y="6453335"/>
            <a:ext cx="6782471" cy="269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algn="just">
              <a:spcBef>
                <a:spcPts val="256"/>
              </a:spcBef>
              <a:buClr>
                <a:srgbClr val="7F7F7F"/>
              </a:buClr>
              <a:buSzPct val="100000"/>
            </a:pPr>
            <a:r>
              <a:rPr lang="tr-T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Babaoğlu, A. B. Ana Çocuk Sağlığı (Ders Notu). İzmir Katip Çelebi Üniversitesi Tıp Fakültesi, Halk Sağlığı Anabilim Dalı.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Dünya’da üreme sağlığının gelişimi</a:t>
            </a:r>
            <a:endParaRPr/>
          </a:p>
        </p:txBody>
      </p:sp>
      <p:sp>
        <p:nvSpPr>
          <p:cNvPr id="194" name="Google Shape;19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sz="1800"/>
              <a:t>1960’larda nüfus artışının getirdiği ekonomik ve sosyal sorunlar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1800"/>
              <a:t>özellikle gelişmekte olan ülkelerde politikaların odak noktasını oluşturmuştur. </a:t>
            </a:r>
            <a:endParaRPr sz="1800"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/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sz="1800"/>
              <a:t>70’lerden 80’lere gelinirken demografi temelli anlayış yerini </a:t>
            </a: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1800"/>
              <a:t>sağlık ile ilgili kaygılara bırakmıştır. </a:t>
            </a:r>
            <a:endParaRPr sz="1800"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/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sz="1800"/>
              <a:t>90’lı yıllarda ise </a:t>
            </a:r>
            <a:r>
              <a:rPr lang="tr-TR" sz="1800" b="1"/>
              <a:t>insan hakları ve ihtiyaçları </a:t>
            </a:r>
            <a:r>
              <a:rPr lang="tr-TR" sz="1800"/>
              <a:t>üzerine odaklanılmıştır.</a:t>
            </a: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95" name="Google Shape;195;p12"/>
          <p:cNvSpPr txBox="1"/>
          <p:nvPr/>
        </p:nvSpPr>
        <p:spPr>
          <a:xfrm>
            <a:off x="2123728" y="6381328"/>
            <a:ext cx="489654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dirty="0" err="1">
                <a:solidFill>
                  <a:srgbClr val="A5A5A5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Özvarış</a:t>
            </a:r>
            <a:r>
              <a:rPr lang="tr-TR" sz="900" dirty="0">
                <a:solidFill>
                  <a:srgbClr val="A5A5A5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Ş. B., &amp; Ertan, A. E. Üreme Sağlığında </a:t>
            </a:r>
            <a:r>
              <a:rPr lang="tr-TR" sz="900" dirty="0" err="1">
                <a:solidFill>
                  <a:srgbClr val="A5A5A5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Yaşamboyu</a:t>
            </a:r>
            <a:r>
              <a:rPr lang="tr-TR" sz="900" dirty="0">
                <a:solidFill>
                  <a:srgbClr val="A5A5A5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Yaklaşımı.</a:t>
            </a:r>
            <a:endParaRPr sz="900" dirty="0">
              <a:latin typeface="Calibri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Dünya’da üreme sağlığının gelişimi</a:t>
            </a:r>
            <a:endParaRPr/>
          </a:p>
        </p:txBody>
      </p:sp>
      <p:sp>
        <p:nvSpPr>
          <p:cNvPr id="202" name="Google Shape;20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sz="2000"/>
              <a:t>Bu süreçte toplanan üç büyük konferans sonucunda </a:t>
            </a:r>
            <a:endParaRPr sz="20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2000"/>
              <a:t>nüfus ve aile planlamasının genel kalkınma çabaları-hedeflerinin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tr-TR" sz="2000"/>
              <a:t>önemli bir parçası olduğu ortaya konmuştur.</a:t>
            </a:r>
            <a:endParaRPr/>
          </a:p>
          <a:p>
            <a:pPr marL="342900" lvl="0" indent="-1651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000"/>
          </a:p>
          <a:p>
            <a:pPr marL="34290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tr-TR" sz="2000"/>
              <a:t>1974 Bükreş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tr-TR" sz="2000"/>
              <a:t>1984 Mexico City</a:t>
            </a:r>
            <a:endParaRPr/>
          </a:p>
          <a:p>
            <a:pPr marL="342900" lvl="0" indent="-3429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tr-TR" sz="2000"/>
              <a:t>1994 Kahire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03" name="Google Shape;203;p13"/>
          <p:cNvSpPr txBox="1"/>
          <p:nvPr/>
        </p:nvSpPr>
        <p:spPr>
          <a:xfrm>
            <a:off x="2123728" y="6381328"/>
            <a:ext cx="489654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dirty="0" err="1">
                <a:solidFill>
                  <a:srgbClr val="A5A5A5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Özvarış</a:t>
            </a:r>
            <a:r>
              <a:rPr lang="tr-TR" sz="900" dirty="0">
                <a:solidFill>
                  <a:srgbClr val="A5A5A5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Ş. B., &amp; Ertan, A. E. Üreme Sağlığında </a:t>
            </a:r>
            <a:r>
              <a:rPr lang="tr-TR" sz="900" dirty="0" err="1">
                <a:solidFill>
                  <a:srgbClr val="A5A5A5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Yaşamboyu</a:t>
            </a:r>
            <a:r>
              <a:rPr lang="tr-TR" sz="900" dirty="0">
                <a:solidFill>
                  <a:srgbClr val="A5A5A5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 Yaklaşımı.</a:t>
            </a:r>
            <a:endParaRPr sz="900" dirty="0">
              <a:latin typeface="Calibri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/>
          <p:nvPr/>
        </p:nvSpPr>
        <p:spPr>
          <a:xfrm>
            <a:off x="827584" y="1268759"/>
            <a:ext cx="3096344" cy="4376464"/>
          </a:xfrm>
          <a:prstGeom prst="round1Rect">
            <a:avLst>
              <a:gd name="adj" fmla="val 16667"/>
            </a:avLst>
          </a:prstGeom>
          <a:solidFill>
            <a:srgbClr val="E5DFEC"/>
          </a:solidFill>
          <a:ln w="25400" cap="flat" cmpd="sng">
            <a:solidFill>
              <a:srgbClr val="F2DA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4"/>
          <p:cNvSpPr/>
          <p:nvPr/>
        </p:nvSpPr>
        <p:spPr>
          <a:xfrm>
            <a:off x="4760499" y="1270737"/>
            <a:ext cx="3160775" cy="4374486"/>
          </a:xfrm>
          <a:prstGeom prst="round1Rect">
            <a:avLst>
              <a:gd name="adj" fmla="val 16667"/>
            </a:avLst>
          </a:prstGeom>
          <a:solidFill>
            <a:srgbClr val="E5DFEC"/>
          </a:solidFill>
          <a:ln w="25400" cap="flat" cmpd="sng">
            <a:solidFill>
              <a:srgbClr val="F2DA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0117" y="3456991"/>
            <a:ext cx="2341538" cy="250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7799" y="4166428"/>
            <a:ext cx="1775913" cy="177591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4"/>
          <p:cNvSpPr txBox="1"/>
          <p:nvPr/>
        </p:nvSpPr>
        <p:spPr>
          <a:xfrm>
            <a:off x="4970985" y="1905392"/>
            <a:ext cx="266429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 ICPD25 Nairobi Zirvesi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(2019, Kenya)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 txBox="1"/>
          <p:nvPr/>
        </p:nvSpPr>
        <p:spPr>
          <a:xfrm>
            <a:off x="1187624" y="1934834"/>
            <a:ext cx="2232248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IV. Dünya Kadın Konferansı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     (1995, Pekin)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8023313" y="6150114"/>
            <a:ext cx="10699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. . .</a:t>
            </a:r>
            <a:endParaRPr sz="4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tr-TR" sz="2400">
                <a:solidFill>
                  <a:srgbClr val="C00000"/>
                </a:solidFill>
              </a:rPr>
              <a:t>Dünyada Üreme Sağlığı Sorunları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222" name="Google Shape;22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15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21590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21590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21590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21590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21590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215900" algn="ctr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23" name="Google Shape;223;p15"/>
          <p:cNvSpPr txBox="1"/>
          <p:nvPr/>
        </p:nvSpPr>
        <p:spPr>
          <a:xfrm>
            <a:off x="1729895" y="6396376"/>
            <a:ext cx="597666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tr-TR" sz="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Güler, Ç. &amp; Akın L. (Ed.). (2012). Halk Sağlığı Temel Bilgiler </a:t>
            </a:r>
            <a:r>
              <a:rPr lang="tr-TR" sz="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1. </a:t>
            </a:r>
            <a:r>
              <a:rPr lang="tr-TR" sz="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Cilt. Hacettepe Üniversitesi Yayınları. </a:t>
            </a:r>
            <a:r>
              <a:rPr lang="tr-TR" sz="8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Ankara,</a:t>
            </a:r>
          </a:p>
          <a:p>
            <a:pPr lvl="0" algn="ctr"/>
            <a:r>
              <a:rPr lang="tr-TR" sz="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Esin, A., </a:t>
            </a:r>
            <a:r>
              <a:rPr lang="tr-TR" sz="800" dirty="0" err="1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Mıhçıokur</a:t>
            </a:r>
            <a:r>
              <a:rPr lang="tr-TR" sz="8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, S., Demir, C., &amp; Kanal, G. (2021). Türkiye’de Cinsel Sağlık ve Üreme Sağlığı Durum Analizi Raporu.</a:t>
            </a:r>
            <a:endParaRPr lang="tr-TR" sz="8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  <a:p>
            <a:pPr algn="ctr"/>
            <a:endParaRPr lang="tr-TR" sz="800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24" name="Google Shape;224;p15"/>
          <p:cNvSpPr/>
          <p:nvPr/>
        </p:nvSpPr>
        <p:spPr>
          <a:xfrm>
            <a:off x="827584" y="1412776"/>
            <a:ext cx="1512168" cy="1440160"/>
          </a:xfrm>
          <a:prstGeom prst="foldedCorner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Anne ve bebek ölümleri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5"/>
          <p:cNvSpPr/>
          <p:nvPr/>
        </p:nvSpPr>
        <p:spPr>
          <a:xfrm>
            <a:off x="1331640" y="3382814"/>
            <a:ext cx="1512168" cy="1440160"/>
          </a:xfrm>
          <a:prstGeom prst="foldedCorner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Yasadışı yapılan düşükler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/>
          <p:nvPr/>
        </p:nvSpPr>
        <p:spPr>
          <a:xfrm>
            <a:off x="5724128" y="1382918"/>
            <a:ext cx="2915816" cy="1902066"/>
          </a:xfrm>
          <a:prstGeom prst="foldedCorner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92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İstenmeyen gebelikler 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92"/>
              </a:spcBef>
              <a:spcAft>
                <a:spcPts val="0"/>
              </a:spcAft>
              <a:buNone/>
            </a:pPr>
            <a:r>
              <a:rPr lang="tr-TR" sz="1800" b="1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**(önlense anne/bebek ölümü 1/3 </a:t>
            </a:r>
            <a:r>
              <a:rPr lang="tr-TR" sz="1800" b="1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↓)</a:t>
            </a:r>
            <a:endParaRPr sz="18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/>
          <p:nvPr/>
        </p:nvSpPr>
        <p:spPr>
          <a:xfrm>
            <a:off x="2633788" y="5212018"/>
            <a:ext cx="1238118" cy="612068"/>
          </a:xfrm>
          <a:prstGeom prst="foldedCorner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92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CYBH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92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3252847" y="1844824"/>
            <a:ext cx="1512168" cy="1440160"/>
          </a:xfrm>
          <a:prstGeom prst="foldedCorner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Adolesan gebelikler</a:t>
            </a:r>
            <a:endParaRPr/>
          </a:p>
        </p:txBody>
      </p:sp>
      <p:sp>
        <p:nvSpPr>
          <p:cNvPr id="229" name="Google Shape;229;p15"/>
          <p:cNvSpPr/>
          <p:nvPr/>
        </p:nvSpPr>
        <p:spPr>
          <a:xfrm>
            <a:off x="4407308" y="3728695"/>
            <a:ext cx="1238118" cy="936104"/>
          </a:xfrm>
          <a:prstGeom prst="foldedCorner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İnfertilite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5"/>
          <p:cNvSpPr/>
          <p:nvPr/>
        </p:nvSpPr>
        <p:spPr>
          <a:xfrm>
            <a:off x="6876256" y="4221088"/>
            <a:ext cx="1238118" cy="936104"/>
          </a:xfrm>
          <a:prstGeom prst="foldedCorner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92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Erkeklerin katılımı az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92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"/>
          <p:cNvSpPr/>
          <p:nvPr/>
        </p:nvSpPr>
        <p:spPr>
          <a:xfrm>
            <a:off x="4932040" y="5044320"/>
            <a:ext cx="1238118" cy="936104"/>
          </a:xfrm>
          <a:prstGeom prst="foldedCorner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Eşitsizlikler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tr-TR" sz="2400">
                <a:solidFill>
                  <a:srgbClr val="C00000"/>
                </a:solidFill>
              </a:rPr>
              <a:t>Dünyada Üreme Sağlığı Sorunları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b="1" dirty="0"/>
              <a:t>Her gün,</a:t>
            </a:r>
            <a:r>
              <a:rPr lang="tr-TR" sz="2000" dirty="0"/>
              <a:t> </a:t>
            </a:r>
            <a:r>
              <a:rPr lang="tr-TR" sz="2000" b="1" dirty="0"/>
              <a:t>en az 800 </a:t>
            </a:r>
            <a:r>
              <a:rPr lang="tr-TR" sz="2000" dirty="0"/>
              <a:t>kadın </a:t>
            </a:r>
            <a:endParaRPr sz="2000"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tr-TR" sz="2000" dirty="0"/>
              <a:t>önlenebilir anne ölümleri nedeniyle hayatını kaybetmekte</a:t>
            </a:r>
            <a:endParaRPr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b="1" dirty="0"/>
              <a:t>Her yıl, 200 milyon </a:t>
            </a:r>
            <a:r>
              <a:rPr lang="tr-TR" sz="2000" dirty="0" smtClean="0"/>
              <a:t>kadın              aile planlaması konusunda karşılanmamış ihtiyaç</a:t>
            </a:r>
            <a:endParaRPr dirty="0"/>
          </a:p>
          <a:p>
            <a:pPr marL="342900" lvl="0" indent="-215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Sadece </a:t>
            </a:r>
            <a:r>
              <a:rPr lang="tr-TR" sz="2000" b="1" dirty="0"/>
              <a:t>%55 </a:t>
            </a:r>
            <a:r>
              <a:rPr lang="tr-TR" sz="2000" dirty="0"/>
              <a:t>kadın, üreme sağlığı konularında kendi kararlarını verebiliyor</a:t>
            </a:r>
            <a:endParaRPr dirty="0"/>
          </a:p>
          <a:p>
            <a:pPr marL="342900" lvl="0" indent="-215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b="1" dirty="0"/>
              <a:t>&gt;45 milyon</a:t>
            </a:r>
            <a:r>
              <a:rPr lang="tr-TR" sz="2000" dirty="0"/>
              <a:t> kadın, doğum öncesi yetersiz bakım almakta ya da hiç almamakta</a:t>
            </a:r>
            <a:endParaRPr dirty="0"/>
          </a:p>
          <a:p>
            <a:pPr marL="342900" lvl="0" indent="-215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endParaRPr dirty="0"/>
          </a:p>
        </p:txBody>
      </p:sp>
      <p:sp>
        <p:nvSpPr>
          <p:cNvPr id="239" name="Google Shape;239;p16"/>
          <p:cNvSpPr txBox="1"/>
          <p:nvPr/>
        </p:nvSpPr>
        <p:spPr>
          <a:xfrm>
            <a:off x="1835696" y="6381328"/>
            <a:ext cx="5400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Esin, A., </a:t>
            </a:r>
            <a:r>
              <a:rPr lang="tr-TR" sz="10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Mıhçıokur</a:t>
            </a:r>
            <a:r>
              <a:rPr lang="tr-TR" sz="10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S., Demir, C., &amp; Kanal, G. (2021). Türkiye’de Cinsel Sağlık ve Üreme Sağlığı Durum Analizi Raporu.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49;p17"/>
          <p:cNvSpPr/>
          <p:nvPr/>
        </p:nvSpPr>
        <p:spPr>
          <a:xfrm>
            <a:off x="3633027" y="2771000"/>
            <a:ext cx="504056" cy="23245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15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b="1" dirty="0"/>
              <a:t>25 milyon </a:t>
            </a:r>
            <a:r>
              <a:rPr lang="tr-TR" sz="2000" dirty="0"/>
              <a:t>kürtaj              sağlıklı olmayan koşullarda</a:t>
            </a:r>
            <a:endParaRPr sz="2000" dirty="0"/>
          </a:p>
          <a:p>
            <a:pPr marL="342900" lvl="0" indent="-215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Dünyada &gt;</a:t>
            </a:r>
            <a:r>
              <a:rPr lang="tr-TR" sz="2000" b="1" dirty="0"/>
              <a:t>140 milyon</a:t>
            </a:r>
            <a:r>
              <a:rPr lang="tr-TR" sz="2000" dirty="0"/>
              <a:t> kız çocuğu, ailelerin oğlan çocuğu isteği yüzünden ölümle karşı karşıya</a:t>
            </a:r>
            <a:endParaRPr dirty="0"/>
          </a:p>
          <a:p>
            <a:pPr marL="342900" lvl="0" indent="-215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b="1" dirty="0"/>
              <a:t>Her 5 çocuktan biri           </a:t>
            </a:r>
            <a:r>
              <a:rPr lang="tr-TR" sz="2000" dirty="0"/>
              <a:t>zorla çocuk yaşta evlilik</a:t>
            </a:r>
            <a:endParaRPr sz="2000"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246" name="Google Shape;24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lang="tr-TR" sz="2400">
                <a:solidFill>
                  <a:srgbClr val="C00000"/>
                </a:solidFill>
              </a:rPr>
              <a:t>Dünyada Üreme Sağlığı Sorunları</a:t>
            </a:r>
            <a:endParaRPr sz="2400">
              <a:solidFill>
                <a:srgbClr val="C00000"/>
              </a:solidFill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1835696" y="6381328"/>
            <a:ext cx="5400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Esin, A., </a:t>
            </a:r>
            <a:r>
              <a:rPr lang="tr-TR" sz="10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Mıhçıokur</a:t>
            </a:r>
            <a:r>
              <a:rPr lang="tr-TR" sz="10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S., Demir, C., &amp; Kanal, G. (2021). Türkiye’de Cinsel Sağlık ve Üreme Sağlığı Durum Analizi Raporu.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4283968" y="3783266"/>
            <a:ext cx="504000" cy="232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3944252" y="2079339"/>
            <a:ext cx="504056" cy="23245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Türkiye’de üreme sağlığının gelişimi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56" name="Google Shape;256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/>
              <a:t>1923              1965          Pronatalist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/>
              <a:t>1965 sonrası          Antinatalist</a:t>
            </a:r>
            <a:endParaRPr/>
          </a:p>
        </p:txBody>
      </p:sp>
      <p:sp>
        <p:nvSpPr>
          <p:cNvPr id="257" name="Google Shape;257;p18"/>
          <p:cNvSpPr/>
          <p:nvPr/>
        </p:nvSpPr>
        <p:spPr>
          <a:xfrm>
            <a:off x="2915816" y="2348880"/>
            <a:ext cx="864096" cy="2880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2A0C7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8"/>
          <p:cNvSpPr txBox="1"/>
          <p:nvPr/>
        </p:nvSpPr>
        <p:spPr>
          <a:xfrm>
            <a:off x="1691680" y="6158624"/>
            <a:ext cx="6192688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Akın, A. (2012). Türkiye’de Değişen Nüfus ve Sağlık Politikaları Doğrultusunda, İsteyerek Düşükler ve Üreme Sağlığı Hizmet Sunumunda Geleceğe Bakış . </a:t>
            </a:r>
            <a:r>
              <a:rPr lang="tr-TR" sz="9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Turkish</a:t>
            </a:r>
            <a:r>
              <a:rPr lang="tr-TR" sz="9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9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Journal</a:t>
            </a:r>
            <a:r>
              <a:rPr lang="tr-TR" sz="9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tr-TR" sz="9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Public</a:t>
            </a:r>
            <a:r>
              <a:rPr lang="tr-TR" sz="9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9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tr-TR" sz="9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, Volume 10 </a:t>
            </a:r>
            <a:r>
              <a:rPr lang="tr-TR" sz="9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special</a:t>
            </a:r>
            <a:r>
              <a:rPr lang="tr-TR" sz="9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9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issue</a:t>
            </a:r>
            <a:r>
              <a:rPr lang="tr-TR" sz="9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, 43-60 . </a:t>
            </a:r>
            <a:r>
              <a:rPr lang="tr-TR" sz="9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Retrieved</a:t>
            </a:r>
            <a:r>
              <a:rPr lang="tr-TR" sz="9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9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tr-TR" sz="9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https://dergipark.org.tr/en/pub/tjph/issue/68493/1071792</a:t>
            </a:r>
            <a:endParaRPr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/>
          <p:nvPr/>
        </p:nvSpPr>
        <p:spPr>
          <a:xfrm>
            <a:off x="1015535" y="476672"/>
            <a:ext cx="3168352" cy="720080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FDE9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PRONATALİST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(1927-1965)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4932040" y="497767"/>
            <a:ext cx="3168352" cy="720080"/>
          </a:xfrm>
          <a:prstGeom prst="roundRect">
            <a:avLst>
              <a:gd name="adj" fmla="val 16667"/>
            </a:avLst>
          </a:prstGeom>
          <a:solidFill>
            <a:srgbClr val="B2A0C7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ANTİNATALİST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(1965-2014)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755576" y="1556792"/>
            <a:ext cx="3744416" cy="4752528"/>
          </a:xfrm>
          <a:prstGeom prst="roundRect">
            <a:avLst>
              <a:gd name="adj" fmla="val 16667"/>
            </a:avLst>
          </a:prstGeom>
          <a:solidFill>
            <a:srgbClr val="FABF8E"/>
          </a:solidFill>
          <a:ln w="25400" cap="flat" cmpd="sng">
            <a:solidFill>
              <a:srgbClr val="FDE9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Savaş dönemi ve sonrası; 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 nüfusu artırmaya yönelik</a:t>
            </a:r>
            <a:endParaRPr sz="15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tr-TR" sz="1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1926 TCK;  </a:t>
            </a:r>
            <a:r>
              <a:rPr lang="tr-TR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kasten çocuk düşürmek ve düşürtmek suç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tr-TR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1929; &gt; 5 çocuk aileler yol vergisinden muaf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tr-TR" sz="1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1930  UHK;</a:t>
            </a:r>
            <a:endParaRPr sz="15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tr-TR"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Doğumları arttırma ve kolaylaştırma görevi Sağlık Bakanlığı’nda</a:t>
            </a:r>
            <a:endParaRPr sz="15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320"/>
              </a:spcBef>
              <a:spcAft>
                <a:spcPts val="0"/>
              </a:spcAft>
              <a:buNone/>
            </a:pPr>
            <a:r>
              <a:rPr lang="tr-TR"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Çocuk düşürme vb. gibi işlemlerde kullanılacak malzemelerin ithal ve satışı yasak</a:t>
            </a:r>
            <a:endParaRPr sz="15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tr-TR" sz="15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1930</a:t>
            </a:r>
            <a:r>
              <a:rPr lang="tr-TR" sz="15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; &gt; 6 çocuklu ailelere madalya </a:t>
            </a:r>
            <a:endParaRPr sz="15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1" indent="-34290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tr-TR" sz="15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1936</a:t>
            </a:r>
            <a:r>
              <a:rPr lang="tr-TR" sz="15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; kısırlaştırma ve gebelik önleyici </a:t>
            </a:r>
            <a:r>
              <a:rPr lang="tr-TR" sz="15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bilgileri yayma da yasak</a:t>
            </a:r>
            <a:endParaRPr sz="1500" b="0" i="0" u="none" strike="noStrike" cap="non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9"/>
          <p:cNvSpPr/>
          <p:nvPr/>
        </p:nvSpPr>
        <p:spPr>
          <a:xfrm>
            <a:off x="4788024" y="1556792"/>
            <a:ext cx="3672408" cy="4752528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Beklenen yaşam süresi uzadı,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işsizlik arttı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nüfus artış hızını düşürmeye yönelik </a:t>
            </a:r>
            <a:endParaRPr sz="16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1965; </a:t>
            </a:r>
            <a:r>
              <a:rPr lang="tr-TR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557 Sayılı Nüfus Plânlaması Kanununu; doğurganlığı azaltıcı tedbirleri kanunî yollardan meşrulaştırmak ve yaymak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1982 Anayasa’sı, Medeni Kanun; </a:t>
            </a:r>
            <a:r>
              <a:rPr lang="tr-TR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erkeklerin 17, kızların 15 olan evlenme yaşı 18’e yükseltildi</a:t>
            </a:r>
            <a:endParaRPr sz="16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1983; </a:t>
            </a:r>
            <a:r>
              <a:rPr lang="tr-TR" sz="16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Nüfus Planlaması Kanunu ve  10 haftaya kadar gebeliği sonlandırma (Tüzük)</a:t>
            </a:r>
            <a:endParaRPr/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</a:pPr>
            <a:r>
              <a:rPr lang="tr-TR" sz="16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1994; ICPD (Uluslararası Nüfus ve Kalkınma Konferansı)</a:t>
            </a:r>
            <a:endParaRPr/>
          </a:p>
        </p:txBody>
      </p:sp>
      <p:sp>
        <p:nvSpPr>
          <p:cNvPr id="268" name="Google Shape;268;p19"/>
          <p:cNvSpPr txBox="1"/>
          <p:nvPr/>
        </p:nvSpPr>
        <p:spPr>
          <a:xfrm>
            <a:off x="1015535" y="6525343"/>
            <a:ext cx="7373598" cy="28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ctr">
              <a:spcBef>
                <a:spcPts val="256"/>
              </a:spcBef>
              <a:buClr>
                <a:srgbClr val="7F7F7F"/>
              </a:buClr>
              <a:buSzPct val="100000"/>
              <a:buChar char="•"/>
            </a:pP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Babaoğlu, A.B. Üreme Sağlığına Giriş </a:t>
            </a:r>
            <a:r>
              <a:rPr lang="tr-TR" sz="10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(Ders Notu). İzmir </a:t>
            </a: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Katip Çelebi </a:t>
            </a:r>
            <a:r>
              <a:rPr lang="tr-TR" sz="10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Üniversitesi Tıp Fakültesi, Halk </a:t>
            </a: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Sağlığı Anabilim Dalı.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Sunum Planı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/>
              <a:t>Üreme sağlığının tanımı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/>
              <a:t>Üreme sağlığı kapsamı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/>
              <a:t>Dünya’da üreme sağlığının gelişimi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/>
              <a:t>Türkiye’de üreme sağlığının gelişimi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/>
              <a:t>Üreme sağlığı göstergeleri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tr-TR" sz="2800">
                <a:solidFill>
                  <a:srgbClr val="C00000"/>
                </a:solidFill>
              </a:rPr>
              <a:t>Günümüzde Türkiye’de Üreme Sağlığı Politikaları</a:t>
            </a:r>
            <a:endParaRPr sz="2800">
              <a:solidFill>
                <a:srgbClr val="C00000"/>
              </a:solidFill>
            </a:endParaRPr>
          </a:p>
        </p:txBody>
      </p:sp>
      <p:sp>
        <p:nvSpPr>
          <p:cNvPr id="275" name="Google Shape;27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tr-TR" dirty="0"/>
              <a:t>Onuncu kalkınma planı 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tr-TR" sz="2400" dirty="0"/>
              <a:t>(2014 - 2018)</a:t>
            </a:r>
            <a:endParaRPr dirty="0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tr-TR" dirty="0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 dirty="0"/>
              <a:t>‘‘Nüfus alanında uygulanacak politikalarla </a:t>
            </a:r>
            <a:endParaRPr sz="2400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tr-TR" sz="2400" b="1" dirty="0"/>
              <a:t>toplam doğurganlık hızının </a:t>
            </a:r>
            <a:endParaRPr sz="2400" b="1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tr-TR" sz="2400" b="1" dirty="0"/>
              <a:t>tedricen yükseltilmesi </a:t>
            </a:r>
            <a:endParaRPr sz="2400" b="1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tr-TR" sz="2400" dirty="0"/>
              <a:t>hedeflenmektedir.’’</a:t>
            </a:r>
            <a:endParaRPr sz="2400" dirty="0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76" name="Google Shape;276;p20"/>
          <p:cNvSpPr txBox="1"/>
          <p:nvPr/>
        </p:nvSpPr>
        <p:spPr>
          <a:xfrm>
            <a:off x="1629726" y="6331517"/>
            <a:ext cx="5976664" cy="4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256"/>
              </a:spcBef>
              <a:buClr>
                <a:srgbClr val="7F7F7F"/>
              </a:buClr>
              <a:buSzPct val="100000"/>
            </a:pPr>
            <a:r>
              <a:rPr lang="tr-TR" sz="1000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T.C. Kalkınma Bakanlığı (2013). Onuncu Kalkınma Planı 2014-2018. Erişim Tarihi: 29.09.2023. Erişim adresi: https</a:t>
            </a: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://www.sbb.gov.tr/wp-content/uploads/2022/08/Onuncu_Kalkinma_Plani-2014-2018.pdf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283" name="Google Shape;28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 dirty="0"/>
              <a:t>On birinci kalkınma planı </a:t>
            </a: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tr-TR" sz="2400" dirty="0"/>
              <a:t>(2019 – 2023)</a:t>
            </a:r>
            <a:endParaRPr dirty="0"/>
          </a:p>
          <a:p>
            <a:pPr marL="342900" lvl="0" indent="-215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‘‘Doğurganlık hızının </a:t>
            </a:r>
            <a:endParaRPr sz="2000"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tr-TR" sz="2000" b="1" dirty="0"/>
              <a:t>yenileme seviyesinin üzerinde tutulması için</a:t>
            </a:r>
            <a:endParaRPr sz="2000" b="1"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tr-TR" sz="2000" b="1" dirty="0"/>
              <a:t> </a:t>
            </a:r>
            <a:r>
              <a:rPr lang="tr-TR" sz="2000" dirty="0"/>
              <a:t>geçmiş dönemde gerçekleştirilen </a:t>
            </a:r>
            <a:endParaRPr sz="2000"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tr-TR" sz="2000" dirty="0"/>
              <a:t>iş ve aile yaşamını uyumlaştırıcı politikaların </a:t>
            </a:r>
            <a:endParaRPr sz="2000"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tr-TR" sz="2000" dirty="0"/>
              <a:t>etki değerlendirmesi yapılarak </a:t>
            </a:r>
            <a:endParaRPr sz="2000"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tr-TR" sz="2000" dirty="0"/>
              <a:t>gerekli değişiklikler veya ilave tedbirler </a:t>
            </a:r>
            <a:endParaRPr sz="2000"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tr-TR" sz="2000" dirty="0"/>
              <a:t>hayata </a:t>
            </a:r>
            <a:r>
              <a:rPr lang="tr-TR" sz="2000" dirty="0" smtClean="0"/>
              <a:t>geçirilecektir.’’</a:t>
            </a:r>
            <a:endParaRPr sz="2000" dirty="0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284" name="Google Shape;284;p21"/>
          <p:cNvSpPr txBox="1"/>
          <p:nvPr/>
        </p:nvSpPr>
        <p:spPr>
          <a:xfrm>
            <a:off x="1619672" y="6265571"/>
            <a:ext cx="5976664" cy="59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algn="ctr">
              <a:spcBef>
                <a:spcPts val="256"/>
              </a:spcBef>
              <a:buClr>
                <a:srgbClr val="7F7F7F"/>
              </a:buClr>
              <a:buSzPct val="100000"/>
            </a:pP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T. C. Cumhurbaşkanlığı Strateji ve Bütçe Başkanlığı (2019). On Birinci Kalkınma Planı 2019-2023. Erişim tarihi: 29.09.2023. Erişim adresi:  https://www.sbb.gov.tr/wp-content/uploads/2022/07/On_Birinci_Kalkinma_Plani-2019-2023.pdf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2"/>
          <p:cNvSpPr/>
          <p:nvPr/>
        </p:nvSpPr>
        <p:spPr>
          <a:xfrm>
            <a:off x="3274456" y="5229200"/>
            <a:ext cx="3027135" cy="407261"/>
          </a:xfrm>
          <a:prstGeom prst="foldedCorner">
            <a:avLst>
              <a:gd name="adj" fmla="val 16667"/>
            </a:avLst>
          </a:prstGeom>
          <a:solidFill>
            <a:srgbClr val="FDE9D8"/>
          </a:solidFill>
          <a:ln w="25400" cap="flat" cmpd="sng">
            <a:solidFill>
              <a:srgbClr val="FDE9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2"/>
          <p:cNvSpPr/>
          <p:nvPr/>
        </p:nvSpPr>
        <p:spPr>
          <a:xfrm>
            <a:off x="1979712" y="3212976"/>
            <a:ext cx="5256584" cy="1008112"/>
          </a:xfrm>
          <a:prstGeom prst="foldedCorner">
            <a:avLst>
              <a:gd name="adj" fmla="val 16667"/>
            </a:avLst>
          </a:prstGeom>
          <a:solidFill>
            <a:srgbClr val="FDE9D8"/>
          </a:solidFill>
          <a:ln w="25400" cap="flat" cmpd="sng">
            <a:solidFill>
              <a:srgbClr val="FDE9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tr-TR" sz="2800">
                <a:solidFill>
                  <a:srgbClr val="C00000"/>
                </a:solidFill>
              </a:rPr>
              <a:t>Doğum İstatistikleri, 2022</a:t>
            </a:r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body" idx="1"/>
          </p:nvPr>
        </p:nvSpPr>
        <p:spPr>
          <a:xfrm>
            <a:off x="457200" y="145834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tr-TR" sz="1600" dirty="0"/>
              <a:t>Canlı doğan bebek sayısı, 2022’de             1 milyon 35 bin 795 </a:t>
            </a:r>
            <a:endParaRPr dirty="0"/>
          </a:p>
          <a:p>
            <a:pPr marL="342900" lvl="0" indent="-2413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342900" lvl="0" indent="-3429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tr-TR" sz="1600" dirty="0"/>
              <a:t>Canlı doğan bebeklerin %51,4'ü erkek, %48,6'sı kız</a:t>
            </a:r>
            <a:endParaRPr dirty="0"/>
          </a:p>
          <a:p>
            <a:pPr marL="342900" lvl="0" indent="-2413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342900" lvl="0" indent="-342900" algn="ctr" rtl="0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</a:pPr>
            <a:r>
              <a:rPr lang="tr-TR" sz="1600" b="1" dirty="0">
                <a:solidFill>
                  <a:srgbClr val="C00000"/>
                </a:solidFill>
              </a:rPr>
              <a:t>Toplam doğurganlık hızı 1,62 çocuk</a:t>
            </a:r>
            <a:endParaRPr dirty="0"/>
          </a:p>
          <a:p>
            <a:pPr marL="342900" lvl="0" indent="-2413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tr-TR" sz="1600" i="1" dirty="0" smtClean="0">
                <a:solidFill>
                  <a:srgbClr val="C00000"/>
                </a:solidFill>
              </a:rPr>
              <a:t>''</a:t>
            </a:r>
            <a:r>
              <a:rPr lang="tr-TR" sz="1600" dirty="0" smtClean="0">
                <a:solidFill>
                  <a:srgbClr val="C00000"/>
                </a:solidFill>
              </a:rPr>
              <a:t>Toplam </a:t>
            </a:r>
            <a:r>
              <a:rPr lang="tr-TR" sz="1600" dirty="0">
                <a:solidFill>
                  <a:srgbClr val="C00000"/>
                </a:solidFill>
              </a:rPr>
              <a:t>doğurganlık hızı, </a:t>
            </a:r>
            <a:endParaRPr sz="1600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tr-TR" sz="1600" dirty="0">
                <a:solidFill>
                  <a:srgbClr val="C00000"/>
                </a:solidFill>
              </a:rPr>
              <a:t>bir kadının doğurgan olduğu dönem olan </a:t>
            </a:r>
            <a:endParaRPr sz="1600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rgbClr val="C00000"/>
              </a:buClr>
              <a:buSzPts val="1600"/>
              <a:buNone/>
            </a:pPr>
            <a:r>
              <a:rPr lang="tr-TR" sz="1600" i="1" dirty="0">
                <a:solidFill>
                  <a:srgbClr val="C00000"/>
                </a:solidFill>
              </a:rPr>
              <a:t>15-49 yaş grubunda doğurabileceği ortalama çocuk </a:t>
            </a:r>
            <a:r>
              <a:rPr lang="tr-TR" sz="1600" i="1" dirty="0" smtClean="0">
                <a:solidFill>
                  <a:srgbClr val="C00000"/>
                </a:solidFill>
              </a:rPr>
              <a:t>sayısı’’</a:t>
            </a:r>
            <a:endParaRPr sz="1600" dirty="0">
              <a:solidFill>
                <a:srgbClr val="C00000"/>
              </a:solidFill>
            </a:endParaRPr>
          </a:p>
          <a:p>
            <a:pPr marL="342900" lvl="0" indent="-2413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solidFill>
                <a:srgbClr val="C00000"/>
              </a:solidFill>
            </a:endParaRPr>
          </a:p>
          <a:p>
            <a:pPr marL="342900" lvl="0" indent="-3429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tr-TR" sz="1600" dirty="0"/>
              <a:t> </a:t>
            </a:r>
            <a:r>
              <a:rPr lang="tr-TR" sz="1400" dirty="0"/>
              <a:t>Toplam doğurganlık hızı, </a:t>
            </a:r>
            <a:endParaRPr sz="1400" dirty="0"/>
          </a:p>
          <a:p>
            <a:pPr marL="0" lvl="0" indent="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tr-TR" sz="1400" dirty="0"/>
              <a:t>2001 yılında 2,38 çocuk                 2022 yılında 1,62 çocuk</a:t>
            </a:r>
            <a:endParaRPr dirty="0"/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/>
          </a:p>
          <a:p>
            <a:pPr marL="342900" lvl="0" indent="-34290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tr-TR" sz="1600" dirty="0"/>
              <a:t>Doğurganlık, </a:t>
            </a:r>
            <a:r>
              <a:rPr lang="tr-TR" sz="1600" i="1" dirty="0">
                <a:solidFill>
                  <a:srgbClr val="C00000"/>
                </a:solidFill>
              </a:rPr>
              <a:t>nüfusun yenilenme düzeyi olan 2,10</a:t>
            </a:r>
            <a:r>
              <a:rPr lang="tr-TR" sz="1600" dirty="0"/>
              <a:t>'un altında</a:t>
            </a:r>
            <a:endParaRPr sz="1600" dirty="0"/>
          </a:p>
        </p:txBody>
      </p:sp>
      <p:sp>
        <p:nvSpPr>
          <p:cNvPr id="294" name="Google Shape;294;p22"/>
          <p:cNvSpPr/>
          <p:nvPr/>
        </p:nvSpPr>
        <p:spPr>
          <a:xfrm>
            <a:off x="4355975" y="4797152"/>
            <a:ext cx="432048" cy="720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2"/>
          <p:cNvSpPr txBox="1"/>
          <p:nvPr/>
        </p:nvSpPr>
        <p:spPr>
          <a:xfrm>
            <a:off x="1907704" y="6237312"/>
            <a:ext cx="54006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Türkiye İstatistik Kurumu (2022). Doğum İstatistikleri, 2022. Erişim Tarihi: 29.09.2023 Erişim adresi: https://data.tuik.gov.tr/Bulten/Index?p=Dogum-Istatistikleri-2022-49673</a:t>
            </a:r>
            <a:endParaRPr dirty="0"/>
          </a:p>
        </p:txBody>
      </p:sp>
      <p:sp>
        <p:nvSpPr>
          <p:cNvPr id="296" name="Google Shape;296;p22"/>
          <p:cNvSpPr/>
          <p:nvPr/>
        </p:nvSpPr>
        <p:spPr>
          <a:xfrm>
            <a:off x="5073922" y="1605352"/>
            <a:ext cx="420815" cy="7200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tr-TR" sz="3600">
                <a:solidFill>
                  <a:srgbClr val="C00000"/>
                </a:solidFill>
              </a:rPr>
              <a:t>Üreme Sağlığının Göstergeleri </a:t>
            </a:r>
            <a:endParaRPr/>
          </a:p>
        </p:txBody>
      </p:sp>
      <p:sp>
        <p:nvSpPr>
          <p:cNvPr id="303" name="Google Shape;30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Halk sağlığı hizmetleri ve 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tr-TR" sz="2400"/>
              <a:t>üreme sağlığı hizmetleri  bir bütün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Fakat kullanılan bazı göstergeler, üreme sağlığı ile ilgili daha iyi fikir verebilir  </a:t>
            </a:r>
            <a:endParaRPr sz="2400"/>
          </a:p>
        </p:txBody>
      </p:sp>
      <p:sp>
        <p:nvSpPr>
          <p:cNvPr id="304" name="Google Shape;304;p23"/>
          <p:cNvSpPr txBox="1"/>
          <p:nvPr/>
        </p:nvSpPr>
        <p:spPr>
          <a:xfrm>
            <a:off x="1302627" y="6453336"/>
            <a:ext cx="662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Öztek, Z. (2020). Halk Sağlığı Kuramlar ve Uygulamalar. Ankara: Sağlık ve Sosyal Yardım Vakfı.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Üreme sağlığı göstergeleri</a:t>
            </a:r>
            <a:endParaRPr/>
          </a:p>
        </p:txBody>
      </p:sp>
      <p:sp>
        <p:nvSpPr>
          <p:cNvPr id="311" name="Google Shape;31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78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 err="1"/>
              <a:t>Adölesan</a:t>
            </a:r>
            <a:r>
              <a:rPr lang="tr-TR" sz="2000" dirty="0"/>
              <a:t> gebeliklerin oranı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Toplam düşük hızı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İsteyerek düşük hızı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Anne ölüm hızı</a:t>
            </a: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Ölü doğum hızı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b="1" dirty="0" err="1"/>
              <a:t>Perinatal</a:t>
            </a:r>
            <a:r>
              <a:rPr lang="tr-TR" sz="2000" b="1" dirty="0"/>
              <a:t> ölüm hızı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Kaba doğum hızı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b="1" dirty="0"/>
              <a:t>Toplam doğurganlık hızı</a:t>
            </a:r>
            <a:endParaRPr dirty="0"/>
          </a:p>
        </p:txBody>
      </p:sp>
      <p:sp>
        <p:nvSpPr>
          <p:cNvPr id="312" name="Google Shape;312;p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Doğum kontrol yöntemi kullanan ailelerin yüzdesi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Etkili doğum kontrolü yöntemi kullana ailelerin yüzdesi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Gebe ve lohusa izlem sıklığı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Doğumların yapıldığı yer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Emziren annelerin yüzdesi ve emzirme süresi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Cinsel yolla bulaşan enfeksiyonların hızı</a:t>
            </a:r>
            <a:endParaRPr/>
          </a:p>
        </p:txBody>
      </p:sp>
      <p:sp>
        <p:nvSpPr>
          <p:cNvPr id="313" name="Google Shape;313;p24"/>
          <p:cNvSpPr txBox="1"/>
          <p:nvPr/>
        </p:nvSpPr>
        <p:spPr>
          <a:xfrm>
            <a:off x="1302627" y="6453336"/>
            <a:ext cx="662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dirty="0" err="1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Öztek</a:t>
            </a:r>
            <a:r>
              <a:rPr lang="tr-TR" sz="10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Z. (2020). Halk Sağlığı Kuramlar ve Uygulamalar. Ankara: Sağlık ve Sosyal Yardım Vakfı.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tr-TR" sz="2800">
                <a:solidFill>
                  <a:srgbClr val="C00000"/>
                </a:solidFill>
              </a:rPr>
              <a:t>DSÖ</a:t>
            </a:r>
            <a:endParaRPr sz="2800">
              <a:solidFill>
                <a:srgbClr val="C00000"/>
              </a:solidFill>
            </a:endParaRPr>
          </a:p>
        </p:txBody>
      </p:sp>
      <p:sp>
        <p:nvSpPr>
          <p:cNvPr id="319" name="Google Shape;31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Toplam </a:t>
            </a:r>
            <a:r>
              <a:rPr lang="tr-TR" sz="2000" dirty="0" smtClean="0"/>
              <a:t>doğurganlık </a:t>
            </a:r>
            <a:r>
              <a:rPr lang="tr-TR" sz="2000" dirty="0"/>
              <a:t>h</a:t>
            </a:r>
            <a:r>
              <a:rPr lang="tr-TR" sz="2000" dirty="0" smtClean="0"/>
              <a:t>ızı </a:t>
            </a: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Anne </a:t>
            </a:r>
            <a:r>
              <a:rPr lang="tr-TR" sz="2000" dirty="0" smtClean="0"/>
              <a:t>ölüm </a:t>
            </a:r>
            <a:r>
              <a:rPr lang="tr-TR" sz="2000" dirty="0"/>
              <a:t>o</a:t>
            </a:r>
            <a:r>
              <a:rPr lang="tr-TR" sz="2000" dirty="0" smtClean="0"/>
              <a:t>ranı </a:t>
            </a: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 err="1"/>
              <a:t>Perinatal</a:t>
            </a:r>
            <a:r>
              <a:rPr lang="tr-TR" sz="2000" dirty="0"/>
              <a:t> ölüm hızı </a:t>
            </a:r>
            <a:endParaRPr sz="2000"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 err="1"/>
              <a:t>Kontraseptif</a:t>
            </a:r>
            <a:r>
              <a:rPr lang="tr-TR" sz="2000" dirty="0"/>
              <a:t> yöntem kullanım sıklığı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Doğum öncesi bakım kapsamı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Nitelikli sağlık personeli ile yapılan doğumlar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Temel ve kapsamlı </a:t>
            </a:r>
            <a:r>
              <a:rPr lang="tr-TR" sz="2000" dirty="0" err="1"/>
              <a:t>obstetrik</a:t>
            </a:r>
            <a:r>
              <a:rPr lang="tr-TR" sz="2000" dirty="0"/>
              <a:t> bakım hizmetleri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 dirty="0"/>
              <a:t>Toplam düşük hızı </a:t>
            </a:r>
            <a:endParaRPr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sp>
        <p:nvSpPr>
          <p:cNvPr id="320" name="Google Shape;320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Düşük doğum ağırlıklı bebek sıklığı 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Gebelerde sifiliz seroloji (+) sıklığı 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Doğurgan çağ kadınlarda anemi sıklığı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Kadınlarda genital mutilasyon sıklığı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Kadınlarda infertilite sıklığı 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Erkeklerde üretrit sıklığı 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Gebelerde HIV sıklığı 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HIV’den korunma bilgisi</a:t>
            </a:r>
            <a:endParaRPr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21" name="Google Shape;321;p25"/>
          <p:cNvSpPr txBox="1"/>
          <p:nvPr/>
        </p:nvSpPr>
        <p:spPr>
          <a:xfrm>
            <a:off x="937846" y="6150114"/>
            <a:ext cx="738553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World </a:t>
            </a:r>
            <a:r>
              <a:rPr lang="tr-TR" sz="900" dirty="0" err="1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tr-TR" sz="9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900" dirty="0" err="1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Organization</a:t>
            </a:r>
            <a:r>
              <a:rPr lang="tr-TR" sz="9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(2006). </a:t>
            </a:r>
            <a:r>
              <a:rPr lang="tr-TR" sz="900" dirty="0" err="1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Reproductive</a:t>
            </a:r>
            <a:r>
              <a:rPr lang="tr-TR" sz="9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900" dirty="0" err="1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tr-TR" sz="9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900" dirty="0" err="1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Indicators</a:t>
            </a:r>
            <a:r>
              <a:rPr lang="tr-TR" sz="9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Erişim tarihi: </a:t>
            </a:r>
            <a:r>
              <a:rPr lang="tr-TR" sz="9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29.09.2023. </a:t>
            </a:r>
            <a:r>
              <a:rPr lang="tr-TR" sz="9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Erişim adresi: https://</a:t>
            </a:r>
            <a:r>
              <a:rPr lang="tr-TR" sz="900" dirty="0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iris.who.int/bitstream/handle/10665/43185/924156315X_eng.pdf</a:t>
            </a:r>
            <a:endParaRPr lang="tr-TR" sz="900" dirty="0">
              <a:solidFill>
                <a:schemeClr val="bg1">
                  <a:lumMod val="75000"/>
                </a:schemeClr>
              </a:solidFill>
              <a:ea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Üreme sağlığı göstergeleri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28" name="Google Shape;328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tr-TR" dirty="0" smtClean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tr-TR" dirty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 dirty="0" smtClean="0"/>
              <a:t>Toplam </a:t>
            </a:r>
            <a:r>
              <a:rPr lang="tr-TR" dirty="0"/>
              <a:t>Doğurganlık Hızı</a:t>
            </a:r>
            <a:endParaRPr dirty="0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06" y="3387969"/>
            <a:ext cx="3469109" cy="29081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7"/>
          <p:cNvSpPr txBox="1">
            <a:spLocks noGrp="1"/>
          </p:cNvSpPr>
          <p:nvPr>
            <p:ph type="body" idx="1"/>
          </p:nvPr>
        </p:nvSpPr>
        <p:spPr>
          <a:xfrm>
            <a:off x="457200" y="136831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tr-TR" dirty="0" smtClean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tr-TR" dirty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 dirty="0" smtClean="0"/>
              <a:t>Anne </a:t>
            </a:r>
            <a:r>
              <a:rPr lang="tr-TR" dirty="0"/>
              <a:t>Ölüm Oranı</a:t>
            </a:r>
            <a:endParaRPr dirty="0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336" name="Google Shape;336;p27"/>
          <p:cNvSpPr/>
          <p:nvPr/>
        </p:nvSpPr>
        <p:spPr>
          <a:xfrm>
            <a:off x="7153976" y="879511"/>
            <a:ext cx="983290" cy="307737"/>
          </a:xfrm>
          <a:prstGeom prst="round1Rect">
            <a:avLst>
              <a:gd name="adj" fmla="val 16667"/>
            </a:avLst>
          </a:prstGeom>
          <a:solidFill>
            <a:srgbClr val="E5DFEC"/>
          </a:solidFill>
          <a:ln w="25400" cap="flat" cmpd="sng">
            <a:solidFill>
              <a:srgbClr val="CCC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7"/>
          <p:cNvSpPr txBox="1"/>
          <p:nvPr/>
        </p:nvSpPr>
        <p:spPr>
          <a:xfrm>
            <a:off x="7153976" y="879511"/>
            <a:ext cx="147857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  x  100.000</a:t>
            </a:r>
            <a:endParaRPr sz="11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07" y="3773649"/>
            <a:ext cx="2566432" cy="21514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8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endParaRPr lang="tr-TR" dirty="0" smtClean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 dirty="0" err="1" smtClean="0"/>
              <a:t>Perinatal</a:t>
            </a:r>
            <a:r>
              <a:rPr lang="tr-TR" dirty="0" smtClean="0"/>
              <a:t> </a:t>
            </a:r>
            <a:r>
              <a:rPr lang="tr-TR" dirty="0"/>
              <a:t>Ölüm Hızı</a:t>
            </a:r>
            <a:endParaRPr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69" y="3042787"/>
            <a:ext cx="4215515" cy="353385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548680"/>
            <a:ext cx="8245458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29"/>
          <p:cNvSpPr txBox="1"/>
          <p:nvPr/>
        </p:nvSpPr>
        <p:spPr>
          <a:xfrm>
            <a:off x="1043608" y="6525344"/>
            <a:ext cx="669674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https://sbsgm.saglik.gov.tr/Eklenti/44131/0/saglik-istatistikleri-yilligi-2021-haber-bultenipdf.pdf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978679" y="1556792"/>
            <a:ext cx="7056784" cy="4752528"/>
          </a:xfrm>
          <a:prstGeom prst="cloud">
            <a:avLst/>
          </a:prstGeom>
          <a:solidFill>
            <a:srgbClr val="E5DFEC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Üreme sağlığı</a:t>
            </a:r>
            <a:br>
              <a:rPr lang="tr-TR">
                <a:solidFill>
                  <a:srgbClr val="C00000"/>
                </a:solidFill>
              </a:rPr>
            </a:br>
            <a:r>
              <a:rPr lang="tr-TR">
                <a:solidFill>
                  <a:srgbClr val="C00000"/>
                </a:solidFill>
              </a:rPr>
              <a:t>(Reproductive Health)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671900" y="2204864"/>
            <a:ext cx="1512168" cy="1368152"/>
          </a:xfrm>
          <a:prstGeom prst="cloud">
            <a:avLst/>
          </a:prstGeom>
          <a:solidFill>
            <a:srgbClr val="B2A0C7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 sağlığı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1979712" y="3104964"/>
            <a:ext cx="1512168" cy="1368152"/>
          </a:xfrm>
          <a:prstGeom prst="cloud">
            <a:avLst/>
          </a:prstGeom>
          <a:solidFill>
            <a:srgbClr val="B2A0C7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Üreme sağlığı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029141" y="3933056"/>
            <a:ext cx="1512168" cy="1368152"/>
          </a:xfrm>
          <a:prstGeom prst="cloud">
            <a:avLst/>
          </a:prstGeom>
          <a:solidFill>
            <a:srgbClr val="B2A0C7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Doğum kontrolü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5580112" y="2564904"/>
            <a:ext cx="1512168" cy="1368152"/>
          </a:xfrm>
          <a:prstGeom prst="cloud">
            <a:avLst/>
          </a:prstGeom>
          <a:solidFill>
            <a:srgbClr val="B2A0C7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Cinsel sağlık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2564160" y="4941168"/>
            <a:ext cx="783704" cy="648072"/>
          </a:xfrm>
          <a:prstGeom prst="cloud">
            <a:avLst/>
          </a:prstGeom>
          <a:solidFill>
            <a:srgbClr val="B2A0C7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5944344" y="4445496"/>
            <a:ext cx="783704" cy="648072"/>
          </a:xfrm>
          <a:prstGeom prst="cloud">
            <a:avLst/>
          </a:prstGeom>
          <a:solidFill>
            <a:srgbClr val="B2A0C7"/>
          </a:solidFill>
          <a:ln w="25400" cap="flat" cmpd="sng">
            <a:solidFill>
              <a:srgbClr val="5F49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302627" y="6453336"/>
            <a:ext cx="662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Öztek</a:t>
            </a:r>
            <a:r>
              <a:rPr lang="tr-TR" sz="10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Z. (2020). Halk Sağlığı Kuramlar ve Uygulamalar. Ankara: Sağlık ve Sosyal Yardım Vakfı.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ü"/>
            </a:pPr>
            <a:endParaRPr lang="tr-TR" sz="2400" dirty="0" smtClean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tr-TR" sz="2400" dirty="0" smtClean="0"/>
              <a:t>Kaba </a:t>
            </a:r>
            <a:r>
              <a:rPr lang="tr-TR" sz="2400" dirty="0"/>
              <a:t>doğum hızı </a:t>
            </a:r>
            <a:endParaRPr dirty="0"/>
          </a:p>
          <a:p>
            <a:pPr marL="469900"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itchFamily="2" charset="2"/>
              <a:buChar char="ü"/>
            </a:pPr>
            <a:endParaRPr sz="2000" b="1" i="1" dirty="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ü"/>
            </a:pPr>
            <a:endParaRPr lang="tr-TR" sz="2400" dirty="0" smtClean="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tr-TR" sz="2400" dirty="0" smtClean="0"/>
              <a:t>Genel </a:t>
            </a:r>
            <a:r>
              <a:rPr lang="tr-TR" sz="2400" dirty="0"/>
              <a:t>doğurganlık hızı </a:t>
            </a:r>
            <a:endParaRPr sz="2400" dirty="0"/>
          </a:p>
          <a:p>
            <a:pPr marL="800100"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itchFamily="2" charset="2"/>
              <a:buChar char="ü"/>
            </a:pPr>
            <a:endParaRPr sz="2000" dirty="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ü"/>
            </a:pPr>
            <a:endParaRPr lang="tr-TR" sz="2400" dirty="0" smtClean="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itchFamily="2" charset="2"/>
              <a:buChar char="ü"/>
            </a:pPr>
            <a:r>
              <a:rPr lang="tr-TR" sz="2400" dirty="0" smtClean="0"/>
              <a:t>Yaşa </a:t>
            </a:r>
            <a:r>
              <a:rPr lang="tr-TR" sz="2400" dirty="0"/>
              <a:t>özel doğurganlık hızı</a:t>
            </a:r>
            <a:endParaRPr sz="2400" dirty="0"/>
          </a:p>
          <a:p>
            <a:pPr marL="800100" lvl="1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itchFamily="2" charset="2"/>
              <a:buChar char="ü"/>
            </a:pPr>
            <a:endParaRPr sz="2000" dirty="0"/>
          </a:p>
          <a:p>
            <a:pPr marL="660400" lvl="0" indent="-4572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itchFamily="2" charset="2"/>
              <a:buChar char="ü"/>
            </a:pP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Üreme sağlığı göstergeleri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375" name="Google Shape;375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tr-TR" sz="2800" dirty="0" smtClean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tr-TR" sz="2800" dirty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 sz="2800" dirty="0" smtClean="0"/>
              <a:t>Toplam </a:t>
            </a:r>
            <a:r>
              <a:rPr lang="tr-TR" sz="2800" dirty="0"/>
              <a:t>Düşük Hızı</a:t>
            </a:r>
            <a:endParaRPr dirty="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28" y="3223846"/>
            <a:ext cx="3593987" cy="301283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tr-TR" sz="2400" dirty="0" smtClean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endParaRPr lang="tr-TR" sz="2400" dirty="0"/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 dirty="0" smtClean="0"/>
              <a:t>Kadınlarda </a:t>
            </a:r>
            <a:r>
              <a:rPr lang="tr-TR" sz="2400" dirty="0" err="1" smtClean="0"/>
              <a:t>infertilite</a:t>
            </a:r>
            <a:r>
              <a:rPr lang="tr-TR" sz="2400" dirty="0" smtClean="0"/>
              <a:t> </a:t>
            </a:r>
            <a:r>
              <a:rPr lang="tr-TR" sz="2400" dirty="0" err="1"/>
              <a:t>prevalansı</a:t>
            </a:r>
            <a:endParaRPr sz="2400"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342900" lvl="0" indent="-1905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15" y="3153507"/>
            <a:ext cx="3538049" cy="296593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>
                <a:solidFill>
                  <a:schemeClr val="dk1"/>
                </a:solidFill>
              </a:rPr>
              <a:t>Üreme sağlığı, 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tr-TR">
                <a:solidFill>
                  <a:schemeClr val="dk1"/>
                </a:solidFill>
              </a:rPr>
              <a:t>bir bütünlük içerisinde ele alınmalı</a:t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7092280" y="459877"/>
            <a:ext cx="1728192" cy="1008112"/>
          </a:xfrm>
          <a:prstGeom prst="foldedCorner">
            <a:avLst>
              <a:gd name="adj" fmla="val 16667"/>
            </a:avLst>
          </a:prstGeom>
          <a:solidFill>
            <a:srgbClr val="D99593"/>
          </a:solidFill>
          <a:ln w="25400" cap="flat" cmpd="sng">
            <a:solidFill>
              <a:srgbClr val="E5B8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Yaşamın her döneminin problemleri ayrı ayrı değerlendirilmeli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33"/>
          <p:cNvSpPr/>
          <p:nvPr/>
        </p:nvSpPr>
        <p:spPr>
          <a:xfrm>
            <a:off x="2267744" y="3140968"/>
            <a:ext cx="4824536" cy="2520280"/>
          </a:xfrm>
          <a:prstGeom prst="cloud">
            <a:avLst/>
          </a:prstGeom>
          <a:solidFill>
            <a:srgbClr val="D99593"/>
          </a:solidFill>
          <a:ln w="25400" cap="flat" cmpd="sng">
            <a:solidFill>
              <a:srgbClr val="E5B8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Ergenlik dönemi,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Üreme dönemi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Postmenapozal dönem</a:t>
            </a:r>
            <a:endParaRPr/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Yaşlılık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3"/>
          <p:cNvSpPr txBox="1"/>
          <p:nvPr/>
        </p:nvSpPr>
        <p:spPr>
          <a:xfrm>
            <a:off x="1805572" y="6515076"/>
            <a:ext cx="597666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tr-TR" sz="800" dirty="0">
                <a:solidFill>
                  <a:srgbClr val="7F7F7F"/>
                </a:solidFill>
              </a:rPr>
              <a:t>Babaoğlu, A.B. Üreme Sağlığına Giriş (Ders Notu). İzmir Katip Çelebi Üniversitesi Tıp Fakültesi, Halk Sağlığı Anabilim Dalı.</a:t>
            </a:r>
            <a:endParaRPr lang="tr-TR" sz="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400" name="Google Shape;400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Gençler; eğitim, farkındalık, riskler</a:t>
            </a:r>
            <a:endParaRPr/>
          </a:p>
          <a:p>
            <a:pPr marL="342900" lvl="0" indent="-1905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Elli yaş üstü ve yaşlı kadınlar; </a:t>
            </a:r>
            <a:r>
              <a:rPr lang="tr-TR" sz="2200"/>
              <a:t>menopoz ile ilgili sorunlar, kanser,   osteoporoz, idrar inkontinansı ve genital organ prolapsusları, yaşlıların ihmal ve istismarı </a:t>
            </a:r>
            <a:endParaRPr/>
          </a:p>
          <a:p>
            <a:pPr marL="0" lvl="0" indent="0" algn="ctr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sp>
        <p:nvSpPr>
          <p:cNvPr id="401" name="Google Shape;401;p34"/>
          <p:cNvSpPr txBox="1"/>
          <p:nvPr/>
        </p:nvSpPr>
        <p:spPr>
          <a:xfrm>
            <a:off x="1187624" y="6123493"/>
            <a:ext cx="68407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Savaş, E., &amp; </a:t>
            </a:r>
            <a:r>
              <a:rPr lang="tr-TR" sz="1000" dirty="0" err="1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Özcebe</a:t>
            </a: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H. (2023). Gençler, Üreme ve Cinsel Haklar: Okulların Önemi ve Öğretmenlerin Rolü. </a:t>
            </a:r>
            <a:r>
              <a:rPr lang="tr-TR" sz="1000" i="1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Sağlık ve Toplum</a:t>
            </a: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tr-TR" sz="1000" i="1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33</a:t>
            </a: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(1).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dirty="0" err="1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Kokanalı</a:t>
            </a: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D., &amp; Üstün, Y. E. (2019). Yaşlı kadınlarda üreme sağlığı. </a:t>
            </a:r>
            <a:r>
              <a:rPr lang="tr-TR" sz="1000" i="1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Jinekoloji-</a:t>
            </a:r>
            <a:r>
              <a:rPr lang="tr-TR" sz="1000" i="1" dirty="0" err="1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Obstetrik</a:t>
            </a:r>
            <a:r>
              <a:rPr lang="tr-TR" sz="1000" i="1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ve </a:t>
            </a:r>
            <a:r>
              <a:rPr lang="tr-TR" sz="1000" i="1" dirty="0" err="1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Neonatoloji</a:t>
            </a:r>
            <a:r>
              <a:rPr lang="tr-TR" sz="1000" i="1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Tıp Dergisi</a:t>
            </a: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tr-TR" sz="1000" i="1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r>
              <a:rPr lang="tr-TR" sz="10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(2), 97-100.</a:t>
            </a:r>
            <a:endParaRPr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Üreme sağlığı hizmetleri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408" name="Google Shape;408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 sz="2000">
                <a:solidFill>
                  <a:schemeClr val="dk1"/>
                </a:solidFill>
              </a:rPr>
              <a:t>Sorumlu üreme ve cinsel davranış, eğitim</a:t>
            </a:r>
            <a:endParaRPr sz="2000">
              <a:solidFill>
                <a:schemeClr val="dk1"/>
              </a:solidFill>
            </a:endParaRPr>
          </a:p>
          <a:p>
            <a:pPr marL="342900" lvl="0" indent="-225425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lvl="0" indent="-342900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 sz="2000">
                <a:solidFill>
                  <a:schemeClr val="dk1"/>
                </a:solidFill>
              </a:rPr>
              <a:t>Yaygın aile planlaması hizmetleri, bilgilendirme ve danışmanlık</a:t>
            </a:r>
            <a:endParaRPr sz="2000">
              <a:solidFill>
                <a:schemeClr val="dk1"/>
              </a:solidFill>
            </a:endParaRPr>
          </a:p>
          <a:p>
            <a:pPr marL="342900" lvl="0" indent="-225425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lvl="0" indent="-342900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 sz="2000">
                <a:solidFill>
                  <a:schemeClr val="dk1"/>
                </a:solidFill>
              </a:rPr>
              <a:t>Etkin ana sağlığı hizmetleri ve güvenli annelik; doğum öncesi  ve sonrası bakım, sağlıklı doğum, emzirme</a:t>
            </a:r>
            <a:endParaRPr sz="2000">
              <a:solidFill>
                <a:schemeClr val="dk1"/>
              </a:solidFill>
            </a:endParaRPr>
          </a:p>
          <a:p>
            <a:pPr marL="342900" lvl="0" indent="-225425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342900" lvl="0" indent="-342900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 sz="2000">
                <a:solidFill>
                  <a:schemeClr val="dk1"/>
                </a:solidFill>
              </a:rPr>
              <a:t>Enfeksiyonlarının kontrolü</a:t>
            </a:r>
            <a:endParaRPr sz="2000">
              <a:solidFill>
                <a:schemeClr val="dk1"/>
              </a:solidFill>
            </a:endParaRPr>
          </a:p>
          <a:p>
            <a:pPr marL="342900" lvl="0" indent="-225425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lvl="0" indent="-342900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 sz="2000">
                <a:solidFill>
                  <a:schemeClr val="dk1"/>
                </a:solidFill>
              </a:rPr>
              <a:t>CYBE önlenmesi</a:t>
            </a:r>
            <a:endParaRPr sz="2000">
              <a:solidFill>
                <a:schemeClr val="dk1"/>
              </a:solidFill>
            </a:endParaRPr>
          </a:p>
          <a:p>
            <a:pPr marL="342900" lvl="0" indent="-225425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lvl="0" indent="-342900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 sz="2000">
                <a:solidFill>
                  <a:schemeClr val="dk1"/>
                </a:solidFill>
              </a:rPr>
              <a:t>AIDS ile mücadele</a:t>
            </a:r>
            <a:endParaRPr sz="2000">
              <a:solidFill>
                <a:schemeClr val="dk1"/>
              </a:solidFill>
            </a:endParaRPr>
          </a:p>
          <a:p>
            <a:pPr marL="342900" lvl="0" indent="-225425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>
              <a:solidFill>
                <a:schemeClr val="dk1"/>
              </a:solidFill>
            </a:endParaRPr>
          </a:p>
          <a:p>
            <a:pPr marL="342900" lvl="0" indent="-342900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 sz="2000">
                <a:solidFill>
                  <a:schemeClr val="dk1"/>
                </a:solidFill>
              </a:rPr>
              <a:t>İnfertilitenin önlenmesi ve tedavisi    …</a:t>
            </a:r>
            <a:endParaRPr sz="2000"/>
          </a:p>
          <a:p>
            <a:pPr marL="342900" lvl="0" indent="-225425" algn="ctr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342900" lvl="0" indent="-2254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342900" lvl="0" indent="-2254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  <a:p>
            <a:pPr marL="342900" lvl="0" indent="-225425" algn="l" rtl="0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</p:txBody>
      </p:sp>
      <p:sp>
        <p:nvSpPr>
          <p:cNvPr id="409" name="Google Shape;409;p35"/>
          <p:cNvSpPr txBox="1"/>
          <p:nvPr/>
        </p:nvSpPr>
        <p:spPr>
          <a:xfrm>
            <a:off x="1691680" y="6335452"/>
            <a:ext cx="597666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tr-TR" sz="800" dirty="0">
                <a:solidFill>
                  <a:schemeClr val="bg1">
                    <a:lumMod val="75000"/>
                  </a:schemeClr>
                </a:solidFill>
              </a:rPr>
              <a:t>Babaoğlu, A.B. Üreme Sağlığına Giriş (Ders Notu). İzmir Katip Çelebi Üniversitesi Tıp Fakültesi, Halk Sağlığı Anabilim Dalı.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00" dirty="0" err="1" smtClean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Özvarış</a:t>
            </a:r>
            <a:r>
              <a:rPr lang="tr-TR" sz="8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Ş. B., &amp; Ertan, A. E. Üreme Sağlığında </a:t>
            </a:r>
            <a:r>
              <a:rPr lang="tr-TR" sz="800" dirty="0" err="1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Yaşamboyu</a:t>
            </a:r>
            <a:r>
              <a:rPr lang="tr-TR" sz="800" dirty="0">
                <a:solidFill>
                  <a:schemeClr val="bg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Yaklaşımı.</a:t>
            </a:r>
            <a:endParaRPr sz="800" dirty="0">
              <a:solidFill>
                <a:schemeClr val="bg1">
                  <a:lumMod val="7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bg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Kaynaklar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416" name="Google Shape;416;p36"/>
          <p:cNvSpPr txBox="1">
            <a:spLocks noGrp="1"/>
          </p:cNvSpPr>
          <p:nvPr>
            <p:ph type="body" idx="1"/>
          </p:nvPr>
        </p:nvSpPr>
        <p:spPr>
          <a:xfrm>
            <a:off x="410308" y="122506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Akın, A. (2012). Türkiye’de değişen nüfus ve sağlık politikaları doğrultusunda, isteyerek düşükler ve üreme sağlığı hizmet sunumunda geleceğe bakış. </a:t>
            </a:r>
            <a:r>
              <a:rPr lang="tr-TR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Turkish</a:t>
            </a:r>
            <a:r>
              <a:rPr lang="tr-T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tr-TR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Journal</a:t>
            </a:r>
            <a:r>
              <a:rPr lang="tr-T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of </a:t>
            </a:r>
            <a:r>
              <a:rPr lang="tr-TR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Public</a:t>
            </a:r>
            <a:r>
              <a:rPr lang="tr-T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tr-TR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Health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 </a:t>
            </a:r>
            <a:r>
              <a:rPr lang="tr-T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10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(Özel Sayı), 43-60.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algn="just">
              <a:spcBef>
                <a:spcPts val="256"/>
              </a:spcBef>
              <a:buClr>
                <a:srgbClr val="7F7F7F"/>
              </a:buClr>
              <a:buSzPct val="100000"/>
            </a:pP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Babaoğlu, A. B. Ana Çocuk Sağlığı (Ders Notu). İzmir Katip Çelebi Üniversitesi Tıp Fakültesi, Halk Sağlığı Anabilim Dalı.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algn="just">
              <a:spcBef>
                <a:spcPts val="256"/>
              </a:spcBef>
              <a:buClr>
                <a:srgbClr val="7F7F7F"/>
              </a:buClr>
              <a:buSzPct val="100000"/>
            </a:pP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Babaoğlu, A.B. Üreme Sağlığına Giriş (Ders Notu). İzmir Katip Çelebi Üniversitesi Tıp Fakültesi, Halk Sağlığı Anabilim Dalı.</a:t>
            </a:r>
          </a:p>
          <a:p>
            <a:pPr marL="342900" lvl="0" indent="-342900" algn="just" rtl="0">
              <a:spcBef>
                <a:spcPts val="256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lang="tr-T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Dünya 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Nüfus Durumu Raporu 2023 (2023). Erişim tarihi: 29.09.2023. Erişim adresi: https://turkiye.unfpa.org/tr/swop-%C3%B6zet-2023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algn="just">
              <a:spcBef>
                <a:spcPts val="256"/>
              </a:spcBef>
              <a:buClr>
                <a:srgbClr val="7F7F7F"/>
              </a:buClr>
              <a:buSzPct val="100000"/>
            </a:pP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Esin, A., </a:t>
            </a: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Mıhçıokur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 S., Demir, C., &amp; Kanal, G. (2021). Türkiye’de Cinsel Sağlık ve Üreme Sağlığı Durum Analizi </a:t>
            </a:r>
            <a:r>
              <a:rPr lang="tr-T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Raporu. Erişim Tarihi: 29.09.2023. Erişim adresi: https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://dspace.ceid.org.tr/xmlui/bitstream/handle/1/1651/idCISU_Rapor_Tasar%c4%b1m%c4%b1_Dijital_2021%20%282%29.pdf?sequence=1&amp;isAllowed=y</a:t>
            </a:r>
            <a:endParaRPr lang="tr-T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algn="just">
              <a:spcBef>
                <a:spcPts val="256"/>
              </a:spcBef>
              <a:buClr>
                <a:srgbClr val="7F7F7F"/>
              </a:buClr>
              <a:buSzPct val="100000"/>
            </a:pP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Güler, Ç. &amp; Akın L. (Ed.). (2012). Halk Sağlığı Temel Bilgiler 1. Cilt. Hacettepe Üniversitesi Yayınları. </a:t>
            </a:r>
            <a:r>
              <a:rPr lang="tr-T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Ankara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algn="just" rtl="0">
              <a:spcBef>
                <a:spcPts val="256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lang="tr-T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https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://www.sbb.gov.tr/wp-content/uploads/2022/07/On_Birinci_Kalkinma_Plani-2019-2023.pdf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algn="just" rtl="0">
              <a:spcBef>
                <a:spcPts val="256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https://sbsgm.saglik.gov.tr/Eklenti/44131/0/saglik-istatistikleri-yilligi-2021-haber-bultenipdf.pdf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algn="just" rtl="0">
              <a:spcBef>
                <a:spcPts val="256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Kokanalı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 D., &amp; Üstün, Y. E. (2019). Yaşlı kadınlarda üreme sağlığı. </a:t>
            </a:r>
            <a:r>
              <a:rPr lang="tr-T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Jinekoloji-</a:t>
            </a:r>
            <a:r>
              <a:rPr lang="tr-TR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Obstetrik</a:t>
            </a:r>
            <a:r>
              <a:rPr lang="tr-T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ve </a:t>
            </a:r>
            <a:r>
              <a:rPr lang="tr-TR" sz="11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Neonatoloji</a:t>
            </a:r>
            <a:r>
              <a:rPr lang="tr-T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Tıp Dergisi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 </a:t>
            </a:r>
            <a:r>
              <a:rPr lang="tr-T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16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(2), 97-100.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algn="just" rtl="0">
              <a:spcBef>
                <a:spcPts val="256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Öztek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 Z. (2020). Halk Sağlığı Kuramlar ve Uygulamalar. Ankara: Sağlık ve Sosyal Yardım Vakfı.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algn="just" rtl="0">
              <a:spcBef>
                <a:spcPts val="256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Özvarış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 Ş. B., &amp; Ertan, A. E. Üreme Sağlığında </a:t>
            </a: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Yaşamboyu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Yaklaşımı.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algn="just" rtl="0">
              <a:spcBef>
                <a:spcPts val="256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Savaş, E., &amp; </a:t>
            </a: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Özcebe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 H. (2023). Gençler, Üreme ve Cinsel Haklar: Okulların Önemi ve Öğretmenlerin Rolü. </a:t>
            </a:r>
            <a:r>
              <a:rPr lang="tr-T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Sağlık ve Toplum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 </a:t>
            </a:r>
            <a:r>
              <a:rPr lang="tr-TR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33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(1</a:t>
            </a:r>
            <a:r>
              <a:rPr lang="tr-T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).</a:t>
            </a:r>
          </a:p>
          <a:p>
            <a:pPr marL="342900" lvl="0" algn="just">
              <a:spcBef>
                <a:spcPts val="256"/>
              </a:spcBef>
              <a:buClr>
                <a:srgbClr val="7F7F7F"/>
              </a:buClr>
              <a:buSzPct val="100000"/>
            </a:pPr>
            <a:r>
              <a:rPr lang="tr-T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T. C. Cumhurbaşkanlığı Strateji ve Bütçe Başkanlığı (2019). On Birinci Kalkınma Planı 2019-2023. Erişim tarihi: 29.09.2023. 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Erişim adresi:  https://www.sbb.gov.tr/wp-content/uploads/2022/07/On_Birinci_Kalkinma_Plani-2019-2023.pdf</a:t>
            </a:r>
            <a:endParaRPr lang="tr-TR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algn="just">
              <a:spcBef>
                <a:spcPts val="256"/>
              </a:spcBef>
              <a:buClr>
                <a:srgbClr val="7F7F7F"/>
              </a:buClr>
              <a:buSzPct val="100000"/>
            </a:pPr>
            <a:r>
              <a:rPr lang="tr-T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T.C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. Kalkınma Bakanlığı (2013). Onuncu Kalkınma Planı </a:t>
            </a:r>
            <a:r>
              <a:rPr lang="tr-T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2014-2018. 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Erişim Tarihi: 29.09.2023. Erişim adresi: https://</a:t>
            </a:r>
            <a:r>
              <a:rPr lang="tr-T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www.sbb.gov.tr/wp-content/uploads/2022/08/Onuncu_Kalkinma_Plani-2014-2018.pdf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algn="just" rtl="0">
              <a:spcBef>
                <a:spcPts val="256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Türkiye İstatistik Kurumu (2022). Doğum İstatistikleri, 2022. Erişim Tarihi: 29.09.2023 Erişim adresi: https://data.tuik.gov.tr/Bulten/Index?p=Dogum-Istatistikleri-2022-49673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342900" lvl="0" indent="-342900" algn="just" rtl="0">
              <a:spcBef>
                <a:spcPts val="256"/>
              </a:spcBef>
              <a:spcAft>
                <a:spcPts val="0"/>
              </a:spcAft>
              <a:buClr>
                <a:srgbClr val="7F7F7F"/>
              </a:buClr>
              <a:buSzPct val="100000"/>
              <a:buChar char="•"/>
            </a:pP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World </a:t>
            </a: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Health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Organization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(2006). </a:t>
            </a: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Reproductive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Health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tr-TR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Indicators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Erişim tarihi: </a:t>
            </a:r>
            <a:r>
              <a:rPr lang="tr-T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29.09.2023. </a:t>
            </a:r>
            <a:r>
              <a:rPr lang="tr-T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Erişim adresi: https://</a:t>
            </a:r>
            <a:r>
              <a:rPr lang="tr-T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iris.who.int/bitstream/handle/10665/43185/924156315X_eng.pdf</a:t>
            </a:r>
            <a:endParaRPr sz="11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7"/>
          <p:cNvSpPr txBox="1">
            <a:spLocks noGrp="1"/>
          </p:cNvSpPr>
          <p:nvPr>
            <p:ph type="body" idx="1"/>
          </p:nvPr>
        </p:nvSpPr>
        <p:spPr>
          <a:xfrm>
            <a:off x="467544" y="170080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0" lvl="0" indent="0" algn="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Char char="•"/>
            </a:pPr>
            <a:r>
              <a:rPr lang="tr-TR">
                <a:solidFill>
                  <a:srgbClr val="C00000"/>
                </a:solidFill>
              </a:rPr>
              <a:t>Devamı haftaya…</a:t>
            </a: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Üreme Sağlığının Tanımı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tr-TR"/>
              <a:t>Üreme sistemi işlevleri ve süreci ile ilgili 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tr-TR" i="1"/>
              <a:t>yalnızca hastalık ve sakatlığın olmaması değil, </a:t>
            </a:r>
            <a:endParaRPr i="1"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tr-TR"/>
              <a:t>tüm bunlara ilişkin 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tr-TR"/>
              <a:t>fiziksel, zihinsel ve sosyal yönden </a:t>
            </a:r>
            <a:endParaRPr/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tr-TR" b="1"/>
              <a:t>tam bir iyilik hali</a:t>
            </a:r>
            <a:endParaRPr b="1"/>
          </a:p>
        </p:txBody>
      </p:sp>
      <p:sp>
        <p:nvSpPr>
          <p:cNvPr id="117" name="Google Shape;117;p4"/>
          <p:cNvSpPr txBox="1"/>
          <p:nvPr/>
        </p:nvSpPr>
        <p:spPr>
          <a:xfrm>
            <a:off x="1259632" y="6309320"/>
            <a:ext cx="662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Öztek, Z. (2020). Halk Sağlığı Kuramlar ve Uygulamalar. Ankara: Sağlık ve Sosyal Yardım Vakfı.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</a:pPr>
            <a:r>
              <a:rPr lang="tr-TR">
                <a:solidFill>
                  <a:srgbClr val="C00000"/>
                </a:solidFill>
              </a:rPr>
              <a:t>Üreme Sağlığı Kapsamı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Tatmin edici ve güvenli cinsel yaşam</a:t>
            </a:r>
            <a:endParaRPr sz="2400"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Üreme yeterliliği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Cinsel yaşam ve üreme konularında karar verme özgürlüğü ve gereken bilgiye sahip olabilme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Aile planlaması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Sağlıklı gebelik ve doğum </a:t>
            </a:r>
            <a:endParaRPr/>
          </a:p>
          <a:p>
            <a:pPr marL="342900" lvl="0" indent="-34290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Emzirmeyi teşvik etmek</a:t>
            </a:r>
            <a:endParaRPr/>
          </a:p>
        </p:txBody>
      </p:sp>
      <p:sp>
        <p:nvSpPr>
          <p:cNvPr id="125" name="Google Shape;125;p5"/>
          <p:cNvSpPr txBox="1"/>
          <p:nvPr/>
        </p:nvSpPr>
        <p:spPr>
          <a:xfrm>
            <a:off x="1259632" y="6309320"/>
            <a:ext cx="662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Öztek, Z. (2020). Halk Sağlığı Kuramlar ve Uygulamalar. Ankara: Sağlık ve Sosyal Yardım Vakfı.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/>
          <p:nvPr/>
        </p:nvSpPr>
        <p:spPr>
          <a:xfrm>
            <a:off x="2339752" y="2276872"/>
            <a:ext cx="4248472" cy="2016224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 w="25400" cap="flat" cmpd="sng">
            <a:solidFill>
              <a:srgbClr val="B2A0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 Milyar insan</a:t>
            </a:r>
            <a:endParaRPr sz="3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2519772" y="6387982"/>
            <a:ext cx="388843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Dünya Nüfus Durumu Raporu 2023 (2023). Erişim tarihi: 29.09.2023. Erişim adresi: </a:t>
            </a:r>
            <a:r>
              <a:rPr lang="tr-TR" sz="1000" u="sng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https://turkiye.unfpa.org/tr/swop-%C3%B6zet-2023</a:t>
            </a:r>
            <a:r>
              <a:rPr lang="tr-TR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342390" y="1520788"/>
            <a:ext cx="1728192" cy="1512168"/>
          </a:xfrm>
          <a:prstGeom prst="ellipse">
            <a:avLst/>
          </a:prstGeom>
          <a:solidFill>
            <a:srgbClr val="D99593"/>
          </a:solidFill>
          <a:ln w="25400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Sağlıklı bebek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2123728" y="260648"/>
            <a:ext cx="1728192" cy="1512168"/>
          </a:xfrm>
          <a:prstGeom prst="ellipse">
            <a:avLst/>
          </a:prstGeom>
          <a:solidFill>
            <a:srgbClr val="D99593"/>
          </a:solidFill>
          <a:ln w="25400" cap="flat" cmpd="sng">
            <a:solidFill>
              <a:srgbClr val="E5B8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Sağlıklı hamilelik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dönemi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395536" y="3537012"/>
            <a:ext cx="1728192" cy="1512168"/>
          </a:xfrm>
          <a:prstGeom prst="ellipse">
            <a:avLst/>
          </a:prstGeom>
          <a:solidFill>
            <a:srgbClr val="D99593"/>
          </a:solidFill>
          <a:ln w="25400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Sağlıklı çocuk, yetişkin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2261647" y="4804992"/>
            <a:ext cx="1728192" cy="1512168"/>
          </a:xfrm>
          <a:prstGeom prst="ellipse">
            <a:avLst/>
          </a:prstGeom>
          <a:solidFill>
            <a:srgbClr val="D99593"/>
          </a:solidFill>
          <a:ln w="25400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Sağlıklı ve uzun yaşama</a:t>
            </a: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4806509" y="285430"/>
            <a:ext cx="1728192" cy="1512168"/>
          </a:xfrm>
          <a:prstGeom prst="ellipse">
            <a:avLst/>
          </a:prstGeom>
          <a:solidFill>
            <a:srgbClr val="FABF8E"/>
          </a:solidFill>
          <a:ln w="25400" cap="flat" cmpd="sng">
            <a:solidFill>
              <a:srgbClr val="FBD4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Pandemi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6732240" y="764704"/>
            <a:ext cx="1728192" cy="1512168"/>
          </a:xfrm>
          <a:prstGeom prst="ellipse">
            <a:avLst/>
          </a:prstGeom>
          <a:solidFill>
            <a:srgbClr val="FABF8E"/>
          </a:solidFill>
          <a:ln w="25400" cap="flat" cmpd="sng">
            <a:solidFill>
              <a:srgbClr val="FBD4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5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İklim değişiklikleri</a:t>
            </a:r>
            <a:endParaRPr sz="15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7122078" y="2531314"/>
            <a:ext cx="1728192" cy="1512168"/>
          </a:xfrm>
          <a:prstGeom prst="ellipse">
            <a:avLst/>
          </a:prstGeom>
          <a:solidFill>
            <a:srgbClr val="FABF8E"/>
          </a:solidFill>
          <a:ln w="25400" cap="flat" cmpd="sng">
            <a:solidFill>
              <a:srgbClr val="FBD4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Ekonomik sorunlar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6926654" y="4314823"/>
            <a:ext cx="1728192" cy="1512168"/>
          </a:xfrm>
          <a:prstGeom prst="ellipse">
            <a:avLst/>
          </a:prstGeom>
          <a:solidFill>
            <a:srgbClr val="FABF8E"/>
          </a:solidFill>
          <a:ln w="25400" cap="flat" cmpd="sng">
            <a:solidFill>
              <a:srgbClr val="FBD4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Savaş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5017200" y="4804992"/>
            <a:ext cx="1728192" cy="1512168"/>
          </a:xfrm>
          <a:prstGeom prst="ellipse">
            <a:avLst/>
          </a:prstGeom>
          <a:solidFill>
            <a:srgbClr val="FABF8E"/>
          </a:solidFill>
          <a:ln w="25400" cap="flat" cmpd="sng">
            <a:solidFill>
              <a:srgbClr val="FBD4B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Gıda ve enerji sorunları</a:t>
            </a:r>
            <a:endParaRPr sz="1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body" idx="1"/>
          </p:nvPr>
        </p:nvSpPr>
        <p:spPr>
          <a:xfrm>
            <a:off x="421196" y="174154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tr-TR" sz="2400" dirty="0">
                <a:solidFill>
                  <a:srgbClr val="C00000"/>
                </a:solidFill>
              </a:rPr>
              <a:t>*Üreme sağlığı hizmetleri  </a:t>
            </a:r>
            <a:endParaRPr sz="2400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tr-TR" sz="2400" b="1" dirty="0">
                <a:solidFill>
                  <a:srgbClr val="C00000"/>
                </a:solidFill>
              </a:rPr>
              <a:t>her cinsiyette</a:t>
            </a:r>
            <a:endParaRPr sz="2400" b="1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tr-TR" sz="2400" b="1" dirty="0">
                <a:solidFill>
                  <a:srgbClr val="C00000"/>
                </a:solidFill>
              </a:rPr>
              <a:t>yaşam boyunca </a:t>
            </a:r>
            <a:endParaRPr sz="2400" b="1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r>
              <a:rPr lang="tr-TR" sz="2400" b="1" dirty="0">
                <a:solidFill>
                  <a:srgbClr val="C00000"/>
                </a:solidFill>
              </a:rPr>
              <a:t>devam eder.</a:t>
            </a:r>
            <a:endParaRPr sz="2400" b="1" dirty="0">
              <a:solidFill>
                <a:srgbClr val="C00000"/>
              </a:solidFill>
            </a:endParaRPr>
          </a:p>
          <a:p>
            <a:pPr marL="342900" lvl="0" indent="-1397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  <p:sp>
        <p:nvSpPr>
          <p:cNvPr id="5" name="Google Shape;109;p3"/>
          <p:cNvSpPr txBox="1"/>
          <p:nvPr/>
        </p:nvSpPr>
        <p:spPr>
          <a:xfrm>
            <a:off x="1302627" y="6453336"/>
            <a:ext cx="662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Öztek</a:t>
            </a:r>
            <a:r>
              <a:rPr lang="tr-TR" sz="10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, Z. (2020). Halk Sağlığı Kuramlar ve Uygulamalar. Ankara: Sağlık ve Sosyal Yardım Vakfı.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tr-TR" sz="2800">
                <a:solidFill>
                  <a:srgbClr val="C00000"/>
                </a:solidFill>
              </a:rPr>
              <a:t>Üreme sağlığını etkileyen faktörler</a:t>
            </a:r>
            <a:endParaRPr sz="2800">
              <a:solidFill>
                <a:srgbClr val="C00000"/>
              </a:solidFill>
            </a:endParaRPr>
          </a:p>
        </p:txBody>
      </p:sp>
      <p:sp>
        <p:nvSpPr>
          <p:cNvPr id="156" name="Google Shape;156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Toplumun genel sağlık düzeyi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Toplumun ekonomik düzeyi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Sağlık hizmetlerinin yaygınlığı ve niteliği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Sağlık sistemi </a:t>
            </a:r>
            <a:endParaRPr sz="200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Sağlık personelinin sayı ve dağılımı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Sağlık hizmetlerini kullanma</a:t>
            </a:r>
            <a:endParaRPr/>
          </a:p>
          <a:p>
            <a:pPr marL="342900" lvl="0" indent="-215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7" name="Google Shape;157;p8"/>
          <p:cNvSpPr txBox="1"/>
          <p:nvPr/>
        </p:nvSpPr>
        <p:spPr>
          <a:xfrm>
            <a:off x="1259632" y="6309320"/>
            <a:ext cx="662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Öztek, Z. (2020). Halk Sağlığı Kuramlar ve Uygulamalar. Ankara: Sağlık ve Sosyal Yardım Vakfı.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tr-TR" sz="2800">
                <a:solidFill>
                  <a:srgbClr val="C00000"/>
                </a:solidFill>
              </a:rPr>
              <a:t>Üreme sağlığını etkileyen faktörler</a:t>
            </a:r>
            <a:endParaRPr sz="2800"/>
          </a:p>
        </p:txBody>
      </p:sp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Nüfus politikaları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Kadının toplumdaki konumu ve toplumsal cinsiyet eşitliği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Toplumun genel beslenme düzeyi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Cinsel eğilimler, gelenek ve inanışlar</a:t>
            </a:r>
            <a:endParaRPr/>
          </a:p>
          <a:p>
            <a:pPr marL="342900" lvl="0" indent="-34290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tr-TR" sz="2000"/>
              <a:t>Toplumun genel eğitim düzeyi ve sağlık okuryazarlığı </a:t>
            </a:r>
            <a:endParaRPr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tr-TR" sz="2000"/>
              <a:t>…</a:t>
            </a:r>
            <a:endParaRPr sz="2000"/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65" name="Google Shape;165;p9"/>
          <p:cNvSpPr txBox="1"/>
          <p:nvPr/>
        </p:nvSpPr>
        <p:spPr>
          <a:xfrm>
            <a:off x="1259632" y="6309320"/>
            <a:ext cx="662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Öztek, Z. (2020). Halk Sağlığı Kuramlar ve Uygulamalar. Ankara: Sağlık ve Sosyal Yardım Vakfı.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1601</Words>
  <Application>Microsoft Office PowerPoint</Application>
  <PresentationFormat>Ekran Gösterisi (4:3)</PresentationFormat>
  <Paragraphs>381</Paragraphs>
  <Slides>37</Slides>
  <Notes>37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Arial</vt:lpstr>
      <vt:lpstr>Libre Baskerville</vt:lpstr>
      <vt:lpstr>Noto Sans Symbols</vt:lpstr>
      <vt:lpstr>Wingdings</vt:lpstr>
      <vt:lpstr>Calibri</vt:lpstr>
      <vt:lpstr>Ofis Teması</vt:lpstr>
      <vt:lpstr>ÜREME SAĞLIĞI - I</vt:lpstr>
      <vt:lpstr>Sunum Planı</vt:lpstr>
      <vt:lpstr>Üreme sağlığı (Reproductive Health)</vt:lpstr>
      <vt:lpstr>Üreme Sağlığının Tanımı</vt:lpstr>
      <vt:lpstr>Üreme Sağlığı Kapsamı</vt:lpstr>
      <vt:lpstr>PowerPoint Sunusu</vt:lpstr>
      <vt:lpstr>PowerPoint Sunusu</vt:lpstr>
      <vt:lpstr>Üreme sağlığını etkileyen faktörler</vt:lpstr>
      <vt:lpstr>Üreme sağlığını etkileyen faktörler</vt:lpstr>
      <vt:lpstr>Dünya’da üreme sağlığının gelişimi</vt:lpstr>
      <vt:lpstr>PowerPoint Sunusu</vt:lpstr>
      <vt:lpstr>Dünya’da üreme sağlığının gelişimi</vt:lpstr>
      <vt:lpstr>Dünya’da üreme sağlığının gelişimi</vt:lpstr>
      <vt:lpstr>PowerPoint Sunusu</vt:lpstr>
      <vt:lpstr>Dünyada Üreme Sağlığı Sorunları</vt:lpstr>
      <vt:lpstr>Dünyada Üreme Sağlığı Sorunları</vt:lpstr>
      <vt:lpstr>Dünyada Üreme Sağlığı Sorunları</vt:lpstr>
      <vt:lpstr>Türkiye’de üreme sağlığının gelişimi</vt:lpstr>
      <vt:lpstr>PowerPoint Sunusu</vt:lpstr>
      <vt:lpstr>Günümüzde Türkiye’de Üreme Sağlığı Politikaları</vt:lpstr>
      <vt:lpstr>PowerPoint Sunusu</vt:lpstr>
      <vt:lpstr>Doğum İstatistikleri, 2022</vt:lpstr>
      <vt:lpstr>Üreme Sağlığının Göstergeleri </vt:lpstr>
      <vt:lpstr>Üreme sağlığı göstergeleri</vt:lpstr>
      <vt:lpstr>DSÖ</vt:lpstr>
      <vt:lpstr>Üreme sağlığı göstergeleri</vt:lpstr>
      <vt:lpstr>PowerPoint Sunusu</vt:lpstr>
      <vt:lpstr>PowerPoint Sunusu</vt:lpstr>
      <vt:lpstr>PowerPoint Sunusu</vt:lpstr>
      <vt:lpstr>PowerPoint Sunusu</vt:lpstr>
      <vt:lpstr>Üreme sağlığı göstergeleri</vt:lpstr>
      <vt:lpstr>PowerPoint Sunusu</vt:lpstr>
      <vt:lpstr>PowerPoint Sunusu</vt:lpstr>
      <vt:lpstr>PowerPoint Sunusu</vt:lpstr>
      <vt:lpstr>Üreme sağlığı hizmetleri</vt:lpstr>
      <vt:lpstr>Kaynaklar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ÜREME SAĞLIĞI - I</dc:title>
  <dc:creator>ece</dc:creator>
  <cp:lastModifiedBy>pc</cp:lastModifiedBy>
  <cp:revision>48</cp:revision>
  <dcterms:created xsi:type="dcterms:W3CDTF">2023-09-26T18:55:18Z</dcterms:created>
  <dcterms:modified xsi:type="dcterms:W3CDTF">2023-10-09T12:36:44Z</dcterms:modified>
</cp:coreProperties>
</file>