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109"/>
  </p:notesMasterIdLst>
  <p:sldIdLst>
    <p:sldId id="375" r:id="rId2"/>
    <p:sldId id="257" r:id="rId3"/>
    <p:sldId id="376" r:id="rId4"/>
    <p:sldId id="258" r:id="rId5"/>
    <p:sldId id="377" r:id="rId6"/>
    <p:sldId id="378" r:id="rId7"/>
    <p:sldId id="379" r:id="rId8"/>
    <p:sldId id="259" r:id="rId9"/>
    <p:sldId id="260" r:id="rId10"/>
    <p:sldId id="261" r:id="rId11"/>
    <p:sldId id="262" r:id="rId12"/>
    <p:sldId id="263" r:id="rId13"/>
    <p:sldId id="380" r:id="rId14"/>
    <p:sldId id="264" r:id="rId15"/>
    <p:sldId id="381" r:id="rId16"/>
    <p:sldId id="265" r:id="rId17"/>
    <p:sldId id="266" r:id="rId18"/>
    <p:sldId id="267" r:id="rId19"/>
    <p:sldId id="268" r:id="rId20"/>
    <p:sldId id="269" r:id="rId21"/>
    <p:sldId id="270" r:id="rId22"/>
    <p:sldId id="271" r:id="rId23"/>
    <p:sldId id="272" r:id="rId24"/>
    <p:sldId id="273" r:id="rId25"/>
    <p:sldId id="385" r:id="rId26"/>
    <p:sldId id="274" r:id="rId27"/>
    <p:sldId id="382" r:id="rId28"/>
    <p:sldId id="383" r:id="rId29"/>
    <p:sldId id="384" r:id="rId30"/>
    <p:sldId id="275" r:id="rId31"/>
    <p:sldId id="276" r:id="rId32"/>
    <p:sldId id="277" r:id="rId33"/>
    <p:sldId id="278" r:id="rId34"/>
    <p:sldId id="386" r:id="rId35"/>
    <p:sldId id="387" r:id="rId36"/>
    <p:sldId id="388" r:id="rId37"/>
    <p:sldId id="389" r:id="rId38"/>
    <p:sldId id="390"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94" r:id="rId55"/>
    <p:sldId id="295" r:id="rId56"/>
    <p:sldId id="296" r:id="rId57"/>
    <p:sldId id="297" r:id="rId58"/>
    <p:sldId id="298" r:id="rId59"/>
    <p:sldId id="299" r:id="rId60"/>
    <p:sldId id="300" r:id="rId61"/>
    <p:sldId id="301" r:id="rId62"/>
    <p:sldId id="302" r:id="rId63"/>
    <p:sldId id="303" r:id="rId64"/>
    <p:sldId id="304" r:id="rId65"/>
    <p:sldId id="305" r:id="rId66"/>
    <p:sldId id="306" r:id="rId67"/>
    <p:sldId id="307" r:id="rId68"/>
    <p:sldId id="308" r:id="rId69"/>
    <p:sldId id="309" r:id="rId70"/>
    <p:sldId id="311" r:id="rId71"/>
    <p:sldId id="312" r:id="rId72"/>
    <p:sldId id="313" r:id="rId73"/>
    <p:sldId id="314" r:id="rId74"/>
    <p:sldId id="315" r:id="rId75"/>
    <p:sldId id="316" r:id="rId76"/>
    <p:sldId id="317" r:id="rId77"/>
    <p:sldId id="318" r:id="rId78"/>
    <p:sldId id="319" r:id="rId79"/>
    <p:sldId id="320" r:id="rId80"/>
    <p:sldId id="321" r:id="rId81"/>
    <p:sldId id="322" r:id="rId82"/>
    <p:sldId id="323" r:id="rId83"/>
    <p:sldId id="324" r:id="rId84"/>
    <p:sldId id="325" r:id="rId85"/>
    <p:sldId id="326" r:id="rId86"/>
    <p:sldId id="327" r:id="rId87"/>
    <p:sldId id="328" r:id="rId88"/>
    <p:sldId id="329" r:id="rId89"/>
    <p:sldId id="330" r:id="rId90"/>
    <p:sldId id="331" r:id="rId91"/>
    <p:sldId id="391" r:id="rId92"/>
    <p:sldId id="332" r:id="rId93"/>
    <p:sldId id="333" r:id="rId94"/>
    <p:sldId id="334" r:id="rId95"/>
    <p:sldId id="335" r:id="rId96"/>
    <p:sldId id="336" r:id="rId97"/>
    <p:sldId id="337" r:id="rId98"/>
    <p:sldId id="392" r:id="rId99"/>
    <p:sldId id="393" r:id="rId100"/>
    <p:sldId id="338" r:id="rId101"/>
    <p:sldId id="394" r:id="rId102"/>
    <p:sldId id="395" r:id="rId103"/>
    <p:sldId id="396" r:id="rId104"/>
    <p:sldId id="340" r:id="rId105"/>
    <p:sldId id="342" r:id="rId106"/>
    <p:sldId id="397" r:id="rId107"/>
    <p:sldId id="345" r:id="rId10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5" roundtripDataSignature="AMtx7mgkeJ9Hz/qNC4g2uaURn9yfw7qkV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530" autoAdjust="0"/>
  </p:normalViewPr>
  <p:slideViewPr>
    <p:cSldViewPr snapToGrid="0">
      <p:cViewPr varScale="1">
        <p:scale>
          <a:sx n="97" d="100"/>
          <a:sy n="97" d="100"/>
        </p:scale>
        <p:origin x="107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5" Type="http://customschemas.google.com/relationships/presentationmetadata" Target="meta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tr-T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https://www.internethaber.com/bu-da-istanbulun-cop-okulu-418914h.htm</a:t>
            </a:r>
          </a:p>
          <a:p>
            <a:r>
              <a:rPr lang="tr-TR" dirty="0"/>
              <a:t>https://www.bizhaberciyiz.com/urfa-daki-okul-cop-ve-pislikten-gecilmiyor/13702/</a:t>
            </a:r>
          </a:p>
          <a:p>
            <a:r>
              <a:rPr lang="tr-TR" dirty="0"/>
              <a:t>https://www.inanisgazetesi.com/haber/14575592/okul-bahcesi-mi-cop-dokum-alani-mi</a:t>
            </a:r>
          </a:p>
          <a:p>
            <a:r>
              <a:rPr lang="tr-TR" dirty="0"/>
              <a:t>https://www.batmancagdas.com/okul-onu-cop-dolu</a:t>
            </a:r>
          </a:p>
          <a:p>
            <a:r>
              <a:rPr lang="tr-TR" dirty="0"/>
              <a:t>https://www.meydantv.com.tr/esenyurtta-okul-yanindaki-cop-aktarma-tesisi-velileri-isyan-ettirdi-387-haberi</a:t>
            </a:r>
          </a:p>
          <a:p>
            <a:r>
              <a:rPr lang="tr-TR" dirty="0"/>
              <a:t>https://www.nobetcigazete.com/abd-de-cop-kutusundaki-ayi-okul-mudurunu-korkuttu/34946/</a:t>
            </a:r>
          </a:p>
        </p:txBody>
      </p:sp>
      <p:sp>
        <p:nvSpPr>
          <p:cNvPr id="4" name="Slayt Numarası Yer Tutucus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13</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2611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https://www.aydinlik.com.tr/video/heimlich-manevrasiyla-ogrencisinin-hayatini-kurtardi-355971</a:t>
            </a:r>
          </a:p>
          <a:p>
            <a:r>
              <a:rPr lang="tr-TR" dirty="0"/>
              <a:t>https://www.ntv.com.tr/video/turkiye/okul-bahcesinde-kalbi-duran-ogrenciyi-ogretmeni-kurtardi,Uxo5OCbmyEuZtNGMyHhVgg</a:t>
            </a:r>
          </a:p>
        </p:txBody>
      </p:sp>
      <p:sp>
        <p:nvSpPr>
          <p:cNvPr id="4" name="Slayt Numarası Yer Tutucus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15</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268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dirty="0"/>
              <a:t>https://pubmed.ncbi.nlm.nih.gov/8933547/</a:t>
            </a:r>
            <a:endParaRPr dirty="0"/>
          </a:p>
        </p:txBody>
      </p:sp>
      <p:sp>
        <p:nvSpPr>
          <p:cNvPr id="216" name="Google Shape;21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2072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25</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5303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27</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7449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https://dergipark.org.tr/tr/download/article-file/19706</a:t>
            </a:r>
          </a:p>
        </p:txBody>
      </p:sp>
      <p:sp>
        <p:nvSpPr>
          <p:cNvPr id="4" name="Slayt Numarası Yer Tutucus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28</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61031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https://dergipark.org.tr/tr/download/article-file/515985</a:t>
            </a:r>
          </a:p>
        </p:txBody>
      </p:sp>
      <p:sp>
        <p:nvSpPr>
          <p:cNvPr id="4" name="Slayt Numarası Yer Tutucus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34</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80367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https://dergipark.org.tr/tr/download/article-file/515985</a:t>
            </a:r>
          </a:p>
        </p:txBody>
      </p:sp>
      <p:sp>
        <p:nvSpPr>
          <p:cNvPr id="4" name="Slayt Numarası Yer Tutucus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36</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5876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38</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08191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222222"/>
                </a:solidFill>
                <a:effectLst/>
                <a:latin typeface="Courier New" panose="02070309020205020404" pitchFamily="49" charset="0"/>
              </a:rPr>
              <a:t>Institute of Medicine (US) Committee on Comprehensive School Health Programs in Grades K-12; Allensworth D, Lawson E, Nicholson L, et al., editors. Schools &amp; Health: Our Nation's Investment. Washington (DC): National Academies Press (US); 1997. 2, Evolution of School Health Programs. Available from: https://www.ncbi.nlm.nih.gov/books/NBK232693/</a:t>
            </a:r>
            <a:endParaRPr lang="tr-TR" b="0" i="0" dirty="0">
              <a:solidFill>
                <a:srgbClr val="222222"/>
              </a:solidFill>
              <a:effectLst/>
              <a:latin typeface="Courier New" panose="02070309020205020404" pitchFamily="49" charset="0"/>
            </a:endParaRPr>
          </a:p>
          <a:p>
            <a:pPr marL="0" lvl="0" indent="0" algn="l" rtl="0">
              <a:spcBef>
                <a:spcPts val="0"/>
              </a:spcBef>
              <a:spcAft>
                <a:spcPts val="0"/>
              </a:spcAft>
              <a:buNone/>
            </a:pPr>
            <a:r>
              <a:rPr lang="tr-TR" dirty="0"/>
              <a:t>https://en.wikipedia.org/wiki/Lemuel_Shattuck</a:t>
            </a:r>
            <a:endParaRPr dirty="0"/>
          </a:p>
        </p:txBody>
      </p:sp>
      <p:sp>
        <p:nvSpPr>
          <p:cNvPr id="135" name="Google Shape;13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65676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39" name="Google Shape;43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9" name="Google Shape;49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https://www.smithsonianmag.com/history/how-new-york-separated-immigrant-families-smallpox-outbreak-1901-180971211/</a:t>
            </a:r>
          </a:p>
          <a:p>
            <a:r>
              <a:rPr lang="tr-TR" dirty="0"/>
              <a:t>https://www.quora.com/What-is-the-history-of-North-Brother-Island-why-does-the-state-of-New-York-prohibit-anyone-from-visiting-it</a:t>
            </a:r>
          </a:p>
          <a:p>
            <a:r>
              <a:rPr lang="tr-TR" dirty="0"/>
              <a:t>https://wynninghistory.com/2021/02/16/vaccination-1850s/</a:t>
            </a:r>
          </a:p>
        </p:txBody>
      </p:sp>
      <p:sp>
        <p:nvSpPr>
          <p:cNvPr id="4" name="Slayt Numarası Yer Tutucus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7</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47985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8" name="Google Shape;50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7" name="Google Shape;51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7" name="Google Shape;53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6" name="Google Shape;54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4" name="Google Shape;574;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4" name="Google Shape;584;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4" name="Google Shape;61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3" name="Google Shape;623;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2" name="Google Shape;632;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0" name="Google Shape;660;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9" name="Google Shape;669;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9" name="Google Shape;679;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8" name="Google Shape;688;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8" name="Google Shape;698;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6" name="Google Shape;706;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5" name="Google Shape;715;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6" name="Google Shape;726;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6" name="Google Shape;736;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5" name="Google Shape;755;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4" name="Google Shape;764;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3" name="Google Shape;773;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3" name="Google Shape;783;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2" name="Google Shape;792;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02" name="Google Shape;802;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85</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1" name="Google Shape;811;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0" name="Google Shape;820;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9" name="Google Shape;829;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3" name="Google Shape;843;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2" name="Google Shape;852;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2" name="Google Shape;852;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515062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7" name="Google Shape;877;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7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6" name="Google Shape;886;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7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6" name="Google Shape;896;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8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5" name="Google Shape;905;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8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4" name="Google Shape;914;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3" name="Google Shape;923;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98</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89887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99</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97721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32" name="Google Shape;932;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p8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2" name="Google Shape;952;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8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5" name="Google Shape;975;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9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2" name="Google Shape;1002;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55A1B90-0F4A-8B3C-B5AC-199AF0E5872F}"/>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2F240EA5-9810-E68E-D5B6-2052F754B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E7F15535-1442-0C36-934D-7A8A9002829E}"/>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27FA6D23-9289-B4CE-2F21-466FAF3CA5C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6E5D43E-1542-5C57-B1D9-3E6490E111E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a:t>
            </a:fld>
            <a:endParaRPr lang="tr-TR"/>
          </a:p>
        </p:txBody>
      </p:sp>
    </p:spTree>
    <p:extLst>
      <p:ext uri="{BB962C8B-B14F-4D97-AF65-F5344CB8AC3E}">
        <p14:creationId xmlns:p14="http://schemas.microsoft.com/office/powerpoint/2010/main" val="2543415630"/>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68D1B68-E9A6-D8CF-20C0-BE91E07688D5}"/>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5C27C88-4721-C438-13E6-0CFA29CFFC2D}"/>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6EC1A04-2529-49C6-88D0-B1F836B65DE8}"/>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E7E008D7-4924-5E3C-F12C-AF7FA89DE1B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859CE53-1409-6700-5AA4-F09E1F05370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a:t>
            </a:fld>
            <a:endParaRPr lang="tr-TR"/>
          </a:p>
        </p:txBody>
      </p:sp>
    </p:spTree>
    <p:extLst>
      <p:ext uri="{BB962C8B-B14F-4D97-AF65-F5344CB8AC3E}">
        <p14:creationId xmlns:p14="http://schemas.microsoft.com/office/powerpoint/2010/main" val="421085350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733E024A-F99A-B2E5-5446-95A72EBF9C9C}"/>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62154E72-2165-FB65-F15F-DEEDBB62FBAE}"/>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B7DDA34-AFF1-28B0-1E56-94A97E77F765}"/>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6D31D1FD-E1D6-CB89-561E-749E99F2EB3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5B4C180-0D45-36A6-B88D-D51118F786E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a:t>
            </a:fld>
            <a:endParaRPr lang="tr-TR"/>
          </a:p>
        </p:txBody>
      </p:sp>
    </p:spTree>
    <p:extLst>
      <p:ext uri="{BB962C8B-B14F-4D97-AF65-F5344CB8AC3E}">
        <p14:creationId xmlns:p14="http://schemas.microsoft.com/office/powerpoint/2010/main" val="197121223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4D148E2-3F76-46B9-CAEF-1B41458CC6DF}"/>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E0567D6-F2B5-8BBC-FCD6-CBC2DC4EC621}"/>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39894BB-9430-0D22-1085-B08177DFF66D}"/>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D86BF9CE-B20A-593F-8D89-BA5963000F2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8AF21A5-0209-7701-7EE6-F2F088C0BB5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a:t>
            </a:fld>
            <a:endParaRPr lang="tr-TR"/>
          </a:p>
        </p:txBody>
      </p:sp>
    </p:spTree>
    <p:extLst>
      <p:ext uri="{BB962C8B-B14F-4D97-AF65-F5344CB8AC3E}">
        <p14:creationId xmlns:p14="http://schemas.microsoft.com/office/powerpoint/2010/main" val="207039157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39E280A-58EC-E62B-07F2-63BC174F1072}"/>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C2851A29-41C0-C010-384D-985C1C46C5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65787F02-CF00-1A2A-4170-7E4BBB959179}"/>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7FDC1875-C57C-00A3-3E08-016A82A9FC5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9560AE8-8F53-4269-B855-180E72708CE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a:t>
            </a:fld>
            <a:endParaRPr lang="tr-TR"/>
          </a:p>
        </p:txBody>
      </p:sp>
    </p:spTree>
    <p:extLst>
      <p:ext uri="{BB962C8B-B14F-4D97-AF65-F5344CB8AC3E}">
        <p14:creationId xmlns:p14="http://schemas.microsoft.com/office/powerpoint/2010/main" val="103807892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A5CBB53-AD2F-8CAD-DBB2-73E396FB62AA}"/>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5A2CC13F-322D-33C9-B461-53C00A7DFDF8}"/>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3A8AD867-E6DE-0736-50AD-53F40FB0E01D}"/>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C664583F-3831-35C8-46B5-393A1E0C237A}"/>
              </a:ext>
            </a:extLst>
          </p:cNvPr>
          <p:cNvSpPr>
            <a:spLocks noGrp="1"/>
          </p:cNvSpPr>
          <p:nvPr>
            <p:ph type="dt" sz="half" idx="10"/>
          </p:nvPr>
        </p:nvSpPr>
        <p:spPr/>
        <p:txBody>
          <a:bodyPr/>
          <a:lstStyle/>
          <a:p>
            <a:endParaRPr lang="tr-TR"/>
          </a:p>
        </p:txBody>
      </p:sp>
      <p:sp>
        <p:nvSpPr>
          <p:cNvPr id="6" name="Alt Bilgi Yer Tutucusu 5">
            <a:extLst>
              <a:ext uri="{FF2B5EF4-FFF2-40B4-BE49-F238E27FC236}">
                <a16:creationId xmlns:a16="http://schemas.microsoft.com/office/drawing/2014/main" id="{E3E6BE02-BC13-6FAD-56F7-5FCAB7D3DBEB}"/>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4F0F72DE-0382-94E9-C95E-BF15483BABE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a:t>
            </a:fld>
            <a:endParaRPr lang="tr-TR"/>
          </a:p>
        </p:txBody>
      </p:sp>
    </p:spTree>
    <p:extLst>
      <p:ext uri="{BB962C8B-B14F-4D97-AF65-F5344CB8AC3E}">
        <p14:creationId xmlns:p14="http://schemas.microsoft.com/office/powerpoint/2010/main" val="357214888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5409C98-E629-9659-39D7-233CBD0C1D67}"/>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93ABFFF-28BB-EE90-9F4B-D31BAAC806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1FAD88B7-F823-BBB9-223D-E6AF71D429DF}"/>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34F1CFA0-DBFE-85FC-05B7-A3DD01AB58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D5E6A93D-F97B-A357-EF9C-856016CAC8F2}"/>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DE15977F-EEC2-FE88-0D0A-112DD8137DF0}"/>
              </a:ext>
            </a:extLst>
          </p:cNvPr>
          <p:cNvSpPr>
            <a:spLocks noGrp="1"/>
          </p:cNvSpPr>
          <p:nvPr>
            <p:ph type="dt" sz="half" idx="10"/>
          </p:nvPr>
        </p:nvSpPr>
        <p:spPr/>
        <p:txBody>
          <a:bodyPr/>
          <a:lstStyle/>
          <a:p>
            <a:endParaRPr lang="tr-TR"/>
          </a:p>
        </p:txBody>
      </p:sp>
      <p:sp>
        <p:nvSpPr>
          <p:cNvPr id="8" name="Alt Bilgi Yer Tutucusu 7">
            <a:extLst>
              <a:ext uri="{FF2B5EF4-FFF2-40B4-BE49-F238E27FC236}">
                <a16:creationId xmlns:a16="http://schemas.microsoft.com/office/drawing/2014/main" id="{A735DE97-D6E0-2B0B-4974-E2AE6973A2D4}"/>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71C7FCC-9950-04A0-B76C-6CC3A2F8A72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a:t>
            </a:fld>
            <a:endParaRPr lang="tr-TR"/>
          </a:p>
        </p:txBody>
      </p:sp>
    </p:spTree>
    <p:extLst>
      <p:ext uri="{BB962C8B-B14F-4D97-AF65-F5344CB8AC3E}">
        <p14:creationId xmlns:p14="http://schemas.microsoft.com/office/powerpoint/2010/main" val="19243975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01E5F1-6FF8-E893-3624-C79F6C772606}"/>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00630BB4-827B-A042-E2D5-F2A85AD4DFA9}"/>
              </a:ext>
            </a:extLst>
          </p:cNvPr>
          <p:cNvSpPr>
            <a:spLocks noGrp="1"/>
          </p:cNvSpPr>
          <p:nvPr>
            <p:ph type="dt" sz="half" idx="10"/>
          </p:nvPr>
        </p:nvSpPr>
        <p:spPr/>
        <p:txBody>
          <a:bodyPr/>
          <a:lstStyle/>
          <a:p>
            <a:endParaRPr lang="tr-TR"/>
          </a:p>
        </p:txBody>
      </p:sp>
      <p:sp>
        <p:nvSpPr>
          <p:cNvPr id="4" name="Alt Bilgi Yer Tutucusu 3">
            <a:extLst>
              <a:ext uri="{FF2B5EF4-FFF2-40B4-BE49-F238E27FC236}">
                <a16:creationId xmlns:a16="http://schemas.microsoft.com/office/drawing/2014/main" id="{85B77A8A-4821-2B6C-26C5-6B01820B6E77}"/>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3969AE42-7D13-4432-B912-D5B0C74BB5F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a:t>
            </a:fld>
            <a:endParaRPr lang="tr-TR"/>
          </a:p>
        </p:txBody>
      </p:sp>
    </p:spTree>
    <p:extLst>
      <p:ext uri="{BB962C8B-B14F-4D97-AF65-F5344CB8AC3E}">
        <p14:creationId xmlns:p14="http://schemas.microsoft.com/office/powerpoint/2010/main" val="355975651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125B6EB6-EDAF-AB92-0B38-32E1B7B39CCB}"/>
              </a:ext>
            </a:extLst>
          </p:cNvPr>
          <p:cNvSpPr>
            <a:spLocks noGrp="1"/>
          </p:cNvSpPr>
          <p:nvPr>
            <p:ph type="dt" sz="half" idx="10"/>
          </p:nvPr>
        </p:nvSpPr>
        <p:spPr/>
        <p:txBody>
          <a:bodyPr/>
          <a:lstStyle/>
          <a:p>
            <a:endParaRPr lang="tr-TR"/>
          </a:p>
        </p:txBody>
      </p:sp>
      <p:sp>
        <p:nvSpPr>
          <p:cNvPr id="3" name="Alt Bilgi Yer Tutucusu 2">
            <a:extLst>
              <a:ext uri="{FF2B5EF4-FFF2-40B4-BE49-F238E27FC236}">
                <a16:creationId xmlns:a16="http://schemas.microsoft.com/office/drawing/2014/main" id="{1A46788A-9C4F-0757-D90B-9839B37B6054}"/>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1D02CECE-977F-FFF0-54CF-348D4F16AEC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a:t>
            </a:fld>
            <a:endParaRPr lang="tr-TR"/>
          </a:p>
        </p:txBody>
      </p:sp>
    </p:spTree>
    <p:extLst>
      <p:ext uri="{BB962C8B-B14F-4D97-AF65-F5344CB8AC3E}">
        <p14:creationId xmlns:p14="http://schemas.microsoft.com/office/powerpoint/2010/main" val="24070707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E840C24-5C04-53B6-606A-B1335CA69097}"/>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4B2F719-A4DB-7C18-A983-0A86830AC7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0DF7BD43-0365-97E5-D9E4-9E677952A5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00A53EF6-DA1F-C42D-57E1-B63276E88526}"/>
              </a:ext>
            </a:extLst>
          </p:cNvPr>
          <p:cNvSpPr>
            <a:spLocks noGrp="1"/>
          </p:cNvSpPr>
          <p:nvPr>
            <p:ph type="dt" sz="half" idx="10"/>
          </p:nvPr>
        </p:nvSpPr>
        <p:spPr/>
        <p:txBody>
          <a:bodyPr/>
          <a:lstStyle/>
          <a:p>
            <a:endParaRPr lang="tr-TR"/>
          </a:p>
        </p:txBody>
      </p:sp>
      <p:sp>
        <p:nvSpPr>
          <p:cNvPr id="6" name="Alt Bilgi Yer Tutucusu 5">
            <a:extLst>
              <a:ext uri="{FF2B5EF4-FFF2-40B4-BE49-F238E27FC236}">
                <a16:creationId xmlns:a16="http://schemas.microsoft.com/office/drawing/2014/main" id="{869CA787-B1C9-10EF-0E79-4F14F4E8E53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383C3EB-CF39-6610-00B5-9532E10D4D4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a:t>
            </a:fld>
            <a:endParaRPr lang="tr-TR"/>
          </a:p>
        </p:txBody>
      </p:sp>
    </p:spTree>
    <p:extLst>
      <p:ext uri="{BB962C8B-B14F-4D97-AF65-F5344CB8AC3E}">
        <p14:creationId xmlns:p14="http://schemas.microsoft.com/office/powerpoint/2010/main" val="42149647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41239EE-FCD7-6C8B-82A2-5EBC5614ECEA}"/>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3E713047-D544-E6C9-82AA-519591FB3E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D924E24-E75C-FB80-8CC4-B73856E89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C4F20D4-C681-26E9-8B9E-5A924DA9DF3B}"/>
              </a:ext>
            </a:extLst>
          </p:cNvPr>
          <p:cNvSpPr>
            <a:spLocks noGrp="1"/>
          </p:cNvSpPr>
          <p:nvPr>
            <p:ph type="dt" sz="half" idx="10"/>
          </p:nvPr>
        </p:nvSpPr>
        <p:spPr/>
        <p:txBody>
          <a:bodyPr/>
          <a:lstStyle/>
          <a:p>
            <a:endParaRPr lang="tr-TR"/>
          </a:p>
        </p:txBody>
      </p:sp>
      <p:sp>
        <p:nvSpPr>
          <p:cNvPr id="6" name="Alt Bilgi Yer Tutucusu 5">
            <a:extLst>
              <a:ext uri="{FF2B5EF4-FFF2-40B4-BE49-F238E27FC236}">
                <a16:creationId xmlns:a16="http://schemas.microsoft.com/office/drawing/2014/main" id="{07788FEB-2096-79FE-2C3B-A4209F43E44C}"/>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50D9B909-B637-6B0F-F87D-8CCA9679CE1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a:t>
            </a:fld>
            <a:endParaRPr lang="tr-TR"/>
          </a:p>
        </p:txBody>
      </p:sp>
    </p:spTree>
    <p:extLst>
      <p:ext uri="{BB962C8B-B14F-4D97-AF65-F5344CB8AC3E}">
        <p14:creationId xmlns:p14="http://schemas.microsoft.com/office/powerpoint/2010/main" val="170599230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8FAE9F90-6FE2-A391-3212-0CB06F6321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7EC2D60B-69E1-6720-158B-E796FD0D87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E407AB-7EC7-DCFB-92C4-27AF42A173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tr-TR"/>
          </a:p>
        </p:txBody>
      </p:sp>
      <p:sp>
        <p:nvSpPr>
          <p:cNvPr id="5" name="Alt Bilgi Yer Tutucusu 4">
            <a:extLst>
              <a:ext uri="{FF2B5EF4-FFF2-40B4-BE49-F238E27FC236}">
                <a16:creationId xmlns:a16="http://schemas.microsoft.com/office/drawing/2014/main" id="{7BB693C4-02FB-D001-9794-CD0A5E7674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825A7D33-916D-866C-B868-F35F28BFAE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tr-TR" smtClean="0"/>
              <a:t>‹#›</a:t>
            </a:fld>
            <a:endParaRPr lang="tr-TR"/>
          </a:p>
        </p:txBody>
      </p:sp>
    </p:spTree>
    <p:extLst>
      <p:ext uri="{BB962C8B-B14F-4D97-AF65-F5344CB8AC3E}">
        <p14:creationId xmlns:p14="http://schemas.microsoft.com/office/powerpoint/2010/main" val="40195506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hyperlink" Target="https://platform.who.int/data/maternal-newborn-child-adolescent-ageing/adolescent-data"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platform.who.int/data/maternal-newborn-child-adolescent-ageing/adolescent-data" TargetMode="External"/><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s://platform.who.int/data/maternal-newborn-child-adolescent-ageing/adolescent-data"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platform.who.int/data/maternal-newborn-child-adolescent-ageing/adolescent-data" TargetMode="External"/><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8" Type="http://schemas.openxmlformats.org/officeDocument/2006/relationships/hyperlink" Target="https://www.internethaber.com/bu-da-istanbulun-cop-okulu-418914h.htm" TargetMode="External"/><Relationship Id="rId13" Type="http://schemas.openxmlformats.org/officeDocument/2006/relationships/hyperlink" Target="https://www.nobetcigazete.com/abd-de-cop-kutusundaki-ayi-okul-mudurunu-korkuttu/34946/" TargetMode="External"/><Relationship Id="rId18" Type="http://schemas.openxmlformats.org/officeDocument/2006/relationships/hyperlink" Target="https://platform.who.int/data/maternal-newborn-child-adolescent-ageing/adolescent-data" TargetMode="External"/><Relationship Id="rId3" Type="http://schemas.openxmlformats.org/officeDocument/2006/relationships/hyperlink" Target="https://www.ncbi.nlm.nih.gov/books/NBK232693/" TargetMode="External"/><Relationship Id="rId7" Type="http://schemas.openxmlformats.org/officeDocument/2006/relationships/hyperlink" Target="https://wynninghistory.com/2021/02/16/vaccination-1850s/" TargetMode="External"/><Relationship Id="rId12" Type="http://schemas.openxmlformats.org/officeDocument/2006/relationships/hyperlink" Target="https://www.meydantv.com.tr/esenyurtta-okul-yanindaki-cop-aktarma-tesisi-velileri-isyan-ettirdi-387-haberi" TargetMode="External"/><Relationship Id="rId17" Type="http://schemas.openxmlformats.org/officeDocument/2006/relationships/hyperlink" Target="https://dergipark.org.tr/tr/download/article-file/19706" TargetMode="External"/><Relationship Id="rId2" Type="http://schemas.openxmlformats.org/officeDocument/2006/relationships/notesSlide" Target="../notesSlides/notesSlide97.xml"/><Relationship Id="rId16" Type="http://schemas.openxmlformats.org/officeDocument/2006/relationships/hyperlink" Target="https://pubmed.ncbi.nlm.nih.gov/8933547/" TargetMode="External"/><Relationship Id="rId1" Type="http://schemas.openxmlformats.org/officeDocument/2006/relationships/slideLayout" Target="../slideLayouts/slideLayout2.xml"/><Relationship Id="rId6" Type="http://schemas.openxmlformats.org/officeDocument/2006/relationships/hyperlink" Target="https://www.quora.com/What-is-the-history-of-North-Brother-Island-why-does-the-state-of-New-York-prohibit-anyone-from-visiting-it" TargetMode="External"/><Relationship Id="rId11" Type="http://schemas.openxmlformats.org/officeDocument/2006/relationships/hyperlink" Target="https://www.batmancagdas.com/okul-onu-cop-dolu" TargetMode="External"/><Relationship Id="rId5" Type="http://schemas.openxmlformats.org/officeDocument/2006/relationships/hyperlink" Target="https://www.smithsonianmag.com/history/how-new-york-separated-immigrant-families-smallpox-outbreak-1901-180971211/" TargetMode="External"/><Relationship Id="rId15" Type="http://schemas.openxmlformats.org/officeDocument/2006/relationships/hyperlink" Target="https://www.ntv.com.tr/video/turkiye/okul-bahcesinde-kalbi-duran-ogrenciyi-ogretmeni-kurtardi,Uxo5OCbmyEuZtNGMyHhVgg" TargetMode="External"/><Relationship Id="rId10" Type="http://schemas.openxmlformats.org/officeDocument/2006/relationships/hyperlink" Target="https://www.inanisgazetesi.com/haber/14575592/okul-bahcesi-mi-cop-dokum-alani-mi" TargetMode="External"/><Relationship Id="rId4" Type="http://schemas.openxmlformats.org/officeDocument/2006/relationships/hyperlink" Target="https://en.wikipedia.org/wiki/Lemuel_Shattuck" TargetMode="External"/><Relationship Id="rId9" Type="http://schemas.openxmlformats.org/officeDocument/2006/relationships/hyperlink" Target="https://www.bizhaberciyiz.com/urfa-daki-okul-cop-ve-pislikten-gecilmiyor/13702/" TargetMode="External"/><Relationship Id="rId14" Type="http://schemas.openxmlformats.org/officeDocument/2006/relationships/hyperlink" Target="https://www.aydinlik.com.tr/video/heimlich-manevrasiyla-ogrencisinin-hayatini-kurtardi-355971" TargetMode="External"/></Relationships>
</file>

<file path=ppt/slides/_rels/slide106.xml.rels><?xml version="1.0" encoding="UTF-8" standalone="yes"?>
<Relationships xmlns="http://schemas.openxmlformats.org/package/2006/relationships"><Relationship Id="rId8" Type="http://schemas.openxmlformats.org/officeDocument/2006/relationships/hyperlink" Target="https://hsgm.saglik.gov.tr/tr/beslenmehareket-haberler/okulda-diyabet-programi-egitim-platformu-hazirlandi" TargetMode="External"/><Relationship Id="rId3" Type="http://schemas.openxmlformats.org/officeDocument/2006/relationships/hyperlink" Target="https://www.tocev.org.tr/parlak-gulusler-parlak-gelecekler-2008/" TargetMode="External"/><Relationship Id="rId7" Type="http://schemas.openxmlformats.org/officeDocument/2006/relationships/hyperlink" Target="https://okulsagligi.meb.gov.tr/meb_iys_dosyalar/2016_11/04024233_okulda_diyabet_egitimi_programi.pdf" TargetMode="External"/><Relationship Id="rId2" Type="http://schemas.openxmlformats.org/officeDocument/2006/relationships/hyperlink" Target="https://okulsagligi.meb.gov.tr/www/icerik_goruntule.php?KNO=17" TargetMode="External"/><Relationship Id="rId1" Type="http://schemas.openxmlformats.org/officeDocument/2006/relationships/slideLayout" Target="../slideLayouts/slideLayout2.xml"/><Relationship Id="rId6" Type="http://schemas.openxmlformats.org/officeDocument/2006/relationships/hyperlink" Target="http://merkezisgb.meb.gov.tr/meb_iys_dosyalar/2020_07/28133804_ETM_KURUMLARI_KILAVUZ_BASKI_4.pdf" TargetMode="External"/><Relationship Id="rId5" Type="http://schemas.openxmlformats.org/officeDocument/2006/relationships/hyperlink" Target="https://hsgm.saglik.gov.tr/tr/okul-sagligi/beslenme-dostu-okullar-program%C4%B1.html" TargetMode="External"/><Relationship Id="rId4" Type="http://schemas.openxmlformats.org/officeDocument/2006/relationships/hyperlink" Target="https://hsgm.saglik.gov.tr/depo/birimler/saglikli-beslenme-hareketli-hayat-db/okul-sagligi/beslenme_dostu/BDO_istatistiksel_grafikler_02_Ocak_2020.pdf" TargetMode="External"/></Relationships>
</file>

<file path=ppt/slides/_rels/slide107.xml.rels><?xml version="1.0" encoding="UTF-8" standalone="yes"?>
<Relationships xmlns="http://schemas.openxmlformats.org/package/2006/relationships"><Relationship Id="rId8" Type="http://schemas.openxmlformats.org/officeDocument/2006/relationships/hyperlink" Target="https://tbm.org.tr/" TargetMode="External"/><Relationship Id="rId13" Type="http://schemas.openxmlformats.org/officeDocument/2006/relationships/hyperlink" Target="https://data.tuik.gov.tr/Bulten/Index?p=Adrese-Dayali-Nufus-Kayit-Sistemi-Sonuclari-2022-49685" TargetMode="External"/><Relationship Id="rId3" Type="http://schemas.openxmlformats.org/officeDocument/2006/relationships/hyperlink" Target="https://okulsagligi.meb.gov.tr/meb_iys_dosyalar/2017_04/06161358_BEDEN_EYYTYMY_YYRETMENLERY_YYYN_FYZ._AKT._UYGUNLUK_KARNESY_UYGULAMA_REHBERY_06.04.2017.pdf" TargetMode="External"/><Relationship Id="rId7" Type="http://schemas.openxmlformats.org/officeDocument/2006/relationships/hyperlink" Target="https://www.tarimorman.gov.tr/Konu/2054/okul_gidasi" TargetMode="External"/><Relationship Id="rId12" Type="http://schemas.openxmlformats.org/officeDocument/2006/relationships/hyperlink" Target="https://www.who.int/data/maternal-newborn-child-adolescent-ageing/indicator-explorer-new/mca/adolescent-mortality-ranking---top-5-causes-(country)" TargetMode="External"/><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hyperlink" Target="http://merkezisgb.meb.gov.tr/meb_iys_dosyalar/2020_12/25134120_17151407_2020_8_SayYlY_Kantin_Genelgesi.pdf" TargetMode="External"/><Relationship Id="rId11" Type="http://schemas.openxmlformats.org/officeDocument/2006/relationships/hyperlink" Target="https://www.who.int/data/maternal-newborn-child-adolescent-ageing/indicator-explorer-new/mca/adolescent-mortality-rate---top-20-causes-(global-and-regions)" TargetMode="External"/><Relationship Id="rId5" Type="http://schemas.openxmlformats.org/officeDocument/2006/relationships/hyperlink" Target="https://hsgm.saglik.gov.tr/depo/birimler/saglikli-beslenme-hareketli-hayat-db/okul-sagligi/Okullarda-Yiyecek-ve-Icecek-Standartlari/Kitapcik/Okullarda_Yiyecek_ve_ecek_Standartlar.pdf" TargetMode="External"/><Relationship Id="rId15" Type="http://schemas.openxmlformats.org/officeDocument/2006/relationships/hyperlink" Target="https://hsgm.saglik.gov.tr/depo/birimler/cevre-sagligi/2-ced/beyaz-bayrak/Beyaz_Bayrak_Protokolu.pdf" TargetMode="External"/><Relationship Id="rId10" Type="http://schemas.openxmlformats.org/officeDocument/2006/relationships/hyperlink" Target="https://www.who.int/health-topics/adolescent-health#tab=tab_1" TargetMode="External"/><Relationship Id="rId4" Type="http://schemas.openxmlformats.org/officeDocument/2006/relationships/hyperlink" Target="https://hsgm.saglik.gov.tr/tr/okul-sagligi/okullarda-yiyecek-ve-i%C3%A7ecek-standartlar%C4%B1.html" TargetMode="External"/><Relationship Id="rId9" Type="http://schemas.openxmlformats.org/officeDocument/2006/relationships/hyperlink" Target="https://hsgm.saglik.gov.tr/tr/haberler/asilama-takviminde-degisiklik-yapildi.html" TargetMode="External"/><Relationship Id="rId14" Type="http://schemas.openxmlformats.org/officeDocument/2006/relationships/hyperlink" Target="https://hsgm.saglik.gov.tr/tr/cevresagligi-ced/ced-birimi/okullarda-beyaz-bayrak.html"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hsgm.saglik.gov.tr/depo/birimler/cocuk-ergen-sagligi-db/Dokumanlar/Egitim_Dokumanlari/Saglik_Personeli/Okulda_Sagligin_Korunmasi_ve_Gelistirilmesi.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hsgm.saglik.gov.tr/depo/birimler/cocuk-ergen-sagligi-db/Dokumanlar/Egitim_Dokumanlari/Saglik_Personeli/Okulda_Sagligin_Korunmasi_ve_Gelistirilmesi.pdf"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hsgm.saglik.gov.tr/depo/birimler/cocuk-ergen-sagligi-db/Dokumanlar/Egitim_Dokumanlari/Saglik_Personeli/Okulda_Sagligin_Korunmasi_ve_Gelistirilmesi.pdf"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hsgm.saglik.gov.tr/depo/birimler/cocuk-ergen-sagligi-db/Dokumanlar/Egitim_Dokumanlari/Saglik_Personeli/Okulda_Sagligin_Korunmasi_ve_Gelistirilmesi.pdf"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hsgm.saglik.gov.tr/depo/birimler/cocuk-ergen-sagligi-db/Dokumanlar/Egitim_Dokumanlari/Saglik_Personeli/Okulda_Sagligin_Korunmasi_ve_Gelistirilmesi.pdf"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hsgm.saglik.gov.tr/depo/birimler/cocuk-ergen-sagligi-db/Dokumanlar/Egitim_Dokumanlari/Saglik_Personeli/Okulda_Sagligin_Korunmasi_ve_Gelistirilmesi.pdf"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ergipark.org.tr/tr/download/article-file/515985"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t24.com.tr/haber/iktidar-okul-sutu-programi-ndan-sessiz-sedasiz-vazgecti,858628" TargetMode="External"/><Relationship Id="rId5" Type="http://schemas.openxmlformats.org/officeDocument/2006/relationships/hyperlink" Target="https://ulusalsutkonseyi.org.tr/okul-sutu-programi-tahmini-gerceklesme-rakamlari-2017-2018-1277/" TargetMode="Externa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hyperlink" Target="http://mevzuat.meb.gov.tr/dosyalar/1845.pdf"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hsgm.saglik.gov.tr/depo/birimler/cocuk-ergen-sagligi-db/Dokumanlar/Egitim_Dokumanlari/Saglik_Personeli/Okulda_Sagligin_Korunmasi_ve_Gelistirilmesi.pdf"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hyperlink" Target="https://parlakgelecekler.com/Account/Login?ReturnUrl=%2F" TargetMode="External"/><Relationship Id="rId4" Type="http://schemas.openxmlformats.org/officeDocument/2006/relationships/hyperlink" Target="https://okulsagligi.meb.gov.tr/meb_iys_dosyalar/2021_06/02161417_protokol.pdf"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tocev.org.tr/parlak-gulusler-parlak-gelecekler-2008/"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hsgm.saglik.gov.tr/depo/birimler/cocuk-ergen-sagligi-db/Dokumanlar/Egitim_Dokumanlari/Saglik_Personeli/Okulda_Sagligin_Korunmasi_ve_Gelistirilmesi.pdf"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hsgm.saglik.gov.tr/depo/birimler/cocuk-ergen-sagligi-db/Dokumanlar/Egitim_Dokumanlari/Saglik_Personeli/Okulda_Sagligin_Korunmasi_ve_Gelistirilmesi.pd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hsgm.saglik.gov.tr/depo/birimler/cocuk-ergen-sagligi-db/Dokumanlar/Egitim_Dokumanlari/Saglik_Personeli/Okulda_Sagligin_Korunmasi_ve_Gelistirilmesi.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hsgm.saglik.gov.tr/depo/birimler/cocuk-ergen-sagligi-db/Dokumanlar/Egitim_Dokumanlari/Saglik_Personeli/Okulda_Sagligin_Korunmasi_ve_Gelistirilmesi.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hsgm.saglik.gov.tr/depo/birimler/cocuk-ergen-sagligi-db/Dokumanlar/Egitim_Dokumanlari/Saglik_Personeli/Okulda_Sagligin_Korunmasi_ve_Gelistirilmesi.pdf"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hsgm.saglik.gov.tr/depo/birimler/cocuk-ergen-sagligi-db/Dokumanlar/Egitim_Dokumanlari/Saglik_Personeli/Okulda_Sagligin_Korunmasi_ve_Gelistirilmesi.pdf"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hsgm.saglik.gov.tr/depo/birimler/saglikli-beslenme-hareketli-hayat-db/okul-sagligi/beslenme_dostu/BDO_istatistiksel_grafikler_02_Ocak_2020.pdf"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Lemuel_Shattuck"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hsgm.saglik.gov.tr/depo/birimler/saglikli-beslenme-hareketli-hayat-db/okul-sagligi/beslenme_dostu/BDO_istatistiksel_grafikler_02_Ocak_2020.pdf"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hsgm.saglik.gov.tr/tr/ced/beyaz-bayrak.html"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52.xml.rels><?xml version="1.0" encoding="UTF-8" standalone="yes"?>
<Relationships xmlns="http://schemas.openxmlformats.org/package/2006/relationships"><Relationship Id="rId3" Type="http://schemas.openxmlformats.org/officeDocument/2006/relationships/hyperlink" Target="https://hsgm.saglik.gov.tr/tr/ced/beyaz-bayrak.html"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hsgm.saglik.gov.tr/tr/cevresagligi-ced/ced-birimi/okullarda-beyaz-bayrak.html"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turgutlu.meb.gov.tr/MEB_IYS_DOSYALAR/2021_03/22134501_BEYAZ_BAYRAK_YYBIRLIYI_PROTOKOLU.PDF"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turgutlu.meb.gov.tr/MEB_IYS_DOSYALAR/2021_03/22134501_BEYAZ_BAYRAK_YYBIRLIYI_PROTOKOLU.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eskisehirisg.meb.gov.tr/WWW/OKULUM-TEMIZ-BELGELENDIRME/ICERIK/77"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3" Type="http://schemas.openxmlformats.org/officeDocument/2006/relationships/hyperlink" Target="https://eskisehirisg.meb.gov.tr/WWW/OKULUM-TEMIZ-BELGELENDIRME/ICERIK/77"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hyperlink" Target="http://merkezisgb.meb.gov.tr/meb_iys_dosyalar/2020_07/28133804_ETM_KURUMLARI_KILAVUZ_BASKI_4.pdf"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hyperlink" Target="http://merkezisgb.meb.gov.tr/MEB_IYS_DOSYALAR/2020_07/28133804_ETM_KURUMLARI_KILAVUZ_BASKI_4.PDF"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http://merkezisgb.meb.gov.tr/MEB_IYS_DOSYALAR/2020_07/28133804_ETM_KURUMLARI_KILAVUZ_BASKI_4.PDF"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hyperlink" Target="https://okulsagligi.meb.gov.tr/www/icerik_goruntule.php?KNO=19"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okulsagligi.meb.gov.tr/www/icerik_goruntule.php?KNO=19"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okulsagligi.meb.gov.tr/meb_iys_dosyalar/2016_11/04024233_okulda_diyabet_egitimi_programi.pdf"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okulsagligi.meb.gov.tr/meb_iys_dosyalar/2016_11/04024233_okulda_diyabet_egitimi_programi.pdf"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s://okulsagligi.meb.gov.tr/MEB_IYS_DOSYALAR/2020_11/17155411_TIP1_DIYABET_YONERGESI.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hyperlink" Target="https://okulsagligi.meb.gov.tr/www/beden-egitimi-ve-spor-dersi-ogretmenlerine-verilecek-quotfiziksel-aktivite-uygunluk-karnesiquot-egitimi/icerik/47"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okulsagligi.meb.gov.tr/meb_iys_dosyalar/2017_04/06161358_BEDEN_EYYTYMY_YYRETMENLERY_YYYN_FYZ._AKT._UYGUNLUK_KARNESY_UYGULAMA_REHBERY_06.04.2017.pdf"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77.xml.rels><?xml version="1.0" encoding="UTF-8" standalone="yes"?>
<Relationships xmlns="http://schemas.openxmlformats.org/package/2006/relationships"><Relationship Id="rId3" Type="http://schemas.openxmlformats.org/officeDocument/2006/relationships/hyperlink" Target="http://merkezisgb.meb.gov.tr/meb_iys_dosyalar/2020_12/25134120_17151407_2020_8_SayYlY_Kantin_Genelgesi.pdf"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78.xml.rels><?xml version="1.0" encoding="UTF-8" standalone="yes"?>
<Relationships xmlns="http://schemas.openxmlformats.org/package/2006/relationships"><Relationship Id="rId3" Type="http://schemas.openxmlformats.org/officeDocument/2006/relationships/hyperlink" Target="https://www.tarimorman.gov.tr/Konu/2054/okul_gidasi"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hyperlink" Target="https://www.tarimorman.gov.tr/KONU/2054/OKUL_GIDASI"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hyperlink" Target="https://tbm.org.tr/"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tbm.org.tr/"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hyperlink" Target="https://tbm.org.tr/"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tbm.org.tr/"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www.who.int/health-topics/adolescent-health#tab=tab_1"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92.xml.rels><?xml version="1.0" encoding="UTF-8" standalone="yes"?>
<Relationships xmlns="http://schemas.openxmlformats.org/package/2006/relationships"><Relationship Id="rId3" Type="http://schemas.openxmlformats.org/officeDocument/2006/relationships/hyperlink" Target="https://www.who.int/health-topics/adolescent-health#tab=tab_1"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data.tuik.gov.tr/Bulten/Index?p=Adrese-Dayali-Nufus-Kayit-Sistemi-Sonuclari-2022-49685"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hyperlink" Target="https://www.who.int/health-topics/adolescent-health#tab=tab_1"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hyperlink" Target="https://platform.who.int/data/maternal-newborn-child-adolescent-ageing/adolescent-data"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hyperlink" Target="https://platform.who.int/data/maternal-newborn-child-adolescent-ageing/adolescent-dat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7B44A6-6198-46BC-9BC4-399D4BF6C3E2}"/>
              </a:ext>
            </a:extLst>
          </p:cNvPr>
          <p:cNvSpPr>
            <a:spLocks noGrp="1"/>
          </p:cNvSpPr>
          <p:nvPr>
            <p:ph type="ctrTitle"/>
          </p:nvPr>
        </p:nvSpPr>
        <p:spPr>
          <a:xfrm>
            <a:off x="1524000" y="1584325"/>
            <a:ext cx="9144000" cy="2387600"/>
          </a:xfrm>
        </p:spPr>
        <p:txBody>
          <a:bodyPr>
            <a:normAutofit fontScale="90000"/>
          </a:bodyPr>
          <a:lstStyle/>
          <a:p>
            <a:r>
              <a:rPr lang="tr-TR" sz="4800" dirty="0">
                <a:latin typeface="+mn-lt"/>
              </a:rPr>
              <a:t>Okul Sağlığı ve </a:t>
            </a:r>
            <a:br>
              <a:rPr lang="tr-TR" sz="4800" dirty="0">
                <a:latin typeface="+mn-lt"/>
              </a:rPr>
            </a:br>
            <a:r>
              <a:rPr lang="tr-TR" sz="4800" dirty="0">
                <a:latin typeface="+mn-lt"/>
              </a:rPr>
              <a:t>Ergen(</a:t>
            </a:r>
            <a:r>
              <a:rPr lang="tr-TR" sz="4800" dirty="0" err="1">
                <a:latin typeface="+mn-lt"/>
              </a:rPr>
              <a:t>Adölesan</a:t>
            </a:r>
            <a:r>
              <a:rPr lang="tr-TR" sz="4800" dirty="0">
                <a:latin typeface="+mn-lt"/>
              </a:rPr>
              <a:t>) Sağlığı</a:t>
            </a:r>
            <a:br>
              <a:rPr lang="tr-TR" sz="4800" dirty="0">
                <a:latin typeface="+mn-lt"/>
              </a:rPr>
            </a:br>
            <a:br>
              <a:rPr lang="tr-TR" sz="5400" dirty="0">
                <a:latin typeface="+mn-lt"/>
              </a:rPr>
            </a:br>
            <a:r>
              <a:rPr lang="tr-TR" sz="3600" dirty="0">
                <a:latin typeface="+mn-lt"/>
              </a:rPr>
              <a:t>5 Şubat 2024</a:t>
            </a:r>
            <a:endParaRPr lang="tr-TR" sz="5400" dirty="0">
              <a:latin typeface="+mn-lt"/>
            </a:endParaRPr>
          </a:p>
        </p:txBody>
      </p:sp>
      <p:sp>
        <p:nvSpPr>
          <p:cNvPr id="3" name="Alt Başlık 2">
            <a:extLst>
              <a:ext uri="{FF2B5EF4-FFF2-40B4-BE49-F238E27FC236}">
                <a16:creationId xmlns:a16="http://schemas.microsoft.com/office/drawing/2014/main" id="{B4485819-91E7-46C7-A170-CB32F6B8D5C6}"/>
              </a:ext>
            </a:extLst>
          </p:cNvPr>
          <p:cNvSpPr>
            <a:spLocks noGrp="1"/>
          </p:cNvSpPr>
          <p:nvPr>
            <p:ph type="subTitle" idx="1"/>
          </p:nvPr>
        </p:nvSpPr>
        <p:spPr>
          <a:xfrm>
            <a:off x="1524000" y="4129037"/>
            <a:ext cx="9144000" cy="1655762"/>
          </a:xfrm>
        </p:spPr>
        <p:txBody>
          <a:bodyPr>
            <a:normAutofit lnSpcReduction="10000"/>
          </a:bodyPr>
          <a:lstStyle/>
          <a:p>
            <a:endParaRPr lang="tr-TR" dirty="0"/>
          </a:p>
          <a:p>
            <a:r>
              <a:rPr lang="tr-TR" dirty="0"/>
              <a:t>Hazırlayan : </a:t>
            </a:r>
            <a:r>
              <a:rPr lang="tr-TR" dirty="0" err="1"/>
              <a:t>Asis</a:t>
            </a:r>
            <a:r>
              <a:rPr lang="tr-TR" dirty="0"/>
              <a:t>. Dr. Artun </a:t>
            </a:r>
            <a:r>
              <a:rPr lang="tr-TR" dirty="0" err="1"/>
              <a:t>Onuker</a:t>
            </a:r>
            <a:endParaRPr lang="tr-TR" dirty="0"/>
          </a:p>
          <a:p>
            <a:r>
              <a:rPr lang="tr-TR" dirty="0"/>
              <a:t>İzmir Katip Çelebi Üniversitesi Tıp Fakültesi</a:t>
            </a:r>
          </a:p>
          <a:p>
            <a:r>
              <a:rPr lang="tr-TR" dirty="0"/>
              <a:t> Halk Sağlığı Anabilim Dalı</a:t>
            </a:r>
          </a:p>
        </p:txBody>
      </p:sp>
      <p:pic>
        <p:nvPicPr>
          <p:cNvPr id="5" name="Resim 4">
            <a:extLst>
              <a:ext uri="{FF2B5EF4-FFF2-40B4-BE49-F238E27FC236}">
                <a16:creationId xmlns:a16="http://schemas.microsoft.com/office/drawing/2014/main" id="{DF823EC1-DA00-463F-8E1E-02644C5E80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2033" y="-3485"/>
            <a:ext cx="3749967" cy="2060643"/>
          </a:xfrm>
          <a:prstGeom prst="rect">
            <a:avLst/>
          </a:prstGeom>
        </p:spPr>
      </p:pic>
    </p:spTree>
    <p:extLst>
      <p:ext uri="{BB962C8B-B14F-4D97-AF65-F5344CB8AC3E}">
        <p14:creationId xmlns:p14="http://schemas.microsoft.com/office/powerpoint/2010/main" val="4093670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a:t>Okul Sağlığı Hizmetlerinde Başarı İçin Öneriler</a:t>
            </a:r>
            <a:endParaRPr/>
          </a:p>
        </p:txBody>
      </p:sp>
      <p:sp>
        <p:nvSpPr>
          <p:cNvPr id="165" name="Google Shape;165;p6"/>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chemeClr val="dk1"/>
              </a:buClr>
              <a:buSzPts val="1600"/>
              <a:buFont typeface="Noto Sans Symbols"/>
              <a:buChar char="▪"/>
            </a:pPr>
            <a:r>
              <a:rPr lang="tr-TR" dirty="0"/>
              <a:t>Toplumsal katılım</a:t>
            </a:r>
            <a:endParaRPr dirty="0"/>
          </a:p>
          <a:p>
            <a:pPr marL="228600" lvl="0" indent="-228600" algn="l" rtl="0">
              <a:lnSpc>
                <a:spcPct val="120000"/>
              </a:lnSpc>
              <a:spcBef>
                <a:spcPts val="1000"/>
              </a:spcBef>
              <a:spcAft>
                <a:spcPts val="0"/>
              </a:spcAft>
              <a:buClr>
                <a:schemeClr val="dk1"/>
              </a:buClr>
              <a:buSzPts val="1600"/>
              <a:buFont typeface="Noto Sans Symbols"/>
              <a:buChar char="▪"/>
            </a:pPr>
            <a:r>
              <a:rPr lang="tr-TR" dirty="0"/>
              <a:t>Kabul edilebilir ve ulaşılabilir hizmet</a:t>
            </a:r>
            <a:endParaRPr dirty="0"/>
          </a:p>
          <a:p>
            <a:pPr marL="228600" lvl="0" indent="-228600" algn="l" rtl="0">
              <a:lnSpc>
                <a:spcPct val="120000"/>
              </a:lnSpc>
              <a:spcBef>
                <a:spcPts val="1000"/>
              </a:spcBef>
              <a:spcAft>
                <a:spcPts val="0"/>
              </a:spcAft>
              <a:buClr>
                <a:schemeClr val="dk1"/>
              </a:buClr>
              <a:buSzPts val="1600"/>
              <a:buFont typeface="Noto Sans Symbols"/>
              <a:buChar char="▪"/>
            </a:pPr>
            <a:r>
              <a:rPr lang="tr-TR" dirty="0"/>
              <a:t>Sektörler arası işbirliği</a:t>
            </a:r>
            <a:endParaRPr dirty="0"/>
          </a:p>
          <a:p>
            <a:pPr marL="228600" lvl="0" indent="-228600" algn="l" rtl="0">
              <a:lnSpc>
                <a:spcPct val="120000"/>
              </a:lnSpc>
              <a:spcBef>
                <a:spcPts val="1000"/>
              </a:spcBef>
              <a:spcAft>
                <a:spcPts val="0"/>
              </a:spcAft>
              <a:buClr>
                <a:schemeClr val="dk1"/>
              </a:buClr>
              <a:buSzPts val="1600"/>
              <a:buFont typeface="Noto Sans Symbols"/>
              <a:buChar char="▪"/>
            </a:pPr>
            <a:r>
              <a:rPr lang="tr-TR" dirty="0"/>
              <a:t>Hekim dışı personel kullanımına ağırlık</a:t>
            </a:r>
            <a:endParaRPr dirty="0"/>
          </a:p>
          <a:p>
            <a:pPr marL="228600" lvl="0" indent="-228600" algn="l" rtl="0">
              <a:lnSpc>
                <a:spcPct val="120000"/>
              </a:lnSpc>
              <a:spcBef>
                <a:spcPts val="1000"/>
              </a:spcBef>
              <a:spcAft>
                <a:spcPts val="0"/>
              </a:spcAft>
              <a:buClr>
                <a:schemeClr val="dk1"/>
              </a:buClr>
              <a:buSzPts val="1600"/>
              <a:buFont typeface="Noto Sans Symbols"/>
              <a:buChar char="▪"/>
            </a:pPr>
            <a:r>
              <a:rPr lang="tr-TR" dirty="0"/>
              <a:t>Basit, etkin, uygun teknoloji kullanımı</a:t>
            </a:r>
            <a:endParaRPr dirty="0"/>
          </a:p>
        </p:txBody>
      </p:sp>
      <p:sp>
        <p:nvSpPr>
          <p:cNvPr id="167" name="Google Shape;167;p6"/>
          <p:cNvSpPr txBox="1">
            <a:spLocks noGrp="1"/>
          </p:cNvSpPr>
          <p:nvPr>
            <p:ph type="ftr" sz="quarter" idx="11"/>
          </p:nvPr>
        </p:nvSpPr>
        <p:spPr>
          <a:xfrm>
            <a:off x="838200" y="6311900"/>
            <a:ext cx="9456174"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GÜLER Ç. AKIN L. (ED.) (2015). </a:t>
            </a:r>
            <a:r>
              <a:rPr lang="tr-TR" i="1" dirty="0"/>
              <a:t>HALK SAĞLIĞI TEMEL BILGILER </a:t>
            </a:r>
            <a:r>
              <a:rPr lang="tr-TR" dirty="0"/>
              <a:t>(1. CILT) (SS:440-537).  ANKARA: HACETTEPE ÜNIVERSITESI YAYINLARI </a:t>
            </a:r>
            <a:endParaRPr dirty="0"/>
          </a:p>
          <a:p>
            <a:pPr marL="0" lvl="0" indent="0" algn="l" rtl="0">
              <a:spcBef>
                <a:spcPts val="0"/>
              </a:spcBef>
              <a:spcAft>
                <a:spcPts val="0"/>
              </a:spcAft>
              <a:buNone/>
            </a:pPr>
            <a:endParaRPr dirty="0"/>
          </a:p>
        </p:txBody>
      </p:sp>
      <p:sp>
        <p:nvSpPr>
          <p:cNvPr id="168" name="Google Shape;168;p6"/>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10</a:t>
            </a:fld>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7" name="Google Shape;937;p83"/>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100</a:t>
            </a:fld>
            <a:endParaRPr/>
          </a:p>
        </p:txBody>
      </p:sp>
      <p:pic>
        <p:nvPicPr>
          <p:cNvPr id="9" name="Resim 8">
            <a:extLst>
              <a:ext uri="{FF2B5EF4-FFF2-40B4-BE49-F238E27FC236}">
                <a16:creationId xmlns:a16="http://schemas.microsoft.com/office/drawing/2014/main" id="{5163322F-C6E2-25B2-48F7-E1FE40FA92FA}"/>
              </a:ext>
            </a:extLst>
          </p:cNvPr>
          <p:cNvPicPr>
            <a:picLocks noChangeAspect="1"/>
          </p:cNvPicPr>
          <p:nvPr/>
        </p:nvPicPr>
        <p:blipFill>
          <a:blip r:embed="rId3"/>
          <a:stretch>
            <a:fillRect/>
          </a:stretch>
        </p:blipFill>
        <p:spPr>
          <a:xfrm>
            <a:off x="1674153" y="0"/>
            <a:ext cx="8843694" cy="6858000"/>
          </a:xfrm>
          <a:prstGeom prst="rect">
            <a:avLst/>
          </a:prstGeom>
        </p:spPr>
      </p:pic>
      <p:sp>
        <p:nvSpPr>
          <p:cNvPr id="10" name="Google Shape;918;p81">
            <a:extLst>
              <a:ext uri="{FF2B5EF4-FFF2-40B4-BE49-F238E27FC236}">
                <a16:creationId xmlns:a16="http://schemas.microsoft.com/office/drawing/2014/main" id="{CF17CB25-AD61-6242-EE09-8FCE55EDFCD7}"/>
              </a:ext>
            </a:extLst>
          </p:cNvPr>
          <p:cNvSpPr txBox="1">
            <a:spLocks noGrp="1"/>
          </p:cNvSpPr>
          <p:nvPr>
            <p:ph type="ftr" sz="quarter" idx="11"/>
          </p:nvPr>
        </p:nvSpPr>
        <p:spPr>
          <a:xfrm>
            <a:off x="7570839" y="5589434"/>
            <a:ext cx="3283973" cy="949478"/>
          </a:xfrm>
          <a:prstGeom prst="rect">
            <a:avLst/>
          </a:prstGeom>
          <a:noFill/>
          <a:ln>
            <a:noFill/>
          </a:ln>
        </p:spPr>
        <p:txBody>
          <a:bodyPr spcFirstLastPara="1" wrap="square" lIns="91425" tIns="45700" rIns="91425" bIns="45700" anchor="ctr" anchorCtr="0">
            <a:noAutofit/>
          </a:bodyPr>
          <a:lstStyle/>
          <a:p>
            <a:pPr algn="l"/>
            <a:r>
              <a:rPr lang="tr-TR" dirty="0"/>
              <a:t>WHO, Data Platform, </a:t>
            </a:r>
            <a:r>
              <a:rPr lang="tr-TR" dirty="0" err="1"/>
              <a:t>Adolescent</a:t>
            </a:r>
            <a:r>
              <a:rPr lang="tr-TR" dirty="0"/>
              <a:t> Data, </a:t>
            </a:r>
            <a:r>
              <a:rPr lang="tr-TR" dirty="0">
                <a:hlinkClick r:id="rId4"/>
              </a:rPr>
              <a:t>https://platform.who.int/data/maternal-newborn-child-adolescent-ageing/adolescent-data</a:t>
            </a:r>
            <a:r>
              <a:rPr lang="tr-TR" dirty="0"/>
              <a:t> Erişim Tarihi : 03.02.2024</a:t>
            </a:r>
          </a:p>
          <a:p>
            <a:pPr algn="l"/>
            <a:endParaRPr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548D40E4-5CEA-1811-0FA8-B88119B3563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101</a:t>
            </a:fld>
            <a:endParaRPr lang="tr-TR"/>
          </a:p>
        </p:txBody>
      </p:sp>
      <p:pic>
        <p:nvPicPr>
          <p:cNvPr id="6" name="Resim 5">
            <a:extLst>
              <a:ext uri="{FF2B5EF4-FFF2-40B4-BE49-F238E27FC236}">
                <a16:creationId xmlns:a16="http://schemas.microsoft.com/office/drawing/2014/main" id="{1C2BD104-F80D-1C8D-8210-446AC0B51DBA}"/>
              </a:ext>
            </a:extLst>
          </p:cNvPr>
          <p:cNvPicPr>
            <a:picLocks noChangeAspect="1"/>
          </p:cNvPicPr>
          <p:nvPr/>
        </p:nvPicPr>
        <p:blipFill>
          <a:blip r:embed="rId2"/>
          <a:stretch>
            <a:fillRect/>
          </a:stretch>
        </p:blipFill>
        <p:spPr>
          <a:xfrm>
            <a:off x="0" y="779668"/>
            <a:ext cx="12192000" cy="5298664"/>
          </a:xfrm>
          <a:prstGeom prst="rect">
            <a:avLst/>
          </a:prstGeom>
        </p:spPr>
      </p:pic>
      <p:sp>
        <p:nvSpPr>
          <p:cNvPr id="7" name="Google Shape;918;p81">
            <a:extLst>
              <a:ext uri="{FF2B5EF4-FFF2-40B4-BE49-F238E27FC236}">
                <a16:creationId xmlns:a16="http://schemas.microsoft.com/office/drawing/2014/main" id="{4BAFEC63-61F3-496E-8308-BF2DD14F8E2A}"/>
              </a:ext>
            </a:extLst>
          </p:cNvPr>
          <p:cNvSpPr txBox="1">
            <a:spLocks noGrp="1"/>
          </p:cNvSpPr>
          <p:nvPr>
            <p:ph type="ftr" sz="quarter" idx="11"/>
          </p:nvPr>
        </p:nvSpPr>
        <p:spPr>
          <a:xfrm>
            <a:off x="587477" y="6018136"/>
            <a:ext cx="10660625" cy="949478"/>
          </a:xfrm>
          <a:prstGeom prst="rect">
            <a:avLst/>
          </a:prstGeom>
          <a:noFill/>
          <a:ln>
            <a:noFill/>
          </a:ln>
        </p:spPr>
        <p:txBody>
          <a:bodyPr spcFirstLastPara="1" wrap="square" lIns="91425" tIns="45700" rIns="91425" bIns="45700" anchor="ctr" anchorCtr="0">
            <a:noAutofit/>
          </a:bodyPr>
          <a:lstStyle/>
          <a:p>
            <a:pPr algn="l"/>
            <a:r>
              <a:rPr lang="tr-TR" dirty="0"/>
              <a:t>WHO, Data Platform, </a:t>
            </a:r>
            <a:r>
              <a:rPr lang="tr-TR" dirty="0" err="1"/>
              <a:t>Adolescent</a:t>
            </a:r>
            <a:r>
              <a:rPr lang="tr-TR" dirty="0"/>
              <a:t> Data, </a:t>
            </a:r>
            <a:r>
              <a:rPr lang="tr-TR" dirty="0">
                <a:hlinkClick r:id="rId3"/>
              </a:rPr>
              <a:t>https://platform.who.int/data/maternal-newborn-child-adolescent-ageing/adolescent-data</a:t>
            </a:r>
            <a:r>
              <a:rPr lang="tr-TR" dirty="0"/>
              <a:t> Erişim Tarihi : 03.02.2024</a:t>
            </a:r>
          </a:p>
          <a:p>
            <a:pPr algn="l"/>
            <a:endParaRPr dirty="0"/>
          </a:p>
        </p:txBody>
      </p:sp>
    </p:spTree>
    <p:extLst>
      <p:ext uri="{BB962C8B-B14F-4D97-AF65-F5344CB8AC3E}">
        <p14:creationId xmlns:p14="http://schemas.microsoft.com/office/powerpoint/2010/main" val="24470080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B341F774-151E-1C82-EEF1-6F682CFE52A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102</a:t>
            </a:fld>
            <a:endParaRPr lang="tr-TR"/>
          </a:p>
        </p:txBody>
      </p:sp>
      <p:pic>
        <p:nvPicPr>
          <p:cNvPr id="6" name="Resim 5">
            <a:extLst>
              <a:ext uri="{FF2B5EF4-FFF2-40B4-BE49-F238E27FC236}">
                <a16:creationId xmlns:a16="http://schemas.microsoft.com/office/drawing/2014/main" id="{84A778B4-C1E6-72BD-DE23-AC5747A47912}"/>
              </a:ext>
            </a:extLst>
          </p:cNvPr>
          <p:cNvPicPr>
            <a:picLocks noChangeAspect="1"/>
          </p:cNvPicPr>
          <p:nvPr/>
        </p:nvPicPr>
        <p:blipFill>
          <a:blip r:embed="rId2"/>
          <a:stretch>
            <a:fillRect/>
          </a:stretch>
        </p:blipFill>
        <p:spPr>
          <a:xfrm>
            <a:off x="997643" y="0"/>
            <a:ext cx="9174158" cy="6858000"/>
          </a:xfrm>
          <a:prstGeom prst="rect">
            <a:avLst/>
          </a:prstGeom>
        </p:spPr>
      </p:pic>
      <p:sp>
        <p:nvSpPr>
          <p:cNvPr id="7" name="Google Shape;918;p81">
            <a:extLst>
              <a:ext uri="{FF2B5EF4-FFF2-40B4-BE49-F238E27FC236}">
                <a16:creationId xmlns:a16="http://schemas.microsoft.com/office/drawing/2014/main" id="{B1C543DA-9432-AA7C-BEDD-29BCED70D714}"/>
              </a:ext>
            </a:extLst>
          </p:cNvPr>
          <p:cNvSpPr txBox="1">
            <a:spLocks noGrp="1"/>
          </p:cNvSpPr>
          <p:nvPr>
            <p:ph type="ftr" sz="quarter" idx="11"/>
          </p:nvPr>
        </p:nvSpPr>
        <p:spPr>
          <a:xfrm>
            <a:off x="7757652" y="5365521"/>
            <a:ext cx="3264308" cy="949478"/>
          </a:xfrm>
          <a:prstGeom prst="rect">
            <a:avLst/>
          </a:prstGeom>
          <a:noFill/>
          <a:ln>
            <a:noFill/>
          </a:ln>
        </p:spPr>
        <p:txBody>
          <a:bodyPr spcFirstLastPara="1" wrap="square" lIns="91425" tIns="45700" rIns="91425" bIns="45700" anchor="ctr" anchorCtr="0">
            <a:noAutofit/>
          </a:bodyPr>
          <a:lstStyle/>
          <a:p>
            <a:pPr algn="l"/>
            <a:r>
              <a:rPr lang="tr-TR" dirty="0"/>
              <a:t>WHO, Data Platform, </a:t>
            </a:r>
            <a:r>
              <a:rPr lang="tr-TR" dirty="0" err="1"/>
              <a:t>Adolescent</a:t>
            </a:r>
            <a:r>
              <a:rPr lang="tr-TR" dirty="0"/>
              <a:t> Data, </a:t>
            </a:r>
            <a:r>
              <a:rPr lang="tr-TR" dirty="0">
                <a:hlinkClick r:id="rId3"/>
              </a:rPr>
              <a:t>https://platform.who.int/data/maternal-newborn-child-adolescent-ageing/adolescent-data</a:t>
            </a:r>
            <a:r>
              <a:rPr lang="tr-TR" dirty="0"/>
              <a:t> Erişim Tarihi : 03.02.2024</a:t>
            </a:r>
          </a:p>
          <a:p>
            <a:pPr algn="l"/>
            <a:endParaRPr dirty="0"/>
          </a:p>
        </p:txBody>
      </p:sp>
    </p:spTree>
    <p:extLst>
      <p:ext uri="{BB962C8B-B14F-4D97-AF65-F5344CB8AC3E}">
        <p14:creationId xmlns:p14="http://schemas.microsoft.com/office/powerpoint/2010/main" val="41597510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37B14AC-7448-9FF1-D6BD-8F453C625894}"/>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F2E48A48-1CED-9880-FBB1-CA43D1767B5E}"/>
              </a:ext>
            </a:extLst>
          </p:cNvPr>
          <p:cNvSpPr>
            <a:spLocks noGrp="1"/>
          </p:cNvSpPr>
          <p:nvPr>
            <p:ph idx="1"/>
          </p:nvPr>
        </p:nvSpPr>
        <p:spPr/>
        <p:txBody>
          <a:bodyPr/>
          <a:lstStyle/>
          <a:p>
            <a:endParaRPr lang="tr-TR"/>
          </a:p>
        </p:txBody>
      </p:sp>
      <p:sp>
        <p:nvSpPr>
          <p:cNvPr id="4" name="Slayt Numarası Yer Tutucusu 3">
            <a:extLst>
              <a:ext uri="{FF2B5EF4-FFF2-40B4-BE49-F238E27FC236}">
                <a16:creationId xmlns:a16="http://schemas.microsoft.com/office/drawing/2014/main" id="{AF73E879-6723-11FC-1EFF-7D097B115AD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103</a:t>
            </a:fld>
            <a:endParaRPr lang="tr-TR"/>
          </a:p>
        </p:txBody>
      </p:sp>
      <p:pic>
        <p:nvPicPr>
          <p:cNvPr id="6" name="Resim 5">
            <a:extLst>
              <a:ext uri="{FF2B5EF4-FFF2-40B4-BE49-F238E27FC236}">
                <a16:creationId xmlns:a16="http://schemas.microsoft.com/office/drawing/2014/main" id="{EAB858A7-5A68-1BDB-D54B-BFC2D582596B}"/>
              </a:ext>
            </a:extLst>
          </p:cNvPr>
          <p:cNvPicPr>
            <a:picLocks noChangeAspect="1"/>
          </p:cNvPicPr>
          <p:nvPr/>
        </p:nvPicPr>
        <p:blipFill>
          <a:blip r:embed="rId2"/>
          <a:stretch>
            <a:fillRect/>
          </a:stretch>
        </p:blipFill>
        <p:spPr>
          <a:xfrm>
            <a:off x="0" y="150661"/>
            <a:ext cx="12192000" cy="5959550"/>
          </a:xfrm>
          <a:prstGeom prst="rect">
            <a:avLst/>
          </a:prstGeom>
        </p:spPr>
      </p:pic>
      <p:sp>
        <p:nvSpPr>
          <p:cNvPr id="7" name="Google Shape;918;p81">
            <a:extLst>
              <a:ext uri="{FF2B5EF4-FFF2-40B4-BE49-F238E27FC236}">
                <a16:creationId xmlns:a16="http://schemas.microsoft.com/office/drawing/2014/main" id="{E97B5107-9EA3-9C59-0BD3-752A14B13AC5}"/>
              </a:ext>
            </a:extLst>
          </p:cNvPr>
          <p:cNvSpPr txBox="1">
            <a:spLocks noGrp="1"/>
          </p:cNvSpPr>
          <p:nvPr>
            <p:ph type="ftr" sz="quarter" idx="11"/>
          </p:nvPr>
        </p:nvSpPr>
        <p:spPr>
          <a:xfrm>
            <a:off x="587477" y="6018136"/>
            <a:ext cx="10660625" cy="949478"/>
          </a:xfrm>
          <a:prstGeom prst="rect">
            <a:avLst/>
          </a:prstGeom>
          <a:noFill/>
          <a:ln>
            <a:noFill/>
          </a:ln>
        </p:spPr>
        <p:txBody>
          <a:bodyPr spcFirstLastPara="1" wrap="square" lIns="91425" tIns="45700" rIns="91425" bIns="45700" anchor="ctr" anchorCtr="0">
            <a:noAutofit/>
          </a:bodyPr>
          <a:lstStyle/>
          <a:p>
            <a:pPr algn="l"/>
            <a:r>
              <a:rPr lang="tr-TR" dirty="0"/>
              <a:t>WHO, Data Platform, </a:t>
            </a:r>
            <a:r>
              <a:rPr lang="tr-TR" dirty="0" err="1"/>
              <a:t>Adolescent</a:t>
            </a:r>
            <a:r>
              <a:rPr lang="tr-TR" dirty="0"/>
              <a:t> Data, </a:t>
            </a:r>
            <a:r>
              <a:rPr lang="tr-TR" dirty="0">
                <a:hlinkClick r:id="rId3"/>
              </a:rPr>
              <a:t>https://platform.who.int/data/maternal-newborn-child-adolescent-ageing/adolescent-data</a:t>
            </a:r>
            <a:r>
              <a:rPr lang="tr-TR" dirty="0"/>
              <a:t> Erişim Tarihi : 03.02.2024</a:t>
            </a:r>
          </a:p>
          <a:p>
            <a:pPr algn="l"/>
            <a:endParaRPr dirty="0"/>
          </a:p>
        </p:txBody>
      </p:sp>
    </p:spTree>
    <p:extLst>
      <p:ext uri="{BB962C8B-B14F-4D97-AF65-F5344CB8AC3E}">
        <p14:creationId xmlns:p14="http://schemas.microsoft.com/office/powerpoint/2010/main" val="7471993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85"/>
          <p:cNvSpPr txBox="1">
            <a:spLocks noGrp="1"/>
          </p:cNvSpPr>
          <p:nvPr>
            <p:ph type="title"/>
          </p:nvPr>
        </p:nvSpPr>
        <p:spPr>
          <a:xfrm>
            <a:off x="838200" y="365126"/>
            <a:ext cx="10515600" cy="11392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b="1" dirty="0"/>
              <a:t>Akılda Kalması Gerekenler</a:t>
            </a:r>
            <a:endParaRPr dirty="0"/>
          </a:p>
        </p:txBody>
      </p:sp>
      <p:sp>
        <p:nvSpPr>
          <p:cNvPr id="955" name="Google Shape;955;p85"/>
          <p:cNvSpPr txBox="1">
            <a:spLocks noGrp="1"/>
          </p:cNvSpPr>
          <p:nvPr>
            <p:ph idx="1"/>
          </p:nvPr>
        </p:nvSpPr>
        <p:spPr>
          <a:xfrm>
            <a:off x="838200" y="1619147"/>
            <a:ext cx="10515600" cy="4351338"/>
          </a:xfrm>
          <a:prstGeom prst="rect">
            <a:avLst/>
          </a:prstGeom>
          <a:noFill/>
          <a:ln>
            <a:noFill/>
          </a:ln>
        </p:spPr>
        <p:txBody>
          <a:bodyPr spcFirstLastPara="1" wrap="square" lIns="91425" tIns="45700" rIns="91425" bIns="45700" anchor="t" anchorCtr="0">
            <a:normAutofit lnSpcReduction="10000"/>
          </a:bodyPr>
          <a:lstStyle/>
          <a:p>
            <a:pPr marL="457200" lvl="0" indent="-457200" algn="l" rtl="0">
              <a:lnSpc>
                <a:spcPct val="120000"/>
              </a:lnSpc>
              <a:spcBef>
                <a:spcPts val="0"/>
              </a:spcBef>
              <a:spcAft>
                <a:spcPts val="0"/>
              </a:spcAft>
              <a:buClr>
                <a:schemeClr val="dk1"/>
              </a:buClr>
              <a:buSzPts val="1600"/>
              <a:buFont typeface="Batang"/>
              <a:buAutoNum type="arabicPeriod"/>
            </a:pPr>
            <a:r>
              <a:rPr lang="tr-TR" dirty="0"/>
              <a:t>Okul çağı ve ergen yaş grubunun kendi içinde her yaşa göre farklı özellikleri bulunmaktadır, sağlık eğitimleri ve taramaları bu özelliklere göre planlanmalıdır.</a:t>
            </a:r>
            <a:endParaRPr dirty="0"/>
          </a:p>
          <a:p>
            <a:pPr marL="457200" lvl="0" indent="-457200" algn="l" rtl="0">
              <a:lnSpc>
                <a:spcPct val="120000"/>
              </a:lnSpc>
              <a:spcBef>
                <a:spcPts val="1000"/>
              </a:spcBef>
              <a:spcAft>
                <a:spcPts val="0"/>
              </a:spcAft>
              <a:buClr>
                <a:schemeClr val="dk1"/>
              </a:buClr>
              <a:buSzPts val="1600"/>
              <a:buFont typeface="Batang"/>
              <a:buAutoNum type="arabicPeriod"/>
            </a:pPr>
            <a:r>
              <a:rPr lang="tr-TR" dirty="0"/>
              <a:t>Okul sağlığı çalışmalarında sadece öğretmenler ve çocukların katılımı yeterli değildir, aile ve toplum katılımı da önemlidir.</a:t>
            </a:r>
            <a:endParaRPr dirty="0"/>
          </a:p>
          <a:p>
            <a:pPr marL="457200" lvl="0" indent="-457200" algn="l" rtl="0">
              <a:lnSpc>
                <a:spcPct val="120000"/>
              </a:lnSpc>
              <a:spcBef>
                <a:spcPts val="1000"/>
              </a:spcBef>
              <a:spcAft>
                <a:spcPts val="0"/>
              </a:spcAft>
              <a:buClr>
                <a:schemeClr val="dk1"/>
              </a:buClr>
              <a:buSzPts val="1600"/>
              <a:buFont typeface="Batang"/>
              <a:buAutoNum type="arabicPeriod"/>
            </a:pPr>
            <a:r>
              <a:rPr lang="tr-TR" dirty="0"/>
              <a:t>Çocukların bu yaşlarda yaptıkları seçimlerin ileriki dönemde hem kendi yaşamları ve hem de toplum için etkileri olacağı unutulmamalı bu nedenle eğitim ve sağlık kontrollerine gerekli özen gösterilmelidir.</a:t>
            </a:r>
            <a:endParaRPr dirty="0"/>
          </a:p>
          <a:p>
            <a:pPr marL="228600" lvl="0" indent="-127000" algn="l" rtl="0">
              <a:lnSpc>
                <a:spcPct val="120000"/>
              </a:lnSpc>
              <a:spcBef>
                <a:spcPts val="1000"/>
              </a:spcBef>
              <a:spcAft>
                <a:spcPts val="0"/>
              </a:spcAft>
              <a:buClr>
                <a:schemeClr val="dk1"/>
              </a:buClr>
              <a:buSzPts val="1600"/>
              <a:buNone/>
            </a:pPr>
            <a:endParaRPr dirty="0"/>
          </a:p>
          <a:p>
            <a:pPr marL="228600" lvl="0" indent="-127000" algn="l" rtl="0">
              <a:lnSpc>
                <a:spcPct val="120000"/>
              </a:lnSpc>
              <a:spcBef>
                <a:spcPts val="1000"/>
              </a:spcBef>
              <a:spcAft>
                <a:spcPts val="0"/>
              </a:spcAft>
              <a:buClr>
                <a:schemeClr val="dk1"/>
              </a:buClr>
              <a:buSzPts val="1600"/>
              <a:buNone/>
            </a:pPr>
            <a:endParaRPr dirty="0"/>
          </a:p>
        </p:txBody>
      </p:sp>
      <p:sp>
        <p:nvSpPr>
          <p:cNvPr id="958" name="Google Shape;958;p85"/>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104</a:t>
            </a:fld>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87"/>
          <p:cNvSpPr txBox="1">
            <a:spLocks noGrp="1"/>
          </p:cNvSpPr>
          <p:nvPr>
            <p:ph type="title"/>
          </p:nvPr>
        </p:nvSpPr>
        <p:spPr>
          <a:xfrm>
            <a:off x="90949" y="18256"/>
            <a:ext cx="10515600" cy="76832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dirty="0"/>
              <a:t>KAYNAKLAR</a:t>
            </a:r>
            <a:endParaRPr dirty="0"/>
          </a:p>
        </p:txBody>
      </p:sp>
      <p:sp>
        <p:nvSpPr>
          <p:cNvPr id="978" name="Google Shape;978;p87"/>
          <p:cNvSpPr txBox="1">
            <a:spLocks noGrp="1"/>
          </p:cNvSpPr>
          <p:nvPr>
            <p:ph idx="1"/>
          </p:nvPr>
        </p:nvSpPr>
        <p:spPr>
          <a:xfrm>
            <a:off x="747252" y="786582"/>
            <a:ext cx="10515600" cy="5417573"/>
          </a:xfrm>
          <a:prstGeom prst="rect">
            <a:avLst/>
          </a:prstGeom>
          <a:noFill/>
          <a:ln>
            <a:noFill/>
          </a:ln>
        </p:spPr>
        <p:txBody>
          <a:bodyPr spcFirstLastPara="1" wrap="square" lIns="91425" tIns="45700" rIns="91425" bIns="45700" anchor="t" anchorCtr="0">
            <a:normAutofit fontScale="92500" lnSpcReduction="10000"/>
          </a:bodyPr>
          <a:lstStyle/>
          <a:p>
            <a:pPr>
              <a:lnSpc>
                <a:spcPct val="100000"/>
              </a:lnSpc>
              <a:spcBef>
                <a:spcPts val="0"/>
              </a:spcBef>
              <a:buClr>
                <a:schemeClr val="dk1"/>
              </a:buClr>
              <a:buSzPct val="80000"/>
            </a:pPr>
            <a:r>
              <a:rPr lang="tr-TR" sz="1000" dirty="0"/>
              <a:t>Güler Ç. Akın L. (Ed.) (2015). </a:t>
            </a:r>
            <a:r>
              <a:rPr lang="tr-TR" sz="1000" i="1" dirty="0"/>
              <a:t>Halk Sağlığı Temel Bilgiler </a:t>
            </a:r>
            <a:r>
              <a:rPr lang="tr-TR" sz="1000" dirty="0"/>
              <a:t>(1. Cilt) (ss:440-537).  Ankara: Hacettepe Üniversitesi Yayınları </a:t>
            </a:r>
          </a:p>
          <a:p>
            <a:pPr marL="0" indent="0">
              <a:lnSpc>
                <a:spcPct val="100000"/>
              </a:lnSpc>
              <a:spcBef>
                <a:spcPts val="0"/>
              </a:spcBef>
              <a:buClr>
                <a:schemeClr val="dk1"/>
              </a:buClr>
              <a:buSzPct val="80000"/>
              <a:buNone/>
            </a:pPr>
            <a:endParaRPr lang="tr-TR" sz="1000" dirty="0"/>
          </a:p>
          <a:p>
            <a:pPr>
              <a:lnSpc>
                <a:spcPct val="100000"/>
              </a:lnSpc>
              <a:spcBef>
                <a:spcPts val="0"/>
              </a:spcBef>
              <a:buClr>
                <a:schemeClr val="dk1"/>
              </a:buClr>
              <a:buSzPct val="80000"/>
            </a:pPr>
            <a:r>
              <a:rPr lang="en-US" sz="1000" dirty="0"/>
              <a:t>Institute of Medicine (US) Committee on Comprehensive School Health Programs in Grades K-12; Allensworth D, Lawson E, Nicholson L, et al., editors. Schools &amp; Health: Our Nation's Investment. Washington (DC): National Academies Press (US); 1997. 2, Evolution of School Health Programs. Available from: </a:t>
            </a:r>
            <a:r>
              <a:rPr lang="en-US" sz="1000" dirty="0">
                <a:hlinkClick r:id="rId3"/>
              </a:rPr>
              <a:t>https://www.ncbi.nlm.nih.gov/books/NBK232693/</a:t>
            </a:r>
            <a:r>
              <a:rPr lang="tr-TR" sz="1000" dirty="0"/>
              <a:t> (Erişim Tarihi 03.02.2024)</a:t>
            </a:r>
          </a:p>
          <a:p>
            <a:pPr>
              <a:lnSpc>
                <a:spcPct val="100000"/>
              </a:lnSpc>
              <a:spcBef>
                <a:spcPts val="0"/>
              </a:spcBef>
              <a:buClr>
                <a:schemeClr val="dk1"/>
              </a:buClr>
              <a:buSzPct val="80000"/>
            </a:pPr>
            <a:endParaRPr lang="tr-TR" sz="1000" dirty="0">
              <a:hlinkClick r:id="rId4"/>
            </a:endParaRPr>
          </a:p>
          <a:p>
            <a:pPr>
              <a:lnSpc>
                <a:spcPct val="100000"/>
              </a:lnSpc>
              <a:spcBef>
                <a:spcPts val="0"/>
              </a:spcBef>
              <a:buClr>
                <a:schemeClr val="dk1"/>
              </a:buClr>
              <a:buSzPct val="80000"/>
            </a:pPr>
            <a:r>
              <a:rPr lang="en-US" sz="1000" dirty="0">
                <a:hlinkClick r:id="rId4"/>
              </a:rPr>
              <a:t>https://en.wikipedia.org/wiki/Lemuel_Shattuck</a:t>
            </a:r>
            <a:r>
              <a:rPr lang="tr-TR" sz="1000" dirty="0"/>
              <a:t> (Erişim Tarihi 03.02.2024)</a:t>
            </a:r>
          </a:p>
          <a:p>
            <a:pPr>
              <a:lnSpc>
                <a:spcPct val="100000"/>
              </a:lnSpc>
              <a:buClr>
                <a:schemeClr val="dk1"/>
              </a:buClr>
              <a:buSzPct val="80000"/>
            </a:pPr>
            <a:r>
              <a:rPr lang="tr-TR" sz="1000" dirty="0">
                <a:hlinkClick r:id="rId5"/>
              </a:rPr>
              <a:t>https://www.smithsonianmag.com/history/how-new-york-separated-immigrant-families-smallpox-outbreak-1901-180971211/</a:t>
            </a:r>
            <a:r>
              <a:rPr lang="tr-TR" sz="1000" dirty="0"/>
              <a:t> (Erişim Tarihi 03.02.2024)</a:t>
            </a:r>
          </a:p>
          <a:p>
            <a:pPr>
              <a:lnSpc>
                <a:spcPct val="100000"/>
              </a:lnSpc>
              <a:buClr>
                <a:schemeClr val="dk1"/>
              </a:buClr>
              <a:buSzPct val="80000"/>
            </a:pPr>
            <a:r>
              <a:rPr lang="tr-TR" sz="1000" dirty="0">
                <a:hlinkClick r:id="rId6"/>
              </a:rPr>
              <a:t>https://www.quora.com/What-is-the-history-of-North-Brother-Island-why-does-the-state-of-New-York-prohibit-anyone-from-visiting-it</a:t>
            </a:r>
            <a:r>
              <a:rPr lang="tr-TR" sz="1000" dirty="0"/>
              <a:t> (Erişim Tarihi 03.02.2024)</a:t>
            </a:r>
          </a:p>
          <a:p>
            <a:pPr>
              <a:lnSpc>
                <a:spcPct val="100000"/>
              </a:lnSpc>
              <a:buClr>
                <a:schemeClr val="dk1"/>
              </a:buClr>
              <a:buSzPct val="80000"/>
            </a:pPr>
            <a:r>
              <a:rPr lang="tr-TR" sz="1000" dirty="0">
                <a:hlinkClick r:id="rId7"/>
              </a:rPr>
              <a:t>https://wynninghistory.com/2021/02/16/vaccination-1850s/</a:t>
            </a:r>
            <a:r>
              <a:rPr lang="tr-TR" sz="1000" dirty="0"/>
              <a:t>  (Erişim Tarihi 03.02.2024)</a:t>
            </a:r>
          </a:p>
          <a:p>
            <a:pPr>
              <a:lnSpc>
                <a:spcPct val="100000"/>
              </a:lnSpc>
              <a:buClr>
                <a:schemeClr val="dk1"/>
              </a:buClr>
              <a:buSzPct val="80000"/>
            </a:pPr>
            <a:r>
              <a:rPr lang="tr-TR" sz="1000" dirty="0"/>
              <a:t>Öztek Z. (2020). </a:t>
            </a:r>
            <a:r>
              <a:rPr lang="tr-TR" sz="1000" i="1" dirty="0"/>
              <a:t>H</a:t>
            </a:r>
            <a:r>
              <a:rPr lang="tr-TR" sz="1000" dirty="0"/>
              <a:t>alk Sağlığı Kuramlar ve Uygulamalar (ss:637,655). Ankara </a:t>
            </a:r>
          </a:p>
          <a:p>
            <a:pPr>
              <a:lnSpc>
                <a:spcPct val="100000"/>
              </a:lnSpc>
              <a:buClr>
                <a:schemeClr val="dk1"/>
              </a:buClr>
              <a:buSzPct val="80000"/>
            </a:pPr>
            <a:r>
              <a:rPr lang="tr-TR" sz="1000" i="1" dirty="0">
                <a:hlinkClick r:id="rId8"/>
              </a:rPr>
              <a:t>https://www.internethaber.com/bu-da-istanbulun-cop-okulu-418914h.htm</a:t>
            </a:r>
            <a:r>
              <a:rPr lang="tr-TR" sz="1000" i="1" dirty="0"/>
              <a:t> </a:t>
            </a:r>
            <a:r>
              <a:rPr lang="tr-TR" sz="1000" dirty="0"/>
              <a:t>(Erişim Tarihi 03.02.2024)</a:t>
            </a:r>
            <a:endParaRPr lang="tr-TR" sz="1000" i="1" dirty="0"/>
          </a:p>
          <a:p>
            <a:pPr>
              <a:lnSpc>
                <a:spcPct val="100000"/>
              </a:lnSpc>
              <a:buClr>
                <a:schemeClr val="dk1"/>
              </a:buClr>
              <a:buSzPct val="80000"/>
            </a:pPr>
            <a:r>
              <a:rPr lang="tr-TR" sz="1000" i="1" dirty="0">
                <a:hlinkClick r:id="rId9"/>
              </a:rPr>
              <a:t>https://www.bizhaberciyiz.com/urfa-daki-okul-cop-ve-pislikten-gecilmiyor/13702/</a:t>
            </a:r>
            <a:r>
              <a:rPr lang="tr-TR" sz="1000" i="1" dirty="0"/>
              <a:t> </a:t>
            </a:r>
            <a:r>
              <a:rPr lang="tr-TR" sz="1000" dirty="0"/>
              <a:t>(Erişim Tarihi 03.02.2024)</a:t>
            </a:r>
            <a:endParaRPr lang="tr-TR" sz="1000" i="1" dirty="0"/>
          </a:p>
          <a:p>
            <a:pPr>
              <a:lnSpc>
                <a:spcPct val="100000"/>
              </a:lnSpc>
              <a:buClr>
                <a:schemeClr val="dk1"/>
              </a:buClr>
              <a:buSzPct val="80000"/>
            </a:pPr>
            <a:r>
              <a:rPr lang="tr-TR" sz="1000" i="1" dirty="0">
                <a:hlinkClick r:id="rId10"/>
              </a:rPr>
              <a:t>https://www.inanisgazetesi.com/haber/14575592/okul-bahcesi-mi-cop-dokum-alani-mi</a:t>
            </a:r>
            <a:r>
              <a:rPr lang="tr-TR" sz="1000" i="1" dirty="0"/>
              <a:t> </a:t>
            </a:r>
            <a:r>
              <a:rPr lang="tr-TR" sz="1000" dirty="0"/>
              <a:t>(Erişim Tarihi 03.02.2024)</a:t>
            </a:r>
            <a:endParaRPr lang="tr-TR" sz="1000" i="1" dirty="0"/>
          </a:p>
          <a:p>
            <a:pPr>
              <a:lnSpc>
                <a:spcPct val="100000"/>
              </a:lnSpc>
              <a:buClr>
                <a:schemeClr val="dk1"/>
              </a:buClr>
              <a:buSzPct val="80000"/>
            </a:pPr>
            <a:r>
              <a:rPr lang="tr-TR" sz="1000" i="1" dirty="0">
                <a:hlinkClick r:id="rId11"/>
              </a:rPr>
              <a:t>https://www.batmancagdas.com/okul-onu-cop-dolu</a:t>
            </a:r>
            <a:r>
              <a:rPr lang="tr-TR" sz="1000" i="1" dirty="0"/>
              <a:t> </a:t>
            </a:r>
            <a:r>
              <a:rPr lang="tr-TR" sz="1000" dirty="0"/>
              <a:t>(Erişim Tarihi 03.02.2024)</a:t>
            </a:r>
            <a:endParaRPr lang="tr-TR" sz="1000" i="1" dirty="0"/>
          </a:p>
          <a:p>
            <a:pPr>
              <a:lnSpc>
                <a:spcPct val="100000"/>
              </a:lnSpc>
              <a:buClr>
                <a:schemeClr val="dk1"/>
              </a:buClr>
              <a:buSzPct val="80000"/>
            </a:pPr>
            <a:r>
              <a:rPr lang="tr-TR" sz="1000" i="1" dirty="0">
                <a:hlinkClick r:id="rId12"/>
              </a:rPr>
              <a:t>https://www.meydantv.com.tr/esenyurtta-okul-yanindaki-cop-aktarma-tesisi-velileri-isyan-ettirdi-387-haberi</a:t>
            </a:r>
            <a:r>
              <a:rPr lang="tr-TR" sz="1000" i="1" dirty="0"/>
              <a:t> </a:t>
            </a:r>
            <a:r>
              <a:rPr lang="tr-TR" sz="1000" dirty="0"/>
              <a:t>(Erişim Tarihi 03.02.2024)</a:t>
            </a:r>
            <a:endParaRPr lang="tr-TR" sz="1000" i="1" dirty="0"/>
          </a:p>
          <a:p>
            <a:pPr>
              <a:lnSpc>
                <a:spcPct val="100000"/>
              </a:lnSpc>
              <a:buClr>
                <a:schemeClr val="dk1"/>
              </a:buClr>
              <a:buSzPct val="80000"/>
            </a:pPr>
            <a:r>
              <a:rPr lang="tr-TR" sz="1000" i="1" dirty="0">
                <a:hlinkClick r:id="rId13"/>
              </a:rPr>
              <a:t>https://www.nobetcigazete.com/abd-de-cop-kutusundaki-ayi-okul-mudurunu-korkuttu/34946/</a:t>
            </a:r>
            <a:r>
              <a:rPr lang="tr-TR" sz="1000" i="1" dirty="0"/>
              <a:t> </a:t>
            </a:r>
            <a:r>
              <a:rPr lang="tr-TR" sz="1000" dirty="0"/>
              <a:t>(Erişim Tarihi 03.02.2024)</a:t>
            </a:r>
            <a:endParaRPr lang="tr-TR" sz="1000" i="1" dirty="0"/>
          </a:p>
          <a:p>
            <a:pPr>
              <a:lnSpc>
                <a:spcPct val="100000"/>
              </a:lnSpc>
              <a:buClr>
                <a:schemeClr val="dk1"/>
              </a:buClr>
              <a:buSzPct val="80000"/>
            </a:pPr>
            <a:r>
              <a:rPr lang="tr-TR" sz="1000" i="1" dirty="0">
                <a:hlinkClick r:id="rId14"/>
              </a:rPr>
              <a:t>https://www.aydinlik.com.tr/video/heimlich-manevrasiyla-ogrencisinin-hayatini-kurtardi-355971</a:t>
            </a:r>
            <a:r>
              <a:rPr lang="tr-TR" sz="1000" i="1" dirty="0"/>
              <a:t> </a:t>
            </a:r>
            <a:r>
              <a:rPr lang="tr-TR" sz="1000" dirty="0"/>
              <a:t>(Erişim Tarihi 03.02.2024)</a:t>
            </a:r>
            <a:endParaRPr lang="tr-TR" sz="1000" i="1" dirty="0"/>
          </a:p>
          <a:p>
            <a:pPr>
              <a:lnSpc>
                <a:spcPct val="100000"/>
              </a:lnSpc>
              <a:buClr>
                <a:schemeClr val="dk1"/>
              </a:buClr>
              <a:buSzPct val="80000"/>
            </a:pPr>
            <a:r>
              <a:rPr lang="tr-TR" sz="1000" i="1" dirty="0">
                <a:hlinkClick r:id="rId15"/>
              </a:rPr>
              <a:t>https://www.ntv.com.tr/video/turkiye/okul-bahcesinde-kalbi-duran-ogrenciyi-ogretmeni-kurtardi,Uxo5OCbmyEuZtNGMyHhVgg</a:t>
            </a:r>
            <a:r>
              <a:rPr lang="tr-TR" sz="1000" i="1" dirty="0"/>
              <a:t> </a:t>
            </a:r>
            <a:r>
              <a:rPr lang="tr-TR" sz="1000" dirty="0"/>
              <a:t>(Erişim Tarihi 03.02.2024)</a:t>
            </a:r>
            <a:endParaRPr lang="tr-TR" sz="1000" i="1" dirty="0"/>
          </a:p>
          <a:p>
            <a:pPr>
              <a:lnSpc>
                <a:spcPct val="100000"/>
              </a:lnSpc>
              <a:buClr>
                <a:schemeClr val="dk1"/>
              </a:buClr>
              <a:buSzPct val="80000"/>
            </a:pPr>
            <a:r>
              <a:rPr lang="tr-TR" sz="1000" i="1" dirty="0">
                <a:hlinkClick r:id="rId16"/>
              </a:rPr>
              <a:t>https://pubmed.ncbi.nlm.nih.gov/8933547/</a:t>
            </a:r>
            <a:r>
              <a:rPr lang="tr-TR" sz="1000" i="1" dirty="0"/>
              <a:t> </a:t>
            </a:r>
            <a:r>
              <a:rPr lang="tr-TR" sz="1000" dirty="0"/>
              <a:t>(Erişim Tarihi 03.02.2024)</a:t>
            </a:r>
            <a:endParaRPr lang="tr-TR" sz="1000" i="1" dirty="0"/>
          </a:p>
          <a:p>
            <a:pPr>
              <a:lnSpc>
                <a:spcPct val="100000"/>
              </a:lnSpc>
              <a:buClr>
                <a:schemeClr val="dk1"/>
              </a:buClr>
              <a:buSzPct val="80000"/>
            </a:pPr>
            <a:r>
              <a:rPr lang="tr-TR" sz="1000" i="1" dirty="0">
                <a:hlinkClick r:id="rId17"/>
              </a:rPr>
              <a:t>https://dergipark.org.tr/tr/download/article-file/19706</a:t>
            </a:r>
            <a:r>
              <a:rPr lang="tr-TR" sz="1000" i="1" dirty="0"/>
              <a:t> </a:t>
            </a:r>
            <a:r>
              <a:rPr lang="tr-TR" sz="1000" dirty="0"/>
              <a:t>(Erişim Tarihi 03.02.2024)</a:t>
            </a:r>
            <a:endParaRPr lang="tr-TR" sz="1000" i="1" dirty="0"/>
          </a:p>
          <a:p>
            <a:pPr>
              <a:lnSpc>
                <a:spcPct val="100000"/>
              </a:lnSpc>
              <a:buClr>
                <a:schemeClr val="dk1"/>
              </a:buClr>
              <a:buSzPct val="80000"/>
            </a:pPr>
            <a:r>
              <a:rPr lang="tr-TR" sz="1000" i="1" dirty="0"/>
              <a:t>https://ulusalsutkonseyi.org.tr/okul-sutu-programi-tahmini-gerceklesme-rakamlari-2017-2018-1277/ </a:t>
            </a:r>
            <a:r>
              <a:rPr lang="tr-TR" sz="1000" dirty="0"/>
              <a:t>(Erişim Tarihi 03.02.2024)</a:t>
            </a:r>
            <a:endParaRPr lang="tr-TR" sz="1000" i="1" dirty="0"/>
          </a:p>
          <a:p>
            <a:pPr>
              <a:lnSpc>
                <a:spcPct val="100000"/>
              </a:lnSpc>
              <a:buClr>
                <a:schemeClr val="dk1"/>
              </a:buClr>
              <a:buSzPct val="80000"/>
            </a:pPr>
            <a:r>
              <a:rPr lang="tr-TR" sz="1000" i="1" dirty="0"/>
              <a:t>https://t24.com.tr/haber/iktidar-okul-sutu-programi-ndan-sessiz-sedasiz-vazgecti,858628 </a:t>
            </a:r>
            <a:r>
              <a:rPr lang="tr-TR" sz="1000" dirty="0"/>
              <a:t>(Erişim Tarihi 03.02.2024)</a:t>
            </a:r>
            <a:endParaRPr lang="tr-TR" sz="1000" i="1" dirty="0"/>
          </a:p>
          <a:p>
            <a:pPr>
              <a:lnSpc>
                <a:spcPct val="100000"/>
              </a:lnSpc>
              <a:buClr>
                <a:schemeClr val="dk1"/>
              </a:buClr>
              <a:buSzPct val="80000"/>
            </a:pPr>
            <a:r>
              <a:rPr lang="tr-TR" sz="1000" i="1" dirty="0"/>
              <a:t>WHO, Data Platform, </a:t>
            </a:r>
            <a:r>
              <a:rPr lang="tr-TR" sz="1000" i="1" dirty="0" err="1"/>
              <a:t>Adolescent</a:t>
            </a:r>
            <a:r>
              <a:rPr lang="tr-TR" sz="1000" i="1" dirty="0"/>
              <a:t> Data, </a:t>
            </a:r>
            <a:r>
              <a:rPr lang="tr-TR" sz="1000" i="1" dirty="0">
                <a:hlinkClick r:id="rId18"/>
              </a:rPr>
              <a:t>https://platform.who.int/data/maternal-newborn-child-adolescent-ageing/adolescent-data</a:t>
            </a:r>
            <a:r>
              <a:rPr lang="tr-TR" sz="1000" i="1" dirty="0"/>
              <a:t> </a:t>
            </a:r>
            <a:r>
              <a:rPr lang="tr-TR" sz="1000" dirty="0"/>
              <a:t>(Erişim Tarihi 03.02.2024)</a:t>
            </a:r>
            <a:endParaRPr lang="tr-TR" sz="1000" i="1" dirty="0"/>
          </a:p>
          <a:p>
            <a:pPr>
              <a:lnSpc>
                <a:spcPct val="100000"/>
              </a:lnSpc>
              <a:buClr>
                <a:schemeClr val="dk1"/>
              </a:buClr>
              <a:buSzPct val="80000"/>
            </a:pPr>
            <a:r>
              <a:rPr lang="tr-TR" sz="1000" i="1" dirty="0"/>
              <a:t>Okulda Sağlığın Korunması ve Geliştirilmesi Programı Uygulama Kılavuzu. (2017). Okul Sağlığı Çalışmaları</a:t>
            </a:r>
          </a:p>
          <a:p>
            <a:pPr marL="0" indent="0">
              <a:lnSpc>
                <a:spcPct val="100000"/>
              </a:lnSpc>
              <a:buClr>
                <a:schemeClr val="dk1"/>
              </a:buClr>
              <a:buSzPct val="80000"/>
              <a:buNone/>
            </a:pPr>
            <a:endParaRPr lang="tr-TR" sz="1000" i="1" dirty="0"/>
          </a:p>
          <a:p>
            <a:pPr marL="228600" lvl="0" indent="-228600" algn="l" rtl="0">
              <a:lnSpc>
                <a:spcPct val="120000"/>
              </a:lnSpc>
              <a:spcBef>
                <a:spcPts val="1000"/>
              </a:spcBef>
              <a:spcAft>
                <a:spcPts val="0"/>
              </a:spcAft>
              <a:buClr>
                <a:schemeClr val="dk1"/>
              </a:buClr>
              <a:buSzPct val="80000"/>
              <a:buChar char="•"/>
            </a:pPr>
            <a:endParaRPr lang="tr-TR" sz="1400" dirty="0"/>
          </a:p>
          <a:p>
            <a:pPr marL="228600" lvl="0" indent="-134620" algn="l" rtl="0">
              <a:lnSpc>
                <a:spcPct val="120000"/>
              </a:lnSpc>
              <a:spcBef>
                <a:spcPts val="1000"/>
              </a:spcBef>
              <a:spcAft>
                <a:spcPts val="0"/>
              </a:spcAft>
              <a:buClr>
                <a:schemeClr val="dk1"/>
              </a:buClr>
              <a:buSzPct val="80000"/>
              <a:buNone/>
            </a:pPr>
            <a:endParaRPr lang="tr-TR" sz="1400" dirty="0"/>
          </a:p>
          <a:p>
            <a:pPr marL="228600" lvl="0" indent="-228600" algn="l" rtl="0">
              <a:lnSpc>
                <a:spcPct val="120000"/>
              </a:lnSpc>
              <a:spcBef>
                <a:spcPts val="1000"/>
              </a:spcBef>
              <a:spcAft>
                <a:spcPts val="0"/>
              </a:spcAft>
              <a:buClr>
                <a:schemeClr val="dk1"/>
              </a:buClr>
              <a:buSzPct val="80000"/>
              <a:buChar char="•"/>
            </a:pPr>
            <a:endParaRPr sz="1400" dirty="0"/>
          </a:p>
        </p:txBody>
      </p:sp>
      <p:sp>
        <p:nvSpPr>
          <p:cNvPr id="981" name="Google Shape;981;p87"/>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105</a:t>
            </a:fld>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A082CB47-D7AC-B60B-4614-743F6D9485FB}"/>
              </a:ext>
            </a:extLst>
          </p:cNvPr>
          <p:cNvSpPr>
            <a:spLocks noGrp="1"/>
          </p:cNvSpPr>
          <p:nvPr>
            <p:ph idx="1"/>
          </p:nvPr>
        </p:nvSpPr>
        <p:spPr>
          <a:xfrm>
            <a:off x="838200" y="540774"/>
            <a:ext cx="10515600" cy="5636189"/>
          </a:xfrm>
        </p:spPr>
        <p:txBody>
          <a:bodyPr>
            <a:normAutofit fontScale="85000" lnSpcReduction="20000"/>
          </a:bodyPr>
          <a:lstStyle/>
          <a:p>
            <a:pPr>
              <a:lnSpc>
                <a:spcPct val="120000"/>
              </a:lnSpc>
            </a:pPr>
            <a:r>
              <a:rPr lang="tr-TR" sz="1400" dirty="0"/>
              <a:t>Okul Sağlığı Hizmetleri http://mevzuat.meb.gov.tr/dosyalar/1845.pdf (Erişim Tarihi 03.02.2024)</a:t>
            </a:r>
          </a:p>
          <a:p>
            <a:pPr>
              <a:lnSpc>
                <a:spcPct val="120000"/>
              </a:lnSpc>
            </a:pPr>
            <a:r>
              <a:rPr lang="tr-TR" sz="1400" dirty="0"/>
              <a:t>Projeler/ Programlar </a:t>
            </a:r>
            <a:r>
              <a:rPr lang="tr-TR" sz="1400" dirty="0">
                <a:hlinkClick r:id="rId2"/>
              </a:rPr>
              <a:t>https://okulsagligi.meb.gov.tr/www/icerik_goruntule.php?KNO=17</a:t>
            </a:r>
            <a:r>
              <a:rPr lang="tr-TR" sz="1400" dirty="0"/>
              <a:t> (Erişim Tarihi 03.02.2024)</a:t>
            </a:r>
          </a:p>
          <a:p>
            <a:pPr>
              <a:lnSpc>
                <a:spcPct val="120000"/>
              </a:lnSpc>
            </a:pPr>
            <a:r>
              <a:rPr lang="tr-TR" sz="1400" dirty="0"/>
              <a:t>İlköğretim Öğrencilerinde Ağız ve Diş Sağlığı Bilincinin Geliştirilmesine Yönelik İş Birliği Protokolü https://okulsagligi.meb.gov.tr/meb_iys_dosyalar/2021_06/02161417_protokol.pdf https://parlakgelecekler.com/Account/Login?ReturnUrl=%2F , </a:t>
            </a:r>
            <a:r>
              <a:rPr lang="tr-TR" sz="1400" dirty="0">
                <a:hlinkClick r:id="rId3"/>
              </a:rPr>
              <a:t>https://www.tocev.org.tr/parlak-gulusler-parlak-gelecekler-2008/</a:t>
            </a:r>
            <a:r>
              <a:rPr lang="tr-TR" sz="1400" dirty="0"/>
              <a:t> (Erişim Tarihi 03.02.2024)</a:t>
            </a:r>
          </a:p>
          <a:p>
            <a:pPr>
              <a:lnSpc>
                <a:spcPct val="120000"/>
              </a:lnSpc>
            </a:pPr>
            <a:r>
              <a:rPr lang="tr-TR" sz="1400" dirty="0"/>
              <a:t>Beslenme Dostu Okullar Programı Uygulama Kılavuzu (Mayıs 2018). Ankara</a:t>
            </a:r>
          </a:p>
          <a:p>
            <a:pPr>
              <a:lnSpc>
                <a:spcPct val="120000"/>
              </a:lnSpc>
            </a:pPr>
            <a:r>
              <a:rPr lang="tr-TR" sz="1400" dirty="0"/>
              <a:t>Beslenme Dostu Okul İstatistiksel Grafikler (Erişim Tarihi:10.03.2023). </a:t>
            </a:r>
            <a:r>
              <a:rPr lang="tr-TR" sz="1400" dirty="0">
                <a:hlinkClick r:id="rId4"/>
              </a:rPr>
              <a:t>https://hsgm.saglik.gov.tr/depo/birimler/saglikli-beslenme-hareketli-hayat-db/okul-sagligi/beslenme_dostu/BDO_istatistiksel_grafikler_02_Ocak_2020.pdf</a:t>
            </a:r>
            <a:r>
              <a:rPr lang="tr-TR" sz="1400" dirty="0"/>
              <a:t> (Erişim Tarihi 03.02.2024)</a:t>
            </a:r>
          </a:p>
          <a:p>
            <a:pPr>
              <a:lnSpc>
                <a:spcPct val="120000"/>
              </a:lnSpc>
            </a:pPr>
            <a:r>
              <a:rPr lang="tr-TR" sz="1400" dirty="0"/>
              <a:t>Beslenme Dostu Okullar Programı </a:t>
            </a:r>
            <a:r>
              <a:rPr lang="tr-TR" sz="1400" dirty="0">
                <a:hlinkClick r:id="rId5"/>
              </a:rPr>
              <a:t>https://hsgm.saglik.gov.tr/tr/okul-sagligi/beslenme-dostu-okullar-program%C4%B1.html</a:t>
            </a:r>
            <a:r>
              <a:rPr lang="tr-TR" sz="1400" dirty="0"/>
              <a:t> (Erişim Tarihi 03.02.2024)</a:t>
            </a:r>
          </a:p>
          <a:p>
            <a:pPr>
              <a:lnSpc>
                <a:spcPct val="120000"/>
              </a:lnSpc>
            </a:pPr>
            <a:r>
              <a:rPr lang="tr-TR" sz="1400" dirty="0"/>
              <a:t>http://turgutlu.meb.gov.tr/meb_iys_dosyalar/2021_03/22134501_Beyaz_Bayrak_YYbirliYi_Protokolu.pdf (Erişim Tarihi 03.02.2024)</a:t>
            </a:r>
          </a:p>
          <a:p>
            <a:pPr>
              <a:lnSpc>
                <a:spcPct val="120000"/>
              </a:lnSpc>
            </a:pPr>
            <a:r>
              <a:rPr lang="tr-TR" sz="1400" dirty="0"/>
              <a:t>Okulum Temiz Belgelendirme https://eskisehirisg.meb.gov.tr/www/okulum-temiz-belgelendirme/icerik/77 (Erişim Tarihi 03.02.2024)</a:t>
            </a:r>
          </a:p>
          <a:p>
            <a:pPr>
              <a:lnSpc>
                <a:spcPct val="120000"/>
              </a:lnSpc>
            </a:pPr>
            <a:r>
              <a:rPr lang="tr-TR" sz="1400" dirty="0"/>
              <a:t>Eğitim Kurumlarında Hijyen Şartlarının Geliştirilmesi ve Enfeksiyon Önleme Kontrol Kılavuzu (2020). </a:t>
            </a:r>
            <a:r>
              <a:rPr lang="tr-TR" sz="1400" dirty="0">
                <a:hlinkClick r:id="rId6"/>
              </a:rPr>
              <a:t>http://merkezisgb.meb.gov.tr/meb_iys_dosyalar/2020_07/28133804_ETM_KURUMLARI_KILAVUZ_BASKI_4.pdf</a:t>
            </a:r>
            <a:r>
              <a:rPr lang="tr-TR" sz="1400" dirty="0"/>
              <a:t> (Erişim Tarihi 03.02.2024)</a:t>
            </a:r>
          </a:p>
          <a:p>
            <a:pPr>
              <a:lnSpc>
                <a:spcPct val="120000"/>
              </a:lnSpc>
            </a:pPr>
            <a:r>
              <a:rPr lang="tr-TR" sz="1400" dirty="0"/>
              <a:t>Okulda Diyabet Programı https://okulsagligi.meb.gov.tr/www/icerik_goruntule.php?KNO=19   (Erişim Tarihi 03.02.2024) (Erişim Tarihi 03.02.2024)</a:t>
            </a:r>
          </a:p>
          <a:p>
            <a:pPr>
              <a:lnSpc>
                <a:spcPct val="120000"/>
              </a:lnSpc>
            </a:pPr>
            <a:r>
              <a:rPr lang="tr-TR" sz="1400" dirty="0"/>
              <a:t>Okulda Diyabet Eğitimi Programı </a:t>
            </a:r>
            <a:r>
              <a:rPr lang="tr-TR" sz="1400" dirty="0">
                <a:hlinkClick r:id="rId7"/>
              </a:rPr>
              <a:t>https://okulsagligi.meb.gov.tr/meb_iys_dosyalar/2016_11/04024233_okulda_diyabet_egitimi_programi.pdf</a:t>
            </a:r>
            <a:r>
              <a:rPr lang="tr-TR" sz="1400" dirty="0"/>
              <a:t> (Erişim Tarihi 03.02.2024)</a:t>
            </a:r>
          </a:p>
          <a:p>
            <a:pPr>
              <a:lnSpc>
                <a:spcPct val="120000"/>
              </a:lnSpc>
            </a:pPr>
            <a:r>
              <a:rPr lang="tr-TR" sz="1400" dirty="0"/>
              <a:t>Okulda Diyabet Programı Hakkında https://okuldadiyabet.meb.gov.tr/okulda-diyabet-programi-hakkinda  </a:t>
            </a:r>
            <a:r>
              <a:rPr lang="tr-TR" sz="1400" dirty="0">
                <a:hlinkClick r:id="rId8"/>
              </a:rPr>
              <a:t>https://hsgm.saglik.gov.tr/tr/beslenmehareket-haberler/okulda-diyabet-programi-egitim-platformu-hazirlandi</a:t>
            </a:r>
            <a:r>
              <a:rPr lang="tr-TR" sz="1400" dirty="0"/>
              <a:t>. (Erişim Tarihi 03.02.2024)</a:t>
            </a:r>
          </a:p>
          <a:p>
            <a:pPr>
              <a:lnSpc>
                <a:spcPct val="120000"/>
              </a:lnSpc>
            </a:pPr>
            <a:r>
              <a:rPr lang="tr-TR" sz="1400" dirty="0"/>
              <a:t>Beden Eğitimi ve Spor Dersi Öğretmenlerine Verilecek "Sağlıkla İlgili Fiziksel Uygunluk Karnesi " Eğitimi https://okulsagligi.meb.gov.tr/www/beden-egitimi-ve-spor-dersi-ogretmenlerine-verilecek-quotfiziksel-aktivite-uygunluk-karnesiquot-egitimi/icerik/47  (Erişim Tarihi 03.02.2024)</a:t>
            </a:r>
          </a:p>
          <a:p>
            <a:pPr>
              <a:lnSpc>
                <a:spcPct val="120000"/>
              </a:lnSpc>
            </a:pPr>
            <a:r>
              <a:rPr lang="tr-TR" sz="1400" dirty="0"/>
              <a:t>Beden Eğitimi ve Spor Öğretmenleri İçin Sağlıkla İlgili Fiziksel Uygunluk Karnesi Uygulama Rehberi (2017). </a:t>
            </a:r>
          </a:p>
          <a:p>
            <a:pPr marL="0" indent="0">
              <a:buNone/>
            </a:pPr>
            <a:endParaRPr lang="tr-TR" dirty="0"/>
          </a:p>
        </p:txBody>
      </p:sp>
      <p:sp>
        <p:nvSpPr>
          <p:cNvPr id="4" name="Slayt Numarası Yer Tutucusu 3">
            <a:extLst>
              <a:ext uri="{FF2B5EF4-FFF2-40B4-BE49-F238E27FC236}">
                <a16:creationId xmlns:a16="http://schemas.microsoft.com/office/drawing/2014/main" id="{F4248CA2-23E3-424A-3483-1276A24C6EE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106</a:t>
            </a:fld>
            <a:endParaRPr lang="tr-TR"/>
          </a:p>
        </p:txBody>
      </p:sp>
    </p:spTree>
    <p:extLst>
      <p:ext uri="{BB962C8B-B14F-4D97-AF65-F5344CB8AC3E}">
        <p14:creationId xmlns:p14="http://schemas.microsoft.com/office/powerpoint/2010/main" val="21318885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5" name="Google Shape;1005;p90"/>
          <p:cNvSpPr txBox="1">
            <a:spLocks noGrp="1"/>
          </p:cNvSpPr>
          <p:nvPr>
            <p:ph idx="1"/>
          </p:nvPr>
        </p:nvSpPr>
        <p:spPr>
          <a:xfrm>
            <a:off x="688258" y="245805"/>
            <a:ext cx="10665542" cy="6037007"/>
          </a:xfrm>
          <a:prstGeom prst="rect">
            <a:avLst/>
          </a:prstGeom>
          <a:noFill/>
          <a:ln>
            <a:noFill/>
          </a:ln>
        </p:spPr>
        <p:txBody>
          <a:bodyPr spcFirstLastPara="1" wrap="square" lIns="91425" tIns="45700" rIns="91425" bIns="45700" anchor="t" anchorCtr="0">
            <a:normAutofit/>
          </a:bodyPr>
          <a:lstStyle/>
          <a:p>
            <a:pPr>
              <a:lnSpc>
                <a:spcPct val="120000"/>
              </a:lnSpc>
              <a:spcBef>
                <a:spcPts val="0"/>
              </a:spcBef>
              <a:buClr>
                <a:schemeClr val="dk1"/>
              </a:buClr>
              <a:buSzPct val="80000"/>
            </a:pPr>
            <a:r>
              <a:rPr lang="tr-TR" sz="1000" u="sng" dirty="0">
                <a:solidFill>
                  <a:schemeClr val="hlink"/>
                </a:solidFill>
                <a:hlinkClick r:id="rId3"/>
              </a:rPr>
              <a:t>https://okulsagligi.meb.gov.tr/meb_iys_dosyalar/2017_04/06161358_BEDEN_EYYTYMY_YYRETMENLERY_YYYN_FYZ._AKT._UYGUNLUK_KARNESY_UYGULAMA_REHBERY_06.04.2017.pdf</a:t>
            </a:r>
            <a:r>
              <a:rPr lang="tr-TR" sz="1000" u="sng" dirty="0">
                <a:solidFill>
                  <a:schemeClr val="hlink"/>
                </a:solidFill>
              </a:rPr>
              <a:t> </a:t>
            </a:r>
            <a:r>
              <a:rPr lang="tr-TR" sz="1000" dirty="0"/>
              <a:t>(Erişim Tarihi 03.02.2024)</a:t>
            </a:r>
            <a:endParaRPr lang="tr-TR" sz="1000" u="sng" dirty="0">
              <a:solidFill>
                <a:schemeClr val="hlink"/>
              </a:solidFill>
            </a:endParaRPr>
          </a:p>
          <a:p>
            <a:pPr>
              <a:lnSpc>
                <a:spcPct val="120000"/>
              </a:lnSpc>
              <a:spcBef>
                <a:spcPts val="0"/>
              </a:spcBef>
              <a:buClr>
                <a:schemeClr val="dk1"/>
              </a:buClr>
              <a:buSzPct val="80000"/>
            </a:pPr>
            <a:r>
              <a:rPr lang="tr-TR" sz="1000" dirty="0"/>
              <a:t>Okullarda Yiyecek İçecek Standartları. </a:t>
            </a:r>
            <a:r>
              <a:rPr lang="tr-TR" sz="1000" u="sng" dirty="0">
                <a:solidFill>
                  <a:schemeClr val="hlink"/>
                </a:solidFill>
                <a:hlinkClick r:id="rId4"/>
              </a:rPr>
              <a:t>https://hsgm.saglik.gov.tr/tr/okul-sagligi/okullarda-yiyecek-ve-i%C3%A7ecek-standartlar%C4%B1.html</a:t>
            </a:r>
            <a:r>
              <a:rPr lang="tr-TR" sz="1000" dirty="0"/>
              <a:t> (Erişim Tarihi 03.02.2024)</a:t>
            </a:r>
          </a:p>
          <a:p>
            <a:pPr>
              <a:lnSpc>
                <a:spcPct val="120000"/>
              </a:lnSpc>
              <a:spcBef>
                <a:spcPts val="0"/>
              </a:spcBef>
              <a:buClr>
                <a:schemeClr val="dk1"/>
              </a:buClr>
              <a:buSzPct val="80000"/>
            </a:pPr>
            <a:r>
              <a:rPr lang="tr-TR" sz="1000" dirty="0"/>
              <a:t>Okullarda Yiyecek ve İçecek Standartları (2020). </a:t>
            </a:r>
            <a:r>
              <a:rPr lang="tr-TR" sz="1000" u="sng" dirty="0">
                <a:solidFill>
                  <a:schemeClr val="hlink"/>
                </a:solidFill>
                <a:hlinkClick r:id="rId5"/>
              </a:rPr>
              <a:t>https://hsgm.saglik.gov.tr/depo/birimler/saglikli-beslenme-hareketli-hayat-db/okul-sagligi/Okullarda-Yiyecek-ve-Icecek-Standartlari/Kitapcik/Okullarda_Yiyecek_ve_ecek_Standartlar.</a:t>
            </a:r>
            <a:r>
              <a:rPr lang="tr-TR" sz="1000" u="sng" dirty="0">
                <a:solidFill>
                  <a:schemeClr val="hlink"/>
                </a:solidFill>
              </a:rPr>
              <a:t> </a:t>
            </a:r>
            <a:r>
              <a:rPr lang="tr-TR" sz="1000" dirty="0"/>
              <a:t>(Erişim Tarihi 03.02.2024)</a:t>
            </a:r>
            <a:endParaRPr lang="tr-TR" sz="1000" u="sng" dirty="0">
              <a:solidFill>
                <a:schemeClr val="hlink"/>
              </a:solidFill>
            </a:endParaRPr>
          </a:p>
          <a:p>
            <a:pPr>
              <a:lnSpc>
                <a:spcPct val="120000"/>
              </a:lnSpc>
              <a:spcBef>
                <a:spcPts val="0"/>
              </a:spcBef>
              <a:buClr>
                <a:schemeClr val="dk1"/>
              </a:buClr>
              <a:buSzPct val="80000"/>
            </a:pPr>
            <a:r>
              <a:rPr lang="tr-TR" sz="1000" dirty="0"/>
              <a:t>Okul Kantinlerinde Satılacak Gıdalar ve Eğitim Kurumlarındaki Gıda İşletmelerinin Hijyen Yönünden Denetlenmesi Genelgesi  </a:t>
            </a:r>
            <a:r>
              <a:rPr lang="tr-TR" sz="1000" u="sng" dirty="0">
                <a:solidFill>
                  <a:schemeClr val="hlink"/>
                </a:solidFill>
                <a:hlinkClick r:id="rId6"/>
              </a:rPr>
              <a:t>http://merkezisgb.meb.gov.tr/meb_iys_dosyalar/2020_12/25134120_17151407_2020_8_SayYlY_Kantin_Genelgesi.pdf</a:t>
            </a:r>
            <a:r>
              <a:rPr lang="tr-TR" sz="1000" u="sng" dirty="0">
                <a:solidFill>
                  <a:schemeClr val="hlink"/>
                </a:solidFill>
              </a:rPr>
              <a:t> </a:t>
            </a:r>
            <a:r>
              <a:rPr lang="tr-TR" sz="1000" dirty="0"/>
              <a:t>Okul Gıdası. </a:t>
            </a:r>
            <a:r>
              <a:rPr lang="tr-TR" sz="1000" u="sng" dirty="0">
                <a:solidFill>
                  <a:schemeClr val="hlink"/>
                </a:solidFill>
                <a:hlinkClick r:id="rId7"/>
              </a:rPr>
              <a:t>https://www.tarimorman.gov.tr/Konu/2054/okul_gidasi</a:t>
            </a:r>
            <a:r>
              <a:rPr lang="tr-TR" sz="1000" dirty="0"/>
              <a:t> (Erişim Tarihi 03.02.2024)</a:t>
            </a:r>
          </a:p>
          <a:p>
            <a:pPr>
              <a:lnSpc>
                <a:spcPct val="120000"/>
              </a:lnSpc>
              <a:spcBef>
                <a:spcPts val="0"/>
              </a:spcBef>
              <a:buClr>
                <a:schemeClr val="dk1"/>
              </a:buClr>
              <a:buSzPct val="80000"/>
            </a:pPr>
            <a:r>
              <a:rPr lang="tr-TR" sz="1000" dirty="0"/>
              <a:t>Türkiye Bağımlılıkla Mücadele Eğitim Programı </a:t>
            </a:r>
            <a:r>
              <a:rPr lang="tr-TR" sz="1000" u="sng" dirty="0">
                <a:solidFill>
                  <a:schemeClr val="hlink"/>
                </a:solidFill>
                <a:hlinkClick r:id="rId8"/>
              </a:rPr>
              <a:t>https://tbm.org.tr/</a:t>
            </a:r>
            <a:r>
              <a:rPr lang="tr-TR" sz="1000" dirty="0"/>
              <a:t> (Erişim Tarihi 03.02.2024)</a:t>
            </a:r>
          </a:p>
          <a:p>
            <a:pPr marL="228600" lvl="0" indent="-228600" algn="l" rtl="0">
              <a:lnSpc>
                <a:spcPct val="120000"/>
              </a:lnSpc>
              <a:spcBef>
                <a:spcPts val="0"/>
              </a:spcBef>
              <a:spcAft>
                <a:spcPts val="0"/>
              </a:spcAft>
              <a:buClr>
                <a:schemeClr val="dk1"/>
              </a:buClr>
              <a:buSzPct val="80000"/>
              <a:buChar char="•"/>
            </a:pPr>
            <a:r>
              <a:rPr lang="tr-TR" sz="1000" dirty="0"/>
              <a:t>T.C. Sağlık Bakanlığı (2019). Türkiye Sağlıklı Beslenme ve Hareketli Hayat Programı Yetişkin ve Çocukluk Çağı Obezitesinin Önlenmesi ve Fiziksel Aktivite Eylem Planı 2019-2023. Ankara </a:t>
            </a:r>
          </a:p>
          <a:p>
            <a:pPr marL="228600" lvl="0" indent="-228600" algn="l" rtl="0">
              <a:lnSpc>
                <a:spcPct val="120000"/>
              </a:lnSpc>
              <a:spcBef>
                <a:spcPts val="0"/>
              </a:spcBef>
              <a:spcAft>
                <a:spcPts val="0"/>
              </a:spcAft>
              <a:buClr>
                <a:schemeClr val="dk1"/>
              </a:buClr>
              <a:buSzPct val="80000"/>
              <a:buChar char="•"/>
            </a:pPr>
            <a:r>
              <a:rPr lang="tr-TR" sz="1000" dirty="0"/>
              <a:t>Aşı Takviminde Değişiklik Yapıldı. </a:t>
            </a:r>
            <a:r>
              <a:rPr lang="tr-TR" sz="1000" u="sng" dirty="0">
                <a:solidFill>
                  <a:schemeClr val="hlink"/>
                </a:solidFill>
                <a:hlinkClick r:id="rId9"/>
              </a:rPr>
              <a:t>https://hsgm.saglik.gov.tr/tr/haberler/asilama-takviminde-degisiklik-yapildi.html</a:t>
            </a:r>
            <a:r>
              <a:rPr lang="tr-TR" sz="1000" dirty="0"/>
              <a:t> (Erişim Tarihi:11.03.2023)</a:t>
            </a:r>
          </a:p>
          <a:p>
            <a:pPr>
              <a:lnSpc>
                <a:spcPct val="120000"/>
              </a:lnSpc>
              <a:spcBef>
                <a:spcPts val="0"/>
              </a:spcBef>
              <a:buClr>
                <a:schemeClr val="dk1"/>
              </a:buClr>
              <a:buSzPct val="80000"/>
            </a:pPr>
            <a:r>
              <a:rPr lang="tr-TR" sz="1000" dirty="0"/>
              <a:t>WHO – </a:t>
            </a:r>
            <a:r>
              <a:rPr lang="tr-TR" sz="1000" dirty="0" err="1"/>
              <a:t>Adolescent</a:t>
            </a:r>
            <a:r>
              <a:rPr lang="tr-TR" sz="1000" dirty="0"/>
              <a:t> </a:t>
            </a:r>
            <a:r>
              <a:rPr lang="tr-TR" sz="1000" dirty="0" err="1"/>
              <a:t>Health</a:t>
            </a:r>
            <a:r>
              <a:rPr lang="tr-TR" sz="1000" dirty="0"/>
              <a:t>. </a:t>
            </a:r>
            <a:r>
              <a:rPr lang="tr-TR" sz="1000" u="sng" dirty="0">
                <a:solidFill>
                  <a:schemeClr val="hlink"/>
                </a:solidFill>
                <a:hlinkClick r:id="rId10"/>
              </a:rPr>
              <a:t>https://www.who.int/health-topics/adolescent-health#tab=tab_1</a:t>
            </a:r>
            <a:r>
              <a:rPr lang="tr-TR" sz="1000" u="sng" dirty="0">
                <a:solidFill>
                  <a:schemeClr val="hlink"/>
                </a:solidFill>
              </a:rPr>
              <a:t> </a:t>
            </a:r>
            <a:r>
              <a:rPr lang="tr-TR" sz="1000" dirty="0"/>
              <a:t>(Erişim Tarihi 03.02.2024)</a:t>
            </a:r>
          </a:p>
          <a:p>
            <a:pPr>
              <a:lnSpc>
                <a:spcPct val="120000"/>
              </a:lnSpc>
              <a:spcBef>
                <a:spcPts val="0"/>
              </a:spcBef>
              <a:buClr>
                <a:schemeClr val="dk1"/>
              </a:buClr>
              <a:buSzPct val="80000"/>
            </a:pPr>
            <a:r>
              <a:rPr lang="tr-TR" sz="1000" dirty="0"/>
              <a:t>WHO- </a:t>
            </a:r>
            <a:r>
              <a:rPr lang="tr-TR" sz="1000" dirty="0" err="1"/>
              <a:t>Adolescent</a:t>
            </a:r>
            <a:r>
              <a:rPr lang="tr-TR" sz="1000" dirty="0"/>
              <a:t> </a:t>
            </a:r>
            <a:r>
              <a:rPr lang="tr-TR" sz="1000" dirty="0" err="1"/>
              <a:t>Mortality</a:t>
            </a:r>
            <a:r>
              <a:rPr lang="tr-TR" sz="1000" dirty="0"/>
              <a:t> Rate. </a:t>
            </a:r>
            <a:r>
              <a:rPr lang="tr-TR" sz="1000" u="sng" dirty="0">
                <a:solidFill>
                  <a:schemeClr val="hlink"/>
                </a:solidFill>
                <a:hlinkClick r:id="rId11"/>
              </a:rPr>
              <a:t>https://www.who.int/data/maternal-newborn-child-adolescent-ageing/indicator-explorer-new/mca/adolescent-mortality-rate---top-20-causes-(global-and-regions)</a:t>
            </a:r>
            <a:r>
              <a:rPr lang="tr-TR" sz="1000" dirty="0"/>
              <a:t> (Erişim Tarihi 03.02.2024)</a:t>
            </a:r>
          </a:p>
          <a:p>
            <a:pPr>
              <a:lnSpc>
                <a:spcPct val="120000"/>
              </a:lnSpc>
              <a:spcBef>
                <a:spcPts val="0"/>
              </a:spcBef>
              <a:buClr>
                <a:schemeClr val="dk1"/>
              </a:buClr>
              <a:buSzPct val="80000"/>
            </a:pPr>
            <a:r>
              <a:rPr lang="tr-TR" sz="1000" dirty="0"/>
              <a:t>WHO- </a:t>
            </a:r>
            <a:r>
              <a:rPr lang="tr-TR" sz="1000" dirty="0" err="1"/>
              <a:t>Adolescent</a:t>
            </a:r>
            <a:r>
              <a:rPr lang="tr-TR" sz="1000" dirty="0"/>
              <a:t> </a:t>
            </a:r>
            <a:r>
              <a:rPr lang="tr-TR" sz="1000" dirty="0" err="1"/>
              <a:t>Mortality</a:t>
            </a:r>
            <a:r>
              <a:rPr lang="tr-TR" sz="1000" dirty="0"/>
              <a:t> </a:t>
            </a:r>
            <a:r>
              <a:rPr lang="tr-TR" sz="1000" dirty="0" err="1"/>
              <a:t>Ranking</a:t>
            </a:r>
            <a:r>
              <a:rPr lang="tr-TR" sz="1000" dirty="0"/>
              <a:t>. </a:t>
            </a:r>
            <a:r>
              <a:rPr lang="tr-TR" sz="1000" u="sng" dirty="0">
                <a:solidFill>
                  <a:schemeClr val="hlink"/>
                </a:solidFill>
                <a:hlinkClick r:id="rId12"/>
              </a:rPr>
              <a:t>https://www.who.int/data/maternal-newborn-child-adolescent-ageing/indicator-explorer-new/mca/adolescent-mortality-ranking---top-5-causes-(country)</a:t>
            </a:r>
            <a:r>
              <a:rPr lang="tr-TR" sz="1000" u="sng" dirty="0">
                <a:solidFill>
                  <a:schemeClr val="hlink"/>
                </a:solidFill>
              </a:rPr>
              <a:t> </a:t>
            </a:r>
            <a:r>
              <a:rPr lang="tr-TR" sz="1000" dirty="0"/>
              <a:t>(Erişim Tarihi 03.02.2024)</a:t>
            </a:r>
          </a:p>
          <a:p>
            <a:pPr>
              <a:lnSpc>
                <a:spcPct val="120000"/>
              </a:lnSpc>
              <a:buClr>
                <a:schemeClr val="dk1"/>
              </a:buClr>
              <a:buSzPct val="80000"/>
            </a:pPr>
            <a:r>
              <a:rPr lang="tr-TR" sz="1000" dirty="0"/>
              <a:t>T.C. Sağlık Bakanlığı (2018). Bebek, Çocuk, Ergen İzlem Protokolleri. Ankara. </a:t>
            </a:r>
            <a:r>
              <a:rPr lang="tr-TR" sz="1000" i="0" dirty="0">
                <a:solidFill>
                  <a:srgbClr val="212529"/>
                </a:solidFill>
              </a:rPr>
              <a:t>Adrese Dayalı Nüfus Kayıt Sistemi Sonuçları, 2022. </a:t>
            </a:r>
            <a:r>
              <a:rPr lang="tr-TR" sz="1000" u="sng" dirty="0">
                <a:solidFill>
                  <a:schemeClr val="hlink"/>
                </a:solidFill>
                <a:hlinkClick r:id="rId13"/>
              </a:rPr>
              <a:t>https://data.tuik.gov.tr/Bulten/Index?p=Adrese-Dayali-Nufus-Kayit-Sistemi-Sonuclari-2022-49685</a:t>
            </a:r>
            <a:r>
              <a:rPr lang="tr-TR" sz="1000" u="sng" dirty="0">
                <a:solidFill>
                  <a:schemeClr val="hlink"/>
                </a:solidFill>
              </a:rPr>
              <a:t> </a:t>
            </a:r>
            <a:r>
              <a:rPr lang="tr-TR" sz="1000" dirty="0"/>
              <a:t>(Erişim Tarihi 03.02.2024)</a:t>
            </a:r>
          </a:p>
          <a:p>
            <a:pPr>
              <a:lnSpc>
                <a:spcPct val="120000"/>
              </a:lnSpc>
              <a:spcBef>
                <a:spcPts val="0"/>
              </a:spcBef>
              <a:buClr>
                <a:schemeClr val="dk1"/>
              </a:buClr>
              <a:buSzPts val="1600"/>
            </a:pPr>
            <a:r>
              <a:rPr lang="tr-TR" sz="1000" dirty="0"/>
              <a:t>Okullarda Beyaz Bayrak </a:t>
            </a:r>
            <a:r>
              <a:rPr lang="tr-TR" sz="1000" u="sng" dirty="0">
                <a:solidFill>
                  <a:schemeClr val="hlink"/>
                </a:solidFill>
                <a:hlinkClick r:id="rId14"/>
              </a:rPr>
              <a:t>https://hsgm.saglik.gov.tr/tr/cevresagligi-ced/ced-birimi/okullarda-beyaz-bayrak.html</a:t>
            </a:r>
            <a:r>
              <a:rPr lang="tr-TR" sz="1000" u="sng" dirty="0">
                <a:solidFill>
                  <a:schemeClr val="hlink"/>
                </a:solidFill>
              </a:rPr>
              <a:t> </a:t>
            </a:r>
            <a:endParaRPr lang="tr-TR" sz="1000" dirty="0"/>
          </a:p>
          <a:p>
            <a:pPr marL="228600" lvl="0" indent="-228600" algn="l" rtl="0">
              <a:lnSpc>
                <a:spcPct val="120000"/>
              </a:lnSpc>
              <a:spcBef>
                <a:spcPts val="1000"/>
              </a:spcBef>
              <a:spcAft>
                <a:spcPts val="0"/>
              </a:spcAft>
              <a:buClr>
                <a:schemeClr val="dk1"/>
              </a:buClr>
              <a:buSzPts val="1600"/>
              <a:buChar char="•"/>
            </a:pPr>
            <a:r>
              <a:rPr lang="tr-TR" sz="1000" dirty="0"/>
              <a:t>Beyaz Bayrak Protokolü </a:t>
            </a:r>
            <a:r>
              <a:rPr lang="tr-TR" sz="1000" u="sng" dirty="0">
                <a:solidFill>
                  <a:schemeClr val="hlink"/>
                </a:solidFill>
                <a:hlinkClick r:id="rId15"/>
              </a:rPr>
              <a:t>https://hsgm.saglik.gov.tr/depo/birimler/cevre-sagligi/2-ced/beyaz-bayrak/Beyaz_Bayrak_Protokolu.pdf</a:t>
            </a:r>
            <a:r>
              <a:rPr lang="tr-TR" sz="1000" dirty="0"/>
              <a:t> </a:t>
            </a:r>
          </a:p>
          <a:p>
            <a:pPr marL="228600" lvl="0" indent="-228600" algn="l" rtl="0">
              <a:lnSpc>
                <a:spcPct val="120000"/>
              </a:lnSpc>
              <a:spcBef>
                <a:spcPts val="0"/>
              </a:spcBef>
              <a:spcAft>
                <a:spcPts val="0"/>
              </a:spcAft>
              <a:buClr>
                <a:schemeClr val="dk1"/>
              </a:buClr>
              <a:buSzPct val="80000"/>
              <a:buChar char="•"/>
            </a:pPr>
            <a:endParaRPr sz="1400" i="0" dirty="0">
              <a:solidFill>
                <a:srgbClr val="212529"/>
              </a:solidFill>
            </a:endParaRPr>
          </a:p>
          <a:p>
            <a:pPr marL="0" lvl="0" indent="0" algn="l" rtl="0">
              <a:lnSpc>
                <a:spcPct val="120000"/>
              </a:lnSpc>
              <a:spcBef>
                <a:spcPts val="1000"/>
              </a:spcBef>
              <a:spcAft>
                <a:spcPts val="0"/>
              </a:spcAft>
              <a:buClr>
                <a:schemeClr val="dk1"/>
              </a:buClr>
              <a:buSzPct val="80000"/>
              <a:buNone/>
            </a:pPr>
            <a:endParaRPr dirty="0"/>
          </a:p>
          <a:p>
            <a:pPr marL="228600" lvl="0" indent="-157480" algn="l" rtl="0">
              <a:lnSpc>
                <a:spcPct val="120000"/>
              </a:lnSpc>
              <a:spcBef>
                <a:spcPts val="1000"/>
              </a:spcBef>
              <a:spcAft>
                <a:spcPts val="0"/>
              </a:spcAft>
              <a:buClr>
                <a:schemeClr val="dk1"/>
              </a:buClr>
              <a:buSzPct val="80000"/>
              <a:buNone/>
            </a:pPr>
            <a:endParaRPr dirty="0"/>
          </a:p>
          <a:p>
            <a:pPr marL="228600" lvl="0" indent="-157480" algn="l" rtl="0">
              <a:lnSpc>
                <a:spcPct val="120000"/>
              </a:lnSpc>
              <a:spcBef>
                <a:spcPts val="1000"/>
              </a:spcBef>
              <a:spcAft>
                <a:spcPts val="0"/>
              </a:spcAft>
              <a:buClr>
                <a:schemeClr val="dk1"/>
              </a:buClr>
              <a:buSzPct val="80000"/>
              <a:buNone/>
            </a:pPr>
            <a:endParaRPr dirty="0"/>
          </a:p>
          <a:p>
            <a:pPr marL="228600" lvl="0" indent="-157480" algn="l" rtl="0">
              <a:lnSpc>
                <a:spcPct val="120000"/>
              </a:lnSpc>
              <a:spcBef>
                <a:spcPts val="1000"/>
              </a:spcBef>
              <a:spcAft>
                <a:spcPts val="0"/>
              </a:spcAft>
              <a:buClr>
                <a:schemeClr val="dk1"/>
              </a:buClr>
              <a:buSzPct val="80000"/>
              <a:buNone/>
            </a:pPr>
            <a:endParaRPr dirty="0"/>
          </a:p>
          <a:p>
            <a:pPr marL="228600" lvl="0" indent="-157480" algn="l" rtl="0">
              <a:lnSpc>
                <a:spcPct val="120000"/>
              </a:lnSpc>
              <a:spcBef>
                <a:spcPts val="1000"/>
              </a:spcBef>
              <a:spcAft>
                <a:spcPts val="0"/>
              </a:spcAft>
              <a:buClr>
                <a:schemeClr val="dk1"/>
              </a:buClr>
              <a:buSzPct val="80000"/>
              <a:buNone/>
            </a:pPr>
            <a:endParaRPr dirty="0"/>
          </a:p>
          <a:p>
            <a:pPr marL="228600" lvl="0" indent="-157480" algn="l" rtl="0">
              <a:lnSpc>
                <a:spcPct val="120000"/>
              </a:lnSpc>
              <a:spcBef>
                <a:spcPts val="1000"/>
              </a:spcBef>
              <a:spcAft>
                <a:spcPts val="0"/>
              </a:spcAft>
              <a:buClr>
                <a:schemeClr val="dk1"/>
              </a:buClr>
              <a:buSzPct val="80000"/>
              <a:buNone/>
            </a:pPr>
            <a:endParaRPr dirty="0"/>
          </a:p>
        </p:txBody>
      </p:sp>
      <p:sp>
        <p:nvSpPr>
          <p:cNvPr id="1008" name="Google Shape;1008;p9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107</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dirty="0"/>
              <a:t>Okul Sağlığı Hizmetlerinin Kapsamı</a:t>
            </a:r>
            <a:endParaRPr dirty="0"/>
          </a:p>
        </p:txBody>
      </p:sp>
      <p:sp>
        <p:nvSpPr>
          <p:cNvPr id="174" name="Google Shape;174;p7"/>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457200" lvl="0" indent="-457200" algn="l" rtl="0">
              <a:lnSpc>
                <a:spcPct val="120000"/>
              </a:lnSpc>
              <a:spcBef>
                <a:spcPts val="0"/>
              </a:spcBef>
              <a:spcAft>
                <a:spcPts val="0"/>
              </a:spcAft>
              <a:buClr>
                <a:schemeClr val="dk1"/>
              </a:buClr>
              <a:buSzPts val="2240"/>
              <a:buFont typeface="Batang"/>
              <a:buAutoNum type="arabicPeriod"/>
            </a:pPr>
            <a:r>
              <a:rPr lang="tr-TR" sz="2800" dirty="0"/>
              <a:t>Sağlıklı Çevre</a:t>
            </a:r>
            <a:endParaRPr dirty="0"/>
          </a:p>
          <a:p>
            <a:pPr marL="457200" lvl="0" indent="-457200" algn="l" rtl="0">
              <a:lnSpc>
                <a:spcPct val="120000"/>
              </a:lnSpc>
              <a:spcBef>
                <a:spcPts val="1000"/>
              </a:spcBef>
              <a:spcAft>
                <a:spcPts val="0"/>
              </a:spcAft>
              <a:buClr>
                <a:schemeClr val="dk1"/>
              </a:buClr>
              <a:buSzPts val="2240"/>
              <a:buFont typeface="Batang"/>
              <a:buAutoNum type="arabicPeriod"/>
            </a:pPr>
            <a:r>
              <a:rPr lang="tr-TR" sz="2800" dirty="0"/>
              <a:t>Sağlık Hizmetleri</a:t>
            </a:r>
            <a:endParaRPr dirty="0"/>
          </a:p>
          <a:p>
            <a:pPr marL="457200" lvl="0" indent="-457200" algn="l" rtl="0">
              <a:lnSpc>
                <a:spcPct val="120000"/>
              </a:lnSpc>
              <a:spcBef>
                <a:spcPts val="1000"/>
              </a:spcBef>
              <a:spcAft>
                <a:spcPts val="0"/>
              </a:spcAft>
              <a:buClr>
                <a:schemeClr val="dk1"/>
              </a:buClr>
              <a:buSzPts val="2240"/>
              <a:buFont typeface="Batang"/>
              <a:buAutoNum type="arabicPeriod"/>
            </a:pPr>
            <a:r>
              <a:rPr lang="tr-TR" sz="2800" dirty="0"/>
              <a:t>Sağlık Eğitimi</a:t>
            </a:r>
            <a:endParaRPr dirty="0"/>
          </a:p>
          <a:p>
            <a:pPr marL="457200" lvl="0" indent="-457200" algn="l" rtl="0">
              <a:lnSpc>
                <a:spcPct val="120000"/>
              </a:lnSpc>
              <a:spcBef>
                <a:spcPts val="1000"/>
              </a:spcBef>
              <a:spcAft>
                <a:spcPts val="0"/>
              </a:spcAft>
              <a:buClr>
                <a:schemeClr val="dk1"/>
              </a:buClr>
              <a:buSzPts val="2240"/>
              <a:buFont typeface="Batang"/>
              <a:buAutoNum type="arabicPeriod"/>
            </a:pPr>
            <a:r>
              <a:rPr lang="tr-TR" sz="2800" dirty="0"/>
              <a:t>Okul Çalışanlarının Sağlığı</a:t>
            </a:r>
            <a:endParaRPr dirty="0"/>
          </a:p>
        </p:txBody>
      </p:sp>
      <p:sp>
        <p:nvSpPr>
          <p:cNvPr id="176" name="Google Shape;176;p7"/>
          <p:cNvSpPr txBox="1">
            <a:spLocks noGrp="1"/>
          </p:cNvSpPr>
          <p:nvPr>
            <p:ph type="ftr" sz="quarter" idx="11"/>
          </p:nvPr>
        </p:nvSpPr>
        <p:spPr>
          <a:xfrm>
            <a:off x="838200" y="6351229"/>
            <a:ext cx="105156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ÖZTEK Z. (2020). </a:t>
            </a:r>
            <a:r>
              <a:rPr lang="tr-TR" i="1" dirty="0"/>
              <a:t>HALK SAĞLIĞI KURAMLAR VE UYGULAMALAR </a:t>
            </a:r>
            <a:r>
              <a:rPr lang="tr-TR" dirty="0"/>
              <a:t>(SS:637,655). ANKARA,</a:t>
            </a:r>
          </a:p>
          <a:p>
            <a:pPr marL="0" lvl="0" indent="0" algn="l" rtl="0">
              <a:spcBef>
                <a:spcPts val="0"/>
              </a:spcBef>
              <a:spcAft>
                <a:spcPts val="0"/>
              </a:spcAft>
              <a:buNone/>
            </a:pPr>
            <a:r>
              <a:rPr lang="tr-TR" dirty="0"/>
              <a:t>GÜLER Ç. AKIN L. (ED.) (2015). </a:t>
            </a:r>
            <a:r>
              <a:rPr lang="tr-TR" i="1" dirty="0"/>
              <a:t>HALK SAĞLIĞI TEMEL BILGILER </a:t>
            </a:r>
            <a:r>
              <a:rPr lang="tr-TR" dirty="0"/>
              <a:t>(1. CILT) (SS:440-537).  ANKARA: HACETTEPE ÜNIVERSITESI YAYINLARI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77" name="Google Shape;177;p7"/>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dirty="0"/>
              <a:t>1. Sağlıklı Çevre</a:t>
            </a:r>
            <a:endParaRPr dirty="0"/>
          </a:p>
        </p:txBody>
      </p:sp>
      <p:sp>
        <p:nvSpPr>
          <p:cNvPr id="183" name="Google Shape;183;p8"/>
          <p:cNvSpPr txBox="1">
            <a:spLocks noGrp="1"/>
          </p:cNvSpPr>
          <p:nvPr>
            <p:ph idx="1"/>
          </p:nvPr>
        </p:nvSpPr>
        <p:spPr>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120000"/>
              </a:lnSpc>
              <a:spcBef>
                <a:spcPts val="0"/>
              </a:spcBef>
              <a:spcAft>
                <a:spcPts val="0"/>
              </a:spcAft>
              <a:buClr>
                <a:schemeClr val="dk1"/>
              </a:buClr>
              <a:buSzPct val="80000"/>
              <a:buChar char="•"/>
            </a:pPr>
            <a:r>
              <a:rPr lang="tr-TR" sz="2400"/>
              <a:t>Okul binalarının yeri ve konumu</a:t>
            </a:r>
            <a:endParaRPr/>
          </a:p>
          <a:p>
            <a:pPr marL="228600" lvl="0" indent="-228600" algn="l" rtl="0">
              <a:lnSpc>
                <a:spcPct val="120000"/>
              </a:lnSpc>
              <a:spcBef>
                <a:spcPts val="1000"/>
              </a:spcBef>
              <a:spcAft>
                <a:spcPts val="0"/>
              </a:spcAft>
              <a:buClr>
                <a:schemeClr val="dk1"/>
              </a:buClr>
              <a:buSzPct val="80000"/>
              <a:buChar char="•"/>
            </a:pPr>
            <a:r>
              <a:rPr lang="tr-TR" sz="2400"/>
              <a:t>Okulda öğrenci başına düşen arsa büyüklüğü</a:t>
            </a:r>
            <a:endParaRPr/>
          </a:p>
          <a:p>
            <a:pPr marL="228600" lvl="0" indent="-228600" algn="l" rtl="0">
              <a:lnSpc>
                <a:spcPct val="120000"/>
              </a:lnSpc>
              <a:spcBef>
                <a:spcPts val="1000"/>
              </a:spcBef>
              <a:spcAft>
                <a:spcPts val="0"/>
              </a:spcAft>
              <a:buClr>
                <a:schemeClr val="dk1"/>
              </a:buClr>
              <a:buSzPct val="80000"/>
              <a:buChar char="•"/>
            </a:pPr>
            <a:r>
              <a:rPr lang="tr-TR" sz="2400"/>
              <a:t>Okul binasının yoğun taşıt trafiğinden uzaklığı</a:t>
            </a:r>
            <a:endParaRPr/>
          </a:p>
          <a:p>
            <a:pPr marL="228600" lvl="0" indent="-228600" algn="l" rtl="0">
              <a:lnSpc>
                <a:spcPct val="120000"/>
              </a:lnSpc>
              <a:spcBef>
                <a:spcPts val="1000"/>
              </a:spcBef>
              <a:spcAft>
                <a:spcPts val="0"/>
              </a:spcAft>
              <a:buClr>
                <a:schemeClr val="dk1"/>
              </a:buClr>
              <a:buSzPct val="80000"/>
              <a:buChar char="•"/>
            </a:pPr>
            <a:r>
              <a:rPr lang="tr-TR" sz="2400"/>
              <a:t>Okulun yanında gürültü yapan koku ve duman çıkaran fabrikaların varlığı</a:t>
            </a:r>
            <a:endParaRPr/>
          </a:p>
          <a:p>
            <a:pPr marL="228600" lvl="0" indent="-228600" algn="l" rtl="0">
              <a:lnSpc>
                <a:spcPct val="120000"/>
              </a:lnSpc>
              <a:spcBef>
                <a:spcPts val="1000"/>
              </a:spcBef>
              <a:spcAft>
                <a:spcPts val="0"/>
              </a:spcAft>
              <a:buClr>
                <a:schemeClr val="dk1"/>
              </a:buClr>
              <a:buSzPct val="80000"/>
              <a:buChar char="•"/>
            </a:pPr>
            <a:r>
              <a:rPr lang="tr-TR" sz="2400"/>
              <a:t>Okulun bahçesi</a:t>
            </a:r>
            <a:endParaRPr/>
          </a:p>
          <a:p>
            <a:pPr marL="228600" lvl="0" indent="-228600" algn="l" rtl="0">
              <a:lnSpc>
                <a:spcPct val="120000"/>
              </a:lnSpc>
              <a:spcBef>
                <a:spcPts val="1000"/>
              </a:spcBef>
              <a:spcAft>
                <a:spcPts val="0"/>
              </a:spcAft>
              <a:buClr>
                <a:schemeClr val="dk1"/>
              </a:buClr>
              <a:buSzPct val="80000"/>
              <a:buChar char="•"/>
            </a:pPr>
            <a:r>
              <a:rPr lang="tr-TR" sz="2400"/>
              <a:t>Okul önünde yaya trafiğini düzenleyen sistem</a:t>
            </a:r>
            <a:endParaRPr/>
          </a:p>
          <a:p>
            <a:pPr marL="228600" lvl="0" indent="-228600" algn="l" rtl="0">
              <a:lnSpc>
                <a:spcPct val="120000"/>
              </a:lnSpc>
              <a:spcBef>
                <a:spcPts val="1000"/>
              </a:spcBef>
              <a:spcAft>
                <a:spcPts val="0"/>
              </a:spcAft>
              <a:buClr>
                <a:schemeClr val="dk1"/>
              </a:buClr>
              <a:buSzPct val="80000"/>
              <a:buChar char="•"/>
            </a:pPr>
            <a:r>
              <a:rPr lang="tr-TR" sz="2400"/>
              <a:t>Okulun kat sayısı, koridor sistemi ve zemin kaplaması</a:t>
            </a:r>
            <a:endParaRPr/>
          </a:p>
          <a:p>
            <a:pPr marL="228600" lvl="0" indent="-228600" algn="l" rtl="0">
              <a:lnSpc>
                <a:spcPct val="120000"/>
              </a:lnSpc>
              <a:spcBef>
                <a:spcPts val="1000"/>
              </a:spcBef>
              <a:spcAft>
                <a:spcPts val="0"/>
              </a:spcAft>
              <a:buClr>
                <a:schemeClr val="dk1"/>
              </a:buClr>
              <a:buSzPct val="80000"/>
              <a:buChar char="•"/>
            </a:pPr>
            <a:r>
              <a:rPr lang="tr-TR" sz="2400"/>
              <a:t>Dershane durumları</a:t>
            </a:r>
            <a:endParaRPr/>
          </a:p>
          <a:p>
            <a:pPr marL="228600" lvl="0" indent="-228600" algn="l" rtl="0">
              <a:lnSpc>
                <a:spcPct val="120000"/>
              </a:lnSpc>
              <a:spcBef>
                <a:spcPts val="1000"/>
              </a:spcBef>
              <a:spcAft>
                <a:spcPts val="0"/>
              </a:spcAft>
              <a:buClr>
                <a:schemeClr val="dk1"/>
              </a:buClr>
              <a:buSzPct val="80000"/>
              <a:buChar char="•"/>
            </a:pPr>
            <a:r>
              <a:rPr lang="tr-TR" sz="2400"/>
              <a:t>Merdivenlerin uzunluğu</a:t>
            </a:r>
            <a:endParaRPr/>
          </a:p>
          <a:p>
            <a:pPr marL="228600" lvl="0" indent="-228600" algn="l" rtl="0">
              <a:lnSpc>
                <a:spcPct val="120000"/>
              </a:lnSpc>
              <a:spcBef>
                <a:spcPts val="1000"/>
              </a:spcBef>
              <a:spcAft>
                <a:spcPts val="0"/>
              </a:spcAft>
              <a:buClr>
                <a:schemeClr val="dk1"/>
              </a:buClr>
              <a:buSzPct val="80000"/>
              <a:buChar char="•"/>
            </a:pPr>
            <a:r>
              <a:rPr lang="tr-TR" sz="2400"/>
              <a:t>Duvarların boyası</a:t>
            </a:r>
            <a:endParaRPr/>
          </a:p>
        </p:txBody>
      </p:sp>
      <p:sp>
        <p:nvSpPr>
          <p:cNvPr id="185" name="Google Shape;185;p8"/>
          <p:cNvSpPr txBox="1">
            <a:spLocks noGrp="1"/>
          </p:cNvSpPr>
          <p:nvPr>
            <p:ph type="ftr" sz="quarter" idx="11"/>
          </p:nvPr>
        </p:nvSpPr>
        <p:spPr>
          <a:xfrm>
            <a:off x="838200" y="6336276"/>
            <a:ext cx="996007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GÜLER Ç. AKIN L. (ED.) (2015). </a:t>
            </a:r>
            <a:r>
              <a:rPr lang="tr-TR" i="1" dirty="0"/>
              <a:t>HALK SAĞLIĞI TEMEL BILGILER </a:t>
            </a:r>
            <a:r>
              <a:rPr lang="tr-TR" dirty="0"/>
              <a:t>(1. CILT) (SS:440-537).  ANKARA: HACETTEPE ÜNIVERSITESI YAYINLARI </a:t>
            </a:r>
            <a:endParaRPr dirty="0"/>
          </a:p>
          <a:p>
            <a:pPr marL="0" lvl="0" indent="0" algn="l" rtl="0">
              <a:spcBef>
                <a:spcPts val="0"/>
              </a:spcBef>
              <a:spcAft>
                <a:spcPts val="0"/>
              </a:spcAft>
              <a:buNone/>
            </a:pPr>
            <a:endParaRPr dirty="0"/>
          </a:p>
        </p:txBody>
      </p:sp>
      <p:sp>
        <p:nvSpPr>
          <p:cNvPr id="186" name="Google Shape;186;p8"/>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3D61DB2B-E320-A617-D9A3-24A178A168C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13</a:t>
            </a:fld>
            <a:endParaRPr lang="tr-TR"/>
          </a:p>
        </p:txBody>
      </p:sp>
      <p:pic>
        <p:nvPicPr>
          <p:cNvPr id="6" name="Resim 5">
            <a:extLst>
              <a:ext uri="{FF2B5EF4-FFF2-40B4-BE49-F238E27FC236}">
                <a16:creationId xmlns:a16="http://schemas.microsoft.com/office/drawing/2014/main" id="{5A37974C-5027-C984-5BE9-66AE4DD1C602}"/>
              </a:ext>
            </a:extLst>
          </p:cNvPr>
          <p:cNvPicPr>
            <a:picLocks noChangeAspect="1"/>
          </p:cNvPicPr>
          <p:nvPr/>
        </p:nvPicPr>
        <p:blipFill>
          <a:blip r:embed="rId3"/>
          <a:stretch>
            <a:fillRect/>
          </a:stretch>
        </p:blipFill>
        <p:spPr>
          <a:xfrm>
            <a:off x="118598" y="48604"/>
            <a:ext cx="10137044" cy="6760792"/>
          </a:xfrm>
          <a:prstGeom prst="rect">
            <a:avLst/>
          </a:prstGeom>
        </p:spPr>
      </p:pic>
      <p:pic>
        <p:nvPicPr>
          <p:cNvPr id="8" name="Resim 7">
            <a:extLst>
              <a:ext uri="{FF2B5EF4-FFF2-40B4-BE49-F238E27FC236}">
                <a16:creationId xmlns:a16="http://schemas.microsoft.com/office/drawing/2014/main" id="{BC1E864D-AAC0-D948-BE31-C11F8ABE7D34}"/>
              </a:ext>
            </a:extLst>
          </p:cNvPr>
          <p:cNvPicPr>
            <a:picLocks noChangeAspect="1"/>
          </p:cNvPicPr>
          <p:nvPr/>
        </p:nvPicPr>
        <p:blipFill>
          <a:blip r:embed="rId4"/>
          <a:stretch>
            <a:fillRect/>
          </a:stretch>
        </p:blipFill>
        <p:spPr>
          <a:xfrm>
            <a:off x="0" y="0"/>
            <a:ext cx="12192000" cy="6761345"/>
          </a:xfrm>
          <a:prstGeom prst="rect">
            <a:avLst/>
          </a:prstGeom>
        </p:spPr>
      </p:pic>
      <p:pic>
        <p:nvPicPr>
          <p:cNvPr id="10" name="Resim 9">
            <a:extLst>
              <a:ext uri="{FF2B5EF4-FFF2-40B4-BE49-F238E27FC236}">
                <a16:creationId xmlns:a16="http://schemas.microsoft.com/office/drawing/2014/main" id="{8C86B8D7-00B0-631B-4D32-4F39E730DEFC}"/>
              </a:ext>
            </a:extLst>
          </p:cNvPr>
          <p:cNvPicPr>
            <a:picLocks noChangeAspect="1"/>
          </p:cNvPicPr>
          <p:nvPr/>
        </p:nvPicPr>
        <p:blipFill>
          <a:blip r:embed="rId5"/>
          <a:stretch>
            <a:fillRect/>
          </a:stretch>
        </p:blipFill>
        <p:spPr>
          <a:xfrm>
            <a:off x="28546" y="4985"/>
            <a:ext cx="12105816" cy="6440834"/>
          </a:xfrm>
          <a:prstGeom prst="rect">
            <a:avLst/>
          </a:prstGeom>
        </p:spPr>
      </p:pic>
      <p:pic>
        <p:nvPicPr>
          <p:cNvPr id="12" name="Resim 11">
            <a:extLst>
              <a:ext uri="{FF2B5EF4-FFF2-40B4-BE49-F238E27FC236}">
                <a16:creationId xmlns:a16="http://schemas.microsoft.com/office/drawing/2014/main" id="{786225CE-833B-EC47-D82E-3F513942F5CF}"/>
              </a:ext>
            </a:extLst>
          </p:cNvPr>
          <p:cNvPicPr>
            <a:picLocks noChangeAspect="1"/>
          </p:cNvPicPr>
          <p:nvPr/>
        </p:nvPicPr>
        <p:blipFill>
          <a:blip r:embed="rId6"/>
          <a:stretch>
            <a:fillRect/>
          </a:stretch>
        </p:blipFill>
        <p:spPr>
          <a:xfrm>
            <a:off x="0" y="0"/>
            <a:ext cx="12569383" cy="7226257"/>
          </a:xfrm>
          <a:prstGeom prst="rect">
            <a:avLst/>
          </a:prstGeom>
        </p:spPr>
      </p:pic>
      <p:pic>
        <p:nvPicPr>
          <p:cNvPr id="14" name="Resim 13">
            <a:extLst>
              <a:ext uri="{FF2B5EF4-FFF2-40B4-BE49-F238E27FC236}">
                <a16:creationId xmlns:a16="http://schemas.microsoft.com/office/drawing/2014/main" id="{DFB1A64B-721D-6302-2694-875DC6C15F44}"/>
              </a:ext>
            </a:extLst>
          </p:cNvPr>
          <p:cNvPicPr>
            <a:picLocks noChangeAspect="1"/>
          </p:cNvPicPr>
          <p:nvPr/>
        </p:nvPicPr>
        <p:blipFill>
          <a:blip r:embed="rId7"/>
          <a:stretch>
            <a:fillRect/>
          </a:stretch>
        </p:blipFill>
        <p:spPr>
          <a:xfrm>
            <a:off x="312501" y="0"/>
            <a:ext cx="11908045" cy="6794875"/>
          </a:xfrm>
          <a:prstGeom prst="rect">
            <a:avLst/>
          </a:prstGeom>
        </p:spPr>
      </p:pic>
    </p:spTree>
    <p:extLst>
      <p:ext uri="{BB962C8B-B14F-4D97-AF65-F5344CB8AC3E}">
        <p14:creationId xmlns:p14="http://schemas.microsoft.com/office/powerpoint/2010/main" val="291864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a:t>1. Sağlıklı Çevre</a:t>
            </a:r>
            <a:endParaRPr/>
          </a:p>
        </p:txBody>
      </p:sp>
      <p:sp>
        <p:nvSpPr>
          <p:cNvPr id="192" name="Google Shape;192;p9"/>
          <p:cNvSpPr txBox="1">
            <a:spLocks noGrp="1"/>
          </p:cNvSpPr>
          <p:nvPr>
            <p:ph idx="1"/>
          </p:nvPr>
        </p:nvSpPr>
        <p:spPr>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120000"/>
              </a:lnSpc>
              <a:spcBef>
                <a:spcPts val="0"/>
              </a:spcBef>
              <a:spcAft>
                <a:spcPts val="0"/>
              </a:spcAft>
              <a:buClr>
                <a:schemeClr val="dk1"/>
              </a:buClr>
              <a:buSzPct val="80000"/>
              <a:buChar char="•"/>
            </a:pPr>
            <a:r>
              <a:rPr lang="tr-TR" dirty="0"/>
              <a:t>Yazı tahtalarının uygunluğu</a:t>
            </a:r>
            <a:endParaRPr dirty="0"/>
          </a:p>
          <a:p>
            <a:pPr marL="228600" lvl="0" indent="-228600" algn="l" rtl="0">
              <a:lnSpc>
                <a:spcPct val="120000"/>
              </a:lnSpc>
              <a:spcBef>
                <a:spcPts val="1000"/>
              </a:spcBef>
              <a:spcAft>
                <a:spcPts val="0"/>
              </a:spcAft>
              <a:buClr>
                <a:schemeClr val="dk1"/>
              </a:buClr>
              <a:buSzPct val="80000"/>
              <a:buChar char="•"/>
            </a:pPr>
            <a:r>
              <a:rPr lang="tr-TR" dirty="0"/>
              <a:t>Sıra, tabure ve sandalyelerin uygunluğu</a:t>
            </a:r>
            <a:endParaRPr dirty="0"/>
          </a:p>
          <a:p>
            <a:pPr marL="228600" lvl="0" indent="-228600" algn="l" rtl="0">
              <a:lnSpc>
                <a:spcPct val="120000"/>
              </a:lnSpc>
              <a:spcBef>
                <a:spcPts val="1000"/>
              </a:spcBef>
              <a:spcAft>
                <a:spcPts val="0"/>
              </a:spcAft>
              <a:buClr>
                <a:schemeClr val="dk1"/>
              </a:buClr>
              <a:buSzPct val="80000"/>
              <a:buChar char="•"/>
            </a:pPr>
            <a:r>
              <a:rPr lang="tr-TR" i="1" dirty="0"/>
              <a:t>Revir:  Okulun idari bölümünde olması, en az bir hemşire veya sağlık memurunun görev yapması, uygun bir ilk yardım dolabı ve malzemesi ile bir muayene masasının bulunması kriterleri aranmaktadır.</a:t>
            </a:r>
            <a:endParaRPr dirty="0"/>
          </a:p>
          <a:p>
            <a:pPr marL="228600" lvl="0" indent="-228600" algn="l" rtl="0">
              <a:lnSpc>
                <a:spcPct val="120000"/>
              </a:lnSpc>
              <a:spcBef>
                <a:spcPts val="1000"/>
              </a:spcBef>
              <a:spcAft>
                <a:spcPts val="0"/>
              </a:spcAft>
              <a:buClr>
                <a:schemeClr val="dk1"/>
              </a:buClr>
              <a:buSzPct val="80000"/>
              <a:buChar char="•"/>
            </a:pPr>
            <a:r>
              <a:rPr lang="tr-TR" i="1" dirty="0"/>
              <a:t>Mutfak, yemekhane ve kantinlerin uygunluğu</a:t>
            </a:r>
            <a:endParaRPr dirty="0"/>
          </a:p>
          <a:p>
            <a:pPr marL="228600" lvl="0" indent="-228600" algn="l" rtl="0">
              <a:lnSpc>
                <a:spcPct val="120000"/>
              </a:lnSpc>
              <a:spcBef>
                <a:spcPts val="1000"/>
              </a:spcBef>
              <a:spcAft>
                <a:spcPts val="0"/>
              </a:spcAft>
              <a:buClr>
                <a:schemeClr val="dk1"/>
              </a:buClr>
              <a:buSzPct val="80000"/>
              <a:buChar char="•"/>
            </a:pPr>
            <a:r>
              <a:rPr lang="tr-TR" dirty="0"/>
              <a:t>Tuvaletlerin uygunluğu</a:t>
            </a:r>
            <a:endParaRPr dirty="0"/>
          </a:p>
          <a:p>
            <a:pPr marL="228600" lvl="0" indent="-228600" algn="l" rtl="0">
              <a:lnSpc>
                <a:spcPct val="120000"/>
              </a:lnSpc>
              <a:spcBef>
                <a:spcPts val="1000"/>
              </a:spcBef>
              <a:spcAft>
                <a:spcPts val="0"/>
              </a:spcAft>
              <a:buClr>
                <a:schemeClr val="dk1"/>
              </a:buClr>
              <a:buSzPct val="80000"/>
              <a:buChar char="•"/>
            </a:pPr>
            <a:r>
              <a:rPr lang="tr-TR" dirty="0"/>
              <a:t>Yangından korunma önlemleri</a:t>
            </a:r>
            <a:endParaRPr dirty="0"/>
          </a:p>
          <a:p>
            <a:pPr marL="228600" lvl="0" indent="-228600" algn="l" rtl="0">
              <a:lnSpc>
                <a:spcPct val="120000"/>
              </a:lnSpc>
              <a:spcBef>
                <a:spcPts val="1000"/>
              </a:spcBef>
              <a:spcAft>
                <a:spcPts val="0"/>
              </a:spcAft>
              <a:buClr>
                <a:schemeClr val="dk1"/>
              </a:buClr>
              <a:buSzPct val="80000"/>
              <a:buChar char="•"/>
            </a:pPr>
            <a:r>
              <a:rPr lang="tr-TR" dirty="0"/>
              <a:t>Aydınlatma, gürültü, ısınma, çöplerin durumu</a:t>
            </a:r>
            <a:endParaRPr dirty="0"/>
          </a:p>
          <a:p>
            <a:pPr marL="228600" lvl="0" indent="-228600" algn="l" rtl="0">
              <a:lnSpc>
                <a:spcPct val="120000"/>
              </a:lnSpc>
              <a:spcBef>
                <a:spcPts val="1000"/>
              </a:spcBef>
              <a:spcAft>
                <a:spcPts val="0"/>
              </a:spcAft>
              <a:buClr>
                <a:schemeClr val="dk1"/>
              </a:buClr>
              <a:buSzPct val="80000"/>
              <a:buChar char="•"/>
            </a:pPr>
            <a:r>
              <a:rPr lang="tr-TR" dirty="0">
                <a:solidFill>
                  <a:srgbClr val="FF0000"/>
                </a:solidFill>
              </a:rPr>
              <a:t>Kazalar</a:t>
            </a:r>
            <a:endParaRPr dirty="0">
              <a:solidFill>
                <a:srgbClr val="FF0000"/>
              </a:solidFill>
            </a:endParaRPr>
          </a:p>
          <a:p>
            <a:pPr marL="228600" lvl="0" indent="-134620" algn="l" rtl="0">
              <a:lnSpc>
                <a:spcPct val="120000"/>
              </a:lnSpc>
              <a:spcBef>
                <a:spcPts val="1000"/>
              </a:spcBef>
              <a:spcAft>
                <a:spcPts val="0"/>
              </a:spcAft>
              <a:buClr>
                <a:schemeClr val="dk1"/>
              </a:buClr>
              <a:buSzPct val="80000"/>
              <a:buNone/>
            </a:pPr>
            <a:endParaRPr dirty="0"/>
          </a:p>
        </p:txBody>
      </p:sp>
      <p:sp>
        <p:nvSpPr>
          <p:cNvPr id="194" name="Google Shape;194;p9"/>
          <p:cNvSpPr txBox="1">
            <a:spLocks noGrp="1"/>
          </p:cNvSpPr>
          <p:nvPr>
            <p:ph type="ftr" sz="quarter" idx="11"/>
          </p:nvPr>
        </p:nvSpPr>
        <p:spPr>
          <a:xfrm>
            <a:off x="838200" y="6356350"/>
            <a:ext cx="10205884"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GÜLER Ç. AKIN L. (ED.) (2015). </a:t>
            </a:r>
            <a:r>
              <a:rPr lang="tr-TR" i="1" dirty="0"/>
              <a:t>HALK SAĞLIĞI TEMEL BILGILER </a:t>
            </a:r>
            <a:r>
              <a:rPr lang="tr-TR" dirty="0"/>
              <a:t>(1. CILT) (SS:440-537).  ANKARA: HACETTEPE ÜNIVERSITESI YAYINLARI </a:t>
            </a:r>
            <a:endParaRPr dirty="0"/>
          </a:p>
          <a:p>
            <a:pPr marL="0" lvl="0" indent="0" algn="l" rtl="0">
              <a:spcBef>
                <a:spcPts val="0"/>
              </a:spcBef>
              <a:spcAft>
                <a:spcPts val="0"/>
              </a:spcAft>
              <a:buNone/>
            </a:pPr>
            <a:endParaRPr dirty="0"/>
          </a:p>
        </p:txBody>
      </p:sp>
      <p:sp>
        <p:nvSpPr>
          <p:cNvPr id="195" name="Google Shape;195;p9"/>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C203787D-7F48-28C1-C41E-91E9FB05DB4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15</a:t>
            </a:fld>
            <a:endParaRPr lang="tr-TR"/>
          </a:p>
        </p:txBody>
      </p:sp>
      <p:pic>
        <p:nvPicPr>
          <p:cNvPr id="6" name="Resim 5">
            <a:extLst>
              <a:ext uri="{FF2B5EF4-FFF2-40B4-BE49-F238E27FC236}">
                <a16:creationId xmlns:a16="http://schemas.microsoft.com/office/drawing/2014/main" id="{7B18025B-8261-B3D0-76A1-E336AADAB6C4}"/>
              </a:ext>
            </a:extLst>
          </p:cNvPr>
          <p:cNvPicPr>
            <a:picLocks noChangeAspect="1"/>
          </p:cNvPicPr>
          <p:nvPr/>
        </p:nvPicPr>
        <p:blipFill>
          <a:blip r:embed="rId3"/>
          <a:stretch>
            <a:fillRect/>
          </a:stretch>
        </p:blipFill>
        <p:spPr>
          <a:xfrm>
            <a:off x="98323" y="0"/>
            <a:ext cx="8651964" cy="4906297"/>
          </a:xfrm>
          <a:prstGeom prst="rect">
            <a:avLst/>
          </a:prstGeom>
        </p:spPr>
      </p:pic>
      <p:pic>
        <p:nvPicPr>
          <p:cNvPr id="8" name="Resim 7">
            <a:extLst>
              <a:ext uri="{FF2B5EF4-FFF2-40B4-BE49-F238E27FC236}">
                <a16:creationId xmlns:a16="http://schemas.microsoft.com/office/drawing/2014/main" id="{E6C76694-CC62-F41A-BA1A-43600E90EBC2}"/>
              </a:ext>
            </a:extLst>
          </p:cNvPr>
          <p:cNvPicPr>
            <a:picLocks noChangeAspect="1"/>
          </p:cNvPicPr>
          <p:nvPr/>
        </p:nvPicPr>
        <p:blipFill>
          <a:blip r:embed="rId4"/>
          <a:stretch>
            <a:fillRect/>
          </a:stretch>
        </p:blipFill>
        <p:spPr>
          <a:xfrm>
            <a:off x="6039591" y="0"/>
            <a:ext cx="6152409" cy="6858000"/>
          </a:xfrm>
          <a:prstGeom prst="rect">
            <a:avLst/>
          </a:prstGeom>
        </p:spPr>
      </p:pic>
    </p:spTree>
    <p:extLst>
      <p:ext uri="{BB962C8B-B14F-4D97-AF65-F5344CB8AC3E}">
        <p14:creationId xmlns:p14="http://schemas.microsoft.com/office/powerpoint/2010/main" val="121522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dirty="0"/>
              <a:t>2. Sağlık Hizmetleri</a:t>
            </a:r>
            <a:endParaRPr dirty="0"/>
          </a:p>
        </p:txBody>
      </p:sp>
      <p:sp>
        <p:nvSpPr>
          <p:cNvPr id="201" name="Google Shape;201;p10"/>
          <p:cNvSpPr txBox="1">
            <a:spLocks noGrp="1"/>
          </p:cNvSpPr>
          <p:nvPr>
            <p:ph idx="1"/>
          </p:nvPr>
        </p:nvSpPr>
        <p:spPr>
          <a:xfrm>
            <a:off x="571499" y="1910080"/>
            <a:ext cx="11059811" cy="4348480"/>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120000"/>
              </a:lnSpc>
              <a:spcBef>
                <a:spcPts val="0"/>
              </a:spcBef>
              <a:spcAft>
                <a:spcPts val="0"/>
              </a:spcAft>
              <a:buClr>
                <a:schemeClr val="dk1"/>
              </a:buClr>
              <a:buSzPct val="80000"/>
              <a:buNone/>
            </a:pPr>
            <a:r>
              <a:rPr lang="tr-TR" sz="3200" b="1" i="1" u="sng" dirty="0"/>
              <a:t>Sağlık Kontrolleri </a:t>
            </a:r>
            <a:endParaRPr dirty="0"/>
          </a:p>
          <a:p>
            <a:pPr marL="228600" lvl="0" indent="-228600" algn="l" rtl="0">
              <a:lnSpc>
                <a:spcPct val="120000"/>
              </a:lnSpc>
              <a:spcBef>
                <a:spcPts val="1000"/>
              </a:spcBef>
              <a:spcAft>
                <a:spcPts val="0"/>
              </a:spcAft>
              <a:buClr>
                <a:schemeClr val="dk1"/>
              </a:buClr>
              <a:buSzPct val="80000"/>
              <a:buChar char="•"/>
            </a:pPr>
            <a:r>
              <a:rPr lang="tr-TR" b="1" i="1" dirty="0"/>
              <a:t>Okula kabul muayenesi (bakısı) </a:t>
            </a:r>
            <a:endParaRPr dirty="0"/>
          </a:p>
          <a:p>
            <a:pPr marL="228600" lvl="0" indent="-228600" algn="l" rtl="0">
              <a:lnSpc>
                <a:spcPct val="120000"/>
              </a:lnSpc>
              <a:spcBef>
                <a:spcPts val="1000"/>
              </a:spcBef>
              <a:spcAft>
                <a:spcPts val="0"/>
              </a:spcAft>
              <a:buClr>
                <a:schemeClr val="dk1"/>
              </a:buClr>
              <a:buSzPct val="80000"/>
              <a:buFont typeface="Noto Sans Symbols"/>
              <a:buChar char="✔"/>
            </a:pPr>
            <a:r>
              <a:rPr lang="tr-TR" dirty="0"/>
              <a:t>Normal çocuklar </a:t>
            </a:r>
            <a:endParaRPr dirty="0"/>
          </a:p>
          <a:p>
            <a:pPr marL="228600" lvl="0" indent="-228600" algn="l" rtl="0">
              <a:lnSpc>
                <a:spcPct val="120000"/>
              </a:lnSpc>
              <a:spcBef>
                <a:spcPts val="1000"/>
              </a:spcBef>
              <a:spcAft>
                <a:spcPts val="0"/>
              </a:spcAft>
              <a:buClr>
                <a:schemeClr val="dk1"/>
              </a:buClr>
              <a:buSzPct val="80000"/>
              <a:buFont typeface="Noto Sans Symbols"/>
              <a:buChar char="✔"/>
            </a:pPr>
            <a:r>
              <a:rPr lang="tr-TR" dirty="0"/>
              <a:t>Gözlem gerektirenler (sık aralıklı muayene/bakı)</a:t>
            </a:r>
            <a:endParaRPr dirty="0"/>
          </a:p>
          <a:p>
            <a:pPr marL="228600" lvl="0" indent="-228600" algn="l" rtl="0">
              <a:lnSpc>
                <a:spcPct val="120000"/>
              </a:lnSpc>
              <a:spcBef>
                <a:spcPts val="1000"/>
              </a:spcBef>
              <a:spcAft>
                <a:spcPts val="0"/>
              </a:spcAft>
              <a:buClr>
                <a:schemeClr val="dk1"/>
              </a:buClr>
              <a:buSzPct val="80000"/>
              <a:buFont typeface="Noto Sans Symbols"/>
              <a:buChar char="✔"/>
            </a:pPr>
            <a:r>
              <a:rPr lang="tr-TR" dirty="0"/>
              <a:t>Özel eğitime gereksinimi olanlar (görme-işitme)</a:t>
            </a:r>
            <a:endParaRPr dirty="0"/>
          </a:p>
          <a:p>
            <a:pPr marL="228600" lvl="0" indent="-228600" algn="l" rtl="0">
              <a:lnSpc>
                <a:spcPct val="120000"/>
              </a:lnSpc>
              <a:spcBef>
                <a:spcPts val="1000"/>
              </a:spcBef>
              <a:spcAft>
                <a:spcPts val="0"/>
              </a:spcAft>
              <a:buClr>
                <a:schemeClr val="dk1"/>
              </a:buClr>
              <a:buSzPct val="80000"/>
              <a:buChar char="•"/>
            </a:pPr>
            <a:r>
              <a:rPr lang="tr-TR" dirty="0"/>
              <a:t> </a:t>
            </a:r>
            <a:r>
              <a:rPr lang="tr-TR" b="1" i="1" dirty="0"/>
              <a:t>Dönemsel-Sistematik muayeneler (bakılar) </a:t>
            </a:r>
            <a:endParaRPr dirty="0"/>
          </a:p>
          <a:p>
            <a:pPr marL="0" lvl="0" indent="0" algn="l" rtl="0">
              <a:lnSpc>
                <a:spcPct val="120000"/>
              </a:lnSpc>
              <a:spcBef>
                <a:spcPts val="1000"/>
              </a:spcBef>
              <a:spcAft>
                <a:spcPts val="0"/>
              </a:spcAft>
              <a:buClr>
                <a:schemeClr val="dk1"/>
              </a:buClr>
              <a:buSzPct val="80000"/>
              <a:buNone/>
            </a:pPr>
            <a:r>
              <a:rPr lang="tr-TR" dirty="0"/>
              <a:t>Erken tanı ve tedavi amacıyla aşağıdaki bakıların en az yılda bir kez yapılması önerilmektedir</a:t>
            </a:r>
            <a:endParaRPr dirty="0"/>
          </a:p>
          <a:p>
            <a:pPr marL="228600" lvl="0" indent="-228600" algn="l" rtl="0">
              <a:lnSpc>
                <a:spcPct val="120000"/>
              </a:lnSpc>
              <a:spcBef>
                <a:spcPts val="1000"/>
              </a:spcBef>
              <a:spcAft>
                <a:spcPts val="0"/>
              </a:spcAft>
              <a:buClr>
                <a:schemeClr val="dk1"/>
              </a:buClr>
              <a:buSzPct val="80000"/>
              <a:buFont typeface="Noto Sans Symbols"/>
              <a:buChar char="✔"/>
            </a:pPr>
            <a:r>
              <a:rPr lang="tr-TR" dirty="0"/>
              <a:t>Görme kontrolü (şaşılık, </a:t>
            </a:r>
            <a:r>
              <a:rPr lang="tr-TR" dirty="0" err="1"/>
              <a:t>miyopi</a:t>
            </a:r>
            <a:r>
              <a:rPr lang="tr-TR" dirty="0"/>
              <a:t>, </a:t>
            </a:r>
            <a:r>
              <a:rPr lang="tr-TR" dirty="0" err="1"/>
              <a:t>hipermetropi</a:t>
            </a:r>
            <a:r>
              <a:rPr lang="tr-TR" dirty="0"/>
              <a:t> vs.) </a:t>
            </a:r>
            <a:endParaRPr dirty="0"/>
          </a:p>
          <a:p>
            <a:pPr marL="228600" lvl="0" indent="-228600" algn="l" rtl="0">
              <a:lnSpc>
                <a:spcPct val="120000"/>
              </a:lnSpc>
              <a:spcBef>
                <a:spcPts val="1000"/>
              </a:spcBef>
              <a:spcAft>
                <a:spcPts val="0"/>
              </a:spcAft>
              <a:buClr>
                <a:schemeClr val="dk1"/>
              </a:buClr>
              <a:buSzPct val="80000"/>
              <a:buFont typeface="Noto Sans Symbols"/>
              <a:buChar char="✔"/>
            </a:pPr>
            <a:r>
              <a:rPr lang="tr-TR" dirty="0"/>
              <a:t>Ağız ve diş sağlığı kontrolü (diş fırçalama tekniği, çürük diş vs.) </a:t>
            </a:r>
            <a:endParaRPr dirty="0"/>
          </a:p>
          <a:p>
            <a:pPr marL="228600" lvl="0" indent="-228600" algn="l" rtl="0">
              <a:lnSpc>
                <a:spcPct val="120000"/>
              </a:lnSpc>
              <a:spcBef>
                <a:spcPts val="1000"/>
              </a:spcBef>
              <a:spcAft>
                <a:spcPts val="0"/>
              </a:spcAft>
              <a:buClr>
                <a:schemeClr val="dk1"/>
              </a:buClr>
              <a:buSzPct val="80000"/>
              <a:buFont typeface="Noto Sans Symbols"/>
              <a:buChar char="✔"/>
            </a:pPr>
            <a:r>
              <a:rPr lang="tr-TR" dirty="0"/>
              <a:t>Genel muayene (ilköğretim süresince iki kez, ikinci kademede bir kez) </a:t>
            </a:r>
            <a:endParaRPr dirty="0"/>
          </a:p>
          <a:p>
            <a:pPr marL="228600" lvl="0" indent="-228600" algn="l" rtl="0">
              <a:lnSpc>
                <a:spcPct val="120000"/>
              </a:lnSpc>
              <a:spcBef>
                <a:spcPts val="1000"/>
              </a:spcBef>
              <a:spcAft>
                <a:spcPts val="0"/>
              </a:spcAft>
              <a:buClr>
                <a:schemeClr val="dk1"/>
              </a:buClr>
              <a:buSzPct val="80000"/>
              <a:buFont typeface="Noto Sans Symbols"/>
              <a:buChar char="✔"/>
            </a:pPr>
            <a:r>
              <a:rPr lang="tr-TR" dirty="0"/>
              <a:t>Büyüme gelişme kontrolü (boy uzunluğu, vücut ağırlığı ölçümü, yaşa göre </a:t>
            </a:r>
            <a:r>
              <a:rPr lang="tr-TR" dirty="0" err="1"/>
              <a:t>mental</a:t>
            </a:r>
            <a:r>
              <a:rPr lang="tr-TR" dirty="0"/>
              <a:t> gelişim)</a:t>
            </a:r>
            <a:endParaRPr dirty="0"/>
          </a:p>
          <a:p>
            <a:pPr marL="228600" lvl="0" indent="-149860" algn="l" rtl="0">
              <a:lnSpc>
                <a:spcPct val="120000"/>
              </a:lnSpc>
              <a:spcBef>
                <a:spcPts val="1000"/>
              </a:spcBef>
              <a:spcAft>
                <a:spcPts val="0"/>
              </a:spcAft>
              <a:buClr>
                <a:schemeClr val="dk1"/>
              </a:buClr>
              <a:buSzPct val="80000"/>
              <a:buNone/>
            </a:pPr>
            <a:endParaRPr dirty="0"/>
          </a:p>
        </p:txBody>
      </p:sp>
      <p:sp>
        <p:nvSpPr>
          <p:cNvPr id="203" name="Google Shape;203;p10"/>
          <p:cNvSpPr txBox="1">
            <a:spLocks noGrp="1"/>
          </p:cNvSpPr>
          <p:nvPr>
            <p:ph type="ftr" sz="quarter" idx="11"/>
          </p:nvPr>
        </p:nvSpPr>
        <p:spPr>
          <a:xfrm>
            <a:off x="571499" y="6388899"/>
            <a:ext cx="1028454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GÜLER Ç. AKIN L. (ED.) (2015). </a:t>
            </a:r>
            <a:r>
              <a:rPr lang="tr-TR" i="1" dirty="0"/>
              <a:t>HALK SAĞLIĞI TEMEL BILGILER </a:t>
            </a:r>
            <a:r>
              <a:rPr lang="tr-TR" dirty="0"/>
              <a:t>(1. CILT) (SS:440-537).  ANKARA: HACETTEPE ÜNIVERSITESI YAYINLARI </a:t>
            </a:r>
            <a:endParaRPr dirty="0"/>
          </a:p>
          <a:p>
            <a:pPr marL="0" lvl="0" indent="0" algn="l" rtl="0">
              <a:spcBef>
                <a:spcPts val="0"/>
              </a:spcBef>
              <a:spcAft>
                <a:spcPts val="0"/>
              </a:spcAft>
              <a:buNone/>
            </a:pPr>
            <a:endParaRPr dirty="0"/>
          </a:p>
        </p:txBody>
      </p:sp>
      <p:sp>
        <p:nvSpPr>
          <p:cNvPr id="204" name="Google Shape;204;p1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a:t>2. Sağlık Hizmetleri</a:t>
            </a:r>
            <a:endParaRPr/>
          </a:p>
        </p:txBody>
      </p:sp>
      <p:sp>
        <p:nvSpPr>
          <p:cNvPr id="210" name="Google Shape;210;p11"/>
          <p:cNvSpPr txBox="1">
            <a:spLocks noGrp="1"/>
          </p:cNvSpPr>
          <p:nvPr>
            <p:ph idx="1"/>
          </p:nvPr>
        </p:nvSpPr>
        <p:spPr>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20000"/>
              </a:lnSpc>
              <a:spcBef>
                <a:spcPts val="0"/>
              </a:spcBef>
              <a:spcAft>
                <a:spcPts val="0"/>
              </a:spcAft>
              <a:buClr>
                <a:schemeClr val="dk1"/>
              </a:buClr>
              <a:buSzPct val="80000"/>
              <a:buNone/>
            </a:pPr>
            <a:r>
              <a:rPr lang="tr-TR" sz="3200" b="1" i="1" u="sng" dirty="0"/>
              <a:t>Bulaşıcı Hastalıklardan Korunma</a:t>
            </a:r>
            <a:r>
              <a:rPr lang="tr-TR" dirty="0"/>
              <a:t> </a:t>
            </a:r>
            <a:endParaRPr dirty="0"/>
          </a:p>
          <a:p>
            <a:pPr marL="0" lvl="0" indent="0" algn="l" rtl="0">
              <a:lnSpc>
                <a:spcPct val="120000"/>
              </a:lnSpc>
              <a:spcBef>
                <a:spcPts val="1000"/>
              </a:spcBef>
              <a:spcAft>
                <a:spcPts val="0"/>
              </a:spcAft>
              <a:buClr>
                <a:schemeClr val="dk1"/>
              </a:buClr>
              <a:buSzPct val="80000"/>
              <a:buNone/>
            </a:pPr>
            <a:r>
              <a:rPr lang="tr-TR" dirty="0"/>
              <a:t>Birincil okul devamsızlığı nedeni bulaşıcı hastalıklardır. </a:t>
            </a:r>
            <a:endParaRPr dirty="0"/>
          </a:p>
          <a:p>
            <a:pPr marL="228600" lvl="0" indent="-228600" algn="l" rtl="0">
              <a:lnSpc>
                <a:spcPct val="120000"/>
              </a:lnSpc>
              <a:spcBef>
                <a:spcPts val="1000"/>
              </a:spcBef>
              <a:spcAft>
                <a:spcPts val="0"/>
              </a:spcAft>
              <a:buClr>
                <a:schemeClr val="dk1"/>
              </a:buClr>
              <a:buSzPct val="80000"/>
              <a:buChar char="•"/>
            </a:pPr>
            <a:r>
              <a:rPr lang="tr-TR" b="1" i="1" dirty="0"/>
              <a:t>Genel Önlemler: </a:t>
            </a:r>
            <a:endParaRPr dirty="0"/>
          </a:p>
          <a:p>
            <a:pPr marL="228600" lvl="0" indent="-228600" algn="l" rtl="0">
              <a:lnSpc>
                <a:spcPct val="120000"/>
              </a:lnSpc>
              <a:spcBef>
                <a:spcPts val="1000"/>
              </a:spcBef>
              <a:spcAft>
                <a:spcPts val="0"/>
              </a:spcAft>
              <a:buClr>
                <a:schemeClr val="dk1"/>
              </a:buClr>
              <a:buSzPct val="80000"/>
              <a:buFont typeface="Noto Sans Symbols"/>
              <a:buChar char="✔"/>
            </a:pPr>
            <a:r>
              <a:rPr lang="tr-TR" dirty="0"/>
              <a:t>Sınıfların kalabalık ve sıkışık olmaması, </a:t>
            </a:r>
            <a:endParaRPr dirty="0"/>
          </a:p>
          <a:p>
            <a:pPr marL="228600" lvl="0" indent="-228600" algn="l" rtl="0">
              <a:lnSpc>
                <a:spcPct val="120000"/>
              </a:lnSpc>
              <a:spcBef>
                <a:spcPts val="1000"/>
              </a:spcBef>
              <a:spcAft>
                <a:spcPts val="0"/>
              </a:spcAft>
              <a:buClr>
                <a:schemeClr val="dk1"/>
              </a:buClr>
              <a:buSzPct val="80000"/>
              <a:buFont typeface="Noto Sans Symbols"/>
              <a:buChar char="✔"/>
            </a:pPr>
            <a:r>
              <a:rPr lang="tr-TR" dirty="0"/>
              <a:t>Her öğrencinin ayrı kitabının olması</a:t>
            </a:r>
            <a:endParaRPr dirty="0"/>
          </a:p>
          <a:p>
            <a:pPr marL="228600" lvl="0" indent="-228600" algn="l" rtl="0">
              <a:lnSpc>
                <a:spcPct val="120000"/>
              </a:lnSpc>
              <a:spcBef>
                <a:spcPts val="1000"/>
              </a:spcBef>
              <a:spcAft>
                <a:spcPts val="0"/>
              </a:spcAft>
              <a:buClr>
                <a:schemeClr val="dk1"/>
              </a:buClr>
              <a:buSzPct val="80000"/>
              <a:buFont typeface="Noto Sans Symbols"/>
              <a:buChar char="✔"/>
            </a:pPr>
            <a:r>
              <a:rPr lang="tr-TR" dirty="0"/>
              <a:t>Hastalık kuşkusu olanların hızla muayeneye gönderilmesi</a:t>
            </a:r>
            <a:endParaRPr dirty="0"/>
          </a:p>
          <a:p>
            <a:pPr marL="228600" lvl="0" indent="-228600" algn="l" rtl="0">
              <a:lnSpc>
                <a:spcPct val="120000"/>
              </a:lnSpc>
              <a:spcBef>
                <a:spcPts val="1000"/>
              </a:spcBef>
              <a:spcAft>
                <a:spcPts val="0"/>
              </a:spcAft>
              <a:buClr>
                <a:schemeClr val="dk1"/>
              </a:buClr>
              <a:buSzPct val="80000"/>
              <a:buFont typeface="Noto Sans Symbols"/>
              <a:buChar char="✔"/>
            </a:pPr>
            <a:r>
              <a:rPr lang="tr-TR" dirty="0"/>
              <a:t>Bulaşıcı hastalığı olanların iyileşinceye kadar okuldan uzaklaştırılması</a:t>
            </a:r>
            <a:endParaRPr dirty="0"/>
          </a:p>
          <a:p>
            <a:pPr marL="228600" lvl="0" indent="-228600" algn="l" rtl="0">
              <a:lnSpc>
                <a:spcPct val="120000"/>
              </a:lnSpc>
              <a:spcBef>
                <a:spcPts val="1000"/>
              </a:spcBef>
              <a:spcAft>
                <a:spcPts val="0"/>
              </a:spcAft>
              <a:buClr>
                <a:schemeClr val="dk1"/>
              </a:buClr>
              <a:buSzPct val="80000"/>
              <a:buFont typeface="Noto Sans Symbols"/>
              <a:buChar char="✔"/>
            </a:pPr>
            <a:r>
              <a:rPr lang="tr-TR" dirty="0"/>
              <a:t>Belirli aralıklarla dezenfeksiyon uygulanması, </a:t>
            </a:r>
            <a:endParaRPr dirty="0"/>
          </a:p>
          <a:p>
            <a:pPr marL="228600" lvl="0" indent="-228600" algn="l" rtl="0">
              <a:lnSpc>
                <a:spcPct val="120000"/>
              </a:lnSpc>
              <a:spcBef>
                <a:spcPts val="1000"/>
              </a:spcBef>
              <a:spcAft>
                <a:spcPts val="0"/>
              </a:spcAft>
              <a:buClr>
                <a:schemeClr val="dk1"/>
              </a:buClr>
              <a:buSzPct val="80000"/>
              <a:buFont typeface="Noto Sans Symbols"/>
              <a:buChar char="✔"/>
            </a:pPr>
            <a:r>
              <a:rPr lang="tr-TR" dirty="0"/>
              <a:t>Çocukların temizlik açısından kontrol edilmesi</a:t>
            </a:r>
            <a:endParaRPr dirty="0"/>
          </a:p>
          <a:p>
            <a:pPr marL="228600" lvl="0" indent="-228600" algn="l" rtl="0">
              <a:lnSpc>
                <a:spcPct val="120000"/>
              </a:lnSpc>
              <a:spcBef>
                <a:spcPts val="1000"/>
              </a:spcBef>
              <a:spcAft>
                <a:spcPts val="0"/>
              </a:spcAft>
              <a:buClr>
                <a:schemeClr val="dk1"/>
              </a:buClr>
              <a:buSzPct val="80000"/>
              <a:buFont typeface="Noto Sans Symbols"/>
              <a:buChar char="✔"/>
            </a:pPr>
            <a:r>
              <a:rPr lang="tr-TR" dirty="0"/>
              <a:t>Ağır epidemilerde/pandemilerde okulun </a:t>
            </a:r>
            <a:r>
              <a:rPr lang="tr-TR" dirty="0" err="1"/>
              <a:t>hıfzısıhha</a:t>
            </a:r>
            <a:r>
              <a:rPr lang="tr-TR" dirty="0"/>
              <a:t> kurul kararı ile kapatılması. </a:t>
            </a:r>
            <a:endParaRPr dirty="0"/>
          </a:p>
        </p:txBody>
      </p:sp>
      <p:sp>
        <p:nvSpPr>
          <p:cNvPr id="212" name="Google Shape;212;p11"/>
          <p:cNvSpPr txBox="1">
            <a:spLocks noGrp="1"/>
          </p:cNvSpPr>
          <p:nvPr>
            <p:ph type="ftr" sz="quarter" idx="11"/>
          </p:nvPr>
        </p:nvSpPr>
        <p:spPr>
          <a:xfrm>
            <a:off x="838200" y="6356350"/>
            <a:ext cx="984209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GÜLER Ç. AKIN L. (ED.) (2015). </a:t>
            </a:r>
            <a:r>
              <a:rPr lang="tr-TR" i="1" dirty="0"/>
              <a:t>HALK SAĞLIĞI TEMEL BILGILER </a:t>
            </a:r>
            <a:r>
              <a:rPr lang="tr-TR" dirty="0"/>
              <a:t>(1. CILT) (SS:440-537).  ANKARA: HACETTEPE ÜNIVERSITESI YAYINLARI </a:t>
            </a:r>
            <a:endParaRPr dirty="0"/>
          </a:p>
          <a:p>
            <a:pPr marL="0" lvl="0" indent="0" algn="l" rtl="0">
              <a:spcBef>
                <a:spcPts val="0"/>
              </a:spcBef>
              <a:spcAft>
                <a:spcPts val="0"/>
              </a:spcAft>
              <a:buNone/>
            </a:pPr>
            <a:endParaRPr dirty="0"/>
          </a:p>
        </p:txBody>
      </p:sp>
      <p:sp>
        <p:nvSpPr>
          <p:cNvPr id="213" name="Google Shape;213;p11"/>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a:t>2.Sağlık Hizmetleri</a:t>
            </a:r>
            <a:endParaRPr/>
          </a:p>
        </p:txBody>
      </p:sp>
      <p:sp>
        <p:nvSpPr>
          <p:cNvPr id="219" name="Google Shape;219;p12"/>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1600"/>
              <a:buNone/>
            </a:pPr>
            <a:r>
              <a:rPr lang="tr-TR" b="1" i="1" dirty="0"/>
              <a:t>• Özgün Önlemler: </a:t>
            </a:r>
            <a:endParaRPr dirty="0"/>
          </a:p>
          <a:p>
            <a:pPr marL="228600" lvl="0" indent="-228600" algn="l" rtl="0">
              <a:lnSpc>
                <a:spcPct val="120000"/>
              </a:lnSpc>
              <a:spcBef>
                <a:spcPts val="1000"/>
              </a:spcBef>
              <a:spcAft>
                <a:spcPts val="0"/>
              </a:spcAft>
              <a:buClr>
                <a:schemeClr val="dk1"/>
              </a:buClr>
              <a:buSzPts val="1600"/>
              <a:buFont typeface="Noto Sans Symbols"/>
              <a:buChar char="✔"/>
            </a:pPr>
            <a:r>
              <a:rPr lang="tr-TR" dirty="0"/>
              <a:t>Periyodik sağlık kontrolleri</a:t>
            </a:r>
            <a:endParaRPr dirty="0"/>
          </a:p>
          <a:p>
            <a:pPr marL="228600" lvl="0" indent="-228600" algn="l" rtl="0">
              <a:lnSpc>
                <a:spcPct val="120000"/>
              </a:lnSpc>
              <a:spcBef>
                <a:spcPts val="1000"/>
              </a:spcBef>
              <a:spcAft>
                <a:spcPts val="0"/>
              </a:spcAft>
              <a:buClr>
                <a:schemeClr val="dk1"/>
              </a:buClr>
              <a:buSzPts val="1600"/>
              <a:buFont typeface="Noto Sans Symbols"/>
              <a:buChar char="✔"/>
            </a:pPr>
            <a:r>
              <a:rPr lang="tr-TR" dirty="0"/>
              <a:t>Bağışıklama</a:t>
            </a:r>
            <a:endParaRPr dirty="0"/>
          </a:p>
          <a:p>
            <a:pPr marL="228600" lvl="0" indent="-228600" algn="l" rtl="0">
              <a:lnSpc>
                <a:spcPct val="120000"/>
              </a:lnSpc>
              <a:spcBef>
                <a:spcPts val="1000"/>
              </a:spcBef>
              <a:spcAft>
                <a:spcPts val="0"/>
              </a:spcAft>
              <a:buClr>
                <a:schemeClr val="dk1"/>
              </a:buClr>
              <a:buSzPts val="1600"/>
              <a:buFont typeface="Noto Sans Symbols"/>
              <a:buChar char="✔"/>
            </a:pPr>
            <a:r>
              <a:rPr lang="tr-TR" dirty="0"/>
              <a:t>Gerektiğinde </a:t>
            </a:r>
            <a:r>
              <a:rPr lang="tr-TR" dirty="0" err="1"/>
              <a:t>kemoproflaksi</a:t>
            </a:r>
            <a:endParaRPr dirty="0"/>
          </a:p>
          <a:p>
            <a:pPr marL="228600" lvl="0" indent="-228600" algn="l" rtl="0">
              <a:lnSpc>
                <a:spcPct val="120000"/>
              </a:lnSpc>
              <a:spcBef>
                <a:spcPts val="1000"/>
              </a:spcBef>
              <a:spcAft>
                <a:spcPts val="0"/>
              </a:spcAft>
              <a:buClr>
                <a:schemeClr val="dk1"/>
              </a:buClr>
              <a:buSzPts val="1600"/>
              <a:buChar char="•"/>
            </a:pPr>
            <a:r>
              <a:rPr lang="tr-TR" sz="2000" b="1" i="1" u="sng" dirty="0"/>
              <a:t>Yaralanmaları önleme ve ilkyardım </a:t>
            </a:r>
            <a:endParaRPr dirty="0"/>
          </a:p>
          <a:p>
            <a:pPr marL="228600" lvl="0" indent="-228600" algn="l" rtl="0">
              <a:lnSpc>
                <a:spcPct val="120000"/>
              </a:lnSpc>
              <a:spcBef>
                <a:spcPts val="1000"/>
              </a:spcBef>
              <a:spcAft>
                <a:spcPts val="0"/>
              </a:spcAft>
              <a:buClr>
                <a:schemeClr val="dk1"/>
              </a:buClr>
              <a:buSzPts val="1600"/>
              <a:buChar char="•"/>
            </a:pPr>
            <a:r>
              <a:rPr lang="tr-TR" sz="2000" b="1" i="1" u="sng" dirty="0"/>
              <a:t>Ruh sağlığı çalışmaları </a:t>
            </a:r>
            <a:endParaRPr dirty="0"/>
          </a:p>
          <a:p>
            <a:pPr marL="228600" lvl="0" indent="-228600" algn="l" rtl="0">
              <a:lnSpc>
                <a:spcPct val="120000"/>
              </a:lnSpc>
              <a:spcBef>
                <a:spcPts val="1000"/>
              </a:spcBef>
              <a:spcAft>
                <a:spcPts val="0"/>
              </a:spcAft>
              <a:buClr>
                <a:schemeClr val="dk1"/>
              </a:buClr>
              <a:buSzPts val="1600"/>
              <a:buChar char="•"/>
            </a:pPr>
            <a:r>
              <a:rPr lang="tr-TR" sz="2000" b="1" i="1" u="sng" dirty="0"/>
              <a:t>Beden eğitimi / okul sporları</a:t>
            </a:r>
            <a:endParaRPr dirty="0"/>
          </a:p>
          <a:p>
            <a:pPr marL="228600" lvl="0" indent="-127000" algn="l" rtl="0">
              <a:lnSpc>
                <a:spcPct val="120000"/>
              </a:lnSpc>
              <a:spcBef>
                <a:spcPts val="1000"/>
              </a:spcBef>
              <a:spcAft>
                <a:spcPts val="0"/>
              </a:spcAft>
              <a:buClr>
                <a:schemeClr val="dk1"/>
              </a:buClr>
              <a:buSzPts val="1600"/>
              <a:buFont typeface="Noto Sans Symbols"/>
              <a:buNone/>
            </a:pPr>
            <a:endParaRPr dirty="0"/>
          </a:p>
          <a:p>
            <a:pPr marL="228600" lvl="0" indent="-127000" algn="l" rtl="0">
              <a:lnSpc>
                <a:spcPct val="120000"/>
              </a:lnSpc>
              <a:spcBef>
                <a:spcPts val="1000"/>
              </a:spcBef>
              <a:spcAft>
                <a:spcPts val="0"/>
              </a:spcAft>
              <a:buClr>
                <a:schemeClr val="dk1"/>
              </a:buClr>
              <a:buSzPts val="1600"/>
              <a:buNone/>
            </a:pPr>
            <a:endParaRPr dirty="0"/>
          </a:p>
        </p:txBody>
      </p:sp>
      <p:sp>
        <p:nvSpPr>
          <p:cNvPr id="220" name="Google Shape;220;p12"/>
          <p:cNvSpPr txBox="1">
            <a:spLocks noGrp="1"/>
          </p:cNvSpPr>
          <p:nvPr>
            <p:ph type="dt" sz="half" idx="10"/>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tr-TR"/>
              <a:t>3/9/2023</a:t>
            </a:r>
            <a:endParaRPr/>
          </a:p>
        </p:txBody>
      </p:sp>
      <p:sp>
        <p:nvSpPr>
          <p:cNvPr id="221" name="Google Shape;221;p12"/>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a:t>GÜLER Ç. AKIN L. (ED.) (2015). </a:t>
            </a:r>
            <a:r>
              <a:rPr lang="tr-TR" i="1"/>
              <a:t>HALK SAĞLIĞI TEMEL BILGILER </a:t>
            </a:r>
            <a:r>
              <a:rPr lang="tr-TR"/>
              <a:t>(1. CILT) (SS:440-537).  ANKARA: HACETTEPE ÜNIVERSITESI YAYINLARI </a:t>
            </a:r>
            <a:endParaRPr/>
          </a:p>
          <a:p>
            <a:pPr marL="0" lvl="0" indent="0" algn="l" rtl="0">
              <a:spcBef>
                <a:spcPts val="0"/>
              </a:spcBef>
              <a:spcAft>
                <a:spcPts val="0"/>
              </a:spcAft>
              <a:buNone/>
            </a:pPr>
            <a:endParaRPr/>
          </a:p>
        </p:txBody>
      </p:sp>
      <p:sp>
        <p:nvSpPr>
          <p:cNvPr id="222" name="Google Shape;222;p12"/>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18</a:t>
            </a:fld>
            <a:endParaRPr/>
          </a:p>
        </p:txBody>
      </p:sp>
      <p:pic>
        <p:nvPicPr>
          <p:cNvPr id="3" name="Resim 2">
            <a:extLst>
              <a:ext uri="{FF2B5EF4-FFF2-40B4-BE49-F238E27FC236}">
                <a16:creationId xmlns:a16="http://schemas.microsoft.com/office/drawing/2014/main" id="{6E708B0C-50EC-6776-E07F-F1F370CBA72C}"/>
              </a:ext>
            </a:extLst>
          </p:cNvPr>
          <p:cNvPicPr>
            <a:picLocks noChangeAspect="1"/>
          </p:cNvPicPr>
          <p:nvPr/>
        </p:nvPicPr>
        <p:blipFill>
          <a:blip r:embed="rId3"/>
          <a:stretch>
            <a:fillRect/>
          </a:stretch>
        </p:blipFill>
        <p:spPr>
          <a:xfrm>
            <a:off x="0" y="0"/>
            <a:ext cx="9227003" cy="6858000"/>
          </a:xfrm>
          <a:prstGeom prst="rect">
            <a:avLst/>
          </a:prstGeom>
        </p:spPr>
      </p:pic>
      <p:sp>
        <p:nvSpPr>
          <p:cNvPr id="4" name="Metin kutusu 3">
            <a:extLst>
              <a:ext uri="{FF2B5EF4-FFF2-40B4-BE49-F238E27FC236}">
                <a16:creationId xmlns:a16="http://schemas.microsoft.com/office/drawing/2014/main" id="{5698616E-F759-E4E1-E7A8-7F3BB751EC18}"/>
              </a:ext>
            </a:extLst>
          </p:cNvPr>
          <p:cNvSpPr txBox="1"/>
          <p:nvPr/>
        </p:nvSpPr>
        <p:spPr>
          <a:xfrm>
            <a:off x="9227003" y="5797401"/>
            <a:ext cx="2822801" cy="523220"/>
          </a:xfrm>
          <a:prstGeom prst="rect">
            <a:avLst/>
          </a:prstGeom>
          <a:noFill/>
        </p:spPr>
        <p:txBody>
          <a:bodyPr wrap="square">
            <a:spAutoFit/>
          </a:bodyPr>
          <a:lstStyle/>
          <a:p>
            <a:pPr marL="0" lvl="0" indent="0" algn="l" rtl="0">
              <a:spcBef>
                <a:spcPts val="0"/>
              </a:spcBef>
              <a:spcAft>
                <a:spcPts val="0"/>
              </a:spcAft>
              <a:buNone/>
            </a:pPr>
            <a:r>
              <a:rPr lang="tr-TR" sz="1400" dirty="0">
                <a:solidFill>
                  <a:schemeClr val="bg1">
                    <a:lumMod val="65000"/>
                  </a:schemeClr>
                </a:solidFill>
              </a:rPr>
              <a:t>https://pubmed.ncbi.nlm.nih.gov/8933547/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dirty="0"/>
              <a:t>3. Sağlık Eğitimi</a:t>
            </a:r>
            <a:endParaRPr dirty="0"/>
          </a:p>
        </p:txBody>
      </p:sp>
      <p:sp>
        <p:nvSpPr>
          <p:cNvPr id="228" name="Google Shape;228;p13"/>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1600"/>
              <a:buNone/>
            </a:pPr>
            <a:r>
              <a:rPr lang="tr-TR" dirty="0"/>
              <a:t>	Sağlık eğitimi, çeşitli eğitim tekniklerini kullanarak hedef grupta istenilen sağlık, bilgi, tutum, davranış ve değerlerin geliştirilmesini amaçlar.</a:t>
            </a:r>
            <a:endParaRPr dirty="0"/>
          </a:p>
          <a:p>
            <a:pPr marL="0" lvl="0" indent="0" algn="l" rtl="0">
              <a:lnSpc>
                <a:spcPct val="120000"/>
              </a:lnSpc>
              <a:spcBef>
                <a:spcPts val="1000"/>
              </a:spcBef>
              <a:spcAft>
                <a:spcPts val="0"/>
              </a:spcAft>
              <a:buClr>
                <a:schemeClr val="dk1"/>
              </a:buClr>
              <a:buSzPts val="1600"/>
              <a:buNone/>
            </a:pPr>
            <a:r>
              <a:rPr lang="tr-TR" dirty="0"/>
              <a:t>	Sağlık eğitimi okul düzeyinde iki yönde vurgulanabilir. </a:t>
            </a:r>
            <a:endParaRPr dirty="0"/>
          </a:p>
          <a:p>
            <a:pPr marL="0" lvl="0" indent="0" algn="l" rtl="0">
              <a:lnSpc>
                <a:spcPct val="120000"/>
              </a:lnSpc>
              <a:spcBef>
                <a:spcPts val="1000"/>
              </a:spcBef>
              <a:spcAft>
                <a:spcPts val="0"/>
              </a:spcAft>
              <a:buClr>
                <a:schemeClr val="dk1"/>
              </a:buClr>
              <a:buSzPts val="1600"/>
              <a:buNone/>
            </a:pPr>
            <a:r>
              <a:rPr lang="tr-TR" dirty="0" err="1"/>
              <a:t>Cognitive</a:t>
            </a:r>
            <a:r>
              <a:rPr lang="tr-TR" dirty="0"/>
              <a:t> öğrenme; sağlıkla ilgili olayları ve bilgileri öğrenmedir. </a:t>
            </a:r>
            <a:endParaRPr dirty="0"/>
          </a:p>
          <a:p>
            <a:pPr marL="0" lvl="0" indent="0" algn="l" rtl="0">
              <a:lnSpc>
                <a:spcPct val="120000"/>
              </a:lnSpc>
              <a:spcBef>
                <a:spcPts val="1000"/>
              </a:spcBef>
              <a:spcAft>
                <a:spcPts val="0"/>
              </a:spcAft>
              <a:buClr>
                <a:schemeClr val="dk1"/>
              </a:buClr>
              <a:buSzPts val="1600"/>
              <a:buNone/>
            </a:pPr>
            <a:r>
              <a:rPr lang="tr-TR" dirty="0" err="1"/>
              <a:t>Affective</a:t>
            </a:r>
            <a:r>
              <a:rPr lang="tr-TR" dirty="0"/>
              <a:t> öğrenme; sağlığa ve sağlıklı davranışa yönelen tutumu öğretir, sağlıklı yaşamı doğurur.</a:t>
            </a:r>
            <a:endParaRPr dirty="0"/>
          </a:p>
          <a:p>
            <a:pPr marL="228600" lvl="0" indent="-127000" algn="l" rtl="0">
              <a:lnSpc>
                <a:spcPct val="120000"/>
              </a:lnSpc>
              <a:spcBef>
                <a:spcPts val="1000"/>
              </a:spcBef>
              <a:spcAft>
                <a:spcPts val="0"/>
              </a:spcAft>
              <a:buClr>
                <a:schemeClr val="dk1"/>
              </a:buClr>
              <a:buSzPts val="1600"/>
              <a:buNone/>
            </a:pPr>
            <a:endParaRPr dirty="0"/>
          </a:p>
        </p:txBody>
      </p:sp>
      <p:sp>
        <p:nvSpPr>
          <p:cNvPr id="230" name="Google Shape;230;p13"/>
          <p:cNvSpPr txBox="1">
            <a:spLocks noGrp="1"/>
          </p:cNvSpPr>
          <p:nvPr>
            <p:ph type="ftr" sz="quarter" idx="11"/>
          </p:nvPr>
        </p:nvSpPr>
        <p:spPr>
          <a:xfrm>
            <a:off x="838200" y="6276156"/>
            <a:ext cx="10026445"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GÜLER Ç. AKIN L. (ED.) (2015). </a:t>
            </a:r>
            <a:r>
              <a:rPr lang="tr-TR" i="1" dirty="0"/>
              <a:t>HALK SAĞLIĞI TEMEL BILGILER </a:t>
            </a:r>
            <a:r>
              <a:rPr lang="tr-TR" dirty="0"/>
              <a:t>(1. CILT) (SS:440-537).  ANKARA: HACETTEPE ÜNIVERSITESI YAYINLARI </a:t>
            </a:r>
            <a:endParaRPr dirty="0"/>
          </a:p>
          <a:p>
            <a:pPr marL="0" lvl="0" indent="0" algn="l" rtl="0">
              <a:spcBef>
                <a:spcPts val="0"/>
              </a:spcBef>
              <a:spcAft>
                <a:spcPts val="0"/>
              </a:spcAft>
              <a:buNone/>
            </a:pPr>
            <a:endParaRPr dirty="0"/>
          </a:p>
        </p:txBody>
      </p:sp>
      <p:sp>
        <p:nvSpPr>
          <p:cNvPr id="231" name="Google Shape;231;p13"/>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sz="6000" u="sng" dirty="0"/>
              <a:t>Sunum Planı</a:t>
            </a:r>
            <a:endParaRPr sz="6000" u="sng" dirty="0"/>
          </a:p>
        </p:txBody>
      </p:sp>
      <p:sp>
        <p:nvSpPr>
          <p:cNvPr id="129" name="Google Shape;129;p2"/>
          <p:cNvSpPr txBox="1">
            <a:spLocks noGrp="1"/>
          </p:cNvSpPr>
          <p:nvPr>
            <p:ph idx="1"/>
          </p:nvPr>
        </p:nvSpPr>
        <p:spPr>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120000"/>
              </a:lnSpc>
              <a:spcBef>
                <a:spcPts val="0"/>
              </a:spcBef>
              <a:spcAft>
                <a:spcPts val="0"/>
              </a:spcAft>
              <a:buClr>
                <a:schemeClr val="dk1"/>
              </a:buClr>
              <a:buSzPct val="80000"/>
              <a:buChar char="•"/>
            </a:pPr>
            <a:r>
              <a:rPr lang="tr-TR" dirty="0"/>
              <a:t>Okul Sağlığının Tanımı, Tarihçesi</a:t>
            </a:r>
            <a:endParaRPr dirty="0"/>
          </a:p>
          <a:p>
            <a:pPr marL="228600" lvl="0" indent="-228600" algn="l" rtl="0">
              <a:lnSpc>
                <a:spcPct val="120000"/>
              </a:lnSpc>
              <a:spcBef>
                <a:spcPts val="1000"/>
              </a:spcBef>
              <a:spcAft>
                <a:spcPts val="0"/>
              </a:spcAft>
              <a:buClr>
                <a:schemeClr val="dk1"/>
              </a:buClr>
              <a:buSzPct val="80000"/>
              <a:buChar char="•"/>
            </a:pPr>
            <a:r>
              <a:rPr lang="tr-TR" dirty="0"/>
              <a:t>Neden Okul Sağlığı?</a:t>
            </a:r>
            <a:endParaRPr dirty="0"/>
          </a:p>
          <a:p>
            <a:pPr marL="228600" lvl="0" indent="-228600" algn="l" rtl="0">
              <a:lnSpc>
                <a:spcPct val="120000"/>
              </a:lnSpc>
              <a:spcBef>
                <a:spcPts val="1000"/>
              </a:spcBef>
              <a:spcAft>
                <a:spcPts val="0"/>
              </a:spcAft>
              <a:buClr>
                <a:schemeClr val="dk1"/>
              </a:buClr>
              <a:buSzPct val="80000"/>
              <a:buChar char="•"/>
            </a:pPr>
            <a:r>
              <a:rPr lang="tr-TR" dirty="0"/>
              <a:t>Okul Sağlığı Programının Bileşenleri</a:t>
            </a:r>
            <a:endParaRPr dirty="0"/>
          </a:p>
          <a:p>
            <a:pPr marL="228600" lvl="0" indent="-228600" algn="l" rtl="0">
              <a:lnSpc>
                <a:spcPct val="120000"/>
              </a:lnSpc>
              <a:spcBef>
                <a:spcPts val="1000"/>
              </a:spcBef>
              <a:spcAft>
                <a:spcPts val="0"/>
              </a:spcAft>
              <a:buClr>
                <a:schemeClr val="dk1"/>
              </a:buClr>
              <a:buSzPct val="80000"/>
              <a:buChar char="•"/>
            </a:pPr>
            <a:r>
              <a:rPr lang="tr-TR" dirty="0"/>
              <a:t>Global Okul Sağlığı Modeli</a:t>
            </a:r>
            <a:endParaRPr dirty="0"/>
          </a:p>
          <a:p>
            <a:pPr marL="228600" lvl="0" indent="-228600" algn="l" rtl="0">
              <a:lnSpc>
                <a:spcPct val="120000"/>
              </a:lnSpc>
              <a:spcBef>
                <a:spcPts val="1000"/>
              </a:spcBef>
              <a:spcAft>
                <a:spcPts val="0"/>
              </a:spcAft>
              <a:buClr>
                <a:schemeClr val="dk1"/>
              </a:buClr>
              <a:buSzPct val="80000"/>
              <a:buChar char="•"/>
            </a:pPr>
            <a:r>
              <a:rPr lang="tr-TR" dirty="0"/>
              <a:t>Ülkemizde Okul Sağlığı Çalışmaları</a:t>
            </a:r>
            <a:endParaRPr dirty="0"/>
          </a:p>
          <a:p>
            <a:pPr marL="228600" lvl="0" indent="-228600" algn="l" rtl="0">
              <a:lnSpc>
                <a:spcPct val="120000"/>
              </a:lnSpc>
              <a:spcBef>
                <a:spcPts val="1000"/>
              </a:spcBef>
              <a:spcAft>
                <a:spcPts val="0"/>
              </a:spcAft>
              <a:buClr>
                <a:schemeClr val="dk1"/>
              </a:buClr>
              <a:buSzPct val="80000"/>
              <a:buChar char="•"/>
            </a:pPr>
            <a:r>
              <a:rPr lang="tr-TR" dirty="0"/>
              <a:t>Adolesan Sağlığı, Tanımı ve Tarihçesi</a:t>
            </a:r>
            <a:endParaRPr dirty="0"/>
          </a:p>
          <a:p>
            <a:pPr marL="228600" lvl="0" indent="-228600" algn="l" rtl="0">
              <a:lnSpc>
                <a:spcPct val="120000"/>
              </a:lnSpc>
              <a:spcBef>
                <a:spcPts val="1000"/>
              </a:spcBef>
              <a:spcAft>
                <a:spcPts val="0"/>
              </a:spcAft>
              <a:buClr>
                <a:schemeClr val="dk1"/>
              </a:buClr>
              <a:buSzPct val="80000"/>
              <a:buChar char="•"/>
            </a:pPr>
            <a:r>
              <a:rPr lang="tr-TR" dirty="0"/>
              <a:t>Adolesanlarda Psikososyal Gelişim</a:t>
            </a:r>
            <a:endParaRPr dirty="0"/>
          </a:p>
          <a:p>
            <a:pPr marL="228600" lvl="0" indent="-228600" algn="l" rtl="0">
              <a:lnSpc>
                <a:spcPct val="120000"/>
              </a:lnSpc>
              <a:spcBef>
                <a:spcPts val="1000"/>
              </a:spcBef>
              <a:spcAft>
                <a:spcPts val="0"/>
              </a:spcAft>
              <a:buClr>
                <a:schemeClr val="dk1"/>
              </a:buClr>
              <a:buSzPct val="80000"/>
              <a:buChar char="•"/>
            </a:pPr>
            <a:r>
              <a:rPr lang="tr-TR" dirty="0"/>
              <a:t>Adolesanlarda Riskli Davranışlar</a:t>
            </a:r>
            <a:endParaRPr dirty="0"/>
          </a:p>
          <a:p>
            <a:pPr marL="228600" lvl="0" indent="-228600" algn="l" rtl="0">
              <a:lnSpc>
                <a:spcPct val="120000"/>
              </a:lnSpc>
              <a:spcBef>
                <a:spcPts val="1000"/>
              </a:spcBef>
              <a:spcAft>
                <a:spcPts val="0"/>
              </a:spcAft>
              <a:buClr>
                <a:schemeClr val="dk1"/>
              </a:buClr>
              <a:buSzPct val="80000"/>
              <a:buChar char="•"/>
            </a:pPr>
            <a:r>
              <a:rPr lang="tr-TR" dirty="0"/>
              <a:t>Adolesan İzlemleri</a:t>
            </a:r>
            <a:endParaRPr dirty="0"/>
          </a:p>
          <a:p>
            <a:pPr marL="0" lvl="0" indent="0" algn="l" rtl="0">
              <a:lnSpc>
                <a:spcPct val="120000"/>
              </a:lnSpc>
              <a:spcBef>
                <a:spcPts val="1000"/>
              </a:spcBef>
              <a:spcAft>
                <a:spcPts val="0"/>
              </a:spcAft>
              <a:buClr>
                <a:schemeClr val="dk1"/>
              </a:buClr>
              <a:buSzPct val="80000"/>
              <a:buNone/>
            </a:pPr>
            <a:endParaRPr dirty="0"/>
          </a:p>
        </p:txBody>
      </p:sp>
      <p:sp>
        <p:nvSpPr>
          <p:cNvPr id="132" name="Google Shape;132;p2"/>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2</a:t>
            </a:fld>
            <a:endParaRPr/>
          </a:p>
        </p:txBody>
      </p:sp>
      <p:pic>
        <p:nvPicPr>
          <p:cNvPr id="7" name="Resim 6" descr="grafik, kırpıntı çizim, grafik tasarım, çizgi film içeren bir resim">
            <a:extLst>
              <a:ext uri="{FF2B5EF4-FFF2-40B4-BE49-F238E27FC236}">
                <a16:creationId xmlns:a16="http://schemas.microsoft.com/office/drawing/2014/main" id="{35B37C25-74EC-B106-EB0E-2B21037E840A}"/>
              </a:ext>
            </a:extLst>
          </p:cNvPr>
          <p:cNvPicPr>
            <a:picLocks noChangeAspect="1"/>
          </p:cNvPicPr>
          <p:nvPr/>
        </p:nvPicPr>
        <p:blipFill>
          <a:blip r:embed="rId3"/>
          <a:stretch>
            <a:fillRect/>
          </a:stretch>
        </p:blipFill>
        <p:spPr>
          <a:xfrm>
            <a:off x="8153400" y="365125"/>
            <a:ext cx="3583792" cy="2015883"/>
          </a:xfrm>
          <a:prstGeom prst="rect">
            <a:avLst/>
          </a:prstGeom>
        </p:spPr>
      </p:pic>
      <p:pic>
        <p:nvPicPr>
          <p:cNvPr id="8" name="Resim 7" descr="insan yüzü, kişi, şahıs, giyim, gülümsemek, gülüş içeren bir resim&#10;&#10;Açıklama otomatik olarak oluşturuldu">
            <a:extLst>
              <a:ext uri="{FF2B5EF4-FFF2-40B4-BE49-F238E27FC236}">
                <a16:creationId xmlns:a16="http://schemas.microsoft.com/office/drawing/2014/main" id="{7730E95D-3C60-5439-45B0-E87499D8AB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680" y="4044467"/>
            <a:ext cx="3345231" cy="222218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a:t>Sağlık Eğitiminin İlkeleri</a:t>
            </a:r>
            <a:endParaRPr/>
          </a:p>
        </p:txBody>
      </p:sp>
      <p:sp>
        <p:nvSpPr>
          <p:cNvPr id="237" name="Google Shape;237;p14"/>
          <p:cNvSpPr txBox="1">
            <a:spLocks noGrp="1"/>
          </p:cNvSpPr>
          <p:nvPr>
            <p:ph idx="1"/>
          </p:nvPr>
        </p:nvSpPr>
        <p:spPr>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120000"/>
              </a:lnSpc>
              <a:spcBef>
                <a:spcPts val="0"/>
              </a:spcBef>
              <a:spcAft>
                <a:spcPts val="0"/>
              </a:spcAft>
              <a:buClr>
                <a:schemeClr val="dk1"/>
              </a:buClr>
              <a:buSzPts val="1600"/>
              <a:buFont typeface="Noto Sans Symbols"/>
              <a:buChar char="❖"/>
            </a:pPr>
            <a:r>
              <a:rPr lang="tr-TR"/>
              <a:t>Sağlık eğitiminden </a:t>
            </a:r>
            <a:r>
              <a:rPr lang="tr-TR" b="1"/>
              <a:t>aile, okul </a:t>
            </a:r>
            <a:r>
              <a:rPr lang="tr-TR"/>
              <a:t>ve </a:t>
            </a:r>
            <a:r>
              <a:rPr lang="tr-TR" b="1"/>
              <a:t>toplum</a:t>
            </a:r>
            <a:r>
              <a:rPr lang="tr-TR"/>
              <a:t> birlikte sorumludur</a:t>
            </a:r>
            <a:endParaRPr/>
          </a:p>
          <a:p>
            <a:pPr marL="228600" lvl="0" indent="-228600" algn="l" rtl="0">
              <a:lnSpc>
                <a:spcPct val="120000"/>
              </a:lnSpc>
              <a:spcBef>
                <a:spcPts val="1000"/>
              </a:spcBef>
              <a:spcAft>
                <a:spcPts val="0"/>
              </a:spcAft>
              <a:buClr>
                <a:schemeClr val="dk1"/>
              </a:buClr>
              <a:buSzPts val="1600"/>
              <a:buFont typeface="Noto Sans Symbols"/>
              <a:buChar char="❖"/>
            </a:pPr>
            <a:r>
              <a:rPr lang="tr-TR"/>
              <a:t>Okul programın bir parçası olarak görülmeli</a:t>
            </a:r>
            <a:endParaRPr/>
          </a:p>
          <a:p>
            <a:pPr marL="228600" lvl="0" indent="-228600" algn="l" rtl="0">
              <a:lnSpc>
                <a:spcPct val="120000"/>
              </a:lnSpc>
              <a:spcBef>
                <a:spcPts val="1000"/>
              </a:spcBef>
              <a:spcAft>
                <a:spcPts val="0"/>
              </a:spcAft>
              <a:buClr>
                <a:schemeClr val="dk1"/>
              </a:buClr>
              <a:buSzPts val="1600"/>
              <a:buFont typeface="Noto Sans Symbols"/>
              <a:buChar char="❖"/>
            </a:pPr>
            <a:r>
              <a:rPr lang="tr-TR"/>
              <a:t>Etkili sağlık eğitimi </a:t>
            </a:r>
            <a:r>
              <a:rPr lang="tr-TR" b="1"/>
              <a:t>sağlık alanında uzman </a:t>
            </a:r>
            <a:r>
              <a:rPr lang="tr-TR"/>
              <a:t>olanların işbirliğinde ve desteğinde yapılmalıdır</a:t>
            </a:r>
            <a:endParaRPr/>
          </a:p>
          <a:p>
            <a:pPr marL="228600" lvl="0" indent="-228600" algn="l" rtl="0">
              <a:lnSpc>
                <a:spcPct val="120000"/>
              </a:lnSpc>
              <a:spcBef>
                <a:spcPts val="1000"/>
              </a:spcBef>
              <a:spcAft>
                <a:spcPts val="0"/>
              </a:spcAft>
              <a:buClr>
                <a:schemeClr val="dk1"/>
              </a:buClr>
              <a:buSzPts val="1600"/>
              <a:buFont typeface="Noto Sans Symbols"/>
              <a:buChar char="❖"/>
            </a:pPr>
            <a:r>
              <a:rPr lang="tr-TR"/>
              <a:t>Öğretmen sağlığının desteklenmesi eğitim ve öğretimin niteliğine ve maliyetine etki eder.</a:t>
            </a:r>
            <a:endParaRPr/>
          </a:p>
          <a:p>
            <a:pPr marL="228600" lvl="0" indent="-228600" algn="l" rtl="0">
              <a:lnSpc>
                <a:spcPct val="120000"/>
              </a:lnSpc>
              <a:spcBef>
                <a:spcPts val="1000"/>
              </a:spcBef>
              <a:spcAft>
                <a:spcPts val="0"/>
              </a:spcAft>
              <a:buClr>
                <a:schemeClr val="dk1"/>
              </a:buClr>
              <a:buSzPts val="1600"/>
              <a:buFont typeface="Noto Sans Symbols"/>
              <a:buChar char="❖"/>
            </a:pPr>
            <a:r>
              <a:rPr lang="tr-TR"/>
              <a:t>Öğretmenin mesleki bilgi, beceri ve davranışı kişisel girişimleri eğitimin en önemli unsurudur.</a:t>
            </a:r>
            <a:endParaRPr/>
          </a:p>
          <a:p>
            <a:pPr marL="228600" lvl="0" indent="-228600" algn="l" rtl="0">
              <a:lnSpc>
                <a:spcPct val="120000"/>
              </a:lnSpc>
              <a:spcBef>
                <a:spcPts val="1000"/>
              </a:spcBef>
              <a:spcAft>
                <a:spcPts val="0"/>
              </a:spcAft>
              <a:buClr>
                <a:schemeClr val="dk1"/>
              </a:buClr>
              <a:buSzPts val="1600"/>
              <a:buFont typeface="Noto Sans Symbols"/>
              <a:buChar char="❖"/>
            </a:pPr>
            <a:r>
              <a:rPr lang="tr-TR"/>
              <a:t>Doğru sağlık uygulamaları ve alışkanlıkları sebeplerini anlayacak yaşa gelmeden geliştirilmelidir.</a:t>
            </a:r>
            <a:endParaRPr/>
          </a:p>
          <a:p>
            <a:pPr marL="228600" lvl="0" indent="-127000" algn="l" rtl="0">
              <a:lnSpc>
                <a:spcPct val="120000"/>
              </a:lnSpc>
              <a:spcBef>
                <a:spcPts val="1000"/>
              </a:spcBef>
              <a:spcAft>
                <a:spcPts val="0"/>
              </a:spcAft>
              <a:buClr>
                <a:schemeClr val="dk1"/>
              </a:buClr>
              <a:buSzPts val="1600"/>
              <a:buNone/>
            </a:pPr>
            <a:endParaRPr/>
          </a:p>
        </p:txBody>
      </p:sp>
      <p:sp>
        <p:nvSpPr>
          <p:cNvPr id="239" name="Google Shape;239;p14"/>
          <p:cNvSpPr txBox="1">
            <a:spLocks noGrp="1"/>
          </p:cNvSpPr>
          <p:nvPr>
            <p:ph type="ftr" sz="quarter" idx="11"/>
          </p:nvPr>
        </p:nvSpPr>
        <p:spPr>
          <a:xfrm>
            <a:off x="838200" y="6310312"/>
            <a:ext cx="9881419"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GÜLER Ç. AKIN L. (ED.) (2015). </a:t>
            </a:r>
            <a:r>
              <a:rPr lang="tr-TR" i="1" dirty="0"/>
              <a:t>HALK SAĞLIĞI TEMEL BILGILER </a:t>
            </a:r>
            <a:r>
              <a:rPr lang="tr-TR" dirty="0"/>
              <a:t>(1. CILT) (SS:440-537).  ANKARA: HACETTEPE ÜNIVERSITESI YAYINLARI </a:t>
            </a:r>
            <a:endParaRPr dirty="0"/>
          </a:p>
          <a:p>
            <a:pPr marL="0" lvl="0" indent="0" algn="l" rtl="0">
              <a:spcBef>
                <a:spcPts val="0"/>
              </a:spcBef>
              <a:spcAft>
                <a:spcPts val="0"/>
              </a:spcAft>
              <a:buNone/>
            </a:pPr>
            <a:endParaRPr dirty="0"/>
          </a:p>
        </p:txBody>
      </p:sp>
      <p:sp>
        <p:nvSpPr>
          <p:cNvPr id="240" name="Google Shape;240;p14"/>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a:t>Okul Sağlığı Ekip Üyeleri</a:t>
            </a:r>
            <a:endParaRPr/>
          </a:p>
        </p:txBody>
      </p:sp>
      <p:sp>
        <p:nvSpPr>
          <p:cNvPr id="246" name="Google Shape;246;p15"/>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chemeClr val="dk1"/>
              </a:buClr>
              <a:buSzPts val="1600"/>
              <a:buChar char="•"/>
            </a:pPr>
            <a:r>
              <a:rPr lang="tr-TR" dirty="0"/>
              <a:t>Okul doktoru  </a:t>
            </a:r>
            <a:endParaRPr dirty="0"/>
          </a:p>
          <a:p>
            <a:pPr marL="228600" lvl="0" indent="-228600" algn="l" rtl="0">
              <a:lnSpc>
                <a:spcPct val="120000"/>
              </a:lnSpc>
              <a:spcBef>
                <a:spcPts val="1000"/>
              </a:spcBef>
              <a:spcAft>
                <a:spcPts val="0"/>
              </a:spcAft>
              <a:buClr>
                <a:schemeClr val="dk1"/>
              </a:buClr>
              <a:buSzPts val="1600"/>
              <a:buChar char="•"/>
            </a:pPr>
            <a:r>
              <a:rPr lang="tr-TR" dirty="0"/>
              <a:t>Okul sağlığı hemşiresi</a:t>
            </a:r>
            <a:endParaRPr dirty="0"/>
          </a:p>
          <a:p>
            <a:pPr marL="228600" lvl="0" indent="-228600" algn="l" rtl="0">
              <a:lnSpc>
                <a:spcPct val="120000"/>
              </a:lnSpc>
              <a:spcBef>
                <a:spcPts val="1000"/>
              </a:spcBef>
              <a:spcAft>
                <a:spcPts val="0"/>
              </a:spcAft>
              <a:buClr>
                <a:schemeClr val="dk1"/>
              </a:buClr>
              <a:buSzPts val="1600"/>
              <a:buChar char="•"/>
            </a:pPr>
            <a:r>
              <a:rPr lang="tr-TR" dirty="0"/>
              <a:t>Öğretmenler</a:t>
            </a:r>
            <a:endParaRPr dirty="0"/>
          </a:p>
          <a:p>
            <a:pPr marL="228600" lvl="0" indent="-228600" algn="l" rtl="0">
              <a:lnSpc>
                <a:spcPct val="120000"/>
              </a:lnSpc>
              <a:spcBef>
                <a:spcPts val="1000"/>
              </a:spcBef>
              <a:spcAft>
                <a:spcPts val="0"/>
              </a:spcAft>
              <a:buClr>
                <a:schemeClr val="dk1"/>
              </a:buClr>
              <a:buSzPts val="1600"/>
              <a:buChar char="•"/>
            </a:pPr>
            <a:r>
              <a:rPr lang="tr-TR" dirty="0"/>
              <a:t>Okul psikoloğu</a:t>
            </a:r>
            <a:endParaRPr dirty="0"/>
          </a:p>
          <a:p>
            <a:pPr marL="228600" lvl="0" indent="-228600" algn="l" rtl="0">
              <a:lnSpc>
                <a:spcPct val="120000"/>
              </a:lnSpc>
              <a:spcBef>
                <a:spcPts val="1000"/>
              </a:spcBef>
              <a:spcAft>
                <a:spcPts val="0"/>
              </a:spcAft>
              <a:buClr>
                <a:schemeClr val="dk1"/>
              </a:buClr>
              <a:buSzPts val="1600"/>
              <a:buChar char="•"/>
            </a:pPr>
            <a:r>
              <a:rPr lang="tr-TR" dirty="0"/>
              <a:t>Sosyal hizmet uzmanı</a:t>
            </a:r>
            <a:endParaRPr dirty="0"/>
          </a:p>
          <a:p>
            <a:pPr marL="228600" lvl="0" indent="-228600" algn="l" rtl="0">
              <a:lnSpc>
                <a:spcPct val="120000"/>
              </a:lnSpc>
              <a:spcBef>
                <a:spcPts val="1000"/>
              </a:spcBef>
              <a:spcAft>
                <a:spcPts val="0"/>
              </a:spcAft>
              <a:buClr>
                <a:schemeClr val="dk1"/>
              </a:buClr>
              <a:buSzPts val="1600"/>
              <a:buChar char="•"/>
            </a:pPr>
            <a:r>
              <a:rPr lang="tr-TR" dirty="0"/>
              <a:t>Diyetisyen/beslenme uzmanı</a:t>
            </a:r>
            <a:endParaRPr dirty="0"/>
          </a:p>
          <a:p>
            <a:pPr marL="228600" lvl="0" indent="-127000" algn="l" rtl="0">
              <a:lnSpc>
                <a:spcPct val="120000"/>
              </a:lnSpc>
              <a:spcBef>
                <a:spcPts val="1000"/>
              </a:spcBef>
              <a:spcAft>
                <a:spcPts val="0"/>
              </a:spcAft>
              <a:buClr>
                <a:schemeClr val="dk1"/>
              </a:buClr>
              <a:buSzPts val="1600"/>
              <a:buNone/>
            </a:pPr>
            <a:endParaRPr dirty="0"/>
          </a:p>
        </p:txBody>
      </p:sp>
      <p:sp>
        <p:nvSpPr>
          <p:cNvPr id="248" name="Google Shape;248;p15"/>
          <p:cNvSpPr txBox="1">
            <a:spLocks noGrp="1"/>
          </p:cNvSpPr>
          <p:nvPr>
            <p:ph type="ftr" sz="quarter" idx="11"/>
          </p:nvPr>
        </p:nvSpPr>
        <p:spPr>
          <a:xfrm>
            <a:off x="838200" y="6316611"/>
            <a:ext cx="954712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GÜLER Ç. AKIN L. (ED.) (2015). </a:t>
            </a:r>
            <a:r>
              <a:rPr lang="tr-TR" i="1" dirty="0"/>
              <a:t>HALK SAĞLIĞI TEMEL BILGILER </a:t>
            </a:r>
            <a:r>
              <a:rPr lang="tr-TR" dirty="0"/>
              <a:t>(1. CILT) (SS:440-537).  ANKARA: HACETTEPE ÜNIVERSITESI YAYINLARI </a:t>
            </a:r>
            <a:endParaRPr dirty="0"/>
          </a:p>
          <a:p>
            <a:pPr marL="0" lvl="0" indent="0" algn="l" rtl="0">
              <a:spcBef>
                <a:spcPts val="0"/>
              </a:spcBef>
              <a:spcAft>
                <a:spcPts val="0"/>
              </a:spcAft>
              <a:buNone/>
            </a:pPr>
            <a:endParaRPr dirty="0"/>
          </a:p>
        </p:txBody>
      </p:sp>
      <p:sp>
        <p:nvSpPr>
          <p:cNvPr id="249" name="Google Shape;249;p15"/>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dirty="0"/>
              <a:t>Global Okul Sağlığı Modeli</a:t>
            </a:r>
            <a:endParaRPr dirty="0"/>
          </a:p>
        </p:txBody>
      </p:sp>
      <p:sp>
        <p:nvSpPr>
          <p:cNvPr id="273" name="Google Shape;273;p16"/>
          <p:cNvSpPr txBox="1">
            <a:spLocks noGrp="1"/>
          </p:cNvSpPr>
          <p:nvPr>
            <p:ph type="ftr" sz="quarter" idx="11"/>
          </p:nvPr>
        </p:nvSpPr>
        <p:spPr>
          <a:xfrm>
            <a:off x="914400" y="6356350"/>
            <a:ext cx="93111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GÜLER Ç. AKIN L. (ED.) (2015). </a:t>
            </a:r>
            <a:r>
              <a:rPr lang="tr-TR" i="1" dirty="0"/>
              <a:t>HALK SAĞLIĞI TEMEL BILGILER </a:t>
            </a:r>
            <a:r>
              <a:rPr lang="tr-TR" dirty="0"/>
              <a:t>(1. CILT) (SS:440-537).  ANKARA: HACETTEPE ÜNIVERSITESI YAYINLARI </a:t>
            </a:r>
            <a:endParaRPr dirty="0"/>
          </a:p>
          <a:p>
            <a:pPr marL="0" lvl="0" indent="0" algn="l" rtl="0">
              <a:spcBef>
                <a:spcPts val="0"/>
              </a:spcBef>
              <a:spcAft>
                <a:spcPts val="0"/>
              </a:spcAft>
              <a:buNone/>
            </a:pPr>
            <a:endParaRPr dirty="0"/>
          </a:p>
        </p:txBody>
      </p:sp>
      <p:sp>
        <p:nvSpPr>
          <p:cNvPr id="274" name="Google Shape;274;p16"/>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22</a:t>
            </a:fld>
            <a:endParaRPr/>
          </a:p>
        </p:txBody>
      </p:sp>
      <p:grpSp>
        <p:nvGrpSpPr>
          <p:cNvPr id="255" name="Google Shape;255;p16"/>
          <p:cNvGrpSpPr/>
          <p:nvPr/>
        </p:nvGrpSpPr>
        <p:grpSpPr>
          <a:xfrm>
            <a:off x="1037688" y="1609101"/>
            <a:ext cx="10209431" cy="4559609"/>
            <a:chOff x="466188" y="12390"/>
            <a:chExt cx="10209431" cy="4559609"/>
          </a:xfrm>
        </p:grpSpPr>
        <p:sp>
          <p:nvSpPr>
            <p:cNvPr id="256" name="Google Shape;256;p16"/>
            <p:cNvSpPr/>
            <p:nvPr/>
          </p:nvSpPr>
          <p:spPr>
            <a:xfrm>
              <a:off x="4060075" y="12390"/>
              <a:ext cx="2608851" cy="944443"/>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6"/>
            <p:cNvSpPr txBox="1"/>
            <p:nvPr/>
          </p:nvSpPr>
          <p:spPr>
            <a:xfrm>
              <a:off x="4087737" y="40052"/>
              <a:ext cx="2553527" cy="889119"/>
            </a:xfrm>
            <a:prstGeom prst="rect">
              <a:avLst/>
            </a:prstGeom>
            <a:noFill/>
            <a:ln>
              <a:noFill/>
            </a:ln>
          </p:spPr>
          <p:txBody>
            <a:bodyPr spcFirstLastPara="1" wrap="square" lIns="133350" tIns="133350" rIns="133350" bIns="133350" anchor="ctr" anchorCtr="0">
              <a:noAutofit/>
            </a:bodyPr>
            <a:lstStyle/>
            <a:p>
              <a:pPr marL="0" marR="0" lvl="0" indent="0" algn="ctr" rtl="0">
                <a:lnSpc>
                  <a:spcPct val="90000"/>
                </a:lnSpc>
                <a:spcBef>
                  <a:spcPts val="0"/>
                </a:spcBef>
                <a:spcAft>
                  <a:spcPts val="0"/>
                </a:spcAft>
                <a:buClr>
                  <a:schemeClr val="lt1"/>
                </a:buClr>
                <a:buSzPts val="3500"/>
                <a:buFont typeface="Avenir"/>
                <a:buNone/>
              </a:pPr>
              <a:r>
                <a:rPr lang="tr-TR" sz="3500" b="0" i="0" u="none" strike="noStrike" cap="none" dirty="0">
                  <a:solidFill>
                    <a:schemeClr val="lt1"/>
                  </a:solidFill>
                  <a:latin typeface="Avenir"/>
                  <a:ea typeface="Avenir"/>
                  <a:cs typeface="Avenir"/>
                  <a:sym typeface="Avenir"/>
                </a:rPr>
                <a:t>Koruyucu</a:t>
              </a:r>
              <a:endParaRPr dirty="0"/>
            </a:p>
          </p:txBody>
        </p:sp>
        <p:sp>
          <p:nvSpPr>
            <p:cNvPr id="258" name="Google Shape;258;p16"/>
            <p:cNvSpPr/>
            <p:nvPr/>
          </p:nvSpPr>
          <p:spPr>
            <a:xfrm rot="1538201">
              <a:off x="6556561" y="1229446"/>
              <a:ext cx="1408059" cy="330224"/>
            </a:xfrm>
            <a:prstGeom prst="leftRightArrow">
              <a:avLst>
                <a:gd name="adj1" fmla="val 60000"/>
                <a:gd name="adj2"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6"/>
            <p:cNvSpPr txBox="1"/>
            <p:nvPr/>
          </p:nvSpPr>
          <p:spPr>
            <a:xfrm rot="1538201">
              <a:off x="6655628" y="1295491"/>
              <a:ext cx="1209925" cy="19813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400"/>
                <a:buFont typeface="Avenir"/>
                <a:buNone/>
              </a:pPr>
              <a:endParaRPr sz="1400" b="0" i="0" u="none" strike="noStrike" cap="none">
                <a:solidFill>
                  <a:schemeClr val="lt1"/>
                </a:solidFill>
                <a:latin typeface="Avenir"/>
                <a:ea typeface="Avenir"/>
                <a:cs typeface="Avenir"/>
                <a:sym typeface="Avenir"/>
              </a:endParaRPr>
            </a:p>
          </p:txBody>
        </p:sp>
        <p:sp>
          <p:nvSpPr>
            <p:cNvPr id="260" name="Google Shape;260;p16"/>
            <p:cNvSpPr/>
            <p:nvPr/>
          </p:nvSpPr>
          <p:spPr>
            <a:xfrm>
              <a:off x="7744751" y="1832284"/>
              <a:ext cx="2930868" cy="995797"/>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6"/>
            <p:cNvSpPr txBox="1"/>
            <p:nvPr/>
          </p:nvSpPr>
          <p:spPr>
            <a:xfrm>
              <a:off x="7773917" y="1861450"/>
              <a:ext cx="2872536" cy="937465"/>
            </a:xfrm>
            <a:prstGeom prst="rect">
              <a:avLst/>
            </a:prstGeom>
            <a:noFill/>
            <a:ln>
              <a:noFill/>
            </a:ln>
          </p:spPr>
          <p:txBody>
            <a:bodyPr spcFirstLastPara="1" wrap="square" lIns="133350" tIns="133350" rIns="133350" bIns="133350" anchor="ctr" anchorCtr="0">
              <a:noAutofit/>
            </a:bodyPr>
            <a:lstStyle/>
            <a:p>
              <a:pPr marL="0" marR="0" lvl="0" indent="0" algn="ctr" rtl="0">
                <a:lnSpc>
                  <a:spcPct val="90000"/>
                </a:lnSpc>
                <a:spcBef>
                  <a:spcPts val="0"/>
                </a:spcBef>
                <a:spcAft>
                  <a:spcPts val="0"/>
                </a:spcAft>
                <a:buClr>
                  <a:schemeClr val="lt1"/>
                </a:buClr>
                <a:buSzPts val="3500"/>
                <a:buFont typeface="Avenir"/>
                <a:buNone/>
              </a:pPr>
              <a:r>
                <a:rPr lang="tr-TR" sz="3500" b="0" i="0" u="none" strike="noStrike" cap="none" dirty="0">
                  <a:solidFill>
                    <a:schemeClr val="lt1"/>
                  </a:solidFill>
                  <a:latin typeface="Avenir"/>
                  <a:ea typeface="Avenir"/>
                  <a:cs typeface="Avenir"/>
                  <a:sym typeface="Avenir"/>
                </a:rPr>
                <a:t>Geliştirici</a:t>
              </a:r>
              <a:endParaRPr dirty="0"/>
            </a:p>
          </p:txBody>
        </p:sp>
        <p:sp>
          <p:nvSpPr>
            <p:cNvPr id="262" name="Google Shape;262;p16"/>
            <p:cNvSpPr/>
            <p:nvPr/>
          </p:nvSpPr>
          <p:spPr>
            <a:xfrm rot="9243737">
              <a:off x="6613192" y="3085785"/>
              <a:ext cx="1408059" cy="330224"/>
            </a:xfrm>
            <a:prstGeom prst="leftRightArrow">
              <a:avLst>
                <a:gd name="adj1" fmla="val 60000"/>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txBox="1"/>
            <p:nvPr/>
          </p:nvSpPr>
          <p:spPr>
            <a:xfrm rot="-1556263">
              <a:off x="6712259" y="3151830"/>
              <a:ext cx="1209925" cy="19813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400"/>
                <a:buFont typeface="Avenir"/>
                <a:buNone/>
              </a:pPr>
              <a:endParaRPr sz="1400" b="0" i="0" u="none" strike="noStrike" cap="none">
                <a:solidFill>
                  <a:schemeClr val="lt1"/>
                </a:solidFill>
                <a:latin typeface="Avenir"/>
                <a:ea typeface="Avenir"/>
                <a:cs typeface="Avenir"/>
                <a:sym typeface="Avenir"/>
              </a:endParaRPr>
            </a:p>
          </p:txBody>
        </p:sp>
        <p:sp>
          <p:nvSpPr>
            <p:cNvPr id="264" name="Google Shape;264;p16"/>
            <p:cNvSpPr/>
            <p:nvPr/>
          </p:nvSpPr>
          <p:spPr>
            <a:xfrm>
              <a:off x="4047365" y="3673712"/>
              <a:ext cx="2954267" cy="898287"/>
            </a:xfrm>
            <a:prstGeom prst="roundRect">
              <a:avLst>
                <a:gd name="adj" fmla="val 10000"/>
              </a:avLst>
            </a:prstGeom>
            <a:solidFill>
              <a:srgbClr val="7B8A7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6"/>
            <p:cNvSpPr txBox="1"/>
            <p:nvPr/>
          </p:nvSpPr>
          <p:spPr>
            <a:xfrm>
              <a:off x="4073675" y="3700022"/>
              <a:ext cx="2901647" cy="845667"/>
            </a:xfrm>
            <a:prstGeom prst="rect">
              <a:avLst/>
            </a:prstGeom>
            <a:noFill/>
            <a:ln>
              <a:noFill/>
            </a:ln>
          </p:spPr>
          <p:txBody>
            <a:bodyPr spcFirstLastPara="1" wrap="square" lIns="133350" tIns="133350" rIns="133350" bIns="133350" anchor="ctr" anchorCtr="0">
              <a:noAutofit/>
            </a:bodyPr>
            <a:lstStyle/>
            <a:p>
              <a:pPr marL="0" marR="0" lvl="0" indent="0" algn="ctr" rtl="0">
                <a:lnSpc>
                  <a:spcPct val="90000"/>
                </a:lnSpc>
                <a:spcBef>
                  <a:spcPts val="0"/>
                </a:spcBef>
                <a:spcAft>
                  <a:spcPts val="0"/>
                </a:spcAft>
                <a:buClr>
                  <a:schemeClr val="lt1"/>
                </a:buClr>
                <a:buSzPts val="3500"/>
                <a:buFont typeface="Avenir"/>
                <a:buNone/>
              </a:pPr>
              <a:r>
                <a:rPr lang="tr-TR" sz="3500" b="0" i="0" u="none" strike="noStrike" cap="none" dirty="0" err="1">
                  <a:solidFill>
                    <a:schemeClr val="lt1"/>
                  </a:solidFill>
                  <a:latin typeface="Avenir"/>
                  <a:ea typeface="Avenir"/>
                  <a:cs typeface="Avenir"/>
                  <a:sym typeface="Avenir"/>
                </a:rPr>
                <a:t>Esenlendirici</a:t>
              </a:r>
              <a:endParaRPr sz="3500" b="0" i="0" u="none" strike="noStrike" cap="none" dirty="0">
                <a:solidFill>
                  <a:schemeClr val="lt1"/>
                </a:solidFill>
                <a:latin typeface="Avenir"/>
                <a:ea typeface="Avenir"/>
                <a:cs typeface="Avenir"/>
                <a:sym typeface="Avenir"/>
              </a:endParaRPr>
            </a:p>
          </p:txBody>
        </p:sp>
        <p:sp>
          <p:nvSpPr>
            <p:cNvPr id="266" name="Google Shape;266;p16"/>
            <p:cNvSpPr/>
            <p:nvPr/>
          </p:nvSpPr>
          <p:spPr>
            <a:xfrm rot="-9162457">
              <a:off x="3107815" y="3074065"/>
              <a:ext cx="1408059" cy="330224"/>
            </a:xfrm>
            <a:prstGeom prst="leftRightArrow">
              <a:avLst>
                <a:gd name="adj1" fmla="val 60000"/>
                <a:gd name="adj2" fmla="val 50000"/>
              </a:avLst>
            </a:prstGeom>
            <a:solidFill>
              <a:srgbClr val="7B8A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6"/>
            <p:cNvSpPr txBox="1"/>
            <p:nvPr/>
          </p:nvSpPr>
          <p:spPr>
            <a:xfrm rot="1637543">
              <a:off x="3206882" y="3140110"/>
              <a:ext cx="1209925" cy="19813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400"/>
                <a:buFont typeface="Avenir"/>
                <a:buNone/>
              </a:pPr>
              <a:endParaRPr sz="1400" b="0" i="0" u="none" strike="noStrike" cap="none">
                <a:solidFill>
                  <a:schemeClr val="lt1"/>
                </a:solidFill>
                <a:latin typeface="Avenir"/>
                <a:ea typeface="Avenir"/>
                <a:cs typeface="Avenir"/>
                <a:sym typeface="Avenir"/>
              </a:endParaRPr>
            </a:p>
          </p:txBody>
        </p:sp>
        <p:sp>
          <p:nvSpPr>
            <p:cNvPr id="268" name="Google Shape;268;p16"/>
            <p:cNvSpPr/>
            <p:nvPr/>
          </p:nvSpPr>
          <p:spPr>
            <a:xfrm>
              <a:off x="466188" y="1788523"/>
              <a:ext cx="3037634" cy="1016120"/>
            </a:xfrm>
            <a:prstGeom prst="roundRect">
              <a:avLst>
                <a:gd name="adj" fmla="val 10000"/>
              </a:avLst>
            </a:prstGeom>
            <a:solidFill>
              <a:srgbClr val="8C857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6"/>
            <p:cNvSpPr txBox="1"/>
            <p:nvPr/>
          </p:nvSpPr>
          <p:spPr>
            <a:xfrm>
              <a:off x="495949" y="1818284"/>
              <a:ext cx="2978112" cy="956598"/>
            </a:xfrm>
            <a:prstGeom prst="rect">
              <a:avLst/>
            </a:prstGeom>
            <a:noFill/>
            <a:ln>
              <a:noFill/>
            </a:ln>
          </p:spPr>
          <p:txBody>
            <a:bodyPr spcFirstLastPara="1" wrap="square" lIns="133350" tIns="133350" rIns="133350" bIns="133350" anchor="ctr" anchorCtr="0">
              <a:noAutofit/>
            </a:bodyPr>
            <a:lstStyle/>
            <a:p>
              <a:pPr marL="0" marR="0" lvl="0" indent="0" algn="ctr" rtl="0">
                <a:lnSpc>
                  <a:spcPct val="90000"/>
                </a:lnSpc>
                <a:spcBef>
                  <a:spcPts val="0"/>
                </a:spcBef>
                <a:spcAft>
                  <a:spcPts val="0"/>
                </a:spcAft>
                <a:buClr>
                  <a:schemeClr val="lt1"/>
                </a:buClr>
                <a:buSzPts val="3500"/>
                <a:buFont typeface="Avenir"/>
                <a:buNone/>
              </a:pPr>
              <a:r>
                <a:rPr lang="tr-TR" sz="3500" b="0" i="0" u="none" strike="noStrike" cap="none" dirty="0">
                  <a:solidFill>
                    <a:schemeClr val="lt1"/>
                  </a:solidFill>
                  <a:latin typeface="Avenir"/>
                  <a:ea typeface="Avenir"/>
                  <a:cs typeface="Avenir"/>
                  <a:sym typeface="Avenir"/>
                </a:rPr>
                <a:t>Tedavi Edici</a:t>
              </a:r>
              <a:endParaRPr dirty="0"/>
            </a:p>
          </p:txBody>
        </p:sp>
        <p:sp>
          <p:nvSpPr>
            <p:cNvPr id="270" name="Google Shape;270;p16"/>
            <p:cNvSpPr/>
            <p:nvPr/>
          </p:nvSpPr>
          <p:spPr>
            <a:xfrm rot="-1691923">
              <a:off x="3004145" y="1207565"/>
              <a:ext cx="1408059" cy="330224"/>
            </a:xfrm>
            <a:prstGeom prst="leftRightArrow">
              <a:avLst>
                <a:gd name="adj1" fmla="val 60000"/>
                <a:gd name="adj2" fmla="val 50000"/>
              </a:avLst>
            </a:prstGeom>
            <a:solidFill>
              <a:srgbClr val="8C8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6"/>
            <p:cNvSpPr txBox="1"/>
            <p:nvPr/>
          </p:nvSpPr>
          <p:spPr>
            <a:xfrm rot="-1691923">
              <a:off x="3103212" y="1273610"/>
              <a:ext cx="1209925" cy="19813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400"/>
                <a:buFont typeface="Avenir"/>
                <a:buNone/>
              </a:pPr>
              <a:endParaRPr sz="1400" b="0" i="0" u="none" strike="noStrike" cap="none">
                <a:solidFill>
                  <a:schemeClr val="lt1"/>
                </a:solidFill>
                <a:latin typeface="Avenir"/>
                <a:ea typeface="Avenir"/>
                <a:cs typeface="Avenir"/>
                <a:sym typeface="Avenir"/>
              </a:endParaRPr>
            </a:p>
          </p:txBody>
        </p:sp>
      </p:grpSp>
      <p:sp>
        <p:nvSpPr>
          <p:cNvPr id="275" name="Google Shape;275;p16"/>
          <p:cNvSpPr txBox="1"/>
          <p:nvPr/>
        </p:nvSpPr>
        <p:spPr>
          <a:xfrm>
            <a:off x="4511040" y="3370886"/>
            <a:ext cx="3444240"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2200" b="0" i="0" u="none" strike="noStrike" cap="none" dirty="0">
                <a:solidFill>
                  <a:schemeClr val="dk1"/>
                </a:solidFill>
                <a:latin typeface="Avenir"/>
                <a:ea typeface="Avenir"/>
                <a:cs typeface="Avenir"/>
                <a:sym typeface="Avenir"/>
              </a:rPr>
              <a:t>Okul ve Toplum İşbirliği</a:t>
            </a:r>
            <a:endParaRPr sz="2200" dirty="0">
              <a:solidFill>
                <a:schemeClr val="dk1"/>
              </a:solidFill>
              <a:latin typeface="Avenir"/>
              <a:ea typeface="Avenir"/>
              <a:cs typeface="Avenir"/>
              <a:sym typeface="Avenir"/>
            </a:endParaRPr>
          </a:p>
          <a:p>
            <a:pPr marL="0" marR="0" lvl="0" indent="0" algn="l" rtl="0">
              <a:spcBef>
                <a:spcPts val="0"/>
              </a:spcBef>
              <a:spcAft>
                <a:spcPts val="0"/>
              </a:spcAft>
              <a:buNone/>
            </a:pPr>
            <a:r>
              <a:rPr lang="tr-TR" sz="2200" dirty="0">
                <a:solidFill>
                  <a:schemeClr val="dk1"/>
                </a:solidFill>
                <a:latin typeface="Avenir"/>
                <a:ea typeface="Avenir"/>
                <a:cs typeface="Avenir"/>
                <a:sym typeface="Avenir"/>
              </a:rPr>
              <a:t>Okul/Sağlayıcı Bağlantısı</a:t>
            </a:r>
            <a:endParaRPr dirty="0"/>
          </a:p>
          <a:p>
            <a:pPr marL="0" marR="0" lvl="0" indent="0" algn="l" rtl="0">
              <a:spcBef>
                <a:spcPts val="0"/>
              </a:spcBef>
              <a:spcAft>
                <a:spcPts val="0"/>
              </a:spcAft>
              <a:buNone/>
            </a:pPr>
            <a:r>
              <a:rPr lang="tr-TR" sz="2200" dirty="0">
                <a:solidFill>
                  <a:schemeClr val="dk1"/>
                </a:solidFill>
                <a:latin typeface="Avenir"/>
                <a:ea typeface="Avenir"/>
                <a:cs typeface="Avenir"/>
                <a:sym typeface="Avenir"/>
              </a:rPr>
              <a:t>Okul Sağlık Programı</a:t>
            </a:r>
            <a:endParaRPr dirty="0"/>
          </a:p>
          <a:p>
            <a:pPr marL="0" marR="0" lvl="0" indent="0" algn="l" rtl="0">
              <a:spcBef>
                <a:spcPts val="0"/>
              </a:spcBef>
              <a:spcAft>
                <a:spcPts val="0"/>
              </a:spcAft>
              <a:buNone/>
            </a:pPr>
            <a:endParaRPr sz="1800" dirty="0">
              <a:solidFill>
                <a:schemeClr val="dk1"/>
              </a:solidFill>
              <a:latin typeface="Avenir"/>
              <a:ea typeface="Avenir"/>
              <a:cs typeface="Avenir"/>
              <a:sym typeface="Aveni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endParaRPr/>
          </a:p>
        </p:txBody>
      </p:sp>
      <p:sp>
        <p:nvSpPr>
          <p:cNvPr id="281" name="Google Shape;281;p17"/>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0"/>
              </a:spcBef>
              <a:spcAft>
                <a:spcPts val="0"/>
              </a:spcAft>
              <a:buClr>
                <a:schemeClr val="dk1"/>
              </a:buClr>
              <a:buSzPts val="1920"/>
              <a:buChar char="•"/>
            </a:pPr>
            <a:r>
              <a:rPr lang="tr-TR" sz="2400" b="1" i="0" dirty="0">
                <a:latin typeface="Times New Roman"/>
                <a:ea typeface="Times New Roman"/>
                <a:cs typeface="Times New Roman"/>
                <a:sym typeface="Times New Roman"/>
              </a:rPr>
              <a:t>Koruyucu: </a:t>
            </a:r>
            <a:r>
              <a:rPr lang="tr-TR" sz="2400" b="0" i="0" dirty="0">
                <a:latin typeface="Times New Roman"/>
                <a:ea typeface="Times New Roman"/>
                <a:cs typeface="Times New Roman"/>
                <a:sym typeface="Times New Roman"/>
              </a:rPr>
              <a:t>Tarama, Tespit, Bulaşıcı Hastalıklar. Birçok ülke için geçerli Acil Bakım Aktiviteleri.</a:t>
            </a:r>
            <a:endParaRPr dirty="0"/>
          </a:p>
          <a:p>
            <a:pPr marL="228600" lvl="0" indent="-228600" algn="l" rtl="0">
              <a:lnSpc>
                <a:spcPct val="120000"/>
              </a:lnSpc>
              <a:spcBef>
                <a:spcPts val="1000"/>
              </a:spcBef>
              <a:spcAft>
                <a:spcPts val="0"/>
              </a:spcAft>
              <a:buClr>
                <a:schemeClr val="dk1"/>
              </a:buClr>
              <a:buSzPts val="1920"/>
              <a:buChar char="•"/>
            </a:pPr>
            <a:r>
              <a:rPr lang="tr-TR" sz="2400" b="1" i="0" dirty="0">
                <a:latin typeface="Times New Roman"/>
                <a:ea typeface="Times New Roman"/>
                <a:cs typeface="Times New Roman"/>
                <a:sym typeface="Times New Roman"/>
              </a:rPr>
              <a:t>Geliştirici: </a:t>
            </a:r>
            <a:r>
              <a:rPr lang="tr-TR" sz="2400" b="0" i="0" dirty="0">
                <a:latin typeface="Times New Roman"/>
                <a:ea typeface="Times New Roman"/>
                <a:cs typeface="Times New Roman"/>
                <a:sym typeface="Times New Roman"/>
              </a:rPr>
              <a:t>Sağlık eğitimi ve öğretiminden en sık geliştirici aktivite olarak bahsedilir.</a:t>
            </a:r>
            <a:endParaRPr dirty="0"/>
          </a:p>
          <a:p>
            <a:pPr marL="228600" lvl="0" indent="-228600" algn="l" rtl="0">
              <a:lnSpc>
                <a:spcPct val="120000"/>
              </a:lnSpc>
              <a:spcBef>
                <a:spcPts val="1000"/>
              </a:spcBef>
              <a:spcAft>
                <a:spcPts val="0"/>
              </a:spcAft>
              <a:buClr>
                <a:schemeClr val="dk1"/>
              </a:buClr>
              <a:buSzPts val="1920"/>
              <a:buChar char="•"/>
            </a:pPr>
            <a:r>
              <a:rPr lang="tr-TR" sz="2400" b="1" i="0" dirty="0">
                <a:latin typeface="Times New Roman"/>
                <a:ea typeface="Times New Roman"/>
                <a:cs typeface="Times New Roman"/>
                <a:sym typeface="Times New Roman"/>
              </a:rPr>
              <a:t>Tedavi: </a:t>
            </a:r>
            <a:r>
              <a:rPr lang="tr-TR" sz="2400" b="0" i="0" dirty="0">
                <a:latin typeface="Times New Roman"/>
                <a:ea typeface="Times New Roman"/>
                <a:cs typeface="Times New Roman"/>
                <a:sym typeface="Times New Roman"/>
              </a:rPr>
              <a:t>Okul sağlığının bir parçası olarak ülkelerarası belirgin değişikliklerle kliniğe gönderme veya tedavi hizmetlerine gönderme. Eğer bu hizmet sağlanamazsa sevk veya izleme işlemi yapılır.</a:t>
            </a:r>
            <a:endParaRPr dirty="0"/>
          </a:p>
          <a:p>
            <a:pPr marL="228600" lvl="0" indent="-228600" algn="l" rtl="0">
              <a:lnSpc>
                <a:spcPct val="120000"/>
              </a:lnSpc>
              <a:spcBef>
                <a:spcPts val="1000"/>
              </a:spcBef>
              <a:spcAft>
                <a:spcPts val="0"/>
              </a:spcAft>
              <a:buClr>
                <a:schemeClr val="dk1"/>
              </a:buClr>
              <a:buSzPts val="1920"/>
              <a:buChar char="•"/>
            </a:pPr>
            <a:r>
              <a:rPr lang="tr-TR" sz="2400" b="1" i="0" dirty="0" err="1">
                <a:latin typeface="Times New Roman"/>
                <a:ea typeface="Times New Roman"/>
                <a:cs typeface="Times New Roman"/>
                <a:sym typeface="Times New Roman"/>
              </a:rPr>
              <a:t>Esenlendirici</a:t>
            </a:r>
            <a:r>
              <a:rPr lang="tr-TR" sz="2400" b="1" i="0" dirty="0">
                <a:latin typeface="Times New Roman"/>
                <a:ea typeface="Times New Roman"/>
                <a:cs typeface="Times New Roman"/>
                <a:sym typeface="Times New Roman"/>
              </a:rPr>
              <a:t>: </a:t>
            </a:r>
            <a:r>
              <a:rPr lang="tr-TR" sz="2400" b="0" i="0" dirty="0">
                <a:latin typeface="Times New Roman"/>
                <a:ea typeface="Times New Roman"/>
                <a:cs typeface="Times New Roman"/>
                <a:sym typeface="Times New Roman"/>
              </a:rPr>
              <a:t>Okul programı olarak çoğunlukla sağlanmaz. Sadece idame ve sağlık denetimi vardır.</a:t>
            </a:r>
            <a:endParaRPr sz="2400" dirty="0"/>
          </a:p>
        </p:txBody>
      </p:sp>
      <p:sp>
        <p:nvSpPr>
          <p:cNvPr id="284" name="Google Shape;284;p17"/>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8"/>
        <p:cNvGrpSpPr/>
        <p:nvPr/>
      </p:nvGrpSpPr>
      <p:grpSpPr>
        <a:xfrm>
          <a:off x="0" y="0"/>
          <a:ext cx="0" cy="0"/>
          <a:chOff x="0" y="0"/>
          <a:chExt cx="0" cy="0"/>
        </a:xfrm>
      </p:grpSpPr>
      <p:sp>
        <p:nvSpPr>
          <p:cNvPr id="290" name="Google Shape;290;p18"/>
          <p:cNvSpPr txBox="1">
            <a:spLocks noGrp="1"/>
          </p:cNvSpPr>
          <p:nvPr>
            <p:ph type="title"/>
          </p:nvPr>
        </p:nvSpPr>
        <p:spPr>
          <a:xfrm>
            <a:off x="5264279" y="384316"/>
            <a:ext cx="6210299" cy="3924142"/>
          </a:xfrm>
          <a:prstGeom prst="rect">
            <a:avLst/>
          </a:prstGeom>
          <a:noFill/>
        </p:spPr>
        <p:txBody>
          <a:bodyPr spcFirstLastPara="1" vert="horz" lIns="91440" tIns="45720" rIns="91440" bIns="45720" rtlCol="0" anchor="ctr" anchorCtr="0">
            <a:normAutofit/>
          </a:bodyPr>
          <a:lstStyle/>
          <a:p>
            <a:pPr marL="0" lvl="0" indent="0" algn="ctr">
              <a:spcAft>
                <a:spcPts val="0"/>
              </a:spcAft>
              <a:buClr>
                <a:schemeClr val="dk1"/>
              </a:buClr>
              <a:buSzPts val="4000"/>
            </a:pPr>
            <a:r>
              <a:rPr lang="en-US" sz="4000" b="1" kern="1200" dirty="0" err="1">
                <a:latin typeface="+mj-lt"/>
                <a:ea typeface="+mj-ea"/>
                <a:cs typeface="+mj-cs"/>
              </a:rPr>
              <a:t>Okulda</a:t>
            </a:r>
            <a:r>
              <a:rPr lang="en-US" sz="4000" b="1" kern="1200" dirty="0">
                <a:latin typeface="+mj-lt"/>
                <a:ea typeface="+mj-ea"/>
                <a:cs typeface="+mj-cs"/>
              </a:rPr>
              <a:t> </a:t>
            </a:r>
            <a:r>
              <a:rPr lang="en-US" sz="4000" b="1" kern="1200" dirty="0" err="1">
                <a:latin typeface="+mj-lt"/>
                <a:ea typeface="+mj-ea"/>
                <a:cs typeface="+mj-cs"/>
              </a:rPr>
              <a:t>Sağlığın</a:t>
            </a:r>
            <a:r>
              <a:rPr lang="en-US" sz="4000" b="1" kern="1200" dirty="0">
                <a:latin typeface="+mj-lt"/>
                <a:ea typeface="+mj-ea"/>
                <a:cs typeface="+mj-cs"/>
              </a:rPr>
              <a:t> </a:t>
            </a:r>
            <a:r>
              <a:rPr lang="en-US" sz="4000" b="1" kern="1200" dirty="0" err="1">
                <a:latin typeface="+mj-lt"/>
                <a:ea typeface="+mj-ea"/>
                <a:cs typeface="+mj-cs"/>
              </a:rPr>
              <a:t>Korunması</a:t>
            </a:r>
            <a:r>
              <a:rPr lang="en-US" sz="4000" b="1" kern="1200" dirty="0">
                <a:latin typeface="+mj-lt"/>
                <a:ea typeface="+mj-ea"/>
                <a:cs typeface="+mj-cs"/>
              </a:rPr>
              <a:t> </a:t>
            </a:r>
            <a:r>
              <a:rPr lang="en-US" sz="4000" b="1" kern="1200" dirty="0" err="1">
                <a:latin typeface="+mj-lt"/>
                <a:ea typeface="+mj-ea"/>
                <a:cs typeface="+mj-cs"/>
              </a:rPr>
              <a:t>ve</a:t>
            </a:r>
            <a:r>
              <a:rPr lang="en-US" sz="4000" b="1" kern="1200" dirty="0">
                <a:latin typeface="+mj-lt"/>
                <a:ea typeface="+mj-ea"/>
                <a:cs typeface="+mj-cs"/>
              </a:rPr>
              <a:t> </a:t>
            </a:r>
            <a:r>
              <a:rPr lang="en-US" sz="4000" b="1" kern="1200" dirty="0" err="1">
                <a:latin typeface="+mj-lt"/>
                <a:ea typeface="+mj-ea"/>
                <a:cs typeface="+mj-cs"/>
              </a:rPr>
              <a:t>Geliştirilmesi</a:t>
            </a:r>
            <a:r>
              <a:rPr lang="en-US" sz="4000" b="1" kern="1200" dirty="0">
                <a:latin typeface="+mj-lt"/>
                <a:ea typeface="+mj-ea"/>
                <a:cs typeface="+mj-cs"/>
              </a:rPr>
              <a:t> </a:t>
            </a:r>
            <a:r>
              <a:rPr lang="en-US" sz="4000" b="1" kern="1200" dirty="0" err="1">
                <a:latin typeface="+mj-lt"/>
                <a:ea typeface="+mj-ea"/>
                <a:cs typeface="+mj-cs"/>
              </a:rPr>
              <a:t>Programı</a:t>
            </a:r>
            <a:r>
              <a:rPr lang="tr-TR" sz="4000" b="1" kern="1200" dirty="0">
                <a:latin typeface="+mj-lt"/>
                <a:ea typeface="+mj-ea"/>
                <a:cs typeface="+mj-cs"/>
              </a:rPr>
              <a:t> ve</a:t>
            </a:r>
            <a:r>
              <a:rPr lang="en-US" sz="4000" b="1" kern="1200" dirty="0">
                <a:latin typeface="+mj-lt"/>
                <a:ea typeface="+mj-ea"/>
                <a:cs typeface="+mj-cs"/>
              </a:rPr>
              <a:t> </a:t>
            </a:r>
            <a:r>
              <a:rPr lang="en-US" sz="4000" b="1" kern="1200" dirty="0" err="1">
                <a:latin typeface="+mj-lt"/>
                <a:ea typeface="+mj-ea"/>
                <a:cs typeface="+mj-cs"/>
              </a:rPr>
              <a:t>Bileşenleri</a:t>
            </a:r>
            <a:endParaRPr lang="en-US" sz="4000" b="1" kern="1200" dirty="0">
              <a:latin typeface="+mj-lt"/>
              <a:ea typeface="+mj-ea"/>
              <a:cs typeface="+mj-cs"/>
            </a:endParaRPr>
          </a:p>
        </p:txBody>
      </p:sp>
      <p:sp>
        <p:nvSpPr>
          <p:cNvPr id="296" name="Google Shape;296;p18"/>
          <p:cNvSpPr txBox="1">
            <a:spLocks noGrp="1"/>
          </p:cNvSpPr>
          <p:nvPr>
            <p:ph type="ftr" sz="quarter" idx="11"/>
          </p:nvPr>
        </p:nvSpPr>
        <p:spPr>
          <a:xfrm>
            <a:off x="540775" y="6213988"/>
            <a:ext cx="8790038" cy="507488"/>
          </a:xfrm>
          <a:prstGeom prst="rect">
            <a:avLst/>
          </a:prstGeom>
        </p:spPr>
        <p:txBody>
          <a:bodyPr spcFirstLastPara="1" vert="horz" lIns="91440" tIns="45720" rIns="91440" bIns="45720" rtlCol="0" anchor="ctr" anchorCtr="0">
            <a:normAutofit/>
          </a:bodyPr>
          <a:lstStyle/>
          <a:p>
            <a:pPr algn="l">
              <a:lnSpc>
                <a:spcPct val="90000"/>
              </a:lnSpc>
            </a:pPr>
            <a:r>
              <a:rPr lang="en-US" sz="900" kern="1200" dirty="0">
                <a:solidFill>
                  <a:schemeClr val="tx1">
                    <a:alpha val="80000"/>
                  </a:schemeClr>
                </a:solidFill>
                <a:latin typeface="+mn-lt"/>
                <a:ea typeface="+mn-ea"/>
                <a:cs typeface="+mn-cs"/>
              </a:rPr>
              <a:t>OKULDA SAĞLIĞIN KORUNMASI VE GELIŞTIRILMESI PROGRAMI</a:t>
            </a:r>
            <a:r>
              <a:rPr lang="tr-TR" sz="900" u="sng" dirty="0">
                <a:solidFill>
                  <a:schemeClr val="tx1">
                    <a:alpha val="80000"/>
                  </a:schemeClr>
                </a:solidFill>
              </a:rPr>
              <a:t>, </a:t>
            </a:r>
            <a:r>
              <a:rPr lang="en-US" sz="900" kern="1200" dirty="0">
                <a:solidFill>
                  <a:schemeClr val="tx1">
                    <a:alpha val="80000"/>
                  </a:schemeClr>
                </a:solidFill>
                <a:latin typeface="+mn-lt"/>
                <a:ea typeface="+mn-ea"/>
                <a:cs typeface="+mn-cs"/>
                <a:hlinkClick r:id="rId3"/>
              </a:rPr>
              <a:t>https://hsgm.saglik.gov.tr/depo/birimler/cocuk-ergen-sagligi-db/Dokumanlar/Egitim_Dokumanlari/Saglik_Personeli/Okulda_Sagligin_Korunmasi_ve_Gelistirilmesi.pdf</a:t>
            </a:r>
            <a:r>
              <a:rPr lang="tr-TR" sz="900" kern="1200" dirty="0">
                <a:solidFill>
                  <a:schemeClr val="tx1">
                    <a:alpha val="80000"/>
                  </a:schemeClr>
                </a:solidFill>
                <a:latin typeface="+mn-lt"/>
                <a:ea typeface="+mn-ea"/>
                <a:cs typeface="+mn-cs"/>
              </a:rPr>
              <a:t> </a:t>
            </a:r>
            <a:r>
              <a:rPr lang="en-US" sz="900" kern="1200" dirty="0">
                <a:solidFill>
                  <a:schemeClr val="tx1">
                    <a:alpha val="80000"/>
                  </a:schemeClr>
                </a:solidFill>
                <a:latin typeface="+mn-lt"/>
                <a:ea typeface="+mn-ea"/>
                <a:cs typeface="+mn-cs"/>
              </a:rPr>
              <a:t>(ERIŞIM TARIHI: </a:t>
            </a:r>
            <a:r>
              <a:rPr lang="tr-TR" sz="900" kern="1200" dirty="0">
                <a:solidFill>
                  <a:schemeClr val="tx1">
                    <a:alpha val="80000"/>
                  </a:schemeClr>
                </a:solidFill>
                <a:latin typeface="+mn-lt"/>
                <a:ea typeface="+mn-ea"/>
                <a:cs typeface="+mn-cs"/>
              </a:rPr>
              <a:t>03.02</a:t>
            </a:r>
            <a:r>
              <a:rPr lang="en-US" sz="900" kern="1200" dirty="0">
                <a:solidFill>
                  <a:schemeClr val="tx1">
                    <a:alpha val="80000"/>
                  </a:schemeClr>
                </a:solidFill>
                <a:latin typeface="+mn-lt"/>
                <a:ea typeface="+mn-ea"/>
                <a:cs typeface="+mn-cs"/>
              </a:rPr>
              <a:t>.202</a:t>
            </a:r>
            <a:r>
              <a:rPr lang="tr-TR" sz="900" kern="1200" dirty="0">
                <a:solidFill>
                  <a:schemeClr val="tx1">
                    <a:alpha val="80000"/>
                  </a:schemeClr>
                </a:solidFill>
                <a:latin typeface="+mn-lt"/>
                <a:ea typeface="+mn-ea"/>
                <a:cs typeface="+mn-cs"/>
              </a:rPr>
              <a:t>4</a:t>
            </a:r>
            <a:r>
              <a:rPr lang="en-US" sz="900" kern="1200" dirty="0">
                <a:solidFill>
                  <a:schemeClr val="tx1">
                    <a:alpha val="80000"/>
                  </a:schemeClr>
                </a:solidFill>
                <a:latin typeface="+mn-lt"/>
                <a:ea typeface="+mn-ea"/>
                <a:cs typeface="+mn-cs"/>
              </a:rPr>
              <a:t>)</a:t>
            </a:r>
            <a:endParaRPr lang="tr-TR" sz="900" kern="1200" dirty="0">
              <a:solidFill>
                <a:schemeClr val="tx1">
                  <a:alpha val="80000"/>
                </a:schemeClr>
              </a:solidFill>
              <a:latin typeface="+mn-lt"/>
              <a:ea typeface="+mn-ea"/>
              <a:cs typeface="+mn-cs"/>
            </a:endParaRPr>
          </a:p>
          <a:p>
            <a:pPr lvl="0" indent="0" algn="l">
              <a:lnSpc>
                <a:spcPct val="90000"/>
              </a:lnSpc>
              <a:spcBef>
                <a:spcPts val="0"/>
              </a:spcBef>
              <a:spcAft>
                <a:spcPts val="0"/>
              </a:spcAft>
              <a:buNone/>
            </a:pPr>
            <a:endParaRPr lang="en-US" sz="900" kern="1200" dirty="0">
              <a:solidFill>
                <a:schemeClr val="tx1">
                  <a:alpha val="80000"/>
                </a:schemeClr>
              </a:solidFill>
              <a:latin typeface="+mn-lt"/>
              <a:ea typeface="+mn-ea"/>
              <a:cs typeface="+mn-cs"/>
            </a:endParaRPr>
          </a:p>
        </p:txBody>
      </p:sp>
      <p:sp>
        <p:nvSpPr>
          <p:cNvPr id="298" name="Google Shape;298;p18"/>
          <p:cNvSpPr txBox="1">
            <a:spLocks noGrp="1"/>
          </p:cNvSpPr>
          <p:nvPr>
            <p:ph type="sldNum" sz="quarter" idx="12"/>
          </p:nvPr>
        </p:nvSpPr>
        <p:spPr>
          <a:xfrm>
            <a:off x="11034184" y="6356350"/>
            <a:ext cx="514349" cy="365125"/>
          </a:xfrm>
          <a:prstGeom prst="rect">
            <a:avLst/>
          </a:prstGeom>
        </p:spPr>
        <p:txBody>
          <a:bodyPr spcFirstLastPara="1" vert="horz" lIns="91440" tIns="45720" rIns="91440" bIns="45720" rtlCol="0" anchor="ctr" anchorCtr="0">
            <a:normAutofit/>
          </a:bodyPr>
          <a:lstStyle/>
          <a:p>
            <a:pPr lvl="0" indent="0">
              <a:spcBef>
                <a:spcPts val="0"/>
              </a:spcBef>
              <a:spcAft>
                <a:spcPts val="600"/>
              </a:spcAft>
              <a:buNone/>
            </a:pPr>
            <a:fld id="{00000000-1234-1234-1234-123412341234}" type="slidenum">
              <a:rPr lang="en-US">
                <a:solidFill>
                  <a:schemeClr val="tx1">
                    <a:alpha val="80000"/>
                  </a:schemeClr>
                </a:solidFill>
              </a:rPr>
              <a:pPr lvl="0" indent="0">
                <a:spcBef>
                  <a:spcPts val="0"/>
                </a:spcBef>
                <a:spcAft>
                  <a:spcPts val="600"/>
                </a:spcAft>
                <a:buNone/>
              </a:pPr>
              <a:t>24</a:t>
            </a:fld>
            <a:endParaRPr lang="en-US">
              <a:solidFill>
                <a:schemeClr val="tx1">
                  <a:alpha val="80000"/>
                </a:schemeClr>
              </a:solidFill>
            </a:endParaRPr>
          </a:p>
        </p:txBody>
      </p:sp>
      <p:pic>
        <p:nvPicPr>
          <p:cNvPr id="294" name="Google Shape;294;p18" descr="metin, ekran görüntüsü, daire, yazı tipi içeren bir resim&#10;&#10;Açıklama otomatik olarak oluşturuldu"/>
          <p:cNvPicPr preferRelativeResize="0"/>
          <p:nvPr/>
        </p:nvPicPr>
        <p:blipFill rotWithShape="1">
          <a:blip r:embed="rId4"/>
          <a:stretch/>
        </p:blipFill>
        <p:spPr>
          <a:xfrm>
            <a:off x="443657" y="1137100"/>
            <a:ext cx="4046633" cy="4207588"/>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Resim 5" descr="metin, ekran görüntüsü, yazı tipi, sayı, numara içeren bir resim&#10;&#10;Açıklama otomatik olarak oluşturuldu">
            <a:extLst>
              <a:ext uri="{FF2B5EF4-FFF2-40B4-BE49-F238E27FC236}">
                <a16:creationId xmlns:a16="http://schemas.microsoft.com/office/drawing/2014/main" id="{6DC53358-AEA8-41B2-0E32-E463EB3AEBCD}"/>
              </a:ext>
            </a:extLst>
          </p:cNvPr>
          <p:cNvPicPr>
            <a:picLocks noChangeAspect="1"/>
          </p:cNvPicPr>
          <p:nvPr/>
        </p:nvPicPr>
        <p:blipFill>
          <a:blip r:embed="rId3"/>
          <a:stretch>
            <a:fillRect/>
          </a:stretch>
        </p:blipFill>
        <p:spPr>
          <a:xfrm>
            <a:off x="643467" y="2215811"/>
            <a:ext cx="10905066" cy="2426376"/>
          </a:xfrm>
          <a:prstGeom prst="rect">
            <a:avLst/>
          </a:prstGeom>
        </p:spPr>
      </p:pic>
      <p:sp>
        <p:nvSpPr>
          <p:cNvPr id="4" name="Slayt Numarası Yer Tutucusu 3">
            <a:extLst>
              <a:ext uri="{FF2B5EF4-FFF2-40B4-BE49-F238E27FC236}">
                <a16:creationId xmlns:a16="http://schemas.microsoft.com/office/drawing/2014/main" id="{36B1BBA3-1C97-2EE1-AD0D-F2A06DDE01B0}"/>
              </a:ext>
            </a:extLst>
          </p:cNvPr>
          <p:cNvSpPr>
            <a:spLocks noGrp="1"/>
          </p:cNvSpPr>
          <p:nvPr>
            <p:ph type="sldNum" sz="quarter" idx="12"/>
          </p:nvPr>
        </p:nvSpPr>
        <p:spPr/>
        <p:txBody>
          <a:bodyPr vert="horz" lIns="91440" tIns="45720" rIns="91440" bIns="45720" rtlCol="0" anchor="ctr">
            <a:normAutofit/>
          </a:bodyPr>
          <a:lstStyle/>
          <a:p>
            <a:pPr lvl="0" indent="0">
              <a:spcBef>
                <a:spcPts val="0"/>
              </a:spcBef>
              <a:spcAft>
                <a:spcPts val="600"/>
              </a:spcAft>
              <a:buNone/>
            </a:pPr>
            <a:fld id="{00000000-1234-1234-1234-123412341234}" type="slidenum">
              <a:rPr lang="en-US" smtClean="0"/>
              <a:pPr lvl="0" indent="0">
                <a:spcBef>
                  <a:spcPts val="0"/>
                </a:spcBef>
                <a:spcAft>
                  <a:spcPts val="600"/>
                </a:spcAft>
                <a:buNone/>
              </a:pPr>
              <a:t>25</a:t>
            </a:fld>
            <a:endParaRPr lang="en-US"/>
          </a:p>
        </p:txBody>
      </p:sp>
      <p:cxnSp>
        <p:nvCxnSpPr>
          <p:cNvPr id="9" name="Düz Ok Bağlayıcısı 8">
            <a:extLst>
              <a:ext uri="{FF2B5EF4-FFF2-40B4-BE49-F238E27FC236}">
                <a16:creationId xmlns:a16="http://schemas.microsoft.com/office/drawing/2014/main" id="{57EB8DFA-E876-1FEB-A79E-EF05DE8FF8B7}"/>
              </a:ext>
            </a:extLst>
          </p:cNvPr>
          <p:cNvCxnSpPr/>
          <p:nvPr/>
        </p:nvCxnSpPr>
        <p:spPr>
          <a:xfrm>
            <a:off x="3559278" y="1963994"/>
            <a:ext cx="1661652" cy="164444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ABB54442-7925-207A-038B-078F76BA43C2}"/>
              </a:ext>
            </a:extLst>
          </p:cNvPr>
          <p:cNvSpPr/>
          <p:nvPr/>
        </p:nvSpPr>
        <p:spPr>
          <a:xfrm>
            <a:off x="5220930" y="3428999"/>
            <a:ext cx="806244" cy="43125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Metin kutusu 11">
            <a:extLst>
              <a:ext uri="{FF2B5EF4-FFF2-40B4-BE49-F238E27FC236}">
                <a16:creationId xmlns:a16="http://schemas.microsoft.com/office/drawing/2014/main" id="{26942A66-EDEF-736F-22DB-599FBD6D7D72}"/>
              </a:ext>
            </a:extLst>
          </p:cNvPr>
          <p:cNvSpPr txBox="1"/>
          <p:nvPr/>
        </p:nvSpPr>
        <p:spPr>
          <a:xfrm>
            <a:off x="3421626" y="1779328"/>
            <a:ext cx="6096000" cy="369332"/>
          </a:xfrm>
          <a:prstGeom prst="rect">
            <a:avLst/>
          </a:prstGeom>
          <a:noFill/>
        </p:spPr>
        <p:txBody>
          <a:bodyPr wrap="square">
            <a:spAutoFit/>
          </a:bodyPr>
          <a:lstStyle/>
          <a:p>
            <a:r>
              <a:rPr lang="tr-TR" dirty="0"/>
              <a:t> [2022/'23 öğretim yılı - </a:t>
            </a:r>
            <a:r>
              <a:rPr lang="tr-TR" dirty="0" err="1"/>
              <a:t>The</a:t>
            </a:r>
            <a:r>
              <a:rPr lang="tr-TR" dirty="0"/>
              <a:t> </a:t>
            </a:r>
            <a:r>
              <a:rPr lang="tr-TR" dirty="0" err="1"/>
              <a:t>educational</a:t>
            </a:r>
            <a:r>
              <a:rPr lang="tr-TR" dirty="0"/>
              <a:t> </a:t>
            </a:r>
            <a:r>
              <a:rPr lang="tr-TR" dirty="0" err="1"/>
              <a:t>year</a:t>
            </a:r>
            <a:r>
              <a:rPr lang="tr-TR" dirty="0"/>
              <a:t> 2022/'23]</a:t>
            </a:r>
          </a:p>
        </p:txBody>
      </p:sp>
      <p:sp>
        <p:nvSpPr>
          <p:cNvPr id="3" name="Metin kutusu 2">
            <a:extLst>
              <a:ext uri="{FF2B5EF4-FFF2-40B4-BE49-F238E27FC236}">
                <a16:creationId xmlns:a16="http://schemas.microsoft.com/office/drawing/2014/main" id="{C5B370A3-906A-6E45-0261-94510AD4EDE9}"/>
              </a:ext>
            </a:extLst>
          </p:cNvPr>
          <p:cNvSpPr txBox="1"/>
          <p:nvPr/>
        </p:nvSpPr>
        <p:spPr>
          <a:xfrm>
            <a:off x="511278" y="6356350"/>
            <a:ext cx="6096000" cy="276999"/>
          </a:xfrm>
          <a:prstGeom prst="rect">
            <a:avLst/>
          </a:prstGeom>
          <a:noFill/>
        </p:spPr>
        <p:txBody>
          <a:bodyPr wrap="square">
            <a:sp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tr-TR" sz="1200" b="0" i="0" u="none" strike="noStrike" kern="0" cap="none" spc="0" normalizeH="0" baseline="0" noProof="0" dirty="0">
                <a:ln>
                  <a:noFill/>
                </a:ln>
                <a:solidFill>
                  <a:srgbClr val="000000"/>
                </a:solidFill>
                <a:effectLst/>
                <a:uLnTx/>
                <a:uFillTx/>
                <a:latin typeface="Calibri"/>
                <a:ea typeface="Calibri"/>
                <a:cs typeface="Calibri"/>
                <a:sym typeface="Calibri"/>
              </a:rPr>
              <a:t>https://sgb.meb.gov.tr/www/icerik_goruntule.php?KNO=508</a:t>
            </a:r>
          </a:p>
        </p:txBody>
      </p:sp>
    </p:spTree>
    <p:extLst>
      <p:ext uri="{BB962C8B-B14F-4D97-AF65-F5344CB8AC3E}">
        <p14:creationId xmlns:p14="http://schemas.microsoft.com/office/powerpoint/2010/main" val="141988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dirty="0"/>
              <a:t>Ülkemizde Okul Sağlığı Çalışmaları, Tarihçesi ve Mevzuatı</a:t>
            </a:r>
            <a:endParaRPr dirty="0"/>
          </a:p>
        </p:txBody>
      </p:sp>
      <p:sp>
        <p:nvSpPr>
          <p:cNvPr id="304" name="Google Shape;304;p19"/>
          <p:cNvSpPr txBox="1">
            <a:spLocks noGrp="1"/>
          </p:cNvSpPr>
          <p:nvPr>
            <p:ph idx="1"/>
          </p:nvPr>
        </p:nvSpPr>
        <p:spPr>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120000"/>
              </a:lnSpc>
              <a:spcBef>
                <a:spcPts val="0"/>
              </a:spcBef>
              <a:spcAft>
                <a:spcPts val="0"/>
              </a:spcAft>
              <a:buClr>
                <a:schemeClr val="dk1"/>
              </a:buClr>
              <a:buSzPts val="1600"/>
              <a:buChar char="•"/>
            </a:pPr>
            <a:r>
              <a:rPr lang="tr-TR" dirty="0"/>
              <a:t>Bilinen en eski belge 10 Şubat 1912 tarihli “</a:t>
            </a:r>
            <a:r>
              <a:rPr lang="tr-TR" b="1" i="1" dirty="0"/>
              <a:t>Bilumum </a:t>
            </a:r>
            <a:r>
              <a:rPr lang="tr-TR" b="1" i="1" dirty="0" err="1"/>
              <a:t>Mekatipte</a:t>
            </a:r>
            <a:r>
              <a:rPr lang="tr-TR" b="1" i="1" dirty="0"/>
              <a:t> Emraz-ı </a:t>
            </a:r>
            <a:r>
              <a:rPr lang="tr-TR" b="1" i="1" dirty="0" err="1"/>
              <a:t>Sariyenin</a:t>
            </a:r>
            <a:r>
              <a:rPr lang="tr-TR" b="1" i="1" dirty="0"/>
              <a:t> </a:t>
            </a:r>
            <a:r>
              <a:rPr lang="tr-TR" b="1" i="1" dirty="0" err="1"/>
              <a:t>Men’i,Tevessüü</a:t>
            </a:r>
            <a:r>
              <a:rPr lang="tr-TR" b="1" i="1" dirty="0"/>
              <a:t> ve </a:t>
            </a:r>
            <a:r>
              <a:rPr lang="tr-TR" b="1" i="1" dirty="0" err="1"/>
              <a:t>İntisarı</a:t>
            </a:r>
            <a:r>
              <a:rPr lang="tr-TR" b="1" i="1" dirty="0"/>
              <a:t> Hakkında Nizamname</a:t>
            </a:r>
            <a:r>
              <a:rPr lang="tr-TR" dirty="0"/>
              <a:t>”</a:t>
            </a:r>
            <a:endParaRPr dirty="0"/>
          </a:p>
          <a:p>
            <a:pPr marL="228600" lvl="0" indent="-228600" algn="l" rtl="0">
              <a:lnSpc>
                <a:spcPct val="120000"/>
              </a:lnSpc>
              <a:spcBef>
                <a:spcPts val="1000"/>
              </a:spcBef>
              <a:spcAft>
                <a:spcPts val="0"/>
              </a:spcAft>
              <a:buClr>
                <a:schemeClr val="dk1"/>
              </a:buClr>
              <a:buSzPts val="1600"/>
              <a:buChar char="•"/>
            </a:pPr>
            <a:r>
              <a:rPr lang="tr-TR" dirty="0"/>
              <a:t>23 Eylül 1913 yılında “</a:t>
            </a:r>
            <a:r>
              <a:rPr lang="tr-TR" b="1" i="1" dirty="0"/>
              <a:t>Tedrisatı İptidaiye Kanunu </a:t>
            </a:r>
            <a:r>
              <a:rPr lang="tr-TR" b="1" i="1" dirty="0" err="1"/>
              <a:t>Muvakkatı</a:t>
            </a:r>
            <a:r>
              <a:rPr lang="tr-TR" dirty="0"/>
              <a:t>”</a:t>
            </a:r>
            <a:endParaRPr dirty="0"/>
          </a:p>
          <a:p>
            <a:pPr marL="228600" lvl="0" indent="-228600" algn="l" rtl="0">
              <a:lnSpc>
                <a:spcPct val="120000"/>
              </a:lnSpc>
              <a:spcBef>
                <a:spcPts val="1000"/>
              </a:spcBef>
              <a:spcAft>
                <a:spcPts val="0"/>
              </a:spcAft>
              <a:buClr>
                <a:schemeClr val="dk1"/>
              </a:buClr>
              <a:buSzPts val="1600"/>
              <a:buChar char="•"/>
            </a:pPr>
            <a:r>
              <a:rPr lang="tr-TR" dirty="0"/>
              <a:t>3 Ocak 1927’de yayınlanan bir yönerge ile ilkokul müfettişlerine, okulların hijyenik koşullarının ve öğrencilerin sağlık durumlarının incelenmesi yetkisi verilmiş bu sorunların giderilmesinde öğretmenler görevlendirilmiştir. </a:t>
            </a:r>
            <a:endParaRPr dirty="0"/>
          </a:p>
          <a:p>
            <a:pPr marL="228600" lvl="0" indent="-228600" algn="l" rtl="0">
              <a:lnSpc>
                <a:spcPct val="120000"/>
              </a:lnSpc>
              <a:spcBef>
                <a:spcPts val="1000"/>
              </a:spcBef>
              <a:spcAft>
                <a:spcPts val="0"/>
              </a:spcAft>
              <a:buClr>
                <a:schemeClr val="dk1"/>
              </a:buClr>
              <a:buSzPts val="1600"/>
              <a:buChar char="•"/>
            </a:pPr>
            <a:r>
              <a:rPr lang="tr-TR" dirty="0"/>
              <a:t>1930 yılında çıkarılan </a:t>
            </a:r>
            <a:r>
              <a:rPr lang="tr-TR" b="1" i="1" dirty="0"/>
              <a:t>Umumi </a:t>
            </a:r>
            <a:r>
              <a:rPr lang="tr-TR" b="1" i="1" dirty="0" err="1"/>
              <a:t>Hıfzıssıha</a:t>
            </a:r>
            <a:r>
              <a:rPr lang="tr-TR" b="1" i="1" dirty="0"/>
              <a:t> Kanunu</a:t>
            </a:r>
            <a:r>
              <a:rPr lang="tr-TR" dirty="0"/>
              <a:t>’nun 163. ve 164. maddeleri okul sağlığı ile ilgilidir </a:t>
            </a:r>
            <a:endParaRPr dirty="0"/>
          </a:p>
          <a:p>
            <a:pPr marL="228600" lvl="0" indent="-127000" algn="l" rtl="0">
              <a:lnSpc>
                <a:spcPct val="120000"/>
              </a:lnSpc>
              <a:spcBef>
                <a:spcPts val="1000"/>
              </a:spcBef>
              <a:spcAft>
                <a:spcPts val="0"/>
              </a:spcAft>
              <a:buClr>
                <a:schemeClr val="dk1"/>
              </a:buClr>
              <a:buSzPts val="1600"/>
              <a:buNone/>
            </a:pPr>
            <a:endParaRPr dirty="0"/>
          </a:p>
        </p:txBody>
      </p:sp>
      <p:sp>
        <p:nvSpPr>
          <p:cNvPr id="2" name="Google Shape;296;p18">
            <a:extLst>
              <a:ext uri="{FF2B5EF4-FFF2-40B4-BE49-F238E27FC236}">
                <a16:creationId xmlns:a16="http://schemas.microsoft.com/office/drawing/2014/main" id="{B3599AE5-7B0F-1D15-C73E-3C5B27B3BBD1}"/>
              </a:ext>
            </a:extLst>
          </p:cNvPr>
          <p:cNvSpPr txBox="1">
            <a:spLocks noGrp="1"/>
          </p:cNvSpPr>
          <p:nvPr>
            <p:ph type="ftr" sz="quarter" idx="11"/>
          </p:nvPr>
        </p:nvSpPr>
        <p:spPr>
          <a:xfrm>
            <a:off x="838200" y="6311900"/>
            <a:ext cx="8790038" cy="507488"/>
          </a:xfrm>
          <a:prstGeom prst="rect">
            <a:avLst/>
          </a:prstGeom>
        </p:spPr>
        <p:txBody>
          <a:bodyPr spcFirstLastPara="1" vert="horz" lIns="91440" tIns="45720" rIns="91440" bIns="45720" rtlCol="0" anchor="ctr" anchorCtr="0">
            <a:normAutofit/>
          </a:bodyPr>
          <a:lstStyle/>
          <a:p>
            <a:pPr algn="l">
              <a:lnSpc>
                <a:spcPct val="90000"/>
              </a:lnSpc>
            </a:pPr>
            <a:r>
              <a:rPr lang="en-US" sz="900" kern="1200" dirty="0">
                <a:solidFill>
                  <a:schemeClr val="tx1">
                    <a:alpha val="80000"/>
                  </a:schemeClr>
                </a:solidFill>
                <a:latin typeface="+mn-lt"/>
                <a:ea typeface="+mn-ea"/>
                <a:cs typeface="+mn-cs"/>
              </a:rPr>
              <a:t>OKULDA SAĞLIĞIN KORUNMASI VE GELIŞTIRILMESI PROGRAMI</a:t>
            </a:r>
            <a:r>
              <a:rPr lang="tr-TR" sz="900" u="sng" dirty="0">
                <a:solidFill>
                  <a:schemeClr val="tx1">
                    <a:alpha val="80000"/>
                  </a:schemeClr>
                </a:solidFill>
              </a:rPr>
              <a:t>, </a:t>
            </a:r>
            <a:r>
              <a:rPr lang="en-US" sz="900" kern="1200" dirty="0">
                <a:solidFill>
                  <a:schemeClr val="tx1">
                    <a:alpha val="80000"/>
                  </a:schemeClr>
                </a:solidFill>
                <a:latin typeface="+mn-lt"/>
                <a:ea typeface="+mn-ea"/>
                <a:cs typeface="+mn-cs"/>
                <a:hlinkClick r:id="rId3"/>
              </a:rPr>
              <a:t>https://hsgm.saglik.gov.tr/depo/birimler/cocuk-ergen-sagligi-db/Dokumanlar/Egitim_Dokumanlari/Saglik_Personeli/Okulda_Sagligin_Korunmasi_ve_Gelistirilmesi.pdf</a:t>
            </a:r>
            <a:r>
              <a:rPr lang="tr-TR" sz="900" kern="1200" dirty="0">
                <a:solidFill>
                  <a:schemeClr val="tx1">
                    <a:alpha val="80000"/>
                  </a:schemeClr>
                </a:solidFill>
                <a:latin typeface="+mn-lt"/>
                <a:ea typeface="+mn-ea"/>
                <a:cs typeface="+mn-cs"/>
              </a:rPr>
              <a:t> </a:t>
            </a:r>
            <a:r>
              <a:rPr lang="en-US" sz="900" kern="1200" dirty="0">
                <a:solidFill>
                  <a:schemeClr val="tx1">
                    <a:alpha val="80000"/>
                  </a:schemeClr>
                </a:solidFill>
                <a:latin typeface="+mn-lt"/>
                <a:ea typeface="+mn-ea"/>
                <a:cs typeface="+mn-cs"/>
              </a:rPr>
              <a:t>(ERIŞIM TARIHI: </a:t>
            </a:r>
            <a:r>
              <a:rPr lang="tr-TR" sz="900" kern="1200" dirty="0">
                <a:solidFill>
                  <a:schemeClr val="tx1">
                    <a:alpha val="80000"/>
                  </a:schemeClr>
                </a:solidFill>
                <a:latin typeface="+mn-lt"/>
                <a:ea typeface="+mn-ea"/>
                <a:cs typeface="+mn-cs"/>
              </a:rPr>
              <a:t>03.02</a:t>
            </a:r>
            <a:r>
              <a:rPr lang="en-US" sz="900" kern="1200" dirty="0">
                <a:solidFill>
                  <a:schemeClr val="tx1">
                    <a:alpha val="80000"/>
                  </a:schemeClr>
                </a:solidFill>
                <a:latin typeface="+mn-lt"/>
                <a:ea typeface="+mn-ea"/>
                <a:cs typeface="+mn-cs"/>
              </a:rPr>
              <a:t>.202</a:t>
            </a:r>
            <a:r>
              <a:rPr lang="tr-TR" sz="900" kern="1200" dirty="0">
                <a:solidFill>
                  <a:schemeClr val="tx1">
                    <a:alpha val="80000"/>
                  </a:schemeClr>
                </a:solidFill>
                <a:latin typeface="+mn-lt"/>
                <a:ea typeface="+mn-ea"/>
                <a:cs typeface="+mn-cs"/>
              </a:rPr>
              <a:t>4</a:t>
            </a:r>
            <a:r>
              <a:rPr lang="en-US" sz="900" kern="1200" dirty="0">
                <a:solidFill>
                  <a:schemeClr val="tx1">
                    <a:alpha val="80000"/>
                  </a:schemeClr>
                </a:solidFill>
                <a:latin typeface="+mn-lt"/>
                <a:ea typeface="+mn-ea"/>
                <a:cs typeface="+mn-cs"/>
              </a:rPr>
              <a:t>)</a:t>
            </a:r>
            <a:endParaRPr lang="tr-TR" sz="900" kern="1200" dirty="0">
              <a:solidFill>
                <a:schemeClr val="tx1">
                  <a:alpha val="80000"/>
                </a:schemeClr>
              </a:solidFill>
              <a:latin typeface="+mn-lt"/>
              <a:ea typeface="+mn-ea"/>
              <a:cs typeface="+mn-cs"/>
            </a:endParaRPr>
          </a:p>
          <a:p>
            <a:pPr lvl="0" indent="0" algn="l">
              <a:lnSpc>
                <a:spcPct val="90000"/>
              </a:lnSpc>
              <a:spcBef>
                <a:spcPts val="0"/>
              </a:spcBef>
              <a:spcAft>
                <a:spcPts val="0"/>
              </a:spcAft>
              <a:buNone/>
            </a:pPr>
            <a:endParaRPr lang="en-US" sz="900" kern="1200" dirty="0">
              <a:solidFill>
                <a:schemeClr val="tx1">
                  <a:alpha val="80000"/>
                </a:schemeClr>
              </a:solidFill>
              <a:latin typeface="+mn-lt"/>
              <a:ea typeface="+mn-ea"/>
              <a:cs typeface="+mn-cs"/>
            </a:endParaRPr>
          </a:p>
        </p:txBody>
      </p:sp>
      <p:sp>
        <p:nvSpPr>
          <p:cNvPr id="307" name="Google Shape;307;p19"/>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26</a:t>
            </a:fld>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9872B0B-9C2B-BA96-EC04-18CAFD08E564}"/>
              </a:ext>
            </a:extLst>
          </p:cNvPr>
          <p:cNvSpPr>
            <a:spLocks noGrp="1"/>
          </p:cNvSpPr>
          <p:nvPr>
            <p:ph idx="1"/>
          </p:nvPr>
        </p:nvSpPr>
        <p:spPr>
          <a:xfrm>
            <a:off x="838200" y="511277"/>
            <a:ext cx="10515600" cy="5665686"/>
          </a:xfrm>
        </p:spPr>
        <p:txBody>
          <a:bodyPr/>
          <a:lstStyle/>
          <a:p>
            <a:pPr marL="0" indent="0">
              <a:buNone/>
            </a:pPr>
            <a:r>
              <a:rPr lang="tr-TR" dirty="0"/>
              <a:t>Anayasamızda 7 Mayıs 2010 tarihinde 41.Maddede (Ek Fıkra: 12.09.2010-5982/4 </a:t>
            </a:r>
            <a:r>
              <a:rPr lang="tr-TR" dirty="0" err="1"/>
              <a:t>md.</a:t>
            </a:r>
            <a:r>
              <a:rPr lang="tr-TR" dirty="0"/>
              <a:t>) yapılan değişiklikle </a:t>
            </a:r>
          </a:p>
          <a:p>
            <a:pPr marL="0" indent="0">
              <a:buNone/>
            </a:pPr>
            <a:endParaRPr lang="tr-TR" dirty="0"/>
          </a:p>
          <a:p>
            <a:pPr marL="0" indent="0">
              <a:buNone/>
            </a:pPr>
            <a:r>
              <a:rPr lang="tr-TR" dirty="0"/>
              <a:t>‘Her çocuk, korunma ve bakımdan yararlanma, yüksek yararına açıkça aykırı olmadıkça, ana ve babasıyla kişisel ve doğrudan ilişki kurma ve sürdürme hakkına sahiptir. Devlet, her türlü istismara ve şiddete karşı çocukları koruyucu tedbirler alır’ </a:t>
            </a:r>
          </a:p>
          <a:p>
            <a:pPr marL="0" indent="0">
              <a:buNone/>
            </a:pPr>
            <a:endParaRPr lang="tr-TR" dirty="0"/>
          </a:p>
          <a:p>
            <a:pPr marL="0" indent="0">
              <a:buNone/>
            </a:pPr>
            <a:r>
              <a:rPr lang="tr-TR" dirty="0"/>
              <a:t>ibareleri eklenmiştir. Böylece Birleşmiş Milletler (BM) Çocuk Hakları Sözleşmesi’nde yer alan bazı haklara Anayasa’da da yer verilerek pekiştirildiği görülmektedir.</a:t>
            </a:r>
          </a:p>
        </p:txBody>
      </p:sp>
      <p:sp>
        <p:nvSpPr>
          <p:cNvPr id="4" name="Slayt Numarası Yer Tutucusu 3">
            <a:extLst>
              <a:ext uri="{FF2B5EF4-FFF2-40B4-BE49-F238E27FC236}">
                <a16:creationId xmlns:a16="http://schemas.microsoft.com/office/drawing/2014/main" id="{F064314A-25CF-BE84-0FB6-79CA7CFEFE6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27</a:t>
            </a:fld>
            <a:endParaRPr lang="tr-TR"/>
          </a:p>
        </p:txBody>
      </p:sp>
      <p:sp>
        <p:nvSpPr>
          <p:cNvPr id="2" name="Metin kutusu 1">
            <a:extLst>
              <a:ext uri="{FF2B5EF4-FFF2-40B4-BE49-F238E27FC236}">
                <a16:creationId xmlns:a16="http://schemas.microsoft.com/office/drawing/2014/main" id="{6FFC045B-8032-73DA-D2CC-9F9966494C93}"/>
              </a:ext>
            </a:extLst>
          </p:cNvPr>
          <p:cNvSpPr txBox="1"/>
          <p:nvPr/>
        </p:nvSpPr>
        <p:spPr>
          <a:xfrm>
            <a:off x="766917" y="6292691"/>
            <a:ext cx="6096000" cy="246221"/>
          </a:xfrm>
          <a:prstGeom prst="rect">
            <a:avLst/>
          </a:prstGeom>
          <a:noFill/>
        </p:spPr>
        <p:txBody>
          <a:bodyPr wrap="square">
            <a:spAutoFit/>
          </a:bodyPr>
          <a:lstStyle/>
          <a:p>
            <a:r>
              <a:rPr lang="tr-TR" sz="1000" dirty="0"/>
              <a:t>https://dergipark.org.tr/tr/download/article-file/19706</a:t>
            </a:r>
          </a:p>
        </p:txBody>
      </p:sp>
    </p:spTree>
    <p:extLst>
      <p:ext uri="{BB962C8B-B14F-4D97-AF65-F5344CB8AC3E}">
        <p14:creationId xmlns:p14="http://schemas.microsoft.com/office/powerpoint/2010/main" val="2646750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2B60FC0C-1037-4986-7706-4B14FE8F68EA}"/>
              </a:ext>
            </a:extLst>
          </p:cNvPr>
          <p:cNvSpPr>
            <a:spLocks noGrp="1"/>
          </p:cNvSpPr>
          <p:nvPr>
            <p:ph idx="1"/>
          </p:nvPr>
        </p:nvSpPr>
        <p:spPr>
          <a:xfrm>
            <a:off x="838200" y="412955"/>
            <a:ext cx="10515600" cy="5764008"/>
          </a:xfrm>
        </p:spPr>
        <p:txBody>
          <a:bodyPr>
            <a:normAutofit/>
          </a:bodyPr>
          <a:lstStyle/>
          <a:p>
            <a:r>
              <a:rPr lang="tr-TR" dirty="0"/>
              <a:t>Kanunun 163. maddesi ‘</a:t>
            </a:r>
            <a:r>
              <a:rPr lang="tr-TR" dirty="0" err="1"/>
              <a:t>Bilümum</a:t>
            </a:r>
            <a:r>
              <a:rPr lang="tr-TR" dirty="0"/>
              <a:t> mekteplerin bina ve sıhhi şartları ve sari salgın hastalıklardan vikayeleri hususları Sıhhat ve İçtimai Muavenet </a:t>
            </a:r>
            <a:r>
              <a:rPr lang="tr-TR" dirty="0" err="1"/>
              <a:t>Vekaleti’nin</a:t>
            </a:r>
            <a:r>
              <a:rPr lang="tr-TR" dirty="0"/>
              <a:t> murakabesi altındadır. Yalnız talebenin şahıslarına ait sıhhi murakabe bu mekteplerin tabi oldukları makamlar, cemiyetler veya şahıslar tarafından ifa edilir.’ şeklindedir.</a:t>
            </a:r>
          </a:p>
          <a:p>
            <a:r>
              <a:rPr lang="tr-TR" dirty="0"/>
              <a:t> Madde 164 ise; ‘</a:t>
            </a:r>
            <a:r>
              <a:rPr lang="tr-TR" dirty="0" err="1"/>
              <a:t>Alelümum</a:t>
            </a:r>
            <a:r>
              <a:rPr lang="tr-TR" dirty="0"/>
              <a:t> mekteplerde muayyen fasılalarla talebenin beden, ruh ve göz ve kulaklarına ait muayeneler mekteplerin hususi tabipleri tarafından icra ve her talebeye mahsus ayrı kayıt varakalarına </a:t>
            </a:r>
            <a:r>
              <a:rPr lang="tr-TR" dirty="0" err="1"/>
              <a:t>tesbit</a:t>
            </a:r>
            <a:r>
              <a:rPr lang="tr-TR" dirty="0"/>
              <a:t> olunur.’ demektedir. </a:t>
            </a:r>
          </a:p>
          <a:p>
            <a:r>
              <a:rPr lang="tr-TR" dirty="0"/>
              <a:t>Yine 169. maddede ‘Kız liselerinde ve orta tahsilli kız mekteplerinde mektep idarecilerince münasip görülecek sınıflarda talebeye fenni çocuk bakımı usulleri nazari ve ameli surette öğretilmek üzere haftada laakal bir saatlik mahsus bir ders küşat olunur.’ şeklindedir.</a:t>
            </a:r>
          </a:p>
        </p:txBody>
      </p:sp>
      <p:sp>
        <p:nvSpPr>
          <p:cNvPr id="4" name="Slayt Numarası Yer Tutucusu 3">
            <a:extLst>
              <a:ext uri="{FF2B5EF4-FFF2-40B4-BE49-F238E27FC236}">
                <a16:creationId xmlns:a16="http://schemas.microsoft.com/office/drawing/2014/main" id="{C96B019F-F291-B0CD-C4A6-C88FFB41A95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28</a:t>
            </a:fld>
            <a:endParaRPr lang="tr-TR"/>
          </a:p>
        </p:txBody>
      </p:sp>
    </p:spTree>
    <p:extLst>
      <p:ext uri="{BB962C8B-B14F-4D97-AF65-F5344CB8AC3E}">
        <p14:creationId xmlns:p14="http://schemas.microsoft.com/office/powerpoint/2010/main" val="35656507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0E2C9B8-28A9-03CC-E8E0-29E35AF28D91}"/>
              </a:ext>
            </a:extLst>
          </p:cNvPr>
          <p:cNvSpPr>
            <a:spLocks noGrp="1"/>
          </p:cNvSpPr>
          <p:nvPr>
            <p:ph idx="1"/>
          </p:nvPr>
        </p:nvSpPr>
        <p:spPr>
          <a:xfrm>
            <a:off x="838200" y="599768"/>
            <a:ext cx="10515600" cy="5577195"/>
          </a:xfrm>
        </p:spPr>
        <p:txBody>
          <a:bodyPr/>
          <a:lstStyle/>
          <a:p>
            <a:r>
              <a:rPr lang="tr-TR" dirty="0"/>
              <a:t>Hekimlerin okul sağlığı konusunda görevleri </a:t>
            </a:r>
            <a:r>
              <a:rPr lang="tr-TR" dirty="0">
                <a:solidFill>
                  <a:srgbClr val="FF0000"/>
                </a:solidFill>
              </a:rPr>
              <a:t>1939</a:t>
            </a:r>
            <a:r>
              <a:rPr lang="tr-TR" dirty="0"/>
              <a:t> yılında belirlenmiş,</a:t>
            </a:r>
          </a:p>
          <a:p>
            <a:r>
              <a:rPr lang="tr-TR" dirty="0">
                <a:solidFill>
                  <a:srgbClr val="FF0000"/>
                </a:solidFill>
              </a:rPr>
              <a:t>1949</a:t>
            </a:r>
            <a:r>
              <a:rPr lang="tr-TR" dirty="0"/>
              <a:t> yılında 4. Milli Eğitim Şurasında </a:t>
            </a:r>
            <a:r>
              <a:rPr lang="tr-TR" dirty="0">
                <a:solidFill>
                  <a:srgbClr val="FF0000"/>
                </a:solidFill>
              </a:rPr>
              <a:t>reviri olan yatılı okullar için </a:t>
            </a:r>
            <a:r>
              <a:rPr lang="tr-TR" dirty="0"/>
              <a:t>‘</a:t>
            </a:r>
            <a:r>
              <a:rPr lang="tr-TR" dirty="0">
                <a:solidFill>
                  <a:srgbClr val="FF0000"/>
                </a:solidFill>
              </a:rPr>
              <a:t>Okul Hemşireliği</a:t>
            </a:r>
            <a:r>
              <a:rPr lang="tr-TR" dirty="0"/>
              <a:t>’ kabul edilmiş, </a:t>
            </a:r>
          </a:p>
          <a:p>
            <a:r>
              <a:rPr lang="tr-TR" dirty="0"/>
              <a:t>1951 yılında 12. Milli Türk Tıp Kongresinde ‘Okul Hijyeni’ ana konu seçilmiş, </a:t>
            </a:r>
          </a:p>
          <a:p>
            <a:r>
              <a:rPr lang="tr-TR" dirty="0"/>
              <a:t>1953 yılında yapılan 5. Milli Eğitim Şurası’nda anaokulları ve ilkokullarda ‘</a:t>
            </a:r>
            <a:r>
              <a:rPr lang="tr-TR" dirty="0">
                <a:solidFill>
                  <a:srgbClr val="FF0000"/>
                </a:solidFill>
              </a:rPr>
              <a:t>okul hijyeni</a:t>
            </a:r>
            <a:r>
              <a:rPr lang="tr-TR" dirty="0"/>
              <a:t>’ teşkilatının kurulmasını sağlayan bir kanun tasarısı kabul edilmiş, </a:t>
            </a:r>
          </a:p>
          <a:p>
            <a:r>
              <a:rPr lang="tr-TR" dirty="0">
                <a:solidFill>
                  <a:srgbClr val="FF0000"/>
                </a:solidFill>
              </a:rPr>
              <a:t>1956</a:t>
            </a:r>
            <a:r>
              <a:rPr lang="tr-TR" dirty="0"/>
              <a:t> yılında ‘</a:t>
            </a:r>
            <a:r>
              <a:rPr lang="tr-TR" dirty="0">
                <a:solidFill>
                  <a:srgbClr val="FF0000"/>
                </a:solidFill>
              </a:rPr>
              <a:t>Okullarda Rehberlik Servislerinin</a:t>
            </a:r>
            <a:r>
              <a:rPr lang="tr-TR" dirty="0"/>
              <a:t>’ kurulması kararlaştırılmıştır. </a:t>
            </a:r>
          </a:p>
          <a:p>
            <a:r>
              <a:rPr lang="tr-TR" dirty="0"/>
              <a:t>Okul hekimi, okul spor hekimi, okul hemşiresi yetiştirilmesi, </a:t>
            </a:r>
            <a:r>
              <a:rPr lang="tr-TR" dirty="0">
                <a:solidFill>
                  <a:srgbClr val="FF0000"/>
                </a:solidFill>
              </a:rPr>
              <a:t>1962</a:t>
            </a:r>
            <a:r>
              <a:rPr lang="tr-TR" dirty="0"/>
              <a:t> yılında yapılan 7. Milli Eğitim Şura Toplantısında kararlaştırılmıştır.</a:t>
            </a:r>
          </a:p>
        </p:txBody>
      </p:sp>
      <p:sp>
        <p:nvSpPr>
          <p:cNvPr id="4" name="Slayt Numarası Yer Tutucusu 3">
            <a:extLst>
              <a:ext uri="{FF2B5EF4-FFF2-40B4-BE49-F238E27FC236}">
                <a16:creationId xmlns:a16="http://schemas.microsoft.com/office/drawing/2014/main" id="{874E352D-781C-A022-607D-0D56F12DB25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29</a:t>
            </a:fld>
            <a:endParaRPr lang="tr-TR"/>
          </a:p>
        </p:txBody>
      </p:sp>
    </p:spTree>
    <p:extLst>
      <p:ext uri="{BB962C8B-B14F-4D97-AF65-F5344CB8AC3E}">
        <p14:creationId xmlns:p14="http://schemas.microsoft.com/office/powerpoint/2010/main" val="2073365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dirty="0"/>
              <a:t>Okul Sağlığı</a:t>
            </a:r>
            <a:endParaRPr dirty="0"/>
          </a:p>
        </p:txBody>
      </p:sp>
      <p:sp>
        <p:nvSpPr>
          <p:cNvPr id="138" name="Google Shape;138;p3"/>
          <p:cNvSpPr txBox="1">
            <a:spLocks noGrp="1"/>
          </p:cNvSpPr>
          <p:nvPr>
            <p:ph idx="1"/>
          </p:nvPr>
        </p:nvSpPr>
        <p:spPr>
          <a:xfrm>
            <a:off x="838200" y="1393006"/>
            <a:ext cx="10515600" cy="4351338"/>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20000"/>
              </a:lnSpc>
              <a:spcBef>
                <a:spcPts val="0"/>
              </a:spcBef>
              <a:spcAft>
                <a:spcPts val="0"/>
              </a:spcAft>
              <a:buClr>
                <a:schemeClr val="dk1"/>
              </a:buClr>
              <a:buSzPts val="1600"/>
              <a:buNone/>
            </a:pPr>
            <a:r>
              <a:rPr lang="tr-TR" sz="5600" b="1" dirty="0"/>
              <a:t>Okul sağlığı, öğrencilerin fiziksel, zihinsel ve sosyal sağlıklarını desteklemeyi amaçlayan bir kavramdır. Bu, öğrencilerin okul ortamında sağlıklı bir şekilde gelişmelerini ve öğrenmelerini desteklemeyi hedefler. Okul sağlığı genellikle aşağıdaki alanlara odaklanır:</a:t>
            </a:r>
          </a:p>
          <a:p>
            <a:pPr marL="0" lvl="0" indent="0" algn="l" rtl="0">
              <a:lnSpc>
                <a:spcPct val="120000"/>
              </a:lnSpc>
              <a:spcBef>
                <a:spcPts val="0"/>
              </a:spcBef>
              <a:spcAft>
                <a:spcPts val="0"/>
              </a:spcAft>
              <a:buClr>
                <a:schemeClr val="dk1"/>
              </a:buClr>
              <a:buSzPts val="1600"/>
              <a:buNone/>
            </a:pPr>
            <a:endParaRPr lang="tr-TR" sz="5600" b="1" dirty="0"/>
          </a:p>
          <a:p>
            <a:pPr marL="0" lvl="0" indent="0" algn="l" rtl="0">
              <a:lnSpc>
                <a:spcPct val="120000"/>
              </a:lnSpc>
              <a:spcBef>
                <a:spcPts val="0"/>
              </a:spcBef>
              <a:spcAft>
                <a:spcPts val="0"/>
              </a:spcAft>
              <a:buClr>
                <a:schemeClr val="dk1"/>
              </a:buClr>
              <a:buSzPts val="1600"/>
              <a:buNone/>
            </a:pPr>
            <a:r>
              <a:rPr lang="tr-TR" sz="5600" b="1" dirty="0"/>
              <a:t>Fiziksel Sağlık: Bu, düzenli egzersiz, sağlıklı beslenme alışkanlıkları, uygun hijyen ve güvenli bir çevre gibi konuları içerir. Okullar, öğrencilere fiziksel aktiviteler ve sağlıklı yaşam alışkanlıkları konusunda rehberlik edebilir.</a:t>
            </a:r>
          </a:p>
          <a:p>
            <a:pPr marL="0" lvl="0" indent="0" algn="l" rtl="0">
              <a:lnSpc>
                <a:spcPct val="120000"/>
              </a:lnSpc>
              <a:spcBef>
                <a:spcPts val="0"/>
              </a:spcBef>
              <a:spcAft>
                <a:spcPts val="0"/>
              </a:spcAft>
              <a:buClr>
                <a:schemeClr val="dk1"/>
              </a:buClr>
              <a:buSzPts val="1600"/>
              <a:buNone/>
            </a:pPr>
            <a:endParaRPr lang="tr-TR" sz="5600" b="1" dirty="0"/>
          </a:p>
          <a:p>
            <a:pPr marL="0" lvl="0" indent="0" algn="l" rtl="0">
              <a:lnSpc>
                <a:spcPct val="120000"/>
              </a:lnSpc>
              <a:spcBef>
                <a:spcPts val="0"/>
              </a:spcBef>
              <a:spcAft>
                <a:spcPts val="0"/>
              </a:spcAft>
              <a:buClr>
                <a:schemeClr val="dk1"/>
              </a:buClr>
              <a:buSzPts val="1600"/>
              <a:buNone/>
            </a:pPr>
            <a:r>
              <a:rPr lang="tr-TR" sz="5600" b="1" dirty="0"/>
              <a:t>Zihinsel Sağlık: Öğrencilerin duygusal ve zihinsel iyi olmalarını desteklemek amacıyla okul sağlığı programları, stresle başa çıkma becerileri, duygusal zeka gelişimi, zorluklarla başa çıkma stratejileri gibi konulara odaklanabilir.</a:t>
            </a:r>
          </a:p>
          <a:p>
            <a:pPr marL="0" lvl="0" indent="0" algn="l" rtl="0">
              <a:lnSpc>
                <a:spcPct val="120000"/>
              </a:lnSpc>
              <a:spcBef>
                <a:spcPts val="0"/>
              </a:spcBef>
              <a:spcAft>
                <a:spcPts val="0"/>
              </a:spcAft>
              <a:buClr>
                <a:schemeClr val="dk1"/>
              </a:buClr>
              <a:buSzPts val="1600"/>
              <a:buNone/>
            </a:pPr>
            <a:endParaRPr lang="tr-TR" sz="5600" b="1" dirty="0"/>
          </a:p>
          <a:p>
            <a:pPr marL="0" lvl="0" indent="0" algn="l" rtl="0">
              <a:lnSpc>
                <a:spcPct val="120000"/>
              </a:lnSpc>
              <a:spcBef>
                <a:spcPts val="0"/>
              </a:spcBef>
              <a:spcAft>
                <a:spcPts val="0"/>
              </a:spcAft>
              <a:buClr>
                <a:schemeClr val="dk1"/>
              </a:buClr>
              <a:buSzPts val="1600"/>
              <a:buNone/>
            </a:pPr>
            <a:r>
              <a:rPr lang="tr-TR" sz="5600" b="1" dirty="0"/>
              <a:t>Sosyal Sağlık: Okul, öğrencilere sosyal beceriler kazandırabilir, etkili iletişim becerilerini destekleyebilir ve güvenli ve destekleyici bir sosyal ortam sağlayarak öğrencilerin sosyal ilişkilerini güçlendirebilir.</a:t>
            </a:r>
          </a:p>
          <a:p>
            <a:pPr marL="0" lvl="0" indent="0" algn="l" rtl="0">
              <a:lnSpc>
                <a:spcPct val="120000"/>
              </a:lnSpc>
              <a:spcBef>
                <a:spcPts val="0"/>
              </a:spcBef>
              <a:spcAft>
                <a:spcPts val="0"/>
              </a:spcAft>
              <a:buClr>
                <a:schemeClr val="dk1"/>
              </a:buClr>
              <a:buSzPts val="1600"/>
              <a:buNone/>
            </a:pPr>
            <a:endParaRPr lang="tr-TR" sz="5600" b="1" dirty="0"/>
          </a:p>
          <a:p>
            <a:pPr marL="0" lvl="0" indent="0" algn="l" rtl="0">
              <a:lnSpc>
                <a:spcPct val="120000"/>
              </a:lnSpc>
              <a:spcBef>
                <a:spcPts val="0"/>
              </a:spcBef>
              <a:spcAft>
                <a:spcPts val="0"/>
              </a:spcAft>
              <a:buClr>
                <a:schemeClr val="dk1"/>
              </a:buClr>
              <a:buSzPts val="1600"/>
              <a:buNone/>
            </a:pPr>
            <a:r>
              <a:rPr lang="tr-TR" sz="5600" b="1" dirty="0"/>
              <a:t>Çevresel Sağlık: Okullar, öğrencilere güvenli ve sağlıklı bir çevre sunarak, çevresel sağlık konusunda farkındalık oluşturabilir ve çevre dostu davranışları teşvik edebilir.</a:t>
            </a:r>
          </a:p>
          <a:p>
            <a:pPr marL="0" lvl="0" indent="0" algn="l" rtl="0">
              <a:lnSpc>
                <a:spcPct val="120000"/>
              </a:lnSpc>
              <a:spcBef>
                <a:spcPts val="0"/>
              </a:spcBef>
              <a:spcAft>
                <a:spcPts val="0"/>
              </a:spcAft>
              <a:buClr>
                <a:schemeClr val="dk1"/>
              </a:buClr>
              <a:buSzPts val="1600"/>
              <a:buNone/>
            </a:pPr>
            <a:endParaRPr lang="tr-TR" sz="5600" b="1" dirty="0"/>
          </a:p>
          <a:p>
            <a:pPr marL="0" lvl="0" indent="0" algn="l" rtl="0">
              <a:lnSpc>
                <a:spcPct val="120000"/>
              </a:lnSpc>
              <a:spcBef>
                <a:spcPts val="0"/>
              </a:spcBef>
              <a:spcAft>
                <a:spcPts val="0"/>
              </a:spcAft>
              <a:buClr>
                <a:schemeClr val="dk1"/>
              </a:buClr>
              <a:buSzPts val="1600"/>
              <a:buNone/>
            </a:pPr>
            <a:r>
              <a:rPr lang="tr-TR" sz="5600" b="1" dirty="0"/>
              <a:t>Önleyici Sağlık Hizmetleri: Okul sağlığı, öğrencilere düzenli sağlık taramaları, aşılar, sağlık eğitimi ve danışmanlık hizmetleri gibi önleyici sağlık hizmetleri sunabilir.</a:t>
            </a:r>
          </a:p>
          <a:p>
            <a:pPr marL="0" lvl="0" indent="0" algn="l" rtl="0">
              <a:lnSpc>
                <a:spcPct val="120000"/>
              </a:lnSpc>
              <a:spcBef>
                <a:spcPts val="0"/>
              </a:spcBef>
              <a:spcAft>
                <a:spcPts val="0"/>
              </a:spcAft>
              <a:buClr>
                <a:schemeClr val="dk1"/>
              </a:buClr>
              <a:buSzPts val="1600"/>
              <a:buNone/>
            </a:pPr>
            <a:endParaRPr lang="tr-TR" sz="5600" b="1" dirty="0"/>
          </a:p>
          <a:p>
            <a:pPr marL="0" lvl="0" indent="0" algn="l" rtl="0">
              <a:lnSpc>
                <a:spcPct val="120000"/>
              </a:lnSpc>
              <a:spcBef>
                <a:spcPts val="0"/>
              </a:spcBef>
              <a:spcAft>
                <a:spcPts val="0"/>
              </a:spcAft>
              <a:buClr>
                <a:schemeClr val="dk1"/>
              </a:buClr>
              <a:buSzPts val="1600"/>
              <a:buNone/>
            </a:pPr>
            <a:r>
              <a:rPr lang="tr-TR" sz="5600" b="1" dirty="0"/>
              <a:t>Okul sağlığı, öğrencilerin genel sağlığını iyileştirmeyi ve onlara hayat boyu sürecek sağlıklı alışkanlıklar kazandırmayı hedefler. Bu, eğitim sistemi içinde bir bütünsellik ve öğrenci başarısını destekleme anlayışını içerir.</a:t>
            </a:r>
          </a:p>
          <a:p>
            <a:pPr marL="0" lvl="0" indent="0" algn="l" rtl="0">
              <a:lnSpc>
                <a:spcPct val="120000"/>
              </a:lnSpc>
              <a:spcBef>
                <a:spcPts val="0"/>
              </a:spcBef>
              <a:spcAft>
                <a:spcPts val="0"/>
              </a:spcAft>
              <a:buClr>
                <a:schemeClr val="dk1"/>
              </a:buClr>
              <a:buSzPts val="1600"/>
              <a:buNone/>
            </a:pPr>
            <a:endParaRPr lang="tr-TR" sz="5600" b="1" dirty="0"/>
          </a:p>
          <a:p>
            <a:pPr marL="0" lvl="0" indent="0" algn="l" rtl="0">
              <a:lnSpc>
                <a:spcPct val="120000"/>
              </a:lnSpc>
              <a:spcBef>
                <a:spcPts val="0"/>
              </a:spcBef>
              <a:spcAft>
                <a:spcPts val="0"/>
              </a:spcAft>
              <a:buClr>
                <a:schemeClr val="dk1"/>
              </a:buClr>
              <a:buSzPts val="1600"/>
              <a:buNone/>
            </a:pPr>
            <a:r>
              <a:rPr lang="tr-TR" sz="5600" b="1" dirty="0"/>
              <a:t>(CHATGPT 3.5)</a:t>
            </a:r>
            <a:endParaRPr lang="tr-TR" sz="3200" dirty="0"/>
          </a:p>
          <a:p>
            <a:pPr marL="0" lvl="0" indent="0" algn="l" rtl="0">
              <a:lnSpc>
                <a:spcPct val="120000"/>
              </a:lnSpc>
              <a:spcBef>
                <a:spcPts val="0"/>
              </a:spcBef>
              <a:spcAft>
                <a:spcPts val="0"/>
              </a:spcAft>
              <a:buClr>
                <a:schemeClr val="dk1"/>
              </a:buClr>
              <a:buSzPts val="1600"/>
              <a:buNone/>
            </a:pPr>
            <a:endParaRPr lang="tr-TR" dirty="0"/>
          </a:p>
        </p:txBody>
      </p:sp>
      <p:sp>
        <p:nvSpPr>
          <p:cNvPr id="141" name="Google Shape;141;p3"/>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3</a:t>
            </a:fld>
            <a:endParaRPr/>
          </a:p>
        </p:txBody>
      </p:sp>
    </p:spTree>
    <p:extLst>
      <p:ext uri="{BB962C8B-B14F-4D97-AF65-F5344CB8AC3E}">
        <p14:creationId xmlns:p14="http://schemas.microsoft.com/office/powerpoint/2010/main" val="23904962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dirty="0"/>
              <a:t>Türkiye’de Okul Sağlığı Çalışmaları</a:t>
            </a:r>
            <a:endParaRPr dirty="0"/>
          </a:p>
        </p:txBody>
      </p:sp>
      <p:sp>
        <p:nvSpPr>
          <p:cNvPr id="313" name="Google Shape;313;p20"/>
          <p:cNvSpPr txBox="1">
            <a:spLocks noGrp="1"/>
          </p:cNvSpPr>
          <p:nvPr>
            <p:ph idx="1"/>
          </p:nvPr>
        </p:nvSpPr>
        <p:spPr>
          <a:xfrm>
            <a:off x="838200" y="1670409"/>
            <a:ext cx="10515600" cy="4351338"/>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120000"/>
              </a:lnSpc>
              <a:spcBef>
                <a:spcPts val="1000"/>
              </a:spcBef>
              <a:spcAft>
                <a:spcPts val="0"/>
              </a:spcAft>
              <a:buClr>
                <a:schemeClr val="dk1"/>
              </a:buClr>
              <a:buSzPts val="1600"/>
              <a:buChar char="•"/>
            </a:pPr>
            <a:r>
              <a:rPr lang="tr-TR" dirty="0"/>
              <a:t>1961 yılında 224 sayılı </a:t>
            </a:r>
            <a:r>
              <a:rPr lang="tr-TR" b="1" i="1" dirty="0"/>
              <a:t>Sağlık Hizmetlerinin Sosyalleştirilmesi Hakkındaki Kanun</a:t>
            </a:r>
          </a:p>
          <a:p>
            <a:pPr marL="0" lvl="0" indent="0" algn="l" rtl="0">
              <a:lnSpc>
                <a:spcPct val="120000"/>
              </a:lnSpc>
              <a:spcBef>
                <a:spcPts val="1000"/>
              </a:spcBef>
              <a:spcAft>
                <a:spcPts val="0"/>
              </a:spcAft>
              <a:buClr>
                <a:schemeClr val="dk1"/>
              </a:buClr>
              <a:buSzPts val="1600"/>
              <a:buNone/>
            </a:pPr>
            <a:r>
              <a:rPr lang="tr-TR" dirty="0"/>
              <a:t>Sağlık hizmetlerinin sosyalleştirildiği bölgelerde sağlık ocağı hekimi sorumludur’ denilmekte, ayrıca hemşire, ebe, sağlık memuru, okul öğretim personeli ve ailelerin aralarında sıkı bir işbirliği kurarak ekip halinde çalışmalarının zorunlu olduğu belirtilmektedir. Okul sağlığı hizmetleri sağlığı koruma ve geliştirme kapsamında değerlendirilmiştir. Çocuğun hastalığının erken tanısı ve tedavisine ilişkin bir hizmet anlayışı içermektedir.</a:t>
            </a:r>
          </a:p>
          <a:p>
            <a:pPr marL="0" lvl="0" indent="0" algn="l" rtl="0">
              <a:lnSpc>
                <a:spcPct val="120000"/>
              </a:lnSpc>
              <a:spcBef>
                <a:spcPts val="1000"/>
              </a:spcBef>
              <a:spcAft>
                <a:spcPts val="0"/>
              </a:spcAft>
              <a:buClr>
                <a:schemeClr val="dk1"/>
              </a:buClr>
              <a:buSzPts val="1600"/>
              <a:buNone/>
            </a:pPr>
            <a:r>
              <a:rPr lang="tr-TR" dirty="0"/>
              <a:t>Nüfusu 3000’nin üstünde olan okullara hekim atanması zorunluluğu 1966 yılında getirilmiştir.</a:t>
            </a:r>
            <a:endParaRPr dirty="0"/>
          </a:p>
          <a:p>
            <a:pPr marL="228600" lvl="0" indent="-228600" algn="l" rtl="0">
              <a:lnSpc>
                <a:spcPct val="120000"/>
              </a:lnSpc>
              <a:spcBef>
                <a:spcPts val="1000"/>
              </a:spcBef>
              <a:spcAft>
                <a:spcPts val="0"/>
              </a:spcAft>
              <a:buClr>
                <a:schemeClr val="dk1"/>
              </a:buClr>
              <a:buSzPts val="1600"/>
              <a:buChar char="•"/>
            </a:pPr>
            <a:r>
              <a:rPr lang="tr-TR" dirty="0"/>
              <a:t>Sağlık İşleri Dairesi Başkanlığı 1984 yılında “</a:t>
            </a:r>
            <a:r>
              <a:rPr lang="tr-TR" b="1" i="1" dirty="0"/>
              <a:t>Sağlık Hizmetleri Uygulama Rehberi</a:t>
            </a:r>
            <a:r>
              <a:rPr lang="tr-TR" dirty="0"/>
              <a:t>’’</a:t>
            </a:r>
            <a:endParaRPr dirty="0"/>
          </a:p>
        </p:txBody>
      </p:sp>
      <p:sp>
        <p:nvSpPr>
          <p:cNvPr id="4" name="Google Shape;296;p18">
            <a:extLst>
              <a:ext uri="{FF2B5EF4-FFF2-40B4-BE49-F238E27FC236}">
                <a16:creationId xmlns:a16="http://schemas.microsoft.com/office/drawing/2014/main" id="{6A73E6EA-7277-388C-4D09-073D8A8B4B0E}"/>
              </a:ext>
            </a:extLst>
          </p:cNvPr>
          <p:cNvSpPr txBox="1">
            <a:spLocks noGrp="1"/>
          </p:cNvSpPr>
          <p:nvPr>
            <p:ph type="ftr" sz="quarter" idx="11"/>
          </p:nvPr>
        </p:nvSpPr>
        <p:spPr>
          <a:xfrm>
            <a:off x="838200" y="6267860"/>
            <a:ext cx="8790038" cy="507488"/>
          </a:xfrm>
          <a:prstGeom prst="rect">
            <a:avLst/>
          </a:prstGeom>
        </p:spPr>
        <p:txBody>
          <a:bodyPr spcFirstLastPara="1" vert="horz" lIns="91440" tIns="45720" rIns="91440" bIns="45720" rtlCol="0" anchor="ctr" anchorCtr="0">
            <a:normAutofit/>
          </a:bodyPr>
          <a:lstStyle/>
          <a:p>
            <a:pPr algn="l">
              <a:lnSpc>
                <a:spcPct val="90000"/>
              </a:lnSpc>
            </a:pPr>
            <a:r>
              <a:rPr lang="en-US" sz="900" kern="1200" dirty="0">
                <a:solidFill>
                  <a:schemeClr val="tx1">
                    <a:alpha val="80000"/>
                  </a:schemeClr>
                </a:solidFill>
                <a:latin typeface="+mn-lt"/>
                <a:ea typeface="+mn-ea"/>
                <a:cs typeface="+mn-cs"/>
              </a:rPr>
              <a:t>OKULDA SAĞLIĞIN KORUNMASI VE GELIŞTIRILMESI PROGRAMI</a:t>
            </a:r>
            <a:r>
              <a:rPr lang="tr-TR" sz="900" u="sng" dirty="0">
                <a:solidFill>
                  <a:schemeClr val="tx1">
                    <a:alpha val="80000"/>
                  </a:schemeClr>
                </a:solidFill>
              </a:rPr>
              <a:t>, </a:t>
            </a:r>
            <a:r>
              <a:rPr lang="en-US" sz="900" kern="1200" dirty="0">
                <a:solidFill>
                  <a:schemeClr val="tx1">
                    <a:alpha val="80000"/>
                  </a:schemeClr>
                </a:solidFill>
                <a:latin typeface="+mn-lt"/>
                <a:ea typeface="+mn-ea"/>
                <a:cs typeface="+mn-cs"/>
                <a:hlinkClick r:id="rId3"/>
              </a:rPr>
              <a:t>https://hsgm.saglik.gov.tr/depo/birimler/cocuk-ergen-sagligi-db/Dokumanlar/Egitim_Dokumanlari/Saglik_Personeli/Okulda_Sagligin_Korunmasi_ve_Gelistirilmesi.pdf</a:t>
            </a:r>
            <a:r>
              <a:rPr lang="tr-TR" sz="900" kern="1200" dirty="0">
                <a:solidFill>
                  <a:schemeClr val="tx1">
                    <a:alpha val="80000"/>
                  </a:schemeClr>
                </a:solidFill>
                <a:latin typeface="+mn-lt"/>
                <a:ea typeface="+mn-ea"/>
                <a:cs typeface="+mn-cs"/>
              </a:rPr>
              <a:t> </a:t>
            </a:r>
            <a:r>
              <a:rPr lang="en-US" sz="900" kern="1200" dirty="0">
                <a:solidFill>
                  <a:schemeClr val="tx1">
                    <a:alpha val="80000"/>
                  </a:schemeClr>
                </a:solidFill>
                <a:latin typeface="+mn-lt"/>
                <a:ea typeface="+mn-ea"/>
                <a:cs typeface="+mn-cs"/>
              </a:rPr>
              <a:t>(ERIŞIM TARIHI: </a:t>
            </a:r>
            <a:r>
              <a:rPr lang="tr-TR" sz="900" kern="1200" dirty="0">
                <a:solidFill>
                  <a:schemeClr val="tx1">
                    <a:alpha val="80000"/>
                  </a:schemeClr>
                </a:solidFill>
                <a:latin typeface="+mn-lt"/>
                <a:ea typeface="+mn-ea"/>
                <a:cs typeface="+mn-cs"/>
              </a:rPr>
              <a:t>03.02</a:t>
            </a:r>
            <a:r>
              <a:rPr lang="en-US" sz="900" kern="1200" dirty="0">
                <a:solidFill>
                  <a:schemeClr val="tx1">
                    <a:alpha val="80000"/>
                  </a:schemeClr>
                </a:solidFill>
                <a:latin typeface="+mn-lt"/>
                <a:ea typeface="+mn-ea"/>
                <a:cs typeface="+mn-cs"/>
              </a:rPr>
              <a:t>.202</a:t>
            </a:r>
            <a:r>
              <a:rPr lang="tr-TR" sz="900" kern="1200" dirty="0">
                <a:solidFill>
                  <a:schemeClr val="tx1">
                    <a:alpha val="80000"/>
                  </a:schemeClr>
                </a:solidFill>
                <a:latin typeface="+mn-lt"/>
                <a:ea typeface="+mn-ea"/>
                <a:cs typeface="+mn-cs"/>
              </a:rPr>
              <a:t>4</a:t>
            </a:r>
            <a:r>
              <a:rPr lang="en-US" sz="900" kern="1200" dirty="0">
                <a:solidFill>
                  <a:schemeClr val="tx1">
                    <a:alpha val="80000"/>
                  </a:schemeClr>
                </a:solidFill>
                <a:latin typeface="+mn-lt"/>
                <a:ea typeface="+mn-ea"/>
                <a:cs typeface="+mn-cs"/>
              </a:rPr>
              <a:t>)</a:t>
            </a:r>
            <a:endParaRPr lang="tr-TR" sz="900" kern="1200" dirty="0">
              <a:solidFill>
                <a:schemeClr val="tx1">
                  <a:alpha val="80000"/>
                </a:schemeClr>
              </a:solidFill>
              <a:latin typeface="+mn-lt"/>
              <a:ea typeface="+mn-ea"/>
              <a:cs typeface="+mn-cs"/>
            </a:endParaRPr>
          </a:p>
          <a:p>
            <a:pPr lvl="0" indent="0" algn="l">
              <a:lnSpc>
                <a:spcPct val="90000"/>
              </a:lnSpc>
              <a:spcBef>
                <a:spcPts val="0"/>
              </a:spcBef>
              <a:spcAft>
                <a:spcPts val="0"/>
              </a:spcAft>
              <a:buNone/>
            </a:pPr>
            <a:endParaRPr lang="en-US" sz="900" kern="1200" dirty="0">
              <a:solidFill>
                <a:schemeClr val="tx1">
                  <a:alpha val="80000"/>
                </a:schemeClr>
              </a:solidFill>
              <a:latin typeface="+mn-lt"/>
              <a:ea typeface="+mn-ea"/>
              <a:cs typeface="+mn-cs"/>
            </a:endParaRPr>
          </a:p>
        </p:txBody>
      </p:sp>
      <p:sp>
        <p:nvSpPr>
          <p:cNvPr id="316" name="Google Shape;316;p2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a:t>Türkiye’de Okul Sağlığı Çalışmaları</a:t>
            </a:r>
            <a:endParaRPr/>
          </a:p>
        </p:txBody>
      </p:sp>
      <p:sp>
        <p:nvSpPr>
          <p:cNvPr id="322" name="Google Shape;322;p21"/>
          <p:cNvSpPr txBox="1">
            <a:spLocks noGrp="1"/>
          </p:cNvSpPr>
          <p:nvPr>
            <p:ph idx="1"/>
          </p:nvPr>
        </p:nvSpPr>
        <p:spPr>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120000"/>
              </a:lnSpc>
              <a:spcBef>
                <a:spcPts val="0"/>
              </a:spcBef>
              <a:spcAft>
                <a:spcPts val="0"/>
              </a:spcAft>
              <a:buClr>
                <a:srgbClr val="474747"/>
              </a:buClr>
              <a:buSzPts val="1600"/>
              <a:buChar char="•"/>
            </a:pPr>
            <a:r>
              <a:rPr lang="tr-TR" b="0" i="0" dirty="0"/>
              <a:t>1994 yılında ise, DSÖ’nün birçok Avrupa ülkesinde yürüttüğü “Sağlığı Geliştiren Okullar Projesi” çalışmalarına, çeşitli bölgelerden seçtiği 10 pilot okul ile ülkemiz de katılmıştır.</a:t>
            </a:r>
            <a:endParaRPr dirty="0"/>
          </a:p>
          <a:p>
            <a:pPr marL="228600" lvl="0" indent="-228600" algn="l" rtl="0">
              <a:lnSpc>
                <a:spcPct val="120000"/>
              </a:lnSpc>
              <a:spcBef>
                <a:spcPts val="1000"/>
              </a:spcBef>
              <a:spcAft>
                <a:spcPts val="0"/>
              </a:spcAft>
              <a:buClr>
                <a:srgbClr val="474747"/>
              </a:buClr>
              <a:buSzPts val="1600"/>
              <a:buChar char="•"/>
            </a:pPr>
            <a:r>
              <a:rPr lang="tr-TR" b="0" i="0" dirty="0"/>
              <a:t>1995 yılında Avrupa’da Sağlığı Geliştiren Okullar Ağı (</a:t>
            </a:r>
            <a:r>
              <a:rPr lang="tr-TR" b="0" i="0" dirty="0" err="1">
                <a:solidFill>
                  <a:srgbClr val="FF0000"/>
                </a:solidFill>
              </a:rPr>
              <a:t>The</a:t>
            </a:r>
            <a:r>
              <a:rPr lang="tr-TR" b="0" i="0" dirty="0">
                <a:solidFill>
                  <a:srgbClr val="FF0000"/>
                </a:solidFill>
              </a:rPr>
              <a:t> </a:t>
            </a:r>
            <a:r>
              <a:rPr lang="tr-TR" b="0" i="0" dirty="0" err="1">
                <a:solidFill>
                  <a:srgbClr val="FF0000"/>
                </a:solidFill>
              </a:rPr>
              <a:t>European</a:t>
            </a:r>
            <a:r>
              <a:rPr lang="tr-TR" b="0" i="0" dirty="0">
                <a:solidFill>
                  <a:srgbClr val="FF0000"/>
                </a:solidFill>
              </a:rPr>
              <a:t> Network of </a:t>
            </a:r>
            <a:r>
              <a:rPr lang="tr-TR" b="0" i="0" dirty="0" err="1">
                <a:solidFill>
                  <a:srgbClr val="FF0000"/>
                </a:solidFill>
              </a:rPr>
              <a:t>Health</a:t>
            </a:r>
            <a:r>
              <a:rPr lang="tr-TR" b="0" i="0" dirty="0">
                <a:solidFill>
                  <a:srgbClr val="FF0000"/>
                </a:solidFill>
              </a:rPr>
              <a:t> </a:t>
            </a:r>
            <a:r>
              <a:rPr lang="tr-TR" b="0" i="0" dirty="0" err="1">
                <a:solidFill>
                  <a:srgbClr val="FF0000"/>
                </a:solidFill>
              </a:rPr>
              <a:t>Promoting</a:t>
            </a:r>
            <a:r>
              <a:rPr lang="tr-TR" b="0" i="0" dirty="0">
                <a:solidFill>
                  <a:srgbClr val="FF0000"/>
                </a:solidFill>
              </a:rPr>
              <a:t> Schools</a:t>
            </a:r>
            <a:r>
              <a:rPr lang="tr-TR" b="0" i="0" dirty="0"/>
              <a:t>) sisteminde Türkiye’nin de katılması ile Millî Eğitim Bakanlığı ve Sağlık Bakanlığı’nın arasında imzalanan protokol ile çalışmalar başlanmıştır. </a:t>
            </a:r>
            <a:endParaRPr dirty="0"/>
          </a:p>
          <a:p>
            <a:pPr marL="228600" lvl="0" indent="-228600" algn="l" rtl="0">
              <a:lnSpc>
                <a:spcPct val="120000"/>
              </a:lnSpc>
              <a:spcBef>
                <a:spcPts val="1000"/>
              </a:spcBef>
              <a:spcAft>
                <a:spcPts val="0"/>
              </a:spcAft>
              <a:buClr>
                <a:srgbClr val="474747"/>
              </a:buClr>
              <a:buSzPts val="1600"/>
              <a:buChar char="•"/>
            </a:pPr>
            <a:r>
              <a:rPr lang="tr-TR" b="0" i="0" dirty="0"/>
              <a:t>2004 yılında 81 ilde 106 ilköğretim okuluna yaygınlaştırılan program, kardeş okul programı ile okul sayısı 208’e ulaşmıştır.</a:t>
            </a:r>
            <a:endParaRPr dirty="0"/>
          </a:p>
          <a:p>
            <a:pPr marL="228600" lvl="0" indent="-127000" algn="l" rtl="0">
              <a:lnSpc>
                <a:spcPct val="120000"/>
              </a:lnSpc>
              <a:spcBef>
                <a:spcPts val="1000"/>
              </a:spcBef>
              <a:spcAft>
                <a:spcPts val="0"/>
              </a:spcAft>
              <a:buClr>
                <a:schemeClr val="dk1"/>
              </a:buClr>
              <a:buSzPts val="1600"/>
              <a:buNone/>
            </a:pPr>
            <a:endParaRPr dirty="0"/>
          </a:p>
        </p:txBody>
      </p:sp>
      <p:sp>
        <p:nvSpPr>
          <p:cNvPr id="2" name="Google Shape;296;p18">
            <a:extLst>
              <a:ext uri="{FF2B5EF4-FFF2-40B4-BE49-F238E27FC236}">
                <a16:creationId xmlns:a16="http://schemas.microsoft.com/office/drawing/2014/main" id="{52B71D2F-0F26-3634-7618-205544181CB9}"/>
              </a:ext>
            </a:extLst>
          </p:cNvPr>
          <p:cNvSpPr txBox="1">
            <a:spLocks noGrp="1"/>
          </p:cNvSpPr>
          <p:nvPr>
            <p:ph type="ftr" sz="quarter" idx="11"/>
          </p:nvPr>
        </p:nvSpPr>
        <p:spPr>
          <a:xfrm>
            <a:off x="838200" y="6285168"/>
            <a:ext cx="8790038" cy="507488"/>
          </a:xfrm>
          <a:prstGeom prst="rect">
            <a:avLst/>
          </a:prstGeom>
        </p:spPr>
        <p:txBody>
          <a:bodyPr spcFirstLastPara="1" vert="horz" lIns="91440" tIns="45720" rIns="91440" bIns="45720" rtlCol="0" anchor="ctr" anchorCtr="0">
            <a:normAutofit/>
          </a:bodyPr>
          <a:lstStyle/>
          <a:p>
            <a:pPr algn="l">
              <a:lnSpc>
                <a:spcPct val="90000"/>
              </a:lnSpc>
            </a:pPr>
            <a:r>
              <a:rPr lang="en-US" sz="900" kern="1200" dirty="0">
                <a:solidFill>
                  <a:schemeClr val="tx1">
                    <a:alpha val="80000"/>
                  </a:schemeClr>
                </a:solidFill>
                <a:latin typeface="+mn-lt"/>
                <a:ea typeface="+mn-ea"/>
                <a:cs typeface="+mn-cs"/>
              </a:rPr>
              <a:t>OKULDA SAĞLIĞIN KORUNMASI VE GELIŞTIRILMESI PROGRAMI</a:t>
            </a:r>
            <a:r>
              <a:rPr lang="tr-TR" sz="900" u="sng" dirty="0">
                <a:solidFill>
                  <a:schemeClr val="tx1">
                    <a:alpha val="80000"/>
                  </a:schemeClr>
                </a:solidFill>
              </a:rPr>
              <a:t>, </a:t>
            </a:r>
            <a:r>
              <a:rPr lang="en-US" sz="900" kern="1200" dirty="0">
                <a:solidFill>
                  <a:schemeClr val="tx1">
                    <a:alpha val="80000"/>
                  </a:schemeClr>
                </a:solidFill>
                <a:latin typeface="+mn-lt"/>
                <a:ea typeface="+mn-ea"/>
                <a:cs typeface="+mn-cs"/>
                <a:hlinkClick r:id="rId3"/>
              </a:rPr>
              <a:t>https://hsgm.saglik.gov.tr/depo/birimler/cocuk-ergen-sagligi-db/Dokumanlar/Egitim_Dokumanlari/Saglik_Personeli/Okulda_Sagligin_Korunmasi_ve_Gelistirilmesi.pdf</a:t>
            </a:r>
            <a:r>
              <a:rPr lang="tr-TR" sz="900" kern="1200" dirty="0">
                <a:solidFill>
                  <a:schemeClr val="tx1">
                    <a:alpha val="80000"/>
                  </a:schemeClr>
                </a:solidFill>
                <a:latin typeface="+mn-lt"/>
                <a:ea typeface="+mn-ea"/>
                <a:cs typeface="+mn-cs"/>
              </a:rPr>
              <a:t> </a:t>
            </a:r>
            <a:r>
              <a:rPr lang="en-US" sz="900" kern="1200" dirty="0">
                <a:solidFill>
                  <a:schemeClr val="tx1">
                    <a:alpha val="80000"/>
                  </a:schemeClr>
                </a:solidFill>
                <a:latin typeface="+mn-lt"/>
                <a:ea typeface="+mn-ea"/>
                <a:cs typeface="+mn-cs"/>
              </a:rPr>
              <a:t>(ERIŞIM TARIHI: </a:t>
            </a:r>
            <a:r>
              <a:rPr lang="tr-TR" sz="900" kern="1200" dirty="0">
                <a:solidFill>
                  <a:schemeClr val="tx1">
                    <a:alpha val="80000"/>
                  </a:schemeClr>
                </a:solidFill>
                <a:latin typeface="+mn-lt"/>
                <a:ea typeface="+mn-ea"/>
                <a:cs typeface="+mn-cs"/>
              </a:rPr>
              <a:t>03.02</a:t>
            </a:r>
            <a:r>
              <a:rPr lang="en-US" sz="900" kern="1200" dirty="0">
                <a:solidFill>
                  <a:schemeClr val="tx1">
                    <a:alpha val="80000"/>
                  </a:schemeClr>
                </a:solidFill>
                <a:latin typeface="+mn-lt"/>
                <a:ea typeface="+mn-ea"/>
                <a:cs typeface="+mn-cs"/>
              </a:rPr>
              <a:t>.202</a:t>
            </a:r>
            <a:r>
              <a:rPr lang="tr-TR" sz="900" kern="1200" dirty="0">
                <a:solidFill>
                  <a:schemeClr val="tx1">
                    <a:alpha val="80000"/>
                  </a:schemeClr>
                </a:solidFill>
                <a:latin typeface="+mn-lt"/>
                <a:ea typeface="+mn-ea"/>
                <a:cs typeface="+mn-cs"/>
              </a:rPr>
              <a:t>4</a:t>
            </a:r>
            <a:r>
              <a:rPr lang="en-US" sz="900" kern="1200" dirty="0">
                <a:solidFill>
                  <a:schemeClr val="tx1">
                    <a:alpha val="80000"/>
                  </a:schemeClr>
                </a:solidFill>
                <a:latin typeface="+mn-lt"/>
                <a:ea typeface="+mn-ea"/>
                <a:cs typeface="+mn-cs"/>
              </a:rPr>
              <a:t>)</a:t>
            </a:r>
            <a:endParaRPr lang="tr-TR" sz="900" kern="1200" dirty="0">
              <a:solidFill>
                <a:schemeClr val="tx1">
                  <a:alpha val="80000"/>
                </a:schemeClr>
              </a:solidFill>
              <a:latin typeface="+mn-lt"/>
              <a:ea typeface="+mn-ea"/>
              <a:cs typeface="+mn-cs"/>
            </a:endParaRPr>
          </a:p>
          <a:p>
            <a:pPr lvl="0" indent="0" algn="l">
              <a:lnSpc>
                <a:spcPct val="90000"/>
              </a:lnSpc>
              <a:spcBef>
                <a:spcPts val="0"/>
              </a:spcBef>
              <a:spcAft>
                <a:spcPts val="0"/>
              </a:spcAft>
              <a:buNone/>
            </a:pPr>
            <a:endParaRPr lang="en-US" sz="900" kern="1200" dirty="0">
              <a:solidFill>
                <a:schemeClr val="tx1">
                  <a:alpha val="80000"/>
                </a:schemeClr>
              </a:solidFill>
              <a:latin typeface="+mn-lt"/>
              <a:ea typeface="+mn-ea"/>
              <a:cs typeface="+mn-cs"/>
            </a:endParaRPr>
          </a:p>
        </p:txBody>
      </p:sp>
      <p:sp>
        <p:nvSpPr>
          <p:cNvPr id="325" name="Google Shape;325;p21"/>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a:t>Türkiye’de Okul Sağlığı Çalışmaları</a:t>
            </a:r>
            <a:endParaRPr/>
          </a:p>
        </p:txBody>
      </p:sp>
      <p:sp>
        <p:nvSpPr>
          <p:cNvPr id="331" name="Google Shape;331;p22"/>
          <p:cNvSpPr txBox="1">
            <a:spLocks noGrp="1"/>
          </p:cNvSpPr>
          <p:nvPr>
            <p:ph idx="1"/>
          </p:nvPr>
        </p:nvSpPr>
        <p:spPr>
          <a:prstGeom prst="rect">
            <a:avLst/>
          </a:prstGeom>
          <a:noFill/>
          <a:ln>
            <a:noFill/>
          </a:ln>
        </p:spPr>
        <p:txBody>
          <a:bodyPr spcFirstLastPara="1" wrap="square" lIns="91425" tIns="45700" rIns="91425" bIns="45700" anchor="t" anchorCtr="0">
            <a:normAutofit fontScale="92500" lnSpcReduction="10000"/>
          </a:bodyPr>
          <a:lstStyle/>
          <a:p>
            <a:pPr marL="228600" lvl="0" indent="-228600" algn="just" rtl="0">
              <a:lnSpc>
                <a:spcPct val="120000"/>
              </a:lnSpc>
              <a:spcBef>
                <a:spcPts val="0"/>
              </a:spcBef>
              <a:spcAft>
                <a:spcPts val="0"/>
              </a:spcAft>
              <a:buClr>
                <a:srgbClr val="474747"/>
              </a:buClr>
              <a:buSzPts val="1600"/>
              <a:buFont typeface="Arial"/>
              <a:buChar char="•"/>
            </a:pPr>
            <a:r>
              <a:rPr lang="tr-TR" b="0" i="0" dirty="0"/>
              <a:t>29.09.2010 tarihli ve 27714 sayılı Resmi </a:t>
            </a:r>
            <a:r>
              <a:rPr lang="tr-TR" b="0" i="0" dirty="0" err="1"/>
              <a:t>Gazete’de</a:t>
            </a:r>
            <a:r>
              <a:rPr lang="tr-TR" b="0" i="0" dirty="0"/>
              <a:t> Başbakanlık Genelgesi olarak yayımlanan “</a:t>
            </a:r>
            <a:r>
              <a:rPr lang="tr-TR" b="0" i="0" dirty="0">
                <a:solidFill>
                  <a:srgbClr val="FF0000"/>
                </a:solidFill>
              </a:rPr>
              <a:t>Türkiye Sağlıklı Beslenme ve Hareketli Hayat </a:t>
            </a:r>
            <a:r>
              <a:rPr lang="tr-TR" b="0" i="0" dirty="0" err="1">
                <a:solidFill>
                  <a:srgbClr val="FF0000"/>
                </a:solidFill>
              </a:rPr>
              <a:t>Programı</a:t>
            </a:r>
            <a:r>
              <a:rPr lang="tr-TR" b="0" i="0" dirty="0" err="1"/>
              <a:t>”nın</a:t>
            </a:r>
            <a:r>
              <a:rPr lang="tr-TR" b="0" i="0" dirty="0"/>
              <a:t> “Okullarda Obezite ile Mücadelede Yeterli ve Dengeli Beslenme ve Düzenli Fiziksel Aktivite Alışkanlığının Kazandırılması” başlığı kapsamında “Çocukluk ve Adolesan Döneminde Yeterli ve Dengeli Beslenmenin Sağlanması İçin Temel Besin Gruplarında Yer Alan Besinlerin Tüketiminin Özendirilmesine Yönelik Beslenme Programlarının Yürütülmesi, Beslenme Hizmetlerinin Periyodik Olarak Denetlenmesinin Sağlanması“ stratejisi yer almaktadır.</a:t>
            </a:r>
            <a:endParaRPr dirty="0"/>
          </a:p>
        </p:txBody>
      </p:sp>
      <p:sp>
        <p:nvSpPr>
          <p:cNvPr id="2" name="Google Shape;296;p18">
            <a:extLst>
              <a:ext uri="{FF2B5EF4-FFF2-40B4-BE49-F238E27FC236}">
                <a16:creationId xmlns:a16="http://schemas.microsoft.com/office/drawing/2014/main" id="{573AA171-107D-23DE-EE3D-5B86181D765D}"/>
              </a:ext>
            </a:extLst>
          </p:cNvPr>
          <p:cNvSpPr txBox="1">
            <a:spLocks noGrp="1"/>
          </p:cNvSpPr>
          <p:nvPr>
            <p:ph type="ftr" sz="quarter" idx="11"/>
          </p:nvPr>
        </p:nvSpPr>
        <p:spPr>
          <a:xfrm>
            <a:off x="1192162" y="6274876"/>
            <a:ext cx="8790038" cy="507488"/>
          </a:xfrm>
          <a:prstGeom prst="rect">
            <a:avLst/>
          </a:prstGeom>
        </p:spPr>
        <p:txBody>
          <a:bodyPr spcFirstLastPara="1" vert="horz" lIns="91440" tIns="45720" rIns="91440" bIns="45720" rtlCol="0" anchor="ctr" anchorCtr="0">
            <a:normAutofit/>
          </a:bodyPr>
          <a:lstStyle/>
          <a:p>
            <a:pPr algn="l">
              <a:lnSpc>
                <a:spcPct val="90000"/>
              </a:lnSpc>
            </a:pPr>
            <a:r>
              <a:rPr lang="en-US" sz="900" kern="1200" dirty="0">
                <a:solidFill>
                  <a:schemeClr val="tx1">
                    <a:alpha val="80000"/>
                  </a:schemeClr>
                </a:solidFill>
                <a:latin typeface="+mn-lt"/>
                <a:ea typeface="+mn-ea"/>
                <a:cs typeface="+mn-cs"/>
              </a:rPr>
              <a:t>OKULDA SAĞLIĞIN KORUNMASI VE GELIŞTIRILMESI PROGRAMI</a:t>
            </a:r>
            <a:r>
              <a:rPr lang="tr-TR" sz="900" u="sng" dirty="0">
                <a:solidFill>
                  <a:schemeClr val="tx1">
                    <a:alpha val="80000"/>
                  </a:schemeClr>
                </a:solidFill>
              </a:rPr>
              <a:t>, </a:t>
            </a:r>
            <a:r>
              <a:rPr lang="en-US" sz="900" kern="1200" dirty="0">
                <a:solidFill>
                  <a:schemeClr val="tx1">
                    <a:alpha val="80000"/>
                  </a:schemeClr>
                </a:solidFill>
                <a:latin typeface="+mn-lt"/>
                <a:ea typeface="+mn-ea"/>
                <a:cs typeface="+mn-cs"/>
                <a:hlinkClick r:id="rId3"/>
              </a:rPr>
              <a:t>https://hsgm.saglik.gov.tr/depo/birimler/cocuk-ergen-sagligi-db/Dokumanlar/Egitim_Dokumanlari/Saglik_Personeli/Okulda_Sagligin_Korunmasi_ve_Gelistirilmesi.pdf</a:t>
            </a:r>
            <a:r>
              <a:rPr lang="tr-TR" sz="900" kern="1200" dirty="0">
                <a:solidFill>
                  <a:schemeClr val="tx1">
                    <a:alpha val="80000"/>
                  </a:schemeClr>
                </a:solidFill>
                <a:latin typeface="+mn-lt"/>
                <a:ea typeface="+mn-ea"/>
                <a:cs typeface="+mn-cs"/>
              </a:rPr>
              <a:t> </a:t>
            </a:r>
            <a:r>
              <a:rPr lang="en-US" sz="900" kern="1200" dirty="0">
                <a:solidFill>
                  <a:schemeClr val="tx1">
                    <a:alpha val="80000"/>
                  </a:schemeClr>
                </a:solidFill>
                <a:latin typeface="+mn-lt"/>
                <a:ea typeface="+mn-ea"/>
                <a:cs typeface="+mn-cs"/>
              </a:rPr>
              <a:t>(ERIŞIM TARIHI: </a:t>
            </a:r>
            <a:r>
              <a:rPr lang="tr-TR" sz="900" kern="1200" dirty="0">
                <a:solidFill>
                  <a:schemeClr val="tx1">
                    <a:alpha val="80000"/>
                  </a:schemeClr>
                </a:solidFill>
                <a:latin typeface="+mn-lt"/>
                <a:ea typeface="+mn-ea"/>
                <a:cs typeface="+mn-cs"/>
              </a:rPr>
              <a:t>03.02</a:t>
            </a:r>
            <a:r>
              <a:rPr lang="en-US" sz="900" kern="1200" dirty="0">
                <a:solidFill>
                  <a:schemeClr val="tx1">
                    <a:alpha val="80000"/>
                  </a:schemeClr>
                </a:solidFill>
                <a:latin typeface="+mn-lt"/>
                <a:ea typeface="+mn-ea"/>
                <a:cs typeface="+mn-cs"/>
              </a:rPr>
              <a:t>.202</a:t>
            </a:r>
            <a:r>
              <a:rPr lang="tr-TR" sz="900" kern="1200" dirty="0">
                <a:solidFill>
                  <a:schemeClr val="tx1">
                    <a:alpha val="80000"/>
                  </a:schemeClr>
                </a:solidFill>
                <a:latin typeface="+mn-lt"/>
                <a:ea typeface="+mn-ea"/>
                <a:cs typeface="+mn-cs"/>
              </a:rPr>
              <a:t>4</a:t>
            </a:r>
            <a:r>
              <a:rPr lang="en-US" sz="900" kern="1200" dirty="0">
                <a:solidFill>
                  <a:schemeClr val="tx1">
                    <a:alpha val="80000"/>
                  </a:schemeClr>
                </a:solidFill>
                <a:latin typeface="+mn-lt"/>
                <a:ea typeface="+mn-ea"/>
                <a:cs typeface="+mn-cs"/>
              </a:rPr>
              <a:t>)</a:t>
            </a:r>
            <a:endParaRPr lang="tr-TR" sz="900" kern="1200" dirty="0">
              <a:solidFill>
                <a:schemeClr val="tx1">
                  <a:alpha val="80000"/>
                </a:schemeClr>
              </a:solidFill>
              <a:latin typeface="+mn-lt"/>
              <a:ea typeface="+mn-ea"/>
              <a:cs typeface="+mn-cs"/>
            </a:endParaRPr>
          </a:p>
          <a:p>
            <a:pPr lvl="0" indent="0" algn="l">
              <a:lnSpc>
                <a:spcPct val="90000"/>
              </a:lnSpc>
              <a:spcBef>
                <a:spcPts val="0"/>
              </a:spcBef>
              <a:spcAft>
                <a:spcPts val="0"/>
              </a:spcAft>
              <a:buNone/>
            </a:pPr>
            <a:endParaRPr lang="en-US" sz="900" kern="1200" dirty="0">
              <a:solidFill>
                <a:schemeClr val="tx1">
                  <a:alpha val="80000"/>
                </a:schemeClr>
              </a:solidFill>
              <a:latin typeface="+mn-lt"/>
              <a:ea typeface="+mn-ea"/>
              <a:cs typeface="+mn-cs"/>
            </a:endParaRPr>
          </a:p>
        </p:txBody>
      </p:sp>
      <p:sp>
        <p:nvSpPr>
          <p:cNvPr id="334" name="Google Shape;334;p22"/>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a:t>Türkiye’de Okul Sağlığı Çalışmaları</a:t>
            </a:r>
            <a:endParaRPr/>
          </a:p>
        </p:txBody>
      </p:sp>
      <p:sp>
        <p:nvSpPr>
          <p:cNvPr id="340" name="Google Shape;340;p23"/>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just" rtl="0">
              <a:lnSpc>
                <a:spcPct val="120000"/>
              </a:lnSpc>
              <a:spcBef>
                <a:spcPts val="0"/>
              </a:spcBef>
              <a:spcAft>
                <a:spcPts val="0"/>
              </a:spcAft>
              <a:buClr>
                <a:srgbClr val="474747"/>
              </a:buClr>
              <a:buSzPts val="1600"/>
              <a:buFont typeface="Arial"/>
              <a:buChar char="•"/>
            </a:pPr>
            <a:r>
              <a:rPr lang="tr-TR" b="0" i="0" dirty="0"/>
              <a:t>Bu stratejiye bağlı olarak;</a:t>
            </a:r>
            <a:endParaRPr dirty="0"/>
          </a:p>
          <a:p>
            <a:pPr marL="742950" lvl="1" indent="-285750" algn="just" rtl="0">
              <a:lnSpc>
                <a:spcPct val="120000"/>
              </a:lnSpc>
              <a:spcBef>
                <a:spcPts val="500"/>
              </a:spcBef>
              <a:spcAft>
                <a:spcPts val="0"/>
              </a:spcAft>
              <a:buClr>
                <a:srgbClr val="474747"/>
              </a:buClr>
              <a:buSzPts val="1440"/>
              <a:buFont typeface="Arial"/>
              <a:buChar char="•"/>
            </a:pPr>
            <a:r>
              <a:rPr lang="tr-TR" b="0" i="0" dirty="0"/>
              <a:t>“İlköğretim Okullarında </a:t>
            </a:r>
            <a:r>
              <a:rPr lang="tr-TR" b="1" i="0" dirty="0">
                <a:solidFill>
                  <a:srgbClr val="FF0000"/>
                </a:solidFill>
              </a:rPr>
              <a:t>Okul Sütü Programı</a:t>
            </a:r>
            <a:r>
              <a:rPr lang="tr-TR" i="0" dirty="0"/>
              <a:t>’</a:t>
            </a:r>
            <a:r>
              <a:rPr lang="tr-TR" b="0" i="0" dirty="0"/>
              <a:t>nın Başlatılması”</a:t>
            </a:r>
            <a:endParaRPr dirty="0"/>
          </a:p>
          <a:p>
            <a:pPr marL="742950" lvl="1" indent="-285750" algn="just" rtl="0">
              <a:lnSpc>
                <a:spcPct val="120000"/>
              </a:lnSpc>
              <a:spcBef>
                <a:spcPts val="500"/>
              </a:spcBef>
              <a:spcAft>
                <a:spcPts val="0"/>
              </a:spcAft>
              <a:buClr>
                <a:srgbClr val="474747"/>
              </a:buClr>
              <a:buSzPts val="1440"/>
              <a:buFont typeface="Arial"/>
              <a:buChar char="•"/>
            </a:pPr>
            <a:r>
              <a:rPr lang="tr-TR" b="0" i="0" dirty="0"/>
              <a:t>”Okul kantinleri ve yemekhanelerinde yürütülen beslenme hizmetlerinde sağlıklı uygulamaların teşviki için çeşitli kampanya ve aktiviteler </a:t>
            </a:r>
          </a:p>
          <a:p>
            <a:pPr marL="457200" lvl="1" indent="0" algn="just" rtl="0">
              <a:lnSpc>
                <a:spcPct val="120000"/>
              </a:lnSpc>
              <a:spcBef>
                <a:spcPts val="500"/>
              </a:spcBef>
              <a:spcAft>
                <a:spcPts val="0"/>
              </a:spcAft>
              <a:buClr>
                <a:srgbClr val="474747"/>
              </a:buClr>
              <a:buSzPts val="1440"/>
              <a:buNone/>
            </a:pPr>
            <a:r>
              <a:rPr lang="tr-TR" b="0" i="0" dirty="0"/>
              <a:t>(</a:t>
            </a:r>
            <a:r>
              <a:rPr lang="tr-TR" b="1" i="0" dirty="0">
                <a:solidFill>
                  <a:srgbClr val="FF0000"/>
                </a:solidFill>
              </a:rPr>
              <a:t>Beyaz Bayrak Projesi</a:t>
            </a:r>
            <a:r>
              <a:rPr lang="tr-TR" b="0" i="0" dirty="0"/>
              <a:t>, </a:t>
            </a:r>
            <a:r>
              <a:rPr lang="tr-TR" b="1" i="0" dirty="0">
                <a:solidFill>
                  <a:srgbClr val="FF0000"/>
                </a:solidFill>
              </a:rPr>
              <a:t>Beslenme Dostu Okullar Programı </a:t>
            </a:r>
            <a:r>
              <a:rPr lang="tr-TR" b="0" i="0" dirty="0"/>
              <a:t>vb.) yürütülmesi”</a:t>
            </a:r>
            <a:endParaRPr dirty="0"/>
          </a:p>
          <a:p>
            <a:pPr marL="742950" lvl="1" indent="-285750" algn="just" rtl="0">
              <a:lnSpc>
                <a:spcPct val="120000"/>
              </a:lnSpc>
              <a:spcBef>
                <a:spcPts val="500"/>
              </a:spcBef>
              <a:spcAft>
                <a:spcPts val="0"/>
              </a:spcAft>
              <a:buClr>
                <a:srgbClr val="474747"/>
              </a:buClr>
              <a:buSzPts val="1440"/>
              <a:buFont typeface="Arial"/>
              <a:buChar char="•"/>
            </a:pPr>
            <a:r>
              <a:rPr lang="tr-TR" b="0" i="0" dirty="0"/>
              <a:t>“Okul kantin ve yemekhanelerindeki beslenme hizmetlerinin belirli aralıklarla yeterli ve dengeli beslenme ve besin güvenliği kriterlerine uygunluğu açısından denetiminin sağlanması” faaliyetleri bulunmaktadır.</a:t>
            </a:r>
            <a:endParaRPr dirty="0"/>
          </a:p>
          <a:p>
            <a:pPr marL="228600" lvl="0" indent="-127000" algn="l" rtl="0">
              <a:lnSpc>
                <a:spcPct val="120000"/>
              </a:lnSpc>
              <a:spcBef>
                <a:spcPts val="1000"/>
              </a:spcBef>
              <a:spcAft>
                <a:spcPts val="0"/>
              </a:spcAft>
              <a:buClr>
                <a:schemeClr val="dk1"/>
              </a:buClr>
              <a:buSzPts val="1600"/>
              <a:buNone/>
            </a:pPr>
            <a:endParaRPr dirty="0"/>
          </a:p>
        </p:txBody>
      </p:sp>
      <p:sp>
        <p:nvSpPr>
          <p:cNvPr id="2" name="Google Shape;296;p18">
            <a:extLst>
              <a:ext uri="{FF2B5EF4-FFF2-40B4-BE49-F238E27FC236}">
                <a16:creationId xmlns:a16="http://schemas.microsoft.com/office/drawing/2014/main" id="{470A903E-D4A1-A299-4C44-5CCCA493C024}"/>
              </a:ext>
            </a:extLst>
          </p:cNvPr>
          <p:cNvSpPr txBox="1">
            <a:spLocks noGrp="1"/>
          </p:cNvSpPr>
          <p:nvPr>
            <p:ph type="ftr" sz="quarter" idx="11"/>
          </p:nvPr>
        </p:nvSpPr>
        <p:spPr>
          <a:xfrm>
            <a:off x="1081550" y="6265044"/>
            <a:ext cx="8790038" cy="507488"/>
          </a:xfrm>
          <a:prstGeom prst="rect">
            <a:avLst/>
          </a:prstGeom>
        </p:spPr>
        <p:txBody>
          <a:bodyPr spcFirstLastPara="1" vert="horz" lIns="91440" tIns="45720" rIns="91440" bIns="45720" rtlCol="0" anchor="ctr" anchorCtr="0">
            <a:normAutofit/>
          </a:bodyPr>
          <a:lstStyle/>
          <a:p>
            <a:pPr algn="l">
              <a:lnSpc>
                <a:spcPct val="90000"/>
              </a:lnSpc>
            </a:pPr>
            <a:r>
              <a:rPr lang="en-US" sz="900" kern="1200" dirty="0">
                <a:solidFill>
                  <a:schemeClr val="tx1">
                    <a:alpha val="80000"/>
                  </a:schemeClr>
                </a:solidFill>
                <a:latin typeface="+mn-lt"/>
                <a:ea typeface="+mn-ea"/>
                <a:cs typeface="+mn-cs"/>
              </a:rPr>
              <a:t>OKULDA SAĞLIĞIN KORUNMASI VE GELIŞTIRILMESI PROGRAMI</a:t>
            </a:r>
            <a:r>
              <a:rPr lang="tr-TR" sz="900" u="sng" dirty="0">
                <a:solidFill>
                  <a:schemeClr val="tx1">
                    <a:alpha val="80000"/>
                  </a:schemeClr>
                </a:solidFill>
              </a:rPr>
              <a:t>, </a:t>
            </a:r>
            <a:r>
              <a:rPr lang="en-US" sz="900" kern="1200" dirty="0">
                <a:solidFill>
                  <a:schemeClr val="tx1">
                    <a:alpha val="80000"/>
                  </a:schemeClr>
                </a:solidFill>
                <a:latin typeface="+mn-lt"/>
                <a:ea typeface="+mn-ea"/>
                <a:cs typeface="+mn-cs"/>
                <a:hlinkClick r:id="rId3"/>
              </a:rPr>
              <a:t>https://hsgm.saglik.gov.tr/depo/birimler/cocuk-ergen-sagligi-db/Dokumanlar/Egitim_Dokumanlari/Saglik_Personeli/Okulda_Sagligin_Korunmasi_ve_Gelistirilmesi.pdf</a:t>
            </a:r>
            <a:r>
              <a:rPr lang="tr-TR" sz="900" kern="1200" dirty="0">
                <a:solidFill>
                  <a:schemeClr val="tx1">
                    <a:alpha val="80000"/>
                  </a:schemeClr>
                </a:solidFill>
                <a:latin typeface="+mn-lt"/>
                <a:ea typeface="+mn-ea"/>
                <a:cs typeface="+mn-cs"/>
              </a:rPr>
              <a:t> </a:t>
            </a:r>
            <a:r>
              <a:rPr lang="en-US" sz="900" kern="1200" dirty="0">
                <a:solidFill>
                  <a:schemeClr val="tx1">
                    <a:alpha val="80000"/>
                  </a:schemeClr>
                </a:solidFill>
                <a:latin typeface="+mn-lt"/>
                <a:ea typeface="+mn-ea"/>
                <a:cs typeface="+mn-cs"/>
              </a:rPr>
              <a:t>(ERIŞIM TARIHI: </a:t>
            </a:r>
            <a:r>
              <a:rPr lang="tr-TR" sz="900" kern="1200" dirty="0">
                <a:solidFill>
                  <a:schemeClr val="tx1">
                    <a:alpha val="80000"/>
                  </a:schemeClr>
                </a:solidFill>
                <a:latin typeface="+mn-lt"/>
                <a:ea typeface="+mn-ea"/>
                <a:cs typeface="+mn-cs"/>
              </a:rPr>
              <a:t>03.02</a:t>
            </a:r>
            <a:r>
              <a:rPr lang="en-US" sz="900" kern="1200" dirty="0">
                <a:solidFill>
                  <a:schemeClr val="tx1">
                    <a:alpha val="80000"/>
                  </a:schemeClr>
                </a:solidFill>
                <a:latin typeface="+mn-lt"/>
                <a:ea typeface="+mn-ea"/>
                <a:cs typeface="+mn-cs"/>
              </a:rPr>
              <a:t>.202</a:t>
            </a:r>
            <a:r>
              <a:rPr lang="tr-TR" sz="900" kern="1200" dirty="0">
                <a:solidFill>
                  <a:schemeClr val="tx1">
                    <a:alpha val="80000"/>
                  </a:schemeClr>
                </a:solidFill>
                <a:latin typeface="+mn-lt"/>
                <a:ea typeface="+mn-ea"/>
                <a:cs typeface="+mn-cs"/>
              </a:rPr>
              <a:t>4</a:t>
            </a:r>
            <a:r>
              <a:rPr lang="en-US" sz="900" kern="1200" dirty="0">
                <a:solidFill>
                  <a:schemeClr val="tx1">
                    <a:alpha val="80000"/>
                  </a:schemeClr>
                </a:solidFill>
                <a:latin typeface="+mn-lt"/>
                <a:ea typeface="+mn-ea"/>
                <a:cs typeface="+mn-cs"/>
              </a:rPr>
              <a:t>)</a:t>
            </a:r>
            <a:endParaRPr lang="tr-TR" sz="900" kern="1200" dirty="0">
              <a:solidFill>
                <a:schemeClr val="tx1">
                  <a:alpha val="80000"/>
                </a:schemeClr>
              </a:solidFill>
              <a:latin typeface="+mn-lt"/>
              <a:ea typeface="+mn-ea"/>
              <a:cs typeface="+mn-cs"/>
            </a:endParaRPr>
          </a:p>
          <a:p>
            <a:pPr lvl="0" indent="0" algn="l">
              <a:lnSpc>
                <a:spcPct val="90000"/>
              </a:lnSpc>
              <a:spcBef>
                <a:spcPts val="0"/>
              </a:spcBef>
              <a:spcAft>
                <a:spcPts val="0"/>
              </a:spcAft>
              <a:buNone/>
            </a:pPr>
            <a:endParaRPr lang="en-US" sz="900" kern="1200" dirty="0">
              <a:solidFill>
                <a:schemeClr val="tx1">
                  <a:alpha val="80000"/>
                </a:schemeClr>
              </a:solidFill>
              <a:latin typeface="+mn-lt"/>
              <a:ea typeface="+mn-ea"/>
              <a:cs typeface="+mn-cs"/>
            </a:endParaRPr>
          </a:p>
        </p:txBody>
      </p:sp>
      <p:sp>
        <p:nvSpPr>
          <p:cNvPr id="343" name="Google Shape;343;p23"/>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185BAE7-1D97-85A7-EC11-D141DF129F25}"/>
              </a:ext>
            </a:extLst>
          </p:cNvPr>
          <p:cNvSpPr>
            <a:spLocks noGrp="1"/>
          </p:cNvSpPr>
          <p:nvPr>
            <p:ph type="title"/>
          </p:nvPr>
        </p:nvSpPr>
        <p:spPr>
          <a:xfrm>
            <a:off x="838200" y="365126"/>
            <a:ext cx="10515600" cy="883572"/>
          </a:xfrm>
        </p:spPr>
        <p:txBody>
          <a:bodyPr/>
          <a:lstStyle/>
          <a:p>
            <a:r>
              <a:rPr lang="tr-TR" dirty="0"/>
              <a:t>Okul Sütü Programı</a:t>
            </a:r>
          </a:p>
        </p:txBody>
      </p:sp>
      <p:sp>
        <p:nvSpPr>
          <p:cNvPr id="3" name="İçerik Yer Tutucusu 2">
            <a:extLst>
              <a:ext uri="{FF2B5EF4-FFF2-40B4-BE49-F238E27FC236}">
                <a16:creationId xmlns:a16="http://schemas.microsoft.com/office/drawing/2014/main" id="{4CD7E791-2253-BFD5-39F6-D340C70B49E8}"/>
              </a:ext>
            </a:extLst>
          </p:cNvPr>
          <p:cNvSpPr>
            <a:spLocks noGrp="1"/>
          </p:cNvSpPr>
          <p:nvPr>
            <p:ph idx="1"/>
          </p:nvPr>
        </p:nvSpPr>
        <p:spPr>
          <a:xfrm>
            <a:off x="838200" y="1366684"/>
            <a:ext cx="10515600" cy="4810279"/>
          </a:xfrm>
        </p:spPr>
        <p:txBody>
          <a:bodyPr>
            <a:normAutofit fontScale="92500" lnSpcReduction="10000"/>
          </a:bodyPr>
          <a:lstStyle/>
          <a:p>
            <a:r>
              <a:rPr lang="tr-TR" dirty="0"/>
              <a:t>Dünya’da okul sütü programı ilk olarak </a:t>
            </a:r>
            <a:r>
              <a:rPr lang="tr-TR" dirty="0">
                <a:solidFill>
                  <a:srgbClr val="FF0000"/>
                </a:solidFill>
              </a:rPr>
              <a:t>1996</a:t>
            </a:r>
            <a:r>
              <a:rPr lang="tr-TR" dirty="0"/>
              <a:t> yılında </a:t>
            </a:r>
            <a:r>
              <a:rPr lang="tr-TR" dirty="0">
                <a:solidFill>
                  <a:srgbClr val="FF0000"/>
                </a:solidFill>
              </a:rPr>
              <a:t>İsveç</a:t>
            </a:r>
            <a:r>
              <a:rPr lang="tr-TR" dirty="0"/>
              <a:t>’te küçük ölçekli bir işletme tarafından başlatılmış, 1999 yılında ise devlet projesi haline getirilmiştir. Bu dönemde proje finansmanının yarısının devlet tarafından karşılanmasına karar verilirken, projenin ülke çapında yaygınlaştırılması amaçlanmıştır. Bu program dünya çapında resmi olarak 1999 yılında başlamıştır ve her sene </a:t>
            </a:r>
            <a:r>
              <a:rPr lang="tr-TR" dirty="0">
                <a:solidFill>
                  <a:srgbClr val="FF0000"/>
                </a:solidFill>
              </a:rPr>
              <a:t>29 Eylül Dünya Okul Sütü </a:t>
            </a:r>
            <a:r>
              <a:rPr lang="tr-TR" dirty="0"/>
              <a:t>günü olarak kutlanmaktadır (FAO, 2010). </a:t>
            </a:r>
          </a:p>
          <a:p>
            <a:r>
              <a:rPr lang="tr-TR" dirty="0"/>
              <a:t>Türkiye’de ise okul sütü programı ilk olarak 1960 yıllarında ABD desteğiyle okullara süt tozu dağıtılmasıyla başlamıştır. Daha sonra günümüzdeki uygulamanın benzeri 2000-2003 yılları arasında Sosyal Yardımlaşma Fonu ve </a:t>
            </a:r>
            <a:r>
              <a:rPr lang="tr-TR" dirty="0">
                <a:solidFill>
                  <a:srgbClr val="FF0000"/>
                </a:solidFill>
              </a:rPr>
              <a:t>Ulusal Süt Konseyi</a:t>
            </a:r>
            <a:r>
              <a:rPr lang="tr-TR" dirty="0"/>
              <a:t>nin desteğiyle denenmiş, ancak yalnızca 4 ilde uygulanması nedeniyle sınırlı bir uygulama olarak kabul edilmiştir. Resmi olarak 2011-2012 eğitim öğretim yılı ile ülke genelinde uygulanmaya başlayan okul sütü programı, bu dönemde günümüzdeki son halini almıştır</a:t>
            </a:r>
          </a:p>
        </p:txBody>
      </p:sp>
      <p:sp>
        <p:nvSpPr>
          <p:cNvPr id="5" name="Google Shape;296;p18">
            <a:extLst>
              <a:ext uri="{FF2B5EF4-FFF2-40B4-BE49-F238E27FC236}">
                <a16:creationId xmlns:a16="http://schemas.microsoft.com/office/drawing/2014/main" id="{4EF97AE8-D2CC-3D6D-B026-EA55A8289799}"/>
              </a:ext>
            </a:extLst>
          </p:cNvPr>
          <p:cNvSpPr txBox="1">
            <a:spLocks noGrp="1"/>
          </p:cNvSpPr>
          <p:nvPr>
            <p:ph type="ftr" sz="quarter" idx="11"/>
          </p:nvPr>
        </p:nvSpPr>
        <p:spPr>
          <a:xfrm>
            <a:off x="540775" y="6213988"/>
            <a:ext cx="8790038" cy="507488"/>
          </a:xfrm>
          <a:prstGeom prst="rect">
            <a:avLst/>
          </a:prstGeom>
        </p:spPr>
        <p:txBody>
          <a:bodyPr spcFirstLastPara="1" vert="horz" lIns="91440" tIns="45720" rIns="91440" bIns="45720" rtlCol="0" anchor="ctr" anchorCtr="0">
            <a:normAutofit/>
          </a:bodyPr>
          <a:lstStyle/>
          <a:p>
            <a:pPr algn="l">
              <a:lnSpc>
                <a:spcPct val="90000"/>
              </a:lnSpc>
            </a:pPr>
            <a:r>
              <a:rPr lang="tr-TR" sz="900" dirty="0">
                <a:hlinkClick r:id="rId3"/>
              </a:rPr>
              <a:t>https://dergipark.org.tr/tr/download/article-file/515985</a:t>
            </a:r>
            <a:r>
              <a:rPr lang="tr-TR" sz="900" dirty="0"/>
              <a:t> </a:t>
            </a:r>
            <a:r>
              <a:rPr lang="en-US" sz="900" kern="1200" dirty="0">
                <a:solidFill>
                  <a:schemeClr val="tx1">
                    <a:alpha val="80000"/>
                  </a:schemeClr>
                </a:solidFill>
                <a:latin typeface="+mn-lt"/>
                <a:ea typeface="+mn-ea"/>
                <a:cs typeface="+mn-cs"/>
              </a:rPr>
              <a:t>ERIŞIM TARIHI: </a:t>
            </a:r>
            <a:r>
              <a:rPr lang="tr-TR" sz="900" kern="1200" dirty="0">
                <a:solidFill>
                  <a:schemeClr val="tx1">
                    <a:alpha val="80000"/>
                  </a:schemeClr>
                </a:solidFill>
                <a:latin typeface="+mn-lt"/>
                <a:ea typeface="+mn-ea"/>
                <a:cs typeface="+mn-cs"/>
              </a:rPr>
              <a:t>03.02</a:t>
            </a:r>
            <a:r>
              <a:rPr lang="en-US" sz="900" kern="1200" dirty="0">
                <a:solidFill>
                  <a:schemeClr val="tx1">
                    <a:alpha val="80000"/>
                  </a:schemeClr>
                </a:solidFill>
                <a:latin typeface="+mn-lt"/>
                <a:ea typeface="+mn-ea"/>
                <a:cs typeface="+mn-cs"/>
              </a:rPr>
              <a:t>.202</a:t>
            </a:r>
            <a:r>
              <a:rPr lang="tr-TR" sz="900" kern="1200" dirty="0">
                <a:solidFill>
                  <a:schemeClr val="tx1">
                    <a:alpha val="80000"/>
                  </a:schemeClr>
                </a:solidFill>
                <a:latin typeface="+mn-lt"/>
                <a:ea typeface="+mn-ea"/>
                <a:cs typeface="+mn-cs"/>
              </a:rPr>
              <a:t>4</a:t>
            </a:r>
          </a:p>
          <a:p>
            <a:pPr lvl="0" indent="0" algn="l">
              <a:lnSpc>
                <a:spcPct val="90000"/>
              </a:lnSpc>
              <a:spcBef>
                <a:spcPts val="0"/>
              </a:spcBef>
              <a:spcAft>
                <a:spcPts val="0"/>
              </a:spcAft>
              <a:buNone/>
            </a:pPr>
            <a:endParaRPr lang="en-US" sz="900" kern="1200" dirty="0">
              <a:solidFill>
                <a:schemeClr val="tx1">
                  <a:alpha val="80000"/>
                </a:schemeClr>
              </a:solidFill>
              <a:latin typeface="+mn-lt"/>
              <a:ea typeface="+mn-ea"/>
              <a:cs typeface="+mn-cs"/>
            </a:endParaRPr>
          </a:p>
        </p:txBody>
      </p:sp>
      <p:sp>
        <p:nvSpPr>
          <p:cNvPr id="4" name="Slayt Numarası Yer Tutucusu 3">
            <a:extLst>
              <a:ext uri="{FF2B5EF4-FFF2-40B4-BE49-F238E27FC236}">
                <a16:creationId xmlns:a16="http://schemas.microsoft.com/office/drawing/2014/main" id="{AEE4C58B-1B99-ED66-0BAA-EE9A1714284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34</a:t>
            </a:fld>
            <a:endParaRPr lang="tr-TR"/>
          </a:p>
        </p:txBody>
      </p:sp>
    </p:spTree>
    <p:extLst>
      <p:ext uri="{BB962C8B-B14F-4D97-AF65-F5344CB8AC3E}">
        <p14:creationId xmlns:p14="http://schemas.microsoft.com/office/powerpoint/2010/main" val="822659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F3B9005-9BB8-D50F-09B7-814548D8E3EF}"/>
              </a:ext>
            </a:extLst>
          </p:cNvPr>
          <p:cNvSpPr>
            <a:spLocks noGrp="1"/>
          </p:cNvSpPr>
          <p:nvPr>
            <p:ph idx="1"/>
          </p:nvPr>
        </p:nvSpPr>
        <p:spPr>
          <a:xfrm>
            <a:off x="838200" y="462116"/>
            <a:ext cx="10515600" cy="5744343"/>
          </a:xfrm>
        </p:spPr>
        <p:txBody>
          <a:bodyPr/>
          <a:lstStyle/>
          <a:p>
            <a:pPr marL="0" indent="0">
              <a:lnSpc>
                <a:spcPct val="100000"/>
              </a:lnSpc>
              <a:buNone/>
            </a:pPr>
            <a:r>
              <a:rPr lang="tr-TR" dirty="0"/>
              <a:t>Okul sütü programı uygulama tebliğine göre okul sütü: yurt içinde üretilen çiğ sütten 27/12/2011 tarihli ve 28155 sayılı Resmî </a:t>
            </a:r>
            <a:r>
              <a:rPr lang="tr-TR" dirty="0" err="1"/>
              <a:t>Gazete’de</a:t>
            </a:r>
            <a:r>
              <a:rPr lang="tr-TR" dirty="0"/>
              <a:t> yayımlanan Hayvansal Gıdalar İçin Özel Hijyen Kuralları Yönetmeliğine uygun olarak elde edilen ve ambalajının şekli Gıda Tarım ve Hayvancılık Bakanlığı, Sağlık Bakanlığı ve Millî Eğitim Bakanlığınca belirlenen, 14/2/2000 tarihli ve 23964 sayılı Resmî </a:t>
            </a:r>
            <a:r>
              <a:rPr lang="tr-TR" dirty="0" err="1"/>
              <a:t>Gazete’de</a:t>
            </a:r>
            <a:r>
              <a:rPr lang="tr-TR" dirty="0"/>
              <a:t> yayımlanan Türk Gıda Kodeksi Çiğ Süt ve Isıl İşlem Görmüş İçme Sütleri Tebliği (Tebliğ No: 2000/6)’</a:t>
            </a:r>
            <a:r>
              <a:rPr lang="tr-TR" dirty="0" err="1"/>
              <a:t>nde</a:t>
            </a:r>
            <a:r>
              <a:rPr lang="tr-TR" dirty="0"/>
              <a:t> tanımlanan </a:t>
            </a:r>
            <a:r>
              <a:rPr lang="tr-TR" dirty="0">
                <a:solidFill>
                  <a:srgbClr val="FF0000"/>
                </a:solidFill>
              </a:rPr>
              <a:t>200 ml ambalajlı, yağlı, sade UHT içme sütü</a:t>
            </a:r>
            <a:r>
              <a:rPr lang="tr-TR" dirty="0"/>
              <a:t>nü ifade etmektedir.</a:t>
            </a:r>
          </a:p>
          <a:p>
            <a:pPr marL="0" indent="0">
              <a:lnSpc>
                <a:spcPct val="100000"/>
              </a:lnSpc>
              <a:buNone/>
            </a:pPr>
            <a:r>
              <a:rPr lang="tr-TR" dirty="0"/>
              <a:t>Ülkemizde okul sütleri</a:t>
            </a:r>
            <a:r>
              <a:rPr lang="tr-TR" dirty="0">
                <a:solidFill>
                  <a:srgbClr val="FF0000"/>
                </a:solidFill>
              </a:rPr>
              <a:t>; haftada üç gün olmak üzere bağımsız anaokullarına, uygulama sınıflarına, anasınıfı ve ilkokul öğrencilerine</a:t>
            </a:r>
            <a:r>
              <a:rPr lang="tr-TR" dirty="0"/>
              <a:t> dağıtılmaktadır.</a:t>
            </a:r>
          </a:p>
        </p:txBody>
      </p:sp>
      <p:sp>
        <p:nvSpPr>
          <p:cNvPr id="4" name="Slayt Numarası Yer Tutucusu 3">
            <a:extLst>
              <a:ext uri="{FF2B5EF4-FFF2-40B4-BE49-F238E27FC236}">
                <a16:creationId xmlns:a16="http://schemas.microsoft.com/office/drawing/2014/main" id="{17E309AB-1BAC-C7D6-48CC-92F30DB8E8B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35</a:t>
            </a:fld>
            <a:endParaRPr lang="tr-TR"/>
          </a:p>
        </p:txBody>
      </p:sp>
    </p:spTree>
    <p:extLst>
      <p:ext uri="{BB962C8B-B14F-4D97-AF65-F5344CB8AC3E}">
        <p14:creationId xmlns:p14="http://schemas.microsoft.com/office/powerpoint/2010/main" val="1981615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F3B9005-9BB8-D50F-09B7-814548D8E3EF}"/>
              </a:ext>
            </a:extLst>
          </p:cNvPr>
          <p:cNvSpPr>
            <a:spLocks noGrp="1"/>
          </p:cNvSpPr>
          <p:nvPr>
            <p:ph idx="1"/>
          </p:nvPr>
        </p:nvSpPr>
        <p:spPr>
          <a:xfrm>
            <a:off x="838200" y="462116"/>
            <a:ext cx="10515600" cy="5744343"/>
          </a:xfrm>
        </p:spPr>
        <p:txBody>
          <a:bodyPr/>
          <a:lstStyle/>
          <a:p>
            <a:pPr marL="0" indent="0">
              <a:lnSpc>
                <a:spcPct val="100000"/>
              </a:lnSpc>
              <a:buNone/>
            </a:pPr>
            <a:r>
              <a:rPr lang="tr-TR" dirty="0"/>
              <a:t>Okul sütlerinin alımı, </a:t>
            </a:r>
            <a:r>
              <a:rPr lang="tr-TR" dirty="0">
                <a:solidFill>
                  <a:srgbClr val="FF0000"/>
                </a:solidFill>
              </a:rPr>
              <a:t>yurt içinden</a:t>
            </a:r>
            <a:r>
              <a:rPr lang="tr-TR" dirty="0"/>
              <a:t> temin edilen </a:t>
            </a:r>
            <a:r>
              <a:rPr lang="tr-TR" dirty="0">
                <a:solidFill>
                  <a:srgbClr val="FF0000"/>
                </a:solidFill>
              </a:rPr>
              <a:t>çiğ süt</a:t>
            </a:r>
            <a:r>
              <a:rPr lang="tr-TR" dirty="0"/>
              <a:t>lerden ve ülke içinde UHT içme sütü üretimi yapan gıda işletmelerinden </a:t>
            </a:r>
            <a:r>
              <a:rPr lang="tr-TR" dirty="0">
                <a:solidFill>
                  <a:srgbClr val="FF0000"/>
                </a:solidFill>
              </a:rPr>
              <a:t>Kamu İhale Kanunu</a:t>
            </a:r>
            <a:r>
              <a:rPr lang="tr-TR" dirty="0"/>
              <a:t> ve ilgili mevzuata göre </a:t>
            </a:r>
            <a:r>
              <a:rPr lang="tr-TR" dirty="0">
                <a:solidFill>
                  <a:srgbClr val="FF0000"/>
                </a:solidFill>
              </a:rPr>
              <a:t>Gıda Tarım ve Hayvancılık Bakanlığınca </a:t>
            </a:r>
            <a:r>
              <a:rPr lang="tr-TR" dirty="0"/>
              <a:t>yapılmaktadır. Dağıtımı yapılacak olan okul sütü ambalajlarının şekli ve üzerinde yer alması gereken hususlar Bakanlığın koordinasyonunda Sağlık Bakanlığı ve Millî Eğitim Bakanlığınca belirlenmektedir. Program başlamadan önce </a:t>
            </a:r>
            <a:r>
              <a:rPr lang="tr-TR" dirty="0">
                <a:solidFill>
                  <a:srgbClr val="FF0000"/>
                </a:solidFill>
              </a:rPr>
              <a:t>ailelere süt içimi sonrası oluşabilecek basit rahatsızlıklar ve bulguların anlatıldığı, bu bulguların büyük bir bölümünün geçici ve hafif olduğunun belirtildiği</a:t>
            </a:r>
            <a:r>
              <a:rPr lang="tr-TR" dirty="0"/>
              <a:t>, sütün öneminin vurgulandığı eğitim programları Millî Eğitim Bakanlığı ve Sağlık Bakanlığınca düzenlenmektedir. Program için gerekli eğitim ve tanıtım materyallerinin temini, yayımı ve dağıtımı ise Bakanlık koordinasyonunda, Ulusal Süt Konseyi tarafından yapılmaktadır</a:t>
            </a:r>
          </a:p>
        </p:txBody>
      </p:sp>
      <p:sp>
        <p:nvSpPr>
          <p:cNvPr id="4" name="Slayt Numarası Yer Tutucusu 3">
            <a:extLst>
              <a:ext uri="{FF2B5EF4-FFF2-40B4-BE49-F238E27FC236}">
                <a16:creationId xmlns:a16="http://schemas.microsoft.com/office/drawing/2014/main" id="{17E309AB-1BAC-C7D6-48CC-92F30DB8E8B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36</a:t>
            </a:fld>
            <a:endParaRPr lang="tr-TR"/>
          </a:p>
        </p:txBody>
      </p:sp>
    </p:spTree>
    <p:extLst>
      <p:ext uri="{BB962C8B-B14F-4D97-AF65-F5344CB8AC3E}">
        <p14:creationId xmlns:p14="http://schemas.microsoft.com/office/powerpoint/2010/main" val="41528641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çerik Yer Tutucusu 5">
            <a:extLst>
              <a:ext uri="{FF2B5EF4-FFF2-40B4-BE49-F238E27FC236}">
                <a16:creationId xmlns:a16="http://schemas.microsoft.com/office/drawing/2014/main" id="{54D44BD3-C4D4-1B1C-B649-65C7ED48D19E}"/>
              </a:ext>
            </a:extLst>
          </p:cNvPr>
          <p:cNvPicPr>
            <a:picLocks noGrp="1" noChangeAspect="1"/>
          </p:cNvPicPr>
          <p:nvPr>
            <p:ph idx="1"/>
          </p:nvPr>
        </p:nvPicPr>
        <p:blipFill rotWithShape="1">
          <a:blip r:embed="rId2"/>
          <a:srcRect b="8180"/>
          <a:stretch/>
        </p:blipFill>
        <p:spPr>
          <a:xfrm>
            <a:off x="20" y="1282"/>
            <a:ext cx="12191980" cy="6856718"/>
          </a:xfrm>
          <a:prstGeom prst="rect">
            <a:avLst/>
          </a:prstGeom>
        </p:spPr>
      </p:pic>
      <p:sp>
        <p:nvSpPr>
          <p:cNvPr id="4" name="Slayt Numarası Yer Tutucusu 3">
            <a:extLst>
              <a:ext uri="{FF2B5EF4-FFF2-40B4-BE49-F238E27FC236}">
                <a16:creationId xmlns:a16="http://schemas.microsoft.com/office/drawing/2014/main" id="{3C832A14-6F0B-92E2-2943-9A2084AE1A53}"/>
              </a:ext>
            </a:extLst>
          </p:cNvPr>
          <p:cNvSpPr>
            <a:spLocks noGrp="1"/>
          </p:cNvSpPr>
          <p:nvPr>
            <p:ph type="sldNum" sz="quarter" idx="12"/>
          </p:nvPr>
        </p:nvSpPr>
        <p:spPr/>
        <p:txBody>
          <a:bodyPr vert="horz" lIns="91440" tIns="45720" rIns="91440" bIns="45720" rtlCol="0" anchor="ctr">
            <a:normAutofit/>
          </a:bodyPr>
          <a:lstStyle/>
          <a:p>
            <a:pPr lvl="0" indent="0">
              <a:spcBef>
                <a:spcPts val="0"/>
              </a:spcBef>
              <a:spcAft>
                <a:spcPts val="600"/>
              </a:spcAft>
              <a:buNone/>
            </a:pPr>
            <a:fld id="{00000000-1234-1234-1234-123412341234}" type="slidenum">
              <a:rPr lang="en-US">
                <a:solidFill>
                  <a:srgbClr val="FFFFFF"/>
                </a:solidFill>
              </a:rPr>
              <a:pPr lvl="0" indent="0">
                <a:spcBef>
                  <a:spcPts val="0"/>
                </a:spcBef>
                <a:spcAft>
                  <a:spcPts val="600"/>
                </a:spcAft>
                <a:buNone/>
              </a:pPr>
              <a:t>37</a:t>
            </a:fld>
            <a:endParaRPr lang="en-US">
              <a:solidFill>
                <a:srgbClr val="FFFFFF"/>
              </a:solidFill>
            </a:endParaRPr>
          </a:p>
        </p:txBody>
      </p:sp>
    </p:spTree>
    <p:extLst>
      <p:ext uri="{BB962C8B-B14F-4D97-AF65-F5344CB8AC3E}">
        <p14:creationId xmlns:p14="http://schemas.microsoft.com/office/powerpoint/2010/main" val="3315451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a:extLst>
              <a:ext uri="{FF2B5EF4-FFF2-40B4-BE49-F238E27FC236}">
                <a16:creationId xmlns:a16="http://schemas.microsoft.com/office/drawing/2014/main" id="{FE9F8CF1-7486-FD74-BB13-474DC0AF3EFE}"/>
              </a:ext>
            </a:extLst>
          </p:cNvPr>
          <p:cNvGraphicFramePr>
            <a:graphicFrameLocks noGrp="1"/>
          </p:cNvGraphicFramePr>
          <p:nvPr>
            <p:ph idx="1"/>
            <p:extLst>
              <p:ext uri="{D42A27DB-BD31-4B8C-83A1-F6EECF244321}">
                <p14:modId xmlns:p14="http://schemas.microsoft.com/office/powerpoint/2010/main" val="3452714969"/>
              </p:ext>
            </p:extLst>
          </p:nvPr>
        </p:nvGraphicFramePr>
        <p:xfrm>
          <a:off x="390525" y="422062"/>
          <a:ext cx="5452602" cy="5934288"/>
        </p:xfrm>
        <a:graphic>
          <a:graphicData uri="http://schemas.openxmlformats.org/drawingml/2006/table">
            <a:tbl>
              <a:tblPr/>
              <a:tblGrid>
                <a:gridCol w="2359001">
                  <a:extLst>
                    <a:ext uri="{9D8B030D-6E8A-4147-A177-3AD203B41FA5}">
                      <a16:colId xmlns:a16="http://schemas.microsoft.com/office/drawing/2014/main" val="1221145435"/>
                    </a:ext>
                  </a:extLst>
                </a:gridCol>
                <a:gridCol w="3093601">
                  <a:extLst>
                    <a:ext uri="{9D8B030D-6E8A-4147-A177-3AD203B41FA5}">
                      <a16:colId xmlns:a16="http://schemas.microsoft.com/office/drawing/2014/main" val="2347873673"/>
                    </a:ext>
                  </a:extLst>
                </a:gridCol>
              </a:tblGrid>
              <a:tr h="383863">
                <a:tc gridSpan="2">
                  <a:txBody>
                    <a:bodyPr/>
                    <a:lstStyle/>
                    <a:p>
                      <a:pPr fontAlgn="ctr"/>
                      <a:r>
                        <a:rPr lang="tr-TR" sz="1400" b="1">
                          <a:effectLst/>
                        </a:rPr>
                        <a:t>OKUL SÜTÜ PROGRAMI TAHMİNİ GERÇEKLEŞME RAKAMLARI, 2017-2018</a:t>
                      </a:r>
                      <a:endParaRPr lang="tr-TR" sz="1400">
                        <a:effectLst/>
                      </a:endParaRPr>
                    </a:p>
                  </a:txBody>
                  <a:tcPr marL="58161" marR="58161" marT="87242" marB="8724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hMerge="1">
                  <a:txBody>
                    <a:bodyPr/>
                    <a:lstStyle/>
                    <a:p>
                      <a:endParaRPr lang="tr-TR"/>
                    </a:p>
                  </a:txBody>
                  <a:tcPr/>
                </a:tc>
                <a:extLst>
                  <a:ext uri="{0D108BD9-81ED-4DB2-BD59-A6C34878D82A}">
                    <a16:rowId xmlns:a16="http://schemas.microsoft.com/office/drawing/2014/main" val="244169954"/>
                  </a:ext>
                </a:extLst>
              </a:tr>
              <a:tr h="1012003">
                <a:tc>
                  <a:txBody>
                    <a:bodyPr/>
                    <a:lstStyle/>
                    <a:p>
                      <a:pPr fontAlgn="ctr"/>
                      <a:endParaRPr lang="tr-TR" sz="1400">
                        <a:effectLst/>
                      </a:endParaRPr>
                    </a:p>
                  </a:txBody>
                  <a:tcPr marL="58161" marR="58161" marT="87242" marB="8724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ctr"/>
                      <a:r>
                        <a:rPr lang="tr-TR" sz="1400" b="1">
                          <a:effectLst/>
                        </a:rPr>
                        <a:t>2017-2018</a:t>
                      </a:r>
                      <a:br>
                        <a:rPr lang="tr-TR" sz="1400" b="1">
                          <a:effectLst/>
                        </a:rPr>
                      </a:br>
                      <a:r>
                        <a:rPr lang="tr-TR" sz="1400" b="1">
                          <a:effectLst/>
                        </a:rPr>
                        <a:t>Eğitim Öğretim Yılı</a:t>
                      </a:r>
                      <a:br>
                        <a:rPr lang="tr-TR" sz="1400" b="1">
                          <a:effectLst/>
                        </a:rPr>
                      </a:br>
                      <a:r>
                        <a:rPr lang="tr-TR" sz="1400" b="1">
                          <a:effectLst/>
                        </a:rPr>
                        <a:t>(7.Yıl )</a:t>
                      </a:r>
                      <a:br>
                        <a:rPr lang="tr-TR" sz="1400" b="1">
                          <a:effectLst/>
                        </a:rPr>
                      </a:br>
                      <a:r>
                        <a:rPr lang="tr-TR" sz="1400" b="1">
                          <a:effectLst/>
                        </a:rPr>
                        <a:t>(Planlanan)</a:t>
                      </a:r>
                      <a:endParaRPr lang="tr-TR" sz="1400">
                        <a:effectLst/>
                      </a:endParaRPr>
                    </a:p>
                  </a:txBody>
                  <a:tcPr marL="58161" marR="58161" marT="87242" marB="8724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95391771"/>
                  </a:ext>
                </a:extLst>
              </a:tr>
              <a:tr h="383863">
                <a:tc>
                  <a:txBody>
                    <a:bodyPr/>
                    <a:lstStyle/>
                    <a:p>
                      <a:pPr fontAlgn="ctr"/>
                      <a:r>
                        <a:rPr lang="tr-TR" sz="1400" b="1">
                          <a:effectLst/>
                        </a:rPr>
                        <a:t>Öğrenci Profili</a:t>
                      </a:r>
                      <a:endParaRPr lang="tr-TR" sz="1400">
                        <a:effectLst/>
                      </a:endParaRPr>
                    </a:p>
                  </a:txBody>
                  <a:tcPr marL="58161" marR="58161" marT="87242" marB="8724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ctr"/>
                      <a:r>
                        <a:rPr lang="tr-TR" sz="1400">
                          <a:effectLst/>
                        </a:rPr>
                        <a:t>Bağımsız Anaokulları+Anasınıfı+İlkokul</a:t>
                      </a:r>
                    </a:p>
                  </a:txBody>
                  <a:tcPr marL="58161" marR="58161" marT="87242" marB="8724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74620663"/>
                  </a:ext>
                </a:extLst>
              </a:tr>
              <a:tr h="383863">
                <a:tc>
                  <a:txBody>
                    <a:bodyPr/>
                    <a:lstStyle/>
                    <a:p>
                      <a:pPr fontAlgn="ctr"/>
                      <a:r>
                        <a:rPr lang="tr-TR" sz="1400" b="1">
                          <a:effectLst/>
                        </a:rPr>
                        <a:t>Okul Profili</a:t>
                      </a:r>
                      <a:endParaRPr lang="tr-TR" sz="1400">
                        <a:effectLst/>
                      </a:endParaRPr>
                    </a:p>
                  </a:txBody>
                  <a:tcPr marL="58161" marR="58161" marT="87242" marB="8724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ctr"/>
                      <a:r>
                        <a:rPr lang="tr-TR" sz="1400">
                          <a:effectLst/>
                        </a:rPr>
                        <a:t>Özel Okullar Dahil</a:t>
                      </a:r>
                    </a:p>
                  </a:txBody>
                  <a:tcPr marL="58161" marR="58161" marT="87242" marB="8724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10269081"/>
                  </a:ext>
                </a:extLst>
              </a:tr>
              <a:tr h="383863">
                <a:tc>
                  <a:txBody>
                    <a:bodyPr/>
                    <a:lstStyle/>
                    <a:p>
                      <a:pPr fontAlgn="ctr"/>
                      <a:r>
                        <a:rPr lang="tr-TR" sz="1400" b="1">
                          <a:effectLst/>
                        </a:rPr>
                        <a:t>Okul Sayısı</a:t>
                      </a:r>
                      <a:endParaRPr lang="tr-TR" sz="1400">
                        <a:effectLst/>
                      </a:endParaRPr>
                    </a:p>
                  </a:txBody>
                  <a:tcPr marL="58161" marR="58161" marT="87242" marB="8724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ctr"/>
                      <a:r>
                        <a:rPr lang="tr-TR" sz="1400">
                          <a:effectLst/>
                        </a:rPr>
                        <a:t>32.128</a:t>
                      </a:r>
                    </a:p>
                  </a:txBody>
                  <a:tcPr marL="58161" marR="58161" marT="87242" marB="8724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59642121"/>
                  </a:ext>
                </a:extLst>
              </a:tr>
              <a:tr h="593243">
                <a:tc>
                  <a:txBody>
                    <a:bodyPr/>
                    <a:lstStyle/>
                    <a:p>
                      <a:pPr fontAlgn="ctr"/>
                      <a:r>
                        <a:rPr lang="tr-TR" sz="1400" b="1" dirty="0">
                          <a:effectLst/>
                        </a:rPr>
                        <a:t>Süt Niteliği</a:t>
                      </a:r>
                      <a:br>
                        <a:rPr lang="tr-TR" sz="1400" b="1" dirty="0">
                          <a:effectLst/>
                        </a:rPr>
                      </a:br>
                      <a:r>
                        <a:rPr lang="tr-TR" sz="1400" b="1" dirty="0">
                          <a:effectLst/>
                        </a:rPr>
                        <a:t>(Yağ Oranı)</a:t>
                      </a:r>
                      <a:endParaRPr lang="tr-TR" sz="1400" dirty="0">
                        <a:effectLst/>
                      </a:endParaRPr>
                    </a:p>
                  </a:txBody>
                  <a:tcPr marL="58161" marR="58161" marT="87242" marB="8724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ctr"/>
                      <a:r>
                        <a:rPr lang="tr-TR" sz="1400">
                          <a:effectLst/>
                        </a:rPr>
                        <a:t>Yağlı ( % 3 – 3,5 )</a:t>
                      </a:r>
                    </a:p>
                  </a:txBody>
                  <a:tcPr marL="58161" marR="58161" marT="87242" marB="8724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02889884"/>
                  </a:ext>
                </a:extLst>
              </a:tr>
              <a:tr h="383863">
                <a:tc>
                  <a:txBody>
                    <a:bodyPr/>
                    <a:lstStyle/>
                    <a:p>
                      <a:pPr fontAlgn="ctr"/>
                      <a:r>
                        <a:rPr lang="tr-TR" sz="1400" b="1">
                          <a:effectLst/>
                        </a:rPr>
                        <a:t>Öğrenci Sayısı</a:t>
                      </a:r>
                      <a:endParaRPr lang="tr-TR" sz="1400">
                        <a:effectLst/>
                      </a:endParaRPr>
                    </a:p>
                  </a:txBody>
                  <a:tcPr marL="58161" marR="58161" marT="87242" marB="8724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ctr"/>
                      <a:r>
                        <a:rPr lang="tr-TR" sz="1400" dirty="0">
                          <a:effectLst/>
                        </a:rPr>
                        <a:t>6.056.400</a:t>
                      </a:r>
                    </a:p>
                  </a:txBody>
                  <a:tcPr marL="58161" marR="58161" marT="87242" marB="8724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15100100"/>
                  </a:ext>
                </a:extLst>
              </a:tr>
              <a:tr h="593243">
                <a:tc>
                  <a:txBody>
                    <a:bodyPr/>
                    <a:lstStyle/>
                    <a:p>
                      <a:pPr fontAlgn="ctr"/>
                      <a:r>
                        <a:rPr lang="tr-TR" sz="1400" b="1" dirty="0">
                          <a:effectLst/>
                        </a:rPr>
                        <a:t>Uygulama Tarihleri</a:t>
                      </a:r>
                      <a:endParaRPr lang="tr-TR" sz="1400" dirty="0">
                        <a:effectLst/>
                      </a:endParaRPr>
                    </a:p>
                  </a:txBody>
                  <a:tcPr marL="58161" marR="58161" marT="87242" marB="8724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ctr"/>
                      <a:r>
                        <a:rPr lang="tr-TR" sz="1400">
                          <a:effectLst/>
                        </a:rPr>
                        <a:t>05.02.2018</a:t>
                      </a:r>
                    </a:p>
                    <a:p>
                      <a:pPr fontAlgn="ctr"/>
                      <a:r>
                        <a:rPr lang="tr-TR" sz="1400">
                          <a:effectLst/>
                        </a:rPr>
                        <a:t>08.06.2018</a:t>
                      </a:r>
                    </a:p>
                  </a:txBody>
                  <a:tcPr marL="58161" marR="58161" marT="87242" marB="8724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40387885"/>
                  </a:ext>
                </a:extLst>
              </a:tr>
              <a:tr h="593243">
                <a:tc>
                  <a:txBody>
                    <a:bodyPr/>
                    <a:lstStyle/>
                    <a:p>
                      <a:pPr fontAlgn="ctr"/>
                      <a:r>
                        <a:rPr lang="tr-TR" sz="1400" b="1">
                          <a:effectLst/>
                        </a:rPr>
                        <a:t>Haftalık dağıtım gün sayısı</a:t>
                      </a:r>
                      <a:endParaRPr lang="tr-TR" sz="1400">
                        <a:effectLst/>
                      </a:endParaRPr>
                    </a:p>
                  </a:txBody>
                  <a:tcPr marL="58161" marR="58161" marT="87242" marB="8724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ctr"/>
                      <a:r>
                        <a:rPr lang="es-ES" sz="1400">
                          <a:effectLst/>
                        </a:rPr>
                        <a:t>3 gün</a:t>
                      </a:r>
                    </a:p>
                    <a:p>
                      <a:pPr fontAlgn="ctr"/>
                      <a:r>
                        <a:rPr lang="es-ES" sz="1400">
                          <a:effectLst/>
                        </a:rPr>
                        <a:t>Pazartesi, Çarşamba, Cuma</a:t>
                      </a:r>
                    </a:p>
                  </a:txBody>
                  <a:tcPr marL="58161" marR="58161" marT="87242" marB="8724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52252264"/>
                  </a:ext>
                </a:extLst>
              </a:tr>
              <a:tr h="383863">
                <a:tc>
                  <a:txBody>
                    <a:bodyPr/>
                    <a:lstStyle/>
                    <a:p>
                      <a:pPr fontAlgn="ctr"/>
                      <a:r>
                        <a:rPr lang="tr-TR" sz="1400" b="1">
                          <a:effectLst/>
                        </a:rPr>
                        <a:t>Dağıtılan miktar Adet</a:t>
                      </a:r>
                      <a:endParaRPr lang="tr-TR" sz="1400">
                        <a:effectLst/>
                      </a:endParaRPr>
                    </a:p>
                  </a:txBody>
                  <a:tcPr marL="58161" marR="58161" marT="87242" marB="8724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rowSpan="2">
                  <a:txBody>
                    <a:bodyPr/>
                    <a:lstStyle/>
                    <a:p>
                      <a:pPr fontAlgn="ctr"/>
                      <a:r>
                        <a:rPr lang="tr-TR" sz="1400">
                          <a:effectLst/>
                        </a:rPr>
                        <a:t>254.368.800</a:t>
                      </a:r>
                    </a:p>
                  </a:txBody>
                  <a:tcPr marL="58161" marR="58161" marT="87242" marB="8724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06532378"/>
                  </a:ext>
                </a:extLst>
              </a:tr>
              <a:tr h="383863">
                <a:tc>
                  <a:txBody>
                    <a:bodyPr/>
                    <a:lstStyle/>
                    <a:p>
                      <a:pPr fontAlgn="ctr"/>
                      <a:r>
                        <a:rPr lang="tr-TR" sz="1400" b="1">
                          <a:effectLst/>
                        </a:rPr>
                        <a:t>(200 ml UHT süt)</a:t>
                      </a:r>
                      <a:endParaRPr lang="tr-TR" sz="1400">
                        <a:effectLst/>
                      </a:endParaRPr>
                    </a:p>
                  </a:txBody>
                  <a:tcPr marL="58161" marR="58161" marT="87242" marB="8724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vMerge="1">
                  <a:txBody>
                    <a:bodyPr/>
                    <a:lstStyle/>
                    <a:p>
                      <a:endParaRPr lang="tr-TR"/>
                    </a:p>
                  </a:txBody>
                  <a:tcPr/>
                </a:tc>
                <a:extLst>
                  <a:ext uri="{0D108BD9-81ED-4DB2-BD59-A6C34878D82A}">
                    <a16:rowId xmlns:a16="http://schemas.microsoft.com/office/drawing/2014/main" val="1798289349"/>
                  </a:ext>
                </a:extLst>
              </a:tr>
              <a:tr h="383863">
                <a:tc>
                  <a:txBody>
                    <a:bodyPr/>
                    <a:lstStyle/>
                    <a:p>
                      <a:pPr fontAlgn="ctr"/>
                      <a:r>
                        <a:rPr lang="tr-TR" sz="1400" b="1">
                          <a:effectLst/>
                        </a:rPr>
                        <a:t>Dağıtılan Süt Miktarı (ton)</a:t>
                      </a:r>
                      <a:endParaRPr lang="tr-TR" sz="1400">
                        <a:effectLst/>
                      </a:endParaRPr>
                    </a:p>
                  </a:txBody>
                  <a:tcPr marL="58161" marR="58161" marT="87242" marB="8724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ctr"/>
                      <a:r>
                        <a:rPr lang="tr-TR" sz="1400" dirty="0">
                          <a:effectLst/>
                        </a:rPr>
                        <a:t>50.873</a:t>
                      </a:r>
                    </a:p>
                  </a:txBody>
                  <a:tcPr marL="58161" marR="58161" marT="87242" marB="8724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81578968"/>
                  </a:ext>
                </a:extLst>
              </a:tr>
            </a:tbl>
          </a:graphicData>
        </a:graphic>
      </p:graphicFrame>
      <p:sp>
        <p:nvSpPr>
          <p:cNvPr id="4" name="Slayt Numarası Yer Tutucusu 3">
            <a:extLst>
              <a:ext uri="{FF2B5EF4-FFF2-40B4-BE49-F238E27FC236}">
                <a16:creationId xmlns:a16="http://schemas.microsoft.com/office/drawing/2014/main" id="{4415B0B1-BFE7-CB87-92F9-62F4DED94C7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38</a:t>
            </a:fld>
            <a:endParaRPr lang="tr-TR"/>
          </a:p>
        </p:txBody>
      </p:sp>
      <p:pic>
        <p:nvPicPr>
          <p:cNvPr id="7" name="Resim 6">
            <a:extLst>
              <a:ext uri="{FF2B5EF4-FFF2-40B4-BE49-F238E27FC236}">
                <a16:creationId xmlns:a16="http://schemas.microsoft.com/office/drawing/2014/main" id="{55C61138-ACFD-2ABF-8C5D-737457446D62}"/>
              </a:ext>
            </a:extLst>
          </p:cNvPr>
          <p:cNvPicPr>
            <a:picLocks noChangeAspect="1"/>
          </p:cNvPicPr>
          <p:nvPr/>
        </p:nvPicPr>
        <p:blipFill>
          <a:blip r:embed="rId3"/>
          <a:stretch>
            <a:fillRect/>
          </a:stretch>
        </p:blipFill>
        <p:spPr>
          <a:xfrm>
            <a:off x="5843127" y="230538"/>
            <a:ext cx="6262228" cy="6128420"/>
          </a:xfrm>
          <a:prstGeom prst="rect">
            <a:avLst/>
          </a:prstGeom>
        </p:spPr>
      </p:pic>
      <p:pic>
        <p:nvPicPr>
          <p:cNvPr id="9" name="Resim 8">
            <a:extLst>
              <a:ext uri="{FF2B5EF4-FFF2-40B4-BE49-F238E27FC236}">
                <a16:creationId xmlns:a16="http://schemas.microsoft.com/office/drawing/2014/main" id="{29E0551C-61BC-8FEF-3994-07BD88AC04E2}"/>
              </a:ext>
            </a:extLst>
          </p:cNvPr>
          <p:cNvPicPr>
            <a:picLocks noChangeAspect="1"/>
          </p:cNvPicPr>
          <p:nvPr/>
        </p:nvPicPr>
        <p:blipFill>
          <a:blip r:embed="rId4"/>
          <a:stretch>
            <a:fillRect/>
          </a:stretch>
        </p:blipFill>
        <p:spPr>
          <a:xfrm>
            <a:off x="2870090" y="611576"/>
            <a:ext cx="6038396" cy="5744774"/>
          </a:xfrm>
          <a:prstGeom prst="rect">
            <a:avLst/>
          </a:prstGeom>
        </p:spPr>
      </p:pic>
      <p:sp>
        <p:nvSpPr>
          <p:cNvPr id="3" name="Metin kutusu 2">
            <a:extLst>
              <a:ext uri="{FF2B5EF4-FFF2-40B4-BE49-F238E27FC236}">
                <a16:creationId xmlns:a16="http://schemas.microsoft.com/office/drawing/2014/main" id="{B8C0F227-8038-91A2-E717-7433E29CCD83}"/>
              </a:ext>
            </a:extLst>
          </p:cNvPr>
          <p:cNvSpPr txBox="1"/>
          <p:nvPr/>
        </p:nvSpPr>
        <p:spPr>
          <a:xfrm>
            <a:off x="390524" y="6442796"/>
            <a:ext cx="10670765" cy="553998"/>
          </a:xfrm>
          <a:prstGeom prst="rect">
            <a:avLst/>
          </a:prstGeom>
          <a:noFill/>
        </p:spPr>
        <p:txBody>
          <a:bodyPr wrap="square">
            <a:spAutoFit/>
          </a:bodyPr>
          <a:lstStyle/>
          <a:p>
            <a:r>
              <a:rPr lang="tr-TR" sz="1000" dirty="0">
                <a:hlinkClick r:id="rId5"/>
              </a:rPr>
              <a:t>https://ulusalsutkonseyi.org.tr/okul-sutu-programi-tahmini-gerceklesme-rakamlari-2017-2018-1277/</a:t>
            </a:r>
            <a:r>
              <a:rPr lang="tr-TR" sz="1000" dirty="0"/>
              <a:t> </a:t>
            </a:r>
            <a:r>
              <a:rPr lang="en-US" sz="1000" kern="1200" dirty="0">
                <a:solidFill>
                  <a:schemeClr val="tx1">
                    <a:alpha val="80000"/>
                  </a:schemeClr>
                </a:solidFill>
                <a:latin typeface="+mn-lt"/>
                <a:ea typeface="+mn-ea"/>
                <a:cs typeface="+mn-cs"/>
              </a:rPr>
              <a:t>ERIŞIM TARIHI: </a:t>
            </a:r>
            <a:r>
              <a:rPr lang="tr-TR" sz="1000" kern="1200" dirty="0">
                <a:solidFill>
                  <a:schemeClr val="tx1">
                    <a:alpha val="80000"/>
                  </a:schemeClr>
                </a:solidFill>
                <a:latin typeface="+mn-lt"/>
                <a:ea typeface="+mn-ea"/>
                <a:cs typeface="+mn-cs"/>
              </a:rPr>
              <a:t>03.02</a:t>
            </a:r>
            <a:r>
              <a:rPr lang="en-US" sz="1000" kern="1200" dirty="0">
                <a:solidFill>
                  <a:schemeClr val="tx1">
                    <a:alpha val="80000"/>
                  </a:schemeClr>
                </a:solidFill>
                <a:latin typeface="+mn-lt"/>
                <a:ea typeface="+mn-ea"/>
                <a:cs typeface="+mn-cs"/>
              </a:rPr>
              <a:t>.202</a:t>
            </a:r>
            <a:r>
              <a:rPr lang="tr-TR" sz="1000" kern="1200" dirty="0">
                <a:solidFill>
                  <a:schemeClr val="tx1">
                    <a:alpha val="80000"/>
                  </a:schemeClr>
                </a:solidFill>
                <a:latin typeface="+mn-lt"/>
                <a:ea typeface="+mn-ea"/>
                <a:cs typeface="+mn-cs"/>
              </a:rPr>
              <a:t>4</a:t>
            </a:r>
            <a:endParaRPr lang="tr-TR" sz="1000" dirty="0"/>
          </a:p>
          <a:p>
            <a:r>
              <a:rPr lang="tr-TR" sz="1000" dirty="0">
                <a:hlinkClick r:id="rId6"/>
              </a:rPr>
              <a:t>https://t24.com.tr/haber/iktidar-okul-sutu-programi-ndan-sessiz-sedasiz-vazgecti,858628</a:t>
            </a:r>
            <a:r>
              <a:rPr lang="tr-TR" sz="1000" dirty="0"/>
              <a:t> </a:t>
            </a:r>
            <a:r>
              <a:rPr lang="en-US" sz="1000" kern="1200" dirty="0">
                <a:solidFill>
                  <a:schemeClr val="tx1">
                    <a:alpha val="80000"/>
                  </a:schemeClr>
                </a:solidFill>
                <a:latin typeface="+mn-lt"/>
                <a:ea typeface="+mn-ea"/>
                <a:cs typeface="+mn-cs"/>
              </a:rPr>
              <a:t>ERIŞIM TARIHI: </a:t>
            </a:r>
            <a:r>
              <a:rPr lang="tr-TR" sz="1000" kern="1200" dirty="0">
                <a:solidFill>
                  <a:schemeClr val="tx1">
                    <a:alpha val="80000"/>
                  </a:schemeClr>
                </a:solidFill>
                <a:latin typeface="+mn-lt"/>
                <a:ea typeface="+mn-ea"/>
                <a:cs typeface="+mn-cs"/>
              </a:rPr>
              <a:t>03.02</a:t>
            </a:r>
            <a:r>
              <a:rPr lang="en-US" sz="1000" kern="1200" dirty="0">
                <a:solidFill>
                  <a:schemeClr val="tx1">
                    <a:alpha val="80000"/>
                  </a:schemeClr>
                </a:solidFill>
                <a:latin typeface="+mn-lt"/>
                <a:ea typeface="+mn-ea"/>
                <a:cs typeface="+mn-cs"/>
              </a:rPr>
              <a:t>.202</a:t>
            </a:r>
            <a:r>
              <a:rPr lang="tr-TR" sz="1000" kern="1200" dirty="0">
                <a:solidFill>
                  <a:schemeClr val="tx1">
                    <a:alpha val="80000"/>
                  </a:schemeClr>
                </a:solidFill>
                <a:latin typeface="+mn-lt"/>
                <a:ea typeface="+mn-ea"/>
                <a:cs typeface="+mn-cs"/>
              </a:rPr>
              <a:t>4</a:t>
            </a:r>
          </a:p>
          <a:p>
            <a:endParaRPr lang="tr-TR" sz="1000" dirty="0"/>
          </a:p>
        </p:txBody>
      </p:sp>
    </p:spTree>
    <p:extLst>
      <p:ext uri="{BB962C8B-B14F-4D97-AF65-F5344CB8AC3E}">
        <p14:creationId xmlns:p14="http://schemas.microsoft.com/office/powerpoint/2010/main" val="217270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2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dirty="0"/>
              <a:t>Türkiye’de Okul Sağlığı Çalışmaları</a:t>
            </a:r>
            <a:endParaRPr dirty="0"/>
          </a:p>
        </p:txBody>
      </p:sp>
      <p:sp>
        <p:nvSpPr>
          <p:cNvPr id="349" name="Google Shape;349;p24"/>
          <p:cNvSpPr txBox="1">
            <a:spLocks noGrp="1"/>
          </p:cNvSpPr>
          <p:nvPr>
            <p:ph idx="1"/>
          </p:nvPr>
        </p:nvSpPr>
        <p:spPr>
          <a:prstGeom prst="rect">
            <a:avLst/>
          </a:prstGeom>
          <a:noFill/>
          <a:ln>
            <a:noFill/>
          </a:ln>
        </p:spPr>
        <p:txBody>
          <a:bodyPr spcFirstLastPara="1" wrap="square" lIns="91425" tIns="45700" rIns="91425" bIns="45700" anchor="t" anchorCtr="0">
            <a:normAutofit fontScale="70000" lnSpcReduction="20000"/>
          </a:bodyPr>
          <a:lstStyle/>
          <a:p>
            <a:pPr marL="228600" lvl="0" indent="-228600" algn="l" rtl="0">
              <a:lnSpc>
                <a:spcPct val="120000"/>
              </a:lnSpc>
              <a:spcBef>
                <a:spcPts val="0"/>
              </a:spcBef>
              <a:spcAft>
                <a:spcPts val="0"/>
              </a:spcAft>
              <a:buClr>
                <a:schemeClr val="dk1"/>
              </a:buClr>
              <a:buSzPct val="80000"/>
              <a:buChar char="•"/>
            </a:pPr>
            <a:r>
              <a:rPr lang="tr-TR" sz="2000" dirty="0"/>
              <a:t>Milli Eğitim Bakanlığı’nın 30.05.2017 tarihli </a:t>
            </a:r>
            <a:r>
              <a:rPr lang="tr-TR" sz="2000" b="1" i="1" dirty="0"/>
              <a:t>Okulda Sağlık Hizmetleri Genelgesi</a:t>
            </a:r>
            <a:r>
              <a:rPr lang="tr-TR" sz="2000" dirty="0"/>
              <a:t>’nde</a:t>
            </a:r>
            <a:endParaRPr dirty="0"/>
          </a:p>
          <a:p>
            <a:pPr marL="228600" lvl="0" indent="-228600" algn="l" rtl="0">
              <a:lnSpc>
                <a:spcPct val="120000"/>
              </a:lnSpc>
              <a:spcBef>
                <a:spcPts val="1000"/>
              </a:spcBef>
              <a:spcAft>
                <a:spcPts val="0"/>
              </a:spcAft>
              <a:buClr>
                <a:schemeClr val="dk1"/>
              </a:buClr>
              <a:buSzPct val="80000"/>
              <a:buFont typeface="Noto Sans Symbols"/>
              <a:buChar char="⮚"/>
            </a:pPr>
            <a:r>
              <a:rPr lang="tr-TR" sz="2000" dirty="0"/>
              <a:t>İl Milli Eğitim Müdürlükleri ve İl Halk Sağlığı Müdürlüklerinin iş birliğinde okul sağılık hizmetlerine yönelik çalışmalar yapılması</a:t>
            </a:r>
            <a:endParaRPr dirty="0"/>
          </a:p>
          <a:p>
            <a:pPr marL="228600" lvl="0" indent="-228600" algn="l" rtl="0">
              <a:lnSpc>
                <a:spcPct val="120000"/>
              </a:lnSpc>
              <a:spcBef>
                <a:spcPts val="1000"/>
              </a:spcBef>
              <a:spcAft>
                <a:spcPts val="0"/>
              </a:spcAft>
              <a:buClr>
                <a:schemeClr val="dk1"/>
              </a:buClr>
              <a:buSzPct val="80000"/>
              <a:buFont typeface="Noto Sans Symbols"/>
              <a:buChar char="⮚"/>
            </a:pPr>
            <a:r>
              <a:rPr lang="tr-TR" sz="2000" dirty="0"/>
              <a:t>Öğrenci, veli ve okul çalışanlarına yönelik sağlığın korunması, sağlıklı beslenme, fiziksel aktivite, diyabet vb. konularda Türkiye Halk Sağlığı Kurumu ile iş birliği yapılarak farkındalık eğitimlerinin verilmesi</a:t>
            </a:r>
            <a:endParaRPr dirty="0"/>
          </a:p>
          <a:p>
            <a:pPr marL="228600" lvl="0" indent="-228600" algn="l" rtl="0">
              <a:lnSpc>
                <a:spcPct val="120000"/>
              </a:lnSpc>
              <a:spcBef>
                <a:spcPts val="1000"/>
              </a:spcBef>
              <a:spcAft>
                <a:spcPts val="0"/>
              </a:spcAft>
              <a:buClr>
                <a:schemeClr val="dk1"/>
              </a:buClr>
              <a:buSzPct val="80000"/>
              <a:buFont typeface="Noto Sans Symbols"/>
              <a:buChar char="⮚"/>
            </a:pPr>
            <a:r>
              <a:rPr lang="tr-TR" sz="2000" dirty="0"/>
              <a:t>Beyaz bayrak alan okul/kurum sayısının arttırılması için gerekli tedbirlerin alınması</a:t>
            </a:r>
            <a:endParaRPr dirty="0"/>
          </a:p>
          <a:p>
            <a:pPr marL="228600" lvl="0" indent="-228600" algn="l" rtl="0">
              <a:lnSpc>
                <a:spcPct val="120000"/>
              </a:lnSpc>
              <a:spcBef>
                <a:spcPts val="1000"/>
              </a:spcBef>
              <a:spcAft>
                <a:spcPts val="0"/>
              </a:spcAft>
              <a:buClr>
                <a:schemeClr val="dk1"/>
              </a:buClr>
              <a:buSzPct val="80000"/>
              <a:buFont typeface="Noto Sans Symbols"/>
              <a:buChar char="⮚"/>
            </a:pPr>
            <a:r>
              <a:rPr lang="tr-TR" sz="2000" dirty="0"/>
              <a:t>Beslenme dostu okul/kurum sayısının arttırılması için gerekli tedbirlerin alınması</a:t>
            </a:r>
            <a:endParaRPr dirty="0"/>
          </a:p>
          <a:p>
            <a:pPr marL="228600" lvl="0" indent="-228600" algn="l" rtl="0">
              <a:lnSpc>
                <a:spcPct val="120000"/>
              </a:lnSpc>
              <a:spcBef>
                <a:spcPts val="1000"/>
              </a:spcBef>
              <a:spcAft>
                <a:spcPts val="0"/>
              </a:spcAft>
              <a:buClr>
                <a:schemeClr val="dk1"/>
              </a:buClr>
              <a:buSzPct val="80000"/>
              <a:buFont typeface="Noto Sans Symbols"/>
              <a:buChar char="⮚"/>
            </a:pPr>
            <a:r>
              <a:rPr lang="tr-TR" sz="2000" dirty="0"/>
              <a:t>Kantin, yemekhane, kafeterya, çay ocağı gibi gıda satışı yapılan yerlerde satışı yapılacak gıda ve hijyen açısında denetlenmesi ve gerekli tedbirlerin alınması</a:t>
            </a:r>
            <a:endParaRPr dirty="0"/>
          </a:p>
          <a:p>
            <a:pPr marL="228600" lvl="0" indent="-228600" algn="l" rtl="0">
              <a:lnSpc>
                <a:spcPct val="120000"/>
              </a:lnSpc>
              <a:spcBef>
                <a:spcPts val="1000"/>
              </a:spcBef>
              <a:spcAft>
                <a:spcPts val="0"/>
              </a:spcAft>
              <a:buClr>
                <a:schemeClr val="dk1"/>
              </a:buClr>
              <a:buSzPct val="80000"/>
              <a:buFont typeface="Noto Sans Symbols"/>
              <a:buChar char="⮚"/>
            </a:pPr>
            <a:r>
              <a:rPr lang="tr-TR" sz="2000" dirty="0"/>
              <a:t>Okul/kurum çevresinde yiyecek satışı yapan yerlerin denetlemesi ve kontrolünün yapılması</a:t>
            </a:r>
            <a:endParaRPr dirty="0"/>
          </a:p>
          <a:p>
            <a:pPr marL="228600" lvl="0" indent="-228600" algn="l" rtl="0">
              <a:lnSpc>
                <a:spcPct val="120000"/>
              </a:lnSpc>
              <a:spcBef>
                <a:spcPts val="1000"/>
              </a:spcBef>
              <a:spcAft>
                <a:spcPts val="0"/>
              </a:spcAft>
              <a:buClr>
                <a:schemeClr val="dk1"/>
              </a:buClr>
              <a:buSzPct val="80000"/>
              <a:buFont typeface="Noto Sans Symbols"/>
              <a:buChar char="⮚"/>
            </a:pPr>
            <a:r>
              <a:rPr lang="tr-TR" sz="2000" dirty="0"/>
              <a:t>Öğrencilerin fiziksel aktivite anlayışlarını geliştirmek için gerekli çalışma ve iş birliğinin yapılması</a:t>
            </a:r>
            <a:endParaRPr dirty="0"/>
          </a:p>
          <a:p>
            <a:pPr marL="228600" lvl="0" indent="-228600" algn="l" rtl="0">
              <a:lnSpc>
                <a:spcPct val="120000"/>
              </a:lnSpc>
              <a:spcBef>
                <a:spcPts val="1000"/>
              </a:spcBef>
              <a:spcAft>
                <a:spcPts val="0"/>
              </a:spcAft>
              <a:buClr>
                <a:schemeClr val="dk1"/>
              </a:buClr>
              <a:buSzPct val="80000"/>
              <a:buFont typeface="Noto Sans Symbols"/>
              <a:buChar char="⮚"/>
            </a:pPr>
            <a:r>
              <a:rPr lang="tr-TR" sz="2000" dirty="0"/>
              <a:t>Beden eğitimi ve spor dersine giren öğretmeler tarafından öğrencilerin </a:t>
            </a:r>
            <a:r>
              <a:rPr lang="tr-TR" sz="2000" i="1" dirty="0"/>
              <a:t>‘</a:t>
            </a:r>
            <a:r>
              <a:rPr lang="tr-TR" sz="2000" b="1" i="1" dirty="0"/>
              <a:t>sağlıkla ilgili fiziksel aktivite uygunluk karne’ </a:t>
            </a:r>
            <a:r>
              <a:rPr lang="tr-TR" sz="2000" dirty="0"/>
              <a:t>ölçümlerinin yılda iki defa yapılması velilerin bilgilendirilmesi ve gerektiğinde ilgili sağlık kuruluşlarına yönlendirilmesi gibi kararlar yayınlanmıştır.</a:t>
            </a:r>
            <a:endParaRPr dirty="0"/>
          </a:p>
          <a:p>
            <a:pPr marL="228600" lvl="0" indent="-157480" algn="l" rtl="0">
              <a:lnSpc>
                <a:spcPct val="120000"/>
              </a:lnSpc>
              <a:spcBef>
                <a:spcPts val="1000"/>
              </a:spcBef>
              <a:spcAft>
                <a:spcPts val="0"/>
              </a:spcAft>
              <a:buClr>
                <a:schemeClr val="dk1"/>
              </a:buClr>
              <a:buSzPct val="80000"/>
              <a:buNone/>
            </a:pPr>
            <a:endParaRPr dirty="0"/>
          </a:p>
        </p:txBody>
      </p:sp>
      <p:sp>
        <p:nvSpPr>
          <p:cNvPr id="351" name="Google Shape;351;p24"/>
          <p:cNvSpPr txBox="1">
            <a:spLocks noGrp="1"/>
          </p:cNvSpPr>
          <p:nvPr>
            <p:ph type="ftr" sz="quarter" idx="11"/>
          </p:nvPr>
        </p:nvSpPr>
        <p:spPr>
          <a:xfrm>
            <a:off x="838200" y="6260895"/>
            <a:ext cx="9602283" cy="27801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OKUL SAĞLIĞI HIZMETLERI.(ERIŞIM TARIHI: 03.02.2024). </a:t>
            </a:r>
            <a:r>
              <a:rPr lang="tr-TR" u="sng" dirty="0">
                <a:solidFill>
                  <a:schemeClr val="hlink"/>
                </a:solidFill>
                <a:hlinkClick r:id="rId3"/>
              </a:rPr>
              <a:t>HTTP://MEVZUAT.MEB.GOV.TR/DOSYALAR/1845.PDF</a:t>
            </a:r>
            <a:r>
              <a:rPr lang="tr-TR" dirty="0"/>
              <a:t> </a:t>
            </a:r>
            <a:endParaRPr dirty="0"/>
          </a:p>
          <a:p>
            <a:pPr marL="0" lvl="0" indent="0" algn="l" rtl="0">
              <a:spcBef>
                <a:spcPts val="0"/>
              </a:spcBef>
              <a:spcAft>
                <a:spcPts val="0"/>
              </a:spcAft>
              <a:buNone/>
            </a:pPr>
            <a:endParaRPr dirty="0"/>
          </a:p>
        </p:txBody>
      </p:sp>
      <p:sp>
        <p:nvSpPr>
          <p:cNvPr id="352" name="Google Shape;352;p24"/>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a:t>Okul Sağlığı</a:t>
            </a:r>
            <a:endParaRPr/>
          </a:p>
        </p:txBody>
      </p:sp>
      <p:sp>
        <p:nvSpPr>
          <p:cNvPr id="138" name="Google Shape;138;p3"/>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200000"/>
              </a:lnSpc>
              <a:spcBef>
                <a:spcPts val="0"/>
              </a:spcBef>
              <a:spcAft>
                <a:spcPts val="0"/>
              </a:spcAft>
              <a:buClr>
                <a:schemeClr val="dk1"/>
              </a:buClr>
              <a:buSzPts val="1600"/>
              <a:buNone/>
            </a:pPr>
            <a:r>
              <a:rPr lang="tr-TR" sz="2000" dirty="0"/>
              <a:t>	Toplumda okul çağındaki tüm çocukların mümkün olan en iyi bedensel, ruhsal ve sosyal yönden sağlığa kavuşmalarını sağlamak ve sürdürmek böylece çocukların ve dolayısıyla toplumun sağlık düzeyini yükseltmek amacıyla öğrencilerin ve okul personelinin sağlığının değerlendirilmesi, geliştirilmesi sağlıklı okul yaşamının sağlanması ve sürdürülmesi, öğrenciye ve dolayısıyla topluma sağlık eğitiminin verilmesi için yapılan çalışmaların tümüne </a:t>
            </a:r>
            <a:r>
              <a:rPr lang="tr-TR" sz="2000" b="1" i="1" dirty="0"/>
              <a:t>okul sağlığı hizmetleri </a:t>
            </a:r>
            <a:r>
              <a:rPr lang="tr-TR" sz="2000" dirty="0"/>
              <a:t>denmektedir.</a:t>
            </a:r>
            <a:endParaRPr dirty="0"/>
          </a:p>
          <a:p>
            <a:pPr marL="228600" lvl="0" indent="-127000" algn="l" rtl="0">
              <a:lnSpc>
                <a:spcPct val="120000"/>
              </a:lnSpc>
              <a:spcBef>
                <a:spcPts val="1000"/>
              </a:spcBef>
              <a:spcAft>
                <a:spcPts val="0"/>
              </a:spcAft>
              <a:buClr>
                <a:schemeClr val="dk1"/>
              </a:buClr>
              <a:buSzPts val="1600"/>
              <a:buNone/>
            </a:pPr>
            <a:endParaRPr dirty="0"/>
          </a:p>
        </p:txBody>
      </p:sp>
      <p:sp>
        <p:nvSpPr>
          <p:cNvPr id="140" name="Google Shape;140;p3"/>
          <p:cNvSpPr txBox="1">
            <a:spLocks noGrp="1"/>
          </p:cNvSpPr>
          <p:nvPr>
            <p:ph type="ftr" sz="quarter" idx="11"/>
          </p:nvPr>
        </p:nvSpPr>
        <p:spPr>
          <a:xfrm>
            <a:off x="838200" y="6355940"/>
            <a:ext cx="9859296"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GÜLER Ç. AKIN L. (ED.) (2015). </a:t>
            </a:r>
            <a:r>
              <a:rPr lang="tr-TR" i="1" dirty="0"/>
              <a:t>HALK SAĞLIĞI TEMEL BILGILER </a:t>
            </a:r>
            <a:r>
              <a:rPr lang="tr-TR" dirty="0"/>
              <a:t>(1. CILT) (SS:440-537).  ANKARA: HACETTEPE ÜNIVERSITESI YAYINLARI </a:t>
            </a:r>
            <a:endParaRPr dirty="0"/>
          </a:p>
          <a:p>
            <a:pPr marL="0" lvl="0" indent="0" algn="l" rtl="0">
              <a:spcBef>
                <a:spcPts val="0"/>
              </a:spcBef>
              <a:spcAft>
                <a:spcPts val="0"/>
              </a:spcAft>
              <a:buNone/>
            </a:pPr>
            <a:endParaRPr dirty="0"/>
          </a:p>
        </p:txBody>
      </p:sp>
      <p:sp>
        <p:nvSpPr>
          <p:cNvPr id="141" name="Google Shape;141;p3"/>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2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Batang"/>
              <a:buNone/>
            </a:pPr>
            <a:r>
              <a:rPr lang="tr-TR" dirty="0"/>
              <a:t>TÜRKİYEDE OKUL SAĞLIĞI İLE İLGİLİ PROJELER/PROGRAMLAR</a:t>
            </a:r>
            <a:endParaRPr dirty="0"/>
          </a:p>
        </p:txBody>
      </p:sp>
      <p:sp>
        <p:nvSpPr>
          <p:cNvPr id="358" name="Google Shape;358;p25"/>
          <p:cNvSpPr txBox="1">
            <a:spLocks noGrp="1"/>
          </p:cNvSpPr>
          <p:nvPr>
            <p:ph sz="half" idx="1"/>
          </p:nvPr>
        </p:nvSpPr>
        <p:spPr>
          <a:prstGeom prst="rect">
            <a:avLst/>
          </a:prstGeom>
          <a:noFill/>
          <a:ln>
            <a:noFill/>
          </a:ln>
        </p:spPr>
        <p:txBody>
          <a:bodyPr spcFirstLastPara="1" wrap="square" lIns="91425" tIns="45700" rIns="91425" bIns="45700" anchor="t" anchorCtr="0">
            <a:normAutofit lnSpcReduction="10000"/>
          </a:bodyPr>
          <a:lstStyle/>
          <a:p>
            <a:pPr>
              <a:lnSpc>
                <a:spcPct val="120000"/>
              </a:lnSpc>
              <a:spcBef>
                <a:spcPts val="0"/>
              </a:spcBef>
              <a:buClr>
                <a:schemeClr val="dk1"/>
              </a:buClr>
              <a:buSzPct val="80000"/>
            </a:pPr>
            <a:r>
              <a:rPr lang="tr-TR" sz="1800" dirty="0"/>
              <a:t>Ağız ve Diş Sağlığı Bilincinin Geliştirilmesi İş birliği Projesi</a:t>
            </a:r>
            <a:endParaRPr sz="1800" dirty="0"/>
          </a:p>
          <a:p>
            <a:pPr>
              <a:lnSpc>
                <a:spcPct val="100000"/>
              </a:lnSpc>
              <a:buClr>
                <a:schemeClr val="dk1"/>
              </a:buClr>
              <a:buSzPct val="80000"/>
            </a:pPr>
            <a:r>
              <a:rPr lang="tr-TR" sz="1800" dirty="0"/>
              <a:t>Beslenme Dostu Okul Programı Projesi</a:t>
            </a:r>
            <a:endParaRPr sz="1800" dirty="0"/>
          </a:p>
          <a:p>
            <a:pPr>
              <a:lnSpc>
                <a:spcPct val="100000"/>
              </a:lnSpc>
              <a:buClr>
                <a:schemeClr val="dk1"/>
              </a:buClr>
              <a:buSzPct val="80000"/>
            </a:pPr>
            <a:r>
              <a:rPr lang="tr-TR" sz="1800" dirty="0"/>
              <a:t>Beyaz Bayrak Projesi- İPTAL  🡪 «Okulum Temiz»</a:t>
            </a:r>
            <a:endParaRPr sz="1800" dirty="0"/>
          </a:p>
          <a:p>
            <a:pPr>
              <a:lnSpc>
                <a:spcPct val="100000"/>
              </a:lnSpc>
              <a:buClr>
                <a:schemeClr val="dk1"/>
              </a:buClr>
              <a:buSzPct val="80000"/>
            </a:pPr>
            <a:r>
              <a:rPr lang="tr-TR" sz="1800" dirty="0"/>
              <a:t>Okullarda Diyabet Programı</a:t>
            </a:r>
            <a:endParaRPr sz="1800" dirty="0"/>
          </a:p>
          <a:p>
            <a:pPr>
              <a:lnSpc>
                <a:spcPct val="100000"/>
              </a:lnSpc>
              <a:buClr>
                <a:schemeClr val="dk1"/>
              </a:buClr>
              <a:buSzPct val="80000"/>
            </a:pPr>
            <a:r>
              <a:rPr lang="tr-TR" sz="1800" dirty="0"/>
              <a:t>Okul Sütü Programı</a:t>
            </a:r>
            <a:endParaRPr sz="1800" dirty="0"/>
          </a:p>
          <a:p>
            <a:pPr>
              <a:lnSpc>
                <a:spcPct val="100000"/>
              </a:lnSpc>
              <a:buClr>
                <a:schemeClr val="dk1"/>
              </a:buClr>
              <a:buSzPct val="80000"/>
            </a:pPr>
            <a:r>
              <a:rPr lang="tr-TR" sz="1800" dirty="0"/>
              <a:t>Okullarda Kuru Üzüm Dağıtımı</a:t>
            </a:r>
            <a:endParaRPr sz="1800" dirty="0"/>
          </a:p>
          <a:p>
            <a:pPr>
              <a:lnSpc>
                <a:spcPct val="100000"/>
              </a:lnSpc>
              <a:buClr>
                <a:schemeClr val="dk1"/>
              </a:buClr>
              <a:buSzPct val="80000"/>
            </a:pPr>
            <a:r>
              <a:rPr lang="tr-TR" sz="1800" dirty="0"/>
              <a:t>Büyüme Gelişmenin İzlenmesi Programı</a:t>
            </a:r>
            <a:endParaRPr sz="1800" dirty="0"/>
          </a:p>
        </p:txBody>
      </p:sp>
      <p:sp>
        <p:nvSpPr>
          <p:cNvPr id="359" name="Google Shape;359;p25"/>
          <p:cNvSpPr txBox="1">
            <a:spLocks noGrp="1"/>
          </p:cNvSpPr>
          <p:nvPr>
            <p:ph sz="half" idx="2"/>
          </p:nvPr>
        </p:nvSpPr>
        <p:spPr>
          <a:xfrm>
            <a:off x="6427417" y="1910828"/>
            <a:ext cx="5181600" cy="4018024"/>
          </a:xfrm>
          <a:prstGeom prst="rect">
            <a:avLst/>
          </a:prstGeom>
          <a:noFill/>
          <a:ln>
            <a:noFill/>
          </a:ln>
        </p:spPr>
        <p:txBody>
          <a:bodyPr spcFirstLastPara="1" wrap="square" lIns="91425" tIns="45700" rIns="91425" bIns="45700" anchor="t" anchorCtr="0">
            <a:normAutofit lnSpcReduction="10000"/>
          </a:bodyPr>
          <a:lstStyle/>
          <a:p>
            <a:pPr>
              <a:lnSpc>
                <a:spcPct val="120000"/>
              </a:lnSpc>
              <a:spcBef>
                <a:spcPts val="0"/>
              </a:spcBef>
              <a:buClr>
                <a:schemeClr val="dk1"/>
              </a:buClr>
              <a:buSzPct val="80000"/>
            </a:pPr>
            <a:r>
              <a:rPr lang="tr-TR" sz="2000" dirty="0"/>
              <a:t>Fiziksel Aktivite Uygunluk Karnesi</a:t>
            </a:r>
            <a:endParaRPr dirty="0"/>
          </a:p>
          <a:p>
            <a:pPr>
              <a:lnSpc>
                <a:spcPct val="120000"/>
              </a:lnSpc>
              <a:buClr>
                <a:schemeClr val="dk1"/>
              </a:buClr>
              <a:buSzPct val="80000"/>
            </a:pPr>
            <a:r>
              <a:rPr lang="tr-TR" sz="2000" dirty="0"/>
              <a:t>Okul Çağı Çocuklarının Aşılamaları</a:t>
            </a:r>
            <a:endParaRPr dirty="0"/>
          </a:p>
          <a:p>
            <a:pPr>
              <a:lnSpc>
                <a:spcPct val="120000"/>
              </a:lnSpc>
              <a:buClr>
                <a:schemeClr val="dk1"/>
              </a:buClr>
              <a:buSzPct val="80000"/>
            </a:pPr>
            <a:r>
              <a:rPr lang="tr-TR" sz="2000" dirty="0"/>
              <a:t>Okul Çağı Çocuklarında İşitme Tarama Programı</a:t>
            </a:r>
            <a:endParaRPr dirty="0"/>
          </a:p>
          <a:p>
            <a:pPr>
              <a:lnSpc>
                <a:spcPct val="120000"/>
              </a:lnSpc>
              <a:buClr>
                <a:schemeClr val="dk1"/>
              </a:buClr>
              <a:buSzPct val="80000"/>
            </a:pPr>
            <a:r>
              <a:rPr lang="tr-TR" sz="2000" dirty="0"/>
              <a:t>Okulda Sağlığın Korunması ve Geliştirilmesi Programı </a:t>
            </a:r>
            <a:endParaRPr dirty="0"/>
          </a:p>
          <a:p>
            <a:pPr>
              <a:lnSpc>
                <a:spcPct val="120000"/>
              </a:lnSpc>
              <a:buClr>
                <a:schemeClr val="dk1"/>
              </a:buClr>
              <a:buSzPct val="80000"/>
            </a:pPr>
            <a:r>
              <a:rPr lang="tr-TR" sz="2000" dirty="0"/>
              <a:t>Okullarda Şiddetin Önlenmesine Yönelik Çalışmalar</a:t>
            </a:r>
            <a:endParaRPr dirty="0"/>
          </a:p>
          <a:p>
            <a:pPr>
              <a:lnSpc>
                <a:spcPct val="120000"/>
              </a:lnSpc>
              <a:buClr>
                <a:schemeClr val="dk1"/>
              </a:buClr>
              <a:buSzPct val="80000"/>
            </a:pPr>
            <a:r>
              <a:rPr lang="tr-TR" sz="2000" dirty="0"/>
              <a:t>Türkiye Bağımlılıkla Mücadele Eğitim Programı</a:t>
            </a:r>
            <a:endParaRPr dirty="0"/>
          </a:p>
          <a:p>
            <a:pPr marL="228600" lvl="0" indent="-134620" algn="l" rtl="0">
              <a:lnSpc>
                <a:spcPct val="120000"/>
              </a:lnSpc>
              <a:spcBef>
                <a:spcPts val="1000"/>
              </a:spcBef>
              <a:spcAft>
                <a:spcPts val="0"/>
              </a:spcAft>
              <a:buClr>
                <a:schemeClr val="dk1"/>
              </a:buClr>
              <a:buSzPct val="80000"/>
              <a:buNone/>
            </a:pPr>
            <a:endParaRPr dirty="0"/>
          </a:p>
        </p:txBody>
      </p:sp>
      <p:sp>
        <p:nvSpPr>
          <p:cNvPr id="2" name="Google Shape;296;p18">
            <a:extLst>
              <a:ext uri="{FF2B5EF4-FFF2-40B4-BE49-F238E27FC236}">
                <a16:creationId xmlns:a16="http://schemas.microsoft.com/office/drawing/2014/main" id="{3AB5A2A9-7138-63AC-A1A4-EB0304B2B78E}"/>
              </a:ext>
            </a:extLst>
          </p:cNvPr>
          <p:cNvSpPr txBox="1">
            <a:spLocks noGrp="1"/>
          </p:cNvSpPr>
          <p:nvPr>
            <p:ph type="ftr" sz="quarter" idx="11"/>
          </p:nvPr>
        </p:nvSpPr>
        <p:spPr>
          <a:xfrm>
            <a:off x="838200" y="6239131"/>
            <a:ext cx="8790038" cy="507488"/>
          </a:xfrm>
          <a:prstGeom prst="rect">
            <a:avLst/>
          </a:prstGeom>
        </p:spPr>
        <p:txBody>
          <a:bodyPr spcFirstLastPara="1" vert="horz" lIns="91440" tIns="45720" rIns="91440" bIns="45720" rtlCol="0" anchor="ctr" anchorCtr="0">
            <a:normAutofit/>
          </a:bodyPr>
          <a:lstStyle/>
          <a:p>
            <a:pPr algn="l">
              <a:lnSpc>
                <a:spcPct val="90000"/>
              </a:lnSpc>
            </a:pPr>
            <a:r>
              <a:rPr lang="en-US" sz="900" kern="1200" dirty="0">
                <a:solidFill>
                  <a:schemeClr val="tx1">
                    <a:alpha val="80000"/>
                  </a:schemeClr>
                </a:solidFill>
                <a:latin typeface="+mn-lt"/>
                <a:ea typeface="+mn-ea"/>
                <a:cs typeface="+mn-cs"/>
              </a:rPr>
              <a:t>OKULDA SAĞLIĞIN KORUNMASI VE GELIŞTIRILMESI PROGRAMI</a:t>
            </a:r>
            <a:r>
              <a:rPr lang="tr-TR" sz="900" u="sng" dirty="0">
                <a:solidFill>
                  <a:schemeClr val="tx1">
                    <a:alpha val="80000"/>
                  </a:schemeClr>
                </a:solidFill>
              </a:rPr>
              <a:t>, </a:t>
            </a:r>
            <a:r>
              <a:rPr lang="en-US" sz="900" kern="1200" dirty="0">
                <a:solidFill>
                  <a:schemeClr val="tx1">
                    <a:alpha val="80000"/>
                  </a:schemeClr>
                </a:solidFill>
                <a:latin typeface="+mn-lt"/>
                <a:ea typeface="+mn-ea"/>
                <a:cs typeface="+mn-cs"/>
                <a:hlinkClick r:id="rId3"/>
              </a:rPr>
              <a:t>https://hsgm.saglik.gov.tr/depo/birimler/cocuk-ergen-sagligi-db/Dokumanlar/Egitim_Dokumanlari/Saglik_Personeli/Okulda_Sagligin_Korunmasi_ve_Gelistirilmesi.pdf</a:t>
            </a:r>
            <a:r>
              <a:rPr lang="tr-TR" sz="900" kern="1200" dirty="0">
                <a:solidFill>
                  <a:schemeClr val="tx1">
                    <a:alpha val="80000"/>
                  </a:schemeClr>
                </a:solidFill>
                <a:latin typeface="+mn-lt"/>
                <a:ea typeface="+mn-ea"/>
                <a:cs typeface="+mn-cs"/>
              </a:rPr>
              <a:t> </a:t>
            </a:r>
            <a:r>
              <a:rPr lang="en-US" sz="900" kern="1200" dirty="0">
                <a:solidFill>
                  <a:schemeClr val="tx1">
                    <a:alpha val="80000"/>
                  </a:schemeClr>
                </a:solidFill>
                <a:latin typeface="+mn-lt"/>
                <a:ea typeface="+mn-ea"/>
                <a:cs typeface="+mn-cs"/>
              </a:rPr>
              <a:t>(ERIŞIM TARIHI: </a:t>
            </a:r>
            <a:r>
              <a:rPr lang="tr-TR" sz="900" kern="1200" dirty="0">
                <a:solidFill>
                  <a:schemeClr val="tx1">
                    <a:alpha val="80000"/>
                  </a:schemeClr>
                </a:solidFill>
                <a:latin typeface="+mn-lt"/>
                <a:ea typeface="+mn-ea"/>
                <a:cs typeface="+mn-cs"/>
              </a:rPr>
              <a:t>03.02</a:t>
            </a:r>
            <a:r>
              <a:rPr lang="en-US" sz="900" kern="1200" dirty="0">
                <a:solidFill>
                  <a:schemeClr val="tx1">
                    <a:alpha val="80000"/>
                  </a:schemeClr>
                </a:solidFill>
                <a:latin typeface="+mn-lt"/>
                <a:ea typeface="+mn-ea"/>
                <a:cs typeface="+mn-cs"/>
              </a:rPr>
              <a:t>.202</a:t>
            </a:r>
            <a:r>
              <a:rPr lang="tr-TR" sz="900" kern="1200" dirty="0">
                <a:solidFill>
                  <a:schemeClr val="tx1">
                    <a:alpha val="80000"/>
                  </a:schemeClr>
                </a:solidFill>
                <a:latin typeface="+mn-lt"/>
                <a:ea typeface="+mn-ea"/>
                <a:cs typeface="+mn-cs"/>
              </a:rPr>
              <a:t>4</a:t>
            </a:r>
            <a:r>
              <a:rPr lang="en-US" sz="900" kern="1200" dirty="0">
                <a:solidFill>
                  <a:schemeClr val="tx1">
                    <a:alpha val="80000"/>
                  </a:schemeClr>
                </a:solidFill>
                <a:latin typeface="+mn-lt"/>
                <a:ea typeface="+mn-ea"/>
                <a:cs typeface="+mn-cs"/>
              </a:rPr>
              <a:t>)</a:t>
            </a:r>
            <a:endParaRPr lang="tr-TR" sz="900" kern="1200" dirty="0">
              <a:solidFill>
                <a:schemeClr val="tx1">
                  <a:alpha val="80000"/>
                </a:schemeClr>
              </a:solidFill>
              <a:latin typeface="+mn-lt"/>
              <a:ea typeface="+mn-ea"/>
              <a:cs typeface="+mn-cs"/>
            </a:endParaRPr>
          </a:p>
          <a:p>
            <a:pPr lvl="0" indent="0" algn="l">
              <a:lnSpc>
                <a:spcPct val="90000"/>
              </a:lnSpc>
              <a:spcBef>
                <a:spcPts val="0"/>
              </a:spcBef>
              <a:spcAft>
                <a:spcPts val="0"/>
              </a:spcAft>
              <a:buNone/>
            </a:pPr>
            <a:endParaRPr lang="en-US" sz="900" kern="1200" dirty="0">
              <a:solidFill>
                <a:schemeClr val="tx1">
                  <a:alpha val="80000"/>
                </a:schemeClr>
              </a:solidFill>
              <a:latin typeface="+mn-lt"/>
              <a:ea typeface="+mn-ea"/>
              <a:cs typeface="+mn-cs"/>
            </a:endParaRPr>
          </a:p>
        </p:txBody>
      </p:sp>
      <p:sp>
        <p:nvSpPr>
          <p:cNvPr id="362" name="Google Shape;362;p25"/>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8" name="Google Shape;368;p26"/>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Batang"/>
              <a:buNone/>
            </a:pPr>
            <a:r>
              <a:rPr lang="tr-TR" dirty="0"/>
              <a:t>Ağız ve Diş Sağlığı Bilincinin Geliştirilmesi İş Birliği Projesi – 2021 (Parlak Gülüşler Parlak Gelecekler)</a:t>
            </a:r>
            <a:endParaRPr dirty="0"/>
          </a:p>
        </p:txBody>
      </p:sp>
      <p:pic>
        <p:nvPicPr>
          <p:cNvPr id="367" name="Google Shape;367;p26"/>
          <p:cNvPicPr preferRelativeResize="0">
            <a:picLocks noGrp="1"/>
          </p:cNvPicPr>
          <p:nvPr>
            <p:ph idx="1"/>
          </p:nvPr>
        </p:nvPicPr>
        <p:blipFill rotWithShape="1">
          <a:blip r:embed="rId3">
            <a:alphaModFix/>
          </a:blip>
          <a:srcRect/>
          <a:stretch/>
        </p:blipFill>
        <p:spPr>
          <a:xfrm>
            <a:off x="9448800" y="0"/>
            <a:ext cx="2743200" cy="792051"/>
          </a:xfrm>
          <a:prstGeom prst="rect">
            <a:avLst/>
          </a:prstGeom>
          <a:noFill/>
          <a:ln>
            <a:noFill/>
          </a:ln>
        </p:spPr>
      </p:pic>
      <p:sp>
        <p:nvSpPr>
          <p:cNvPr id="370" name="Google Shape;370;p26"/>
          <p:cNvSpPr txBox="1">
            <a:spLocks noGrp="1"/>
          </p:cNvSpPr>
          <p:nvPr>
            <p:ph type="ftr" sz="quarter" idx="11"/>
          </p:nvPr>
        </p:nvSpPr>
        <p:spPr>
          <a:xfrm>
            <a:off x="720213" y="6310312"/>
            <a:ext cx="10270876"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strike="noStrike" dirty="0">
                <a:solidFill>
                  <a:srgbClr val="000000"/>
                </a:solidFill>
              </a:rPr>
              <a:t>İLKÖĞRETIM ÖĞRENCILERINDE AĞIZ VE DIŞ SAĞLIĞI BILINCININ GELIŞTIRILMESINE YÖNELIK İŞ BIRLIĞI PROTOKOLÜ </a:t>
            </a:r>
            <a:r>
              <a:rPr lang="tr-TR" dirty="0"/>
              <a:t>(ERIŞIM TARIHI: 10.03.2023) </a:t>
            </a:r>
            <a:r>
              <a:rPr lang="tr-TR" u="sng" dirty="0">
                <a:solidFill>
                  <a:schemeClr val="hlink"/>
                </a:solidFill>
                <a:hlinkClick r:id="rId4"/>
              </a:rPr>
              <a:t>HTTPS://OKULSAGLIGI.MEB.GOV.TR/MEB_IYS_DOSYALAR/2021_06/02161417_PROTOKOL.PDF</a:t>
            </a:r>
            <a:r>
              <a:rPr lang="tr-TR" dirty="0"/>
              <a:t> </a:t>
            </a:r>
            <a:endParaRPr dirty="0"/>
          </a:p>
          <a:p>
            <a:pPr marL="0" lvl="0" indent="0" algn="l" rtl="0">
              <a:spcBef>
                <a:spcPts val="0"/>
              </a:spcBef>
              <a:spcAft>
                <a:spcPts val="0"/>
              </a:spcAft>
              <a:buNone/>
            </a:pPr>
            <a:r>
              <a:rPr lang="tr-TR" u="sng" dirty="0">
                <a:solidFill>
                  <a:schemeClr val="hlink"/>
                </a:solidFill>
                <a:hlinkClick r:id="rId5"/>
              </a:rPr>
              <a:t>HTTPS://PARLAKGELECEKLER.COM/ACCOUNT/LOGIN?RETURNURL=%2F</a:t>
            </a:r>
            <a:r>
              <a:rPr lang="tr-TR" dirty="0"/>
              <a:t> (ERIŞIM TARIHI:10.03.2023)</a:t>
            </a:r>
            <a:endParaRPr dirty="0"/>
          </a:p>
          <a:p>
            <a:pPr marL="0" lvl="0" indent="0" algn="l" rtl="0">
              <a:spcBef>
                <a:spcPts val="0"/>
              </a:spcBef>
              <a:spcAft>
                <a:spcPts val="0"/>
              </a:spcAft>
              <a:buNone/>
            </a:pPr>
            <a:endParaRPr dirty="0"/>
          </a:p>
        </p:txBody>
      </p:sp>
      <p:sp>
        <p:nvSpPr>
          <p:cNvPr id="371" name="Google Shape;371;p26"/>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41</a:t>
            </a:fld>
            <a:endParaRPr/>
          </a:p>
        </p:txBody>
      </p:sp>
      <p:sp>
        <p:nvSpPr>
          <p:cNvPr id="372" name="Google Shape;372;p26"/>
          <p:cNvSpPr txBox="1"/>
          <p:nvPr/>
        </p:nvSpPr>
        <p:spPr>
          <a:xfrm>
            <a:off x="720213" y="2352105"/>
            <a:ext cx="4756356" cy="286228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000"/>
              <a:buFont typeface="Arial"/>
              <a:buChar char="•"/>
            </a:pPr>
            <a:r>
              <a:rPr lang="tr-TR" sz="2000" dirty="0">
                <a:solidFill>
                  <a:schemeClr val="dk1"/>
                </a:solidFill>
                <a:latin typeface="Avenir"/>
                <a:ea typeface="Avenir"/>
                <a:cs typeface="Avenir"/>
                <a:sym typeface="Avenir"/>
              </a:rPr>
              <a:t>Protokolün yürürlük süresi: 3 yıl (Mayıs 2021)</a:t>
            </a:r>
            <a:endParaRPr dirty="0"/>
          </a:p>
          <a:p>
            <a:pPr marL="285750" marR="0" lvl="0" indent="-158750" algn="l" rtl="0">
              <a:spcBef>
                <a:spcPts val="0"/>
              </a:spcBef>
              <a:spcAft>
                <a:spcPts val="0"/>
              </a:spcAft>
              <a:buClr>
                <a:schemeClr val="dk1"/>
              </a:buClr>
              <a:buSzPts val="2000"/>
              <a:buFont typeface="Arial"/>
              <a:buNone/>
            </a:pPr>
            <a:endParaRPr sz="2000" dirty="0">
              <a:solidFill>
                <a:schemeClr val="dk1"/>
              </a:solidFill>
              <a:latin typeface="Avenir"/>
              <a:ea typeface="Avenir"/>
              <a:cs typeface="Avenir"/>
              <a:sym typeface="Avenir"/>
            </a:endParaRPr>
          </a:p>
          <a:p>
            <a:pPr marL="285750" marR="0" lvl="0" indent="-285750" algn="l" rtl="0">
              <a:spcBef>
                <a:spcPts val="0"/>
              </a:spcBef>
              <a:spcAft>
                <a:spcPts val="0"/>
              </a:spcAft>
              <a:buClr>
                <a:schemeClr val="dk1"/>
              </a:buClr>
              <a:buSzPts val="2000"/>
              <a:buFont typeface="Arial"/>
              <a:buChar char="•"/>
            </a:pPr>
            <a:r>
              <a:rPr lang="tr-TR" sz="2000" dirty="0">
                <a:solidFill>
                  <a:schemeClr val="dk1"/>
                </a:solidFill>
                <a:latin typeface="Avenir"/>
                <a:ea typeface="Avenir"/>
                <a:cs typeface="Avenir"/>
                <a:sym typeface="Avenir"/>
              </a:rPr>
              <a:t>2008 yılından beri uygulanıyor</a:t>
            </a:r>
            <a:endParaRPr dirty="0"/>
          </a:p>
          <a:p>
            <a:pPr marL="285750" marR="0" lvl="0" indent="-158750" algn="l" rtl="0">
              <a:spcBef>
                <a:spcPts val="0"/>
              </a:spcBef>
              <a:spcAft>
                <a:spcPts val="0"/>
              </a:spcAft>
              <a:buClr>
                <a:schemeClr val="dk1"/>
              </a:buClr>
              <a:buSzPts val="2000"/>
              <a:buFont typeface="Arial"/>
              <a:buNone/>
            </a:pPr>
            <a:endParaRPr sz="2000" dirty="0">
              <a:solidFill>
                <a:schemeClr val="dk1"/>
              </a:solidFill>
              <a:latin typeface="Avenir"/>
              <a:ea typeface="Avenir"/>
              <a:cs typeface="Avenir"/>
              <a:sym typeface="Avenir"/>
            </a:endParaRPr>
          </a:p>
          <a:p>
            <a:pPr marL="285750" marR="0" lvl="0" indent="-285750" algn="l" rtl="0">
              <a:spcBef>
                <a:spcPts val="0"/>
              </a:spcBef>
              <a:spcAft>
                <a:spcPts val="0"/>
              </a:spcAft>
              <a:buClr>
                <a:schemeClr val="dk1"/>
              </a:buClr>
              <a:buSzPts val="2000"/>
              <a:buFont typeface="Arial"/>
              <a:buChar char="•"/>
            </a:pPr>
            <a:r>
              <a:rPr lang="tr-TR" sz="2000" b="0" i="0" dirty="0">
                <a:solidFill>
                  <a:schemeClr val="dk1"/>
                </a:solidFill>
                <a:latin typeface="Avenir"/>
                <a:ea typeface="Avenir"/>
                <a:cs typeface="Avenir"/>
                <a:sym typeface="Avenir"/>
              </a:rPr>
              <a:t>Proje kapsamında eğitim alan öğretmenler çizgi film ve interaktif oyunların yardımıyla sınıflarda bu eğitimleri veriyorlar. </a:t>
            </a:r>
            <a:endParaRPr sz="1800" dirty="0">
              <a:solidFill>
                <a:schemeClr val="dk1"/>
              </a:solidFill>
              <a:latin typeface="Avenir"/>
              <a:ea typeface="Avenir"/>
              <a:cs typeface="Avenir"/>
              <a:sym typeface="Avenir"/>
            </a:endParaRPr>
          </a:p>
        </p:txBody>
      </p:sp>
      <p:pic>
        <p:nvPicPr>
          <p:cNvPr id="373" name="Google Shape;373;p26" descr="metin, iç mekan, kalabalık içeren bir resim&#10;&#10;Açıklama otomatik olarak oluşturuldu"/>
          <p:cNvPicPr preferRelativeResize="0"/>
          <p:nvPr/>
        </p:nvPicPr>
        <p:blipFill rotWithShape="1">
          <a:blip r:embed="rId6">
            <a:alphaModFix/>
          </a:blip>
          <a:srcRect/>
          <a:stretch/>
        </p:blipFill>
        <p:spPr>
          <a:xfrm>
            <a:off x="6278921" y="2028855"/>
            <a:ext cx="5341579" cy="4006185"/>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900000" algn="br" rotWithShape="0">
              <a:srgbClr val="000000">
                <a:alpha val="2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9" name="Google Shape;379;p27"/>
          <p:cNvSpPr txBox="1">
            <a:spLocks noGrp="1"/>
          </p:cNvSpPr>
          <p:nvPr>
            <p:ph idx="1"/>
          </p:nvPr>
        </p:nvSpPr>
        <p:spPr>
          <a:xfrm>
            <a:off x="838200" y="511277"/>
            <a:ext cx="10515600" cy="5665686"/>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20000"/>
              </a:lnSpc>
              <a:spcBef>
                <a:spcPts val="0"/>
              </a:spcBef>
              <a:spcAft>
                <a:spcPts val="0"/>
              </a:spcAft>
              <a:buClr>
                <a:schemeClr val="dk1"/>
              </a:buClr>
              <a:buSzPts val="1600"/>
              <a:buChar char="•"/>
            </a:pPr>
            <a:r>
              <a:rPr lang="tr-TR" b="0" i="0" dirty="0"/>
              <a:t>T.C. Milli Eğitim Bakanlığı tarafından her ilde görevlendirilen formatör öğretmenlere diş hekimleri tarafından ağız ve diş sağlığı eğitimi veriliyor. Öğretmeler de aynı eğitimi kendi illerindeki </a:t>
            </a:r>
            <a:r>
              <a:rPr lang="tr-TR" b="0" i="1" u="sng" dirty="0"/>
              <a:t>üçüncü sınıf öğretmenlerine </a:t>
            </a:r>
            <a:r>
              <a:rPr lang="tr-TR" b="0" i="0" dirty="0"/>
              <a:t>aktarıyor. </a:t>
            </a:r>
            <a:endParaRPr dirty="0"/>
          </a:p>
          <a:p>
            <a:pPr marL="228600" lvl="0" indent="-228600" algn="l" rtl="0">
              <a:lnSpc>
                <a:spcPct val="120000"/>
              </a:lnSpc>
              <a:spcBef>
                <a:spcPts val="1000"/>
              </a:spcBef>
              <a:spcAft>
                <a:spcPts val="0"/>
              </a:spcAft>
              <a:buClr>
                <a:schemeClr val="dk1"/>
              </a:buClr>
              <a:buSzPts val="1600"/>
              <a:buChar char="•"/>
            </a:pPr>
            <a:r>
              <a:rPr lang="tr-TR" b="0" i="0" dirty="0"/>
              <a:t>Çocuklara diş çürüklerinin ve plaklarının neden oluştuğunu, dişlerimizi nasıl koruyabileceğimizi ve diş fırçalama tekniklerini onların anlayabileceği dilde hazırlanan slayt yardımıyla gösteriliyor. </a:t>
            </a:r>
            <a:endParaRPr dirty="0"/>
          </a:p>
          <a:p>
            <a:pPr marL="228600" lvl="0" indent="-228600" algn="l" rtl="0">
              <a:lnSpc>
                <a:spcPct val="120000"/>
              </a:lnSpc>
              <a:spcBef>
                <a:spcPts val="1000"/>
              </a:spcBef>
              <a:spcAft>
                <a:spcPts val="0"/>
              </a:spcAft>
              <a:buClr>
                <a:schemeClr val="dk1"/>
              </a:buClr>
              <a:buSzPts val="1600"/>
              <a:buChar char="•"/>
            </a:pPr>
            <a:r>
              <a:rPr lang="tr-TR" b="0" i="0" dirty="0"/>
              <a:t>Çocukların sayısına göre </a:t>
            </a:r>
            <a:r>
              <a:rPr lang="tr-TR" b="1" i="0" dirty="0"/>
              <a:t>diş fırçası </a:t>
            </a:r>
            <a:r>
              <a:rPr lang="tr-TR" b="0" i="0" dirty="0"/>
              <a:t>ve </a:t>
            </a:r>
            <a:r>
              <a:rPr lang="tr-TR" b="1" i="0" dirty="0"/>
              <a:t>macunu</a:t>
            </a:r>
            <a:r>
              <a:rPr lang="tr-TR" b="0" i="0" dirty="0"/>
              <a:t>nu öğretmenlere ulaştırılıyor. Gönderilerin içinde yer alan, </a:t>
            </a:r>
            <a:r>
              <a:rPr lang="tr-TR" b="1" i="0" dirty="0"/>
              <a:t>“diş çürükleri, diş ipi ve diş macununun” karakterize edildiği çizgi filmi </a:t>
            </a:r>
            <a:r>
              <a:rPr lang="tr-TR" b="0" i="0" dirty="0"/>
              <a:t>izleyerek bilgilerini pekiştiriyorlar.</a:t>
            </a:r>
            <a:endParaRPr dirty="0"/>
          </a:p>
          <a:p>
            <a:pPr marL="228600" lvl="0" indent="-127000" algn="l" rtl="0">
              <a:lnSpc>
                <a:spcPct val="120000"/>
              </a:lnSpc>
              <a:spcBef>
                <a:spcPts val="1000"/>
              </a:spcBef>
              <a:spcAft>
                <a:spcPts val="0"/>
              </a:spcAft>
              <a:buClr>
                <a:schemeClr val="dk1"/>
              </a:buClr>
              <a:buSzPts val="1600"/>
              <a:buNone/>
            </a:pPr>
            <a:endParaRPr dirty="0"/>
          </a:p>
        </p:txBody>
      </p:sp>
      <p:sp>
        <p:nvSpPr>
          <p:cNvPr id="381" name="Google Shape;381;p27"/>
          <p:cNvSpPr txBox="1">
            <a:spLocks noGrp="1"/>
          </p:cNvSpPr>
          <p:nvPr>
            <p:ph type="ftr" sz="quarter" idx="11"/>
          </p:nvPr>
        </p:nvSpPr>
        <p:spPr>
          <a:xfrm>
            <a:off x="1120877" y="6346723"/>
            <a:ext cx="711118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u="sng" dirty="0">
                <a:solidFill>
                  <a:schemeClr val="hlink"/>
                </a:solidFill>
                <a:hlinkClick r:id="rId3"/>
              </a:rPr>
              <a:t>HTTPS://WWW.TOCEV.ORG.TR/PARLAK-GULUSLER-PARLAK-GELECEKLER-2008/</a:t>
            </a:r>
            <a:r>
              <a:rPr lang="tr-TR" dirty="0"/>
              <a:t> ERIŞIM TARIHI:03.02.2024</a:t>
            </a:r>
            <a:endParaRPr dirty="0"/>
          </a:p>
        </p:txBody>
      </p:sp>
      <p:sp>
        <p:nvSpPr>
          <p:cNvPr id="382" name="Google Shape;382;p27"/>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2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a:t>Beslenme Dostu Okullar Programı</a:t>
            </a:r>
            <a:endParaRPr/>
          </a:p>
        </p:txBody>
      </p:sp>
      <p:sp>
        <p:nvSpPr>
          <p:cNvPr id="388" name="Google Shape;388;p28"/>
          <p:cNvSpPr txBox="1">
            <a:spLocks noGrp="1"/>
          </p:cNvSpPr>
          <p:nvPr>
            <p:ph idx="1"/>
          </p:nvPr>
        </p:nvSpPr>
        <p:spPr>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120000"/>
              </a:lnSpc>
              <a:spcBef>
                <a:spcPts val="0"/>
              </a:spcBef>
              <a:spcAft>
                <a:spcPts val="0"/>
              </a:spcAft>
              <a:buClr>
                <a:schemeClr val="dk1"/>
              </a:buClr>
              <a:buSzPts val="1600"/>
              <a:buChar char="•"/>
            </a:pPr>
            <a:r>
              <a:rPr lang="tr-TR" b="0" i="0" dirty="0"/>
              <a:t>21.01.2010 tarihinde imzalan protokol ile Beslenme Dostu Okullar Programı ülkemizde başlatılmıştır, önerilerle 2018 yılında uygulama kılavuzu güncellenmiştir.</a:t>
            </a:r>
            <a:endParaRPr dirty="0"/>
          </a:p>
          <a:p>
            <a:pPr marL="228600" lvl="0" indent="-228600" algn="l" rtl="0">
              <a:lnSpc>
                <a:spcPct val="120000"/>
              </a:lnSpc>
              <a:spcBef>
                <a:spcPts val="1000"/>
              </a:spcBef>
              <a:spcAft>
                <a:spcPts val="0"/>
              </a:spcAft>
              <a:buClr>
                <a:schemeClr val="dk1"/>
              </a:buClr>
              <a:buSzPts val="1600"/>
              <a:buChar char="•"/>
            </a:pPr>
            <a:r>
              <a:rPr lang="tr-TR" dirty="0"/>
              <a:t>Okul/Kurumun programa başvurabilmesi için “</a:t>
            </a:r>
            <a:r>
              <a:rPr lang="tr-TR" dirty="0">
                <a:solidFill>
                  <a:srgbClr val="FF0000"/>
                </a:solidFill>
              </a:rPr>
              <a:t>Beyaz Bayrak</a:t>
            </a:r>
            <a:r>
              <a:rPr lang="tr-TR" dirty="0"/>
              <a:t>” sertifikası sahibi olması gerekmektedir.</a:t>
            </a:r>
            <a:endParaRPr dirty="0"/>
          </a:p>
          <a:p>
            <a:pPr marL="228600" lvl="0" indent="-228600" algn="l" rtl="0">
              <a:lnSpc>
                <a:spcPct val="120000"/>
              </a:lnSpc>
              <a:spcBef>
                <a:spcPts val="1000"/>
              </a:spcBef>
              <a:spcAft>
                <a:spcPts val="0"/>
              </a:spcAft>
              <a:buClr>
                <a:srgbClr val="474747"/>
              </a:buClr>
              <a:buSzPts val="1600"/>
              <a:buChar char="•"/>
            </a:pPr>
            <a:r>
              <a:rPr lang="tr-TR" b="0" i="0" dirty="0"/>
              <a:t>Türkiye Sağlıklı Beslenme ve Hareketli Hayat Programı'nın "Okullarda Obezite ile Mücadelede Yeterli ve Dengeli Beslenme ve Düzenli Fiziksel Aktivite Alışkanlığının Kazandırılması" başlığı kapsamında, “</a:t>
            </a:r>
            <a:r>
              <a:rPr lang="tr-TR" b="0" i="0" dirty="0">
                <a:solidFill>
                  <a:srgbClr val="FF0000"/>
                </a:solidFill>
              </a:rPr>
              <a:t>Beslenme Dostu Okul Projesi</a:t>
            </a:r>
            <a:r>
              <a:rPr lang="tr-TR" b="0" i="0" dirty="0"/>
              <a:t>” ile okullarda </a:t>
            </a:r>
            <a:r>
              <a:rPr lang="tr-TR" b="1" i="0" dirty="0"/>
              <a:t>sağlıklı beslenme ve hareketli yaşam </a:t>
            </a:r>
            <a:r>
              <a:rPr lang="tr-TR" b="0" i="0" dirty="0"/>
              <a:t>konularında duyarlılığın arttırılması ve bu konuda yapılan iyi uygulamaların desteklenmesi ile okul sağlığının daha iyi düzeylere çıkarılması hedeflenmektedir.</a:t>
            </a:r>
            <a:endParaRPr dirty="0"/>
          </a:p>
        </p:txBody>
      </p:sp>
      <p:sp>
        <p:nvSpPr>
          <p:cNvPr id="2" name="Google Shape;296;p18">
            <a:extLst>
              <a:ext uri="{FF2B5EF4-FFF2-40B4-BE49-F238E27FC236}">
                <a16:creationId xmlns:a16="http://schemas.microsoft.com/office/drawing/2014/main" id="{4963239C-0677-6CCA-849B-F66E80DA8E1F}"/>
              </a:ext>
            </a:extLst>
          </p:cNvPr>
          <p:cNvSpPr txBox="1">
            <a:spLocks noGrp="1"/>
          </p:cNvSpPr>
          <p:nvPr>
            <p:ph type="ftr" sz="quarter" idx="11"/>
          </p:nvPr>
        </p:nvSpPr>
        <p:spPr>
          <a:xfrm>
            <a:off x="1192162" y="6311900"/>
            <a:ext cx="8790038" cy="507488"/>
          </a:xfrm>
          <a:prstGeom prst="rect">
            <a:avLst/>
          </a:prstGeom>
        </p:spPr>
        <p:txBody>
          <a:bodyPr spcFirstLastPara="1" vert="horz" lIns="91440" tIns="45720" rIns="91440" bIns="45720" rtlCol="0" anchor="ctr" anchorCtr="0">
            <a:normAutofit/>
          </a:bodyPr>
          <a:lstStyle/>
          <a:p>
            <a:pPr algn="l">
              <a:lnSpc>
                <a:spcPct val="90000"/>
              </a:lnSpc>
            </a:pPr>
            <a:r>
              <a:rPr lang="en-US" sz="900" kern="1200" dirty="0">
                <a:solidFill>
                  <a:schemeClr val="tx1">
                    <a:alpha val="80000"/>
                  </a:schemeClr>
                </a:solidFill>
                <a:latin typeface="+mn-lt"/>
                <a:ea typeface="+mn-ea"/>
                <a:cs typeface="+mn-cs"/>
              </a:rPr>
              <a:t>OKULDA SAĞLIĞIN KORUNMASI VE GELIŞTIRILMESI PROGRAMI</a:t>
            </a:r>
            <a:r>
              <a:rPr lang="tr-TR" sz="900" u="sng" dirty="0">
                <a:solidFill>
                  <a:schemeClr val="tx1">
                    <a:alpha val="80000"/>
                  </a:schemeClr>
                </a:solidFill>
              </a:rPr>
              <a:t>, </a:t>
            </a:r>
            <a:r>
              <a:rPr lang="en-US" sz="900" kern="1200" dirty="0">
                <a:solidFill>
                  <a:schemeClr val="tx1">
                    <a:alpha val="80000"/>
                  </a:schemeClr>
                </a:solidFill>
                <a:latin typeface="+mn-lt"/>
                <a:ea typeface="+mn-ea"/>
                <a:cs typeface="+mn-cs"/>
                <a:hlinkClick r:id="rId3"/>
              </a:rPr>
              <a:t>https://hsgm.saglik.gov.tr/depo/birimler/cocuk-ergen-sagligi-db/Dokumanlar/Egitim_Dokumanlari/Saglik_Personeli/Okulda_Sagligin_Korunmasi_ve_Gelistirilmesi.pdf</a:t>
            </a:r>
            <a:r>
              <a:rPr lang="tr-TR" sz="900" kern="1200" dirty="0">
                <a:solidFill>
                  <a:schemeClr val="tx1">
                    <a:alpha val="80000"/>
                  </a:schemeClr>
                </a:solidFill>
                <a:latin typeface="+mn-lt"/>
                <a:ea typeface="+mn-ea"/>
                <a:cs typeface="+mn-cs"/>
              </a:rPr>
              <a:t> </a:t>
            </a:r>
            <a:r>
              <a:rPr lang="en-US" sz="900" kern="1200" dirty="0">
                <a:solidFill>
                  <a:schemeClr val="tx1">
                    <a:alpha val="80000"/>
                  </a:schemeClr>
                </a:solidFill>
                <a:latin typeface="+mn-lt"/>
                <a:ea typeface="+mn-ea"/>
                <a:cs typeface="+mn-cs"/>
              </a:rPr>
              <a:t>(ERIŞIM TARIHI: </a:t>
            </a:r>
            <a:r>
              <a:rPr lang="tr-TR" sz="900" kern="1200" dirty="0">
                <a:solidFill>
                  <a:schemeClr val="tx1">
                    <a:alpha val="80000"/>
                  </a:schemeClr>
                </a:solidFill>
                <a:latin typeface="+mn-lt"/>
                <a:ea typeface="+mn-ea"/>
                <a:cs typeface="+mn-cs"/>
              </a:rPr>
              <a:t>03.02</a:t>
            </a:r>
            <a:r>
              <a:rPr lang="en-US" sz="900" kern="1200" dirty="0">
                <a:solidFill>
                  <a:schemeClr val="tx1">
                    <a:alpha val="80000"/>
                  </a:schemeClr>
                </a:solidFill>
                <a:latin typeface="+mn-lt"/>
                <a:ea typeface="+mn-ea"/>
                <a:cs typeface="+mn-cs"/>
              </a:rPr>
              <a:t>.202</a:t>
            </a:r>
            <a:r>
              <a:rPr lang="tr-TR" sz="900" kern="1200" dirty="0">
                <a:solidFill>
                  <a:schemeClr val="tx1">
                    <a:alpha val="80000"/>
                  </a:schemeClr>
                </a:solidFill>
                <a:latin typeface="+mn-lt"/>
                <a:ea typeface="+mn-ea"/>
                <a:cs typeface="+mn-cs"/>
              </a:rPr>
              <a:t>4</a:t>
            </a:r>
            <a:r>
              <a:rPr lang="en-US" sz="900" kern="1200" dirty="0">
                <a:solidFill>
                  <a:schemeClr val="tx1">
                    <a:alpha val="80000"/>
                  </a:schemeClr>
                </a:solidFill>
                <a:latin typeface="+mn-lt"/>
                <a:ea typeface="+mn-ea"/>
                <a:cs typeface="+mn-cs"/>
              </a:rPr>
              <a:t>)</a:t>
            </a:r>
            <a:endParaRPr lang="tr-TR" sz="900" kern="1200" dirty="0">
              <a:solidFill>
                <a:schemeClr val="tx1">
                  <a:alpha val="80000"/>
                </a:schemeClr>
              </a:solidFill>
              <a:latin typeface="+mn-lt"/>
              <a:ea typeface="+mn-ea"/>
              <a:cs typeface="+mn-cs"/>
            </a:endParaRPr>
          </a:p>
          <a:p>
            <a:pPr lvl="0" indent="0" algn="l">
              <a:lnSpc>
                <a:spcPct val="90000"/>
              </a:lnSpc>
              <a:spcBef>
                <a:spcPts val="0"/>
              </a:spcBef>
              <a:spcAft>
                <a:spcPts val="0"/>
              </a:spcAft>
              <a:buNone/>
            </a:pPr>
            <a:endParaRPr lang="en-US" sz="900" kern="1200" dirty="0">
              <a:solidFill>
                <a:schemeClr val="tx1">
                  <a:alpha val="80000"/>
                </a:schemeClr>
              </a:solidFill>
              <a:latin typeface="+mn-lt"/>
              <a:ea typeface="+mn-ea"/>
              <a:cs typeface="+mn-cs"/>
            </a:endParaRPr>
          </a:p>
        </p:txBody>
      </p:sp>
      <p:sp>
        <p:nvSpPr>
          <p:cNvPr id="391" name="Google Shape;391;p28"/>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2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a:t>Beslenme Dostu Okul Denetim Formu</a:t>
            </a:r>
            <a:br>
              <a:rPr lang="tr-TR"/>
            </a:br>
            <a:r>
              <a:rPr lang="tr-TR" sz="2400" i="1"/>
              <a:t>(</a:t>
            </a:r>
            <a:r>
              <a:rPr lang="tr-TR" sz="2200" i="1"/>
              <a:t>Toplamda en az 75 puan almalı)</a:t>
            </a:r>
            <a:endParaRPr i="1"/>
          </a:p>
        </p:txBody>
      </p:sp>
      <p:pic>
        <p:nvPicPr>
          <p:cNvPr id="397" name="Google Shape;397;p29"/>
          <p:cNvPicPr preferRelativeResize="0">
            <a:picLocks noGrp="1"/>
          </p:cNvPicPr>
          <p:nvPr>
            <p:ph idx="1"/>
          </p:nvPr>
        </p:nvPicPr>
        <p:blipFill rotWithShape="1">
          <a:blip r:embed="rId3">
            <a:alphaModFix/>
          </a:blip>
          <a:srcRect/>
          <a:stretch/>
        </p:blipFill>
        <p:spPr>
          <a:xfrm>
            <a:off x="571500" y="2102228"/>
            <a:ext cx="11121156" cy="2754252"/>
          </a:xfrm>
          <a:prstGeom prst="rect">
            <a:avLst/>
          </a:prstGeom>
          <a:noFill/>
          <a:ln>
            <a:noFill/>
          </a:ln>
        </p:spPr>
      </p:pic>
      <p:sp>
        <p:nvSpPr>
          <p:cNvPr id="2" name="Google Shape;296;p18">
            <a:extLst>
              <a:ext uri="{FF2B5EF4-FFF2-40B4-BE49-F238E27FC236}">
                <a16:creationId xmlns:a16="http://schemas.microsoft.com/office/drawing/2014/main" id="{B2CBAFCB-B065-3DB3-E443-9CD67ABADA11}"/>
              </a:ext>
            </a:extLst>
          </p:cNvPr>
          <p:cNvSpPr txBox="1">
            <a:spLocks noGrp="1"/>
          </p:cNvSpPr>
          <p:nvPr>
            <p:ph type="ftr" sz="quarter" idx="11"/>
          </p:nvPr>
        </p:nvSpPr>
        <p:spPr>
          <a:xfrm>
            <a:off x="1192162" y="6311900"/>
            <a:ext cx="8790038" cy="507488"/>
          </a:xfrm>
          <a:prstGeom prst="rect">
            <a:avLst/>
          </a:prstGeom>
        </p:spPr>
        <p:txBody>
          <a:bodyPr spcFirstLastPara="1" vert="horz" lIns="91440" tIns="45720" rIns="91440" bIns="45720" rtlCol="0" anchor="ctr" anchorCtr="0">
            <a:normAutofit/>
          </a:bodyPr>
          <a:lstStyle/>
          <a:p>
            <a:pPr algn="l">
              <a:lnSpc>
                <a:spcPct val="90000"/>
              </a:lnSpc>
            </a:pPr>
            <a:r>
              <a:rPr lang="en-US" sz="900" kern="1200" dirty="0">
                <a:solidFill>
                  <a:schemeClr val="tx1">
                    <a:alpha val="80000"/>
                  </a:schemeClr>
                </a:solidFill>
                <a:latin typeface="+mn-lt"/>
                <a:ea typeface="+mn-ea"/>
                <a:cs typeface="+mn-cs"/>
              </a:rPr>
              <a:t>OKULDA SAĞLIĞIN KORUNMASI VE GELIŞTIRILMESI PROGRAMI</a:t>
            </a:r>
            <a:r>
              <a:rPr lang="tr-TR" sz="900" u="sng" dirty="0">
                <a:solidFill>
                  <a:schemeClr val="tx1">
                    <a:alpha val="80000"/>
                  </a:schemeClr>
                </a:solidFill>
              </a:rPr>
              <a:t>, </a:t>
            </a:r>
            <a:r>
              <a:rPr lang="en-US" sz="900" kern="1200" dirty="0">
                <a:solidFill>
                  <a:schemeClr val="tx1">
                    <a:alpha val="80000"/>
                  </a:schemeClr>
                </a:solidFill>
                <a:latin typeface="+mn-lt"/>
                <a:ea typeface="+mn-ea"/>
                <a:cs typeface="+mn-cs"/>
                <a:hlinkClick r:id="rId4"/>
              </a:rPr>
              <a:t>https://hsgm.saglik.gov.tr/depo/birimler/cocuk-ergen-sagligi-db/Dokumanlar/Egitim_Dokumanlari/Saglik_Personeli/Okulda_Sagligin_Korunmasi_ve_Gelistirilmesi.pdf</a:t>
            </a:r>
            <a:r>
              <a:rPr lang="tr-TR" sz="900" kern="1200" dirty="0">
                <a:solidFill>
                  <a:schemeClr val="tx1">
                    <a:alpha val="80000"/>
                  </a:schemeClr>
                </a:solidFill>
                <a:latin typeface="+mn-lt"/>
                <a:ea typeface="+mn-ea"/>
                <a:cs typeface="+mn-cs"/>
              </a:rPr>
              <a:t> </a:t>
            </a:r>
            <a:r>
              <a:rPr lang="en-US" sz="900" kern="1200" dirty="0">
                <a:solidFill>
                  <a:schemeClr val="tx1">
                    <a:alpha val="80000"/>
                  </a:schemeClr>
                </a:solidFill>
                <a:latin typeface="+mn-lt"/>
                <a:ea typeface="+mn-ea"/>
                <a:cs typeface="+mn-cs"/>
              </a:rPr>
              <a:t>(ERIŞIM TARIHI: </a:t>
            </a:r>
            <a:r>
              <a:rPr lang="tr-TR" sz="900" kern="1200" dirty="0">
                <a:solidFill>
                  <a:schemeClr val="tx1">
                    <a:alpha val="80000"/>
                  </a:schemeClr>
                </a:solidFill>
                <a:latin typeface="+mn-lt"/>
                <a:ea typeface="+mn-ea"/>
                <a:cs typeface="+mn-cs"/>
              </a:rPr>
              <a:t>03.02</a:t>
            </a:r>
            <a:r>
              <a:rPr lang="en-US" sz="900" kern="1200" dirty="0">
                <a:solidFill>
                  <a:schemeClr val="tx1">
                    <a:alpha val="80000"/>
                  </a:schemeClr>
                </a:solidFill>
                <a:latin typeface="+mn-lt"/>
                <a:ea typeface="+mn-ea"/>
                <a:cs typeface="+mn-cs"/>
              </a:rPr>
              <a:t>.202</a:t>
            </a:r>
            <a:r>
              <a:rPr lang="tr-TR" sz="900" kern="1200" dirty="0">
                <a:solidFill>
                  <a:schemeClr val="tx1">
                    <a:alpha val="80000"/>
                  </a:schemeClr>
                </a:solidFill>
                <a:latin typeface="+mn-lt"/>
                <a:ea typeface="+mn-ea"/>
                <a:cs typeface="+mn-cs"/>
              </a:rPr>
              <a:t>4</a:t>
            </a:r>
            <a:r>
              <a:rPr lang="en-US" sz="900" kern="1200" dirty="0">
                <a:solidFill>
                  <a:schemeClr val="tx1">
                    <a:alpha val="80000"/>
                  </a:schemeClr>
                </a:solidFill>
                <a:latin typeface="+mn-lt"/>
                <a:ea typeface="+mn-ea"/>
                <a:cs typeface="+mn-cs"/>
              </a:rPr>
              <a:t>)</a:t>
            </a:r>
            <a:endParaRPr lang="tr-TR" sz="900" kern="1200" dirty="0">
              <a:solidFill>
                <a:schemeClr val="tx1">
                  <a:alpha val="80000"/>
                </a:schemeClr>
              </a:solidFill>
              <a:latin typeface="+mn-lt"/>
              <a:ea typeface="+mn-ea"/>
              <a:cs typeface="+mn-cs"/>
            </a:endParaRPr>
          </a:p>
          <a:p>
            <a:pPr lvl="0" indent="0" algn="l">
              <a:lnSpc>
                <a:spcPct val="90000"/>
              </a:lnSpc>
              <a:spcBef>
                <a:spcPts val="0"/>
              </a:spcBef>
              <a:spcAft>
                <a:spcPts val="0"/>
              </a:spcAft>
              <a:buNone/>
            </a:pPr>
            <a:endParaRPr lang="en-US" sz="900" kern="1200" dirty="0">
              <a:solidFill>
                <a:schemeClr val="tx1">
                  <a:alpha val="80000"/>
                </a:schemeClr>
              </a:solidFill>
              <a:latin typeface="+mn-lt"/>
              <a:ea typeface="+mn-ea"/>
              <a:cs typeface="+mn-cs"/>
            </a:endParaRPr>
          </a:p>
        </p:txBody>
      </p:sp>
      <p:sp>
        <p:nvSpPr>
          <p:cNvPr id="400" name="Google Shape;400;p29"/>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endParaRPr/>
          </a:p>
        </p:txBody>
      </p:sp>
      <p:pic>
        <p:nvPicPr>
          <p:cNvPr id="406" name="Google Shape;406;p30"/>
          <p:cNvPicPr preferRelativeResize="0">
            <a:picLocks noGrp="1"/>
          </p:cNvPicPr>
          <p:nvPr>
            <p:ph idx="1"/>
          </p:nvPr>
        </p:nvPicPr>
        <p:blipFill rotWithShape="1">
          <a:blip r:embed="rId3">
            <a:alphaModFix/>
          </a:blip>
          <a:srcRect/>
          <a:stretch/>
        </p:blipFill>
        <p:spPr>
          <a:xfrm>
            <a:off x="571500" y="2133601"/>
            <a:ext cx="11049000" cy="2908842"/>
          </a:xfrm>
          <a:prstGeom prst="rect">
            <a:avLst/>
          </a:prstGeom>
          <a:noFill/>
          <a:ln>
            <a:noFill/>
          </a:ln>
        </p:spPr>
      </p:pic>
      <p:sp>
        <p:nvSpPr>
          <p:cNvPr id="2" name="Google Shape;296;p18">
            <a:extLst>
              <a:ext uri="{FF2B5EF4-FFF2-40B4-BE49-F238E27FC236}">
                <a16:creationId xmlns:a16="http://schemas.microsoft.com/office/drawing/2014/main" id="{341167D0-2BAA-92B6-2EB9-C9F56A82B24B}"/>
              </a:ext>
            </a:extLst>
          </p:cNvPr>
          <p:cNvSpPr txBox="1">
            <a:spLocks noGrp="1"/>
          </p:cNvSpPr>
          <p:nvPr>
            <p:ph type="ftr" sz="quarter" idx="11"/>
          </p:nvPr>
        </p:nvSpPr>
        <p:spPr>
          <a:xfrm>
            <a:off x="1192162" y="6311900"/>
            <a:ext cx="8790038" cy="507488"/>
          </a:xfrm>
          <a:prstGeom prst="rect">
            <a:avLst/>
          </a:prstGeom>
        </p:spPr>
        <p:txBody>
          <a:bodyPr spcFirstLastPara="1" vert="horz" lIns="91440" tIns="45720" rIns="91440" bIns="45720" rtlCol="0" anchor="ctr" anchorCtr="0">
            <a:normAutofit/>
          </a:bodyPr>
          <a:lstStyle/>
          <a:p>
            <a:pPr algn="l">
              <a:lnSpc>
                <a:spcPct val="90000"/>
              </a:lnSpc>
            </a:pPr>
            <a:r>
              <a:rPr lang="en-US" sz="900" kern="1200" dirty="0">
                <a:solidFill>
                  <a:schemeClr val="tx1">
                    <a:alpha val="80000"/>
                  </a:schemeClr>
                </a:solidFill>
                <a:latin typeface="+mn-lt"/>
                <a:ea typeface="+mn-ea"/>
                <a:cs typeface="+mn-cs"/>
              </a:rPr>
              <a:t>OKULDA SAĞLIĞIN KORUNMASI VE GELIŞTIRILMESI PROGRAMI</a:t>
            </a:r>
            <a:r>
              <a:rPr lang="tr-TR" sz="900" u="sng" dirty="0">
                <a:solidFill>
                  <a:schemeClr val="tx1">
                    <a:alpha val="80000"/>
                  </a:schemeClr>
                </a:solidFill>
              </a:rPr>
              <a:t>, </a:t>
            </a:r>
            <a:r>
              <a:rPr lang="en-US" sz="900" kern="1200" dirty="0">
                <a:solidFill>
                  <a:schemeClr val="tx1">
                    <a:alpha val="80000"/>
                  </a:schemeClr>
                </a:solidFill>
                <a:latin typeface="+mn-lt"/>
                <a:ea typeface="+mn-ea"/>
                <a:cs typeface="+mn-cs"/>
                <a:hlinkClick r:id="rId4"/>
              </a:rPr>
              <a:t>https://hsgm.saglik.gov.tr/depo/birimler/cocuk-ergen-sagligi-db/Dokumanlar/Egitim_Dokumanlari/Saglik_Personeli/Okulda_Sagligin_Korunmasi_ve_Gelistirilmesi.pdf</a:t>
            </a:r>
            <a:r>
              <a:rPr lang="tr-TR" sz="900" kern="1200" dirty="0">
                <a:solidFill>
                  <a:schemeClr val="tx1">
                    <a:alpha val="80000"/>
                  </a:schemeClr>
                </a:solidFill>
                <a:latin typeface="+mn-lt"/>
                <a:ea typeface="+mn-ea"/>
                <a:cs typeface="+mn-cs"/>
              </a:rPr>
              <a:t> </a:t>
            </a:r>
            <a:r>
              <a:rPr lang="en-US" sz="900" kern="1200" dirty="0">
                <a:solidFill>
                  <a:schemeClr val="tx1">
                    <a:alpha val="80000"/>
                  </a:schemeClr>
                </a:solidFill>
                <a:latin typeface="+mn-lt"/>
                <a:ea typeface="+mn-ea"/>
                <a:cs typeface="+mn-cs"/>
              </a:rPr>
              <a:t>(ERIŞIM TARIHI: </a:t>
            </a:r>
            <a:r>
              <a:rPr lang="tr-TR" sz="900" kern="1200" dirty="0">
                <a:solidFill>
                  <a:schemeClr val="tx1">
                    <a:alpha val="80000"/>
                  </a:schemeClr>
                </a:solidFill>
                <a:latin typeface="+mn-lt"/>
                <a:ea typeface="+mn-ea"/>
                <a:cs typeface="+mn-cs"/>
              </a:rPr>
              <a:t>03.02</a:t>
            </a:r>
            <a:r>
              <a:rPr lang="en-US" sz="900" kern="1200" dirty="0">
                <a:solidFill>
                  <a:schemeClr val="tx1">
                    <a:alpha val="80000"/>
                  </a:schemeClr>
                </a:solidFill>
                <a:latin typeface="+mn-lt"/>
                <a:ea typeface="+mn-ea"/>
                <a:cs typeface="+mn-cs"/>
              </a:rPr>
              <a:t>.202</a:t>
            </a:r>
            <a:r>
              <a:rPr lang="tr-TR" sz="900" kern="1200" dirty="0">
                <a:solidFill>
                  <a:schemeClr val="tx1">
                    <a:alpha val="80000"/>
                  </a:schemeClr>
                </a:solidFill>
                <a:latin typeface="+mn-lt"/>
                <a:ea typeface="+mn-ea"/>
                <a:cs typeface="+mn-cs"/>
              </a:rPr>
              <a:t>4</a:t>
            </a:r>
            <a:r>
              <a:rPr lang="en-US" sz="900" kern="1200" dirty="0">
                <a:solidFill>
                  <a:schemeClr val="tx1">
                    <a:alpha val="80000"/>
                  </a:schemeClr>
                </a:solidFill>
                <a:latin typeface="+mn-lt"/>
                <a:ea typeface="+mn-ea"/>
                <a:cs typeface="+mn-cs"/>
              </a:rPr>
              <a:t>)</a:t>
            </a:r>
            <a:endParaRPr lang="tr-TR" sz="900" kern="1200" dirty="0">
              <a:solidFill>
                <a:schemeClr val="tx1">
                  <a:alpha val="80000"/>
                </a:schemeClr>
              </a:solidFill>
              <a:latin typeface="+mn-lt"/>
              <a:ea typeface="+mn-ea"/>
              <a:cs typeface="+mn-cs"/>
            </a:endParaRPr>
          </a:p>
          <a:p>
            <a:pPr lvl="0" indent="0" algn="l">
              <a:lnSpc>
                <a:spcPct val="90000"/>
              </a:lnSpc>
              <a:spcBef>
                <a:spcPts val="0"/>
              </a:spcBef>
              <a:spcAft>
                <a:spcPts val="0"/>
              </a:spcAft>
              <a:buNone/>
            </a:pPr>
            <a:endParaRPr lang="en-US" sz="900" kern="1200" dirty="0">
              <a:solidFill>
                <a:schemeClr val="tx1">
                  <a:alpha val="80000"/>
                </a:schemeClr>
              </a:solidFill>
              <a:latin typeface="+mn-lt"/>
              <a:ea typeface="+mn-ea"/>
              <a:cs typeface="+mn-cs"/>
            </a:endParaRPr>
          </a:p>
        </p:txBody>
      </p:sp>
      <p:sp>
        <p:nvSpPr>
          <p:cNvPr id="409" name="Google Shape;409;p3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endParaRPr/>
          </a:p>
        </p:txBody>
      </p:sp>
      <p:pic>
        <p:nvPicPr>
          <p:cNvPr id="415" name="Google Shape;415;p31"/>
          <p:cNvPicPr preferRelativeResize="0">
            <a:picLocks noGrp="1"/>
          </p:cNvPicPr>
          <p:nvPr>
            <p:ph idx="1"/>
          </p:nvPr>
        </p:nvPicPr>
        <p:blipFill rotWithShape="1">
          <a:blip r:embed="rId3">
            <a:alphaModFix/>
          </a:blip>
          <a:srcRect/>
          <a:stretch/>
        </p:blipFill>
        <p:spPr>
          <a:xfrm>
            <a:off x="571500" y="2006972"/>
            <a:ext cx="11124134" cy="3438788"/>
          </a:xfrm>
          <a:prstGeom prst="rect">
            <a:avLst/>
          </a:prstGeom>
          <a:noFill/>
          <a:ln>
            <a:noFill/>
          </a:ln>
        </p:spPr>
      </p:pic>
      <p:sp>
        <p:nvSpPr>
          <p:cNvPr id="2" name="Google Shape;296;p18">
            <a:extLst>
              <a:ext uri="{FF2B5EF4-FFF2-40B4-BE49-F238E27FC236}">
                <a16:creationId xmlns:a16="http://schemas.microsoft.com/office/drawing/2014/main" id="{74C3E445-3E52-F10A-AD1B-E384422D74AA}"/>
              </a:ext>
            </a:extLst>
          </p:cNvPr>
          <p:cNvSpPr txBox="1">
            <a:spLocks noGrp="1"/>
          </p:cNvSpPr>
          <p:nvPr>
            <p:ph type="ftr" sz="quarter" idx="11"/>
          </p:nvPr>
        </p:nvSpPr>
        <p:spPr>
          <a:xfrm>
            <a:off x="1192162" y="6311900"/>
            <a:ext cx="8790038" cy="507488"/>
          </a:xfrm>
          <a:prstGeom prst="rect">
            <a:avLst/>
          </a:prstGeom>
        </p:spPr>
        <p:txBody>
          <a:bodyPr spcFirstLastPara="1" vert="horz" lIns="91440" tIns="45720" rIns="91440" bIns="45720" rtlCol="0" anchor="ctr" anchorCtr="0">
            <a:normAutofit/>
          </a:bodyPr>
          <a:lstStyle/>
          <a:p>
            <a:pPr algn="l">
              <a:lnSpc>
                <a:spcPct val="90000"/>
              </a:lnSpc>
            </a:pPr>
            <a:r>
              <a:rPr lang="en-US" sz="900" kern="1200" dirty="0">
                <a:solidFill>
                  <a:schemeClr val="tx1">
                    <a:alpha val="80000"/>
                  </a:schemeClr>
                </a:solidFill>
                <a:latin typeface="+mn-lt"/>
                <a:ea typeface="+mn-ea"/>
                <a:cs typeface="+mn-cs"/>
              </a:rPr>
              <a:t>OKULDA SAĞLIĞIN KORUNMASI VE GELIŞTIRILMESI PROGRAMI</a:t>
            </a:r>
            <a:r>
              <a:rPr lang="tr-TR" sz="900" u="sng" dirty="0">
                <a:solidFill>
                  <a:schemeClr val="tx1">
                    <a:alpha val="80000"/>
                  </a:schemeClr>
                </a:solidFill>
              </a:rPr>
              <a:t>, </a:t>
            </a:r>
            <a:r>
              <a:rPr lang="en-US" sz="900" kern="1200" dirty="0">
                <a:solidFill>
                  <a:schemeClr val="tx1">
                    <a:alpha val="80000"/>
                  </a:schemeClr>
                </a:solidFill>
                <a:latin typeface="+mn-lt"/>
                <a:ea typeface="+mn-ea"/>
                <a:cs typeface="+mn-cs"/>
                <a:hlinkClick r:id="rId4"/>
              </a:rPr>
              <a:t>https://hsgm.saglik.gov.tr/depo/birimler/cocuk-ergen-sagligi-db/Dokumanlar/Egitim_Dokumanlari/Saglik_Personeli/Okulda_Sagligin_Korunmasi_ve_Gelistirilmesi.pdf</a:t>
            </a:r>
            <a:r>
              <a:rPr lang="tr-TR" sz="900" kern="1200" dirty="0">
                <a:solidFill>
                  <a:schemeClr val="tx1">
                    <a:alpha val="80000"/>
                  </a:schemeClr>
                </a:solidFill>
                <a:latin typeface="+mn-lt"/>
                <a:ea typeface="+mn-ea"/>
                <a:cs typeface="+mn-cs"/>
              </a:rPr>
              <a:t> </a:t>
            </a:r>
            <a:r>
              <a:rPr lang="en-US" sz="900" kern="1200" dirty="0">
                <a:solidFill>
                  <a:schemeClr val="tx1">
                    <a:alpha val="80000"/>
                  </a:schemeClr>
                </a:solidFill>
                <a:latin typeface="+mn-lt"/>
                <a:ea typeface="+mn-ea"/>
                <a:cs typeface="+mn-cs"/>
              </a:rPr>
              <a:t>(ERIŞIM TARIHI: </a:t>
            </a:r>
            <a:r>
              <a:rPr lang="tr-TR" sz="900" kern="1200" dirty="0">
                <a:solidFill>
                  <a:schemeClr val="tx1">
                    <a:alpha val="80000"/>
                  </a:schemeClr>
                </a:solidFill>
                <a:latin typeface="+mn-lt"/>
                <a:ea typeface="+mn-ea"/>
                <a:cs typeface="+mn-cs"/>
              </a:rPr>
              <a:t>03.02</a:t>
            </a:r>
            <a:r>
              <a:rPr lang="en-US" sz="900" kern="1200" dirty="0">
                <a:solidFill>
                  <a:schemeClr val="tx1">
                    <a:alpha val="80000"/>
                  </a:schemeClr>
                </a:solidFill>
                <a:latin typeface="+mn-lt"/>
                <a:ea typeface="+mn-ea"/>
                <a:cs typeface="+mn-cs"/>
              </a:rPr>
              <a:t>.202</a:t>
            </a:r>
            <a:r>
              <a:rPr lang="tr-TR" sz="900" kern="1200" dirty="0">
                <a:solidFill>
                  <a:schemeClr val="tx1">
                    <a:alpha val="80000"/>
                  </a:schemeClr>
                </a:solidFill>
                <a:latin typeface="+mn-lt"/>
                <a:ea typeface="+mn-ea"/>
                <a:cs typeface="+mn-cs"/>
              </a:rPr>
              <a:t>4</a:t>
            </a:r>
            <a:r>
              <a:rPr lang="en-US" sz="900" kern="1200" dirty="0">
                <a:solidFill>
                  <a:schemeClr val="tx1">
                    <a:alpha val="80000"/>
                  </a:schemeClr>
                </a:solidFill>
                <a:latin typeface="+mn-lt"/>
                <a:ea typeface="+mn-ea"/>
                <a:cs typeface="+mn-cs"/>
              </a:rPr>
              <a:t>)</a:t>
            </a:r>
            <a:endParaRPr lang="tr-TR" sz="900" kern="1200" dirty="0">
              <a:solidFill>
                <a:schemeClr val="tx1">
                  <a:alpha val="80000"/>
                </a:schemeClr>
              </a:solidFill>
              <a:latin typeface="+mn-lt"/>
              <a:ea typeface="+mn-ea"/>
              <a:cs typeface="+mn-cs"/>
            </a:endParaRPr>
          </a:p>
          <a:p>
            <a:pPr lvl="0" indent="0" algn="l">
              <a:lnSpc>
                <a:spcPct val="90000"/>
              </a:lnSpc>
              <a:spcBef>
                <a:spcPts val="0"/>
              </a:spcBef>
              <a:spcAft>
                <a:spcPts val="0"/>
              </a:spcAft>
              <a:buNone/>
            </a:pPr>
            <a:endParaRPr lang="en-US" sz="900" kern="1200" dirty="0">
              <a:solidFill>
                <a:schemeClr val="tx1">
                  <a:alpha val="80000"/>
                </a:schemeClr>
              </a:solidFill>
              <a:latin typeface="+mn-lt"/>
              <a:ea typeface="+mn-ea"/>
              <a:cs typeface="+mn-cs"/>
            </a:endParaRPr>
          </a:p>
        </p:txBody>
      </p:sp>
      <p:sp>
        <p:nvSpPr>
          <p:cNvPr id="418" name="Google Shape;418;p31"/>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3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endParaRPr/>
          </a:p>
        </p:txBody>
      </p:sp>
      <p:pic>
        <p:nvPicPr>
          <p:cNvPr id="424" name="Google Shape;424;p32"/>
          <p:cNvPicPr preferRelativeResize="0">
            <a:picLocks noGrp="1"/>
          </p:cNvPicPr>
          <p:nvPr>
            <p:ph idx="1"/>
          </p:nvPr>
        </p:nvPicPr>
        <p:blipFill rotWithShape="1">
          <a:blip r:embed="rId3">
            <a:alphaModFix/>
          </a:blip>
          <a:stretch/>
        </p:blipFill>
        <p:spPr>
          <a:xfrm>
            <a:off x="2166347" y="1456438"/>
            <a:ext cx="7859306" cy="3945124"/>
          </a:xfrm>
          <a:prstGeom prst="rect">
            <a:avLst/>
          </a:prstGeom>
          <a:noFill/>
          <a:ln>
            <a:noFill/>
          </a:ln>
        </p:spPr>
      </p:pic>
      <p:sp>
        <p:nvSpPr>
          <p:cNvPr id="2" name="Google Shape;296;p18">
            <a:extLst>
              <a:ext uri="{FF2B5EF4-FFF2-40B4-BE49-F238E27FC236}">
                <a16:creationId xmlns:a16="http://schemas.microsoft.com/office/drawing/2014/main" id="{9B36ED39-4BFA-6EDD-3BC1-9EBFBEED8416}"/>
              </a:ext>
            </a:extLst>
          </p:cNvPr>
          <p:cNvSpPr txBox="1">
            <a:spLocks noGrp="1"/>
          </p:cNvSpPr>
          <p:nvPr>
            <p:ph type="ftr" sz="quarter" idx="11"/>
          </p:nvPr>
        </p:nvSpPr>
        <p:spPr>
          <a:xfrm>
            <a:off x="1192162" y="6311900"/>
            <a:ext cx="8790038" cy="507488"/>
          </a:xfrm>
          <a:prstGeom prst="rect">
            <a:avLst/>
          </a:prstGeom>
        </p:spPr>
        <p:txBody>
          <a:bodyPr spcFirstLastPara="1" vert="horz" lIns="91440" tIns="45720" rIns="91440" bIns="45720" rtlCol="0" anchor="ctr" anchorCtr="0">
            <a:normAutofit/>
          </a:bodyPr>
          <a:lstStyle/>
          <a:p>
            <a:pPr algn="l">
              <a:lnSpc>
                <a:spcPct val="90000"/>
              </a:lnSpc>
            </a:pPr>
            <a:r>
              <a:rPr lang="en-US" sz="900" kern="1200" dirty="0">
                <a:solidFill>
                  <a:schemeClr val="tx1">
                    <a:alpha val="80000"/>
                  </a:schemeClr>
                </a:solidFill>
                <a:latin typeface="+mn-lt"/>
                <a:ea typeface="+mn-ea"/>
                <a:cs typeface="+mn-cs"/>
              </a:rPr>
              <a:t>OKULDA SAĞLIĞIN KORUNMASI VE GELIŞTIRILMESI PROGRAMI</a:t>
            </a:r>
            <a:r>
              <a:rPr lang="tr-TR" sz="900" u="sng" dirty="0">
                <a:solidFill>
                  <a:schemeClr val="tx1">
                    <a:alpha val="80000"/>
                  </a:schemeClr>
                </a:solidFill>
              </a:rPr>
              <a:t>, </a:t>
            </a:r>
            <a:r>
              <a:rPr lang="en-US" sz="900" kern="1200" dirty="0">
                <a:solidFill>
                  <a:schemeClr val="tx1">
                    <a:alpha val="80000"/>
                  </a:schemeClr>
                </a:solidFill>
                <a:latin typeface="+mn-lt"/>
                <a:ea typeface="+mn-ea"/>
                <a:cs typeface="+mn-cs"/>
                <a:hlinkClick r:id="rId4"/>
              </a:rPr>
              <a:t>https://hsgm.saglik.gov.tr/depo/birimler/cocuk-ergen-sagligi-db/Dokumanlar/Egitim_Dokumanlari/Saglik_Personeli/Okulda_Sagligin_Korunmasi_ve_Gelistirilmesi.pdf</a:t>
            </a:r>
            <a:r>
              <a:rPr lang="tr-TR" sz="900" kern="1200" dirty="0">
                <a:solidFill>
                  <a:schemeClr val="tx1">
                    <a:alpha val="80000"/>
                  </a:schemeClr>
                </a:solidFill>
                <a:latin typeface="+mn-lt"/>
                <a:ea typeface="+mn-ea"/>
                <a:cs typeface="+mn-cs"/>
              </a:rPr>
              <a:t> </a:t>
            </a:r>
            <a:r>
              <a:rPr lang="en-US" sz="900" kern="1200" dirty="0">
                <a:solidFill>
                  <a:schemeClr val="tx1">
                    <a:alpha val="80000"/>
                  </a:schemeClr>
                </a:solidFill>
                <a:latin typeface="+mn-lt"/>
                <a:ea typeface="+mn-ea"/>
                <a:cs typeface="+mn-cs"/>
              </a:rPr>
              <a:t>(ERIŞIM TARIHI: </a:t>
            </a:r>
            <a:r>
              <a:rPr lang="tr-TR" sz="900" kern="1200" dirty="0">
                <a:solidFill>
                  <a:schemeClr val="tx1">
                    <a:alpha val="80000"/>
                  </a:schemeClr>
                </a:solidFill>
                <a:latin typeface="+mn-lt"/>
                <a:ea typeface="+mn-ea"/>
                <a:cs typeface="+mn-cs"/>
              </a:rPr>
              <a:t>03.02</a:t>
            </a:r>
            <a:r>
              <a:rPr lang="en-US" sz="900" kern="1200" dirty="0">
                <a:solidFill>
                  <a:schemeClr val="tx1">
                    <a:alpha val="80000"/>
                  </a:schemeClr>
                </a:solidFill>
                <a:latin typeface="+mn-lt"/>
                <a:ea typeface="+mn-ea"/>
                <a:cs typeface="+mn-cs"/>
              </a:rPr>
              <a:t>.202</a:t>
            </a:r>
            <a:r>
              <a:rPr lang="tr-TR" sz="900" kern="1200" dirty="0">
                <a:solidFill>
                  <a:schemeClr val="tx1">
                    <a:alpha val="80000"/>
                  </a:schemeClr>
                </a:solidFill>
                <a:latin typeface="+mn-lt"/>
                <a:ea typeface="+mn-ea"/>
                <a:cs typeface="+mn-cs"/>
              </a:rPr>
              <a:t>4</a:t>
            </a:r>
            <a:r>
              <a:rPr lang="en-US" sz="900" kern="1200" dirty="0">
                <a:solidFill>
                  <a:schemeClr val="tx1">
                    <a:alpha val="80000"/>
                  </a:schemeClr>
                </a:solidFill>
                <a:latin typeface="+mn-lt"/>
                <a:ea typeface="+mn-ea"/>
                <a:cs typeface="+mn-cs"/>
              </a:rPr>
              <a:t>)</a:t>
            </a:r>
            <a:endParaRPr lang="tr-TR" sz="900" kern="1200" dirty="0">
              <a:solidFill>
                <a:schemeClr val="tx1">
                  <a:alpha val="80000"/>
                </a:schemeClr>
              </a:solidFill>
              <a:latin typeface="+mn-lt"/>
              <a:ea typeface="+mn-ea"/>
              <a:cs typeface="+mn-cs"/>
            </a:endParaRPr>
          </a:p>
          <a:p>
            <a:pPr lvl="0" indent="0" algn="l">
              <a:lnSpc>
                <a:spcPct val="90000"/>
              </a:lnSpc>
              <a:spcBef>
                <a:spcPts val="0"/>
              </a:spcBef>
              <a:spcAft>
                <a:spcPts val="0"/>
              </a:spcAft>
              <a:buNone/>
            </a:pPr>
            <a:endParaRPr lang="en-US" sz="900" kern="1200" dirty="0">
              <a:solidFill>
                <a:schemeClr val="tx1">
                  <a:alpha val="80000"/>
                </a:schemeClr>
              </a:solidFill>
              <a:latin typeface="+mn-lt"/>
              <a:ea typeface="+mn-ea"/>
              <a:cs typeface="+mn-cs"/>
            </a:endParaRPr>
          </a:p>
        </p:txBody>
      </p:sp>
      <p:sp>
        <p:nvSpPr>
          <p:cNvPr id="427" name="Google Shape;427;p32"/>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3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a:t>Beslenme Dostu Okul Sertifikası</a:t>
            </a:r>
            <a:endParaRPr/>
          </a:p>
        </p:txBody>
      </p:sp>
      <p:pic>
        <p:nvPicPr>
          <p:cNvPr id="436" name="Google Shape;436;p33"/>
          <p:cNvPicPr preferRelativeResize="0">
            <a:picLocks noGrp="1"/>
          </p:cNvPicPr>
          <p:nvPr>
            <p:ph idx="1"/>
          </p:nvPr>
        </p:nvPicPr>
        <p:blipFill rotWithShape="1">
          <a:blip r:embed="rId3">
            <a:alphaModFix/>
          </a:blip>
          <a:srcRect/>
          <a:stretch/>
        </p:blipFill>
        <p:spPr>
          <a:xfrm>
            <a:off x="2533182" y="1570190"/>
            <a:ext cx="6467599" cy="4673418"/>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sp>
        <p:nvSpPr>
          <p:cNvPr id="2" name="Google Shape;296;p18">
            <a:extLst>
              <a:ext uri="{FF2B5EF4-FFF2-40B4-BE49-F238E27FC236}">
                <a16:creationId xmlns:a16="http://schemas.microsoft.com/office/drawing/2014/main" id="{F7EC179B-13A2-E0F3-6502-17D41FF9F568}"/>
              </a:ext>
            </a:extLst>
          </p:cNvPr>
          <p:cNvSpPr txBox="1">
            <a:spLocks noGrp="1"/>
          </p:cNvSpPr>
          <p:nvPr>
            <p:ph type="ftr" sz="quarter" idx="11"/>
          </p:nvPr>
        </p:nvSpPr>
        <p:spPr>
          <a:xfrm>
            <a:off x="1192162" y="6311900"/>
            <a:ext cx="8790038" cy="507488"/>
          </a:xfrm>
          <a:prstGeom prst="rect">
            <a:avLst/>
          </a:prstGeom>
        </p:spPr>
        <p:txBody>
          <a:bodyPr spcFirstLastPara="1" vert="horz" lIns="91440" tIns="45720" rIns="91440" bIns="45720" rtlCol="0" anchor="ctr" anchorCtr="0">
            <a:normAutofit/>
          </a:bodyPr>
          <a:lstStyle/>
          <a:p>
            <a:pPr algn="l">
              <a:lnSpc>
                <a:spcPct val="90000"/>
              </a:lnSpc>
            </a:pPr>
            <a:r>
              <a:rPr lang="en-US" sz="900" kern="1200" dirty="0">
                <a:solidFill>
                  <a:schemeClr val="tx1">
                    <a:alpha val="80000"/>
                  </a:schemeClr>
                </a:solidFill>
                <a:latin typeface="+mn-lt"/>
                <a:ea typeface="+mn-ea"/>
                <a:cs typeface="+mn-cs"/>
              </a:rPr>
              <a:t>OKULDA SAĞLIĞIN KORUNMASI VE GELIŞTIRILMESI PROGRAMI</a:t>
            </a:r>
            <a:r>
              <a:rPr lang="tr-TR" sz="900" u="sng" dirty="0">
                <a:solidFill>
                  <a:schemeClr val="tx1">
                    <a:alpha val="80000"/>
                  </a:schemeClr>
                </a:solidFill>
              </a:rPr>
              <a:t>, </a:t>
            </a:r>
            <a:r>
              <a:rPr lang="en-US" sz="900" kern="1200" dirty="0">
                <a:solidFill>
                  <a:schemeClr val="tx1">
                    <a:alpha val="80000"/>
                  </a:schemeClr>
                </a:solidFill>
                <a:latin typeface="+mn-lt"/>
                <a:ea typeface="+mn-ea"/>
                <a:cs typeface="+mn-cs"/>
                <a:hlinkClick r:id="rId4"/>
              </a:rPr>
              <a:t>https://hsgm.saglik.gov.tr/depo/birimler/cocuk-ergen-sagligi-db/Dokumanlar/Egitim_Dokumanlari/Saglik_Personeli/Okulda_Sagligin_Korunmasi_ve_Gelistirilmesi.pdf</a:t>
            </a:r>
            <a:r>
              <a:rPr lang="tr-TR" sz="900" kern="1200" dirty="0">
                <a:solidFill>
                  <a:schemeClr val="tx1">
                    <a:alpha val="80000"/>
                  </a:schemeClr>
                </a:solidFill>
                <a:latin typeface="+mn-lt"/>
                <a:ea typeface="+mn-ea"/>
                <a:cs typeface="+mn-cs"/>
              </a:rPr>
              <a:t> </a:t>
            </a:r>
            <a:r>
              <a:rPr lang="en-US" sz="900" kern="1200" dirty="0">
                <a:solidFill>
                  <a:schemeClr val="tx1">
                    <a:alpha val="80000"/>
                  </a:schemeClr>
                </a:solidFill>
                <a:latin typeface="+mn-lt"/>
                <a:ea typeface="+mn-ea"/>
                <a:cs typeface="+mn-cs"/>
              </a:rPr>
              <a:t>(ERIŞIM TARIHI: </a:t>
            </a:r>
            <a:r>
              <a:rPr lang="tr-TR" sz="900" kern="1200" dirty="0">
                <a:solidFill>
                  <a:schemeClr val="tx1">
                    <a:alpha val="80000"/>
                  </a:schemeClr>
                </a:solidFill>
                <a:latin typeface="+mn-lt"/>
                <a:ea typeface="+mn-ea"/>
                <a:cs typeface="+mn-cs"/>
              </a:rPr>
              <a:t>03.02</a:t>
            </a:r>
            <a:r>
              <a:rPr lang="en-US" sz="900" kern="1200" dirty="0">
                <a:solidFill>
                  <a:schemeClr val="tx1">
                    <a:alpha val="80000"/>
                  </a:schemeClr>
                </a:solidFill>
                <a:latin typeface="+mn-lt"/>
                <a:ea typeface="+mn-ea"/>
                <a:cs typeface="+mn-cs"/>
              </a:rPr>
              <a:t>.202</a:t>
            </a:r>
            <a:r>
              <a:rPr lang="tr-TR" sz="900" kern="1200" dirty="0">
                <a:solidFill>
                  <a:schemeClr val="tx1">
                    <a:alpha val="80000"/>
                  </a:schemeClr>
                </a:solidFill>
                <a:latin typeface="+mn-lt"/>
                <a:ea typeface="+mn-ea"/>
                <a:cs typeface="+mn-cs"/>
              </a:rPr>
              <a:t>4</a:t>
            </a:r>
            <a:r>
              <a:rPr lang="en-US" sz="900" kern="1200" dirty="0">
                <a:solidFill>
                  <a:schemeClr val="tx1">
                    <a:alpha val="80000"/>
                  </a:schemeClr>
                </a:solidFill>
                <a:latin typeface="+mn-lt"/>
                <a:ea typeface="+mn-ea"/>
                <a:cs typeface="+mn-cs"/>
              </a:rPr>
              <a:t>)</a:t>
            </a:r>
            <a:endParaRPr lang="tr-TR" sz="900" kern="1200" dirty="0">
              <a:solidFill>
                <a:schemeClr val="tx1">
                  <a:alpha val="80000"/>
                </a:schemeClr>
              </a:solidFill>
              <a:latin typeface="+mn-lt"/>
              <a:ea typeface="+mn-ea"/>
              <a:cs typeface="+mn-cs"/>
            </a:endParaRPr>
          </a:p>
          <a:p>
            <a:pPr lvl="0" indent="0" algn="l">
              <a:lnSpc>
                <a:spcPct val="90000"/>
              </a:lnSpc>
              <a:spcBef>
                <a:spcPts val="0"/>
              </a:spcBef>
              <a:spcAft>
                <a:spcPts val="0"/>
              </a:spcAft>
              <a:buNone/>
            </a:pPr>
            <a:endParaRPr lang="en-US" sz="900" kern="1200" dirty="0">
              <a:solidFill>
                <a:schemeClr val="tx1">
                  <a:alpha val="80000"/>
                </a:schemeClr>
              </a:solidFill>
              <a:latin typeface="+mn-lt"/>
              <a:ea typeface="+mn-ea"/>
              <a:cs typeface="+mn-cs"/>
            </a:endParaRPr>
          </a:p>
        </p:txBody>
      </p:sp>
      <p:sp>
        <p:nvSpPr>
          <p:cNvPr id="435" name="Google Shape;435;p33"/>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48</a:t>
            </a:fld>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34"/>
          <p:cNvSpPr txBox="1">
            <a:spLocks noGrp="1"/>
          </p:cNvSpPr>
          <p:nvPr>
            <p:ph type="title"/>
          </p:nvPr>
        </p:nvSpPr>
        <p:spPr>
          <a:xfrm>
            <a:off x="652780" y="90803"/>
            <a:ext cx="10147300" cy="58928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Batang"/>
              <a:buNone/>
            </a:pPr>
            <a:r>
              <a:rPr lang="tr-TR"/>
              <a:t>Beslenme Dostu Okul Grafikler</a:t>
            </a:r>
            <a:endParaRPr/>
          </a:p>
        </p:txBody>
      </p:sp>
      <p:pic>
        <p:nvPicPr>
          <p:cNvPr id="442" name="Google Shape;442;p34"/>
          <p:cNvPicPr preferRelativeResize="0">
            <a:picLocks noGrp="1"/>
          </p:cNvPicPr>
          <p:nvPr>
            <p:ph idx="1"/>
          </p:nvPr>
        </p:nvPicPr>
        <p:blipFill rotWithShape="1">
          <a:blip r:embed="rId3">
            <a:alphaModFix/>
          </a:blip>
          <a:srcRect/>
          <a:stretch/>
        </p:blipFill>
        <p:spPr>
          <a:xfrm>
            <a:off x="652780" y="590249"/>
            <a:ext cx="10695939" cy="5677502"/>
          </a:xfrm>
          <a:prstGeom prst="rect">
            <a:avLst/>
          </a:prstGeom>
          <a:noFill/>
          <a:ln>
            <a:noFill/>
          </a:ln>
        </p:spPr>
      </p:pic>
      <p:sp>
        <p:nvSpPr>
          <p:cNvPr id="444" name="Google Shape;444;p34"/>
          <p:cNvSpPr txBox="1">
            <a:spLocks noGrp="1"/>
          </p:cNvSpPr>
          <p:nvPr>
            <p:ph type="ftr" sz="quarter" idx="11"/>
          </p:nvPr>
        </p:nvSpPr>
        <p:spPr>
          <a:xfrm>
            <a:off x="652780" y="6400800"/>
            <a:ext cx="800781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BESLENME DOSTU OKUL İSTATISTIKSEL GRAFIKLER (ERIŞIM TARIHI:10.03.2023). </a:t>
            </a:r>
            <a:r>
              <a:rPr lang="tr-TR" u="sng" dirty="0">
                <a:solidFill>
                  <a:schemeClr val="hlink"/>
                </a:solidFill>
                <a:hlinkClick r:id="rId4"/>
              </a:rPr>
              <a:t>HTTPS://HSGM.SAGLIK.GOV.TR/DEPO/BIRIMLER/SAGLIKLI-BESLENME-HAREKETLI-HAYAT-DB/OKUL-SAGLIGI/BESLENME_DOSTU/BDO_ISTATISTIKSEL_GRAFIKLER_02_OCAK_2020.PDF</a:t>
            </a:r>
            <a:endParaRPr dirty="0"/>
          </a:p>
          <a:p>
            <a:pPr marL="0" lvl="0" indent="0" algn="l" rtl="0">
              <a:spcBef>
                <a:spcPts val="0"/>
              </a:spcBef>
              <a:spcAft>
                <a:spcPts val="0"/>
              </a:spcAft>
              <a:buNone/>
            </a:pPr>
            <a:endParaRPr dirty="0"/>
          </a:p>
        </p:txBody>
      </p:sp>
      <p:sp>
        <p:nvSpPr>
          <p:cNvPr id="445" name="Google Shape;445;p34"/>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49</a:t>
            </a:fld>
            <a:endParaRPr/>
          </a:p>
        </p:txBody>
      </p:sp>
      <p:sp>
        <p:nvSpPr>
          <p:cNvPr id="446" name="Google Shape;446;p34"/>
          <p:cNvSpPr/>
          <p:nvPr/>
        </p:nvSpPr>
        <p:spPr>
          <a:xfrm>
            <a:off x="2387600" y="5303520"/>
            <a:ext cx="162560" cy="487680"/>
          </a:xfrm>
          <a:prstGeom prst="ellipse">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venir"/>
              <a:ea typeface="Avenir"/>
              <a:cs typeface="Avenir"/>
              <a:sym typeface="Avenir"/>
            </a:endParaRPr>
          </a:p>
        </p:txBody>
      </p:sp>
      <p:sp>
        <p:nvSpPr>
          <p:cNvPr id="447" name="Google Shape;447;p34"/>
          <p:cNvSpPr/>
          <p:nvPr/>
        </p:nvSpPr>
        <p:spPr>
          <a:xfrm>
            <a:off x="7457440" y="5303520"/>
            <a:ext cx="162560" cy="487680"/>
          </a:xfrm>
          <a:prstGeom prst="ellipse">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venir"/>
              <a:ea typeface="Avenir"/>
              <a:cs typeface="Avenir"/>
              <a:sym typeface="Avenir"/>
            </a:endParaRPr>
          </a:p>
        </p:txBody>
      </p:sp>
      <p:sp>
        <p:nvSpPr>
          <p:cNvPr id="448" name="Google Shape;448;p34"/>
          <p:cNvSpPr/>
          <p:nvPr/>
        </p:nvSpPr>
        <p:spPr>
          <a:xfrm>
            <a:off x="1394460" y="5303520"/>
            <a:ext cx="162560" cy="412863"/>
          </a:xfrm>
          <a:prstGeom prst="ellipse">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venir"/>
              <a:ea typeface="Avenir"/>
              <a:cs typeface="Avenir"/>
              <a:sym typeface="Avenir"/>
            </a:endParaRPr>
          </a:p>
        </p:txBody>
      </p:sp>
      <p:sp>
        <p:nvSpPr>
          <p:cNvPr id="449" name="Google Shape;449;p34"/>
          <p:cNvSpPr/>
          <p:nvPr/>
        </p:nvSpPr>
        <p:spPr>
          <a:xfrm>
            <a:off x="1400810" y="1534160"/>
            <a:ext cx="162560" cy="487680"/>
          </a:xfrm>
          <a:prstGeom prst="ellipse">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venir"/>
              <a:ea typeface="Avenir"/>
              <a:cs typeface="Avenir"/>
              <a:sym typeface="Avenir"/>
            </a:endParaRPr>
          </a:p>
        </p:txBody>
      </p:sp>
      <p:sp>
        <p:nvSpPr>
          <p:cNvPr id="450" name="Google Shape;450;p34"/>
          <p:cNvSpPr/>
          <p:nvPr/>
        </p:nvSpPr>
        <p:spPr>
          <a:xfrm>
            <a:off x="2390140" y="3647440"/>
            <a:ext cx="162560" cy="487680"/>
          </a:xfrm>
          <a:prstGeom prst="ellipse">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venir"/>
              <a:ea typeface="Avenir"/>
              <a:cs typeface="Avenir"/>
              <a:sym typeface="Avenir"/>
            </a:endParaRPr>
          </a:p>
        </p:txBody>
      </p:sp>
      <p:sp>
        <p:nvSpPr>
          <p:cNvPr id="451" name="Google Shape;451;p34"/>
          <p:cNvSpPr/>
          <p:nvPr/>
        </p:nvSpPr>
        <p:spPr>
          <a:xfrm>
            <a:off x="7443470" y="4682791"/>
            <a:ext cx="162560" cy="487680"/>
          </a:xfrm>
          <a:prstGeom prst="ellipse">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venir"/>
              <a:ea typeface="Avenir"/>
              <a:cs typeface="Avenir"/>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6"/>
        <p:cNvGrpSpPr/>
        <p:nvPr/>
      </p:nvGrpSpPr>
      <p:grpSpPr>
        <a:xfrm>
          <a:off x="0" y="0"/>
          <a:ext cx="0" cy="0"/>
          <a:chOff x="0" y="0"/>
          <a:chExt cx="0" cy="0"/>
        </a:xfrm>
      </p:grpSpPr>
      <p:sp>
        <p:nvSpPr>
          <p:cNvPr id="137" name="Google Shape;137;p3"/>
          <p:cNvSpPr txBox="1">
            <a:spLocks noGrp="1"/>
          </p:cNvSpPr>
          <p:nvPr>
            <p:ph type="title"/>
          </p:nvPr>
        </p:nvSpPr>
        <p:spPr>
          <a:xfrm>
            <a:off x="5297762" y="329184"/>
            <a:ext cx="6251110" cy="1783080"/>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dk1"/>
              </a:buClr>
              <a:buSzPts val="4000"/>
              <a:buFont typeface="Batang"/>
              <a:buNone/>
            </a:pPr>
            <a:r>
              <a:rPr lang="tr-TR" sz="5400"/>
              <a:t>Okul Sağlığının Tarihçesi</a:t>
            </a:r>
          </a:p>
        </p:txBody>
      </p:sp>
      <p:sp>
        <p:nvSpPr>
          <p:cNvPr id="145" name="Content Placeholder 144">
            <a:extLst>
              <a:ext uri="{FF2B5EF4-FFF2-40B4-BE49-F238E27FC236}">
                <a16:creationId xmlns:a16="http://schemas.microsoft.com/office/drawing/2014/main" id="{AE898540-89F8-7F5D-6735-03F3C173A9BD}"/>
              </a:ext>
            </a:extLst>
          </p:cNvPr>
          <p:cNvSpPr>
            <a:spLocks noGrp="1"/>
          </p:cNvSpPr>
          <p:nvPr>
            <p:ph idx="1"/>
          </p:nvPr>
        </p:nvSpPr>
        <p:spPr>
          <a:xfrm>
            <a:off x="5297762" y="2706624"/>
            <a:ext cx="6251110" cy="3483864"/>
          </a:xfrm>
        </p:spPr>
        <p:txBody>
          <a:bodyPr>
            <a:normAutofit/>
          </a:bodyPr>
          <a:lstStyle/>
          <a:p>
            <a:r>
              <a:rPr lang="tr-TR" sz="2400" b="1" i="0" dirty="0" err="1">
                <a:solidFill>
                  <a:srgbClr val="000000"/>
                </a:solidFill>
                <a:effectLst/>
                <a:latin typeface="Times New Roman" panose="02020603050405020304" pitchFamily="18" charset="0"/>
              </a:rPr>
              <a:t>Lemuel</a:t>
            </a:r>
            <a:r>
              <a:rPr lang="tr-TR" sz="2400" b="1" i="0" dirty="0">
                <a:solidFill>
                  <a:srgbClr val="000000"/>
                </a:solidFill>
                <a:effectLst/>
                <a:latin typeface="Times New Roman" panose="02020603050405020304" pitchFamily="18" charset="0"/>
              </a:rPr>
              <a:t> </a:t>
            </a:r>
            <a:r>
              <a:rPr lang="tr-TR" sz="2400" b="1" i="0" dirty="0" err="1">
                <a:solidFill>
                  <a:srgbClr val="000000"/>
                </a:solidFill>
                <a:effectLst/>
                <a:latin typeface="Times New Roman" panose="02020603050405020304" pitchFamily="18" charset="0"/>
              </a:rPr>
              <a:t>Shattuck</a:t>
            </a:r>
            <a:r>
              <a:rPr lang="tr-TR" sz="2400" b="1" i="0" dirty="0">
                <a:solidFill>
                  <a:srgbClr val="000000"/>
                </a:solidFill>
                <a:effectLst/>
                <a:latin typeface="Times New Roman" panose="02020603050405020304" pitchFamily="18" charset="0"/>
              </a:rPr>
              <a:t> (1793-1859)</a:t>
            </a:r>
          </a:p>
          <a:p>
            <a:endParaRPr lang="tr-TR" sz="2400" b="1" i="0" dirty="0">
              <a:solidFill>
                <a:srgbClr val="000000"/>
              </a:solidFill>
              <a:effectLst/>
              <a:latin typeface="Times New Roman" panose="02020603050405020304" pitchFamily="18" charset="0"/>
            </a:endParaRPr>
          </a:p>
          <a:p>
            <a:r>
              <a:rPr lang="tr-TR" sz="1600" b="1" dirty="0">
                <a:solidFill>
                  <a:srgbClr val="000000"/>
                </a:solidFill>
                <a:latin typeface="Times New Roman" panose="02020603050405020304" pitchFamily="18" charset="0"/>
              </a:rPr>
              <a:t>Öğretmen, İstatistikçi, Yazar, Yayımcı, Sivil Toplum Gönüllüsü, Siyasetçi</a:t>
            </a:r>
          </a:p>
          <a:p>
            <a:r>
              <a:rPr lang="tr-TR" sz="1600" b="1" dirty="0">
                <a:solidFill>
                  <a:srgbClr val="000000"/>
                </a:solidFill>
                <a:latin typeface="Times New Roman" panose="02020603050405020304" pitchFamily="18" charset="0"/>
              </a:rPr>
              <a:t>1850’ler</a:t>
            </a:r>
          </a:p>
          <a:p>
            <a:r>
              <a:rPr lang="tr-TR" sz="1600" b="1" i="0" dirty="0">
                <a:solidFill>
                  <a:srgbClr val="000000"/>
                </a:solidFill>
                <a:effectLst/>
                <a:latin typeface="Times New Roman" panose="02020603050405020304" pitchFamily="18" charset="0"/>
              </a:rPr>
              <a:t>Massachusetts</a:t>
            </a:r>
            <a:r>
              <a:rPr lang="tr-TR" sz="1600" b="1" dirty="0">
                <a:solidFill>
                  <a:srgbClr val="000000"/>
                </a:solidFill>
                <a:latin typeface="Times New Roman" panose="02020603050405020304" pitchFamily="18" charset="0"/>
              </a:rPr>
              <a:t> Hijyen Komisyonu Başkanı</a:t>
            </a:r>
          </a:p>
          <a:p>
            <a:r>
              <a:rPr lang="tr-TR" sz="1600" b="1" dirty="0">
                <a:solidFill>
                  <a:srgbClr val="000000"/>
                </a:solidFill>
                <a:latin typeface="Times New Roman" panose="02020603050405020304" pitchFamily="18" charset="0"/>
              </a:rPr>
              <a:t>Komisyon Raporu (</a:t>
            </a:r>
            <a:r>
              <a:rPr lang="tr-TR" sz="1600" b="1" dirty="0" err="1">
                <a:solidFill>
                  <a:srgbClr val="000000"/>
                </a:solidFill>
                <a:latin typeface="Times New Roman" panose="02020603050405020304" pitchFamily="18" charset="0"/>
              </a:rPr>
              <a:t>Shattuck</a:t>
            </a:r>
            <a:r>
              <a:rPr lang="tr-TR" sz="1600" b="1" dirty="0">
                <a:solidFill>
                  <a:srgbClr val="000000"/>
                </a:solidFill>
                <a:latin typeface="Times New Roman" panose="02020603050405020304" pitchFamily="18" charset="0"/>
              </a:rPr>
              <a:t> Report)</a:t>
            </a:r>
            <a:endParaRPr lang="en-US" sz="1600" b="1" dirty="0"/>
          </a:p>
        </p:txBody>
      </p:sp>
      <p:sp>
        <p:nvSpPr>
          <p:cNvPr id="2" name="Google Shape;140;p3">
            <a:extLst>
              <a:ext uri="{FF2B5EF4-FFF2-40B4-BE49-F238E27FC236}">
                <a16:creationId xmlns:a16="http://schemas.microsoft.com/office/drawing/2014/main" id="{5AF3B00C-CF8D-BF5E-157B-C0EA73317F40}"/>
              </a:ext>
            </a:extLst>
          </p:cNvPr>
          <p:cNvSpPr txBox="1">
            <a:spLocks noGrp="1"/>
          </p:cNvSpPr>
          <p:nvPr>
            <p:ph type="ftr" sz="quarter" idx="11"/>
          </p:nvPr>
        </p:nvSpPr>
        <p:spPr>
          <a:xfrm>
            <a:off x="4584290" y="6163691"/>
            <a:ext cx="7145594"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050" b="0" i="0" dirty="0">
                <a:solidFill>
                  <a:srgbClr val="222222"/>
                </a:solidFill>
                <a:effectLst/>
                <a:latin typeface="Courier New" panose="02070309020205020404" pitchFamily="49" charset="0"/>
              </a:rPr>
              <a:t>Institute of Medicine (US) Committee on Comprehensive School Health Programs in Grades K-12; Allensworth D, Lawson E, Nicholson L, et al., editors. Schools &amp; Health: Our Nation's Investment. Washington (DC): National Academies Press (US); 1997. 2, Evolution of School Health Programs.</a:t>
            </a:r>
            <a:r>
              <a:rPr lang="tr-TR" sz="1050" b="0" i="0" dirty="0">
                <a:solidFill>
                  <a:srgbClr val="222222"/>
                </a:solidFill>
                <a:effectLst/>
                <a:latin typeface="Courier New" panose="02070309020205020404" pitchFamily="49" charset="0"/>
              </a:rPr>
              <a:t> </a:t>
            </a:r>
            <a:r>
              <a:rPr lang="en-US" sz="1050" dirty="0">
                <a:solidFill>
                  <a:srgbClr val="222222"/>
                </a:solidFill>
                <a:latin typeface="Courier New" panose="02070309020205020404" pitchFamily="49" charset="0"/>
              </a:rPr>
              <a:t>https://www.ncbi.nlm.nih.gov/books/NBK232693/</a:t>
            </a:r>
            <a:r>
              <a:rPr lang="tr-TR" sz="1050" dirty="0">
                <a:solidFill>
                  <a:srgbClr val="222222"/>
                </a:solidFill>
                <a:latin typeface="Courier New" panose="02070309020205020404" pitchFamily="49" charset="0"/>
              </a:rPr>
              <a:t> </a:t>
            </a:r>
            <a:r>
              <a:rPr lang="tr-TR" sz="1050" b="0" i="0" dirty="0">
                <a:solidFill>
                  <a:srgbClr val="222222"/>
                </a:solidFill>
                <a:effectLst/>
                <a:latin typeface="Courier New" panose="02070309020205020404" pitchFamily="49" charset="0"/>
              </a:rPr>
              <a:t>Erişim Tarihi 03.02.2024</a:t>
            </a:r>
          </a:p>
          <a:p>
            <a:pPr algn="l"/>
            <a:r>
              <a:rPr lang="tr-TR" sz="1050" dirty="0">
                <a:hlinkClick r:id="rId3"/>
              </a:rPr>
              <a:t>https://en.wikipedia.org/wiki/Lemuel_Shattuck</a:t>
            </a:r>
            <a:r>
              <a:rPr lang="tr-TR" sz="1050" dirty="0"/>
              <a:t> </a:t>
            </a:r>
            <a:r>
              <a:rPr lang="tr-TR" sz="1050" b="0" i="0" dirty="0">
                <a:solidFill>
                  <a:srgbClr val="222222"/>
                </a:solidFill>
                <a:effectLst/>
                <a:latin typeface="Courier New" panose="02070309020205020404" pitchFamily="49" charset="0"/>
              </a:rPr>
              <a:t>Erişim Tarihi 03.02.2024</a:t>
            </a:r>
          </a:p>
          <a:p>
            <a:pPr algn="l"/>
            <a:endParaRPr lang="tr-TR" dirty="0"/>
          </a:p>
          <a:p>
            <a:pPr marL="0" lvl="0" indent="0" algn="l" rtl="0">
              <a:spcBef>
                <a:spcPts val="0"/>
              </a:spcBef>
              <a:spcAft>
                <a:spcPts val="0"/>
              </a:spcAft>
              <a:buNone/>
            </a:pPr>
            <a:endParaRPr dirty="0"/>
          </a:p>
        </p:txBody>
      </p:sp>
      <p:sp>
        <p:nvSpPr>
          <p:cNvPr id="141" name="Google Shape;141;p3"/>
          <p:cNvSpPr txBox="1">
            <a:spLocks noGrp="1"/>
          </p:cNvSpPr>
          <p:nvPr>
            <p:ph type="sldNum" sz="quarter" idx="12"/>
          </p:nvPr>
        </p:nvSpPr>
        <p:spPr>
          <a:xfrm>
            <a:off x="10052978" y="6356350"/>
            <a:ext cx="1300821" cy="365125"/>
          </a:xfrm>
          <a:prstGeom prst="rect">
            <a:avLst/>
          </a:prstGeom>
        </p:spPr>
        <p:txBody>
          <a:bodyPr spcFirstLastPara="1" lIns="91425" tIns="45700" rIns="91425" bIns="45700" anchorCtr="0">
            <a:normAutofit/>
          </a:bodyPr>
          <a:lstStyle/>
          <a:p>
            <a:pPr marL="0" lvl="0" indent="0" rtl="0">
              <a:spcBef>
                <a:spcPts val="0"/>
              </a:spcBef>
              <a:spcAft>
                <a:spcPts val="600"/>
              </a:spcAft>
              <a:buNone/>
            </a:pPr>
            <a:fld id="{00000000-1234-1234-1234-123412341234}" type="slidenum">
              <a:rPr lang="tr-TR"/>
              <a:pPr marL="0" lvl="0" indent="0" rtl="0">
                <a:spcBef>
                  <a:spcPts val="0"/>
                </a:spcBef>
                <a:spcAft>
                  <a:spcPts val="600"/>
                </a:spcAft>
                <a:buNone/>
              </a:pPr>
              <a:t>5</a:t>
            </a:fld>
            <a:endParaRPr lang="tr-TR"/>
          </a:p>
        </p:txBody>
      </p:sp>
      <p:pic>
        <p:nvPicPr>
          <p:cNvPr id="3" name="İçerik Yer Tutucusu 2" descr="portre, insan yüzü, giyim, papyon kravat içeren bir resim">
            <a:extLst>
              <a:ext uri="{FF2B5EF4-FFF2-40B4-BE49-F238E27FC236}">
                <a16:creationId xmlns:a16="http://schemas.microsoft.com/office/drawing/2014/main" id="{FBFC81D1-CB21-769F-0693-77432450B481}"/>
              </a:ext>
            </a:extLst>
          </p:cNvPr>
          <p:cNvPicPr>
            <a:picLocks noChangeAspect="1"/>
          </p:cNvPicPr>
          <p:nvPr/>
        </p:nvPicPr>
        <p:blipFill rotWithShape="1">
          <a:blip r:embed="rId4"/>
          <a:srcRect l="298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Tree>
    <p:extLst>
      <p:ext uri="{BB962C8B-B14F-4D97-AF65-F5344CB8AC3E}">
        <p14:creationId xmlns:p14="http://schemas.microsoft.com/office/powerpoint/2010/main" val="2528725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5"/>
          <p:cNvSpPr txBox="1">
            <a:spLocks noGrp="1"/>
          </p:cNvSpPr>
          <p:nvPr>
            <p:ph type="title"/>
          </p:nvPr>
        </p:nvSpPr>
        <p:spPr>
          <a:xfrm>
            <a:off x="475782" y="702743"/>
            <a:ext cx="11049000" cy="108410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endParaRPr/>
          </a:p>
        </p:txBody>
      </p:sp>
      <p:pic>
        <p:nvPicPr>
          <p:cNvPr id="457" name="Google Shape;457;p35"/>
          <p:cNvPicPr preferRelativeResize="0">
            <a:picLocks noGrp="1"/>
          </p:cNvPicPr>
          <p:nvPr>
            <p:ph idx="1"/>
          </p:nvPr>
        </p:nvPicPr>
        <p:blipFill rotWithShape="1">
          <a:blip r:embed="rId3">
            <a:alphaModFix/>
          </a:blip>
          <a:srcRect/>
          <a:stretch/>
        </p:blipFill>
        <p:spPr>
          <a:xfrm>
            <a:off x="797768" y="628510"/>
            <a:ext cx="10822732" cy="5658501"/>
          </a:xfrm>
          <a:prstGeom prst="rect">
            <a:avLst/>
          </a:prstGeom>
          <a:noFill/>
          <a:ln>
            <a:noFill/>
          </a:ln>
        </p:spPr>
      </p:pic>
      <p:sp>
        <p:nvSpPr>
          <p:cNvPr id="459" name="Google Shape;459;p35"/>
          <p:cNvSpPr txBox="1">
            <a:spLocks noGrp="1"/>
          </p:cNvSpPr>
          <p:nvPr>
            <p:ph type="ftr" sz="quarter" idx="11"/>
          </p:nvPr>
        </p:nvSpPr>
        <p:spPr>
          <a:xfrm>
            <a:off x="838200" y="6371289"/>
            <a:ext cx="781477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BESLENME DOSTU OKUL İSTATISTIKSEL GRAFIKLER (ERIŞIM TARIHI:10.03.2023). </a:t>
            </a:r>
            <a:r>
              <a:rPr lang="tr-TR" u="sng" dirty="0">
                <a:solidFill>
                  <a:schemeClr val="hlink"/>
                </a:solidFill>
                <a:hlinkClick r:id="rId4"/>
              </a:rPr>
              <a:t>HTTPS://HSGM.SAGLIK.GOV.TR/DEPO/BIRIMLER/SAGLIKLI-BESLENME-HAREKETLI-HAYAT-DB/OKUL-SAGLIGI/BESLENME_DOSTU/BDO_ISTATISTIKSEL_GRAFIKLER_02_OCAK_2020.PDF</a:t>
            </a:r>
            <a:endParaRPr dirty="0"/>
          </a:p>
          <a:p>
            <a:pPr marL="0" lvl="0" indent="0" algn="l" rtl="0">
              <a:spcBef>
                <a:spcPts val="0"/>
              </a:spcBef>
              <a:spcAft>
                <a:spcPts val="0"/>
              </a:spcAft>
              <a:buNone/>
            </a:pPr>
            <a:endParaRPr dirty="0"/>
          </a:p>
        </p:txBody>
      </p:sp>
      <p:sp>
        <p:nvSpPr>
          <p:cNvPr id="460" name="Google Shape;460;p35"/>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50</a:t>
            </a:fld>
            <a:endParaRPr/>
          </a:p>
        </p:txBody>
      </p:sp>
      <p:sp>
        <p:nvSpPr>
          <p:cNvPr id="461" name="Google Shape;461;p35"/>
          <p:cNvSpPr/>
          <p:nvPr/>
        </p:nvSpPr>
        <p:spPr>
          <a:xfrm>
            <a:off x="1219200" y="3759200"/>
            <a:ext cx="162560" cy="365760"/>
          </a:xfrm>
          <a:prstGeom prst="ellipse">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venir"/>
              <a:ea typeface="Avenir"/>
              <a:cs typeface="Avenir"/>
              <a:sym typeface="Avenir"/>
            </a:endParaRPr>
          </a:p>
        </p:txBody>
      </p:sp>
      <p:sp>
        <p:nvSpPr>
          <p:cNvPr id="462" name="Google Shape;462;p35"/>
          <p:cNvSpPr/>
          <p:nvPr/>
        </p:nvSpPr>
        <p:spPr>
          <a:xfrm>
            <a:off x="1341120" y="5303520"/>
            <a:ext cx="162560" cy="487680"/>
          </a:xfrm>
          <a:prstGeom prst="ellipse">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venir"/>
              <a:ea typeface="Avenir"/>
              <a:cs typeface="Avenir"/>
              <a:sym typeface="Avenir"/>
            </a:endParaRPr>
          </a:p>
        </p:txBody>
      </p:sp>
      <p:sp>
        <p:nvSpPr>
          <p:cNvPr id="463" name="Google Shape;463;p35"/>
          <p:cNvSpPr/>
          <p:nvPr/>
        </p:nvSpPr>
        <p:spPr>
          <a:xfrm>
            <a:off x="1503680" y="5303520"/>
            <a:ext cx="121920" cy="487680"/>
          </a:xfrm>
          <a:prstGeom prst="ellipse">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venir"/>
              <a:ea typeface="Avenir"/>
              <a:cs typeface="Avenir"/>
              <a:sym typeface="Avenir"/>
            </a:endParaRPr>
          </a:p>
        </p:txBody>
      </p:sp>
      <p:sp>
        <p:nvSpPr>
          <p:cNvPr id="464" name="Google Shape;464;p35"/>
          <p:cNvSpPr/>
          <p:nvPr/>
        </p:nvSpPr>
        <p:spPr>
          <a:xfrm>
            <a:off x="3342640" y="5303520"/>
            <a:ext cx="162560" cy="487680"/>
          </a:xfrm>
          <a:prstGeom prst="ellipse">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venir"/>
              <a:ea typeface="Avenir"/>
              <a:cs typeface="Avenir"/>
              <a:sym typeface="Avenir"/>
            </a:endParaRPr>
          </a:p>
        </p:txBody>
      </p:sp>
      <p:sp>
        <p:nvSpPr>
          <p:cNvPr id="465" name="Google Shape;465;p35"/>
          <p:cNvSpPr/>
          <p:nvPr/>
        </p:nvSpPr>
        <p:spPr>
          <a:xfrm>
            <a:off x="3342640" y="3050775"/>
            <a:ext cx="162560" cy="487680"/>
          </a:xfrm>
          <a:prstGeom prst="ellipse">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venir"/>
              <a:ea typeface="Avenir"/>
              <a:cs typeface="Avenir"/>
              <a:sym typeface="Avenir"/>
            </a:endParaRPr>
          </a:p>
        </p:txBody>
      </p:sp>
      <p:sp>
        <p:nvSpPr>
          <p:cNvPr id="466" name="Google Shape;466;p35"/>
          <p:cNvSpPr/>
          <p:nvPr/>
        </p:nvSpPr>
        <p:spPr>
          <a:xfrm>
            <a:off x="1463040" y="743659"/>
            <a:ext cx="162560" cy="487680"/>
          </a:xfrm>
          <a:prstGeom prst="ellipse">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venir"/>
              <a:ea typeface="Avenir"/>
              <a:cs typeface="Avenir"/>
              <a:sym typeface="Avenir"/>
            </a:endParaRPr>
          </a:p>
        </p:txBody>
      </p:sp>
      <p:sp>
        <p:nvSpPr>
          <p:cNvPr id="467" name="Google Shape;467;p35"/>
          <p:cNvSpPr/>
          <p:nvPr/>
        </p:nvSpPr>
        <p:spPr>
          <a:xfrm>
            <a:off x="1330960" y="743659"/>
            <a:ext cx="162560" cy="487680"/>
          </a:xfrm>
          <a:prstGeom prst="ellipse">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venir"/>
              <a:ea typeface="Avenir"/>
              <a:cs typeface="Avenir"/>
              <a:sym typeface="Aveni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471"/>
        <p:cNvGrpSpPr/>
        <p:nvPr/>
      </p:nvGrpSpPr>
      <p:grpSpPr>
        <a:xfrm>
          <a:off x="0" y="0"/>
          <a:ext cx="0" cy="0"/>
          <a:chOff x="0" y="0"/>
          <a:chExt cx="0" cy="0"/>
        </a:xfrm>
      </p:grpSpPr>
      <p:sp>
        <p:nvSpPr>
          <p:cNvPr id="472" name="Google Shape;472;p3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a:t>Okullarda Beyaz Bayrak</a:t>
            </a:r>
            <a:endParaRPr/>
          </a:p>
        </p:txBody>
      </p:sp>
      <p:sp>
        <p:nvSpPr>
          <p:cNvPr id="476" name="Google Shape;476;p36"/>
          <p:cNvSpPr txBox="1">
            <a:spLocks noGrp="1"/>
          </p:cNvSpPr>
          <p:nvPr>
            <p:ph idx="1"/>
          </p:nvPr>
        </p:nvSpPr>
        <p:spPr>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120000"/>
              </a:lnSpc>
              <a:spcBef>
                <a:spcPts val="0"/>
              </a:spcBef>
              <a:spcAft>
                <a:spcPts val="0"/>
              </a:spcAft>
              <a:buClr>
                <a:srgbClr val="474747"/>
              </a:buClr>
              <a:buSzPts val="1600"/>
              <a:buChar char="•"/>
            </a:pPr>
            <a:r>
              <a:rPr lang="tr-TR" b="1" i="0" dirty="0">
                <a:solidFill>
                  <a:srgbClr val="474747"/>
                </a:solidFill>
              </a:rPr>
              <a:t>03.08.2006</a:t>
            </a:r>
            <a:r>
              <a:rPr lang="tr-TR" b="0" i="0" dirty="0">
                <a:solidFill>
                  <a:srgbClr val="474747"/>
                </a:solidFill>
              </a:rPr>
              <a:t> tarihinde Sağlık Bakanlığı ile Mili Eğitim Bakanlığı arasında “</a:t>
            </a:r>
            <a:r>
              <a:rPr lang="tr-TR" b="0" i="0" dirty="0">
                <a:solidFill>
                  <a:srgbClr val="FF0000"/>
                </a:solidFill>
              </a:rPr>
              <a:t>Beyaz Bayrak İşbirliği Protokolü</a:t>
            </a:r>
            <a:r>
              <a:rPr lang="tr-TR" b="0" i="0" dirty="0">
                <a:solidFill>
                  <a:srgbClr val="474747"/>
                </a:solidFill>
              </a:rPr>
              <a:t>” imzalanmış olup süresi dolan protokol 10.11.</a:t>
            </a:r>
            <a:r>
              <a:rPr lang="tr-TR" b="1" i="0" dirty="0">
                <a:solidFill>
                  <a:srgbClr val="474747"/>
                </a:solidFill>
              </a:rPr>
              <a:t>2010</a:t>
            </a:r>
            <a:r>
              <a:rPr lang="tr-TR" b="0" i="0" dirty="0">
                <a:solidFill>
                  <a:srgbClr val="474747"/>
                </a:solidFill>
              </a:rPr>
              <a:t> ve 05.06.</a:t>
            </a:r>
            <a:r>
              <a:rPr lang="tr-TR" b="1" i="0" dirty="0">
                <a:solidFill>
                  <a:srgbClr val="474747"/>
                </a:solidFill>
              </a:rPr>
              <a:t>2015</a:t>
            </a:r>
            <a:r>
              <a:rPr lang="tr-TR" b="0" i="0" dirty="0">
                <a:solidFill>
                  <a:srgbClr val="474747"/>
                </a:solidFill>
              </a:rPr>
              <a:t> tarihlerinde yeniden imzalanarak uygulamaya konulmuştur.</a:t>
            </a:r>
            <a:endParaRPr dirty="0"/>
          </a:p>
          <a:p>
            <a:pPr marL="228600" lvl="0" indent="-228600" algn="l" rtl="0">
              <a:lnSpc>
                <a:spcPct val="120000"/>
              </a:lnSpc>
              <a:spcBef>
                <a:spcPts val="1000"/>
              </a:spcBef>
              <a:spcAft>
                <a:spcPts val="0"/>
              </a:spcAft>
              <a:buClr>
                <a:srgbClr val="474747"/>
              </a:buClr>
              <a:buSzPts val="1600"/>
              <a:buChar char="•"/>
            </a:pPr>
            <a:r>
              <a:rPr lang="tr-TR" b="0" i="0" dirty="0">
                <a:solidFill>
                  <a:srgbClr val="474747"/>
                </a:solidFill>
              </a:rPr>
              <a:t>Müracaat eden okullar protokol kapsamında belirlenen kriterlere göre denetlenmekte, denetlenen okullardan, 100 puan üzerinden </a:t>
            </a:r>
            <a:r>
              <a:rPr lang="tr-TR" b="1" i="0" dirty="0">
                <a:solidFill>
                  <a:srgbClr val="474747"/>
                </a:solidFill>
              </a:rPr>
              <a:t>90 ve üzeri puan </a:t>
            </a:r>
            <a:r>
              <a:rPr lang="tr-TR" b="0" i="0" dirty="0">
                <a:solidFill>
                  <a:srgbClr val="474747"/>
                </a:solidFill>
              </a:rPr>
              <a:t>alan okullara, </a:t>
            </a:r>
            <a:r>
              <a:rPr lang="tr-TR" b="1" i="1" dirty="0">
                <a:solidFill>
                  <a:srgbClr val="474747"/>
                </a:solidFill>
              </a:rPr>
              <a:t>üç yıl için geçerli </a:t>
            </a:r>
            <a:r>
              <a:rPr lang="tr-TR" b="0" i="0" dirty="0">
                <a:solidFill>
                  <a:srgbClr val="474747"/>
                </a:solidFill>
              </a:rPr>
              <a:t>olan ve okul sağlığını ve temizliğini simgeleyen “</a:t>
            </a:r>
            <a:r>
              <a:rPr lang="tr-TR" b="0" i="1" dirty="0">
                <a:solidFill>
                  <a:srgbClr val="FF0000"/>
                </a:solidFill>
              </a:rPr>
              <a:t>Sertifika</a:t>
            </a:r>
            <a:r>
              <a:rPr lang="tr-TR" b="0" i="0" dirty="0">
                <a:solidFill>
                  <a:srgbClr val="474747"/>
                </a:solidFill>
              </a:rPr>
              <a:t>”, “</a:t>
            </a:r>
            <a:r>
              <a:rPr lang="tr-TR" b="0" i="1" dirty="0">
                <a:solidFill>
                  <a:srgbClr val="FF0000"/>
                </a:solidFill>
              </a:rPr>
              <a:t>Beyaz Bayrak</a:t>
            </a:r>
            <a:r>
              <a:rPr lang="tr-TR" b="0" i="0" dirty="0">
                <a:solidFill>
                  <a:srgbClr val="474747"/>
                </a:solidFill>
              </a:rPr>
              <a:t>” ve “</a:t>
            </a:r>
            <a:r>
              <a:rPr lang="tr-TR" b="0" i="1" dirty="0">
                <a:solidFill>
                  <a:srgbClr val="FF0000"/>
                </a:solidFill>
              </a:rPr>
              <a:t>Pirinç Levha</a:t>
            </a:r>
            <a:r>
              <a:rPr lang="tr-TR" b="0" i="0" dirty="0">
                <a:solidFill>
                  <a:srgbClr val="474747"/>
                </a:solidFill>
              </a:rPr>
              <a:t>” verilmektedir.</a:t>
            </a:r>
            <a:endParaRPr dirty="0"/>
          </a:p>
          <a:p>
            <a:pPr marL="228600" lvl="0" indent="-228600" algn="l" rtl="0">
              <a:lnSpc>
                <a:spcPct val="120000"/>
              </a:lnSpc>
              <a:spcBef>
                <a:spcPts val="1000"/>
              </a:spcBef>
              <a:spcAft>
                <a:spcPts val="0"/>
              </a:spcAft>
              <a:buClr>
                <a:srgbClr val="474747"/>
              </a:buClr>
              <a:buSzPts val="1600"/>
              <a:buChar char="•"/>
            </a:pPr>
            <a:r>
              <a:rPr lang="tr-TR" b="0" i="0" dirty="0">
                <a:solidFill>
                  <a:srgbClr val="474747"/>
                </a:solidFill>
              </a:rPr>
              <a:t>Valiliklerde beyaz bayrak sekretaryası ve sertifika düzenlenmesi ile ilgili iş ve işlemleri Millî Eğitim İl Müdürlüğünce, beyaz bayrak ve pirinç levha temini ise İl Sağlık Müdürlüğünce yürütülmektedir.</a:t>
            </a:r>
            <a:endParaRPr dirty="0"/>
          </a:p>
          <a:p>
            <a:pPr marL="228600" lvl="0" indent="-127000" algn="l" rtl="0">
              <a:lnSpc>
                <a:spcPct val="120000"/>
              </a:lnSpc>
              <a:spcBef>
                <a:spcPts val="1000"/>
              </a:spcBef>
              <a:spcAft>
                <a:spcPts val="0"/>
              </a:spcAft>
              <a:buClr>
                <a:schemeClr val="dk1"/>
              </a:buClr>
              <a:buSzPts val="1600"/>
              <a:buNone/>
            </a:pPr>
            <a:endParaRPr dirty="0"/>
          </a:p>
        </p:txBody>
      </p:sp>
      <p:sp>
        <p:nvSpPr>
          <p:cNvPr id="474" name="Google Shape;474;p36"/>
          <p:cNvSpPr txBox="1">
            <a:spLocks noGrp="1"/>
          </p:cNvSpPr>
          <p:nvPr>
            <p:ph type="ftr" sz="quarter" idx="11"/>
          </p:nvPr>
        </p:nvSpPr>
        <p:spPr>
          <a:xfrm>
            <a:off x="838200" y="6248220"/>
            <a:ext cx="10988631" cy="473255"/>
          </a:xfrm>
          <a:prstGeom prst="rect">
            <a:avLst/>
          </a:prstGeom>
          <a:noFill/>
          <a:ln>
            <a:noFill/>
          </a:ln>
        </p:spPr>
        <p:txBody>
          <a:bodyPr spcFirstLastPara="1" wrap="square" lIns="91425" tIns="45700" rIns="91425" bIns="45700" anchor="ctr" anchorCtr="0">
            <a:noAutofit/>
          </a:bodyPr>
          <a:lstStyle/>
          <a:p>
            <a:pPr lvl="0" algn="l"/>
            <a:r>
              <a:rPr lang="tr-TR" dirty="0"/>
              <a:t>OKULLARDA BEYAZ BAYRAK, </a:t>
            </a:r>
            <a:r>
              <a:rPr lang="tr-TR" dirty="0">
                <a:hlinkClick r:id="rId3"/>
              </a:rPr>
              <a:t>https://hsgm.saglik.gov.tr/tr/ced/beyaz-bayrak.html</a:t>
            </a:r>
            <a:r>
              <a:rPr lang="tr-TR" dirty="0"/>
              <a:t> (ERIŞIM TARIHI: 03.02.20424)</a:t>
            </a:r>
            <a:endParaRPr dirty="0"/>
          </a:p>
        </p:txBody>
      </p:sp>
      <p:sp>
        <p:nvSpPr>
          <p:cNvPr id="475" name="Google Shape;475;p36"/>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51</a:t>
            </a:fld>
            <a:endParaRPr dirty="0"/>
          </a:p>
        </p:txBody>
      </p:sp>
      <p:pic>
        <p:nvPicPr>
          <p:cNvPr id="477" name="Google Shape;477;p36"/>
          <p:cNvPicPr preferRelativeResize="0"/>
          <p:nvPr/>
        </p:nvPicPr>
        <p:blipFill rotWithShape="1">
          <a:blip r:embed="rId4">
            <a:alphaModFix/>
          </a:blip>
          <a:srcRect/>
          <a:stretch/>
        </p:blipFill>
        <p:spPr>
          <a:xfrm>
            <a:off x="9397459" y="7236"/>
            <a:ext cx="2794541" cy="1863238"/>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481"/>
        <p:cNvGrpSpPr/>
        <p:nvPr/>
      </p:nvGrpSpPr>
      <p:grpSpPr>
        <a:xfrm>
          <a:off x="0" y="0"/>
          <a:ext cx="0" cy="0"/>
          <a:chOff x="0" y="0"/>
          <a:chExt cx="0" cy="0"/>
        </a:xfrm>
      </p:grpSpPr>
      <p:sp>
        <p:nvSpPr>
          <p:cNvPr id="482" name="Google Shape;482;p3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endParaRPr/>
          </a:p>
        </p:txBody>
      </p:sp>
      <p:sp>
        <p:nvSpPr>
          <p:cNvPr id="486" name="Google Shape;486;p37"/>
          <p:cNvSpPr txBox="1">
            <a:spLocks noGrp="1"/>
          </p:cNvSpPr>
          <p:nvPr>
            <p:ph idx="1"/>
          </p:nvPr>
        </p:nvSpPr>
        <p:spPr>
          <a:prstGeom prst="rect">
            <a:avLst/>
          </a:prstGeom>
          <a:noFill/>
          <a:ln>
            <a:noFill/>
          </a:ln>
        </p:spPr>
        <p:txBody>
          <a:bodyPr spcFirstLastPara="1" wrap="square" lIns="91425" tIns="45700" rIns="91425" bIns="45700" anchor="t" anchorCtr="0">
            <a:normAutofit lnSpcReduction="10000"/>
          </a:bodyPr>
          <a:lstStyle/>
          <a:p>
            <a:pPr marL="0" lvl="0" indent="0" algn="l" rtl="0">
              <a:lnSpc>
                <a:spcPct val="120000"/>
              </a:lnSpc>
              <a:spcBef>
                <a:spcPts val="0"/>
              </a:spcBef>
              <a:spcAft>
                <a:spcPts val="0"/>
              </a:spcAft>
              <a:buClr>
                <a:schemeClr val="dk1"/>
              </a:buClr>
              <a:buSzPts val="1600"/>
              <a:buNone/>
            </a:pPr>
            <a:r>
              <a:rPr lang="tr-TR" dirty="0"/>
              <a:t>Eğitim kurumlarının;</a:t>
            </a:r>
            <a:endParaRPr dirty="0"/>
          </a:p>
          <a:p>
            <a:pPr marL="228600" lvl="0" indent="-228600" algn="l" rtl="0">
              <a:lnSpc>
                <a:spcPct val="120000"/>
              </a:lnSpc>
              <a:spcBef>
                <a:spcPts val="1000"/>
              </a:spcBef>
              <a:spcAft>
                <a:spcPts val="0"/>
              </a:spcAft>
              <a:buClr>
                <a:schemeClr val="dk1"/>
              </a:buClr>
              <a:buSzPts val="1600"/>
              <a:buFont typeface="Avenir"/>
              <a:buChar char="-"/>
            </a:pPr>
            <a:r>
              <a:rPr lang="tr-TR" dirty="0"/>
              <a:t>Temizlik ve hijyen konusunda teşvik edilmesi</a:t>
            </a:r>
            <a:endParaRPr dirty="0"/>
          </a:p>
          <a:p>
            <a:pPr marL="228600" lvl="0" indent="-228600" algn="l" rtl="0">
              <a:lnSpc>
                <a:spcPct val="120000"/>
              </a:lnSpc>
              <a:spcBef>
                <a:spcPts val="1000"/>
              </a:spcBef>
              <a:spcAft>
                <a:spcPts val="0"/>
              </a:spcAft>
              <a:buClr>
                <a:schemeClr val="dk1"/>
              </a:buClr>
              <a:buSzPts val="1600"/>
              <a:buFont typeface="Avenir"/>
              <a:buChar char="-"/>
            </a:pPr>
            <a:r>
              <a:rPr lang="tr-TR" dirty="0"/>
              <a:t>Toplum sağlığının korunması ve geliştirilmesi</a:t>
            </a:r>
            <a:endParaRPr dirty="0"/>
          </a:p>
          <a:p>
            <a:pPr marL="228600" lvl="0" indent="-228600" algn="l" rtl="0">
              <a:lnSpc>
                <a:spcPct val="120000"/>
              </a:lnSpc>
              <a:spcBef>
                <a:spcPts val="1000"/>
              </a:spcBef>
              <a:spcAft>
                <a:spcPts val="0"/>
              </a:spcAft>
              <a:buClr>
                <a:schemeClr val="dk1"/>
              </a:buClr>
              <a:buSzPts val="1600"/>
              <a:buFont typeface="Avenir"/>
              <a:buChar char="-"/>
            </a:pPr>
            <a:r>
              <a:rPr lang="tr-TR" dirty="0"/>
              <a:t>Yaşam kalitesinin yükseltilmesi</a:t>
            </a:r>
            <a:endParaRPr dirty="0"/>
          </a:p>
          <a:p>
            <a:pPr marL="228600" lvl="0" indent="-228600" algn="l" rtl="0">
              <a:lnSpc>
                <a:spcPct val="120000"/>
              </a:lnSpc>
              <a:spcBef>
                <a:spcPts val="1000"/>
              </a:spcBef>
              <a:spcAft>
                <a:spcPts val="0"/>
              </a:spcAft>
              <a:buClr>
                <a:schemeClr val="dk1"/>
              </a:buClr>
              <a:buSzPts val="1600"/>
              <a:buFont typeface="Avenir"/>
              <a:buChar char="-"/>
            </a:pPr>
            <a:r>
              <a:rPr lang="tr-TR" dirty="0"/>
              <a:t>Yeterli eğitim almış sağlıklı nesiller yetiştirilmesini amaçlamaktadır.</a:t>
            </a:r>
            <a:endParaRPr dirty="0"/>
          </a:p>
          <a:p>
            <a:pPr marL="0" lvl="0" indent="0" algn="l" rtl="0">
              <a:lnSpc>
                <a:spcPct val="120000"/>
              </a:lnSpc>
              <a:spcBef>
                <a:spcPts val="1000"/>
              </a:spcBef>
              <a:spcAft>
                <a:spcPts val="0"/>
              </a:spcAft>
              <a:buClr>
                <a:schemeClr val="dk1"/>
              </a:buClr>
              <a:buSzPts val="1600"/>
              <a:buNone/>
            </a:pPr>
            <a:r>
              <a:rPr lang="tr-TR" sz="2000" dirty="0"/>
              <a:t>	</a:t>
            </a:r>
            <a:endParaRPr dirty="0"/>
          </a:p>
          <a:p>
            <a:pPr marL="0" lvl="0" indent="0" algn="l" rtl="0">
              <a:lnSpc>
                <a:spcPct val="120000"/>
              </a:lnSpc>
              <a:spcBef>
                <a:spcPts val="1000"/>
              </a:spcBef>
              <a:spcAft>
                <a:spcPts val="0"/>
              </a:spcAft>
              <a:buClr>
                <a:schemeClr val="dk1"/>
              </a:buClr>
              <a:buSzPts val="1600"/>
              <a:buNone/>
            </a:pPr>
            <a:r>
              <a:rPr lang="tr-TR" sz="2000" dirty="0"/>
              <a:t>Milli Eğitim Bakanlığına bağlı kamu ve özel; ilkokul, ortaokul ve liseler ile mesleki eğitim, halk eğitim, iş sağlığı eğitim merkezlerini ve eğitim uygulama okulunu kapsamaktadır. (Örgün+ Yaygın)</a:t>
            </a:r>
            <a:endParaRPr dirty="0"/>
          </a:p>
          <a:p>
            <a:pPr marL="228600" lvl="0" indent="-127000" algn="l" rtl="0">
              <a:lnSpc>
                <a:spcPct val="120000"/>
              </a:lnSpc>
              <a:spcBef>
                <a:spcPts val="1000"/>
              </a:spcBef>
              <a:spcAft>
                <a:spcPts val="0"/>
              </a:spcAft>
              <a:buClr>
                <a:schemeClr val="dk1"/>
              </a:buClr>
              <a:buSzPts val="1600"/>
              <a:buFont typeface="Avenir"/>
              <a:buNone/>
            </a:pPr>
            <a:endParaRPr dirty="0"/>
          </a:p>
          <a:p>
            <a:pPr marL="228600" lvl="0" indent="-127000" algn="l" rtl="0">
              <a:lnSpc>
                <a:spcPct val="120000"/>
              </a:lnSpc>
              <a:spcBef>
                <a:spcPts val="1000"/>
              </a:spcBef>
              <a:spcAft>
                <a:spcPts val="0"/>
              </a:spcAft>
              <a:buClr>
                <a:schemeClr val="dk1"/>
              </a:buClr>
              <a:buSzPts val="1600"/>
              <a:buNone/>
            </a:pPr>
            <a:endParaRPr dirty="0"/>
          </a:p>
        </p:txBody>
      </p:sp>
      <p:sp>
        <p:nvSpPr>
          <p:cNvPr id="2" name="Google Shape;474;p36">
            <a:extLst>
              <a:ext uri="{FF2B5EF4-FFF2-40B4-BE49-F238E27FC236}">
                <a16:creationId xmlns:a16="http://schemas.microsoft.com/office/drawing/2014/main" id="{A994E064-02C0-C78B-45CA-FE795A6C09C4}"/>
              </a:ext>
            </a:extLst>
          </p:cNvPr>
          <p:cNvSpPr txBox="1">
            <a:spLocks noGrp="1"/>
          </p:cNvSpPr>
          <p:nvPr>
            <p:ph type="ftr" sz="quarter" idx="11"/>
          </p:nvPr>
        </p:nvSpPr>
        <p:spPr>
          <a:xfrm>
            <a:off x="838200" y="6248220"/>
            <a:ext cx="10988631" cy="473255"/>
          </a:xfrm>
          <a:prstGeom prst="rect">
            <a:avLst/>
          </a:prstGeom>
          <a:noFill/>
          <a:ln>
            <a:noFill/>
          </a:ln>
        </p:spPr>
        <p:txBody>
          <a:bodyPr spcFirstLastPara="1" wrap="square" lIns="91425" tIns="45700" rIns="91425" bIns="45700" anchor="ctr" anchorCtr="0">
            <a:noAutofit/>
          </a:bodyPr>
          <a:lstStyle/>
          <a:p>
            <a:pPr lvl="0" algn="l"/>
            <a:r>
              <a:rPr lang="tr-TR" dirty="0"/>
              <a:t>OKULLARDA BEYAZ BAYRAK, </a:t>
            </a:r>
            <a:r>
              <a:rPr lang="tr-TR" dirty="0">
                <a:hlinkClick r:id="rId3"/>
              </a:rPr>
              <a:t>https://hsgm.saglik.gov.tr/tr/ced/beyaz-bayrak.html</a:t>
            </a:r>
            <a:r>
              <a:rPr lang="tr-TR" dirty="0"/>
              <a:t> (ERIŞIM TARIHI: 03.02.20424)</a:t>
            </a:r>
            <a:endParaRPr dirty="0"/>
          </a:p>
        </p:txBody>
      </p:sp>
      <p:sp>
        <p:nvSpPr>
          <p:cNvPr id="485" name="Google Shape;485;p37"/>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52</a:t>
            </a:fld>
            <a:endParaRPr/>
          </a:p>
        </p:txBody>
      </p:sp>
      <p:pic>
        <p:nvPicPr>
          <p:cNvPr id="487" name="Google Shape;487;p37"/>
          <p:cNvPicPr preferRelativeResize="0"/>
          <p:nvPr/>
        </p:nvPicPr>
        <p:blipFill rotWithShape="1">
          <a:blip r:embed="rId4">
            <a:alphaModFix/>
          </a:blip>
          <a:srcRect/>
          <a:stretch/>
        </p:blipFill>
        <p:spPr>
          <a:xfrm>
            <a:off x="7323428" y="0"/>
            <a:ext cx="4484304" cy="3612206"/>
          </a:xfrm>
          <a:prstGeom prst="ellipse">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491"/>
        <p:cNvGrpSpPr/>
        <p:nvPr/>
      </p:nvGrpSpPr>
      <p:grpSpPr>
        <a:xfrm>
          <a:off x="0" y="0"/>
          <a:ext cx="0" cy="0"/>
          <a:chOff x="0" y="0"/>
          <a:chExt cx="0" cy="0"/>
        </a:xfrm>
      </p:grpSpPr>
      <p:sp>
        <p:nvSpPr>
          <p:cNvPr id="492" name="Google Shape;492;p3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a:t>Beyaz Bayrak Eğitim Kurumu Denetim Formu</a:t>
            </a:r>
            <a:endParaRPr/>
          </a:p>
        </p:txBody>
      </p:sp>
      <p:pic>
        <p:nvPicPr>
          <p:cNvPr id="493" name="Google Shape;493;p38"/>
          <p:cNvPicPr preferRelativeResize="0">
            <a:picLocks noGrp="1"/>
          </p:cNvPicPr>
          <p:nvPr>
            <p:ph idx="1"/>
          </p:nvPr>
        </p:nvPicPr>
        <p:blipFill rotWithShape="1">
          <a:blip r:embed="rId3">
            <a:alphaModFix/>
          </a:blip>
          <a:srcRect/>
          <a:stretch/>
        </p:blipFill>
        <p:spPr>
          <a:xfrm>
            <a:off x="2809337" y="1493214"/>
            <a:ext cx="6573326" cy="4675497"/>
          </a:xfrm>
          <a:prstGeom prst="rect">
            <a:avLst/>
          </a:prstGeom>
          <a:noFill/>
          <a:ln>
            <a:noFill/>
          </a:ln>
        </p:spPr>
      </p:pic>
      <p:sp>
        <p:nvSpPr>
          <p:cNvPr id="496" name="Google Shape;496;p38"/>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500"/>
        <p:cNvGrpSpPr/>
        <p:nvPr/>
      </p:nvGrpSpPr>
      <p:grpSpPr>
        <a:xfrm>
          <a:off x="0" y="0"/>
          <a:ext cx="0" cy="0"/>
          <a:chOff x="0" y="0"/>
          <a:chExt cx="0" cy="0"/>
        </a:xfrm>
      </p:grpSpPr>
      <p:sp>
        <p:nvSpPr>
          <p:cNvPr id="501" name="Google Shape;501;p3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endParaRPr/>
          </a:p>
        </p:txBody>
      </p:sp>
      <p:pic>
        <p:nvPicPr>
          <p:cNvPr id="502" name="Google Shape;502;p39"/>
          <p:cNvPicPr preferRelativeResize="0">
            <a:picLocks noGrp="1"/>
          </p:cNvPicPr>
          <p:nvPr>
            <p:ph idx="1"/>
          </p:nvPr>
        </p:nvPicPr>
        <p:blipFill rotWithShape="1">
          <a:blip r:embed="rId3">
            <a:alphaModFix/>
          </a:blip>
          <a:srcRect/>
          <a:stretch/>
        </p:blipFill>
        <p:spPr>
          <a:xfrm>
            <a:off x="2241546" y="812004"/>
            <a:ext cx="7708908" cy="5233991"/>
          </a:xfrm>
          <a:prstGeom prst="rect">
            <a:avLst/>
          </a:prstGeom>
          <a:noFill/>
          <a:ln>
            <a:noFill/>
          </a:ln>
        </p:spPr>
      </p:pic>
      <p:sp>
        <p:nvSpPr>
          <p:cNvPr id="505" name="Google Shape;505;p39"/>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509"/>
        <p:cNvGrpSpPr/>
        <p:nvPr/>
      </p:nvGrpSpPr>
      <p:grpSpPr>
        <a:xfrm>
          <a:off x="0" y="0"/>
          <a:ext cx="0" cy="0"/>
          <a:chOff x="0" y="0"/>
          <a:chExt cx="0" cy="0"/>
        </a:xfrm>
      </p:grpSpPr>
      <p:sp>
        <p:nvSpPr>
          <p:cNvPr id="510" name="Google Shape;510;p4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endParaRPr/>
          </a:p>
        </p:txBody>
      </p:sp>
      <p:pic>
        <p:nvPicPr>
          <p:cNvPr id="511" name="Google Shape;511;p40"/>
          <p:cNvPicPr preferRelativeResize="0">
            <a:picLocks noGrp="1"/>
          </p:cNvPicPr>
          <p:nvPr>
            <p:ph idx="1"/>
          </p:nvPr>
        </p:nvPicPr>
        <p:blipFill rotWithShape="1">
          <a:blip r:embed="rId3">
            <a:alphaModFix/>
          </a:blip>
          <a:srcRect/>
          <a:stretch/>
        </p:blipFill>
        <p:spPr>
          <a:xfrm>
            <a:off x="2910840" y="689289"/>
            <a:ext cx="6370320" cy="5542783"/>
          </a:xfrm>
          <a:prstGeom prst="rect">
            <a:avLst/>
          </a:prstGeom>
          <a:noFill/>
          <a:ln>
            <a:noFill/>
          </a:ln>
        </p:spPr>
      </p:pic>
      <p:sp>
        <p:nvSpPr>
          <p:cNvPr id="514" name="Google Shape;514;p4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518"/>
        <p:cNvGrpSpPr/>
        <p:nvPr/>
      </p:nvGrpSpPr>
      <p:grpSpPr>
        <a:xfrm>
          <a:off x="0" y="0"/>
          <a:ext cx="0" cy="0"/>
          <a:chOff x="0" y="0"/>
          <a:chExt cx="0" cy="0"/>
        </a:xfrm>
      </p:grpSpPr>
      <p:sp>
        <p:nvSpPr>
          <p:cNvPr id="519" name="Google Shape;519;p4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endParaRPr/>
          </a:p>
        </p:txBody>
      </p:sp>
      <p:pic>
        <p:nvPicPr>
          <p:cNvPr id="520" name="Google Shape;520;p41"/>
          <p:cNvPicPr preferRelativeResize="0">
            <a:picLocks noGrp="1"/>
          </p:cNvPicPr>
          <p:nvPr>
            <p:ph idx="1"/>
          </p:nvPr>
        </p:nvPicPr>
        <p:blipFill rotWithShape="1">
          <a:blip r:embed="rId3">
            <a:alphaModFix/>
          </a:blip>
          <a:srcRect/>
          <a:stretch/>
        </p:blipFill>
        <p:spPr>
          <a:xfrm>
            <a:off x="2039385" y="2133749"/>
            <a:ext cx="8113230" cy="2590502"/>
          </a:xfrm>
          <a:prstGeom prst="rect">
            <a:avLst/>
          </a:prstGeom>
          <a:noFill/>
          <a:ln>
            <a:noFill/>
          </a:ln>
        </p:spPr>
      </p:pic>
      <p:sp>
        <p:nvSpPr>
          <p:cNvPr id="523" name="Google Shape;523;p41"/>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527"/>
        <p:cNvGrpSpPr/>
        <p:nvPr/>
      </p:nvGrpSpPr>
      <p:grpSpPr>
        <a:xfrm>
          <a:off x="0" y="0"/>
          <a:ext cx="0" cy="0"/>
          <a:chOff x="0" y="0"/>
          <a:chExt cx="0" cy="0"/>
        </a:xfrm>
      </p:grpSpPr>
      <p:sp>
        <p:nvSpPr>
          <p:cNvPr id="530" name="Google Shape;530;p42"/>
          <p:cNvSpPr txBox="1">
            <a:spLocks noGrp="1"/>
          </p:cNvSpPr>
          <p:nvPr>
            <p:ph type="ftr" sz="quarter" idx="11"/>
          </p:nvPr>
        </p:nvSpPr>
        <p:spPr>
          <a:xfrm>
            <a:off x="357795" y="6356350"/>
            <a:ext cx="11785044" cy="47325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OKULLARDA BEYAZ BAYRAK (ERIŞIM TARIHI: 10.03.2023). </a:t>
            </a:r>
            <a:r>
              <a:rPr lang="tr-TR" u="sng" dirty="0">
                <a:solidFill>
                  <a:schemeClr val="hlink"/>
                </a:solidFill>
                <a:hlinkClick r:id="rId3"/>
              </a:rPr>
              <a:t>HTTPS://HSGM.SAGLIK.GOV.TR/TR/CEVRESAGLIGI-CED/CED-BIRIMI/OKULLARDA-BEYAZ-BAYRAK.HTML</a:t>
            </a:r>
            <a:r>
              <a:rPr lang="tr-TR" dirty="0"/>
              <a:t>  </a:t>
            </a:r>
            <a:endParaRPr dirty="0"/>
          </a:p>
          <a:p>
            <a:pPr marL="0" lvl="0" indent="0" algn="l" rtl="0">
              <a:spcBef>
                <a:spcPts val="0"/>
              </a:spcBef>
              <a:spcAft>
                <a:spcPts val="0"/>
              </a:spcAft>
              <a:buNone/>
            </a:pPr>
            <a:endParaRPr dirty="0"/>
          </a:p>
        </p:txBody>
      </p:sp>
      <p:sp>
        <p:nvSpPr>
          <p:cNvPr id="531" name="Google Shape;531;p42"/>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57</a:t>
            </a:fld>
            <a:endParaRPr/>
          </a:p>
        </p:txBody>
      </p:sp>
      <p:pic>
        <p:nvPicPr>
          <p:cNvPr id="533" name="Google Shape;533;p42"/>
          <p:cNvPicPr preferRelativeResize="0"/>
          <p:nvPr/>
        </p:nvPicPr>
        <p:blipFill rotWithShape="1">
          <a:blip r:embed="rId4">
            <a:alphaModFix/>
          </a:blip>
          <a:srcRect/>
          <a:stretch/>
        </p:blipFill>
        <p:spPr>
          <a:xfrm>
            <a:off x="518285" y="2615474"/>
            <a:ext cx="5577715" cy="2969155"/>
          </a:xfrm>
          <a:prstGeom prst="roundRect">
            <a:avLst>
              <a:gd name="adj" fmla="val 4167"/>
            </a:avLst>
          </a:prstGeom>
          <a:solidFill>
            <a:srgbClr val="FFFFFF"/>
          </a:solidFill>
          <a:ln w="76200" cap="sq" cmpd="sng">
            <a:solidFill>
              <a:srgbClr val="292929"/>
            </a:solidFill>
            <a:prstDash val="solid"/>
            <a:miter lim="800000"/>
            <a:headEnd type="none" w="sm" len="sm"/>
            <a:tailEnd type="none" w="sm" len="sm"/>
          </a:ln>
          <a:effectLst>
            <a:reflection stA="28000" endPos="28000" dist="5000" dir="5400000" sy="-100000" algn="bl" rotWithShape="0"/>
          </a:effectLst>
        </p:spPr>
      </p:pic>
      <p:pic>
        <p:nvPicPr>
          <p:cNvPr id="534" name="Google Shape;534;p42"/>
          <p:cNvPicPr preferRelativeResize="0"/>
          <p:nvPr/>
        </p:nvPicPr>
        <p:blipFill rotWithShape="1">
          <a:blip r:embed="rId5">
            <a:alphaModFix/>
          </a:blip>
          <a:srcRect/>
          <a:stretch/>
        </p:blipFill>
        <p:spPr>
          <a:xfrm>
            <a:off x="6688269" y="734617"/>
            <a:ext cx="4908104" cy="301785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43"/>
          <p:cNvSpPr txBox="1">
            <a:spLocks noGrp="1"/>
          </p:cNvSpPr>
          <p:nvPr>
            <p:ph type="title"/>
          </p:nvPr>
        </p:nvSpPr>
        <p:spPr>
          <a:xfrm>
            <a:off x="571500" y="689289"/>
            <a:ext cx="3075940" cy="529495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dirty="0"/>
              <a:t>Beyaz Bayraklı Okullar</a:t>
            </a:r>
            <a:endParaRPr dirty="0"/>
          </a:p>
        </p:txBody>
      </p:sp>
      <p:pic>
        <p:nvPicPr>
          <p:cNvPr id="540" name="Google Shape;540;p43"/>
          <p:cNvPicPr preferRelativeResize="0">
            <a:picLocks noGrp="1"/>
          </p:cNvPicPr>
          <p:nvPr>
            <p:ph idx="1"/>
          </p:nvPr>
        </p:nvPicPr>
        <p:blipFill rotWithShape="1">
          <a:blip r:embed="rId3">
            <a:alphaModFix/>
          </a:blip>
          <a:srcRect/>
          <a:stretch/>
        </p:blipFill>
        <p:spPr>
          <a:xfrm>
            <a:off x="3843822" y="525848"/>
            <a:ext cx="8232134" cy="5871255"/>
          </a:xfrm>
          <a:prstGeom prst="rect">
            <a:avLst/>
          </a:prstGeom>
          <a:noFill/>
          <a:ln>
            <a:noFill/>
          </a:ln>
        </p:spPr>
      </p:pic>
      <p:sp>
        <p:nvSpPr>
          <p:cNvPr id="542" name="Google Shape;542;p43"/>
          <p:cNvSpPr txBox="1">
            <a:spLocks noGrp="1"/>
          </p:cNvSpPr>
          <p:nvPr>
            <p:ph type="ftr" sz="quarter" idx="11"/>
          </p:nvPr>
        </p:nvSpPr>
        <p:spPr>
          <a:xfrm>
            <a:off x="422787" y="6356350"/>
            <a:ext cx="9183329"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u="sng" dirty="0">
                <a:solidFill>
                  <a:schemeClr val="hlink"/>
                </a:solidFill>
                <a:hlinkClick r:id="rId4"/>
              </a:rPr>
              <a:t>HTTP://TURGUTLU.MEB.GOV.TR/MEB_IYS_DOSYALAR/2021_03/22134501_BEYAZ_BAYRAK_YYBIRLIYI_PROTOKOLU.PDF</a:t>
            </a:r>
            <a:r>
              <a:rPr lang="tr-TR" dirty="0"/>
              <a:t> ERIŞIM TARIHI:03.02.2024</a:t>
            </a:r>
            <a:endParaRPr dirty="0"/>
          </a:p>
        </p:txBody>
      </p:sp>
      <p:sp>
        <p:nvSpPr>
          <p:cNvPr id="543" name="Google Shape;543;p43"/>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44"/>
          <p:cNvSpPr txBox="1">
            <a:spLocks noGrp="1"/>
          </p:cNvSpPr>
          <p:nvPr>
            <p:ph type="title"/>
          </p:nvPr>
        </p:nvSpPr>
        <p:spPr>
          <a:xfrm>
            <a:off x="571500" y="689289"/>
            <a:ext cx="2644477" cy="557855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dirty="0"/>
              <a:t>Beyaz Bayraklı Okullar</a:t>
            </a:r>
            <a:endParaRPr dirty="0"/>
          </a:p>
        </p:txBody>
      </p:sp>
      <p:pic>
        <p:nvPicPr>
          <p:cNvPr id="549" name="Google Shape;549;p44"/>
          <p:cNvPicPr preferRelativeResize="0">
            <a:picLocks noGrp="1"/>
          </p:cNvPicPr>
          <p:nvPr>
            <p:ph idx="1"/>
          </p:nvPr>
        </p:nvPicPr>
        <p:blipFill rotWithShape="1">
          <a:blip r:embed="rId3">
            <a:alphaModFix/>
          </a:blip>
          <a:srcRect/>
          <a:stretch/>
        </p:blipFill>
        <p:spPr>
          <a:xfrm>
            <a:off x="4486474" y="375561"/>
            <a:ext cx="6750485" cy="5993032"/>
          </a:xfrm>
          <a:prstGeom prst="rect">
            <a:avLst/>
          </a:prstGeom>
          <a:noFill/>
          <a:ln>
            <a:noFill/>
          </a:ln>
        </p:spPr>
      </p:pic>
      <p:sp>
        <p:nvSpPr>
          <p:cNvPr id="2" name="Google Shape;542;p43">
            <a:extLst>
              <a:ext uri="{FF2B5EF4-FFF2-40B4-BE49-F238E27FC236}">
                <a16:creationId xmlns:a16="http://schemas.microsoft.com/office/drawing/2014/main" id="{B377F1FF-2BF1-32DD-636F-BCD59E7C9133}"/>
              </a:ext>
            </a:extLst>
          </p:cNvPr>
          <p:cNvSpPr txBox="1">
            <a:spLocks noGrp="1"/>
          </p:cNvSpPr>
          <p:nvPr>
            <p:ph type="ftr" sz="quarter" idx="11"/>
          </p:nvPr>
        </p:nvSpPr>
        <p:spPr>
          <a:xfrm>
            <a:off x="422787" y="6356350"/>
            <a:ext cx="11012129"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u="sng" dirty="0">
                <a:solidFill>
                  <a:schemeClr val="hlink"/>
                </a:solidFill>
                <a:hlinkClick r:id="rId4"/>
              </a:rPr>
              <a:t>HTTP://TURGUTLU.MEB.GOV.TR/MEB_IYS_DOSYALAR/2021_03/22134501_BEYAZ_BAYRAK_YYBIRLIYI_PROTOKOLU.PDF</a:t>
            </a:r>
            <a:r>
              <a:rPr lang="tr-TR" dirty="0"/>
              <a:t> ERIŞIM TARIHI:03.02.2024</a:t>
            </a:r>
            <a:endParaRPr dirty="0"/>
          </a:p>
        </p:txBody>
      </p:sp>
      <p:sp>
        <p:nvSpPr>
          <p:cNvPr id="552" name="Google Shape;552;p44"/>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55E411A-C8D7-7606-0C72-3CDCCF898D4F}"/>
              </a:ext>
            </a:extLst>
          </p:cNvPr>
          <p:cNvSpPr>
            <a:spLocks noGrp="1"/>
          </p:cNvSpPr>
          <p:nvPr>
            <p:ph type="title"/>
          </p:nvPr>
        </p:nvSpPr>
        <p:spPr/>
        <p:txBody>
          <a:bodyPr/>
          <a:lstStyle/>
          <a:p>
            <a:r>
              <a:rPr lang="tr-TR" dirty="0" err="1"/>
              <a:t>Shattuck</a:t>
            </a:r>
            <a:r>
              <a:rPr lang="tr-TR" dirty="0"/>
              <a:t> Raporu’ndan</a:t>
            </a:r>
          </a:p>
        </p:txBody>
      </p:sp>
      <p:sp>
        <p:nvSpPr>
          <p:cNvPr id="3" name="İçerik Yer Tutucusu 2">
            <a:extLst>
              <a:ext uri="{FF2B5EF4-FFF2-40B4-BE49-F238E27FC236}">
                <a16:creationId xmlns:a16="http://schemas.microsoft.com/office/drawing/2014/main" id="{F304BF4E-768E-F1AD-AE85-05E67A839B23}"/>
              </a:ext>
            </a:extLst>
          </p:cNvPr>
          <p:cNvSpPr>
            <a:spLocks noGrp="1"/>
          </p:cNvSpPr>
          <p:nvPr>
            <p:ph idx="1"/>
          </p:nvPr>
        </p:nvSpPr>
        <p:spPr/>
        <p:txBody>
          <a:bodyPr>
            <a:normAutofit fontScale="85000" lnSpcReduction="10000"/>
          </a:bodyPr>
          <a:lstStyle/>
          <a:p>
            <a:pPr marL="0" indent="0">
              <a:lnSpc>
                <a:spcPct val="110000"/>
              </a:lnSpc>
              <a:buNone/>
            </a:pPr>
            <a:r>
              <a:rPr lang="tr-TR" dirty="0"/>
              <a:t>Her çocuğa, kendisinin ve başkalarının sağlığını korumanın en önemli ve sürekli olarak yerine getirilmesi gereken görevlerden biri olduğu, erken yaşta öğretilmelidir. </a:t>
            </a:r>
          </a:p>
          <a:p>
            <a:pPr marL="0" indent="0">
              <a:lnSpc>
                <a:spcPct val="110000"/>
              </a:lnSpc>
              <a:buNone/>
            </a:pPr>
            <a:r>
              <a:rPr lang="tr-TR" dirty="0"/>
              <a:t>Belirli kurallara uyarak veya belirli eylemleri gerçekleştirerek sağlık korunabilir; uymayarak ta yok edilebilir. Hastalığın nedenlerini bilerek ve bunlardan kaçınarak hastalığın kendisinden kaçınılabilir, böylece kişi sağlığının tadını çıkarabilecek ve yaşayabilecektir; bu nedenleri bilmeyenler ve bunlara maruz kalanlar, hastalıklara yakalanabilir, sağlığını bozabilir ve ölebilir. </a:t>
            </a:r>
          </a:p>
          <a:p>
            <a:pPr marL="0" indent="0">
              <a:lnSpc>
                <a:spcPct val="110000"/>
              </a:lnSpc>
              <a:buNone/>
            </a:pPr>
            <a:r>
              <a:rPr lang="tr-TR" dirty="0"/>
              <a:t>Zenginlik, mutluluk ve uzun ömürle ilgili her şey sağlığa bağlıdır; hatta ahlak ve din gibi büyük görevler bile hastalıklı bir durumdan ziyade sağlıklı bir durumda yerine getirilir.</a:t>
            </a:r>
          </a:p>
        </p:txBody>
      </p:sp>
      <p:sp>
        <p:nvSpPr>
          <p:cNvPr id="4" name="Slayt Numarası Yer Tutucusu 3">
            <a:extLst>
              <a:ext uri="{FF2B5EF4-FFF2-40B4-BE49-F238E27FC236}">
                <a16:creationId xmlns:a16="http://schemas.microsoft.com/office/drawing/2014/main" id="{86E76A31-A2B3-064B-F5DB-03EA15CB295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6</a:t>
            </a:fld>
            <a:endParaRPr lang="tr-TR"/>
          </a:p>
        </p:txBody>
      </p:sp>
    </p:spTree>
    <p:extLst>
      <p:ext uri="{BB962C8B-B14F-4D97-AF65-F5344CB8AC3E}">
        <p14:creationId xmlns:p14="http://schemas.microsoft.com/office/powerpoint/2010/main" val="33908542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4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a:t>Okulum Temiz</a:t>
            </a:r>
            <a:endParaRPr/>
          </a:p>
        </p:txBody>
      </p:sp>
      <p:sp>
        <p:nvSpPr>
          <p:cNvPr id="558" name="Google Shape;558;p45"/>
          <p:cNvSpPr txBox="1">
            <a:spLocks noGrp="1"/>
          </p:cNvSpPr>
          <p:nvPr>
            <p:ph idx="1"/>
          </p:nvPr>
        </p:nvSpPr>
        <p:spPr>
          <a:xfrm>
            <a:off x="560689" y="2271201"/>
            <a:ext cx="11059811" cy="3910987"/>
          </a:xfrm>
          <a:prstGeom prst="rect">
            <a:avLst/>
          </a:prstGeom>
          <a:noFill/>
          <a:ln>
            <a:noFill/>
          </a:ln>
        </p:spPr>
        <p:txBody>
          <a:bodyPr spcFirstLastPara="1" wrap="square" lIns="91425" tIns="45700" rIns="91425" bIns="45700" anchor="t" anchorCtr="0">
            <a:normAutofit fontScale="62500" lnSpcReduction="20000"/>
          </a:bodyPr>
          <a:lstStyle/>
          <a:p>
            <a:pPr marL="228600" lvl="0" indent="-228600" algn="just" rtl="0">
              <a:lnSpc>
                <a:spcPct val="120000"/>
              </a:lnSpc>
              <a:spcBef>
                <a:spcPts val="0"/>
              </a:spcBef>
              <a:spcAft>
                <a:spcPts val="0"/>
              </a:spcAft>
              <a:buClr>
                <a:srgbClr val="212529"/>
              </a:buClr>
              <a:buSzPct val="80000"/>
              <a:buChar char="•"/>
            </a:pPr>
            <a:r>
              <a:rPr lang="tr-TR" b="0" i="1" dirty="0">
                <a:solidFill>
                  <a:srgbClr val="212529"/>
                </a:solidFill>
              </a:rPr>
              <a:t>Milli Eğitim Bakanlığı </a:t>
            </a:r>
            <a:r>
              <a:rPr lang="tr-TR" b="0" i="0" dirty="0">
                <a:solidFill>
                  <a:srgbClr val="212529"/>
                </a:solidFill>
              </a:rPr>
              <a:t>ile </a:t>
            </a:r>
            <a:r>
              <a:rPr lang="tr-TR" b="0" i="1" dirty="0">
                <a:solidFill>
                  <a:srgbClr val="212529"/>
                </a:solidFill>
              </a:rPr>
              <a:t>Türk Standartları Enstitüsü (TSE) </a:t>
            </a:r>
            <a:r>
              <a:rPr lang="tr-TR" b="0" i="0" dirty="0">
                <a:solidFill>
                  <a:srgbClr val="212529"/>
                </a:solidFill>
              </a:rPr>
              <a:t>arasında, </a:t>
            </a:r>
            <a:r>
              <a:rPr lang="tr-TR" b="0" i="0" dirty="0">
                <a:solidFill>
                  <a:srgbClr val="FF0000"/>
                </a:solidFill>
              </a:rPr>
              <a:t>27 Temmuz </a:t>
            </a:r>
            <a:r>
              <a:rPr lang="tr-TR" b="1" i="0" dirty="0">
                <a:solidFill>
                  <a:srgbClr val="FF0000"/>
                </a:solidFill>
              </a:rPr>
              <a:t>2020</a:t>
            </a:r>
            <a:r>
              <a:rPr lang="tr-TR" b="0" i="0" dirty="0">
                <a:solidFill>
                  <a:srgbClr val="FF0000"/>
                </a:solidFill>
              </a:rPr>
              <a:t> </a:t>
            </a:r>
            <a:r>
              <a:rPr lang="tr-TR" b="0" i="0" dirty="0">
                <a:solidFill>
                  <a:srgbClr val="212529"/>
                </a:solidFill>
              </a:rPr>
              <a:t>tarihinde imzalanan "</a:t>
            </a:r>
            <a:r>
              <a:rPr lang="tr-TR" b="1" i="0" dirty="0">
                <a:solidFill>
                  <a:srgbClr val="FF0000"/>
                </a:solidFill>
              </a:rPr>
              <a:t>Eğitim Kurumlarında Hijyen Şartlarının Geliştirilmesi ve Enfeksiyonu Önleme İş Birliği Protokolü</a:t>
            </a:r>
            <a:r>
              <a:rPr lang="tr-TR" b="0" i="0" dirty="0">
                <a:solidFill>
                  <a:srgbClr val="212529"/>
                </a:solidFill>
              </a:rPr>
              <a:t>" kapsamında, hijyen şartlarının geliştirilmesi, enfeksiyon önleme ve kontrol süreçlerinin tutarlı, geçerli, güvenilir, tarafsız bir anlayışla sürdürülmesi amacıyla "</a:t>
            </a:r>
            <a:r>
              <a:rPr lang="tr-TR" b="0" i="0" dirty="0">
                <a:solidFill>
                  <a:srgbClr val="FF0000"/>
                </a:solidFill>
              </a:rPr>
              <a:t>Okulum Temiz</a:t>
            </a:r>
            <a:r>
              <a:rPr lang="tr-TR" b="0" i="0" dirty="0">
                <a:solidFill>
                  <a:srgbClr val="212529"/>
                </a:solidFill>
              </a:rPr>
              <a:t>" belgelendirme programı yürürlüğe alınmıştır.</a:t>
            </a:r>
            <a:endParaRPr dirty="0"/>
          </a:p>
          <a:p>
            <a:pPr marL="228600" lvl="0" indent="-228600" algn="just" rtl="0">
              <a:lnSpc>
                <a:spcPct val="120000"/>
              </a:lnSpc>
              <a:spcBef>
                <a:spcPts val="1000"/>
              </a:spcBef>
              <a:spcAft>
                <a:spcPts val="0"/>
              </a:spcAft>
              <a:buClr>
                <a:srgbClr val="212529"/>
              </a:buClr>
              <a:buSzPct val="80000"/>
              <a:buChar char="•"/>
            </a:pPr>
            <a:r>
              <a:rPr lang="tr-TR" b="0" i="0" dirty="0">
                <a:solidFill>
                  <a:srgbClr val="212529"/>
                </a:solidFill>
              </a:rPr>
              <a:t>Başvuru öncesi okullarımız tarafından </a:t>
            </a:r>
            <a:r>
              <a:rPr lang="tr-TR" b="1" i="0" dirty="0">
                <a:solidFill>
                  <a:srgbClr val="212529"/>
                </a:solidFill>
              </a:rPr>
              <a:t>"</a:t>
            </a:r>
            <a:r>
              <a:rPr lang="tr-TR" b="1" i="0" dirty="0">
                <a:solidFill>
                  <a:srgbClr val="FF0000"/>
                </a:solidFill>
              </a:rPr>
              <a:t>Eğitim Kurumlarında Hijyen Şartlarının Geliştirilmesi ve Enfeksiyonu Önleme Kontrol Kılavuzu</a:t>
            </a:r>
            <a:r>
              <a:rPr lang="tr-TR" b="1" i="0" dirty="0">
                <a:solidFill>
                  <a:srgbClr val="212529"/>
                </a:solidFill>
              </a:rPr>
              <a:t>"</a:t>
            </a:r>
            <a:r>
              <a:rPr lang="tr-TR" b="0" i="0" dirty="0">
                <a:solidFill>
                  <a:srgbClr val="212529"/>
                </a:solidFill>
              </a:rPr>
              <a:t> içerisinde belirtilen tüm faaliyetlerin, eylem  planlarının, talimatların, eğitimlerin vb. işlemlerin </a:t>
            </a:r>
            <a:r>
              <a:rPr lang="tr-TR" b="1" i="0" dirty="0">
                <a:solidFill>
                  <a:srgbClr val="212529"/>
                </a:solidFill>
              </a:rPr>
              <a:t>tam olarak</a:t>
            </a:r>
            <a:r>
              <a:rPr lang="tr-TR" b="0" i="0" dirty="0">
                <a:solidFill>
                  <a:srgbClr val="212529"/>
                </a:solidFill>
              </a:rPr>
              <a:t> yerine getirilmesi, soru listesinde belirtilen şartların tamamlanmış olması gerekmektedir.</a:t>
            </a:r>
            <a:endParaRPr dirty="0"/>
          </a:p>
          <a:p>
            <a:pPr marL="228600" lvl="0" indent="-228600" algn="just" rtl="0">
              <a:lnSpc>
                <a:spcPct val="120000"/>
              </a:lnSpc>
              <a:spcBef>
                <a:spcPts val="1000"/>
              </a:spcBef>
              <a:spcAft>
                <a:spcPts val="0"/>
              </a:spcAft>
              <a:buClr>
                <a:srgbClr val="212529"/>
              </a:buClr>
              <a:buSzPct val="80000"/>
              <a:buChar char="•"/>
            </a:pPr>
            <a:r>
              <a:rPr lang="tr-TR" b="0" i="0" dirty="0">
                <a:solidFill>
                  <a:srgbClr val="212529"/>
                </a:solidFill>
              </a:rPr>
              <a:t>Başvuru sonrasında, Milli Eğitim Bakanlığı ve TSE işbirliğinde oluşturulan eğitim programları ile yetkilendirilen Tetkik Görevlileri tarafından bu okullar yerinde denetlenip kontrol ve belgelendirmesi yapılacaktır.</a:t>
            </a:r>
            <a:endParaRPr dirty="0"/>
          </a:p>
          <a:p>
            <a:pPr marL="228600" lvl="0" indent="-134620" algn="l" rtl="0">
              <a:lnSpc>
                <a:spcPct val="120000"/>
              </a:lnSpc>
              <a:spcBef>
                <a:spcPts val="1000"/>
              </a:spcBef>
              <a:spcAft>
                <a:spcPts val="0"/>
              </a:spcAft>
              <a:buClr>
                <a:schemeClr val="dk1"/>
              </a:buClr>
              <a:buSzPct val="80000"/>
              <a:buNone/>
            </a:pPr>
            <a:endParaRPr dirty="0"/>
          </a:p>
        </p:txBody>
      </p:sp>
      <p:sp>
        <p:nvSpPr>
          <p:cNvPr id="560" name="Google Shape;560;p45"/>
          <p:cNvSpPr txBox="1">
            <a:spLocks noGrp="1"/>
          </p:cNvSpPr>
          <p:nvPr>
            <p:ph type="ftr" sz="quarter" idx="11"/>
          </p:nvPr>
        </p:nvSpPr>
        <p:spPr>
          <a:xfrm>
            <a:off x="560689" y="6397576"/>
            <a:ext cx="10349534"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OKULUM TEMIZ BELGELENDIRME (ERIŞIM TARIHI:03.02.2024). </a:t>
            </a:r>
            <a:r>
              <a:rPr lang="tr-TR" u="sng" dirty="0">
                <a:solidFill>
                  <a:schemeClr val="hlink"/>
                </a:solidFill>
                <a:hlinkClick r:id="rId3"/>
              </a:rPr>
              <a:t>HTTPS://ESKISEHIRISG.MEB.GOV.TR/WWW/OKULUM-TEMIZ-BELGELENDIRME/ICERIK/77</a:t>
            </a:r>
            <a:r>
              <a:rPr lang="tr-TR" dirty="0"/>
              <a:t> </a:t>
            </a:r>
            <a:endParaRPr dirty="0"/>
          </a:p>
          <a:p>
            <a:pPr marL="0" lvl="0" indent="0" algn="l" rtl="0">
              <a:spcBef>
                <a:spcPts val="0"/>
              </a:spcBef>
              <a:spcAft>
                <a:spcPts val="0"/>
              </a:spcAft>
              <a:buNone/>
            </a:pPr>
            <a:endParaRPr dirty="0"/>
          </a:p>
        </p:txBody>
      </p:sp>
      <p:sp>
        <p:nvSpPr>
          <p:cNvPr id="561" name="Google Shape;561;p45"/>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60</a:t>
            </a:fld>
            <a:endParaRPr dirty="0"/>
          </a:p>
        </p:txBody>
      </p:sp>
      <p:pic>
        <p:nvPicPr>
          <p:cNvPr id="562" name="Google Shape;562;p45"/>
          <p:cNvPicPr preferRelativeResize="0"/>
          <p:nvPr/>
        </p:nvPicPr>
        <p:blipFill rotWithShape="1">
          <a:blip r:embed="rId4">
            <a:alphaModFix/>
          </a:blip>
          <a:srcRect/>
          <a:stretch/>
        </p:blipFill>
        <p:spPr>
          <a:xfrm>
            <a:off x="10586720" y="1483"/>
            <a:ext cx="1605280" cy="2269718"/>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4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endParaRPr/>
          </a:p>
        </p:txBody>
      </p:sp>
      <p:sp>
        <p:nvSpPr>
          <p:cNvPr id="568" name="Google Shape;568;p46"/>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rgbClr val="000000"/>
              </a:buClr>
              <a:buSzPts val="1600"/>
              <a:buChar char="•"/>
            </a:pPr>
            <a:r>
              <a:rPr lang="tr-TR" sz="2000" dirty="0">
                <a:solidFill>
                  <a:srgbClr val="000000"/>
                </a:solidFill>
                <a:latin typeface="Cambria"/>
                <a:ea typeface="Cambria"/>
                <a:cs typeface="Cambria"/>
                <a:sym typeface="Cambria"/>
              </a:rPr>
              <a:t>Bu süreçte okullarda yapılması gerekli işlemler;</a:t>
            </a:r>
            <a:endParaRPr dirty="0"/>
          </a:p>
          <a:p>
            <a:pPr marL="457200" lvl="0" indent="-457200" algn="l" rtl="0">
              <a:lnSpc>
                <a:spcPct val="120000"/>
              </a:lnSpc>
              <a:spcBef>
                <a:spcPts val="1000"/>
              </a:spcBef>
              <a:spcAft>
                <a:spcPts val="0"/>
              </a:spcAft>
              <a:buClr>
                <a:srgbClr val="000000"/>
              </a:buClr>
              <a:buSzPts val="1600"/>
              <a:buFont typeface="Cambria"/>
              <a:buChar char="-"/>
            </a:pPr>
            <a:r>
              <a:rPr lang="tr-TR" sz="2000" dirty="0">
                <a:solidFill>
                  <a:srgbClr val="000000"/>
                </a:solidFill>
                <a:latin typeface="Cambria"/>
                <a:ea typeface="Cambria"/>
                <a:cs typeface="Cambria"/>
                <a:sym typeface="Cambria"/>
              </a:rPr>
              <a:t>Hijyen Şartlarının Geliştirilmesi, Enfeksiyon Önleme ve Kontrol Kılavuzu Öz Değerlendirme Soruları Doğrulaması</a:t>
            </a:r>
            <a:endParaRPr dirty="0"/>
          </a:p>
          <a:p>
            <a:pPr marL="457200" lvl="0" indent="-457200" algn="l" rtl="0">
              <a:lnSpc>
                <a:spcPct val="120000"/>
              </a:lnSpc>
              <a:spcBef>
                <a:spcPts val="1000"/>
              </a:spcBef>
              <a:spcAft>
                <a:spcPts val="0"/>
              </a:spcAft>
              <a:buClr>
                <a:srgbClr val="000000"/>
              </a:buClr>
              <a:buSzPts val="1600"/>
              <a:buFont typeface="Cambria"/>
              <a:buChar char="-"/>
            </a:pPr>
            <a:r>
              <a:rPr lang="tr-TR" sz="2000" dirty="0">
                <a:solidFill>
                  <a:srgbClr val="000000"/>
                </a:solidFill>
                <a:latin typeface="Cambria"/>
                <a:ea typeface="Cambria"/>
                <a:cs typeface="Cambria"/>
                <a:sym typeface="Cambria"/>
              </a:rPr>
              <a:t>Risk Değerlendirme Raporu (Pandemi süreci dahil edilecek)</a:t>
            </a:r>
            <a:endParaRPr dirty="0"/>
          </a:p>
          <a:p>
            <a:pPr marL="457200" lvl="0" indent="-457200" algn="l" rtl="0">
              <a:lnSpc>
                <a:spcPct val="120000"/>
              </a:lnSpc>
              <a:spcBef>
                <a:spcPts val="1000"/>
              </a:spcBef>
              <a:spcAft>
                <a:spcPts val="0"/>
              </a:spcAft>
              <a:buClr>
                <a:srgbClr val="000000"/>
              </a:buClr>
              <a:buSzPts val="1600"/>
              <a:buFont typeface="Cambria"/>
              <a:buChar char="-"/>
            </a:pPr>
            <a:r>
              <a:rPr lang="tr-TR" sz="2000" dirty="0">
                <a:solidFill>
                  <a:srgbClr val="000000"/>
                </a:solidFill>
                <a:latin typeface="Cambria"/>
                <a:ea typeface="Cambria"/>
                <a:cs typeface="Cambria"/>
                <a:sym typeface="Cambria"/>
              </a:rPr>
              <a:t>Enfeksiyon Önleme ve Kontrol Eylem Planı</a:t>
            </a:r>
            <a:endParaRPr dirty="0"/>
          </a:p>
          <a:p>
            <a:pPr marL="457200" lvl="0" indent="-457200" algn="l" rtl="0">
              <a:lnSpc>
                <a:spcPct val="120000"/>
              </a:lnSpc>
              <a:spcBef>
                <a:spcPts val="1000"/>
              </a:spcBef>
              <a:spcAft>
                <a:spcPts val="0"/>
              </a:spcAft>
              <a:buClr>
                <a:srgbClr val="000000"/>
              </a:buClr>
              <a:buSzPts val="1600"/>
              <a:buFont typeface="Cambria"/>
              <a:buChar char="-"/>
            </a:pPr>
            <a:r>
              <a:rPr lang="tr-TR" sz="2000" dirty="0">
                <a:solidFill>
                  <a:srgbClr val="000000"/>
                </a:solidFill>
                <a:latin typeface="Cambria"/>
                <a:ea typeface="Cambria"/>
                <a:cs typeface="Cambria"/>
                <a:sym typeface="Cambria"/>
              </a:rPr>
              <a:t>Temizlik ve Dezenfeksiyon Planları/Talimatları/Eğitimleri</a:t>
            </a:r>
            <a:endParaRPr dirty="0"/>
          </a:p>
          <a:p>
            <a:pPr marL="457200" lvl="0" indent="-457200" algn="l" rtl="0">
              <a:lnSpc>
                <a:spcPct val="120000"/>
              </a:lnSpc>
              <a:spcBef>
                <a:spcPts val="1000"/>
              </a:spcBef>
              <a:spcAft>
                <a:spcPts val="0"/>
              </a:spcAft>
              <a:buClr>
                <a:srgbClr val="000000"/>
              </a:buClr>
              <a:buSzPts val="1600"/>
              <a:buFont typeface="Cambria"/>
              <a:buChar char="-"/>
            </a:pPr>
            <a:r>
              <a:rPr lang="tr-TR" sz="2000" dirty="0">
                <a:solidFill>
                  <a:srgbClr val="000000"/>
                </a:solidFill>
                <a:latin typeface="Cambria"/>
                <a:ea typeface="Cambria"/>
                <a:cs typeface="Cambria"/>
                <a:sym typeface="Cambria"/>
              </a:rPr>
              <a:t>Standart Enfeksiyon Kontrol Önlemlerine (SEKÖ) Ait kayıtlar</a:t>
            </a:r>
            <a:endParaRPr dirty="0"/>
          </a:p>
          <a:p>
            <a:pPr marL="457200" lvl="0" indent="-457200" algn="l" rtl="0">
              <a:lnSpc>
                <a:spcPct val="120000"/>
              </a:lnSpc>
              <a:spcBef>
                <a:spcPts val="1000"/>
              </a:spcBef>
              <a:spcAft>
                <a:spcPts val="0"/>
              </a:spcAft>
              <a:buClr>
                <a:srgbClr val="000000"/>
              </a:buClr>
              <a:buSzPts val="1600"/>
              <a:buFont typeface="Cambria"/>
              <a:buChar char="-"/>
            </a:pPr>
            <a:r>
              <a:rPr lang="tr-TR" sz="2000" dirty="0">
                <a:solidFill>
                  <a:srgbClr val="000000"/>
                </a:solidFill>
                <a:latin typeface="Cambria"/>
                <a:ea typeface="Cambria"/>
                <a:cs typeface="Cambria"/>
                <a:sym typeface="Cambria"/>
              </a:rPr>
              <a:t>Bulaş Bazlı Önlemlere (BBÖ) Ait kayıtlar</a:t>
            </a:r>
            <a:endParaRPr sz="2000" dirty="0">
              <a:latin typeface="Cambria"/>
              <a:ea typeface="Cambria"/>
              <a:cs typeface="Cambria"/>
              <a:sym typeface="Cambria"/>
            </a:endParaRPr>
          </a:p>
          <a:p>
            <a:pPr marL="228600" lvl="0" indent="-127000" algn="l" rtl="0">
              <a:lnSpc>
                <a:spcPct val="120000"/>
              </a:lnSpc>
              <a:spcBef>
                <a:spcPts val="1000"/>
              </a:spcBef>
              <a:spcAft>
                <a:spcPts val="0"/>
              </a:spcAft>
              <a:buClr>
                <a:schemeClr val="dk1"/>
              </a:buClr>
              <a:buSzPts val="1600"/>
              <a:buNone/>
            </a:pPr>
            <a:endParaRPr dirty="0"/>
          </a:p>
        </p:txBody>
      </p:sp>
      <p:sp>
        <p:nvSpPr>
          <p:cNvPr id="2" name="Google Shape;560;p45">
            <a:extLst>
              <a:ext uri="{FF2B5EF4-FFF2-40B4-BE49-F238E27FC236}">
                <a16:creationId xmlns:a16="http://schemas.microsoft.com/office/drawing/2014/main" id="{4D20218C-F935-D1F3-C5E5-9336A9AD6D7B}"/>
              </a:ext>
            </a:extLst>
          </p:cNvPr>
          <p:cNvSpPr txBox="1">
            <a:spLocks noGrp="1"/>
          </p:cNvSpPr>
          <p:nvPr>
            <p:ph type="ftr" sz="quarter" idx="11"/>
          </p:nvPr>
        </p:nvSpPr>
        <p:spPr>
          <a:xfrm>
            <a:off x="560689" y="6397576"/>
            <a:ext cx="10349534"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OKULUM TEMIZ BELGELENDIRME (ERIŞIM TARIHI:03.02.2024). </a:t>
            </a:r>
            <a:r>
              <a:rPr lang="tr-TR" u="sng" dirty="0">
                <a:solidFill>
                  <a:schemeClr val="hlink"/>
                </a:solidFill>
                <a:hlinkClick r:id="rId3"/>
              </a:rPr>
              <a:t>HTTPS://ESKISEHIRISG.MEB.GOV.TR/WWW/OKULUM-TEMIZ-BELGELENDIRME/ICERIK/77</a:t>
            </a:r>
            <a:r>
              <a:rPr lang="tr-TR" dirty="0"/>
              <a:t> </a:t>
            </a:r>
            <a:endParaRPr dirty="0"/>
          </a:p>
          <a:p>
            <a:pPr marL="0" lvl="0" indent="0" algn="l" rtl="0">
              <a:spcBef>
                <a:spcPts val="0"/>
              </a:spcBef>
              <a:spcAft>
                <a:spcPts val="0"/>
              </a:spcAft>
              <a:buNone/>
            </a:pPr>
            <a:endParaRPr dirty="0"/>
          </a:p>
        </p:txBody>
      </p:sp>
      <p:sp>
        <p:nvSpPr>
          <p:cNvPr id="571" name="Google Shape;571;p46"/>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7" name="Google Shape;577;p47"/>
          <p:cNvPicPr preferRelativeResize="0">
            <a:picLocks noGrp="1"/>
          </p:cNvPicPr>
          <p:nvPr>
            <p:ph idx="1"/>
          </p:nvPr>
        </p:nvPicPr>
        <p:blipFill rotWithShape="1">
          <a:blip r:embed="rId3">
            <a:alphaModFix/>
          </a:blip>
          <a:srcRect/>
          <a:stretch/>
        </p:blipFill>
        <p:spPr>
          <a:xfrm>
            <a:off x="1645920" y="45404"/>
            <a:ext cx="4134527" cy="6178416"/>
          </a:xfrm>
          <a:prstGeom prst="rect">
            <a:avLst/>
          </a:prstGeom>
          <a:noFill/>
          <a:ln>
            <a:noFill/>
          </a:ln>
        </p:spPr>
      </p:pic>
      <p:sp>
        <p:nvSpPr>
          <p:cNvPr id="579" name="Google Shape;579;p47"/>
          <p:cNvSpPr txBox="1">
            <a:spLocks noGrp="1"/>
          </p:cNvSpPr>
          <p:nvPr>
            <p:ph type="ftr" sz="quarter" idx="11"/>
          </p:nvPr>
        </p:nvSpPr>
        <p:spPr>
          <a:xfrm>
            <a:off x="838200" y="6310312"/>
            <a:ext cx="1074210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EĞITIM KURUMLARINDA HIJYEN ŞARTLARININ GELIŞTIRILMESI VE ENFEKSIYON ÖNLEME KONTROL KILAVUZU (2020). </a:t>
            </a:r>
            <a:r>
              <a:rPr lang="tr-TR" u="sng" dirty="0">
                <a:solidFill>
                  <a:schemeClr val="hlink"/>
                </a:solidFill>
                <a:hlinkClick r:id="rId4"/>
              </a:rPr>
              <a:t>HTTP://MERKEZISGB.MEB.GOV.TR/MEB_IYS_DOSYALAR/2020_07/28133804_ETM_KURUMLARI_KILAVUZ_BASKI_4.PDF</a:t>
            </a:r>
            <a:r>
              <a:rPr lang="tr-TR" dirty="0"/>
              <a:t> (ERIŞIM TARIHI:03.02.2024)</a:t>
            </a:r>
            <a:endParaRPr dirty="0"/>
          </a:p>
        </p:txBody>
      </p:sp>
      <p:sp>
        <p:nvSpPr>
          <p:cNvPr id="580" name="Google Shape;580;p47"/>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62</a:t>
            </a:fld>
            <a:endParaRPr/>
          </a:p>
        </p:txBody>
      </p:sp>
      <p:pic>
        <p:nvPicPr>
          <p:cNvPr id="581" name="Google Shape;581;p47"/>
          <p:cNvPicPr preferRelativeResize="0"/>
          <p:nvPr/>
        </p:nvPicPr>
        <p:blipFill rotWithShape="1">
          <a:blip r:embed="rId5">
            <a:alphaModFix/>
          </a:blip>
          <a:srcRect/>
          <a:stretch/>
        </p:blipFill>
        <p:spPr>
          <a:xfrm>
            <a:off x="6096000" y="45403"/>
            <a:ext cx="4450079" cy="617841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4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endParaRPr/>
          </a:p>
        </p:txBody>
      </p:sp>
      <p:pic>
        <p:nvPicPr>
          <p:cNvPr id="587" name="Google Shape;587;p48"/>
          <p:cNvPicPr preferRelativeResize="0">
            <a:picLocks noGrp="1"/>
          </p:cNvPicPr>
          <p:nvPr>
            <p:ph idx="1"/>
          </p:nvPr>
        </p:nvPicPr>
        <p:blipFill rotWithShape="1">
          <a:blip r:embed="rId3">
            <a:alphaModFix/>
          </a:blip>
          <a:srcRect/>
          <a:stretch/>
        </p:blipFill>
        <p:spPr>
          <a:xfrm>
            <a:off x="2723535" y="102233"/>
            <a:ext cx="3590122" cy="6003599"/>
          </a:xfrm>
          <a:prstGeom prst="rect">
            <a:avLst/>
          </a:prstGeom>
          <a:noFill/>
          <a:ln>
            <a:noFill/>
          </a:ln>
        </p:spPr>
      </p:pic>
      <p:sp>
        <p:nvSpPr>
          <p:cNvPr id="589" name="Google Shape;589;p48"/>
          <p:cNvSpPr txBox="1">
            <a:spLocks noGrp="1"/>
          </p:cNvSpPr>
          <p:nvPr>
            <p:ph type="ftr" sz="quarter" idx="11"/>
          </p:nvPr>
        </p:nvSpPr>
        <p:spPr>
          <a:xfrm>
            <a:off x="838201" y="6313543"/>
            <a:ext cx="10515599" cy="35866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EĞITIM KURUMLARINDA HIJYEN ŞARTLARININ GELIŞTIRILMESI VE ENFEKSIYON ÖNLEME KONTROL KILAVUZU (2020). </a:t>
            </a:r>
            <a:r>
              <a:rPr lang="tr-TR" u="sng" dirty="0">
                <a:solidFill>
                  <a:schemeClr val="hlink"/>
                </a:solidFill>
                <a:hlinkClick r:id="rId4"/>
              </a:rPr>
              <a:t>HTTP://MERKEZISGB.MEB.GOV.TR/MEB_IYS_DOSYALAR/2020_07/28133804_ETM_KURUMLARI_KILAVUZ_BASKI_4.PDF</a:t>
            </a:r>
            <a:r>
              <a:rPr lang="tr-TR" dirty="0"/>
              <a:t> (ERIŞIM TARIHI:03.02.2024)</a:t>
            </a:r>
            <a:endParaRPr dirty="0"/>
          </a:p>
          <a:p>
            <a:pPr marL="0" lvl="0" indent="0" algn="l" rtl="0">
              <a:spcBef>
                <a:spcPts val="0"/>
              </a:spcBef>
              <a:spcAft>
                <a:spcPts val="0"/>
              </a:spcAft>
              <a:buNone/>
            </a:pPr>
            <a:endParaRPr dirty="0"/>
          </a:p>
        </p:txBody>
      </p:sp>
      <p:sp>
        <p:nvSpPr>
          <p:cNvPr id="590" name="Google Shape;590;p48"/>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63</a:t>
            </a:fld>
            <a:endParaRPr/>
          </a:p>
        </p:txBody>
      </p:sp>
      <p:pic>
        <p:nvPicPr>
          <p:cNvPr id="591" name="Google Shape;591;p48"/>
          <p:cNvPicPr preferRelativeResize="0"/>
          <p:nvPr/>
        </p:nvPicPr>
        <p:blipFill rotWithShape="1">
          <a:blip r:embed="rId5">
            <a:alphaModFix/>
          </a:blip>
          <a:srcRect/>
          <a:stretch/>
        </p:blipFill>
        <p:spPr>
          <a:xfrm>
            <a:off x="6313657" y="102232"/>
            <a:ext cx="3715004" cy="2545314"/>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4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endParaRPr/>
          </a:p>
        </p:txBody>
      </p:sp>
      <p:pic>
        <p:nvPicPr>
          <p:cNvPr id="597" name="Google Shape;597;p49"/>
          <p:cNvPicPr preferRelativeResize="0">
            <a:picLocks noGrp="1"/>
          </p:cNvPicPr>
          <p:nvPr>
            <p:ph idx="1"/>
          </p:nvPr>
        </p:nvPicPr>
        <p:blipFill rotWithShape="1">
          <a:blip r:embed="rId3">
            <a:alphaModFix/>
          </a:blip>
          <a:srcRect/>
          <a:stretch/>
        </p:blipFill>
        <p:spPr>
          <a:xfrm>
            <a:off x="7098111" y="151210"/>
            <a:ext cx="3709577" cy="6245893"/>
          </a:xfrm>
          <a:prstGeom prst="rect">
            <a:avLst/>
          </a:prstGeom>
          <a:noFill/>
          <a:ln>
            <a:noFill/>
          </a:ln>
        </p:spPr>
      </p:pic>
      <p:sp>
        <p:nvSpPr>
          <p:cNvPr id="2" name="Google Shape;589;p48">
            <a:extLst>
              <a:ext uri="{FF2B5EF4-FFF2-40B4-BE49-F238E27FC236}">
                <a16:creationId xmlns:a16="http://schemas.microsoft.com/office/drawing/2014/main" id="{CD72866A-DFC8-2593-0503-215C034433D9}"/>
              </a:ext>
            </a:extLst>
          </p:cNvPr>
          <p:cNvSpPr txBox="1">
            <a:spLocks noGrp="1"/>
          </p:cNvSpPr>
          <p:nvPr>
            <p:ph type="ftr" sz="quarter" idx="11"/>
          </p:nvPr>
        </p:nvSpPr>
        <p:spPr>
          <a:xfrm>
            <a:off x="397123" y="6492875"/>
            <a:ext cx="10515599" cy="35866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EĞITIM KURUMLARINDA HIJYEN ŞARTLARININ GELIŞTIRILMESI VE ENFEKSIYON ÖNLEME KONTROL KILAVUZU (2020). </a:t>
            </a:r>
            <a:r>
              <a:rPr lang="tr-TR" u="sng" dirty="0">
                <a:solidFill>
                  <a:schemeClr val="hlink"/>
                </a:solidFill>
                <a:hlinkClick r:id="rId4"/>
              </a:rPr>
              <a:t>HTTP://MERKEZISGB.MEB.GOV.TR/MEB_IYS_DOSYALAR/2020_07/28133804_ETM_KURUMLARI_KILAVUZ_BASKI_4.PDF</a:t>
            </a:r>
            <a:r>
              <a:rPr lang="tr-TR" dirty="0"/>
              <a:t> (ERIŞIM TARIHI:03.02.2024)</a:t>
            </a:r>
            <a:endParaRPr dirty="0"/>
          </a:p>
          <a:p>
            <a:pPr marL="0" lvl="0" indent="0" algn="l" rtl="0">
              <a:spcBef>
                <a:spcPts val="0"/>
              </a:spcBef>
              <a:spcAft>
                <a:spcPts val="0"/>
              </a:spcAft>
              <a:buNone/>
            </a:pPr>
            <a:endParaRPr dirty="0"/>
          </a:p>
        </p:txBody>
      </p:sp>
      <p:sp>
        <p:nvSpPr>
          <p:cNvPr id="599" name="Google Shape;599;p49"/>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64</a:t>
            </a:fld>
            <a:endParaRPr/>
          </a:p>
        </p:txBody>
      </p:sp>
      <p:pic>
        <p:nvPicPr>
          <p:cNvPr id="600" name="Google Shape;600;p49"/>
          <p:cNvPicPr preferRelativeResize="0"/>
          <p:nvPr/>
        </p:nvPicPr>
        <p:blipFill rotWithShape="1">
          <a:blip r:embed="rId5">
            <a:alphaModFix/>
          </a:blip>
          <a:srcRect/>
          <a:stretch/>
        </p:blipFill>
        <p:spPr>
          <a:xfrm>
            <a:off x="2216841" y="151210"/>
            <a:ext cx="3735938" cy="6245893"/>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5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a:t>Okulda Diyabet Programı </a:t>
            </a:r>
            <a:endParaRPr/>
          </a:p>
        </p:txBody>
      </p:sp>
      <p:pic>
        <p:nvPicPr>
          <p:cNvPr id="607" name="Google Shape;607;p50" descr="metin içeren bir resim&#10;&#10;Açıklama otomatik olarak oluşturuldu"/>
          <p:cNvPicPr preferRelativeResize="0">
            <a:picLocks noGrp="1"/>
          </p:cNvPicPr>
          <p:nvPr>
            <p:ph idx="1"/>
          </p:nvPr>
        </p:nvPicPr>
        <p:blipFill rotWithShape="1">
          <a:blip r:embed="rId3">
            <a:alphaModFix/>
          </a:blip>
          <a:srcRect/>
          <a:stretch/>
        </p:blipFill>
        <p:spPr>
          <a:xfrm>
            <a:off x="9143663" y="119459"/>
            <a:ext cx="2920888" cy="1880400"/>
          </a:xfrm>
          <a:prstGeom prst="rect">
            <a:avLst/>
          </a:prstGeom>
          <a:noFill/>
          <a:ln>
            <a:noFill/>
          </a:ln>
        </p:spPr>
      </p:pic>
      <p:sp>
        <p:nvSpPr>
          <p:cNvPr id="609" name="Google Shape;609;p50"/>
          <p:cNvSpPr txBox="1">
            <a:spLocks noGrp="1"/>
          </p:cNvSpPr>
          <p:nvPr>
            <p:ph type="ftr" sz="quarter" idx="11"/>
          </p:nvPr>
        </p:nvSpPr>
        <p:spPr>
          <a:xfrm>
            <a:off x="682259" y="6373416"/>
            <a:ext cx="882061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OKULDA DIYABET PROGRAMI </a:t>
            </a:r>
            <a:r>
              <a:rPr lang="tr-TR" u="sng" dirty="0">
                <a:solidFill>
                  <a:schemeClr val="hlink"/>
                </a:solidFill>
                <a:hlinkClick r:id="rId4"/>
              </a:rPr>
              <a:t>HTTPS://OKULSAGLIGI.MEB.GOV.TR/WWW/ICERIK_GORUNTULE.PHP?KNO=19</a:t>
            </a:r>
            <a:r>
              <a:rPr lang="tr-TR" dirty="0"/>
              <a:t>  (ERIŞIM TARIHI: 03.02.2024)</a:t>
            </a:r>
            <a:endParaRPr dirty="0"/>
          </a:p>
        </p:txBody>
      </p:sp>
      <p:sp>
        <p:nvSpPr>
          <p:cNvPr id="610" name="Google Shape;610;p5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65</a:t>
            </a:fld>
            <a:endParaRPr/>
          </a:p>
        </p:txBody>
      </p:sp>
      <p:sp>
        <p:nvSpPr>
          <p:cNvPr id="611" name="Google Shape;611;p50"/>
          <p:cNvSpPr txBox="1"/>
          <p:nvPr/>
        </p:nvSpPr>
        <p:spPr>
          <a:xfrm>
            <a:off x="571500" y="2136338"/>
            <a:ext cx="11153828" cy="3139281"/>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000"/>
              <a:buFont typeface="Arial" panose="020B0604020202020204" pitchFamily="34" charset="0"/>
              <a:buChar char="•"/>
            </a:pPr>
            <a:r>
              <a:rPr lang="tr-TR" sz="2000" dirty="0">
                <a:solidFill>
                  <a:schemeClr val="dk1"/>
                </a:solidFill>
                <a:latin typeface="Avenir"/>
                <a:ea typeface="Avenir"/>
                <a:cs typeface="Avenir"/>
                <a:sym typeface="Avenir"/>
              </a:rPr>
              <a:t>Milli Eğitim Bakanlığı ile Sağlık Bakanlığı ve Çocuk Endokrinolojisi ve Diyabet Derneği arasında ilk olarak </a:t>
            </a:r>
            <a:r>
              <a:rPr lang="tr-TR" sz="2000" b="1" dirty="0">
                <a:solidFill>
                  <a:schemeClr val="dk1"/>
                </a:solidFill>
                <a:latin typeface="Avenir"/>
                <a:ea typeface="Avenir"/>
                <a:cs typeface="Avenir"/>
                <a:sym typeface="Avenir"/>
              </a:rPr>
              <a:t>2010</a:t>
            </a:r>
            <a:r>
              <a:rPr lang="tr-TR" sz="2000" dirty="0">
                <a:solidFill>
                  <a:schemeClr val="dk1"/>
                </a:solidFill>
                <a:latin typeface="Avenir"/>
                <a:ea typeface="Avenir"/>
                <a:cs typeface="Avenir"/>
                <a:sym typeface="Avenir"/>
              </a:rPr>
              <a:t> yılında ‘</a:t>
            </a:r>
            <a:r>
              <a:rPr lang="tr-TR" sz="2000" dirty="0">
                <a:solidFill>
                  <a:srgbClr val="FF0000"/>
                </a:solidFill>
                <a:latin typeface="Avenir"/>
                <a:ea typeface="Avenir"/>
                <a:cs typeface="Avenir"/>
                <a:sym typeface="Avenir"/>
              </a:rPr>
              <a:t>Okullarda Diyabet Eğitim Programı</a:t>
            </a:r>
            <a:r>
              <a:rPr lang="tr-TR" sz="2000" dirty="0">
                <a:solidFill>
                  <a:schemeClr val="dk1"/>
                </a:solidFill>
                <a:latin typeface="Avenir"/>
                <a:ea typeface="Avenir"/>
                <a:cs typeface="Avenir"/>
                <a:sym typeface="Avenir"/>
              </a:rPr>
              <a:t>’ protokolü imzalanmış ve güncellenmektedir.</a:t>
            </a:r>
            <a:endParaRPr dirty="0"/>
          </a:p>
          <a:p>
            <a:pPr marL="0" marR="0" lvl="0" indent="0" algn="l" rtl="0">
              <a:spcBef>
                <a:spcPts val="0"/>
              </a:spcBef>
              <a:spcAft>
                <a:spcPts val="0"/>
              </a:spcAft>
              <a:buClr>
                <a:schemeClr val="dk1"/>
              </a:buClr>
              <a:buSzPts val="2000"/>
              <a:buFont typeface="Avenir"/>
              <a:buNone/>
            </a:pPr>
            <a:endParaRPr sz="2000" dirty="0">
              <a:solidFill>
                <a:schemeClr val="dk1"/>
              </a:solidFill>
              <a:latin typeface="Avenir"/>
              <a:ea typeface="Avenir"/>
              <a:cs typeface="Avenir"/>
              <a:sym typeface="Avenir"/>
            </a:endParaRPr>
          </a:p>
          <a:p>
            <a:pPr marL="0" marR="0" lvl="0" indent="0" algn="l" rtl="0">
              <a:spcBef>
                <a:spcPts val="0"/>
              </a:spcBef>
              <a:spcAft>
                <a:spcPts val="0"/>
              </a:spcAft>
              <a:buClr>
                <a:schemeClr val="dk1"/>
              </a:buClr>
              <a:buSzPts val="2000"/>
              <a:buFont typeface="Avenir"/>
              <a:buNone/>
            </a:pPr>
            <a:r>
              <a:rPr lang="tr-TR" sz="2000" dirty="0">
                <a:solidFill>
                  <a:schemeClr val="dk1"/>
                </a:solidFill>
                <a:latin typeface="Avenir"/>
                <a:ea typeface="Avenir"/>
                <a:cs typeface="Avenir"/>
                <a:sym typeface="Avenir"/>
              </a:rPr>
              <a:t>Amaçları;</a:t>
            </a:r>
            <a:endParaRPr sz="2000" dirty="0">
              <a:solidFill>
                <a:schemeClr val="dk1"/>
              </a:solidFill>
              <a:latin typeface="Avenir"/>
              <a:ea typeface="Avenir"/>
              <a:cs typeface="Avenir"/>
              <a:sym typeface="Avenir"/>
            </a:endParaRPr>
          </a:p>
          <a:p>
            <a:pPr marL="342900" marR="0" lvl="0" indent="-342900" algn="l" rtl="0">
              <a:spcBef>
                <a:spcPts val="0"/>
              </a:spcBef>
              <a:spcAft>
                <a:spcPts val="0"/>
              </a:spcAft>
              <a:buClr>
                <a:schemeClr val="dk1"/>
              </a:buClr>
              <a:buSzPts val="2000"/>
              <a:buFont typeface="Arial"/>
              <a:buChar char="•"/>
            </a:pPr>
            <a:r>
              <a:rPr lang="tr-TR" sz="2000" dirty="0">
                <a:solidFill>
                  <a:schemeClr val="dk1"/>
                </a:solidFill>
                <a:latin typeface="Avenir"/>
                <a:ea typeface="Avenir"/>
                <a:cs typeface="Avenir"/>
                <a:sym typeface="Avenir"/>
              </a:rPr>
              <a:t>Tip 1 diyabet konusunda okullar ve öğretmenler aracılığıyla </a:t>
            </a:r>
            <a:r>
              <a:rPr lang="tr-TR" sz="2000" b="1" dirty="0">
                <a:solidFill>
                  <a:schemeClr val="dk1"/>
                </a:solidFill>
                <a:latin typeface="Avenir"/>
                <a:ea typeface="Avenir"/>
                <a:cs typeface="Avenir"/>
                <a:sym typeface="Avenir"/>
              </a:rPr>
              <a:t>farkındalık</a:t>
            </a:r>
            <a:r>
              <a:rPr lang="tr-TR" sz="2000" dirty="0">
                <a:solidFill>
                  <a:schemeClr val="dk1"/>
                </a:solidFill>
                <a:latin typeface="Avenir"/>
                <a:ea typeface="Avenir"/>
                <a:cs typeface="Avenir"/>
                <a:sym typeface="Avenir"/>
              </a:rPr>
              <a:t> oluşturmak.</a:t>
            </a:r>
            <a:endParaRPr dirty="0"/>
          </a:p>
          <a:p>
            <a:pPr marL="342900" marR="0" lvl="0" indent="-342900" algn="l" rtl="0">
              <a:spcBef>
                <a:spcPts val="0"/>
              </a:spcBef>
              <a:spcAft>
                <a:spcPts val="0"/>
              </a:spcAft>
              <a:buClr>
                <a:schemeClr val="dk1"/>
              </a:buClr>
              <a:buSzPts val="2000"/>
              <a:buFont typeface="Arial"/>
              <a:buChar char="•"/>
            </a:pPr>
            <a:r>
              <a:rPr lang="tr-TR" sz="2000" dirty="0">
                <a:solidFill>
                  <a:schemeClr val="dk1"/>
                </a:solidFill>
                <a:latin typeface="Avenir"/>
                <a:ea typeface="Avenir"/>
                <a:cs typeface="Avenir"/>
                <a:sym typeface="Avenir"/>
              </a:rPr>
              <a:t>Okul çağındaki çocuklarda </a:t>
            </a:r>
            <a:r>
              <a:rPr lang="tr-TR" sz="2000" b="1" dirty="0">
                <a:solidFill>
                  <a:schemeClr val="dk1"/>
                </a:solidFill>
                <a:latin typeface="Avenir"/>
                <a:ea typeface="Avenir"/>
                <a:cs typeface="Avenir"/>
                <a:sym typeface="Avenir"/>
              </a:rPr>
              <a:t>Tip 1 Diyabet erken tanısını </a:t>
            </a:r>
            <a:r>
              <a:rPr lang="tr-TR" sz="2000" dirty="0">
                <a:solidFill>
                  <a:schemeClr val="dk1"/>
                </a:solidFill>
                <a:latin typeface="Avenir"/>
                <a:ea typeface="Avenir"/>
                <a:cs typeface="Avenir"/>
                <a:sym typeface="Avenir"/>
              </a:rPr>
              <a:t>sağlamak ve diyabetik ketoasidoz sıklığını azaltmak.</a:t>
            </a:r>
            <a:endParaRPr dirty="0"/>
          </a:p>
          <a:p>
            <a:pPr marL="342900" marR="0" lvl="0" indent="-342900" algn="l" rtl="0">
              <a:spcBef>
                <a:spcPts val="0"/>
              </a:spcBef>
              <a:spcAft>
                <a:spcPts val="0"/>
              </a:spcAft>
              <a:buClr>
                <a:schemeClr val="dk1"/>
              </a:buClr>
              <a:buSzPts val="2000"/>
              <a:buFont typeface="Arial"/>
              <a:buChar char="•"/>
            </a:pPr>
            <a:r>
              <a:rPr lang="tr-TR" sz="2000" dirty="0">
                <a:solidFill>
                  <a:schemeClr val="dk1"/>
                </a:solidFill>
                <a:latin typeface="Avenir"/>
                <a:ea typeface="Avenir"/>
                <a:cs typeface="Avenir"/>
                <a:sym typeface="Avenir"/>
              </a:rPr>
              <a:t> Okul çağındaki diyabetli çocukların bakımlarını iyileştirmek ve yaşadıkları sorunları çözmek.</a:t>
            </a:r>
            <a:endParaRPr dirty="0"/>
          </a:p>
          <a:p>
            <a:pPr marL="342900" marR="0" lvl="0" indent="-342900" algn="l" rtl="0">
              <a:spcBef>
                <a:spcPts val="0"/>
              </a:spcBef>
              <a:spcAft>
                <a:spcPts val="0"/>
              </a:spcAft>
              <a:buClr>
                <a:schemeClr val="dk1"/>
              </a:buClr>
              <a:buSzPts val="2000"/>
              <a:buFont typeface="Arial"/>
              <a:buChar char="•"/>
            </a:pPr>
            <a:r>
              <a:rPr lang="tr-TR" sz="2000" dirty="0">
                <a:solidFill>
                  <a:schemeClr val="dk1"/>
                </a:solidFill>
                <a:latin typeface="Avenir"/>
                <a:ea typeface="Avenir"/>
                <a:cs typeface="Avenir"/>
                <a:sym typeface="Avenir"/>
              </a:rPr>
              <a:t> Okul çağı çocuklarında </a:t>
            </a:r>
            <a:r>
              <a:rPr lang="tr-TR" sz="2000" b="1" dirty="0">
                <a:solidFill>
                  <a:schemeClr val="dk1"/>
                </a:solidFill>
                <a:latin typeface="Avenir"/>
                <a:ea typeface="Avenir"/>
                <a:cs typeface="Avenir"/>
                <a:sym typeface="Avenir"/>
              </a:rPr>
              <a:t>sağlıklı beslenme tutumu </a:t>
            </a:r>
            <a:r>
              <a:rPr lang="tr-TR" sz="2000" dirty="0">
                <a:solidFill>
                  <a:schemeClr val="dk1"/>
                </a:solidFill>
                <a:latin typeface="Avenir"/>
                <a:ea typeface="Avenir"/>
                <a:cs typeface="Avenir"/>
                <a:sym typeface="Avenir"/>
              </a:rPr>
              <a:t>ve şişmanlık konusunda farkındalık oluşturmaktır.</a:t>
            </a:r>
            <a:endParaRPr dirty="0"/>
          </a:p>
          <a:p>
            <a:pPr marL="0" marR="0" lvl="0" indent="0" algn="l" rtl="0">
              <a:spcBef>
                <a:spcPts val="0"/>
              </a:spcBef>
              <a:spcAft>
                <a:spcPts val="0"/>
              </a:spcAft>
              <a:buNone/>
            </a:pPr>
            <a:endParaRPr sz="1800" dirty="0">
              <a:solidFill>
                <a:schemeClr val="dk1"/>
              </a:solidFill>
              <a:latin typeface="Avenir"/>
              <a:ea typeface="Avenir"/>
              <a:cs typeface="Avenir"/>
              <a:sym typeface="Aveni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5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a:t>Okulda Diyabet Programı </a:t>
            </a:r>
            <a:endParaRPr/>
          </a:p>
        </p:txBody>
      </p:sp>
      <p:sp>
        <p:nvSpPr>
          <p:cNvPr id="617" name="Google Shape;617;p51"/>
          <p:cNvSpPr txBox="1">
            <a:spLocks noGrp="1"/>
          </p:cNvSpPr>
          <p:nvPr>
            <p:ph idx="1"/>
          </p:nvPr>
        </p:nvSpPr>
        <p:spPr>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20000"/>
              </a:lnSpc>
              <a:spcBef>
                <a:spcPts val="0"/>
              </a:spcBef>
              <a:spcAft>
                <a:spcPts val="0"/>
              </a:spcAft>
              <a:buClr>
                <a:schemeClr val="dk1"/>
              </a:buClr>
              <a:buSzPct val="80000"/>
              <a:buNone/>
            </a:pPr>
            <a:r>
              <a:rPr lang="tr-TR"/>
              <a:t>Faaliyetleri</a:t>
            </a:r>
            <a:endParaRPr/>
          </a:p>
          <a:p>
            <a:pPr marL="0" lvl="0" indent="0" algn="l" rtl="0">
              <a:lnSpc>
                <a:spcPct val="120000"/>
              </a:lnSpc>
              <a:spcBef>
                <a:spcPts val="1000"/>
              </a:spcBef>
              <a:spcAft>
                <a:spcPts val="0"/>
              </a:spcAft>
              <a:buClr>
                <a:schemeClr val="dk1"/>
              </a:buClr>
              <a:buSzPct val="80000"/>
              <a:buNone/>
            </a:pPr>
            <a:r>
              <a:rPr lang="tr-TR"/>
              <a:t>1. “Çocuklarda diyabet” bulgularına dikkat çeken </a:t>
            </a:r>
            <a:r>
              <a:rPr lang="tr-TR" u="sng"/>
              <a:t>afişlerin</a:t>
            </a:r>
            <a:r>
              <a:rPr lang="tr-TR"/>
              <a:t> bütün okullara asılması sağlanacaktır. </a:t>
            </a:r>
            <a:endParaRPr/>
          </a:p>
          <a:p>
            <a:pPr marL="0" lvl="0" indent="0" algn="l" rtl="0">
              <a:lnSpc>
                <a:spcPct val="120000"/>
              </a:lnSpc>
              <a:spcBef>
                <a:spcPts val="1000"/>
              </a:spcBef>
              <a:spcAft>
                <a:spcPts val="0"/>
              </a:spcAft>
              <a:buClr>
                <a:schemeClr val="dk1"/>
              </a:buClr>
              <a:buSzPct val="80000"/>
              <a:buNone/>
            </a:pPr>
            <a:r>
              <a:rPr lang="tr-TR"/>
              <a:t>2. “Öğrencim ve Diyabet” isimli broşür bütün okullara elektronik ortamda gönderilerek öğretmenlere ulaştırılacaktır. </a:t>
            </a:r>
            <a:endParaRPr/>
          </a:p>
          <a:p>
            <a:pPr marL="0" lvl="0" indent="0" algn="l" rtl="0">
              <a:lnSpc>
                <a:spcPct val="120000"/>
              </a:lnSpc>
              <a:spcBef>
                <a:spcPts val="1000"/>
              </a:spcBef>
              <a:spcAft>
                <a:spcPts val="0"/>
              </a:spcAft>
              <a:buClr>
                <a:schemeClr val="dk1"/>
              </a:buClr>
              <a:buSzPct val="80000"/>
              <a:buNone/>
            </a:pPr>
            <a:r>
              <a:rPr lang="tr-TR"/>
              <a:t>3. Eğitim amacıyla hazırlanacak film bütün okullara ulaştırılacak ve öğretmenlere yönelik olarak </a:t>
            </a:r>
            <a:r>
              <a:rPr lang="tr-TR" u="sng"/>
              <a:t>“Çocuklarda diyabet” konulu eğitim </a:t>
            </a:r>
            <a:r>
              <a:rPr lang="tr-TR"/>
              <a:t>yapılacaktır. </a:t>
            </a:r>
            <a:endParaRPr/>
          </a:p>
          <a:p>
            <a:pPr marL="0" lvl="0" indent="0" algn="l" rtl="0">
              <a:lnSpc>
                <a:spcPct val="120000"/>
              </a:lnSpc>
              <a:spcBef>
                <a:spcPts val="1000"/>
              </a:spcBef>
              <a:spcAft>
                <a:spcPts val="0"/>
              </a:spcAft>
              <a:buClr>
                <a:schemeClr val="dk1"/>
              </a:buClr>
              <a:buSzPct val="80000"/>
              <a:buNone/>
            </a:pPr>
            <a:r>
              <a:rPr lang="tr-TR"/>
              <a:t>4. Okul çocuklarında Diyabet ve Okulda Diyabet Bakımı konusunda </a:t>
            </a:r>
            <a:r>
              <a:rPr lang="tr-TR" u="sng"/>
              <a:t>rehber</a:t>
            </a:r>
            <a:r>
              <a:rPr lang="tr-TR"/>
              <a:t> hazırlanarak bütün okullara gönderilecektir. </a:t>
            </a:r>
            <a:endParaRPr/>
          </a:p>
          <a:p>
            <a:pPr marL="0" lvl="0" indent="0" algn="l" rtl="0">
              <a:lnSpc>
                <a:spcPct val="120000"/>
              </a:lnSpc>
              <a:spcBef>
                <a:spcPts val="1000"/>
              </a:spcBef>
              <a:spcAft>
                <a:spcPts val="0"/>
              </a:spcAft>
              <a:buClr>
                <a:schemeClr val="dk1"/>
              </a:buClr>
              <a:buSzPct val="80000"/>
              <a:buNone/>
            </a:pPr>
            <a:r>
              <a:rPr lang="tr-TR"/>
              <a:t>5. Yeni tanı konan ve tedavisi yapılarak taburcu edilen Tip 1 diyabetli çocuklara </a:t>
            </a:r>
            <a:r>
              <a:rPr lang="tr-TR" u="sng"/>
              <a:t>öğretmenlerine ulaştırılmak üzere bilgilendirici bir mektup</a:t>
            </a:r>
            <a:r>
              <a:rPr lang="tr-TR"/>
              <a:t> verilecektir. </a:t>
            </a:r>
            <a:endParaRPr/>
          </a:p>
          <a:p>
            <a:pPr marL="228600" lvl="0" indent="-134620" algn="l" rtl="0">
              <a:lnSpc>
                <a:spcPct val="120000"/>
              </a:lnSpc>
              <a:spcBef>
                <a:spcPts val="1000"/>
              </a:spcBef>
              <a:spcAft>
                <a:spcPts val="0"/>
              </a:spcAft>
              <a:buClr>
                <a:schemeClr val="dk1"/>
              </a:buClr>
              <a:buSzPct val="80000"/>
              <a:buNone/>
            </a:pPr>
            <a:endParaRPr/>
          </a:p>
        </p:txBody>
      </p:sp>
      <p:sp>
        <p:nvSpPr>
          <p:cNvPr id="2" name="Google Shape;609;p50">
            <a:extLst>
              <a:ext uri="{FF2B5EF4-FFF2-40B4-BE49-F238E27FC236}">
                <a16:creationId xmlns:a16="http://schemas.microsoft.com/office/drawing/2014/main" id="{7121F39F-57FC-E275-5D07-FE906DCCE4E8}"/>
              </a:ext>
            </a:extLst>
          </p:cNvPr>
          <p:cNvSpPr txBox="1">
            <a:spLocks noGrp="1"/>
          </p:cNvSpPr>
          <p:nvPr>
            <p:ph type="ftr" sz="quarter" idx="11"/>
          </p:nvPr>
        </p:nvSpPr>
        <p:spPr>
          <a:xfrm>
            <a:off x="838200" y="6356350"/>
            <a:ext cx="882061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OKULDA DIYABET PROGRAMI </a:t>
            </a:r>
            <a:r>
              <a:rPr lang="tr-TR" u="sng" dirty="0">
                <a:solidFill>
                  <a:schemeClr val="hlink"/>
                </a:solidFill>
                <a:hlinkClick r:id="rId3"/>
              </a:rPr>
              <a:t>HTTPS://OKULSAGLIGI.MEB.GOV.TR/WWW/ICERIK_GORUNTULE.PHP?KNO=19</a:t>
            </a:r>
            <a:r>
              <a:rPr lang="tr-TR" dirty="0"/>
              <a:t>  (ERIŞIM TARIHI: 03.02.2024)</a:t>
            </a:r>
            <a:endParaRPr dirty="0"/>
          </a:p>
        </p:txBody>
      </p:sp>
      <p:sp>
        <p:nvSpPr>
          <p:cNvPr id="620" name="Google Shape;620;p51"/>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5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a:t>Okulda Diyabet Programı </a:t>
            </a:r>
            <a:endParaRPr/>
          </a:p>
        </p:txBody>
      </p:sp>
      <p:sp>
        <p:nvSpPr>
          <p:cNvPr id="626" name="Google Shape;626;p52"/>
          <p:cNvSpPr txBox="1">
            <a:spLocks noGrp="1"/>
          </p:cNvSpPr>
          <p:nvPr>
            <p:ph idx="1"/>
          </p:nvPr>
        </p:nvSpPr>
        <p:spPr>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20000"/>
              </a:lnSpc>
              <a:spcBef>
                <a:spcPts val="0"/>
              </a:spcBef>
              <a:spcAft>
                <a:spcPts val="0"/>
              </a:spcAft>
              <a:buClr>
                <a:schemeClr val="dk1"/>
              </a:buClr>
              <a:buSzPts val="1600"/>
              <a:buNone/>
            </a:pPr>
            <a:r>
              <a:rPr lang="tr-TR" dirty="0"/>
              <a:t>6. Ortaöğretim düzeyinde okutulan sağlıkla ilgili derslerde çocuklarda diyabet konusunun yeterince işlenmesi sağlanacaktır. </a:t>
            </a:r>
            <a:endParaRPr dirty="0"/>
          </a:p>
          <a:p>
            <a:pPr marL="0" lvl="0" indent="0" algn="l" rtl="0">
              <a:lnSpc>
                <a:spcPct val="120000"/>
              </a:lnSpc>
              <a:spcBef>
                <a:spcPts val="1000"/>
              </a:spcBef>
              <a:spcAft>
                <a:spcPts val="0"/>
              </a:spcAft>
              <a:buClr>
                <a:schemeClr val="dk1"/>
              </a:buClr>
              <a:buSzPts val="1600"/>
              <a:buNone/>
            </a:pPr>
            <a:r>
              <a:rPr lang="tr-TR" dirty="0"/>
              <a:t>7. 14 Kasım Dünya Diyabet Gününde okullarda diyabet konulu etkinlikler yapılacaktır. </a:t>
            </a:r>
            <a:endParaRPr dirty="0"/>
          </a:p>
          <a:p>
            <a:pPr marL="0" lvl="0" indent="0" algn="l" rtl="0">
              <a:lnSpc>
                <a:spcPct val="120000"/>
              </a:lnSpc>
              <a:spcBef>
                <a:spcPts val="1000"/>
              </a:spcBef>
              <a:spcAft>
                <a:spcPts val="0"/>
              </a:spcAft>
              <a:buClr>
                <a:schemeClr val="dk1"/>
              </a:buClr>
              <a:buSzPts val="1600"/>
              <a:buNone/>
            </a:pPr>
            <a:r>
              <a:rPr lang="tr-TR" dirty="0"/>
              <a:t>8. Öğretmenlere verilen ilk yardım kursu içinde </a:t>
            </a:r>
            <a:r>
              <a:rPr lang="tr-TR" u="sng" dirty="0"/>
              <a:t>“glukagon uygulama becerisi” </a:t>
            </a:r>
            <a:r>
              <a:rPr lang="tr-TR" dirty="0"/>
              <a:t>konusunun yer alması sağlanacaktır. </a:t>
            </a:r>
            <a:endParaRPr dirty="0"/>
          </a:p>
          <a:p>
            <a:pPr marL="0" lvl="0" indent="0" algn="l" rtl="0">
              <a:lnSpc>
                <a:spcPct val="120000"/>
              </a:lnSpc>
              <a:spcBef>
                <a:spcPts val="1000"/>
              </a:spcBef>
              <a:spcAft>
                <a:spcPts val="0"/>
              </a:spcAft>
              <a:buClr>
                <a:schemeClr val="dk1"/>
              </a:buClr>
              <a:buSzPts val="1600"/>
              <a:buNone/>
            </a:pPr>
            <a:r>
              <a:rPr lang="tr-TR" dirty="0"/>
              <a:t>9. Diyabetli çocukların ülke düzeyinde yapılan sınavlarda yaşayabileceği sorunlar konusunda </a:t>
            </a:r>
            <a:r>
              <a:rPr lang="tr-TR" u="sng" dirty="0"/>
              <a:t>sınav görevlilerine gerekli bilgilendirmeler </a:t>
            </a:r>
            <a:r>
              <a:rPr lang="tr-TR" dirty="0"/>
              <a:t>yapılacaktır. </a:t>
            </a:r>
            <a:endParaRPr dirty="0"/>
          </a:p>
          <a:p>
            <a:pPr marL="0" lvl="0" indent="0" algn="l" rtl="0">
              <a:lnSpc>
                <a:spcPct val="120000"/>
              </a:lnSpc>
              <a:spcBef>
                <a:spcPts val="1000"/>
              </a:spcBef>
              <a:spcAft>
                <a:spcPts val="0"/>
              </a:spcAft>
              <a:buClr>
                <a:schemeClr val="dk1"/>
              </a:buClr>
              <a:buSzPts val="1600"/>
              <a:buNone/>
            </a:pPr>
            <a:r>
              <a:rPr lang="tr-TR" dirty="0"/>
              <a:t>10. Adı geçen programa ve program dokümanlarına Milli Eğitim Bakanlığı, Sağlık Bakanlığı ve Çocuk Endokrinoloji ve Diyabet Derneği sitelerinden ulaşılması sağlanacaktır.</a:t>
            </a:r>
            <a:endParaRPr dirty="0"/>
          </a:p>
          <a:p>
            <a:pPr marL="228600" lvl="0" indent="-127000" algn="l" rtl="0">
              <a:lnSpc>
                <a:spcPct val="120000"/>
              </a:lnSpc>
              <a:spcBef>
                <a:spcPts val="1000"/>
              </a:spcBef>
              <a:spcAft>
                <a:spcPts val="0"/>
              </a:spcAft>
              <a:buClr>
                <a:schemeClr val="dk1"/>
              </a:buClr>
              <a:buSzPts val="1600"/>
              <a:buNone/>
            </a:pPr>
            <a:endParaRPr dirty="0"/>
          </a:p>
        </p:txBody>
      </p:sp>
      <p:sp>
        <p:nvSpPr>
          <p:cNvPr id="629" name="Google Shape;629;p52"/>
          <p:cNvSpPr txBox="1">
            <a:spLocks noGrp="1"/>
          </p:cNvSpPr>
          <p:nvPr>
            <p:ph type="ftr" sz="quarter" idx="11"/>
          </p:nvPr>
        </p:nvSpPr>
        <p:spPr>
          <a:xfrm>
            <a:off x="838200" y="6247698"/>
            <a:ext cx="10329402" cy="473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OKULDA DIYABET EĞITIMI PROGRAMI. </a:t>
            </a:r>
            <a:r>
              <a:rPr lang="tr-TR" u="sng" dirty="0">
                <a:solidFill>
                  <a:schemeClr val="hlink"/>
                </a:solidFill>
                <a:hlinkClick r:id="rId3"/>
              </a:rPr>
              <a:t>HTTPS://OKULSAGLIGI.MEB.GOV.TR/MEB_IYS_DOSYALAR/2016_11/04024233_OKULDA_DIYABET_EGITIMI_PROGRAMI.PDF</a:t>
            </a:r>
            <a:r>
              <a:rPr lang="tr-TR" dirty="0"/>
              <a:t> ERIŞIM TARIHI:03.02.2024</a:t>
            </a:r>
            <a:endParaRPr dirty="0"/>
          </a:p>
        </p:txBody>
      </p:sp>
      <p:sp>
        <p:nvSpPr>
          <p:cNvPr id="628" name="Google Shape;628;p52"/>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5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a:t>Okulda Diyabet Programı Eğitim Platformu</a:t>
            </a:r>
            <a:endParaRPr/>
          </a:p>
        </p:txBody>
      </p:sp>
      <p:sp>
        <p:nvSpPr>
          <p:cNvPr id="635" name="Google Shape;635;p53"/>
          <p:cNvSpPr txBox="1">
            <a:spLocks noGrp="1"/>
          </p:cNvSpPr>
          <p:nvPr>
            <p:ph idx="1"/>
          </p:nvPr>
        </p:nvSpPr>
        <p:spPr>
          <a:xfrm>
            <a:off x="571499" y="1881520"/>
            <a:ext cx="11059811" cy="4407453"/>
          </a:xfrm>
          <a:prstGeom prst="rect">
            <a:avLst/>
          </a:prstGeom>
          <a:noFill/>
          <a:ln>
            <a:noFill/>
          </a:ln>
        </p:spPr>
        <p:txBody>
          <a:bodyPr spcFirstLastPara="1" wrap="square" lIns="91425" tIns="45700" rIns="91425" bIns="45700" anchor="t" anchorCtr="0">
            <a:normAutofit fontScale="70000" lnSpcReduction="20000"/>
          </a:bodyPr>
          <a:lstStyle/>
          <a:p>
            <a:pPr marL="228600" lvl="0" indent="-228600" algn="l" rtl="0">
              <a:lnSpc>
                <a:spcPct val="120000"/>
              </a:lnSpc>
              <a:spcBef>
                <a:spcPts val="0"/>
              </a:spcBef>
              <a:spcAft>
                <a:spcPts val="0"/>
              </a:spcAft>
              <a:buClr>
                <a:schemeClr val="dk1"/>
              </a:buClr>
              <a:buSzPct val="80000"/>
              <a:buChar char="•"/>
            </a:pPr>
            <a:r>
              <a:rPr lang="tr-TR" b="0" i="0"/>
              <a:t>Okulda Diyabet Programı’nın 10. Yılında ülkemizde önemli bir adım atılarak, ülkemizdeki diyabetli çocukların okullarda Dünya standartlarında bakımı için bir yönerge hazırlanmış ve bu yönerge 14 Ekim 2020 tarihinde Millî Eğitim Bakanlığı Tebliğler Dergisi’nde yayınlanarak yürürlüğe girmiştir.</a:t>
            </a:r>
            <a:endParaRPr/>
          </a:p>
          <a:p>
            <a:pPr marL="228600" lvl="0" indent="-228600" algn="l" rtl="0">
              <a:lnSpc>
                <a:spcPct val="120000"/>
              </a:lnSpc>
              <a:spcBef>
                <a:spcPts val="1000"/>
              </a:spcBef>
              <a:spcAft>
                <a:spcPts val="0"/>
              </a:spcAft>
              <a:buClr>
                <a:schemeClr val="dk1"/>
              </a:buClr>
              <a:buSzPct val="80000"/>
              <a:buChar char="•"/>
            </a:pPr>
            <a:r>
              <a:rPr lang="tr-TR" i="0"/>
              <a:t>Platform hazırlanması sırasında Kanada Pediatri Birliği’nin okulda diyabetle ilgili sitesinden izin alınarak yararlanılmış, video metinleri ve diğer bilgiler çevrilerek güncellenmiş ve ülkemize adapte edilmiştir.</a:t>
            </a:r>
            <a:endParaRPr/>
          </a:p>
          <a:p>
            <a:pPr marL="228600" lvl="0" indent="-228600" algn="just" rtl="0">
              <a:lnSpc>
                <a:spcPct val="120000"/>
              </a:lnSpc>
              <a:spcBef>
                <a:spcPts val="1000"/>
              </a:spcBef>
              <a:spcAft>
                <a:spcPts val="0"/>
              </a:spcAft>
              <a:buClr>
                <a:schemeClr val="dk1"/>
              </a:buClr>
              <a:buSzPct val="80000"/>
              <a:buChar char="•"/>
            </a:pPr>
            <a:r>
              <a:rPr lang="tr-TR" b="0" i="0"/>
              <a:t>Bu eğitim platformunun amacı, diyabetli çocukların okulda, evlerindeki gibi güvenli bir şekilde zaman geçirmelerini sağlamak, onları desteklemek ve bunun için başta öğretmenler olmak üzere okul çalışanlarını eğitmektir. Platformda belgeler, videolar, çalışmalar ve seviyelere göre en gerekli bilgiler yer alıyor.</a:t>
            </a:r>
            <a:endParaRPr/>
          </a:p>
          <a:p>
            <a:pPr marL="228600" lvl="0" indent="-228600" algn="just" rtl="0">
              <a:lnSpc>
                <a:spcPct val="120000"/>
              </a:lnSpc>
              <a:spcBef>
                <a:spcPts val="1000"/>
              </a:spcBef>
              <a:spcAft>
                <a:spcPts val="0"/>
              </a:spcAft>
              <a:buClr>
                <a:schemeClr val="dk1"/>
              </a:buClr>
              <a:buSzPct val="80000"/>
              <a:buChar char="•"/>
            </a:pPr>
            <a:r>
              <a:rPr lang="tr-TR" b="0" i="0"/>
              <a:t>Bu platform ile Millî Eğitim Bakanlığı'nın koordinasyonunda </a:t>
            </a:r>
            <a:r>
              <a:rPr lang="tr-TR" b="1" i="0"/>
              <a:t>başta okullarında tip 1 diyabetli çocuk olan okul personeli olmak üzere, bütün öğretmenlerin ilgili seviyeleri tamamlayarak eğitim belgesi alması </a:t>
            </a:r>
            <a:r>
              <a:rPr lang="tr-TR" b="0" i="0"/>
              <a:t>amaçlanmaktadır.</a:t>
            </a:r>
            <a:endParaRPr/>
          </a:p>
        </p:txBody>
      </p:sp>
      <p:sp>
        <p:nvSpPr>
          <p:cNvPr id="3" name="Google Shape;629;p52">
            <a:extLst>
              <a:ext uri="{FF2B5EF4-FFF2-40B4-BE49-F238E27FC236}">
                <a16:creationId xmlns:a16="http://schemas.microsoft.com/office/drawing/2014/main" id="{BEBDBF33-E0D9-AABC-FA01-8AB191575C02}"/>
              </a:ext>
            </a:extLst>
          </p:cNvPr>
          <p:cNvSpPr txBox="1">
            <a:spLocks noGrp="1"/>
          </p:cNvSpPr>
          <p:nvPr>
            <p:ph type="ftr" sz="quarter" idx="11"/>
          </p:nvPr>
        </p:nvSpPr>
        <p:spPr>
          <a:xfrm>
            <a:off x="838200" y="6302023"/>
            <a:ext cx="10329402" cy="473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OKULDA DIYABET EĞITIMI PROGRAMI. </a:t>
            </a:r>
            <a:r>
              <a:rPr lang="tr-TR" u="sng" dirty="0">
                <a:solidFill>
                  <a:schemeClr val="hlink"/>
                </a:solidFill>
                <a:hlinkClick r:id="rId3"/>
              </a:rPr>
              <a:t>HTTPS://OKULSAGLIGI.MEB.GOV.TR/MEB_IYS_DOSYALAR/2016_11/04024233_OKULDA_DIYABET_EGITIMI_PROGRAMI.PDF</a:t>
            </a:r>
            <a:r>
              <a:rPr lang="tr-TR" dirty="0"/>
              <a:t> ERIŞIM TARIHI:03.02.2024</a:t>
            </a:r>
            <a:endParaRPr dirty="0"/>
          </a:p>
        </p:txBody>
      </p:sp>
      <p:sp>
        <p:nvSpPr>
          <p:cNvPr id="638" name="Google Shape;638;p53"/>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68</a:t>
            </a:fld>
            <a:endParaRPr/>
          </a:p>
        </p:txBody>
      </p:sp>
      <p:pic>
        <p:nvPicPr>
          <p:cNvPr id="639" name="Google Shape;639;p53"/>
          <p:cNvPicPr preferRelativeResize="0"/>
          <p:nvPr/>
        </p:nvPicPr>
        <p:blipFill rotWithShape="1">
          <a:blip r:embed="rId4">
            <a:alphaModFix/>
          </a:blip>
          <a:srcRect/>
          <a:stretch/>
        </p:blipFill>
        <p:spPr>
          <a:xfrm>
            <a:off x="5612967" y="0"/>
            <a:ext cx="6579033" cy="98186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Shape 643"/>
        <p:cNvGrpSpPr/>
        <p:nvPr/>
      </p:nvGrpSpPr>
      <p:grpSpPr>
        <a:xfrm>
          <a:off x="0" y="0"/>
          <a:ext cx="0" cy="0"/>
          <a:chOff x="0" y="0"/>
          <a:chExt cx="0" cy="0"/>
        </a:xfrm>
      </p:grpSpPr>
      <p:sp>
        <p:nvSpPr>
          <p:cNvPr id="644" name="Google Shape;644;p5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endParaRPr/>
          </a:p>
        </p:txBody>
      </p:sp>
      <p:pic>
        <p:nvPicPr>
          <p:cNvPr id="645" name="Google Shape;645;p54"/>
          <p:cNvPicPr preferRelativeResize="0">
            <a:picLocks noGrp="1"/>
          </p:cNvPicPr>
          <p:nvPr>
            <p:ph idx="1"/>
          </p:nvPr>
        </p:nvPicPr>
        <p:blipFill rotWithShape="1">
          <a:blip r:embed="rId3">
            <a:alphaModFix/>
          </a:blip>
          <a:srcRect/>
          <a:stretch/>
        </p:blipFill>
        <p:spPr>
          <a:xfrm>
            <a:off x="2726222" y="1881452"/>
            <a:ext cx="7037538" cy="3317224"/>
          </a:xfrm>
          <a:prstGeom prst="rect">
            <a:avLst/>
          </a:prstGeom>
          <a:noFill/>
          <a:ln>
            <a:noFill/>
          </a:ln>
        </p:spPr>
      </p:pic>
      <p:sp>
        <p:nvSpPr>
          <p:cNvPr id="647" name="Google Shape;647;p54"/>
          <p:cNvSpPr txBox="1">
            <a:spLocks noGrp="1"/>
          </p:cNvSpPr>
          <p:nvPr>
            <p:ph type="ftr" sz="quarter" idx="11"/>
          </p:nvPr>
        </p:nvSpPr>
        <p:spPr>
          <a:xfrm>
            <a:off x="838200" y="6248287"/>
            <a:ext cx="9216858" cy="4731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u="sng" dirty="0">
                <a:solidFill>
                  <a:schemeClr val="hlink"/>
                </a:solidFill>
                <a:hlinkClick r:id="rId4"/>
              </a:rPr>
              <a:t>HTTPS://OKULSAGLIGI.MEB.GOV.TR/MEB_IYS_DOSYALAR/2020_11/17155411_TIP1_DIYABET_YONERGESI.PDF</a:t>
            </a:r>
            <a:r>
              <a:rPr lang="tr-TR" dirty="0"/>
              <a:t> ERIŞIM TARIHI: 03.02.2024</a:t>
            </a:r>
            <a:endParaRPr dirty="0"/>
          </a:p>
        </p:txBody>
      </p:sp>
      <p:sp>
        <p:nvSpPr>
          <p:cNvPr id="648" name="Google Shape;648;p54"/>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52171146-F465-B9F7-C32E-2CA5E184D729}"/>
              </a:ext>
            </a:extLst>
          </p:cNvPr>
          <p:cNvPicPr>
            <a:picLocks noChangeAspect="1"/>
          </p:cNvPicPr>
          <p:nvPr/>
        </p:nvPicPr>
        <p:blipFill>
          <a:blip r:embed="rId3"/>
          <a:stretch>
            <a:fillRect/>
          </a:stretch>
        </p:blipFill>
        <p:spPr>
          <a:xfrm>
            <a:off x="2986770" y="296908"/>
            <a:ext cx="6218459" cy="6264183"/>
          </a:xfrm>
          <a:prstGeom prst="rect">
            <a:avLst/>
          </a:prstGeom>
        </p:spPr>
      </p:pic>
      <p:pic>
        <p:nvPicPr>
          <p:cNvPr id="6" name="Resim 5" descr="giyim, adam, insan, kişi, şahıs, gazete içeren bir resim&#10;&#10;Açıklama otomatik olarak oluşturuldu">
            <a:extLst>
              <a:ext uri="{FF2B5EF4-FFF2-40B4-BE49-F238E27FC236}">
                <a16:creationId xmlns:a16="http://schemas.microsoft.com/office/drawing/2014/main" id="{E1DB5256-9031-3AD0-341A-AE65DBFE5204}"/>
              </a:ext>
            </a:extLst>
          </p:cNvPr>
          <p:cNvPicPr>
            <a:picLocks noChangeAspect="1"/>
          </p:cNvPicPr>
          <p:nvPr/>
        </p:nvPicPr>
        <p:blipFill rotWithShape="1">
          <a:blip r:embed="rId4"/>
          <a:srcRect t="13835" b="10928"/>
          <a:stretch/>
        </p:blipFill>
        <p:spPr>
          <a:xfrm>
            <a:off x="119076" y="0"/>
            <a:ext cx="12191980" cy="6856718"/>
          </a:xfrm>
          <a:prstGeom prst="rect">
            <a:avLst/>
          </a:prstGeom>
        </p:spPr>
      </p:pic>
      <p:sp>
        <p:nvSpPr>
          <p:cNvPr id="4" name="Slayt Numarası Yer Tutucusu 3">
            <a:extLst>
              <a:ext uri="{FF2B5EF4-FFF2-40B4-BE49-F238E27FC236}">
                <a16:creationId xmlns:a16="http://schemas.microsoft.com/office/drawing/2014/main" id="{855A033B-6D21-EA1C-E0B5-2F8661390228}"/>
              </a:ext>
            </a:extLst>
          </p:cNvPr>
          <p:cNvSpPr>
            <a:spLocks noGrp="1"/>
          </p:cNvSpPr>
          <p:nvPr>
            <p:ph type="sldNum" sz="quarter" idx="12"/>
          </p:nvPr>
        </p:nvSpPr>
        <p:spPr/>
        <p:txBody>
          <a:bodyPr vert="horz" lIns="91440" tIns="45720" rIns="91440" bIns="45720" rtlCol="0" anchor="ctr">
            <a:normAutofit/>
          </a:bodyPr>
          <a:lstStyle/>
          <a:p>
            <a:pPr lvl="0" indent="0">
              <a:spcBef>
                <a:spcPts val="0"/>
              </a:spcBef>
              <a:spcAft>
                <a:spcPts val="600"/>
              </a:spcAft>
              <a:buNone/>
            </a:pPr>
            <a:fld id="{00000000-1234-1234-1234-123412341234}" type="slidenum">
              <a:rPr lang="en-US">
                <a:solidFill>
                  <a:srgbClr val="FFFFFF"/>
                </a:solidFill>
              </a:rPr>
              <a:pPr lvl="0" indent="0">
                <a:spcBef>
                  <a:spcPts val="0"/>
                </a:spcBef>
                <a:spcAft>
                  <a:spcPts val="600"/>
                </a:spcAft>
                <a:buNone/>
              </a:pPr>
              <a:t>7</a:t>
            </a:fld>
            <a:endParaRPr lang="en-US">
              <a:solidFill>
                <a:srgbClr val="FFFFFF"/>
              </a:solidFill>
            </a:endParaRPr>
          </a:p>
        </p:txBody>
      </p:sp>
      <p:pic>
        <p:nvPicPr>
          <p:cNvPr id="8" name="Resim 7">
            <a:extLst>
              <a:ext uri="{FF2B5EF4-FFF2-40B4-BE49-F238E27FC236}">
                <a16:creationId xmlns:a16="http://schemas.microsoft.com/office/drawing/2014/main" id="{BBB5411E-AB99-BD39-5646-9B3B115E0ECB}"/>
              </a:ext>
            </a:extLst>
          </p:cNvPr>
          <p:cNvPicPr>
            <a:picLocks noChangeAspect="1"/>
          </p:cNvPicPr>
          <p:nvPr/>
        </p:nvPicPr>
        <p:blipFill>
          <a:blip r:embed="rId5"/>
          <a:stretch>
            <a:fillRect/>
          </a:stretch>
        </p:blipFill>
        <p:spPr>
          <a:xfrm>
            <a:off x="119076" y="66249"/>
            <a:ext cx="12111818" cy="6520760"/>
          </a:xfrm>
          <a:prstGeom prst="rect">
            <a:avLst/>
          </a:prstGeom>
        </p:spPr>
      </p:pic>
      <p:pic>
        <p:nvPicPr>
          <p:cNvPr id="10" name="Resim 9">
            <a:extLst>
              <a:ext uri="{FF2B5EF4-FFF2-40B4-BE49-F238E27FC236}">
                <a16:creationId xmlns:a16="http://schemas.microsoft.com/office/drawing/2014/main" id="{3E314A84-4338-785B-C109-BB6AE72F0775}"/>
              </a:ext>
            </a:extLst>
          </p:cNvPr>
          <p:cNvPicPr>
            <a:picLocks noChangeAspect="1"/>
          </p:cNvPicPr>
          <p:nvPr/>
        </p:nvPicPr>
        <p:blipFill>
          <a:blip r:embed="rId6"/>
          <a:stretch>
            <a:fillRect/>
          </a:stretch>
        </p:blipFill>
        <p:spPr>
          <a:xfrm>
            <a:off x="-98699" y="-1282"/>
            <a:ext cx="12389396" cy="6748811"/>
          </a:xfrm>
          <a:prstGeom prst="rect">
            <a:avLst/>
          </a:prstGeom>
        </p:spPr>
      </p:pic>
    </p:spTree>
    <p:extLst>
      <p:ext uri="{BB962C8B-B14F-4D97-AF65-F5344CB8AC3E}">
        <p14:creationId xmlns:p14="http://schemas.microsoft.com/office/powerpoint/2010/main" val="156110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5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a:t>Fiziksel Aktivite Uygunluk Karnesi</a:t>
            </a:r>
            <a:endParaRPr/>
          </a:p>
        </p:txBody>
      </p:sp>
      <p:sp>
        <p:nvSpPr>
          <p:cNvPr id="663" name="Google Shape;663;p56"/>
          <p:cNvSpPr txBox="1">
            <a:spLocks noGrp="1"/>
          </p:cNvSpPr>
          <p:nvPr>
            <p:ph idx="1"/>
          </p:nvPr>
        </p:nvSpPr>
        <p:spPr>
          <a:prstGeom prst="rect">
            <a:avLst/>
          </a:prstGeom>
          <a:noFill/>
          <a:ln>
            <a:noFill/>
          </a:ln>
        </p:spPr>
        <p:txBody>
          <a:bodyPr spcFirstLastPara="1" wrap="square" lIns="91425" tIns="45700" rIns="91425" bIns="45700" anchor="t" anchorCtr="0">
            <a:normAutofit fontScale="62500" lnSpcReduction="20000"/>
          </a:bodyPr>
          <a:lstStyle/>
          <a:p>
            <a:pPr marL="228600" lvl="0" indent="-228600" algn="just" rtl="0">
              <a:lnSpc>
                <a:spcPct val="120000"/>
              </a:lnSpc>
              <a:spcBef>
                <a:spcPts val="0"/>
              </a:spcBef>
              <a:spcAft>
                <a:spcPts val="0"/>
              </a:spcAft>
              <a:buClr>
                <a:srgbClr val="212529"/>
              </a:buClr>
              <a:buSzPct val="80000"/>
              <a:buChar char="•"/>
            </a:pPr>
            <a:r>
              <a:rPr lang="tr-TR" b="0" i="0">
                <a:solidFill>
                  <a:srgbClr val="212529"/>
                </a:solidFill>
              </a:rPr>
              <a:t>Sağlıkla İlgili Fiziksel Uygunluk Karnesi,  beden eğitimi dersi müfredatında fiziksel etkinliklere katılım için gerekli fiziksel becerileri oluşturmak, öğrencilerde fiziksel aktivite alışkanlığı kazandırmak, sağlıklı bir yaşam tarzı sağlayan bireysel farkındalık için bilgi, beceri ve tutum geliştirmek amacı ile   hazırlanmıştır.</a:t>
            </a:r>
            <a:endParaRPr/>
          </a:p>
          <a:p>
            <a:pPr marL="228600" lvl="0" indent="-228600" algn="just" rtl="0">
              <a:lnSpc>
                <a:spcPct val="120000"/>
              </a:lnSpc>
              <a:spcBef>
                <a:spcPts val="1000"/>
              </a:spcBef>
              <a:spcAft>
                <a:spcPts val="0"/>
              </a:spcAft>
              <a:buClr>
                <a:srgbClr val="212529"/>
              </a:buClr>
              <a:buSzPct val="80000"/>
              <a:buChar char="•"/>
            </a:pPr>
            <a:r>
              <a:rPr lang="tr-TR" b="0" i="0">
                <a:solidFill>
                  <a:srgbClr val="212529"/>
                </a:solidFill>
              </a:rPr>
              <a:t>Fiziksel aktivite uygunluk karne uygulaması, alınan Onay kapsamında Türkiye genelinde (resmi-özel) ortaokul ve liselerde eğitim ve öğretim yılının birinci ve ikinci dönemlerinde olmak üzere yılda 2 kez düzenlenecektir.  Uygulamada öğrencilerin mekik, şınav, otur-uzan esneklik ölçümü, vücut ağırlığı ve boy uzunluğu ölçümü yapılarak değerlendirilecektir.</a:t>
            </a:r>
            <a:endParaRPr/>
          </a:p>
          <a:p>
            <a:pPr marL="228600" lvl="0" indent="-228600" algn="just" rtl="0">
              <a:lnSpc>
                <a:spcPct val="120000"/>
              </a:lnSpc>
              <a:spcBef>
                <a:spcPts val="1000"/>
              </a:spcBef>
              <a:spcAft>
                <a:spcPts val="0"/>
              </a:spcAft>
              <a:buClr>
                <a:srgbClr val="212529"/>
              </a:buClr>
              <a:buSzPct val="80000"/>
              <a:buChar char="•"/>
            </a:pPr>
            <a:r>
              <a:rPr lang="tr-TR" b="0" i="0">
                <a:solidFill>
                  <a:srgbClr val="212529"/>
                </a:solidFill>
              </a:rPr>
              <a:t>Fiziksel aktivite uygunluk karnesi öğrenci karnesindeki beden eğitimi ve spor ders notunu etkilemeyecek ve çocuklara ait bilgiler gizli tutularak her çocuğun kendi ailesiyle paylaşılacaktır. E-Okul veri tabanından velilerin diğer karne notlarına erişimleri gibi sağlıkla ilgili fiziksel uygunluk karnesine de ulaşımları sağlanacaktır.  Bu kapsamda, Türkiye genelinde 12 bölgede 81 il’den 7.413 beden eğitimi ve spor dersi öğretmenine sağlıkla ilgili fiziksel uygunluk karnesi eğitimi verilmiştir. Eğitim alan öğretmenler illerinde görev yapan diğer öğretmenlere İl/ilçe millî eğitim müdürlüklerince yapılacak program dahilinde eğitim verecektir. Eğitimlerin verilmesine ilişkin resmi yazı Valiliklere (İl Millî Eğitim Müdürlüğü) gönderilmiştir. </a:t>
            </a:r>
            <a:endParaRPr/>
          </a:p>
          <a:p>
            <a:pPr marL="228600" lvl="0" indent="-149860" algn="l" rtl="0">
              <a:lnSpc>
                <a:spcPct val="120000"/>
              </a:lnSpc>
              <a:spcBef>
                <a:spcPts val="1000"/>
              </a:spcBef>
              <a:spcAft>
                <a:spcPts val="0"/>
              </a:spcAft>
              <a:buClr>
                <a:schemeClr val="dk1"/>
              </a:buClr>
              <a:buSzPct val="80000"/>
              <a:buNone/>
            </a:pPr>
            <a:endParaRPr/>
          </a:p>
        </p:txBody>
      </p:sp>
      <p:sp>
        <p:nvSpPr>
          <p:cNvPr id="665" name="Google Shape;665;p56"/>
          <p:cNvSpPr txBox="1">
            <a:spLocks noGrp="1"/>
          </p:cNvSpPr>
          <p:nvPr>
            <p:ph type="ftr" sz="quarter" idx="11"/>
          </p:nvPr>
        </p:nvSpPr>
        <p:spPr>
          <a:xfrm>
            <a:off x="838200" y="6356349"/>
            <a:ext cx="105156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i="0" dirty="0">
                <a:solidFill>
                  <a:srgbClr val="212529"/>
                </a:solidFill>
              </a:rPr>
              <a:t>BEDEN EĞITIMI VE SPOR DERSI ÖĞRETMENLERINE VERILECEK "SAĞLIKLA İLGILI FIZIKSEL UYGUNLUK KARNESI " EĞITIMI </a:t>
            </a:r>
            <a:r>
              <a:rPr lang="tr-TR" u="sng" dirty="0">
                <a:solidFill>
                  <a:schemeClr val="hlink"/>
                </a:solidFill>
                <a:hlinkClick r:id="rId3"/>
              </a:rPr>
              <a:t>HTTPS://OKULSAGLIGI.MEB.GOV.TR/WWW/BEDEN-EGITIMI-VE-SPOR-DERSI-OGRETMENLERINE-VERILECEK-QUOTFIZIKSEL-AKTIVITE-UYGUNLUK-KARNESIQUOT-EGITIMI/ICERIK/47</a:t>
            </a:r>
            <a:r>
              <a:rPr lang="tr-TR" dirty="0"/>
              <a:t> (ERIŞIM TARIHI:03.02.2024)</a:t>
            </a:r>
            <a:endParaRPr dirty="0"/>
          </a:p>
          <a:p>
            <a:pPr marL="0" lvl="0" indent="0" algn="l" rtl="0">
              <a:spcBef>
                <a:spcPts val="0"/>
              </a:spcBef>
              <a:spcAft>
                <a:spcPts val="0"/>
              </a:spcAft>
              <a:buNone/>
            </a:pPr>
            <a:endParaRPr dirty="0"/>
          </a:p>
        </p:txBody>
      </p:sp>
      <p:sp>
        <p:nvSpPr>
          <p:cNvPr id="666" name="Google Shape;666;p56"/>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3" name="Google Shape;673;p57"/>
          <p:cNvSpPr txBox="1">
            <a:spLocks noGrp="1"/>
          </p:cNvSpPr>
          <p:nvPr>
            <p:ph type="dt" sz="half" idx="10"/>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tr-TR"/>
              <a:t>3/11/2023</a:t>
            </a:r>
            <a:endParaRPr/>
          </a:p>
        </p:txBody>
      </p:sp>
      <p:sp>
        <p:nvSpPr>
          <p:cNvPr id="674" name="Google Shape;674;p57"/>
          <p:cNvSpPr txBox="1">
            <a:spLocks noGrp="1"/>
          </p:cNvSpPr>
          <p:nvPr>
            <p:ph type="ftr" sz="quarter" idx="11"/>
          </p:nvPr>
        </p:nvSpPr>
        <p:spPr>
          <a:xfrm>
            <a:off x="475782" y="6288973"/>
            <a:ext cx="9430218" cy="47325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BEDEN EĞITIMI VE SPOR ÖĞRETMENLERI İÇIN SAĞLIKLA İLGILI FIZIKSEL UYGUNLUK KARNESI UYGULAMA REHBERI (2017). </a:t>
            </a:r>
            <a:r>
              <a:rPr lang="tr-TR" u="sng" dirty="0">
                <a:solidFill>
                  <a:schemeClr val="hlink"/>
                </a:solidFill>
                <a:hlinkClick r:id="rId3"/>
              </a:rPr>
              <a:t>HTTPS://OKULSAGLIGI.MEB.GOV.TR/MEB_IYS_DOSYALAR/2017_04/06161358_BEDEN_EYYTYMY_YYRETMENLERY_YYYN_FYZ._AKT._UYGUNLUK_KARNESY_UYGULAMA_REHBERY_06.04.2017.PDF</a:t>
            </a:r>
            <a:r>
              <a:rPr lang="tr-TR" dirty="0"/>
              <a:t> (ERIŞIM TARIHI: 03.02.2024)</a:t>
            </a:r>
            <a:endParaRPr dirty="0"/>
          </a:p>
          <a:p>
            <a:pPr marL="0" lvl="0" indent="0" algn="l" rtl="0">
              <a:spcBef>
                <a:spcPts val="0"/>
              </a:spcBef>
              <a:spcAft>
                <a:spcPts val="0"/>
              </a:spcAft>
              <a:buNone/>
            </a:pPr>
            <a:endParaRPr dirty="0"/>
          </a:p>
        </p:txBody>
      </p:sp>
      <p:sp>
        <p:nvSpPr>
          <p:cNvPr id="675" name="Google Shape;675;p57"/>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71</a:t>
            </a:fld>
            <a:endParaRPr/>
          </a:p>
        </p:txBody>
      </p:sp>
      <p:pic>
        <p:nvPicPr>
          <p:cNvPr id="676" name="Google Shape;676;p57"/>
          <p:cNvPicPr preferRelativeResize="0"/>
          <p:nvPr/>
        </p:nvPicPr>
        <p:blipFill rotWithShape="1">
          <a:blip r:embed="rId4">
            <a:alphaModFix/>
          </a:blip>
          <a:srcRect/>
          <a:stretch/>
        </p:blipFill>
        <p:spPr>
          <a:xfrm>
            <a:off x="1067783" y="95772"/>
            <a:ext cx="10056434" cy="595145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5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000"/>
              <a:buFont typeface="Batang"/>
              <a:buNone/>
            </a:pPr>
            <a:r>
              <a:rPr lang="tr-TR" i="0" u="none" strike="noStrike">
                <a:solidFill>
                  <a:schemeClr val="dk2"/>
                </a:solidFill>
              </a:rPr>
              <a:t>Okullarda Yiyecek ve İçecek Standartları</a:t>
            </a:r>
            <a:endParaRPr/>
          </a:p>
        </p:txBody>
      </p:sp>
      <p:sp>
        <p:nvSpPr>
          <p:cNvPr id="682" name="Google Shape;682;p58"/>
          <p:cNvSpPr txBox="1">
            <a:spLocks noGrp="1"/>
          </p:cNvSpPr>
          <p:nvPr>
            <p:ph idx="1"/>
          </p:nvPr>
        </p:nvSpPr>
        <p:spPr>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20000"/>
              </a:lnSpc>
              <a:spcBef>
                <a:spcPts val="0"/>
              </a:spcBef>
              <a:spcAft>
                <a:spcPts val="0"/>
              </a:spcAft>
              <a:buClr>
                <a:schemeClr val="dk2"/>
              </a:buClr>
              <a:buSzPts val="1600"/>
              <a:buChar char="•"/>
            </a:pPr>
            <a:r>
              <a:rPr lang="tr-TR" b="0" i="0">
                <a:solidFill>
                  <a:schemeClr val="dk2"/>
                </a:solidFill>
              </a:rPr>
              <a:t>Uygulamakta olduğumuz Türkiye Sağlıklı Beslenme ve Hareketli Hayat Programı Eylem Planı “Bölüm B2-Okullarda Obezite ile Mücadelede Yeterli ve Dengeli Beslenme ve Düzenli Fiziksel Aktivite Alışkanlığının Kazandırılması”na yönelik strateji ve aktiviteler başlığındaki çalışmalarımız kapsamında Bakanlığımız Bilim Kurulu çalışmaları çerçevesinde başta ABD Institute of Medicine; Avustralya National Healthy School Canteens Pocket Guide ve İngiltere okul çalışmaları olmak üzere Dünya’daki okul çalışmaları incelenerek okul kantinlerine yönelik </a:t>
            </a:r>
            <a:r>
              <a:rPr lang="tr-TR" i="0" u="none" strike="noStrike">
                <a:solidFill>
                  <a:schemeClr val="dk2"/>
                </a:solidFill>
              </a:rPr>
              <a:t>“Okullarda Yiyecek ve İçecek Standartları”</a:t>
            </a:r>
            <a:r>
              <a:rPr lang="tr-TR" i="0">
                <a:solidFill>
                  <a:schemeClr val="dk2"/>
                </a:solidFill>
              </a:rPr>
              <a:t> </a:t>
            </a:r>
            <a:r>
              <a:rPr lang="tr-TR" b="0" i="0">
                <a:solidFill>
                  <a:schemeClr val="dk2"/>
                </a:solidFill>
              </a:rPr>
              <a:t>hazırlanmıştır.</a:t>
            </a:r>
            <a:endParaRPr>
              <a:solidFill>
                <a:schemeClr val="dk2"/>
              </a:solidFill>
            </a:endParaRPr>
          </a:p>
        </p:txBody>
      </p:sp>
      <p:sp>
        <p:nvSpPr>
          <p:cNvPr id="685" name="Google Shape;685;p58"/>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1" name="Google Shape;691;p5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Batang"/>
              <a:buNone/>
            </a:pPr>
            <a:r>
              <a:rPr lang="tr-TR"/>
              <a:t>Okullarda Yiyecek ve İçecek </a:t>
            </a:r>
            <a:br>
              <a:rPr lang="tr-TR"/>
            </a:br>
            <a:r>
              <a:rPr lang="tr-TR"/>
              <a:t>Standartları</a:t>
            </a:r>
            <a:endParaRPr/>
          </a:p>
        </p:txBody>
      </p:sp>
      <p:pic>
        <p:nvPicPr>
          <p:cNvPr id="690" name="Google Shape;690;p59"/>
          <p:cNvPicPr preferRelativeResize="0">
            <a:picLocks noGrp="1"/>
          </p:cNvPicPr>
          <p:nvPr>
            <p:ph idx="1"/>
          </p:nvPr>
        </p:nvPicPr>
        <p:blipFill rotWithShape="1">
          <a:blip r:embed="rId3">
            <a:alphaModFix/>
          </a:blip>
          <a:srcRect/>
          <a:stretch/>
        </p:blipFill>
        <p:spPr>
          <a:xfrm>
            <a:off x="7720738" y="173376"/>
            <a:ext cx="4298542" cy="5995335"/>
          </a:xfrm>
          <a:prstGeom prst="rect">
            <a:avLst/>
          </a:prstGeom>
          <a:noFill/>
          <a:ln>
            <a:noFill/>
          </a:ln>
        </p:spPr>
      </p:pic>
      <p:sp>
        <p:nvSpPr>
          <p:cNvPr id="694" name="Google Shape;694;p59"/>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73</a:t>
            </a:fld>
            <a:endParaRPr/>
          </a:p>
        </p:txBody>
      </p:sp>
      <p:sp>
        <p:nvSpPr>
          <p:cNvPr id="695" name="Google Shape;695;p59"/>
          <p:cNvSpPr txBox="1"/>
          <p:nvPr/>
        </p:nvSpPr>
        <p:spPr>
          <a:xfrm>
            <a:off x="571500" y="2025639"/>
            <a:ext cx="6987540" cy="369331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tr-TR" sz="1800">
                <a:solidFill>
                  <a:schemeClr val="dk1"/>
                </a:solidFill>
                <a:latin typeface="Avenir"/>
                <a:ea typeface="Avenir"/>
                <a:cs typeface="Avenir"/>
                <a:sym typeface="Avenir"/>
              </a:rPr>
              <a:t>Temel amacı; öğrencilerin sağlıklı yiyecek/içecek seçimi yapmalarına yardımcı olmaktır. </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Avenir"/>
              <a:ea typeface="Avenir"/>
              <a:cs typeface="Avenir"/>
              <a:sym typeface="Avenir"/>
            </a:endParaRPr>
          </a:p>
          <a:p>
            <a:pPr marL="285750" marR="0" lvl="0" indent="-285750" algn="l" rtl="0">
              <a:spcBef>
                <a:spcPts val="0"/>
              </a:spcBef>
              <a:spcAft>
                <a:spcPts val="0"/>
              </a:spcAft>
              <a:buClr>
                <a:schemeClr val="dk1"/>
              </a:buClr>
              <a:buSzPts val="1800"/>
              <a:buFont typeface="Arial"/>
              <a:buChar char="•"/>
            </a:pPr>
            <a:r>
              <a:rPr lang="tr-TR" sz="1800">
                <a:solidFill>
                  <a:schemeClr val="dk1"/>
                </a:solidFill>
                <a:latin typeface="Avenir"/>
                <a:ea typeface="Avenir"/>
                <a:cs typeface="Avenir"/>
                <a:sym typeface="Avenir"/>
              </a:rPr>
              <a:t>Okul idaresi, kantin/çay ocağı/büfe işletmecileri ve ailelerin, </a:t>
            </a:r>
            <a:r>
              <a:rPr lang="tr-TR" sz="1800" b="1">
                <a:solidFill>
                  <a:schemeClr val="dk1"/>
                </a:solidFill>
                <a:latin typeface="Avenir"/>
                <a:ea typeface="Avenir"/>
                <a:cs typeface="Avenir"/>
                <a:sym typeface="Avenir"/>
              </a:rPr>
              <a:t>besin değeri yüksek, porsiyon ölçüleri çocuk ve ergenler için uygun (büyük olmayan/ideal porsiyonlar), aşırı miktarda yağ ve şeker içermeyen, yüksek enerjili olmayan sağlıklı gıdaların </a:t>
            </a:r>
            <a:r>
              <a:rPr lang="tr-TR" sz="1800">
                <a:solidFill>
                  <a:schemeClr val="dk1"/>
                </a:solidFill>
                <a:latin typeface="Avenir"/>
                <a:ea typeface="Avenir"/>
                <a:cs typeface="Avenir"/>
                <a:sym typeface="Avenir"/>
              </a:rPr>
              <a:t>seçiminde bu standartları kullanmaları faydalı olacaktır. </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Avenir"/>
              <a:ea typeface="Avenir"/>
              <a:cs typeface="Avenir"/>
              <a:sym typeface="Avenir"/>
            </a:endParaRPr>
          </a:p>
          <a:p>
            <a:pPr marL="285750" marR="0" lvl="0" indent="-285750" algn="l" rtl="0">
              <a:spcBef>
                <a:spcPts val="0"/>
              </a:spcBef>
              <a:spcAft>
                <a:spcPts val="0"/>
              </a:spcAft>
              <a:buClr>
                <a:schemeClr val="dk1"/>
              </a:buClr>
              <a:buSzPts val="1800"/>
              <a:buFont typeface="Arial"/>
              <a:buChar char="•"/>
            </a:pPr>
            <a:r>
              <a:rPr lang="tr-TR" sz="1800">
                <a:solidFill>
                  <a:schemeClr val="dk1"/>
                </a:solidFill>
                <a:latin typeface="Avenir"/>
                <a:ea typeface="Avenir"/>
                <a:cs typeface="Avenir"/>
                <a:sym typeface="Avenir"/>
              </a:rPr>
              <a:t>Standart, okul ortamındaki tüm aktivitelerde de (kermes, sınıf kutlamaları, Yerli Malı Haftası gibi özel gün ve haftalar vb.) sağlıklı yiyecek/içecek seçimleri hakkında doğru mesajlar vermeyi amaçlamaktadır.</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60"/>
          <p:cNvSpPr txBox="1">
            <a:spLocks noGrp="1"/>
          </p:cNvSpPr>
          <p:nvPr>
            <p:ph idx="1"/>
          </p:nvPr>
        </p:nvSpPr>
        <p:spPr>
          <a:xfrm>
            <a:off x="571499" y="1087120"/>
            <a:ext cx="11059811" cy="4899555"/>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20000"/>
              </a:lnSpc>
              <a:spcBef>
                <a:spcPts val="0"/>
              </a:spcBef>
              <a:spcAft>
                <a:spcPts val="0"/>
              </a:spcAft>
              <a:buClr>
                <a:schemeClr val="dk1"/>
              </a:buClr>
              <a:buSzPts val="1600"/>
              <a:buNone/>
            </a:pPr>
            <a:r>
              <a:rPr lang="tr-TR"/>
              <a:t>	Standartta yer alan yiyecek ve içecekler, enerji ve besin ögesi içeriklerine göre gruplandırılmıştır: </a:t>
            </a:r>
            <a:endParaRPr/>
          </a:p>
          <a:p>
            <a:pPr marL="228600" lvl="0" indent="-228600" algn="l" rtl="0">
              <a:lnSpc>
                <a:spcPct val="120000"/>
              </a:lnSpc>
              <a:spcBef>
                <a:spcPts val="1000"/>
              </a:spcBef>
              <a:spcAft>
                <a:spcPts val="0"/>
              </a:spcAft>
              <a:buClr>
                <a:srgbClr val="00B050"/>
              </a:buClr>
              <a:buSzPts val="1600"/>
              <a:buChar char="•"/>
            </a:pPr>
            <a:r>
              <a:rPr lang="tr-TR" b="1">
                <a:solidFill>
                  <a:srgbClr val="00B050"/>
                </a:solidFill>
              </a:rPr>
              <a:t>YEŞİL</a:t>
            </a:r>
            <a:r>
              <a:rPr lang="tr-TR"/>
              <a:t> → Besin değeri yüksektir. </a:t>
            </a:r>
            <a:endParaRPr/>
          </a:p>
          <a:p>
            <a:pPr marL="228600" lvl="0" indent="-228600" algn="l" rtl="0">
              <a:lnSpc>
                <a:spcPct val="120000"/>
              </a:lnSpc>
              <a:spcBef>
                <a:spcPts val="1000"/>
              </a:spcBef>
              <a:spcAft>
                <a:spcPts val="0"/>
              </a:spcAft>
              <a:buClr>
                <a:srgbClr val="FFC000"/>
              </a:buClr>
              <a:buSzPts val="1600"/>
              <a:buChar char="•"/>
            </a:pPr>
            <a:r>
              <a:rPr lang="tr-TR" b="1">
                <a:solidFill>
                  <a:srgbClr val="FFC000"/>
                </a:solidFill>
              </a:rPr>
              <a:t>TURUNCU</a:t>
            </a:r>
            <a:r>
              <a:rPr lang="tr-TR"/>
              <a:t> → Bazı besin ögelerini içermekle birlikte enerji (kalori/kkal), doymuş yağ, tuz (sodyum) ve şeker içeriği yüksek olabilir. </a:t>
            </a:r>
            <a:endParaRPr/>
          </a:p>
          <a:p>
            <a:pPr marL="228600" lvl="0" indent="-228600" algn="l" rtl="0">
              <a:lnSpc>
                <a:spcPct val="120000"/>
              </a:lnSpc>
              <a:spcBef>
                <a:spcPts val="1000"/>
              </a:spcBef>
              <a:spcAft>
                <a:spcPts val="0"/>
              </a:spcAft>
              <a:buClr>
                <a:srgbClr val="FF0000"/>
              </a:buClr>
              <a:buSzPts val="1600"/>
              <a:buChar char="•"/>
            </a:pPr>
            <a:r>
              <a:rPr lang="tr-TR" b="1">
                <a:solidFill>
                  <a:srgbClr val="FF0000"/>
                </a:solidFill>
              </a:rPr>
              <a:t>KIRMIZI</a:t>
            </a:r>
            <a:r>
              <a:rPr lang="tr-TR"/>
              <a:t> → Besin değeri düşük ve enerji (kalori/kkal), doymuş yağ, tuz (sodyum) ve şeker içeriği yüksektir.</a:t>
            </a:r>
            <a:endParaRPr/>
          </a:p>
          <a:p>
            <a:pPr marL="228600" lvl="0" indent="-228600" algn="l" rtl="0">
              <a:lnSpc>
                <a:spcPct val="120000"/>
              </a:lnSpc>
              <a:spcBef>
                <a:spcPts val="1000"/>
              </a:spcBef>
              <a:spcAft>
                <a:spcPts val="0"/>
              </a:spcAft>
              <a:buClr>
                <a:srgbClr val="00B050"/>
              </a:buClr>
              <a:buSzPts val="1600"/>
              <a:buChar char="•"/>
            </a:pPr>
            <a:r>
              <a:rPr lang="tr-TR" b="1">
                <a:solidFill>
                  <a:srgbClr val="00B050"/>
                </a:solidFill>
              </a:rPr>
              <a:t>YEŞİL</a:t>
            </a:r>
            <a:r>
              <a:rPr lang="tr-TR"/>
              <a:t> ve </a:t>
            </a:r>
            <a:r>
              <a:rPr lang="tr-TR" b="1">
                <a:solidFill>
                  <a:srgbClr val="FFC000"/>
                </a:solidFill>
              </a:rPr>
              <a:t>TURUNCU</a:t>
            </a:r>
            <a:r>
              <a:rPr lang="tr-TR"/>
              <a:t> gruptaki yiyecek ve içecekler okullarda bulundurulabilirler. Bu yiyecek ve içecekler bir yelpaze üzerinde düşünüldüğünde amaç; okullardaki yiyecek ve içeceklerin mümkün olduğunca yelpazenin </a:t>
            </a:r>
            <a:r>
              <a:rPr lang="tr-TR" b="1">
                <a:solidFill>
                  <a:srgbClr val="00B050"/>
                </a:solidFill>
              </a:rPr>
              <a:t>YEŞİL </a:t>
            </a:r>
            <a:r>
              <a:rPr lang="tr-TR"/>
              <a:t>tarafına yakın olmasıdır.</a:t>
            </a:r>
            <a:endParaRPr/>
          </a:p>
          <a:p>
            <a:pPr marL="228600" lvl="0" indent="-228600" algn="l" rtl="0">
              <a:lnSpc>
                <a:spcPct val="120000"/>
              </a:lnSpc>
              <a:spcBef>
                <a:spcPts val="1000"/>
              </a:spcBef>
              <a:spcAft>
                <a:spcPts val="0"/>
              </a:spcAft>
              <a:buClr>
                <a:srgbClr val="FF0000"/>
              </a:buClr>
              <a:buSzPts val="1600"/>
              <a:buChar char="•"/>
            </a:pPr>
            <a:r>
              <a:rPr lang="tr-TR" b="1">
                <a:solidFill>
                  <a:srgbClr val="FF0000"/>
                </a:solidFill>
              </a:rPr>
              <a:t>KIRMIZI</a:t>
            </a:r>
            <a:r>
              <a:rPr lang="tr-TR"/>
              <a:t> yiyecek ve içeceklerinse okullarda bulundurulmaması önerilmektedir.</a:t>
            </a:r>
            <a:endParaRPr/>
          </a:p>
        </p:txBody>
      </p:sp>
      <p:sp>
        <p:nvSpPr>
          <p:cNvPr id="703" name="Google Shape;703;p6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6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endParaRPr/>
          </a:p>
        </p:txBody>
      </p:sp>
      <p:pic>
        <p:nvPicPr>
          <p:cNvPr id="709" name="Google Shape;709;p61"/>
          <p:cNvPicPr preferRelativeResize="0">
            <a:picLocks noGrp="1"/>
          </p:cNvPicPr>
          <p:nvPr>
            <p:ph idx="1"/>
          </p:nvPr>
        </p:nvPicPr>
        <p:blipFill rotWithShape="1">
          <a:blip r:embed="rId3">
            <a:alphaModFix/>
          </a:blip>
          <a:srcRect/>
          <a:stretch/>
        </p:blipFill>
        <p:spPr>
          <a:xfrm>
            <a:off x="3324860" y="664192"/>
            <a:ext cx="5798820" cy="5504519"/>
          </a:xfrm>
          <a:prstGeom prst="rect">
            <a:avLst/>
          </a:prstGeom>
          <a:noFill/>
          <a:ln>
            <a:noFill/>
          </a:ln>
        </p:spPr>
      </p:pic>
      <p:sp>
        <p:nvSpPr>
          <p:cNvPr id="712" name="Google Shape;712;p61"/>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75</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6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endParaRPr/>
          </a:p>
        </p:txBody>
      </p:sp>
      <p:pic>
        <p:nvPicPr>
          <p:cNvPr id="721" name="Google Shape;721;p62"/>
          <p:cNvPicPr preferRelativeResize="0">
            <a:picLocks noGrp="1"/>
          </p:cNvPicPr>
          <p:nvPr>
            <p:ph idx="1"/>
          </p:nvPr>
        </p:nvPicPr>
        <p:blipFill rotWithShape="1">
          <a:blip r:embed="rId3">
            <a:alphaModFix/>
          </a:blip>
          <a:srcRect/>
          <a:stretch/>
        </p:blipFill>
        <p:spPr>
          <a:xfrm>
            <a:off x="7210538" y="2309735"/>
            <a:ext cx="4935220" cy="1887575"/>
          </a:xfrm>
          <a:prstGeom prst="rect">
            <a:avLst/>
          </a:prstGeom>
          <a:noFill/>
          <a:ln>
            <a:noFill/>
          </a:ln>
          <a:effectLst>
            <a:outerShdw blurRad="63500" sx="102000" sy="102000" algn="ctr" rotWithShape="0">
              <a:srgbClr val="000000">
                <a:alpha val="40000"/>
              </a:srgbClr>
            </a:outerShdw>
          </a:effectLst>
        </p:spPr>
      </p:pic>
      <p:sp>
        <p:nvSpPr>
          <p:cNvPr id="720" name="Google Shape;720;p62"/>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76</a:t>
            </a:fld>
            <a:endParaRPr/>
          </a:p>
        </p:txBody>
      </p:sp>
      <p:pic>
        <p:nvPicPr>
          <p:cNvPr id="722" name="Google Shape;722;p62"/>
          <p:cNvPicPr preferRelativeResize="0"/>
          <p:nvPr/>
        </p:nvPicPr>
        <p:blipFill rotWithShape="1">
          <a:blip r:embed="rId4">
            <a:alphaModFix/>
          </a:blip>
          <a:srcRect/>
          <a:stretch/>
        </p:blipFill>
        <p:spPr>
          <a:xfrm>
            <a:off x="132079" y="2297390"/>
            <a:ext cx="1968529" cy="1899920"/>
          </a:xfrm>
          <a:prstGeom prst="rect">
            <a:avLst/>
          </a:prstGeom>
          <a:noFill/>
          <a:ln>
            <a:noFill/>
          </a:ln>
        </p:spPr>
      </p:pic>
      <p:pic>
        <p:nvPicPr>
          <p:cNvPr id="723" name="Google Shape;723;p62"/>
          <p:cNvPicPr preferRelativeResize="0"/>
          <p:nvPr/>
        </p:nvPicPr>
        <p:blipFill rotWithShape="1">
          <a:blip r:embed="rId5">
            <a:alphaModFix/>
          </a:blip>
          <a:srcRect/>
          <a:stretch/>
        </p:blipFill>
        <p:spPr>
          <a:xfrm>
            <a:off x="2684206" y="28145"/>
            <a:ext cx="4427794" cy="5930203"/>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63"/>
          <p:cNvSpPr txBox="1">
            <a:spLocks noGrp="1"/>
          </p:cNvSpPr>
          <p:nvPr>
            <p:ph type="title"/>
          </p:nvPr>
        </p:nvSpPr>
        <p:spPr>
          <a:xfrm>
            <a:off x="1022071" y="681037"/>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Batang"/>
              <a:buNone/>
            </a:pPr>
            <a:r>
              <a:rPr lang="tr-TR" sz="4000" dirty="0"/>
              <a:t>Okul Kantinlerinde Satılacak Gıdalar ve Eğitim Kurumlarındaki Gıda İşletmelerinin Hijyen Yönünden Denetlenmesi Genelgesi</a:t>
            </a:r>
            <a:br>
              <a:rPr lang="tr-TR" sz="3600" dirty="0"/>
            </a:br>
            <a:r>
              <a:rPr lang="tr-TR" sz="3600" dirty="0"/>
              <a:t> (10 Kasım 2020)</a:t>
            </a:r>
            <a:endParaRPr dirty="0"/>
          </a:p>
        </p:txBody>
      </p:sp>
      <p:sp>
        <p:nvSpPr>
          <p:cNvPr id="729" name="Google Shape;729;p63"/>
          <p:cNvSpPr txBox="1">
            <a:spLocks noGrp="1"/>
          </p:cNvSpPr>
          <p:nvPr>
            <p:ph idx="1"/>
          </p:nvPr>
        </p:nvSpPr>
        <p:spPr>
          <a:prstGeom prst="rect">
            <a:avLst/>
          </a:prstGeom>
          <a:noFill/>
          <a:ln>
            <a:noFill/>
          </a:ln>
        </p:spPr>
        <p:txBody>
          <a:bodyPr spcFirstLastPara="1" wrap="square" lIns="91425" tIns="45700" rIns="91425" bIns="45700" anchor="t" anchorCtr="0">
            <a:normAutofit fontScale="92500" lnSpcReduction="20000"/>
          </a:bodyPr>
          <a:lstStyle/>
          <a:p>
            <a:pPr marL="228600" lvl="0" indent="-127000" algn="l" rtl="0">
              <a:lnSpc>
                <a:spcPct val="120000"/>
              </a:lnSpc>
              <a:spcBef>
                <a:spcPts val="0"/>
              </a:spcBef>
              <a:spcAft>
                <a:spcPts val="0"/>
              </a:spcAft>
              <a:buClr>
                <a:schemeClr val="dk1"/>
              </a:buClr>
              <a:buSzPts val="1600"/>
              <a:buNone/>
            </a:pPr>
            <a:endParaRPr dirty="0"/>
          </a:p>
          <a:p>
            <a:pPr marL="228600" lvl="0" indent="-228600" algn="l" rtl="0">
              <a:lnSpc>
                <a:spcPct val="120000"/>
              </a:lnSpc>
              <a:spcBef>
                <a:spcPts val="1000"/>
              </a:spcBef>
              <a:spcAft>
                <a:spcPts val="0"/>
              </a:spcAft>
              <a:buClr>
                <a:schemeClr val="dk1"/>
              </a:buClr>
              <a:buSzPts val="1600"/>
              <a:buChar char="•"/>
            </a:pPr>
            <a:r>
              <a:rPr lang="tr-TR" dirty="0"/>
              <a:t>Milli Eğitim Bakanlığı’na bağlı resmî ve özel okul/kurumların bünyesinde faaliyet gösteren kantin/kooperatif, kafeterya, büfe, çay ocağı gibi gıda işletmelerinde satışı uygun olan/satışı uygun olmayan gıda ve içecekler ile belirlenen kriterleri sağladıklarında satışı uygun olan gıda ve içecekler Sağlık Bakanlığı Bilim Kurulu önerileri doğrultusunda Sağlık Bakanlığınca belirlenir.</a:t>
            </a:r>
            <a:endParaRPr dirty="0"/>
          </a:p>
          <a:p>
            <a:pPr marL="228600" lvl="0" indent="-228600" algn="l" rtl="0">
              <a:lnSpc>
                <a:spcPct val="120000"/>
              </a:lnSpc>
              <a:spcBef>
                <a:spcPts val="1000"/>
              </a:spcBef>
              <a:spcAft>
                <a:spcPts val="0"/>
              </a:spcAft>
              <a:buClr>
                <a:schemeClr val="dk1"/>
              </a:buClr>
              <a:buSzPts val="1600"/>
              <a:buChar char="•"/>
            </a:pPr>
            <a:r>
              <a:rPr lang="tr-TR" dirty="0"/>
              <a:t>Kriterleri karşılaması hâlinde satışına izin verilen hazır ambalajlı gıdalarda okul gıdası logosu bulunması, logo bulunmayan gıdaların satışının yapılmaması gerekmektedir.</a:t>
            </a:r>
            <a:endParaRPr dirty="0"/>
          </a:p>
        </p:txBody>
      </p:sp>
      <p:sp>
        <p:nvSpPr>
          <p:cNvPr id="731" name="Google Shape;731;p63"/>
          <p:cNvSpPr txBox="1">
            <a:spLocks noGrp="1"/>
          </p:cNvSpPr>
          <p:nvPr>
            <p:ph type="ftr" sz="quarter" idx="11"/>
          </p:nvPr>
        </p:nvSpPr>
        <p:spPr>
          <a:xfrm>
            <a:off x="403123" y="6356350"/>
            <a:ext cx="11297264"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OKUL KANTINLERINDE SATILACAK GIDALAR VE EĞITIM KURUMLARINDAKI GIDA İŞLETMELERININ HIJYEN YÖNÜNDEN DENETLENMESI GENELGESI  </a:t>
            </a:r>
            <a:r>
              <a:rPr lang="tr-TR" u="sng" dirty="0">
                <a:solidFill>
                  <a:schemeClr val="hlink"/>
                </a:solidFill>
                <a:hlinkClick r:id="rId3"/>
              </a:rPr>
              <a:t>HTTP://MERKEZISGB.MEB.GOV.TR/MEB_IYS_DOSYALAR/2020_12/25134120_17151407_2020_8_SAYYLY_KANTIN_GENELGESI.PDF</a:t>
            </a:r>
            <a:r>
              <a:rPr lang="tr-TR" dirty="0"/>
              <a:t> (ERIŞIM TARIHI:03.02.2024)</a:t>
            </a:r>
            <a:endParaRPr dirty="0"/>
          </a:p>
        </p:txBody>
      </p:sp>
      <p:sp>
        <p:nvSpPr>
          <p:cNvPr id="732" name="Google Shape;732;p63"/>
          <p:cNvSpPr txBox="1">
            <a:spLocks noGrp="1"/>
          </p:cNvSpPr>
          <p:nvPr>
            <p:ph type="sldNum" sz="quarter" idx="12"/>
          </p:nvPr>
        </p:nvSpPr>
        <p:spPr>
          <a:xfrm>
            <a:off x="11130115" y="6356350"/>
            <a:ext cx="928183"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77</a:t>
            </a:fld>
            <a:endParaRPr dirty="0"/>
          </a:p>
        </p:txBody>
      </p:sp>
      <p:pic>
        <p:nvPicPr>
          <p:cNvPr id="733" name="Google Shape;733;p63" descr="Turkey | Brands of the World™"/>
          <p:cNvPicPr preferRelativeResize="0"/>
          <p:nvPr/>
        </p:nvPicPr>
        <p:blipFill rotWithShape="1">
          <a:blip r:embed="rId4">
            <a:alphaModFix/>
          </a:blip>
          <a:srcRect/>
          <a:stretch/>
        </p:blipFill>
        <p:spPr>
          <a:xfrm>
            <a:off x="10697495" y="1073150"/>
            <a:ext cx="1360803" cy="15049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6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a:t>Okul Gıdası</a:t>
            </a:r>
            <a:endParaRPr/>
          </a:p>
        </p:txBody>
      </p:sp>
      <p:sp>
        <p:nvSpPr>
          <p:cNvPr id="739" name="Google Shape;739;p64"/>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chemeClr val="dk1"/>
              </a:buClr>
              <a:buSzPts val="1600"/>
              <a:buChar char="•"/>
            </a:pPr>
            <a:r>
              <a:rPr lang="tr-TR" sz="2000" b="1"/>
              <a:t>Okul Gıdası: </a:t>
            </a:r>
            <a:r>
              <a:rPr lang="tr-TR" sz="2000"/>
              <a:t>Millî Eğitim Bakanlığına bağlı resmi ve özel okul/kurumların bünyesinde faaliyet gösteren; kantin, kafeterya, yemekhane, büfe, çay ocağı gibi gıda işletmelerinde doğrudan öğrenciye satışa/tüketime sunulacak olan Bakanlıktan </a:t>
            </a:r>
            <a:r>
              <a:rPr lang="tr-TR" sz="2000" b="1"/>
              <a:t>okul gıdası onayı almış </a:t>
            </a:r>
            <a:r>
              <a:rPr lang="tr-TR" sz="2000"/>
              <a:t>ve ambalajında </a:t>
            </a:r>
            <a:r>
              <a:rPr lang="tr-TR" sz="2000" b="1"/>
              <a:t>okul gıdası logosu </a:t>
            </a:r>
            <a:r>
              <a:rPr lang="tr-TR" sz="2000"/>
              <a:t>bulunan gıdayı ifade etmektedir.</a:t>
            </a:r>
            <a:endParaRPr/>
          </a:p>
          <a:p>
            <a:pPr marL="342900" lvl="0" indent="-342900" algn="l" rtl="0">
              <a:lnSpc>
                <a:spcPct val="150000"/>
              </a:lnSpc>
              <a:spcBef>
                <a:spcPts val="1000"/>
              </a:spcBef>
              <a:spcAft>
                <a:spcPts val="0"/>
              </a:spcAft>
              <a:buClr>
                <a:schemeClr val="dk1"/>
              </a:buClr>
              <a:buSzPts val="1600"/>
              <a:buFont typeface="Arial"/>
              <a:buChar char="•"/>
            </a:pPr>
            <a:r>
              <a:rPr lang="tr-TR" sz="2000"/>
              <a:t>Okul gıdası kriterleri </a:t>
            </a:r>
            <a:r>
              <a:rPr lang="tr-TR" sz="2000" b="1"/>
              <a:t>Sağlık Bakanlığınca </a:t>
            </a:r>
            <a:r>
              <a:rPr lang="tr-TR" sz="2000"/>
              <a:t>belirlenir. </a:t>
            </a:r>
            <a:endParaRPr/>
          </a:p>
          <a:p>
            <a:pPr marL="342900" lvl="0" indent="-342900" algn="l" rtl="0">
              <a:lnSpc>
                <a:spcPct val="110000"/>
              </a:lnSpc>
              <a:spcBef>
                <a:spcPts val="1000"/>
              </a:spcBef>
              <a:spcAft>
                <a:spcPts val="0"/>
              </a:spcAft>
              <a:buClr>
                <a:schemeClr val="dk1"/>
              </a:buClr>
              <a:buSzPts val="1600"/>
              <a:buFont typeface="Arial"/>
              <a:buChar char="•"/>
            </a:pPr>
            <a:r>
              <a:rPr lang="tr-TR" sz="2000"/>
              <a:t>Sağlık Bakanlığı belirlemiş olduğu okul gıdası kriterlerini Tarım ve Orman Bakanlığı ve Millî Eğitim Bakanlığına resmi yazı ile iletir. </a:t>
            </a:r>
            <a:endParaRPr/>
          </a:p>
          <a:p>
            <a:pPr marL="342900" lvl="0" indent="-342900" algn="l" rtl="0">
              <a:lnSpc>
                <a:spcPct val="110000"/>
              </a:lnSpc>
              <a:spcBef>
                <a:spcPts val="1000"/>
              </a:spcBef>
              <a:spcAft>
                <a:spcPts val="0"/>
              </a:spcAft>
              <a:buClr>
                <a:schemeClr val="dk1"/>
              </a:buClr>
              <a:buSzPts val="1600"/>
              <a:buFont typeface="Arial"/>
              <a:buChar char="•"/>
            </a:pPr>
            <a:r>
              <a:rPr lang="tr-TR" sz="2000"/>
              <a:t>Okul gıdası kriterleri Tarım ve Orman Bakanlığı ve Millî Eğitim Bakanlığı internet sayfasında yayımlanır.</a:t>
            </a:r>
            <a:endParaRPr/>
          </a:p>
          <a:p>
            <a:pPr marL="228600" lvl="0" indent="-127000" algn="l" rtl="0">
              <a:lnSpc>
                <a:spcPct val="120000"/>
              </a:lnSpc>
              <a:spcBef>
                <a:spcPts val="1000"/>
              </a:spcBef>
              <a:spcAft>
                <a:spcPts val="0"/>
              </a:spcAft>
              <a:buClr>
                <a:schemeClr val="dk1"/>
              </a:buClr>
              <a:buSzPts val="1600"/>
              <a:buNone/>
            </a:pPr>
            <a:endParaRPr/>
          </a:p>
        </p:txBody>
      </p:sp>
      <p:sp>
        <p:nvSpPr>
          <p:cNvPr id="741" name="Google Shape;741;p64"/>
          <p:cNvSpPr txBox="1">
            <a:spLocks noGrp="1"/>
          </p:cNvSpPr>
          <p:nvPr>
            <p:ph type="ftr" sz="quarter" idx="11"/>
          </p:nvPr>
        </p:nvSpPr>
        <p:spPr>
          <a:xfrm>
            <a:off x="727587" y="6356350"/>
            <a:ext cx="742581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OKUL GIDASI. </a:t>
            </a:r>
            <a:r>
              <a:rPr lang="tr-TR" u="sng" dirty="0">
                <a:solidFill>
                  <a:schemeClr val="hlink"/>
                </a:solidFill>
                <a:hlinkClick r:id="rId3"/>
              </a:rPr>
              <a:t>HTTPS://WWW.TARIMORMAN.GOV.TR/KONU/2054/OKUL_GIDASI</a:t>
            </a:r>
            <a:r>
              <a:rPr lang="tr-TR" dirty="0"/>
              <a:t> (03.02.2024)</a:t>
            </a:r>
            <a:endParaRPr dirty="0"/>
          </a:p>
        </p:txBody>
      </p:sp>
      <p:sp>
        <p:nvSpPr>
          <p:cNvPr id="742" name="Google Shape;742;p64"/>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78</a:t>
            </a:fld>
            <a:endParaRPr/>
          </a:p>
        </p:txBody>
      </p:sp>
      <p:pic>
        <p:nvPicPr>
          <p:cNvPr id="743" name="Google Shape;743;p64" descr="Turkey | Brands of the World™"/>
          <p:cNvPicPr preferRelativeResize="0"/>
          <p:nvPr/>
        </p:nvPicPr>
        <p:blipFill rotWithShape="1">
          <a:blip r:embed="rId4">
            <a:alphaModFix/>
          </a:blip>
          <a:srcRect/>
          <a:stretch/>
        </p:blipFill>
        <p:spPr>
          <a:xfrm>
            <a:off x="9731660" y="152367"/>
            <a:ext cx="2230120" cy="192332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65"/>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venir"/>
              <a:buNone/>
            </a:pPr>
            <a:r>
              <a:rPr lang="tr-TR" strike="noStrike" dirty="0">
                <a:latin typeface="Avenir"/>
                <a:ea typeface="Avenir"/>
                <a:cs typeface="Avenir"/>
                <a:sym typeface="Avenir"/>
              </a:rPr>
              <a:t>Sağlık Bakanlığı Bilim Kurulu Okul Gıdası Kararları</a:t>
            </a:r>
            <a:r>
              <a:rPr lang="tr-TR" dirty="0">
                <a:latin typeface="Avenir"/>
                <a:ea typeface="Avenir"/>
                <a:cs typeface="Avenir"/>
                <a:sym typeface="Avenir"/>
              </a:rPr>
              <a:t> </a:t>
            </a:r>
            <a:br>
              <a:rPr lang="tr-TR" dirty="0">
                <a:latin typeface="Avenir"/>
                <a:ea typeface="Avenir"/>
                <a:cs typeface="Avenir"/>
                <a:sym typeface="Avenir"/>
              </a:rPr>
            </a:br>
            <a:r>
              <a:rPr lang="tr-TR" dirty="0">
                <a:latin typeface="Avenir"/>
                <a:ea typeface="Avenir"/>
                <a:cs typeface="Avenir"/>
                <a:sym typeface="Avenir"/>
              </a:rPr>
              <a:t>(Mart 2022)</a:t>
            </a:r>
            <a:endParaRPr dirty="0">
              <a:latin typeface="Avenir"/>
              <a:ea typeface="Avenir"/>
              <a:cs typeface="Avenir"/>
              <a:sym typeface="Avenir"/>
            </a:endParaRPr>
          </a:p>
        </p:txBody>
      </p:sp>
      <p:pic>
        <p:nvPicPr>
          <p:cNvPr id="749" name="Google Shape;749;p65"/>
          <p:cNvPicPr preferRelativeResize="0">
            <a:picLocks noGrp="1"/>
          </p:cNvPicPr>
          <p:nvPr>
            <p:ph idx="1"/>
          </p:nvPr>
        </p:nvPicPr>
        <p:blipFill rotWithShape="1">
          <a:blip r:embed="rId3">
            <a:alphaModFix/>
          </a:blip>
          <a:srcRect/>
          <a:stretch/>
        </p:blipFill>
        <p:spPr>
          <a:xfrm>
            <a:off x="3824748" y="1170037"/>
            <a:ext cx="6253317" cy="4857137"/>
          </a:xfrm>
          <a:prstGeom prst="rect">
            <a:avLst/>
          </a:prstGeom>
          <a:noFill/>
          <a:ln>
            <a:noFill/>
          </a:ln>
        </p:spPr>
      </p:pic>
      <p:sp>
        <p:nvSpPr>
          <p:cNvPr id="751" name="Google Shape;751;p65"/>
          <p:cNvSpPr txBox="1">
            <a:spLocks noGrp="1"/>
          </p:cNvSpPr>
          <p:nvPr>
            <p:ph type="ftr" sz="quarter" idx="11"/>
          </p:nvPr>
        </p:nvSpPr>
        <p:spPr>
          <a:xfrm>
            <a:off x="838200" y="6356350"/>
            <a:ext cx="95250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OKUL GIDASI. </a:t>
            </a:r>
            <a:r>
              <a:rPr lang="tr-TR" u="sng" dirty="0">
                <a:solidFill>
                  <a:schemeClr val="hlink"/>
                </a:solidFill>
                <a:hlinkClick r:id="rId4"/>
              </a:rPr>
              <a:t>HTTPS://WWW.TARIMORMAN.GOV.TR/KONU/2054/OKUL_GIDASI</a:t>
            </a:r>
            <a:r>
              <a:rPr lang="tr-TR" dirty="0"/>
              <a:t> (03.02.2024)</a:t>
            </a:r>
            <a:endParaRPr dirty="0"/>
          </a:p>
          <a:p>
            <a:pPr marL="0" lvl="0" indent="0" algn="l" rtl="0">
              <a:spcBef>
                <a:spcPts val="0"/>
              </a:spcBef>
              <a:spcAft>
                <a:spcPts val="0"/>
              </a:spcAft>
              <a:buNone/>
            </a:pPr>
            <a:endParaRPr dirty="0"/>
          </a:p>
        </p:txBody>
      </p:sp>
      <p:sp>
        <p:nvSpPr>
          <p:cNvPr id="752" name="Google Shape;752;p65"/>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79</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Batang"/>
              <a:buNone/>
            </a:pPr>
            <a:r>
              <a:rPr lang="tr-TR" dirty="0"/>
              <a:t>Neden Okul Sağlığı?</a:t>
            </a:r>
            <a:endParaRPr dirty="0"/>
          </a:p>
        </p:txBody>
      </p:sp>
      <p:sp>
        <p:nvSpPr>
          <p:cNvPr id="147" name="Google Shape;147;p4"/>
          <p:cNvSpPr txBox="1">
            <a:spLocks noGrp="1"/>
          </p:cNvSpPr>
          <p:nvPr>
            <p:ph idx="1"/>
          </p:nvPr>
        </p:nvSpPr>
        <p:spPr>
          <a:prstGeom prst="rect">
            <a:avLst/>
          </a:prstGeom>
          <a:noFill/>
          <a:ln>
            <a:noFill/>
          </a:ln>
        </p:spPr>
        <p:txBody>
          <a:bodyPr spcFirstLastPara="1" wrap="square" lIns="91425" tIns="45700" rIns="91425" bIns="45700" anchor="t" anchorCtr="0">
            <a:normAutofit fontScale="62500" lnSpcReduction="20000"/>
          </a:bodyPr>
          <a:lstStyle/>
          <a:p>
            <a:pPr>
              <a:lnSpc>
                <a:spcPct val="120000"/>
              </a:lnSpc>
              <a:spcBef>
                <a:spcPts val="0"/>
              </a:spcBef>
              <a:buClr>
                <a:schemeClr val="dk1"/>
              </a:buClr>
              <a:buSzPct val="80000"/>
            </a:pPr>
            <a:r>
              <a:rPr lang="tr-TR" dirty="0"/>
              <a:t>Çocuklar sürekli büyüme ve gelişme içindedirler bu yüzden alınan önlemler etkilidir, kalıcı olma ihtimali yüksektir, koruyucudur.</a:t>
            </a:r>
            <a:endParaRPr dirty="0"/>
          </a:p>
          <a:p>
            <a:pPr>
              <a:lnSpc>
                <a:spcPct val="120000"/>
              </a:lnSpc>
              <a:buClr>
                <a:schemeClr val="dk1"/>
              </a:buClr>
              <a:buSzPct val="80000"/>
            </a:pPr>
            <a:r>
              <a:rPr lang="tr-TR" dirty="0"/>
              <a:t>Okul, evleri dışında toplu olarak bulundukları ilk yerdir. </a:t>
            </a:r>
          </a:p>
          <a:p>
            <a:pPr marL="0" lvl="0" indent="0" algn="l" rtl="0">
              <a:lnSpc>
                <a:spcPct val="120000"/>
              </a:lnSpc>
              <a:spcBef>
                <a:spcPts val="1000"/>
              </a:spcBef>
              <a:spcAft>
                <a:spcPts val="0"/>
              </a:spcAft>
              <a:buClr>
                <a:schemeClr val="dk1"/>
              </a:buClr>
              <a:buSzPct val="80000"/>
              <a:buNone/>
            </a:pPr>
            <a:r>
              <a:rPr lang="tr-TR" dirty="0">
                <a:solidFill>
                  <a:srgbClr val="FF0000"/>
                </a:solidFill>
              </a:rPr>
              <a:t>(ABD’de 2020 yılı için Toplam 56 milyon öğrenci! (İlk + Ortaöğretim)</a:t>
            </a:r>
            <a:endParaRPr dirty="0">
              <a:solidFill>
                <a:srgbClr val="FF0000"/>
              </a:solidFill>
            </a:endParaRPr>
          </a:p>
          <a:p>
            <a:pPr>
              <a:lnSpc>
                <a:spcPct val="120000"/>
              </a:lnSpc>
              <a:buClr>
                <a:schemeClr val="dk1"/>
              </a:buClr>
              <a:buSzPct val="80000"/>
            </a:pPr>
            <a:r>
              <a:rPr lang="tr-TR" dirty="0"/>
              <a:t>Bir arada bulunmaları bulaşıcı hastalıkların yayılmasını kolaylaştırır.</a:t>
            </a:r>
            <a:endParaRPr dirty="0"/>
          </a:p>
          <a:p>
            <a:pPr>
              <a:lnSpc>
                <a:spcPct val="120000"/>
              </a:lnSpc>
              <a:buClr>
                <a:schemeClr val="dk1"/>
              </a:buClr>
              <a:buSzPct val="80000"/>
            </a:pPr>
            <a:r>
              <a:rPr lang="tr-TR" dirty="0"/>
              <a:t>Sağlıklı öğrenebilmeleri için bedensel ve ruhsal yönden sağlıklı olmaları gerekir(</a:t>
            </a:r>
            <a:r>
              <a:rPr lang="tr-TR" dirty="0" err="1"/>
              <a:t>görme,işitme</a:t>
            </a:r>
            <a:r>
              <a:rPr lang="tr-TR" dirty="0"/>
              <a:t>...)</a:t>
            </a:r>
            <a:endParaRPr dirty="0"/>
          </a:p>
          <a:p>
            <a:pPr>
              <a:lnSpc>
                <a:spcPct val="120000"/>
              </a:lnSpc>
              <a:buClr>
                <a:schemeClr val="dk1"/>
              </a:buClr>
              <a:buSzPct val="80000"/>
            </a:pPr>
            <a:r>
              <a:rPr lang="tr-TR" dirty="0"/>
              <a:t>Okul çağı alma ve etkilenme evresidir. İyi sağlık bilgisi, doğru davranış, </a:t>
            </a:r>
            <a:r>
              <a:rPr lang="tr-TR" b="1" i="1" dirty="0"/>
              <a:t>bilinçli toplum</a:t>
            </a:r>
            <a:endParaRPr dirty="0"/>
          </a:p>
          <a:p>
            <a:pPr>
              <a:lnSpc>
                <a:spcPct val="120000"/>
              </a:lnSpc>
              <a:buClr>
                <a:schemeClr val="dk1"/>
              </a:buClr>
              <a:buSzPct val="80000"/>
            </a:pPr>
            <a:r>
              <a:rPr lang="tr-TR" dirty="0"/>
              <a:t>Okul çağında önemli bir ölüm ve sakatlık sebebi kazalardır.</a:t>
            </a:r>
            <a:endParaRPr dirty="0"/>
          </a:p>
          <a:p>
            <a:pPr>
              <a:lnSpc>
                <a:spcPct val="120000"/>
              </a:lnSpc>
              <a:buClr>
                <a:schemeClr val="dk1"/>
              </a:buClr>
              <a:buSzPct val="80000"/>
            </a:pPr>
            <a:r>
              <a:rPr lang="tr-TR" dirty="0"/>
              <a:t>Sağlık yönünden eğitildiği zaman anne-baba ve çevresine de yararlı olur.</a:t>
            </a:r>
            <a:endParaRPr dirty="0"/>
          </a:p>
          <a:p>
            <a:pPr>
              <a:lnSpc>
                <a:spcPct val="120000"/>
              </a:lnSpc>
              <a:buClr>
                <a:schemeClr val="dk1"/>
              </a:buClr>
              <a:buSzPct val="80000"/>
            </a:pPr>
            <a:r>
              <a:rPr lang="tr-TR" dirty="0"/>
              <a:t>Bir toplumun yapısında okul çok önemli bir rol oynar. Sadece anne baba üzerinde etkili olmakla kalmaz tüm toplumu etkiler.</a:t>
            </a:r>
            <a:endParaRPr dirty="0"/>
          </a:p>
          <a:p>
            <a:pPr marL="457200" lvl="0" indent="-363220" algn="l" rtl="0">
              <a:lnSpc>
                <a:spcPct val="120000"/>
              </a:lnSpc>
              <a:spcBef>
                <a:spcPts val="1000"/>
              </a:spcBef>
              <a:spcAft>
                <a:spcPts val="0"/>
              </a:spcAft>
              <a:buClr>
                <a:schemeClr val="dk1"/>
              </a:buClr>
              <a:buSzPct val="80000"/>
              <a:buFont typeface="Batang"/>
              <a:buNone/>
            </a:pPr>
            <a:endParaRPr dirty="0"/>
          </a:p>
        </p:txBody>
      </p:sp>
      <p:sp>
        <p:nvSpPr>
          <p:cNvPr id="149" name="Google Shape;149;p4"/>
          <p:cNvSpPr txBox="1">
            <a:spLocks noGrp="1"/>
          </p:cNvSpPr>
          <p:nvPr>
            <p:ph type="ftr" sz="quarter" idx="11"/>
          </p:nvPr>
        </p:nvSpPr>
        <p:spPr>
          <a:xfrm>
            <a:off x="838200" y="6351229"/>
            <a:ext cx="994041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GÜLER Ç. AKIN L. (ED.) (2015). </a:t>
            </a:r>
            <a:r>
              <a:rPr lang="tr-TR" i="1" dirty="0"/>
              <a:t>HALK SAĞLIĞI TEMEL BILGILER </a:t>
            </a:r>
            <a:r>
              <a:rPr lang="tr-TR" dirty="0"/>
              <a:t>(1. CILT) (SS:440-537).  ANKARA: HACETTEPE ÜNIVERSITESI YAYINLARI </a:t>
            </a:r>
            <a:endParaRPr dirty="0"/>
          </a:p>
          <a:p>
            <a:pPr marL="0" lvl="0" indent="0" algn="l" rtl="0">
              <a:spcBef>
                <a:spcPts val="0"/>
              </a:spcBef>
              <a:spcAft>
                <a:spcPts val="0"/>
              </a:spcAft>
              <a:buNone/>
            </a:pPr>
            <a:endParaRPr dirty="0"/>
          </a:p>
        </p:txBody>
      </p:sp>
      <p:sp>
        <p:nvSpPr>
          <p:cNvPr id="150" name="Google Shape;150;p4"/>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8</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6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endParaRPr/>
          </a:p>
        </p:txBody>
      </p:sp>
      <p:pic>
        <p:nvPicPr>
          <p:cNvPr id="758" name="Google Shape;758;p66"/>
          <p:cNvPicPr preferRelativeResize="0">
            <a:picLocks noGrp="1"/>
          </p:cNvPicPr>
          <p:nvPr>
            <p:ph idx="1"/>
          </p:nvPr>
        </p:nvPicPr>
        <p:blipFill rotWithShape="1">
          <a:blip r:embed="rId3">
            <a:alphaModFix/>
          </a:blip>
          <a:srcRect/>
          <a:stretch/>
        </p:blipFill>
        <p:spPr>
          <a:xfrm>
            <a:off x="-109591" y="0"/>
            <a:ext cx="12411181" cy="5482068"/>
          </a:xfrm>
          <a:prstGeom prst="rect">
            <a:avLst/>
          </a:prstGeom>
          <a:noFill/>
          <a:ln>
            <a:noFill/>
          </a:ln>
        </p:spPr>
      </p:pic>
      <p:sp>
        <p:nvSpPr>
          <p:cNvPr id="760" name="Google Shape;760;p66"/>
          <p:cNvSpPr txBox="1">
            <a:spLocks noGrp="1"/>
          </p:cNvSpPr>
          <p:nvPr>
            <p:ph type="ftr" sz="quarter" idx="11"/>
          </p:nvPr>
        </p:nvSpPr>
        <p:spPr>
          <a:xfrm>
            <a:off x="1111045" y="6356350"/>
            <a:ext cx="7042355"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TÜRKIYE BAĞIMLILIKLA MÜCADELE EĞITIM PROGRAMI </a:t>
            </a:r>
            <a:r>
              <a:rPr lang="tr-TR" u="sng" dirty="0">
                <a:solidFill>
                  <a:schemeClr val="hlink"/>
                </a:solidFill>
                <a:hlinkClick r:id="rId4"/>
              </a:rPr>
              <a:t>HTTPS://TBM.ORG.TR/</a:t>
            </a:r>
            <a:r>
              <a:rPr lang="tr-TR" dirty="0"/>
              <a:t> (ERIŞIM TARIHI: 03.02.2024)</a:t>
            </a:r>
            <a:endParaRPr dirty="0"/>
          </a:p>
        </p:txBody>
      </p:sp>
      <p:sp>
        <p:nvSpPr>
          <p:cNvPr id="761" name="Google Shape;761;p66"/>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80</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6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a:t>Türkiye Bağımlılıkla Mücadele Eğitim Programı</a:t>
            </a:r>
            <a:endParaRPr/>
          </a:p>
        </p:txBody>
      </p:sp>
      <p:sp>
        <p:nvSpPr>
          <p:cNvPr id="767" name="Google Shape;767;p67"/>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just" rtl="0">
              <a:lnSpc>
                <a:spcPct val="120000"/>
              </a:lnSpc>
              <a:spcBef>
                <a:spcPts val="0"/>
              </a:spcBef>
              <a:spcAft>
                <a:spcPts val="0"/>
              </a:spcAft>
              <a:buClr>
                <a:srgbClr val="212529"/>
              </a:buClr>
              <a:buSzPts val="1600"/>
              <a:buChar char="•"/>
            </a:pPr>
            <a:r>
              <a:rPr lang="tr-TR" b="0" i="0" dirty="0">
                <a:solidFill>
                  <a:srgbClr val="212529"/>
                </a:solidFill>
              </a:rPr>
              <a:t>Türkiye Bağımlılıkla Mücadele Eğitim Programı (TBM) Yeşilay tarafından geliştirilen </a:t>
            </a:r>
            <a:r>
              <a:rPr lang="tr-TR" b="1" i="0" dirty="0">
                <a:solidFill>
                  <a:srgbClr val="212529"/>
                </a:solidFill>
              </a:rPr>
              <a:t>teknoloji, tütün, alkol ve madde bağımlılıkları ile sağlıklı yaşam modüllerinden </a:t>
            </a:r>
            <a:r>
              <a:rPr lang="tr-TR" b="0" i="0" dirty="0">
                <a:solidFill>
                  <a:srgbClr val="212529"/>
                </a:solidFill>
              </a:rPr>
              <a:t>oluşan başta çocuklar ve gençler olmak üzere toplumun tamamını bu konularda bilgilendirmeyi ve farkındalıklarını arttırmayı amaçlayan bir birincil önleme programıdır.</a:t>
            </a:r>
            <a:endParaRPr dirty="0"/>
          </a:p>
          <a:p>
            <a:pPr marL="228600" lvl="0" indent="-228600" algn="just" rtl="0">
              <a:lnSpc>
                <a:spcPct val="120000"/>
              </a:lnSpc>
              <a:spcBef>
                <a:spcPts val="1000"/>
              </a:spcBef>
              <a:spcAft>
                <a:spcPts val="0"/>
              </a:spcAft>
              <a:buClr>
                <a:srgbClr val="212529"/>
              </a:buClr>
              <a:buSzPts val="1600"/>
              <a:buChar char="•"/>
            </a:pPr>
            <a:r>
              <a:rPr lang="tr-TR" b="0" i="0" dirty="0">
                <a:solidFill>
                  <a:srgbClr val="212529"/>
                </a:solidFill>
              </a:rPr>
              <a:t>Milli Eğitim Bakanlığı başta olmak üzere geliştirilen kamu, STK, özel sektör işbirlikleri ile (TBM) her yıl yaklaşık 10 milyon öğrenciye 3 milyon da yetişkine ulaşmaktadır.</a:t>
            </a:r>
            <a:endParaRPr dirty="0"/>
          </a:p>
          <a:p>
            <a:pPr marL="228600" lvl="0" indent="-127000" algn="l" rtl="0">
              <a:lnSpc>
                <a:spcPct val="120000"/>
              </a:lnSpc>
              <a:spcBef>
                <a:spcPts val="1000"/>
              </a:spcBef>
              <a:spcAft>
                <a:spcPts val="0"/>
              </a:spcAft>
              <a:buClr>
                <a:schemeClr val="dk1"/>
              </a:buClr>
              <a:buSzPts val="1600"/>
              <a:buNone/>
            </a:pPr>
            <a:endParaRPr dirty="0"/>
          </a:p>
        </p:txBody>
      </p:sp>
      <p:sp>
        <p:nvSpPr>
          <p:cNvPr id="769" name="Google Shape;769;p67"/>
          <p:cNvSpPr txBox="1">
            <a:spLocks noGrp="1"/>
          </p:cNvSpPr>
          <p:nvPr>
            <p:ph type="ftr" sz="quarter" idx="11"/>
          </p:nvPr>
        </p:nvSpPr>
        <p:spPr>
          <a:xfrm>
            <a:off x="727587" y="6356350"/>
            <a:ext cx="8819536"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TÜRKIYE BAĞIMLILIKLA MÜCADELE EĞITIM PROGRAMI </a:t>
            </a:r>
            <a:r>
              <a:rPr lang="tr-TR" u="sng" dirty="0">
                <a:solidFill>
                  <a:schemeClr val="hlink"/>
                </a:solidFill>
                <a:hlinkClick r:id="rId3"/>
              </a:rPr>
              <a:t>HTTPS://TBM.ORG.TR/</a:t>
            </a:r>
            <a:r>
              <a:rPr lang="tr-TR" dirty="0"/>
              <a:t> (ERIŞIM TARIHI:03.02.2024)</a:t>
            </a:r>
            <a:endParaRPr dirty="0"/>
          </a:p>
          <a:p>
            <a:pPr marL="0" lvl="0" indent="0" algn="l" rtl="0">
              <a:spcBef>
                <a:spcPts val="0"/>
              </a:spcBef>
              <a:spcAft>
                <a:spcPts val="0"/>
              </a:spcAft>
              <a:buNone/>
            </a:pPr>
            <a:endParaRPr dirty="0"/>
          </a:p>
        </p:txBody>
      </p:sp>
      <p:sp>
        <p:nvSpPr>
          <p:cNvPr id="770" name="Google Shape;770;p67"/>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81</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74"/>
        <p:cNvGrpSpPr/>
        <p:nvPr/>
      </p:nvGrpSpPr>
      <p:grpSpPr>
        <a:xfrm>
          <a:off x="0" y="0"/>
          <a:ext cx="0" cy="0"/>
          <a:chOff x="0" y="0"/>
          <a:chExt cx="0" cy="0"/>
        </a:xfrm>
      </p:grpSpPr>
      <p:sp>
        <p:nvSpPr>
          <p:cNvPr id="775" name="Google Shape;775;p68"/>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pic>
        <p:nvPicPr>
          <p:cNvPr id="776" name="Google Shape;776;p68"/>
          <p:cNvPicPr preferRelativeResize="0">
            <a:picLocks noGrp="1"/>
          </p:cNvPicPr>
          <p:nvPr>
            <p:ph idx="1"/>
          </p:nvPr>
        </p:nvPicPr>
        <p:blipFill rotWithShape="1">
          <a:blip r:embed="rId3">
            <a:alphaModFix/>
          </a:blip>
          <a:srcRect r="1778" b="1"/>
          <a:stretch/>
        </p:blipFill>
        <p:spPr>
          <a:xfrm>
            <a:off x="20" y="11"/>
            <a:ext cx="12191979" cy="6216640"/>
          </a:xfrm>
          <a:prstGeom prst="rect">
            <a:avLst/>
          </a:prstGeom>
          <a:noFill/>
          <a:ln>
            <a:noFill/>
          </a:ln>
        </p:spPr>
      </p:pic>
      <p:sp>
        <p:nvSpPr>
          <p:cNvPr id="779" name="Google Shape;779;p68"/>
          <p:cNvSpPr txBox="1">
            <a:spLocks noGrp="1"/>
          </p:cNvSpPr>
          <p:nvPr>
            <p:ph type="dt" sz="half" idx="10"/>
          </p:nvPr>
        </p:nvSpPr>
        <p:spPr>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r>
              <a:rPr lang="tr-TR">
                <a:solidFill>
                  <a:srgbClr val="FFFFFF"/>
                </a:solidFill>
              </a:rPr>
              <a:t>3/12/2023</a:t>
            </a:r>
            <a:endParaRPr>
              <a:solidFill>
                <a:srgbClr val="FFFFFF"/>
              </a:solidFill>
            </a:endParaRPr>
          </a:p>
        </p:txBody>
      </p:sp>
      <p:sp>
        <p:nvSpPr>
          <p:cNvPr id="778" name="Google Shape;778;p68"/>
          <p:cNvSpPr txBox="1">
            <a:spLocks noGrp="1"/>
          </p:cNvSpPr>
          <p:nvPr>
            <p:ph type="ftr" sz="quarter" idx="11"/>
          </p:nvPr>
        </p:nvSpPr>
        <p:spPr>
          <a:xfrm>
            <a:off x="838199" y="6356350"/>
            <a:ext cx="7315201" cy="36512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tr-TR" dirty="0"/>
              <a:t>TÜRKIYE BAĞIMLILIKLA MÜCADELE EĞITIM PROGRAMI </a:t>
            </a:r>
            <a:r>
              <a:rPr lang="tr-TR" u="sng" dirty="0">
                <a:solidFill>
                  <a:schemeClr val="hlink"/>
                </a:solidFill>
                <a:hlinkClick r:id="rId4"/>
              </a:rPr>
              <a:t>HTTPS://TBM.ORG.TR/</a:t>
            </a:r>
            <a:r>
              <a:rPr lang="tr-TR" dirty="0"/>
              <a:t> (ERIŞIM TARIHI:03.02.2024)</a:t>
            </a:r>
            <a:endParaRPr dirty="0"/>
          </a:p>
          <a:p>
            <a:pPr marL="0" lvl="0" indent="0" algn="l" rtl="0">
              <a:spcBef>
                <a:spcPts val="0"/>
              </a:spcBef>
              <a:spcAft>
                <a:spcPts val="0"/>
              </a:spcAft>
              <a:buNone/>
            </a:pPr>
            <a:endParaRPr sz="800" cap="none" dirty="0">
              <a:solidFill>
                <a:srgbClr val="FFFFFF"/>
              </a:solidFill>
              <a:latin typeface="Avenir"/>
              <a:ea typeface="Avenir"/>
              <a:cs typeface="Avenir"/>
              <a:sym typeface="Avenir"/>
            </a:endParaRPr>
          </a:p>
        </p:txBody>
      </p:sp>
      <p:sp>
        <p:nvSpPr>
          <p:cNvPr id="780" name="Google Shape;780;p68"/>
          <p:cNvSpPr txBox="1">
            <a:spLocks noGrp="1"/>
          </p:cNvSpPr>
          <p:nvPr>
            <p:ph type="sldNum" sz="quarter" idx="12"/>
          </p:nvPr>
        </p:nvSpPr>
        <p:spPr>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tr-TR">
                <a:solidFill>
                  <a:srgbClr val="FFFFFF"/>
                </a:solidFill>
              </a:rPr>
              <a:t>82</a:t>
            </a:fld>
            <a:endParaRPr>
              <a:solidFill>
                <a:srgbClr val="FFFFFF"/>
              </a:solidFill>
            </a:endParaRPr>
          </a:p>
        </p:txBody>
      </p:sp>
      <p:cxnSp>
        <p:nvCxnSpPr>
          <p:cNvPr id="777" name="Google Shape;777;p68"/>
          <p:cNvCxnSpPr/>
          <p:nvPr/>
        </p:nvCxnSpPr>
        <p:spPr>
          <a:xfrm rot="10800000">
            <a:off x="571500" y="6286500"/>
            <a:ext cx="11054799" cy="0"/>
          </a:xfrm>
          <a:prstGeom prst="straightConnector1">
            <a:avLst/>
          </a:prstGeom>
          <a:noFill/>
          <a:ln w="9525" cap="flat" cmpd="sng">
            <a:solidFill>
              <a:srgbClr val="FFFFFF"/>
            </a:solidFill>
            <a:prstDash val="solid"/>
            <a:miter lim="800000"/>
            <a:headEnd type="none" w="sm" len="sm"/>
            <a:tailEnd type="none" w="sm" len="sm"/>
          </a:ln>
        </p:spPr>
      </p:cxn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6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a:t>Türkiye Bağımlılıkla Mücadele Eğitim Programı</a:t>
            </a:r>
            <a:endParaRPr/>
          </a:p>
        </p:txBody>
      </p:sp>
      <p:sp>
        <p:nvSpPr>
          <p:cNvPr id="786" name="Google Shape;786;p69"/>
          <p:cNvSpPr txBox="1">
            <a:spLocks noGrp="1"/>
          </p:cNvSpPr>
          <p:nvPr>
            <p:ph idx="1"/>
          </p:nvPr>
        </p:nvSpPr>
        <p:spPr>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120000"/>
              </a:lnSpc>
              <a:spcBef>
                <a:spcPts val="0"/>
              </a:spcBef>
              <a:spcAft>
                <a:spcPts val="0"/>
              </a:spcAft>
              <a:buClr>
                <a:schemeClr val="dk1"/>
              </a:buClr>
              <a:buSzPts val="1600"/>
              <a:buChar char="•"/>
            </a:pPr>
            <a:r>
              <a:rPr lang="tr-TR" b="0" i="0" dirty="0"/>
              <a:t>Yeşilay Bilim Kurulu danışmanlığında her yaşın gelişim özelliklerine uygun farklı içerikler geliştirilmiştir. Bilimsel kanıta dayalı üretilen eğitim içerikleri Türkiye'de bağımlılık alanında bir dil birliği sağlamış, Bağımlılıkla Mücadele Üst Kurulu tarafından akredite eğitim programı olarak tanımlanmıştır.</a:t>
            </a:r>
            <a:endParaRPr dirty="0"/>
          </a:p>
          <a:p>
            <a:pPr marL="228600" lvl="0" indent="-127000" algn="l" rtl="0">
              <a:lnSpc>
                <a:spcPct val="120000"/>
              </a:lnSpc>
              <a:spcBef>
                <a:spcPts val="1000"/>
              </a:spcBef>
              <a:spcAft>
                <a:spcPts val="0"/>
              </a:spcAft>
              <a:buClr>
                <a:schemeClr val="dk1"/>
              </a:buClr>
              <a:buSzPts val="1600"/>
              <a:buNone/>
            </a:pPr>
            <a:endParaRPr dirty="0">
              <a:solidFill>
                <a:srgbClr val="212529"/>
              </a:solidFill>
            </a:endParaRPr>
          </a:p>
          <a:p>
            <a:pPr marL="228600" lvl="0" indent="-228600" algn="l" rtl="0">
              <a:lnSpc>
                <a:spcPct val="120000"/>
              </a:lnSpc>
              <a:spcBef>
                <a:spcPts val="1000"/>
              </a:spcBef>
              <a:spcAft>
                <a:spcPts val="0"/>
              </a:spcAft>
              <a:buClr>
                <a:srgbClr val="000000"/>
              </a:buClr>
              <a:buSzPts val="1600"/>
              <a:buChar char="•"/>
            </a:pPr>
            <a:r>
              <a:rPr lang="tr-TR" b="0" i="0" dirty="0">
                <a:solidFill>
                  <a:srgbClr val="000000"/>
                </a:solidFill>
              </a:rPr>
              <a:t>TBM kapsamında; </a:t>
            </a:r>
            <a:r>
              <a:rPr lang="tr-TR" b="1" i="0" dirty="0">
                <a:solidFill>
                  <a:srgbClr val="000000"/>
                </a:solidFill>
              </a:rPr>
              <a:t>yaş gruplarına özel olarak hazırlanan eğitim materyalleri</a:t>
            </a:r>
            <a:r>
              <a:rPr lang="tr-TR" b="0" i="0" dirty="0">
                <a:solidFill>
                  <a:srgbClr val="000000"/>
                </a:solidFill>
              </a:rPr>
              <a:t>; kitap, broşür, afiş ve videoları kapsamaktadır. Bu amaçla hazırlanan eğitim içeriklerine, </a:t>
            </a:r>
            <a:r>
              <a:rPr lang="tr-TR" b="1" i="0" dirty="0">
                <a:solidFill>
                  <a:srgbClr val="000000"/>
                </a:solidFill>
              </a:rPr>
              <a:t>tbm.org.tr</a:t>
            </a:r>
            <a:r>
              <a:rPr lang="tr-TR" b="0" i="0" dirty="0">
                <a:solidFill>
                  <a:srgbClr val="000000"/>
                </a:solidFill>
              </a:rPr>
              <a:t> adresinden ücretsiz olarak erişilebilmektedir.</a:t>
            </a:r>
            <a:endParaRPr b="0" i="0" dirty="0">
              <a:solidFill>
                <a:srgbClr val="212529"/>
              </a:solidFill>
            </a:endParaRPr>
          </a:p>
          <a:p>
            <a:pPr marL="228600" lvl="0" indent="-127000" algn="l" rtl="0">
              <a:lnSpc>
                <a:spcPct val="120000"/>
              </a:lnSpc>
              <a:spcBef>
                <a:spcPts val="1000"/>
              </a:spcBef>
              <a:spcAft>
                <a:spcPts val="0"/>
              </a:spcAft>
              <a:buClr>
                <a:schemeClr val="dk1"/>
              </a:buClr>
              <a:buSzPts val="1600"/>
              <a:buNone/>
            </a:pPr>
            <a:endParaRPr dirty="0"/>
          </a:p>
        </p:txBody>
      </p:sp>
      <p:sp>
        <p:nvSpPr>
          <p:cNvPr id="2" name="Google Shape;769;p67">
            <a:extLst>
              <a:ext uri="{FF2B5EF4-FFF2-40B4-BE49-F238E27FC236}">
                <a16:creationId xmlns:a16="http://schemas.microsoft.com/office/drawing/2014/main" id="{990CE19D-F5EA-64FF-188B-9825A9C8855E}"/>
              </a:ext>
            </a:extLst>
          </p:cNvPr>
          <p:cNvSpPr txBox="1">
            <a:spLocks noGrp="1"/>
          </p:cNvSpPr>
          <p:nvPr>
            <p:ph type="ftr" sz="quarter" idx="11"/>
          </p:nvPr>
        </p:nvSpPr>
        <p:spPr>
          <a:xfrm>
            <a:off x="838200" y="6356349"/>
            <a:ext cx="8819536"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TÜRKIYE BAĞIMLILIKLA MÜCADELE EĞITIM PROGRAMI </a:t>
            </a:r>
            <a:r>
              <a:rPr lang="tr-TR" u="sng" dirty="0">
                <a:solidFill>
                  <a:schemeClr val="hlink"/>
                </a:solidFill>
                <a:hlinkClick r:id="rId3"/>
              </a:rPr>
              <a:t>HTTPS://TBM.ORG.TR/</a:t>
            </a:r>
            <a:r>
              <a:rPr lang="tr-TR" dirty="0"/>
              <a:t> (ERIŞIM TARIHI:03.02.2024)</a:t>
            </a:r>
            <a:endParaRPr dirty="0"/>
          </a:p>
          <a:p>
            <a:pPr marL="0" lvl="0" indent="0" algn="l" rtl="0">
              <a:spcBef>
                <a:spcPts val="0"/>
              </a:spcBef>
              <a:spcAft>
                <a:spcPts val="0"/>
              </a:spcAft>
              <a:buNone/>
            </a:pPr>
            <a:endParaRPr dirty="0"/>
          </a:p>
        </p:txBody>
      </p:sp>
      <p:sp>
        <p:nvSpPr>
          <p:cNvPr id="789" name="Google Shape;789;p69"/>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83</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70"/>
          <p:cNvSpPr txBox="1">
            <a:spLocks noGrp="1"/>
          </p:cNvSpPr>
          <p:nvPr>
            <p:ph type="title"/>
          </p:nvPr>
        </p:nvSpPr>
        <p:spPr>
          <a:xfrm>
            <a:off x="571499" y="741680"/>
            <a:ext cx="11251533" cy="94900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Batang"/>
              <a:buNone/>
            </a:pPr>
            <a:r>
              <a:rPr lang="tr-TR" sz="3200" i="0">
                <a:latin typeface="Batang"/>
                <a:ea typeface="Batang"/>
                <a:cs typeface="Batang"/>
                <a:sym typeface="Batang"/>
              </a:rPr>
              <a:t>ÇOCUKLUK ÇAĞI OBEZİTESİNİN ÖNLENMESİ EYLEM PLANI (2019-2023)</a:t>
            </a:r>
            <a:endParaRPr/>
          </a:p>
        </p:txBody>
      </p:sp>
      <p:sp>
        <p:nvSpPr>
          <p:cNvPr id="795" name="Google Shape;795;p70"/>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ct val="80000"/>
              <a:buNone/>
            </a:pPr>
            <a:r>
              <a:rPr lang="tr-TR" sz="2400" dirty="0"/>
              <a:t>Türkiye Çocukluk Çağı Şişmanlık </a:t>
            </a:r>
            <a:r>
              <a:rPr lang="tr-TR" sz="2400" dirty="0">
                <a:solidFill>
                  <a:srgbClr val="FF0000"/>
                </a:solidFill>
              </a:rPr>
              <a:t>(COSI-TUR) 2016 Araştırması</a:t>
            </a:r>
            <a:r>
              <a:rPr lang="tr-TR" sz="2400" dirty="0"/>
              <a:t>’nın sonuçlarına göre; </a:t>
            </a:r>
            <a:endParaRPr dirty="0"/>
          </a:p>
          <a:p>
            <a:pPr marL="228600" lvl="0" indent="-228600" algn="l" rtl="0">
              <a:lnSpc>
                <a:spcPct val="120000"/>
              </a:lnSpc>
              <a:spcBef>
                <a:spcPts val="1000"/>
              </a:spcBef>
              <a:spcAft>
                <a:spcPts val="0"/>
              </a:spcAft>
              <a:buClr>
                <a:srgbClr val="FF0000"/>
              </a:buClr>
              <a:buSzPct val="80000"/>
              <a:buChar char="•"/>
            </a:pPr>
            <a:r>
              <a:rPr lang="tr-TR" sz="2400" dirty="0">
                <a:solidFill>
                  <a:srgbClr val="FF0000"/>
                </a:solidFill>
              </a:rPr>
              <a:t>Şişmanlık ve Fazla Kiloluluk:</a:t>
            </a:r>
            <a:r>
              <a:rPr lang="tr-TR" sz="2400" dirty="0"/>
              <a:t> İlkokul 2. Sınıf öğrencilerinin %9,9’u şişman, %14,6’sı fazla kilolu, %1,5’i zayıf, %74 normal </a:t>
            </a:r>
            <a:endParaRPr dirty="0"/>
          </a:p>
          <a:p>
            <a:pPr marL="228600" lvl="0" indent="-228600" algn="l" rtl="0">
              <a:lnSpc>
                <a:spcPct val="120000"/>
              </a:lnSpc>
              <a:spcBef>
                <a:spcPts val="1000"/>
              </a:spcBef>
              <a:spcAft>
                <a:spcPts val="0"/>
              </a:spcAft>
              <a:buClr>
                <a:schemeClr val="dk1"/>
              </a:buClr>
              <a:buSzPct val="80000"/>
              <a:buChar char="•"/>
            </a:pPr>
            <a:r>
              <a:rPr lang="tr-TR" sz="2400" dirty="0"/>
              <a:t>Bodurluk: Türkiye: %2.3 </a:t>
            </a:r>
            <a:endParaRPr dirty="0"/>
          </a:p>
          <a:p>
            <a:pPr marL="457200" lvl="1" indent="-228600" algn="l" rtl="0">
              <a:lnSpc>
                <a:spcPct val="120000"/>
              </a:lnSpc>
              <a:spcBef>
                <a:spcPts val="500"/>
              </a:spcBef>
              <a:spcAft>
                <a:spcPts val="0"/>
              </a:spcAft>
              <a:buClr>
                <a:schemeClr val="dk1"/>
              </a:buClr>
              <a:buSzPct val="80000"/>
              <a:buChar char="–"/>
            </a:pPr>
            <a:r>
              <a:rPr lang="tr-TR" sz="2000" dirty="0"/>
              <a:t>Kuzeydoğu Anadolu %3.5 Ortadoğu Anadolu %3.5 Güneydoğu Anadolu %5.4 </a:t>
            </a:r>
            <a:endParaRPr dirty="0"/>
          </a:p>
          <a:p>
            <a:pPr marL="228600" lvl="0" indent="-228600" algn="l" rtl="0">
              <a:lnSpc>
                <a:spcPct val="120000"/>
              </a:lnSpc>
              <a:spcBef>
                <a:spcPts val="1000"/>
              </a:spcBef>
              <a:spcAft>
                <a:spcPts val="0"/>
              </a:spcAft>
              <a:buClr>
                <a:schemeClr val="dk1"/>
              </a:buClr>
              <a:buSzPct val="80000"/>
              <a:buChar char="•"/>
            </a:pPr>
            <a:r>
              <a:rPr lang="tr-TR" sz="2400" dirty="0"/>
              <a:t>Öğrencilerin Doğum Ağırlığı: Ortalama 3179,5 g </a:t>
            </a:r>
            <a:endParaRPr dirty="0"/>
          </a:p>
          <a:p>
            <a:pPr marL="228600" lvl="0" indent="-228600" algn="l" rtl="0">
              <a:lnSpc>
                <a:spcPct val="120000"/>
              </a:lnSpc>
              <a:spcBef>
                <a:spcPts val="1000"/>
              </a:spcBef>
              <a:spcAft>
                <a:spcPts val="0"/>
              </a:spcAft>
              <a:buClr>
                <a:schemeClr val="dk1"/>
              </a:buClr>
              <a:buSzPct val="80000"/>
              <a:buChar char="•"/>
            </a:pPr>
            <a:r>
              <a:rPr lang="tr-TR" sz="2400" dirty="0"/>
              <a:t>Öğrencilerin Anne Sütü Alma Süreleri: Ortalama 15,6 ay</a:t>
            </a:r>
            <a:endParaRPr dirty="0"/>
          </a:p>
          <a:p>
            <a:pPr marL="228600" lvl="0" indent="-228600" algn="l" rtl="0">
              <a:lnSpc>
                <a:spcPct val="120000"/>
              </a:lnSpc>
              <a:spcBef>
                <a:spcPts val="1000"/>
              </a:spcBef>
              <a:spcAft>
                <a:spcPts val="0"/>
              </a:spcAft>
              <a:buClr>
                <a:schemeClr val="dk1"/>
              </a:buClr>
              <a:buSzPct val="80000"/>
              <a:buChar char="•"/>
            </a:pPr>
            <a:r>
              <a:rPr lang="tr-TR" sz="2400" dirty="0"/>
              <a:t>Öğrencilerin </a:t>
            </a:r>
            <a:r>
              <a:rPr lang="tr-TR" sz="2400" dirty="0">
                <a:solidFill>
                  <a:srgbClr val="FF0000"/>
                </a:solidFill>
              </a:rPr>
              <a:t>Sadece Anne Sütü Alma Süresi:</a:t>
            </a:r>
            <a:r>
              <a:rPr lang="tr-TR" sz="2400" dirty="0"/>
              <a:t> Ortalama 4.5 ay</a:t>
            </a:r>
            <a:endParaRPr dirty="0"/>
          </a:p>
        </p:txBody>
      </p:sp>
      <p:sp>
        <p:nvSpPr>
          <p:cNvPr id="798" name="Google Shape;798;p70"/>
          <p:cNvSpPr txBox="1">
            <a:spLocks noGrp="1"/>
          </p:cNvSpPr>
          <p:nvPr>
            <p:ph type="ftr" sz="quarter" idx="11"/>
          </p:nvPr>
        </p:nvSpPr>
        <p:spPr>
          <a:xfrm>
            <a:off x="838200" y="6288087"/>
            <a:ext cx="9496926" cy="5016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T.C. SAĞLIK BAKANLIĞI (2019). TÜRKIYE SAĞLIKLI BESLENME VE HAREKETLI HAYAT PROGRAMI YETIŞKIN VE ÇOCUKLUK ÇAĞI OBEZITESININ ÖNLENMESI VE FIZIKSEL AKTIVITE EYLEM PLANI 2019-2023. ANKARA </a:t>
            </a:r>
            <a:endParaRPr dirty="0"/>
          </a:p>
        </p:txBody>
      </p:sp>
      <p:sp>
        <p:nvSpPr>
          <p:cNvPr id="797" name="Google Shape;797;p7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84</a:t>
            </a:fld>
            <a:endParaRPr/>
          </a:p>
        </p:txBody>
      </p:sp>
      <p:pic>
        <p:nvPicPr>
          <p:cNvPr id="3" name="Resim 2">
            <a:extLst>
              <a:ext uri="{FF2B5EF4-FFF2-40B4-BE49-F238E27FC236}">
                <a16:creationId xmlns:a16="http://schemas.microsoft.com/office/drawing/2014/main" id="{FE94175A-3BA2-0CB9-458E-F41E799B82EB}"/>
              </a:ext>
            </a:extLst>
          </p:cNvPr>
          <p:cNvPicPr>
            <a:picLocks noChangeAspect="1"/>
          </p:cNvPicPr>
          <p:nvPr/>
        </p:nvPicPr>
        <p:blipFill>
          <a:blip r:embed="rId3"/>
          <a:stretch>
            <a:fillRect/>
          </a:stretch>
        </p:blipFill>
        <p:spPr>
          <a:xfrm>
            <a:off x="9399452" y="3006059"/>
            <a:ext cx="2423580" cy="3110261"/>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71"/>
          <p:cNvSpPr txBox="1">
            <a:spLocks noGrp="1"/>
          </p:cNvSpPr>
          <p:nvPr>
            <p:ph type="title"/>
          </p:nvPr>
        </p:nvSpPr>
        <p:spPr>
          <a:xfrm>
            <a:off x="650240" y="640080"/>
            <a:ext cx="11172792" cy="105060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Batang"/>
              <a:buNone/>
            </a:pPr>
            <a:r>
              <a:rPr lang="tr-TR" sz="2800" i="0">
                <a:latin typeface="Batang"/>
                <a:ea typeface="Batang"/>
                <a:cs typeface="Batang"/>
                <a:sym typeface="Batang"/>
              </a:rPr>
              <a:t>ÇOCUKLUK ÇAĞI OBEZİTESİNİN ÖNLENMESİ EYLEM PLANI </a:t>
            </a:r>
            <a:br>
              <a:rPr lang="tr-TR" sz="2800" i="0">
                <a:latin typeface="Batang"/>
                <a:ea typeface="Batang"/>
                <a:cs typeface="Batang"/>
                <a:sym typeface="Batang"/>
              </a:rPr>
            </a:br>
            <a:r>
              <a:rPr lang="tr-TR" sz="2800" i="0">
                <a:latin typeface="Batang"/>
                <a:ea typeface="Batang"/>
                <a:cs typeface="Batang"/>
                <a:sym typeface="Batang"/>
              </a:rPr>
              <a:t>(2019-2023)</a:t>
            </a:r>
            <a:endParaRPr/>
          </a:p>
        </p:txBody>
      </p:sp>
      <p:sp>
        <p:nvSpPr>
          <p:cNvPr id="805" name="Google Shape;805;p71"/>
          <p:cNvSpPr txBox="1">
            <a:spLocks noGrp="1"/>
          </p:cNvSpPr>
          <p:nvPr>
            <p:ph idx="1"/>
          </p:nvPr>
        </p:nvSpPr>
        <p:spPr>
          <a:xfrm>
            <a:off x="650240" y="1785144"/>
            <a:ext cx="11172792" cy="4476750"/>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120000"/>
              </a:lnSpc>
              <a:spcBef>
                <a:spcPts val="0"/>
              </a:spcBef>
              <a:spcAft>
                <a:spcPts val="0"/>
              </a:spcAft>
              <a:buClr>
                <a:schemeClr val="dk1"/>
              </a:buClr>
              <a:buSzPct val="80000"/>
              <a:buNone/>
            </a:pPr>
            <a:r>
              <a:rPr lang="tr-TR" sz="2400" dirty="0"/>
              <a:t>	</a:t>
            </a:r>
            <a:r>
              <a:rPr lang="tr-TR" sz="2400" b="1" dirty="0"/>
              <a:t>A. Hayata sağlıklı bir başlangıcın desteklenmesi </a:t>
            </a:r>
            <a:endParaRPr dirty="0"/>
          </a:p>
          <a:p>
            <a:pPr marL="0" lvl="0" indent="0" algn="l" rtl="0">
              <a:lnSpc>
                <a:spcPct val="120000"/>
              </a:lnSpc>
              <a:spcBef>
                <a:spcPts val="1000"/>
              </a:spcBef>
              <a:spcAft>
                <a:spcPts val="0"/>
              </a:spcAft>
              <a:buClr>
                <a:schemeClr val="dk1"/>
              </a:buClr>
              <a:buSzPct val="80000"/>
              <a:buNone/>
            </a:pPr>
            <a:r>
              <a:rPr lang="tr-TR" sz="2400" dirty="0"/>
              <a:t>“Çocukluk çağı obezitesi riskinin azaltılması ve </a:t>
            </a:r>
            <a:r>
              <a:rPr lang="tr-TR" sz="2400" dirty="0" err="1"/>
              <a:t>BOH’ların</a:t>
            </a:r>
            <a:r>
              <a:rPr lang="tr-TR" sz="2400" dirty="0"/>
              <a:t> önlenmesi için mevcut doğum öncesi ve gebelik öncesi bakım rehberliklerinin güçlendirilerek entegre edilmesi” </a:t>
            </a:r>
            <a:endParaRPr dirty="0"/>
          </a:p>
          <a:p>
            <a:pPr marL="0" lvl="0" indent="0" algn="l" rtl="0">
              <a:lnSpc>
                <a:spcPct val="120000"/>
              </a:lnSpc>
              <a:spcBef>
                <a:spcPts val="1000"/>
              </a:spcBef>
              <a:spcAft>
                <a:spcPts val="0"/>
              </a:spcAft>
              <a:buClr>
                <a:schemeClr val="dk1"/>
              </a:buClr>
              <a:buSzPct val="80000"/>
              <a:buNone/>
            </a:pPr>
            <a:r>
              <a:rPr lang="tr-TR" sz="2400" dirty="0"/>
              <a:t>Ana Öncelik: </a:t>
            </a:r>
            <a:r>
              <a:rPr lang="tr-TR" sz="2400" u="sng" dirty="0"/>
              <a:t>Mümkün olabildiğince erken yaşta/aşamada etkili bir yaklaşımı sağlamak </a:t>
            </a:r>
            <a:endParaRPr dirty="0"/>
          </a:p>
          <a:p>
            <a:pPr marL="0" lvl="0" indent="0" algn="l" rtl="0">
              <a:lnSpc>
                <a:spcPct val="120000"/>
              </a:lnSpc>
              <a:spcBef>
                <a:spcPts val="1000"/>
              </a:spcBef>
              <a:spcAft>
                <a:spcPts val="0"/>
              </a:spcAft>
              <a:buClr>
                <a:schemeClr val="dk1"/>
              </a:buClr>
              <a:buSzPct val="80000"/>
              <a:buNone/>
            </a:pPr>
            <a:r>
              <a:rPr lang="tr-TR" sz="2400" dirty="0"/>
              <a:t>	</a:t>
            </a:r>
            <a:r>
              <a:rPr lang="tr-TR" sz="2400" b="1" dirty="0"/>
              <a:t>B. Okullarda ve okul öncesinde daha sağlıklı çevrelerin teşvik edilmesi</a:t>
            </a:r>
            <a:endParaRPr dirty="0"/>
          </a:p>
          <a:p>
            <a:pPr marL="0" lvl="0" indent="0" algn="l" rtl="0">
              <a:lnSpc>
                <a:spcPct val="120000"/>
              </a:lnSpc>
              <a:spcBef>
                <a:spcPts val="1000"/>
              </a:spcBef>
              <a:spcAft>
                <a:spcPts val="0"/>
              </a:spcAft>
              <a:buClr>
                <a:schemeClr val="dk1"/>
              </a:buClr>
              <a:buSzPct val="80000"/>
              <a:buNone/>
            </a:pPr>
            <a:r>
              <a:rPr lang="tr-TR" sz="2400" dirty="0"/>
              <a:t> “Sağlıklı davranışların geliştirilmesi ve çocukların uygun büyümelerinin sağlanması, erken çocukluk döneminde sağlıklı beslenme, uyku ve fiziksel aktivitenin desteklenmesi ve rehberlik sağlanması”</a:t>
            </a:r>
            <a:endParaRPr dirty="0"/>
          </a:p>
          <a:p>
            <a:pPr marL="0" lvl="0" indent="0" algn="l" rtl="0">
              <a:lnSpc>
                <a:spcPct val="120000"/>
              </a:lnSpc>
              <a:spcBef>
                <a:spcPts val="1000"/>
              </a:spcBef>
              <a:spcAft>
                <a:spcPts val="0"/>
              </a:spcAft>
              <a:buClr>
                <a:schemeClr val="dk1"/>
              </a:buClr>
              <a:buSzPct val="80000"/>
              <a:buNone/>
            </a:pPr>
            <a:r>
              <a:rPr lang="tr-TR" sz="2400" dirty="0"/>
              <a:t>“Okul çağı çocuklar ve ergenlerde sağlık ve beslenme okuryazarlığı, fiziksel aktivitenin geliştirilmesine yönelik sağlıklı okul çevrelerinin geliştirilmesi için kapsamlı programlar uygulanması”</a:t>
            </a:r>
            <a:endParaRPr dirty="0"/>
          </a:p>
          <a:p>
            <a:pPr marL="0" lvl="0" indent="0" algn="l" rtl="0">
              <a:lnSpc>
                <a:spcPct val="120000"/>
              </a:lnSpc>
              <a:spcBef>
                <a:spcPts val="1000"/>
              </a:spcBef>
              <a:spcAft>
                <a:spcPts val="0"/>
              </a:spcAft>
              <a:buClr>
                <a:schemeClr val="dk1"/>
              </a:buClr>
              <a:buSzPct val="80000"/>
              <a:buNone/>
            </a:pPr>
            <a:r>
              <a:rPr lang="tr-TR" sz="2400" dirty="0"/>
              <a:t>Ana Öncelik: </a:t>
            </a:r>
            <a:r>
              <a:rPr lang="tr-TR" sz="2400" u="sng" dirty="0"/>
              <a:t>Okullarda çocukların sağlığını öncelik olarak belirlemek</a:t>
            </a:r>
            <a:endParaRPr dirty="0"/>
          </a:p>
        </p:txBody>
      </p:sp>
      <p:sp>
        <p:nvSpPr>
          <p:cNvPr id="808" name="Google Shape;808;p71"/>
          <p:cNvSpPr txBox="1">
            <a:spLocks noGrp="1"/>
          </p:cNvSpPr>
          <p:nvPr>
            <p:ph type="ftr" sz="quarter" idx="11"/>
          </p:nvPr>
        </p:nvSpPr>
        <p:spPr>
          <a:xfrm>
            <a:off x="530941" y="6219825"/>
            <a:ext cx="10624013" cy="5016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T.C. SAĞLIK BAKANLIĞI (2019). TÜRKIYE SAĞLIKLI BESLENME VE HAREKETLI HAYAT PROGRAMI YETIŞKIN VE ÇOCUKLUK ÇAĞI OBEZITESININ ÖNLENMESI VE FIZIKSEL AKTIVITE EYLEM PLANI 2019-2023. ANKARA </a:t>
            </a:r>
            <a:endParaRPr dirty="0"/>
          </a:p>
        </p:txBody>
      </p:sp>
      <p:sp>
        <p:nvSpPr>
          <p:cNvPr id="807" name="Google Shape;807;p71"/>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85</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72"/>
          <p:cNvSpPr txBox="1">
            <a:spLocks noGrp="1"/>
          </p:cNvSpPr>
          <p:nvPr>
            <p:ph type="title"/>
          </p:nvPr>
        </p:nvSpPr>
        <p:spPr>
          <a:xfrm>
            <a:off x="571499" y="579120"/>
            <a:ext cx="11251533" cy="111156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Batang"/>
              <a:buNone/>
            </a:pPr>
            <a:r>
              <a:rPr lang="tr-TR" sz="2800" i="0">
                <a:latin typeface="Batang"/>
                <a:ea typeface="Batang"/>
                <a:cs typeface="Batang"/>
                <a:sym typeface="Batang"/>
              </a:rPr>
              <a:t>ÇOCUKLUK ÇAĞI OBEZİTESİNİN ÖNLENMESİ EYLEM PLANI </a:t>
            </a:r>
            <a:br>
              <a:rPr lang="tr-TR" sz="2800" i="0">
                <a:latin typeface="Batang"/>
                <a:ea typeface="Batang"/>
                <a:cs typeface="Batang"/>
                <a:sym typeface="Batang"/>
              </a:rPr>
            </a:br>
            <a:r>
              <a:rPr lang="tr-TR" sz="2800" i="0">
                <a:latin typeface="Batang"/>
                <a:ea typeface="Batang"/>
                <a:cs typeface="Batang"/>
                <a:sym typeface="Batang"/>
              </a:rPr>
              <a:t>(2019-2023)</a:t>
            </a:r>
            <a:endParaRPr/>
          </a:p>
        </p:txBody>
      </p:sp>
      <p:sp>
        <p:nvSpPr>
          <p:cNvPr id="814" name="Google Shape;814;p72"/>
          <p:cNvSpPr txBox="1">
            <a:spLocks noGrp="1"/>
          </p:cNvSpPr>
          <p:nvPr>
            <p:ph idx="1"/>
          </p:nvPr>
        </p:nvSpPr>
        <p:spPr>
          <a:prstGeom prst="rect">
            <a:avLst/>
          </a:prstGeom>
          <a:noFill/>
          <a:ln>
            <a:noFill/>
          </a:ln>
        </p:spPr>
        <p:txBody>
          <a:bodyPr spcFirstLastPara="1" wrap="square" lIns="91425" tIns="45700" rIns="91425" bIns="45700" anchor="t" anchorCtr="0">
            <a:normAutofit fontScale="92500"/>
          </a:bodyPr>
          <a:lstStyle/>
          <a:p>
            <a:pPr marL="0" lvl="0" indent="0" algn="l" rtl="0">
              <a:lnSpc>
                <a:spcPct val="120000"/>
              </a:lnSpc>
              <a:spcBef>
                <a:spcPts val="0"/>
              </a:spcBef>
              <a:spcAft>
                <a:spcPts val="0"/>
              </a:spcAft>
              <a:buClr>
                <a:schemeClr val="dk1"/>
              </a:buClr>
              <a:buSzPct val="80000"/>
              <a:buNone/>
            </a:pPr>
            <a:r>
              <a:rPr lang="tr-TR" sz="2400"/>
              <a:t>	</a:t>
            </a:r>
            <a:r>
              <a:rPr lang="tr-TR" sz="2400" b="1"/>
              <a:t>C. Ailelerin bilgilendirilmesi ve güçlendirilmesi </a:t>
            </a:r>
            <a:endParaRPr/>
          </a:p>
          <a:p>
            <a:pPr marL="0" lvl="0" indent="0" algn="l" rtl="0">
              <a:lnSpc>
                <a:spcPct val="120000"/>
              </a:lnSpc>
              <a:spcBef>
                <a:spcPts val="1000"/>
              </a:spcBef>
              <a:spcAft>
                <a:spcPts val="0"/>
              </a:spcAft>
              <a:buClr>
                <a:schemeClr val="dk1"/>
              </a:buClr>
              <a:buSzPct val="80000"/>
              <a:buNone/>
            </a:pPr>
            <a:r>
              <a:rPr lang="tr-TR" sz="2400"/>
              <a:t>“Obez olan çocuk ve gençler için yaşam tarzı ağırlık yönetimi üzerine çok bileşenli aile tabanlı hizmet sağlanması” </a:t>
            </a:r>
            <a:endParaRPr/>
          </a:p>
          <a:p>
            <a:pPr marL="0" lvl="0" indent="0" algn="l" rtl="0">
              <a:lnSpc>
                <a:spcPct val="120000"/>
              </a:lnSpc>
              <a:spcBef>
                <a:spcPts val="1000"/>
              </a:spcBef>
              <a:spcAft>
                <a:spcPts val="0"/>
              </a:spcAft>
              <a:buClr>
                <a:schemeClr val="dk1"/>
              </a:buClr>
              <a:buSzPct val="80000"/>
              <a:buNone/>
            </a:pPr>
            <a:r>
              <a:rPr lang="tr-TR" sz="2400"/>
              <a:t>Ana Öncelik: </a:t>
            </a:r>
            <a:r>
              <a:rPr lang="tr-TR" sz="2400" u="sng"/>
              <a:t>Çocuklu aileleri günlük besinleri ve sağlıklı seçenekler hakkında bilgilendirmek</a:t>
            </a:r>
            <a:r>
              <a:rPr lang="tr-TR" sz="2400"/>
              <a:t> </a:t>
            </a:r>
            <a:endParaRPr/>
          </a:p>
          <a:p>
            <a:pPr marL="0" lvl="0" indent="0" algn="l" rtl="0">
              <a:lnSpc>
                <a:spcPct val="120000"/>
              </a:lnSpc>
              <a:spcBef>
                <a:spcPts val="1000"/>
              </a:spcBef>
              <a:spcAft>
                <a:spcPts val="0"/>
              </a:spcAft>
              <a:buClr>
                <a:schemeClr val="dk1"/>
              </a:buClr>
              <a:buSzPct val="80000"/>
              <a:buNone/>
            </a:pPr>
            <a:r>
              <a:rPr lang="tr-TR" sz="2400"/>
              <a:t>	</a:t>
            </a:r>
            <a:r>
              <a:rPr lang="tr-TR" sz="2400" b="1"/>
              <a:t>D. Sağlıklı seçeneklerin kolay seçenek olmasının sağlanması </a:t>
            </a:r>
            <a:endParaRPr/>
          </a:p>
          <a:p>
            <a:pPr marL="0" lvl="0" indent="0" algn="l" rtl="0">
              <a:lnSpc>
                <a:spcPct val="120000"/>
              </a:lnSpc>
              <a:spcBef>
                <a:spcPts val="1000"/>
              </a:spcBef>
              <a:spcAft>
                <a:spcPts val="0"/>
              </a:spcAft>
              <a:buClr>
                <a:schemeClr val="dk1"/>
              </a:buClr>
              <a:buSzPct val="80000"/>
              <a:buNone/>
            </a:pPr>
            <a:r>
              <a:rPr lang="tr-TR" sz="2400"/>
              <a:t>“Çocuk ve ergenler tarafından şekerli ve sağlıksız gıdaların alımını azaltan ve sağlıklı gıdaların alımını teşvik eden kapsamlı programların uygulanması” </a:t>
            </a:r>
            <a:endParaRPr/>
          </a:p>
          <a:p>
            <a:pPr marL="0" lvl="0" indent="0" algn="l" rtl="0">
              <a:lnSpc>
                <a:spcPct val="120000"/>
              </a:lnSpc>
              <a:spcBef>
                <a:spcPts val="1000"/>
              </a:spcBef>
              <a:spcAft>
                <a:spcPts val="0"/>
              </a:spcAft>
              <a:buClr>
                <a:schemeClr val="dk1"/>
              </a:buClr>
              <a:buSzPct val="80000"/>
              <a:buNone/>
            </a:pPr>
            <a:r>
              <a:rPr lang="tr-TR" sz="2400"/>
              <a:t>Ana Öncelik: </a:t>
            </a:r>
            <a:r>
              <a:rPr lang="tr-TR" sz="2400" u="sng"/>
              <a:t>Çocuklara sağlıklı gıda seçeneklerinin geniş bir şekilde sunulmasını/erişilebilirliğini sağlamak</a:t>
            </a:r>
            <a:endParaRPr/>
          </a:p>
        </p:txBody>
      </p:sp>
      <p:sp>
        <p:nvSpPr>
          <p:cNvPr id="817" name="Google Shape;817;p72"/>
          <p:cNvSpPr txBox="1">
            <a:spLocks noGrp="1"/>
          </p:cNvSpPr>
          <p:nvPr>
            <p:ph type="ftr" sz="quarter" idx="11"/>
          </p:nvPr>
        </p:nvSpPr>
        <p:spPr>
          <a:xfrm>
            <a:off x="593622" y="6219825"/>
            <a:ext cx="10515600" cy="5016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T.C. SAĞLIK BAKANLIĞI (2019). TÜRKIYE SAĞLIKLI BESLENME VE HAREKETLI HAYAT PROGRAMI YETIŞKIN VE ÇOCUKLUK ÇAĞI OBEZITESININ ÖNLENMESI VE FIZIKSEL AKTIVITE EYLEM PLANI 2019-2023. ANKARA </a:t>
            </a:r>
            <a:endParaRPr dirty="0"/>
          </a:p>
        </p:txBody>
      </p:sp>
      <p:sp>
        <p:nvSpPr>
          <p:cNvPr id="816" name="Google Shape;816;p72"/>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86</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73"/>
          <p:cNvSpPr txBox="1">
            <a:spLocks noGrp="1"/>
          </p:cNvSpPr>
          <p:nvPr>
            <p:ph type="title"/>
          </p:nvPr>
        </p:nvSpPr>
        <p:spPr>
          <a:xfrm>
            <a:off x="571499" y="690880"/>
            <a:ext cx="11251533" cy="99980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Batang"/>
              <a:buNone/>
            </a:pPr>
            <a:r>
              <a:rPr lang="tr-TR" sz="2800" i="0">
                <a:latin typeface="Batang"/>
                <a:ea typeface="Batang"/>
                <a:cs typeface="Batang"/>
                <a:sym typeface="Batang"/>
              </a:rPr>
              <a:t>ÇOCUKLUK ÇAĞI OBEZİTESİNİN ÖNLENMESİ EYLEM PLANI </a:t>
            </a:r>
            <a:br>
              <a:rPr lang="tr-TR" sz="2800" i="0">
                <a:latin typeface="Batang"/>
                <a:ea typeface="Batang"/>
                <a:cs typeface="Batang"/>
                <a:sym typeface="Batang"/>
              </a:rPr>
            </a:br>
            <a:r>
              <a:rPr lang="tr-TR" sz="2800" i="0">
                <a:latin typeface="Batang"/>
                <a:ea typeface="Batang"/>
                <a:cs typeface="Batang"/>
                <a:sym typeface="Batang"/>
              </a:rPr>
              <a:t>(2019-2023)</a:t>
            </a:r>
            <a:endParaRPr/>
          </a:p>
        </p:txBody>
      </p:sp>
      <p:sp>
        <p:nvSpPr>
          <p:cNvPr id="823" name="Google Shape;823;p73"/>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1920"/>
              <a:buNone/>
            </a:pPr>
            <a:r>
              <a:rPr lang="tr-TR" sz="2400"/>
              <a:t>	</a:t>
            </a:r>
            <a:r>
              <a:rPr lang="tr-TR" sz="2400" b="1"/>
              <a:t>E. Çocuklara yönelik pazarlama baskısının azaltılması </a:t>
            </a:r>
            <a:endParaRPr/>
          </a:p>
          <a:p>
            <a:pPr marL="0" lvl="0" indent="0" algn="l" rtl="0">
              <a:lnSpc>
                <a:spcPct val="120000"/>
              </a:lnSpc>
              <a:spcBef>
                <a:spcPts val="1000"/>
              </a:spcBef>
              <a:spcAft>
                <a:spcPts val="0"/>
              </a:spcAft>
              <a:buClr>
                <a:schemeClr val="dk1"/>
              </a:buClr>
              <a:buSzPts val="1920"/>
              <a:buNone/>
            </a:pPr>
            <a:r>
              <a:rPr lang="tr-TR" sz="2400"/>
              <a:t>Ana Öncelik: Çocukların yüksek yağ, tuz ve şeker içeren gıda /içecek reklamlarına maruz kalmalarını sınırlamak, konuyla ilgili mevzuat ve düzenlemeler geliştirmek gibi etkili önlemler almak ve mevzuatın etkin bir şekilde uygulanabilmesi için mekanizmalar oluşturmak. </a:t>
            </a:r>
            <a:endParaRPr/>
          </a:p>
          <a:p>
            <a:pPr marL="0" lvl="0" indent="0" algn="l" rtl="0">
              <a:lnSpc>
                <a:spcPct val="120000"/>
              </a:lnSpc>
              <a:spcBef>
                <a:spcPts val="1000"/>
              </a:spcBef>
              <a:spcAft>
                <a:spcPts val="0"/>
              </a:spcAft>
              <a:buClr>
                <a:schemeClr val="dk1"/>
              </a:buClr>
              <a:buSzPts val="1920"/>
              <a:buNone/>
            </a:pPr>
            <a:r>
              <a:rPr lang="tr-TR" sz="2400"/>
              <a:t>“Sağlıksız gıdaların pazarlanma gücü ve çocuk ve ergenlerin pazarlama maruziyetinin azaltılması için alkolsüz içecekler ve gıda pazarlamaları üzerine DSÖ öneri setlerinin uygulanması”</a:t>
            </a:r>
            <a:endParaRPr/>
          </a:p>
        </p:txBody>
      </p:sp>
      <p:sp>
        <p:nvSpPr>
          <p:cNvPr id="826" name="Google Shape;826;p73"/>
          <p:cNvSpPr txBox="1">
            <a:spLocks noGrp="1"/>
          </p:cNvSpPr>
          <p:nvPr>
            <p:ph type="ftr" sz="quarter" idx="11"/>
          </p:nvPr>
        </p:nvSpPr>
        <p:spPr>
          <a:xfrm>
            <a:off x="838200" y="6167120"/>
            <a:ext cx="9496926" cy="5016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T.C. SAĞLIK BAKANLIĞI (2019). TÜRKIYE SAĞLIKLI BESLENME VE HAREKETLI HAYAT PROGRAMI YETIŞKIN VE ÇOCUKLUK ÇAĞI OBEZITESININ ÖNLENMESI VE FIZIKSEL AKTIVITE EYLEM PLANI 2019-2023. ANKARA </a:t>
            </a:r>
            <a:endParaRPr dirty="0"/>
          </a:p>
        </p:txBody>
      </p:sp>
      <p:sp>
        <p:nvSpPr>
          <p:cNvPr id="825" name="Google Shape;825;p73"/>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87</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30"/>
        <p:cNvGrpSpPr/>
        <p:nvPr/>
      </p:nvGrpSpPr>
      <p:grpSpPr>
        <a:xfrm>
          <a:off x="0" y="0"/>
          <a:ext cx="0" cy="0"/>
          <a:chOff x="0" y="0"/>
          <a:chExt cx="0" cy="0"/>
        </a:xfrm>
      </p:grpSpPr>
      <p:sp>
        <p:nvSpPr>
          <p:cNvPr id="831" name="Google Shape;831;p74"/>
          <p:cNvSpPr/>
          <p:nvPr/>
        </p:nvSpPr>
        <p:spPr>
          <a:xfrm>
            <a:off x="1"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832" name="Google Shape;832;p74"/>
          <p:cNvSpPr txBox="1">
            <a:spLocks noGrp="1"/>
          </p:cNvSpPr>
          <p:nvPr>
            <p:ph type="title"/>
          </p:nvPr>
        </p:nvSpPr>
        <p:spPr>
          <a:xfrm>
            <a:off x="521208" y="786384"/>
            <a:ext cx="3509192" cy="200819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000"/>
              <a:buFont typeface="Batang"/>
              <a:buNone/>
            </a:pPr>
            <a:r>
              <a:rPr lang="tr-TR" dirty="0"/>
              <a:t>Okul Çağı Aşılamaları</a:t>
            </a:r>
            <a:endParaRPr dirty="0"/>
          </a:p>
        </p:txBody>
      </p:sp>
      <p:sp>
        <p:nvSpPr>
          <p:cNvPr id="839" name="Google Shape;839;p74"/>
          <p:cNvSpPr txBox="1">
            <a:spLocks noGrp="1"/>
          </p:cNvSpPr>
          <p:nvPr>
            <p:ph type="sldNum" sz="quarter" idx="12"/>
          </p:nvPr>
        </p:nvSpPr>
        <p:spPr>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tr-TR"/>
              <a:t>88</a:t>
            </a:fld>
            <a:endParaRPr/>
          </a:p>
        </p:txBody>
      </p:sp>
      <p:cxnSp>
        <p:nvCxnSpPr>
          <p:cNvPr id="833" name="Google Shape;833;p74"/>
          <p:cNvCxnSpPr/>
          <p:nvPr/>
        </p:nvCxnSpPr>
        <p:spPr>
          <a:xfrm rot="10800000">
            <a:off x="568602" y="576201"/>
            <a:ext cx="11054799" cy="0"/>
          </a:xfrm>
          <a:prstGeom prst="straightConnector1">
            <a:avLst/>
          </a:prstGeom>
          <a:noFill/>
          <a:ln w="9525" cap="flat" cmpd="sng">
            <a:solidFill>
              <a:schemeClr val="dk1"/>
            </a:solidFill>
            <a:prstDash val="solid"/>
            <a:miter lim="800000"/>
            <a:headEnd type="none" w="sm" len="sm"/>
            <a:tailEnd type="none" w="sm" len="sm"/>
          </a:ln>
        </p:spPr>
      </p:cxnSp>
      <p:cxnSp>
        <p:nvCxnSpPr>
          <p:cNvPr id="835" name="Google Shape;835;p74"/>
          <p:cNvCxnSpPr/>
          <p:nvPr/>
        </p:nvCxnSpPr>
        <p:spPr>
          <a:xfrm>
            <a:off x="4419600" y="588336"/>
            <a:ext cx="0" cy="5698164"/>
          </a:xfrm>
          <a:prstGeom prst="straightConnector1">
            <a:avLst/>
          </a:prstGeom>
          <a:noFill/>
          <a:ln w="9525" cap="flat" cmpd="sng">
            <a:solidFill>
              <a:schemeClr val="dk1"/>
            </a:solidFill>
            <a:prstDash val="solid"/>
            <a:miter lim="800000"/>
            <a:headEnd type="none" w="sm" len="sm"/>
            <a:tailEnd type="none" w="sm" len="sm"/>
          </a:ln>
        </p:spPr>
      </p:cxnSp>
      <p:pic>
        <p:nvPicPr>
          <p:cNvPr id="840" name="Google Shape;840;p74"/>
          <p:cNvPicPr preferRelativeResize="0"/>
          <p:nvPr/>
        </p:nvPicPr>
        <p:blipFill rotWithShape="1">
          <a:blip r:embed="rId3">
            <a:alphaModFix/>
          </a:blip>
          <a:srcRect/>
          <a:stretch/>
        </p:blipFill>
        <p:spPr>
          <a:xfrm>
            <a:off x="4030400" y="571500"/>
            <a:ext cx="7757385" cy="5872397"/>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75"/>
          <p:cNvSpPr txBox="1">
            <a:spLocks noGrp="1"/>
          </p:cNvSpPr>
          <p:nvPr>
            <p:ph type="title"/>
          </p:nvPr>
        </p:nvSpPr>
        <p:spPr>
          <a:xfrm>
            <a:off x="838200" y="84074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dirty="0"/>
              <a:t>Okul Çağı Çocuklarının Aşılamaları</a:t>
            </a:r>
            <a:endParaRPr dirty="0"/>
          </a:p>
        </p:txBody>
      </p:sp>
      <p:sp>
        <p:nvSpPr>
          <p:cNvPr id="849" name="Google Shape;849;p75"/>
          <p:cNvSpPr txBox="1">
            <a:spLocks noGrp="1"/>
          </p:cNvSpPr>
          <p:nvPr>
            <p:ph idx="1"/>
          </p:nvPr>
        </p:nvSpPr>
        <p:spPr>
          <a:xfrm>
            <a:off x="838200" y="2298841"/>
            <a:ext cx="10321413" cy="392498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20000"/>
              </a:lnSpc>
              <a:spcBef>
                <a:spcPts val="0"/>
              </a:spcBef>
              <a:spcAft>
                <a:spcPts val="0"/>
              </a:spcAft>
              <a:buClr>
                <a:srgbClr val="474747"/>
              </a:buClr>
              <a:buSzPct val="80000"/>
              <a:buNone/>
            </a:pPr>
            <a:r>
              <a:rPr lang="tr-TR" b="0" i="0" dirty="0">
                <a:solidFill>
                  <a:srgbClr val="474747"/>
                </a:solidFill>
              </a:rPr>
              <a:t>İlköğretim 1. ve 8.sınıf okul çağı aşılamalarının</a:t>
            </a:r>
            <a:r>
              <a:rPr lang="tr-TR" b="1" i="0" dirty="0">
                <a:solidFill>
                  <a:srgbClr val="474747"/>
                </a:solidFill>
              </a:rPr>
              <a:t>,</a:t>
            </a:r>
            <a:r>
              <a:rPr lang="tr-TR" b="0" i="0" dirty="0">
                <a:solidFill>
                  <a:srgbClr val="474747"/>
                </a:solidFill>
              </a:rPr>
              <a:t> Bağışıklama Danışma Kurulu tavsiyesi doğrultusunda 3 Haziran 2020 tarihinde değiştirilerek Aile Hekimliği Birimlerinde uygulanmasına karar verildi.</a:t>
            </a:r>
            <a:br>
              <a:rPr lang="tr-TR" b="0" i="0" dirty="0">
                <a:solidFill>
                  <a:srgbClr val="474747"/>
                </a:solidFill>
              </a:rPr>
            </a:br>
            <a:br>
              <a:rPr lang="tr-TR" b="0" i="0" dirty="0">
                <a:solidFill>
                  <a:srgbClr val="474747"/>
                </a:solidFill>
              </a:rPr>
            </a:br>
            <a:r>
              <a:rPr lang="tr-TR" b="1" i="0" dirty="0">
                <a:solidFill>
                  <a:srgbClr val="474747"/>
                </a:solidFill>
              </a:rPr>
              <a:t>İlköğretim 1. sınıfta KKK (Kızamık, Kızamıkçık, Kabakulak) aşısının 2. dozu ve </a:t>
            </a:r>
            <a:r>
              <a:rPr lang="tr-TR" b="1" i="0" dirty="0" err="1">
                <a:solidFill>
                  <a:srgbClr val="474747"/>
                </a:solidFill>
              </a:rPr>
              <a:t>DaBT</a:t>
            </a:r>
            <a:r>
              <a:rPr lang="tr-TR" b="1" i="0" dirty="0">
                <a:solidFill>
                  <a:srgbClr val="474747"/>
                </a:solidFill>
              </a:rPr>
              <a:t>-İPA (Difteri, Boğmaca, </a:t>
            </a:r>
            <a:r>
              <a:rPr lang="tr-TR" b="1" i="0" dirty="0" err="1">
                <a:solidFill>
                  <a:srgbClr val="474747"/>
                </a:solidFill>
              </a:rPr>
              <a:t>Tetanoz</a:t>
            </a:r>
            <a:r>
              <a:rPr lang="tr-TR" b="1" i="0" dirty="0">
                <a:solidFill>
                  <a:srgbClr val="474747"/>
                </a:solidFill>
              </a:rPr>
              <a:t>, Çocuk Felci)  aşısının pekiştirme dozu, 8. Sınıfta da </a:t>
            </a:r>
            <a:r>
              <a:rPr lang="tr-TR" b="1" i="0" dirty="0" err="1">
                <a:solidFill>
                  <a:srgbClr val="474747"/>
                </a:solidFill>
              </a:rPr>
              <a:t>Td</a:t>
            </a:r>
            <a:r>
              <a:rPr lang="tr-TR" b="1" i="0" dirty="0">
                <a:solidFill>
                  <a:srgbClr val="474747"/>
                </a:solidFill>
              </a:rPr>
              <a:t> (</a:t>
            </a:r>
            <a:r>
              <a:rPr lang="tr-TR" b="1" i="0" dirty="0" err="1">
                <a:solidFill>
                  <a:srgbClr val="474747"/>
                </a:solidFill>
              </a:rPr>
              <a:t>Tetanoz</a:t>
            </a:r>
            <a:r>
              <a:rPr lang="tr-TR" b="1" i="0" dirty="0">
                <a:solidFill>
                  <a:srgbClr val="474747"/>
                </a:solidFill>
              </a:rPr>
              <a:t>, Difteri) aşısının pekiştirme dozu uygulanıyor.   </a:t>
            </a:r>
            <a:br>
              <a:rPr lang="tr-TR" b="0" i="0" dirty="0">
                <a:solidFill>
                  <a:srgbClr val="474747"/>
                </a:solidFill>
              </a:rPr>
            </a:br>
            <a:endParaRPr lang="tr-TR" b="0" i="0" dirty="0">
              <a:solidFill>
                <a:srgbClr val="474747"/>
              </a:solidFill>
            </a:endParaRPr>
          </a:p>
          <a:p>
            <a:pPr marL="0" lvl="0" indent="0" algn="l" rtl="0">
              <a:lnSpc>
                <a:spcPct val="120000"/>
              </a:lnSpc>
              <a:spcBef>
                <a:spcPts val="0"/>
              </a:spcBef>
              <a:spcAft>
                <a:spcPts val="0"/>
              </a:spcAft>
              <a:buClr>
                <a:srgbClr val="474747"/>
              </a:buClr>
              <a:buSzPct val="80000"/>
              <a:buNone/>
            </a:pPr>
            <a:endParaRPr lang="tr-TR" dirty="0">
              <a:solidFill>
                <a:srgbClr val="474747"/>
              </a:solidFill>
            </a:endParaRPr>
          </a:p>
          <a:p>
            <a:pPr marL="0" lvl="0" indent="0" algn="l" rtl="0">
              <a:lnSpc>
                <a:spcPct val="120000"/>
              </a:lnSpc>
              <a:spcBef>
                <a:spcPts val="0"/>
              </a:spcBef>
              <a:spcAft>
                <a:spcPts val="0"/>
              </a:spcAft>
              <a:buClr>
                <a:srgbClr val="474747"/>
              </a:buClr>
              <a:buSzPct val="80000"/>
              <a:buNone/>
            </a:pPr>
            <a:br>
              <a:rPr lang="tr-TR" b="0" i="0" dirty="0">
                <a:solidFill>
                  <a:schemeClr val="tx1">
                    <a:lumMod val="95000"/>
                    <a:lumOff val="5000"/>
                  </a:schemeClr>
                </a:solidFill>
              </a:rPr>
            </a:b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Batang"/>
              <a:buNone/>
            </a:pPr>
            <a:r>
              <a:rPr lang="tr-TR"/>
              <a:t>Temel Sağlık Hizmetlerinde(Okul Sağlığı İçin) Olması Gereken Hizmetler:</a:t>
            </a:r>
            <a:endParaRPr/>
          </a:p>
        </p:txBody>
      </p:sp>
      <p:sp>
        <p:nvSpPr>
          <p:cNvPr id="156" name="Google Shape;156;p5"/>
          <p:cNvSpPr txBox="1">
            <a:spLocks noGrp="1"/>
          </p:cNvSpPr>
          <p:nvPr>
            <p:ph idx="1"/>
          </p:nvPr>
        </p:nvSpPr>
        <p:spPr>
          <a:prstGeom prst="rect">
            <a:avLst/>
          </a:prstGeom>
          <a:noFill/>
          <a:ln>
            <a:noFill/>
          </a:ln>
        </p:spPr>
        <p:txBody>
          <a:bodyPr spcFirstLastPara="1" wrap="square" lIns="91425" tIns="45700" rIns="91425" bIns="45700" anchor="t" anchorCtr="0">
            <a:normAutofit fontScale="92500" lnSpcReduction="20000"/>
          </a:bodyPr>
          <a:lstStyle/>
          <a:p>
            <a:pPr marL="457200" lvl="0" indent="-457200" algn="l" rtl="0">
              <a:lnSpc>
                <a:spcPct val="120000"/>
              </a:lnSpc>
              <a:spcBef>
                <a:spcPts val="0"/>
              </a:spcBef>
              <a:spcAft>
                <a:spcPts val="0"/>
              </a:spcAft>
              <a:buClr>
                <a:schemeClr val="dk1"/>
              </a:buClr>
              <a:buSzPts val="1600"/>
              <a:buFont typeface="Batang"/>
              <a:buAutoNum type="arabicPeriod"/>
            </a:pPr>
            <a:r>
              <a:rPr lang="tr-TR" dirty="0"/>
              <a:t>Güncel sağlık sorunlarından korunma için </a:t>
            </a:r>
            <a:r>
              <a:rPr lang="tr-TR" dirty="0">
                <a:solidFill>
                  <a:srgbClr val="FF0000"/>
                </a:solidFill>
              </a:rPr>
              <a:t>sağlık eğitimi</a:t>
            </a:r>
            <a:endParaRPr dirty="0">
              <a:solidFill>
                <a:srgbClr val="FF0000"/>
              </a:solidFill>
            </a:endParaRPr>
          </a:p>
          <a:p>
            <a:pPr marL="457200" lvl="0" indent="-457200" algn="l" rtl="0">
              <a:lnSpc>
                <a:spcPct val="120000"/>
              </a:lnSpc>
              <a:spcBef>
                <a:spcPts val="1000"/>
              </a:spcBef>
              <a:spcAft>
                <a:spcPts val="0"/>
              </a:spcAft>
              <a:buClr>
                <a:schemeClr val="dk1"/>
              </a:buClr>
              <a:buSzPts val="1600"/>
              <a:buFont typeface="Batang"/>
              <a:buAutoNum type="arabicPeriod"/>
            </a:pPr>
            <a:r>
              <a:rPr lang="tr-TR" dirty="0"/>
              <a:t>Yeterli ve dengeli/</a:t>
            </a:r>
            <a:r>
              <a:rPr lang="tr-TR" dirty="0">
                <a:solidFill>
                  <a:srgbClr val="FF0000"/>
                </a:solidFill>
              </a:rPr>
              <a:t>sağlıklı beslenme</a:t>
            </a:r>
            <a:endParaRPr dirty="0">
              <a:solidFill>
                <a:srgbClr val="FF0000"/>
              </a:solidFill>
            </a:endParaRPr>
          </a:p>
          <a:p>
            <a:pPr marL="457200" lvl="0" indent="-457200" algn="l" rtl="0">
              <a:lnSpc>
                <a:spcPct val="120000"/>
              </a:lnSpc>
              <a:spcBef>
                <a:spcPts val="1000"/>
              </a:spcBef>
              <a:spcAft>
                <a:spcPts val="0"/>
              </a:spcAft>
              <a:buClr>
                <a:schemeClr val="dk1"/>
              </a:buClr>
              <a:buSzPts val="1600"/>
              <a:buFont typeface="Batang"/>
              <a:buAutoNum type="arabicPeriod"/>
            </a:pPr>
            <a:r>
              <a:rPr lang="tr-TR" dirty="0">
                <a:solidFill>
                  <a:srgbClr val="FF0000"/>
                </a:solidFill>
              </a:rPr>
              <a:t>Temiz su</a:t>
            </a:r>
            <a:r>
              <a:rPr lang="tr-TR" dirty="0"/>
              <a:t> sağlanması ve </a:t>
            </a:r>
            <a:r>
              <a:rPr lang="tr-TR" dirty="0">
                <a:solidFill>
                  <a:srgbClr val="FF0000"/>
                </a:solidFill>
              </a:rPr>
              <a:t>kişisel hijyenin geliştirilmesi</a:t>
            </a:r>
            <a:endParaRPr dirty="0">
              <a:solidFill>
                <a:srgbClr val="FF0000"/>
              </a:solidFill>
            </a:endParaRPr>
          </a:p>
          <a:p>
            <a:pPr marL="457200" lvl="0" indent="-457200" algn="l" rtl="0">
              <a:lnSpc>
                <a:spcPct val="120000"/>
              </a:lnSpc>
              <a:spcBef>
                <a:spcPts val="1000"/>
              </a:spcBef>
              <a:spcAft>
                <a:spcPts val="0"/>
              </a:spcAft>
              <a:buClr>
                <a:schemeClr val="dk1"/>
              </a:buClr>
              <a:buSzPts val="1600"/>
              <a:buFont typeface="Batang"/>
              <a:buAutoNum type="arabicPeriod"/>
            </a:pPr>
            <a:r>
              <a:rPr lang="tr-TR" dirty="0"/>
              <a:t>Aile planlaması eğitimi (Cinsel Sağlık ve Üreme Sağlığı)</a:t>
            </a:r>
            <a:endParaRPr dirty="0"/>
          </a:p>
          <a:p>
            <a:pPr marL="457200" lvl="0" indent="-457200" algn="l" rtl="0">
              <a:lnSpc>
                <a:spcPct val="120000"/>
              </a:lnSpc>
              <a:spcBef>
                <a:spcPts val="1000"/>
              </a:spcBef>
              <a:spcAft>
                <a:spcPts val="0"/>
              </a:spcAft>
              <a:buClr>
                <a:schemeClr val="dk1"/>
              </a:buClr>
              <a:buSzPts val="1600"/>
              <a:buFont typeface="Batang"/>
              <a:buAutoNum type="arabicPeriod"/>
            </a:pPr>
            <a:r>
              <a:rPr lang="tr-TR" dirty="0"/>
              <a:t>Önemli bulaşıcı hastalıklar için </a:t>
            </a:r>
            <a:r>
              <a:rPr lang="tr-TR" dirty="0">
                <a:solidFill>
                  <a:srgbClr val="FF0000"/>
                </a:solidFill>
              </a:rPr>
              <a:t>bağışıklama</a:t>
            </a:r>
            <a:endParaRPr dirty="0">
              <a:solidFill>
                <a:srgbClr val="FF0000"/>
              </a:solidFill>
            </a:endParaRPr>
          </a:p>
          <a:p>
            <a:pPr marL="457200" lvl="0" indent="-457200" algn="l" rtl="0">
              <a:lnSpc>
                <a:spcPct val="120000"/>
              </a:lnSpc>
              <a:spcBef>
                <a:spcPts val="1000"/>
              </a:spcBef>
              <a:spcAft>
                <a:spcPts val="0"/>
              </a:spcAft>
              <a:buClr>
                <a:schemeClr val="dk1"/>
              </a:buClr>
              <a:buSzPts val="1600"/>
              <a:buFont typeface="Batang"/>
              <a:buAutoNum type="arabicPeriod"/>
            </a:pPr>
            <a:r>
              <a:rPr lang="tr-TR" dirty="0"/>
              <a:t>Yöresel endemik hastalıklardan korunma ve kontrol</a:t>
            </a:r>
            <a:endParaRPr dirty="0"/>
          </a:p>
          <a:p>
            <a:pPr marL="457200" lvl="0" indent="-457200" algn="l" rtl="0">
              <a:lnSpc>
                <a:spcPct val="120000"/>
              </a:lnSpc>
              <a:spcBef>
                <a:spcPts val="1000"/>
              </a:spcBef>
              <a:spcAft>
                <a:spcPts val="0"/>
              </a:spcAft>
              <a:buClr>
                <a:schemeClr val="dk1"/>
              </a:buClr>
              <a:buSzPts val="1600"/>
              <a:buFont typeface="Batang"/>
              <a:buAutoNum type="arabicPeriod"/>
            </a:pPr>
            <a:r>
              <a:rPr lang="tr-TR" dirty="0"/>
              <a:t>Yaygın hastalıklar ve yaralanmalar için uygun tedavi</a:t>
            </a:r>
            <a:endParaRPr dirty="0"/>
          </a:p>
          <a:p>
            <a:pPr marL="457200" lvl="0" indent="-457200" algn="l" rtl="0">
              <a:lnSpc>
                <a:spcPct val="120000"/>
              </a:lnSpc>
              <a:spcBef>
                <a:spcPts val="1000"/>
              </a:spcBef>
              <a:spcAft>
                <a:spcPts val="0"/>
              </a:spcAft>
              <a:buClr>
                <a:schemeClr val="dk1"/>
              </a:buClr>
              <a:buSzPts val="1600"/>
              <a:buFont typeface="Batang"/>
              <a:buAutoNum type="arabicPeriod"/>
            </a:pPr>
            <a:r>
              <a:rPr lang="tr-TR" dirty="0"/>
              <a:t>Tedavide temel ilaçların sağlanması</a:t>
            </a:r>
            <a:endParaRPr dirty="0"/>
          </a:p>
        </p:txBody>
      </p:sp>
      <p:sp>
        <p:nvSpPr>
          <p:cNvPr id="158" name="Google Shape;158;p5"/>
          <p:cNvSpPr txBox="1">
            <a:spLocks noGrp="1"/>
          </p:cNvSpPr>
          <p:nvPr>
            <p:ph type="ftr" sz="quarter" idx="11"/>
          </p:nvPr>
        </p:nvSpPr>
        <p:spPr>
          <a:xfrm>
            <a:off x="838200" y="6310312"/>
            <a:ext cx="1027471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GÜLER Ç. AKIN L. (ED.) (2015). </a:t>
            </a:r>
            <a:r>
              <a:rPr lang="tr-TR" i="1" dirty="0"/>
              <a:t>HALK SAĞLIĞI TEMEL BILGILER </a:t>
            </a:r>
            <a:r>
              <a:rPr lang="tr-TR" dirty="0"/>
              <a:t>(1. CILT) (SS:440-537).  ANKARA: HACETTEPE ÜNIVERSITESI YAYINLARI </a:t>
            </a:r>
            <a:endParaRPr dirty="0"/>
          </a:p>
          <a:p>
            <a:pPr marL="0" lvl="0" indent="0" algn="l" rtl="0">
              <a:spcBef>
                <a:spcPts val="0"/>
              </a:spcBef>
              <a:spcAft>
                <a:spcPts val="0"/>
              </a:spcAft>
              <a:buNone/>
            </a:pPr>
            <a:endParaRPr dirty="0"/>
          </a:p>
        </p:txBody>
      </p:sp>
      <p:sp>
        <p:nvSpPr>
          <p:cNvPr id="159" name="Google Shape;159;p5"/>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9</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76"/>
          <p:cNvSpPr/>
          <p:nvPr/>
        </p:nvSpPr>
        <p:spPr>
          <a:xfrm>
            <a:off x="1"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855" name="Google Shape;855;p76"/>
          <p:cNvSpPr txBox="1">
            <a:spLocks noGrp="1"/>
          </p:cNvSpPr>
          <p:nvPr>
            <p:ph type="title"/>
          </p:nvPr>
        </p:nvSpPr>
        <p:spPr>
          <a:xfrm>
            <a:off x="521207" y="822960"/>
            <a:ext cx="10608909" cy="529627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000"/>
              <a:buFont typeface="Batang"/>
              <a:buNone/>
            </a:pPr>
            <a:r>
              <a:rPr lang="tr-TR" dirty="0"/>
              <a:t>Ergen (Adolesan) Sağlığı</a:t>
            </a:r>
            <a:endParaRPr dirty="0"/>
          </a:p>
        </p:txBody>
      </p:sp>
      <p:sp>
        <p:nvSpPr>
          <p:cNvPr id="861" name="Google Shape;861;p76"/>
          <p:cNvSpPr txBox="1">
            <a:spLocks noGrp="1"/>
          </p:cNvSpPr>
          <p:nvPr>
            <p:ph type="sldNum" sz="quarter" idx="12"/>
          </p:nvPr>
        </p:nvSpPr>
        <p:spPr>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tr-TR"/>
              <a:t>90</a:t>
            </a:fld>
            <a:endParaRPr/>
          </a:p>
        </p:txBody>
      </p:sp>
      <p:pic>
        <p:nvPicPr>
          <p:cNvPr id="3" name="Resim 2">
            <a:extLst>
              <a:ext uri="{FF2B5EF4-FFF2-40B4-BE49-F238E27FC236}">
                <a16:creationId xmlns:a16="http://schemas.microsoft.com/office/drawing/2014/main" id="{D86FDEF8-8CD9-EB52-8B6B-0E02DD796A5E}"/>
              </a:ext>
            </a:extLst>
          </p:cNvPr>
          <p:cNvPicPr>
            <a:picLocks noChangeAspect="1"/>
          </p:cNvPicPr>
          <p:nvPr/>
        </p:nvPicPr>
        <p:blipFill>
          <a:blip r:embed="rId3"/>
          <a:stretch>
            <a:fillRect/>
          </a:stretch>
        </p:blipFill>
        <p:spPr>
          <a:xfrm>
            <a:off x="3425727" y="2290829"/>
            <a:ext cx="7259063" cy="3353268"/>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76"/>
          <p:cNvSpPr/>
          <p:nvPr/>
        </p:nvSpPr>
        <p:spPr>
          <a:xfrm>
            <a:off x="1"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859" name="Google Shape;859;p76"/>
          <p:cNvSpPr txBox="1">
            <a:spLocks noGrp="1"/>
          </p:cNvSpPr>
          <p:nvPr>
            <p:ph type="ftr" sz="quarter" idx="11"/>
          </p:nvPr>
        </p:nvSpPr>
        <p:spPr>
          <a:xfrm>
            <a:off x="639097" y="6356350"/>
            <a:ext cx="9674942" cy="36512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tr-TR" sz="800" dirty="0"/>
              <a:t>WHO – ADOLESCENT HEALTH. </a:t>
            </a:r>
            <a:r>
              <a:rPr lang="tr-TR" sz="800" u="sng" dirty="0">
                <a:solidFill>
                  <a:schemeClr val="hlink"/>
                </a:solidFill>
                <a:hlinkClick r:id="rId3"/>
              </a:rPr>
              <a:t>HTTPS://WWW.WHO.INT/HEALTH-TOPICS/ADOLESCENT-HEALTH#TAB=TAB_1</a:t>
            </a:r>
            <a:r>
              <a:rPr lang="tr-TR" sz="800" dirty="0"/>
              <a:t> (ERIŞIM TARIHI:03.02.2024</a:t>
            </a:r>
            <a:r>
              <a:rPr lang="tr-TR" sz="600" dirty="0"/>
              <a:t>)</a:t>
            </a:r>
            <a:endParaRPr sz="600" dirty="0"/>
          </a:p>
        </p:txBody>
      </p:sp>
      <p:sp>
        <p:nvSpPr>
          <p:cNvPr id="861" name="Google Shape;861;p76"/>
          <p:cNvSpPr txBox="1">
            <a:spLocks noGrp="1"/>
          </p:cNvSpPr>
          <p:nvPr>
            <p:ph type="sldNum" sz="quarter" idx="12"/>
          </p:nvPr>
        </p:nvSpPr>
        <p:spPr>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tr-TR"/>
              <a:t>91</a:t>
            </a:fld>
            <a:endParaRPr/>
          </a:p>
        </p:txBody>
      </p:sp>
      <p:grpSp>
        <p:nvGrpSpPr>
          <p:cNvPr id="862" name="Google Shape;862;p76"/>
          <p:cNvGrpSpPr/>
          <p:nvPr/>
        </p:nvGrpSpPr>
        <p:grpSpPr>
          <a:xfrm>
            <a:off x="412955" y="580103"/>
            <a:ext cx="11218657" cy="5243825"/>
            <a:chOff x="0" y="0"/>
            <a:chExt cx="7880423" cy="4762242"/>
          </a:xfrm>
        </p:grpSpPr>
        <p:cxnSp>
          <p:nvCxnSpPr>
            <p:cNvPr id="863" name="Google Shape;863;p76"/>
            <p:cNvCxnSpPr/>
            <p:nvPr/>
          </p:nvCxnSpPr>
          <p:spPr>
            <a:xfrm>
              <a:off x="0" y="0"/>
              <a:ext cx="7880423" cy="0"/>
            </a:xfrm>
            <a:prstGeom prst="straightConnector1">
              <a:avLst/>
            </a:prstGeom>
            <a:solidFill>
              <a:schemeClr val="accent2"/>
            </a:solidFill>
            <a:ln w="12700" cap="flat" cmpd="sng">
              <a:solidFill>
                <a:schemeClr val="accent2"/>
              </a:solidFill>
              <a:prstDash val="solid"/>
              <a:miter lim="800000"/>
              <a:headEnd type="none" w="sm" len="sm"/>
              <a:tailEnd type="none" w="sm" len="sm"/>
            </a:ln>
          </p:spPr>
        </p:cxnSp>
        <p:sp>
          <p:nvSpPr>
            <p:cNvPr id="864" name="Google Shape;864;p76"/>
            <p:cNvSpPr/>
            <p:nvPr/>
          </p:nvSpPr>
          <p:spPr>
            <a:xfrm>
              <a:off x="0" y="0"/>
              <a:ext cx="7880423" cy="11905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76"/>
            <p:cNvSpPr txBox="1"/>
            <p:nvPr/>
          </p:nvSpPr>
          <p:spPr>
            <a:xfrm>
              <a:off x="0" y="0"/>
              <a:ext cx="7880423" cy="1190560"/>
            </a:xfrm>
            <a:prstGeom prst="rect">
              <a:avLst/>
            </a:prstGeom>
            <a:no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Clr>
                  <a:schemeClr val="dk1"/>
                </a:buClr>
                <a:buSzPts val="1800"/>
                <a:buFont typeface="Avenir"/>
                <a:buNone/>
              </a:pPr>
              <a:r>
                <a:rPr lang="tr-TR" sz="1800" dirty="0">
                  <a:solidFill>
                    <a:schemeClr val="dk1"/>
                  </a:solidFill>
                  <a:latin typeface="Avenir"/>
                  <a:ea typeface="Avenir"/>
                  <a:cs typeface="Avenir"/>
                  <a:sym typeface="Avenir"/>
                </a:rPr>
                <a:t>Ergenli</a:t>
              </a:r>
              <a:r>
                <a:rPr lang="tr-TR" sz="1800" dirty="0">
                  <a:latin typeface="Avenir"/>
                  <a:ea typeface="Avenir"/>
                  <a:cs typeface="Avenir"/>
                  <a:sym typeface="Avenir"/>
                </a:rPr>
                <a:t>k, </a:t>
              </a:r>
              <a:r>
                <a:rPr lang="tr-TR" sz="1800" dirty="0">
                  <a:solidFill>
                    <a:srgbClr val="FF0000"/>
                  </a:solidFill>
                  <a:latin typeface="Avenir"/>
                  <a:ea typeface="Avenir"/>
                  <a:cs typeface="Avenir"/>
                  <a:sym typeface="Avenir"/>
                </a:rPr>
                <a:t>10 ila 19 </a:t>
              </a:r>
              <a:r>
                <a:rPr lang="tr-TR" sz="1800" dirty="0">
                  <a:solidFill>
                    <a:schemeClr val="dk1"/>
                  </a:solidFill>
                  <a:latin typeface="Avenir"/>
                  <a:ea typeface="Avenir"/>
                  <a:cs typeface="Avenir"/>
                  <a:sym typeface="Avenir"/>
                </a:rPr>
                <a:t>yaşları arasındaki çocukluk ve yetişkinlik arasındaki yaşam aşamasıdır. </a:t>
              </a:r>
              <a:endParaRPr sz="1800" dirty="0">
                <a:solidFill>
                  <a:schemeClr val="dk1"/>
                </a:solidFill>
                <a:latin typeface="Avenir"/>
                <a:ea typeface="Avenir"/>
                <a:cs typeface="Avenir"/>
                <a:sym typeface="Avenir"/>
              </a:endParaRPr>
            </a:p>
          </p:txBody>
        </p:sp>
        <p:cxnSp>
          <p:nvCxnSpPr>
            <p:cNvPr id="866" name="Google Shape;866;p76"/>
            <p:cNvCxnSpPr/>
            <p:nvPr/>
          </p:nvCxnSpPr>
          <p:spPr>
            <a:xfrm>
              <a:off x="0" y="1190560"/>
              <a:ext cx="7880423" cy="0"/>
            </a:xfrm>
            <a:prstGeom prst="straightConnector1">
              <a:avLst/>
            </a:prstGeom>
            <a:solidFill>
              <a:srgbClr val="AD7A72"/>
            </a:solidFill>
            <a:ln w="12700" cap="flat" cmpd="sng">
              <a:solidFill>
                <a:srgbClr val="AD7A72"/>
              </a:solidFill>
              <a:prstDash val="solid"/>
              <a:miter lim="800000"/>
              <a:headEnd type="none" w="sm" len="sm"/>
              <a:tailEnd type="none" w="sm" len="sm"/>
            </a:ln>
          </p:spPr>
        </p:cxnSp>
        <p:sp>
          <p:nvSpPr>
            <p:cNvPr id="867" name="Google Shape;867;p76"/>
            <p:cNvSpPr/>
            <p:nvPr/>
          </p:nvSpPr>
          <p:spPr>
            <a:xfrm>
              <a:off x="0" y="1190560"/>
              <a:ext cx="7880423" cy="11905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76"/>
            <p:cNvSpPr txBox="1"/>
            <p:nvPr/>
          </p:nvSpPr>
          <p:spPr>
            <a:xfrm>
              <a:off x="0" y="1190560"/>
              <a:ext cx="7880423" cy="1190560"/>
            </a:xfrm>
            <a:prstGeom prst="rect">
              <a:avLst/>
            </a:prstGeom>
            <a:no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Clr>
                  <a:schemeClr val="dk1"/>
                </a:buClr>
                <a:buSzPts val="1800"/>
                <a:buFont typeface="Avenir"/>
                <a:buNone/>
              </a:pPr>
              <a:r>
                <a:rPr lang="tr-TR" sz="1800" dirty="0">
                  <a:solidFill>
                    <a:schemeClr val="dk1"/>
                  </a:solidFill>
                  <a:latin typeface="Avenir"/>
                  <a:ea typeface="Avenir"/>
                  <a:cs typeface="Avenir"/>
                  <a:sym typeface="Avenir"/>
                </a:rPr>
                <a:t>İnsan gelişiminin benzersiz bir aşaması ve sağlığın temellerinin atılması için önemli bir zamandır. Ergenler </a:t>
              </a:r>
              <a:r>
                <a:rPr lang="tr-TR" sz="1800" b="1" dirty="0">
                  <a:solidFill>
                    <a:schemeClr val="dk1"/>
                  </a:solidFill>
                  <a:latin typeface="Avenir"/>
                  <a:ea typeface="Avenir"/>
                  <a:cs typeface="Avenir"/>
                  <a:sym typeface="Avenir"/>
                </a:rPr>
                <a:t>hızlı fiziksel, bilişsel ve psikososyal büyüme </a:t>
              </a:r>
              <a:r>
                <a:rPr lang="tr-TR" sz="1800" dirty="0">
                  <a:solidFill>
                    <a:schemeClr val="dk1"/>
                  </a:solidFill>
                  <a:latin typeface="Avenir"/>
                  <a:ea typeface="Avenir"/>
                  <a:cs typeface="Avenir"/>
                  <a:sym typeface="Avenir"/>
                </a:rPr>
                <a:t>yaşarlar. Bu onların nasıl hissettiklerini, düşündüklerini, karar verdiklerini ve etraflarındaki dünyayla etkileşimlerini etkiler. </a:t>
              </a:r>
              <a:endParaRPr sz="1800" dirty="0">
                <a:solidFill>
                  <a:schemeClr val="dk1"/>
                </a:solidFill>
                <a:latin typeface="Avenir"/>
                <a:ea typeface="Avenir"/>
                <a:cs typeface="Avenir"/>
                <a:sym typeface="Avenir"/>
              </a:endParaRPr>
            </a:p>
          </p:txBody>
        </p:sp>
        <p:cxnSp>
          <p:nvCxnSpPr>
            <p:cNvPr id="869" name="Google Shape;869;p76"/>
            <p:cNvCxnSpPr/>
            <p:nvPr/>
          </p:nvCxnSpPr>
          <p:spPr>
            <a:xfrm>
              <a:off x="0" y="2381121"/>
              <a:ext cx="7880423" cy="0"/>
            </a:xfrm>
            <a:prstGeom prst="straightConnector1">
              <a:avLst/>
            </a:prstGeom>
            <a:solidFill>
              <a:srgbClr val="A57D7A"/>
            </a:solidFill>
            <a:ln w="12700" cap="flat" cmpd="sng">
              <a:solidFill>
                <a:srgbClr val="A57D7A"/>
              </a:solidFill>
              <a:prstDash val="solid"/>
              <a:miter lim="800000"/>
              <a:headEnd type="none" w="sm" len="sm"/>
              <a:tailEnd type="none" w="sm" len="sm"/>
            </a:ln>
          </p:spPr>
        </p:cxnSp>
        <p:sp>
          <p:nvSpPr>
            <p:cNvPr id="870" name="Google Shape;870;p76"/>
            <p:cNvSpPr/>
            <p:nvPr/>
          </p:nvSpPr>
          <p:spPr>
            <a:xfrm>
              <a:off x="0" y="2381121"/>
              <a:ext cx="7880423" cy="11905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76"/>
            <p:cNvSpPr txBox="1"/>
            <p:nvPr/>
          </p:nvSpPr>
          <p:spPr>
            <a:xfrm>
              <a:off x="0" y="2381121"/>
              <a:ext cx="7880423" cy="1190560"/>
            </a:xfrm>
            <a:prstGeom prst="rect">
              <a:avLst/>
            </a:prstGeom>
            <a:no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Clr>
                  <a:schemeClr val="dk1"/>
                </a:buClr>
                <a:buSzPts val="1800"/>
                <a:buFont typeface="Avenir"/>
                <a:buNone/>
              </a:pPr>
              <a:r>
                <a:rPr lang="tr-TR" sz="1800" dirty="0">
                  <a:solidFill>
                    <a:schemeClr val="dk1"/>
                  </a:solidFill>
                  <a:latin typeface="Avenir"/>
                  <a:ea typeface="Avenir"/>
                  <a:cs typeface="Avenir"/>
                  <a:sym typeface="Avenir"/>
                </a:rPr>
                <a:t>Hayatın sağlıklı bir aşaması olarak düşünülmesine rağmen, ergenlik yıllarında önemli </a:t>
              </a:r>
              <a:r>
                <a:rPr lang="tr-TR" sz="1800" u="sng" dirty="0">
                  <a:solidFill>
                    <a:schemeClr val="dk1"/>
                  </a:solidFill>
                  <a:latin typeface="Avenir"/>
                  <a:ea typeface="Avenir"/>
                  <a:cs typeface="Avenir"/>
                  <a:sym typeface="Avenir"/>
                </a:rPr>
                <a:t>ölüm, hastalık ve yaralanmalar</a:t>
              </a:r>
              <a:r>
                <a:rPr lang="tr-TR" sz="1800" dirty="0">
                  <a:solidFill>
                    <a:schemeClr val="dk1"/>
                  </a:solidFill>
                  <a:latin typeface="Avenir"/>
                  <a:ea typeface="Avenir"/>
                  <a:cs typeface="Avenir"/>
                  <a:sym typeface="Avenir"/>
                </a:rPr>
                <a:t> vardır. Bunun çoğu önlenebilir veya tedavi edilebilir. </a:t>
              </a:r>
              <a:endParaRPr sz="1800" dirty="0">
                <a:solidFill>
                  <a:schemeClr val="dk1"/>
                </a:solidFill>
                <a:latin typeface="Avenir"/>
                <a:ea typeface="Avenir"/>
                <a:cs typeface="Avenir"/>
                <a:sym typeface="Avenir"/>
              </a:endParaRPr>
            </a:p>
          </p:txBody>
        </p:sp>
        <p:cxnSp>
          <p:nvCxnSpPr>
            <p:cNvPr id="872" name="Google Shape;872;p76"/>
            <p:cNvCxnSpPr/>
            <p:nvPr/>
          </p:nvCxnSpPr>
          <p:spPr>
            <a:xfrm>
              <a:off x="0" y="3571682"/>
              <a:ext cx="7880423" cy="0"/>
            </a:xfrm>
            <a:prstGeom prst="straightConnector1">
              <a:avLst/>
            </a:prstGeom>
            <a:solidFill>
              <a:srgbClr val="9D8383"/>
            </a:solidFill>
            <a:ln w="12700" cap="flat" cmpd="sng">
              <a:solidFill>
                <a:srgbClr val="9D8383"/>
              </a:solidFill>
              <a:prstDash val="solid"/>
              <a:miter lim="800000"/>
              <a:headEnd type="none" w="sm" len="sm"/>
              <a:tailEnd type="none" w="sm" len="sm"/>
            </a:ln>
          </p:spPr>
        </p:cxnSp>
        <p:sp>
          <p:nvSpPr>
            <p:cNvPr id="873" name="Google Shape;873;p76"/>
            <p:cNvSpPr/>
            <p:nvPr/>
          </p:nvSpPr>
          <p:spPr>
            <a:xfrm>
              <a:off x="0" y="3571682"/>
              <a:ext cx="7880423" cy="11905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76"/>
            <p:cNvSpPr txBox="1"/>
            <p:nvPr/>
          </p:nvSpPr>
          <p:spPr>
            <a:xfrm>
              <a:off x="0" y="3571682"/>
              <a:ext cx="7880423" cy="1190560"/>
            </a:xfrm>
            <a:prstGeom prst="rect">
              <a:avLst/>
            </a:prstGeom>
            <a:no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Clr>
                  <a:schemeClr val="dk1"/>
                </a:buClr>
                <a:buSzPts val="1800"/>
                <a:buFont typeface="Avenir"/>
                <a:buNone/>
              </a:pPr>
              <a:r>
                <a:rPr lang="tr-TR" sz="1800" dirty="0">
                  <a:solidFill>
                    <a:schemeClr val="dk1"/>
                  </a:solidFill>
                  <a:latin typeface="Avenir"/>
                  <a:ea typeface="Avenir"/>
                  <a:cs typeface="Avenir"/>
                  <a:sym typeface="Avenir"/>
                </a:rPr>
                <a:t>Bu aşamada ergenler, örneğin diyet, fiziksel aktivite, madde kullanımı ve cinsel aktivite ile ilgili olarak kendi sağlıklarını ve çevrelerindeki diğer kişilerin sağlığını koruyabilecek veya sağlıklarını şimdi ve gelecekte riske atabilecek davranış kalıpları oluşturabilirler.</a:t>
              </a:r>
              <a:endParaRPr sz="1800" dirty="0">
                <a:solidFill>
                  <a:schemeClr val="dk1"/>
                </a:solidFill>
                <a:latin typeface="Avenir"/>
                <a:ea typeface="Avenir"/>
                <a:cs typeface="Avenir"/>
                <a:sym typeface="Avenir"/>
              </a:endParaRPr>
            </a:p>
          </p:txBody>
        </p:sp>
      </p:grpSp>
      <p:pic>
        <p:nvPicPr>
          <p:cNvPr id="3" name="Resim 2">
            <a:extLst>
              <a:ext uri="{FF2B5EF4-FFF2-40B4-BE49-F238E27FC236}">
                <a16:creationId xmlns:a16="http://schemas.microsoft.com/office/drawing/2014/main" id="{D37C6A66-5E8B-09B1-D189-57E89FF97C6A}"/>
              </a:ext>
            </a:extLst>
          </p:cNvPr>
          <p:cNvPicPr>
            <a:picLocks noChangeAspect="1"/>
          </p:cNvPicPr>
          <p:nvPr/>
        </p:nvPicPr>
        <p:blipFill>
          <a:blip r:embed="rId4"/>
          <a:stretch>
            <a:fillRect/>
          </a:stretch>
        </p:blipFill>
        <p:spPr>
          <a:xfrm>
            <a:off x="8391205" y="5168450"/>
            <a:ext cx="2041855" cy="1419162"/>
          </a:xfrm>
          <a:prstGeom prst="rect">
            <a:avLst/>
          </a:prstGeom>
        </p:spPr>
      </p:pic>
    </p:spTree>
    <p:extLst>
      <p:ext uri="{BB962C8B-B14F-4D97-AF65-F5344CB8AC3E}">
        <p14:creationId xmlns:p14="http://schemas.microsoft.com/office/powerpoint/2010/main" val="21271677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7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endParaRPr/>
          </a:p>
        </p:txBody>
      </p:sp>
      <p:sp>
        <p:nvSpPr>
          <p:cNvPr id="880" name="Google Shape;880;p77"/>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1600"/>
              <a:buNone/>
            </a:pPr>
            <a:r>
              <a:rPr lang="tr-TR"/>
              <a:t>Sağlıklı bir şekilde büyümek ve gelişmek için ergenlerin yaşa uygun kapsamlı cinsellik eğitimi; yaşam becerileri geliştirme fırsatları; kabul edilebilir, hakkaniyete uygun, uygun ve etkili sağlık hizmetleri; ve güvenli ve destekleyici çevreye ihtiyaçları vardır. </a:t>
            </a:r>
            <a:endParaRPr/>
          </a:p>
          <a:p>
            <a:pPr marL="0" lvl="0" indent="0" algn="l" rtl="0">
              <a:lnSpc>
                <a:spcPct val="120000"/>
              </a:lnSpc>
              <a:spcBef>
                <a:spcPts val="1000"/>
              </a:spcBef>
              <a:spcAft>
                <a:spcPts val="0"/>
              </a:spcAft>
              <a:buClr>
                <a:schemeClr val="dk1"/>
              </a:buClr>
              <a:buSzPts val="1600"/>
              <a:buNone/>
            </a:pPr>
            <a:r>
              <a:rPr lang="tr-TR"/>
              <a:t>Ayrıca, sağlıklarını iyileştirmek ve sürdürmek için müdahalelerin tasarımına ve sunumuna anlamlı bir şekilde katılma fırsatlarına ihtiyaçları vardır. Bu tür fırsatları genişletmek, ergenlerin özel ihtiyaçlarına ve haklarına yanıt vermenin anahtarıdır.</a:t>
            </a:r>
            <a:endParaRPr/>
          </a:p>
        </p:txBody>
      </p:sp>
      <p:sp>
        <p:nvSpPr>
          <p:cNvPr id="883" name="Google Shape;883;p77"/>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92</a:t>
            </a:fld>
            <a:endParaRPr/>
          </a:p>
        </p:txBody>
      </p:sp>
      <p:sp>
        <p:nvSpPr>
          <p:cNvPr id="2" name="Google Shape;859;p76">
            <a:extLst>
              <a:ext uri="{FF2B5EF4-FFF2-40B4-BE49-F238E27FC236}">
                <a16:creationId xmlns:a16="http://schemas.microsoft.com/office/drawing/2014/main" id="{3A14FAF6-8837-C7AD-2E93-4FFC0D113683}"/>
              </a:ext>
            </a:extLst>
          </p:cNvPr>
          <p:cNvSpPr txBox="1">
            <a:spLocks noGrp="1"/>
          </p:cNvSpPr>
          <p:nvPr>
            <p:ph type="ftr" sz="quarter" idx="11"/>
          </p:nvPr>
        </p:nvSpPr>
        <p:spPr>
          <a:xfrm>
            <a:off x="838200" y="6356349"/>
            <a:ext cx="9674942" cy="36512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tr-TR" sz="800" dirty="0"/>
              <a:t>WHO – ADOLESCENT HEALTH. </a:t>
            </a:r>
            <a:r>
              <a:rPr lang="tr-TR" sz="800" u="sng" dirty="0">
                <a:solidFill>
                  <a:schemeClr val="hlink"/>
                </a:solidFill>
                <a:hlinkClick r:id="rId3"/>
              </a:rPr>
              <a:t>HTTPS://WWW.WHO.INT/HEALTH-TOPICS/ADOLESCENT-HEALTH#TAB=TAB_1</a:t>
            </a:r>
            <a:r>
              <a:rPr lang="tr-TR" sz="800" dirty="0"/>
              <a:t> (ERIŞIM TARIHI:03.02.2024</a:t>
            </a:r>
            <a:r>
              <a:rPr lang="tr-TR" sz="600" dirty="0"/>
              <a:t>)</a:t>
            </a:r>
            <a:endParaRPr sz="600"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7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Batang"/>
              <a:buNone/>
            </a:pPr>
            <a:r>
              <a:rPr lang="tr-TR"/>
              <a:t>Adolesanın Erişkin Yaşama Geçişte Temel Problemleri</a:t>
            </a:r>
            <a:endParaRPr/>
          </a:p>
        </p:txBody>
      </p:sp>
      <p:sp>
        <p:nvSpPr>
          <p:cNvPr id="889" name="Google Shape;889;p78"/>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514350" lvl="0" indent="-514350" algn="l" rtl="0">
              <a:lnSpc>
                <a:spcPct val="120000"/>
              </a:lnSpc>
              <a:spcBef>
                <a:spcPts val="0"/>
              </a:spcBef>
              <a:spcAft>
                <a:spcPts val="0"/>
              </a:spcAft>
              <a:buClr>
                <a:schemeClr val="dk1"/>
              </a:buClr>
              <a:buSzPts val="1600"/>
              <a:buFont typeface="Batang"/>
              <a:buAutoNum type="arabicPeriod"/>
            </a:pPr>
            <a:r>
              <a:rPr lang="tr-TR"/>
              <a:t>Cinsel kimliği kabullenme</a:t>
            </a:r>
            <a:endParaRPr/>
          </a:p>
          <a:p>
            <a:pPr marL="514350" lvl="0" indent="-514350" algn="l" rtl="0">
              <a:lnSpc>
                <a:spcPct val="120000"/>
              </a:lnSpc>
              <a:spcBef>
                <a:spcPts val="1000"/>
              </a:spcBef>
              <a:spcAft>
                <a:spcPts val="0"/>
              </a:spcAft>
              <a:buClr>
                <a:schemeClr val="dk1"/>
              </a:buClr>
              <a:buSzPts val="1600"/>
              <a:buFont typeface="Batang"/>
              <a:buAutoNum type="arabicPeriod"/>
            </a:pPr>
            <a:r>
              <a:rPr lang="tr-TR"/>
              <a:t>Kimlik edinme </a:t>
            </a:r>
            <a:endParaRPr/>
          </a:p>
          <a:p>
            <a:pPr marL="514350" lvl="0" indent="-514350" algn="l" rtl="0">
              <a:lnSpc>
                <a:spcPct val="120000"/>
              </a:lnSpc>
              <a:spcBef>
                <a:spcPts val="1000"/>
              </a:spcBef>
              <a:spcAft>
                <a:spcPts val="0"/>
              </a:spcAft>
              <a:buClr>
                <a:schemeClr val="dk1"/>
              </a:buClr>
              <a:buSzPts val="1600"/>
              <a:buFont typeface="Batang"/>
              <a:buAutoNum type="arabicPeriod"/>
            </a:pPr>
            <a:r>
              <a:rPr lang="tr-TR"/>
              <a:t>Toplumsallaşma</a:t>
            </a:r>
            <a:endParaRPr/>
          </a:p>
          <a:p>
            <a:pPr marL="514350" lvl="0" indent="-514350" algn="l" rtl="0">
              <a:lnSpc>
                <a:spcPct val="120000"/>
              </a:lnSpc>
              <a:spcBef>
                <a:spcPts val="1000"/>
              </a:spcBef>
              <a:spcAft>
                <a:spcPts val="0"/>
              </a:spcAft>
              <a:buClr>
                <a:schemeClr val="dk1"/>
              </a:buClr>
              <a:buSzPts val="1600"/>
              <a:buFont typeface="Batang"/>
              <a:buAutoNum type="arabicPeriod"/>
            </a:pPr>
            <a:r>
              <a:rPr lang="tr-TR"/>
              <a:t>Geleceği biçimlendirme</a:t>
            </a:r>
            <a:endParaRPr/>
          </a:p>
          <a:p>
            <a:pPr marL="228600" lvl="0" indent="-127000" algn="l" rtl="0">
              <a:lnSpc>
                <a:spcPct val="120000"/>
              </a:lnSpc>
              <a:spcBef>
                <a:spcPts val="1000"/>
              </a:spcBef>
              <a:spcAft>
                <a:spcPts val="0"/>
              </a:spcAft>
              <a:buClr>
                <a:schemeClr val="dk1"/>
              </a:buClr>
              <a:buSzPts val="1600"/>
              <a:buNone/>
            </a:pPr>
            <a:endParaRPr/>
          </a:p>
        </p:txBody>
      </p:sp>
      <p:sp>
        <p:nvSpPr>
          <p:cNvPr id="891" name="Google Shape;891;p78"/>
          <p:cNvSpPr txBox="1">
            <a:spLocks noGrp="1"/>
          </p:cNvSpPr>
          <p:nvPr>
            <p:ph type="ftr" sz="quarter" idx="11"/>
          </p:nvPr>
        </p:nvSpPr>
        <p:spPr>
          <a:xfrm>
            <a:off x="838200" y="6311900"/>
            <a:ext cx="877997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GÜLER Ç. AKIN L. (ED.) (2015). </a:t>
            </a:r>
            <a:r>
              <a:rPr lang="tr-TR" i="1" dirty="0"/>
              <a:t>HALK SAĞLIĞI TEMEL BILGILER </a:t>
            </a:r>
            <a:r>
              <a:rPr lang="tr-TR" dirty="0"/>
              <a:t>(1. CILT) (SS:440-537).  ANKARA: HACETTEPE ÜNIVERSITESI YAYINLARI </a:t>
            </a:r>
            <a:endParaRPr dirty="0"/>
          </a:p>
          <a:p>
            <a:pPr marL="0" lvl="0" indent="0" algn="l" rtl="0">
              <a:spcBef>
                <a:spcPts val="0"/>
              </a:spcBef>
              <a:spcAft>
                <a:spcPts val="0"/>
              </a:spcAft>
              <a:buNone/>
            </a:pPr>
            <a:endParaRPr dirty="0"/>
          </a:p>
        </p:txBody>
      </p:sp>
      <p:sp>
        <p:nvSpPr>
          <p:cNvPr id="892" name="Google Shape;892;p78"/>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93</a:t>
            </a:fld>
            <a:endParaRPr/>
          </a:p>
        </p:txBody>
      </p:sp>
      <p:pic>
        <p:nvPicPr>
          <p:cNvPr id="893" name="Google Shape;893;p78"/>
          <p:cNvPicPr preferRelativeResize="0"/>
          <p:nvPr/>
        </p:nvPicPr>
        <p:blipFill rotWithShape="1">
          <a:blip r:embed="rId3">
            <a:alphaModFix/>
          </a:blip>
          <a:srcRect/>
          <a:stretch/>
        </p:blipFill>
        <p:spPr>
          <a:xfrm>
            <a:off x="5347847" y="1455461"/>
            <a:ext cx="5676706" cy="4607619"/>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7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a:t>Adolesan Döneminde Psikososyal Gelişim</a:t>
            </a:r>
            <a:endParaRPr/>
          </a:p>
        </p:txBody>
      </p:sp>
      <p:pic>
        <p:nvPicPr>
          <p:cNvPr id="899" name="Google Shape;899;p79"/>
          <p:cNvPicPr preferRelativeResize="0">
            <a:picLocks noGrp="1"/>
          </p:cNvPicPr>
          <p:nvPr>
            <p:ph idx="1"/>
          </p:nvPr>
        </p:nvPicPr>
        <p:blipFill rotWithShape="1">
          <a:blip r:embed="rId3">
            <a:alphaModFix/>
          </a:blip>
          <a:srcRect/>
          <a:stretch/>
        </p:blipFill>
        <p:spPr>
          <a:xfrm>
            <a:off x="1484529" y="1516441"/>
            <a:ext cx="9421135" cy="4880662"/>
          </a:xfrm>
          <a:prstGeom prst="rect">
            <a:avLst/>
          </a:prstGeom>
          <a:noFill/>
          <a:ln>
            <a:noFill/>
          </a:ln>
        </p:spPr>
      </p:pic>
      <p:sp>
        <p:nvSpPr>
          <p:cNvPr id="901" name="Google Shape;901;p79"/>
          <p:cNvSpPr txBox="1">
            <a:spLocks noGrp="1"/>
          </p:cNvSpPr>
          <p:nvPr>
            <p:ph type="ftr" sz="quarter" idx="11"/>
          </p:nvPr>
        </p:nvSpPr>
        <p:spPr>
          <a:xfrm>
            <a:off x="838199" y="6366895"/>
            <a:ext cx="9642987"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GÜLER Ç. AKIN L. (ED.) (2015). </a:t>
            </a:r>
            <a:r>
              <a:rPr lang="tr-TR" i="1" dirty="0"/>
              <a:t>HALK SAĞLIĞI TEMEL BILGILER </a:t>
            </a:r>
            <a:r>
              <a:rPr lang="tr-TR" dirty="0"/>
              <a:t>(1. CILT) (SS:440-537).  ANKARA: HACETTEPE ÜNIVERSITESI YAYINLARI </a:t>
            </a:r>
            <a:endParaRPr dirty="0"/>
          </a:p>
          <a:p>
            <a:pPr marL="0" lvl="0" indent="0" algn="l" rtl="0">
              <a:spcBef>
                <a:spcPts val="0"/>
              </a:spcBef>
              <a:spcAft>
                <a:spcPts val="0"/>
              </a:spcAft>
              <a:buNone/>
            </a:pPr>
            <a:endParaRPr dirty="0"/>
          </a:p>
        </p:txBody>
      </p:sp>
      <p:sp>
        <p:nvSpPr>
          <p:cNvPr id="902" name="Google Shape;902;p79"/>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94</a:t>
            </a:fld>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80"/>
          <p:cNvSpPr txBox="1">
            <a:spLocks noGrp="1"/>
          </p:cNvSpPr>
          <p:nvPr>
            <p:ph type="title"/>
          </p:nvPr>
        </p:nvSpPr>
        <p:spPr>
          <a:xfrm>
            <a:off x="838200" y="365125"/>
            <a:ext cx="10515600" cy="107038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r>
              <a:rPr lang="tr-TR" dirty="0"/>
              <a:t>Ergen İzlem Protokolü</a:t>
            </a:r>
            <a:endParaRPr dirty="0"/>
          </a:p>
        </p:txBody>
      </p:sp>
      <p:sp>
        <p:nvSpPr>
          <p:cNvPr id="908" name="Google Shape;908;p80"/>
          <p:cNvSpPr txBox="1">
            <a:spLocks noGrp="1"/>
          </p:cNvSpPr>
          <p:nvPr>
            <p:ph idx="1"/>
          </p:nvPr>
        </p:nvSpPr>
        <p:spPr>
          <a:xfrm>
            <a:off x="838200" y="1619147"/>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120000"/>
              </a:lnSpc>
              <a:spcBef>
                <a:spcPts val="0"/>
              </a:spcBef>
              <a:spcAft>
                <a:spcPts val="0"/>
              </a:spcAft>
              <a:buClr>
                <a:schemeClr val="dk1"/>
              </a:buClr>
              <a:buSzPts val="1600"/>
              <a:buChar char="•"/>
            </a:pPr>
            <a:r>
              <a:rPr lang="tr-TR" dirty="0"/>
              <a:t>10-14 yaş erken ergenlik dönemi, </a:t>
            </a:r>
            <a:endParaRPr dirty="0"/>
          </a:p>
          <a:p>
            <a:pPr marL="228600" lvl="0" indent="-228600" algn="l" rtl="0">
              <a:lnSpc>
                <a:spcPct val="120000"/>
              </a:lnSpc>
              <a:spcBef>
                <a:spcPts val="1000"/>
              </a:spcBef>
              <a:spcAft>
                <a:spcPts val="0"/>
              </a:spcAft>
              <a:buClr>
                <a:schemeClr val="dk1"/>
              </a:buClr>
              <a:buSzPts val="1600"/>
              <a:buChar char="•"/>
            </a:pPr>
            <a:r>
              <a:rPr lang="tr-TR" dirty="0"/>
              <a:t>15-18 yaş orta ergenlik dönemi, </a:t>
            </a:r>
            <a:endParaRPr dirty="0"/>
          </a:p>
          <a:p>
            <a:pPr marL="228600" lvl="0" indent="-228600" algn="l" rtl="0">
              <a:lnSpc>
                <a:spcPct val="120000"/>
              </a:lnSpc>
              <a:spcBef>
                <a:spcPts val="1000"/>
              </a:spcBef>
              <a:spcAft>
                <a:spcPts val="0"/>
              </a:spcAft>
              <a:buClr>
                <a:schemeClr val="dk1"/>
              </a:buClr>
              <a:buSzPts val="1600"/>
              <a:buChar char="•"/>
            </a:pPr>
            <a:r>
              <a:rPr lang="tr-TR" dirty="0"/>
              <a:t>19-21 yaş ise geç ergenlik dönemi olarak tanımlanmaktadır. </a:t>
            </a:r>
            <a:endParaRPr dirty="0"/>
          </a:p>
          <a:p>
            <a:pPr marL="228600" lvl="0" indent="-228600" algn="l" rtl="0">
              <a:lnSpc>
                <a:spcPct val="120000"/>
              </a:lnSpc>
              <a:spcBef>
                <a:spcPts val="1000"/>
              </a:spcBef>
              <a:spcAft>
                <a:spcPts val="0"/>
              </a:spcAft>
              <a:buClr>
                <a:schemeClr val="dk1"/>
              </a:buClr>
              <a:buSzPts val="1600"/>
              <a:buChar char="•"/>
            </a:pPr>
            <a:r>
              <a:rPr lang="tr-TR" dirty="0"/>
              <a:t>10-21 yaş aralığında her yıl izlem yapılması gerekmektedir, bununla birlikte bu dönemde </a:t>
            </a:r>
            <a:r>
              <a:rPr lang="tr-TR" dirty="0" err="1"/>
              <a:t>Hb</a:t>
            </a:r>
            <a:r>
              <a:rPr lang="tr-TR" dirty="0"/>
              <a:t>/</a:t>
            </a:r>
            <a:r>
              <a:rPr lang="tr-TR" dirty="0" err="1"/>
              <a:t>Htc</a:t>
            </a:r>
            <a:r>
              <a:rPr lang="tr-TR" dirty="0"/>
              <a:t> ölçümünün belirtilen yaş gruplarında (10-14, 15-18, 19-21 yaşlar) 1’er kez yapılması yeterlidir. </a:t>
            </a:r>
          </a:p>
          <a:p>
            <a:pPr marL="228600" lvl="0" indent="-228600" algn="l" rtl="0">
              <a:lnSpc>
                <a:spcPct val="120000"/>
              </a:lnSpc>
              <a:spcBef>
                <a:spcPts val="1000"/>
              </a:spcBef>
              <a:spcAft>
                <a:spcPts val="0"/>
              </a:spcAft>
              <a:buClr>
                <a:schemeClr val="dk1"/>
              </a:buClr>
              <a:buSzPts val="1600"/>
              <a:buChar char="•"/>
            </a:pPr>
            <a:r>
              <a:rPr lang="tr-TR" dirty="0"/>
              <a:t>Risk durumunda, sevk edilmesi gereken bir durum tespitinde izlem sıklığı ve niteliği artırılmalıdır.</a:t>
            </a:r>
            <a:endParaRPr dirty="0"/>
          </a:p>
        </p:txBody>
      </p:sp>
      <p:sp>
        <p:nvSpPr>
          <p:cNvPr id="910" name="Google Shape;910;p80"/>
          <p:cNvSpPr txBox="1">
            <a:spLocks noGrp="1"/>
          </p:cNvSpPr>
          <p:nvPr>
            <p:ph type="ftr" sz="quarter" idx="11"/>
          </p:nvPr>
        </p:nvSpPr>
        <p:spPr>
          <a:xfrm>
            <a:off x="741252" y="6248220"/>
            <a:ext cx="8830778" cy="47325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T.C. SAĞLIK BAKANLIĞI (2018). BEBEK, ÇOCUK, ERGEN İZLEM PROTOKOLLERI</a:t>
            </a:r>
            <a:endParaRPr dirty="0"/>
          </a:p>
        </p:txBody>
      </p:sp>
      <p:sp>
        <p:nvSpPr>
          <p:cNvPr id="911" name="Google Shape;911;p8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95</a:t>
            </a:fld>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8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Batang"/>
              <a:buNone/>
            </a:pPr>
            <a:endParaRPr/>
          </a:p>
        </p:txBody>
      </p:sp>
      <p:pic>
        <p:nvPicPr>
          <p:cNvPr id="920" name="Google Shape;920;p81"/>
          <p:cNvPicPr preferRelativeResize="0">
            <a:picLocks noGrp="1"/>
          </p:cNvPicPr>
          <p:nvPr>
            <p:ph idx="1"/>
          </p:nvPr>
        </p:nvPicPr>
        <p:blipFill rotWithShape="1">
          <a:blip r:embed="rId3">
            <a:alphaModFix/>
          </a:blip>
          <a:srcRect/>
          <a:stretch/>
        </p:blipFill>
        <p:spPr>
          <a:xfrm>
            <a:off x="1455175" y="136525"/>
            <a:ext cx="8861322" cy="5863391"/>
          </a:xfrm>
          <a:prstGeom prst="rect">
            <a:avLst/>
          </a:prstGeom>
          <a:noFill/>
          <a:ln>
            <a:noFill/>
          </a:ln>
        </p:spPr>
      </p:pic>
      <p:sp>
        <p:nvSpPr>
          <p:cNvPr id="918" name="Google Shape;918;p81"/>
          <p:cNvSpPr txBox="1">
            <a:spLocks noGrp="1"/>
          </p:cNvSpPr>
          <p:nvPr>
            <p:ph type="ftr" sz="quarter" idx="11"/>
          </p:nvPr>
        </p:nvSpPr>
        <p:spPr>
          <a:xfrm>
            <a:off x="587478" y="6018136"/>
            <a:ext cx="8861322" cy="94947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dirty="0"/>
              <a:t>T.C. SAĞLIK BAKANLIĞI (2018). BEBEK, ÇOCUK, ERGEN İZLEM PROTOKOLLERI</a:t>
            </a:r>
            <a:endParaRPr dirty="0"/>
          </a:p>
        </p:txBody>
      </p:sp>
      <p:sp>
        <p:nvSpPr>
          <p:cNvPr id="919" name="Google Shape;919;p81"/>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96</a:t>
            </a:fld>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6" name="Google Shape;926;p82"/>
          <p:cNvSpPr txBox="1">
            <a:spLocks noGrp="1"/>
          </p:cNvSpPr>
          <p:nvPr>
            <p:ph idx="1"/>
          </p:nvPr>
        </p:nvSpPr>
        <p:spPr>
          <a:xfrm>
            <a:off x="747252" y="609600"/>
            <a:ext cx="10884058" cy="5377075"/>
          </a:xfrm>
          <a:prstGeom prst="rect">
            <a:avLst/>
          </a:prstGeom>
          <a:noFill/>
          <a:ln>
            <a:noFill/>
          </a:ln>
        </p:spPr>
        <p:txBody>
          <a:bodyPr spcFirstLastPara="1" wrap="square" lIns="91425" tIns="45700" rIns="91425" bIns="45700" anchor="t" anchorCtr="0">
            <a:normAutofit fontScale="70000" lnSpcReduction="20000"/>
          </a:bodyPr>
          <a:lstStyle/>
          <a:p>
            <a:pPr marL="228600" lvl="0" indent="-228600" algn="l" rtl="0">
              <a:lnSpc>
                <a:spcPct val="120000"/>
              </a:lnSpc>
              <a:spcBef>
                <a:spcPts val="0"/>
              </a:spcBef>
              <a:spcAft>
                <a:spcPts val="0"/>
              </a:spcAft>
              <a:buClr>
                <a:schemeClr val="dk1"/>
              </a:buClr>
              <a:buSzPct val="80000"/>
              <a:buChar char="•"/>
            </a:pPr>
            <a:r>
              <a:rPr lang="tr-TR" dirty="0"/>
              <a:t>Ülkemizde </a:t>
            </a:r>
            <a:r>
              <a:rPr lang="tr-TR" dirty="0">
                <a:solidFill>
                  <a:srgbClr val="FF0000"/>
                </a:solidFill>
              </a:rPr>
              <a:t>2022 TÜİK ADNK </a:t>
            </a:r>
            <a:r>
              <a:rPr lang="tr-TR" dirty="0"/>
              <a:t>sonuçlarına göre </a:t>
            </a:r>
            <a:r>
              <a:rPr lang="tr-TR" dirty="0">
                <a:solidFill>
                  <a:srgbClr val="FF0000"/>
                </a:solidFill>
              </a:rPr>
              <a:t>10-19 yaş arası nüfus 12.752.523’tür. (%15)</a:t>
            </a:r>
            <a:endParaRPr dirty="0">
              <a:solidFill>
                <a:srgbClr val="FF0000"/>
              </a:solidFill>
            </a:endParaRPr>
          </a:p>
          <a:p>
            <a:pPr marL="228600" lvl="0" indent="-228600" algn="l" rtl="0">
              <a:lnSpc>
                <a:spcPct val="120000"/>
              </a:lnSpc>
              <a:spcBef>
                <a:spcPts val="1000"/>
              </a:spcBef>
              <a:spcAft>
                <a:spcPts val="0"/>
              </a:spcAft>
              <a:buClr>
                <a:schemeClr val="dk1"/>
              </a:buClr>
              <a:buSzPct val="80000"/>
              <a:buChar char="•"/>
            </a:pPr>
            <a:r>
              <a:rPr lang="tr-TR" dirty="0"/>
              <a:t>Dünya nüfusunun yaklaşık 6’da 1’i adolesan yaş grubunda (1.2 milyar). Bu sayının, yaklaşık %90'ının yaşadığı düşük ve orta gelirli ülkelerde 2050'ye kadar artması bekleniyor. </a:t>
            </a:r>
            <a:endParaRPr dirty="0"/>
          </a:p>
          <a:p>
            <a:pPr marL="228600" lvl="0" indent="-228600" algn="l" rtl="0">
              <a:lnSpc>
                <a:spcPct val="120000"/>
              </a:lnSpc>
              <a:spcBef>
                <a:spcPts val="1000"/>
              </a:spcBef>
              <a:spcAft>
                <a:spcPts val="0"/>
              </a:spcAft>
              <a:buClr>
                <a:schemeClr val="dk1"/>
              </a:buClr>
              <a:buSzPct val="80000"/>
              <a:buChar char="•"/>
            </a:pPr>
            <a:r>
              <a:rPr lang="tr-TR" dirty="0"/>
              <a:t>Her yıl tahminen </a:t>
            </a:r>
            <a:r>
              <a:rPr lang="tr-TR" b="1" dirty="0"/>
              <a:t>1,1 milyon ergen ölüyor</a:t>
            </a:r>
            <a:r>
              <a:rPr lang="tr-TR" dirty="0"/>
              <a:t>. </a:t>
            </a:r>
          </a:p>
          <a:p>
            <a:pPr marL="228600" lvl="0" indent="-228600" algn="l" rtl="0">
              <a:lnSpc>
                <a:spcPct val="120000"/>
              </a:lnSpc>
              <a:spcBef>
                <a:spcPts val="1000"/>
              </a:spcBef>
              <a:spcAft>
                <a:spcPts val="0"/>
              </a:spcAft>
              <a:buClr>
                <a:schemeClr val="dk1"/>
              </a:buClr>
              <a:buSzPct val="80000"/>
              <a:buChar char="•"/>
            </a:pPr>
            <a:r>
              <a:rPr lang="tr-TR" dirty="0">
                <a:solidFill>
                  <a:srgbClr val="FF0000"/>
                </a:solidFill>
              </a:rPr>
              <a:t>Kaba ergen ölüm hızı DSÖ Avrupa Bölgesi için 100.000’de 25. Ülkemizde 100.000’de 27</a:t>
            </a:r>
          </a:p>
          <a:p>
            <a:pPr marL="228600" lvl="0" indent="-228600" algn="l" rtl="0">
              <a:lnSpc>
                <a:spcPct val="120000"/>
              </a:lnSpc>
              <a:spcBef>
                <a:spcPts val="1000"/>
              </a:spcBef>
              <a:spcAft>
                <a:spcPts val="0"/>
              </a:spcAft>
              <a:buClr>
                <a:schemeClr val="dk1"/>
              </a:buClr>
              <a:buSzPct val="80000"/>
              <a:buChar char="•"/>
            </a:pPr>
            <a:r>
              <a:rPr lang="tr-TR" dirty="0"/>
              <a:t>Önde gelen nedenler </a:t>
            </a:r>
            <a:r>
              <a:rPr lang="tr-TR" b="1" dirty="0"/>
              <a:t>karayolu trafik yaralanmaları</a:t>
            </a:r>
            <a:r>
              <a:rPr lang="tr-TR" dirty="0"/>
              <a:t>, </a:t>
            </a:r>
            <a:r>
              <a:rPr lang="tr-TR" b="1" dirty="0"/>
              <a:t>intihar</a:t>
            </a:r>
            <a:r>
              <a:rPr lang="tr-TR" dirty="0"/>
              <a:t> ve </a:t>
            </a:r>
            <a:r>
              <a:rPr lang="tr-TR" b="1" dirty="0"/>
              <a:t>kişilerarası şiddettir</a:t>
            </a:r>
            <a:r>
              <a:rPr lang="tr-TR" dirty="0"/>
              <a:t>. Milyonlarca ergen de hastalık ve yaralanmalar yaşamaktadır. </a:t>
            </a:r>
            <a:endParaRPr dirty="0"/>
          </a:p>
          <a:p>
            <a:pPr marL="228600" lvl="0" indent="-228600" algn="l" rtl="0">
              <a:lnSpc>
                <a:spcPct val="120000"/>
              </a:lnSpc>
              <a:spcBef>
                <a:spcPts val="1000"/>
              </a:spcBef>
              <a:spcAft>
                <a:spcPts val="0"/>
              </a:spcAft>
              <a:buClr>
                <a:schemeClr val="dk1"/>
              </a:buClr>
              <a:buSzPct val="80000"/>
              <a:buChar char="•"/>
            </a:pPr>
            <a:r>
              <a:rPr lang="tr-TR" dirty="0"/>
              <a:t>Adolesanlarda mortalite ve morbidite nedenleri cinsiyete, yaşa ve ayrıca coğrafi bölgeye göre farklılık gösterir.</a:t>
            </a:r>
            <a:r>
              <a:rPr lang="tr-TR" b="1" dirty="0"/>
              <a:t>10-14</a:t>
            </a:r>
            <a:r>
              <a:rPr lang="tr-TR" dirty="0"/>
              <a:t> yaşındakiler için sağlık açısından önde gelen riskler </a:t>
            </a:r>
            <a:r>
              <a:rPr lang="tr-TR" b="1" dirty="0"/>
              <a:t>su, hijyen ve sanitasyon</a:t>
            </a:r>
            <a:r>
              <a:rPr lang="tr-TR" dirty="0"/>
              <a:t> ile ilgilidir. </a:t>
            </a:r>
            <a:r>
              <a:rPr lang="tr-TR" b="1" dirty="0"/>
              <a:t>15-19</a:t>
            </a:r>
            <a:r>
              <a:rPr lang="tr-TR" dirty="0"/>
              <a:t> yaşındakiler için riskler </a:t>
            </a:r>
            <a:r>
              <a:rPr lang="tr-TR" b="1" dirty="0"/>
              <a:t>daha çok alkol kullanımı ve güvensiz seks gibi davranışlarla </a:t>
            </a:r>
            <a:r>
              <a:rPr lang="tr-TR" dirty="0"/>
              <a:t>ilişkilidir. </a:t>
            </a:r>
            <a:endParaRPr dirty="0"/>
          </a:p>
          <a:p>
            <a:pPr marL="228600" lvl="0" indent="-228600" algn="l" rtl="0">
              <a:lnSpc>
                <a:spcPct val="120000"/>
              </a:lnSpc>
              <a:spcBef>
                <a:spcPts val="1000"/>
              </a:spcBef>
              <a:spcAft>
                <a:spcPts val="0"/>
              </a:spcAft>
              <a:buClr>
                <a:schemeClr val="dk1"/>
              </a:buClr>
              <a:buSzPct val="80000"/>
              <a:buChar char="•"/>
            </a:pPr>
            <a:r>
              <a:rPr lang="tr-TR" dirty="0"/>
              <a:t>Yetersiz beslenme ve düşük fiziksel aktivite, tıpkı cinsel istismar gibi, çocukluk ve ergenlikte başlayan ek zorluklardır. Daha büyük ergen kızlar, yakın partner şiddetinden orantısız bir şekilde etkilenmektedir. Hamilelik komplikasyonları ve güvenli olmayan kürtajlar, 15-19 yaşındaki kız çocukları arasında önde gelen ölüm nedenleridir.</a:t>
            </a:r>
            <a:endParaRPr dirty="0"/>
          </a:p>
        </p:txBody>
      </p:sp>
      <p:sp>
        <p:nvSpPr>
          <p:cNvPr id="928" name="Google Shape;928;p82"/>
          <p:cNvSpPr txBox="1">
            <a:spLocks noGrp="1"/>
          </p:cNvSpPr>
          <p:nvPr>
            <p:ph type="ftr" sz="quarter" idx="11"/>
          </p:nvPr>
        </p:nvSpPr>
        <p:spPr>
          <a:xfrm>
            <a:off x="747252" y="6248220"/>
            <a:ext cx="10606548" cy="47325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tr-TR" i="0" dirty="0">
                <a:solidFill>
                  <a:srgbClr val="212529"/>
                </a:solidFill>
                <a:latin typeface="Arial"/>
                <a:ea typeface="Arial"/>
                <a:cs typeface="Arial"/>
                <a:sym typeface="Arial"/>
              </a:rPr>
              <a:t>ADRESE DAYALI NÜFUS KAYIT SISTEMI SONUÇLARI, 2022</a:t>
            </a:r>
            <a:r>
              <a:rPr lang="tr-TR" b="1" i="0" dirty="0">
                <a:solidFill>
                  <a:srgbClr val="212529"/>
                </a:solidFill>
                <a:latin typeface="Arial"/>
                <a:ea typeface="Arial"/>
                <a:cs typeface="Arial"/>
                <a:sym typeface="Arial"/>
              </a:rPr>
              <a:t>.</a:t>
            </a:r>
            <a:r>
              <a:rPr lang="tr-TR" u="sng" dirty="0">
                <a:solidFill>
                  <a:schemeClr val="hlink"/>
                </a:solidFill>
                <a:hlinkClick r:id="rId3"/>
              </a:rPr>
              <a:t>HTTPS://DATA.TUIK.GOV.TR/BULTEN/INDEX?P=ADRESE-DAYALI-NUFUS-KAYIT-SISTEMI-SONUCLARI-2022-49685</a:t>
            </a:r>
            <a:r>
              <a:rPr lang="tr-TR" dirty="0"/>
              <a:t> ERIŞIM TARIHI:03.02.2024</a:t>
            </a:r>
          </a:p>
          <a:p>
            <a:pPr marL="0" lvl="0" indent="0" algn="l" rtl="0">
              <a:spcBef>
                <a:spcPts val="0"/>
              </a:spcBef>
              <a:spcAft>
                <a:spcPts val="0"/>
              </a:spcAft>
              <a:buNone/>
            </a:pPr>
            <a:r>
              <a:rPr lang="tr-TR" dirty="0"/>
              <a:t>WHO – ADOLESCENT HEALTH. </a:t>
            </a:r>
            <a:r>
              <a:rPr lang="tr-TR" u="sng" dirty="0">
                <a:solidFill>
                  <a:schemeClr val="hlink"/>
                </a:solidFill>
                <a:hlinkClick r:id="rId4"/>
              </a:rPr>
              <a:t>HTTPS://WWW.WHO.INT/HEALTH-TOPICS/ADOLESCENT-HEALTH#TAB=TAB_1</a:t>
            </a:r>
            <a:r>
              <a:rPr lang="tr-TR" dirty="0"/>
              <a:t> (ERIŞIM TARIHI:03.02.2024)</a:t>
            </a:r>
            <a:endParaRPr dirty="0"/>
          </a:p>
          <a:p>
            <a:pPr marL="0" lvl="0" indent="0" algn="l" rtl="0">
              <a:spcBef>
                <a:spcPts val="0"/>
              </a:spcBef>
              <a:spcAft>
                <a:spcPts val="0"/>
              </a:spcAft>
              <a:buNone/>
            </a:pPr>
            <a:endParaRPr dirty="0"/>
          </a:p>
        </p:txBody>
      </p:sp>
      <p:sp>
        <p:nvSpPr>
          <p:cNvPr id="929" name="Google Shape;929;p82"/>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97</a:t>
            </a:fld>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Resim 5">
            <a:extLst>
              <a:ext uri="{FF2B5EF4-FFF2-40B4-BE49-F238E27FC236}">
                <a16:creationId xmlns:a16="http://schemas.microsoft.com/office/drawing/2014/main" id="{D203103A-90A2-7FDE-45FD-ED5B29CCB60F}"/>
              </a:ext>
            </a:extLst>
          </p:cNvPr>
          <p:cNvPicPr>
            <a:picLocks noChangeAspect="1"/>
          </p:cNvPicPr>
          <p:nvPr/>
        </p:nvPicPr>
        <p:blipFill rotWithShape="1">
          <a:blip r:embed="rId3"/>
          <a:srcRect t="29903" b="13858"/>
          <a:stretch/>
        </p:blipFill>
        <p:spPr>
          <a:xfrm>
            <a:off x="715317" y="540605"/>
            <a:ext cx="9438948" cy="5308424"/>
          </a:xfrm>
          <a:prstGeom prst="rect">
            <a:avLst/>
          </a:prstGeom>
        </p:spPr>
      </p:pic>
      <p:sp>
        <p:nvSpPr>
          <p:cNvPr id="4" name="Slayt Numarası Yer Tutucusu 3">
            <a:extLst>
              <a:ext uri="{FF2B5EF4-FFF2-40B4-BE49-F238E27FC236}">
                <a16:creationId xmlns:a16="http://schemas.microsoft.com/office/drawing/2014/main" id="{5FCCE792-F3F3-F41F-75C9-32972D1425D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lvl="0" indent="0">
              <a:spcBef>
                <a:spcPts val="0"/>
              </a:spcBef>
              <a:spcAft>
                <a:spcPts val="600"/>
              </a:spcAft>
              <a:buNone/>
            </a:pPr>
            <a:fld id="{00000000-1234-1234-1234-123412341234}" type="slidenum">
              <a:rPr lang="en-US">
                <a:solidFill>
                  <a:srgbClr val="FFFFFF"/>
                </a:solidFill>
              </a:rPr>
              <a:pPr lvl="0" indent="0">
                <a:spcBef>
                  <a:spcPts val="0"/>
                </a:spcBef>
                <a:spcAft>
                  <a:spcPts val="600"/>
                </a:spcAft>
                <a:buNone/>
              </a:pPr>
              <a:t>98</a:t>
            </a:fld>
            <a:endParaRPr lang="en-US">
              <a:solidFill>
                <a:srgbClr val="FFFFFF"/>
              </a:solidFill>
            </a:endParaRPr>
          </a:p>
        </p:txBody>
      </p:sp>
      <p:sp>
        <p:nvSpPr>
          <p:cNvPr id="7" name="Google Shape;918;p81">
            <a:extLst>
              <a:ext uri="{FF2B5EF4-FFF2-40B4-BE49-F238E27FC236}">
                <a16:creationId xmlns:a16="http://schemas.microsoft.com/office/drawing/2014/main" id="{68663E0A-037D-DF9B-0301-4F6199464667}"/>
              </a:ext>
            </a:extLst>
          </p:cNvPr>
          <p:cNvSpPr txBox="1">
            <a:spLocks noGrp="1"/>
          </p:cNvSpPr>
          <p:nvPr>
            <p:ph type="ftr" sz="quarter" idx="11"/>
          </p:nvPr>
        </p:nvSpPr>
        <p:spPr>
          <a:xfrm>
            <a:off x="587477" y="6018136"/>
            <a:ext cx="10660625" cy="949478"/>
          </a:xfrm>
          <a:prstGeom prst="rect">
            <a:avLst/>
          </a:prstGeom>
          <a:noFill/>
          <a:ln>
            <a:noFill/>
          </a:ln>
        </p:spPr>
        <p:txBody>
          <a:bodyPr spcFirstLastPara="1" wrap="square" lIns="91425" tIns="45700" rIns="91425" bIns="45700" anchor="ctr" anchorCtr="0">
            <a:noAutofit/>
          </a:bodyPr>
          <a:lstStyle/>
          <a:p>
            <a:pPr algn="l"/>
            <a:r>
              <a:rPr lang="tr-TR" dirty="0"/>
              <a:t>WHO, Data Platform, </a:t>
            </a:r>
            <a:r>
              <a:rPr lang="tr-TR" dirty="0" err="1"/>
              <a:t>Adolescent</a:t>
            </a:r>
            <a:r>
              <a:rPr lang="tr-TR" dirty="0"/>
              <a:t> Data, </a:t>
            </a:r>
            <a:r>
              <a:rPr lang="tr-TR" dirty="0">
                <a:hlinkClick r:id="rId4"/>
              </a:rPr>
              <a:t>https://platform.who.int/data/maternal-newborn-child-adolescent-ageing/adolescent-data</a:t>
            </a:r>
            <a:r>
              <a:rPr lang="tr-TR" dirty="0"/>
              <a:t> Erişim Tarihi : 03.02.2024</a:t>
            </a:r>
          </a:p>
          <a:p>
            <a:pPr algn="l"/>
            <a:endParaRPr dirty="0"/>
          </a:p>
        </p:txBody>
      </p:sp>
    </p:spTree>
    <p:extLst>
      <p:ext uri="{BB962C8B-B14F-4D97-AF65-F5344CB8AC3E}">
        <p14:creationId xmlns:p14="http://schemas.microsoft.com/office/powerpoint/2010/main" val="32087028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48C1476-D33F-0444-3F4E-F71007E85C58}"/>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3FFD5DFA-3156-CF6B-5113-325D5B96BED8}"/>
              </a:ext>
            </a:extLst>
          </p:cNvPr>
          <p:cNvSpPr>
            <a:spLocks noGrp="1"/>
          </p:cNvSpPr>
          <p:nvPr>
            <p:ph idx="1"/>
          </p:nvPr>
        </p:nvSpPr>
        <p:spPr/>
        <p:txBody>
          <a:bodyPr/>
          <a:lstStyle/>
          <a:p>
            <a:endParaRPr lang="tr-TR"/>
          </a:p>
        </p:txBody>
      </p:sp>
      <p:sp>
        <p:nvSpPr>
          <p:cNvPr id="4" name="Slayt Numarası Yer Tutucusu 3">
            <a:extLst>
              <a:ext uri="{FF2B5EF4-FFF2-40B4-BE49-F238E27FC236}">
                <a16:creationId xmlns:a16="http://schemas.microsoft.com/office/drawing/2014/main" id="{38026A7C-CEB6-BBBA-EAA8-1A219B42B0A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99</a:t>
            </a:fld>
            <a:endParaRPr lang="tr-TR"/>
          </a:p>
        </p:txBody>
      </p:sp>
      <p:pic>
        <p:nvPicPr>
          <p:cNvPr id="6" name="Resim 5">
            <a:extLst>
              <a:ext uri="{FF2B5EF4-FFF2-40B4-BE49-F238E27FC236}">
                <a16:creationId xmlns:a16="http://schemas.microsoft.com/office/drawing/2014/main" id="{D15CA5B7-91F1-8FB3-FE4F-083F1AE97418}"/>
              </a:ext>
            </a:extLst>
          </p:cNvPr>
          <p:cNvPicPr>
            <a:picLocks noChangeAspect="1"/>
          </p:cNvPicPr>
          <p:nvPr/>
        </p:nvPicPr>
        <p:blipFill>
          <a:blip r:embed="rId3"/>
          <a:stretch>
            <a:fillRect/>
          </a:stretch>
        </p:blipFill>
        <p:spPr>
          <a:xfrm>
            <a:off x="0" y="505077"/>
            <a:ext cx="11348866" cy="5443439"/>
          </a:xfrm>
          <a:prstGeom prst="rect">
            <a:avLst/>
          </a:prstGeom>
        </p:spPr>
      </p:pic>
      <p:sp>
        <p:nvSpPr>
          <p:cNvPr id="7" name="Google Shape;918;p81">
            <a:extLst>
              <a:ext uri="{FF2B5EF4-FFF2-40B4-BE49-F238E27FC236}">
                <a16:creationId xmlns:a16="http://schemas.microsoft.com/office/drawing/2014/main" id="{325E150C-2311-B9C4-E960-59EA7D20944B}"/>
              </a:ext>
            </a:extLst>
          </p:cNvPr>
          <p:cNvSpPr txBox="1">
            <a:spLocks noGrp="1"/>
          </p:cNvSpPr>
          <p:nvPr>
            <p:ph type="ftr" sz="quarter" idx="11"/>
          </p:nvPr>
        </p:nvSpPr>
        <p:spPr>
          <a:xfrm>
            <a:off x="587477" y="6018136"/>
            <a:ext cx="10660625" cy="949478"/>
          </a:xfrm>
          <a:prstGeom prst="rect">
            <a:avLst/>
          </a:prstGeom>
          <a:noFill/>
          <a:ln>
            <a:noFill/>
          </a:ln>
        </p:spPr>
        <p:txBody>
          <a:bodyPr spcFirstLastPara="1" wrap="square" lIns="91425" tIns="45700" rIns="91425" bIns="45700" anchor="ctr" anchorCtr="0">
            <a:noAutofit/>
          </a:bodyPr>
          <a:lstStyle/>
          <a:p>
            <a:pPr algn="l"/>
            <a:r>
              <a:rPr lang="tr-TR" dirty="0"/>
              <a:t>WHO, Data Platform, </a:t>
            </a:r>
            <a:r>
              <a:rPr lang="tr-TR" dirty="0" err="1"/>
              <a:t>Adolescent</a:t>
            </a:r>
            <a:r>
              <a:rPr lang="tr-TR" dirty="0"/>
              <a:t> Data, </a:t>
            </a:r>
            <a:r>
              <a:rPr lang="tr-TR" dirty="0">
                <a:hlinkClick r:id="rId4"/>
              </a:rPr>
              <a:t>https://platform.who.int/data/maternal-newborn-child-adolescent-ageing/adolescent-data</a:t>
            </a:r>
            <a:r>
              <a:rPr lang="tr-TR" dirty="0"/>
              <a:t> Erişim Tarihi : 03.02.2024</a:t>
            </a:r>
          </a:p>
          <a:p>
            <a:pPr algn="l"/>
            <a:endParaRPr dirty="0"/>
          </a:p>
        </p:txBody>
      </p:sp>
    </p:spTree>
    <p:extLst>
      <p:ext uri="{BB962C8B-B14F-4D97-AF65-F5344CB8AC3E}">
        <p14:creationId xmlns:p14="http://schemas.microsoft.com/office/powerpoint/2010/main" val="824646427"/>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330</TotalTime>
  <Words>10149</Words>
  <Application>Microsoft Office PowerPoint</Application>
  <PresentationFormat>Geniş ekran</PresentationFormat>
  <Paragraphs>690</Paragraphs>
  <Slides>107</Slides>
  <Notes>98</Notes>
  <HiddenSlides>8</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107</vt:i4>
      </vt:variant>
    </vt:vector>
  </HeadingPairs>
  <TitlesOfParts>
    <vt:vector size="117" baseType="lpstr">
      <vt:lpstr>Batang</vt:lpstr>
      <vt:lpstr>Arial</vt:lpstr>
      <vt:lpstr>Avenir</vt:lpstr>
      <vt:lpstr>Calibri</vt:lpstr>
      <vt:lpstr>Calibri Light</vt:lpstr>
      <vt:lpstr>Cambria</vt:lpstr>
      <vt:lpstr>Courier New</vt:lpstr>
      <vt:lpstr>Noto Sans Symbols</vt:lpstr>
      <vt:lpstr>Times New Roman</vt:lpstr>
      <vt:lpstr>Office Teması</vt:lpstr>
      <vt:lpstr>Okul Sağlığı ve  Ergen(Adölesan) Sağlığı  5 Şubat 2024</vt:lpstr>
      <vt:lpstr>Sunum Planı</vt:lpstr>
      <vt:lpstr>Okul Sağlığı</vt:lpstr>
      <vt:lpstr>Okul Sağlığı</vt:lpstr>
      <vt:lpstr>Okul Sağlığının Tarihçesi</vt:lpstr>
      <vt:lpstr>Shattuck Raporu’ndan</vt:lpstr>
      <vt:lpstr>PowerPoint Sunusu</vt:lpstr>
      <vt:lpstr>Neden Okul Sağlığı?</vt:lpstr>
      <vt:lpstr>Temel Sağlık Hizmetlerinde(Okul Sağlığı İçin) Olması Gereken Hizmetler:</vt:lpstr>
      <vt:lpstr>Okul Sağlığı Hizmetlerinde Başarı İçin Öneriler</vt:lpstr>
      <vt:lpstr>Okul Sağlığı Hizmetlerinin Kapsamı</vt:lpstr>
      <vt:lpstr>1. Sağlıklı Çevre</vt:lpstr>
      <vt:lpstr>PowerPoint Sunusu</vt:lpstr>
      <vt:lpstr>1. Sağlıklı Çevre</vt:lpstr>
      <vt:lpstr>PowerPoint Sunusu</vt:lpstr>
      <vt:lpstr>2. Sağlık Hizmetleri</vt:lpstr>
      <vt:lpstr>2. Sağlık Hizmetleri</vt:lpstr>
      <vt:lpstr>2.Sağlık Hizmetleri</vt:lpstr>
      <vt:lpstr>3. Sağlık Eğitimi</vt:lpstr>
      <vt:lpstr>Sağlık Eğitiminin İlkeleri</vt:lpstr>
      <vt:lpstr>Okul Sağlığı Ekip Üyeleri</vt:lpstr>
      <vt:lpstr>Global Okul Sağlığı Modeli</vt:lpstr>
      <vt:lpstr>PowerPoint Sunusu</vt:lpstr>
      <vt:lpstr>Okulda Sağlığın Korunması ve Geliştirilmesi Programı ve Bileşenleri</vt:lpstr>
      <vt:lpstr>PowerPoint Sunusu</vt:lpstr>
      <vt:lpstr>Ülkemizde Okul Sağlığı Çalışmaları, Tarihçesi ve Mevzuatı</vt:lpstr>
      <vt:lpstr>PowerPoint Sunusu</vt:lpstr>
      <vt:lpstr>PowerPoint Sunusu</vt:lpstr>
      <vt:lpstr>PowerPoint Sunusu</vt:lpstr>
      <vt:lpstr>Türkiye’de Okul Sağlığı Çalışmaları</vt:lpstr>
      <vt:lpstr>Türkiye’de Okul Sağlığı Çalışmaları</vt:lpstr>
      <vt:lpstr>Türkiye’de Okul Sağlığı Çalışmaları</vt:lpstr>
      <vt:lpstr>Türkiye’de Okul Sağlığı Çalışmaları</vt:lpstr>
      <vt:lpstr>Okul Sütü Programı</vt:lpstr>
      <vt:lpstr>PowerPoint Sunusu</vt:lpstr>
      <vt:lpstr>PowerPoint Sunusu</vt:lpstr>
      <vt:lpstr>PowerPoint Sunusu</vt:lpstr>
      <vt:lpstr>PowerPoint Sunusu</vt:lpstr>
      <vt:lpstr>Türkiye’de Okul Sağlığı Çalışmaları</vt:lpstr>
      <vt:lpstr>TÜRKİYEDE OKUL SAĞLIĞI İLE İLGİLİ PROJELER/PROGRAMLAR</vt:lpstr>
      <vt:lpstr>Ağız ve Diş Sağlığı Bilincinin Geliştirilmesi İş Birliği Projesi – 2021 (Parlak Gülüşler Parlak Gelecekler)</vt:lpstr>
      <vt:lpstr>PowerPoint Sunusu</vt:lpstr>
      <vt:lpstr>Beslenme Dostu Okullar Programı</vt:lpstr>
      <vt:lpstr>Beslenme Dostu Okul Denetim Formu (Toplamda en az 75 puan almalı)</vt:lpstr>
      <vt:lpstr>PowerPoint Sunusu</vt:lpstr>
      <vt:lpstr>PowerPoint Sunusu</vt:lpstr>
      <vt:lpstr>PowerPoint Sunusu</vt:lpstr>
      <vt:lpstr>Beslenme Dostu Okul Sertifikası</vt:lpstr>
      <vt:lpstr>Beslenme Dostu Okul Grafikler</vt:lpstr>
      <vt:lpstr>PowerPoint Sunusu</vt:lpstr>
      <vt:lpstr>Okullarda Beyaz Bayrak</vt:lpstr>
      <vt:lpstr>PowerPoint Sunusu</vt:lpstr>
      <vt:lpstr>Beyaz Bayrak Eğitim Kurumu Denetim Formu</vt:lpstr>
      <vt:lpstr>PowerPoint Sunusu</vt:lpstr>
      <vt:lpstr>PowerPoint Sunusu</vt:lpstr>
      <vt:lpstr>PowerPoint Sunusu</vt:lpstr>
      <vt:lpstr>PowerPoint Sunusu</vt:lpstr>
      <vt:lpstr>Beyaz Bayraklı Okullar</vt:lpstr>
      <vt:lpstr>Beyaz Bayraklı Okullar</vt:lpstr>
      <vt:lpstr>Okulum Temiz</vt:lpstr>
      <vt:lpstr>PowerPoint Sunusu</vt:lpstr>
      <vt:lpstr>PowerPoint Sunusu</vt:lpstr>
      <vt:lpstr>PowerPoint Sunusu</vt:lpstr>
      <vt:lpstr>PowerPoint Sunusu</vt:lpstr>
      <vt:lpstr>Okulda Diyabet Programı </vt:lpstr>
      <vt:lpstr>Okulda Diyabet Programı </vt:lpstr>
      <vt:lpstr>Okulda Diyabet Programı </vt:lpstr>
      <vt:lpstr>Okulda Diyabet Programı Eğitim Platformu</vt:lpstr>
      <vt:lpstr>PowerPoint Sunusu</vt:lpstr>
      <vt:lpstr>Fiziksel Aktivite Uygunluk Karnesi</vt:lpstr>
      <vt:lpstr>PowerPoint Sunusu</vt:lpstr>
      <vt:lpstr>Okullarda Yiyecek ve İçecek Standartları</vt:lpstr>
      <vt:lpstr>Okullarda Yiyecek ve İçecek  Standartları</vt:lpstr>
      <vt:lpstr>PowerPoint Sunusu</vt:lpstr>
      <vt:lpstr>PowerPoint Sunusu</vt:lpstr>
      <vt:lpstr>PowerPoint Sunusu</vt:lpstr>
      <vt:lpstr>Okul Kantinlerinde Satılacak Gıdalar ve Eğitim Kurumlarındaki Gıda İşletmelerinin Hijyen Yönünden Denetlenmesi Genelgesi  (10 Kasım 2020)</vt:lpstr>
      <vt:lpstr>Okul Gıdası</vt:lpstr>
      <vt:lpstr>Sağlık Bakanlığı Bilim Kurulu Okul Gıdası Kararları  (Mart 2022)</vt:lpstr>
      <vt:lpstr>PowerPoint Sunusu</vt:lpstr>
      <vt:lpstr>Türkiye Bağımlılıkla Mücadele Eğitim Programı</vt:lpstr>
      <vt:lpstr>PowerPoint Sunusu</vt:lpstr>
      <vt:lpstr>Türkiye Bağımlılıkla Mücadele Eğitim Programı</vt:lpstr>
      <vt:lpstr>ÇOCUKLUK ÇAĞI OBEZİTESİNİN ÖNLENMESİ EYLEM PLANI (2019-2023)</vt:lpstr>
      <vt:lpstr>ÇOCUKLUK ÇAĞI OBEZİTESİNİN ÖNLENMESİ EYLEM PLANI  (2019-2023)</vt:lpstr>
      <vt:lpstr>ÇOCUKLUK ÇAĞI OBEZİTESİNİN ÖNLENMESİ EYLEM PLANI  (2019-2023)</vt:lpstr>
      <vt:lpstr>ÇOCUKLUK ÇAĞI OBEZİTESİNİN ÖNLENMESİ EYLEM PLANI  (2019-2023)</vt:lpstr>
      <vt:lpstr>Okul Çağı Aşılamaları</vt:lpstr>
      <vt:lpstr>Okul Çağı Çocuklarının Aşılamaları</vt:lpstr>
      <vt:lpstr>Ergen (Adolesan) Sağlığı</vt:lpstr>
      <vt:lpstr>PowerPoint Sunusu</vt:lpstr>
      <vt:lpstr>PowerPoint Sunusu</vt:lpstr>
      <vt:lpstr>Adolesanın Erişkin Yaşama Geçişte Temel Problemleri</vt:lpstr>
      <vt:lpstr>Adolesan Döneminde Psikososyal Gelişim</vt:lpstr>
      <vt:lpstr>Ergen İzlem Protokolü</vt:lpstr>
      <vt:lpstr>PowerPoint Sunusu</vt:lpstr>
      <vt:lpstr>PowerPoint Sunusu</vt:lpstr>
      <vt:lpstr>PowerPoint Sunusu</vt:lpstr>
      <vt:lpstr>PowerPoint Sunusu</vt:lpstr>
      <vt:lpstr>PowerPoint Sunusu</vt:lpstr>
      <vt:lpstr>PowerPoint Sunusu</vt:lpstr>
      <vt:lpstr>PowerPoint Sunusu</vt:lpstr>
      <vt:lpstr>PowerPoint Sunusu</vt:lpstr>
      <vt:lpstr>Akılda Kalması Gerekenler</vt:lpstr>
      <vt:lpstr>KAYNAKLAR</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Okul Sağlığı ve  Ergen(Adölesan) Sağlığı  5 Şubat 2024</dc:title>
  <dc:creator>Ilgın Timarcı Becerik</dc:creator>
  <cp:lastModifiedBy>art</cp:lastModifiedBy>
  <cp:revision>5</cp:revision>
  <dcterms:created xsi:type="dcterms:W3CDTF">2023-02-27T11:34:21Z</dcterms:created>
  <dcterms:modified xsi:type="dcterms:W3CDTF">2024-02-04T11:41:07Z</dcterms:modified>
</cp:coreProperties>
</file>