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1"/>
  </p:sldMasterIdLst>
  <p:notesMasterIdLst>
    <p:notesMasterId r:id="rId150"/>
  </p:notesMasterIdLst>
  <p:sldIdLst>
    <p:sldId id="256" r:id="rId2"/>
    <p:sldId id="257" r:id="rId3"/>
    <p:sldId id="570" r:id="rId4"/>
    <p:sldId id="260" r:id="rId5"/>
    <p:sldId id="559" r:id="rId6"/>
    <p:sldId id="558" r:id="rId7"/>
    <p:sldId id="563" r:id="rId8"/>
    <p:sldId id="269" r:id="rId9"/>
    <p:sldId id="270" r:id="rId10"/>
    <p:sldId id="271" r:id="rId11"/>
    <p:sldId id="272" r:id="rId12"/>
    <p:sldId id="277" r:id="rId13"/>
    <p:sldId id="262" r:id="rId14"/>
    <p:sldId id="264" r:id="rId15"/>
    <p:sldId id="285" r:id="rId16"/>
    <p:sldId id="261" r:id="rId17"/>
    <p:sldId id="574" r:id="rId18"/>
    <p:sldId id="265" r:id="rId19"/>
    <p:sldId id="268" r:id="rId20"/>
    <p:sldId id="279" r:id="rId21"/>
    <p:sldId id="575" r:id="rId22"/>
    <p:sldId id="288" r:id="rId23"/>
    <p:sldId id="290" r:id="rId24"/>
    <p:sldId id="281" r:id="rId25"/>
    <p:sldId id="287" r:id="rId26"/>
    <p:sldId id="278" r:id="rId27"/>
    <p:sldId id="286" r:id="rId28"/>
    <p:sldId id="576" r:id="rId29"/>
    <p:sldId id="280" r:id="rId30"/>
    <p:sldId id="291" r:id="rId31"/>
    <p:sldId id="422" r:id="rId32"/>
    <p:sldId id="427" r:id="rId33"/>
    <p:sldId id="428" r:id="rId34"/>
    <p:sldId id="439" r:id="rId35"/>
    <p:sldId id="429" r:id="rId36"/>
    <p:sldId id="430" r:id="rId37"/>
    <p:sldId id="431" r:id="rId38"/>
    <p:sldId id="432" r:id="rId39"/>
    <p:sldId id="423" r:id="rId40"/>
    <p:sldId id="577" r:id="rId41"/>
    <p:sldId id="424" r:id="rId42"/>
    <p:sldId id="433" r:id="rId43"/>
    <p:sldId id="434" r:id="rId44"/>
    <p:sldId id="437" r:id="rId45"/>
    <p:sldId id="435" r:id="rId46"/>
    <p:sldId id="444" r:id="rId47"/>
    <p:sldId id="445" r:id="rId48"/>
    <p:sldId id="446" r:id="rId49"/>
    <p:sldId id="447" r:id="rId50"/>
    <p:sldId id="448" r:id="rId51"/>
    <p:sldId id="564" r:id="rId52"/>
    <p:sldId id="565" r:id="rId53"/>
    <p:sldId id="454" r:id="rId54"/>
    <p:sldId id="457" r:id="rId55"/>
    <p:sldId id="449" r:id="rId56"/>
    <p:sldId id="458" r:id="rId57"/>
    <p:sldId id="459" r:id="rId58"/>
    <p:sldId id="460" r:id="rId59"/>
    <p:sldId id="462" r:id="rId60"/>
    <p:sldId id="456" r:id="rId61"/>
    <p:sldId id="461" r:id="rId62"/>
    <p:sldId id="451" r:id="rId63"/>
    <p:sldId id="452" r:id="rId64"/>
    <p:sldId id="579" r:id="rId65"/>
    <p:sldId id="453" r:id="rId66"/>
    <p:sldId id="465" r:id="rId67"/>
    <p:sldId id="466" r:id="rId68"/>
    <p:sldId id="464" r:id="rId69"/>
    <p:sldId id="475" r:id="rId70"/>
    <p:sldId id="463" r:id="rId71"/>
    <p:sldId id="467" r:id="rId72"/>
    <p:sldId id="469" r:id="rId73"/>
    <p:sldId id="470" r:id="rId74"/>
    <p:sldId id="471" r:id="rId75"/>
    <p:sldId id="483" r:id="rId76"/>
    <p:sldId id="477" r:id="rId77"/>
    <p:sldId id="478" r:id="rId78"/>
    <p:sldId id="479" r:id="rId79"/>
    <p:sldId id="481" r:id="rId80"/>
    <p:sldId id="472" r:id="rId81"/>
    <p:sldId id="488" r:id="rId82"/>
    <p:sldId id="484" r:id="rId83"/>
    <p:sldId id="485" r:id="rId84"/>
    <p:sldId id="442" r:id="rId85"/>
    <p:sldId id="487" r:id="rId86"/>
    <p:sldId id="580" r:id="rId87"/>
    <p:sldId id="489" r:id="rId88"/>
    <p:sldId id="492" r:id="rId89"/>
    <p:sldId id="491" r:id="rId90"/>
    <p:sldId id="493" r:id="rId91"/>
    <p:sldId id="494" r:id="rId92"/>
    <p:sldId id="496" r:id="rId93"/>
    <p:sldId id="495" r:id="rId94"/>
    <p:sldId id="499" r:id="rId95"/>
    <p:sldId id="497" r:id="rId96"/>
    <p:sldId id="581" r:id="rId97"/>
    <p:sldId id="582" r:id="rId98"/>
    <p:sldId id="583" r:id="rId99"/>
    <p:sldId id="584" r:id="rId100"/>
    <p:sldId id="585" r:id="rId101"/>
    <p:sldId id="504" r:id="rId102"/>
    <p:sldId id="507" r:id="rId103"/>
    <p:sldId id="508" r:id="rId104"/>
    <p:sldId id="509" r:id="rId105"/>
    <p:sldId id="510" r:id="rId106"/>
    <p:sldId id="511" r:id="rId107"/>
    <p:sldId id="512" r:id="rId108"/>
    <p:sldId id="513" r:id="rId109"/>
    <p:sldId id="514" r:id="rId110"/>
    <p:sldId id="515" r:id="rId111"/>
    <p:sldId id="516" r:id="rId112"/>
    <p:sldId id="517" r:id="rId113"/>
    <p:sldId id="519" r:id="rId114"/>
    <p:sldId id="521" r:id="rId115"/>
    <p:sldId id="522" r:id="rId116"/>
    <p:sldId id="524" r:id="rId117"/>
    <p:sldId id="529" r:id="rId118"/>
    <p:sldId id="525" r:id="rId119"/>
    <p:sldId id="536" r:id="rId120"/>
    <p:sldId id="526" r:id="rId121"/>
    <p:sldId id="537" r:id="rId122"/>
    <p:sldId id="535" r:id="rId123"/>
    <p:sldId id="527" r:id="rId124"/>
    <p:sldId id="560" r:id="rId125"/>
    <p:sldId id="561" r:id="rId126"/>
    <p:sldId id="528" r:id="rId127"/>
    <p:sldId id="540" r:id="rId128"/>
    <p:sldId id="538" r:id="rId129"/>
    <p:sldId id="539" r:id="rId130"/>
    <p:sldId id="562" r:id="rId131"/>
    <p:sldId id="541" r:id="rId132"/>
    <p:sldId id="543" r:id="rId133"/>
    <p:sldId id="544" r:id="rId134"/>
    <p:sldId id="542" r:id="rId135"/>
    <p:sldId id="545" r:id="rId136"/>
    <p:sldId id="523" r:id="rId137"/>
    <p:sldId id="546" r:id="rId138"/>
    <p:sldId id="557" r:id="rId139"/>
    <p:sldId id="547" r:id="rId140"/>
    <p:sldId id="551" r:id="rId141"/>
    <p:sldId id="549" r:id="rId142"/>
    <p:sldId id="554" r:id="rId143"/>
    <p:sldId id="586" r:id="rId144"/>
    <p:sldId id="263" r:id="rId145"/>
    <p:sldId id="591" r:id="rId146"/>
    <p:sldId id="592" r:id="rId147"/>
    <p:sldId id="593" r:id="rId148"/>
    <p:sldId id="594" r:id="rId1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157" autoAdjust="0"/>
  </p:normalViewPr>
  <p:slideViewPr>
    <p:cSldViewPr snapToGrid="0">
      <p:cViewPr varScale="1">
        <p:scale>
          <a:sx n="59" d="100"/>
          <a:sy n="59" d="100"/>
        </p:scale>
        <p:origin x="10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6D343-D804-4056-8AA8-71B8392FA57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07F45572-22C6-4EA2-BC5A-29622D1F583A}">
      <dgm:prSet phldrT="[Metin]"/>
      <dgm:spPr/>
      <dgm:t>
        <a:bodyPr/>
        <a:lstStyle/>
        <a:p>
          <a:r>
            <a:rPr lang="tr-TR" b="1" dirty="0"/>
            <a:t>MPOWER</a:t>
          </a:r>
        </a:p>
        <a:p>
          <a:r>
            <a:rPr lang="tr-TR" dirty="0"/>
            <a:t>Küresel tütün epidemiyolojisi ile mücadele</a:t>
          </a:r>
        </a:p>
      </dgm:t>
    </dgm:pt>
    <dgm:pt modelId="{C7817453-EA38-4CF6-8D6B-C24424642E32}" type="parTrans" cxnId="{C2AC9138-6563-411B-BFE0-035686381638}">
      <dgm:prSet/>
      <dgm:spPr/>
      <dgm:t>
        <a:bodyPr/>
        <a:lstStyle/>
        <a:p>
          <a:endParaRPr lang="tr-TR"/>
        </a:p>
      </dgm:t>
    </dgm:pt>
    <dgm:pt modelId="{F7B1476B-1E0D-4994-A431-33B4A34E2224}" type="sibTrans" cxnId="{C2AC9138-6563-411B-BFE0-035686381638}">
      <dgm:prSet/>
      <dgm:spPr/>
      <dgm:t>
        <a:bodyPr/>
        <a:lstStyle/>
        <a:p>
          <a:endParaRPr lang="tr-TR"/>
        </a:p>
      </dgm:t>
    </dgm:pt>
    <dgm:pt modelId="{C94BCA3F-7CE6-4830-95F8-05933057F4E8}">
      <dgm:prSet phldrT="[Metin]"/>
      <dgm:spPr/>
      <dgm:t>
        <a:bodyPr/>
        <a:lstStyle/>
        <a:p>
          <a:r>
            <a:rPr lang="tr-TR" b="1" dirty="0"/>
            <a:t>ACTIVE</a:t>
          </a:r>
        </a:p>
        <a:p>
          <a:r>
            <a:rPr lang="tr-TR" dirty="0"/>
            <a:t>Fiziksel aktiviteyi arttırmak</a:t>
          </a:r>
        </a:p>
      </dgm:t>
    </dgm:pt>
    <dgm:pt modelId="{DCB49C10-6A9E-4C34-848A-5F9A70DAC83C}" type="parTrans" cxnId="{CB19F7D5-2047-47B3-89FB-BC7A7D3F358B}">
      <dgm:prSet/>
      <dgm:spPr/>
      <dgm:t>
        <a:bodyPr/>
        <a:lstStyle/>
        <a:p>
          <a:endParaRPr lang="tr-TR"/>
        </a:p>
      </dgm:t>
    </dgm:pt>
    <dgm:pt modelId="{CDB2CFC8-9429-450C-8FEF-DB27A78C996D}" type="sibTrans" cxnId="{CB19F7D5-2047-47B3-89FB-BC7A7D3F358B}">
      <dgm:prSet/>
      <dgm:spPr/>
      <dgm:t>
        <a:bodyPr/>
        <a:lstStyle/>
        <a:p>
          <a:endParaRPr lang="tr-TR"/>
        </a:p>
      </dgm:t>
    </dgm:pt>
    <dgm:pt modelId="{0CB9F23F-32BB-4E02-90F2-F365C585D786}">
      <dgm:prSet phldrT="[Metin]"/>
      <dgm:spPr/>
      <dgm:t>
        <a:bodyPr/>
        <a:lstStyle/>
        <a:p>
          <a:r>
            <a:rPr lang="tr-TR" b="1" dirty="0"/>
            <a:t>SHAKE</a:t>
          </a:r>
        </a:p>
        <a:p>
          <a:r>
            <a:rPr lang="tr-TR" dirty="0"/>
            <a:t>Tuz tüketimini azaltmak</a:t>
          </a:r>
        </a:p>
      </dgm:t>
    </dgm:pt>
    <dgm:pt modelId="{7214265F-A4D9-47EF-96CE-ECB50759FF22}" type="parTrans" cxnId="{BC0AD3C5-F767-410B-A677-A85B0256869E}">
      <dgm:prSet/>
      <dgm:spPr/>
      <dgm:t>
        <a:bodyPr/>
        <a:lstStyle/>
        <a:p>
          <a:endParaRPr lang="tr-TR"/>
        </a:p>
      </dgm:t>
    </dgm:pt>
    <dgm:pt modelId="{872FB793-3B53-4BD4-AF47-71CD4F9C40D8}" type="sibTrans" cxnId="{BC0AD3C5-F767-410B-A677-A85B0256869E}">
      <dgm:prSet/>
      <dgm:spPr/>
      <dgm:t>
        <a:bodyPr/>
        <a:lstStyle/>
        <a:p>
          <a:endParaRPr lang="tr-TR"/>
        </a:p>
      </dgm:t>
    </dgm:pt>
    <dgm:pt modelId="{7F07917D-3555-4F19-90C5-11BDA3ED276D}">
      <dgm:prSet phldrT="[Metin]"/>
      <dgm:spPr/>
      <dgm:t>
        <a:bodyPr/>
        <a:lstStyle/>
        <a:p>
          <a:r>
            <a:rPr lang="tr-TR" b="1" dirty="0"/>
            <a:t>REPLACE</a:t>
          </a:r>
        </a:p>
        <a:p>
          <a:r>
            <a:rPr lang="tr-TR" dirty="0"/>
            <a:t>Trans yağ asitlerini beslenmeden çıkarmak</a:t>
          </a:r>
        </a:p>
      </dgm:t>
    </dgm:pt>
    <dgm:pt modelId="{91EEA485-DA5F-4ECA-8A30-AA61B49963E4}" type="parTrans" cxnId="{DD4C05CF-54C6-4716-ADAA-134FB637E7E2}">
      <dgm:prSet/>
      <dgm:spPr/>
      <dgm:t>
        <a:bodyPr/>
        <a:lstStyle/>
        <a:p>
          <a:endParaRPr lang="tr-TR"/>
        </a:p>
      </dgm:t>
    </dgm:pt>
    <dgm:pt modelId="{71D10C48-0245-4097-80D6-227F7699D560}" type="sibTrans" cxnId="{DD4C05CF-54C6-4716-ADAA-134FB637E7E2}">
      <dgm:prSet/>
      <dgm:spPr/>
      <dgm:t>
        <a:bodyPr/>
        <a:lstStyle/>
        <a:p>
          <a:endParaRPr lang="tr-TR"/>
        </a:p>
      </dgm:t>
    </dgm:pt>
    <dgm:pt modelId="{4154750C-3B75-4C8A-908E-C15E502F6E17}">
      <dgm:prSet phldrT="[Metin]"/>
      <dgm:spPr/>
      <dgm:t>
        <a:bodyPr/>
        <a:lstStyle/>
        <a:p>
          <a:r>
            <a:rPr lang="tr-TR" b="1" dirty="0"/>
            <a:t>HEARTS</a:t>
          </a:r>
        </a:p>
        <a:p>
          <a:r>
            <a:rPr lang="tr-TR" dirty="0"/>
            <a:t>Birinci basamakta kardiyovasküler hastalık yönetimi</a:t>
          </a:r>
        </a:p>
      </dgm:t>
    </dgm:pt>
    <dgm:pt modelId="{7482D304-FBC5-4FD6-ACBA-FFEDBEEDE0F9}" type="parTrans" cxnId="{C6DD2660-A5C8-4B8D-B716-9930ED5209E8}">
      <dgm:prSet/>
      <dgm:spPr/>
      <dgm:t>
        <a:bodyPr/>
        <a:lstStyle/>
        <a:p>
          <a:endParaRPr lang="tr-TR"/>
        </a:p>
      </dgm:t>
    </dgm:pt>
    <dgm:pt modelId="{5618CDC8-A790-4788-B7DF-C12B84FFF305}" type="sibTrans" cxnId="{C6DD2660-A5C8-4B8D-B716-9930ED5209E8}">
      <dgm:prSet/>
      <dgm:spPr/>
      <dgm:t>
        <a:bodyPr/>
        <a:lstStyle/>
        <a:p>
          <a:endParaRPr lang="tr-TR"/>
        </a:p>
      </dgm:t>
    </dgm:pt>
    <dgm:pt modelId="{31C22E1E-8FB0-4B2B-8880-37E4BCC5DAC1}" type="pres">
      <dgm:prSet presAssocID="{E306D343-D804-4056-8AA8-71B8392FA573}" presName="diagram" presStyleCnt="0">
        <dgm:presLayoutVars>
          <dgm:dir/>
          <dgm:resizeHandles val="exact"/>
        </dgm:presLayoutVars>
      </dgm:prSet>
      <dgm:spPr/>
    </dgm:pt>
    <dgm:pt modelId="{7060448E-C443-4289-92DC-BD9368BC8FC2}" type="pres">
      <dgm:prSet presAssocID="{07F45572-22C6-4EA2-BC5A-29622D1F583A}" presName="node" presStyleLbl="node1" presStyleIdx="0" presStyleCnt="5">
        <dgm:presLayoutVars>
          <dgm:bulletEnabled val="1"/>
        </dgm:presLayoutVars>
      </dgm:prSet>
      <dgm:spPr/>
    </dgm:pt>
    <dgm:pt modelId="{A02D66BA-63BD-4F00-BF53-CFAE43ADC741}" type="pres">
      <dgm:prSet presAssocID="{F7B1476B-1E0D-4994-A431-33B4A34E2224}" presName="sibTrans" presStyleCnt="0"/>
      <dgm:spPr/>
    </dgm:pt>
    <dgm:pt modelId="{10B843C2-053C-46C1-ABFD-645B25D83FB8}" type="pres">
      <dgm:prSet presAssocID="{C94BCA3F-7CE6-4830-95F8-05933057F4E8}" presName="node" presStyleLbl="node1" presStyleIdx="1" presStyleCnt="5">
        <dgm:presLayoutVars>
          <dgm:bulletEnabled val="1"/>
        </dgm:presLayoutVars>
      </dgm:prSet>
      <dgm:spPr/>
    </dgm:pt>
    <dgm:pt modelId="{555E3D96-CC58-407E-BDF3-B25F0DCE938B}" type="pres">
      <dgm:prSet presAssocID="{CDB2CFC8-9429-450C-8FEF-DB27A78C996D}" presName="sibTrans" presStyleCnt="0"/>
      <dgm:spPr/>
    </dgm:pt>
    <dgm:pt modelId="{260C018C-D6D4-4323-BF42-4A6310A81F4F}" type="pres">
      <dgm:prSet presAssocID="{0CB9F23F-32BB-4E02-90F2-F365C585D786}" presName="node" presStyleLbl="node1" presStyleIdx="2" presStyleCnt="5">
        <dgm:presLayoutVars>
          <dgm:bulletEnabled val="1"/>
        </dgm:presLayoutVars>
      </dgm:prSet>
      <dgm:spPr/>
    </dgm:pt>
    <dgm:pt modelId="{8F0237AF-3A0F-4ED8-B205-C730CBD03A25}" type="pres">
      <dgm:prSet presAssocID="{872FB793-3B53-4BD4-AF47-71CD4F9C40D8}" presName="sibTrans" presStyleCnt="0"/>
      <dgm:spPr/>
    </dgm:pt>
    <dgm:pt modelId="{ECD29811-DB6F-4637-B6F8-C56E9C172B1E}" type="pres">
      <dgm:prSet presAssocID="{7F07917D-3555-4F19-90C5-11BDA3ED276D}" presName="node" presStyleLbl="node1" presStyleIdx="3" presStyleCnt="5">
        <dgm:presLayoutVars>
          <dgm:bulletEnabled val="1"/>
        </dgm:presLayoutVars>
      </dgm:prSet>
      <dgm:spPr/>
    </dgm:pt>
    <dgm:pt modelId="{6258123B-10D9-456A-8265-13779841B9C0}" type="pres">
      <dgm:prSet presAssocID="{71D10C48-0245-4097-80D6-227F7699D560}" presName="sibTrans" presStyleCnt="0"/>
      <dgm:spPr/>
    </dgm:pt>
    <dgm:pt modelId="{AF234049-1940-43FF-9683-511C194FF1F8}" type="pres">
      <dgm:prSet presAssocID="{4154750C-3B75-4C8A-908E-C15E502F6E17}" presName="node" presStyleLbl="node1" presStyleIdx="4" presStyleCnt="5">
        <dgm:presLayoutVars>
          <dgm:bulletEnabled val="1"/>
        </dgm:presLayoutVars>
      </dgm:prSet>
      <dgm:spPr/>
    </dgm:pt>
  </dgm:ptLst>
  <dgm:cxnLst>
    <dgm:cxn modelId="{C2AC9138-6563-411B-BFE0-035686381638}" srcId="{E306D343-D804-4056-8AA8-71B8392FA573}" destId="{07F45572-22C6-4EA2-BC5A-29622D1F583A}" srcOrd="0" destOrd="0" parTransId="{C7817453-EA38-4CF6-8D6B-C24424642E32}" sibTransId="{F7B1476B-1E0D-4994-A431-33B4A34E2224}"/>
    <dgm:cxn modelId="{6A863839-6ECA-486B-A6D7-0CE788C4C7BA}" type="presOf" srcId="{4154750C-3B75-4C8A-908E-C15E502F6E17}" destId="{AF234049-1940-43FF-9683-511C194FF1F8}" srcOrd="0" destOrd="0" presId="urn:microsoft.com/office/officeart/2005/8/layout/default"/>
    <dgm:cxn modelId="{C6DD2660-A5C8-4B8D-B716-9930ED5209E8}" srcId="{E306D343-D804-4056-8AA8-71B8392FA573}" destId="{4154750C-3B75-4C8A-908E-C15E502F6E17}" srcOrd="4" destOrd="0" parTransId="{7482D304-FBC5-4FD6-ACBA-FFEDBEEDE0F9}" sibTransId="{5618CDC8-A790-4788-B7DF-C12B84FFF305}"/>
    <dgm:cxn modelId="{0EE35570-ADE9-4B6D-A526-ED0119226D91}" type="presOf" srcId="{E306D343-D804-4056-8AA8-71B8392FA573}" destId="{31C22E1E-8FB0-4B2B-8880-37E4BCC5DAC1}" srcOrd="0" destOrd="0" presId="urn:microsoft.com/office/officeart/2005/8/layout/default"/>
    <dgm:cxn modelId="{F0855471-EFBF-4F76-AB52-BA2A848012AE}" type="presOf" srcId="{07F45572-22C6-4EA2-BC5A-29622D1F583A}" destId="{7060448E-C443-4289-92DC-BD9368BC8FC2}" srcOrd="0" destOrd="0" presId="urn:microsoft.com/office/officeart/2005/8/layout/default"/>
    <dgm:cxn modelId="{A41C5B89-5C0F-44DC-A93B-71ADC65EDC6F}" type="presOf" srcId="{C94BCA3F-7CE6-4830-95F8-05933057F4E8}" destId="{10B843C2-053C-46C1-ABFD-645B25D83FB8}" srcOrd="0" destOrd="0" presId="urn:microsoft.com/office/officeart/2005/8/layout/default"/>
    <dgm:cxn modelId="{E67A78AD-03C4-4E7A-80F7-4AEE208C341D}" type="presOf" srcId="{0CB9F23F-32BB-4E02-90F2-F365C585D786}" destId="{260C018C-D6D4-4323-BF42-4A6310A81F4F}" srcOrd="0" destOrd="0" presId="urn:microsoft.com/office/officeart/2005/8/layout/default"/>
    <dgm:cxn modelId="{BC0AD3C5-F767-410B-A677-A85B0256869E}" srcId="{E306D343-D804-4056-8AA8-71B8392FA573}" destId="{0CB9F23F-32BB-4E02-90F2-F365C585D786}" srcOrd="2" destOrd="0" parTransId="{7214265F-A4D9-47EF-96CE-ECB50759FF22}" sibTransId="{872FB793-3B53-4BD4-AF47-71CD4F9C40D8}"/>
    <dgm:cxn modelId="{DD4C05CF-54C6-4716-ADAA-134FB637E7E2}" srcId="{E306D343-D804-4056-8AA8-71B8392FA573}" destId="{7F07917D-3555-4F19-90C5-11BDA3ED276D}" srcOrd="3" destOrd="0" parTransId="{91EEA485-DA5F-4ECA-8A30-AA61B49963E4}" sibTransId="{71D10C48-0245-4097-80D6-227F7699D560}"/>
    <dgm:cxn modelId="{CB19F7D5-2047-47B3-89FB-BC7A7D3F358B}" srcId="{E306D343-D804-4056-8AA8-71B8392FA573}" destId="{C94BCA3F-7CE6-4830-95F8-05933057F4E8}" srcOrd="1" destOrd="0" parTransId="{DCB49C10-6A9E-4C34-848A-5F9A70DAC83C}" sibTransId="{CDB2CFC8-9429-450C-8FEF-DB27A78C996D}"/>
    <dgm:cxn modelId="{4CB782EB-9E94-4010-97C0-91166CCADD42}" type="presOf" srcId="{7F07917D-3555-4F19-90C5-11BDA3ED276D}" destId="{ECD29811-DB6F-4637-B6F8-C56E9C172B1E}" srcOrd="0" destOrd="0" presId="urn:microsoft.com/office/officeart/2005/8/layout/default"/>
    <dgm:cxn modelId="{3DE62EB5-2893-477F-A281-51623E57F2DE}" type="presParOf" srcId="{31C22E1E-8FB0-4B2B-8880-37E4BCC5DAC1}" destId="{7060448E-C443-4289-92DC-BD9368BC8FC2}" srcOrd="0" destOrd="0" presId="urn:microsoft.com/office/officeart/2005/8/layout/default"/>
    <dgm:cxn modelId="{8F3B18A5-DA78-491F-9EB6-2968122AD4E0}" type="presParOf" srcId="{31C22E1E-8FB0-4B2B-8880-37E4BCC5DAC1}" destId="{A02D66BA-63BD-4F00-BF53-CFAE43ADC741}" srcOrd="1" destOrd="0" presId="urn:microsoft.com/office/officeart/2005/8/layout/default"/>
    <dgm:cxn modelId="{7C05F62B-7F48-40FF-8950-EE51A5F08111}" type="presParOf" srcId="{31C22E1E-8FB0-4B2B-8880-37E4BCC5DAC1}" destId="{10B843C2-053C-46C1-ABFD-645B25D83FB8}" srcOrd="2" destOrd="0" presId="urn:microsoft.com/office/officeart/2005/8/layout/default"/>
    <dgm:cxn modelId="{594F9C65-C45D-4FEB-9C22-B9216672EF45}" type="presParOf" srcId="{31C22E1E-8FB0-4B2B-8880-37E4BCC5DAC1}" destId="{555E3D96-CC58-407E-BDF3-B25F0DCE938B}" srcOrd="3" destOrd="0" presId="urn:microsoft.com/office/officeart/2005/8/layout/default"/>
    <dgm:cxn modelId="{8A7D9FF8-8E7B-47B9-ADA0-565F02EA3776}" type="presParOf" srcId="{31C22E1E-8FB0-4B2B-8880-37E4BCC5DAC1}" destId="{260C018C-D6D4-4323-BF42-4A6310A81F4F}" srcOrd="4" destOrd="0" presId="urn:microsoft.com/office/officeart/2005/8/layout/default"/>
    <dgm:cxn modelId="{656421A1-4021-4DE3-BD01-D1C35A61C007}" type="presParOf" srcId="{31C22E1E-8FB0-4B2B-8880-37E4BCC5DAC1}" destId="{8F0237AF-3A0F-4ED8-B205-C730CBD03A25}" srcOrd="5" destOrd="0" presId="urn:microsoft.com/office/officeart/2005/8/layout/default"/>
    <dgm:cxn modelId="{14B35ADD-C239-40CD-98CF-B7766B0E9950}" type="presParOf" srcId="{31C22E1E-8FB0-4B2B-8880-37E4BCC5DAC1}" destId="{ECD29811-DB6F-4637-B6F8-C56E9C172B1E}" srcOrd="6" destOrd="0" presId="urn:microsoft.com/office/officeart/2005/8/layout/default"/>
    <dgm:cxn modelId="{1BBD5F98-72C3-4653-9085-3BE09F0D1A5F}" type="presParOf" srcId="{31C22E1E-8FB0-4B2B-8880-37E4BCC5DAC1}" destId="{6258123B-10D9-456A-8265-13779841B9C0}" srcOrd="7" destOrd="0" presId="urn:microsoft.com/office/officeart/2005/8/layout/default"/>
    <dgm:cxn modelId="{78CCB9B7-DCE3-48C9-8FE1-4BDB12075FFF}" type="presParOf" srcId="{31C22E1E-8FB0-4B2B-8880-37E4BCC5DAC1}" destId="{AF234049-1940-43FF-9683-511C194FF1F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0448E-C443-4289-92DC-BD9368BC8FC2}">
      <dsp:nvSpPr>
        <dsp:cNvPr id="0" name=""/>
        <dsp:cNvSpPr/>
      </dsp:nvSpPr>
      <dsp:spPr>
        <a:xfrm>
          <a:off x="139660" y="1174"/>
          <a:ext cx="3198837" cy="1919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b="1" kern="1200" dirty="0"/>
            <a:t>MPOWER</a:t>
          </a:r>
        </a:p>
        <a:p>
          <a:pPr marL="0" lvl="0" indent="0" algn="ctr" defTabSz="1200150">
            <a:lnSpc>
              <a:spcPct val="90000"/>
            </a:lnSpc>
            <a:spcBef>
              <a:spcPct val="0"/>
            </a:spcBef>
            <a:spcAft>
              <a:spcPct val="35000"/>
            </a:spcAft>
            <a:buNone/>
          </a:pPr>
          <a:r>
            <a:rPr lang="tr-TR" sz="2700" kern="1200" dirty="0"/>
            <a:t>Küresel tütün epidemiyolojisi ile mücadele</a:t>
          </a:r>
        </a:p>
      </dsp:txBody>
      <dsp:txXfrm>
        <a:off x="139660" y="1174"/>
        <a:ext cx="3198837" cy="1919302"/>
      </dsp:txXfrm>
    </dsp:sp>
    <dsp:sp modelId="{10B843C2-053C-46C1-ABFD-645B25D83FB8}">
      <dsp:nvSpPr>
        <dsp:cNvPr id="0" name=""/>
        <dsp:cNvSpPr/>
      </dsp:nvSpPr>
      <dsp:spPr>
        <a:xfrm>
          <a:off x="3658381" y="1174"/>
          <a:ext cx="3198837" cy="1919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b="1" kern="1200" dirty="0"/>
            <a:t>ACTIVE</a:t>
          </a:r>
        </a:p>
        <a:p>
          <a:pPr marL="0" lvl="0" indent="0" algn="ctr" defTabSz="1200150">
            <a:lnSpc>
              <a:spcPct val="90000"/>
            </a:lnSpc>
            <a:spcBef>
              <a:spcPct val="0"/>
            </a:spcBef>
            <a:spcAft>
              <a:spcPct val="35000"/>
            </a:spcAft>
            <a:buNone/>
          </a:pPr>
          <a:r>
            <a:rPr lang="tr-TR" sz="2700" kern="1200" dirty="0"/>
            <a:t>Fiziksel aktiviteyi arttırmak</a:t>
          </a:r>
        </a:p>
      </dsp:txBody>
      <dsp:txXfrm>
        <a:off x="3658381" y="1174"/>
        <a:ext cx="3198837" cy="1919302"/>
      </dsp:txXfrm>
    </dsp:sp>
    <dsp:sp modelId="{260C018C-D6D4-4323-BF42-4A6310A81F4F}">
      <dsp:nvSpPr>
        <dsp:cNvPr id="0" name=""/>
        <dsp:cNvSpPr/>
      </dsp:nvSpPr>
      <dsp:spPr>
        <a:xfrm>
          <a:off x="7177102" y="1174"/>
          <a:ext cx="3198837" cy="1919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b="1" kern="1200" dirty="0"/>
            <a:t>SHAKE</a:t>
          </a:r>
        </a:p>
        <a:p>
          <a:pPr marL="0" lvl="0" indent="0" algn="ctr" defTabSz="1200150">
            <a:lnSpc>
              <a:spcPct val="90000"/>
            </a:lnSpc>
            <a:spcBef>
              <a:spcPct val="0"/>
            </a:spcBef>
            <a:spcAft>
              <a:spcPct val="35000"/>
            </a:spcAft>
            <a:buNone/>
          </a:pPr>
          <a:r>
            <a:rPr lang="tr-TR" sz="2700" kern="1200" dirty="0"/>
            <a:t>Tuz tüketimini azaltmak</a:t>
          </a:r>
        </a:p>
      </dsp:txBody>
      <dsp:txXfrm>
        <a:off x="7177102" y="1174"/>
        <a:ext cx="3198837" cy="1919302"/>
      </dsp:txXfrm>
    </dsp:sp>
    <dsp:sp modelId="{ECD29811-DB6F-4637-B6F8-C56E9C172B1E}">
      <dsp:nvSpPr>
        <dsp:cNvPr id="0" name=""/>
        <dsp:cNvSpPr/>
      </dsp:nvSpPr>
      <dsp:spPr>
        <a:xfrm>
          <a:off x="1899020" y="2240360"/>
          <a:ext cx="3198837" cy="1919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b="1" kern="1200" dirty="0"/>
            <a:t>REPLACE</a:t>
          </a:r>
        </a:p>
        <a:p>
          <a:pPr marL="0" lvl="0" indent="0" algn="ctr" defTabSz="1200150">
            <a:lnSpc>
              <a:spcPct val="90000"/>
            </a:lnSpc>
            <a:spcBef>
              <a:spcPct val="0"/>
            </a:spcBef>
            <a:spcAft>
              <a:spcPct val="35000"/>
            </a:spcAft>
            <a:buNone/>
          </a:pPr>
          <a:r>
            <a:rPr lang="tr-TR" sz="2700" kern="1200" dirty="0"/>
            <a:t>Trans yağ asitlerini beslenmeden çıkarmak</a:t>
          </a:r>
        </a:p>
      </dsp:txBody>
      <dsp:txXfrm>
        <a:off x="1899020" y="2240360"/>
        <a:ext cx="3198837" cy="1919302"/>
      </dsp:txXfrm>
    </dsp:sp>
    <dsp:sp modelId="{AF234049-1940-43FF-9683-511C194FF1F8}">
      <dsp:nvSpPr>
        <dsp:cNvPr id="0" name=""/>
        <dsp:cNvSpPr/>
      </dsp:nvSpPr>
      <dsp:spPr>
        <a:xfrm>
          <a:off x="5417741" y="2240360"/>
          <a:ext cx="3198837" cy="19193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tr-TR" sz="2700" b="1" kern="1200" dirty="0"/>
            <a:t>HEARTS</a:t>
          </a:r>
        </a:p>
        <a:p>
          <a:pPr marL="0" lvl="0" indent="0" algn="ctr" defTabSz="1200150">
            <a:lnSpc>
              <a:spcPct val="90000"/>
            </a:lnSpc>
            <a:spcBef>
              <a:spcPct val="0"/>
            </a:spcBef>
            <a:spcAft>
              <a:spcPct val="35000"/>
            </a:spcAft>
            <a:buNone/>
          </a:pPr>
          <a:r>
            <a:rPr lang="tr-TR" sz="2700" kern="1200" dirty="0"/>
            <a:t>Birinci basamakta kardiyovasküler hastalık yönetimi</a:t>
          </a:r>
        </a:p>
      </dsp:txBody>
      <dsp:txXfrm>
        <a:off x="5417741" y="2240360"/>
        <a:ext cx="3198837" cy="19193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3DF70-B97E-4ED3-A9B2-DD590B93798C}" type="datetimeFigureOut">
              <a:rPr lang="tr-TR" smtClean="0"/>
              <a:t>6.02.2023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EFDBB-62CC-4618-A79D-36C77BF102F1}" type="slidenum">
              <a:rPr lang="tr-TR" smtClean="0"/>
              <a:t>‹#›</a:t>
            </a:fld>
            <a:endParaRPr lang="tr-TR"/>
          </a:p>
        </p:txBody>
      </p:sp>
    </p:spTree>
    <p:extLst>
      <p:ext uri="{BB962C8B-B14F-4D97-AF65-F5344CB8AC3E}">
        <p14:creationId xmlns:p14="http://schemas.microsoft.com/office/powerpoint/2010/main" val="185212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Washington Üniversitesi Tıp Fakültesi Sağlık Metrikleri ve Değerlendirme Enstitüsü (IHME)</a:t>
            </a:r>
          </a:p>
        </p:txBody>
      </p:sp>
      <p:sp>
        <p:nvSpPr>
          <p:cNvPr id="4" name="Slayt Numarası Yer Tutucusu 3"/>
          <p:cNvSpPr>
            <a:spLocks noGrp="1"/>
          </p:cNvSpPr>
          <p:nvPr>
            <p:ph type="sldNum" sz="quarter" idx="5"/>
          </p:nvPr>
        </p:nvSpPr>
        <p:spPr/>
        <p:txBody>
          <a:bodyPr/>
          <a:lstStyle/>
          <a:p>
            <a:fld id="{4D8EFDBB-62CC-4618-A79D-36C77BF102F1}" type="slidenum">
              <a:rPr lang="tr-TR" smtClean="0"/>
              <a:t>6</a:t>
            </a:fld>
            <a:endParaRPr lang="tr-TR"/>
          </a:p>
        </p:txBody>
      </p:sp>
    </p:spTree>
    <p:extLst>
      <p:ext uri="{BB962C8B-B14F-4D97-AF65-F5344CB8AC3E}">
        <p14:creationId xmlns:p14="http://schemas.microsoft.com/office/powerpoint/2010/main" val="199321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okullarda sağlıklı diyet ve fiziksel aktiviteyi teşvik etmek için, beden eğitimi ile ilgili müfredat ve okul kantinlerinde satılan yiyeceklerin düzenlenmesi de dâhil olmak üzere çeşitli önlemler alınmıştır</a:t>
            </a:r>
          </a:p>
        </p:txBody>
      </p:sp>
      <p:sp>
        <p:nvSpPr>
          <p:cNvPr id="4" name="Slayt Numarası Yer Tutucusu 3"/>
          <p:cNvSpPr>
            <a:spLocks noGrp="1"/>
          </p:cNvSpPr>
          <p:nvPr>
            <p:ph type="sldNum" sz="quarter" idx="5"/>
          </p:nvPr>
        </p:nvSpPr>
        <p:spPr/>
        <p:txBody>
          <a:bodyPr/>
          <a:lstStyle/>
          <a:p>
            <a:fld id="{4D8EFDBB-62CC-4618-A79D-36C77BF102F1}" type="slidenum">
              <a:rPr lang="tr-TR" smtClean="0"/>
              <a:t>47</a:t>
            </a:fld>
            <a:endParaRPr lang="tr-TR"/>
          </a:p>
        </p:txBody>
      </p:sp>
    </p:spTree>
    <p:extLst>
      <p:ext uri="{BB962C8B-B14F-4D97-AF65-F5344CB8AC3E}">
        <p14:creationId xmlns:p14="http://schemas.microsoft.com/office/powerpoint/2010/main" val="389889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Programda her bir başlık altında ele alınmış</a:t>
            </a:r>
          </a:p>
        </p:txBody>
      </p:sp>
      <p:sp>
        <p:nvSpPr>
          <p:cNvPr id="4" name="Slayt Numarası Yer Tutucusu 3"/>
          <p:cNvSpPr>
            <a:spLocks noGrp="1"/>
          </p:cNvSpPr>
          <p:nvPr>
            <p:ph type="sldNum" sz="quarter" idx="5"/>
          </p:nvPr>
        </p:nvSpPr>
        <p:spPr/>
        <p:txBody>
          <a:bodyPr/>
          <a:lstStyle/>
          <a:p>
            <a:fld id="{4D8EFDBB-62CC-4618-A79D-36C77BF102F1}" type="slidenum">
              <a:rPr lang="tr-TR" smtClean="0"/>
              <a:t>91</a:t>
            </a:fld>
            <a:endParaRPr lang="tr-TR"/>
          </a:p>
        </p:txBody>
      </p:sp>
    </p:spTree>
    <p:extLst>
      <p:ext uri="{BB962C8B-B14F-4D97-AF65-F5344CB8AC3E}">
        <p14:creationId xmlns:p14="http://schemas.microsoft.com/office/powerpoint/2010/main" val="437046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YSH: Yaşa Standardize Hız</a:t>
            </a:r>
          </a:p>
        </p:txBody>
      </p:sp>
      <p:sp>
        <p:nvSpPr>
          <p:cNvPr id="4" name="Slayt Numarası Yer Tutucusu 3"/>
          <p:cNvSpPr>
            <a:spLocks noGrp="1"/>
          </p:cNvSpPr>
          <p:nvPr>
            <p:ph type="sldNum" sz="quarter" idx="5"/>
          </p:nvPr>
        </p:nvSpPr>
        <p:spPr/>
        <p:txBody>
          <a:bodyPr/>
          <a:lstStyle/>
          <a:p>
            <a:fld id="{4D8EFDBB-62CC-4618-A79D-36C77BF102F1}" type="slidenum">
              <a:rPr lang="tr-TR" smtClean="0"/>
              <a:t>114</a:t>
            </a:fld>
            <a:endParaRPr lang="tr-TR"/>
          </a:p>
        </p:txBody>
      </p:sp>
    </p:spTree>
    <p:extLst>
      <p:ext uri="{BB962C8B-B14F-4D97-AF65-F5344CB8AC3E}">
        <p14:creationId xmlns:p14="http://schemas.microsoft.com/office/powerpoint/2010/main" val="1572838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20 yaşından itibaren kendi kendine meme muayenesi, 20 yaşından sonra yılda bir klinik muayenesi ve 40-69 </a:t>
            </a:r>
            <a:r>
              <a:rPr lang="tr-TR" dirty="0" err="1"/>
              <a:t>yaşmamografi</a:t>
            </a:r>
            <a:endParaRPr lang="tr-TR" dirty="0"/>
          </a:p>
        </p:txBody>
      </p:sp>
      <p:sp>
        <p:nvSpPr>
          <p:cNvPr id="4" name="Slayt Numarası Yer Tutucusu 3"/>
          <p:cNvSpPr>
            <a:spLocks noGrp="1"/>
          </p:cNvSpPr>
          <p:nvPr>
            <p:ph type="sldNum" sz="quarter" idx="5"/>
          </p:nvPr>
        </p:nvSpPr>
        <p:spPr/>
        <p:txBody>
          <a:bodyPr/>
          <a:lstStyle/>
          <a:p>
            <a:fld id="{4D8EFDBB-62CC-4618-A79D-36C77BF102F1}" type="slidenum">
              <a:rPr lang="tr-TR" smtClean="0"/>
              <a:t>124</a:t>
            </a:fld>
            <a:endParaRPr lang="tr-TR"/>
          </a:p>
        </p:txBody>
      </p:sp>
    </p:spTree>
    <p:extLst>
      <p:ext uri="{BB962C8B-B14F-4D97-AF65-F5344CB8AC3E}">
        <p14:creationId xmlns:p14="http://schemas.microsoft.com/office/powerpoint/2010/main" val="243021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Globocan</a:t>
            </a:r>
            <a:r>
              <a:rPr lang="tr-TR" dirty="0"/>
              <a:t> 2018</a:t>
            </a:r>
          </a:p>
          <a:p>
            <a:r>
              <a:rPr lang="tr-TR" dirty="0"/>
              <a:t>Güney Amerika: Bolivya</a:t>
            </a:r>
          </a:p>
          <a:p>
            <a:r>
              <a:rPr lang="tr-TR" dirty="0"/>
              <a:t>Moğolistan, Papua Yeni Gine</a:t>
            </a:r>
          </a:p>
          <a:p>
            <a:endParaRPr lang="tr-TR" sz="1344" dirty="0"/>
          </a:p>
          <a:p>
            <a:endParaRPr lang="tr-TR" dirty="0"/>
          </a:p>
        </p:txBody>
      </p:sp>
      <p:sp>
        <p:nvSpPr>
          <p:cNvPr id="4" name="Slayt Numarası Yer Tutucusu 3"/>
          <p:cNvSpPr>
            <a:spLocks noGrp="1"/>
          </p:cNvSpPr>
          <p:nvPr>
            <p:ph type="sldNum" sz="quarter" idx="5"/>
          </p:nvPr>
        </p:nvSpPr>
        <p:spPr/>
        <p:txBody>
          <a:bodyPr/>
          <a:lstStyle/>
          <a:p>
            <a:fld id="{4D8EFDBB-62CC-4618-A79D-36C77BF102F1}" type="slidenum">
              <a:rPr lang="tr-TR" smtClean="0"/>
              <a:t>127</a:t>
            </a:fld>
            <a:endParaRPr lang="tr-TR"/>
          </a:p>
        </p:txBody>
      </p:sp>
    </p:spTree>
    <p:extLst>
      <p:ext uri="{BB962C8B-B14F-4D97-AF65-F5344CB8AC3E}">
        <p14:creationId xmlns:p14="http://schemas.microsoft.com/office/powerpoint/2010/main" val="942473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Engelliliğe Ayarlanmış Yaşam Yılı (DALY): Erken yaşlardaki ölümler ile ölümle sonuçlanmayan ancak uzun dönemli işlev kaybına yol açan hastalıklar ve yaralanmalar nedeniyle kaybedilen yılları sayan mutlak bir sağlık kaybı ölçütüdür. 1 DALY, 1 sağlıklı yaşam yılından kaybı ifade eder.</a:t>
            </a:r>
          </a:p>
        </p:txBody>
      </p:sp>
      <p:sp>
        <p:nvSpPr>
          <p:cNvPr id="4" name="Slayt Numarası Yer Tutucusu 3"/>
          <p:cNvSpPr>
            <a:spLocks noGrp="1"/>
          </p:cNvSpPr>
          <p:nvPr>
            <p:ph type="sldNum" sz="quarter" idx="5"/>
          </p:nvPr>
        </p:nvSpPr>
        <p:spPr/>
        <p:txBody>
          <a:bodyPr/>
          <a:lstStyle/>
          <a:p>
            <a:fld id="{4D8EFDBB-62CC-4618-A79D-36C77BF102F1}" type="slidenum">
              <a:rPr lang="tr-TR" smtClean="0"/>
              <a:t>7</a:t>
            </a:fld>
            <a:endParaRPr lang="tr-TR"/>
          </a:p>
        </p:txBody>
      </p:sp>
    </p:spTree>
    <p:extLst>
      <p:ext uri="{BB962C8B-B14F-4D97-AF65-F5344CB8AC3E}">
        <p14:creationId xmlns:p14="http://schemas.microsoft.com/office/powerpoint/2010/main" val="6840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Bulaşıcı olmayan hastalıklardan kaynaklanan zamansız ölümlerin 2025 yılına kadar göreli olarak %25 azaltılması hedefi de dahil olmak üzere 2025 yılına kadar ulaşılması gereken 9 küresel BOH hedefine yönelik ilerleme kaydedilmesine katkıda bulunacak bir yol haritası ve politika seçenekleri menüsü sunulmaktadır.</a:t>
            </a:r>
          </a:p>
        </p:txBody>
      </p:sp>
      <p:sp>
        <p:nvSpPr>
          <p:cNvPr id="4" name="Slayt Numarası Yer Tutucusu 3"/>
          <p:cNvSpPr>
            <a:spLocks noGrp="1"/>
          </p:cNvSpPr>
          <p:nvPr>
            <p:ph type="sldNum" sz="quarter" idx="5"/>
          </p:nvPr>
        </p:nvSpPr>
        <p:spPr/>
        <p:txBody>
          <a:bodyPr/>
          <a:lstStyle/>
          <a:p>
            <a:fld id="{4D8EFDBB-62CC-4618-A79D-36C77BF102F1}" type="slidenum">
              <a:rPr lang="tr-TR" smtClean="0"/>
              <a:t>10</a:t>
            </a:fld>
            <a:endParaRPr lang="tr-TR"/>
          </a:p>
        </p:txBody>
      </p:sp>
    </p:spTree>
    <p:extLst>
      <p:ext uri="{BB962C8B-B14F-4D97-AF65-F5344CB8AC3E}">
        <p14:creationId xmlns:p14="http://schemas.microsoft.com/office/powerpoint/2010/main" val="372412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Tütün Kontrol Çerçeve Sözleşmesi</a:t>
            </a:r>
          </a:p>
        </p:txBody>
      </p:sp>
      <p:sp>
        <p:nvSpPr>
          <p:cNvPr id="4" name="Slayt Numarası Yer Tutucusu 3"/>
          <p:cNvSpPr>
            <a:spLocks noGrp="1"/>
          </p:cNvSpPr>
          <p:nvPr>
            <p:ph type="sldNum" sz="quarter" idx="5"/>
          </p:nvPr>
        </p:nvSpPr>
        <p:spPr/>
        <p:txBody>
          <a:bodyPr/>
          <a:lstStyle/>
          <a:p>
            <a:fld id="{4D8EFDBB-62CC-4618-A79D-36C77BF102F1}" type="slidenum">
              <a:rPr lang="tr-TR" smtClean="0"/>
              <a:t>27</a:t>
            </a:fld>
            <a:endParaRPr lang="tr-TR"/>
          </a:p>
        </p:txBody>
      </p:sp>
    </p:spTree>
    <p:extLst>
      <p:ext uri="{BB962C8B-B14F-4D97-AF65-F5344CB8AC3E}">
        <p14:creationId xmlns:p14="http://schemas.microsoft.com/office/powerpoint/2010/main" val="1262199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Kaynak: Çalışkan S. &amp; </a:t>
            </a:r>
            <a:r>
              <a:rPr lang="tr-TR" sz="1200" dirty="0" err="1"/>
              <a:t>Metintaş</a:t>
            </a:r>
            <a:r>
              <a:rPr lang="tr-TR" sz="1200" dirty="0"/>
              <a:t> S. (2018). Dünyada Tütün Kontrol Uygulamalarının Küresel Ölçekte Değerlendirilmesi. Türk Dünyası Uygulama ve Araştırma Merkezi Halk Sağlığı Dergisi. 2018; 3(1),32-41.</a:t>
            </a:r>
          </a:p>
        </p:txBody>
      </p:sp>
      <p:sp>
        <p:nvSpPr>
          <p:cNvPr id="4" name="Slayt Numarası Yer Tutucusu 3"/>
          <p:cNvSpPr>
            <a:spLocks noGrp="1"/>
          </p:cNvSpPr>
          <p:nvPr>
            <p:ph type="sldNum" sz="quarter" idx="5"/>
          </p:nvPr>
        </p:nvSpPr>
        <p:spPr/>
        <p:txBody>
          <a:bodyPr/>
          <a:lstStyle/>
          <a:p>
            <a:fld id="{4D8EFDBB-62CC-4618-A79D-36C77BF102F1}" type="slidenum">
              <a:rPr lang="tr-TR" smtClean="0"/>
              <a:t>28</a:t>
            </a:fld>
            <a:endParaRPr lang="tr-TR"/>
          </a:p>
        </p:txBody>
      </p:sp>
    </p:spTree>
    <p:extLst>
      <p:ext uri="{BB962C8B-B14F-4D97-AF65-F5344CB8AC3E}">
        <p14:creationId xmlns:p14="http://schemas.microsoft.com/office/powerpoint/2010/main" val="147909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3 ara amaç</a:t>
            </a:r>
          </a:p>
        </p:txBody>
      </p:sp>
      <p:sp>
        <p:nvSpPr>
          <p:cNvPr id="4" name="Slayt Numarası Yer Tutucusu 3"/>
          <p:cNvSpPr>
            <a:spLocks noGrp="1"/>
          </p:cNvSpPr>
          <p:nvPr>
            <p:ph type="sldNum" sz="quarter" idx="5"/>
          </p:nvPr>
        </p:nvSpPr>
        <p:spPr/>
        <p:txBody>
          <a:bodyPr/>
          <a:lstStyle/>
          <a:p>
            <a:fld id="{4D8EFDBB-62CC-4618-A79D-36C77BF102F1}" type="slidenum">
              <a:rPr lang="tr-TR" smtClean="0"/>
              <a:t>30</a:t>
            </a:fld>
            <a:endParaRPr lang="tr-TR"/>
          </a:p>
        </p:txBody>
      </p:sp>
    </p:spTree>
    <p:extLst>
      <p:ext uri="{BB962C8B-B14F-4D97-AF65-F5344CB8AC3E}">
        <p14:creationId xmlns:p14="http://schemas.microsoft.com/office/powerpoint/2010/main" val="104433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Son güncelleme ise </a:t>
            </a:r>
            <a:r>
              <a:rPr lang="tr-TR" sz="1200" i="0" dirty="0"/>
              <a:t>Türkiye Sağlıklı Beslenme ve Hareketli Hayat Programı Yetişkin ve Çocukluk Çağı Obezitesinin Önlenmesi ve Fiziksel Aktivite Eylem Planı 2019-2023</a:t>
            </a:r>
            <a:endParaRPr lang="tr-TR" dirty="0"/>
          </a:p>
        </p:txBody>
      </p:sp>
      <p:sp>
        <p:nvSpPr>
          <p:cNvPr id="4" name="Slayt Numarası Yer Tutucusu 3"/>
          <p:cNvSpPr>
            <a:spLocks noGrp="1"/>
          </p:cNvSpPr>
          <p:nvPr>
            <p:ph type="sldNum" sz="quarter" idx="5"/>
          </p:nvPr>
        </p:nvSpPr>
        <p:spPr/>
        <p:txBody>
          <a:bodyPr/>
          <a:lstStyle/>
          <a:p>
            <a:fld id="{4D8EFDBB-62CC-4618-A79D-36C77BF102F1}" type="slidenum">
              <a:rPr lang="tr-TR" smtClean="0"/>
              <a:t>38</a:t>
            </a:fld>
            <a:endParaRPr lang="tr-TR"/>
          </a:p>
        </p:txBody>
      </p:sp>
    </p:spTree>
    <p:extLst>
      <p:ext uri="{BB962C8B-B14F-4D97-AF65-F5344CB8AC3E}">
        <p14:creationId xmlns:p14="http://schemas.microsoft.com/office/powerpoint/2010/main" val="375665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D8EFDBB-62CC-4618-A79D-36C77BF102F1}" type="slidenum">
              <a:rPr lang="tr-TR" smtClean="0"/>
              <a:t>41</a:t>
            </a:fld>
            <a:endParaRPr lang="tr-TR"/>
          </a:p>
        </p:txBody>
      </p:sp>
    </p:spTree>
    <p:extLst>
      <p:ext uri="{BB962C8B-B14F-4D97-AF65-F5344CB8AC3E}">
        <p14:creationId xmlns:p14="http://schemas.microsoft.com/office/powerpoint/2010/main" val="2248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4D8EFDBB-62CC-4618-A79D-36C77BF102F1}" type="slidenum">
              <a:rPr lang="tr-TR" smtClean="0"/>
              <a:t>42</a:t>
            </a:fld>
            <a:endParaRPr lang="tr-TR"/>
          </a:p>
        </p:txBody>
      </p:sp>
    </p:spTree>
    <p:extLst>
      <p:ext uri="{BB962C8B-B14F-4D97-AF65-F5344CB8AC3E}">
        <p14:creationId xmlns:p14="http://schemas.microsoft.com/office/powerpoint/2010/main" val="39006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tr-TR"/>
              <a:t>Asıl başlık stilini düzenlemek için tıklayın</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r>
              <a:rPr lang="tr-TR"/>
              <a:t>30.01.2023</a:t>
            </a:r>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7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tr-TR"/>
              <a:t>Asıl başlık stilini düzenlemek için tıklayın</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tr-TR"/>
              <a:t>30.01.2023</a:t>
            </a:r>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9422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tr-TR"/>
              <a:t>Asıl başlık stilini düzenlemek için tıklayın</a:t>
            </a:r>
            <a:endParaRPr lang="en-US"/>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r>
              <a:rPr lang="tr-TR"/>
              <a:t>30.01.2023</a:t>
            </a:r>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1530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r>
              <a:rPr lang="tr-TR"/>
              <a:t>30.01.2023</a:t>
            </a:r>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4693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tr-TR"/>
              <a:t>Asıl başlık stilini düzenlemek için tıklayın</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tr-TR"/>
              <a:t>30.01.2023</a:t>
            </a:r>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5126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tr-TR"/>
              <a:t>Asıl başlık stilini düzenlemek için tıklayın</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tr-TR"/>
              <a:t>30.01.2023</a:t>
            </a:r>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1654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tr-TR"/>
              <a:t>Asıl başlık stilini düzenlemek için tıklayın</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tr-TR"/>
              <a:t>30.01.2023</a:t>
            </a:r>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4237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tr-TR"/>
              <a:t>Asıl başlık stilini düzenlemek için tıklayın</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tr-TR"/>
              <a:t>30.01.2023</a:t>
            </a:r>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331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tr-TR"/>
              <a:t>Asıl başlık stilini düzenlemek için tıklayın</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tr-TR"/>
              <a:t>30.01.2023</a:t>
            </a:r>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5878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tr-TR"/>
              <a:t>30.01.2023</a:t>
            </a:r>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5398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tr-TR"/>
              <a:t>30.01.2023</a:t>
            </a:r>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0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tr-TR"/>
              <a:t>Asıl başlık stilini düzenlemek için tıklayın</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tr-TR"/>
              <a:t>30.01.2023</a:t>
            </a:r>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8377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t>30.01.2023</a:t>
            </a:r>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551842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hyperlink" Target="https://www.who.int/news/item/15-09-2016-global-hearts-initiative" TargetMode="External"/><Relationship Id="rId2" Type="http://schemas.openxmlformats.org/officeDocument/2006/relationships/hyperlink" Target="https://www.euro.who.int/__data/assets/pdf_file/0006/346695/BOH_TR.pdf" TargetMode="External"/><Relationship Id="rId1" Type="http://schemas.openxmlformats.org/officeDocument/2006/relationships/slideLayout" Target="../slideLayouts/slideLayout2.xml"/><Relationship Id="rId4" Type="http://schemas.openxmlformats.org/officeDocument/2006/relationships/hyperlink" Target="https://hsgm.saglik.gov.tr/tr/kronikhastaliklar-haberler.html"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s://hsgm.saglik.gov.tr/depo/birimler/saglikli-beslenme-hareketli-hayat-db/beslenme_konsey/Eylem_Plani_.pdf" TargetMode="External"/><Relationship Id="rId2" Type="http://schemas.openxmlformats.org/officeDocument/2006/relationships/hyperlink" Target="https://sbsgm.saglik.gov.tr/Eklenti/40564/0/saglik-istatistikleri-yilligi-2019pdf.pdf" TargetMode="External"/><Relationship Id="rId1" Type="http://schemas.openxmlformats.org/officeDocument/2006/relationships/slideLayout" Target="../slideLayouts/slideLayout2.xml"/><Relationship Id="rId5" Type="http://schemas.openxmlformats.org/officeDocument/2006/relationships/hyperlink" Target="https://hsgm.saglik.gov.tr/depo/birimler/saglikli-beslenme-hareketli-hayat-db/Yayinlar/programlar/Turkiye-Diyabet-Programi.pdf" TargetMode="External"/><Relationship Id="rId4" Type="http://schemas.openxmlformats.org/officeDocument/2006/relationships/hyperlink" Target="https://hsgm.saglik.gov.tr/depo/birimler/saglikli-beslenme-hareketli-hayat-db/Yayinlar/programlar/turkiyede-tuz-tuketiminin-azaltilmasi-programi-2017-2021.pdf"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s://hsgm.saglik.gov.tr/depo/birimler/kronik-hastaliklar-engelli-db/hastaliklar/kronik_havayolu/kitap_ve_makaleler/Turkiye_Kronik_Hava_Yolu_Hastaliklari_Onleme_ve_Kontrol_Programi_2018-2023.pdf" TargetMode="External"/><Relationship Id="rId2" Type="http://schemas.openxmlformats.org/officeDocument/2006/relationships/hyperlink" Target="https://hsgm.saglik.gov.tr/depo/birimler/kronik-hastaliklar-engelli-db/hastaliklar/bobrek_hastaliklari/kitap_ve_makaleler/Turkiye_Bobrek_Hastaliklari_Onleme_ve_Kontrol_Programi_2018-2023.pdf" TargetMode="External"/><Relationship Id="rId1" Type="http://schemas.openxmlformats.org/officeDocument/2006/relationships/slideLayout" Target="../slideLayouts/slideLayout2.xml"/><Relationship Id="rId4" Type="http://schemas.openxmlformats.org/officeDocument/2006/relationships/hyperlink" Target="https://hsgm.saglik.gov.tr/depo/birimler/kronik-hastaliklar-engelli-db/hastaliklar/kalpvedamar/kitap_ve_makale/KalpDamarEylemPlani_2021-2026.pdf"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hsgm.saglik.gov.tr/depo/birimler/kanser-db/yayinlar/raporlar/2021_Kanser_Kontrol_Programi_/17.Agustos_2021_Kanser_Kontrol_Programi_versiyon-1.pdf" TargetMode="External"/><Relationship Id="rId2" Type="http://schemas.openxmlformats.org/officeDocument/2006/relationships/hyperlink" Target="https://hsgm.saglik.gov.tr/depo/birimler/kronik-hastaliklar-engelli-db/hastaliklar/kas_ve_iskelet_sistemi/kitap_ve_makaleler/Kas_ve_Iskelet_Sistemi_Hastaliklari_Onleme_ve_Kontrol_Programi_2021-2026.pdf" TargetMode="External"/><Relationship Id="rId1" Type="http://schemas.openxmlformats.org/officeDocument/2006/relationships/slideLayout" Target="../slideLayouts/slideLayout2.xml"/><Relationship Id="rId4" Type="http://schemas.openxmlformats.org/officeDocument/2006/relationships/hyperlink" Target="https://hsgm.saglik.gov.tr/depo/birimler/kronik-hastaliklar-engelli-db/hastaliklar/Yasli_Sagligi/kitap_ve_makaleler/Turkiye_Saglikli_Yaslanma_Eylem_Plani_ve_Uygulama_Programi_2021-2026.pdf" TargetMode="External"/></Relationships>
</file>

<file path=ppt/slides/_rels/slide14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050755-84A5-F722-D2BF-F33BE1F32862}"/>
              </a:ext>
            </a:extLst>
          </p:cNvPr>
          <p:cNvSpPr>
            <a:spLocks noGrp="1"/>
          </p:cNvSpPr>
          <p:nvPr>
            <p:ph type="ctrTitle"/>
          </p:nvPr>
        </p:nvSpPr>
        <p:spPr>
          <a:xfrm>
            <a:off x="3243072" y="1264485"/>
            <a:ext cx="5705856" cy="3264408"/>
          </a:xfrm>
        </p:spPr>
        <p:txBody>
          <a:bodyPr/>
          <a:lstStyle/>
          <a:p>
            <a:pPr algn="ctr"/>
            <a:r>
              <a:rPr lang="tr-TR" i="0" dirty="0"/>
              <a:t>Bulaşıcı Olmayan Hastalıkların Kontrolü-2</a:t>
            </a:r>
          </a:p>
        </p:txBody>
      </p:sp>
      <p:sp>
        <p:nvSpPr>
          <p:cNvPr id="3" name="Alt Başlık 2">
            <a:extLst>
              <a:ext uri="{FF2B5EF4-FFF2-40B4-BE49-F238E27FC236}">
                <a16:creationId xmlns:a16="http://schemas.microsoft.com/office/drawing/2014/main" id="{A427ADEA-FA1B-549F-B647-DBD058F53790}"/>
              </a:ext>
            </a:extLst>
          </p:cNvPr>
          <p:cNvSpPr>
            <a:spLocks noGrp="1"/>
          </p:cNvSpPr>
          <p:nvPr>
            <p:ph type="subTitle" idx="1"/>
          </p:nvPr>
        </p:nvSpPr>
        <p:spPr>
          <a:xfrm>
            <a:off x="3243072" y="5369487"/>
            <a:ext cx="5705856" cy="996696"/>
          </a:xfrm>
        </p:spPr>
        <p:txBody>
          <a:bodyPr>
            <a:normAutofit fontScale="85000" lnSpcReduction="20000"/>
          </a:bodyPr>
          <a:lstStyle/>
          <a:p>
            <a:pPr algn="ctr"/>
            <a:r>
              <a:rPr lang="tr-TR" i="1" cap="none" dirty="0" err="1"/>
              <a:t>Ass</a:t>
            </a:r>
            <a:r>
              <a:rPr lang="tr-TR" i="1" cap="none" dirty="0"/>
              <a:t>. Dr. Seda DEMİRCİ</a:t>
            </a:r>
          </a:p>
          <a:p>
            <a:pPr algn="ctr"/>
            <a:r>
              <a:rPr lang="tr-TR" i="1" cap="none" dirty="0"/>
              <a:t>İzmir Katip Çelebi Üniversitesi Tıp Fakültesi, Halk Sağlığı Anabilim Dalı</a:t>
            </a:r>
          </a:p>
        </p:txBody>
      </p:sp>
    </p:spTree>
    <p:extLst>
      <p:ext uri="{BB962C8B-B14F-4D97-AF65-F5344CB8AC3E}">
        <p14:creationId xmlns:p14="http://schemas.microsoft.com/office/powerpoint/2010/main" val="164570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10">
            <a:extLst>
              <a:ext uri="{FF2B5EF4-FFF2-40B4-BE49-F238E27FC236}">
                <a16:creationId xmlns:a16="http://schemas.microsoft.com/office/drawing/2014/main" id="{EA1A7C9E-7982-0D69-D9D4-93D855B5AB0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874" y="0"/>
            <a:ext cx="5208309" cy="6858000"/>
          </a:xfrm>
        </p:spPr>
      </p:pic>
      <p:pic>
        <p:nvPicPr>
          <p:cNvPr id="13" name="İçerik Yer Tutucusu 12">
            <a:extLst>
              <a:ext uri="{FF2B5EF4-FFF2-40B4-BE49-F238E27FC236}">
                <a16:creationId xmlns:a16="http://schemas.microsoft.com/office/drawing/2014/main" id="{746D5642-35D3-85FF-161B-7AFAC99BE51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13105" y="1"/>
            <a:ext cx="6194989" cy="6857999"/>
          </a:xfrm>
        </p:spPr>
      </p:pic>
      <p:sp>
        <p:nvSpPr>
          <p:cNvPr id="6" name="Slayt Numarası Yer Tutucusu 5">
            <a:extLst>
              <a:ext uri="{FF2B5EF4-FFF2-40B4-BE49-F238E27FC236}">
                <a16:creationId xmlns:a16="http://schemas.microsoft.com/office/drawing/2014/main" id="{42219302-8733-8037-401F-96A14C3F1CC0}"/>
              </a:ext>
            </a:extLst>
          </p:cNvPr>
          <p:cNvSpPr>
            <a:spLocks noGrp="1"/>
          </p:cNvSpPr>
          <p:nvPr>
            <p:ph type="sldNum" sz="quarter" idx="12"/>
          </p:nvPr>
        </p:nvSpPr>
        <p:spPr/>
        <p:txBody>
          <a:bodyPr/>
          <a:lstStyle/>
          <a:p>
            <a:fld id="{51845F5A-061D-4825-9AE9-D7794091C6CF}" type="slidenum">
              <a:rPr lang="en-US" smtClean="0"/>
              <a:t>10</a:t>
            </a:fld>
            <a:endParaRPr lang="en-US"/>
          </a:p>
        </p:txBody>
      </p:sp>
    </p:spTree>
    <p:extLst>
      <p:ext uri="{BB962C8B-B14F-4D97-AF65-F5344CB8AC3E}">
        <p14:creationId xmlns:p14="http://schemas.microsoft.com/office/powerpoint/2010/main" val="39491042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838200" y="1534886"/>
            <a:ext cx="10515600" cy="4637314"/>
          </a:xfrm>
        </p:spPr>
        <p:txBody>
          <a:bodyPr>
            <a:normAutofit/>
          </a:bodyPr>
          <a:lstStyle/>
          <a:p>
            <a:pPr marL="0" indent="0">
              <a:buNone/>
            </a:pPr>
            <a:r>
              <a:rPr lang="tr-TR" sz="2400" b="1" dirty="0"/>
              <a:t>AMAÇ 5: İZLEME VE DEĞERLENDİRMENİN GELİŞTİRİLMESİ </a:t>
            </a:r>
          </a:p>
          <a:p>
            <a:r>
              <a:rPr lang="tr-TR" sz="2400" dirty="0"/>
              <a:t>Hedef 1: Kontrol programının düzenli izlenmesi ve belirlenen hedeflere ulaşılmasında uygun müdahalelerin zamanında yapılmasının sağlanması </a:t>
            </a:r>
          </a:p>
          <a:p>
            <a:r>
              <a:rPr lang="tr-TR" sz="2400" dirty="0"/>
              <a:t>Hedef 2: Kalp ve damar hastalıklarının izlenmesi ve değerlendirilmesi </a:t>
            </a:r>
          </a:p>
          <a:p>
            <a:r>
              <a:rPr lang="tr-TR" sz="2400" dirty="0"/>
              <a:t>Hedef 3: Kalp ve damar hastalıkları ve risk faktörlerinin izlenme ve değerlendirmesine yönelik sistem geliştirilmesinin sürdürülmesi </a:t>
            </a:r>
          </a:p>
          <a:p>
            <a:pPr marL="0" indent="0">
              <a:buNone/>
            </a:pPr>
            <a:endParaRPr lang="tr-TR" sz="2200" dirty="0"/>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100</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36169407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629076B6-B2BD-E646-B557-C320954014D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18"/>
          <a:stretch/>
        </p:blipFill>
        <p:spPr>
          <a:xfrm rot="5400000">
            <a:off x="2420347" y="-1405694"/>
            <a:ext cx="6858008" cy="9669381"/>
          </a:xfrm>
        </p:spPr>
      </p:pic>
      <p:sp>
        <p:nvSpPr>
          <p:cNvPr id="4" name="Veri Yer Tutucusu 3">
            <a:extLst>
              <a:ext uri="{FF2B5EF4-FFF2-40B4-BE49-F238E27FC236}">
                <a16:creationId xmlns:a16="http://schemas.microsoft.com/office/drawing/2014/main" id="{28645AA6-EF38-33D5-96B2-0F8BB0F45649}"/>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239CB88D-8946-19FB-B95D-EB04894FE48D}"/>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5573C4E3-71E7-9C94-B37C-64230486D4B4}"/>
              </a:ext>
            </a:extLst>
          </p:cNvPr>
          <p:cNvSpPr>
            <a:spLocks noGrp="1"/>
          </p:cNvSpPr>
          <p:nvPr>
            <p:ph type="sldNum" sz="quarter" idx="12"/>
          </p:nvPr>
        </p:nvSpPr>
        <p:spPr/>
        <p:txBody>
          <a:bodyPr/>
          <a:lstStyle/>
          <a:p>
            <a:fld id="{51845F5A-061D-4825-9AE9-D7794091C6CF}" type="slidenum">
              <a:rPr lang="en-US" smtClean="0"/>
              <a:t>101</a:t>
            </a:fld>
            <a:endParaRPr lang="en-US"/>
          </a:p>
        </p:txBody>
      </p:sp>
    </p:spTree>
    <p:extLst>
      <p:ext uri="{BB962C8B-B14F-4D97-AF65-F5344CB8AC3E}">
        <p14:creationId xmlns:p14="http://schemas.microsoft.com/office/powerpoint/2010/main" val="30401127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09C321-0B7F-B76B-C10D-DDF4A97B0F13}"/>
              </a:ext>
            </a:extLst>
          </p:cNvPr>
          <p:cNvSpPr>
            <a:spLocks noGrp="1"/>
          </p:cNvSpPr>
          <p:nvPr>
            <p:ph type="title"/>
          </p:nvPr>
        </p:nvSpPr>
        <p:spPr>
          <a:xfrm>
            <a:off x="5358063" y="635479"/>
            <a:ext cx="5995737" cy="1325563"/>
          </a:xfrm>
        </p:spPr>
        <p:txBody>
          <a:bodyPr>
            <a:noAutofit/>
          </a:bodyPr>
          <a:lstStyle/>
          <a:p>
            <a:pPr algn="ctr"/>
            <a:r>
              <a:rPr lang="tr-TR" sz="2800" b="0" i="0" dirty="0">
                <a:solidFill>
                  <a:srgbClr val="000000"/>
                </a:solidFill>
                <a:effectLst/>
              </a:rPr>
              <a:t>Kas ve İskelet Sistemi Hastalıkları Önleme ve Kontrol Programı (2021-2026)</a:t>
            </a:r>
            <a:endParaRPr lang="tr-TR" sz="2800" dirty="0"/>
          </a:p>
        </p:txBody>
      </p:sp>
      <p:sp>
        <p:nvSpPr>
          <p:cNvPr id="3" name="İçerik Yer Tutucusu 2">
            <a:extLst>
              <a:ext uri="{FF2B5EF4-FFF2-40B4-BE49-F238E27FC236}">
                <a16:creationId xmlns:a16="http://schemas.microsoft.com/office/drawing/2014/main" id="{EB4C7567-98A6-DE2A-4BA6-97EFACD8511B}"/>
              </a:ext>
            </a:extLst>
          </p:cNvPr>
          <p:cNvSpPr>
            <a:spLocks noGrp="1"/>
          </p:cNvSpPr>
          <p:nvPr>
            <p:ph idx="1"/>
          </p:nvPr>
        </p:nvSpPr>
        <p:spPr>
          <a:xfrm>
            <a:off x="5525645" y="2094872"/>
            <a:ext cx="6169909" cy="4261478"/>
          </a:xfrm>
        </p:spPr>
        <p:txBody>
          <a:bodyPr>
            <a:noAutofit/>
          </a:bodyPr>
          <a:lstStyle/>
          <a:p>
            <a:pPr algn="ctr"/>
            <a:r>
              <a:rPr lang="tr-TR" sz="2000" dirty="0"/>
              <a:t>Kas ve iskelet sistemi hastalıkları engellilik sebepleri arasında önemli bir yer tutar ve görüldükleri kişilerde yaşam kalitesini ve yaşam alanlarını ciddi şekilde etkilerler. Ayrıca sosyoekonomik yükü büyük olan hastalıklardır. Bu hastalıklarda erken tanı ve tedavi ile daha iyi bir yaşam mümkündür. </a:t>
            </a:r>
          </a:p>
          <a:p>
            <a:pPr algn="ctr"/>
            <a:r>
              <a:rPr lang="tr-TR" sz="2000" dirty="0"/>
              <a:t>Kas ve iskelet sistemi hastalıklarının önlenmesi, erken tanısı, tedavisi için kalıcı ve etkili adımların atılması, rehabilitasyon hizmetlerinin arttırılması ve engelliliğin azaltılması amacıyla </a:t>
            </a:r>
            <a:r>
              <a:rPr lang="tr-TR" sz="2000" dirty="0">
                <a:solidFill>
                  <a:srgbClr val="FF0000"/>
                </a:solidFill>
              </a:rPr>
              <a:t>“Türkiye Kas ve İskelet Sistemi Hastalıkları Önleme ve Kontrol Programı”</a:t>
            </a:r>
            <a:r>
              <a:rPr lang="tr-TR" sz="2000" dirty="0"/>
              <a:t> hazırlanmıştır.</a:t>
            </a:r>
          </a:p>
        </p:txBody>
      </p:sp>
      <p:sp>
        <p:nvSpPr>
          <p:cNvPr id="4" name="Veri Yer Tutucusu 3">
            <a:extLst>
              <a:ext uri="{FF2B5EF4-FFF2-40B4-BE49-F238E27FC236}">
                <a16:creationId xmlns:a16="http://schemas.microsoft.com/office/drawing/2014/main" id="{268D6F5C-C1CD-9FB9-6BBC-782AA2E0DFD4}"/>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4C8E2E62-0E4B-77AA-9B53-2F3971EC7843}"/>
              </a:ext>
            </a:extLst>
          </p:cNvPr>
          <p:cNvSpPr>
            <a:spLocks noGrp="1"/>
          </p:cNvSpPr>
          <p:nvPr>
            <p:ph type="sldNum" sz="quarter" idx="12"/>
          </p:nvPr>
        </p:nvSpPr>
        <p:spPr/>
        <p:txBody>
          <a:bodyPr/>
          <a:lstStyle/>
          <a:p>
            <a:fld id="{51845F5A-061D-4825-9AE9-D7794091C6CF}" type="slidenum">
              <a:rPr lang="en-US" smtClean="0"/>
              <a:t>102</a:t>
            </a:fld>
            <a:endParaRPr lang="en-US"/>
          </a:p>
        </p:txBody>
      </p:sp>
      <p:pic>
        <p:nvPicPr>
          <p:cNvPr id="8" name="Resim 7">
            <a:extLst>
              <a:ext uri="{FF2B5EF4-FFF2-40B4-BE49-F238E27FC236}">
                <a16:creationId xmlns:a16="http://schemas.microsoft.com/office/drawing/2014/main" id="{33853DF2-A4C4-D9F8-DF96-F19F58134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65" y="57528"/>
            <a:ext cx="4704920" cy="6742943"/>
          </a:xfrm>
          <a:prstGeom prst="rect">
            <a:avLst/>
          </a:prstGeom>
        </p:spPr>
      </p:pic>
    </p:spTree>
    <p:extLst>
      <p:ext uri="{BB962C8B-B14F-4D97-AF65-F5344CB8AC3E}">
        <p14:creationId xmlns:p14="http://schemas.microsoft.com/office/powerpoint/2010/main" val="16132715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EE53DF-6105-A503-3E27-73233115FA57}"/>
              </a:ext>
            </a:extLst>
          </p:cNvPr>
          <p:cNvSpPr>
            <a:spLocks noGrp="1"/>
          </p:cNvSpPr>
          <p:nvPr>
            <p:ph type="title"/>
          </p:nvPr>
        </p:nvSpPr>
        <p:spPr/>
        <p:txBody>
          <a:bodyPr>
            <a:normAutofit/>
          </a:bodyPr>
          <a:lstStyle/>
          <a:p>
            <a:r>
              <a:rPr lang="tr-TR" sz="3200" b="0" i="0" dirty="0">
                <a:solidFill>
                  <a:srgbClr val="000000"/>
                </a:solidFill>
                <a:effectLst/>
              </a:rPr>
              <a:t>Kas ve İskelet Sistemi Hastalıkları Önleme ve Kontrol Programı (2021-2026)</a:t>
            </a:r>
            <a:endParaRPr lang="tr-TR" sz="3200" dirty="0"/>
          </a:p>
        </p:txBody>
      </p:sp>
      <p:sp>
        <p:nvSpPr>
          <p:cNvPr id="3" name="İçerik Yer Tutucusu 2">
            <a:extLst>
              <a:ext uri="{FF2B5EF4-FFF2-40B4-BE49-F238E27FC236}">
                <a16:creationId xmlns:a16="http://schemas.microsoft.com/office/drawing/2014/main" id="{B1B5EFF4-E123-71D3-35CC-90B1840FA9D7}"/>
              </a:ext>
            </a:extLst>
          </p:cNvPr>
          <p:cNvSpPr>
            <a:spLocks noGrp="1"/>
          </p:cNvSpPr>
          <p:nvPr>
            <p:ph idx="1"/>
          </p:nvPr>
        </p:nvSpPr>
        <p:spPr>
          <a:xfrm>
            <a:off x="838200" y="2011680"/>
            <a:ext cx="5464629" cy="4160520"/>
          </a:xfrm>
        </p:spPr>
        <p:txBody>
          <a:bodyPr>
            <a:normAutofit/>
          </a:bodyPr>
          <a:lstStyle/>
          <a:p>
            <a:pPr marL="514350" indent="-514350">
              <a:buFont typeface="+mj-lt"/>
              <a:buAutoNum type="arabicPeriod"/>
            </a:pPr>
            <a:r>
              <a:rPr lang="en-US" sz="2400" i="1" dirty="0" err="1"/>
              <a:t>Romatoid</a:t>
            </a:r>
            <a:r>
              <a:rPr lang="en-US" sz="2400" i="1" dirty="0"/>
              <a:t> </a:t>
            </a:r>
            <a:r>
              <a:rPr lang="en-US" sz="2400" i="1" dirty="0" err="1"/>
              <a:t>Artrit</a:t>
            </a:r>
            <a:r>
              <a:rPr lang="en-US" sz="2400" i="1" dirty="0"/>
              <a:t> </a:t>
            </a:r>
            <a:endParaRPr lang="tr-TR" sz="2400" i="1" dirty="0"/>
          </a:p>
          <a:p>
            <a:pPr marL="514350" indent="-514350">
              <a:buFont typeface="+mj-lt"/>
              <a:buAutoNum type="arabicPeriod"/>
            </a:pPr>
            <a:r>
              <a:rPr lang="en-US" sz="2400" i="1" dirty="0" err="1"/>
              <a:t>Ailevi</a:t>
            </a:r>
            <a:r>
              <a:rPr lang="en-US" sz="2400" i="1" dirty="0"/>
              <a:t> Akdeniz </a:t>
            </a:r>
            <a:r>
              <a:rPr lang="en-US" sz="2400" i="1" dirty="0" err="1"/>
              <a:t>Ateşi</a:t>
            </a:r>
            <a:r>
              <a:rPr lang="en-US" sz="2400" i="1" dirty="0"/>
              <a:t> (AAA) (Familial Mediterranean Fever-FMF)</a:t>
            </a:r>
            <a:endParaRPr lang="tr-TR" sz="2400" i="1" dirty="0"/>
          </a:p>
          <a:p>
            <a:pPr marL="514350" indent="-514350">
              <a:buFont typeface="+mj-lt"/>
              <a:buAutoNum type="arabicPeriod"/>
            </a:pPr>
            <a:r>
              <a:rPr lang="en-US" sz="2400" i="1" dirty="0" err="1"/>
              <a:t>Osteoartrit</a:t>
            </a:r>
            <a:r>
              <a:rPr lang="en-US" sz="2400" i="1" dirty="0"/>
              <a:t> </a:t>
            </a:r>
            <a:endParaRPr lang="tr-TR" sz="2400" i="1" dirty="0"/>
          </a:p>
          <a:p>
            <a:pPr marL="514350" indent="-514350">
              <a:buFont typeface="+mj-lt"/>
              <a:buAutoNum type="arabicPeriod"/>
            </a:pPr>
            <a:r>
              <a:rPr lang="en-US" sz="2400" i="1" dirty="0" err="1"/>
              <a:t>Behçet</a:t>
            </a:r>
            <a:r>
              <a:rPr lang="en-US" sz="2400" i="1" dirty="0"/>
              <a:t> </a:t>
            </a:r>
            <a:r>
              <a:rPr lang="en-US" sz="2400" i="1" dirty="0" err="1"/>
              <a:t>Hastalığı</a:t>
            </a:r>
            <a:r>
              <a:rPr lang="en-US" sz="2400" i="1" dirty="0"/>
              <a:t> </a:t>
            </a:r>
            <a:endParaRPr lang="tr-TR" sz="2400" i="1" dirty="0"/>
          </a:p>
          <a:p>
            <a:pPr marL="514350" indent="-514350">
              <a:buFont typeface="+mj-lt"/>
              <a:buAutoNum type="arabicPeriod"/>
            </a:pPr>
            <a:r>
              <a:rPr lang="en-US" sz="2400" i="1" dirty="0" err="1"/>
              <a:t>Ankilozan</a:t>
            </a:r>
            <a:r>
              <a:rPr lang="en-US" sz="2400" i="1" dirty="0"/>
              <a:t> </a:t>
            </a:r>
            <a:r>
              <a:rPr lang="en-US" sz="2400" i="1" dirty="0" err="1"/>
              <a:t>Spondilit</a:t>
            </a:r>
            <a:r>
              <a:rPr lang="en-US" sz="2400" i="1" dirty="0"/>
              <a:t> </a:t>
            </a:r>
            <a:endParaRPr lang="tr-TR" sz="2400" i="1" dirty="0"/>
          </a:p>
          <a:p>
            <a:pPr marL="514350" indent="-514350">
              <a:buFont typeface="+mj-lt"/>
              <a:buAutoNum type="arabicPeriod"/>
            </a:pPr>
            <a:r>
              <a:rPr lang="en-US" sz="2400" i="1" dirty="0"/>
              <a:t>Bel </a:t>
            </a:r>
            <a:r>
              <a:rPr lang="en-US" sz="2400" i="1" dirty="0" err="1"/>
              <a:t>Ağrıları</a:t>
            </a:r>
            <a:endParaRPr lang="tr-TR" sz="2400" i="1" dirty="0"/>
          </a:p>
        </p:txBody>
      </p:sp>
      <p:sp>
        <p:nvSpPr>
          <p:cNvPr id="4" name="Veri Yer Tutucusu 3">
            <a:extLst>
              <a:ext uri="{FF2B5EF4-FFF2-40B4-BE49-F238E27FC236}">
                <a16:creationId xmlns:a16="http://schemas.microsoft.com/office/drawing/2014/main" id="{191F1791-5013-2480-FCAD-03185D1A63BA}"/>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978C0B88-1E94-3ACB-CAF6-EEDBD78823CB}"/>
              </a:ext>
            </a:extLst>
          </p:cNvPr>
          <p:cNvSpPr>
            <a:spLocks noGrp="1"/>
          </p:cNvSpPr>
          <p:nvPr>
            <p:ph type="sldNum" sz="quarter" idx="12"/>
          </p:nvPr>
        </p:nvSpPr>
        <p:spPr/>
        <p:txBody>
          <a:bodyPr/>
          <a:lstStyle/>
          <a:p>
            <a:fld id="{51845F5A-061D-4825-9AE9-D7794091C6CF}" type="slidenum">
              <a:rPr lang="en-US" smtClean="0"/>
              <a:t>103</a:t>
            </a:fld>
            <a:endParaRPr lang="en-US"/>
          </a:p>
        </p:txBody>
      </p:sp>
      <p:sp>
        <p:nvSpPr>
          <p:cNvPr id="7" name="Alt Bilgi Yer Tutucusu 4">
            <a:extLst>
              <a:ext uri="{FF2B5EF4-FFF2-40B4-BE49-F238E27FC236}">
                <a16:creationId xmlns:a16="http://schemas.microsoft.com/office/drawing/2014/main" id="{CE9F9CFC-580F-CD3F-422C-AF97D02C1BE1}"/>
              </a:ext>
            </a:extLst>
          </p:cNvPr>
          <p:cNvSpPr>
            <a:spLocks noGrp="1"/>
          </p:cNvSpPr>
          <p:nvPr>
            <p:ph type="ftr" sz="quarter" idx="11"/>
          </p:nvPr>
        </p:nvSpPr>
        <p:spPr>
          <a:xfrm>
            <a:off x="1812758" y="6356350"/>
            <a:ext cx="8566484" cy="365125"/>
          </a:xfrm>
        </p:spPr>
        <p:txBody>
          <a:bodyPr/>
          <a:lstStyle/>
          <a:p>
            <a:r>
              <a:rPr lang="en-US" dirty="0"/>
              <a:t>T.C. </a:t>
            </a:r>
            <a:r>
              <a:rPr lang="en-US" dirty="0" err="1"/>
              <a:t>Sağlık</a:t>
            </a:r>
            <a:r>
              <a:rPr lang="en-US" dirty="0"/>
              <a:t> </a:t>
            </a:r>
            <a:r>
              <a:rPr lang="en-US" dirty="0" err="1"/>
              <a:t>Bakanlığı</a:t>
            </a:r>
            <a:r>
              <a:rPr lang="en-US" dirty="0"/>
              <a:t> (2021). Kas </a:t>
            </a:r>
            <a:r>
              <a:rPr lang="en-US" dirty="0" err="1"/>
              <a:t>ve</a:t>
            </a:r>
            <a:r>
              <a:rPr lang="en-US" dirty="0"/>
              <a:t> </a:t>
            </a:r>
            <a:r>
              <a:rPr lang="en-US" dirty="0" err="1"/>
              <a:t>İskelet</a:t>
            </a:r>
            <a:r>
              <a:rPr lang="en-US" dirty="0"/>
              <a:t> </a:t>
            </a:r>
            <a:r>
              <a:rPr lang="en-US" dirty="0" err="1"/>
              <a:t>Sistemi</a:t>
            </a:r>
            <a:r>
              <a:rPr lang="en-US" dirty="0"/>
              <a:t> </a:t>
            </a:r>
            <a:r>
              <a:rPr lang="en-US" dirty="0" err="1"/>
              <a:t>Hastalıkları</a:t>
            </a:r>
            <a:r>
              <a:rPr lang="en-US" dirty="0"/>
              <a:t> </a:t>
            </a:r>
            <a:r>
              <a:rPr lang="en-US" dirty="0" err="1"/>
              <a:t>Önleme</a:t>
            </a:r>
            <a:r>
              <a:rPr lang="en-US" dirty="0"/>
              <a:t> </a:t>
            </a:r>
            <a:r>
              <a:rPr lang="en-US" dirty="0" err="1"/>
              <a:t>ve</a:t>
            </a:r>
            <a:r>
              <a:rPr lang="en-US" dirty="0"/>
              <a:t> </a:t>
            </a:r>
            <a:r>
              <a:rPr lang="en-US" dirty="0" err="1"/>
              <a:t>Kontrol</a:t>
            </a:r>
            <a:r>
              <a:rPr lang="en-US" dirty="0"/>
              <a:t> </a:t>
            </a:r>
            <a:r>
              <a:rPr lang="en-US" dirty="0" err="1"/>
              <a:t>Programı</a:t>
            </a:r>
            <a:r>
              <a:rPr lang="en-US" dirty="0"/>
              <a:t> (2021-2026). Ankara. </a:t>
            </a:r>
          </a:p>
        </p:txBody>
      </p:sp>
      <p:sp>
        <p:nvSpPr>
          <p:cNvPr id="5" name="Metin kutusu 4">
            <a:extLst>
              <a:ext uri="{FF2B5EF4-FFF2-40B4-BE49-F238E27FC236}">
                <a16:creationId xmlns:a16="http://schemas.microsoft.com/office/drawing/2014/main" id="{38A61E0C-1D90-D88B-35BF-559C8CB3A50F}"/>
              </a:ext>
            </a:extLst>
          </p:cNvPr>
          <p:cNvSpPr txBox="1"/>
          <p:nvPr/>
        </p:nvSpPr>
        <p:spPr>
          <a:xfrm>
            <a:off x="6825344" y="2443734"/>
            <a:ext cx="4201886" cy="2677656"/>
          </a:xfrm>
          <a:prstGeom prst="rect">
            <a:avLst/>
          </a:prstGeom>
          <a:noFill/>
        </p:spPr>
        <p:txBody>
          <a:bodyPr wrap="square" rtlCol="0">
            <a:spAutoFit/>
          </a:bodyPr>
          <a:lstStyle/>
          <a:p>
            <a:pPr algn="ctr"/>
            <a:r>
              <a:rPr lang="tr-TR" sz="2400" dirty="0"/>
              <a:t>Önleme ve kontrol programı kapsamında ele alınan her bir hastalık için tanım, epidemiyolojik bilgiler, erken tanı ve tedavi alt başlıkları da incelenmiştir. </a:t>
            </a:r>
          </a:p>
        </p:txBody>
      </p:sp>
    </p:spTree>
    <p:extLst>
      <p:ext uri="{BB962C8B-B14F-4D97-AF65-F5344CB8AC3E}">
        <p14:creationId xmlns:p14="http://schemas.microsoft.com/office/powerpoint/2010/main" val="19348964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F53F74-FAB6-D59D-358A-74D8B9495E57}"/>
              </a:ext>
            </a:extLst>
          </p:cNvPr>
          <p:cNvSpPr>
            <a:spLocks noGrp="1"/>
          </p:cNvSpPr>
          <p:nvPr>
            <p:ph type="title"/>
          </p:nvPr>
        </p:nvSpPr>
        <p:spPr/>
        <p:txBody>
          <a:bodyPr>
            <a:normAutofit fontScale="90000"/>
          </a:bodyPr>
          <a:lstStyle/>
          <a:p>
            <a:r>
              <a:rPr lang="tr-TR" sz="4000" b="0" i="0" dirty="0">
                <a:solidFill>
                  <a:srgbClr val="000000"/>
                </a:solidFill>
                <a:effectLst/>
              </a:rPr>
              <a:t>Kas ve İskelet Sistemi Hastalıkları Önleme ve Kontrol Programı (2021-2026)</a:t>
            </a:r>
            <a:endParaRPr lang="tr-TR" dirty="0"/>
          </a:p>
        </p:txBody>
      </p:sp>
      <p:sp>
        <p:nvSpPr>
          <p:cNvPr id="3" name="İçerik Yer Tutucusu 2">
            <a:extLst>
              <a:ext uri="{FF2B5EF4-FFF2-40B4-BE49-F238E27FC236}">
                <a16:creationId xmlns:a16="http://schemas.microsoft.com/office/drawing/2014/main" id="{1DF8B15F-3763-7F0A-4243-1959DBFDD4FA}"/>
              </a:ext>
            </a:extLst>
          </p:cNvPr>
          <p:cNvSpPr>
            <a:spLocks noGrp="1"/>
          </p:cNvSpPr>
          <p:nvPr>
            <p:ph idx="1"/>
          </p:nvPr>
        </p:nvSpPr>
        <p:spPr/>
        <p:txBody>
          <a:bodyPr>
            <a:normAutofit/>
          </a:bodyPr>
          <a:lstStyle/>
          <a:p>
            <a:r>
              <a:rPr lang="tr-TR" sz="2400" dirty="0"/>
              <a:t>Önleme ve kontrol programı kapsamında yer alan kas ve iskelet sistemi hastalıklarının </a:t>
            </a:r>
            <a:r>
              <a:rPr lang="tr-TR" sz="2400" u="sng" dirty="0"/>
              <a:t>önlenmesi, erken tanısı, tedavisi için kalıcı ve etkili adımların atılması, rehabilitasyon hizmetleri ve engelliliğin azaltılması ve kişilerin kendi ihtiyaçlarına uygun, ulaşılabilir en yüksek sağlık standardından yararlanmalarının sağlanması için hedef ve stratejiler belirlenerek faaliyetler planlanmıştır.</a:t>
            </a:r>
            <a:r>
              <a:rPr lang="tr-TR" sz="2400" dirty="0"/>
              <a:t> </a:t>
            </a:r>
          </a:p>
          <a:p>
            <a:r>
              <a:rPr lang="tr-TR" sz="2400" dirty="0"/>
              <a:t>Faaliyetlerin hayata geçirilmesinde iş birliği yapılacak paydaşların görüş ve önerileri alınarak hazırlık çalışmaları tamamlanmıştır. </a:t>
            </a:r>
          </a:p>
        </p:txBody>
      </p:sp>
      <p:sp>
        <p:nvSpPr>
          <p:cNvPr id="4" name="Veri Yer Tutucusu 3">
            <a:extLst>
              <a:ext uri="{FF2B5EF4-FFF2-40B4-BE49-F238E27FC236}">
                <a16:creationId xmlns:a16="http://schemas.microsoft.com/office/drawing/2014/main" id="{6BCADEF4-FFA3-B04A-EC7D-AF315A5A3EB4}"/>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C25315B5-72BB-8027-6A11-176F578674FE}"/>
              </a:ext>
            </a:extLst>
          </p:cNvPr>
          <p:cNvSpPr>
            <a:spLocks noGrp="1"/>
          </p:cNvSpPr>
          <p:nvPr>
            <p:ph type="ftr" sz="quarter" idx="11"/>
          </p:nvPr>
        </p:nvSpPr>
        <p:spPr>
          <a:xfrm>
            <a:off x="1812758" y="6356350"/>
            <a:ext cx="8566484" cy="365125"/>
          </a:xfrm>
        </p:spPr>
        <p:txBody>
          <a:bodyPr/>
          <a:lstStyle/>
          <a:p>
            <a:r>
              <a:rPr lang="en-US" dirty="0"/>
              <a:t>T.C. </a:t>
            </a:r>
            <a:r>
              <a:rPr lang="en-US" dirty="0" err="1"/>
              <a:t>Sağlık</a:t>
            </a:r>
            <a:r>
              <a:rPr lang="en-US" dirty="0"/>
              <a:t> </a:t>
            </a:r>
            <a:r>
              <a:rPr lang="en-US" dirty="0" err="1"/>
              <a:t>Bakanlığı</a:t>
            </a:r>
            <a:r>
              <a:rPr lang="en-US" dirty="0"/>
              <a:t> (2021). Kas </a:t>
            </a:r>
            <a:r>
              <a:rPr lang="en-US" dirty="0" err="1"/>
              <a:t>ve</a:t>
            </a:r>
            <a:r>
              <a:rPr lang="en-US" dirty="0"/>
              <a:t> </a:t>
            </a:r>
            <a:r>
              <a:rPr lang="en-US" dirty="0" err="1"/>
              <a:t>İskelet</a:t>
            </a:r>
            <a:r>
              <a:rPr lang="en-US" dirty="0"/>
              <a:t> </a:t>
            </a:r>
            <a:r>
              <a:rPr lang="en-US" dirty="0" err="1"/>
              <a:t>Sistemi</a:t>
            </a:r>
            <a:r>
              <a:rPr lang="en-US" dirty="0"/>
              <a:t> </a:t>
            </a:r>
            <a:r>
              <a:rPr lang="en-US" dirty="0" err="1"/>
              <a:t>Hastalıkları</a:t>
            </a:r>
            <a:r>
              <a:rPr lang="en-US" dirty="0"/>
              <a:t> </a:t>
            </a:r>
            <a:r>
              <a:rPr lang="en-US" dirty="0" err="1"/>
              <a:t>Önleme</a:t>
            </a:r>
            <a:r>
              <a:rPr lang="en-US" dirty="0"/>
              <a:t> </a:t>
            </a:r>
            <a:r>
              <a:rPr lang="en-US" dirty="0" err="1"/>
              <a:t>ve</a:t>
            </a:r>
            <a:r>
              <a:rPr lang="en-US" dirty="0"/>
              <a:t> </a:t>
            </a:r>
            <a:r>
              <a:rPr lang="en-US" dirty="0" err="1"/>
              <a:t>Kontrol</a:t>
            </a:r>
            <a:r>
              <a:rPr lang="en-US" dirty="0"/>
              <a:t> </a:t>
            </a:r>
            <a:r>
              <a:rPr lang="en-US" dirty="0" err="1"/>
              <a:t>Programı</a:t>
            </a:r>
            <a:r>
              <a:rPr lang="en-US" dirty="0"/>
              <a:t> (2021-2026). Ankara. </a:t>
            </a:r>
          </a:p>
        </p:txBody>
      </p:sp>
      <p:sp>
        <p:nvSpPr>
          <p:cNvPr id="6" name="Slayt Numarası Yer Tutucusu 5">
            <a:extLst>
              <a:ext uri="{FF2B5EF4-FFF2-40B4-BE49-F238E27FC236}">
                <a16:creationId xmlns:a16="http://schemas.microsoft.com/office/drawing/2014/main" id="{768120B0-DF4E-F81A-BF8F-B2E579F970D4}"/>
              </a:ext>
            </a:extLst>
          </p:cNvPr>
          <p:cNvSpPr>
            <a:spLocks noGrp="1"/>
          </p:cNvSpPr>
          <p:nvPr>
            <p:ph type="sldNum" sz="quarter" idx="12"/>
          </p:nvPr>
        </p:nvSpPr>
        <p:spPr/>
        <p:txBody>
          <a:bodyPr/>
          <a:lstStyle/>
          <a:p>
            <a:fld id="{51845F5A-061D-4825-9AE9-D7794091C6CF}" type="slidenum">
              <a:rPr lang="en-US" smtClean="0"/>
              <a:t>104</a:t>
            </a:fld>
            <a:endParaRPr lang="en-US"/>
          </a:p>
        </p:txBody>
      </p:sp>
    </p:spTree>
    <p:extLst>
      <p:ext uri="{BB962C8B-B14F-4D97-AF65-F5344CB8AC3E}">
        <p14:creationId xmlns:p14="http://schemas.microsoft.com/office/powerpoint/2010/main" val="13295263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D71642-E914-1C3F-D446-D9ED2BAF3332}"/>
              </a:ext>
            </a:extLst>
          </p:cNvPr>
          <p:cNvSpPr>
            <a:spLocks noGrp="1"/>
          </p:cNvSpPr>
          <p:nvPr>
            <p:ph type="title"/>
          </p:nvPr>
        </p:nvSpPr>
        <p:spPr/>
        <p:txBody>
          <a:bodyPr>
            <a:normAutofit/>
          </a:bodyPr>
          <a:lstStyle/>
          <a:p>
            <a:r>
              <a:rPr lang="tr-TR" sz="3200" i="0" dirty="0"/>
              <a:t>AMAÇLAR VE HEDEFLER</a:t>
            </a:r>
          </a:p>
        </p:txBody>
      </p:sp>
      <p:sp>
        <p:nvSpPr>
          <p:cNvPr id="3" name="İçerik Yer Tutucusu 2">
            <a:extLst>
              <a:ext uri="{FF2B5EF4-FFF2-40B4-BE49-F238E27FC236}">
                <a16:creationId xmlns:a16="http://schemas.microsoft.com/office/drawing/2014/main" id="{23528BCB-616A-FAC8-6F7C-E52883A6DBD1}"/>
              </a:ext>
            </a:extLst>
          </p:cNvPr>
          <p:cNvSpPr>
            <a:spLocks noGrp="1"/>
          </p:cNvSpPr>
          <p:nvPr>
            <p:ph idx="1"/>
          </p:nvPr>
        </p:nvSpPr>
        <p:spPr/>
        <p:txBody>
          <a:bodyPr>
            <a:normAutofit/>
          </a:bodyPr>
          <a:lstStyle/>
          <a:p>
            <a:pPr marL="0" indent="0">
              <a:buNone/>
            </a:pPr>
            <a:r>
              <a:rPr lang="tr-TR" sz="2400" b="1" dirty="0"/>
              <a:t>AMAÇ 1. Risk Faktörleri ve Önleme Stratejileri </a:t>
            </a:r>
          </a:p>
          <a:p>
            <a:r>
              <a:rPr lang="tr-TR" sz="2400" dirty="0"/>
              <a:t>Hedef 1 : Kronik kas ve iskelet sistemi hastalıkları ve risk faktörleri hakkında halkın ve sağlık çalışanlarının bilgilendirilmesi, farkındalığın artırılması </a:t>
            </a:r>
          </a:p>
          <a:p>
            <a:r>
              <a:rPr lang="tr-TR" sz="2400" dirty="0"/>
              <a:t>Hedef 2 : Risk faktörlerinin sıklığının azaltılarak kas ve iskelet sistemi hastalıklarının azaltılması</a:t>
            </a:r>
          </a:p>
        </p:txBody>
      </p:sp>
      <p:sp>
        <p:nvSpPr>
          <p:cNvPr id="4" name="Veri Yer Tutucusu 3">
            <a:extLst>
              <a:ext uri="{FF2B5EF4-FFF2-40B4-BE49-F238E27FC236}">
                <a16:creationId xmlns:a16="http://schemas.microsoft.com/office/drawing/2014/main" id="{D30AF108-513F-8ECF-8486-71A9D0E2A2F2}"/>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EBB7D3ED-D726-18DD-E9C4-CAD51E5E19A5}"/>
              </a:ext>
            </a:extLst>
          </p:cNvPr>
          <p:cNvSpPr>
            <a:spLocks noGrp="1"/>
          </p:cNvSpPr>
          <p:nvPr>
            <p:ph type="sldNum" sz="quarter" idx="12"/>
          </p:nvPr>
        </p:nvSpPr>
        <p:spPr/>
        <p:txBody>
          <a:bodyPr/>
          <a:lstStyle/>
          <a:p>
            <a:fld id="{51845F5A-061D-4825-9AE9-D7794091C6CF}" type="slidenum">
              <a:rPr lang="en-US" smtClean="0"/>
              <a:t>105</a:t>
            </a:fld>
            <a:endParaRPr lang="en-US"/>
          </a:p>
        </p:txBody>
      </p:sp>
      <p:sp>
        <p:nvSpPr>
          <p:cNvPr id="7" name="Alt Bilgi Yer Tutucusu 4">
            <a:extLst>
              <a:ext uri="{FF2B5EF4-FFF2-40B4-BE49-F238E27FC236}">
                <a16:creationId xmlns:a16="http://schemas.microsoft.com/office/drawing/2014/main" id="{2CB4751F-791A-9063-EE89-A97F0A42B4DB}"/>
              </a:ext>
            </a:extLst>
          </p:cNvPr>
          <p:cNvSpPr>
            <a:spLocks noGrp="1"/>
          </p:cNvSpPr>
          <p:nvPr>
            <p:ph type="ftr" sz="quarter" idx="11"/>
          </p:nvPr>
        </p:nvSpPr>
        <p:spPr>
          <a:xfrm>
            <a:off x="1812758" y="6356350"/>
            <a:ext cx="8566484" cy="365125"/>
          </a:xfrm>
        </p:spPr>
        <p:txBody>
          <a:bodyPr/>
          <a:lstStyle/>
          <a:p>
            <a:r>
              <a:rPr lang="en-US" dirty="0"/>
              <a:t>T.C. </a:t>
            </a:r>
            <a:r>
              <a:rPr lang="en-US" dirty="0" err="1"/>
              <a:t>Sağlık</a:t>
            </a:r>
            <a:r>
              <a:rPr lang="en-US" dirty="0"/>
              <a:t> </a:t>
            </a:r>
            <a:r>
              <a:rPr lang="en-US" dirty="0" err="1"/>
              <a:t>Bakanlığı</a:t>
            </a:r>
            <a:r>
              <a:rPr lang="en-US" dirty="0"/>
              <a:t> (2021). Kas </a:t>
            </a:r>
            <a:r>
              <a:rPr lang="en-US" dirty="0" err="1"/>
              <a:t>ve</a:t>
            </a:r>
            <a:r>
              <a:rPr lang="en-US" dirty="0"/>
              <a:t> </a:t>
            </a:r>
            <a:r>
              <a:rPr lang="en-US" dirty="0" err="1"/>
              <a:t>İskelet</a:t>
            </a:r>
            <a:r>
              <a:rPr lang="en-US" dirty="0"/>
              <a:t> </a:t>
            </a:r>
            <a:r>
              <a:rPr lang="en-US" dirty="0" err="1"/>
              <a:t>Sistemi</a:t>
            </a:r>
            <a:r>
              <a:rPr lang="en-US" dirty="0"/>
              <a:t> </a:t>
            </a:r>
            <a:r>
              <a:rPr lang="en-US" dirty="0" err="1"/>
              <a:t>Hastalıkları</a:t>
            </a:r>
            <a:r>
              <a:rPr lang="en-US" dirty="0"/>
              <a:t> </a:t>
            </a:r>
            <a:r>
              <a:rPr lang="en-US" dirty="0" err="1"/>
              <a:t>Önleme</a:t>
            </a:r>
            <a:r>
              <a:rPr lang="en-US" dirty="0"/>
              <a:t> </a:t>
            </a:r>
            <a:r>
              <a:rPr lang="en-US" dirty="0" err="1"/>
              <a:t>ve</a:t>
            </a:r>
            <a:r>
              <a:rPr lang="en-US" dirty="0"/>
              <a:t> </a:t>
            </a:r>
            <a:r>
              <a:rPr lang="en-US" dirty="0" err="1"/>
              <a:t>Kontrol</a:t>
            </a:r>
            <a:r>
              <a:rPr lang="en-US" dirty="0"/>
              <a:t> </a:t>
            </a:r>
            <a:r>
              <a:rPr lang="en-US" dirty="0" err="1"/>
              <a:t>Programı</a:t>
            </a:r>
            <a:r>
              <a:rPr lang="en-US" dirty="0"/>
              <a:t> (2021-2026). Ankara. </a:t>
            </a:r>
          </a:p>
        </p:txBody>
      </p:sp>
    </p:spTree>
    <p:extLst>
      <p:ext uri="{BB962C8B-B14F-4D97-AF65-F5344CB8AC3E}">
        <p14:creationId xmlns:p14="http://schemas.microsoft.com/office/powerpoint/2010/main" val="9547588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528BCB-616A-FAC8-6F7C-E52883A6DBD1}"/>
              </a:ext>
            </a:extLst>
          </p:cNvPr>
          <p:cNvSpPr>
            <a:spLocks noGrp="1"/>
          </p:cNvSpPr>
          <p:nvPr>
            <p:ph idx="1"/>
          </p:nvPr>
        </p:nvSpPr>
        <p:spPr/>
        <p:txBody>
          <a:bodyPr>
            <a:normAutofit/>
          </a:bodyPr>
          <a:lstStyle/>
          <a:p>
            <a:pPr marL="0" indent="0">
              <a:buNone/>
            </a:pPr>
            <a:r>
              <a:rPr lang="tr-TR" sz="2400" b="1" dirty="0"/>
              <a:t>AMAÇ 2. Erken Tanı, Erken Tedavi ve Hastalığın İzlemi</a:t>
            </a:r>
          </a:p>
          <a:p>
            <a:r>
              <a:rPr lang="tr-TR" sz="2400" dirty="0"/>
              <a:t>Hedef 1 : Aile hekimlerinin eğitimi </a:t>
            </a:r>
          </a:p>
          <a:p>
            <a:r>
              <a:rPr lang="tr-TR" sz="2400" dirty="0"/>
              <a:t>Hedef 2 : Toplum bilgilendirme ve bilinçlendirme çalışmaları </a:t>
            </a:r>
          </a:p>
          <a:p>
            <a:r>
              <a:rPr lang="tr-TR" sz="2400" dirty="0"/>
              <a:t>Hedef 3 : Basamaklar arası işbirliğinin sağlanması </a:t>
            </a:r>
          </a:p>
          <a:p>
            <a:r>
              <a:rPr lang="tr-TR" sz="2400" dirty="0"/>
              <a:t>Hedef 4 : Romatoloji ve aile hekimi uzmanı sayısının artırılması </a:t>
            </a:r>
          </a:p>
          <a:p>
            <a:r>
              <a:rPr lang="tr-TR" sz="2400" dirty="0"/>
              <a:t>Hedef 5 : Geri ödeme sistemlerinin iyileştirilmesi</a:t>
            </a:r>
          </a:p>
        </p:txBody>
      </p:sp>
      <p:sp>
        <p:nvSpPr>
          <p:cNvPr id="4" name="Veri Yer Tutucusu 3">
            <a:extLst>
              <a:ext uri="{FF2B5EF4-FFF2-40B4-BE49-F238E27FC236}">
                <a16:creationId xmlns:a16="http://schemas.microsoft.com/office/drawing/2014/main" id="{D30AF108-513F-8ECF-8486-71A9D0E2A2F2}"/>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EBB7D3ED-D726-18DD-E9C4-CAD51E5E19A5}"/>
              </a:ext>
            </a:extLst>
          </p:cNvPr>
          <p:cNvSpPr>
            <a:spLocks noGrp="1"/>
          </p:cNvSpPr>
          <p:nvPr>
            <p:ph type="sldNum" sz="quarter" idx="12"/>
          </p:nvPr>
        </p:nvSpPr>
        <p:spPr/>
        <p:txBody>
          <a:bodyPr/>
          <a:lstStyle/>
          <a:p>
            <a:fld id="{51845F5A-061D-4825-9AE9-D7794091C6CF}" type="slidenum">
              <a:rPr lang="en-US" smtClean="0"/>
              <a:t>106</a:t>
            </a:fld>
            <a:endParaRPr lang="en-US"/>
          </a:p>
        </p:txBody>
      </p:sp>
      <p:sp>
        <p:nvSpPr>
          <p:cNvPr id="7" name="Alt Bilgi Yer Tutucusu 4">
            <a:extLst>
              <a:ext uri="{FF2B5EF4-FFF2-40B4-BE49-F238E27FC236}">
                <a16:creationId xmlns:a16="http://schemas.microsoft.com/office/drawing/2014/main" id="{2CB4751F-791A-9063-EE89-A97F0A42B4DB}"/>
              </a:ext>
            </a:extLst>
          </p:cNvPr>
          <p:cNvSpPr>
            <a:spLocks noGrp="1"/>
          </p:cNvSpPr>
          <p:nvPr>
            <p:ph type="ftr" sz="quarter" idx="11"/>
          </p:nvPr>
        </p:nvSpPr>
        <p:spPr>
          <a:xfrm>
            <a:off x="1812758" y="6356350"/>
            <a:ext cx="8566484" cy="365125"/>
          </a:xfrm>
        </p:spPr>
        <p:txBody>
          <a:bodyPr/>
          <a:lstStyle/>
          <a:p>
            <a:r>
              <a:rPr lang="en-US" dirty="0"/>
              <a:t>T.C. </a:t>
            </a:r>
            <a:r>
              <a:rPr lang="en-US" dirty="0" err="1"/>
              <a:t>Sağlık</a:t>
            </a:r>
            <a:r>
              <a:rPr lang="en-US" dirty="0"/>
              <a:t> </a:t>
            </a:r>
            <a:r>
              <a:rPr lang="en-US" dirty="0" err="1"/>
              <a:t>Bakanlığı</a:t>
            </a:r>
            <a:r>
              <a:rPr lang="en-US" dirty="0"/>
              <a:t> (2021). Kas </a:t>
            </a:r>
            <a:r>
              <a:rPr lang="en-US" dirty="0" err="1"/>
              <a:t>ve</a:t>
            </a:r>
            <a:r>
              <a:rPr lang="en-US" dirty="0"/>
              <a:t> </a:t>
            </a:r>
            <a:r>
              <a:rPr lang="en-US" dirty="0" err="1"/>
              <a:t>İskelet</a:t>
            </a:r>
            <a:r>
              <a:rPr lang="en-US" dirty="0"/>
              <a:t> </a:t>
            </a:r>
            <a:r>
              <a:rPr lang="en-US" dirty="0" err="1"/>
              <a:t>Sistemi</a:t>
            </a:r>
            <a:r>
              <a:rPr lang="en-US" dirty="0"/>
              <a:t> </a:t>
            </a:r>
            <a:r>
              <a:rPr lang="en-US" dirty="0" err="1"/>
              <a:t>Hastalıkları</a:t>
            </a:r>
            <a:r>
              <a:rPr lang="en-US" dirty="0"/>
              <a:t> </a:t>
            </a:r>
            <a:r>
              <a:rPr lang="en-US" dirty="0" err="1"/>
              <a:t>Önleme</a:t>
            </a:r>
            <a:r>
              <a:rPr lang="en-US" dirty="0"/>
              <a:t> </a:t>
            </a:r>
            <a:r>
              <a:rPr lang="en-US" dirty="0" err="1"/>
              <a:t>ve</a:t>
            </a:r>
            <a:r>
              <a:rPr lang="en-US" dirty="0"/>
              <a:t> </a:t>
            </a:r>
            <a:r>
              <a:rPr lang="en-US" dirty="0" err="1"/>
              <a:t>Kontrol</a:t>
            </a:r>
            <a:r>
              <a:rPr lang="en-US" dirty="0"/>
              <a:t> </a:t>
            </a:r>
            <a:r>
              <a:rPr lang="en-US" dirty="0" err="1"/>
              <a:t>Programı</a:t>
            </a:r>
            <a:r>
              <a:rPr lang="en-US" dirty="0"/>
              <a:t> (2021-2026). Ankara. </a:t>
            </a:r>
          </a:p>
        </p:txBody>
      </p:sp>
    </p:spTree>
    <p:extLst>
      <p:ext uri="{BB962C8B-B14F-4D97-AF65-F5344CB8AC3E}">
        <p14:creationId xmlns:p14="http://schemas.microsoft.com/office/powerpoint/2010/main" val="42393611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528BCB-616A-FAC8-6F7C-E52883A6DBD1}"/>
              </a:ext>
            </a:extLst>
          </p:cNvPr>
          <p:cNvSpPr>
            <a:spLocks noGrp="1"/>
          </p:cNvSpPr>
          <p:nvPr>
            <p:ph idx="1"/>
          </p:nvPr>
        </p:nvSpPr>
        <p:spPr/>
        <p:txBody>
          <a:bodyPr>
            <a:normAutofit/>
          </a:bodyPr>
          <a:lstStyle/>
          <a:p>
            <a:pPr marL="0" indent="0">
              <a:buNone/>
            </a:pPr>
            <a:r>
              <a:rPr lang="tr-TR" sz="2400" b="1" dirty="0"/>
              <a:t>AMAÇ 3. Acil Durumlarda Müdahale Yöntemleri ve Komplikasyonların Önlenmesi </a:t>
            </a:r>
          </a:p>
          <a:p>
            <a:r>
              <a:rPr lang="tr-TR" sz="2400" dirty="0"/>
              <a:t>Hedef 1 : Acil durumların sıklığının ve yol açtığı morbidite ve mortalitenin azaltılması </a:t>
            </a:r>
          </a:p>
          <a:p>
            <a:r>
              <a:rPr lang="tr-TR" sz="2400" dirty="0"/>
              <a:t>Hedef 2 : Komplikasyonların azaltılması </a:t>
            </a:r>
          </a:p>
        </p:txBody>
      </p:sp>
      <p:sp>
        <p:nvSpPr>
          <p:cNvPr id="4" name="Veri Yer Tutucusu 3">
            <a:extLst>
              <a:ext uri="{FF2B5EF4-FFF2-40B4-BE49-F238E27FC236}">
                <a16:creationId xmlns:a16="http://schemas.microsoft.com/office/drawing/2014/main" id="{D30AF108-513F-8ECF-8486-71A9D0E2A2F2}"/>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EBB7D3ED-D726-18DD-E9C4-CAD51E5E19A5}"/>
              </a:ext>
            </a:extLst>
          </p:cNvPr>
          <p:cNvSpPr>
            <a:spLocks noGrp="1"/>
          </p:cNvSpPr>
          <p:nvPr>
            <p:ph type="sldNum" sz="quarter" idx="12"/>
          </p:nvPr>
        </p:nvSpPr>
        <p:spPr/>
        <p:txBody>
          <a:bodyPr/>
          <a:lstStyle/>
          <a:p>
            <a:fld id="{51845F5A-061D-4825-9AE9-D7794091C6CF}" type="slidenum">
              <a:rPr lang="en-US" smtClean="0"/>
              <a:t>107</a:t>
            </a:fld>
            <a:endParaRPr lang="en-US"/>
          </a:p>
        </p:txBody>
      </p:sp>
      <p:sp>
        <p:nvSpPr>
          <p:cNvPr id="7" name="Alt Bilgi Yer Tutucusu 4">
            <a:extLst>
              <a:ext uri="{FF2B5EF4-FFF2-40B4-BE49-F238E27FC236}">
                <a16:creationId xmlns:a16="http://schemas.microsoft.com/office/drawing/2014/main" id="{2CB4751F-791A-9063-EE89-A97F0A42B4DB}"/>
              </a:ext>
            </a:extLst>
          </p:cNvPr>
          <p:cNvSpPr>
            <a:spLocks noGrp="1"/>
          </p:cNvSpPr>
          <p:nvPr>
            <p:ph type="ftr" sz="quarter" idx="11"/>
          </p:nvPr>
        </p:nvSpPr>
        <p:spPr>
          <a:xfrm>
            <a:off x="1812758" y="6356350"/>
            <a:ext cx="8566484" cy="365125"/>
          </a:xfrm>
        </p:spPr>
        <p:txBody>
          <a:bodyPr/>
          <a:lstStyle/>
          <a:p>
            <a:r>
              <a:rPr lang="en-US" dirty="0"/>
              <a:t>T.C. </a:t>
            </a:r>
            <a:r>
              <a:rPr lang="en-US" dirty="0" err="1"/>
              <a:t>Sağlık</a:t>
            </a:r>
            <a:r>
              <a:rPr lang="en-US" dirty="0"/>
              <a:t> </a:t>
            </a:r>
            <a:r>
              <a:rPr lang="en-US" dirty="0" err="1"/>
              <a:t>Bakanlığı</a:t>
            </a:r>
            <a:r>
              <a:rPr lang="en-US" dirty="0"/>
              <a:t> (2021). Kas </a:t>
            </a:r>
            <a:r>
              <a:rPr lang="en-US" dirty="0" err="1"/>
              <a:t>ve</a:t>
            </a:r>
            <a:r>
              <a:rPr lang="en-US" dirty="0"/>
              <a:t> </a:t>
            </a:r>
            <a:r>
              <a:rPr lang="en-US" dirty="0" err="1"/>
              <a:t>İskelet</a:t>
            </a:r>
            <a:r>
              <a:rPr lang="en-US" dirty="0"/>
              <a:t> </a:t>
            </a:r>
            <a:r>
              <a:rPr lang="en-US" dirty="0" err="1"/>
              <a:t>Sistemi</a:t>
            </a:r>
            <a:r>
              <a:rPr lang="en-US" dirty="0"/>
              <a:t> </a:t>
            </a:r>
            <a:r>
              <a:rPr lang="en-US" dirty="0" err="1"/>
              <a:t>Hastalıkları</a:t>
            </a:r>
            <a:r>
              <a:rPr lang="en-US" dirty="0"/>
              <a:t> </a:t>
            </a:r>
            <a:r>
              <a:rPr lang="en-US" dirty="0" err="1"/>
              <a:t>Önleme</a:t>
            </a:r>
            <a:r>
              <a:rPr lang="en-US" dirty="0"/>
              <a:t> </a:t>
            </a:r>
            <a:r>
              <a:rPr lang="en-US" dirty="0" err="1"/>
              <a:t>ve</a:t>
            </a:r>
            <a:r>
              <a:rPr lang="en-US" dirty="0"/>
              <a:t> </a:t>
            </a:r>
            <a:r>
              <a:rPr lang="en-US" dirty="0" err="1"/>
              <a:t>Kontrol</a:t>
            </a:r>
            <a:r>
              <a:rPr lang="en-US" dirty="0"/>
              <a:t> </a:t>
            </a:r>
            <a:r>
              <a:rPr lang="en-US" dirty="0" err="1"/>
              <a:t>Programı</a:t>
            </a:r>
            <a:r>
              <a:rPr lang="en-US" dirty="0"/>
              <a:t> (2021-2026). Ankara. </a:t>
            </a:r>
          </a:p>
        </p:txBody>
      </p:sp>
    </p:spTree>
    <p:extLst>
      <p:ext uri="{BB962C8B-B14F-4D97-AF65-F5344CB8AC3E}">
        <p14:creationId xmlns:p14="http://schemas.microsoft.com/office/powerpoint/2010/main" val="17262980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528BCB-616A-FAC8-6F7C-E52883A6DBD1}"/>
              </a:ext>
            </a:extLst>
          </p:cNvPr>
          <p:cNvSpPr>
            <a:spLocks noGrp="1"/>
          </p:cNvSpPr>
          <p:nvPr>
            <p:ph idx="1"/>
          </p:nvPr>
        </p:nvSpPr>
        <p:spPr/>
        <p:txBody>
          <a:bodyPr>
            <a:normAutofit/>
          </a:bodyPr>
          <a:lstStyle/>
          <a:p>
            <a:pPr marL="0" indent="0">
              <a:buNone/>
            </a:pPr>
            <a:r>
              <a:rPr lang="tr-TR" sz="2400" b="1" dirty="0"/>
              <a:t>AMAÇ 4. Rehabilitasyon Hizmetleri, İlaç ve Cihaz Yönetimi</a:t>
            </a:r>
          </a:p>
          <a:p>
            <a:r>
              <a:rPr lang="tr-TR" sz="2400" dirty="0"/>
              <a:t>Hedef 1 : Toplumun, hastanın, hasta yakınlarının ve sağlık elemanlarının bilgilendirilmesi </a:t>
            </a:r>
          </a:p>
          <a:p>
            <a:r>
              <a:rPr lang="tr-TR" sz="2400" dirty="0"/>
              <a:t>Hedef 2 : Tanı, tedavi, fizik tedavi, rehabilitasyon, yardımcı adaptif araçların ve ortezlerin temini ile ilgili gerekli yasal düzenlemelerin ihtiyaçlar doğrultusunda genişletilmesi </a:t>
            </a:r>
          </a:p>
          <a:p>
            <a:r>
              <a:rPr lang="tr-TR" sz="2400" dirty="0"/>
              <a:t>Hedef 3 : Mesleki rehabilitasyon yaklaşımlarının uygulanabilirliğinin sağlanması </a:t>
            </a:r>
          </a:p>
        </p:txBody>
      </p:sp>
      <p:sp>
        <p:nvSpPr>
          <p:cNvPr id="4" name="Veri Yer Tutucusu 3">
            <a:extLst>
              <a:ext uri="{FF2B5EF4-FFF2-40B4-BE49-F238E27FC236}">
                <a16:creationId xmlns:a16="http://schemas.microsoft.com/office/drawing/2014/main" id="{D30AF108-513F-8ECF-8486-71A9D0E2A2F2}"/>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EBB7D3ED-D726-18DD-E9C4-CAD51E5E19A5}"/>
              </a:ext>
            </a:extLst>
          </p:cNvPr>
          <p:cNvSpPr>
            <a:spLocks noGrp="1"/>
          </p:cNvSpPr>
          <p:nvPr>
            <p:ph type="sldNum" sz="quarter" idx="12"/>
          </p:nvPr>
        </p:nvSpPr>
        <p:spPr/>
        <p:txBody>
          <a:bodyPr/>
          <a:lstStyle/>
          <a:p>
            <a:fld id="{51845F5A-061D-4825-9AE9-D7794091C6CF}" type="slidenum">
              <a:rPr lang="en-US" smtClean="0"/>
              <a:t>108</a:t>
            </a:fld>
            <a:endParaRPr lang="en-US"/>
          </a:p>
        </p:txBody>
      </p:sp>
      <p:sp>
        <p:nvSpPr>
          <p:cNvPr id="7" name="Alt Bilgi Yer Tutucusu 4">
            <a:extLst>
              <a:ext uri="{FF2B5EF4-FFF2-40B4-BE49-F238E27FC236}">
                <a16:creationId xmlns:a16="http://schemas.microsoft.com/office/drawing/2014/main" id="{2CB4751F-791A-9063-EE89-A97F0A42B4DB}"/>
              </a:ext>
            </a:extLst>
          </p:cNvPr>
          <p:cNvSpPr>
            <a:spLocks noGrp="1"/>
          </p:cNvSpPr>
          <p:nvPr>
            <p:ph type="ftr" sz="quarter" idx="11"/>
          </p:nvPr>
        </p:nvSpPr>
        <p:spPr>
          <a:xfrm>
            <a:off x="1812758" y="6356350"/>
            <a:ext cx="8566484" cy="365125"/>
          </a:xfrm>
        </p:spPr>
        <p:txBody>
          <a:bodyPr/>
          <a:lstStyle/>
          <a:p>
            <a:r>
              <a:rPr lang="en-US" dirty="0"/>
              <a:t>T.C. </a:t>
            </a:r>
            <a:r>
              <a:rPr lang="en-US" dirty="0" err="1"/>
              <a:t>Sağlık</a:t>
            </a:r>
            <a:r>
              <a:rPr lang="en-US" dirty="0"/>
              <a:t> </a:t>
            </a:r>
            <a:r>
              <a:rPr lang="en-US" dirty="0" err="1"/>
              <a:t>Bakanlığı</a:t>
            </a:r>
            <a:r>
              <a:rPr lang="en-US" dirty="0"/>
              <a:t> (2021). Kas </a:t>
            </a:r>
            <a:r>
              <a:rPr lang="en-US" dirty="0" err="1"/>
              <a:t>ve</a:t>
            </a:r>
            <a:r>
              <a:rPr lang="en-US" dirty="0"/>
              <a:t> </a:t>
            </a:r>
            <a:r>
              <a:rPr lang="en-US" dirty="0" err="1"/>
              <a:t>İskelet</a:t>
            </a:r>
            <a:r>
              <a:rPr lang="en-US" dirty="0"/>
              <a:t> </a:t>
            </a:r>
            <a:r>
              <a:rPr lang="en-US" dirty="0" err="1"/>
              <a:t>Sistemi</a:t>
            </a:r>
            <a:r>
              <a:rPr lang="en-US" dirty="0"/>
              <a:t> </a:t>
            </a:r>
            <a:r>
              <a:rPr lang="en-US" dirty="0" err="1"/>
              <a:t>Hastalıkları</a:t>
            </a:r>
            <a:r>
              <a:rPr lang="en-US" dirty="0"/>
              <a:t> </a:t>
            </a:r>
            <a:r>
              <a:rPr lang="en-US" dirty="0" err="1"/>
              <a:t>Önleme</a:t>
            </a:r>
            <a:r>
              <a:rPr lang="en-US" dirty="0"/>
              <a:t> </a:t>
            </a:r>
            <a:r>
              <a:rPr lang="en-US" dirty="0" err="1"/>
              <a:t>ve</a:t>
            </a:r>
            <a:r>
              <a:rPr lang="en-US" dirty="0"/>
              <a:t> </a:t>
            </a:r>
            <a:r>
              <a:rPr lang="en-US" dirty="0" err="1"/>
              <a:t>Kontrol</a:t>
            </a:r>
            <a:r>
              <a:rPr lang="en-US" dirty="0"/>
              <a:t> </a:t>
            </a:r>
            <a:r>
              <a:rPr lang="en-US" dirty="0" err="1"/>
              <a:t>Programı</a:t>
            </a:r>
            <a:r>
              <a:rPr lang="en-US" dirty="0"/>
              <a:t> (2021-2026). Ankara. </a:t>
            </a:r>
          </a:p>
        </p:txBody>
      </p:sp>
    </p:spTree>
    <p:extLst>
      <p:ext uri="{BB962C8B-B14F-4D97-AF65-F5344CB8AC3E}">
        <p14:creationId xmlns:p14="http://schemas.microsoft.com/office/powerpoint/2010/main" val="424749505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528BCB-616A-FAC8-6F7C-E52883A6DBD1}"/>
              </a:ext>
            </a:extLst>
          </p:cNvPr>
          <p:cNvSpPr>
            <a:spLocks noGrp="1"/>
          </p:cNvSpPr>
          <p:nvPr>
            <p:ph idx="1"/>
          </p:nvPr>
        </p:nvSpPr>
        <p:spPr>
          <a:xfrm>
            <a:off x="838200" y="849086"/>
            <a:ext cx="10515600" cy="5323114"/>
          </a:xfrm>
        </p:spPr>
        <p:txBody>
          <a:bodyPr>
            <a:noAutofit/>
          </a:bodyPr>
          <a:lstStyle/>
          <a:p>
            <a:pPr marL="0" indent="0">
              <a:buNone/>
            </a:pPr>
            <a:r>
              <a:rPr lang="tr-TR" sz="2000" b="1" dirty="0"/>
              <a:t>AMAÇ 5. İzleme ve Değerlendirme </a:t>
            </a:r>
          </a:p>
          <a:p>
            <a:r>
              <a:rPr lang="tr-TR" sz="2000" dirty="0"/>
              <a:t>Hedef 1 : Kas ve iskelet sistemi hastalıkları ile ilgili farkındalığın artırılması </a:t>
            </a:r>
          </a:p>
          <a:p>
            <a:r>
              <a:rPr lang="tr-TR" sz="2000" dirty="0"/>
              <a:t>Hedef 2 : Erken artrit, enflamatuvar bel ağrısı ve kırmızı bayrak özelliği taşıyan mekanik bel ağrılarının birinci basamak tanısal tetkik ve muayene bulgularının sağlık net üzerinden aktarılması </a:t>
            </a:r>
          </a:p>
          <a:p>
            <a:r>
              <a:rPr lang="tr-TR" sz="2000" dirty="0"/>
              <a:t>Hedef 3 : Behçet hastalığı ve Ailevi </a:t>
            </a:r>
            <a:r>
              <a:rPr lang="tr-TR" sz="2000" dirty="0" err="1"/>
              <a:t>akdeniz</a:t>
            </a:r>
            <a:r>
              <a:rPr lang="tr-TR" sz="2000" dirty="0"/>
              <a:t> ateşinin birinci basamakta tanınması </a:t>
            </a:r>
          </a:p>
          <a:p>
            <a:r>
              <a:rPr lang="tr-TR" sz="2000" dirty="0"/>
              <a:t>Hedef 4 : Erken artrit, enflamatuvar bel ağrısı ve kırmızı bayrak özelliği taşıyan mekanik bel ağrılarının birinci basamak tanısal tetkik ve muayene bulgularının sağlık net üzerinden aktarılması </a:t>
            </a:r>
          </a:p>
          <a:p>
            <a:r>
              <a:rPr lang="tr-TR" sz="2000" dirty="0"/>
              <a:t>Hedef 5 : Etkili bir bilgi iletişim sistemi ve sağlıklı veri tabanları aracılığı ile kas ve iskelet sistemi hastalıklarının (osteoartrit,…) tanınması </a:t>
            </a:r>
          </a:p>
          <a:p>
            <a:r>
              <a:rPr lang="tr-TR" sz="2000" dirty="0"/>
              <a:t>Hedef 6 : Ailevi Akdeniz Ateşi gibi genetik geçişi gösterilmiş hastalıklar için genetik danışmanlık verilmesi </a:t>
            </a:r>
          </a:p>
          <a:p>
            <a:r>
              <a:rPr lang="tr-TR" sz="2000" dirty="0"/>
              <a:t>Hedef 7 : Kas ve iskelet sistemi hastalıklarının mortalite ve morbiditesinin azaltılması </a:t>
            </a:r>
          </a:p>
        </p:txBody>
      </p:sp>
      <p:sp>
        <p:nvSpPr>
          <p:cNvPr id="4" name="Veri Yer Tutucusu 3">
            <a:extLst>
              <a:ext uri="{FF2B5EF4-FFF2-40B4-BE49-F238E27FC236}">
                <a16:creationId xmlns:a16="http://schemas.microsoft.com/office/drawing/2014/main" id="{D30AF108-513F-8ECF-8486-71A9D0E2A2F2}"/>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EBB7D3ED-D726-18DD-E9C4-CAD51E5E19A5}"/>
              </a:ext>
            </a:extLst>
          </p:cNvPr>
          <p:cNvSpPr>
            <a:spLocks noGrp="1"/>
          </p:cNvSpPr>
          <p:nvPr>
            <p:ph type="sldNum" sz="quarter" idx="12"/>
          </p:nvPr>
        </p:nvSpPr>
        <p:spPr/>
        <p:txBody>
          <a:bodyPr/>
          <a:lstStyle/>
          <a:p>
            <a:fld id="{51845F5A-061D-4825-9AE9-D7794091C6CF}" type="slidenum">
              <a:rPr lang="en-US" smtClean="0"/>
              <a:t>109</a:t>
            </a:fld>
            <a:endParaRPr lang="en-US"/>
          </a:p>
        </p:txBody>
      </p:sp>
      <p:sp>
        <p:nvSpPr>
          <p:cNvPr id="7" name="Alt Bilgi Yer Tutucusu 4">
            <a:extLst>
              <a:ext uri="{FF2B5EF4-FFF2-40B4-BE49-F238E27FC236}">
                <a16:creationId xmlns:a16="http://schemas.microsoft.com/office/drawing/2014/main" id="{2CB4751F-791A-9063-EE89-A97F0A42B4DB}"/>
              </a:ext>
            </a:extLst>
          </p:cNvPr>
          <p:cNvSpPr>
            <a:spLocks noGrp="1"/>
          </p:cNvSpPr>
          <p:nvPr>
            <p:ph type="ftr" sz="quarter" idx="11"/>
          </p:nvPr>
        </p:nvSpPr>
        <p:spPr>
          <a:xfrm>
            <a:off x="1812758" y="6356350"/>
            <a:ext cx="8566484" cy="365125"/>
          </a:xfrm>
        </p:spPr>
        <p:txBody>
          <a:bodyPr/>
          <a:lstStyle/>
          <a:p>
            <a:r>
              <a:rPr lang="en-US" dirty="0"/>
              <a:t>T.C. </a:t>
            </a:r>
            <a:r>
              <a:rPr lang="en-US" dirty="0" err="1"/>
              <a:t>Sağlık</a:t>
            </a:r>
            <a:r>
              <a:rPr lang="en-US" dirty="0"/>
              <a:t> </a:t>
            </a:r>
            <a:r>
              <a:rPr lang="en-US" dirty="0" err="1"/>
              <a:t>Bakanlığı</a:t>
            </a:r>
            <a:r>
              <a:rPr lang="en-US" dirty="0"/>
              <a:t> (2021). Kas </a:t>
            </a:r>
            <a:r>
              <a:rPr lang="en-US" dirty="0" err="1"/>
              <a:t>ve</a:t>
            </a:r>
            <a:r>
              <a:rPr lang="en-US" dirty="0"/>
              <a:t> </a:t>
            </a:r>
            <a:r>
              <a:rPr lang="en-US" dirty="0" err="1"/>
              <a:t>İskelet</a:t>
            </a:r>
            <a:r>
              <a:rPr lang="en-US" dirty="0"/>
              <a:t> </a:t>
            </a:r>
            <a:r>
              <a:rPr lang="en-US" dirty="0" err="1"/>
              <a:t>Sistemi</a:t>
            </a:r>
            <a:r>
              <a:rPr lang="en-US" dirty="0"/>
              <a:t> </a:t>
            </a:r>
            <a:r>
              <a:rPr lang="en-US" dirty="0" err="1"/>
              <a:t>Hastalıkları</a:t>
            </a:r>
            <a:r>
              <a:rPr lang="en-US" dirty="0"/>
              <a:t> </a:t>
            </a:r>
            <a:r>
              <a:rPr lang="en-US" dirty="0" err="1"/>
              <a:t>Önleme</a:t>
            </a:r>
            <a:r>
              <a:rPr lang="en-US" dirty="0"/>
              <a:t> </a:t>
            </a:r>
            <a:r>
              <a:rPr lang="en-US" dirty="0" err="1"/>
              <a:t>ve</a:t>
            </a:r>
            <a:r>
              <a:rPr lang="en-US" dirty="0"/>
              <a:t> </a:t>
            </a:r>
            <a:r>
              <a:rPr lang="en-US" dirty="0" err="1"/>
              <a:t>Kontrol</a:t>
            </a:r>
            <a:r>
              <a:rPr lang="en-US" dirty="0"/>
              <a:t> </a:t>
            </a:r>
            <a:r>
              <a:rPr lang="en-US" dirty="0" err="1"/>
              <a:t>Programı</a:t>
            </a:r>
            <a:r>
              <a:rPr lang="en-US" dirty="0"/>
              <a:t> (2021-2026). Ankara. </a:t>
            </a:r>
          </a:p>
        </p:txBody>
      </p:sp>
    </p:spTree>
    <p:extLst>
      <p:ext uri="{BB962C8B-B14F-4D97-AF65-F5344CB8AC3E}">
        <p14:creationId xmlns:p14="http://schemas.microsoft.com/office/powerpoint/2010/main" val="418295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DE1420-39C9-56B2-AB2B-B4AC46057E6D}"/>
              </a:ext>
            </a:extLst>
          </p:cNvPr>
          <p:cNvSpPr>
            <a:spLocks noGrp="1"/>
          </p:cNvSpPr>
          <p:nvPr>
            <p:ph type="title"/>
          </p:nvPr>
        </p:nvSpPr>
        <p:spPr/>
        <p:txBody>
          <a:bodyPr>
            <a:normAutofit fontScale="90000"/>
          </a:bodyPr>
          <a:lstStyle/>
          <a:p>
            <a:r>
              <a:rPr lang="tr-TR" dirty="0"/>
              <a:t>Küresel Kalp Girişimi: </a:t>
            </a:r>
            <a:br>
              <a:rPr lang="tr-TR" dirty="0"/>
            </a:br>
            <a:r>
              <a:rPr lang="tr-TR" dirty="0"/>
              <a:t>Kardiyovasküler Hastalıkları Yenmek için Beraber Çalışalım (2016)</a:t>
            </a:r>
          </a:p>
        </p:txBody>
      </p:sp>
      <p:sp>
        <p:nvSpPr>
          <p:cNvPr id="3" name="İçerik Yer Tutucusu 2">
            <a:extLst>
              <a:ext uri="{FF2B5EF4-FFF2-40B4-BE49-F238E27FC236}">
                <a16:creationId xmlns:a16="http://schemas.microsoft.com/office/drawing/2014/main" id="{738AE658-5D23-C3E4-738E-B3362A605A2E}"/>
              </a:ext>
            </a:extLst>
          </p:cNvPr>
          <p:cNvSpPr>
            <a:spLocks noGrp="1"/>
          </p:cNvSpPr>
          <p:nvPr>
            <p:ph idx="1"/>
          </p:nvPr>
        </p:nvSpPr>
        <p:spPr/>
        <p:txBody>
          <a:bodyPr>
            <a:normAutofit/>
          </a:bodyPr>
          <a:lstStyle/>
          <a:p>
            <a:r>
              <a:rPr lang="tr-TR" dirty="0"/>
              <a:t>Dünya Sağlık Örgütü’nün ve ABD Hastalık Kontrol ve Önleme Merkezi’nin hükümetleri kardiyovasküler hastalıkların önlenmesini ve kontrolünü güçlendirmede desteklemek için başlattığı bir girişimdir.</a:t>
            </a:r>
          </a:p>
          <a:p>
            <a:r>
              <a:rPr lang="tr-TR" dirty="0"/>
              <a:t>Girişim birlikte kullanıldığında küresel olarak kalp hastalığı üzerinde büyük etkisi olacak kanıta dayalı beş teknik paketten oluşmaktadır.</a:t>
            </a:r>
          </a:p>
        </p:txBody>
      </p:sp>
      <p:sp>
        <p:nvSpPr>
          <p:cNvPr id="4" name="Veri Yer Tutucusu 3">
            <a:extLst>
              <a:ext uri="{FF2B5EF4-FFF2-40B4-BE49-F238E27FC236}">
                <a16:creationId xmlns:a16="http://schemas.microsoft.com/office/drawing/2014/main" id="{A058C721-484B-C0F6-8863-EE4359CD0F7B}"/>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406023F3-6ED8-2370-7CAE-82BCEC952D2E}"/>
              </a:ext>
            </a:extLst>
          </p:cNvPr>
          <p:cNvSpPr>
            <a:spLocks noGrp="1"/>
          </p:cNvSpPr>
          <p:nvPr>
            <p:ph type="ftr" sz="quarter" idx="11"/>
          </p:nvPr>
        </p:nvSpPr>
        <p:spPr>
          <a:xfrm>
            <a:off x="1747157" y="6356350"/>
            <a:ext cx="9160329" cy="365125"/>
          </a:xfrm>
        </p:spPr>
        <p:txBody>
          <a:bodyPr/>
          <a:lstStyle/>
          <a:p>
            <a:r>
              <a:rPr lang="tr-TR" dirty="0"/>
              <a:t>Çöl M. &amp; Öztürk ENY. (2022). Halk Sağlığı Açısından Bulaşıcı Olmayan Hastalıklar. Ankara Üniversitesi Tıp Fakültesi Halk Sağlığı Anabilim Dalı Yayınları No: 475. Ankara.</a:t>
            </a:r>
          </a:p>
        </p:txBody>
      </p:sp>
      <p:sp>
        <p:nvSpPr>
          <p:cNvPr id="6" name="Slayt Numarası Yer Tutucusu 5">
            <a:extLst>
              <a:ext uri="{FF2B5EF4-FFF2-40B4-BE49-F238E27FC236}">
                <a16:creationId xmlns:a16="http://schemas.microsoft.com/office/drawing/2014/main" id="{1D82CBC7-90D1-2F14-9646-F34EA8EF46AE}"/>
              </a:ext>
            </a:extLst>
          </p:cNvPr>
          <p:cNvSpPr>
            <a:spLocks noGrp="1"/>
          </p:cNvSpPr>
          <p:nvPr>
            <p:ph type="sldNum" sz="quarter" idx="12"/>
          </p:nvPr>
        </p:nvSpPr>
        <p:spPr/>
        <p:txBody>
          <a:bodyPr/>
          <a:lstStyle/>
          <a:p>
            <a:fld id="{51845F5A-061D-4825-9AE9-D7794091C6CF}" type="slidenum">
              <a:rPr lang="en-US" smtClean="0"/>
              <a:t>11</a:t>
            </a:fld>
            <a:endParaRPr lang="en-US"/>
          </a:p>
        </p:txBody>
      </p:sp>
    </p:spTree>
    <p:extLst>
      <p:ext uri="{BB962C8B-B14F-4D97-AF65-F5344CB8AC3E}">
        <p14:creationId xmlns:p14="http://schemas.microsoft.com/office/powerpoint/2010/main" val="12375095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6EE4144B-86C4-7738-4BE3-3676537539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2042" y="0"/>
            <a:ext cx="7587916" cy="6773603"/>
          </a:xfrm>
        </p:spPr>
      </p:pic>
      <p:sp>
        <p:nvSpPr>
          <p:cNvPr id="4" name="Veri Yer Tutucusu 3">
            <a:extLst>
              <a:ext uri="{FF2B5EF4-FFF2-40B4-BE49-F238E27FC236}">
                <a16:creationId xmlns:a16="http://schemas.microsoft.com/office/drawing/2014/main" id="{FB1FBD08-3CD6-A437-C890-CAD518FF9B99}"/>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787F60AC-9883-1B17-6890-A5AC33AFAA3C}"/>
              </a:ext>
            </a:extLst>
          </p:cNvPr>
          <p:cNvSpPr>
            <a:spLocks noGrp="1"/>
          </p:cNvSpPr>
          <p:nvPr>
            <p:ph type="sldNum" sz="quarter" idx="12"/>
          </p:nvPr>
        </p:nvSpPr>
        <p:spPr/>
        <p:txBody>
          <a:bodyPr/>
          <a:lstStyle/>
          <a:p>
            <a:fld id="{51845F5A-061D-4825-9AE9-D7794091C6CF}" type="slidenum">
              <a:rPr lang="en-US" smtClean="0"/>
              <a:t>110</a:t>
            </a:fld>
            <a:endParaRPr lang="en-US"/>
          </a:p>
        </p:txBody>
      </p:sp>
      <p:sp>
        <p:nvSpPr>
          <p:cNvPr id="3" name="Ok: Sağ 2">
            <a:extLst>
              <a:ext uri="{FF2B5EF4-FFF2-40B4-BE49-F238E27FC236}">
                <a16:creationId xmlns:a16="http://schemas.microsoft.com/office/drawing/2014/main" id="{322A55A4-2B18-B2AE-C7BE-4DD49CD4EDE0}"/>
              </a:ext>
            </a:extLst>
          </p:cNvPr>
          <p:cNvSpPr/>
          <p:nvPr/>
        </p:nvSpPr>
        <p:spPr>
          <a:xfrm>
            <a:off x="1992086" y="947057"/>
            <a:ext cx="309956" cy="244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Ok: Sağ 4">
            <a:extLst>
              <a:ext uri="{FF2B5EF4-FFF2-40B4-BE49-F238E27FC236}">
                <a16:creationId xmlns:a16="http://schemas.microsoft.com/office/drawing/2014/main" id="{08C164AB-D365-F61C-7E0D-1CAB7D4D48F9}"/>
              </a:ext>
            </a:extLst>
          </p:cNvPr>
          <p:cNvSpPr/>
          <p:nvPr/>
        </p:nvSpPr>
        <p:spPr>
          <a:xfrm>
            <a:off x="1989508" y="1374321"/>
            <a:ext cx="309956" cy="244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k: Sağ 6">
            <a:extLst>
              <a:ext uri="{FF2B5EF4-FFF2-40B4-BE49-F238E27FC236}">
                <a16:creationId xmlns:a16="http://schemas.microsoft.com/office/drawing/2014/main" id="{28805774-87CA-BB8A-2A7D-394E80771A5D}"/>
              </a:ext>
            </a:extLst>
          </p:cNvPr>
          <p:cNvSpPr/>
          <p:nvPr/>
        </p:nvSpPr>
        <p:spPr>
          <a:xfrm>
            <a:off x="1989508" y="2405743"/>
            <a:ext cx="309956" cy="244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208079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BA4428-93C3-65A8-271A-4453F6DB5137}"/>
              </a:ext>
            </a:extLst>
          </p:cNvPr>
          <p:cNvSpPr>
            <a:spLocks noGrp="1"/>
          </p:cNvSpPr>
          <p:nvPr>
            <p:ph idx="1"/>
          </p:nvPr>
        </p:nvSpPr>
        <p:spPr>
          <a:xfrm>
            <a:off x="4989094" y="2011680"/>
            <a:ext cx="6364705" cy="4160520"/>
          </a:xfrm>
        </p:spPr>
        <p:txBody>
          <a:bodyPr>
            <a:normAutofit/>
          </a:bodyPr>
          <a:lstStyle/>
          <a:p>
            <a:pPr algn="ctr"/>
            <a:r>
              <a:rPr lang="tr-TR" sz="2400" dirty="0"/>
              <a:t>Kanser, tüm dünyada olduğu gibi Türkiye’de de en önemli halk sağlığı problemlerinden biridir. </a:t>
            </a:r>
          </a:p>
          <a:p>
            <a:pPr algn="ctr"/>
            <a:r>
              <a:rPr lang="tr-TR" sz="2400" dirty="0"/>
              <a:t>Dünyada ve ülkemizde kanser, ölüm nedenleri içerisinde </a:t>
            </a:r>
            <a:r>
              <a:rPr lang="tr-TR" sz="2400" dirty="0">
                <a:solidFill>
                  <a:srgbClr val="FF0000"/>
                </a:solidFill>
              </a:rPr>
              <a:t>ikinci sırada </a:t>
            </a:r>
            <a:r>
              <a:rPr lang="tr-TR" sz="2400" dirty="0"/>
              <a:t>yer almaktadır. </a:t>
            </a:r>
          </a:p>
          <a:p>
            <a:pPr algn="ctr"/>
            <a:r>
              <a:rPr lang="tr-TR" sz="2400" dirty="0"/>
              <a:t>Dünya genelinde yaklaşık her 6 ölümden biri, ülkemizde ise her 5 ölümden biri kanser nedeniyle gerçekleşmektedir.</a:t>
            </a:r>
          </a:p>
          <a:p>
            <a:pPr algn="ctr"/>
            <a:endParaRPr lang="tr-TR" sz="2400" dirty="0"/>
          </a:p>
        </p:txBody>
      </p:sp>
      <p:sp>
        <p:nvSpPr>
          <p:cNvPr id="4" name="Veri Yer Tutucusu 3">
            <a:extLst>
              <a:ext uri="{FF2B5EF4-FFF2-40B4-BE49-F238E27FC236}">
                <a16:creationId xmlns:a16="http://schemas.microsoft.com/office/drawing/2014/main" id="{8750E391-7489-4273-826E-524BE04F04AE}"/>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36FBD059-F057-4684-88EF-75BE04DC8D73}"/>
              </a:ext>
            </a:extLst>
          </p:cNvPr>
          <p:cNvSpPr>
            <a:spLocks noGrp="1"/>
          </p:cNvSpPr>
          <p:nvPr>
            <p:ph type="ftr" sz="quarter" idx="11"/>
          </p:nvPr>
        </p:nvSpPr>
        <p:spPr>
          <a:xfrm>
            <a:off x="4857806" y="6334125"/>
            <a:ext cx="6364705"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
        <p:nvSpPr>
          <p:cNvPr id="6" name="Slayt Numarası Yer Tutucusu 5">
            <a:extLst>
              <a:ext uri="{FF2B5EF4-FFF2-40B4-BE49-F238E27FC236}">
                <a16:creationId xmlns:a16="http://schemas.microsoft.com/office/drawing/2014/main" id="{CF72DB0D-4A9D-8C9A-121E-920DF3B7A1F1}"/>
              </a:ext>
            </a:extLst>
          </p:cNvPr>
          <p:cNvSpPr>
            <a:spLocks noGrp="1"/>
          </p:cNvSpPr>
          <p:nvPr>
            <p:ph type="sldNum" sz="quarter" idx="12"/>
          </p:nvPr>
        </p:nvSpPr>
        <p:spPr/>
        <p:txBody>
          <a:bodyPr/>
          <a:lstStyle/>
          <a:p>
            <a:fld id="{51845F5A-061D-4825-9AE9-D7794091C6CF}" type="slidenum">
              <a:rPr lang="en-US" smtClean="0"/>
              <a:t>111</a:t>
            </a:fld>
            <a:endParaRPr lang="en-US"/>
          </a:p>
        </p:txBody>
      </p:sp>
      <p:pic>
        <p:nvPicPr>
          <p:cNvPr id="8" name="Resim 7">
            <a:extLst>
              <a:ext uri="{FF2B5EF4-FFF2-40B4-BE49-F238E27FC236}">
                <a16:creationId xmlns:a16="http://schemas.microsoft.com/office/drawing/2014/main" id="{E44966CE-7B5B-56AA-8317-7E2E1FF9B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4" y="68262"/>
            <a:ext cx="4749522" cy="6721475"/>
          </a:xfrm>
          <a:prstGeom prst="rect">
            <a:avLst/>
          </a:prstGeom>
        </p:spPr>
      </p:pic>
      <p:sp>
        <p:nvSpPr>
          <p:cNvPr id="9" name="Alt Bilgi Yer Tutucusu 4">
            <a:extLst>
              <a:ext uri="{FF2B5EF4-FFF2-40B4-BE49-F238E27FC236}">
                <a16:creationId xmlns:a16="http://schemas.microsoft.com/office/drawing/2014/main" id="{D9B9568B-30EE-2EB3-CC93-2E3B9BC42809}"/>
              </a:ext>
            </a:extLst>
          </p:cNvPr>
          <p:cNvSpPr>
            <a:spLocks noGrp="1"/>
          </p:cNvSpPr>
          <p:nvPr>
            <p:ph type="title"/>
          </p:nvPr>
        </p:nvSpPr>
        <p:spPr>
          <a:xfrm>
            <a:off x="5133975" y="365125"/>
            <a:ext cx="6219825" cy="1325563"/>
          </a:xfrm>
        </p:spPr>
        <p:txBody>
          <a:bodyPr>
            <a:normAutofit/>
          </a:bodyPr>
          <a:lstStyle/>
          <a:p>
            <a:pPr algn="ctr"/>
            <a:r>
              <a:rPr lang="en-US" dirty="0"/>
              <a:t>Türkiye </a:t>
            </a:r>
            <a:r>
              <a:rPr lang="en-US" dirty="0" err="1"/>
              <a:t>Kanser</a:t>
            </a:r>
            <a:r>
              <a:rPr lang="en-US" dirty="0"/>
              <a:t> </a:t>
            </a:r>
            <a:r>
              <a:rPr lang="en-US" dirty="0" err="1"/>
              <a:t>Kontrol</a:t>
            </a:r>
            <a:r>
              <a:rPr lang="en-US" dirty="0"/>
              <a:t> </a:t>
            </a:r>
            <a:r>
              <a:rPr lang="en-US" dirty="0" err="1"/>
              <a:t>Programı</a:t>
            </a:r>
            <a:endParaRPr lang="en-US" dirty="0"/>
          </a:p>
        </p:txBody>
      </p:sp>
    </p:spTree>
    <p:extLst>
      <p:ext uri="{BB962C8B-B14F-4D97-AF65-F5344CB8AC3E}">
        <p14:creationId xmlns:p14="http://schemas.microsoft.com/office/powerpoint/2010/main" val="160077136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C71C0-891F-43DD-BDD6-E08DE0360582}"/>
              </a:ext>
            </a:extLst>
          </p:cNvPr>
          <p:cNvSpPr>
            <a:spLocks noGrp="1"/>
          </p:cNvSpPr>
          <p:nvPr>
            <p:ph type="title"/>
          </p:nvPr>
        </p:nvSpPr>
        <p:spPr/>
        <p:txBody>
          <a:bodyPr/>
          <a:lstStyle/>
          <a:p>
            <a:r>
              <a:rPr lang="en-US" dirty="0"/>
              <a:t>Türkiye </a:t>
            </a:r>
            <a:r>
              <a:rPr lang="en-US" dirty="0" err="1"/>
              <a:t>Kanser</a:t>
            </a:r>
            <a:r>
              <a:rPr lang="en-US" dirty="0"/>
              <a:t> </a:t>
            </a:r>
            <a:r>
              <a:rPr lang="en-US" dirty="0" err="1"/>
              <a:t>Kontrol</a:t>
            </a:r>
            <a:r>
              <a:rPr lang="en-US" dirty="0"/>
              <a:t> </a:t>
            </a:r>
            <a:r>
              <a:rPr lang="en-US" dirty="0" err="1"/>
              <a:t>Programı</a:t>
            </a:r>
            <a:endParaRPr lang="tr-TR" dirty="0"/>
          </a:p>
        </p:txBody>
      </p:sp>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p:txBody>
          <a:bodyPr>
            <a:normAutofit/>
          </a:bodyPr>
          <a:lstStyle/>
          <a:p>
            <a:r>
              <a:rPr lang="tr-TR" sz="2400" u="sng" dirty="0"/>
              <a:t>Kanserden ölümlerin yaklaşık üçte biri başlıca beş davranışsal ve beslenme ile ilgili risk faktöründen kaynaklanmaktadır: </a:t>
            </a:r>
            <a:r>
              <a:rPr lang="tr-TR" sz="2400" b="1" dirty="0"/>
              <a:t>Tütün kullanımı, yüksek beden kitle indeksi </a:t>
            </a:r>
            <a:r>
              <a:rPr lang="tr-TR" sz="2400" dirty="0"/>
              <a:t>(fazla kilolu ya da şişman/obez olma), </a:t>
            </a:r>
            <a:r>
              <a:rPr lang="tr-TR" sz="2400" b="1" dirty="0"/>
              <a:t>meyve ve sebzeden fakir beslenme, yetersiz fiziksel aktivite ve alkol tüketimi</a:t>
            </a:r>
            <a:r>
              <a:rPr lang="tr-TR" sz="2400" dirty="0"/>
              <a:t>. </a:t>
            </a:r>
          </a:p>
          <a:p>
            <a:r>
              <a:rPr lang="tr-TR" sz="2400" dirty="0"/>
              <a:t>Tütün kullanımı, kanser için en önemli risk faktörü olup kanser ölümlerinin yaklaşık %22’sinden sorumludur.</a:t>
            </a:r>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112</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26057439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AFF492-5A48-E114-35C7-4F6ED6D31823}"/>
              </a:ext>
            </a:extLst>
          </p:cNvPr>
          <p:cNvSpPr>
            <a:spLocks noGrp="1"/>
          </p:cNvSpPr>
          <p:nvPr>
            <p:ph type="title"/>
          </p:nvPr>
        </p:nvSpPr>
        <p:spPr/>
        <p:txBody>
          <a:bodyPr/>
          <a:lstStyle/>
          <a:p>
            <a:endParaRPr lang="tr-TR"/>
          </a:p>
        </p:txBody>
      </p:sp>
      <p:pic>
        <p:nvPicPr>
          <p:cNvPr id="8" name="İçerik Yer Tutucusu 7">
            <a:extLst>
              <a:ext uri="{FF2B5EF4-FFF2-40B4-BE49-F238E27FC236}">
                <a16:creationId xmlns:a16="http://schemas.microsoft.com/office/drawing/2014/main" id="{62F3305A-1FF3-6D29-CB83-CE30E261E3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7511" y="200909"/>
            <a:ext cx="9618960" cy="6525363"/>
          </a:xfrm>
        </p:spPr>
      </p:pic>
      <p:sp>
        <p:nvSpPr>
          <p:cNvPr id="6" name="Slayt Numarası Yer Tutucusu 5">
            <a:extLst>
              <a:ext uri="{FF2B5EF4-FFF2-40B4-BE49-F238E27FC236}">
                <a16:creationId xmlns:a16="http://schemas.microsoft.com/office/drawing/2014/main" id="{70F7DDB8-9209-73D6-767E-04074505B156}"/>
              </a:ext>
            </a:extLst>
          </p:cNvPr>
          <p:cNvSpPr>
            <a:spLocks noGrp="1"/>
          </p:cNvSpPr>
          <p:nvPr>
            <p:ph type="sldNum" sz="quarter" idx="12"/>
          </p:nvPr>
        </p:nvSpPr>
        <p:spPr/>
        <p:txBody>
          <a:bodyPr/>
          <a:lstStyle/>
          <a:p>
            <a:fld id="{51845F5A-061D-4825-9AE9-D7794091C6CF}" type="slidenum">
              <a:rPr lang="en-US" smtClean="0"/>
              <a:t>113</a:t>
            </a:fld>
            <a:endParaRPr lang="en-US"/>
          </a:p>
        </p:txBody>
      </p:sp>
    </p:spTree>
    <p:extLst>
      <p:ext uri="{BB962C8B-B14F-4D97-AF65-F5344CB8AC3E}">
        <p14:creationId xmlns:p14="http://schemas.microsoft.com/office/powerpoint/2010/main" val="1597090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C71C0-891F-43DD-BDD6-E08DE0360582}"/>
              </a:ext>
            </a:extLst>
          </p:cNvPr>
          <p:cNvSpPr>
            <a:spLocks noGrp="1"/>
          </p:cNvSpPr>
          <p:nvPr>
            <p:ph type="title"/>
          </p:nvPr>
        </p:nvSpPr>
        <p:spPr/>
        <p:txBody>
          <a:bodyPr/>
          <a:lstStyle/>
          <a:p>
            <a:r>
              <a:rPr lang="en-US" dirty="0"/>
              <a:t>Türkiye </a:t>
            </a:r>
            <a:r>
              <a:rPr lang="en-US" dirty="0" err="1"/>
              <a:t>Kanser</a:t>
            </a:r>
            <a:r>
              <a:rPr lang="en-US" dirty="0"/>
              <a:t> </a:t>
            </a:r>
            <a:r>
              <a:rPr lang="en-US" dirty="0" err="1"/>
              <a:t>Kontrol</a:t>
            </a:r>
            <a:r>
              <a:rPr lang="en-US" dirty="0"/>
              <a:t> </a:t>
            </a:r>
            <a:r>
              <a:rPr lang="en-US" dirty="0" err="1"/>
              <a:t>Programı</a:t>
            </a:r>
            <a:endParaRPr lang="tr-TR" dirty="0"/>
          </a:p>
        </p:txBody>
      </p:sp>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p:txBody>
          <a:bodyPr>
            <a:normAutofit/>
          </a:bodyPr>
          <a:lstStyle/>
          <a:p>
            <a:r>
              <a:rPr lang="tr-TR" sz="2400" dirty="0"/>
              <a:t>Ülkemizde görülen ilk 5 kanser türü dünyadaki ve diğer gelişmiş ülkelerdeki örüntü ile benzerlikler göstermektedir.</a:t>
            </a:r>
          </a:p>
          <a:p>
            <a:r>
              <a:rPr lang="tr-TR" sz="2400" b="1" dirty="0"/>
              <a:t>Erkeklerde</a:t>
            </a:r>
            <a:r>
              <a:rPr lang="tr-TR" sz="2400" dirty="0"/>
              <a:t> </a:t>
            </a:r>
            <a:r>
              <a:rPr lang="tr-TR" sz="2400" dirty="0" err="1"/>
              <a:t>trakea</a:t>
            </a:r>
            <a:r>
              <a:rPr lang="tr-TR" sz="2400" dirty="0"/>
              <a:t>, bronş ve akciğer kanseri (56,7/100.000 kişide YSH), </a:t>
            </a:r>
            <a:r>
              <a:rPr lang="tr-TR" sz="2400" b="1" dirty="0"/>
              <a:t>kadınlarda</a:t>
            </a:r>
            <a:r>
              <a:rPr lang="tr-TR" sz="2400" dirty="0"/>
              <a:t> ise meme kanseri (47,7/100.000 kişide YSH) en sık görülen kanser türleridir. </a:t>
            </a:r>
          </a:p>
          <a:p>
            <a:r>
              <a:rPr lang="tr-TR" sz="2400" dirty="0"/>
              <a:t>Kolorektal kanserler hem kadınlarda hem de erkeklerde üçüncü sırada yer almakta olup, erkeklerde yüz binde 25,1 ve kadınlarda ise yüz binde 14,7 sıklığında görülmektedir.</a:t>
            </a:r>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114</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28751063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93A8CE0E-7496-92D4-F848-1EED2325B0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0000"/>
          <a:stretch/>
        </p:blipFill>
        <p:spPr>
          <a:xfrm>
            <a:off x="625516" y="342899"/>
            <a:ext cx="9010952" cy="4865915"/>
          </a:xfrm>
          <a:prstGeom prst="rect">
            <a:avLst/>
          </a:prstGeom>
          <a:ln>
            <a:noFill/>
          </a:ln>
          <a:effectLst>
            <a:outerShdw blurRad="190500" algn="tl" rotWithShape="0">
              <a:srgbClr val="000000">
                <a:alpha val="70000"/>
              </a:srgbClr>
            </a:outerShdw>
          </a:effectLst>
        </p:spPr>
      </p:pic>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115</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838201" y="6356350"/>
            <a:ext cx="10198768"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pic>
        <p:nvPicPr>
          <p:cNvPr id="2" name="İçerik Yer Tutucusu 7">
            <a:extLst>
              <a:ext uri="{FF2B5EF4-FFF2-40B4-BE49-F238E27FC236}">
                <a16:creationId xmlns:a16="http://schemas.microsoft.com/office/drawing/2014/main" id="{7E33ABCD-CBED-EB98-1D67-6B2F468689B9}"/>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2646251" y="1649187"/>
            <a:ext cx="8710160" cy="47034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234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C71C0-891F-43DD-BDD6-E08DE0360582}"/>
              </a:ext>
            </a:extLst>
          </p:cNvPr>
          <p:cNvSpPr>
            <a:spLocks noGrp="1"/>
          </p:cNvSpPr>
          <p:nvPr>
            <p:ph type="title"/>
          </p:nvPr>
        </p:nvSpPr>
        <p:spPr>
          <a:xfrm>
            <a:off x="838200" y="365126"/>
            <a:ext cx="10515600" cy="990146"/>
          </a:xfrm>
        </p:spPr>
        <p:txBody>
          <a:bodyPr>
            <a:noAutofit/>
          </a:bodyPr>
          <a:lstStyle/>
          <a:p>
            <a:r>
              <a:rPr lang="en-US" sz="2800" dirty="0" err="1">
                <a:latin typeface="+mn-lt"/>
              </a:rPr>
              <a:t>Başlıca</a:t>
            </a:r>
            <a:r>
              <a:rPr lang="en-US" sz="2800" dirty="0">
                <a:latin typeface="+mn-lt"/>
              </a:rPr>
              <a:t> risk </a:t>
            </a:r>
            <a:r>
              <a:rPr lang="en-US" sz="2800" dirty="0" err="1">
                <a:latin typeface="+mn-lt"/>
              </a:rPr>
              <a:t>faktörlerini</a:t>
            </a:r>
            <a:r>
              <a:rPr lang="en-US" sz="2800" dirty="0">
                <a:latin typeface="+mn-lt"/>
              </a:rPr>
              <a:t> </a:t>
            </a:r>
            <a:r>
              <a:rPr lang="en-US" sz="2800" dirty="0" err="1">
                <a:latin typeface="+mn-lt"/>
              </a:rPr>
              <a:t>değiştirmek</a:t>
            </a:r>
            <a:r>
              <a:rPr lang="en-US" sz="2800" dirty="0">
                <a:latin typeface="+mn-lt"/>
              </a:rPr>
              <a:t> </a:t>
            </a:r>
            <a:r>
              <a:rPr lang="en-US" sz="2800" dirty="0" err="1">
                <a:latin typeface="+mn-lt"/>
              </a:rPr>
              <a:t>veya</a:t>
            </a:r>
            <a:r>
              <a:rPr lang="en-US" sz="2800" dirty="0">
                <a:latin typeface="+mn-lt"/>
              </a:rPr>
              <a:t> </a:t>
            </a:r>
            <a:r>
              <a:rPr lang="en-US" sz="2800" dirty="0" err="1">
                <a:latin typeface="+mn-lt"/>
              </a:rPr>
              <a:t>önlemek</a:t>
            </a:r>
            <a:r>
              <a:rPr lang="en-US" sz="2800" dirty="0">
                <a:latin typeface="+mn-lt"/>
              </a:rPr>
              <a:t>, </a:t>
            </a:r>
            <a:r>
              <a:rPr lang="en-US" sz="2800" dirty="0" err="1">
                <a:latin typeface="+mn-lt"/>
              </a:rPr>
              <a:t>kanser</a:t>
            </a:r>
            <a:r>
              <a:rPr lang="en-US" sz="2800" dirty="0">
                <a:latin typeface="+mn-lt"/>
              </a:rPr>
              <a:t> </a:t>
            </a:r>
            <a:r>
              <a:rPr lang="en-US" sz="2800" dirty="0" err="1">
                <a:latin typeface="+mn-lt"/>
              </a:rPr>
              <a:t>yükünü</a:t>
            </a:r>
            <a:r>
              <a:rPr lang="en-US" sz="2800" dirty="0">
                <a:latin typeface="+mn-lt"/>
              </a:rPr>
              <a:t> </a:t>
            </a:r>
            <a:r>
              <a:rPr lang="en-US" sz="2800" dirty="0" err="1">
                <a:latin typeface="+mn-lt"/>
              </a:rPr>
              <a:t>önemli</a:t>
            </a:r>
            <a:r>
              <a:rPr lang="en-US" sz="2800" dirty="0">
                <a:latin typeface="+mn-lt"/>
              </a:rPr>
              <a:t> </a:t>
            </a:r>
            <a:r>
              <a:rPr lang="en-US" sz="2800" dirty="0" err="1">
                <a:latin typeface="+mn-lt"/>
              </a:rPr>
              <a:t>ölçüde</a:t>
            </a:r>
            <a:r>
              <a:rPr lang="en-US" sz="2800" dirty="0">
                <a:latin typeface="+mn-lt"/>
              </a:rPr>
              <a:t> </a:t>
            </a:r>
            <a:r>
              <a:rPr lang="en-US" sz="2800" dirty="0" err="1">
                <a:latin typeface="+mn-lt"/>
              </a:rPr>
              <a:t>azaltabilir</a:t>
            </a:r>
            <a:r>
              <a:rPr lang="en-US" sz="2800" dirty="0">
                <a:latin typeface="+mn-lt"/>
              </a:rPr>
              <a:t>. </a:t>
            </a:r>
            <a:endParaRPr lang="tr-TR" sz="2800" dirty="0">
              <a:latin typeface="+mn-lt"/>
            </a:endParaRPr>
          </a:p>
        </p:txBody>
      </p:sp>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a:xfrm>
            <a:off x="838200" y="1632856"/>
            <a:ext cx="10515600" cy="4539343"/>
          </a:xfrm>
        </p:spPr>
        <p:txBody>
          <a:bodyPr>
            <a:normAutofit/>
          </a:bodyPr>
          <a:lstStyle/>
          <a:p>
            <a:r>
              <a:rPr lang="tr-TR" sz="2000" dirty="0"/>
              <a:t>Sigara ve dumansız tütün ürünlerini de içeren tütün kullanımı </a:t>
            </a:r>
          </a:p>
          <a:p>
            <a:r>
              <a:rPr lang="tr-TR" sz="2000" dirty="0"/>
              <a:t>Fazla kilolu veya obez olmak </a:t>
            </a:r>
          </a:p>
          <a:p>
            <a:r>
              <a:rPr lang="tr-TR" sz="2000" dirty="0"/>
              <a:t>Düşük meyve ve sebze alımını içeren sağlıksız beslenme </a:t>
            </a:r>
          </a:p>
          <a:p>
            <a:r>
              <a:rPr lang="tr-TR" sz="2000" dirty="0"/>
              <a:t>Fiziksel aktivite eksikliği </a:t>
            </a:r>
          </a:p>
          <a:p>
            <a:r>
              <a:rPr lang="tr-TR" sz="2000" dirty="0"/>
              <a:t>Alkol kullanımı </a:t>
            </a:r>
          </a:p>
          <a:p>
            <a:r>
              <a:rPr lang="tr-TR" sz="2000" dirty="0"/>
              <a:t>Cinsel yolla bulaşan Human Papilloma </a:t>
            </a:r>
            <a:r>
              <a:rPr lang="tr-TR" sz="2000" dirty="0" err="1"/>
              <a:t>Virus</a:t>
            </a:r>
            <a:r>
              <a:rPr lang="tr-TR" sz="2000" dirty="0"/>
              <a:t> (HPV) enfeksiyonu </a:t>
            </a:r>
          </a:p>
          <a:p>
            <a:r>
              <a:rPr lang="tr-TR" sz="2000" dirty="0"/>
              <a:t>Hepatit veya diğer kanserojen enfeksiyonlara maruziyet </a:t>
            </a:r>
          </a:p>
          <a:p>
            <a:r>
              <a:rPr lang="tr-TR" sz="2000" dirty="0"/>
              <a:t>İyonlaştırıcı ve ultraviyole radyasyon maruziyeti </a:t>
            </a:r>
          </a:p>
          <a:p>
            <a:r>
              <a:rPr lang="tr-TR" sz="2000" dirty="0"/>
              <a:t>Kentsel hava kirliliği </a:t>
            </a:r>
          </a:p>
          <a:p>
            <a:r>
              <a:rPr lang="tr-TR" sz="2000" dirty="0"/>
              <a:t>Katı yakıt kullanımından kaynaklanan iç mekân dumanı</a:t>
            </a:r>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116</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11402645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3656A563-7661-73B0-ACC7-BE8E52B173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164" b="5894"/>
          <a:stretch/>
        </p:blipFill>
        <p:spPr>
          <a:xfrm>
            <a:off x="1208694" y="1152944"/>
            <a:ext cx="10468240" cy="5385968"/>
          </a:xfrm>
        </p:spPr>
      </p:pic>
      <p:sp>
        <p:nvSpPr>
          <p:cNvPr id="2" name="Başlık 1">
            <a:extLst>
              <a:ext uri="{FF2B5EF4-FFF2-40B4-BE49-F238E27FC236}">
                <a16:creationId xmlns:a16="http://schemas.microsoft.com/office/drawing/2014/main" id="{ABD5610F-3B91-45F1-F449-9DD36202CE1E}"/>
              </a:ext>
            </a:extLst>
          </p:cNvPr>
          <p:cNvSpPr>
            <a:spLocks noGrp="1"/>
          </p:cNvSpPr>
          <p:nvPr>
            <p:ph type="title"/>
          </p:nvPr>
        </p:nvSpPr>
        <p:spPr>
          <a:xfrm>
            <a:off x="382626" y="376919"/>
            <a:ext cx="10515600" cy="593462"/>
          </a:xfrm>
        </p:spPr>
        <p:txBody>
          <a:bodyPr>
            <a:normAutofit fontScale="90000"/>
          </a:bodyPr>
          <a:lstStyle/>
          <a:p>
            <a:pPr algn="ctr"/>
            <a:r>
              <a:rPr lang="tr-TR" dirty="0">
                <a:latin typeface="+mn-lt"/>
              </a:rPr>
              <a:t>Kanser Kontrol Programı</a:t>
            </a:r>
          </a:p>
        </p:txBody>
      </p:sp>
      <p:sp>
        <p:nvSpPr>
          <p:cNvPr id="4" name="Veri Yer Tutucusu 3">
            <a:extLst>
              <a:ext uri="{FF2B5EF4-FFF2-40B4-BE49-F238E27FC236}">
                <a16:creationId xmlns:a16="http://schemas.microsoft.com/office/drawing/2014/main" id="{4F480A6E-70E2-06E8-E1C1-159561253F66}"/>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023E058A-379B-0365-E733-88876D7F7058}"/>
              </a:ext>
            </a:extLst>
          </p:cNvPr>
          <p:cNvSpPr>
            <a:spLocks noGrp="1"/>
          </p:cNvSpPr>
          <p:nvPr>
            <p:ph type="sldNum" sz="quarter" idx="12"/>
          </p:nvPr>
        </p:nvSpPr>
        <p:spPr/>
        <p:txBody>
          <a:bodyPr/>
          <a:lstStyle/>
          <a:p>
            <a:fld id="{51845F5A-061D-4825-9AE9-D7794091C6CF}" type="slidenum">
              <a:rPr lang="en-US" smtClean="0"/>
              <a:t>117</a:t>
            </a:fld>
            <a:endParaRPr lang="en-US"/>
          </a:p>
        </p:txBody>
      </p:sp>
    </p:spTree>
    <p:extLst>
      <p:ext uri="{BB962C8B-B14F-4D97-AF65-F5344CB8AC3E}">
        <p14:creationId xmlns:p14="http://schemas.microsoft.com/office/powerpoint/2010/main" val="22621766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C71C0-891F-43DD-BDD6-E08DE0360582}"/>
              </a:ext>
            </a:extLst>
          </p:cNvPr>
          <p:cNvSpPr>
            <a:spLocks noGrp="1"/>
          </p:cNvSpPr>
          <p:nvPr>
            <p:ph type="title"/>
          </p:nvPr>
        </p:nvSpPr>
        <p:spPr/>
        <p:txBody>
          <a:bodyPr/>
          <a:lstStyle/>
          <a:p>
            <a:r>
              <a:rPr lang="tr-TR" i="0" dirty="0"/>
              <a:t>Kanser Taramaları</a:t>
            </a:r>
          </a:p>
        </p:txBody>
      </p:sp>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a:xfrm>
            <a:off x="380999" y="1519417"/>
            <a:ext cx="11430000" cy="4833257"/>
          </a:xfrm>
        </p:spPr>
        <p:txBody>
          <a:bodyPr>
            <a:normAutofit/>
          </a:bodyPr>
          <a:lstStyle/>
          <a:p>
            <a:r>
              <a:rPr lang="tr-TR" sz="2000" dirty="0"/>
              <a:t>Kanser hastalıklarının her bir tipinin kendine göre etyolojisi, risk faktörleri, tanı ve tedavi yöntemleri vardır. Bu yüzden </a:t>
            </a:r>
            <a:r>
              <a:rPr lang="tr-TR" sz="2000" dirty="0">
                <a:solidFill>
                  <a:srgbClr val="FF0000"/>
                </a:solidFill>
              </a:rPr>
              <a:t>erken tanı ve tarama stratejileri de kanser tiplerine göre değişmektedir.</a:t>
            </a:r>
            <a:r>
              <a:rPr lang="tr-TR" sz="2000" dirty="0"/>
              <a:t> Bazı kanser tipleri için (örneğin meme, kalın bağırsak, serviks gibi) erken tanı ve tarama önerilirken bazı kanser tipleri için önerilmemektedir (örneğin pankreas, </a:t>
            </a:r>
            <a:r>
              <a:rPr lang="tr-TR" sz="2000" dirty="0" err="1"/>
              <a:t>tiroid</a:t>
            </a:r>
            <a:r>
              <a:rPr lang="tr-TR" sz="2000" dirty="0"/>
              <a:t>, mesane gibi)</a:t>
            </a:r>
          </a:p>
          <a:p>
            <a:r>
              <a:rPr lang="tr-TR" sz="2000" dirty="0"/>
              <a:t>Hangi kanserde tarama programının uygulanacağı hususu başta tarama programları için belirlenen DSÖ kriterleri olmak üzere; </a:t>
            </a:r>
          </a:p>
          <a:p>
            <a:pPr>
              <a:buFont typeface="Wingdings" panose="05000000000000000000" pitchFamily="2" charset="2"/>
              <a:buChar char="ü"/>
            </a:pPr>
            <a:r>
              <a:rPr lang="tr-TR" sz="2000" u="sng" dirty="0"/>
              <a:t>Uygulanacak olan tarama yönteminin ülkedeki kanser yükünü azaltacağı gösterilmiş olmalı, toplumca kabul edilebilir bir yöntem olmalı, testin seçiciliği yüksek olmalı</a:t>
            </a:r>
          </a:p>
          <a:p>
            <a:pPr>
              <a:buFont typeface="Wingdings" panose="05000000000000000000" pitchFamily="2" charset="2"/>
              <a:buChar char="ü"/>
            </a:pPr>
            <a:r>
              <a:rPr lang="tr-TR" sz="2000" u="sng" dirty="0"/>
              <a:t>Uygulanacak olan tarama programı bütüncül bir kanser kontrol programının parçası olmalı</a:t>
            </a:r>
          </a:p>
          <a:p>
            <a:pPr>
              <a:buFont typeface="Wingdings" panose="05000000000000000000" pitchFamily="2" charset="2"/>
              <a:buChar char="ü"/>
            </a:pPr>
            <a:r>
              <a:rPr lang="tr-TR" sz="2000" u="sng" dirty="0"/>
              <a:t>Hastalığın asemptomatik latent bir dönemi olmalı, uygun bir tedavi yöntemi olmalıdır</a:t>
            </a:r>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118</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12401792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B525C6-5AD7-6D94-C77A-B4E317013351}"/>
              </a:ext>
            </a:extLst>
          </p:cNvPr>
          <p:cNvSpPr>
            <a:spLocks noGrp="1"/>
          </p:cNvSpPr>
          <p:nvPr>
            <p:ph type="title"/>
          </p:nvPr>
        </p:nvSpPr>
        <p:spPr/>
        <p:txBody>
          <a:bodyPr/>
          <a:lstStyle/>
          <a:p>
            <a:r>
              <a:rPr lang="tr-TR" i="0" dirty="0"/>
              <a:t>Kanser Taramaları</a:t>
            </a:r>
            <a:endParaRPr lang="tr-TR" dirty="0"/>
          </a:p>
        </p:txBody>
      </p:sp>
      <p:sp>
        <p:nvSpPr>
          <p:cNvPr id="3" name="İçerik Yer Tutucusu 2">
            <a:extLst>
              <a:ext uri="{FF2B5EF4-FFF2-40B4-BE49-F238E27FC236}">
                <a16:creationId xmlns:a16="http://schemas.microsoft.com/office/drawing/2014/main" id="{C07C51EF-924D-3FA2-B9DF-FD9FE423D809}"/>
              </a:ext>
            </a:extLst>
          </p:cNvPr>
          <p:cNvSpPr>
            <a:spLocks noGrp="1"/>
          </p:cNvSpPr>
          <p:nvPr>
            <p:ph idx="1"/>
          </p:nvPr>
        </p:nvSpPr>
        <p:spPr>
          <a:xfrm>
            <a:off x="838200" y="1690688"/>
            <a:ext cx="10515600" cy="4481512"/>
          </a:xfrm>
        </p:spPr>
        <p:txBody>
          <a:bodyPr>
            <a:normAutofit/>
          </a:bodyPr>
          <a:lstStyle/>
          <a:p>
            <a:r>
              <a:rPr lang="tr-TR" sz="2400" dirty="0"/>
              <a:t>Bu çalışmalar Toplum Sağlığı Merkezleri, Sağlıklı Hayat Merkezleri </a:t>
            </a:r>
            <a:r>
              <a:rPr lang="tr-TR" sz="2400" b="1" dirty="0"/>
              <a:t>(SHM)</a:t>
            </a:r>
            <a:r>
              <a:rPr lang="tr-TR" sz="2400" dirty="0"/>
              <a:t>, Kanser Erken Teşhis, Tarama ve Eğitim Merkezleri </a:t>
            </a:r>
            <a:r>
              <a:rPr lang="tr-TR" sz="2400" b="1" dirty="0"/>
              <a:t>(KETEM)</a:t>
            </a:r>
            <a:r>
              <a:rPr lang="tr-TR" sz="2400" dirty="0"/>
              <a:t> ve Aile Hekimlerinin Entegrasyonu ile birlikte yürütülmektedir.</a:t>
            </a:r>
          </a:p>
          <a:p>
            <a:r>
              <a:rPr lang="tr-TR" sz="2400" dirty="0"/>
              <a:t>Bu kuruluşlar sonuçları, Sağlık Bakanlığı Halk Sağlığı Genel Müdürlüğü </a:t>
            </a:r>
            <a:r>
              <a:rPr lang="tr-TR" sz="2400" u="sng" dirty="0"/>
              <a:t>Kanser Dairesi Başkanlığı</a:t>
            </a:r>
            <a:r>
              <a:rPr lang="tr-TR" sz="2400" dirty="0"/>
              <a:t>na gönderilmek üzere, Sağlık Müdürlüklerine periyodik olarak bildirmelidirler. </a:t>
            </a:r>
          </a:p>
          <a:p>
            <a:r>
              <a:rPr lang="tr-TR" sz="2400" dirty="0"/>
              <a:t>Sağlık Müdürlüğünde Toplum Tabanlı Tarama çalışmalarının koordinasyonundan, toplu kayıt ve izleminden İl Kanser Kontrol Koordinatörünün sorumluluğunda </a:t>
            </a:r>
            <a:r>
              <a:rPr lang="tr-TR" sz="2400" u="sng" dirty="0"/>
              <a:t>İl Kanser Kontrol Birimi </a:t>
            </a:r>
            <a:r>
              <a:rPr lang="tr-TR" sz="2400" dirty="0"/>
              <a:t>sorumludur. </a:t>
            </a:r>
          </a:p>
        </p:txBody>
      </p:sp>
      <p:sp>
        <p:nvSpPr>
          <p:cNvPr id="4" name="Veri Yer Tutucusu 3">
            <a:extLst>
              <a:ext uri="{FF2B5EF4-FFF2-40B4-BE49-F238E27FC236}">
                <a16:creationId xmlns:a16="http://schemas.microsoft.com/office/drawing/2014/main" id="{E0E88F44-FCC5-985C-C07D-5B49FE18AA66}"/>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98F3D579-CAD1-5D6B-7E69-E303FE2E0D44}"/>
              </a:ext>
            </a:extLst>
          </p:cNvPr>
          <p:cNvSpPr>
            <a:spLocks noGrp="1"/>
          </p:cNvSpPr>
          <p:nvPr>
            <p:ph type="sldNum" sz="quarter" idx="12"/>
          </p:nvPr>
        </p:nvSpPr>
        <p:spPr/>
        <p:txBody>
          <a:bodyPr/>
          <a:lstStyle/>
          <a:p>
            <a:fld id="{51845F5A-061D-4825-9AE9-D7794091C6CF}" type="slidenum">
              <a:rPr lang="en-US" smtClean="0"/>
              <a:t>119</a:t>
            </a:fld>
            <a:endParaRPr lang="en-US"/>
          </a:p>
        </p:txBody>
      </p:sp>
      <p:sp>
        <p:nvSpPr>
          <p:cNvPr id="7" name="Alt Bilgi Yer Tutucusu 4">
            <a:extLst>
              <a:ext uri="{FF2B5EF4-FFF2-40B4-BE49-F238E27FC236}">
                <a16:creationId xmlns:a16="http://schemas.microsoft.com/office/drawing/2014/main" id="{56051C9F-149F-D3DF-8B22-E0D781C82016}"/>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149148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47D472-5120-62B1-F3A7-314929C49FD5}"/>
              </a:ext>
            </a:extLst>
          </p:cNvPr>
          <p:cNvSpPr>
            <a:spLocks noGrp="1"/>
          </p:cNvSpPr>
          <p:nvPr>
            <p:ph type="title"/>
          </p:nvPr>
        </p:nvSpPr>
        <p:spPr/>
        <p:txBody>
          <a:bodyPr/>
          <a:lstStyle/>
          <a:p>
            <a:pPr algn="ctr"/>
            <a:r>
              <a:rPr lang="tr-TR" dirty="0"/>
              <a:t>Küresel Kalp Girişimi</a:t>
            </a:r>
            <a:br>
              <a:rPr lang="tr-TR" dirty="0"/>
            </a:br>
            <a:r>
              <a:rPr lang="tr-TR" dirty="0"/>
              <a:t>(Global </a:t>
            </a:r>
            <a:r>
              <a:rPr lang="tr-TR" dirty="0" err="1"/>
              <a:t>Hearts</a:t>
            </a:r>
            <a:r>
              <a:rPr lang="tr-TR" dirty="0"/>
              <a:t> </a:t>
            </a:r>
            <a:r>
              <a:rPr lang="tr-TR" dirty="0" err="1"/>
              <a:t>Initiative</a:t>
            </a:r>
            <a:r>
              <a:rPr lang="tr-TR" dirty="0"/>
              <a:t>)</a:t>
            </a:r>
          </a:p>
        </p:txBody>
      </p:sp>
      <p:graphicFrame>
        <p:nvGraphicFramePr>
          <p:cNvPr id="7" name="İçerik Yer Tutucusu 6">
            <a:extLst>
              <a:ext uri="{FF2B5EF4-FFF2-40B4-BE49-F238E27FC236}">
                <a16:creationId xmlns:a16="http://schemas.microsoft.com/office/drawing/2014/main" id="{1EF0BD51-DF40-CE36-1994-4A27B9806097}"/>
              </a:ext>
            </a:extLst>
          </p:cNvPr>
          <p:cNvGraphicFramePr>
            <a:graphicFrameLocks noGrp="1"/>
          </p:cNvGraphicFramePr>
          <p:nvPr>
            <p:ph idx="1"/>
            <p:extLst>
              <p:ext uri="{D42A27DB-BD31-4B8C-83A1-F6EECF244321}">
                <p14:modId xmlns:p14="http://schemas.microsoft.com/office/powerpoint/2010/main" val="4087439764"/>
              </p:ext>
            </p:extLst>
          </p:nvPr>
        </p:nvGraphicFramePr>
        <p:xfrm>
          <a:off x="838200" y="2011363"/>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Veri Yer Tutucusu 3">
            <a:extLst>
              <a:ext uri="{FF2B5EF4-FFF2-40B4-BE49-F238E27FC236}">
                <a16:creationId xmlns:a16="http://schemas.microsoft.com/office/drawing/2014/main" id="{C75FEEAA-F993-0909-E102-6FE5345779AE}"/>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84A06019-0CCF-E67B-A181-C934593B22B6}"/>
              </a:ext>
            </a:extLst>
          </p:cNvPr>
          <p:cNvSpPr>
            <a:spLocks noGrp="1"/>
          </p:cNvSpPr>
          <p:nvPr>
            <p:ph type="ftr" sz="quarter" idx="11"/>
          </p:nvPr>
        </p:nvSpPr>
        <p:spPr>
          <a:xfrm>
            <a:off x="2095500" y="6356350"/>
            <a:ext cx="8001000" cy="365125"/>
          </a:xfrm>
        </p:spPr>
        <p:txBody>
          <a:bodyPr/>
          <a:lstStyle/>
          <a:p>
            <a:r>
              <a:rPr lang="en-US" dirty="0"/>
              <a:t>https://www.who.int/news/item/15-09-2016-global-hearts-initiative</a:t>
            </a:r>
          </a:p>
        </p:txBody>
      </p:sp>
      <p:sp>
        <p:nvSpPr>
          <p:cNvPr id="6" name="Slayt Numarası Yer Tutucusu 5">
            <a:extLst>
              <a:ext uri="{FF2B5EF4-FFF2-40B4-BE49-F238E27FC236}">
                <a16:creationId xmlns:a16="http://schemas.microsoft.com/office/drawing/2014/main" id="{EC75772C-7B8B-FFD0-3EC4-6F30B0095FC8}"/>
              </a:ext>
            </a:extLst>
          </p:cNvPr>
          <p:cNvSpPr>
            <a:spLocks noGrp="1"/>
          </p:cNvSpPr>
          <p:nvPr>
            <p:ph type="sldNum" sz="quarter" idx="12"/>
          </p:nvPr>
        </p:nvSpPr>
        <p:spPr/>
        <p:txBody>
          <a:bodyPr/>
          <a:lstStyle/>
          <a:p>
            <a:fld id="{51845F5A-061D-4825-9AE9-D7794091C6CF}" type="slidenum">
              <a:rPr lang="en-US" smtClean="0"/>
              <a:t>12</a:t>
            </a:fld>
            <a:endParaRPr lang="en-US"/>
          </a:p>
        </p:txBody>
      </p:sp>
    </p:spTree>
    <p:extLst>
      <p:ext uri="{BB962C8B-B14F-4D97-AF65-F5344CB8AC3E}">
        <p14:creationId xmlns:p14="http://schemas.microsoft.com/office/powerpoint/2010/main" val="12787400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C71C0-891F-43DD-BDD6-E08DE0360582}"/>
              </a:ext>
            </a:extLst>
          </p:cNvPr>
          <p:cNvSpPr>
            <a:spLocks noGrp="1"/>
          </p:cNvSpPr>
          <p:nvPr>
            <p:ph type="title"/>
          </p:nvPr>
        </p:nvSpPr>
        <p:spPr/>
        <p:txBody>
          <a:bodyPr/>
          <a:lstStyle/>
          <a:p>
            <a:r>
              <a:rPr lang="tr-TR" dirty="0"/>
              <a:t>Meme Kanseri</a:t>
            </a:r>
          </a:p>
        </p:txBody>
      </p:sp>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p:txBody>
          <a:bodyPr>
            <a:normAutofit/>
          </a:bodyPr>
          <a:lstStyle/>
          <a:p>
            <a:r>
              <a:rPr lang="tr-TR" sz="2400" dirty="0"/>
              <a:t>Meme kanseri dünyada ve Türkiye’de </a:t>
            </a:r>
            <a:r>
              <a:rPr lang="tr-TR" sz="2400" dirty="0">
                <a:solidFill>
                  <a:srgbClr val="FF0000"/>
                </a:solidFill>
              </a:rPr>
              <a:t>kadınlarda en sık görülen ve en sık ölüm nedeni </a:t>
            </a:r>
            <a:r>
              <a:rPr lang="tr-TR" sz="2400" dirty="0"/>
              <a:t>olan kanserdir.</a:t>
            </a:r>
          </a:p>
          <a:p>
            <a:r>
              <a:rPr lang="tr-TR" sz="2400" dirty="0"/>
              <a:t>Türkiye’de meme kanseri sıklığı artmasına rağmen, hastaların çoğunda tanı ileri evrede konulmaktadır. Bu yıl içerisinde yayınlanan ve 20.000 hastayı içeren çalışmamızda, meme kanseri tanısı konulan hastaların patolojik evre oranlarına bakıldığında; Evre 0 (</a:t>
            </a:r>
            <a:r>
              <a:rPr lang="tr-TR" sz="2400" dirty="0" err="1"/>
              <a:t>Duktal</a:t>
            </a:r>
            <a:r>
              <a:rPr lang="tr-TR" sz="2400" dirty="0"/>
              <a:t> karsinoma in </a:t>
            </a:r>
            <a:r>
              <a:rPr lang="tr-TR" sz="2400" dirty="0" err="1"/>
              <a:t>situ</a:t>
            </a:r>
            <a:r>
              <a:rPr lang="tr-TR" sz="2400" dirty="0"/>
              <a:t>) %4,7, Evre I %28,5, Evre II %48,3, Evre III %14,5 ve Evre IV %4 oranındadır.</a:t>
            </a:r>
          </a:p>
          <a:p>
            <a:r>
              <a:rPr lang="tr-TR" sz="2400" dirty="0"/>
              <a:t>Gelişmiş ülkelerde Evre 0 ve I meme kanseri oranları sırası ile %20-25 ve %50-60 kadardır. </a:t>
            </a:r>
            <a:r>
              <a:rPr lang="tr-TR" sz="2400" dirty="0">
                <a:solidFill>
                  <a:srgbClr val="FF0000"/>
                </a:solidFill>
              </a:rPr>
              <a:t>(!)</a:t>
            </a:r>
          </a:p>
          <a:p>
            <a:endParaRPr lang="tr-TR" sz="2400" dirty="0"/>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120</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7033249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121</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pic>
        <p:nvPicPr>
          <p:cNvPr id="5" name="İçerik Yer Tutucusu 5">
            <a:extLst>
              <a:ext uri="{FF2B5EF4-FFF2-40B4-BE49-F238E27FC236}">
                <a16:creationId xmlns:a16="http://schemas.microsoft.com/office/drawing/2014/main" id="{5CC66D86-B217-7598-2AF4-E6CC813A7AC6}"/>
              </a:ext>
            </a:extLst>
          </p:cNvPr>
          <p:cNvPicPr>
            <a:picLocks noGrp="1" noChangeAspect="1"/>
          </p:cNvPicPr>
          <p:nvPr>
            <p:ph idx="1"/>
          </p:nvPr>
        </p:nvPicPr>
        <p:blipFill>
          <a:blip r:embed="rId2"/>
          <a:stretch>
            <a:fillRect/>
          </a:stretch>
        </p:blipFill>
        <p:spPr>
          <a:xfrm>
            <a:off x="182478" y="61632"/>
            <a:ext cx="4549943" cy="6291042"/>
          </a:xfrm>
        </p:spPr>
      </p:pic>
      <p:pic>
        <p:nvPicPr>
          <p:cNvPr id="10" name="Picture 2">
            <a:extLst>
              <a:ext uri="{FF2B5EF4-FFF2-40B4-BE49-F238E27FC236}">
                <a16:creationId xmlns:a16="http://schemas.microsoft.com/office/drawing/2014/main" id="{0F8FEC47-B2AC-4E61-D3F2-DE6A6CFF8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71739"/>
            <a:ext cx="5935579" cy="628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1288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C71C0-891F-43DD-BDD6-E08DE0360582}"/>
              </a:ext>
            </a:extLst>
          </p:cNvPr>
          <p:cNvSpPr>
            <a:spLocks noGrp="1"/>
          </p:cNvSpPr>
          <p:nvPr>
            <p:ph type="title"/>
          </p:nvPr>
        </p:nvSpPr>
        <p:spPr/>
        <p:txBody>
          <a:bodyPr/>
          <a:lstStyle/>
          <a:p>
            <a:r>
              <a:rPr lang="tr-TR" dirty="0"/>
              <a:t>Mamografi</a:t>
            </a:r>
          </a:p>
        </p:txBody>
      </p:sp>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a:xfrm>
            <a:off x="457199" y="1534886"/>
            <a:ext cx="11348357" cy="4817788"/>
          </a:xfrm>
        </p:spPr>
        <p:txBody>
          <a:bodyPr>
            <a:normAutofit/>
          </a:bodyPr>
          <a:lstStyle/>
          <a:p>
            <a:r>
              <a:rPr lang="tr-TR" sz="2000" dirty="0"/>
              <a:t>40-69 yaş arasındaki Türkiye Cumhuriyeti kadın vatandaşlarına ücretsiz tarama programı kapsamında hizmet verilir.</a:t>
            </a:r>
          </a:p>
          <a:p>
            <a:r>
              <a:rPr lang="tr-TR" sz="2000" dirty="0"/>
              <a:t>İlgili hizmetin tıbbi kuralları Halk Sağlığı Genel Müdürlüğü tarafından, bilişim kuralları ise Sağlık Bilgi Sistemleri Genel Müdürlüğü tarafından sağlanmaktadır. </a:t>
            </a:r>
          </a:p>
          <a:p>
            <a:r>
              <a:rPr lang="tr-TR" sz="2000" dirty="0"/>
              <a:t>Türkiye’nin 81 ilindeki </a:t>
            </a:r>
            <a:r>
              <a:rPr lang="tr-TR" sz="2000" dirty="0">
                <a:solidFill>
                  <a:srgbClr val="FF0000"/>
                </a:solidFill>
              </a:rPr>
              <a:t>Kanser Erken Teşhis Tarama ve Eğitim Merkezleri, Sağlıklı Hayat Merkezleri</a:t>
            </a:r>
            <a:r>
              <a:rPr lang="tr-TR" sz="2000" dirty="0"/>
              <a:t> ve bazı devlet hastanelerinde Ulusal Tarama Mamografisi Sistemi (MM Tarama) aracılığı ile verilmektedir. Bu sağlık kuruluşlarında çekilen tarama mamografileri tele radyoloji yöntemi ile </a:t>
            </a:r>
            <a:r>
              <a:rPr lang="tr-TR" sz="2000" dirty="0">
                <a:solidFill>
                  <a:srgbClr val="FF0000"/>
                </a:solidFill>
              </a:rPr>
              <a:t>Ulusal Tarama Mamografisi Raporlama Sistemi </a:t>
            </a:r>
            <a:r>
              <a:rPr lang="tr-TR" sz="2000" dirty="0"/>
              <a:t>(MM Tarama) üzerinden raporlanmaktadır. </a:t>
            </a:r>
          </a:p>
          <a:p>
            <a:r>
              <a:rPr lang="tr-TR" sz="2000" dirty="0"/>
              <a:t>Ulusal Tarama Mamografisi kapsamında çekilen tüm mamografi filmleri Ulusal Tarama Mamografisi Sistemi (MM Tarama) üzerinden </a:t>
            </a:r>
            <a:r>
              <a:rPr lang="tr-TR" sz="2000" dirty="0">
                <a:solidFill>
                  <a:srgbClr val="FF0000"/>
                </a:solidFill>
              </a:rPr>
              <a:t>çift kör okuma </a:t>
            </a:r>
            <a:r>
              <a:rPr lang="tr-TR" sz="2000" dirty="0"/>
              <a:t>yöntemiyle taramaya yönelik BI-RADS sınıflandırması ile raporlanmaktadır. Eğer skorlar arası uyumsuzluk mevcut ise söz konusu film 3. göz radyoloji uzmanı tarafından skor verilerek sonuçlanır.</a:t>
            </a:r>
          </a:p>
          <a:p>
            <a:endParaRPr lang="tr-TR" sz="2000" dirty="0"/>
          </a:p>
          <a:p>
            <a:endParaRPr lang="tr-TR" sz="2000" dirty="0"/>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122</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12308468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C71C0-891F-43DD-BDD6-E08DE0360582}"/>
              </a:ext>
            </a:extLst>
          </p:cNvPr>
          <p:cNvSpPr>
            <a:spLocks noGrp="1"/>
          </p:cNvSpPr>
          <p:nvPr>
            <p:ph type="title"/>
          </p:nvPr>
        </p:nvSpPr>
        <p:spPr/>
        <p:txBody>
          <a:bodyPr/>
          <a:lstStyle/>
          <a:p>
            <a:r>
              <a:rPr lang="tr-TR" dirty="0"/>
              <a:t>Mamografi</a:t>
            </a:r>
          </a:p>
        </p:txBody>
      </p:sp>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a:xfrm>
            <a:off x="838200" y="1828800"/>
            <a:ext cx="10515600" cy="4343400"/>
          </a:xfrm>
        </p:spPr>
        <p:txBody>
          <a:bodyPr>
            <a:normAutofit/>
          </a:bodyPr>
          <a:lstStyle/>
          <a:p>
            <a:r>
              <a:rPr lang="tr-TR" sz="2400" dirty="0"/>
              <a:t>Uluslararası Kanser Araştırma Ajansı (IARC) randomize kontrollü çalışmalara dayanarak </a:t>
            </a:r>
            <a:r>
              <a:rPr lang="tr-TR" sz="2400" dirty="0">
                <a:solidFill>
                  <a:srgbClr val="FF0000"/>
                </a:solidFill>
              </a:rPr>
              <a:t>50-69 yaş aralığında tarama mamografisi ile mortalitenin %40 azaldığı</a:t>
            </a:r>
            <a:r>
              <a:rPr lang="tr-TR" sz="2400" dirty="0"/>
              <a:t>nı belirtmiştir.</a:t>
            </a:r>
          </a:p>
          <a:p>
            <a:r>
              <a:rPr lang="tr-TR" sz="2400" dirty="0"/>
              <a:t>Kadınlar yüksek risk grubunda değil ise tarama mamografisi 40 yaşında başlamalıdır. Yüksek risk grubunda olan kadınlarda taramaya daha önce başlanabilir. Semptomatik olan veya daha önceki tetkiklerinde patoloji saptanan olgular kısa aralıklarla takip edilmeli, gerektiğinde başka yöntemlere başvurulmalıdır.</a:t>
            </a:r>
          </a:p>
          <a:p>
            <a:r>
              <a:rPr lang="tr-TR" sz="2400" dirty="0" err="1"/>
              <a:t>Mamografik</a:t>
            </a:r>
            <a:r>
              <a:rPr lang="tr-TR" sz="2400" dirty="0"/>
              <a:t> tarama, kadının beklenen yaşam süresi 5 yılın altında ise sonlandırılmalıdır. Genelde bu yaş 70-74 yaş olarak belirlenmektedir.</a:t>
            </a:r>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123</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7933958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8A92453D-07B4-5806-53A9-6125172194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688" y="1328479"/>
            <a:ext cx="11786623" cy="4201042"/>
          </a:xfrm>
        </p:spPr>
      </p:pic>
      <p:sp>
        <p:nvSpPr>
          <p:cNvPr id="4" name="Veri Yer Tutucusu 3">
            <a:extLst>
              <a:ext uri="{FF2B5EF4-FFF2-40B4-BE49-F238E27FC236}">
                <a16:creationId xmlns:a16="http://schemas.microsoft.com/office/drawing/2014/main" id="{B03C9FF7-CBC4-9782-A8C0-AB081227706D}"/>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BCCB3687-95C6-F9B0-3569-9482503314E3}"/>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389D95D-BD83-B8E4-D24C-674B6716E2DB}"/>
              </a:ext>
            </a:extLst>
          </p:cNvPr>
          <p:cNvSpPr>
            <a:spLocks noGrp="1"/>
          </p:cNvSpPr>
          <p:nvPr>
            <p:ph type="sldNum" sz="quarter" idx="12"/>
          </p:nvPr>
        </p:nvSpPr>
        <p:spPr/>
        <p:txBody>
          <a:bodyPr/>
          <a:lstStyle/>
          <a:p>
            <a:fld id="{51845F5A-061D-4825-9AE9-D7794091C6CF}" type="slidenum">
              <a:rPr lang="en-US" smtClean="0"/>
              <a:t>124</a:t>
            </a:fld>
            <a:endParaRPr lang="en-US"/>
          </a:p>
        </p:txBody>
      </p:sp>
    </p:spTree>
    <p:extLst>
      <p:ext uri="{BB962C8B-B14F-4D97-AF65-F5344CB8AC3E}">
        <p14:creationId xmlns:p14="http://schemas.microsoft.com/office/powerpoint/2010/main" val="3001250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B03C9FF7-CBC4-9782-A8C0-AB081227706D}"/>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BCCB3687-95C6-F9B0-3569-9482503314E3}"/>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389D95D-BD83-B8E4-D24C-674B6716E2DB}"/>
              </a:ext>
            </a:extLst>
          </p:cNvPr>
          <p:cNvSpPr>
            <a:spLocks noGrp="1"/>
          </p:cNvSpPr>
          <p:nvPr>
            <p:ph type="sldNum" sz="quarter" idx="12"/>
          </p:nvPr>
        </p:nvSpPr>
        <p:spPr/>
        <p:txBody>
          <a:bodyPr/>
          <a:lstStyle/>
          <a:p>
            <a:fld id="{51845F5A-061D-4825-9AE9-D7794091C6CF}" type="slidenum">
              <a:rPr lang="en-US" smtClean="0"/>
              <a:t>125</a:t>
            </a:fld>
            <a:endParaRPr lang="en-US"/>
          </a:p>
        </p:txBody>
      </p:sp>
      <p:pic>
        <p:nvPicPr>
          <p:cNvPr id="10" name="Resim 9">
            <a:extLst>
              <a:ext uri="{FF2B5EF4-FFF2-40B4-BE49-F238E27FC236}">
                <a16:creationId xmlns:a16="http://schemas.microsoft.com/office/drawing/2014/main" id="{E4C24B88-8C6D-42D0-04D0-D354C3074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58" y="614968"/>
            <a:ext cx="11532915" cy="5194311"/>
          </a:xfrm>
          <a:prstGeom prst="rect">
            <a:avLst/>
          </a:prstGeom>
        </p:spPr>
      </p:pic>
    </p:spTree>
    <p:extLst>
      <p:ext uri="{BB962C8B-B14F-4D97-AF65-F5344CB8AC3E}">
        <p14:creationId xmlns:p14="http://schemas.microsoft.com/office/powerpoint/2010/main" val="17652408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C71C0-891F-43DD-BDD6-E08DE0360582}"/>
              </a:ext>
            </a:extLst>
          </p:cNvPr>
          <p:cNvSpPr>
            <a:spLocks noGrp="1"/>
          </p:cNvSpPr>
          <p:nvPr>
            <p:ph type="title"/>
          </p:nvPr>
        </p:nvSpPr>
        <p:spPr/>
        <p:txBody>
          <a:bodyPr/>
          <a:lstStyle/>
          <a:p>
            <a:r>
              <a:rPr lang="tr-TR" dirty="0"/>
              <a:t>Serviks (Rahim ağzı) Kanseri </a:t>
            </a:r>
          </a:p>
        </p:txBody>
      </p:sp>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p:txBody>
          <a:bodyPr>
            <a:normAutofit/>
          </a:bodyPr>
          <a:lstStyle/>
          <a:p>
            <a:r>
              <a:rPr lang="tr-TR" sz="2400" dirty="0"/>
              <a:t>Serviks kanseri, kadınlarda 2018 GLOBOCAN verilerine göre dünyada </a:t>
            </a:r>
            <a:r>
              <a:rPr lang="tr-TR" sz="2400" dirty="0">
                <a:solidFill>
                  <a:srgbClr val="FF0000"/>
                </a:solidFill>
              </a:rPr>
              <a:t>dördüncü sıklıkta </a:t>
            </a:r>
            <a:r>
              <a:rPr lang="tr-TR" sz="2400" dirty="0"/>
              <a:t>görülmektedir. </a:t>
            </a:r>
          </a:p>
          <a:p>
            <a:r>
              <a:rPr lang="tr-TR" sz="2400"/>
              <a:t>Henüz hastada </a:t>
            </a:r>
            <a:r>
              <a:rPr lang="tr-TR" sz="2400" dirty="0"/>
              <a:t>kanser başlamadan öncü lezyonlarını görebildiğimiz ve erken tanı koyabildiğimiz tek kanserdir.</a:t>
            </a:r>
          </a:p>
          <a:p>
            <a:r>
              <a:rPr lang="tr-TR" sz="2400" dirty="0"/>
              <a:t>2018 yılında, dünya çapında yaklaşık 570.000 kadına servikal kanseri tanısı konulmuş olup yaklaşık 311.000 kadın servikal kanser nedeniyle öldü. Bu </a:t>
            </a:r>
            <a:r>
              <a:rPr lang="tr-TR" sz="2400" u="sng" dirty="0"/>
              <a:t>ölenlerin yaklaşık %85-90’ı az gelişmiş ülkelerde</a:t>
            </a:r>
            <a:r>
              <a:rPr lang="tr-TR" sz="2400" dirty="0"/>
              <a:t> yaşayan kadınlardı.</a:t>
            </a:r>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126</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41170050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çerik Yer Tutucusu 13">
            <a:extLst>
              <a:ext uri="{FF2B5EF4-FFF2-40B4-BE49-F238E27FC236}">
                <a16:creationId xmlns:a16="http://schemas.microsoft.com/office/drawing/2014/main" id="{7083E866-53AE-4773-FA6B-6CB48010FD4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77" t="4473" r="-477" b="14178"/>
          <a:stretch/>
        </p:blipFill>
        <p:spPr>
          <a:xfrm>
            <a:off x="114300" y="136525"/>
            <a:ext cx="11927428" cy="6362246"/>
          </a:xfrm>
        </p:spPr>
      </p:pic>
    </p:spTree>
    <p:extLst>
      <p:ext uri="{BB962C8B-B14F-4D97-AF65-F5344CB8AC3E}">
        <p14:creationId xmlns:p14="http://schemas.microsoft.com/office/powerpoint/2010/main" val="29279527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C71C0-891F-43DD-BDD6-E08DE0360582}"/>
              </a:ext>
            </a:extLst>
          </p:cNvPr>
          <p:cNvSpPr>
            <a:spLocks noGrp="1"/>
          </p:cNvSpPr>
          <p:nvPr>
            <p:ph type="title"/>
          </p:nvPr>
        </p:nvSpPr>
        <p:spPr/>
        <p:txBody>
          <a:bodyPr/>
          <a:lstStyle/>
          <a:p>
            <a:r>
              <a:rPr lang="tr-TR" dirty="0"/>
              <a:t>Serviks Kanseri </a:t>
            </a:r>
          </a:p>
        </p:txBody>
      </p:sp>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p:txBody>
          <a:bodyPr>
            <a:normAutofit/>
          </a:bodyPr>
          <a:lstStyle/>
          <a:p>
            <a:r>
              <a:rPr lang="tr-TR" sz="2400" dirty="0"/>
              <a:t>1992 yılından beri </a:t>
            </a:r>
            <a:r>
              <a:rPr lang="tr-TR" sz="2400" dirty="0" err="1"/>
              <a:t>KETEM’lerde</a:t>
            </a:r>
            <a:r>
              <a:rPr lang="tr-TR" sz="2400" dirty="0"/>
              <a:t> 30-65 yaş grubundaki asemptomatik kadınların her 5 yılda bir servikal </a:t>
            </a:r>
            <a:r>
              <a:rPr lang="tr-TR" sz="2400" dirty="0" err="1"/>
              <a:t>smear</a:t>
            </a:r>
            <a:r>
              <a:rPr lang="tr-TR" sz="2400" dirty="0"/>
              <a:t> yaptırmalarını planlamıştır ancak hedef kadın nüfusun %20’si tarama programı kapsamında taranabilmiştir.</a:t>
            </a:r>
          </a:p>
          <a:p>
            <a:r>
              <a:rPr lang="tr-TR" sz="2400" dirty="0"/>
              <a:t>Ülkemizde yaşadığımız sıkıntıyı aşmak için strateji değişikliğine gidilmesine karar vermiştir servikal taramanın primer olarak HPV testleri ile yapılması, 2012 yılı Aralık ayında karara bağlanmıştır.</a:t>
            </a:r>
          </a:p>
          <a:p>
            <a:r>
              <a:rPr lang="tr-TR" sz="2400" dirty="0">
                <a:solidFill>
                  <a:srgbClr val="FF0000"/>
                </a:solidFill>
              </a:rPr>
              <a:t>Yenilenen ulusal kanser tarama standartlarına göre 30-65 yaş grubundaki her kadının 5 yılda bir HPV testi ile taranması, pozitif çıkan olguların </a:t>
            </a:r>
            <a:r>
              <a:rPr lang="tr-TR" sz="2400" dirty="0" err="1">
                <a:solidFill>
                  <a:srgbClr val="FF0000"/>
                </a:solidFill>
              </a:rPr>
              <a:t>smear</a:t>
            </a:r>
            <a:r>
              <a:rPr lang="tr-TR" sz="2400" dirty="0">
                <a:solidFill>
                  <a:srgbClr val="FF0000"/>
                </a:solidFill>
              </a:rPr>
              <a:t> ile tekrar değerlendirilmesi planlanmıştır.</a:t>
            </a:r>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128</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37125947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a:extLst>
              <a:ext uri="{FF2B5EF4-FFF2-40B4-BE49-F238E27FC236}">
                <a16:creationId xmlns:a16="http://schemas.microsoft.com/office/drawing/2014/main" id="{7686C213-BFEC-6D1C-967F-643033EAF7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6893" y="136525"/>
            <a:ext cx="9190053" cy="6633959"/>
          </a:xfrm>
        </p:spPr>
      </p:pic>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129</a:t>
            </a:fld>
            <a:endParaRPr lang="en-US"/>
          </a:p>
        </p:txBody>
      </p:sp>
    </p:spTree>
    <p:extLst>
      <p:ext uri="{BB962C8B-B14F-4D97-AF65-F5344CB8AC3E}">
        <p14:creationId xmlns:p14="http://schemas.microsoft.com/office/powerpoint/2010/main" val="426718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3DCB4-5416-526C-D2F8-9316723C7DA5}"/>
              </a:ext>
            </a:extLst>
          </p:cNvPr>
          <p:cNvSpPr>
            <a:spLocks noGrp="1"/>
          </p:cNvSpPr>
          <p:nvPr>
            <p:ph type="title"/>
          </p:nvPr>
        </p:nvSpPr>
        <p:spPr>
          <a:xfrm>
            <a:off x="838200" y="617538"/>
            <a:ext cx="10515600" cy="820738"/>
          </a:xfrm>
        </p:spPr>
        <p:txBody>
          <a:bodyPr>
            <a:normAutofit/>
          </a:bodyPr>
          <a:lstStyle/>
          <a:p>
            <a:r>
              <a:rPr lang="tr-TR" sz="3600" dirty="0"/>
              <a:t>Sürdürülebilir Kalkınma Hedefleri 2030</a:t>
            </a:r>
          </a:p>
        </p:txBody>
      </p:sp>
      <p:pic>
        <p:nvPicPr>
          <p:cNvPr id="9" name="İçerik Yer Tutucusu 8">
            <a:extLst>
              <a:ext uri="{FF2B5EF4-FFF2-40B4-BE49-F238E27FC236}">
                <a16:creationId xmlns:a16="http://schemas.microsoft.com/office/drawing/2014/main" id="{B6A6FA45-078A-0DE0-3EB2-6E29F24F07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668" y="1690608"/>
            <a:ext cx="7397043" cy="4160837"/>
          </a:xfrm>
        </p:spPr>
      </p:pic>
      <p:sp>
        <p:nvSpPr>
          <p:cNvPr id="4" name="Veri Yer Tutucusu 3">
            <a:extLst>
              <a:ext uri="{FF2B5EF4-FFF2-40B4-BE49-F238E27FC236}">
                <a16:creationId xmlns:a16="http://schemas.microsoft.com/office/drawing/2014/main" id="{CD3E5262-A8B8-EE84-ED74-F5AFECEB9E77}"/>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82CDA29-ABCD-F1FA-E0C0-3BD0403346BA}"/>
              </a:ext>
            </a:extLst>
          </p:cNvPr>
          <p:cNvSpPr>
            <a:spLocks noGrp="1"/>
          </p:cNvSpPr>
          <p:nvPr>
            <p:ph type="sldNum" sz="quarter" idx="12"/>
          </p:nvPr>
        </p:nvSpPr>
        <p:spPr/>
        <p:txBody>
          <a:bodyPr/>
          <a:lstStyle/>
          <a:p>
            <a:fld id="{51845F5A-061D-4825-9AE9-D7794091C6CF}" type="slidenum">
              <a:rPr lang="en-US" smtClean="0"/>
              <a:t>13</a:t>
            </a:fld>
            <a:endParaRPr lang="en-US"/>
          </a:p>
        </p:txBody>
      </p:sp>
      <p:sp>
        <p:nvSpPr>
          <p:cNvPr id="7" name="Alt Bilgi Yer Tutucusu 4">
            <a:extLst>
              <a:ext uri="{FF2B5EF4-FFF2-40B4-BE49-F238E27FC236}">
                <a16:creationId xmlns:a16="http://schemas.microsoft.com/office/drawing/2014/main" id="{D3DFA067-4807-FA00-A43A-4A2C1447D6AA}"/>
              </a:ext>
            </a:extLst>
          </p:cNvPr>
          <p:cNvSpPr>
            <a:spLocks noGrp="1"/>
          </p:cNvSpPr>
          <p:nvPr>
            <p:ph type="ftr" sz="quarter" idx="11"/>
          </p:nvPr>
        </p:nvSpPr>
        <p:spPr>
          <a:xfrm>
            <a:off x="1813809" y="6356350"/>
            <a:ext cx="9172027" cy="365125"/>
          </a:xfrm>
        </p:spPr>
        <p:txBody>
          <a:bodyPr/>
          <a:lstStyle/>
          <a:p>
            <a:r>
              <a:rPr lang="en-US" dirty="0"/>
              <a:t>https://turkiye.un.org/tr/sdgs</a:t>
            </a:r>
          </a:p>
        </p:txBody>
      </p:sp>
      <p:sp>
        <p:nvSpPr>
          <p:cNvPr id="10" name="Metin kutusu 9">
            <a:extLst>
              <a:ext uri="{FF2B5EF4-FFF2-40B4-BE49-F238E27FC236}">
                <a16:creationId xmlns:a16="http://schemas.microsoft.com/office/drawing/2014/main" id="{EBAD54E5-B573-0309-AD46-1BA2AAB0C722}"/>
              </a:ext>
            </a:extLst>
          </p:cNvPr>
          <p:cNvSpPr txBox="1"/>
          <p:nvPr/>
        </p:nvSpPr>
        <p:spPr>
          <a:xfrm>
            <a:off x="8280816" y="2185976"/>
            <a:ext cx="3072984" cy="3170099"/>
          </a:xfrm>
          <a:prstGeom prst="rect">
            <a:avLst/>
          </a:prstGeom>
          <a:noFill/>
        </p:spPr>
        <p:txBody>
          <a:bodyPr wrap="square" rtlCol="0">
            <a:spAutoFit/>
          </a:bodyPr>
          <a:lstStyle/>
          <a:p>
            <a:r>
              <a:rPr lang="tr-TR" sz="2000" dirty="0"/>
              <a:t>2030’a kadar bulaşıcı olmayan hastalıklardan kaynaklanan erken ölümlerin, bu hastalıkların önlenmesi ve tedavisi yoluyla </a:t>
            </a:r>
            <a:r>
              <a:rPr lang="tr-TR" sz="2000" dirty="0">
                <a:solidFill>
                  <a:srgbClr val="FF0000"/>
                </a:solidFill>
              </a:rPr>
              <a:t>üçte bir oranında azaltılması ve akıl ve ruh sağlığının ve esenliğinin geliştirilmesi</a:t>
            </a:r>
          </a:p>
        </p:txBody>
      </p:sp>
    </p:spTree>
    <p:extLst>
      <p:ext uri="{BB962C8B-B14F-4D97-AF65-F5344CB8AC3E}">
        <p14:creationId xmlns:p14="http://schemas.microsoft.com/office/powerpoint/2010/main" val="956300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EC2819F8-9421-2826-39DC-045F183A56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537" y="910933"/>
            <a:ext cx="11698705" cy="5026787"/>
          </a:xfrm>
        </p:spPr>
      </p:pic>
      <p:sp>
        <p:nvSpPr>
          <p:cNvPr id="4" name="Veri Yer Tutucusu 3">
            <a:extLst>
              <a:ext uri="{FF2B5EF4-FFF2-40B4-BE49-F238E27FC236}">
                <a16:creationId xmlns:a16="http://schemas.microsoft.com/office/drawing/2014/main" id="{573C2C7D-043C-E444-E605-B39C22491D96}"/>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8B91FCEF-9B52-0F42-0054-FD0FB6990BA9}"/>
              </a:ext>
            </a:extLst>
          </p:cNvPr>
          <p:cNvSpPr>
            <a:spLocks noGrp="1"/>
          </p:cNvSpPr>
          <p:nvPr>
            <p:ph type="sldNum" sz="quarter" idx="12"/>
          </p:nvPr>
        </p:nvSpPr>
        <p:spPr/>
        <p:txBody>
          <a:bodyPr/>
          <a:lstStyle/>
          <a:p>
            <a:fld id="{51845F5A-061D-4825-9AE9-D7794091C6CF}" type="slidenum">
              <a:rPr lang="en-US" smtClean="0"/>
              <a:t>130</a:t>
            </a:fld>
            <a:endParaRPr lang="en-US"/>
          </a:p>
        </p:txBody>
      </p:sp>
    </p:spTree>
    <p:extLst>
      <p:ext uri="{BB962C8B-B14F-4D97-AF65-F5344CB8AC3E}">
        <p14:creationId xmlns:p14="http://schemas.microsoft.com/office/powerpoint/2010/main" val="4887084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FC71C0-891F-43DD-BDD6-E08DE0360582}"/>
              </a:ext>
            </a:extLst>
          </p:cNvPr>
          <p:cNvSpPr>
            <a:spLocks noGrp="1"/>
          </p:cNvSpPr>
          <p:nvPr>
            <p:ph type="title"/>
          </p:nvPr>
        </p:nvSpPr>
        <p:spPr/>
        <p:txBody>
          <a:bodyPr/>
          <a:lstStyle/>
          <a:p>
            <a:r>
              <a:rPr lang="tr-TR" dirty="0"/>
              <a:t>Kolorektal Kanser</a:t>
            </a:r>
          </a:p>
        </p:txBody>
      </p:sp>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a:xfrm>
            <a:off x="838200" y="1690688"/>
            <a:ext cx="10515600" cy="4481512"/>
          </a:xfrm>
        </p:spPr>
        <p:txBody>
          <a:bodyPr>
            <a:normAutofit fontScale="77500" lnSpcReduction="20000"/>
          </a:bodyPr>
          <a:lstStyle/>
          <a:p>
            <a:r>
              <a:rPr lang="tr-TR" dirty="0"/>
              <a:t>Türkiye’de Sağlık Bakanlığı’nın 2016 yıllarında on dört ildeki kanser kayıt merkezi verilerine göre, kolorektal kanser (KRK) görülme sıklığı açısından tüm kanserler içinde %14,2 ile kadınlarda üçüncü ve %25,3 ile erkeklerde üçüncü sırada yer almaktadır.</a:t>
            </a:r>
          </a:p>
          <a:p>
            <a:r>
              <a:rPr lang="tr-TR" dirty="0"/>
              <a:t>Kolon tümörleri yavaş büyür ve semptomatik hale geldiklerinde genellikle hastalık ileri evreye varmış durumdadır. </a:t>
            </a:r>
          </a:p>
          <a:p>
            <a:r>
              <a:rPr lang="tr-TR" dirty="0"/>
              <a:t>KRK tanısı hastaların sadece %40’ında erken evrede (lokalize hastalık evresi) konulmaktadır. </a:t>
            </a:r>
          </a:p>
          <a:p>
            <a:r>
              <a:rPr lang="tr-TR" dirty="0" err="1"/>
              <a:t>KRK’deki</a:t>
            </a:r>
            <a:r>
              <a:rPr lang="tr-TR" dirty="0"/>
              <a:t> </a:t>
            </a:r>
            <a:r>
              <a:rPr lang="tr-TR" dirty="0" err="1"/>
              <a:t>prognoz</a:t>
            </a:r>
            <a:r>
              <a:rPr lang="tr-TR" dirty="0"/>
              <a:t> ise tanı anındaki evreyle yakından ilişkilidir. Semptomsuz hastada kanser tanınabilmelidir, bunun için de toplumu bilgilendirmek ve tarama programları uygulamak gereklidir. </a:t>
            </a:r>
          </a:p>
          <a:p>
            <a:r>
              <a:rPr lang="tr-TR" dirty="0"/>
              <a:t>Tarama sonucu </a:t>
            </a:r>
            <a:r>
              <a:rPr lang="tr-TR" dirty="0" err="1"/>
              <a:t>prekanseröz</a:t>
            </a:r>
            <a:r>
              <a:rPr lang="tr-TR" dirty="0"/>
              <a:t> lezyonu veya erken evre tümörü saptama olasılığı fazladır. Yapılan çalışmalar tarama ve izlemin KRK mortalitesini azalttığını göstermiştir</a:t>
            </a:r>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131</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spTree>
    <p:extLst>
      <p:ext uri="{BB962C8B-B14F-4D97-AF65-F5344CB8AC3E}">
        <p14:creationId xmlns:p14="http://schemas.microsoft.com/office/powerpoint/2010/main" val="675495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D6E1B59-2CE6-057E-CF38-386C20C41CAC}"/>
              </a:ext>
            </a:extLst>
          </p:cNvPr>
          <p:cNvSpPr>
            <a:spLocks noGrp="1"/>
          </p:cNvSpPr>
          <p:nvPr>
            <p:ph idx="1"/>
          </p:nvPr>
        </p:nvSpPr>
        <p:spPr>
          <a:xfrm>
            <a:off x="5037220" y="497305"/>
            <a:ext cx="6588723" cy="5824071"/>
          </a:xfrm>
        </p:spPr>
        <p:txBody>
          <a:bodyPr>
            <a:normAutofit fontScale="92500" lnSpcReduction="20000"/>
          </a:bodyPr>
          <a:lstStyle/>
          <a:p>
            <a:r>
              <a:rPr lang="tr-TR" sz="2400" dirty="0"/>
              <a:t>Ülkemizde k</a:t>
            </a:r>
            <a:r>
              <a:rPr lang="en-US" sz="2400" dirty="0" err="1"/>
              <a:t>olorektal</a:t>
            </a:r>
            <a:r>
              <a:rPr lang="en-US" sz="2400" dirty="0"/>
              <a:t> </a:t>
            </a:r>
            <a:r>
              <a:rPr lang="en-US" sz="2400" dirty="0" err="1"/>
              <a:t>kanser</a:t>
            </a:r>
            <a:r>
              <a:rPr lang="en-US" sz="2400" dirty="0"/>
              <a:t> </a:t>
            </a:r>
            <a:r>
              <a:rPr lang="en-US" sz="2400" dirty="0" err="1"/>
              <a:t>taramaları</a:t>
            </a:r>
            <a:r>
              <a:rPr lang="en-US" sz="2400" dirty="0"/>
              <a:t> </a:t>
            </a:r>
            <a:r>
              <a:rPr lang="en-US" sz="2400" i="1" dirty="0"/>
              <a:t>2013</a:t>
            </a:r>
            <a:r>
              <a:rPr lang="en-US" sz="2400" dirty="0"/>
              <a:t> </a:t>
            </a:r>
            <a:r>
              <a:rPr lang="en-US" sz="2400" dirty="0" err="1"/>
              <a:t>yılında</a:t>
            </a:r>
            <a:r>
              <a:rPr lang="en-US" sz="2400" dirty="0"/>
              <a:t> </a:t>
            </a:r>
            <a:r>
              <a:rPr lang="en-US" sz="2400" dirty="0" err="1"/>
              <a:t>başlamıştır</a:t>
            </a:r>
            <a:r>
              <a:rPr lang="tr-TR" sz="2400" dirty="0"/>
              <a:t>.</a:t>
            </a:r>
          </a:p>
          <a:p>
            <a:r>
              <a:rPr lang="en-US" sz="2400" dirty="0" err="1"/>
              <a:t>Tarama</a:t>
            </a:r>
            <a:r>
              <a:rPr lang="en-US" sz="2400" dirty="0"/>
              <a:t> </a:t>
            </a:r>
            <a:r>
              <a:rPr lang="en-US" sz="2400" dirty="0" err="1"/>
              <a:t>programına</a:t>
            </a:r>
            <a:r>
              <a:rPr lang="en-US" sz="2400" dirty="0"/>
              <a:t> </a:t>
            </a:r>
            <a:r>
              <a:rPr lang="en-US" sz="2400" dirty="0" err="1"/>
              <a:t>göre</a:t>
            </a:r>
            <a:r>
              <a:rPr lang="en-US" sz="2400" dirty="0"/>
              <a:t> </a:t>
            </a:r>
            <a:r>
              <a:rPr lang="en-US" sz="2400" dirty="0" err="1"/>
              <a:t>kolorektal</a:t>
            </a:r>
            <a:r>
              <a:rPr lang="en-US" sz="2400" dirty="0"/>
              <a:t> </a:t>
            </a:r>
            <a:r>
              <a:rPr lang="en-US" sz="2400" dirty="0" err="1"/>
              <a:t>kanser</a:t>
            </a:r>
            <a:r>
              <a:rPr lang="en-US" sz="2400" dirty="0"/>
              <a:t> </a:t>
            </a:r>
            <a:r>
              <a:rPr lang="en-US" sz="2400" dirty="0" err="1"/>
              <a:t>taraması</a:t>
            </a:r>
            <a:r>
              <a:rPr lang="en-US" sz="2400" dirty="0"/>
              <a:t> 50</a:t>
            </a:r>
            <a:r>
              <a:rPr lang="tr-TR" sz="2400" dirty="0"/>
              <a:t>-</a:t>
            </a:r>
            <a:r>
              <a:rPr lang="en-US" sz="2400" dirty="0"/>
              <a:t>70 </a:t>
            </a:r>
            <a:r>
              <a:rPr lang="en-US" sz="2400" dirty="0" err="1"/>
              <a:t>yaşları</a:t>
            </a:r>
            <a:r>
              <a:rPr lang="en-US" sz="2400" dirty="0"/>
              <a:t> </a:t>
            </a:r>
            <a:r>
              <a:rPr lang="en-US" sz="2400" dirty="0" err="1"/>
              <a:t>arasındaki</a:t>
            </a:r>
            <a:r>
              <a:rPr lang="tr-TR" sz="2400" dirty="0"/>
              <a:t> tüm</a:t>
            </a:r>
            <a:r>
              <a:rPr lang="en-US" sz="2400" dirty="0"/>
              <a:t> </a:t>
            </a:r>
            <a:r>
              <a:rPr lang="en-US" sz="2400" dirty="0" err="1"/>
              <a:t>kadın</a:t>
            </a:r>
            <a:r>
              <a:rPr lang="en-US" sz="2400" dirty="0"/>
              <a:t> </a:t>
            </a:r>
            <a:r>
              <a:rPr lang="en-US" sz="2400" dirty="0" err="1"/>
              <a:t>ve</a:t>
            </a:r>
            <a:r>
              <a:rPr lang="en-US" sz="2400" dirty="0"/>
              <a:t> </a:t>
            </a:r>
            <a:r>
              <a:rPr lang="en-US" sz="2400" dirty="0" err="1"/>
              <a:t>erkelerde</a:t>
            </a:r>
            <a:r>
              <a:rPr lang="en-US" sz="2400" dirty="0"/>
              <a:t> </a:t>
            </a:r>
            <a:r>
              <a:rPr lang="en-US" sz="2400" dirty="0" err="1"/>
              <a:t>yürütülür</a:t>
            </a:r>
            <a:r>
              <a:rPr lang="en-US" sz="2400" dirty="0"/>
              <a:t>. Bu </a:t>
            </a:r>
            <a:r>
              <a:rPr lang="en-US" sz="2400" dirty="0" err="1"/>
              <a:t>grupta</a:t>
            </a:r>
            <a:r>
              <a:rPr lang="tr-TR" sz="2400" dirty="0"/>
              <a:t>k</a:t>
            </a:r>
            <a:r>
              <a:rPr lang="en-US" sz="2400" dirty="0" err="1"/>
              <a:t>i</a:t>
            </a:r>
            <a:r>
              <a:rPr lang="en-US" sz="2400" dirty="0"/>
              <a:t> </a:t>
            </a:r>
            <a:r>
              <a:rPr lang="en-US" sz="2400" dirty="0" err="1"/>
              <a:t>kişiler</a:t>
            </a:r>
            <a:r>
              <a:rPr lang="en-US" sz="2400" dirty="0"/>
              <a:t> 2 </a:t>
            </a:r>
            <a:r>
              <a:rPr lang="en-US" sz="2400" dirty="0" err="1"/>
              <a:t>yılda</a:t>
            </a:r>
            <a:r>
              <a:rPr lang="en-US" sz="2400" dirty="0"/>
              <a:t> </a:t>
            </a:r>
            <a:r>
              <a:rPr lang="en-US" sz="2400" dirty="0" err="1"/>
              <a:t>bir</a:t>
            </a:r>
            <a:r>
              <a:rPr lang="en-US" sz="2400" dirty="0"/>
              <a:t> </a:t>
            </a:r>
            <a:r>
              <a:rPr lang="en-US" sz="2400" dirty="0" err="1"/>
              <a:t>yapılan</a:t>
            </a:r>
            <a:r>
              <a:rPr lang="en-US" sz="2400" dirty="0"/>
              <a:t> “</a:t>
            </a:r>
            <a:r>
              <a:rPr lang="en-US" sz="2400" dirty="0" err="1"/>
              <a:t>gaitada</a:t>
            </a:r>
            <a:r>
              <a:rPr lang="en-US" sz="2400" dirty="0"/>
              <a:t> </a:t>
            </a:r>
            <a:r>
              <a:rPr lang="en-US" sz="2400" dirty="0" err="1"/>
              <a:t>gizli</a:t>
            </a:r>
            <a:r>
              <a:rPr lang="en-US" sz="2400" dirty="0"/>
              <a:t> </a:t>
            </a:r>
            <a:r>
              <a:rPr lang="en-US" sz="2400" dirty="0" err="1"/>
              <a:t>kan</a:t>
            </a:r>
            <a:r>
              <a:rPr lang="en-US" sz="2400" dirty="0"/>
              <a:t>” (GGK) </a:t>
            </a:r>
            <a:r>
              <a:rPr lang="en-US" sz="2400" dirty="0" err="1"/>
              <a:t>testi</a:t>
            </a:r>
            <a:r>
              <a:rPr lang="en-US" sz="2400" dirty="0"/>
              <a:t> </a:t>
            </a:r>
            <a:r>
              <a:rPr lang="en-US" sz="2400" dirty="0" err="1"/>
              <a:t>ve</a:t>
            </a:r>
            <a:r>
              <a:rPr lang="en-US" sz="2400" dirty="0"/>
              <a:t> 10 </a:t>
            </a:r>
            <a:r>
              <a:rPr lang="en-US" sz="2400" dirty="0" err="1"/>
              <a:t>yılda</a:t>
            </a:r>
            <a:r>
              <a:rPr lang="en-US" sz="2400" dirty="0"/>
              <a:t> </a:t>
            </a:r>
            <a:r>
              <a:rPr lang="en-US" sz="2400" dirty="0" err="1"/>
              <a:t>bir</a:t>
            </a:r>
            <a:r>
              <a:rPr lang="en-US" sz="2400" dirty="0"/>
              <a:t> </a:t>
            </a:r>
            <a:r>
              <a:rPr lang="en-US" sz="2400" dirty="0" err="1"/>
              <a:t>yapılacak</a:t>
            </a:r>
            <a:r>
              <a:rPr lang="en-US" sz="2400" dirty="0"/>
              <a:t> </a:t>
            </a:r>
            <a:r>
              <a:rPr lang="en-US" sz="2400" dirty="0" err="1"/>
              <a:t>kolonoskopi</a:t>
            </a:r>
            <a:r>
              <a:rPr lang="en-US" sz="2400" dirty="0"/>
              <a:t> </a:t>
            </a:r>
            <a:r>
              <a:rPr lang="en-US" sz="2400" dirty="0" err="1"/>
              <a:t>ile</a:t>
            </a:r>
            <a:r>
              <a:rPr lang="en-US" sz="2400" dirty="0"/>
              <a:t> </a:t>
            </a:r>
            <a:r>
              <a:rPr lang="en-US" sz="2400" dirty="0" err="1"/>
              <a:t>tara</a:t>
            </a:r>
            <a:r>
              <a:rPr lang="tr-TR" sz="2400" dirty="0" err="1"/>
              <a:t>nır</a:t>
            </a:r>
            <a:r>
              <a:rPr lang="tr-TR" sz="2400" dirty="0"/>
              <a:t>.</a:t>
            </a:r>
          </a:p>
          <a:p>
            <a:r>
              <a:rPr lang="en-US" sz="2400" dirty="0" err="1"/>
              <a:t>Taranacak</a:t>
            </a:r>
            <a:r>
              <a:rPr lang="en-US" sz="2400" dirty="0"/>
              <a:t> </a:t>
            </a:r>
            <a:r>
              <a:rPr lang="en-US" sz="2400" dirty="0" err="1"/>
              <a:t>popülasyon</a:t>
            </a:r>
            <a:r>
              <a:rPr lang="en-US" sz="2400" dirty="0"/>
              <a:t>, </a:t>
            </a:r>
            <a:r>
              <a:rPr lang="en-US" sz="2400" dirty="0" err="1"/>
              <a:t>davet</a:t>
            </a:r>
            <a:r>
              <a:rPr lang="en-US" sz="2400" dirty="0"/>
              <a:t> </a:t>
            </a:r>
            <a:r>
              <a:rPr lang="en-US" sz="2400" dirty="0" err="1"/>
              <a:t>yöntemleriyle</a:t>
            </a:r>
            <a:r>
              <a:rPr lang="en-US" sz="2400" dirty="0"/>
              <a:t> </a:t>
            </a:r>
            <a:r>
              <a:rPr lang="en-US" sz="2400" dirty="0" err="1"/>
              <a:t>tekrarlanmalı</a:t>
            </a:r>
            <a:r>
              <a:rPr lang="en-US" sz="2400" dirty="0"/>
              <a:t> </a:t>
            </a:r>
            <a:r>
              <a:rPr lang="en-US" sz="2400" dirty="0" err="1"/>
              <a:t>ve</a:t>
            </a:r>
            <a:r>
              <a:rPr lang="en-US" sz="2400" dirty="0"/>
              <a:t> son </a:t>
            </a:r>
            <a:r>
              <a:rPr lang="en-US" sz="2400" dirty="0" err="1"/>
              <a:t>iki</a:t>
            </a:r>
            <a:r>
              <a:rPr lang="en-US" sz="2400" dirty="0"/>
              <a:t> </a:t>
            </a:r>
            <a:r>
              <a:rPr lang="en-US" sz="2400" dirty="0" err="1"/>
              <a:t>testi</a:t>
            </a:r>
            <a:r>
              <a:rPr lang="en-US" sz="2400" dirty="0"/>
              <a:t> </a:t>
            </a:r>
            <a:r>
              <a:rPr lang="en-US" sz="2400" dirty="0" err="1"/>
              <a:t>negatif</a:t>
            </a:r>
            <a:r>
              <a:rPr lang="en-US" sz="2400" dirty="0"/>
              <a:t> </a:t>
            </a:r>
            <a:r>
              <a:rPr lang="en-US" sz="2400" dirty="0" err="1"/>
              <a:t>olan</a:t>
            </a:r>
            <a:r>
              <a:rPr lang="en-US" sz="2400" dirty="0"/>
              <a:t> 70 </a:t>
            </a:r>
            <a:r>
              <a:rPr lang="en-US" sz="2400" dirty="0" err="1"/>
              <a:t>yaşındaki</a:t>
            </a:r>
            <a:r>
              <a:rPr lang="en-US" sz="2400" dirty="0"/>
              <a:t> </a:t>
            </a:r>
            <a:r>
              <a:rPr lang="en-US" sz="2400" dirty="0" err="1"/>
              <a:t>kadın</a:t>
            </a:r>
            <a:r>
              <a:rPr lang="en-US" sz="2400" dirty="0"/>
              <a:t> </a:t>
            </a:r>
            <a:r>
              <a:rPr lang="en-US" sz="2400" dirty="0" err="1"/>
              <a:t>ve</a:t>
            </a:r>
            <a:r>
              <a:rPr lang="en-US" sz="2400" dirty="0"/>
              <a:t> </a:t>
            </a:r>
            <a:r>
              <a:rPr lang="en-US" sz="2400" dirty="0" err="1"/>
              <a:t>erkeklerde</a:t>
            </a:r>
            <a:r>
              <a:rPr lang="en-US" sz="2400" dirty="0"/>
              <a:t> </a:t>
            </a:r>
            <a:r>
              <a:rPr lang="en-US" sz="2400" dirty="0" err="1"/>
              <a:t>tarama</a:t>
            </a:r>
            <a:r>
              <a:rPr lang="en-US" sz="2400" dirty="0"/>
              <a:t> </a:t>
            </a:r>
            <a:r>
              <a:rPr lang="en-US" sz="2400" dirty="0" err="1"/>
              <a:t>kesilmelidir</a:t>
            </a:r>
            <a:r>
              <a:rPr lang="en-US" sz="2400" dirty="0"/>
              <a:t>. </a:t>
            </a:r>
            <a:endParaRPr lang="tr-TR" sz="2400" dirty="0"/>
          </a:p>
          <a:p>
            <a:r>
              <a:rPr lang="tr-TR" sz="2400" dirty="0"/>
              <a:t>Ülkemizde kolorektal taramaların </a:t>
            </a:r>
            <a:r>
              <a:rPr lang="tr-TR" sz="2400" dirty="0">
                <a:solidFill>
                  <a:srgbClr val="FF0000"/>
                </a:solidFill>
              </a:rPr>
              <a:t>kapsama oranı %30-40 arasında</a:t>
            </a:r>
            <a:r>
              <a:rPr lang="tr-TR" sz="2400" dirty="0"/>
              <a:t>dır ve ülkemizde teşhis edilenlerin dörtte biri ileri evrededir. Kolorektal taramaların olumlu sonuçlarına ulaşmak için en az %70 oranında bir kapsama oranı sağlanmalıdır.</a:t>
            </a:r>
            <a:endParaRPr lang="en-US" sz="2400" dirty="0"/>
          </a:p>
        </p:txBody>
      </p:sp>
      <p:sp>
        <p:nvSpPr>
          <p:cNvPr id="4" name="Veri Yer Tutucusu 3">
            <a:extLst>
              <a:ext uri="{FF2B5EF4-FFF2-40B4-BE49-F238E27FC236}">
                <a16:creationId xmlns:a16="http://schemas.microsoft.com/office/drawing/2014/main" id="{A1D526B4-5348-799D-5EF1-3D5FB8C5D3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C6A6794-5812-17DB-3656-8C2A662BFFDB}"/>
              </a:ext>
            </a:extLst>
          </p:cNvPr>
          <p:cNvSpPr>
            <a:spLocks noGrp="1"/>
          </p:cNvSpPr>
          <p:nvPr>
            <p:ph type="sldNum" sz="quarter" idx="12"/>
          </p:nvPr>
        </p:nvSpPr>
        <p:spPr/>
        <p:txBody>
          <a:bodyPr/>
          <a:lstStyle/>
          <a:p>
            <a:fld id="{51845F5A-061D-4825-9AE9-D7794091C6CF}" type="slidenum">
              <a:rPr lang="en-US" smtClean="0"/>
              <a:t>132</a:t>
            </a:fld>
            <a:endParaRPr lang="en-US"/>
          </a:p>
        </p:txBody>
      </p:sp>
      <p:sp>
        <p:nvSpPr>
          <p:cNvPr id="7" name="Alt Bilgi Yer Tutucusu 4">
            <a:extLst>
              <a:ext uri="{FF2B5EF4-FFF2-40B4-BE49-F238E27FC236}">
                <a16:creationId xmlns:a16="http://schemas.microsoft.com/office/drawing/2014/main" id="{54730A9D-B0BA-DA4A-0772-545C975584CE}"/>
              </a:ext>
            </a:extLst>
          </p:cNvPr>
          <p:cNvSpPr>
            <a:spLocks noGrp="1"/>
          </p:cNvSpPr>
          <p:nvPr>
            <p:ph type="ftr" sz="quarter" idx="11"/>
          </p:nvPr>
        </p:nvSpPr>
        <p:spPr>
          <a:xfrm>
            <a:off x="3198394" y="6360026"/>
            <a:ext cx="5795211"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Kanser</a:t>
            </a:r>
            <a:r>
              <a:rPr lang="en-US" dirty="0"/>
              <a:t> </a:t>
            </a:r>
            <a:r>
              <a:rPr lang="en-US" dirty="0" err="1"/>
              <a:t>Kontrol</a:t>
            </a:r>
            <a:r>
              <a:rPr lang="en-US" dirty="0"/>
              <a:t> </a:t>
            </a:r>
            <a:r>
              <a:rPr lang="en-US" dirty="0" err="1"/>
              <a:t>Programı.Ankara</a:t>
            </a:r>
            <a:r>
              <a:rPr lang="en-US" dirty="0"/>
              <a:t>. </a:t>
            </a:r>
          </a:p>
        </p:txBody>
      </p:sp>
      <p:pic>
        <p:nvPicPr>
          <p:cNvPr id="9" name="Resim 8">
            <a:extLst>
              <a:ext uri="{FF2B5EF4-FFF2-40B4-BE49-F238E27FC236}">
                <a16:creationId xmlns:a16="http://schemas.microsoft.com/office/drawing/2014/main" id="{7E399E57-C7FD-0063-D844-F36AD51A5D72}"/>
              </a:ext>
            </a:extLst>
          </p:cNvPr>
          <p:cNvPicPr>
            <a:picLocks noChangeAspect="1"/>
          </p:cNvPicPr>
          <p:nvPr/>
        </p:nvPicPr>
        <p:blipFill>
          <a:blip r:embed="rId2"/>
          <a:stretch>
            <a:fillRect/>
          </a:stretch>
        </p:blipFill>
        <p:spPr>
          <a:xfrm>
            <a:off x="190411" y="365125"/>
            <a:ext cx="4237209" cy="5956251"/>
          </a:xfrm>
          <a:prstGeom prst="rect">
            <a:avLst/>
          </a:prstGeom>
        </p:spPr>
      </p:pic>
    </p:spTree>
    <p:extLst>
      <p:ext uri="{BB962C8B-B14F-4D97-AF65-F5344CB8AC3E}">
        <p14:creationId xmlns:p14="http://schemas.microsoft.com/office/powerpoint/2010/main" val="23803088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8C3682-16DB-405F-2432-4CF77D791CF8}"/>
              </a:ext>
            </a:extLst>
          </p:cNvPr>
          <p:cNvSpPr>
            <a:spLocks noGrp="1"/>
          </p:cNvSpPr>
          <p:nvPr>
            <p:ph type="title"/>
          </p:nvPr>
        </p:nvSpPr>
        <p:spPr>
          <a:xfrm>
            <a:off x="838200" y="996043"/>
            <a:ext cx="10515600" cy="694645"/>
          </a:xfrm>
        </p:spPr>
        <p:txBody>
          <a:bodyPr>
            <a:normAutofit/>
          </a:bodyPr>
          <a:lstStyle/>
          <a:p>
            <a:r>
              <a:rPr lang="tr-TR" sz="3200" dirty="0"/>
              <a:t>Yüksek riskli hastalarda tarama</a:t>
            </a:r>
          </a:p>
        </p:txBody>
      </p:sp>
      <p:sp>
        <p:nvSpPr>
          <p:cNvPr id="3" name="İçerik Yer Tutucusu 2">
            <a:extLst>
              <a:ext uri="{FF2B5EF4-FFF2-40B4-BE49-F238E27FC236}">
                <a16:creationId xmlns:a16="http://schemas.microsoft.com/office/drawing/2014/main" id="{59698287-7BAC-E3DF-350F-8CCB4C5CBBD5}"/>
              </a:ext>
            </a:extLst>
          </p:cNvPr>
          <p:cNvSpPr>
            <a:spLocks noGrp="1"/>
          </p:cNvSpPr>
          <p:nvPr>
            <p:ph idx="1"/>
          </p:nvPr>
        </p:nvSpPr>
        <p:spPr>
          <a:xfrm>
            <a:off x="838200" y="2073728"/>
            <a:ext cx="10515600" cy="4098471"/>
          </a:xfrm>
        </p:spPr>
        <p:txBody>
          <a:bodyPr>
            <a:normAutofit/>
          </a:bodyPr>
          <a:lstStyle/>
          <a:p>
            <a:pPr algn="just"/>
            <a:r>
              <a:rPr lang="en-US" sz="2400" dirty="0" err="1"/>
              <a:t>Birinci</a:t>
            </a:r>
            <a:r>
              <a:rPr lang="en-US" sz="2400" dirty="0"/>
              <a:t> </a:t>
            </a:r>
            <a:r>
              <a:rPr lang="en-US" sz="2400" dirty="0" err="1"/>
              <a:t>derece</a:t>
            </a:r>
            <a:r>
              <a:rPr lang="en-US" sz="2400" dirty="0"/>
              <a:t> </a:t>
            </a:r>
            <a:r>
              <a:rPr lang="en-US" sz="2400" dirty="0" err="1"/>
              <a:t>akrabalarında</a:t>
            </a:r>
            <a:r>
              <a:rPr lang="en-US" sz="2400" dirty="0"/>
              <a:t> </a:t>
            </a:r>
            <a:r>
              <a:rPr lang="en-US" sz="2400" dirty="0" err="1"/>
              <a:t>kolorektal</a:t>
            </a:r>
            <a:r>
              <a:rPr lang="en-US" sz="2400" dirty="0"/>
              <a:t> </a:t>
            </a:r>
            <a:r>
              <a:rPr lang="en-US" sz="2400" dirty="0" err="1"/>
              <a:t>kanser</a:t>
            </a:r>
            <a:r>
              <a:rPr lang="en-US" sz="2400" dirty="0"/>
              <a:t> </a:t>
            </a:r>
            <a:r>
              <a:rPr lang="en-US" sz="2400" dirty="0" err="1"/>
              <a:t>veya</a:t>
            </a:r>
            <a:r>
              <a:rPr lang="en-US" sz="2400" dirty="0"/>
              <a:t> </a:t>
            </a:r>
            <a:r>
              <a:rPr lang="en-US" sz="2400" dirty="0" err="1"/>
              <a:t>adenomatöz</a:t>
            </a:r>
            <a:r>
              <a:rPr lang="en-US" sz="2400" dirty="0"/>
              <a:t> </a:t>
            </a:r>
            <a:r>
              <a:rPr lang="en-US" sz="2400" dirty="0" err="1"/>
              <a:t>polip</a:t>
            </a:r>
            <a:r>
              <a:rPr lang="en-US" sz="2400" dirty="0"/>
              <a:t> </a:t>
            </a:r>
            <a:r>
              <a:rPr lang="en-US" sz="2400" dirty="0" err="1"/>
              <a:t>öyküsü</a:t>
            </a:r>
            <a:r>
              <a:rPr lang="en-US" sz="2400" dirty="0"/>
              <a:t> </a:t>
            </a:r>
            <a:r>
              <a:rPr lang="en-US" sz="2400" dirty="0" err="1"/>
              <a:t>olan</a:t>
            </a:r>
            <a:r>
              <a:rPr lang="en-US" sz="2400" dirty="0"/>
              <a:t> </a:t>
            </a:r>
            <a:r>
              <a:rPr lang="en-US" sz="2400" dirty="0" err="1"/>
              <a:t>bireylerde</a:t>
            </a:r>
            <a:r>
              <a:rPr lang="en-US" sz="2400" dirty="0"/>
              <a:t> normal </a:t>
            </a:r>
            <a:r>
              <a:rPr lang="en-US" sz="2400" dirty="0" err="1"/>
              <a:t>popülasyonla</a:t>
            </a:r>
            <a:r>
              <a:rPr lang="en-US" sz="2400" dirty="0"/>
              <a:t> </a:t>
            </a:r>
            <a:r>
              <a:rPr lang="en-US" sz="2400" dirty="0" err="1"/>
              <a:t>aynı</a:t>
            </a:r>
            <a:r>
              <a:rPr lang="en-US" sz="2400" dirty="0"/>
              <a:t> </a:t>
            </a:r>
            <a:r>
              <a:rPr lang="en-US" sz="2400" dirty="0" err="1"/>
              <a:t>prosedürler</a:t>
            </a:r>
            <a:r>
              <a:rPr lang="en-US" sz="2400" dirty="0"/>
              <a:t> 40 </a:t>
            </a:r>
            <a:r>
              <a:rPr lang="en-US" sz="2400" dirty="0" err="1"/>
              <a:t>yaşından</a:t>
            </a:r>
            <a:r>
              <a:rPr lang="en-US" sz="2400" dirty="0"/>
              <a:t> </a:t>
            </a:r>
            <a:r>
              <a:rPr lang="en-US" sz="2400" dirty="0" err="1"/>
              <a:t>itibaren</a:t>
            </a:r>
            <a:r>
              <a:rPr lang="en-US" sz="2400" dirty="0"/>
              <a:t> </a:t>
            </a:r>
            <a:r>
              <a:rPr lang="en-US" sz="2400" dirty="0" err="1"/>
              <a:t>başlamak</a:t>
            </a:r>
            <a:r>
              <a:rPr lang="en-US" sz="2400" dirty="0"/>
              <a:t> </a:t>
            </a:r>
            <a:r>
              <a:rPr lang="en-US" sz="2400" dirty="0" err="1"/>
              <a:t>şartıyla</a:t>
            </a:r>
            <a:r>
              <a:rPr lang="en-US" sz="2400" dirty="0"/>
              <a:t>, </a:t>
            </a:r>
            <a:r>
              <a:rPr lang="en-US" sz="2400" dirty="0" err="1"/>
              <a:t>birinci</a:t>
            </a:r>
            <a:r>
              <a:rPr lang="en-US" sz="2400" dirty="0"/>
              <a:t> </a:t>
            </a:r>
            <a:r>
              <a:rPr lang="en-US" sz="2400" dirty="0" err="1"/>
              <a:t>derece</a:t>
            </a:r>
            <a:r>
              <a:rPr lang="en-US" sz="2400" dirty="0"/>
              <a:t> </a:t>
            </a:r>
            <a:r>
              <a:rPr lang="en-US" sz="2400" dirty="0" err="1"/>
              <a:t>akrabalarında</a:t>
            </a:r>
            <a:r>
              <a:rPr lang="en-US" sz="2400" dirty="0"/>
              <a:t> </a:t>
            </a:r>
            <a:r>
              <a:rPr lang="en-US" sz="2400" dirty="0" err="1"/>
              <a:t>erken</a:t>
            </a:r>
            <a:r>
              <a:rPr lang="en-US" sz="2400" dirty="0"/>
              <a:t> </a:t>
            </a:r>
            <a:r>
              <a:rPr lang="en-US" sz="2400" dirty="0" err="1"/>
              <a:t>yaşta</a:t>
            </a:r>
            <a:r>
              <a:rPr lang="en-US" sz="2400" dirty="0"/>
              <a:t> </a:t>
            </a:r>
            <a:r>
              <a:rPr lang="en-US" sz="2400" dirty="0" err="1"/>
              <a:t>kolorektal</a:t>
            </a:r>
            <a:r>
              <a:rPr lang="en-US" sz="2400" dirty="0"/>
              <a:t> </a:t>
            </a:r>
            <a:r>
              <a:rPr lang="en-US" sz="2400" dirty="0" err="1"/>
              <a:t>kanser</a:t>
            </a:r>
            <a:r>
              <a:rPr lang="en-US" sz="2400" dirty="0"/>
              <a:t> </a:t>
            </a:r>
            <a:r>
              <a:rPr lang="en-US" sz="2400" dirty="0" err="1"/>
              <a:t>ortaya</a:t>
            </a:r>
            <a:r>
              <a:rPr lang="en-US" sz="2400" dirty="0"/>
              <a:t> </a:t>
            </a:r>
            <a:r>
              <a:rPr lang="en-US" sz="2400" dirty="0" err="1"/>
              <a:t>çıkan</a:t>
            </a:r>
            <a:r>
              <a:rPr lang="en-US" sz="2400" dirty="0"/>
              <a:t> </a:t>
            </a:r>
            <a:r>
              <a:rPr lang="en-US" sz="2400" dirty="0" err="1"/>
              <a:t>bireylerde</a:t>
            </a:r>
            <a:r>
              <a:rPr lang="en-US" sz="2400" dirty="0"/>
              <a:t> </a:t>
            </a:r>
            <a:r>
              <a:rPr lang="en-US" sz="2400" dirty="0" err="1"/>
              <a:t>ise</a:t>
            </a:r>
            <a:r>
              <a:rPr lang="en-US" sz="2400" dirty="0"/>
              <a:t> </a:t>
            </a:r>
            <a:r>
              <a:rPr lang="en-US" sz="2400" dirty="0" err="1"/>
              <a:t>akrabalarında</a:t>
            </a:r>
            <a:r>
              <a:rPr lang="en-US" sz="2400" dirty="0"/>
              <a:t> </a:t>
            </a:r>
            <a:r>
              <a:rPr lang="en-US" sz="2400" dirty="0" err="1"/>
              <a:t>kanserin</a:t>
            </a:r>
            <a:r>
              <a:rPr lang="en-US" sz="2400" dirty="0"/>
              <a:t> </a:t>
            </a:r>
            <a:r>
              <a:rPr lang="en-US" sz="2400" dirty="0" err="1"/>
              <a:t>çıkış</a:t>
            </a:r>
            <a:r>
              <a:rPr lang="en-US" sz="2400" dirty="0"/>
              <a:t> </a:t>
            </a:r>
            <a:r>
              <a:rPr lang="en-US" sz="2400" dirty="0" err="1"/>
              <a:t>yaşından</a:t>
            </a:r>
            <a:r>
              <a:rPr lang="en-US" sz="2400" dirty="0"/>
              <a:t> 5 </a:t>
            </a:r>
            <a:r>
              <a:rPr lang="en-US" sz="2400" dirty="0" err="1"/>
              <a:t>yıl</a:t>
            </a:r>
            <a:r>
              <a:rPr lang="en-US" sz="2400" dirty="0"/>
              <a:t> </a:t>
            </a:r>
            <a:r>
              <a:rPr lang="en-US" sz="2400" dirty="0" err="1"/>
              <a:t>önce</a:t>
            </a:r>
            <a:r>
              <a:rPr lang="en-US" sz="2400" dirty="0"/>
              <a:t> </a:t>
            </a:r>
            <a:r>
              <a:rPr lang="en-US" sz="2400" dirty="0" err="1"/>
              <a:t>tarama</a:t>
            </a:r>
            <a:r>
              <a:rPr lang="en-US" sz="2400" dirty="0"/>
              <a:t> </a:t>
            </a:r>
            <a:r>
              <a:rPr lang="en-US" sz="2400" dirty="0" err="1"/>
              <a:t>prosedürü</a:t>
            </a:r>
            <a:r>
              <a:rPr lang="en-US" sz="2400" dirty="0"/>
              <a:t> </a:t>
            </a:r>
            <a:r>
              <a:rPr lang="en-US" sz="2400" dirty="0" err="1"/>
              <a:t>başlamalıdır</a:t>
            </a:r>
            <a:r>
              <a:rPr lang="tr-TR" sz="2400" dirty="0"/>
              <a:t>.</a:t>
            </a:r>
            <a:endParaRPr lang="en-US" sz="2400" dirty="0"/>
          </a:p>
          <a:p>
            <a:pPr algn="just"/>
            <a:endParaRPr lang="tr-TR" sz="2400" dirty="0"/>
          </a:p>
        </p:txBody>
      </p:sp>
      <p:sp>
        <p:nvSpPr>
          <p:cNvPr id="4" name="Veri Yer Tutucusu 3">
            <a:extLst>
              <a:ext uri="{FF2B5EF4-FFF2-40B4-BE49-F238E27FC236}">
                <a16:creationId xmlns:a16="http://schemas.microsoft.com/office/drawing/2014/main" id="{286E65A1-629A-0EC2-88AF-1334173BFB11}"/>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CFAA4FE0-2ED0-34DA-5E9B-95C46CFFC66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D84660B-D0A6-8052-D634-D57AE3CE2462}"/>
              </a:ext>
            </a:extLst>
          </p:cNvPr>
          <p:cNvSpPr>
            <a:spLocks noGrp="1"/>
          </p:cNvSpPr>
          <p:nvPr>
            <p:ph type="sldNum" sz="quarter" idx="12"/>
          </p:nvPr>
        </p:nvSpPr>
        <p:spPr/>
        <p:txBody>
          <a:bodyPr/>
          <a:lstStyle/>
          <a:p>
            <a:fld id="{51845F5A-061D-4825-9AE9-D7794091C6CF}" type="slidenum">
              <a:rPr lang="en-US" smtClean="0"/>
              <a:t>133</a:t>
            </a:fld>
            <a:endParaRPr lang="en-US"/>
          </a:p>
        </p:txBody>
      </p:sp>
    </p:spTree>
    <p:extLst>
      <p:ext uri="{BB962C8B-B14F-4D97-AF65-F5344CB8AC3E}">
        <p14:creationId xmlns:p14="http://schemas.microsoft.com/office/powerpoint/2010/main" val="24268515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512BDE-9470-22E1-5BED-E1106870BE4D}"/>
              </a:ext>
            </a:extLst>
          </p:cNvPr>
          <p:cNvSpPr>
            <a:spLocks noGrp="1"/>
          </p:cNvSpPr>
          <p:nvPr>
            <p:ph type="title"/>
          </p:nvPr>
        </p:nvSpPr>
        <p:spPr>
          <a:xfrm>
            <a:off x="5383273" y="283482"/>
            <a:ext cx="6300537" cy="1325563"/>
          </a:xfrm>
        </p:spPr>
        <p:txBody>
          <a:bodyPr>
            <a:noAutofit/>
          </a:bodyPr>
          <a:lstStyle/>
          <a:p>
            <a:pPr algn="ctr"/>
            <a:r>
              <a:rPr lang="tr-TR" sz="3200" i="0" dirty="0"/>
              <a:t>Türkiye Sağlıklı Yaşlanma Eylem Planı ve Uygulama Programı (2021-2026)</a:t>
            </a:r>
          </a:p>
        </p:txBody>
      </p:sp>
      <p:sp>
        <p:nvSpPr>
          <p:cNvPr id="3" name="İçerik Yer Tutucusu 2">
            <a:extLst>
              <a:ext uri="{FF2B5EF4-FFF2-40B4-BE49-F238E27FC236}">
                <a16:creationId xmlns:a16="http://schemas.microsoft.com/office/drawing/2014/main" id="{DE1FA0E1-84F3-97E7-DAB6-FDA9FE2900CF}"/>
              </a:ext>
            </a:extLst>
          </p:cNvPr>
          <p:cNvSpPr>
            <a:spLocks noGrp="1"/>
          </p:cNvSpPr>
          <p:nvPr>
            <p:ph idx="1"/>
          </p:nvPr>
        </p:nvSpPr>
        <p:spPr>
          <a:xfrm>
            <a:off x="5894614" y="2318656"/>
            <a:ext cx="5459186" cy="3853543"/>
          </a:xfrm>
        </p:spPr>
        <p:txBody>
          <a:bodyPr>
            <a:normAutofit fontScale="77500" lnSpcReduction="20000"/>
          </a:bodyPr>
          <a:lstStyle/>
          <a:p>
            <a:pPr marL="0" indent="0" algn="ctr">
              <a:buNone/>
            </a:pPr>
            <a:r>
              <a:rPr lang="tr-TR" dirty="0"/>
              <a:t>Türkiye Sağlıklı Yaşlanma Eylem Planı, birey ve topluma erişilebilir, uygun, etkili ve etkin sağlık hizmetleri sunmak ve bedensel, zihinsel, sosyal ya da ekonomik şartları sebebiyle özel ihtiyacı olan kişilerin uygun sağlık hizmetlerine daha kolay erişimini sağlayarak ihtiyaçlarına daha iyi cevap vermek için hazırlanmıştır. </a:t>
            </a:r>
          </a:p>
          <a:p>
            <a:pPr marL="0" indent="0" algn="ctr">
              <a:buNone/>
            </a:pPr>
            <a:r>
              <a:rPr lang="tr-TR" dirty="0"/>
              <a:t>Eylem planında hedef ve stratejilerin önceliği, paydaş kurum ve kuruluşlar ile yürütülecek destekleyici çalışmaların temel çerçevesi belirlenmektedir.</a:t>
            </a:r>
          </a:p>
        </p:txBody>
      </p:sp>
      <p:sp>
        <p:nvSpPr>
          <p:cNvPr id="4" name="Veri Yer Tutucusu 3">
            <a:extLst>
              <a:ext uri="{FF2B5EF4-FFF2-40B4-BE49-F238E27FC236}">
                <a16:creationId xmlns:a16="http://schemas.microsoft.com/office/drawing/2014/main" id="{447CCE60-019B-6D19-FBA5-9761A2B0449C}"/>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45EFE082-CB3C-30FD-ABED-EB3CC4E0C77E}"/>
              </a:ext>
            </a:extLst>
          </p:cNvPr>
          <p:cNvSpPr>
            <a:spLocks noGrp="1"/>
          </p:cNvSpPr>
          <p:nvPr>
            <p:ph type="ftr" sz="quarter" idx="11"/>
          </p:nvPr>
        </p:nvSpPr>
        <p:spPr>
          <a:xfrm>
            <a:off x="5894614" y="6332537"/>
            <a:ext cx="5789197"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pic>
        <p:nvPicPr>
          <p:cNvPr id="8" name="Resim 7">
            <a:extLst>
              <a:ext uri="{FF2B5EF4-FFF2-40B4-BE49-F238E27FC236}">
                <a16:creationId xmlns:a16="http://schemas.microsoft.com/office/drawing/2014/main" id="{844FC121-4EA9-C224-5D2A-9178B812558C}"/>
              </a:ext>
            </a:extLst>
          </p:cNvPr>
          <p:cNvPicPr>
            <a:picLocks noChangeAspect="1"/>
          </p:cNvPicPr>
          <p:nvPr/>
        </p:nvPicPr>
        <p:blipFill rotWithShape="1">
          <a:blip r:embed="rId2">
            <a:extLst>
              <a:ext uri="{28A0092B-C50C-407E-A947-70E740481C1C}">
                <a14:useLocalDpi xmlns:a14="http://schemas.microsoft.com/office/drawing/2010/main" val="0"/>
              </a:ext>
            </a:extLst>
          </a:blip>
          <a:srcRect t="3189"/>
          <a:stretch/>
        </p:blipFill>
        <p:spPr>
          <a:xfrm>
            <a:off x="0" y="0"/>
            <a:ext cx="4940968" cy="6858000"/>
          </a:xfrm>
          <a:prstGeom prst="rect">
            <a:avLst/>
          </a:prstGeom>
        </p:spPr>
      </p:pic>
    </p:spTree>
    <p:extLst>
      <p:ext uri="{BB962C8B-B14F-4D97-AF65-F5344CB8AC3E}">
        <p14:creationId xmlns:p14="http://schemas.microsoft.com/office/powerpoint/2010/main" val="39227833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29F49A-33B4-9A2B-B253-8FB72F61D608}"/>
              </a:ext>
            </a:extLst>
          </p:cNvPr>
          <p:cNvSpPr>
            <a:spLocks noGrp="1"/>
          </p:cNvSpPr>
          <p:nvPr>
            <p:ph type="title"/>
          </p:nvPr>
        </p:nvSpPr>
        <p:spPr/>
        <p:txBody>
          <a:bodyPr>
            <a:normAutofit/>
          </a:bodyPr>
          <a:lstStyle/>
          <a:p>
            <a:r>
              <a:rPr lang="tr-TR" sz="3200" i="0" dirty="0"/>
              <a:t>Türkiye Sağlıklı Yaşlanma Eylem Planı ve Uygulama Programı (2021-2026)</a:t>
            </a:r>
          </a:p>
        </p:txBody>
      </p:sp>
      <p:sp>
        <p:nvSpPr>
          <p:cNvPr id="3" name="İçerik Yer Tutucusu 2">
            <a:extLst>
              <a:ext uri="{FF2B5EF4-FFF2-40B4-BE49-F238E27FC236}">
                <a16:creationId xmlns:a16="http://schemas.microsoft.com/office/drawing/2014/main" id="{5BB5D542-A05C-FAA2-D583-25F8D799C2F8}"/>
              </a:ext>
            </a:extLst>
          </p:cNvPr>
          <p:cNvSpPr>
            <a:spLocks noGrp="1"/>
          </p:cNvSpPr>
          <p:nvPr>
            <p:ph idx="1"/>
          </p:nvPr>
        </p:nvSpPr>
        <p:spPr>
          <a:xfrm>
            <a:off x="838200" y="1719096"/>
            <a:ext cx="10515600" cy="4608846"/>
          </a:xfrm>
        </p:spPr>
        <p:txBody>
          <a:bodyPr>
            <a:normAutofit/>
          </a:bodyPr>
          <a:lstStyle/>
          <a:p>
            <a:r>
              <a:rPr lang="tr-TR" sz="2200" dirty="0"/>
              <a:t>Yirmi birinci yüzyılda ön plana çıkan en önemli demografik olgulardan birisi </a:t>
            </a:r>
            <a:r>
              <a:rPr lang="tr-TR" sz="2200" dirty="0">
                <a:solidFill>
                  <a:srgbClr val="FF0000"/>
                </a:solidFill>
              </a:rPr>
              <a:t>nüfusun yaşlanması</a:t>
            </a:r>
            <a:r>
              <a:rPr lang="tr-TR" sz="2200" dirty="0"/>
              <a:t>dır. İnsanlar artık daha uzun yaşamakta, doğum oranları azalmakta ve yaşlı nüfus sayısal olarak artmaktadır. </a:t>
            </a:r>
          </a:p>
          <a:p>
            <a:r>
              <a:rPr lang="tr-TR" sz="2200" dirty="0"/>
              <a:t>Birleşmiş Milletler 2019 yılı raporuna göre tüm dünya için doğuşta beklenen yaşam süresi 1990 yılı ile 2019 yılları arasında sekiz yıl artış göstererek </a:t>
            </a:r>
            <a:r>
              <a:rPr lang="tr-TR" sz="2200" dirty="0">
                <a:solidFill>
                  <a:srgbClr val="FF0000"/>
                </a:solidFill>
              </a:rPr>
              <a:t>78.3</a:t>
            </a:r>
            <a:r>
              <a:rPr lang="tr-TR" sz="2200" dirty="0"/>
              <a:t> olmuştur.</a:t>
            </a:r>
          </a:p>
          <a:p>
            <a:r>
              <a:rPr lang="tr-TR" sz="2200" dirty="0"/>
              <a:t>Gelişmiş ülkelerde daha belirgin olan yaşlanma olgusu, artık gelişmekte olan ülkeler açısından da önem kazanmakta olup ülkemizde yaşlı nüfus giderek artmaktadır. </a:t>
            </a:r>
            <a:r>
              <a:rPr lang="tr-TR" sz="2200" u="sng" dirty="0"/>
              <a:t>Nüfus yaşlanması, sağlıktan sosyal güvenliğe, eğitime, iş imkânlarına ve aile hayatına kadar toplumun her yönünü etkilemektedir.</a:t>
            </a:r>
          </a:p>
          <a:p>
            <a:r>
              <a:rPr lang="tr-TR" sz="2200" dirty="0"/>
              <a:t>Doğuşta beklenen yaşam süresinin uzamasının yanı sıra yaşamın niteliğinin de artması (yaşam kalitesi) sağlanmalıdır.</a:t>
            </a:r>
          </a:p>
        </p:txBody>
      </p:sp>
      <p:sp>
        <p:nvSpPr>
          <p:cNvPr id="4" name="Veri Yer Tutucusu 3">
            <a:extLst>
              <a:ext uri="{FF2B5EF4-FFF2-40B4-BE49-F238E27FC236}">
                <a16:creationId xmlns:a16="http://schemas.microsoft.com/office/drawing/2014/main" id="{4B1AC5B0-5F0D-263D-8EDB-3E9B92C3DF56}"/>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D5D7C658-DC5A-8E33-CA81-C5613B871DC4}"/>
              </a:ext>
            </a:extLst>
          </p:cNvPr>
          <p:cNvSpPr>
            <a:spLocks noGrp="1"/>
          </p:cNvSpPr>
          <p:nvPr>
            <p:ph type="ftr" sz="quarter" idx="11"/>
          </p:nvPr>
        </p:nvSpPr>
        <p:spPr>
          <a:xfrm>
            <a:off x="2021306" y="6327942"/>
            <a:ext cx="8149389"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
        <p:nvSpPr>
          <p:cNvPr id="6" name="Slayt Numarası Yer Tutucusu 5">
            <a:extLst>
              <a:ext uri="{FF2B5EF4-FFF2-40B4-BE49-F238E27FC236}">
                <a16:creationId xmlns:a16="http://schemas.microsoft.com/office/drawing/2014/main" id="{D06E28BE-53B6-D035-A6A4-5DB62057D822}"/>
              </a:ext>
            </a:extLst>
          </p:cNvPr>
          <p:cNvSpPr>
            <a:spLocks noGrp="1"/>
          </p:cNvSpPr>
          <p:nvPr>
            <p:ph type="sldNum" sz="quarter" idx="12"/>
          </p:nvPr>
        </p:nvSpPr>
        <p:spPr/>
        <p:txBody>
          <a:bodyPr/>
          <a:lstStyle/>
          <a:p>
            <a:fld id="{51845F5A-061D-4825-9AE9-D7794091C6CF}" type="slidenum">
              <a:rPr lang="en-US" smtClean="0"/>
              <a:t>135</a:t>
            </a:fld>
            <a:endParaRPr lang="en-US"/>
          </a:p>
        </p:txBody>
      </p:sp>
    </p:spTree>
    <p:extLst>
      <p:ext uri="{BB962C8B-B14F-4D97-AF65-F5344CB8AC3E}">
        <p14:creationId xmlns:p14="http://schemas.microsoft.com/office/powerpoint/2010/main" val="7487178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791F89-50A7-DAC8-BD4D-A28A335C3BF7}"/>
              </a:ext>
            </a:extLst>
          </p:cNvPr>
          <p:cNvSpPr>
            <a:spLocks noGrp="1"/>
          </p:cNvSpPr>
          <p:nvPr>
            <p:ph type="title"/>
          </p:nvPr>
        </p:nvSpPr>
        <p:spPr/>
        <p:txBody>
          <a:bodyPr/>
          <a:lstStyle/>
          <a:p>
            <a:r>
              <a:rPr lang="tr-TR" dirty="0"/>
              <a:t>Başarılı yaşlanma</a:t>
            </a:r>
          </a:p>
        </p:txBody>
      </p:sp>
      <p:sp>
        <p:nvSpPr>
          <p:cNvPr id="3" name="İçerik Yer Tutucusu 2">
            <a:extLst>
              <a:ext uri="{FF2B5EF4-FFF2-40B4-BE49-F238E27FC236}">
                <a16:creationId xmlns:a16="http://schemas.microsoft.com/office/drawing/2014/main" id="{7F2A828C-425B-6D9C-C099-B276CDD4635C}"/>
              </a:ext>
            </a:extLst>
          </p:cNvPr>
          <p:cNvSpPr>
            <a:spLocks noGrp="1"/>
          </p:cNvSpPr>
          <p:nvPr>
            <p:ph idx="1"/>
          </p:nvPr>
        </p:nvSpPr>
        <p:spPr>
          <a:xfrm>
            <a:off x="838200" y="1690688"/>
            <a:ext cx="10515600" cy="4481512"/>
          </a:xfrm>
        </p:spPr>
        <p:txBody>
          <a:bodyPr>
            <a:normAutofit/>
          </a:bodyPr>
          <a:lstStyle/>
          <a:p>
            <a:r>
              <a:rPr lang="tr-TR" sz="2400" dirty="0">
                <a:solidFill>
                  <a:srgbClr val="FF0000"/>
                </a:solidFill>
              </a:rPr>
              <a:t>Başarılı yaşlanma; </a:t>
            </a:r>
            <a:r>
              <a:rPr lang="tr-TR" sz="2400" dirty="0"/>
              <a:t>yalnızca sağlık yönünden değil, aynı zamanda psikolojik ve sosyal yönden de tam bir iyilik halinin varlığını işaret eden bir kavramdır. </a:t>
            </a:r>
          </a:p>
          <a:p>
            <a:r>
              <a:rPr lang="tr-TR" sz="2400" u="sng" dirty="0"/>
              <a:t>Başarılı yaşlanma; ileri yaşta majör hastalıklar bulunmaksızın fiziksel, psikolojik ve sosyal olarak aktif olmak şeklinde tanımlanmaktadır.</a:t>
            </a:r>
          </a:p>
          <a:p>
            <a:r>
              <a:rPr lang="tr-TR" sz="2400" dirty="0"/>
              <a:t>Yayınlanan bir meta analizde başarılı yaşlanmanın dört temel bileşeni şu şekilde tanımlanmıştır; </a:t>
            </a:r>
            <a:r>
              <a:rPr lang="tr-TR" sz="2400" dirty="0">
                <a:solidFill>
                  <a:srgbClr val="92D050"/>
                </a:solidFill>
              </a:rPr>
              <a:t>Hastalık ve engelliliğin bulunmaması, </a:t>
            </a:r>
            <a:r>
              <a:rPr lang="tr-TR" sz="2400" dirty="0">
                <a:solidFill>
                  <a:srgbClr val="7030A0"/>
                </a:solidFill>
              </a:rPr>
              <a:t>yüksek kognitif, </a:t>
            </a:r>
            <a:r>
              <a:rPr lang="tr-TR" sz="2400" dirty="0" err="1">
                <a:solidFill>
                  <a:srgbClr val="7030A0"/>
                </a:solidFill>
              </a:rPr>
              <a:t>mental</a:t>
            </a:r>
            <a:r>
              <a:rPr lang="tr-TR" sz="2400" dirty="0">
                <a:solidFill>
                  <a:srgbClr val="7030A0"/>
                </a:solidFill>
              </a:rPr>
              <a:t> ve fiziksel fonksiyona sahip olunması, </a:t>
            </a:r>
            <a:r>
              <a:rPr lang="tr-TR" sz="2400" dirty="0">
                <a:solidFill>
                  <a:srgbClr val="00B050"/>
                </a:solidFill>
              </a:rPr>
              <a:t>yaşamsal aktivitelere aktif olarak katılım sağlanması </a:t>
            </a:r>
            <a:r>
              <a:rPr lang="tr-TR" sz="2400" dirty="0"/>
              <a:t>ve </a:t>
            </a:r>
            <a:r>
              <a:rPr lang="tr-TR" sz="2400" dirty="0">
                <a:solidFill>
                  <a:srgbClr val="FFC000"/>
                </a:solidFill>
              </a:rPr>
              <a:t>ileri yaş dönemine psikolojik olarak iyi uyum sağlanmış olunması</a:t>
            </a:r>
            <a:r>
              <a:rPr lang="tr-TR" sz="2400" dirty="0"/>
              <a:t>.</a:t>
            </a:r>
          </a:p>
        </p:txBody>
      </p:sp>
      <p:sp>
        <p:nvSpPr>
          <p:cNvPr id="4" name="Veri Yer Tutucusu 3">
            <a:extLst>
              <a:ext uri="{FF2B5EF4-FFF2-40B4-BE49-F238E27FC236}">
                <a16:creationId xmlns:a16="http://schemas.microsoft.com/office/drawing/2014/main" id="{A95E0BD2-2D00-155F-8171-6344C4A7796E}"/>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B481DDE0-EB47-C20B-0161-C42D1914AFEB}"/>
              </a:ext>
            </a:extLst>
          </p:cNvPr>
          <p:cNvSpPr>
            <a:spLocks noGrp="1"/>
          </p:cNvSpPr>
          <p:nvPr>
            <p:ph type="ftr" sz="quarter" idx="11"/>
          </p:nvPr>
        </p:nvSpPr>
        <p:spPr>
          <a:xfrm>
            <a:off x="1981200" y="6311900"/>
            <a:ext cx="8229600"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
        <p:nvSpPr>
          <p:cNvPr id="6" name="Slayt Numarası Yer Tutucusu 5">
            <a:extLst>
              <a:ext uri="{FF2B5EF4-FFF2-40B4-BE49-F238E27FC236}">
                <a16:creationId xmlns:a16="http://schemas.microsoft.com/office/drawing/2014/main" id="{87E40807-58E5-F29C-96F6-CC026D4A2286}"/>
              </a:ext>
            </a:extLst>
          </p:cNvPr>
          <p:cNvSpPr>
            <a:spLocks noGrp="1"/>
          </p:cNvSpPr>
          <p:nvPr>
            <p:ph type="sldNum" sz="quarter" idx="12"/>
          </p:nvPr>
        </p:nvSpPr>
        <p:spPr/>
        <p:txBody>
          <a:bodyPr/>
          <a:lstStyle/>
          <a:p>
            <a:fld id="{51845F5A-061D-4825-9AE9-D7794091C6CF}" type="slidenum">
              <a:rPr lang="en-US" smtClean="0"/>
              <a:t>136</a:t>
            </a:fld>
            <a:endParaRPr lang="en-US"/>
          </a:p>
        </p:txBody>
      </p:sp>
    </p:spTree>
    <p:extLst>
      <p:ext uri="{BB962C8B-B14F-4D97-AF65-F5344CB8AC3E}">
        <p14:creationId xmlns:p14="http://schemas.microsoft.com/office/powerpoint/2010/main" val="2965359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0B9BA5-56C3-FD24-8B3C-A4288C3C27F3}"/>
              </a:ext>
            </a:extLst>
          </p:cNvPr>
          <p:cNvSpPr>
            <a:spLocks noGrp="1"/>
          </p:cNvSpPr>
          <p:nvPr>
            <p:ph type="title"/>
          </p:nvPr>
        </p:nvSpPr>
        <p:spPr/>
        <p:txBody>
          <a:bodyPr>
            <a:normAutofit/>
          </a:bodyPr>
          <a:lstStyle/>
          <a:p>
            <a:r>
              <a:rPr lang="tr-TR" sz="3200" i="0" dirty="0"/>
              <a:t>Türkiye Sağlıklı Yaşlanma Eylem Planı ve Uygulama Programı (2021-2026)</a:t>
            </a:r>
            <a:endParaRPr lang="tr-TR" sz="3200" dirty="0"/>
          </a:p>
        </p:txBody>
      </p:sp>
      <p:sp>
        <p:nvSpPr>
          <p:cNvPr id="3" name="İçerik Yer Tutucusu 2">
            <a:extLst>
              <a:ext uri="{FF2B5EF4-FFF2-40B4-BE49-F238E27FC236}">
                <a16:creationId xmlns:a16="http://schemas.microsoft.com/office/drawing/2014/main" id="{78A789F8-5489-D90E-B3DF-2B6D8B4CA62B}"/>
              </a:ext>
            </a:extLst>
          </p:cNvPr>
          <p:cNvSpPr>
            <a:spLocks noGrp="1"/>
          </p:cNvSpPr>
          <p:nvPr>
            <p:ph idx="1"/>
          </p:nvPr>
        </p:nvSpPr>
        <p:spPr>
          <a:xfrm>
            <a:off x="838200" y="1719096"/>
            <a:ext cx="10515600" cy="4453104"/>
          </a:xfrm>
        </p:spPr>
        <p:txBody>
          <a:bodyPr>
            <a:normAutofit/>
          </a:bodyPr>
          <a:lstStyle/>
          <a:p>
            <a:pPr marL="0" indent="0" algn="just">
              <a:buNone/>
            </a:pPr>
            <a:r>
              <a:rPr lang="tr-TR" sz="2400" b="1" dirty="0"/>
              <a:t>VİZYON: </a:t>
            </a:r>
            <a:r>
              <a:rPr lang="tr-TR" sz="2400" dirty="0"/>
              <a:t>Doğuşta beklenen yaşam süresinin uzamasının yanı sıra yaşamın niteliğinin de artması (yaşam kalitesi) sağlanmalıdır. Sağlığın bütüncül tanımı içerisinde hem beklenen yaşam süresi, hem de yaşam kalitesinin arttırılması kavramlarını ele almak gerekir.</a:t>
            </a:r>
          </a:p>
          <a:p>
            <a:pPr marL="0" indent="0" algn="just">
              <a:buNone/>
            </a:pPr>
            <a:r>
              <a:rPr lang="tr-TR" sz="2400" b="1" dirty="0"/>
              <a:t>MİSYON: </a:t>
            </a:r>
            <a:r>
              <a:rPr lang="tr-TR" sz="2400" dirty="0"/>
              <a:t>Sağlık Bakanlığı çalışmaları kapsamında yaşlı bireylere sunulan sağlık hizmetlerini geliştirmek amacı ile bulaşıcı olmayan hastalıklar ve kronik durumlarla mücadele çalışmalarını desteklemek, toplumumuzun sağlık düzeyini yükseltme ve sağlıklı yaşlanmaya dair politikaların geliştirilmesi, uygulanması ve izleme değerlendirme çalışmalarının yapılmasıdır.</a:t>
            </a:r>
          </a:p>
        </p:txBody>
      </p:sp>
      <p:sp>
        <p:nvSpPr>
          <p:cNvPr id="4" name="Veri Yer Tutucusu 3">
            <a:extLst>
              <a:ext uri="{FF2B5EF4-FFF2-40B4-BE49-F238E27FC236}">
                <a16:creationId xmlns:a16="http://schemas.microsoft.com/office/drawing/2014/main" id="{C66B7E54-7973-429F-E020-71F9B1E00622}"/>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074B7A55-67CD-BDA8-C42C-9990DAEF4ACE}"/>
              </a:ext>
            </a:extLst>
          </p:cNvPr>
          <p:cNvSpPr>
            <a:spLocks noGrp="1"/>
          </p:cNvSpPr>
          <p:nvPr>
            <p:ph type="sldNum" sz="quarter" idx="12"/>
          </p:nvPr>
        </p:nvSpPr>
        <p:spPr/>
        <p:txBody>
          <a:bodyPr/>
          <a:lstStyle/>
          <a:p>
            <a:fld id="{51845F5A-061D-4825-9AE9-D7794091C6CF}" type="slidenum">
              <a:rPr lang="en-US" smtClean="0"/>
              <a:t>137</a:t>
            </a:fld>
            <a:endParaRPr lang="en-US"/>
          </a:p>
        </p:txBody>
      </p:sp>
      <p:sp>
        <p:nvSpPr>
          <p:cNvPr id="7" name="Alt Bilgi Yer Tutucusu 4">
            <a:extLst>
              <a:ext uri="{FF2B5EF4-FFF2-40B4-BE49-F238E27FC236}">
                <a16:creationId xmlns:a16="http://schemas.microsoft.com/office/drawing/2014/main" id="{02971AAD-E8BC-7CB8-AEB4-3AA25F0D38D9}"/>
              </a:ext>
            </a:extLst>
          </p:cNvPr>
          <p:cNvSpPr>
            <a:spLocks noGrp="1"/>
          </p:cNvSpPr>
          <p:nvPr>
            <p:ph type="ftr" sz="quarter" idx="11"/>
          </p:nvPr>
        </p:nvSpPr>
        <p:spPr>
          <a:xfrm>
            <a:off x="2021306" y="6327942"/>
            <a:ext cx="8149389"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Tree>
    <p:extLst>
      <p:ext uri="{BB962C8B-B14F-4D97-AF65-F5344CB8AC3E}">
        <p14:creationId xmlns:p14="http://schemas.microsoft.com/office/powerpoint/2010/main" val="33198728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CCC69A-3A9B-F45E-91FE-B7E5C5EE45FC}"/>
              </a:ext>
            </a:extLst>
          </p:cNvPr>
          <p:cNvSpPr>
            <a:spLocks noGrp="1"/>
          </p:cNvSpPr>
          <p:nvPr>
            <p:ph type="title"/>
          </p:nvPr>
        </p:nvSpPr>
        <p:spPr/>
        <p:txBody>
          <a:bodyPr/>
          <a:lstStyle/>
          <a:p>
            <a:endParaRPr lang="tr-TR"/>
          </a:p>
        </p:txBody>
      </p:sp>
      <p:pic>
        <p:nvPicPr>
          <p:cNvPr id="8" name="İçerik Yer Tutucusu 7">
            <a:extLst>
              <a:ext uri="{FF2B5EF4-FFF2-40B4-BE49-F238E27FC236}">
                <a16:creationId xmlns:a16="http://schemas.microsoft.com/office/drawing/2014/main" id="{85ADD098-8750-880A-BECA-83841053A5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131" y="136526"/>
            <a:ext cx="10166722" cy="6584950"/>
          </a:xfrm>
        </p:spPr>
      </p:pic>
      <p:sp>
        <p:nvSpPr>
          <p:cNvPr id="6" name="Slayt Numarası Yer Tutucusu 5">
            <a:extLst>
              <a:ext uri="{FF2B5EF4-FFF2-40B4-BE49-F238E27FC236}">
                <a16:creationId xmlns:a16="http://schemas.microsoft.com/office/drawing/2014/main" id="{BBA75752-B364-A1EC-7AE1-12F69ABF9893}"/>
              </a:ext>
            </a:extLst>
          </p:cNvPr>
          <p:cNvSpPr>
            <a:spLocks noGrp="1"/>
          </p:cNvSpPr>
          <p:nvPr>
            <p:ph type="sldNum" sz="quarter" idx="12"/>
          </p:nvPr>
        </p:nvSpPr>
        <p:spPr/>
        <p:txBody>
          <a:bodyPr/>
          <a:lstStyle/>
          <a:p>
            <a:fld id="{51845F5A-061D-4825-9AE9-D7794091C6CF}" type="slidenum">
              <a:rPr lang="en-US" smtClean="0"/>
              <a:t>138</a:t>
            </a:fld>
            <a:endParaRPr lang="en-US"/>
          </a:p>
        </p:txBody>
      </p:sp>
    </p:spTree>
    <p:extLst>
      <p:ext uri="{BB962C8B-B14F-4D97-AF65-F5344CB8AC3E}">
        <p14:creationId xmlns:p14="http://schemas.microsoft.com/office/powerpoint/2010/main" val="38944667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CA077-8D1F-5AA8-AC22-612149E244E2}"/>
              </a:ext>
            </a:extLst>
          </p:cNvPr>
          <p:cNvSpPr>
            <a:spLocks noGrp="1"/>
          </p:cNvSpPr>
          <p:nvPr>
            <p:ph type="title"/>
          </p:nvPr>
        </p:nvSpPr>
        <p:spPr/>
        <p:txBody>
          <a:bodyPr/>
          <a:lstStyle/>
          <a:p>
            <a:pPr algn="ctr"/>
            <a:r>
              <a:rPr lang="tr-TR" dirty="0"/>
              <a:t>Türkiye Sağlıklı Yaşlanma Eylem Planı Stratejileri</a:t>
            </a:r>
          </a:p>
        </p:txBody>
      </p:sp>
      <p:sp>
        <p:nvSpPr>
          <p:cNvPr id="3" name="İçerik Yer Tutucusu 2">
            <a:extLst>
              <a:ext uri="{FF2B5EF4-FFF2-40B4-BE49-F238E27FC236}">
                <a16:creationId xmlns:a16="http://schemas.microsoft.com/office/drawing/2014/main" id="{687159ED-3DE0-0029-1362-168C862C4B4E}"/>
              </a:ext>
            </a:extLst>
          </p:cNvPr>
          <p:cNvSpPr>
            <a:spLocks noGrp="1"/>
          </p:cNvSpPr>
          <p:nvPr>
            <p:ph idx="1"/>
          </p:nvPr>
        </p:nvSpPr>
        <p:spPr/>
        <p:txBody>
          <a:bodyPr/>
          <a:lstStyle/>
          <a:p>
            <a:r>
              <a:rPr lang="tr-TR" dirty="0"/>
              <a:t>Strateji 1- Yaşam Boyu Sağlığın Geliştirilmesi ve Sağlıklı Yaşlanma</a:t>
            </a:r>
          </a:p>
          <a:p>
            <a:r>
              <a:rPr lang="tr-TR" dirty="0"/>
              <a:t>Strateji 2- Sağlığa Yönelik Risklerden Toplumun Korunması</a:t>
            </a:r>
          </a:p>
          <a:p>
            <a:r>
              <a:rPr lang="tr-TR" dirty="0"/>
              <a:t>Strateji 3- Yaşlı Bireyler İçin Sağlık Hizmetlerinin Geliştirilmesi ve Sağlık Hizmetlerine Tam Erişimin Sağlanması</a:t>
            </a:r>
          </a:p>
          <a:p>
            <a:r>
              <a:rPr lang="tr-TR" dirty="0"/>
              <a:t>Strateji 4- İzleme ve Değerlendirmenin Güçlendirilmesi</a:t>
            </a:r>
          </a:p>
        </p:txBody>
      </p:sp>
      <p:sp>
        <p:nvSpPr>
          <p:cNvPr id="4" name="Veri Yer Tutucusu 3">
            <a:extLst>
              <a:ext uri="{FF2B5EF4-FFF2-40B4-BE49-F238E27FC236}">
                <a16:creationId xmlns:a16="http://schemas.microsoft.com/office/drawing/2014/main" id="{9023D041-63F6-C708-9796-DF7C01606A3E}"/>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17DFF1E-F91A-B91E-41C2-8319A57BFA0D}"/>
              </a:ext>
            </a:extLst>
          </p:cNvPr>
          <p:cNvSpPr>
            <a:spLocks noGrp="1"/>
          </p:cNvSpPr>
          <p:nvPr>
            <p:ph type="sldNum" sz="quarter" idx="12"/>
          </p:nvPr>
        </p:nvSpPr>
        <p:spPr/>
        <p:txBody>
          <a:bodyPr/>
          <a:lstStyle/>
          <a:p>
            <a:fld id="{51845F5A-061D-4825-9AE9-D7794091C6CF}" type="slidenum">
              <a:rPr lang="en-US" smtClean="0"/>
              <a:t>139</a:t>
            </a:fld>
            <a:endParaRPr lang="en-US"/>
          </a:p>
        </p:txBody>
      </p:sp>
      <p:sp>
        <p:nvSpPr>
          <p:cNvPr id="7" name="Alt Bilgi Yer Tutucusu 4">
            <a:extLst>
              <a:ext uri="{FF2B5EF4-FFF2-40B4-BE49-F238E27FC236}">
                <a16:creationId xmlns:a16="http://schemas.microsoft.com/office/drawing/2014/main" id="{485C1925-FF18-2AB0-ED06-28BBDD5A0973}"/>
              </a:ext>
            </a:extLst>
          </p:cNvPr>
          <p:cNvSpPr>
            <a:spLocks noGrp="1"/>
          </p:cNvSpPr>
          <p:nvPr>
            <p:ph type="ftr" sz="quarter" idx="11"/>
          </p:nvPr>
        </p:nvSpPr>
        <p:spPr>
          <a:xfrm>
            <a:off x="2021306" y="6327942"/>
            <a:ext cx="8149389"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Tree>
    <p:extLst>
      <p:ext uri="{BB962C8B-B14F-4D97-AF65-F5344CB8AC3E}">
        <p14:creationId xmlns:p14="http://schemas.microsoft.com/office/powerpoint/2010/main" val="354755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2C6CA2F0-2FB4-FFC5-21BA-BD5AB51AA102}"/>
              </a:ext>
            </a:extLst>
          </p:cNvPr>
          <p:cNvSpPr>
            <a:spLocks noGrp="1"/>
          </p:cNvSpPr>
          <p:nvPr>
            <p:ph type="title"/>
          </p:nvPr>
        </p:nvSpPr>
        <p:spPr/>
        <p:txBody>
          <a:bodyPr/>
          <a:lstStyle/>
          <a:p>
            <a:r>
              <a:rPr lang="tr-TR" sz="4000" dirty="0"/>
              <a:t>Türkiye’de yürütülen başlıca programlar</a:t>
            </a:r>
            <a:endParaRPr lang="tr-TR" dirty="0"/>
          </a:p>
        </p:txBody>
      </p:sp>
      <p:sp>
        <p:nvSpPr>
          <p:cNvPr id="4" name="Veri Yer Tutucusu 3">
            <a:extLst>
              <a:ext uri="{FF2B5EF4-FFF2-40B4-BE49-F238E27FC236}">
                <a16:creationId xmlns:a16="http://schemas.microsoft.com/office/drawing/2014/main" id="{799BD3BE-2D33-875B-5370-38F75D16A9AD}"/>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2BA5BBC2-E397-B4F2-39F2-F9C4007D12DC}"/>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0119E382-3F69-169E-1968-A46D759F73BE}"/>
              </a:ext>
            </a:extLst>
          </p:cNvPr>
          <p:cNvSpPr>
            <a:spLocks noGrp="1"/>
          </p:cNvSpPr>
          <p:nvPr>
            <p:ph type="sldNum" sz="quarter" idx="12"/>
          </p:nvPr>
        </p:nvSpPr>
        <p:spPr/>
        <p:txBody>
          <a:bodyPr/>
          <a:lstStyle/>
          <a:p>
            <a:fld id="{51845F5A-061D-4825-9AE9-D7794091C6CF}" type="slidenum">
              <a:rPr lang="en-US" smtClean="0"/>
              <a:t>14</a:t>
            </a:fld>
            <a:endParaRPr lang="en-US"/>
          </a:p>
        </p:txBody>
      </p:sp>
    </p:spTree>
    <p:extLst>
      <p:ext uri="{BB962C8B-B14F-4D97-AF65-F5344CB8AC3E}">
        <p14:creationId xmlns:p14="http://schemas.microsoft.com/office/powerpoint/2010/main" val="21722252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CA077-8D1F-5AA8-AC22-612149E244E2}"/>
              </a:ext>
            </a:extLst>
          </p:cNvPr>
          <p:cNvSpPr>
            <a:spLocks noGrp="1"/>
          </p:cNvSpPr>
          <p:nvPr>
            <p:ph type="title"/>
          </p:nvPr>
        </p:nvSpPr>
        <p:spPr/>
        <p:txBody>
          <a:bodyPr/>
          <a:lstStyle/>
          <a:p>
            <a:r>
              <a:rPr lang="tr-TR" dirty="0"/>
              <a:t>Öncelikli Müdahale Yaklaşımları</a:t>
            </a:r>
          </a:p>
        </p:txBody>
      </p:sp>
      <p:sp>
        <p:nvSpPr>
          <p:cNvPr id="3" name="İçerik Yer Tutucusu 2">
            <a:extLst>
              <a:ext uri="{FF2B5EF4-FFF2-40B4-BE49-F238E27FC236}">
                <a16:creationId xmlns:a16="http://schemas.microsoft.com/office/drawing/2014/main" id="{687159ED-3DE0-0029-1362-168C862C4B4E}"/>
              </a:ext>
            </a:extLst>
          </p:cNvPr>
          <p:cNvSpPr>
            <a:spLocks noGrp="1"/>
          </p:cNvSpPr>
          <p:nvPr>
            <p:ph idx="1"/>
          </p:nvPr>
        </p:nvSpPr>
        <p:spPr>
          <a:xfrm>
            <a:off x="838200" y="1502229"/>
            <a:ext cx="10515600" cy="4669971"/>
          </a:xfrm>
        </p:spPr>
        <p:txBody>
          <a:bodyPr>
            <a:normAutofit/>
          </a:bodyPr>
          <a:lstStyle/>
          <a:p>
            <a:pPr marL="0" indent="0" algn="just">
              <a:buNone/>
            </a:pPr>
            <a:r>
              <a:rPr lang="tr-TR" sz="2000" dirty="0"/>
              <a:t>Yaşam boyu sağlığın sürdürülmesi, toplumun sağlığa yönelik risklerden korunması, yaşlılara sunulan sağlık hizmetlerinin geliştirilmesi amacı ile öncelikli müdahale yaklaşımları belirlenmiştir.</a:t>
            </a:r>
          </a:p>
          <a:p>
            <a:r>
              <a:rPr lang="tr-TR" sz="2000" dirty="0"/>
              <a:t>Birinci Öncelikli Müdahale: Bütün Yaşlılar İçin Egzersiz, Fiziksel Aktivite ve Rehabilitasyon Hizmetlerinin Geliştirilmesi</a:t>
            </a:r>
          </a:p>
          <a:p>
            <a:r>
              <a:rPr lang="tr-TR" sz="2000" dirty="0"/>
              <a:t>İkinci Öncelikli Müdahale: Yaşlılara Yönelik Evde Sağlık </a:t>
            </a:r>
            <a:r>
              <a:rPr lang="tr-TR" sz="2000" dirty="0" err="1"/>
              <a:t>HizmetlerininGeliştirilmesi</a:t>
            </a:r>
            <a:r>
              <a:rPr lang="tr-TR" sz="2000" dirty="0"/>
              <a:t> </a:t>
            </a:r>
          </a:p>
          <a:p>
            <a:r>
              <a:rPr lang="tr-TR" sz="2000" dirty="0"/>
              <a:t>Üçüncü Öncelikli Müdahale: Yaşlılıkta Nöropsikiyatrik Hastalıklar, Yeti Yitimi, Yaşlı İstismarı ve Şiddet Konularında Planlamalar ve Etkinlikler Yapılması</a:t>
            </a:r>
          </a:p>
          <a:p>
            <a:r>
              <a:rPr lang="tr-TR" sz="2000" dirty="0"/>
              <a:t>Dördüncü Öncelikli Müdahale: Yaşlılıkta Tanı, Tedavi ve İzleme Hizmetlerinin Uygun ve Etkili İşlemesinin Sağlanması </a:t>
            </a:r>
          </a:p>
          <a:p>
            <a:r>
              <a:rPr lang="tr-TR" sz="2000" dirty="0"/>
              <a:t>Beşinci Öncelikli Müdahale: Sağlık Çalışanlarının, Sağlık Hizmeti Verenlerin Eğitiminin Düzenlenmesi</a:t>
            </a:r>
          </a:p>
        </p:txBody>
      </p:sp>
      <p:sp>
        <p:nvSpPr>
          <p:cNvPr id="4" name="Veri Yer Tutucusu 3">
            <a:extLst>
              <a:ext uri="{FF2B5EF4-FFF2-40B4-BE49-F238E27FC236}">
                <a16:creationId xmlns:a16="http://schemas.microsoft.com/office/drawing/2014/main" id="{9023D041-63F6-C708-9796-DF7C01606A3E}"/>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17DFF1E-F91A-B91E-41C2-8319A57BFA0D}"/>
              </a:ext>
            </a:extLst>
          </p:cNvPr>
          <p:cNvSpPr>
            <a:spLocks noGrp="1"/>
          </p:cNvSpPr>
          <p:nvPr>
            <p:ph type="sldNum" sz="quarter" idx="12"/>
          </p:nvPr>
        </p:nvSpPr>
        <p:spPr/>
        <p:txBody>
          <a:bodyPr/>
          <a:lstStyle/>
          <a:p>
            <a:fld id="{51845F5A-061D-4825-9AE9-D7794091C6CF}" type="slidenum">
              <a:rPr lang="en-US" smtClean="0"/>
              <a:t>140</a:t>
            </a:fld>
            <a:endParaRPr lang="en-US"/>
          </a:p>
        </p:txBody>
      </p:sp>
      <p:sp>
        <p:nvSpPr>
          <p:cNvPr id="7" name="Alt Bilgi Yer Tutucusu 4">
            <a:extLst>
              <a:ext uri="{FF2B5EF4-FFF2-40B4-BE49-F238E27FC236}">
                <a16:creationId xmlns:a16="http://schemas.microsoft.com/office/drawing/2014/main" id="{485C1925-FF18-2AB0-ED06-28BBDD5A0973}"/>
              </a:ext>
            </a:extLst>
          </p:cNvPr>
          <p:cNvSpPr>
            <a:spLocks noGrp="1"/>
          </p:cNvSpPr>
          <p:nvPr>
            <p:ph type="ftr" sz="quarter" idx="11"/>
          </p:nvPr>
        </p:nvSpPr>
        <p:spPr>
          <a:xfrm>
            <a:off x="2021306" y="6327942"/>
            <a:ext cx="8149389"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Tree>
    <p:extLst>
      <p:ext uri="{BB962C8B-B14F-4D97-AF65-F5344CB8AC3E}">
        <p14:creationId xmlns:p14="http://schemas.microsoft.com/office/powerpoint/2010/main" val="5855728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CA077-8D1F-5AA8-AC22-612149E244E2}"/>
              </a:ext>
            </a:extLst>
          </p:cNvPr>
          <p:cNvSpPr>
            <a:spLocks noGrp="1"/>
          </p:cNvSpPr>
          <p:nvPr>
            <p:ph type="title"/>
          </p:nvPr>
        </p:nvSpPr>
        <p:spPr/>
        <p:txBody>
          <a:bodyPr/>
          <a:lstStyle/>
          <a:p>
            <a:r>
              <a:rPr lang="tr-TR" dirty="0"/>
              <a:t>Destekleyici Müdahaleler</a:t>
            </a:r>
          </a:p>
        </p:txBody>
      </p:sp>
      <p:sp>
        <p:nvSpPr>
          <p:cNvPr id="3" name="İçerik Yer Tutucusu 2">
            <a:extLst>
              <a:ext uri="{FF2B5EF4-FFF2-40B4-BE49-F238E27FC236}">
                <a16:creationId xmlns:a16="http://schemas.microsoft.com/office/drawing/2014/main" id="{687159ED-3DE0-0029-1362-168C862C4B4E}"/>
              </a:ext>
            </a:extLst>
          </p:cNvPr>
          <p:cNvSpPr>
            <a:spLocks noGrp="1"/>
          </p:cNvSpPr>
          <p:nvPr>
            <p:ph idx="1"/>
          </p:nvPr>
        </p:nvSpPr>
        <p:spPr>
          <a:xfrm>
            <a:off x="838200" y="1690688"/>
            <a:ext cx="10515600" cy="4481512"/>
          </a:xfrm>
        </p:spPr>
        <p:txBody>
          <a:bodyPr>
            <a:normAutofit/>
          </a:bodyPr>
          <a:lstStyle/>
          <a:p>
            <a:pPr marL="0" indent="0" algn="just">
              <a:buNone/>
            </a:pPr>
            <a:r>
              <a:rPr lang="tr-TR" sz="2400" dirty="0"/>
              <a:t>Sağlıklı yaşlanma ve sağlığın sürdürülebilirliği için belirlenen destekleyici müdahaleler; </a:t>
            </a:r>
          </a:p>
          <a:p>
            <a:r>
              <a:rPr lang="tr-TR" sz="2400" dirty="0"/>
              <a:t>Birinci Destekleyici Müdahale: </a:t>
            </a:r>
            <a:r>
              <a:rPr lang="tr-TR" sz="2400" u="sng" dirty="0"/>
              <a:t>Bütün Yaşlılar İçin Gıda Maddelerine Ulaşımın ve Yeterli Beslenmenin Sağlanması </a:t>
            </a:r>
          </a:p>
          <a:p>
            <a:r>
              <a:rPr lang="tr-TR" sz="2400" dirty="0"/>
              <a:t>İkinci Destekleyici Müdahale: </a:t>
            </a:r>
            <a:r>
              <a:rPr lang="tr-TR" sz="2400" u="sng" dirty="0"/>
              <a:t>Evde Bakım Hizmetlerinin Geliştirilmesi </a:t>
            </a:r>
          </a:p>
          <a:p>
            <a:r>
              <a:rPr lang="tr-TR" sz="2400" dirty="0"/>
              <a:t>Üçüncü Destekleyici Müdahale: </a:t>
            </a:r>
            <a:r>
              <a:rPr lang="tr-TR" sz="2400" u="sng" dirty="0"/>
              <a:t>Bakım Hizmetlerine Tam Erişimin Sağlanması için Paydaş Kuruluşlar ile İşbirliğinin Sağlanması</a:t>
            </a:r>
          </a:p>
        </p:txBody>
      </p:sp>
      <p:sp>
        <p:nvSpPr>
          <p:cNvPr id="4" name="Veri Yer Tutucusu 3">
            <a:extLst>
              <a:ext uri="{FF2B5EF4-FFF2-40B4-BE49-F238E27FC236}">
                <a16:creationId xmlns:a16="http://schemas.microsoft.com/office/drawing/2014/main" id="{9023D041-63F6-C708-9796-DF7C01606A3E}"/>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17DFF1E-F91A-B91E-41C2-8319A57BFA0D}"/>
              </a:ext>
            </a:extLst>
          </p:cNvPr>
          <p:cNvSpPr>
            <a:spLocks noGrp="1"/>
          </p:cNvSpPr>
          <p:nvPr>
            <p:ph type="sldNum" sz="quarter" idx="12"/>
          </p:nvPr>
        </p:nvSpPr>
        <p:spPr/>
        <p:txBody>
          <a:bodyPr/>
          <a:lstStyle/>
          <a:p>
            <a:fld id="{51845F5A-061D-4825-9AE9-D7794091C6CF}" type="slidenum">
              <a:rPr lang="en-US" smtClean="0"/>
              <a:t>141</a:t>
            </a:fld>
            <a:endParaRPr lang="en-US"/>
          </a:p>
        </p:txBody>
      </p:sp>
      <p:sp>
        <p:nvSpPr>
          <p:cNvPr id="7" name="Alt Bilgi Yer Tutucusu 4">
            <a:extLst>
              <a:ext uri="{FF2B5EF4-FFF2-40B4-BE49-F238E27FC236}">
                <a16:creationId xmlns:a16="http://schemas.microsoft.com/office/drawing/2014/main" id="{485C1925-FF18-2AB0-ED06-28BBDD5A0973}"/>
              </a:ext>
            </a:extLst>
          </p:cNvPr>
          <p:cNvSpPr>
            <a:spLocks noGrp="1"/>
          </p:cNvSpPr>
          <p:nvPr>
            <p:ph type="ftr" sz="quarter" idx="11"/>
          </p:nvPr>
        </p:nvSpPr>
        <p:spPr>
          <a:xfrm>
            <a:off x="2021306" y="6327942"/>
            <a:ext cx="8149389"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Tree>
    <p:extLst>
      <p:ext uri="{BB962C8B-B14F-4D97-AF65-F5344CB8AC3E}">
        <p14:creationId xmlns:p14="http://schemas.microsoft.com/office/powerpoint/2010/main" val="7868116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CA077-8D1F-5AA8-AC22-612149E244E2}"/>
              </a:ext>
            </a:extLst>
          </p:cNvPr>
          <p:cNvSpPr>
            <a:spLocks noGrp="1"/>
          </p:cNvSpPr>
          <p:nvPr>
            <p:ph type="title"/>
          </p:nvPr>
        </p:nvSpPr>
        <p:spPr>
          <a:xfrm>
            <a:off x="838200" y="365126"/>
            <a:ext cx="10515600" cy="859518"/>
          </a:xfrm>
        </p:spPr>
        <p:txBody>
          <a:bodyPr>
            <a:normAutofit/>
          </a:bodyPr>
          <a:lstStyle/>
          <a:p>
            <a:r>
              <a:rPr lang="tr-TR" sz="3200" dirty="0"/>
              <a:t>Programın Hedefleri ve Stratejileri</a:t>
            </a:r>
          </a:p>
        </p:txBody>
      </p:sp>
      <p:sp>
        <p:nvSpPr>
          <p:cNvPr id="3" name="İçerik Yer Tutucusu 2">
            <a:extLst>
              <a:ext uri="{FF2B5EF4-FFF2-40B4-BE49-F238E27FC236}">
                <a16:creationId xmlns:a16="http://schemas.microsoft.com/office/drawing/2014/main" id="{687159ED-3DE0-0029-1362-168C862C4B4E}"/>
              </a:ext>
            </a:extLst>
          </p:cNvPr>
          <p:cNvSpPr>
            <a:spLocks noGrp="1"/>
          </p:cNvSpPr>
          <p:nvPr>
            <p:ph idx="1"/>
          </p:nvPr>
        </p:nvSpPr>
        <p:spPr>
          <a:xfrm>
            <a:off x="838200" y="1224645"/>
            <a:ext cx="10515600" cy="4947556"/>
          </a:xfrm>
        </p:spPr>
        <p:txBody>
          <a:bodyPr>
            <a:normAutofit/>
          </a:bodyPr>
          <a:lstStyle/>
          <a:p>
            <a:pPr marL="0" indent="0">
              <a:buNone/>
            </a:pPr>
            <a:r>
              <a:rPr lang="tr-TR" sz="2400" b="1" dirty="0"/>
              <a:t>Hedef 1- </a:t>
            </a:r>
            <a:r>
              <a:rPr lang="tr-TR" sz="2400" dirty="0"/>
              <a:t>Doğuşta beklenen yaşam süresinin uzatılması için gerekli önlemlerin alınması </a:t>
            </a:r>
          </a:p>
          <a:p>
            <a:r>
              <a:rPr lang="tr-TR" sz="2400" dirty="0"/>
              <a:t>Strateji 1 Bulaşıcı olmayan hastalıkların görülme sıklığının ve bu hastalıklardan kaynaklanan ölümlerin azaltılması </a:t>
            </a:r>
          </a:p>
          <a:p>
            <a:r>
              <a:rPr lang="tr-TR" sz="2400" dirty="0"/>
              <a:t>Strateji 2 Bulaşıcı hastalıkların görülme sıklığının ve bu hastalıklardan kaynaklanan ölümlerin azaltılması </a:t>
            </a:r>
          </a:p>
          <a:p>
            <a:pPr marL="0" indent="0">
              <a:buNone/>
            </a:pPr>
            <a:r>
              <a:rPr lang="tr-TR" sz="2400" b="1" dirty="0"/>
              <a:t>Hedef 2- </a:t>
            </a:r>
            <a:r>
              <a:rPr lang="tr-TR" sz="2400" dirty="0"/>
              <a:t>Yaşlılık döneminde yaşamın niteliğinin arttırılması </a:t>
            </a:r>
          </a:p>
          <a:p>
            <a:r>
              <a:rPr lang="tr-TR" sz="2400" dirty="0"/>
              <a:t>Strateji 1 Yaşlılık dönemindeki kronik hastalıkların tedavisi </a:t>
            </a:r>
          </a:p>
          <a:p>
            <a:r>
              <a:rPr lang="tr-TR" sz="2400" dirty="0"/>
              <a:t>Strateji 2 Yaşlılık döneminde sağlıklı beslenme ve fiziksel aktivitenin arttırılması</a:t>
            </a:r>
          </a:p>
        </p:txBody>
      </p:sp>
      <p:sp>
        <p:nvSpPr>
          <p:cNvPr id="4" name="Veri Yer Tutucusu 3">
            <a:extLst>
              <a:ext uri="{FF2B5EF4-FFF2-40B4-BE49-F238E27FC236}">
                <a16:creationId xmlns:a16="http://schemas.microsoft.com/office/drawing/2014/main" id="{9023D041-63F6-C708-9796-DF7C01606A3E}"/>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17DFF1E-F91A-B91E-41C2-8319A57BFA0D}"/>
              </a:ext>
            </a:extLst>
          </p:cNvPr>
          <p:cNvSpPr>
            <a:spLocks noGrp="1"/>
          </p:cNvSpPr>
          <p:nvPr>
            <p:ph type="sldNum" sz="quarter" idx="12"/>
          </p:nvPr>
        </p:nvSpPr>
        <p:spPr/>
        <p:txBody>
          <a:bodyPr/>
          <a:lstStyle/>
          <a:p>
            <a:fld id="{51845F5A-061D-4825-9AE9-D7794091C6CF}" type="slidenum">
              <a:rPr lang="en-US" smtClean="0"/>
              <a:t>142</a:t>
            </a:fld>
            <a:endParaRPr lang="en-US"/>
          </a:p>
        </p:txBody>
      </p:sp>
      <p:sp>
        <p:nvSpPr>
          <p:cNvPr id="7" name="Alt Bilgi Yer Tutucusu 4">
            <a:extLst>
              <a:ext uri="{FF2B5EF4-FFF2-40B4-BE49-F238E27FC236}">
                <a16:creationId xmlns:a16="http://schemas.microsoft.com/office/drawing/2014/main" id="{485C1925-FF18-2AB0-ED06-28BBDD5A0973}"/>
              </a:ext>
            </a:extLst>
          </p:cNvPr>
          <p:cNvSpPr>
            <a:spLocks noGrp="1"/>
          </p:cNvSpPr>
          <p:nvPr>
            <p:ph type="ftr" sz="quarter" idx="11"/>
          </p:nvPr>
        </p:nvSpPr>
        <p:spPr>
          <a:xfrm>
            <a:off x="2021306" y="6327942"/>
            <a:ext cx="8149389"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Tree>
    <p:extLst>
      <p:ext uri="{BB962C8B-B14F-4D97-AF65-F5344CB8AC3E}">
        <p14:creationId xmlns:p14="http://schemas.microsoft.com/office/powerpoint/2010/main" val="24642427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2CCA077-8D1F-5AA8-AC22-612149E244E2}"/>
              </a:ext>
            </a:extLst>
          </p:cNvPr>
          <p:cNvSpPr>
            <a:spLocks noGrp="1"/>
          </p:cNvSpPr>
          <p:nvPr>
            <p:ph type="title"/>
          </p:nvPr>
        </p:nvSpPr>
        <p:spPr>
          <a:xfrm>
            <a:off x="838200" y="365126"/>
            <a:ext cx="10515600" cy="859518"/>
          </a:xfrm>
        </p:spPr>
        <p:txBody>
          <a:bodyPr>
            <a:normAutofit/>
          </a:bodyPr>
          <a:lstStyle/>
          <a:p>
            <a:r>
              <a:rPr lang="tr-TR" sz="3200" dirty="0"/>
              <a:t>Programın Hedefleri ve Stratejileri</a:t>
            </a:r>
          </a:p>
        </p:txBody>
      </p:sp>
      <p:sp>
        <p:nvSpPr>
          <p:cNvPr id="3" name="İçerik Yer Tutucusu 2">
            <a:extLst>
              <a:ext uri="{FF2B5EF4-FFF2-40B4-BE49-F238E27FC236}">
                <a16:creationId xmlns:a16="http://schemas.microsoft.com/office/drawing/2014/main" id="{687159ED-3DE0-0029-1362-168C862C4B4E}"/>
              </a:ext>
            </a:extLst>
          </p:cNvPr>
          <p:cNvSpPr>
            <a:spLocks noGrp="1"/>
          </p:cNvSpPr>
          <p:nvPr>
            <p:ph idx="1"/>
          </p:nvPr>
        </p:nvSpPr>
        <p:spPr>
          <a:xfrm>
            <a:off x="838200" y="1224645"/>
            <a:ext cx="10515600" cy="4947556"/>
          </a:xfrm>
        </p:spPr>
        <p:txBody>
          <a:bodyPr>
            <a:normAutofit/>
          </a:bodyPr>
          <a:lstStyle/>
          <a:p>
            <a:pPr marL="0" indent="0">
              <a:buNone/>
            </a:pPr>
            <a:r>
              <a:rPr lang="tr-TR" sz="2400" b="1" dirty="0"/>
              <a:t>Hedef 3- </a:t>
            </a:r>
            <a:r>
              <a:rPr lang="tr-TR" sz="2400" dirty="0"/>
              <a:t>Toplumda ve yaşlı bireyler arasında sağlıklı yaşam davranışlarının geliştirilmesi </a:t>
            </a:r>
          </a:p>
          <a:p>
            <a:r>
              <a:rPr lang="tr-TR" sz="2400" dirty="0"/>
              <a:t>Strateji 1 Yaşlı bireyler arasında sağlıklı yaşam davranışları hakkında farkındalığın arttırılması </a:t>
            </a:r>
          </a:p>
          <a:p>
            <a:r>
              <a:rPr lang="tr-TR" sz="2400" dirty="0"/>
              <a:t>Strateji 2 Sağlıklı yaşlanma konusunda toplumda farkındalığın arttırılması </a:t>
            </a:r>
          </a:p>
          <a:p>
            <a:pPr marL="0" indent="0">
              <a:buNone/>
            </a:pPr>
            <a:r>
              <a:rPr lang="tr-TR" sz="2400" b="1" dirty="0"/>
              <a:t>Hedef 4- </a:t>
            </a:r>
            <a:r>
              <a:rPr lang="tr-TR" sz="2400" dirty="0"/>
              <a:t>Yaşlılara yönelik güvenli ve sağlıklı çevrenin oluşturulması için gerekli düzenlemelerin yapılması </a:t>
            </a:r>
          </a:p>
          <a:p>
            <a:r>
              <a:rPr lang="tr-TR" sz="2400" dirty="0"/>
              <a:t>Strateji 1 Yaşlı için ev içi ve dışında güvenli ve sağlıklı çevre koşullarının sağlanması</a:t>
            </a:r>
          </a:p>
        </p:txBody>
      </p:sp>
      <p:sp>
        <p:nvSpPr>
          <p:cNvPr id="4" name="Veri Yer Tutucusu 3">
            <a:extLst>
              <a:ext uri="{FF2B5EF4-FFF2-40B4-BE49-F238E27FC236}">
                <a16:creationId xmlns:a16="http://schemas.microsoft.com/office/drawing/2014/main" id="{9023D041-63F6-C708-9796-DF7C01606A3E}"/>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17DFF1E-F91A-B91E-41C2-8319A57BFA0D}"/>
              </a:ext>
            </a:extLst>
          </p:cNvPr>
          <p:cNvSpPr>
            <a:spLocks noGrp="1"/>
          </p:cNvSpPr>
          <p:nvPr>
            <p:ph type="sldNum" sz="quarter" idx="12"/>
          </p:nvPr>
        </p:nvSpPr>
        <p:spPr/>
        <p:txBody>
          <a:bodyPr/>
          <a:lstStyle/>
          <a:p>
            <a:fld id="{51845F5A-061D-4825-9AE9-D7794091C6CF}" type="slidenum">
              <a:rPr lang="en-US" smtClean="0"/>
              <a:t>143</a:t>
            </a:fld>
            <a:endParaRPr lang="en-US"/>
          </a:p>
        </p:txBody>
      </p:sp>
      <p:sp>
        <p:nvSpPr>
          <p:cNvPr id="7" name="Alt Bilgi Yer Tutucusu 4">
            <a:extLst>
              <a:ext uri="{FF2B5EF4-FFF2-40B4-BE49-F238E27FC236}">
                <a16:creationId xmlns:a16="http://schemas.microsoft.com/office/drawing/2014/main" id="{485C1925-FF18-2AB0-ED06-28BBDD5A0973}"/>
              </a:ext>
            </a:extLst>
          </p:cNvPr>
          <p:cNvSpPr>
            <a:spLocks noGrp="1"/>
          </p:cNvSpPr>
          <p:nvPr>
            <p:ph type="ftr" sz="quarter" idx="11"/>
          </p:nvPr>
        </p:nvSpPr>
        <p:spPr>
          <a:xfrm>
            <a:off x="2021306" y="6327942"/>
            <a:ext cx="8149389" cy="365125"/>
          </a:xfrm>
        </p:spPr>
        <p:txBody>
          <a:bodyPr/>
          <a:lstStyle/>
          <a:p>
            <a:r>
              <a:rPr lang="en-US" dirty="0"/>
              <a:t>T.C. </a:t>
            </a:r>
            <a:r>
              <a:rPr lang="en-US" dirty="0" err="1"/>
              <a:t>Sağlık</a:t>
            </a:r>
            <a:r>
              <a:rPr lang="en-US" dirty="0"/>
              <a:t> </a:t>
            </a:r>
            <a:r>
              <a:rPr lang="en-US" dirty="0" err="1"/>
              <a:t>Bakanlığı</a:t>
            </a:r>
            <a:r>
              <a:rPr lang="en-US" dirty="0"/>
              <a:t> (2021). Türkiye </a:t>
            </a:r>
            <a:r>
              <a:rPr lang="en-US" dirty="0" err="1"/>
              <a:t>Sağlıklı</a:t>
            </a:r>
            <a:r>
              <a:rPr lang="en-US" dirty="0"/>
              <a:t> </a:t>
            </a:r>
            <a:r>
              <a:rPr lang="en-US" dirty="0" err="1"/>
              <a:t>Yaşlanma</a:t>
            </a:r>
            <a:r>
              <a:rPr lang="en-US" dirty="0"/>
              <a:t> </a:t>
            </a:r>
            <a:r>
              <a:rPr lang="en-US" dirty="0" err="1"/>
              <a:t>Eylem</a:t>
            </a:r>
            <a:r>
              <a:rPr lang="en-US" dirty="0"/>
              <a:t> </a:t>
            </a:r>
            <a:r>
              <a:rPr lang="en-US" dirty="0" err="1"/>
              <a:t>Planı</a:t>
            </a:r>
            <a:r>
              <a:rPr lang="en-US" dirty="0"/>
              <a:t> </a:t>
            </a:r>
            <a:r>
              <a:rPr lang="en-US" dirty="0" err="1"/>
              <a:t>ve</a:t>
            </a:r>
            <a:r>
              <a:rPr lang="en-US" dirty="0"/>
              <a:t> </a:t>
            </a:r>
            <a:r>
              <a:rPr lang="en-US" dirty="0" err="1"/>
              <a:t>Uygulama</a:t>
            </a:r>
            <a:r>
              <a:rPr lang="en-US" dirty="0"/>
              <a:t> </a:t>
            </a:r>
            <a:r>
              <a:rPr lang="en-US" dirty="0" err="1"/>
              <a:t>Programı</a:t>
            </a:r>
            <a:r>
              <a:rPr lang="en-US" dirty="0"/>
              <a:t> 2021-2026. Ankara. </a:t>
            </a:r>
          </a:p>
        </p:txBody>
      </p:sp>
    </p:spTree>
    <p:extLst>
      <p:ext uri="{BB962C8B-B14F-4D97-AF65-F5344CB8AC3E}">
        <p14:creationId xmlns:p14="http://schemas.microsoft.com/office/powerpoint/2010/main" val="13850328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11E4ED-6D7C-B5DC-27DB-EACE92DE1719}"/>
              </a:ext>
            </a:extLst>
          </p:cNvPr>
          <p:cNvSpPr>
            <a:spLocks noGrp="1"/>
          </p:cNvSpPr>
          <p:nvPr>
            <p:ph type="title"/>
          </p:nvPr>
        </p:nvSpPr>
        <p:spPr>
          <a:xfrm>
            <a:off x="0" y="365125"/>
            <a:ext cx="11353800" cy="826861"/>
          </a:xfrm>
        </p:spPr>
        <p:txBody>
          <a:bodyPr/>
          <a:lstStyle/>
          <a:p>
            <a:pPr algn="ctr"/>
            <a:r>
              <a:rPr lang="tr-TR" dirty="0"/>
              <a:t>Kaynaklar-1</a:t>
            </a:r>
          </a:p>
        </p:txBody>
      </p:sp>
      <p:sp>
        <p:nvSpPr>
          <p:cNvPr id="3" name="İçerik Yer Tutucusu 2">
            <a:extLst>
              <a:ext uri="{FF2B5EF4-FFF2-40B4-BE49-F238E27FC236}">
                <a16:creationId xmlns:a16="http://schemas.microsoft.com/office/drawing/2014/main" id="{B305B056-F21D-AB6D-3345-D0C4E66D9017}"/>
              </a:ext>
            </a:extLst>
          </p:cNvPr>
          <p:cNvSpPr>
            <a:spLocks noGrp="1"/>
          </p:cNvSpPr>
          <p:nvPr>
            <p:ph idx="1"/>
          </p:nvPr>
        </p:nvSpPr>
        <p:spPr>
          <a:xfrm>
            <a:off x="1" y="1191986"/>
            <a:ext cx="12192000" cy="5164364"/>
          </a:xfrm>
        </p:spPr>
        <p:txBody>
          <a:bodyPr>
            <a:noAutofit/>
          </a:bodyPr>
          <a:lstStyle/>
          <a:p>
            <a:pPr>
              <a:buFont typeface="Wingdings" panose="05000000000000000000" pitchFamily="2" charset="2"/>
              <a:buChar char="ü"/>
            </a:pPr>
            <a:r>
              <a:rPr lang="tr-TR" sz="2000" dirty="0"/>
              <a:t>T.C. Sağlık Bakanlığı (2017). Türkiye Bulaşıcı Olmayan Hastalıklar Çok Paydaşlı Eylem Planı 2017–2025. Ankara. </a:t>
            </a:r>
            <a:r>
              <a:rPr lang="tr-TR" sz="2000" dirty="0">
                <a:hlinkClick r:id="rId2"/>
              </a:rPr>
              <a:t>https://www.euro.who.int/__data/assets/pdf_file/0006/346695/BOH_TR.pdf</a:t>
            </a:r>
            <a:r>
              <a:rPr lang="tr-TR" sz="2000" dirty="0"/>
              <a:t> Erişim Tarihi: 26.01.2023</a:t>
            </a:r>
          </a:p>
          <a:p>
            <a:pPr>
              <a:buFont typeface="Wingdings" panose="05000000000000000000" pitchFamily="2" charset="2"/>
              <a:buChar char="ü"/>
            </a:pPr>
            <a:r>
              <a:rPr lang="tr-TR" sz="2000" dirty="0"/>
              <a:t>Dünya Sağlık Örgütü</a:t>
            </a:r>
            <a:r>
              <a:rPr lang="en-US" sz="2000" dirty="0"/>
              <a:t> 2013. </a:t>
            </a:r>
            <a:r>
              <a:rPr lang="en-US" sz="2000" dirty="0" err="1"/>
              <a:t>Bulaşıcı</a:t>
            </a:r>
            <a:r>
              <a:rPr lang="en-US" sz="2000" dirty="0"/>
              <a:t> </a:t>
            </a:r>
            <a:r>
              <a:rPr lang="en-US" sz="2000" dirty="0" err="1"/>
              <a:t>olmayan</a:t>
            </a:r>
            <a:r>
              <a:rPr lang="en-US" sz="2000" dirty="0"/>
              <a:t> </a:t>
            </a:r>
            <a:r>
              <a:rPr lang="en-US" sz="2000" dirty="0" err="1"/>
              <a:t>hastalıkların</a:t>
            </a:r>
            <a:r>
              <a:rPr lang="en-US" sz="2000" dirty="0"/>
              <a:t> </a:t>
            </a:r>
            <a:r>
              <a:rPr lang="en-US" sz="2000" dirty="0" err="1"/>
              <a:t>önlenmesine</a:t>
            </a:r>
            <a:r>
              <a:rPr lang="en-US" sz="2000" dirty="0"/>
              <a:t> </a:t>
            </a:r>
            <a:r>
              <a:rPr lang="en-US" sz="2000" dirty="0" err="1"/>
              <a:t>ve</a:t>
            </a:r>
            <a:r>
              <a:rPr lang="en-US" sz="2000" dirty="0"/>
              <a:t> </a:t>
            </a:r>
            <a:r>
              <a:rPr lang="en-US" sz="2000" dirty="0" err="1"/>
              <a:t>kontrolüne</a:t>
            </a:r>
            <a:r>
              <a:rPr lang="en-US" sz="2000" dirty="0"/>
              <a:t> </a:t>
            </a:r>
            <a:r>
              <a:rPr lang="en-US" sz="2000" dirty="0" err="1"/>
              <a:t>ilişkin</a:t>
            </a:r>
            <a:r>
              <a:rPr lang="en-US" sz="2000" dirty="0"/>
              <a:t> </a:t>
            </a:r>
            <a:r>
              <a:rPr lang="en-US" sz="2000" dirty="0" err="1"/>
              <a:t>küresel</a:t>
            </a:r>
            <a:r>
              <a:rPr lang="en-US" sz="2000" dirty="0"/>
              <a:t> </a:t>
            </a:r>
            <a:r>
              <a:rPr lang="en-US" sz="2000" dirty="0" err="1"/>
              <a:t>eylem</a:t>
            </a:r>
            <a:r>
              <a:rPr lang="en-US" sz="2000" dirty="0"/>
              <a:t> </a:t>
            </a:r>
            <a:r>
              <a:rPr lang="en-US" sz="2000" dirty="0" err="1"/>
              <a:t>planı</a:t>
            </a:r>
            <a:r>
              <a:rPr lang="en-US" sz="2000" dirty="0"/>
              <a:t> 2013-2020.</a:t>
            </a:r>
            <a:r>
              <a:rPr lang="tr-TR" sz="2000" dirty="0"/>
              <a:t> </a:t>
            </a:r>
          </a:p>
          <a:p>
            <a:pPr>
              <a:buFont typeface="Wingdings" panose="05000000000000000000" pitchFamily="2" charset="2"/>
              <a:buChar char="ü"/>
            </a:pPr>
            <a:r>
              <a:rPr lang="tr-TR" sz="2000" dirty="0"/>
              <a:t>Çöl M. &amp; Öztürk ENY. (2022). Halk Sağlığı Açısından Bulaşıcı Olmayan Hastalıklar. Ankara Üniversitesi Tıp Fakültesi Halk Sağlığı Anabilim Dalı Yayınları No: 475. Ankara.</a:t>
            </a:r>
          </a:p>
          <a:p>
            <a:pPr>
              <a:buFont typeface="Wingdings" panose="05000000000000000000" pitchFamily="2" charset="2"/>
              <a:buChar char="ü"/>
            </a:pPr>
            <a:r>
              <a:rPr lang="tr-TR" sz="2000" dirty="0"/>
              <a:t>DSÖ. Global </a:t>
            </a:r>
            <a:r>
              <a:rPr lang="tr-TR" sz="2000" dirty="0" err="1"/>
              <a:t>Hearts</a:t>
            </a:r>
            <a:r>
              <a:rPr lang="tr-TR" sz="2000" dirty="0"/>
              <a:t> </a:t>
            </a:r>
            <a:r>
              <a:rPr lang="tr-TR" sz="2000" dirty="0" err="1"/>
              <a:t>Initiative</a:t>
            </a:r>
            <a:r>
              <a:rPr lang="tr-TR" sz="2000" dirty="0"/>
              <a:t>. </a:t>
            </a:r>
            <a:r>
              <a:rPr lang="tr-TR" sz="2000" dirty="0">
                <a:hlinkClick r:id="rId3"/>
              </a:rPr>
              <a:t>https://www.who.int/news/item/15-09-2016-global-hearts-initiative</a:t>
            </a:r>
            <a:r>
              <a:rPr lang="tr-TR" sz="2000" dirty="0"/>
              <a:t> Erişim Tarihi: 27.01.2023</a:t>
            </a:r>
          </a:p>
          <a:p>
            <a:pPr>
              <a:buFont typeface="Wingdings" panose="05000000000000000000" pitchFamily="2" charset="2"/>
              <a:buChar char="ü"/>
            </a:pPr>
            <a:r>
              <a:rPr lang="tr-TR" sz="2000" dirty="0"/>
              <a:t>T.C. Sağlık Bakanlığı (2018). Tütün Kontrolü Strateji Belgesi ve Eylem Planı (2018-2023). Ankara.</a:t>
            </a:r>
          </a:p>
          <a:p>
            <a:pPr>
              <a:buFont typeface="Wingdings" panose="05000000000000000000" pitchFamily="2" charset="2"/>
              <a:buChar char="ü"/>
            </a:pPr>
            <a:r>
              <a:rPr lang="tr-TR" sz="2000" dirty="0"/>
              <a:t>T.C. Sağlık Bakanlığı Halk Sağlığı Genel Müdürlüğü Resmi web sitesi. </a:t>
            </a:r>
            <a:r>
              <a:rPr lang="tr-TR" sz="2000" dirty="0">
                <a:hlinkClick r:id="rId4"/>
              </a:rPr>
              <a:t>https://hsgm.saglik.gov.tr/tr/kronikhastaliklar-haberler.html</a:t>
            </a:r>
            <a:r>
              <a:rPr lang="tr-TR" sz="2000" dirty="0"/>
              <a:t> Erişim Tarihi: 28.01.2023</a:t>
            </a:r>
          </a:p>
          <a:p>
            <a:pPr>
              <a:buFont typeface="Wingdings" panose="05000000000000000000" pitchFamily="2" charset="2"/>
              <a:buChar char="ü"/>
            </a:pPr>
            <a:r>
              <a:rPr lang="tr-TR" sz="2000" dirty="0"/>
              <a:t>Kronik Hastalıklar ve Yaşlı Sağlığı Dairesi Başkanlığı (2018). Bulaşıcı Olmayan Hastalıklar Önleme Ve Kontrol Programlarının Yönetimi. </a:t>
            </a:r>
          </a:p>
        </p:txBody>
      </p:sp>
      <p:sp>
        <p:nvSpPr>
          <p:cNvPr id="6" name="Slayt Numarası Yer Tutucusu 5">
            <a:extLst>
              <a:ext uri="{FF2B5EF4-FFF2-40B4-BE49-F238E27FC236}">
                <a16:creationId xmlns:a16="http://schemas.microsoft.com/office/drawing/2014/main" id="{F3BF0B81-AF69-C8F0-3AB8-254716DF1B81}"/>
              </a:ext>
            </a:extLst>
          </p:cNvPr>
          <p:cNvSpPr>
            <a:spLocks noGrp="1"/>
          </p:cNvSpPr>
          <p:nvPr>
            <p:ph type="sldNum" sz="quarter" idx="12"/>
          </p:nvPr>
        </p:nvSpPr>
        <p:spPr/>
        <p:txBody>
          <a:bodyPr/>
          <a:lstStyle/>
          <a:p>
            <a:fld id="{51845F5A-061D-4825-9AE9-D7794091C6CF}" type="slidenum">
              <a:rPr lang="en-US" smtClean="0"/>
              <a:t>144</a:t>
            </a:fld>
            <a:endParaRPr lang="en-US" dirty="0"/>
          </a:p>
        </p:txBody>
      </p:sp>
    </p:spTree>
    <p:extLst>
      <p:ext uri="{BB962C8B-B14F-4D97-AF65-F5344CB8AC3E}">
        <p14:creationId xmlns:p14="http://schemas.microsoft.com/office/powerpoint/2010/main" val="16734212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11E4ED-6D7C-B5DC-27DB-EACE92DE1719}"/>
              </a:ext>
            </a:extLst>
          </p:cNvPr>
          <p:cNvSpPr>
            <a:spLocks noGrp="1"/>
          </p:cNvSpPr>
          <p:nvPr>
            <p:ph type="title"/>
          </p:nvPr>
        </p:nvSpPr>
        <p:spPr>
          <a:xfrm>
            <a:off x="0" y="365125"/>
            <a:ext cx="11353800" cy="826861"/>
          </a:xfrm>
        </p:spPr>
        <p:txBody>
          <a:bodyPr/>
          <a:lstStyle/>
          <a:p>
            <a:pPr algn="ctr"/>
            <a:r>
              <a:rPr lang="tr-TR" dirty="0"/>
              <a:t>Kaynaklar-1</a:t>
            </a:r>
          </a:p>
        </p:txBody>
      </p:sp>
      <p:sp>
        <p:nvSpPr>
          <p:cNvPr id="3" name="İçerik Yer Tutucusu 2">
            <a:extLst>
              <a:ext uri="{FF2B5EF4-FFF2-40B4-BE49-F238E27FC236}">
                <a16:creationId xmlns:a16="http://schemas.microsoft.com/office/drawing/2014/main" id="{B305B056-F21D-AB6D-3345-D0C4E66D9017}"/>
              </a:ext>
            </a:extLst>
          </p:cNvPr>
          <p:cNvSpPr>
            <a:spLocks noGrp="1"/>
          </p:cNvSpPr>
          <p:nvPr>
            <p:ph idx="1"/>
          </p:nvPr>
        </p:nvSpPr>
        <p:spPr>
          <a:xfrm>
            <a:off x="1" y="1191986"/>
            <a:ext cx="12192000" cy="5164364"/>
          </a:xfrm>
        </p:spPr>
        <p:txBody>
          <a:bodyPr>
            <a:noAutofit/>
          </a:bodyPr>
          <a:lstStyle/>
          <a:p>
            <a:pPr>
              <a:buFont typeface="Wingdings" panose="05000000000000000000" pitchFamily="2" charset="2"/>
              <a:buChar char="ü"/>
            </a:pPr>
            <a:r>
              <a:rPr lang="tr-TR" sz="2000" dirty="0"/>
              <a:t>T.C. Sağlık Bakanlığı Sağlık Bilgi Sistemleri Genel Müdürlüğü (2021). Sağlık İstatistikleri Yıllığı 2019. Ankara. </a:t>
            </a:r>
            <a:r>
              <a:rPr lang="tr-TR" sz="2000" dirty="0">
                <a:hlinkClick r:id="rId2"/>
              </a:rPr>
              <a:t>https://sbsgm.saglik.gov.tr/Eklenti/40564/0/saglik-istatistikleri-yilligi-2019pdf.pdf</a:t>
            </a:r>
            <a:r>
              <a:rPr lang="tr-TR" sz="2000" dirty="0"/>
              <a:t> Erişim Tarihi: 28.01.2023</a:t>
            </a:r>
          </a:p>
          <a:p>
            <a:pPr>
              <a:buFont typeface="Wingdings" panose="05000000000000000000" pitchFamily="2" charset="2"/>
              <a:buChar char="ü"/>
            </a:pPr>
            <a:r>
              <a:rPr lang="tr-TR" sz="2000" dirty="0"/>
              <a:t>T.C. Sağlık Bakanlığı (2019). </a:t>
            </a:r>
            <a:r>
              <a:rPr lang="en-US" sz="2000" dirty="0"/>
              <a:t>Türkiye </a:t>
            </a:r>
            <a:r>
              <a:rPr lang="en-US" sz="2000" dirty="0" err="1"/>
              <a:t>Sağlıklı</a:t>
            </a:r>
            <a:r>
              <a:rPr lang="en-US" sz="2000" dirty="0"/>
              <a:t> </a:t>
            </a:r>
            <a:r>
              <a:rPr lang="en-US" sz="2000" dirty="0" err="1"/>
              <a:t>Beslenme</a:t>
            </a:r>
            <a:r>
              <a:rPr lang="en-US" sz="2000" dirty="0"/>
              <a:t> </a:t>
            </a:r>
            <a:r>
              <a:rPr lang="en-US" sz="2000" dirty="0" err="1"/>
              <a:t>ve</a:t>
            </a:r>
            <a:r>
              <a:rPr lang="en-US" sz="2000" dirty="0"/>
              <a:t> </a:t>
            </a:r>
            <a:r>
              <a:rPr lang="en-US" sz="2000" dirty="0" err="1"/>
              <a:t>Hareketli</a:t>
            </a:r>
            <a:r>
              <a:rPr lang="en-US" sz="2000" dirty="0"/>
              <a:t> Hayat </a:t>
            </a:r>
            <a:r>
              <a:rPr lang="en-US" sz="2000" dirty="0" err="1"/>
              <a:t>Programı</a:t>
            </a:r>
            <a:r>
              <a:rPr lang="en-US" sz="2000" dirty="0"/>
              <a:t> </a:t>
            </a:r>
            <a:r>
              <a:rPr lang="en-US" sz="2000" dirty="0" err="1"/>
              <a:t>Yetişkin</a:t>
            </a:r>
            <a:r>
              <a:rPr lang="en-US" sz="2000" dirty="0"/>
              <a:t> </a:t>
            </a:r>
            <a:r>
              <a:rPr lang="en-US" sz="2000" dirty="0" err="1"/>
              <a:t>ve</a:t>
            </a:r>
            <a:r>
              <a:rPr lang="en-US" sz="2000" dirty="0"/>
              <a:t> </a:t>
            </a:r>
            <a:r>
              <a:rPr lang="en-US" sz="2000" dirty="0" err="1"/>
              <a:t>Çocukluk</a:t>
            </a:r>
            <a:r>
              <a:rPr lang="en-US" sz="2000" dirty="0"/>
              <a:t> </a:t>
            </a:r>
            <a:r>
              <a:rPr lang="en-US" sz="2000" dirty="0" err="1"/>
              <a:t>Çağı</a:t>
            </a:r>
            <a:r>
              <a:rPr lang="en-US" sz="2000" dirty="0"/>
              <a:t> </a:t>
            </a:r>
            <a:r>
              <a:rPr lang="en-US" sz="2000" dirty="0" err="1"/>
              <a:t>Obezitesinin</a:t>
            </a:r>
            <a:r>
              <a:rPr lang="en-US" sz="2000" dirty="0"/>
              <a:t> </a:t>
            </a:r>
            <a:r>
              <a:rPr lang="en-US" sz="2000" dirty="0" err="1"/>
              <a:t>Önlenmesi</a:t>
            </a:r>
            <a:r>
              <a:rPr lang="en-US" sz="2000" dirty="0"/>
              <a:t> </a:t>
            </a:r>
            <a:r>
              <a:rPr lang="en-US" sz="2000" dirty="0" err="1"/>
              <a:t>ve</a:t>
            </a:r>
            <a:r>
              <a:rPr lang="en-US" sz="2000" dirty="0"/>
              <a:t> </a:t>
            </a:r>
            <a:r>
              <a:rPr lang="en-US" sz="2000" dirty="0" err="1"/>
              <a:t>Fiziksel</a:t>
            </a:r>
            <a:r>
              <a:rPr lang="en-US" sz="2000" dirty="0"/>
              <a:t> </a:t>
            </a:r>
            <a:r>
              <a:rPr lang="en-US" sz="2000" dirty="0" err="1"/>
              <a:t>Aktivite</a:t>
            </a:r>
            <a:r>
              <a:rPr lang="en-US" sz="2000" dirty="0"/>
              <a:t> </a:t>
            </a:r>
            <a:r>
              <a:rPr lang="en-US" sz="2000" dirty="0" err="1"/>
              <a:t>Eylem</a:t>
            </a:r>
            <a:r>
              <a:rPr lang="en-US" sz="2000" dirty="0"/>
              <a:t> </a:t>
            </a:r>
            <a:r>
              <a:rPr lang="en-US" sz="2000" dirty="0" err="1"/>
              <a:t>Planı</a:t>
            </a:r>
            <a:r>
              <a:rPr lang="en-US" sz="2000" dirty="0"/>
              <a:t> 2019-2023</a:t>
            </a:r>
            <a:r>
              <a:rPr lang="tr-TR" sz="2000" dirty="0"/>
              <a:t>. Ankara </a:t>
            </a:r>
            <a:r>
              <a:rPr lang="tr-TR" sz="2000" dirty="0">
                <a:hlinkClick r:id="rId3"/>
              </a:rPr>
              <a:t>https://hsgm.saglik.gov.tr/depo/birimler/saglikli-beslenme-hareketli-hayat-db/beslenme_konsey/Eylem_Plani_.pdf</a:t>
            </a:r>
            <a:r>
              <a:rPr lang="tr-TR" sz="2000" dirty="0"/>
              <a:t> Erişim Tarihi: 28.01.2023</a:t>
            </a:r>
          </a:p>
          <a:p>
            <a:pPr>
              <a:buFont typeface="Wingdings" panose="05000000000000000000" pitchFamily="2" charset="2"/>
              <a:buChar char="ü"/>
            </a:pPr>
            <a:r>
              <a:rPr lang="tr-TR" sz="2000" dirty="0"/>
              <a:t> T.C. Sağlık Bakanlığı (2018). Türkiye Aşırı Tuz Tüketiminin Azaltılması Programı (2017-2021). Ankara. </a:t>
            </a:r>
            <a:r>
              <a:rPr lang="tr-TR" sz="2000" dirty="0">
                <a:hlinkClick r:id="rId4"/>
              </a:rPr>
              <a:t>https://hsgm.saglik.gov.tr/depo/birimler/saglikli-beslenme-hareketli-hayat-db/Yayinlar/programlar/turkiyede-tuz-tuketiminin-azaltilmasi-programi-2017-2021.pdf</a:t>
            </a:r>
            <a:r>
              <a:rPr lang="tr-TR" sz="2000" dirty="0"/>
              <a:t> Erişim Tarihi: 28.01.2023</a:t>
            </a:r>
          </a:p>
          <a:p>
            <a:pPr>
              <a:buFont typeface="Wingdings" panose="05000000000000000000" pitchFamily="2" charset="2"/>
              <a:buChar char="ü"/>
            </a:pPr>
            <a:r>
              <a:rPr lang="tr-TR" sz="2000" dirty="0"/>
              <a:t> T.C. Sağlık Bakanlığı, Türkiye Halk Sağlığı Kurumu (2014). Türkiye Diyabet Programı (2015-2020). Ankara. Yayın </a:t>
            </a:r>
            <a:r>
              <a:rPr lang="tr-TR" sz="2000" dirty="0" err="1"/>
              <a:t>no</a:t>
            </a:r>
            <a:r>
              <a:rPr lang="tr-TR" sz="2000" dirty="0"/>
              <a:t>: 816. </a:t>
            </a:r>
            <a:r>
              <a:rPr lang="tr-TR" sz="2000" dirty="0">
                <a:hlinkClick r:id="rId5"/>
              </a:rPr>
              <a:t>https://hsgm.saglik.gov.tr/depo/birimler/saglikli-beslenme-hareketli-hayat-db/Yayinlar/programlar/Turkiye-Diyabet-Programi.pdf</a:t>
            </a:r>
            <a:r>
              <a:rPr lang="tr-TR" sz="2000" dirty="0"/>
              <a:t> Erişim Tarihi: 27.01.2023</a:t>
            </a:r>
          </a:p>
        </p:txBody>
      </p:sp>
      <p:sp>
        <p:nvSpPr>
          <p:cNvPr id="6" name="Slayt Numarası Yer Tutucusu 5">
            <a:extLst>
              <a:ext uri="{FF2B5EF4-FFF2-40B4-BE49-F238E27FC236}">
                <a16:creationId xmlns:a16="http://schemas.microsoft.com/office/drawing/2014/main" id="{F3BF0B81-AF69-C8F0-3AB8-254716DF1B81}"/>
              </a:ext>
            </a:extLst>
          </p:cNvPr>
          <p:cNvSpPr>
            <a:spLocks noGrp="1"/>
          </p:cNvSpPr>
          <p:nvPr>
            <p:ph type="sldNum" sz="quarter" idx="12"/>
          </p:nvPr>
        </p:nvSpPr>
        <p:spPr/>
        <p:txBody>
          <a:bodyPr/>
          <a:lstStyle/>
          <a:p>
            <a:fld id="{51845F5A-061D-4825-9AE9-D7794091C6CF}" type="slidenum">
              <a:rPr lang="en-US" smtClean="0"/>
              <a:t>145</a:t>
            </a:fld>
            <a:endParaRPr lang="en-US" dirty="0"/>
          </a:p>
        </p:txBody>
      </p:sp>
    </p:spTree>
    <p:extLst>
      <p:ext uri="{BB962C8B-B14F-4D97-AF65-F5344CB8AC3E}">
        <p14:creationId xmlns:p14="http://schemas.microsoft.com/office/powerpoint/2010/main" val="5629733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11E4ED-6D7C-B5DC-27DB-EACE92DE1719}"/>
              </a:ext>
            </a:extLst>
          </p:cNvPr>
          <p:cNvSpPr>
            <a:spLocks noGrp="1"/>
          </p:cNvSpPr>
          <p:nvPr>
            <p:ph type="title"/>
          </p:nvPr>
        </p:nvSpPr>
        <p:spPr>
          <a:xfrm>
            <a:off x="0" y="365125"/>
            <a:ext cx="11353800" cy="826861"/>
          </a:xfrm>
        </p:spPr>
        <p:txBody>
          <a:bodyPr/>
          <a:lstStyle/>
          <a:p>
            <a:pPr algn="ctr"/>
            <a:r>
              <a:rPr lang="tr-TR" dirty="0"/>
              <a:t>Kaynaklar-3</a:t>
            </a:r>
          </a:p>
        </p:txBody>
      </p:sp>
      <p:sp>
        <p:nvSpPr>
          <p:cNvPr id="3" name="İçerik Yer Tutucusu 2">
            <a:extLst>
              <a:ext uri="{FF2B5EF4-FFF2-40B4-BE49-F238E27FC236}">
                <a16:creationId xmlns:a16="http://schemas.microsoft.com/office/drawing/2014/main" id="{B305B056-F21D-AB6D-3345-D0C4E66D9017}"/>
              </a:ext>
            </a:extLst>
          </p:cNvPr>
          <p:cNvSpPr>
            <a:spLocks noGrp="1"/>
          </p:cNvSpPr>
          <p:nvPr>
            <p:ph idx="1"/>
          </p:nvPr>
        </p:nvSpPr>
        <p:spPr>
          <a:xfrm>
            <a:off x="1" y="1191986"/>
            <a:ext cx="12192000" cy="5164364"/>
          </a:xfrm>
        </p:spPr>
        <p:txBody>
          <a:bodyPr>
            <a:noAutofit/>
          </a:bodyPr>
          <a:lstStyle/>
          <a:p>
            <a:pPr>
              <a:buFont typeface="Wingdings" panose="05000000000000000000" pitchFamily="2" charset="2"/>
              <a:buChar char="ü"/>
            </a:pPr>
            <a:r>
              <a:rPr lang="tr-TR" sz="2000" dirty="0"/>
              <a:t>T.C. Sağlık Bakanlığı (2018). Türkiye Böbrek Hastalıkları Önleme ve Kontrol Programı 2018-2023. Ankara. </a:t>
            </a:r>
            <a:r>
              <a:rPr lang="tr-TR" sz="2000" dirty="0">
                <a:hlinkClick r:id="rId2"/>
              </a:rPr>
              <a:t>https://hsgm.saglik.gov.tr/depo/birimler/kronik-hastaliklar-engelli-db/hastaliklar/bobrek_hastaliklari/kitap_ve_makaleler/Turkiye_Bobrek_Hastaliklari_Onleme_ve_Kontrol_Programi_2018-2023.pdf</a:t>
            </a:r>
            <a:r>
              <a:rPr lang="tr-TR" sz="2000" dirty="0"/>
              <a:t> Erişim Tarihi: 27.01.2023</a:t>
            </a:r>
          </a:p>
          <a:p>
            <a:pPr>
              <a:buFont typeface="Wingdings" panose="05000000000000000000" pitchFamily="2" charset="2"/>
              <a:buChar char="ü"/>
            </a:pPr>
            <a:r>
              <a:rPr lang="tr-TR" sz="2000" dirty="0"/>
              <a:t>T.C. Sağlık Bakanlığı (2018). Türkiye Kronik Hava Yolu Hastalıkları Önleme ve Kontrol Programı 2018-2023. Ankara. </a:t>
            </a:r>
            <a:r>
              <a:rPr lang="tr-TR" sz="2000" dirty="0">
                <a:hlinkClick r:id="rId3"/>
              </a:rPr>
              <a:t>https://hsgm.saglik.gov.tr/depo/birimler/kronik-hastaliklar-engelli-db/hastaliklar/kronik_havayolu/kitap_ve_makaleler/Turkiye_Kronik_Hava_Yolu_Hastaliklari_Onleme_ve_Kontrol_Programi_2018-2023.pdf</a:t>
            </a:r>
            <a:r>
              <a:rPr lang="tr-TR" sz="2000" dirty="0"/>
              <a:t> Erişim Tarihi: 29.01.2023Çalışkan S. &amp; </a:t>
            </a:r>
            <a:r>
              <a:rPr lang="tr-TR" sz="2000" dirty="0" err="1"/>
              <a:t>Metintaş</a:t>
            </a:r>
            <a:r>
              <a:rPr lang="tr-TR" sz="2000" dirty="0"/>
              <a:t> S. (2018). Dünyada Tütün Kontrol Uygulamalarının Küresel Ölçekte Değerlendirilmesi. Türk Dünyası Uygulama ve Araştırma Merkezi Halk Sağlığı Dergisi. 2018; 3(1),32-41.</a:t>
            </a:r>
          </a:p>
          <a:p>
            <a:pPr>
              <a:buFont typeface="Wingdings" panose="05000000000000000000" pitchFamily="2" charset="2"/>
              <a:buChar char="ü"/>
            </a:pPr>
            <a:r>
              <a:rPr lang="tr-TR" sz="2000" dirty="0"/>
              <a:t>T.C. Sağlık Bakanlığı (2021). Türkiye Kalp ve Damar Hastalıkları Önleme ve Kontrol Programı (2021-2026). Ankara. </a:t>
            </a:r>
            <a:r>
              <a:rPr lang="tr-TR" sz="2000" dirty="0">
                <a:hlinkClick r:id="rId4"/>
              </a:rPr>
              <a:t>https://hsgm.saglik.gov.tr/depo/birimler/kronik-hastaliklar-engelli-db/hastaliklar/kalpvedamar/kitap_ve_makale/KalpDamarEylemPlani_2021-2026.pdf</a:t>
            </a:r>
            <a:r>
              <a:rPr lang="tr-TR" sz="2000" dirty="0"/>
              <a:t> Erişim Tarihi: 29.01.2023</a:t>
            </a:r>
            <a:endParaRPr lang="tr-TR" sz="2000" b="0" i="0" dirty="0">
              <a:solidFill>
                <a:srgbClr val="000000"/>
              </a:solidFill>
              <a:effectLst/>
            </a:endParaRPr>
          </a:p>
          <a:p>
            <a:pPr>
              <a:buFont typeface="Wingdings" panose="05000000000000000000" pitchFamily="2" charset="2"/>
              <a:buChar char="ü"/>
            </a:pPr>
            <a:endParaRPr lang="tr-TR" sz="2000" dirty="0"/>
          </a:p>
        </p:txBody>
      </p:sp>
      <p:sp>
        <p:nvSpPr>
          <p:cNvPr id="6" name="Slayt Numarası Yer Tutucusu 5">
            <a:extLst>
              <a:ext uri="{FF2B5EF4-FFF2-40B4-BE49-F238E27FC236}">
                <a16:creationId xmlns:a16="http://schemas.microsoft.com/office/drawing/2014/main" id="{F3BF0B81-AF69-C8F0-3AB8-254716DF1B81}"/>
              </a:ext>
            </a:extLst>
          </p:cNvPr>
          <p:cNvSpPr>
            <a:spLocks noGrp="1"/>
          </p:cNvSpPr>
          <p:nvPr>
            <p:ph type="sldNum" sz="quarter" idx="12"/>
          </p:nvPr>
        </p:nvSpPr>
        <p:spPr/>
        <p:txBody>
          <a:bodyPr/>
          <a:lstStyle/>
          <a:p>
            <a:fld id="{51845F5A-061D-4825-9AE9-D7794091C6CF}" type="slidenum">
              <a:rPr lang="en-US" smtClean="0"/>
              <a:t>146</a:t>
            </a:fld>
            <a:endParaRPr lang="en-US" dirty="0"/>
          </a:p>
        </p:txBody>
      </p:sp>
    </p:spTree>
    <p:extLst>
      <p:ext uri="{BB962C8B-B14F-4D97-AF65-F5344CB8AC3E}">
        <p14:creationId xmlns:p14="http://schemas.microsoft.com/office/powerpoint/2010/main" val="304140256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11E4ED-6D7C-B5DC-27DB-EACE92DE1719}"/>
              </a:ext>
            </a:extLst>
          </p:cNvPr>
          <p:cNvSpPr>
            <a:spLocks noGrp="1"/>
          </p:cNvSpPr>
          <p:nvPr>
            <p:ph type="title"/>
          </p:nvPr>
        </p:nvSpPr>
        <p:spPr>
          <a:xfrm>
            <a:off x="0" y="365125"/>
            <a:ext cx="11353800" cy="826861"/>
          </a:xfrm>
        </p:spPr>
        <p:txBody>
          <a:bodyPr/>
          <a:lstStyle/>
          <a:p>
            <a:pPr algn="ctr"/>
            <a:r>
              <a:rPr lang="tr-TR" dirty="0"/>
              <a:t>Kaynaklar-4</a:t>
            </a:r>
          </a:p>
        </p:txBody>
      </p:sp>
      <p:sp>
        <p:nvSpPr>
          <p:cNvPr id="3" name="İçerik Yer Tutucusu 2">
            <a:extLst>
              <a:ext uri="{FF2B5EF4-FFF2-40B4-BE49-F238E27FC236}">
                <a16:creationId xmlns:a16="http://schemas.microsoft.com/office/drawing/2014/main" id="{B305B056-F21D-AB6D-3345-D0C4E66D9017}"/>
              </a:ext>
            </a:extLst>
          </p:cNvPr>
          <p:cNvSpPr>
            <a:spLocks noGrp="1"/>
          </p:cNvSpPr>
          <p:nvPr>
            <p:ph idx="1"/>
          </p:nvPr>
        </p:nvSpPr>
        <p:spPr>
          <a:xfrm>
            <a:off x="1" y="1191986"/>
            <a:ext cx="12192000" cy="5164364"/>
          </a:xfrm>
        </p:spPr>
        <p:txBody>
          <a:bodyPr>
            <a:noAutofit/>
          </a:bodyPr>
          <a:lstStyle/>
          <a:p>
            <a:pPr>
              <a:buFont typeface="Wingdings" panose="05000000000000000000" pitchFamily="2" charset="2"/>
              <a:buChar char="ü"/>
            </a:pPr>
            <a:r>
              <a:rPr lang="en-US" sz="2000" dirty="0" err="1"/>
              <a:t>Öztek</a:t>
            </a:r>
            <a:r>
              <a:rPr lang="en-US" sz="2000" dirty="0"/>
              <a:t>, Z. (2020). </a:t>
            </a:r>
            <a:r>
              <a:rPr lang="en-US" sz="2000" dirty="0" err="1"/>
              <a:t>Halk</a:t>
            </a:r>
            <a:r>
              <a:rPr lang="en-US" sz="2000" dirty="0"/>
              <a:t> </a:t>
            </a:r>
            <a:r>
              <a:rPr lang="en-US" sz="2000" dirty="0" err="1"/>
              <a:t>Sağlığı</a:t>
            </a:r>
            <a:r>
              <a:rPr lang="en-US" sz="2000" dirty="0"/>
              <a:t> </a:t>
            </a:r>
            <a:r>
              <a:rPr lang="en-US" sz="2000" dirty="0" err="1"/>
              <a:t>Kuramlar</a:t>
            </a:r>
            <a:r>
              <a:rPr lang="en-US" sz="2000" dirty="0"/>
              <a:t> </a:t>
            </a:r>
            <a:r>
              <a:rPr lang="en-US" sz="2000" dirty="0" err="1"/>
              <a:t>ve</a:t>
            </a:r>
            <a:r>
              <a:rPr lang="en-US" sz="2000" dirty="0"/>
              <a:t> </a:t>
            </a:r>
            <a:r>
              <a:rPr lang="en-US" sz="2000" dirty="0" err="1"/>
              <a:t>Uygulamalar</a:t>
            </a:r>
            <a:r>
              <a:rPr lang="en-US" sz="2000" dirty="0"/>
              <a:t>. Ankara: </a:t>
            </a:r>
            <a:r>
              <a:rPr lang="en-US" sz="2000" dirty="0" err="1"/>
              <a:t>Sağlık</a:t>
            </a:r>
            <a:r>
              <a:rPr lang="en-US" sz="2000" dirty="0"/>
              <a:t> </a:t>
            </a:r>
            <a:r>
              <a:rPr lang="en-US" sz="2000" dirty="0" err="1"/>
              <a:t>ve</a:t>
            </a:r>
            <a:r>
              <a:rPr lang="en-US" sz="2000" dirty="0"/>
              <a:t> </a:t>
            </a:r>
            <a:r>
              <a:rPr lang="en-US" sz="2000" dirty="0" err="1"/>
              <a:t>Sosyal</a:t>
            </a:r>
            <a:r>
              <a:rPr lang="en-US" sz="2000" dirty="0"/>
              <a:t> </a:t>
            </a:r>
            <a:r>
              <a:rPr lang="en-US" sz="2000" dirty="0" err="1"/>
              <a:t>Yardım</a:t>
            </a:r>
            <a:r>
              <a:rPr lang="en-US" sz="2000" dirty="0"/>
              <a:t> </a:t>
            </a:r>
            <a:r>
              <a:rPr lang="en-US" sz="2000" dirty="0" err="1"/>
              <a:t>Vakfı</a:t>
            </a:r>
            <a:r>
              <a:rPr lang="tr-TR" sz="2000" dirty="0"/>
              <a:t>.</a:t>
            </a:r>
          </a:p>
          <a:p>
            <a:pPr>
              <a:buFont typeface="Wingdings" panose="05000000000000000000" pitchFamily="2" charset="2"/>
              <a:buChar char="ü"/>
            </a:pPr>
            <a:r>
              <a:rPr lang="tr-TR" sz="2000" b="0" i="0" dirty="0">
                <a:solidFill>
                  <a:srgbClr val="000000"/>
                </a:solidFill>
                <a:effectLst/>
              </a:rPr>
              <a:t>T.C. Sağlık Bakanlığı (2021). Kas ve İskelet Sistemi Hastalıkları Önleme ve Kontrol Programı (2021-2026). Ankara. </a:t>
            </a:r>
            <a:r>
              <a:rPr lang="tr-TR" sz="2000" b="0" i="0" dirty="0">
                <a:solidFill>
                  <a:srgbClr val="000000"/>
                </a:solidFill>
                <a:effectLst/>
                <a:hlinkClick r:id="rId2"/>
              </a:rPr>
              <a:t>https://hsgm.saglik.gov.tr/depo/birimler/kronik-hastaliklar-engelli-db/hastaliklar/kas_ve_iskelet_sistemi/kitap_ve_makaleler/Kas_ve_Iskelet_Sistemi_Hastaliklari_Onleme_ve_Kontrol_Programi_2021-2026.pdf</a:t>
            </a:r>
            <a:r>
              <a:rPr lang="tr-TR" sz="2000" b="0" i="0" dirty="0">
                <a:solidFill>
                  <a:srgbClr val="000000"/>
                </a:solidFill>
                <a:effectLst/>
              </a:rPr>
              <a:t> Erişim Tarihi: 29.01.2023</a:t>
            </a:r>
          </a:p>
          <a:p>
            <a:pPr>
              <a:buFont typeface="Wingdings" panose="05000000000000000000" pitchFamily="2" charset="2"/>
              <a:buChar char="ü"/>
            </a:pPr>
            <a:r>
              <a:rPr lang="tr-TR" sz="2000" b="0" i="0" dirty="0">
                <a:solidFill>
                  <a:srgbClr val="000000"/>
                </a:solidFill>
                <a:effectLst/>
              </a:rPr>
              <a:t>T.C. Sağlık Bakanlığı (2021). Türkiye Kanser Kontrol </a:t>
            </a:r>
            <a:r>
              <a:rPr lang="tr-TR" sz="2000" b="0" i="0" dirty="0" err="1">
                <a:solidFill>
                  <a:srgbClr val="000000"/>
                </a:solidFill>
                <a:effectLst/>
              </a:rPr>
              <a:t>Programı.Ankara</a:t>
            </a:r>
            <a:r>
              <a:rPr lang="tr-TR" sz="2000" b="0" i="0" dirty="0">
                <a:solidFill>
                  <a:srgbClr val="000000"/>
                </a:solidFill>
                <a:effectLst/>
              </a:rPr>
              <a:t>.  </a:t>
            </a:r>
            <a:r>
              <a:rPr lang="tr-TR" sz="2000" b="0" i="0" dirty="0">
                <a:solidFill>
                  <a:srgbClr val="000000"/>
                </a:solidFill>
                <a:effectLst/>
                <a:hlinkClick r:id="rId3"/>
              </a:rPr>
              <a:t>https://hsgm.saglik.gov.tr/depo/birimler/kanser-db/yayinlar/raporlar/2021_Kanser_Kontrol_Programi_/17.Agustos_2021_Kanser_Kontrol_Programi_versiyon-1.pdf</a:t>
            </a:r>
            <a:r>
              <a:rPr lang="tr-TR" sz="2000" b="0" i="0" dirty="0">
                <a:solidFill>
                  <a:srgbClr val="000000"/>
                </a:solidFill>
                <a:effectLst/>
              </a:rPr>
              <a:t> Erişim Tarihi: 29.01.2023</a:t>
            </a:r>
          </a:p>
          <a:p>
            <a:pPr>
              <a:buFont typeface="Wingdings" panose="05000000000000000000" pitchFamily="2" charset="2"/>
              <a:buChar char="ü"/>
            </a:pPr>
            <a:r>
              <a:rPr lang="tr-TR" sz="2000" b="0" i="0" dirty="0">
                <a:solidFill>
                  <a:srgbClr val="000000"/>
                </a:solidFill>
                <a:effectLst/>
              </a:rPr>
              <a:t>T.C. Sağlık Bakanlığı (2021). Türkiye Sağlıklı Yaşlanma Eylem Planı ve Uygulama Programı 2021-2026. Ankara. </a:t>
            </a:r>
            <a:r>
              <a:rPr lang="tr-TR" sz="2000" b="0" i="0" dirty="0">
                <a:solidFill>
                  <a:srgbClr val="000000"/>
                </a:solidFill>
                <a:effectLst/>
                <a:hlinkClick r:id="rId4"/>
              </a:rPr>
              <a:t>https://hsgm.saglik.gov.tr/depo/birimler/kronik-hastaliklar-engelli-db/hastaliklar/Yasli_Sagligi/kitap_ve_makaleler/Turkiye_Saglikli_Yaslanma_Eylem_Plani_ve_Uygulama_Programi_2021-2026.pdf</a:t>
            </a:r>
            <a:r>
              <a:rPr lang="tr-TR" sz="2000" b="0" i="0" dirty="0">
                <a:solidFill>
                  <a:srgbClr val="000000"/>
                </a:solidFill>
                <a:effectLst/>
              </a:rPr>
              <a:t> Erişim Tarihi: 29.01.2023</a:t>
            </a:r>
          </a:p>
        </p:txBody>
      </p:sp>
      <p:sp>
        <p:nvSpPr>
          <p:cNvPr id="6" name="Slayt Numarası Yer Tutucusu 5">
            <a:extLst>
              <a:ext uri="{FF2B5EF4-FFF2-40B4-BE49-F238E27FC236}">
                <a16:creationId xmlns:a16="http://schemas.microsoft.com/office/drawing/2014/main" id="{F3BF0B81-AF69-C8F0-3AB8-254716DF1B81}"/>
              </a:ext>
            </a:extLst>
          </p:cNvPr>
          <p:cNvSpPr>
            <a:spLocks noGrp="1"/>
          </p:cNvSpPr>
          <p:nvPr>
            <p:ph type="sldNum" sz="quarter" idx="12"/>
          </p:nvPr>
        </p:nvSpPr>
        <p:spPr/>
        <p:txBody>
          <a:bodyPr/>
          <a:lstStyle/>
          <a:p>
            <a:fld id="{51845F5A-061D-4825-9AE9-D7794091C6CF}" type="slidenum">
              <a:rPr lang="en-US" smtClean="0"/>
              <a:t>147</a:t>
            </a:fld>
            <a:endParaRPr lang="en-US" dirty="0"/>
          </a:p>
        </p:txBody>
      </p:sp>
    </p:spTree>
    <p:extLst>
      <p:ext uri="{BB962C8B-B14F-4D97-AF65-F5344CB8AC3E}">
        <p14:creationId xmlns:p14="http://schemas.microsoft.com/office/powerpoint/2010/main" val="47150857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D96FE4A-E8E9-74D7-750C-44A23C7EF6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039" b="3537"/>
          <a:stretch/>
        </p:blipFill>
        <p:spPr>
          <a:xfrm>
            <a:off x="0" y="0"/>
            <a:ext cx="12192000" cy="6858000"/>
          </a:xfrm>
        </p:spPr>
      </p:pic>
    </p:spTree>
    <p:extLst>
      <p:ext uri="{BB962C8B-B14F-4D97-AF65-F5344CB8AC3E}">
        <p14:creationId xmlns:p14="http://schemas.microsoft.com/office/powerpoint/2010/main" val="189244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30AEFA-5DB7-9EFE-5D42-55CA1ECC28B0}"/>
              </a:ext>
            </a:extLst>
          </p:cNvPr>
          <p:cNvSpPr>
            <a:spLocks noGrp="1"/>
          </p:cNvSpPr>
          <p:nvPr>
            <p:ph type="title"/>
          </p:nvPr>
        </p:nvSpPr>
        <p:spPr/>
        <p:txBody>
          <a:bodyPr>
            <a:normAutofit/>
          </a:bodyPr>
          <a:lstStyle/>
          <a:p>
            <a:r>
              <a:rPr lang="tr-TR" sz="3200" i="0" dirty="0"/>
              <a:t>Bulaşıcı Olmayan Hastalıklarda </a:t>
            </a:r>
            <a:br>
              <a:rPr lang="tr-TR" sz="3200" i="0" dirty="0"/>
            </a:br>
            <a:r>
              <a:rPr lang="tr-TR" sz="3200" i="0" dirty="0"/>
              <a:t>Önleme  Ve Kontrol  Programları</a:t>
            </a:r>
          </a:p>
        </p:txBody>
      </p:sp>
      <p:sp>
        <p:nvSpPr>
          <p:cNvPr id="3" name="İçerik Yer Tutucusu 2">
            <a:extLst>
              <a:ext uri="{FF2B5EF4-FFF2-40B4-BE49-F238E27FC236}">
                <a16:creationId xmlns:a16="http://schemas.microsoft.com/office/drawing/2014/main" id="{82CA44D6-FBD2-DC4C-2421-BFFD54DF509F}"/>
              </a:ext>
            </a:extLst>
          </p:cNvPr>
          <p:cNvSpPr>
            <a:spLocks noGrp="1"/>
          </p:cNvSpPr>
          <p:nvPr>
            <p:ph idx="1"/>
          </p:nvPr>
        </p:nvSpPr>
        <p:spPr>
          <a:xfrm>
            <a:off x="838200" y="1690688"/>
            <a:ext cx="10515600" cy="4481512"/>
          </a:xfrm>
        </p:spPr>
        <p:txBody>
          <a:bodyPr>
            <a:noAutofit/>
          </a:bodyPr>
          <a:lstStyle/>
          <a:p>
            <a:r>
              <a:rPr lang="tr-TR" sz="1800" b="1" dirty="0"/>
              <a:t>Ana Başlıkları;</a:t>
            </a:r>
          </a:p>
          <a:p>
            <a:pPr marL="217983" indent="0">
              <a:spcBef>
                <a:spcPts val="0"/>
              </a:spcBef>
              <a:buClr>
                <a:schemeClr val="tx2">
                  <a:lumMod val="50000"/>
                </a:schemeClr>
              </a:buClr>
              <a:buNone/>
              <a:defRPr/>
            </a:pPr>
            <a:r>
              <a:rPr lang="tr-TR" sz="1800" dirty="0">
                <a:solidFill>
                  <a:schemeClr val="accent5">
                    <a:lumMod val="50000"/>
                  </a:schemeClr>
                </a:solidFill>
                <a:cs typeface="Times New Roman" pitchFamily="18" charset="0"/>
              </a:rPr>
              <a:t>1. Bulaşıcı olmayan hastalıklarının gelişiminin önlenmesi </a:t>
            </a:r>
          </a:p>
          <a:p>
            <a:pPr marL="585000" indent="0">
              <a:spcBef>
                <a:spcPts val="0"/>
              </a:spcBef>
              <a:buClr>
                <a:schemeClr val="tx2">
                  <a:lumMod val="50000"/>
                </a:schemeClr>
              </a:buClr>
              <a:buNone/>
              <a:defRPr/>
            </a:pPr>
            <a:r>
              <a:rPr lang="tr-TR" sz="1800" dirty="0">
                <a:solidFill>
                  <a:schemeClr val="accent5">
                    <a:lumMod val="50000"/>
                  </a:schemeClr>
                </a:solidFill>
                <a:cs typeface="Times New Roman" pitchFamily="18" charset="0"/>
              </a:rPr>
              <a:t>a. Toplumun risk faktörleri ile ilgili farkındalığının artırılması</a:t>
            </a:r>
          </a:p>
          <a:p>
            <a:pPr marL="585000" indent="0">
              <a:spcBef>
                <a:spcPts val="0"/>
              </a:spcBef>
              <a:buClr>
                <a:schemeClr val="tx2">
                  <a:lumMod val="50000"/>
                </a:schemeClr>
              </a:buClr>
              <a:buNone/>
              <a:defRPr/>
            </a:pPr>
            <a:r>
              <a:rPr lang="tr-TR" sz="1800" dirty="0">
                <a:solidFill>
                  <a:schemeClr val="accent5">
                    <a:lumMod val="50000"/>
                  </a:schemeClr>
                </a:solidFill>
                <a:cs typeface="Times New Roman" pitchFamily="18" charset="0"/>
              </a:rPr>
              <a:t>b. Koruyucu sağlık hizmetleri ile hastalık gelişiminin önlenmesi </a:t>
            </a:r>
          </a:p>
          <a:p>
            <a:pPr marL="217983" indent="0">
              <a:spcBef>
                <a:spcPts val="0"/>
              </a:spcBef>
              <a:buClr>
                <a:schemeClr val="tx2">
                  <a:lumMod val="50000"/>
                </a:schemeClr>
              </a:buClr>
              <a:buNone/>
              <a:defRPr/>
            </a:pPr>
            <a:r>
              <a:rPr lang="tr-TR" sz="1800" dirty="0">
                <a:solidFill>
                  <a:schemeClr val="accent5">
                    <a:lumMod val="50000"/>
                  </a:schemeClr>
                </a:solidFill>
                <a:cs typeface="Times New Roman" pitchFamily="18" charset="0"/>
              </a:rPr>
              <a:t>2. Erken tanı ve uygun tedavi hizmetlerinin sunulmasının geliştirilmesi </a:t>
            </a:r>
          </a:p>
          <a:p>
            <a:pPr marL="217983" indent="0">
              <a:spcBef>
                <a:spcPts val="0"/>
              </a:spcBef>
              <a:buClr>
                <a:schemeClr val="tx2">
                  <a:lumMod val="50000"/>
                </a:schemeClr>
              </a:buClr>
              <a:buNone/>
              <a:defRPr/>
            </a:pPr>
            <a:r>
              <a:rPr lang="tr-TR" sz="1800" dirty="0">
                <a:solidFill>
                  <a:schemeClr val="accent5">
                    <a:lumMod val="50000"/>
                  </a:schemeClr>
                </a:solidFill>
                <a:cs typeface="Times New Roman" pitchFamily="18" charset="0"/>
              </a:rPr>
              <a:t>3. Komplikasyonların önlenmesi ve rehabilitasyon hizmetlerinin geliştirilmesi</a:t>
            </a:r>
          </a:p>
          <a:p>
            <a:pPr marL="217983" indent="0">
              <a:spcBef>
                <a:spcPts val="0"/>
              </a:spcBef>
              <a:buClr>
                <a:schemeClr val="tx2">
                  <a:lumMod val="50000"/>
                </a:schemeClr>
              </a:buClr>
              <a:buNone/>
              <a:defRPr/>
            </a:pPr>
            <a:r>
              <a:rPr lang="tr-TR" sz="1800" dirty="0">
                <a:solidFill>
                  <a:schemeClr val="accent5">
                    <a:lumMod val="50000"/>
                  </a:schemeClr>
                </a:solidFill>
                <a:cs typeface="Times New Roman" pitchFamily="18" charset="0"/>
              </a:rPr>
              <a:t>4. İzleme ve değerlendirme çalışmalarının güçlendirilmesi </a:t>
            </a:r>
            <a:endParaRPr lang="tr-TR" sz="1800" dirty="0"/>
          </a:p>
          <a:p>
            <a:r>
              <a:rPr lang="tr-TR" sz="1800" b="1" dirty="0"/>
              <a:t>Çalışma alanları; </a:t>
            </a:r>
          </a:p>
          <a:p>
            <a:pPr marL="503733" indent="-285750" defTabSz="457200">
              <a:lnSpc>
                <a:spcPct val="150000"/>
              </a:lnSpc>
              <a:buClr>
                <a:schemeClr val="tx2">
                  <a:lumMod val="50000"/>
                </a:schemeClr>
              </a:buClr>
              <a:buFont typeface="Wingdings" panose="05000000000000000000" pitchFamily="2" charset="2"/>
              <a:buChar char="ü"/>
              <a:defRPr/>
            </a:pPr>
            <a:r>
              <a:rPr lang="tr-TR" sz="1800" dirty="0">
                <a:solidFill>
                  <a:schemeClr val="accent5">
                    <a:lumMod val="50000"/>
                  </a:schemeClr>
                </a:solidFill>
                <a:cs typeface="Times New Roman" pitchFamily="18" charset="0"/>
              </a:rPr>
              <a:t>Her bir programda çalışma grupları ile faaliyetlere dair teknik çalışmalar,  </a:t>
            </a:r>
          </a:p>
          <a:p>
            <a:pPr marL="503733" indent="-285750" defTabSz="457200">
              <a:lnSpc>
                <a:spcPct val="150000"/>
              </a:lnSpc>
              <a:buClr>
                <a:schemeClr val="tx2">
                  <a:lumMod val="50000"/>
                </a:schemeClr>
              </a:buClr>
              <a:buFont typeface="Wingdings" panose="05000000000000000000" pitchFamily="2" charset="2"/>
              <a:buChar char="ü"/>
              <a:defRPr/>
            </a:pPr>
            <a:r>
              <a:rPr lang="tr-TR" sz="1800" dirty="0">
                <a:solidFill>
                  <a:schemeClr val="accent5">
                    <a:lumMod val="50000"/>
                  </a:schemeClr>
                </a:solidFill>
                <a:cs typeface="Times New Roman" pitchFamily="18" charset="0"/>
              </a:rPr>
              <a:t>Yürütme kurulları ile faaliyetler izlenmesi,</a:t>
            </a:r>
          </a:p>
          <a:p>
            <a:pPr marL="503733" indent="-285750" defTabSz="457200">
              <a:lnSpc>
                <a:spcPct val="150000"/>
              </a:lnSpc>
              <a:buClr>
                <a:schemeClr val="tx2">
                  <a:lumMod val="50000"/>
                </a:schemeClr>
              </a:buClr>
              <a:buFont typeface="Wingdings" panose="05000000000000000000" pitchFamily="2" charset="2"/>
              <a:buChar char="ü"/>
              <a:defRPr/>
            </a:pPr>
            <a:r>
              <a:rPr lang="tr-TR" sz="1800" dirty="0">
                <a:solidFill>
                  <a:schemeClr val="accent5">
                    <a:lumMod val="50000"/>
                  </a:schemeClr>
                </a:solidFill>
                <a:cs typeface="Times New Roman" pitchFamily="18" charset="0"/>
              </a:rPr>
              <a:t>İlgili Bakanlıklar, STK’lar ve 81 il sorumlularının yer aldığı Genel kurul çalışmaları ile ortak çalışma yöntemleri geliştirilmekte ve yaygınlaşması</a:t>
            </a:r>
            <a:endParaRPr lang="tr-TR" sz="1800" dirty="0"/>
          </a:p>
        </p:txBody>
      </p:sp>
      <p:sp>
        <p:nvSpPr>
          <p:cNvPr id="4" name="Veri Yer Tutucusu 3">
            <a:extLst>
              <a:ext uri="{FF2B5EF4-FFF2-40B4-BE49-F238E27FC236}">
                <a16:creationId xmlns:a16="http://schemas.microsoft.com/office/drawing/2014/main" id="{6F707783-AD59-AB12-DFA3-219A697A5097}"/>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5C2F4907-781F-53C3-FA33-E07C9B61A142}"/>
              </a:ext>
            </a:extLst>
          </p:cNvPr>
          <p:cNvSpPr>
            <a:spLocks noGrp="1"/>
          </p:cNvSpPr>
          <p:nvPr>
            <p:ph type="ftr" sz="quarter" idx="11"/>
          </p:nvPr>
        </p:nvSpPr>
        <p:spPr>
          <a:xfrm>
            <a:off x="1684421" y="6356350"/>
            <a:ext cx="9256295" cy="365125"/>
          </a:xfrm>
        </p:spPr>
        <p:txBody>
          <a:bodyPr/>
          <a:lstStyle/>
          <a:p>
            <a:r>
              <a:rPr lang="tr-TR" dirty="0"/>
              <a:t>Kronik Hastalıklar ve Yaşlı Sağlığı Dairesi Başkanlığı (2018). Bulaşıcı Olmayan Hastalıklar Önleme Ve Kontrol Programlarının Yönetimi. </a:t>
            </a:r>
          </a:p>
        </p:txBody>
      </p:sp>
      <p:sp>
        <p:nvSpPr>
          <p:cNvPr id="6" name="Slayt Numarası Yer Tutucusu 5">
            <a:extLst>
              <a:ext uri="{FF2B5EF4-FFF2-40B4-BE49-F238E27FC236}">
                <a16:creationId xmlns:a16="http://schemas.microsoft.com/office/drawing/2014/main" id="{A8A70E0F-BCA6-4FDB-5A27-EF10C4E6CF52}"/>
              </a:ext>
            </a:extLst>
          </p:cNvPr>
          <p:cNvSpPr>
            <a:spLocks noGrp="1"/>
          </p:cNvSpPr>
          <p:nvPr>
            <p:ph type="sldNum" sz="quarter" idx="12"/>
          </p:nvPr>
        </p:nvSpPr>
        <p:spPr/>
        <p:txBody>
          <a:bodyPr/>
          <a:lstStyle/>
          <a:p>
            <a:fld id="{51845F5A-061D-4825-9AE9-D7794091C6CF}" type="slidenum">
              <a:rPr lang="en-US" smtClean="0"/>
              <a:t>15</a:t>
            </a:fld>
            <a:endParaRPr lang="en-US"/>
          </a:p>
        </p:txBody>
      </p:sp>
    </p:spTree>
    <p:extLst>
      <p:ext uri="{BB962C8B-B14F-4D97-AF65-F5344CB8AC3E}">
        <p14:creationId xmlns:p14="http://schemas.microsoft.com/office/powerpoint/2010/main" val="332828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EDBF017-E84C-980F-46C3-A684DE5FDD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870" y="68262"/>
            <a:ext cx="4758033" cy="6721475"/>
          </a:xfrm>
        </p:spPr>
      </p:pic>
      <p:sp>
        <p:nvSpPr>
          <p:cNvPr id="5" name="Alt Bilgi Yer Tutucusu 4">
            <a:extLst>
              <a:ext uri="{FF2B5EF4-FFF2-40B4-BE49-F238E27FC236}">
                <a16:creationId xmlns:a16="http://schemas.microsoft.com/office/drawing/2014/main" id="{250EB71E-7A16-C61B-7EF6-877AEF222E4D}"/>
              </a:ext>
            </a:extLst>
          </p:cNvPr>
          <p:cNvSpPr>
            <a:spLocks noGrp="1"/>
          </p:cNvSpPr>
          <p:nvPr>
            <p:ph type="ftr" sz="quarter" idx="11"/>
          </p:nvPr>
        </p:nvSpPr>
        <p:spPr>
          <a:xfrm>
            <a:off x="5143499" y="6356350"/>
            <a:ext cx="5979203" cy="365125"/>
          </a:xfrm>
        </p:spPr>
        <p:txBody>
          <a:bodyPr/>
          <a:lstStyle/>
          <a:p>
            <a:r>
              <a:rPr lang="tr-TR" dirty="0"/>
              <a:t>T.C. Sağlık Bakanlığı (2017). Türkiye Bulaşıcı Olmayan Hastalıklar Çok Paydaşlı Eylem Planı 2017–2025. Ankara.</a:t>
            </a:r>
            <a:endParaRPr lang="en-US" dirty="0"/>
          </a:p>
        </p:txBody>
      </p:sp>
      <p:sp>
        <p:nvSpPr>
          <p:cNvPr id="6" name="Slayt Numarası Yer Tutucusu 5">
            <a:extLst>
              <a:ext uri="{FF2B5EF4-FFF2-40B4-BE49-F238E27FC236}">
                <a16:creationId xmlns:a16="http://schemas.microsoft.com/office/drawing/2014/main" id="{872C99DD-9633-2FE5-3FA2-D6396B2DDBB2}"/>
              </a:ext>
            </a:extLst>
          </p:cNvPr>
          <p:cNvSpPr>
            <a:spLocks noGrp="1"/>
          </p:cNvSpPr>
          <p:nvPr>
            <p:ph type="sldNum" sz="quarter" idx="12"/>
          </p:nvPr>
        </p:nvSpPr>
        <p:spPr/>
        <p:txBody>
          <a:bodyPr/>
          <a:lstStyle/>
          <a:p>
            <a:fld id="{51845F5A-061D-4825-9AE9-D7794091C6CF}" type="slidenum">
              <a:rPr lang="en-US" smtClean="0"/>
              <a:t>16</a:t>
            </a:fld>
            <a:endParaRPr lang="en-US" dirty="0"/>
          </a:p>
        </p:txBody>
      </p:sp>
      <p:sp>
        <p:nvSpPr>
          <p:cNvPr id="11" name="Metin kutusu 10">
            <a:extLst>
              <a:ext uri="{FF2B5EF4-FFF2-40B4-BE49-F238E27FC236}">
                <a16:creationId xmlns:a16="http://schemas.microsoft.com/office/drawing/2014/main" id="{5A179929-629D-D8DF-6770-EEADF64A05FF}"/>
              </a:ext>
            </a:extLst>
          </p:cNvPr>
          <p:cNvSpPr txBox="1"/>
          <p:nvPr/>
        </p:nvSpPr>
        <p:spPr>
          <a:xfrm>
            <a:off x="5148942" y="2491478"/>
            <a:ext cx="5689302" cy="2132956"/>
          </a:xfrm>
          <a:prstGeom prst="rect">
            <a:avLst/>
          </a:prstGeom>
          <a:noFill/>
        </p:spPr>
        <p:txBody>
          <a:bodyPr wrap="square" rtlCol="0">
            <a:spAutoFit/>
          </a:bodyPr>
          <a:lstStyle/>
          <a:p>
            <a:pPr algn="just">
              <a:lnSpc>
                <a:spcPct val="107000"/>
              </a:lnSpc>
              <a:spcAft>
                <a:spcPts val="800"/>
              </a:spcAft>
            </a:pPr>
            <a:r>
              <a:rPr lang="tr-TR" sz="1700" b="1" dirty="0">
                <a:effectLst/>
                <a:ea typeface="Calibri" panose="020F0502020204030204" pitchFamily="34" charset="0"/>
                <a:cs typeface="Times New Roman" panose="02020603050405020304" pitchFamily="18" charset="0"/>
              </a:rPr>
              <a:t>Vizyon, </a:t>
            </a:r>
            <a:r>
              <a:rPr lang="tr-TR" sz="1700" dirty="0">
                <a:effectLst/>
                <a:ea typeface="Calibri" panose="020F0502020204030204" pitchFamily="34" charset="0"/>
                <a:cs typeface="Times New Roman" panose="02020603050405020304" pitchFamily="18" charset="0"/>
              </a:rPr>
              <a:t>bulaşıcı olmayan hastalıkların kaçınılabilir yükünden arınmış bir Türkiye. </a:t>
            </a:r>
          </a:p>
          <a:p>
            <a:pPr algn="just">
              <a:lnSpc>
                <a:spcPct val="107000"/>
              </a:lnSpc>
              <a:spcAft>
                <a:spcPts val="800"/>
              </a:spcAft>
            </a:pPr>
            <a:r>
              <a:rPr lang="tr-TR" sz="1700" b="1" dirty="0">
                <a:effectLst/>
                <a:ea typeface="Calibri" panose="020F0502020204030204" pitchFamily="34" charset="0"/>
                <a:cs typeface="Times New Roman" panose="02020603050405020304" pitchFamily="18" charset="0"/>
              </a:rPr>
              <a:t>Amaç, </a:t>
            </a:r>
            <a:r>
              <a:rPr lang="tr-TR" sz="1700" dirty="0">
                <a:effectLst/>
                <a:ea typeface="Calibri" panose="020F0502020204030204" pitchFamily="34" charset="0"/>
                <a:cs typeface="Times New Roman" panose="02020603050405020304" pitchFamily="18" charset="0"/>
              </a:rPr>
              <a:t>bulaşıcı olmayan hastalıklardan kaynaklanan önlenebilir ölümleri ve engellilik yükünü azaltmak yoluyla bireylerin her yaşta ulaşılabilir en yüksek sağlık standartlarına sahip olmalarını sağlayarak toplumun sağlık ve iyilik düzeyini yükseltmek. </a:t>
            </a:r>
          </a:p>
        </p:txBody>
      </p:sp>
      <p:sp>
        <p:nvSpPr>
          <p:cNvPr id="13" name="Başlık 1">
            <a:extLst>
              <a:ext uri="{FF2B5EF4-FFF2-40B4-BE49-F238E27FC236}">
                <a16:creationId xmlns:a16="http://schemas.microsoft.com/office/drawing/2014/main" id="{7B062550-57DB-7479-F0FF-C47157AE3E61}"/>
              </a:ext>
            </a:extLst>
          </p:cNvPr>
          <p:cNvSpPr>
            <a:spLocks noGrp="1"/>
          </p:cNvSpPr>
          <p:nvPr>
            <p:ph type="title"/>
          </p:nvPr>
        </p:nvSpPr>
        <p:spPr>
          <a:xfrm>
            <a:off x="5143499" y="308175"/>
            <a:ext cx="6848631" cy="1716568"/>
          </a:xfrm>
        </p:spPr>
        <p:txBody>
          <a:bodyPr>
            <a:noAutofit/>
          </a:bodyPr>
          <a:lstStyle/>
          <a:p>
            <a:r>
              <a:rPr lang="tr-TR" sz="2800" i="0" dirty="0"/>
              <a:t>Türkiye Bulaşıcı Olmayan Hastalıklar Çok Paydaşlı Eylem Planı 2017–2025</a:t>
            </a:r>
          </a:p>
        </p:txBody>
      </p:sp>
    </p:spTree>
    <p:extLst>
      <p:ext uri="{BB962C8B-B14F-4D97-AF65-F5344CB8AC3E}">
        <p14:creationId xmlns:p14="http://schemas.microsoft.com/office/powerpoint/2010/main" val="2208070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AEDBF017-E84C-980F-46C3-A684DE5FDD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367" y="68262"/>
            <a:ext cx="4758033" cy="6721475"/>
          </a:xfrm>
        </p:spPr>
      </p:pic>
      <p:sp>
        <p:nvSpPr>
          <p:cNvPr id="5" name="Alt Bilgi Yer Tutucusu 4">
            <a:extLst>
              <a:ext uri="{FF2B5EF4-FFF2-40B4-BE49-F238E27FC236}">
                <a16:creationId xmlns:a16="http://schemas.microsoft.com/office/drawing/2014/main" id="{250EB71E-7A16-C61B-7EF6-877AEF222E4D}"/>
              </a:ext>
            </a:extLst>
          </p:cNvPr>
          <p:cNvSpPr>
            <a:spLocks noGrp="1"/>
          </p:cNvSpPr>
          <p:nvPr>
            <p:ph type="ftr" sz="quarter" idx="11"/>
          </p:nvPr>
        </p:nvSpPr>
        <p:spPr>
          <a:xfrm>
            <a:off x="5143499" y="6356350"/>
            <a:ext cx="5979203" cy="365125"/>
          </a:xfrm>
        </p:spPr>
        <p:txBody>
          <a:bodyPr/>
          <a:lstStyle/>
          <a:p>
            <a:r>
              <a:rPr lang="tr-TR" dirty="0"/>
              <a:t>T.C. Sağlık Bakanlığı (2017). Türkiye Bulaşıcı Olmayan Hastalıklar Çok Paydaşlı Eylem Planı 2017–2025. Ankara.</a:t>
            </a:r>
            <a:endParaRPr lang="en-US" dirty="0"/>
          </a:p>
        </p:txBody>
      </p:sp>
      <p:sp>
        <p:nvSpPr>
          <p:cNvPr id="6" name="Slayt Numarası Yer Tutucusu 5">
            <a:extLst>
              <a:ext uri="{FF2B5EF4-FFF2-40B4-BE49-F238E27FC236}">
                <a16:creationId xmlns:a16="http://schemas.microsoft.com/office/drawing/2014/main" id="{872C99DD-9633-2FE5-3FA2-D6396B2DDBB2}"/>
              </a:ext>
            </a:extLst>
          </p:cNvPr>
          <p:cNvSpPr>
            <a:spLocks noGrp="1"/>
          </p:cNvSpPr>
          <p:nvPr>
            <p:ph type="sldNum" sz="quarter" idx="12"/>
          </p:nvPr>
        </p:nvSpPr>
        <p:spPr/>
        <p:txBody>
          <a:bodyPr/>
          <a:lstStyle/>
          <a:p>
            <a:fld id="{51845F5A-061D-4825-9AE9-D7794091C6CF}" type="slidenum">
              <a:rPr lang="en-US" smtClean="0"/>
              <a:t>17</a:t>
            </a:fld>
            <a:endParaRPr lang="en-US" dirty="0"/>
          </a:p>
        </p:txBody>
      </p:sp>
      <p:sp>
        <p:nvSpPr>
          <p:cNvPr id="11" name="Metin kutusu 10">
            <a:extLst>
              <a:ext uri="{FF2B5EF4-FFF2-40B4-BE49-F238E27FC236}">
                <a16:creationId xmlns:a16="http://schemas.microsoft.com/office/drawing/2014/main" id="{5A179929-629D-D8DF-6770-EEADF64A05FF}"/>
              </a:ext>
            </a:extLst>
          </p:cNvPr>
          <p:cNvSpPr txBox="1"/>
          <p:nvPr/>
        </p:nvSpPr>
        <p:spPr>
          <a:xfrm>
            <a:off x="5143498" y="1756693"/>
            <a:ext cx="6848631" cy="4652492"/>
          </a:xfrm>
          <a:prstGeom prst="rect">
            <a:avLst/>
          </a:prstGeom>
          <a:noFill/>
        </p:spPr>
        <p:txBody>
          <a:bodyPr wrap="square" rtlCol="0">
            <a:spAutoFit/>
          </a:bodyPr>
          <a:lstStyle/>
          <a:p>
            <a:pPr algn="just">
              <a:lnSpc>
                <a:spcPct val="107000"/>
              </a:lnSpc>
              <a:spcAft>
                <a:spcPts val="800"/>
              </a:spcAft>
            </a:pPr>
            <a:r>
              <a:rPr lang="tr-TR" sz="1700" b="1" dirty="0">
                <a:effectLst/>
                <a:ea typeface="Calibri" panose="020F0502020204030204" pitchFamily="34" charset="0"/>
                <a:cs typeface="Times New Roman" panose="02020603050405020304" pitchFamily="18" charset="0"/>
              </a:rPr>
              <a:t>Kapsam, </a:t>
            </a:r>
            <a:r>
              <a:rPr lang="tr-TR" sz="1700" dirty="0">
                <a:effectLst/>
                <a:ea typeface="Calibri" panose="020F0502020204030204" pitchFamily="34" charset="0"/>
                <a:cs typeface="Times New Roman" panose="02020603050405020304" pitchFamily="18" charset="0"/>
              </a:rPr>
              <a:t>eylem planı, </a:t>
            </a:r>
            <a:r>
              <a:rPr lang="tr-TR" sz="1700" dirty="0">
                <a:solidFill>
                  <a:srgbClr val="FF0000"/>
                </a:solidFill>
                <a:effectLst/>
                <a:ea typeface="Calibri" panose="020F0502020204030204" pitchFamily="34" charset="0"/>
                <a:cs typeface="Times New Roman" panose="02020603050405020304" pitchFamily="18" charset="0"/>
              </a:rPr>
              <a:t>en çok ölüm ve hastalık yüküne yol açan bulaşıcı olmayan hastalıkların </a:t>
            </a:r>
            <a:r>
              <a:rPr lang="tr-TR" sz="1700" dirty="0">
                <a:effectLst/>
                <a:ea typeface="Calibri" panose="020F0502020204030204" pitchFamily="34" charset="0"/>
                <a:cs typeface="Times New Roman" panose="02020603050405020304" pitchFamily="18" charset="0"/>
              </a:rPr>
              <a:t>(kardiyovasküler hastalıklar, kanser, kronik kalp hastalıkları ve diyabetin) ve </a:t>
            </a:r>
            <a:r>
              <a:rPr lang="tr-TR" sz="1700" dirty="0">
                <a:solidFill>
                  <a:srgbClr val="FF0000"/>
                </a:solidFill>
                <a:effectLst/>
                <a:ea typeface="Calibri" panose="020F0502020204030204" pitchFamily="34" charset="0"/>
                <a:cs typeface="Times New Roman" panose="02020603050405020304" pitchFamily="18" charset="0"/>
              </a:rPr>
              <a:t>ortak davranışsal risk faktörlerinin</a:t>
            </a:r>
            <a:r>
              <a:rPr lang="tr-TR" sz="1700" dirty="0">
                <a:effectLst/>
                <a:ea typeface="Calibri" panose="020F0502020204030204" pitchFamily="34" charset="0"/>
                <a:cs typeface="Times New Roman" panose="02020603050405020304" pitchFamily="18" charset="0"/>
              </a:rPr>
              <a:t> (tütün kullanımı, sağlıksız beslenme, fiziksel hareketsizlik ve alkol kullanımı) </a:t>
            </a:r>
            <a:r>
              <a:rPr lang="tr-TR" sz="1700" dirty="0">
                <a:solidFill>
                  <a:srgbClr val="FF0000"/>
                </a:solidFill>
                <a:effectLst/>
                <a:ea typeface="Calibri" panose="020F0502020204030204" pitchFamily="34" charset="0"/>
                <a:cs typeface="Times New Roman" panose="02020603050405020304" pitchFamily="18" charset="0"/>
              </a:rPr>
              <a:t>azaltılmasına yönelik </a:t>
            </a:r>
            <a:r>
              <a:rPr lang="tr-TR" sz="1700" dirty="0">
                <a:effectLst/>
                <a:ea typeface="Calibri" panose="020F0502020204030204" pitchFamily="34" charset="0"/>
                <a:cs typeface="Times New Roman" panose="02020603050405020304" pitchFamily="18" charset="0"/>
              </a:rPr>
              <a:t>ulusal hedeflere ulaşmak amacıyla her düzeyde koordineli ve uyumlu adımlar atılması konusunda tüm paydaşlarla ortak çalışmaya dair yol haritasını kapsar. </a:t>
            </a:r>
          </a:p>
          <a:p>
            <a:pPr algn="just">
              <a:lnSpc>
                <a:spcPct val="107000"/>
              </a:lnSpc>
              <a:spcAft>
                <a:spcPts val="800"/>
              </a:spcAft>
            </a:pPr>
            <a:r>
              <a:rPr lang="tr-TR" sz="1700" b="1" dirty="0">
                <a:effectLst/>
                <a:ea typeface="Calibri" panose="020F0502020204030204" pitchFamily="34" charset="0"/>
                <a:cs typeface="Times New Roman" panose="02020603050405020304" pitchFamily="18" charset="0"/>
              </a:rPr>
              <a:t>Stratejik yaklaşım, </a:t>
            </a:r>
            <a:r>
              <a:rPr lang="tr-TR" sz="1700" dirty="0">
                <a:effectLst/>
                <a:ea typeface="Calibri" panose="020F0502020204030204" pitchFamily="34" charset="0"/>
                <a:cs typeface="Times New Roman" panose="02020603050405020304" pitchFamily="18" charset="0"/>
              </a:rPr>
              <a:t>sağlıkta eşitsizliklerin ve eş zamanlı olarak bulaşıcı olmayan hastalıklara yakalanma oranının azaltılması için toplum düzeyinde sağlığın teşviki ve hastalıkların önlenmesine yönelik programlar geliştirmek, yüksek risk altındaki bireylerin erken tespiti, toplumun etkili tedavi ve bakım almasına yönelik sistematik ve entegre politikalar geliştirmek ve ulusal düzeyde çok paydaşlı işbirliklerini güçlendiren kapsamlı bir şekilde ele alınması stratejik yaklaşımdır.</a:t>
            </a:r>
            <a:endParaRPr lang="tr-TR" sz="1700" dirty="0"/>
          </a:p>
        </p:txBody>
      </p:sp>
      <p:sp>
        <p:nvSpPr>
          <p:cNvPr id="13" name="Başlık 1">
            <a:extLst>
              <a:ext uri="{FF2B5EF4-FFF2-40B4-BE49-F238E27FC236}">
                <a16:creationId xmlns:a16="http://schemas.microsoft.com/office/drawing/2014/main" id="{7B062550-57DB-7479-F0FF-C47157AE3E61}"/>
              </a:ext>
            </a:extLst>
          </p:cNvPr>
          <p:cNvSpPr>
            <a:spLocks noGrp="1"/>
          </p:cNvSpPr>
          <p:nvPr>
            <p:ph type="title"/>
          </p:nvPr>
        </p:nvSpPr>
        <p:spPr>
          <a:xfrm>
            <a:off x="5143499" y="308175"/>
            <a:ext cx="6848631" cy="1448518"/>
          </a:xfrm>
        </p:spPr>
        <p:txBody>
          <a:bodyPr>
            <a:noAutofit/>
          </a:bodyPr>
          <a:lstStyle/>
          <a:p>
            <a:r>
              <a:rPr lang="tr-TR" sz="2800" i="0" dirty="0"/>
              <a:t>Türkiye Bulaşıcı Olmayan Hastalıklar Çok Paydaşlı Eylem Planı 2017–2025</a:t>
            </a:r>
          </a:p>
        </p:txBody>
      </p:sp>
    </p:spTree>
    <p:extLst>
      <p:ext uri="{BB962C8B-B14F-4D97-AF65-F5344CB8AC3E}">
        <p14:creationId xmlns:p14="http://schemas.microsoft.com/office/powerpoint/2010/main" val="548579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F201A6-7088-6500-C8A4-5604C8EADC6E}"/>
              </a:ext>
            </a:extLst>
          </p:cNvPr>
          <p:cNvSpPr>
            <a:spLocks noGrp="1"/>
          </p:cNvSpPr>
          <p:nvPr>
            <p:ph type="title"/>
          </p:nvPr>
        </p:nvSpPr>
        <p:spPr>
          <a:xfrm>
            <a:off x="6468805" y="667081"/>
            <a:ext cx="5006440" cy="909039"/>
          </a:xfrm>
        </p:spPr>
        <p:txBody>
          <a:bodyPr>
            <a:normAutofit fontScale="90000"/>
          </a:bodyPr>
          <a:lstStyle/>
          <a:p>
            <a:pPr algn="ctr"/>
            <a:r>
              <a:rPr lang="tr-TR" sz="2400" i="0" dirty="0">
                <a:solidFill>
                  <a:srgbClr val="FF0000"/>
                </a:solidFill>
              </a:rPr>
              <a:t>Bulaşıcı Olmayan Hastalıklar İçin Küresel Hedefler ve Ülke Hedeflerimiz </a:t>
            </a:r>
          </a:p>
        </p:txBody>
      </p:sp>
      <p:pic>
        <p:nvPicPr>
          <p:cNvPr id="9" name="İçerik Yer Tutucusu 8">
            <a:extLst>
              <a:ext uri="{FF2B5EF4-FFF2-40B4-BE49-F238E27FC236}">
                <a16:creationId xmlns:a16="http://schemas.microsoft.com/office/drawing/2014/main" id="{B859EEE6-95F2-0489-292E-12FA614FDCF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669" y="-6511"/>
            <a:ext cx="5906673" cy="6864511"/>
          </a:xfrm>
        </p:spPr>
      </p:pic>
      <p:sp>
        <p:nvSpPr>
          <p:cNvPr id="10" name="İçerik Yer Tutucusu 9">
            <a:extLst>
              <a:ext uri="{FF2B5EF4-FFF2-40B4-BE49-F238E27FC236}">
                <a16:creationId xmlns:a16="http://schemas.microsoft.com/office/drawing/2014/main" id="{6F94AA35-008E-D0AD-65CB-767D5146DA45}"/>
              </a:ext>
            </a:extLst>
          </p:cNvPr>
          <p:cNvSpPr>
            <a:spLocks noGrp="1"/>
          </p:cNvSpPr>
          <p:nvPr>
            <p:ph sz="half" idx="2"/>
          </p:nvPr>
        </p:nvSpPr>
        <p:spPr>
          <a:xfrm>
            <a:off x="6468805" y="2122714"/>
            <a:ext cx="4888043" cy="4049486"/>
          </a:xfrm>
        </p:spPr>
        <p:txBody>
          <a:bodyPr>
            <a:normAutofit/>
          </a:bodyPr>
          <a:lstStyle/>
          <a:p>
            <a:pPr algn="ctr"/>
            <a:r>
              <a:rPr lang="tr-TR" sz="1800" dirty="0"/>
              <a:t>Eylül 2011’de onaylanan Birleşmiş Milletler (BM) Genel Kurul 66. oturumunda Bulaşıcı Olmayan Hastalıklar Siyasi Bildirgesinde, Devlet ve Hükümet Başkanları, BM BOH Siyasi Bildirgesinde 2013 yılına kadar </a:t>
            </a:r>
            <a:r>
              <a:rPr lang="tr-TR" sz="1800" dirty="0">
                <a:solidFill>
                  <a:srgbClr val="FF0000"/>
                </a:solidFill>
              </a:rPr>
              <a:t>bulaşıcı olmayan hastalıkların önlenmesi ve kontrolüne ilişkin çok sektörlü ulusal politika, planlar geliştirme/güçlendirme, ulusal koşullara uygun ulusal hedefler ve göstergeler geliştirilmesi hususunu değerlendirme taahhüdünde bulunmuşlardır.</a:t>
            </a:r>
          </a:p>
          <a:p>
            <a:pPr algn="ctr"/>
            <a:endParaRPr lang="tr-TR" sz="1800" dirty="0"/>
          </a:p>
          <a:p>
            <a:pPr algn="ctr"/>
            <a:endParaRPr lang="tr-TR" dirty="0"/>
          </a:p>
        </p:txBody>
      </p:sp>
      <p:sp>
        <p:nvSpPr>
          <p:cNvPr id="6" name="Slayt Numarası Yer Tutucusu 5">
            <a:extLst>
              <a:ext uri="{FF2B5EF4-FFF2-40B4-BE49-F238E27FC236}">
                <a16:creationId xmlns:a16="http://schemas.microsoft.com/office/drawing/2014/main" id="{EF01C076-2479-FFDF-EBFA-025B9D83EBAE}"/>
              </a:ext>
            </a:extLst>
          </p:cNvPr>
          <p:cNvSpPr>
            <a:spLocks noGrp="1"/>
          </p:cNvSpPr>
          <p:nvPr>
            <p:ph type="sldNum" sz="quarter" idx="12"/>
          </p:nvPr>
        </p:nvSpPr>
        <p:spPr/>
        <p:txBody>
          <a:bodyPr/>
          <a:lstStyle/>
          <a:p>
            <a:fld id="{51845F5A-061D-4825-9AE9-D7794091C6CF}" type="slidenum">
              <a:rPr lang="en-US" smtClean="0"/>
              <a:t>18</a:t>
            </a:fld>
            <a:endParaRPr lang="en-US"/>
          </a:p>
        </p:txBody>
      </p:sp>
      <p:sp>
        <p:nvSpPr>
          <p:cNvPr id="11" name="Alt Bilgi Yer Tutucusu 4">
            <a:extLst>
              <a:ext uri="{FF2B5EF4-FFF2-40B4-BE49-F238E27FC236}">
                <a16:creationId xmlns:a16="http://schemas.microsoft.com/office/drawing/2014/main" id="{52A759C0-F7F1-B277-C37C-983E8FF25CE0}"/>
              </a:ext>
            </a:extLst>
          </p:cNvPr>
          <p:cNvSpPr>
            <a:spLocks noGrp="1"/>
          </p:cNvSpPr>
          <p:nvPr>
            <p:ph type="ftr" sz="quarter" idx="11"/>
          </p:nvPr>
        </p:nvSpPr>
        <p:spPr>
          <a:xfrm>
            <a:off x="6234659" y="6356350"/>
            <a:ext cx="4888043" cy="365125"/>
          </a:xfrm>
        </p:spPr>
        <p:txBody>
          <a:bodyPr/>
          <a:lstStyle/>
          <a:p>
            <a:r>
              <a:rPr lang="tr-TR" dirty="0"/>
              <a:t>T.C. Sağlık Bakanlığı (2017). Türkiye Bulaşıcı Olmayan Hastalıklar Çok Paydaşlı Eylem Planı 2017–2025. Ankara.</a:t>
            </a:r>
            <a:endParaRPr lang="en-US" dirty="0"/>
          </a:p>
        </p:txBody>
      </p:sp>
    </p:spTree>
    <p:extLst>
      <p:ext uri="{BB962C8B-B14F-4D97-AF65-F5344CB8AC3E}">
        <p14:creationId xmlns:p14="http://schemas.microsoft.com/office/powerpoint/2010/main" val="94882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21C5AC-0385-E177-7E43-269709569B31}"/>
              </a:ext>
            </a:extLst>
          </p:cNvPr>
          <p:cNvSpPr>
            <a:spLocks noGrp="1"/>
          </p:cNvSpPr>
          <p:nvPr>
            <p:ph type="title"/>
          </p:nvPr>
        </p:nvSpPr>
        <p:spPr>
          <a:xfrm>
            <a:off x="457200" y="365125"/>
            <a:ext cx="11364686" cy="1549564"/>
          </a:xfrm>
        </p:spPr>
        <p:txBody>
          <a:bodyPr>
            <a:noAutofit/>
          </a:bodyPr>
          <a:lstStyle/>
          <a:p>
            <a:r>
              <a:rPr lang="tr-TR" sz="2000" b="1" dirty="0">
                <a:latin typeface="+mn-lt"/>
              </a:rPr>
              <a:t>Bulaşıcı Olmayan Hastalıklar Çok Paydaşlı Eylem Planı 2017-2025 </a:t>
            </a:r>
            <a:r>
              <a:rPr lang="tr-TR" sz="2000" b="1" dirty="0">
                <a:solidFill>
                  <a:srgbClr val="FF0000"/>
                </a:solidFill>
                <a:latin typeface="+mn-lt"/>
              </a:rPr>
              <a:t>mevcut tüm programları kapsayan çerçeve bir belge</a:t>
            </a:r>
            <a:r>
              <a:rPr lang="tr-TR" sz="2000" b="1" dirty="0">
                <a:latin typeface="+mn-lt"/>
              </a:rPr>
              <a:t>dir. </a:t>
            </a:r>
            <a:br>
              <a:rPr lang="tr-TR" sz="2000" b="1" dirty="0">
                <a:latin typeface="+mn-lt"/>
              </a:rPr>
            </a:br>
            <a:br>
              <a:rPr lang="tr-TR" sz="2000" b="1" dirty="0">
                <a:latin typeface="+mn-lt"/>
              </a:rPr>
            </a:br>
            <a:r>
              <a:rPr lang="tr-TR" sz="2000" b="1" dirty="0">
                <a:latin typeface="+mn-lt"/>
              </a:rPr>
              <a:t>Türkiye Bulaşıcı Olmayan Hastalıklar Çok Paydaşlı Eylem Planı 2017 – 2025, </a:t>
            </a:r>
            <a:br>
              <a:rPr lang="tr-TR" sz="2000" b="1" dirty="0">
                <a:latin typeface="+mn-lt"/>
              </a:rPr>
            </a:br>
            <a:r>
              <a:rPr lang="tr-TR" sz="2000" b="1" dirty="0">
                <a:latin typeface="+mn-lt"/>
              </a:rPr>
              <a:t>aşağıdaki dokümanlar göz önünde bulundurularak geliştirilmiştir:</a:t>
            </a:r>
          </a:p>
        </p:txBody>
      </p:sp>
      <p:sp>
        <p:nvSpPr>
          <p:cNvPr id="3" name="İçerik Yer Tutucusu 2">
            <a:extLst>
              <a:ext uri="{FF2B5EF4-FFF2-40B4-BE49-F238E27FC236}">
                <a16:creationId xmlns:a16="http://schemas.microsoft.com/office/drawing/2014/main" id="{B40C210E-3390-DD79-DD9B-B3BCEE809C8B}"/>
              </a:ext>
            </a:extLst>
          </p:cNvPr>
          <p:cNvSpPr>
            <a:spLocks noGrp="1"/>
          </p:cNvSpPr>
          <p:nvPr>
            <p:ph sz="half" idx="1"/>
          </p:nvPr>
        </p:nvSpPr>
        <p:spPr>
          <a:xfrm>
            <a:off x="212271" y="1914690"/>
            <a:ext cx="5880680" cy="4578185"/>
          </a:xfrm>
        </p:spPr>
        <p:txBody>
          <a:bodyPr>
            <a:noAutofit/>
          </a:bodyPr>
          <a:lstStyle/>
          <a:p>
            <a:r>
              <a:rPr lang="tr-TR" sz="1700" dirty="0"/>
              <a:t>DSÖ Bulaşıcı Olmayan Hastalıkların Önlenmesi ve Kontrolüne İlişkin Küresel Eylem Planı (2013-2020) </a:t>
            </a:r>
          </a:p>
          <a:p>
            <a:r>
              <a:rPr lang="tr-TR" sz="1700" dirty="0"/>
              <a:t>DSÖ Avrupa Bölgesi, Sağlık 2020 (</a:t>
            </a:r>
            <a:r>
              <a:rPr lang="tr-TR" sz="1700" dirty="0" err="1"/>
              <a:t>Health</a:t>
            </a:r>
            <a:r>
              <a:rPr lang="tr-TR" sz="1700" dirty="0"/>
              <a:t> 2020: </a:t>
            </a:r>
            <a:r>
              <a:rPr lang="tr-TR" sz="1700" dirty="0" err="1"/>
              <a:t>The</a:t>
            </a:r>
            <a:r>
              <a:rPr lang="tr-TR" sz="1700" dirty="0"/>
              <a:t> </a:t>
            </a:r>
            <a:r>
              <a:rPr lang="tr-TR" sz="1700" dirty="0" err="1"/>
              <a:t>European</a:t>
            </a:r>
            <a:r>
              <a:rPr lang="tr-TR" sz="1700" dirty="0"/>
              <a:t> </a:t>
            </a:r>
            <a:r>
              <a:rPr lang="tr-TR" sz="1700" dirty="0" err="1"/>
              <a:t>Policy</a:t>
            </a:r>
            <a:r>
              <a:rPr lang="tr-TR" sz="1700" dirty="0"/>
              <a:t> </a:t>
            </a:r>
            <a:r>
              <a:rPr lang="tr-TR" sz="1700" dirty="0" err="1"/>
              <a:t>for</a:t>
            </a:r>
            <a:r>
              <a:rPr lang="tr-TR" sz="1700" dirty="0"/>
              <a:t> </a:t>
            </a:r>
            <a:r>
              <a:rPr lang="tr-TR" sz="1700" dirty="0" err="1"/>
              <a:t>Health</a:t>
            </a:r>
            <a:r>
              <a:rPr lang="tr-TR" sz="1700" dirty="0"/>
              <a:t> </a:t>
            </a:r>
            <a:r>
              <a:rPr lang="tr-TR" sz="1700" dirty="0" err="1"/>
              <a:t>and</a:t>
            </a:r>
            <a:r>
              <a:rPr lang="tr-TR" sz="1700" dirty="0"/>
              <a:t> </a:t>
            </a:r>
            <a:r>
              <a:rPr lang="tr-TR" sz="1700" dirty="0" err="1"/>
              <a:t>Well-being</a:t>
            </a:r>
            <a:r>
              <a:rPr lang="tr-TR" sz="1700" dirty="0"/>
              <a:t>) </a:t>
            </a:r>
          </a:p>
          <a:p>
            <a:r>
              <a:rPr lang="tr-TR" sz="1700" dirty="0"/>
              <a:t>Bulaşıcı Olmayan Hastalıkların Önenmesi ve Kontrolüne Yönelik Avrupa Stratejisinin Uygulanmasına İlişkin Eylem Planı 2012-2016 </a:t>
            </a:r>
          </a:p>
          <a:p>
            <a:r>
              <a:rPr lang="tr-TR" sz="1700" dirty="0"/>
              <a:t>Bulaşıcı Olmayan Hastalıklara İlişkin Küresel Durum Raporu 2014 (Global </a:t>
            </a:r>
            <a:r>
              <a:rPr lang="tr-TR" sz="1700" dirty="0" err="1"/>
              <a:t>Status</a:t>
            </a:r>
            <a:r>
              <a:rPr lang="tr-TR" sz="1700" dirty="0"/>
              <a:t> Report on </a:t>
            </a:r>
            <a:r>
              <a:rPr lang="tr-TR" sz="1700" dirty="0" err="1"/>
              <a:t>Noncommunicable</a:t>
            </a:r>
            <a:r>
              <a:rPr lang="tr-TR" sz="1700" dirty="0"/>
              <a:t> </a:t>
            </a:r>
            <a:r>
              <a:rPr lang="tr-TR" sz="1700" dirty="0" err="1"/>
              <a:t>Diseases</a:t>
            </a:r>
            <a:r>
              <a:rPr lang="tr-TR" sz="1700" dirty="0"/>
              <a:t> 2014) </a:t>
            </a:r>
          </a:p>
          <a:p>
            <a:r>
              <a:rPr lang="tr-TR" sz="1700" dirty="0"/>
              <a:t>T.C. Sağlık Bakanlığı Stratejik Plan 2013-2017 </a:t>
            </a:r>
          </a:p>
          <a:p>
            <a:r>
              <a:rPr lang="tr-TR" sz="1700" dirty="0"/>
              <a:t>Türkiye Kronik Hava Yolu Hastalıkları Önleme ve Kontrol Programı (2014-2017) </a:t>
            </a:r>
          </a:p>
        </p:txBody>
      </p:sp>
      <p:sp>
        <p:nvSpPr>
          <p:cNvPr id="4" name="İçerik Yer Tutucusu 3">
            <a:extLst>
              <a:ext uri="{FF2B5EF4-FFF2-40B4-BE49-F238E27FC236}">
                <a16:creationId xmlns:a16="http://schemas.microsoft.com/office/drawing/2014/main" id="{F005B1EE-1395-7455-C983-AF624D5863F6}"/>
              </a:ext>
            </a:extLst>
          </p:cNvPr>
          <p:cNvSpPr>
            <a:spLocks noGrp="1"/>
          </p:cNvSpPr>
          <p:nvPr>
            <p:ph sz="half" idx="2"/>
          </p:nvPr>
        </p:nvSpPr>
        <p:spPr>
          <a:xfrm>
            <a:off x="6096001" y="1914690"/>
            <a:ext cx="5880680" cy="4441659"/>
          </a:xfrm>
        </p:spPr>
        <p:txBody>
          <a:bodyPr>
            <a:noAutofit/>
          </a:bodyPr>
          <a:lstStyle/>
          <a:p>
            <a:r>
              <a:rPr lang="tr-TR" sz="1700" dirty="0"/>
              <a:t>Türkiye Kalp ve Damar Hastalıklarını Önleme ve Kontrol Programı (2015-2020) </a:t>
            </a:r>
          </a:p>
          <a:p>
            <a:r>
              <a:rPr lang="tr-TR" sz="1700" dirty="0"/>
              <a:t>Ulusal Tütün Kontrol Programı-Eylem Planı (2015-2018) </a:t>
            </a:r>
          </a:p>
          <a:p>
            <a:r>
              <a:rPr lang="tr-TR" sz="1700" dirty="0"/>
              <a:t>Türkiye Sağlıklı Beslenme ve Hareketli Hayat Programı (2014-2017) </a:t>
            </a:r>
          </a:p>
          <a:p>
            <a:r>
              <a:rPr lang="tr-TR" sz="1700" dirty="0"/>
              <a:t>Türkiye Aşırı Tuz Tüketiminin Azaltılması Programı (2017-2021) </a:t>
            </a:r>
          </a:p>
          <a:p>
            <a:r>
              <a:rPr lang="tr-TR" sz="1700" dirty="0"/>
              <a:t>Türkiye Diyabet Programı (2015-2020) </a:t>
            </a:r>
          </a:p>
          <a:p>
            <a:r>
              <a:rPr lang="tr-TR" sz="1700" dirty="0"/>
              <a:t>Türkiye Böbrek Hastalıkları Önleme ve Kontrol Programı (2014-2017) </a:t>
            </a:r>
          </a:p>
          <a:p>
            <a:r>
              <a:rPr lang="tr-TR" sz="1700" dirty="0"/>
              <a:t>Türkiye Kas ve İskelet Sistemi Hastalıkları Önleme ve Kontrol Programı (2016-2020) </a:t>
            </a:r>
          </a:p>
          <a:p>
            <a:r>
              <a:rPr lang="tr-TR" sz="1700" dirty="0"/>
              <a:t>Ulusal Kanser Kontrol Programı (2013-2018) </a:t>
            </a:r>
          </a:p>
        </p:txBody>
      </p:sp>
      <p:sp>
        <p:nvSpPr>
          <p:cNvPr id="5" name="Veri Yer Tutucusu 4">
            <a:extLst>
              <a:ext uri="{FF2B5EF4-FFF2-40B4-BE49-F238E27FC236}">
                <a16:creationId xmlns:a16="http://schemas.microsoft.com/office/drawing/2014/main" id="{D9695F3C-4188-A537-C224-745D260920F7}"/>
              </a:ext>
            </a:extLst>
          </p:cNvPr>
          <p:cNvSpPr>
            <a:spLocks noGrp="1"/>
          </p:cNvSpPr>
          <p:nvPr>
            <p:ph type="dt" sz="half" idx="10"/>
          </p:nvPr>
        </p:nvSpPr>
        <p:spPr/>
        <p:txBody>
          <a:bodyPr/>
          <a:lstStyle/>
          <a:p>
            <a:r>
              <a:rPr lang="tr-TR" dirty="0"/>
              <a:t>30.01.2023</a:t>
            </a:r>
            <a:endParaRPr lang="en-US" dirty="0"/>
          </a:p>
        </p:txBody>
      </p:sp>
      <p:sp>
        <p:nvSpPr>
          <p:cNvPr id="7" name="Slayt Numarası Yer Tutucusu 6">
            <a:extLst>
              <a:ext uri="{FF2B5EF4-FFF2-40B4-BE49-F238E27FC236}">
                <a16:creationId xmlns:a16="http://schemas.microsoft.com/office/drawing/2014/main" id="{A10011E8-C984-302D-7751-17A9B1479329}"/>
              </a:ext>
            </a:extLst>
          </p:cNvPr>
          <p:cNvSpPr>
            <a:spLocks noGrp="1"/>
          </p:cNvSpPr>
          <p:nvPr>
            <p:ph type="sldNum" sz="quarter" idx="12"/>
          </p:nvPr>
        </p:nvSpPr>
        <p:spPr/>
        <p:txBody>
          <a:bodyPr/>
          <a:lstStyle/>
          <a:p>
            <a:fld id="{51845F5A-061D-4825-9AE9-D7794091C6CF}" type="slidenum">
              <a:rPr lang="en-US" smtClean="0"/>
              <a:t>19</a:t>
            </a:fld>
            <a:endParaRPr lang="en-US"/>
          </a:p>
        </p:txBody>
      </p:sp>
    </p:spTree>
    <p:extLst>
      <p:ext uri="{BB962C8B-B14F-4D97-AF65-F5344CB8AC3E}">
        <p14:creationId xmlns:p14="http://schemas.microsoft.com/office/powerpoint/2010/main" val="3993116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B6531ED3-248C-DA32-A650-50CAEEB4B71A}"/>
              </a:ext>
            </a:extLst>
          </p:cNvPr>
          <p:cNvSpPr>
            <a:spLocks noGrp="1"/>
          </p:cNvSpPr>
          <p:nvPr>
            <p:ph sz="half" idx="1"/>
          </p:nvPr>
        </p:nvSpPr>
        <p:spPr>
          <a:xfrm>
            <a:off x="1344384" y="1874838"/>
            <a:ext cx="9024257" cy="4297362"/>
          </a:xfrm>
        </p:spPr>
        <p:txBody>
          <a:bodyPr>
            <a:normAutofit/>
          </a:bodyPr>
          <a:lstStyle/>
          <a:p>
            <a:pPr marL="0" indent="0">
              <a:spcBef>
                <a:spcPts val="0"/>
              </a:spcBef>
              <a:buClr>
                <a:schemeClr val="dk1"/>
              </a:buClr>
              <a:buSzPct val="100000"/>
              <a:buNone/>
            </a:pPr>
            <a:r>
              <a:rPr lang="tr-TR" sz="2400" i="1" dirty="0">
                <a:solidFill>
                  <a:schemeClr val="tx1">
                    <a:lumMod val="65000"/>
                    <a:lumOff val="35000"/>
                  </a:schemeClr>
                </a:solidFill>
              </a:rPr>
              <a:t>1. Kısımda anlatılan başlıklar;</a:t>
            </a:r>
          </a:p>
          <a:p>
            <a:pPr marL="0" indent="0">
              <a:spcBef>
                <a:spcPts val="0"/>
              </a:spcBef>
              <a:buClr>
                <a:schemeClr val="dk1"/>
              </a:buClr>
              <a:buSzPct val="100000"/>
              <a:buNone/>
            </a:pPr>
            <a:endParaRPr lang="tr-TR" sz="2400" i="1" dirty="0">
              <a:solidFill>
                <a:schemeClr val="tx1">
                  <a:lumMod val="65000"/>
                  <a:lumOff val="35000"/>
                </a:schemeClr>
              </a:solidFill>
            </a:endParaRPr>
          </a:p>
          <a:p>
            <a:pPr>
              <a:spcBef>
                <a:spcPts val="0"/>
              </a:spcBef>
              <a:buClr>
                <a:schemeClr val="dk1"/>
              </a:buClr>
              <a:buSzPct val="100000"/>
              <a:buFont typeface="Wingdings" panose="05000000000000000000" pitchFamily="2" charset="2"/>
              <a:buChar char="ü"/>
            </a:pPr>
            <a:r>
              <a:rPr lang="tr-TR" sz="2400" i="1" dirty="0">
                <a:solidFill>
                  <a:schemeClr val="tx1">
                    <a:lumMod val="65000"/>
                    <a:lumOff val="35000"/>
                  </a:schemeClr>
                </a:solidFill>
              </a:rPr>
              <a:t>Bulaşıcı Olmayan Hastalıkların Tanımı</a:t>
            </a:r>
          </a:p>
          <a:p>
            <a:pPr>
              <a:spcBef>
                <a:spcPts val="0"/>
              </a:spcBef>
              <a:buClr>
                <a:schemeClr val="dk1"/>
              </a:buClr>
              <a:buSzPct val="100000"/>
              <a:buFont typeface="Wingdings" panose="05000000000000000000" pitchFamily="2" charset="2"/>
              <a:buChar char="ü"/>
            </a:pPr>
            <a:r>
              <a:rPr lang="tr-TR" sz="2400" i="1" dirty="0">
                <a:solidFill>
                  <a:schemeClr val="tx1">
                    <a:lumMod val="65000"/>
                    <a:lumOff val="35000"/>
                  </a:schemeClr>
                </a:solidFill>
              </a:rPr>
              <a:t>Bulaşıcı Olmayan Hastalıkların Epidemiyolojisi</a:t>
            </a:r>
          </a:p>
          <a:p>
            <a:pPr>
              <a:spcBef>
                <a:spcPts val="0"/>
              </a:spcBef>
              <a:buClr>
                <a:schemeClr val="dk1"/>
              </a:buClr>
              <a:buSzPct val="100000"/>
              <a:buFont typeface="Wingdings" panose="05000000000000000000" pitchFamily="2" charset="2"/>
              <a:buChar char="ü"/>
            </a:pPr>
            <a:r>
              <a:rPr lang="tr-TR" sz="2400" i="1" dirty="0">
                <a:solidFill>
                  <a:schemeClr val="tx1">
                    <a:lumMod val="65000"/>
                    <a:lumOff val="35000"/>
                  </a:schemeClr>
                </a:solidFill>
              </a:rPr>
              <a:t>Küresel Mortalite (Hastalık) Yükü</a:t>
            </a:r>
          </a:p>
          <a:p>
            <a:pPr>
              <a:spcBef>
                <a:spcPts val="0"/>
              </a:spcBef>
              <a:buClr>
                <a:schemeClr val="dk1"/>
              </a:buClr>
              <a:buSzPct val="100000"/>
              <a:buFont typeface="Wingdings" panose="05000000000000000000" pitchFamily="2" charset="2"/>
              <a:buChar char="ü"/>
            </a:pPr>
            <a:r>
              <a:rPr lang="tr-TR" sz="2400" i="1" dirty="0">
                <a:solidFill>
                  <a:schemeClr val="tx1">
                    <a:lumMod val="65000"/>
                    <a:lumOff val="35000"/>
                  </a:schemeClr>
                </a:solidFill>
              </a:rPr>
              <a:t>Sosyal ve Ekonomik Etki</a:t>
            </a:r>
          </a:p>
        </p:txBody>
      </p:sp>
      <p:sp>
        <p:nvSpPr>
          <p:cNvPr id="4" name="Veri Yer Tutucusu 3">
            <a:extLst>
              <a:ext uri="{FF2B5EF4-FFF2-40B4-BE49-F238E27FC236}">
                <a16:creationId xmlns:a16="http://schemas.microsoft.com/office/drawing/2014/main" id="{1967EF1D-873B-D242-97F7-4B7C7A67FB9A}"/>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259F4729-03AC-9641-B8C6-150295549E4E}"/>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324FEA67-6F1E-B75D-CF02-5F65E462E0F8}"/>
              </a:ext>
            </a:extLst>
          </p:cNvPr>
          <p:cNvSpPr>
            <a:spLocks noGrp="1"/>
          </p:cNvSpPr>
          <p:nvPr>
            <p:ph type="sldNum" sz="quarter" idx="12"/>
          </p:nvPr>
        </p:nvSpPr>
        <p:spPr/>
        <p:txBody>
          <a:bodyPr/>
          <a:lstStyle/>
          <a:p>
            <a:fld id="{51845F5A-061D-4825-9AE9-D7794091C6CF}" type="slidenum">
              <a:rPr lang="en-US" smtClean="0"/>
              <a:t>2</a:t>
            </a:fld>
            <a:endParaRPr lang="en-US"/>
          </a:p>
        </p:txBody>
      </p:sp>
    </p:spTree>
    <p:extLst>
      <p:ext uri="{BB962C8B-B14F-4D97-AF65-F5344CB8AC3E}">
        <p14:creationId xmlns:p14="http://schemas.microsoft.com/office/powerpoint/2010/main" val="390908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62D4BB4D-4040-40F5-7F68-0E389000E32B}"/>
              </a:ext>
            </a:extLst>
          </p:cNvPr>
          <p:cNvSpPr>
            <a:spLocks noGrp="1"/>
          </p:cNvSpPr>
          <p:nvPr>
            <p:ph type="title"/>
          </p:nvPr>
        </p:nvSpPr>
        <p:spPr/>
        <p:txBody>
          <a:bodyPr>
            <a:noAutofit/>
          </a:bodyPr>
          <a:lstStyle/>
          <a:p>
            <a:r>
              <a:rPr lang="tr-TR" sz="3200" i="0" dirty="0"/>
              <a:t>Bulaşıcı Olmayan Hastalıkların Risk Faktörlerinin Önleme ve Kontrolüne Yönelik Kanıta Dayalı Programlar</a:t>
            </a:r>
          </a:p>
        </p:txBody>
      </p:sp>
      <p:sp>
        <p:nvSpPr>
          <p:cNvPr id="9" name="İçerik Yer Tutucusu 8">
            <a:extLst>
              <a:ext uri="{FF2B5EF4-FFF2-40B4-BE49-F238E27FC236}">
                <a16:creationId xmlns:a16="http://schemas.microsoft.com/office/drawing/2014/main" id="{9E92C7D6-F5F8-EC17-C1E5-F5A1D5D7940C}"/>
              </a:ext>
            </a:extLst>
          </p:cNvPr>
          <p:cNvSpPr>
            <a:spLocks noGrp="1"/>
          </p:cNvSpPr>
          <p:nvPr>
            <p:ph idx="1"/>
          </p:nvPr>
        </p:nvSpPr>
        <p:spPr/>
        <p:txBody>
          <a:bodyPr>
            <a:normAutofit fontScale="85000" lnSpcReduction="20000"/>
          </a:bodyPr>
          <a:lstStyle/>
          <a:p>
            <a:pPr algn="just"/>
            <a:r>
              <a:rPr lang="tr-TR" dirty="0"/>
              <a:t>Ülkemizde önlenebilir bulaşıcı olmayan hastalıklardan kaynaklanan erken ölümlerin engellenmesi için </a:t>
            </a:r>
            <a:r>
              <a:rPr lang="tr-TR" dirty="0">
                <a:solidFill>
                  <a:srgbClr val="FF0000"/>
                </a:solidFill>
              </a:rPr>
              <a:t>tütün ve sigara kullanımının, sağlıksız beslenmenin, fiziksel hareketsizliğin ve alkol kullanımının </a:t>
            </a:r>
            <a:r>
              <a:rPr lang="tr-TR" dirty="0"/>
              <a:t>önlenmesine yönelik kanıtlanmış çözümlerin hayata geçirilmesi için hazırlanan ve uygulanmakta olan programlar;</a:t>
            </a:r>
          </a:p>
          <a:p>
            <a:endParaRPr lang="tr-TR" dirty="0"/>
          </a:p>
          <a:p>
            <a:pPr algn="just"/>
            <a:r>
              <a:rPr lang="tr-TR" b="1" dirty="0"/>
              <a:t>Tütün Kontrolü Strateji Belgesi ve Eylem Planı (2018-2023)</a:t>
            </a:r>
          </a:p>
          <a:p>
            <a:pPr algn="just"/>
            <a:r>
              <a:rPr lang="tr-TR" b="1" dirty="0"/>
              <a:t>Türkiye Sağlıklı Beslenme ve Hareketli Hayat Programı Yetişkin ve Çocukluk Çağı Obezitesinin Önlenmesi ve Fiziksel Aktivite Eylem Planı (2019-2023)</a:t>
            </a:r>
          </a:p>
          <a:p>
            <a:pPr algn="just"/>
            <a:r>
              <a:rPr lang="tr-TR" b="1" dirty="0"/>
              <a:t>Türkiye Aşırı Tuz Tüketiminin Azaltılması Programı (2017-2021)</a:t>
            </a:r>
          </a:p>
        </p:txBody>
      </p:sp>
      <p:sp>
        <p:nvSpPr>
          <p:cNvPr id="5" name="Veri Yer Tutucusu 4">
            <a:extLst>
              <a:ext uri="{FF2B5EF4-FFF2-40B4-BE49-F238E27FC236}">
                <a16:creationId xmlns:a16="http://schemas.microsoft.com/office/drawing/2014/main" id="{A007FC17-3AF5-368E-107F-129134FA5E0D}"/>
              </a:ext>
            </a:extLst>
          </p:cNvPr>
          <p:cNvSpPr>
            <a:spLocks noGrp="1"/>
          </p:cNvSpPr>
          <p:nvPr>
            <p:ph type="dt" sz="half" idx="10"/>
          </p:nvPr>
        </p:nvSpPr>
        <p:spPr/>
        <p:txBody>
          <a:bodyPr/>
          <a:lstStyle/>
          <a:p>
            <a:r>
              <a:rPr lang="tr-TR"/>
              <a:t>30.01.2023</a:t>
            </a:r>
            <a:endParaRPr lang="en-US"/>
          </a:p>
        </p:txBody>
      </p:sp>
      <p:sp>
        <p:nvSpPr>
          <p:cNvPr id="7" name="Slayt Numarası Yer Tutucusu 6">
            <a:extLst>
              <a:ext uri="{FF2B5EF4-FFF2-40B4-BE49-F238E27FC236}">
                <a16:creationId xmlns:a16="http://schemas.microsoft.com/office/drawing/2014/main" id="{210B1DEB-C017-5AFE-1968-A6C90A10A270}"/>
              </a:ext>
            </a:extLst>
          </p:cNvPr>
          <p:cNvSpPr>
            <a:spLocks noGrp="1"/>
          </p:cNvSpPr>
          <p:nvPr>
            <p:ph type="sldNum" sz="quarter" idx="12"/>
          </p:nvPr>
        </p:nvSpPr>
        <p:spPr/>
        <p:txBody>
          <a:bodyPr/>
          <a:lstStyle/>
          <a:p>
            <a:fld id="{51845F5A-061D-4825-9AE9-D7794091C6CF}" type="slidenum">
              <a:rPr lang="en-US" smtClean="0"/>
              <a:t>20</a:t>
            </a:fld>
            <a:endParaRPr lang="en-US"/>
          </a:p>
        </p:txBody>
      </p:sp>
      <p:sp>
        <p:nvSpPr>
          <p:cNvPr id="11" name="Alt Bilgi Yer Tutucusu 4">
            <a:extLst>
              <a:ext uri="{FF2B5EF4-FFF2-40B4-BE49-F238E27FC236}">
                <a16:creationId xmlns:a16="http://schemas.microsoft.com/office/drawing/2014/main" id="{3B259598-0C01-C67E-06C5-B4D59D5185FD}"/>
              </a:ext>
            </a:extLst>
          </p:cNvPr>
          <p:cNvSpPr>
            <a:spLocks noGrp="1"/>
          </p:cNvSpPr>
          <p:nvPr>
            <p:ph type="ftr" sz="quarter" idx="11"/>
          </p:nvPr>
        </p:nvSpPr>
        <p:spPr>
          <a:xfrm>
            <a:off x="1708879" y="6356350"/>
            <a:ext cx="9413823" cy="365125"/>
          </a:xfrm>
        </p:spPr>
        <p:txBody>
          <a:bodyPr/>
          <a:lstStyle/>
          <a:p>
            <a:r>
              <a:rPr lang="tr-TR" dirty="0"/>
              <a:t>T.C. Sağlık Bakanlığı (2017). Türkiye Bulaşıcı Olmayan Hastalıklar Çok Paydaşlı Eylem Planı 2017–2025. Ankara.</a:t>
            </a:r>
          </a:p>
          <a:p>
            <a:r>
              <a:rPr lang="tr-TR" dirty="0"/>
              <a:t>T.C. Sağlık Bakanlığı Halk Sağlığı Genel Müdürlüğü Resmi web sitesi</a:t>
            </a:r>
            <a:endParaRPr lang="en-US" dirty="0"/>
          </a:p>
        </p:txBody>
      </p:sp>
    </p:spTree>
    <p:extLst>
      <p:ext uri="{BB962C8B-B14F-4D97-AF65-F5344CB8AC3E}">
        <p14:creationId xmlns:p14="http://schemas.microsoft.com/office/powerpoint/2010/main" val="4082155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62D4BB4D-4040-40F5-7F68-0E389000E32B}"/>
              </a:ext>
            </a:extLst>
          </p:cNvPr>
          <p:cNvSpPr>
            <a:spLocks noGrp="1"/>
          </p:cNvSpPr>
          <p:nvPr>
            <p:ph type="title"/>
          </p:nvPr>
        </p:nvSpPr>
        <p:spPr/>
        <p:txBody>
          <a:bodyPr>
            <a:noAutofit/>
          </a:bodyPr>
          <a:lstStyle/>
          <a:p>
            <a:r>
              <a:rPr lang="tr-TR" sz="3200" i="0" dirty="0"/>
              <a:t>Türkiye’de Bulaşıcı Olmayan Hastalıklar İçin Önleme ve Kontrol Çalışmaları</a:t>
            </a:r>
          </a:p>
        </p:txBody>
      </p:sp>
      <p:sp>
        <p:nvSpPr>
          <p:cNvPr id="9" name="İçerik Yer Tutucusu 8">
            <a:extLst>
              <a:ext uri="{FF2B5EF4-FFF2-40B4-BE49-F238E27FC236}">
                <a16:creationId xmlns:a16="http://schemas.microsoft.com/office/drawing/2014/main" id="{9E92C7D6-F5F8-EC17-C1E5-F5A1D5D7940C}"/>
              </a:ext>
            </a:extLst>
          </p:cNvPr>
          <p:cNvSpPr>
            <a:spLocks noGrp="1"/>
          </p:cNvSpPr>
          <p:nvPr>
            <p:ph idx="1"/>
          </p:nvPr>
        </p:nvSpPr>
        <p:spPr/>
        <p:txBody>
          <a:bodyPr>
            <a:normAutofit fontScale="85000" lnSpcReduction="20000"/>
          </a:bodyPr>
          <a:lstStyle/>
          <a:p>
            <a:r>
              <a:rPr lang="tr-TR" dirty="0"/>
              <a:t>Türkiye Diyabet Programı (2015-2020)</a:t>
            </a:r>
          </a:p>
          <a:p>
            <a:r>
              <a:rPr lang="tr-TR" dirty="0"/>
              <a:t>Türkiye Böbrek Hastalıkları Önleme ve Kontrol Programı (2018-2023) </a:t>
            </a:r>
          </a:p>
          <a:p>
            <a:r>
              <a:rPr lang="tr-TR" dirty="0"/>
              <a:t>Türkiye Kronik Hava Yolu Hastalıkları Önleme ve Kontrol Programı (2014-2017)</a:t>
            </a:r>
          </a:p>
          <a:p>
            <a:r>
              <a:rPr lang="tr-TR" dirty="0"/>
              <a:t>Türkiye Kalp ve Damar Hastalıkları Önleme ve Kontrol Programı (2021-2026)</a:t>
            </a:r>
          </a:p>
          <a:p>
            <a:r>
              <a:rPr lang="tr-TR" dirty="0"/>
              <a:t>Kas ve İskelet Sistemi Hastalıkları Önleme ve Kontrol Programı (2021-2026)</a:t>
            </a:r>
          </a:p>
          <a:p>
            <a:r>
              <a:rPr lang="tr-TR" dirty="0"/>
              <a:t>Türkiye Kanser Kontrol Programı</a:t>
            </a:r>
          </a:p>
          <a:p>
            <a:r>
              <a:rPr lang="tr-TR" dirty="0"/>
              <a:t>Türkiye Sağlıklı Yaşlanma Eylem Planı ve Uygulama Programı (2021-2026)</a:t>
            </a:r>
          </a:p>
        </p:txBody>
      </p:sp>
      <p:sp>
        <p:nvSpPr>
          <p:cNvPr id="5" name="Veri Yer Tutucusu 4">
            <a:extLst>
              <a:ext uri="{FF2B5EF4-FFF2-40B4-BE49-F238E27FC236}">
                <a16:creationId xmlns:a16="http://schemas.microsoft.com/office/drawing/2014/main" id="{A007FC17-3AF5-368E-107F-129134FA5E0D}"/>
              </a:ext>
            </a:extLst>
          </p:cNvPr>
          <p:cNvSpPr>
            <a:spLocks noGrp="1"/>
          </p:cNvSpPr>
          <p:nvPr>
            <p:ph type="dt" sz="half" idx="10"/>
          </p:nvPr>
        </p:nvSpPr>
        <p:spPr/>
        <p:txBody>
          <a:bodyPr/>
          <a:lstStyle/>
          <a:p>
            <a:r>
              <a:rPr lang="tr-TR"/>
              <a:t>30.01.2023</a:t>
            </a:r>
            <a:endParaRPr lang="en-US"/>
          </a:p>
        </p:txBody>
      </p:sp>
      <p:sp>
        <p:nvSpPr>
          <p:cNvPr id="7" name="Slayt Numarası Yer Tutucusu 6">
            <a:extLst>
              <a:ext uri="{FF2B5EF4-FFF2-40B4-BE49-F238E27FC236}">
                <a16:creationId xmlns:a16="http://schemas.microsoft.com/office/drawing/2014/main" id="{210B1DEB-C017-5AFE-1968-A6C90A10A270}"/>
              </a:ext>
            </a:extLst>
          </p:cNvPr>
          <p:cNvSpPr>
            <a:spLocks noGrp="1"/>
          </p:cNvSpPr>
          <p:nvPr>
            <p:ph type="sldNum" sz="quarter" idx="12"/>
          </p:nvPr>
        </p:nvSpPr>
        <p:spPr/>
        <p:txBody>
          <a:bodyPr/>
          <a:lstStyle/>
          <a:p>
            <a:fld id="{51845F5A-061D-4825-9AE9-D7794091C6CF}" type="slidenum">
              <a:rPr lang="en-US" smtClean="0"/>
              <a:t>21</a:t>
            </a:fld>
            <a:endParaRPr lang="en-US"/>
          </a:p>
        </p:txBody>
      </p:sp>
      <p:sp>
        <p:nvSpPr>
          <p:cNvPr id="11" name="Alt Bilgi Yer Tutucusu 4">
            <a:extLst>
              <a:ext uri="{FF2B5EF4-FFF2-40B4-BE49-F238E27FC236}">
                <a16:creationId xmlns:a16="http://schemas.microsoft.com/office/drawing/2014/main" id="{3B259598-0C01-C67E-06C5-B4D59D5185FD}"/>
              </a:ext>
            </a:extLst>
          </p:cNvPr>
          <p:cNvSpPr>
            <a:spLocks noGrp="1"/>
          </p:cNvSpPr>
          <p:nvPr>
            <p:ph type="ftr" sz="quarter" idx="11"/>
          </p:nvPr>
        </p:nvSpPr>
        <p:spPr>
          <a:xfrm>
            <a:off x="1708879" y="6356350"/>
            <a:ext cx="9413823" cy="365125"/>
          </a:xfrm>
        </p:spPr>
        <p:txBody>
          <a:bodyPr/>
          <a:lstStyle/>
          <a:p>
            <a:r>
              <a:rPr lang="tr-TR" dirty="0"/>
              <a:t>T.C. Sağlık Bakanlığı (2017). Türkiye Bulaşıcı Olmayan Hastalıklar Çok Paydaşlı Eylem Planı 2017–2025. Ankara.</a:t>
            </a:r>
          </a:p>
          <a:p>
            <a:r>
              <a:rPr lang="tr-TR" dirty="0"/>
              <a:t>T.C. Sağlık Bakanlığı Halk Sağlığı Genel Müdürlüğü Resmi web sitesi</a:t>
            </a:r>
            <a:endParaRPr lang="en-US" dirty="0"/>
          </a:p>
        </p:txBody>
      </p:sp>
    </p:spTree>
    <p:extLst>
      <p:ext uri="{BB962C8B-B14F-4D97-AF65-F5344CB8AC3E}">
        <p14:creationId xmlns:p14="http://schemas.microsoft.com/office/powerpoint/2010/main" val="3853570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5E79DD24-0EC2-C1A8-D0C7-CBED988C34C7}"/>
              </a:ext>
            </a:extLst>
          </p:cNvPr>
          <p:cNvSpPr>
            <a:spLocks noGrp="1"/>
          </p:cNvSpPr>
          <p:nvPr>
            <p:ph type="title"/>
          </p:nvPr>
        </p:nvSpPr>
        <p:spPr/>
        <p:txBody>
          <a:bodyPr/>
          <a:lstStyle/>
          <a:p>
            <a:r>
              <a:rPr lang="tr-TR" dirty="0"/>
              <a:t>Tütün ve Sigara</a:t>
            </a:r>
          </a:p>
        </p:txBody>
      </p:sp>
      <p:sp>
        <p:nvSpPr>
          <p:cNvPr id="4" name="Veri Yer Tutucusu 3">
            <a:extLst>
              <a:ext uri="{FF2B5EF4-FFF2-40B4-BE49-F238E27FC236}">
                <a16:creationId xmlns:a16="http://schemas.microsoft.com/office/drawing/2014/main" id="{AB59A5EA-C5AA-5757-FB69-74963A398C0B}"/>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09BCC175-BAC5-C0C6-AB81-F38A491A2AD3}"/>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C21226B-1DE9-F6D7-6F04-82B527DE2173}"/>
              </a:ext>
            </a:extLst>
          </p:cNvPr>
          <p:cNvSpPr>
            <a:spLocks noGrp="1"/>
          </p:cNvSpPr>
          <p:nvPr>
            <p:ph type="sldNum" sz="quarter" idx="12"/>
          </p:nvPr>
        </p:nvSpPr>
        <p:spPr/>
        <p:txBody>
          <a:bodyPr/>
          <a:lstStyle/>
          <a:p>
            <a:fld id="{51845F5A-061D-4825-9AE9-D7794091C6CF}" type="slidenum">
              <a:rPr lang="en-US" smtClean="0"/>
              <a:t>22</a:t>
            </a:fld>
            <a:endParaRPr lang="en-US"/>
          </a:p>
        </p:txBody>
      </p:sp>
    </p:spTree>
    <p:extLst>
      <p:ext uri="{BB962C8B-B14F-4D97-AF65-F5344CB8AC3E}">
        <p14:creationId xmlns:p14="http://schemas.microsoft.com/office/powerpoint/2010/main" val="4245045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2ED9EA-6741-40F7-9723-EBD2A8C3536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EEC13A0-901C-A297-0075-8B7D3F1F1AB3}"/>
              </a:ext>
            </a:extLst>
          </p:cNvPr>
          <p:cNvSpPr>
            <a:spLocks noGrp="1"/>
          </p:cNvSpPr>
          <p:nvPr>
            <p:ph idx="1"/>
          </p:nvPr>
        </p:nvSpPr>
        <p:spPr/>
        <p:txBody>
          <a:bodyPr>
            <a:normAutofit fontScale="92500" lnSpcReduction="20000"/>
          </a:bodyPr>
          <a:lstStyle/>
          <a:p>
            <a:r>
              <a:rPr lang="tr-TR" dirty="0"/>
              <a:t>İnsan sağlığına zararlı alışkanlıkların başında gelen tütün kullanımı bütün ülkelerde bir salgın haline gelmiş çok önemli bir halk sağlığı sorunudur. Genel bir yaklaşımla tütün, yıllık ölümlerin yüzde 25’inden sorumludur. Sigara içenlerin yaklaşık yarısının sigaranın yol açtığı bir hastalıktan öldükleri hesaplanmaktadır. Dünyada sigara kullanımı nedeniyle 8 saniyede bir kişi ölmektedir.</a:t>
            </a:r>
          </a:p>
          <a:p>
            <a:r>
              <a:rPr lang="tr-TR" dirty="0"/>
              <a:t>Sigaraya atfedilebilecek </a:t>
            </a:r>
            <a:r>
              <a:rPr lang="tr-TR" dirty="0" err="1"/>
              <a:t>BOH’lar</a:t>
            </a:r>
            <a:r>
              <a:rPr lang="tr-TR" dirty="0"/>
              <a:t> arasında farklı kanserler, iskemik kalp hastalığı (İKH), inme ve diğer KVH ve dolaşım hastalıkları, kronik obstrüktif akciğer hastalığı, peptik ülser, diyabet, katarakt, </a:t>
            </a:r>
            <a:r>
              <a:rPr lang="tr-TR" dirty="0" err="1"/>
              <a:t>maküler</a:t>
            </a:r>
            <a:r>
              <a:rPr lang="tr-TR" dirty="0"/>
              <a:t> dejenerasyon ve romatoid artrit bulunmaktadır. </a:t>
            </a:r>
          </a:p>
        </p:txBody>
      </p:sp>
      <p:sp>
        <p:nvSpPr>
          <p:cNvPr id="4" name="Veri Yer Tutucusu 3">
            <a:extLst>
              <a:ext uri="{FF2B5EF4-FFF2-40B4-BE49-F238E27FC236}">
                <a16:creationId xmlns:a16="http://schemas.microsoft.com/office/drawing/2014/main" id="{E5C9542A-DC1B-9AF2-6EC1-9E4DD64DA80C}"/>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C8B16F0A-1125-369E-8A1D-F72942AB4D76}"/>
              </a:ext>
            </a:extLst>
          </p:cNvPr>
          <p:cNvSpPr>
            <a:spLocks noGrp="1"/>
          </p:cNvSpPr>
          <p:nvPr>
            <p:ph type="ftr" sz="quarter" idx="11"/>
          </p:nvPr>
        </p:nvSpPr>
        <p:spPr>
          <a:xfrm>
            <a:off x="2711116" y="6356350"/>
            <a:ext cx="7010400" cy="365125"/>
          </a:xfrm>
        </p:spPr>
        <p:txBody>
          <a:bodyPr/>
          <a:lstStyle/>
          <a:p>
            <a:r>
              <a:rPr lang="en-US" dirty="0" err="1"/>
              <a:t>Öztek</a:t>
            </a:r>
            <a:r>
              <a:rPr lang="en-US" dirty="0"/>
              <a:t>, Z. (2020). </a:t>
            </a:r>
            <a:r>
              <a:rPr lang="en-US" dirty="0" err="1"/>
              <a:t>Halk</a:t>
            </a:r>
            <a:r>
              <a:rPr lang="en-US" dirty="0"/>
              <a:t> </a:t>
            </a:r>
            <a:r>
              <a:rPr lang="en-US" dirty="0" err="1"/>
              <a:t>Sağlığı</a:t>
            </a:r>
            <a:r>
              <a:rPr lang="en-US" dirty="0"/>
              <a:t> </a:t>
            </a:r>
            <a:r>
              <a:rPr lang="en-US" dirty="0" err="1"/>
              <a:t>Kuramlar</a:t>
            </a:r>
            <a:r>
              <a:rPr lang="en-US" dirty="0"/>
              <a:t> </a:t>
            </a:r>
            <a:r>
              <a:rPr lang="en-US" dirty="0" err="1"/>
              <a:t>ve</a:t>
            </a:r>
            <a:r>
              <a:rPr lang="en-US" dirty="0"/>
              <a:t> </a:t>
            </a:r>
            <a:r>
              <a:rPr lang="en-US" dirty="0" err="1"/>
              <a:t>Uygulamalar</a:t>
            </a:r>
            <a:r>
              <a:rPr lang="en-US" dirty="0"/>
              <a:t>. Ankara: </a:t>
            </a:r>
            <a:r>
              <a:rPr lang="en-US" dirty="0" err="1"/>
              <a:t>Sağlık</a:t>
            </a:r>
            <a:r>
              <a:rPr lang="en-US" dirty="0"/>
              <a:t> </a:t>
            </a:r>
            <a:r>
              <a:rPr lang="en-US" dirty="0" err="1"/>
              <a:t>ve</a:t>
            </a:r>
            <a:r>
              <a:rPr lang="en-US" dirty="0"/>
              <a:t> </a:t>
            </a:r>
            <a:r>
              <a:rPr lang="en-US" dirty="0" err="1"/>
              <a:t>Sosyal</a:t>
            </a:r>
            <a:r>
              <a:rPr lang="en-US" dirty="0"/>
              <a:t> </a:t>
            </a:r>
            <a:r>
              <a:rPr lang="en-US" dirty="0" err="1"/>
              <a:t>Yardım</a:t>
            </a:r>
            <a:r>
              <a:rPr lang="en-US" dirty="0"/>
              <a:t> </a:t>
            </a:r>
            <a:r>
              <a:rPr lang="en-US" dirty="0" err="1"/>
              <a:t>Vakfı</a:t>
            </a:r>
            <a:r>
              <a:rPr lang="tr-TR" dirty="0"/>
              <a:t>.</a:t>
            </a:r>
            <a:endParaRPr lang="en-US" dirty="0"/>
          </a:p>
        </p:txBody>
      </p:sp>
      <p:sp>
        <p:nvSpPr>
          <p:cNvPr id="6" name="Slayt Numarası Yer Tutucusu 5">
            <a:extLst>
              <a:ext uri="{FF2B5EF4-FFF2-40B4-BE49-F238E27FC236}">
                <a16:creationId xmlns:a16="http://schemas.microsoft.com/office/drawing/2014/main" id="{CF0A35CF-9FEC-DDD0-6C66-E94B13867ABF}"/>
              </a:ext>
            </a:extLst>
          </p:cNvPr>
          <p:cNvSpPr>
            <a:spLocks noGrp="1"/>
          </p:cNvSpPr>
          <p:nvPr>
            <p:ph type="sldNum" sz="quarter" idx="12"/>
          </p:nvPr>
        </p:nvSpPr>
        <p:spPr/>
        <p:txBody>
          <a:bodyPr/>
          <a:lstStyle/>
          <a:p>
            <a:fld id="{51845F5A-061D-4825-9AE9-D7794091C6CF}" type="slidenum">
              <a:rPr lang="en-US" smtClean="0"/>
              <a:t>23</a:t>
            </a:fld>
            <a:endParaRPr lang="en-US"/>
          </a:p>
        </p:txBody>
      </p:sp>
    </p:spTree>
    <p:extLst>
      <p:ext uri="{BB962C8B-B14F-4D97-AF65-F5344CB8AC3E}">
        <p14:creationId xmlns:p14="http://schemas.microsoft.com/office/powerpoint/2010/main" val="1369353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a:extLst>
              <a:ext uri="{FF2B5EF4-FFF2-40B4-BE49-F238E27FC236}">
                <a16:creationId xmlns:a16="http://schemas.microsoft.com/office/drawing/2014/main" id="{3C70EA86-ACD2-DF13-CA9C-EA0310B79679}"/>
              </a:ext>
            </a:extLst>
          </p:cNvPr>
          <p:cNvSpPr>
            <a:spLocks noGrp="1"/>
          </p:cNvSpPr>
          <p:nvPr>
            <p:ph type="sldNum" sz="quarter" idx="12"/>
          </p:nvPr>
        </p:nvSpPr>
        <p:spPr/>
        <p:txBody>
          <a:bodyPr/>
          <a:lstStyle/>
          <a:p>
            <a:fld id="{51845F5A-061D-4825-9AE9-D7794091C6CF}" type="slidenum">
              <a:rPr lang="en-US" smtClean="0"/>
              <a:t>24</a:t>
            </a:fld>
            <a:endParaRPr lang="en-US"/>
          </a:p>
        </p:txBody>
      </p:sp>
      <p:pic>
        <p:nvPicPr>
          <p:cNvPr id="2" name="İçerik Yer Tutucusu 5">
            <a:extLst>
              <a:ext uri="{FF2B5EF4-FFF2-40B4-BE49-F238E27FC236}">
                <a16:creationId xmlns:a16="http://schemas.microsoft.com/office/drawing/2014/main" id="{A8187FA3-3B0F-AADB-3470-18917F172C6A}"/>
              </a:ext>
            </a:extLst>
          </p:cNvPr>
          <p:cNvPicPr>
            <a:picLocks noChangeAspect="1"/>
          </p:cNvPicPr>
          <p:nvPr/>
        </p:nvPicPr>
        <p:blipFill>
          <a:blip r:embed="rId2"/>
          <a:stretch>
            <a:fillRect/>
          </a:stretch>
        </p:blipFill>
        <p:spPr>
          <a:xfrm>
            <a:off x="1561529" y="365125"/>
            <a:ext cx="8877659" cy="6356350"/>
          </a:xfrm>
          <a:prstGeom prst="rect">
            <a:avLst/>
          </a:prstGeom>
        </p:spPr>
      </p:pic>
    </p:spTree>
    <p:extLst>
      <p:ext uri="{BB962C8B-B14F-4D97-AF65-F5344CB8AC3E}">
        <p14:creationId xmlns:p14="http://schemas.microsoft.com/office/powerpoint/2010/main" val="1984215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DB8422A6-964D-2BED-187C-2355962AAD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332" y="0"/>
            <a:ext cx="9651349" cy="6721475"/>
          </a:xfrm>
        </p:spPr>
      </p:pic>
      <p:sp>
        <p:nvSpPr>
          <p:cNvPr id="6" name="Slayt Numarası Yer Tutucusu 5">
            <a:extLst>
              <a:ext uri="{FF2B5EF4-FFF2-40B4-BE49-F238E27FC236}">
                <a16:creationId xmlns:a16="http://schemas.microsoft.com/office/drawing/2014/main" id="{6AA587A0-DD87-2B21-5DA8-6B59E518B9D1}"/>
              </a:ext>
            </a:extLst>
          </p:cNvPr>
          <p:cNvSpPr>
            <a:spLocks noGrp="1"/>
          </p:cNvSpPr>
          <p:nvPr>
            <p:ph type="sldNum" sz="quarter" idx="12"/>
          </p:nvPr>
        </p:nvSpPr>
        <p:spPr/>
        <p:txBody>
          <a:bodyPr/>
          <a:lstStyle/>
          <a:p>
            <a:fld id="{51845F5A-061D-4825-9AE9-D7794091C6CF}" type="slidenum">
              <a:rPr lang="en-US" smtClean="0"/>
              <a:t>25</a:t>
            </a:fld>
            <a:endParaRPr lang="en-US"/>
          </a:p>
        </p:txBody>
      </p:sp>
    </p:spTree>
    <p:extLst>
      <p:ext uri="{BB962C8B-B14F-4D97-AF65-F5344CB8AC3E}">
        <p14:creationId xmlns:p14="http://schemas.microsoft.com/office/powerpoint/2010/main" val="2699020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DB8441F0-FF9D-83A4-E2AD-84F44D67024D}"/>
              </a:ext>
            </a:extLst>
          </p:cNvPr>
          <p:cNvSpPr>
            <a:spLocks noGrp="1"/>
          </p:cNvSpPr>
          <p:nvPr>
            <p:ph type="title"/>
          </p:nvPr>
        </p:nvSpPr>
        <p:spPr>
          <a:xfrm>
            <a:off x="4818002" y="365125"/>
            <a:ext cx="7010479" cy="1325563"/>
          </a:xfrm>
        </p:spPr>
        <p:txBody>
          <a:bodyPr>
            <a:noAutofit/>
          </a:bodyPr>
          <a:lstStyle/>
          <a:p>
            <a:pPr algn="ctr"/>
            <a:r>
              <a:rPr lang="tr-TR" sz="3200" b="1" i="0" dirty="0"/>
              <a:t>Tütün Kontrolü Strateji Belgesi ve Eylem Planı (2018-2023)</a:t>
            </a:r>
            <a:endParaRPr lang="tr-TR" sz="3200" i="0" dirty="0"/>
          </a:p>
        </p:txBody>
      </p:sp>
      <p:pic>
        <p:nvPicPr>
          <p:cNvPr id="14" name="İçerik Yer Tutucusu 13">
            <a:extLst>
              <a:ext uri="{FF2B5EF4-FFF2-40B4-BE49-F238E27FC236}">
                <a16:creationId xmlns:a16="http://schemas.microsoft.com/office/drawing/2014/main" id="{BE57938E-83EF-3B18-D63C-2CB5D36E10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399" y="136525"/>
            <a:ext cx="4665603" cy="6584950"/>
          </a:xfrm>
        </p:spPr>
      </p:pic>
      <p:sp>
        <p:nvSpPr>
          <p:cNvPr id="12" name="İçerik Yer Tutucusu 11">
            <a:extLst>
              <a:ext uri="{FF2B5EF4-FFF2-40B4-BE49-F238E27FC236}">
                <a16:creationId xmlns:a16="http://schemas.microsoft.com/office/drawing/2014/main" id="{98A890A5-9016-E330-4111-FB7942BEB1CE}"/>
              </a:ext>
            </a:extLst>
          </p:cNvPr>
          <p:cNvSpPr>
            <a:spLocks noGrp="1"/>
          </p:cNvSpPr>
          <p:nvPr>
            <p:ph sz="half" idx="2"/>
          </p:nvPr>
        </p:nvSpPr>
        <p:spPr>
          <a:xfrm>
            <a:off x="4931228" y="1690688"/>
            <a:ext cx="6425619" cy="4665662"/>
          </a:xfrm>
        </p:spPr>
        <p:txBody>
          <a:bodyPr>
            <a:normAutofit fontScale="92500" lnSpcReduction="20000"/>
          </a:bodyPr>
          <a:lstStyle/>
          <a:p>
            <a:r>
              <a:rPr lang="tr-TR" sz="2000" dirty="0"/>
              <a:t>Tütün kullanımının giderek artmasına, dünya çapında insan sağlığını tehdit edebilecek boyutlara ulaşmasına ve tütün şirketleri tarafından pazar oluşturma stratejilerine karşı geliştirilen ve bu konudaki ilk uluslararası anlaşma özelliğini taşıyan </a:t>
            </a:r>
            <a:r>
              <a:rPr lang="tr-TR" sz="2000" b="1" dirty="0"/>
              <a:t>Tütün Kontrol Çerçeve Sözleşmesi, </a:t>
            </a:r>
            <a:r>
              <a:rPr lang="tr-TR" sz="2000" dirty="0"/>
              <a:t>21 Mayıs </a:t>
            </a:r>
            <a:r>
              <a:rPr lang="tr-TR" sz="2000" b="1" dirty="0"/>
              <a:t>2003 </a:t>
            </a:r>
            <a:r>
              <a:rPr lang="tr-TR" sz="2000" dirty="0"/>
              <a:t>tarihinde Dünya Sağlık Örgütü’nün 56. Dünya Sağlık Asamblesinde kabul edilmiştir. </a:t>
            </a:r>
          </a:p>
          <a:p>
            <a:r>
              <a:rPr lang="tr-TR" sz="2000" dirty="0"/>
              <a:t>5261 sayılı Kanun ile ülkemiz tarafından da kabul edilmiş ve 30 Kasım 2004 tarihli ve 25656 sayılı Resmi Gazetede yayımlanarak yürürlüğe girmiştir. </a:t>
            </a:r>
          </a:p>
          <a:p>
            <a:r>
              <a:rPr lang="tr-TR" sz="2000" dirty="0"/>
              <a:t>Bu sözleşme kapsamında yapılacak çalışmaların planlanması ve ülkemizde sigara tüketiminin kontrol altına alınarak vatandaşlarımızın, özellikle gençlerimizin korunması amacıyla</a:t>
            </a:r>
            <a:r>
              <a:rPr lang="tr-TR" sz="2000" b="1" dirty="0"/>
              <a:t> Ulusal Tütün Kontrol Programı </a:t>
            </a:r>
            <a:r>
              <a:rPr lang="tr-TR" sz="2000" dirty="0"/>
              <a:t>hazırlanmıştır. (2006-2010)</a:t>
            </a:r>
          </a:p>
          <a:p>
            <a:r>
              <a:rPr lang="tr-TR" sz="1700" i="0" dirty="0">
                <a:solidFill>
                  <a:schemeClr val="tx2">
                    <a:lumMod val="75000"/>
                  </a:schemeClr>
                </a:solidFill>
                <a:effectLst/>
              </a:rPr>
              <a:t>Ulusal Tütün Kontrol Programı Eylem Planı (2008–2012/ 2015-2018)</a:t>
            </a:r>
          </a:p>
        </p:txBody>
      </p:sp>
      <p:sp>
        <p:nvSpPr>
          <p:cNvPr id="7" name="Slayt Numarası Yer Tutucusu 6">
            <a:extLst>
              <a:ext uri="{FF2B5EF4-FFF2-40B4-BE49-F238E27FC236}">
                <a16:creationId xmlns:a16="http://schemas.microsoft.com/office/drawing/2014/main" id="{3C70EA86-ACD2-DF13-CA9C-EA0310B79679}"/>
              </a:ext>
            </a:extLst>
          </p:cNvPr>
          <p:cNvSpPr>
            <a:spLocks noGrp="1"/>
          </p:cNvSpPr>
          <p:nvPr>
            <p:ph type="sldNum" sz="quarter" idx="12"/>
          </p:nvPr>
        </p:nvSpPr>
        <p:spPr/>
        <p:txBody>
          <a:bodyPr/>
          <a:lstStyle/>
          <a:p>
            <a:fld id="{51845F5A-061D-4825-9AE9-D7794091C6CF}" type="slidenum">
              <a:rPr lang="en-US" smtClean="0"/>
              <a:t>26</a:t>
            </a:fld>
            <a:endParaRPr lang="en-US"/>
          </a:p>
        </p:txBody>
      </p:sp>
      <p:sp>
        <p:nvSpPr>
          <p:cNvPr id="15" name="Alt Bilgi Yer Tutucusu 4">
            <a:extLst>
              <a:ext uri="{FF2B5EF4-FFF2-40B4-BE49-F238E27FC236}">
                <a16:creationId xmlns:a16="http://schemas.microsoft.com/office/drawing/2014/main" id="{89EB9A87-C34D-0B8D-9AB7-2B50A786BC1F}"/>
              </a:ext>
            </a:extLst>
          </p:cNvPr>
          <p:cNvSpPr>
            <a:spLocks noGrp="1"/>
          </p:cNvSpPr>
          <p:nvPr>
            <p:ph type="ftr" sz="quarter" idx="11"/>
          </p:nvPr>
        </p:nvSpPr>
        <p:spPr>
          <a:xfrm>
            <a:off x="4931229" y="6356350"/>
            <a:ext cx="6191473" cy="365125"/>
          </a:xfrm>
        </p:spPr>
        <p:txBody>
          <a:bodyPr/>
          <a:lstStyle/>
          <a:p>
            <a:r>
              <a:rPr lang="tr-TR" dirty="0"/>
              <a:t>T.C. Sağlık Bakanlığı (2018). Tütün Kontrolü Strateji Belgesi ve Eylem Planı (2018-2023). Ankara.</a:t>
            </a:r>
          </a:p>
        </p:txBody>
      </p:sp>
    </p:spTree>
    <p:extLst>
      <p:ext uri="{BB962C8B-B14F-4D97-AF65-F5344CB8AC3E}">
        <p14:creationId xmlns:p14="http://schemas.microsoft.com/office/powerpoint/2010/main" val="355045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924E1C5D-912A-37C5-35CA-F9723005A0BC}"/>
              </a:ext>
            </a:extLst>
          </p:cNvPr>
          <p:cNvSpPr>
            <a:spLocks noGrp="1"/>
          </p:cNvSpPr>
          <p:nvPr>
            <p:ph type="title"/>
          </p:nvPr>
        </p:nvSpPr>
        <p:spPr/>
        <p:txBody>
          <a:bodyPr/>
          <a:lstStyle/>
          <a:p>
            <a:r>
              <a:rPr lang="tr-TR" sz="4000" b="1" i="0" dirty="0"/>
              <a:t>Tütün Kontrolü Strateji Belgesi ve Eylem Planı (2018-2023)</a:t>
            </a:r>
            <a:endParaRPr lang="tr-TR" dirty="0"/>
          </a:p>
        </p:txBody>
      </p:sp>
      <p:sp>
        <p:nvSpPr>
          <p:cNvPr id="9" name="İçerik Yer Tutucusu 8">
            <a:extLst>
              <a:ext uri="{FF2B5EF4-FFF2-40B4-BE49-F238E27FC236}">
                <a16:creationId xmlns:a16="http://schemas.microsoft.com/office/drawing/2014/main" id="{53CB48C3-2942-E893-05B5-29D0AF12C98E}"/>
              </a:ext>
            </a:extLst>
          </p:cNvPr>
          <p:cNvSpPr>
            <a:spLocks noGrp="1"/>
          </p:cNvSpPr>
          <p:nvPr>
            <p:ph idx="1"/>
          </p:nvPr>
        </p:nvSpPr>
        <p:spPr/>
        <p:txBody>
          <a:bodyPr>
            <a:normAutofit fontScale="85000" lnSpcReduction="20000"/>
          </a:bodyPr>
          <a:lstStyle/>
          <a:p>
            <a:pPr algn="just"/>
            <a:r>
              <a:rPr lang="tr-TR" dirty="0"/>
              <a:t>Türkiye, DSÖ’nün </a:t>
            </a:r>
            <a:r>
              <a:rPr lang="tr-TR" b="1" dirty="0"/>
              <a:t>MPOWER</a:t>
            </a:r>
            <a:r>
              <a:rPr lang="tr-TR" dirty="0"/>
              <a:t> stratejisini bütünüyle uygulayan ilk ülkedir. </a:t>
            </a:r>
          </a:p>
          <a:p>
            <a:pPr algn="just"/>
            <a:r>
              <a:rPr lang="tr-TR" dirty="0"/>
              <a:t>Sağlık ve eğitim kurumları ile toplu taşımada sigara kullanımını sınırlandıran sigara kullanımına karşı ilk kanun 1996’da uygulamaya koyulmuştur. Söz konusu kanunla ayrıca her tür reklam ve tanıtım yasaklanmış, TV şirketleri sigara içmenin zararları ile ilgili eğitsel programlar yapmakla sorumlu kılınmış, tütün ürünlerinin 18 yaşın altındakilere satışı yasaklanmış ve sigara paketlerinin üzerine sağlıkla ilgili uyarılar yerleştirilmiştir. </a:t>
            </a:r>
          </a:p>
          <a:p>
            <a:pPr algn="just"/>
            <a:r>
              <a:rPr lang="tr-TR" dirty="0"/>
              <a:t>Tütün Kontrol Çerçeve Sözleşmesi hükümleri kapsamında dumansız alanları, konaklama kurumlarını (restoranlar, barlar, kafeler vs.), taksileri ve okulların açık alanlarını kapsayacak şekilde genişletilmiştir. Ayrıca, tütün ile ilgili tanıtım veya sponsorluklara da yasaklama getirilmiştir.</a:t>
            </a:r>
          </a:p>
          <a:p>
            <a:pPr algn="just"/>
            <a:endParaRPr lang="tr-TR" dirty="0"/>
          </a:p>
        </p:txBody>
      </p:sp>
      <p:sp>
        <p:nvSpPr>
          <p:cNvPr id="5" name="Veri Yer Tutucusu 4">
            <a:extLst>
              <a:ext uri="{FF2B5EF4-FFF2-40B4-BE49-F238E27FC236}">
                <a16:creationId xmlns:a16="http://schemas.microsoft.com/office/drawing/2014/main" id="{AAA8D1FF-84B4-4D96-564F-77C4144E7E89}"/>
              </a:ext>
            </a:extLst>
          </p:cNvPr>
          <p:cNvSpPr>
            <a:spLocks noGrp="1"/>
          </p:cNvSpPr>
          <p:nvPr>
            <p:ph type="dt" sz="half" idx="10"/>
          </p:nvPr>
        </p:nvSpPr>
        <p:spPr/>
        <p:txBody>
          <a:bodyPr/>
          <a:lstStyle/>
          <a:p>
            <a:r>
              <a:rPr lang="tr-TR"/>
              <a:t>30.01.2023</a:t>
            </a:r>
            <a:endParaRPr lang="en-US"/>
          </a:p>
        </p:txBody>
      </p:sp>
      <p:sp>
        <p:nvSpPr>
          <p:cNvPr id="6" name="Alt Bilgi Yer Tutucusu 5">
            <a:extLst>
              <a:ext uri="{FF2B5EF4-FFF2-40B4-BE49-F238E27FC236}">
                <a16:creationId xmlns:a16="http://schemas.microsoft.com/office/drawing/2014/main" id="{C357FBE4-9733-B846-7421-9007D80EB6B4}"/>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32649D71-7C41-52CA-BAA1-A05C3B97004B}"/>
              </a:ext>
            </a:extLst>
          </p:cNvPr>
          <p:cNvSpPr>
            <a:spLocks noGrp="1"/>
          </p:cNvSpPr>
          <p:nvPr>
            <p:ph type="sldNum" sz="quarter" idx="12"/>
          </p:nvPr>
        </p:nvSpPr>
        <p:spPr/>
        <p:txBody>
          <a:bodyPr/>
          <a:lstStyle/>
          <a:p>
            <a:fld id="{51845F5A-061D-4825-9AE9-D7794091C6CF}" type="slidenum">
              <a:rPr lang="en-US" smtClean="0"/>
              <a:t>27</a:t>
            </a:fld>
            <a:endParaRPr lang="en-US"/>
          </a:p>
        </p:txBody>
      </p:sp>
    </p:spTree>
    <p:extLst>
      <p:ext uri="{BB962C8B-B14F-4D97-AF65-F5344CB8AC3E}">
        <p14:creationId xmlns:p14="http://schemas.microsoft.com/office/powerpoint/2010/main" val="3982037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8">
            <a:extLst>
              <a:ext uri="{FF2B5EF4-FFF2-40B4-BE49-F238E27FC236}">
                <a16:creationId xmlns:a16="http://schemas.microsoft.com/office/drawing/2014/main" id="{D487F87D-3773-BAED-D5C4-CEE1FADDE59E}"/>
              </a:ext>
            </a:extLst>
          </p:cNvPr>
          <p:cNvGraphicFramePr>
            <a:graphicFrameLocks noGrp="1"/>
          </p:cNvGraphicFramePr>
          <p:nvPr>
            <p:ph sz="half" idx="1"/>
            <p:extLst>
              <p:ext uri="{D42A27DB-BD31-4B8C-83A1-F6EECF244321}">
                <p14:modId xmlns:p14="http://schemas.microsoft.com/office/powerpoint/2010/main" val="2034058284"/>
              </p:ext>
            </p:extLst>
          </p:nvPr>
        </p:nvGraphicFramePr>
        <p:xfrm>
          <a:off x="299358" y="136525"/>
          <a:ext cx="11593284" cy="6588760"/>
        </p:xfrm>
        <a:graphic>
          <a:graphicData uri="http://schemas.openxmlformats.org/drawingml/2006/table">
            <a:tbl>
              <a:tblPr firstRow="1" bandRow="1">
                <a:tableStyleId>{5940675A-B579-460E-94D1-54222C63F5DA}</a:tableStyleId>
              </a:tblPr>
              <a:tblGrid>
                <a:gridCol w="2442270">
                  <a:extLst>
                    <a:ext uri="{9D8B030D-6E8A-4147-A177-3AD203B41FA5}">
                      <a16:colId xmlns:a16="http://schemas.microsoft.com/office/drawing/2014/main" val="1648600501"/>
                    </a:ext>
                  </a:extLst>
                </a:gridCol>
                <a:gridCol w="9151014">
                  <a:extLst>
                    <a:ext uri="{9D8B030D-6E8A-4147-A177-3AD203B41FA5}">
                      <a16:colId xmlns:a16="http://schemas.microsoft.com/office/drawing/2014/main" val="4036212545"/>
                    </a:ext>
                  </a:extLst>
                </a:gridCol>
              </a:tblGrid>
              <a:tr h="370840">
                <a:tc>
                  <a:txBody>
                    <a:bodyPr/>
                    <a:lstStyle/>
                    <a:p>
                      <a:r>
                        <a:rPr lang="tr-TR" b="1" dirty="0" err="1"/>
                        <a:t>M</a:t>
                      </a:r>
                      <a:r>
                        <a:rPr lang="tr-TR" dirty="0" err="1"/>
                        <a:t>onitor</a:t>
                      </a:r>
                      <a:r>
                        <a:rPr lang="tr-TR" dirty="0"/>
                        <a:t> (M)/İzle</a:t>
                      </a:r>
                    </a:p>
                  </a:txBody>
                  <a:tcPr/>
                </a:tc>
                <a:tc>
                  <a:txBody>
                    <a:bodyPr/>
                    <a:lstStyle/>
                    <a:p>
                      <a:r>
                        <a:rPr lang="tr-TR" dirty="0"/>
                        <a:t>Tütün kullanımının izlenmesi</a:t>
                      </a:r>
                    </a:p>
                    <a:p>
                      <a:r>
                        <a:rPr lang="tr-TR" dirty="0"/>
                        <a:t>Koruyucu önlem çalışmalarının izlenmesi</a:t>
                      </a:r>
                    </a:p>
                    <a:p>
                      <a:r>
                        <a:rPr lang="tr-TR" dirty="0"/>
                        <a:t>Sigara bırakma konusunda yardım sağlanmasına yönelik çalışmaların</a:t>
                      </a:r>
                    </a:p>
                    <a:p>
                      <a:r>
                        <a:rPr lang="tr-TR" dirty="0"/>
                        <a:t>izlenmesi</a:t>
                      </a:r>
                    </a:p>
                    <a:p>
                      <a:r>
                        <a:rPr lang="tr-TR" dirty="0"/>
                        <a:t>Tütün ve ürünlerinin zararları konusunda uyarı çalışmalarının izlenmesi</a:t>
                      </a:r>
                    </a:p>
                    <a:p>
                      <a:r>
                        <a:rPr lang="tr-TR" dirty="0"/>
                        <a:t>Sigara reklam, promosyon ve sponsorluklarının yasaklanması</a:t>
                      </a:r>
                    </a:p>
                    <a:p>
                      <a:r>
                        <a:rPr lang="tr-TR" dirty="0"/>
                        <a:t>çalışmalarının izlenmesi</a:t>
                      </a:r>
                    </a:p>
                    <a:p>
                      <a:r>
                        <a:rPr lang="tr-TR" dirty="0"/>
                        <a:t>Sigara fiyat ve vergilerinin arttırılması ile ilgili çalışmaların izlenmesi</a:t>
                      </a:r>
                    </a:p>
                  </a:txBody>
                  <a:tcPr/>
                </a:tc>
                <a:extLst>
                  <a:ext uri="{0D108BD9-81ED-4DB2-BD59-A6C34878D82A}">
                    <a16:rowId xmlns:a16="http://schemas.microsoft.com/office/drawing/2014/main" val="1927443192"/>
                  </a:ext>
                </a:extLst>
              </a:tr>
              <a:tr h="370840">
                <a:tc>
                  <a:txBody>
                    <a:bodyPr/>
                    <a:lstStyle/>
                    <a:p>
                      <a:r>
                        <a:rPr lang="tr-TR" b="1" dirty="0" err="1"/>
                        <a:t>P</a:t>
                      </a:r>
                      <a:r>
                        <a:rPr lang="tr-TR" dirty="0" err="1"/>
                        <a:t>rotect</a:t>
                      </a:r>
                      <a:r>
                        <a:rPr lang="tr-TR" dirty="0"/>
                        <a:t> (P)/Koru</a:t>
                      </a:r>
                    </a:p>
                  </a:txBody>
                  <a:tcPr/>
                </a:tc>
                <a:tc>
                  <a:txBody>
                    <a:bodyPr/>
                    <a:lstStyle/>
                    <a:p>
                      <a:r>
                        <a:rPr lang="tr-TR" dirty="0"/>
                        <a:t>Çevresel sigara dumanı maruziyetinin önlenmesine yönelik çalışmalar</a:t>
                      </a:r>
                    </a:p>
                    <a:p>
                      <a:r>
                        <a:rPr lang="tr-TR" dirty="0"/>
                        <a:t>Hastanelerde sigara kullanımının önlenmesi çalışmaları</a:t>
                      </a:r>
                    </a:p>
                    <a:p>
                      <a:r>
                        <a:rPr lang="tr-TR" dirty="0"/>
                        <a:t>İş yerlerinde sigara kullanımının önlenmesi çalışmaları</a:t>
                      </a:r>
                    </a:p>
                    <a:p>
                      <a:r>
                        <a:rPr lang="tr-TR" dirty="0"/>
                        <a:t>Okullarda sigara kullanımının önlenmesi çalışmaları</a:t>
                      </a:r>
                    </a:p>
                  </a:txBody>
                  <a:tcPr/>
                </a:tc>
                <a:extLst>
                  <a:ext uri="{0D108BD9-81ED-4DB2-BD59-A6C34878D82A}">
                    <a16:rowId xmlns:a16="http://schemas.microsoft.com/office/drawing/2014/main" val="2289939893"/>
                  </a:ext>
                </a:extLst>
              </a:tr>
              <a:tr h="370840">
                <a:tc>
                  <a:txBody>
                    <a:bodyPr/>
                    <a:lstStyle/>
                    <a:p>
                      <a:r>
                        <a:rPr lang="tr-TR" b="1" dirty="0" err="1"/>
                        <a:t>O</a:t>
                      </a:r>
                      <a:r>
                        <a:rPr lang="tr-TR" dirty="0" err="1"/>
                        <a:t>ffer</a:t>
                      </a:r>
                      <a:r>
                        <a:rPr lang="tr-TR" dirty="0"/>
                        <a:t> (O)/Öner</a:t>
                      </a:r>
                    </a:p>
                  </a:txBody>
                  <a:tcPr/>
                </a:tc>
                <a:tc>
                  <a:txBody>
                    <a:bodyPr/>
                    <a:lstStyle/>
                    <a:p>
                      <a:r>
                        <a:rPr lang="tr-TR" dirty="0"/>
                        <a:t>Sigara bırakma hatları </a:t>
                      </a:r>
                    </a:p>
                    <a:p>
                      <a:r>
                        <a:rPr lang="tr-TR" dirty="0"/>
                        <a:t>Telefon temelli sigara bıraktırma çalışmaları </a:t>
                      </a:r>
                    </a:p>
                    <a:p>
                      <a:r>
                        <a:rPr lang="tr-TR" dirty="0"/>
                        <a:t>Sigara bırakma eğitimi çalışmaları </a:t>
                      </a:r>
                    </a:p>
                    <a:p>
                      <a:r>
                        <a:rPr lang="tr-TR" dirty="0"/>
                        <a:t>Nikotin yerine koyma tedavisi temelli sigara bıraktırma çalışmaları</a:t>
                      </a:r>
                    </a:p>
                  </a:txBody>
                  <a:tcPr/>
                </a:tc>
                <a:extLst>
                  <a:ext uri="{0D108BD9-81ED-4DB2-BD59-A6C34878D82A}">
                    <a16:rowId xmlns:a16="http://schemas.microsoft.com/office/drawing/2014/main" val="4269668583"/>
                  </a:ext>
                </a:extLst>
              </a:tr>
              <a:tr h="370840">
                <a:tc>
                  <a:txBody>
                    <a:bodyPr/>
                    <a:lstStyle/>
                    <a:p>
                      <a:r>
                        <a:rPr lang="tr-TR" b="1" dirty="0" err="1"/>
                        <a:t>W</a:t>
                      </a:r>
                      <a:r>
                        <a:rPr lang="tr-TR" dirty="0" err="1"/>
                        <a:t>arn</a:t>
                      </a:r>
                      <a:r>
                        <a:rPr lang="tr-TR" dirty="0"/>
                        <a:t> (W)/Uyar</a:t>
                      </a:r>
                    </a:p>
                  </a:txBody>
                  <a:tcPr/>
                </a:tc>
                <a:tc>
                  <a:txBody>
                    <a:bodyPr/>
                    <a:lstStyle/>
                    <a:p>
                      <a:r>
                        <a:rPr lang="tr-TR" dirty="0"/>
                        <a:t>Sigara karşıtı zorunlu yayın çalışmaları</a:t>
                      </a:r>
                    </a:p>
                    <a:p>
                      <a:r>
                        <a:rPr lang="tr-TR" dirty="0"/>
                        <a:t>Medya kampanyaları</a:t>
                      </a:r>
                    </a:p>
                    <a:p>
                      <a:r>
                        <a:rPr lang="tr-TR" dirty="0"/>
                        <a:t>Sigara paketlerindeki uyarıcı yazı ve resim düzenlenmesi çalışmaları</a:t>
                      </a:r>
                    </a:p>
                  </a:txBody>
                  <a:tcPr/>
                </a:tc>
                <a:extLst>
                  <a:ext uri="{0D108BD9-81ED-4DB2-BD59-A6C34878D82A}">
                    <a16:rowId xmlns:a16="http://schemas.microsoft.com/office/drawing/2014/main" val="3726659293"/>
                  </a:ext>
                </a:extLst>
              </a:tr>
              <a:tr h="370840">
                <a:tc>
                  <a:txBody>
                    <a:bodyPr/>
                    <a:lstStyle/>
                    <a:p>
                      <a:r>
                        <a:rPr lang="tr-TR" b="1" dirty="0" err="1"/>
                        <a:t>E</a:t>
                      </a:r>
                      <a:r>
                        <a:rPr lang="tr-TR" dirty="0" err="1"/>
                        <a:t>nforce</a:t>
                      </a:r>
                      <a:r>
                        <a:rPr lang="tr-TR" dirty="0"/>
                        <a:t> (E)/Yasakla</a:t>
                      </a:r>
                    </a:p>
                  </a:txBody>
                  <a:tcPr/>
                </a:tc>
                <a:tc>
                  <a:txBody>
                    <a:bodyPr/>
                    <a:lstStyle/>
                    <a:p>
                      <a:r>
                        <a:rPr lang="tr-TR" dirty="0"/>
                        <a:t>Sigara reklam, promosyon ve sponsorluklarının yasaklanması çalışmaları</a:t>
                      </a:r>
                    </a:p>
                    <a:p>
                      <a:r>
                        <a:rPr lang="tr-TR" dirty="0"/>
                        <a:t>Sigara satışına yaş sınırı getirilmesi çalışmaları</a:t>
                      </a:r>
                    </a:p>
                  </a:txBody>
                  <a:tcPr/>
                </a:tc>
                <a:extLst>
                  <a:ext uri="{0D108BD9-81ED-4DB2-BD59-A6C34878D82A}">
                    <a16:rowId xmlns:a16="http://schemas.microsoft.com/office/drawing/2014/main" val="2125626879"/>
                  </a:ext>
                </a:extLst>
              </a:tr>
              <a:tr h="370840">
                <a:tc>
                  <a:txBody>
                    <a:bodyPr/>
                    <a:lstStyle/>
                    <a:p>
                      <a:r>
                        <a:rPr lang="tr-TR" b="1" dirty="0" err="1"/>
                        <a:t>R</a:t>
                      </a:r>
                      <a:r>
                        <a:rPr lang="tr-TR" dirty="0" err="1"/>
                        <a:t>aise</a:t>
                      </a:r>
                      <a:r>
                        <a:rPr lang="tr-TR" dirty="0"/>
                        <a:t> (R)/Vergilendir</a:t>
                      </a:r>
                    </a:p>
                  </a:txBody>
                  <a:tcPr/>
                </a:tc>
                <a:tc>
                  <a:txBody>
                    <a:bodyPr/>
                    <a:lstStyle/>
                    <a:p>
                      <a:r>
                        <a:rPr lang="tr-TR" dirty="0"/>
                        <a:t>Sigara fiyat ve vergilerinin arttırılması ile ilgili çalışmalar</a:t>
                      </a:r>
                    </a:p>
                  </a:txBody>
                  <a:tcPr/>
                </a:tc>
                <a:extLst>
                  <a:ext uri="{0D108BD9-81ED-4DB2-BD59-A6C34878D82A}">
                    <a16:rowId xmlns:a16="http://schemas.microsoft.com/office/drawing/2014/main" val="2038065260"/>
                  </a:ext>
                </a:extLst>
              </a:tr>
            </a:tbl>
          </a:graphicData>
        </a:graphic>
      </p:graphicFrame>
      <p:sp>
        <p:nvSpPr>
          <p:cNvPr id="7" name="Slayt Numarası Yer Tutucusu 6">
            <a:extLst>
              <a:ext uri="{FF2B5EF4-FFF2-40B4-BE49-F238E27FC236}">
                <a16:creationId xmlns:a16="http://schemas.microsoft.com/office/drawing/2014/main" id="{03A915B0-9FC7-41A4-79AC-A7F4A60D82FA}"/>
              </a:ext>
            </a:extLst>
          </p:cNvPr>
          <p:cNvSpPr>
            <a:spLocks noGrp="1"/>
          </p:cNvSpPr>
          <p:nvPr>
            <p:ph type="sldNum" sz="quarter" idx="12"/>
          </p:nvPr>
        </p:nvSpPr>
        <p:spPr/>
        <p:txBody>
          <a:bodyPr/>
          <a:lstStyle/>
          <a:p>
            <a:fld id="{51845F5A-061D-4825-9AE9-D7794091C6CF}" type="slidenum">
              <a:rPr lang="en-US" smtClean="0"/>
              <a:t>28</a:t>
            </a:fld>
            <a:endParaRPr lang="en-US"/>
          </a:p>
        </p:txBody>
      </p:sp>
    </p:spTree>
    <p:extLst>
      <p:ext uri="{BB962C8B-B14F-4D97-AF65-F5344CB8AC3E}">
        <p14:creationId xmlns:p14="http://schemas.microsoft.com/office/powerpoint/2010/main" val="2028864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çerik Yer Tutucusu 2">
            <a:extLst>
              <a:ext uri="{FF2B5EF4-FFF2-40B4-BE49-F238E27FC236}">
                <a16:creationId xmlns:a16="http://schemas.microsoft.com/office/drawing/2014/main" id="{C7A6C677-22B3-384A-55F7-8B4A61FF6A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3996" y="1253583"/>
            <a:ext cx="7284008" cy="3533107"/>
          </a:xfrm>
        </p:spPr>
      </p:pic>
      <p:sp>
        <p:nvSpPr>
          <p:cNvPr id="5" name="Veri Yer Tutucusu 4">
            <a:extLst>
              <a:ext uri="{FF2B5EF4-FFF2-40B4-BE49-F238E27FC236}">
                <a16:creationId xmlns:a16="http://schemas.microsoft.com/office/drawing/2014/main" id="{BDE3B3A1-6E6A-ECA5-BD9E-E0284FCA7AE4}"/>
              </a:ext>
            </a:extLst>
          </p:cNvPr>
          <p:cNvSpPr>
            <a:spLocks noGrp="1"/>
          </p:cNvSpPr>
          <p:nvPr>
            <p:ph type="dt" sz="half" idx="10"/>
          </p:nvPr>
        </p:nvSpPr>
        <p:spPr/>
        <p:txBody>
          <a:bodyPr/>
          <a:lstStyle/>
          <a:p>
            <a:r>
              <a:rPr lang="tr-TR"/>
              <a:t>30.01.2023</a:t>
            </a:r>
            <a:endParaRPr lang="en-US"/>
          </a:p>
        </p:txBody>
      </p:sp>
      <p:sp>
        <p:nvSpPr>
          <p:cNvPr id="7" name="Slayt Numarası Yer Tutucusu 6">
            <a:extLst>
              <a:ext uri="{FF2B5EF4-FFF2-40B4-BE49-F238E27FC236}">
                <a16:creationId xmlns:a16="http://schemas.microsoft.com/office/drawing/2014/main" id="{3C70EA86-ACD2-DF13-CA9C-EA0310B79679}"/>
              </a:ext>
            </a:extLst>
          </p:cNvPr>
          <p:cNvSpPr>
            <a:spLocks noGrp="1"/>
          </p:cNvSpPr>
          <p:nvPr>
            <p:ph type="sldNum" sz="quarter" idx="12"/>
          </p:nvPr>
        </p:nvSpPr>
        <p:spPr/>
        <p:txBody>
          <a:bodyPr/>
          <a:lstStyle/>
          <a:p>
            <a:fld id="{51845F5A-061D-4825-9AE9-D7794091C6CF}" type="slidenum">
              <a:rPr lang="en-US" smtClean="0"/>
              <a:t>29</a:t>
            </a:fld>
            <a:endParaRPr lang="en-US"/>
          </a:p>
        </p:txBody>
      </p:sp>
      <p:sp>
        <p:nvSpPr>
          <p:cNvPr id="12" name="Metin kutusu 11">
            <a:extLst>
              <a:ext uri="{FF2B5EF4-FFF2-40B4-BE49-F238E27FC236}">
                <a16:creationId xmlns:a16="http://schemas.microsoft.com/office/drawing/2014/main" id="{E24C8C57-34AB-DCA0-7075-CA1A436F306B}"/>
              </a:ext>
            </a:extLst>
          </p:cNvPr>
          <p:cNvSpPr txBox="1"/>
          <p:nvPr/>
        </p:nvSpPr>
        <p:spPr>
          <a:xfrm>
            <a:off x="2695074" y="4786690"/>
            <a:ext cx="6801853" cy="1569660"/>
          </a:xfrm>
          <a:prstGeom prst="rect">
            <a:avLst/>
          </a:prstGeom>
          <a:noFill/>
        </p:spPr>
        <p:txBody>
          <a:bodyPr wrap="square" rtlCol="0">
            <a:spAutoFit/>
          </a:bodyPr>
          <a:lstStyle/>
          <a:p>
            <a:pPr algn="ctr"/>
            <a:r>
              <a:rPr lang="tr-TR" sz="2400" b="1" dirty="0"/>
              <a:t>Nihai amaç: </a:t>
            </a:r>
          </a:p>
          <a:p>
            <a:pPr algn="ctr"/>
            <a:r>
              <a:rPr lang="tr-TR" sz="2400" b="1" dirty="0"/>
              <a:t>Toplumdaki tüm bireyleri, tütün ürünlerinin sağlık, ekonomik, çevresel ve sosyal zararlarından korumak </a:t>
            </a:r>
          </a:p>
        </p:txBody>
      </p:sp>
      <p:sp>
        <p:nvSpPr>
          <p:cNvPr id="13" name="Alt Bilgi Yer Tutucusu 4">
            <a:extLst>
              <a:ext uri="{FF2B5EF4-FFF2-40B4-BE49-F238E27FC236}">
                <a16:creationId xmlns:a16="http://schemas.microsoft.com/office/drawing/2014/main" id="{83BD7685-267D-3EBA-C9B5-BCADD0253208}"/>
              </a:ext>
            </a:extLst>
          </p:cNvPr>
          <p:cNvSpPr>
            <a:spLocks noGrp="1"/>
          </p:cNvSpPr>
          <p:nvPr>
            <p:ph type="ftr" sz="quarter" idx="11"/>
          </p:nvPr>
        </p:nvSpPr>
        <p:spPr>
          <a:xfrm>
            <a:off x="1708879" y="6356350"/>
            <a:ext cx="9413823" cy="365125"/>
          </a:xfrm>
        </p:spPr>
        <p:txBody>
          <a:bodyPr/>
          <a:lstStyle/>
          <a:p>
            <a:r>
              <a:rPr lang="tr-TR" dirty="0"/>
              <a:t>T.C. Sağlık Bakanlığı (2018). Tütün Kontrolü Strateji Belgesi ve Eylem Planı (2018-2023). Ankara.</a:t>
            </a:r>
          </a:p>
        </p:txBody>
      </p:sp>
      <p:sp>
        <p:nvSpPr>
          <p:cNvPr id="2" name="Metin kutusu 1">
            <a:extLst>
              <a:ext uri="{FF2B5EF4-FFF2-40B4-BE49-F238E27FC236}">
                <a16:creationId xmlns:a16="http://schemas.microsoft.com/office/drawing/2014/main" id="{5FBB3FC0-F1EF-4524-16A9-5F428A5F5400}"/>
              </a:ext>
            </a:extLst>
          </p:cNvPr>
          <p:cNvSpPr txBox="1"/>
          <p:nvPr/>
        </p:nvSpPr>
        <p:spPr>
          <a:xfrm>
            <a:off x="503465" y="377031"/>
            <a:ext cx="11185070" cy="523220"/>
          </a:xfrm>
          <a:prstGeom prst="rect">
            <a:avLst/>
          </a:prstGeom>
          <a:noFill/>
        </p:spPr>
        <p:txBody>
          <a:bodyPr wrap="square" rtlCol="0">
            <a:spAutoFit/>
          </a:bodyPr>
          <a:lstStyle/>
          <a:p>
            <a:r>
              <a:rPr lang="tr-TR" sz="2800" dirty="0">
                <a:latin typeface="+mj-lt"/>
              </a:rPr>
              <a:t>Tütün Kontrolü Strateji Belgesi ve Eylem Planı (2018-2023)</a:t>
            </a:r>
          </a:p>
        </p:txBody>
      </p:sp>
    </p:spTree>
    <p:extLst>
      <p:ext uri="{BB962C8B-B14F-4D97-AF65-F5344CB8AC3E}">
        <p14:creationId xmlns:p14="http://schemas.microsoft.com/office/powerpoint/2010/main" val="28260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B0FD176C-A577-DF9D-008D-636DABDED454}"/>
              </a:ext>
            </a:extLst>
          </p:cNvPr>
          <p:cNvSpPr>
            <a:spLocks noGrp="1"/>
          </p:cNvSpPr>
          <p:nvPr>
            <p:ph type="title"/>
          </p:nvPr>
        </p:nvSpPr>
        <p:spPr>
          <a:xfrm>
            <a:off x="838200" y="365126"/>
            <a:ext cx="10515600" cy="1022804"/>
          </a:xfrm>
        </p:spPr>
        <p:txBody>
          <a:bodyPr/>
          <a:lstStyle/>
          <a:p>
            <a:r>
              <a:rPr lang="tr-TR" i="0" dirty="0"/>
              <a:t>Sunum Planı</a:t>
            </a:r>
          </a:p>
        </p:txBody>
      </p:sp>
      <p:sp>
        <p:nvSpPr>
          <p:cNvPr id="9" name="İçerik Yer Tutucusu 8">
            <a:extLst>
              <a:ext uri="{FF2B5EF4-FFF2-40B4-BE49-F238E27FC236}">
                <a16:creationId xmlns:a16="http://schemas.microsoft.com/office/drawing/2014/main" id="{186DE022-2518-B087-5CED-2517F79FFC66}"/>
              </a:ext>
            </a:extLst>
          </p:cNvPr>
          <p:cNvSpPr>
            <a:spLocks noGrp="1"/>
          </p:cNvSpPr>
          <p:nvPr>
            <p:ph idx="1"/>
          </p:nvPr>
        </p:nvSpPr>
        <p:spPr>
          <a:xfrm>
            <a:off x="587830" y="1387929"/>
            <a:ext cx="5508170" cy="4784271"/>
          </a:xfrm>
        </p:spPr>
        <p:txBody>
          <a:bodyPr>
            <a:noAutofit/>
          </a:bodyPr>
          <a:lstStyle/>
          <a:p>
            <a:r>
              <a:rPr lang="tr-TR" sz="1800" b="1" dirty="0"/>
              <a:t>Bulaşıcı Olmayan Hastalıklara Genel Bakış</a:t>
            </a:r>
          </a:p>
          <a:p>
            <a:r>
              <a:rPr lang="tr-TR" sz="1800" b="1" dirty="0"/>
              <a:t>Dünyada Yürütülen Başlıca Programlar</a:t>
            </a:r>
          </a:p>
          <a:p>
            <a:r>
              <a:rPr lang="tr-TR" sz="1800" b="1" dirty="0"/>
              <a:t>Türkiye’de Yürütülen Başlıca Programlar</a:t>
            </a:r>
          </a:p>
          <a:p>
            <a:pPr algn="just"/>
            <a:r>
              <a:rPr lang="tr-TR" sz="1800" dirty="0"/>
              <a:t>Tütün ve Sigara</a:t>
            </a:r>
          </a:p>
          <a:p>
            <a:pPr lvl="1" algn="just"/>
            <a:r>
              <a:rPr lang="tr-TR" sz="1800" i="1" dirty="0"/>
              <a:t>Tütün Kontrolü Strateji Belgesi ve Eylem Planı (2018-2023)</a:t>
            </a:r>
          </a:p>
          <a:p>
            <a:pPr algn="just"/>
            <a:r>
              <a:rPr lang="tr-TR" sz="1800" dirty="0"/>
              <a:t>Beslenme ve Fiziksel aktivite</a:t>
            </a:r>
          </a:p>
          <a:p>
            <a:pPr lvl="1" algn="just"/>
            <a:r>
              <a:rPr lang="tr-TR" sz="1800" i="1" dirty="0"/>
              <a:t>Türkiye Sağlıklı Beslenme ve Hareketli Hayat Programı Yetişkin ve Çocukluk Çağı Obezitesinin Önlenmesi ve Fiziksel Aktivite Eylem Planı (2019-2023)</a:t>
            </a:r>
          </a:p>
          <a:p>
            <a:pPr algn="just"/>
            <a:r>
              <a:rPr lang="tr-TR" sz="1800" dirty="0"/>
              <a:t>Tuz tüketimi</a:t>
            </a:r>
          </a:p>
          <a:p>
            <a:pPr lvl="1" algn="just"/>
            <a:r>
              <a:rPr lang="tr-TR" sz="1800" i="1" dirty="0"/>
              <a:t>Türkiye Aşırı Tuz Tüketiminin Azaltılması Programı (2017-2021)</a:t>
            </a:r>
          </a:p>
        </p:txBody>
      </p:sp>
      <p:sp>
        <p:nvSpPr>
          <p:cNvPr id="5" name="Veri Yer Tutucusu 4">
            <a:extLst>
              <a:ext uri="{FF2B5EF4-FFF2-40B4-BE49-F238E27FC236}">
                <a16:creationId xmlns:a16="http://schemas.microsoft.com/office/drawing/2014/main" id="{1518C176-D96E-F57E-B241-E15ED559832B}"/>
              </a:ext>
            </a:extLst>
          </p:cNvPr>
          <p:cNvSpPr>
            <a:spLocks noGrp="1"/>
          </p:cNvSpPr>
          <p:nvPr>
            <p:ph type="dt" sz="half" idx="10"/>
          </p:nvPr>
        </p:nvSpPr>
        <p:spPr/>
        <p:txBody>
          <a:bodyPr/>
          <a:lstStyle/>
          <a:p>
            <a:r>
              <a:rPr lang="tr-TR"/>
              <a:t>30.01.2023</a:t>
            </a:r>
            <a:endParaRPr lang="en-US"/>
          </a:p>
        </p:txBody>
      </p:sp>
      <p:sp>
        <p:nvSpPr>
          <p:cNvPr id="6" name="Alt Bilgi Yer Tutucusu 5">
            <a:extLst>
              <a:ext uri="{FF2B5EF4-FFF2-40B4-BE49-F238E27FC236}">
                <a16:creationId xmlns:a16="http://schemas.microsoft.com/office/drawing/2014/main" id="{6247A441-A351-F074-88A4-96F07DD03027}"/>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550DF6E0-83E9-A173-8818-FFD0FEE71DF6}"/>
              </a:ext>
            </a:extLst>
          </p:cNvPr>
          <p:cNvSpPr>
            <a:spLocks noGrp="1"/>
          </p:cNvSpPr>
          <p:nvPr>
            <p:ph type="sldNum" sz="quarter" idx="12"/>
          </p:nvPr>
        </p:nvSpPr>
        <p:spPr/>
        <p:txBody>
          <a:bodyPr/>
          <a:lstStyle/>
          <a:p>
            <a:fld id="{51845F5A-061D-4825-9AE9-D7794091C6CF}" type="slidenum">
              <a:rPr lang="en-US" smtClean="0"/>
              <a:t>3</a:t>
            </a:fld>
            <a:endParaRPr lang="en-US"/>
          </a:p>
        </p:txBody>
      </p:sp>
      <p:sp>
        <p:nvSpPr>
          <p:cNvPr id="3" name="İçerik Yer Tutucusu 8">
            <a:extLst>
              <a:ext uri="{FF2B5EF4-FFF2-40B4-BE49-F238E27FC236}">
                <a16:creationId xmlns:a16="http://schemas.microsoft.com/office/drawing/2014/main" id="{7A1DAB05-F0A0-5689-B73B-2BA43B3FDC78}"/>
              </a:ext>
            </a:extLst>
          </p:cNvPr>
          <p:cNvSpPr txBox="1">
            <a:spLocks/>
          </p:cNvSpPr>
          <p:nvPr/>
        </p:nvSpPr>
        <p:spPr>
          <a:xfrm>
            <a:off x="6215745" y="1387929"/>
            <a:ext cx="5138058" cy="47842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800" dirty="0"/>
              <a:t>Diyabet ve Obezite </a:t>
            </a:r>
          </a:p>
          <a:p>
            <a:pPr lvl="1"/>
            <a:r>
              <a:rPr lang="tr-TR" sz="1800" i="1" dirty="0"/>
              <a:t>Türkiye Diyabet Programı (2015-2020)</a:t>
            </a:r>
          </a:p>
          <a:p>
            <a:r>
              <a:rPr lang="tr-TR" sz="1800" i="1" dirty="0"/>
              <a:t>Türkiye Böbrek Hastalıkları Önleme ve Kontrol Programı (2018-2023) </a:t>
            </a:r>
          </a:p>
          <a:p>
            <a:r>
              <a:rPr lang="tr-TR" sz="1800" i="1" dirty="0"/>
              <a:t>Türkiye Kronik Hava Yolu Hastalıkları Önleme ve Kontrol Programı (2014-2017)</a:t>
            </a:r>
          </a:p>
          <a:p>
            <a:r>
              <a:rPr lang="tr-TR" sz="1800" i="1" dirty="0"/>
              <a:t>Türkiye Kalp ve Damar Hastalıkları Önleme ve Kontrol Programı (2021-2026)</a:t>
            </a:r>
          </a:p>
          <a:p>
            <a:r>
              <a:rPr lang="tr-TR" sz="1800" i="1" dirty="0"/>
              <a:t>Kas ve İskelet Sistemi Hastalıkları Önleme ve Kontrol Programı (2021-2026)</a:t>
            </a:r>
          </a:p>
          <a:p>
            <a:r>
              <a:rPr lang="tr-TR" sz="1800" i="1" dirty="0"/>
              <a:t>Türkiye Kanser Kontrol Programı</a:t>
            </a:r>
          </a:p>
          <a:p>
            <a:r>
              <a:rPr lang="tr-TR" sz="1800" i="1" dirty="0"/>
              <a:t>Türkiye Sağlıklı Yaşlanma Eylem Planı ve Uygulama Programı (2021-2026)</a:t>
            </a:r>
          </a:p>
        </p:txBody>
      </p:sp>
    </p:spTree>
    <p:extLst>
      <p:ext uri="{BB962C8B-B14F-4D97-AF65-F5344CB8AC3E}">
        <p14:creationId xmlns:p14="http://schemas.microsoft.com/office/powerpoint/2010/main" val="3552807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C018CCB0-644A-B82C-3DA4-6B26BA0196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81320" y="0"/>
            <a:ext cx="5329280" cy="6858000"/>
          </a:xfrm>
        </p:spPr>
      </p:pic>
      <p:sp>
        <p:nvSpPr>
          <p:cNvPr id="4" name="Veri Yer Tutucusu 3">
            <a:extLst>
              <a:ext uri="{FF2B5EF4-FFF2-40B4-BE49-F238E27FC236}">
                <a16:creationId xmlns:a16="http://schemas.microsoft.com/office/drawing/2014/main" id="{C4371D09-F01F-9EAF-4C4D-6E2049E2006D}"/>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0310840C-0702-1E06-097C-DBD9BBAB53E1}"/>
              </a:ext>
            </a:extLst>
          </p:cNvPr>
          <p:cNvSpPr>
            <a:spLocks noGrp="1"/>
          </p:cNvSpPr>
          <p:nvPr>
            <p:ph type="sldNum" sz="quarter" idx="12"/>
          </p:nvPr>
        </p:nvSpPr>
        <p:spPr/>
        <p:txBody>
          <a:bodyPr/>
          <a:lstStyle/>
          <a:p>
            <a:fld id="{51845F5A-061D-4825-9AE9-D7794091C6CF}" type="slidenum">
              <a:rPr lang="en-US" smtClean="0"/>
              <a:t>30</a:t>
            </a:fld>
            <a:endParaRPr lang="en-US"/>
          </a:p>
        </p:txBody>
      </p:sp>
    </p:spTree>
    <p:extLst>
      <p:ext uri="{BB962C8B-B14F-4D97-AF65-F5344CB8AC3E}">
        <p14:creationId xmlns:p14="http://schemas.microsoft.com/office/powerpoint/2010/main" val="471623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ilgi Yer Tutucusu 3">
            <a:extLst>
              <a:ext uri="{FF2B5EF4-FFF2-40B4-BE49-F238E27FC236}">
                <a16:creationId xmlns:a16="http://schemas.microsoft.com/office/drawing/2014/main" id="{CBA2AF3C-8C4E-4CAC-8BF5-E77BF307737E}"/>
              </a:ext>
            </a:extLst>
          </p:cNvPr>
          <p:cNvSpPr>
            <a:spLocks noGrp="1"/>
          </p:cNvSpPr>
          <p:nvPr>
            <p:ph type="ftr" sz="quarter" idx="11"/>
          </p:nvPr>
        </p:nvSpPr>
        <p:spPr/>
        <p:txBody>
          <a:bodyPr/>
          <a:lstStyle/>
          <a:p>
            <a:endParaRPr lang="tr-TR"/>
          </a:p>
        </p:txBody>
      </p:sp>
      <p:cxnSp>
        <p:nvCxnSpPr>
          <p:cNvPr id="20" name="Düz Ok Bağlayıcısı 19">
            <a:extLst>
              <a:ext uri="{FF2B5EF4-FFF2-40B4-BE49-F238E27FC236}">
                <a16:creationId xmlns:a16="http://schemas.microsoft.com/office/drawing/2014/main" id="{F359977D-A6CC-4712-8CAC-88C7391C31E6}"/>
              </a:ext>
            </a:extLst>
          </p:cNvPr>
          <p:cNvCxnSpPr/>
          <p:nvPr/>
        </p:nvCxnSpPr>
        <p:spPr>
          <a:xfrm>
            <a:off x="10863942" y="2208180"/>
            <a:ext cx="6064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Düz Ok Bağlayıcısı 20">
            <a:extLst>
              <a:ext uri="{FF2B5EF4-FFF2-40B4-BE49-F238E27FC236}">
                <a16:creationId xmlns:a16="http://schemas.microsoft.com/office/drawing/2014/main" id="{3F166B96-DCD4-4F33-A5E6-BF96F867020D}"/>
              </a:ext>
            </a:extLst>
          </p:cNvPr>
          <p:cNvCxnSpPr/>
          <p:nvPr/>
        </p:nvCxnSpPr>
        <p:spPr>
          <a:xfrm>
            <a:off x="9971314" y="2208180"/>
            <a:ext cx="6064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Düz Ok Bağlayıcısı 21">
            <a:extLst>
              <a:ext uri="{FF2B5EF4-FFF2-40B4-BE49-F238E27FC236}">
                <a16:creationId xmlns:a16="http://schemas.microsoft.com/office/drawing/2014/main" id="{D053DB0D-B3A7-4210-908B-115FE7B1137A}"/>
              </a:ext>
            </a:extLst>
          </p:cNvPr>
          <p:cNvCxnSpPr/>
          <p:nvPr/>
        </p:nvCxnSpPr>
        <p:spPr>
          <a:xfrm>
            <a:off x="9097346" y="2208180"/>
            <a:ext cx="6064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Düz Ok Bağlayıcısı 22">
            <a:extLst>
              <a:ext uri="{FF2B5EF4-FFF2-40B4-BE49-F238E27FC236}">
                <a16:creationId xmlns:a16="http://schemas.microsoft.com/office/drawing/2014/main" id="{7D0F3B47-6E22-4C30-9EDB-27A521494F33}"/>
              </a:ext>
            </a:extLst>
          </p:cNvPr>
          <p:cNvCxnSpPr/>
          <p:nvPr/>
        </p:nvCxnSpPr>
        <p:spPr>
          <a:xfrm>
            <a:off x="8868746" y="5545301"/>
            <a:ext cx="6064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Düz Ok Bağlayıcısı 23">
            <a:extLst>
              <a:ext uri="{FF2B5EF4-FFF2-40B4-BE49-F238E27FC236}">
                <a16:creationId xmlns:a16="http://schemas.microsoft.com/office/drawing/2014/main" id="{3A0588D2-1162-4BA2-BB8B-5C0C75E417C0}"/>
              </a:ext>
            </a:extLst>
          </p:cNvPr>
          <p:cNvCxnSpPr/>
          <p:nvPr/>
        </p:nvCxnSpPr>
        <p:spPr>
          <a:xfrm>
            <a:off x="9784702" y="5554696"/>
            <a:ext cx="6064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Düz Ok Bağlayıcısı 24">
            <a:extLst>
              <a:ext uri="{FF2B5EF4-FFF2-40B4-BE49-F238E27FC236}">
                <a16:creationId xmlns:a16="http://schemas.microsoft.com/office/drawing/2014/main" id="{91083019-C46B-4894-AA5A-E2939B4E7F09}"/>
              </a:ext>
            </a:extLst>
          </p:cNvPr>
          <p:cNvCxnSpPr/>
          <p:nvPr/>
        </p:nvCxnSpPr>
        <p:spPr>
          <a:xfrm>
            <a:off x="10747310" y="5554696"/>
            <a:ext cx="6064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İçerik Yer Tutucusu 30">
            <a:extLst>
              <a:ext uri="{FF2B5EF4-FFF2-40B4-BE49-F238E27FC236}">
                <a16:creationId xmlns:a16="http://schemas.microsoft.com/office/drawing/2014/main" id="{57F27C94-4D12-47A1-D6AF-D595D7F6E1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81" y="136525"/>
            <a:ext cx="5615897" cy="6283234"/>
          </a:xfrm>
        </p:spPr>
      </p:pic>
      <p:pic>
        <p:nvPicPr>
          <p:cNvPr id="33" name="Resim 32">
            <a:extLst>
              <a:ext uri="{FF2B5EF4-FFF2-40B4-BE49-F238E27FC236}">
                <a16:creationId xmlns:a16="http://schemas.microsoft.com/office/drawing/2014/main" id="{9CFF52B6-0CD2-A7BB-2BCA-2060960FE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4983" y="136525"/>
            <a:ext cx="5181600" cy="6248400"/>
          </a:xfrm>
          <a:prstGeom prst="rect">
            <a:avLst/>
          </a:prstGeom>
        </p:spPr>
      </p:pic>
      <p:sp>
        <p:nvSpPr>
          <p:cNvPr id="34" name="Ok: Sağ 33">
            <a:extLst>
              <a:ext uri="{FF2B5EF4-FFF2-40B4-BE49-F238E27FC236}">
                <a16:creationId xmlns:a16="http://schemas.microsoft.com/office/drawing/2014/main" id="{F79EC67A-8B46-EDEA-D6CC-6EAED418D2E7}"/>
              </a:ext>
            </a:extLst>
          </p:cNvPr>
          <p:cNvSpPr/>
          <p:nvPr/>
        </p:nvSpPr>
        <p:spPr>
          <a:xfrm>
            <a:off x="80276" y="962526"/>
            <a:ext cx="208547" cy="160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7" name="Ok: Sağ 36">
            <a:extLst>
              <a:ext uri="{FF2B5EF4-FFF2-40B4-BE49-F238E27FC236}">
                <a16:creationId xmlns:a16="http://schemas.microsoft.com/office/drawing/2014/main" id="{6054F9BC-BA31-D098-A0E7-514C6095FA96}"/>
              </a:ext>
            </a:extLst>
          </p:cNvPr>
          <p:cNvSpPr/>
          <p:nvPr/>
        </p:nvSpPr>
        <p:spPr>
          <a:xfrm>
            <a:off x="3264634" y="962526"/>
            <a:ext cx="208547" cy="160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8" name="Ok: Sağ 37">
            <a:extLst>
              <a:ext uri="{FF2B5EF4-FFF2-40B4-BE49-F238E27FC236}">
                <a16:creationId xmlns:a16="http://schemas.microsoft.com/office/drawing/2014/main" id="{4C83D291-C5B7-FAE3-0141-837998BB5611}"/>
              </a:ext>
            </a:extLst>
          </p:cNvPr>
          <p:cNvSpPr/>
          <p:nvPr/>
        </p:nvSpPr>
        <p:spPr>
          <a:xfrm>
            <a:off x="4285313" y="963737"/>
            <a:ext cx="208547" cy="160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9" name="Ok: Sağ 38">
            <a:extLst>
              <a:ext uri="{FF2B5EF4-FFF2-40B4-BE49-F238E27FC236}">
                <a16:creationId xmlns:a16="http://schemas.microsoft.com/office/drawing/2014/main" id="{1EE236E9-72D7-0571-9C72-6CA3D33D7018}"/>
              </a:ext>
            </a:extLst>
          </p:cNvPr>
          <p:cNvSpPr/>
          <p:nvPr/>
        </p:nvSpPr>
        <p:spPr>
          <a:xfrm>
            <a:off x="5110445" y="962526"/>
            <a:ext cx="208547" cy="160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73061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70C205CC-F16E-8650-6E63-FEA45D82B648}"/>
              </a:ext>
            </a:extLst>
          </p:cNvPr>
          <p:cNvSpPr>
            <a:spLocks noGrp="1"/>
          </p:cNvSpPr>
          <p:nvPr>
            <p:ph type="title"/>
          </p:nvPr>
        </p:nvSpPr>
        <p:spPr/>
        <p:txBody>
          <a:bodyPr/>
          <a:lstStyle/>
          <a:p>
            <a:r>
              <a:rPr lang="tr-TR" dirty="0"/>
              <a:t>Fiziksel Aktivite ve Beslenme</a:t>
            </a:r>
          </a:p>
        </p:txBody>
      </p:sp>
      <p:sp>
        <p:nvSpPr>
          <p:cNvPr id="4" name="Veri Yer Tutucusu 3">
            <a:extLst>
              <a:ext uri="{FF2B5EF4-FFF2-40B4-BE49-F238E27FC236}">
                <a16:creationId xmlns:a16="http://schemas.microsoft.com/office/drawing/2014/main" id="{7486801E-DBEF-CC36-E841-510E2A56FB31}"/>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7FE79BF6-A4FC-A8AE-CC7E-10FD0A6FA57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0598219A-89BF-6265-ECC8-C3ADADFC73F6}"/>
              </a:ext>
            </a:extLst>
          </p:cNvPr>
          <p:cNvSpPr>
            <a:spLocks noGrp="1"/>
          </p:cNvSpPr>
          <p:nvPr>
            <p:ph type="sldNum" sz="quarter" idx="12"/>
          </p:nvPr>
        </p:nvSpPr>
        <p:spPr/>
        <p:txBody>
          <a:bodyPr/>
          <a:lstStyle/>
          <a:p>
            <a:fld id="{51845F5A-061D-4825-9AE9-D7794091C6CF}" type="slidenum">
              <a:rPr lang="en-US" smtClean="0"/>
              <a:t>32</a:t>
            </a:fld>
            <a:endParaRPr lang="en-US"/>
          </a:p>
        </p:txBody>
      </p:sp>
    </p:spTree>
    <p:extLst>
      <p:ext uri="{BB962C8B-B14F-4D97-AF65-F5344CB8AC3E}">
        <p14:creationId xmlns:p14="http://schemas.microsoft.com/office/powerpoint/2010/main" val="3076403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E56E07FB-A331-D3EA-0058-72E25F83CF39}"/>
              </a:ext>
            </a:extLst>
          </p:cNvPr>
          <p:cNvSpPr>
            <a:spLocks noGrp="1"/>
          </p:cNvSpPr>
          <p:nvPr>
            <p:ph type="title"/>
          </p:nvPr>
        </p:nvSpPr>
        <p:spPr/>
        <p:txBody>
          <a:bodyPr/>
          <a:lstStyle/>
          <a:p>
            <a:r>
              <a:rPr lang="tr-TR" dirty="0"/>
              <a:t>Fiziksel aktivite yetersizliği</a:t>
            </a:r>
          </a:p>
        </p:txBody>
      </p:sp>
      <p:sp>
        <p:nvSpPr>
          <p:cNvPr id="7" name="İçerik Yer Tutucusu 6">
            <a:extLst>
              <a:ext uri="{FF2B5EF4-FFF2-40B4-BE49-F238E27FC236}">
                <a16:creationId xmlns:a16="http://schemas.microsoft.com/office/drawing/2014/main" id="{1B58F168-AEA2-84EF-EE22-E828F961FB64}"/>
              </a:ext>
            </a:extLst>
          </p:cNvPr>
          <p:cNvSpPr>
            <a:spLocks noGrp="1"/>
          </p:cNvSpPr>
          <p:nvPr>
            <p:ph idx="1"/>
          </p:nvPr>
        </p:nvSpPr>
        <p:spPr>
          <a:xfrm>
            <a:off x="838200" y="1812470"/>
            <a:ext cx="10515600" cy="4359729"/>
          </a:xfrm>
        </p:spPr>
        <p:txBody>
          <a:bodyPr>
            <a:normAutofit fontScale="92500" lnSpcReduction="20000"/>
          </a:bodyPr>
          <a:lstStyle/>
          <a:p>
            <a:pPr algn="just"/>
            <a:r>
              <a:rPr lang="tr-TR" sz="2400" dirty="0"/>
              <a:t>Fiziksel hareketsizlik, dünyada ölüme neden olan risk faktörleri sıralamasında dördüncü sırada yer almaktadır. </a:t>
            </a:r>
          </a:p>
          <a:p>
            <a:pPr algn="just"/>
            <a:r>
              <a:rPr lang="tr-TR" sz="2400" dirty="0"/>
              <a:t>Hareketsizlik yüzünden her yıl 3.2 milyon insan hayatını kaybetmektedir. </a:t>
            </a:r>
          </a:p>
          <a:p>
            <a:pPr algn="just"/>
            <a:r>
              <a:rPr lang="tr-TR" sz="2400" dirty="0"/>
              <a:t>Yeterince hareketli olmayan insanlar, tüm nedenlere dayalı mortalite açısından %20 ile %30 arası daha yüksek risk altındadır. </a:t>
            </a:r>
          </a:p>
          <a:p>
            <a:pPr algn="just"/>
            <a:r>
              <a:rPr lang="tr-TR" sz="2400" dirty="0"/>
              <a:t>Düzenli fiziksel aktivite; yüksek tansiyon gibi kardiyovasküler hastalık, diyabet, meme ve kolon kanseri ve depresyon riskini azaltmaktadır. Meme ve kolon kanserlerinin yaklaşık % 21-25’inin, diyabetin % 27’sinin ve iskemik kalp hastalığının %30’unun ana nedeninin fiziksel aktivite yetersizliği olduğu tahmin edilmektedir. </a:t>
            </a:r>
          </a:p>
          <a:p>
            <a:pPr algn="just"/>
            <a:r>
              <a:rPr lang="tr-TR" sz="2400" dirty="0"/>
              <a:t>Fiziksel aktivite yetersizliği en çok yüksek gelirli ülkelerde görülmektedir fakat bazı orta gelirli ülkelerde de özellikle kadınlar arasında çok yüksek seviyeler görülmektedir. </a:t>
            </a:r>
          </a:p>
        </p:txBody>
      </p:sp>
      <p:sp>
        <p:nvSpPr>
          <p:cNvPr id="3" name="Veri Yer Tutucusu 2">
            <a:extLst>
              <a:ext uri="{FF2B5EF4-FFF2-40B4-BE49-F238E27FC236}">
                <a16:creationId xmlns:a16="http://schemas.microsoft.com/office/drawing/2014/main" id="{305D57E6-67E6-E4CA-C8D9-CEFC340FDD1F}"/>
              </a:ext>
            </a:extLst>
          </p:cNvPr>
          <p:cNvSpPr>
            <a:spLocks noGrp="1"/>
          </p:cNvSpPr>
          <p:nvPr>
            <p:ph type="dt" sz="half" idx="10"/>
          </p:nvPr>
        </p:nvSpPr>
        <p:spPr/>
        <p:txBody>
          <a:bodyPr/>
          <a:lstStyle/>
          <a:p>
            <a:r>
              <a:rPr lang="tr-TR"/>
              <a:t>30.01.2023</a:t>
            </a:r>
            <a:endParaRPr lang="en-US"/>
          </a:p>
        </p:txBody>
      </p:sp>
      <p:sp>
        <p:nvSpPr>
          <p:cNvPr id="4" name="Alt Bilgi Yer Tutucusu 3">
            <a:extLst>
              <a:ext uri="{FF2B5EF4-FFF2-40B4-BE49-F238E27FC236}">
                <a16:creationId xmlns:a16="http://schemas.microsoft.com/office/drawing/2014/main" id="{3682DD94-5A5A-91B3-52A7-E1347264895A}"/>
              </a:ext>
            </a:extLst>
          </p:cNvPr>
          <p:cNvSpPr>
            <a:spLocks noGrp="1"/>
          </p:cNvSpPr>
          <p:nvPr>
            <p:ph type="ftr" sz="quarter" idx="11"/>
          </p:nvPr>
        </p:nvSpPr>
        <p:spPr>
          <a:xfrm>
            <a:off x="1941094" y="6356350"/>
            <a:ext cx="8309811" cy="365125"/>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
        <p:nvSpPr>
          <p:cNvPr id="5" name="Slayt Numarası Yer Tutucusu 4">
            <a:extLst>
              <a:ext uri="{FF2B5EF4-FFF2-40B4-BE49-F238E27FC236}">
                <a16:creationId xmlns:a16="http://schemas.microsoft.com/office/drawing/2014/main" id="{F34CEA7F-E0F0-C917-4A46-D63A1A8C99A7}"/>
              </a:ext>
            </a:extLst>
          </p:cNvPr>
          <p:cNvSpPr>
            <a:spLocks noGrp="1"/>
          </p:cNvSpPr>
          <p:nvPr>
            <p:ph type="sldNum" sz="quarter" idx="12"/>
          </p:nvPr>
        </p:nvSpPr>
        <p:spPr/>
        <p:txBody>
          <a:bodyPr/>
          <a:lstStyle/>
          <a:p>
            <a:fld id="{51845F5A-061D-4825-9AE9-D7794091C6CF}" type="slidenum">
              <a:rPr lang="en-US" smtClean="0"/>
              <a:t>33</a:t>
            </a:fld>
            <a:endParaRPr lang="en-US"/>
          </a:p>
        </p:txBody>
      </p:sp>
    </p:spTree>
    <p:extLst>
      <p:ext uri="{BB962C8B-B14F-4D97-AF65-F5344CB8AC3E}">
        <p14:creationId xmlns:p14="http://schemas.microsoft.com/office/powerpoint/2010/main" val="1394984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914C3FA6-08C0-B685-93A4-3783F70331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25" y="1070078"/>
            <a:ext cx="12086350" cy="4717844"/>
          </a:xfrm>
        </p:spPr>
      </p:pic>
      <p:sp>
        <p:nvSpPr>
          <p:cNvPr id="4" name="Veri Yer Tutucusu 3">
            <a:extLst>
              <a:ext uri="{FF2B5EF4-FFF2-40B4-BE49-F238E27FC236}">
                <a16:creationId xmlns:a16="http://schemas.microsoft.com/office/drawing/2014/main" id="{2A0B6410-468C-348B-587F-AB0DF7D51292}"/>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BCED1F10-C122-51CE-1182-799FD787D4F9}"/>
              </a:ext>
            </a:extLst>
          </p:cNvPr>
          <p:cNvSpPr>
            <a:spLocks noGrp="1"/>
          </p:cNvSpPr>
          <p:nvPr>
            <p:ph type="sldNum" sz="quarter" idx="12"/>
          </p:nvPr>
        </p:nvSpPr>
        <p:spPr/>
        <p:txBody>
          <a:bodyPr/>
          <a:lstStyle/>
          <a:p>
            <a:fld id="{51845F5A-061D-4825-9AE9-D7794091C6CF}" type="slidenum">
              <a:rPr lang="en-US" smtClean="0"/>
              <a:t>34</a:t>
            </a:fld>
            <a:endParaRPr lang="en-US"/>
          </a:p>
        </p:txBody>
      </p:sp>
    </p:spTree>
    <p:extLst>
      <p:ext uri="{BB962C8B-B14F-4D97-AF65-F5344CB8AC3E}">
        <p14:creationId xmlns:p14="http://schemas.microsoft.com/office/powerpoint/2010/main" val="441183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39B7E4-F4C7-F7BF-99BF-9931CE0D4230}"/>
              </a:ext>
            </a:extLst>
          </p:cNvPr>
          <p:cNvSpPr>
            <a:spLocks noGrp="1"/>
          </p:cNvSpPr>
          <p:nvPr>
            <p:ph type="title"/>
          </p:nvPr>
        </p:nvSpPr>
        <p:spPr/>
        <p:txBody>
          <a:bodyPr/>
          <a:lstStyle/>
          <a:p>
            <a:r>
              <a:rPr lang="tr-TR" dirty="0"/>
              <a:t>Sağlıksız beslenme</a:t>
            </a:r>
          </a:p>
        </p:txBody>
      </p:sp>
      <p:sp>
        <p:nvSpPr>
          <p:cNvPr id="3" name="İçerik Yer Tutucusu 2">
            <a:extLst>
              <a:ext uri="{FF2B5EF4-FFF2-40B4-BE49-F238E27FC236}">
                <a16:creationId xmlns:a16="http://schemas.microsoft.com/office/drawing/2014/main" id="{DC4B07D0-1909-4F6B-9648-7C18B5E211FB}"/>
              </a:ext>
            </a:extLst>
          </p:cNvPr>
          <p:cNvSpPr>
            <a:spLocks noGrp="1"/>
          </p:cNvSpPr>
          <p:nvPr>
            <p:ph idx="1"/>
          </p:nvPr>
        </p:nvSpPr>
        <p:spPr/>
        <p:txBody>
          <a:bodyPr>
            <a:normAutofit fontScale="92500" lnSpcReduction="20000"/>
          </a:bodyPr>
          <a:lstStyle/>
          <a:p>
            <a:pPr algn="just"/>
            <a:r>
              <a:rPr lang="tr-TR" sz="2400" dirty="0"/>
              <a:t>Çoğu insan DSÖ tarafından hastalık önleme için tavsiye edilenden daha fazla tuz tüketmektedir; yüksek tuz tüketimi, yüksek tansiyon ve kardiyovasküler riske dair önemli bir belirleyicidir. </a:t>
            </a:r>
          </a:p>
          <a:p>
            <a:pPr algn="just"/>
            <a:r>
              <a:rPr lang="tr-TR" sz="2400" dirty="0"/>
              <a:t>Doymuş yağların ve trans yağ asitlerinin fazla tüketimi, kalp hastalığıyla ilişkilidir. </a:t>
            </a:r>
          </a:p>
          <a:p>
            <a:pPr algn="just"/>
            <a:r>
              <a:rPr lang="tr-TR" sz="2400" dirty="0"/>
              <a:t>Sağlıksız beslenme, kıt kaynaklı ortamlarda hızla yükselmektedir. </a:t>
            </a:r>
          </a:p>
          <a:p>
            <a:pPr algn="just"/>
            <a:r>
              <a:rPr lang="tr-TR" sz="2400" dirty="0"/>
              <a:t>Şeker ve şekerli yiyeceklerin fazla miktarda tüketimi, fazla ve gereksiz enerji alımına, vücut ağırlığının artmasına ve besleyici değeri yüksek olan diğer yiyeceklerin tüketiminin de azalmasına neden olur. </a:t>
            </a:r>
          </a:p>
          <a:p>
            <a:pPr algn="just"/>
            <a:r>
              <a:rPr lang="tr-TR" sz="2400" dirty="0"/>
              <a:t>Bunun yanı sıra fazla şeker tüketimi metabolik sendrom, kalp damar hastalıkları, diyabet, hipertansiyon ve böbrek hastalıkları riski ile ilişkili olduğundan tüketimlerinin azaltılması önem taşır. </a:t>
            </a:r>
          </a:p>
        </p:txBody>
      </p:sp>
      <p:sp>
        <p:nvSpPr>
          <p:cNvPr id="4" name="Veri Yer Tutucusu 3">
            <a:extLst>
              <a:ext uri="{FF2B5EF4-FFF2-40B4-BE49-F238E27FC236}">
                <a16:creationId xmlns:a16="http://schemas.microsoft.com/office/drawing/2014/main" id="{09ABBADB-C760-CACB-03DF-FC33808F17DC}"/>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7700CDC-24AF-D7DD-D70B-1A13FBAFFE11}"/>
              </a:ext>
            </a:extLst>
          </p:cNvPr>
          <p:cNvSpPr>
            <a:spLocks noGrp="1"/>
          </p:cNvSpPr>
          <p:nvPr>
            <p:ph type="sldNum" sz="quarter" idx="12"/>
          </p:nvPr>
        </p:nvSpPr>
        <p:spPr/>
        <p:txBody>
          <a:bodyPr/>
          <a:lstStyle/>
          <a:p>
            <a:fld id="{51845F5A-061D-4825-9AE9-D7794091C6CF}" type="slidenum">
              <a:rPr lang="en-US" smtClean="0"/>
              <a:t>35</a:t>
            </a:fld>
            <a:endParaRPr lang="en-US"/>
          </a:p>
        </p:txBody>
      </p:sp>
      <p:sp>
        <p:nvSpPr>
          <p:cNvPr id="7" name="Alt Bilgi Yer Tutucusu 3">
            <a:extLst>
              <a:ext uri="{FF2B5EF4-FFF2-40B4-BE49-F238E27FC236}">
                <a16:creationId xmlns:a16="http://schemas.microsoft.com/office/drawing/2014/main" id="{13EFCE54-2759-74A6-0961-3EC14A77EB3C}"/>
              </a:ext>
            </a:extLst>
          </p:cNvPr>
          <p:cNvSpPr>
            <a:spLocks noGrp="1"/>
          </p:cNvSpPr>
          <p:nvPr>
            <p:ph type="ftr" sz="quarter" idx="11"/>
          </p:nvPr>
        </p:nvSpPr>
        <p:spPr>
          <a:xfrm>
            <a:off x="1941094" y="6356350"/>
            <a:ext cx="8309811" cy="365125"/>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3028197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C673CA-1F4C-0A59-9DAC-3CE986FFD499}"/>
              </a:ext>
            </a:extLst>
          </p:cNvPr>
          <p:cNvSpPr>
            <a:spLocks noGrp="1"/>
          </p:cNvSpPr>
          <p:nvPr>
            <p:ph type="title"/>
          </p:nvPr>
        </p:nvSpPr>
        <p:spPr/>
        <p:txBody>
          <a:bodyPr/>
          <a:lstStyle/>
          <a:p>
            <a:r>
              <a:rPr lang="tr-TR" dirty="0"/>
              <a:t>Fazla kiloluluk ve obezite</a:t>
            </a:r>
          </a:p>
        </p:txBody>
      </p:sp>
      <p:sp>
        <p:nvSpPr>
          <p:cNvPr id="3" name="İçerik Yer Tutucusu 2">
            <a:extLst>
              <a:ext uri="{FF2B5EF4-FFF2-40B4-BE49-F238E27FC236}">
                <a16:creationId xmlns:a16="http://schemas.microsoft.com/office/drawing/2014/main" id="{6788499D-CA3E-AB12-8562-646E47260148}"/>
              </a:ext>
            </a:extLst>
          </p:cNvPr>
          <p:cNvSpPr>
            <a:spLocks noGrp="1"/>
          </p:cNvSpPr>
          <p:nvPr>
            <p:ph idx="1"/>
          </p:nvPr>
        </p:nvSpPr>
        <p:spPr/>
        <p:txBody>
          <a:bodyPr>
            <a:normAutofit/>
          </a:bodyPr>
          <a:lstStyle/>
          <a:p>
            <a:r>
              <a:rPr lang="tr-TR" sz="2200" dirty="0"/>
              <a:t>Fazla kilo ve obezite yüzünden her yıl en az 3.4 milyon kişi hayatını kaybetmektedir. </a:t>
            </a:r>
          </a:p>
          <a:p>
            <a:r>
              <a:rPr lang="tr-TR" sz="2200" dirty="0"/>
              <a:t>Kalp hastalığı, felç ve diyabet riski; beden kütle indeksinin (BKİ) artmasına bağlı olarak giderek artmaktadır. </a:t>
            </a:r>
          </a:p>
          <a:p>
            <a:r>
              <a:rPr lang="tr-TR" sz="2200" dirty="0"/>
              <a:t>DSÖ Avrupa Bölgesi, Doğu Akdeniz Bölgesi ve Amerika Kıtası Bölgesi’nde kadınların %50’sinden fazlası fazla kiloludur. </a:t>
            </a:r>
          </a:p>
          <a:p>
            <a:r>
              <a:rPr lang="tr-TR" sz="2200" dirty="0"/>
              <a:t>Bebekler ve çocuklar arasındaki en yüksek fazla kilo prevalansı, üst-orta gelir gruplarındadır. </a:t>
            </a:r>
          </a:p>
          <a:p>
            <a:r>
              <a:rPr lang="tr-TR" sz="2200" dirty="0"/>
              <a:t>Fazla kilodaki en hızlı artış ise alt-orta gelir grubunda görülmektedir.</a:t>
            </a:r>
          </a:p>
          <a:p>
            <a:endParaRPr lang="tr-TR" dirty="0"/>
          </a:p>
        </p:txBody>
      </p:sp>
      <p:sp>
        <p:nvSpPr>
          <p:cNvPr id="4" name="Veri Yer Tutucusu 3">
            <a:extLst>
              <a:ext uri="{FF2B5EF4-FFF2-40B4-BE49-F238E27FC236}">
                <a16:creationId xmlns:a16="http://schemas.microsoft.com/office/drawing/2014/main" id="{0B18C43C-474C-8665-C4CC-1F05FC0FEDBE}"/>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E4896F5-852B-BF5A-13BE-B41623B4F799}"/>
              </a:ext>
            </a:extLst>
          </p:cNvPr>
          <p:cNvSpPr>
            <a:spLocks noGrp="1"/>
          </p:cNvSpPr>
          <p:nvPr>
            <p:ph type="sldNum" sz="quarter" idx="12"/>
          </p:nvPr>
        </p:nvSpPr>
        <p:spPr/>
        <p:txBody>
          <a:bodyPr/>
          <a:lstStyle/>
          <a:p>
            <a:fld id="{51845F5A-061D-4825-9AE9-D7794091C6CF}" type="slidenum">
              <a:rPr lang="en-US" smtClean="0"/>
              <a:t>36</a:t>
            </a:fld>
            <a:endParaRPr lang="en-US"/>
          </a:p>
        </p:txBody>
      </p:sp>
      <p:sp>
        <p:nvSpPr>
          <p:cNvPr id="7" name="Alt Bilgi Yer Tutucusu 3">
            <a:extLst>
              <a:ext uri="{FF2B5EF4-FFF2-40B4-BE49-F238E27FC236}">
                <a16:creationId xmlns:a16="http://schemas.microsoft.com/office/drawing/2014/main" id="{60934099-CDD4-967C-390C-AF949CA5E129}"/>
              </a:ext>
            </a:extLst>
          </p:cNvPr>
          <p:cNvSpPr>
            <a:spLocks noGrp="1"/>
          </p:cNvSpPr>
          <p:nvPr>
            <p:ph type="ftr" sz="quarter" idx="11"/>
          </p:nvPr>
        </p:nvSpPr>
        <p:spPr>
          <a:xfrm>
            <a:off x="1941094" y="6356350"/>
            <a:ext cx="8309811" cy="365125"/>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1001129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45563C-2595-2717-B4E9-8E9DF576D48F}"/>
              </a:ext>
            </a:extLst>
          </p:cNvPr>
          <p:cNvSpPr>
            <a:spLocks noGrp="1"/>
          </p:cNvSpPr>
          <p:nvPr>
            <p:ph type="title"/>
          </p:nvPr>
        </p:nvSpPr>
        <p:spPr/>
        <p:txBody>
          <a:bodyPr/>
          <a:lstStyle/>
          <a:p>
            <a:pPr algn="ctr"/>
            <a:r>
              <a:rPr lang="tr-TR" dirty="0"/>
              <a:t>SAĞLIKLI BESLENME</a:t>
            </a:r>
          </a:p>
        </p:txBody>
      </p:sp>
      <p:sp>
        <p:nvSpPr>
          <p:cNvPr id="3" name="İçerik Yer Tutucusu 2">
            <a:extLst>
              <a:ext uri="{FF2B5EF4-FFF2-40B4-BE49-F238E27FC236}">
                <a16:creationId xmlns:a16="http://schemas.microsoft.com/office/drawing/2014/main" id="{FB698B10-0621-BADA-6F0A-22A472254E49}"/>
              </a:ext>
            </a:extLst>
          </p:cNvPr>
          <p:cNvSpPr>
            <a:spLocks noGrp="1"/>
          </p:cNvSpPr>
          <p:nvPr>
            <p:ph idx="1"/>
          </p:nvPr>
        </p:nvSpPr>
        <p:spPr>
          <a:xfrm>
            <a:off x="375557" y="1690688"/>
            <a:ext cx="11217729" cy="4665662"/>
          </a:xfrm>
        </p:spPr>
        <p:txBody>
          <a:bodyPr>
            <a:noAutofit/>
          </a:bodyPr>
          <a:lstStyle/>
          <a:p>
            <a:pPr algn="just"/>
            <a:r>
              <a:rPr lang="tr-TR" sz="2000" b="1" dirty="0"/>
              <a:t>Sağlıklı gıda </a:t>
            </a:r>
            <a:r>
              <a:rPr lang="tr-TR" sz="2000" dirty="0"/>
              <a:t>besin güvenilirliği ile birlikte uygun miktarda tüketildiğinde sağlıklı beslenmeye katkı sağlayan gıdalardır. Sağlıksız gıdalar ise yüksek oranda doymuş yağ, trans yağ, serbest şeker ve tuz içeren yani yüksek kalorili besin değeri düşük gıdalardır. </a:t>
            </a:r>
          </a:p>
          <a:p>
            <a:pPr algn="just"/>
            <a:r>
              <a:rPr lang="tr-TR" sz="2000" dirty="0"/>
              <a:t>Dünya Sağlık Örgütü önerilerine göre </a:t>
            </a:r>
            <a:r>
              <a:rPr lang="tr-TR" sz="2000" dirty="0">
                <a:solidFill>
                  <a:srgbClr val="FF0000"/>
                </a:solidFill>
              </a:rPr>
              <a:t>sağlıklı beslenme için günlük 2000 kalori tüketen sağlıklı bir yetişkinin; </a:t>
            </a:r>
            <a:r>
              <a:rPr lang="tr-TR" sz="2000" dirty="0"/>
              <a:t>toplam yağ alımı günlük toplam enerji alımının %30'unu geçmemeli; doymuş yağ alımı toplam enerji alımının % 10' undan az olmalı; trans yağlardan gelen enerji miktarı toplam enerji alımının % 1’inden az olmalı, özellikle endüstriyel trans yağlar elimine edilmeli ve doymuş yağlar yerine daha çok doymamış yağlar tercih edilmeli, doğal ve eklenmiş şekerden gelen kalori toplam kalorinin %35’ini geçmemesi ve </a:t>
            </a:r>
            <a:r>
              <a:rPr lang="tr-TR" sz="2000" dirty="0">
                <a:solidFill>
                  <a:srgbClr val="FF0000"/>
                </a:solidFill>
              </a:rPr>
              <a:t>tuz alımı günlük 5 gramdan az </a:t>
            </a:r>
            <a:r>
              <a:rPr lang="tr-TR" sz="2000" dirty="0"/>
              <a:t>olmalıdır. </a:t>
            </a:r>
          </a:p>
          <a:p>
            <a:pPr algn="just"/>
            <a:r>
              <a:rPr lang="tr-TR" sz="2000" dirty="0"/>
              <a:t>Türkiye Beslenme Rehberinde de yaş grupları ve cinsiyete göre kalori ve beslenme önerileri yer almaktadır. </a:t>
            </a:r>
          </a:p>
        </p:txBody>
      </p:sp>
      <p:sp>
        <p:nvSpPr>
          <p:cNvPr id="4" name="Veri Yer Tutucusu 3">
            <a:extLst>
              <a:ext uri="{FF2B5EF4-FFF2-40B4-BE49-F238E27FC236}">
                <a16:creationId xmlns:a16="http://schemas.microsoft.com/office/drawing/2014/main" id="{889C63AB-158F-627A-1534-C2A2E9547490}"/>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EABD9DE6-091B-09B3-EB14-4FCBEBB6123D}"/>
              </a:ext>
            </a:extLst>
          </p:cNvPr>
          <p:cNvSpPr>
            <a:spLocks noGrp="1"/>
          </p:cNvSpPr>
          <p:nvPr>
            <p:ph type="sldNum" sz="quarter" idx="12"/>
          </p:nvPr>
        </p:nvSpPr>
        <p:spPr/>
        <p:txBody>
          <a:bodyPr/>
          <a:lstStyle/>
          <a:p>
            <a:fld id="{51845F5A-061D-4825-9AE9-D7794091C6CF}" type="slidenum">
              <a:rPr lang="en-US" smtClean="0"/>
              <a:t>37</a:t>
            </a:fld>
            <a:endParaRPr lang="en-US"/>
          </a:p>
        </p:txBody>
      </p:sp>
      <p:sp>
        <p:nvSpPr>
          <p:cNvPr id="7" name="Alt Bilgi Yer Tutucusu 3">
            <a:extLst>
              <a:ext uri="{FF2B5EF4-FFF2-40B4-BE49-F238E27FC236}">
                <a16:creationId xmlns:a16="http://schemas.microsoft.com/office/drawing/2014/main" id="{7AC0CE9A-AC67-70E6-EF81-5A0DBAC0F4E8}"/>
              </a:ext>
            </a:extLst>
          </p:cNvPr>
          <p:cNvSpPr>
            <a:spLocks noGrp="1"/>
          </p:cNvSpPr>
          <p:nvPr>
            <p:ph type="ftr" sz="quarter" idx="11"/>
          </p:nvPr>
        </p:nvSpPr>
        <p:spPr>
          <a:xfrm>
            <a:off x="1941094" y="6356350"/>
            <a:ext cx="8309811" cy="365125"/>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1858082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0AC15C-6B1C-CFBB-E85C-BEE2CF49E0FC}"/>
              </a:ext>
            </a:extLst>
          </p:cNvPr>
          <p:cNvSpPr>
            <a:spLocks noGrp="1"/>
          </p:cNvSpPr>
          <p:nvPr>
            <p:ph type="title"/>
          </p:nvPr>
        </p:nvSpPr>
        <p:spPr/>
        <p:txBody>
          <a:bodyPr/>
          <a:lstStyle/>
          <a:p>
            <a:pPr algn="ctr"/>
            <a:r>
              <a:rPr lang="tr-TR" sz="4000" i="0" dirty="0"/>
              <a:t>Türkiye Sağlıklı Beslenme ve Hareketli Hayat Programı</a:t>
            </a:r>
            <a:endParaRPr lang="tr-TR" dirty="0"/>
          </a:p>
        </p:txBody>
      </p:sp>
      <p:sp>
        <p:nvSpPr>
          <p:cNvPr id="3" name="İçerik Yer Tutucusu 2">
            <a:extLst>
              <a:ext uri="{FF2B5EF4-FFF2-40B4-BE49-F238E27FC236}">
                <a16:creationId xmlns:a16="http://schemas.microsoft.com/office/drawing/2014/main" id="{70159357-37DA-AB43-EFA5-E34AB908DC19}"/>
              </a:ext>
            </a:extLst>
          </p:cNvPr>
          <p:cNvSpPr>
            <a:spLocks noGrp="1"/>
          </p:cNvSpPr>
          <p:nvPr>
            <p:ph idx="1"/>
          </p:nvPr>
        </p:nvSpPr>
        <p:spPr/>
        <p:txBody>
          <a:bodyPr>
            <a:noAutofit/>
          </a:bodyPr>
          <a:lstStyle/>
          <a:p>
            <a:pPr algn="just"/>
            <a:r>
              <a:rPr lang="tr-TR" sz="2000" dirty="0"/>
              <a:t>Obezitenin önlenmesine yönelik faaliyetlere hız vermek, belirlenen hedeflere ulaşmak, ihtiyaçlar doğrultusunda yeni hedef ve stratejiler belirlemek ve faaliyetlerin belirli bir çerçevede yürütülmesini sağlamak amacıyla ulusal bir programın hazırlanması ve eylem planının acilen uygulanması ihtiyacı doğmuş ve ülkemizde görülme sıklığı giderek artan obezitenin önlenmesine yönelik bilimsel ve politik kararlılığın oluşturulması ve sektörler arası faaliyetlerin güçlendirilmesi amacıyla </a:t>
            </a:r>
            <a:r>
              <a:rPr lang="tr-TR" sz="2000" b="1" dirty="0"/>
              <a:t>“Türkiye Obezite ile Mücadele Programı 2010-2014”</a:t>
            </a:r>
            <a:r>
              <a:rPr lang="tr-TR" sz="2000" dirty="0"/>
              <a:t> hazırlanmıştır. </a:t>
            </a:r>
          </a:p>
          <a:p>
            <a:pPr algn="just"/>
            <a:r>
              <a:rPr lang="tr-TR" sz="2000" dirty="0"/>
              <a:t>Program obezite ile mücadelede yeterli ve dengeli beslenmenin sağlanmasına yönelik önlemlerin yanı sıra toplumda düzenli fiziksel aktivitenin teşvik edilmesine dair hususları da kapsadığından adı </a:t>
            </a:r>
            <a:r>
              <a:rPr lang="tr-TR" sz="2000" b="1" dirty="0">
                <a:solidFill>
                  <a:srgbClr val="FF0000"/>
                </a:solidFill>
              </a:rPr>
              <a:t>“Türkiye Sağlıklı Beslenme ve Hareketli Hayat Programı”</a:t>
            </a:r>
            <a:r>
              <a:rPr lang="tr-TR" sz="2000" dirty="0"/>
              <a:t> olarak değiştirilerek 29 Eylül 2010 tarihli ve 27714 sayılı Resmi </a:t>
            </a:r>
            <a:r>
              <a:rPr lang="tr-TR" sz="2000" dirty="0" err="1"/>
              <a:t>Gazete’de</a:t>
            </a:r>
            <a:r>
              <a:rPr lang="tr-TR" sz="2000" dirty="0"/>
              <a:t> Başbakanlık Genelgesi olarak yayımlanmıştır. Daha sonra </a:t>
            </a:r>
            <a:r>
              <a:rPr lang="tr-TR" sz="2000" dirty="0">
                <a:solidFill>
                  <a:srgbClr val="FF0000"/>
                </a:solidFill>
              </a:rPr>
              <a:t>“Türkiye Sağlıklı Beslenme ve Hareketli Hayat Programı (2014- 2017)” </a:t>
            </a:r>
            <a:r>
              <a:rPr lang="tr-TR" sz="2000" dirty="0"/>
              <a:t>güncellenmiştir.</a:t>
            </a:r>
          </a:p>
        </p:txBody>
      </p:sp>
      <p:sp>
        <p:nvSpPr>
          <p:cNvPr id="4" name="Veri Yer Tutucusu 3">
            <a:extLst>
              <a:ext uri="{FF2B5EF4-FFF2-40B4-BE49-F238E27FC236}">
                <a16:creationId xmlns:a16="http://schemas.microsoft.com/office/drawing/2014/main" id="{767955A1-4C09-48C7-8531-DE09EC274612}"/>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FA801A27-DE92-1A59-0FDE-EEA15D8141FD}"/>
              </a:ext>
            </a:extLst>
          </p:cNvPr>
          <p:cNvSpPr>
            <a:spLocks noGrp="1"/>
          </p:cNvSpPr>
          <p:nvPr>
            <p:ph type="ftr" sz="quarter" idx="11"/>
          </p:nvPr>
        </p:nvSpPr>
        <p:spPr/>
        <p:txBody>
          <a:bodyPr/>
          <a:lstStyle/>
          <a:p>
            <a:r>
              <a:rPr lang="tr-TR" dirty="0" err="1"/>
              <a:t>Boh</a:t>
            </a:r>
            <a:r>
              <a:rPr lang="tr-TR" dirty="0"/>
              <a:t> tr</a:t>
            </a:r>
          </a:p>
        </p:txBody>
      </p:sp>
      <p:sp>
        <p:nvSpPr>
          <p:cNvPr id="6" name="Slayt Numarası Yer Tutucusu 5">
            <a:extLst>
              <a:ext uri="{FF2B5EF4-FFF2-40B4-BE49-F238E27FC236}">
                <a16:creationId xmlns:a16="http://schemas.microsoft.com/office/drawing/2014/main" id="{CD56BC6D-0B26-3E8F-7B6C-5C29EB3711D8}"/>
              </a:ext>
            </a:extLst>
          </p:cNvPr>
          <p:cNvSpPr>
            <a:spLocks noGrp="1"/>
          </p:cNvSpPr>
          <p:nvPr>
            <p:ph type="sldNum" sz="quarter" idx="12"/>
          </p:nvPr>
        </p:nvSpPr>
        <p:spPr/>
        <p:txBody>
          <a:bodyPr/>
          <a:lstStyle/>
          <a:p>
            <a:fld id="{51845F5A-061D-4825-9AE9-D7794091C6CF}" type="slidenum">
              <a:rPr lang="en-US" smtClean="0"/>
              <a:t>38</a:t>
            </a:fld>
            <a:endParaRPr lang="en-US"/>
          </a:p>
        </p:txBody>
      </p:sp>
    </p:spTree>
    <p:extLst>
      <p:ext uri="{BB962C8B-B14F-4D97-AF65-F5344CB8AC3E}">
        <p14:creationId xmlns:p14="http://schemas.microsoft.com/office/powerpoint/2010/main" val="584806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A9D1DB-01C5-CAC9-4D1E-3576F88305DE}"/>
              </a:ext>
            </a:extLst>
          </p:cNvPr>
          <p:cNvSpPr>
            <a:spLocks noGrp="1"/>
          </p:cNvSpPr>
          <p:nvPr>
            <p:ph type="title"/>
          </p:nvPr>
        </p:nvSpPr>
        <p:spPr>
          <a:xfrm>
            <a:off x="4858964" y="321580"/>
            <a:ext cx="6598249" cy="2764519"/>
          </a:xfrm>
        </p:spPr>
        <p:txBody>
          <a:bodyPr>
            <a:noAutofit/>
          </a:bodyPr>
          <a:lstStyle/>
          <a:p>
            <a:pPr algn="ctr"/>
            <a:r>
              <a:rPr lang="tr-TR" sz="2800" i="0" dirty="0"/>
              <a:t>Türkiye Sağlıklı Beslenme ve Hareketli Hayat Programı </a:t>
            </a:r>
            <a:br>
              <a:rPr lang="tr-TR" sz="2800" i="0" dirty="0"/>
            </a:br>
            <a:r>
              <a:rPr lang="tr-TR" sz="2800" i="0" dirty="0"/>
              <a:t>Yetişkin ve Çocukluk Çağı Obezitesinin Önlenmesi ve Fiziksel Aktivite Eylem Planı (2019-2023)</a:t>
            </a:r>
          </a:p>
        </p:txBody>
      </p:sp>
      <p:sp>
        <p:nvSpPr>
          <p:cNvPr id="3" name="İçerik Yer Tutucusu 2">
            <a:extLst>
              <a:ext uri="{FF2B5EF4-FFF2-40B4-BE49-F238E27FC236}">
                <a16:creationId xmlns:a16="http://schemas.microsoft.com/office/drawing/2014/main" id="{BDBCB5D7-8B30-76D5-206E-AA2E7066781E}"/>
              </a:ext>
            </a:extLst>
          </p:cNvPr>
          <p:cNvSpPr>
            <a:spLocks noGrp="1"/>
          </p:cNvSpPr>
          <p:nvPr>
            <p:ph idx="1"/>
          </p:nvPr>
        </p:nvSpPr>
        <p:spPr>
          <a:xfrm>
            <a:off x="5023861" y="3404393"/>
            <a:ext cx="6268453" cy="2355850"/>
          </a:xfrm>
        </p:spPr>
        <p:txBody>
          <a:bodyPr>
            <a:normAutofit lnSpcReduction="10000"/>
          </a:bodyPr>
          <a:lstStyle/>
          <a:p>
            <a:pPr marL="0" indent="0" algn="ctr">
              <a:buNone/>
            </a:pPr>
            <a:r>
              <a:rPr lang="tr-TR" sz="2400" b="1" dirty="0"/>
              <a:t>Misyon: </a:t>
            </a:r>
          </a:p>
          <a:p>
            <a:pPr marL="0" indent="0" algn="ctr">
              <a:buNone/>
            </a:pPr>
            <a:r>
              <a:rPr lang="tr-TR" sz="2400" dirty="0"/>
              <a:t>Sağlığın geliştirilmesi ve sağlıklı olmanın teşvik edilmesi / güvenli çevrelerin oluşturulması korunması / dezavantajlı gruplar dikkate alınmak sureti ile bütüncül sağlık hizmetinin sunulması</a:t>
            </a:r>
          </a:p>
        </p:txBody>
      </p:sp>
      <p:sp>
        <p:nvSpPr>
          <p:cNvPr id="4" name="Veri Yer Tutucusu 3">
            <a:extLst>
              <a:ext uri="{FF2B5EF4-FFF2-40B4-BE49-F238E27FC236}">
                <a16:creationId xmlns:a16="http://schemas.microsoft.com/office/drawing/2014/main" id="{64BCBD99-A670-2B21-BF81-F0AD1E95F6FC}"/>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979D67A4-2A06-F45D-9C82-502D10D9A7C0}"/>
              </a:ext>
            </a:extLst>
          </p:cNvPr>
          <p:cNvSpPr>
            <a:spLocks noGrp="1"/>
          </p:cNvSpPr>
          <p:nvPr>
            <p:ph type="sldNum" sz="quarter" idx="12"/>
          </p:nvPr>
        </p:nvSpPr>
        <p:spPr/>
        <p:txBody>
          <a:bodyPr/>
          <a:lstStyle/>
          <a:p>
            <a:fld id="{51845F5A-061D-4825-9AE9-D7794091C6CF}" type="slidenum">
              <a:rPr lang="en-US" smtClean="0"/>
              <a:t>39</a:t>
            </a:fld>
            <a:endParaRPr lang="en-US"/>
          </a:p>
        </p:txBody>
      </p:sp>
      <p:pic>
        <p:nvPicPr>
          <p:cNvPr id="7" name="Resim 6">
            <a:extLst>
              <a:ext uri="{FF2B5EF4-FFF2-40B4-BE49-F238E27FC236}">
                <a16:creationId xmlns:a16="http://schemas.microsoft.com/office/drawing/2014/main" id="{8A9E4D97-4A19-7037-45A8-2CBA14D35627}"/>
              </a:ext>
            </a:extLst>
          </p:cNvPr>
          <p:cNvPicPr>
            <a:picLocks noChangeAspect="1"/>
          </p:cNvPicPr>
          <p:nvPr/>
        </p:nvPicPr>
        <p:blipFill>
          <a:blip r:embed="rId2"/>
          <a:stretch>
            <a:fillRect/>
          </a:stretch>
        </p:blipFill>
        <p:spPr>
          <a:xfrm>
            <a:off x="364957" y="315912"/>
            <a:ext cx="4390593" cy="6176963"/>
          </a:xfrm>
          <a:prstGeom prst="rect">
            <a:avLst/>
          </a:prstGeom>
          <a:ln>
            <a:solidFill>
              <a:srgbClr val="FF0000"/>
            </a:solidFill>
          </a:ln>
        </p:spPr>
      </p:pic>
      <p:sp>
        <p:nvSpPr>
          <p:cNvPr id="9" name="Alt Bilgi Yer Tutucusu 3">
            <a:extLst>
              <a:ext uri="{FF2B5EF4-FFF2-40B4-BE49-F238E27FC236}">
                <a16:creationId xmlns:a16="http://schemas.microsoft.com/office/drawing/2014/main" id="{BB3FB17E-9A75-00C0-76CD-EC4D7E7A6334}"/>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9922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7E66CD-EF60-E155-145B-4A75EFF28A56}"/>
              </a:ext>
            </a:extLst>
          </p:cNvPr>
          <p:cNvSpPr>
            <a:spLocks noGrp="1"/>
          </p:cNvSpPr>
          <p:nvPr>
            <p:ph type="title"/>
          </p:nvPr>
        </p:nvSpPr>
        <p:spPr/>
        <p:txBody>
          <a:bodyPr>
            <a:normAutofit/>
          </a:bodyPr>
          <a:lstStyle/>
          <a:p>
            <a:r>
              <a:rPr lang="tr-TR" sz="3600" i="0" dirty="0"/>
              <a:t>Bulaşıcı Olmayan Hastalıklara Genel Bakış</a:t>
            </a:r>
          </a:p>
        </p:txBody>
      </p:sp>
      <p:sp>
        <p:nvSpPr>
          <p:cNvPr id="3" name="İçerik Yer Tutucusu 2">
            <a:extLst>
              <a:ext uri="{FF2B5EF4-FFF2-40B4-BE49-F238E27FC236}">
                <a16:creationId xmlns:a16="http://schemas.microsoft.com/office/drawing/2014/main" id="{5E43A7C6-7521-B9DB-1820-42706934E008}"/>
              </a:ext>
            </a:extLst>
          </p:cNvPr>
          <p:cNvSpPr>
            <a:spLocks noGrp="1"/>
          </p:cNvSpPr>
          <p:nvPr>
            <p:ph idx="1"/>
          </p:nvPr>
        </p:nvSpPr>
        <p:spPr>
          <a:xfrm>
            <a:off x="838200" y="1611442"/>
            <a:ext cx="10839138" cy="4560758"/>
          </a:xfrm>
        </p:spPr>
        <p:txBody>
          <a:bodyPr>
            <a:normAutofit/>
          </a:bodyPr>
          <a:lstStyle/>
          <a:p>
            <a:r>
              <a:rPr lang="tr-TR" sz="2000" i="1" dirty="0"/>
              <a:t>Kronik hastalıklar, Yaşam tarzına bağlı hastalıklar, </a:t>
            </a:r>
            <a:r>
              <a:rPr lang="tr-TR" sz="2000" i="1" dirty="0" err="1"/>
              <a:t>Noncommunicable</a:t>
            </a:r>
            <a:r>
              <a:rPr lang="tr-TR" sz="2000" i="1" dirty="0"/>
              <a:t> </a:t>
            </a:r>
            <a:r>
              <a:rPr lang="tr-TR" sz="2000" i="1" dirty="0" err="1"/>
              <a:t>diseases</a:t>
            </a:r>
            <a:r>
              <a:rPr lang="tr-TR" sz="2000" i="1" dirty="0"/>
              <a:t> (NCD)</a:t>
            </a:r>
          </a:p>
          <a:p>
            <a:r>
              <a:rPr lang="tr-TR" sz="2000" dirty="0"/>
              <a:t>Uzun süreli</a:t>
            </a:r>
          </a:p>
          <a:p>
            <a:r>
              <a:rPr lang="tr-TR" sz="2000" dirty="0"/>
              <a:t>Genetik, fizyolojik, çevresel ve davranışsal faktörler</a:t>
            </a:r>
          </a:p>
          <a:p>
            <a:r>
              <a:rPr lang="tr-TR" sz="2000" dirty="0"/>
              <a:t>Her yıl 41 milyon insanı öldürüyor (dünya genelindeki tüm ölümlerin %74’ü)</a:t>
            </a:r>
          </a:p>
          <a:p>
            <a:endParaRPr lang="tr-TR" sz="2000" dirty="0"/>
          </a:p>
          <a:p>
            <a:pPr lvl="1"/>
            <a:r>
              <a:rPr lang="tr-TR" sz="1600" i="1" dirty="0"/>
              <a:t>Kardiyovasküler hastalıklar BOH ölümlerinin çoğu (yılda 17,9 milyon kişi) </a:t>
            </a:r>
          </a:p>
          <a:p>
            <a:pPr lvl="1"/>
            <a:r>
              <a:rPr lang="tr-TR" sz="1600" i="1" dirty="0"/>
              <a:t>Kanserler (9,3 milyon kişi) </a:t>
            </a:r>
          </a:p>
          <a:p>
            <a:pPr lvl="1"/>
            <a:r>
              <a:rPr lang="tr-TR" sz="1600" i="1" dirty="0"/>
              <a:t>Kronik solunum yolu hastalıkları (4,1 milyon) </a:t>
            </a:r>
          </a:p>
          <a:p>
            <a:pPr lvl="1"/>
            <a:r>
              <a:rPr lang="tr-TR" sz="1600" i="1" dirty="0"/>
              <a:t>Diyabet (diyabetin neden olduğu böbrek hastalığı ölümleri dahil 2,0 milyon)</a:t>
            </a:r>
          </a:p>
          <a:p>
            <a:pPr marL="457200" lvl="1" indent="0">
              <a:buNone/>
            </a:pPr>
            <a:endParaRPr lang="tr-TR" sz="1600" i="1" dirty="0"/>
          </a:p>
          <a:p>
            <a:r>
              <a:rPr lang="tr-TR" sz="2000" b="1" dirty="0"/>
              <a:t>Riskler:</a:t>
            </a:r>
            <a:r>
              <a:rPr lang="tr-TR" sz="2000" dirty="0"/>
              <a:t> Tütün kullanımı, fiziksel hareketsizlik, alkolün zararlı kullanımı ve sağlıksız beslenme </a:t>
            </a:r>
          </a:p>
        </p:txBody>
      </p:sp>
      <p:sp>
        <p:nvSpPr>
          <p:cNvPr id="4" name="Veri Yer Tutucusu 3">
            <a:extLst>
              <a:ext uri="{FF2B5EF4-FFF2-40B4-BE49-F238E27FC236}">
                <a16:creationId xmlns:a16="http://schemas.microsoft.com/office/drawing/2014/main" id="{C8B7D055-C40E-56C4-A15E-75400616D53D}"/>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A787DEE7-5E22-92A9-6093-61BDB5137939}"/>
              </a:ext>
            </a:extLst>
          </p:cNvPr>
          <p:cNvSpPr>
            <a:spLocks noGrp="1"/>
          </p:cNvSpPr>
          <p:nvPr>
            <p:ph type="ftr" sz="quarter" idx="11"/>
          </p:nvPr>
        </p:nvSpPr>
        <p:spPr>
          <a:xfrm>
            <a:off x="1509987" y="5899150"/>
            <a:ext cx="9172027" cy="365125"/>
          </a:xfrm>
        </p:spPr>
        <p:txBody>
          <a:bodyPr/>
          <a:lstStyle/>
          <a:p>
            <a:r>
              <a:rPr lang="en-US" dirty="0"/>
              <a:t>https://www.who.int/news-room/fact-sheets/detail/noncommunicable-diseases</a:t>
            </a:r>
          </a:p>
        </p:txBody>
      </p:sp>
      <p:sp>
        <p:nvSpPr>
          <p:cNvPr id="6" name="Slayt Numarası Yer Tutucusu 5">
            <a:extLst>
              <a:ext uri="{FF2B5EF4-FFF2-40B4-BE49-F238E27FC236}">
                <a16:creationId xmlns:a16="http://schemas.microsoft.com/office/drawing/2014/main" id="{784F0893-C75C-6822-C16F-C861BEC26E82}"/>
              </a:ext>
            </a:extLst>
          </p:cNvPr>
          <p:cNvSpPr>
            <a:spLocks noGrp="1"/>
          </p:cNvSpPr>
          <p:nvPr>
            <p:ph type="sldNum" sz="quarter" idx="12"/>
          </p:nvPr>
        </p:nvSpPr>
        <p:spPr/>
        <p:txBody>
          <a:bodyPr/>
          <a:lstStyle/>
          <a:p>
            <a:fld id="{51845F5A-061D-4825-9AE9-D7794091C6CF}" type="slidenum">
              <a:rPr lang="en-US" smtClean="0"/>
              <a:t>4</a:t>
            </a:fld>
            <a:endParaRPr lang="en-US"/>
          </a:p>
        </p:txBody>
      </p:sp>
      <p:sp>
        <p:nvSpPr>
          <p:cNvPr id="9" name="Metin kutusu 8">
            <a:extLst>
              <a:ext uri="{FF2B5EF4-FFF2-40B4-BE49-F238E27FC236}">
                <a16:creationId xmlns:a16="http://schemas.microsoft.com/office/drawing/2014/main" id="{FCB8F559-DBFF-AF3C-F425-2C7184C9B29D}"/>
              </a:ext>
            </a:extLst>
          </p:cNvPr>
          <p:cNvSpPr txBox="1"/>
          <p:nvPr/>
        </p:nvSpPr>
        <p:spPr>
          <a:xfrm>
            <a:off x="9227615" y="3709798"/>
            <a:ext cx="1655164" cy="1323439"/>
          </a:xfrm>
          <a:prstGeom prst="rect">
            <a:avLst/>
          </a:prstGeom>
          <a:noFill/>
        </p:spPr>
        <p:txBody>
          <a:bodyPr wrap="square" rtlCol="0">
            <a:spAutoFit/>
          </a:bodyPr>
          <a:lstStyle/>
          <a:p>
            <a:r>
              <a:rPr lang="tr-TR" sz="1600" b="1" i="1" dirty="0"/>
              <a:t>tüm erken BOH ölümlerinin %80'inden fazlası</a:t>
            </a:r>
          </a:p>
        </p:txBody>
      </p:sp>
      <p:sp>
        <p:nvSpPr>
          <p:cNvPr id="10" name="Akış Çizelgesi: Depolanmış Veri 9">
            <a:extLst>
              <a:ext uri="{FF2B5EF4-FFF2-40B4-BE49-F238E27FC236}">
                <a16:creationId xmlns:a16="http://schemas.microsoft.com/office/drawing/2014/main" id="{FC104EFA-DD55-783E-342A-ECF01E3E3A97}"/>
              </a:ext>
            </a:extLst>
          </p:cNvPr>
          <p:cNvSpPr/>
          <p:nvPr/>
        </p:nvSpPr>
        <p:spPr>
          <a:xfrm rot="10800000">
            <a:off x="8875505" y="3707671"/>
            <a:ext cx="2007274" cy="1325565"/>
          </a:xfrm>
          <a:prstGeom prst="flowChartOnlineStorag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35488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2FD3A4-4587-58AF-E81F-6AFD0A625882}"/>
              </a:ext>
            </a:extLst>
          </p:cNvPr>
          <p:cNvSpPr>
            <a:spLocks noGrp="1"/>
          </p:cNvSpPr>
          <p:nvPr>
            <p:ph type="title"/>
          </p:nvPr>
        </p:nvSpPr>
        <p:spPr/>
        <p:txBody>
          <a:bodyPr>
            <a:noAutofit/>
          </a:bodyPr>
          <a:lstStyle/>
          <a:p>
            <a:r>
              <a:rPr lang="tr-TR" sz="2800" i="0" dirty="0"/>
              <a:t>Türkiye Sağlıklı Beslenme ve Hareketli Hayat Programı </a:t>
            </a:r>
            <a:br>
              <a:rPr lang="tr-TR" sz="2800" i="0" dirty="0"/>
            </a:br>
            <a:r>
              <a:rPr lang="tr-TR" sz="2800" i="0" dirty="0"/>
              <a:t>Yetişkin ve Çocukluk Çağı Obezitesinin Önlenmesi ve Fiziksel Aktivite Eylem Planı (2019-2023)</a:t>
            </a:r>
            <a:endParaRPr lang="tr-TR" sz="2800" dirty="0"/>
          </a:p>
        </p:txBody>
      </p:sp>
      <p:sp>
        <p:nvSpPr>
          <p:cNvPr id="3" name="İçerik Yer Tutucusu 2">
            <a:extLst>
              <a:ext uri="{FF2B5EF4-FFF2-40B4-BE49-F238E27FC236}">
                <a16:creationId xmlns:a16="http://schemas.microsoft.com/office/drawing/2014/main" id="{C3CDAE2C-7FA0-4041-7011-9E549991D0EE}"/>
              </a:ext>
            </a:extLst>
          </p:cNvPr>
          <p:cNvSpPr>
            <a:spLocks noGrp="1"/>
          </p:cNvSpPr>
          <p:nvPr>
            <p:ph idx="1"/>
          </p:nvPr>
        </p:nvSpPr>
        <p:spPr>
          <a:xfrm>
            <a:off x="587829" y="1690687"/>
            <a:ext cx="11217728" cy="5030787"/>
          </a:xfrm>
        </p:spPr>
        <p:txBody>
          <a:bodyPr>
            <a:normAutofit/>
          </a:bodyPr>
          <a:lstStyle/>
          <a:p>
            <a:pPr algn="just"/>
            <a:r>
              <a:rPr lang="tr-TR" sz="2000" b="1" dirty="0"/>
              <a:t>Amaç: </a:t>
            </a:r>
            <a:r>
              <a:rPr lang="tr-TR" sz="2000" dirty="0"/>
              <a:t>Ülkemizde görülme sıklığı giderek artan, çocuklarımızı ve gençlerimizi etkileyen obezite ile etkin şekilde mücadele etmek için Bakanlığımız Stratejik Planında yer aldığı üzere Sağlığa yönelik </a:t>
            </a:r>
            <a:r>
              <a:rPr lang="tr-TR" sz="2000" dirty="0">
                <a:solidFill>
                  <a:srgbClr val="FF0000"/>
                </a:solidFill>
              </a:rPr>
              <a:t>çevresel risklerden bireyleri korumak </a:t>
            </a:r>
            <a:r>
              <a:rPr lang="tr-TR" sz="2000" dirty="0"/>
              <a:t>ve </a:t>
            </a:r>
            <a:r>
              <a:rPr lang="tr-TR" sz="2000" dirty="0">
                <a:solidFill>
                  <a:srgbClr val="FF0000"/>
                </a:solidFill>
              </a:rPr>
              <a:t>sağlıklı hayat tarzını teşvik</a:t>
            </a:r>
            <a:r>
              <a:rPr lang="tr-TR" sz="2000" dirty="0"/>
              <a:t> ederek yaygınlaştırmak için sağlıklı beslenme alışkanlıklarını kazandırmak ve geliştirmek; hareketli hayat alışkanlıklarını kazandırmak ve geliştirmek için </a:t>
            </a:r>
            <a:r>
              <a:rPr lang="tr-TR" sz="2000" dirty="0">
                <a:solidFill>
                  <a:srgbClr val="FF0000"/>
                </a:solidFill>
              </a:rPr>
              <a:t>sağlıklı gıda </a:t>
            </a:r>
            <a:r>
              <a:rPr lang="tr-TR" sz="2000" dirty="0"/>
              <a:t>tüketilmesinin teşvik edilmesi; sağlıksız gıda ( doymuş yağ, trans yağ, serbest şeker ya da tuz içeriği yüksek -enerji değeri yüksek besin değeri düşük-) tüketiminin azaltılması ile </a:t>
            </a:r>
            <a:r>
              <a:rPr lang="tr-TR" sz="2000" b="1" dirty="0"/>
              <a:t>yeterli ve dengeli beslenme ve düzenli fiziksel aktivite alışkanlığı </a:t>
            </a:r>
            <a:r>
              <a:rPr lang="tr-TR" sz="2000" dirty="0"/>
              <a:t>kazanmalarını teşvik etmektir. </a:t>
            </a:r>
          </a:p>
          <a:p>
            <a:pPr algn="just"/>
            <a:r>
              <a:rPr lang="tr-TR" sz="2000" dirty="0"/>
              <a:t>Böylece ülkemizde </a:t>
            </a:r>
            <a:r>
              <a:rPr lang="tr-TR" sz="2000" dirty="0">
                <a:solidFill>
                  <a:srgbClr val="FF0000"/>
                </a:solidFill>
              </a:rPr>
              <a:t>obezite ile ilişkili hastalıkların (kalp-damar hastalıkları, diyabet, bazı kanser türleri, hipertansiyon, kas-iskelet sistemi hastalıkları vb.) görülme sıklığının azaltılması hedeflenmektedir. </a:t>
            </a:r>
          </a:p>
          <a:p>
            <a:pPr algn="just"/>
            <a:r>
              <a:rPr lang="tr-TR" sz="2000" dirty="0"/>
              <a:t>Eylem planı ile ülkemizde planlanan çalışmaların </a:t>
            </a:r>
            <a:r>
              <a:rPr lang="tr-TR" sz="2000" dirty="0">
                <a:solidFill>
                  <a:srgbClr val="FF0000"/>
                </a:solidFill>
              </a:rPr>
              <a:t>belirli bir program dâhilinde yapılması, ölçülebilir, izlenebilir olması ve eşgüdümün sağlanması da amaçlanmıştır.</a:t>
            </a:r>
          </a:p>
          <a:p>
            <a:pPr algn="just"/>
            <a:endParaRPr lang="tr-TR" sz="2000" dirty="0"/>
          </a:p>
        </p:txBody>
      </p:sp>
      <p:sp>
        <p:nvSpPr>
          <p:cNvPr id="4" name="Veri Yer Tutucusu 3">
            <a:extLst>
              <a:ext uri="{FF2B5EF4-FFF2-40B4-BE49-F238E27FC236}">
                <a16:creationId xmlns:a16="http://schemas.microsoft.com/office/drawing/2014/main" id="{BA4A5BC1-E98F-C0C8-8F35-66A148993EA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60088D15-4DDA-CB51-CC1F-C2C5E0EBBCE4}"/>
              </a:ext>
            </a:extLst>
          </p:cNvPr>
          <p:cNvSpPr>
            <a:spLocks noGrp="1"/>
          </p:cNvSpPr>
          <p:nvPr>
            <p:ph type="sldNum" sz="quarter" idx="12"/>
          </p:nvPr>
        </p:nvSpPr>
        <p:spPr/>
        <p:txBody>
          <a:bodyPr/>
          <a:lstStyle/>
          <a:p>
            <a:fld id="{51845F5A-061D-4825-9AE9-D7794091C6CF}" type="slidenum">
              <a:rPr lang="en-US" smtClean="0"/>
              <a:t>40</a:t>
            </a:fld>
            <a:endParaRPr lang="en-US"/>
          </a:p>
        </p:txBody>
      </p:sp>
    </p:spTree>
    <p:extLst>
      <p:ext uri="{BB962C8B-B14F-4D97-AF65-F5344CB8AC3E}">
        <p14:creationId xmlns:p14="http://schemas.microsoft.com/office/powerpoint/2010/main" val="985332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089390-302A-332D-B149-AC60E2623631}"/>
              </a:ext>
            </a:extLst>
          </p:cNvPr>
          <p:cNvSpPr>
            <a:spLocks noGrp="1"/>
          </p:cNvSpPr>
          <p:nvPr>
            <p:ph type="title"/>
          </p:nvPr>
        </p:nvSpPr>
        <p:spPr/>
        <p:txBody>
          <a:bodyPr>
            <a:normAutofit/>
          </a:bodyPr>
          <a:lstStyle/>
          <a:p>
            <a:r>
              <a:rPr lang="tr-TR" sz="3600" i="0" dirty="0"/>
              <a:t>Türkiye Sağlıklı Beslenme ve Hareketli Hayat Programı</a:t>
            </a:r>
            <a:endParaRPr lang="tr-TR" sz="3600" dirty="0"/>
          </a:p>
        </p:txBody>
      </p:sp>
      <p:sp>
        <p:nvSpPr>
          <p:cNvPr id="3" name="İçerik Yer Tutucusu 2">
            <a:extLst>
              <a:ext uri="{FF2B5EF4-FFF2-40B4-BE49-F238E27FC236}">
                <a16:creationId xmlns:a16="http://schemas.microsoft.com/office/drawing/2014/main" id="{3CA08702-10D5-8C24-CD61-93C8440AC9C7}"/>
              </a:ext>
            </a:extLst>
          </p:cNvPr>
          <p:cNvSpPr>
            <a:spLocks noGrp="1"/>
          </p:cNvSpPr>
          <p:nvPr>
            <p:ph idx="1"/>
          </p:nvPr>
        </p:nvSpPr>
        <p:spPr/>
        <p:txBody>
          <a:bodyPr>
            <a:normAutofit/>
          </a:bodyPr>
          <a:lstStyle/>
          <a:p>
            <a:pPr algn="just"/>
            <a:r>
              <a:rPr lang="tr-TR" sz="2400" dirty="0"/>
              <a:t>Ulusal ve yerel düzeyde politik istek ve kararlılığın sağlanması, koruyucu sağlık hizmetleri kapsamında toplumun, farklı araçlar kullanılarak obezite, yeterli ve dengeli beslenme ve fiziksel aktivite konularında bilinçlendirilmesi, farkındalık çalışmaları, gerekli mevzuat düzenlemelerinin ve işbirliklerinin yapılması, obezitenin teşhis ve tedavisine yönelik önlemlerin alınması ve izleme ve değerlendirme çalışmaları bu programın </a:t>
            </a:r>
            <a:r>
              <a:rPr lang="tr-TR" sz="2400" b="1" dirty="0"/>
              <a:t>kapsam</a:t>
            </a:r>
            <a:r>
              <a:rPr lang="tr-TR" sz="2400" dirty="0"/>
              <a:t>ını oluşturmaktadır.</a:t>
            </a:r>
          </a:p>
          <a:p>
            <a:pPr algn="just"/>
            <a:endParaRPr lang="tr-TR" sz="2400" dirty="0"/>
          </a:p>
          <a:p>
            <a:pPr algn="just"/>
            <a:r>
              <a:rPr lang="tr-TR" sz="2400" i="0" dirty="0"/>
              <a:t>Türkiye Sağlıklı Beslenme ve Hareketli Hayat Programı </a:t>
            </a:r>
            <a:r>
              <a:rPr lang="tr-TR" sz="2400" i="0" u="sng" dirty="0"/>
              <a:t>3 bölüm</a:t>
            </a:r>
            <a:r>
              <a:rPr lang="tr-TR" sz="2400" i="0" dirty="0"/>
              <a:t>ü içerir.</a:t>
            </a:r>
            <a:endParaRPr lang="tr-TR" sz="2400" dirty="0"/>
          </a:p>
        </p:txBody>
      </p:sp>
      <p:sp>
        <p:nvSpPr>
          <p:cNvPr id="4" name="Veri Yer Tutucusu 3">
            <a:extLst>
              <a:ext uri="{FF2B5EF4-FFF2-40B4-BE49-F238E27FC236}">
                <a16:creationId xmlns:a16="http://schemas.microsoft.com/office/drawing/2014/main" id="{7E49FEF9-E605-D005-42D3-046182B48FE7}"/>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419D3CD-02F8-6599-1803-D17770777749}"/>
              </a:ext>
            </a:extLst>
          </p:cNvPr>
          <p:cNvSpPr>
            <a:spLocks noGrp="1"/>
          </p:cNvSpPr>
          <p:nvPr>
            <p:ph type="sldNum" sz="quarter" idx="12"/>
          </p:nvPr>
        </p:nvSpPr>
        <p:spPr/>
        <p:txBody>
          <a:bodyPr/>
          <a:lstStyle/>
          <a:p>
            <a:fld id="{51845F5A-061D-4825-9AE9-D7794091C6CF}" type="slidenum">
              <a:rPr lang="en-US" smtClean="0"/>
              <a:t>41</a:t>
            </a:fld>
            <a:endParaRPr lang="en-US"/>
          </a:p>
        </p:txBody>
      </p:sp>
      <p:sp>
        <p:nvSpPr>
          <p:cNvPr id="7" name="Alt Bilgi Yer Tutucusu 3">
            <a:extLst>
              <a:ext uri="{FF2B5EF4-FFF2-40B4-BE49-F238E27FC236}">
                <a16:creationId xmlns:a16="http://schemas.microsoft.com/office/drawing/2014/main" id="{E084FA86-B7D2-3868-77AE-845F0ECD4BB5}"/>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1845312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541B6-C1C6-960D-C1D6-5C41FC7EF673}"/>
              </a:ext>
            </a:extLst>
          </p:cNvPr>
          <p:cNvSpPr>
            <a:spLocks noGrp="1"/>
          </p:cNvSpPr>
          <p:nvPr>
            <p:ph type="title"/>
          </p:nvPr>
        </p:nvSpPr>
        <p:spPr>
          <a:xfrm>
            <a:off x="838200" y="365125"/>
            <a:ext cx="10984832" cy="1325563"/>
          </a:xfrm>
        </p:spPr>
        <p:txBody>
          <a:bodyPr>
            <a:noAutofit/>
          </a:bodyPr>
          <a:lstStyle/>
          <a:p>
            <a:r>
              <a:rPr lang="tr-TR" sz="3200" b="1" i="0" dirty="0">
                <a:latin typeface="+mn-lt"/>
              </a:rPr>
              <a:t>BÖLÜM I. </a:t>
            </a:r>
            <a:br>
              <a:rPr lang="tr-TR" sz="3200" b="1" i="0" dirty="0">
                <a:latin typeface="+mn-lt"/>
              </a:rPr>
            </a:br>
            <a:r>
              <a:rPr lang="tr-TR" sz="3200" b="1" i="0" dirty="0">
                <a:latin typeface="+mn-lt"/>
              </a:rPr>
              <a:t>YETİŞKİNLERE YÖNELİK EYLEM PLANI</a:t>
            </a:r>
            <a:br>
              <a:rPr lang="tr-TR" sz="3200" b="1" i="0" dirty="0">
                <a:latin typeface="+mn-lt"/>
              </a:rPr>
            </a:br>
            <a:r>
              <a:rPr lang="tr-TR" sz="3200" b="1" i="0" dirty="0">
                <a:latin typeface="+mn-lt"/>
              </a:rPr>
              <a:t>HEDEF VE STRATEJİLER</a:t>
            </a:r>
          </a:p>
        </p:txBody>
      </p:sp>
      <p:sp>
        <p:nvSpPr>
          <p:cNvPr id="3" name="İçerik Yer Tutucusu 2">
            <a:extLst>
              <a:ext uri="{FF2B5EF4-FFF2-40B4-BE49-F238E27FC236}">
                <a16:creationId xmlns:a16="http://schemas.microsoft.com/office/drawing/2014/main" id="{49576B60-9468-49C1-AF43-E26421B369F1}"/>
              </a:ext>
            </a:extLst>
          </p:cNvPr>
          <p:cNvSpPr>
            <a:spLocks noGrp="1"/>
          </p:cNvSpPr>
          <p:nvPr>
            <p:ph idx="1"/>
          </p:nvPr>
        </p:nvSpPr>
        <p:spPr/>
        <p:txBody>
          <a:bodyPr>
            <a:normAutofit/>
          </a:bodyPr>
          <a:lstStyle/>
          <a:p>
            <a:pPr marL="0" indent="0" algn="just">
              <a:buNone/>
            </a:pPr>
            <a:r>
              <a:rPr lang="tr-TR" sz="2400" dirty="0"/>
              <a:t>	</a:t>
            </a:r>
            <a:r>
              <a:rPr lang="tr-TR" sz="2400" b="1" dirty="0"/>
              <a:t>A. Bütünsel sağlık yaklaşımı için yönetişim ve iş birliklerinin güçlendirilmesi </a:t>
            </a:r>
          </a:p>
          <a:p>
            <a:pPr marL="0" indent="0" algn="just">
              <a:buNone/>
            </a:pPr>
            <a:r>
              <a:rPr lang="tr-TR" sz="2400" dirty="0"/>
              <a:t>Ana Öncelik: Önemli bir halk sağlığı sorunu olan obezitenin önlenmesi ve azaltılması için ilgili kurum ve kuruluşlarla iş birliği içinde obezite ile mücadele eylem planının uygulanmasını sağlayarak obezite ile etkin mücadele etmek. </a:t>
            </a:r>
          </a:p>
          <a:p>
            <a:pPr marL="0" indent="0" algn="just">
              <a:buNone/>
            </a:pPr>
            <a:r>
              <a:rPr lang="tr-TR" sz="2400" dirty="0"/>
              <a:t>	</a:t>
            </a:r>
            <a:r>
              <a:rPr lang="tr-TR" sz="2400" b="1" dirty="0"/>
              <a:t>B. Sağlıklı beslenme çevreleri oluşturulması </a:t>
            </a:r>
          </a:p>
          <a:p>
            <a:pPr marL="0" indent="0" algn="just">
              <a:buNone/>
            </a:pPr>
            <a:r>
              <a:rPr lang="tr-TR" sz="2400" dirty="0"/>
              <a:t>Ana Öncelik: Toplumda yeterli ve dengeli beslenme ve fiziksel aktivite alışkanlığını kazandırmak ve obezite riskini azaltmak. </a:t>
            </a:r>
          </a:p>
        </p:txBody>
      </p:sp>
      <p:sp>
        <p:nvSpPr>
          <p:cNvPr id="4" name="Veri Yer Tutucusu 3">
            <a:extLst>
              <a:ext uri="{FF2B5EF4-FFF2-40B4-BE49-F238E27FC236}">
                <a16:creationId xmlns:a16="http://schemas.microsoft.com/office/drawing/2014/main" id="{6F606A1D-AB0F-EBB0-8CFF-31024C85073B}"/>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D97BBF2-D5EF-450E-7199-B2B553217A10}"/>
              </a:ext>
            </a:extLst>
          </p:cNvPr>
          <p:cNvSpPr>
            <a:spLocks noGrp="1"/>
          </p:cNvSpPr>
          <p:nvPr>
            <p:ph type="sldNum" sz="quarter" idx="12"/>
          </p:nvPr>
        </p:nvSpPr>
        <p:spPr/>
        <p:txBody>
          <a:bodyPr/>
          <a:lstStyle/>
          <a:p>
            <a:fld id="{51845F5A-061D-4825-9AE9-D7794091C6CF}" type="slidenum">
              <a:rPr lang="en-US" smtClean="0"/>
              <a:t>42</a:t>
            </a:fld>
            <a:endParaRPr lang="en-US"/>
          </a:p>
        </p:txBody>
      </p:sp>
      <p:sp>
        <p:nvSpPr>
          <p:cNvPr id="7" name="Alt Bilgi Yer Tutucusu 3">
            <a:extLst>
              <a:ext uri="{FF2B5EF4-FFF2-40B4-BE49-F238E27FC236}">
                <a16:creationId xmlns:a16="http://schemas.microsoft.com/office/drawing/2014/main" id="{8F97AF1B-1AF9-97E7-531F-44C8BC35BA68}"/>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84462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576B60-9468-49C1-AF43-E26421B369F1}"/>
              </a:ext>
            </a:extLst>
          </p:cNvPr>
          <p:cNvSpPr>
            <a:spLocks noGrp="1"/>
          </p:cNvSpPr>
          <p:nvPr>
            <p:ph idx="1"/>
          </p:nvPr>
        </p:nvSpPr>
        <p:spPr>
          <a:xfrm>
            <a:off x="838200" y="1600200"/>
            <a:ext cx="10515600" cy="4572000"/>
          </a:xfrm>
        </p:spPr>
        <p:txBody>
          <a:bodyPr>
            <a:normAutofit fontScale="92500" lnSpcReduction="10000"/>
          </a:bodyPr>
          <a:lstStyle/>
          <a:p>
            <a:pPr marL="0" indent="0" algn="just">
              <a:buNone/>
            </a:pPr>
            <a:r>
              <a:rPr lang="tr-TR" sz="2400" dirty="0"/>
              <a:t>	</a:t>
            </a:r>
            <a:r>
              <a:rPr lang="tr-TR" sz="2400" b="1" dirty="0"/>
              <a:t>C. Özellikle dezavantajlı gruplar başta olmak üzere yaşam boyu sağlıklı beslenmenin kazanımlarının desteklenmesi </a:t>
            </a:r>
          </a:p>
          <a:p>
            <a:pPr marL="0" indent="0" algn="just">
              <a:buNone/>
            </a:pPr>
            <a:r>
              <a:rPr lang="tr-TR" sz="2400" dirty="0"/>
              <a:t>Ana Öncelik: Türkiye Sağlıklı Beslenme ve Hareketli Hayat Programı kapsamında bütün vatandaşlar için dengeli ve sağlıklı beslenme için sağlıklı gıdaya erişimini sağlamak. </a:t>
            </a:r>
          </a:p>
          <a:p>
            <a:pPr marL="0" indent="0" algn="just">
              <a:buNone/>
            </a:pPr>
            <a:r>
              <a:rPr lang="tr-TR" sz="2400" dirty="0"/>
              <a:t>	</a:t>
            </a:r>
            <a:r>
              <a:rPr lang="tr-TR" sz="2400" b="1" dirty="0"/>
              <a:t>D. Sağlık hizmetlerinin reorganizasyonu; entegre sağlık hizmeti sunumu (beslenmeyle ilgili bilgi ve danışmanlık verilmesi, erken tanı, tedavi rehabilitasyon hizmetleri) </a:t>
            </a:r>
          </a:p>
          <a:p>
            <a:pPr marL="0" indent="0" algn="just">
              <a:buNone/>
            </a:pPr>
            <a:r>
              <a:rPr lang="tr-TR" sz="2400" dirty="0"/>
              <a:t>Ana Öncelik: Sağlık kuruluşlarına başvuran bireyleri fazla kiloluluk ve obezite açısından değerlendirmek, obezite teşhisi konan hastaların erken tanı, danışmanlık ve tedavilerini (tıbbi ve cerrahi tedaviler dâhil olmak üzere) yapmak, obezite ve obezite ile ilişkili kronik hastalıkların tedavisinin yol açtığı sağlık harcamalarını ve obezite sıklığını azaltmak.</a:t>
            </a:r>
          </a:p>
        </p:txBody>
      </p:sp>
      <p:sp>
        <p:nvSpPr>
          <p:cNvPr id="4" name="Veri Yer Tutucusu 3">
            <a:extLst>
              <a:ext uri="{FF2B5EF4-FFF2-40B4-BE49-F238E27FC236}">
                <a16:creationId xmlns:a16="http://schemas.microsoft.com/office/drawing/2014/main" id="{6F606A1D-AB0F-EBB0-8CFF-31024C85073B}"/>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D97BBF2-D5EF-450E-7199-B2B553217A10}"/>
              </a:ext>
            </a:extLst>
          </p:cNvPr>
          <p:cNvSpPr>
            <a:spLocks noGrp="1"/>
          </p:cNvSpPr>
          <p:nvPr>
            <p:ph type="sldNum" sz="quarter" idx="12"/>
          </p:nvPr>
        </p:nvSpPr>
        <p:spPr/>
        <p:txBody>
          <a:bodyPr/>
          <a:lstStyle/>
          <a:p>
            <a:fld id="{51845F5A-061D-4825-9AE9-D7794091C6CF}" type="slidenum">
              <a:rPr lang="en-US" smtClean="0"/>
              <a:t>43</a:t>
            </a:fld>
            <a:endParaRPr lang="en-US"/>
          </a:p>
        </p:txBody>
      </p:sp>
      <p:sp>
        <p:nvSpPr>
          <p:cNvPr id="8" name="Alt Bilgi Yer Tutucusu 3">
            <a:extLst>
              <a:ext uri="{FF2B5EF4-FFF2-40B4-BE49-F238E27FC236}">
                <a16:creationId xmlns:a16="http://schemas.microsoft.com/office/drawing/2014/main" id="{1C475AE8-0B5B-6A2C-19CD-51271DF91117}"/>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2158820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CB2308-316A-2C29-086A-491913D3C9D7}"/>
              </a:ext>
            </a:extLst>
          </p:cNvPr>
          <p:cNvSpPr>
            <a:spLocks noGrp="1"/>
          </p:cNvSpPr>
          <p:nvPr>
            <p:ph type="title"/>
          </p:nvPr>
        </p:nvSpPr>
        <p:spPr/>
        <p:txBody>
          <a:bodyPr/>
          <a:lstStyle/>
          <a:p>
            <a:endParaRPr lang="tr-TR"/>
          </a:p>
        </p:txBody>
      </p:sp>
      <p:pic>
        <p:nvPicPr>
          <p:cNvPr id="8" name="İçerik Yer Tutucusu 7">
            <a:extLst>
              <a:ext uri="{FF2B5EF4-FFF2-40B4-BE49-F238E27FC236}">
                <a16:creationId xmlns:a16="http://schemas.microsoft.com/office/drawing/2014/main" id="{3C0CDBEB-124F-C2C2-E66F-8FE84D57AF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441" y="45694"/>
            <a:ext cx="10075118" cy="6310656"/>
          </a:xfrm>
        </p:spPr>
      </p:pic>
      <p:sp>
        <p:nvSpPr>
          <p:cNvPr id="4" name="Veri Yer Tutucusu 3">
            <a:extLst>
              <a:ext uri="{FF2B5EF4-FFF2-40B4-BE49-F238E27FC236}">
                <a16:creationId xmlns:a16="http://schemas.microsoft.com/office/drawing/2014/main" id="{37BD0109-5384-16A3-5AD9-18FEAD96B758}"/>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46CCC68A-F4E5-FAB8-682C-F436E4314B55}"/>
              </a:ext>
            </a:extLst>
          </p:cNvPr>
          <p:cNvSpPr>
            <a:spLocks noGrp="1"/>
          </p:cNvSpPr>
          <p:nvPr>
            <p:ph type="sldNum" sz="quarter" idx="12"/>
          </p:nvPr>
        </p:nvSpPr>
        <p:spPr/>
        <p:txBody>
          <a:bodyPr/>
          <a:lstStyle/>
          <a:p>
            <a:fld id="{51845F5A-061D-4825-9AE9-D7794091C6CF}" type="slidenum">
              <a:rPr lang="en-US" smtClean="0"/>
              <a:t>44</a:t>
            </a:fld>
            <a:endParaRPr lang="en-US"/>
          </a:p>
        </p:txBody>
      </p:sp>
      <p:sp>
        <p:nvSpPr>
          <p:cNvPr id="9" name="Alt Bilgi Yer Tutucusu 3">
            <a:extLst>
              <a:ext uri="{FF2B5EF4-FFF2-40B4-BE49-F238E27FC236}">
                <a16:creationId xmlns:a16="http://schemas.microsoft.com/office/drawing/2014/main" id="{6F2513B3-54AA-508D-64CD-18A4786E683B}"/>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1734340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5E69FD-4AA2-E1D6-667B-E18435A5FB37}"/>
              </a:ext>
            </a:extLst>
          </p:cNvPr>
          <p:cNvSpPr>
            <a:spLocks noGrp="1"/>
          </p:cNvSpPr>
          <p:nvPr>
            <p:ph type="title"/>
          </p:nvPr>
        </p:nvSpPr>
        <p:spPr/>
        <p:txBody>
          <a:bodyPr/>
          <a:lstStyle/>
          <a:p>
            <a:endParaRPr lang="tr-TR"/>
          </a:p>
        </p:txBody>
      </p:sp>
      <p:pic>
        <p:nvPicPr>
          <p:cNvPr id="9" name="İçerik Yer Tutucusu 8">
            <a:extLst>
              <a:ext uri="{FF2B5EF4-FFF2-40B4-BE49-F238E27FC236}">
                <a16:creationId xmlns:a16="http://schemas.microsoft.com/office/drawing/2014/main" id="{35F68135-5028-ABA2-5972-AB584862F8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707" y="68125"/>
            <a:ext cx="10342586" cy="6424750"/>
          </a:xfrm>
        </p:spPr>
      </p:pic>
      <p:sp>
        <p:nvSpPr>
          <p:cNvPr id="4" name="Veri Yer Tutucusu 3">
            <a:extLst>
              <a:ext uri="{FF2B5EF4-FFF2-40B4-BE49-F238E27FC236}">
                <a16:creationId xmlns:a16="http://schemas.microsoft.com/office/drawing/2014/main" id="{15812BF5-AA1C-A0F0-4B37-DB76D48EE29E}"/>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6C08172C-9B60-0453-9EA0-6D4ACF169046}"/>
              </a:ext>
            </a:extLst>
          </p:cNvPr>
          <p:cNvSpPr>
            <a:spLocks noGrp="1"/>
          </p:cNvSpPr>
          <p:nvPr>
            <p:ph type="sldNum" sz="quarter" idx="12"/>
          </p:nvPr>
        </p:nvSpPr>
        <p:spPr/>
        <p:txBody>
          <a:bodyPr/>
          <a:lstStyle/>
          <a:p>
            <a:fld id="{51845F5A-061D-4825-9AE9-D7794091C6CF}" type="slidenum">
              <a:rPr lang="en-US" smtClean="0"/>
              <a:t>45</a:t>
            </a:fld>
            <a:endParaRPr lang="en-US"/>
          </a:p>
        </p:txBody>
      </p:sp>
      <p:sp>
        <p:nvSpPr>
          <p:cNvPr id="7" name="Alt Bilgi Yer Tutucusu 3">
            <a:extLst>
              <a:ext uri="{FF2B5EF4-FFF2-40B4-BE49-F238E27FC236}">
                <a16:creationId xmlns:a16="http://schemas.microsoft.com/office/drawing/2014/main" id="{B4C1FC43-CDE2-3E54-2604-CBB18C630CCE}"/>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3537777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541B6-C1C6-960D-C1D6-5C41FC7EF673}"/>
              </a:ext>
            </a:extLst>
          </p:cNvPr>
          <p:cNvSpPr>
            <a:spLocks noGrp="1"/>
          </p:cNvSpPr>
          <p:nvPr>
            <p:ph type="title"/>
          </p:nvPr>
        </p:nvSpPr>
        <p:spPr>
          <a:xfrm>
            <a:off x="838200" y="365125"/>
            <a:ext cx="10984832" cy="1325563"/>
          </a:xfrm>
        </p:spPr>
        <p:txBody>
          <a:bodyPr>
            <a:noAutofit/>
          </a:bodyPr>
          <a:lstStyle/>
          <a:p>
            <a:r>
              <a:rPr lang="tr-TR" sz="3200" b="1" i="0" dirty="0">
                <a:latin typeface="+mn-lt"/>
              </a:rPr>
              <a:t>BÖLÜM II. </a:t>
            </a:r>
            <a:br>
              <a:rPr lang="tr-TR" sz="3200" b="1" i="0" dirty="0">
                <a:latin typeface="+mn-lt"/>
              </a:rPr>
            </a:br>
            <a:r>
              <a:rPr lang="tr-TR" sz="3200" b="1" i="0" dirty="0">
                <a:latin typeface="+mn-lt"/>
              </a:rPr>
              <a:t>ÇOCUKLUK ÇAĞI OBEZİTESİNİN ÖNLENMESİ EYLEM PLANI (2019-2023)</a:t>
            </a:r>
          </a:p>
        </p:txBody>
      </p:sp>
      <p:sp>
        <p:nvSpPr>
          <p:cNvPr id="3" name="İçerik Yer Tutucusu 2">
            <a:extLst>
              <a:ext uri="{FF2B5EF4-FFF2-40B4-BE49-F238E27FC236}">
                <a16:creationId xmlns:a16="http://schemas.microsoft.com/office/drawing/2014/main" id="{49576B60-9468-49C1-AF43-E26421B369F1}"/>
              </a:ext>
            </a:extLst>
          </p:cNvPr>
          <p:cNvSpPr>
            <a:spLocks noGrp="1"/>
          </p:cNvSpPr>
          <p:nvPr>
            <p:ph idx="1"/>
          </p:nvPr>
        </p:nvSpPr>
        <p:spPr/>
        <p:txBody>
          <a:bodyPr>
            <a:normAutofit/>
          </a:bodyPr>
          <a:lstStyle/>
          <a:p>
            <a:pPr marL="0" indent="0">
              <a:buNone/>
            </a:pPr>
            <a:r>
              <a:rPr lang="tr-TR" sz="2400" dirty="0"/>
              <a:t>Türkiye Çocukluk Çağı Şişmanlık </a:t>
            </a:r>
            <a:r>
              <a:rPr lang="tr-TR" sz="2400" dirty="0">
                <a:solidFill>
                  <a:srgbClr val="FF0000"/>
                </a:solidFill>
              </a:rPr>
              <a:t>(COSI-TUR) 2016 Araştırması</a:t>
            </a:r>
            <a:r>
              <a:rPr lang="tr-TR" sz="2400" dirty="0"/>
              <a:t>’nın sonuçlarına göre; </a:t>
            </a:r>
          </a:p>
          <a:p>
            <a:r>
              <a:rPr lang="tr-TR" sz="2400" dirty="0">
                <a:solidFill>
                  <a:srgbClr val="FF0000"/>
                </a:solidFill>
              </a:rPr>
              <a:t>Şişmanlık ve Fazla Kiloluluk:</a:t>
            </a:r>
            <a:r>
              <a:rPr lang="tr-TR" sz="2400" dirty="0"/>
              <a:t> İlkokul 2. Sınıf öğrencilerinin %9,9’u şişman, %14,6’sı fazla kilolu, %1,5’i zayıf, %74 normal </a:t>
            </a:r>
          </a:p>
          <a:p>
            <a:r>
              <a:rPr lang="tr-TR" sz="2400" dirty="0"/>
              <a:t>Bodurluk: Türkiye: %2.3 </a:t>
            </a:r>
          </a:p>
          <a:p>
            <a:pPr lvl="1"/>
            <a:r>
              <a:rPr lang="tr-TR" sz="2000" dirty="0"/>
              <a:t>Kuzeydoğu Anadolu %3.5 Ortadoğu Anadolu %3.5 Güneydoğu Anadolu %5.4 </a:t>
            </a:r>
          </a:p>
          <a:p>
            <a:r>
              <a:rPr lang="tr-TR" sz="2400" dirty="0"/>
              <a:t>Öğrencilerin Doğum Ağırlığı: Ortalama 3179,5 g </a:t>
            </a:r>
          </a:p>
          <a:p>
            <a:r>
              <a:rPr lang="tr-TR" sz="2400" dirty="0"/>
              <a:t>Öğrencilerin Anne Sütü Alma Süreleri: Ortalama 15,6 ay</a:t>
            </a:r>
          </a:p>
          <a:p>
            <a:r>
              <a:rPr lang="tr-TR" sz="2400" dirty="0"/>
              <a:t>Öğrencilerin </a:t>
            </a:r>
            <a:r>
              <a:rPr lang="tr-TR" sz="2400" dirty="0">
                <a:solidFill>
                  <a:srgbClr val="FF0000"/>
                </a:solidFill>
              </a:rPr>
              <a:t>Sadece Anne Sütü Alma Süresi:</a:t>
            </a:r>
            <a:r>
              <a:rPr lang="tr-TR" sz="2400" dirty="0"/>
              <a:t> Ortalama 4.5 ay</a:t>
            </a:r>
          </a:p>
        </p:txBody>
      </p:sp>
      <p:sp>
        <p:nvSpPr>
          <p:cNvPr id="4" name="Veri Yer Tutucusu 3">
            <a:extLst>
              <a:ext uri="{FF2B5EF4-FFF2-40B4-BE49-F238E27FC236}">
                <a16:creationId xmlns:a16="http://schemas.microsoft.com/office/drawing/2014/main" id="{6F606A1D-AB0F-EBB0-8CFF-31024C85073B}"/>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D97BBF2-D5EF-450E-7199-B2B553217A10}"/>
              </a:ext>
            </a:extLst>
          </p:cNvPr>
          <p:cNvSpPr>
            <a:spLocks noGrp="1"/>
          </p:cNvSpPr>
          <p:nvPr>
            <p:ph type="sldNum" sz="quarter" idx="12"/>
          </p:nvPr>
        </p:nvSpPr>
        <p:spPr/>
        <p:txBody>
          <a:bodyPr/>
          <a:lstStyle/>
          <a:p>
            <a:fld id="{51845F5A-061D-4825-9AE9-D7794091C6CF}" type="slidenum">
              <a:rPr lang="en-US" smtClean="0"/>
              <a:t>46</a:t>
            </a:fld>
            <a:endParaRPr lang="en-US"/>
          </a:p>
        </p:txBody>
      </p:sp>
      <p:sp>
        <p:nvSpPr>
          <p:cNvPr id="7" name="Alt Bilgi Yer Tutucusu 3">
            <a:extLst>
              <a:ext uri="{FF2B5EF4-FFF2-40B4-BE49-F238E27FC236}">
                <a16:creationId xmlns:a16="http://schemas.microsoft.com/office/drawing/2014/main" id="{8F97AF1B-1AF9-97E7-531F-44C8BC35BA68}"/>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3337033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541B6-C1C6-960D-C1D6-5C41FC7EF673}"/>
              </a:ext>
            </a:extLst>
          </p:cNvPr>
          <p:cNvSpPr>
            <a:spLocks noGrp="1"/>
          </p:cNvSpPr>
          <p:nvPr>
            <p:ph type="title"/>
          </p:nvPr>
        </p:nvSpPr>
        <p:spPr>
          <a:xfrm>
            <a:off x="838200" y="365125"/>
            <a:ext cx="10984832" cy="1325563"/>
          </a:xfrm>
        </p:spPr>
        <p:txBody>
          <a:bodyPr>
            <a:noAutofit/>
          </a:bodyPr>
          <a:lstStyle/>
          <a:p>
            <a:r>
              <a:rPr lang="tr-TR" sz="2800" b="1" i="0" dirty="0">
                <a:latin typeface="+mn-lt"/>
              </a:rPr>
              <a:t>BÖLÜM II. </a:t>
            </a:r>
            <a:br>
              <a:rPr lang="tr-TR" sz="2800" b="1" i="0" dirty="0">
                <a:latin typeface="+mn-lt"/>
              </a:rPr>
            </a:br>
            <a:r>
              <a:rPr lang="tr-TR" sz="2800" b="1" i="0" dirty="0">
                <a:latin typeface="+mn-lt"/>
              </a:rPr>
              <a:t>ÇOCUKLUK ÇAĞI OBEZİTESİNİN ÖNLENMESİ EYLEM PLANI </a:t>
            </a:r>
            <a:br>
              <a:rPr lang="tr-TR" sz="2800" b="1" i="0" dirty="0">
                <a:latin typeface="+mn-lt"/>
              </a:rPr>
            </a:br>
            <a:r>
              <a:rPr lang="tr-TR" sz="2800" b="1" i="0" dirty="0">
                <a:latin typeface="+mn-lt"/>
              </a:rPr>
              <a:t>(2019-2023)</a:t>
            </a:r>
            <a:endParaRPr lang="tr-TR" sz="2800" i="0" dirty="0"/>
          </a:p>
        </p:txBody>
      </p:sp>
      <p:sp>
        <p:nvSpPr>
          <p:cNvPr id="3" name="İçerik Yer Tutucusu 2">
            <a:extLst>
              <a:ext uri="{FF2B5EF4-FFF2-40B4-BE49-F238E27FC236}">
                <a16:creationId xmlns:a16="http://schemas.microsoft.com/office/drawing/2014/main" id="{49576B60-9468-49C1-AF43-E26421B369F1}"/>
              </a:ext>
            </a:extLst>
          </p:cNvPr>
          <p:cNvSpPr>
            <a:spLocks noGrp="1"/>
          </p:cNvSpPr>
          <p:nvPr>
            <p:ph idx="1"/>
          </p:nvPr>
        </p:nvSpPr>
        <p:spPr>
          <a:xfrm>
            <a:off x="838200" y="1690688"/>
            <a:ext cx="10984832" cy="4665662"/>
          </a:xfrm>
        </p:spPr>
        <p:txBody>
          <a:bodyPr>
            <a:normAutofit fontScale="92500" lnSpcReduction="20000"/>
          </a:bodyPr>
          <a:lstStyle/>
          <a:p>
            <a:pPr marL="0" indent="0">
              <a:buNone/>
            </a:pPr>
            <a:r>
              <a:rPr lang="tr-TR" sz="2400" dirty="0"/>
              <a:t>	</a:t>
            </a:r>
            <a:r>
              <a:rPr lang="tr-TR" sz="2400" b="1" dirty="0"/>
              <a:t>A. Hayata sağlıklı bir başlangıcın desteklenmesi </a:t>
            </a:r>
          </a:p>
          <a:p>
            <a:pPr marL="0" indent="0">
              <a:buNone/>
            </a:pPr>
            <a:r>
              <a:rPr lang="tr-TR" sz="2400" dirty="0"/>
              <a:t>“Çocukluk çağı obezitesi riskinin azaltılması ve </a:t>
            </a:r>
            <a:r>
              <a:rPr lang="tr-TR" sz="2400" dirty="0" err="1"/>
              <a:t>BOH’ların</a:t>
            </a:r>
            <a:r>
              <a:rPr lang="tr-TR" sz="2400" dirty="0"/>
              <a:t> önlenmesi için mevcut doğum öncesi ve gebelik öncesi bakım rehberliklerinin güçlendirilerek entegre edilmesi” </a:t>
            </a:r>
          </a:p>
          <a:p>
            <a:pPr marL="0" indent="0">
              <a:buNone/>
            </a:pPr>
            <a:r>
              <a:rPr lang="tr-TR" sz="2400" dirty="0"/>
              <a:t>Ana Öncelik: </a:t>
            </a:r>
            <a:r>
              <a:rPr lang="tr-TR" sz="2400" u="sng" dirty="0"/>
              <a:t>Mümkün olabildiğince erken yaşta/aşamada etkili bir yaklaşımı sağlamak </a:t>
            </a:r>
          </a:p>
          <a:p>
            <a:pPr marL="0" indent="0">
              <a:buNone/>
            </a:pPr>
            <a:r>
              <a:rPr lang="tr-TR" sz="2400" dirty="0"/>
              <a:t>	</a:t>
            </a:r>
            <a:r>
              <a:rPr lang="tr-TR" sz="2400" b="1" dirty="0"/>
              <a:t>B. Okullarda ve okul öncesinde daha sağlıklı çevrelerin teşvik edilmesi</a:t>
            </a:r>
          </a:p>
          <a:p>
            <a:pPr marL="0" indent="0">
              <a:buNone/>
            </a:pPr>
            <a:r>
              <a:rPr lang="tr-TR" sz="2400" dirty="0"/>
              <a:t> “Sağlıklı davranışların geliştirilmesi ve çocukların uygun büyümelerinin sağlanması, erken çocukluk döneminde sağlıklı beslenme, uyku ve fiziksel aktivitenin desteklenmesi ve rehberlik sağlanması”</a:t>
            </a:r>
          </a:p>
          <a:p>
            <a:pPr marL="0" indent="0">
              <a:buNone/>
            </a:pPr>
            <a:r>
              <a:rPr lang="tr-TR" sz="2400" dirty="0"/>
              <a:t>“Okul çağı çocuklar ve ergenlerde sağlık ve beslenme okuryazarlığı, fiziksel aktivitenin geliştirilmesine yönelik sağlıklı okul çevrelerinin geliştirilmesi için kapsamlı programlar uygulanması”</a:t>
            </a:r>
          </a:p>
          <a:p>
            <a:pPr marL="0" indent="0">
              <a:buNone/>
            </a:pPr>
            <a:r>
              <a:rPr lang="tr-TR" sz="2400" dirty="0"/>
              <a:t>Ana Öncelik: </a:t>
            </a:r>
            <a:r>
              <a:rPr lang="tr-TR" sz="2400" u="sng" dirty="0"/>
              <a:t>Okullarda çocukların sağlığını öncelik olarak belirlemek</a:t>
            </a:r>
          </a:p>
        </p:txBody>
      </p:sp>
      <p:sp>
        <p:nvSpPr>
          <p:cNvPr id="4" name="Veri Yer Tutucusu 3">
            <a:extLst>
              <a:ext uri="{FF2B5EF4-FFF2-40B4-BE49-F238E27FC236}">
                <a16:creationId xmlns:a16="http://schemas.microsoft.com/office/drawing/2014/main" id="{6F606A1D-AB0F-EBB0-8CFF-31024C85073B}"/>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D97BBF2-D5EF-450E-7199-B2B553217A10}"/>
              </a:ext>
            </a:extLst>
          </p:cNvPr>
          <p:cNvSpPr>
            <a:spLocks noGrp="1"/>
          </p:cNvSpPr>
          <p:nvPr>
            <p:ph type="sldNum" sz="quarter" idx="12"/>
          </p:nvPr>
        </p:nvSpPr>
        <p:spPr/>
        <p:txBody>
          <a:bodyPr/>
          <a:lstStyle/>
          <a:p>
            <a:fld id="{51845F5A-061D-4825-9AE9-D7794091C6CF}" type="slidenum">
              <a:rPr lang="en-US" smtClean="0"/>
              <a:t>47</a:t>
            </a:fld>
            <a:endParaRPr lang="en-US"/>
          </a:p>
        </p:txBody>
      </p:sp>
      <p:sp>
        <p:nvSpPr>
          <p:cNvPr id="7" name="Alt Bilgi Yer Tutucusu 3">
            <a:extLst>
              <a:ext uri="{FF2B5EF4-FFF2-40B4-BE49-F238E27FC236}">
                <a16:creationId xmlns:a16="http://schemas.microsoft.com/office/drawing/2014/main" id="{8F97AF1B-1AF9-97E7-531F-44C8BC35BA68}"/>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3324552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541B6-C1C6-960D-C1D6-5C41FC7EF673}"/>
              </a:ext>
            </a:extLst>
          </p:cNvPr>
          <p:cNvSpPr>
            <a:spLocks noGrp="1"/>
          </p:cNvSpPr>
          <p:nvPr>
            <p:ph type="title"/>
          </p:nvPr>
        </p:nvSpPr>
        <p:spPr>
          <a:xfrm>
            <a:off x="838200" y="365125"/>
            <a:ext cx="10984832" cy="1325563"/>
          </a:xfrm>
        </p:spPr>
        <p:txBody>
          <a:bodyPr>
            <a:noAutofit/>
          </a:bodyPr>
          <a:lstStyle/>
          <a:p>
            <a:r>
              <a:rPr lang="tr-TR" sz="2800" b="1" i="0" dirty="0">
                <a:latin typeface="+mn-lt"/>
              </a:rPr>
              <a:t>BÖLÜM II. </a:t>
            </a:r>
            <a:br>
              <a:rPr lang="tr-TR" sz="2800" b="1" i="0" dirty="0">
                <a:latin typeface="+mn-lt"/>
              </a:rPr>
            </a:br>
            <a:r>
              <a:rPr lang="tr-TR" sz="2800" b="1" i="0" dirty="0">
                <a:latin typeface="+mn-lt"/>
              </a:rPr>
              <a:t>ÇOCUKLUK ÇAĞI OBEZİTESİNİN ÖNLENMESİ EYLEM PLANI </a:t>
            </a:r>
            <a:br>
              <a:rPr lang="tr-TR" sz="2800" b="1" i="0" dirty="0">
                <a:latin typeface="+mn-lt"/>
              </a:rPr>
            </a:br>
            <a:r>
              <a:rPr lang="tr-TR" sz="2800" b="1" i="0" dirty="0">
                <a:latin typeface="+mn-lt"/>
              </a:rPr>
              <a:t>(2019-2023)</a:t>
            </a:r>
            <a:endParaRPr lang="tr-TR" sz="2800" i="0" dirty="0"/>
          </a:p>
        </p:txBody>
      </p:sp>
      <p:sp>
        <p:nvSpPr>
          <p:cNvPr id="3" name="İçerik Yer Tutucusu 2">
            <a:extLst>
              <a:ext uri="{FF2B5EF4-FFF2-40B4-BE49-F238E27FC236}">
                <a16:creationId xmlns:a16="http://schemas.microsoft.com/office/drawing/2014/main" id="{49576B60-9468-49C1-AF43-E26421B369F1}"/>
              </a:ext>
            </a:extLst>
          </p:cNvPr>
          <p:cNvSpPr>
            <a:spLocks noGrp="1"/>
          </p:cNvSpPr>
          <p:nvPr>
            <p:ph idx="1"/>
          </p:nvPr>
        </p:nvSpPr>
        <p:spPr/>
        <p:txBody>
          <a:bodyPr>
            <a:normAutofit fontScale="92500"/>
          </a:bodyPr>
          <a:lstStyle/>
          <a:p>
            <a:pPr marL="0" indent="0">
              <a:buNone/>
            </a:pPr>
            <a:r>
              <a:rPr lang="tr-TR" sz="2400" dirty="0"/>
              <a:t>	</a:t>
            </a:r>
            <a:r>
              <a:rPr lang="tr-TR" sz="2400" b="1" dirty="0"/>
              <a:t>C. Ailelerin bilgilendirilmesi ve güçlendirilmesi </a:t>
            </a:r>
          </a:p>
          <a:p>
            <a:pPr marL="0" indent="0">
              <a:buNone/>
            </a:pPr>
            <a:r>
              <a:rPr lang="tr-TR" sz="2400" dirty="0"/>
              <a:t>“Obez olan çocuk ve gençler için yaşam tarzı ağırlık yönetimi üzerine çok bileşenli aile tabanlı hizmet sağlanması” </a:t>
            </a:r>
          </a:p>
          <a:p>
            <a:pPr marL="0" indent="0">
              <a:buNone/>
            </a:pPr>
            <a:r>
              <a:rPr lang="tr-TR" sz="2400" dirty="0"/>
              <a:t>Ana Öncelik: </a:t>
            </a:r>
            <a:r>
              <a:rPr lang="tr-TR" sz="2400" u="sng" dirty="0"/>
              <a:t>Çocuklu aileleri günlük besinleri ve sağlıklı seçenekler hakkında bilgilendirmek</a:t>
            </a:r>
            <a:r>
              <a:rPr lang="tr-TR" sz="2400" dirty="0"/>
              <a:t> </a:t>
            </a:r>
          </a:p>
          <a:p>
            <a:pPr marL="0" indent="0">
              <a:buNone/>
            </a:pPr>
            <a:r>
              <a:rPr lang="tr-TR" sz="2400" dirty="0"/>
              <a:t>	</a:t>
            </a:r>
            <a:r>
              <a:rPr lang="tr-TR" sz="2400" b="1" dirty="0"/>
              <a:t>D. Sağlıklı seçeneklerin kolay seçenek olmasının sağlanması </a:t>
            </a:r>
          </a:p>
          <a:p>
            <a:pPr marL="0" indent="0">
              <a:buNone/>
            </a:pPr>
            <a:r>
              <a:rPr lang="tr-TR" sz="2400" dirty="0"/>
              <a:t>“Çocuk ve ergenler tarafından şekerli ve sağlıksız gıdaların alımını azaltan ve sağlıklı gıdaların alımını teşvik eden kapsamlı programların uygulanması” </a:t>
            </a:r>
          </a:p>
          <a:p>
            <a:pPr marL="0" indent="0">
              <a:buNone/>
            </a:pPr>
            <a:r>
              <a:rPr lang="tr-TR" sz="2400" dirty="0"/>
              <a:t>Ana Öncelik: </a:t>
            </a:r>
            <a:r>
              <a:rPr lang="tr-TR" sz="2400" u="sng" dirty="0"/>
              <a:t>Çocuklara sağlıklı gıda seçeneklerinin geniş bir şekilde sunulmasını/erişilebilirliğini sağlamak</a:t>
            </a:r>
          </a:p>
        </p:txBody>
      </p:sp>
      <p:sp>
        <p:nvSpPr>
          <p:cNvPr id="4" name="Veri Yer Tutucusu 3">
            <a:extLst>
              <a:ext uri="{FF2B5EF4-FFF2-40B4-BE49-F238E27FC236}">
                <a16:creationId xmlns:a16="http://schemas.microsoft.com/office/drawing/2014/main" id="{6F606A1D-AB0F-EBB0-8CFF-31024C85073B}"/>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D97BBF2-D5EF-450E-7199-B2B553217A10}"/>
              </a:ext>
            </a:extLst>
          </p:cNvPr>
          <p:cNvSpPr>
            <a:spLocks noGrp="1"/>
          </p:cNvSpPr>
          <p:nvPr>
            <p:ph type="sldNum" sz="quarter" idx="12"/>
          </p:nvPr>
        </p:nvSpPr>
        <p:spPr/>
        <p:txBody>
          <a:bodyPr/>
          <a:lstStyle/>
          <a:p>
            <a:fld id="{51845F5A-061D-4825-9AE9-D7794091C6CF}" type="slidenum">
              <a:rPr lang="en-US" smtClean="0"/>
              <a:t>48</a:t>
            </a:fld>
            <a:endParaRPr lang="en-US"/>
          </a:p>
        </p:txBody>
      </p:sp>
      <p:sp>
        <p:nvSpPr>
          <p:cNvPr id="7" name="Alt Bilgi Yer Tutucusu 3">
            <a:extLst>
              <a:ext uri="{FF2B5EF4-FFF2-40B4-BE49-F238E27FC236}">
                <a16:creationId xmlns:a16="http://schemas.microsoft.com/office/drawing/2014/main" id="{8F97AF1B-1AF9-97E7-531F-44C8BC35BA68}"/>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823952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541B6-C1C6-960D-C1D6-5C41FC7EF673}"/>
              </a:ext>
            </a:extLst>
          </p:cNvPr>
          <p:cNvSpPr>
            <a:spLocks noGrp="1"/>
          </p:cNvSpPr>
          <p:nvPr>
            <p:ph type="title"/>
          </p:nvPr>
        </p:nvSpPr>
        <p:spPr>
          <a:xfrm>
            <a:off x="838200" y="365125"/>
            <a:ext cx="10984832" cy="1325563"/>
          </a:xfrm>
        </p:spPr>
        <p:txBody>
          <a:bodyPr>
            <a:noAutofit/>
          </a:bodyPr>
          <a:lstStyle/>
          <a:p>
            <a:r>
              <a:rPr lang="tr-TR" sz="2800" b="1" i="0" dirty="0">
                <a:latin typeface="+mn-lt"/>
              </a:rPr>
              <a:t>BÖLÜM II. </a:t>
            </a:r>
            <a:br>
              <a:rPr lang="tr-TR" sz="2800" b="1" i="0" dirty="0">
                <a:latin typeface="+mn-lt"/>
              </a:rPr>
            </a:br>
            <a:r>
              <a:rPr lang="tr-TR" sz="2800" b="1" i="0" dirty="0">
                <a:latin typeface="+mn-lt"/>
              </a:rPr>
              <a:t>ÇOCUKLUK ÇAĞI OBEZİTESİNİN ÖNLENMESİ EYLEM PLANI </a:t>
            </a:r>
            <a:br>
              <a:rPr lang="tr-TR" sz="2800" b="1" i="0" dirty="0">
                <a:latin typeface="+mn-lt"/>
              </a:rPr>
            </a:br>
            <a:r>
              <a:rPr lang="tr-TR" sz="2800" b="1" i="0" dirty="0">
                <a:latin typeface="+mn-lt"/>
              </a:rPr>
              <a:t>(2019-2023)</a:t>
            </a:r>
            <a:endParaRPr lang="tr-TR" sz="2800" i="0" dirty="0"/>
          </a:p>
        </p:txBody>
      </p:sp>
      <p:sp>
        <p:nvSpPr>
          <p:cNvPr id="3" name="İçerik Yer Tutucusu 2">
            <a:extLst>
              <a:ext uri="{FF2B5EF4-FFF2-40B4-BE49-F238E27FC236}">
                <a16:creationId xmlns:a16="http://schemas.microsoft.com/office/drawing/2014/main" id="{49576B60-9468-49C1-AF43-E26421B369F1}"/>
              </a:ext>
            </a:extLst>
          </p:cNvPr>
          <p:cNvSpPr>
            <a:spLocks noGrp="1"/>
          </p:cNvSpPr>
          <p:nvPr>
            <p:ph idx="1"/>
          </p:nvPr>
        </p:nvSpPr>
        <p:spPr/>
        <p:txBody>
          <a:bodyPr>
            <a:normAutofit/>
          </a:bodyPr>
          <a:lstStyle/>
          <a:p>
            <a:pPr marL="0" indent="0">
              <a:buNone/>
            </a:pPr>
            <a:r>
              <a:rPr lang="tr-TR" sz="2400" dirty="0"/>
              <a:t>	</a:t>
            </a:r>
            <a:r>
              <a:rPr lang="tr-TR" sz="2400" b="1" dirty="0"/>
              <a:t>E. Çocuklara yönelik pazarlama baskısının azaltılması </a:t>
            </a:r>
          </a:p>
          <a:p>
            <a:pPr marL="0" indent="0">
              <a:buNone/>
            </a:pPr>
            <a:r>
              <a:rPr lang="tr-TR" sz="2400" dirty="0"/>
              <a:t>Ana Öncelik: Çocukların yüksek yağ, tuz ve şeker içeren gıda /içecek reklamlarına maruz kalmalarını sınırlamak, konuyla ilgili mevzuat ve düzenlemeler geliştirmek gibi etkili önlemler almak ve mevzuatın etkin bir şekilde uygulanabilmesi için mekanizmalar oluşturmak. </a:t>
            </a:r>
          </a:p>
          <a:p>
            <a:pPr marL="0" indent="0">
              <a:buNone/>
            </a:pPr>
            <a:r>
              <a:rPr lang="tr-TR" sz="2400" dirty="0"/>
              <a:t>“Sağlıksız gıdaların pazarlanma gücü ve çocuk ve ergenlerin pazarlama maruziyetinin azaltılması için alkolsüz içecekler ve gıda pazarlamaları üzerine DSÖ öneri setlerinin uygulanması”</a:t>
            </a:r>
          </a:p>
        </p:txBody>
      </p:sp>
      <p:sp>
        <p:nvSpPr>
          <p:cNvPr id="4" name="Veri Yer Tutucusu 3">
            <a:extLst>
              <a:ext uri="{FF2B5EF4-FFF2-40B4-BE49-F238E27FC236}">
                <a16:creationId xmlns:a16="http://schemas.microsoft.com/office/drawing/2014/main" id="{6F606A1D-AB0F-EBB0-8CFF-31024C85073B}"/>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D97BBF2-D5EF-450E-7199-B2B553217A10}"/>
              </a:ext>
            </a:extLst>
          </p:cNvPr>
          <p:cNvSpPr>
            <a:spLocks noGrp="1"/>
          </p:cNvSpPr>
          <p:nvPr>
            <p:ph type="sldNum" sz="quarter" idx="12"/>
          </p:nvPr>
        </p:nvSpPr>
        <p:spPr/>
        <p:txBody>
          <a:bodyPr/>
          <a:lstStyle/>
          <a:p>
            <a:fld id="{51845F5A-061D-4825-9AE9-D7794091C6CF}" type="slidenum">
              <a:rPr lang="en-US" smtClean="0"/>
              <a:t>49</a:t>
            </a:fld>
            <a:endParaRPr lang="en-US"/>
          </a:p>
        </p:txBody>
      </p:sp>
      <p:sp>
        <p:nvSpPr>
          <p:cNvPr id="7" name="Alt Bilgi Yer Tutucusu 3">
            <a:extLst>
              <a:ext uri="{FF2B5EF4-FFF2-40B4-BE49-F238E27FC236}">
                <a16:creationId xmlns:a16="http://schemas.microsoft.com/office/drawing/2014/main" id="{8F97AF1B-1AF9-97E7-531F-44C8BC35BA68}"/>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77973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141BE0-2FDF-EEA3-94D5-99E3FFCD1F97}"/>
              </a:ext>
            </a:extLst>
          </p:cNvPr>
          <p:cNvSpPr>
            <a:spLocks noGrp="1"/>
          </p:cNvSpPr>
          <p:nvPr>
            <p:ph type="title"/>
          </p:nvPr>
        </p:nvSpPr>
        <p:spPr/>
        <p:txBody>
          <a:bodyPr/>
          <a:lstStyle/>
          <a:p>
            <a:endParaRPr lang="tr-TR"/>
          </a:p>
        </p:txBody>
      </p:sp>
      <p:pic>
        <p:nvPicPr>
          <p:cNvPr id="8" name="İçerik Yer Tutucusu 7">
            <a:extLst>
              <a:ext uri="{FF2B5EF4-FFF2-40B4-BE49-F238E27FC236}">
                <a16:creationId xmlns:a16="http://schemas.microsoft.com/office/drawing/2014/main" id="{12426314-D693-D7FD-7DC1-79BFC6753E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421" y="34700"/>
            <a:ext cx="10077157" cy="6788600"/>
          </a:xfrm>
        </p:spPr>
      </p:pic>
      <p:sp>
        <p:nvSpPr>
          <p:cNvPr id="6" name="Slayt Numarası Yer Tutucusu 5">
            <a:extLst>
              <a:ext uri="{FF2B5EF4-FFF2-40B4-BE49-F238E27FC236}">
                <a16:creationId xmlns:a16="http://schemas.microsoft.com/office/drawing/2014/main" id="{E97D5D6E-F1CF-070A-6B53-1EFF9B750110}"/>
              </a:ext>
            </a:extLst>
          </p:cNvPr>
          <p:cNvSpPr>
            <a:spLocks noGrp="1"/>
          </p:cNvSpPr>
          <p:nvPr>
            <p:ph type="sldNum" sz="quarter" idx="12"/>
          </p:nvPr>
        </p:nvSpPr>
        <p:spPr/>
        <p:txBody>
          <a:bodyPr/>
          <a:lstStyle/>
          <a:p>
            <a:fld id="{51845F5A-061D-4825-9AE9-D7794091C6CF}" type="slidenum">
              <a:rPr lang="en-US" smtClean="0"/>
              <a:t>5</a:t>
            </a:fld>
            <a:endParaRPr lang="en-US"/>
          </a:p>
        </p:txBody>
      </p:sp>
    </p:spTree>
    <p:extLst>
      <p:ext uri="{BB962C8B-B14F-4D97-AF65-F5344CB8AC3E}">
        <p14:creationId xmlns:p14="http://schemas.microsoft.com/office/powerpoint/2010/main" val="3156565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8F6AC36D-5769-34B4-6248-0D7891B420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354" y="136525"/>
            <a:ext cx="11513291" cy="6219825"/>
          </a:xfrm>
        </p:spPr>
      </p:pic>
      <p:sp>
        <p:nvSpPr>
          <p:cNvPr id="4" name="Veri Yer Tutucusu 3">
            <a:extLst>
              <a:ext uri="{FF2B5EF4-FFF2-40B4-BE49-F238E27FC236}">
                <a16:creationId xmlns:a16="http://schemas.microsoft.com/office/drawing/2014/main" id="{6F606A1D-AB0F-EBB0-8CFF-31024C85073B}"/>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D97BBF2-D5EF-450E-7199-B2B553217A10}"/>
              </a:ext>
            </a:extLst>
          </p:cNvPr>
          <p:cNvSpPr>
            <a:spLocks noGrp="1"/>
          </p:cNvSpPr>
          <p:nvPr>
            <p:ph type="sldNum" sz="quarter" idx="12"/>
          </p:nvPr>
        </p:nvSpPr>
        <p:spPr/>
        <p:txBody>
          <a:bodyPr/>
          <a:lstStyle/>
          <a:p>
            <a:fld id="{51845F5A-061D-4825-9AE9-D7794091C6CF}" type="slidenum">
              <a:rPr lang="en-US" smtClean="0"/>
              <a:t>50</a:t>
            </a:fld>
            <a:endParaRPr lang="en-US"/>
          </a:p>
        </p:txBody>
      </p:sp>
      <p:sp>
        <p:nvSpPr>
          <p:cNvPr id="7" name="Alt Bilgi Yer Tutucusu 3">
            <a:extLst>
              <a:ext uri="{FF2B5EF4-FFF2-40B4-BE49-F238E27FC236}">
                <a16:creationId xmlns:a16="http://schemas.microsoft.com/office/drawing/2014/main" id="{8F97AF1B-1AF9-97E7-531F-44C8BC35BA68}"/>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63428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541B6-C1C6-960D-C1D6-5C41FC7EF673}"/>
              </a:ext>
            </a:extLst>
          </p:cNvPr>
          <p:cNvSpPr>
            <a:spLocks noGrp="1"/>
          </p:cNvSpPr>
          <p:nvPr>
            <p:ph type="title"/>
          </p:nvPr>
        </p:nvSpPr>
        <p:spPr>
          <a:xfrm>
            <a:off x="838200" y="365125"/>
            <a:ext cx="10984832" cy="1325563"/>
          </a:xfrm>
        </p:spPr>
        <p:txBody>
          <a:bodyPr>
            <a:noAutofit/>
          </a:bodyPr>
          <a:lstStyle/>
          <a:p>
            <a:r>
              <a:rPr lang="tr-TR" sz="3200" b="1" i="0" dirty="0">
                <a:latin typeface="+mn-lt"/>
              </a:rPr>
              <a:t>BÖLÜM III. </a:t>
            </a:r>
            <a:br>
              <a:rPr lang="tr-TR" sz="3200" b="1" i="0" dirty="0">
                <a:latin typeface="+mn-lt"/>
              </a:rPr>
            </a:br>
            <a:r>
              <a:rPr lang="tr-TR" sz="3200" b="1" i="0" dirty="0">
                <a:latin typeface="+mn-lt"/>
              </a:rPr>
              <a:t>FİZİKSEL AKTİVİTE EYLEM PLANI</a:t>
            </a:r>
          </a:p>
        </p:txBody>
      </p:sp>
      <p:sp>
        <p:nvSpPr>
          <p:cNvPr id="3" name="İçerik Yer Tutucusu 2">
            <a:extLst>
              <a:ext uri="{FF2B5EF4-FFF2-40B4-BE49-F238E27FC236}">
                <a16:creationId xmlns:a16="http://schemas.microsoft.com/office/drawing/2014/main" id="{49576B60-9468-49C1-AF43-E26421B369F1}"/>
              </a:ext>
            </a:extLst>
          </p:cNvPr>
          <p:cNvSpPr>
            <a:spLocks noGrp="1"/>
          </p:cNvSpPr>
          <p:nvPr>
            <p:ph idx="1"/>
          </p:nvPr>
        </p:nvSpPr>
        <p:spPr/>
        <p:txBody>
          <a:bodyPr>
            <a:normAutofit/>
          </a:bodyPr>
          <a:lstStyle/>
          <a:p>
            <a:pPr algn="just"/>
            <a:r>
              <a:rPr lang="tr-TR" sz="2400" b="1" dirty="0"/>
              <a:t>Vizyon; </a:t>
            </a:r>
            <a:r>
              <a:rPr lang="tr-TR" sz="2400" dirty="0"/>
              <a:t>Fiziksel olarak aktif bir hayat sayesinde bütün vatandaşların daha sağlıklı ve uzun yaşamasını sağlamak</a:t>
            </a:r>
          </a:p>
          <a:p>
            <a:pPr algn="just"/>
            <a:endParaRPr lang="tr-TR" sz="2400" dirty="0"/>
          </a:p>
          <a:p>
            <a:pPr algn="just"/>
            <a:r>
              <a:rPr lang="tr-TR" sz="2400" b="1" dirty="0"/>
              <a:t>Misyon; </a:t>
            </a:r>
            <a:r>
              <a:rPr lang="tr-TR" sz="2400" dirty="0"/>
              <a:t>Tüm kamu kurum ve kuruluşları ve sektörler arası iş birliğini sağlayarak fiziksel </a:t>
            </a:r>
            <a:r>
              <a:rPr lang="tr-TR" sz="2400" dirty="0" err="1"/>
              <a:t>inaktivite</a:t>
            </a:r>
            <a:r>
              <a:rPr lang="tr-TR" sz="2400" dirty="0"/>
              <a:t> ve sedanter yaşam tarzını azaltmak, fiziksel aktiviteyi desteklemek, cinsiyet, yaş, gelir düzeyi, eğitim ve bölgeler arası fiziksel olarak aktif olmada eşit olanaklar sağlamak, “sedanter çevreleri” azaltmak ve fiziksel aktivite için engelleri kaldırmak</a:t>
            </a:r>
          </a:p>
        </p:txBody>
      </p:sp>
      <p:sp>
        <p:nvSpPr>
          <p:cNvPr id="4" name="Veri Yer Tutucusu 3">
            <a:extLst>
              <a:ext uri="{FF2B5EF4-FFF2-40B4-BE49-F238E27FC236}">
                <a16:creationId xmlns:a16="http://schemas.microsoft.com/office/drawing/2014/main" id="{6F606A1D-AB0F-EBB0-8CFF-31024C85073B}"/>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D97BBF2-D5EF-450E-7199-B2B553217A10}"/>
              </a:ext>
            </a:extLst>
          </p:cNvPr>
          <p:cNvSpPr>
            <a:spLocks noGrp="1"/>
          </p:cNvSpPr>
          <p:nvPr>
            <p:ph type="sldNum" sz="quarter" idx="12"/>
          </p:nvPr>
        </p:nvSpPr>
        <p:spPr/>
        <p:txBody>
          <a:bodyPr/>
          <a:lstStyle/>
          <a:p>
            <a:fld id="{51845F5A-061D-4825-9AE9-D7794091C6CF}" type="slidenum">
              <a:rPr lang="en-US" smtClean="0"/>
              <a:t>51</a:t>
            </a:fld>
            <a:endParaRPr lang="en-US"/>
          </a:p>
        </p:txBody>
      </p:sp>
      <p:sp>
        <p:nvSpPr>
          <p:cNvPr id="7" name="Alt Bilgi Yer Tutucusu 3">
            <a:extLst>
              <a:ext uri="{FF2B5EF4-FFF2-40B4-BE49-F238E27FC236}">
                <a16:creationId xmlns:a16="http://schemas.microsoft.com/office/drawing/2014/main" id="{8F97AF1B-1AF9-97E7-531F-44C8BC35BA68}"/>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3897462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9541B6-C1C6-960D-C1D6-5C41FC7EF673}"/>
              </a:ext>
            </a:extLst>
          </p:cNvPr>
          <p:cNvSpPr>
            <a:spLocks noGrp="1"/>
          </p:cNvSpPr>
          <p:nvPr>
            <p:ph type="title"/>
          </p:nvPr>
        </p:nvSpPr>
        <p:spPr>
          <a:xfrm>
            <a:off x="603584" y="365125"/>
            <a:ext cx="10984832" cy="1325563"/>
          </a:xfrm>
        </p:spPr>
        <p:txBody>
          <a:bodyPr>
            <a:noAutofit/>
          </a:bodyPr>
          <a:lstStyle/>
          <a:p>
            <a:pPr algn="ctr"/>
            <a:r>
              <a:rPr lang="tr-TR" sz="2000" b="1" dirty="0">
                <a:latin typeface="+mn-lt"/>
              </a:rPr>
              <a:t>Hedef Dünya Sağlık Örgütü’nün hedefine uygun olarak yetişkinlerde ve ergenlerde 2030 yılına kadar fiziksel </a:t>
            </a:r>
            <a:r>
              <a:rPr lang="tr-TR" sz="2000" b="1" dirty="0" err="1">
                <a:latin typeface="+mn-lt"/>
              </a:rPr>
              <a:t>inaktivitenin</a:t>
            </a:r>
            <a:r>
              <a:rPr lang="tr-TR" sz="2000" b="1" dirty="0">
                <a:latin typeface="+mn-lt"/>
              </a:rPr>
              <a:t> prevalansında %15 göreceli bir azalma sağlamaktır. </a:t>
            </a:r>
            <a:endParaRPr lang="tr-TR" sz="3200" i="0" dirty="0">
              <a:latin typeface="+mn-lt"/>
            </a:endParaRPr>
          </a:p>
        </p:txBody>
      </p:sp>
      <p:sp>
        <p:nvSpPr>
          <p:cNvPr id="3" name="İçerik Yer Tutucusu 2">
            <a:extLst>
              <a:ext uri="{FF2B5EF4-FFF2-40B4-BE49-F238E27FC236}">
                <a16:creationId xmlns:a16="http://schemas.microsoft.com/office/drawing/2014/main" id="{49576B60-9468-49C1-AF43-E26421B369F1}"/>
              </a:ext>
            </a:extLst>
          </p:cNvPr>
          <p:cNvSpPr>
            <a:spLocks noGrp="1"/>
          </p:cNvSpPr>
          <p:nvPr>
            <p:ph idx="1"/>
          </p:nvPr>
        </p:nvSpPr>
        <p:spPr>
          <a:xfrm>
            <a:off x="559468" y="1690688"/>
            <a:ext cx="11263564" cy="4481512"/>
          </a:xfrm>
        </p:spPr>
        <p:txBody>
          <a:bodyPr>
            <a:normAutofit fontScale="92500" lnSpcReduction="20000"/>
          </a:bodyPr>
          <a:lstStyle/>
          <a:p>
            <a:pPr marL="0" indent="0">
              <a:buNone/>
            </a:pPr>
            <a:r>
              <a:rPr lang="tr-TR" sz="2400" dirty="0"/>
              <a:t>A. Fiziksel aktiviteyi geliştirmek için liderlik ve koordinasyonun sağlanması </a:t>
            </a:r>
          </a:p>
          <a:p>
            <a:pPr marL="0" indent="0">
              <a:buNone/>
            </a:pPr>
            <a:r>
              <a:rPr lang="tr-TR" sz="2400" dirty="0"/>
              <a:t>	</a:t>
            </a:r>
            <a:r>
              <a:rPr lang="tr-TR" sz="2400" dirty="0">
                <a:solidFill>
                  <a:srgbClr val="FF0000"/>
                </a:solidFill>
              </a:rPr>
              <a:t>“Aktif Toplum Oluşturulması” </a:t>
            </a:r>
          </a:p>
          <a:p>
            <a:pPr marL="0" indent="0">
              <a:buNone/>
            </a:pPr>
            <a:r>
              <a:rPr lang="tr-TR" sz="2400" dirty="0"/>
              <a:t>B. Çocuk ve adolesanların gelişiminin desteklenmesi </a:t>
            </a:r>
          </a:p>
          <a:p>
            <a:pPr marL="0" indent="0">
              <a:buNone/>
            </a:pPr>
            <a:r>
              <a:rPr lang="tr-TR" sz="2400" dirty="0"/>
              <a:t>	</a:t>
            </a:r>
            <a:r>
              <a:rPr lang="tr-TR" sz="2400" dirty="0">
                <a:solidFill>
                  <a:srgbClr val="FF0000"/>
                </a:solidFill>
              </a:rPr>
              <a:t>“Çocuklarda ve adolesanlarda fiziksel aktiviteyi artırmak ve sedanter davranışları azaltmak için kapsamlı programların uygulanmasının sağlanması” </a:t>
            </a:r>
          </a:p>
          <a:p>
            <a:pPr marL="0" indent="0">
              <a:buNone/>
            </a:pPr>
            <a:r>
              <a:rPr lang="tr-TR" sz="2400" dirty="0"/>
              <a:t>C. Tüm yetişkinler için ulaşım, boş zaman süreleri, işyerleri dahil olmak üzere ve sağlık sistemi aracılığıyla fiziksel aktiviteyi günlük hayatlarının bir parçası olarak teşvik etmek </a:t>
            </a:r>
          </a:p>
          <a:p>
            <a:pPr marL="0" indent="0">
              <a:buNone/>
            </a:pPr>
            <a:r>
              <a:rPr lang="tr-TR" sz="2400" dirty="0"/>
              <a:t>	</a:t>
            </a:r>
            <a:r>
              <a:rPr lang="tr-TR" sz="2400" dirty="0">
                <a:solidFill>
                  <a:srgbClr val="FF0000"/>
                </a:solidFill>
              </a:rPr>
              <a:t>“Aktif Çevrelerin Oluşturulması “ </a:t>
            </a:r>
          </a:p>
          <a:p>
            <a:pPr marL="0" indent="0">
              <a:buNone/>
            </a:pPr>
            <a:r>
              <a:rPr lang="tr-TR" sz="2400" dirty="0"/>
              <a:t>D. Yaşlı insanların fonksiyonel kapasitesinin eski haline getirilmesi, yaşlılar arasında fiziksel aktiviteyi teşvik etmek </a:t>
            </a:r>
          </a:p>
          <a:p>
            <a:pPr marL="0" indent="0">
              <a:buNone/>
            </a:pPr>
            <a:r>
              <a:rPr lang="tr-TR" sz="2400" dirty="0"/>
              <a:t>	</a:t>
            </a:r>
            <a:r>
              <a:rPr lang="tr-TR" sz="2400" dirty="0">
                <a:solidFill>
                  <a:srgbClr val="FF0000"/>
                </a:solidFill>
              </a:rPr>
              <a:t>“Aktif İnsanların Oluşturulması”</a:t>
            </a:r>
          </a:p>
        </p:txBody>
      </p:sp>
      <p:sp>
        <p:nvSpPr>
          <p:cNvPr id="4" name="Veri Yer Tutucusu 3">
            <a:extLst>
              <a:ext uri="{FF2B5EF4-FFF2-40B4-BE49-F238E27FC236}">
                <a16:creationId xmlns:a16="http://schemas.microsoft.com/office/drawing/2014/main" id="{6F606A1D-AB0F-EBB0-8CFF-31024C85073B}"/>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D97BBF2-D5EF-450E-7199-B2B553217A10}"/>
              </a:ext>
            </a:extLst>
          </p:cNvPr>
          <p:cNvSpPr>
            <a:spLocks noGrp="1"/>
          </p:cNvSpPr>
          <p:nvPr>
            <p:ph type="sldNum" sz="quarter" idx="12"/>
          </p:nvPr>
        </p:nvSpPr>
        <p:spPr/>
        <p:txBody>
          <a:bodyPr/>
          <a:lstStyle/>
          <a:p>
            <a:fld id="{51845F5A-061D-4825-9AE9-D7794091C6CF}" type="slidenum">
              <a:rPr lang="en-US" smtClean="0"/>
              <a:t>52</a:t>
            </a:fld>
            <a:endParaRPr lang="en-US"/>
          </a:p>
        </p:txBody>
      </p:sp>
      <p:sp>
        <p:nvSpPr>
          <p:cNvPr id="7" name="Alt Bilgi Yer Tutucusu 3">
            <a:extLst>
              <a:ext uri="{FF2B5EF4-FFF2-40B4-BE49-F238E27FC236}">
                <a16:creationId xmlns:a16="http://schemas.microsoft.com/office/drawing/2014/main" id="{8F97AF1B-1AF9-97E7-531F-44C8BC35BA68}"/>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799730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17E32636-23F8-8AC0-1C21-A722554F8199}"/>
              </a:ext>
            </a:extLst>
          </p:cNvPr>
          <p:cNvSpPr>
            <a:spLocks noGrp="1"/>
          </p:cNvSpPr>
          <p:nvPr>
            <p:ph type="title"/>
          </p:nvPr>
        </p:nvSpPr>
        <p:spPr/>
        <p:txBody>
          <a:bodyPr/>
          <a:lstStyle/>
          <a:p>
            <a:r>
              <a:rPr lang="tr-TR" dirty="0"/>
              <a:t>Tuz tüketimi</a:t>
            </a:r>
          </a:p>
        </p:txBody>
      </p:sp>
      <p:sp>
        <p:nvSpPr>
          <p:cNvPr id="4" name="Veri Yer Tutucusu 3">
            <a:extLst>
              <a:ext uri="{FF2B5EF4-FFF2-40B4-BE49-F238E27FC236}">
                <a16:creationId xmlns:a16="http://schemas.microsoft.com/office/drawing/2014/main" id="{6A1E6ED5-29DC-8F94-AD32-9C582D8FABAD}"/>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30B90D0F-5FFD-785F-1EF0-19DDB38DB9CF}"/>
              </a:ext>
            </a:extLst>
          </p:cNvPr>
          <p:cNvSpPr>
            <a:spLocks noGrp="1"/>
          </p:cNvSpPr>
          <p:nvPr>
            <p:ph type="sldNum" sz="quarter" idx="12"/>
          </p:nvPr>
        </p:nvSpPr>
        <p:spPr/>
        <p:txBody>
          <a:bodyPr/>
          <a:lstStyle/>
          <a:p>
            <a:fld id="{51845F5A-061D-4825-9AE9-D7794091C6CF}" type="slidenum">
              <a:rPr lang="en-US" smtClean="0"/>
              <a:t>53</a:t>
            </a:fld>
            <a:endParaRPr lang="en-US"/>
          </a:p>
        </p:txBody>
      </p:sp>
    </p:spTree>
    <p:extLst>
      <p:ext uri="{BB962C8B-B14F-4D97-AF65-F5344CB8AC3E}">
        <p14:creationId xmlns:p14="http://schemas.microsoft.com/office/powerpoint/2010/main" val="5132378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0A2EA5A8-D0E4-8829-8361-85F5C27D84DA}"/>
              </a:ext>
            </a:extLst>
          </p:cNvPr>
          <p:cNvSpPr>
            <a:spLocks noGrp="1"/>
          </p:cNvSpPr>
          <p:nvPr>
            <p:ph type="title"/>
          </p:nvPr>
        </p:nvSpPr>
        <p:spPr/>
        <p:txBody>
          <a:bodyPr/>
          <a:lstStyle/>
          <a:p>
            <a:endParaRPr lang="tr-TR"/>
          </a:p>
        </p:txBody>
      </p:sp>
      <p:sp>
        <p:nvSpPr>
          <p:cNvPr id="7" name="İçerik Yer Tutucusu 6">
            <a:extLst>
              <a:ext uri="{FF2B5EF4-FFF2-40B4-BE49-F238E27FC236}">
                <a16:creationId xmlns:a16="http://schemas.microsoft.com/office/drawing/2014/main" id="{4791231E-9587-DB1A-E438-922C2796BE65}"/>
              </a:ext>
            </a:extLst>
          </p:cNvPr>
          <p:cNvSpPr>
            <a:spLocks noGrp="1"/>
          </p:cNvSpPr>
          <p:nvPr>
            <p:ph idx="1"/>
          </p:nvPr>
        </p:nvSpPr>
        <p:spPr/>
        <p:txBody>
          <a:bodyPr>
            <a:normAutofit/>
          </a:bodyPr>
          <a:lstStyle/>
          <a:p>
            <a:pPr algn="just"/>
            <a:r>
              <a:rPr lang="tr-TR" sz="2400" dirty="0"/>
              <a:t>D</a:t>
            </a:r>
            <a:r>
              <a:rPr lang="en-US" sz="2400" dirty="0" err="1"/>
              <a:t>iyetle</a:t>
            </a:r>
            <a:r>
              <a:rPr lang="en-US" sz="2400" dirty="0"/>
              <a:t> </a:t>
            </a:r>
            <a:r>
              <a:rPr lang="en-US" sz="2400" dirty="0" err="1"/>
              <a:t>alınan</a:t>
            </a:r>
            <a:r>
              <a:rPr lang="en-US" sz="2400" dirty="0"/>
              <a:t> </a:t>
            </a:r>
            <a:r>
              <a:rPr lang="en-US" sz="2400" dirty="0" err="1"/>
              <a:t>tuz</a:t>
            </a:r>
            <a:r>
              <a:rPr lang="en-US" sz="2400" dirty="0"/>
              <a:t> </a:t>
            </a:r>
            <a:r>
              <a:rPr lang="en-US" sz="2400" dirty="0" err="1"/>
              <a:t>miktarı</a:t>
            </a:r>
            <a:r>
              <a:rPr lang="en-US" sz="2400" dirty="0"/>
              <a:t> </a:t>
            </a:r>
            <a:r>
              <a:rPr lang="en-US" sz="2400" dirty="0" err="1"/>
              <a:t>ile</a:t>
            </a:r>
            <a:r>
              <a:rPr lang="en-US" sz="2400" dirty="0"/>
              <a:t> </a:t>
            </a:r>
            <a:r>
              <a:rPr lang="en-US" sz="2400" dirty="0" err="1"/>
              <a:t>kan</a:t>
            </a:r>
            <a:r>
              <a:rPr lang="en-US" sz="2400" dirty="0"/>
              <a:t> </a:t>
            </a:r>
            <a:r>
              <a:rPr lang="en-US" sz="2400" dirty="0" err="1"/>
              <a:t>basıncı</a:t>
            </a:r>
            <a:r>
              <a:rPr lang="en-US" sz="2400" dirty="0"/>
              <a:t> </a:t>
            </a:r>
            <a:r>
              <a:rPr lang="en-US" sz="2400" dirty="0" err="1"/>
              <a:t>yük</a:t>
            </a:r>
            <a:r>
              <a:rPr lang="tr-TR" sz="2400" dirty="0"/>
              <a:t>s</a:t>
            </a:r>
            <a:r>
              <a:rPr lang="en-US" sz="2400" dirty="0" err="1"/>
              <a:t>ekliği</a:t>
            </a:r>
            <a:r>
              <a:rPr lang="en-US" sz="2400" dirty="0"/>
              <a:t> </a:t>
            </a:r>
            <a:r>
              <a:rPr lang="en-US" sz="2400" dirty="0" err="1"/>
              <a:t>arasında</a:t>
            </a:r>
            <a:r>
              <a:rPr lang="en-US" sz="2400" dirty="0"/>
              <a:t> </a:t>
            </a:r>
            <a:r>
              <a:rPr lang="en-US" sz="2400" dirty="0" err="1"/>
              <a:t>doğrudan</a:t>
            </a:r>
            <a:r>
              <a:rPr lang="en-US" sz="2400" dirty="0"/>
              <a:t> </a:t>
            </a:r>
            <a:r>
              <a:rPr lang="en-US" sz="2400" dirty="0" err="1"/>
              <a:t>ilişki</a:t>
            </a:r>
            <a:r>
              <a:rPr lang="en-US" sz="2400" dirty="0"/>
              <a:t> </a:t>
            </a:r>
            <a:r>
              <a:rPr lang="en-US" sz="2400" dirty="0" err="1"/>
              <a:t>vardır</a:t>
            </a:r>
            <a:r>
              <a:rPr lang="en-US" sz="2400" dirty="0"/>
              <a:t>. </a:t>
            </a:r>
            <a:endParaRPr lang="tr-TR" sz="2400" dirty="0"/>
          </a:p>
          <a:p>
            <a:pPr algn="just"/>
            <a:r>
              <a:rPr lang="tr-TR" sz="2400" dirty="0">
                <a:solidFill>
                  <a:srgbClr val="FF0000"/>
                </a:solidFill>
              </a:rPr>
              <a:t>Diyetle alınan tuzun 10 gramdan 5 grama düşürülmesi inme riskini %23 ve kardiyovasküler hastalıkların riskini %17 azaltabilir.</a:t>
            </a:r>
          </a:p>
          <a:p>
            <a:pPr algn="just"/>
            <a:r>
              <a:rPr lang="tr-TR" sz="2400" dirty="0"/>
              <a:t>Sistolik kan basıncının 10mmHg düşürülmesi </a:t>
            </a:r>
            <a:r>
              <a:rPr lang="tr-TR" sz="2400" u="sng" dirty="0"/>
              <a:t>koroner kalp hastalıklarında %22 ve inmelerde %41’lik bir düşüş</a:t>
            </a:r>
            <a:r>
              <a:rPr lang="tr-TR" sz="2400" dirty="0"/>
              <a:t> sağlar. Bu her yıl 2.5 milyon önlenebilir ölüm anlamına gelmektedir. </a:t>
            </a:r>
          </a:p>
          <a:p>
            <a:pPr algn="just"/>
            <a:r>
              <a:rPr lang="tr-TR" sz="2400" i="1" dirty="0"/>
              <a:t>Toplumda tuz tüketiminin azaltılması en fazla maliyet etkin sonuçlara sahip halk sağlığı uygulamasıdır. </a:t>
            </a:r>
          </a:p>
        </p:txBody>
      </p:sp>
      <p:sp>
        <p:nvSpPr>
          <p:cNvPr id="3" name="Veri Yer Tutucusu 2">
            <a:extLst>
              <a:ext uri="{FF2B5EF4-FFF2-40B4-BE49-F238E27FC236}">
                <a16:creationId xmlns:a16="http://schemas.microsoft.com/office/drawing/2014/main" id="{D53A560D-4D4C-1FAB-6AC3-9CEDE0844756}"/>
              </a:ext>
            </a:extLst>
          </p:cNvPr>
          <p:cNvSpPr>
            <a:spLocks noGrp="1"/>
          </p:cNvSpPr>
          <p:nvPr>
            <p:ph type="dt" sz="half" idx="10"/>
          </p:nvPr>
        </p:nvSpPr>
        <p:spPr/>
        <p:txBody>
          <a:bodyPr/>
          <a:lstStyle/>
          <a:p>
            <a:r>
              <a:rPr lang="tr-TR"/>
              <a:t>30.01.2023</a:t>
            </a:r>
            <a:endParaRPr lang="en-US"/>
          </a:p>
        </p:txBody>
      </p:sp>
      <p:sp>
        <p:nvSpPr>
          <p:cNvPr id="5" name="Slayt Numarası Yer Tutucusu 4">
            <a:extLst>
              <a:ext uri="{FF2B5EF4-FFF2-40B4-BE49-F238E27FC236}">
                <a16:creationId xmlns:a16="http://schemas.microsoft.com/office/drawing/2014/main" id="{F15F6E13-8963-339C-ABDA-9D14E66BBD94}"/>
              </a:ext>
            </a:extLst>
          </p:cNvPr>
          <p:cNvSpPr>
            <a:spLocks noGrp="1"/>
          </p:cNvSpPr>
          <p:nvPr>
            <p:ph type="sldNum" sz="quarter" idx="12"/>
          </p:nvPr>
        </p:nvSpPr>
        <p:spPr/>
        <p:txBody>
          <a:bodyPr/>
          <a:lstStyle/>
          <a:p>
            <a:fld id="{51845F5A-061D-4825-9AE9-D7794091C6CF}" type="slidenum">
              <a:rPr lang="en-US" smtClean="0"/>
              <a:t>54</a:t>
            </a:fld>
            <a:endParaRPr lang="en-US"/>
          </a:p>
        </p:txBody>
      </p:sp>
      <p:sp>
        <p:nvSpPr>
          <p:cNvPr id="2" name="Alt Bilgi Yer Tutucusu 4">
            <a:extLst>
              <a:ext uri="{FF2B5EF4-FFF2-40B4-BE49-F238E27FC236}">
                <a16:creationId xmlns:a16="http://schemas.microsoft.com/office/drawing/2014/main" id="{62A6B4AF-9231-81E5-5662-E0F1E9B6CBC7}"/>
              </a:ext>
            </a:extLst>
          </p:cNvPr>
          <p:cNvSpPr>
            <a:spLocks noGrp="1"/>
          </p:cNvSpPr>
          <p:nvPr>
            <p:ph type="ftr" sz="quarter" idx="11"/>
          </p:nvPr>
        </p:nvSpPr>
        <p:spPr>
          <a:xfrm>
            <a:off x="2454729" y="6310312"/>
            <a:ext cx="7282542" cy="365125"/>
          </a:xfrm>
        </p:spPr>
        <p:txBody>
          <a:bodyPr/>
          <a:lstStyle/>
          <a:p>
            <a:r>
              <a:rPr lang="en-US" dirty="0"/>
              <a:t>T.C. </a:t>
            </a:r>
            <a:r>
              <a:rPr lang="en-US" dirty="0" err="1"/>
              <a:t>Sağlık</a:t>
            </a:r>
            <a:r>
              <a:rPr lang="en-US" dirty="0"/>
              <a:t> </a:t>
            </a:r>
            <a:r>
              <a:rPr lang="en-US" dirty="0" err="1"/>
              <a:t>Bakanlığı</a:t>
            </a:r>
            <a:r>
              <a:rPr lang="en-US" dirty="0"/>
              <a:t> (2018). Türkiye </a:t>
            </a:r>
            <a:r>
              <a:rPr lang="en-US" dirty="0" err="1"/>
              <a:t>Aşırı</a:t>
            </a:r>
            <a:r>
              <a:rPr lang="en-US" dirty="0"/>
              <a:t> </a:t>
            </a:r>
            <a:r>
              <a:rPr lang="en-US" dirty="0" err="1"/>
              <a:t>Tuz</a:t>
            </a:r>
            <a:r>
              <a:rPr lang="en-US" dirty="0"/>
              <a:t> </a:t>
            </a:r>
            <a:r>
              <a:rPr lang="en-US" dirty="0" err="1"/>
              <a:t>Tüketiminin</a:t>
            </a:r>
            <a:r>
              <a:rPr lang="en-US" dirty="0"/>
              <a:t> </a:t>
            </a:r>
            <a:r>
              <a:rPr lang="en-US" dirty="0" err="1"/>
              <a:t>Azaltılması</a:t>
            </a:r>
            <a:r>
              <a:rPr lang="en-US" dirty="0"/>
              <a:t> </a:t>
            </a:r>
            <a:r>
              <a:rPr lang="en-US" dirty="0" err="1"/>
              <a:t>Programı</a:t>
            </a:r>
            <a:r>
              <a:rPr lang="en-US" dirty="0"/>
              <a:t> (2017-2021). Ankara. </a:t>
            </a:r>
          </a:p>
        </p:txBody>
      </p:sp>
    </p:spTree>
    <p:extLst>
      <p:ext uri="{BB962C8B-B14F-4D97-AF65-F5344CB8AC3E}">
        <p14:creationId xmlns:p14="http://schemas.microsoft.com/office/powerpoint/2010/main" val="659604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AA04C7-0B84-A2FD-B475-ED96A12A01AE}"/>
              </a:ext>
            </a:extLst>
          </p:cNvPr>
          <p:cNvSpPr>
            <a:spLocks noGrp="1"/>
          </p:cNvSpPr>
          <p:nvPr>
            <p:ph type="title"/>
          </p:nvPr>
        </p:nvSpPr>
        <p:spPr>
          <a:xfrm>
            <a:off x="5422232" y="365125"/>
            <a:ext cx="5931567" cy="1325563"/>
          </a:xfrm>
        </p:spPr>
        <p:txBody>
          <a:bodyPr>
            <a:noAutofit/>
          </a:bodyPr>
          <a:lstStyle/>
          <a:p>
            <a:pPr algn="ctr"/>
            <a:r>
              <a:rPr lang="tr-TR" sz="2800" i="0" dirty="0"/>
              <a:t>Türkiye Aşırı Tuz Tüketiminin Azaltılması Programı </a:t>
            </a:r>
            <a:br>
              <a:rPr lang="tr-TR" sz="2800" i="0" dirty="0"/>
            </a:br>
            <a:r>
              <a:rPr lang="tr-TR" sz="2800" i="0" dirty="0"/>
              <a:t>(2017-2021)</a:t>
            </a:r>
          </a:p>
        </p:txBody>
      </p:sp>
      <p:sp>
        <p:nvSpPr>
          <p:cNvPr id="3" name="İçerik Yer Tutucusu 2">
            <a:extLst>
              <a:ext uri="{FF2B5EF4-FFF2-40B4-BE49-F238E27FC236}">
                <a16:creationId xmlns:a16="http://schemas.microsoft.com/office/drawing/2014/main" id="{7D2AA368-945D-C9AD-C667-FFAC2C27D1CD}"/>
              </a:ext>
            </a:extLst>
          </p:cNvPr>
          <p:cNvSpPr>
            <a:spLocks noGrp="1"/>
          </p:cNvSpPr>
          <p:nvPr>
            <p:ph idx="1"/>
          </p:nvPr>
        </p:nvSpPr>
        <p:spPr>
          <a:xfrm>
            <a:off x="5422232" y="2011680"/>
            <a:ext cx="5931568" cy="4013563"/>
          </a:xfrm>
        </p:spPr>
        <p:txBody>
          <a:bodyPr>
            <a:noAutofit/>
          </a:bodyPr>
          <a:lstStyle/>
          <a:p>
            <a:pPr algn="just"/>
            <a:r>
              <a:rPr lang="en-US" sz="2200" dirty="0" err="1"/>
              <a:t>Dünya</a:t>
            </a:r>
            <a:r>
              <a:rPr lang="en-US" sz="2200" dirty="0"/>
              <a:t> </a:t>
            </a:r>
            <a:r>
              <a:rPr lang="en-US" sz="2200" dirty="0" err="1"/>
              <a:t>Sağlık</a:t>
            </a:r>
            <a:r>
              <a:rPr lang="en-US" sz="2200" dirty="0"/>
              <a:t> </a:t>
            </a:r>
            <a:r>
              <a:rPr lang="en-US" sz="2200" dirty="0" err="1"/>
              <a:t>Örgütü</a:t>
            </a:r>
            <a:r>
              <a:rPr lang="en-US" sz="2200" dirty="0"/>
              <a:t> </a:t>
            </a:r>
            <a:r>
              <a:rPr lang="en-US" sz="2200" dirty="0" err="1"/>
              <a:t>tarafından</a:t>
            </a:r>
            <a:r>
              <a:rPr lang="en-US" sz="2200" dirty="0"/>
              <a:t> </a:t>
            </a:r>
            <a:r>
              <a:rPr lang="en-US" sz="2200" dirty="0" err="1"/>
              <a:t>önerilen</a:t>
            </a:r>
            <a:r>
              <a:rPr lang="en-US" sz="2200" dirty="0"/>
              <a:t> </a:t>
            </a:r>
            <a:r>
              <a:rPr lang="en-US" sz="2200" dirty="0" err="1"/>
              <a:t>günlük</a:t>
            </a:r>
            <a:r>
              <a:rPr lang="en-US" sz="2200" dirty="0"/>
              <a:t> </a:t>
            </a:r>
            <a:r>
              <a:rPr lang="en-US" sz="2200" dirty="0" err="1"/>
              <a:t>tuz</a:t>
            </a:r>
            <a:r>
              <a:rPr lang="en-US" sz="2200" dirty="0"/>
              <a:t> </a:t>
            </a:r>
            <a:r>
              <a:rPr lang="en-US" sz="2200" dirty="0" err="1"/>
              <a:t>miktarı</a:t>
            </a:r>
            <a:r>
              <a:rPr lang="en-US" sz="2200" dirty="0"/>
              <a:t> 5 </a:t>
            </a:r>
            <a:r>
              <a:rPr lang="en-US" sz="2200" dirty="0" err="1"/>
              <a:t>gramdır</a:t>
            </a:r>
            <a:r>
              <a:rPr lang="en-US" sz="2200" dirty="0"/>
              <a:t> (1 </a:t>
            </a:r>
            <a:r>
              <a:rPr lang="en-US" sz="2200" dirty="0" err="1"/>
              <a:t>tepeleme</a:t>
            </a:r>
            <a:r>
              <a:rPr lang="en-US" sz="2200" dirty="0"/>
              <a:t> </a:t>
            </a:r>
            <a:r>
              <a:rPr lang="en-US" sz="2200" dirty="0" err="1"/>
              <a:t>çay</a:t>
            </a:r>
            <a:r>
              <a:rPr lang="en-US" sz="2200" dirty="0"/>
              <a:t> </a:t>
            </a:r>
            <a:r>
              <a:rPr lang="en-US" sz="2200" dirty="0" err="1"/>
              <a:t>kağığı</a:t>
            </a:r>
            <a:r>
              <a:rPr lang="en-US" sz="2200" dirty="0"/>
              <a:t> / 1 </a:t>
            </a:r>
            <a:r>
              <a:rPr lang="en-US" sz="2200" dirty="0" err="1"/>
              <a:t>silme</a:t>
            </a:r>
            <a:r>
              <a:rPr lang="en-US" sz="2200" dirty="0"/>
              <a:t> </a:t>
            </a:r>
            <a:r>
              <a:rPr lang="en-US" sz="2200" dirty="0" err="1"/>
              <a:t>tatlı</a:t>
            </a:r>
            <a:r>
              <a:rPr lang="en-US" sz="2200" dirty="0"/>
              <a:t> </a:t>
            </a:r>
            <a:r>
              <a:rPr lang="en-US" sz="2200" dirty="0" err="1"/>
              <a:t>kaşığı</a:t>
            </a:r>
            <a:r>
              <a:rPr lang="en-US" sz="2200" dirty="0"/>
              <a:t>)</a:t>
            </a:r>
            <a:endParaRPr lang="tr-TR" sz="2200" dirty="0"/>
          </a:p>
          <a:p>
            <a:pPr algn="just"/>
            <a:r>
              <a:rPr lang="en-US" sz="2200" dirty="0">
                <a:solidFill>
                  <a:srgbClr val="FF0000"/>
                </a:solidFill>
              </a:rPr>
              <a:t>DSÖ 2025 </a:t>
            </a:r>
            <a:r>
              <a:rPr lang="en-US" sz="2200" dirty="0" err="1">
                <a:solidFill>
                  <a:srgbClr val="FF0000"/>
                </a:solidFill>
              </a:rPr>
              <a:t>yılı</a:t>
            </a:r>
            <a:r>
              <a:rPr lang="en-US" sz="2200" dirty="0">
                <a:solidFill>
                  <a:srgbClr val="FF0000"/>
                </a:solidFill>
              </a:rPr>
              <a:t> </a:t>
            </a:r>
            <a:r>
              <a:rPr lang="en-US" sz="2200" dirty="0" err="1">
                <a:solidFill>
                  <a:srgbClr val="FF0000"/>
                </a:solidFill>
              </a:rPr>
              <a:t>itibariyle</a:t>
            </a:r>
            <a:r>
              <a:rPr lang="en-US" sz="2200" dirty="0">
                <a:solidFill>
                  <a:srgbClr val="FF0000"/>
                </a:solidFill>
              </a:rPr>
              <a:t> </a:t>
            </a:r>
            <a:r>
              <a:rPr lang="en-US" sz="2200" dirty="0" err="1">
                <a:solidFill>
                  <a:srgbClr val="FF0000"/>
                </a:solidFill>
              </a:rPr>
              <a:t>tuz</a:t>
            </a:r>
            <a:r>
              <a:rPr lang="en-US" sz="2200" dirty="0">
                <a:solidFill>
                  <a:srgbClr val="FF0000"/>
                </a:solidFill>
              </a:rPr>
              <a:t> </a:t>
            </a:r>
            <a:r>
              <a:rPr lang="en-US" sz="2200" dirty="0" err="1">
                <a:solidFill>
                  <a:srgbClr val="FF0000"/>
                </a:solidFill>
              </a:rPr>
              <a:t>tüketimini</a:t>
            </a:r>
            <a:r>
              <a:rPr lang="en-US" sz="2200" dirty="0">
                <a:solidFill>
                  <a:srgbClr val="FF0000"/>
                </a:solidFill>
              </a:rPr>
              <a:t> %30 </a:t>
            </a:r>
            <a:r>
              <a:rPr lang="en-US" sz="2200" dirty="0" err="1">
                <a:solidFill>
                  <a:srgbClr val="FF0000"/>
                </a:solidFill>
              </a:rPr>
              <a:t>oranında</a:t>
            </a:r>
            <a:r>
              <a:rPr lang="en-US" sz="2200" dirty="0">
                <a:solidFill>
                  <a:srgbClr val="FF0000"/>
                </a:solidFill>
              </a:rPr>
              <a:t> </a:t>
            </a:r>
            <a:r>
              <a:rPr lang="en-US" sz="2200" dirty="0" err="1">
                <a:solidFill>
                  <a:srgbClr val="FF0000"/>
                </a:solidFill>
              </a:rPr>
              <a:t>azaltmayı</a:t>
            </a:r>
            <a:r>
              <a:rPr lang="en-US" sz="2200" dirty="0">
                <a:solidFill>
                  <a:srgbClr val="FF0000"/>
                </a:solidFill>
              </a:rPr>
              <a:t> </a:t>
            </a:r>
            <a:r>
              <a:rPr lang="en-US" sz="2200" dirty="0" err="1">
                <a:solidFill>
                  <a:srgbClr val="FF0000"/>
                </a:solidFill>
              </a:rPr>
              <a:t>hedeflemektedir</a:t>
            </a:r>
            <a:r>
              <a:rPr lang="en-US" sz="2200" dirty="0">
                <a:solidFill>
                  <a:srgbClr val="FF0000"/>
                </a:solidFill>
              </a:rPr>
              <a:t>.</a:t>
            </a:r>
            <a:endParaRPr lang="tr-TR" sz="2200" dirty="0">
              <a:solidFill>
                <a:srgbClr val="FF0000"/>
              </a:solidFill>
            </a:endParaRPr>
          </a:p>
          <a:p>
            <a:pPr algn="just"/>
            <a:r>
              <a:rPr lang="tr-TR" sz="2200" dirty="0"/>
              <a:t>Bu çerçevede Türkiye Aşırı Tuz Tüketiminin Azaltılması Eylem Planı (2011- 2015) oluşturulmuş ve eylem planı çerçevesinde tuz tüketiminin azaltılmasına yönelik aktiviteler ve güncellemeler gerçekleştirilmiştir.</a:t>
            </a:r>
          </a:p>
        </p:txBody>
      </p:sp>
      <p:sp>
        <p:nvSpPr>
          <p:cNvPr id="6" name="Slayt Numarası Yer Tutucusu 5">
            <a:extLst>
              <a:ext uri="{FF2B5EF4-FFF2-40B4-BE49-F238E27FC236}">
                <a16:creationId xmlns:a16="http://schemas.microsoft.com/office/drawing/2014/main" id="{AC631EAB-9F9A-86FE-A16C-678EF38BB341}"/>
              </a:ext>
            </a:extLst>
          </p:cNvPr>
          <p:cNvSpPr>
            <a:spLocks noGrp="1"/>
          </p:cNvSpPr>
          <p:nvPr>
            <p:ph type="sldNum" sz="quarter" idx="12"/>
          </p:nvPr>
        </p:nvSpPr>
        <p:spPr/>
        <p:txBody>
          <a:bodyPr/>
          <a:lstStyle/>
          <a:p>
            <a:fld id="{51845F5A-061D-4825-9AE9-D7794091C6CF}" type="slidenum">
              <a:rPr lang="en-US" smtClean="0"/>
              <a:t>55</a:t>
            </a:fld>
            <a:endParaRPr lang="en-US"/>
          </a:p>
        </p:txBody>
      </p:sp>
      <p:pic>
        <p:nvPicPr>
          <p:cNvPr id="7" name="İçerik Yer Tutucusu 5">
            <a:extLst>
              <a:ext uri="{FF2B5EF4-FFF2-40B4-BE49-F238E27FC236}">
                <a16:creationId xmlns:a16="http://schemas.microsoft.com/office/drawing/2014/main" id="{3FDF35B3-A3B6-849F-1DA0-D6258F7C9966}"/>
              </a:ext>
            </a:extLst>
          </p:cNvPr>
          <p:cNvPicPr>
            <a:picLocks noChangeAspect="1"/>
          </p:cNvPicPr>
          <p:nvPr/>
        </p:nvPicPr>
        <p:blipFill rotWithShape="1">
          <a:blip r:embed="rId2"/>
          <a:srcRect t="883" b="4832"/>
          <a:stretch/>
        </p:blipFill>
        <p:spPr>
          <a:xfrm>
            <a:off x="132951" y="40601"/>
            <a:ext cx="5002916" cy="6680874"/>
          </a:xfrm>
          <a:prstGeom prst="rect">
            <a:avLst/>
          </a:prstGeom>
        </p:spPr>
      </p:pic>
      <p:sp>
        <p:nvSpPr>
          <p:cNvPr id="8" name="Alt Bilgi Yer Tutucusu 4">
            <a:extLst>
              <a:ext uri="{FF2B5EF4-FFF2-40B4-BE49-F238E27FC236}">
                <a16:creationId xmlns:a16="http://schemas.microsoft.com/office/drawing/2014/main" id="{73A4EDF0-C7FF-2DEE-FB57-9D820BABA53C}"/>
              </a:ext>
            </a:extLst>
          </p:cNvPr>
          <p:cNvSpPr>
            <a:spLocks noGrp="1"/>
          </p:cNvSpPr>
          <p:nvPr>
            <p:ph type="ftr" sz="quarter" idx="11"/>
          </p:nvPr>
        </p:nvSpPr>
        <p:spPr>
          <a:xfrm>
            <a:off x="6117771" y="6249851"/>
            <a:ext cx="5143500" cy="365125"/>
          </a:xfrm>
        </p:spPr>
        <p:txBody>
          <a:bodyPr/>
          <a:lstStyle/>
          <a:p>
            <a:r>
              <a:rPr lang="en-US" dirty="0"/>
              <a:t>T.C. </a:t>
            </a:r>
            <a:r>
              <a:rPr lang="en-US" dirty="0" err="1"/>
              <a:t>Sağlık</a:t>
            </a:r>
            <a:r>
              <a:rPr lang="en-US" dirty="0"/>
              <a:t> </a:t>
            </a:r>
            <a:r>
              <a:rPr lang="en-US" dirty="0" err="1"/>
              <a:t>Bakanlığı</a:t>
            </a:r>
            <a:r>
              <a:rPr lang="en-US" dirty="0"/>
              <a:t> (2018). Türkiye </a:t>
            </a:r>
            <a:r>
              <a:rPr lang="en-US" dirty="0" err="1"/>
              <a:t>Aşırı</a:t>
            </a:r>
            <a:r>
              <a:rPr lang="en-US" dirty="0"/>
              <a:t> </a:t>
            </a:r>
            <a:r>
              <a:rPr lang="en-US" dirty="0" err="1"/>
              <a:t>Tuz</a:t>
            </a:r>
            <a:r>
              <a:rPr lang="en-US" dirty="0"/>
              <a:t> </a:t>
            </a:r>
            <a:r>
              <a:rPr lang="en-US" dirty="0" err="1"/>
              <a:t>Tüketiminin</a:t>
            </a:r>
            <a:r>
              <a:rPr lang="en-US" dirty="0"/>
              <a:t> </a:t>
            </a:r>
            <a:r>
              <a:rPr lang="en-US" dirty="0" err="1"/>
              <a:t>Azaltılması</a:t>
            </a:r>
            <a:r>
              <a:rPr lang="en-US" dirty="0"/>
              <a:t> </a:t>
            </a:r>
            <a:r>
              <a:rPr lang="en-US" dirty="0" err="1"/>
              <a:t>Programı</a:t>
            </a:r>
            <a:r>
              <a:rPr lang="en-US" dirty="0"/>
              <a:t> (2017-2021). Ankara. </a:t>
            </a:r>
          </a:p>
        </p:txBody>
      </p:sp>
    </p:spTree>
    <p:extLst>
      <p:ext uri="{BB962C8B-B14F-4D97-AF65-F5344CB8AC3E}">
        <p14:creationId xmlns:p14="http://schemas.microsoft.com/office/powerpoint/2010/main" val="3491331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67AC7174-3C33-6413-6C6A-DAD40973F606}"/>
              </a:ext>
            </a:extLst>
          </p:cNvPr>
          <p:cNvSpPr>
            <a:spLocks noGrp="1"/>
          </p:cNvSpPr>
          <p:nvPr>
            <p:ph type="sldNum" sz="quarter" idx="12"/>
          </p:nvPr>
        </p:nvSpPr>
        <p:spPr/>
        <p:txBody>
          <a:bodyPr/>
          <a:lstStyle/>
          <a:p>
            <a:fld id="{51845F5A-061D-4825-9AE9-D7794091C6CF}" type="slidenum">
              <a:rPr lang="en-US" smtClean="0"/>
              <a:t>56</a:t>
            </a:fld>
            <a:endParaRPr lang="en-US"/>
          </a:p>
        </p:txBody>
      </p:sp>
      <p:pic>
        <p:nvPicPr>
          <p:cNvPr id="7" name="İçerik Yer Tutucusu 5">
            <a:extLst>
              <a:ext uri="{FF2B5EF4-FFF2-40B4-BE49-F238E27FC236}">
                <a16:creationId xmlns:a16="http://schemas.microsoft.com/office/drawing/2014/main" id="{2D4156AB-0826-CFCA-B279-3B6BFA5EE703}"/>
              </a:ext>
            </a:extLst>
          </p:cNvPr>
          <p:cNvPicPr>
            <a:picLocks noChangeAspect="1"/>
          </p:cNvPicPr>
          <p:nvPr/>
        </p:nvPicPr>
        <p:blipFill>
          <a:blip r:embed="rId2"/>
          <a:stretch>
            <a:fillRect/>
          </a:stretch>
        </p:blipFill>
        <p:spPr>
          <a:xfrm>
            <a:off x="1307735" y="136524"/>
            <a:ext cx="9477680" cy="6584951"/>
          </a:xfrm>
          <a:prstGeom prst="rect">
            <a:avLst/>
          </a:prstGeom>
        </p:spPr>
      </p:pic>
    </p:spTree>
    <p:extLst>
      <p:ext uri="{BB962C8B-B14F-4D97-AF65-F5344CB8AC3E}">
        <p14:creationId xmlns:p14="http://schemas.microsoft.com/office/powerpoint/2010/main" val="2041799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FB1C7FED-5871-0BCF-D750-AD969B5526A3}"/>
              </a:ext>
            </a:extLst>
          </p:cNvPr>
          <p:cNvSpPr>
            <a:spLocks noGrp="1"/>
          </p:cNvSpPr>
          <p:nvPr>
            <p:ph type="dt" sz="half" idx="10"/>
          </p:nvPr>
        </p:nvSpPr>
        <p:spPr/>
        <p:txBody>
          <a:bodyPr/>
          <a:lstStyle/>
          <a:p>
            <a:r>
              <a:rPr lang="tr-TR"/>
              <a:t>30.01.2023</a:t>
            </a:r>
            <a:endParaRPr lang="en-US"/>
          </a:p>
        </p:txBody>
      </p:sp>
      <p:pic>
        <p:nvPicPr>
          <p:cNvPr id="7" name="İçerik Yer Tutucusu 7">
            <a:extLst>
              <a:ext uri="{FF2B5EF4-FFF2-40B4-BE49-F238E27FC236}">
                <a16:creationId xmlns:a16="http://schemas.microsoft.com/office/drawing/2014/main" id="{B2440102-BA7E-5DFE-E3FF-0C84538F9E81}"/>
              </a:ext>
            </a:extLst>
          </p:cNvPr>
          <p:cNvPicPr>
            <a:picLocks noChangeAspect="1"/>
          </p:cNvPicPr>
          <p:nvPr/>
        </p:nvPicPr>
        <p:blipFill rotWithShape="1">
          <a:blip r:embed="rId2"/>
          <a:srcRect l="2654" r="3456" b="6126"/>
          <a:stretch/>
        </p:blipFill>
        <p:spPr>
          <a:xfrm>
            <a:off x="206420" y="1421097"/>
            <a:ext cx="11779159" cy="4015806"/>
          </a:xfrm>
          <a:prstGeom prst="rect">
            <a:avLst/>
          </a:prstGeom>
        </p:spPr>
      </p:pic>
    </p:spTree>
    <p:extLst>
      <p:ext uri="{BB962C8B-B14F-4D97-AF65-F5344CB8AC3E}">
        <p14:creationId xmlns:p14="http://schemas.microsoft.com/office/powerpoint/2010/main" val="4107564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0044C4-5FFF-8F49-2C23-4916D505D288}"/>
              </a:ext>
            </a:extLst>
          </p:cNvPr>
          <p:cNvSpPr>
            <a:spLocks noGrp="1"/>
          </p:cNvSpPr>
          <p:nvPr>
            <p:ph type="title"/>
          </p:nvPr>
        </p:nvSpPr>
        <p:spPr/>
        <p:txBody>
          <a:bodyPr>
            <a:normAutofit/>
          </a:bodyPr>
          <a:lstStyle/>
          <a:p>
            <a:r>
              <a:rPr lang="en-US" sz="3200" i="0" dirty="0"/>
              <a:t>Türkiye </a:t>
            </a:r>
            <a:r>
              <a:rPr lang="en-US" sz="3200" i="0" dirty="0" err="1"/>
              <a:t>Aşırı</a:t>
            </a:r>
            <a:r>
              <a:rPr lang="en-US" sz="3200" i="0" dirty="0"/>
              <a:t> </a:t>
            </a:r>
            <a:r>
              <a:rPr lang="en-US" sz="3200" i="0" dirty="0" err="1"/>
              <a:t>Tuz</a:t>
            </a:r>
            <a:r>
              <a:rPr lang="en-US" sz="3200" i="0" dirty="0"/>
              <a:t> </a:t>
            </a:r>
            <a:r>
              <a:rPr lang="en-US" sz="3200" i="0" dirty="0" err="1"/>
              <a:t>Tüketiminin</a:t>
            </a:r>
            <a:r>
              <a:rPr lang="en-US" sz="3200" i="0" dirty="0"/>
              <a:t> </a:t>
            </a:r>
            <a:r>
              <a:rPr lang="en-US" sz="3200" i="0" dirty="0" err="1"/>
              <a:t>Azaltılması</a:t>
            </a:r>
            <a:r>
              <a:rPr lang="en-US" sz="3200" i="0" dirty="0"/>
              <a:t> </a:t>
            </a:r>
            <a:r>
              <a:rPr lang="en-US" sz="3200" i="0" dirty="0" err="1"/>
              <a:t>Programı</a:t>
            </a:r>
            <a:r>
              <a:rPr lang="en-US" sz="3200" i="0" dirty="0"/>
              <a:t> (2017-2021)</a:t>
            </a:r>
            <a:endParaRPr lang="tr-TR" sz="3200" i="0" dirty="0"/>
          </a:p>
        </p:txBody>
      </p:sp>
      <p:sp>
        <p:nvSpPr>
          <p:cNvPr id="3" name="İçerik Yer Tutucusu 2">
            <a:extLst>
              <a:ext uri="{FF2B5EF4-FFF2-40B4-BE49-F238E27FC236}">
                <a16:creationId xmlns:a16="http://schemas.microsoft.com/office/drawing/2014/main" id="{58544FC3-AF2B-A393-B682-FB2CEB2E0EF6}"/>
              </a:ext>
            </a:extLst>
          </p:cNvPr>
          <p:cNvSpPr>
            <a:spLocks noGrp="1"/>
          </p:cNvSpPr>
          <p:nvPr>
            <p:ph idx="1"/>
          </p:nvPr>
        </p:nvSpPr>
        <p:spPr>
          <a:xfrm>
            <a:off x="838200" y="1736726"/>
            <a:ext cx="10515600" cy="4435474"/>
          </a:xfrm>
        </p:spPr>
        <p:txBody>
          <a:bodyPr>
            <a:normAutofit fontScale="62500" lnSpcReduction="20000"/>
          </a:bodyPr>
          <a:lstStyle/>
          <a:p>
            <a:pPr marL="0" indent="0">
              <a:buNone/>
            </a:pPr>
            <a:r>
              <a:rPr lang="tr-TR" b="1" dirty="0"/>
              <a:t>AMAÇ: </a:t>
            </a:r>
            <a:r>
              <a:rPr lang="tr-TR" dirty="0"/>
              <a:t>Kısa ve uzun vadeli tuz alımının azaltılması için hedeflerin belirlenmesi </a:t>
            </a:r>
          </a:p>
          <a:p>
            <a:pPr marL="0" indent="0">
              <a:buNone/>
            </a:pPr>
            <a:r>
              <a:rPr lang="tr-TR" b="1" dirty="0"/>
              <a:t>HEDEF:</a:t>
            </a:r>
            <a:r>
              <a:rPr lang="tr-TR" dirty="0"/>
              <a:t> Tuz/sodyum tüketiminin %30 azaltılması hedefine ulaşmak için toplumda tuz tüketimi ve aşırı tuz tüketimine neden olan majör faktörler saptanacak buna göre kısa ve uzun vadede tuz tüketiminin azaltılmasına yönelik hedefler belirlenecek</a:t>
            </a:r>
          </a:p>
          <a:p>
            <a:pPr marL="0" indent="0">
              <a:buNone/>
            </a:pPr>
            <a:r>
              <a:rPr lang="tr-TR" b="1" dirty="0"/>
              <a:t>STRATEJİ: </a:t>
            </a:r>
          </a:p>
          <a:p>
            <a:pPr marL="514350" indent="-514350">
              <a:buAutoNum type="arabicPeriod"/>
            </a:pPr>
            <a:r>
              <a:rPr lang="tr-TR" dirty="0"/>
              <a:t>Tuz Tüketimi Bilimsel Danışma Kurulunun düzenli olarak çalışması </a:t>
            </a:r>
          </a:p>
          <a:p>
            <a:pPr marL="514350" indent="-514350">
              <a:buAutoNum type="arabicPeriod"/>
            </a:pPr>
            <a:r>
              <a:rPr lang="tr-TR" dirty="0"/>
              <a:t>Ulusal hedeflerin belirlenmesi</a:t>
            </a:r>
          </a:p>
          <a:p>
            <a:pPr marL="0" indent="0">
              <a:buNone/>
            </a:pPr>
            <a:r>
              <a:rPr lang="tr-TR" b="1" dirty="0"/>
              <a:t>AKTİVİTELER: </a:t>
            </a:r>
          </a:p>
          <a:p>
            <a:pPr marL="514350" indent="-514350">
              <a:buAutoNum type="arabicPeriod"/>
            </a:pPr>
            <a:r>
              <a:rPr lang="tr-TR" dirty="0"/>
              <a:t>Sağlık Bakanlığı koordinesinde ilgili paydaşların yer aldığı “Tuz Tüketimi Bilimsel Danışma Kurulu” toplantılarının gerçekleştirilmesi </a:t>
            </a:r>
          </a:p>
          <a:p>
            <a:pPr marL="514350" indent="-514350">
              <a:buAutoNum type="arabicPeriod"/>
            </a:pPr>
            <a:r>
              <a:rPr lang="tr-TR" dirty="0"/>
              <a:t> Mevcut tuz tüketimi göz önünde bulundurularak yapılan araştırmalara göre ulusal düzeyde yaş, cinsiyet ve risk grupları için; </a:t>
            </a:r>
          </a:p>
          <a:p>
            <a:pPr marL="0" indent="0">
              <a:buNone/>
            </a:pPr>
            <a:r>
              <a:rPr lang="tr-TR" dirty="0"/>
              <a:t>	a) Tüketilmesi önerilen tuz, sodyum, potasyum ve iyot miktarlarının belirlenmesi </a:t>
            </a:r>
          </a:p>
          <a:p>
            <a:pPr marL="0" indent="0">
              <a:buNone/>
            </a:pPr>
            <a:r>
              <a:rPr lang="tr-TR" dirty="0"/>
              <a:t>	b) Tuz azaltma oranlarının belirlenmesi..</a:t>
            </a:r>
          </a:p>
          <a:p>
            <a:pPr marL="0" indent="0">
              <a:buNone/>
            </a:pPr>
            <a:endParaRPr lang="tr-TR" dirty="0"/>
          </a:p>
        </p:txBody>
      </p:sp>
      <p:sp>
        <p:nvSpPr>
          <p:cNvPr id="4" name="Veri Yer Tutucusu 3">
            <a:extLst>
              <a:ext uri="{FF2B5EF4-FFF2-40B4-BE49-F238E27FC236}">
                <a16:creationId xmlns:a16="http://schemas.microsoft.com/office/drawing/2014/main" id="{DD1E8EFB-A761-DB32-A351-064A182D970A}"/>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85F1F18C-1328-B05D-2415-E3BD7388827A}"/>
              </a:ext>
            </a:extLst>
          </p:cNvPr>
          <p:cNvSpPr>
            <a:spLocks noGrp="1"/>
          </p:cNvSpPr>
          <p:nvPr>
            <p:ph type="sldNum" sz="quarter" idx="12"/>
          </p:nvPr>
        </p:nvSpPr>
        <p:spPr/>
        <p:txBody>
          <a:bodyPr/>
          <a:lstStyle/>
          <a:p>
            <a:fld id="{51845F5A-061D-4825-9AE9-D7794091C6CF}" type="slidenum">
              <a:rPr lang="en-US" smtClean="0"/>
              <a:t>58</a:t>
            </a:fld>
            <a:endParaRPr lang="en-US"/>
          </a:p>
        </p:txBody>
      </p:sp>
      <p:sp>
        <p:nvSpPr>
          <p:cNvPr id="7" name="Alt Bilgi Yer Tutucusu 4">
            <a:extLst>
              <a:ext uri="{FF2B5EF4-FFF2-40B4-BE49-F238E27FC236}">
                <a16:creationId xmlns:a16="http://schemas.microsoft.com/office/drawing/2014/main" id="{849AC0A9-2854-E2BD-3198-611B298C38A7}"/>
              </a:ext>
            </a:extLst>
          </p:cNvPr>
          <p:cNvSpPr>
            <a:spLocks noGrp="1"/>
          </p:cNvSpPr>
          <p:nvPr>
            <p:ph type="ftr" sz="quarter" idx="11"/>
          </p:nvPr>
        </p:nvSpPr>
        <p:spPr>
          <a:xfrm>
            <a:off x="2454729" y="6310312"/>
            <a:ext cx="7282542" cy="365125"/>
          </a:xfrm>
        </p:spPr>
        <p:txBody>
          <a:bodyPr/>
          <a:lstStyle/>
          <a:p>
            <a:r>
              <a:rPr lang="en-US" dirty="0"/>
              <a:t>T.C. </a:t>
            </a:r>
            <a:r>
              <a:rPr lang="en-US" dirty="0" err="1"/>
              <a:t>Sağlık</a:t>
            </a:r>
            <a:r>
              <a:rPr lang="en-US" dirty="0"/>
              <a:t> </a:t>
            </a:r>
            <a:r>
              <a:rPr lang="en-US" dirty="0" err="1"/>
              <a:t>Bakanlığı</a:t>
            </a:r>
            <a:r>
              <a:rPr lang="en-US" dirty="0"/>
              <a:t> (2018). Türkiye </a:t>
            </a:r>
            <a:r>
              <a:rPr lang="en-US" dirty="0" err="1"/>
              <a:t>Aşırı</a:t>
            </a:r>
            <a:r>
              <a:rPr lang="en-US" dirty="0"/>
              <a:t> </a:t>
            </a:r>
            <a:r>
              <a:rPr lang="en-US" dirty="0" err="1"/>
              <a:t>Tuz</a:t>
            </a:r>
            <a:r>
              <a:rPr lang="en-US" dirty="0"/>
              <a:t> </a:t>
            </a:r>
            <a:r>
              <a:rPr lang="en-US" dirty="0" err="1"/>
              <a:t>Tüketiminin</a:t>
            </a:r>
            <a:r>
              <a:rPr lang="en-US" dirty="0"/>
              <a:t> </a:t>
            </a:r>
            <a:r>
              <a:rPr lang="en-US" dirty="0" err="1"/>
              <a:t>Azaltılması</a:t>
            </a:r>
            <a:r>
              <a:rPr lang="en-US" dirty="0"/>
              <a:t> </a:t>
            </a:r>
            <a:r>
              <a:rPr lang="en-US" dirty="0" err="1"/>
              <a:t>Programı</a:t>
            </a:r>
            <a:r>
              <a:rPr lang="en-US" dirty="0"/>
              <a:t> (2017-2021). Ankara. </a:t>
            </a:r>
          </a:p>
        </p:txBody>
      </p:sp>
    </p:spTree>
    <p:extLst>
      <p:ext uri="{BB962C8B-B14F-4D97-AF65-F5344CB8AC3E}">
        <p14:creationId xmlns:p14="http://schemas.microsoft.com/office/powerpoint/2010/main" val="25060685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1EA616-1E39-4F96-37C6-4E9B57B1EB1F}"/>
              </a:ext>
            </a:extLst>
          </p:cNvPr>
          <p:cNvSpPr>
            <a:spLocks noGrp="1"/>
          </p:cNvSpPr>
          <p:nvPr>
            <p:ph type="title"/>
          </p:nvPr>
        </p:nvSpPr>
        <p:spPr/>
        <p:txBody>
          <a:bodyPr/>
          <a:lstStyle/>
          <a:p>
            <a:endParaRPr lang="tr-TR"/>
          </a:p>
        </p:txBody>
      </p:sp>
      <p:pic>
        <p:nvPicPr>
          <p:cNvPr id="8" name="İçerik Yer Tutucusu 7">
            <a:extLst>
              <a:ext uri="{FF2B5EF4-FFF2-40B4-BE49-F238E27FC236}">
                <a16:creationId xmlns:a16="http://schemas.microsoft.com/office/drawing/2014/main" id="{25A139B9-3CC8-193E-8DE4-1189C03F64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12" y="136525"/>
            <a:ext cx="11975376" cy="6192253"/>
          </a:xfrm>
        </p:spPr>
      </p:pic>
      <p:sp>
        <p:nvSpPr>
          <p:cNvPr id="4" name="Veri Yer Tutucusu 3">
            <a:extLst>
              <a:ext uri="{FF2B5EF4-FFF2-40B4-BE49-F238E27FC236}">
                <a16:creationId xmlns:a16="http://schemas.microsoft.com/office/drawing/2014/main" id="{D31C7DEE-5598-1BB8-BCB2-3C20DD6B5536}"/>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A1B26ED-0467-6B72-A18A-85D5B2BC15C9}"/>
              </a:ext>
            </a:extLst>
          </p:cNvPr>
          <p:cNvSpPr>
            <a:spLocks noGrp="1"/>
          </p:cNvSpPr>
          <p:nvPr>
            <p:ph type="sldNum" sz="quarter" idx="12"/>
          </p:nvPr>
        </p:nvSpPr>
        <p:spPr/>
        <p:txBody>
          <a:bodyPr/>
          <a:lstStyle/>
          <a:p>
            <a:fld id="{51845F5A-061D-4825-9AE9-D7794091C6CF}" type="slidenum">
              <a:rPr lang="en-US" smtClean="0"/>
              <a:t>59</a:t>
            </a:fld>
            <a:endParaRPr lang="en-US"/>
          </a:p>
        </p:txBody>
      </p:sp>
    </p:spTree>
    <p:extLst>
      <p:ext uri="{BB962C8B-B14F-4D97-AF65-F5344CB8AC3E}">
        <p14:creationId xmlns:p14="http://schemas.microsoft.com/office/powerpoint/2010/main" val="183489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a:extLst>
              <a:ext uri="{FF2B5EF4-FFF2-40B4-BE49-F238E27FC236}">
                <a16:creationId xmlns:a16="http://schemas.microsoft.com/office/drawing/2014/main" id="{670CD814-AE8B-E409-1992-419FC7A231C0}"/>
              </a:ext>
            </a:extLst>
          </p:cNvPr>
          <p:cNvSpPr>
            <a:spLocks noGrp="1"/>
          </p:cNvSpPr>
          <p:nvPr>
            <p:ph type="sldNum" sz="quarter" idx="12"/>
          </p:nvPr>
        </p:nvSpPr>
        <p:spPr/>
        <p:txBody>
          <a:bodyPr/>
          <a:lstStyle/>
          <a:p>
            <a:fld id="{51845F5A-061D-4825-9AE9-D7794091C6CF}" type="slidenum">
              <a:rPr lang="en-US" smtClean="0"/>
              <a:t>6</a:t>
            </a:fld>
            <a:endParaRPr lang="en-US"/>
          </a:p>
        </p:txBody>
      </p:sp>
      <p:pic>
        <p:nvPicPr>
          <p:cNvPr id="7" name="İçerik Yer Tutucusu 5">
            <a:extLst>
              <a:ext uri="{FF2B5EF4-FFF2-40B4-BE49-F238E27FC236}">
                <a16:creationId xmlns:a16="http://schemas.microsoft.com/office/drawing/2014/main" id="{87C490E8-D0C2-5A2C-79BF-3EAF47162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235" y="85731"/>
            <a:ext cx="9400636" cy="6635743"/>
          </a:xfrm>
          <a:prstGeom prst="rect">
            <a:avLst/>
          </a:prstGeom>
        </p:spPr>
      </p:pic>
    </p:spTree>
    <p:extLst>
      <p:ext uri="{BB962C8B-B14F-4D97-AF65-F5344CB8AC3E}">
        <p14:creationId xmlns:p14="http://schemas.microsoft.com/office/powerpoint/2010/main" val="3375640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FA9AC0-3554-A721-1584-3A7D7DF1E529}"/>
              </a:ext>
            </a:extLst>
          </p:cNvPr>
          <p:cNvSpPr>
            <a:spLocks noGrp="1"/>
          </p:cNvSpPr>
          <p:nvPr>
            <p:ph type="title"/>
          </p:nvPr>
        </p:nvSpPr>
        <p:spPr/>
        <p:txBody>
          <a:bodyPr>
            <a:normAutofit/>
          </a:bodyPr>
          <a:lstStyle/>
          <a:p>
            <a:r>
              <a:rPr lang="en-US" sz="3200" i="0" dirty="0">
                <a:latin typeface="+mn-lt"/>
              </a:rPr>
              <a:t>Türkiye </a:t>
            </a:r>
            <a:r>
              <a:rPr lang="en-US" sz="3200" i="0" dirty="0" err="1">
                <a:latin typeface="+mn-lt"/>
              </a:rPr>
              <a:t>Aşırı</a:t>
            </a:r>
            <a:r>
              <a:rPr lang="en-US" sz="3200" i="0" dirty="0">
                <a:latin typeface="+mn-lt"/>
              </a:rPr>
              <a:t> </a:t>
            </a:r>
            <a:r>
              <a:rPr lang="en-US" sz="3200" i="0" dirty="0" err="1">
                <a:latin typeface="+mn-lt"/>
              </a:rPr>
              <a:t>Tuz</a:t>
            </a:r>
            <a:r>
              <a:rPr lang="en-US" sz="3200" i="0" dirty="0">
                <a:latin typeface="+mn-lt"/>
              </a:rPr>
              <a:t> </a:t>
            </a:r>
            <a:r>
              <a:rPr lang="en-US" sz="3200" i="0" dirty="0" err="1">
                <a:latin typeface="+mn-lt"/>
              </a:rPr>
              <a:t>Tüketiminin</a:t>
            </a:r>
            <a:r>
              <a:rPr lang="en-US" sz="3200" i="0" dirty="0">
                <a:latin typeface="+mn-lt"/>
              </a:rPr>
              <a:t> </a:t>
            </a:r>
            <a:r>
              <a:rPr lang="en-US" sz="3200" i="0" dirty="0" err="1">
                <a:latin typeface="+mn-lt"/>
              </a:rPr>
              <a:t>Azaltılması</a:t>
            </a:r>
            <a:r>
              <a:rPr lang="en-US" sz="3200" i="0" dirty="0">
                <a:latin typeface="+mn-lt"/>
              </a:rPr>
              <a:t> Program</a:t>
            </a:r>
            <a:r>
              <a:rPr lang="tr-TR" sz="3200" i="0" dirty="0" err="1">
                <a:latin typeface="+mn-lt"/>
              </a:rPr>
              <a:t>ları</a:t>
            </a:r>
            <a:r>
              <a:rPr lang="tr-TR" sz="3200" i="0" dirty="0">
                <a:latin typeface="+mn-lt"/>
              </a:rPr>
              <a:t> kapsamında;</a:t>
            </a:r>
            <a:endParaRPr lang="tr-TR" sz="3200" dirty="0">
              <a:latin typeface="+mn-lt"/>
            </a:endParaRPr>
          </a:p>
        </p:txBody>
      </p:sp>
      <p:sp>
        <p:nvSpPr>
          <p:cNvPr id="3" name="İçerik Yer Tutucusu 2">
            <a:extLst>
              <a:ext uri="{FF2B5EF4-FFF2-40B4-BE49-F238E27FC236}">
                <a16:creationId xmlns:a16="http://schemas.microsoft.com/office/drawing/2014/main" id="{593D7A10-DF04-8D08-7D55-9ECD114315F5}"/>
              </a:ext>
            </a:extLst>
          </p:cNvPr>
          <p:cNvSpPr>
            <a:spLocks noGrp="1"/>
          </p:cNvSpPr>
          <p:nvPr>
            <p:ph idx="1"/>
          </p:nvPr>
        </p:nvSpPr>
        <p:spPr>
          <a:xfrm>
            <a:off x="838200" y="1736726"/>
            <a:ext cx="10515600" cy="4435474"/>
          </a:xfrm>
        </p:spPr>
        <p:txBody>
          <a:bodyPr>
            <a:normAutofit lnSpcReduction="10000"/>
          </a:bodyPr>
          <a:lstStyle/>
          <a:p>
            <a:r>
              <a:rPr lang="tr-TR" sz="2200" dirty="0"/>
              <a:t>Ekmekteki tuz oranı %25 azaltılmıştır. 100 gramda tuz miktarı 2 gramdan 1.5 grama düşürülmüştür. (Türk Gıda Kodeksi Ekmek ve Ekmek Çeşitleri Tebliği 2012)</a:t>
            </a:r>
          </a:p>
          <a:p>
            <a:r>
              <a:rPr lang="tr-TR" sz="2200" dirty="0"/>
              <a:t>Domates salçasındaki tuz miktarı % 64 azaltılmıştır (Türk Gıda Kodeksi Salça ve Püre Tebliği, 2014). </a:t>
            </a:r>
          </a:p>
          <a:p>
            <a:r>
              <a:rPr lang="tr-TR" sz="2200" dirty="0"/>
              <a:t>Zeytindeki tuz oranı %50 azaltılmıştır (Türk Gıda Kodeksi Sofralık Zeytin Tebliği, 2014). </a:t>
            </a:r>
          </a:p>
          <a:p>
            <a:r>
              <a:rPr lang="tr-TR" sz="2200" dirty="0"/>
              <a:t>Peynirdeki tuz oranı Türk Gıda Kodeksi uyarınca %35-61 azaltılmıştır. </a:t>
            </a:r>
          </a:p>
          <a:p>
            <a:r>
              <a:rPr lang="tr-TR" sz="2200" dirty="0"/>
              <a:t>Türk Gıda Kodeksi Tuz Tebliği uyarınca (2013) tuz paketlerinin üzerinde "Tuzu Azaltın Sağlığınızı Koruyun" ibaresi zorunludur. </a:t>
            </a:r>
          </a:p>
          <a:p>
            <a:r>
              <a:rPr lang="tr-TR" sz="2200" dirty="0"/>
              <a:t>Okul kantinlerinde cips satışını yasaklayan düzenleme temmuz 2011’den bu yana yürürlüktedir.</a:t>
            </a:r>
          </a:p>
        </p:txBody>
      </p:sp>
      <p:sp>
        <p:nvSpPr>
          <p:cNvPr id="4" name="Veri Yer Tutucusu 3">
            <a:extLst>
              <a:ext uri="{FF2B5EF4-FFF2-40B4-BE49-F238E27FC236}">
                <a16:creationId xmlns:a16="http://schemas.microsoft.com/office/drawing/2014/main" id="{05CD57AB-F17F-FC39-C7A7-42B14C09C9B8}"/>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1EC1960E-783B-FC0A-4654-C324746B561B}"/>
              </a:ext>
            </a:extLst>
          </p:cNvPr>
          <p:cNvSpPr>
            <a:spLocks noGrp="1"/>
          </p:cNvSpPr>
          <p:nvPr>
            <p:ph type="sldNum" sz="quarter" idx="12"/>
          </p:nvPr>
        </p:nvSpPr>
        <p:spPr/>
        <p:txBody>
          <a:bodyPr/>
          <a:lstStyle/>
          <a:p>
            <a:fld id="{51845F5A-061D-4825-9AE9-D7794091C6CF}" type="slidenum">
              <a:rPr lang="en-US" smtClean="0"/>
              <a:t>60</a:t>
            </a:fld>
            <a:endParaRPr lang="en-US"/>
          </a:p>
        </p:txBody>
      </p:sp>
      <p:sp>
        <p:nvSpPr>
          <p:cNvPr id="7" name="Alt Bilgi Yer Tutucusu 4">
            <a:extLst>
              <a:ext uri="{FF2B5EF4-FFF2-40B4-BE49-F238E27FC236}">
                <a16:creationId xmlns:a16="http://schemas.microsoft.com/office/drawing/2014/main" id="{8B90C170-C6F6-28DD-06C6-BEA0AFC96180}"/>
              </a:ext>
            </a:extLst>
          </p:cNvPr>
          <p:cNvSpPr>
            <a:spLocks noGrp="1"/>
          </p:cNvSpPr>
          <p:nvPr>
            <p:ph type="ftr" sz="quarter" idx="11"/>
          </p:nvPr>
        </p:nvSpPr>
        <p:spPr>
          <a:xfrm>
            <a:off x="2454729" y="6310312"/>
            <a:ext cx="7282542" cy="365125"/>
          </a:xfrm>
        </p:spPr>
        <p:txBody>
          <a:bodyPr/>
          <a:lstStyle/>
          <a:p>
            <a:r>
              <a:rPr lang="en-US" dirty="0"/>
              <a:t>T.C. </a:t>
            </a:r>
            <a:r>
              <a:rPr lang="en-US" dirty="0" err="1"/>
              <a:t>Sağlık</a:t>
            </a:r>
            <a:r>
              <a:rPr lang="en-US" dirty="0"/>
              <a:t> </a:t>
            </a:r>
            <a:r>
              <a:rPr lang="en-US" dirty="0" err="1"/>
              <a:t>Bakanlığı</a:t>
            </a:r>
            <a:r>
              <a:rPr lang="en-US" dirty="0"/>
              <a:t> (2018). Türkiye </a:t>
            </a:r>
            <a:r>
              <a:rPr lang="en-US" dirty="0" err="1"/>
              <a:t>Aşırı</a:t>
            </a:r>
            <a:r>
              <a:rPr lang="en-US" dirty="0"/>
              <a:t> </a:t>
            </a:r>
            <a:r>
              <a:rPr lang="en-US" dirty="0" err="1"/>
              <a:t>Tuz</a:t>
            </a:r>
            <a:r>
              <a:rPr lang="en-US" dirty="0"/>
              <a:t> </a:t>
            </a:r>
            <a:r>
              <a:rPr lang="en-US" dirty="0" err="1"/>
              <a:t>Tüketiminin</a:t>
            </a:r>
            <a:r>
              <a:rPr lang="en-US" dirty="0"/>
              <a:t> </a:t>
            </a:r>
            <a:r>
              <a:rPr lang="en-US" dirty="0" err="1"/>
              <a:t>Azaltılması</a:t>
            </a:r>
            <a:r>
              <a:rPr lang="en-US" dirty="0"/>
              <a:t> </a:t>
            </a:r>
            <a:r>
              <a:rPr lang="en-US" dirty="0" err="1"/>
              <a:t>Programı</a:t>
            </a:r>
            <a:r>
              <a:rPr lang="en-US" dirty="0"/>
              <a:t> (2017-2021). Ankara. </a:t>
            </a:r>
          </a:p>
        </p:txBody>
      </p:sp>
    </p:spTree>
    <p:extLst>
      <p:ext uri="{BB962C8B-B14F-4D97-AF65-F5344CB8AC3E}">
        <p14:creationId xmlns:p14="http://schemas.microsoft.com/office/powerpoint/2010/main" val="199766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411C9FE-4974-F6D4-BC8E-FFF9D7CAB782}"/>
              </a:ext>
            </a:extLst>
          </p:cNvPr>
          <p:cNvSpPr>
            <a:spLocks noGrp="1"/>
          </p:cNvSpPr>
          <p:nvPr>
            <p:ph idx="1"/>
          </p:nvPr>
        </p:nvSpPr>
        <p:spPr>
          <a:xfrm>
            <a:off x="838200" y="1736726"/>
            <a:ext cx="10515600" cy="4435474"/>
          </a:xfrm>
        </p:spPr>
        <p:txBody>
          <a:bodyPr>
            <a:noAutofit/>
          </a:bodyPr>
          <a:lstStyle/>
          <a:p>
            <a:pPr algn="just"/>
            <a:r>
              <a:rPr lang="tr-TR" sz="2200" dirty="0"/>
              <a:t>2011 yılındaki genelge ile enerji içecekleri, gazlı içecekler, aromalı içecekler ve kolalı içecekler ile kızartma ve cipslerin satışları yapılmayacak, bunların yerine süt, ayran, yoğurt, meyve suyu, taze sıkılmış meyve suyu ve tane ile satış yapılabilen meyve bulunacaktır şeklinde değiştirilmiştir.</a:t>
            </a:r>
          </a:p>
          <a:p>
            <a:pPr algn="just"/>
            <a:r>
              <a:rPr lang="tr-TR" sz="2200" dirty="0"/>
              <a:t>Radyo Televizyon Üst Kurulu mevzuatına göre genel beslenme diyetlerinde aşırı tüketimi tavsiye edilmeyen gıdaların (yağ, yağa dönüşen asitler, tuz/sodyum ve şeker gibi gıda ve maddeleri içeren yiyecek ve içeceklerin) reklamı çocuk programlarının başında ve sonunda veya bu programların içinde yapılamaz.</a:t>
            </a:r>
          </a:p>
          <a:p>
            <a:pPr algn="just"/>
            <a:r>
              <a:rPr lang="tr-TR" sz="2200" dirty="0"/>
              <a:t>Kamu kurumlarının kafeteryalarından ve yemekhanelerinden tuzluklar kaldırılmıştır. (27714 sayılı ve 29.09.2014 tarihli Resmi Gazetede Yayımlanan Genelge)</a:t>
            </a:r>
          </a:p>
        </p:txBody>
      </p:sp>
      <p:sp>
        <p:nvSpPr>
          <p:cNvPr id="4" name="Veri Yer Tutucusu 3">
            <a:extLst>
              <a:ext uri="{FF2B5EF4-FFF2-40B4-BE49-F238E27FC236}">
                <a16:creationId xmlns:a16="http://schemas.microsoft.com/office/drawing/2014/main" id="{7B975A5E-5133-4BE8-52FC-AC7EA1F0F296}"/>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00C47C3E-9704-3C16-56EF-2268675E6E31}"/>
              </a:ext>
            </a:extLst>
          </p:cNvPr>
          <p:cNvSpPr>
            <a:spLocks noGrp="1"/>
          </p:cNvSpPr>
          <p:nvPr>
            <p:ph type="sldNum" sz="quarter" idx="12"/>
          </p:nvPr>
        </p:nvSpPr>
        <p:spPr/>
        <p:txBody>
          <a:bodyPr/>
          <a:lstStyle/>
          <a:p>
            <a:fld id="{51845F5A-061D-4825-9AE9-D7794091C6CF}" type="slidenum">
              <a:rPr lang="en-US" smtClean="0"/>
              <a:t>61</a:t>
            </a:fld>
            <a:endParaRPr lang="en-US"/>
          </a:p>
        </p:txBody>
      </p:sp>
      <p:sp>
        <p:nvSpPr>
          <p:cNvPr id="7" name="Alt Bilgi Yer Tutucusu 4">
            <a:extLst>
              <a:ext uri="{FF2B5EF4-FFF2-40B4-BE49-F238E27FC236}">
                <a16:creationId xmlns:a16="http://schemas.microsoft.com/office/drawing/2014/main" id="{67256D77-1D55-7993-BCF2-91F4943462AA}"/>
              </a:ext>
            </a:extLst>
          </p:cNvPr>
          <p:cNvSpPr>
            <a:spLocks noGrp="1"/>
          </p:cNvSpPr>
          <p:nvPr>
            <p:ph type="ftr" sz="quarter" idx="11"/>
          </p:nvPr>
        </p:nvSpPr>
        <p:spPr>
          <a:xfrm>
            <a:off x="2454729" y="6310312"/>
            <a:ext cx="7282542" cy="365125"/>
          </a:xfrm>
        </p:spPr>
        <p:txBody>
          <a:bodyPr/>
          <a:lstStyle/>
          <a:p>
            <a:r>
              <a:rPr lang="en-US" dirty="0"/>
              <a:t>T.C. </a:t>
            </a:r>
            <a:r>
              <a:rPr lang="en-US" dirty="0" err="1"/>
              <a:t>Sağlık</a:t>
            </a:r>
            <a:r>
              <a:rPr lang="en-US" dirty="0"/>
              <a:t> </a:t>
            </a:r>
            <a:r>
              <a:rPr lang="en-US" dirty="0" err="1"/>
              <a:t>Bakanlığı</a:t>
            </a:r>
            <a:r>
              <a:rPr lang="en-US" dirty="0"/>
              <a:t> (2018). Türkiye </a:t>
            </a:r>
            <a:r>
              <a:rPr lang="en-US" dirty="0" err="1"/>
              <a:t>Aşırı</a:t>
            </a:r>
            <a:r>
              <a:rPr lang="en-US" dirty="0"/>
              <a:t> </a:t>
            </a:r>
            <a:r>
              <a:rPr lang="en-US" dirty="0" err="1"/>
              <a:t>Tuz</a:t>
            </a:r>
            <a:r>
              <a:rPr lang="en-US" dirty="0"/>
              <a:t> </a:t>
            </a:r>
            <a:r>
              <a:rPr lang="en-US" dirty="0" err="1"/>
              <a:t>Tüketiminin</a:t>
            </a:r>
            <a:r>
              <a:rPr lang="en-US" dirty="0"/>
              <a:t> </a:t>
            </a:r>
            <a:r>
              <a:rPr lang="en-US" dirty="0" err="1"/>
              <a:t>Azaltılması</a:t>
            </a:r>
            <a:r>
              <a:rPr lang="en-US" dirty="0"/>
              <a:t> </a:t>
            </a:r>
            <a:r>
              <a:rPr lang="en-US" dirty="0" err="1"/>
              <a:t>Programı</a:t>
            </a:r>
            <a:r>
              <a:rPr lang="en-US" dirty="0"/>
              <a:t> (2017-2021). Ankara. </a:t>
            </a:r>
          </a:p>
        </p:txBody>
      </p:sp>
    </p:spTree>
    <p:extLst>
      <p:ext uri="{BB962C8B-B14F-4D97-AF65-F5344CB8AC3E}">
        <p14:creationId xmlns:p14="http://schemas.microsoft.com/office/powerpoint/2010/main" val="2509997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08422BC-30C1-E0F8-02A9-0174178F08F4}"/>
              </a:ext>
            </a:extLst>
          </p:cNvPr>
          <p:cNvSpPr>
            <a:spLocks noGrp="1"/>
          </p:cNvSpPr>
          <p:nvPr>
            <p:ph type="title"/>
          </p:nvPr>
        </p:nvSpPr>
        <p:spPr/>
        <p:txBody>
          <a:bodyPr/>
          <a:lstStyle/>
          <a:p>
            <a:r>
              <a:rPr lang="tr-TR" dirty="0"/>
              <a:t>Diyabet ve obezite</a:t>
            </a:r>
          </a:p>
        </p:txBody>
      </p:sp>
      <p:sp>
        <p:nvSpPr>
          <p:cNvPr id="4" name="Veri Yer Tutucusu 3">
            <a:extLst>
              <a:ext uri="{FF2B5EF4-FFF2-40B4-BE49-F238E27FC236}">
                <a16:creationId xmlns:a16="http://schemas.microsoft.com/office/drawing/2014/main" id="{8967F8C4-29D6-41E5-B84F-E39EE55151CE}"/>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8ED5DE0C-769B-A8EE-181D-D2A754067F0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2BAC80D-7EC3-7404-FDDF-189D5E633E93}"/>
              </a:ext>
            </a:extLst>
          </p:cNvPr>
          <p:cNvSpPr>
            <a:spLocks noGrp="1"/>
          </p:cNvSpPr>
          <p:nvPr>
            <p:ph type="sldNum" sz="quarter" idx="12"/>
          </p:nvPr>
        </p:nvSpPr>
        <p:spPr/>
        <p:txBody>
          <a:bodyPr/>
          <a:lstStyle/>
          <a:p>
            <a:fld id="{51845F5A-061D-4825-9AE9-D7794091C6CF}" type="slidenum">
              <a:rPr lang="en-US" smtClean="0"/>
              <a:t>62</a:t>
            </a:fld>
            <a:endParaRPr lang="en-US"/>
          </a:p>
        </p:txBody>
      </p:sp>
    </p:spTree>
    <p:extLst>
      <p:ext uri="{BB962C8B-B14F-4D97-AF65-F5344CB8AC3E}">
        <p14:creationId xmlns:p14="http://schemas.microsoft.com/office/powerpoint/2010/main" val="410393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CA0872-1556-AB0D-85E0-7B6DC4C3EAA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38D4C7F-0506-111A-2BED-58C94567D7B3}"/>
              </a:ext>
            </a:extLst>
          </p:cNvPr>
          <p:cNvSpPr>
            <a:spLocks noGrp="1"/>
          </p:cNvSpPr>
          <p:nvPr>
            <p:ph idx="1"/>
          </p:nvPr>
        </p:nvSpPr>
        <p:spPr/>
        <p:txBody>
          <a:bodyPr>
            <a:normAutofit/>
          </a:bodyPr>
          <a:lstStyle/>
          <a:p>
            <a:pPr algn="just"/>
            <a:r>
              <a:rPr lang="tr-TR" sz="2400" b="1" dirty="0"/>
              <a:t>Obezite, </a:t>
            </a:r>
            <a:r>
              <a:rPr lang="tr-TR" sz="2400" dirty="0"/>
              <a:t>Dünya Sağlık Örgütü tarafından "Sağlığı bozacak ölçüde vücutta anormal veya aşırı yağ birikmesi" olarak tanımlanmaktadır. </a:t>
            </a:r>
          </a:p>
          <a:p>
            <a:pPr algn="just"/>
            <a:r>
              <a:rPr lang="tr-TR" sz="2400" dirty="0"/>
              <a:t>Yetişkin erkeklerde vücut ağırlığının ortalama %15-20'sini, kadınlarda ise %25-30'unu yağ dokusu oluşturmaktadır. Erkeklerde bu oranın %25, kadınlarda ise %30'un üzerine çıkması durumunda obezite söz konusudur. </a:t>
            </a:r>
          </a:p>
          <a:p>
            <a:pPr algn="just"/>
            <a:r>
              <a:rPr lang="tr-TR" sz="2400" dirty="0"/>
              <a:t>Obeziteyi belirlemek için Dünya Sağlık Örgütü'nün obezite sınıflandırması kullanılmakta ve genellikle Beden Kütle İndeksi esas alınmaktadır.</a:t>
            </a:r>
          </a:p>
        </p:txBody>
      </p:sp>
      <p:sp>
        <p:nvSpPr>
          <p:cNvPr id="4" name="Veri Yer Tutucusu 3">
            <a:extLst>
              <a:ext uri="{FF2B5EF4-FFF2-40B4-BE49-F238E27FC236}">
                <a16:creationId xmlns:a16="http://schemas.microsoft.com/office/drawing/2014/main" id="{D9CCA739-D500-B655-00F9-39307FE9EE29}"/>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DD867F8D-82BC-0A58-03F3-1433510B2DFF}"/>
              </a:ext>
            </a:extLst>
          </p:cNvPr>
          <p:cNvSpPr>
            <a:spLocks noGrp="1"/>
          </p:cNvSpPr>
          <p:nvPr>
            <p:ph type="sldNum" sz="quarter" idx="12"/>
          </p:nvPr>
        </p:nvSpPr>
        <p:spPr/>
        <p:txBody>
          <a:bodyPr/>
          <a:lstStyle/>
          <a:p>
            <a:fld id="{51845F5A-061D-4825-9AE9-D7794091C6CF}" type="slidenum">
              <a:rPr lang="en-US" smtClean="0"/>
              <a:t>63</a:t>
            </a:fld>
            <a:endParaRPr lang="en-US"/>
          </a:p>
        </p:txBody>
      </p:sp>
      <p:sp>
        <p:nvSpPr>
          <p:cNvPr id="7" name="Alt Bilgi Yer Tutucusu 3">
            <a:extLst>
              <a:ext uri="{FF2B5EF4-FFF2-40B4-BE49-F238E27FC236}">
                <a16:creationId xmlns:a16="http://schemas.microsoft.com/office/drawing/2014/main" id="{421BE9D9-08E6-56B3-DFC7-A0403A4EAF1C}"/>
              </a:ext>
            </a:extLst>
          </p:cNvPr>
          <p:cNvSpPr>
            <a:spLocks noGrp="1"/>
          </p:cNvSpPr>
          <p:nvPr>
            <p:ph type="ftr" sz="quarter" idx="11"/>
          </p:nvPr>
        </p:nvSpPr>
        <p:spPr>
          <a:xfrm>
            <a:off x="1540042" y="6356350"/>
            <a:ext cx="9496926" cy="501650"/>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Tree>
    <p:extLst>
      <p:ext uri="{BB962C8B-B14F-4D97-AF65-F5344CB8AC3E}">
        <p14:creationId xmlns:p14="http://schemas.microsoft.com/office/powerpoint/2010/main" val="2379278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10829665-A4F2-9589-360A-ACF7A98E2D95}"/>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C14ECFB9-D23E-B6A0-F1B4-C973F3948E5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182D53F-FFC2-454F-B2C7-FB8F06418065}"/>
              </a:ext>
            </a:extLst>
          </p:cNvPr>
          <p:cNvSpPr>
            <a:spLocks noGrp="1"/>
          </p:cNvSpPr>
          <p:nvPr>
            <p:ph type="sldNum" sz="quarter" idx="12"/>
          </p:nvPr>
        </p:nvSpPr>
        <p:spPr/>
        <p:txBody>
          <a:bodyPr/>
          <a:lstStyle/>
          <a:p>
            <a:fld id="{51845F5A-061D-4825-9AE9-D7794091C6CF}" type="slidenum">
              <a:rPr lang="en-US" smtClean="0"/>
              <a:t>64</a:t>
            </a:fld>
            <a:endParaRPr lang="en-US"/>
          </a:p>
        </p:txBody>
      </p:sp>
      <p:pic>
        <p:nvPicPr>
          <p:cNvPr id="7" name="Resim 6">
            <a:extLst>
              <a:ext uri="{FF2B5EF4-FFF2-40B4-BE49-F238E27FC236}">
                <a16:creationId xmlns:a16="http://schemas.microsoft.com/office/drawing/2014/main" id="{4EEEC8D8-CF79-85B7-9D93-5C6867D4579A}"/>
              </a:ext>
            </a:extLst>
          </p:cNvPr>
          <p:cNvPicPr>
            <a:picLocks noChangeAspect="1"/>
          </p:cNvPicPr>
          <p:nvPr/>
        </p:nvPicPr>
        <p:blipFill>
          <a:blip r:embed="rId2"/>
          <a:stretch>
            <a:fillRect/>
          </a:stretch>
        </p:blipFill>
        <p:spPr>
          <a:xfrm>
            <a:off x="535560" y="669471"/>
            <a:ext cx="11120880" cy="5167063"/>
          </a:xfrm>
          <a:prstGeom prst="rect">
            <a:avLst/>
          </a:prstGeom>
        </p:spPr>
      </p:pic>
    </p:spTree>
    <p:extLst>
      <p:ext uri="{BB962C8B-B14F-4D97-AF65-F5344CB8AC3E}">
        <p14:creationId xmlns:p14="http://schemas.microsoft.com/office/powerpoint/2010/main" val="4176915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89DBBD04-F611-1BE3-95E5-7047D4FB2CF6}"/>
              </a:ext>
            </a:extLst>
          </p:cNvPr>
          <p:cNvSpPr>
            <a:spLocks noGrp="1"/>
          </p:cNvSpPr>
          <p:nvPr>
            <p:ph type="title"/>
          </p:nvPr>
        </p:nvSpPr>
        <p:spPr/>
        <p:txBody>
          <a:bodyPr>
            <a:normAutofit/>
          </a:bodyPr>
          <a:lstStyle/>
          <a:p>
            <a:pPr algn="ctr"/>
            <a:r>
              <a:rPr lang="tr-TR" sz="3200" i="0" dirty="0">
                <a:latin typeface="+mn-lt"/>
              </a:rPr>
              <a:t>Obezitenin oluşmasında başlıca riskler ve riski etkileyen faktörler: </a:t>
            </a:r>
          </a:p>
        </p:txBody>
      </p:sp>
      <p:sp>
        <p:nvSpPr>
          <p:cNvPr id="3" name="İçerik Yer Tutucusu 2">
            <a:extLst>
              <a:ext uri="{FF2B5EF4-FFF2-40B4-BE49-F238E27FC236}">
                <a16:creationId xmlns:a16="http://schemas.microsoft.com/office/drawing/2014/main" id="{ED1A84D7-552B-3EF4-6E42-5B835F9F356B}"/>
              </a:ext>
            </a:extLst>
          </p:cNvPr>
          <p:cNvSpPr>
            <a:spLocks noGrp="1"/>
          </p:cNvSpPr>
          <p:nvPr>
            <p:ph sz="half" idx="1"/>
          </p:nvPr>
        </p:nvSpPr>
        <p:spPr/>
        <p:txBody>
          <a:bodyPr>
            <a:noAutofit/>
          </a:bodyPr>
          <a:lstStyle/>
          <a:p>
            <a:r>
              <a:rPr lang="tr-TR" sz="2000" dirty="0"/>
              <a:t>Aşırı ve yanlış beslenme alışkanlıkları </a:t>
            </a:r>
          </a:p>
          <a:p>
            <a:r>
              <a:rPr lang="tr-TR" sz="2000" dirty="0"/>
              <a:t>Yetersiz fiziksel aktivite</a:t>
            </a:r>
          </a:p>
          <a:p>
            <a:r>
              <a:rPr lang="tr-TR" sz="2000" dirty="0"/>
              <a:t>Yaş</a:t>
            </a:r>
          </a:p>
          <a:p>
            <a:r>
              <a:rPr lang="tr-TR" sz="2000" dirty="0"/>
              <a:t>Cinsiyet </a:t>
            </a:r>
          </a:p>
          <a:p>
            <a:r>
              <a:rPr lang="tr-TR" sz="2000" dirty="0"/>
              <a:t>Eğitim düzeyi </a:t>
            </a:r>
          </a:p>
          <a:p>
            <a:r>
              <a:rPr lang="tr-TR" sz="2000" dirty="0"/>
              <a:t>Sosyokültürel etmenler </a:t>
            </a:r>
          </a:p>
          <a:p>
            <a:r>
              <a:rPr lang="tr-TR" sz="2000" dirty="0"/>
              <a:t>Gelir durumu </a:t>
            </a:r>
          </a:p>
          <a:p>
            <a:r>
              <a:rPr lang="tr-TR" sz="2000" dirty="0" err="1"/>
              <a:t>Hormonal</a:t>
            </a:r>
            <a:r>
              <a:rPr lang="tr-TR" sz="2000" dirty="0"/>
              <a:t> ve metabolik etmenler </a:t>
            </a:r>
          </a:p>
        </p:txBody>
      </p:sp>
      <p:sp>
        <p:nvSpPr>
          <p:cNvPr id="8" name="İçerik Yer Tutucusu 7">
            <a:extLst>
              <a:ext uri="{FF2B5EF4-FFF2-40B4-BE49-F238E27FC236}">
                <a16:creationId xmlns:a16="http://schemas.microsoft.com/office/drawing/2014/main" id="{1F25C873-E7D8-2CF5-8F0F-ED1F36A522D3}"/>
              </a:ext>
            </a:extLst>
          </p:cNvPr>
          <p:cNvSpPr>
            <a:spLocks noGrp="1"/>
          </p:cNvSpPr>
          <p:nvPr>
            <p:ph sz="half" idx="2"/>
          </p:nvPr>
        </p:nvSpPr>
        <p:spPr/>
        <p:txBody>
          <a:bodyPr>
            <a:normAutofit/>
          </a:bodyPr>
          <a:lstStyle/>
          <a:p>
            <a:r>
              <a:rPr lang="tr-TR" sz="2000" dirty="0"/>
              <a:t>Genetik etmenler </a:t>
            </a:r>
          </a:p>
          <a:p>
            <a:r>
              <a:rPr lang="tr-TR" sz="2000" dirty="0"/>
              <a:t>Psikolojik problemler </a:t>
            </a:r>
          </a:p>
          <a:p>
            <a:r>
              <a:rPr lang="tr-TR" sz="2000" dirty="0"/>
              <a:t>Sık aralıklarla çok düşük enerjili diyetler uygulama</a:t>
            </a:r>
          </a:p>
          <a:p>
            <a:r>
              <a:rPr lang="tr-TR" sz="2000" dirty="0"/>
              <a:t>Sigara-alkol kullanma durumu</a:t>
            </a:r>
          </a:p>
          <a:p>
            <a:r>
              <a:rPr lang="tr-TR" sz="2000" dirty="0"/>
              <a:t>Kullanılan bazı ilaçlar</a:t>
            </a:r>
          </a:p>
          <a:p>
            <a:r>
              <a:rPr lang="tr-TR" sz="2000" dirty="0"/>
              <a:t>Doğum sayısı ve doğumlar arası süre </a:t>
            </a:r>
          </a:p>
          <a:p>
            <a:endParaRPr lang="tr-TR" sz="2000" dirty="0"/>
          </a:p>
        </p:txBody>
      </p:sp>
      <p:sp>
        <p:nvSpPr>
          <p:cNvPr id="4" name="Veri Yer Tutucusu 3">
            <a:extLst>
              <a:ext uri="{FF2B5EF4-FFF2-40B4-BE49-F238E27FC236}">
                <a16:creationId xmlns:a16="http://schemas.microsoft.com/office/drawing/2014/main" id="{0BB6F290-67CC-6EDC-9B72-DEF6917ABBDD}"/>
              </a:ext>
            </a:extLst>
          </p:cNvPr>
          <p:cNvSpPr>
            <a:spLocks noGrp="1"/>
          </p:cNvSpPr>
          <p:nvPr>
            <p:ph type="dt" sz="half" idx="10"/>
          </p:nvPr>
        </p:nvSpPr>
        <p:spPr/>
        <p:txBody>
          <a:bodyPr/>
          <a:lstStyle/>
          <a:p>
            <a:r>
              <a:rPr lang="tr-TR"/>
              <a:t>30.01.2023</a:t>
            </a:r>
            <a:endParaRPr lang="en-US"/>
          </a:p>
        </p:txBody>
      </p:sp>
      <p:sp>
        <p:nvSpPr>
          <p:cNvPr id="7" name="Alt Bilgi Yer Tutucusu 3">
            <a:extLst>
              <a:ext uri="{FF2B5EF4-FFF2-40B4-BE49-F238E27FC236}">
                <a16:creationId xmlns:a16="http://schemas.microsoft.com/office/drawing/2014/main" id="{926B55D9-5571-FC72-3C36-8A5AB5B72532}"/>
              </a:ext>
            </a:extLst>
          </p:cNvPr>
          <p:cNvSpPr>
            <a:spLocks noGrp="1"/>
          </p:cNvSpPr>
          <p:nvPr>
            <p:ph type="ftr" sz="quarter" idx="11"/>
          </p:nvPr>
        </p:nvSpPr>
        <p:spPr>
          <a:xfrm>
            <a:off x="1875064" y="6356350"/>
            <a:ext cx="8441871" cy="365125"/>
          </a:xfrm>
        </p:spPr>
        <p:txBody>
          <a:bodyPr/>
          <a:lstStyle/>
          <a:p>
            <a:r>
              <a:rPr lang="en-US" dirty="0"/>
              <a:t>T.C. </a:t>
            </a:r>
            <a:r>
              <a:rPr lang="en-US" dirty="0" err="1"/>
              <a:t>Sağlık</a:t>
            </a:r>
            <a:r>
              <a:rPr lang="en-US" dirty="0"/>
              <a:t> </a:t>
            </a:r>
            <a:r>
              <a:rPr lang="en-US" dirty="0" err="1"/>
              <a:t>Bakanlığı</a:t>
            </a:r>
            <a:r>
              <a:rPr lang="en-US" dirty="0"/>
              <a:t> (2019). Türkiye </a:t>
            </a:r>
            <a:r>
              <a:rPr lang="en-US" dirty="0" err="1"/>
              <a:t>Sağlıklı</a:t>
            </a:r>
            <a:r>
              <a:rPr lang="en-US" dirty="0"/>
              <a:t> </a:t>
            </a:r>
            <a:r>
              <a:rPr lang="en-US" dirty="0" err="1"/>
              <a:t>Beslenme</a:t>
            </a:r>
            <a:r>
              <a:rPr lang="en-US" dirty="0"/>
              <a:t> </a:t>
            </a:r>
            <a:r>
              <a:rPr lang="en-US" dirty="0" err="1"/>
              <a:t>ve</a:t>
            </a:r>
            <a:r>
              <a:rPr lang="en-US" dirty="0"/>
              <a:t> </a:t>
            </a:r>
            <a:r>
              <a:rPr lang="en-US" dirty="0" err="1"/>
              <a:t>Hareketli</a:t>
            </a:r>
            <a:r>
              <a:rPr lang="en-US" dirty="0"/>
              <a:t> Hayat </a:t>
            </a:r>
            <a:r>
              <a:rPr lang="en-US" dirty="0" err="1"/>
              <a:t>Programı</a:t>
            </a:r>
            <a:r>
              <a:rPr lang="en-US" dirty="0"/>
              <a:t> </a:t>
            </a:r>
            <a:r>
              <a:rPr lang="en-US" dirty="0" err="1"/>
              <a:t>Yetişkin</a:t>
            </a:r>
            <a:r>
              <a:rPr lang="en-US" dirty="0"/>
              <a:t> </a:t>
            </a:r>
            <a:r>
              <a:rPr lang="en-US" dirty="0" err="1"/>
              <a:t>ve</a:t>
            </a:r>
            <a:r>
              <a:rPr lang="en-US" dirty="0"/>
              <a:t> </a:t>
            </a:r>
            <a:r>
              <a:rPr lang="en-US" dirty="0" err="1"/>
              <a:t>Çocukluk</a:t>
            </a:r>
            <a:r>
              <a:rPr lang="en-US" dirty="0"/>
              <a:t> </a:t>
            </a:r>
            <a:r>
              <a:rPr lang="en-US" dirty="0" err="1"/>
              <a:t>Çağı</a:t>
            </a:r>
            <a:r>
              <a:rPr lang="en-US" dirty="0"/>
              <a:t> </a:t>
            </a:r>
            <a:r>
              <a:rPr lang="en-US" dirty="0" err="1"/>
              <a:t>Obezitesinin</a:t>
            </a:r>
            <a:r>
              <a:rPr lang="en-US" dirty="0"/>
              <a:t> </a:t>
            </a:r>
            <a:r>
              <a:rPr lang="en-US" dirty="0" err="1"/>
              <a:t>Önlenmesi</a:t>
            </a:r>
            <a:r>
              <a:rPr lang="en-US" dirty="0"/>
              <a:t> </a:t>
            </a:r>
            <a:r>
              <a:rPr lang="en-US" dirty="0" err="1"/>
              <a:t>ve</a:t>
            </a:r>
            <a:r>
              <a:rPr lang="en-US" dirty="0"/>
              <a:t> </a:t>
            </a:r>
            <a:r>
              <a:rPr lang="en-US" dirty="0" err="1"/>
              <a:t>Fiziksel</a:t>
            </a:r>
            <a:r>
              <a:rPr lang="en-US" dirty="0"/>
              <a:t> </a:t>
            </a:r>
            <a:r>
              <a:rPr lang="en-US" dirty="0" err="1"/>
              <a:t>Aktivite</a:t>
            </a:r>
            <a:r>
              <a:rPr lang="en-US" dirty="0"/>
              <a:t> </a:t>
            </a:r>
            <a:r>
              <a:rPr lang="en-US" dirty="0" err="1"/>
              <a:t>Eylem</a:t>
            </a:r>
            <a:r>
              <a:rPr lang="en-US" dirty="0"/>
              <a:t> </a:t>
            </a:r>
            <a:r>
              <a:rPr lang="en-US" dirty="0" err="1"/>
              <a:t>Planı</a:t>
            </a:r>
            <a:r>
              <a:rPr lang="en-US" dirty="0"/>
              <a:t> 2019-2023. Ankara </a:t>
            </a:r>
          </a:p>
        </p:txBody>
      </p:sp>
      <p:sp>
        <p:nvSpPr>
          <p:cNvPr id="6" name="Slayt Numarası Yer Tutucusu 5">
            <a:extLst>
              <a:ext uri="{FF2B5EF4-FFF2-40B4-BE49-F238E27FC236}">
                <a16:creationId xmlns:a16="http://schemas.microsoft.com/office/drawing/2014/main" id="{163000CA-4D18-2E6F-5311-C3A03703081B}"/>
              </a:ext>
            </a:extLst>
          </p:cNvPr>
          <p:cNvSpPr>
            <a:spLocks noGrp="1"/>
          </p:cNvSpPr>
          <p:nvPr>
            <p:ph type="sldNum" sz="quarter" idx="12"/>
          </p:nvPr>
        </p:nvSpPr>
        <p:spPr/>
        <p:txBody>
          <a:bodyPr/>
          <a:lstStyle/>
          <a:p>
            <a:fld id="{51845F5A-061D-4825-9AE9-D7794091C6CF}" type="slidenum">
              <a:rPr lang="en-US" smtClean="0"/>
              <a:t>65</a:t>
            </a:fld>
            <a:endParaRPr lang="en-US"/>
          </a:p>
        </p:txBody>
      </p:sp>
    </p:spTree>
    <p:extLst>
      <p:ext uri="{BB962C8B-B14F-4D97-AF65-F5344CB8AC3E}">
        <p14:creationId xmlns:p14="http://schemas.microsoft.com/office/powerpoint/2010/main" val="41223949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çerik Yer Tutucusu 9">
            <a:extLst>
              <a:ext uri="{FF2B5EF4-FFF2-40B4-BE49-F238E27FC236}">
                <a16:creationId xmlns:a16="http://schemas.microsoft.com/office/drawing/2014/main" id="{67E1BBD8-2316-66C0-FD3C-9A80DEA2A0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175"/>
          <a:stretch/>
        </p:blipFill>
        <p:spPr>
          <a:xfrm>
            <a:off x="1265607" y="136525"/>
            <a:ext cx="9660785" cy="6657249"/>
          </a:xfrm>
        </p:spPr>
      </p:pic>
      <p:sp>
        <p:nvSpPr>
          <p:cNvPr id="6" name="Slayt Numarası Yer Tutucusu 5">
            <a:extLst>
              <a:ext uri="{FF2B5EF4-FFF2-40B4-BE49-F238E27FC236}">
                <a16:creationId xmlns:a16="http://schemas.microsoft.com/office/drawing/2014/main" id="{6C6D3D4C-A57B-0DD8-BD04-DAB72953E633}"/>
              </a:ext>
            </a:extLst>
          </p:cNvPr>
          <p:cNvSpPr>
            <a:spLocks noGrp="1"/>
          </p:cNvSpPr>
          <p:nvPr>
            <p:ph type="sldNum" sz="quarter" idx="12"/>
          </p:nvPr>
        </p:nvSpPr>
        <p:spPr/>
        <p:txBody>
          <a:bodyPr/>
          <a:lstStyle/>
          <a:p>
            <a:fld id="{51845F5A-061D-4825-9AE9-D7794091C6CF}" type="slidenum">
              <a:rPr lang="en-US" smtClean="0"/>
              <a:t>66</a:t>
            </a:fld>
            <a:endParaRPr lang="en-US"/>
          </a:p>
        </p:txBody>
      </p:sp>
    </p:spTree>
    <p:extLst>
      <p:ext uri="{BB962C8B-B14F-4D97-AF65-F5344CB8AC3E}">
        <p14:creationId xmlns:p14="http://schemas.microsoft.com/office/powerpoint/2010/main" val="412515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4CD1433C-3598-AFA7-636A-2064C5B1DD6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37"/>
          <a:stretch/>
        </p:blipFill>
        <p:spPr>
          <a:xfrm>
            <a:off x="1716506" y="136525"/>
            <a:ext cx="9222796" cy="6584950"/>
          </a:xfrm>
        </p:spPr>
      </p:pic>
      <p:sp>
        <p:nvSpPr>
          <p:cNvPr id="4" name="Veri Yer Tutucusu 3">
            <a:extLst>
              <a:ext uri="{FF2B5EF4-FFF2-40B4-BE49-F238E27FC236}">
                <a16:creationId xmlns:a16="http://schemas.microsoft.com/office/drawing/2014/main" id="{42339F77-6CDD-ADB0-160D-A79B7DAA971F}"/>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003E380A-BA10-7954-0C11-AD306DFBA2A8}"/>
              </a:ext>
            </a:extLst>
          </p:cNvPr>
          <p:cNvSpPr>
            <a:spLocks noGrp="1"/>
          </p:cNvSpPr>
          <p:nvPr>
            <p:ph type="sldNum" sz="quarter" idx="12"/>
          </p:nvPr>
        </p:nvSpPr>
        <p:spPr/>
        <p:txBody>
          <a:bodyPr/>
          <a:lstStyle/>
          <a:p>
            <a:fld id="{51845F5A-061D-4825-9AE9-D7794091C6CF}" type="slidenum">
              <a:rPr lang="en-US" smtClean="0"/>
              <a:t>67</a:t>
            </a:fld>
            <a:endParaRPr lang="en-US"/>
          </a:p>
        </p:txBody>
      </p:sp>
    </p:spTree>
    <p:extLst>
      <p:ext uri="{BB962C8B-B14F-4D97-AF65-F5344CB8AC3E}">
        <p14:creationId xmlns:p14="http://schemas.microsoft.com/office/powerpoint/2010/main" val="135025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F496F4-339E-1636-42EC-EFD1D717F806}"/>
              </a:ext>
            </a:extLst>
          </p:cNvPr>
          <p:cNvSpPr>
            <a:spLocks noGrp="1"/>
          </p:cNvSpPr>
          <p:nvPr>
            <p:ph type="title"/>
          </p:nvPr>
        </p:nvSpPr>
        <p:spPr/>
        <p:txBody>
          <a:bodyPr/>
          <a:lstStyle/>
          <a:p>
            <a:r>
              <a:rPr lang="tr-TR" dirty="0"/>
              <a:t>Türkiye Diyabet Programı</a:t>
            </a:r>
          </a:p>
        </p:txBody>
      </p:sp>
      <p:sp>
        <p:nvSpPr>
          <p:cNvPr id="3" name="İçerik Yer Tutucusu 2">
            <a:extLst>
              <a:ext uri="{FF2B5EF4-FFF2-40B4-BE49-F238E27FC236}">
                <a16:creationId xmlns:a16="http://schemas.microsoft.com/office/drawing/2014/main" id="{F7A64F89-1052-5FB5-619E-0E617E595D71}"/>
              </a:ext>
            </a:extLst>
          </p:cNvPr>
          <p:cNvSpPr>
            <a:spLocks noGrp="1"/>
          </p:cNvSpPr>
          <p:nvPr>
            <p:ph idx="1"/>
          </p:nvPr>
        </p:nvSpPr>
        <p:spPr/>
        <p:txBody>
          <a:bodyPr>
            <a:normAutofit fontScale="77500" lnSpcReduction="20000"/>
          </a:bodyPr>
          <a:lstStyle/>
          <a:p>
            <a:r>
              <a:rPr lang="tr-TR" dirty="0"/>
              <a:t>Sağlık Bakanlığı bünyesinde, 1999 yılından itibaren diyabetle mücadele programları geliştirilmiş ve yürütülmüştür. </a:t>
            </a:r>
          </a:p>
          <a:p>
            <a:r>
              <a:rPr lang="tr-TR" dirty="0"/>
              <a:t>DSÖ Avrupa Bölge Ofisi ve Uluslararası Diyabet Federasyonu’nun (IDF) girişimi ile hazırlanan ve 1989 yılında ilan edilen </a:t>
            </a:r>
            <a:r>
              <a:rPr lang="tr-TR" b="1" dirty="0"/>
              <a:t>“</a:t>
            </a:r>
            <a:r>
              <a:rPr lang="tr-TR" b="1" dirty="0" err="1"/>
              <a:t>St.Vincent</a:t>
            </a:r>
            <a:r>
              <a:rPr lang="tr-TR" b="1" dirty="0"/>
              <a:t> Bildirisi” </a:t>
            </a:r>
            <a:r>
              <a:rPr lang="tr-TR" dirty="0"/>
              <a:t>bir diyabet stratejisi belirlemiş ve bu bildiri ülkemiz adına</a:t>
            </a:r>
            <a:r>
              <a:rPr lang="tr-TR" b="1" dirty="0"/>
              <a:t> 1992 </a:t>
            </a:r>
            <a:r>
              <a:rPr lang="tr-TR" dirty="0"/>
              <a:t>yılında imzalanmıştır. </a:t>
            </a:r>
          </a:p>
          <a:p>
            <a:r>
              <a:rPr lang="tr-TR" b="1" dirty="0"/>
              <a:t>1994</a:t>
            </a:r>
            <a:r>
              <a:rPr lang="tr-TR" dirty="0"/>
              <a:t> yılında Sağlık Bakanlığı önderliğinde </a:t>
            </a:r>
            <a:r>
              <a:rPr lang="tr-TR" b="1" dirty="0"/>
              <a:t>“Ulusal Diyabet Programı” </a:t>
            </a:r>
            <a:r>
              <a:rPr lang="tr-TR" dirty="0"/>
              <a:t>adı ile geliştirilen program uygulamaya konulmuş, St. Vincent Bildirisinin 10. yıldönümüne denk düşen Beşinci Takip Toplantısı </a:t>
            </a:r>
            <a:r>
              <a:rPr lang="tr-TR" b="1" dirty="0"/>
              <a:t>1999 </a:t>
            </a:r>
            <a:r>
              <a:rPr lang="tr-TR" dirty="0"/>
              <a:t>yılında Sağlık Bakanlığı ev sahipliğinde İstanbul’da düzenlenmiş ve neticesinde </a:t>
            </a:r>
            <a:r>
              <a:rPr lang="tr-TR" b="1" dirty="0"/>
              <a:t>“İstanbul Bildirisi” </a:t>
            </a:r>
            <a:r>
              <a:rPr lang="tr-TR" dirty="0"/>
              <a:t>yayınlanmıştır. </a:t>
            </a:r>
          </a:p>
          <a:p>
            <a:r>
              <a:rPr lang="tr-TR" dirty="0"/>
              <a:t>Bu program 2003 yılında revize edilmiş ve </a:t>
            </a:r>
            <a:r>
              <a:rPr lang="tr-TR" b="1" dirty="0"/>
              <a:t>“Ulusal Diyabet-Obezite-Hipertansiyon Kontrol Programı” </a:t>
            </a:r>
            <a:r>
              <a:rPr lang="tr-TR" dirty="0"/>
              <a:t>olarak düzenlenmiştir.</a:t>
            </a:r>
          </a:p>
        </p:txBody>
      </p:sp>
      <p:sp>
        <p:nvSpPr>
          <p:cNvPr id="4" name="Veri Yer Tutucusu 3">
            <a:extLst>
              <a:ext uri="{FF2B5EF4-FFF2-40B4-BE49-F238E27FC236}">
                <a16:creationId xmlns:a16="http://schemas.microsoft.com/office/drawing/2014/main" id="{FFDF515F-C0E1-DDC5-BEBB-E51479941D4B}"/>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000AE453-313A-DC38-FFF9-DDA06F3AA1EE}"/>
              </a:ext>
            </a:extLst>
          </p:cNvPr>
          <p:cNvSpPr>
            <a:spLocks noGrp="1"/>
          </p:cNvSpPr>
          <p:nvPr>
            <p:ph type="ftr" sz="quarter" idx="11"/>
          </p:nvPr>
        </p:nvSpPr>
        <p:spPr/>
        <p:txBody>
          <a:bodyPr/>
          <a:lstStyle/>
          <a:p>
            <a:r>
              <a:rPr lang="tr-TR" dirty="0" err="1"/>
              <a:t>Boh</a:t>
            </a:r>
            <a:r>
              <a:rPr lang="tr-TR" dirty="0"/>
              <a:t> tr</a:t>
            </a:r>
            <a:endParaRPr lang="en-US" dirty="0"/>
          </a:p>
        </p:txBody>
      </p:sp>
      <p:sp>
        <p:nvSpPr>
          <p:cNvPr id="6" name="Slayt Numarası Yer Tutucusu 5">
            <a:extLst>
              <a:ext uri="{FF2B5EF4-FFF2-40B4-BE49-F238E27FC236}">
                <a16:creationId xmlns:a16="http://schemas.microsoft.com/office/drawing/2014/main" id="{1DFA87BD-3412-A783-3D96-6E05739ABE1A}"/>
              </a:ext>
            </a:extLst>
          </p:cNvPr>
          <p:cNvSpPr>
            <a:spLocks noGrp="1"/>
          </p:cNvSpPr>
          <p:nvPr>
            <p:ph type="sldNum" sz="quarter" idx="12"/>
          </p:nvPr>
        </p:nvSpPr>
        <p:spPr/>
        <p:txBody>
          <a:bodyPr/>
          <a:lstStyle/>
          <a:p>
            <a:fld id="{51845F5A-061D-4825-9AE9-D7794091C6CF}" type="slidenum">
              <a:rPr lang="en-US" smtClean="0"/>
              <a:t>68</a:t>
            </a:fld>
            <a:endParaRPr lang="en-US"/>
          </a:p>
        </p:txBody>
      </p:sp>
    </p:spTree>
    <p:extLst>
      <p:ext uri="{BB962C8B-B14F-4D97-AF65-F5344CB8AC3E}">
        <p14:creationId xmlns:p14="http://schemas.microsoft.com/office/powerpoint/2010/main" val="27576025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67ECBE-5356-3450-45AC-49024DC62BFF}"/>
              </a:ext>
            </a:extLst>
          </p:cNvPr>
          <p:cNvSpPr>
            <a:spLocks noGrp="1"/>
          </p:cNvSpPr>
          <p:nvPr>
            <p:ph type="title"/>
          </p:nvPr>
        </p:nvSpPr>
        <p:spPr>
          <a:xfrm>
            <a:off x="5344885" y="512913"/>
            <a:ext cx="6008914" cy="1414689"/>
          </a:xfrm>
        </p:spPr>
        <p:txBody>
          <a:bodyPr>
            <a:normAutofit fontScale="90000"/>
          </a:bodyPr>
          <a:lstStyle/>
          <a:p>
            <a:pPr algn="ctr"/>
            <a:r>
              <a:rPr lang="tr-TR" dirty="0"/>
              <a:t>Türkiye Diyabet Programı (2015-2020)</a:t>
            </a:r>
          </a:p>
        </p:txBody>
      </p:sp>
      <p:pic>
        <p:nvPicPr>
          <p:cNvPr id="8" name="İçerik Yer Tutucusu 7">
            <a:extLst>
              <a:ext uri="{FF2B5EF4-FFF2-40B4-BE49-F238E27FC236}">
                <a16:creationId xmlns:a16="http://schemas.microsoft.com/office/drawing/2014/main" id="{A5034121-0EAF-3D84-5E89-4EEE3DD633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632" y="46277"/>
            <a:ext cx="4716378" cy="6675198"/>
          </a:xfrm>
        </p:spPr>
      </p:pic>
      <p:sp>
        <p:nvSpPr>
          <p:cNvPr id="6" name="Slayt Numarası Yer Tutucusu 5">
            <a:extLst>
              <a:ext uri="{FF2B5EF4-FFF2-40B4-BE49-F238E27FC236}">
                <a16:creationId xmlns:a16="http://schemas.microsoft.com/office/drawing/2014/main" id="{F8594386-97F3-2384-622F-1E5B22818BF7}"/>
              </a:ext>
            </a:extLst>
          </p:cNvPr>
          <p:cNvSpPr>
            <a:spLocks noGrp="1"/>
          </p:cNvSpPr>
          <p:nvPr>
            <p:ph type="sldNum" sz="quarter" idx="12"/>
          </p:nvPr>
        </p:nvSpPr>
        <p:spPr/>
        <p:txBody>
          <a:bodyPr/>
          <a:lstStyle/>
          <a:p>
            <a:fld id="{51845F5A-061D-4825-9AE9-D7794091C6CF}" type="slidenum">
              <a:rPr lang="en-US" smtClean="0"/>
              <a:t>69</a:t>
            </a:fld>
            <a:endParaRPr lang="en-US"/>
          </a:p>
        </p:txBody>
      </p:sp>
      <p:sp>
        <p:nvSpPr>
          <p:cNvPr id="9" name="Alt Bilgi Yer Tutucusu 4">
            <a:extLst>
              <a:ext uri="{FF2B5EF4-FFF2-40B4-BE49-F238E27FC236}">
                <a16:creationId xmlns:a16="http://schemas.microsoft.com/office/drawing/2014/main" id="{A7DB5AC0-1BA7-AAE2-CE5B-E445E453642B}"/>
              </a:ext>
            </a:extLst>
          </p:cNvPr>
          <p:cNvSpPr>
            <a:spLocks noGrp="1"/>
          </p:cNvSpPr>
          <p:nvPr>
            <p:ph type="ftr" sz="quarter" idx="11"/>
          </p:nvPr>
        </p:nvSpPr>
        <p:spPr>
          <a:xfrm>
            <a:off x="5195704" y="6356350"/>
            <a:ext cx="5351980" cy="365125"/>
          </a:xfrm>
        </p:spPr>
        <p:txBody>
          <a:bodyPr/>
          <a:lstStyle/>
          <a:p>
            <a:r>
              <a:rPr lang="tr-TR" dirty="0"/>
              <a:t>T.C. Sağlık Bakanlığı, Türkiye Halk Sağlığı Kurumu (2014). Türkiye Diyabet Programı (2015-2020). Ankara. Yayın </a:t>
            </a:r>
            <a:r>
              <a:rPr lang="tr-TR" dirty="0" err="1"/>
              <a:t>no</a:t>
            </a:r>
            <a:r>
              <a:rPr lang="tr-TR" dirty="0"/>
              <a:t>: 816.</a:t>
            </a:r>
            <a:endParaRPr lang="en-US" dirty="0"/>
          </a:p>
        </p:txBody>
      </p:sp>
      <p:sp>
        <p:nvSpPr>
          <p:cNvPr id="3" name="Metin kutusu 2">
            <a:extLst>
              <a:ext uri="{FF2B5EF4-FFF2-40B4-BE49-F238E27FC236}">
                <a16:creationId xmlns:a16="http://schemas.microsoft.com/office/drawing/2014/main" id="{594ED9F5-1CE8-3A2D-24AD-E7B725471185}"/>
              </a:ext>
            </a:extLst>
          </p:cNvPr>
          <p:cNvSpPr txBox="1"/>
          <p:nvPr/>
        </p:nvSpPr>
        <p:spPr>
          <a:xfrm>
            <a:off x="5344885" y="2498421"/>
            <a:ext cx="6008914" cy="3139321"/>
          </a:xfrm>
          <a:prstGeom prst="rect">
            <a:avLst/>
          </a:prstGeom>
          <a:noFill/>
        </p:spPr>
        <p:txBody>
          <a:bodyPr wrap="square" rtlCol="0">
            <a:spAutoFit/>
          </a:bodyPr>
          <a:lstStyle/>
          <a:p>
            <a:pPr algn="ctr"/>
            <a:r>
              <a:rPr lang="tr-TR" sz="2000" dirty="0"/>
              <a:t>2011 yılında diyabete yönelik mücadele ve diyabet yönetimi politikalarının, DSÖ’nün ilgili strateji ve eylem planlarına paralel ve günümüzün mücadele tekniklerine uygun olarak yeniden düzenlenmesi amacıyla </a:t>
            </a:r>
            <a:r>
              <a:rPr lang="tr-TR" sz="2000" b="1" dirty="0"/>
              <a:t>Türkiye Diyabet Önleme ve Kontrol Programı 2011-2014 </a:t>
            </a:r>
            <a:r>
              <a:rPr lang="tr-TR" sz="2000" dirty="0"/>
              <a:t>hazırlanmış, </a:t>
            </a:r>
            <a:r>
              <a:rPr lang="tr-TR" sz="2000" b="1" dirty="0"/>
              <a:t>2014 yılında ise revize edilerek </a:t>
            </a:r>
            <a:r>
              <a:rPr lang="tr-TR" sz="2000" b="1" dirty="0">
                <a:solidFill>
                  <a:srgbClr val="FF0000"/>
                </a:solidFill>
              </a:rPr>
              <a:t>Türkiye Diyabet Programı 2015-2020 </a:t>
            </a:r>
            <a:r>
              <a:rPr lang="tr-TR" sz="2000" dirty="0"/>
              <a:t>yayınlanmıştır.</a:t>
            </a:r>
          </a:p>
          <a:p>
            <a:pPr algn="ctr"/>
            <a:endParaRPr lang="tr-TR" dirty="0"/>
          </a:p>
        </p:txBody>
      </p:sp>
    </p:spTree>
    <p:extLst>
      <p:ext uri="{BB962C8B-B14F-4D97-AF65-F5344CB8AC3E}">
        <p14:creationId xmlns:p14="http://schemas.microsoft.com/office/powerpoint/2010/main" val="325042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22E479D6-5A49-BC8A-E7BB-EE40BEE814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449" y="436603"/>
            <a:ext cx="11637101" cy="5984794"/>
          </a:xfrm>
        </p:spPr>
      </p:pic>
      <p:sp>
        <p:nvSpPr>
          <p:cNvPr id="4" name="Veri Yer Tutucusu 3">
            <a:extLst>
              <a:ext uri="{FF2B5EF4-FFF2-40B4-BE49-F238E27FC236}">
                <a16:creationId xmlns:a16="http://schemas.microsoft.com/office/drawing/2014/main" id="{2E2B549C-4952-A24E-F341-6FCABDA00CAC}"/>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86A1BF87-B75A-5800-7BEF-9C107EA6B3B3}"/>
              </a:ext>
            </a:extLst>
          </p:cNvPr>
          <p:cNvSpPr>
            <a:spLocks noGrp="1"/>
          </p:cNvSpPr>
          <p:nvPr>
            <p:ph type="sldNum" sz="quarter" idx="12"/>
          </p:nvPr>
        </p:nvSpPr>
        <p:spPr/>
        <p:txBody>
          <a:bodyPr/>
          <a:lstStyle/>
          <a:p>
            <a:fld id="{51845F5A-061D-4825-9AE9-D7794091C6CF}" type="slidenum">
              <a:rPr lang="en-US" smtClean="0"/>
              <a:t>7</a:t>
            </a:fld>
            <a:endParaRPr lang="en-US"/>
          </a:p>
        </p:txBody>
      </p:sp>
    </p:spTree>
    <p:extLst>
      <p:ext uri="{BB962C8B-B14F-4D97-AF65-F5344CB8AC3E}">
        <p14:creationId xmlns:p14="http://schemas.microsoft.com/office/powerpoint/2010/main" val="40811365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CB9265-B9B9-D341-ED64-80D28F15BFD8}"/>
              </a:ext>
            </a:extLst>
          </p:cNvPr>
          <p:cNvSpPr>
            <a:spLocks noGrp="1"/>
          </p:cNvSpPr>
          <p:nvPr>
            <p:ph type="title"/>
          </p:nvPr>
        </p:nvSpPr>
        <p:spPr/>
        <p:txBody>
          <a:bodyPr>
            <a:normAutofit/>
          </a:bodyPr>
          <a:lstStyle/>
          <a:p>
            <a:r>
              <a:rPr lang="tr-TR" sz="3600" i="0" dirty="0"/>
              <a:t>Türkiye Diyabet Programı (2015-2020)</a:t>
            </a:r>
          </a:p>
        </p:txBody>
      </p:sp>
      <p:sp>
        <p:nvSpPr>
          <p:cNvPr id="3" name="İçerik Yer Tutucusu 2">
            <a:extLst>
              <a:ext uri="{FF2B5EF4-FFF2-40B4-BE49-F238E27FC236}">
                <a16:creationId xmlns:a16="http://schemas.microsoft.com/office/drawing/2014/main" id="{FD11778C-1E20-73ED-C80C-6281CBB0C860}"/>
              </a:ext>
            </a:extLst>
          </p:cNvPr>
          <p:cNvSpPr>
            <a:spLocks noGrp="1"/>
          </p:cNvSpPr>
          <p:nvPr>
            <p:ph idx="1"/>
          </p:nvPr>
        </p:nvSpPr>
        <p:spPr/>
        <p:txBody>
          <a:bodyPr>
            <a:normAutofit/>
          </a:bodyPr>
          <a:lstStyle/>
          <a:p>
            <a:pPr algn="just"/>
            <a:r>
              <a:rPr lang="tr-TR" sz="2400" b="1" dirty="0"/>
              <a:t>Amaç I. </a:t>
            </a:r>
            <a:r>
              <a:rPr lang="tr-TR" sz="2400" u="sng" dirty="0"/>
              <a:t>Etkin Diyabet Yönetimi için Politika Geliştirilmesi ve Uygulanması </a:t>
            </a:r>
          </a:p>
          <a:p>
            <a:pPr algn="just"/>
            <a:r>
              <a:rPr lang="tr-TR" sz="2400" dirty="0"/>
              <a:t>Önemli bir halk sağlığı sorunu olan diyabet ve komplikasyonlarının önlenmesi ve azaltılması için ulusal ve yerel karar vericiler düzeyinde istek ve kararlılık sağlanmalıdır. </a:t>
            </a:r>
          </a:p>
          <a:p>
            <a:pPr algn="just"/>
            <a:r>
              <a:rPr lang="tr-TR" sz="2400" dirty="0"/>
              <a:t>Bu nedenle, kamu, üniversite, sivil toplum kuruluşları ve özel sektörün katılımı ile etkin diyabet mücadelesine yönelik politika geliştirilmesi ve geliştirilen politikaların yürütülmesi gerekmektedir.</a:t>
            </a:r>
          </a:p>
        </p:txBody>
      </p:sp>
      <p:sp>
        <p:nvSpPr>
          <p:cNvPr id="4" name="Veri Yer Tutucusu 3">
            <a:extLst>
              <a:ext uri="{FF2B5EF4-FFF2-40B4-BE49-F238E27FC236}">
                <a16:creationId xmlns:a16="http://schemas.microsoft.com/office/drawing/2014/main" id="{4C1F1CC5-3651-CEFD-7EE1-1C6904E07EF9}"/>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10EE64D0-1349-957E-0A64-F66BC88D5D7B}"/>
              </a:ext>
            </a:extLst>
          </p:cNvPr>
          <p:cNvSpPr>
            <a:spLocks noGrp="1"/>
          </p:cNvSpPr>
          <p:nvPr>
            <p:ph type="sldNum" sz="quarter" idx="12"/>
          </p:nvPr>
        </p:nvSpPr>
        <p:spPr/>
        <p:txBody>
          <a:bodyPr/>
          <a:lstStyle/>
          <a:p>
            <a:fld id="{51845F5A-061D-4825-9AE9-D7794091C6CF}" type="slidenum">
              <a:rPr lang="en-US" smtClean="0"/>
              <a:t>70</a:t>
            </a:fld>
            <a:endParaRPr lang="en-US"/>
          </a:p>
        </p:txBody>
      </p:sp>
      <p:sp>
        <p:nvSpPr>
          <p:cNvPr id="7" name="Alt Bilgi Yer Tutucusu 4">
            <a:extLst>
              <a:ext uri="{FF2B5EF4-FFF2-40B4-BE49-F238E27FC236}">
                <a16:creationId xmlns:a16="http://schemas.microsoft.com/office/drawing/2014/main" id="{02B28C30-ECAD-8A28-7606-BB248FC73E4F}"/>
              </a:ext>
            </a:extLst>
          </p:cNvPr>
          <p:cNvSpPr>
            <a:spLocks noGrp="1"/>
          </p:cNvSpPr>
          <p:nvPr>
            <p:ph type="ftr" sz="quarter" idx="11"/>
          </p:nvPr>
        </p:nvSpPr>
        <p:spPr>
          <a:xfrm>
            <a:off x="1644316" y="6356350"/>
            <a:ext cx="8903368" cy="365125"/>
          </a:xfrm>
        </p:spPr>
        <p:txBody>
          <a:bodyPr/>
          <a:lstStyle/>
          <a:p>
            <a:r>
              <a:rPr lang="tr-TR" dirty="0"/>
              <a:t>T.C. Sağlık Bakanlığı, Türkiye Halk Sağlığı Kurumu (2014). Türkiye Diyabet Programı (2015-2020). Ankara. Yayın </a:t>
            </a:r>
            <a:r>
              <a:rPr lang="tr-TR" dirty="0" err="1"/>
              <a:t>no</a:t>
            </a:r>
            <a:r>
              <a:rPr lang="tr-TR" dirty="0"/>
              <a:t>: 816.</a:t>
            </a:r>
            <a:endParaRPr lang="en-US" dirty="0"/>
          </a:p>
        </p:txBody>
      </p:sp>
    </p:spTree>
    <p:extLst>
      <p:ext uri="{BB962C8B-B14F-4D97-AF65-F5344CB8AC3E}">
        <p14:creationId xmlns:p14="http://schemas.microsoft.com/office/powerpoint/2010/main" val="3563044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0FA79F-6411-D518-4747-5E3B95FE228A}"/>
              </a:ext>
            </a:extLst>
          </p:cNvPr>
          <p:cNvSpPr>
            <a:spLocks noGrp="1"/>
          </p:cNvSpPr>
          <p:nvPr>
            <p:ph type="title"/>
          </p:nvPr>
        </p:nvSpPr>
        <p:spPr>
          <a:xfrm>
            <a:off x="838200" y="365126"/>
            <a:ext cx="10515600" cy="516618"/>
          </a:xfrm>
        </p:spPr>
        <p:txBody>
          <a:bodyPr>
            <a:noAutofit/>
          </a:bodyPr>
          <a:lstStyle/>
          <a:p>
            <a:r>
              <a:rPr lang="tr-TR" sz="3200" i="0" dirty="0"/>
              <a:t>Amaca Yönelik Stratejiler</a:t>
            </a:r>
          </a:p>
        </p:txBody>
      </p:sp>
      <p:sp>
        <p:nvSpPr>
          <p:cNvPr id="3" name="İçerik Yer Tutucusu 2">
            <a:extLst>
              <a:ext uri="{FF2B5EF4-FFF2-40B4-BE49-F238E27FC236}">
                <a16:creationId xmlns:a16="http://schemas.microsoft.com/office/drawing/2014/main" id="{4D086CE1-7D27-DC12-D880-EE91E4E9FD2E}"/>
              </a:ext>
            </a:extLst>
          </p:cNvPr>
          <p:cNvSpPr>
            <a:spLocks noGrp="1"/>
          </p:cNvSpPr>
          <p:nvPr>
            <p:ph idx="1"/>
          </p:nvPr>
        </p:nvSpPr>
        <p:spPr>
          <a:xfrm>
            <a:off x="261257" y="881744"/>
            <a:ext cx="11642272" cy="5474605"/>
          </a:xfrm>
        </p:spPr>
        <p:txBody>
          <a:bodyPr>
            <a:normAutofit fontScale="92500"/>
          </a:bodyPr>
          <a:lstStyle/>
          <a:p>
            <a:r>
              <a:rPr lang="tr-TR" sz="2000" dirty="0"/>
              <a:t>Türkiye Diyabet Programı’nın, bilinirliğini, yaygınlığını, ayrıca programa </a:t>
            </a:r>
            <a:r>
              <a:rPr lang="tr-TR" sz="2000" dirty="0">
                <a:solidFill>
                  <a:srgbClr val="FF0000"/>
                </a:solidFill>
              </a:rPr>
              <a:t>katılımı arttırma</a:t>
            </a:r>
            <a:r>
              <a:rPr lang="tr-TR" sz="2000" dirty="0"/>
              <a:t>ya yönelik faaliyetler düzenlenmesi, </a:t>
            </a:r>
          </a:p>
          <a:p>
            <a:r>
              <a:rPr lang="tr-TR" sz="2000" dirty="0"/>
              <a:t>Diyabet ve komplikasyonlarına ilişkin </a:t>
            </a:r>
            <a:r>
              <a:rPr lang="tr-TR" sz="2000" dirty="0">
                <a:solidFill>
                  <a:srgbClr val="FF0000"/>
                </a:solidFill>
              </a:rPr>
              <a:t>mevcut durumu tespit </a:t>
            </a:r>
            <a:r>
              <a:rPr lang="tr-TR" sz="2000" dirty="0"/>
              <a:t>etmeye yönelik araştırmaların standardize edilmesi ve desteklenmesi, </a:t>
            </a:r>
          </a:p>
          <a:p>
            <a:r>
              <a:rPr lang="tr-TR" sz="2000" dirty="0"/>
              <a:t>Diyabetli bireylere hizmet sunumuna yönelik </a:t>
            </a:r>
            <a:r>
              <a:rPr lang="tr-TR" sz="2000" dirty="0">
                <a:solidFill>
                  <a:srgbClr val="FF0000"/>
                </a:solidFill>
              </a:rPr>
              <a:t>personel ihtiyaçları</a:t>
            </a:r>
            <a:r>
              <a:rPr lang="tr-TR" sz="2000" dirty="0"/>
              <a:t>nın belirlenmesi ve giderilmesi, </a:t>
            </a:r>
          </a:p>
          <a:p>
            <a:r>
              <a:rPr lang="tr-TR" sz="2000" dirty="0"/>
              <a:t>Epidemiyolojik veri üretilmesini sağlayacak mevzuat düzenlemelerinin yapılması ve ilgili kılavuzlar oluşturmak suretiyle epidemiyolojik diyabet </a:t>
            </a:r>
            <a:r>
              <a:rPr lang="tr-TR" sz="2000" dirty="0">
                <a:solidFill>
                  <a:srgbClr val="FF0000"/>
                </a:solidFill>
              </a:rPr>
              <a:t>verilerin</a:t>
            </a:r>
            <a:r>
              <a:rPr lang="tr-TR" sz="2000" dirty="0"/>
              <a:t>in izlenmesinde </a:t>
            </a:r>
            <a:r>
              <a:rPr lang="tr-TR" sz="2000" dirty="0">
                <a:solidFill>
                  <a:srgbClr val="FF0000"/>
                </a:solidFill>
              </a:rPr>
              <a:t>standardizasyon</a:t>
            </a:r>
            <a:r>
              <a:rPr lang="tr-TR" sz="2000" dirty="0"/>
              <a:t>un sağlanması, </a:t>
            </a:r>
          </a:p>
          <a:p>
            <a:r>
              <a:rPr lang="tr-TR" sz="2000" dirty="0"/>
              <a:t>Türkiye Diyabet Programı’nın, </a:t>
            </a:r>
            <a:r>
              <a:rPr lang="tr-TR" sz="2000" dirty="0">
                <a:solidFill>
                  <a:srgbClr val="FF0000"/>
                </a:solidFill>
              </a:rPr>
              <a:t>Türkiye Sağlıklı Beslenme ve Hareketli Hayat Programı (2014-2017) ile uyum</a:t>
            </a:r>
            <a:r>
              <a:rPr lang="tr-TR" sz="2000" dirty="0"/>
              <a:t>unun sağlanması, </a:t>
            </a:r>
          </a:p>
          <a:p>
            <a:r>
              <a:rPr lang="tr-TR" sz="2000" dirty="0"/>
              <a:t>Diyabetin standart bakımı için gereken tüm tedavi eğitim ve danışmalık hizmetlerinin ve izlem ihtiyaçlarının sosyal güvenlik şemsiyesi altına alınarak, </a:t>
            </a:r>
            <a:r>
              <a:rPr lang="tr-TR" sz="2000" dirty="0">
                <a:solidFill>
                  <a:srgbClr val="FF0000"/>
                </a:solidFill>
              </a:rPr>
              <a:t>hizmete erişim</a:t>
            </a:r>
            <a:r>
              <a:rPr lang="tr-TR" sz="2000" dirty="0"/>
              <a:t>in sağlanması, </a:t>
            </a:r>
          </a:p>
          <a:p>
            <a:r>
              <a:rPr lang="tr-TR" sz="2000" dirty="0"/>
              <a:t>Diyabete yönelik sağlık hizmetlerinin </a:t>
            </a:r>
            <a:r>
              <a:rPr lang="tr-TR" sz="2000" dirty="0">
                <a:solidFill>
                  <a:srgbClr val="FF0000"/>
                </a:solidFill>
              </a:rPr>
              <a:t>maliyet analizleri</a:t>
            </a:r>
            <a:r>
              <a:rPr lang="tr-TR" sz="2000" dirty="0"/>
              <a:t>nin düzenli olarak yapılmasının sağlanması, </a:t>
            </a:r>
          </a:p>
          <a:p>
            <a:r>
              <a:rPr lang="tr-TR" sz="2000" dirty="0"/>
              <a:t>Diyabet </a:t>
            </a:r>
            <a:r>
              <a:rPr lang="tr-TR" sz="2000" dirty="0">
                <a:solidFill>
                  <a:srgbClr val="FF0000"/>
                </a:solidFill>
              </a:rPr>
              <a:t>tanı, tedavi ve izleminde standardizasyon</a:t>
            </a:r>
            <a:r>
              <a:rPr lang="tr-TR" sz="2000" dirty="0"/>
              <a:t>un sağlanması, </a:t>
            </a:r>
          </a:p>
          <a:p>
            <a:r>
              <a:rPr lang="tr-TR" sz="2000" dirty="0">
                <a:solidFill>
                  <a:srgbClr val="FF0000"/>
                </a:solidFill>
              </a:rPr>
              <a:t>Gebelik diyabeti</a:t>
            </a:r>
            <a:r>
              <a:rPr lang="tr-TR" sz="2000" dirty="0"/>
              <a:t>nde tanı, tedavi ve izlem </a:t>
            </a:r>
            <a:r>
              <a:rPr lang="tr-TR" sz="2000" dirty="0">
                <a:solidFill>
                  <a:srgbClr val="FF0000"/>
                </a:solidFill>
              </a:rPr>
              <a:t>standartlarının geliştirilmesi</a:t>
            </a:r>
          </a:p>
        </p:txBody>
      </p:sp>
      <p:sp>
        <p:nvSpPr>
          <p:cNvPr id="4" name="Veri Yer Tutucusu 3">
            <a:extLst>
              <a:ext uri="{FF2B5EF4-FFF2-40B4-BE49-F238E27FC236}">
                <a16:creationId xmlns:a16="http://schemas.microsoft.com/office/drawing/2014/main" id="{5B908CC9-BAF1-149F-D98A-45AB3B07F432}"/>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BFF566F-0E4B-97A6-3520-D35B13D6EB30}"/>
              </a:ext>
            </a:extLst>
          </p:cNvPr>
          <p:cNvSpPr>
            <a:spLocks noGrp="1"/>
          </p:cNvSpPr>
          <p:nvPr>
            <p:ph type="sldNum" sz="quarter" idx="12"/>
          </p:nvPr>
        </p:nvSpPr>
        <p:spPr/>
        <p:txBody>
          <a:bodyPr/>
          <a:lstStyle/>
          <a:p>
            <a:fld id="{51845F5A-061D-4825-9AE9-D7794091C6CF}" type="slidenum">
              <a:rPr lang="en-US" smtClean="0"/>
              <a:t>71</a:t>
            </a:fld>
            <a:endParaRPr lang="en-US"/>
          </a:p>
        </p:txBody>
      </p:sp>
      <p:sp>
        <p:nvSpPr>
          <p:cNvPr id="7" name="Alt Bilgi Yer Tutucusu 4">
            <a:extLst>
              <a:ext uri="{FF2B5EF4-FFF2-40B4-BE49-F238E27FC236}">
                <a16:creationId xmlns:a16="http://schemas.microsoft.com/office/drawing/2014/main" id="{40CD4A9D-EBC1-96FC-414E-41DBFDE3A619}"/>
              </a:ext>
            </a:extLst>
          </p:cNvPr>
          <p:cNvSpPr>
            <a:spLocks noGrp="1"/>
          </p:cNvSpPr>
          <p:nvPr>
            <p:ph type="ftr" sz="quarter" idx="11"/>
          </p:nvPr>
        </p:nvSpPr>
        <p:spPr>
          <a:xfrm>
            <a:off x="1644316" y="6340308"/>
            <a:ext cx="8903368" cy="365125"/>
          </a:xfrm>
        </p:spPr>
        <p:txBody>
          <a:bodyPr/>
          <a:lstStyle/>
          <a:p>
            <a:r>
              <a:rPr lang="tr-TR" dirty="0"/>
              <a:t>T.C. Sağlık Bakanlığı, Türkiye Halk Sağlığı Kurumu (2014). Türkiye Diyabet Programı (2015-2020). Ankara. Yayın </a:t>
            </a:r>
            <a:r>
              <a:rPr lang="tr-TR" dirty="0" err="1"/>
              <a:t>no</a:t>
            </a:r>
            <a:r>
              <a:rPr lang="tr-TR" dirty="0"/>
              <a:t>: 816.</a:t>
            </a:r>
            <a:endParaRPr lang="en-US" dirty="0"/>
          </a:p>
        </p:txBody>
      </p:sp>
    </p:spTree>
    <p:extLst>
      <p:ext uri="{BB962C8B-B14F-4D97-AF65-F5344CB8AC3E}">
        <p14:creationId xmlns:p14="http://schemas.microsoft.com/office/powerpoint/2010/main" val="30349163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5762F7-C871-DD0E-28B0-E5C4D22053A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77AD4FF-8C4E-F0C9-840A-681B32F397E6}"/>
              </a:ext>
            </a:extLst>
          </p:cNvPr>
          <p:cNvSpPr>
            <a:spLocks noGrp="1"/>
          </p:cNvSpPr>
          <p:nvPr>
            <p:ph idx="1"/>
          </p:nvPr>
        </p:nvSpPr>
        <p:spPr>
          <a:xfrm>
            <a:off x="587829" y="2011680"/>
            <a:ext cx="10956471" cy="4344670"/>
          </a:xfrm>
        </p:spPr>
        <p:txBody>
          <a:bodyPr>
            <a:normAutofit/>
          </a:bodyPr>
          <a:lstStyle/>
          <a:p>
            <a:pPr algn="just"/>
            <a:r>
              <a:rPr lang="tr-TR" sz="2000" b="1" dirty="0"/>
              <a:t>Amaç II. </a:t>
            </a:r>
            <a:r>
              <a:rPr lang="tr-TR" sz="2000" u="sng" dirty="0"/>
              <a:t>Diyabetin Önlenmesini ve Erken Tanı Konmasını Sağlamak </a:t>
            </a:r>
          </a:p>
          <a:p>
            <a:pPr marL="0" indent="0" algn="just">
              <a:buNone/>
            </a:pPr>
            <a:r>
              <a:rPr lang="tr-TR" sz="2000" dirty="0"/>
              <a:t>Risk gruplarında ve </a:t>
            </a:r>
            <a:r>
              <a:rPr lang="tr-TR" sz="2000" dirty="0" err="1"/>
              <a:t>prediyabetli</a:t>
            </a:r>
            <a:r>
              <a:rPr lang="tr-TR" sz="2000" dirty="0"/>
              <a:t> bireylerde periyodik muayene ve hekim kontrolü ile yaşam tarzı değişikliği diyabeti önlemekte veya geciktirmektedir. Diyabetin erken tanısı, tedavi etkinliğini dramatik oranda arttırırken, diyabete bağlı gelişen komplikasyonları ciddi oranda azaltmaktadır. Bu konuda hem risk grupları ve hastaların hem de sağlık hizmeti veren grupların eğitilmesi önemlidir. </a:t>
            </a:r>
          </a:p>
          <a:p>
            <a:pPr algn="just"/>
            <a:r>
              <a:rPr lang="tr-TR" sz="2000" b="1" dirty="0"/>
              <a:t>Amaç III. </a:t>
            </a:r>
            <a:r>
              <a:rPr lang="tr-TR" sz="2000" u="sng" dirty="0"/>
              <a:t>Diyabet ve Komplikasyonlarının Etkin Tedavisini Sağlamak</a:t>
            </a:r>
          </a:p>
          <a:p>
            <a:pPr marL="0" indent="0" algn="just">
              <a:buNone/>
            </a:pPr>
            <a:r>
              <a:rPr lang="tr-TR" sz="2000" dirty="0"/>
              <a:t>Diyabet ve komplikasyonlarının etkin tedavisi için uluslararası rehberler de kaynak alınarak ulusal düzeyde tanı, tedavi ve izlem standartları oluşturulmalı ve uygulanması sağlanmalıdır. Diyabetli bireylerin eğitimi, sağlıklı yaşam tarzı programlarına alınması, periyodik muayenelerinin ve tedavilerinin uygun bir şekilde yapılması için ilgili kurum ve kuruluşlarca gerekli altyapı oluşturulmalıdır.</a:t>
            </a:r>
          </a:p>
        </p:txBody>
      </p:sp>
      <p:sp>
        <p:nvSpPr>
          <p:cNvPr id="4" name="Veri Yer Tutucusu 3">
            <a:extLst>
              <a:ext uri="{FF2B5EF4-FFF2-40B4-BE49-F238E27FC236}">
                <a16:creationId xmlns:a16="http://schemas.microsoft.com/office/drawing/2014/main" id="{475E318F-6ACD-35F8-EAF4-929C962B8A48}"/>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244B7D8F-63EC-5D38-6DAB-1E1B26639129}"/>
              </a:ext>
            </a:extLst>
          </p:cNvPr>
          <p:cNvSpPr>
            <a:spLocks noGrp="1"/>
          </p:cNvSpPr>
          <p:nvPr>
            <p:ph type="sldNum" sz="quarter" idx="12"/>
          </p:nvPr>
        </p:nvSpPr>
        <p:spPr/>
        <p:txBody>
          <a:bodyPr/>
          <a:lstStyle/>
          <a:p>
            <a:fld id="{51845F5A-061D-4825-9AE9-D7794091C6CF}" type="slidenum">
              <a:rPr lang="en-US" smtClean="0"/>
              <a:t>72</a:t>
            </a:fld>
            <a:endParaRPr lang="en-US"/>
          </a:p>
        </p:txBody>
      </p:sp>
      <p:sp>
        <p:nvSpPr>
          <p:cNvPr id="7" name="Alt Bilgi Yer Tutucusu 4">
            <a:extLst>
              <a:ext uri="{FF2B5EF4-FFF2-40B4-BE49-F238E27FC236}">
                <a16:creationId xmlns:a16="http://schemas.microsoft.com/office/drawing/2014/main" id="{C36ADA97-D42F-C196-2008-2672B5431DF7}"/>
              </a:ext>
            </a:extLst>
          </p:cNvPr>
          <p:cNvSpPr>
            <a:spLocks noGrp="1"/>
          </p:cNvSpPr>
          <p:nvPr>
            <p:ph type="ftr" sz="quarter" idx="11"/>
          </p:nvPr>
        </p:nvSpPr>
        <p:spPr>
          <a:xfrm>
            <a:off x="1644316" y="6356350"/>
            <a:ext cx="8903368" cy="365125"/>
          </a:xfrm>
        </p:spPr>
        <p:txBody>
          <a:bodyPr/>
          <a:lstStyle/>
          <a:p>
            <a:r>
              <a:rPr lang="tr-TR" dirty="0"/>
              <a:t>T.C. Sağlık Bakanlığı, Türkiye Halk Sağlığı Kurumu (2014). Türkiye Diyabet Programı (2015-2020). Ankara. Yayın </a:t>
            </a:r>
            <a:r>
              <a:rPr lang="tr-TR" dirty="0" err="1"/>
              <a:t>no</a:t>
            </a:r>
            <a:r>
              <a:rPr lang="tr-TR" dirty="0"/>
              <a:t>: 816.</a:t>
            </a:r>
            <a:endParaRPr lang="en-US" dirty="0"/>
          </a:p>
        </p:txBody>
      </p:sp>
    </p:spTree>
    <p:extLst>
      <p:ext uri="{BB962C8B-B14F-4D97-AF65-F5344CB8AC3E}">
        <p14:creationId xmlns:p14="http://schemas.microsoft.com/office/powerpoint/2010/main" val="2167467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6C523D-BEAE-B90F-1180-30625B4E1A0B}"/>
              </a:ext>
            </a:extLst>
          </p:cNvPr>
          <p:cNvSpPr>
            <a:spLocks noGrp="1"/>
          </p:cNvSpPr>
          <p:nvPr>
            <p:ph idx="1"/>
          </p:nvPr>
        </p:nvSpPr>
        <p:spPr>
          <a:xfrm>
            <a:off x="838200" y="1191986"/>
            <a:ext cx="10515600" cy="4980215"/>
          </a:xfrm>
        </p:spPr>
        <p:txBody>
          <a:bodyPr>
            <a:normAutofit/>
          </a:bodyPr>
          <a:lstStyle/>
          <a:p>
            <a:pPr algn="just"/>
            <a:r>
              <a:rPr lang="tr-TR" sz="2000" b="1" dirty="0"/>
              <a:t>Amaç IV. </a:t>
            </a:r>
            <a:r>
              <a:rPr lang="tr-TR" sz="2000" u="sng" dirty="0"/>
              <a:t>Çocukluk Çağında Diyabet Bakım ve Tedavisinin Geliştirilmesi, Tip 2 Diyabet ve Obezitenin Önlenmesi</a:t>
            </a:r>
          </a:p>
          <a:p>
            <a:pPr marL="0" indent="0" algn="just">
              <a:buNone/>
            </a:pPr>
            <a:r>
              <a:rPr lang="tr-TR" sz="2000" dirty="0"/>
              <a:t>Çocukluk çağı, 0-18 yaşı kapsamakta ve bu yaş grubunda görülen diyabet vakalarının büyük çoğunluğunu tip 1 diyabet oluşturmaktadır. Bu yaş grubunun farklı özellikleri nedeniyle ilgili stratejiler ve hedefler program içinde ayrı bir başlık altında toplanmıştır.</a:t>
            </a:r>
          </a:p>
          <a:p>
            <a:pPr algn="just"/>
            <a:r>
              <a:rPr lang="tr-TR" sz="2000" b="1" dirty="0"/>
              <a:t>Amaç V. </a:t>
            </a:r>
            <a:r>
              <a:rPr lang="tr-TR" sz="2000" u="sng" dirty="0"/>
              <a:t>Diyabetin ve Diyabet Programı’nın Etkin İzlenmesi ve Değerlendirilmesi</a:t>
            </a:r>
            <a:endParaRPr lang="tr-TR" sz="2000" dirty="0"/>
          </a:p>
          <a:p>
            <a:pPr marL="0" indent="0" algn="just">
              <a:buNone/>
            </a:pPr>
            <a:r>
              <a:rPr lang="tr-TR" sz="2000" dirty="0"/>
              <a:t>Diyabetin etkin yönetimi ve diyabet ile ilgili rasyonel politikalar geliştirilebilmesi amacıyla, ülke genelinde diyabetin izlenebileceği ve değerlendirmesinin yapılabileceği </a:t>
            </a:r>
            <a:r>
              <a:rPr lang="tr-TR" sz="2000" dirty="0">
                <a:solidFill>
                  <a:srgbClr val="00B050"/>
                </a:solidFill>
              </a:rPr>
              <a:t>‘Diyabet Gözlemevi’</a:t>
            </a:r>
            <a:r>
              <a:rPr lang="tr-TR" sz="2000" dirty="0"/>
              <a:t> kurulmalıdır. Bu gözlemevi bireyler bazında diyabetin seyrinin hekim tarafından izlenmesini kolaylaştıracak ve karar vericiler düzeyinde diyabet politikaları geliştirilmesine hizmet edecektir. Ayrıca ‘Türkiye Diyabet Programı’nın izleme ve değerlendirilmesi yapılmalı ve programın etkinliğinin izlenerek ilgili kurum ve kuruluşlara ilerleme raporları sunulmalıdır.</a:t>
            </a:r>
          </a:p>
        </p:txBody>
      </p:sp>
      <p:sp>
        <p:nvSpPr>
          <p:cNvPr id="4" name="Veri Yer Tutucusu 3">
            <a:extLst>
              <a:ext uri="{FF2B5EF4-FFF2-40B4-BE49-F238E27FC236}">
                <a16:creationId xmlns:a16="http://schemas.microsoft.com/office/drawing/2014/main" id="{3A6C35CD-81AE-737B-C265-1048C27A25E7}"/>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2FD228CC-DEBB-24E5-90B7-BFF3871D189E}"/>
              </a:ext>
            </a:extLst>
          </p:cNvPr>
          <p:cNvSpPr>
            <a:spLocks noGrp="1"/>
          </p:cNvSpPr>
          <p:nvPr>
            <p:ph type="ftr" sz="quarter" idx="11"/>
          </p:nvPr>
        </p:nvSpPr>
        <p:spPr>
          <a:xfrm>
            <a:off x="1644316" y="6356350"/>
            <a:ext cx="8903368" cy="365125"/>
          </a:xfrm>
        </p:spPr>
        <p:txBody>
          <a:bodyPr/>
          <a:lstStyle/>
          <a:p>
            <a:r>
              <a:rPr lang="tr-TR" dirty="0"/>
              <a:t>T.C. Sağlık Bakanlığı, Türkiye Halk Sağlığı Kurumu (2014). Türkiye Diyabet Programı (2015-2020). Ankara. Yayın </a:t>
            </a:r>
            <a:r>
              <a:rPr lang="tr-TR" dirty="0" err="1"/>
              <a:t>no</a:t>
            </a:r>
            <a:r>
              <a:rPr lang="tr-TR" dirty="0"/>
              <a:t>: 816.</a:t>
            </a:r>
            <a:endParaRPr lang="en-US" dirty="0"/>
          </a:p>
        </p:txBody>
      </p:sp>
      <p:sp>
        <p:nvSpPr>
          <p:cNvPr id="6" name="Slayt Numarası Yer Tutucusu 5">
            <a:extLst>
              <a:ext uri="{FF2B5EF4-FFF2-40B4-BE49-F238E27FC236}">
                <a16:creationId xmlns:a16="http://schemas.microsoft.com/office/drawing/2014/main" id="{1AFB6D40-944F-8C76-B7CF-8944C454363D}"/>
              </a:ext>
            </a:extLst>
          </p:cNvPr>
          <p:cNvSpPr>
            <a:spLocks noGrp="1"/>
          </p:cNvSpPr>
          <p:nvPr>
            <p:ph type="sldNum" sz="quarter" idx="12"/>
          </p:nvPr>
        </p:nvSpPr>
        <p:spPr/>
        <p:txBody>
          <a:bodyPr/>
          <a:lstStyle/>
          <a:p>
            <a:fld id="{51845F5A-061D-4825-9AE9-D7794091C6CF}" type="slidenum">
              <a:rPr lang="en-US" smtClean="0"/>
              <a:t>73</a:t>
            </a:fld>
            <a:endParaRPr lang="en-US"/>
          </a:p>
        </p:txBody>
      </p:sp>
    </p:spTree>
    <p:extLst>
      <p:ext uri="{BB962C8B-B14F-4D97-AF65-F5344CB8AC3E}">
        <p14:creationId xmlns:p14="http://schemas.microsoft.com/office/powerpoint/2010/main" val="20028366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2F926A-2959-A739-380B-38A3D2B66327}"/>
              </a:ext>
            </a:extLst>
          </p:cNvPr>
          <p:cNvSpPr>
            <a:spLocks noGrp="1"/>
          </p:cNvSpPr>
          <p:nvPr>
            <p:ph type="title"/>
          </p:nvPr>
        </p:nvSpPr>
        <p:spPr>
          <a:xfrm>
            <a:off x="5078852" y="250825"/>
            <a:ext cx="6477000" cy="1325563"/>
          </a:xfrm>
        </p:spPr>
        <p:txBody>
          <a:bodyPr>
            <a:noAutofit/>
          </a:bodyPr>
          <a:lstStyle/>
          <a:p>
            <a:pPr algn="ctr"/>
            <a:r>
              <a:rPr lang="tr-TR" sz="3200" dirty="0"/>
              <a:t>Türkiye Böbrek Hastalıkları Önleme ve Kontrol Programı 2018-2023</a:t>
            </a:r>
          </a:p>
        </p:txBody>
      </p:sp>
      <p:pic>
        <p:nvPicPr>
          <p:cNvPr id="8" name="İçerik Yer Tutucusu 7">
            <a:extLst>
              <a:ext uri="{FF2B5EF4-FFF2-40B4-BE49-F238E27FC236}">
                <a16:creationId xmlns:a16="http://schemas.microsoft.com/office/drawing/2014/main" id="{7EC03145-0351-B783-7520-D25D2DA39D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400" y="78171"/>
            <a:ext cx="4720400" cy="6701657"/>
          </a:xfrm>
        </p:spPr>
      </p:pic>
      <p:sp>
        <p:nvSpPr>
          <p:cNvPr id="5" name="Alt Bilgi Yer Tutucusu 4">
            <a:extLst>
              <a:ext uri="{FF2B5EF4-FFF2-40B4-BE49-F238E27FC236}">
                <a16:creationId xmlns:a16="http://schemas.microsoft.com/office/drawing/2014/main" id="{A3C7867F-62F7-F16E-24C9-D9744F7932D8}"/>
              </a:ext>
            </a:extLst>
          </p:cNvPr>
          <p:cNvSpPr>
            <a:spLocks noGrp="1"/>
          </p:cNvSpPr>
          <p:nvPr>
            <p:ph type="ftr" sz="quarter" idx="11"/>
          </p:nvPr>
        </p:nvSpPr>
        <p:spPr>
          <a:xfrm>
            <a:off x="5588188" y="6250262"/>
            <a:ext cx="5765612" cy="361449"/>
          </a:xfrm>
        </p:spPr>
        <p:txBody>
          <a:bodyPr/>
          <a:lstStyle/>
          <a:p>
            <a:r>
              <a:rPr lang="tr-TR" dirty="0"/>
              <a:t>T.C. Sağlık Bakanlığı (2018). Türkiye Böbrek Hastalıkları Önleme ve Kontrol Programı 2018-2023. Ankara.</a:t>
            </a:r>
            <a:endParaRPr lang="en-US" dirty="0"/>
          </a:p>
        </p:txBody>
      </p:sp>
      <p:sp>
        <p:nvSpPr>
          <p:cNvPr id="6" name="Slayt Numarası Yer Tutucusu 5">
            <a:extLst>
              <a:ext uri="{FF2B5EF4-FFF2-40B4-BE49-F238E27FC236}">
                <a16:creationId xmlns:a16="http://schemas.microsoft.com/office/drawing/2014/main" id="{9B335892-CB75-6A62-C2C2-D00BC3A2AC20}"/>
              </a:ext>
            </a:extLst>
          </p:cNvPr>
          <p:cNvSpPr>
            <a:spLocks noGrp="1"/>
          </p:cNvSpPr>
          <p:nvPr>
            <p:ph type="sldNum" sz="quarter" idx="12"/>
          </p:nvPr>
        </p:nvSpPr>
        <p:spPr/>
        <p:txBody>
          <a:bodyPr/>
          <a:lstStyle/>
          <a:p>
            <a:fld id="{51845F5A-061D-4825-9AE9-D7794091C6CF}" type="slidenum">
              <a:rPr lang="en-US" smtClean="0"/>
              <a:t>74</a:t>
            </a:fld>
            <a:endParaRPr lang="en-US"/>
          </a:p>
        </p:txBody>
      </p:sp>
      <p:sp>
        <p:nvSpPr>
          <p:cNvPr id="3" name="Metin kutusu 2">
            <a:extLst>
              <a:ext uri="{FF2B5EF4-FFF2-40B4-BE49-F238E27FC236}">
                <a16:creationId xmlns:a16="http://schemas.microsoft.com/office/drawing/2014/main" id="{533DDC77-31F2-3551-D9E2-94E239C24A84}"/>
              </a:ext>
            </a:extLst>
          </p:cNvPr>
          <p:cNvSpPr txBox="1"/>
          <p:nvPr/>
        </p:nvSpPr>
        <p:spPr>
          <a:xfrm>
            <a:off x="5258133" y="1720261"/>
            <a:ext cx="6095667" cy="4401205"/>
          </a:xfrm>
          <a:prstGeom prst="rect">
            <a:avLst/>
          </a:prstGeom>
          <a:noFill/>
        </p:spPr>
        <p:txBody>
          <a:bodyPr wrap="square" rtlCol="0">
            <a:spAutoFit/>
          </a:bodyPr>
          <a:lstStyle/>
          <a:p>
            <a:pPr marL="342900" indent="-342900" algn="just">
              <a:buFont typeface="Wingdings" panose="05000000000000000000" pitchFamily="2" charset="2"/>
              <a:buChar char="Ø"/>
            </a:pPr>
            <a:r>
              <a:rPr lang="tr-TR" sz="2000" dirty="0"/>
              <a:t>Kronik Böbrek Hastalığı (KBH) dünyada ve ülkemizde önemli bir halk sağlığı sorunudur. </a:t>
            </a:r>
          </a:p>
          <a:p>
            <a:pPr marL="342900" indent="-342900" algn="just">
              <a:buFont typeface="Wingdings" panose="05000000000000000000" pitchFamily="2" charset="2"/>
              <a:buChar char="Ø"/>
            </a:pPr>
            <a:endParaRPr lang="tr-TR" sz="2000" dirty="0"/>
          </a:p>
          <a:p>
            <a:pPr marL="342900" indent="-342900" algn="just">
              <a:buFont typeface="Wingdings" panose="05000000000000000000" pitchFamily="2" charset="2"/>
              <a:buChar char="Ø"/>
            </a:pPr>
            <a:r>
              <a:rPr lang="tr-TR" sz="2000" dirty="0"/>
              <a:t>Diyaliz hastalarında ölüm oranları genel popülasyona göre 10-30 kat daha yüksektir, ölümlerin %50’den fazlası kardiyovasküler olaylara bağlı olarak gelişmektedir. </a:t>
            </a:r>
          </a:p>
          <a:p>
            <a:pPr marL="342900" indent="-342900" algn="just">
              <a:buFont typeface="Wingdings" panose="05000000000000000000" pitchFamily="2" charset="2"/>
              <a:buChar char="Ø"/>
            </a:pPr>
            <a:r>
              <a:rPr lang="tr-TR" sz="2000" dirty="0"/>
              <a:t>KBH erken saptandığında sıklıkla önlenebilir veya ilerlemesi geciktirilebilir olmasına karşın farkındalığı ve erken tanısının düşük olması birçok olguda buna olanak vermemektedir. </a:t>
            </a:r>
          </a:p>
          <a:p>
            <a:pPr marL="342900" indent="-342900" algn="just">
              <a:buFont typeface="Wingdings" panose="05000000000000000000" pitchFamily="2" charset="2"/>
              <a:buChar char="Ø"/>
            </a:pPr>
            <a:endParaRPr lang="tr-TR" sz="2000" dirty="0"/>
          </a:p>
          <a:p>
            <a:pPr marL="342900" indent="-342900" algn="just">
              <a:buFont typeface="Wingdings" panose="05000000000000000000" pitchFamily="2" charset="2"/>
              <a:buChar char="Ø"/>
            </a:pPr>
            <a:r>
              <a:rPr lang="tr-TR" sz="2000" dirty="0"/>
              <a:t>Türkiye’de hastalığın farkındalık oranı %1,6 düzeyindedir.</a:t>
            </a:r>
          </a:p>
        </p:txBody>
      </p:sp>
    </p:spTree>
    <p:extLst>
      <p:ext uri="{BB962C8B-B14F-4D97-AF65-F5344CB8AC3E}">
        <p14:creationId xmlns:p14="http://schemas.microsoft.com/office/powerpoint/2010/main" val="26104484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19CB5102-AF97-416E-8D95-3D74A6933D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63" y="-7980"/>
            <a:ext cx="4908884" cy="6865980"/>
          </a:xfrm>
        </p:spPr>
      </p:pic>
      <p:sp>
        <p:nvSpPr>
          <p:cNvPr id="4" name="Veri Yer Tutucusu 3">
            <a:extLst>
              <a:ext uri="{FF2B5EF4-FFF2-40B4-BE49-F238E27FC236}">
                <a16:creationId xmlns:a16="http://schemas.microsoft.com/office/drawing/2014/main" id="{3169F44A-159A-0671-0FFC-77C4C5424BF0}"/>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DEF78208-EF0A-E2FE-6DFD-E48D8CE1C2B4}"/>
              </a:ext>
            </a:extLst>
          </p:cNvPr>
          <p:cNvSpPr>
            <a:spLocks noGrp="1"/>
          </p:cNvSpPr>
          <p:nvPr>
            <p:ph type="sldNum" sz="quarter" idx="12"/>
          </p:nvPr>
        </p:nvSpPr>
        <p:spPr/>
        <p:txBody>
          <a:bodyPr/>
          <a:lstStyle/>
          <a:p>
            <a:fld id="{51845F5A-061D-4825-9AE9-D7794091C6CF}" type="slidenum">
              <a:rPr lang="en-US" smtClean="0"/>
              <a:t>75</a:t>
            </a:fld>
            <a:endParaRPr lang="en-US"/>
          </a:p>
        </p:txBody>
      </p:sp>
      <p:pic>
        <p:nvPicPr>
          <p:cNvPr id="9" name="Picture 5">
            <a:extLst>
              <a:ext uri="{FF2B5EF4-FFF2-40B4-BE49-F238E27FC236}">
                <a16:creationId xmlns:a16="http://schemas.microsoft.com/office/drawing/2014/main" id="{91FABA95-E03E-F98B-6751-62BB8CB54CE0}"/>
              </a:ext>
            </a:extLst>
          </p:cNvPr>
          <p:cNvPicPr>
            <a:picLocks noChangeAspect="1"/>
          </p:cNvPicPr>
          <p:nvPr/>
        </p:nvPicPr>
        <p:blipFill>
          <a:blip r:embed="rId3"/>
          <a:stretch>
            <a:fillRect/>
          </a:stretch>
        </p:blipFill>
        <p:spPr>
          <a:xfrm>
            <a:off x="4075509" y="770021"/>
            <a:ext cx="7940028" cy="4978995"/>
          </a:xfrm>
          <a:prstGeom prst="rect">
            <a:avLst/>
          </a:prstGeom>
        </p:spPr>
      </p:pic>
    </p:spTree>
    <p:extLst>
      <p:ext uri="{BB962C8B-B14F-4D97-AF65-F5344CB8AC3E}">
        <p14:creationId xmlns:p14="http://schemas.microsoft.com/office/powerpoint/2010/main" val="321026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0BE3BF-4E4E-435A-51AD-FC5B6530D6E3}"/>
              </a:ext>
            </a:extLst>
          </p:cNvPr>
          <p:cNvSpPr>
            <a:spLocks noGrp="1"/>
          </p:cNvSpPr>
          <p:nvPr>
            <p:ph type="title"/>
          </p:nvPr>
        </p:nvSpPr>
        <p:spPr>
          <a:xfrm>
            <a:off x="838200" y="365126"/>
            <a:ext cx="10515600" cy="745218"/>
          </a:xfrm>
        </p:spPr>
        <p:txBody>
          <a:bodyPr/>
          <a:lstStyle/>
          <a:p>
            <a:r>
              <a:rPr lang="tr-TR" i="0" dirty="0"/>
              <a:t>Programın Amacı</a:t>
            </a:r>
          </a:p>
        </p:txBody>
      </p:sp>
      <p:sp>
        <p:nvSpPr>
          <p:cNvPr id="3" name="İçerik Yer Tutucusu 2">
            <a:extLst>
              <a:ext uri="{FF2B5EF4-FFF2-40B4-BE49-F238E27FC236}">
                <a16:creationId xmlns:a16="http://schemas.microsoft.com/office/drawing/2014/main" id="{BC2A80FB-D91C-2D45-2263-162D1AD036E8}"/>
              </a:ext>
            </a:extLst>
          </p:cNvPr>
          <p:cNvSpPr>
            <a:spLocks noGrp="1"/>
          </p:cNvSpPr>
          <p:nvPr>
            <p:ph idx="1"/>
          </p:nvPr>
        </p:nvSpPr>
        <p:spPr>
          <a:xfrm>
            <a:off x="838200" y="1110344"/>
            <a:ext cx="10515600" cy="5061856"/>
          </a:xfrm>
        </p:spPr>
        <p:txBody>
          <a:bodyPr>
            <a:normAutofit fontScale="92500" lnSpcReduction="20000"/>
          </a:bodyPr>
          <a:lstStyle/>
          <a:p>
            <a:r>
              <a:rPr lang="tr-TR" sz="2400" dirty="0"/>
              <a:t>Toplumda böbrek hastalıkları risk faktörlerinin sistematik olarak kontrolünün sağlanması, </a:t>
            </a:r>
          </a:p>
          <a:p>
            <a:r>
              <a:rPr lang="tr-TR" sz="2400" dirty="0"/>
              <a:t>Böbrek hastalıkları için risk altındaki bireylerde hastalığın erken tanısının sağlanması, </a:t>
            </a:r>
          </a:p>
          <a:p>
            <a:r>
              <a:rPr lang="tr-TR" sz="2400" dirty="0"/>
              <a:t>Erken evre böbrek hastalıklarının etkin tedavi ve izlem ile ileri evrelere ilerlemesinin önlenmesi veya yavaşlatılması, renal replasman tedavi gereksiniminin geciktirilmesi, </a:t>
            </a:r>
          </a:p>
          <a:p>
            <a:r>
              <a:rPr lang="tr-TR" sz="2400" dirty="0"/>
              <a:t>Böbrek hastalıklarının acil durumlar ve komplikasyonlar dahil tanı, tedavi ve izleminde standart yaklaşımların belirlenmesi ve uygulanması, </a:t>
            </a:r>
          </a:p>
          <a:p>
            <a:r>
              <a:rPr lang="tr-TR" sz="2400" dirty="0"/>
              <a:t>Hastaların uygun zamanda ve şekilde renal replasman tedavilerine başlatılması, </a:t>
            </a:r>
          </a:p>
          <a:p>
            <a:r>
              <a:rPr lang="tr-TR" sz="2400" dirty="0"/>
              <a:t>Hastaların yaşam sürelerinin uzatılması ve yaşam kalitelerinin iyileştirilmesi, </a:t>
            </a:r>
          </a:p>
          <a:p>
            <a:r>
              <a:rPr lang="tr-TR" sz="2400" dirty="0"/>
              <a:t>Böbrek hastalıklarının sağlık bütçesine yükünün azaltılması, </a:t>
            </a:r>
          </a:p>
          <a:p>
            <a:r>
              <a:rPr lang="tr-TR" sz="2400" dirty="0"/>
              <a:t>Aile, sosyal ve iş/okul yaşamı ile uyumlarının ve ekonomik üretkenliklerinin arttırılması.</a:t>
            </a:r>
          </a:p>
        </p:txBody>
      </p:sp>
      <p:sp>
        <p:nvSpPr>
          <p:cNvPr id="4" name="Veri Yer Tutucusu 3">
            <a:extLst>
              <a:ext uri="{FF2B5EF4-FFF2-40B4-BE49-F238E27FC236}">
                <a16:creationId xmlns:a16="http://schemas.microsoft.com/office/drawing/2014/main" id="{6A31DDBE-AB5B-6662-E646-5B1E2A3C10D4}"/>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48AA3EDB-7ECD-7C33-1F5A-3103DB7F58E6}"/>
              </a:ext>
            </a:extLst>
          </p:cNvPr>
          <p:cNvSpPr>
            <a:spLocks noGrp="1"/>
          </p:cNvSpPr>
          <p:nvPr>
            <p:ph type="sldNum" sz="quarter" idx="12"/>
          </p:nvPr>
        </p:nvSpPr>
        <p:spPr/>
        <p:txBody>
          <a:bodyPr/>
          <a:lstStyle/>
          <a:p>
            <a:fld id="{51845F5A-061D-4825-9AE9-D7794091C6CF}" type="slidenum">
              <a:rPr lang="en-US" smtClean="0"/>
              <a:t>76</a:t>
            </a:fld>
            <a:endParaRPr lang="en-US"/>
          </a:p>
        </p:txBody>
      </p:sp>
      <p:sp>
        <p:nvSpPr>
          <p:cNvPr id="7" name="Alt Bilgi Yer Tutucusu 4">
            <a:extLst>
              <a:ext uri="{FF2B5EF4-FFF2-40B4-BE49-F238E27FC236}">
                <a16:creationId xmlns:a16="http://schemas.microsoft.com/office/drawing/2014/main" id="{FDF676D4-4E46-9DD4-7FF2-60FA4513C7B0}"/>
              </a:ext>
            </a:extLst>
          </p:cNvPr>
          <p:cNvSpPr>
            <a:spLocks noGrp="1"/>
          </p:cNvSpPr>
          <p:nvPr>
            <p:ph type="ftr" sz="quarter" idx="11"/>
          </p:nvPr>
        </p:nvSpPr>
        <p:spPr>
          <a:xfrm>
            <a:off x="1860886" y="6360026"/>
            <a:ext cx="8983578" cy="365125"/>
          </a:xfrm>
        </p:spPr>
        <p:txBody>
          <a:bodyPr/>
          <a:lstStyle/>
          <a:p>
            <a:r>
              <a:rPr lang="tr-TR" dirty="0"/>
              <a:t>T.C. Sağlık Bakanlığı (2018). Türkiye Böbrek Hastalıkları Önleme ve Kontrol Programı 2018-2023. Ankara.</a:t>
            </a:r>
            <a:endParaRPr lang="en-US" dirty="0"/>
          </a:p>
        </p:txBody>
      </p:sp>
    </p:spTree>
    <p:extLst>
      <p:ext uri="{BB962C8B-B14F-4D97-AF65-F5344CB8AC3E}">
        <p14:creationId xmlns:p14="http://schemas.microsoft.com/office/powerpoint/2010/main" val="1681819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118249-9490-4D01-77FE-3AE6175AF50D}"/>
              </a:ext>
            </a:extLst>
          </p:cNvPr>
          <p:cNvSpPr>
            <a:spLocks noGrp="1"/>
          </p:cNvSpPr>
          <p:nvPr>
            <p:ph type="title"/>
          </p:nvPr>
        </p:nvSpPr>
        <p:spPr/>
        <p:txBody>
          <a:bodyPr>
            <a:noAutofit/>
          </a:bodyPr>
          <a:lstStyle/>
          <a:p>
            <a:r>
              <a:rPr lang="tr-TR" sz="3200" dirty="0">
                <a:latin typeface="+mn-lt"/>
              </a:rPr>
              <a:t>Böbrek Hastalıkları Önleme ve Kontrol Programı Başlıca Üç Bileşenden Oluşan Bir Süreçtir </a:t>
            </a:r>
          </a:p>
        </p:txBody>
      </p:sp>
      <p:sp>
        <p:nvSpPr>
          <p:cNvPr id="3" name="İçerik Yer Tutucusu 2">
            <a:extLst>
              <a:ext uri="{FF2B5EF4-FFF2-40B4-BE49-F238E27FC236}">
                <a16:creationId xmlns:a16="http://schemas.microsoft.com/office/drawing/2014/main" id="{C4081802-39D6-DB6B-B995-D81837EC9D25}"/>
              </a:ext>
            </a:extLst>
          </p:cNvPr>
          <p:cNvSpPr>
            <a:spLocks noGrp="1"/>
          </p:cNvSpPr>
          <p:nvPr>
            <p:ph idx="1"/>
          </p:nvPr>
        </p:nvSpPr>
        <p:spPr>
          <a:xfrm>
            <a:off x="838200" y="2011680"/>
            <a:ext cx="10820400" cy="4160520"/>
          </a:xfrm>
        </p:spPr>
        <p:txBody>
          <a:bodyPr>
            <a:normAutofit/>
          </a:bodyPr>
          <a:lstStyle/>
          <a:p>
            <a:pPr marL="0" indent="0" algn="just">
              <a:buNone/>
            </a:pPr>
            <a:r>
              <a:rPr lang="tr-TR" sz="2200" b="1" dirty="0"/>
              <a:t>1. Hastalığın Önlenmesi:</a:t>
            </a:r>
          </a:p>
          <a:p>
            <a:pPr algn="just"/>
            <a:r>
              <a:rPr lang="tr-TR" sz="2200" dirty="0"/>
              <a:t> Tüm topluma yönelik genel önleme yaklaşımları ile risk altındaki kişilere yönelik </a:t>
            </a:r>
            <a:r>
              <a:rPr lang="tr-TR" sz="2200" dirty="0">
                <a:solidFill>
                  <a:srgbClr val="FF0000"/>
                </a:solidFill>
              </a:rPr>
              <a:t>primer önleme </a:t>
            </a:r>
            <a:r>
              <a:rPr lang="tr-TR" sz="2200" dirty="0"/>
              <a:t>yaklaşımlarından oluşur.</a:t>
            </a:r>
          </a:p>
          <a:p>
            <a:pPr marL="514350" indent="-514350" algn="just">
              <a:buAutoNum type="alphaLcParenR"/>
            </a:pPr>
            <a:r>
              <a:rPr lang="tr-TR" sz="2200" u="sng" dirty="0"/>
              <a:t>Tüm Topluma Yönelik Genel Önleme Yaklaşımları:</a:t>
            </a:r>
            <a:r>
              <a:rPr lang="tr-TR" sz="2200" dirty="0"/>
              <a:t> Genel olarak düzenli egzersiz yapmak, sağlıklı beslenmek ve ideal vücut ağırlığını korumak, tuzu azaltmak, yeterli sıvı almak, sigaradan ve aşırı alkol tüketiminden kaçınmak gibi sağlıklı yaşam tarzı değişiklikleri konusunda toplumun eğitiminden oluşur.</a:t>
            </a:r>
          </a:p>
          <a:p>
            <a:pPr marL="0" indent="0" algn="just">
              <a:buNone/>
            </a:pPr>
            <a:r>
              <a:rPr lang="tr-TR" sz="2200" u="sng" dirty="0">
                <a:solidFill>
                  <a:srgbClr val="FF0000"/>
                </a:solidFill>
              </a:rPr>
              <a:t>Böbrek hastalığı gelişimi için en önemli düzeltilebilir risk faktörleri;</a:t>
            </a:r>
            <a:r>
              <a:rPr lang="tr-TR" sz="2200" dirty="0">
                <a:solidFill>
                  <a:srgbClr val="FF0000"/>
                </a:solidFill>
              </a:rPr>
              <a:t> diyabet, hipertansiyon, kalp-damar hastalıkları, obezite, aşırı tuz tüketimi ve sigara alışkanlığıdır. </a:t>
            </a:r>
          </a:p>
        </p:txBody>
      </p:sp>
      <p:sp>
        <p:nvSpPr>
          <p:cNvPr id="4" name="Veri Yer Tutucusu 3">
            <a:extLst>
              <a:ext uri="{FF2B5EF4-FFF2-40B4-BE49-F238E27FC236}">
                <a16:creationId xmlns:a16="http://schemas.microsoft.com/office/drawing/2014/main" id="{437116E9-AAF5-69ED-7223-5F0B2B2B4BA6}"/>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C8583749-EEF2-1AF4-D77D-CFE8F8CF9F40}"/>
              </a:ext>
            </a:extLst>
          </p:cNvPr>
          <p:cNvSpPr>
            <a:spLocks noGrp="1"/>
          </p:cNvSpPr>
          <p:nvPr>
            <p:ph type="sldNum" sz="quarter" idx="12"/>
          </p:nvPr>
        </p:nvSpPr>
        <p:spPr/>
        <p:txBody>
          <a:bodyPr/>
          <a:lstStyle/>
          <a:p>
            <a:fld id="{51845F5A-061D-4825-9AE9-D7794091C6CF}" type="slidenum">
              <a:rPr lang="en-US" smtClean="0"/>
              <a:t>77</a:t>
            </a:fld>
            <a:endParaRPr lang="en-US"/>
          </a:p>
        </p:txBody>
      </p:sp>
      <p:sp>
        <p:nvSpPr>
          <p:cNvPr id="7" name="Alt Bilgi Yer Tutucusu 4">
            <a:extLst>
              <a:ext uri="{FF2B5EF4-FFF2-40B4-BE49-F238E27FC236}">
                <a16:creationId xmlns:a16="http://schemas.microsoft.com/office/drawing/2014/main" id="{31FC20FB-3A55-29D7-36F3-FCB0473ADEDA}"/>
              </a:ext>
            </a:extLst>
          </p:cNvPr>
          <p:cNvSpPr>
            <a:spLocks noGrp="1"/>
          </p:cNvSpPr>
          <p:nvPr>
            <p:ph type="ftr" sz="quarter" idx="11"/>
          </p:nvPr>
        </p:nvSpPr>
        <p:spPr>
          <a:xfrm>
            <a:off x="1860886" y="6360026"/>
            <a:ext cx="8983578" cy="365125"/>
          </a:xfrm>
        </p:spPr>
        <p:txBody>
          <a:bodyPr/>
          <a:lstStyle/>
          <a:p>
            <a:r>
              <a:rPr lang="tr-TR" dirty="0"/>
              <a:t>T.C. Sağlık Bakanlığı (2018). Türkiye Böbrek Hastalıkları Önleme ve Kontrol Programı 2018-2023. Ankara.</a:t>
            </a:r>
            <a:endParaRPr lang="en-US" dirty="0"/>
          </a:p>
        </p:txBody>
      </p:sp>
    </p:spTree>
    <p:extLst>
      <p:ext uri="{BB962C8B-B14F-4D97-AF65-F5344CB8AC3E}">
        <p14:creationId xmlns:p14="http://schemas.microsoft.com/office/powerpoint/2010/main" val="31505592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0C7733-2C63-7298-D61A-1D70A80959E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EF74198-EF3D-EA02-E149-96DAF1481E77}"/>
              </a:ext>
            </a:extLst>
          </p:cNvPr>
          <p:cNvSpPr>
            <a:spLocks noGrp="1"/>
          </p:cNvSpPr>
          <p:nvPr>
            <p:ph idx="1"/>
          </p:nvPr>
        </p:nvSpPr>
        <p:spPr>
          <a:xfrm>
            <a:off x="838200" y="1690688"/>
            <a:ext cx="10515600" cy="4481512"/>
          </a:xfrm>
        </p:spPr>
        <p:txBody>
          <a:bodyPr>
            <a:normAutofit/>
          </a:bodyPr>
          <a:lstStyle/>
          <a:p>
            <a:pPr marL="0" indent="0">
              <a:buNone/>
            </a:pPr>
            <a:r>
              <a:rPr lang="tr-TR" sz="2200" u="sng" dirty="0"/>
              <a:t>b) Risk Altındaki Kişilere Yönelik Primer Önleme yaklaşımı;</a:t>
            </a:r>
            <a:r>
              <a:rPr lang="tr-TR" sz="2200" dirty="0"/>
              <a:t> </a:t>
            </a:r>
          </a:p>
          <a:p>
            <a:r>
              <a:rPr lang="tr-TR" sz="2200" dirty="0"/>
              <a:t>Böbrek hastalığı gelişimi için risk altındaki bireyleri saptamak,</a:t>
            </a:r>
          </a:p>
          <a:p>
            <a:r>
              <a:rPr lang="tr-TR" sz="2200" dirty="0"/>
              <a:t>Böbrek hastalığı riski yüksek hastalıkların etkin izlem ve tedavisi ile böbrek hastalığı gelişimini önlemek, </a:t>
            </a:r>
          </a:p>
          <a:p>
            <a:r>
              <a:rPr lang="tr-TR" sz="2200" dirty="0"/>
              <a:t>Risk altındaki bireylere yapılacak düzenli taramalar ile böbrek hastalığının erken evrede tanısını sağlamak, </a:t>
            </a:r>
          </a:p>
          <a:p>
            <a:r>
              <a:rPr lang="tr-TR" sz="2200" dirty="0"/>
              <a:t>Böbrek hastalığını geri döndürmek veya ilerlemesini engellemek, geciktirmek.</a:t>
            </a:r>
          </a:p>
          <a:p>
            <a:pPr marL="0" indent="0">
              <a:buNone/>
            </a:pPr>
            <a:r>
              <a:rPr lang="tr-TR" sz="2200" u="sng" dirty="0">
                <a:solidFill>
                  <a:srgbClr val="FF0000"/>
                </a:solidFill>
              </a:rPr>
              <a:t>KBH için en yüksek risk grupları; </a:t>
            </a:r>
            <a:r>
              <a:rPr lang="tr-TR" sz="2200" dirty="0">
                <a:solidFill>
                  <a:srgbClr val="FF0000"/>
                </a:solidFill>
              </a:rPr>
              <a:t>diyabet, hipertansiyon, kalp-damar hastalıkları, obezite, ailede böbrek hastalığı varlığı ve ileri yaştır. </a:t>
            </a:r>
          </a:p>
        </p:txBody>
      </p:sp>
      <p:sp>
        <p:nvSpPr>
          <p:cNvPr id="4" name="Veri Yer Tutucusu 3">
            <a:extLst>
              <a:ext uri="{FF2B5EF4-FFF2-40B4-BE49-F238E27FC236}">
                <a16:creationId xmlns:a16="http://schemas.microsoft.com/office/drawing/2014/main" id="{F55F0B7D-1787-511D-840A-1CEF09371DDB}"/>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87EBDE13-AAE9-6A44-9338-A37A4E480A09}"/>
              </a:ext>
            </a:extLst>
          </p:cNvPr>
          <p:cNvSpPr>
            <a:spLocks noGrp="1"/>
          </p:cNvSpPr>
          <p:nvPr>
            <p:ph type="sldNum" sz="quarter" idx="12"/>
          </p:nvPr>
        </p:nvSpPr>
        <p:spPr/>
        <p:txBody>
          <a:bodyPr/>
          <a:lstStyle/>
          <a:p>
            <a:fld id="{51845F5A-061D-4825-9AE9-D7794091C6CF}" type="slidenum">
              <a:rPr lang="en-US" smtClean="0"/>
              <a:t>78</a:t>
            </a:fld>
            <a:endParaRPr lang="en-US"/>
          </a:p>
        </p:txBody>
      </p:sp>
      <p:sp>
        <p:nvSpPr>
          <p:cNvPr id="7" name="Alt Bilgi Yer Tutucusu 4">
            <a:extLst>
              <a:ext uri="{FF2B5EF4-FFF2-40B4-BE49-F238E27FC236}">
                <a16:creationId xmlns:a16="http://schemas.microsoft.com/office/drawing/2014/main" id="{0B03CA4E-10F4-328C-5755-3FE4F2395BFA}"/>
              </a:ext>
            </a:extLst>
          </p:cNvPr>
          <p:cNvSpPr>
            <a:spLocks noGrp="1"/>
          </p:cNvSpPr>
          <p:nvPr>
            <p:ph type="ftr" sz="quarter" idx="11"/>
          </p:nvPr>
        </p:nvSpPr>
        <p:spPr>
          <a:xfrm>
            <a:off x="1860886" y="6360026"/>
            <a:ext cx="8983578" cy="365125"/>
          </a:xfrm>
        </p:spPr>
        <p:txBody>
          <a:bodyPr/>
          <a:lstStyle/>
          <a:p>
            <a:r>
              <a:rPr lang="tr-TR" dirty="0"/>
              <a:t>T.C. Sağlık Bakanlığı (2018). Türkiye Böbrek Hastalıkları Önleme ve Kontrol Programı 2018-2023. Ankara.</a:t>
            </a:r>
            <a:endParaRPr lang="en-US" dirty="0"/>
          </a:p>
        </p:txBody>
      </p:sp>
    </p:spTree>
    <p:extLst>
      <p:ext uri="{BB962C8B-B14F-4D97-AF65-F5344CB8AC3E}">
        <p14:creationId xmlns:p14="http://schemas.microsoft.com/office/powerpoint/2010/main" val="3776050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82BCEB-215D-A19C-747F-9F221D4D884B}"/>
              </a:ext>
            </a:extLst>
          </p:cNvPr>
          <p:cNvSpPr>
            <a:spLocks noGrp="1"/>
          </p:cNvSpPr>
          <p:nvPr>
            <p:ph idx="1"/>
          </p:nvPr>
        </p:nvSpPr>
        <p:spPr/>
        <p:txBody>
          <a:bodyPr>
            <a:normAutofit/>
          </a:bodyPr>
          <a:lstStyle/>
          <a:p>
            <a:pPr marL="0" indent="0">
              <a:buNone/>
            </a:pPr>
            <a:r>
              <a:rPr lang="tr-TR" sz="2200" b="1" dirty="0"/>
              <a:t>2. Hastalığın Kontrolü (Sekonder Korunma) </a:t>
            </a:r>
          </a:p>
          <a:p>
            <a:r>
              <a:rPr lang="tr-TR" sz="2200" dirty="0"/>
              <a:t>Böbrek hastalıklarının farkındalığını ve erken tanısını arttırmak, </a:t>
            </a:r>
          </a:p>
          <a:p>
            <a:r>
              <a:rPr lang="tr-TR" sz="2200" dirty="0"/>
              <a:t>Böbrek hastalığının ileri evrelere ilerlemesini engellemek veya yavaşlatmak, renal replasman tedavisi (RRT) gereksinimini geciktirmek, hastaların morbidite ve mortalitesini azaltmak ve yaşam kalitesini arttırmak, </a:t>
            </a:r>
          </a:p>
          <a:p>
            <a:r>
              <a:rPr lang="tr-TR" sz="2200" dirty="0"/>
              <a:t>Hastaları uygun zamanda ve şekilde </a:t>
            </a:r>
            <a:r>
              <a:rPr lang="tr-TR" sz="2200" dirty="0" err="1"/>
              <a:t>RRT’ye</a:t>
            </a:r>
            <a:r>
              <a:rPr lang="tr-TR" sz="2200" dirty="0"/>
              <a:t> hazırlamaktır.</a:t>
            </a:r>
          </a:p>
        </p:txBody>
      </p:sp>
      <p:sp>
        <p:nvSpPr>
          <p:cNvPr id="4" name="Veri Yer Tutucusu 3">
            <a:extLst>
              <a:ext uri="{FF2B5EF4-FFF2-40B4-BE49-F238E27FC236}">
                <a16:creationId xmlns:a16="http://schemas.microsoft.com/office/drawing/2014/main" id="{DBB2E700-F171-77FA-F88E-BEC3EDCE49C9}"/>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6D9A85A1-3A07-E758-7D67-BA0CBAF1D7D4}"/>
              </a:ext>
            </a:extLst>
          </p:cNvPr>
          <p:cNvSpPr>
            <a:spLocks noGrp="1"/>
          </p:cNvSpPr>
          <p:nvPr>
            <p:ph type="sldNum" sz="quarter" idx="12"/>
          </p:nvPr>
        </p:nvSpPr>
        <p:spPr/>
        <p:txBody>
          <a:bodyPr/>
          <a:lstStyle/>
          <a:p>
            <a:fld id="{51845F5A-061D-4825-9AE9-D7794091C6CF}" type="slidenum">
              <a:rPr lang="en-US" smtClean="0"/>
              <a:t>79</a:t>
            </a:fld>
            <a:endParaRPr lang="en-US"/>
          </a:p>
        </p:txBody>
      </p:sp>
      <p:sp>
        <p:nvSpPr>
          <p:cNvPr id="7" name="Alt Bilgi Yer Tutucusu 4">
            <a:extLst>
              <a:ext uri="{FF2B5EF4-FFF2-40B4-BE49-F238E27FC236}">
                <a16:creationId xmlns:a16="http://schemas.microsoft.com/office/drawing/2014/main" id="{4F9FD229-17FE-2F29-9E88-D597A66D989D}"/>
              </a:ext>
            </a:extLst>
          </p:cNvPr>
          <p:cNvSpPr>
            <a:spLocks noGrp="1"/>
          </p:cNvSpPr>
          <p:nvPr>
            <p:ph type="ftr" sz="quarter" idx="11"/>
          </p:nvPr>
        </p:nvSpPr>
        <p:spPr>
          <a:xfrm>
            <a:off x="1860886" y="6360026"/>
            <a:ext cx="8983578" cy="365125"/>
          </a:xfrm>
        </p:spPr>
        <p:txBody>
          <a:bodyPr/>
          <a:lstStyle/>
          <a:p>
            <a:r>
              <a:rPr lang="tr-TR" dirty="0"/>
              <a:t>T.C. Sağlık Bakanlığı (2018). Türkiye Böbrek Hastalıkları Önleme ve Kontrol Programı 2018-2023. Ankara.</a:t>
            </a:r>
            <a:endParaRPr lang="en-US" dirty="0"/>
          </a:p>
        </p:txBody>
      </p:sp>
    </p:spTree>
    <p:extLst>
      <p:ext uri="{BB962C8B-B14F-4D97-AF65-F5344CB8AC3E}">
        <p14:creationId xmlns:p14="http://schemas.microsoft.com/office/powerpoint/2010/main" val="56048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CE1BD172-8F09-E199-FA51-6E0DA3963FC5}"/>
              </a:ext>
            </a:extLst>
          </p:cNvPr>
          <p:cNvSpPr>
            <a:spLocks noGrp="1"/>
          </p:cNvSpPr>
          <p:nvPr>
            <p:ph type="title"/>
          </p:nvPr>
        </p:nvSpPr>
        <p:spPr/>
        <p:txBody>
          <a:bodyPr/>
          <a:lstStyle/>
          <a:p>
            <a:r>
              <a:rPr lang="tr-TR" dirty="0"/>
              <a:t>Dünyada yürütülen başlıca programlar</a:t>
            </a:r>
          </a:p>
        </p:txBody>
      </p:sp>
      <p:sp>
        <p:nvSpPr>
          <p:cNvPr id="4" name="Veri Yer Tutucusu 3">
            <a:extLst>
              <a:ext uri="{FF2B5EF4-FFF2-40B4-BE49-F238E27FC236}">
                <a16:creationId xmlns:a16="http://schemas.microsoft.com/office/drawing/2014/main" id="{115162CD-AD24-CE5E-9C64-DC63A931D7A0}"/>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76F2983D-5108-3BC4-D739-426C3BF1E54B}"/>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E73FDA47-7F5E-1CFA-9C10-98C5EE90D2FF}"/>
              </a:ext>
            </a:extLst>
          </p:cNvPr>
          <p:cNvSpPr>
            <a:spLocks noGrp="1"/>
          </p:cNvSpPr>
          <p:nvPr>
            <p:ph type="sldNum" sz="quarter" idx="12"/>
          </p:nvPr>
        </p:nvSpPr>
        <p:spPr/>
        <p:txBody>
          <a:bodyPr/>
          <a:lstStyle/>
          <a:p>
            <a:fld id="{51845F5A-061D-4825-9AE9-D7794091C6CF}" type="slidenum">
              <a:rPr lang="en-US" smtClean="0"/>
              <a:t>8</a:t>
            </a:fld>
            <a:endParaRPr lang="en-US"/>
          </a:p>
        </p:txBody>
      </p:sp>
    </p:spTree>
    <p:extLst>
      <p:ext uri="{BB962C8B-B14F-4D97-AF65-F5344CB8AC3E}">
        <p14:creationId xmlns:p14="http://schemas.microsoft.com/office/powerpoint/2010/main" val="42519307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3E7138-EBAC-27F8-A193-E64A254ED735}"/>
              </a:ext>
            </a:extLst>
          </p:cNvPr>
          <p:cNvSpPr>
            <a:spLocks noGrp="1"/>
          </p:cNvSpPr>
          <p:nvPr>
            <p:ph type="title"/>
          </p:nvPr>
        </p:nvSpPr>
        <p:spPr>
          <a:xfrm>
            <a:off x="838200" y="682441"/>
            <a:ext cx="10515600" cy="1325563"/>
          </a:xfrm>
        </p:spPr>
        <p:txBody>
          <a:bodyPr>
            <a:noAutofit/>
          </a:bodyPr>
          <a:lstStyle/>
          <a:p>
            <a:r>
              <a:rPr lang="tr-TR" sz="2400" b="1" i="0" dirty="0">
                <a:latin typeface="+mn-lt"/>
              </a:rPr>
              <a:t>3. Son Dönem Böbrek Yetmezliği (SDBY) Olan Hastalara Yönelik Tersiyer Önleme Yaklaşımları</a:t>
            </a:r>
          </a:p>
        </p:txBody>
      </p:sp>
      <p:sp>
        <p:nvSpPr>
          <p:cNvPr id="3" name="İçerik Yer Tutucusu 2">
            <a:extLst>
              <a:ext uri="{FF2B5EF4-FFF2-40B4-BE49-F238E27FC236}">
                <a16:creationId xmlns:a16="http://schemas.microsoft.com/office/drawing/2014/main" id="{B582BCEB-215D-A19C-747F-9F221D4D884B}"/>
              </a:ext>
            </a:extLst>
          </p:cNvPr>
          <p:cNvSpPr>
            <a:spLocks noGrp="1"/>
          </p:cNvSpPr>
          <p:nvPr>
            <p:ph idx="1"/>
          </p:nvPr>
        </p:nvSpPr>
        <p:spPr/>
        <p:txBody>
          <a:bodyPr>
            <a:normAutofit fontScale="92500"/>
          </a:bodyPr>
          <a:lstStyle/>
          <a:p>
            <a:r>
              <a:rPr lang="tr-TR" sz="2400" dirty="0"/>
              <a:t>Ülkemizde </a:t>
            </a:r>
            <a:r>
              <a:rPr lang="tr-TR" sz="2400" dirty="0" err="1"/>
              <a:t>SDBY’li</a:t>
            </a:r>
            <a:r>
              <a:rPr lang="tr-TR" sz="2400" dirty="0"/>
              <a:t> hastaların tedavisi ile ilgili ana sorunlar; </a:t>
            </a:r>
            <a:r>
              <a:rPr lang="tr-TR" sz="2400" dirty="0">
                <a:solidFill>
                  <a:srgbClr val="FF0000"/>
                </a:solidFill>
              </a:rPr>
              <a:t>özellikle kadavradan olmak üzere böbrek transplantasyonu sayısının yetersizliği</a:t>
            </a:r>
            <a:r>
              <a:rPr lang="tr-TR" sz="2400" dirty="0"/>
              <a:t>, periton diyalizi uygulanan hasta sayısının giderek azalması, diyaliz hastalarında mortalite oranında göreceli bir artış olmasıdır.</a:t>
            </a:r>
          </a:p>
          <a:p>
            <a:r>
              <a:rPr lang="tr-TR" sz="2400" dirty="0"/>
              <a:t>Tersiyer önlemedeki temel amaçlar: </a:t>
            </a:r>
          </a:p>
          <a:p>
            <a:pPr>
              <a:buFont typeface="Wingdings" panose="05000000000000000000" pitchFamily="2" charset="2"/>
              <a:buChar char="Ø"/>
            </a:pPr>
            <a:r>
              <a:rPr lang="tr-TR" sz="2400" dirty="0"/>
              <a:t>Hastaların uygun zamanda ve şekilde </a:t>
            </a:r>
            <a:r>
              <a:rPr lang="tr-TR" sz="2400" dirty="0" err="1"/>
              <a:t>RRT’ne</a:t>
            </a:r>
            <a:r>
              <a:rPr lang="tr-TR" sz="2400" dirty="0"/>
              <a:t> başlatılması.</a:t>
            </a:r>
          </a:p>
          <a:p>
            <a:pPr>
              <a:buFont typeface="Wingdings" panose="05000000000000000000" pitchFamily="2" charset="2"/>
              <a:buChar char="Ø"/>
            </a:pPr>
            <a:r>
              <a:rPr lang="tr-TR" sz="2400" dirty="0"/>
              <a:t>Hastaların morbidite ve mortalitesinin azaltılması ve yaşam kalitesinin arttırılması. </a:t>
            </a:r>
          </a:p>
          <a:p>
            <a:pPr>
              <a:buFont typeface="Wingdings" panose="05000000000000000000" pitchFamily="2" charset="2"/>
              <a:buChar char="Ø"/>
            </a:pPr>
            <a:r>
              <a:rPr lang="tr-TR" sz="2400" dirty="0"/>
              <a:t>Aile, sosyal ve iş/okul yaşamı ile uyumlarının ve ekonomik üretkenliklerinin arttırılması.</a:t>
            </a:r>
          </a:p>
        </p:txBody>
      </p:sp>
      <p:sp>
        <p:nvSpPr>
          <p:cNvPr id="4" name="Veri Yer Tutucusu 3">
            <a:extLst>
              <a:ext uri="{FF2B5EF4-FFF2-40B4-BE49-F238E27FC236}">
                <a16:creationId xmlns:a16="http://schemas.microsoft.com/office/drawing/2014/main" id="{DBB2E700-F171-77FA-F88E-BEC3EDCE49C9}"/>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6D9A85A1-3A07-E758-7D67-BA0CBAF1D7D4}"/>
              </a:ext>
            </a:extLst>
          </p:cNvPr>
          <p:cNvSpPr>
            <a:spLocks noGrp="1"/>
          </p:cNvSpPr>
          <p:nvPr>
            <p:ph type="sldNum" sz="quarter" idx="12"/>
          </p:nvPr>
        </p:nvSpPr>
        <p:spPr/>
        <p:txBody>
          <a:bodyPr/>
          <a:lstStyle/>
          <a:p>
            <a:fld id="{51845F5A-061D-4825-9AE9-D7794091C6CF}" type="slidenum">
              <a:rPr lang="en-US" smtClean="0"/>
              <a:t>80</a:t>
            </a:fld>
            <a:endParaRPr lang="en-US"/>
          </a:p>
        </p:txBody>
      </p:sp>
      <p:sp>
        <p:nvSpPr>
          <p:cNvPr id="7" name="Alt Bilgi Yer Tutucusu 4">
            <a:extLst>
              <a:ext uri="{FF2B5EF4-FFF2-40B4-BE49-F238E27FC236}">
                <a16:creationId xmlns:a16="http://schemas.microsoft.com/office/drawing/2014/main" id="{4F9FD229-17FE-2F29-9E88-D597A66D989D}"/>
              </a:ext>
            </a:extLst>
          </p:cNvPr>
          <p:cNvSpPr>
            <a:spLocks noGrp="1"/>
          </p:cNvSpPr>
          <p:nvPr>
            <p:ph type="ftr" sz="quarter" idx="11"/>
          </p:nvPr>
        </p:nvSpPr>
        <p:spPr>
          <a:xfrm>
            <a:off x="1860886" y="6360026"/>
            <a:ext cx="8983578" cy="365125"/>
          </a:xfrm>
        </p:spPr>
        <p:txBody>
          <a:bodyPr/>
          <a:lstStyle/>
          <a:p>
            <a:r>
              <a:rPr lang="tr-TR" dirty="0"/>
              <a:t>T.C. Sağlık Bakanlığı (2018). Türkiye Böbrek Hastalıkları Önleme ve Kontrol Programı 2018-2023. Ankara.</a:t>
            </a:r>
            <a:endParaRPr lang="en-US" dirty="0"/>
          </a:p>
        </p:txBody>
      </p:sp>
    </p:spTree>
    <p:extLst>
      <p:ext uri="{BB962C8B-B14F-4D97-AF65-F5344CB8AC3E}">
        <p14:creationId xmlns:p14="http://schemas.microsoft.com/office/powerpoint/2010/main" val="30753347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D867E3FD-DE7C-89FA-228C-B581E44D6943}"/>
              </a:ext>
            </a:extLst>
          </p:cNvPr>
          <p:cNvSpPr>
            <a:spLocks noGrp="1"/>
          </p:cNvSpPr>
          <p:nvPr>
            <p:ph type="title"/>
          </p:nvPr>
        </p:nvSpPr>
        <p:spPr/>
        <p:txBody>
          <a:bodyPr>
            <a:normAutofit/>
          </a:bodyPr>
          <a:lstStyle/>
          <a:p>
            <a:r>
              <a:rPr lang="tr-TR" sz="3600" i="0" dirty="0"/>
              <a:t>Türkiye Kronik Hava Yolu Hastalıkları Önleme ve Kontrol Programı</a:t>
            </a:r>
          </a:p>
        </p:txBody>
      </p:sp>
      <p:sp>
        <p:nvSpPr>
          <p:cNvPr id="7" name="İçerik Yer Tutucusu 6">
            <a:extLst>
              <a:ext uri="{FF2B5EF4-FFF2-40B4-BE49-F238E27FC236}">
                <a16:creationId xmlns:a16="http://schemas.microsoft.com/office/drawing/2014/main" id="{61BC1CFB-C1FF-9A39-BB72-2ACDFD9CE4E9}"/>
              </a:ext>
            </a:extLst>
          </p:cNvPr>
          <p:cNvSpPr>
            <a:spLocks noGrp="1"/>
          </p:cNvSpPr>
          <p:nvPr>
            <p:ph idx="1"/>
          </p:nvPr>
        </p:nvSpPr>
        <p:spPr/>
        <p:txBody>
          <a:bodyPr>
            <a:normAutofit/>
          </a:bodyPr>
          <a:lstStyle/>
          <a:p>
            <a:r>
              <a:rPr lang="tr-TR" sz="2400" dirty="0"/>
              <a:t>Kronik solunum hastalıklarının büyük çoğunluğunu (%65) kronik hava yolu hastalıkları (Astım, KOAH) oluşturmaktadır.</a:t>
            </a:r>
          </a:p>
          <a:p>
            <a:r>
              <a:rPr lang="tr-TR" sz="2400" dirty="0"/>
              <a:t>Gerek risk faktörleri, gerekse önlem ve tedavileri konusunda büyük benzerlik gösteren kronik hava yolu hastalıkları, hemen her ülke gibi ülkemizde de morbidite ve mortalitenin en önemli nedenleri arasında yer almakta ve çok ciddi toplumsal ve ekonomik yük oluşturmaktadır.</a:t>
            </a:r>
          </a:p>
        </p:txBody>
      </p:sp>
      <p:sp>
        <p:nvSpPr>
          <p:cNvPr id="3" name="Veri Yer Tutucusu 2">
            <a:extLst>
              <a:ext uri="{FF2B5EF4-FFF2-40B4-BE49-F238E27FC236}">
                <a16:creationId xmlns:a16="http://schemas.microsoft.com/office/drawing/2014/main" id="{2088E1BD-957A-E30D-6F75-F3DC79F5A34C}"/>
              </a:ext>
            </a:extLst>
          </p:cNvPr>
          <p:cNvSpPr>
            <a:spLocks noGrp="1"/>
          </p:cNvSpPr>
          <p:nvPr>
            <p:ph type="dt" sz="half" idx="10"/>
          </p:nvPr>
        </p:nvSpPr>
        <p:spPr/>
        <p:txBody>
          <a:bodyPr/>
          <a:lstStyle/>
          <a:p>
            <a:r>
              <a:rPr lang="tr-TR"/>
              <a:t>30.01.2023</a:t>
            </a:r>
            <a:endParaRPr lang="en-US"/>
          </a:p>
        </p:txBody>
      </p:sp>
      <p:sp>
        <p:nvSpPr>
          <p:cNvPr id="4" name="Alt Bilgi Yer Tutucusu 3">
            <a:extLst>
              <a:ext uri="{FF2B5EF4-FFF2-40B4-BE49-F238E27FC236}">
                <a16:creationId xmlns:a16="http://schemas.microsoft.com/office/drawing/2014/main" id="{CC06F568-2033-206C-CB7C-CBE7949FB75E}"/>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6759067A-E054-D1AF-9DCA-B18AA8EE020A}"/>
              </a:ext>
            </a:extLst>
          </p:cNvPr>
          <p:cNvSpPr>
            <a:spLocks noGrp="1"/>
          </p:cNvSpPr>
          <p:nvPr>
            <p:ph type="sldNum" sz="quarter" idx="12"/>
          </p:nvPr>
        </p:nvSpPr>
        <p:spPr/>
        <p:txBody>
          <a:bodyPr/>
          <a:lstStyle/>
          <a:p>
            <a:fld id="{51845F5A-061D-4825-9AE9-D7794091C6CF}" type="slidenum">
              <a:rPr lang="en-US" smtClean="0"/>
              <a:t>81</a:t>
            </a:fld>
            <a:endParaRPr lang="en-US"/>
          </a:p>
        </p:txBody>
      </p:sp>
    </p:spTree>
    <p:extLst>
      <p:ext uri="{BB962C8B-B14F-4D97-AF65-F5344CB8AC3E}">
        <p14:creationId xmlns:p14="http://schemas.microsoft.com/office/powerpoint/2010/main" val="1622502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270552B6-E4BF-E4D9-CDC7-D628153701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583" y="318834"/>
            <a:ext cx="10395217" cy="6402641"/>
          </a:xfrm>
        </p:spPr>
      </p:pic>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82</a:t>
            </a:fld>
            <a:endParaRPr lang="en-US"/>
          </a:p>
        </p:txBody>
      </p:sp>
      <p:sp>
        <p:nvSpPr>
          <p:cNvPr id="12" name="Ok: Sağ 11">
            <a:extLst>
              <a:ext uri="{FF2B5EF4-FFF2-40B4-BE49-F238E27FC236}">
                <a16:creationId xmlns:a16="http://schemas.microsoft.com/office/drawing/2014/main" id="{DF36EB9F-CEBF-D102-AB1E-1290E942A46D}"/>
              </a:ext>
            </a:extLst>
          </p:cNvPr>
          <p:cNvSpPr/>
          <p:nvPr/>
        </p:nvSpPr>
        <p:spPr>
          <a:xfrm>
            <a:off x="649705" y="4672550"/>
            <a:ext cx="188495" cy="208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19400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7C345-72A0-2984-A7EE-410766BA86D3}"/>
              </a:ext>
            </a:extLst>
          </p:cNvPr>
          <p:cNvSpPr>
            <a:spLocks noGrp="1"/>
          </p:cNvSpPr>
          <p:nvPr>
            <p:ph type="title"/>
          </p:nvPr>
        </p:nvSpPr>
        <p:spPr/>
        <p:txBody>
          <a:bodyPr>
            <a:normAutofit/>
          </a:bodyPr>
          <a:lstStyle/>
          <a:p>
            <a:r>
              <a:rPr lang="tr-TR" sz="3600" i="0" dirty="0"/>
              <a:t>Türkiye Kronik Hava Yolu Hastalıkları Önleme ve Kontrol Programı</a:t>
            </a:r>
          </a:p>
        </p:txBody>
      </p:sp>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506187" y="1690688"/>
            <a:ext cx="11250384" cy="4481512"/>
          </a:xfrm>
        </p:spPr>
        <p:txBody>
          <a:bodyPr>
            <a:normAutofit/>
          </a:bodyPr>
          <a:lstStyle/>
          <a:p>
            <a:r>
              <a:rPr lang="tr-TR" sz="2000" b="1" dirty="0"/>
              <a:t>Kronik Solunum Hastalıklarına Karşı Küresel İşbirliği (Global </a:t>
            </a:r>
            <a:r>
              <a:rPr lang="tr-TR" sz="2000" b="1" dirty="0" err="1"/>
              <a:t>Alliance</a:t>
            </a:r>
            <a:r>
              <a:rPr lang="tr-TR" sz="2000" b="1" dirty="0"/>
              <a:t> </a:t>
            </a:r>
            <a:r>
              <a:rPr lang="tr-TR" sz="2000" b="1" dirty="0" err="1"/>
              <a:t>against</a:t>
            </a:r>
            <a:r>
              <a:rPr lang="tr-TR" sz="2000" b="1" dirty="0"/>
              <a:t> </a:t>
            </a:r>
            <a:r>
              <a:rPr lang="tr-TR" sz="2000" b="1" dirty="0" err="1"/>
              <a:t>Chronic</a:t>
            </a:r>
            <a:r>
              <a:rPr lang="tr-TR" sz="2000" b="1" dirty="0"/>
              <a:t> </a:t>
            </a:r>
            <a:r>
              <a:rPr lang="tr-TR" sz="2000" b="1" dirty="0" err="1"/>
              <a:t>Respiratory</a:t>
            </a:r>
            <a:r>
              <a:rPr lang="tr-TR" sz="2000" b="1" dirty="0"/>
              <a:t> </a:t>
            </a:r>
            <a:r>
              <a:rPr lang="tr-TR" sz="2000" b="1" dirty="0" err="1"/>
              <a:t>Diseases</a:t>
            </a:r>
            <a:r>
              <a:rPr lang="tr-TR" sz="2000" b="1" dirty="0"/>
              <a:t> - </a:t>
            </a:r>
            <a:r>
              <a:rPr lang="tr-TR" sz="2000" b="1" dirty="0">
                <a:solidFill>
                  <a:srgbClr val="FF0000"/>
                </a:solidFill>
              </a:rPr>
              <a:t>GARD</a:t>
            </a:r>
            <a:r>
              <a:rPr lang="tr-TR" sz="2000" dirty="0"/>
              <a:t>) ulusal ve uluslararası kuruluşların gönüllü olarak birleşip </a:t>
            </a:r>
            <a:r>
              <a:rPr lang="tr-TR" sz="2000" i="1" dirty="0"/>
              <a:t>“herkesin özgürce nefes aldığı bir dünya” </a:t>
            </a:r>
            <a:r>
              <a:rPr lang="tr-TR" sz="2000" dirty="0"/>
              <a:t>vizyonu çerçevesinde çalıştığı, DSÖ bünyesinde kurulmuş bir birliktir.</a:t>
            </a:r>
          </a:p>
          <a:p>
            <a:r>
              <a:rPr lang="tr-TR" sz="2000" dirty="0"/>
              <a:t>2005 yılında GARD üyesi olan Türk Toraks Derneği’nden (TTD) sonra 2007 Yılında Türkiye </a:t>
            </a:r>
            <a:r>
              <a:rPr lang="tr-TR" sz="2000" dirty="0" err="1"/>
              <a:t>Allerji</a:t>
            </a:r>
            <a:r>
              <a:rPr lang="tr-TR" sz="2000" dirty="0"/>
              <a:t> ve Klinik </a:t>
            </a:r>
            <a:r>
              <a:rPr lang="tr-TR" sz="2000" dirty="0" err="1"/>
              <a:t>İmmunoloji</a:t>
            </a:r>
            <a:r>
              <a:rPr lang="tr-TR" sz="2000" dirty="0"/>
              <a:t> Derneği de Türkiye’nin ikinci GARD üyesi olmuştur. </a:t>
            </a:r>
          </a:p>
          <a:p>
            <a:r>
              <a:rPr lang="tr-TR" sz="2000" dirty="0"/>
              <a:t>TTD tarafından ülkemizde de GARD uygulamalarının başlatılması girişimleri Sağlık Bakanlığı’nın uygun görüşü ve desteğiyle hayata geçirilmiş ve </a:t>
            </a:r>
            <a:r>
              <a:rPr lang="tr-TR" sz="2000" u="sng" dirty="0"/>
              <a:t>Türkiye Kronik Hava Yolu Hastalıklarını Önleme ve Kontrol Programı hazırlıkları</a:t>
            </a:r>
            <a:r>
              <a:rPr lang="tr-TR" sz="2000" dirty="0"/>
              <a:t>, gerekli komitelerin kurulması ve proje taslağı çalışmaları başlatılmıştır. </a:t>
            </a:r>
          </a:p>
          <a:p>
            <a:r>
              <a:rPr lang="tr-TR" sz="2000" dirty="0"/>
              <a:t>DSÖ; GARD ile uluslararası kuruluşların işbirliğini sağlayarak her ülkenin kendi programları ile GARD içinde sürmekte olan programlar arasında işbirliği oluşturmayı hedeflemektedir.</a:t>
            </a:r>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83</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(2018). </a:t>
            </a:r>
            <a:r>
              <a:rPr lang="tr-TR" sz="1200" dirty="0"/>
              <a:t>Türkiye Kronik Hava Yolu Hastalıkları Önleme ve Kontrol Programı 2018-2023. Ankara.</a:t>
            </a:r>
            <a:endParaRPr lang="en-US" dirty="0"/>
          </a:p>
        </p:txBody>
      </p:sp>
    </p:spTree>
    <p:extLst>
      <p:ext uri="{BB962C8B-B14F-4D97-AF65-F5344CB8AC3E}">
        <p14:creationId xmlns:p14="http://schemas.microsoft.com/office/powerpoint/2010/main" val="18989276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1B594C-C5CC-84B9-4C1B-A948A8404A66}"/>
              </a:ext>
            </a:extLst>
          </p:cNvPr>
          <p:cNvSpPr>
            <a:spLocks noGrp="1"/>
          </p:cNvSpPr>
          <p:nvPr>
            <p:ph type="title"/>
          </p:nvPr>
        </p:nvSpPr>
        <p:spPr>
          <a:xfrm>
            <a:off x="5406188" y="365125"/>
            <a:ext cx="6551256" cy="1325563"/>
          </a:xfrm>
        </p:spPr>
        <p:txBody>
          <a:bodyPr>
            <a:noAutofit/>
          </a:bodyPr>
          <a:lstStyle/>
          <a:p>
            <a:pPr algn="ctr"/>
            <a:r>
              <a:rPr lang="tr-TR" sz="3200" i="0" dirty="0"/>
              <a:t>Türkiye Kronik Hava Yolu Hastalıkları Önleme ve Kontrol Programı 2018-2023</a:t>
            </a:r>
          </a:p>
        </p:txBody>
      </p:sp>
      <p:sp>
        <p:nvSpPr>
          <p:cNvPr id="3" name="İçerik Yer Tutucusu 2">
            <a:extLst>
              <a:ext uri="{FF2B5EF4-FFF2-40B4-BE49-F238E27FC236}">
                <a16:creationId xmlns:a16="http://schemas.microsoft.com/office/drawing/2014/main" id="{63A7C892-4564-B1F2-7755-90D9F4F70768}"/>
              </a:ext>
            </a:extLst>
          </p:cNvPr>
          <p:cNvSpPr>
            <a:spLocks noGrp="1"/>
          </p:cNvSpPr>
          <p:nvPr>
            <p:ph idx="1"/>
          </p:nvPr>
        </p:nvSpPr>
        <p:spPr>
          <a:xfrm>
            <a:off x="5636794" y="1712821"/>
            <a:ext cx="6201420" cy="4780054"/>
          </a:xfrm>
        </p:spPr>
        <p:txBody>
          <a:bodyPr>
            <a:noAutofit/>
          </a:bodyPr>
          <a:lstStyle/>
          <a:p>
            <a:pPr algn="just"/>
            <a:r>
              <a:rPr lang="tr-TR" sz="2000" dirty="0"/>
              <a:t>Kronik hava yolu hastalıklarının (astım ve kronik obstrüktif akciğer hastalığı) gelişimini önlemek, konuyla ilgili koruyucu önlemler geliştirmek, kronik hava yolu hastalıklarının morbidite ve mortalite hızını azaltmak, kronik hava yolu hastalıklarını izlemek, kontrol altına almak ve böylece bu hastalıkların oluşturduğu hastalık ve ekonomik yükü azaltmak </a:t>
            </a:r>
            <a:r>
              <a:rPr lang="tr-TR" sz="2000" u="sng" dirty="0"/>
              <a:t>amacıyla</a:t>
            </a:r>
            <a:r>
              <a:rPr lang="tr-TR" sz="2000" dirty="0"/>
              <a:t> </a:t>
            </a:r>
            <a:r>
              <a:rPr lang="tr-TR" sz="2000" dirty="0">
                <a:solidFill>
                  <a:srgbClr val="FF0000"/>
                </a:solidFill>
              </a:rPr>
              <a:t>“Türkiye Kronik Hava Yolu Hastalıklarını Önleme ve Kontrol Programı (2009-2013) Eylem Planı” </a:t>
            </a:r>
            <a:r>
              <a:rPr lang="tr-TR" sz="2000" dirty="0"/>
              <a:t>hazırlanmıştır. </a:t>
            </a:r>
          </a:p>
          <a:p>
            <a:pPr algn="just"/>
            <a:r>
              <a:rPr lang="tr-TR" sz="2000" dirty="0"/>
              <a:t>Plan </a:t>
            </a:r>
            <a:r>
              <a:rPr lang="tr-TR" sz="2000" b="1" dirty="0"/>
              <a:t>2014 </a:t>
            </a:r>
            <a:r>
              <a:rPr lang="tr-TR" sz="2000" dirty="0"/>
              <a:t>yılında revize edilerek </a:t>
            </a:r>
            <a:r>
              <a:rPr lang="tr-TR" sz="2000" b="1" dirty="0">
                <a:solidFill>
                  <a:srgbClr val="FF0000"/>
                </a:solidFill>
              </a:rPr>
              <a:t>“Türkiye Kronik Hava Yolu Hastalıklarını Önleme ve Kontrol Programı (2014-2017)</a:t>
            </a:r>
            <a:r>
              <a:rPr lang="tr-TR" sz="2000" dirty="0"/>
              <a:t> olarak basılmış ve uygulamaya koyulmuştur.</a:t>
            </a:r>
          </a:p>
        </p:txBody>
      </p:sp>
      <p:sp>
        <p:nvSpPr>
          <p:cNvPr id="6" name="Slayt Numarası Yer Tutucusu 5">
            <a:extLst>
              <a:ext uri="{FF2B5EF4-FFF2-40B4-BE49-F238E27FC236}">
                <a16:creationId xmlns:a16="http://schemas.microsoft.com/office/drawing/2014/main" id="{C3333FFF-2E6A-3B2D-D9B1-98384ED43A07}"/>
              </a:ext>
            </a:extLst>
          </p:cNvPr>
          <p:cNvSpPr>
            <a:spLocks noGrp="1"/>
          </p:cNvSpPr>
          <p:nvPr>
            <p:ph type="sldNum" sz="quarter" idx="12"/>
          </p:nvPr>
        </p:nvSpPr>
        <p:spPr/>
        <p:txBody>
          <a:bodyPr/>
          <a:lstStyle/>
          <a:p>
            <a:fld id="{51845F5A-061D-4825-9AE9-D7794091C6CF}" type="slidenum">
              <a:rPr lang="en-US" smtClean="0"/>
              <a:t>84</a:t>
            </a:fld>
            <a:endParaRPr lang="en-US" dirty="0"/>
          </a:p>
        </p:txBody>
      </p:sp>
      <p:pic>
        <p:nvPicPr>
          <p:cNvPr id="7" name="İçerik Yer Tutucusu 5">
            <a:extLst>
              <a:ext uri="{FF2B5EF4-FFF2-40B4-BE49-F238E27FC236}">
                <a16:creationId xmlns:a16="http://schemas.microsoft.com/office/drawing/2014/main" id="{003786B6-3A02-81F2-1058-F5F18F349428}"/>
              </a:ext>
            </a:extLst>
          </p:cNvPr>
          <p:cNvPicPr>
            <a:picLocks noChangeAspect="1"/>
          </p:cNvPicPr>
          <p:nvPr/>
        </p:nvPicPr>
        <p:blipFill rotWithShape="1">
          <a:blip r:embed="rId2"/>
          <a:srcRect l="4339" r="2141" b="1199"/>
          <a:stretch/>
        </p:blipFill>
        <p:spPr>
          <a:xfrm>
            <a:off x="114300" y="67821"/>
            <a:ext cx="5171938" cy="6722357"/>
          </a:xfrm>
          <a:prstGeom prst="rect">
            <a:avLst/>
          </a:prstGeom>
        </p:spPr>
      </p:pic>
    </p:spTree>
    <p:extLst>
      <p:ext uri="{BB962C8B-B14F-4D97-AF65-F5344CB8AC3E}">
        <p14:creationId xmlns:p14="http://schemas.microsoft.com/office/powerpoint/2010/main" val="47704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7C345-72A0-2984-A7EE-410766BA86D3}"/>
              </a:ext>
            </a:extLst>
          </p:cNvPr>
          <p:cNvSpPr>
            <a:spLocks noGrp="1"/>
          </p:cNvSpPr>
          <p:nvPr>
            <p:ph type="title"/>
          </p:nvPr>
        </p:nvSpPr>
        <p:spPr/>
        <p:txBody>
          <a:bodyPr>
            <a:normAutofit fontScale="90000"/>
          </a:bodyPr>
          <a:lstStyle/>
          <a:p>
            <a:r>
              <a:rPr lang="tr-TR" sz="4000" dirty="0"/>
              <a:t>Türkiye Kronik Hava Yolu Hastalıkları Önleme ve Kontrol Programı 2018-2023</a:t>
            </a:r>
            <a:endParaRPr lang="tr-TR" dirty="0"/>
          </a:p>
        </p:txBody>
      </p:sp>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p:txBody>
          <a:bodyPr>
            <a:normAutofit fontScale="77500" lnSpcReduction="20000"/>
          </a:bodyPr>
          <a:lstStyle/>
          <a:p>
            <a:r>
              <a:rPr lang="tr-TR" dirty="0"/>
              <a:t>Planın </a:t>
            </a:r>
            <a:r>
              <a:rPr lang="tr-TR" b="1" dirty="0"/>
              <a:t>nihai amacı </a:t>
            </a:r>
            <a:r>
              <a:rPr lang="tr-TR" dirty="0"/>
              <a:t>insanların sağlık açısından kalitesi yüksek bir hayat sürdürmelerini sağlamaktır. </a:t>
            </a:r>
          </a:p>
          <a:p>
            <a:r>
              <a:rPr lang="tr-TR" dirty="0"/>
              <a:t>Kronik havayolu hastalıklarının önleme ve kontrolünde; </a:t>
            </a:r>
          </a:p>
          <a:p>
            <a:pPr lvl="1"/>
            <a:r>
              <a:rPr lang="tr-TR" dirty="0"/>
              <a:t>Koruyucu önlemler (kronik hava yolu hastalıkları konusunda toplumu bilgilendirmek, toplumsal farkındalığı arttırmak, başlıca risk faktörleri konusunda olumlu ve kalıcı davranış değişiklikleri oluşturmak için çalışmalar yürütmek) geliştirmek suretiyle kronik hava yolu hastalıklarının (astım ve KOAH) gelişimini önlemek, </a:t>
            </a:r>
          </a:p>
          <a:p>
            <a:pPr lvl="1"/>
            <a:r>
              <a:rPr lang="tr-TR" dirty="0"/>
              <a:t>Hastalıkların erken dönemde saptanması ve ilerlemesinin önlenmesi, </a:t>
            </a:r>
          </a:p>
          <a:p>
            <a:pPr lvl="1"/>
            <a:r>
              <a:rPr lang="tr-TR" dirty="0"/>
              <a:t>Hastalıkların etkin tedavisi, komplikasyonların gelişiminin önlenmesi ve bu hastalıklara yönelik rehabilitasyon hizmetleri sunulması, </a:t>
            </a:r>
          </a:p>
          <a:p>
            <a:pPr lvl="1"/>
            <a:r>
              <a:rPr lang="tr-TR" dirty="0"/>
              <a:t>Kronik hava yolu hastalıklarını izlemek, kontrol altına almak, </a:t>
            </a:r>
          </a:p>
          <a:p>
            <a:pPr lvl="1"/>
            <a:r>
              <a:rPr lang="tr-TR" dirty="0"/>
              <a:t>Kronik hava yolu hastalıklarının morbidite ve mortalite hızını azaltmak, böylece bu hastalıkların oluşturduğu hastalık ve ekonomik yükü azaltmak amaç olarak belirlenmiştir.</a:t>
            </a:r>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85</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(2018). </a:t>
            </a:r>
            <a:r>
              <a:rPr lang="tr-TR" sz="1200" dirty="0"/>
              <a:t>Türkiye Kronik Hava Yolu Hastalıkları Önleme ve Kontrol Programı 2018-2023. Ankara.</a:t>
            </a:r>
            <a:endParaRPr lang="en-US" dirty="0"/>
          </a:p>
        </p:txBody>
      </p:sp>
    </p:spTree>
    <p:extLst>
      <p:ext uri="{BB962C8B-B14F-4D97-AF65-F5344CB8AC3E}">
        <p14:creationId xmlns:p14="http://schemas.microsoft.com/office/powerpoint/2010/main" val="4079240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FCD6A576-6A04-599D-E0AE-195D94E498EB}"/>
              </a:ext>
            </a:extLst>
          </p:cNvPr>
          <p:cNvSpPr>
            <a:spLocks noGrp="1"/>
          </p:cNvSpPr>
          <p:nvPr>
            <p:ph type="title"/>
          </p:nvPr>
        </p:nvSpPr>
        <p:spPr/>
        <p:txBody>
          <a:bodyPr/>
          <a:lstStyle/>
          <a:p>
            <a:r>
              <a:rPr lang="tr-TR" dirty="0"/>
              <a:t>Türkiye Kalp ve Damar Hastalıkları Önleme ve Kontrol Programı</a:t>
            </a:r>
          </a:p>
        </p:txBody>
      </p:sp>
      <p:sp>
        <p:nvSpPr>
          <p:cNvPr id="4" name="Veri Yer Tutucusu 3">
            <a:extLst>
              <a:ext uri="{FF2B5EF4-FFF2-40B4-BE49-F238E27FC236}">
                <a16:creationId xmlns:a16="http://schemas.microsoft.com/office/drawing/2014/main" id="{E97F34EF-6A4B-8B91-DE4D-0C15F6F9AF63}"/>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57EE8B94-3E43-4A6E-490F-5876D24179A9}"/>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5BBE844-B69A-15BB-5A82-1A97B9B966F6}"/>
              </a:ext>
            </a:extLst>
          </p:cNvPr>
          <p:cNvSpPr>
            <a:spLocks noGrp="1"/>
          </p:cNvSpPr>
          <p:nvPr>
            <p:ph type="sldNum" sz="quarter" idx="12"/>
          </p:nvPr>
        </p:nvSpPr>
        <p:spPr/>
        <p:txBody>
          <a:bodyPr/>
          <a:lstStyle/>
          <a:p>
            <a:fld id="{51845F5A-061D-4825-9AE9-D7794091C6CF}" type="slidenum">
              <a:rPr lang="en-US" smtClean="0"/>
              <a:t>86</a:t>
            </a:fld>
            <a:endParaRPr lang="en-US"/>
          </a:p>
        </p:txBody>
      </p:sp>
    </p:spTree>
    <p:extLst>
      <p:ext uri="{BB962C8B-B14F-4D97-AF65-F5344CB8AC3E}">
        <p14:creationId xmlns:p14="http://schemas.microsoft.com/office/powerpoint/2010/main" val="27528751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7C345-72A0-2984-A7EE-410766BA86D3}"/>
              </a:ext>
            </a:extLst>
          </p:cNvPr>
          <p:cNvSpPr>
            <a:spLocks noGrp="1"/>
          </p:cNvSpPr>
          <p:nvPr>
            <p:ph type="title"/>
          </p:nvPr>
        </p:nvSpPr>
        <p:spPr/>
        <p:txBody>
          <a:bodyPr>
            <a:normAutofit/>
          </a:bodyPr>
          <a:lstStyle/>
          <a:p>
            <a:r>
              <a:rPr lang="tr-TR" dirty="0"/>
              <a:t>Türkiye Kalp ve Damar Hastalıkları Önleme ve Kontrol Programı</a:t>
            </a:r>
          </a:p>
        </p:txBody>
      </p:sp>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838200" y="1828800"/>
            <a:ext cx="10515600" cy="4343400"/>
          </a:xfrm>
        </p:spPr>
        <p:txBody>
          <a:bodyPr>
            <a:noAutofit/>
          </a:bodyPr>
          <a:lstStyle/>
          <a:p>
            <a:r>
              <a:rPr lang="tr-TR" sz="2200" dirty="0"/>
              <a:t>BOH içerisinde, kalp ve damar hastalıkları tüm ölüm nedenleri arasında ilk sırada yer almakta, özellikle </a:t>
            </a:r>
            <a:r>
              <a:rPr lang="tr-TR" sz="2200" dirty="0">
                <a:solidFill>
                  <a:srgbClr val="FF0000"/>
                </a:solidFill>
              </a:rPr>
              <a:t>iskemik kalp hastalıkları ve serebrovasküler hastalıklar ilk iki ölüm nedeni</a:t>
            </a:r>
            <a:r>
              <a:rPr lang="tr-TR" sz="2200" dirty="0"/>
              <a:t>ni oluşturmaktadır. </a:t>
            </a:r>
          </a:p>
          <a:p>
            <a:r>
              <a:rPr lang="tr-TR" sz="2200" dirty="0"/>
              <a:t>Kalp ve damar hastalıklarından ölümler, gelişmiş batılı ülkelerde azalma eğilimi gösterirken gelişmekte olan ülkelerde artmaktadır. Ancak toplumların yaşlanması ve beklenen yaşam süresinde görülen uzama ile gelişmiş ülkelerde kalp ve damar hastalarının sayısı artmakta ve bunlara bağlı yük de artmaktadır. </a:t>
            </a:r>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87</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12657850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C76A57C4-A34B-9340-4134-DF003E2BCE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09" y="641684"/>
            <a:ext cx="11828981" cy="5336278"/>
          </a:xfrm>
        </p:spPr>
      </p:pic>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88</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32111181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B0AFB945-0186-77C4-874A-54B9640C3B24}"/>
              </a:ext>
            </a:extLst>
          </p:cNvPr>
          <p:cNvPicPr>
            <a:picLocks noChangeAspect="1"/>
          </p:cNvPicPr>
          <p:nvPr/>
        </p:nvPicPr>
        <p:blipFill rotWithShape="1">
          <a:blip r:embed="rId2">
            <a:extLst>
              <a:ext uri="{28A0092B-C50C-407E-A947-70E740481C1C}">
                <a14:useLocalDpi xmlns:a14="http://schemas.microsoft.com/office/drawing/2010/main" val="0"/>
              </a:ext>
            </a:extLst>
          </a:blip>
          <a:srcRect t="1585" r="3037" b="1998"/>
          <a:stretch/>
        </p:blipFill>
        <p:spPr>
          <a:xfrm>
            <a:off x="205661" y="45451"/>
            <a:ext cx="4818407" cy="6767097"/>
          </a:xfrm>
          <a:prstGeom prst="rect">
            <a:avLst/>
          </a:prstGeom>
        </p:spPr>
      </p:pic>
      <p:sp>
        <p:nvSpPr>
          <p:cNvPr id="2" name="Başlık 1">
            <a:extLst>
              <a:ext uri="{FF2B5EF4-FFF2-40B4-BE49-F238E27FC236}">
                <a16:creationId xmlns:a16="http://schemas.microsoft.com/office/drawing/2014/main" id="{A5E7C345-72A0-2984-A7EE-410766BA86D3}"/>
              </a:ext>
            </a:extLst>
          </p:cNvPr>
          <p:cNvSpPr>
            <a:spLocks noGrp="1"/>
          </p:cNvSpPr>
          <p:nvPr>
            <p:ph type="title"/>
          </p:nvPr>
        </p:nvSpPr>
        <p:spPr>
          <a:xfrm>
            <a:off x="5229726" y="365125"/>
            <a:ext cx="6756613" cy="1325563"/>
          </a:xfrm>
        </p:spPr>
        <p:txBody>
          <a:bodyPr>
            <a:noAutofit/>
          </a:bodyPr>
          <a:lstStyle/>
          <a:p>
            <a:pPr algn="ctr"/>
            <a:r>
              <a:rPr lang="tr-TR" sz="3200" i="0" dirty="0"/>
              <a:t>Türkiye Kalp ve Damar Hastalıkları Önleme ve Kontrol Programı (2021-2026)</a:t>
            </a:r>
          </a:p>
        </p:txBody>
      </p:sp>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5229725" y="1812470"/>
            <a:ext cx="6756613" cy="4882243"/>
          </a:xfrm>
        </p:spPr>
        <p:txBody>
          <a:bodyPr>
            <a:normAutofit fontScale="92500" lnSpcReduction="10000"/>
          </a:bodyPr>
          <a:lstStyle/>
          <a:p>
            <a:r>
              <a:rPr lang="tr-TR" sz="1600" dirty="0"/>
              <a:t>Kalp ve damar hastalıkları konusunda toplumu bilgilendirmek, toplumsal farkındalığı arttırmak, risk faktörleri konusunda olumlu ve kalıcı davranış değişiklikleri oluşturmak amacıyla ilgili Sivil Toplum kuruluşları işbirliği ile </a:t>
            </a:r>
            <a:r>
              <a:rPr lang="tr-TR" sz="1600" dirty="0">
                <a:solidFill>
                  <a:srgbClr val="FF0000"/>
                </a:solidFill>
              </a:rPr>
              <a:t>üç temel risk faktörüne (tütün, obezite ve fiziksel hareketsizlik) yönelik</a:t>
            </a:r>
            <a:r>
              <a:rPr lang="tr-TR" sz="1600" dirty="0"/>
              <a:t> olarak hazırlanan ve entegre toplum tabanlı bir program olan </a:t>
            </a:r>
            <a:r>
              <a:rPr lang="tr-TR" sz="1600" dirty="0">
                <a:solidFill>
                  <a:srgbClr val="FF0000"/>
                </a:solidFill>
              </a:rPr>
              <a:t>“Türkiye Kalp ve Damar Hastalıklarını Önleme ve Kontrol Programı, Risk faktörlerine Yönelik Stratejik Plan ve Eylem Planı” </a:t>
            </a:r>
            <a:r>
              <a:rPr lang="tr-TR" sz="1600" dirty="0"/>
              <a:t>hazırlanmış ve Avrupa Kalp Sağlığı Sözleşmesi imza töreninde açıklanarak uygulamaya koyulmuştur. </a:t>
            </a:r>
          </a:p>
          <a:p>
            <a:r>
              <a:rPr lang="tr-TR" sz="1600" dirty="0"/>
              <a:t>Daha sonra ise kalp ve damar hastalıklarına dair ikincil ve üçüncül korumaya yönelik diğer yaklaşımları da içeren ulusal bir programa ihtiyaç duyulmuştur. </a:t>
            </a:r>
          </a:p>
          <a:p>
            <a:r>
              <a:rPr lang="tr-TR" sz="1600" dirty="0"/>
              <a:t>İlk hazırlanan planının devamı niteliğinde olan ve daha sağlıklı bir Türkiye için, kalp ve damar hastalıklarının önlenmesi, tedavisi ve rehabilitasyonu ile bu alanda kontrolün sağlanmasını amaçlayan </a:t>
            </a:r>
            <a:r>
              <a:rPr lang="tr-TR" sz="1600" dirty="0">
                <a:solidFill>
                  <a:srgbClr val="FF0000"/>
                </a:solidFill>
              </a:rPr>
              <a:t>“Kalp ve Damar Hastalıklarında İkincil ve Üçüncül Korumaya Yönelik Stratejik Plan ve Eylem Planı 2010-2014” </a:t>
            </a:r>
            <a:r>
              <a:rPr lang="tr-TR" sz="1600" dirty="0"/>
              <a:t>hazırlanmış ve bu plan 2014 yılında revize edilerek </a:t>
            </a:r>
            <a:r>
              <a:rPr lang="tr-TR" sz="1600" dirty="0">
                <a:solidFill>
                  <a:srgbClr val="FF0000"/>
                </a:solidFill>
              </a:rPr>
              <a:t>Türkiye Kalp ve Damar Hastalıkları Önleme ve Kontrol Programı 2015-2020 </a:t>
            </a:r>
            <a:r>
              <a:rPr lang="tr-TR" sz="1600" dirty="0"/>
              <a:t>olarak basılmış ve uygulamaya koyulmuştur. Son güncelleme ise 2021 yılında yapılmıştır.</a:t>
            </a:r>
          </a:p>
        </p:txBody>
      </p:sp>
    </p:spTree>
    <p:extLst>
      <p:ext uri="{BB962C8B-B14F-4D97-AF65-F5344CB8AC3E}">
        <p14:creationId xmlns:p14="http://schemas.microsoft.com/office/powerpoint/2010/main" val="38474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B6011B-930F-D996-A375-ED43182EC4AD}"/>
              </a:ext>
            </a:extLst>
          </p:cNvPr>
          <p:cNvSpPr>
            <a:spLocks noGrp="1"/>
          </p:cNvSpPr>
          <p:nvPr>
            <p:ph type="title"/>
          </p:nvPr>
        </p:nvSpPr>
        <p:spPr/>
        <p:txBody>
          <a:bodyPr>
            <a:normAutofit fontScale="90000"/>
          </a:bodyPr>
          <a:lstStyle/>
          <a:p>
            <a:r>
              <a:rPr lang="tr-TR" dirty="0"/>
              <a:t>Bulaşıcı Olmayan Hastalıkların Önlenmesine ve Kontrolüne ilişkin Küresel Eylem Planı (2013-2020)</a:t>
            </a:r>
          </a:p>
        </p:txBody>
      </p:sp>
      <p:sp>
        <p:nvSpPr>
          <p:cNvPr id="3" name="İçerik Yer Tutucusu 2">
            <a:extLst>
              <a:ext uri="{FF2B5EF4-FFF2-40B4-BE49-F238E27FC236}">
                <a16:creationId xmlns:a16="http://schemas.microsoft.com/office/drawing/2014/main" id="{A290CAE9-6FB5-3A3C-8545-4B6B1D20B982}"/>
              </a:ext>
            </a:extLst>
          </p:cNvPr>
          <p:cNvSpPr>
            <a:spLocks noGrp="1"/>
          </p:cNvSpPr>
          <p:nvPr>
            <p:ph idx="1"/>
          </p:nvPr>
        </p:nvSpPr>
        <p:spPr/>
        <p:txBody>
          <a:bodyPr>
            <a:normAutofit fontScale="92500" lnSpcReduction="10000"/>
          </a:bodyPr>
          <a:lstStyle/>
          <a:p>
            <a:r>
              <a:rPr lang="tr-TR" sz="2400" dirty="0"/>
              <a:t>Dünya Sağlık Örgütü’ne üye devletlerin sağlık bakanları tarafından Mayıs 2011’de onaylanan Bulaşıcı Olmayan Hastalıklara ilişkin Moskova Bildirgesi’nde, devlet ve hükümet başkanları tarafından Eylül 2011’de onaylanan BM Bulaşıcı Olmayan Hastalıklar Siyasi Bildirgesi’nde bulaşıcı olmayan hastalıkların </a:t>
            </a:r>
            <a:r>
              <a:rPr lang="tr-TR" sz="2400" dirty="0" err="1"/>
              <a:t>önlenebilirliğine</a:t>
            </a:r>
            <a:r>
              <a:rPr lang="tr-TR" sz="2400" dirty="0"/>
              <a:t> ilişkin geniş bilgi ve deneyim birikimine ve bu hastalıkların önlenmesi ve kontrolüne ilişkin çok sektörlü ulusal politika ve planlar geliştirme, güçlendirme ve ulusal koşullara uygun ulusal hedefler ve göstergeler geliştirilmesi hususunu değerlendirme taahhüdünde bulunmuşlardır.</a:t>
            </a:r>
          </a:p>
          <a:p>
            <a:r>
              <a:rPr lang="tr-TR" sz="2400" dirty="0"/>
              <a:t>Dünya Sağlık Asamblesi Mayıs 2013’te Bulaşıcı Olmayan Hastalıkların Önlenmesi ve Kontrolüne ilişkin 2013-2020 Küresel Eylem Planı’nı onaylamıştır. </a:t>
            </a:r>
          </a:p>
        </p:txBody>
      </p:sp>
      <p:sp>
        <p:nvSpPr>
          <p:cNvPr id="4" name="Veri Yer Tutucusu 3">
            <a:extLst>
              <a:ext uri="{FF2B5EF4-FFF2-40B4-BE49-F238E27FC236}">
                <a16:creationId xmlns:a16="http://schemas.microsoft.com/office/drawing/2014/main" id="{80F25D6B-552C-25D7-8DCD-D82B28A6AF84}"/>
              </a:ext>
            </a:extLst>
          </p:cNvPr>
          <p:cNvSpPr>
            <a:spLocks noGrp="1"/>
          </p:cNvSpPr>
          <p:nvPr>
            <p:ph type="dt" sz="half" idx="10"/>
          </p:nvPr>
        </p:nvSpPr>
        <p:spPr/>
        <p:txBody>
          <a:bodyPr/>
          <a:lstStyle/>
          <a:p>
            <a:r>
              <a:rPr lang="tr-TR"/>
              <a:t>30.01.2023</a:t>
            </a:r>
            <a:endParaRPr lang="en-US"/>
          </a:p>
        </p:txBody>
      </p:sp>
      <p:sp>
        <p:nvSpPr>
          <p:cNvPr id="5" name="Alt Bilgi Yer Tutucusu 4">
            <a:extLst>
              <a:ext uri="{FF2B5EF4-FFF2-40B4-BE49-F238E27FC236}">
                <a16:creationId xmlns:a16="http://schemas.microsoft.com/office/drawing/2014/main" id="{77F22595-1A65-9415-52DA-2E7AFEB884D6}"/>
              </a:ext>
            </a:extLst>
          </p:cNvPr>
          <p:cNvSpPr>
            <a:spLocks noGrp="1"/>
          </p:cNvSpPr>
          <p:nvPr>
            <p:ph type="ftr" sz="quarter" idx="11"/>
          </p:nvPr>
        </p:nvSpPr>
        <p:spPr>
          <a:xfrm>
            <a:off x="1730829" y="6356350"/>
            <a:ext cx="9127671" cy="365125"/>
          </a:xfrm>
        </p:spPr>
        <p:txBody>
          <a:bodyPr/>
          <a:lstStyle/>
          <a:p>
            <a:r>
              <a:rPr lang="tr-TR" dirty="0"/>
              <a:t>Dünya Sağlık Örgütü</a:t>
            </a:r>
            <a:r>
              <a:rPr lang="en-US" dirty="0"/>
              <a:t> 2013. </a:t>
            </a:r>
            <a:r>
              <a:rPr lang="en-US" dirty="0" err="1"/>
              <a:t>Bulaşıcı</a:t>
            </a:r>
            <a:r>
              <a:rPr lang="en-US" dirty="0"/>
              <a:t> </a:t>
            </a:r>
            <a:r>
              <a:rPr lang="en-US" dirty="0" err="1"/>
              <a:t>olmayan</a:t>
            </a:r>
            <a:r>
              <a:rPr lang="en-US" dirty="0"/>
              <a:t> </a:t>
            </a:r>
            <a:r>
              <a:rPr lang="en-US" dirty="0" err="1"/>
              <a:t>hastalıkların</a:t>
            </a:r>
            <a:r>
              <a:rPr lang="en-US" dirty="0"/>
              <a:t> </a:t>
            </a:r>
            <a:r>
              <a:rPr lang="en-US" dirty="0" err="1"/>
              <a:t>önlenmesine</a:t>
            </a:r>
            <a:r>
              <a:rPr lang="en-US" dirty="0"/>
              <a:t> </a:t>
            </a:r>
            <a:r>
              <a:rPr lang="en-US" dirty="0" err="1"/>
              <a:t>ve</a:t>
            </a:r>
            <a:r>
              <a:rPr lang="en-US" dirty="0"/>
              <a:t> </a:t>
            </a:r>
            <a:r>
              <a:rPr lang="en-US" dirty="0" err="1"/>
              <a:t>kontrolüne</a:t>
            </a:r>
            <a:r>
              <a:rPr lang="en-US" dirty="0"/>
              <a:t> </a:t>
            </a:r>
            <a:r>
              <a:rPr lang="en-US" dirty="0" err="1"/>
              <a:t>ilişkin</a:t>
            </a:r>
            <a:r>
              <a:rPr lang="en-US" dirty="0"/>
              <a:t> </a:t>
            </a:r>
            <a:r>
              <a:rPr lang="en-US" dirty="0" err="1"/>
              <a:t>küresel</a:t>
            </a:r>
            <a:r>
              <a:rPr lang="en-US" dirty="0"/>
              <a:t> </a:t>
            </a:r>
            <a:r>
              <a:rPr lang="en-US" dirty="0" err="1"/>
              <a:t>eylem</a:t>
            </a:r>
            <a:r>
              <a:rPr lang="en-US" dirty="0"/>
              <a:t> </a:t>
            </a:r>
            <a:r>
              <a:rPr lang="en-US" dirty="0" err="1"/>
              <a:t>planı</a:t>
            </a:r>
            <a:r>
              <a:rPr lang="en-US" dirty="0"/>
              <a:t> 2013-2020.</a:t>
            </a:r>
          </a:p>
        </p:txBody>
      </p:sp>
      <p:sp>
        <p:nvSpPr>
          <p:cNvPr id="6" name="Slayt Numarası Yer Tutucusu 5">
            <a:extLst>
              <a:ext uri="{FF2B5EF4-FFF2-40B4-BE49-F238E27FC236}">
                <a16:creationId xmlns:a16="http://schemas.microsoft.com/office/drawing/2014/main" id="{FEEFA0D0-645E-A19B-467D-0955C54869AF}"/>
              </a:ext>
            </a:extLst>
          </p:cNvPr>
          <p:cNvSpPr>
            <a:spLocks noGrp="1"/>
          </p:cNvSpPr>
          <p:nvPr>
            <p:ph type="sldNum" sz="quarter" idx="12"/>
          </p:nvPr>
        </p:nvSpPr>
        <p:spPr/>
        <p:txBody>
          <a:bodyPr/>
          <a:lstStyle/>
          <a:p>
            <a:fld id="{51845F5A-061D-4825-9AE9-D7794091C6CF}" type="slidenum">
              <a:rPr lang="en-US" smtClean="0"/>
              <a:t>9</a:t>
            </a:fld>
            <a:endParaRPr lang="en-US"/>
          </a:p>
        </p:txBody>
      </p:sp>
    </p:spTree>
    <p:extLst>
      <p:ext uri="{BB962C8B-B14F-4D97-AF65-F5344CB8AC3E}">
        <p14:creationId xmlns:p14="http://schemas.microsoft.com/office/powerpoint/2010/main" val="23306626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7C345-72A0-2984-A7EE-410766BA86D3}"/>
              </a:ext>
            </a:extLst>
          </p:cNvPr>
          <p:cNvSpPr>
            <a:spLocks noGrp="1"/>
          </p:cNvSpPr>
          <p:nvPr>
            <p:ph type="title"/>
          </p:nvPr>
        </p:nvSpPr>
        <p:spPr/>
        <p:txBody>
          <a:bodyPr>
            <a:normAutofit/>
          </a:bodyPr>
          <a:lstStyle/>
          <a:p>
            <a:r>
              <a:rPr lang="tr-TR" sz="3200" i="0" dirty="0"/>
              <a:t>Türkiye Kalp ve Damar Hastalıkları Önleme ve Kontrol Programı (2021-2026)</a:t>
            </a:r>
          </a:p>
        </p:txBody>
      </p:sp>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838200" y="1690689"/>
            <a:ext cx="10515600" cy="4481512"/>
          </a:xfrm>
        </p:spPr>
        <p:txBody>
          <a:bodyPr>
            <a:normAutofit lnSpcReduction="10000"/>
          </a:bodyPr>
          <a:lstStyle/>
          <a:p>
            <a:r>
              <a:rPr lang="tr-TR" sz="1800" b="1" dirty="0"/>
              <a:t>Kalp ve damar hastalıklarının büyük bir kısmı ve diğer BOH; tütün kullanımı, sağlıksız diyet, yetersiz fiziksel aktivite ve sağlıksız beslenme gibi davranışsal risk faktörlerinin azaltılmasıyla engellenebilir.</a:t>
            </a:r>
          </a:p>
          <a:p>
            <a:r>
              <a:rPr lang="tr-TR" sz="1800" dirty="0"/>
              <a:t>Sağlıksız alışkanlıklar, yüksek kan basıncı (hipertansiyon), fazla kilo veya obezite, yüksek kan şekeri (diyabet) ve kan lipidlerinde yükselme (dislipidemi) gibi metabolik ve fizyolojik değişikliklere yol açar. </a:t>
            </a:r>
          </a:p>
          <a:p>
            <a:r>
              <a:rPr lang="tr-TR" sz="1800" dirty="0"/>
              <a:t>Risk faktörleri neden oldukları ateroskleroz ile koroner ve serebral damarlarda hasara yol açar. Süreç uzun yıllar içinde gelişir; çocukluk çağında başlayıp orta yaşta kalp krizi veya inme ile ortaya çıkabilir.</a:t>
            </a:r>
          </a:p>
          <a:p>
            <a:r>
              <a:rPr lang="tr-TR" sz="1800" dirty="0"/>
              <a:t>Kalp ve damar hastalıklarından </a:t>
            </a:r>
            <a:r>
              <a:rPr lang="tr-TR" sz="1800" dirty="0">
                <a:solidFill>
                  <a:srgbClr val="FF0000"/>
                </a:solidFill>
              </a:rPr>
              <a:t>korunmada yaklaşım tarzı, tek bir risk faktörüne değil, genel riskin düşürülmesine yönelik, çoğul risk faktörleri gözetilerek multidisipliner olmalıdır. </a:t>
            </a:r>
            <a:r>
              <a:rPr lang="tr-TR" sz="1800" dirty="0"/>
              <a:t>Kalp ve damar hastalıklarından </a:t>
            </a:r>
            <a:r>
              <a:rPr lang="tr-TR" sz="1800" u="sng" dirty="0"/>
              <a:t>korumanın amacı</a:t>
            </a:r>
            <a:r>
              <a:rPr lang="tr-TR" sz="1800" dirty="0"/>
              <a:t>, ölümcül olan ve olmayan aterosklerotik kalp ve damar olaylarının, komplikasyonların ve perkütan ya da cerrahi </a:t>
            </a:r>
            <a:r>
              <a:rPr lang="tr-TR" sz="1800" dirty="0" err="1"/>
              <a:t>revaskülarizasyon</a:t>
            </a:r>
            <a:r>
              <a:rPr lang="tr-TR" sz="1800" dirty="0"/>
              <a:t> ihtiyacının azaltılması, yaşam kalitesinin artırılması ve süresinin uzatılmasıdır. Bu hedefe erişmek için toplam kalp ve damar risk değerlendirmesi ve buna yönelik bir tedavi stratejisinin oluşturulması esastır.</a:t>
            </a:r>
          </a:p>
          <a:p>
            <a:endParaRPr lang="tr-TR" sz="1800" dirty="0"/>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90</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15808204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7C345-72A0-2984-A7EE-410766BA86D3}"/>
              </a:ext>
            </a:extLst>
          </p:cNvPr>
          <p:cNvSpPr>
            <a:spLocks noGrp="1"/>
          </p:cNvSpPr>
          <p:nvPr>
            <p:ph type="title"/>
          </p:nvPr>
        </p:nvSpPr>
        <p:spPr/>
        <p:txBody>
          <a:bodyPr>
            <a:normAutofit fontScale="90000"/>
          </a:bodyPr>
          <a:lstStyle/>
          <a:p>
            <a:r>
              <a:rPr lang="tr-TR" dirty="0"/>
              <a:t>Türkiye Kalp ve Damar Hastalıkları Önleme ve Kontrol Programı </a:t>
            </a:r>
            <a:r>
              <a:rPr lang="tr-TR" sz="4000" dirty="0"/>
              <a:t>(2021-2026)</a:t>
            </a:r>
            <a:endParaRPr lang="tr-TR" dirty="0"/>
          </a:p>
        </p:txBody>
      </p:sp>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p:txBody>
          <a:bodyPr>
            <a:normAutofit/>
          </a:bodyPr>
          <a:lstStyle/>
          <a:p>
            <a:pPr marL="0" indent="0">
              <a:buNone/>
            </a:pPr>
            <a:r>
              <a:rPr lang="tr-TR" sz="2200" dirty="0"/>
              <a:t>KALP VE DAMAR HASTALIKLARI VE RİSK FAKTÖRLERİNİN AZALTILMASI</a:t>
            </a:r>
          </a:p>
          <a:p>
            <a:r>
              <a:rPr lang="tr-TR" sz="2200" dirty="0"/>
              <a:t>Tütün kullanımı</a:t>
            </a:r>
          </a:p>
          <a:p>
            <a:r>
              <a:rPr lang="tr-TR" sz="2200" dirty="0"/>
              <a:t>Yetersiz Fiziksel Aktivite</a:t>
            </a:r>
          </a:p>
          <a:p>
            <a:r>
              <a:rPr lang="tr-TR" sz="2200" dirty="0"/>
              <a:t>Alkol Kullanımı</a:t>
            </a:r>
          </a:p>
          <a:p>
            <a:r>
              <a:rPr lang="tr-TR" sz="2200" dirty="0"/>
              <a:t>Sağlıksız Beslenme</a:t>
            </a:r>
          </a:p>
          <a:p>
            <a:r>
              <a:rPr lang="tr-TR" sz="2200" dirty="0"/>
              <a:t>Obezite</a:t>
            </a:r>
          </a:p>
          <a:p>
            <a:r>
              <a:rPr lang="tr-TR" sz="2200" dirty="0"/>
              <a:t>Hipertansiyon</a:t>
            </a:r>
          </a:p>
          <a:p>
            <a:r>
              <a:rPr lang="tr-TR" sz="2200" dirty="0"/>
              <a:t>Diyabet</a:t>
            </a:r>
          </a:p>
          <a:p>
            <a:r>
              <a:rPr lang="tr-TR" sz="2200" dirty="0"/>
              <a:t>Yüksek Kan Kolesterolü</a:t>
            </a:r>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91</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26152159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a:extLst>
              <a:ext uri="{FF2B5EF4-FFF2-40B4-BE49-F238E27FC236}">
                <a16:creationId xmlns:a16="http://schemas.microsoft.com/office/drawing/2014/main" id="{4A6A21BA-CCDF-CF4E-BFF5-43CDCDEE42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677" y="136525"/>
            <a:ext cx="11674646" cy="6219825"/>
          </a:xfrm>
        </p:spPr>
      </p:pic>
      <p:sp>
        <p:nvSpPr>
          <p:cNvPr id="4" name="Veri Yer Tutucusu 3">
            <a:extLst>
              <a:ext uri="{FF2B5EF4-FFF2-40B4-BE49-F238E27FC236}">
                <a16:creationId xmlns:a16="http://schemas.microsoft.com/office/drawing/2014/main" id="{24A50A0B-87C2-CD1C-8EAC-1D1FCD59E094}"/>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533D3574-EA7A-9A13-0E89-115C58705F37}"/>
              </a:ext>
            </a:extLst>
          </p:cNvPr>
          <p:cNvSpPr>
            <a:spLocks noGrp="1"/>
          </p:cNvSpPr>
          <p:nvPr>
            <p:ph type="sldNum" sz="quarter" idx="12"/>
          </p:nvPr>
        </p:nvSpPr>
        <p:spPr/>
        <p:txBody>
          <a:bodyPr/>
          <a:lstStyle/>
          <a:p>
            <a:fld id="{51845F5A-061D-4825-9AE9-D7794091C6CF}" type="slidenum">
              <a:rPr lang="en-US" smtClean="0"/>
              <a:t>92</a:t>
            </a:fld>
            <a:endParaRPr lang="en-US"/>
          </a:p>
        </p:txBody>
      </p:sp>
    </p:spTree>
    <p:extLst>
      <p:ext uri="{BB962C8B-B14F-4D97-AF65-F5344CB8AC3E}">
        <p14:creationId xmlns:p14="http://schemas.microsoft.com/office/powerpoint/2010/main" val="32575627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E7C345-72A0-2984-A7EE-410766BA86D3}"/>
              </a:ext>
            </a:extLst>
          </p:cNvPr>
          <p:cNvSpPr>
            <a:spLocks noGrp="1"/>
          </p:cNvSpPr>
          <p:nvPr>
            <p:ph type="title"/>
          </p:nvPr>
        </p:nvSpPr>
        <p:spPr>
          <a:xfrm>
            <a:off x="838200" y="365125"/>
            <a:ext cx="10515600" cy="843189"/>
          </a:xfrm>
        </p:spPr>
        <p:txBody>
          <a:bodyPr>
            <a:noAutofit/>
          </a:bodyPr>
          <a:lstStyle/>
          <a:p>
            <a:r>
              <a:rPr lang="tr-TR" sz="2800" i="0" dirty="0"/>
              <a:t>PROGRAMIN AMAÇLARI VE HEDEFLERİ</a:t>
            </a:r>
          </a:p>
        </p:txBody>
      </p:sp>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838200" y="1208315"/>
            <a:ext cx="10515600" cy="5151712"/>
          </a:xfrm>
        </p:spPr>
        <p:txBody>
          <a:bodyPr>
            <a:normAutofit/>
          </a:bodyPr>
          <a:lstStyle/>
          <a:p>
            <a:pPr marL="0" indent="0">
              <a:buNone/>
            </a:pPr>
            <a:r>
              <a:rPr lang="tr-TR" sz="1700" b="1" dirty="0"/>
              <a:t>AMAÇ 1: RİSK FAKTÖRLERİ VE ÖNLENMESİ </a:t>
            </a:r>
          </a:p>
          <a:p>
            <a:r>
              <a:rPr lang="tr-TR" sz="1700" dirty="0"/>
              <a:t>Hedef 1: Toplumda kalp ve damar hastalıkları ve risk faktörleri </a:t>
            </a:r>
            <a:r>
              <a:rPr lang="tr-TR" sz="1700" dirty="0">
                <a:solidFill>
                  <a:srgbClr val="FF0000"/>
                </a:solidFill>
              </a:rPr>
              <a:t>farkındalığının arttırılması</a:t>
            </a:r>
            <a:r>
              <a:rPr lang="tr-TR" sz="1700" dirty="0"/>
              <a:t>nı sağlayarak kalp ve damar hastalıkları gelişimi riskinin azaltılmasının sağlanması </a:t>
            </a:r>
          </a:p>
          <a:p>
            <a:r>
              <a:rPr lang="tr-TR" sz="1700" dirty="0"/>
              <a:t>Hedef 2: Kalp ve damar hastalığı risk faktörleri olan bireyler için </a:t>
            </a:r>
            <a:r>
              <a:rPr lang="tr-TR" sz="1700" dirty="0">
                <a:solidFill>
                  <a:srgbClr val="FF0000"/>
                </a:solidFill>
              </a:rPr>
              <a:t>fiziksel aktivite alışkanlığı</a:t>
            </a:r>
            <a:r>
              <a:rPr lang="tr-TR" sz="1700" dirty="0"/>
              <a:t>nın kazandırılmasının sağlanması </a:t>
            </a:r>
          </a:p>
          <a:p>
            <a:r>
              <a:rPr lang="tr-TR" sz="1700" dirty="0"/>
              <a:t>Hedef 3: Topluma kalp ve damar hastalıkları risklerini </a:t>
            </a:r>
            <a:r>
              <a:rPr lang="tr-TR" sz="1700" dirty="0">
                <a:solidFill>
                  <a:srgbClr val="FF0000"/>
                </a:solidFill>
              </a:rPr>
              <a:t>azaltıcı beslenme alışkanlığı</a:t>
            </a:r>
            <a:r>
              <a:rPr lang="tr-TR" sz="1700" dirty="0"/>
              <a:t>nın kazandırılması </a:t>
            </a:r>
          </a:p>
          <a:p>
            <a:r>
              <a:rPr lang="tr-TR" sz="1700" dirty="0"/>
              <a:t>Hedef 4: </a:t>
            </a:r>
            <a:r>
              <a:rPr lang="tr-TR" sz="1700" dirty="0">
                <a:solidFill>
                  <a:srgbClr val="FF0000"/>
                </a:solidFill>
              </a:rPr>
              <a:t>Ruh sağlığı </a:t>
            </a:r>
            <a:r>
              <a:rPr lang="tr-TR" sz="1700" dirty="0"/>
              <a:t>ile kalp ve damar hastalıkları arasındaki ilişkinin önemi konusunda </a:t>
            </a:r>
            <a:r>
              <a:rPr lang="tr-TR" sz="1700" dirty="0">
                <a:solidFill>
                  <a:srgbClr val="FF0000"/>
                </a:solidFill>
              </a:rPr>
              <a:t>eğitimler</a:t>
            </a:r>
            <a:r>
              <a:rPr lang="tr-TR" sz="1700" dirty="0"/>
              <a:t> düzenlenmesinin sağlanması </a:t>
            </a:r>
          </a:p>
          <a:p>
            <a:r>
              <a:rPr lang="tr-TR" sz="1700" dirty="0"/>
              <a:t>Hedef 5: Kalp ve damar hastalıkları riskinin </a:t>
            </a:r>
            <a:r>
              <a:rPr lang="tr-TR" sz="1700" dirty="0">
                <a:solidFill>
                  <a:srgbClr val="FF0000"/>
                </a:solidFill>
              </a:rPr>
              <a:t>hesaplanarak risk skoruna uygun müdahaleler </a:t>
            </a:r>
            <a:r>
              <a:rPr lang="tr-TR" sz="1700" dirty="0"/>
              <a:t>planlanmasının sağlanması </a:t>
            </a:r>
          </a:p>
          <a:p>
            <a:r>
              <a:rPr lang="tr-TR" sz="1700" dirty="0"/>
              <a:t>Hedef 6: </a:t>
            </a:r>
            <a:r>
              <a:rPr lang="tr-TR" sz="1700" dirty="0">
                <a:solidFill>
                  <a:srgbClr val="FF0000"/>
                </a:solidFill>
              </a:rPr>
              <a:t>Sağlık personeli</a:t>
            </a:r>
            <a:r>
              <a:rPr lang="tr-TR" sz="1700" dirty="0"/>
              <a:t>nin kalp ve damar hastalıklarını önleme ve kontrol açısından bilgilendirilmesi </a:t>
            </a:r>
          </a:p>
          <a:p>
            <a:r>
              <a:rPr lang="tr-TR" sz="1700" dirty="0"/>
              <a:t>Hedef 7: Kardiyoloji uzmanlık eğitimi sonrası primer </a:t>
            </a:r>
            <a:r>
              <a:rPr lang="tr-TR" sz="1700" dirty="0" err="1"/>
              <a:t>perkutan</a:t>
            </a:r>
            <a:r>
              <a:rPr lang="tr-TR" sz="1700" dirty="0"/>
              <a:t> girişim, elektrofizyoloji, aritmi ve kompleks kardiyak cihaz uygulamalarının </a:t>
            </a:r>
            <a:r>
              <a:rPr lang="tr-TR" sz="1700" dirty="0">
                <a:solidFill>
                  <a:srgbClr val="FF0000"/>
                </a:solidFill>
              </a:rPr>
              <a:t>yeterliliği olan hekimler</a:t>
            </a:r>
            <a:r>
              <a:rPr lang="tr-TR" sz="1700" dirty="0"/>
              <a:t> tarafından uygulanmasının sağlanması</a:t>
            </a:r>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93</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28178718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838200" y="506186"/>
            <a:ext cx="10515600" cy="5666014"/>
          </a:xfrm>
        </p:spPr>
        <p:txBody>
          <a:bodyPr>
            <a:normAutofit/>
          </a:bodyPr>
          <a:lstStyle/>
          <a:p>
            <a:pPr marL="0" indent="0">
              <a:buNone/>
            </a:pPr>
            <a:r>
              <a:rPr lang="tr-TR" sz="1800" b="1" dirty="0"/>
              <a:t>AMAÇ 2: ERKEN TANI-TEDAVİ VE İZLENMESİ </a:t>
            </a:r>
          </a:p>
          <a:p>
            <a:pPr marL="0" indent="0">
              <a:buNone/>
            </a:pPr>
            <a:r>
              <a:rPr lang="tr-TR" sz="1800" b="1" dirty="0"/>
              <a:t>2.1: Pediatrik Kardiyoloji </a:t>
            </a:r>
          </a:p>
          <a:p>
            <a:r>
              <a:rPr lang="tr-TR" sz="1800" dirty="0"/>
              <a:t>Hedef 1: Doğuştan kalp hastalıklarının morbidite ve mortalitesinin azaltılması ve sunulan sağlık hizmet kalitesinin arttırılması </a:t>
            </a:r>
          </a:p>
          <a:p>
            <a:r>
              <a:rPr lang="tr-TR" sz="1800" dirty="0"/>
              <a:t>Hedef 2: Perinatal tanı birimlerinin sayısının arttırılması </a:t>
            </a:r>
          </a:p>
          <a:p>
            <a:r>
              <a:rPr lang="tr-TR" sz="1800" dirty="0"/>
              <a:t>Hedef 3: Romatizmal ateş ve romatizmal kalp hastalıklarının eradikasyonunun sağlanması </a:t>
            </a:r>
          </a:p>
          <a:p>
            <a:pPr marL="0" indent="0">
              <a:buNone/>
            </a:pPr>
            <a:r>
              <a:rPr lang="tr-TR" sz="1800" b="1" dirty="0"/>
              <a:t>2.2: Kalp ve Damar Cerrahisi </a:t>
            </a:r>
          </a:p>
          <a:p>
            <a:r>
              <a:rPr lang="tr-TR" sz="1800" dirty="0"/>
              <a:t>Hedef 1: Türkiye’de kalp ve damar cerrahisi hizmetlerinin geliştirilmesi </a:t>
            </a:r>
          </a:p>
          <a:p>
            <a:r>
              <a:rPr lang="tr-TR" sz="1800" dirty="0"/>
              <a:t>Hedef 2: Erişkin/çocuk kalp merkezlerin fonksiyonelliğinin arttırılması </a:t>
            </a:r>
          </a:p>
          <a:p>
            <a:r>
              <a:rPr lang="tr-TR" sz="1800" dirty="0"/>
              <a:t>Hedef 3: Ulusal veri tabanı oluşturulması </a:t>
            </a:r>
          </a:p>
          <a:p>
            <a:pPr marL="0" indent="0">
              <a:buNone/>
            </a:pPr>
            <a:r>
              <a:rPr lang="tr-TR" sz="1800" b="1" dirty="0"/>
              <a:t>2.3: Serebrovasküler </a:t>
            </a:r>
            <a:r>
              <a:rPr lang="tr-TR" sz="1800" b="1" dirty="0" err="1"/>
              <a:t>Hastaliklar</a:t>
            </a:r>
            <a:r>
              <a:rPr lang="tr-TR" sz="1800" b="1" dirty="0"/>
              <a:t> (İnme) </a:t>
            </a:r>
          </a:p>
          <a:p>
            <a:r>
              <a:rPr lang="tr-TR" sz="1800" dirty="0"/>
              <a:t>Hedef 1: İnmeye bağlı mortalite ve morbiditenin azaltılması </a:t>
            </a:r>
          </a:p>
          <a:p>
            <a:r>
              <a:rPr lang="tr-TR" sz="1800" dirty="0"/>
              <a:t>Hedef 2: Türkiye’de erişkin popülasyonda inme riskinin belirlenmesi</a:t>
            </a:r>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94</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2523236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838200" y="881743"/>
            <a:ext cx="10515600" cy="5290457"/>
          </a:xfrm>
        </p:spPr>
        <p:txBody>
          <a:bodyPr>
            <a:normAutofit/>
          </a:bodyPr>
          <a:lstStyle/>
          <a:p>
            <a:pPr marL="0" indent="0">
              <a:buNone/>
            </a:pPr>
            <a:r>
              <a:rPr lang="tr-TR" sz="2200" b="1" dirty="0"/>
              <a:t>AMAÇ 3: ACİL DURUMLARDA MÜDAHALE YÖNTEMLERİ, KOMPLİKASYONLARIN ÖNLENMESİ, REHABİLİTASYON </a:t>
            </a:r>
          </a:p>
          <a:p>
            <a:pPr marL="0" indent="0">
              <a:buNone/>
            </a:pPr>
            <a:r>
              <a:rPr lang="tr-TR" sz="2200" b="1" dirty="0"/>
              <a:t>3.1 Acil Tedavi Hizmetleri ve Kardiyopulmoner Resüsitasyon (CPR)</a:t>
            </a:r>
          </a:p>
          <a:p>
            <a:r>
              <a:rPr lang="tr-TR" sz="2200" dirty="0"/>
              <a:t>Hedef 1: İlk yardım konusunda halkın farkındalığının arttırılması </a:t>
            </a:r>
          </a:p>
          <a:p>
            <a:r>
              <a:rPr lang="tr-TR" sz="2200" dirty="0"/>
              <a:t>Hedef 2: Temel Yaşam Desteği (TYD) bilgisinin artırılması </a:t>
            </a:r>
          </a:p>
          <a:p>
            <a:r>
              <a:rPr lang="tr-TR" sz="2200" dirty="0"/>
              <a:t>Hedef 3: İleri Kardiyak Yaşam Desteği (İKYD) eğitimli sağlık personeli sayısının arttırılması </a:t>
            </a:r>
          </a:p>
          <a:p>
            <a:r>
              <a:rPr lang="tr-TR" sz="2200" dirty="0"/>
              <a:t>Hedef 4: Kalp ve damar hastalıklarına yönelik acil sağlık hizmeti kalitesinin arttırılması</a:t>
            </a:r>
          </a:p>
          <a:p>
            <a:endParaRPr lang="tr-TR" sz="2200" dirty="0"/>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95</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21830752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838200" y="359229"/>
            <a:ext cx="10515600" cy="5812971"/>
          </a:xfrm>
        </p:spPr>
        <p:txBody>
          <a:bodyPr>
            <a:noAutofit/>
          </a:bodyPr>
          <a:lstStyle/>
          <a:p>
            <a:pPr marL="0" indent="0">
              <a:buNone/>
            </a:pPr>
            <a:r>
              <a:rPr lang="tr-TR" sz="2000" b="1" dirty="0"/>
              <a:t>AMAÇ 3: ACİL DURUMLARDA MÜDAHALE YÖNTEMLERİ, KOMPLİKASYONLARIN ÖNLENMESİ, REHABİLİTASYON </a:t>
            </a:r>
          </a:p>
          <a:p>
            <a:pPr marL="0" indent="0">
              <a:buNone/>
            </a:pPr>
            <a:r>
              <a:rPr lang="nb-NO" sz="2000" b="1" dirty="0"/>
              <a:t>3.2. : Rehabilitasyon, Palyatif Tedavi ve Evde Bakım Hizmetleri</a:t>
            </a:r>
            <a:endParaRPr lang="tr-TR" sz="2000" b="1" dirty="0"/>
          </a:p>
          <a:p>
            <a:r>
              <a:rPr lang="tr-TR" sz="2000" dirty="0"/>
              <a:t>Hedef 1: Toplumun kardiyak ve serebrovasküler rehabilitasyon konusunda farkındalığının arttırılması </a:t>
            </a:r>
          </a:p>
          <a:p>
            <a:r>
              <a:rPr lang="tr-TR" sz="2000" dirty="0"/>
              <a:t>Hedef 2: Kardiyak ve serebrovasküler rehabilitasyonun tıp fakülteleri ve sağlık bilimleri fakültelerinin ilgili bölümlerinde sağlık eğitimi konuları arasında yer almasının sağlanması </a:t>
            </a:r>
          </a:p>
          <a:p>
            <a:r>
              <a:rPr lang="tr-TR" sz="2000" dirty="0"/>
              <a:t>Hedef 3: Kalp ve damar hastalıkları ile ilgilenen uzmanlık dalları (kardiyoloji, kalp ve damar cerrahisi vb.) ve diğer sağlık personelinin kardiyak ve serebrovasküler rehabilitasyon konusunda bilinçlendirilmesi </a:t>
            </a:r>
          </a:p>
          <a:p>
            <a:r>
              <a:rPr lang="tr-TR" sz="2000" dirty="0"/>
              <a:t>Hedef 4: Kardiyak ve serebrovasküler hastalıklarda evde sağlık/palyatif bakım hizmetleri kapsamında rehabilitasyon hizmetlerinin oluşturulması </a:t>
            </a:r>
          </a:p>
          <a:p>
            <a:r>
              <a:rPr lang="tr-TR" sz="2000" dirty="0"/>
              <a:t>Hedef 5: Rehabilitasyon ve evde bakım hizmetlerine ilişkin maliyet çalışması yapılması</a:t>
            </a:r>
          </a:p>
          <a:p>
            <a:endParaRPr lang="tr-TR" sz="2000" dirty="0"/>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96</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1576247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838200" y="1208314"/>
            <a:ext cx="10515600" cy="4963886"/>
          </a:xfrm>
        </p:spPr>
        <p:txBody>
          <a:bodyPr>
            <a:normAutofit/>
          </a:bodyPr>
          <a:lstStyle/>
          <a:p>
            <a:pPr marL="0" indent="0">
              <a:buNone/>
            </a:pPr>
            <a:r>
              <a:rPr lang="tr-TR" sz="2400" b="1" dirty="0"/>
              <a:t>AMAÇ 4: MALİYET ETKİLİK VE SOSYAL GÜVENLİK UYGULAMALARI (Örgütlenme- İlaç ve Cihaz yönetimi) </a:t>
            </a:r>
          </a:p>
          <a:p>
            <a:pPr marL="0" indent="0">
              <a:buNone/>
            </a:pPr>
            <a:r>
              <a:rPr lang="tr-TR" sz="2400" b="1" dirty="0"/>
              <a:t>4.1. </a:t>
            </a:r>
            <a:r>
              <a:rPr lang="tr-TR" sz="2400" b="1" dirty="0" err="1"/>
              <a:t>İnsangücü</a:t>
            </a:r>
            <a:r>
              <a:rPr lang="tr-TR" sz="2400" b="1" dirty="0"/>
              <a:t> Planlaması </a:t>
            </a:r>
          </a:p>
          <a:p>
            <a:r>
              <a:rPr lang="tr-TR" sz="2400" dirty="0"/>
              <a:t>Hedef 1: 2023 yılı sonuna kadar kalp ve damar hastalıklarını önleme ve kontrolüne yönelik </a:t>
            </a:r>
            <a:r>
              <a:rPr lang="tr-TR" sz="2400" dirty="0">
                <a:solidFill>
                  <a:srgbClr val="FF0000"/>
                </a:solidFill>
              </a:rPr>
              <a:t>sağlık personelinin nitelik ve niceliğinin uygun hale getirilmesi</a:t>
            </a:r>
            <a:r>
              <a:rPr lang="tr-TR" sz="2400" dirty="0"/>
              <a:t> ve 2026 yılına kadar tamamlamasının sağlanması </a:t>
            </a:r>
          </a:p>
          <a:p>
            <a:r>
              <a:rPr lang="tr-TR" sz="2400" dirty="0"/>
              <a:t>Hedef 2: Birinci, ikinci ve üçüncü basamak sağlık hizmetlerinin kalp ve damar hastalıkları açısından güçlendirilmesine öncelik verilmesi </a:t>
            </a:r>
          </a:p>
          <a:p>
            <a:r>
              <a:rPr lang="tr-TR" sz="2400" dirty="0"/>
              <a:t>Hedef 3: Erişkin/pediatrik kardiyoloji ve kalp ve damar cerrahi hizmetleri veren merkezlerin etkin çalışmasının sağlanması</a:t>
            </a:r>
          </a:p>
          <a:p>
            <a:endParaRPr lang="tr-TR" sz="2200" dirty="0"/>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97</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36993135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838200" y="1273629"/>
            <a:ext cx="10515600" cy="4898571"/>
          </a:xfrm>
        </p:spPr>
        <p:txBody>
          <a:bodyPr>
            <a:normAutofit/>
          </a:bodyPr>
          <a:lstStyle/>
          <a:p>
            <a:pPr marL="0" indent="0">
              <a:buNone/>
            </a:pPr>
            <a:r>
              <a:rPr lang="tr-TR" sz="2400" b="1" dirty="0"/>
              <a:t>AMAÇ 4: MALİYET ETKİLİK VE SOSYAL GÜVENLİK UYGULAMALARI (Örgütlenme- İlaç ve Cihaz yönetimi) </a:t>
            </a:r>
          </a:p>
          <a:p>
            <a:pPr marL="0" indent="0">
              <a:buNone/>
            </a:pPr>
            <a:r>
              <a:rPr lang="tr-TR" sz="2400" b="1" dirty="0"/>
              <a:t>4.2. İlaç Yönetimi </a:t>
            </a:r>
          </a:p>
          <a:p>
            <a:r>
              <a:rPr lang="tr-TR" sz="2400" dirty="0"/>
              <a:t>Hedef 1: Sosyal güvenlik uygulamalarında kalp ve damar hastalıklarına ait ilaçların seçiminde rasyonel kararlar alınması </a:t>
            </a:r>
          </a:p>
          <a:p>
            <a:r>
              <a:rPr lang="tr-TR" sz="2400" dirty="0"/>
              <a:t>Hedef 2: Akılcı ilaç uygulamaları ile sorunsuz ve başarılı biçimde tedavinin gerçekleştirilmesinin sağlanması </a:t>
            </a:r>
          </a:p>
          <a:p>
            <a:r>
              <a:rPr lang="tr-TR" sz="2400" dirty="0"/>
              <a:t>Hedef 3: Hastalıkların sınıflandırılması; tanı algoritmasının oluşturulması; tedavi protokollerinin oluşturulması </a:t>
            </a:r>
          </a:p>
          <a:p>
            <a:endParaRPr lang="tr-TR" sz="2200" dirty="0"/>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98</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17465699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719AD6-5970-2EC3-88C6-23DD7D475DBC}"/>
              </a:ext>
            </a:extLst>
          </p:cNvPr>
          <p:cNvSpPr>
            <a:spLocks noGrp="1"/>
          </p:cNvSpPr>
          <p:nvPr>
            <p:ph idx="1"/>
          </p:nvPr>
        </p:nvSpPr>
        <p:spPr>
          <a:xfrm>
            <a:off x="838200" y="1306286"/>
            <a:ext cx="10515600" cy="4865914"/>
          </a:xfrm>
        </p:spPr>
        <p:txBody>
          <a:bodyPr>
            <a:normAutofit/>
          </a:bodyPr>
          <a:lstStyle/>
          <a:p>
            <a:pPr marL="0" indent="0">
              <a:buNone/>
            </a:pPr>
            <a:r>
              <a:rPr lang="tr-TR" sz="2400" b="1" dirty="0"/>
              <a:t>AMAÇ 4: MALİYET ETKİLİK VE SOSYAL GÜVENLİK UYGULAMALARI (Örgütlenme- İlaç ve Cihaz yönetimi) </a:t>
            </a:r>
          </a:p>
          <a:p>
            <a:pPr marL="0" indent="0">
              <a:buNone/>
            </a:pPr>
            <a:r>
              <a:rPr lang="tr-TR" sz="2400" b="1" dirty="0"/>
              <a:t>4.3. Cihaz Yönetimi </a:t>
            </a:r>
          </a:p>
          <a:p>
            <a:r>
              <a:rPr lang="tr-TR" sz="2400" dirty="0"/>
              <a:t>Hedef 1: Piyasa gözetimi ve denetimi ile uyarı sisteminin Türkiye genelinde etkin olarak uygulanması </a:t>
            </a:r>
          </a:p>
          <a:p>
            <a:r>
              <a:rPr lang="tr-TR" sz="2400" dirty="0"/>
              <a:t>Hedef 2: Piyasa gözetimi ve denetimi ile uyarı sistemi hususunda ilgili kurum ve kuruluşlarla iş birliği içerisinde ortak eğitim çalışmalarının ve bilgilendirme toplantılarının düzenlenmesi </a:t>
            </a:r>
          </a:p>
          <a:p>
            <a:r>
              <a:rPr lang="tr-TR" sz="2400" dirty="0"/>
              <a:t>Hedef 3: AR-GE faaliyetlerinin güçlendirilmesi</a:t>
            </a:r>
          </a:p>
          <a:p>
            <a:endParaRPr lang="tr-TR" sz="2200" dirty="0"/>
          </a:p>
        </p:txBody>
      </p:sp>
      <p:sp>
        <p:nvSpPr>
          <p:cNvPr id="4" name="Veri Yer Tutucusu 3">
            <a:extLst>
              <a:ext uri="{FF2B5EF4-FFF2-40B4-BE49-F238E27FC236}">
                <a16:creationId xmlns:a16="http://schemas.microsoft.com/office/drawing/2014/main" id="{E5F1A306-1E95-25CA-4915-4CC97C963DD1}"/>
              </a:ext>
            </a:extLst>
          </p:cNvPr>
          <p:cNvSpPr>
            <a:spLocks noGrp="1"/>
          </p:cNvSpPr>
          <p:nvPr>
            <p:ph type="dt" sz="half" idx="10"/>
          </p:nvPr>
        </p:nvSpPr>
        <p:spPr/>
        <p:txBody>
          <a:bodyPr/>
          <a:lstStyle/>
          <a:p>
            <a:r>
              <a:rPr lang="tr-TR"/>
              <a:t>30.01.2023</a:t>
            </a:r>
            <a:endParaRPr lang="en-US"/>
          </a:p>
        </p:txBody>
      </p:sp>
      <p:sp>
        <p:nvSpPr>
          <p:cNvPr id="6" name="Slayt Numarası Yer Tutucusu 5">
            <a:extLst>
              <a:ext uri="{FF2B5EF4-FFF2-40B4-BE49-F238E27FC236}">
                <a16:creationId xmlns:a16="http://schemas.microsoft.com/office/drawing/2014/main" id="{A19361CB-2B2F-3E75-43F9-2158B2D1047E}"/>
              </a:ext>
            </a:extLst>
          </p:cNvPr>
          <p:cNvSpPr>
            <a:spLocks noGrp="1"/>
          </p:cNvSpPr>
          <p:nvPr>
            <p:ph type="sldNum" sz="quarter" idx="12"/>
          </p:nvPr>
        </p:nvSpPr>
        <p:spPr/>
        <p:txBody>
          <a:bodyPr/>
          <a:lstStyle/>
          <a:p>
            <a:fld id="{51845F5A-061D-4825-9AE9-D7794091C6CF}" type="slidenum">
              <a:rPr lang="en-US" smtClean="0"/>
              <a:t>99</a:t>
            </a:fld>
            <a:endParaRPr lang="en-US"/>
          </a:p>
        </p:txBody>
      </p:sp>
      <p:sp>
        <p:nvSpPr>
          <p:cNvPr id="7" name="Alt Bilgi Yer Tutucusu 4">
            <a:extLst>
              <a:ext uri="{FF2B5EF4-FFF2-40B4-BE49-F238E27FC236}">
                <a16:creationId xmlns:a16="http://schemas.microsoft.com/office/drawing/2014/main" id="{39B9226E-1CA2-DC75-17B6-5A326459EB2B}"/>
              </a:ext>
            </a:extLst>
          </p:cNvPr>
          <p:cNvSpPr>
            <a:spLocks noGrp="1"/>
          </p:cNvSpPr>
          <p:nvPr>
            <p:ph type="ftr" sz="quarter" idx="11"/>
          </p:nvPr>
        </p:nvSpPr>
        <p:spPr>
          <a:xfrm>
            <a:off x="1483896" y="6360026"/>
            <a:ext cx="9224209" cy="365125"/>
          </a:xfrm>
        </p:spPr>
        <p:txBody>
          <a:bodyPr/>
          <a:lstStyle/>
          <a:p>
            <a:r>
              <a:rPr lang="tr-TR" dirty="0"/>
              <a:t>T.C. Sağlık Bakanlığı (2021). Türkiye Kalp ve Damar Hastalıkları Önleme ve Kontrol Programı (2021-2026). Ankara. </a:t>
            </a:r>
            <a:endParaRPr lang="en-US" dirty="0"/>
          </a:p>
        </p:txBody>
      </p:sp>
    </p:spTree>
    <p:extLst>
      <p:ext uri="{BB962C8B-B14F-4D97-AF65-F5344CB8AC3E}">
        <p14:creationId xmlns:p14="http://schemas.microsoft.com/office/powerpoint/2010/main" val="1793774276"/>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Fırça</Template>
  <TotalTime>1068</TotalTime>
  <Words>12826</Words>
  <Application>Microsoft Office PowerPoint</Application>
  <PresentationFormat>Geniş ekran</PresentationFormat>
  <Paragraphs>1007</Paragraphs>
  <Slides>148</Slides>
  <Notes>14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148</vt:i4>
      </vt:variant>
    </vt:vector>
  </HeadingPairs>
  <TitlesOfParts>
    <vt:vector size="154" baseType="lpstr">
      <vt:lpstr>Arial</vt:lpstr>
      <vt:lpstr>Calibri</vt:lpstr>
      <vt:lpstr>Century Gothic</vt:lpstr>
      <vt:lpstr>Elephant</vt:lpstr>
      <vt:lpstr>Wingdings</vt:lpstr>
      <vt:lpstr>BrushVTI</vt:lpstr>
      <vt:lpstr>Bulaşıcı Olmayan Hastalıkların Kontrolü-2</vt:lpstr>
      <vt:lpstr>PowerPoint Sunusu</vt:lpstr>
      <vt:lpstr>Sunum Planı</vt:lpstr>
      <vt:lpstr>Bulaşıcı Olmayan Hastalıklara Genel Bakış</vt:lpstr>
      <vt:lpstr>PowerPoint Sunusu</vt:lpstr>
      <vt:lpstr>PowerPoint Sunusu</vt:lpstr>
      <vt:lpstr>PowerPoint Sunusu</vt:lpstr>
      <vt:lpstr>Dünyada yürütülen başlıca programlar</vt:lpstr>
      <vt:lpstr>Bulaşıcı Olmayan Hastalıkların Önlenmesine ve Kontrolüne ilişkin Küresel Eylem Planı (2013-2020)</vt:lpstr>
      <vt:lpstr>PowerPoint Sunusu</vt:lpstr>
      <vt:lpstr>Küresel Kalp Girişimi:  Kardiyovasküler Hastalıkları Yenmek için Beraber Çalışalım (2016)</vt:lpstr>
      <vt:lpstr>Küresel Kalp Girişimi (Global Hearts Initiative)</vt:lpstr>
      <vt:lpstr>Sürdürülebilir Kalkınma Hedefleri 2030</vt:lpstr>
      <vt:lpstr>Türkiye’de yürütülen başlıca programlar</vt:lpstr>
      <vt:lpstr>Bulaşıcı Olmayan Hastalıklarda  Önleme  Ve Kontrol  Programları</vt:lpstr>
      <vt:lpstr>Türkiye Bulaşıcı Olmayan Hastalıklar Çok Paydaşlı Eylem Planı 2017–2025</vt:lpstr>
      <vt:lpstr>Türkiye Bulaşıcı Olmayan Hastalıklar Çok Paydaşlı Eylem Planı 2017–2025</vt:lpstr>
      <vt:lpstr>Bulaşıcı Olmayan Hastalıklar İçin Küresel Hedefler ve Ülke Hedeflerimiz </vt:lpstr>
      <vt:lpstr>Bulaşıcı Olmayan Hastalıklar Çok Paydaşlı Eylem Planı 2017-2025 mevcut tüm programları kapsayan çerçeve bir belgedir.   Türkiye Bulaşıcı Olmayan Hastalıklar Çok Paydaşlı Eylem Planı 2017 – 2025,  aşağıdaki dokümanlar göz önünde bulundurularak geliştirilmiştir:</vt:lpstr>
      <vt:lpstr>Bulaşıcı Olmayan Hastalıkların Risk Faktörlerinin Önleme ve Kontrolüne Yönelik Kanıta Dayalı Programlar</vt:lpstr>
      <vt:lpstr>Türkiye’de Bulaşıcı Olmayan Hastalıklar İçin Önleme ve Kontrol Çalışmaları</vt:lpstr>
      <vt:lpstr>Tütün ve Sigara</vt:lpstr>
      <vt:lpstr>PowerPoint Sunusu</vt:lpstr>
      <vt:lpstr>PowerPoint Sunusu</vt:lpstr>
      <vt:lpstr>PowerPoint Sunusu</vt:lpstr>
      <vt:lpstr>Tütün Kontrolü Strateji Belgesi ve Eylem Planı (2018-2023)</vt:lpstr>
      <vt:lpstr>Tütün Kontrolü Strateji Belgesi ve Eylem Planı (2018-2023)</vt:lpstr>
      <vt:lpstr>PowerPoint Sunusu</vt:lpstr>
      <vt:lpstr>PowerPoint Sunusu</vt:lpstr>
      <vt:lpstr>PowerPoint Sunusu</vt:lpstr>
      <vt:lpstr>PowerPoint Sunusu</vt:lpstr>
      <vt:lpstr>Fiziksel Aktivite ve Beslenme</vt:lpstr>
      <vt:lpstr>Fiziksel aktivite yetersizliği</vt:lpstr>
      <vt:lpstr>PowerPoint Sunusu</vt:lpstr>
      <vt:lpstr>Sağlıksız beslenme</vt:lpstr>
      <vt:lpstr>Fazla kiloluluk ve obezite</vt:lpstr>
      <vt:lpstr>SAĞLIKLI BESLENME</vt:lpstr>
      <vt:lpstr>Türkiye Sağlıklı Beslenme ve Hareketli Hayat Programı</vt:lpstr>
      <vt:lpstr>Türkiye Sağlıklı Beslenme ve Hareketli Hayat Programı  Yetişkin ve Çocukluk Çağı Obezitesinin Önlenmesi ve Fiziksel Aktivite Eylem Planı (2019-2023)</vt:lpstr>
      <vt:lpstr>Türkiye Sağlıklı Beslenme ve Hareketli Hayat Programı  Yetişkin ve Çocukluk Çağı Obezitesinin Önlenmesi ve Fiziksel Aktivite Eylem Planı (2019-2023)</vt:lpstr>
      <vt:lpstr>Türkiye Sağlıklı Beslenme ve Hareketli Hayat Programı</vt:lpstr>
      <vt:lpstr>BÖLÜM I.  YETİŞKİNLERE YÖNELİK EYLEM PLANI HEDEF VE STRATEJİLER</vt:lpstr>
      <vt:lpstr>PowerPoint Sunusu</vt:lpstr>
      <vt:lpstr>PowerPoint Sunusu</vt:lpstr>
      <vt:lpstr>PowerPoint Sunusu</vt:lpstr>
      <vt:lpstr>BÖLÜM II.  ÇOCUKLUK ÇAĞI OBEZİTESİNİN ÖNLENMESİ EYLEM PLANI (2019-2023)</vt:lpstr>
      <vt:lpstr>BÖLÜM II.  ÇOCUKLUK ÇAĞI OBEZİTESİNİN ÖNLENMESİ EYLEM PLANI  (2019-2023)</vt:lpstr>
      <vt:lpstr>BÖLÜM II.  ÇOCUKLUK ÇAĞI OBEZİTESİNİN ÖNLENMESİ EYLEM PLANI  (2019-2023)</vt:lpstr>
      <vt:lpstr>BÖLÜM II.  ÇOCUKLUK ÇAĞI OBEZİTESİNİN ÖNLENMESİ EYLEM PLANI  (2019-2023)</vt:lpstr>
      <vt:lpstr>PowerPoint Sunusu</vt:lpstr>
      <vt:lpstr>BÖLÜM III.  FİZİKSEL AKTİVİTE EYLEM PLANI</vt:lpstr>
      <vt:lpstr>Hedef Dünya Sağlık Örgütü’nün hedefine uygun olarak yetişkinlerde ve ergenlerde 2030 yılına kadar fiziksel inaktivitenin prevalansında %15 göreceli bir azalma sağlamaktır. </vt:lpstr>
      <vt:lpstr>Tuz tüketimi</vt:lpstr>
      <vt:lpstr>PowerPoint Sunusu</vt:lpstr>
      <vt:lpstr>Türkiye Aşırı Tuz Tüketiminin Azaltılması Programı  (2017-2021)</vt:lpstr>
      <vt:lpstr>PowerPoint Sunusu</vt:lpstr>
      <vt:lpstr>PowerPoint Sunusu</vt:lpstr>
      <vt:lpstr>Türkiye Aşırı Tuz Tüketiminin Azaltılması Programı (2017-2021)</vt:lpstr>
      <vt:lpstr>PowerPoint Sunusu</vt:lpstr>
      <vt:lpstr>Türkiye Aşırı Tuz Tüketiminin Azaltılması Programları kapsamında;</vt:lpstr>
      <vt:lpstr>PowerPoint Sunusu</vt:lpstr>
      <vt:lpstr>Diyabet ve obezite</vt:lpstr>
      <vt:lpstr>PowerPoint Sunusu</vt:lpstr>
      <vt:lpstr>PowerPoint Sunusu</vt:lpstr>
      <vt:lpstr>Obezitenin oluşmasında başlıca riskler ve riski etkileyen faktörler: </vt:lpstr>
      <vt:lpstr>PowerPoint Sunusu</vt:lpstr>
      <vt:lpstr>PowerPoint Sunusu</vt:lpstr>
      <vt:lpstr>Türkiye Diyabet Programı</vt:lpstr>
      <vt:lpstr>Türkiye Diyabet Programı (2015-2020)</vt:lpstr>
      <vt:lpstr>Türkiye Diyabet Programı (2015-2020)</vt:lpstr>
      <vt:lpstr>Amaca Yönelik Stratejiler</vt:lpstr>
      <vt:lpstr>PowerPoint Sunusu</vt:lpstr>
      <vt:lpstr>PowerPoint Sunusu</vt:lpstr>
      <vt:lpstr>Türkiye Böbrek Hastalıkları Önleme ve Kontrol Programı 2018-2023</vt:lpstr>
      <vt:lpstr>PowerPoint Sunusu</vt:lpstr>
      <vt:lpstr>Programın Amacı</vt:lpstr>
      <vt:lpstr>Böbrek Hastalıkları Önleme ve Kontrol Programı Başlıca Üç Bileşenden Oluşan Bir Süreçtir </vt:lpstr>
      <vt:lpstr>PowerPoint Sunusu</vt:lpstr>
      <vt:lpstr>PowerPoint Sunusu</vt:lpstr>
      <vt:lpstr>3. Son Dönem Böbrek Yetmezliği (SDBY) Olan Hastalara Yönelik Tersiyer Önleme Yaklaşımları</vt:lpstr>
      <vt:lpstr>Türkiye Kronik Hava Yolu Hastalıkları Önleme ve Kontrol Programı</vt:lpstr>
      <vt:lpstr>PowerPoint Sunusu</vt:lpstr>
      <vt:lpstr>Türkiye Kronik Hava Yolu Hastalıkları Önleme ve Kontrol Programı</vt:lpstr>
      <vt:lpstr>Türkiye Kronik Hava Yolu Hastalıkları Önleme ve Kontrol Programı 2018-2023</vt:lpstr>
      <vt:lpstr>Türkiye Kronik Hava Yolu Hastalıkları Önleme ve Kontrol Programı 2018-2023</vt:lpstr>
      <vt:lpstr>Türkiye Kalp ve Damar Hastalıkları Önleme ve Kontrol Programı</vt:lpstr>
      <vt:lpstr>Türkiye Kalp ve Damar Hastalıkları Önleme ve Kontrol Programı</vt:lpstr>
      <vt:lpstr>PowerPoint Sunusu</vt:lpstr>
      <vt:lpstr>Türkiye Kalp ve Damar Hastalıkları Önleme ve Kontrol Programı (2021-2026)</vt:lpstr>
      <vt:lpstr>Türkiye Kalp ve Damar Hastalıkları Önleme ve Kontrol Programı (2021-2026)</vt:lpstr>
      <vt:lpstr>Türkiye Kalp ve Damar Hastalıkları Önleme ve Kontrol Programı (2021-2026)</vt:lpstr>
      <vt:lpstr>PowerPoint Sunusu</vt:lpstr>
      <vt:lpstr>PROGRAMIN AMAÇLARI VE HEDEFLERİ</vt:lpstr>
      <vt:lpstr>PowerPoint Sunusu</vt:lpstr>
      <vt:lpstr>PowerPoint Sunusu</vt:lpstr>
      <vt:lpstr>PowerPoint Sunusu</vt:lpstr>
      <vt:lpstr>PowerPoint Sunusu</vt:lpstr>
      <vt:lpstr>PowerPoint Sunusu</vt:lpstr>
      <vt:lpstr>PowerPoint Sunusu</vt:lpstr>
      <vt:lpstr>PowerPoint Sunusu</vt:lpstr>
      <vt:lpstr>PowerPoint Sunusu</vt:lpstr>
      <vt:lpstr>Kas ve İskelet Sistemi Hastalıkları Önleme ve Kontrol Programı (2021-2026)</vt:lpstr>
      <vt:lpstr>Kas ve İskelet Sistemi Hastalıkları Önleme ve Kontrol Programı (2021-2026)</vt:lpstr>
      <vt:lpstr>Kas ve İskelet Sistemi Hastalıkları Önleme ve Kontrol Programı (2021-2026)</vt:lpstr>
      <vt:lpstr>AMAÇLAR VE HEDEFLER</vt:lpstr>
      <vt:lpstr>PowerPoint Sunusu</vt:lpstr>
      <vt:lpstr>PowerPoint Sunusu</vt:lpstr>
      <vt:lpstr>PowerPoint Sunusu</vt:lpstr>
      <vt:lpstr>PowerPoint Sunusu</vt:lpstr>
      <vt:lpstr>PowerPoint Sunusu</vt:lpstr>
      <vt:lpstr>Türkiye Kanser Kontrol Programı</vt:lpstr>
      <vt:lpstr>Türkiye Kanser Kontrol Programı</vt:lpstr>
      <vt:lpstr>PowerPoint Sunusu</vt:lpstr>
      <vt:lpstr>Türkiye Kanser Kontrol Programı</vt:lpstr>
      <vt:lpstr>PowerPoint Sunusu</vt:lpstr>
      <vt:lpstr>Başlıca risk faktörlerini değiştirmek veya önlemek, kanser yükünü önemli ölçüde azaltabilir. </vt:lpstr>
      <vt:lpstr>Kanser Kontrol Programı</vt:lpstr>
      <vt:lpstr>Kanser Taramaları</vt:lpstr>
      <vt:lpstr>Kanser Taramaları</vt:lpstr>
      <vt:lpstr>Meme Kanseri</vt:lpstr>
      <vt:lpstr>PowerPoint Sunusu</vt:lpstr>
      <vt:lpstr>Mamografi</vt:lpstr>
      <vt:lpstr>Mamografi</vt:lpstr>
      <vt:lpstr>PowerPoint Sunusu</vt:lpstr>
      <vt:lpstr>PowerPoint Sunusu</vt:lpstr>
      <vt:lpstr>Serviks (Rahim ağzı) Kanseri </vt:lpstr>
      <vt:lpstr>PowerPoint Sunusu</vt:lpstr>
      <vt:lpstr>Serviks Kanseri </vt:lpstr>
      <vt:lpstr>PowerPoint Sunusu</vt:lpstr>
      <vt:lpstr>PowerPoint Sunusu</vt:lpstr>
      <vt:lpstr>Kolorektal Kanser</vt:lpstr>
      <vt:lpstr>PowerPoint Sunusu</vt:lpstr>
      <vt:lpstr>Yüksek riskli hastalarda tarama</vt:lpstr>
      <vt:lpstr>Türkiye Sağlıklı Yaşlanma Eylem Planı ve Uygulama Programı (2021-2026)</vt:lpstr>
      <vt:lpstr>Türkiye Sağlıklı Yaşlanma Eylem Planı ve Uygulama Programı (2021-2026)</vt:lpstr>
      <vt:lpstr>Başarılı yaşlanma</vt:lpstr>
      <vt:lpstr>Türkiye Sağlıklı Yaşlanma Eylem Planı ve Uygulama Programı (2021-2026)</vt:lpstr>
      <vt:lpstr>PowerPoint Sunusu</vt:lpstr>
      <vt:lpstr>Türkiye Sağlıklı Yaşlanma Eylem Planı Stratejileri</vt:lpstr>
      <vt:lpstr>Öncelikli Müdahale Yaklaşımları</vt:lpstr>
      <vt:lpstr>Destekleyici Müdahaleler</vt:lpstr>
      <vt:lpstr>Programın Hedefleri ve Stratejileri</vt:lpstr>
      <vt:lpstr>Programın Hedefleri ve Stratejileri</vt:lpstr>
      <vt:lpstr>Kaynaklar-1</vt:lpstr>
      <vt:lpstr>Kaynaklar-1</vt:lpstr>
      <vt:lpstr>Kaynaklar-3</vt:lpstr>
      <vt:lpstr>Kaynaklar-4</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Seda</dc:creator>
  <cp:lastModifiedBy>Seda</cp:lastModifiedBy>
  <cp:revision>29</cp:revision>
  <dcterms:created xsi:type="dcterms:W3CDTF">2023-01-27T20:28:56Z</dcterms:created>
  <dcterms:modified xsi:type="dcterms:W3CDTF">2023-02-05T21:17:06Z</dcterms:modified>
</cp:coreProperties>
</file>