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17BD4-56D7-4A3E-B4A2-AA295DB24115}" type="datetimeFigureOut">
              <a:rPr lang="tr-TR" smtClean="0"/>
              <a:t>4.12.2023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EA580-AA7A-466B-84E7-ACDD5CCD08F3}"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65EA580-AA7A-466B-84E7-ACDD5CCD08F3}" type="slidenum">
              <a:rPr lang="tr-TR" smtClean="0"/>
              <a:t>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Yetersiz bağışıklık sistemi durumlarında ortaya çıkan bakteriyel, </a:t>
            </a:r>
            <a:r>
              <a:rPr lang="tr-TR" dirty="0" err="1"/>
              <a:t>viral</a:t>
            </a:r>
            <a:r>
              <a:rPr lang="tr-TR" dirty="0"/>
              <a:t>, mantarlara bağlı ya da </a:t>
            </a:r>
            <a:r>
              <a:rPr lang="tr-TR" dirty="0" err="1"/>
              <a:t>protozoal</a:t>
            </a:r>
            <a:r>
              <a:rPr lang="tr-TR" dirty="0"/>
              <a:t> enfeksiyonlara fırsatçı enfeksiyonlar adı verilmektedir.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a:t>Son:Erken tanı ve gelişen tedavi koşulları ile HIV pozitif kişiler AIDS dönemine geçmeden uzun yıllar yaşayabilmektedir</a:t>
            </a:r>
          </a:p>
          <a:p>
            <a:endParaRPr lang="tr-TR" dirty="0"/>
          </a:p>
        </p:txBody>
      </p:sp>
      <p:sp>
        <p:nvSpPr>
          <p:cNvPr id="4" name="3 Slayt Numarası Yer Tutucusu"/>
          <p:cNvSpPr>
            <a:spLocks noGrp="1"/>
          </p:cNvSpPr>
          <p:nvPr>
            <p:ph type="sldNum" sz="quarter" idx="10"/>
          </p:nvPr>
        </p:nvSpPr>
        <p:spPr/>
        <p:txBody>
          <a:bodyPr/>
          <a:lstStyle/>
          <a:p>
            <a:fld id="{F65EA580-AA7A-466B-84E7-ACDD5CCD08F3}" type="slidenum">
              <a:rPr lang="tr-TR" smtClean="0"/>
              <a:t>7</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3. (Ülkemizde 1987 yılından itibaren, her kan ve kan ürününe gerekli testler yapıldıktan sonra hastaya verilmektedir.),</a:t>
            </a:r>
          </a:p>
        </p:txBody>
      </p:sp>
      <p:sp>
        <p:nvSpPr>
          <p:cNvPr id="4" name="3 Slayt Numarası Yer Tutucusu"/>
          <p:cNvSpPr>
            <a:spLocks noGrp="1"/>
          </p:cNvSpPr>
          <p:nvPr>
            <p:ph type="sldNum" sz="quarter" idx="10"/>
          </p:nvPr>
        </p:nvSpPr>
        <p:spPr/>
        <p:txBody>
          <a:bodyPr/>
          <a:lstStyle/>
          <a:p>
            <a:fld id="{F65EA580-AA7A-466B-84E7-ACDD5CCD08F3}" type="slidenum">
              <a:rPr lang="tr-TR" smtClean="0"/>
              <a:t>8</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 HIV enfeksiyonu önlenebilir bir hastalıktır. Korunma önlemleri tedaviden çok daha etkili ve ucuzdur.</a:t>
            </a:r>
          </a:p>
          <a:p>
            <a:endParaRPr lang="tr-TR" dirty="0"/>
          </a:p>
        </p:txBody>
      </p:sp>
      <p:sp>
        <p:nvSpPr>
          <p:cNvPr id="4" name="3 Slayt Numarası Yer Tutucusu"/>
          <p:cNvSpPr>
            <a:spLocks noGrp="1"/>
          </p:cNvSpPr>
          <p:nvPr>
            <p:ph type="sldNum" sz="quarter" idx="10"/>
          </p:nvPr>
        </p:nvSpPr>
        <p:spPr/>
        <p:txBody>
          <a:bodyPr/>
          <a:lstStyle/>
          <a:p>
            <a:fld id="{F65EA580-AA7A-466B-84E7-ACDD5CCD08F3}" type="slidenum">
              <a:rPr lang="tr-TR" smtClean="0"/>
              <a:t>11</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1. Ülkemizde HIV/AIDS yeni vaka sayısı ve hastalığa bağlı ölümleri azaltmak amacıyla Bakanlığımızın desteği ile Gönüllü Danışmanlık ve Test Merkezleri (GDTM) kurulmuştur.</a:t>
            </a:r>
          </a:p>
          <a:p>
            <a:endParaRPr lang="tr-TR" dirty="0"/>
          </a:p>
        </p:txBody>
      </p:sp>
      <p:sp>
        <p:nvSpPr>
          <p:cNvPr id="4" name="3 Slayt Numarası Yer Tutucusu"/>
          <p:cNvSpPr>
            <a:spLocks noGrp="1"/>
          </p:cNvSpPr>
          <p:nvPr>
            <p:ph type="sldNum" sz="quarter" idx="10"/>
          </p:nvPr>
        </p:nvSpPr>
        <p:spPr/>
        <p:txBody>
          <a:bodyPr/>
          <a:lstStyle/>
          <a:p>
            <a:fld id="{F65EA580-AA7A-466B-84E7-ACDD5CCD08F3}" type="slidenum">
              <a:rPr lang="tr-TR" smtClean="0"/>
              <a:t>12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p:txBody>
          <a:bodyPr/>
          <a:lstStyle/>
          <a:p>
            <a:fld id="{AD0E4B99-77E9-4368-B15F-57BE39BC3136}" type="datetimeFigureOut">
              <a:rPr lang="tr-TR" smtClean="0"/>
              <a:t>4.12.2023</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C7C3AE64-A43E-4F52-BF14-CE248C9B464C}" type="slidenum">
              <a:rPr lang="tr-TR" smtClean="0"/>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D0E4B99-77E9-4368-B15F-57BE39BC3136}" type="datetimeFigureOut">
              <a:rPr lang="tr-TR" smtClean="0"/>
              <a:t>4.12.2023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7C3AE64-A43E-4F52-BF14-CE248C9B464C}"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AD0E4B99-77E9-4368-B15F-57BE39BC3136}" type="datetimeFigureOut">
              <a:rPr lang="tr-TR" smtClean="0"/>
              <a:t>4.12.2023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7C3AE64-A43E-4F52-BF14-CE248C9B464C}"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AD0E4B99-77E9-4368-B15F-57BE39BC3136}" type="datetimeFigureOut">
              <a:rPr lang="tr-TR" smtClean="0"/>
              <a:t>4.12.2023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7C3AE64-A43E-4F52-BF14-CE248C9B464C}" type="slidenum">
              <a:rPr lang="tr-TR" smtClean="0"/>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AD0E4B99-77E9-4368-B15F-57BE39BC3136}" type="datetimeFigureOut">
              <a:rPr lang="tr-TR" smtClean="0"/>
              <a:t>4.12.2023</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C7C3AE64-A43E-4F52-BF14-CE248C9B464C}"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AD0E4B99-77E9-4368-B15F-57BE39BC3136}" type="datetimeFigureOut">
              <a:rPr lang="tr-TR" smtClean="0"/>
              <a:t>4.12.2023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7C3AE64-A43E-4F52-BF14-CE248C9B464C}" type="slidenum">
              <a:rPr lang="tr-TR" smtClean="0"/>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7" name="6 Veri Yer Tutucusu"/>
          <p:cNvSpPr>
            <a:spLocks noGrp="1"/>
          </p:cNvSpPr>
          <p:nvPr>
            <p:ph type="dt" sz="half" idx="10"/>
          </p:nvPr>
        </p:nvSpPr>
        <p:spPr/>
        <p:txBody>
          <a:bodyPr/>
          <a:lstStyle/>
          <a:p>
            <a:fld id="{AD0E4B99-77E9-4368-B15F-57BE39BC3136}" type="datetimeFigureOut">
              <a:rPr lang="tr-TR" smtClean="0"/>
              <a:t>4.12.2023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7C3AE64-A43E-4F52-BF14-CE248C9B464C}" type="slidenum">
              <a:rPr lang="tr-TR" smtClean="0"/>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AD0E4B99-77E9-4368-B15F-57BE39BC3136}" type="datetimeFigureOut">
              <a:rPr lang="tr-TR" smtClean="0"/>
              <a:t>4.12.2023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7C3AE64-A43E-4F52-BF14-CE248C9B464C}"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D0E4B99-77E9-4368-B15F-57BE39BC3136}" type="datetimeFigureOut">
              <a:rPr lang="tr-TR" smtClean="0"/>
              <a:t>4.12.2023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7C3AE64-A43E-4F52-BF14-CE248C9B464C}"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AD0E4B99-77E9-4368-B15F-57BE39BC3136}" type="datetimeFigureOut">
              <a:rPr lang="tr-TR" smtClean="0"/>
              <a:t>4.12.2023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7C3AE64-A43E-4F52-BF14-CE248C9B464C}" type="slidenum">
              <a:rPr lang="tr-TR" smtClean="0"/>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AD0E4B99-77E9-4368-B15F-57BE39BC3136}" type="datetimeFigureOut">
              <a:rPr lang="tr-TR" smtClean="0"/>
              <a:t>4.12.2023</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C7C3AE64-A43E-4F52-BF14-CE248C9B464C}" type="slidenum">
              <a:rPr lang="tr-TR" smtClean="0"/>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D0E4B99-77E9-4368-B15F-57BE39BC3136}" type="datetimeFigureOut">
              <a:rPr lang="tr-TR" smtClean="0"/>
              <a:t>4.12.2023</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7C3AE64-A43E-4F52-BF14-CE248C9B464C}"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normAutofit/>
          </a:bodyPr>
          <a:lstStyle/>
          <a:p>
            <a:r>
              <a:rPr lang="tr-TR" dirty="0"/>
              <a:t>27.11.2023-3.12.2023</a:t>
            </a:r>
          </a:p>
          <a:p>
            <a:r>
              <a:rPr lang="tr-TR" sz="1800" b="1" dirty="0" err="1">
                <a:solidFill>
                  <a:schemeClr val="tx1">
                    <a:lumMod val="65000"/>
                    <a:lumOff val="35000"/>
                  </a:schemeClr>
                </a:solidFill>
              </a:rPr>
              <a:t>Ass</a:t>
            </a:r>
            <a:r>
              <a:rPr lang="tr-TR" sz="1800" b="1" dirty="0">
                <a:solidFill>
                  <a:schemeClr val="tx1">
                    <a:lumMod val="65000"/>
                    <a:lumOff val="35000"/>
                  </a:schemeClr>
                </a:solidFill>
              </a:rPr>
              <a:t> Dr. </a:t>
            </a:r>
            <a:r>
              <a:rPr lang="tr-TR" sz="1800" b="1" dirty="0" err="1">
                <a:solidFill>
                  <a:schemeClr val="tx1">
                    <a:lumMod val="65000"/>
                    <a:lumOff val="35000"/>
                  </a:schemeClr>
                </a:solidFill>
              </a:rPr>
              <a:t>S.Mira</a:t>
            </a:r>
            <a:r>
              <a:rPr lang="tr-TR" sz="1800" b="1" dirty="0">
                <a:solidFill>
                  <a:schemeClr val="tx1">
                    <a:lumMod val="65000"/>
                    <a:lumOff val="35000"/>
                  </a:schemeClr>
                </a:solidFill>
              </a:rPr>
              <a:t> </a:t>
            </a:r>
            <a:r>
              <a:rPr lang="tr-TR" sz="1800" b="1" dirty="0" err="1">
                <a:solidFill>
                  <a:schemeClr val="tx1">
                    <a:lumMod val="65000"/>
                    <a:lumOff val="35000"/>
                  </a:schemeClr>
                </a:solidFill>
              </a:rPr>
              <a:t>Kösedağ</a:t>
            </a:r>
            <a:endParaRPr lang="tr-TR" sz="1800" b="1" dirty="0">
              <a:solidFill>
                <a:schemeClr val="tx1">
                  <a:lumMod val="65000"/>
                  <a:lumOff val="35000"/>
                </a:schemeClr>
              </a:solidFill>
            </a:endParaRPr>
          </a:p>
          <a:p>
            <a:r>
              <a:rPr lang="tr-TR" sz="1800" b="1" dirty="0">
                <a:solidFill>
                  <a:schemeClr val="tx1">
                    <a:lumMod val="65000"/>
                    <a:lumOff val="35000"/>
                  </a:schemeClr>
                </a:solidFill>
              </a:rPr>
              <a:t>İzmir Katip Çelebi Üniversitesi Tıp Fakültesi, Halk Sağlığı ABD</a:t>
            </a:r>
          </a:p>
          <a:p>
            <a:endParaRPr lang="tr-TR" dirty="0"/>
          </a:p>
        </p:txBody>
      </p:sp>
      <p:sp>
        <p:nvSpPr>
          <p:cNvPr id="2" name="1 Başlık"/>
          <p:cNvSpPr>
            <a:spLocks noGrp="1"/>
          </p:cNvSpPr>
          <p:nvPr>
            <p:ph type="ctrTitle"/>
          </p:nvPr>
        </p:nvSpPr>
        <p:spPr/>
        <p:txBody>
          <a:bodyPr/>
          <a:lstStyle/>
          <a:p>
            <a:r>
              <a:rPr lang="tr-TR" dirty="0"/>
              <a:t>Sağlık Gündemi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0100" y="1142984"/>
            <a:ext cx="7772400" cy="1143000"/>
          </a:xfrm>
        </p:spPr>
        <p:txBody>
          <a:bodyPr>
            <a:normAutofit fontScale="90000"/>
          </a:bodyPr>
          <a:lstStyle/>
          <a:p>
            <a:r>
              <a:rPr lang="tr-TR" b="1" dirty="0" err="1"/>
              <a:t>HIV’in</a:t>
            </a:r>
            <a:r>
              <a:rPr lang="tr-TR" b="1" dirty="0"/>
              <a:t> Bulaşmadığı Durumlar Nelerdir?</a:t>
            </a:r>
            <a:br>
              <a:rPr lang="tr-TR" dirty="0"/>
            </a:br>
            <a:endParaRPr lang="tr-TR" dirty="0"/>
          </a:p>
        </p:txBody>
      </p:sp>
      <p:sp>
        <p:nvSpPr>
          <p:cNvPr id="3" name="2 İçerik Yer Tutucusu"/>
          <p:cNvSpPr>
            <a:spLocks noGrp="1"/>
          </p:cNvSpPr>
          <p:nvPr>
            <p:ph sz="quarter" idx="1"/>
          </p:nvPr>
        </p:nvSpPr>
        <p:spPr>
          <a:xfrm>
            <a:off x="857224" y="1857364"/>
            <a:ext cx="7772400" cy="4572000"/>
          </a:xfrm>
        </p:spPr>
        <p:txBody>
          <a:bodyPr/>
          <a:lstStyle/>
          <a:p>
            <a:r>
              <a:rPr lang="tr-TR" dirty="0"/>
              <a:t>Dokunmak, tokalaşmak ve sarılmakla, gözyaşı, ter ve tükürükle, aynı yerde oturmak ve aynı havayı solumakla, aynı havuzu, tuvaleti saunayı ve duşu paylaşmakla, giysilerin ortak kullanılması ile tabak, çatal, kaşık bıçak ve bardak paylaşmakla, telefon kulaklığı ve kapı tokmağı ile sivrisinek, böcek sokması ve hayvan ısırması ile HIV bulaşmamaktadır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7224" y="928670"/>
            <a:ext cx="7772400" cy="1143000"/>
          </a:xfrm>
        </p:spPr>
        <p:txBody>
          <a:bodyPr>
            <a:normAutofit fontScale="90000"/>
          </a:bodyPr>
          <a:lstStyle/>
          <a:p>
            <a:r>
              <a:rPr lang="tr-TR" b="1" dirty="0"/>
              <a:t>HIV/AIDS enfeksiyonundan Korunma yolları nelerdir?</a:t>
            </a:r>
            <a:br>
              <a:rPr lang="tr-TR" dirty="0"/>
            </a:br>
            <a:endParaRPr lang="tr-TR" dirty="0"/>
          </a:p>
        </p:txBody>
      </p:sp>
      <p:sp>
        <p:nvSpPr>
          <p:cNvPr id="3" name="2 İçerik Yer Tutucusu"/>
          <p:cNvSpPr>
            <a:spLocks noGrp="1"/>
          </p:cNvSpPr>
          <p:nvPr>
            <p:ph sz="quarter" idx="1"/>
          </p:nvPr>
        </p:nvSpPr>
        <p:spPr>
          <a:xfrm>
            <a:off x="642910" y="1714488"/>
            <a:ext cx="7772400" cy="4714876"/>
          </a:xfrm>
        </p:spPr>
        <p:txBody>
          <a:bodyPr>
            <a:normAutofit fontScale="25000" lnSpcReduction="20000"/>
          </a:bodyPr>
          <a:lstStyle/>
          <a:p>
            <a:r>
              <a:rPr lang="tr-TR" sz="7200" dirty="0"/>
              <a:t>Cinsel yolla </a:t>
            </a:r>
            <a:r>
              <a:rPr lang="tr-TR" sz="7200" dirty="0" err="1"/>
              <a:t>bulaştan</a:t>
            </a:r>
            <a:r>
              <a:rPr lang="tr-TR" sz="7200" dirty="0"/>
              <a:t> korunma için;</a:t>
            </a:r>
          </a:p>
          <a:p>
            <a:pPr>
              <a:buNone/>
            </a:pPr>
            <a:r>
              <a:rPr lang="tr-TR" sz="7200" dirty="0"/>
              <a:t>Güvensiz ve korunmasız cinsel temastan kaçınılması,</a:t>
            </a:r>
          </a:p>
          <a:p>
            <a:pPr>
              <a:buNone/>
            </a:pPr>
            <a:r>
              <a:rPr lang="tr-TR" sz="7200" dirty="0"/>
              <a:t>Tek eşlilik,</a:t>
            </a:r>
          </a:p>
          <a:p>
            <a:pPr>
              <a:buNone/>
            </a:pPr>
            <a:r>
              <a:rPr lang="tr-TR" sz="7200" dirty="0"/>
              <a:t>Cinsel ilişki sırasında kondom kullanılması gerekmektedir.</a:t>
            </a:r>
          </a:p>
          <a:p>
            <a:r>
              <a:rPr lang="tr-TR" sz="7200" dirty="0"/>
              <a:t>Kan yolu ile </a:t>
            </a:r>
            <a:r>
              <a:rPr lang="tr-TR" sz="7200" dirty="0" err="1"/>
              <a:t>bulaştan</a:t>
            </a:r>
            <a:r>
              <a:rPr lang="tr-TR" sz="7200" dirty="0"/>
              <a:t> korunma için</a:t>
            </a:r>
          </a:p>
          <a:p>
            <a:pPr>
              <a:buNone/>
            </a:pPr>
            <a:r>
              <a:rPr lang="tr-TR" sz="7200" dirty="0"/>
              <a:t>Taraması yapılmış HIV(-) kan ve kan ürünlerinin kullanılması,</a:t>
            </a:r>
          </a:p>
          <a:p>
            <a:pPr>
              <a:buNone/>
            </a:pPr>
            <a:r>
              <a:rPr lang="tr-TR" sz="7200" dirty="0"/>
              <a:t>(Kan ve kan ürünleri ile olan bulaşmaya karşı korunma amacı ile 1987 yılından beri ülkemizde kan ve kan ürünleri HIV yönünden test edilmektedir. Organ ve doku nakilleri öncesinde gerekli testlerin yapılması HIV geçiş riskini en aza indirmektedir.)</a:t>
            </a:r>
          </a:p>
          <a:p>
            <a:pPr>
              <a:buNone/>
            </a:pPr>
            <a:r>
              <a:rPr lang="tr-TR" sz="7200" dirty="0"/>
              <a:t>Tek kullanımlık steril enjektör ve cerrahi malzemelerin kullanılması,</a:t>
            </a:r>
          </a:p>
          <a:p>
            <a:pPr>
              <a:buNone/>
            </a:pPr>
            <a:r>
              <a:rPr lang="tr-TR" sz="7200" dirty="0"/>
              <a:t>Ortak enjektör kullanımından kaçınılması gerekmektedir.</a:t>
            </a:r>
          </a:p>
          <a:p>
            <a:r>
              <a:rPr lang="tr-TR" sz="7200" dirty="0"/>
              <a:t>HIV (+) gebeden bebeğe bulaşın önlenmesi için,</a:t>
            </a:r>
          </a:p>
          <a:p>
            <a:pPr>
              <a:buNone/>
            </a:pPr>
            <a:r>
              <a:rPr lang="tr-TR" sz="7200" dirty="0"/>
              <a:t>Uygun tedavi ve takibinin yapılması, doğumun </a:t>
            </a:r>
            <a:r>
              <a:rPr lang="tr-TR" sz="7200" dirty="0" err="1"/>
              <a:t>sezaryan</a:t>
            </a:r>
            <a:r>
              <a:rPr lang="tr-TR" sz="7200" dirty="0"/>
              <a:t> şeklinde planlanması,</a:t>
            </a:r>
          </a:p>
          <a:p>
            <a:pPr>
              <a:buNone/>
            </a:pPr>
            <a:r>
              <a:rPr lang="tr-TR" sz="7200" dirty="0"/>
              <a:t>Doğumdan önce anneye ve doğum sonrasında bebeğe ilaç tedavisi başlanması,</a:t>
            </a:r>
          </a:p>
          <a:p>
            <a:pPr>
              <a:buNone/>
            </a:pPr>
            <a:r>
              <a:rPr lang="tr-TR" sz="7200" dirty="0"/>
              <a:t>Annenin bebeğini emzirmemesi gerekmektedir.</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1214422"/>
            <a:ext cx="7772400" cy="1143000"/>
          </a:xfrm>
        </p:spPr>
        <p:txBody>
          <a:bodyPr>
            <a:normAutofit fontScale="90000"/>
          </a:bodyPr>
          <a:lstStyle/>
          <a:p>
            <a:r>
              <a:rPr lang="tr-TR" b="1" dirty="0"/>
              <a:t>Gönüllü Test ve Danışmanlık Merkezleri</a:t>
            </a:r>
            <a:br>
              <a:rPr lang="tr-TR" dirty="0"/>
            </a:br>
            <a:endParaRPr lang="tr-TR" dirty="0"/>
          </a:p>
        </p:txBody>
      </p:sp>
      <p:sp>
        <p:nvSpPr>
          <p:cNvPr id="3" name="2 İçerik Yer Tutucusu"/>
          <p:cNvSpPr>
            <a:spLocks noGrp="1"/>
          </p:cNvSpPr>
          <p:nvPr>
            <p:ph sz="quarter" idx="1"/>
          </p:nvPr>
        </p:nvSpPr>
        <p:spPr>
          <a:xfrm>
            <a:off x="642910" y="1928802"/>
            <a:ext cx="7772400" cy="4572000"/>
          </a:xfrm>
        </p:spPr>
        <p:txBody>
          <a:bodyPr>
            <a:normAutofit/>
          </a:bodyPr>
          <a:lstStyle/>
          <a:p>
            <a:r>
              <a:rPr lang="tr-TR" dirty="0"/>
              <a:t>HIV/AIDS açısından risk altında bulunan grupların yanı sıra HIV/AIDS şüphesi taşıyan herkese, HIV/</a:t>
            </a:r>
            <a:r>
              <a:rPr lang="tr-TR" dirty="0" err="1"/>
              <a:t>AIDS’e</a:t>
            </a:r>
            <a:r>
              <a:rPr lang="tr-TR" dirty="0"/>
              <a:t> ilişkin danışmanlık hizmeti vermek, aynı zamanda </a:t>
            </a:r>
            <a:r>
              <a:rPr lang="tr-TR" b="1" dirty="0"/>
              <a:t>anonim (gizlilik esasları içerisinde) ve ücretsiz</a:t>
            </a:r>
            <a:r>
              <a:rPr lang="tr-TR" dirty="0"/>
              <a:t> test yaptırabilme imkânı sunmak, test sonucu pozitif çıkan bireyleri tanı ve tedavi için bir merkeze yönlendirmek üzere oluşturulmuştur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İDS.PNG"/>
          <p:cNvPicPr>
            <a:picLocks noGrp="1" noChangeAspect="1"/>
          </p:cNvPicPr>
          <p:nvPr>
            <p:ph sz="quarter" idx="1"/>
          </p:nvPr>
        </p:nvPicPr>
        <p:blipFill>
          <a:blip r:embed="rId2"/>
          <a:stretch>
            <a:fillRect/>
          </a:stretch>
        </p:blipFill>
        <p:spPr>
          <a:xfrm>
            <a:off x="1285852" y="285728"/>
            <a:ext cx="6803073" cy="628654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8736"/>
            <a:ext cx="9144000" cy="1143000"/>
          </a:xfrm>
        </p:spPr>
        <p:txBody>
          <a:bodyPr>
            <a:normAutofit fontScale="90000"/>
          </a:bodyPr>
          <a:lstStyle/>
          <a:p>
            <a:r>
              <a:rPr lang="tr-TR" dirty="0" err="1"/>
              <a:t>DSÖ'nün</a:t>
            </a:r>
            <a:r>
              <a:rPr lang="tr-TR" dirty="0"/>
              <a:t> yıllık sıtma raporu, artan iklim değişikliği tehdidine dikkat çekiyor</a:t>
            </a:r>
            <a:br>
              <a:rPr lang="tr-TR" dirty="0"/>
            </a:br>
            <a:br>
              <a:rPr lang="tr-TR" b="1" dirty="0"/>
            </a:br>
            <a:endParaRPr lang="tr-TR" dirty="0"/>
          </a:p>
        </p:txBody>
      </p:sp>
      <p:sp>
        <p:nvSpPr>
          <p:cNvPr id="3" name="2 İçerik Yer Tutucusu"/>
          <p:cNvSpPr>
            <a:spLocks noGrp="1"/>
          </p:cNvSpPr>
          <p:nvPr>
            <p:ph sz="quarter" idx="1"/>
          </p:nvPr>
        </p:nvSpPr>
        <p:spPr>
          <a:xfrm>
            <a:off x="285720" y="1500174"/>
            <a:ext cx="4572032" cy="4572000"/>
          </a:xfrm>
        </p:spPr>
        <p:txBody>
          <a:bodyPr>
            <a:normAutofit fontScale="77500" lnSpcReduction="20000"/>
          </a:bodyPr>
          <a:lstStyle/>
          <a:p>
            <a:pPr>
              <a:buNone/>
            </a:pPr>
            <a:endParaRPr lang="tr-TR" dirty="0"/>
          </a:p>
          <a:p>
            <a:pPr>
              <a:buNone/>
            </a:pPr>
            <a:r>
              <a:rPr lang="tr-TR" dirty="0"/>
              <a:t>2023 Dünya sıtma raporu, iklim değişikliği ile sıtma arasındaki bağlantıyı araştırıyor</a:t>
            </a:r>
          </a:p>
          <a:p>
            <a:r>
              <a:rPr lang="tr-TR" dirty="0"/>
              <a:t>Sıcaklık, nem ve yağıştaki değişiklikler, sıtma taşıyan Anofel sivrisineklerinin davranışını ve hayatta kalmasını etkileyebilir. Sıcak hava dalgaları ve su baskını gibi aşırı hava olayları da bulaşmayı ve hastalık yükünü doğrudan etkileyebilir</a:t>
            </a:r>
          </a:p>
          <a:p>
            <a:pPr>
              <a:buNone/>
            </a:pPr>
            <a:r>
              <a:rPr lang="tr-TR" dirty="0"/>
              <a:t> Örneğin Pakistan'da 2022'de yaşanan felaket sel, ülkedeki sıtma vakalarının beş kat artmasına neden oldu</a:t>
            </a:r>
          </a:p>
        </p:txBody>
      </p:sp>
      <p:sp>
        <p:nvSpPr>
          <p:cNvPr id="4" name="3 Dikdörtgen"/>
          <p:cNvSpPr/>
          <p:nvPr/>
        </p:nvSpPr>
        <p:spPr>
          <a:xfrm>
            <a:off x="928662" y="6427113"/>
            <a:ext cx="7572428" cy="430887"/>
          </a:xfrm>
          <a:prstGeom prst="rect">
            <a:avLst/>
          </a:prstGeom>
        </p:spPr>
        <p:txBody>
          <a:bodyPr wrap="square">
            <a:spAutoFit/>
          </a:bodyPr>
          <a:lstStyle/>
          <a:p>
            <a:r>
              <a:rPr lang="tr-TR" sz="1100" dirty="0"/>
              <a:t>https://www.who.int/news/item/30-11-2023-who-s-annual-malaria-report-spotlights-the-growing-threat-of-climate-change</a:t>
            </a:r>
          </a:p>
        </p:txBody>
      </p:sp>
      <p:pic>
        <p:nvPicPr>
          <p:cNvPr id="6" name="5 Resim" descr="sıtma.PNG"/>
          <p:cNvPicPr>
            <a:picLocks noChangeAspect="1"/>
          </p:cNvPicPr>
          <p:nvPr/>
        </p:nvPicPr>
        <p:blipFill>
          <a:blip r:embed="rId3"/>
          <a:stretch>
            <a:fillRect/>
          </a:stretch>
        </p:blipFill>
        <p:spPr>
          <a:xfrm>
            <a:off x="4786314" y="1643050"/>
            <a:ext cx="4357686" cy="43154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71480"/>
            <a:ext cx="9144000" cy="1143000"/>
          </a:xfrm>
        </p:spPr>
        <p:txBody>
          <a:bodyPr>
            <a:noAutofit/>
          </a:bodyPr>
          <a:lstStyle/>
          <a:p>
            <a:r>
              <a:rPr lang="tr-TR" sz="2800" dirty="0"/>
              <a:t>GCF, UNDP ve WHO, gelişmekte olan ülkelere yönelik iklim sağlığı desteğini artırmak için güçlerini birleştiriyor</a:t>
            </a:r>
          </a:p>
        </p:txBody>
      </p:sp>
      <p:sp>
        <p:nvSpPr>
          <p:cNvPr id="3" name="2 İçerik Yer Tutucusu"/>
          <p:cNvSpPr>
            <a:spLocks noGrp="1"/>
          </p:cNvSpPr>
          <p:nvPr>
            <p:ph sz="quarter" idx="1"/>
          </p:nvPr>
        </p:nvSpPr>
        <p:spPr>
          <a:xfrm>
            <a:off x="428596" y="1714488"/>
            <a:ext cx="7772400" cy="4572000"/>
          </a:xfrm>
        </p:spPr>
        <p:txBody>
          <a:bodyPr>
            <a:normAutofit/>
          </a:bodyPr>
          <a:lstStyle/>
          <a:p>
            <a:endParaRPr lang="tr-TR" dirty="0"/>
          </a:p>
          <a:p>
            <a:r>
              <a:rPr lang="tr-TR" dirty="0"/>
              <a:t>Yeşil İklim Fonu (GCF), Birleşmiş Milletler Kalkınma Programı (UNDP) ve Dünya Sağlık Örgütü (WHO), iklim değişikliğinin sağlık üzerindeki etkilerini azaltmak ve bunlara yanıt vermek için gelişmekte olan ülkelere verilen desteği artıracak yeni bir girişim başlattı. Afrika, Asya ve Güneydoğu Avrupa'da 14 ülkede.</a:t>
            </a:r>
          </a:p>
        </p:txBody>
      </p:sp>
      <p:sp>
        <p:nvSpPr>
          <p:cNvPr id="4" name="3 Dikdörtgen"/>
          <p:cNvSpPr/>
          <p:nvPr/>
        </p:nvSpPr>
        <p:spPr>
          <a:xfrm>
            <a:off x="642910" y="6286520"/>
            <a:ext cx="7786742" cy="430887"/>
          </a:xfrm>
          <a:prstGeom prst="rect">
            <a:avLst/>
          </a:prstGeom>
        </p:spPr>
        <p:txBody>
          <a:bodyPr wrap="square">
            <a:spAutoFit/>
          </a:bodyPr>
          <a:lstStyle/>
          <a:p>
            <a:r>
              <a:rPr lang="tr-TR" sz="1100" dirty="0"/>
              <a:t>https://www.who.int/news/item/02-12-2023-gcf--undp-and-who-join-forces-to-ramp-up-climate-health-support-for-developing-countries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928678"/>
            <a:ext cx="8229600" cy="1143000"/>
          </a:xfrm>
        </p:spPr>
        <p:txBody>
          <a:bodyPr>
            <a:normAutofit fontScale="90000"/>
          </a:bodyPr>
          <a:lstStyle/>
          <a:p>
            <a:r>
              <a:rPr lang="tr-TR" dirty="0" err="1"/>
              <a:t>Gazze'de</a:t>
            </a:r>
            <a:r>
              <a:rPr lang="tr-TR" dirty="0"/>
              <a:t> Sahra Hastaneleri İçin Geri Sayım</a:t>
            </a:r>
            <a:br>
              <a:rPr lang="tr-TR" dirty="0"/>
            </a:br>
            <a:endParaRPr lang="tr-TR" dirty="0"/>
          </a:p>
        </p:txBody>
      </p:sp>
      <p:sp>
        <p:nvSpPr>
          <p:cNvPr id="3" name="2 İçerik Yer Tutucusu"/>
          <p:cNvSpPr>
            <a:spLocks noGrp="1"/>
          </p:cNvSpPr>
          <p:nvPr>
            <p:ph sz="quarter" idx="1"/>
          </p:nvPr>
        </p:nvSpPr>
        <p:spPr>
          <a:xfrm>
            <a:off x="0" y="2071710"/>
            <a:ext cx="3643338" cy="4572000"/>
          </a:xfrm>
        </p:spPr>
        <p:txBody>
          <a:bodyPr>
            <a:normAutofit/>
          </a:bodyPr>
          <a:lstStyle/>
          <a:p>
            <a:r>
              <a:rPr lang="tr-TR" dirty="0"/>
              <a:t>Bakan Koca, "</a:t>
            </a:r>
            <a:r>
              <a:rPr lang="tr-TR" dirty="0" err="1"/>
              <a:t>Gazze'ye</a:t>
            </a:r>
            <a:r>
              <a:rPr lang="tr-TR" dirty="0"/>
              <a:t> ulaşan ekiplerimiz sahra hastanesi hizmetleri için uygun yer tespiti çalışmalarını tamamladılar.</a:t>
            </a:r>
          </a:p>
          <a:p>
            <a:br>
              <a:rPr lang="tr-TR" dirty="0"/>
            </a:br>
            <a:endParaRPr lang="tr-TR" dirty="0"/>
          </a:p>
        </p:txBody>
      </p:sp>
      <p:pic>
        <p:nvPicPr>
          <p:cNvPr id="4" name="3 Resim" descr="koca.PNG"/>
          <p:cNvPicPr>
            <a:picLocks noChangeAspect="1"/>
          </p:cNvPicPr>
          <p:nvPr/>
        </p:nvPicPr>
        <p:blipFill>
          <a:blip r:embed="rId2"/>
          <a:stretch>
            <a:fillRect/>
          </a:stretch>
        </p:blipFill>
        <p:spPr>
          <a:xfrm>
            <a:off x="3786182" y="2000240"/>
            <a:ext cx="5171638" cy="3357586"/>
          </a:xfrm>
          <a:prstGeom prst="rect">
            <a:avLst/>
          </a:prstGeom>
        </p:spPr>
      </p:pic>
      <p:sp>
        <p:nvSpPr>
          <p:cNvPr id="5" name="4 Dikdörtgen"/>
          <p:cNvSpPr/>
          <p:nvPr/>
        </p:nvSpPr>
        <p:spPr>
          <a:xfrm>
            <a:off x="2357422" y="6357958"/>
            <a:ext cx="4572000" cy="430887"/>
          </a:xfrm>
          <a:prstGeom prst="rect">
            <a:avLst/>
          </a:prstGeom>
        </p:spPr>
        <p:txBody>
          <a:bodyPr>
            <a:spAutoFit/>
          </a:bodyPr>
          <a:lstStyle/>
          <a:p>
            <a:r>
              <a:rPr lang="tr-TR" sz="1100" dirty="0"/>
              <a:t>https://www.saglik.gov.tr/TR-101025/gazzede-sahra-hastaneleri-icin-geri-sayim.html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785794"/>
            <a:ext cx="8229600" cy="1143000"/>
          </a:xfrm>
        </p:spPr>
        <p:txBody>
          <a:bodyPr>
            <a:normAutofit fontScale="90000"/>
          </a:bodyPr>
          <a:lstStyle/>
          <a:p>
            <a:r>
              <a:rPr lang="tr-TR" dirty="0"/>
              <a:t>Hatay İskenderun Acil Durum Hastanesi Hasta Kabulüne Başladı</a:t>
            </a:r>
            <a:br>
              <a:rPr lang="tr-TR" dirty="0"/>
            </a:br>
            <a:endParaRPr lang="tr-TR" dirty="0"/>
          </a:p>
        </p:txBody>
      </p:sp>
      <p:sp>
        <p:nvSpPr>
          <p:cNvPr id="3" name="2 İçerik Yer Tutucusu"/>
          <p:cNvSpPr>
            <a:spLocks noGrp="1"/>
          </p:cNvSpPr>
          <p:nvPr>
            <p:ph sz="quarter" idx="1"/>
          </p:nvPr>
        </p:nvSpPr>
        <p:spPr>
          <a:xfrm>
            <a:off x="0" y="1500174"/>
            <a:ext cx="3571868" cy="5143536"/>
          </a:xfrm>
        </p:spPr>
        <p:txBody>
          <a:bodyPr>
            <a:normAutofit fontScale="70000" lnSpcReduction="20000"/>
          </a:bodyPr>
          <a:lstStyle/>
          <a:p>
            <a:r>
              <a:rPr lang="tr-TR" dirty="0"/>
              <a:t>Bakan Koca,Hatay İskenderun Acil Durum Hastanesi’nin hasta kabulüne başladığını açıklayarak, "Hatay İskenderun Acil Durum Hastanesi hasta kabulüne başladı.</a:t>
            </a:r>
          </a:p>
          <a:p>
            <a:endParaRPr lang="tr-TR" dirty="0"/>
          </a:p>
          <a:p>
            <a:r>
              <a:rPr lang="tr-TR" dirty="0"/>
              <a:t> 200 yataklı hastane; 33 poliklinik, 36 yoğun bakım yatağı, 7 ameliyathane, 6 görüntüleme odası, 1 MR, 1 tomografi, 1 tam kapsamlı </a:t>
            </a:r>
            <a:r>
              <a:rPr lang="tr-TR" dirty="0" err="1"/>
              <a:t>laboratuvar</a:t>
            </a:r>
            <a:r>
              <a:rPr lang="tr-TR" dirty="0"/>
              <a:t>, 1 </a:t>
            </a:r>
            <a:r>
              <a:rPr lang="tr-TR" dirty="0" err="1"/>
              <a:t>bronkoskopi</a:t>
            </a:r>
            <a:r>
              <a:rPr lang="tr-TR" dirty="0"/>
              <a:t>, 1 endoskopi, 6 FTR, 3 onkoloji, 1 KVC merkezi ve 1 </a:t>
            </a:r>
            <a:r>
              <a:rPr lang="tr-TR" dirty="0" err="1"/>
              <a:t>anjiografi</a:t>
            </a:r>
            <a:r>
              <a:rPr lang="tr-TR" dirty="0"/>
              <a:t> ile hizmet veriyor. Hatay İskenderun Acil Durum Hastanesi hayırlı olsun" ifadelerine yer verdi.</a:t>
            </a:r>
          </a:p>
        </p:txBody>
      </p:sp>
      <p:pic>
        <p:nvPicPr>
          <p:cNvPr id="4" name="3 Resim" descr="iskenderun.PNG"/>
          <p:cNvPicPr>
            <a:picLocks noChangeAspect="1"/>
          </p:cNvPicPr>
          <p:nvPr/>
        </p:nvPicPr>
        <p:blipFill>
          <a:blip r:embed="rId2"/>
          <a:stretch>
            <a:fillRect/>
          </a:stretch>
        </p:blipFill>
        <p:spPr>
          <a:xfrm>
            <a:off x="3714744" y="2214554"/>
            <a:ext cx="5429256" cy="2896929"/>
          </a:xfrm>
          <a:prstGeom prst="rect">
            <a:avLst/>
          </a:prstGeom>
        </p:spPr>
      </p:pic>
      <p:sp>
        <p:nvSpPr>
          <p:cNvPr id="5" name="4 Dikdörtgen"/>
          <p:cNvSpPr/>
          <p:nvPr/>
        </p:nvSpPr>
        <p:spPr>
          <a:xfrm>
            <a:off x="2285984" y="6427113"/>
            <a:ext cx="4572000" cy="430887"/>
          </a:xfrm>
          <a:prstGeom prst="rect">
            <a:avLst/>
          </a:prstGeom>
        </p:spPr>
        <p:txBody>
          <a:bodyPr>
            <a:spAutoFit/>
          </a:bodyPr>
          <a:lstStyle/>
          <a:p>
            <a:r>
              <a:rPr lang="tr-TR" sz="1100" dirty="0"/>
              <a:t>https://www.saglik.gov.tr/TR-101057/hatay-iskenderun-acil-durum-hastanesi-hasta-kabulune-basladi.html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aids.PNG"/>
          <p:cNvPicPr>
            <a:picLocks noGrp="1" noChangeAspect="1"/>
          </p:cNvPicPr>
          <p:nvPr>
            <p:ph sz="quarter" idx="1"/>
          </p:nvPr>
        </p:nvPicPr>
        <p:blipFill>
          <a:blip r:embed="rId2"/>
          <a:stretch>
            <a:fillRect/>
          </a:stretch>
        </p:blipFill>
        <p:spPr>
          <a:xfrm>
            <a:off x="0" y="1500174"/>
            <a:ext cx="9268574" cy="3857652"/>
          </a:xfrm>
        </p:spPr>
      </p:pic>
      <p:sp>
        <p:nvSpPr>
          <p:cNvPr id="7" name="6 Dikdörtgen"/>
          <p:cNvSpPr/>
          <p:nvPr/>
        </p:nvSpPr>
        <p:spPr>
          <a:xfrm>
            <a:off x="3571868" y="6572272"/>
            <a:ext cx="2036135" cy="261610"/>
          </a:xfrm>
          <a:prstGeom prst="rect">
            <a:avLst/>
          </a:prstGeom>
        </p:spPr>
        <p:txBody>
          <a:bodyPr wrap="none">
            <a:spAutoFit/>
          </a:bodyPr>
          <a:lstStyle/>
          <a:p>
            <a:r>
              <a:rPr lang="tr-TR" sz="1100" dirty="0"/>
              <a:t>https://hsgm.saglik.gov.tr/tr/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fontScale="92500" lnSpcReduction="20000"/>
          </a:bodyPr>
          <a:lstStyle/>
          <a:p>
            <a:r>
              <a:rPr lang="tr-TR" b="1" dirty="0"/>
              <a:t>HIV Pozitif </a:t>
            </a:r>
            <a:endParaRPr lang="tr-TR" dirty="0"/>
          </a:p>
          <a:p>
            <a:pPr>
              <a:buNone/>
            </a:pPr>
            <a:r>
              <a:rPr lang="tr-TR" dirty="0"/>
              <a:t>Kişinin vücudunda İnsan Bağışıklık Yetmezliği Virüsü’nün bulunması demektir. </a:t>
            </a:r>
            <a:r>
              <a:rPr lang="tr-TR" dirty="0" err="1"/>
              <a:t>HIV’in</a:t>
            </a:r>
            <a:r>
              <a:rPr lang="tr-TR" dirty="0"/>
              <a:t> bağışıklık sisteminin zayıflaması ve fırsatçı enfeksiyonlara açık hale gelmesiyle karakterize bir kronik enfeksiyondur. Kişi hiç bir hastalık belirtisi olmaksızın uzun yıllar yaşamına devam edebilir.</a:t>
            </a:r>
          </a:p>
          <a:p>
            <a:r>
              <a:rPr lang="tr-TR" b="1" dirty="0"/>
              <a:t>AIDS</a:t>
            </a:r>
            <a:r>
              <a:rPr lang="tr-TR" dirty="0"/>
              <a:t> (</a:t>
            </a:r>
            <a:r>
              <a:rPr lang="tr-TR" dirty="0" err="1"/>
              <a:t>Acquired</a:t>
            </a:r>
            <a:r>
              <a:rPr lang="tr-TR" dirty="0"/>
              <a:t> </a:t>
            </a:r>
            <a:r>
              <a:rPr lang="tr-TR" dirty="0" err="1"/>
              <a:t>Immune</a:t>
            </a:r>
            <a:r>
              <a:rPr lang="tr-TR" dirty="0"/>
              <a:t> </a:t>
            </a:r>
            <a:r>
              <a:rPr lang="tr-TR" dirty="0" err="1"/>
              <a:t>Deficiency</a:t>
            </a:r>
            <a:r>
              <a:rPr lang="tr-TR" dirty="0"/>
              <a:t> </a:t>
            </a:r>
            <a:r>
              <a:rPr lang="tr-TR" dirty="0" err="1"/>
              <a:t>Syndrome</a:t>
            </a:r>
            <a:r>
              <a:rPr lang="tr-TR" dirty="0"/>
              <a:t>)</a:t>
            </a:r>
          </a:p>
          <a:p>
            <a:pPr>
              <a:buNone/>
            </a:pPr>
            <a:r>
              <a:rPr lang="tr-TR" dirty="0"/>
              <a:t>HIV tarafından oluşturulan,"</a:t>
            </a:r>
            <a:r>
              <a:rPr lang="tr-TR" dirty="0" err="1"/>
              <a:t>Edinsel</a:t>
            </a:r>
            <a:r>
              <a:rPr lang="tr-TR" dirty="0"/>
              <a:t> Bağışıklık Yetmezliği Sendromu" adlı hastalıklar tablosu</a:t>
            </a:r>
          </a:p>
          <a:p>
            <a:pPr>
              <a:buNone/>
            </a:pPr>
            <a:r>
              <a:rPr lang="tr-TR" dirty="0"/>
              <a:t> Bağışıklık hücrelerinin yüksek düzeyde tahribatı sonucu fırsatçı enfeksiyonların ilerleyerek ciddi hastalık tabloları oluşturması durumudur</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1071546"/>
            <a:ext cx="7772400" cy="703282"/>
          </a:xfrm>
        </p:spPr>
        <p:txBody>
          <a:bodyPr>
            <a:normAutofit fontScale="90000"/>
          </a:bodyPr>
          <a:lstStyle/>
          <a:p>
            <a:br>
              <a:rPr lang="tr-TR" b="1" dirty="0"/>
            </a:br>
            <a:r>
              <a:rPr lang="tr-TR" b="1" dirty="0"/>
              <a:t>Bulaşma Yolları Nelerdir?</a:t>
            </a:r>
            <a:br>
              <a:rPr lang="tr-TR" dirty="0"/>
            </a:br>
            <a:endParaRPr lang="tr-TR" dirty="0"/>
          </a:p>
        </p:txBody>
      </p:sp>
      <p:sp>
        <p:nvSpPr>
          <p:cNvPr id="3" name="2 İçerik Yer Tutucusu"/>
          <p:cNvSpPr>
            <a:spLocks noGrp="1"/>
          </p:cNvSpPr>
          <p:nvPr>
            <p:ph sz="quarter" idx="1"/>
          </p:nvPr>
        </p:nvSpPr>
        <p:spPr>
          <a:xfrm>
            <a:off x="642910" y="1428736"/>
            <a:ext cx="7772400" cy="4572000"/>
          </a:xfrm>
        </p:spPr>
        <p:txBody>
          <a:bodyPr>
            <a:normAutofit/>
          </a:bodyPr>
          <a:lstStyle/>
          <a:p>
            <a:r>
              <a:rPr lang="tr-TR" dirty="0"/>
              <a:t> HIV pozitif kişi ile korunmasız (kondom kullanılmadan) yapılan her türlü (oral, </a:t>
            </a:r>
            <a:r>
              <a:rPr lang="tr-TR" dirty="0" err="1"/>
              <a:t>vajinal</a:t>
            </a:r>
            <a:r>
              <a:rPr lang="tr-TR" dirty="0"/>
              <a:t>, anal) cinsel ilişki ile,</a:t>
            </a:r>
          </a:p>
          <a:p>
            <a:r>
              <a:rPr lang="tr-TR" dirty="0"/>
              <a:t>Ortak kullanılan ve HIV </a:t>
            </a:r>
            <a:r>
              <a:rPr lang="tr-TR" dirty="0" err="1"/>
              <a:t>enfekte</a:t>
            </a:r>
            <a:r>
              <a:rPr lang="tr-TR" dirty="0"/>
              <a:t> enjektör veya steril edilmemiş cerrahi malzemelerle</a:t>
            </a:r>
          </a:p>
          <a:p>
            <a:r>
              <a:rPr lang="tr-TR" dirty="0" err="1"/>
              <a:t>Enfekte</a:t>
            </a:r>
            <a:r>
              <a:rPr lang="tr-TR" dirty="0"/>
              <a:t> kan ve kan ürünleriyle,</a:t>
            </a:r>
          </a:p>
          <a:p>
            <a:r>
              <a:rPr lang="tr-TR" dirty="0"/>
              <a:t>HIV pozitif anneden bebeğe gebelik döneminde, doğum sırasında ya da doğum sonrasında emzirme ile bulaşabilmektedir.</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928670"/>
            <a:ext cx="7772400" cy="1143000"/>
          </a:xfrm>
        </p:spPr>
        <p:txBody>
          <a:bodyPr>
            <a:normAutofit fontScale="90000"/>
          </a:bodyPr>
          <a:lstStyle/>
          <a:p>
            <a:r>
              <a:rPr lang="tr-TR" b="1" dirty="0"/>
              <a:t>Riskli Gruplar Kimlerden Oluşur?</a:t>
            </a:r>
            <a:br>
              <a:rPr lang="tr-TR" dirty="0"/>
            </a:br>
            <a:endParaRPr lang="tr-TR" dirty="0"/>
          </a:p>
        </p:txBody>
      </p:sp>
      <p:sp>
        <p:nvSpPr>
          <p:cNvPr id="3" name="2 İçerik Yer Tutucusu"/>
          <p:cNvSpPr>
            <a:spLocks noGrp="1"/>
          </p:cNvSpPr>
          <p:nvPr>
            <p:ph sz="quarter" idx="1"/>
          </p:nvPr>
        </p:nvSpPr>
        <p:spPr/>
        <p:txBody>
          <a:bodyPr/>
          <a:lstStyle/>
          <a:p>
            <a:endParaRPr lang="tr-TR" dirty="0"/>
          </a:p>
          <a:p>
            <a:pPr>
              <a:buNone/>
            </a:pPr>
            <a:r>
              <a:rPr lang="tr-TR"/>
              <a:t>Bulaş yolları:</a:t>
            </a:r>
            <a:endParaRPr lang="tr-TR" dirty="0"/>
          </a:p>
          <a:p>
            <a:r>
              <a:rPr lang="tr-TR" dirty="0"/>
              <a:t>HIV pozitif kişinin partneri olanlar,</a:t>
            </a:r>
          </a:p>
          <a:p>
            <a:r>
              <a:rPr lang="tr-TR" dirty="0"/>
              <a:t>Korumasız cinsel ilişkiye girenler,</a:t>
            </a:r>
          </a:p>
          <a:p>
            <a:r>
              <a:rPr lang="tr-TR" dirty="0"/>
              <a:t>Riskli temas öyküsü bulunan kişiler,</a:t>
            </a:r>
          </a:p>
          <a:p>
            <a:r>
              <a:rPr lang="tr-TR" dirty="0"/>
              <a:t>Damar içi madde bağımlılığı ve ortak enjektör kullanımı olanlar,</a:t>
            </a:r>
          </a:p>
          <a:p>
            <a:r>
              <a:rPr lang="tr-TR" dirty="0"/>
              <a:t>HIV pozitif gebelerin bebekleri risk altındaki grupları oluşturmaktadır.</a:t>
            </a: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Hisse Senedi">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1752</TotalTime>
  <Words>843</Words>
  <Application>Microsoft Office PowerPoint</Application>
  <PresentationFormat>Ekran Gösterisi (4:3)</PresentationFormat>
  <Paragraphs>70</Paragraphs>
  <Slides>13</Slides>
  <Notes>5</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Hisse Senedi</vt:lpstr>
      <vt:lpstr>Sağlık Gündemi</vt:lpstr>
      <vt:lpstr>DSÖ'nün yıllık sıtma raporu, artan iklim değişikliği tehdidine dikkat çekiyor  </vt:lpstr>
      <vt:lpstr>GCF, UNDP ve WHO, gelişmekte olan ülkelere yönelik iklim sağlığı desteğini artırmak için güçlerini birleştiriyor</vt:lpstr>
      <vt:lpstr>Gazze'de Sahra Hastaneleri İçin Geri Sayım </vt:lpstr>
      <vt:lpstr>Hatay İskenderun Acil Durum Hastanesi Hasta Kabulüne Başladı </vt:lpstr>
      <vt:lpstr>PowerPoint Sunusu</vt:lpstr>
      <vt:lpstr>PowerPoint Sunusu</vt:lpstr>
      <vt:lpstr> Bulaşma Yolları Nelerdir? </vt:lpstr>
      <vt:lpstr>Riskli Gruplar Kimlerden Oluşur? </vt:lpstr>
      <vt:lpstr>HIV’in Bulaşmadığı Durumlar Nelerdir? </vt:lpstr>
      <vt:lpstr>HIV/AIDS enfeksiyonundan Korunma yolları nelerdir? </vt:lpstr>
      <vt:lpstr>Gönüllü Test ve Danışmanlık Merkezleri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Sağlık Gündemi</dc:title>
  <dc:creator>asus</dc:creator>
  <cp:lastModifiedBy>Bilge Çamlık</cp:lastModifiedBy>
  <cp:revision>29</cp:revision>
  <dcterms:created xsi:type="dcterms:W3CDTF">2023-12-02T15:39:37Z</dcterms:created>
  <dcterms:modified xsi:type="dcterms:W3CDTF">2023-12-04T11:57:05Z</dcterms:modified>
</cp:coreProperties>
</file>