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68" r:id="rId1"/>
  </p:sldMasterIdLst>
  <p:notesMasterIdLst>
    <p:notesMasterId r:id="rId42"/>
  </p:notesMasterIdLst>
  <p:sldIdLst>
    <p:sldId id="256" r:id="rId2"/>
    <p:sldId id="257" r:id="rId3"/>
    <p:sldId id="327" r:id="rId4"/>
    <p:sldId id="258" r:id="rId5"/>
    <p:sldId id="315" r:id="rId6"/>
    <p:sldId id="325" r:id="rId7"/>
    <p:sldId id="294" r:id="rId8"/>
    <p:sldId id="309" r:id="rId9"/>
    <p:sldId id="317" r:id="rId10"/>
    <p:sldId id="310" r:id="rId11"/>
    <p:sldId id="292" r:id="rId12"/>
    <p:sldId id="295" r:id="rId13"/>
    <p:sldId id="291" r:id="rId14"/>
    <p:sldId id="312" r:id="rId15"/>
    <p:sldId id="320" r:id="rId16"/>
    <p:sldId id="313" r:id="rId17"/>
    <p:sldId id="328" r:id="rId18"/>
    <p:sldId id="314" r:id="rId19"/>
    <p:sldId id="321" r:id="rId20"/>
    <p:sldId id="296" r:id="rId21"/>
    <p:sldId id="311" r:id="rId22"/>
    <p:sldId id="297" r:id="rId23"/>
    <p:sldId id="300" r:id="rId24"/>
    <p:sldId id="303" r:id="rId25"/>
    <p:sldId id="301" r:id="rId26"/>
    <p:sldId id="308" r:id="rId27"/>
    <p:sldId id="302" r:id="rId28"/>
    <p:sldId id="306" r:id="rId29"/>
    <p:sldId id="298" r:id="rId30"/>
    <p:sldId id="304" r:id="rId31"/>
    <p:sldId id="305" r:id="rId32"/>
    <p:sldId id="322" r:id="rId33"/>
    <p:sldId id="307" r:id="rId34"/>
    <p:sldId id="316" r:id="rId35"/>
    <p:sldId id="260" r:id="rId36"/>
    <p:sldId id="324" r:id="rId37"/>
    <p:sldId id="319" r:id="rId38"/>
    <p:sldId id="326" r:id="rId39"/>
    <p:sldId id="318" r:id="rId40"/>
    <p:sldId id="323" r:id="rId41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3529" autoAdjust="0"/>
    <p:restoredTop sz="85663" autoAdjust="0"/>
  </p:normalViewPr>
  <p:slideViewPr>
    <p:cSldViewPr>
      <p:cViewPr varScale="1">
        <p:scale>
          <a:sx n="62" d="100"/>
          <a:sy n="62" d="100"/>
        </p:scale>
        <p:origin x="-168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 dirty="0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CD380A-2323-4B6E-A9DE-A31917894985}" type="datetimeFigureOut">
              <a:rPr lang="tr-TR" smtClean="0"/>
              <a:pPr/>
              <a:t>2.09.2023</a:t>
            </a:fld>
            <a:endParaRPr lang="tr-TR" dirty="0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 dirty="0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 dirty="0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1A7185-FB25-4B26-BDF5-7850225BF908}" type="slidenum">
              <a:rPr lang="tr-TR" smtClean="0"/>
              <a:pPr/>
              <a:t>‹#›</a:t>
            </a:fld>
            <a:endParaRPr lang="tr-T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Türkçede nüfus bilimi olarak kullanılan demografi terimi </a:t>
            </a:r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1A7185-FB25-4B26-BDF5-7850225BF908}" type="slidenum">
              <a:rPr lang="tr-TR" smtClean="0"/>
              <a:pPr/>
              <a:t>3</a:t>
            </a:fld>
            <a:endParaRPr lang="tr-TR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tr-TR" sz="1200" dirty="0" smtClean="0"/>
              <a:t> -sol-erkek nüfus</a:t>
            </a:r>
          </a:p>
          <a:p>
            <a:pPr>
              <a:buNone/>
            </a:pPr>
            <a:r>
              <a:rPr lang="tr-TR" sz="1200" dirty="0" smtClean="0"/>
              <a:t>  -sağ kadın nüfus;</a:t>
            </a:r>
          </a:p>
          <a:p>
            <a:r>
              <a:rPr lang="tr-TR" sz="1200" dirty="0" smtClean="0"/>
              <a:t>Tabanın genişliği, yayvanlık derecesine göre doğurganlığın yüksek olduğunu</a:t>
            </a:r>
          </a:p>
          <a:p>
            <a:pPr>
              <a:buNone/>
            </a:pPr>
            <a:r>
              <a:rPr lang="tr-TR" sz="1200" dirty="0" smtClean="0"/>
              <a:t>  - tabanın köşelerinden piramidin tepesine doğru yükselme açısının darlığı ve piramit tepesinin sivrilik derecesi de ölüm düzeyinin yüksekliğini gösterir</a:t>
            </a:r>
          </a:p>
          <a:p>
            <a:pPr>
              <a:buNone/>
            </a:pPr>
            <a:r>
              <a:rPr lang="tr-TR" sz="1200" dirty="0" smtClean="0"/>
              <a:t>-tabanda gençler, tavanda yaşlılar </a:t>
            </a:r>
          </a:p>
          <a:p>
            <a:r>
              <a:rPr lang="tr-TR" dirty="0" err="1" smtClean="0"/>
              <a:t>Çoçuk</a:t>
            </a:r>
            <a:r>
              <a:rPr lang="tr-TR" dirty="0" smtClean="0"/>
              <a:t> nüfus:0-14</a:t>
            </a:r>
            <a:r>
              <a:rPr lang="tr-TR" baseline="0" dirty="0" smtClean="0"/>
              <a:t> yaş</a:t>
            </a:r>
          </a:p>
          <a:p>
            <a:r>
              <a:rPr lang="tr-TR" baseline="0" dirty="0" smtClean="0"/>
              <a:t>Olgun(yetişkin)nüfus:15-64</a:t>
            </a:r>
          </a:p>
          <a:p>
            <a:r>
              <a:rPr lang="tr-TR" baseline="0" dirty="0" smtClean="0"/>
              <a:t>Yaşlı Nüfus(65 ve üzeri)</a:t>
            </a:r>
            <a:endParaRPr lang="tr-TR" dirty="0" smtClean="0"/>
          </a:p>
          <a:p>
            <a:pPr>
              <a:buNone/>
            </a:pPr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1A7185-FB25-4B26-BDF5-7850225BF908}" type="slidenum">
              <a:rPr lang="tr-TR" smtClean="0"/>
              <a:pPr/>
              <a:t>22</a:t>
            </a:fld>
            <a:endParaRPr lang="tr-TR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Pozitif piramit,her</a:t>
            </a:r>
            <a:r>
              <a:rPr lang="tr-TR" baseline="0" dirty="0" smtClean="0"/>
              <a:t> dönem bir önceki döneme göre daha fazla doğum(gelişmemiş ülke)</a:t>
            </a:r>
          </a:p>
          <a:p>
            <a:r>
              <a:rPr lang="tr-TR" baseline="0" dirty="0" smtClean="0"/>
              <a:t>Somali,</a:t>
            </a:r>
            <a:r>
              <a:rPr lang="tr-TR" baseline="0" dirty="0" err="1" smtClean="0"/>
              <a:t>nijerya</a:t>
            </a:r>
            <a:r>
              <a:rPr lang="tr-TR" baseline="0" dirty="0" smtClean="0"/>
              <a:t>,</a:t>
            </a:r>
            <a:r>
              <a:rPr lang="tr-TR" baseline="0" dirty="0" err="1" smtClean="0"/>
              <a:t>bangladeş</a:t>
            </a:r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1A7185-FB25-4B26-BDF5-7850225BF908}" type="slidenum">
              <a:rPr lang="tr-TR" smtClean="0"/>
              <a:pPr/>
              <a:t>23</a:t>
            </a:fld>
            <a:endParaRPr lang="tr-TR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r-TR" sz="1200" dirty="0" smtClean="0"/>
              <a:t>Tabanın genişliği, yayvanlık derecesine göre doğurganlığın yüksek olduğunu</a:t>
            </a:r>
          </a:p>
          <a:p>
            <a:pPr>
              <a:buNone/>
            </a:pPr>
            <a:r>
              <a:rPr lang="tr-TR" sz="1200" dirty="0" smtClean="0"/>
              <a:t>  - tabanın köşelerinden piramidin tepesine doğru yükselme açısının darlığı ve piramit tepesinin sivrilik derecesi de ölüm düzeyinin yüksekliğini gösterir</a:t>
            </a:r>
          </a:p>
          <a:p>
            <a:pPr>
              <a:buNone/>
            </a:pPr>
            <a:r>
              <a:rPr lang="tr-TR" sz="1200" dirty="0" smtClean="0"/>
              <a:t> -sol-erkek nüfus</a:t>
            </a:r>
          </a:p>
          <a:p>
            <a:pPr>
              <a:buNone/>
            </a:pPr>
            <a:r>
              <a:rPr lang="tr-TR" sz="1200" dirty="0" smtClean="0"/>
              <a:t> -sağ kadın nüfus;</a:t>
            </a:r>
          </a:p>
          <a:p>
            <a:pPr>
              <a:buNone/>
            </a:pPr>
            <a:r>
              <a:rPr lang="tr-TR" sz="1200" dirty="0" smtClean="0"/>
              <a:t> -tabanda gençler, tavanda yaşlılar </a:t>
            </a:r>
          </a:p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1A7185-FB25-4B26-BDF5-7850225BF908}" type="slidenum">
              <a:rPr lang="tr-TR" smtClean="0"/>
              <a:pPr/>
              <a:t>24</a:t>
            </a:fld>
            <a:endParaRPr lang="tr-TR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r-TR" sz="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Ülke geliştikçe nüfus piramidinin görünümü değişir; </a:t>
            </a:r>
          </a:p>
          <a:p>
            <a:pPr>
              <a:buNone/>
            </a:pPr>
            <a:r>
              <a:rPr lang="tr-TR" sz="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-önce tabanı içeriye çöker, </a:t>
            </a:r>
          </a:p>
          <a:p>
            <a:pPr>
              <a:buNone/>
            </a:pPr>
            <a:r>
              <a:rPr lang="tr-TR" sz="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-sonra bir fıçıya, </a:t>
            </a:r>
          </a:p>
          <a:p>
            <a:pPr>
              <a:buNone/>
            </a:pPr>
            <a:r>
              <a:rPr lang="tr-TR" sz="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-giderek bir gökdelene ve sonunda ters bir piramide benzer</a:t>
            </a:r>
          </a:p>
          <a:p>
            <a:r>
              <a:rPr lang="tr-TR" dirty="0" smtClean="0"/>
              <a:t>Negatif </a:t>
            </a:r>
            <a:r>
              <a:rPr lang="tr-TR" dirty="0" err="1" smtClean="0"/>
              <a:t>piramid</a:t>
            </a:r>
            <a:r>
              <a:rPr lang="tr-TR" dirty="0" smtClean="0"/>
              <a:t>,her</a:t>
            </a:r>
            <a:r>
              <a:rPr lang="tr-TR" baseline="0" dirty="0" smtClean="0"/>
              <a:t> dönem önceki dönemden daha az doğum</a:t>
            </a:r>
          </a:p>
          <a:p>
            <a:r>
              <a:rPr lang="tr-TR" baseline="0" dirty="0" smtClean="0"/>
              <a:t>Gelişmiş ülke;İngiltere,</a:t>
            </a:r>
            <a:r>
              <a:rPr lang="tr-TR" baseline="0" dirty="0" err="1" smtClean="0"/>
              <a:t>rusya</a:t>
            </a:r>
            <a:r>
              <a:rPr lang="tr-TR" baseline="0" dirty="0" smtClean="0"/>
              <a:t>,</a:t>
            </a:r>
            <a:r>
              <a:rPr lang="tr-TR" baseline="0" dirty="0" err="1" smtClean="0"/>
              <a:t>hollanda</a:t>
            </a:r>
            <a:r>
              <a:rPr lang="tr-TR" baseline="0" dirty="0" smtClean="0"/>
              <a:t>,</a:t>
            </a:r>
            <a:r>
              <a:rPr lang="tr-TR" baseline="0" dirty="0" err="1" smtClean="0"/>
              <a:t>japonya</a:t>
            </a:r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1A7185-FB25-4B26-BDF5-7850225BF908}" type="slidenum">
              <a:rPr lang="tr-TR" smtClean="0"/>
              <a:pPr/>
              <a:t>25</a:t>
            </a:fld>
            <a:endParaRPr lang="tr-TR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r-TR" sz="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(doğurgan dönemin sonuna gelen kadınların sahip olduğu çocuk sayısı)</a:t>
            </a:r>
          </a:p>
          <a:p>
            <a:r>
              <a:rPr lang="tr-T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Toplam doğurganlık hızı, bir kadının doğurgan olduğu dönem olan 15-49 yaş grubunda doğurabileceği ortalama çocuk sayısını ifade</a:t>
            </a:r>
          </a:p>
          <a:p>
            <a:r>
              <a:rPr lang="tr-TR" dirty="0" smtClean="0"/>
              <a:t>Durağan Piramit,her</a:t>
            </a:r>
            <a:r>
              <a:rPr lang="tr-TR" baseline="0" dirty="0" smtClean="0"/>
              <a:t> dönem önceki döneme yakın doğum</a:t>
            </a:r>
          </a:p>
          <a:p>
            <a:r>
              <a:rPr lang="tr-TR" baseline="0" dirty="0" smtClean="0"/>
              <a:t>Gelişmekte,Türkiye,</a:t>
            </a:r>
            <a:r>
              <a:rPr lang="tr-TR" baseline="0" dirty="0" err="1" smtClean="0"/>
              <a:t>arjantin</a:t>
            </a:r>
            <a:r>
              <a:rPr lang="tr-TR" baseline="0" dirty="0" smtClean="0"/>
              <a:t>,</a:t>
            </a:r>
            <a:r>
              <a:rPr lang="tr-TR" baseline="0" dirty="0" err="1" smtClean="0"/>
              <a:t>iran</a:t>
            </a:r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1A7185-FB25-4B26-BDF5-7850225BF908}" type="slidenum">
              <a:rPr lang="tr-TR" smtClean="0"/>
              <a:pPr/>
              <a:t>27</a:t>
            </a:fld>
            <a:endParaRPr lang="tr-TR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r-T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Dünya nüfusunun 1999-6 milyara, 2011-7 milyara ve 2022-8 milyara ulaştığı tahmin edilmiştir</a:t>
            </a:r>
          </a:p>
          <a:p>
            <a:r>
              <a:rPr lang="tr-T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BM nüfus tahminlerine göre 2022 yılında en fazla nüfusa sahip ülke, 1 milyar 425 milyon 887 bin 337 kişi ile Çin, bu ülkeyi Hindistan, Amerika Birleşik Devletleri izledi. Bu üç ülke dünya toplam nüfusunun %39,9'unu oluşturdu</a:t>
            </a:r>
          </a:p>
          <a:p>
            <a:r>
              <a:rPr lang="tr-T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Türkiye, 85 milyon 279 bin 553 kişi nüfusu ile nüfus büyüklüğüne göre 194 ülke arasında 18. sırada yer alırken, dünya toplam nüfusunun %1,1'ini oluşturdu</a:t>
            </a:r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1A7185-FB25-4B26-BDF5-7850225BF908}" type="slidenum">
              <a:rPr lang="tr-TR" smtClean="0"/>
              <a:pPr/>
              <a:t>28</a:t>
            </a:fld>
            <a:endParaRPr lang="tr-TR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r-T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doğurganlık ve ölümlülük hızlarındaki azalmaya bağlı olarak, yaşlı nüfusun arttığı ve ortanca yaşın yükseldiği görülmekte</a:t>
            </a:r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1A7185-FB25-4B26-BDF5-7850225BF908}" type="slidenum">
              <a:rPr lang="tr-TR" smtClean="0"/>
              <a:pPr/>
              <a:t>29</a:t>
            </a:fld>
            <a:endParaRPr lang="tr-TR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r-T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önceki yıla göre 599 bin 280 kişi artarak </a:t>
            </a:r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1A7185-FB25-4B26-BDF5-7850225BF908}" type="slidenum">
              <a:rPr lang="tr-TR" smtClean="0"/>
              <a:pPr/>
              <a:t>30</a:t>
            </a:fld>
            <a:endParaRPr lang="tr-TR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r-TR" sz="1200" dirty="0" smtClean="0"/>
              <a:t>nüfusu oluşturan kişilerin yaşları</a:t>
            </a:r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1A7185-FB25-4B26-BDF5-7850225BF908}" type="slidenum">
              <a:rPr lang="tr-TR" smtClean="0"/>
              <a:pPr/>
              <a:t>32</a:t>
            </a:fld>
            <a:endParaRPr lang="tr-TR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Bunların,</a:t>
            </a:r>
            <a:r>
              <a:rPr lang="tr-TR" baseline="0" dirty="0" smtClean="0"/>
              <a:t> sosyal ve ekonomik koşullarla olan ilişkileri gibi göstergeleri içerir.</a:t>
            </a:r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1A7185-FB25-4B26-BDF5-7850225BF908}" type="slidenum">
              <a:rPr lang="tr-TR" smtClean="0"/>
              <a:pPr/>
              <a:t>5</a:t>
            </a:fld>
            <a:endParaRPr lang="tr-TR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dirty="0" smtClean="0"/>
              <a:t> bilginin zaman içindeki akışını gösterdiğinden dinamik</a:t>
            </a: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1A7185-FB25-4B26-BDF5-7850225BF908}" type="slidenum">
              <a:rPr lang="tr-TR" smtClean="0"/>
              <a:pPr/>
              <a:t>8</a:t>
            </a:fld>
            <a:endParaRPr lang="tr-TR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5FF34B-577D-406D-920E-EFE841819099}" type="slidenum">
              <a:rPr lang="tr-TR" smtClean="0"/>
              <a:pPr/>
              <a:t>13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17583131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dirty="0" smtClean="0"/>
              <a:t>Her toplumda toplumun demografik özellikleri sağlık düzeyi ve ihtiyaçları ile sağlık bakım sistemi birbirinden etkilenir</a:t>
            </a: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5FF34B-577D-406D-920E-EFE841819099}" type="slidenum">
              <a:rPr lang="tr-TR" smtClean="0"/>
              <a:pPr/>
              <a:t>14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35005987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r-TR" sz="1200" dirty="0" smtClean="0"/>
              <a:t>Örneğin</a:t>
            </a:r>
          </a:p>
          <a:p>
            <a:r>
              <a:rPr lang="tr-TR" sz="1200" dirty="0" smtClean="0"/>
              <a:t>Sağlık göstergeleri düşük düzeyde (yani sağlık düzeyi kötü)</a:t>
            </a:r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1A7185-FB25-4B26-BDF5-7850225BF908}" type="slidenum">
              <a:rPr lang="tr-TR" smtClean="0"/>
              <a:pPr/>
              <a:t>15</a:t>
            </a:fld>
            <a:endParaRPr lang="tr-TR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dirty="0" smtClean="0"/>
              <a:t>1.zorlu çevresel koşullardan-</a:t>
            </a:r>
            <a:r>
              <a:rPr lang="tr-TR" sz="1200" dirty="0" smtClean="0">
                <a:latin typeface="Times New Roman" pitchFamily="18" charset="0"/>
              </a:rPr>
              <a:t>savaş ve kıtlığa bağlı</a:t>
            </a:r>
            <a:r>
              <a:rPr lang="tr-TR" sz="1200" dirty="0" smtClean="0"/>
              <a:t> yaşam koşulları-yüksek ölümler*</a:t>
            </a:r>
          </a:p>
          <a:p>
            <a:r>
              <a:rPr lang="tr-TR" sz="1200" dirty="0" smtClean="0"/>
              <a:t>Doğumları etkileyecek herhangi bir müdahale olmadığı için:doğum hızları da yüksek</a:t>
            </a:r>
          </a:p>
          <a:p>
            <a:pPr>
              <a:lnSpc>
                <a:spcPct val="90000"/>
              </a:lnSpc>
            </a:pPr>
            <a:r>
              <a:rPr lang="tr-TR" sz="1200" dirty="0" smtClean="0">
                <a:latin typeface="Times New Roman" pitchFamily="18" charset="0"/>
              </a:rPr>
              <a:t>Düşük gelirli tarımsal ekonomi </a:t>
            </a:r>
            <a:endParaRPr lang="tr-TR" sz="1200" dirty="0" smtClean="0"/>
          </a:p>
          <a:p>
            <a:r>
              <a:rPr lang="tr-TR" sz="1200" dirty="0" smtClean="0"/>
              <a:t>2.</a:t>
            </a:r>
            <a:r>
              <a:rPr lang="tr-TR" sz="1200" b="1" dirty="0" smtClean="0"/>
              <a:t>ölüm hızları </a:t>
            </a:r>
            <a:r>
              <a:rPr lang="tr-TR" sz="1200" dirty="0" smtClean="0"/>
              <a:t>düzelen çevre koşullarına(</a:t>
            </a:r>
            <a:r>
              <a:rPr lang="tr-TR" sz="1200" dirty="0" smtClean="0">
                <a:latin typeface="Times New Roman" pitchFamily="18" charset="0"/>
              </a:rPr>
              <a:t>sanayileşme ve sağlık hizmetlerindeki gelişmeler)</a:t>
            </a:r>
            <a:r>
              <a:rPr lang="tr-TR" sz="1200" baseline="0" dirty="0" smtClean="0"/>
              <a:t> ve </a:t>
            </a:r>
            <a:r>
              <a:rPr lang="tr-TR" sz="1200" baseline="0" dirty="0" err="1" smtClean="0"/>
              <a:t>pandemilerde</a:t>
            </a:r>
            <a:r>
              <a:rPr lang="tr-TR" sz="1200" baseline="0" dirty="0" smtClean="0"/>
              <a:t> azalmaya</a:t>
            </a:r>
            <a:r>
              <a:rPr lang="tr-TR" sz="1200" dirty="0" smtClean="0"/>
              <a:t> bağlı olarak azalmaya başlamıştır</a:t>
            </a: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1A7185-FB25-4B26-BDF5-7850225BF908}" type="slidenum">
              <a:rPr lang="tr-TR" smtClean="0"/>
              <a:pPr/>
              <a:t>18</a:t>
            </a:fld>
            <a:endParaRPr lang="tr-TR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tr-TR" dirty="0" smtClean="0"/>
              <a:t>3.</a:t>
            </a:r>
            <a:r>
              <a:rPr lang="tr-TR" sz="1200" dirty="0" smtClean="0">
                <a:latin typeface="Times New Roman" pitchFamily="18" charset="0"/>
              </a:rPr>
              <a:t> Aile büyüklüğünü sınırlamaya karar verme-</a:t>
            </a:r>
            <a:r>
              <a:rPr lang="tr-TR" sz="1200" dirty="0" err="1" smtClean="0">
                <a:latin typeface="Times New Roman" pitchFamily="18" charset="0"/>
              </a:rPr>
              <a:t>kontraseptif</a:t>
            </a:r>
            <a:r>
              <a:rPr lang="tr-TR" sz="1200" dirty="0" smtClean="0">
                <a:latin typeface="Times New Roman" pitchFamily="18" charset="0"/>
              </a:rPr>
              <a:t> yöntemlerdeki gelişmeler,bu yöntemleri gönüllü kullanımındaki artış  </a:t>
            </a:r>
            <a:endParaRPr lang="en-US" sz="1200" dirty="0" smtClean="0">
              <a:latin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tr-TR" sz="1200" dirty="0" smtClean="0">
                <a:latin typeface="Times New Roman" pitchFamily="18" charset="0"/>
              </a:rPr>
              <a:t>Yaşam standartlarındaki artış</a:t>
            </a:r>
            <a:endParaRPr lang="tr-TR" baseline="0" dirty="0" smtClean="0"/>
          </a:p>
          <a:p>
            <a:r>
              <a:rPr lang="tr-TR" baseline="0" dirty="0" smtClean="0"/>
              <a:t>4.Eşitsizliklerden kaynaklanan ve insan yapısı +</a:t>
            </a:r>
            <a:r>
              <a:rPr lang="tr-TR" baseline="0" dirty="0" err="1" smtClean="0"/>
              <a:t>dejeneratif</a:t>
            </a:r>
            <a:r>
              <a:rPr lang="tr-TR" baseline="0" dirty="0" smtClean="0"/>
              <a:t> hastalıklar</a:t>
            </a:r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1A7185-FB25-4B26-BDF5-7850225BF908}" type="slidenum">
              <a:rPr lang="tr-TR" smtClean="0"/>
              <a:pPr/>
              <a:t>19</a:t>
            </a:fld>
            <a:endParaRPr lang="tr-TR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tr-TR" sz="1200" dirty="0" smtClean="0"/>
              <a:t>iki </a:t>
            </a:r>
            <a:r>
              <a:rPr lang="tr-TR" sz="1200" dirty="0" err="1" smtClean="0"/>
              <a:t>histogramın</a:t>
            </a:r>
            <a:r>
              <a:rPr lang="tr-TR" sz="1200" dirty="0" smtClean="0"/>
              <a:t> sırt sırta yerleştirilmesi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dirty="0" smtClean="0"/>
              <a:t>Nüfusun cinsiyete göre yaş dilimlerine dağılımını gösteren grafikler</a:t>
            </a:r>
          </a:p>
          <a:p>
            <a:pPr>
              <a:buNone/>
            </a:pPr>
            <a:endParaRPr lang="tr-TR" sz="1200" dirty="0" smtClean="0"/>
          </a:p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1A7185-FB25-4B26-BDF5-7850225BF908}" type="slidenum">
              <a:rPr lang="tr-TR" smtClean="0"/>
              <a:pPr/>
              <a:t>21</a:t>
            </a:fld>
            <a:endParaRPr lang="tr-TR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Başlık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2" name="21 Alt Başlık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1967A8B-6871-41AF-B679-705A27F92B80}" type="datetime1">
              <a:rPr lang="tr-TR" smtClean="0"/>
              <a:t>8.09.2023</a:t>
            </a:fld>
            <a:endParaRPr lang="tr-TR" dirty="0"/>
          </a:p>
        </p:txBody>
      </p:sp>
      <p:sp>
        <p:nvSpPr>
          <p:cNvPr id="20" name="19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 dirty="0"/>
          </a:p>
        </p:txBody>
      </p:sp>
      <p:sp>
        <p:nvSpPr>
          <p:cNvPr id="10" name="9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 dirty="0"/>
          </a:p>
        </p:txBody>
      </p:sp>
      <p:sp>
        <p:nvSpPr>
          <p:cNvPr id="8" name="7 Oval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Oval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C19E1B1-4E33-4585-8D1D-C4A61A0A441D}" type="datetime1">
              <a:rPr lang="tr-TR" smtClean="0"/>
              <a:t>8.09.2023</a:t>
            </a:fld>
            <a:endParaRPr lang="tr-TR" dirty="0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 dirty="0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 dirty="0"/>
          </a:p>
        </p:txBody>
      </p:sp>
    </p:spTree>
  </p:cSld>
  <p:clrMapOvr>
    <a:masterClrMapping/>
  </p:clrMapOvr>
  <p:transition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86C9183-1E95-49EC-883F-CB31E3550BE3}" type="datetime1">
              <a:rPr lang="tr-TR" smtClean="0"/>
              <a:t>8.09.2023</a:t>
            </a:fld>
            <a:endParaRPr lang="tr-TR" dirty="0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 dirty="0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 dirty="0"/>
          </a:p>
        </p:txBody>
      </p:sp>
    </p:spTree>
  </p:cSld>
  <p:clrMapOvr>
    <a:masterClrMapping/>
  </p:clrMapOvr>
  <p:transition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749D948-6411-40C0-848C-AEFCC0C9C7EE}" type="datetime1">
              <a:rPr lang="tr-TR" smtClean="0"/>
              <a:t>8.09.2023</a:t>
            </a:fld>
            <a:endParaRPr lang="tr-TR" dirty="0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 dirty="0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 dirty="0"/>
          </a:p>
        </p:txBody>
      </p:sp>
    </p:spTree>
  </p:cSld>
  <p:clrMapOvr>
    <a:masterClrMapping/>
  </p:clrMapOvr>
  <p:transition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Dikdörtgen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75A151A-6130-4CEC-99A4-30332F8096A7}" type="datetime1">
              <a:rPr lang="tr-TR" smtClean="0"/>
              <a:t>8.09.2023</a:t>
            </a:fld>
            <a:endParaRPr lang="tr-TR" dirty="0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 dirty="0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 dirty="0"/>
          </a:p>
        </p:txBody>
      </p:sp>
      <p:sp>
        <p:nvSpPr>
          <p:cNvPr id="10" name="9 Dikdörtgen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7 Oval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Oval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1E7DE2-70D7-4B3E-97B7-F723AAC70937}" type="datetime1">
              <a:rPr lang="tr-TR" smtClean="0"/>
              <a:t>8.09.2023</a:t>
            </a:fld>
            <a:endParaRPr lang="tr-TR" dirty="0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 dirty="0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 dirty="0"/>
          </a:p>
        </p:txBody>
      </p:sp>
    </p:spTree>
  </p:cSld>
  <p:clrMapOvr>
    <a:masterClrMapping/>
  </p:clrMapOvr>
  <p:transition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DBC0F92-941D-405A-A12C-44BCE9B7F518}" type="datetime1">
              <a:rPr lang="tr-TR" smtClean="0"/>
              <a:t>8.09.2023</a:t>
            </a:fld>
            <a:endParaRPr lang="tr-TR" dirty="0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 dirty="0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 dirty="0"/>
          </a:p>
        </p:txBody>
      </p:sp>
    </p:spTree>
  </p:cSld>
  <p:clrMapOvr>
    <a:masterClrMapping/>
  </p:clrMapOvr>
  <p:transition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E9522DC-E958-454F-8769-1A85563266D2}" type="datetime1">
              <a:rPr lang="tr-TR" smtClean="0"/>
              <a:t>8.09.2023</a:t>
            </a:fld>
            <a:endParaRPr lang="tr-TR" dirty="0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 dirty="0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 dirty="0"/>
          </a:p>
        </p:txBody>
      </p:sp>
    </p:spTree>
  </p:cSld>
  <p:clrMapOvr>
    <a:masterClrMapping/>
  </p:clrMapOvr>
  <p:transition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Dikdörtgen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8A3D600-95FF-4160-B569-2CE3C87B0C7C}" type="datetime1">
              <a:rPr lang="tr-TR" smtClean="0"/>
              <a:t>8.09.2023</a:t>
            </a:fld>
            <a:endParaRPr lang="tr-TR" dirty="0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 dirty="0"/>
          </a:p>
        </p:txBody>
      </p:sp>
      <p:sp>
        <p:nvSpPr>
          <p:cNvPr id="6" name="5 Dikdörtgen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C691DA-2EBB-4BFA-99A4-0A80B0ED40A3}" type="datetime1">
              <a:rPr lang="tr-TR" smtClean="0"/>
              <a:t>8.09.2023</a:t>
            </a:fld>
            <a:endParaRPr lang="tr-TR" dirty="0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 dirty="0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 dirty="0"/>
          </a:p>
        </p:txBody>
      </p:sp>
    </p:spTree>
  </p:cSld>
  <p:clrMapOvr>
    <a:masterClrMapping/>
  </p:clrMapOvr>
  <p:transition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14F7F71-8746-41F0-AD26-7ED9AF37053D}" type="datetime1">
              <a:rPr lang="tr-TR" smtClean="0"/>
              <a:t>8.09.2023</a:t>
            </a:fld>
            <a:endParaRPr lang="tr-TR" dirty="0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 dirty="0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 dirty="0"/>
          </a:p>
        </p:txBody>
      </p:sp>
      <p:sp>
        <p:nvSpPr>
          <p:cNvPr id="8" name="7 Dikdörtgen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9" name="8 Akış Çizelgesi: İşlem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9 Akış Çizelgesi: İşlem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</p:spTree>
  </p:cSld>
  <p:clrMapOvr>
    <a:masterClrMapping/>
  </p:clrMapOvr>
  <p:transition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Pasta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7 Oval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10 Halka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11 Dikdörtgen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4 Başlık Yer Tutucusu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8 Metin Yer Tutucusu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24" name="23 Veri Yer Tutucusu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6BFB4E14-173A-4CC4-B299-EDB87AB5C579}" type="datetime1">
              <a:rPr lang="tr-TR" smtClean="0"/>
              <a:t>8.09.2023</a:t>
            </a:fld>
            <a:endParaRPr lang="tr-TR" dirty="0"/>
          </a:p>
        </p:txBody>
      </p:sp>
      <p:sp>
        <p:nvSpPr>
          <p:cNvPr id="10" name="9 Altbilgi Yer Tutucusu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tr-TR" dirty="0"/>
          </a:p>
        </p:txBody>
      </p:sp>
      <p:sp>
        <p:nvSpPr>
          <p:cNvPr id="22" name="21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 dirty="0"/>
          </a:p>
        </p:txBody>
      </p:sp>
      <p:sp>
        <p:nvSpPr>
          <p:cNvPr id="15" name="14 Dikdörtgen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9" r:id="rId1"/>
    <p:sldLayoutId id="2147484070" r:id="rId2"/>
    <p:sldLayoutId id="2147484071" r:id="rId3"/>
    <p:sldLayoutId id="2147484072" r:id="rId4"/>
    <p:sldLayoutId id="2147484073" r:id="rId5"/>
    <p:sldLayoutId id="2147484074" r:id="rId6"/>
    <p:sldLayoutId id="2147484075" r:id="rId7"/>
    <p:sldLayoutId id="2147484076" r:id="rId8"/>
    <p:sldLayoutId id="2147484077" r:id="rId9"/>
    <p:sldLayoutId id="2147484078" r:id="rId10"/>
    <p:sldLayoutId id="2147484079" r:id="rId11"/>
  </p:sldLayoutIdLst>
  <p:transition>
    <p:split orient="vert"/>
  </p:transition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populationpyramid.net/africa/2019/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opulationpyramid.net/almanya/2019/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data.tuik.gov.tr/Bulten/Index?p=Dunya-Nufus-Gunu-2022-45552" TargetMode="External"/><Relationship Id="rId2" Type="http://schemas.openxmlformats.org/officeDocument/2006/relationships/hyperlink" Target="https://www.populationpyramid.net/africa/2019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1142976" y="2000240"/>
            <a:ext cx="7772400" cy="1752600"/>
          </a:xfrm>
        </p:spPr>
        <p:txBody>
          <a:bodyPr>
            <a:noAutofit/>
          </a:bodyPr>
          <a:lstStyle/>
          <a:p>
            <a:r>
              <a:rPr lang="tr-TR" sz="6000" b="1" dirty="0" smtClean="0"/>
              <a:t>DEMOGRAFİ </a:t>
            </a:r>
            <a:br>
              <a:rPr lang="tr-TR" sz="6000" b="1" dirty="0" smtClean="0"/>
            </a:br>
            <a:r>
              <a:rPr lang="tr-TR" sz="6000" b="1" dirty="0" smtClean="0"/>
              <a:t>VE </a:t>
            </a:r>
            <a:br>
              <a:rPr lang="tr-TR" sz="6000" b="1" dirty="0" smtClean="0"/>
            </a:br>
            <a:r>
              <a:rPr lang="tr-TR" sz="6000" b="1" dirty="0" smtClean="0"/>
              <a:t>SAĞLIK</a:t>
            </a:r>
            <a:endParaRPr lang="tr-TR" sz="6000" b="1" dirty="0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57290" y="4143380"/>
            <a:ext cx="6400800" cy="1752600"/>
          </a:xfrm>
        </p:spPr>
        <p:txBody>
          <a:bodyPr>
            <a:normAutofit/>
          </a:bodyPr>
          <a:lstStyle/>
          <a:p>
            <a:endParaRPr lang="tr-TR" dirty="0" smtClean="0"/>
          </a:p>
          <a:p>
            <a:r>
              <a:rPr lang="tr-TR" dirty="0" smtClean="0"/>
              <a:t>   </a:t>
            </a:r>
            <a:r>
              <a:rPr lang="tr-TR" dirty="0" smtClean="0"/>
              <a:t>Asistan </a:t>
            </a:r>
            <a:r>
              <a:rPr lang="tr-TR" dirty="0" err="1" smtClean="0"/>
              <a:t>Dr.S</a:t>
            </a:r>
            <a:r>
              <a:rPr lang="tr-TR" dirty="0" smtClean="0"/>
              <a:t>.</a:t>
            </a:r>
            <a:r>
              <a:rPr lang="tr-TR" dirty="0" smtClean="0"/>
              <a:t>Mira KÖSEDAĞ</a:t>
            </a:r>
            <a:endParaRPr lang="tr-TR" dirty="0" smtClean="0"/>
          </a:p>
          <a:p>
            <a:r>
              <a:rPr lang="tr-TR" dirty="0" smtClean="0"/>
              <a:t>                   </a:t>
            </a:r>
            <a:r>
              <a:rPr lang="tr-TR" dirty="0" smtClean="0"/>
              <a:t> 11.09.2023</a:t>
            </a:r>
            <a:endParaRPr lang="tr-TR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sz="4400" b="1" dirty="0" smtClean="0"/>
              <a:t>Demografide Veri Kaynakları</a:t>
            </a:r>
            <a:endParaRPr lang="tr-TR" sz="4400" b="1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928662" y="1857364"/>
            <a:ext cx="7772400" cy="3124208"/>
          </a:xfrm>
        </p:spPr>
        <p:txBody>
          <a:bodyPr>
            <a:normAutofit lnSpcReduction="10000"/>
          </a:bodyPr>
          <a:lstStyle/>
          <a:p>
            <a:r>
              <a:rPr lang="tr-TR" sz="2800" b="1" dirty="0" smtClean="0"/>
              <a:t>Demografik </a:t>
            </a:r>
            <a:r>
              <a:rPr lang="tr-TR" sz="2800" b="1" dirty="0" smtClean="0"/>
              <a:t>Araştırmalar</a:t>
            </a:r>
          </a:p>
          <a:p>
            <a:pPr>
              <a:buNone/>
            </a:pPr>
            <a:r>
              <a:rPr lang="tr-TR" sz="2800" b="1" dirty="0" smtClean="0"/>
              <a:t>  -</a:t>
            </a:r>
            <a:r>
              <a:rPr lang="tr-TR" sz="2800" dirty="0" smtClean="0"/>
              <a:t>veriler </a:t>
            </a:r>
            <a:r>
              <a:rPr lang="tr-TR" sz="2800" dirty="0" smtClean="0"/>
              <a:t>genellikle örnekleme </a:t>
            </a:r>
            <a:r>
              <a:rPr lang="tr-TR" sz="2800" dirty="0" smtClean="0"/>
              <a:t>tekniği </a:t>
            </a:r>
          </a:p>
          <a:p>
            <a:r>
              <a:rPr lang="tr-TR" sz="2800" dirty="0" smtClean="0"/>
              <a:t>Avantajları </a:t>
            </a:r>
            <a:r>
              <a:rPr lang="tr-TR" sz="2800" dirty="0" smtClean="0"/>
              <a:t>daha sık yapılabilmeleri ve daha derinlemesine bilgi toplanmasına olanak </a:t>
            </a:r>
            <a:r>
              <a:rPr lang="tr-TR" sz="2800" dirty="0" smtClean="0"/>
              <a:t>sağlamaları</a:t>
            </a:r>
            <a:endParaRPr lang="tr-TR" sz="2800" dirty="0" smtClean="0"/>
          </a:p>
          <a:p>
            <a:r>
              <a:rPr lang="tr-TR" sz="2800" dirty="0" smtClean="0"/>
              <a:t>Türkiye çapında ilk nüfus araştırması 1963 yılında Hıfzıssıhha Okulu tarafından </a:t>
            </a:r>
            <a:r>
              <a:rPr lang="tr-TR" sz="2800" dirty="0" smtClean="0"/>
              <a:t>yapılmıştır</a:t>
            </a:r>
            <a:endParaRPr lang="tr-TR" sz="2800" dirty="0"/>
          </a:p>
        </p:txBody>
      </p:sp>
      <p:sp>
        <p:nvSpPr>
          <p:cNvPr id="4" name="3 Metin kutusu"/>
          <p:cNvSpPr txBox="1"/>
          <p:nvPr/>
        </p:nvSpPr>
        <p:spPr>
          <a:xfrm>
            <a:off x="1000100" y="6143644"/>
            <a:ext cx="76438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000" dirty="0" smtClean="0">
                <a:solidFill>
                  <a:schemeClr val="bg2">
                    <a:lumMod val="50000"/>
                  </a:schemeClr>
                </a:solidFill>
              </a:rPr>
              <a:t>Güler Ç., Akın L. (2012) Halk Sağlığı Temel Bilgiler 1.Cilt(2.Baskı) Hacettepe Üniversitesi Yayınları, Ankara</a:t>
            </a:r>
            <a:endParaRPr lang="tr-TR" sz="10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/>
              <a:t>Demografik Ölçütler</a:t>
            </a:r>
            <a:endParaRPr lang="tr-TR" b="1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714348" y="1428768"/>
            <a:ext cx="7772400" cy="4429124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tr-TR" b="1" dirty="0" smtClean="0"/>
              <a:t> </a:t>
            </a:r>
            <a:r>
              <a:rPr lang="tr-TR" b="1" dirty="0" smtClean="0"/>
              <a:t> Oran</a:t>
            </a:r>
            <a:r>
              <a:rPr lang="tr-TR" b="1" dirty="0" smtClean="0"/>
              <a:t>, orantı, yüzde </a:t>
            </a:r>
          </a:p>
          <a:p>
            <a:r>
              <a:rPr lang="tr-TR" sz="2400" b="1" dirty="0" smtClean="0"/>
              <a:t>Oran</a:t>
            </a:r>
            <a:r>
              <a:rPr lang="tr-TR" sz="2400" b="1" dirty="0" smtClean="0"/>
              <a:t>:</a:t>
            </a:r>
            <a:r>
              <a:rPr lang="tr-TR" sz="2400" dirty="0" smtClean="0"/>
              <a:t>iki </a:t>
            </a:r>
            <a:r>
              <a:rPr lang="tr-TR" sz="2400" dirty="0" smtClean="0"/>
              <a:t>sayının birbirine olan nispi büyüklüğünü gösteren </a:t>
            </a:r>
            <a:r>
              <a:rPr lang="tr-TR" sz="2400" dirty="0" smtClean="0"/>
              <a:t>sayı</a:t>
            </a:r>
          </a:p>
          <a:p>
            <a:pPr>
              <a:buNone/>
            </a:pPr>
            <a:r>
              <a:rPr lang="tr-TR" sz="2400" dirty="0" smtClean="0"/>
              <a:t> </a:t>
            </a:r>
            <a:r>
              <a:rPr lang="tr-TR" sz="2400" dirty="0" smtClean="0"/>
              <a:t> -</a:t>
            </a:r>
            <a:r>
              <a:rPr lang="tr-TR" sz="2400" dirty="0" smtClean="0"/>
              <a:t>X </a:t>
            </a:r>
            <a:r>
              <a:rPr lang="tr-TR" sz="2400" dirty="0" smtClean="0"/>
              <a:t>ve Y </a:t>
            </a:r>
            <a:r>
              <a:rPr lang="tr-TR" sz="2400" dirty="0" smtClean="0"/>
              <a:t>sayı</a:t>
            </a:r>
          </a:p>
          <a:p>
            <a:pPr>
              <a:buNone/>
            </a:pPr>
            <a:r>
              <a:rPr lang="tr-TR" sz="2400" dirty="0" smtClean="0"/>
              <a:t> -</a:t>
            </a:r>
            <a:r>
              <a:rPr lang="tr-TR" sz="2400" dirty="0" smtClean="0"/>
              <a:t> </a:t>
            </a:r>
            <a:r>
              <a:rPr lang="tr-TR" sz="2400" dirty="0" err="1" smtClean="0"/>
              <a:t>X’in</a:t>
            </a:r>
            <a:r>
              <a:rPr lang="tr-TR" sz="2400" dirty="0" smtClean="0"/>
              <a:t> </a:t>
            </a:r>
            <a:r>
              <a:rPr lang="tr-TR" sz="2400" dirty="0" err="1" smtClean="0"/>
              <a:t>Y’ye</a:t>
            </a:r>
            <a:r>
              <a:rPr lang="tr-TR" sz="2400" dirty="0" smtClean="0"/>
              <a:t> oranı, X/Y şeklinde </a:t>
            </a:r>
            <a:r>
              <a:rPr lang="tr-TR" sz="2400" dirty="0" smtClean="0"/>
              <a:t>gösterilir</a:t>
            </a:r>
            <a:endParaRPr lang="tr-TR" sz="2400" dirty="0" smtClean="0"/>
          </a:p>
          <a:p>
            <a:r>
              <a:rPr lang="tr-TR" sz="2400" b="1" dirty="0" smtClean="0"/>
              <a:t>Orantı</a:t>
            </a:r>
            <a:r>
              <a:rPr lang="tr-TR" sz="2400" b="1" dirty="0" smtClean="0"/>
              <a:t>:</a:t>
            </a:r>
            <a:r>
              <a:rPr lang="tr-TR" sz="2400" dirty="0" smtClean="0"/>
              <a:t>oranın </a:t>
            </a:r>
            <a:r>
              <a:rPr lang="tr-TR" sz="2400" dirty="0" smtClean="0"/>
              <a:t>özel hali olup bölenin içinde bölünen de vardır</a:t>
            </a:r>
            <a:r>
              <a:rPr lang="tr-TR" sz="2400" dirty="0" smtClean="0"/>
              <a:t>.</a:t>
            </a:r>
          </a:p>
          <a:p>
            <a:pPr>
              <a:buFontTx/>
              <a:buChar char="-"/>
            </a:pPr>
            <a:r>
              <a:rPr lang="tr-TR" sz="2400" dirty="0" smtClean="0"/>
              <a:t>Bir </a:t>
            </a:r>
            <a:r>
              <a:rPr lang="tr-TR" sz="2400" dirty="0" smtClean="0"/>
              <a:t>parçanın ait olduğu bütüne göre büyüklük ilişkisini </a:t>
            </a:r>
            <a:r>
              <a:rPr lang="tr-TR" sz="2400" dirty="0" smtClean="0"/>
              <a:t>belirtir</a:t>
            </a:r>
          </a:p>
          <a:p>
            <a:pPr>
              <a:buFontTx/>
              <a:buChar char="-"/>
            </a:pPr>
            <a:r>
              <a:rPr lang="tr-TR" sz="2400" dirty="0" smtClean="0"/>
              <a:t> </a:t>
            </a:r>
            <a:r>
              <a:rPr lang="tr-TR" sz="2400" dirty="0" err="1" smtClean="0"/>
              <a:t>X’in</a:t>
            </a:r>
            <a:r>
              <a:rPr lang="tr-TR" sz="2400" dirty="0" smtClean="0"/>
              <a:t> </a:t>
            </a:r>
            <a:r>
              <a:rPr lang="tr-TR" sz="2400" dirty="0" err="1" smtClean="0"/>
              <a:t>Y’ye</a:t>
            </a:r>
            <a:r>
              <a:rPr lang="tr-TR" sz="2400" dirty="0" smtClean="0"/>
              <a:t> orantısı , X/X+Y olup, 0.0 ile 1.0 arası bir değer alır.</a:t>
            </a:r>
          </a:p>
          <a:p>
            <a:r>
              <a:rPr lang="tr-TR" sz="2400" b="1" dirty="0" smtClean="0"/>
              <a:t>Yüzde</a:t>
            </a:r>
            <a:r>
              <a:rPr lang="tr-TR" sz="2400" b="1" dirty="0" smtClean="0"/>
              <a:t>:</a:t>
            </a:r>
            <a:r>
              <a:rPr lang="tr-TR" sz="2400" dirty="0" smtClean="0"/>
              <a:t>orantının </a:t>
            </a:r>
            <a:r>
              <a:rPr lang="tr-TR" sz="2400" dirty="0" smtClean="0"/>
              <a:t>özel </a:t>
            </a:r>
            <a:r>
              <a:rPr lang="tr-TR" sz="2400" dirty="0" smtClean="0"/>
              <a:t>hali</a:t>
            </a:r>
          </a:p>
          <a:p>
            <a:pPr>
              <a:buNone/>
            </a:pPr>
            <a:r>
              <a:rPr lang="tr-TR" sz="2400" dirty="0" smtClean="0"/>
              <a:t>  -</a:t>
            </a:r>
            <a:r>
              <a:rPr lang="tr-TR" sz="2400" dirty="0" smtClean="0"/>
              <a:t>oranı </a:t>
            </a:r>
            <a:r>
              <a:rPr lang="tr-TR" sz="2400" dirty="0" smtClean="0"/>
              <a:t>bir sabit sayı, 100 ile çarparak elde edilir ve olası değeri yüzde 0 ile 100 </a:t>
            </a:r>
            <a:r>
              <a:rPr lang="tr-TR" sz="2400" dirty="0" smtClean="0"/>
              <a:t>arasındadır</a:t>
            </a:r>
            <a:endParaRPr lang="tr-TR" sz="2400" dirty="0" smtClean="0"/>
          </a:p>
        </p:txBody>
      </p:sp>
      <p:sp>
        <p:nvSpPr>
          <p:cNvPr id="4" name="3 Metin kutusu"/>
          <p:cNvSpPr txBox="1"/>
          <p:nvPr/>
        </p:nvSpPr>
        <p:spPr>
          <a:xfrm>
            <a:off x="1000100" y="6143644"/>
            <a:ext cx="74295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000" dirty="0" smtClean="0">
                <a:solidFill>
                  <a:schemeClr val="bg2">
                    <a:lumMod val="50000"/>
                  </a:schemeClr>
                </a:solidFill>
              </a:rPr>
              <a:t>Güler Ç., Akın L. (2012) Halk Sağlığı Temel Bilgiler 1.Cilt(2.Baskı) Hacettepe Üniversitesi Yayınları, Ankara</a:t>
            </a:r>
            <a:endParaRPr lang="tr-TR" sz="10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/>
              <a:t>Demografik Ölçütler</a:t>
            </a:r>
            <a:endParaRPr lang="tr-TR" b="1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071538" y="1428736"/>
            <a:ext cx="7498080" cy="4800600"/>
          </a:xfrm>
        </p:spPr>
        <p:txBody>
          <a:bodyPr>
            <a:normAutofit fontScale="92500" lnSpcReduction="10000"/>
          </a:bodyPr>
          <a:lstStyle/>
          <a:p>
            <a:r>
              <a:rPr lang="tr-TR" b="1" dirty="0" smtClean="0"/>
              <a:t>Hız ve Olasılık</a:t>
            </a:r>
          </a:p>
          <a:p>
            <a:r>
              <a:rPr lang="tr-TR" b="1" dirty="0" smtClean="0"/>
              <a:t>Hız; </a:t>
            </a:r>
            <a:r>
              <a:rPr lang="tr-TR" dirty="0" smtClean="0"/>
              <a:t>olayların </a:t>
            </a:r>
            <a:r>
              <a:rPr lang="tr-TR" dirty="0" smtClean="0"/>
              <a:t>belirli bir zaman aralığındaki oluş </a:t>
            </a:r>
            <a:r>
              <a:rPr lang="tr-TR" dirty="0" smtClean="0"/>
              <a:t>sıklıkları</a:t>
            </a:r>
          </a:p>
          <a:p>
            <a:pPr>
              <a:buNone/>
            </a:pPr>
            <a:r>
              <a:rPr lang="tr-TR" dirty="0" smtClean="0"/>
              <a:t>-</a:t>
            </a:r>
            <a:r>
              <a:rPr lang="tr-TR" dirty="0" smtClean="0"/>
              <a:t>Belirli </a:t>
            </a:r>
            <a:r>
              <a:rPr lang="tr-TR" dirty="0" smtClean="0"/>
              <a:t>bir zaman aralığında olayın görülme sıklığının yine aynı zaman aralığında söz konusu olayın riski altında kalan birey sayısına bölünmesi </a:t>
            </a:r>
          </a:p>
          <a:p>
            <a:r>
              <a:rPr lang="tr-TR" b="1" dirty="0" smtClean="0"/>
              <a:t>Olasılık;</a:t>
            </a:r>
            <a:r>
              <a:rPr lang="tr-TR" sz="2400" dirty="0" smtClean="0"/>
              <a:t>hıza benzer bir </a:t>
            </a:r>
            <a:r>
              <a:rPr lang="tr-TR" sz="2400" dirty="0" smtClean="0"/>
              <a:t>bakımdan farklılık </a:t>
            </a:r>
            <a:r>
              <a:rPr lang="tr-TR" sz="2400" dirty="0" smtClean="0"/>
              <a:t>gösterir</a:t>
            </a:r>
          </a:p>
          <a:p>
            <a:pPr>
              <a:buNone/>
            </a:pPr>
            <a:r>
              <a:rPr lang="tr-TR" sz="2400" dirty="0" smtClean="0"/>
              <a:t>-</a:t>
            </a:r>
            <a:r>
              <a:rPr lang="tr-TR" sz="2400" dirty="0" smtClean="0"/>
              <a:t>Bölen </a:t>
            </a:r>
            <a:r>
              <a:rPr lang="tr-TR" sz="2400" dirty="0" smtClean="0"/>
              <a:t>gözlem dönemi başında incelemeyi konu alan nüfustaki tüm bireyleri kapsar ve sonuç herhangi bir olayın göreli çokluğunu ifade </a:t>
            </a:r>
            <a:r>
              <a:rPr lang="tr-TR" sz="2400" dirty="0" smtClean="0"/>
              <a:t>eder</a:t>
            </a:r>
            <a:endParaRPr lang="tr-TR" b="1" dirty="0" smtClean="0"/>
          </a:p>
          <a:p>
            <a:endParaRPr lang="tr-TR" b="1" dirty="0"/>
          </a:p>
        </p:txBody>
      </p:sp>
      <p:sp>
        <p:nvSpPr>
          <p:cNvPr id="4" name="3 Metin kutusu"/>
          <p:cNvSpPr txBox="1"/>
          <p:nvPr/>
        </p:nvSpPr>
        <p:spPr>
          <a:xfrm>
            <a:off x="857224" y="6286520"/>
            <a:ext cx="78581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000" dirty="0" smtClean="0">
                <a:solidFill>
                  <a:schemeClr val="bg2">
                    <a:lumMod val="50000"/>
                  </a:schemeClr>
                </a:solidFill>
              </a:rPr>
              <a:t>Güler Ç., Akın L. (2012) Halk Sağlığı Temel Bilgiler 1.Cilt(2.Baskı) Hacettepe Üniversitesi Yayınları, Ankara</a:t>
            </a:r>
            <a:endParaRPr lang="tr-TR" sz="10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42910" y="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tr-TR" sz="4800" b="1" dirty="0" smtClean="0"/>
              <a:t>  </a:t>
            </a:r>
            <a:br>
              <a:rPr lang="tr-TR" sz="4800" b="1" dirty="0" smtClean="0"/>
            </a:br>
            <a:r>
              <a:rPr lang="tr-TR" sz="4800" b="1" dirty="0" smtClean="0"/>
              <a:t/>
            </a:r>
            <a:br>
              <a:rPr lang="tr-TR" sz="4800" b="1" dirty="0" smtClean="0"/>
            </a:br>
            <a:r>
              <a:rPr lang="tr-TR" sz="4800" b="1" dirty="0" smtClean="0"/>
              <a:t>  </a:t>
            </a:r>
            <a:r>
              <a:rPr lang="tr-TR" sz="4800" b="1" dirty="0" smtClean="0"/>
              <a:t>Sağlık </a:t>
            </a:r>
            <a:r>
              <a:rPr lang="tr-TR" sz="4800" b="1" dirty="0" smtClean="0"/>
              <a:t>Demografisi</a:t>
            </a:r>
            <a:endParaRPr lang="tr-TR" sz="4800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71472" y="1785926"/>
            <a:ext cx="7886700" cy="3475931"/>
          </a:xfrm>
        </p:spPr>
        <p:txBody>
          <a:bodyPr/>
          <a:lstStyle/>
          <a:p>
            <a:r>
              <a:rPr lang="tr-TR" dirty="0" smtClean="0">
                <a:latin typeface="+mj-lt"/>
              </a:rPr>
              <a:t>Sağlık düzeyi ve sağlık davranışlarının incelenmesine demografinin içeriğinin ve yöntemlerinin </a:t>
            </a:r>
            <a:r>
              <a:rPr lang="tr-TR" dirty="0" smtClean="0">
                <a:latin typeface="+mj-lt"/>
              </a:rPr>
              <a:t>uygulanması</a:t>
            </a:r>
            <a:endParaRPr lang="tr-TR" dirty="0" smtClean="0">
              <a:latin typeface="+mj-lt"/>
            </a:endParaRPr>
          </a:p>
          <a:p>
            <a:endParaRPr lang="tr-TR" dirty="0" smtClean="0">
              <a:latin typeface="+mj-lt"/>
            </a:endParaRPr>
          </a:p>
          <a:p>
            <a:r>
              <a:rPr lang="tr-TR" dirty="0" smtClean="0">
                <a:latin typeface="+mj-lt"/>
              </a:rPr>
              <a:t>K</a:t>
            </a:r>
            <a:r>
              <a:rPr lang="tr-TR" dirty="0" smtClean="0">
                <a:latin typeface="+mj-lt"/>
              </a:rPr>
              <a:t>linik </a:t>
            </a:r>
            <a:r>
              <a:rPr lang="tr-TR" dirty="0" smtClean="0">
                <a:latin typeface="+mj-lt"/>
              </a:rPr>
              <a:t>yaklaşımın aksine çalışmalar bireylere değil, nüfus gruplarına </a:t>
            </a:r>
            <a:r>
              <a:rPr lang="tr-TR" dirty="0" smtClean="0">
                <a:latin typeface="+mj-lt"/>
              </a:rPr>
              <a:t>yönelik</a:t>
            </a:r>
            <a:endParaRPr lang="tr-TR" dirty="0">
              <a:latin typeface="+mj-lt"/>
            </a:endParaRPr>
          </a:p>
        </p:txBody>
      </p:sp>
      <p:sp>
        <p:nvSpPr>
          <p:cNvPr id="9" name="Metin kutusu 8">
            <a:extLst>
              <a:ext uri="{FF2B5EF4-FFF2-40B4-BE49-F238E27FC236}">
                <a16:creationId xmlns="" xmlns:a16="http://schemas.microsoft.com/office/drawing/2014/main" id="{4895CE3A-6780-488E-B9BD-000C1AD29B59}"/>
              </a:ext>
            </a:extLst>
          </p:cNvPr>
          <p:cNvSpPr txBox="1"/>
          <p:nvPr/>
        </p:nvSpPr>
        <p:spPr>
          <a:xfrm>
            <a:off x="1357290" y="6215082"/>
            <a:ext cx="638195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1000" dirty="0">
                <a:solidFill>
                  <a:schemeClr val="bg2">
                    <a:lumMod val="50000"/>
                  </a:schemeClr>
                </a:solidFill>
              </a:rPr>
              <a:t>Güler Ç., Akın L. (2012) Halk Sağlığı Temel Bilgiler 1.Cilt(2.Baskı) Hacettepe Üniversitesi Yayınları, Ankara</a:t>
            </a:r>
          </a:p>
        </p:txBody>
      </p:sp>
    </p:spTree>
    <p:extLst>
      <p:ext uri="{BB962C8B-B14F-4D97-AF65-F5344CB8AC3E}">
        <p14:creationId xmlns="" xmlns:p14="http://schemas.microsoft.com/office/powerpoint/2010/main" val="2239442448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İçerik Yer Tutucusu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71472" y="1285860"/>
            <a:ext cx="8172452" cy="4000528"/>
          </a:xfrm>
          <a:prstGeom prst="rect">
            <a:avLst/>
          </a:prstGeom>
        </p:spPr>
      </p:pic>
      <p:sp>
        <p:nvSpPr>
          <p:cNvPr id="6" name="Metin kutusu 5">
            <a:extLst>
              <a:ext uri="{FF2B5EF4-FFF2-40B4-BE49-F238E27FC236}">
                <a16:creationId xmlns="" xmlns:a16="http://schemas.microsoft.com/office/drawing/2014/main" id="{4895CE3A-6780-488E-B9BD-000C1AD29B59}"/>
              </a:ext>
            </a:extLst>
          </p:cNvPr>
          <p:cNvSpPr txBox="1"/>
          <p:nvPr/>
        </p:nvSpPr>
        <p:spPr>
          <a:xfrm>
            <a:off x="1428728" y="6286520"/>
            <a:ext cx="638195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1000" dirty="0">
                <a:solidFill>
                  <a:schemeClr val="bg2">
                    <a:lumMod val="50000"/>
                  </a:schemeClr>
                </a:solidFill>
              </a:rPr>
              <a:t>Güler Ç., Akın L. (2012) Halk Sağlığı Temel Bilgiler 1.Cilt(2.Baskı) Hacettepe Üniversitesi Yayınları, Ankara</a:t>
            </a:r>
          </a:p>
        </p:txBody>
      </p:sp>
      <p:sp>
        <p:nvSpPr>
          <p:cNvPr id="7" name="6 Metin kutusu"/>
          <p:cNvSpPr txBox="1"/>
          <p:nvPr/>
        </p:nvSpPr>
        <p:spPr>
          <a:xfrm>
            <a:off x="500034" y="4071942"/>
            <a:ext cx="7929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r-TR" dirty="0"/>
          </a:p>
        </p:txBody>
      </p:sp>
    </p:spTree>
    <p:extLst>
      <p:ext uri="{BB962C8B-B14F-4D97-AF65-F5344CB8AC3E}">
        <p14:creationId xmlns="" xmlns:p14="http://schemas.microsoft.com/office/powerpoint/2010/main" val="2651037220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71472" y="571480"/>
            <a:ext cx="7772400" cy="3500462"/>
          </a:xfrm>
          <a:prstGeom prst="rect">
            <a:avLst/>
          </a:prstGeom>
        </p:spPr>
      </p:pic>
      <p:sp>
        <p:nvSpPr>
          <p:cNvPr id="5" name="4 Metin kutusu"/>
          <p:cNvSpPr txBox="1"/>
          <p:nvPr/>
        </p:nvSpPr>
        <p:spPr>
          <a:xfrm>
            <a:off x="1000100" y="4214818"/>
            <a:ext cx="74295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/>
              <a:t>Sağlık </a:t>
            </a:r>
            <a:r>
              <a:rPr lang="tr-TR" sz="2400" dirty="0" smtClean="0"/>
              <a:t>göstergeleri düşük düzeyde </a:t>
            </a:r>
            <a:r>
              <a:rPr lang="tr-TR" sz="2400" dirty="0" smtClean="0"/>
              <a:t>bir </a:t>
            </a:r>
            <a:r>
              <a:rPr lang="tr-TR" sz="2400" dirty="0" smtClean="0"/>
              <a:t>toplumun </a:t>
            </a:r>
            <a:endParaRPr lang="tr-TR" sz="2400" dirty="0" smtClean="0"/>
          </a:p>
          <a:p>
            <a:r>
              <a:rPr lang="tr-TR" sz="2400" dirty="0" smtClean="0"/>
              <a:t>-</a:t>
            </a:r>
            <a:r>
              <a:rPr lang="tr-TR" sz="2400" dirty="0" smtClean="0"/>
              <a:t>genç </a:t>
            </a:r>
            <a:r>
              <a:rPr lang="tr-TR" sz="2400" dirty="0" smtClean="0"/>
              <a:t>bir nüfusa sahip olduğu </a:t>
            </a:r>
            <a:endParaRPr lang="tr-TR" sz="2400" dirty="0" smtClean="0"/>
          </a:p>
          <a:p>
            <a:r>
              <a:rPr lang="tr-TR" sz="2400" dirty="0" smtClean="0"/>
              <a:t>-</a:t>
            </a:r>
            <a:r>
              <a:rPr lang="tr-TR" sz="2400" dirty="0" smtClean="0"/>
              <a:t>ölüm </a:t>
            </a:r>
            <a:r>
              <a:rPr lang="tr-TR" sz="2400" dirty="0" smtClean="0"/>
              <a:t>hızlarının, özellikle bebek ölümlerinin yüksek olduğu dolayısıyla nüfusun aşındığı </a:t>
            </a:r>
            <a:r>
              <a:rPr lang="tr-TR" sz="2400" dirty="0" smtClean="0"/>
              <a:t>söylenebilir</a:t>
            </a:r>
            <a:endParaRPr lang="tr-TR" sz="2400" dirty="0"/>
          </a:p>
        </p:txBody>
      </p:sp>
      <p:sp>
        <p:nvSpPr>
          <p:cNvPr id="7" name="6 Metin kutusu"/>
          <p:cNvSpPr txBox="1"/>
          <p:nvPr/>
        </p:nvSpPr>
        <p:spPr>
          <a:xfrm>
            <a:off x="928662" y="6286520"/>
            <a:ext cx="750099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000" dirty="0" smtClean="0">
                <a:solidFill>
                  <a:schemeClr val="bg2">
                    <a:lumMod val="50000"/>
                  </a:schemeClr>
                </a:solidFill>
              </a:rPr>
              <a:t>Güler Ç., Akın L. (2012) Halk Sağlığı Temel Bilgiler 1.Cilt(2.Baskı) Hacettepe Üniversitesi Yayınları, Ankara</a:t>
            </a:r>
            <a:endParaRPr lang="tr-TR" sz="10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000100" y="642918"/>
            <a:ext cx="8715436" cy="785818"/>
          </a:xfrm>
        </p:spPr>
        <p:txBody>
          <a:bodyPr>
            <a:noAutofit/>
          </a:bodyPr>
          <a:lstStyle/>
          <a:p>
            <a:r>
              <a:rPr lang="tr-TR" b="1" dirty="0" smtClean="0"/>
              <a:t>Demografik ve Epidemiyolojik Dönüşüm</a:t>
            </a:r>
            <a:endParaRPr lang="tr-TR" b="1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714348" y="1857364"/>
            <a:ext cx="7772400" cy="3500462"/>
          </a:xfrm>
        </p:spPr>
        <p:txBody>
          <a:bodyPr>
            <a:normAutofit/>
          </a:bodyPr>
          <a:lstStyle/>
          <a:p>
            <a:r>
              <a:rPr lang="tr-TR" sz="3200" dirty="0" smtClean="0"/>
              <a:t>Nüfus bilimciler günümüzün gelişmiş ülke nüfuslarının geçmişte gösterdikleri eğilimleri inceleyerek doğurganlığın zaman içinde neden ve nasıl düştüğünü açıklamayı ve böylece günümüzün gelişmekte olan ülkelerine yardımcı olmayı </a:t>
            </a:r>
            <a:r>
              <a:rPr lang="tr-TR" sz="3200" dirty="0" smtClean="0"/>
              <a:t>amaçlamışlardır</a:t>
            </a:r>
            <a:endParaRPr lang="tr-TR" sz="3200" dirty="0"/>
          </a:p>
        </p:txBody>
      </p:sp>
      <p:sp>
        <p:nvSpPr>
          <p:cNvPr id="4" name="3 Metin kutusu"/>
          <p:cNvSpPr txBox="1"/>
          <p:nvPr/>
        </p:nvSpPr>
        <p:spPr>
          <a:xfrm>
            <a:off x="928662" y="5857892"/>
            <a:ext cx="78581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000" dirty="0" smtClean="0">
                <a:solidFill>
                  <a:schemeClr val="bg2">
                    <a:lumMod val="50000"/>
                  </a:schemeClr>
                </a:solidFill>
              </a:rPr>
              <a:t>Güler Ç., Akın L. (2012) Halk Sağlığı Temel Bilgiler 1.Cilt(2.Baskı) Hacettepe Üniversitesi Yayınları, Ankara</a:t>
            </a:r>
            <a:endParaRPr lang="tr-TR" sz="10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sz="3200" b="1" dirty="0" smtClean="0">
                <a:latin typeface="Times New Roman" pitchFamily="18" charset="0"/>
              </a:rPr>
              <a:t>Demografik dönüşüm teorisi</a:t>
            </a:r>
            <a:endParaRPr lang="en-US" sz="5400" dirty="0">
              <a:latin typeface="Times New Roman" pitchFamily="18" charset="0"/>
            </a:endParaRPr>
          </a:p>
        </p:txBody>
      </p:sp>
      <p:sp>
        <p:nvSpPr>
          <p:cNvPr id="44042" name="Rectangle 10"/>
          <p:cNvSpPr>
            <a:spLocks noGrp="1" noChangeArrowheads="1"/>
          </p:cNvSpPr>
          <p:nvPr>
            <p:ph type="body" idx="1"/>
          </p:nvPr>
        </p:nvSpPr>
        <p:spPr>
          <a:xfrm>
            <a:off x="914400" y="2214554"/>
            <a:ext cx="8229600" cy="3124200"/>
          </a:xfrm>
        </p:spPr>
        <p:txBody>
          <a:bodyPr>
            <a:normAutofit/>
          </a:bodyPr>
          <a:lstStyle/>
          <a:p>
            <a:r>
              <a:rPr lang="tr-TR" sz="2800" b="1" dirty="0" smtClean="0">
                <a:latin typeface="Calibri" pitchFamily="34" charset="0"/>
              </a:rPr>
              <a:t>Yüksek doğum hızı </a:t>
            </a:r>
            <a:r>
              <a:rPr lang="tr-TR" sz="2800" dirty="0" smtClean="0">
                <a:latin typeface="Calibri" pitchFamily="34" charset="0"/>
              </a:rPr>
              <a:t>ve </a:t>
            </a:r>
            <a:r>
              <a:rPr lang="tr-TR" sz="2800" b="1" dirty="0" smtClean="0">
                <a:latin typeface="Calibri" pitchFamily="34" charset="0"/>
              </a:rPr>
              <a:t>yüksek doğum hızı </a:t>
            </a:r>
            <a:r>
              <a:rPr lang="tr-TR" sz="2800" dirty="0" smtClean="0">
                <a:latin typeface="Calibri" pitchFamily="34" charset="0"/>
              </a:rPr>
              <a:t>birlikteliğinden  düşük </a:t>
            </a:r>
            <a:r>
              <a:rPr lang="tr-TR" sz="2800" b="1" dirty="0" smtClean="0">
                <a:latin typeface="Calibri" pitchFamily="34" charset="0"/>
              </a:rPr>
              <a:t>doğum hızı </a:t>
            </a:r>
            <a:r>
              <a:rPr lang="tr-TR" sz="2800" dirty="0" smtClean="0">
                <a:latin typeface="Calibri" pitchFamily="34" charset="0"/>
              </a:rPr>
              <a:t>ve </a:t>
            </a:r>
            <a:r>
              <a:rPr lang="tr-TR" sz="2800" b="1" dirty="0" smtClean="0">
                <a:latin typeface="Calibri" pitchFamily="34" charset="0"/>
              </a:rPr>
              <a:t>düşük ölüm hızı </a:t>
            </a:r>
            <a:r>
              <a:rPr lang="tr-TR" sz="2800" dirty="0" smtClean="0">
                <a:latin typeface="Calibri" pitchFamily="34" charset="0"/>
              </a:rPr>
              <a:t>birlikteliğine geçiş</a:t>
            </a:r>
          </a:p>
          <a:p>
            <a:r>
              <a:rPr lang="tr-TR" sz="2800" dirty="0" smtClean="0">
                <a:latin typeface="Calibri" pitchFamily="34" charset="0"/>
              </a:rPr>
              <a:t>Ancak bu geçişte doğum hızlarındaki azalma ölüm hızlarındaki azalmanın gerisinde kalır ve buna bağlı nüfus patlaması meydana gelir</a:t>
            </a:r>
          </a:p>
        </p:txBody>
      </p:sp>
    </p:spTree>
    <p:extLst>
      <p:ext uri="{BB962C8B-B14F-4D97-AF65-F5344CB8AC3E}">
        <p14:creationId xmlns:p14="http://schemas.microsoft.com/office/powerpoint/2010/main" xmlns="" val="866220698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Metin kutusu"/>
          <p:cNvSpPr txBox="1"/>
          <p:nvPr/>
        </p:nvSpPr>
        <p:spPr>
          <a:xfrm>
            <a:off x="285720" y="4286256"/>
            <a:ext cx="864399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 smtClean="0"/>
              <a:t>           Sanayi </a:t>
            </a:r>
            <a:r>
              <a:rPr lang="tr-TR" sz="2000" b="1" dirty="0" smtClean="0"/>
              <a:t>öncesi </a:t>
            </a:r>
            <a:r>
              <a:rPr lang="tr-TR" sz="2000" b="1" dirty="0" smtClean="0"/>
              <a:t>dönem(1</a:t>
            </a:r>
            <a:r>
              <a:rPr lang="tr-TR" sz="2000" b="1" dirty="0" smtClean="0"/>
              <a:t>. aşama</a:t>
            </a:r>
            <a:r>
              <a:rPr lang="tr-TR" sz="2000" b="1" dirty="0" smtClean="0"/>
              <a:t>)</a:t>
            </a:r>
            <a:endParaRPr lang="tr-TR" sz="2000" dirty="0" smtClean="0"/>
          </a:p>
          <a:p>
            <a:r>
              <a:rPr lang="tr-TR" sz="2000" dirty="0" smtClean="0"/>
              <a:t>           -</a:t>
            </a:r>
            <a:r>
              <a:rPr lang="tr-TR" sz="2000" dirty="0" smtClean="0"/>
              <a:t>yüksek ölümler </a:t>
            </a:r>
          </a:p>
          <a:p>
            <a:r>
              <a:rPr lang="tr-TR" sz="2000" dirty="0" smtClean="0"/>
              <a:t>           -doğum </a:t>
            </a:r>
            <a:r>
              <a:rPr lang="tr-TR" sz="2000" dirty="0" smtClean="0"/>
              <a:t>hızları </a:t>
            </a:r>
            <a:r>
              <a:rPr lang="tr-TR" sz="2000" dirty="0" smtClean="0"/>
              <a:t>yüksek</a:t>
            </a:r>
          </a:p>
          <a:p>
            <a:r>
              <a:rPr lang="tr-TR" sz="2000" dirty="0" smtClean="0"/>
              <a:t>           -nüfus artış hız asgari düzeylerde</a:t>
            </a:r>
            <a:endParaRPr lang="tr-TR" sz="2000" dirty="0" smtClean="0"/>
          </a:p>
          <a:p>
            <a:r>
              <a:rPr lang="tr-TR" sz="2000" b="1" dirty="0" smtClean="0"/>
              <a:t>           Geçiş </a:t>
            </a:r>
            <a:r>
              <a:rPr lang="tr-TR" sz="2000" b="1" dirty="0" smtClean="0"/>
              <a:t>dönemi(2. aşama) </a:t>
            </a:r>
            <a:endParaRPr lang="tr-TR" sz="2000" b="1" dirty="0" smtClean="0"/>
          </a:p>
          <a:p>
            <a:r>
              <a:rPr lang="tr-TR" sz="2000" b="1" dirty="0" smtClean="0"/>
              <a:t>          -</a:t>
            </a:r>
            <a:r>
              <a:rPr lang="tr-TR" sz="2000" b="1" dirty="0" smtClean="0"/>
              <a:t>ölüm </a:t>
            </a:r>
            <a:r>
              <a:rPr lang="tr-TR" sz="2000" b="1" dirty="0" smtClean="0"/>
              <a:t>hızları </a:t>
            </a:r>
            <a:r>
              <a:rPr lang="tr-TR" sz="2000" dirty="0" smtClean="0"/>
              <a:t>azalmaya başlamıştır</a:t>
            </a:r>
          </a:p>
          <a:p>
            <a:r>
              <a:rPr lang="tr-TR" sz="2000" dirty="0" smtClean="0"/>
              <a:t>          -nüfus hızla artar</a:t>
            </a:r>
            <a:endParaRPr lang="tr-TR" sz="2000" dirty="0" smtClean="0"/>
          </a:p>
        </p:txBody>
      </p:sp>
      <p:pic>
        <p:nvPicPr>
          <p:cNvPr id="9" name="8 İçerik Yer Tutucusu" descr="tü4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357290" y="-285776"/>
            <a:ext cx="6575980" cy="4643446"/>
          </a:xfrm>
        </p:spPr>
      </p:pic>
      <p:sp>
        <p:nvSpPr>
          <p:cNvPr id="10" name="9 Metin kutusu"/>
          <p:cNvSpPr txBox="1"/>
          <p:nvPr/>
        </p:nvSpPr>
        <p:spPr>
          <a:xfrm>
            <a:off x="1000100" y="6488668"/>
            <a:ext cx="7929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900" dirty="0" smtClean="0"/>
              <a:t>TÜRKİYE’DE DOĞURGANLIK ORANLARININ DÜŞMESİ, POTANSİYEL ETKİLER VE SOSYAL POLİTİKA ÖNERİLERİ. https://www.aile.gov.tr/uploads/athgm/uploads/pages/arastirmalar/tu-rkiye-de-dog-urganlik-oranlari.pdf</a:t>
            </a:r>
            <a:endParaRPr lang="tr-TR" sz="9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Metin kutusu"/>
          <p:cNvSpPr txBox="1"/>
          <p:nvPr/>
        </p:nvSpPr>
        <p:spPr>
          <a:xfrm>
            <a:off x="928662" y="4786322"/>
            <a:ext cx="800105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 smtClean="0"/>
              <a:t>Sanayileşme </a:t>
            </a:r>
            <a:r>
              <a:rPr lang="tr-TR" sz="2000" b="1" dirty="0" smtClean="0"/>
              <a:t>dönemi(3</a:t>
            </a:r>
            <a:r>
              <a:rPr lang="tr-TR" sz="2000" b="1" dirty="0" smtClean="0"/>
              <a:t>. aşama) </a:t>
            </a:r>
            <a:endParaRPr lang="tr-TR" sz="2000" b="1" dirty="0" smtClean="0"/>
          </a:p>
          <a:p>
            <a:r>
              <a:rPr lang="tr-TR" sz="2000" dirty="0" smtClean="0"/>
              <a:t>-doğum </a:t>
            </a:r>
            <a:r>
              <a:rPr lang="tr-TR" sz="2000" dirty="0" smtClean="0"/>
              <a:t>hızları da ölüm hızlarındaki düşmeyi izlemeye </a:t>
            </a:r>
            <a:r>
              <a:rPr lang="tr-TR" sz="2000" dirty="0" smtClean="0"/>
              <a:t>başlar</a:t>
            </a:r>
          </a:p>
          <a:p>
            <a:r>
              <a:rPr lang="tr-TR" sz="2000" dirty="0" smtClean="0"/>
              <a:t>-</a:t>
            </a:r>
            <a:r>
              <a:rPr lang="tr-TR" sz="2000" dirty="0" smtClean="0">
                <a:latin typeface="Times New Roman" pitchFamily="18" charset="0"/>
              </a:rPr>
              <a:t>Nüfus artışı yavaştır</a:t>
            </a:r>
            <a:r>
              <a:rPr lang="tr-TR" sz="2000" dirty="0" smtClean="0">
                <a:latin typeface="Times New Roman" pitchFamily="18" charset="0"/>
              </a:rPr>
              <a:t>.</a:t>
            </a:r>
            <a:endParaRPr lang="tr-TR" sz="2000" dirty="0" smtClean="0"/>
          </a:p>
          <a:p>
            <a:r>
              <a:rPr lang="tr-TR" sz="2000" b="1" dirty="0" smtClean="0"/>
              <a:t>Sanayileşme dönemi </a:t>
            </a:r>
            <a:r>
              <a:rPr lang="tr-TR" sz="2000" b="1" dirty="0" smtClean="0"/>
              <a:t>sonrası(4.aşama</a:t>
            </a:r>
            <a:r>
              <a:rPr lang="tr-TR" sz="2000" dirty="0" smtClean="0"/>
              <a:t>) </a:t>
            </a:r>
            <a:endParaRPr lang="tr-TR" sz="2000" dirty="0" smtClean="0"/>
          </a:p>
          <a:p>
            <a:pPr>
              <a:buFontTx/>
              <a:buChar char="-"/>
            </a:pPr>
            <a:r>
              <a:rPr lang="tr-TR" sz="2000" dirty="0" smtClean="0">
                <a:latin typeface="Times New Roman" pitchFamily="18" charset="0"/>
              </a:rPr>
              <a:t>ilk </a:t>
            </a:r>
            <a:r>
              <a:rPr lang="tr-TR" sz="2000" dirty="0" smtClean="0">
                <a:latin typeface="Times New Roman" pitchFamily="18" charset="0"/>
              </a:rPr>
              <a:t>evrede olduğu gibi doğum-ölüm </a:t>
            </a:r>
            <a:r>
              <a:rPr lang="tr-TR" sz="2000" dirty="0" smtClean="0">
                <a:latin typeface="Times New Roman" pitchFamily="18" charset="0"/>
              </a:rPr>
              <a:t>hızları benzer</a:t>
            </a:r>
          </a:p>
          <a:p>
            <a:pPr>
              <a:buFontTx/>
              <a:buChar char="-"/>
            </a:pPr>
            <a:endParaRPr lang="tr-TR" sz="2000" dirty="0" smtClean="0"/>
          </a:p>
        </p:txBody>
      </p:sp>
      <p:sp>
        <p:nvSpPr>
          <p:cNvPr id="6" name="5 Metin kutusu"/>
          <p:cNvSpPr txBox="1"/>
          <p:nvPr/>
        </p:nvSpPr>
        <p:spPr>
          <a:xfrm>
            <a:off x="642910" y="6417254"/>
            <a:ext cx="7929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900" dirty="0" smtClean="0"/>
              <a:t>TÜRKİYE’DE DOĞURGANLIK ORANLARININ DÜŞMESİ, POTANSİYEL ETKİLER VE SOSYAL POLİTİKA ÖNERİLERİ. https://www.aile.gov.tr/uploads/athgm/uploads/pages/arastirmalar/tu-rkiye-de-dog-urganlik-oranlari.pdf</a:t>
            </a:r>
            <a:endParaRPr lang="tr-TR" sz="9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9" name="8 İçerik Yer Tutucusu" descr="tü4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53782" y="214290"/>
            <a:ext cx="6474843" cy="4572032"/>
          </a:xfrm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Sunum Planı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/>
            <a:endParaRPr lang="tr-TR" dirty="0" smtClean="0"/>
          </a:p>
          <a:p>
            <a:pPr fontAlgn="base"/>
            <a:r>
              <a:rPr lang="tr-TR" dirty="0" smtClean="0"/>
              <a:t>Demografinin tanımı</a:t>
            </a:r>
          </a:p>
          <a:p>
            <a:pPr fontAlgn="base"/>
            <a:r>
              <a:rPr lang="tr-TR" dirty="0" smtClean="0"/>
              <a:t>Sağlık demografisi</a:t>
            </a:r>
          </a:p>
          <a:p>
            <a:pPr fontAlgn="base"/>
            <a:r>
              <a:rPr lang="tr-TR" dirty="0" smtClean="0"/>
              <a:t>Demografide veri kaynakları</a:t>
            </a:r>
          </a:p>
          <a:p>
            <a:pPr fontAlgn="base"/>
            <a:r>
              <a:rPr lang="tr-TR" dirty="0" smtClean="0"/>
              <a:t>Demografik ölçütler</a:t>
            </a:r>
          </a:p>
          <a:p>
            <a:pPr fontAlgn="base"/>
            <a:r>
              <a:rPr lang="tr-TR" dirty="0" smtClean="0"/>
              <a:t>Nüfusun yapısı ve kompozisyonu</a:t>
            </a:r>
          </a:p>
          <a:p>
            <a:pPr fontAlgn="base"/>
            <a:r>
              <a:rPr lang="tr-TR" dirty="0" smtClean="0"/>
              <a:t>Nüfus piramitleri</a:t>
            </a:r>
          </a:p>
          <a:p>
            <a:pPr fontAlgn="base"/>
            <a:r>
              <a:rPr lang="tr-TR" dirty="0" smtClean="0"/>
              <a:t>Türkiye’nin demografik durumu</a:t>
            </a:r>
          </a:p>
          <a:p>
            <a:endParaRPr lang="tr-TR" dirty="0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 smtClean="0"/>
              <a:t>Nüfusun Yapısı ve Kompozisyonu</a:t>
            </a:r>
            <a:endParaRPr lang="tr-TR" b="1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857224" y="1857364"/>
            <a:ext cx="7772400" cy="3695712"/>
          </a:xfrm>
        </p:spPr>
        <p:txBody>
          <a:bodyPr>
            <a:normAutofit fontScale="92500" lnSpcReduction="20000"/>
          </a:bodyPr>
          <a:lstStyle/>
          <a:p>
            <a:r>
              <a:rPr lang="tr-TR" sz="2800" b="1" dirty="0" smtClean="0"/>
              <a:t>Nüfusun Yapısı;</a:t>
            </a:r>
            <a:r>
              <a:rPr lang="tr-TR" sz="2800" dirty="0" smtClean="0"/>
              <a:t>o </a:t>
            </a:r>
            <a:r>
              <a:rPr lang="tr-TR" sz="2800" dirty="0" smtClean="0"/>
              <a:t>nüfustaki doğurganlık, ölümler ve göç düzeyleri yaş ve cinsiyet örüntüsünü etkileyerek </a:t>
            </a:r>
            <a:r>
              <a:rPr lang="tr-TR" sz="2800" dirty="0" smtClean="0"/>
              <a:t>belirler</a:t>
            </a:r>
          </a:p>
          <a:p>
            <a:pPr>
              <a:buNone/>
            </a:pPr>
            <a:endParaRPr lang="tr-TR" sz="2800" dirty="0" smtClean="0"/>
          </a:p>
          <a:p>
            <a:r>
              <a:rPr lang="tr-TR" sz="2800" b="1" dirty="0" smtClean="0"/>
              <a:t>Kompozisyonu;</a:t>
            </a:r>
          </a:p>
          <a:p>
            <a:pPr>
              <a:buNone/>
            </a:pPr>
            <a:r>
              <a:rPr lang="tr-TR" sz="2800" dirty="0" smtClean="0"/>
              <a:t>belirli </a:t>
            </a:r>
            <a:r>
              <a:rPr lang="tr-TR" sz="2800" dirty="0" smtClean="0"/>
              <a:t>coğrafik yöredeki bireylerin tanımlayıcı özelliklerini </a:t>
            </a:r>
            <a:r>
              <a:rPr lang="tr-TR" sz="2800" dirty="0" smtClean="0"/>
              <a:t>yansıtır </a:t>
            </a:r>
          </a:p>
          <a:p>
            <a:r>
              <a:rPr lang="tr-TR" sz="2800" dirty="0" smtClean="0"/>
              <a:t>Aynı </a:t>
            </a:r>
            <a:r>
              <a:rPr lang="tr-TR" sz="2800" dirty="0" smtClean="0"/>
              <a:t>büyüklüğe sahip nüfusun sağlık alanındaki ihtiyaçları cinsiyet, yaş ya da etnik yapılara bağlı olarak farklı </a:t>
            </a:r>
            <a:r>
              <a:rPr lang="tr-TR" sz="2800" dirty="0" smtClean="0"/>
              <a:t>olacaktır</a:t>
            </a:r>
            <a:endParaRPr lang="tr-TR" sz="2800" dirty="0" smtClean="0"/>
          </a:p>
          <a:p>
            <a:endParaRPr lang="tr-TR" sz="2400" dirty="0" smtClean="0"/>
          </a:p>
          <a:p>
            <a:endParaRPr lang="tr-TR" dirty="0" smtClean="0"/>
          </a:p>
          <a:p>
            <a:endParaRPr lang="tr-TR" b="1" dirty="0"/>
          </a:p>
        </p:txBody>
      </p:sp>
      <p:sp>
        <p:nvSpPr>
          <p:cNvPr id="4" name="3 Metin kutusu"/>
          <p:cNvSpPr txBox="1"/>
          <p:nvPr/>
        </p:nvSpPr>
        <p:spPr>
          <a:xfrm>
            <a:off x="1071538" y="6000768"/>
            <a:ext cx="76438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00" dirty="0" err="1" smtClean="0">
                <a:solidFill>
                  <a:schemeClr val="bg2">
                    <a:lumMod val="50000"/>
                  </a:schemeClr>
                </a:solidFill>
              </a:rPr>
              <a:t>Öztek</a:t>
            </a:r>
            <a:r>
              <a:rPr lang="tr-TR" sz="1200" dirty="0" smtClean="0">
                <a:solidFill>
                  <a:schemeClr val="bg2">
                    <a:lumMod val="50000"/>
                  </a:schemeClr>
                </a:solidFill>
              </a:rPr>
              <a:t> Z. (Aralık 2020) Halk Sağlığı Kuramlar ve Uygulamalar, Maltepe Üniversitesi Tıp Fakültesi, Ankara</a:t>
            </a:r>
            <a:endParaRPr lang="tr-TR" sz="12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000100" y="571480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tr-TR" sz="4400" b="1" dirty="0" smtClean="0"/>
              <a:t>Nüfus Piramidi</a:t>
            </a:r>
            <a:endParaRPr lang="tr-TR" sz="4400" b="1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785754" y="1357298"/>
            <a:ext cx="8358246" cy="4786346"/>
          </a:xfrm>
        </p:spPr>
        <p:txBody>
          <a:bodyPr>
            <a:normAutofit fontScale="92500"/>
          </a:bodyPr>
          <a:lstStyle/>
          <a:p>
            <a:r>
              <a:rPr lang="tr-TR" sz="2800" dirty="0" smtClean="0"/>
              <a:t>1.Nüfus sayısı                          </a:t>
            </a:r>
          </a:p>
          <a:p>
            <a:r>
              <a:rPr lang="tr-TR" sz="2800" dirty="0" smtClean="0"/>
              <a:t> 2.Cinsiyet</a:t>
            </a:r>
            <a:r>
              <a:rPr lang="tr-TR" sz="2800" dirty="0" smtClean="0"/>
              <a:t>                              </a:t>
            </a:r>
            <a:r>
              <a:rPr lang="tr-TR" sz="2800" dirty="0" smtClean="0"/>
              <a:t>5.Doğum ve ölüm oranları</a:t>
            </a:r>
            <a:endParaRPr lang="tr-TR" sz="2800" dirty="0" smtClean="0"/>
          </a:p>
          <a:p>
            <a:r>
              <a:rPr lang="tr-TR" sz="2800" dirty="0" smtClean="0"/>
              <a:t> 3.Nüfusun yaş                      6.Nüfustaki hareketlenmeler </a:t>
            </a:r>
          </a:p>
          <a:p>
            <a:pPr>
              <a:buNone/>
            </a:pPr>
            <a:r>
              <a:rPr lang="tr-TR" sz="2800" dirty="0" smtClean="0"/>
              <a:t>g</a:t>
            </a:r>
            <a:r>
              <a:rPr lang="tr-TR" sz="2800" dirty="0" smtClean="0"/>
              <a:t>ruplarına dağılımı</a:t>
            </a:r>
            <a:endParaRPr lang="tr-TR" sz="2800" dirty="0" smtClean="0"/>
          </a:p>
          <a:p>
            <a:r>
              <a:rPr lang="tr-TR" sz="2800" dirty="0" smtClean="0"/>
              <a:t>4.Ortalama </a:t>
            </a:r>
          </a:p>
          <a:p>
            <a:pPr>
              <a:buNone/>
            </a:pPr>
            <a:r>
              <a:rPr lang="tr-TR" sz="2800" dirty="0" smtClean="0"/>
              <a:t>  yaşam süresi </a:t>
            </a:r>
            <a:endParaRPr lang="tr-TR" sz="2800" dirty="0" smtClean="0"/>
          </a:p>
          <a:p>
            <a:pPr>
              <a:buNone/>
            </a:pPr>
            <a:endParaRPr lang="tr-TR" sz="2800" dirty="0" smtClean="0"/>
          </a:p>
          <a:p>
            <a:pPr>
              <a:buNone/>
            </a:pPr>
            <a:r>
              <a:rPr lang="tr-TR" sz="2800" dirty="0" smtClean="0"/>
              <a:t>               </a:t>
            </a:r>
          </a:p>
          <a:p>
            <a:pPr>
              <a:buNone/>
            </a:pPr>
            <a:endParaRPr lang="tr-TR" sz="2800" dirty="0" smtClean="0"/>
          </a:p>
          <a:p>
            <a:pPr>
              <a:buNone/>
            </a:pPr>
            <a:r>
              <a:rPr lang="tr-TR" sz="2800" dirty="0" smtClean="0"/>
              <a:t>       Ü</a:t>
            </a:r>
            <a:r>
              <a:rPr lang="tr-TR" sz="2800" dirty="0" smtClean="0"/>
              <a:t>lkenin </a:t>
            </a:r>
            <a:r>
              <a:rPr lang="tr-TR" sz="2800" dirty="0" smtClean="0"/>
              <a:t>gelişmişlik düzeyi hakkında da fikir </a:t>
            </a:r>
            <a:r>
              <a:rPr lang="tr-TR" sz="2800" dirty="0" smtClean="0"/>
              <a:t>verir </a:t>
            </a:r>
            <a:endParaRPr lang="tr-TR" sz="2800" dirty="0" smtClean="0"/>
          </a:p>
          <a:p>
            <a:endParaRPr lang="tr-TR" dirty="0"/>
          </a:p>
        </p:txBody>
      </p:sp>
      <p:sp>
        <p:nvSpPr>
          <p:cNvPr id="4" name="3 Metin kutusu"/>
          <p:cNvSpPr txBox="1"/>
          <p:nvPr/>
        </p:nvSpPr>
        <p:spPr>
          <a:xfrm>
            <a:off x="1000100" y="6581001"/>
            <a:ext cx="75724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00" dirty="0" err="1" smtClean="0">
                <a:solidFill>
                  <a:schemeClr val="bg2">
                    <a:lumMod val="50000"/>
                  </a:schemeClr>
                </a:solidFill>
              </a:rPr>
              <a:t>Öztek</a:t>
            </a:r>
            <a:r>
              <a:rPr lang="tr-TR" sz="1200" dirty="0" smtClean="0">
                <a:solidFill>
                  <a:schemeClr val="bg2">
                    <a:lumMod val="50000"/>
                  </a:schemeClr>
                </a:solidFill>
              </a:rPr>
              <a:t> Z. (Aralık 2020) Halk Sağlığı Kuramlar ve Uygulamalar, Maltepe Üniversitesi Tıp Fakültesi, Ankara</a:t>
            </a:r>
            <a:endParaRPr lang="tr-TR" sz="12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7" name="Resim 7"/>
          <p:cNvPicPr>
            <a:picLocks noChangeAspect="1"/>
          </p:cNvPicPr>
          <p:nvPr/>
        </p:nvPicPr>
        <p:blipFill>
          <a:blip r:embed="rId3"/>
          <a:srcRect t="7711" r="-2174" b="21352"/>
          <a:stretch>
            <a:fillRect/>
          </a:stretch>
        </p:blipFill>
        <p:spPr>
          <a:xfrm>
            <a:off x="3571868" y="2714620"/>
            <a:ext cx="2643206" cy="2586968"/>
          </a:xfrm>
          <a:prstGeom prst="rect">
            <a:avLst/>
          </a:prstGeom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000100" y="428604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tr-TR" sz="4400" b="1" dirty="0" smtClean="0"/>
              <a:t>Nüfus Piramidi</a:t>
            </a:r>
            <a:endParaRPr lang="tr-TR" sz="4400" b="1" dirty="0"/>
          </a:p>
        </p:txBody>
      </p:sp>
      <p:sp>
        <p:nvSpPr>
          <p:cNvPr id="4" name="3 Metin kutusu"/>
          <p:cNvSpPr txBox="1"/>
          <p:nvPr/>
        </p:nvSpPr>
        <p:spPr>
          <a:xfrm>
            <a:off x="1000100" y="5429264"/>
            <a:ext cx="76438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00" dirty="0" smtClean="0">
                <a:solidFill>
                  <a:schemeClr val="bg2">
                    <a:lumMod val="50000"/>
                  </a:schemeClr>
                </a:solidFill>
              </a:rPr>
              <a:t>Güler Ç., Akın L. (2012) Halk Sağlığı Temel Bilgiler 1.Cilt(2.Baskı) Hacettepe Üniversitesi Yayınları, Ankara</a:t>
            </a:r>
            <a:endParaRPr lang="tr-TR" sz="12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6" name="5 Resim" descr="nufus-piramid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00174"/>
            <a:ext cx="9144000" cy="4455248"/>
          </a:xfrm>
          <a:prstGeom prst="rect">
            <a:avLst/>
          </a:prstGeom>
        </p:spPr>
      </p:pic>
    </p:spTree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000496" y="285728"/>
            <a:ext cx="4565561" cy="5715040"/>
          </a:xfrm>
        </p:spPr>
        <p:txBody>
          <a:bodyPr>
            <a:noAutofit/>
          </a:bodyPr>
          <a:lstStyle/>
          <a:p>
            <a:r>
              <a:rPr lang="tr-TR" sz="2000" dirty="0" smtClean="0">
                <a:latin typeface="+mj-lt"/>
              </a:rPr>
              <a:t>Piramidin </a:t>
            </a:r>
            <a:r>
              <a:rPr lang="tr-TR" sz="2000" dirty="0">
                <a:latin typeface="+mj-lt"/>
              </a:rPr>
              <a:t>tabanının geniş </a:t>
            </a:r>
            <a:r>
              <a:rPr lang="tr-TR" sz="2000" dirty="0" smtClean="0">
                <a:latin typeface="+mj-lt"/>
              </a:rPr>
              <a:t>olması </a:t>
            </a:r>
            <a:r>
              <a:rPr lang="tr-TR" sz="2000" dirty="0">
                <a:latin typeface="+mj-lt"/>
              </a:rPr>
              <a:t>o ülkede </a:t>
            </a:r>
            <a:endParaRPr lang="tr-TR" sz="2000" dirty="0" smtClean="0">
              <a:latin typeface="+mj-lt"/>
            </a:endParaRPr>
          </a:p>
          <a:p>
            <a:r>
              <a:rPr lang="tr-TR" sz="2000" dirty="0" smtClean="0">
                <a:latin typeface="+mj-lt"/>
              </a:rPr>
              <a:t>çocuk </a:t>
            </a:r>
            <a:r>
              <a:rPr lang="tr-TR" sz="2000" dirty="0">
                <a:latin typeface="+mj-lt"/>
              </a:rPr>
              <a:t>sayısının fazla</a:t>
            </a:r>
            <a:r>
              <a:rPr lang="tr-TR" sz="2000" dirty="0" smtClean="0">
                <a:latin typeface="+mj-lt"/>
              </a:rPr>
              <a:t>,</a:t>
            </a:r>
          </a:p>
          <a:p>
            <a:r>
              <a:rPr lang="tr-TR" sz="2000" dirty="0" smtClean="0">
                <a:latin typeface="+mj-lt"/>
              </a:rPr>
              <a:t> </a:t>
            </a:r>
            <a:r>
              <a:rPr lang="tr-TR" sz="2000" dirty="0">
                <a:latin typeface="+mj-lt"/>
              </a:rPr>
              <a:t>yaşlı nüfusun az, </a:t>
            </a:r>
            <a:endParaRPr lang="tr-TR" sz="2000" dirty="0" smtClean="0">
              <a:latin typeface="+mj-lt"/>
            </a:endParaRPr>
          </a:p>
          <a:p>
            <a:r>
              <a:rPr lang="tr-TR" sz="2000" dirty="0" smtClean="0">
                <a:latin typeface="+mj-lt"/>
              </a:rPr>
              <a:t>beklenen </a:t>
            </a:r>
            <a:r>
              <a:rPr lang="tr-TR" sz="2000" dirty="0">
                <a:latin typeface="+mj-lt"/>
              </a:rPr>
              <a:t>yaşam süresi kısa</a:t>
            </a:r>
            <a:r>
              <a:rPr lang="tr-TR" sz="2000" dirty="0" smtClean="0">
                <a:latin typeface="+mj-lt"/>
              </a:rPr>
              <a:t>,</a:t>
            </a:r>
          </a:p>
          <a:p>
            <a:r>
              <a:rPr lang="tr-TR" sz="2000" dirty="0" smtClean="0">
                <a:latin typeface="+mj-lt"/>
              </a:rPr>
              <a:t> doğum </a:t>
            </a:r>
            <a:r>
              <a:rPr lang="tr-TR" sz="2000" dirty="0">
                <a:latin typeface="+mj-lt"/>
              </a:rPr>
              <a:t>ve nüfus artış hızlarının yüksek, </a:t>
            </a:r>
            <a:endParaRPr lang="tr-TR" sz="2000" dirty="0" smtClean="0">
              <a:latin typeface="+mj-lt"/>
            </a:endParaRPr>
          </a:p>
          <a:p>
            <a:r>
              <a:rPr lang="tr-TR" sz="2000" dirty="0" smtClean="0">
                <a:latin typeface="+mj-lt"/>
              </a:rPr>
              <a:t>çocuk </a:t>
            </a:r>
            <a:r>
              <a:rPr lang="tr-TR" sz="2000" dirty="0">
                <a:latin typeface="+mj-lt"/>
              </a:rPr>
              <a:t>ölümlerin fazla</a:t>
            </a:r>
            <a:r>
              <a:rPr lang="tr-TR" sz="2000" dirty="0" smtClean="0">
                <a:latin typeface="+mj-lt"/>
              </a:rPr>
              <a:t>,</a:t>
            </a:r>
          </a:p>
          <a:p>
            <a:r>
              <a:rPr lang="tr-TR" sz="2000" dirty="0" smtClean="0">
                <a:latin typeface="+mj-lt"/>
              </a:rPr>
              <a:t> </a:t>
            </a:r>
            <a:r>
              <a:rPr lang="tr-TR" sz="2000" dirty="0">
                <a:latin typeface="+mj-lt"/>
              </a:rPr>
              <a:t>enfeksiyon hastalıklarının sık</a:t>
            </a:r>
            <a:r>
              <a:rPr lang="tr-TR" sz="2000" dirty="0" smtClean="0">
                <a:latin typeface="+mj-lt"/>
              </a:rPr>
              <a:t>,</a:t>
            </a:r>
          </a:p>
          <a:p>
            <a:r>
              <a:rPr lang="tr-TR" sz="2000" dirty="0" smtClean="0">
                <a:latin typeface="+mj-lt"/>
              </a:rPr>
              <a:t> </a:t>
            </a:r>
            <a:r>
              <a:rPr lang="tr-TR" sz="2000" dirty="0">
                <a:latin typeface="+mj-lt"/>
              </a:rPr>
              <a:t>sağlık hizmetlerinin yetersiz, </a:t>
            </a:r>
            <a:endParaRPr lang="tr-TR" sz="2000" dirty="0" smtClean="0">
              <a:latin typeface="+mj-lt"/>
            </a:endParaRPr>
          </a:p>
          <a:p>
            <a:r>
              <a:rPr lang="tr-TR" sz="2000" dirty="0" smtClean="0">
                <a:latin typeface="+mj-lt"/>
              </a:rPr>
              <a:t>aile </a:t>
            </a:r>
            <a:r>
              <a:rPr lang="tr-TR" sz="2000" dirty="0">
                <a:latin typeface="+mj-lt"/>
              </a:rPr>
              <a:t>planlaması hizmetlerin zayıf, </a:t>
            </a:r>
            <a:endParaRPr lang="tr-TR" sz="2000" dirty="0" smtClean="0">
              <a:latin typeface="+mj-lt"/>
            </a:endParaRPr>
          </a:p>
          <a:p>
            <a:r>
              <a:rPr lang="tr-TR" sz="2000" dirty="0" smtClean="0">
                <a:latin typeface="+mj-lt"/>
              </a:rPr>
              <a:t>eğitim </a:t>
            </a:r>
            <a:r>
              <a:rPr lang="tr-TR" sz="2000" dirty="0">
                <a:latin typeface="+mj-lt"/>
              </a:rPr>
              <a:t>durumunun düşük olduğunu </a:t>
            </a:r>
            <a:r>
              <a:rPr lang="tr-TR" sz="2000" dirty="0" smtClean="0">
                <a:latin typeface="+mj-lt"/>
              </a:rPr>
              <a:t>gösterir</a:t>
            </a:r>
            <a:endParaRPr lang="tr-TR" sz="2000" dirty="0" smtClean="0">
              <a:latin typeface="+mj-lt"/>
            </a:endParaRPr>
          </a:p>
          <a:p>
            <a:pPr algn="ctr">
              <a:buNone/>
            </a:pPr>
            <a:r>
              <a:rPr lang="tr-TR" sz="2000" dirty="0" smtClean="0">
                <a:latin typeface="+mj-lt"/>
              </a:rPr>
              <a:t>      T</a:t>
            </a:r>
            <a:r>
              <a:rPr lang="tr-TR" sz="2000" dirty="0" smtClean="0">
                <a:latin typeface="+mj-lt"/>
              </a:rPr>
              <a:t>abanı </a:t>
            </a:r>
            <a:r>
              <a:rPr lang="tr-TR" sz="2000" dirty="0">
                <a:latin typeface="+mj-lt"/>
              </a:rPr>
              <a:t>geniş ve yukarıya </a:t>
            </a:r>
            <a:r>
              <a:rPr lang="tr-TR" sz="2000" dirty="0" smtClean="0">
                <a:latin typeface="+mj-lt"/>
              </a:rPr>
              <a:t>doğru         daralan </a:t>
            </a:r>
            <a:r>
              <a:rPr lang="tr-TR" sz="2000" dirty="0">
                <a:latin typeface="+mj-lt"/>
              </a:rPr>
              <a:t>bir nüfus piramidi </a:t>
            </a:r>
            <a:r>
              <a:rPr lang="tr-TR" sz="2000" b="1" dirty="0">
                <a:latin typeface="+mj-lt"/>
              </a:rPr>
              <a:t>az </a:t>
            </a:r>
            <a:r>
              <a:rPr lang="tr-TR" sz="2000" b="1" dirty="0" smtClean="0">
                <a:latin typeface="+mj-lt"/>
              </a:rPr>
              <a:t>  gelişmiş </a:t>
            </a:r>
            <a:r>
              <a:rPr lang="tr-TR" sz="2000" b="1" dirty="0">
                <a:latin typeface="+mj-lt"/>
              </a:rPr>
              <a:t>ülkelere </a:t>
            </a:r>
            <a:r>
              <a:rPr lang="tr-TR" sz="2000" dirty="0" smtClean="0">
                <a:latin typeface="+mj-lt"/>
              </a:rPr>
              <a:t>aittir</a:t>
            </a:r>
            <a:endParaRPr lang="tr-TR" sz="2000" dirty="0">
              <a:latin typeface="+mj-lt"/>
            </a:endParaRPr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6" y="857232"/>
            <a:ext cx="3286148" cy="4632476"/>
          </a:xfrm>
          <a:prstGeom prst="rect">
            <a:avLst/>
          </a:prstGeom>
        </p:spPr>
      </p:pic>
      <p:sp>
        <p:nvSpPr>
          <p:cNvPr id="9" name="Metin kutusu 8"/>
          <p:cNvSpPr txBox="1"/>
          <p:nvPr/>
        </p:nvSpPr>
        <p:spPr>
          <a:xfrm>
            <a:off x="1436298" y="6079352"/>
            <a:ext cx="584509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000" dirty="0" err="1" smtClean="0">
                <a:solidFill>
                  <a:schemeClr val="bg2">
                    <a:lumMod val="50000"/>
                  </a:schemeClr>
                </a:solidFill>
              </a:rPr>
              <a:t>Öztek</a:t>
            </a:r>
            <a:r>
              <a:rPr lang="tr-TR" sz="1000" dirty="0" smtClean="0">
                <a:solidFill>
                  <a:schemeClr val="bg2">
                    <a:lumMod val="50000"/>
                  </a:schemeClr>
                </a:solidFill>
              </a:rPr>
              <a:t> Z. (Aralık 2020) Halk </a:t>
            </a:r>
            <a:r>
              <a:rPr lang="tr-TR" sz="1000" dirty="0">
                <a:solidFill>
                  <a:schemeClr val="bg2">
                    <a:lumMod val="50000"/>
                  </a:schemeClr>
                </a:solidFill>
              </a:rPr>
              <a:t>S</a:t>
            </a:r>
            <a:r>
              <a:rPr lang="tr-TR" sz="1000" dirty="0" smtClean="0">
                <a:solidFill>
                  <a:schemeClr val="bg2">
                    <a:lumMod val="50000"/>
                  </a:schemeClr>
                </a:solidFill>
              </a:rPr>
              <a:t>ağlığı </a:t>
            </a:r>
            <a:r>
              <a:rPr lang="tr-TR" sz="1000" dirty="0">
                <a:solidFill>
                  <a:schemeClr val="bg2">
                    <a:lumMod val="50000"/>
                  </a:schemeClr>
                </a:solidFill>
              </a:rPr>
              <a:t>K</a:t>
            </a:r>
            <a:r>
              <a:rPr lang="tr-TR" sz="1000" dirty="0" smtClean="0">
                <a:solidFill>
                  <a:schemeClr val="bg2">
                    <a:lumMod val="50000"/>
                  </a:schemeClr>
                </a:solidFill>
              </a:rPr>
              <a:t>uramlar ve Uygulamalar, Maltepe Üniversitesi Tıp Fakültesi, Ankara</a:t>
            </a:r>
            <a:endParaRPr lang="tr-TR" sz="10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12668606"/>
      </p:ext>
    </p:extLst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 smtClean="0"/>
              <a:t>Farklı Ülkelerde Nüfus Piramitleri</a:t>
            </a:r>
            <a:endParaRPr lang="tr-TR" b="1" dirty="0"/>
          </a:p>
        </p:txBody>
      </p:sp>
      <p:pic>
        <p:nvPicPr>
          <p:cNvPr id="2050" name="Picture 2" descr="C:\Users\casper\Pictures\5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000100" y="1643050"/>
            <a:ext cx="7572427" cy="4052902"/>
          </a:xfrm>
          <a:prstGeom prst="rect">
            <a:avLst/>
          </a:prstGeom>
          <a:noFill/>
        </p:spPr>
      </p:pic>
      <p:sp>
        <p:nvSpPr>
          <p:cNvPr id="5" name="4 Metin kutusu"/>
          <p:cNvSpPr txBox="1"/>
          <p:nvPr/>
        </p:nvSpPr>
        <p:spPr>
          <a:xfrm>
            <a:off x="6357950" y="2071678"/>
            <a:ext cx="200026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 smtClean="0"/>
              <a:t>HIZLI ARTIŞ-AFRİKA 2019</a:t>
            </a:r>
          </a:p>
          <a:p>
            <a:r>
              <a:rPr lang="tr-TR" sz="2000" dirty="0" smtClean="0"/>
              <a:t>D</a:t>
            </a:r>
            <a:r>
              <a:rPr lang="tr-TR" sz="2000" dirty="0" smtClean="0"/>
              <a:t>oğum </a:t>
            </a:r>
            <a:r>
              <a:rPr lang="tr-TR" sz="2000" dirty="0" smtClean="0"/>
              <a:t>ve ölüm hızları </a:t>
            </a:r>
            <a:r>
              <a:rPr lang="tr-TR" sz="2000" dirty="0" smtClean="0"/>
              <a:t>yüksek</a:t>
            </a:r>
          </a:p>
          <a:p>
            <a:r>
              <a:rPr lang="tr-TR" sz="2000" dirty="0" smtClean="0"/>
              <a:t>-</a:t>
            </a:r>
            <a:r>
              <a:rPr lang="tr-TR" sz="2000" dirty="0" smtClean="0"/>
              <a:t>nüfus </a:t>
            </a:r>
            <a:r>
              <a:rPr lang="tr-TR" sz="2000" dirty="0" smtClean="0"/>
              <a:t>artışı </a:t>
            </a:r>
            <a:r>
              <a:rPr lang="tr-TR" sz="2000" dirty="0" smtClean="0"/>
              <a:t>hızlı</a:t>
            </a:r>
            <a:endParaRPr lang="tr-TR" sz="2000" dirty="0"/>
          </a:p>
        </p:txBody>
      </p:sp>
      <p:sp>
        <p:nvSpPr>
          <p:cNvPr id="6" name="5 Metin kutusu"/>
          <p:cNvSpPr txBox="1"/>
          <p:nvPr/>
        </p:nvSpPr>
        <p:spPr>
          <a:xfrm>
            <a:off x="714348" y="6357958"/>
            <a:ext cx="792961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000" dirty="0" smtClean="0">
                <a:hlinkClick r:id="rId4"/>
              </a:rPr>
              <a:t>https://www.populationpyramid.net/africa/2019/</a:t>
            </a:r>
            <a:r>
              <a:rPr lang="tr-TR" sz="1000" dirty="0" smtClean="0"/>
              <a:t> (Erişim tarihi:25.08.2022)</a:t>
            </a:r>
            <a:endParaRPr lang="tr-TR" sz="1000" dirty="0"/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643438" y="500042"/>
            <a:ext cx="4101116" cy="5500725"/>
          </a:xfrm>
        </p:spPr>
        <p:txBody>
          <a:bodyPr>
            <a:normAutofit fontScale="77500" lnSpcReduction="20000"/>
          </a:bodyPr>
          <a:lstStyle/>
          <a:p>
            <a:endParaRPr lang="tr-TR" dirty="0" smtClean="0">
              <a:latin typeface="+mj-lt"/>
            </a:endParaRPr>
          </a:p>
          <a:p>
            <a:r>
              <a:rPr lang="tr-TR" dirty="0" smtClean="0">
                <a:latin typeface="+mj-lt"/>
              </a:rPr>
              <a:t>Ülke </a:t>
            </a:r>
            <a:r>
              <a:rPr lang="tr-TR" dirty="0">
                <a:latin typeface="+mj-lt"/>
              </a:rPr>
              <a:t>geliştikçe, eğitim düzeyinin yükselmesine, </a:t>
            </a:r>
            <a:endParaRPr lang="tr-TR" dirty="0" smtClean="0">
              <a:latin typeface="+mj-lt"/>
            </a:endParaRPr>
          </a:p>
          <a:p>
            <a:r>
              <a:rPr lang="tr-TR" dirty="0" smtClean="0">
                <a:latin typeface="+mj-lt"/>
              </a:rPr>
              <a:t>sağlık </a:t>
            </a:r>
            <a:r>
              <a:rPr lang="tr-TR" dirty="0">
                <a:latin typeface="+mj-lt"/>
              </a:rPr>
              <a:t>hizmetlerinin ve yaşam koşullarının iyileşmesine bağlı olarak doğum hızı </a:t>
            </a:r>
            <a:r>
              <a:rPr lang="tr-TR" dirty="0" smtClean="0">
                <a:latin typeface="+mj-lt"/>
              </a:rPr>
              <a:t>azalır,</a:t>
            </a:r>
            <a:endParaRPr lang="tr-TR" dirty="0" smtClean="0">
              <a:latin typeface="+mj-lt"/>
            </a:endParaRPr>
          </a:p>
          <a:p>
            <a:r>
              <a:rPr lang="tr-TR" dirty="0" smtClean="0">
                <a:latin typeface="+mj-lt"/>
              </a:rPr>
              <a:t> </a:t>
            </a:r>
            <a:r>
              <a:rPr lang="tr-TR" dirty="0">
                <a:latin typeface="+mj-lt"/>
              </a:rPr>
              <a:t>nüfus artış hızı yavaşlar ve hatta nüfus azalmaya başlar</a:t>
            </a:r>
            <a:r>
              <a:rPr lang="tr-TR" dirty="0" smtClean="0">
                <a:latin typeface="+mj-lt"/>
              </a:rPr>
              <a:t>,</a:t>
            </a:r>
          </a:p>
          <a:p>
            <a:r>
              <a:rPr lang="tr-TR" dirty="0" smtClean="0">
                <a:latin typeface="+mj-lt"/>
              </a:rPr>
              <a:t> </a:t>
            </a:r>
            <a:r>
              <a:rPr lang="tr-TR" dirty="0">
                <a:latin typeface="+mj-lt"/>
              </a:rPr>
              <a:t>yaşam süresi uzar, </a:t>
            </a:r>
            <a:endParaRPr lang="tr-TR" dirty="0" smtClean="0">
              <a:latin typeface="+mj-lt"/>
            </a:endParaRPr>
          </a:p>
          <a:p>
            <a:r>
              <a:rPr lang="tr-TR" dirty="0" smtClean="0">
                <a:latin typeface="+mj-lt"/>
              </a:rPr>
              <a:t>yaşlı </a:t>
            </a:r>
            <a:r>
              <a:rPr lang="tr-TR" dirty="0">
                <a:latin typeface="+mj-lt"/>
              </a:rPr>
              <a:t>nüfus artar, yaşlı bağımlılık oranı yükselir, </a:t>
            </a:r>
            <a:endParaRPr lang="tr-TR" dirty="0" smtClean="0">
              <a:latin typeface="+mj-lt"/>
            </a:endParaRPr>
          </a:p>
          <a:p>
            <a:r>
              <a:rPr lang="tr-TR" dirty="0" smtClean="0">
                <a:latin typeface="+mj-lt"/>
              </a:rPr>
              <a:t>enfeksiyon </a:t>
            </a:r>
            <a:r>
              <a:rPr lang="tr-TR" dirty="0">
                <a:latin typeface="+mj-lt"/>
              </a:rPr>
              <a:t>hastalıkları azalır, kronik hastalıklar </a:t>
            </a:r>
            <a:r>
              <a:rPr lang="tr-TR" dirty="0" smtClean="0">
                <a:latin typeface="+mj-lt"/>
              </a:rPr>
              <a:t>artar</a:t>
            </a:r>
            <a:endParaRPr lang="tr-TR" dirty="0">
              <a:latin typeface="+mj-lt"/>
            </a:endParaRPr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001" y="1415425"/>
            <a:ext cx="2001371" cy="3801212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158" y="1260149"/>
            <a:ext cx="1784843" cy="3956488"/>
          </a:xfrm>
          <a:prstGeom prst="rect">
            <a:avLst/>
          </a:prstGeom>
        </p:spPr>
      </p:pic>
      <p:sp>
        <p:nvSpPr>
          <p:cNvPr id="10" name="Metin kutusu 9"/>
          <p:cNvSpPr txBox="1"/>
          <p:nvPr/>
        </p:nvSpPr>
        <p:spPr>
          <a:xfrm>
            <a:off x="1436298" y="6079352"/>
            <a:ext cx="584509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000" dirty="0" err="1" smtClean="0">
                <a:solidFill>
                  <a:schemeClr val="bg2">
                    <a:lumMod val="50000"/>
                  </a:schemeClr>
                </a:solidFill>
              </a:rPr>
              <a:t>Öztek</a:t>
            </a:r>
            <a:r>
              <a:rPr lang="tr-TR" sz="1000" dirty="0" smtClean="0">
                <a:solidFill>
                  <a:schemeClr val="bg2">
                    <a:lumMod val="50000"/>
                  </a:schemeClr>
                </a:solidFill>
              </a:rPr>
              <a:t> Z. (Aralık 2020) Halk </a:t>
            </a:r>
            <a:r>
              <a:rPr lang="tr-TR" sz="1000" dirty="0">
                <a:solidFill>
                  <a:schemeClr val="bg2">
                    <a:lumMod val="50000"/>
                  </a:schemeClr>
                </a:solidFill>
              </a:rPr>
              <a:t>S</a:t>
            </a:r>
            <a:r>
              <a:rPr lang="tr-TR" sz="1000" dirty="0" smtClean="0">
                <a:solidFill>
                  <a:schemeClr val="bg2">
                    <a:lumMod val="50000"/>
                  </a:schemeClr>
                </a:solidFill>
              </a:rPr>
              <a:t>ağlığı </a:t>
            </a:r>
            <a:r>
              <a:rPr lang="tr-TR" sz="1000" dirty="0">
                <a:solidFill>
                  <a:schemeClr val="bg2">
                    <a:lumMod val="50000"/>
                  </a:schemeClr>
                </a:solidFill>
              </a:rPr>
              <a:t>K</a:t>
            </a:r>
            <a:r>
              <a:rPr lang="tr-TR" sz="1000" dirty="0" smtClean="0">
                <a:solidFill>
                  <a:schemeClr val="bg2">
                    <a:lumMod val="50000"/>
                  </a:schemeClr>
                </a:solidFill>
              </a:rPr>
              <a:t>uramlar ve Uygulamalar, Maltepe Üniversitesi Tıp Fakültesi, Ankara</a:t>
            </a:r>
            <a:endParaRPr lang="tr-TR" sz="10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21730151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785794"/>
            <a:ext cx="8215370" cy="5234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Metin kutusu"/>
          <p:cNvSpPr txBox="1"/>
          <p:nvPr/>
        </p:nvSpPr>
        <p:spPr>
          <a:xfrm>
            <a:off x="6643702" y="1500174"/>
            <a:ext cx="15716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/>
              <a:t>Negatif artış-Almanya</a:t>
            </a:r>
            <a:endParaRPr lang="tr-TR" sz="2400" dirty="0"/>
          </a:p>
        </p:txBody>
      </p:sp>
      <p:sp>
        <p:nvSpPr>
          <p:cNvPr id="7" name="6 Metin kutusu"/>
          <p:cNvSpPr txBox="1"/>
          <p:nvPr/>
        </p:nvSpPr>
        <p:spPr>
          <a:xfrm>
            <a:off x="642910" y="6215082"/>
            <a:ext cx="778674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000" dirty="0" smtClean="0">
                <a:hlinkClick r:id="rId3"/>
              </a:rPr>
              <a:t>https://www.populationpyramid.net/almanya/2019/</a:t>
            </a:r>
            <a:r>
              <a:rPr lang="tr-TR" sz="1000" dirty="0" smtClean="0"/>
              <a:t> (</a:t>
            </a:r>
            <a:r>
              <a:rPr lang="tr-TR" sz="1000" smtClean="0"/>
              <a:t>Erişim </a:t>
            </a:r>
            <a:r>
              <a:rPr lang="tr-TR" sz="1000" smtClean="0"/>
              <a:t>tarihi:10.09.2023)</a:t>
            </a:r>
            <a:endParaRPr lang="tr-TR" sz="1000" dirty="0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327302" y="1111962"/>
            <a:ext cx="4188049" cy="4351338"/>
          </a:xfrm>
        </p:spPr>
        <p:txBody>
          <a:bodyPr>
            <a:normAutofit fontScale="85000" lnSpcReduction="10000"/>
          </a:bodyPr>
          <a:lstStyle/>
          <a:p>
            <a:r>
              <a:rPr lang="tr-TR" dirty="0">
                <a:latin typeface="+mj-lt"/>
              </a:rPr>
              <a:t>Nüfus piramidi ile paralel olarak değişen bir gösterge </a:t>
            </a:r>
            <a:r>
              <a:rPr lang="tr-TR" dirty="0" smtClean="0">
                <a:latin typeface="+mj-lt"/>
              </a:rPr>
              <a:t>toplam </a:t>
            </a:r>
            <a:r>
              <a:rPr lang="tr-TR" dirty="0">
                <a:latin typeface="+mj-lt"/>
              </a:rPr>
              <a:t>doğurganlık </a:t>
            </a:r>
            <a:r>
              <a:rPr lang="tr-TR" dirty="0" smtClean="0">
                <a:latin typeface="+mj-lt"/>
              </a:rPr>
              <a:t>hızıdır</a:t>
            </a:r>
            <a:endParaRPr lang="tr-TR" dirty="0" smtClean="0">
              <a:latin typeface="+mj-lt"/>
            </a:endParaRPr>
          </a:p>
          <a:p>
            <a:r>
              <a:rPr lang="tr-TR" dirty="0" smtClean="0">
                <a:latin typeface="+mj-lt"/>
              </a:rPr>
              <a:t>Toplam doğurganlık </a:t>
            </a:r>
            <a:r>
              <a:rPr lang="tr-TR" dirty="0">
                <a:latin typeface="+mj-lt"/>
              </a:rPr>
              <a:t>hızı </a:t>
            </a:r>
            <a:r>
              <a:rPr lang="tr-TR" dirty="0" smtClean="0">
                <a:solidFill>
                  <a:srgbClr val="FF0000"/>
                </a:solidFill>
                <a:latin typeface="+mj-lt"/>
              </a:rPr>
              <a:t>2.11 </a:t>
            </a:r>
            <a:r>
              <a:rPr lang="tr-TR" dirty="0" smtClean="0">
                <a:latin typeface="+mj-lt"/>
              </a:rPr>
              <a:t>olduğunda </a:t>
            </a:r>
            <a:r>
              <a:rPr lang="tr-TR" dirty="0">
                <a:latin typeface="+mj-lt"/>
              </a:rPr>
              <a:t>doğum ve ölüm hızları eşitlenmiş ve nüfus dengeye </a:t>
            </a:r>
            <a:r>
              <a:rPr lang="tr-TR" dirty="0" smtClean="0">
                <a:latin typeface="+mj-lt"/>
              </a:rPr>
              <a:t>gelmiştir</a:t>
            </a:r>
            <a:endParaRPr lang="tr-TR" dirty="0" smtClean="0">
              <a:latin typeface="+mj-lt"/>
            </a:endParaRPr>
          </a:p>
          <a:p>
            <a:r>
              <a:rPr lang="tr-TR" dirty="0" smtClean="0">
                <a:latin typeface="+mj-lt"/>
              </a:rPr>
              <a:t>Böyle </a:t>
            </a:r>
            <a:r>
              <a:rPr lang="tr-TR" dirty="0">
                <a:latin typeface="+mj-lt"/>
              </a:rPr>
              <a:t>bir ülkede nüfus piramidi bir gökdeleni </a:t>
            </a:r>
            <a:r>
              <a:rPr lang="tr-TR" dirty="0" smtClean="0">
                <a:latin typeface="+mj-lt"/>
              </a:rPr>
              <a:t>andırır</a:t>
            </a:r>
            <a:endParaRPr lang="tr-TR" dirty="0">
              <a:latin typeface="+mj-lt"/>
            </a:endParaRPr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910" y="1139366"/>
            <a:ext cx="3071834" cy="4323934"/>
          </a:xfrm>
          <a:prstGeom prst="rect">
            <a:avLst/>
          </a:prstGeom>
        </p:spPr>
      </p:pic>
      <p:sp>
        <p:nvSpPr>
          <p:cNvPr id="9" name="Metin kutusu 8"/>
          <p:cNvSpPr txBox="1"/>
          <p:nvPr/>
        </p:nvSpPr>
        <p:spPr>
          <a:xfrm>
            <a:off x="1436298" y="6079352"/>
            <a:ext cx="584509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000" dirty="0" err="1" smtClean="0">
                <a:solidFill>
                  <a:schemeClr val="bg2">
                    <a:lumMod val="50000"/>
                  </a:schemeClr>
                </a:solidFill>
              </a:rPr>
              <a:t>Öztek</a:t>
            </a:r>
            <a:r>
              <a:rPr lang="tr-TR" sz="1000" dirty="0" smtClean="0">
                <a:solidFill>
                  <a:schemeClr val="bg2">
                    <a:lumMod val="50000"/>
                  </a:schemeClr>
                </a:solidFill>
              </a:rPr>
              <a:t> Z. (Aralık 2020) Halk </a:t>
            </a:r>
            <a:r>
              <a:rPr lang="tr-TR" sz="1000" dirty="0">
                <a:solidFill>
                  <a:schemeClr val="bg2">
                    <a:lumMod val="50000"/>
                  </a:schemeClr>
                </a:solidFill>
              </a:rPr>
              <a:t>S</a:t>
            </a:r>
            <a:r>
              <a:rPr lang="tr-TR" sz="1000" dirty="0" smtClean="0">
                <a:solidFill>
                  <a:schemeClr val="bg2">
                    <a:lumMod val="50000"/>
                  </a:schemeClr>
                </a:solidFill>
              </a:rPr>
              <a:t>ağlığı </a:t>
            </a:r>
            <a:r>
              <a:rPr lang="tr-TR" sz="1000" dirty="0">
                <a:solidFill>
                  <a:schemeClr val="bg2">
                    <a:lumMod val="50000"/>
                  </a:schemeClr>
                </a:solidFill>
              </a:rPr>
              <a:t>K</a:t>
            </a:r>
            <a:r>
              <a:rPr lang="tr-TR" sz="1000" dirty="0" smtClean="0">
                <a:solidFill>
                  <a:schemeClr val="bg2">
                    <a:lumMod val="50000"/>
                  </a:schemeClr>
                </a:solidFill>
              </a:rPr>
              <a:t>uramlar ve Uygulamalar, Maltepe Üniversitesi Tıp Fakültesi, Ankara</a:t>
            </a:r>
            <a:endParaRPr lang="tr-TR" sz="10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84556142"/>
      </p:ext>
    </p:extLst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Metin kutusu"/>
          <p:cNvSpPr txBox="1"/>
          <p:nvPr/>
        </p:nvSpPr>
        <p:spPr>
          <a:xfrm>
            <a:off x="357158" y="6143644"/>
            <a:ext cx="850112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000" dirty="0" smtClean="0"/>
              <a:t>TUİK, Dünya Nüfus Günü, </a:t>
            </a:r>
            <a:r>
              <a:rPr lang="tr-TR" sz="1000" dirty="0" smtClean="0"/>
              <a:t>2023 https://data.tuik.gov.tr/Bulten/Index?p=Dunya-Nufus-Gunu-2023-49688#:~:text=Birle%C5%9Fmi%C5%9F%20Milletler%20n%C3%BCfus%20tahminlerine%20g%C3%B6re,ile%20Amerika%20Birle%C5%9Fik%20Devletleri%20izledi. (</a:t>
            </a:r>
            <a:r>
              <a:rPr lang="tr-TR" sz="1000" dirty="0" smtClean="0"/>
              <a:t>Erişim </a:t>
            </a:r>
            <a:r>
              <a:rPr lang="tr-TR" sz="1000" dirty="0" smtClean="0"/>
              <a:t>tarihi:3.09.2023)</a:t>
            </a:r>
            <a:endParaRPr lang="tr-TR" sz="1000" dirty="0"/>
          </a:p>
        </p:txBody>
      </p:sp>
      <p:pic>
        <p:nvPicPr>
          <p:cNvPr id="8" name="7 İçerik Yer Tutucusu" descr="tü5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214291"/>
            <a:ext cx="9144000" cy="5728578"/>
          </a:xfrm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42910" y="214290"/>
            <a:ext cx="7772400" cy="846158"/>
          </a:xfrm>
        </p:spPr>
        <p:txBody>
          <a:bodyPr>
            <a:normAutofit/>
          </a:bodyPr>
          <a:lstStyle/>
          <a:p>
            <a:r>
              <a:rPr lang="tr-TR" sz="3600" b="1" dirty="0" smtClean="0"/>
              <a:t>Türkiye Nüfus </a:t>
            </a:r>
            <a:r>
              <a:rPr lang="tr-TR" sz="3600" b="1" dirty="0" smtClean="0"/>
              <a:t>Piramidi-2022</a:t>
            </a:r>
            <a:endParaRPr lang="tr-TR" sz="3600" b="1" dirty="0"/>
          </a:p>
        </p:txBody>
      </p:sp>
      <p:pic>
        <p:nvPicPr>
          <p:cNvPr id="8" name="7 İçerik Yer Tutucusu" descr="tüik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-159470" y="1500174"/>
            <a:ext cx="9303470" cy="4275535"/>
          </a:xfrm>
        </p:spPr>
      </p:pic>
      <p:sp>
        <p:nvSpPr>
          <p:cNvPr id="5" name="4 Metin kutusu"/>
          <p:cNvSpPr txBox="1"/>
          <p:nvPr/>
        </p:nvSpPr>
        <p:spPr>
          <a:xfrm>
            <a:off x="785786" y="6286520"/>
            <a:ext cx="80010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000" dirty="0" smtClean="0"/>
              <a:t>TÜİK, Adrese Dayalı Nüfus Kayıt Sistemi Sonuçları, </a:t>
            </a:r>
            <a:r>
              <a:rPr lang="tr-TR" sz="1000" dirty="0" smtClean="0"/>
              <a:t>2022  https://data.tuik.gov.tr/Bulten/Index?p=49685 </a:t>
            </a:r>
            <a:r>
              <a:rPr lang="tr-TR" sz="1000" dirty="0" smtClean="0"/>
              <a:t>(Erişim </a:t>
            </a:r>
            <a:r>
              <a:rPr lang="tr-TR" sz="1000" dirty="0" smtClean="0"/>
              <a:t>tarihi:8.9.2023)</a:t>
            </a:r>
            <a:endParaRPr lang="tr-TR" sz="1000" dirty="0"/>
          </a:p>
        </p:txBody>
      </p:sp>
      <p:sp>
        <p:nvSpPr>
          <p:cNvPr id="10" name="9 Metin kutusu"/>
          <p:cNvSpPr txBox="1"/>
          <p:nvPr/>
        </p:nvSpPr>
        <p:spPr>
          <a:xfrm rot="2043188">
            <a:off x="7687989" y="842656"/>
            <a:ext cx="23574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>
                <a:solidFill>
                  <a:srgbClr val="FF0000"/>
                </a:solidFill>
              </a:rPr>
              <a:t>GÜNCEL</a:t>
            </a:r>
            <a:endParaRPr lang="tr-TR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sz="4400" b="1" dirty="0" smtClean="0"/>
              <a:t>Demografi </a:t>
            </a:r>
            <a:br>
              <a:rPr lang="tr-TR" sz="4400" b="1" dirty="0" smtClean="0"/>
            </a:br>
            <a:r>
              <a:rPr lang="tr-TR" sz="4400" b="1" dirty="0" smtClean="0"/>
              <a:t>(Nüfusbilim):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357290" y="1857364"/>
            <a:ext cx="7498080" cy="4800600"/>
          </a:xfrm>
        </p:spPr>
        <p:txBody>
          <a:bodyPr/>
          <a:lstStyle/>
          <a:p>
            <a:r>
              <a:rPr lang="tr-TR" dirty="0" smtClean="0"/>
              <a:t>Yunanca </a:t>
            </a:r>
            <a:r>
              <a:rPr lang="tr-TR" dirty="0" err="1" smtClean="0"/>
              <a:t>demos</a:t>
            </a:r>
            <a:r>
              <a:rPr lang="tr-TR" dirty="0" smtClean="0"/>
              <a:t> (halk) ve </a:t>
            </a:r>
            <a:r>
              <a:rPr lang="tr-TR" dirty="0" err="1" smtClean="0"/>
              <a:t>graphein</a:t>
            </a:r>
            <a:r>
              <a:rPr lang="tr-TR" dirty="0" smtClean="0"/>
              <a:t> (yazmak) kelimelerinden gelir</a:t>
            </a:r>
          </a:p>
          <a:p>
            <a:endParaRPr lang="tr-TR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000100" y="214290"/>
            <a:ext cx="7772400" cy="1571628"/>
          </a:xfrm>
        </p:spPr>
        <p:txBody>
          <a:bodyPr>
            <a:noAutofit/>
          </a:bodyPr>
          <a:lstStyle/>
          <a:p>
            <a:r>
              <a:rPr lang="tr-TR" sz="3200" b="1" dirty="0" smtClean="0"/>
              <a:t/>
            </a:r>
            <a:br>
              <a:rPr lang="tr-TR" sz="3200" b="1" dirty="0" smtClean="0"/>
            </a:br>
            <a:r>
              <a:rPr lang="tr-TR" sz="3200" b="1" dirty="0" smtClean="0"/>
              <a:t>Adrese Dayalı Nüfus Kayıt Sistemi Sonuçlarına Göre:</a:t>
            </a:r>
            <a:br>
              <a:rPr lang="tr-TR" sz="3200" b="1" dirty="0" smtClean="0"/>
            </a:br>
            <a:endParaRPr lang="tr-TR" sz="3200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0" y="1285860"/>
            <a:ext cx="7772400" cy="250033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tr-TR" sz="2800" dirty="0" smtClean="0"/>
              <a:t>  </a:t>
            </a:r>
          </a:p>
          <a:p>
            <a:pPr>
              <a:buNone/>
            </a:pPr>
            <a:r>
              <a:rPr lang="tr-TR" sz="2800" dirty="0" smtClean="0"/>
              <a:t>   </a:t>
            </a:r>
            <a:r>
              <a:rPr lang="tr-TR" sz="2800" dirty="0" smtClean="0"/>
              <a:t>      2021</a:t>
            </a:r>
          </a:p>
          <a:p>
            <a:pPr>
              <a:buNone/>
            </a:pPr>
            <a:r>
              <a:rPr lang="tr-TR" sz="2800" dirty="0" smtClean="0"/>
              <a:t> </a:t>
            </a:r>
            <a:r>
              <a:rPr lang="tr-TR" sz="2800" dirty="0" smtClean="0"/>
              <a:t>        </a:t>
            </a:r>
            <a:r>
              <a:rPr lang="tr-TR" sz="2800" dirty="0" smtClean="0"/>
              <a:t>Türkiye </a:t>
            </a:r>
            <a:r>
              <a:rPr lang="tr-TR" sz="2800" dirty="0" smtClean="0"/>
              <a:t>nüfusu 84 milyon 680 bin 273 kişi </a:t>
            </a:r>
            <a:endParaRPr lang="tr-TR" sz="2800" b="1" dirty="0" smtClean="0"/>
          </a:p>
          <a:p>
            <a:pPr>
              <a:buNone/>
            </a:pPr>
            <a:r>
              <a:rPr lang="tr-TR" sz="2800" b="1" dirty="0" smtClean="0"/>
              <a:t> </a:t>
            </a:r>
            <a:r>
              <a:rPr lang="tr-TR" sz="2800" b="1" dirty="0" smtClean="0"/>
              <a:t> </a:t>
            </a:r>
            <a:r>
              <a:rPr lang="tr-TR" sz="2800" dirty="0" smtClean="0"/>
              <a:t>       %</a:t>
            </a:r>
            <a:r>
              <a:rPr lang="tr-TR" sz="2800" dirty="0" smtClean="0"/>
              <a:t>50,1'ini erkekler, %49,9'unu ise kadınlar </a:t>
            </a:r>
          </a:p>
          <a:p>
            <a:endParaRPr lang="tr-TR" dirty="0"/>
          </a:p>
        </p:txBody>
      </p:sp>
      <p:sp>
        <p:nvSpPr>
          <p:cNvPr id="5" name="4 Dikdörtgen"/>
          <p:cNvSpPr/>
          <p:nvPr/>
        </p:nvSpPr>
        <p:spPr>
          <a:xfrm>
            <a:off x="2500298" y="4143380"/>
            <a:ext cx="6456027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600" dirty="0" smtClean="0"/>
              <a:t>2022</a:t>
            </a:r>
          </a:p>
          <a:p>
            <a:r>
              <a:rPr lang="tr-TR" sz="2600" dirty="0" smtClean="0"/>
              <a:t>85 </a:t>
            </a:r>
            <a:r>
              <a:rPr lang="tr-TR" sz="2600" dirty="0" smtClean="0"/>
              <a:t>milyon 279 bin 553 kişi </a:t>
            </a:r>
            <a:r>
              <a:rPr lang="tr-TR" sz="2600" dirty="0" smtClean="0"/>
              <a:t>oldu</a:t>
            </a:r>
          </a:p>
          <a:p>
            <a:r>
              <a:rPr lang="tr-TR" sz="2600" dirty="0" smtClean="0"/>
              <a:t>%50,1'ini </a:t>
            </a:r>
            <a:r>
              <a:rPr lang="tr-TR" sz="2600" dirty="0" smtClean="0"/>
              <a:t>erkekler, %49,9'unu </a:t>
            </a:r>
            <a:r>
              <a:rPr lang="tr-TR" sz="2600" dirty="0" smtClean="0"/>
              <a:t>kadınlar</a:t>
            </a:r>
            <a:r>
              <a:rPr lang="tr-TR" dirty="0" smtClean="0"/>
              <a:t> </a:t>
            </a:r>
            <a:endParaRPr lang="tr-TR" dirty="0"/>
          </a:p>
        </p:txBody>
      </p:sp>
      <p:sp>
        <p:nvSpPr>
          <p:cNvPr id="6" name="5 Metin kutusu"/>
          <p:cNvSpPr txBox="1"/>
          <p:nvPr/>
        </p:nvSpPr>
        <p:spPr>
          <a:xfrm>
            <a:off x="785786" y="6286520"/>
            <a:ext cx="80010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000" dirty="0" smtClean="0"/>
              <a:t>TÜİK, Adrese Dayalı Nüfus Kayıt Sistemi Sonuçları, </a:t>
            </a:r>
            <a:r>
              <a:rPr lang="tr-TR" sz="1000" dirty="0" smtClean="0"/>
              <a:t>2022  https://data.tuik.gov.tr/Bulten/Index?p=49685 </a:t>
            </a:r>
            <a:r>
              <a:rPr lang="tr-TR" sz="1000" dirty="0" smtClean="0"/>
              <a:t>(Erişim </a:t>
            </a:r>
            <a:r>
              <a:rPr lang="tr-TR" sz="1000" dirty="0" smtClean="0"/>
              <a:t>tarihi:8.9.2023)</a:t>
            </a:r>
            <a:endParaRPr lang="tr-TR" sz="1000" dirty="0"/>
          </a:p>
        </p:txBody>
      </p:sp>
      <p:sp>
        <p:nvSpPr>
          <p:cNvPr id="8" name="7 Aşağı Ok"/>
          <p:cNvSpPr/>
          <p:nvPr/>
        </p:nvSpPr>
        <p:spPr>
          <a:xfrm>
            <a:off x="3929058" y="3429000"/>
            <a:ext cx="1285884" cy="92869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857224" y="285728"/>
            <a:ext cx="7772400" cy="1785918"/>
          </a:xfrm>
        </p:spPr>
        <p:txBody>
          <a:bodyPr>
            <a:normAutofit fontScale="90000"/>
          </a:bodyPr>
          <a:lstStyle/>
          <a:p>
            <a:r>
              <a:rPr lang="tr-TR" sz="2800" dirty="0" smtClean="0"/>
              <a:t/>
            </a:r>
            <a:br>
              <a:rPr lang="tr-TR" sz="2800" dirty="0" smtClean="0"/>
            </a:br>
            <a:r>
              <a:rPr lang="tr-TR" sz="2800" dirty="0" smtClean="0"/>
              <a:t/>
            </a:r>
            <a:br>
              <a:rPr lang="tr-TR" sz="2800" dirty="0" smtClean="0"/>
            </a:br>
            <a:r>
              <a:rPr lang="tr-TR" sz="2800" dirty="0" smtClean="0"/>
              <a:t/>
            </a:r>
            <a:br>
              <a:rPr lang="tr-TR" sz="2800" dirty="0" smtClean="0"/>
            </a:br>
            <a:r>
              <a:rPr lang="tr-TR" sz="2800" dirty="0" smtClean="0"/>
              <a:t>  </a:t>
            </a:r>
            <a:r>
              <a:rPr lang="tr-TR" sz="2800" dirty="0" smtClean="0"/>
              <a:t>Yıllık </a:t>
            </a:r>
            <a:r>
              <a:rPr lang="tr-TR" sz="2800" dirty="0" smtClean="0"/>
              <a:t>nüfus artış hızı </a:t>
            </a:r>
            <a:r>
              <a:rPr lang="tr-TR" sz="2800" dirty="0" smtClean="0"/>
              <a:t>2020-binde </a:t>
            </a:r>
            <a:r>
              <a:rPr lang="tr-TR" sz="2800" dirty="0" smtClean="0"/>
              <a:t>5,5 </a:t>
            </a:r>
            <a:r>
              <a:rPr lang="tr-TR" sz="2800" dirty="0" smtClean="0"/>
              <a:t>iken,</a:t>
            </a:r>
            <a:br>
              <a:rPr lang="tr-TR" sz="2800" dirty="0" smtClean="0"/>
            </a:br>
            <a:r>
              <a:rPr lang="tr-TR" sz="2800" dirty="0" smtClean="0"/>
              <a:t> </a:t>
            </a:r>
            <a:r>
              <a:rPr lang="tr-TR" sz="2800" dirty="0" smtClean="0"/>
              <a:t>                              </a:t>
            </a:r>
            <a:r>
              <a:rPr lang="tr-TR" sz="2800" dirty="0" smtClean="0"/>
              <a:t>2021   yılında </a:t>
            </a:r>
            <a:r>
              <a:rPr lang="tr-TR" sz="2800" dirty="0" smtClean="0"/>
              <a:t>binde 12,7 </a:t>
            </a:r>
            <a:r>
              <a:rPr lang="tr-TR" sz="2800" dirty="0" smtClean="0"/>
              <a:t/>
            </a:r>
            <a:br>
              <a:rPr lang="tr-TR" sz="2800" dirty="0" smtClean="0"/>
            </a:br>
            <a:r>
              <a:rPr lang="tr-TR" sz="2800" dirty="0" smtClean="0"/>
              <a:t> </a:t>
            </a:r>
            <a:br>
              <a:rPr lang="tr-TR" sz="2800" dirty="0" smtClean="0"/>
            </a:br>
            <a:r>
              <a:rPr lang="tr-TR" sz="2800" dirty="0" smtClean="0"/>
              <a:t> </a:t>
            </a:r>
            <a:r>
              <a:rPr lang="tr-TR" sz="2800" dirty="0" smtClean="0"/>
              <a:t>       2022 </a:t>
            </a:r>
            <a:r>
              <a:rPr lang="tr-TR" sz="2800" dirty="0" smtClean="0"/>
              <a:t>yılında binde 7,1 </a:t>
            </a:r>
            <a:r>
              <a:rPr lang="tr-TR" sz="2800" dirty="0" smtClean="0"/>
              <a:t>oldu</a:t>
            </a:r>
            <a:r>
              <a:rPr lang="tr-TR" dirty="0" smtClean="0"/>
              <a:t/>
            </a:r>
            <a:br>
              <a:rPr lang="tr-TR" dirty="0" smtClean="0"/>
            </a:br>
            <a:r>
              <a:rPr lang="tr-TR" b="1" dirty="0" smtClean="0"/>
              <a:t/>
            </a:r>
            <a:br>
              <a:rPr lang="tr-TR" b="1" dirty="0" smtClean="0"/>
            </a:br>
            <a:endParaRPr lang="tr-TR" b="1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914400" y="1714488"/>
            <a:ext cx="7772400" cy="4305312"/>
          </a:xfrm>
        </p:spPr>
        <p:txBody>
          <a:bodyPr/>
          <a:lstStyle/>
          <a:p>
            <a:pPr>
              <a:buNone/>
            </a:pPr>
            <a:endParaRPr lang="tr-TR" dirty="0" smtClean="0"/>
          </a:p>
          <a:p>
            <a:endParaRPr lang="tr-TR" dirty="0"/>
          </a:p>
        </p:txBody>
      </p:sp>
      <p:pic>
        <p:nvPicPr>
          <p:cNvPr id="8" name="7 Resim" descr="tüik.PNG 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099" y="2500306"/>
            <a:ext cx="8793057" cy="3643338"/>
          </a:xfrm>
          <a:prstGeom prst="rect">
            <a:avLst/>
          </a:prstGeom>
        </p:spPr>
      </p:pic>
      <p:sp>
        <p:nvSpPr>
          <p:cNvPr id="10" name="9 Metin kutusu"/>
          <p:cNvSpPr txBox="1"/>
          <p:nvPr/>
        </p:nvSpPr>
        <p:spPr>
          <a:xfrm>
            <a:off x="785786" y="6286520"/>
            <a:ext cx="80010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000" dirty="0" smtClean="0"/>
              <a:t>TÜİK, Adrese Dayalı Nüfus Kayıt Sistemi Sonuçları, </a:t>
            </a:r>
            <a:r>
              <a:rPr lang="tr-TR" sz="1000" dirty="0" smtClean="0"/>
              <a:t>2022  https://data.tuik.gov.tr/Bulten/Index?p=49685 </a:t>
            </a:r>
            <a:r>
              <a:rPr lang="tr-TR" sz="1000" dirty="0" smtClean="0"/>
              <a:t>(Erişim </a:t>
            </a:r>
            <a:r>
              <a:rPr lang="tr-TR" sz="1000" dirty="0" smtClean="0"/>
              <a:t>tarihi:8.9.2023)</a:t>
            </a:r>
            <a:endParaRPr lang="tr-TR" sz="1000" dirty="0"/>
          </a:p>
        </p:txBody>
      </p:sp>
      <p:sp>
        <p:nvSpPr>
          <p:cNvPr id="11" name="10 Aşağı Ok"/>
          <p:cNvSpPr/>
          <p:nvPr/>
        </p:nvSpPr>
        <p:spPr>
          <a:xfrm>
            <a:off x="2786050" y="1214422"/>
            <a:ext cx="428628" cy="2857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511156"/>
          </a:xfrm>
        </p:spPr>
        <p:txBody>
          <a:bodyPr>
            <a:normAutofit fontScale="90000"/>
          </a:bodyPr>
          <a:lstStyle/>
          <a:p>
            <a:r>
              <a:rPr lang="tr-TR" sz="3600" b="1" dirty="0" smtClean="0"/>
              <a:t> Ortanca yaş</a:t>
            </a:r>
            <a:endParaRPr lang="tr-TR" b="1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642910" y="1000108"/>
            <a:ext cx="7772400" cy="4572032"/>
          </a:xfrm>
        </p:spPr>
        <p:txBody>
          <a:bodyPr>
            <a:normAutofit/>
          </a:bodyPr>
          <a:lstStyle/>
          <a:p>
            <a:r>
              <a:rPr lang="tr-TR" sz="3200" dirty="0" smtClean="0"/>
              <a:t> </a:t>
            </a:r>
            <a:r>
              <a:rPr lang="tr-TR" sz="2800" dirty="0" smtClean="0"/>
              <a:t>Yeni </a:t>
            </a:r>
            <a:r>
              <a:rPr lang="tr-TR" sz="2800" dirty="0" smtClean="0"/>
              <a:t>doğan </a:t>
            </a:r>
            <a:r>
              <a:rPr lang="tr-TR" sz="2800" dirty="0" smtClean="0"/>
              <a:t>bebekten-en yaşlıya küçükten </a:t>
            </a:r>
            <a:r>
              <a:rPr lang="tr-TR" sz="2800" dirty="0" smtClean="0"/>
              <a:t>büyüğe doğru </a:t>
            </a:r>
            <a:r>
              <a:rPr lang="tr-TR" sz="2800" dirty="0" smtClean="0"/>
              <a:t>sıralanır-ortada </a:t>
            </a:r>
            <a:r>
              <a:rPr lang="tr-TR" sz="2800" dirty="0" smtClean="0"/>
              <a:t>kalan kişinin </a:t>
            </a:r>
            <a:r>
              <a:rPr lang="tr-TR" sz="2800" dirty="0" smtClean="0"/>
              <a:t>yaşı</a:t>
            </a:r>
          </a:p>
          <a:p>
            <a:r>
              <a:rPr lang="tr-TR" sz="2800" dirty="0" smtClean="0"/>
              <a:t>Nüfusun </a:t>
            </a:r>
            <a:r>
              <a:rPr lang="tr-TR" sz="2800" dirty="0" smtClean="0"/>
              <a:t>yaş yapısının yorumlanmasında kullanılan önemli </a:t>
            </a:r>
            <a:r>
              <a:rPr lang="tr-TR" sz="2800" dirty="0" smtClean="0"/>
              <a:t>göstergelerden</a:t>
            </a:r>
            <a:endParaRPr lang="tr-TR" sz="2800" dirty="0" smtClean="0"/>
          </a:p>
          <a:p>
            <a:r>
              <a:rPr lang="tr-TR" sz="2800" b="1" dirty="0" smtClean="0"/>
              <a:t>Türkiye'de 2020 yılında 32,7 </a:t>
            </a:r>
            <a:endParaRPr lang="tr-TR" sz="2800" b="1" dirty="0" smtClean="0"/>
          </a:p>
          <a:p>
            <a:pPr>
              <a:buNone/>
            </a:pPr>
            <a:r>
              <a:rPr lang="tr-TR" sz="2800" b="1" dirty="0" smtClean="0"/>
              <a:t> </a:t>
            </a:r>
            <a:r>
              <a:rPr lang="tr-TR" sz="2800" b="1" dirty="0" smtClean="0"/>
              <a:t>                    </a:t>
            </a:r>
            <a:r>
              <a:rPr lang="tr-TR" sz="2800" b="1" dirty="0" smtClean="0"/>
              <a:t> </a:t>
            </a:r>
            <a:r>
              <a:rPr lang="tr-TR" sz="2800" b="1" dirty="0" smtClean="0"/>
              <a:t>2021 yılında </a:t>
            </a:r>
            <a:r>
              <a:rPr lang="tr-TR" sz="2800" b="1" dirty="0" smtClean="0"/>
              <a:t>33,1</a:t>
            </a:r>
          </a:p>
          <a:p>
            <a:endParaRPr lang="tr-TR" sz="2800" b="1" dirty="0" smtClean="0"/>
          </a:p>
          <a:p>
            <a:r>
              <a:rPr lang="tr-TR" sz="2800" b="1" dirty="0" smtClean="0"/>
              <a:t>                   2022----33,5'e </a:t>
            </a:r>
            <a:r>
              <a:rPr lang="tr-TR" sz="2800" b="1" dirty="0" smtClean="0"/>
              <a:t>yükseldi</a:t>
            </a:r>
            <a:endParaRPr lang="tr-TR" sz="2800" dirty="0"/>
          </a:p>
        </p:txBody>
      </p:sp>
      <p:sp>
        <p:nvSpPr>
          <p:cNvPr id="7" name="6 Metin kutusu"/>
          <p:cNvSpPr txBox="1"/>
          <p:nvPr/>
        </p:nvSpPr>
        <p:spPr>
          <a:xfrm>
            <a:off x="785786" y="6286520"/>
            <a:ext cx="80010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000" dirty="0" smtClean="0"/>
              <a:t>TÜİK, Adrese Dayalı Nüfus Kayıt Sistemi Sonuçları, </a:t>
            </a:r>
            <a:r>
              <a:rPr lang="tr-TR" sz="1000" dirty="0" smtClean="0"/>
              <a:t>2022  https://data.tuik.gov.tr/Bulten/Index?p=49685 </a:t>
            </a:r>
            <a:r>
              <a:rPr lang="tr-TR" sz="1000" dirty="0" smtClean="0"/>
              <a:t>(Erişim </a:t>
            </a:r>
            <a:r>
              <a:rPr lang="tr-TR" sz="1000" dirty="0" smtClean="0"/>
              <a:t>tarihi:8.9.2023)</a:t>
            </a:r>
            <a:endParaRPr lang="tr-TR" sz="1000" dirty="0"/>
          </a:p>
        </p:txBody>
      </p:sp>
      <p:sp>
        <p:nvSpPr>
          <p:cNvPr id="8" name="7 Aşağı Ok"/>
          <p:cNvSpPr/>
          <p:nvPr/>
        </p:nvSpPr>
        <p:spPr>
          <a:xfrm>
            <a:off x="4357686" y="4071942"/>
            <a:ext cx="428628" cy="2857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928662" y="2928934"/>
            <a:ext cx="7772400" cy="1071570"/>
          </a:xfrm>
        </p:spPr>
        <p:txBody>
          <a:bodyPr>
            <a:normAutofit fontScale="90000"/>
          </a:bodyPr>
          <a:lstStyle/>
          <a:p>
            <a:r>
              <a:rPr lang="tr-TR" sz="3200" dirty="0" smtClean="0"/>
              <a:t/>
            </a:r>
            <a:br>
              <a:rPr lang="tr-TR" sz="3200" dirty="0" smtClean="0"/>
            </a:br>
            <a:r>
              <a:rPr lang="tr-TR" sz="3200" dirty="0" smtClean="0"/>
              <a:t/>
            </a:r>
            <a:br>
              <a:rPr lang="tr-TR" sz="3200" dirty="0" smtClean="0"/>
            </a:br>
            <a:r>
              <a:rPr lang="tr-TR" sz="3200" dirty="0" smtClean="0"/>
              <a:t/>
            </a:r>
            <a:br>
              <a:rPr lang="tr-TR" sz="3200" dirty="0" smtClean="0"/>
            </a:br>
            <a:r>
              <a:rPr lang="tr-TR" sz="3200" dirty="0" smtClean="0"/>
              <a:t/>
            </a:r>
            <a:br>
              <a:rPr lang="tr-TR" sz="3200" dirty="0" smtClean="0"/>
            </a:br>
            <a:r>
              <a:rPr lang="tr-TR" sz="3200" dirty="0" smtClean="0"/>
              <a:t/>
            </a:r>
            <a:br>
              <a:rPr lang="tr-TR" sz="3200" dirty="0" smtClean="0"/>
            </a:br>
            <a:r>
              <a:rPr lang="tr-TR" sz="3200" dirty="0" smtClean="0"/>
              <a:t/>
            </a:r>
            <a:br>
              <a:rPr lang="tr-TR" sz="3200" dirty="0" smtClean="0"/>
            </a:br>
            <a:r>
              <a:rPr lang="tr-TR" sz="3200" dirty="0" smtClean="0"/>
              <a:t/>
            </a:r>
            <a:br>
              <a:rPr lang="tr-TR" sz="3200" dirty="0" smtClean="0"/>
            </a:br>
            <a:r>
              <a:rPr lang="tr-TR" sz="3200" dirty="0" smtClean="0"/>
              <a:t/>
            </a:r>
            <a:br>
              <a:rPr lang="tr-TR" sz="3200" dirty="0" smtClean="0"/>
            </a:br>
            <a:r>
              <a:rPr lang="tr-TR" sz="2800" dirty="0" smtClean="0"/>
              <a:t> </a:t>
            </a:r>
            <a:r>
              <a:rPr lang="tr-TR" sz="2800" dirty="0" smtClean="0"/>
              <a:t/>
            </a:r>
            <a:br>
              <a:rPr lang="tr-TR" sz="2800" dirty="0" smtClean="0"/>
            </a:br>
            <a:r>
              <a:rPr lang="tr-TR" sz="2800" dirty="0" smtClean="0"/>
              <a:t/>
            </a:r>
            <a:br>
              <a:rPr lang="tr-TR" sz="2800" dirty="0" smtClean="0"/>
            </a:br>
            <a:r>
              <a:rPr lang="tr-TR" sz="2800" dirty="0" smtClean="0"/>
              <a:t/>
            </a:r>
            <a:br>
              <a:rPr lang="tr-TR" sz="2800" dirty="0" smtClean="0"/>
            </a:br>
            <a:r>
              <a:rPr lang="tr-TR" sz="2800" dirty="0" smtClean="0"/>
              <a:t/>
            </a:r>
            <a:br>
              <a:rPr lang="tr-TR" sz="2800" dirty="0" smtClean="0"/>
            </a:br>
            <a:r>
              <a:rPr lang="tr-TR" sz="2800" dirty="0" smtClean="0"/>
              <a:t>Cinsiyete </a:t>
            </a:r>
            <a:r>
              <a:rPr lang="tr-TR" sz="2800" dirty="0" smtClean="0"/>
              <a:t>göre incelendiğinde, ortanca yaşın </a:t>
            </a:r>
            <a:r>
              <a:rPr lang="tr-TR" sz="2800" dirty="0" smtClean="0"/>
              <a:t/>
            </a:r>
            <a:br>
              <a:rPr lang="tr-TR" sz="2800" dirty="0" smtClean="0"/>
            </a:br>
            <a:r>
              <a:rPr lang="tr-TR" sz="2800" dirty="0" smtClean="0"/>
              <a:t>-</a:t>
            </a:r>
            <a:r>
              <a:rPr lang="tr-TR" sz="2800" dirty="0" smtClean="0"/>
              <a:t>erkeklerde </a:t>
            </a:r>
            <a:r>
              <a:rPr lang="tr-TR" sz="2800" dirty="0" smtClean="0"/>
              <a:t>32,4'ten </a:t>
            </a:r>
            <a:r>
              <a:rPr lang="tr-TR" sz="2800" dirty="0" smtClean="0"/>
              <a:t>32,8'e</a:t>
            </a:r>
            <a:br>
              <a:rPr lang="tr-TR" sz="2800" dirty="0" smtClean="0"/>
            </a:br>
            <a:r>
              <a:rPr lang="tr-TR" sz="2800" dirty="0" smtClean="0"/>
              <a:t>-</a:t>
            </a:r>
            <a:r>
              <a:rPr lang="tr-TR" sz="2800" dirty="0" smtClean="0"/>
              <a:t>kadınlarda </a:t>
            </a:r>
            <a:r>
              <a:rPr lang="tr-TR" sz="2800" dirty="0" smtClean="0"/>
              <a:t>ise 33,8'den 34,2'ye yükseldiği </a:t>
            </a:r>
            <a:r>
              <a:rPr lang="tr-TR" sz="2800" dirty="0" smtClean="0"/>
              <a:t>görüldü</a:t>
            </a:r>
            <a:r>
              <a:rPr lang="tr-TR" sz="2800" dirty="0" smtClean="0"/>
              <a:t/>
            </a:r>
            <a:br>
              <a:rPr lang="tr-TR" sz="2800" dirty="0" smtClean="0"/>
            </a:br>
            <a:r>
              <a:rPr lang="tr-TR" sz="2800" dirty="0" smtClean="0"/>
              <a:t>  </a:t>
            </a:r>
            <a:r>
              <a:rPr lang="tr-TR" sz="3200" dirty="0" smtClean="0"/>
              <a:t/>
            </a:r>
            <a:br>
              <a:rPr lang="tr-TR" sz="3200" dirty="0" smtClean="0"/>
            </a:br>
            <a:r>
              <a:rPr lang="tr-TR" sz="3200" dirty="0" smtClean="0"/>
              <a:t>                                                                          </a:t>
            </a:r>
            <a:br>
              <a:rPr lang="tr-TR" sz="3200" dirty="0" smtClean="0"/>
            </a:br>
            <a:endParaRPr lang="tr-TR" sz="3600" b="1" dirty="0"/>
          </a:p>
        </p:txBody>
      </p:sp>
      <p:pic>
        <p:nvPicPr>
          <p:cNvPr id="9" name="8 İçerik Yer Tutucusu" descr="tüik.PNG 1.PNG2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406" y="1643050"/>
            <a:ext cx="8983631" cy="2714644"/>
          </a:xfrm>
        </p:spPr>
      </p:pic>
      <p:sp>
        <p:nvSpPr>
          <p:cNvPr id="5" name="4 Metin kutusu"/>
          <p:cNvSpPr txBox="1"/>
          <p:nvPr/>
        </p:nvSpPr>
        <p:spPr>
          <a:xfrm>
            <a:off x="428596" y="4071942"/>
            <a:ext cx="83582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/>
              <a:t>  </a:t>
            </a:r>
            <a:endParaRPr lang="tr-TR" sz="2400" dirty="0"/>
          </a:p>
        </p:txBody>
      </p:sp>
      <p:sp>
        <p:nvSpPr>
          <p:cNvPr id="10" name="9 Metin kutusu"/>
          <p:cNvSpPr txBox="1"/>
          <p:nvPr/>
        </p:nvSpPr>
        <p:spPr>
          <a:xfrm>
            <a:off x="785786" y="6286520"/>
            <a:ext cx="80010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000" dirty="0" smtClean="0"/>
              <a:t>TÜİK, Adrese Dayalı Nüfus Kayıt Sistemi Sonuçları, </a:t>
            </a:r>
            <a:r>
              <a:rPr lang="tr-TR" sz="1000" dirty="0" smtClean="0"/>
              <a:t>2022  https://data.tuik.gov.tr/Bulten/Index?p=49685 </a:t>
            </a:r>
            <a:r>
              <a:rPr lang="tr-TR" sz="1000" dirty="0" smtClean="0"/>
              <a:t>(Erişim </a:t>
            </a:r>
            <a:r>
              <a:rPr lang="tr-TR" sz="1000" dirty="0" smtClean="0"/>
              <a:t>tarihi:8.9.2023)</a:t>
            </a:r>
            <a:endParaRPr lang="tr-TR" sz="1000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14348" y="214290"/>
            <a:ext cx="7772400" cy="1428752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    </a:t>
            </a:r>
            <a:r>
              <a:rPr lang="tr-TR" sz="4400" b="1" dirty="0" smtClean="0"/>
              <a:t>Yaşam Beklentisi</a:t>
            </a:r>
            <a:br>
              <a:rPr lang="tr-TR" sz="4400" b="1" dirty="0" smtClean="0"/>
            </a:br>
            <a:endParaRPr lang="tr-TR" sz="4400" b="1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642910" y="1857364"/>
            <a:ext cx="7772400" cy="2714644"/>
          </a:xfrm>
        </p:spPr>
        <p:txBody>
          <a:bodyPr>
            <a:normAutofit/>
          </a:bodyPr>
          <a:lstStyle/>
          <a:p>
            <a:r>
              <a:rPr lang="tr-TR" sz="3200" dirty="0" smtClean="0"/>
              <a:t>Yaşam beklentisi önemli bir sağlık göstergesidir; </a:t>
            </a:r>
            <a:endParaRPr lang="tr-TR" sz="3200" dirty="0" smtClean="0"/>
          </a:p>
          <a:p>
            <a:pPr>
              <a:buNone/>
            </a:pPr>
            <a:r>
              <a:rPr lang="tr-TR" sz="3200" dirty="0" smtClean="0"/>
              <a:t>-</a:t>
            </a:r>
            <a:r>
              <a:rPr lang="tr-TR" sz="3200" dirty="0" smtClean="0"/>
              <a:t>mevcut </a:t>
            </a:r>
            <a:r>
              <a:rPr lang="tr-TR" sz="3200" dirty="0" err="1" smtClean="0"/>
              <a:t>mortalite</a:t>
            </a:r>
            <a:r>
              <a:rPr lang="tr-TR" sz="3200" dirty="0" smtClean="0"/>
              <a:t> hızları göz önünde bulundurulduğunda belirli bir yaştaki kişinin yaşamasının beklendiği ortalama yıl </a:t>
            </a:r>
            <a:r>
              <a:rPr lang="tr-TR" sz="3200" dirty="0" smtClean="0"/>
              <a:t>sayısıdır</a:t>
            </a:r>
            <a:endParaRPr lang="tr-TR" sz="3200" dirty="0"/>
          </a:p>
        </p:txBody>
      </p:sp>
      <p:sp>
        <p:nvSpPr>
          <p:cNvPr id="6" name="5 Metin kutusu"/>
          <p:cNvSpPr txBox="1"/>
          <p:nvPr/>
        </p:nvSpPr>
        <p:spPr>
          <a:xfrm>
            <a:off x="1071538" y="6215082"/>
            <a:ext cx="75724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000" dirty="0" err="1" smtClean="0"/>
              <a:t>Ttulchinsky</a:t>
            </a:r>
            <a:r>
              <a:rPr lang="tr-TR" sz="1000" dirty="0" smtClean="0"/>
              <a:t>, T.</a:t>
            </a:r>
            <a:r>
              <a:rPr lang="tr-TR" sz="1000" dirty="0" err="1" smtClean="0"/>
              <a:t>Varavikova</a:t>
            </a:r>
            <a:r>
              <a:rPr lang="tr-TR" sz="1000" dirty="0" smtClean="0"/>
              <a:t> E.(2019).Yeni Halk Sağlığı.Ankara:</a:t>
            </a:r>
            <a:r>
              <a:rPr lang="tr-TR" sz="1000" dirty="0" err="1" smtClean="0"/>
              <a:t>Palme</a:t>
            </a:r>
            <a:r>
              <a:rPr lang="tr-TR" sz="1000" dirty="0" smtClean="0"/>
              <a:t> Yayınevi.</a:t>
            </a:r>
            <a:endParaRPr lang="tr-TR" sz="1000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000100" y="214290"/>
            <a:ext cx="7772400" cy="1071570"/>
          </a:xfrm>
        </p:spPr>
        <p:txBody>
          <a:bodyPr>
            <a:normAutofit/>
          </a:bodyPr>
          <a:lstStyle/>
          <a:p>
            <a:r>
              <a:rPr lang="tr-TR" sz="2400" dirty="0" smtClean="0"/>
              <a:t>Tahmin Edilen Yaşam Beklentisine Göre Ülke Sıralaması, Seçilmiş Ülkeler, 2012</a:t>
            </a:r>
            <a:endParaRPr lang="tr-TR" sz="2400" dirty="0"/>
          </a:p>
        </p:txBody>
      </p:sp>
      <p:graphicFrame>
        <p:nvGraphicFramePr>
          <p:cNvPr id="4" name="3 İçerik Yer Tutucusu"/>
          <p:cNvGraphicFramePr>
            <a:graphicFrameLocks noGrp="1"/>
          </p:cNvGraphicFramePr>
          <p:nvPr>
            <p:ph idx="1"/>
          </p:nvPr>
        </p:nvGraphicFramePr>
        <p:xfrm>
          <a:off x="1357289" y="1357294"/>
          <a:ext cx="6429420" cy="45720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3140"/>
                <a:gridCol w="2143140"/>
                <a:gridCol w="2143140"/>
              </a:tblGrid>
              <a:tr h="381003">
                <a:tc>
                  <a:txBody>
                    <a:bodyPr/>
                    <a:lstStyle/>
                    <a:p>
                      <a:r>
                        <a:rPr lang="tr-TR" dirty="0" smtClean="0"/>
                        <a:t>SIRA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ÜLKE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YIL</a:t>
                      </a:r>
                      <a:endParaRPr lang="tr-TR" dirty="0"/>
                    </a:p>
                  </a:txBody>
                  <a:tcPr/>
                </a:tc>
              </a:tr>
              <a:tr h="381003">
                <a:tc>
                  <a:txBody>
                    <a:bodyPr/>
                    <a:lstStyle/>
                    <a:p>
                      <a:r>
                        <a:rPr lang="tr-TR" dirty="0" smtClean="0"/>
                        <a:t>3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Japonya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83.9</a:t>
                      </a:r>
                      <a:endParaRPr lang="tr-TR" dirty="0"/>
                    </a:p>
                  </a:txBody>
                  <a:tcPr/>
                </a:tc>
              </a:tr>
              <a:tr h="381003">
                <a:tc>
                  <a:txBody>
                    <a:bodyPr/>
                    <a:lstStyle/>
                    <a:p>
                      <a:r>
                        <a:rPr lang="tr-TR" dirty="0" smtClean="0"/>
                        <a:t>10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İtalya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81.8</a:t>
                      </a:r>
                      <a:endParaRPr lang="tr-TR" dirty="0"/>
                    </a:p>
                  </a:txBody>
                  <a:tcPr/>
                </a:tc>
              </a:tr>
              <a:tr h="381003">
                <a:tc>
                  <a:txBody>
                    <a:bodyPr/>
                    <a:lstStyle/>
                    <a:p>
                      <a:r>
                        <a:rPr lang="tr-TR" dirty="0" smtClean="0"/>
                        <a:t>14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Fransa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81.5</a:t>
                      </a:r>
                      <a:endParaRPr lang="tr-TR" dirty="0"/>
                    </a:p>
                  </a:txBody>
                  <a:tcPr/>
                </a:tc>
              </a:tr>
              <a:tr h="381003">
                <a:tc>
                  <a:txBody>
                    <a:bodyPr/>
                    <a:lstStyle/>
                    <a:p>
                      <a:r>
                        <a:rPr lang="tr-TR" dirty="0" smtClean="0"/>
                        <a:t>28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Almanya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80.2</a:t>
                      </a:r>
                      <a:endParaRPr lang="tr-TR" dirty="0"/>
                    </a:p>
                  </a:txBody>
                  <a:tcPr/>
                </a:tc>
              </a:tr>
              <a:tr h="381003">
                <a:tc>
                  <a:txBody>
                    <a:bodyPr/>
                    <a:lstStyle/>
                    <a:p>
                      <a:r>
                        <a:rPr lang="tr-TR" dirty="0" smtClean="0"/>
                        <a:t>41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Güney Kore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79.3</a:t>
                      </a:r>
                      <a:endParaRPr lang="tr-TR" dirty="0"/>
                    </a:p>
                  </a:txBody>
                  <a:tcPr/>
                </a:tc>
              </a:tr>
              <a:tr h="381003">
                <a:tc>
                  <a:txBody>
                    <a:bodyPr/>
                    <a:lstStyle/>
                    <a:p>
                      <a:r>
                        <a:rPr lang="tr-TR" dirty="0" smtClean="0"/>
                        <a:t>51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ABD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78.5</a:t>
                      </a:r>
                      <a:endParaRPr lang="tr-TR" dirty="0"/>
                    </a:p>
                  </a:txBody>
                  <a:tcPr/>
                </a:tc>
              </a:tr>
              <a:tr h="381003">
                <a:tc>
                  <a:txBody>
                    <a:bodyPr/>
                    <a:lstStyle/>
                    <a:p>
                      <a:r>
                        <a:rPr lang="tr-TR" dirty="0" smtClean="0"/>
                        <a:t>96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Çin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74.8</a:t>
                      </a:r>
                      <a:endParaRPr lang="tr-TR" dirty="0"/>
                    </a:p>
                  </a:txBody>
                  <a:tcPr/>
                </a:tc>
              </a:tr>
              <a:tr h="381003">
                <a:tc>
                  <a:txBody>
                    <a:bodyPr/>
                    <a:lstStyle/>
                    <a:p>
                      <a:r>
                        <a:rPr lang="tr-TR" dirty="0" smtClean="0"/>
                        <a:t>125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Türkiye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72.8</a:t>
                      </a:r>
                      <a:endParaRPr lang="tr-TR" dirty="0"/>
                    </a:p>
                  </a:txBody>
                  <a:tcPr/>
                </a:tc>
              </a:tr>
              <a:tr h="381003">
                <a:tc>
                  <a:txBody>
                    <a:bodyPr/>
                    <a:lstStyle/>
                    <a:p>
                      <a:r>
                        <a:rPr lang="tr-TR" dirty="0" smtClean="0"/>
                        <a:t>162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Hindistan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67.1</a:t>
                      </a:r>
                      <a:endParaRPr lang="tr-TR" dirty="0"/>
                    </a:p>
                  </a:txBody>
                  <a:tcPr/>
                </a:tc>
              </a:tr>
              <a:tr h="381003">
                <a:tc>
                  <a:txBody>
                    <a:bodyPr/>
                    <a:lstStyle/>
                    <a:p>
                      <a:r>
                        <a:rPr lang="tr-TR" dirty="0" smtClean="0"/>
                        <a:t>196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Etiyopya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56.6</a:t>
                      </a:r>
                      <a:endParaRPr lang="tr-TR" dirty="0"/>
                    </a:p>
                  </a:txBody>
                  <a:tcPr/>
                </a:tc>
              </a:tr>
              <a:tr h="381003">
                <a:tc>
                  <a:txBody>
                    <a:bodyPr/>
                    <a:lstStyle/>
                    <a:p>
                      <a:r>
                        <a:rPr lang="tr-TR" dirty="0" smtClean="0"/>
                        <a:t>212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Nijerya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52.0</a:t>
                      </a:r>
                      <a:endParaRPr lang="tr-T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4 Metin kutusu"/>
          <p:cNvSpPr txBox="1"/>
          <p:nvPr/>
        </p:nvSpPr>
        <p:spPr>
          <a:xfrm>
            <a:off x="642910" y="6143644"/>
            <a:ext cx="79296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000" dirty="0" smtClean="0"/>
              <a:t>CIA, Dünya gerçekler kitabı. Ülke karşılaştırması, doğumda yaşam beklentisi, https://www.cia .gov/</a:t>
            </a:r>
            <a:r>
              <a:rPr lang="tr-TR" sz="1000" dirty="0" err="1" smtClean="0"/>
              <a:t>library</a:t>
            </a:r>
            <a:r>
              <a:rPr lang="tr-TR" sz="1000" dirty="0" smtClean="0"/>
              <a:t>/</a:t>
            </a:r>
            <a:r>
              <a:rPr lang="tr-TR" sz="1000" dirty="0" err="1" smtClean="0"/>
              <a:t>publications</a:t>
            </a:r>
            <a:r>
              <a:rPr lang="tr-TR" sz="1000" dirty="0" smtClean="0"/>
              <a:t>/</a:t>
            </a:r>
            <a:r>
              <a:rPr lang="tr-TR" sz="1000" dirty="0" err="1" smtClean="0"/>
              <a:t>the</a:t>
            </a:r>
            <a:r>
              <a:rPr lang="tr-TR" sz="1000" dirty="0" smtClean="0"/>
              <a:t>-</a:t>
            </a:r>
            <a:r>
              <a:rPr lang="tr-TR" sz="1000" dirty="0" err="1" smtClean="0"/>
              <a:t>world</a:t>
            </a:r>
            <a:r>
              <a:rPr lang="tr-TR" sz="1000" dirty="0" smtClean="0"/>
              <a:t>-</a:t>
            </a:r>
            <a:r>
              <a:rPr lang="tr-TR" sz="1000" dirty="0" err="1" smtClean="0"/>
              <a:t>factbook</a:t>
            </a:r>
            <a:r>
              <a:rPr lang="tr-TR" sz="1000" dirty="0" smtClean="0"/>
              <a:t>/</a:t>
            </a:r>
            <a:r>
              <a:rPr lang="tr-TR" sz="1000" dirty="0" err="1" smtClean="0"/>
              <a:t>rankorder</a:t>
            </a:r>
            <a:r>
              <a:rPr lang="tr-TR" sz="1000" dirty="0" smtClean="0"/>
              <a:t>/2102rank.html [</a:t>
            </a:r>
            <a:r>
              <a:rPr lang="tr-TR" sz="1000" dirty="0" err="1" smtClean="0"/>
              <a:t>Accessed</a:t>
            </a:r>
            <a:r>
              <a:rPr lang="tr-TR" sz="1000" dirty="0" smtClean="0"/>
              <a:t> 7 </a:t>
            </a:r>
            <a:r>
              <a:rPr lang="tr-TR" sz="1000" dirty="0" err="1" smtClean="0"/>
              <a:t>January</a:t>
            </a:r>
            <a:r>
              <a:rPr lang="tr-TR" sz="1000" dirty="0" smtClean="0"/>
              <a:t> 2012].</a:t>
            </a:r>
            <a:endParaRPr lang="tr-TR" sz="1000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000100" y="714356"/>
            <a:ext cx="7772400" cy="1857388"/>
          </a:xfrm>
        </p:spPr>
        <p:txBody>
          <a:bodyPr>
            <a:noAutofit/>
          </a:bodyPr>
          <a:lstStyle/>
          <a:p>
            <a:r>
              <a:rPr lang="tr-TR" sz="2400" dirty="0" smtClean="0"/>
              <a:t>Türkiye'de </a:t>
            </a:r>
            <a:br>
              <a:rPr lang="tr-TR" sz="2400" dirty="0" smtClean="0"/>
            </a:br>
            <a:r>
              <a:rPr lang="tr-TR" sz="2400" dirty="0" smtClean="0"/>
              <a:t>doğuşta </a:t>
            </a:r>
            <a:r>
              <a:rPr lang="tr-TR" sz="2400" dirty="0" smtClean="0"/>
              <a:t>beklenen yaşam </a:t>
            </a:r>
            <a:r>
              <a:rPr lang="tr-TR" sz="2400" dirty="0" smtClean="0"/>
              <a:t>süresi</a:t>
            </a:r>
            <a:br>
              <a:rPr lang="tr-TR" sz="2400" dirty="0" smtClean="0"/>
            </a:br>
            <a:r>
              <a:rPr lang="tr-TR" sz="2400" dirty="0" smtClean="0"/>
              <a:t>             </a:t>
            </a:r>
            <a:r>
              <a:rPr lang="tr-TR" sz="2400" dirty="0" smtClean="0"/>
              <a:t>2017-2019</a:t>
            </a:r>
            <a:r>
              <a:rPr lang="tr-TR" sz="2400" dirty="0" smtClean="0"/>
              <a:t>       2018-2020      </a:t>
            </a:r>
            <a:br>
              <a:rPr lang="tr-TR" sz="2400" dirty="0" smtClean="0"/>
            </a:br>
            <a:r>
              <a:rPr lang="tr-TR" sz="2400" dirty="0" smtClean="0"/>
              <a:t> erkeklerde </a:t>
            </a:r>
            <a:r>
              <a:rPr lang="tr-TR" sz="2400" dirty="0" smtClean="0"/>
              <a:t>    75,9       75,6 yıl</a:t>
            </a:r>
            <a:br>
              <a:rPr lang="tr-TR" sz="2400" dirty="0" smtClean="0"/>
            </a:br>
            <a:r>
              <a:rPr lang="tr-TR" sz="2400" dirty="0" smtClean="0"/>
              <a:t>-</a:t>
            </a:r>
            <a:r>
              <a:rPr lang="tr-TR" sz="2400" dirty="0" smtClean="0"/>
              <a:t>kadınlarda </a:t>
            </a:r>
            <a:r>
              <a:rPr lang="tr-TR" sz="2400" dirty="0" smtClean="0"/>
              <a:t>ise </a:t>
            </a:r>
            <a:r>
              <a:rPr lang="tr-TR" sz="2400" dirty="0" smtClean="0"/>
              <a:t>81,3       81,1 </a:t>
            </a:r>
            <a:br>
              <a:rPr lang="tr-TR" sz="2400" dirty="0" smtClean="0"/>
            </a:br>
            <a:r>
              <a:rPr lang="tr-TR" sz="2400" dirty="0" smtClean="0"/>
              <a:t> </a:t>
            </a:r>
            <a:r>
              <a:rPr lang="tr-TR" sz="2400" dirty="0" smtClean="0"/>
              <a:t>fark </a:t>
            </a:r>
            <a:r>
              <a:rPr lang="tr-TR" sz="2400" dirty="0" smtClean="0"/>
              <a:t>5,5 yıldır </a:t>
            </a:r>
            <a:r>
              <a:rPr lang="tr-TR" sz="2400" dirty="0" smtClean="0"/>
              <a:t/>
            </a:r>
            <a:br>
              <a:rPr lang="tr-TR" sz="2400" dirty="0" smtClean="0"/>
            </a:br>
            <a:r>
              <a:rPr lang="tr-TR" sz="2400" dirty="0" smtClean="0"/>
              <a:t>Genel </a:t>
            </a:r>
            <a:r>
              <a:rPr lang="tr-TR" sz="2400" dirty="0" smtClean="0"/>
              <a:t>olarak kadınlar erkeklerden daha uzun süre yaşamakta </a:t>
            </a:r>
            <a:endParaRPr lang="tr-TR" sz="2400" b="1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785786" y="6072206"/>
            <a:ext cx="7772400" cy="51909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tr-TR" sz="1000" dirty="0" smtClean="0"/>
              <a:t>TUİK, Hayat Tabloları, </a:t>
            </a:r>
            <a:r>
              <a:rPr lang="tr-TR" sz="1000" dirty="0" smtClean="0"/>
              <a:t>2018-2020 https://data.tuik.gov.tr/Bulten/Index?p=Hayat-Tablolari-2018-2020-37226#:~:text=T%C3%BCrkiye'de%202017%2D2019%20d%C3%B6neminde%20erkeklerde%2075%2C9%20y%C4%B1l,s%C3%BCresi%20fark%C4%B1%205%2C5%20y%C4%B1ld%C4%B1r. Erişim </a:t>
            </a:r>
            <a:r>
              <a:rPr lang="tr-TR" sz="1000" dirty="0" smtClean="0"/>
              <a:t>tarihi:09.09.2023</a:t>
            </a:r>
            <a:endParaRPr lang="tr-TR" sz="1000" dirty="0" smtClean="0"/>
          </a:p>
        </p:txBody>
      </p:sp>
      <p:pic>
        <p:nvPicPr>
          <p:cNvPr id="6" name="5 Resim" descr="tüik.PNG 1.PNG2.PNG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43248"/>
            <a:ext cx="9170367" cy="2857520"/>
          </a:xfrm>
          <a:prstGeom prst="rect">
            <a:avLst/>
          </a:prstGeom>
        </p:spPr>
      </p:pic>
      <p:sp>
        <p:nvSpPr>
          <p:cNvPr id="7" name="6 Sağ Ok"/>
          <p:cNvSpPr/>
          <p:nvPr/>
        </p:nvSpPr>
        <p:spPr>
          <a:xfrm flipV="1">
            <a:off x="3571868" y="1857364"/>
            <a:ext cx="311473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7 Sağ Ok"/>
          <p:cNvSpPr/>
          <p:nvPr/>
        </p:nvSpPr>
        <p:spPr>
          <a:xfrm>
            <a:off x="3571868" y="1500174"/>
            <a:ext cx="285752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000100" y="214290"/>
            <a:ext cx="7498080" cy="1143000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Yaşam Süresinin Uzamasına Yol Açan Faktörler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785786" y="1285860"/>
            <a:ext cx="7772400" cy="4857784"/>
          </a:xfrm>
        </p:spPr>
        <p:txBody>
          <a:bodyPr>
            <a:noAutofit/>
          </a:bodyPr>
          <a:lstStyle/>
          <a:p>
            <a:r>
              <a:rPr lang="tr-TR" sz="2900" dirty="0" smtClean="0"/>
              <a:t>Artan aile geliri, öğrenim durumu ve yaşam standardı</a:t>
            </a:r>
          </a:p>
          <a:p>
            <a:r>
              <a:rPr lang="tr-TR" sz="2900" dirty="0" smtClean="0"/>
              <a:t>Gıda temini, dağıtımı ve kalitesinde iyileşme ile beslenme ve beslenme bilincinde iyileşme </a:t>
            </a:r>
          </a:p>
          <a:p>
            <a:r>
              <a:rPr lang="tr-TR" sz="2900" dirty="0" smtClean="0"/>
              <a:t>Bulaşıcı hastalıkların kontrolü</a:t>
            </a:r>
          </a:p>
          <a:p>
            <a:r>
              <a:rPr lang="tr-TR" sz="2900" dirty="0" smtClean="0"/>
              <a:t>Bulaşıcı olmayan hastalıklara bağlı </a:t>
            </a:r>
            <a:r>
              <a:rPr lang="tr-TR" sz="2900" dirty="0" err="1" smtClean="0"/>
              <a:t>mortalitenin</a:t>
            </a:r>
            <a:r>
              <a:rPr lang="tr-TR" sz="2900" dirty="0" smtClean="0"/>
              <a:t> azalması</a:t>
            </a:r>
          </a:p>
          <a:p>
            <a:r>
              <a:rPr lang="tr-TR" sz="2900" dirty="0" smtClean="0"/>
              <a:t>Güvenli gıda ve su, kanalizasyon atık </a:t>
            </a:r>
            <a:r>
              <a:rPr lang="tr-TR" sz="2900" dirty="0" err="1" smtClean="0"/>
              <a:t>bertarafının</a:t>
            </a:r>
            <a:r>
              <a:rPr lang="tr-TR" sz="2900" dirty="0" smtClean="0"/>
              <a:t> yeterliliği, konut koşullarının yeterli olması</a:t>
            </a:r>
          </a:p>
        </p:txBody>
      </p:sp>
      <p:sp>
        <p:nvSpPr>
          <p:cNvPr id="4" name="3 Metin kutusu"/>
          <p:cNvSpPr txBox="1"/>
          <p:nvPr/>
        </p:nvSpPr>
        <p:spPr>
          <a:xfrm>
            <a:off x="785786" y="6286520"/>
            <a:ext cx="77153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000" dirty="0" err="1" smtClean="0"/>
              <a:t>Ttulchinsky</a:t>
            </a:r>
            <a:r>
              <a:rPr lang="tr-TR" sz="1000" dirty="0" smtClean="0"/>
              <a:t>, T.</a:t>
            </a:r>
            <a:r>
              <a:rPr lang="tr-TR" sz="1000" dirty="0" err="1" smtClean="0"/>
              <a:t>Varavikova</a:t>
            </a:r>
            <a:r>
              <a:rPr lang="tr-TR" sz="1000" dirty="0" smtClean="0"/>
              <a:t> E.(2019).Yeni Halk Sağlığı.Ankara:</a:t>
            </a:r>
            <a:r>
              <a:rPr lang="tr-TR" sz="1000" dirty="0" err="1" smtClean="0"/>
              <a:t>Palme</a:t>
            </a:r>
            <a:r>
              <a:rPr lang="tr-TR" sz="1000" dirty="0" smtClean="0"/>
              <a:t> Yayınevi.</a:t>
            </a:r>
            <a:endParaRPr lang="tr-TR" sz="1000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000100" y="428604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tr-TR" b="1" dirty="0" smtClean="0"/>
              <a:t>Yaşam Süresinin Uzamasına Yol Açan Faktörler</a:t>
            </a:r>
            <a:endParaRPr lang="tr-TR" b="1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3200" dirty="0" smtClean="0"/>
              <a:t>Hastalıkların önlenmesi, risk faktörlerinin azaltılması ve sağlıklı yaşam biçiminin teşvik edilmesi</a:t>
            </a:r>
          </a:p>
          <a:p>
            <a:r>
              <a:rPr lang="tr-TR" sz="3200" dirty="0" smtClean="0"/>
              <a:t>Sağlık bakım hizmetlerine erişimin ve kalitesinin artması</a:t>
            </a:r>
          </a:p>
          <a:p>
            <a:r>
              <a:rPr lang="tr-TR" sz="3200" dirty="0" smtClean="0"/>
              <a:t>Toplumun ve bireyin sağlığının geliştirilmesine ve eğitimine yönelik etkinlikler</a:t>
            </a:r>
          </a:p>
        </p:txBody>
      </p:sp>
      <p:sp>
        <p:nvSpPr>
          <p:cNvPr id="4" name="3 Metin kutusu"/>
          <p:cNvSpPr txBox="1"/>
          <p:nvPr/>
        </p:nvSpPr>
        <p:spPr>
          <a:xfrm>
            <a:off x="785786" y="6286520"/>
            <a:ext cx="78581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000" dirty="0" err="1" smtClean="0"/>
              <a:t>Ttulchinsky</a:t>
            </a:r>
            <a:r>
              <a:rPr lang="tr-TR" sz="1000" dirty="0" smtClean="0"/>
              <a:t>, T.</a:t>
            </a:r>
            <a:r>
              <a:rPr lang="tr-TR" sz="1000" dirty="0" err="1" smtClean="0"/>
              <a:t>Varavikova</a:t>
            </a:r>
            <a:r>
              <a:rPr lang="tr-TR" sz="1000" dirty="0" smtClean="0"/>
              <a:t> E.(2019).Yeni Halk Sağlığı.Ankara:</a:t>
            </a:r>
            <a:r>
              <a:rPr lang="tr-TR" sz="1000" dirty="0" err="1" smtClean="0"/>
              <a:t>Palme</a:t>
            </a:r>
            <a:r>
              <a:rPr lang="tr-TR" sz="1000" dirty="0" smtClean="0"/>
              <a:t> Yayınevi.</a:t>
            </a:r>
            <a:endParaRPr lang="tr-TR" sz="1000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Kaynakça: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tr-TR" sz="1800" dirty="0" smtClean="0">
                <a:solidFill>
                  <a:schemeClr val="bg2">
                    <a:lumMod val="50000"/>
                  </a:schemeClr>
                </a:solidFill>
              </a:rPr>
              <a:t>Güler Ç., Akın L. (2012) Halk Sağlığı Temel Bilgiler 1.Cilt(2.Baskı) Hacettepe Üniversitesi Yayınları, Ankara</a:t>
            </a:r>
          </a:p>
          <a:p>
            <a:r>
              <a:rPr lang="tr-TR" sz="1800" dirty="0" err="1" smtClean="0"/>
              <a:t>Ttulchinsky</a:t>
            </a:r>
            <a:r>
              <a:rPr lang="tr-TR" sz="1800" dirty="0" smtClean="0"/>
              <a:t>, T.</a:t>
            </a:r>
            <a:r>
              <a:rPr lang="tr-TR" sz="1800" dirty="0" err="1" smtClean="0"/>
              <a:t>Varavikova</a:t>
            </a:r>
            <a:r>
              <a:rPr lang="tr-TR" sz="1800" dirty="0" smtClean="0"/>
              <a:t> E.(2019).Yeni Halk Sağlığı.Ankara:</a:t>
            </a:r>
            <a:r>
              <a:rPr lang="tr-TR" sz="1800" dirty="0" err="1" smtClean="0"/>
              <a:t>Palme</a:t>
            </a:r>
            <a:r>
              <a:rPr lang="tr-TR" sz="1800" dirty="0" smtClean="0"/>
              <a:t> Yayınevi.</a:t>
            </a:r>
          </a:p>
          <a:p>
            <a:r>
              <a:rPr lang="tr-TR" sz="1800" dirty="0" err="1" smtClean="0">
                <a:solidFill>
                  <a:schemeClr val="bg2">
                    <a:lumMod val="50000"/>
                  </a:schemeClr>
                </a:solidFill>
              </a:rPr>
              <a:t>Öztek</a:t>
            </a:r>
            <a:r>
              <a:rPr lang="tr-TR" sz="1800" dirty="0" smtClean="0">
                <a:solidFill>
                  <a:schemeClr val="bg2">
                    <a:lumMod val="50000"/>
                  </a:schemeClr>
                </a:solidFill>
              </a:rPr>
              <a:t> Z. (Aralık 2020) Halk Sağlığı Kuramlar ve Uygulamalar, Maltepe Üniversitesi Tıp Fakültesi, Ankara</a:t>
            </a:r>
          </a:p>
          <a:p>
            <a:r>
              <a:rPr lang="tr-TR" sz="1800" dirty="0" smtClean="0">
                <a:hlinkClick r:id="rId2"/>
              </a:rPr>
              <a:t>https://www.populationpyramid.net/africa/2019/</a:t>
            </a:r>
            <a:r>
              <a:rPr lang="tr-TR" sz="1800" dirty="0" smtClean="0"/>
              <a:t> (Erişim </a:t>
            </a:r>
            <a:r>
              <a:rPr lang="tr-TR" sz="1800" dirty="0" smtClean="0"/>
              <a:t>tarihi:10.09.2023)</a:t>
            </a:r>
            <a:endParaRPr lang="tr-TR" sz="1800" dirty="0" smtClean="0"/>
          </a:p>
          <a:p>
            <a:r>
              <a:rPr lang="tr-TR" sz="1800" dirty="0" smtClean="0"/>
              <a:t>TÜİK, Adrese Dayalı Nüfus Kayıt Sistemi Sonuçları, 2022  https://data.tuik.gov.tr/Bulten/Index?p=49685 (Erişim tarihi:8.9.2023</a:t>
            </a:r>
            <a:r>
              <a:rPr lang="tr-TR" sz="1800" dirty="0" smtClean="0"/>
              <a:t>)</a:t>
            </a:r>
            <a:endParaRPr lang="tr-TR" sz="1800" dirty="0" smtClean="0"/>
          </a:p>
          <a:p>
            <a:r>
              <a:rPr lang="tr-TR" sz="1800" dirty="0" smtClean="0"/>
              <a:t>TUİK</a:t>
            </a:r>
            <a:r>
              <a:rPr lang="tr-TR" sz="1800" dirty="0" smtClean="0"/>
              <a:t>, Dünya Nüfus Günü, 2022 </a:t>
            </a:r>
            <a:r>
              <a:rPr lang="tr-TR" sz="1800" dirty="0" smtClean="0">
                <a:hlinkClick r:id="rId3"/>
              </a:rPr>
              <a:t>https://data.tuik.gov.tr/Bulten/Index?p=Dunya-Nufus-Gunu-2022-45552</a:t>
            </a:r>
            <a:r>
              <a:rPr lang="tr-TR" sz="1800" dirty="0" smtClean="0"/>
              <a:t> (Erişim </a:t>
            </a:r>
            <a:r>
              <a:rPr lang="tr-TR" sz="1800" dirty="0" smtClean="0"/>
              <a:t>tarihi:.10.09.2023)</a:t>
            </a:r>
            <a:endParaRPr lang="tr-TR" sz="1800" dirty="0" smtClean="0"/>
          </a:p>
          <a:p>
            <a:r>
              <a:rPr lang="tr-TR" sz="1900" dirty="0" smtClean="0"/>
              <a:t>CIA, Dünya gerçekler kitabı. Ülke karşılaştırması, doğumda yaşam beklentisi, https://www.cia .gov/</a:t>
            </a:r>
            <a:r>
              <a:rPr lang="tr-TR" sz="1900" dirty="0" err="1" smtClean="0"/>
              <a:t>library</a:t>
            </a:r>
            <a:r>
              <a:rPr lang="tr-TR" sz="1900" dirty="0" smtClean="0"/>
              <a:t>/</a:t>
            </a:r>
            <a:r>
              <a:rPr lang="tr-TR" sz="1900" dirty="0" err="1" smtClean="0"/>
              <a:t>publications</a:t>
            </a:r>
            <a:r>
              <a:rPr lang="tr-TR" sz="1900" dirty="0" smtClean="0"/>
              <a:t>/</a:t>
            </a:r>
            <a:r>
              <a:rPr lang="tr-TR" sz="1900" dirty="0" err="1" smtClean="0"/>
              <a:t>the</a:t>
            </a:r>
            <a:r>
              <a:rPr lang="tr-TR" sz="1900" dirty="0" smtClean="0"/>
              <a:t>-</a:t>
            </a:r>
            <a:r>
              <a:rPr lang="tr-TR" sz="1900" dirty="0" err="1" smtClean="0"/>
              <a:t>world</a:t>
            </a:r>
            <a:r>
              <a:rPr lang="tr-TR" sz="1900" dirty="0" smtClean="0"/>
              <a:t>-</a:t>
            </a:r>
            <a:r>
              <a:rPr lang="tr-TR" sz="1900" dirty="0" err="1" smtClean="0"/>
              <a:t>factbook</a:t>
            </a:r>
            <a:r>
              <a:rPr lang="tr-TR" sz="1900" dirty="0" smtClean="0"/>
              <a:t>/</a:t>
            </a:r>
            <a:r>
              <a:rPr lang="tr-TR" sz="1900" dirty="0" err="1" smtClean="0"/>
              <a:t>rankorder</a:t>
            </a:r>
            <a:r>
              <a:rPr lang="tr-TR" sz="1900" dirty="0" smtClean="0"/>
              <a:t>/2102rank.html [</a:t>
            </a:r>
            <a:r>
              <a:rPr lang="tr-TR" sz="1900" dirty="0" err="1" smtClean="0"/>
              <a:t>Accessed</a:t>
            </a:r>
            <a:r>
              <a:rPr lang="tr-TR" sz="1900" dirty="0" smtClean="0"/>
              <a:t> 7 </a:t>
            </a:r>
            <a:r>
              <a:rPr lang="tr-TR" sz="1900" dirty="0" err="1" smtClean="0"/>
              <a:t>January</a:t>
            </a:r>
            <a:r>
              <a:rPr lang="tr-TR" sz="1900" dirty="0" smtClean="0"/>
              <a:t> 2012</a:t>
            </a:r>
            <a:r>
              <a:rPr lang="tr-TR" sz="1900" dirty="0" smtClean="0"/>
              <a:t>].</a:t>
            </a:r>
          </a:p>
          <a:p>
            <a:r>
              <a:rPr lang="tr-TR" sz="2000" dirty="0" smtClean="0"/>
              <a:t>TUİK, Hayat Tabloları, 2018-2020 https://data.tuik.gov.tr/Bulten/Index?p=Hayat-Tablolari-2018-2020-37226#:~:text=T%C3%BCrkiye'de%202017%2D2019%20d%C3%B6neminde%20erkeklerde%2075%2C9%20y%C4%B1l,s%C3%BCresi%20fark%C4%B1%205%2C5%20y%C4%B1ld%C4%B1r. Erişim </a:t>
            </a:r>
            <a:r>
              <a:rPr lang="tr-TR" sz="2000" dirty="0" smtClean="0"/>
              <a:t>tarihi:09.09.2023</a:t>
            </a:r>
          </a:p>
          <a:p>
            <a:r>
              <a:rPr lang="tr-TR" sz="2000" dirty="0" smtClean="0"/>
              <a:t>TÜRKİYE’DE DOĞURGANLIK ORANLARININ DÜŞMESİ, POTANSİYEL ETKİLER VE SOSYAL POLİTİKA ÖNERİLERİ. https://www.aile.gov.tr/uploads/athgm/uploads/pages/arastirmalar/tu-rkiye-de-dog-urganlik-oranlari.pdf</a:t>
            </a:r>
            <a:endParaRPr lang="tr-TR" sz="2000" dirty="0" smtClean="0">
              <a:solidFill>
                <a:schemeClr val="bg2">
                  <a:lumMod val="50000"/>
                </a:schemeClr>
              </a:solidFill>
            </a:endParaRPr>
          </a:p>
          <a:p>
            <a:endParaRPr lang="tr-TR" sz="2000" dirty="0" smtClean="0"/>
          </a:p>
          <a:p>
            <a:endParaRPr lang="tr-TR" sz="2000" dirty="0" smtClean="0"/>
          </a:p>
          <a:p>
            <a:endParaRPr lang="tr-TR" sz="1900" dirty="0" smtClean="0"/>
          </a:p>
          <a:p>
            <a:endParaRPr lang="tr-TR" sz="2800" dirty="0" smtClean="0"/>
          </a:p>
          <a:p>
            <a:endParaRPr lang="tr-TR" sz="2800" dirty="0" smtClean="0"/>
          </a:p>
          <a:p>
            <a:endParaRPr lang="tr-TR" sz="2800" dirty="0" smtClean="0">
              <a:solidFill>
                <a:schemeClr val="bg2">
                  <a:lumMod val="50000"/>
                </a:schemeClr>
              </a:solidFill>
            </a:endParaRPr>
          </a:p>
          <a:p>
            <a:endParaRPr lang="tr-TR" sz="2800" dirty="0" smtClean="0"/>
          </a:p>
          <a:p>
            <a:endParaRPr lang="tr-TR" sz="2800" dirty="0" smtClean="0">
              <a:solidFill>
                <a:schemeClr val="bg2">
                  <a:lumMod val="50000"/>
                </a:schemeClr>
              </a:solidFill>
            </a:endParaRPr>
          </a:p>
          <a:p>
            <a:endParaRPr lang="tr-TR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928662" y="1071546"/>
            <a:ext cx="4429156" cy="1428760"/>
          </a:xfrm>
        </p:spPr>
        <p:txBody>
          <a:bodyPr>
            <a:normAutofit fontScale="90000"/>
          </a:bodyPr>
          <a:lstStyle/>
          <a:p>
            <a:r>
              <a:rPr lang="tr-TR" sz="4800" b="1" dirty="0" smtClean="0"/>
              <a:t>Demografi </a:t>
            </a:r>
            <a:br>
              <a:rPr lang="tr-TR" sz="4800" b="1" dirty="0" smtClean="0"/>
            </a:br>
            <a:r>
              <a:rPr lang="tr-TR" sz="4800" b="1" dirty="0" smtClean="0"/>
              <a:t>(Nüfusbilim):</a:t>
            </a:r>
            <a:endParaRPr lang="tr-TR" sz="4800" b="1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714348" y="2857496"/>
            <a:ext cx="7772400" cy="3071834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tr-TR" sz="4000" dirty="0" smtClean="0"/>
              <a:t>İnsan nüfusunun </a:t>
            </a:r>
            <a:endParaRPr lang="tr-TR" sz="4000" dirty="0" smtClean="0"/>
          </a:p>
          <a:p>
            <a:pPr lvl="0">
              <a:buNone/>
            </a:pPr>
            <a:r>
              <a:rPr lang="tr-TR" sz="4000" dirty="0" smtClean="0"/>
              <a:t>  -</a:t>
            </a:r>
            <a:r>
              <a:rPr lang="tr-TR" sz="4000" dirty="0" smtClean="0"/>
              <a:t>boyutlarını</a:t>
            </a:r>
          </a:p>
          <a:p>
            <a:pPr lvl="0">
              <a:buNone/>
            </a:pPr>
            <a:r>
              <a:rPr lang="tr-TR" sz="4000" dirty="0" smtClean="0"/>
              <a:t>  -</a:t>
            </a:r>
            <a:r>
              <a:rPr lang="tr-TR" sz="4000" dirty="0" smtClean="0"/>
              <a:t>yapısını </a:t>
            </a:r>
            <a:endParaRPr lang="tr-TR" sz="4000" dirty="0" smtClean="0"/>
          </a:p>
          <a:p>
            <a:pPr lvl="0">
              <a:buNone/>
            </a:pPr>
            <a:r>
              <a:rPr lang="tr-TR" sz="4000" dirty="0" smtClean="0"/>
              <a:t>  -gelişimi ile </a:t>
            </a:r>
            <a:r>
              <a:rPr lang="tr-TR" sz="4000" dirty="0" smtClean="0"/>
              <a:t>genel </a:t>
            </a:r>
            <a:r>
              <a:rPr lang="tr-TR" sz="4000" dirty="0" smtClean="0"/>
              <a:t>özelliklerinin miktarsal </a:t>
            </a:r>
            <a:r>
              <a:rPr lang="tr-TR" sz="4000" dirty="0" smtClean="0"/>
              <a:t>yönlerini inceleyen bilim </a:t>
            </a:r>
            <a:r>
              <a:rPr lang="tr-TR" sz="4000" dirty="0" smtClean="0"/>
              <a:t>dalı</a:t>
            </a:r>
            <a:endParaRPr lang="tr-TR" sz="4000" dirty="0" smtClean="0"/>
          </a:p>
          <a:p>
            <a:endParaRPr lang="tr-TR" dirty="0"/>
          </a:p>
        </p:txBody>
      </p:sp>
      <p:sp>
        <p:nvSpPr>
          <p:cNvPr id="4" name="3 Metin kutusu"/>
          <p:cNvSpPr txBox="1"/>
          <p:nvPr/>
        </p:nvSpPr>
        <p:spPr>
          <a:xfrm>
            <a:off x="1071538" y="6143644"/>
            <a:ext cx="78581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000" dirty="0" smtClean="0">
                <a:solidFill>
                  <a:schemeClr val="bg2">
                    <a:lumMod val="50000"/>
                  </a:schemeClr>
                </a:solidFill>
              </a:rPr>
              <a:t>Güler Ç., Akın L. (2012) Halk Sağlığı Temel Bilgiler 1.Cilt(2.Baskı) Hacettepe Üniversitesi Yayınları, Ankara</a:t>
            </a:r>
            <a:endParaRPr lang="tr-TR" sz="10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026" name="Picture 2" descr="C:\Users\casper\Downloads\WhatsApp Image 2022-08-23 at 09.47.31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2" y="0"/>
            <a:ext cx="4857784" cy="2500330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2797172"/>
          </a:xfrm>
        </p:spPr>
        <p:txBody>
          <a:bodyPr/>
          <a:lstStyle/>
          <a:p>
            <a:r>
              <a:rPr lang="tr-TR" dirty="0" smtClean="0"/>
              <a:t>TEŞEKKÜRLER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914400" y="5143512"/>
            <a:ext cx="7772400" cy="876288"/>
          </a:xfrm>
        </p:spPr>
        <p:txBody>
          <a:bodyPr/>
          <a:lstStyle/>
          <a:p>
            <a:endParaRPr lang="tr-TR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tr-TR" b="1" dirty="0" smtClean="0"/>
              <a:t>Demografinin İncelediği Temel Olgular</a:t>
            </a:r>
            <a:endParaRPr lang="tr-TR" b="1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914400" y="1447800"/>
            <a:ext cx="7772400" cy="2767018"/>
          </a:xfrm>
        </p:spPr>
        <p:txBody>
          <a:bodyPr>
            <a:normAutofit lnSpcReduction="10000"/>
          </a:bodyPr>
          <a:lstStyle/>
          <a:p>
            <a:r>
              <a:rPr lang="tr-TR" dirty="0" smtClean="0"/>
              <a:t>Doğurganlık</a:t>
            </a:r>
          </a:p>
          <a:p>
            <a:r>
              <a:rPr lang="tr-TR" dirty="0" smtClean="0"/>
              <a:t>Doğum ve ölüm oranları</a:t>
            </a:r>
          </a:p>
          <a:p>
            <a:r>
              <a:rPr lang="tr-TR" dirty="0" smtClean="0"/>
              <a:t>Evlilikler </a:t>
            </a:r>
            <a:r>
              <a:rPr lang="tr-TR" dirty="0" smtClean="0"/>
              <a:t>ve </a:t>
            </a:r>
            <a:r>
              <a:rPr lang="tr-TR" dirty="0" smtClean="0"/>
              <a:t>boşanma</a:t>
            </a:r>
          </a:p>
          <a:p>
            <a:r>
              <a:rPr lang="tr-TR" dirty="0" smtClean="0"/>
              <a:t>Göçler</a:t>
            </a:r>
          </a:p>
          <a:p>
            <a:r>
              <a:rPr lang="tr-TR" dirty="0" smtClean="0"/>
              <a:t>Kırsal, kentsel yerleşim örüntüleri</a:t>
            </a:r>
          </a:p>
          <a:p>
            <a:endParaRPr lang="tr-TR" dirty="0" smtClean="0"/>
          </a:p>
          <a:p>
            <a:endParaRPr lang="tr-TR" dirty="0"/>
          </a:p>
        </p:txBody>
      </p:sp>
      <p:pic>
        <p:nvPicPr>
          <p:cNvPr id="2050" name="Picture 2" descr="C:\Users\casper\Pictures\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29454" y="1071546"/>
            <a:ext cx="1928826" cy="1071570"/>
          </a:xfrm>
          <a:prstGeom prst="rect">
            <a:avLst/>
          </a:prstGeom>
          <a:noFill/>
        </p:spPr>
      </p:pic>
      <p:pic>
        <p:nvPicPr>
          <p:cNvPr id="5" name="Picture 3" descr="C:\Users\Acer\Desktop\indir (1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92" y="2500306"/>
            <a:ext cx="1785950" cy="107157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casper\Pictures\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29454" y="5286388"/>
            <a:ext cx="1857388" cy="1071570"/>
          </a:xfrm>
          <a:prstGeom prst="rect">
            <a:avLst/>
          </a:prstGeom>
          <a:noFill/>
        </p:spPr>
      </p:pic>
      <p:pic>
        <p:nvPicPr>
          <p:cNvPr id="2052" name="Picture 4" descr="C:\Users\casper\Pictures\9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72330" y="3929066"/>
            <a:ext cx="1571636" cy="1071570"/>
          </a:xfrm>
          <a:prstGeom prst="rect">
            <a:avLst/>
          </a:prstGeom>
          <a:noFill/>
        </p:spPr>
      </p:pic>
      <p:sp>
        <p:nvSpPr>
          <p:cNvPr id="8" name="7 Metin kutusu"/>
          <p:cNvSpPr txBox="1"/>
          <p:nvPr/>
        </p:nvSpPr>
        <p:spPr>
          <a:xfrm>
            <a:off x="1000068" y="6611779"/>
            <a:ext cx="81439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000" dirty="0" err="1" smtClean="0"/>
              <a:t>Ttulchinsky</a:t>
            </a:r>
            <a:r>
              <a:rPr lang="tr-TR" sz="1000" dirty="0" smtClean="0"/>
              <a:t>, T.</a:t>
            </a:r>
            <a:r>
              <a:rPr lang="tr-TR" sz="1000" dirty="0" err="1" smtClean="0"/>
              <a:t>Varavikova</a:t>
            </a:r>
            <a:r>
              <a:rPr lang="tr-TR" sz="1000" dirty="0" smtClean="0"/>
              <a:t> E.(2019).Yeni Halk Sağlığı.Ankara:</a:t>
            </a:r>
            <a:r>
              <a:rPr lang="tr-TR" sz="1000" dirty="0" err="1" smtClean="0"/>
              <a:t>Palme</a:t>
            </a:r>
            <a:r>
              <a:rPr lang="tr-TR" sz="1000" dirty="0" smtClean="0"/>
              <a:t> Yayınevi.</a:t>
            </a:r>
            <a:endParaRPr lang="tr-TR" sz="1000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b="1" dirty="0" smtClean="0"/>
              <a:t>Demografide Veri Kaynakları</a:t>
            </a:r>
            <a:endParaRPr lang="tr-TR" sz="3600" b="1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928662" y="1857364"/>
            <a:ext cx="7772400" cy="3767150"/>
          </a:xfrm>
        </p:spPr>
        <p:txBody>
          <a:bodyPr>
            <a:normAutofit/>
          </a:bodyPr>
          <a:lstStyle/>
          <a:p>
            <a:r>
              <a:rPr lang="tr-TR" sz="3300" dirty="0" smtClean="0"/>
              <a:t>Nüfus Sayımları</a:t>
            </a:r>
          </a:p>
          <a:p>
            <a:r>
              <a:rPr lang="tr-TR" sz="3300" dirty="0" smtClean="0"/>
              <a:t>Kayıt Sistemleri</a:t>
            </a:r>
          </a:p>
          <a:p>
            <a:r>
              <a:rPr lang="tr-TR" sz="3300" dirty="0" smtClean="0"/>
              <a:t>Demografik Araştırmalar</a:t>
            </a:r>
            <a:endParaRPr lang="tr-TR" sz="3300" dirty="0"/>
          </a:p>
        </p:txBody>
      </p:sp>
      <p:pic>
        <p:nvPicPr>
          <p:cNvPr id="5" name="4 Resim" descr="vk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3636" y="1571612"/>
            <a:ext cx="2358339" cy="2143140"/>
          </a:xfrm>
          <a:prstGeom prst="rect">
            <a:avLst/>
          </a:prstGeom>
        </p:spPr>
      </p:pic>
      <p:pic>
        <p:nvPicPr>
          <p:cNvPr id="6" name="5 Resim" descr="vk 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9322" y="4286256"/>
            <a:ext cx="2667018" cy="1500198"/>
          </a:xfrm>
          <a:prstGeom prst="rect">
            <a:avLst/>
          </a:prstGeom>
        </p:spPr>
      </p:pic>
      <p:pic>
        <p:nvPicPr>
          <p:cNvPr id="8" name="7 Resim" descr="tk2.jpg"/>
          <p:cNvPicPr>
            <a:picLocks noChangeAspect="1"/>
          </p:cNvPicPr>
          <p:nvPr/>
        </p:nvPicPr>
        <p:blipFill>
          <a:blip r:embed="rId4" cstate="print"/>
          <a:srcRect t="16753"/>
          <a:stretch>
            <a:fillRect/>
          </a:stretch>
        </p:blipFill>
        <p:spPr>
          <a:xfrm>
            <a:off x="1285852" y="3714752"/>
            <a:ext cx="4255286" cy="2643182"/>
          </a:xfrm>
          <a:prstGeom prst="rect">
            <a:avLst/>
          </a:prstGeom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sz="4800" b="1" dirty="0" smtClean="0"/>
              <a:t>Demografide Veri Kaynakları</a:t>
            </a:r>
            <a:endParaRPr lang="tr-TR" sz="4800" b="1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928662" y="1928802"/>
            <a:ext cx="7772400" cy="3767150"/>
          </a:xfrm>
        </p:spPr>
        <p:txBody>
          <a:bodyPr>
            <a:normAutofit fontScale="92500"/>
          </a:bodyPr>
          <a:lstStyle/>
          <a:p>
            <a:r>
              <a:rPr lang="tr-TR" sz="3600" b="1" dirty="0" smtClean="0"/>
              <a:t>Nüfus </a:t>
            </a:r>
            <a:r>
              <a:rPr lang="tr-TR" sz="3600" b="1" dirty="0" smtClean="0"/>
              <a:t>Sayımları</a:t>
            </a:r>
          </a:p>
          <a:p>
            <a:pPr>
              <a:buFontTx/>
              <a:buChar char="-"/>
            </a:pPr>
            <a:r>
              <a:rPr lang="tr-TR" sz="3600" dirty="0" smtClean="0"/>
              <a:t>-statik nitelikli</a:t>
            </a:r>
          </a:p>
          <a:p>
            <a:pPr>
              <a:buFontTx/>
              <a:buChar char="-"/>
            </a:pPr>
            <a:r>
              <a:rPr lang="tr-TR" sz="3600" dirty="0" smtClean="0"/>
              <a:t>-nüfus stoku(büyüklük </a:t>
            </a:r>
            <a:r>
              <a:rPr lang="tr-TR" sz="3600" dirty="0" smtClean="0"/>
              <a:t>ve </a:t>
            </a:r>
            <a:r>
              <a:rPr lang="tr-TR" sz="3600" dirty="0" smtClean="0"/>
              <a:t>yapısı) sayımın </a:t>
            </a:r>
            <a:r>
              <a:rPr lang="tr-TR" sz="3600" dirty="0" smtClean="0"/>
              <a:t>yapıldığı </a:t>
            </a:r>
            <a:r>
              <a:rPr lang="tr-TR" sz="3600" dirty="0" smtClean="0"/>
              <a:t>gün </a:t>
            </a:r>
            <a:r>
              <a:rPr lang="tr-TR" sz="3600" dirty="0" err="1" smtClean="0"/>
              <a:t>itibayle</a:t>
            </a:r>
            <a:r>
              <a:rPr lang="tr-TR" sz="3600" dirty="0" smtClean="0"/>
              <a:t> </a:t>
            </a:r>
            <a:r>
              <a:rPr lang="tr-TR" sz="3600" dirty="0" smtClean="0"/>
              <a:t>kesitsel bilgi </a:t>
            </a:r>
            <a:r>
              <a:rPr lang="tr-TR" sz="3600" dirty="0" smtClean="0"/>
              <a:t>verir</a:t>
            </a:r>
            <a:endParaRPr lang="tr-TR" sz="3600" dirty="0" smtClean="0"/>
          </a:p>
          <a:p>
            <a:r>
              <a:rPr lang="tr-TR" sz="3600" dirty="0" smtClean="0"/>
              <a:t> Türkiye’de </a:t>
            </a:r>
            <a:r>
              <a:rPr lang="tr-TR" sz="3600" dirty="0" smtClean="0"/>
              <a:t>nüfus sayımları en eski demografik veri </a:t>
            </a:r>
            <a:r>
              <a:rPr lang="tr-TR" sz="3600" dirty="0" smtClean="0"/>
              <a:t>kaynağıdır</a:t>
            </a:r>
            <a:endParaRPr lang="tr-TR" sz="3600" dirty="0" smtClean="0"/>
          </a:p>
          <a:p>
            <a:endParaRPr lang="tr-TR" dirty="0" smtClean="0"/>
          </a:p>
          <a:p>
            <a:endParaRPr lang="tr-TR" dirty="0"/>
          </a:p>
        </p:txBody>
      </p:sp>
      <p:sp>
        <p:nvSpPr>
          <p:cNvPr id="4" name="3 Metin kutusu"/>
          <p:cNvSpPr txBox="1"/>
          <p:nvPr/>
        </p:nvSpPr>
        <p:spPr>
          <a:xfrm>
            <a:off x="1000100" y="6357958"/>
            <a:ext cx="792961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000" dirty="0" smtClean="0">
                <a:solidFill>
                  <a:schemeClr val="bg2">
                    <a:lumMod val="50000"/>
                  </a:schemeClr>
                </a:solidFill>
              </a:rPr>
              <a:t>Güler Ç., Akın L. (2012) Halk Sağlığı Temel Bilgiler 1.Cilt(2.Baskı) Hacettepe Üniversitesi Yayınları, Ankara</a:t>
            </a:r>
            <a:endParaRPr lang="tr-TR" sz="10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sz="4800" b="1" dirty="0" smtClean="0"/>
              <a:t>Demografide Veri Kaynakları</a:t>
            </a:r>
            <a:endParaRPr lang="tr-TR" sz="4800" b="1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071538" y="1500174"/>
            <a:ext cx="7498080" cy="4800600"/>
          </a:xfrm>
        </p:spPr>
        <p:txBody>
          <a:bodyPr/>
          <a:lstStyle/>
          <a:p>
            <a:pPr>
              <a:buNone/>
            </a:pPr>
            <a:endParaRPr lang="tr-TR" b="1" dirty="0" smtClean="0"/>
          </a:p>
          <a:p>
            <a:r>
              <a:rPr lang="tr-TR" sz="3200" b="1" dirty="0" smtClean="0"/>
              <a:t>Kayıt </a:t>
            </a:r>
            <a:r>
              <a:rPr lang="tr-TR" sz="3200" b="1" dirty="0" smtClean="0"/>
              <a:t>Sistemleri</a:t>
            </a:r>
          </a:p>
          <a:p>
            <a:pPr>
              <a:buNone/>
            </a:pPr>
            <a:r>
              <a:rPr lang="tr-TR" sz="3200" b="1" dirty="0" smtClean="0"/>
              <a:t>-</a:t>
            </a:r>
            <a:r>
              <a:rPr lang="tr-TR" sz="3200" dirty="0" smtClean="0"/>
              <a:t>belirli </a:t>
            </a:r>
            <a:r>
              <a:rPr lang="tr-TR" sz="3200" dirty="0" smtClean="0"/>
              <a:t>zaman </a:t>
            </a:r>
            <a:r>
              <a:rPr lang="tr-TR" sz="3200" dirty="0" smtClean="0"/>
              <a:t>aralıkları</a:t>
            </a:r>
          </a:p>
          <a:p>
            <a:pPr>
              <a:buNone/>
            </a:pPr>
            <a:r>
              <a:rPr lang="tr-TR" sz="3200" dirty="0" smtClean="0"/>
              <a:t>-</a:t>
            </a:r>
            <a:r>
              <a:rPr lang="tr-TR" sz="3200" dirty="0" smtClean="0"/>
              <a:t>olayların </a:t>
            </a:r>
            <a:r>
              <a:rPr lang="tr-TR" sz="3200" dirty="0" smtClean="0"/>
              <a:t>sürekli kaydının </a:t>
            </a:r>
            <a:r>
              <a:rPr lang="tr-TR" sz="3200" dirty="0" smtClean="0"/>
              <a:t>yapılması</a:t>
            </a:r>
          </a:p>
          <a:p>
            <a:pPr>
              <a:buNone/>
            </a:pPr>
            <a:r>
              <a:rPr lang="tr-TR" sz="3200" dirty="0" smtClean="0"/>
              <a:t>-dinamik </a:t>
            </a:r>
            <a:r>
              <a:rPr lang="tr-TR" sz="3200" dirty="0" smtClean="0"/>
              <a:t>nitelikli olup, hız hesaplamalarında </a:t>
            </a:r>
            <a:r>
              <a:rPr lang="tr-TR" sz="3200" dirty="0" smtClean="0"/>
              <a:t>kullanılır</a:t>
            </a:r>
            <a:endParaRPr lang="tr-TR" sz="3200" dirty="0" smtClean="0"/>
          </a:p>
          <a:p>
            <a:endParaRPr lang="tr-TR" dirty="0" smtClean="0"/>
          </a:p>
          <a:p>
            <a:endParaRPr lang="tr-TR" dirty="0"/>
          </a:p>
        </p:txBody>
      </p:sp>
      <p:sp>
        <p:nvSpPr>
          <p:cNvPr id="4" name="3 Metin kutusu"/>
          <p:cNvSpPr txBox="1"/>
          <p:nvPr/>
        </p:nvSpPr>
        <p:spPr>
          <a:xfrm>
            <a:off x="1214414" y="6286520"/>
            <a:ext cx="74295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000" dirty="0" smtClean="0">
                <a:solidFill>
                  <a:schemeClr val="bg2">
                    <a:lumMod val="50000"/>
                  </a:schemeClr>
                </a:solidFill>
              </a:rPr>
              <a:t>Güler Ç., Akın L. (2012) Halk Sağlığı Temel Bilgiler 1.Cilt(2.Baskı) Hacettepe Üniversitesi Yayınları, Ankara</a:t>
            </a:r>
            <a:endParaRPr lang="tr-TR" sz="10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928662" y="0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tr-TR" sz="4400" b="1" dirty="0" smtClean="0"/>
              <a:t/>
            </a:r>
            <a:br>
              <a:rPr lang="tr-TR" sz="4400" b="1" dirty="0" smtClean="0"/>
            </a:br>
            <a:r>
              <a:rPr lang="tr-TR" sz="4400" b="1" dirty="0" smtClean="0"/>
              <a:t/>
            </a:r>
            <a:br>
              <a:rPr lang="tr-TR" sz="4400" b="1" dirty="0" smtClean="0"/>
            </a:br>
            <a:r>
              <a:rPr lang="tr-TR" sz="4400" b="1" dirty="0" smtClean="0"/>
              <a:t>Adrese </a:t>
            </a:r>
            <a:r>
              <a:rPr lang="tr-TR" sz="4400" b="1" dirty="0" smtClean="0"/>
              <a:t>dayalı nüfus kayıt sistemi</a:t>
            </a:r>
            <a:endParaRPr lang="tr-TR" sz="4400" b="1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928662" y="1643050"/>
            <a:ext cx="7772400" cy="3624274"/>
          </a:xfrm>
        </p:spPr>
        <p:txBody>
          <a:bodyPr>
            <a:normAutofit fontScale="85000" lnSpcReduction="10000"/>
          </a:bodyPr>
          <a:lstStyle/>
          <a:p>
            <a:r>
              <a:rPr lang="tr-TR" sz="2800" dirty="0" smtClean="0"/>
              <a:t>ADNKS yönetmeliği </a:t>
            </a:r>
            <a:endParaRPr lang="tr-TR" sz="2800" dirty="0" smtClean="0"/>
          </a:p>
          <a:p>
            <a:pPr>
              <a:buNone/>
            </a:pPr>
            <a:r>
              <a:rPr lang="tr-TR" sz="2800" dirty="0" smtClean="0"/>
              <a:t>-Nüfus </a:t>
            </a:r>
            <a:r>
              <a:rPr lang="tr-TR" sz="2800" dirty="0" smtClean="0"/>
              <a:t>hizmetleri </a:t>
            </a:r>
            <a:r>
              <a:rPr lang="tr-TR" sz="2800" dirty="0" smtClean="0"/>
              <a:t>kanunu</a:t>
            </a:r>
          </a:p>
          <a:p>
            <a:pPr>
              <a:buNone/>
            </a:pPr>
            <a:r>
              <a:rPr lang="tr-TR" sz="2800" dirty="0" smtClean="0"/>
              <a:t>-</a:t>
            </a:r>
            <a:r>
              <a:rPr lang="tr-TR" sz="2800" dirty="0" smtClean="0"/>
              <a:t>29.09.2006 </a:t>
            </a:r>
            <a:r>
              <a:rPr lang="tr-TR" sz="2800" dirty="0" smtClean="0"/>
              <a:t>tarihli Resmi Gazetede </a:t>
            </a:r>
            <a:r>
              <a:rPr lang="tr-TR" sz="2800" dirty="0" smtClean="0"/>
              <a:t>yayınlanmış </a:t>
            </a:r>
          </a:p>
          <a:p>
            <a:r>
              <a:rPr lang="tr-TR" sz="2800" dirty="0" smtClean="0"/>
              <a:t>ADNKS </a:t>
            </a:r>
          </a:p>
          <a:p>
            <a:pPr>
              <a:buNone/>
            </a:pPr>
            <a:r>
              <a:rPr lang="tr-TR" sz="2800" dirty="0" smtClean="0"/>
              <a:t>-</a:t>
            </a:r>
            <a:r>
              <a:rPr lang="tr-TR" sz="2800" dirty="0" smtClean="0"/>
              <a:t>kişilerin </a:t>
            </a:r>
            <a:r>
              <a:rPr lang="tr-TR" sz="2800" dirty="0" smtClean="0"/>
              <a:t>yerleşim yerlerine göre nüfus bilgilerinin güncel olarak </a:t>
            </a:r>
            <a:r>
              <a:rPr lang="tr-TR" sz="2800" dirty="0" smtClean="0"/>
              <a:t>tutulduğu</a:t>
            </a:r>
          </a:p>
          <a:p>
            <a:pPr>
              <a:buNone/>
            </a:pPr>
            <a:r>
              <a:rPr lang="tr-TR" sz="2800" dirty="0" smtClean="0"/>
              <a:t>-</a:t>
            </a:r>
            <a:r>
              <a:rPr lang="tr-TR" sz="2800" dirty="0" smtClean="0"/>
              <a:t>nüfus </a:t>
            </a:r>
            <a:r>
              <a:rPr lang="tr-TR" sz="2800" dirty="0" smtClean="0"/>
              <a:t>hareketlerinin her an </a:t>
            </a:r>
            <a:r>
              <a:rPr lang="tr-TR" sz="2800" dirty="0" smtClean="0"/>
              <a:t>izlenebildiği</a:t>
            </a:r>
          </a:p>
          <a:p>
            <a:pPr>
              <a:buNone/>
            </a:pPr>
            <a:r>
              <a:rPr lang="tr-TR" sz="2800" dirty="0" smtClean="0"/>
              <a:t>-</a:t>
            </a:r>
            <a:r>
              <a:rPr lang="tr-TR" sz="2800" dirty="0" smtClean="0"/>
              <a:t>MERNİS </a:t>
            </a:r>
            <a:r>
              <a:rPr lang="tr-TR" sz="2800" dirty="0" smtClean="0"/>
              <a:t>kayıtlarındaki TC Kimlik Numarasına göre kişiler ile ikamet adreslerinin eşleştirildiği bir kayıt </a:t>
            </a:r>
            <a:r>
              <a:rPr lang="tr-TR" sz="2800" dirty="0" smtClean="0"/>
              <a:t>sistemidir</a:t>
            </a:r>
            <a:endParaRPr lang="tr-TR" sz="2800" dirty="0" smtClean="0"/>
          </a:p>
          <a:p>
            <a:endParaRPr lang="tr-TR" dirty="0"/>
          </a:p>
        </p:txBody>
      </p:sp>
      <p:sp>
        <p:nvSpPr>
          <p:cNvPr id="4" name="3 Metin kutusu"/>
          <p:cNvSpPr txBox="1"/>
          <p:nvPr/>
        </p:nvSpPr>
        <p:spPr>
          <a:xfrm>
            <a:off x="1142976" y="6286520"/>
            <a:ext cx="75724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000" dirty="0" smtClean="0">
                <a:solidFill>
                  <a:schemeClr val="bg2">
                    <a:lumMod val="50000"/>
                  </a:schemeClr>
                </a:solidFill>
              </a:rPr>
              <a:t>Güler Ç., Akın L. (2012) Halk Sağlığı Temel Bilgiler 1.Cilt(2.Baskı) Hacettepe Üniversitesi Yayınları, Ankara</a:t>
            </a:r>
            <a:endParaRPr lang="tr-TR" sz="10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ündönümü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Gündönümü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Gündönümü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12874</TotalTime>
  <Words>2140</Words>
  <PresentationFormat>Ekran Gösterisi (4:3)</PresentationFormat>
  <Paragraphs>325</Paragraphs>
  <Slides>40</Slides>
  <Notes>18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40</vt:i4>
      </vt:variant>
    </vt:vector>
  </HeadingPairs>
  <TitlesOfParts>
    <vt:vector size="41" baseType="lpstr">
      <vt:lpstr>Gündönümü</vt:lpstr>
      <vt:lpstr>DEMOGRAFİ  VE  SAĞLIK</vt:lpstr>
      <vt:lpstr>Sunum Planı</vt:lpstr>
      <vt:lpstr>Demografi  (Nüfusbilim):</vt:lpstr>
      <vt:lpstr>Demografi  (Nüfusbilim):</vt:lpstr>
      <vt:lpstr>Demografinin İncelediği Temel Olgular</vt:lpstr>
      <vt:lpstr>Demografide Veri Kaynakları</vt:lpstr>
      <vt:lpstr>Demografide Veri Kaynakları</vt:lpstr>
      <vt:lpstr>Demografide Veri Kaynakları</vt:lpstr>
      <vt:lpstr>  Adrese dayalı nüfus kayıt sistemi</vt:lpstr>
      <vt:lpstr>Demografide Veri Kaynakları</vt:lpstr>
      <vt:lpstr>Demografik Ölçütler</vt:lpstr>
      <vt:lpstr>Demografik Ölçütler</vt:lpstr>
      <vt:lpstr>      Sağlık Demografisi</vt:lpstr>
      <vt:lpstr>Slayt 14</vt:lpstr>
      <vt:lpstr>Slayt 15</vt:lpstr>
      <vt:lpstr>Demografik ve Epidemiyolojik Dönüşüm</vt:lpstr>
      <vt:lpstr>Demografik dönüşüm teorisi</vt:lpstr>
      <vt:lpstr>Slayt 18</vt:lpstr>
      <vt:lpstr>Slayt 19</vt:lpstr>
      <vt:lpstr>Nüfusun Yapısı ve Kompozisyonu</vt:lpstr>
      <vt:lpstr>Nüfus Piramidi</vt:lpstr>
      <vt:lpstr>Nüfus Piramidi</vt:lpstr>
      <vt:lpstr>Slayt 23</vt:lpstr>
      <vt:lpstr>Farklı Ülkelerde Nüfus Piramitleri</vt:lpstr>
      <vt:lpstr>Slayt 25</vt:lpstr>
      <vt:lpstr>Slayt 26</vt:lpstr>
      <vt:lpstr>Slayt 27</vt:lpstr>
      <vt:lpstr>Slayt 28</vt:lpstr>
      <vt:lpstr>Türkiye Nüfus Piramidi-2022</vt:lpstr>
      <vt:lpstr> Adrese Dayalı Nüfus Kayıt Sistemi Sonuçlarına Göre: </vt:lpstr>
      <vt:lpstr>     Yıllık nüfus artış hızı 2020-binde 5,5 iken,                                2021   yılında binde 12,7            2022 yılında binde 7,1 oldu  </vt:lpstr>
      <vt:lpstr> Ortanca yaş</vt:lpstr>
      <vt:lpstr>             Cinsiyete göre incelendiğinde, ortanca yaşın  -erkeklerde 32,4'ten 32,8'e -kadınlarda ise 33,8'den 34,2'ye yükseldiği görüldü                                                                               </vt:lpstr>
      <vt:lpstr>    Yaşam Beklentisi </vt:lpstr>
      <vt:lpstr>Tahmin Edilen Yaşam Beklentisine Göre Ülke Sıralaması, Seçilmiş Ülkeler, 2012</vt:lpstr>
      <vt:lpstr>Türkiye'de  doğuşta beklenen yaşam süresi              2017-2019       2018-2020        erkeklerde     75,9       75,6 yıl -kadınlarda ise 81,3       81,1   fark 5,5 yıldır  Genel olarak kadınlar erkeklerden daha uzun süre yaşamakta </vt:lpstr>
      <vt:lpstr>Yaşam Süresinin Uzamasına Yol Açan Faktörler</vt:lpstr>
      <vt:lpstr>Yaşam Süresinin Uzamasına Yol Açan Faktörler</vt:lpstr>
      <vt:lpstr>Kaynakça:</vt:lpstr>
      <vt:lpstr>TEŞEKKÜRLER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DEMOGRAFİ VE SAĞLIK</dc:title>
  <dc:creator>casper</dc:creator>
  <cp:lastModifiedBy>asus</cp:lastModifiedBy>
  <cp:revision>310</cp:revision>
  <dcterms:created xsi:type="dcterms:W3CDTF">2022-08-18T10:24:20Z</dcterms:created>
  <dcterms:modified xsi:type="dcterms:W3CDTF">2023-09-10T21:28:43Z</dcterms:modified>
</cp:coreProperties>
</file>