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72"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Lst>
  <p:sldSz cy="6858000" cx="12192000"/>
  <p:notesSz cx="6858000" cy="9144000"/>
  <p:embeddedFontLst>
    <p:embeddedFont>
      <p:font typeface="Rubik"/>
      <p:regular r:id="rId151"/>
      <p:bold r:id="rId152"/>
      <p:italic r:id="rId153"/>
      <p:boldItalic r:id="rId1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5" roundtripDataSignature="AMtx7miQiBBuItfTHiw5QCay2iwf9j+u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125" Type="http://schemas.openxmlformats.org/officeDocument/2006/relationships/slide" Target="slides/slide118.xml"/><Relationship Id="rId29" Type="http://schemas.openxmlformats.org/officeDocument/2006/relationships/slide" Target="slides/slide22.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150" Type="http://schemas.openxmlformats.org/officeDocument/2006/relationships/slide" Target="slides/slide143.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149" Type="http://schemas.openxmlformats.org/officeDocument/2006/relationships/slide" Target="slides/slide142.xml"/><Relationship Id="rId4" Type="http://schemas.openxmlformats.org/officeDocument/2006/relationships/slideMaster" Target="slideMasters/slideMaster2.xml"/><Relationship Id="rId148" Type="http://schemas.openxmlformats.org/officeDocument/2006/relationships/slide" Target="slides/slide141.xml"/><Relationship Id="rId9" Type="http://schemas.openxmlformats.org/officeDocument/2006/relationships/slide" Target="slides/slide2.xml"/><Relationship Id="rId143" Type="http://schemas.openxmlformats.org/officeDocument/2006/relationships/slide" Target="slides/slide136.xml"/><Relationship Id="rId142" Type="http://schemas.openxmlformats.org/officeDocument/2006/relationships/slide" Target="slides/slide135.xml"/><Relationship Id="rId141" Type="http://schemas.openxmlformats.org/officeDocument/2006/relationships/slide" Target="slides/slide134.xml"/><Relationship Id="rId140" Type="http://schemas.openxmlformats.org/officeDocument/2006/relationships/slide" Target="slides/slide133.xml"/><Relationship Id="rId5" Type="http://schemas.openxmlformats.org/officeDocument/2006/relationships/slideMaster" Target="slideMasters/slideMaster3.xml"/><Relationship Id="rId147" Type="http://schemas.openxmlformats.org/officeDocument/2006/relationships/slide" Target="slides/slide140.xml"/><Relationship Id="rId6" Type="http://schemas.openxmlformats.org/officeDocument/2006/relationships/slideMaster" Target="slideMasters/slideMaster4.xml"/><Relationship Id="rId146" Type="http://schemas.openxmlformats.org/officeDocument/2006/relationships/slide" Target="slides/slide139.xml"/><Relationship Id="rId7" Type="http://schemas.openxmlformats.org/officeDocument/2006/relationships/notesMaster" Target="notesMasters/notesMaster1.xml"/><Relationship Id="rId145" Type="http://schemas.openxmlformats.org/officeDocument/2006/relationships/slide" Target="slides/slide138.xml"/><Relationship Id="rId8" Type="http://schemas.openxmlformats.org/officeDocument/2006/relationships/slide" Target="slides/slide1.xml"/><Relationship Id="rId144" Type="http://schemas.openxmlformats.org/officeDocument/2006/relationships/slide" Target="slides/slide137.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9" Type="http://schemas.openxmlformats.org/officeDocument/2006/relationships/slide" Target="slides/slide132.xml"/><Relationship Id="rId138" Type="http://schemas.openxmlformats.org/officeDocument/2006/relationships/slide" Target="slides/slide131.xml"/><Relationship Id="rId137" Type="http://schemas.openxmlformats.org/officeDocument/2006/relationships/slide" Target="slides/slide130.xml"/><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6" Type="http://schemas.openxmlformats.org/officeDocument/2006/relationships/slide" Target="slides/slide129.xml"/><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154" Type="http://schemas.openxmlformats.org/officeDocument/2006/relationships/font" Target="fonts/Rubik-boldItalic.fntdata"/><Relationship Id="rId58" Type="http://schemas.openxmlformats.org/officeDocument/2006/relationships/slide" Target="slides/slide51.xml"/><Relationship Id="rId153" Type="http://schemas.openxmlformats.org/officeDocument/2006/relationships/font" Target="fonts/Rubik-italic.fntdata"/><Relationship Id="rId152" Type="http://schemas.openxmlformats.org/officeDocument/2006/relationships/font" Target="fonts/Rubik-bold.fntdata"/><Relationship Id="rId151" Type="http://schemas.openxmlformats.org/officeDocument/2006/relationships/font" Target="fonts/Rubik-regular.fntdata"/><Relationship Id="rId15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RAPORU</a:t>
            </a:r>
            <a:endParaRPr/>
          </a:p>
        </p:txBody>
      </p:sp>
      <p:sp>
        <p:nvSpPr>
          <p:cNvPr id="394" name="Google Shape;39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0" name="Google Shape;1240;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9" name="Google Shape;1249;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8" name="Google Shape;1258;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7" name="Google Shape;1267;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p10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6" name="Google Shape;1276;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p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5" name="Google Shape;1285;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p10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4" name="Google Shape;1294;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10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3" name="Google Shape;1303;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p10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2" name="Google Shape;1312;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10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1" name="Google Shape;1321;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RAPORU</a:t>
            </a:r>
            <a:endParaRPr/>
          </a:p>
        </p:txBody>
      </p:sp>
      <p:sp>
        <p:nvSpPr>
          <p:cNvPr id="404" name="Google Shape;40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p1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0" name="Google Shape;1330;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p1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9" name="Google Shape;1339;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p1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8" name="Google Shape;1348;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p1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7" name="Google Shape;1357;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1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6" name="Google Shape;1366;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p1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5" name="Google Shape;1375;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p1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4" name="Google Shape;1384;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p1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3" name="Google Shape;1393;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p1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2" name="Google Shape;1402;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p1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1" name="Google Shape;1411;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RAPORU</a:t>
            </a:r>
            <a:endParaRPr/>
          </a:p>
        </p:txBody>
      </p:sp>
      <p:sp>
        <p:nvSpPr>
          <p:cNvPr id="412" name="Google Shape;41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p1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0" name="Google Shape;1420;p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p1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9" name="Google Shape;1429;p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p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7" name="Google Shape;1437;p1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Gelir grupları arasında ruh sağlığına odaklanan ulusal sağlık araştırmalarının oranı.</a:t>
            </a:r>
            <a:endParaRPr/>
          </a:p>
        </p:txBody>
      </p:sp>
      <p:sp>
        <p:nvSpPr>
          <p:cNvPr id="1438" name="Google Shape;1438;p1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p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7" name="Google Shape;1447;p1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Ülke gelir grupları arasında uzmanlaşmış ruh sağlığı iş gücü/100.000 nüfus başına düşen medyan sayı/Küresel iş gücü bileşimi</a:t>
            </a:r>
            <a:endParaRPr/>
          </a:p>
        </p:txBody>
      </p:sp>
      <p:sp>
        <p:nvSpPr>
          <p:cNvPr id="1448" name="Google Shape;1448;p1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1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7" name="Google Shape;1457;p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p1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6" name="Google Shape;1466;p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p1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4" name="Google Shape;1474;p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p1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2" name="Google Shape;1482;p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p1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1" name="Google Shape;1491;p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p1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0" name="Google Shape;1500;p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a:t>
            </a:r>
            <a:endParaRPr/>
          </a:p>
        </p:txBody>
      </p:sp>
      <p:sp>
        <p:nvSpPr>
          <p:cNvPr id="421" name="Google Shape;42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p1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8" name="Google Shape;1508;p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p1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7" name="Google Shape;1517;p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p1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6" name="Google Shape;1526;p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p1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5" name="Google Shape;1535;p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p1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4" name="Google Shape;1544;p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p1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3" name="Google Shape;1553;p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p1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2" name="Google Shape;1562;p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9" name="Shape 1569"/>
        <p:cNvGrpSpPr/>
        <p:nvPr/>
      </p:nvGrpSpPr>
      <p:grpSpPr>
        <a:xfrm>
          <a:off x="0" y="0"/>
          <a:ext cx="0" cy="0"/>
          <a:chOff x="0" y="0"/>
          <a:chExt cx="0" cy="0"/>
        </a:xfrm>
      </p:grpSpPr>
      <p:sp>
        <p:nvSpPr>
          <p:cNvPr id="1570" name="Google Shape;1570;p1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1" name="Google Shape;1571;p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7" name="Shape 1577"/>
        <p:cNvGrpSpPr/>
        <p:nvPr/>
      </p:nvGrpSpPr>
      <p:grpSpPr>
        <a:xfrm>
          <a:off x="0" y="0"/>
          <a:ext cx="0" cy="0"/>
          <a:chOff x="0" y="0"/>
          <a:chExt cx="0" cy="0"/>
        </a:xfrm>
      </p:grpSpPr>
      <p:sp>
        <p:nvSpPr>
          <p:cNvPr id="1578" name="Google Shape;1578;p1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9" name="Google Shape;1579;p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p1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8" name="Google Shape;1588;p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a:t>
            </a:r>
            <a:endParaRPr/>
          </a:p>
        </p:txBody>
      </p:sp>
      <p:sp>
        <p:nvSpPr>
          <p:cNvPr id="432" name="Google Shape;43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5" name="Shape 1595"/>
        <p:cNvGrpSpPr/>
        <p:nvPr/>
      </p:nvGrpSpPr>
      <p:grpSpPr>
        <a:xfrm>
          <a:off x="0" y="0"/>
          <a:ext cx="0" cy="0"/>
          <a:chOff x="0" y="0"/>
          <a:chExt cx="0" cy="0"/>
        </a:xfrm>
      </p:grpSpPr>
      <p:sp>
        <p:nvSpPr>
          <p:cNvPr id="1596" name="Google Shape;1596;p1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7" name="Google Shape;1597;p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p1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6" name="Google Shape;1606;p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p1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5" name="Google Shape;1615;p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p1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4" name="Google Shape;1624;p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a:t>
            </a:r>
            <a:endParaRPr/>
          </a:p>
        </p:txBody>
      </p:sp>
      <p:sp>
        <p:nvSpPr>
          <p:cNvPr id="443" name="Google Shape;44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a:t>
            </a:r>
            <a:endParaRPr/>
          </a:p>
        </p:txBody>
      </p:sp>
      <p:sp>
        <p:nvSpPr>
          <p:cNvPr id="453" name="Google Shape;45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a:t>
            </a:r>
            <a:endParaRPr/>
          </a:p>
        </p:txBody>
      </p:sp>
      <p:sp>
        <p:nvSpPr>
          <p:cNvPr id="463" name="Google Shape;46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a:t>
            </a:r>
            <a:endParaRPr/>
          </a:p>
        </p:txBody>
      </p:sp>
      <p:sp>
        <p:nvSpPr>
          <p:cNvPr id="473" name="Google Shape;47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a:t>
            </a:r>
            <a:endParaRPr/>
          </a:p>
        </p:txBody>
      </p:sp>
      <p:sp>
        <p:nvSpPr>
          <p:cNvPr id="483" name="Google Shape;48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RAPORU</a:t>
            </a:r>
            <a:endParaRPr/>
          </a:p>
        </p:txBody>
      </p:sp>
      <p:sp>
        <p:nvSpPr>
          <p:cNvPr id="493" name="Google Shape;49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RAPORU</a:t>
            </a:r>
            <a:endParaRPr/>
          </a:p>
        </p:txBody>
      </p:sp>
      <p:sp>
        <p:nvSpPr>
          <p:cNvPr id="503" name="Google Shape;50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Sebep eksik raporlama/WHO</a:t>
            </a:r>
            <a:endParaRPr/>
          </a:p>
        </p:txBody>
      </p:sp>
      <p:sp>
        <p:nvSpPr>
          <p:cNvPr id="513" name="Google Shape;51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RAPORU</a:t>
            </a:r>
            <a:endParaRPr/>
          </a:p>
        </p:txBody>
      </p:sp>
      <p:sp>
        <p:nvSpPr>
          <p:cNvPr id="542" name="Google Shape;54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RAPORU</a:t>
            </a:r>
            <a:endParaRPr/>
          </a:p>
        </p:txBody>
      </p:sp>
      <p:sp>
        <p:nvSpPr>
          <p:cNvPr id="552" name="Google Shape;55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RAPORU</a:t>
            </a:r>
            <a:endParaRPr/>
          </a:p>
        </p:txBody>
      </p:sp>
      <p:sp>
        <p:nvSpPr>
          <p:cNvPr id="562" name="Google Shape;56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RAPORU</a:t>
            </a:r>
            <a:endParaRPr/>
          </a:p>
        </p:txBody>
      </p:sp>
      <p:sp>
        <p:nvSpPr>
          <p:cNvPr id="571" name="Google Shape;571;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RAPORU</a:t>
            </a:r>
            <a:endParaRPr/>
          </a:p>
        </p:txBody>
      </p:sp>
      <p:sp>
        <p:nvSpPr>
          <p:cNvPr id="581" name="Google Shape;58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WHO RAPOR</a:t>
            </a:r>
            <a:endParaRPr/>
          </a:p>
        </p:txBody>
      </p:sp>
      <p:sp>
        <p:nvSpPr>
          <p:cNvPr id="591" name="Google Shape;59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Engelliliğe göre ayarlanmış yaşam yılı (DALYs) cinsinden ruhsal bozuklukların küresel yükü, 2019.</a:t>
            </a:r>
            <a:endParaRPr/>
          </a:p>
        </p:txBody>
      </p:sp>
      <p:sp>
        <p:nvSpPr>
          <p:cNvPr id="734" name="Google Shape;734;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Yaşam seyri boyunca ruhsal bozukluklara atfedilebilen tüm nedenlere bağlı engellilikle yaşanan yılların (YLD'ler) oranı, 2019.</a:t>
            </a:r>
            <a:endParaRPr/>
          </a:p>
        </p:txBody>
      </p:sp>
      <p:sp>
        <p:nvSpPr>
          <p:cNvPr id="743" name="Google Shape;743;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Engellilikle yaşanan küresel yılların (YLD'ler) önde gelen ilk on nedeni, 2019.</a:t>
            </a:r>
            <a:endParaRPr/>
          </a:p>
        </p:txBody>
      </p:sp>
      <p:sp>
        <p:nvSpPr>
          <p:cNvPr id="761" name="Google Shape;761;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 name="Google Shape;82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0" name="Google Shape;860;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8" name="Google Shape;87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 name="Google Shape;888;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8" name="Google Shape;898;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 name="Google Shape;908;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8" name="Google Shape;918;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 name="Google Shape;936;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4" name="Google Shape;954;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3" name="Google Shape;963;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2" name="Google Shape;972;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1" name="Google Shape;981;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8" name="Google Shape;101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8" name="Google Shape;1028;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8" name="Google Shape;1038;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8" name="Google Shape;1048;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8" name="Google Shape;1058;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8" name="Google Shape;1068;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7" name="Google Shape;1077;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6" name="Google Shape;1086;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5" name="Google Shape;1095;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 name="Google Shape;1104;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4" name="Google Shape;1114;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4" name="Google Shape;1124;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4" name="Google Shape;1134;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4" name="Google Shape;1144;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4" name="Google Shape;1154;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4" name="Google Shape;1164;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4" name="Google Shape;1174;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4" name="Google Shape;1184;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4" name="Google Shape;1194;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4" name="Google Shape;1204;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3" name="Google Shape;1213;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2" name="Google Shape;1222;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1" name="Google Shape;1231;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5" name="Shape 15"/>
        <p:cNvGrpSpPr/>
        <p:nvPr/>
      </p:nvGrpSpPr>
      <p:grpSpPr>
        <a:xfrm>
          <a:off x="0" y="0"/>
          <a:ext cx="0" cy="0"/>
          <a:chOff x="0" y="0"/>
          <a:chExt cx="0" cy="0"/>
        </a:xfrm>
      </p:grpSpPr>
      <p:sp>
        <p:nvSpPr>
          <p:cNvPr id="16" name="Google Shape;16;p1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72" name="Shape 72"/>
        <p:cNvGrpSpPr/>
        <p:nvPr/>
      </p:nvGrpSpPr>
      <p:grpSpPr>
        <a:xfrm>
          <a:off x="0" y="0"/>
          <a:ext cx="0" cy="0"/>
          <a:chOff x="0" y="0"/>
          <a:chExt cx="0" cy="0"/>
        </a:xfrm>
      </p:grpSpPr>
      <p:sp>
        <p:nvSpPr>
          <p:cNvPr id="73" name="Google Shape;73;p1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9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8" name="Shape 78"/>
        <p:cNvGrpSpPr/>
        <p:nvPr/>
      </p:nvGrpSpPr>
      <p:grpSpPr>
        <a:xfrm>
          <a:off x="0" y="0"/>
          <a:ext cx="0" cy="0"/>
          <a:chOff x="0" y="0"/>
          <a:chExt cx="0" cy="0"/>
        </a:xfrm>
      </p:grpSpPr>
      <p:sp>
        <p:nvSpPr>
          <p:cNvPr id="79" name="Google Shape;79;p19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9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90" name="Shape 90"/>
        <p:cNvGrpSpPr/>
        <p:nvPr/>
      </p:nvGrpSpPr>
      <p:grpSpPr>
        <a:xfrm>
          <a:off x="0" y="0"/>
          <a:ext cx="0" cy="0"/>
          <a:chOff x="0" y="0"/>
          <a:chExt cx="0" cy="0"/>
        </a:xfrm>
      </p:grpSpPr>
      <p:sp>
        <p:nvSpPr>
          <p:cNvPr id="91" name="Google Shape;91;p1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96" name="Shape 96"/>
        <p:cNvGrpSpPr/>
        <p:nvPr/>
      </p:nvGrpSpPr>
      <p:grpSpPr>
        <a:xfrm>
          <a:off x="0" y="0"/>
          <a:ext cx="0" cy="0"/>
          <a:chOff x="0" y="0"/>
          <a:chExt cx="0" cy="0"/>
        </a:xfrm>
      </p:grpSpPr>
      <p:sp>
        <p:nvSpPr>
          <p:cNvPr id="97" name="Google Shape;97;p16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6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102" name="Shape 102"/>
        <p:cNvGrpSpPr/>
        <p:nvPr/>
      </p:nvGrpSpPr>
      <p:grpSpPr>
        <a:xfrm>
          <a:off x="0" y="0"/>
          <a:ext cx="0" cy="0"/>
          <a:chOff x="0" y="0"/>
          <a:chExt cx="0" cy="0"/>
        </a:xfrm>
      </p:grpSpPr>
      <p:sp>
        <p:nvSpPr>
          <p:cNvPr id="103" name="Google Shape;103;p16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6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1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108" name="Shape 108"/>
        <p:cNvGrpSpPr/>
        <p:nvPr/>
      </p:nvGrpSpPr>
      <p:grpSpPr>
        <a:xfrm>
          <a:off x="0" y="0"/>
          <a:ext cx="0" cy="0"/>
          <a:chOff x="0" y="0"/>
          <a:chExt cx="0" cy="0"/>
        </a:xfrm>
      </p:grpSpPr>
      <p:sp>
        <p:nvSpPr>
          <p:cNvPr id="109" name="Google Shape;109;p1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6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6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115" name="Shape 115"/>
        <p:cNvGrpSpPr/>
        <p:nvPr/>
      </p:nvGrpSpPr>
      <p:grpSpPr>
        <a:xfrm>
          <a:off x="0" y="0"/>
          <a:ext cx="0" cy="0"/>
          <a:chOff x="0" y="0"/>
          <a:chExt cx="0" cy="0"/>
        </a:xfrm>
      </p:grpSpPr>
      <p:sp>
        <p:nvSpPr>
          <p:cNvPr id="116" name="Google Shape;116;p16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6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16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6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16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124" name="Shape 124"/>
        <p:cNvGrpSpPr/>
        <p:nvPr/>
      </p:nvGrpSpPr>
      <p:grpSpPr>
        <a:xfrm>
          <a:off x="0" y="0"/>
          <a:ext cx="0" cy="0"/>
          <a:chOff x="0" y="0"/>
          <a:chExt cx="0" cy="0"/>
        </a:xfrm>
      </p:grpSpPr>
      <p:sp>
        <p:nvSpPr>
          <p:cNvPr id="125" name="Google Shape;125;p1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129" name="Shape 129"/>
        <p:cNvGrpSpPr/>
        <p:nvPr/>
      </p:nvGrpSpPr>
      <p:grpSpPr>
        <a:xfrm>
          <a:off x="0" y="0"/>
          <a:ext cx="0" cy="0"/>
          <a:chOff x="0" y="0"/>
          <a:chExt cx="0" cy="0"/>
        </a:xfrm>
      </p:grpSpPr>
      <p:sp>
        <p:nvSpPr>
          <p:cNvPr id="130" name="Google Shape;130;p1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133" name="Shape 133"/>
        <p:cNvGrpSpPr/>
        <p:nvPr/>
      </p:nvGrpSpPr>
      <p:grpSpPr>
        <a:xfrm>
          <a:off x="0" y="0"/>
          <a:ext cx="0" cy="0"/>
          <a:chOff x="0" y="0"/>
          <a:chExt cx="0" cy="0"/>
        </a:xfrm>
      </p:grpSpPr>
      <p:sp>
        <p:nvSpPr>
          <p:cNvPr id="134" name="Google Shape;134;p16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16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16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1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1" name="Shape 21"/>
        <p:cNvGrpSpPr/>
        <p:nvPr/>
      </p:nvGrpSpPr>
      <p:grpSpPr>
        <a:xfrm>
          <a:off x="0" y="0"/>
          <a:ext cx="0" cy="0"/>
          <a:chOff x="0" y="0"/>
          <a:chExt cx="0" cy="0"/>
        </a:xfrm>
      </p:grpSpPr>
      <p:sp>
        <p:nvSpPr>
          <p:cNvPr id="22" name="Google Shape;22;p1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140" name="Shape 140"/>
        <p:cNvGrpSpPr/>
        <p:nvPr/>
      </p:nvGrpSpPr>
      <p:grpSpPr>
        <a:xfrm>
          <a:off x="0" y="0"/>
          <a:ext cx="0" cy="0"/>
          <a:chOff x="0" y="0"/>
          <a:chExt cx="0" cy="0"/>
        </a:xfrm>
      </p:grpSpPr>
      <p:sp>
        <p:nvSpPr>
          <p:cNvPr id="141" name="Google Shape;141;p17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170"/>
          <p:cNvSpPr/>
          <p:nvPr>
            <p:ph idx="2" type="pic"/>
          </p:nvPr>
        </p:nvSpPr>
        <p:spPr>
          <a:xfrm>
            <a:off x="5183188" y="987425"/>
            <a:ext cx="6172200" cy="4873625"/>
          </a:xfrm>
          <a:prstGeom prst="rect">
            <a:avLst/>
          </a:prstGeom>
          <a:noFill/>
          <a:ln>
            <a:noFill/>
          </a:ln>
        </p:spPr>
      </p:sp>
      <p:sp>
        <p:nvSpPr>
          <p:cNvPr id="143" name="Google Shape;143;p17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1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147" name="Shape 147"/>
        <p:cNvGrpSpPr/>
        <p:nvPr/>
      </p:nvGrpSpPr>
      <p:grpSpPr>
        <a:xfrm>
          <a:off x="0" y="0"/>
          <a:ext cx="0" cy="0"/>
          <a:chOff x="0" y="0"/>
          <a:chExt cx="0" cy="0"/>
        </a:xfrm>
      </p:grpSpPr>
      <p:sp>
        <p:nvSpPr>
          <p:cNvPr id="148" name="Google Shape;148;p1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17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1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153" name="Shape 153"/>
        <p:cNvGrpSpPr/>
        <p:nvPr/>
      </p:nvGrpSpPr>
      <p:grpSpPr>
        <a:xfrm>
          <a:off x="0" y="0"/>
          <a:ext cx="0" cy="0"/>
          <a:chOff x="0" y="0"/>
          <a:chExt cx="0" cy="0"/>
        </a:xfrm>
      </p:grpSpPr>
      <p:sp>
        <p:nvSpPr>
          <p:cNvPr id="154" name="Google Shape;154;p17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17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1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65" name="Shape 165"/>
        <p:cNvGrpSpPr/>
        <p:nvPr/>
      </p:nvGrpSpPr>
      <p:grpSpPr>
        <a:xfrm>
          <a:off x="0" y="0"/>
          <a:ext cx="0" cy="0"/>
          <a:chOff x="0" y="0"/>
          <a:chExt cx="0" cy="0"/>
        </a:xfrm>
      </p:grpSpPr>
      <p:sp>
        <p:nvSpPr>
          <p:cNvPr id="166" name="Google Shape;166;p1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1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1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1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71" name="Shape 171"/>
        <p:cNvGrpSpPr/>
        <p:nvPr/>
      </p:nvGrpSpPr>
      <p:grpSpPr>
        <a:xfrm>
          <a:off x="0" y="0"/>
          <a:ext cx="0" cy="0"/>
          <a:chOff x="0" y="0"/>
          <a:chExt cx="0" cy="0"/>
        </a:xfrm>
      </p:grpSpPr>
      <p:sp>
        <p:nvSpPr>
          <p:cNvPr id="172" name="Google Shape;172;p17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17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4" name="Google Shape;174;p1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177" name="Shape 177"/>
        <p:cNvGrpSpPr/>
        <p:nvPr/>
      </p:nvGrpSpPr>
      <p:grpSpPr>
        <a:xfrm>
          <a:off x="0" y="0"/>
          <a:ext cx="0" cy="0"/>
          <a:chOff x="0" y="0"/>
          <a:chExt cx="0" cy="0"/>
        </a:xfrm>
      </p:grpSpPr>
      <p:sp>
        <p:nvSpPr>
          <p:cNvPr id="178" name="Google Shape;178;p17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17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0" name="Google Shape;180;p1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183" name="Shape 183"/>
        <p:cNvGrpSpPr/>
        <p:nvPr/>
      </p:nvGrpSpPr>
      <p:grpSpPr>
        <a:xfrm>
          <a:off x="0" y="0"/>
          <a:ext cx="0" cy="0"/>
          <a:chOff x="0" y="0"/>
          <a:chExt cx="0" cy="0"/>
        </a:xfrm>
      </p:grpSpPr>
      <p:sp>
        <p:nvSpPr>
          <p:cNvPr id="184" name="Google Shape;184;p1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17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17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1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190" name="Shape 190"/>
        <p:cNvGrpSpPr/>
        <p:nvPr/>
      </p:nvGrpSpPr>
      <p:grpSpPr>
        <a:xfrm>
          <a:off x="0" y="0"/>
          <a:ext cx="0" cy="0"/>
          <a:chOff x="0" y="0"/>
          <a:chExt cx="0" cy="0"/>
        </a:xfrm>
      </p:grpSpPr>
      <p:sp>
        <p:nvSpPr>
          <p:cNvPr id="191" name="Google Shape;191;p17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17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3" name="Google Shape;193;p17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17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5" name="Google Shape;195;p17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1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1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1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199" name="Shape 199"/>
        <p:cNvGrpSpPr/>
        <p:nvPr/>
      </p:nvGrpSpPr>
      <p:grpSpPr>
        <a:xfrm>
          <a:off x="0" y="0"/>
          <a:ext cx="0" cy="0"/>
          <a:chOff x="0" y="0"/>
          <a:chExt cx="0" cy="0"/>
        </a:xfrm>
      </p:grpSpPr>
      <p:sp>
        <p:nvSpPr>
          <p:cNvPr id="200" name="Google Shape;200;p1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1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1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204" name="Shape 204"/>
        <p:cNvGrpSpPr/>
        <p:nvPr/>
      </p:nvGrpSpPr>
      <p:grpSpPr>
        <a:xfrm>
          <a:off x="0" y="0"/>
          <a:ext cx="0" cy="0"/>
          <a:chOff x="0" y="0"/>
          <a:chExt cx="0" cy="0"/>
        </a:xfrm>
      </p:grpSpPr>
      <p:sp>
        <p:nvSpPr>
          <p:cNvPr id="205" name="Google Shape;205;p1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1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27" name="Shape 27"/>
        <p:cNvGrpSpPr/>
        <p:nvPr/>
      </p:nvGrpSpPr>
      <p:grpSpPr>
        <a:xfrm>
          <a:off x="0" y="0"/>
          <a:ext cx="0" cy="0"/>
          <a:chOff x="0" y="0"/>
          <a:chExt cx="0" cy="0"/>
        </a:xfrm>
      </p:grpSpPr>
      <p:sp>
        <p:nvSpPr>
          <p:cNvPr id="28" name="Google Shape;28;p18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208" name="Shape 208"/>
        <p:cNvGrpSpPr/>
        <p:nvPr/>
      </p:nvGrpSpPr>
      <p:grpSpPr>
        <a:xfrm>
          <a:off x="0" y="0"/>
          <a:ext cx="0" cy="0"/>
          <a:chOff x="0" y="0"/>
          <a:chExt cx="0" cy="0"/>
        </a:xfrm>
      </p:grpSpPr>
      <p:sp>
        <p:nvSpPr>
          <p:cNvPr id="209" name="Google Shape;209;p17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17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1" name="Google Shape;211;p17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2" name="Google Shape;212;p1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1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1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215" name="Shape 215"/>
        <p:cNvGrpSpPr/>
        <p:nvPr/>
      </p:nvGrpSpPr>
      <p:grpSpPr>
        <a:xfrm>
          <a:off x="0" y="0"/>
          <a:ext cx="0" cy="0"/>
          <a:chOff x="0" y="0"/>
          <a:chExt cx="0" cy="0"/>
        </a:xfrm>
      </p:grpSpPr>
      <p:sp>
        <p:nvSpPr>
          <p:cNvPr id="216" name="Google Shape;216;p18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180"/>
          <p:cNvSpPr/>
          <p:nvPr>
            <p:ph idx="2" type="pic"/>
          </p:nvPr>
        </p:nvSpPr>
        <p:spPr>
          <a:xfrm>
            <a:off x="5183188" y="987425"/>
            <a:ext cx="6172200" cy="4873625"/>
          </a:xfrm>
          <a:prstGeom prst="rect">
            <a:avLst/>
          </a:prstGeom>
          <a:noFill/>
          <a:ln>
            <a:noFill/>
          </a:ln>
        </p:spPr>
      </p:sp>
      <p:sp>
        <p:nvSpPr>
          <p:cNvPr id="218" name="Google Shape;218;p18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9" name="Google Shape;219;p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1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222" name="Shape 222"/>
        <p:cNvGrpSpPr/>
        <p:nvPr/>
      </p:nvGrpSpPr>
      <p:grpSpPr>
        <a:xfrm>
          <a:off x="0" y="0"/>
          <a:ext cx="0" cy="0"/>
          <a:chOff x="0" y="0"/>
          <a:chExt cx="0" cy="0"/>
        </a:xfrm>
      </p:grpSpPr>
      <p:sp>
        <p:nvSpPr>
          <p:cNvPr id="223" name="Google Shape;223;p1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18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1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1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1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228" name="Shape 228"/>
        <p:cNvGrpSpPr/>
        <p:nvPr/>
      </p:nvGrpSpPr>
      <p:grpSpPr>
        <a:xfrm>
          <a:off x="0" y="0"/>
          <a:ext cx="0" cy="0"/>
          <a:chOff x="0" y="0"/>
          <a:chExt cx="0" cy="0"/>
        </a:xfrm>
      </p:grpSpPr>
      <p:sp>
        <p:nvSpPr>
          <p:cNvPr id="229" name="Google Shape;229;p18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18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1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1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1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40" name="Shape 240"/>
        <p:cNvGrpSpPr/>
        <p:nvPr/>
      </p:nvGrpSpPr>
      <p:grpSpPr>
        <a:xfrm>
          <a:off x="0" y="0"/>
          <a:ext cx="0" cy="0"/>
          <a:chOff x="0" y="0"/>
          <a:chExt cx="0" cy="0"/>
        </a:xfrm>
      </p:grpSpPr>
      <p:sp>
        <p:nvSpPr>
          <p:cNvPr id="241" name="Google Shape;241;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1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1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246" name="Shape 246"/>
        <p:cNvGrpSpPr/>
        <p:nvPr/>
      </p:nvGrpSpPr>
      <p:grpSpPr>
        <a:xfrm>
          <a:off x="0" y="0"/>
          <a:ext cx="0" cy="0"/>
          <a:chOff x="0" y="0"/>
          <a:chExt cx="0" cy="0"/>
        </a:xfrm>
      </p:grpSpPr>
      <p:sp>
        <p:nvSpPr>
          <p:cNvPr id="247" name="Google Shape;247;p15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15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9" name="Google Shape;249;p1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1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252" name="Shape 252"/>
        <p:cNvGrpSpPr/>
        <p:nvPr/>
      </p:nvGrpSpPr>
      <p:grpSpPr>
        <a:xfrm>
          <a:off x="0" y="0"/>
          <a:ext cx="0" cy="0"/>
          <a:chOff x="0" y="0"/>
          <a:chExt cx="0" cy="0"/>
        </a:xfrm>
      </p:grpSpPr>
      <p:sp>
        <p:nvSpPr>
          <p:cNvPr id="253" name="Google Shape;253;p15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4" name="Google Shape;254;p15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5" name="Google Shape;255;p1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1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258" name="Shape 258"/>
        <p:cNvGrpSpPr/>
        <p:nvPr/>
      </p:nvGrpSpPr>
      <p:grpSpPr>
        <a:xfrm>
          <a:off x="0" y="0"/>
          <a:ext cx="0" cy="0"/>
          <a:chOff x="0" y="0"/>
          <a:chExt cx="0" cy="0"/>
        </a:xfrm>
      </p:grpSpPr>
      <p:sp>
        <p:nvSpPr>
          <p:cNvPr id="259" name="Google Shape;259;p1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15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15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1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1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265" name="Shape 265"/>
        <p:cNvGrpSpPr/>
        <p:nvPr/>
      </p:nvGrpSpPr>
      <p:grpSpPr>
        <a:xfrm>
          <a:off x="0" y="0"/>
          <a:ext cx="0" cy="0"/>
          <a:chOff x="0" y="0"/>
          <a:chExt cx="0" cy="0"/>
        </a:xfrm>
      </p:grpSpPr>
      <p:sp>
        <p:nvSpPr>
          <p:cNvPr id="266" name="Google Shape;266;p15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15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15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15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0" name="Google Shape;270;p15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1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1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274" name="Shape 274"/>
        <p:cNvGrpSpPr/>
        <p:nvPr/>
      </p:nvGrpSpPr>
      <p:grpSpPr>
        <a:xfrm>
          <a:off x="0" y="0"/>
          <a:ext cx="0" cy="0"/>
          <a:chOff x="0" y="0"/>
          <a:chExt cx="0" cy="0"/>
        </a:xfrm>
      </p:grpSpPr>
      <p:sp>
        <p:nvSpPr>
          <p:cNvPr id="275" name="Google Shape;275;p1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1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1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3" name="Shape 33"/>
        <p:cNvGrpSpPr/>
        <p:nvPr/>
      </p:nvGrpSpPr>
      <p:grpSpPr>
        <a:xfrm>
          <a:off x="0" y="0"/>
          <a:ext cx="0" cy="0"/>
          <a:chOff x="0" y="0"/>
          <a:chExt cx="0" cy="0"/>
        </a:xfrm>
      </p:grpSpPr>
      <p:sp>
        <p:nvSpPr>
          <p:cNvPr id="34" name="Google Shape;34;p1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279" name="Shape 279"/>
        <p:cNvGrpSpPr/>
        <p:nvPr/>
      </p:nvGrpSpPr>
      <p:grpSpPr>
        <a:xfrm>
          <a:off x="0" y="0"/>
          <a:ext cx="0" cy="0"/>
          <a:chOff x="0" y="0"/>
          <a:chExt cx="0" cy="0"/>
        </a:xfrm>
      </p:grpSpPr>
      <p:sp>
        <p:nvSpPr>
          <p:cNvPr id="280" name="Google Shape;280;p1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1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1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283" name="Shape 283"/>
        <p:cNvGrpSpPr/>
        <p:nvPr/>
      </p:nvGrpSpPr>
      <p:grpSpPr>
        <a:xfrm>
          <a:off x="0" y="0"/>
          <a:ext cx="0" cy="0"/>
          <a:chOff x="0" y="0"/>
          <a:chExt cx="0" cy="0"/>
        </a:xfrm>
      </p:grpSpPr>
      <p:sp>
        <p:nvSpPr>
          <p:cNvPr id="284" name="Google Shape;284;p1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15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86" name="Google Shape;286;p15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7" name="Google Shape;287;p1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1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290" name="Shape 290"/>
        <p:cNvGrpSpPr/>
        <p:nvPr/>
      </p:nvGrpSpPr>
      <p:grpSpPr>
        <a:xfrm>
          <a:off x="0" y="0"/>
          <a:ext cx="0" cy="0"/>
          <a:chOff x="0" y="0"/>
          <a:chExt cx="0" cy="0"/>
        </a:xfrm>
      </p:grpSpPr>
      <p:sp>
        <p:nvSpPr>
          <p:cNvPr id="291" name="Google Shape;291;p1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160"/>
          <p:cNvSpPr/>
          <p:nvPr>
            <p:ph idx="2" type="pic"/>
          </p:nvPr>
        </p:nvSpPr>
        <p:spPr>
          <a:xfrm>
            <a:off x="5183188" y="987425"/>
            <a:ext cx="6172200" cy="4873625"/>
          </a:xfrm>
          <a:prstGeom prst="rect">
            <a:avLst/>
          </a:prstGeom>
          <a:noFill/>
          <a:ln>
            <a:noFill/>
          </a:ln>
        </p:spPr>
      </p:sp>
      <p:sp>
        <p:nvSpPr>
          <p:cNvPr id="293" name="Google Shape;293;p16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94" name="Google Shape;294;p1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1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1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297" name="Shape 297"/>
        <p:cNvGrpSpPr/>
        <p:nvPr/>
      </p:nvGrpSpPr>
      <p:grpSpPr>
        <a:xfrm>
          <a:off x="0" y="0"/>
          <a:ext cx="0" cy="0"/>
          <a:chOff x="0" y="0"/>
          <a:chExt cx="0" cy="0"/>
        </a:xfrm>
      </p:grpSpPr>
      <p:sp>
        <p:nvSpPr>
          <p:cNvPr id="298" name="Google Shape;298;p1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16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1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1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1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303" name="Shape 303"/>
        <p:cNvGrpSpPr/>
        <p:nvPr/>
      </p:nvGrpSpPr>
      <p:grpSpPr>
        <a:xfrm>
          <a:off x="0" y="0"/>
          <a:ext cx="0" cy="0"/>
          <a:chOff x="0" y="0"/>
          <a:chExt cx="0" cy="0"/>
        </a:xfrm>
      </p:grpSpPr>
      <p:sp>
        <p:nvSpPr>
          <p:cNvPr id="304" name="Google Shape;304;p16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16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1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1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1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0" name="Shape 40"/>
        <p:cNvGrpSpPr/>
        <p:nvPr/>
      </p:nvGrpSpPr>
      <p:grpSpPr>
        <a:xfrm>
          <a:off x="0" y="0"/>
          <a:ext cx="0" cy="0"/>
          <a:chOff x="0" y="0"/>
          <a:chExt cx="0" cy="0"/>
        </a:xfrm>
      </p:grpSpPr>
      <p:sp>
        <p:nvSpPr>
          <p:cNvPr id="41" name="Google Shape;41;p18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8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9" name="Shape 49"/>
        <p:cNvGrpSpPr/>
        <p:nvPr/>
      </p:nvGrpSpPr>
      <p:grpSpPr>
        <a:xfrm>
          <a:off x="0" y="0"/>
          <a:ext cx="0" cy="0"/>
          <a:chOff x="0" y="0"/>
          <a:chExt cx="0" cy="0"/>
        </a:xfrm>
      </p:grpSpPr>
      <p:sp>
        <p:nvSpPr>
          <p:cNvPr id="50" name="Google Shape;50;p1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4" name="Shape 54"/>
        <p:cNvGrpSpPr/>
        <p:nvPr/>
      </p:nvGrpSpPr>
      <p:grpSpPr>
        <a:xfrm>
          <a:off x="0" y="0"/>
          <a:ext cx="0" cy="0"/>
          <a:chOff x="0" y="0"/>
          <a:chExt cx="0" cy="0"/>
        </a:xfrm>
      </p:grpSpPr>
      <p:sp>
        <p:nvSpPr>
          <p:cNvPr id="55" name="Google Shape;55;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8" name="Shape 58"/>
        <p:cNvGrpSpPr/>
        <p:nvPr/>
      </p:nvGrpSpPr>
      <p:grpSpPr>
        <a:xfrm>
          <a:off x="0" y="0"/>
          <a:ext cx="0" cy="0"/>
          <a:chOff x="0" y="0"/>
          <a:chExt cx="0" cy="0"/>
        </a:xfrm>
      </p:grpSpPr>
      <p:sp>
        <p:nvSpPr>
          <p:cNvPr id="59" name="Google Shape;59;p1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8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5" name="Shape 65"/>
        <p:cNvGrpSpPr/>
        <p:nvPr/>
      </p:nvGrpSpPr>
      <p:grpSpPr>
        <a:xfrm>
          <a:off x="0" y="0"/>
          <a:ext cx="0" cy="0"/>
          <a:chOff x="0" y="0"/>
          <a:chExt cx="0" cy="0"/>
        </a:xfrm>
      </p:grpSpPr>
      <p:sp>
        <p:nvSpPr>
          <p:cNvPr id="66" name="Google Shape;66;p1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89"/>
          <p:cNvSpPr/>
          <p:nvPr>
            <p:ph idx="2" type="pic"/>
          </p:nvPr>
        </p:nvSpPr>
        <p:spPr>
          <a:xfrm>
            <a:off x="5183188" y="987425"/>
            <a:ext cx="6172200" cy="4873625"/>
          </a:xfrm>
          <a:prstGeom prst="rect">
            <a:avLst/>
          </a:prstGeom>
          <a:noFill/>
          <a:ln>
            <a:noFill/>
          </a:ln>
        </p:spPr>
      </p:sp>
      <p:sp>
        <p:nvSpPr>
          <p:cNvPr id="68" name="Google Shape;68;p18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5.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4.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1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1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8" name="Google Shape;238;p1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9" name="Google Shape;239;p1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3.xml"/><Relationship Id="rId3" Type="http://schemas.openxmlformats.org/officeDocument/2006/relationships/hyperlink" Target="https://hsgm.saglik.gov.tr/depo/birimler/Ruh_Sagligi_Db/yayinlarimiz/URSEP_Baski.pdf"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6.xml"/><Relationship Id="rId3" Type="http://schemas.openxmlformats.org/officeDocument/2006/relationships/image" Target="../media/image21.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7.xml"/><Relationship Id="rId3" Type="http://schemas.openxmlformats.org/officeDocument/2006/relationships/image" Target="../media/image2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8.xml"/><Relationship Id="rId3" Type="http://schemas.openxmlformats.org/officeDocument/2006/relationships/image" Target="../media/image22.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9.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2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27.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24.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25.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26.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32.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28.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31.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33.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8.xml"/><Relationship Id="rId3" Type="http://schemas.openxmlformats.org/officeDocument/2006/relationships/image" Target="../media/image34.jp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9.xml"/><Relationship Id="rId3"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0.xml"/><Relationship Id="rId3" Type="http://schemas.openxmlformats.org/officeDocument/2006/relationships/image" Target="../media/image37.jp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1.xml"/><Relationship Id="rId3" Type="http://schemas.openxmlformats.org/officeDocument/2006/relationships/image" Target="../media/image38.jp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2.xml"/><Relationship Id="rId3" Type="http://schemas.openxmlformats.org/officeDocument/2006/relationships/image" Target="../media/image35.jp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8.xml"/><Relationship Id="rId3"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9.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0.xml"/><Relationship Id="rId3"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9.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tr-TR"/>
              <a:t>TOPLUM RUH SAĞLIĞI</a:t>
            </a:r>
            <a:endParaRPr/>
          </a:p>
        </p:txBody>
      </p:sp>
      <p:sp>
        <p:nvSpPr>
          <p:cNvPr id="314" name="Google Shape;314;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tr-TR"/>
              <a:t>Dr.Emel KESİKOĞLU</a:t>
            </a:r>
            <a:endParaRPr/>
          </a:p>
          <a:p>
            <a:pPr indent="0" lvl="0" marL="0" rtl="0" algn="ctr">
              <a:lnSpc>
                <a:spcPct val="90000"/>
              </a:lnSpc>
              <a:spcBef>
                <a:spcPts val="1000"/>
              </a:spcBef>
              <a:spcAft>
                <a:spcPts val="0"/>
              </a:spcAft>
              <a:buClr>
                <a:schemeClr val="dk1"/>
              </a:buClr>
              <a:buSzPts val="2400"/>
              <a:buNone/>
            </a:pPr>
            <a:r>
              <a:rPr lang="tr-TR"/>
              <a:t>İzmir Katip Çelebi Üniversitesi Halk Sağlığı A.B.D.</a:t>
            </a:r>
            <a:endParaRPr/>
          </a:p>
        </p:txBody>
      </p:sp>
      <p:sp>
        <p:nvSpPr>
          <p:cNvPr id="315" name="Google Shape;315;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316" name="Google Shape;316;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Epidemiyolojik genel bakış</a:t>
            </a:r>
            <a:endParaRPr/>
          </a:p>
        </p:txBody>
      </p:sp>
      <p:sp>
        <p:nvSpPr>
          <p:cNvPr id="397" name="Google Shape;39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tr-TR"/>
              <a:t>Yaygınlık</a:t>
            </a:r>
            <a:endParaRPr/>
          </a:p>
          <a:p>
            <a:pPr indent="-228600" lvl="0" marL="228600" rtl="0" algn="l">
              <a:lnSpc>
                <a:spcPct val="90000"/>
              </a:lnSpc>
              <a:spcBef>
                <a:spcPts val="1000"/>
              </a:spcBef>
              <a:spcAft>
                <a:spcPts val="0"/>
              </a:spcAft>
              <a:buClr>
                <a:schemeClr val="dk1"/>
              </a:buClr>
              <a:buSzPts val="2800"/>
              <a:buChar char="•"/>
            </a:pPr>
            <a:r>
              <a:rPr lang="tr-TR"/>
              <a:t>Pandemi öncesi, 2019'da, dünyada tahmini 970 milyon insanın bir akıl hastalığıyla yaşadığı tahmin edilirken ve bunların %82'si düşük ve orta gelirli toplum kesimindeydi. </a:t>
            </a:r>
            <a:endParaRPr/>
          </a:p>
          <a:p>
            <a:pPr indent="-228600" lvl="0" marL="228600" marR="0" rtl="0" algn="l">
              <a:lnSpc>
                <a:spcPct val="90000"/>
              </a:lnSpc>
              <a:spcBef>
                <a:spcPts val="1000"/>
              </a:spcBef>
              <a:spcAft>
                <a:spcPts val="0"/>
              </a:spcAft>
              <a:buClr>
                <a:srgbClr val="000000"/>
              </a:buClr>
              <a:buSzPts val="2800"/>
              <a:buFont typeface="Arial"/>
              <a:buChar char="•"/>
            </a:pPr>
            <a:r>
              <a:rPr b="0" i="0" lang="tr-TR" sz="2800" u="none" cap="none" strike="noStrike">
                <a:solidFill>
                  <a:srgbClr val="000000"/>
                </a:solidFill>
                <a:latin typeface="Calibri"/>
                <a:ea typeface="Calibri"/>
                <a:cs typeface="Calibri"/>
                <a:sym typeface="Calibri"/>
              </a:rPr>
              <a:t>Tahminlere göre 2016'da 283 milyon kişide alkol kullanım bozukluğu, 2019'da 36 milyon kişide uyuşturucu kullanım bozukluğu, 2019'da 55 milyon kişide demans ve 50 milyon kişide epilepsi görüldü.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98" name="Google Shape;39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399" name="Google Shape;39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00" name="Google Shape;40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1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JAPONYA</a:t>
            </a:r>
            <a:endParaRPr/>
          </a:p>
        </p:txBody>
      </p:sp>
      <p:sp>
        <p:nvSpPr>
          <p:cNvPr id="1243" name="Google Shape;1243;p10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tr-TR"/>
              <a:t>Japonya ruh sağlığı yasası olan ülkelerden biridir. </a:t>
            </a:r>
            <a:endParaRPr/>
          </a:p>
          <a:p>
            <a:pPr indent="-228600" lvl="0" marL="228600" rtl="0" algn="l">
              <a:lnSpc>
                <a:spcPct val="90000"/>
              </a:lnSpc>
              <a:spcBef>
                <a:spcPts val="1000"/>
              </a:spcBef>
              <a:spcAft>
                <a:spcPts val="0"/>
              </a:spcAft>
              <a:buClr>
                <a:schemeClr val="dk1"/>
              </a:buClr>
              <a:buSzPts val="2800"/>
              <a:buChar char="•"/>
            </a:pPr>
            <a:r>
              <a:rPr b="1" lang="tr-TR"/>
              <a:t>Batı ülkelerindeki yatak sayısı azaltma yolundaki müdahalelerin tersine Japonya’da özellikle 2000’li yıllara dek psikiyatri yatağı sayısı artma eğilimi göstermiştir. </a:t>
            </a:r>
            <a:endParaRPr/>
          </a:p>
          <a:p>
            <a:pPr indent="-228600" lvl="0" marL="228600" rtl="0" algn="l">
              <a:lnSpc>
                <a:spcPct val="90000"/>
              </a:lnSpc>
              <a:spcBef>
                <a:spcPts val="1000"/>
              </a:spcBef>
              <a:spcAft>
                <a:spcPts val="0"/>
              </a:spcAft>
              <a:buClr>
                <a:schemeClr val="dk1"/>
              </a:buClr>
              <a:buSzPts val="2800"/>
              <a:buChar char="•"/>
            </a:pPr>
            <a:r>
              <a:rPr b="1" lang="tr-TR"/>
              <a:t>Birinci basamakla psikiyatrik hizmetlerin entegrasyonu zayıftır. </a:t>
            </a:r>
            <a:endParaRPr/>
          </a:p>
          <a:p>
            <a:pPr indent="-228600" lvl="0" marL="228600" rtl="0" algn="l">
              <a:lnSpc>
                <a:spcPct val="90000"/>
              </a:lnSpc>
              <a:spcBef>
                <a:spcPts val="1000"/>
              </a:spcBef>
              <a:spcAft>
                <a:spcPts val="0"/>
              </a:spcAft>
              <a:buClr>
                <a:schemeClr val="dk1"/>
              </a:buClr>
              <a:buSzPts val="2800"/>
              <a:buChar char="•"/>
            </a:pPr>
            <a:r>
              <a:rPr lang="tr-TR"/>
              <a:t>Yatarak tedavi edilmiş bir hastanın ayaktan tedavisini, ülkemizde olduğu gibi genellikle o hastane sürdürmektedir. Bu hastanelerde hastaların bekleme sürelerini uzatmakta ve muayene süresini kısaltmaktadır. Bu sorun, yataklı tedavi hizmeti vermeyen özel psikiyatri merkezlerinin kurulmasıyla çözülmeye çalışılmıştır.</a:t>
            </a:r>
            <a:endParaRPr/>
          </a:p>
        </p:txBody>
      </p:sp>
      <p:sp>
        <p:nvSpPr>
          <p:cNvPr id="1244" name="Google Shape;1244;p10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245" name="Google Shape;1245;p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246" name="Google Shape;1246;p10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10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Ülkemizde Toplum Ruh Sağlığı Tarihi</a:t>
            </a:r>
            <a:endParaRPr/>
          </a:p>
        </p:txBody>
      </p:sp>
      <p:sp>
        <p:nvSpPr>
          <p:cNvPr id="1252" name="Google Shape;1252;p1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Ülkemizde toplum ruh sağlığı alanındaki ilk uygulamalar, hastalara hastane dışında tedavi ve uyumlandırma hizmetleri ile sağlıklı kişilere koruyucu ruh sağlığı hizmetlerinin verilmesinin hedeflendiği </a:t>
            </a:r>
            <a:r>
              <a:rPr b="1" lang="tr-TR"/>
              <a:t>ruh sağlığı dispanserlerinin</a:t>
            </a:r>
            <a:r>
              <a:rPr lang="tr-TR"/>
              <a:t> kurulmasıyla başlamıştır.</a:t>
            </a:r>
            <a:endParaRPr/>
          </a:p>
          <a:p>
            <a:pPr indent="-228600" lvl="0" marL="228600" rtl="0" algn="l">
              <a:lnSpc>
                <a:spcPct val="90000"/>
              </a:lnSpc>
              <a:spcBef>
                <a:spcPts val="1000"/>
              </a:spcBef>
              <a:spcAft>
                <a:spcPts val="0"/>
              </a:spcAft>
              <a:buClr>
                <a:schemeClr val="dk1"/>
              </a:buClr>
              <a:buSzPts val="2800"/>
              <a:buChar char="•"/>
            </a:pPr>
            <a:r>
              <a:rPr lang="tr-TR"/>
              <a:t>Bu çerçevede, 1960’lı yıllarda ilk Ruh Sağlığı Dispanseri İstanbul’da Bakırköy Ruh ve Sinir Hastalıkları Hastanesi’ne bağlı olarak Aksaray’da hizmete girmiştir.</a:t>
            </a:r>
            <a:endParaRPr/>
          </a:p>
        </p:txBody>
      </p:sp>
      <p:sp>
        <p:nvSpPr>
          <p:cNvPr id="1253" name="Google Shape;1253;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254" name="Google Shape;1254;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Tükel, R., Dünden Bugüne Toplum Ruh Sağlığı Hizmetleri, </a:t>
            </a:r>
            <a:r>
              <a:rPr b="0" i="1" lang="tr-TR" sz="1200" u="none" cap="none" strike="noStrike">
                <a:solidFill>
                  <a:srgbClr val="888888"/>
                </a:solidFill>
                <a:latin typeface="Calibri"/>
                <a:ea typeface="Calibri"/>
                <a:cs typeface="Calibri"/>
                <a:sym typeface="Calibri"/>
              </a:rPr>
              <a:t>Mayıs - Haziran 2020 Cilt: 35 Sayı: 3 Toplum Ve Hekı̇m </a:t>
            </a:r>
            <a:endParaRPr/>
          </a:p>
        </p:txBody>
      </p:sp>
      <p:sp>
        <p:nvSpPr>
          <p:cNvPr id="1255" name="Google Shape;1255;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Ülkemizde Toplum Ruh Sağlığı Tarihi</a:t>
            </a:r>
            <a:endParaRPr/>
          </a:p>
        </p:txBody>
      </p:sp>
      <p:sp>
        <p:nvSpPr>
          <p:cNvPr id="1261" name="Google Shape;1261;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Toplum ruh sağlığı hastaneleri açısından ikinci uygulama alanı gündüz hastanelerinin açılması olmuştur. </a:t>
            </a:r>
            <a:endParaRPr/>
          </a:p>
          <a:p>
            <a:pPr indent="-228600" lvl="0" marL="228600" rtl="0" algn="l">
              <a:lnSpc>
                <a:spcPct val="90000"/>
              </a:lnSpc>
              <a:spcBef>
                <a:spcPts val="1000"/>
              </a:spcBef>
              <a:spcAft>
                <a:spcPts val="0"/>
              </a:spcAft>
              <a:buClr>
                <a:schemeClr val="dk1"/>
              </a:buClr>
              <a:buSzPts val="2800"/>
              <a:buChar char="•"/>
            </a:pPr>
            <a:r>
              <a:rPr lang="tr-TR"/>
              <a:t>İlk kez 1970’de, Bakırköy Ruh ve Sinir Hastalıkları Hastanesi’ne bağlı olarak Bakırköy’de açılmıştır.</a:t>
            </a:r>
            <a:endParaRPr/>
          </a:p>
          <a:p>
            <a:pPr indent="-228600" lvl="0" marL="228600" rtl="0" algn="l">
              <a:lnSpc>
                <a:spcPct val="90000"/>
              </a:lnSpc>
              <a:spcBef>
                <a:spcPts val="1000"/>
              </a:spcBef>
              <a:spcAft>
                <a:spcPts val="0"/>
              </a:spcAft>
              <a:buClr>
                <a:schemeClr val="dk1"/>
              </a:buClr>
              <a:buSzPts val="2800"/>
              <a:buChar char="•"/>
            </a:pPr>
            <a:r>
              <a:rPr lang="tr-TR"/>
              <a:t>Türkiye’de gündüz hastaneleri farklı tarihlerde çeşitli kurumlarda açılmış olmakla birlikte süreklilikleri sağlanamamış, bir kısmı toplum ruh sağlığı merkezlerine dönüştürülürken diğerleri kapatılmıştır.</a:t>
            </a:r>
            <a:endParaRPr/>
          </a:p>
          <a:p>
            <a:pPr indent="0" lvl="0" marL="0" rtl="0" algn="l">
              <a:lnSpc>
                <a:spcPct val="90000"/>
              </a:lnSpc>
              <a:spcBef>
                <a:spcPts val="1000"/>
              </a:spcBef>
              <a:spcAft>
                <a:spcPts val="0"/>
              </a:spcAft>
              <a:buClr>
                <a:schemeClr val="dk1"/>
              </a:buClr>
              <a:buSzPts val="2800"/>
              <a:buNone/>
            </a:pPr>
            <a:r>
              <a:t/>
            </a:r>
            <a:endParaRPr/>
          </a:p>
        </p:txBody>
      </p:sp>
      <p:sp>
        <p:nvSpPr>
          <p:cNvPr id="1262" name="Google Shape;1262;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263" name="Google Shape;1263;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Tükel, R., Dünden Bugüne Toplum Ruh Sağlığı Hizmetleri, </a:t>
            </a:r>
            <a:r>
              <a:rPr b="0" i="1" lang="tr-TR" sz="1200" u="none" cap="none" strike="noStrike">
                <a:solidFill>
                  <a:srgbClr val="888888"/>
                </a:solidFill>
                <a:latin typeface="Calibri"/>
                <a:ea typeface="Calibri"/>
                <a:cs typeface="Calibri"/>
                <a:sym typeface="Calibri"/>
              </a:rPr>
              <a:t>Mayıs - Haziran 2020 Cilt: 35 Sayı: 3 Toplum Ve Hekı̇m </a:t>
            </a:r>
            <a:endParaRPr/>
          </a:p>
        </p:txBody>
      </p:sp>
      <p:sp>
        <p:nvSpPr>
          <p:cNvPr id="1264" name="Google Shape;1264;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10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Türkiye</a:t>
            </a:r>
            <a:endParaRPr/>
          </a:p>
        </p:txBody>
      </p:sp>
      <p:sp>
        <p:nvSpPr>
          <p:cNvPr id="1270" name="Google Shape;1270;p10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Türkiye’deki mevcut durum düşünüldüğünde karma modelin hakim olduğu, ancak son dönemdeki gelişmeler göz önünde bulundurulduğunda ise </a:t>
            </a:r>
            <a:r>
              <a:rPr b="1" lang="tr-TR"/>
              <a:t>Toplum Temelli Model’e </a:t>
            </a:r>
            <a:r>
              <a:rPr lang="tr-TR"/>
              <a:t>doğru bir eğilim olduğu görülmektedir. Bu nedenle günümüzde Sağlık Bakanlığı tarafından, ülkemizde toplum temelli ruh sağlığı hizmetleri modeli geliştirme çalışmalarına başlanmıştır.</a:t>
            </a:r>
            <a:endParaRPr/>
          </a:p>
        </p:txBody>
      </p:sp>
      <p:sp>
        <p:nvSpPr>
          <p:cNvPr id="1271" name="Google Shape;1271;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272" name="Google Shape;1272;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273" name="Google Shape;1273;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Türkiye</a:t>
            </a:r>
            <a:endParaRPr/>
          </a:p>
        </p:txBody>
      </p:sp>
      <p:sp>
        <p:nvSpPr>
          <p:cNvPr id="1279" name="Google Shape;1279;p10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Ülkemizdeki kurumların işlevleri göz önüne alındığında ruh sağlığı alanında verilen hizmetleri </a:t>
            </a:r>
            <a:r>
              <a:rPr b="1" lang="tr-TR"/>
              <a:t>üç grupta </a:t>
            </a:r>
            <a:r>
              <a:rPr lang="tr-TR"/>
              <a:t>sınıflamak mümkündür.</a:t>
            </a:r>
            <a:endParaRPr/>
          </a:p>
          <a:p>
            <a:pPr indent="-228600" lvl="0" marL="228600" rtl="0" algn="just">
              <a:lnSpc>
                <a:spcPct val="90000"/>
              </a:lnSpc>
              <a:spcBef>
                <a:spcPts val="1000"/>
              </a:spcBef>
              <a:spcAft>
                <a:spcPts val="0"/>
              </a:spcAft>
              <a:buClr>
                <a:schemeClr val="dk1"/>
              </a:buClr>
              <a:buSzPts val="2800"/>
              <a:buChar char="•"/>
            </a:pPr>
            <a:r>
              <a:rPr lang="tr-TR"/>
              <a:t> Bunlardan; </a:t>
            </a:r>
            <a:endParaRPr/>
          </a:p>
          <a:p>
            <a:pPr indent="-228600" lvl="0" marL="228600" rtl="0" algn="just">
              <a:lnSpc>
                <a:spcPct val="90000"/>
              </a:lnSpc>
              <a:spcBef>
                <a:spcPts val="1000"/>
              </a:spcBef>
              <a:spcAft>
                <a:spcPts val="0"/>
              </a:spcAft>
              <a:buClr>
                <a:schemeClr val="dk1"/>
              </a:buClr>
              <a:buSzPts val="2800"/>
              <a:buChar char="•"/>
            </a:pPr>
            <a:r>
              <a:rPr b="1" lang="tr-TR"/>
              <a:t>Birincisi</a:t>
            </a:r>
            <a:r>
              <a:rPr lang="tr-TR"/>
              <a:t> ruh sağlığı hastalarına verilen poliklinik hizmetleri, yataklı tedavi hizmetleri, bakım evleri/korumalı evler gibi hizmetleri kapsamaktadır. </a:t>
            </a:r>
            <a:endParaRPr/>
          </a:p>
        </p:txBody>
      </p:sp>
      <p:sp>
        <p:nvSpPr>
          <p:cNvPr id="1280" name="Google Shape;1280;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281" name="Google Shape;1281;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282" name="Google Shape;1282;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sp>
        <p:nvSpPr>
          <p:cNvPr id="1287" name="Google Shape;1287;p10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Türkiye</a:t>
            </a:r>
            <a:endParaRPr/>
          </a:p>
        </p:txBody>
      </p:sp>
      <p:sp>
        <p:nvSpPr>
          <p:cNvPr id="1288" name="Google Shape;1288;p10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00000"/>
              </a:buClr>
              <a:buSzPts val="2800"/>
              <a:buChar char="•"/>
            </a:pPr>
            <a:r>
              <a:rPr b="1" i="0" lang="tr-TR" sz="2800" u="none" cap="none" strike="noStrike">
                <a:solidFill>
                  <a:srgbClr val="000000"/>
                </a:solidFill>
                <a:latin typeface="Calibri"/>
                <a:ea typeface="Calibri"/>
                <a:cs typeface="Calibri"/>
                <a:sym typeface="Calibri"/>
              </a:rPr>
              <a:t>İkinci</a:t>
            </a:r>
            <a:r>
              <a:rPr b="0" i="0" lang="tr-TR" sz="2800" u="none" cap="none" strike="noStrike">
                <a:solidFill>
                  <a:srgbClr val="000000"/>
                </a:solidFill>
                <a:latin typeface="Calibri"/>
                <a:ea typeface="Calibri"/>
                <a:cs typeface="Calibri"/>
                <a:sym typeface="Calibri"/>
              </a:rPr>
              <a:t> grupta hasta olmayan kişilere verilen ruh sağlığı ile ilgili hizmetler yer almaktadır. Örnek olarak; şiddete uğramış kadınlara yönelik hizmetler, çocuğun ruhsal gelişimi ve ebeveynlikle ilgili hizmetler ve sürücü davranışlarını geliştirmeye yönelik hizmetler verilebilir. </a:t>
            </a:r>
            <a:endParaRPr/>
          </a:p>
          <a:p>
            <a:pPr indent="-228600" lvl="0" marL="228600" rtl="0" algn="just">
              <a:lnSpc>
                <a:spcPct val="90000"/>
              </a:lnSpc>
              <a:spcBef>
                <a:spcPts val="1000"/>
              </a:spcBef>
              <a:spcAft>
                <a:spcPts val="0"/>
              </a:spcAft>
              <a:buClr>
                <a:srgbClr val="000000"/>
              </a:buClr>
              <a:buSzPts val="2800"/>
              <a:buChar char="•"/>
            </a:pPr>
            <a:r>
              <a:rPr b="1" i="0" lang="tr-TR" sz="2800" u="none" cap="none" strike="noStrike">
                <a:solidFill>
                  <a:srgbClr val="000000"/>
                </a:solidFill>
                <a:latin typeface="Calibri"/>
                <a:ea typeface="Calibri"/>
                <a:cs typeface="Calibri"/>
                <a:sym typeface="Calibri"/>
              </a:rPr>
              <a:t>Üçüncü</a:t>
            </a:r>
            <a:r>
              <a:rPr b="0" i="0" lang="tr-TR" sz="2800" u="none" cap="none" strike="noStrike">
                <a:solidFill>
                  <a:srgbClr val="000000"/>
                </a:solidFill>
                <a:latin typeface="Calibri"/>
                <a:ea typeface="Calibri"/>
                <a:cs typeface="Calibri"/>
                <a:sym typeface="Calibri"/>
              </a:rPr>
              <a:t> grupta ise ruh sağlığı alanıyla ilgili genel veya kurumsal faaliyetler altında yer alan hizmetler yer almakta olup; bu hizmetlere, adli tıp, denetimli serbestlik, medya ve internetin etkileri gibi hizmetler örnek olarak verilebilir.</a:t>
            </a:r>
            <a:endParaRPr/>
          </a:p>
        </p:txBody>
      </p:sp>
      <p:sp>
        <p:nvSpPr>
          <p:cNvPr id="1289" name="Google Shape;1289;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290" name="Google Shape;1290;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291" name="Google Shape;1291;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7000"/>
              </a:lnSpc>
              <a:spcBef>
                <a:spcPts val="0"/>
              </a:spcBef>
              <a:spcAft>
                <a:spcPts val="0"/>
              </a:spcAft>
              <a:buNone/>
            </a:pPr>
            <a:r>
              <a:rPr lang="tr-TR" sz="1200">
                <a:solidFill>
                  <a:srgbClr val="222222"/>
                </a:solidFill>
              </a:rPr>
              <a:t>Çiçekoğlu, P., &amp; Duran, S. (2018). Dünyada ve Türkiye’de toplum temelli koruyucu ruh sağlığı hizmetleri. </a:t>
            </a:r>
            <a:r>
              <a:rPr i="1" lang="tr-TR" sz="1200">
                <a:solidFill>
                  <a:srgbClr val="222222"/>
                </a:solidFill>
              </a:rPr>
              <a:t>Ünsal Barlas G, editör. Toplum Ruh Sağlığı Hemşireliği. Ankara: Türkiye Klinikleri</a:t>
            </a:r>
            <a:r>
              <a:rPr lang="tr-TR" sz="1200">
                <a:solidFill>
                  <a:srgbClr val="222222"/>
                </a:solidFill>
              </a:rPr>
              <a:t>.</a:t>
            </a:r>
            <a:endParaRPr sz="1600"/>
          </a:p>
          <a:p>
            <a:pPr indent="0" lvl="0" marL="0" rtl="0" algn="ctr">
              <a:spcBef>
                <a:spcPts val="800"/>
              </a:spcBef>
              <a:spcAft>
                <a:spcPts val="0"/>
              </a:spcAft>
              <a:buNone/>
            </a:pPr>
            <a:r>
              <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Türkiye</a:t>
            </a:r>
            <a:endParaRPr/>
          </a:p>
        </p:txBody>
      </p:sp>
      <p:sp>
        <p:nvSpPr>
          <p:cNvPr id="1297" name="Google Shape;1297;p1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Ülkemizde ruh sağlığı alanında son on yıl içinde gerçekleşen en önemli gelişmelerden birisi, toplum temelli ruh sağlığı anlayışının resmi çevrelerce benimsenmesi olmuştur. </a:t>
            </a:r>
            <a:endParaRPr/>
          </a:p>
          <a:p>
            <a:pPr indent="-228600" lvl="0" marL="228600" rtl="0" algn="just">
              <a:lnSpc>
                <a:spcPct val="90000"/>
              </a:lnSpc>
              <a:spcBef>
                <a:spcPts val="1000"/>
              </a:spcBef>
              <a:spcAft>
                <a:spcPts val="0"/>
              </a:spcAft>
              <a:buClr>
                <a:schemeClr val="dk1"/>
              </a:buClr>
              <a:buSzPts val="2800"/>
              <a:buChar char="•"/>
            </a:pPr>
            <a:r>
              <a:rPr lang="tr-TR"/>
              <a:t>Ruh sağlığı hizmetlerinin geliştirilmesi ve hizmet sunum şeklinin değiştirilmesi için, </a:t>
            </a:r>
            <a:r>
              <a:rPr b="1" lang="tr-TR"/>
              <a:t>2006 yılında Ulusal Ruh Sağlığı Politikası </a:t>
            </a:r>
            <a:r>
              <a:rPr lang="tr-TR"/>
              <a:t>oluşturularak çalışmalara hız verilmiştir.</a:t>
            </a:r>
            <a:endParaRPr/>
          </a:p>
        </p:txBody>
      </p:sp>
      <p:sp>
        <p:nvSpPr>
          <p:cNvPr id="1298" name="Google Shape;1298;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299" name="Google Shape;1299;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300" name="Google Shape;1300;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69850" lvl="0" marL="0" marR="0" rtl="0" algn="l">
              <a:lnSpc>
                <a:spcPct val="150000"/>
              </a:lnSpc>
              <a:spcBef>
                <a:spcPts val="0"/>
              </a:spcBef>
              <a:spcAft>
                <a:spcPts val="0"/>
              </a:spcAft>
              <a:buClr>
                <a:srgbClr val="212529"/>
              </a:buClr>
              <a:buSzPts val="1100"/>
              <a:buFont typeface="Arial"/>
              <a:buChar char="•"/>
            </a:pPr>
            <a:r>
              <a:rPr b="0" i="0" lang="tr-TR" sz="1100" u="none" cap="none" strike="noStrike">
                <a:solidFill>
                  <a:srgbClr val="212529"/>
                </a:solidFill>
                <a:latin typeface="Calibri"/>
                <a:ea typeface="Calibri"/>
                <a:cs typeface="Calibri"/>
                <a:sym typeface="Calibri"/>
              </a:rPr>
              <a:t>Ulusal Ruh Sağlığı Eylem Planı (2020-2023)</a:t>
            </a:r>
            <a:endParaRPr b="0" i="0" sz="1100" u="none" cap="none" strike="noStrike">
              <a:solidFill>
                <a:srgbClr val="000000"/>
              </a:solidFill>
              <a:latin typeface="Calibri"/>
              <a:ea typeface="Calibri"/>
              <a:cs typeface="Calibri"/>
              <a:sym typeface="Calibri"/>
            </a:endParaRPr>
          </a:p>
          <a:p>
            <a:pPr indent="0" lvl="0" marL="0" rtl="0" algn="ctr">
              <a:spcBef>
                <a:spcPts val="800"/>
              </a:spcBef>
              <a:spcAft>
                <a:spcPts val="0"/>
              </a:spcAft>
              <a:buNone/>
            </a:pPr>
            <a:r>
              <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10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Türkiye</a:t>
            </a:r>
            <a:endParaRPr/>
          </a:p>
        </p:txBody>
      </p:sp>
      <p:sp>
        <p:nvSpPr>
          <p:cNvPr id="1306" name="Google Shape;1306;p10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Sağlık Bakanlığı tarafından </a:t>
            </a:r>
            <a:r>
              <a:rPr b="1" lang="tr-TR"/>
              <a:t>2006 yılında </a:t>
            </a:r>
            <a:r>
              <a:rPr lang="tr-TR"/>
              <a:t>yayımlanan Türkiye Cumhuriyeti Ruh Sağlığı Politikası metninde ruh sağlığı hizmetlerinin iyileştirilmesi için; ruh sağlığı sisteminin </a:t>
            </a:r>
            <a:r>
              <a:rPr b="1" lang="tr-TR"/>
              <a:t>toplum temelli </a:t>
            </a:r>
            <a:r>
              <a:rPr lang="tr-TR"/>
              <a:t>olması, genel sağlık sistemine ve birinci basamak sağlık hizmetlerine entegre edilmesi, toplum temelli rehabilitasyon çalışmalarının yapılması, ruh sağlığı hizmetlerinin kalitesinin arttırılması, ruh sağlığı alanı ile ilgili yasaların çıkarılması, damgalamaya karşı hasta haklarının savunulması, ruh sağlığı alanında eğitim, araştırma ve insan gücünün arttırılması gibi konulara yer verilmiştir.</a:t>
            </a:r>
            <a:endParaRPr/>
          </a:p>
        </p:txBody>
      </p:sp>
      <p:sp>
        <p:nvSpPr>
          <p:cNvPr id="1307" name="Google Shape;1307;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308" name="Google Shape;1308;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309" name="Google Shape;1309;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69850" lvl="0" marL="0" marR="0" rtl="0" algn="l">
              <a:lnSpc>
                <a:spcPct val="150000"/>
              </a:lnSpc>
              <a:spcBef>
                <a:spcPts val="0"/>
              </a:spcBef>
              <a:spcAft>
                <a:spcPts val="0"/>
              </a:spcAft>
              <a:buClr>
                <a:srgbClr val="212529"/>
              </a:buClr>
              <a:buSzPts val="1100"/>
              <a:buFont typeface="Arial"/>
              <a:buChar char="•"/>
            </a:pPr>
            <a:r>
              <a:rPr b="0" i="0" lang="tr-TR" sz="1100" u="none" cap="none" strike="noStrike">
                <a:solidFill>
                  <a:srgbClr val="212529"/>
                </a:solidFill>
                <a:latin typeface="Calibri"/>
                <a:ea typeface="Calibri"/>
                <a:cs typeface="Calibri"/>
                <a:sym typeface="Calibri"/>
              </a:rPr>
              <a:t>Ulusal Ruh Sağlığı Eylem Planı (2020-2023)</a:t>
            </a:r>
            <a:endParaRPr b="0" i="0" sz="1100" u="none" cap="none" strike="noStrike">
              <a:solidFill>
                <a:srgbClr val="000000"/>
              </a:solidFill>
              <a:latin typeface="Calibri"/>
              <a:ea typeface="Calibri"/>
              <a:cs typeface="Calibri"/>
              <a:sym typeface="Calibri"/>
            </a:endParaRPr>
          </a:p>
          <a:p>
            <a:pPr indent="0" lvl="0" marL="0" rtl="0" algn="ctr">
              <a:spcBef>
                <a:spcPts val="800"/>
              </a:spcBef>
              <a:spcAft>
                <a:spcPts val="0"/>
              </a:spcAft>
              <a:buNone/>
            </a:pPr>
            <a:r>
              <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10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Türkiye</a:t>
            </a:r>
            <a:endParaRPr/>
          </a:p>
        </p:txBody>
      </p:sp>
      <p:sp>
        <p:nvSpPr>
          <p:cNvPr id="1315" name="Google Shape;1315;p10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Ruh sağlığı politikasının yayımlanmasından sonra, toplum temelli ruh sağlığı hizmetlerine geçileceğinin ifade edildiği bir Ulusal Ruh Sağlığı Eylem Planı (2011) oluşturulmuştur. </a:t>
            </a:r>
            <a:endParaRPr/>
          </a:p>
          <a:p>
            <a:pPr indent="-228600" lvl="0" marL="228600" rtl="0" algn="just">
              <a:lnSpc>
                <a:spcPct val="90000"/>
              </a:lnSpc>
              <a:spcBef>
                <a:spcPts val="1000"/>
              </a:spcBef>
              <a:spcAft>
                <a:spcPts val="0"/>
              </a:spcAft>
              <a:buClr>
                <a:schemeClr val="dk1"/>
              </a:buClr>
              <a:buSzPts val="2800"/>
              <a:buChar char="•"/>
            </a:pPr>
            <a:r>
              <a:rPr lang="tr-TR"/>
              <a:t>İlgili Planda ruh sağlığı alanında 2023 yılına kadar gerçekleştirilecek temel hedef ve stratejiler belirlenmiştir. </a:t>
            </a:r>
            <a:endParaRPr/>
          </a:p>
        </p:txBody>
      </p:sp>
      <p:sp>
        <p:nvSpPr>
          <p:cNvPr id="1316" name="Google Shape;1316;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317" name="Google Shape;1317;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318" name="Google Shape;1318;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69850" lvl="0" marL="0" marR="0" rtl="0" algn="l">
              <a:lnSpc>
                <a:spcPct val="150000"/>
              </a:lnSpc>
              <a:spcBef>
                <a:spcPts val="0"/>
              </a:spcBef>
              <a:spcAft>
                <a:spcPts val="0"/>
              </a:spcAft>
              <a:buClr>
                <a:srgbClr val="212529"/>
              </a:buClr>
              <a:buSzPts val="1100"/>
              <a:buFont typeface="Arial"/>
              <a:buChar char="•"/>
            </a:pPr>
            <a:r>
              <a:rPr b="0" i="0" lang="tr-TR" sz="1100" u="none" cap="none" strike="noStrike">
                <a:solidFill>
                  <a:srgbClr val="212529"/>
                </a:solidFill>
                <a:latin typeface="Calibri"/>
                <a:ea typeface="Calibri"/>
                <a:cs typeface="Calibri"/>
                <a:sym typeface="Calibri"/>
              </a:rPr>
              <a:t>Ulusal Ruh Sağlığı Eylem Planı (2020-2023)</a:t>
            </a:r>
            <a:endParaRPr b="0" i="0" sz="1100" u="none" cap="none" strike="noStrike">
              <a:solidFill>
                <a:srgbClr val="000000"/>
              </a:solidFill>
              <a:latin typeface="Calibri"/>
              <a:ea typeface="Calibri"/>
              <a:cs typeface="Calibri"/>
              <a:sym typeface="Calibri"/>
            </a:endParaRPr>
          </a:p>
          <a:p>
            <a:pPr indent="0" lvl="0" marL="0" rtl="0" algn="ctr">
              <a:spcBef>
                <a:spcPts val="800"/>
              </a:spcBef>
              <a:spcAft>
                <a:spcPts val="0"/>
              </a:spcAft>
              <a:buNone/>
            </a:pPr>
            <a:r>
              <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10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Türkiye</a:t>
            </a:r>
            <a:endParaRPr/>
          </a:p>
        </p:txBody>
      </p:sp>
      <p:sp>
        <p:nvSpPr>
          <p:cNvPr id="1324" name="Google Shape;1324;p10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00000"/>
              </a:buClr>
              <a:buSzPts val="2800"/>
              <a:buChar char="•"/>
            </a:pPr>
            <a:r>
              <a:rPr b="0" i="0" lang="tr-TR" sz="2800" u="none" cap="none" strike="noStrike">
                <a:solidFill>
                  <a:srgbClr val="000000"/>
                </a:solidFill>
                <a:latin typeface="Calibri"/>
                <a:ea typeface="Calibri"/>
                <a:cs typeface="Calibri"/>
                <a:sym typeface="Calibri"/>
              </a:rPr>
              <a:t>Ruh sağlığı alanında hizmet sunan kurumlar arasında eşgüdümün sağlanması, ağır ruhsal bozukluğu olan bireylerin tüm ihtiyaçlarını karşılayabilecek bütüncül bir ruh sağlığı sisteminin kurulması, ruh sağlığı alanında çalışan personel sayısını ve niteliğinin arttırılması, verilen hizmetlerin kalitesinin geliştirilmesi, ruh sağlığının korunması ve geliştirilmesi için kadınlara ve çocuklara yönelik hizmetlerin arttırılması, ruh sağlığı alanında yasal düzenlemelerin yapılması temel hedefler olarak belirlenmiştir.</a:t>
            </a:r>
            <a:endParaRPr/>
          </a:p>
        </p:txBody>
      </p:sp>
      <p:sp>
        <p:nvSpPr>
          <p:cNvPr id="1325" name="Google Shape;1325;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326" name="Google Shape;1326;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327" name="Google Shape;1327;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11"/>
          <p:cNvPicPr preferRelativeResize="0"/>
          <p:nvPr>
            <p:ph idx="1" type="body"/>
          </p:nvPr>
        </p:nvPicPr>
        <p:blipFill rotWithShape="1">
          <a:blip r:embed="rId3">
            <a:alphaModFix/>
          </a:blip>
          <a:srcRect b="0" l="0" r="0" t="0"/>
          <a:stretch/>
        </p:blipFill>
        <p:spPr>
          <a:xfrm>
            <a:off x="1288870" y="365126"/>
            <a:ext cx="9048204" cy="5811838"/>
          </a:xfrm>
          <a:prstGeom prst="rect">
            <a:avLst/>
          </a:prstGeom>
          <a:noFill/>
          <a:ln>
            <a:noFill/>
          </a:ln>
        </p:spPr>
      </p:pic>
      <p:sp>
        <p:nvSpPr>
          <p:cNvPr id="407" name="Google Shape;40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408" name="Google Shape;40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tr-TR"/>
              <a:t>World Mental Heath Rapor-2022</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Türkiye</a:t>
            </a:r>
            <a:endParaRPr/>
          </a:p>
        </p:txBody>
      </p:sp>
      <p:sp>
        <p:nvSpPr>
          <p:cNvPr id="1333" name="Google Shape;1333;p1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Yeni yapılanmaya göre Ruh ve Sinir Hastalıkları Hastanesi’nin yatak sayılarının azaltılması, yeni açılacak yatakların toplum temelli modele uygun olarak genel hastaneler içinde açılması, nüfusu 100.000 ve üzeri olan her yerleşim alanına bir tane olmak üzere toplam 236 adet </a:t>
            </a:r>
            <a:r>
              <a:rPr b="1" lang="tr-TR"/>
              <a:t>TRSM</a:t>
            </a:r>
            <a:r>
              <a:rPr lang="tr-TR"/>
              <a:t> açılması planlanmıştır (Sağlık Bakanlığı, 2006: 70). </a:t>
            </a:r>
            <a:endParaRPr/>
          </a:p>
          <a:p>
            <a:pPr indent="-228600" lvl="0" marL="228600" rtl="0" algn="just">
              <a:lnSpc>
                <a:spcPct val="90000"/>
              </a:lnSpc>
              <a:spcBef>
                <a:spcPts val="1000"/>
              </a:spcBef>
              <a:spcAft>
                <a:spcPts val="0"/>
              </a:spcAft>
              <a:buClr>
                <a:schemeClr val="dk1"/>
              </a:buClr>
              <a:buSzPts val="2800"/>
              <a:buChar char="•"/>
            </a:pPr>
            <a:r>
              <a:rPr lang="tr-TR"/>
              <a:t>Bu kapsamda toplum temelli hizmetlerin geliştirilmesi amacıyla ülke 29 sağlık bölgesine ayrılarak bölgedeki hasta yatakları dahil tüm sağlık hizmetlerinin yeniden yapılandırılması amaçlanmıştır. </a:t>
            </a:r>
            <a:endParaRPr/>
          </a:p>
        </p:txBody>
      </p:sp>
      <p:sp>
        <p:nvSpPr>
          <p:cNvPr id="1334" name="Google Shape;1334;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335" name="Google Shape;1335;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336" name="Google Shape;1336;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69850" lvl="0" marL="0" marR="0" rtl="0" algn="l">
              <a:lnSpc>
                <a:spcPct val="150000"/>
              </a:lnSpc>
              <a:spcBef>
                <a:spcPts val="0"/>
              </a:spcBef>
              <a:spcAft>
                <a:spcPts val="0"/>
              </a:spcAft>
              <a:buClr>
                <a:srgbClr val="212529"/>
              </a:buClr>
              <a:buSzPts val="1100"/>
              <a:buFont typeface="Arial"/>
              <a:buChar char="•"/>
            </a:pPr>
            <a:r>
              <a:rPr b="0" i="0" lang="tr-TR" sz="1100" u="none" cap="none" strike="noStrike">
                <a:solidFill>
                  <a:srgbClr val="212529"/>
                </a:solidFill>
                <a:latin typeface="Calibri"/>
                <a:ea typeface="Calibri"/>
                <a:cs typeface="Calibri"/>
                <a:sym typeface="Calibri"/>
              </a:rPr>
              <a:t>Ulusal Ruh Sağlığı Eylem Planı (2020-2023)</a:t>
            </a:r>
            <a:endParaRPr b="0" i="0" sz="1100" u="none" cap="none" strike="noStrike">
              <a:solidFill>
                <a:srgbClr val="000000"/>
              </a:solidFill>
              <a:latin typeface="Calibri"/>
              <a:ea typeface="Calibri"/>
              <a:cs typeface="Calibri"/>
              <a:sym typeface="Calibri"/>
            </a:endParaRPr>
          </a:p>
          <a:p>
            <a:pPr indent="0" lvl="0" marL="0" rtl="0" algn="ctr">
              <a:spcBef>
                <a:spcPts val="800"/>
              </a:spcBef>
              <a:spcAft>
                <a:spcPts val="0"/>
              </a:spcAft>
              <a:buNone/>
            </a:pPr>
            <a:r>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1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Türkiye</a:t>
            </a:r>
            <a:endParaRPr/>
          </a:p>
        </p:txBody>
      </p:sp>
      <p:sp>
        <p:nvSpPr>
          <p:cNvPr id="1342" name="Google Shape;1342;p1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Gelişmelere paralel olarak yayımlanan Toplum Ruh Sağlığı Merkezleri (TRSM) Yönergesi ile ülkenin planlanan bölgelerinde Toplum Ruh Sağlığı Merkezleri açılmaya başlanmıştır (Sağlık Bakanlığı. Toplum Ruh Sağlığı Merkezleri Hakkında Yönerge, 2011). </a:t>
            </a:r>
            <a:endParaRPr/>
          </a:p>
          <a:p>
            <a:pPr indent="-228600" lvl="0" marL="228600" rtl="0" algn="just">
              <a:lnSpc>
                <a:spcPct val="90000"/>
              </a:lnSpc>
              <a:spcBef>
                <a:spcPts val="1000"/>
              </a:spcBef>
              <a:spcAft>
                <a:spcPts val="0"/>
              </a:spcAft>
              <a:buClr>
                <a:schemeClr val="dk1"/>
              </a:buClr>
              <a:buSzPts val="2800"/>
              <a:buChar char="•"/>
            </a:pPr>
            <a:r>
              <a:rPr lang="tr-TR"/>
              <a:t>Türkiye’de Mayıs 2008’ de Bolu’da ilk TRSM’ açılmıştır.</a:t>
            </a:r>
            <a:endParaRPr/>
          </a:p>
        </p:txBody>
      </p:sp>
      <p:sp>
        <p:nvSpPr>
          <p:cNvPr id="1343" name="Google Shape;1343;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344" name="Google Shape;1344;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345" name="Google Shape;1345;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69850" lvl="0" marL="0" marR="0" rtl="0" algn="l">
              <a:lnSpc>
                <a:spcPct val="150000"/>
              </a:lnSpc>
              <a:spcBef>
                <a:spcPts val="0"/>
              </a:spcBef>
              <a:spcAft>
                <a:spcPts val="0"/>
              </a:spcAft>
              <a:buClr>
                <a:srgbClr val="212529"/>
              </a:buClr>
              <a:buSzPts val="1100"/>
              <a:buFont typeface="Arial"/>
              <a:buChar char="•"/>
            </a:pPr>
            <a:r>
              <a:rPr b="0" i="0" lang="tr-TR" sz="1100" u="none" cap="none" strike="noStrike">
                <a:solidFill>
                  <a:srgbClr val="212529"/>
                </a:solidFill>
                <a:latin typeface="Calibri"/>
                <a:ea typeface="Calibri"/>
                <a:cs typeface="Calibri"/>
                <a:sym typeface="Calibri"/>
              </a:rPr>
              <a:t>Ulusal Ruh Sağlığı Eylem Planı (2020-2023)</a:t>
            </a:r>
            <a:endParaRPr b="0" i="0" sz="1100" u="none" cap="none" strike="noStrike">
              <a:solidFill>
                <a:srgbClr val="000000"/>
              </a:solidFill>
              <a:latin typeface="Calibri"/>
              <a:ea typeface="Calibri"/>
              <a:cs typeface="Calibri"/>
              <a:sym typeface="Calibri"/>
            </a:endParaRPr>
          </a:p>
          <a:p>
            <a:pPr indent="0" lvl="0" marL="0" rtl="0" algn="ctr">
              <a:spcBef>
                <a:spcPts val="800"/>
              </a:spcBef>
              <a:spcAft>
                <a:spcPts val="0"/>
              </a:spcAft>
              <a:buNone/>
            </a:pPr>
            <a:r>
              <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1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TRSM’nin Amacı</a:t>
            </a:r>
            <a:endParaRPr/>
          </a:p>
        </p:txBody>
      </p:sp>
      <p:sp>
        <p:nvSpPr>
          <p:cNvPr id="1351" name="Google Shape;1351;p1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TRSM’ler, ilgili coğrafi bölgedeki ciddi ruhsal hastalığı olan bireylerin ve ailelerin bilgilendirildiği, ayaktan tedavilerin yapıldığı ve takip edildiği, ruhsal eğitim, uğraş tedavisi, grup veya bireysel tedavi gibi tedavilerin uygulandığı, böylece toplum içinde yaşama becerilerinin artırılmasını hedefleyen, psikiyatri klinikleri ile ilişki içinde çalışan ve gerektiğinde hareketli ekiple hastanın yaşadığı yerde takibini yapan birimler olarak tanımlanmıştır.</a:t>
            </a:r>
            <a:endParaRPr/>
          </a:p>
        </p:txBody>
      </p:sp>
      <p:sp>
        <p:nvSpPr>
          <p:cNvPr id="1352" name="Google Shape;1352;p1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353" name="Google Shape;1353;p1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354" name="Google Shape;1354;p1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TRSM’de</a:t>
            </a:r>
            <a:endParaRPr/>
          </a:p>
        </p:txBody>
      </p:sp>
      <p:sp>
        <p:nvSpPr>
          <p:cNvPr id="1360" name="Google Shape;1360;p1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sz="2800">
                <a:latin typeface="Calibri"/>
                <a:ea typeface="Calibri"/>
                <a:cs typeface="Calibri"/>
                <a:sym typeface="Calibri"/>
              </a:rPr>
              <a:t>Toplum Ruh Sağlığı Ekipleri (TRSE) en az bir tam zamanlı psikiyatrist, iki hemşire ve en az yarı zamanlı bir psikolog, bir sosyal çalışmacıdan oluşacaktır. </a:t>
            </a:r>
            <a:endParaRPr/>
          </a:p>
          <a:p>
            <a:pPr indent="-228600" lvl="0" marL="228600" rtl="0" algn="l">
              <a:lnSpc>
                <a:spcPct val="90000"/>
              </a:lnSpc>
              <a:spcBef>
                <a:spcPts val="1000"/>
              </a:spcBef>
              <a:spcAft>
                <a:spcPts val="0"/>
              </a:spcAft>
              <a:buClr>
                <a:schemeClr val="dk1"/>
              </a:buClr>
              <a:buSzPts val="2800"/>
              <a:buChar char="•"/>
            </a:pPr>
            <a:r>
              <a:rPr lang="tr-TR" sz="2800">
                <a:latin typeface="Calibri"/>
                <a:ea typeface="Calibri"/>
                <a:cs typeface="Calibri"/>
                <a:sym typeface="Calibri"/>
              </a:rPr>
              <a:t>TRSE’ler TRSM içinde veya mobil olarak hizmet verecektir. </a:t>
            </a:r>
            <a:endParaRPr/>
          </a:p>
          <a:p>
            <a:pPr indent="-228600" lvl="0" marL="228600" rtl="0" algn="l">
              <a:lnSpc>
                <a:spcPct val="90000"/>
              </a:lnSpc>
              <a:spcBef>
                <a:spcPts val="1000"/>
              </a:spcBef>
              <a:spcAft>
                <a:spcPts val="0"/>
              </a:spcAft>
              <a:buClr>
                <a:schemeClr val="dk1"/>
              </a:buClr>
              <a:buSzPts val="2800"/>
              <a:buChar char="•"/>
            </a:pPr>
            <a:r>
              <a:rPr lang="tr-TR" sz="2800">
                <a:latin typeface="Calibri"/>
                <a:ea typeface="Calibri"/>
                <a:cs typeface="Calibri"/>
                <a:sym typeface="Calibri"/>
              </a:rPr>
              <a:t>Mobil hizmetler bireyin ihtiyacına göre ev, işyeri ziyaretlerini veya bakım planı ile ilişkili olarak diğer kurumlara ziyaretleri kapsayacaktır.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361" name="Google Shape;1361;p1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362" name="Google Shape;1362;p1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Ulusal Ruh Sağlığı Eylem Planı, </a:t>
            </a:r>
            <a:r>
              <a:rPr b="0" i="0" lang="tr-TR" sz="1200" u="sng" cap="none" strike="noStrike">
                <a:solidFill>
                  <a:srgbClr val="888888"/>
                </a:solidFill>
                <a:latin typeface="Calibri"/>
                <a:ea typeface="Calibri"/>
                <a:cs typeface="Calibri"/>
                <a:sym typeface="Calibri"/>
                <a:hlinkClick r:id="rId3">
                  <a:extLst>
                    <a:ext uri="{A12FA001-AC4F-418D-AE19-62706E023703}">
                      <ahyp:hlinkClr val="tx"/>
                    </a:ext>
                  </a:extLst>
                </a:hlinkClick>
              </a:rPr>
              <a:t>https://hsgm.saglik.gov.tr/depo/birimler/Ruh_Sagligi_Db/yayinlarimiz/URSEP_Baski.pdf</a:t>
            </a:r>
            <a:r>
              <a:rPr b="0" i="0" lang="tr-TR" sz="1200" u="none" cap="none" strike="noStrike">
                <a:solidFill>
                  <a:srgbClr val="888888"/>
                </a:solidFill>
                <a:latin typeface="Calibri"/>
                <a:ea typeface="Calibri"/>
                <a:cs typeface="Calibri"/>
                <a:sym typeface="Calibri"/>
              </a:rPr>
              <a:t> (Erişim Tarihi:01.04.2023)</a:t>
            </a:r>
            <a:endParaRPr/>
          </a:p>
          <a:p>
            <a:pPr indent="0" lvl="0" marL="0" marR="0" rtl="0" algn="ctr">
              <a:lnSpc>
                <a:spcPct val="100000"/>
              </a:lnSpc>
              <a:spcBef>
                <a:spcPts val="0"/>
              </a:spcBef>
              <a:spcAft>
                <a:spcPts val="0"/>
              </a:spcAft>
              <a:buClr>
                <a:srgbClr val="888888"/>
              </a:buClr>
              <a:buSzPts val="1200"/>
              <a:buFont typeface="Calibri"/>
              <a:buNone/>
            </a:pPr>
            <a:r>
              <a:t/>
            </a:r>
            <a:endParaRPr b="0" i="0" sz="1200" u="none" cap="none" strike="noStrike">
              <a:solidFill>
                <a:srgbClr val="888888"/>
              </a:solidFill>
              <a:latin typeface="Calibri"/>
              <a:ea typeface="Calibri"/>
              <a:cs typeface="Calibri"/>
              <a:sym typeface="Calibri"/>
            </a:endParaRPr>
          </a:p>
        </p:txBody>
      </p:sp>
      <p:sp>
        <p:nvSpPr>
          <p:cNvPr id="1363" name="Google Shape;1363;p1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1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TRSM</a:t>
            </a:r>
            <a:endParaRPr/>
          </a:p>
        </p:txBody>
      </p:sp>
      <p:sp>
        <p:nvSpPr>
          <p:cNvPr id="1369" name="Google Shape;1369;p1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Türkiye’de 2022 itibariyle 195 adet TRSM, 1300 sağlık personeli ile hizmet vermektedir. Her geçen gün hızlı bir biçimde merkez sayıları artmaktadır. </a:t>
            </a:r>
            <a:endParaRPr/>
          </a:p>
          <a:p>
            <a:pPr indent="-228600" lvl="0" marL="228600" rtl="0" algn="l">
              <a:lnSpc>
                <a:spcPct val="90000"/>
              </a:lnSpc>
              <a:spcBef>
                <a:spcPts val="1000"/>
              </a:spcBef>
              <a:spcAft>
                <a:spcPts val="0"/>
              </a:spcAft>
              <a:buClr>
                <a:schemeClr val="dk1"/>
              </a:buClr>
              <a:buSzPts val="2800"/>
              <a:buChar char="•"/>
            </a:pPr>
            <a:r>
              <a:rPr lang="tr-TR"/>
              <a:t>Bu merkezlerin niteliğinin arttırılması ve toplumun bu konuda daha bilinçli hale gelmesinin desteklenmesi önemlidir. </a:t>
            </a:r>
            <a:endParaRPr/>
          </a:p>
          <a:p>
            <a:pPr indent="-228600" lvl="0" marL="228600" rtl="0" algn="l">
              <a:lnSpc>
                <a:spcPct val="90000"/>
              </a:lnSpc>
              <a:spcBef>
                <a:spcPts val="1000"/>
              </a:spcBef>
              <a:spcAft>
                <a:spcPts val="0"/>
              </a:spcAft>
              <a:buClr>
                <a:schemeClr val="dk1"/>
              </a:buClr>
              <a:buSzPts val="2800"/>
              <a:buChar char="•"/>
            </a:pPr>
            <a:r>
              <a:rPr lang="tr-TR"/>
              <a:t>TRSM’ler arasındaki farklılıklar azaltılmalı, hizmetler daha standart bir hale getirilmelidir.</a:t>
            </a:r>
            <a:endParaRPr/>
          </a:p>
        </p:txBody>
      </p:sp>
      <p:sp>
        <p:nvSpPr>
          <p:cNvPr id="1370" name="Google Shape;1370;p1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371" name="Google Shape;1371;p1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372" name="Google Shape;1372;p114"/>
          <p:cNvSpPr txBox="1"/>
          <p:nvPr/>
        </p:nvSpPr>
        <p:spPr>
          <a:xfrm>
            <a:off x="3644494" y="5892581"/>
            <a:ext cx="534706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1200"/>
              <a:buFont typeface="Arial"/>
              <a:buNone/>
            </a:pPr>
            <a:r>
              <a:rPr b="0" i="0" lang="tr-TR" sz="1200" u="none" cap="none" strike="noStrike">
                <a:solidFill>
                  <a:srgbClr val="222222"/>
                </a:solidFill>
                <a:latin typeface="Arial"/>
                <a:ea typeface="Arial"/>
                <a:cs typeface="Arial"/>
                <a:sym typeface="Arial"/>
              </a:rPr>
              <a:t>Kayacan, P. A., &amp; Kılıç, B. (2023). Türkiye’de toplum ruh sağlığı hizmetleri: Kalitatif bir çalışma. </a:t>
            </a:r>
            <a:r>
              <a:rPr b="0" i="1" lang="tr-TR" sz="1200" u="none" cap="none" strike="noStrike">
                <a:solidFill>
                  <a:srgbClr val="222222"/>
                </a:solidFill>
                <a:latin typeface="Arial"/>
                <a:ea typeface="Arial"/>
                <a:cs typeface="Arial"/>
                <a:sym typeface="Arial"/>
              </a:rPr>
              <a:t>HALK SAĞLIĞI ARAŞTIRMA VE UYGULAMALARI DERGİSİ</a:t>
            </a:r>
            <a:r>
              <a:rPr b="0" i="0" lang="tr-TR" sz="1200" u="none" cap="none" strike="noStrike">
                <a:solidFill>
                  <a:srgbClr val="222222"/>
                </a:solidFill>
                <a:latin typeface="Arial"/>
                <a:ea typeface="Arial"/>
                <a:cs typeface="Arial"/>
                <a:sym typeface="Arial"/>
              </a:rPr>
              <a:t>, </a:t>
            </a:r>
            <a:r>
              <a:rPr b="0" i="1" lang="tr-TR" sz="1200" u="none" cap="none" strike="noStrike">
                <a:solidFill>
                  <a:srgbClr val="222222"/>
                </a:solidFill>
                <a:latin typeface="Arial"/>
                <a:ea typeface="Arial"/>
                <a:cs typeface="Arial"/>
                <a:sym typeface="Arial"/>
              </a:rPr>
              <a:t>1</a:t>
            </a:r>
            <a:r>
              <a:rPr b="0" i="0" lang="tr-TR" sz="1200" u="none" cap="none" strike="noStrike">
                <a:solidFill>
                  <a:srgbClr val="222222"/>
                </a:solidFill>
                <a:latin typeface="Arial"/>
                <a:ea typeface="Arial"/>
                <a:cs typeface="Arial"/>
                <a:sym typeface="Arial"/>
              </a:rPr>
              <a:t>(1), 56-64.</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sp>
        <p:nvSpPr>
          <p:cNvPr id="1377" name="Google Shape;1377;p1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000"/>
              <a:buFont typeface="Calibri"/>
              <a:buNone/>
            </a:pPr>
            <a:r>
              <a:rPr b="1" lang="tr-TR" sz="4000"/>
              <a:t>SONUÇ</a:t>
            </a:r>
            <a:endParaRPr/>
          </a:p>
        </p:txBody>
      </p:sp>
      <p:sp>
        <p:nvSpPr>
          <p:cNvPr id="1378" name="Google Shape;1378;p1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Türkiye’de toplum ruh sağlığı hizmetlerindeki ana problemler insan gücü, hizmetin örgütlenmesi, finansman, mevzuat, siyasal yapı, hizmet kalitesi ve hizmetin geliştirilmesi olarak saptanmıştır. Özellikle toplum ruh sağlığı alanında çalışan insan gücünün nicelik ve niteliğinin artırılması gerekmektedir. Bunun için öncelikle hizmet içi eğitimlere ağırlık verilmeli, vaka yönetimi ve ekip çalışması güçlendirilmeli, ayrıca TRSM’lerde çalışma koşulları da özendirilmelidir. </a:t>
            </a:r>
            <a:endParaRPr/>
          </a:p>
        </p:txBody>
      </p:sp>
      <p:sp>
        <p:nvSpPr>
          <p:cNvPr id="1379" name="Google Shape;1379;p1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380" name="Google Shape;1380;p1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381" name="Google Shape;1381;p115"/>
          <p:cNvSpPr txBox="1"/>
          <p:nvPr/>
        </p:nvSpPr>
        <p:spPr>
          <a:xfrm>
            <a:off x="4064957" y="5928103"/>
            <a:ext cx="509451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1200"/>
              <a:buFont typeface="Arial"/>
              <a:buNone/>
            </a:pPr>
            <a:r>
              <a:rPr b="0" i="0" lang="tr-TR" sz="1200" u="none" cap="none" strike="noStrike">
                <a:solidFill>
                  <a:srgbClr val="222222"/>
                </a:solidFill>
                <a:latin typeface="Arial"/>
                <a:ea typeface="Arial"/>
                <a:cs typeface="Arial"/>
                <a:sym typeface="Arial"/>
              </a:rPr>
              <a:t>Kayacan, P. A., &amp; Kılıç, B. (2023). Türkiye’de toplum ruh sağlığı hizmetleri: Kalitatif bir çalışma. </a:t>
            </a:r>
            <a:r>
              <a:rPr b="0" i="1" lang="tr-TR" sz="1200" u="none" cap="none" strike="noStrike">
                <a:solidFill>
                  <a:srgbClr val="222222"/>
                </a:solidFill>
                <a:latin typeface="Arial"/>
                <a:ea typeface="Arial"/>
                <a:cs typeface="Arial"/>
                <a:sym typeface="Arial"/>
              </a:rPr>
              <a:t>HALK SAĞLIĞI ARAŞTIRMA VE UYGULAMALARI DERGİSİ</a:t>
            </a:r>
            <a:r>
              <a:rPr b="0" i="0" lang="tr-TR" sz="1200" u="none" cap="none" strike="noStrike">
                <a:solidFill>
                  <a:srgbClr val="222222"/>
                </a:solidFill>
                <a:latin typeface="Arial"/>
                <a:ea typeface="Arial"/>
                <a:cs typeface="Arial"/>
                <a:sym typeface="Arial"/>
              </a:rPr>
              <a:t>, </a:t>
            </a:r>
            <a:r>
              <a:rPr b="0" i="1" lang="tr-TR" sz="1200" u="none" cap="none" strike="noStrike">
                <a:solidFill>
                  <a:srgbClr val="222222"/>
                </a:solidFill>
                <a:latin typeface="Arial"/>
                <a:ea typeface="Arial"/>
                <a:cs typeface="Arial"/>
                <a:sym typeface="Arial"/>
              </a:rPr>
              <a:t>1</a:t>
            </a:r>
            <a:r>
              <a:rPr b="0" i="0" lang="tr-TR" sz="1200" u="none" cap="none" strike="noStrike">
                <a:solidFill>
                  <a:srgbClr val="222222"/>
                </a:solidFill>
                <a:latin typeface="Arial"/>
                <a:ea typeface="Arial"/>
                <a:cs typeface="Arial"/>
                <a:sym typeface="Arial"/>
              </a:rPr>
              <a:t>(1), 56-64.</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1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387" name="Google Shape;1387;p116"/>
          <p:cNvPicPr preferRelativeResize="0"/>
          <p:nvPr>
            <p:ph idx="1" type="body"/>
          </p:nvPr>
        </p:nvPicPr>
        <p:blipFill rotWithShape="1">
          <a:blip r:embed="rId3">
            <a:alphaModFix/>
          </a:blip>
          <a:srcRect b="0" l="0" r="0" t="0"/>
          <a:stretch/>
        </p:blipFill>
        <p:spPr>
          <a:xfrm>
            <a:off x="838200" y="365125"/>
            <a:ext cx="10114722" cy="5879272"/>
          </a:xfrm>
          <a:prstGeom prst="rect">
            <a:avLst/>
          </a:prstGeom>
          <a:noFill/>
          <a:ln>
            <a:noFill/>
          </a:ln>
        </p:spPr>
      </p:pic>
      <p:sp>
        <p:nvSpPr>
          <p:cNvPr id="1388" name="Google Shape;1388;p1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1389" name="Google Shape;1389;p1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390" name="Google Shape;1390;p1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tr-TR"/>
              <a:t>Ulusal Ruh Sağlığı Eylem Planı 2021-2023</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1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396" name="Google Shape;1396;p117"/>
          <p:cNvPicPr preferRelativeResize="0"/>
          <p:nvPr>
            <p:ph idx="1" type="body"/>
          </p:nvPr>
        </p:nvPicPr>
        <p:blipFill rotWithShape="1">
          <a:blip r:embed="rId3">
            <a:alphaModFix/>
          </a:blip>
          <a:srcRect b="0" l="0" r="0" t="0"/>
          <a:stretch/>
        </p:blipFill>
        <p:spPr>
          <a:xfrm>
            <a:off x="1540565" y="365126"/>
            <a:ext cx="9561444" cy="5757378"/>
          </a:xfrm>
          <a:prstGeom prst="rect">
            <a:avLst/>
          </a:prstGeom>
          <a:noFill/>
          <a:ln>
            <a:noFill/>
          </a:ln>
        </p:spPr>
      </p:pic>
      <p:sp>
        <p:nvSpPr>
          <p:cNvPr id="1397" name="Google Shape;1397;p1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398" name="Google Shape;1398;p1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399" name="Google Shape;1399;p1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Ulusal Ruh Sağlığı Eylem Planı 2021-2023</a:t>
            </a:r>
            <a:endParaRPr/>
          </a:p>
          <a:p>
            <a:pPr indent="0" lvl="0" marL="0" rtl="0" algn="ctr">
              <a:spcBef>
                <a:spcPts val="0"/>
              </a:spcBef>
              <a:spcAft>
                <a:spcPts val="0"/>
              </a:spcAft>
              <a:buNone/>
            </a:pPr>
            <a:r>
              <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1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405" name="Google Shape;1405;p118"/>
          <p:cNvPicPr preferRelativeResize="0"/>
          <p:nvPr>
            <p:ph idx="1" type="body"/>
          </p:nvPr>
        </p:nvPicPr>
        <p:blipFill rotWithShape="1">
          <a:blip r:embed="rId3">
            <a:alphaModFix/>
          </a:blip>
          <a:srcRect b="0" l="0" r="0" t="0"/>
          <a:stretch/>
        </p:blipFill>
        <p:spPr>
          <a:xfrm>
            <a:off x="2941983" y="136525"/>
            <a:ext cx="6788426" cy="6040438"/>
          </a:xfrm>
          <a:prstGeom prst="rect">
            <a:avLst/>
          </a:prstGeom>
          <a:noFill/>
          <a:ln>
            <a:noFill/>
          </a:ln>
        </p:spPr>
      </p:pic>
      <p:sp>
        <p:nvSpPr>
          <p:cNvPr id="1406" name="Google Shape;1406;p1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1407" name="Google Shape;1407;p1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408" name="Google Shape;1408;p1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Ulusal Ruh Sağlığı Eylem Planı 2021-2023</a:t>
            </a:r>
            <a:endParaRPr/>
          </a:p>
          <a:p>
            <a:pPr indent="0" lvl="0" marL="0" rtl="0" algn="ctr">
              <a:spcBef>
                <a:spcPts val="0"/>
              </a:spcBef>
              <a:spcAft>
                <a:spcPts val="0"/>
              </a:spcAft>
              <a:buNone/>
            </a:pPr>
            <a:r>
              <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1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414" name="Google Shape;1414;p119"/>
          <p:cNvPicPr preferRelativeResize="0"/>
          <p:nvPr>
            <p:ph idx="1" type="body"/>
          </p:nvPr>
        </p:nvPicPr>
        <p:blipFill rotWithShape="1">
          <a:blip r:embed="rId3">
            <a:alphaModFix/>
          </a:blip>
          <a:srcRect b="0" l="0" r="0" t="0"/>
          <a:stretch/>
        </p:blipFill>
        <p:spPr>
          <a:xfrm>
            <a:off x="838200" y="394941"/>
            <a:ext cx="10661373" cy="5991225"/>
          </a:xfrm>
          <a:prstGeom prst="rect">
            <a:avLst/>
          </a:prstGeom>
          <a:noFill/>
          <a:ln>
            <a:noFill/>
          </a:ln>
        </p:spPr>
      </p:pic>
      <p:sp>
        <p:nvSpPr>
          <p:cNvPr id="1415" name="Google Shape;1415;p1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1416" name="Google Shape;1416;p1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417" name="Google Shape;1417;p119"/>
          <p:cNvSpPr txBox="1"/>
          <p:nvPr>
            <p:ph idx="11" type="ftr"/>
          </p:nvPr>
        </p:nvSpPr>
        <p:spPr>
          <a:xfrm>
            <a:off x="4038600" y="6401352"/>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Ulusal Ruh Sağlığı Eylem Planı 2021-2023</a:t>
            </a:r>
            <a:endParaRPr/>
          </a:p>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12"/>
          <p:cNvPicPr preferRelativeResize="0"/>
          <p:nvPr>
            <p:ph idx="1" type="body"/>
          </p:nvPr>
        </p:nvPicPr>
        <p:blipFill rotWithShape="1">
          <a:blip r:embed="rId3">
            <a:alphaModFix/>
          </a:blip>
          <a:srcRect b="0" l="0" r="0" t="0"/>
          <a:stretch/>
        </p:blipFill>
        <p:spPr>
          <a:xfrm>
            <a:off x="1149530" y="153737"/>
            <a:ext cx="10204269" cy="6421234"/>
          </a:xfrm>
          <a:prstGeom prst="rect">
            <a:avLst/>
          </a:prstGeom>
          <a:noFill/>
          <a:ln>
            <a:noFill/>
          </a:ln>
        </p:spPr>
      </p:pic>
      <p:sp>
        <p:nvSpPr>
          <p:cNvPr id="415" name="Google Shape;41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416" name="Google Shape;41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17" name="Google Shape;41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tr-TR"/>
              <a:t>World Mental Heath Rapor-2022</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1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tr-TR"/>
              <a:t>Ruh sağlığı sorunları yaygındır, yeterince tedavi edilmemektedir ve yeterli kaynak ayrılmamaktadır </a:t>
            </a:r>
            <a:endParaRPr/>
          </a:p>
        </p:txBody>
      </p:sp>
      <p:pic>
        <p:nvPicPr>
          <p:cNvPr id="1423" name="Google Shape;1423;p120"/>
          <p:cNvPicPr preferRelativeResize="0"/>
          <p:nvPr>
            <p:ph idx="1" type="body"/>
          </p:nvPr>
        </p:nvPicPr>
        <p:blipFill rotWithShape="1">
          <a:blip r:embed="rId3">
            <a:alphaModFix/>
          </a:blip>
          <a:srcRect b="0" l="0" r="0" t="0"/>
          <a:stretch/>
        </p:blipFill>
        <p:spPr>
          <a:xfrm>
            <a:off x="1053548" y="1540565"/>
            <a:ext cx="10515600" cy="4701209"/>
          </a:xfrm>
          <a:prstGeom prst="rect">
            <a:avLst/>
          </a:prstGeom>
          <a:noFill/>
          <a:ln>
            <a:noFill/>
          </a:ln>
        </p:spPr>
      </p:pic>
      <p:sp>
        <p:nvSpPr>
          <p:cNvPr id="1424" name="Google Shape;1424;p1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425" name="Google Shape;1425;p1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426" name="Google Shape;1426;p120"/>
          <p:cNvSpPr txBox="1"/>
          <p:nvPr/>
        </p:nvSpPr>
        <p:spPr>
          <a:xfrm>
            <a:off x="4634144" y="6241774"/>
            <a:ext cx="418138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World Mental Heath Rapor-2022</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1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432" name="Google Shape;1432;p1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000000"/>
              </a:buClr>
              <a:buSzPts val="2800"/>
              <a:buFont typeface="Arial"/>
              <a:buChar char="•"/>
            </a:pPr>
            <a:r>
              <a:rPr b="0" i="0" lang="tr-TR" sz="2800" u="none" cap="none" strike="noStrike">
                <a:solidFill>
                  <a:srgbClr val="000000"/>
                </a:solidFill>
                <a:latin typeface="Calibri"/>
                <a:ea typeface="Calibri"/>
                <a:cs typeface="Calibri"/>
                <a:sym typeface="Calibri"/>
              </a:rPr>
              <a:t>Dünyanın dört bir yanındaki hükümetler sağlık bütçelerinin sadece %2’sini ruh sağlığı sorunlarının tedavisi ve önlenmesine ayırıyor.</a:t>
            </a:r>
            <a:endParaRPr/>
          </a:p>
          <a:p>
            <a:pPr indent="-228600" lvl="0" marL="228600" marR="0" rtl="0" algn="l">
              <a:lnSpc>
                <a:spcPct val="90000"/>
              </a:lnSpc>
              <a:spcBef>
                <a:spcPts val="1000"/>
              </a:spcBef>
              <a:spcAft>
                <a:spcPts val="0"/>
              </a:spcAft>
              <a:buClr>
                <a:srgbClr val="000000"/>
              </a:buClr>
              <a:buSzPts val="2800"/>
              <a:buFont typeface="Arial"/>
              <a:buChar char="•"/>
            </a:pPr>
            <a:r>
              <a:rPr b="0" i="0" lang="tr-TR" sz="2800" u="none" cap="none" strike="noStrike">
                <a:solidFill>
                  <a:srgbClr val="000000"/>
                </a:solidFill>
                <a:latin typeface="Calibri"/>
                <a:ea typeface="Calibri"/>
                <a:cs typeface="Calibri"/>
                <a:sym typeface="Calibri"/>
              </a:rPr>
              <a:t>Çoğu ülke ruh sağlığı bütçesinin %20'sinden daha azını toplum ruh sağlığı hizmetlerine harcamaktadır.</a:t>
            </a:r>
            <a:endParaRPr/>
          </a:p>
          <a:p>
            <a:pPr indent="-228600" lvl="0" marL="228600" marR="0" rtl="0" algn="l">
              <a:lnSpc>
                <a:spcPct val="90000"/>
              </a:lnSpc>
              <a:spcBef>
                <a:spcPts val="1000"/>
              </a:spcBef>
              <a:spcAft>
                <a:spcPts val="0"/>
              </a:spcAft>
              <a:buClr>
                <a:srgbClr val="000000"/>
              </a:buClr>
              <a:buSzPts val="2800"/>
              <a:buFont typeface="Arial"/>
              <a:buChar char="•"/>
            </a:pPr>
            <a:r>
              <a:rPr b="1" i="0" lang="tr-TR" sz="2800" u="none" cap="none" strike="noStrike">
                <a:solidFill>
                  <a:srgbClr val="000000"/>
                </a:solidFill>
                <a:latin typeface="Calibri"/>
                <a:ea typeface="Calibri"/>
                <a:cs typeface="Calibri"/>
                <a:sym typeface="Calibri"/>
              </a:rPr>
              <a:t>Düşük gelirli ülkelerin üçte ikisi ruh sağlığını ulusal sağlık sigortası programlarına almıyor.</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000000"/>
              </a:solidFill>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p>
        </p:txBody>
      </p:sp>
      <p:sp>
        <p:nvSpPr>
          <p:cNvPr id="1433" name="Google Shape;1433;p1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1434" name="Google Shape;1434;p1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1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441" name="Google Shape;1441;p122"/>
          <p:cNvPicPr preferRelativeResize="0"/>
          <p:nvPr>
            <p:ph idx="1" type="body"/>
          </p:nvPr>
        </p:nvPicPr>
        <p:blipFill rotWithShape="1">
          <a:blip r:embed="rId3">
            <a:alphaModFix/>
          </a:blip>
          <a:srcRect b="0" l="0" r="0" t="0"/>
          <a:stretch/>
        </p:blipFill>
        <p:spPr>
          <a:xfrm>
            <a:off x="1627099" y="205334"/>
            <a:ext cx="8487557" cy="6218555"/>
          </a:xfrm>
          <a:prstGeom prst="rect">
            <a:avLst/>
          </a:prstGeom>
          <a:noFill/>
          <a:ln>
            <a:noFill/>
          </a:ln>
        </p:spPr>
      </p:pic>
      <p:sp>
        <p:nvSpPr>
          <p:cNvPr id="1442" name="Google Shape;1442;p1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443" name="Google Shape;1443;p1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444" name="Google Shape;1444;p122"/>
          <p:cNvSpPr txBox="1"/>
          <p:nvPr/>
        </p:nvSpPr>
        <p:spPr>
          <a:xfrm>
            <a:off x="5184559" y="6285390"/>
            <a:ext cx="324922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tr-TR" sz="1200" u="none" cap="none" strike="noStrike">
                <a:solidFill>
                  <a:srgbClr val="000000"/>
                </a:solidFill>
                <a:latin typeface="Calibri"/>
                <a:ea typeface="Calibri"/>
                <a:cs typeface="Calibri"/>
                <a:sym typeface="Calibri"/>
              </a:rPr>
              <a:t>World Mental Heath Rapor-2022</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1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451" name="Google Shape;1451;p123"/>
          <p:cNvPicPr preferRelativeResize="0"/>
          <p:nvPr>
            <p:ph idx="1" type="body"/>
          </p:nvPr>
        </p:nvPicPr>
        <p:blipFill rotWithShape="1">
          <a:blip r:embed="rId3">
            <a:alphaModFix/>
          </a:blip>
          <a:srcRect b="0" l="0" r="0" t="0"/>
          <a:stretch/>
        </p:blipFill>
        <p:spPr>
          <a:xfrm>
            <a:off x="1511166" y="136526"/>
            <a:ext cx="9577137" cy="6219824"/>
          </a:xfrm>
          <a:prstGeom prst="rect">
            <a:avLst/>
          </a:prstGeom>
          <a:noFill/>
          <a:ln>
            <a:noFill/>
          </a:ln>
        </p:spPr>
      </p:pic>
      <p:sp>
        <p:nvSpPr>
          <p:cNvPr id="1452" name="Google Shape;1452;p1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453" name="Google Shape;1453;p1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454" name="Google Shape;1454;p123"/>
          <p:cNvSpPr txBox="1"/>
          <p:nvPr/>
        </p:nvSpPr>
        <p:spPr>
          <a:xfrm>
            <a:off x="4545367" y="6152225"/>
            <a:ext cx="359545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tr-TR" sz="1200" u="none" cap="none" strike="noStrike">
                <a:solidFill>
                  <a:srgbClr val="000000"/>
                </a:solidFill>
                <a:latin typeface="Calibri"/>
                <a:ea typeface="Calibri"/>
                <a:cs typeface="Calibri"/>
                <a:sym typeface="Calibri"/>
              </a:rPr>
              <a:t>World Mental Heath Rapor-2022</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1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460" name="Google Shape;1460;p124"/>
          <p:cNvPicPr preferRelativeResize="0"/>
          <p:nvPr>
            <p:ph idx="1" type="body"/>
          </p:nvPr>
        </p:nvPicPr>
        <p:blipFill rotWithShape="1">
          <a:blip r:embed="rId3">
            <a:alphaModFix/>
          </a:blip>
          <a:srcRect b="0" l="0" r="0" t="0"/>
          <a:stretch/>
        </p:blipFill>
        <p:spPr>
          <a:xfrm>
            <a:off x="1395663" y="365125"/>
            <a:ext cx="9355756" cy="6127750"/>
          </a:xfrm>
          <a:prstGeom prst="rect">
            <a:avLst/>
          </a:prstGeom>
          <a:noFill/>
          <a:ln>
            <a:noFill/>
          </a:ln>
        </p:spPr>
      </p:pic>
      <p:sp>
        <p:nvSpPr>
          <p:cNvPr id="1461" name="Google Shape;1461;p1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462" name="Google Shape;1462;p1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463" name="Google Shape;1463;p124"/>
          <p:cNvSpPr txBox="1"/>
          <p:nvPr/>
        </p:nvSpPr>
        <p:spPr>
          <a:xfrm>
            <a:off x="4731798" y="6356350"/>
            <a:ext cx="314269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tr-TR" sz="1200" u="none" cap="none" strike="noStrike">
                <a:solidFill>
                  <a:srgbClr val="000000"/>
                </a:solidFill>
                <a:latin typeface="Calibri"/>
                <a:ea typeface="Calibri"/>
                <a:cs typeface="Calibri"/>
                <a:sym typeface="Calibri"/>
              </a:rPr>
              <a:t>World Mental Heath Rapor-2022</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1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469" name="Google Shape;1469;p125"/>
          <p:cNvPicPr preferRelativeResize="0"/>
          <p:nvPr>
            <p:ph idx="1" type="body"/>
          </p:nvPr>
        </p:nvPicPr>
        <p:blipFill rotWithShape="1">
          <a:blip r:embed="rId3">
            <a:alphaModFix/>
          </a:blip>
          <a:srcRect b="0" l="0" r="0" t="0"/>
          <a:stretch/>
        </p:blipFill>
        <p:spPr>
          <a:xfrm>
            <a:off x="2175309" y="231006"/>
            <a:ext cx="7738712" cy="6490469"/>
          </a:xfrm>
          <a:prstGeom prst="rect">
            <a:avLst/>
          </a:prstGeom>
          <a:noFill/>
          <a:ln>
            <a:noFill/>
          </a:ln>
        </p:spPr>
      </p:pic>
      <p:sp>
        <p:nvSpPr>
          <p:cNvPr id="1470" name="Google Shape;1470;p1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471" name="Google Shape;1471;p1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5" name="Shape 1475"/>
        <p:cNvGrpSpPr/>
        <p:nvPr/>
      </p:nvGrpSpPr>
      <p:grpSpPr>
        <a:xfrm>
          <a:off x="0" y="0"/>
          <a:ext cx="0" cy="0"/>
          <a:chOff x="0" y="0"/>
          <a:chExt cx="0" cy="0"/>
        </a:xfrm>
      </p:grpSpPr>
      <p:sp>
        <p:nvSpPr>
          <p:cNvPr id="1476" name="Google Shape;1476;p1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477" name="Google Shape;1477;p126"/>
          <p:cNvPicPr preferRelativeResize="0"/>
          <p:nvPr>
            <p:ph idx="1" type="body"/>
          </p:nvPr>
        </p:nvPicPr>
        <p:blipFill rotWithShape="1">
          <a:blip r:embed="rId3">
            <a:alphaModFix/>
          </a:blip>
          <a:srcRect b="0" l="0" r="0" t="0"/>
          <a:stretch/>
        </p:blipFill>
        <p:spPr>
          <a:xfrm>
            <a:off x="1434165" y="558265"/>
            <a:ext cx="8787864" cy="5934610"/>
          </a:xfrm>
          <a:prstGeom prst="rect">
            <a:avLst/>
          </a:prstGeom>
          <a:noFill/>
          <a:ln>
            <a:noFill/>
          </a:ln>
        </p:spPr>
      </p:pic>
      <p:sp>
        <p:nvSpPr>
          <p:cNvPr id="1478" name="Google Shape;1478;p1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479" name="Google Shape;1479;p1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1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485" name="Google Shape;1485;p127"/>
          <p:cNvPicPr preferRelativeResize="0"/>
          <p:nvPr>
            <p:ph idx="1" type="body"/>
          </p:nvPr>
        </p:nvPicPr>
        <p:blipFill rotWithShape="1">
          <a:blip r:embed="rId3">
            <a:alphaModFix/>
          </a:blip>
          <a:srcRect b="0" l="0" r="0" t="0"/>
          <a:stretch/>
        </p:blipFill>
        <p:spPr>
          <a:xfrm>
            <a:off x="838200" y="42178"/>
            <a:ext cx="10798743" cy="6314172"/>
          </a:xfrm>
          <a:prstGeom prst="rect">
            <a:avLst/>
          </a:prstGeom>
          <a:noFill/>
          <a:ln>
            <a:noFill/>
          </a:ln>
        </p:spPr>
      </p:pic>
      <p:sp>
        <p:nvSpPr>
          <p:cNvPr id="1486" name="Google Shape;1486;p1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487" name="Google Shape;1487;p1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488" name="Google Shape;1488;p127"/>
          <p:cNvSpPr txBox="1"/>
          <p:nvPr/>
        </p:nvSpPr>
        <p:spPr>
          <a:xfrm>
            <a:off x="5149049" y="6564429"/>
            <a:ext cx="328473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tr-TR" sz="1200" u="none" cap="none" strike="noStrike">
                <a:solidFill>
                  <a:srgbClr val="000000"/>
                </a:solidFill>
                <a:latin typeface="Calibri"/>
                <a:ea typeface="Calibri"/>
                <a:cs typeface="Calibri"/>
                <a:sym typeface="Calibri"/>
              </a:rPr>
              <a:t>World Mental Heath Rapor-2022</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p1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494" name="Google Shape;1494;p128"/>
          <p:cNvPicPr preferRelativeResize="0"/>
          <p:nvPr>
            <p:ph idx="1" type="body"/>
          </p:nvPr>
        </p:nvPicPr>
        <p:blipFill rotWithShape="1">
          <a:blip r:embed="rId3">
            <a:alphaModFix/>
          </a:blip>
          <a:srcRect b="0" l="0" r="0" t="0"/>
          <a:stretch/>
        </p:blipFill>
        <p:spPr>
          <a:xfrm>
            <a:off x="1159699" y="64009"/>
            <a:ext cx="9342783" cy="6428866"/>
          </a:xfrm>
          <a:prstGeom prst="rect">
            <a:avLst/>
          </a:prstGeom>
          <a:noFill/>
          <a:ln>
            <a:noFill/>
          </a:ln>
        </p:spPr>
      </p:pic>
      <p:sp>
        <p:nvSpPr>
          <p:cNvPr id="1495" name="Google Shape;1495;p1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496" name="Google Shape;1496;p1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497" name="Google Shape;1497;p128"/>
          <p:cNvSpPr txBox="1"/>
          <p:nvPr/>
        </p:nvSpPr>
        <p:spPr>
          <a:xfrm>
            <a:off x="4634144" y="6492875"/>
            <a:ext cx="329361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tr-TR" sz="1200" u="none" cap="none" strike="noStrike">
                <a:solidFill>
                  <a:srgbClr val="000000"/>
                </a:solidFill>
                <a:latin typeface="Calibri"/>
                <a:ea typeface="Calibri"/>
                <a:cs typeface="Calibri"/>
                <a:sym typeface="Calibri"/>
              </a:rPr>
              <a:t>World Mental Heath Rapor-2022</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1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503" name="Google Shape;1503;p129"/>
          <p:cNvPicPr preferRelativeResize="0"/>
          <p:nvPr>
            <p:ph idx="1" type="body"/>
          </p:nvPr>
        </p:nvPicPr>
        <p:blipFill rotWithShape="1">
          <a:blip r:embed="rId3">
            <a:alphaModFix/>
          </a:blip>
          <a:srcRect b="0" l="0" r="0" t="0"/>
          <a:stretch/>
        </p:blipFill>
        <p:spPr>
          <a:xfrm>
            <a:off x="2849078" y="136525"/>
            <a:ext cx="7575082" cy="6456780"/>
          </a:xfrm>
          <a:prstGeom prst="rect">
            <a:avLst/>
          </a:prstGeom>
          <a:noFill/>
          <a:ln>
            <a:noFill/>
          </a:ln>
        </p:spPr>
      </p:pic>
      <p:sp>
        <p:nvSpPr>
          <p:cNvPr id="1504" name="Google Shape;1504;p1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505" name="Google Shape;1505;p1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24" name="Google Shape;424;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COVID-19 salgınına yönelik düzeltmeler yapıldıktan sonra, ilk tahminler majör depresif bozukluk için 246 milyona (100.000 nüfus başına 3.153 vaka) bir sıçrama olduğunu gösteriyor ve anksiyete bozuklukları için de 374 milyondur. (100.000 nüfusta 4.802).</a:t>
            </a:r>
            <a:endParaRPr/>
          </a:p>
          <a:p>
            <a:pPr indent="-228600" lvl="0" marL="228600" marR="0" rtl="0" algn="just">
              <a:lnSpc>
                <a:spcPct val="90000"/>
              </a:lnSpc>
              <a:spcBef>
                <a:spcPts val="1000"/>
              </a:spcBef>
              <a:spcAft>
                <a:spcPts val="0"/>
              </a:spcAft>
              <a:buClr>
                <a:srgbClr val="000000"/>
              </a:buClr>
              <a:buSzPts val="2800"/>
              <a:buFont typeface="Arial"/>
              <a:buChar char="•"/>
            </a:pPr>
            <a:r>
              <a:rPr b="0" i="0" lang="tr-TR" sz="2800" u="none" cap="none" strike="noStrike">
                <a:solidFill>
                  <a:srgbClr val="000000"/>
                </a:solidFill>
                <a:latin typeface="Calibri"/>
                <a:ea typeface="Calibri"/>
                <a:cs typeface="Calibri"/>
                <a:sym typeface="Calibri"/>
              </a:rPr>
              <a:t>Bu, majör depresif bozukluklar ve anksiyete bozukluklarında yalnızca bir yılda sırasıyla %28 ve %26'lık bir artışı temsil ediyor.</a:t>
            </a:r>
            <a:endParaRPr/>
          </a:p>
          <a:p>
            <a:pPr indent="-50800" lvl="0" marL="228600" rtl="0" algn="l">
              <a:lnSpc>
                <a:spcPct val="90000"/>
              </a:lnSpc>
              <a:spcBef>
                <a:spcPts val="1000"/>
              </a:spcBef>
              <a:spcAft>
                <a:spcPts val="0"/>
              </a:spcAft>
              <a:buClr>
                <a:schemeClr val="dk1"/>
              </a:buClr>
              <a:buSzPts val="2800"/>
              <a:buNone/>
            </a:pPr>
            <a:r>
              <a:t/>
            </a:r>
            <a:endParaRPr/>
          </a:p>
        </p:txBody>
      </p:sp>
      <p:sp>
        <p:nvSpPr>
          <p:cNvPr id="425" name="Google Shape;425;p13"/>
          <p:cNvSpPr txBox="1"/>
          <p:nvPr/>
        </p:nvSpPr>
        <p:spPr>
          <a:xfrm>
            <a:off x="4038600" y="6215746"/>
            <a:ext cx="480713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tr-TR" sz="1800" u="none" cap="none" strike="noStrike">
                <a:solidFill>
                  <a:srgbClr val="000000"/>
                </a:solidFill>
                <a:latin typeface="Calibri"/>
                <a:ea typeface="Calibri"/>
                <a:cs typeface="Calibri"/>
                <a:sym typeface="Calibri"/>
              </a:rPr>
              <a:t>Kaynak: COVID-19 Ruhsal Bozukluklar İşbirlikçileri, 2021 (68).</a:t>
            </a:r>
            <a:endParaRPr/>
          </a:p>
        </p:txBody>
      </p:sp>
      <p:sp>
        <p:nvSpPr>
          <p:cNvPr id="426" name="Google Shape;42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427" name="Google Shape;42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28" name="Google Shape;42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100"/>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1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511" name="Google Shape;1511;p130"/>
          <p:cNvPicPr preferRelativeResize="0"/>
          <p:nvPr>
            <p:ph idx="1" type="body"/>
          </p:nvPr>
        </p:nvPicPr>
        <p:blipFill rotWithShape="1">
          <a:blip r:embed="rId3">
            <a:alphaModFix/>
          </a:blip>
          <a:srcRect b="0" l="0" r="0" t="0"/>
          <a:stretch/>
        </p:blipFill>
        <p:spPr>
          <a:xfrm>
            <a:off x="1366787" y="-134814"/>
            <a:ext cx="9586762" cy="6176963"/>
          </a:xfrm>
          <a:prstGeom prst="rect">
            <a:avLst/>
          </a:prstGeom>
          <a:noFill/>
          <a:ln>
            <a:noFill/>
          </a:ln>
        </p:spPr>
      </p:pic>
      <p:sp>
        <p:nvSpPr>
          <p:cNvPr id="1512" name="Google Shape;1512;p1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513" name="Google Shape;1513;p1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514" name="Google Shape;1514;p130"/>
          <p:cNvSpPr txBox="1"/>
          <p:nvPr/>
        </p:nvSpPr>
        <p:spPr>
          <a:xfrm>
            <a:off x="4154749" y="6261913"/>
            <a:ext cx="451873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tr-TR" sz="1200" u="none" cap="none" strike="noStrike">
                <a:solidFill>
                  <a:srgbClr val="000000"/>
                </a:solidFill>
                <a:latin typeface="Calibri"/>
                <a:ea typeface="Calibri"/>
                <a:cs typeface="Calibri"/>
                <a:sym typeface="Calibri"/>
              </a:rPr>
              <a:t>World Mental Heath Rapor-2022</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p1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RUH SAĞLIĞI OKURYAZARLIĞI</a:t>
            </a:r>
            <a:endParaRPr/>
          </a:p>
        </p:txBody>
      </p:sp>
      <p:sp>
        <p:nvSpPr>
          <p:cNvPr id="1520" name="Google Shape;1520;p1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b="1" lang="tr-TR"/>
              <a:t>Ruh sağlığı okuryazarlığı</a:t>
            </a:r>
            <a:r>
              <a:rPr lang="tr-TR"/>
              <a:t>, sağlık okuryazarlığı alanında ortaya çıkan ve son yıllarda daha çok gündeme gelen bir kavramdır. Ruh sağlığı okuryazarlığı hem bireyin hem de toplumun ruh sağlığını koruma ve güçlendirme de önemli bir belirleyicidir; ancak tam olarak bilinen bir kavram değildir. </a:t>
            </a:r>
            <a:endParaRPr/>
          </a:p>
        </p:txBody>
      </p:sp>
      <p:sp>
        <p:nvSpPr>
          <p:cNvPr id="1521" name="Google Shape;1521;p1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522" name="Google Shape;1522;p1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523" name="Google Shape;1523;p131"/>
          <p:cNvSpPr txBox="1"/>
          <p:nvPr/>
        </p:nvSpPr>
        <p:spPr>
          <a:xfrm>
            <a:off x="3508712" y="5988734"/>
            <a:ext cx="530352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1200"/>
              <a:buFont typeface="Arial"/>
              <a:buNone/>
            </a:pPr>
            <a:r>
              <a:rPr b="0" i="0" lang="tr-TR" sz="1200" u="none" cap="none" strike="noStrike">
                <a:solidFill>
                  <a:srgbClr val="222222"/>
                </a:solidFill>
                <a:latin typeface="Arial"/>
                <a:ea typeface="Arial"/>
                <a:cs typeface="Arial"/>
                <a:sym typeface="Arial"/>
              </a:rPr>
              <a:t>Duygu, Ö. Z. E. R., &amp; Altun, Ö. Ş. Ruh Sağlığı Okuryazarlığı: Farkındalık ile Toplum Ruh Sağlığını Güçlendirme. </a:t>
            </a:r>
            <a:r>
              <a:rPr b="0" i="1" lang="tr-TR" sz="1200" u="none" cap="none" strike="noStrike">
                <a:solidFill>
                  <a:srgbClr val="222222"/>
                </a:solidFill>
                <a:latin typeface="Arial"/>
                <a:ea typeface="Arial"/>
                <a:cs typeface="Arial"/>
                <a:sym typeface="Arial"/>
              </a:rPr>
              <a:t>Psikiyatride Güncel Yaklaşımlar</a:t>
            </a:r>
            <a:r>
              <a:rPr b="0" i="0" lang="tr-TR" sz="1200" u="none" cap="none" strike="noStrike">
                <a:solidFill>
                  <a:srgbClr val="222222"/>
                </a:solidFill>
                <a:latin typeface="Arial"/>
                <a:ea typeface="Arial"/>
                <a:cs typeface="Arial"/>
                <a:sym typeface="Arial"/>
              </a:rPr>
              <a:t>, </a:t>
            </a:r>
            <a:r>
              <a:rPr b="0" i="1" lang="tr-TR" sz="1200" u="none" cap="none" strike="noStrike">
                <a:solidFill>
                  <a:srgbClr val="222222"/>
                </a:solidFill>
                <a:latin typeface="Arial"/>
                <a:ea typeface="Arial"/>
                <a:cs typeface="Arial"/>
                <a:sym typeface="Arial"/>
              </a:rPr>
              <a:t>14</a:t>
            </a:r>
            <a:r>
              <a:rPr b="0" i="0" lang="tr-TR" sz="1200" u="none" cap="none" strike="noStrike">
                <a:solidFill>
                  <a:srgbClr val="222222"/>
                </a:solidFill>
                <a:latin typeface="Arial"/>
                <a:ea typeface="Arial"/>
                <a:cs typeface="Arial"/>
                <a:sym typeface="Arial"/>
              </a:rPr>
              <a:t>(2), 284-289.</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0" i="0" lang="tr-TR" sz="4400" u="none" cap="none" strike="noStrike">
                <a:solidFill>
                  <a:srgbClr val="000000"/>
                </a:solidFill>
                <a:latin typeface="Calibri"/>
                <a:ea typeface="Calibri"/>
                <a:cs typeface="Calibri"/>
                <a:sym typeface="Calibri"/>
              </a:rPr>
              <a:t>Ruh Sağlığı Okuryazarlığı Kavramı ve Önemi</a:t>
            </a:r>
            <a:endParaRPr/>
          </a:p>
        </p:txBody>
      </p:sp>
      <p:sp>
        <p:nvSpPr>
          <p:cNvPr id="1529" name="Google Shape;1529;p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00000"/>
              </a:buClr>
              <a:buSzPts val="2800"/>
              <a:buChar char="•"/>
            </a:pPr>
            <a:r>
              <a:rPr b="0" i="0" lang="tr-TR" u="none" cap="none" strike="noStrike">
                <a:solidFill>
                  <a:srgbClr val="000000"/>
                </a:solidFill>
                <a:latin typeface="Calibri"/>
                <a:ea typeface="Calibri"/>
                <a:cs typeface="Calibri"/>
                <a:sym typeface="Calibri"/>
              </a:rPr>
              <a:t>Ülkemizde yapılan sağlık okuryazarlığı araştırmasına göre, toplumun %64,6’sının düşük sağlık okuryazarlığı düzeyine sahip olduğu bulunurken; toplumun ruh sağlığı okuryazarlığını ortaya koyan bir çalışmaya ise rastlanmamıştır. </a:t>
            </a:r>
            <a:endParaRPr/>
          </a:p>
          <a:p>
            <a:pPr indent="-228600" lvl="0" marL="228600" rtl="0" algn="just">
              <a:lnSpc>
                <a:spcPct val="90000"/>
              </a:lnSpc>
              <a:spcBef>
                <a:spcPts val="1000"/>
              </a:spcBef>
              <a:spcAft>
                <a:spcPts val="0"/>
              </a:spcAft>
              <a:buClr>
                <a:srgbClr val="000000"/>
              </a:buClr>
              <a:buSzPts val="2800"/>
              <a:buChar char="•"/>
            </a:pPr>
            <a:r>
              <a:rPr b="0" i="0" lang="tr-TR" u="none" cap="none" strike="noStrike">
                <a:solidFill>
                  <a:srgbClr val="000000"/>
                </a:solidFill>
                <a:latin typeface="Calibri"/>
                <a:ea typeface="Calibri"/>
                <a:cs typeface="Calibri"/>
                <a:sym typeface="Calibri"/>
              </a:rPr>
              <a:t>Uluslararası literatürde, toplumların ruh sağlığı okuryazarlığını ortaya koyan çalışmalar yer alırken ; ülkemizde sadece sağlık profesyonellerinin ruh sağlığı okuryazarlığı düzeylerinin incelendiği sınırlı sayıda çalışmanın olması dikkat çekmektedir.</a:t>
            </a:r>
            <a:endParaRPr/>
          </a:p>
        </p:txBody>
      </p:sp>
      <p:sp>
        <p:nvSpPr>
          <p:cNvPr id="1530" name="Google Shape;1530;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531" name="Google Shape;1531;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532" name="Google Shape;1532;p132"/>
          <p:cNvSpPr txBox="1"/>
          <p:nvPr/>
        </p:nvSpPr>
        <p:spPr>
          <a:xfrm>
            <a:off x="3581400" y="6176963"/>
            <a:ext cx="587828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1200"/>
              <a:buFont typeface="Arial"/>
              <a:buNone/>
            </a:pPr>
            <a:r>
              <a:rPr b="0" i="0" lang="tr-TR" sz="1200" u="none" cap="none" strike="noStrike">
                <a:solidFill>
                  <a:srgbClr val="222222"/>
                </a:solidFill>
                <a:latin typeface="Arial"/>
                <a:ea typeface="Arial"/>
                <a:cs typeface="Arial"/>
                <a:sym typeface="Arial"/>
              </a:rPr>
              <a:t>Duygu, Ö. Z. E. R., &amp; Altun, Ö. Ş. Ruh Sağlığı Okuryazarlığı: Farkındalık ile Toplum Ruh Sağlığını Güçlendirme. </a:t>
            </a:r>
            <a:r>
              <a:rPr b="0" i="1" lang="tr-TR" sz="1200" u="none" cap="none" strike="noStrike">
                <a:solidFill>
                  <a:srgbClr val="222222"/>
                </a:solidFill>
                <a:latin typeface="Arial"/>
                <a:ea typeface="Arial"/>
                <a:cs typeface="Arial"/>
                <a:sym typeface="Arial"/>
              </a:rPr>
              <a:t>Psikiyatride Güncel Yaklaşımlar</a:t>
            </a:r>
            <a:r>
              <a:rPr b="0" i="0" lang="tr-TR" sz="1200" u="none" cap="none" strike="noStrike">
                <a:solidFill>
                  <a:srgbClr val="222222"/>
                </a:solidFill>
                <a:latin typeface="Arial"/>
                <a:ea typeface="Arial"/>
                <a:cs typeface="Arial"/>
                <a:sym typeface="Arial"/>
              </a:rPr>
              <a:t>, </a:t>
            </a:r>
            <a:r>
              <a:rPr b="0" i="1" lang="tr-TR" sz="1200" u="none" cap="none" strike="noStrike">
                <a:solidFill>
                  <a:srgbClr val="222222"/>
                </a:solidFill>
                <a:latin typeface="Arial"/>
                <a:ea typeface="Arial"/>
                <a:cs typeface="Arial"/>
                <a:sym typeface="Arial"/>
              </a:rPr>
              <a:t>14</a:t>
            </a:r>
            <a:r>
              <a:rPr b="0" i="0" lang="tr-TR" sz="1200" u="none" cap="none" strike="noStrike">
                <a:solidFill>
                  <a:srgbClr val="222222"/>
                </a:solidFill>
                <a:latin typeface="Arial"/>
                <a:ea typeface="Arial"/>
                <a:cs typeface="Arial"/>
                <a:sym typeface="Arial"/>
              </a:rPr>
              <a:t>(2), 284-289.</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1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Ruh Sağlığı Okuryazarlığı Kavramı ve Önemi</a:t>
            </a:r>
            <a:endParaRPr/>
          </a:p>
        </p:txBody>
      </p:sp>
      <p:sp>
        <p:nvSpPr>
          <p:cNvPr id="1538" name="Google Shape;1538;p1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Ruh sağlığı okuryazarlığı kavramı; ilk olarak 1997 yılında Jorm ve arkadaşları tarafından dile getirilmiş olup, ‘‘ruhsal bozuklukları tanıma, yönetme ve korunma ile ilgili bilgi ve inançlar’’ olarak tanımlanmıştır.</a:t>
            </a:r>
            <a:endParaRPr/>
          </a:p>
        </p:txBody>
      </p:sp>
      <p:sp>
        <p:nvSpPr>
          <p:cNvPr id="1539" name="Google Shape;1539;p1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540" name="Google Shape;1540;p1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541" name="Google Shape;1541;p133"/>
          <p:cNvSpPr txBox="1"/>
          <p:nvPr/>
        </p:nvSpPr>
        <p:spPr>
          <a:xfrm>
            <a:off x="3936105" y="5988734"/>
            <a:ext cx="451974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1200"/>
              <a:buFont typeface="Arial"/>
              <a:buNone/>
            </a:pPr>
            <a:r>
              <a:rPr b="0" i="0" lang="tr-TR" sz="1200" u="none" cap="none" strike="noStrike">
                <a:solidFill>
                  <a:srgbClr val="222222"/>
                </a:solidFill>
                <a:latin typeface="Arial"/>
                <a:ea typeface="Arial"/>
                <a:cs typeface="Arial"/>
                <a:sym typeface="Arial"/>
              </a:rPr>
              <a:t>Duygu, Ö. Z. E. R., &amp; Altun, Ö. Ş. Ruh Sağlığı Okuryazarlığı: Farkındalık ile Toplum Ruh Sağlığını Güçlendirme. </a:t>
            </a:r>
            <a:r>
              <a:rPr b="0" i="1" lang="tr-TR" sz="1200" u="none" cap="none" strike="noStrike">
                <a:solidFill>
                  <a:srgbClr val="222222"/>
                </a:solidFill>
                <a:latin typeface="Arial"/>
                <a:ea typeface="Arial"/>
                <a:cs typeface="Arial"/>
                <a:sym typeface="Arial"/>
              </a:rPr>
              <a:t>Psikiyatride Güncel Yaklaşımlar</a:t>
            </a:r>
            <a:r>
              <a:rPr b="0" i="0" lang="tr-TR" sz="1200" u="none" cap="none" strike="noStrike">
                <a:solidFill>
                  <a:srgbClr val="222222"/>
                </a:solidFill>
                <a:latin typeface="Arial"/>
                <a:ea typeface="Arial"/>
                <a:cs typeface="Arial"/>
                <a:sym typeface="Arial"/>
              </a:rPr>
              <a:t>, </a:t>
            </a:r>
            <a:r>
              <a:rPr b="0" i="1" lang="tr-TR" sz="1200" u="none" cap="none" strike="noStrike">
                <a:solidFill>
                  <a:srgbClr val="222222"/>
                </a:solidFill>
                <a:latin typeface="Arial"/>
                <a:ea typeface="Arial"/>
                <a:cs typeface="Arial"/>
                <a:sym typeface="Arial"/>
              </a:rPr>
              <a:t>14</a:t>
            </a:r>
            <a:r>
              <a:rPr b="0" i="0" lang="tr-TR" sz="1200" u="none" cap="none" strike="noStrike">
                <a:solidFill>
                  <a:srgbClr val="222222"/>
                </a:solidFill>
                <a:latin typeface="Arial"/>
                <a:ea typeface="Arial"/>
                <a:cs typeface="Arial"/>
                <a:sym typeface="Arial"/>
              </a:rPr>
              <a:t>(2), 284-289.</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5" name="Shape 1545"/>
        <p:cNvGrpSpPr/>
        <p:nvPr/>
      </p:nvGrpSpPr>
      <p:grpSpPr>
        <a:xfrm>
          <a:off x="0" y="0"/>
          <a:ext cx="0" cy="0"/>
          <a:chOff x="0" y="0"/>
          <a:chExt cx="0" cy="0"/>
        </a:xfrm>
      </p:grpSpPr>
      <p:sp>
        <p:nvSpPr>
          <p:cNvPr id="1546" name="Google Shape;1546;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0" i="0" lang="tr-TR" sz="4400" u="none" cap="none" strike="noStrike">
                <a:solidFill>
                  <a:srgbClr val="000000"/>
                </a:solidFill>
                <a:latin typeface="Calibri"/>
                <a:ea typeface="Calibri"/>
                <a:cs typeface="Calibri"/>
                <a:sym typeface="Calibri"/>
              </a:rPr>
              <a:t>Ruh Sağlığı Okuryazarlığı Kavramı ve Önemi</a:t>
            </a:r>
            <a:endParaRPr/>
          </a:p>
        </p:txBody>
      </p:sp>
      <p:sp>
        <p:nvSpPr>
          <p:cNvPr id="1547" name="Google Shape;1547;p1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Ruh sağlığı okuryazarlığının günümüzdeki tanımında ise, dört bileşenden söz edilmektedir. </a:t>
            </a:r>
            <a:endParaRPr/>
          </a:p>
          <a:p>
            <a:pPr indent="-228600" lvl="0" marL="228600" rtl="0" algn="l">
              <a:lnSpc>
                <a:spcPct val="90000"/>
              </a:lnSpc>
              <a:spcBef>
                <a:spcPts val="1000"/>
              </a:spcBef>
              <a:spcAft>
                <a:spcPts val="0"/>
              </a:spcAft>
              <a:buClr>
                <a:schemeClr val="dk1"/>
              </a:buClr>
              <a:buSzPts val="2800"/>
              <a:buChar char="•"/>
            </a:pPr>
            <a:r>
              <a:rPr lang="tr-TR"/>
              <a:t>Bunlar; </a:t>
            </a:r>
            <a:endParaRPr/>
          </a:p>
          <a:p>
            <a:pPr indent="-228600" lvl="0" marL="228600" rtl="0" algn="l">
              <a:lnSpc>
                <a:spcPct val="90000"/>
              </a:lnSpc>
              <a:spcBef>
                <a:spcPts val="1000"/>
              </a:spcBef>
              <a:spcAft>
                <a:spcPts val="0"/>
              </a:spcAft>
              <a:buClr>
                <a:schemeClr val="dk1"/>
              </a:buClr>
              <a:buSzPts val="2800"/>
              <a:buChar char="•"/>
            </a:pPr>
            <a:r>
              <a:rPr lang="tr-TR"/>
              <a:t>1. İyi bir ruh sağlığının nasıl elde edileceğini ve korunacağını anlama, 2. Ruhsal bozuklukları ve tedavilerini anlama, </a:t>
            </a:r>
            <a:endParaRPr/>
          </a:p>
          <a:p>
            <a:pPr indent="-228600" lvl="0" marL="228600" rtl="0" algn="l">
              <a:lnSpc>
                <a:spcPct val="90000"/>
              </a:lnSpc>
              <a:spcBef>
                <a:spcPts val="1000"/>
              </a:spcBef>
              <a:spcAft>
                <a:spcPts val="0"/>
              </a:spcAft>
              <a:buClr>
                <a:schemeClr val="dk1"/>
              </a:buClr>
              <a:buSzPts val="2800"/>
              <a:buChar char="•"/>
            </a:pPr>
            <a:r>
              <a:rPr lang="tr-TR"/>
              <a:t>3. Ruhsal hastalıklara karşı damgalamayı azaltma, </a:t>
            </a:r>
            <a:endParaRPr/>
          </a:p>
          <a:p>
            <a:pPr indent="-228600" lvl="0" marL="228600" rtl="0" algn="l">
              <a:lnSpc>
                <a:spcPct val="90000"/>
              </a:lnSpc>
              <a:spcBef>
                <a:spcPts val="1000"/>
              </a:spcBef>
              <a:spcAft>
                <a:spcPts val="0"/>
              </a:spcAft>
              <a:buClr>
                <a:schemeClr val="dk1"/>
              </a:buClr>
              <a:buSzPts val="2800"/>
              <a:buChar char="•"/>
            </a:pPr>
            <a:r>
              <a:rPr lang="tr-TR"/>
              <a:t>4. Profesyonel yardım arama davranışını arttırma şeklindedir.</a:t>
            </a:r>
            <a:endParaRPr/>
          </a:p>
        </p:txBody>
      </p:sp>
      <p:sp>
        <p:nvSpPr>
          <p:cNvPr id="1548" name="Google Shape;1548;p1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549" name="Google Shape;1549;p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550" name="Google Shape;1550;p134"/>
          <p:cNvSpPr txBox="1"/>
          <p:nvPr/>
        </p:nvSpPr>
        <p:spPr>
          <a:xfrm>
            <a:off x="3500846" y="5988734"/>
            <a:ext cx="54254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1200"/>
              <a:buFont typeface="Arial"/>
              <a:buNone/>
            </a:pPr>
            <a:r>
              <a:rPr b="0" i="0" lang="tr-TR" sz="1200" u="none" cap="none" strike="noStrike">
                <a:solidFill>
                  <a:srgbClr val="222222"/>
                </a:solidFill>
                <a:latin typeface="Arial"/>
                <a:ea typeface="Arial"/>
                <a:cs typeface="Arial"/>
                <a:sym typeface="Arial"/>
              </a:rPr>
              <a:t>Duygu, Ö. Z. E. R., &amp; Altun, Ö. Ş. Ruh Sağlığı Okuryazarlığı: Farkındalık ile Toplum Ruh Sağlığını Güçlendirme. </a:t>
            </a:r>
            <a:r>
              <a:rPr b="0" i="1" lang="tr-TR" sz="1200" u="none" cap="none" strike="noStrike">
                <a:solidFill>
                  <a:srgbClr val="222222"/>
                </a:solidFill>
                <a:latin typeface="Arial"/>
                <a:ea typeface="Arial"/>
                <a:cs typeface="Arial"/>
                <a:sym typeface="Arial"/>
              </a:rPr>
              <a:t>Psikiyatride Güncel Yaklaşımlar</a:t>
            </a:r>
            <a:r>
              <a:rPr b="0" i="0" lang="tr-TR" sz="1200" u="none" cap="none" strike="noStrike">
                <a:solidFill>
                  <a:srgbClr val="222222"/>
                </a:solidFill>
                <a:latin typeface="Arial"/>
                <a:ea typeface="Arial"/>
                <a:cs typeface="Arial"/>
                <a:sym typeface="Arial"/>
              </a:rPr>
              <a:t>, </a:t>
            </a:r>
            <a:r>
              <a:rPr b="0" i="1" lang="tr-TR" sz="1200" u="none" cap="none" strike="noStrike">
                <a:solidFill>
                  <a:srgbClr val="222222"/>
                </a:solidFill>
                <a:latin typeface="Arial"/>
                <a:ea typeface="Arial"/>
                <a:cs typeface="Arial"/>
                <a:sym typeface="Arial"/>
              </a:rPr>
              <a:t>14</a:t>
            </a:r>
            <a:r>
              <a:rPr b="0" i="0" lang="tr-TR" sz="1200" u="none" cap="none" strike="noStrike">
                <a:solidFill>
                  <a:srgbClr val="222222"/>
                </a:solidFill>
                <a:latin typeface="Arial"/>
                <a:ea typeface="Arial"/>
                <a:cs typeface="Arial"/>
                <a:sym typeface="Arial"/>
              </a:rPr>
              <a:t>(2), 284-289.</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1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0" i="0" lang="tr-TR" sz="4400" u="none" cap="none" strike="noStrike">
                <a:solidFill>
                  <a:srgbClr val="000000"/>
                </a:solidFill>
                <a:latin typeface="Calibri"/>
                <a:ea typeface="Calibri"/>
                <a:cs typeface="Calibri"/>
                <a:sym typeface="Calibri"/>
              </a:rPr>
              <a:t>Ruh Sağlığı Okuryazarlığı Kavramı ve Önemi</a:t>
            </a:r>
            <a:endParaRPr/>
          </a:p>
        </p:txBody>
      </p:sp>
      <p:sp>
        <p:nvSpPr>
          <p:cNvPr id="1556" name="Google Shape;1556;p1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Ruh sağlığı okuryazarlığının arttırılması ile kişilerin ruhsal bozukluklarının erken dönemde fark edilmesi, profesyonel yardıma başvurmaları ve uygun bakım, tedaviler ile kişilerin sağlığına kavuşturulması hedeflenmektedir. </a:t>
            </a:r>
            <a:endParaRPr/>
          </a:p>
          <a:p>
            <a:pPr indent="-228600" lvl="0" marL="228600" rtl="0" algn="just">
              <a:lnSpc>
                <a:spcPct val="90000"/>
              </a:lnSpc>
              <a:spcBef>
                <a:spcPts val="1000"/>
              </a:spcBef>
              <a:spcAft>
                <a:spcPts val="0"/>
              </a:spcAft>
              <a:buClr>
                <a:schemeClr val="dk1"/>
              </a:buClr>
              <a:buSzPts val="2800"/>
              <a:buChar char="•"/>
            </a:pPr>
            <a:r>
              <a:rPr lang="tr-TR"/>
              <a:t>Ancak ruhsal bozukluklar toplum tarafından hala tam olarak bilinmemekte ve ruhsal bozukluğu olan bireyler yüksek oranda damgalanma ve ayrımcılığa maruz kalmaktadırlar. </a:t>
            </a:r>
            <a:endParaRPr/>
          </a:p>
        </p:txBody>
      </p:sp>
      <p:sp>
        <p:nvSpPr>
          <p:cNvPr id="1557" name="Google Shape;1557;p1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558" name="Google Shape;1558;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559" name="Google Shape;1559;p135"/>
          <p:cNvSpPr txBox="1"/>
          <p:nvPr/>
        </p:nvSpPr>
        <p:spPr>
          <a:xfrm>
            <a:off x="3740331" y="6075144"/>
            <a:ext cx="471133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1200"/>
              <a:buFont typeface="Arial"/>
              <a:buNone/>
            </a:pPr>
            <a:r>
              <a:rPr b="0" i="0" lang="tr-TR" sz="1200" u="none" cap="none" strike="noStrike">
                <a:solidFill>
                  <a:srgbClr val="222222"/>
                </a:solidFill>
                <a:latin typeface="Arial"/>
                <a:ea typeface="Arial"/>
                <a:cs typeface="Arial"/>
                <a:sym typeface="Arial"/>
              </a:rPr>
              <a:t>Duygu, Ö. Z. E. R., &amp; Altun, Ö. Ş. Ruh Sağlığı Okuryazarlığı: Farkındalık ile Toplum Ruh Sağlığını Güçlendirme. </a:t>
            </a:r>
            <a:r>
              <a:rPr b="0" i="1" lang="tr-TR" sz="1200" u="none" cap="none" strike="noStrike">
                <a:solidFill>
                  <a:srgbClr val="222222"/>
                </a:solidFill>
                <a:latin typeface="Arial"/>
                <a:ea typeface="Arial"/>
                <a:cs typeface="Arial"/>
                <a:sym typeface="Arial"/>
              </a:rPr>
              <a:t>Psikiyatride Güncel Yaklaşımlar</a:t>
            </a:r>
            <a:r>
              <a:rPr b="0" i="0" lang="tr-TR" sz="1200" u="none" cap="none" strike="noStrike">
                <a:solidFill>
                  <a:srgbClr val="222222"/>
                </a:solidFill>
                <a:latin typeface="Arial"/>
                <a:ea typeface="Arial"/>
                <a:cs typeface="Arial"/>
                <a:sym typeface="Arial"/>
              </a:rPr>
              <a:t>, </a:t>
            </a:r>
            <a:r>
              <a:rPr b="0" i="1" lang="tr-TR" sz="1200" u="none" cap="none" strike="noStrike">
                <a:solidFill>
                  <a:srgbClr val="222222"/>
                </a:solidFill>
                <a:latin typeface="Arial"/>
                <a:ea typeface="Arial"/>
                <a:cs typeface="Arial"/>
                <a:sym typeface="Arial"/>
              </a:rPr>
              <a:t>14</a:t>
            </a:r>
            <a:r>
              <a:rPr b="0" i="0" lang="tr-TR" sz="1200" u="none" cap="none" strike="noStrike">
                <a:solidFill>
                  <a:srgbClr val="222222"/>
                </a:solidFill>
                <a:latin typeface="Arial"/>
                <a:ea typeface="Arial"/>
                <a:cs typeface="Arial"/>
                <a:sym typeface="Arial"/>
              </a:rPr>
              <a:t>(2), 284-289.</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p1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0" i="0" lang="tr-TR" sz="4400" u="none" cap="none" strike="noStrike">
                <a:solidFill>
                  <a:srgbClr val="000000"/>
                </a:solidFill>
                <a:latin typeface="Calibri"/>
                <a:ea typeface="Calibri"/>
                <a:cs typeface="Calibri"/>
                <a:sym typeface="Calibri"/>
              </a:rPr>
              <a:t>Ruh Sağlığı Okuryazarlığı Kavramı ve Önemi</a:t>
            </a:r>
            <a:endParaRPr/>
          </a:p>
        </p:txBody>
      </p:sp>
      <p:sp>
        <p:nvSpPr>
          <p:cNvPr id="1565" name="Google Shape;1565;p1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00000"/>
              </a:buClr>
              <a:buSzPts val="2400"/>
              <a:buChar char="•"/>
            </a:pPr>
            <a:r>
              <a:rPr b="0" i="0" lang="tr-TR" sz="2400" u="none" cap="none" strike="noStrike">
                <a:solidFill>
                  <a:srgbClr val="000000"/>
                </a:solidFill>
                <a:latin typeface="Calibri"/>
                <a:ea typeface="Calibri"/>
                <a:cs typeface="Calibri"/>
                <a:sym typeface="Calibri"/>
              </a:rPr>
              <a:t>Literatürde, düşük ruh sağlığı okuryazarlığının, toplumlarda kötü sağlık sonuçlarından ve </a:t>
            </a:r>
            <a:r>
              <a:rPr b="1" i="0" lang="tr-TR" sz="2400" u="none" cap="none" strike="noStrike">
                <a:solidFill>
                  <a:srgbClr val="000000"/>
                </a:solidFill>
                <a:latin typeface="Calibri"/>
                <a:ea typeface="Calibri"/>
                <a:cs typeface="Calibri"/>
                <a:sym typeface="Calibri"/>
              </a:rPr>
              <a:t>yüksek intihar oranlarından sorumlu </a:t>
            </a:r>
            <a:r>
              <a:rPr b="0" i="0" lang="tr-TR" sz="2400" u="none" cap="none" strike="noStrike">
                <a:solidFill>
                  <a:srgbClr val="000000"/>
                </a:solidFill>
                <a:latin typeface="Calibri"/>
                <a:ea typeface="Calibri"/>
                <a:cs typeface="Calibri"/>
                <a:sym typeface="Calibri"/>
              </a:rPr>
              <a:t>olduğu bildirilmektedir.</a:t>
            </a:r>
            <a:endParaRPr/>
          </a:p>
          <a:p>
            <a:pPr indent="-228600" lvl="0" marL="228600" rtl="0" algn="just">
              <a:lnSpc>
                <a:spcPct val="90000"/>
              </a:lnSpc>
              <a:spcBef>
                <a:spcPts val="1000"/>
              </a:spcBef>
              <a:spcAft>
                <a:spcPts val="0"/>
              </a:spcAft>
              <a:buClr>
                <a:srgbClr val="000000"/>
              </a:buClr>
              <a:buSzPts val="2400"/>
              <a:buChar char="•"/>
            </a:pPr>
            <a:r>
              <a:rPr b="0" i="0" lang="tr-TR" sz="2400" u="none" cap="none" strike="noStrike">
                <a:solidFill>
                  <a:srgbClr val="000000"/>
                </a:solidFill>
                <a:latin typeface="Calibri"/>
                <a:ea typeface="Calibri"/>
                <a:cs typeface="Calibri"/>
                <a:sym typeface="Calibri"/>
              </a:rPr>
              <a:t> Toplumun ruh sağlığı okuryazarlığı arttırılması ile, ruhsal sorunlar erken dönemde fark edilerek uygun olan tedavi ve bakımın alınması ve damgalama davranışının azalması, profesyonel yardım arama davranışına olumlu tutum ve davranış geliştirilmesi sağlanabilecektir. </a:t>
            </a:r>
            <a:endParaRPr/>
          </a:p>
          <a:p>
            <a:pPr indent="-228600" lvl="0" marL="228600" rtl="0" algn="just">
              <a:lnSpc>
                <a:spcPct val="90000"/>
              </a:lnSpc>
              <a:spcBef>
                <a:spcPts val="1000"/>
              </a:spcBef>
              <a:spcAft>
                <a:spcPts val="0"/>
              </a:spcAft>
              <a:buClr>
                <a:srgbClr val="000000"/>
              </a:buClr>
              <a:buSzPts val="2400"/>
              <a:buChar char="•"/>
            </a:pPr>
            <a:r>
              <a:rPr b="0" i="0" lang="tr-TR" sz="2400" u="none" cap="none" strike="noStrike">
                <a:solidFill>
                  <a:srgbClr val="000000"/>
                </a:solidFill>
                <a:latin typeface="Calibri"/>
                <a:ea typeface="Calibri"/>
                <a:cs typeface="Calibri"/>
                <a:sym typeface="Calibri"/>
              </a:rPr>
              <a:t>Toplumun ruh sağlığı okuryazarlığı ne kadar gelişirse, ruhsal iyilik hali de o kadar olumlu yönde gelişme gösterecektir.</a:t>
            </a:r>
            <a:endParaRPr/>
          </a:p>
        </p:txBody>
      </p:sp>
      <p:sp>
        <p:nvSpPr>
          <p:cNvPr id="1566" name="Google Shape;1566;p1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567" name="Google Shape;1567;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568" name="Google Shape;1568;p136"/>
          <p:cNvSpPr txBox="1"/>
          <p:nvPr/>
        </p:nvSpPr>
        <p:spPr>
          <a:xfrm>
            <a:off x="4211904" y="6033184"/>
            <a:ext cx="453716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1200"/>
              <a:buFont typeface="Arial"/>
              <a:buNone/>
            </a:pPr>
            <a:r>
              <a:rPr b="0" i="0" lang="tr-TR" sz="1200" u="none" cap="none" strike="noStrike">
                <a:solidFill>
                  <a:srgbClr val="222222"/>
                </a:solidFill>
                <a:latin typeface="Arial"/>
                <a:ea typeface="Arial"/>
                <a:cs typeface="Arial"/>
                <a:sym typeface="Arial"/>
              </a:rPr>
              <a:t>Duygu, Ö. Z. E. R., &amp; Altun, Ö. Ş. Ruh Sağlığı Okuryazarlığı: Farkındalık ile Toplum Ruh Sağlığını Güçlendirme. </a:t>
            </a:r>
            <a:r>
              <a:rPr b="0" i="1" lang="tr-TR" sz="1200" u="none" cap="none" strike="noStrike">
                <a:solidFill>
                  <a:srgbClr val="222222"/>
                </a:solidFill>
                <a:latin typeface="Arial"/>
                <a:ea typeface="Arial"/>
                <a:cs typeface="Arial"/>
                <a:sym typeface="Arial"/>
              </a:rPr>
              <a:t>Psikiyatride Güncel Yaklaşımlar</a:t>
            </a:r>
            <a:r>
              <a:rPr b="0" i="0" lang="tr-TR" sz="1200" u="none" cap="none" strike="noStrike">
                <a:solidFill>
                  <a:srgbClr val="222222"/>
                </a:solidFill>
                <a:latin typeface="Arial"/>
                <a:ea typeface="Arial"/>
                <a:cs typeface="Arial"/>
                <a:sym typeface="Arial"/>
              </a:rPr>
              <a:t>, </a:t>
            </a:r>
            <a:r>
              <a:rPr b="0" i="1" lang="tr-TR" sz="1200" u="none" cap="none" strike="noStrike">
                <a:solidFill>
                  <a:srgbClr val="222222"/>
                </a:solidFill>
                <a:latin typeface="Arial"/>
                <a:ea typeface="Arial"/>
                <a:cs typeface="Arial"/>
                <a:sym typeface="Arial"/>
              </a:rPr>
              <a:t>14</a:t>
            </a:r>
            <a:r>
              <a:rPr b="0" i="0" lang="tr-TR" sz="1200" u="none" cap="none" strike="noStrike">
                <a:solidFill>
                  <a:srgbClr val="222222"/>
                </a:solidFill>
                <a:latin typeface="Arial"/>
                <a:ea typeface="Arial"/>
                <a:cs typeface="Arial"/>
                <a:sym typeface="Arial"/>
              </a:rPr>
              <a:t>(2), 284-289.</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2" name="Shape 1572"/>
        <p:cNvGrpSpPr/>
        <p:nvPr/>
      </p:nvGrpSpPr>
      <p:grpSpPr>
        <a:xfrm>
          <a:off x="0" y="0"/>
          <a:ext cx="0" cy="0"/>
          <a:chOff x="0" y="0"/>
          <a:chExt cx="0" cy="0"/>
        </a:xfrm>
      </p:grpSpPr>
      <p:sp>
        <p:nvSpPr>
          <p:cNvPr id="1573" name="Google Shape;1573;p1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574" name="Google Shape;1574;p137"/>
          <p:cNvSpPr txBox="1"/>
          <p:nvPr>
            <p:ph idx="1" type="body"/>
          </p:nvPr>
        </p:nvSpPr>
        <p:spPr>
          <a:xfrm>
            <a:off x="124723" y="206625"/>
            <a:ext cx="12270300" cy="68580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1575" name="Google Shape;1575;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576" name="Google Shape;1576;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0" name="Shape 1580"/>
        <p:cNvGrpSpPr/>
        <p:nvPr/>
      </p:nvGrpSpPr>
      <p:grpSpPr>
        <a:xfrm>
          <a:off x="0" y="0"/>
          <a:ext cx="0" cy="0"/>
          <a:chOff x="0" y="0"/>
          <a:chExt cx="0" cy="0"/>
        </a:xfrm>
      </p:grpSpPr>
      <p:sp>
        <p:nvSpPr>
          <p:cNvPr id="1581" name="Google Shape;1581;p1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582" name="Google Shape;1582;p138"/>
          <p:cNvPicPr preferRelativeResize="0"/>
          <p:nvPr>
            <p:ph idx="1" type="body"/>
          </p:nvPr>
        </p:nvPicPr>
        <p:blipFill rotWithShape="1">
          <a:blip r:embed="rId3">
            <a:alphaModFix/>
          </a:blip>
          <a:srcRect b="0" l="0" r="0" t="0"/>
          <a:stretch/>
        </p:blipFill>
        <p:spPr>
          <a:xfrm>
            <a:off x="515696" y="438912"/>
            <a:ext cx="11280064" cy="6053963"/>
          </a:xfrm>
          <a:prstGeom prst="rect">
            <a:avLst/>
          </a:prstGeom>
          <a:noFill/>
          <a:ln>
            <a:noFill/>
          </a:ln>
        </p:spPr>
      </p:pic>
      <p:sp>
        <p:nvSpPr>
          <p:cNvPr id="1583" name="Google Shape;1583;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1584" name="Google Shape;1584;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585" name="Google Shape;1585;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sp>
        <p:nvSpPr>
          <p:cNvPr id="1590" name="Google Shape;1590;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591" name="Google Shape;1591;p139"/>
          <p:cNvPicPr preferRelativeResize="0"/>
          <p:nvPr>
            <p:ph idx="1" type="body"/>
          </p:nvPr>
        </p:nvPicPr>
        <p:blipFill rotWithShape="1">
          <a:blip r:embed="rId3">
            <a:alphaModFix/>
          </a:blip>
          <a:srcRect b="0" l="0" r="0" t="0"/>
          <a:stretch/>
        </p:blipFill>
        <p:spPr>
          <a:xfrm>
            <a:off x="502920" y="136525"/>
            <a:ext cx="11100816" cy="6219825"/>
          </a:xfrm>
          <a:prstGeom prst="rect">
            <a:avLst/>
          </a:prstGeom>
          <a:noFill/>
          <a:ln>
            <a:noFill/>
          </a:ln>
        </p:spPr>
      </p:pic>
      <p:sp>
        <p:nvSpPr>
          <p:cNvPr id="1592" name="Google Shape;1592;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1593" name="Google Shape;1593;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594" name="Google Shape;1594;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35" name="Google Shape;435;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Her iki durumda da, salgından en çok etkilenen ülkeler hastalık yaygınlığında en büyük artışı yaşadı. Tüm dünyada, kadınlarda erkeklere göre hastalık prevalansında daha fazla artış oldu; bunun nedeni muhtemelen kadınların salgının sosyal ve ekonomik sonuçlarından etkilenme olasılığının daha yüksek olmasıydı. </a:t>
            </a:r>
            <a:endParaRPr/>
          </a:p>
          <a:p>
            <a:pPr indent="-228600" lvl="0" marL="228600" rtl="0" algn="just">
              <a:lnSpc>
                <a:spcPct val="90000"/>
              </a:lnSpc>
              <a:spcBef>
                <a:spcPts val="1000"/>
              </a:spcBef>
              <a:spcAft>
                <a:spcPts val="0"/>
              </a:spcAft>
              <a:buClr>
                <a:schemeClr val="dk1"/>
              </a:buClr>
              <a:buSzPts val="2800"/>
              <a:buChar char="•"/>
            </a:pPr>
            <a:r>
              <a:rPr lang="tr-TR"/>
              <a:t>Ayrıca küresel olarak genç yaş grupları arasında yaşlılara göre yaygınlık oranında daha büyük bir değişiklik yaşandı; bu durum potansiyel olarak okulların kapatılmasının ve sosyal kısıtlamaların gençlerin ruh sağlığı üzerindeki derin etkisini yansıtıyor.</a:t>
            </a:r>
            <a:endParaRPr/>
          </a:p>
        </p:txBody>
      </p:sp>
      <p:sp>
        <p:nvSpPr>
          <p:cNvPr id="436" name="Google Shape;436;p14"/>
          <p:cNvSpPr txBox="1"/>
          <p:nvPr/>
        </p:nvSpPr>
        <p:spPr>
          <a:xfrm>
            <a:off x="3841237" y="6385868"/>
            <a:ext cx="566928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tr-TR" sz="1400" u="none" cap="none" strike="noStrike">
                <a:solidFill>
                  <a:srgbClr val="000000"/>
                </a:solidFill>
                <a:latin typeface="Calibri"/>
                <a:ea typeface="Calibri"/>
                <a:cs typeface="Calibri"/>
                <a:sym typeface="Calibri"/>
              </a:rPr>
              <a:t>Kaynak: COVID-19 Ruhsal Bozukluklar İşbirlikçileri, 2021.</a:t>
            </a:r>
            <a:endParaRPr/>
          </a:p>
        </p:txBody>
      </p:sp>
      <p:sp>
        <p:nvSpPr>
          <p:cNvPr id="437" name="Google Shape;4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438" name="Google Shape;43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39" name="Google Shape;43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8" name="Shape 1598"/>
        <p:cNvGrpSpPr/>
        <p:nvPr/>
      </p:nvGrpSpPr>
      <p:grpSpPr>
        <a:xfrm>
          <a:off x="0" y="0"/>
          <a:ext cx="0" cy="0"/>
          <a:chOff x="0" y="0"/>
          <a:chExt cx="0" cy="0"/>
        </a:xfrm>
      </p:grpSpPr>
      <p:sp>
        <p:nvSpPr>
          <p:cNvPr id="1599" name="Google Shape;1599;p1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600" name="Google Shape;1600;p140"/>
          <p:cNvPicPr preferRelativeResize="0"/>
          <p:nvPr>
            <p:ph idx="1" type="body"/>
          </p:nvPr>
        </p:nvPicPr>
        <p:blipFill rotWithShape="1">
          <a:blip r:embed="rId3">
            <a:alphaModFix/>
          </a:blip>
          <a:srcRect b="0" l="0" r="0" t="0"/>
          <a:stretch/>
        </p:blipFill>
        <p:spPr>
          <a:xfrm>
            <a:off x="630936" y="448056"/>
            <a:ext cx="10789920" cy="6044819"/>
          </a:xfrm>
          <a:prstGeom prst="rect">
            <a:avLst/>
          </a:prstGeom>
          <a:noFill/>
          <a:ln>
            <a:noFill/>
          </a:ln>
        </p:spPr>
      </p:pic>
      <p:sp>
        <p:nvSpPr>
          <p:cNvPr id="1601" name="Google Shape;1601;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1602" name="Google Shape;1602;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603" name="Google Shape;1603;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1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609" name="Google Shape;1609;p141"/>
          <p:cNvPicPr preferRelativeResize="0"/>
          <p:nvPr>
            <p:ph idx="1" type="body"/>
          </p:nvPr>
        </p:nvPicPr>
        <p:blipFill rotWithShape="1">
          <a:blip r:embed="rId3">
            <a:alphaModFix/>
          </a:blip>
          <a:srcRect b="0" l="0" r="0" t="0"/>
          <a:stretch/>
        </p:blipFill>
        <p:spPr>
          <a:xfrm>
            <a:off x="301752" y="365125"/>
            <a:ext cx="11663907" cy="6127750"/>
          </a:xfrm>
          <a:prstGeom prst="rect">
            <a:avLst/>
          </a:prstGeom>
          <a:noFill/>
          <a:ln>
            <a:noFill/>
          </a:ln>
        </p:spPr>
      </p:pic>
      <p:sp>
        <p:nvSpPr>
          <p:cNvPr id="1610" name="Google Shape;1610;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1611" name="Google Shape;1611;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612" name="Google Shape;1612;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1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618" name="Google Shape;1618;p142"/>
          <p:cNvPicPr preferRelativeResize="0"/>
          <p:nvPr>
            <p:ph idx="1" type="body"/>
          </p:nvPr>
        </p:nvPicPr>
        <p:blipFill rotWithShape="1">
          <a:blip r:embed="rId3">
            <a:alphaModFix/>
          </a:blip>
          <a:srcRect b="0" l="0" r="0" t="0"/>
          <a:stretch/>
        </p:blipFill>
        <p:spPr>
          <a:xfrm>
            <a:off x="566928" y="136525"/>
            <a:ext cx="10786872" cy="6127115"/>
          </a:xfrm>
          <a:prstGeom prst="rect">
            <a:avLst/>
          </a:prstGeom>
          <a:noFill/>
          <a:ln>
            <a:noFill/>
          </a:ln>
        </p:spPr>
      </p:pic>
      <p:sp>
        <p:nvSpPr>
          <p:cNvPr id="1619" name="Google Shape;1619;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1620" name="Google Shape;1620;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621" name="Google Shape;1621;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sp>
        <p:nvSpPr>
          <p:cNvPr id="1626" name="Google Shape;1626;p143"/>
          <p:cNvSpPr txBox="1"/>
          <p:nvPr>
            <p:ph type="title"/>
          </p:nvPr>
        </p:nvSpPr>
        <p:spPr>
          <a:xfrm>
            <a:off x="798576" y="-2711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Kaynaklar</a:t>
            </a:r>
            <a:endParaRPr/>
          </a:p>
        </p:txBody>
      </p:sp>
      <p:sp>
        <p:nvSpPr>
          <p:cNvPr id="1627" name="Google Shape;1627;p143"/>
          <p:cNvSpPr txBox="1"/>
          <p:nvPr>
            <p:ph idx="1" type="body"/>
          </p:nvPr>
        </p:nvSpPr>
        <p:spPr>
          <a:xfrm>
            <a:off x="838200" y="1298448"/>
            <a:ext cx="10515600" cy="4878515"/>
          </a:xfrm>
          <a:prstGeom prst="rect">
            <a:avLst/>
          </a:prstGeom>
          <a:noFill/>
          <a:ln>
            <a:noFill/>
          </a:ln>
        </p:spPr>
        <p:txBody>
          <a:bodyPr anchorCtr="0" anchor="t" bIns="45700" lIns="91425" spcFirstLastPara="1" rIns="91425" wrap="square" tIns="45700">
            <a:normAutofit fontScale="62500" lnSpcReduction="20000"/>
          </a:bodyPr>
          <a:lstStyle/>
          <a:p>
            <a:pPr indent="-71437" lvl="0" marL="0" rtl="0" algn="l">
              <a:lnSpc>
                <a:spcPct val="150000"/>
              </a:lnSpc>
              <a:spcBef>
                <a:spcPts val="0"/>
              </a:spcBef>
              <a:spcAft>
                <a:spcPts val="0"/>
              </a:spcAft>
              <a:buClr>
                <a:srgbClr val="000000"/>
              </a:buClr>
              <a:buSzPct val="100000"/>
              <a:buChar char="•"/>
            </a:pPr>
            <a:r>
              <a:rPr lang="tr-TR" sz="1800">
                <a:solidFill>
                  <a:srgbClr val="000000"/>
                </a:solidFill>
              </a:rPr>
              <a:t>Ruh Sağlığını Güçlendirme: Kavramlar, Kanıtlar, Uygulamalar ©Türkiye Psikiyatri Derneği (2020)</a:t>
            </a:r>
            <a:endParaRPr sz="1800"/>
          </a:p>
          <a:p>
            <a:pPr indent="-71437" lvl="0" marL="0" rtl="0" algn="l">
              <a:lnSpc>
                <a:spcPct val="150000"/>
              </a:lnSpc>
              <a:spcBef>
                <a:spcPts val="1800"/>
              </a:spcBef>
              <a:spcAft>
                <a:spcPts val="0"/>
              </a:spcAft>
              <a:buClr>
                <a:srgbClr val="222222"/>
              </a:buClr>
              <a:buSzPct val="100000"/>
              <a:buChar char="•"/>
            </a:pPr>
            <a:r>
              <a:rPr lang="tr-TR" sz="1800">
                <a:solidFill>
                  <a:srgbClr val="222222"/>
                </a:solidFill>
              </a:rPr>
              <a:t>Kayacan, P. A., &amp; Kılıç, B. (2023). Türkiye’de toplum ruh sağlığı hizmetleri: Kalitatif bir çalışma. </a:t>
            </a:r>
            <a:r>
              <a:rPr i="1" lang="tr-TR" sz="1800">
                <a:solidFill>
                  <a:srgbClr val="222222"/>
                </a:solidFill>
              </a:rPr>
              <a:t>HALK SAĞLIĞI ARAŞTIRMA VE UYGULAMALARI DERGİSİ</a:t>
            </a:r>
            <a:r>
              <a:rPr lang="tr-TR" sz="1800">
                <a:solidFill>
                  <a:srgbClr val="222222"/>
                </a:solidFill>
              </a:rPr>
              <a:t>, </a:t>
            </a:r>
            <a:r>
              <a:rPr i="1" lang="tr-TR" sz="1800">
                <a:solidFill>
                  <a:srgbClr val="222222"/>
                </a:solidFill>
              </a:rPr>
              <a:t>1</a:t>
            </a:r>
            <a:r>
              <a:rPr lang="tr-TR" sz="1800">
                <a:solidFill>
                  <a:srgbClr val="222222"/>
                </a:solidFill>
              </a:rPr>
              <a:t>(1), 56-64.</a:t>
            </a:r>
            <a:endParaRPr sz="1800"/>
          </a:p>
          <a:p>
            <a:pPr indent="-71437" lvl="0" marL="0" rtl="0" algn="l">
              <a:lnSpc>
                <a:spcPct val="150000"/>
              </a:lnSpc>
              <a:spcBef>
                <a:spcPts val="1000"/>
              </a:spcBef>
              <a:spcAft>
                <a:spcPts val="0"/>
              </a:spcAft>
              <a:buClr>
                <a:srgbClr val="000000"/>
              </a:buClr>
              <a:buSzPct val="100000"/>
              <a:buChar char="•"/>
            </a:pPr>
            <a:r>
              <a:rPr lang="tr-TR" sz="1800">
                <a:solidFill>
                  <a:srgbClr val="000000"/>
                </a:solidFill>
              </a:rPr>
              <a:t>Çakmak, C., &amp; Konca, M. / Anemon Muş Alparslan Üniversitesi Sosyal Bilimler Dergisi, 2019 7(2) 51-56</a:t>
            </a:r>
            <a:endParaRPr sz="1800"/>
          </a:p>
          <a:p>
            <a:pPr indent="-71437" lvl="0" marL="0" rtl="0" algn="l">
              <a:lnSpc>
                <a:spcPct val="150000"/>
              </a:lnSpc>
              <a:spcBef>
                <a:spcPts val="1800"/>
              </a:spcBef>
              <a:spcAft>
                <a:spcPts val="0"/>
              </a:spcAft>
              <a:buClr>
                <a:srgbClr val="222222"/>
              </a:buClr>
              <a:buSzPct val="100000"/>
              <a:buChar char="•"/>
            </a:pPr>
            <a:r>
              <a:rPr lang="tr-TR" sz="1800">
                <a:solidFill>
                  <a:srgbClr val="222222"/>
                </a:solidFill>
              </a:rPr>
              <a:t>Duygu, Ö. Z. E. R., &amp; Altun, Ö. Ş. Ruh Sağlığı Okuryazarlığı: Farkındalık ile Toplum Ruh Sağlığını Güçlendirme. </a:t>
            </a:r>
            <a:r>
              <a:rPr i="1" lang="tr-TR" sz="1800">
                <a:solidFill>
                  <a:srgbClr val="222222"/>
                </a:solidFill>
              </a:rPr>
              <a:t>Psikiyatride Güncel Yaklaşımlar</a:t>
            </a:r>
            <a:r>
              <a:rPr lang="tr-TR" sz="1800">
                <a:solidFill>
                  <a:srgbClr val="222222"/>
                </a:solidFill>
              </a:rPr>
              <a:t>, </a:t>
            </a:r>
            <a:r>
              <a:rPr i="1" lang="tr-TR" sz="1800">
                <a:solidFill>
                  <a:srgbClr val="222222"/>
                </a:solidFill>
              </a:rPr>
              <a:t>14</a:t>
            </a:r>
            <a:r>
              <a:rPr lang="tr-TR" sz="1800">
                <a:solidFill>
                  <a:srgbClr val="222222"/>
                </a:solidFill>
              </a:rPr>
              <a:t>(2), 284-289.</a:t>
            </a:r>
            <a:endParaRPr sz="1800"/>
          </a:p>
          <a:p>
            <a:pPr indent="-71437" lvl="0" marL="0" rtl="0" algn="l">
              <a:lnSpc>
                <a:spcPct val="150000"/>
              </a:lnSpc>
              <a:spcBef>
                <a:spcPts val="1800"/>
              </a:spcBef>
              <a:spcAft>
                <a:spcPts val="0"/>
              </a:spcAft>
              <a:buClr>
                <a:srgbClr val="222222"/>
              </a:buClr>
              <a:buSzPct val="100000"/>
              <a:buChar char="•"/>
            </a:pPr>
            <a:r>
              <a:rPr lang="tr-TR" sz="1800">
                <a:solidFill>
                  <a:srgbClr val="222222"/>
                </a:solidFill>
              </a:rPr>
              <a:t>Çiçekoğlu, P., &amp; Duran, S. (2018). Dünyada ve Türkiye’de toplum temelli koruyucu ruh sağlığı hizmetleri. </a:t>
            </a:r>
            <a:r>
              <a:rPr i="1" lang="tr-TR" sz="1800">
                <a:solidFill>
                  <a:srgbClr val="222222"/>
                </a:solidFill>
              </a:rPr>
              <a:t>Ünsal Barlas G, editör. Toplum Ruh Sağlığı Hemşireliği. Ankara: Türkiye Klinikleri</a:t>
            </a:r>
            <a:r>
              <a:rPr lang="tr-TR" sz="1800">
                <a:solidFill>
                  <a:srgbClr val="222222"/>
                </a:solidFill>
              </a:rPr>
              <a:t>.</a:t>
            </a:r>
            <a:endParaRPr sz="1800"/>
          </a:p>
          <a:p>
            <a:pPr indent="-71437" lvl="0" marL="0" rtl="0" algn="l">
              <a:lnSpc>
                <a:spcPct val="150000"/>
              </a:lnSpc>
              <a:spcBef>
                <a:spcPts val="1800"/>
              </a:spcBef>
              <a:spcAft>
                <a:spcPts val="0"/>
              </a:spcAft>
              <a:buClr>
                <a:srgbClr val="222222"/>
              </a:buClr>
              <a:buSzPct val="100000"/>
              <a:buChar char="•"/>
            </a:pPr>
            <a:r>
              <a:rPr lang="tr-TR" sz="1800">
                <a:solidFill>
                  <a:srgbClr val="222222"/>
                </a:solidFill>
              </a:rPr>
              <a:t>Tükel, R., Dünden Bugüne Toplum Ruh Sağlığı Hizmetleri, </a:t>
            </a:r>
            <a:r>
              <a:rPr i="1" lang="tr-TR" sz="1800">
                <a:solidFill>
                  <a:srgbClr val="222222"/>
                </a:solidFill>
              </a:rPr>
              <a:t>Mayıs - Haziran 2020 Cilt: 35 Sayı: 3 Toplum Ve Hekı̇m </a:t>
            </a:r>
            <a:endParaRPr sz="1800"/>
          </a:p>
          <a:p>
            <a:pPr indent="-71437" lvl="0" marL="0" rtl="0" algn="l">
              <a:lnSpc>
                <a:spcPct val="150000"/>
              </a:lnSpc>
              <a:spcBef>
                <a:spcPts val="1800"/>
              </a:spcBef>
              <a:spcAft>
                <a:spcPts val="0"/>
              </a:spcAft>
              <a:buClr>
                <a:srgbClr val="212529"/>
              </a:buClr>
              <a:buSzPct val="100000"/>
              <a:buChar char="•"/>
            </a:pPr>
            <a:r>
              <a:rPr lang="tr-TR" sz="1800">
                <a:solidFill>
                  <a:srgbClr val="212529"/>
                </a:solidFill>
              </a:rPr>
              <a:t>ÖZPOLAT, A. O. (2023). TOPLUM RUH SAĞLIĞI HİZMETLERİNİN SOSYAL HİZMET PERSPEKTİFİYLE DEĞERLENDİRİLMESİ. </a:t>
            </a:r>
            <a:r>
              <a:rPr i="1" lang="tr-TR" sz="1800">
                <a:solidFill>
                  <a:srgbClr val="212529"/>
                </a:solidFill>
              </a:rPr>
              <a:t>Dicle Üniversitesi Sosyal Bilimler Enstitüsü Dergisi</a:t>
            </a:r>
            <a:r>
              <a:rPr lang="tr-TR" sz="1800">
                <a:solidFill>
                  <a:srgbClr val="212529"/>
                </a:solidFill>
              </a:rPr>
              <a:t>(</a:t>
            </a:r>
            <a:r>
              <a:rPr i="1" lang="tr-TR" sz="1800">
                <a:solidFill>
                  <a:srgbClr val="212529"/>
                </a:solidFill>
              </a:rPr>
              <a:t>32 (Dicle Üniversitesi’nin 50. Yılına Özel 50 Makale)</a:t>
            </a:r>
            <a:r>
              <a:rPr lang="tr-TR" sz="1800">
                <a:solidFill>
                  <a:srgbClr val="212529"/>
                </a:solidFill>
              </a:rPr>
              <a:t>, 40-59.</a:t>
            </a:r>
            <a:endParaRPr/>
          </a:p>
          <a:p>
            <a:pPr indent="-71437" lvl="0" marL="0" rtl="0" algn="l">
              <a:lnSpc>
                <a:spcPct val="150000"/>
              </a:lnSpc>
              <a:spcBef>
                <a:spcPts val="1800"/>
              </a:spcBef>
              <a:spcAft>
                <a:spcPts val="0"/>
              </a:spcAft>
              <a:buClr>
                <a:srgbClr val="212529"/>
              </a:buClr>
              <a:buSzPct val="100000"/>
              <a:buChar char="•"/>
            </a:pPr>
            <a:r>
              <a:rPr lang="tr-TR" sz="1800">
                <a:solidFill>
                  <a:srgbClr val="212529"/>
                </a:solidFill>
              </a:rPr>
              <a:t>World Mental Heath Rapor-2022</a:t>
            </a:r>
            <a:endParaRPr/>
          </a:p>
          <a:p>
            <a:pPr indent="-71437" lvl="0" marL="0" rtl="0" algn="l">
              <a:lnSpc>
                <a:spcPct val="150000"/>
              </a:lnSpc>
              <a:spcBef>
                <a:spcPts val="1800"/>
              </a:spcBef>
              <a:spcAft>
                <a:spcPts val="0"/>
              </a:spcAft>
              <a:buClr>
                <a:srgbClr val="212529"/>
              </a:buClr>
              <a:buSzPct val="100000"/>
              <a:buChar char="•"/>
            </a:pPr>
            <a:r>
              <a:rPr lang="tr-TR" sz="1800">
                <a:solidFill>
                  <a:srgbClr val="212529"/>
                </a:solidFill>
              </a:rPr>
              <a:t>Ulusal Ruh Sağlığı Eylem Planı (2020-2023)</a:t>
            </a:r>
            <a:endParaRPr sz="1800"/>
          </a:p>
          <a:p>
            <a:pPr indent="-117475" lvl="0" marL="228600" rtl="0" algn="l">
              <a:lnSpc>
                <a:spcPct val="90000"/>
              </a:lnSpc>
              <a:spcBef>
                <a:spcPts val="1800"/>
              </a:spcBef>
              <a:spcAft>
                <a:spcPts val="0"/>
              </a:spcAft>
              <a:buClr>
                <a:schemeClr val="dk1"/>
              </a:buClr>
              <a:buSzPct val="100000"/>
              <a:buNone/>
            </a:pPr>
            <a:r>
              <a:t/>
            </a:r>
            <a:endParaRPr/>
          </a:p>
        </p:txBody>
      </p:sp>
      <p:sp>
        <p:nvSpPr>
          <p:cNvPr id="1628" name="Google Shape;1628;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1629" name="Google Shape;1629;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630" name="Google Shape;1630;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Erkeklerde ve kadınlarda görülme sıklığı </a:t>
            </a:r>
            <a:endParaRPr/>
          </a:p>
        </p:txBody>
      </p:sp>
      <p:sp>
        <p:nvSpPr>
          <p:cNvPr id="446" name="Google Shape;446;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Depresif ve anksiyete bozuklukları yaşam boyunca kadınlarda erkeklere göre yaklaşık %50 daha sık görülürken, erkeklerde madde kullanım bozukluğu görülme olasılığı daha yüksektir. </a:t>
            </a:r>
            <a:endParaRPr/>
          </a:p>
          <a:p>
            <a:pPr indent="-228600" lvl="0" marL="228600" rtl="0" algn="just">
              <a:lnSpc>
                <a:spcPct val="90000"/>
              </a:lnSpc>
              <a:spcBef>
                <a:spcPts val="1000"/>
              </a:spcBef>
              <a:spcAft>
                <a:spcPts val="0"/>
              </a:spcAft>
              <a:buClr>
                <a:schemeClr val="dk1"/>
              </a:buClr>
              <a:buSzPts val="2800"/>
              <a:buChar char="•"/>
            </a:pPr>
            <a:r>
              <a:rPr lang="tr-TR"/>
              <a:t>Depresif ve anksiyete bozuklukları çoğu ruhsal bozukluk vakasından sorumlu olduğundan, genel olarak, kadınlarda (%13,5 veya 508 milyon) erkeklere (%12,5 veya 462 milyon) göre biraz daha fazla zihinsel bozukluk yaşamaktadır.</a:t>
            </a:r>
            <a:endParaRPr/>
          </a:p>
        </p:txBody>
      </p:sp>
      <p:sp>
        <p:nvSpPr>
          <p:cNvPr id="447" name="Google Shape;44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448" name="Google Shape;4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49" name="Google Shape;44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0" i="0" lang="tr-TR" sz="4400" u="none" cap="none" strike="noStrike">
                <a:solidFill>
                  <a:srgbClr val="000000"/>
                </a:solidFill>
                <a:latin typeface="Calibri"/>
                <a:ea typeface="Calibri"/>
                <a:cs typeface="Calibri"/>
                <a:sym typeface="Calibri"/>
              </a:rPr>
              <a:t>Erkeklerde ve kadınlarda görülme sıklığı </a:t>
            </a:r>
            <a:endParaRPr/>
          </a:p>
        </p:txBody>
      </p:sp>
      <p:sp>
        <p:nvSpPr>
          <p:cNvPr id="456" name="Google Shape;456;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Zihinsel bozukluklar hamile kadınlar ve yeni doğum yapmış kadınlar arasında yaygındır ve sıklıkla hem anneleri hem de bebekleri ciddi şekilde etkiler.</a:t>
            </a:r>
            <a:endParaRPr/>
          </a:p>
          <a:p>
            <a:pPr indent="-228600" lvl="0" marL="228600" rtl="0" algn="just">
              <a:lnSpc>
                <a:spcPct val="90000"/>
              </a:lnSpc>
              <a:spcBef>
                <a:spcPts val="1000"/>
              </a:spcBef>
              <a:spcAft>
                <a:spcPts val="0"/>
              </a:spcAft>
              <a:buClr>
                <a:schemeClr val="dk1"/>
              </a:buClr>
              <a:buSzPts val="2800"/>
              <a:buChar char="•"/>
            </a:pPr>
            <a:r>
              <a:rPr lang="tr-TR"/>
              <a:t>Dünya genelinde hamile ve yeni doğum yapmış kadınların %10'undan fazlası depresyon yaşamaktadır. </a:t>
            </a:r>
            <a:endParaRPr/>
          </a:p>
          <a:p>
            <a:pPr indent="-228600" lvl="0" marL="228600" rtl="0" algn="just">
              <a:lnSpc>
                <a:spcPct val="90000"/>
              </a:lnSpc>
              <a:spcBef>
                <a:spcPts val="1000"/>
              </a:spcBef>
              <a:spcAft>
                <a:spcPts val="0"/>
              </a:spcAft>
              <a:buClr>
                <a:schemeClr val="dk1"/>
              </a:buClr>
              <a:buSzPts val="2800"/>
              <a:buChar char="•"/>
            </a:pPr>
            <a:r>
              <a:rPr lang="tr-TR"/>
              <a:t>Düşük ve orta gelirli ülkelerde bu rakamın oldukça yüksek olduğu tahmin ediliyor.</a:t>
            </a:r>
            <a:endParaRPr/>
          </a:p>
        </p:txBody>
      </p:sp>
      <p:sp>
        <p:nvSpPr>
          <p:cNvPr id="457" name="Google Shape;45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458" name="Google Shape;45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59" name="Google Shape;45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0" i="0" lang="tr-TR" sz="4400" u="none" cap="none" strike="noStrike">
                <a:solidFill>
                  <a:srgbClr val="000000"/>
                </a:solidFill>
                <a:latin typeface="Calibri"/>
                <a:ea typeface="Calibri"/>
                <a:cs typeface="Calibri"/>
                <a:sym typeface="Calibri"/>
              </a:rPr>
              <a:t>Erkeklerde ve kadınlarda görülme sıklığı </a:t>
            </a:r>
            <a:endParaRPr/>
          </a:p>
        </p:txBody>
      </p:sp>
      <p:sp>
        <p:nvSpPr>
          <p:cNvPr id="466" name="Google Shape;466;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Yakın partner şiddetine veya cinsel şiddete maruz kalan kadınlar, özellikle mağduriyet ile depresyon, anksiyete, travma sonrası stres bozukluğu dahil stres koşulları ve intihar düşüncesi arasında önemli ilişkiler bulunan bir akıl sağlığı durumu geliştirmeye karşı özellikle savunmasızdır. </a:t>
            </a:r>
            <a:endParaRPr/>
          </a:p>
          <a:p>
            <a:pPr indent="-228600" lvl="0" marL="228600" rtl="0" algn="just">
              <a:lnSpc>
                <a:spcPct val="90000"/>
              </a:lnSpc>
              <a:spcBef>
                <a:spcPts val="1000"/>
              </a:spcBef>
              <a:spcAft>
                <a:spcPts val="0"/>
              </a:spcAft>
              <a:buClr>
                <a:schemeClr val="dk1"/>
              </a:buClr>
              <a:buSzPts val="2800"/>
              <a:buChar char="•"/>
            </a:pPr>
            <a:r>
              <a:rPr lang="tr-TR"/>
              <a:t>Ciddi bir ruhsal bozuklukla yaşayan kadınların yaşamları boyunca aile içi ve cinsel şiddete maruz kalma olasılıkları diğer kadınlara göre çok daha fazladır .</a:t>
            </a:r>
            <a:endParaRPr/>
          </a:p>
        </p:txBody>
      </p:sp>
      <p:sp>
        <p:nvSpPr>
          <p:cNvPr id="467" name="Google Shape;46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468" name="Google Shape;46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69" name="Google Shape;46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Çocuklarda ve ergenlerde yaygınlık</a:t>
            </a:r>
            <a:endParaRPr/>
          </a:p>
        </p:txBody>
      </p:sp>
      <p:sp>
        <p:nvSpPr>
          <p:cNvPr id="476" name="Google Shape;476;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Dünyadaki küçük çocukların (5-9 yaş arası) yaklaşık %8'i ve dünyadaki ergenlerin (10-19 yaş arası) %14'ü zihinsel bir bozuklukla yaşamaktadır. </a:t>
            </a:r>
            <a:endParaRPr/>
          </a:p>
          <a:p>
            <a:pPr indent="-228600" lvl="0" marL="228600" rtl="0" algn="just">
              <a:lnSpc>
                <a:spcPct val="90000"/>
              </a:lnSpc>
              <a:spcBef>
                <a:spcPts val="1000"/>
              </a:spcBef>
              <a:spcAft>
                <a:spcPts val="0"/>
              </a:spcAft>
              <a:buClr>
                <a:schemeClr val="dk1"/>
              </a:buClr>
              <a:buSzPts val="2800"/>
              <a:buChar char="•"/>
            </a:pPr>
            <a:r>
              <a:rPr lang="tr-TR"/>
              <a:t>Amerika Birleşik Devletleri'nde ülke çapında yapılan bir araştırma, yetişkinlikte mevcut olan zihinsel bozuklukların yarısının 14 yaşına kadar geliştiğini ortaya çıkardı; dörtte üçü 24 yaşına gelindiğinde ortaya çıkmıştır. </a:t>
            </a:r>
            <a:endParaRPr/>
          </a:p>
        </p:txBody>
      </p:sp>
      <p:sp>
        <p:nvSpPr>
          <p:cNvPr id="477" name="Google Shape;4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478" name="Google Shape;47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79" name="Google Shape;47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Yaşlılarda yaygınlık</a:t>
            </a:r>
            <a:endParaRPr/>
          </a:p>
        </p:txBody>
      </p:sp>
      <p:sp>
        <p:nvSpPr>
          <p:cNvPr id="486" name="Google Shape;486;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2019 yılında 70 yaş ve üzeri yetişkinlerin yaklaşık %13'ü, başta depresif ve anksiyete bozuklukları olmak üzere zihinsel bir bozuklukla yaşadı. Ruhsal bozukluk oranlarındaki cinsiyet farklılıkları bu yaş kategorisinde artmaktadır; çünkü bu yaştaki kadınların %14,2'sinin ve erkeklerin %11,7'sinin ruhsal bozukluğa sahip olduğu tahmin edilmektedir.</a:t>
            </a:r>
            <a:endParaRPr/>
          </a:p>
        </p:txBody>
      </p:sp>
      <p:sp>
        <p:nvSpPr>
          <p:cNvPr id="487" name="Google Shape;48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488" name="Google Shape;48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89" name="Google Shape;48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Seminer Planı</a:t>
            </a:r>
            <a:endParaRPr/>
          </a:p>
        </p:txBody>
      </p:sp>
      <p:sp>
        <p:nvSpPr>
          <p:cNvPr id="322" name="Google Shape;322;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Ruh Sağlığı Kavramı</a:t>
            </a:r>
            <a:endParaRPr/>
          </a:p>
          <a:p>
            <a:pPr indent="-228600" lvl="0" marL="228600" rtl="0" algn="l">
              <a:lnSpc>
                <a:spcPct val="90000"/>
              </a:lnSpc>
              <a:spcBef>
                <a:spcPts val="1000"/>
              </a:spcBef>
              <a:spcAft>
                <a:spcPts val="0"/>
              </a:spcAft>
              <a:buClr>
                <a:schemeClr val="dk1"/>
              </a:buClr>
              <a:buSzPts val="2800"/>
              <a:buChar char="•"/>
            </a:pPr>
            <a:r>
              <a:rPr lang="tr-TR"/>
              <a:t>Dünyada ve Türkiye’de ruh sağlığı hastalıklarının yaygınlığı</a:t>
            </a:r>
            <a:endParaRPr/>
          </a:p>
          <a:p>
            <a:pPr indent="-228600" lvl="0" marL="228600" rtl="0" algn="l">
              <a:lnSpc>
                <a:spcPct val="90000"/>
              </a:lnSpc>
              <a:spcBef>
                <a:spcPts val="1000"/>
              </a:spcBef>
              <a:spcAft>
                <a:spcPts val="0"/>
              </a:spcAft>
              <a:buClr>
                <a:schemeClr val="dk1"/>
              </a:buClr>
              <a:buSzPts val="2800"/>
              <a:buChar char="•"/>
            </a:pPr>
            <a:r>
              <a:rPr lang="tr-TR"/>
              <a:t>Toplum Ruh Sağlığı Kavramı</a:t>
            </a:r>
            <a:endParaRPr/>
          </a:p>
          <a:p>
            <a:pPr indent="-228600" lvl="0" marL="228600" rtl="0" algn="l">
              <a:lnSpc>
                <a:spcPct val="90000"/>
              </a:lnSpc>
              <a:spcBef>
                <a:spcPts val="1000"/>
              </a:spcBef>
              <a:spcAft>
                <a:spcPts val="0"/>
              </a:spcAft>
              <a:buClr>
                <a:schemeClr val="dk1"/>
              </a:buClr>
              <a:buSzPts val="2800"/>
              <a:buChar char="•"/>
            </a:pPr>
            <a:r>
              <a:rPr lang="tr-TR"/>
              <a:t>Dünyada ve ülkemizde toplum ruh sağlığı tarihçesi</a:t>
            </a:r>
            <a:endParaRPr/>
          </a:p>
          <a:p>
            <a:pPr indent="-228600" lvl="0" marL="228600" rtl="0" algn="l">
              <a:lnSpc>
                <a:spcPct val="90000"/>
              </a:lnSpc>
              <a:spcBef>
                <a:spcPts val="1000"/>
              </a:spcBef>
              <a:spcAft>
                <a:spcPts val="0"/>
              </a:spcAft>
              <a:buClr>
                <a:schemeClr val="dk1"/>
              </a:buClr>
              <a:buSzPts val="2800"/>
              <a:buChar char="•"/>
            </a:pPr>
            <a:r>
              <a:rPr lang="tr-TR"/>
              <a:t>Ruh Sağlığı Okuryazarlığı kavramı</a:t>
            </a:r>
            <a:endParaRPr/>
          </a:p>
        </p:txBody>
      </p:sp>
      <p:sp>
        <p:nvSpPr>
          <p:cNvPr id="323" name="Google Shape;323;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324" name="Google Shape;32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Yaşlılarda yaygınlık</a:t>
            </a:r>
            <a:endParaRPr/>
          </a:p>
        </p:txBody>
      </p:sp>
      <p:sp>
        <p:nvSpPr>
          <p:cNvPr id="496" name="Google Shape;496;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Şizofreninin yaygınlık tahminleri, 70 yaşın üzerindeki yetişkinlerde (%0,2) 70 yaşın altındaki yetişkinlere (%0,3) kıyasla daha düşüktür; bu durum kısmen erken ölümle açıklanabilir.</a:t>
            </a:r>
            <a:endParaRPr/>
          </a:p>
          <a:p>
            <a:pPr indent="-228600" lvl="0" marL="228600" rtl="0" algn="just">
              <a:lnSpc>
                <a:spcPct val="90000"/>
              </a:lnSpc>
              <a:spcBef>
                <a:spcPts val="1000"/>
              </a:spcBef>
              <a:spcAft>
                <a:spcPts val="0"/>
              </a:spcAft>
              <a:buClr>
                <a:schemeClr val="dk1"/>
              </a:buClr>
              <a:buSzPts val="2800"/>
              <a:buChar char="•"/>
            </a:pPr>
            <a:r>
              <a:rPr lang="tr-TR"/>
              <a:t>Özellikle, zihinsel bozukluklara ilişkin bu tahminler, genellikle zihinsel sağlık veya yaşlanma politika ve planlarında ele alınan önemli bir halk sağlığı sorunu olan demansı içermemektedir.</a:t>
            </a:r>
            <a:endParaRPr/>
          </a:p>
          <a:p>
            <a:pPr indent="-228600" lvl="0" marL="228600" rtl="0" algn="just">
              <a:lnSpc>
                <a:spcPct val="90000"/>
              </a:lnSpc>
              <a:spcBef>
                <a:spcPts val="1000"/>
              </a:spcBef>
              <a:spcAft>
                <a:spcPts val="0"/>
              </a:spcAft>
              <a:buClr>
                <a:schemeClr val="dk1"/>
              </a:buClr>
              <a:buSzPts val="2800"/>
              <a:buChar char="•"/>
            </a:pPr>
            <a:r>
              <a:rPr lang="tr-TR"/>
              <a:t>65 yaş ve üzeri yetişkinlerin tahminen %6,9'u demansla yaşamaktadır.</a:t>
            </a:r>
            <a:endParaRPr/>
          </a:p>
        </p:txBody>
      </p:sp>
      <p:sp>
        <p:nvSpPr>
          <p:cNvPr id="497" name="Google Shape;49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498" name="Google Shape;49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99" name="Google Shape;49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b="0" i="0" lang="tr-TR" sz="2800" u="none" cap="none" strike="noStrike">
                <a:solidFill>
                  <a:srgbClr val="000000"/>
                </a:solidFill>
                <a:latin typeface="Calibri"/>
                <a:ea typeface="Calibri"/>
                <a:cs typeface="Calibri"/>
                <a:sym typeface="Calibri"/>
              </a:rPr>
              <a:t>Coğrafi eşitsizlikler</a:t>
            </a:r>
            <a:endParaRPr/>
          </a:p>
        </p:txBody>
      </p:sp>
      <p:sp>
        <p:nvSpPr>
          <p:cNvPr id="506" name="Google Shape;506;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Ruhsal bozukluklar tüm ülkelerde yaygındır: DSÖ Afrika Bölgesi'nde %10,9'dan DSÖ Amerika Bölgesi'nde %15,6'ya kadar değişen oranlarda tüm DSÖ Bölgelerinde görülmektedir.</a:t>
            </a:r>
            <a:endParaRPr/>
          </a:p>
        </p:txBody>
      </p:sp>
      <p:sp>
        <p:nvSpPr>
          <p:cNvPr id="507" name="Google Shape;50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508" name="Google Shape;50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09" name="Google Shape;50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22"/>
          <p:cNvPicPr preferRelativeResize="0"/>
          <p:nvPr>
            <p:ph idx="1" type="body"/>
          </p:nvPr>
        </p:nvPicPr>
        <p:blipFill rotWithShape="1">
          <a:blip r:embed="rId3">
            <a:alphaModFix/>
          </a:blip>
          <a:srcRect b="0" l="0" r="0" t="0"/>
          <a:stretch/>
        </p:blipFill>
        <p:spPr>
          <a:xfrm>
            <a:off x="1242390" y="136526"/>
            <a:ext cx="9690653" cy="6584950"/>
          </a:xfrm>
          <a:prstGeom prst="rect">
            <a:avLst/>
          </a:prstGeom>
          <a:noFill/>
          <a:ln>
            <a:noFill/>
          </a:ln>
        </p:spPr>
      </p:pic>
      <p:sp>
        <p:nvSpPr>
          <p:cNvPr id="516" name="Google Shape;51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517" name="Google Shape;51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18" name="Google Shape;518;p22"/>
          <p:cNvSpPr txBox="1"/>
          <p:nvPr>
            <p:ph idx="11" type="ftr"/>
          </p:nvPr>
        </p:nvSpPr>
        <p:spPr>
          <a:xfrm>
            <a:off x="4971222" y="6356349"/>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tr-TR"/>
              <a:t>Ruh sağlığı sosyoekonomik ve çevresel faktörler tarafından belirlenir</a:t>
            </a:r>
            <a:br>
              <a:rPr lang="tr-TR"/>
            </a:br>
            <a:endParaRPr/>
          </a:p>
        </p:txBody>
      </p:sp>
      <p:sp>
        <p:nvSpPr>
          <p:cNvPr id="524" name="Google Shape;524;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just">
              <a:lnSpc>
                <a:spcPct val="150000"/>
              </a:lnSpc>
              <a:spcBef>
                <a:spcPts val="0"/>
              </a:spcBef>
              <a:spcAft>
                <a:spcPts val="0"/>
              </a:spcAft>
              <a:buClr>
                <a:schemeClr val="dk1"/>
              </a:buClr>
              <a:buSzPct val="100000"/>
              <a:buChar char="•"/>
            </a:pPr>
            <a:r>
              <a:rPr lang="tr-TR"/>
              <a:t>Ruh sağlığı ve hastalıkları, tıpkı genel sağlık ve hastalıklar gibi, çok sayıda ve </a:t>
            </a:r>
            <a:endParaRPr/>
          </a:p>
          <a:p>
            <a:pPr indent="0" lvl="0" marL="0" rtl="0" algn="just">
              <a:lnSpc>
                <a:spcPct val="150000"/>
              </a:lnSpc>
              <a:spcBef>
                <a:spcPts val="0"/>
              </a:spcBef>
              <a:spcAft>
                <a:spcPts val="0"/>
              </a:spcAft>
              <a:buClr>
                <a:schemeClr val="dk1"/>
              </a:buClr>
              <a:buSzPct val="100000"/>
              <a:buNone/>
            </a:pPr>
            <a:r>
              <a:rPr lang="tr-TR"/>
              <a:t>   birbirleriyle etkileşimli sosyal, psikolojik ve biyolojik faktörler tarafından           belirlenir. </a:t>
            </a:r>
            <a:endParaRPr/>
          </a:p>
          <a:p>
            <a:pPr indent="-228600" lvl="0" marL="228600" rtl="0" algn="just">
              <a:lnSpc>
                <a:spcPct val="150000"/>
              </a:lnSpc>
              <a:spcBef>
                <a:spcPts val="0"/>
              </a:spcBef>
              <a:spcAft>
                <a:spcPts val="0"/>
              </a:spcAft>
              <a:buClr>
                <a:schemeClr val="dk1"/>
              </a:buClr>
              <a:buSzPct val="100000"/>
              <a:buChar char="•"/>
            </a:pPr>
            <a:r>
              <a:rPr lang="tr-TR"/>
              <a:t>Bunun en açık kanıtı, gelişmiş ve gelişmekte olan ülkelerde ruhsal hastalık riskinin düşük eğitim seviyesi, yetersiz gelir düzeyi ve uygunsuz barınma koşulları gibi yoksulluğun muhtelif göstergeleriyle ilişkili olduğunun gösterilmiş olmasıdır.</a:t>
            </a:r>
            <a:endParaRPr/>
          </a:p>
          <a:p>
            <a:pPr indent="-228600" lvl="0" marL="228600" rtl="0" algn="just">
              <a:lnSpc>
                <a:spcPct val="150000"/>
              </a:lnSpc>
              <a:spcBef>
                <a:spcPts val="0"/>
              </a:spcBef>
              <a:spcAft>
                <a:spcPts val="0"/>
              </a:spcAft>
              <a:buClr>
                <a:schemeClr val="dk1"/>
              </a:buClr>
              <a:buSzPct val="100000"/>
              <a:buChar char="•"/>
            </a:pPr>
            <a:r>
              <a:rPr lang="tr-TR"/>
              <a:t> Toplumda dezavantajlı kişilerin ruhsal hastalıklara karşı daha savunmasız olmaları, kendilerini güvende hissetmeme ve umutsuzluk, hızlı sosyal değişim, şiddet ve fiziksel sağlık riskleri gibi faktörlerle açıklanabilir.</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525" name="Google Shape;52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526" name="Google Shape;52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27" name="Google Shape;527;p23"/>
          <p:cNvSpPr txBox="1"/>
          <p:nvPr/>
        </p:nvSpPr>
        <p:spPr>
          <a:xfrm>
            <a:off x="4080533" y="6005047"/>
            <a:ext cx="523385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tr-TR" sz="1400" u="none" cap="none" strike="noStrike">
                <a:solidFill>
                  <a:srgbClr val="000000"/>
                </a:solidFill>
                <a:latin typeface="Calibri"/>
                <a:ea typeface="Calibri"/>
                <a:cs typeface="Calibri"/>
                <a:sym typeface="Calibri"/>
              </a:rPr>
              <a:t>Ruh Sağlığını Güçlendirme: Kavramlar, Kanıtlar, Uygulamalar ©Türkiye Psikiyatri Derneği (2020) </a:t>
            </a:r>
            <a:endParaRPr b="0" i="0" sz="1400" u="none" cap="none" strike="noStrike">
              <a:solidFill>
                <a:srgbClr val="000000"/>
              </a:solidFill>
              <a:latin typeface="Calibri"/>
              <a:ea typeface="Calibri"/>
              <a:cs typeface="Calibri"/>
              <a:sym typeface="Calibri"/>
            </a:endParaRPr>
          </a:p>
        </p:txBody>
      </p:sp>
      <p:sp>
        <p:nvSpPr>
          <p:cNvPr id="528" name="Google Shape;52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Ruh sağlığı davranışlarla bağlantılıdır</a:t>
            </a:r>
            <a:endParaRPr/>
          </a:p>
        </p:txBody>
      </p:sp>
      <p:sp>
        <p:nvSpPr>
          <p:cNvPr id="534" name="Google Shape;534;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Ruhsal, sosyal ve davranışsal sağlık sorunları karşılıklı etkileşime girerek, davranışlar ve iyilik hali üzerindeki etkilerin pekişmesine yol açarlar. </a:t>
            </a:r>
            <a:endParaRPr/>
          </a:p>
          <a:p>
            <a:pPr indent="-228600" lvl="0" marL="228600" rtl="0" algn="just">
              <a:lnSpc>
                <a:spcPct val="90000"/>
              </a:lnSpc>
              <a:spcBef>
                <a:spcPts val="1000"/>
              </a:spcBef>
              <a:spcAft>
                <a:spcPts val="0"/>
              </a:spcAft>
              <a:buClr>
                <a:schemeClr val="dk1"/>
              </a:buClr>
              <a:buSzPts val="2800"/>
              <a:buChar char="•"/>
            </a:pPr>
            <a:r>
              <a:rPr lang="tr-TR"/>
              <a:t>Bir yandan madde bağımlılığı, şiddet, kadın ve çocukların istismarı, diğer yandansa kalp hastalığı, depresyon ve anksiyete gibi çeşitli sağlık sorunları, yüksek işsizlik, düşük gelir düzeyi, yetersiz eğitim, stresli çalışma koşulları, cinsiyet ayrımcılığı, sağlıksız yaşam tarzı ve insan hakları ihlalleri gibi koşulların varlığında hem daha sık görülür hem de baş edilmesi daha zordur.</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35" name="Google Shape;53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536" name="Google Shape;53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37" name="Google Shape;537;p24"/>
          <p:cNvSpPr txBox="1"/>
          <p:nvPr/>
        </p:nvSpPr>
        <p:spPr>
          <a:xfrm>
            <a:off x="2910603" y="5833130"/>
            <a:ext cx="637079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tr-TR" sz="1400" u="none" cap="none" strike="noStrike">
                <a:solidFill>
                  <a:srgbClr val="000000"/>
                </a:solidFill>
                <a:latin typeface="Calibri"/>
                <a:ea typeface="Calibri"/>
                <a:cs typeface="Calibri"/>
                <a:sym typeface="Calibri"/>
              </a:rPr>
              <a:t>Ruh Sağlığını Güçlendirme: Kavramlar, Kanıtlar, Uygulamalar ©Türkiye Psikiyatri Derneği (2020) </a:t>
            </a:r>
            <a:endParaRPr b="0" i="0" sz="1400" u="none" cap="none" strike="noStrike">
              <a:solidFill>
                <a:srgbClr val="000000"/>
              </a:solidFill>
              <a:latin typeface="Calibri"/>
              <a:ea typeface="Calibri"/>
              <a:cs typeface="Calibri"/>
              <a:sym typeface="Calibri"/>
            </a:endParaRPr>
          </a:p>
        </p:txBody>
      </p:sp>
      <p:sp>
        <p:nvSpPr>
          <p:cNvPr id="538" name="Google Shape;5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25"/>
          <p:cNvSpPr txBox="1"/>
          <p:nvPr>
            <p:ph type="title"/>
          </p:nvPr>
        </p:nvSpPr>
        <p:spPr>
          <a:xfrm>
            <a:off x="902208" y="1365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KORUYUCU FAKTÖRLER</a:t>
            </a:r>
            <a:endParaRPr/>
          </a:p>
        </p:txBody>
      </p:sp>
      <p:pic>
        <p:nvPicPr>
          <p:cNvPr id="545" name="Google Shape;545;p25"/>
          <p:cNvPicPr preferRelativeResize="0"/>
          <p:nvPr>
            <p:ph idx="1" type="body"/>
          </p:nvPr>
        </p:nvPicPr>
        <p:blipFill rotWithShape="1">
          <a:blip r:embed="rId3">
            <a:alphaModFix/>
          </a:blip>
          <a:srcRect b="0" l="0" r="0" t="4529"/>
          <a:stretch/>
        </p:blipFill>
        <p:spPr>
          <a:xfrm>
            <a:off x="557784" y="1462088"/>
            <a:ext cx="10860024" cy="5065776"/>
          </a:xfrm>
          <a:prstGeom prst="rect">
            <a:avLst/>
          </a:prstGeom>
          <a:noFill/>
          <a:ln>
            <a:noFill/>
          </a:ln>
        </p:spPr>
      </p:pic>
      <p:sp>
        <p:nvSpPr>
          <p:cNvPr id="546" name="Google Shape;5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547" name="Google Shape;54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48" name="Google Shape;5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26"/>
          <p:cNvSpPr txBox="1"/>
          <p:nvPr>
            <p:ph type="title"/>
          </p:nvPr>
        </p:nvSpPr>
        <p:spPr>
          <a:xfrm>
            <a:off x="767080" y="136525"/>
            <a:ext cx="10515600" cy="117411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RİSKLER</a:t>
            </a:r>
            <a:endParaRPr/>
          </a:p>
        </p:txBody>
      </p:sp>
      <p:pic>
        <p:nvPicPr>
          <p:cNvPr id="555" name="Google Shape;555;p26"/>
          <p:cNvPicPr preferRelativeResize="0"/>
          <p:nvPr>
            <p:ph idx="1" type="body"/>
          </p:nvPr>
        </p:nvPicPr>
        <p:blipFill rotWithShape="1">
          <a:blip r:embed="rId3">
            <a:alphaModFix/>
          </a:blip>
          <a:srcRect b="10714" l="0" r="0" t="0"/>
          <a:stretch/>
        </p:blipFill>
        <p:spPr>
          <a:xfrm>
            <a:off x="1066800" y="1097280"/>
            <a:ext cx="9916160" cy="5138928"/>
          </a:xfrm>
          <a:prstGeom prst="rect">
            <a:avLst/>
          </a:prstGeom>
          <a:noFill/>
          <a:ln>
            <a:noFill/>
          </a:ln>
        </p:spPr>
      </p:pic>
      <p:sp>
        <p:nvSpPr>
          <p:cNvPr id="556" name="Google Shape;55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557" name="Google Shape;5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58" name="Google Shape;55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id="564" name="Google Shape;564;p27"/>
          <p:cNvPicPr preferRelativeResize="0"/>
          <p:nvPr>
            <p:ph idx="1" type="body"/>
          </p:nvPr>
        </p:nvPicPr>
        <p:blipFill rotWithShape="1">
          <a:blip r:embed="rId3">
            <a:alphaModFix/>
          </a:blip>
          <a:srcRect b="0" l="0" r="0" t="0"/>
          <a:stretch/>
        </p:blipFill>
        <p:spPr>
          <a:xfrm>
            <a:off x="838201" y="136525"/>
            <a:ext cx="10790582" cy="6343788"/>
          </a:xfrm>
          <a:prstGeom prst="rect">
            <a:avLst/>
          </a:prstGeom>
          <a:noFill/>
          <a:ln>
            <a:noFill/>
          </a:ln>
        </p:spPr>
      </p:pic>
      <p:sp>
        <p:nvSpPr>
          <p:cNvPr id="565" name="Google Shape;56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566" name="Google Shape;56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67" name="Google Shape;56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74" name="Google Shape;574;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Çoğu insan dikkate değer ölçüde dirençli olsa da, olumsuz koşullara daha fazla maruz kalan kişilerin ruh sağlığı sorunları yaşama riski daha yüksektir.</a:t>
            </a:r>
            <a:endParaRPr/>
          </a:p>
        </p:txBody>
      </p:sp>
      <p:sp>
        <p:nvSpPr>
          <p:cNvPr id="575" name="Google Shape;5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576" name="Google Shape;57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77" name="Google Shape;57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9"/>
          <p:cNvSpPr txBox="1"/>
          <p:nvPr>
            <p:ph type="title"/>
          </p:nvPr>
        </p:nvSpPr>
        <p:spPr>
          <a:xfrm>
            <a:off x="838200" y="1365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tr-TR" sz="3200"/>
              <a:t>Yoksulluk ve ruh sağlığı arasındaki kısır döngü koşulları</a:t>
            </a:r>
            <a:endParaRPr/>
          </a:p>
        </p:txBody>
      </p:sp>
      <p:pic>
        <p:nvPicPr>
          <p:cNvPr id="584" name="Google Shape;584;p29"/>
          <p:cNvPicPr preferRelativeResize="0"/>
          <p:nvPr>
            <p:ph idx="1" type="body"/>
          </p:nvPr>
        </p:nvPicPr>
        <p:blipFill rotWithShape="1">
          <a:blip r:embed="rId3">
            <a:alphaModFix/>
          </a:blip>
          <a:srcRect b="0" l="0" r="0" t="0"/>
          <a:stretch/>
        </p:blipFill>
        <p:spPr>
          <a:xfrm>
            <a:off x="1401417" y="1202635"/>
            <a:ext cx="9044609" cy="5518840"/>
          </a:xfrm>
          <a:prstGeom prst="rect">
            <a:avLst/>
          </a:prstGeom>
          <a:noFill/>
          <a:ln>
            <a:noFill/>
          </a:ln>
        </p:spPr>
      </p:pic>
      <p:sp>
        <p:nvSpPr>
          <p:cNvPr id="585" name="Google Shape;58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586" name="Google Shape;58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87" name="Google Shape;58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tr-TR"/>
              <a:t>WHO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Ruh sağlığı olmadan sağlık olmaz</a:t>
            </a:r>
            <a:endParaRPr/>
          </a:p>
          <a:p>
            <a:pPr indent="-50800" lvl="0" marL="22860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tr-TR"/>
              <a:t>Dünya Sağlık Örgütü (DSÖ), sağlığı aşağıdaki gibi tanımlamaktadır:</a:t>
            </a:r>
            <a:endParaRPr/>
          </a:p>
          <a:p>
            <a:pPr indent="0" lvl="0" marL="0" rtl="0" algn="just">
              <a:lnSpc>
                <a:spcPct val="90000"/>
              </a:lnSpc>
              <a:spcBef>
                <a:spcPts val="1000"/>
              </a:spcBef>
              <a:spcAft>
                <a:spcPts val="0"/>
              </a:spcAft>
              <a:buClr>
                <a:schemeClr val="dk1"/>
              </a:buClr>
              <a:buSzPts val="2800"/>
              <a:buNone/>
            </a:pPr>
            <a:r>
              <a:rPr lang="tr-TR"/>
              <a:t>... sadece hastalık ve sakatlık halinin olmayışı değil, kişinin bedenen, ruhen ve sosyal yönden tam bir iyilik halinde olması durumudur.</a:t>
            </a:r>
            <a:endParaRPr/>
          </a:p>
        </p:txBody>
      </p:sp>
      <p:sp>
        <p:nvSpPr>
          <p:cNvPr id="330" name="Google Shape;33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331" name="Google Shape;33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32" name="Google Shape;33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Ruh sağlığına yönelik küresel tehditler</a:t>
            </a:r>
            <a:endParaRPr/>
          </a:p>
        </p:txBody>
      </p:sp>
      <p:sp>
        <p:nvSpPr>
          <p:cNvPr id="594" name="Google Shape;594;p30"/>
          <p:cNvSpPr txBox="1"/>
          <p:nvPr>
            <p:ph idx="1" type="body"/>
          </p:nvPr>
        </p:nvSpPr>
        <p:spPr>
          <a:xfrm>
            <a:off x="838200" y="1843042"/>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b="1" lang="tr-TR"/>
              <a:t>Ekonomik ve sosyal eşitsizlikler</a:t>
            </a:r>
            <a:endParaRPr/>
          </a:p>
          <a:p>
            <a:pPr indent="-228600" lvl="0" marL="228600" rtl="0" algn="just">
              <a:lnSpc>
                <a:spcPct val="90000"/>
              </a:lnSpc>
              <a:spcBef>
                <a:spcPts val="1000"/>
              </a:spcBef>
              <a:spcAft>
                <a:spcPts val="0"/>
              </a:spcAft>
              <a:buClr>
                <a:schemeClr val="dk1"/>
              </a:buClr>
              <a:buSzPts val="2800"/>
              <a:buChar char="•"/>
            </a:pPr>
            <a:r>
              <a:rPr lang="tr-TR"/>
              <a:t>Ekonomik gerilemeler intiharın artmasıyla ilişkilendirilmektedir. Amerika Birleşik Devletleri'nde 2008 ekonomik krizinden sonra, çalışma çağındaki nüfus arasında "umutsuzluk ölümleri" artmıştır.</a:t>
            </a:r>
            <a:endParaRPr/>
          </a:p>
          <a:p>
            <a:pPr indent="-228600" lvl="0" marL="228600" rtl="0" algn="just">
              <a:lnSpc>
                <a:spcPct val="90000"/>
              </a:lnSpc>
              <a:spcBef>
                <a:spcPts val="1000"/>
              </a:spcBef>
              <a:spcAft>
                <a:spcPts val="0"/>
              </a:spcAft>
              <a:buClr>
                <a:schemeClr val="dk1"/>
              </a:buClr>
              <a:buSzPts val="2800"/>
              <a:buChar char="•"/>
            </a:pPr>
            <a:r>
              <a:rPr lang="tr-TR"/>
              <a:t> İntihar ve madde kullanımına bağlı ölümler, bu ölümlerin birçoğunu oluşturmuş ve bu ölümler kayıplarla açıklanmıştır.</a:t>
            </a:r>
            <a:endParaRPr/>
          </a:p>
        </p:txBody>
      </p:sp>
      <p:sp>
        <p:nvSpPr>
          <p:cNvPr id="595" name="Google Shape;59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596" name="Google Shape;59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97" name="Google Shape;59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603" name="Google Shape;603;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tr-TR"/>
              <a:t> </a:t>
            </a:r>
            <a:r>
              <a:rPr b="1" lang="tr-TR"/>
              <a:t>Halk sağlığı acil durumları </a:t>
            </a:r>
            <a:endParaRPr/>
          </a:p>
          <a:p>
            <a:pPr indent="-228600" lvl="0" marL="228600" rtl="0" algn="just">
              <a:lnSpc>
                <a:spcPct val="90000"/>
              </a:lnSpc>
              <a:spcBef>
                <a:spcPts val="1000"/>
              </a:spcBef>
              <a:spcAft>
                <a:spcPts val="0"/>
              </a:spcAft>
              <a:buClr>
                <a:schemeClr val="dk1"/>
              </a:buClr>
              <a:buSzPts val="2800"/>
              <a:buChar char="•"/>
            </a:pPr>
            <a:r>
              <a:rPr lang="tr-TR"/>
              <a:t>COVID-19 pandemisi bunun en belirgin küresel örneğidir ve tüm dünyada insanların ruh sağlığını ciddi şekilde etkilemiştir.</a:t>
            </a:r>
            <a:endParaRPr/>
          </a:p>
          <a:p>
            <a:pPr indent="-228600" lvl="0" marL="228600" rtl="0" algn="just">
              <a:lnSpc>
                <a:spcPct val="90000"/>
              </a:lnSpc>
              <a:spcBef>
                <a:spcPts val="1000"/>
              </a:spcBef>
              <a:spcAft>
                <a:spcPts val="0"/>
              </a:spcAft>
              <a:buClr>
                <a:schemeClr val="dk1"/>
              </a:buClr>
              <a:buSzPts val="2800"/>
              <a:buChar char="•"/>
            </a:pPr>
            <a:r>
              <a:rPr lang="tr-TR"/>
              <a:t>Batı Afrika'daki 2013-2016 Ebola salgını üzerine yapılan araştırmalar, birçok insanın akut ve uzun vadeli ruh sağlığı ve psikososyal etkiler yaşadığını göstermektedir.</a:t>
            </a:r>
            <a:endParaRPr/>
          </a:p>
        </p:txBody>
      </p:sp>
      <p:sp>
        <p:nvSpPr>
          <p:cNvPr id="604" name="Google Shape;60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605" name="Google Shape;60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06" name="Google Shape;60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612" name="Google Shape;612;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COVID-19 salgını kısa sürede nesiller boyunca yaşanan en büyük küresel krizlerden biri haline geldi. Sağlık sistemleri, ekonomiler ve toplumlar üzerinde ciddi ve geniş kapsamlı etkileri oldu. </a:t>
            </a:r>
            <a:endParaRPr/>
          </a:p>
          <a:p>
            <a:pPr indent="-228600" lvl="0" marL="228600" rtl="0" algn="just">
              <a:lnSpc>
                <a:spcPct val="90000"/>
              </a:lnSpc>
              <a:spcBef>
                <a:spcPts val="1000"/>
              </a:spcBef>
              <a:spcAft>
                <a:spcPts val="0"/>
              </a:spcAft>
              <a:buClr>
                <a:schemeClr val="dk1"/>
              </a:buClr>
              <a:buSzPts val="2800"/>
              <a:buChar char="•"/>
            </a:pPr>
            <a:r>
              <a:rPr lang="tr-TR"/>
              <a:t>Sayısız insan öldü ya da geçim kaynaklarını kaybetti. Aileler ve toplumlar gerildi ve parçalandı. </a:t>
            </a:r>
            <a:endParaRPr/>
          </a:p>
          <a:p>
            <a:pPr indent="-228600" lvl="0" marL="228600" rtl="0" algn="just">
              <a:lnSpc>
                <a:spcPct val="90000"/>
              </a:lnSpc>
              <a:spcBef>
                <a:spcPts val="1000"/>
              </a:spcBef>
              <a:spcAft>
                <a:spcPts val="0"/>
              </a:spcAft>
              <a:buClr>
                <a:schemeClr val="dk1"/>
              </a:buClr>
              <a:buSzPts val="2800"/>
              <a:buChar char="•"/>
            </a:pPr>
            <a:r>
              <a:rPr lang="tr-TR"/>
              <a:t>Her ülkedeki çocuklar ve gençler öğrenme ve sosyalleşme fırsatlarını kaçırdı. İşletmeler iflas etti. Milyonlarca insan yoksulluk sınırının altına düştü. </a:t>
            </a:r>
            <a:endParaRPr/>
          </a:p>
        </p:txBody>
      </p:sp>
      <p:sp>
        <p:nvSpPr>
          <p:cNvPr id="613" name="Google Shape;61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614" name="Google Shape;6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15" name="Google Shape;61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621" name="Google Shape;62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00000"/>
              </a:buClr>
              <a:buSzPts val="2600"/>
              <a:buChar char="•"/>
            </a:pPr>
            <a:r>
              <a:rPr b="0" i="0" lang="tr-TR" sz="2600" u="none" cap="none" strike="noStrike">
                <a:solidFill>
                  <a:srgbClr val="000000"/>
                </a:solidFill>
                <a:latin typeface="Calibri"/>
                <a:ea typeface="Calibri"/>
                <a:cs typeface="Calibri"/>
                <a:sym typeface="Calibri"/>
              </a:rPr>
              <a:t>Ruh sağlığı geniş ölçüde etkilendi. Pek çoğumuz COVID-19'un çeşitli dalgaları sırasında daha endişeli hale geldik; ancak bazıları için pandemi çok daha ciddi ruh sağlığı sorunlarını tetikledi veya artırdı. Aynı zamanda, özellikle pandeminin ilk yılında ruh sağlığı hizmetleri ciddi şekilde kesintiye uğramıştır. </a:t>
            </a:r>
            <a:endParaRPr/>
          </a:p>
          <a:p>
            <a:pPr indent="-228600" lvl="0" marL="228600" rtl="0" algn="just">
              <a:lnSpc>
                <a:spcPct val="90000"/>
              </a:lnSpc>
              <a:spcBef>
                <a:spcPts val="1000"/>
              </a:spcBef>
              <a:spcAft>
                <a:spcPts val="0"/>
              </a:spcAft>
              <a:buClr>
                <a:srgbClr val="000000"/>
              </a:buClr>
              <a:buSzPts val="2600"/>
              <a:buChar char="•"/>
            </a:pPr>
            <a:r>
              <a:rPr b="0" i="0" lang="tr-TR" sz="2600" u="none" cap="none" strike="noStrike">
                <a:solidFill>
                  <a:srgbClr val="000000"/>
                </a:solidFill>
                <a:latin typeface="Calibri"/>
                <a:ea typeface="Calibri"/>
                <a:cs typeface="Calibri"/>
                <a:sym typeface="Calibri"/>
              </a:rPr>
              <a:t>Personel ve kaynaklar genellikle COVID-19 yardımına yönlendirildi. Sosyal önlemler sıklıkla insanların bakıma erişimini engelledi ve birçok durumda virüs korkusu insanların yardım aramasını engelledi. </a:t>
            </a:r>
            <a:endParaRPr/>
          </a:p>
        </p:txBody>
      </p:sp>
      <p:sp>
        <p:nvSpPr>
          <p:cNvPr id="622" name="Google Shape;62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623" name="Google Shape;62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24" name="Google Shape;62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630" name="Google Shape;630;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Araştırmalar, gençlerin yaşlılara kıyasla daha fazla etkilendiğini göstermektedir. Genişletilmiş okul ve üniversite kapanışları rutinleri ve sosyal bağlantıları kesintiye uğratmış, bu da gençlerin sağlıklı gelişim için beklenen öğrenme ve deneyimleri kaçırdıkları anlamına gelmektedir. </a:t>
            </a:r>
            <a:endParaRPr/>
          </a:p>
          <a:p>
            <a:pPr indent="-228600" lvl="0" marL="228600" rtl="0" algn="just">
              <a:lnSpc>
                <a:spcPct val="90000"/>
              </a:lnSpc>
              <a:spcBef>
                <a:spcPts val="1000"/>
              </a:spcBef>
              <a:spcAft>
                <a:spcPts val="0"/>
              </a:spcAft>
              <a:buClr>
                <a:schemeClr val="dk1"/>
              </a:buClr>
              <a:buSzPts val="2800"/>
              <a:buChar char="•"/>
            </a:pPr>
            <a:r>
              <a:rPr lang="tr-TR"/>
              <a:t>Kesinti ve izolasyon kaygı, belirsizlik ve yalnızlık duygularını körükleyebilir ve duygusal ve davranışsal sorunlara yol açabilir. Bazı çocuk ve ergenler için evde kalmak zorunda bırakılmanın, ruh sağlığı sorunları için bilinen risk faktörleri olan aile içi stres veya istismar riskini artırmış olması muhtemeldir. </a:t>
            </a:r>
            <a:endParaRPr/>
          </a:p>
        </p:txBody>
      </p:sp>
      <p:sp>
        <p:nvSpPr>
          <p:cNvPr id="631" name="Google Shape;63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632" name="Google Shape;63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33" name="Google Shape;63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639" name="Google Shape;639;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Pandemi başladığından beri psikolojik sıkıntı ve depresyon, anksiyete veya travma sonrası stres belirtileri de dahil olmak üzere sorunlar. İnsanlar alkol, uyuşturucu, tütün kullanımı ve kumar veya çevrimiçi oyun gibi bağımlılık yapan davranışlara daha fazla zaman ayırmak gibi olumsuz başa çıkma önlemlerine başvurabilir. Tüm bunlar ruh sağlığına yönelik riskleri artırmaktadır. </a:t>
            </a:r>
            <a:endParaRPr/>
          </a:p>
        </p:txBody>
      </p:sp>
      <p:sp>
        <p:nvSpPr>
          <p:cNvPr id="640" name="Google Shape;640;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641" name="Google Shape;64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42" name="Google Shape;64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648" name="Google Shape;648;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b="1" lang="tr-TR"/>
              <a:t>İnsani acil durumlar ve zorla yerinden edilme</a:t>
            </a:r>
            <a:endParaRPr/>
          </a:p>
          <a:p>
            <a:pPr indent="-228600" lvl="0" marL="228600" marR="0" rtl="0" algn="just">
              <a:lnSpc>
                <a:spcPct val="90000"/>
              </a:lnSpc>
              <a:spcBef>
                <a:spcPts val="1000"/>
              </a:spcBef>
              <a:spcAft>
                <a:spcPts val="0"/>
              </a:spcAft>
              <a:buClr>
                <a:srgbClr val="000000"/>
              </a:buClr>
              <a:buSzPts val="2800"/>
              <a:buFont typeface="Arial"/>
              <a:buChar char="•"/>
            </a:pPr>
            <a:r>
              <a:rPr b="0" i="0" lang="tr-TR" sz="2800" u="none" cap="none" strike="noStrike">
                <a:solidFill>
                  <a:srgbClr val="000000"/>
                </a:solidFill>
                <a:latin typeface="Calibri"/>
                <a:ea typeface="Calibri"/>
                <a:cs typeface="Calibri"/>
                <a:sym typeface="Calibri"/>
              </a:rPr>
              <a:t>2022 yılında, 274 milyon kişinin İnsani yardıma ihtiyaç duyma oranı bir önceki yıla göre önemli bir artış göstererek son on yılların en yüksek rakamına ulaşmıştır.</a:t>
            </a:r>
            <a:endParaRPr/>
          </a:p>
          <a:p>
            <a:pPr indent="-50800" lvl="0" marL="228600" rtl="0" algn="l">
              <a:lnSpc>
                <a:spcPct val="90000"/>
              </a:lnSpc>
              <a:spcBef>
                <a:spcPts val="1000"/>
              </a:spcBef>
              <a:spcAft>
                <a:spcPts val="0"/>
              </a:spcAft>
              <a:buClr>
                <a:schemeClr val="dk1"/>
              </a:buClr>
              <a:buSzPts val="2800"/>
              <a:buNone/>
            </a:pPr>
            <a:r>
              <a:t/>
            </a:r>
            <a:endParaRPr/>
          </a:p>
        </p:txBody>
      </p:sp>
      <p:sp>
        <p:nvSpPr>
          <p:cNvPr id="649" name="Google Shape;64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650" name="Google Shape;65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51" name="Google Shape;65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657" name="Google Shape;65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000000"/>
              </a:buClr>
              <a:buSzPts val="2800"/>
              <a:buFont typeface="Arial"/>
              <a:buChar char="•"/>
            </a:pPr>
            <a:r>
              <a:rPr b="0" i="0" lang="tr-TR" sz="2800" u="none" cap="none" strike="noStrike">
                <a:solidFill>
                  <a:srgbClr val="000000"/>
                </a:solidFill>
                <a:latin typeface="Calibri"/>
                <a:ea typeface="Calibri"/>
                <a:cs typeface="Calibri"/>
                <a:sym typeface="Calibri"/>
              </a:rPr>
              <a:t>Tahminlere göre 2021 yılında dünya genelinde </a:t>
            </a:r>
            <a:r>
              <a:rPr b="1" i="0" lang="tr-TR" sz="2800" u="none" cap="none" strike="noStrike">
                <a:solidFill>
                  <a:srgbClr val="000000"/>
                </a:solidFill>
                <a:latin typeface="Calibri"/>
                <a:ea typeface="Calibri"/>
                <a:cs typeface="Calibri"/>
                <a:sym typeface="Calibri"/>
              </a:rPr>
              <a:t>84 milyon kişi zorla </a:t>
            </a:r>
            <a:r>
              <a:rPr b="0" i="0" lang="tr-TR" sz="2800" u="none" cap="none" strike="noStrike">
                <a:solidFill>
                  <a:srgbClr val="000000"/>
                </a:solidFill>
                <a:latin typeface="Calibri"/>
                <a:ea typeface="Calibri"/>
                <a:cs typeface="Calibri"/>
                <a:sym typeface="Calibri"/>
              </a:rPr>
              <a:t>yerinden edilmiştir. Bunlar arasında mülteciler, sığınmacılar ve çatışma nedeniyle evlerinden zorla çıkarılan ülke içinde yerinden edilmiş kişiler yer almaktadır. </a:t>
            </a:r>
            <a:endParaRPr/>
          </a:p>
          <a:p>
            <a:pPr indent="-228600" lvl="0" marL="228600" marR="0" rtl="0" algn="l">
              <a:lnSpc>
                <a:spcPct val="90000"/>
              </a:lnSpc>
              <a:spcBef>
                <a:spcPts val="1000"/>
              </a:spcBef>
              <a:spcAft>
                <a:spcPts val="0"/>
              </a:spcAft>
              <a:buClr>
                <a:srgbClr val="000000"/>
              </a:buClr>
              <a:buSzPts val="2800"/>
              <a:buFont typeface="Arial"/>
              <a:buChar char="•"/>
            </a:pPr>
            <a:r>
              <a:rPr b="0" i="0" lang="tr-TR" sz="2800" u="none" cap="none" strike="noStrike">
                <a:solidFill>
                  <a:srgbClr val="000000"/>
                </a:solidFill>
                <a:latin typeface="Calibri"/>
                <a:ea typeface="Calibri"/>
                <a:cs typeface="Calibri"/>
                <a:sym typeface="Calibri"/>
              </a:rPr>
              <a:t>Depresyon, anksiyete, TSSB ve psikoz gibi ruh sağlığı sorunları, mülteciler arasında ev sahibi nüfusa kıyasla çok daha yaygındır (84)</a:t>
            </a:r>
            <a:endParaRPr/>
          </a:p>
          <a:p>
            <a:pPr indent="-228600" lvl="0" marL="228600" rtl="0" algn="l">
              <a:lnSpc>
                <a:spcPct val="90000"/>
              </a:lnSpc>
              <a:spcBef>
                <a:spcPts val="1000"/>
              </a:spcBef>
              <a:spcAft>
                <a:spcPts val="0"/>
              </a:spcAft>
              <a:buClr>
                <a:schemeClr val="dk1"/>
              </a:buClr>
              <a:buSzPts val="2800"/>
              <a:buChar char="•"/>
            </a:pPr>
            <a:r>
              <a:rPr b="1" lang="tr-TR"/>
              <a:t>Ortalama olarak çatışmalardan etkilenen ortamlardaki her 5 kişiden 1’inde zihinsel bozukluk vardır.</a:t>
            </a:r>
            <a:endParaRPr/>
          </a:p>
        </p:txBody>
      </p:sp>
      <p:sp>
        <p:nvSpPr>
          <p:cNvPr id="658" name="Google Shape;65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659" name="Google Shape;65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60" name="Google Shape;66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666" name="Google Shape;666;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b="1" lang="tr-TR"/>
              <a:t> İklim krizi</a:t>
            </a:r>
            <a:endParaRPr/>
          </a:p>
          <a:p>
            <a:pPr indent="-228600" lvl="0" marL="228600" rtl="0" algn="just">
              <a:lnSpc>
                <a:spcPct val="90000"/>
              </a:lnSpc>
              <a:spcBef>
                <a:spcPts val="1000"/>
              </a:spcBef>
              <a:spcAft>
                <a:spcPts val="0"/>
              </a:spcAft>
              <a:buClr>
                <a:schemeClr val="dk1"/>
              </a:buClr>
              <a:buSzPts val="2800"/>
              <a:buChar char="•"/>
            </a:pPr>
            <a:r>
              <a:rPr lang="tr-TR"/>
              <a:t>Daha yüksek ortam sıcaklıkları, ruh sağlığı sorunları olan kişilerde daha yüksek semptomlar, hastaneye yatış, intihar davranışı ve ölüm riski ile ilişkilendirilmiştir. </a:t>
            </a:r>
            <a:endParaRPr/>
          </a:p>
          <a:p>
            <a:pPr indent="-228600" lvl="0" marL="228600" rtl="0" algn="just">
              <a:lnSpc>
                <a:spcPct val="90000"/>
              </a:lnSpc>
              <a:spcBef>
                <a:spcPts val="1000"/>
              </a:spcBef>
              <a:spcAft>
                <a:spcPts val="0"/>
              </a:spcAft>
              <a:buClr>
                <a:schemeClr val="dk1"/>
              </a:buClr>
              <a:buSzPts val="2800"/>
              <a:buChar char="•"/>
            </a:pPr>
            <a:r>
              <a:rPr lang="tr-TR"/>
              <a:t>Psikotropik ilaç kullanan kişilerde de risk daha yüksek olabilir, çünkü muhtemelen bu ilaçları kullanan kişiler ısıyı daha az düzenleyebilir veya vücut sıcaklıklarının yükseldiğini fark edebilirler.</a:t>
            </a:r>
            <a:endParaRPr/>
          </a:p>
        </p:txBody>
      </p:sp>
      <p:sp>
        <p:nvSpPr>
          <p:cNvPr id="667" name="Google Shape;66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668" name="Google Shape;66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69" name="Google Shape;66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Ölüm oranı</a:t>
            </a:r>
            <a:endParaRPr/>
          </a:p>
        </p:txBody>
      </p:sp>
      <p:sp>
        <p:nvSpPr>
          <p:cNvPr id="675" name="Google Shape;675;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Ağır ruh sağlığı sorunları olan kişiler genel nüfusa göre 10 ila 20 yıl daha erken ölüyor.</a:t>
            </a:r>
            <a:endParaRPr/>
          </a:p>
          <a:p>
            <a:pPr indent="-228600" lvl="0" marL="228600" marR="0" rtl="0" algn="just">
              <a:lnSpc>
                <a:spcPct val="90000"/>
              </a:lnSpc>
              <a:spcBef>
                <a:spcPts val="1000"/>
              </a:spcBef>
              <a:spcAft>
                <a:spcPts val="0"/>
              </a:spcAft>
              <a:buClr>
                <a:srgbClr val="000000"/>
              </a:buClr>
              <a:buSzPts val="2800"/>
              <a:buFont typeface="Arial"/>
              <a:buChar char="•"/>
            </a:pPr>
            <a:r>
              <a:rPr b="0" i="0" lang="tr-TR" sz="2800" u="none" cap="none" strike="noStrike">
                <a:solidFill>
                  <a:srgbClr val="000000"/>
                </a:solidFill>
                <a:latin typeface="Calibri"/>
                <a:ea typeface="Calibri"/>
                <a:cs typeface="Calibri"/>
                <a:sym typeface="Calibri"/>
              </a:rPr>
              <a:t>Küresel olarak </a:t>
            </a:r>
            <a:r>
              <a:rPr b="1" i="0" lang="tr-TR" sz="2800" u="none" cap="none" strike="noStrike">
                <a:solidFill>
                  <a:srgbClr val="000000"/>
                </a:solidFill>
                <a:latin typeface="Calibri"/>
                <a:ea typeface="Calibri"/>
                <a:cs typeface="Calibri"/>
                <a:sym typeface="Calibri"/>
              </a:rPr>
              <a:t>her 100 ölümden 1’i intihardır.</a:t>
            </a:r>
            <a:endParaRPr/>
          </a:p>
          <a:p>
            <a:pPr indent="-50800" lvl="0" marL="228600" rtl="0" algn="l">
              <a:lnSpc>
                <a:spcPct val="90000"/>
              </a:lnSpc>
              <a:spcBef>
                <a:spcPts val="1000"/>
              </a:spcBef>
              <a:spcAft>
                <a:spcPts val="0"/>
              </a:spcAft>
              <a:buClr>
                <a:schemeClr val="dk1"/>
              </a:buClr>
              <a:buSzPts val="2800"/>
              <a:buNone/>
            </a:pPr>
            <a:r>
              <a:t/>
            </a:r>
            <a:endParaRPr/>
          </a:p>
        </p:txBody>
      </p:sp>
      <p:sp>
        <p:nvSpPr>
          <p:cNvPr id="676" name="Google Shape;6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677" name="Google Shape;67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78" name="Google Shape;67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t/>
            </a:r>
            <a:endParaRPr sz="2000"/>
          </a:p>
        </p:txBody>
      </p:sp>
      <p:sp>
        <p:nvSpPr>
          <p:cNvPr id="338" name="Google Shape;33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Bu tanımda da açıkça belirtildiği üzere ruh sağlığı, sağlığın ayrılmaz bir parçasıdır.</a:t>
            </a:r>
            <a:endParaRPr/>
          </a:p>
          <a:p>
            <a:pPr indent="-228600" lvl="0" marL="228600" marR="0" rtl="0" algn="just">
              <a:lnSpc>
                <a:spcPct val="90000"/>
              </a:lnSpc>
              <a:spcBef>
                <a:spcPts val="1000"/>
              </a:spcBef>
              <a:spcAft>
                <a:spcPts val="0"/>
              </a:spcAft>
              <a:buClr>
                <a:srgbClr val="000000"/>
              </a:buClr>
              <a:buSzPts val="2800"/>
              <a:buFont typeface="Arial"/>
              <a:buChar char="•"/>
            </a:pPr>
            <a:r>
              <a:rPr b="0" i="0" lang="tr-TR" sz="2800" u="none" cap="none" strike="noStrike">
                <a:solidFill>
                  <a:srgbClr val="000000"/>
                </a:solidFill>
                <a:latin typeface="Calibri"/>
                <a:ea typeface="Calibri"/>
                <a:cs typeface="Calibri"/>
                <a:sym typeface="Calibri"/>
              </a:rPr>
              <a:t>Ruh sağlığı, ruhsal hastalık yokluğundan daha fazlasıdır: bireyler, aileler ve toplum için hayati öneme sahiptir.</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39" name="Google Shape;33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340" name="Google Shape;34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41" name="Google Shape;341;p4"/>
          <p:cNvSpPr txBox="1"/>
          <p:nvPr>
            <p:ph idx="11" type="ftr"/>
          </p:nvPr>
        </p:nvSpPr>
        <p:spPr>
          <a:xfrm>
            <a:off x="4038600" y="58222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tr-TR" u="none" cap="none" strike="noStrike">
                <a:solidFill>
                  <a:srgbClr val="000000"/>
                </a:solidFill>
                <a:latin typeface="Calibri"/>
                <a:ea typeface="Calibri"/>
                <a:cs typeface="Calibri"/>
                <a:sym typeface="Calibri"/>
              </a:rPr>
              <a:t>Ruh Sağlığını Güçlendirme: Kavramlar, Kanıtlar, Uygulamalar ©Türkiye Psikiyatri Derneği (2020)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İntihar</a:t>
            </a:r>
            <a:endParaRPr/>
          </a:p>
        </p:txBody>
      </p:sp>
      <p:sp>
        <p:nvSpPr>
          <p:cNvPr id="684" name="Google Shape;684;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İntihar oranları da erkekler ve kadınlar arasında farklılık göstermektedir. </a:t>
            </a:r>
            <a:endParaRPr/>
          </a:p>
          <a:p>
            <a:pPr indent="-228600" lvl="0" marL="228600" rtl="0" algn="l">
              <a:lnSpc>
                <a:spcPct val="90000"/>
              </a:lnSpc>
              <a:spcBef>
                <a:spcPts val="1000"/>
              </a:spcBef>
              <a:spcAft>
                <a:spcPts val="0"/>
              </a:spcAft>
              <a:buClr>
                <a:schemeClr val="dk1"/>
              </a:buClr>
              <a:buSzPts val="2800"/>
              <a:buChar char="•"/>
            </a:pPr>
            <a:r>
              <a:rPr lang="tr-TR"/>
              <a:t>Küresel olarak kadınların intihara teşebbüs etme olasılığı erkeklerden daha fazladır.</a:t>
            </a:r>
            <a:endParaRPr/>
          </a:p>
          <a:p>
            <a:pPr indent="-228600" lvl="0" marL="228600" rtl="0" algn="l">
              <a:lnSpc>
                <a:spcPct val="90000"/>
              </a:lnSpc>
              <a:spcBef>
                <a:spcPts val="1000"/>
              </a:spcBef>
              <a:spcAft>
                <a:spcPts val="0"/>
              </a:spcAft>
              <a:buClr>
                <a:schemeClr val="dk1"/>
              </a:buClr>
              <a:buSzPts val="2800"/>
              <a:buChar char="•"/>
            </a:pPr>
            <a:r>
              <a:rPr lang="tr-TR"/>
              <a:t>Ancak intihar nedeniyle </a:t>
            </a:r>
            <a:r>
              <a:rPr b="1" lang="tr-TR"/>
              <a:t>ölen erkeklerin sayısı kadınlara göre iki kat</a:t>
            </a:r>
            <a:r>
              <a:rPr lang="tr-TR"/>
              <a:t> daha fazladır.</a:t>
            </a:r>
            <a:endParaRPr/>
          </a:p>
          <a:p>
            <a:pPr indent="-228600" lvl="0" marL="228600" rtl="0" algn="l">
              <a:lnSpc>
                <a:spcPct val="90000"/>
              </a:lnSpc>
              <a:spcBef>
                <a:spcPts val="1000"/>
              </a:spcBef>
              <a:spcAft>
                <a:spcPts val="0"/>
              </a:spcAft>
              <a:buClr>
                <a:schemeClr val="dk1"/>
              </a:buClr>
              <a:buSzPts val="2800"/>
              <a:buChar char="•"/>
            </a:pPr>
            <a:r>
              <a:rPr lang="tr-TR"/>
              <a:t>Yüksek gelirli ülkelerde intihar nedeniyle ölen erkek/kadın oranı daha da yüksektir; her kadına üç erkek düşmektedir.</a:t>
            </a:r>
            <a:endParaRPr/>
          </a:p>
        </p:txBody>
      </p:sp>
      <p:sp>
        <p:nvSpPr>
          <p:cNvPr id="685" name="Google Shape;68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686" name="Google Shape;68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87" name="Google Shape;68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0" i="0" lang="tr-TR" sz="4400" u="none" cap="none" strike="noStrike">
                <a:solidFill>
                  <a:srgbClr val="000000"/>
                </a:solidFill>
                <a:latin typeface="Calibri"/>
                <a:ea typeface="Calibri"/>
                <a:cs typeface="Calibri"/>
                <a:sym typeface="Calibri"/>
              </a:rPr>
              <a:t>İntihar</a:t>
            </a:r>
            <a:endParaRPr/>
          </a:p>
        </p:txBody>
      </p:sp>
      <p:sp>
        <p:nvSpPr>
          <p:cNvPr id="693" name="Google Shape;693;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C4245"/>
              </a:buClr>
              <a:buSzPts val="2400"/>
              <a:buChar char="•"/>
            </a:pPr>
            <a:r>
              <a:rPr b="0" i="0" lang="tr-TR" sz="2400">
                <a:solidFill>
                  <a:srgbClr val="3C4245"/>
                </a:solidFill>
              </a:rPr>
              <a:t>Her yıl 700.000'den fazla kişi intihar nedeniyle ölmektedir; bu da </a:t>
            </a:r>
            <a:r>
              <a:rPr b="1" i="0" lang="tr-TR" sz="2400">
                <a:solidFill>
                  <a:srgbClr val="3C4245"/>
                </a:solidFill>
              </a:rPr>
              <a:t>her 40 saniyede 1 kişi </a:t>
            </a:r>
            <a:r>
              <a:rPr b="0" i="0" lang="tr-TR" sz="2400">
                <a:solidFill>
                  <a:srgbClr val="3C4245"/>
                </a:solidFill>
              </a:rPr>
              <a:t>anlamına gelmektedir. İntihar küresel bir olgudur ve yaşam boyunca meydana gelir. </a:t>
            </a:r>
            <a:endParaRPr/>
          </a:p>
          <a:p>
            <a:pPr indent="-228600" lvl="0" marL="228600" rtl="0" algn="l">
              <a:lnSpc>
                <a:spcPct val="90000"/>
              </a:lnSpc>
              <a:spcBef>
                <a:spcPts val="1000"/>
              </a:spcBef>
              <a:spcAft>
                <a:spcPts val="0"/>
              </a:spcAft>
              <a:buClr>
                <a:srgbClr val="3C4245"/>
              </a:buClr>
              <a:buSzPts val="2400"/>
              <a:buChar char="•"/>
            </a:pPr>
            <a:r>
              <a:rPr b="0" i="0" lang="tr-TR" sz="2400">
                <a:solidFill>
                  <a:srgbClr val="3C4245"/>
                </a:solidFill>
              </a:rPr>
              <a:t>İntihar ve intihar girişimlerini önlemek için nüfus, alt nüfus ve bireysel düzeyde etkili ve kanıta dayalı müdahaleler uygulanabilir. İntihar sonucu ölen her yetişkine karşılık 20'den fazla kişinin intihar girişiminde bulunduğuna dair göstergeler var.</a:t>
            </a:r>
            <a:endParaRPr/>
          </a:p>
          <a:p>
            <a:pPr indent="-228600" lvl="0" marL="228600" rtl="0" algn="l">
              <a:lnSpc>
                <a:spcPct val="90000"/>
              </a:lnSpc>
              <a:spcBef>
                <a:spcPts val="1000"/>
              </a:spcBef>
              <a:spcAft>
                <a:spcPts val="0"/>
              </a:spcAft>
              <a:buClr>
                <a:srgbClr val="3C4245"/>
              </a:buClr>
              <a:buSzPts val="2400"/>
              <a:buChar char="•"/>
            </a:pPr>
            <a:r>
              <a:rPr b="0" i="0" lang="tr-TR" sz="2400">
                <a:solidFill>
                  <a:srgbClr val="3C4245"/>
                </a:solidFill>
              </a:rPr>
              <a:t>İntihar küresel bir olgudur; Aslında 2019 yılında intiharların %77'si düşük ve orta gelirli ülkelerde meydana geldi. </a:t>
            </a:r>
            <a:endParaRPr/>
          </a:p>
          <a:p>
            <a:pPr indent="-228600" lvl="0" marL="228600" rtl="0" algn="l">
              <a:lnSpc>
                <a:spcPct val="90000"/>
              </a:lnSpc>
              <a:spcBef>
                <a:spcPts val="1000"/>
              </a:spcBef>
              <a:spcAft>
                <a:spcPts val="0"/>
              </a:spcAft>
              <a:buClr>
                <a:srgbClr val="3C4245"/>
              </a:buClr>
              <a:buSzPts val="2400"/>
              <a:buChar char="•"/>
            </a:pPr>
            <a:r>
              <a:rPr b="1" i="0" lang="tr-TR" sz="2400">
                <a:solidFill>
                  <a:srgbClr val="3C4245"/>
                </a:solidFill>
              </a:rPr>
              <a:t>İntihar, dünya çapındaki tüm ölümlerin %1,3'ünü oluşturarak 2019'da 17. önde gelen ölüm nedeni haline geldi.</a:t>
            </a:r>
            <a:endParaRPr/>
          </a:p>
          <a:p>
            <a:pPr indent="-50800" lvl="0" marL="228600" rtl="0" algn="l">
              <a:lnSpc>
                <a:spcPct val="90000"/>
              </a:lnSpc>
              <a:spcBef>
                <a:spcPts val="1000"/>
              </a:spcBef>
              <a:spcAft>
                <a:spcPts val="0"/>
              </a:spcAft>
              <a:buClr>
                <a:schemeClr val="dk1"/>
              </a:buClr>
              <a:buSzPts val="2800"/>
              <a:buNone/>
            </a:pPr>
            <a:r>
              <a:t/>
            </a:r>
            <a:endParaRPr/>
          </a:p>
        </p:txBody>
      </p:sp>
      <p:sp>
        <p:nvSpPr>
          <p:cNvPr id="694" name="Google Shape;69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695" name="Google Shape;69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696" name="Google Shape;69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pic>
        <p:nvPicPr>
          <p:cNvPr id="701" name="Google Shape;701;p42"/>
          <p:cNvPicPr preferRelativeResize="0"/>
          <p:nvPr>
            <p:ph idx="1" type="body"/>
          </p:nvPr>
        </p:nvPicPr>
        <p:blipFill rotWithShape="1">
          <a:blip r:embed="rId3">
            <a:alphaModFix/>
          </a:blip>
          <a:srcRect b="0" l="0" r="0" t="0"/>
          <a:stretch/>
        </p:blipFill>
        <p:spPr>
          <a:xfrm>
            <a:off x="1053737" y="47548"/>
            <a:ext cx="9875520" cy="6640635"/>
          </a:xfrm>
          <a:prstGeom prst="rect">
            <a:avLst/>
          </a:prstGeom>
          <a:noFill/>
          <a:ln>
            <a:noFill/>
          </a:ln>
        </p:spPr>
      </p:pic>
      <p:sp>
        <p:nvSpPr>
          <p:cNvPr id="702" name="Google Shape;70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703" name="Google Shape;70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04" name="Google Shape;70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pic>
        <p:nvPicPr>
          <p:cNvPr id="709" name="Google Shape;709;p43"/>
          <p:cNvPicPr preferRelativeResize="0"/>
          <p:nvPr>
            <p:ph idx="1" type="body"/>
          </p:nvPr>
        </p:nvPicPr>
        <p:blipFill rotWithShape="1">
          <a:blip r:embed="rId3">
            <a:alphaModFix/>
          </a:blip>
          <a:srcRect b="0" l="0" r="0" t="0"/>
          <a:stretch/>
        </p:blipFill>
        <p:spPr>
          <a:xfrm>
            <a:off x="1663336" y="365125"/>
            <a:ext cx="9004663" cy="6127749"/>
          </a:xfrm>
          <a:prstGeom prst="rect">
            <a:avLst/>
          </a:prstGeom>
          <a:noFill/>
          <a:ln>
            <a:noFill/>
          </a:ln>
        </p:spPr>
      </p:pic>
      <p:sp>
        <p:nvSpPr>
          <p:cNvPr id="710" name="Google Shape;710;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711" name="Google Shape;71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12" name="Google Shape;71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 </a:t>
            </a:r>
            <a:r>
              <a:rPr b="1" lang="tr-TR"/>
              <a:t>Yük</a:t>
            </a:r>
            <a:endParaRPr/>
          </a:p>
        </p:txBody>
      </p:sp>
      <p:sp>
        <p:nvSpPr>
          <p:cNvPr id="718" name="Google Shape;718;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DALYs (Disability Adjusted Life Years)</a:t>
            </a:r>
            <a:endParaRPr/>
          </a:p>
          <a:p>
            <a:pPr indent="-228600" lvl="0" marL="228600" rtl="0" algn="l">
              <a:lnSpc>
                <a:spcPct val="90000"/>
              </a:lnSpc>
              <a:spcBef>
                <a:spcPts val="1000"/>
              </a:spcBef>
              <a:spcAft>
                <a:spcPts val="0"/>
              </a:spcAft>
              <a:buClr>
                <a:schemeClr val="dk1"/>
              </a:buClr>
              <a:buSzPts val="2800"/>
              <a:buChar char="•"/>
            </a:pPr>
            <a:r>
              <a:rPr lang="tr-TR"/>
              <a:t>DALY kavramı, çeşitli hastalıkların sebep olduğu prematür ölümler ile ölümle sonuçlanmayan ancak uzun dönemli sakatlık ve işlev kaybına sebep olan hastalık durumlarının yol açtığı hastalık yükünün, tek bir ölçüt ile değerlendirilmesini amaçlamaktadır.</a:t>
            </a:r>
            <a:endParaRPr/>
          </a:p>
          <a:p>
            <a:pPr indent="-228600" lvl="0" marL="228600" rtl="0" algn="l">
              <a:lnSpc>
                <a:spcPct val="90000"/>
              </a:lnSpc>
              <a:spcBef>
                <a:spcPts val="1000"/>
              </a:spcBef>
              <a:spcAft>
                <a:spcPts val="0"/>
              </a:spcAft>
              <a:buClr>
                <a:schemeClr val="dk1"/>
              </a:buClr>
              <a:buSzPts val="2800"/>
              <a:buChar char="•"/>
            </a:pPr>
            <a:r>
              <a:rPr b="1" lang="tr-TR"/>
              <a:t>‘1 DALY’, ‘Bir sağlıklı yaşam yılından kayıp’ </a:t>
            </a:r>
            <a:r>
              <a:rPr lang="tr-TR"/>
              <a:t>anlamına gelmektedir.</a:t>
            </a:r>
            <a:endParaRPr/>
          </a:p>
        </p:txBody>
      </p:sp>
      <p:sp>
        <p:nvSpPr>
          <p:cNvPr id="719" name="Google Shape;71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720" name="Google Shape;72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21" name="Google Shape;72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Yani;</a:t>
            </a:r>
            <a:endParaRPr/>
          </a:p>
        </p:txBody>
      </p:sp>
      <p:sp>
        <p:nvSpPr>
          <p:cNvPr id="727" name="Google Shape;727;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40C28"/>
              </a:buClr>
              <a:buSzPts val="2800"/>
              <a:buChar char="•"/>
            </a:pPr>
            <a:r>
              <a:rPr b="1" i="0" lang="tr-TR">
                <a:solidFill>
                  <a:srgbClr val="040C28"/>
                </a:solidFill>
                <a:latin typeface="Arial"/>
                <a:ea typeface="Arial"/>
                <a:cs typeface="Arial"/>
                <a:sym typeface="Arial"/>
              </a:rPr>
              <a:t>DALY</a:t>
            </a:r>
            <a:r>
              <a:rPr b="0" i="0" lang="tr-TR">
                <a:solidFill>
                  <a:srgbClr val="040C28"/>
                </a:solidFill>
                <a:latin typeface="Arial"/>
                <a:ea typeface="Arial"/>
                <a:cs typeface="Arial"/>
                <a:sym typeface="Arial"/>
              </a:rPr>
              <a:t> nüfus düzeyindeki erken ölümlere bağlı kaybedilmiş (YLL: Years Life Lost) ve yeti yitimi ile geçirilen yılların (YLD: Years Life Disabled) toplum düzeyindeki toplamıdır</a:t>
            </a:r>
            <a:r>
              <a:rPr lang="tr-TR">
                <a:solidFill>
                  <a:srgbClr val="202124"/>
                </a:solidFill>
                <a:latin typeface="Arial"/>
                <a:ea typeface="Arial"/>
                <a:cs typeface="Arial"/>
                <a:sym typeface="Arial"/>
              </a:rPr>
              <a:t>.</a:t>
            </a:r>
            <a:endParaRPr/>
          </a:p>
        </p:txBody>
      </p:sp>
      <p:sp>
        <p:nvSpPr>
          <p:cNvPr id="728" name="Google Shape;728;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729" name="Google Shape;72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30" name="Google Shape;73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pic>
        <p:nvPicPr>
          <p:cNvPr id="736" name="Google Shape;736;p46"/>
          <p:cNvPicPr preferRelativeResize="0"/>
          <p:nvPr>
            <p:ph idx="1" type="body"/>
          </p:nvPr>
        </p:nvPicPr>
        <p:blipFill rotWithShape="1">
          <a:blip r:embed="rId3">
            <a:alphaModFix/>
          </a:blip>
          <a:srcRect b="0" l="0" r="0" t="0"/>
          <a:stretch/>
        </p:blipFill>
        <p:spPr>
          <a:xfrm>
            <a:off x="1612552" y="74022"/>
            <a:ext cx="8656982" cy="6647453"/>
          </a:xfrm>
          <a:prstGeom prst="rect">
            <a:avLst/>
          </a:prstGeom>
          <a:noFill/>
          <a:ln>
            <a:noFill/>
          </a:ln>
        </p:spPr>
      </p:pic>
      <p:sp>
        <p:nvSpPr>
          <p:cNvPr id="737" name="Google Shape;73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738" name="Google Shape;738;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39" name="Google Shape;739;p46"/>
          <p:cNvSpPr txBox="1"/>
          <p:nvPr>
            <p:ph idx="11" type="ftr"/>
          </p:nvPr>
        </p:nvSpPr>
        <p:spPr>
          <a:xfrm>
            <a:off x="4495800" y="6374044"/>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pic>
        <p:nvPicPr>
          <p:cNvPr id="745" name="Google Shape;745;p47"/>
          <p:cNvPicPr preferRelativeResize="0"/>
          <p:nvPr>
            <p:ph idx="1" type="body"/>
          </p:nvPr>
        </p:nvPicPr>
        <p:blipFill rotWithShape="1">
          <a:blip r:embed="rId3">
            <a:alphaModFix/>
          </a:blip>
          <a:srcRect b="0" l="0" r="0" t="0"/>
          <a:stretch/>
        </p:blipFill>
        <p:spPr>
          <a:xfrm>
            <a:off x="2107096" y="228600"/>
            <a:ext cx="7792278" cy="6424749"/>
          </a:xfrm>
          <a:prstGeom prst="rect">
            <a:avLst/>
          </a:prstGeom>
          <a:noFill/>
          <a:ln>
            <a:noFill/>
          </a:ln>
        </p:spPr>
      </p:pic>
      <p:sp>
        <p:nvSpPr>
          <p:cNvPr id="746" name="Google Shape;746;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747" name="Google Shape;74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48" name="Google Shape;74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tr-TR" sz="4000"/>
              <a:t>Globally, mental disorders account for 1 in 6 years lived with disability.</a:t>
            </a:r>
            <a:endParaRPr sz="4000"/>
          </a:p>
        </p:txBody>
      </p:sp>
      <p:sp>
        <p:nvSpPr>
          <p:cNvPr id="754" name="Google Shape;754;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Küresel olarak, zihinsel bozukluklar için hesap 6 yılda 1 engellilikle yaşadı.</a:t>
            </a:r>
            <a:endParaRPr/>
          </a:p>
        </p:txBody>
      </p:sp>
      <p:sp>
        <p:nvSpPr>
          <p:cNvPr id="755" name="Google Shape;755;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756" name="Google Shape;756;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57" name="Google Shape;757;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pic>
        <p:nvPicPr>
          <p:cNvPr id="763" name="Google Shape;763;p49"/>
          <p:cNvPicPr preferRelativeResize="0"/>
          <p:nvPr>
            <p:ph idx="1" type="body"/>
          </p:nvPr>
        </p:nvPicPr>
        <p:blipFill rotWithShape="1">
          <a:blip r:embed="rId3">
            <a:alphaModFix/>
          </a:blip>
          <a:srcRect b="0" l="0" r="0" t="0"/>
          <a:stretch/>
        </p:blipFill>
        <p:spPr>
          <a:xfrm>
            <a:off x="1244556" y="365125"/>
            <a:ext cx="9362483" cy="6127750"/>
          </a:xfrm>
          <a:prstGeom prst="rect">
            <a:avLst/>
          </a:prstGeom>
          <a:noFill/>
          <a:ln>
            <a:noFill/>
          </a:ln>
        </p:spPr>
      </p:pic>
      <p:sp>
        <p:nvSpPr>
          <p:cNvPr id="764" name="Google Shape;76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765" name="Google Shape;765;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66" name="Google Shape;76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World Mental Heath Rapor-2022</a:t>
            </a:r>
            <a:endParaRPr/>
          </a:p>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48" name="Google Shape;348;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b="1" lang="tr-TR"/>
              <a:t>Ruh sağlığı</a:t>
            </a:r>
            <a:r>
              <a:rPr lang="tr-TR"/>
              <a:t>, sağlığın vazgeçilmez bir parçasıdır ve Dünya Sağlık Örgütü (DSÖ) tarafından “her bireyin kendi potansiyelini gerçekleştirdiği, yaşamın normal stresleriyle baş edebilecek kapasitede olduğu, verimli ve yararlı bir şekilde çalışabileceği ve kendi toplumuna katkıda bulunabileceği bir refah hali” olarak tanımlanmıştır.</a:t>
            </a:r>
            <a:endParaRPr/>
          </a:p>
        </p:txBody>
      </p:sp>
      <p:sp>
        <p:nvSpPr>
          <p:cNvPr id="349" name="Google Shape;34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350" name="Google Shape;35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51" name="Google Shape;351;p5"/>
          <p:cNvSpPr txBox="1"/>
          <p:nvPr/>
        </p:nvSpPr>
        <p:spPr>
          <a:xfrm>
            <a:off x="3836126" y="5793198"/>
            <a:ext cx="468303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tr-TR" sz="1400" u="none" cap="none" strike="noStrike">
                <a:solidFill>
                  <a:srgbClr val="000000"/>
                </a:solidFill>
                <a:latin typeface="Calibri"/>
                <a:ea typeface="Calibri"/>
                <a:cs typeface="Calibri"/>
                <a:sym typeface="Calibri"/>
              </a:rPr>
              <a:t>Çakmak, C., &amp; Konca, M. / Anemon Muş Alparslan Üniversitesi Sosyal Bilimler Dergisi, 2019 7(2) 51-56</a:t>
            </a:r>
            <a:endParaRPr b="0" i="0" sz="1800" u="none" cap="none" strike="noStrike">
              <a:solidFill>
                <a:srgbClr val="000000"/>
              </a:solidFill>
              <a:latin typeface="Calibri"/>
              <a:ea typeface="Calibri"/>
              <a:cs typeface="Calibri"/>
              <a:sym typeface="Calibri"/>
            </a:endParaRPr>
          </a:p>
        </p:txBody>
      </p:sp>
      <p:sp>
        <p:nvSpPr>
          <p:cNvPr id="352" name="Google Shape;35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772" name="Google Shape;772;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Ruhsal sağlık problemleri, ağırlıklı olarak toplumlar ve ekonomiler üzerinde etki yaratmaktadır. Ruhsal sağlık problemlerinin yarattığı ekonomik yükün </a:t>
            </a:r>
            <a:r>
              <a:rPr b="1" lang="tr-TR"/>
              <a:t>gayri safi yurtiçi hâsılanın (GSYH) %4’üne </a:t>
            </a:r>
            <a:r>
              <a:rPr lang="tr-TR"/>
              <a:t>tekabül ettiği belirtilmektedir. </a:t>
            </a:r>
            <a:endParaRPr/>
          </a:p>
          <a:p>
            <a:pPr indent="-228600" lvl="0" marL="228600" rtl="0" algn="just">
              <a:lnSpc>
                <a:spcPct val="90000"/>
              </a:lnSpc>
              <a:spcBef>
                <a:spcPts val="1000"/>
              </a:spcBef>
              <a:spcAft>
                <a:spcPts val="0"/>
              </a:spcAft>
              <a:buClr>
                <a:schemeClr val="dk1"/>
              </a:buClr>
              <a:buSzPts val="2800"/>
              <a:buChar char="•"/>
            </a:pPr>
            <a:r>
              <a:rPr lang="tr-TR"/>
              <a:t>Zayıf ruh sağlığı hizmetlerinden kaynaklanan maliyetlerin, sadece Avrupa Birliği'nde (AB) GSYH’nin % 3 ila % 4'ünü oluşturduğu tahmin edilmektedir. </a:t>
            </a:r>
            <a:endParaRPr/>
          </a:p>
          <a:p>
            <a:pPr indent="-228600" lvl="0" marL="228600" rtl="0" algn="just">
              <a:lnSpc>
                <a:spcPct val="90000"/>
              </a:lnSpc>
              <a:spcBef>
                <a:spcPts val="1000"/>
              </a:spcBef>
              <a:spcAft>
                <a:spcPts val="0"/>
              </a:spcAft>
              <a:buClr>
                <a:schemeClr val="dk1"/>
              </a:buClr>
              <a:buSzPts val="2800"/>
              <a:buChar char="•"/>
            </a:pPr>
            <a:r>
              <a:rPr lang="tr-TR"/>
              <a:t>Ancak bu ülkelerin hiçbiri GSYH’nin % 1'inden fazlasını ruh sağlığı hizmetlerine ayırmamaktadır.</a:t>
            </a:r>
            <a:endParaRPr/>
          </a:p>
        </p:txBody>
      </p:sp>
      <p:sp>
        <p:nvSpPr>
          <p:cNvPr id="773" name="Google Shape;773;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774" name="Google Shape;77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75" name="Google Shape;775;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tr-TR" sz="1200" u="none" cap="none" strike="noStrike">
                <a:solidFill>
                  <a:srgbClr val="000000"/>
                </a:solidFill>
                <a:latin typeface="Calibri"/>
                <a:ea typeface="Calibri"/>
                <a:cs typeface="Calibri"/>
                <a:sym typeface="Calibri"/>
              </a:rPr>
              <a:t>Çakmak, C., &amp; Konca, M. / Anemon Muş Alparslan Üniversitesi Sosyal Bilimler Dergisi, 2019 7(2) 51-56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Türkiye Ruh Sağlığı Profili Çalışması (1998)</a:t>
            </a:r>
            <a:endParaRPr/>
          </a:p>
        </p:txBody>
      </p:sp>
      <p:sp>
        <p:nvSpPr>
          <p:cNvPr id="781" name="Google Shape;781;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Türkiye Ruh Sağlığı Profili Çalışması (1998)</a:t>
            </a:r>
            <a:endParaRPr/>
          </a:p>
          <a:p>
            <a:pPr indent="-228600" lvl="0" marL="228600" rtl="0" algn="just">
              <a:lnSpc>
                <a:spcPct val="90000"/>
              </a:lnSpc>
              <a:spcBef>
                <a:spcPts val="1000"/>
              </a:spcBef>
              <a:spcAft>
                <a:spcPts val="0"/>
              </a:spcAft>
              <a:buClr>
                <a:schemeClr val="dk1"/>
              </a:buClr>
              <a:buSzPts val="2200"/>
              <a:buChar char="•"/>
            </a:pPr>
            <a:r>
              <a:rPr lang="tr-TR" sz="2200"/>
              <a:t>Çalışmaya göre;</a:t>
            </a:r>
            <a:endParaRPr/>
          </a:p>
          <a:p>
            <a:pPr indent="-228600" lvl="0" marL="228600" rtl="0" algn="just">
              <a:lnSpc>
                <a:spcPct val="90000"/>
              </a:lnSpc>
              <a:spcBef>
                <a:spcPts val="1000"/>
              </a:spcBef>
              <a:spcAft>
                <a:spcPts val="0"/>
              </a:spcAft>
              <a:buClr>
                <a:schemeClr val="dk1"/>
              </a:buClr>
              <a:buSzPts val="2200"/>
              <a:buChar char="•"/>
            </a:pPr>
            <a:r>
              <a:rPr lang="tr-TR" sz="2200"/>
              <a:t>Erişkinlerde </a:t>
            </a:r>
            <a:r>
              <a:rPr b="1" i="1" lang="tr-TR" sz="2200"/>
              <a:t>son 12 ay içinde ruhsal hastalık geçirme oranı %17,2</a:t>
            </a:r>
            <a:endParaRPr/>
          </a:p>
          <a:p>
            <a:pPr indent="-228600" lvl="1" marL="685800" rtl="0" algn="just">
              <a:lnSpc>
                <a:spcPct val="90000"/>
              </a:lnSpc>
              <a:spcBef>
                <a:spcPts val="500"/>
              </a:spcBef>
              <a:spcAft>
                <a:spcPts val="0"/>
              </a:spcAft>
              <a:buClr>
                <a:schemeClr val="dk1"/>
              </a:buClr>
              <a:buSzPts val="2200"/>
              <a:buChar char="•"/>
            </a:pPr>
            <a:r>
              <a:rPr lang="tr-TR" sz="2200"/>
              <a:t>depresif nöbet yaygınlığı % 4.0 olarak saptanmıştır (kadınlarda % 5.4, erkeklerde ise % 2.3)</a:t>
            </a:r>
            <a:endParaRPr b="1" i="1" sz="2200"/>
          </a:p>
          <a:p>
            <a:pPr indent="-228600" lvl="1" marL="685800" rtl="0" algn="just">
              <a:lnSpc>
                <a:spcPct val="90000"/>
              </a:lnSpc>
              <a:spcBef>
                <a:spcPts val="500"/>
              </a:spcBef>
              <a:spcAft>
                <a:spcPts val="0"/>
              </a:spcAft>
              <a:buClr>
                <a:schemeClr val="dk1"/>
              </a:buClr>
              <a:buSzPts val="2200"/>
              <a:buChar char="•"/>
            </a:pPr>
            <a:r>
              <a:rPr lang="tr-TR" sz="2200"/>
              <a:t>alkol bağımlılığı dışında tüm bozuklukların yaygınlığı kadınlarda erkeklere göre daha yüksektir.</a:t>
            </a:r>
            <a:endParaRPr/>
          </a:p>
          <a:p>
            <a:pPr indent="-228600" lvl="0" marL="228600" rtl="0" algn="just">
              <a:lnSpc>
                <a:spcPct val="90000"/>
              </a:lnSpc>
              <a:spcBef>
                <a:spcPts val="1000"/>
              </a:spcBef>
              <a:spcAft>
                <a:spcPts val="0"/>
              </a:spcAft>
              <a:buClr>
                <a:schemeClr val="dk1"/>
              </a:buClr>
              <a:buSzPts val="2200"/>
              <a:buChar char="•"/>
            </a:pPr>
            <a:r>
              <a:rPr b="1" i="1" lang="tr-TR" sz="2200"/>
              <a:t>Çocuk ve ergenlerde</a:t>
            </a:r>
            <a:r>
              <a:rPr lang="tr-TR" sz="2200"/>
              <a:t>; Klinik düzeyde sorunlu davranış sıklığı </a:t>
            </a:r>
            <a:r>
              <a:rPr b="1" i="1" lang="tr-TR" sz="2200"/>
              <a:t>%11 </a:t>
            </a:r>
            <a:r>
              <a:rPr lang="tr-TR" sz="2200"/>
              <a:t>olarak saptanmıştır.</a:t>
            </a:r>
            <a:endParaRPr/>
          </a:p>
        </p:txBody>
      </p:sp>
      <p:sp>
        <p:nvSpPr>
          <p:cNvPr id="782" name="Google Shape;782;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783" name="Google Shape;783;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t/>
            </a:r>
            <a:endParaRPr b="0" i="0" sz="1200" u="none" cap="none" strike="noStrike">
              <a:solidFill>
                <a:srgbClr val="888888"/>
              </a:solidFill>
              <a:latin typeface="Calibri"/>
              <a:ea typeface="Calibri"/>
              <a:cs typeface="Calibri"/>
              <a:sym typeface="Calibri"/>
            </a:endParaRPr>
          </a:p>
        </p:txBody>
      </p:sp>
      <p:sp>
        <p:nvSpPr>
          <p:cNvPr id="784" name="Google Shape;784;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Türkiye Ruh Sağlığı Profili Çalışması (1998)</a:t>
            </a:r>
            <a:endParaRPr/>
          </a:p>
        </p:txBody>
      </p:sp>
      <p:sp>
        <p:nvSpPr>
          <p:cNvPr id="790" name="Google Shape;790;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2019 yılında Sağlık Bakan Yardımcısı, Sağlık Hizmetleri Genel Müdürlüğü ve Hacettepe Üniversitesi iş birliğinde düzenlenen </a:t>
            </a:r>
            <a:r>
              <a:rPr b="1" lang="tr-TR"/>
              <a:t>“Türkiye Ruh Sağlığı Profili-2 Araştırması” projesinin tanıtım toplantısı yapılmıştır.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791" name="Google Shape;79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792" name="Google Shape;792;p52"/>
          <p:cNvSpPr txBox="1"/>
          <p:nvPr>
            <p:ph idx="11" type="ftr"/>
          </p:nvPr>
        </p:nvSpPr>
        <p:spPr>
          <a:xfrm>
            <a:off x="3581400" y="6368073"/>
            <a:ext cx="4560277"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t/>
            </a:r>
            <a:endParaRPr b="0" i="0" sz="1200" u="none" cap="none" strike="noStrike">
              <a:solidFill>
                <a:srgbClr val="888888"/>
              </a:solidFill>
              <a:latin typeface="Calibri"/>
              <a:ea typeface="Calibri"/>
              <a:cs typeface="Calibri"/>
              <a:sym typeface="Calibri"/>
            </a:endParaRPr>
          </a:p>
        </p:txBody>
      </p:sp>
      <p:sp>
        <p:nvSpPr>
          <p:cNvPr id="793" name="Google Shape;79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Toplum Ruh Sağlığı</a:t>
            </a:r>
            <a:endParaRPr/>
          </a:p>
        </p:txBody>
      </p:sp>
      <p:sp>
        <p:nvSpPr>
          <p:cNvPr id="799" name="Google Shape;799;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400"/>
              <a:buChar char="•"/>
            </a:pPr>
            <a:r>
              <a:rPr lang="tr-TR" sz="2400"/>
              <a:t>Toplumun ruh sağlığı gereksinimlerini halk sağlığı perspektifinden ele alan, insan haklarına dayalı ve tedavinin her aşamasında hasta katılımını temel alan bir sistemdir. </a:t>
            </a:r>
            <a:endParaRPr/>
          </a:p>
          <a:p>
            <a:pPr indent="-228600" lvl="0" marL="228600" rtl="0" algn="just">
              <a:lnSpc>
                <a:spcPct val="90000"/>
              </a:lnSpc>
              <a:spcBef>
                <a:spcPts val="1000"/>
              </a:spcBef>
              <a:spcAft>
                <a:spcPts val="0"/>
              </a:spcAft>
              <a:buClr>
                <a:schemeClr val="dk1"/>
              </a:buClr>
              <a:buSzPts val="2400"/>
              <a:buChar char="•"/>
            </a:pPr>
            <a:r>
              <a:rPr b="1" lang="tr-TR" sz="2400"/>
              <a:t>Toplum Ruh Sağlığı </a:t>
            </a:r>
            <a:r>
              <a:rPr lang="tr-TR" sz="2400"/>
              <a:t>kavramı genellikle “ruh sağlığını geliştirme” ve “ruh sağlığını iyileştirme” gibi başlıklarla ele alınmaktadır. </a:t>
            </a:r>
            <a:endParaRPr/>
          </a:p>
          <a:p>
            <a:pPr indent="-228600" lvl="0" marL="228600" rtl="0" algn="just">
              <a:lnSpc>
                <a:spcPct val="90000"/>
              </a:lnSpc>
              <a:spcBef>
                <a:spcPts val="1000"/>
              </a:spcBef>
              <a:spcAft>
                <a:spcPts val="0"/>
              </a:spcAft>
              <a:buClr>
                <a:schemeClr val="dk1"/>
              </a:buClr>
              <a:buSzPts val="2400"/>
              <a:buChar char="•"/>
            </a:pPr>
            <a:r>
              <a:rPr lang="tr-TR" sz="2400"/>
              <a:t>Bilgi ve beceriyi geliştirme, bireylerin, ailelerin, kuruluşların ve toplulukların refahını artırmaya yönelik eylemler sıralanabilmektedir.</a:t>
            </a:r>
            <a:endParaRPr/>
          </a:p>
        </p:txBody>
      </p:sp>
      <p:sp>
        <p:nvSpPr>
          <p:cNvPr id="800" name="Google Shape;800;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801" name="Google Shape;80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802" name="Google Shape;802;p53"/>
          <p:cNvSpPr txBox="1"/>
          <p:nvPr/>
        </p:nvSpPr>
        <p:spPr>
          <a:xfrm>
            <a:off x="3865197" y="6075144"/>
            <a:ext cx="49029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1200"/>
              <a:buFont typeface="Arial"/>
              <a:buNone/>
            </a:pPr>
            <a:r>
              <a:rPr b="0" i="0" lang="tr-TR" sz="1200" u="none" cap="none" strike="noStrike">
                <a:solidFill>
                  <a:srgbClr val="222222"/>
                </a:solidFill>
                <a:latin typeface="Arial"/>
                <a:ea typeface="Arial"/>
                <a:cs typeface="Arial"/>
                <a:sym typeface="Arial"/>
              </a:rPr>
              <a:t>Kayacan, P. A., &amp; Kılıç, B. (2023). Türkiye’de toplum ruh sağlığı hizmetleri: Kalitatif bir çalışma. </a:t>
            </a:r>
            <a:r>
              <a:rPr b="0" i="1" lang="tr-TR" sz="1200" u="none" cap="none" strike="noStrike">
                <a:solidFill>
                  <a:srgbClr val="222222"/>
                </a:solidFill>
                <a:latin typeface="Arial"/>
                <a:ea typeface="Arial"/>
                <a:cs typeface="Arial"/>
                <a:sym typeface="Arial"/>
              </a:rPr>
              <a:t>HALK SAĞLIĞI ARAŞTIRMA VE UYGULAMALARI DERGİSİ</a:t>
            </a:r>
            <a:r>
              <a:rPr b="0" i="0" lang="tr-TR" sz="1200" u="none" cap="none" strike="noStrike">
                <a:solidFill>
                  <a:srgbClr val="222222"/>
                </a:solidFill>
                <a:latin typeface="Arial"/>
                <a:ea typeface="Arial"/>
                <a:cs typeface="Arial"/>
                <a:sym typeface="Arial"/>
              </a:rPr>
              <a:t>, </a:t>
            </a:r>
            <a:r>
              <a:rPr b="0" i="1" lang="tr-TR" sz="1200" u="none" cap="none" strike="noStrike">
                <a:solidFill>
                  <a:srgbClr val="222222"/>
                </a:solidFill>
                <a:latin typeface="Arial"/>
                <a:ea typeface="Arial"/>
                <a:cs typeface="Arial"/>
                <a:sym typeface="Arial"/>
              </a:rPr>
              <a:t>1</a:t>
            </a:r>
            <a:r>
              <a:rPr b="0" i="0" lang="tr-TR" sz="1200" u="none" cap="none" strike="noStrike">
                <a:solidFill>
                  <a:srgbClr val="222222"/>
                </a:solidFill>
                <a:latin typeface="Arial"/>
                <a:ea typeface="Arial"/>
                <a:cs typeface="Arial"/>
                <a:sym typeface="Arial"/>
              </a:rPr>
              <a:t>(1), 56-64.</a:t>
            </a:r>
            <a:endParaRPr b="0" i="0" sz="1200" u="none" cap="none" strike="noStrike">
              <a:solidFill>
                <a:srgbClr val="000000"/>
              </a:solidFill>
              <a:latin typeface="Calibri"/>
              <a:ea typeface="Calibri"/>
              <a:cs typeface="Calibri"/>
              <a:sym typeface="Calibri"/>
            </a:endParaRPr>
          </a:p>
        </p:txBody>
      </p:sp>
      <p:sp>
        <p:nvSpPr>
          <p:cNvPr id="803" name="Google Shape;80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Dünya Toplum Ruh Sağlığı Tarihi</a:t>
            </a:r>
            <a:endParaRPr/>
          </a:p>
        </p:txBody>
      </p:sp>
      <p:sp>
        <p:nvSpPr>
          <p:cNvPr id="809" name="Google Shape;809;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525252"/>
              </a:buClr>
              <a:buSzPts val="2800"/>
              <a:buChar char="•"/>
            </a:pPr>
            <a:r>
              <a:rPr b="0" i="0" lang="tr-TR">
                <a:solidFill>
                  <a:srgbClr val="525252"/>
                </a:solidFill>
              </a:rPr>
              <a:t>19. as</a:t>
            </a:r>
            <a:r>
              <a:rPr lang="tr-TR">
                <a:solidFill>
                  <a:srgbClr val="525252"/>
                </a:solidFill>
              </a:rPr>
              <a:t>ı</a:t>
            </a:r>
            <a:r>
              <a:rPr b="0" i="0" lang="tr-TR">
                <a:solidFill>
                  <a:srgbClr val="525252"/>
                </a:solidFill>
              </a:rPr>
              <a:t>ra kadar Avrupa’da akıl hastası, şeytan tarafından rûhu kabz edilmiş, ancak cismen insan olan bir varlıktı. </a:t>
            </a:r>
            <a:endParaRPr/>
          </a:p>
          <a:p>
            <a:pPr indent="-228600" lvl="0" marL="228600" rtl="0" algn="just">
              <a:lnSpc>
                <a:spcPct val="90000"/>
              </a:lnSpc>
              <a:spcBef>
                <a:spcPts val="1000"/>
              </a:spcBef>
              <a:spcAft>
                <a:spcPts val="0"/>
              </a:spcAft>
              <a:buClr>
                <a:srgbClr val="525252"/>
              </a:buClr>
              <a:buSzPts val="2800"/>
              <a:buChar char="•"/>
            </a:pPr>
            <a:r>
              <a:rPr b="0" i="0" lang="tr-TR">
                <a:solidFill>
                  <a:srgbClr val="525252"/>
                </a:solidFill>
              </a:rPr>
              <a:t>Osmanlı’ya göre ise sadece meczûbidi. Yani Allah katına “cezb edilmiş” hasta... Meczûb’un yanında mecnûn, şeydâ, dîvâne denebilir, deli demekten kaçınılırdı. </a:t>
            </a:r>
            <a:endParaRPr/>
          </a:p>
          <a:p>
            <a:pPr indent="-228600" lvl="0" marL="228600" rtl="0" algn="just">
              <a:lnSpc>
                <a:spcPct val="90000"/>
              </a:lnSpc>
              <a:spcBef>
                <a:spcPts val="1000"/>
              </a:spcBef>
              <a:spcAft>
                <a:spcPts val="0"/>
              </a:spcAft>
              <a:buClr>
                <a:srgbClr val="525252"/>
              </a:buClr>
              <a:buSzPts val="2800"/>
              <a:buChar char="•"/>
            </a:pPr>
            <a:r>
              <a:rPr b="0" i="0" lang="tr-TR">
                <a:solidFill>
                  <a:srgbClr val="525252"/>
                </a:solidFill>
              </a:rPr>
              <a:t>Hikmetinden suâl olunmaz bir sebeple bu illete düçar olmuş insana hakaret etmemeye özen gösterilirdi.</a:t>
            </a:r>
            <a:endParaRPr/>
          </a:p>
          <a:p>
            <a:pPr indent="-50800" lvl="0" marL="228600" rtl="0" algn="l">
              <a:lnSpc>
                <a:spcPct val="90000"/>
              </a:lnSpc>
              <a:spcBef>
                <a:spcPts val="1000"/>
              </a:spcBef>
              <a:spcAft>
                <a:spcPts val="0"/>
              </a:spcAft>
              <a:buClr>
                <a:schemeClr val="dk1"/>
              </a:buClr>
              <a:buSzPts val="2800"/>
              <a:buNone/>
            </a:pPr>
            <a:r>
              <a:t/>
            </a:r>
            <a:endParaRPr/>
          </a:p>
        </p:txBody>
      </p:sp>
      <p:sp>
        <p:nvSpPr>
          <p:cNvPr id="810" name="Google Shape;810;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811" name="Google Shape;811;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812" name="Google Shape;81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Dünya Toplum Ruh Sağlığı Tarihi</a:t>
            </a:r>
            <a:endParaRPr/>
          </a:p>
        </p:txBody>
      </p:sp>
      <p:sp>
        <p:nvSpPr>
          <p:cNvPr id="818" name="Google Shape;818;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525252"/>
              </a:buClr>
              <a:buSzPts val="2800"/>
              <a:buChar char="•"/>
            </a:pPr>
            <a:r>
              <a:rPr b="0" i="0" lang="tr-TR">
                <a:solidFill>
                  <a:srgbClr val="525252"/>
                </a:solidFill>
                <a:latin typeface="Rubik"/>
                <a:ea typeface="Rubik"/>
                <a:cs typeface="Rubik"/>
                <a:sym typeface="Rubik"/>
              </a:rPr>
              <a:t>Batı’da tedavi yolu basitti: Akıl hastası ateşte yakılır, işkenceye uğrar, sonunda ruhları şeytandan kurtarılmış şekilde ‘Öbür Dünya’ya, Tanrı’ya havale edilirdi.</a:t>
            </a:r>
            <a:endParaRPr/>
          </a:p>
          <a:p>
            <a:pPr indent="-228600" lvl="0" marL="228600" rtl="0" algn="just">
              <a:lnSpc>
                <a:spcPct val="90000"/>
              </a:lnSpc>
              <a:spcBef>
                <a:spcPts val="1000"/>
              </a:spcBef>
              <a:spcAft>
                <a:spcPts val="0"/>
              </a:spcAft>
              <a:buClr>
                <a:srgbClr val="525252"/>
              </a:buClr>
              <a:buSzPts val="2800"/>
              <a:buChar char="•"/>
            </a:pPr>
            <a:r>
              <a:rPr b="0" i="0" lang="tr-TR">
                <a:solidFill>
                  <a:srgbClr val="525252"/>
                </a:solidFill>
                <a:latin typeface="Rubik"/>
                <a:ea typeface="Rubik"/>
                <a:cs typeface="Rubik"/>
                <a:sym typeface="Rubik"/>
              </a:rPr>
              <a:t>Modern psikiatrinin büyük kurucularından psikiatrist Dr.Kraft-Ebing şöyle yazıyor: “Hristiyanlık, akıl hastalarına ilgi göstermiyordu. Onları şeytan tarafından ele geçirilmiş yaratıklar şeklinde algılıyordu. Akıl hastalarını tedaviyi Avrupa, Türklerden öğrendi. Türkler, bizden çok önce, akıl hastalarına mahsus hastaneler kurdular (Traité Clinique de Psychiatrie, Paris 1897, s.53).</a:t>
            </a:r>
            <a:endParaRPr/>
          </a:p>
          <a:p>
            <a:pPr indent="-50800" lvl="0" marL="228600" rtl="0" algn="l">
              <a:lnSpc>
                <a:spcPct val="90000"/>
              </a:lnSpc>
              <a:spcBef>
                <a:spcPts val="1000"/>
              </a:spcBef>
              <a:spcAft>
                <a:spcPts val="0"/>
              </a:spcAft>
              <a:buClr>
                <a:schemeClr val="dk1"/>
              </a:buClr>
              <a:buSzPts val="2800"/>
              <a:buNone/>
            </a:pPr>
            <a:r>
              <a:t/>
            </a:r>
            <a:endParaRPr/>
          </a:p>
        </p:txBody>
      </p:sp>
      <p:sp>
        <p:nvSpPr>
          <p:cNvPr id="819" name="Google Shape;819;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820" name="Google Shape;82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821" name="Google Shape;821;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827" name="Google Shape;827;p56"/>
          <p:cNvPicPr preferRelativeResize="0"/>
          <p:nvPr>
            <p:ph idx="1" type="body"/>
          </p:nvPr>
        </p:nvPicPr>
        <p:blipFill rotWithShape="1">
          <a:blip r:embed="rId3">
            <a:alphaModFix/>
          </a:blip>
          <a:srcRect b="0" l="0" r="0" t="0"/>
          <a:stretch/>
        </p:blipFill>
        <p:spPr>
          <a:xfrm>
            <a:off x="838200" y="365125"/>
            <a:ext cx="10870095" cy="5811838"/>
          </a:xfrm>
          <a:prstGeom prst="rect">
            <a:avLst/>
          </a:prstGeom>
          <a:noFill/>
          <a:ln>
            <a:noFill/>
          </a:ln>
        </p:spPr>
      </p:pic>
      <p:sp>
        <p:nvSpPr>
          <p:cNvPr id="828" name="Google Shape;828;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829" name="Google Shape;829;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830" name="Google Shape;83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836" name="Google Shape;836;p57"/>
          <p:cNvPicPr preferRelativeResize="0"/>
          <p:nvPr>
            <p:ph idx="1" type="body"/>
          </p:nvPr>
        </p:nvPicPr>
        <p:blipFill rotWithShape="1">
          <a:blip r:embed="rId3">
            <a:alphaModFix/>
          </a:blip>
          <a:srcRect b="0" l="0" r="0" t="0"/>
          <a:stretch/>
        </p:blipFill>
        <p:spPr>
          <a:xfrm>
            <a:off x="516835" y="606287"/>
            <a:ext cx="11360426" cy="5750063"/>
          </a:xfrm>
          <a:prstGeom prst="rect">
            <a:avLst/>
          </a:prstGeom>
          <a:noFill/>
          <a:ln>
            <a:noFill/>
          </a:ln>
        </p:spPr>
      </p:pic>
      <p:sp>
        <p:nvSpPr>
          <p:cNvPr id="837" name="Google Shape;837;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838" name="Google Shape;838;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839" name="Google Shape;839;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845" name="Google Shape;845;p58"/>
          <p:cNvPicPr preferRelativeResize="0"/>
          <p:nvPr>
            <p:ph idx="1" type="body"/>
          </p:nvPr>
        </p:nvPicPr>
        <p:blipFill rotWithShape="1">
          <a:blip r:embed="rId3">
            <a:alphaModFix/>
          </a:blip>
          <a:srcRect b="0" l="0" r="0" t="0"/>
          <a:stretch/>
        </p:blipFill>
        <p:spPr>
          <a:xfrm>
            <a:off x="493623" y="628788"/>
            <a:ext cx="10683149" cy="5183050"/>
          </a:xfrm>
          <a:prstGeom prst="rect">
            <a:avLst/>
          </a:prstGeom>
          <a:noFill/>
          <a:ln>
            <a:noFill/>
          </a:ln>
        </p:spPr>
      </p:pic>
      <p:sp>
        <p:nvSpPr>
          <p:cNvPr id="846" name="Google Shape;846;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847" name="Google Shape;847;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848" name="Google Shape;848;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854" name="Google Shape;854;p59"/>
          <p:cNvPicPr preferRelativeResize="0"/>
          <p:nvPr>
            <p:ph idx="1" type="body"/>
          </p:nvPr>
        </p:nvPicPr>
        <p:blipFill rotWithShape="1">
          <a:blip r:embed="rId3">
            <a:alphaModFix/>
          </a:blip>
          <a:srcRect b="0" l="0" r="0" t="0"/>
          <a:stretch/>
        </p:blipFill>
        <p:spPr>
          <a:xfrm>
            <a:off x="1212573" y="576469"/>
            <a:ext cx="9978887" cy="5426765"/>
          </a:xfrm>
          <a:prstGeom prst="rect">
            <a:avLst/>
          </a:prstGeom>
          <a:noFill/>
          <a:ln>
            <a:noFill/>
          </a:ln>
        </p:spPr>
      </p:pic>
      <p:sp>
        <p:nvSpPr>
          <p:cNvPr id="855" name="Google Shape;855;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856" name="Google Shape;856;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857" name="Google Shape;857;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58" name="Google Shape;358;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400"/>
              <a:buChar char="•"/>
            </a:pPr>
            <a:r>
              <a:rPr b="1" lang="tr-TR" sz="2400"/>
              <a:t>Ruh sağlığı ya da psikolojik iyi olma durumu</a:t>
            </a:r>
            <a:r>
              <a:rPr lang="tr-TR" sz="2400"/>
              <a:t>, bir bireyin; ilişki kurma, ilişkileri sürdürme, çalışma, boş zaman etkinliklerini değerlendirme, eğitim, istihdam, konut veya diğer seçenekler hakkında günlük kararlar verme becerisi de dâhil olmak üzere tatmin edici bir yaşam sürdürme kapasitesinin ayrılmaz bir parçasıdır. </a:t>
            </a:r>
            <a:endParaRPr/>
          </a:p>
          <a:p>
            <a:pPr indent="-228600" lvl="0" marL="228600" rtl="0" algn="just">
              <a:lnSpc>
                <a:spcPct val="90000"/>
              </a:lnSpc>
              <a:spcBef>
                <a:spcPts val="1000"/>
              </a:spcBef>
              <a:spcAft>
                <a:spcPts val="0"/>
              </a:spcAft>
              <a:buClr>
                <a:schemeClr val="dk1"/>
              </a:buClr>
              <a:buSzPts val="2400"/>
              <a:buChar char="•"/>
            </a:pPr>
            <a:r>
              <a:rPr lang="tr-TR" sz="2400"/>
              <a:t>Bir kişinin karşılaştığı mental sorunlar, bu kapasiteyi ve yapılan seçimleri olumsuz etkilemekle birlikte, yalnızca bireysel düzeyde işleyişin azalmasına değil, aynı zamanda hane halkı ve toplum için büyük refah kayıplarına da yol açabilmektedir.</a:t>
            </a:r>
            <a:endParaRPr/>
          </a:p>
        </p:txBody>
      </p:sp>
      <p:sp>
        <p:nvSpPr>
          <p:cNvPr id="359" name="Google Shape;35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360" name="Google Shape;36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61" name="Google Shape;361;p6"/>
          <p:cNvSpPr txBox="1"/>
          <p:nvPr/>
        </p:nvSpPr>
        <p:spPr>
          <a:xfrm>
            <a:off x="3828838" y="5796090"/>
            <a:ext cx="515547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tr-TR" sz="1200" u="none" cap="none" strike="noStrike">
                <a:solidFill>
                  <a:srgbClr val="000000"/>
                </a:solidFill>
                <a:latin typeface="Calibri"/>
                <a:ea typeface="Calibri"/>
                <a:cs typeface="Calibri"/>
                <a:sym typeface="Calibri"/>
              </a:rPr>
              <a:t>Çakmak, C., &amp; Konca, M. / Anemon Muş Alparslan Üniversitesi Sosyal Bilimler Dergisi, 2019 7(2) 51-56</a:t>
            </a:r>
            <a:endParaRPr b="0" i="0" sz="1200" u="none" cap="none" strike="noStrike">
              <a:solidFill>
                <a:srgbClr val="000000"/>
              </a:solidFill>
              <a:latin typeface="Calibri"/>
              <a:ea typeface="Calibri"/>
              <a:cs typeface="Calibri"/>
              <a:sym typeface="Calibri"/>
            </a:endParaRPr>
          </a:p>
        </p:txBody>
      </p:sp>
      <p:sp>
        <p:nvSpPr>
          <p:cNvPr id="362" name="Google Shape;362;p6"/>
          <p:cNvSpPr txBox="1"/>
          <p:nvPr>
            <p:ph idx="11" type="ftr"/>
          </p:nvPr>
        </p:nvSpPr>
        <p:spPr>
          <a:xfrm>
            <a:off x="4038600" y="5811838"/>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863" name="Google Shape;863;p60"/>
          <p:cNvPicPr preferRelativeResize="0"/>
          <p:nvPr>
            <p:ph idx="1" type="body"/>
          </p:nvPr>
        </p:nvPicPr>
        <p:blipFill rotWithShape="1">
          <a:blip r:embed="rId3">
            <a:alphaModFix/>
          </a:blip>
          <a:srcRect b="0" l="0" r="0" t="0"/>
          <a:stretch/>
        </p:blipFill>
        <p:spPr>
          <a:xfrm>
            <a:off x="944216" y="496957"/>
            <a:ext cx="10515599" cy="5680006"/>
          </a:xfrm>
          <a:prstGeom prst="rect">
            <a:avLst/>
          </a:prstGeom>
          <a:noFill/>
          <a:ln>
            <a:noFill/>
          </a:ln>
        </p:spPr>
      </p:pic>
      <p:sp>
        <p:nvSpPr>
          <p:cNvPr id="864" name="Google Shape;864;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865" name="Google Shape;86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866" name="Google Shape;86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Dünyada Toplum Ruh Sağlığı Tarihi</a:t>
            </a:r>
            <a:endParaRPr/>
          </a:p>
        </p:txBody>
      </p:sp>
      <p:sp>
        <p:nvSpPr>
          <p:cNvPr id="872" name="Google Shape;872;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Ruh sağlığı hizmetlerinin tarihine baktığımızda üç dönemin öne çıktığını görürüz: </a:t>
            </a:r>
            <a:endParaRPr/>
          </a:p>
          <a:p>
            <a:pPr indent="-228600" lvl="0" marL="228600" rtl="0" algn="just">
              <a:lnSpc>
                <a:spcPct val="90000"/>
              </a:lnSpc>
              <a:spcBef>
                <a:spcPts val="1000"/>
              </a:spcBef>
              <a:spcAft>
                <a:spcPts val="0"/>
              </a:spcAft>
              <a:buClr>
                <a:schemeClr val="dk1"/>
              </a:buClr>
              <a:buSzPts val="2800"/>
              <a:buChar char="•"/>
            </a:pPr>
            <a:r>
              <a:rPr b="1" lang="tr-TR"/>
              <a:t>İlk dönem akıl hastaneleri </a:t>
            </a:r>
            <a:r>
              <a:rPr lang="tr-TR"/>
              <a:t>olarak tasarlanan hastane hizmetlerinin yükselişi, </a:t>
            </a:r>
            <a:endParaRPr/>
          </a:p>
          <a:p>
            <a:pPr indent="-228600" lvl="0" marL="228600" rtl="0" algn="just">
              <a:lnSpc>
                <a:spcPct val="90000"/>
              </a:lnSpc>
              <a:spcBef>
                <a:spcPts val="1000"/>
              </a:spcBef>
              <a:spcAft>
                <a:spcPts val="0"/>
              </a:spcAft>
              <a:buClr>
                <a:schemeClr val="dk1"/>
              </a:buClr>
              <a:buSzPts val="2800"/>
              <a:buChar char="•"/>
            </a:pPr>
            <a:r>
              <a:rPr b="1" lang="tr-TR"/>
              <a:t>ikinci dönem akıl hastanelerinin gerilemesi</a:t>
            </a:r>
            <a:r>
              <a:rPr lang="tr-TR"/>
              <a:t>, </a:t>
            </a:r>
            <a:endParaRPr/>
          </a:p>
          <a:p>
            <a:pPr indent="-228600" lvl="0" marL="228600" rtl="0" algn="just">
              <a:lnSpc>
                <a:spcPct val="90000"/>
              </a:lnSpc>
              <a:spcBef>
                <a:spcPts val="1000"/>
              </a:spcBef>
              <a:spcAft>
                <a:spcPts val="0"/>
              </a:spcAft>
              <a:buClr>
                <a:schemeClr val="dk1"/>
              </a:buClr>
              <a:buSzPts val="2800"/>
              <a:buChar char="•"/>
            </a:pPr>
            <a:r>
              <a:rPr b="1" lang="tr-TR"/>
              <a:t>üçüncüsü ise ruh sağlığı hizmetlerinin dengelenmesidir</a:t>
            </a:r>
            <a:r>
              <a:rPr lang="tr-TR"/>
              <a:t>. </a:t>
            </a:r>
            <a:endParaRPr/>
          </a:p>
          <a:p>
            <a:pPr indent="-228600" lvl="0" marL="228600" rtl="0" algn="just">
              <a:lnSpc>
                <a:spcPct val="90000"/>
              </a:lnSpc>
              <a:spcBef>
                <a:spcPts val="1000"/>
              </a:spcBef>
              <a:spcAft>
                <a:spcPts val="0"/>
              </a:spcAft>
              <a:buClr>
                <a:schemeClr val="dk1"/>
              </a:buClr>
              <a:buSzPts val="2800"/>
              <a:buChar char="•"/>
            </a:pPr>
            <a:r>
              <a:rPr lang="tr-TR"/>
              <a:t>Bu üç dönem genellikle ardışık olarak gerçekleşmesine karşın, ülkeler arasında başladıkları ve bittikleri tarihler açısından farklılıklar görülebilmektedir.</a:t>
            </a:r>
            <a:endParaRPr/>
          </a:p>
        </p:txBody>
      </p:sp>
      <p:sp>
        <p:nvSpPr>
          <p:cNvPr id="873" name="Google Shape;873;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874" name="Google Shape;874;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Tükel, R., Dünden Bugüne Toplum Ruh Sağlığı Hizmetleri, </a:t>
            </a:r>
            <a:r>
              <a:rPr b="0" i="1" lang="tr-TR" sz="1200" u="none" cap="none" strike="noStrike">
                <a:solidFill>
                  <a:srgbClr val="888888"/>
                </a:solidFill>
                <a:latin typeface="Calibri"/>
                <a:ea typeface="Calibri"/>
                <a:cs typeface="Calibri"/>
                <a:sym typeface="Calibri"/>
              </a:rPr>
              <a:t>Mayıs - Haziran 2020 Cilt: 35 Sayı: 3 Toplum Ve Hekı̇m </a:t>
            </a:r>
            <a:endParaRPr/>
          </a:p>
          <a:p>
            <a:pPr indent="0" lvl="0" marL="0" marR="0" rtl="0" algn="ctr">
              <a:lnSpc>
                <a:spcPct val="100000"/>
              </a:lnSpc>
              <a:spcBef>
                <a:spcPts val="0"/>
              </a:spcBef>
              <a:spcAft>
                <a:spcPts val="0"/>
              </a:spcAft>
              <a:buClr>
                <a:srgbClr val="888888"/>
              </a:buClr>
              <a:buSzPts val="1200"/>
              <a:buFont typeface="Calibri"/>
              <a:buNone/>
            </a:pPr>
            <a:r>
              <a:t/>
            </a:r>
            <a:endParaRPr b="0" i="1" sz="1200" u="none" cap="none" strike="noStrike">
              <a:solidFill>
                <a:srgbClr val="888888"/>
              </a:solidFill>
              <a:latin typeface="Calibri"/>
              <a:ea typeface="Calibri"/>
              <a:cs typeface="Calibri"/>
              <a:sym typeface="Calibri"/>
            </a:endParaRPr>
          </a:p>
        </p:txBody>
      </p:sp>
      <p:sp>
        <p:nvSpPr>
          <p:cNvPr id="875" name="Google Shape;875;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Toplum Ruh Sağlığı</a:t>
            </a:r>
            <a:endParaRPr/>
          </a:p>
        </p:txBody>
      </p:sp>
      <p:sp>
        <p:nvSpPr>
          <p:cNvPr id="881" name="Google Shape;881;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400"/>
              <a:buChar char="•"/>
            </a:pPr>
            <a:r>
              <a:rPr lang="tr-TR" sz="2400"/>
              <a:t>Özellikle Avrupa ülkelerinin birçoğunda, </a:t>
            </a:r>
            <a:r>
              <a:rPr b="1" lang="tr-TR" sz="2400"/>
              <a:t>hastane temelli modelden</a:t>
            </a:r>
            <a:r>
              <a:rPr lang="tr-TR" sz="2400"/>
              <a:t>, bireylerin kendi yaşadığı çevrede ruh sağlığı hizmetinden faydalandığı toplum temelli sağlık hizmetine geçiş yaşanmaktadır. </a:t>
            </a:r>
            <a:endParaRPr/>
          </a:p>
          <a:p>
            <a:pPr indent="-228600" lvl="0" marL="228600" rtl="0" algn="just">
              <a:lnSpc>
                <a:spcPct val="90000"/>
              </a:lnSpc>
              <a:spcBef>
                <a:spcPts val="1000"/>
              </a:spcBef>
              <a:spcAft>
                <a:spcPts val="0"/>
              </a:spcAft>
              <a:buClr>
                <a:schemeClr val="dk1"/>
              </a:buClr>
              <a:buSzPts val="2400"/>
              <a:buChar char="•"/>
            </a:pPr>
            <a:r>
              <a:rPr lang="tr-TR" sz="2400"/>
              <a:t>Toplum temelli ruh sağlığı modeli, ruh sağlığı hastalarının kişisel haklarına saygı duyan, </a:t>
            </a:r>
            <a:r>
              <a:rPr b="1" lang="tr-TR" sz="2400"/>
              <a:t>kişinin yaşadığı yerde hizmet almasını </a:t>
            </a:r>
            <a:r>
              <a:rPr lang="tr-TR" sz="2400"/>
              <a:t>sağlayan, özellikle </a:t>
            </a:r>
            <a:r>
              <a:rPr b="1" lang="tr-TR" sz="2400"/>
              <a:t>mahalle temelli </a:t>
            </a:r>
            <a:r>
              <a:rPr lang="tr-TR" sz="2400"/>
              <a:t>yapılandırılmış bu sayede ruh sağlığı hizmetlerine erişimi de kolaylaştırmış hizmetlerdir . </a:t>
            </a:r>
            <a:endParaRPr/>
          </a:p>
          <a:p>
            <a:pPr indent="-228600" lvl="0" marL="228600" rtl="0" algn="just">
              <a:lnSpc>
                <a:spcPct val="90000"/>
              </a:lnSpc>
              <a:spcBef>
                <a:spcPts val="1000"/>
              </a:spcBef>
              <a:spcAft>
                <a:spcPts val="0"/>
              </a:spcAft>
              <a:buClr>
                <a:schemeClr val="dk1"/>
              </a:buClr>
              <a:buSzPts val="2400"/>
              <a:buChar char="•"/>
            </a:pPr>
            <a:r>
              <a:rPr lang="tr-TR" sz="2400"/>
              <a:t>Hastaların hastanelere kapatılmasının ve uzun yıllar toplumdan uzak kalmasının önüne geçilmeye çalışılmıştır. Yapılan birçok çalışmada bu hizmet modelinin </a:t>
            </a:r>
            <a:r>
              <a:rPr b="1" lang="tr-TR" sz="2400"/>
              <a:t>tekrarlayan yatışları azalttığı </a:t>
            </a:r>
            <a:r>
              <a:rPr lang="tr-TR" sz="2400"/>
              <a:t>da ortaya konmuştur. Bu durum hasta maliyetlerini de azaltmaktadır. </a:t>
            </a:r>
            <a:endParaRPr/>
          </a:p>
        </p:txBody>
      </p:sp>
      <p:sp>
        <p:nvSpPr>
          <p:cNvPr id="882" name="Google Shape;882;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883" name="Google Shape;883;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884" name="Google Shape;884;p62"/>
          <p:cNvSpPr txBox="1"/>
          <p:nvPr/>
        </p:nvSpPr>
        <p:spPr>
          <a:xfrm>
            <a:off x="3994584" y="5845855"/>
            <a:ext cx="4528457" cy="6470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1200"/>
              <a:buFont typeface="Arial"/>
              <a:buNone/>
            </a:pPr>
            <a:r>
              <a:rPr b="0" i="0" lang="tr-TR" sz="1200" u="none" cap="none" strike="noStrike">
                <a:solidFill>
                  <a:srgbClr val="222222"/>
                </a:solidFill>
                <a:latin typeface="Arial"/>
                <a:ea typeface="Arial"/>
                <a:cs typeface="Arial"/>
                <a:sym typeface="Arial"/>
              </a:rPr>
              <a:t>Kayacan, P. A., &amp; Kılıç, B. (2023). Türkiye’de toplum ruh sağlığı hizmetleri: Kalitatif bir çalışma. </a:t>
            </a:r>
            <a:r>
              <a:rPr b="0" i="1" lang="tr-TR" sz="1200" u="none" cap="none" strike="noStrike">
                <a:solidFill>
                  <a:srgbClr val="222222"/>
                </a:solidFill>
                <a:latin typeface="Arial"/>
                <a:ea typeface="Arial"/>
                <a:cs typeface="Arial"/>
                <a:sym typeface="Arial"/>
              </a:rPr>
              <a:t>HALK SAĞLIĞI ARAŞTIRMA VE UYGULAMALARI DERGİSİ</a:t>
            </a:r>
            <a:r>
              <a:rPr b="0" i="0" lang="tr-TR" sz="1200" u="none" cap="none" strike="noStrike">
                <a:solidFill>
                  <a:srgbClr val="222222"/>
                </a:solidFill>
                <a:latin typeface="Arial"/>
                <a:ea typeface="Arial"/>
                <a:cs typeface="Arial"/>
                <a:sym typeface="Arial"/>
              </a:rPr>
              <a:t>, </a:t>
            </a:r>
            <a:r>
              <a:rPr b="0" i="1" lang="tr-TR" sz="1200" u="none" cap="none" strike="noStrike">
                <a:solidFill>
                  <a:srgbClr val="222222"/>
                </a:solidFill>
                <a:latin typeface="Arial"/>
                <a:ea typeface="Arial"/>
                <a:cs typeface="Arial"/>
                <a:sym typeface="Arial"/>
              </a:rPr>
              <a:t>1</a:t>
            </a:r>
            <a:r>
              <a:rPr b="0" i="0" lang="tr-TR" sz="1200" u="none" cap="none" strike="noStrike">
                <a:solidFill>
                  <a:srgbClr val="222222"/>
                </a:solidFill>
                <a:latin typeface="Arial"/>
                <a:ea typeface="Arial"/>
                <a:cs typeface="Arial"/>
                <a:sym typeface="Arial"/>
              </a:rPr>
              <a:t>(1), 56-64.</a:t>
            </a:r>
            <a:endParaRPr b="0" i="0" sz="1200" u="none" cap="none" strike="noStrike">
              <a:solidFill>
                <a:srgbClr val="000000"/>
              </a:solidFill>
              <a:latin typeface="Calibri"/>
              <a:ea typeface="Calibri"/>
              <a:cs typeface="Calibri"/>
              <a:sym typeface="Calibri"/>
            </a:endParaRPr>
          </a:p>
        </p:txBody>
      </p:sp>
      <p:sp>
        <p:nvSpPr>
          <p:cNvPr id="885" name="Google Shape;885;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0" i="0" lang="tr-TR" sz="4400" u="none" cap="none" strike="noStrike">
                <a:solidFill>
                  <a:srgbClr val="000000"/>
                </a:solidFill>
                <a:latin typeface="Calibri"/>
                <a:ea typeface="Calibri"/>
                <a:cs typeface="Calibri"/>
                <a:sym typeface="Calibri"/>
              </a:rPr>
              <a:t>Toplum Ruh Sağlığı</a:t>
            </a:r>
            <a:endParaRPr/>
          </a:p>
        </p:txBody>
      </p:sp>
      <p:sp>
        <p:nvSpPr>
          <p:cNvPr id="891" name="Google Shape;891;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Bireylerin, ruhsal sorunlarının üstesinden gelmelerine yardımcı olmak ve hastalık nedeniyle kaybettikleri toplumsal rollerini yeniden kazanmalarını sağlamak amacıyla yapılan çalışmaların hepsi, toplum ruh sağlığı hizmetleri içerisinde yer almaktadır.</a:t>
            </a:r>
            <a:endParaRPr/>
          </a:p>
          <a:p>
            <a:pPr indent="-228600" lvl="0" marL="228600" rtl="0" algn="just">
              <a:lnSpc>
                <a:spcPct val="90000"/>
              </a:lnSpc>
              <a:spcBef>
                <a:spcPts val="1000"/>
              </a:spcBef>
              <a:spcAft>
                <a:spcPts val="0"/>
              </a:spcAft>
              <a:buClr>
                <a:schemeClr val="dk1"/>
              </a:buClr>
              <a:buSzPts val="2800"/>
              <a:buChar char="•"/>
            </a:pPr>
            <a:r>
              <a:rPr lang="tr-TR"/>
              <a:t> Dünya genelinde bu hizmetler; </a:t>
            </a:r>
            <a:r>
              <a:rPr b="1" lang="tr-TR"/>
              <a:t>hastane temelli </a:t>
            </a:r>
            <a:r>
              <a:rPr lang="tr-TR"/>
              <a:t>model, </a:t>
            </a:r>
            <a:r>
              <a:rPr b="1" lang="tr-TR"/>
              <a:t>toplum temelli </a:t>
            </a:r>
            <a:r>
              <a:rPr lang="tr-TR"/>
              <a:t>model ve </a:t>
            </a:r>
            <a:r>
              <a:rPr b="1" lang="tr-TR"/>
              <a:t>toplum &amp; hastane </a:t>
            </a:r>
            <a:r>
              <a:rPr lang="tr-TR"/>
              <a:t>dengeli model olarak üç farklı modelde sunulmaktadır. </a:t>
            </a:r>
            <a:endParaRPr/>
          </a:p>
        </p:txBody>
      </p:sp>
      <p:sp>
        <p:nvSpPr>
          <p:cNvPr id="892" name="Google Shape;892;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893" name="Google Shape;893;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894" name="Google Shape;894;p63"/>
          <p:cNvSpPr txBox="1"/>
          <p:nvPr/>
        </p:nvSpPr>
        <p:spPr>
          <a:xfrm>
            <a:off x="3229949" y="6197409"/>
            <a:ext cx="6104709"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895" name="Google Shape;895;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HASTANE TEMELLİ MODEL </a:t>
            </a:r>
            <a:endParaRPr/>
          </a:p>
        </p:txBody>
      </p:sp>
      <p:sp>
        <p:nvSpPr>
          <p:cNvPr id="901" name="Google Shape;901;p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400"/>
              <a:buChar char="•"/>
            </a:pPr>
            <a:r>
              <a:rPr lang="tr-TR" sz="2400"/>
              <a:t>Dünyada ruhsal sağlık sorunu yaşayan hastalarının tedavisi ve bakımında kullanılan en eski ve geleneksel olan modeldir. </a:t>
            </a:r>
            <a:endParaRPr/>
          </a:p>
          <a:p>
            <a:pPr indent="-228600" lvl="0" marL="228600" rtl="0" algn="just">
              <a:lnSpc>
                <a:spcPct val="90000"/>
              </a:lnSpc>
              <a:spcBef>
                <a:spcPts val="1000"/>
              </a:spcBef>
              <a:spcAft>
                <a:spcPts val="0"/>
              </a:spcAft>
              <a:buClr>
                <a:schemeClr val="dk1"/>
              </a:buClr>
              <a:buSzPts val="2400"/>
              <a:buChar char="•"/>
            </a:pPr>
            <a:r>
              <a:rPr lang="tr-TR" sz="2400"/>
              <a:t>Bu dönemde Avrupa’da ve Amerika’da </a:t>
            </a:r>
            <a:r>
              <a:rPr b="1" lang="tr-TR" sz="2400"/>
              <a:t>“Asylum” </a:t>
            </a:r>
            <a:r>
              <a:rPr lang="tr-TR" sz="2400"/>
              <a:t>denilen depo hastaneleri kurulmuştur. </a:t>
            </a:r>
            <a:endParaRPr/>
          </a:p>
          <a:p>
            <a:pPr indent="-228600" lvl="0" marL="228600" rtl="0" algn="just">
              <a:lnSpc>
                <a:spcPct val="90000"/>
              </a:lnSpc>
              <a:spcBef>
                <a:spcPts val="1000"/>
              </a:spcBef>
              <a:spcAft>
                <a:spcPts val="0"/>
              </a:spcAft>
              <a:buClr>
                <a:schemeClr val="dk1"/>
              </a:buClr>
              <a:buSzPts val="2400"/>
              <a:buChar char="•"/>
            </a:pPr>
            <a:r>
              <a:rPr lang="tr-TR" sz="2400"/>
              <a:t>Bu hastaneler şehrin dışında kurulan ve ortalama 1500-2000 yatak kapasitesine sahip olan hastanelerdir. </a:t>
            </a:r>
            <a:endParaRPr/>
          </a:p>
          <a:p>
            <a:pPr indent="-228600" lvl="0" marL="228600" rtl="0" algn="just">
              <a:lnSpc>
                <a:spcPct val="90000"/>
              </a:lnSpc>
              <a:spcBef>
                <a:spcPts val="1000"/>
              </a:spcBef>
              <a:spcAft>
                <a:spcPts val="0"/>
              </a:spcAft>
              <a:buClr>
                <a:schemeClr val="dk1"/>
              </a:buClr>
              <a:buSzPts val="2400"/>
              <a:buChar char="•"/>
            </a:pPr>
            <a:r>
              <a:rPr lang="tr-TR" sz="2400"/>
              <a:t>Bu hastanelerin kurulup yaygınlaştırılmasında “bireyin yaşadığı çevre, moralinin bozulmasına ve hasta olmasına neden olduğu için hastalar ancak yaşadığı çevreden uzaklaştırılırsa tedavi edilebilir” anlayışının büyük etkisi vardır. </a:t>
            </a:r>
            <a:endParaRPr/>
          </a:p>
        </p:txBody>
      </p:sp>
      <p:sp>
        <p:nvSpPr>
          <p:cNvPr id="902" name="Google Shape;902;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903" name="Google Shape;903;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904" name="Google Shape;904;p64"/>
          <p:cNvSpPr txBox="1"/>
          <p:nvPr/>
        </p:nvSpPr>
        <p:spPr>
          <a:xfrm>
            <a:off x="3973853" y="5971191"/>
            <a:ext cx="4868092"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905" name="Google Shape;905;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11" name="Google Shape;911;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Yirminci yüzyılın başlarında Amerika Birleşik Devletleri ve Avrupa’nın genelinde </a:t>
            </a:r>
            <a:r>
              <a:rPr b="1" lang="tr-TR"/>
              <a:t>akıl hastaneleri sistemi </a:t>
            </a:r>
            <a:r>
              <a:rPr lang="tr-TR"/>
              <a:t>oldukça yaygınlaşmış, her biri binlerce hastayı barındıran, hastaları toplumdan uzaklaştıran, en varlıklı koşullarda bile hastalara yeterli bakım ve tedavi hizmeti sunulmasına olanak sağlayamayan, </a:t>
            </a:r>
            <a:r>
              <a:rPr b="1" lang="tr-TR"/>
              <a:t>hijyen koşullarının iyi olmadığı </a:t>
            </a:r>
            <a:r>
              <a:rPr lang="tr-TR"/>
              <a:t>ve </a:t>
            </a:r>
            <a:r>
              <a:rPr b="1" lang="tr-TR"/>
              <a:t>hasta haklarının ihlal edildiği </a:t>
            </a:r>
            <a:r>
              <a:rPr lang="tr-TR"/>
              <a:t>bu hastaneler, giderek birçok hastanın hastalığının süreğenleştiği ve ömür boyu kaldığı kurumlar haline gelmiştir.</a:t>
            </a:r>
            <a:endParaRPr/>
          </a:p>
        </p:txBody>
      </p:sp>
      <p:sp>
        <p:nvSpPr>
          <p:cNvPr id="912" name="Google Shape;912;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913" name="Google Shape;913;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914" name="Google Shape;914;p65"/>
          <p:cNvSpPr txBox="1"/>
          <p:nvPr/>
        </p:nvSpPr>
        <p:spPr>
          <a:xfrm>
            <a:off x="3501501" y="6060884"/>
            <a:ext cx="5529943"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915" name="Google Shape;915;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21" name="Google Shape;921;p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1950’li yıllardan itibaren akıl hastanelerinin aşırı kalabalık olduğu, buralarda akıl hastalarına kötü muamele ve işkence yapıldığı, uzun bir süre kurumda toplumdan </a:t>
            </a:r>
            <a:r>
              <a:rPr b="1" lang="tr-TR"/>
              <a:t>tecrit edilerek </a:t>
            </a:r>
            <a:r>
              <a:rPr lang="tr-TR"/>
              <a:t>kapatılmanın en az ruhsal hastalık kadar </a:t>
            </a:r>
            <a:r>
              <a:rPr b="1" lang="tr-TR"/>
              <a:t>hastalara zarar </a:t>
            </a:r>
            <a:r>
              <a:rPr lang="tr-TR"/>
              <a:t>verdiği konuları tartışılmaya başlanmıştı. </a:t>
            </a:r>
            <a:endParaRPr/>
          </a:p>
          <a:p>
            <a:pPr indent="-228600" lvl="0" marL="228600" rtl="0" algn="just">
              <a:lnSpc>
                <a:spcPct val="90000"/>
              </a:lnSpc>
              <a:spcBef>
                <a:spcPts val="1000"/>
              </a:spcBef>
              <a:spcAft>
                <a:spcPts val="0"/>
              </a:spcAft>
              <a:buClr>
                <a:schemeClr val="dk1"/>
              </a:buClr>
              <a:buSzPts val="2800"/>
              <a:buChar char="•"/>
            </a:pPr>
            <a:r>
              <a:rPr lang="tr-TR"/>
              <a:t>Bu dönemlerde (1954) İngiltere’de akıl hastanelerinde yatan kişi sayısı 148.100, Amerika’da ise 559.000 kişiye ulaşmıştı. Aslında bu dönemde hastanelerdeki kişiler tedavi amacıyla değil, gözetim amacıyla tutuluyordu.</a:t>
            </a:r>
            <a:endParaRPr/>
          </a:p>
        </p:txBody>
      </p:sp>
      <p:sp>
        <p:nvSpPr>
          <p:cNvPr id="922" name="Google Shape;922;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923" name="Google Shape;923;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924" name="Google Shape;924;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Dünyada Toplum Ruh Sağlığı Tarihi</a:t>
            </a:r>
            <a:endParaRPr/>
          </a:p>
        </p:txBody>
      </p:sp>
      <p:sp>
        <p:nvSpPr>
          <p:cNvPr id="930" name="Google Shape;930;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sz="2800">
                <a:latin typeface="Calibri"/>
                <a:ea typeface="Calibri"/>
                <a:cs typeface="Calibri"/>
                <a:sym typeface="Calibri"/>
              </a:rPr>
              <a:t>Dünya Sağlık Örgütü ruh sağlığı sorunlarına dikkat çekilmesini, farkındalık yaratılmasını ve toplum içinde tartışılmasını sağlamak amacıyla 1992 yılında 10 Ekim gününü Dünya Ruh Sağlığı Günü olarak belirlemiştir.</a:t>
            </a:r>
            <a:endParaRPr/>
          </a:p>
          <a:p>
            <a:pPr indent="-228600" lvl="0" marL="228600" rtl="0" algn="just">
              <a:lnSpc>
                <a:spcPct val="90000"/>
              </a:lnSpc>
              <a:spcBef>
                <a:spcPts val="1000"/>
              </a:spcBef>
              <a:spcAft>
                <a:spcPts val="0"/>
              </a:spcAft>
              <a:buClr>
                <a:schemeClr val="dk1"/>
              </a:buClr>
              <a:buSzPts val="2800"/>
              <a:buChar char="•"/>
            </a:pPr>
            <a:r>
              <a:rPr lang="tr-TR" sz="2800">
                <a:latin typeface="Calibri"/>
                <a:ea typeface="Calibri"/>
                <a:cs typeface="Calibri"/>
                <a:sym typeface="Calibri"/>
              </a:rPr>
              <a:t>DSÖ Avrupa Bölge Komitesi 1998 yılında yayınladığı belgede ruh sağlığı alanındaki hedefleri şöyle sıralamıştır: </a:t>
            </a:r>
            <a:endParaRPr>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sp>
        <p:nvSpPr>
          <p:cNvPr id="931" name="Google Shape;931;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932" name="Google Shape;932;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t/>
            </a:r>
            <a:endParaRPr b="0" i="1" sz="1200" u="none" cap="none" strike="noStrike">
              <a:solidFill>
                <a:srgbClr val="888888"/>
              </a:solidFill>
              <a:latin typeface="Calibri"/>
              <a:ea typeface="Calibri"/>
              <a:cs typeface="Calibri"/>
              <a:sym typeface="Calibri"/>
            </a:endParaRPr>
          </a:p>
        </p:txBody>
      </p:sp>
      <p:sp>
        <p:nvSpPr>
          <p:cNvPr id="933" name="Google Shape;933;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Hedefler (1998-DSÖ)</a:t>
            </a:r>
            <a:endParaRPr/>
          </a:p>
        </p:txBody>
      </p:sp>
      <p:sp>
        <p:nvSpPr>
          <p:cNvPr id="939" name="Google Shape;939;p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800"/>
              <a:buFont typeface="Calibri"/>
              <a:buAutoNum type="arabicPeriod"/>
            </a:pPr>
            <a:r>
              <a:rPr lang="tr-TR">
                <a:latin typeface="Calibri"/>
                <a:ea typeface="Calibri"/>
                <a:cs typeface="Calibri"/>
                <a:sym typeface="Calibri"/>
              </a:rPr>
              <a:t>2020 yılına kadar insanların psikososyal iyilik halinin geliştirilmesi ve ruh sağlığı sorunu olan insanların ulaşabileceği daha kapsamlı hizmetlerin oluşturulması gerekir.</a:t>
            </a:r>
            <a:endParaRPr/>
          </a:p>
          <a:p>
            <a:pPr indent="-457200" lvl="0" marL="457200" rtl="0" algn="l">
              <a:lnSpc>
                <a:spcPct val="90000"/>
              </a:lnSpc>
              <a:spcBef>
                <a:spcPts val="1000"/>
              </a:spcBef>
              <a:spcAft>
                <a:spcPts val="0"/>
              </a:spcAft>
              <a:buClr>
                <a:schemeClr val="dk1"/>
              </a:buClr>
              <a:buSzPts val="2800"/>
              <a:buFont typeface="Calibri"/>
              <a:buAutoNum type="arabicPeriod"/>
            </a:pPr>
            <a:r>
              <a:rPr lang="tr-TR">
                <a:latin typeface="Calibri"/>
                <a:ea typeface="Calibri"/>
                <a:cs typeface="Calibri"/>
                <a:sym typeface="Calibri"/>
              </a:rPr>
              <a:t>Ruh sağlığı sorunlarının prevalansının azaltılması ve insanların stresli yaşam olayları ile başa çıkabilme yeteneğinin arttırılması gerekir.</a:t>
            </a:r>
            <a:endParaRPr/>
          </a:p>
          <a:p>
            <a:pPr indent="-457200" lvl="0" marL="457200" rtl="0" algn="l">
              <a:lnSpc>
                <a:spcPct val="90000"/>
              </a:lnSpc>
              <a:spcBef>
                <a:spcPts val="1000"/>
              </a:spcBef>
              <a:spcAft>
                <a:spcPts val="0"/>
              </a:spcAft>
              <a:buClr>
                <a:schemeClr val="dk1"/>
              </a:buClr>
              <a:buSzPts val="2800"/>
              <a:buFont typeface="Calibri"/>
              <a:buAutoNum type="arabicPeriod"/>
            </a:pPr>
            <a:r>
              <a:rPr lang="tr-TR">
                <a:latin typeface="Calibri"/>
                <a:ea typeface="Calibri"/>
                <a:cs typeface="Calibri"/>
                <a:sym typeface="Calibri"/>
              </a:rPr>
              <a:t>Halen yüksek intihar hızlarına sahip ülkelerde ve nüfus gruplarında intihar hızının en az üçte bir oranında azaltılması gerekir.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940" name="Google Shape;940;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941" name="Google Shape;941;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t/>
            </a:r>
            <a:endParaRPr b="0" i="1" sz="1200" u="none" cap="none" strike="noStrike">
              <a:solidFill>
                <a:srgbClr val="888888"/>
              </a:solidFill>
              <a:latin typeface="Calibri"/>
              <a:ea typeface="Calibri"/>
              <a:cs typeface="Calibri"/>
              <a:sym typeface="Calibri"/>
            </a:endParaRPr>
          </a:p>
        </p:txBody>
      </p:sp>
      <p:sp>
        <p:nvSpPr>
          <p:cNvPr id="942" name="Google Shape;942;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948" name="Google Shape;948;p69"/>
          <p:cNvPicPr preferRelativeResize="0"/>
          <p:nvPr>
            <p:ph idx="1" type="body"/>
          </p:nvPr>
        </p:nvPicPr>
        <p:blipFill rotWithShape="1">
          <a:blip r:embed="rId3">
            <a:alphaModFix/>
          </a:blip>
          <a:srcRect b="7782" l="0" r="0" t="10517"/>
          <a:stretch/>
        </p:blipFill>
        <p:spPr>
          <a:xfrm>
            <a:off x="2133600" y="365125"/>
            <a:ext cx="7650480" cy="5761355"/>
          </a:xfrm>
          <a:prstGeom prst="rect">
            <a:avLst/>
          </a:prstGeom>
          <a:noFill/>
          <a:ln>
            <a:noFill/>
          </a:ln>
        </p:spPr>
      </p:pic>
      <p:sp>
        <p:nvSpPr>
          <p:cNvPr id="949" name="Google Shape;949;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950" name="Google Shape;950;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951" name="Google Shape;951;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tr-TR" sz="2000"/>
              <a:t>Ruh sağlığı, bağlantı kurmamıza, işlev görmemize, başa çıkmamıza ve gelişmemize yardımcı olan içsel ve araçsal bir değere sahiptir.</a:t>
            </a:r>
            <a:endParaRPr/>
          </a:p>
        </p:txBody>
      </p:sp>
      <p:pic>
        <p:nvPicPr>
          <p:cNvPr id="368" name="Google Shape;368;p7"/>
          <p:cNvPicPr preferRelativeResize="0"/>
          <p:nvPr>
            <p:ph idx="1" type="body"/>
          </p:nvPr>
        </p:nvPicPr>
        <p:blipFill rotWithShape="1">
          <a:blip r:embed="rId3">
            <a:alphaModFix/>
          </a:blip>
          <a:srcRect b="0" l="0" r="0" t="0"/>
          <a:stretch/>
        </p:blipFill>
        <p:spPr>
          <a:xfrm>
            <a:off x="2151018" y="1950720"/>
            <a:ext cx="7036526" cy="4744098"/>
          </a:xfrm>
          <a:prstGeom prst="rect">
            <a:avLst/>
          </a:prstGeom>
          <a:noFill/>
          <a:ln>
            <a:noFill/>
          </a:ln>
        </p:spPr>
      </p:pic>
      <p:sp>
        <p:nvSpPr>
          <p:cNvPr id="369" name="Google Shape;36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370" name="Google Shape;37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71" name="Google Shape;37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tr-TR"/>
              <a:t>World Mental Heath Rapo5-2022</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57" name="Google Shape;957;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333333"/>
              </a:buClr>
              <a:buSzPts val="2400"/>
              <a:buChar char="•"/>
            </a:pPr>
            <a:r>
              <a:rPr b="0" i="0" lang="tr-TR" sz="2400">
                <a:solidFill>
                  <a:srgbClr val="333333"/>
                </a:solidFill>
              </a:rPr>
              <a:t>Dünya Sağlık Örgütü (DSÖ) Avrupa Bölgesi kendi sınırları içinde yer alan 52 ülkede ruh sağlığı hizmetlerinin iyileştirilmesini amaçlayan bir eylem planını yürürlüğe koymuştur. </a:t>
            </a:r>
            <a:endParaRPr/>
          </a:p>
          <a:p>
            <a:pPr indent="-228600" lvl="0" marL="228600" rtl="0" algn="just">
              <a:lnSpc>
                <a:spcPct val="90000"/>
              </a:lnSpc>
              <a:spcBef>
                <a:spcPts val="1000"/>
              </a:spcBef>
              <a:spcAft>
                <a:spcPts val="0"/>
              </a:spcAft>
              <a:buClr>
                <a:srgbClr val="333333"/>
              </a:buClr>
              <a:buSzPts val="2400"/>
              <a:buChar char="•"/>
            </a:pPr>
            <a:r>
              <a:rPr b="0" i="0" lang="tr-TR" sz="2400">
                <a:solidFill>
                  <a:srgbClr val="333333"/>
                </a:solidFill>
              </a:rPr>
              <a:t>DSÖ’nün davetiyle </a:t>
            </a:r>
            <a:r>
              <a:rPr b="1" i="0" lang="tr-TR" sz="2400">
                <a:solidFill>
                  <a:srgbClr val="333333"/>
                </a:solidFill>
              </a:rPr>
              <a:t>12-15 Ocak 2005 tarihlerinde Helsinki’de </a:t>
            </a:r>
            <a:r>
              <a:rPr b="0" i="0" lang="tr-TR" sz="2400">
                <a:solidFill>
                  <a:srgbClr val="333333"/>
                </a:solidFill>
              </a:rPr>
              <a:t>düzenlenen Avrupa Bölgesi Bakanlar Toplantısına katılan Sağlık Bakanları ya da temsilcileri </a:t>
            </a:r>
            <a:r>
              <a:rPr b="1" i="0" lang="tr-TR" sz="2400">
                <a:solidFill>
                  <a:srgbClr val="333333"/>
                </a:solidFill>
              </a:rPr>
              <a:t>Avrupa Ruh Sağlığı Deklarasyonunu </a:t>
            </a:r>
            <a:r>
              <a:rPr b="0" i="0" lang="tr-TR" sz="2400">
                <a:solidFill>
                  <a:srgbClr val="333333"/>
                </a:solidFill>
              </a:rPr>
              <a:t>imzalayarak ülkelerindeki ruh sağlığı hizmetlerini iyileştirme konusunda taahhütte bulunmuşlardır.</a:t>
            </a:r>
            <a:endParaRPr sz="2400"/>
          </a:p>
        </p:txBody>
      </p:sp>
      <p:sp>
        <p:nvSpPr>
          <p:cNvPr id="958" name="Google Shape;958;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959" name="Google Shape;959;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960" name="Google Shape;960;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66" name="Google Shape;966;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333333"/>
              </a:buClr>
              <a:buSzPts val="2800"/>
              <a:buChar char="•"/>
            </a:pPr>
            <a:r>
              <a:rPr b="0" i="0" lang="tr-TR">
                <a:solidFill>
                  <a:srgbClr val="333333"/>
                </a:solidFill>
              </a:rPr>
              <a:t>Bu Eylem Planı, DSÖ Avrupa Bölgesi içindeki ülkelerde, aşağıda belirtilen 12 alanda  eylem gerektiren ve bütünleşik ruh sağlığı politikalarını geliştirme, uygulama ve destekleme yolları ve yöntemlerini önermektedir:</a:t>
            </a:r>
            <a:endParaRPr/>
          </a:p>
        </p:txBody>
      </p:sp>
      <p:sp>
        <p:nvSpPr>
          <p:cNvPr id="967" name="Google Shape;967;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968" name="Google Shape;968;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969" name="Google Shape;969;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tr-TR" sz="4400"/>
              <a:t>Avrupa Ülkeleri İçin Ruh Sağlığı Eylem Planı</a:t>
            </a:r>
            <a:endParaRPr b="1"/>
          </a:p>
        </p:txBody>
      </p:sp>
      <p:sp>
        <p:nvSpPr>
          <p:cNvPr id="975" name="Google Shape;975;p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sz="2800">
                <a:latin typeface="Calibri"/>
                <a:ea typeface="Calibri"/>
                <a:cs typeface="Calibri"/>
                <a:sym typeface="Calibri"/>
              </a:rPr>
              <a:t>Bu hedeflere varabilmek için </a:t>
            </a:r>
            <a:r>
              <a:rPr b="1" lang="tr-TR" sz="2800">
                <a:latin typeface="Calibri"/>
                <a:ea typeface="Calibri"/>
                <a:cs typeface="Calibri"/>
                <a:sym typeface="Calibri"/>
              </a:rPr>
              <a:t>DSÖ 2005 </a:t>
            </a:r>
            <a:r>
              <a:rPr lang="tr-TR" sz="2800">
                <a:latin typeface="Calibri"/>
                <a:ea typeface="Calibri"/>
                <a:cs typeface="Calibri"/>
                <a:sym typeface="Calibri"/>
              </a:rPr>
              <a:t>yılında kabul ettiği Avrupa Ülkeleri İçin Ruh Sağlığı Eylem Planı içinde şu eylemleri önermektedir: </a:t>
            </a:r>
            <a:endParaRPr>
              <a:latin typeface="Calibri"/>
              <a:ea typeface="Calibri"/>
              <a:cs typeface="Calibri"/>
              <a:sym typeface="Calibri"/>
            </a:endParaRPr>
          </a:p>
          <a:p>
            <a:pPr indent="-228600" lvl="0" marL="228600" rtl="0" algn="just">
              <a:lnSpc>
                <a:spcPct val="90000"/>
              </a:lnSpc>
              <a:spcBef>
                <a:spcPts val="1000"/>
              </a:spcBef>
              <a:spcAft>
                <a:spcPts val="0"/>
              </a:spcAft>
              <a:buClr>
                <a:schemeClr val="dk1"/>
              </a:buClr>
              <a:buSzPts val="2800"/>
              <a:buChar char="•"/>
            </a:pPr>
            <a:r>
              <a:rPr lang="tr-TR" sz="2800">
                <a:latin typeface="Calibri"/>
                <a:ea typeface="Calibri"/>
                <a:cs typeface="Calibri"/>
                <a:sym typeface="Calibri"/>
              </a:rPr>
              <a:t>1.Bütün bireyler için ruh sağlığını geliştirmek, </a:t>
            </a:r>
            <a:endParaRPr>
              <a:latin typeface="Calibri"/>
              <a:ea typeface="Calibri"/>
              <a:cs typeface="Calibri"/>
              <a:sym typeface="Calibri"/>
            </a:endParaRPr>
          </a:p>
          <a:p>
            <a:pPr indent="-228600" lvl="0" marL="228600" rtl="0" algn="just">
              <a:lnSpc>
                <a:spcPct val="90000"/>
              </a:lnSpc>
              <a:spcBef>
                <a:spcPts val="1000"/>
              </a:spcBef>
              <a:spcAft>
                <a:spcPts val="0"/>
              </a:spcAft>
              <a:buClr>
                <a:schemeClr val="dk1"/>
              </a:buClr>
              <a:buSzPts val="2800"/>
              <a:buChar char="•"/>
            </a:pPr>
            <a:r>
              <a:rPr lang="tr-TR" sz="2800">
                <a:latin typeface="Calibri"/>
                <a:ea typeface="Calibri"/>
                <a:cs typeface="Calibri"/>
                <a:sym typeface="Calibri"/>
              </a:rPr>
              <a:t>2.Halk sağlığı politikalarının ruh sağlığı hizmetlerine potansiyel etkisini dikkate almak, </a:t>
            </a:r>
            <a:endParaRPr>
              <a:latin typeface="Calibri"/>
              <a:ea typeface="Calibri"/>
              <a:cs typeface="Calibri"/>
              <a:sym typeface="Calibri"/>
            </a:endParaRPr>
          </a:p>
          <a:p>
            <a:pPr indent="-228600" lvl="0" marL="228600" rtl="0" algn="just">
              <a:lnSpc>
                <a:spcPct val="90000"/>
              </a:lnSpc>
              <a:spcBef>
                <a:spcPts val="1000"/>
              </a:spcBef>
              <a:spcAft>
                <a:spcPts val="0"/>
              </a:spcAft>
              <a:buClr>
                <a:schemeClr val="dk1"/>
              </a:buClr>
              <a:buSzPts val="2800"/>
              <a:buChar char="•"/>
            </a:pPr>
            <a:r>
              <a:rPr lang="tr-TR" sz="2800">
                <a:latin typeface="Calibri"/>
                <a:ea typeface="Calibri"/>
                <a:cs typeface="Calibri"/>
                <a:sym typeface="Calibri"/>
              </a:rPr>
              <a:t>3.Damgalama ve ayrımcılıkla mücadele etmek, </a:t>
            </a:r>
            <a:endParaRPr/>
          </a:p>
          <a:p>
            <a:pPr indent="-228600" lvl="0" marL="228600" rtl="0" algn="just">
              <a:lnSpc>
                <a:spcPct val="90000"/>
              </a:lnSpc>
              <a:spcBef>
                <a:spcPts val="1000"/>
              </a:spcBef>
              <a:spcAft>
                <a:spcPts val="0"/>
              </a:spcAft>
              <a:buClr>
                <a:schemeClr val="dk1"/>
              </a:buClr>
              <a:buSzPts val="2800"/>
              <a:buChar char="•"/>
            </a:pPr>
            <a:r>
              <a:rPr lang="tr-TR" sz="2800">
                <a:latin typeface="Calibri"/>
                <a:ea typeface="Calibri"/>
                <a:cs typeface="Calibri"/>
                <a:sym typeface="Calibri"/>
              </a:rPr>
              <a:t>4.Riskli yaşam evrelerine özgü aktiviteler geliştirmek, </a:t>
            </a:r>
            <a:endParaRPr/>
          </a:p>
          <a:p>
            <a:pPr indent="-228600" lvl="0" marL="228600" rtl="0" algn="just">
              <a:lnSpc>
                <a:spcPct val="90000"/>
              </a:lnSpc>
              <a:spcBef>
                <a:spcPts val="1000"/>
              </a:spcBef>
              <a:spcAft>
                <a:spcPts val="0"/>
              </a:spcAft>
              <a:buClr>
                <a:schemeClr val="dk1"/>
              </a:buClr>
              <a:buSzPts val="2800"/>
              <a:buChar char="•"/>
            </a:pPr>
            <a:r>
              <a:rPr lang="tr-TR" sz="2800">
                <a:latin typeface="Calibri"/>
                <a:ea typeface="Calibri"/>
                <a:cs typeface="Calibri"/>
                <a:sym typeface="Calibri"/>
              </a:rPr>
              <a:t>5.İntiharı ve ruh sağlığı sorunlarını önlemek, </a:t>
            </a:r>
            <a:endParaRPr/>
          </a:p>
          <a:p>
            <a:pPr indent="0" lvl="0" marL="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p>
        </p:txBody>
      </p:sp>
      <p:sp>
        <p:nvSpPr>
          <p:cNvPr id="976" name="Google Shape;976;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977" name="Google Shape;977;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t/>
            </a:r>
            <a:endParaRPr b="0" i="1" sz="1200" u="none" cap="none" strike="noStrike">
              <a:solidFill>
                <a:srgbClr val="888888"/>
              </a:solidFill>
              <a:latin typeface="Calibri"/>
              <a:ea typeface="Calibri"/>
              <a:cs typeface="Calibri"/>
              <a:sym typeface="Calibri"/>
            </a:endParaRPr>
          </a:p>
        </p:txBody>
      </p:sp>
      <p:sp>
        <p:nvSpPr>
          <p:cNvPr id="978" name="Google Shape;978;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sz="4400"/>
              <a:t>Avrupa Ülkeleri İçin Ruh Sağlığı Eylem Planı</a:t>
            </a:r>
            <a:endParaRPr/>
          </a:p>
        </p:txBody>
      </p:sp>
      <p:sp>
        <p:nvSpPr>
          <p:cNvPr id="984" name="Google Shape;984;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400"/>
              <a:buChar char="•"/>
            </a:pPr>
            <a:r>
              <a:rPr lang="tr-TR" sz="2400">
                <a:latin typeface="Calibri"/>
                <a:ea typeface="Calibri"/>
                <a:cs typeface="Calibri"/>
                <a:sym typeface="Calibri"/>
              </a:rPr>
              <a:t>6.Ruh sağlığı sorunları için iyi bir birinci basamak bakımına erişimi sağlamak, </a:t>
            </a:r>
            <a:endParaRPr/>
          </a:p>
          <a:p>
            <a:pPr indent="-228600" lvl="0" marL="228600" rtl="0" algn="just">
              <a:lnSpc>
                <a:spcPct val="90000"/>
              </a:lnSpc>
              <a:spcBef>
                <a:spcPts val="1000"/>
              </a:spcBef>
              <a:spcAft>
                <a:spcPts val="0"/>
              </a:spcAft>
              <a:buClr>
                <a:schemeClr val="dk1"/>
              </a:buClr>
              <a:buSzPts val="2400"/>
              <a:buChar char="•"/>
            </a:pPr>
            <a:r>
              <a:rPr lang="tr-TR" sz="2400">
                <a:latin typeface="Calibri"/>
                <a:ea typeface="Calibri"/>
                <a:cs typeface="Calibri"/>
                <a:sym typeface="Calibri"/>
              </a:rPr>
              <a:t>7.Ağır ruhsal hastalığı olan kişiler için toplum temelli hizmetlerle etkili bakım sunmak, </a:t>
            </a:r>
            <a:endParaRPr/>
          </a:p>
          <a:p>
            <a:pPr indent="-228600" lvl="0" marL="228600" rtl="0" algn="just">
              <a:lnSpc>
                <a:spcPct val="90000"/>
              </a:lnSpc>
              <a:spcBef>
                <a:spcPts val="1000"/>
              </a:spcBef>
              <a:spcAft>
                <a:spcPts val="0"/>
              </a:spcAft>
              <a:buClr>
                <a:schemeClr val="dk1"/>
              </a:buClr>
              <a:buSzPts val="2400"/>
              <a:buChar char="•"/>
            </a:pPr>
            <a:r>
              <a:rPr lang="tr-TR" sz="2400">
                <a:latin typeface="Calibri"/>
                <a:ea typeface="Calibri"/>
                <a:cs typeface="Calibri"/>
                <a:sym typeface="Calibri"/>
              </a:rPr>
              <a:t>8.Sektörler arasında işbirliği kurmak, </a:t>
            </a:r>
            <a:endParaRPr/>
          </a:p>
          <a:p>
            <a:pPr indent="-228600" lvl="0" marL="228600" rtl="0" algn="just">
              <a:lnSpc>
                <a:spcPct val="90000"/>
              </a:lnSpc>
              <a:spcBef>
                <a:spcPts val="1000"/>
              </a:spcBef>
              <a:spcAft>
                <a:spcPts val="0"/>
              </a:spcAft>
              <a:buClr>
                <a:schemeClr val="dk1"/>
              </a:buClr>
              <a:buSzPts val="2400"/>
              <a:buChar char="•"/>
            </a:pPr>
            <a:r>
              <a:rPr lang="tr-TR" sz="2400">
                <a:latin typeface="Calibri"/>
                <a:ea typeface="Calibri"/>
                <a:cs typeface="Calibri"/>
                <a:sym typeface="Calibri"/>
              </a:rPr>
              <a:t>9.Yeterli ve yetkin işgücü oluşturmak, </a:t>
            </a:r>
            <a:endParaRPr/>
          </a:p>
          <a:p>
            <a:pPr indent="-228600" lvl="0" marL="228600" rtl="0" algn="just">
              <a:lnSpc>
                <a:spcPct val="90000"/>
              </a:lnSpc>
              <a:spcBef>
                <a:spcPts val="1000"/>
              </a:spcBef>
              <a:spcAft>
                <a:spcPts val="0"/>
              </a:spcAft>
              <a:buClr>
                <a:schemeClr val="dk1"/>
              </a:buClr>
              <a:buSzPts val="2400"/>
              <a:buChar char="•"/>
            </a:pPr>
            <a:r>
              <a:rPr lang="tr-TR" sz="2400">
                <a:latin typeface="Calibri"/>
                <a:ea typeface="Calibri"/>
                <a:cs typeface="Calibri"/>
                <a:sym typeface="Calibri"/>
              </a:rPr>
              <a:t>10.Ruh sağlığının durumu ve gereksinmeleri ile ilgili yeterli bilgi sağlamak, </a:t>
            </a:r>
            <a:endParaRPr/>
          </a:p>
          <a:p>
            <a:pPr indent="-228600" lvl="0" marL="228600" rtl="0" algn="just">
              <a:lnSpc>
                <a:spcPct val="90000"/>
              </a:lnSpc>
              <a:spcBef>
                <a:spcPts val="1000"/>
              </a:spcBef>
              <a:spcAft>
                <a:spcPts val="0"/>
              </a:spcAft>
              <a:buClr>
                <a:schemeClr val="dk1"/>
              </a:buClr>
              <a:buSzPts val="2400"/>
              <a:buChar char="•"/>
            </a:pPr>
            <a:r>
              <a:rPr lang="tr-TR" sz="2400">
                <a:latin typeface="Calibri"/>
                <a:ea typeface="Calibri"/>
                <a:cs typeface="Calibri"/>
                <a:sym typeface="Calibri"/>
              </a:rPr>
              <a:t>11.Yeterli ve kayda değer miktarda maddi kaynak sağlamak, </a:t>
            </a:r>
            <a:endParaRPr/>
          </a:p>
          <a:p>
            <a:pPr indent="-228600" lvl="0" marL="228600" rtl="0" algn="just">
              <a:lnSpc>
                <a:spcPct val="90000"/>
              </a:lnSpc>
              <a:spcBef>
                <a:spcPts val="1000"/>
              </a:spcBef>
              <a:spcAft>
                <a:spcPts val="0"/>
              </a:spcAft>
              <a:buClr>
                <a:schemeClr val="dk1"/>
              </a:buClr>
              <a:buSzPts val="2400"/>
              <a:buChar char="•"/>
            </a:pPr>
            <a:r>
              <a:rPr lang="tr-TR" sz="2400">
                <a:latin typeface="Calibri"/>
                <a:ea typeface="Calibri"/>
                <a:cs typeface="Calibri"/>
                <a:sym typeface="Calibri"/>
              </a:rPr>
              <a:t>12.Etkinliği değerlendirmek ve yeni bulgular elde etmek için çalışmaları desteklemek. </a:t>
            </a:r>
            <a:endParaRPr/>
          </a:p>
          <a:p>
            <a:pPr indent="-76200" lvl="0" marL="22860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sp>
        <p:nvSpPr>
          <p:cNvPr id="985" name="Google Shape;985;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986" name="Google Shape;986;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Calibri"/>
              <a:buNone/>
            </a:pPr>
            <a:r>
              <a:t/>
            </a:r>
            <a:endParaRPr b="0" i="1" sz="1200" u="none" cap="none" strike="noStrike">
              <a:solidFill>
                <a:srgbClr val="888888"/>
              </a:solidFill>
              <a:latin typeface="Calibri"/>
              <a:ea typeface="Calibri"/>
              <a:cs typeface="Calibri"/>
              <a:sym typeface="Calibri"/>
            </a:endParaRPr>
          </a:p>
        </p:txBody>
      </p:sp>
      <p:sp>
        <p:nvSpPr>
          <p:cNvPr id="987" name="Google Shape;987;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93" name="Google Shape;993;p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1A1A1A"/>
              </a:buClr>
              <a:buSzPts val="2800"/>
              <a:buChar char="•"/>
            </a:pPr>
            <a:r>
              <a:rPr b="0" i="0" lang="tr-TR">
                <a:solidFill>
                  <a:srgbClr val="1A1A1A"/>
                </a:solidFill>
              </a:rPr>
              <a:t>194 Üye Devletin Sağlık Bakanlarından oluşan 66. Dünya Sağlık Asamblesi, Mayıs 2013'te DSÖ'nün Kapsamlı Ruh Sağlığı Eylem Planı </a:t>
            </a:r>
            <a:r>
              <a:rPr b="1" i="0" lang="tr-TR">
                <a:solidFill>
                  <a:srgbClr val="1A1A1A"/>
                </a:solidFill>
              </a:rPr>
              <a:t>2013-2020'</a:t>
            </a:r>
            <a:r>
              <a:rPr b="0" i="0" lang="tr-TR">
                <a:solidFill>
                  <a:srgbClr val="1A1A1A"/>
                </a:solidFill>
              </a:rPr>
              <a:t>yi kabul etmiştir. </a:t>
            </a:r>
            <a:endParaRPr/>
          </a:p>
          <a:p>
            <a:pPr indent="-228600" lvl="0" marL="228600" rtl="0" algn="just">
              <a:lnSpc>
                <a:spcPct val="90000"/>
              </a:lnSpc>
              <a:spcBef>
                <a:spcPts val="1000"/>
              </a:spcBef>
              <a:spcAft>
                <a:spcPts val="0"/>
              </a:spcAft>
              <a:buClr>
                <a:srgbClr val="1A1A1A"/>
              </a:buClr>
              <a:buSzPts val="2800"/>
              <a:buChar char="•"/>
            </a:pPr>
            <a:r>
              <a:rPr b="0" i="0" lang="tr-TR">
                <a:solidFill>
                  <a:srgbClr val="1A1A1A"/>
                </a:solidFill>
              </a:rPr>
              <a:t>Eylem planı 2019 yılında </a:t>
            </a:r>
            <a:r>
              <a:rPr lang="tr-TR">
                <a:solidFill>
                  <a:srgbClr val="1A1A1A"/>
                </a:solidFill>
              </a:rPr>
              <a:t>72. </a:t>
            </a:r>
            <a:r>
              <a:rPr b="0" i="0" lang="tr-TR">
                <a:solidFill>
                  <a:srgbClr val="1A1A1A"/>
                </a:solidFill>
              </a:rPr>
              <a:t>Dünya Sağlık Örgütü tarafından 2030 yılına kadar uzatılmıştır. </a:t>
            </a:r>
            <a:endParaRPr/>
          </a:p>
          <a:p>
            <a:pPr indent="-228600" lvl="0" marL="228600" rtl="0" algn="just">
              <a:lnSpc>
                <a:spcPct val="90000"/>
              </a:lnSpc>
              <a:spcBef>
                <a:spcPts val="1000"/>
              </a:spcBef>
              <a:spcAft>
                <a:spcPts val="0"/>
              </a:spcAft>
              <a:buClr>
                <a:srgbClr val="1A1A1A"/>
              </a:buClr>
              <a:buSzPts val="2800"/>
              <a:buChar char="•"/>
            </a:pPr>
            <a:r>
              <a:rPr b="0" i="0" lang="tr-TR">
                <a:solidFill>
                  <a:srgbClr val="1A1A1A"/>
                </a:solidFill>
              </a:rPr>
              <a:t>Daha sonra 2021’de 74. Dünya Sağlık Asamblesi, planın uygulama seçenekleri ve göstergelere ilişkin güncellemeler de dahil olmak üzere eylem planındaki güncellemeleri onayladı.</a:t>
            </a:r>
            <a:endParaRPr/>
          </a:p>
        </p:txBody>
      </p:sp>
      <p:sp>
        <p:nvSpPr>
          <p:cNvPr id="994" name="Google Shape;994;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995" name="Google Shape;995;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996" name="Google Shape;996;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02" name="Google Shape;1002;p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1A1A1A"/>
              </a:buClr>
              <a:buSzPts val="2800"/>
              <a:buChar char="•"/>
            </a:pPr>
            <a:r>
              <a:rPr b="0" i="0" lang="tr-TR">
                <a:solidFill>
                  <a:srgbClr val="1A1A1A"/>
                </a:solidFill>
              </a:rPr>
              <a:t>Bu güncellenmiş Kapsamlı </a:t>
            </a:r>
            <a:r>
              <a:rPr b="1" i="0" lang="tr-TR">
                <a:solidFill>
                  <a:srgbClr val="1A1A1A"/>
                </a:solidFill>
              </a:rPr>
              <a:t>Ruh Sağlığı Eylem Planı 2013-2030</a:t>
            </a:r>
            <a:r>
              <a:rPr b="0" i="0" lang="tr-TR">
                <a:solidFill>
                  <a:srgbClr val="1A1A1A"/>
                </a:solidFill>
              </a:rPr>
              <a:t>, önceki planın üzerine inşa edilmiş olup, Üye Devletler, DSÖ Sekreterliği ve uluslararası, bölgesel ve ulusal ortaklar için, herkes için ruh sağlığı ve esenliğini teşvik etmek, zihinsel sağlık sorunlarını önlemek amacıyla açık eylemler ortaya koymaktadır.</a:t>
            </a:r>
            <a:endParaRPr/>
          </a:p>
        </p:txBody>
      </p:sp>
      <p:sp>
        <p:nvSpPr>
          <p:cNvPr id="1003" name="Google Shape;1003;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tr-TR"/>
              <a:t>8.03.2024</a:t>
            </a:r>
            <a:endParaRPr/>
          </a:p>
        </p:txBody>
      </p:sp>
      <p:sp>
        <p:nvSpPr>
          <p:cNvPr id="1004" name="Google Shape;1004;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005" name="Google Shape;1005;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tr-TR"/>
              <a:t>TOPLUM TEMELLİ MODEL </a:t>
            </a:r>
            <a:endParaRPr/>
          </a:p>
        </p:txBody>
      </p:sp>
      <p:sp>
        <p:nvSpPr>
          <p:cNvPr id="1011" name="Google Shape;1011;p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400"/>
              <a:buChar char="•"/>
            </a:pPr>
            <a:r>
              <a:rPr lang="tr-TR" sz="2400"/>
              <a:t>Toplum temelli model, tedavi ve bakım hizmetlerinin </a:t>
            </a:r>
            <a:r>
              <a:rPr b="1" lang="tr-TR" sz="2400"/>
              <a:t>geleneksel hastaneler yerine </a:t>
            </a:r>
            <a:r>
              <a:rPr lang="tr-TR" sz="2400"/>
              <a:t>hastanın </a:t>
            </a:r>
            <a:r>
              <a:rPr b="1" lang="tr-TR" sz="2400"/>
              <a:t>kendi yaşadığı çevrede </a:t>
            </a:r>
            <a:r>
              <a:rPr lang="tr-TR" sz="2400"/>
              <a:t>sağlandığı modeldir. </a:t>
            </a:r>
            <a:endParaRPr/>
          </a:p>
          <a:p>
            <a:pPr indent="-228600" lvl="0" marL="228600" rtl="0" algn="just">
              <a:lnSpc>
                <a:spcPct val="90000"/>
              </a:lnSpc>
              <a:spcBef>
                <a:spcPts val="1000"/>
              </a:spcBef>
              <a:spcAft>
                <a:spcPts val="0"/>
              </a:spcAft>
              <a:buClr>
                <a:schemeClr val="dk1"/>
              </a:buClr>
              <a:buSzPts val="2400"/>
              <a:buChar char="•"/>
            </a:pPr>
            <a:r>
              <a:rPr lang="tr-TR" sz="2400"/>
              <a:t>Bu modelin ana hedefleri ruh sağlığı hastalarının hastaneye yatışının önlenmesi ve hastaların minimum destekle </a:t>
            </a:r>
            <a:r>
              <a:rPr b="1" lang="tr-TR" sz="2400"/>
              <a:t>başkalarına ihtiyaç duymadan </a:t>
            </a:r>
            <a:r>
              <a:rPr lang="tr-TR" sz="2400"/>
              <a:t>yaşayabilecek seviyeye gelmesinin sağlanmasıdır.</a:t>
            </a:r>
            <a:endParaRPr/>
          </a:p>
          <a:p>
            <a:pPr indent="-228600" lvl="0" marL="228600" rtl="0" algn="just">
              <a:lnSpc>
                <a:spcPct val="90000"/>
              </a:lnSpc>
              <a:spcBef>
                <a:spcPts val="1000"/>
              </a:spcBef>
              <a:spcAft>
                <a:spcPts val="0"/>
              </a:spcAft>
              <a:buClr>
                <a:schemeClr val="dk1"/>
              </a:buClr>
              <a:buSzPts val="2400"/>
              <a:buChar char="•"/>
            </a:pPr>
            <a:r>
              <a:rPr lang="tr-TR" sz="2400"/>
              <a:t>Bu amaçla </a:t>
            </a:r>
            <a:r>
              <a:rPr b="1" lang="tr-TR" sz="2400"/>
              <a:t>Gündüz Hastaneleri, Toplum Ruh Sağlığı Merkezleri, genel hastaneler içindeki psikiyatri servisleri ve yatakları, bakım kurumları, korumalı işyerleri, koruyucu evler </a:t>
            </a:r>
            <a:r>
              <a:rPr lang="tr-TR" sz="2400"/>
              <a:t>gibi kurumlar toplum temelli model çerçevesinde hastane tedavisine alternatif hizmet sunan kuruluşlardır.</a:t>
            </a:r>
            <a:endParaRPr/>
          </a:p>
        </p:txBody>
      </p:sp>
      <p:sp>
        <p:nvSpPr>
          <p:cNvPr id="1012" name="Google Shape;1012;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013" name="Google Shape;1013;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014" name="Google Shape;1014;p76"/>
          <p:cNvSpPr txBox="1"/>
          <p:nvPr/>
        </p:nvSpPr>
        <p:spPr>
          <a:xfrm>
            <a:off x="3515091" y="6130544"/>
            <a:ext cx="5161817"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015" name="Google Shape;1015;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21" name="Google Shape;1021;p7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rgbClr val="000000"/>
              </a:buClr>
              <a:buSzPts val="2800"/>
              <a:buFont typeface="Arial"/>
              <a:buChar char="•"/>
            </a:pPr>
            <a:r>
              <a:rPr b="0" i="0" lang="tr-TR" sz="2800" u="none" cap="none" strike="noStrike">
                <a:solidFill>
                  <a:srgbClr val="000000"/>
                </a:solidFill>
                <a:latin typeface="Calibri"/>
                <a:ea typeface="Calibri"/>
                <a:cs typeface="Calibri"/>
                <a:sym typeface="Calibri"/>
              </a:rPr>
              <a:t>Bu modelde ruh sağlığı hastalarının </a:t>
            </a:r>
            <a:r>
              <a:rPr b="1" i="0" lang="tr-TR" sz="2800" u="none" cap="none" strike="noStrike">
                <a:solidFill>
                  <a:srgbClr val="000000"/>
                </a:solidFill>
                <a:latin typeface="Calibri"/>
                <a:ea typeface="Calibri"/>
                <a:cs typeface="Calibri"/>
                <a:sym typeface="Calibri"/>
              </a:rPr>
              <a:t>damgalanması azalmakta</a:t>
            </a:r>
            <a:r>
              <a:rPr b="0" i="0" lang="tr-TR" sz="2800" u="none" cap="none" strike="noStrike">
                <a:solidFill>
                  <a:srgbClr val="000000"/>
                </a:solidFill>
                <a:latin typeface="Calibri"/>
                <a:ea typeface="Calibri"/>
                <a:cs typeface="Calibri"/>
                <a:sym typeface="Calibri"/>
              </a:rPr>
              <a:t> ve sağlık hizmetlerine erişim daha kolay olmaktadır.</a:t>
            </a:r>
            <a:endParaRPr/>
          </a:p>
          <a:p>
            <a:pPr indent="-228600" lvl="0" marL="228600" rtl="0" algn="just">
              <a:lnSpc>
                <a:spcPct val="90000"/>
              </a:lnSpc>
              <a:spcBef>
                <a:spcPts val="1000"/>
              </a:spcBef>
              <a:spcAft>
                <a:spcPts val="0"/>
              </a:spcAft>
              <a:buClr>
                <a:schemeClr val="dk1"/>
              </a:buClr>
              <a:buSzPts val="2800"/>
              <a:buChar char="•"/>
            </a:pPr>
            <a:r>
              <a:rPr lang="tr-TR"/>
              <a:t>Toplum temelli ruh sağlığı modelinde özet olarak hasta belirli bir süre klinikte tedavi edilmekte, </a:t>
            </a:r>
            <a:r>
              <a:rPr b="1" lang="tr-TR"/>
              <a:t>taburculuk sonrasında tedavi ve bakımına yaşadığı toplumda </a:t>
            </a:r>
            <a:r>
              <a:rPr lang="tr-TR"/>
              <a:t>devam edilmektedir. </a:t>
            </a:r>
            <a:endParaRPr/>
          </a:p>
          <a:p>
            <a:pPr indent="-228600" lvl="0" marL="228600" rtl="0" algn="just">
              <a:lnSpc>
                <a:spcPct val="90000"/>
              </a:lnSpc>
              <a:spcBef>
                <a:spcPts val="1000"/>
              </a:spcBef>
              <a:spcAft>
                <a:spcPts val="0"/>
              </a:spcAft>
              <a:buClr>
                <a:schemeClr val="dk1"/>
              </a:buClr>
              <a:buSzPts val="2800"/>
              <a:buChar char="•"/>
            </a:pPr>
            <a:r>
              <a:rPr lang="tr-TR"/>
              <a:t>Hastaya verilen aile içi ve toplumsal destek ile alternatif tedavi yöntemleri ruhsal bozuklukların tedavisinin daha etkili olmasını sağlamaktadır. </a:t>
            </a:r>
            <a:endParaRPr/>
          </a:p>
        </p:txBody>
      </p:sp>
      <p:sp>
        <p:nvSpPr>
          <p:cNvPr id="1022" name="Google Shape;1022;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023" name="Google Shape;1023;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024" name="Google Shape;1024;p77"/>
          <p:cNvSpPr txBox="1"/>
          <p:nvPr/>
        </p:nvSpPr>
        <p:spPr>
          <a:xfrm>
            <a:off x="3792405" y="6130544"/>
            <a:ext cx="4989444"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025" name="Google Shape;1025;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31" name="Google Shape;1031;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Toplum temelli ruh sağlığı hizmet modelinde amaç, 150.000-250.000 arasındaki nüfusa hitap eden belli bir coğrafi alanda kurulan Toplum Ruh Sağlığı Merkez’lerinde (TRSM’lerde) çalışan multidisipliner yaklaşıma sahip toplum ruh sağlığı ekibi tarafından, bu bölgede yaşayan, </a:t>
            </a:r>
            <a:r>
              <a:rPr b="1" lang="tr-TR"/>
              <a:t>özellikle ağır ruhsal </a:t>
            </a:r>
            <a:r>
              <a:rPr lang="tr-TR"/>
              <a:t>hastalığı olan hastaların TRSM’de veya kendi yaşadıkları ortamda </a:t>
            </a:r>
            <a:r>
              <a:rPr b="1" lang="tr-TR"/>
              <a:t>gerektiğinde gezici </a:t>
            </a:r>
            <a:r>
              <a:rPr lang="tr-TR"/>
              <a:t>ekiplerle ev ziyaretleri yapılarak düzenli izleme, tedavi ve uyumlandırmalarının sağlanarak topluma yeniden kazandırılmasıdır. </a:t>
            </a:r>
            <a:endParaRPr/>
          </a:p>
        </p:txBody>
      </p:sp>
      <p:sp>
        <p:nvSpPr>
          <p:cNvPr id="1032" name="Google Shape;103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033" name="Google Shape;1033;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034" name="Google Shape;1034;p78"/>
          <p:cNvSpPr txBox="1"/>
          <p:nvPr/>
        </p:nvSpPr>
        <p:spPr>
          <a:xfrm>
            <a:off x="3412435" y="5765419"/>
            <a:ext cx="5367130"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035" name="Google Shape;1035;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41" name="Google Shape;1041;p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00000"/>
              </a:buClr>
              <a:buSzPts val="2600"/>
              <a:buChar char="•"/>
            </a:pPr>
            <a:r>
              <a:rPr b="0" i="0" lang="tr-TR" sz="2600" u="none" cap="none" strike="noStrike">
                <a:solidFill>
                  <a:srgbClr val="000000"/>
                </a:solidFill>
                <a:latin typeface="Calibri"/>
                <a:ea typeface="Calibri"/>
                <a:cs typeface="Calibri"/>
                <a:sym typeface="Calibri"/>
              </a:rPr>
              <a:t>Böylece </a:t>
            </a:r>
            <a:r>
              <a:rPr b="1" i="0" lang="tr-TR" sz="2600" u="none" cap="none" strike="noStrike">
                <a:solidFill>
                  <a:srgbClr val="000000"/>
                </a:solidFill>
                <a:latin typeface="Calibri"/>
                <a:ea typeface="Calibri"/>
                <a:cs typeface="Calibri"/>
                <a:sym typeface="Calibri"/>
              </a:rPr>
              <a:t>gündüz hastanelerinde </a:t>
            </a:r>
            <a:r>
              <a:rPr b="0" i="0" lang="tr-TR" sz="2600" u="none" cap="none" strike="noStrike">
                <a:solidFill>
                  <a:srgbClr val="000000"/>
                </a:solidFill>
                <a:latin typeface="Calibri"/>
                <a:ea typeface="Calibri"/>
                <a:cs typeface="Calibri"/>
                <a:sym typeface="Calibri"/>
              </a:rPr>
              <a:t>sadece isteyen hastalara yönelik uyumlandırma hizmetleri verilirken; </a:t>
            </a:r>
            <a:r>
              <a:rPr b="1" i="0" lang="tr-TR" sz="2600" u="none" cap="none" strike="noStrike">
                <a:solidFill>
                  <a:srgbClr val="000000"/>
                </a:solidFill>
                <a:latin typeface="Calibri"/>
                <a:ea typeface="Calibri"/>
                <a:cs typeface="Calibri"/>
                <a:sym typeface="Calibri"/>
              </a:rPr>
              <a:t>TRSM’</a:t>
            </a:r>
            <a:r>
              <a:rPr b="0" i="0" lang="tr-TR" sz="2600" u="none" cap="none" strike="noStrike">
                <a:solidFill>
                  <a:srgbClr val="000000"/>
                </a:solidFill>
                <a:latin typeface="Calibri"/>
                <a:ea typeface="Calibri"/>
                <a:cs typeface="Calibri"/>
                <a:sym typeface="Calibri"/>
              </a:rPr>
              <a:t>lerde tanımlanmış bölgede yaşadığı belirlenen ağır ruhsal hastalar </a:t>
            </a:r>
            <a:r>
              <a:rPr b="1" i="0" lang="tr-TR" sz="2600" u="none" cap="none" strike="noStrike">
                <a:solidFill>
                  <a:srgbClr val="000000"/>
                </a:solidFill>
                <a:latin typeface="Calibri"/>
                <a:ea typeface="Calibri"/>
                <a:cs typeface="Calibri"/>
                <a:sym typeface="Calibri"/>
              </a:rPr>
              <a:t>telefonla</a:t>
            </a:r>
            <a:r>
              <a:rPr b="0" i="0" lang="tr-TR" sz="2600" u="none" cap="none" strike="noStrike">
                <a:solidFill>
                  <a:srgbClr val="000000"/>
                </a:solidFill>
                <a:latin typeface="Calibri"/>
                <a:ea typeface="Calibri"/>
                <a:cs typeface="Calibri"/>
                <a:sym typeface="Calibri"/>
              </a:rPr>
              <a:t> veya bizzat </a:t>
            </a:r>
            <a:r>
              <a:rPr b="1" i="0" lang="tr-TR" sz="2600" u="none" cap="none" strike="noStrike">
                <a:solidFill>
                  <a:srgbClr val="000000"/>
                </a:solidFill>
                <a:latin typeface="Calibri"/>
                <a:ea typeface="Calibri"/>
                <a:cs typeface="Calibri"/>
                <a:sym typeface="Calibri"/>
              </a:rPr>
              <a:t>gezici ekiplerle </a:t>
            </a:r>
            <a:r>
              <a:rPr b="0" i="0" lang="tr-TR" sz="2600" u="none" cap="none" strike="noStrike">
                <a:solidFill>
                  <a:srgbClr val="000000"/>
                </a:solidFill>
                <a:latin typeface="Calibri"/>
                <a:ea typeface="Calibri"/>
                <a:cs typeface="Calibri"/>
                <a:sym typeface="Calibri"/>
              </a:rPr>
              <a:t>evleri ziyaret edilerek davet edilmekte, öncelikle tedavilerinin yeniden düzenlenmesi ve izlenmesi ile birlikte kayıtlı tüm hastaların uyumlandırma çalışmalarından TRSM’de veya kendi yaşadıkları ortamda faydalanması sağlanmaktadır.</a:t>
            </a:r>
            <a:endParaRPr/>
          </a:p>
        </p:txBody>
      </p:sp>
      <p:sp>
        <p:nvSpPr>
          <p:cNvPr id="1042" name="Google Shape;1042;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043" name="Google Shape;1043;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044" name="Google Shape;1044;p79"/>
          <p:cNvSpPr txBox="1"/>
          <p:nvPr/>
        </p:nvSpPr>
        <p:spPr>
          <a:xfrm>
            <a:off x="3554027" y="6060884"/>
            <a:ext cx="4790660"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045" name="Google Shape;1045;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77" name="Google Shape;37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b="1" lang="tr-TR" sz="2400"/>
              <a:t>DSM5 (The Diagnostic and Statistical Manual of Mental Disorders) el kitabında da mental bozukluklar, </a:t>
            </a:r>
            <a:r>
              <a:rPr lang="tr-TR" sz="2400"/>
              <a:t>“zihinsel işlevselliğin altında yatan zihinsel, biyoloji ile ilgili ya da gelişimsel süreçlerde işlevsellikte bir bozulma olduğunu gösteren, kişinin biliş, duygu düzenlemesi ve davranışlarında klinik açıdan belirgin bir bozukluk olmasıyla belirli bir sendrom” olarak çok boyutlu bir şekilde tanımlanmıştır. </a:t>
            </a:r>
            <a:endParaRPr/>
          </a:p>
        </p:txBody>
      </p:sp>
      <p:sp>
        <p:nvSpPr>
          <p:cNvPr id="378" name="Google Shape;37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379" name="Google Shape;37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80" name="Google Shape;380;p8"/>
          <p:cNvSpPr txBox="1"/>
          <p:nvPr/>
        </p:nvSpPr>
        <p:spPr>
          <a:xfrm>
            <a:off x="3892322" y="6075144"/>
            <a:ext cx="428461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1200"/>
              <a:buFont typeface="Arial"/>
              <a:buNone/>
            </a:pPr>
            <a:r>
              <a:rPr b="0" i="0" lang="tr-TR" sz="1200" u="none" cap="none" strike="noStrike">
                <a:solidFill>
                  <a:srgbClr val="222222"/>
                </a:solidFill>
                <a:latin typeface="Arial"/>
                <a:ea typeface="Arial"/>
                <a:cs typeface="Arial"/>
                <a:sym typeface="Arial"/>
              </a:rPr>
              <a:t>Kayacan, P. A., &amp; Kılıç, B. (2023). Türkiye’de toplum ruh sağlığı hizmetleri: Kalitatif bir çalışma. </a:t>
            </a:r>
            <a:r>
              <a:rPr b="0" i="1" lang="tr-TR" sz="1200" u="none" cap="none" strike="noStrike">
                <a:solidFill>
                  <a:srgbClr val="222222"/>
                </a:solidFill>
                <a:latin typeface="Arial"/>
                <a:ea typeface="Arial"/>
                <a:cs typeface="Arial"/>
                <a:sym typeface="Arial"/>
              </a:rPr>
              <a:t>HALK SAĞLIĞI ARAŞTIRMA VE UYGULAMALARI DERGİSİ</a:t>
            </a:r>
            <a:r>
              <a:rPr b="0" i="0" lang="tr-TR" sz="1200" u="none" cap="none" strike="noStrike">
                <a:solidFill>
                  <a:srgbClr val="222222"/>
                </a:solidFill>
                <a:latin typeface="Arial"/>
                <a:ea typeface="Arial"/>
                <a:cs typeface="Arial"/>
                <a:sym typeface="Arial"/>
              </a:rPr>
              <a:t>, </a:t>
            </a:r>
            <a:r>
              <a:rPr b="0" i="1" lang="tr-TR" sz="1200" u="none" cap="none" strike="noStrike">
                <a:solidFill>
                  <a:srgbClr val="222222"/>
                </a:solidFill>
                <a:latin typeface="Arial"/>
                <a:ea typeface="Arial"/>
                <a:cs typeface="Arial"/>
                <a:sym typeface="Arial"/>
              </a:rPr>
              <a:t>1</a:t>
            </a:r>
            <a:r>
              <a:rPr b="0" i="0" lang="tr-TR" sz="1200" u="none" cap="none" strike="noStrike">
                <a:solidFill>
                  <a:srgbClr val="222222"/>
                </a:solidFill>
                <a:latin typeface="Arial"/>
                <a:ea typeface="Arial"/>
                <a:cs typeface="Arial"/>
                <a:sym typeface="Arial"/>
              </a:rPr>
              <a:t>(1), 56-64.</a:t>
            </a:r>
            <a:endParaRPr b="0" i="0" sz="1200" u="none" cap="none" strike="noStrike">
              <a:solidFill>
                <a:srgbClr val="000000"/>
              </a:solidFill>
              <a:latin typeface="Calibri"/>
              <a:ea typeface="Calibri"/>
              <a:cs typeface="Calibri"/>
              <a:sym typeface="Calibri"/>
            </a:endParaRPr>
          </a:p>
        </p:txBody>
      </p:sp>
      <p:sp>
        <p:nvSpPr>
          <p:cNvPr id="381" name="Google Shape;38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51" name="Google Shape;1051;p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Bu hizmetlerde esas amaç; ruh sağlığını korumak, ruhsal hastalık oluşumunu önlemek ve bu çalışmaları halka götürmek (</a:t>
            </a:r>
            <a:r>
              <a:rPr b="1" lang="tr-TR"/>
              <a:t>birincil</a:t>
            </a:r>
            <a:r>
              <a:rPr lang="tr-TR"/>
              <a:t> önleme); </a:t>
            </a:r>
            <a:endParaRPr/>
          </a:p>
          <a:p>
            <a:pPr indent="-228600" lvl="0" marL="228600" rtl="0" algn="just">
              <a:lnSpc>
                <a:spcPct val="90000"/>
              </a:lnSpc>
              <a:spcBef>
                <a:spcPts val="1000"/>
              </a:spcBef>
              <a:spcAft>
                <a:spcPts val="0"/>
              </a:spcAft>
              <a:buClr>
                <a:schemeClr val="dk1"/>
              </a:buClr>
              <a:buSzPts val="2800"/>
              <a:buChar char="•"/>
            </a:pPr>
            <a:r>
              <a:rPr lang="tr-TR"/>
              <a:t>Ruhsal hastalıkların erken tanısı, tedavisi ve bakımını sağlamak (</a:t>
            </a:r>
            <a:r>
              <a:rPr b="1" lang="tr-TR"/>
              <a:t>ikincil</a:t>
            </a:r>
            <a:r>
              <a:rPr lang="tr-TR"/>
              <a:t> önleme); </a:t>
            </a:r>
            <a:endParaRPr/>
          </a:p>
          <a:p>
            <a:pPr indent="-228600" lvl="0" marL="228600" rtl="0" algn="just">
              <a:lnSpc>
                <a:spcPct val="90000"/>
              </a:lnSpc>
              <a:spcBef>
                <a:spcPts val="1000"/>
              </a:spcBef>
              <a:spcAft>
                <a:spcPts val="0"/>
              </a:spcAft>
              <a:buClr>
                <a:schemeClr val="dk1"/>
              </a:buClr>
              <a:buSzPts val="2800"/>
              <a:buChar char="•"/>
            </a:pPr>
            <a:r>
              <a:rPr lang="tr-TR"/>
              <a:t>Ruhsal hastalıkların iyileştirilmesi (rehabilitasyon) ve bakımının devamlılığını sağlamak ve bunun için sistem oluşturmaktır (</a:t>
            </a:r>
            <a:r>
              <a:rPr b="1" lang="tr-TR"/>
              <a:t>üçüncül</a:t>
            </a:r>
            <a:r>
              <a:rPr lang="tr-TR"/>
              <a:t> önleme).</a:t>
            </a:r>
            <a:endParaRPr/>
          </a:p>
        </p:txBody>
      </p:sp>
      <p:sp>
        <p:nvSpPr>
          <p:cNvPr id="1052" name="Google Shape;1052;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053" name="Google Shape;1053;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054" name="Google Shape;1054;p80"/>
          <p:cNvSpPr txBox="1"/>
          <p:nvPr/>
        </p:nvSpPr>
        <p:spPr>
          <a:xfrm>
            <a:off x="4204155" y="6197409"/>
            <a:ext cx="4840357"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055" name="Google Shape;1055;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61" name="Google Shape;1061;p8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rgbClr val="000000"/>
              </a:buClr>
              <a:buSzPts val="2800"/>
              <a:buFont typeface="Arial"/>
              <a:buChar char="•"/>
            </a:pPr>
            <a:r>
              <a:rPr b="1" i="0" lang="tr-TR" u="none" cap="none" strike="noStrike">
                <a:solidFill>
                  <a:srgbClr val="000000"/>
                </a:solidFill>
                <a:latin typeface="Calibri"/>
                <a:ea typeface="Calibri"/>
                <a:cs typeface="Calibri"/>
                <a:sym typeface="Calibri"/>
              </a:rPr>
              <a:t>“Toplum Temelli Ruh Sağlığı’’ </a:t>
            </a:r>
            <a:r>
              <a:rPr b="0" i="0" lang="tr-TR" u="none" cap="none" strike="noStrike">
                <a:solidFill>
                  <a:srgbClr val="000000"/>
                </a:solidFill>
                <a:latin typeface="Calibri"/>
                <a:ea typeface="Calibri"/>
                <a:cs typeface="Calibri"/>
                <a:sym typeface="Calibri"/>
              </a:rPr>
              <a:t>anlayışı; hastaların tekrar tekrar hastaneye yatarak toplumdan uzaklaşmalarının, işlevselliklerindeki azalmanın önüne geçilmesi, takip ve tedavilerinin sürdürülmesi amacıyla; hastanın evinde, mahallesinde veya işyerinde temel yaşam ihtiyaçlarını karşılamayı, sorunlarla başa çıkma becerilerini geliştirmeyi ve gerekli destek sistemlerini devreye sokmayı, kısacası </a:t>
            </a:r>
            <a:r>
              <a:rPr b="1" i="0" lang="tr-TR" u="none" cap="none" strike="noStrike">
                <a:solidFill>
                  <a:srgbClr val="000000"/>
                </a:solidFill>
                <a:latin typeface="Calibri"/>
                <a:ea typeface="Calibri"/>
                <a:cs typeface="Calibri"/>
                <a:sym typeface="Calibri"/>
              </a:rPr>
              <a:t>toplum içinde tedaviyi </a:t>
            </a:r>
            <a:r>
              <a:rPr b="0" i="0" lang="tr-TR" u="none" cap="none" strike="noStrike">
                <a:solidFill>
                  <a:srgbClr val="000000"/>
                </a:solidFill>
                <a:latin typeface="Calibri"/>
                <a:ea typeface="Calibri"/>
                <a:cs typeface="Calibri"/>
                <a:sym typeface="Calibri"/>
              </a:rPr>
              <a:t>hedefler.</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062" name="Google Shape;1062;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063" name="Google Shape;1063;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064" name="Google Shape;1064;p81"/>
          <p:cNvSpPr txBox="1"/>
          <p:nvPr/>
        </p:nvSpPr>
        <p:spPr>
          <a:xfrm>
            <a:off x="3675822" y="5586032"/>
            <a:ext cx="4840356"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065" name="Google Shape;1065;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TOPLUM HASTANE DENGE MODELİ </a:t>
            </a:r>
            <a:endParaRPr/>
          </a:p>
        </p:txBody>
      </p:sp>
      <p:sp>
        <p:nvSpPr>
          <p:cNvPr id="1071" name="Google Shape;1071;p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b="1" lang="tr-TR"/>
              <a:t>Ağır ruh sağlığı hastalarının tedavisi ve bakımı konusunda hastane temelli model veya toplum temelli model tek başına yeterli değildir</a:t>
            </a:r>
            <a:r>
              <a:rPr lang="tr-TR"/>
              <a:t>.</a:t>
            </a:r>
            <a:endParaRPr/>
          </a:p>
          <a:p>
            <a:pPr indent="-228600" lvl="0" marL="228600" rtl="0" algn="just">
              <a:lnSpc>
                <a:spcPct val="90000"/>
              </a:lnSpc>
              <a:spcBef>
                <a:spcPts val="1000"/>
              </a:spcBef>
              <a:spcAft>
                <a:spcPts val="0"/>
              </a:spcAft>
              <a:buClr>
                <a:schemeClr val="dk1"/>
              </a:buClr>
              <a:buSzPts val="2800"/>
              <a:buChar char="•"/>
            </a:pPr>
            <a:r>
              <a:rPr lang="tr-TR"/>
              <a:t> Bu nedenle ruh sağlığı hizmetlerinin sunumu noktasında bu iki modelin faydalı yönleri dikkatli bir şekilde incelenerek karma bir modelin oluşturulması gerekmektedir. </a:t>
            </a:r>
            <a:endParaRPr/>
          </a:p>
          <a:p>
            <a:pPr indent="-228600" lvl="0" marL="228600" rtl="0" algn="just">
              <a:lnSpc>
                <a:spcPct val="90000"/>
              </a:lnSpc>
              <a:spcBef>
                <a:spcPts val="1000"/>
              </a:spcBef>
              <a:spcAft>
                <a:spcPts val="0"/>
              </a:spcAft>
              <a:buClr>
                <a:schemeClr val="dk1"/>
              </a:buClr>
              <a:buSzPts val="2800"/>
              <a:buChar char="•"/>
            </a:pPr>
            <a:r>
              <a:rPr lang="tr-TR"/>
              <a:t>Denge modelinde dikkat edilmesi gereken hususlar ise, sunulan hizmetlerin yaşanılan çevreye yakın olması, hastane yatış sürelerinin mümkün olduğu kadar azaltılması ve ruh sağlığına ayrılan bütçenin hastaneler yerine toplum temelli hizmetlere aktarılmasıdır.</a:t>
            </a:r>
            <a:endParaRPr/>
          </a:p>
        </p:txBody>
      </p:sp>
      <p:sp>
        <p:nvSpPr>
          <p:cNvPr id="1072" name="Google Shape;1072;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073" name="Google Shape;1073;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074" name="Google Shape;1074;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80" name="Google Shape;1080;p8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Clr>
                <a:schemeClr val="dk1"/>
              </a:buClr>
              <a:buSzPts val="2800"/>
              <a:buChar char="•"/>
            </a:pPr>
            <a:r>
              <a:rPr lang="tr-TR"/>
              <a:t>Ruh sağlığı hastalarına toplum temelli hizmet modeli çerçevesinde tedavi ve bakım sağlanması, akıl hastanelerinin kapatılması ve hastaların hastaneye yatırılmadan tedavi edilmesi yönünde dünya genelinde büyük bir istek vardır. </a:t>
            </a:r>
            <a:endParaRPr/>
          </a:p>
          <a:p>
            <a:pPr indent="-228600" lvl="0" marL="228600" rtl="0" algn="just">
              <a:lnSpc>
                <a:spcPct val="90000"/>
              </a:lnSpc>
              <a:spcBef>
                <a:spcPts val="1000"/>
              </a:spcBef>
              <a:spcAft>
                <a:spcPts val="0"/>
              </a:spcAft>
              <a:buClr>
                <a:schemeClr val="dk1"/>
              </a:buClr>
              <a:buSzPts val="2800"/>
              <a:buChar char="•"/>
            </a:pPr>
            <a:r>
              <a:rPr lang="tr-TR"/>
              <a:t>Ancak, </a:t>
            </a:r>
            <a:r>
              <a:rPr b="1" lang="tr-TR"/>
              <a:t>ruh hastalıklarının doğası</a:t>
            </a:r>
            <a:r>
              <a:rPr lang="tr-TR"/>
              <a:t> gereği bazı durumlarda hastaneye yatış kaçınılmaz olmaktadır. Hastaya bakım verecek kimsesinin olmaması, hastanın kendisi ve toplum için tehlike oluşturması, hastanın toplumdan ve kendisinden korunmasının gerekmesi, hastanın tedavide iş birliği yapmaması, hastaya uygun tanı konulması, yüksek riskli ilaçların kullanılması gibi durumlarda kişinin hastaneye yatışı gereklidir.</a:t>
            </a:r>
            <a:endParaRPr/>
          </a:p>
        </p:txBody>
      </p:sp>
      <p:sp>
        <p:nvSpPr>
          <p:cNvPr id="1081" name="Google Shape;1081;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082" name="Google Shape;1082;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083" name="Google Shape;1083;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tr-TR" sz="4000"/>
              <a:t>DÜNYADA TOPLUM TEMELLİ KORUYUCU RUH SAĞLIĞI HİZMETLERİ</a:t>
            </a:r>
            <a:endParaRPr/>
          </a:p>
        </p:txBody>
      </p:sp>
      <p:sp>
        <p:nvSpPr>
          <p:cNvPr id="1089" name="Google Shape;1089;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b="1" lang="tr-TR"/>
              <a:t>Yirminci yüzyılın 2. yarısından </a:t>
            </a:r>
            <a:r>
              <a:rPr lang="tr-TR"/>
              <a:t>sonra Batı Avrupa’da psikiyatrik hizmetler kavramsal ve yapısal olarak ciddi dönüşümler yaşamıştır. </a:t>
            </a:r>
            <a:endParaRPr/>
          </a:p>
          <a:p>
            <a:pPr indent="-228600" lvl="0" marL="228600" rtl="0" algn="just">
              <a:lnSpc>
                <a:spcPct val="90000"/>
              </a:lnSpc>
              <a:spcBef>
                <a:spcPts val="1000"/>
              </a:spcBef>
              <a:spcAft>
                <a:spcPts val="0"/>
              </a:spcAft>
              <a:buClr>
                <a:schemeClr val="dk1"/>
              </a:buClr>
              <a:buSzPts val="2800"/>
              <a:buChar char="•"/>
            </a:pPr>
            <a:r>
              <a:rPr b="1" lang="tr-TR"/>
              <a:t>En önemli dönüşüm hastaların toplum içerisinde tedavi edilmesi görüşünün ortaya çıkması ile büyük psikiyatri hastanelerinin kapatılmasıdır. </a:t>
            </a:r>
            <a:r>
              <a:rPr lang="tr-TR"/>
              <a:t>Bu nedenle de hastaların toplum içerisinde tedavi edilebilmesi amacıyla toplum psikiyatrisi hizmetlerine ağırlık verilmiştir. </a:t>
            </a:r>
            <a:endParaRPr/>
          </a:p>
          <a:p>
            <a:pPr indent="-228600" lvl="0" marL="228600" rtl="0" algn="just">
              <a:lnSpc>
                <a:spcPct val="90000"/>
              </a:lnSpc>
              <a:spcBef>
                <a:spcPts val="1000"/>
              </a:spcBef>
              <a:spcAft>
                <a:spcPts val="0"/>
              </a:spcAft>
              <a:buClr>
                <a:schemeClr val="dk1"/>
              </a:buClr>
              <a:buSzPts val="2800"/>
              <a:buChar char="•"/>
            </a:pPr>
            <a:r>
              <a:rPr lang="tr-TR"/>
              <a:t>Hastaların tedavi amacıyla psikiyatri kliniklerine yatışları krize müdahale ya da hastanın kendisine ya da çevresine zarar verme potansiyeli taşıdığında sağlanmaktadır. </a:t>
            </a:r>
            <a:endParaRPr/>
          </a:p>
        </p:txBody>
      </p:sp>
      <p:sp>
        <p:nvSpPr>
          <p:cNvPr id="1090" name="Google Shape;1090;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091" name="Google Shape;109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092" name="Google Shape;1092;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98" name="Google Shape;1098;p8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Avrupa ülkelerinin birçoğu, hastane temelli modeli terk ederek toplum temelli modele geçiş sürecini tamamlamıştır. Ülkelerin hemen hepsinde ruh sağlığı hastalarına yaşadığı çevrede hizmet sunacak kurumlar oluşturulmuştur. </a:t>
            </a:r>
            <a:r>
              <a:rPr b="1" lang="tr-TR"/>
              <a:t>Toplum temelli ruh sağlığı modeli ise 1961 yılında İtalya’daki ruh sağlığı reformu ile başlamış, </a:t>
            </a:r>
            <a:r>
              <a:rPr lang="tr-TR"/>
              <a:t>son 30 yılda Avrupa ülkelerinin hemen hepsinde bu uygulamaya geçilmiştir.</a:t>
            </a:r>
            <a:endParaRPr/>
          </a:p>
          <a:p>
            <a:pPr indent="-228600" lvl="0" marL="228600" rtl="0" algn="just">
              <a:lnSpc>
                <a:spcPct val="90000"/>
              </a:lnSpc>
              <a:spcBef>
                <a:spcPts val="1000"/>
              </a:spcBef>
              <a:spcAft>
                <a:spcPts val="0"/>
              </a:spcAft>
              <a:buClr>
                <a:schemeClr val="dk1"/>
              </a:buClr>
              <a:buSzPts val="2800"/>
              <a:buChar char="•"/>
            </a:pPr>
            <a:r>
              <a:rPr lang="tr-TR"/>
              <a:t> İtalya’da başlayan değişim eş zamanlı olarak Almanya, İngiltere, Fransa ve Finlandiya gibi ülkelerde de başlayarak tamamlanmıştır. En son Yunanistan Avrupa Birliği’ne giriş aşamasında ruh sağlığı sistemini değiştirmiştir.</a:t>
            </a:r>
            <a:endParaRPr/>
          </a:p>
        </p:txBody>
      </p:sp>
      <p:sp>
        <p:nvSpPr>
          <p:cNvPr id="1099" name="Google Shape;1099;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100" name="Google Shape;1100;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101" name="Google Shape;1101;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İTALYA</a:t>
            </a:r>
            <a:endParaRPr/>
          </a:p>
        </p:txBody>
      </p:sp>
      <p:sp>
        <p:nvSpPr>
          <p:cNvPr id="1107" name="Google Shape;1107;p8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İtalya’da “İtalyan Trieste Ruh Sağlığı Modeli” toplum temelli ruh sağlığı sistemine dayalıdır. İtalya’da ruh sağlığı hizmet anlayışının değişimi 1961 yılında başlamış hastane merkezli hizmet anlayışından toplum psikiyatrisi modeline dönüşüm yaşanmıştır. </a:t>
            </a:r>
            <a:endParaRPr/>
          </a:p>
          <a:p>
            <a:pPr indent="-228600" lvl="0" marL="228600" rtl="0" algn="l">
              <a:lnSpc>
                <a:spcPct val="90000"/>
              </a:lnSpc>
              <a:spcBef>
                <a:spcPts val="1000"/>
              </a:spcBef>
              <a:spcAft>
                <a:spcPts val="0"/>
              </a:spcAft>
              <a:buClr>
                <a:schemeClr val="dk1"/>
              </a:buClr>
              <a:buSzPts val="2800"/>
              <a:buChar char="•"/>
            </a:pPr>
            <a:r>
              <a:rPr b="1" lang="tr-TR"/>
              <a:t>Öncelikle büyük ruh sağlığı hastaneleri kapatılmış</a:t>
            </a:r>
            <a:r>
              <a:rPr lang="tr-TR"/>
              <a:t>, genel hastaneler içinde 16 yataklı psikiyatri klinikleri açılmıştır. Hastaların haklarının korunması için </a:t>
            </a:r>
            <a:r>
              <a:rPr b="1" lang="tr-TR"/>
              <a:t>ruh sağlığı yasası </a:t>
            </a:r>
            <a:r>
              <a:rPr lang="tr-TR"/>
              <a:t>çıkarılmış, ülke coğrafi alanlara bölünmüştür. </a:t>
            </a:r>
            <a:endParaRPr/>
          </a:p>
          <a:p>
            <a:pPr indent="-228600" lvl="0" marL="228600" rtl="0" algn="l">
              <a:lnSpc>
                <a:spcPct val="90000"/>
              </a:lnSpc>
              <a:spcBef>
                <a:spcPts val="1000"/>
              </a:spcBef>
              <a:spcAft>
                <a:spcPts val="0"/>
              </a:spcAft>
              <a:buClr>
                <a:schemeClr val="dk1"/>
              </a:buClr>
              <a:buSzPts val="2800"/>
              <a:buChar char="•"/>
            </a:pPr>
            <a:r>
              <a:rPr lang="tr-TR"/>
              <a:t>Yaklaşık </a:t>
            </a:r>
            <a:r>
              <a:rPr b="1" lang="tr-TR"/>
              <a:t>100 bin kişinin </a:t>
            </a:r>
            <a:r>
              <a:rPr lang="tr-TR"/>
              <a:t>yaşadığı her bir bölgeye hizmet veren ruh sağlığı ekibi oluşturulmuştur. </a:t>
            </a:r>
            <a:endParaRPr/>
          </a:p>
        </p:txBody>
      </p:sp>
      <p:sp>
        <p:nvSpPr>
          <p:cNvPr id="1108" name="Google Shape;1108;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109" name="Google Shape;1109;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110" name="Google Shape;1110;p86"/>
          <p:cNvSpPr txBox="1"/>
          <p:nvPr/>
        </p:nvSpPr>
        <p:spPr>
          <a:xfrm>
            <a:off x="4231799" y="6185098"/>
            <a:ext cx="537318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tr-TR" sz="1400" u="none" cap="none" strike="noStrike">
                <a:solidFill>
                  <a:srgbClr val="000000"/>
                </a:solidFill>
                <a:latin typeface="Calibri"/>
                <a:ea typeface="Calibri"/>
                <a:cs typeface="Calibri"/>
                <a:sym typeface="Calibri"/>
              </a:rPr>
              <a:t>Dünyada ve Türkiye’de Toplum Temelli Koruyucu Ruh Sağlığı Hizmetleri</a:t>
            </a:r>
            <a:endParaRPr/>
          </a:p>
        </p:txBody>
      </p:sp>
      <p:sp>
        <p:nvSpPr>
          <p:cNvPr id="1111" name="Google Shape;1111;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İTALYA</a:t>
            </a:r>
            <a:endParaRPr/>
          </a:p>
        </p:txBody>
      </p:sp>
      <p:sp>
        <p:nvSpPr>
          <p:cNvPr id="1117" name="Google Shape;1117;p8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400"/>
              <a:buChar char="•"/>
            </a:pPr>
            <a:r>
              <a:rPr b="1" i="0" lang="tr-TR" sz="2400" u="none" cap="none" strike="noStrike">
                <a:solidFill>
                  <a:srgbClr val="000000"/>
                </a:solidFill>
                <a:latin typeface="Calibri"/>
                <a:ea typeface="Calibri"/>
                <a:cs typeface="Calibri"/>
                <a:sym typeface="Calibri"/>
              </a:rPr>
              <a:t>Her bölgede 16 yataklı psikiyatri kliniği, rehabilitasyon çalışmalarının yapıldığı Toplum Ruh Sağlığı Merkezleri ve apartman daireleri içinde yaklaşık 20 kişiye uzun süreli bakım verecek 3-4 ev oluşturulmuştur. </a:t>
            </a:r>
            <a:endParaRPr/>
          </a:p>
          <a:p>
            <a:pPr indent="-228600" lvl="0" marL="228600" rtl="0" algn="l">
              <a:lnSpc>
                <a:spcPct val="90000"/>
              </a:lnSpc>
              <a:spcBef>
                <a:spcPts val="1000"/>
              </a:spcBef>
              <a:spcAft>
                <a:spcPts val="0"/>
              </a:spcAft>
              <a:buClr>
                <a:srgbClr val="000000"/>
              </a:buClr>
              <a:buSzPts val="2400"/>
              <a:buChar char="•"/>
            </a:pPr>
            <a:r>
              <a:rPr b="0" i="0" lang="tr-TR" sz="2400" u="none" cap="none" strike="noStrike">
                <a:solidFill>
                  <a:srgbClr val="000000"/>
                </a:solidFill>
                <a:latin typeface="Calibri"/>
                <a:ea typeface="Calibri"/>
                <a:cs typeface="Calibri"/>
                <a:sym typeface="Calibri"/>
              </a:rPr>
              <a:t>Hizmetlerin finansmanı merkezi hükümet, belediyeler, sosyal güvenlik sistemi, vakıflar üzerinden sağlanmış. İtalya ruh sağlığı sistemi tamamen toplum temelli ruh sağlığı sistemine, İngiltere ve Almanya modeli ise hastane temelli model ile toplum temelli modelin birlikte dengeli bir şekilde uygulanmasına dayanmaktadır.</a:t>
            </a:r>
            <a:endParaRPr/>
          </a:p>
          <a:p>
            <a:pPr indent="-228600" lvl="0" marL="228600" rtl="0" algn="l">
              <a:lnSpc>
                <a:spcPct val="90000"/>
              </a:lnSpc>
              <a:spcBef>
                <a:spcPts val="1000"/>
              </a:spcBef>
              <a:spcAft>
                <a:spcPts val="0"/>
              </a:spcAft>
              <a:buClr>
                <a:srgbClr val="000000"/>
              </a:buClr>
              <a:buSzPts val="2400"/>
              <a:buChar char="•"/>
            </a:pPr>
            <a:r>
              <a:rPr b="0" i="0" lang="tr-TR" sz="2400" u="none" cap="none" strike="noStrike">
                <a:solidFill>
                  <a:srgbClr val="000000"/>
                </a:solidFill>
                <a:latin typeface="Calibri"/>
                <a:ea typeface="Calibri"/>
                <a:cs typeface="Calibri"/>
                <a:sym typeface="Calibri"/>
              </a:rPr>
              <a:t> </a:t>
            </a:r>
            <a:r>
              <a:rPr b="1" i="0" lang="tr-TR" sz="2400" u="none" cap="none" strike="noStrike">
                <a:solidFill>
                  <a:srgbClr val="000000"/>
                </a:solidFill>
                <a:latin typeface="Calibri"/>
                <a:ea typeface="Calibri"/>
                <a:cs typeface="Calibri"/>
                <a:sym typeface="Calibri"/>
              </a:rPr>
              <a:t>İtalya sistemine en büyük eleştiri devlete bağlı psikiyatri hastanelerinin kapatılması sonucunda yatak ihtiyacının özel sektör tarafından karşılandığı şeklindedir.</a:t>
            </a:r>
            <a:endParaRPr b="1"/>
          </a:p>
        </p:txBody>
      </p:sp>
      <p:sp>
        <p:nvSpPr>
          <p:cNvPr id="1118" name="Google Shape;1118;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119" name="Google Shape;1119;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120" name="Google Shape;1120;p87"/>
          <p:cNvSpPr txBox="1"/>
          <p:nvPr/>
        </p:nvSpPr>
        <p:spPr>
          <a:xfrm>
            <a:off x="3675822" y="6119960"/>
            <a:ext cx="4840356"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121" name="Google Shape;1121;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İNGİLTERE</a:t>
            </a:r>
            <a:endParaRPr/>
          </a:p>
        </p:txBody>
      </p:sp>
      <p:sp>
        <p:nvSpPr>
          <p:cNvPr id="1127" name="Google Shape;1127;p8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İngiltere’de psikiyatride rehabilitasyon hizmetlerinde reform hareketi 1950`lerde başlamıştır. </a:t>
            </a:r>
            <a:r>
              <a:rPr b="1" lang="tr-TR"/>
              <a:t>Kamuoyu baskısıyla 1959’da Ruh Sağlığı Yasası </a:t>
            </a:r>
            <a:r>
              <a:rPr lang="tr-TR"/>
              <a:t>(Mental Health Act) yürürlüğe girmiş, böylece hastanelerin insanların gereksiz kapatıldığı yer değil de, tedavi alınan yer olması gerektiği düşüncesi yasayla güvence altına alınmıştır.</a:t>
            </a:r>
            <a:endParaRPr/>
          </a:p>
        </p:txBody>
      </p:sp>
      <p:sp>
        <p:nvSpPr>
          <p:cNvPr id="1128" name="Google Shape;1128;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129" name="Google Shape;1129;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130" name="Google Shape;1130;p88"/>
          <p:cNvSpPr txBox="1"/>
          <p:nvPr/>
        </p:nvSpPr>
        <p:spPr>
          <a:xfrm>
            <a:off x="3290142" y="6020989"/>
            <a:ext cx="4631635" cy="757130"/>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131" name="Google Shape;1131;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İNGİLTERE</a:t>
            </a:r>
            <a:endParaRPr/>
          </a:p>
        </p:txBody>
      </p:sp>
      <p:sp>
        <p:nvSpPr>
          <p:cNvPr id="1137" name="Google Shape;1137;p8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Ayrıca bu yasa belediyeleri ruhsal bozukluğu olan bireylere gerektiğinde yaşayacakları bir yer sağlamakla yükümlü kılmıştır. </a:t>
            </a:r>
            <a:endParaRPr/>
          </a:p>
          <a:p>
            <a:pPr indent="-228600" lvl="0" marL="228600" rtl="0" algn="just">
              <a:lnSpc>
                <a:spcPct val="90000"/>
              </a:lnSpc>
              <a:spcBef>
                <a:spcPts val="1000"/>
              </a:spcBef>
              <a:spcAft>
                <a:spcPts val="0"/>
              </a:spcAft>
              <a:buClr>
                <a:schemeClr val="dk1"/>
              </a:buClr>
              <a:buSzPts val="2800"/>
              <a:buChar char="•"/>
            </a:pPr>
            <a:r>
              <a:rPr lang="tr-TR"/>
              <a:t>Bu tartışmaların 1950’li yıllarda yaşanmasına karşın ruh hastalarıyla ilgili toplum temelli tedavi ve bakımın adımları ancak 1970’li yıllarda atılmıştır. </a:t>
            </a:r>
            <a:endParaRPr/>
          </a:p>
          <a:p>
            <a:pPr indent="-228600" lvl="0" marL="228600" rtl="0" algn="just">
              <a:lnSpc>
                <a:spcPct val="90000"/>
              </a:lnSpc>
              <a:spcBef>
                <a:spcPts val="1000"/>
              </a:spcBef>
              <a:spcAft>
                <a:spcPts val="0"/>
              </a:spcAft>
              <a:buClr>
                <a:schemeClr val="dk1"/>
              </a:buClr>
              <a:buSzPts val="2800"/>
              <a:buChar char="•"/>
            </a:pPr>
            <a:r>
              <a:rPr lang="tr-TR"/>
              <a:t>İngiltere’de 1983 yılında Ruh Sağlığı Reformuyla toplum ruh sağlığı hizmetleri ilk biçimini almıştır (Mental Health Act, 1983).</a:t>
            </a:r>
            <a:endParaRPr/>
          </a:p>
        </p:txBody>
      </p:sp>
      <p:sp>
        <p:nvSpPr>
          <p:cNvPr id="1138" name="Google Shape;1138;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139" name="Google Shape;1139;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140" name="Google Shape;1140;p89"/>
          <p:cNvSpPr txBox="1"/>
          <p:nvPr/>
        </p:nvSpPr>
        <p:spPr>
          <a:xfrm>
            <a:off x="3581400" y="6176963"/>
            <a:ext cx="4860235"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141" name="Google Shape;1141;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400"/>
              <a:buFont typeface="Calibri"/>
              <a:buNone/>
            </a:pPr>
            <a:r>
              <a:t/>
            </a:r>
            <a:endParaRPr sz="1400"/>
          </a:p>
        </p:txBody>
      </p:sp>
      <p:sp>
        <p:nvSpPr>
          <p:cNvPr id="387" name="Google Shape;38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Ruhsal hastalıklar, dünya çapında hastalık yükünün en hızlı büyüyen kategorilerinden birini oluşturmaktadır. </a:t>
            </a:r>
            <a:endParaRPr/>
          </a:p>
          <a:p>
            <a:pPr indent="-228600" lvl="0" marL="228600" rtl="0" algn="l">
              <a:lnSpc>
                <a:spcPct val="90000"/>
              </a:lnSpc>
              <a:spcBef>
                <a:spcPts val="1000"/>
              </a:spcBef>
              <a:spcAft>
                <a:spcPts val="0"/>
              </a:spcAft>
              <a:buClr>
                <a:schemeClr val="dk1"/>
              </a:buClr>
              <a:buSzPts val="2800"/>
              <a:buChar char="•"/>
            </a:pPr>
            <a:r>
              <a:rPr lang="tr-TR"/>
              <a:t>Ruhsal hastalıklar; bireyler, aileler ve toplumlar üzerinde yıkıcı etkilere sahip olabilmekte ve </a:t>
            </a:r>
            <a:r>
              <a:rPr b="1" lang="tr-TR"/>
              <a:t>her iki kişiden birinin </a:t>
            </a:r>
            <a:r>
              <a:rPr lang="tr-TR"/>
              <a:t>yaşamları boyunca herhangi bir mental bozukluğa yakalandığı ifade edilmektedir (OECD, 2018)</a:t>
            </a:r>
            <a:endParaRPr/>
          </a:p>
        </p:txBody>
      </p:sp>
      <p:sp>
        <p:nvSpPr>
          <p:cNvPr id="388" name="Google Shape;38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389" name="Google Shape;38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90" name="Google Shape;39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tr-TR" sz="1400" u="none" cap="none" strike="noStrike">
                <a:solidFill>
                  <a:srgbClr val="000000"/>
                </a:solidFill>
                <a:latin typeface="Calibri"/>
                <a:ea typeface="Calibri"/>
                <a:cs typeface="Calibri"/>
                <a:sym typeface="Calibri"/>
              </a:rPr>
              <a:t>Çakmak, C., &amp; Konca, M. / Anemon Muş Alparslan Üniversitesi Sosyal Bilimler Dergisi, 2019 7(2) 51-56</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İNGİLTERE</a:t>
            </a:r>
            <a:endParaRPr/>
          </a:p>
        </p:txBody>
      </p:sp>
      <p:sp>
        <p:nvSpPr>
          <p:cNvPr id="1147" name="Google Shape;1147;p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İngiltere’deki Ulusal Ruh Sağlığı Enstitüsü 2002’de ruh sağlığı politikasının uygulamalarını yapmak üzere kurulmuş ve bu sorumluluk daha sonra 2009 yılında Ulusal Ruh Sağlığı Gelişimi Ünitesine bırakılmıştır. </a:t>
            </a:r>
            <a:endParaRPr/>
          </a:p>
          <a:p>
            <a:pPr indent="-228600" lvl="0" marL="228600" rtl="0" algn="just">
              <a:lnSpc>
                <a:spcPct val="90000"/>
              </a:lnSpc>
              <a:spcBef>
                <a:spcPts val="1000"/>
              </a:spcBef>
              <a:spcAft>
                <a:spcPts val="0"/>
              </a:spcAft>
              <a:buClr>
                <a:schemeClr val="dk1"/>
              </a:buClr>
              <a:buSzPts val="2800"/>
              <a:buChar char="•"/>
            </a:pPr>
            <a:r>
              <a:rPr lang="tr-TR"/>
              <a:t>Yasayla birlikte aynı zamanda çeşitli sağlık meslek gruplarının bir araya gelmesiyle oluşan bir ekip (Toplum Ruh Sağlığı Ekipleri), bu ekip içerisinde sıkı bir ağın kurulmasıyla sosyal hizmetlerde yaşanan iyileşmeyle birlikte toplum ruh sağlığı hizmetlerinin felsefesi de belirlenmiştir.</a:t>
            </a:r>
            <a:endParaRPr/>
          </a:p>
        </p:txBody>
      </p:sp>
      <p:sp>
        <p:nvSpPr>
          <p:cNvPr id="1148" name="Google Shape;1148;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149" name="Google Shape;1149;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150" name="Google Shape;1150;p90"/>
          <p:cNvSpPr txBox="1"/>
          <p:nvPr/>
        </p:nvSpPr>
        <p:spPr>
          <a:xfrm>
            <a:off x="3385576" y="6162485"/>
            <a:ext cx="5645426"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151" name="Google Shape;1151;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9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İNGİLTERE</a:t>
            </a:r>
            <a:endParaRPr/>
          </a:p>
        </p:txBody>
      </p:sp>
      <p:sp>
        <p:nvSpPr>
          <p:cNvPr id="1157" name="Google Shape;1157;p9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200"/>
              <a:buChar char="•"/>
            </a:pPr>
            <a:r>
              <a:rPr lang="tr-TR" sz="2200"/>
              <a:t>Bunun dışında hastaneye yatma riski yüksek olan hastaların hastaneye yatırılmak yerine ya da hastanede yatış oranlarını azaltmak için ev hizmetlerine yoğunlaşmalarına ve gündüz hastanelerine yönlendirmeye çabalayan ve İngiltere genelinde 119 adet bulunan </a:t>
            </a:r>
            <a:r>
              <a:rPr b="1" lang="tr-TR" sz="2200"/>
              <a:t>“Kriz Çözüm Ekipleri” </a:t>
            </a:r>
            <a:r>
              <a:rPr lang="tr-TR" sz="2200"/>
              <a:t>İngiltere’de toplum temelli yaklaşıma uygun olarak oluşturulan ekiplerden bir tanesi olarak karşımıza çıkmaktadır. </a:t>
            </a:r>
            <a:r>
              <a:rPr b="1" lang="tr-TR" sz="2200"/>
              <a:t>“Girişken Sosyal Yardım Ekipleri”, </a:t>
            </a:r>
            <a:r>
              <a:rPr lang="tr-TR" sz="2200"/>
              <a:t>tedavi uyumu sağlayamayan hastalara uzun süreli bakım sunan, İngiltere genelinde sayısı 220’yi aşan ekipler; </a:t>
            </a:r>
            <a:r>
              <a:rPr b="1" lang="tr-TR" sz="2200"/>
              <a:t>“Psikoz Erken Müdahale Ekipleri”, </a:t>
            </a:r>
            <a:r>
              <a:rPr lang="tr-TR" sz="2200"/>
              <a:t>çalıştıkları bölgede psikoz tanısı koyan ve uygun tedavi yöntemlerini sunan, İngiltere genelinde sayısı 50 olan ekiplerin de varlığı bilinmektedir. Böylelikle psikiyatrik bozukluğu olan hastalara sunulan tedavi olabildiğince hastane dışına taşınmış, aynı zamanda psikiyatrideki hasta haklarının güçlenmesini sağlamıştır. </a:t>
            </a:r>
            <a:r>
              <a:rPr b="1" lang="tr-TR" sz="2200">
                <a:highlight>
                  <a:srgbClr val="FFFF00"/>
                </a:highlight>
              </a:rPr>
              <a:t>1995 yılına kadar tüm depo psikiyatri hastaneleri kapatılmıştır.</a:t>
            </a:r>
            <a:endParaRPr/>
          </a:p>
        </p:txBody>
      </p:sp>
      <p:sp>
        <p:nvSpPr>
          <p:cNvPr id="1158" name="Google Shape;1158;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159" name="Google Shape;1159;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160" name="Google Shape;1160;p91"/>
          <p:cNvSpPr txBox="1"/>
          <p:nvPr/>
        </p:nvSpPr>
        <p:spPr>
          <a:xfrm>
            <a:off x="3803374" y="6176963"/>
            <a:ext cx="4807226"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161" name="Google Shape;1161;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ALMANYA</a:t>
            </a:r>
            <a:endParaRPr/>
          </a:p>
        </p:txBody>
      </p:sp>
      <p:sp>
        <p:nvSpPr>
          <p:cNvPr id="1167" name="Google Shape;1167;p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b="1" lang="tr-TR"/>
              <a:t>Alman ruh sağlığı modeli de hastane temelli model ile toplum temelli modelin birlikte uygulanmaktadır. </a:t>
            </a:r>
            <a:endParaRPr/>
          </a:p>
          <a:p>
            <a:pPr indent="-228600" lvl="0" marL="228600" rtl="0" algn="just">
              <a:lnSpc>
                <a:spcPct val="90000"/>
              </a:lnSpc>
              <a:spcBef>
                <a:spcPts val="1000"/>
              </a:spcBef>
              <a:spcAft>
                <a:spcPts val="0"/>
              </a:spcAft>
              <a:buClr>
                <a:schemeClr val="dk1"/>
              </a:buClr>
              <a:buSzPts val="2800"/>
              <a:buChar char="•"/>
            </a:pPr>
            <a:r>
              <a:rPr lang="tr-TR"/>
              <a:t>Almanya’da halen sürmekte olan ruh sağlığı reformunun temel basamakları 3 ulusal rapora dayanmaktadır. </a:t>
            </a:r>
            <a:endParaRPr/>
          </a:p>
          <a:p>
            <a:pPr indent="-228600" lvl="0" marL="228600" rtl="0" algn="just">
              <a:lnSpc>
                <a:spcPct val="90000"/>
              </a:lnSpc>
              <a:spcBef>
                <a:spcPts val="1000"/>
              </a:spcBef>
              <a:spcAft>
                <a:spcPts val="0"/>
              </a:spcAft>
              <a:buClr>
                <a:schemeClr val="dk1"/>
              </a:buClr>
              <a:buSzPts val="2800"/>
              <a:buChar char="•"/>
            </a:pPr>
            <a:r>
              <a:rPr lang="tr-TR"/>
              <a:t>İlk olarak 1975 yılında “Ruh sağlığı alanında ulusal inceleme raporu” yayınlanmıştır, daha sonra 1988 yılında “Uzman komisyonu raporu” ve son olarak da 1991 yılında “Ruh sağlığı hastanelerindeki personel üzerine federal yönerge” yayınlanmıştır.</a:t>
            </a:r>
            <a:endParaRPr/>
          </a:p>
        </p:txBody>
      </p:sp>
      <p:sp>
        <p:nvSpPr>
          <p:cNvPr id="1168" name="Google Shape;1168;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169" name="Google Shape;1169;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170" name="Google Shape;1170;p92"/>
          <p:cNvSpPr txBox="1"/>
          <p:nvPr/>
        </p:nvSpPr>
        <p:spPr>
          <a:xfrm>
            <a:off x="3422374" y="6197409"/>
            <a:ext cx="5347252" cy="59093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171" name="Google Shape;1171;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9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ALMANYA</a:t>
            </a:r>
            <a:endParaRPr/>
          </a:p>
        </p:txBody>
      </p:sp>
      <p:sp>
        <p:nvSpPr>
          <p:cNvPr id="1177" name="Google Shape;1177;p9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“Ruh sağlığı alanında ulusal inceleme raporu” sonrasında ruh sağlığı hizmetlerinin belirli bir nüfus için tarama alanı (catchment area) bölgelerinde toplum içerisinde verilmesi ve ruhsal bozukluğu olan tüm hastalara kapsamlı bir hizmet sunulması prensipleri belirlenmiştir.</a:t>
            </a:r>
            <a:endParaRPr/>
          </a:p>
          <a:p>
            <a:pPr indent="-228600" lvl="0" marL="228600" rtl="0" algn="just">
              <a:lnSpc>
                <a:spcPct val="90000"/>
              </a:lnSpc>
              <a:spcBef>
                <a:spcPts val="1000"/>
              </a:spcBef>
              <a:spcAft>
                <a:spcPts val="0"/>
              </a:spcAft>
              <a:buClr>
                <a:schemeClr val="dk1"/>
              </a:buClr>
              <a:buSzPts val="2800"/>
              <a:buChar char="•"/>
            </a:pPr>
            <a:r>
              <a:rPr lang="tr-TR"/>
              <a:t> Ardından </a:t>
            </a:r>
            <a:r>
              <a:rPr b="1" lang="tr-TR"/>
              <a:t>Almanya’da kısıtlı sayıda bulunan genel hastane içerisinde yer alan psikiyatri birimlerinin sayıları artırılmıştır</a:t>
            </a:r>
            <a:r>
              <a:rPr lang="tr-TR"/>
              <a:t>. </a:t>
            </a:r>
            <a:endParaRPr/>
          </a:p>
        </p:txBody>
      </p:sp>
      <p:sp>
        <p:nvSpPr>
          <p:cNvPr id="1178" name="Google Shape;1178;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179" name="Google Shape;1179;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180" name="Google Shape;1180;p93"/>
          <p:cNvSpPr txBox="1"/>
          <p:nvPr/>
        </p:nvSpPr>
        <p:spPr>
          <a:xfrm>
            <a:off x="3474868" y="5977785"/>
            <a:ext cx="4588565" cy="757130"/>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181" name="Google Shape;1181;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9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ALMANYA</a:t>
            </a:r>
            <a:endParaRPr/>
          </a:p>
        </p:txBody>
      </p:sp>
      <p:sp>
        <p:nvSpPr>
          <p:cNvPr id="1187" name="Google Shape;1187;p9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00000"/>
              </a:buClr>
              <a:buSzPts val="2600"/>
              <a:buChar char="•"/>
            </a:pPr>
            <a:r>
              <a:rPr b="0" i="0" lang="tr-TR" sz="2600" u="none" cap="none" strike="noStrike">
                <a:solidFill>
                  <a:srgbClr val="000000"/>
                </a:solidFill>
                <a:latin typeface="Calibri"/>
                <a:ea typeface="Calibri"/>
                <a:cs typeface="Calibri"/>
                <a:sym typeface="Calibri"/>
              </a:rPr>
              <a:t>“Uzman komisyonu raporu”nun 1988 yılında yayınlanmasından sonra Almanya’da 14 model bölgede “Gemeindepsychiatrischer Verbund” (GPV) adı verilen bütünleşmiş toplum psikiyatri servisleri kurulmuştur. </a:t>
            </a:r>
            <a:endParaRPr/>
          </a:p>
          <a:p>
            <a:pPr indent="-228600" lvl="0" marL="228600" rtl="0" algn="just">
              <a:lnSpc>
                <a:spcPct val="90000"/>
              </a:lnSpc>
              <a:spcBef>
                <a:spcPts val="1000"/>
              </a:spcBef>
              <a:spcAft>
                <a:spcPts val="0"/>
              </a:spcAft>
              <a:buClr>
                <a:srgbClr val="000000"/>
              </a:buClr>
              <a:buSzPts val="2600"/>
              <a:buChar char="•"/>
            </a:pPr>
            <a:r>
              <a:rPr b="0" i="0" lang="tr-TR" sz="2600" u="none" cap="none" strike="noStrike">
                <a:solidFill>
                  <a:srgbClr val="000000"/>
                </a:solidFill>
                <a:latin typeface="Calibri"/>
                <a:ea typeface="Calibri"/>
                <a:cs typeface="Calibri"/>
                <a:sym typeface="Calibri"/>
              </a:rPr>
              <a:t>Bu merkezlerdeki temel amaçlar, sosyal yardım işlevi olan toplum psikiyatrisi hizmeti sunmak ve sosyal destek, iş ve diğer aktivite hizmetlerinin sunulduğu gündüz merkezlerinin kurulmasıdır. Bu dönemde muayenehane temelli (Office-based) ayaktan psikiyatri hizmetlerinde önemli bir artış sağlanmıştır.</a:t>
            </a:r>
            <a:endParaRPr/>
          </a:p>
        </p:txBody>
      </p:sp>
      <p:sp>
        <p:nvSpPr>
          <p:cNvPr id="1188" name="Google Shape;1188;p9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189" name="Google Shape;1189;p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190" name="Google Shape;1190;p94"/>
          <p:cNvSpPr txBox="1"/>
          <p:nvPr/>
        </p:nvSpPr>
        <p:spPr>
          <a:xfrm>
            <a:off x="3975652" y="5635487"/>
            <a:ext cx="4253948" cy="757130"/>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191" name="Google Shape;1191;p9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9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FİNLANDİYA</a:t>
            </a:r>
            <a:endParaRPr/>
          </a:p>
        </p:txBody>
      </p:sp>
      <p:sp>
        <p:nvSpPr>
          <p:cNvPr id="1197" name="Google Shape;1197;p9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Finlandiya toplum psikiyatrisi modeli ise; Her coğrafi bölgede; </a:t>
            </a:r>
            <a:endParaRPr/>
          </a:p>
          <a:p>
            <a:pPr indent="-228600" lvl="0" marL="228600" rtl="0" algn="l">
              <a:lnSpc>
                <a:spcPct val="90000"/>
              </a:lnSpc>
              <a:spcBef>
                <a:spcPts val="1000"/>
              </a:spcBef>
              <a:spcAft>
                <a:spcPts val="0"/>
              </a:spcAft>
              <a:buClr>
                <a:schemeClr val="dk1"/>
              </a:buClr>
              <a:buSzPts val="2800"/>
              <a:buChar char="•"/>
            </a:pPr>
            <a:r>
              <a:rPr lang="tr-TR"/>
              <a:t>1- Genel hastane içinde psikiyatri klinikleri </a:t>
            </a:r>
            <a:endParaRPr/>
          </a:p>
          <a:p>
            <a:pPr indent="-228600" lvl="0" marL="228600" rtl="0" algn="l">
              <a:lnSpc>
                <a:spcPct val="90000"/>
              </a:lnSpc>
              <a:spcBef>
                <a:spcPts val="1000"/>
              </a:spcBef>
              <a:spcAft>
                <a:spcPts val="0"/>
              </a:spcAft>
              <a:buClr>
                <a:schemeClr val="dk1"/>
              </a:buClr>
              <a:buSzPts val="2800"/>
              <a:buChar char="•"/>
            </a:pPr>
            <a:r>
              <a:rPr lang="tr-TR"/>
              <a:t>2- Psikiyatri kliniklerine bağlı ruh sağlığı merkezleri </a:t>
            </a:r>
            <a:endParaRPr/>
          </a:p>
          <a:p>
            <a:pPr indent="-228600" lvl="0" marL="228600" rtl="0" algn="l">
              <a:lnSpc>
                <a:spcPct val="90000"/>
              </a:lnSpc>
              <a:spcBef>
                <a:spcPts val="1000"/>
              </a:spcBef>
              <a:spcAft>
                <a:spcPts val="0"/>
              </a:spcAft>
              <a:buClr>
                <a:schemeClr val="dk1"/>
              </a:buClr>
              <a:buSzPts val="2800"/>
              <a:buChar char="•"/>
            </a:pPr>
            <a:r>
              <a:rPr lang="tr-TR"/>
              <a:t>3- Toplum içinde bakım merkezleri bulunmaktadır. </a:t>
            </a:r>
            <a:endParaRPr/>
          </a:p>
        </p:txBody>
      </p:sp>
      <p:sp>
        <p:nvSpPr>
          <p:cNvPr id="1198" name="Google Shape;1198;p9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199" name="Google Shape;1199;p9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200" name="Google Shape;1200;p95"/>
          <p:cNvSpPr txBox="1"/>
          <p:nvPr/>
        </p:nvSpPr>
        <p:spPr>
          <a:xfrm>
            <a:off x="3663775" y="6114310"/>
            <a:ext cx="4581939" cy="757130"/>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222222"/>
              </a:buClr>
              <a:buSzPts val="1200"/>
              <a:buFont typeface="Arial"/>
              <a:buChar char="•"/>
            </a:pPr>
            <a:r>
              <a:rPr b="0" i="0" lang="tr-TR" sz="1200" u="none" cap="none" strike="noStrike">
                <a:solidFill>
                  <a:srgbClr val="222222"/>
                </a:solidFill>
                <a:latin typeface="Arial"/>
                <a:ea typeface="Arial"/>
                <a:cs typeface="Arial"/>
                <a:sym typeface="Arial"/>
              </a:rPr>
              <a:t>Çiçekoğlu, P., &amp; Duran, S. (2018). Dünyada ve Türkiye’de toplum temelli koruyucu ruh sağlığı hizmetleri. </a:t>
            </a:r>
            <a:r>
              <a:rPr b="0" i="1" lang="tr-TR" sz="1200" u="none" cap="none" strike="noStrike">
                <a:solidFill>
                  <a:srgbClr val="222222"/>
                </a:solidFill>
                <a:latin typeface="Arial"/>
                <a:ea typeface="Arial"/>
                <a:cs typeface="Arial"/>
                <a:sym typeface="Arial"/>
              </a:rPr>
              <a:t>Ünsal Barlas G, editör. Toplum Ruh Sağlığı Hemşireliği. Ankara: Türkiye Klinikleri</a:t>
            </a:r>
            <a:r>
              <a:rPr b="0" i="0" lang="tr-TR" sz="1200" u="none" cap="none" strike="noStrike">
                <a:solidFill>
                  <a:srgbClr val="222222"/>
                </a:solidFill>
                <a:latin typeface="Arial"/>
                <a:ea typeface="Arial"/>
                <a:cs typeface="Arial"/>
                <a:sym typeface="Arial"/>
              </a:rPr>
              <a:t>.</a:t>
            </a:r>
            <a:endParaRPr b="0" i="0" sz="1200" u="none" cap="none" strike="noStrike">
              <a:solidFill>
                <a:srgbClr val="000000"/>
              </a:solidFill>
              <a:latin typeface="Calibri"/>
              <a:ea typeface="Calibri"/>
              <a:cs typeface="Calibri"/>
              <a:sym typeface="Calibri"/>
            </a:endParaRPr>
          </a:p>
        </p:txBody>
      </p:sp>
      <p:sp>
        <p:nvSpPr>
          <p:cNvPr id="1201" name="Google Shape;1201;p9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FİNLANDİYA</a:t>
            </a:r>
            <a:endParaRPr/>
          </a:p>
        </p:txBody>
      </p:sp>
      <p:sp>
        <p:nvSpPr>
          <p:cNvPr id="1207" name="Google Shape;1207;p9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rgbClr val="000000"/>
              </a:buClr>
              <a:buSzPts val="2600"/>
              <a:buFont typeface="Arial"/>
              <a:buChar char="•"/>
            </a:pPr>
            <a:r>
              <a:rPr b="0" i="0" lang="tr-TR" sz="2600" u="none" cap="none" strike="noStrike">
                <a:solidFill>
                  <a:srgbClr val="000000"/>
                </a:solidFill>
                <a:latin typeface="Calibri"/>
                <a:ea typeface="Calibri"/>
                <a:cs typeface="Calibri"/>
                <a:sym typeface="Calibri"/>
              </a:rPr>
              <a:t>Hastalığı kronikleşmiş, kendi başına yaşayamayan, aile desteği olmayan ve bakım gerektiren hastalar bizim en önemli problemlerimizden biridir.</a:t>
            </a:r>
            <a:endParaRPr/>
          </a:p>
          <a:p>
            <a:pPr indent="-228600" lvl="0" marL="228600" marR="0" rtl="0" algn="just">
              <a:lnSpc>
                <a:spcPct val="90000"/>
              </a:lnSpc>
              <a:spcBef>
                <a:spcPts val="1000"/>
              </a:spcBef>
              <a:spcAft>
                <a:spcPts val="0"/>
              </a:spcAft>
              <a:buClr>
                <a:srgbClr val="000000"/>
              </a:buClr>
              <a:buSzPts val="2600"/>
              <a:buFont typeface="Arial"/>
              <a:buChar char="•"/>
            </a:pPr>
            <a:r>
              <a:rPr b="0" i="0" lang="tr-TR" sz="2600" u="none" cap="none" strike="noStrike">
                <a:solidFill>
                  <a:srgbClr val="000000"/>
                </a:solidFill>
                <a:latin typeface="Calibri"/>
                <a:ea typeface="Calibri"/>
                <a:cs typeface="Calibri"/>
                <a:sym typeface="Calibri"/>
              </a:rPr>
              <a:t> Finlandiya ruh sağlığı sistemi mahalleler içinde blok apartmanlarda 20 hastanın birlikte yaşadığı kurumlar kurarak bu sorunu çözmüştür. Bu birimler Sağlık bakanlığı, belediye, sosyal güvenlik kurumları, kilise ve diğer sivil toplum örgütleri tarafından desteklenmektedir</a:t>
            </a:r>
            <a:endParaRPr/>
          </a:p>
          <a:p>
            <a:pPr indent="-228600" lvl="0" marL="228600" marR="0" rtl="0" algn="just">
              <a:lnSpc>
                <a:spcPct val="90000"/>
              </a:lnSpc>
              <a:spcBef>
                <a:spcPts val="1000"/>
              </a:spcBef>
              <a:spcAft>
                <a:spcPts val="0"/>
              </a:spcAft>
              <a:buClr>
                <a:srgbClr val="000000"/>
              </a:buClr>
              <a:buSzPts val="2600"/>
              <a:buFont typeface="Arial"/>
              <a:buChar char="•"/>
            </a:pPr>
            <a:r>
              <a:rPr b="0" i="0" lang="tr-TR" sz="2600" u="none" cap="none" strike="noStrike">
                <a:solidFill>
                  <a:srgbClr val="000000"/>
                </a:solidFill>
                <a:latin typeface="Calibri"/>
                <a:ea typeface="Calibri"/>
                <a:cs typeface="Calibri"/>
                <a:sym typeface="Calibri"/>
              </a:rPr>
              <a:t>. Bu merkezlerde yalnızca gündüzleri iki sağlık personeli bulunmaktadır.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208" name="Google Shape;1208;p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209" name="Google Shape;1209;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210" name="Google Shape;1210;p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Hollanda</a:t>
            </a:r>
            <a:endParaRPr/>
          </a:p>
        </p:txBody>
      </p:sp>
      <p:sp>
        <p:nvSpPr>
          <p:cNvPr id="1216" name="Google Shape;1216;p9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b="1" lang="tr-TR"/>
              <a:t>Toplum temelli ruh sağlığı modelini çok iyi uygulayan ülkelerden </a:t>
            </a:r>
            <a:r>
              <a:rPr lang="tr-TR"/>
              <a:t>Hollanda’da psikiyatri hastanelerinde yatak sayısını azaltmaya yönelik ilk girişim 1974 yılına dayanmaktadır. 1982’den itibaren Ruh Sağlığı Bakımı için Bölgesel Enstitüleri (Regional Institutes for Community Mental Health Care-RIAAG) kurulmuştur.</a:t>
            </a:r>
            <a:endParaRPr/>
          </a:p>
        </p:txBody>
      </p:sp>
      <p:sp>
        <p:nvSpPr>
          <p:cNvPr id="1217" name="Google Shape;1217;p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218" name="Google Shape;1218;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219" name="Google Shape;1219;p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Hollanda</a:t>
            </a:r>
            <a:endParaRPr/>
          </a:p>
        </p:txBody>
      </p:sp>
      <p:sp>
        <p:nvSpPr>
          <p:cNvPr id="1225" name="Google Shape;1225;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Hollanda’da psikiyatri hastalarının eğitim ve rehabilitasyon hizmetlerinin sağlandığı ülke çapında gündüz hastaneleri ve rehabilitasyon merkezleri bulunmaktadır. Ciddi psikiyatrik bozukluğu olan hastaların barınmaları için korunaklı barınma hizmetleri de sunulmaktadır. </a:t>
            </a:r>
            <a:endParaRPr/>
          </a:p>
          <a:p>
            <a:pPr indent="-228600" lvl="0" marL="228600" rtl="0" algn="just">
              <a:lnSpc>
                <a:spcPct val="90000"/>
              </a:lnSpc>
              <a:spcBef>
                <a:spcPts val="1000"/>
              </a:spcBef>
              <a:spcAft>
                <a:spcPts val="0"/>
              </a:spcAft>
              <a:buClr>
                <a:schemeClr val="dk1"/>
              </a:buClr>
              <a:buSzPts val="2800"/>
              <a:buChar char="•"/>
            </a:pPr>
            <a:r>
              <a:rPr b="1" lang="tr-TR"/>
              <a:t>Korunaklı barınma hizmetleri 2 ayrı kategoride verilmektedir. </a:t>
            </a:r>
            <a:endParaRPr/>
          </a:p>
          <a:p>
            <a:pPr indent="-228600" lvl="0" marL="228600" rtl="0" algn="just">
              <a:lnSpc>
                <a:spcPct val="90000"/>
              </a:lnSpc>
              <a:spcBef>
                <a:spcPts val="1000"/>
              </a:spcBef>
              <a:spcAft>
                <a:spcPts val="0"/>
              </a:spcAft>
              <a:buClr>
                <a:schemeClr val="dk1"/>
              </a:buClr>
              <a:buSzPts val="2800"/>
              <a:buChar char="•"/>
            </a:pPr>
            <a:r>
              <a:rPr lang="tr-TR"/>
              <a:t>İlki uzun süreli hastanede yatarak tedavi görmesi gereken hastalar için ayrılmış yataklı tedavi birimlerini içermektedir. </a:t>
            </a:r>
            <a:endParaRPr/>
          </a:p>
          <a:p>
            <a:pPr indent="-228600" lvl="0" marL="228600" rtl="0" algn="just">
              <a:lnSpc>
                <a:spcPct val="90000"/>
              </a:lnSpc>
              <a:spcBef>
                <a:spcPts val="1000"/>
              </a:spcBef>
              <a:spcAft>
                <a:spcPts val="0"/>
              </a:spcAft>
              <a:buClr>
                <a:schemeClr val="dk1"/>
              </a:buClr>
              <a:buSzPts val="2800"/>
              <a:buChar char="•"/>
            </a:pPr>
            <a:r>
              <a:rPr lang="tr-TR"/>
              <a:t>İkinci kategori ise toplum içerisinde psikiyatri personeli destekli grup evlerini içermektedir.</a:t>
            </a:r>
            <a:endParaRPr/>
          </a:p>
        </p:txBody>
      </p:sp>
      <p:sp>
        <p:nvSpPr>
          <p:cNvPr id="1226" name="Google Shape;1226;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227" name="Google Shape;1227;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228" name="Google Shape;1228;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9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Hollanda</a:t>
            </a:r>
            <a:endParaRPr/>
          </a:p>
        </p:txBody>
      </p:sp>
      <p:sp>
        <p:nvSpPr>
          <p:cNvPr id="1234" name="Google Shape;1234;p9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tr-TR"/>
              <a:t>Toplum temelli ruh sağlığı modelini çok iyi uygulayan ülkelerden Hollanda’da psikiyatri hastanelerinde yatak sayısını azaltmaya yönelik ilk girişim 1974 yılına dayanmaktadır. 1988’den itibaren bölgesel çok fonksiyonlu ruh sağlığı merkezleri kurulmuştur. </a:t>
            </a:r>
            <a:endParaRPr/>
          </a:p>
          <a:p>
            <a:pPr indent="-228600" lvl="0" marL="228600" rtl="0" algn="just">
              <a:lnSpc>
                <a:spcPct val="90000"/>
              </a:lnSpc>
              <a:spcBef>
                <a:spcPts val="1000"/>
              </a:spcBef>
              <a:spcAft>
                <a:spcPts val="0"/>
              </a:spcAft>
              <a:buClr>
                <a:schemeClr val="dk1"/>
              </a:buClr>
              <a:buSzPts val="2800"/>
              <a:buChar char="•"/>
            </a:pPr>
            <a:r>
              <a:rPr lang="tr-TR"/>
              <a:t>Toplum ruh sağlığı merkezlerinin, ayaktan psikiyatrik bakım hizmetleri, psikoterapi, psikososyal yardım, kriz müdahalesi ve önlenmesi gibi imkanlar sunarak hastanelerde yatışları önlemesi planlanmıştır.</a:t>
            </a:r>
            <a:endParaRPr/>
          </a:p>
        </p:txBody>
      </p:sp>
      <p:sp>
        <p:nvSpPr>
          <p:cNvPr id="1235" name="Google Shape;1235;p9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tr-TR" sz="1200" u="none" cap="none" strike="noStrike">
                <a:solidFill>
                  <a:srgbClr val="888888"/>
                </a:solidFill>
                <a:latin typeface="Calibri"/>
                <a:ea typeface="Calibri"/>
                <a:cs typeface="Calibri"/>
                <a:sym typeface="Calibri"/>
              </a:rPr>
              <a:t>8.03.2024</a:t>
            </a:r>
            <a:endParaRPr b="0" i="0" sz="1200" u="none" cap="none" strike="noStrike">
              <a:solidFill>
                <a:srgbClr val="888888"/>
              </a:solidFill>
              <a:latin typeface="Calibri"/>
              <a:ea typeface="Calibri"/>
              <a:cs typeface="Calibri"/>
              <a:sym typeface="Calibri"/>
            </a:endParaRPr>
          </a:p>
        </p:txBody>
      </p:sp>
      <p:sp>
        <p:nvSpPr>
          <p:cNvPr id="1236" name="Google Shape;1236;p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tr-TR"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237" name="Google Shape;1237;p9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eması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2024-03-03T09:38:17Z</dcterms:created>
  <dc:creator>emel kara</dc:creator>
</cp:coreProperties>
</file>