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Anton" pitchFamily="2" charset="0"/>
      <p:regular r:id="rId25"/>
    </p:embeddedFont>
    <p:embeddedFont>
      <p:font typeface="Anton Italics" pitchFamily="2" charset="0"/>
      <p:regular r:id="rId26"/>
    </p:embeddedFont>
    <p:embeddedFont>
      <p:font typeface="Arimo" panose="020B0604020202020204" pitchFamily="34" charset="0"/>
      <p:regular r:id="rId27"/>
    </p:embeddedFont>
    <p:embeddedFont>
      <p:font typeface="Arimo Bold" panose="020B0704020202020204" pitchFamily="34" charset="0"/>
      <p:regular r:id="rId28"/>
    </p:embeddedFont>
    <p:embeddedFont>
      <p:font typeface="Arimo Bold Italics" panose="020B0704020202090204" pitchFamily="34" charset="0"/>
      <p:regular r:id="rId29"/>
    </p:embeddedFont>
    <p:embeddedFont>
      <p:font typeface="Arimo Italics" panose="020B0604020202090204" pitchFamily="34" charset="0"/>
      <p:regular r:id="rId30"/>
    </p:embeddedFont>
    <p:embeddedFont>
      <p:font typeface="Cocomat Pro" pitchFamily="2" charset="0"/>
      <p:regular r:id="rId31"/>
    </p:embeddedFont>
    <p:embeddedFont>
      <p:font typeface="Cocomat Pro Bold" pitchFamily="2" charset="0"/>
      <p:regular r:id="rId32"/>
    </p:embeddedFont>
    <p:embeddedFont>
      <p:font typeface="Cocomat Pro Bold Italics" pitchFamily="2" charset="0"/>
      <p:regular r:id="rId33"/>
    </p:embeddedFont>
    <p:embeddedFont>
      <p:font typeface="Cocomat Pro Heavy" pitchFamily="2" charset="0"/>
      <p:regular r:id="rId34"/>
    </p:embeddedFont>
    <p:embeddedFont>
      <p:font typeface="Cocomat Pro Heavy Italics" pitchFamily="2" charset="0"/>
      <p:regular r:id="rId35"/>
    </p:embeddedFont>
    <p:embeddedFont>
      <p:font typeface="Cocomat Pro Italics" pitchFamily="2" charset="0"/>
      <p:regular r:id="rId36"/>
    </p:embeddedFont>
    <p:embeddedFont>
      <p:font typeface="Cocomat Pro Thin" pitchFamily="2" charset="0"/>
      <p:regular r:id="rId37"/>
    </p:embeddedFont>
    <p:embeddedFont>
      <p:font typeface="Cocomat Pro Thin Italics" pitchFamily="2" charset="0"/>
      <p:regular r:id="rId38"/>
    </p:embeddedFont>
    <p:embeddedFont>
      <p:font typeface="Codec Pro ExtraBold" pitchFamily="2" charset="0"/>
      <p:regular r:id="rId39"/>
    </p:embeddedFont>
    <p:embeddedFont>
      <p:font typeface="Codec Pro ExtraBold Bold" pitchFamily="2" charset="0"/>
      <p:regular r:id="rId40"/>
    </p:embeddedFont>
    <p:embeddedFont>
      <p:font typeface="Garet" pitchFamily="2" charset="0"/>
      <p:regular r:id="rId41"/>
    </p:embeddedFont>
    <p:embeddedFont>
      <p:font typeface="Garet Bold" pitchFamily="2" charset="0"/>
      <p:regular r:id="rId42"/>
    </p:embeddedFont>
    <p:embeddedFont>
      <p:font typeface="Garet Bold Italics" pitchFamily="2" charset="0"/>
      <p:regular r:id="rId43"/>
    </p:embeddedFont>
    <p:embeddedFont>
      <p:font typeface="Garet Heavy" pitchFamily="2" charset="0"/>
      <p:regular r:id="rId44"/>
    </p:embeddedFont>
    <p:embeddedFont>
      <p:font typeface="Garet Heavy Italics" pitchFamily="2" charset="0"/>
      <p:regular r:id="rId45"/>
    </p:embeddedFont>
    <p:embeddedFont>
      <p:font typeface="Garet Italics" pitchFamily="2" charset="0"/>
      <p:regular r:id="rId46"/>
    </p:embeddedFont>
    <p:embeddedFont>
      <p:font typeface="Garet Light" pitchFamily="2" charset="0"/>
      <p:regular r:id="rId47"/>
    </p:embeddedFont>
    <p:embeddedFont>
      <p:font typeface="Garet Ultra-Bold" pitchFamily="2" charset="0"/>
      <p:regular r:id="rId48"/>
    </p:embeddedFont>
    <p:embeddedFont>
      <p:font typeface="Garet Ultra-Bold Italics" pitchFamily="2" charset="0"/>
      <p:regular r:id="rId49"/>
    </p:embeddedFont>
    <p:embeddedFont>
      <p:font typeface="Montserrat" panose="02000000000000000000" pitchFamily="2" charset="0"/>
      <p:regular r:id="rId50"/>
    </p:embeddedFont>
    <p:embeddedFont>
      <p:font typeface="Montserrat Bold" pitchFamily="2" charset="0"/>
      <p:regular r:id="rId51"/>
    </p:embeddedFont>
    <p:embeddedFont>
      <p:font typeface="Montserrat Bold Italics" pitchFamily="2" charset="0"/>
      <p:regular r:id="rId52"/>
    </p:embeddedFont>
    <p:embeddedFont>
      <p:font typeface="Montserrat Extra-Light" pitchFamily="2" charset="0"/>
      <p:regular r:id="rId53"/>
    </p:embeddedFont>
    <p:embeddedFont>
      <p:font typeface="Montserrat Extra-Light Italics" pitchFamily="2" charset="0"/>
      <p:regular r:id="rId54"/>
    </p:embeddedFont>
    <p:embeddedFont>
      <p:font typeface="Montserrat Heavy" pitchFamily="2" charset="0"/>
      <p:regular r:id="rId55"/>
    </p:embeddedFont>
    <p:embeddedFont>
      <p:font typeface="Montserrat Heavy Italics" pitchFamily="2" charset="0"/>
      <p:regular r:id="rId56"/>
    </p:embeddedFont>
    <p:embeddedFont>
      <p:font typeface="Montserrat Italics" pitchFamily="2" charset="0"/>
      <p:regular r:id="rId57"/>
    </p:embeddedFont>
    <p:embeddedFont>
      <p:font typeface="Montserrat Light" panose="02000000000000000000" pitchFamily="2" charset="0"/>
      <p:regular r:id="rId58"/>
    </p:embeddedFont>
    <p:embeddedFont>
      <p:font typeface="Montserrat Light Italics" pitchFamily="2" charset="0"/>
      <p:regular r:id="rId59"/>
    </p:embeddedFont>
    <p:embeddedFont>
      <p:font typeface="Montserrat Medium" pitchFamily="2" charset="0"/>
      <p:regular r:id="rId60"/>
    </p:embeddedFont>
    <p:embeddedFont>
      <p:font typeface="Montserrat Medium Italics" pitchFamily="2" charset="0"/>
      <p:regular r:id="rId61"/>
    </p:embeddedFont>
    <p:embeddedFont>
      <p:font typeface="Montserrat Semi-Bold" pitchFamily="2" charset="0"/>
      <p:regular r:id="rId62"/>
    </p:embeddedFont>
    <p:embeddedFont>
      <p:font typeface="Montserrat Semi-Bold Italics" pitchFamily="2" charset="0"/>
      <p:regular r:id="rId63"/>
    </p:embeddedFont>
    <p:embeddedFont>
      <p:font typeface="Montserrat Thin" panose="02000000000000000000" pitchFamily="2" charset="0"/>
      <p:regular r:id="rId64"/>
    </p:embeddedFont>
    <p:embeddedFont>
      <p:font typeface="Montserrat Thin Italics" pitchFamily="2" charset="0"/>
      <p:regular r:id="rId65"/>
    </p:embeddedFont>
    <p:embeddedFont>
      <p:font typeface="Montserrat Ultra-Bold" pitchFamily="2" charset="0"/>
      <p:regular r:id="rId66"/>
    </p:embeddedFont>
    <p:embeddedFont>
      <p:font typeface="Montserrat Ultra-Bold Italics" pitchFamily="2" charset="0"/>
      <p:regular r:id="rId67"/>
    </p:embeddedFont>
    <p:embeddedFont>
      <p:font typeface="Open Sans" panose="02000000000000000000" pitchFamily="2" charset="0"/>
      <p:regular r:id="rId68"/>
    </p:embeddedFont>
    <p:embeddedFont>
      <p:font typeface="Open Sans Bold" panose="020B0806030504020204" pitchFamily="34" charset="0"/>
      <p:regular r:id="rId69"/>
    </p:embeddedFont>
    <p:embeddedFont>
      <p:font typeface="Open Sans Bold Italics" panose="020B0806030504020204" pitchFamily="34" charset="0"/>
      <p:regular r:id="rId70"/>
    </p:embeddedFont>
    <p:embeddedFont>
      <p:font typeface="Open Sans Extra Bold" panose="020B0906030804020204" pitchFamily="34" charset="0"/>
      <p:regular r:id="rId71"/>
    </p:embeddedFont>
    <p:embeddedFont>
      <p:font typeface="Open Sans Extra Bold Italics" panose="020B0906030804020204" pitchFamily="34" charset="0"/>
      <p:regular r:id="rId72"/>
    </p:embeddedFont>
    <p:embeddedFont>
      <p:font typeface="Open Sans Italics" panose="020B0606030504020204" pitchFamily="34" charset="0"/>
      <p:regular r:id="rId73"/>
    </p:embeddedFont>
    <p:embeddedFont>
      <p:font typeface="Open Sans Light" panose="02000000000000000000" pitchFamily="2" charset="0"/>
      <p:regular r:id="rId74"/>
    </p:embeddedFont>
    <p:embeddedFont>
      <p:font typeface="Open Sans Light Italics" panose="020B0306030504020204" pitchFamily="34" charset="0"/>
      <p:regular r:id="rId75"/>
    </p:embeddedFont>
    <p:embeddedFont>
      <p:font typeface="Open Sans Ultra-Bold" pitchFamily="2" charset="0"/>
      <p:regular r:id="rId76"/>
    </p:embeddedFont>
    <p:embeddedFont>
      <p:font typeface="Open Sans Ultra-Bold Italics" pitchFamily="2" charset="0"/>
      <p:regular r:id="rId77"/>
    </p:embeddedFont>
    <p:embeddedFont>
      <p:font typeface="Open Sauce" pitchFamily="2" charset="0"/>
      <p:regular r:id="rId78"/>
    </p:embeddedFont>
    <p:embeddedFont>
      <p:font typeface="Open Sauce Bold" pitchFamily="2" charset="0"/>
      <p:regular r:id="rId79"/>
    </p:embeddedFont>
    <p:embeddedFont>
      <p:font typeface="Open Sauce Bold Italics" pitchFamily="2" charset="0"/>
      <p:regular r:id="rId80"/>
    </p:embeddedFont>
    <p:embeddedFont>
      <p:font typeface="Open Sauce Heavy" pitchFamily="2" charset="0"/>
      <p:regular r:id="rId81"/>
    </p:embeddedFont>
    <p:embeddedFont>
      <p:font typeface="Open Sauce Heavy Italics" pitchFamily="2" charset="0"/>
      <p:regular r:id="rId82"/>
    </p:embeddedFont>
    <p:embeddedFont>
      <p:font typeface="Open Sauce Italics" pitchFamily="2" charset="0"/>
      <p:regular r:id="rId83"/>
    </p:embeddedFont>
    <p:embeddedFont>
      <p:font typeface="Open Sauce Light" pitchFamily="2" charset="0"/>
      <p:regular r:id="rId84"/>
    </p:embeddedFont>
    <p:embeddedFont>
      <p:font typeface="Open Sauce Light Italics" pitchFamily="2" charset="0"/>
      <p:regular r:id="rId85"/>
    </p:embeddedFont>
    <p:embeddedFont>
      <p:font typeface="Open Sauce Medium" pitchFamily="2" charset="0"/>
      <p:regular r:id="rId86"/>
    </p:embeddedFont>
    <p:embeddedFont>
      <p:font typeface="Open Sauce Medium Italics" pitchFamily="2" charset="0"/>
      <p:regular r:id="rId87"/>
    </p:embeddedFont>
    <p:embeddedFont>
      <p:font typeface="Open Sauce Semi-Bold" pitchFamily="2" charset="0"/>
      <p:regular r:id="rId88"/>
    </p:embeddedFont>
    <p:embeddedFont>
      <p:font typeface="Open Sauce Semi-Bold Italics" pitchFamily="2" charset="0"/>
      <p:regular r:id="rId89"/>
    </p:embeddedFont>
    <p:embeddedFont>
      <p:font typeface="Oswald" panose="02000000000000000000" pitchFamily="2" charset="0"/>
      <p:regular r:id="rId90"/>
    </p:embeddedFont>
    <p:embeddedFont>
      <p:font typeface="Oswald Bold" pitchFamily="2" charset="0"/>
      <p:regular r:id="rId91"/>
    </p:embeddedFont>
    <p:embeddedFont>
      <p:font typeface="Poppins" pitchFamily="2" charset="0"/>
      <p:regular r:id="rId92"/>
    </p:embeddedFont>
    <p:embeddedFont>
      <p:font typeface="Poppins Bold" pitchFamily="2" charset="0"/>
      <p:regular r:id="rId93"/>
    </p:embeddedFont>
    <p:embeddedFont>
      <p:font typeface="Poppins Bold Italics" pitchFamily="2" charset="0"/>
      <p:regular r:id="rId94"/>
    </p:embeddedFont>
    <p:embeddedFont>
      <p:font typeface="Poppins Extra-Light" pitchFamily="2" charset="0"/>
      <p:regular r:id="rId95"/>
    </p:embeddedFont>
    <p:embeddedFont>
      <p:font typeface="Poppins Extra-Light Italics" pitchFamily="2" charset="0"/>
      <p:regular r:id="rId96"/>
    </p:embeddedFont>
    <p:embeddedFont>
      <p:font typeface="Poppins Heavy" pitchFamily="2" charset="0"/>
      <p:regular r:id="rId97"/>
    </p:embeddedFont>
    <p:embeddedFont>
      <p:font typeface="Poppins Heavy Italics" pitchFamily="2" charset="0"/>
      <p:regular r:id="rId98"/>
    </p:embeddedFont>
    <p:embeddedFont>
      <p:font typeface="Poppins Italics" pitchFamily="2" charset="0"/>
      <p:regular r:id="rId99"/>
    </p:embeddedFont>
    <p:embeddedFont>
      <p:font typeface="Poppins Light" pitchFamily="2" charset="0"/>
      <p:regular r:id="rId100"/>
    </p:embeddedFont>
    <p:embeddedFont>
      <p:font typeface="Poppins Light Italics" pitchFamily="2" charset="0"/>
      <p:regular r:id="rId101"/>
    </p:embeddedFont>
    <p:embeddedFont>
      <p:font typeface="Poppins Medium" pitchFamily="2" charset="0"/>
      <p:regular r:id="rId102"/>
    </p:embeddedFont>
    <p:embeddedFont>
      <p:font typeface="Poppins Medium Italics" pitchFamily="2" charset="0"/>
      <p:regular r:id="rId103"/>
    </p:embeddedFont>
    <p:embeddedFont>
      <p:font typeface="Poppins Semi-Bold" pitchFamily="2" charset="0"/>
      <p:regular r:id="rId104"/>
    </p:embeddedFont>
    <p:embeddedFont>
      <p:font typeface="Poppins Semi-Bold Italics" pitchFamily="2" charset="0"/>
      <p:regular r:id="rId105"/>
    </p:embeddedFont>
    <p:embeddedFont>
      <p:font typeface="Poppins Thin" pitchFamily="2" charset="0"/>
      <p:regular r:id="rId106"/>
    </p:embeddedFont>
    <p:embeddedFont>
      <p:font typeface="Poppins Thin Italics" pitchFamily="2" charset="0"/>
      <p:regular r:id="rId107"/>
    </p:embeddedFont>
    <p:embeddedFont>
      <p:font typeface="Poppins Ultra-Bold" pitchFamily="2" charset="0"/>
      <p:regular r:id="rId108"/>
    </p:embeddedFont>
    <p:embeddedFont>
      <p:font typeface="Poppins Ultra-Bold Italics" pitchFamily="2" charset="0"/>
      <p:regular r:id="rId10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2.fntdata" /><Relationship Id="rId21" Type="http://schemas.openxmlformats.org/officeDocument/2006/relationships/slide" Target="slides/slide20.xml" /><Relationship Id="rId42" Type="http://schemas.openxmlformats.org/officeDocument/2006/relationships/font" Target="fonts/font18.fntdata" /><Relationship Id="rId47" Type="http://schemas.openxmlformats.org/officeDocument/2006/relationships/font" Target="fonts/font23.fntdata" /><Relationship Id="rId63" Type="http://schemas.openxmlformats.org/officeDocument/2006/relationships/font" Target="fonts/font39.fntdata" /><Relationship Id="rId68" Type="http://schemas.openxmlformats.org/officeDocument/2006/relationships/font" Target="fonts/font44.fntdata" /><Relationship Id="rId84" Type="http://schemas.openxmlformats.org/officeDocument/2006/relationships/font" Target="fonts/font60.fntdata" /><Relationship Id="rId89" Type="http://schemas.openxmlformats.org/officeDocument/2006/relationships/font" Target="fonts/font65.fntdata" /><Relationship Id="rId112"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font" Target="fonts/font5.fntdata" /><Relationship Id="rId107" Type="http://schemas.openxmlformats.org/officeDocument/2006/relationships/font" Target="fonts/font83.fntdata"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font" Target="fonts/font8.fntdata" /><Relationship Id="rId37" Type="http://schemas.openxmlformats.org/officeDocument/2006/relationships/font" Target="fonts/font13.fntdata" /><Relationship Id="rId40" Type="http://schemas.openxmlformats.org/officeDocument/2006/relationships/font" Target="fonts/font16.fntdata" /><Relationship Id="rId45" Type="http://schemas.openxmlformats.org/officeDocument/2006/relationships/font" Target="fonts/font21.fntdata" /><Relationship Id="rId53" Type="http://schemas.openxmlformats.org/officeDocument/2006/relationships/font" Target="fonts/font29.fntdata" /><Relationship Id="rId58" Type="http://schemas.openxmlformats.org/officeDocument/2006/relationships/font" Target="fonts/font34.fntdata" /><Relationship Id="rId66" Type="http://schemas.openxmlformats.org/officeDocument/2006/relationships/font" Target="fonts/font42.fntdata" /><Relationship Id="rId74" Type="http://schemas.openxmlformats.org/officeDocument/2006/relationships/font" Target="fonts/font50.fntdata" /><Relationship Id="rId79" Type="http://schemas.openxmlformats.org/officeDocument/2006/relationships/font" Target="fonts/font55.fntdata" /><Relationship Id="rId87" Type="http://schemas.openxmlformats.org/officeDocument/2006/relationships/font" Target="fonts/font63.fntdata" /><Relationship Id="rId102" Type="http://schemas.openxmlformats.org/officeDocument/2006/relationships/font" Target="fonts/font78.fntdata" /><Relationship Id="rId110" Type="http://schemas.openxmlformats.org/officeDocument/2006/relationships/presProps" Target="presProps.xml" /><Relationship Id="rId5" Type="http://schemas.openxmlformats.org/officeDocument/2006/relationships/slide" Target="slides/slide4.xml" /><Relationship Id="rId61" Type="http://schemas.openxmlformats.org/officeDocument/2006/relationships/font" Target="fonts/font37.fntdata" /><Relationship Id="rId82" Type="http://schemas.openxmlformats.org/officeDocument/2006/relationships/font" Target="fonts/font58.fntdata" /><Relationship Id="rId90" Type="http://schemas.openxmlformats.org/officeDocument/2006/relationships/font" Target="fonts/font66.fntdata" /><Relationship Id="rId95" Type="http://schemas.openxmlformats.org/officeDocument/2006/relationships/font" Target="fonts/font71.fntdata"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font" Target="fonts/font3.fntdata" /><Relationship Id="rId30" Type="http://schemas.openxmlformats.org/officeDocument/2006/relationships/font" Target="fonts/font6.fntdata" /><Relationship Id="rId35" Type="http://schemas.openxmlformats.org/officeDocument/2006/relationships/font" Target="fonts/font11.fntdata" /><Relationship Id="rId43" Type="http://schemas.openxmlformats.org/officeDocument/2006/relationships/font" Target="fonts/font19.fntdata" /><Relationship Id="rId48" Type="http://schemas.openxmlformats.org/officeDocument/2006/relationships/font" Target="fonts/font24.fntdata" /><Relationship Id="rId56" Type="http://schemas.openxmlformats.org/officeDocument/2006/relationships/font" Target="fonts/font32.fntdata" /><Relationship Id="rId64" Type="http://schemas.openxmlformats.org/officeDocument/2006/relationships/font" Target="fonts/font40.fntdata" /><Relationship Id="rId69" Type="http://schemas.openxmlformats.org/officeDocument/2006/relationships/font" Target="fonts/font45.fntdata" /><Relationship Id="rId77" Type="http://schemas.openxmlformats.org/officeDocument/2006/relationships/font" Target="fonts/font53.fntdata" /><Relationship Id="rId100" Type="http://schemas.openxmlformats.org/officeDocument/2006/relationships/font" Target="fonts/font76.fntdata" /><Relationship Id="rId105" Type="http://schemas.openxmlformats.org/officeDocument/2006/relationships/font" Target="fonts/font81.fntdata" /><Relationship Id="rId113" Type="http://schemas.openxmlformats.org/officeDocument/2006/relationships/tableStyles" Target="tableStyles.xml" /><Relationship Id="rId8" Type="http://schemas.openxmlformats.org/officeDocument/2006/relationships/slide" Target="slides/slide7.xml" /><Relationship Id="rId51" Type="http://schemas.openxmlformats.org/officeDocument/2006/relationships/font" Target="fonts/font27.fntdata" /><Relationship Id="rId72" Type="http://schemas.openxmlformats.org/officeDocument/2006/relationships/font" Target="fonts/font48.fntdata" /><Relationship Id="rId80" Type="http://schemas.openxmlformats.org/officeDocument/2006/relationships/font" Target="fonts/font56.fntdata" /><Relationship Id="rId85" Type="http://schemas.openxmlformats.org/officeDocument/2006/relationships/font" Target="fonts/font61.fntdata" /><Relationship Id="rId93" Type="http://schemas.openxmlformats.org/officeDocument/2006/relationships/font" Target="fonts/font69.fntdata" /><Relationship Id="rId98" Type="http://schemas.openxmlformats.org/officeDocument/2006/relationships/font" Target="fonts/font74.fntdata"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font" Target="fonts/font1.fntdata" /><Relationship Id="rId33" Type="http://schemas.openxmlformats.org/officeDocument/2006/relationships/font" Target="fonts/font9.fntdata" /><Relationship Id="rId38" Type="http://schemas.openxmlformats.org/officeDocument/2006/relationships/font" Target="fonts/font14.fntdata" /><Relationship Id="rId46" Type="http://schemas.openxmlformats.org/officeDocument/2006/relationships/font" Target="fonts/font22.fntdata" /><Relationship Id="rId59" Type="http://schemas.openxmlformats.org/officeDocument/2006/relationships/font" Target="fonts/font35.fntdata" /><Relationship Id="rId67" Type="http://schemas.openxmlformats.org/officeDocument/2006/relationships/font" Target="fonts/font43.fntdata" /><Relationship Id="rId103" Type="http://schemas.openxmlformats.org/officeDocument/2006/relationships/font" Target="fonts/font79.fntdata" /><Relationship Id="rId108" Type="http://schemas.openxmlformats.org/officeDocument/2006/relationships/font" Target="fonts/font84.fntdata" /><Relationship Id="rId20" Type="http://schemas.openxmlformats.org/officeDocument/2006/relationships/slide" Target="slides/slide19.xml" /><Relationship Id="rId41" Type="http://schemas.openxmlformats.org/officeDocument/2006/relationships/font" Target="fonts/font17.fntdata" /><Relationship Id="rId54" Type="http://schemas.openxmlformats.org/officeDocument/2006/relationships/font" Target="fonts/font30.fntdata" /><Relationship Id="rId62" Type="http://schemas.openxmlformats.org/officeDocument/2006/relationships/font" Target="fonts/font38.fntdata" /><Relationship Id="rId70" Type="http://schemas.openxmlformats.org/officeDocument/2006/relationships/font" Target="fonts/font46.fntdata" /><Relationship Id="rId75" Type="http://schemas.openxmlformats.org/officeDocument/2006/relationships/font" Target="fonts/font51.fntdata" /><Relationship Id="rId83" Type="http://schemas.openxmlformats.org/officeDocument/2006/relationships/font" Target="fonts/font59.fntdata" /><Relationship Id="rId88" Type="http://schemas.openxmlformats.org/officeDocument/2006/relationships/font" Target="fonts/font64.fntdata" /><Relationship Id="rId91" Type="http://schemas.openxmlformats.org/officeDocument/2006/relationships/font" Target="fonts/font67.fntdata" /><Relationship Id="rId96" Type="http://schemas.openxmlformats.org/officeDocument/2006/relationships/font" Target="fonts/font72.fntdata" /><Relationship Id="rId111"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font" Target="fonts/font4.fntdata" /><Relationship Id="rId36" Type="http://schemas.openxmlformats.org/officeDocument/2006/relationships/font" Target="fonts/font12.fntdata" /><Relationship Id="rId49" Type="http://schemas.openxmlformats.org/officeDocument/2006/relationships/font" Target="fonts/font25.fntdata" /><Relationship Id="rId57" Type="http://schemas.openxmlformats.org/officeDocument/2006/relationships/font" Target="fonts/font33.fntdata" /><Relationship Id="rId106" Type="http://schemas.openxmlformats.org/officeDocument/2006/relationships/font" Target="fonts/font82.fntdata" /><Relationship Id="rId10" Type="http://schemas.openxmlformats.org/officeDocument/2006/relationships/slide" Target="slides/slide9.xml" /><Relationship Id="rId31" Type="http://schemas.openxmlformats.org/officeDocument/2006/relationships/font" Target="fonts/font7.fntdata" /><Relationship Id="rId44" Type="http://schemas.openxmlformats.org/officeDocument/2006/relationships/font" Target="fonts/font20.fntdata" /><Relationship Id="rId52" Type="http://schemas.openxmlformats.org/officeDocument/2006/relationships/font" Target="fonts/font28.fntdata" /><Relationship Id="rId60" Type="http://schemas.openxmlformats.org/officeDocument/2006/relationships/font" Target="fonts/font36.fntdata" /><Relationship Id="rId65" Type="http://schemas.openxmlformats.org/officeDocument/2006/relationships/font" Target="fonts/font41.fntdata" /><Relationship Id="rId73" Type="http://schemas.openxmlformats.org/officeDocument/2006/relationships/font" Target="fonts/font49.fntdata" /><Relationship Id="rId78" Type="http://schemas.openxmlformats.org/officeDocument/2006/relationships/font" Target="fonts/font54.fntdata" /><Relationship Id="rId81" Type="http://schemas.openxmlformats.org/officeDocument/2006/relationships/font" Target="fonts/font57.fntdata" /><Relationship Id="rId86" Type="http://schemas.openxmlformats.org/officeDocument/2006/relationships/font" Target="fonts/font62.fntdata" /><Relationship Id="rId94" Type="http://schemas.openxmlformats.org/officeDocument/2006/relationships/font" Target="fonts/font70.fntdata" /><Relationship Id="rId99" Type="http://schemas.openxmlformats.org/officeDocument/2006/relationships/font" Target="fonts/font75.fntdata" /><Relationship Id="rId101" Type="http://schemas.openxmlformats.org/officeDocument/2006/relationships/font" Target="fonts/font77.fntdata"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font" Target="fonts/font15.fntdata" /><Relationship Id="rId109" Type="http://schemas.openxmlformats.org/officeDocument/2006/relationships/font" Target="fonts/font85.fntdata" /><Relationship Id="rId34" Type="http://schemas.openxmlformats.org/officeDocument/2006/relationships/font" Target="fonts/font10.fntdata" /><Relationship Id="rId50" Type="http://schemas.openxmlformats.org/officeDocument/2006/relationships/font" Target="fonts/font26.fntdata" /><Relationship Id="rId55" Type="http://schemas.openxmlformats.org/officeDocument/2006/relationships/font" Target="fonts/font31.fntdata" /><Relationship Id="rId76" Type="http://schemas.openxmlformats.org/officeDocument/2006/relationships/font" Target="fonts/font52.fntdata" /><Relationship Id="rId97" Type="http://schemas.openxmlformats.org/officeDocument/2006/relationships/font" Target="fonts/font73.fntdata" /><Relationship Id="rId104" Type="http://schemas.openxmlformats.org/officeDocument/2006/relationships/font" Target="fonts/font80.fntdata" /><Relationship Id="rId7" Type="http://schemas.openxmlformats.org/officeDocument/2006/relationships/slide" Target="slides/slide6.xml" /><Relationship Id="rId71" Type="http://schemas.openxmlformats.org/officeDocument/2006/relationships/font" Target="fonts/font47.fntdata" /><Relationship Id="rId92" Type="http://schemas.openxmlformats.org/officeDocument/2006/relationships/font" Target="fonts/font68.fntdata"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 /><Relationship Id="rId3" Type="http://schemas.openxmlformats.org/officeDocument/2006/relationships/image" Target="../media/image2.svg" /><Relationship Id="rId7" Type="http://schemas.openxmlformats.org/officeDocument/2006/relationships/image" Target="../media/image6.sv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5.png" /><Relationship Id="rId11" Type="http://schemas.openxmlformats.org/officeDocument/2006/relationships/image" Target="../media/image10.svg" /><Relationship Id="rId5" Type="http://schemas.openxmlformats.org/officeDocument/2006/relationships/image" Target="../media/image4.svg" /><Relationship Id="rId10" Type="http://schemas.openxmlformats.org/officeDocument/2006/relationships/image" Target="../media/image9.png" /><Relationship Id="rId4" Type="http://schemas.openxmlformats.org/officeDocument/2006/relationships/image" Target="../media/image3.png" /><Relationship Id="rId9" Type="http://schemas.openxmlformats.org/officeDocument/2006/relationships/image" Target="../media/image8.svg" /></Relationships>
</file>

<file path=ppt/slides/_rels/slide10.xml.rels><?xml version="1.0" encoding="UTF-8" standalone="yes"?>
<Relationships xmlns="http://schemas.openxmlformats.org/package/2006/relationships"><Relationship Id="rId3" Type="http://schemas.openxmlformats.org/officeDocument/2006/relationships/image" Target="../media/image21.svg" /><Relationship Id="rId2" Type="http://schemas.openxmlformats.org/officeDocument/2006/relationships/image" Target="../media/image20.pn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3" Type="http://schemas.openxmlformats.org/officeDocument/2006/relationships/image" Target="../media/image23.svg" /><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3" Type="http://schemas.openxmlformats.org/officeDocument/2006/relationships/image" Target="../media/image23.svg" /><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3" Type="http://schemas.openxmlformats.org/officeDocument/2006/relationships/image" Target="../media/image23.svg" /><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3" Type="http://schemas.openxmlformats.org/officeDocument/2006/relationships/image" Target="../media/image23.svg" /><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image" Target="../media/image23.svg" /><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24.png" /><Relationship Id="rId1" Type="http://schemas.openxmlformats.org/officeDocument/2006/relationships/slideLayout" Target="../slideLayouts/slideLayout7.xml" /><Relationship Id="rId4" Type="http://schemas.openxmlformats.org/officeDocument/2006/relationships/image" Target="../media/image26.png" /></Relationships>
</file>

<file path=ppt/slides/_rels/slide17.xml.rels><?xml version="1.0" encoding="UTF-8" standalone="yes"?>
<Relationships xmlns="http://schemas.openxmlformats.org/package/2006/relationships"><Relationship Id="rId3" Type="http://schemas.openxmlformats.org/officeDocument/2006/relationships/image" Target="../media/image28.svg" /><Relationship Id="rId2" Type="http://schemas.openxmlformats.org/officeDocument/2006/relationships/image" Target="../media/image27.pn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png" /><Relationship Id="rId1" Type="http://schemas.openxmlformats.org/officeDocument/2006/relationships/slideLayout" Target="../slideLayouts/slideLayout7.xml" /><Relationship Id="rId4" Type="http://schemas.openxmlformats.org/officeDocument/2006/relationships/image" Target="../media/image31.svg" /></Relationships>
</file>

<file path=ppt/slides/_rels/slide19.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image" Target="../media/image32.png" /><Relationship Id="rId1" Type="http://schemas.openxmlformats.org/officeDocument/2006/relationships/slideLayout" Target="../slideLayouts/slideLayout7.xml" /><Relationship Id="rId5" Type="http://schemas.openxmlformats.org/officeDocument/2006/relationships/image" Target="../media/image35.png" /><Relationship Id="rId4" Type="http://schemas.openxmlformats.org/officeDocument/2006/relationships/image" Target="../media/image34.png" /></Relationships>
</file>

<file path=ppt/slides/_rels/slide2.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3" Type="http://schemas.openxmlformats.org/officeDocument/2006/relationships/image" Target="../media/image37.jpeg" /><Relationship Id="rId2" Type="http://schemas.openxmlformats.org/officeDocument/2006/relationships/image" Target="../media/image36.pn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2" Type="http://schemas.openxmlformats.org/officeDocument/2006/relationships/image" Target="../media/image38.jpe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3" Type="http://schemas.openxmlformats.org/officeDocument/2006/relationships/image" Target="../media/image13.svg" /><Relationship Id="rId2" Type="http://schemas.openxmlformats.org/officeDocument/2006/relationships/image" Target="../media/image12.png" /><Relationship Id="rId1" Type="http://schemas.openxmlformats.org/officeDocument/2006/relationships/slideLayout" Target="../slideLayouts/slideLayout7.xml" /><Relationship Id="rId5" Type="http://schemas.openxmlformats.org/officeDocument/2006/relationships/image" Target="../media/image15.svg" /><Relationship Id="rId4" Type="http://schemas.openxmlformats.org/officeDocument/2006/relationships/image" Target="../media/image14.png" /></Relationships>
</file>

<file path=ppt/slides/_rels/slide5.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3" Type="http://schemas.openxmlformats.org/officeDocument/2006/relationships/image" Target="../media/image19.svg" /><Relationship Id="rId2" Type="http://schemas.openxmlformats.org/officeDocument/2006/relationships/image" Target="../media/image18.pn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a:alphaModFix amt="43999"/>
              <a:extLst>
                <a:ext uri="{96DAC541-7B7A-43D3-8B79-37D633B846F1}">
                  <asvg:svgBlip xmlns:asvg="http://schemas.microsoft.com/office/drawing/2016/SVG/main" r:embed="rId3"/>
                </a:ext>
              </a:extLst>
            </a:blip>
            <a:stretch>
              <a:fillRect t="-6179" r="-211836"/>
            </a:stretch>
          </a:blipFill>
        </p:spPr>
      </p:sp>
      <p:sp>
        <p:nvSpPr>
          <p:cNvPr id="3" name="Freeform 3"/>
          <p:cNvSpPr/>
          <p:nvPr/>
        </p:nvSpPr>
        <p:spPr>
          <a:xfrm flipH="1">
            <a:off x="627094" y="534271"/>
            <a:ext cx="7726011" cy="9752729"/>
          </a:xfrm>
          <a:custGeom>
            <a:avLst/>
            <a:gdLst/>
            <a:ahLst/>
            <a:cxnLst/>
            <a:rect l="l" t="t" r="r" b="b"/>
            <a:pathLst>
              <a:path w="7726011" h="9752729">
                <a:moveTo>
                  <a:pt x="7726011" y="0"/>
                </a:moveTo>
                <a:lnTo>
                  <a:pt x="0" y="0"/>
                </a:lnTo>
                <a:lnTo>
                  <a:pt x="0" y="9752729"/>
                </a:lnTo>
                <a:lnTo>
                  <a:pt x="7726011" y="9752729"/>
                </a:lnTo>
                <a:lnTo>
                  <a:pt x="772601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8703698" y="2112698"/>
            <a:ext cx="7198072" cy="3505325"/>
          </a:xfrm>
          <a:prstGeom prst="rect">
            <a:avLst/>
          </a:prstGeom>
        </p:spPr>
        <p:txBody>
          <a:bodyPr lIns="0" tIns="0" rIns="0" bIns="0" rtlCol="0" anchor="t">
            <a:spAutoFit/>
          </a:bodyPr>
          <a:lstStyle/>
          <a:p>
            <a:pPr>
              <a:lnSpc>
                <a:spcPts val="9032"/>
              </a:lnSpc>
            </a:pPr>
            <a:r>
              <a:rPr lang="en-US" sz="7404">
                <a:solidFill>
                  <a:srgbClr val="05066D"/>
                </a:solidFill>
                <a:latin typeface="Cocomat Pro Heavy"/>
              </a:rPr>
              <a:t>GÜÇ BİRLİĞİYLE İLERİ</a:t>
            </a:r>
          </a:p>
        </p:txBody>
      </p:sp>
      <p:sp>
        <p:nvSpPr>
          <p:cNvPr id="5" name="Freeform 5"/>
          <p:cNvSpPr/>
          <p:nvPr/>
        </p:nvSpPr>
        <p:spPr>
          <a:xfrm>
            <a:off x="0" y="6006557"/>
            <a:ext cx="18288000" cy="6906869"/>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6901654" y="2085943"/>
            <a:ext cx="1569439" cy="1838289"/>
          </a:xfrm>
          <a:custGeom>
            <a:avLst/>
            <a:gdLst/>
            <a:ahLst/>
            <a:cxnLst/>
            <a:rect l="l" t="t" r="r" b="b"/>
            <a:pathLst>
              <a:path w="1569439" h="1838289">
                <a:moveTo>
                  <a:pt x="0" y="0"/>
                </a:moveTo>
                <a:lnTo>
                  <a:pt x="1569439" y="0"/>
                </a:lnTo>
                <a:lnTo>
                  <a:pt x="1569439" y="1838289"/>
                </a:lnTo>
                <a:lnTo>
                  <a:pt x="0" y="18382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11095729" y="7883503"/>
            <a:ext cx="5834741" cy="2403497"/>
          </a:xfrm>
          <a:prstGeom prst="rect">
            <a:avLst/>
          </a:prstGeom>
        </p:spPr>
        <p:txBody>
          <a:bodyPr lIns="0" tIns="0" rIns="0" bIns="0" rtlCol="0" anchor="t">
            <a:spAutoFit/>
          </a:bodyPr>
          <a:lstStyle/>
          <a:p>
            <a:pPr algn="r">
              <a:lnSpc>
                <a:spcPts val="4806"/>
              </a:lnSpc>
            </a:pPr>
            <a:r>
              <a:rPr lang="en-US" sz="3433">
                <a:solidFill>
                  <a:srgbClr val="FFFFFF"/>
                </a:solidFill>
                <a:latin typeface="Montserrat Italics"/>
              </a:rPr>
              <a:t>İnt. Dr. B. Batuhan Yenen</a:t>
            </a:r>
          </a:p>
          <a:p>
            <a:pPr algn="r">
              <a:lnSpc>
                <a:spcPts val="4806"/>
              </a:lnSpc>
            </a:pPr>
            <a:r>
              <a:rPr lang="en-US" sz="3433">
                <a:solidFill>
                  <a:srgbClr val="FFFFFF"/>
                </a:solidFill>
                <a:latin typeface="Montserrat Italics"/>
              </a:rPr>
              <a:t>İnt. Dr. Oğuzhan Tümer</a:t>
            </a:r>
          </a:p>
          <a:p>
            <a:pPr algn="r">
              <a:lnSpc>
                <a:spcPts val="4806"/>
              </a:lnSpc>
            </a:pPr>
            <a:r>
              <a:rPr lang="en-US" sz="3433">
                <a:solidFill>
                  <a:srgbClr val="FFFFFF"/>
                </a:solidFill>
                <a:latin typeface="Montserrat Italics"/>
              </a:rPr>
              <a:t>İnt. Dr. Rabia Yılmaz</a:t>
            </a:r>
          </a:p>
          <a:p>
            <a:pPr algn="r">
              <a:lnSpc>
                <a:spcPts val="4806"/>
              </a:lnSpc>
            </a:pPr>
            <a:r>
              <a:rPr lang="en-US" sz="3433">
                <a:solidFill>
                  <a:srgbClr val="FFFFFF"/>
                </a:solidFill>
                <a:latin typeface="Montserrat Italics"/>
              </a:rPr>
              <a:t>Asist. Dr. Mira Kösedağ  </a:t>
            </a:r>
          </a:p>
        </p:txBody>
      </p:sp>
      <p:sp>
        <p:nvSpPr>
          <p:cNvPr id="8" name="Freeform 8"/>
          <p:cNvSpPr/>
          <p:nvPr/>
        </p:nvSpPr>
        <p:spPr>
          <a:xfrm>
            <a:off x="16930470" y="8064545"/>
            <a:ext cx="1357530" cy="1371820"/>
          </a:xfrm>
          <a:custGeom>
            <a:avLst/>
            <a:gdLst/>
            <a:ahLst/>
            <a:cxnLst/>
            <a:rect l="l" t="t" r="r" b="b"/>
            <a:pathLst>
              <a:path w="1357530" h="1371820">
                <a:moveTo>
                  <a:pt x="0" y="0"/>
                </a:moveTo>
                <a:lnTo>
                  <a:pt x="1357530" y="0"/>
                </a:lnTo>
                <a:lnTo>
                  <a:pt x="1357530" y="1371819"/>
                </a:lnTo>
                <a:lnTo>
                  <a:pt x="0" y="13718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Freeform 2"/>
          <p:cNvSpPr/>
          <p:nvPr/>
        </p:nvSpPr>
        <p:spPr>
          <a:xfrm>
            <a:off x="0" y="2433514"/>
            <a:ext cx="5128966" cy="5419972"/>
          </a:xfrm>
          <a:custGeom>
            <a:avLst/>
            <a:gdLst/>
            <a:ahLst/>
            <a:cxnLst/>
            <a:rect l="l" t="t" r="r" b="b"/>
            <a:pathLst>
              <a:path w="5128966" h="5419972">
                <a:moveTo>
                  <a:pt x="0" y="0"/>
                </a:moveTo>
                <a:lnTo>
                  <a:pt x="5128966" y="0"/>
                </a:lnTo>
                <a:lnTo>
                  <a:pt x="5128966" y="5419972"/>
                </a:lnTo>
                <a:lnTo>
                  <a:pt x="0" y="5419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6555137" y="2564384"/>
            <a:ext cx="10704163" cy="5015356"/>
          </a:xfrm>
          <a:prstGeom prst="rect">
            <a:avLst/>
          </a:prstGeom>
        </p:spPr>
        <p:txBody>
          <a:bodyPr lIns="0" tIns="0" rIns="0" bIns="0" rtlCol="0" anchor="t">
            <a:spAutoFit/>
          </a:bodyPr>
          <a:lstStyle/>
          <a:p>
            <a:pPr marL="0" lvl="0" indent="0">
              <a:lnSpc>
                <a:spcPts val="9898"/>
              </a:lnSpc>
              <a:spcBef>
                <a:spcPct val="0"/>
              </a:spcBef>
            </a:pPr>
            <a:r>
              <a:rPr lang="en-US" sz="7070">
                <a:solidFill>
                  <a:srgbClr val="45467E"/>
                </a:solidFill>
                <a:latin typeface="Cocomat Pro Heavy"/>
              </a:rPr>
              <a:t>TOPLUM ILE ILETIŞIM VE IŞBIRLIĞINI GÜÇLENDIRMEK IÇIN NELER YAPILABILIR?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9322567" y="478259"/>
            <a:ext cx="6985284" cy="9663852"/>
          </a:xfrm>
          <a:custGeom>
            <a:avLst/>
            <a:gdLst/>
            <a:ahLst/>
            <a:cxnLst/>
            <a:rect l="l" t="t" r="r" b="b"/>
            <a:pathLst>
              <a:path w="6985284" h="9663852">
                <a:moveTo>
                  <a:pt x="0" y="0"/>
                </a:moveTo>
                <a:lnTo>
                  <a:pt x="6985284" y="0"/>
                </a:lnTo>
                <a:lnTo>
                  <a:pt x="6985284" y="9663852"/>
                </a:lnTo>
                <a:lnTo>
                  <a:pt x="0" y="9663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2921090"/>
            <a:ext cx="9051678" cy="6572677"/>
          </a:xfrm>
          <a:prstGeom prst="rect">
            <a:avLst/>
          </a:prstGeom>
        </p:spPr>
        <p:txBody>
          <a:bodyPr lIns="0" tIns="0" rIns="0" bIns="0" rtlCol="0" anchor="t">
            <a:spAutoFit/>
          </a:bodyPr>
          <a:lstStyle/>
          <a:p>
            <a:pPr algn="ctr">
              <a:lnSpc>
                <a:spcPts val="13101"/>
              </a:lnSpc>
              <a:spcBef>
                <a:spcPct val="0"/>
              </a:spcBef>
            </a:pPr>
            <a:r>
              <a:rPr lang="en-US" sz="9358">
                <a:solidFill>
                  <a:srgbClr val="05066D"/>
                </a:solidFill>
                <a:latin typeface="Montserrat Bold"/>
              </a:rPr>
              <a:t>TOPLANTILAR VE ÇALIŞTAYLAR DÜZENLEME</a:t>
            </a:r>
          </a:p>
        </p:txBody>
      </p:sp>
      <p:sp>
        <p:nvSpPr>
          <p:cNvPr id="4" name="TextBox 4"/>
          <p:cNvSpPr txBox="1"/>
          <p:nvPr/>
        </p:nvSpPr>
        <p:spPr>
          <a:xfrm>
            <a:off x="7906495" y="-140464"/>
            <a:ext cx="953452" cy="2952751"/>
          </a:xfrm>
          <a:prstGeom prst="rect">
            <a:avLst/>
          </a:prstGeom>
        </p:spPr>
        <p:txBody>
          <a:bodyPr lIns="0" tIns="0" rIns="0" bIns="0" rtlCol="0" anchor="t">
            <a:spAutoFit/>
          </a:bodyPr>
          <a:lstStyle/>
          <a:p>
            <a:pPr algn="ctr">
              <a:lnSpc>
                <a:spcPts val="24149"/>
              </a:lnSpc>
              <a:spcBef>
                <a:spcPct val="0"/>
              </a:spcBef>
            </a:pPr>
            <a:r>
              <a:rPr lang="en-US" sz="17499" spc="1714">
                <a:solidFill>
                  <a:srgbClr val="05066D"/>
                </a:solidFill>
                <a:latin typeface="Anton"/>
              </a:rPr>
              <a:t>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9322567" y="478259"/>
            <a:ext cx="6985284" cy="9663852"/>
          </a:xfrm>
          <a:custGeom>
            <a:avLst/>
            <a:gdLst/>
            <a:ahLst/>
            <a:cxnLst/>
            <a:rect l="l" t="t" r="r" b="b"/>
            <a:pathLst>
              <a:path w="6985284" h="9663852">
                <a:moveTo>
                  <a:pt x="0" y="0"/>
                </a:moveTo>
                <a:lnTo>
                  <a:pt x="6985284" y="0"/>
                </a:lnTo>
                <a:lnTo>
                  <a:pt x="6985284" y="9663852"/>
                </a:lnTo>
                <a:lnTo>
                  <a:pt x="0" y="9663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2921090"/>
            <a:ext cx="9051678" cy="6572677"/>
          </a:xfrm>
          <a:prstGeom prst="rect">
            <a:avLst/>
          </a:prstGeom>
        </p:spPr>
        <p:txBody>
          <a:bodyPr lIns="0" tIns="0" rIns="0" bIns="0" rtlCol="0" anchor="t">
            <a:spAutoFit/>
          </a:bodyPr>
          <a:lstStyle/>
          <a:p>
            <a:pPr algn="ctr">
              <a:lnSpc>
                <a:spcPts val="13101"/>
              </a:lnSpc>
              <a:spcBef>
                <a:spcPct val="0"/>
              </a:spcBef>
            </a:pPr>
            <a:r>
              <a:rPr lang="en-US" sz="9358">
                <a:solidFill>
                  <a:srgbClr val="05066D"/>
                </a:solidFill>
                <a:latin typeface="Montserrat Bold"/>
              </a:rPr>
              <a:t>ANKETLER YAPMA VE SONUÇLARI ANALİZ ETME</a:t>
            </a:r>
          </a:p>
        </p:txBody>
      </p:sp>
      <p:sp>
        <p:nvSpPr>
          <p:cNvPr id="4" name="TextBox 4"/>
          <p:cNvSpPr txBox="1"/>
          <p:nvPr/>
        </p:nvSpPr>
        <p:spPr>
          <a:xfrm>
            <a:off x="7725342" y="-140464"/>
            <a:ext cx="1315760" cy="2952751"/>
          </a:xfrm>
          <a:prstGeom prst="rect">
            <a:avLst/>
          </a:prstGeom>
        </p:spPr>
        <p:txBody>
          <a:bodyPr lIns="0" tIns="0" rIns="0" bIns="0" rtlCol="0" anchor="t">
            <a:spAutoFit/>
          </a:bodyPr>
          <a:lstStyle/>
          <a:p>
            <a:pPr algn="ctr">
              <a:lnSpc>
                <a:spcPts val="24149"/>
              </a:lnSpc>
              <a:spcBef>
                <a:spcPct val="0"/>
              </a:spcBef>
            </a:pPr>
            <a:r>
              <a:rPr lang="en-US" sz="17499" spc="1714">
                <a:solidFill>
                  <a:srgbClr val="05066D"/>
                </a:solidFill>
                <a:latin typeface="Anton"/>
              </a:rPr>
              <a:t>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9322567" y="478259"/>
            <a:ext cx="6985284" cy="9663852"/>
          </a:xfrm>
          <a:custGeom>
            <a:avLst/>
            <a:gdLst/>
            <a:ahLst/>
            <a:cxnLst/>
            <a:rect l="l" t="t" r="r" b="b"/>
            <a:pathLst>
              <a:path w="6985284" h="9663852">
                <a:moveTo>
                  <a:pt x="0" y="0"/>
                </a:moveTo>
                <a:lnTo>
                  <a:pt x="6985284" y="0"/>
                </a:lnTo>
                <a:lnTo>
                  <a:pt x="6985284" y="9663852"/>
                </a:lnTo>
                <a:lnTo>
                  <a:pt x="0" y="9663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2418405"/>
            <a:ext cx="9051678" cy="7461251"/>
          </a:xfrm>
          <a:prstGeom prst="rect">
            <a:avLst/>
          </a:prstGeom>
        </p:spPr>
        <p:txBody>
          <a:bodyPr lIns="0" tIns="0" rIns="0" bIns="0" rtlCol="0" anchor="t">
            <a:spAutoFit/>
          </a:bodyPr>
          <a:lstStyle/>
          <a:p>
            <a:pPr algn="ctr">
              <a:lnSpc>
                <a:spcPts val="11899"/>
              </a:lnSpc>
              <a:spcBef>
                <a:spcPct val="0"/>
              </a:spcBef>
            </a:pPr>
            <a:r>
              <a:rPr lang="en-US" sz="8499">
                <a:solidFill>
                  <a:srgbClr val="05066D"/>
                </a:solidFill>
                <a:latin typeface="Montserrat Bold"/>
              </a:rPr>
              <a:t>TOPLUM TEMSİLCİLERİ İLE DOĞRUDAN İLETİŞİM KURMA</a:t>
            </a:r>
          </a:p>
        </p:txBody>
      </p:sp>
      <p:sp>
        <p:nvSpPr>
          <p:cNvPr id="4" name="TextBox 4"/>
          <p:cNvSpPr txBox="1"/>
          <p:nvPr/>
        </p:nvSpPr>
        <p:spPr>
          <a:xfrm>
            <a:off x="7725342" y="-140464"/>
            <a:ext cx="1315760" cy="2952751"/>
          </a:xfrm>
          <a:prstGeom prst="rect">
            <a:avLst/>
          </a:prstGeom>
        </p:spPr>
        <p:txBody>
          <a:bodyPr lIns="0" tIns="0" rIns="0" bIns="0" rtlCol="0" anchor="t">
            <a:spAutoFit/>
          </a:bodyPr>
          <a:lstStyle/>
          <a:p>
            <a:pPr algn="ctr">
              <a:lnSpc>
                <a:spcPts val="24149"/>
              </a:lnSpc>
              <a:spcBef>
                <a:spcPct val="0"/>
              </a:spcBef>
            </a:pPr>
            <a:r>
              <a:rPr lang="en-US" sz="17499" spc="1714">
                <a:solidFill>
                  <a:srgbClr val="05066D"/>
                </a:solidFill>
                <a:latin typeface="Anton"/>
              </a:rPr>
              <a:t>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9322567" y="478259"/>
            <a:ext cx="6985284" cy="9663852"/>
          </a:xfrm>
          <a:custGeom>
            <a:avLst/>
            <a:gdLst/>
            <a:ahLst/>
            <a:cxnLst/>
            <a:rect l="l" t="t" r="r" b="b"/>
            <a:pathLst>
              <a:path w="6985284" h="9663852">
                <a:moveTo>
                  <a:pt x="0" y="0"/>
                </a:moveTo>
                <a:lnTo>
                  <a:pt x="6985284" y="0"/>
                </a:lnTo>
                <a:lnTo>
                  <a:pt x="6985284" y="9663852"/>
                </a:lnTo>
                <a:lnTo>
                  <a:pt x="0" y="9663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2408880"/>
            <a:ext cx="9051678" cy="6334125"/>
          </a:xfrm>
          <a:prstGeom prst="rect">
            <a:avLst/>
          </a:prstGeom>
        </p:spPr>
        <p:txBody>
          <a:bodyPr lIns="0" tIns="0" rIns="0" bIns="0" rtlCol="0" anchor="t">
            <a:spAutoFit/>
          </a:bodyPr>
          <a:lstStyle/>
          <a:p>
            <a:pPr algn="ctr">
              <a:lnSpc>
                <a:spcPts val="12599"/>
              </a:lnSpc>
              <a:spcBef>
                <a:spcPct val="0"/>
              </a:spcBef>
            </a:pPr>
            <a:r>
              <a:rPr lang="en-US" sz="9000">
                <a:solidFill>
                  <a:srgbClr val="05066D"/>
                </a:solidFill>
                <a:latin typeface="Montserrat Bold"/>
              </a:rPr>
              <a:t>DAHA ERİŞİLEBİLİR BİR POLİTİKA BELİRLEME</a:t>
            </a:r>
          </a:p>
        </p:txBody>
      </p:sp>
      <p:sp>
        <p:nvSpPr>
          <p:cNvPr id="4" name="TextBox 4"/>
          <p:cNvSpPr txBox="1"/>
          <p:nvPr/>
        </p:nvSpPr>
        <p:spPr>
          <a:xfrm>
            <a:off x="7725342" y="-140464"/>
            <a:ext cx="1315760" cy="2952751"/>
          </a:xfrm>
          <a:prstGeom prst="rect">
            <a:avLst/>
          </a:prstGeom>
        </p:spPr>
        <p:txBody>
          <a:bodyPr lIns="0" tIns="0" rIns="0" bIns="0" rtlCol="0" anchor="t">
            <a:spAutoFit/>
          </a:bodyPr>
          <a:lstStyle/>
          <a:p>
            <a:pPr algn="ctr">
              <a:lnSpc>
                <a:spcPts val="24149"/>
              </a:lnSpc>
              <a:spcBef>
                <a:spcPct val="0"/>
              </a:spcBef>
            </a:pPr>
            <a:r>
              <a:rPr lang="en-US" sz="17499" spc="1714">
                <a:solidFill>
                  <a:srgbClr val="05066D"/>
                </a:solidFill>
                <a:latin typeface="Anton"/>
              </a:rPr>
              <a:t>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9322567" y="478259"/>
            <a:ext cx="6985284" cy="9663852"/>
          </a:xfrm>
          <a:custGeom>
            <a:avLst/>
            <a:gdLst/>
            <a:ahLst/>
            <a:cxnLst/>
            <a:rect l="l" t="t" r="r" b="b"/>
            <a:pathLst>
              <a:path w="6985284" h="9663852">
                <a:moveTo>
                  <a:pt x="0" y="0"/>
                </a:moveTo>
                <a:lnTo>
                  <a:pt x="6985284" y="0"/>
                </a:lnTo>
                <a:lnTo>
                  <a:pt x="6985284" y="9663852"/>
                </a:lnTo>
                <a:lnTo>
                  <a:pt x="0" y="9663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2418405"/>
            <a:ext cx="9051678" cy="7461251"/>
          </a:xfrm>
          <a:prstGeom prst="rect">
            <a:avLst/>
          </a:prstGeom>
        </p:spPr>
        <p:txBody>
          <a:bodyPr lIns="0" tIns="0" rIns="0" bIns="0" rtlCol="0" anchor="t">
            <a:spAutoFit/>
          </a:bodyPr>
          <a:lstStyle/>
          <a:p>
            <a:pPr algn="ctr">
              <a:lnSpc>
                <a:spcPts val="11899"/>
              </a:lnSpc>
              <a:spcBef>
                <a:spcPct val="0"/>
              </a:spcBef>
            </a:pPr>
            <a:r>
              <a:rPr lang="en-US" sz="8499">
                <a:solidFill>
                  <a:srgbClr val="05066D"/>
                </a:solidFill>
                <a:latin typeface="Montserrat Bold"/>
              </a:rPr>
              <a:t>TOPLUM KATILIMINI ARTIRACAK ETKİNLİKLER DÜZENLEME</a:t>
            </a:r>
          </a:p>
        </p:txBody>
      </p:sp>
      <p:sp>
        <p:nvSpPr>
          <p:cNvPr id="4" name="TextBox 4"/>
          <p:cNvSpPr txBox="1"/>
          <p:nvPr/>
        </p:nvSpPr>
        <p:spPr>
          <a:xfrm>
            <a:off x="7725342" y="-140464"/>
            <a:ext cx="1315760" cy="2952751"/>
          </a:xfrm>
          <a:prstGeom prst="rect">
            <a:avLst/>
          </a:prstGeom>
        </p:spPr>
        <p:txBody>
          <a:bodyPr lIns="0" tIns="0" rIns="0" bIns="0" rtlCol="0" anchor="t">
            <a:spAutoFit/>
          </a:bodyPr>
          <a:lstStyle/>
          <a:p>
            <a:pPr algn="ctr">
              <a:lnSpc>
                <a:spcPts val="24149"/>
              </a:lnSpc>
              <a:spcBef>
                <a:spcPct val="0"/>
              </a:spcBef>
            </a:pPr>
            <a:r>
              <a:rPr lang="en-US" sz="17499" spc="1714">
                <a:solidFill>
                  <a:srgbClr val="05066D"/>
                </a:solidFill>
                <a:latin typeface="Anton"/>
              </a:rPr>
              <a:t>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grpSp>
        <p:nvGrpSpPr>
          <p:cNvPr id="2" name="Group 2"/>
          <p:cNvGrpSpPr/>
          <p:nvPr/>
        </p:nvGrpSpPr>
        <p:grpSpPr>
          <a:xfrm>
            <a:off x="3255143" y="7159596"/>
            <a:ext cx="3544228" cy="653292"/>
            <a:chOff x="0" y="0"/>
            <a:chExt cx="780800" cy="143921"/>
          </a:xfrm>
        </p:grpSpPr>
        <p:sp>
          <p:nvSpPr>
            <p:cNvPr id="3" name="Freeform 3"/>
            <p:cNvSpPr/>
            <p:nvPr/>
          </p:nvSpPr>
          <p:spPr>
            <a:xfrm>
              <a:off x="0" y="0"/>
              <a:ext cx="780800" cy="143921"/>
            </a:xfrm>
            <a:custGeom>
              <a:avLst/>
              <a:gdLst/>
              <a:ahLst/>
              <a:cxnLst/>
              <a:rect l="l" t="t" r="r" b="b"/>
              <a:pathLst>
                <a:path w="780800" h="143921">
                  <a:moveTo>
                    <a:pt x="61162" y="0"/>
                  </a:moveTo>
                  <a:lnTo>
                    <a:pt x="719638" y="0"/>
                  </a:lnTo>
                  <a:cubicBezTo>
                    <a:pt x="753417" y="0"/>
                    <a:pt x="780800" y="27383"/>
                    <a:pt x="780800" y="61162"/>
                  </a:cubicBezTo>
                  <a:lnTo>
                    <a:pt x="780800" y="82759"/>
                  </a:lnTo>
                  <a:cubicBezTo>
                    <a:pt x="780800" y="116538"/>
                    <a:pt x="753417" y="143921"/>
                    <a:pt x="719638" y="143921"/>
                  </a:cubicBezTo>
                  <a:lnTo>
                    <a:pt x="61162" y="143921"/>
                  </a:lnTo>
                  <a:cubicBezTo>
                    <a:pt x="27383" y="143921"/>
                    <a:pt x="0" y="116538"/>
                    <a:pt x="0" y="82759"/>
                  </a:cubicBezTo>
                  <a:lnTo>
                    <a:pt x="0" y="61162"/>
                  </a:lnTo>
                  <a:cubicBezTo>
                    <a:pt x="0" y="27383"/>
                    <a:pt x="27383" y="0"/>
                    <a:pt x="61162" y="0"/>
                  </a:cubicBezTo>
                  <a:close/>
                </a:path>
              </a:pathLst>
            </a:custGeom>
            <a:solidFill>
              <a:srgbClr val="2F7CB2"/>
            </a:solidFill>
          </p:spPr>
        </p:sp>
        <p:sp>
          <p:nvSpPr>
            <p:cNvPr id="4" name="TextBox 4"/>
            <p:cNvSpPr txBox="1"/>
            <p:nvPr/>
          </p:nvSpPr>
          <p:spPr>
            <a:xfrm>
              <a:off x="0" y="-38100"/>
              <a:ext cx="780800" cy="182021"/>
            </a:xfrm>
            <a:prstGeom prst="rect">
              <a:avLst/>
            </a:prstGeom>
          </p:spPr>
          <p:txBody>
            <a:bodyPr lIns="0" tIns="0" rIns="0" bIns="0" rtlCol="0" anchor="ctr"/>
            <a:lstStyle/>
            <a:p>
              <a:pPr algn="ctr">
                <a:lnSpc>
                  <a:spcPts val="3041"/>
                </a:lnSpc>
              </a:pPr>
              <a:r>
                <a:rPr lang="en-US" sz="2203">
                  <a:solidFill>
                    <a:srgbClr val="FFFFFF"/>
                  </a:solidFill>
                  <a:latin typeface="Montserrat"/>
                </a:rPr>
                <a:t>BELEDİYE</a:t>
              </a:r>
            </a:p>
          </p:txBody>
        </p:sp>
      </p:grpSp>
      <p:grpSp>
        <p:nvGrpSpPr>
          <p:cNvPr id="5" name="Group 5"/>
          <p:cNvGrpSpPr>
            <a:grpSpLocks noChangeAspect="1"/>
          </p:cNvGrpSpPr>
          <p:nvPr/>
        </p:nvGrpSpPr>
        <p:grpSpPr>
          <a:xfrm>
            <a:off x="3255143" y="3488645"/>
            <a:ext cx="3544228" cy="3544228"/>
            <a:chOff x="0" y="0"/>
            <a:chExt cx="6350000" cy="6350000"/>
          </a:xfrm>
        </p:grpSpPr>
        <p:sp>
          <p:nvSpPr>
            <p:cNvPr id="6" name="Freeform 6"/>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2"/>
              <a:stretch>
                <a:fillRect l="-22090" r="-22090"/>
              </a:stretch>
            </a:blipFill>
          </p:spPr>
        </p:sp>
        <p:sp>
          <p:nvSpPr>
            <p:cNvPr id="7" name="Freeform 7"/>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83A1C0"/>
            </a:solidFill>
          </p:spPr>
        </p:sp>
      </p:grpSp>
      <p:grpSp>
        <p:nvGrpSpPr>
          <p:cNvPr id="8" name="Group 8"/>
          <p:cNvGrpSpPr/>
          <p:nvPr/>
        </p:nvGrpSpPr>
        <p:grpSpPr>
          <a:xfrm>
            <a:off x="7373519" y="7159596"/>
            <a:ext cx="3544228" cy="653292"/>
            <a:chOff x="0" y="0"/>
            <a:chExt cx="780800" cy="143921"/>
          </a:xfrm>
        </p:grpSpPr>
        <p:sp>
          <p:nvSpPr>
            <p:cNvPr id="9" name="Freeform 9"/>
            <p:cNvSpPr/>
            <p:nvPr/>
          </p:nvSpPr>
          <p:spPr>
            <a:xfrm>
              <a:off x="0" y="0"/>
              <a:ext cx="780800" cy="143921"/>
            </a:xfrm>
            <a:custGeom>
              <a:avLst/>
              <a:gdLst/>
              <a:ahLst/>
              <a:cxnLst/>
              <a:rect l="l" t="t" r="r" b="b"/>
              <a:pathLst>
                <a:path w="780800" h="143921">
                  <a:moveTo>
                    <a:pt x="61162" y="0"/>
                  </a:moveTo>
                  <a:lnTo>
                    <a:pt x="719638" y="0"/>
                  </a:lnTo>
                  <a:cubicBezTo>
                    <a:pt x="753417" y="0"/>
                    <a:pt x="780800" y="27383"/>
                    <a:pt x="780800" y="61162"/>
                  </a:cubicBezTo>
                  <a:lnTo>
                    <a:pt x="780800" y="82759"/>
                  </a:lnTo>
                  <a:cubicBezTo>
                    <a:pt x="780800" y="116538"/>
                    <a:pt x="753417" y="143921"/>
                    <a:pt x="719638" y="143921"/>
                  </a:cubicBezTo>
                  <a:lnTo>
                    <a:pt x="61162" y="143921"/>
                  </a:lnTo>
                  <a:cubicBezTo>
                    <a:pt x="27383" y="143921"/>
                    <a:pt x="0" y="116538"/>
                    <a:pt x="0" y="82759"/>
                  </a:cubicBezTo>
                  <a:lnTo>
                    <a:pt x="0" y="61162"/>
                  </a:lnTo>
                  <a:cubicBezTo>
                    <a:pt x="0" y="27383"/>
                    <a:pt x="27383" y="0"/>
                    <a:pt x="61162" y="0"/>
                  </a:cubicBezTo>
                  <a:close/>
                </a:path>
              </a:pathLst>
            </a:custGeom>
            <a:solidFill>
              <a:srgbClr val="2F7CB2"/>
            </a:solidFill>
          </p:spPr>
        </p:sp>
        <p:sp>
          <p:nvSpPr>
            <p:cNvPr id="10" name="TextBox 10"/>
            <p:cNvSpPr txBox="1"/>
            <p:nvPr/>
          </p:nvSpPr>
          <p:spPr>
            <a:xfrm>
              <a:off x="0" y="-38100"/>
              <a:ext cx="780800" cy="182021"/>
            </a:xfrm>
            <a:prstGeom prst="rect">
              <a:avLst/>
            </a:prstGeom>
          </p:spPr>
          <p:txBody>
            <a:bodyPr lIns="0" tIns="0" rIns="0" bIns="0" rtlCol="0" anchor="ctr"/>
            <a:lstStyle/>
            <a:p>
              <a:pPr algn="ctr">
                <a:lnSpc>
                  <a:spcPts val="3041"/>
                </a:lnSpc>
              </a:pPr>
              <a:r>
                <a:rPr lang="en-US" sz="2203">
                  <a:solidFill>
                    <a:srgbClr val="FFFFFF"/>
                  </a:solidFill>
                  <a:latin typeface="Montserrat"/>
                </a:rPr>
                <a:t>SAĞLIK BAKANLIĞI</a:t>
              </a:r>
            </a:p>
          </p:txBody>
        </p:sp>
      </p:grpSp>
      <p:grpSp>
        <p:nvGrpSpPr>
          <p:cNvPr id="11" name="Group 11"/>
          <p:cNvGrpSpPr>
            <a:grpSpLocks noChangeAspect="1"/>
          </p:cNvGrpSpPr>
          <p:nvPr/>
        </p:nvGrpSpPr>
        <p:grpSpPr>
          <a:xfrm>
            <a:off x="7373519" y="3488645"/>
            <a:ext cx="3544228" cy="3544228"/>
            <a:chOff x="0" y="0"/>
            <a:chExt cx="6350000" cy="6350000"/>
          </a:xfrm>
        </p:grpSpPr>
        <p:sp>
          <p:nvSpPr>
            <p:cNvPr id="12" name="Freeform 12"/>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3"/>
              <a:stretch>
                <a:fillRect t="-10" b="-10"/>
              </a:stretch>
            </a:blipFill>
          </p:spPr>
        </p:sp>
        <p:sp>
          <p:nvSpPr>
            <p:cNvPr id="13" name="Freeform 13"/>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83A1C0"/>
            </a:solidFill>
          </p:spPr>
        </p:sp>
      </p:grpSp>
      <p:grpSp>
        <p:nvGrpSpPr>
          <p:cNvPr id="14" name="Group 14"/>
          <p:cNvGrpSpPr/>
          <p:nvPr/>
        </p:nvGrpSpPr>
        <p:grpSpPr>
          <a:xfrm>
            <a:off x="11488629" y="7159596"/>
            <a:ext cx="3544228" cy="653292"/>
            <a:chOff x="0" y="0"/>
            <a:chExt cx="780800" cy="143921"/>
          </a:xfrm>
        </p:grpSpPr>
        <p:sp>
          <p:nvSpPr>
            <p:cNvPr id="15" name="Freeform 15"/>
            <p:cNvSpPr/>
            <p:nvPr/>
          </p:nvSpPr>
          <p:spPr>
            <a:xfrm>
              <a:off x="0" y="0"/>
              <a:ext cx="780800" cy="143921"/>
            </a:xfrm>
            <a:custGeom>
              <a:avLst/>
              <a:gdLst/>
              <a:ahLst/>
              <a:cxnLst/>
              <a:rect l="l" t="t" r="r" b="b"/>
              <a:pathLst>
                <a:path w="780800" h="143921">
                  <a:moveTo>
                    <a:pt x="61162" y="0"/>
                  </a:moveTo>
                  <a:lnTo>
                    <a:pt x="719638" y="0"/>
                  </a:lnTo>
                  <a:cubicBezTo>
                    <a:pt x="753417" y="0"/>
                    <a:pt x="780800" y="27383"/>
                    <a:pt x="780800" y="61162"/>
                  </a:cubicBezTo>
                  <a:lnTo>
                    <a:pt x="780800" y="82759"/>
                  </a:lnTo>
                  <a:cubicBezTo>
                    <a:pt x="780800" y="116538"/>
                    <a:pt x="753417" y="143921"/>
                    <a:pt x="719638" y="143921"/>
                  </a:cubicBezTo>
                  <a:lnTo>
                    <a:pt x="61162" y="143921"/>
                  </a:lnTo>
                  <a:cubicBezTo>
                    <a:pt x="27383" y="143921"/>
                    <a:pt x="0" y="116538"/>
                    <a:pt x="0" y="82759"/>
                  </a:cubicBezTo>
                  <a:lnTo>
                    <a:pt x="0" y="61162"/>
                  </a:lnTo>
                  <a:cubicBezTo>
                    <a:pt x="0" y="27383"/>
                    <a:pt x="27383" y="0"/>
                    <a:pt x="61162" y="0"/>
                  </a:cubicBezTo>
                  <a:close/>
                </a:path>
              </a:pathLst>
            </a:custGeom>
            <a:solidFill>
              <a:srgbClr val="2F7CB2"/>
            </a:solidFill>
          </p:spPr>
        </p:sp>
        <p:sp>
          <p:nvSpPr>
            <p:cNvPr id="16" name="TextBox 16"/>
            <p:cNvSpPr txBox="1"/>
            <p:nvPr/>
          </p:nvSpPr>
          <p:spPr>
            <a:xfrm>
              <a:off x="0" y="-38100"/>
              <a:ext cx="780800" cy="182021"/>
            </a:xfrm>
            <a:prstGeom prst="rect">
              <a:avLst/>
            </a:prstGeom>
          </p:spPr>
          <p:txBody>
            <a:bodyPr lIns="0" tIns="0" rIns="0" bIns="0" rtlCol="0" anchor="ctr"/>
            <a:lstStyle/>
            <a:p>
              <a:pPr algn="ctr">
                <a:lnSpc>
                  <a:spcPts val="3041"/>
                </a:lnSpc>
              </a:pPr>
              <a:r>
                <a:rPr lang="en-US" sz="2203">
                  <a:solidFill>
                    <a:srgbClr val="FFFFFF"/>
                  </a:solidFill>
                  <a:latin typeface="Montserrat"/>
                </a:rPr>
                <a:t>VALİLİK</a:t>
              </a:r>
            </a:p>
          </p:txBody>
        </p:sp>
      </p:grpSp>
      <p:grpSp>
        <p:nvGrpSpPr>
          <p:cNvPr id="17" name="Group 17"/>
          <p:cNvGrpSpPr>
            <a:grpSpLocks noChangeAspect="1"/>
          </p:cNvGrpSpPr>
          <p:nvPr/>
        </p:nvGrpSpPr>
        <p:grpSpPr>
          <a:xfrm>
            <a:off x="11488629" y="3488645"/>
            <a:ext cx="3544228" cy="3544228"/>
            <a:chOff x="0" y="0"/>
            <a:chExt cx="6350000" cy="6350000"/>
          </a:xfrm>
        </p:grpSpPr>
        <p:sp>
          <p:nvSpPr>
            <p:cNvPr id="18" name="Freeform 18"/>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3835" r="-3835"/>
              </a:stretch>
            </a:blipFill>
          </p:spPr>
        </p:sp>
        <p:sp>
          <p:nvSpPr>
            <p:cNvPr id="19" name="Freeform 19"/>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83A1C0"/>
            </a:solidFill>
          </p:spPr>
        </p:sp>
      </p:grpSp>
      <p:sp>
        <p:nvSpPr>
          <p:cNvPr id="20" name="TextBox 20"/>
          <p:cNvSpPr txBox="1"/>
          <p:nvPr/>
        </p:nvSpPr>
        <p:spPr>
          <a:xfrm>
            <a:off x="4037309" y="1260608"/>
            <a:ext cx="10267019" cy="1575435"/>
          </a:xfrm>
          <a:prstGeom prst="rect">
            <a:avLst/>
          </a:prstGeom>
        </p:spPr>
        <p:txBody>
          <a:bodyPr lIns="0" tIns="0" rIns="0" bIns="0" rtlCol="0" anchor="t">
            <a:spAutoFit/>
          </a:bodyPr>
          <a:lstStyle/>
          <a:p>
            <a:pPr marL="0" lvl="0" indent="0" algn="ctr">
              <a:lnSpc>
                <a:spcPts val="12599"/>
              </a:lnSpc>
              <a:spcBef>
                <a:spcPct val="0"/>
              </a:spcBef>
            </a:pPr>
            <a:r>
              <a:rPr lang="en-US" sz="9000">
                <a:solidFill>
                  <a:srgbClr val="1F4A7A"/>
                </a:solidFill>
                <a:latin typeface="Cocomat Pro Heavy"/>
              </a:rPr>
              <a:t>İŞBİRLİĞİ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grpSp>
        <p:nvGrpSpPr>
          <p:cNvPr id="2" name="Group 2"/>
          <p:cNvGrpSpPr/>
          <p:nvPr/>
        </p:nvGrpSpPr>
        <p:grpSpPr>
          <a:xfrm>
            <a:off x="12061028" y="-6319934"/>
            <a:ext cx="14697268" cy="1469726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418"/>
                </a:lnSpc>
              </a:pPr>
              <a:endParaRPr/>
            </a:p>
          </p:txBody>
        </p:sp>
      </p:grpSp>
      <p:sp>
        <p:nvSpPr>
          <p:cNvPr id="5" name="TextBox 5"/>
          <p:cNvSpPr txBox="1"/>
          <p:nvPr/>
        </p:nvSpPr>
        <p:spPr>
          <a:xfrm>
            <a:off x="1500366" y="1436860"/>
            <a:ext cx="9808544" cy="1515832"/>
          </a:xfrm>
          <a:prstGeom prst="rect">
            <a:avLst/>
          </a:prstGeom>
        </p:spPr>
        <p:txBody>
          <a:bodyPr lIns="0" tIns="0" rIns="0" bIns="0" rtlCol="0" anchor="t">
            <a:spAutoFit/>
          </a:bodyPr>
          <a:lstStyle/>
          <a:p>
            <a:pPr marL="0" lvl="0" indent="0" algn="ctr">
              <a:lnSpc>
                <a:spcPts val="12155"/>
              </a:lnSpc>
              <a:spcBef>
                <a:spcPct val="0"/>
              </a:spcBef>
            </a:pPr>
            <a:r>
              <a:rPr lang="en-US" sz="8682">
                <a:solidFill>
                  <a:srgbClr val="05066D"/>
                </a:solidFill>
                <a:latin typeface="Cocomat Pro Heavy"/>
              </a:rPr>
              <a:t>HEDEF KİTLE</a:t>
            </a:r>
          </a:p>
        </p:txBody>
      </p:sp>
      <p:sp>
        <p:nvSpPr>
          <p:cNvPr id="6" name="Freeform 6"/>
          <p:cNvSpPr/>
          <p:nvPr/>
        </p:nvSpPr>
        <p:spPr>
          <a:xfrm>
            <a:off x="11744706" y="2319066"/>
            <a:ext cx="5514594" cy="7372937"/>
          </a:xfrm>
          <a:custGeom>
            <a:avLst/>
            <a:gdLst/>
            <a:ahLst/>
            <a:cxnLst/>
            <a:rect l="l" t="t" r="r" b="b"/>
            <a:pathLst>
              <a:path w="5514594" h="7372937">
                <a:moveTo>
                  <a:pt x="0" y="0"/>
                </a:moveTo>
                <a:lnTo>
                  <a:pt x="5514594" y="0"/>
                </a:lnTo>
                <a:lnTo>
                  <a:pt x="5514594" y="7372937"/>
                </a:lnTo>
                <a:lnTo>
                  <a:pt x="0" y="7372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2125037" y="3261966"/>
            <a:ext cx="8387257" cy="5997702"/>
          </a:xfrm>
          <a:prstGeom prst="rect">
            <a:avLst/>
          </a:prstGeom>
        </p:spPr>
        <p:txBody>
          <a:bodyPr lIns="0" tIns="0" rIns="0" bIns="0" rtlCol="0" anchor="t">
            <a:spAutoFit/>
          </a:bodyPr>
          <a:lstStyle/>
          <a:p>
            <a:pPr algn="ctr">
              <a:lnSpc>
                <a:spcPts val="5934"/>
              </a:lnSpc>
              <a:spcBef>
                <a:spcPct val="0"/>
              </a:spcBef>
            </a:pPr>
            <a:r>
              <a:rPr lang="en-US" sz="4300" spc="421">
                <a:solidFill>
                  <a:srgbClr val="05066D"/>
                </a:solidFill>
                <a:latin typeface="Montserrat Bold"/>
              </a:rPr>
              <a:t>Projemizde belirttiğimiz gibi amacımız İzmir’de ikamet eden her bireye ulaşmaktır. Projenin başarı oranı ulaşabildiğimiz kitlenin büyüklüğüyle korele olacaktır.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726428" y="909545"/>
            <a:ext cx="16835143" cy="8467909"/>
          </a:xfrm>
          <a:custGeom>
            <a:avLst/>
            <a:gdLst/>
            <a:ahLst/>
            <a:cxnLst/>
            <a:rect l="l" t="t" r="r" b="b"/>
            <a:pathLst>
              <a:path w="16835143" h="8467909">
                <a:moveTo>
                  <a:pt x="0" y="0"/>
                </a:moveTo>
                <a:lnTo>
                  <a:pt x="16835144" y="0"/>
                </a:lnTo>
                <a:lnTo>
                  <a:pt x="16835144" y="8467910"/>
                </a:lnTo>
                <a:lnTo>
                  <a:pt x="0" y="8467910"/>
                </a:lnTo>
                <a:lnTo>
                  <a:pt x="0" y="0"/>
                </a:lnTo>
                <a:close/>
              </a:path>
            </a:pathLst>
          </a:custGeom>
          <a:blipFill>
            <a:blip r:embed="rId2"/>
            <a:stretch>
              <a:fillRect/>
            </a:stretch>
          </a:blipFill>
        </p:spPr>
      </p:sp>
      <p:sp>
        <p:nvSpPr>
          <p:cNvPr id="3" name="Freeform 3"/>
          <p:cNvSpPr/>
          <p:nvPr/>
        </p:nvSpPr>
        <p:spPr>
          <a:xfrm>
            <a:off x="6164163" y="719581"/>
            <a:ext cx="2979837" cy="2979837"/>
          </a:xfrm>
          <a:custGeom>
            <a:avLst/>
            <a:gdLst/>
            <a:ahLst/>
            <a:cxnLst/>
            <a:rect l="l" t="t" r="r" b="b"/>
            <a:pathLst>
              <a:path w="2979837" h="2979837">
                <a:moveTo>
                  <a:pt x="0" y="0"/>
                </a:moveTo>
                <a:lnTo>
                  <a:pt x="2979837" y="0"/>
                </a:lnTo>
                <a:lnTo>
                  <a:pt x="2979837" y="2979837"/>
                </a:lnTo>
                <a:lnTo>
                  <a:pt x="0" y="29798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144000" y="6397618"/>
            <a:ext cx="2979837" cy="2979837"/>
          </a:xfrm>
          <a:custGeom>
            <a:avLst/>
            <a:gdLst/>
            <a:ahLst/>
            <a:cxnLst/>
            <a:rect l="l" t="t" r="r" b="b"/>
            <a:pathLst>
              <a:path w="2979837" h="2979837">
                <a:moveTo>
                  <a:pt x="0" y="0"/>
                </a:moveTo>
                <a:lnTo>
                  <a:pt x="2979837" y="0"/>
                </a:lnTo>
                <a:lnTo>
                  <a:pt x="2979837" y="2979837"/>
                </a:lnTo>
                <a:lnTo>
                  <a:pt x="0" y="29798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1904400" y="6278463"/>
            <a:ext cx="2979837" cy="2979837"/>
          </a:xfrm>
          <a:custGeom>
            <a:avLst/>
            <a:gdLst/>
            <a:ahLst/>
            <a:cxnLst/>
            <a:rect l="l" t="t" r="r" b="b"/>
            <a:pathLst>
              <a:path w="2979837" h="2979837">
                <a:moveTo>
                  <a:pt x="0" y="0"/>
                </a:moveTo>
                <a:lnTo>
                  <a:pt x="2979837" y="0"/>
                </a:lnTo>
                <a:lnTo>
                  <a:pt x="2979837" y="2979837"/>
                </a:lnTo>
                <a:lnTo>
                  <a:pt x="0" y="29798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144000" y="3653582"/>
            <a:ext cx="2979837" cy="2979837"/>
          </a:xfrm>
          <a:custGeom>
            <a:avLst/>
            <a:gdLst/>
            <a:ahLst/>
            <a:cxnLst/>
            <a:rect l="l" t="t" r="r" b="b"/>
            <a:pathLst>
              <a:path w="2979837" h="2979837">
                <a:moveTo>
                  <a:pt x="0" y="0"/>
                </a:moveTo>
                <a:lnTo>
                  <a:pt x="2979837" y="0"/>
                </a:lnTo>
                <a:lnTo>
                  <a:pt x="2979837" y="2979836"/>
                </a:lnTo>
                <a:lnTo>
                  <a:pt x="0" y="2979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144000" y="719581"/>
            <a:ext cx="2979837" cy="2979837"/>
          </a:xfrm>
          <a:custGeom>
            <a:avLst/>
            <a:gdLst/>
            <a:ahLst/>
            <a:cxnLst/>
            <a:rect l="l" t="t" r="r" b="b"/>
            <a:pathLst>
              <a:path w="2979837" h="2979837">
                <a:moveTo>
                  <a:pt x="0" y="0"/>
                </a:moveTo>
                <a:lnTo>
                  <a:pt x="2979837" y="0"/>
                </a:lnTo>
                <a:lnTo>
                  <a:pt x="2979837" y="2979837"/>
                </a:lnTo>
                <a:lnTo>
                  <a:pt x="0" y="29798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385" t="-58433" r="-9465" b="-47483"/>
            </a:stretch>
          </a:blipFill>
        </p:spPr>
      </p:sp>
      <p:sp>
        <p:nvSpPr>
          <p:cNvPr id="3" name="Freeform 3"/>
          <p:cNvSpPr/>
          <p:nvPr/>
        </p:nvSpPr>
        <p:spPr>
          <a:xfrm>
            <a:off x="-2435023" y="7493109"/>
            <a:ext cx="5498019" cy="4480885"/>
          </a:xfrm>
          <a:custGeom>
            <a:avLst/>
            <a:gdLst/>
            <a:ahLst/>
            <a:cxnLst/>
            <a:rect l="l" t="t" r="r" b="b"/>
            <a:pathLst>
              <a:path w="5498019" h="4480885">
                <a:moveTo>
                  <a:pt x="0" y="0"/>
                </a:moveTo>
                <a:lnTo>
                  <a:pt x="5498018" y="0"/>
                </a:lnTo>
                <a:lnTo>
                  <a:pt x="5498018" y="4480885"/>
                </a:lnTo>
                <a:lnTo>
                  <a:pt x="0" y="4480885"/>
                </a:lnTo>
                <a:lnTo>
                  <a:pt x="0" y="0"/>
                </a:lnTo>
                <a:close/>
              </a:path>
            </a:pathLst>
          </a:custGeom>
          <a:blipFill>
            <a:blip r:embed="rId3"/>
            <a:stretch>
              <a:fillRect/>
            </a:stretch>
          </a:blipFill>
        </p:spPr>
      </p:sp>
      <p:sp>
        <p:nvSpPr>
          <p:cNvPr id="4" name="Freeform 4"/>
          <p:cNvSpPr/>
          <p:nvPr/>
        </p:nvSpPr>
        <p:spPr>
          <a:xfrm rot="8009335">
            <a:off x="12764065" y="7028922"/>
            <a:ext cx="2802635" cy="928373"/>
          </a:xfrm>
          <a:custGeom>
            <a:avLst/>
            <a:gdLst/>
            <a:ahLst/>
            <a:cxnLst/>
            <a:rect l="l" t="t" r="r" b="b"/>
            <a:pathLst>
              <a:path w="2802635" h="928373">
                <a:moveTo>
                  <a:pt x="0" y="0"/>
                </a:moveTo>
                <a:lnTo>
                  <a:pt x="2802635" y="0"/>
                </a:lnTo>
                <a:lnTo>
                  <a:pt x="2802635" y="928373"/>
                </a:lnTo>
                <a:lnTo>
                  <a:pt x="0" y="928373"/>
                </a:lnTo>
                <a:lnTo>
                  <a:pt x="0" y="0"/>
                </a:lnTo>
                <a:close/>
              </a:path>
            </a:pathLst>
          </a:custGeom>
          <a:blipFill>
            <a:blip r:embed="rId4"/>
            <a:stretch>
              <a:fillRect/>
            </a:stretch>
          </a:blipFill>
        </p:spPr>
      </p:sp>
      <p:sp>
        <p:nvSpPr>
          <p:cNvPr id="5" name="Freeform 5"/>
          <p:cNvSpPr/>
          <p:nvPr/>
        </p:nvSpPr>
        <p:spPr>
          <a:xfrm>
            <a:off x="4722660" y="469855"/>
            <a:ext cx="8842680" cy="9347289"/>
          </a:xfrm>
          <a:custGeom>
            <a:avLst/>
            <a:gdLst/>
            <a:ahLst/>
            <a:cxnLst/>
            <a:rect l="l" t="t" r="r" b="b"/>
            <a:pathLst>
              <a:path w="8842680" h="9347289">
                <a:moveTo>
                  <a:pt x="0" y="0"/>
                </a:moveTo>
                <a:lnTo>
                  <a:pt x="8842680" y="0"/>
                </a:lnTo>
                <a:lnTo>
                  <a:pt x="8842680" y="9347290"/>
                </a:lnTo>
                <a:lnTo>
                  <a:pt x="0" y="9347290"/>
                </a:lnTo>
                <a:lnTo>
                  <a:pt x="0" y="0"/>
                </a:lnTo>
                <a:close/>
              </a:path>
            </a:pathLst>
          </a:custGeom>
          <a:blipFill>
            <a:blip r:embed="rId5"/>
            <a:stretch>
              <a:fillRect/>
            </a:stretch>
          </a:blipFill>
        </p:spPr>
      </p:sp>
      <p:sp>
        <p:nvSpPr>
          <p:cNvPr id="6" name="Freeform 6"/>
          <p:cNvSpPr/>
          <p:nvPr/>
        </p:nvSpPr>
        <p:spPr>
          <a:xfrm>
            <a:off x="14971789" y="-1629316"/>
            <a:ext cx="5498019" cy="4480885"/>
          </a:xfrm>
          <a:custGeom>
            <a:avLst/>
            <a:gdLst/>
            <a:ahLst/>
            <a:cxnLst/>
            <a:rect l="l" t="t" r="r" b="b"/>
            <a:pathLst>
              <a:path w="5498019" h="4480885">
                <a:moveTo>
                  <a:pt x="0" y="0"/>
                </a:moveTo>
                <a:lnTo>
                  <a:pt x="5498019" y="0"/>
                </a:lnTo>
                <a:lnTo>
                  <a:pt x="5498019" y="4480885"/>
                </a:lnTo>
                <a:lnTo>
                  <a:pt x="0" y="4480885"/>
                </a:lnTo>
                <a:lnTo>
                  <a:pt x="0" y="0"/>
                </a:lnTo>
                <a:close/>
              </a:path>
            </a:pathLst>
          </a:custGeom>
          <a:blipFill>
            <a:blip r:embed="rId3"/>
            <a:stretch>
              <a:fillRect/>
            </a:stretch>
          </a:blipFill>
        </p:spPr>
      </p:sp>
      <p:sp>
        <p:nvSpPr>
          <p:cNvPr id="7" name="Freeform 7"/>
          <p:cNvSpPr/>
          <p:nvPr/>
        </p:nvSpPr>
        <p:spPr>
          <a:xfrm rot="-2368108">
            <a:off x="3038521" y="1668100"/>
            <a:ext cx="2802635" cy="928373"/>
          </a:xfrm>
          <a:custGeom>
            <a:avLst/>
            <a:gdLst/>
            <a:ahLst/>
            <a:cxnLst/>
            <a:rect l="l" t="t" r="r" b="b"/>
            <a:pathLst>
              <a:path w="2802635" h="928373">
                <a:moveTo>
                  <a:pt x="0" y="0"/>
                </a:moveTo>
                <a:lnTo>
                  <a:pt x="2802635" y="0"/>
                </a:lnTo>
                <a:lnTo>
                  <a:pt x="2802635" y="928373"/>
                </a:lnTo>
                <a:lnTo>
                  <a:pt x="0" y="928373"/>
                </a:lnTo>
                <a:lnTo>
                  <a:pt x="0" y="0"/>
                </a:lnTo>
                <a:close/>
              </a:path>
            </a:pathLst>
          </a:custGeom>
          <a:blipFill>
            <a:blip r:embed="rId4"/>
            <a:stretch>
              <a:fillRect/>
            </a:stretch>
          </a:blipFill>
        </p:spPr>
      </p:sp>
      <p:sp>
        <p:nvSpPr>
          <p:cNvPr id="8" name="TextBox 8"/>
          <p:cNvSpPr txBox="1"/>
          <p:nvPr/>
        </p:nvSpPr>
        <p:spPr>
          <a:xfrm>
            <a:off x="4246543" y="4265075"/>
            <a:ext cx="9794915" cy="1759399"/>
          </a:xfrm>
          <a:prstGeom prst="rect">
            <a:avLst/>
          </a:prstGeom>
        </p:spPr>
        <p:txBody>
          <a:bodyPr lIns="0" tIns="0" rIns="0" bIns="0" rtlCol="0" anchor="t">
            <a:spAutoFit/>
          </a:bodyPr>
          <a:lstStyle/>
          <a:p>
            <a:pPr algn="ctr">
              <a:lnSpc>
                <a:spcPts val="14115"/>
              </a:lnSpc>
              <a:spcBef>
                <a:spcPct val="0"/>
              </a:spcBef>
            </a:pPr>
            <a:r>
              <a:rPr lang="en-US" sz="10082">
                <a:solidFill>
                  <a:srgbClr val="FBFAF8"/>
                </a:solidFill>
                <a:latin typeface="Cocomat Pro Heavy"/>
              </a:rPr>
              <a:t>KISITLILIKLAR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grpSp>
        <p:nvGrpSpPr>
          <p:cNvPr id="2" name="Group 2"/>
          <p:cNvGrpSpPr/>
          <p:nvPr/>
        </p:nvGrpSpPr>
        <p:grpSpPr>
          <a:xfrm>
            <a:off x="1686732" y="3833713"/>
            <a:ext cx="2825807" cy="3058940"/>
            <a:chOff x="0" y="0"/>
            <a:chExt cx="812800" cy="879857"/>
          </a:xfrm>
        </p:grpSpPr>
        <p:sp>
          <p:nvSpPr>
            <p:cNvPr id="3" name="Freeform 3"/>
            <p:cNvSpPr/>
            <p:nvPr/>
          </p:nvSpPr>
          <p:spPr>
            <a:xfrm>
              <a:off x="0" y="0"/>
              <a:ext cx="812800" cy="879857"/>
            </a:xfrm>
            <a:custGeom>
              <a:avLst/>
              <a:gdLst/>
              <a:ahLst/>
              <a:cxnLst/>
              <a:rect l="l" t="t" r="r" b="b"/>
              <a:pathLst>
                <a:path w="812800" h="879857">
                  <a:moveTo>
                    <a:pt x="406400" y="0"/>
                  </a:moveTo>
                  <a:cubicBezTo>
                    <a:pt x="181951" y="0"/>
                    <a:pt x="0" y="196963"/>
                    <a:pt x="0" y="439929"/>
                  </a:cubicBezTo>
                  <a:cubicBezTo>
                    <a:pt x="0" y="682894"/>
                    <a:pt x="181951" y="879857"/>
                    <a:pt x="406400" y="879857"/>
                  </a:cubicBezTo>
                  <a:cubicBezTo>
                    <a:pt x="630849" y="879857"/>
                    <a:pt x="812800" y="682894"/>
                    <a:pt x="812800" y="439929"/>
                  </a:cubicBezTo>
                  <a:cubicBezTo>
                    <a:pt x="812800" y="196963"/>
                    <a:pt x="630849" y="0"/>
                    <a:pt x="406400" y="0"/>
                  </a:cubicBezTo>
                  <a:close/>
                </a:path>
              </a:pathLst>
            </a:custGeom>
            <a:solidFill>
              <a:srgbClr val="B0C5FF"/>
            </a:solidFill>
            <a:ln cap="sq">
              <a:noFill/>
              <a:prstDash val="solid"/>
              <a:miter/>
            </a:ln>
          </p:spPr>
        </p:sp>
        <p:sp>
          <p:nvSpPr>
            <p:cNvPr id="4" name="TextBox 4"/>
            <p:cNvSpPr txBox="1"/>
            <p:nvPr/>
          </p:nvSpPr>
          <p:spPr>
            <a:xfrm>
              <a:off x="76200" y="-108013"/>
              <a:ext cx="660400" cy="905384"/>
            </a:xfrm>
            <a:prstGeom prst="rect">
              <a:avLst/>
            </a:prstGeom>
          </p:spPr>
          <p:txBody>
            <a:bodyPr lIns="50800" tIns="50800" rIns="50800" bIns="50800" rtlCol="0" anchor="ctr"/>
            <a:lstStyle/>
            <a:p>
              <a:pPr algn="ctr">
                <a:lnSpc>
                  <a:spcPts val="13999"/>
                </a:lnSpc>
              </a:pPr>
              <a:r>
                <a:rPr lang="en-US" sz="9999">
                  <a:solidFill>
                    <a:srgbClr val="05066D"/>
                  </a:solidFill>
                  <a:latin typeface="Oswald"/>
                </a:rPr>
                <a:t>1</a:t>
              </a:r>
            </a:p>
          </p:txBody>
        </p:sp>
      </p:grpSp>
      <p:sp>
        <p:nvSpPr>
          <p:cNvPr id="5" name="Freeform 5"/>
          <p:cNvSpPr/>
          <p:nvPr/>
        </p:nvSpPr>
        <p:spPr>
          <a:xfrm>
            <a:off x="-2973818" y="-6635355"/>
            <a:ext cx="28212405" cy="8874084"/>
          </a:xfrm>
          <a:custGeom>
            <a:avLst/>
            <a:gdLst/>
            <a:ahLst/>
            <a:cxnLst/>
            <a:rect l="l" t="t" r="r" b="b"/>
            <a:pathLst>
              <a:path w="28212405" h="8874084">
                <a:moveTo>
                  <a:pt x="0" y="0"/>
                </a:moveTo>
                <a:lnTo>
                  <a:pt x="28212405" y="0"/>
                </a:lnTo>
                <a:lnTo>
                  <a:pt x="28212405" y="8874083"/>
                </a:lnTo>
                <a:lnTo>
                  <a:pt x="0" y="8874083"/>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686732" y="2256969"/>
            <a:ext cx="14916747" cy="1220474"/>
          </a:xfrm>
          <a:prstGeom prst="rect">
            <a:avLst/>
          </a:prstGeom>
        </p:spPr>
        <p:txBody>
          <a:bodyPr lIns="0" tIns="0" rIns="0" bIns="0" rtlCol="0" anchor="t">
            <a:spAutoFit/>
          </a:bodyPr>
          <a:lstStyle/>
          <a:p>
            <a:pPr marL="0" lvl="0" indent="0" algn="ctr">
              <a:lnSpc>
                <a:spcPts val="9796"/>
              </a:lnSpc>
              <a:spcBef>
                <a:spcPct val="0"/>
              </a:spcBef>
            </a:pPr>
            <a:r>
              <a:rPr lang="en-US" sz="6997">
                <a:solidFill>
                  <a:srgbClr val="05066D"/>
                </a:solidFill>
                <a:latin typeface="Cocomat Pro Heavy"/>
              </a:rPr>
              <a:t>SUNUM PLANI</a:t>
            </a:r>
          </a:p>
        </p:txBody>
      </p:sp>
      <p:grpSp>
        <p:nvGrpSpPr>
          <p:cNvPr id="7" name="Group 7"/>
          <p:cNvGrpSpPr/>
          <p:nvPr/>
        </p:nvGrpSpPr>
        <p:grpSpPr>
          <a:xfrm>
            <a:off x="1946519" y="7381895"/>
            <a:ext cx="2835332" cy="834388"/>
            <a:chOff x="0" y="0"/>
            <a:chExt cx="405781" cy="119414"/>
          </a:xfrm>
        </p:grpSpPr>
        <p:sp>
          <p:nvSpPr>
            <p:cNvPr id="8" name="Freeform 8"/>
            <p:cNvSpPr/>
            <p:nvPr/>
          </p:nvSpPr>
          <p:spPr>
            <a:xfrm>
              <a:off x="0" y="0"/>
              <a:ext cx="405781" cy="119414"/>
            </a:xfrm>
            <a:custGeom>
              <a:avLst/>
              <a:gdLst/>
              <a:ahLst/>
              <a:cxnLst/>
              <a:rect l="l" t="t" r="r" b="b"/>
              <a:pathLst>
                <a:path w="405781" h="119414">
                  <a:moveTo>
                    <a:pt x="46419" y="0"/>
                  </a:moveTo>
                  <a:lnTo>
                    <a:pt x="359362" y="0"/>
                  </a:lnTo>
                  <a:cubicBezTo>
                    <a:pt x="384999" y="0"/>
                    <a:pt x="405781" y="20782"/>
                    <a:pt x="405781" y="46419"/>
                  </a:cubicBezTo>
                  <a:lnTo>
                    <a:pt x="405781" y="72995"/>
                  </a:lnTo>
                  <a:cubicBezTo>
                    <a:pt x="405781" y="98632"/>
                    <a:pt x="384999" y="119414"/>
                    <a:pt x="359362" y="119414"/>
                  </a:cubicBezTo>
                  <a:lnTo>
                    <a:pt x="46419" y="119414"/>
                  </a:lnTo>
                  <a:cubicBezTo>
                    <a:pt x="20782" y="119414"/>
                    <a:pt x="0" y="98632"/>
                    <a:pt x="0" y="72995"/>
                  </a:cubicBezTo>
                  <a:lnTo>
                    <a:pt x="0" y="46419"/>
                  </a:lnTo>
                  <a:cubicBezTo>
                    <a:pt x="0" y="20782"/>
                    <a:pt x="20782" y="0"/>
                    <a:pt x="46419" y="0"/>
                  </a:cubicBezTo>
                  <a:close/>
                </a:path>
              </a:pathLst>
            </a:custGeom>
            <a:solidFill>
              <a:srgbClr val="B0C5FF"/>
            </a:solidFill>
            <a:ln cap="sq">
              <a:noFill/>
              <a:prstDash val="solid"/>
              <a:miter/>
            </a:ln>
          </p:spPr>
        </p:sp>
        <p:sp>
          <p:nvSpPr>
            <p:cNvPr id="9" name="TextBox 9"/>
            <p:cNvSpPr txBox="1"/>
            <p:nvPr/>
          </p:nvSpPr>
          <p:spPr>
            <a:xfrm>
              <a:off x="0" y="-47625"/>
              <a:ext cx="405781" cy="167039"/>
            </a:xfrm>
            <a:prstGeom prst="rect">
              <a:avLst/>
            </a:prstGeom>
          </p:spPr>
          <p:txBody>
            <a:bodyPr lIns="50800" tIns="50800" rIns="50800" bIns="50800" rtlCol="0" anchor="ctr"/>
            <a:lstStyle/>
            <a:p>
              <a:pPr algn="ctr">
                <a:lnSpc>
                  <a:spcPts val="3716"/>
                </a:lnSpc>
              </a:pPr>
              <a:r>
                <a:rPr lang="en-US" sz="2693" spc="263">
                  <a:solidFill>
                    <a:srgbClr val="FBFAF8"/>
                  </a:solidFill>
                  <a:latin typeface="Montserrat Medium"/>
                </a:rPr>
                <a:t>SOY TANIMI</a:t>
              </a:r>
            </a:p>
          </p:txBody>
        </p:sp>
      </p:grpSp>
      <p:grpSp>
        <p:nvGrpSpPr>
          <p:cNvPr id="10" name="Group 10"/>
          <p:cNvGrpSpPr/>
          <p:nvPr/>
        </p:nvGrpSpPr>
        <p:grpSpPr>
          <a:xfrm>
            <a:off x="4953301" y="7171144"/>
            <a:ext cx="2825807" cy="1077715"/>
            <a:chOff x="0" y="0"/>
            <a:chExt cx="404418" cy="154238"/>
          </a:xfrm>
        </p:grpSpPr>
        <p:sp>
          <p:nvSpPr>
            <p:cNvPr id="11" name="Freeform 11"/>
            <p:cNvSpPr/>
            <p:nvPr/>
          </p:nvSpPr>
          <p:spPr>
            <a:xfrm>
              <a:off x="0" y="0"/>
              <a:ext cx="404418" cy="154238"/>
            </a:xfrm>
            <a:custGeom>
              <a:avLst/>
              <a:gdLst/>
              <a:ahLst/>
              <a:cxnLst/>
              <a:rect l="l" t="t" r="r" b="b"/>
              <a:pathLst>
                <a:path w="404418" h="154238">
                  <a:moveTo>
                    <a:pt x="46575" y="0"/>
                  </a:moveTo>
                  <a:lnTo>
                    <a:pt x="357843" y="0"/>
                  </a:lnTo>
                  <a:cubicBezTo>
                    <a:pt x="383566" y="0"/>
                    <a:pt x="404418" y="20852"/>
                    <a:pt x="404418" y="46575"/>
                  </a:cubicBezTo>
                  <a:lnTo>
                    <a:pt x="404418" y="107663"/>
                  </a:lnTo>
                  <a:cubicBezTo>
                    <a:pt x="404418" y="133386"/>
                    <a:pt x="383566" y="154238"/>
                    <a:pt x="357843" y="154238"/>
                  </a:cubicBezTo>
                  <a:lnTo>
                    <a:pt x="46575" y="154238"/>
                  </a:lnTo>
                  <a:cubicBezTo>
                    <a:pt x="34223" y="154238"/>
                    <a:pt x="22376" y="149331"/>
                    <a:pt x="13642" y="140597"/>
                  </a:cubicBezTo>
                  <a:cubicBezTo>
                    <a:pt x="4907" y="131862"/>
                    <a:pt x="0" y="120016"/>
                    <a:pt x="0" y="107663"/>
                  </a:cubicBezTo>
                  <a:lnTo>
                    <a:pt x="0" y="46575"/>
                  </a:lnTo>
                  <a:cubicBezTo>
                    <a:pt x="0" y="20852"/>
                    <a:pt x="20852" y="0"/>
                    <a:pt x="46575" y="0"/>
                  </a:cubicBezTo>
                  <a:close/>
                </a:path>
              </a:pathLst>
            </a:custGeom>
            <a:solidFill>
              <a:srgbClr val="B0C5FF"/>
            </a:solidFill>
            <a:ln cap="sq">
              <a:noFill/>
              <a:prstDash val="solid"/>
              <a:miter/>
            </a:ln>
          </p:spPr>
        </p:sp>
        <p:sp>
          <p:nvSpPr>
            <p:cNvPr id="12" name="TextBox 12"/>
            <p:cNvSpPr txBox="1"/>
            <p:nvPr/>
          </p:nvSpPr>
          <p:spPr>
            <a:xfrm>
              <a:off x="0" y="-47625"/>
              <a:ext cx="404418" cy="201863"/>
            </a:xfrm>
            <a:prstGeom prst="rect">
              <a:avLst/>
            </a:prstGeom>
          </p:spPr>
          <p:txBody>
            <a:bodyPr lIns="50800" tIns="50800" rIns="50800" bIns="50800" rtlCol="0" anchor="ctr"/>
            <a:lstStyle/>
            <a:p>
              <a:pPr algn="ctr">
                <a:lnSpc>
                  <a:spcPts val="3716"/>
                </a:lnSpc>
              </a:pPr>
              <a:r>
                <a:rPr lang="en-US" sz="2693" spc="263">
                  <a:solidFill>
                    <a:srgbClr val="FBFAF8"/>
                  </a:solidFill>
                  <a:latin typeface="Montserrat Medium"/>
                </a:rPr>
                <a:t>SORUNUN TESPİTİ</a:t>
              </a:r>
            </a:p>
          </p:txBody>
        </p:sp>
      </p:grpSp>
      <p:grpSp>
        <p:nvGrpSpPr>
          <p:cNvPr id="13" name="Group 13"/>
          <p:cNvGrpSpPr/>
          <p:nvPr/>
        </p:nvGrpSpPr>
        <p:grpSpPr>
          <a:xfrm>
            <a:off x="7951676" y="7146872"/>
            <a:ext cx="2825807" cy="1077715"/>
            <a:chOff x="0" y="0"/>
            <a:chExt cx="404418" cy="154238"/>
          </a:xfrm>
        </p:grpSpPr>
        <p:sp>
          <p:nvSpPr>
            <p:cNvPr id="14" name="Freeform 14"/>
            <p:cNvSpPr/>
            <p:nvPr/>
          </p:nvSpPr>
          <p:spPr>
            <a:xfrm>
              <a:off x="0" y="0"/>
              <a:ext cx="404418" cy="154238"/>
            </a:xfrm>
            <a:custGeom>
              <a:avLst/>
              <a:gdLst/>
              <a:ahLst/>
              <a:cxnLst/>
              <a:rect l="l" t="t" r="r" b="b"/>
              <a:pathLst>
                <a:path w="404418" h="154238">
                  <a:moveTo>
                    <a:pt x="46575" y="0"/>
                  </a:moveTo>
                  <a:lnTo>
                    <a:pt x="357843" y="0"/>
                  </a:lnTo>
                  <a:cubicBezTo>
                    <a:pt x="383566" y="0"/>
                    <a:pt x="404418" y="20852"/>
                    <a:pt x="404418" y="46575"/>
                  </a:cubicBezTo>
                  <a:lnTo>
                    <a:pt x="404418" y="107663"/>
                  </a:lnTo>
                  <a:cubicBezTo>
                    <a:pt x="404418" y="133386"/>
                    <a:pt x="383566" y="154238"/>
                    <a:pt x="357843" y="154238"/>
                  </a:cubicBezTo>
                  <a:lnTo>
                    <a:pt x="46575" y="154238"/>
                  </a:lnTo>
                  <a:cubicBezTo>
                    <a:pt x="34223" y="154238"/>
                    <a:pt x="22376" y="149331"/>
                    <a:pt x="13642" y="140597"/>
                  </a:cubicBezTo>
                  <a:cubicBezTo>
                    <a:pt x="4907" y="131862"/>
                    <a:pt x="0" y="120016"/>
                    <a:pt x="0" y="107663"/>
                  </a:cubicBezTo>
                  <a:lnTo>
                    <a:pt x="0" y="46575"/>
                  </a:lnTo>
                  <a:cubicBezTo>
                    <a:pt x="0" y="20852"/>
                    <a:pt x="20852" y="0"/>
                    <a:pt x="46575" y="0"/>
                  </a:cubicBezTo>
                  <a:close/>
                </a:path>
              </a:pathLst>
            </a:custGeom>
            <a:solidFill>
              <a:srgbClr val="B0C5FF"/>
            </a:solidFill>
            <a:ln cap="sq">
              <a:noFill/>
              <a:prstDash val="solid"/>
              <a:miter/>
            </a:ln>
          </p:spPr>
        </p:sp>
        <p:sp>
          <p:nvSpPr>
            <p:cNvPr id="15" name="TextBox 15"/>
            <p:cNvSpPr txBox="1"/>
            <p:nvPr/>
          </p:nvSpPr>
          <p:spPr>
            <a:xfrm>
              <a:off x="0" y="-47625"/>
              <a:ext cx="404418" cy="201863"/>
            </a:xfrm>
            <a:prstGeom prst="rect">
              <a:avLst/>
            </a:prstGeom>
          </p:spPr>
          <p:txBody>
            <a:bodyPr lIns="50800" tIns="50800" rIns="50800" bIns="50800" rtlCol="0" anchor="ctr"/>
            <a:lstStyle/>
            <a:p>
              <a:pPr algn="ctr">
                <a:lnSpc>
                  <a:spcPts val="3716"/>
                </a:lnSpc>
              </a:pPr>
              <a:r>
                <a:rPr lang="en-US" sz="2693" spc="263">
                  <a:solidFill>
                    <a:srgbClr val="FBFAF8"/>
                  </a:solidFill>
                  <a:latin typeface="Montserrat Medium"/>
                </a:rPr>
                <a:t>ÇÖZÜM ÖNERİLERİ</a:t>
              </a:r>
            </a:p>
          </p:txBody>
        </p:sp>
      </p:grpSp>
      <p:grpSp>
        <p:nvGrpSpPr>
          <p:cNvPr id="16" name="Group 16"/>
          <p:cNvGrpSpPr/>
          <p:nvPr/>
        </p:nvGrpSpPr>
        <p:grpSpPr>
          <a:xfrm>
            <a:off x="10958458" y="7146872"/>
            <a:ext cx="2825807" cy="1077715"/>
            <a:chOff x="0" y="0"/>
            <a:chExt cx="404418" cy="154238"/>
          </a:xfrm>
        </p:grpSpPr>
        <p:sp>
          <p:nvSpPr>
            <p:cNvPr id="17" name="Freeform 17"/>
            <p:cNvSpPr/>
            <p:nvPr/>
          </p:nvSpPr>
          <p:spPr>
            <a:xfrm>
              <a:off x="0" y="0"/>
              <a:ext cx="404418" cy="154238"/>
            </a:xfrm>
            <a:custGeom>
              <a:avLst/>
              <a:gdLst/>
              <a:ahLst/>
              <a:cxnLst/>
              <a:rect l="l" t="t" r="r" b="b"/>
              <a:pathLst>
                <a:path w="404418" h="154238">
                  <a:moveTo>
                    <a:pt x="46575" y="0"/>
                  </a:moveTo>
                  <a:lnTo>
                    <a:pt x="357843" y="0"/>
                  </a:lnTo>
                  <a:cubicBezTo>
                    <a:pt x="383566" y="0"/>
                    <a:pt x="404418" y="20852"/>
                    <a:pt x="404418" y="46575"/>
                  </a:cubicBezTo>
                  <a:lnTo>
                    <a:pt x="404418" y="107663"/>
                  </a:lnTo>
                  <a:cubicBezTo>
                    <a:pt x="404418" y="133386"/>
                    <a:pt x="383566" y="154238"/>
                    <a:pt x="357843" y="154238"/>
                  </a:cubicBezTo>
                  <a:lnTo>
                    <a:pt x="46575" y="154238"/>
                  </a:lnTo>
                  <a:cubicBezTo>
                    <a:pt x="34223" y="154238"/>
                    <a:pt x="22376" y="149331"/>
                    <a:pt x="13642" y="140597"/>
                  </a:cubicBezTo>
                  <a:cubicBezTo>
                    <a:pt x="4907" y="131862"/>
                    <a:pt x="0" y="120016"/>
                    <a:pt x="0" y="107663"/>
                  </a:cubicBezTo>
                  <a:lnTo>
                    <a:pt x="0" y="46575"/>
                  </a:lnTo>
                  <a:cubicBezTo>
                    <a:pt x="0" y="20852"/>
                    <a:pt x="20852" y="0"/>
                    <a:pt x="46575" y="0"/>
                  </a:cubicBezTo>
                  <a:close/>
                </a:path>
              </a:pathLst>
            </a:custGeom>
            <a:solidFill>
              <a:srgbClr val="B0C5FF"/>
            </a:solidFill>
            <a:ln cap="sq">
              <a:noFill/>
              <a:prstDash val="solid"/>
              <a:miter/>
            </a:ln>
          </p:spPr>
        </p:sp>
        <p:sp>
          <p:nvSpPr>
            <p:cNvPr id="18" name="TextBox 18"/>
            <p:cNvSpPr txBox="1"/>
            <p:nvPr/>
          </p:nvSpPr>
          <p:spPr>
            <a:xfrm>
              <a:off x="0" y="-38100"/>
              <a:ext cx="404418" cy="192338"/>
            </a:xfrm>
            <a:prstGeom prst="rect">
              <a:avLst/>
            </a:prstGeom>
          </p:spPr>
          <p:txBody>
            <a:bodyPr lIns="50800" tIns="50800" rIns="50800" bIns="50800" rtlCol="0" anchor="ctr"/>
            <a:lstStyle/>
            <a:p>
              <a:pPr algn="ctr">
                <a:lnSpc>
                  <a:spcPts val="3440"/>
                </a:lnSpc>
              </a:pPr>
              <a:r>
                <a:rPr lang="en-US" sz="2493" spc="244">
                  <a:solidFill>
                    <a:srgbClr val="FBFAF8"/>
                  </a:solidFill>
                  <a:latin typeface="Montserrat Medium"/>
                </a:rPr>
                <a:t>KISITLILIKLAR</a:t>
              </a:r>
            </a:p>
          </p:txBody>
        </p:sp>
      </p:grpSp>
      <p:grpSp>
        <p:nvGrpSpPr>
          <p:cNvPr id="19" name="Group 19"/>
          <p:cNvGrpSpPr/>
          <p:nvPr/>
        </p:nvGrpSpPr>
        <p:grpSpPr>
          <a:xfrm>
            <a:off x="4689310" y="3857640"/>
            <a:ext cx="2825807" cy="3058940"/>
            <a:chOff x="0" y="0"/>
            <a:chExt cx="812800" cy="879857"/>
          </a:xfrm>
        </p:grpSpPr>
        <p:sp>
          <p:nvSpPr>
            <p:cNvPr id="20" name="Freeform 20"/>
            <p:cNvSpPr/>
            <p:nvPr/>
          </p:nvSpPr>
          <p:spPr>
            <a:xfrm>
              <a:off x="0" y="0"/>
              <a:ext cx="812800" cy="879857"/>
            </a:xfrm>
            <a:custGeom>
              <a:avLst/>
              <a:gdLst/>
              <a:ahLst/>
              <a:cxnLst/>
              <a:rect l="l" t="t" r="r" b="b"/>
              <a:pathLst>
                <a:path w="812800" h="879857">
                  <a:moveTo>
                    <a:pt x="406400" y="0"/>
                  </a:moveTo>
                  <a:cubicBezTo>
                    <a:pt x="181951" y="0"/>
                    <a:pt x="0" y="196963"/>
                    <a:pt x="0" y="439929"/>
                  </a:cubicBezTo>
                  <a:cubicBezTo>
                    <a:pt x="0" y="682894"/>
                    <a:pt x="181951" y="879857"/>
                    <a:pt x="406400" y="879857"/>
                  </a:cubicBezTo>
                  <a:cubicBezTo>
                    <a:pt x="630849" y="879857"/>
                    <a:pt x="812800" y="682894"/>
                    <a:pt x="812800" y="439929"/>
                  </a:cubicBezTo>
                  <a:cubicBezTo>
                    <a:pt x="812800" y="196963"/>
                    <a:pt x="630849" y="0"/>
                    <a:pt x="406400" y="0"/>
                  </a:cubicBezTo>
                  <a:close/>
                </a:path>
              </a:pathLst>
            </a:custGeom>
            <a:solidFill>
              <a:srgbClr val="B0C5FF"/>
            </a:solidFill>
            <a:ln cap="sq">
              <a:noFill/>
              <a:prstDash val="solid"/>
              <a:miter/>
            </a:ln>
          </p:spPr>
        </p:sp>
        <p:sp>
          <p:nvSpPr>
            <p:cNvPr id="21" name="TextBox 21"/>
            <p:cNvSpPr txBox="1"/>
            <p:nvPr/>
          </p:nvSpPr>
          <p:spPr>
            <a:xfrm>
              <a:off x="76200" y="-108013"/>
              <a:ext cx="660400" cy="905384"/>
            </a:xfrm>
            <a:prstGeom prst="rect">
              <a:avLst/>
            </a:prstGeom>
          </p:spPr>
          <p:txBody>
            <a:bodyPr lIns="50800" tIns="50800" rIns="50800" bIns="50800" rtlCol="0" anchor="ctr"/>
            <a:lstStyle/>
            <a:p>
              <a:pPr algn="ctr">
                <a:lnSpc>
                  <a:spcPts val="13999"/>
                </a:lnSpc>
              </a:pPr>
              <a:r>
                <a:rPr lang="en-US" sz="9999">
                  <a:solidFill>
                    <a:srgbClr val="05066D"/>
                  </a:solidFill>
                  <a:latin typeface="Oswald"/>
                </a:rPr>
                <a:t>2</a:t>
              </a:r>
            </a:p>
          </p:txBody>
        </p:sp>
      </p:grpSp>
      <p:grpSp>
        <p:nvGrpSpPr>
          <p:cNvPr id="22" name="Group 22"/>
          <p:cNvGrpSpPr/>
          <p:nvPr/>
        </p:nvGrpSpPr>
        <p:grpSpPr>
          <a:xfrm>
            <a:off x="7691889" y="3857640"/>
            <a:ext cx="2825807" cy="3058940"/>
            <a:chOff x="0" y="0"/>
            <a:chExt cx="812800" cy="879857"/>
          </a:xfrm>
        </p:grpSpPr>
        <p:sp>
          <p:nvSpPr>
            <p:cNvPr id="23" name="Freeform 23"/>
            <p:cNvSpPr/>
            <p:nvPr/>
          </p:nvSpPr>
          <p:spPr>
            <a:xfrm>
              <a:off x="0" y="0"/>
              <a:ext cx="812800" cy="879857"/>
            </a:xfrm>
            <a:custGeom>
              <a:avLst/>
              <a:gdLst/>
              <a:ahLst/>
              <a:cxnLst/>
              <a:rect l="l" t="t" r="r" b="b"/>
              <a:pathLst>
                <a:path w="812800" h="879857">
                  <a:moveTo>
                    <a:pt x="406400" y="0"/>
                  </a:moveTo>
                  <a:cubicBezTo>
                    <a:pt x="181951" y="0"/>
                    <a:pt x="0" y="196963"/>
                    <a:pt x="0" y="439929"/>
                  </a:cubicBezTo>
                  <a:cubicBezTo>
                    <a:pt x="0" y="682894"/>
                    <a:pt x="181951" y="879857"/>
                    <a:pt x="406400" y="879857"/>
                  </a:cubicBezTo>
                  <a:cubicBezTo>
                    <a:pt x="630849" y="879857"/>
                    <a:pt x="812800" y="682894"/>
                    <a:pt x="812800" y="439929"/>
                  </a:cubicBezTo>
                  <a:cubicBezTo>
                    <a:pt x="812800" y="196963"/>
                    <a:pt x="630849" y="0"/>
                    <a:pt x="406400" y="0"/>
                  </a:cubicBezTo>
                  <a:close/>
                </a:path>
              </a:pathLst>
            </a:custGeom>
            <a:solidFill>
              <a:srgbClr val="B0C5FF"/>
            </a:solidFill>
            <a:ln cap="sq">
              <a:noFill/>
              <a:prstDash val="solid"/>
              <a:miter/>
            </a:ln>
          </p:spPr>
        </p:sp>
        <p:sp>
          <p:nvSpPr>
            <p:cNvPr id="24" name="TextBox 24"/>
            <p:cNvSpPr txBox="1"/>
            <p:nvPr/>
          </p:nvSpPr>
          <p:spPr>
            <a:xfrm>
              <a:off x="76200" y="-108013"/>
              <a:ext cx="660400" cy="905384"/>
            </a:xfrm>
            <a:prstGeom prst="rect">
              <a:avLst/>
            </a:prstGeom>
          </p:spPr>
          <p:txBody>
            <a:bodyPr lIns="50800" tIns="50800" rIns="50800" bIns="50800" rtlCol="0" anchor="ctr"/>
            <a:lstStyle/>
            <a:p>
              <a:pPr algn="ctr">
                <a:lnSpc>
                  <a:spcPts val="13999"/>
                </a:lnSpc>
              </a:pPr>
              <a:r>
                <a:rPr lang="en-US" sz="9999">
                  <a:solidFill>
                    <a:srgbClr val="05066D"/>
                  </a:solidFill>
                  <a:latin typeface="Oswald"/>
                </a:rPr>
                <a:t>3</a:t>
              </a:r>
            </a:p>
          </p:txBody>
        </p:sp>
      </p:grpSp>
      <p:grpSp>
        <p:nvGrpSpPr>
          <p:cNvPr id="25" name="Group 25"/>
          <p:cNvGrpSpPr/>
          <p:nvPr/>
        </p:nvGrpSpPr>
        <p:grpSpPr>
          <a:xfrm>
            <a:off x="13697046" y="3950279"/>
            <a:ext cx="2825807" cy="3058940"/>
            <a:chOff x="0" y="0"/>
            <a:chExt cx="812800" cy="879857"/>
          </a:xfrm>
        </p:grpSpPr>
        <p:sp>
          <p:nvSpPr>
            <p:cNvPr id="26" name="Freeform 26"/>
            <p:cNvSpPr/>
            <p:nvPr/>
          </p:nvSpPr>
          <p:spPr>
            <a:xfrm>
              <a:off x="0" y="0"/>
              <a:ext cx="812800" cy="879857"/>
            </a:xfrm>
            <a:custGeom>
              <a:avLst/>
              <a:gdLst/>
              <a:ahLst/>
              <a:cxnLst/>
              <a:rect l="l" t="t" r="r" b="b"/>
              <a:pathLst>
                <a:path w="812800" h="879857">
                  <a:moveTo>
                    <a:pt x="406400" y="0"/>
                  </a:moveTo>
                  <a:cubicBezTo>
                    <a:pt x="181951" y="0"/>
                    <a:pt x="0" y="196963"/>
                    <a:pt x="0" y="439929"/>
                  </a:cubicBezTo>
                  <a:cubicBezTo>
                    <a:pt x="0" y="682894"/>
                    <a:pt x="181951" y="879857"/>
                    <a:pt x="406400" y="879857"/>
                  </a:cubicBezTo>
                  <a:cubicBezTo>
                    <a:pt x="630849" y="879857"/>
                    <a:pt x="812800" y="682894"/>
                    <a:pt x="812800" y="439929"/>
                  </a:cubicBezTo>
                  <a:cubicBezTo>
                    <a:pt x="812800" y="196963"/>
                    <a:pt x="630849" y="0"/>
                    <a:pt x="406400" y="0"/>
                  </a:cubicBezTo>
                  <a:close/>
                </a:path>
              </a:pathLst>
            </a:custGeom>
            <a:solidFill>
              <a:srgbClr val="B0C5FF"/>
            </a:solidFill>
            <a:ln cap="sq">
              <a:noFill/>
              <a:prstDash val="solid"/>
              <a:miter/>
            </a:ln>
          </p:spPr>
        </p:sp>
        <p:sp>
          <p:nvSpPr>
            <p:cNvPr id="27" name="TextBox 27"/>
            <p:cNvSpPr txBox="1"/>
            <p:nvPr/>
          </p:nvSpPr>
          <p:spPr>
            <a:xfrm>
              <a:off x="76200" y="-108013"/>
              <a:ext cx="660400" cy="905384"/>
            </a:xfrm>
            <a:prstGeom prst="rect">
              <a:avLst/>
            </a:prstGeom>
          </p:spPr>
          <p:txBody>
            <a:bodyPr lIns="50800" tIns="50800" rIns="50800" bIns="50800" rtlCol="0" anchor="ctr"/>
            <a:lstStyle/>
            <a:p>
              <a:pPr algn="ctr">
                <a:lnSpc>
                  <a:spcPts val="13999"/>
                </a:lnSpc>
              </a:pPr>
              <a:r>
                <a:rPr lang="en-US" sz="9999">
                  <a:solidFill>
                    <a:srgbClr val="05066D"/>
                  </a:solidFill>
                  <a:latin typeface="Oswald"/>
                </a:rPr>
                <a:t>5</a:t>
              </a:r>
            </a:p>
          </p:txBody>
        </p:sp>
      </p:grpSp>
      <p:grpSp>
        <p:nvGrpSpPr>
          <p:cNvPr id="28" name="Group 28"/>
          <p:cNvGrpSpPr/>
          <p:nvPr/>
        </p:nvGrpSpPr>
        <p:grpSpPr>
          <a:xfrm>
            <a:off x="10694467" y="3950279"/>
            <a:ext cx="2825807" cy="3058940"/>
            <a:chOff x="0" y="0"/>
            <a:chExt cx="812800" cy="879857"/>
          </a:xfrm>
        </p:grpSpPr>
        <p:sp>
          <p:nvSpPr>
            <p:cNvPr id="29" name="Freeform 29"/>
            <p:cNvSpPr/>
            <p:nvPr/>
          </p:nvSpPr>
          <p:spPr>
            <a:xfrm>
              <a:off x="0" y="0"/>
              <a:ext cx="812800" cy="879857"/>
            </a:xfrm>
            <a:custGeom>
              <a:avLst/>
              <a:gdLst/>
              <a:ahLst/>
              <a:cxnLst/>
              <a:rect l="l" t="t" r="r" b="b"/>
              <a:pathLst>
                <a:path w="812800" h="879857">
                  <a:moveTo>
                    <a:pt x="406400" y="0"/>
                  </a:moveTo>
                  <a:cubicBezTo>
                    <a:pt x="181951" y="0"/>
                    <a:pt x="0" y="196963"/>
                    <a:pt x="0" y="439929"/>
                  </a:cubicBezTo>
                  <a:cubicBezTo>
                    <a:pt x="0" y="682894"/>
                    <a:pt x="181951" y="879857"/>
                    <a:pt x="406400" y="879857"/>
                  </a:cubicBezTo>
                  <a:cubicBezTo>
                    <a:pt x="630849" y="879857"/>
                    <a:pt x="812800" y="682894"/>
                    <a:pt x="812800" y="439929"/>
                  </a:cubicBezTo>
                  <a:cubicBezTo>
                    <a:pt x="812800" y="196963"/>
                    <a:pt x="630849" y="0"/>
                    <a:pt x="406400" y="0"/>
                  </a:cubicBezTo>
                  <a:close/>
                </a:path>
              </a:pathLst>
            </a:custGeom>
            <a:solidFill>
              <a:srgbClr val="B0C5FF"/>
            </a:solidFill>
            <a:ln cap="sq">
              <a:noFill/>
              <a:prstDash val="solid"/>
              <a:miter/>
            </a:ln>
          </p:spPr>
        </p:sp>
        <p:sp>
          <p:nvSpPr>
            <p:cNvPr id="30" name="TextBox 30"/>
            <p:cNvSpPr txBox="1"/>
            <p:nvPr/>
          </p:nvSpPr>
          <p:spPr>
            <a:xfrm>
              <a:off x="76200" y="-108013"/>
              <a:ext cx="660400" cy="905384"/>
            </a:xfrm>
            <a:prstGeom prst="rect">
              <a:avLst/>
            </a:prstGeom>
          </p:spPr>
          <p:txBody>
            <a:bodyPr lIns="50800" tIns="50800" rIns="50800" bIns="50800" rtlCol="0" anchor="ctr"/>
            <a:lstStyle/>
            <a:p>
              <a:pPr algn="ctr">
                <a:lnSpc>
                  <a:spcPts val="13999"/>
                </a:lnSpc>
              </a:pPr>
              <a:r>
                <a:rPr lang="en-US" sz="9999">
                  <a:solidFill>
                    <a:srgbClr val="05066D"/>
                  </a:solidFill>
                  <a:latin typeface="Oswald"/>
                </a:rPr>
                <a:t>4</a:t>
              </a:r>
            </a:p>
          </p:txBody>
        </p:sp>
      </p:grpSp>
      <p:grpSp>
        <p:nvGrpSpPr>
          <p:cNvPr id="31" name="Group 31"/>
          <p:cNvGrpSpPr/>
          <p:nvPr/>
        </p:nvGrpSpPr>
        <p:grpSpPr>
          <a:xfrm>
            <a:off x="13965240" y="7381895"/>
            <a:ext cx="2825807" cy="842692"/>
            <a:chOff x="0" y="0"/>
            <a:chExt cx="404418" cy="120603"/>
          </a:xfrm>
        </p:grpSpPr>
        <p:sp>
          <p:nvSpPr>
            <p:cNvPr id="32" name="Freeform 32"/>
            <p:cNvSpPr/>
            <p:nvPr/>
          </p:nvSpPr>
          <p:spPr>
            <a:xfrm>
              <a:off x="0" y="0"/>
              <a:ext cx="404418" cy="120603"/>
            </a:xfrm>
            <a:custGeom>
              <a:avLst/>
              <a:gdLst/>
              <a:ahLst/>
              <a:cxnLst/>
              <a:rect l="l" t="t" r="r" b="b"/>
              <a:pathLst>
                <a:path w="404418" h="120603">
                  <a:moveTo>
                    <a:pt x="46575" y="0"/>
                  </a:moveTo>
                  <a:lnTo>
                    <a:pt x="357843" y="0"/>
                  </a:lnTo>
                  <a:cubicBezTo>
                    <a:pt x="383566" y="0"/>
                    <a:pt x="404418" y="20852"/>
                    <a:pt x="404418" y="46575"/>
                  </a:cubicBezTo>
                  <a:lnTo>
                    <a:pt x="404418" y="74027"/>
                  </a:lnTo>
                  <a:cubicBezTo>
                    <a:pt x="404418" y="99750"/>
                    <a:pt x="383566" y="120603"/>
                    <a:pt x="357843" y="120603"/>
                  </a:cubicBezTo>
                  <a:lnTo>
                    <a:pt x="46575" y="120603"/>
                  </a:lnTo>
                  <a:cubicBezTo>
                    <a:pt x="20852" y="120603"/>
                    <a:pt x="0" y="99750"/>
                    <a:pt x="0" y="74027"/>
                  </a:cubicBezTo>
                  <a:lnTo>
                    <a:pt x="0" y="46575"/>
                  </a:lnTo>
                  <a:cubicBezTo>
                    <a:pt x="0" y="20852"/>
                    <a:pt x="20852" y="0"/>
                    <a:pt x="46575" y="0"/>
                  </a:cubicBezTo>
                  <a:close/>
                </a:path>
              </a:pathLst>
            </a:custGeom>
            <a:solidFill>
              <a:srgbClr val="B0C5FF"/>
            </a:solidFill>
            <a:ln cap="sq">
              <a:noFill/>
              <a:prstDash val="solid"/>
              <a:miter/>
            </a:ln>
          </p:spPr>
        </p:sp>
        <p:sp>
          <p:nvSpPr>
            <p:cNvPr id="33" name="TextBox 33"/>
            <p:cNvSpPr txBox="1"/>
            <p:nvPr/>
          </p:nvSpPr>
          <p:spPr>
            <a:xfrm>
              <a:off x="0" y="-38100"/>
              <a:ext cx="404418" cy="158703"/>
            </a:xfrm>
            <a:prstGeom prst="rect">
              <a:avLst/>
            </a:prstGeom>
          </p:spPr>
          <p:txBody>
            <a:bodyPr lIns="50800" tIns="50800" rIns="50800" bIns="50800" rtlCol="0" anchor="ctr"/>
            <a:lstStyle/>
            <a:p>
              <a:pPr algn="ctr">
                <a:lnSpc>
                  <a:spcPts val="3440"/>
                </a:lnSpc>
              </a:pPr>
              <a:r>
                <a:rPr lang="en-US" sz="2493" spc="244">
                  <a:solidFill>
                    <a:srgbClr val="FBFAF8"/>
                  </a:solidFill>
                  <a:latin typeface="Montserrat Medium"/>
                </a:rPr>
                <a:t>KAYNAKÇA</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7766147" y="5501119"/>
            <a:ext cx="1565125" cy="2159753"/>
            <a:chOff x="0" y="0"/>
            <a:chExt cx="1699920" cy="2345760"/>
          </a:xfrm>
        </p:grpSpPr>
        <p:sp>
          <p:nvSpPr>
            <p:cNvPr id="3" name="Freeform 3"/>
            <p:cNvSpPr/>
            <p:nvPr/>
          </p:nvSpPr>
          <p:spPr>
            <a:xfrm>
              <a:off x="0" y="0"/>
              <a:ext cx="1699895" cy="2345817"/>
            </a:xfrm>
            <a:custGeom>
              <a:avLst/>
              <a:gdLst/>
              <a:ahLst/>
              <a:cxnLst/>
              <a:rect l="l" t="t" r="r" b="b"/>
              <a:pathLst>
                <a:path w="1699895" h="2345817">
                  <a:moveTo>
                    <a:pt x="1699895" y="1120013"/>
                  </a:moveTo>
                  <a:lnTo>
                    <a:pt x="1699895" y="2059813"/>
                  </a:lnTo>
                  <a:lnTo>
                    <a:pt x="1582039" y="2119884"/>
                  </a:lnTo>
                  <a:cubicBezTo>
                    <a:pt x="1490726" y="2167890"/>
                    <a:pt x="1411351" y="2249678"/>
                    <a:pt x="1353566" y="2345817"/>
                  </a:cubicBezTo>
                  <a:lnTo>
                    <a:pt x="1353566" y="1117600"/>
                  </a:lnTo>
                  <a:cubicBezTo>
                    <a:pt x="1353566" y="1064768"/>
                    <a:pt x="1307846" y="961390"/>
                    <a:pt x="1264539" y="934974"/>
                  </a:cubicBezTo>
                  <a:lnTo>
                    <a:pt x="0" y="290830"/>
                  </a:lnTo>
                  <a:cubicBezTo>
                    <a:pt x="86614" y="211455"/>
                    <a:pt x="151511" y="112903"/>
                    <a:pt x="189992" y="0"/>
                  </a:cubicBezTo>
                  <a:lnTo>
                    <a:pt x="1421003" y="627253"/>
                  </a:lnTo>
                  <a:cubicBezTo>
                    <a:pt x="1574927" y="708914"/>
                    <a:pt x="1699895" y="927735"/>
                    <a:pt x="1699895" y="1120013"/>
                  </a:cubicBezTo>
                  <a:close/>
                </a:path>
              </a:pathLst>
            </a:custGeom>
            <a:solidFill>
              <a:srgbClr val="568CCD"/>
            </a:solidFill>
          </p:spPr>
        </p:sp>
      </p:grpSp>
      <p:grpSp>
        <p:nvGrpSpPr>
          <p:cNvPr id="4" name="Group 4"/>
          <p:cNvGrpSpPr/>
          <p:nvPr/>
        </p:nvGrpSpPr>
        <p:grpSpPr>
          <a:xfrm>
            <a:off x="5820513" y="4118072"/>
            <a:ext cx="2414972" cy="2088821"/>
            <a:chOff x="0" y="0"/>
            <a:chExt cx="2622960" cy="2268720"/>
          </a:xfrm>
        </p:grpSpPr>
        <p:sp>
          <p:nvSpPr>
            <p:cNvPr id="5" name="Freeform 5"/>
            <p:cNvSpPr/>
            <p:nvPr/>
          </p:nvSpPr>
          <p:spPr>
            <a:xfrm>
              <a:off x="0" y="0"/>
              <a:ext cx="2622931" cy="2268728"/>
            </a:xfrm>
            <a:custGeom>
              <a:avLst/>
              <a:gdLst/>
              <a:ahLst/>
              <a:cxnLst/>
              <a:rect l="l" t="t" r="r" b="b"/>
              <a:pathLst>
                <a:path w="2622931" h="2268728">
                  <a:moveTo>
                    <a:pt x="1966595" y="0"/>
                  </a:moveTo>
                  <a:lnTo>
                    <a:pt x="656336" y="0"/>
                  </a:lnTo>
                  <a:lnTo>
                    <a:pt x="0" y="1134364"/>
                  </a:lnTo>
                  <a:lnTo>
                    <a:pt x="656336" y="2268728"/>
                  </a:lnTo>
                  <a:lnTo>
                    <a:pt x="1966595" y="2268728"/>
                  </a:lnTo>
                  <a:lnTo>
                    <a:pt x="2622931" y="1134364"/>
                  </a:lnTo>
                  <a:lnTo>
                    <a:pt x="1966595" y="0"/>
                  </a:lnTo>
                  <a:close/>
                </a:path>
              </a:pathLst>
            </a:custGeom>
            <a:solidFill>
              <a:srgbClr val="568CCD"/>
            </a:solidFill>
          </p:spPr>
        </p:sp>
      </p:grpSp>
      <p:grpSp>
        <p:nvGrpSpPr>
          <p:cNvPr id="6" name="Group 6"/>
          <p:cNvGrpSpPr/>
          <p:nvPr/>
        </p:nvGrpSpPr>
        <p:grpSpPr>
          <a:xfrm>
            <a:off x="7766810" y="2475254"/>
            <a:ext cx="1564462" cy="2159090"/>
            <a:chOff x="0" y="0"/>
            <a:chExt cx="1699200" cy="2345040"/>
          </a:xfrm>
        </p:grpSpPr>
        <p:sp>
          <p:nvSpPr>
            <p:cNvPr id="7" name="Freeform 7"/>
            <p:cNvSpPr/>
            <p:nvPr/>
          </p:nvSpPr>
          <p:spPr>
            <a:xfrm>
              <a:off x="0" y="0"/>
              <a:ext cx="1699260" cy="2344928"/>
            </a:xfrm>
            <a:custGeom>
              <a:avLst/>
              <a:gdLst/>
              <a:ahLst/>
              <a:cxnLst/>
              <a:rect l="l" t="t" r="r" b="b"/>
              <a:pathLst>
                <a:path w="1699260" h="2344928">
                  <a:moveTo>
                    <a:pt x="1699260" y="1117219"/>
                  </a:moveTo>
                  <a:lnTo>
                    <a:pt x="1699260" y="2059051"/>
                  </a:lnTo>
                  <a:lnTo>
                    <a:pt x="1581531" y="2119122"/>
                  </a:lnTo>
                  <a:cubicBezTo>
                    <a:pt x="1490218" y="2167128"/>
                    <a:pt x="1410843" y="2248916"/>
                    <a:pt x="1353185" y="2344928"/>
                  </a:cubicBezTo>
                  <a:lnTo>
                    <a:pt x="1353185" y="1117219"/>
                  </a:lnTo>
                  <a:cubicBezTo>
                    <a:pt x="1353185" y="1064387"/>
                    <a:pt x="1307465" y="961009"/>
                    <a:pt x="1264285" y="934593"/>
                  </a:cubicBezTo>
                  <a:lnTo>
                    <a:pt x="0" y="290703"/>
                  </a:lnTo>
                  <a:cubicBezTo>
                    <a:pt x="86487" y="211455"/>
                    <a:pt x="151384" y="112903"/>
                    <a:pt x="189865" y="0"/>
                  </a:cubicBezTo>
                  <a:lnTo>
                    <a:pt x="1420368" y="629539"/>
                  </a:lnTo>
                  <a:cubicBezTo>
                    <a:pt x="1574165" y="703961"/>
                    <a:pt x="1699133" y="925068"/>
                    <a:pt x="1699133" y="1117346"/>
                  </a:cubicBezTo>
                  <a:close/>
                </a:path>
              </a:pathLst>
            </a:custGeom>
            <a:solidFill>
              <a:srgbClr val="16948A"/>
            </a:solidFill>
          </p:spPr>
        </p:sp>
      </p:grpSp>
      <p:grpSp>
        <p:nvGrpSpPr>
          <p:cNvPr id="8" name="Group 8"/>
          <p:cNvGrpSpPr/>
          <p:nvPr/>
        </p:nvGrpSpPr>
        <p:grpSpPr>
          <a:xfrm>
            <a:off x="5761515" y="1160487"/>
            <a:ext cx="2412320" cy="2090810"/>
            <a:chOff x="0" y="0"/>
            <a:chExt cx="2620080" cy="2270880"/>
          </a:xfrm>
        </p:grpSpPr>
        <p:sp>
          <p:nvSpPr>
            <p:cNvPr id="9" name="Freeform 9"/>
            <p:cNvSpPr/>
            <p:nvPr/>
          </p:nvSpPr>
          <p:spPr>
            <a:xfrm>
              <a:off x="0" y="0"/>
              <a:ext cx="2620010" cy="2270887"/>
            </a:xfrm>
            <a:custGeom>
              <a:avLst/>
              <a:gdLst/>
              <a:ahLst/>
              <a:cxnLst/>
              <a:rect l="l" t="t" r="r" b="b"/>
              <a:pathLst>
                <a:path w="2620010" h="2270887">
                  <a:moveTo>
                    <a:pt x="1966214" y="0"/>
                  </a:moveTo>
                  <a:lnTo>
                    <a:pt x="653796" y="0"/>
                  </a:lnTo>
                  <a:lnTo>
                    <a:pt x="0" y="1134237"/>
                  </a:lnTo>
                  <a:lnTo>
                    <a:pt x="653796" y="2270887"/>
                  </a:lnTo>
                  <a:lnTo>
                    <a:pt x="1966214" y="2270887"/>
                  </a:lnTo>
                  <a:lnTo>
                    <a:pt x="2620010" y="1134237"/>
                  </a:lnTo>
                  <a:lnTo>
                    <a:pt x="1966214" y="0"/>
                  </a:lnTo>
                  <a:close/>
                </a:path>
              </a:pathLst>
            </a:custGeom>
            <a:solidFill>
              <a:srgbClr val="16948A"/>
            </a:solidFill>
          </p:spPr>
        </p:sp>
      </p:grpSp>
      <p:grpSp>
        <p:nvGrpSpPr>
          <p:cNvPr id="10" name="Group 10"/>
          <p:cNvGrpSpPr/>
          <p:nvPr/>
        </p:nvGrpSpPr>
        <p:grpSpPr>
          <a:xfrm>
            <a:off x="7766147" y="8527646"/>
            <a:ext cx="1565125" cy="2504464"/>
            <a:chOff x="0" y="0"/>
            <a:chExt cx="1699920" cy="2720160"/>
          </a:xfrm>
        </p:grpSpPr>
        <p:sp>
          <p:nvSpPr>
            <p:cNvPr id="11" name="Freeform 11"/>
            <p:cNvSpPr/>
            <p:nvPr/>
          </p:nvSpPr>
          <p:spPr>
            <a:xfrm>
              <a:off x="0" y="0"/>
              <a:ext cx="1699895" cy="2771267"/>
            </a:xfrm>
            <a:custGeom>
              <a:avLst/>
              <a:gdLst/>
              <a:ahLst/>
              <a:cxnLst/>
              <a:rect l="l" t="t" r="r" b="b"/>
              <a:pathLst>
                <a:path w="1699895" h="2771267">
                  <a:moveTo>
                    <a:pt x="1699895" y="1121029"/>
                  </a:moveTo>
                  <a:lnTo>
                    <a:pt x="1699895" y="2485009"/>
                  </a:lnTo>
                  <a:cubicBezTo>
                    <a:pt x="1699895" y="2677414"/>
                    <a:pt x="1574927" y="2771267"/>
                    <a:pt x="1423416" y="2691892"/>
                  </a:cubicBezTo>
                  <a:lnTo>
                    <a:pt x="1353693" y="2655824"/>
                  </a:lnTo>
                  <a:lnTo>
                    <a:pt x="1353693" y="1118616"/>
                  </a:lnTo>
                  <a:cubicBezTo>
                    <a:pt x="1353693" y="1065657"/>
                    <a:pt x="1307973" y="962279"/>
                    <a:pt x="1264666" y="935736"/>
                  </a:cubicBezTo>
                  <a:lnTo>
                    <a:pt x="0" y="291084"/>
                  </a:lnTo>
                  <a:cubicBezTo>
                    <a:pt x="86614" y="211709"/>
                    <a:pt x="151511" y="113030"/>
                    <a:pt x="189992" y="0"/>
                  </a:cubicBezTo>
                  <a:lnTo>
                    <a:pt x="1421003" y="627888"/>
                  </a:lnTo>
                  <a:cubicBezTo>
                    <a:pt x="1574927" y="709676"/>
                    <a:pt x="1699895" y="931037"/>
                    <a:pt x="1699895" y="1121029"/>
                  </a:cubicBezTo>
                  <a:close/>
                </a:path>
              </a:pathLst>
            </a:custGeom>
            <a:solidFill>
              <a:srgbClr val="16948A"/>
            </a:solidFill>
          </p:spPr>
        </p:sp>
      </p:grpSp>
      <p:grpSp>
        <p:nvGrpSpPr>
          <p:cNvPr id="12" name="Group 12"/>
          <p:cNvGrpSpPr/>
          <p:nvPr/>
        </p:nvGrpSpPr>
        <p:grpSpPr>
          <a:xfrm>
            <a:off x="5820513" y="7218508"/>
            <a:ext cx="2414972" cy="2092799"/>
            <a:chOff x="0" y="0"/>
            <a:chExt cx="2622960" cy="2273040"/>
          </a:xfrm>
        </p:grpSpPr>
        <p:sp>
          <p:nvSpPr>
            <p:cNvPr id="13" name="Freeform 13"/>
            <p:cNvSpPr/>
            <p:nvPr/>
          </p:nvSpPr>
          <p:spPr>
            <a:xfrm>
              <a:off x="0" y="0"/>
              <a:ext cx="2622931" cy="2273046"/>
            </a:xfrm>
            <a:custGeom>
              <a:avLst/>
              <a:gdLst/>
              <a:ahLst/>
              <a:cxnLst/>
              <a:rect l="l" t="t" r="r" b="b"/>
              <a:pathLst>
                <a:path w="2622931" h="2273046">
                  <a:moveTo>
                    <a:pt x="1966595" y="0"/>
                  </a:moveTo>
                  <a:lnTo>
                    <a:pt x="656336" y="0"/>
                  </a:lnTo>
                  <a:lnTo>
                    <a:pt x="0" y="1135380"/>
                  </a:lnTo>
                  <a:lnTo>
                    <a:pt x="656336" y="2273046"/>
                  </a:lnTo>
                  <a:lnTo>
                    <a:pt x="1966595" y="2273046"/>
                  </a:lnTo>
                  <a:lnTo>
                    <a:pt x="2622931" y="1135380"/>
                  </a:lnTo>
                  <a:lnTo>
                    <a:pt x="1966595" y="0"/>
                  </a:lnTo>
                  <a:close/>
                </a:path>
              </a:pathLst>
            </a:custGeom>
            <a:solidFill>
              <a:srgbClr val="16948A"/>
            </a:solidFill>
          </p:spPr>
        </p:sp>
      </p:grpSp>
      <p:grpSp>
        <p:nvGrpSpPr>
          <p:cNvPr id="14" name="Group 14"/>
          <p:cNvGrpSpPr/>
          <p:nvPr/>
        </p:nvGrpSpPr>
        <p:grpSpPr>
          <a:xfrm>
            <a:off x="9009761" y="4118072"/>
            <a:ext cx="1565787" cy="1898567"/>
            <a:chOff x="0" y="0"/>
            <a:chExt cx="1700640" cy="2062080"/>
          </a:xfrm>
        </p:grpSpPr>
        <p:sp>
          <p:nvSpPr>
            <p:cNvPr id="15" name="Freeform 15"/>
            <p:cNvSpPr/>
            <p:nvPr/>
          </p:nvSpPr>
          <p:spPr>
            <a:xfrm>
              <a:off x="0" y="0"/>
              <a:ext cx="1700657" cy="2061972"/>
            </a:xfrm>
            <a:custGeom>
              <a:avLst/>
              <a:gdLst/>
              <a:ahLst/>
              <a:cxnLst/>
              <a:rect l="l" t="t" r="r" b="b"/>
              <a:pathLst>
                <a:path w="1700657" h="2061972">
                  <a:moveTo>
                    <a:pt x="1700657" y="293243"/>
                  </a:moveTo>
                  <a:lnTo>
                    <a:pt x="435356" y="937260"/>
                  </a:lnTo>
                  <a:cubicBezTo>
                    <a:pt x="392049" y="963676"/>
                    <a:pt x="346329" y="1067054"/>
                    <a:pt x="346329" y="1119886"/>
                  </a:cubicBezTo>
                  <a:lnTo>
                    <a:pt x="346329" y="2061972"/>
                  </a:lnTo>
                  <a:cubicBezTo>
                    <a:pt x="288544" y="1965833"/>
                    <a:pt x="209169" y="1881759"/>
                    <a:pt x="117856" y="1836039"/>
                  </a:cubicBezTo>
                  <a:lnTo>
                    <a:pt x="0" y="1776095"/>
                  </a:lnTo>
                  <a:lnTo>
                    <a:pt x="0" y="1120013"/>
                  </a:lnTo>
                  <a:cubicBezTo>
                    <a:pt x="0" y="927735"/>
                    <a:pt x="125095" y="706628"/>
                    <a:pt x="276606" y="629666"/>
                  </a:cubicBezTo>
                  <a:lnTo>
                    <a:pt x="1508252" y="0"/>
                  </a:lnTo>
                  <a:cubicBezTo>
                    <a:pt x="1549146" y="115316"/>
                    <a:pt x="1616456" y="213868"/>
                    <a:pt x="1700657" y="293243"/>
                  </a:cubicBezTo>
                  <a:close/>
                </a:path>
              </a:pathLst>
            </a:custGeom>
            <a:solidFill>
              <a:srgbClr val="568CCD"/>
            </a:solidFill>
          </p:spPr>
        </p:sp>
      </p:grpSp>
      <p:grpSp>
        <p:nvGrpSpPr>
          <p:cNvPr id="16" name="Group 16"/>
          <p:cNvGrpSpPr/>
          <p:nvPr/>
        </p:nvGrpSpPr>
        <p:grpSpPr>
          <a:xfrm>
            <a:off x="10110188" y="2762903"/>
            <a:ext cx="2416298" cy="2088821"/>
            <a:chOff x="0" y="0"/>
            <a:chExt cx="2624400" cy="2268720"/>
          </a:xfrm>
        </p:grpSpPr>
        <p:sp>
          <p:nvSpPr>
            <p:cNvPr id="17" name="Freeform 17"/>
            <p:cNvSpPr/>
            <p:nvPr/>
          </p:nvSpPr>
          <p:spPr>
            <a:xfrm>
              <a:off x="0" y="0"/>
              <a:ext cx="2624455" cy="2268728"/>
            </a:xfrm>
            <a:custGeom>
              <a:avLst/>
              <a:gdLst/>
              <a:ahLst/>
              <a:cxnLst/>
              <a:rect l="l" t="t" r="r" b="b"/>
              <a:pathLst>
                <a:path w="2624455" h="2268728">
                  <a:moveTo>
                    <a:pt x="1967738" y="0"/>
                  </a:moveTo>
                  <a:lnTo>
                    <a:pt x="656717" y="0"/>
                  </a:lnTo>
                  <a:lnTo>
                    <a:pt x="0" y="1134364"/>
                  </a:lnTo>
                  <a:lnTo>
                    <a:pt x="656717" y="2268728"/>
                  </a:lnTo>
                  <a:lnTo>
                    <a:pt x="1967738" y="2268728"/>
                  </a:lnTo>
                  <a:lnTo>
                    <a:pt x="2624455" y="1134364"/>
                  </a:lnTo>
                  <a:lnTo>
                    <a:pt x="1967738" y="0"/>
                  </a:lnTo>
                  <a:close/>
                </a:path>
              </a:pathLst>
            </a:custGeom>
            <a:solidFill>
              <a:srgbClr val="568CCD"/>
            </a:solidFill>
          </p:spPr>
        </p:sp>
      </p:grpSp>
      <p:grpSp>
        <p:nvGrpSpPr>
          <p:cNvPr id="18" name="Group 18"/>
          <p:cNvGrpSpPr/>
          <p:nvPr/>
        </p:nvGrpSpPr>
        <p:grpSpPr>
          <a:xfrm>
            <a:off x="9009761" y="7177965"/>
            <a:ext cx="1565787" cy="1899230"/>
            <a:chOff x="0" y="0"/>
            <a:chExt cx="1700640" cy="2062800"/>
          </a:xfrm>
        </p:grpSpPr>
        <p:sp>
          <p:nvSpPr>
            <p:cNvPr id="19" name="Freeform 19"/>
            <p:cNvSpPr/>
            <p:nvPr/>
          </p:nvSpPr>
          <p:spPr>
            <a:xfrm>
              <a:off x="0" y="0"/>
              <a:ext cx="1700657" cy="2062861"/>
            </a:xfrm>
            <a:custGeom>
              <a:avLst/>
              <a:gdLst/>
              <a:ahLst/>
              <a:cxnLst/>
              <a:rect l="l" t="t" r="r" b="b"/>
              <a:pathLst>
                <a:path w="1700657" h="2062861">
                  <a:moveTo>
                    <a:pt x="1700657" y="293370"/>
                  </a:moveTo>
                  <a:lnTo>
                    <a:pt x="435356" y="937641"/>
                  </a:lnTo>
                  <a:cubicBezTo>
                    <a:pt x="392049" y="964057"/>
                    <a:pt x="346329" y="1067435"/>
                    <a:pt x="346329" y="1120394"/>
                  </a:cubicBezTo>
                  <a:lnTo>
                    <a:pt x="346329" y="2062861"/>
                  </a:lnTo>
                  <a:cubicBezTo>
                    <a:pt x="288544" y="1966722"/>
                    <a:pt x="209169" y="1882521"/>
                    <a:pt x="117856" y="1836928"/>
                  </a:cubicBezTo>
                  <a:lnTo>
                    <a:pt x="0" y="1776730"/>
                  </a:lnTo>
                  <a:lnTo>
                    <a:pt x="0" y="1120394"/>
                  </a:lnTo>
                  <a:cubicBezTo>
                    <a:pt x="0" y="927989"/>
                    <a:pt x="125095" y="706882"/>
                    <a:pt x="276606" y="629920"/>
                  </a:cubicBezTo>
                  <a:lnTo>
                    <a:pt x="1508252" y="0"/>
                  </a:lnTo>
                  <a:cubicBezTo>
                    <a:pt x="1549146" y="115443"/>
                    <a:pt x="1616456" y="213995"/>
                    <a:pt x="1700657" y="293370"/>
                  </a:cubicBezTo>
                  <a:close/>
                </a:path>
              </a:pathLst>
            </a:custGeom>
            <a:solidFill>
              <a:srgbClr val="16948A"/>
            </a:solidFill>
          </p:spPr>
        </p:sp>
      </p:grpSp>
      <p:grpSp>
        <p:nvGrpSpPr>
          <p:cNvPr id="20" name="Group 20"/>
          <p:cNvGrpSpPr/>
          <p:nvPr/>
        </p:nvGrpSpPr>
        <p:grpSpPr>
          <a:xfrm>
            <a:off x="10138763" y="5841117"/>
            <a:ext cx="2416298" cy="2091473"/>
            <a:chOff x="0" y="0"/>
            <a:chExt cx="2624400" cy="2271600"/>
          </a:xfrm>
        </p:grpSpPr>
        <p:sp>
          <p:nvSpPr>
            <p:cNvPr id="21" name="Freeform 21"/>
            <p:cNvSpPr/>
            <p:nvPr/>
          </p:nvSpPr>
          <p:spPr>
            <a:xfrm>
              <a:off x="0" y="0"/>
              <a:ext cx="2624455" cy="2271649"/>
            </a:xfrm>
            <a:custGeom>
              <a:avLst/>
              <a:gdLst/>
              <a:ahLst/>
              <a:cxnLst/>
              <a:rect l="l" t="t" r="r" b="b"/>
              <a:pathLst>
                <a:path w="2624455" h="2271649">
                  <a:moveTo>
                    <a:pt x="1967738" y="0"/>
                  </a:moveTo>
                  <a:lnTo>
                    <a:pt x="654304" y="0"/>
                  </a:lnTo>
                  <a:lnTo>
                    <a:pt x="0" y="1137031"/>
                  </a:lnTo>
                  <a:lnTo>
                    <a:pt x="654304" y="2271649"/>
                  </a:lnTo>
                  <a:lnTo>
                    <a:pt x="1967738" y="2271649"/>
                  </a:lnTo>
                  <a:lnTo>
                    <a:pt x="2624455" y="1137031"/>
                  </a:lnTo>
                  <a:lnTo>
                    <a:pt x="1967738" y="0"/>
                  </a:lnTo>
                  <a:close/>
                </a:path>
              </a:pathLst>
            </a:custGeom>
            <a:solidFill>
              <a:srgbClr val="16948A"/>
            </a:solidFill>
          </p:spPr>
        </p:sp>
      </p:grpSp>
      <p:sp>
        <p:nvSpPr>
          <p:cNvPr id="22" name="TextBox 22"/>
          <p:cNvSpPr txBox="1"/>
          <p:nvPr/>
        </p:nvSpPr>
        <p:spPr>
          <a:xfrm>
            <a:off x="5937562" y="1402430"/>
            <a:ext cx="2060225" cy="1360473"/>
          </a:xfrm>
          <a:prstGeom prst="rect">
            <a:avLst/>
          </a:prstGeom>
        </p:spPr>
        <p:txBody>
          <a:bodyPr lIns="0" tIns="0" rIns="0" bIns="0" rtlCol="0" anchor="t">
            <a:spAutoFit/>
          </a:bodyPr>
          <a:lstStyle/>
          <a:p>
            <a:pPr algn="ctr">
              <a:lnSpc>
                <a:spcPts val="11113"/>
              </a:lnSpc>
            </a:pPr>
            <a:r>
              <a:rPr lang="en-US" sz="7938">
                <a:solidFill>
                  <a:srgbClr val="FFFFFF"/>
                </a:solidFill>
                <a:latin typeface="Open Sans Bold"/>
              </a:rPr>
              <a:t>1</a:t>
            </a:r>
          </a:p>
        </p:txBody>
      </p:sp>
      <p:sp>
        <p:nvSpPr>
          <p:cNvPr id="23" name="TextBox 23"/>
          <p:cNvSpPr txBox="1"/>
          <p:nvPr/>
        </p:nvSpPr>
        <p:spPr>
          <a:xfrm>
            <a:off x="10288224" y="3042776"/>
            <a:ext cx="2060225" cy="1360473"/>
          </a:xfrm>
          <a:prstGeom prst="rect">
            <a:avLst/>
          </a:prstGeom>
        </p:spPr>
        <p:txBody>
          <a:bodyPr lIns="0" tIns="0" rIns="0" bIns="0" rtlCol="0" anchor="t">
            <a:spAutoFit/>
          </a:bodyPr>
          <a:lstStyle/>
          <a:p>
            <a:pPr algn="ctr">
              <a:lnSpc>
                <a:spcPts val="11113"/>
              </a:lnSpc>
            </a:pPr>
            <a:r>
              <a:rPr lang="en-US" sz="7938">
                <a:solidFill>
                  <a:srgbClr val="FFFFFF"/>
                </a:solidFill>
                <a:latin typeface="Open Sans Bold"/>
              </a:rPr>
              <a:t>2</a:t>
            </a:r>
          </a:p>
        </p:txBody>
      </p:sp>
      <p:sp>
        <p:nvSpPr>
          <p:cNvPr id="24" name="TextBox 24"/>
          <p:cNvSpPr txBox="1"/>
          <p:nvPr/>
        </p:nvSpPr>
        <p:spPr>
          <a:xfrm>
            <a:off x="5937562" y="4387064"/>
            <a:ext cx="2060225" cy="1360473"/>
          </a:xfrm>
          <a:prstGeom prst="rect">
            <a:avLst/>
          </a:prstGeom>
        </p:spPr>
        <p:txBody>
          <a:bodyPr lIns="0" tIns="0" rIns="0" bIns="0" rtlCol="0" anchor="t">
            <a:spAutoFit/>
          </a:bodyPr>
          <a:lstStyle/>
          <a:p>
            <a:pPr algn="ctr">
              <a:lnSpc>
                <a:spcPts val="11113"/>
              </a:lnSpc>
            </a:pPr>
            <a:r>
              <a:rPr lang="en-US" sz="7938">
                <a:solidFill>
                  <a:srgbClr val="FFFFFF"/>
                </a:solidFill>
                <a:latin typeface="Open Sans Bold"/>
              </a:rPr>
              <a:t>3</a:t>
            </a:r>
          </a:p>
        </p:txBody>
      </p:sp>
      <p:sp>
        <p:nvSpPr>
          <p:cNvPr id="25" name="TextBox 25"/>
          <p:cNvSpPr txBox="1"/>
          <p:nvPr/>
        </p:nvSpPr>
        <p:spPr>
          <a:xfrm>
            <a:off x="5997887" y="7508471"/>
            <a:ext cx="2060225" cy="1360473"/>
          </a:xfrm>
          <a:prstGeom prst="rect">
            <a:avLst/>
          </a:prstGeom>
        </p:spPr>
        <p:txBody>
          <a:bodyPr lIns="0" tIns="0" rIns="0" bIns="0" rtlCol="0" anchor="t">
            <a:spAutoFit/>
          </a:bodyPr>
          <a:lstStyle/>
          <a:p>
            <a:pPr algn="ctr">
              <a:lnSpc>
                <a:spcPts val="11113"/>
              </a:lnSpc>
            </a:pPr>
            <a:r>
              <a:rPr lang="en-US" sz="7938">
                <a:solidFill>
                  <a:srgbClr val="FFFFFF"/>
                </a:solidFill>
                <a:latin typeface="Open Sans Bold"/>
              </a:rPr>
              <a:t>5</a:t>
            </a:r>
          </a:p>
        </p:txBody>
      </p:sp>
      <p:sp>
        <p:nvSpPr>
          <p:cNvPr id="26" name="TextBox 26"/>
          <p:cNvSpPr txBox="1"/>
          <p:nvPr/>
        </p:nvSpPr>
        <p:spPr>
          <a:xfrm>
            <a:off x="10316799" y="6130417"/>
            <a:ext cx="2060225" cy="1360473"/>
          </a:xfrm>
          <a:prstGeom prst="rect">
            <a:avLst/>
          </a:prstGeom>
        </p:spPr>
        <p:txBody>
          <a:bodyPr lIns="0" tIns="0" rIns="0" bIns="0" rtlCol="0" anchor="t">
            <a:spAutoFit/>
          </a:bodyPr>
          <a:lstStyle/>
          <a:p>
            <a:pPr algn="ctr">
              <a:lnSpc>
                <a:spcPts val="11113"/>
              </a:lnSpc>
            </a:pPr>
            <a:r>
              <a:rPr lang="en-US" sz="7938">
                <a:solidFill>
                  <a:srgbClr val="FFFFFF"/>
                </a:solidFill>
                <a:latin typeface="Open Sans Bold"/>
              </a:rPr>
              <a:t>4</a:t>
            </a:r>
          </a:p>
        </p:txBody>
      </p:sp>
      <p:sp>
        <p:nvSpPr>
          <p:cNvPr id="27" name="TextBox 27"/>
          <p:cNvSpPr txBox="1"/>
          <p:nvPr/>
        </p:nvSpPr>
        <p:spPr>
          <a:xfrm>
            <a:off x="12555060" y="2608497"/>
            <a:ext cx="5490661" cy="1162232"/>
          </a:xfrm>
          <a:prstGeom prst="rect">
            <a:avLst/>
          </a:prstGeom>
        </p:spPr>
        <p:txBody>
          <a:bodyPr lIns="0" tIns="0" rIns="0" bIns="0" rtlCol="0" anchor="t">
            <a:spAutoFit/>
          </a:bodyPr>
          <a:lstStyle/>
          <a:p>
            <a:pPr algn="ctr">
              <a:lnSpc>
                <a:spcPts val="3139"/>
              </a:lnSpc>
            </a:pPr>
            <a:r>
              <a:rPr lang="en-US" sz="2242">
                <a:solidFill>
                  <a:srgbClr val="568CCD"/>
                </a:solidFill>
                <a:latin typeface="Cocomat Pro Bold"/>
              </a:rPr>
              <a:t>Altyapı Kısıtları: Özellikle kırsal alanlarda, ulaşım ve altyapıya erişim konusunda sorunlar yaşanabilir.</a:t>
            </a:r>
          </a:p>
        </p:txBody>
      </p:sp>
      <p:sp>
        <p:nvSpPr>
          <p:cNvPr id="28" name="TextBox 28"/>
          <p:cNvSpPr txBox="1"/>
          <p:nvPr/>
        </p:nvSpPr>
        <p:spPr>
          <a:xfrm>
            <a:off x="270854" y="1416420"/>
            <a:ext cx="5490661" cy="1239702"/>
          </a:xfrm>
          <a:prstGeom prst="rect">
            <a:avLst/>
          </a:prstGeom>
        </p:spPr>
        <p:txBody>
          <a:bodyPr lIns="0" tIns="0" rIns="0" bIns="0" rtlCol="0" anchor="t">
            <a:spAutoFit/>
          </a:bodyPr>
          <a:lstStyle/>
          <a:p>
            <a:pPr algn="ctr">
              <a:lnSpc>
                <a:spcPts val="3279"/>
              </a:lnSpc>
            </a:pPr>
            <a:r>
              <a:rPr lang="en-US" sz="2342">
                <a:solidFill>
                  <a:srgbClr val="16948A"/>
                </a:solidFill>
                <a:latin typeface="Cocomat Pro Bold"/>
              </a:rPr>
              <a:t>Finansal Kısıtlar: Sağlık merkezlerinin kurulması ve işletilmesi maliyetli olabilir. </a:t>
            </a:r>
          </a:p>
        </p:txBody>
      </p:sp>
      <p:sp>
        <p:nvSpPr>
          <p:cNvPr id="29" name="TextBox 29"/>
          <p:cNvSpPr txBox="1"/>
          <p:nvPr/>
        </p:nvSpPr>
        <p:spPr>
          <a:xfrm>
            <a:off x="418326" y="4148047"/>
            <a:ext cx="5490661" cy="1943282"/>
          </a:xfrm>
          <a:prstGeom prst="rect">
            <a:avLst/>
          </a:prstGeom>
        </p:spPr>
        <p:txBody>
          <a:bodyPr lIns="0" tIns="0" rIns="0" bIns="0" rtlCol="0" anchor="t">
            <a:spAutoFit/>
          </a:bodyPr>
          <a:lstStyle/>
          <a:p>
            <a:pPr algn="ctr">
              <a:lnSpc>
                <a:spcPts val="3139"/>
              </a:lnSpc>
            </a:pPr>
            <a:r>
              <a:rPr lang="en-US" sz="2242">
                <a:solidFill>
                  <a:srgbClr val="568CCD"/>
                </a:solidFill>
                <a:latin typeface="Cocomat Pro Bold"/>
              </a:rPr>
              <a:t>İnsan Kaynağı Kısıtları: Yeterli sayıda ve nitelikli sağlık personelinin bulunmaması, sağlık merkezlerinin etkin bir şekilde işletilmesini engelleyebilir.</a:t>
            </a:r>
          </a:p>
        </p:txBody>
      </p:sp>
      <p:sp>
        <p:nvSpPr>
          <p:cNvPr id="30" name="TextBox 30"/>
          <p:cNvSpPr txBox="1"/>
          <p:nvPr/>
        </p:nvSpPr>
        <p:spPr>
          <a:xfrm>
            <a:off x="12555060" y="6251188"/>
            <a:ext cx="5490661" cy="1239702"/>
          </a:xfrm>
          <a:prstGeom prst="rect">
            <a:avLst/>
          </a:prstGeom>
        </p:spPr>
        <p:txBody>
          <a:bodyPr lIns="0" tIns="0" rIns="0" bIns="0" rtlCol="0" anchor="t">
            <a:spAutoFit/>
          </a:bodyPr>
          <a:lstStyle/>
          <a:p>
            <a:pPr algn="ctr">
              <a:lnSpc>
                <a:spcPts val="3279"/>
              </a:lnSpc>
            </a:pPr>
            <a:r>
              <a:rPr lang="en-US" sz="2342">
                <a:solidFill>
                  <a:srgbClr val="16948A"/>
                </a:solidFill>
                <a:latin typeface="Cocomat Pro Bold"/>
              </a:rPr>
              <a:t>Toplumun Katılımı ve Kabulü: Toplumun sağlık merkezlerine olan güveni ve katılımı önemlidir.</a:t>
            </a:r>
          </a:p>
        </p:txBody>
      </p:sp>
      <p:sp>
        <p:nvSpPr>
          <p:cNvPr id="31" name="TextBox 31"/>
          <p:cNvSpPr txBox="1"/>
          <p:nvPr/>
        </p:nvSpPr>
        <p:spPr>
          <a:xfrm>
            <a:off x="507226" y="7204049"/>
            <a:ext cx="5490661" cy="2074092"/>
          </a:xfrm>
          <a:prstGeom prst="rect">
            <a:avLst/>
          </a:prstGeom>
        </p:spPr>
        <p:txBody>
          <a:bodyPr lIns="0" tIns="0" rIns="0" bIns="0" rtlCol="0" anchor="t">
            <a:spAutoFit/>
          </a:bodyPr>
          <a:lstStyle/>
          <a:p>
            <a:pPr algn="ctr">
              <a:lnSpc>
                <a:spcPts val="3279"/>
              </a:lnSpc>
            </a:pPr>
            <a:r>
              <a:rPr lang="en-US" sz="2342">
                <a:solidFill>
                  <a:srgbClr val="16948A"/>
                </a:solidFill>
                <a:latin typeface="Cocomat Pro Bold"/>
              </a:rPr>
              <a:t>Kültürel ve Sosyal Faktörler: Örneğin, kadınların sağlık merkezlerine erişimi konusunda kültürel kısıtlamalar olabilir veya bazı topluluklar sağlık hizmetlerine karşı ön yargılı olabilir.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2586122" y="-1538646"/>
            <a:ext cx="5498019" cy="4480885"/>
          </a:xfrm>
          <a:custGeom>
            <a:avLst/>
            <a:gdLst/>
            <a:ahLst/>
            <a:cxnLst/>
            <a:rect l="l" t="t" r="r" b="b"/>
            <a:pathLst>
              <a:path w="5498019" h="4480885">
                <a:moveTo>
                  <a:pt x="0" y="0"/>
                </a:moveTo>
                <a:lnTo>
                  <a:pt x="5498019" y="0"/>
                </a:lnTo>
                <a:lnTo>
                  <a:pt x="5498019" y="4480886"/>
                </a:lnTo>
                <a:lnTo>
                  <a:pt x="0" y="4480886"/>
                </a:lnTo>
                <a:lnTo>
                  <a:pt x="0" y="0"/>
                </a:lnTo>
                <a:close/>
              </a:path>
            </a:pathLst>
          </a:custGeom>
          <a:blipFill>
            <a:blip r:embed="rId2"/>
            <a:stretch>
              <a:fillRect/>
            </a:stretch>
          </a:blipFill>
        </p:spPr>
      </p:sp>
      <p:sp>
        <p:nvSpPr>
          <p:cNvPr id="3" name="Freeform 3"/>
          <p:cNvSpPr/>
          <p:nvPr/>
        </p:nvSpPr>
        <p:spPr>
          <a:xfrm>
            <a:off x="14681915" y="7703545"/>
            <a:ext cx="5498019" cy="4480885"/>
          </a:xfrm>
          <a:custGeom>
            <a:avLst/>
            <a:gdLst/>
            <a:ahLst/>
            <a:cxnLst/>
            <a:rect l="l" t="t" r="r" b="b"/>
            <a:pathLst>
              <a:path w="5498019" h="4480885">
                <a:moveTo>
                  <a:pt x="0" y="0"/>
                </a:moveTo>
                <a:lnTo>
                  <a:pt x="5498019" y="0"/>
                </a:lnTo>
                <a:lnTo>
                  <a:pt x="5498019" y="4480885"/>
                </a:lnTo>
                <a:lnTo>
                  <a:pt x="0" y="4480885"/>
                </a:lnTo>
                <a:lnTo>
                  <a:pt x="0" y="0"/>
                </a:lnTo>
                <a:close/>
              </a:path>
            </a:pathLst>
          </a:custGeom>
          <a:blipFill>
            <a:blip r:embed="rId2"/>
            <a:stretch>
              <a:fillRect/>
            </a:stretch>
          </a:blipFill>
        </p:spPr>
      </p:sp>
      <p:sp>
        <p:nvSpPr>
          <p:cNvPr id="4" name="TextBox 4"/>
          <p:cNvSpPr txBox="1"/>
          <p:nvPr/>
        </p:nvSpPr>
        <p:spPr>
          <a:xfrm>
            <a:off x="4280769" y="1327952"/>
            <a:ext cx="9726463" cy="1185724"/>
          </a:xfrm>
          <a:prstGeom prst="rect">
            <a:avLst/>
          </a:prstGeom>
        </p:spPr>
        <p:txBody>
          <a:bodyPr lIns="0" tIns="0" rIns="0" bIns="0" rtlCol="0" anchor="t">
            <a:spAutoFit/>
          </a:bodyPr>
          <a:lstStyle/>
          <a:p>
            <a:pPr algn="ctr">
              <a:lnSpc>
                <a:spcPts val="9195"/>
              </a:lnSpc>
            </a:pPr>
            <a:r>
              <a:rPr lang="en-US" sz="6567">
                <a:solidFill>
                  <a:srgbClr val="5062C6"/>
                </a:solidFill>
                <a:latin typeface="Poppins Ultra-Bold"/>
              </a:rPr>
              <a:t>Maliyet</a:t>
            </a:r>
          </a:p>
        </p:txBody>
      </p:sp>
      <p:grpSp>
        <p:nvGrpSpPr>
          <p:cNvPr id="5" name="Group 5"/>
          <p:cNvGrpSpPr/>
          <p:nvPr/>
        </p:nvGrpSpPr>
        <p:grpSpPr>
          <a:xfrm>
            <a:off x="1707139" y="2942240"/>
            <a:ext cx="4813104" cy="6741157"/>
            <a:chOff x="0" y="0"/>
            <a:chExt cx="1190376" cy="1667222"/>
          </a:xfrm>
        </p:grpSpPr>
        <p:sp>
          <p:nvSpPr>
            <p:cNvPr id="6" name="Freeform 6"/>
            <p:cNvSpPr/>
            <p:nvPr/>
          </p:nvSpPr>
          <p:spPr>
            <a:xfrm>
              <a:off x="0" y="0"/>
              <a:ext cx="1190376" cy="1667222"/>
            </a:xfrm>
            <a:custGeom>
              <a:avLst/>
              <a:gdLst/>
              <a:ahLst/>
              <a:cxnLst/>
              <a:rect l="l" t="t" r="r" b="b"/>
              <a:pathLst>
                <a:path w="1190376" h="1667222">
                  <a:moveTo>
                    <a:pt x="12868" y="0"/>
                  </a:moveTo>
                  <a:lnTo>
                    <a:pt x="1177508" y="0"/>
                  </a:lnTo>
                  <a:cubicBezTo>
                    <a:pt x="1184615" y="0"/>
                    <a:pt x="1190376" y="5761"/>
                    <a:pt x="1190376" y="12868"/>
                  </a:cubicBezTo>
                  <a:lnTo>
                    <a:pt x="1190376" y="1654354"/>
                  </a:lnTo>
                  <a:cubicBezTo>
                    <a:pt x="1190376" y="1661461"/>
                    <a:pt x="1184615" y="1667222"/>
                    <a:pt x="1177508" y="1667222"/>
                  </a:cubicBezTo>
                  <a:lnTo>
                    <a:pt x="12868" y="1667222"/>
                  </a:lnTo>
                  <a:cubicBezTo>
                    <a:pt x="5761" y="1667222"/>
                    <a:pt x="0" y="1661461"/>
                    <a:pt x="0" y="1654354"/>
                  </a:cubicBezTo>
                  <a:lnTo>
                    <a:pt x="0" y="12868"/>
                  </a:lnTo>
                  <a:cubicBezTo>
                    <a:pt x="0" y="5761"/>
                    <a:pt x="5761" y="0"/>
                    <a:pt x="12868" y="0"/>
                  </a:cubicBezTo>
                  <a:close/>
                </a:path>
              </a:pathLst>
            </a:custGeom>
            <a:solidFill>
              <a:srgbClr val="568CCD"/>
            </a:solidFill>
          </p:spPr>
        </p:sp>
        <p:sp>
          <p:nvSpPr>
            <p:cNvPr id="7" name="TextBox 7"/>
            <p:cNvSpPr txBox="1"/>
            <p:nvPr/>
          </p:nvSpPr>
          <p:spPr>
            <a:xfrm>
              <a:off x="0" y="-38100"/>
              <a:ext cx="1190376" cy="1705322"/>
            </a:xfrm>
            <a:prstGeom prst="rect">
              <a:avLst/>
            </a:prstGeom>
          </p:spPr>
          <p:txBody>
            <a:bodyPr lIns="54098" tIns="54098" rIns="54098" bIns="54098" rtlCol="0" anchor="ctr"/>
            <a:lstStyle/>
            <a:p>
              <a:pPr algn="ctr">
                <a:lnSpc>
                  <a:spcPts val="2660"/>
                </a:lnSpc>
                <a:spcBef>
                  <a:spcPct val="0"/>
                </a:spcBef>
              </a:pPr>
              <a:endParaRPr/>
            </a:p>
          </p:txBody>
        </p:sp>
      </p:grpSp>
      <p:grpSp>
        <p:nvGrpSpPr>
          <p:cNvPr id="8" name="Group 8"/>
          <p:cNvGrpSpPr/>
          <p:nvPr/>
        </p:nvGrpSpPr>
        <p:grpSpPr>
          <a:xfrm>
            <a:off x="6912232" y="2942240"/>
            <a:ext cx="4698433" cy="6667045"/>
            <a:chOff x="0" y="0"/>
            <a:chExt cx="1162016" cy="1648893"/>
          </a:xfrm>
        </p:grpSpPr>
        <p:sp>
          <p:nvSpPr>
            <p:cNvPr id="9" name="Freeform 9"/>
            <p:cNvSpPr/>
            <p:nvPr/>
          </p:nvSpPr>
          <p:spPr>
            <a:xfrm>
              <a:off x="0" y="0"/>
              <a:ext cx="1162016" cy="1648893"/>
            </a:xfrm>
            <a:custGeom>
              <a:avLst/>
              <a:gdLst/>
              <a:ahLst/>
              <a:cxnLst/>
              <a:rect l="l" t="t" r="r" b="b"/>
              <a:pathLst>
                <a:path w="1162016" h="1648893">
                  <a:moveTo>
                    <a:pt x="13182" y="0"/>
                  </a:moveTo>
                  <a:lnTo>
                    <a:pt x="1148834" y="0"/>
                  </a:lnTo>
                  <a:cubicBezTo>
                    <a:pt x="1156114" y="0"/>
                    <a:pt x="1162016" y="5902"/>
                    <a:pt x="1162016" y="13182"/>
                  </a:cubicBezTo>
                  <a:lnTo>
                    <a:pt x="1162016" y="1635710"/>
                  </a:lnTo>
                  <a:cubicBezTo>
                    <a:pt x="1162016" y="1639207"/>
                    <a:pt x="1160627" y="1642559"/>
                    <a:pt x="1158155" y="1645032"/>
                  </a:cubicBezTo>
                  <a:cubicBezTo>
                    <a:pt x="1155683" y="1647504"/>
                    <a:pt x="1152330" y="1648893"/>
                    <a:pt x="1148834" y="1648893"/>
                  </a:cubicBezTo>
                  <a:lnTo>
                    <a:pt x="13182" y="1648893"/>
                  </a:lnTo>
                  <a:cubicBezTo>
                    <a:pt x="5902" y="1648893"/>
                    <a:pt x="0" y="1642991"/>
                    <a:pt x="0" y="1635710"/>
                  </a:cubicBezTo>
                  <a:lnTo>
                    <a:pt x="0" y="13182"/>
                  </a:lnTo>
                  <a:cubicBezTo>
                    <a:pt x="0" y="5902"/>
                    <a:pt x="5902" y="0"/>
                    <a:pt x="13182" y="0"/>
                  </a:cubicBezTo>
                  <a:close/>
                </a:path>
              </a:pathLst>
            </a:custGeom>
            <a:solidFill>
              <a:srgbClr val="568CCD"/>
            </a:solidFill>
          </p:spPr>
        </p:sp>
        <p:sp>
          <p:nvSpPr>
            <p:cNvPr id="10" name="TextBox 10"/>
            <p:cNvSpPr txBox="1"/>
            <p:nvPr/>
          </p:nvSpPr>
          <p:spPr>
            <a:xfrm>
              <a:off x="0" y="-38100"/>
              <a:ext cx="1162016" cy="1686993"/>
            </a:xfrm>
            <a:prstGeom prst="rect">
              <a:avLst/>
            </a:prstGeom>
          </p:spPr>
          <p:txBody>
            <a:bodyPr lIns="54098" tIns="54098" rIns="54098" bIns="54098" rtlCol="0" anchor="ctr"/>
            <a:lstStyle/>
            <a:p>
              <a:pPr algn="ctr">
                <a:lnSpc>
                  <a:spcPts val="2660"/>
                </a:lnSpc>
                <a:spcBef>
                  <a:spcPct val="0"/>
                </a:spcBef>
              </a:pPr>
              <a:endParaRPr/>
            </a:p>
          </p:txBody>
        </p:sp>
      </p:grpSp>
      <p:grpSp>
        <p:nvGrpSpPr>
          <p:cNvPr id="11" name="Group 11"/>
          <p:cNvGrpSpPr/>
          <p:nvPr/>
        </p:nvGrpSpPr>
        <p:grpSpPr>
          <a:xfrm>
            <a:off x="12001190" y="2942240"/>
            <a:ext cx="4574608" cy="6577482"/>
            <a:chOff x="0" y="0"/>
            <a:chExt cx="1131391" cy="1626742"/>
          </a:xfrm>
        </p:grpSpPr>
        <p:sp>
          <p:nvSpPr>
            <p:cNvPr id="12" name="Freeform 12"/>
            <p:cNvSpPr/>
            <p:nvPr/>
          </p:nvSpPr>
          <p:spPr>
            <a:xfrm>
              <a:off x="0" y="0"/>
              <a:ext cx="1131391" cy="1626742"/>
            </a:xfrm>
            <a:custGeom>
              <a:avLst/>
              <a:gdLst/>
              <a:ahLst/>
              <a:cxnLst/>
              <a:rect l="l" t="t" r="r" b="b"/>
              <a:pathLst>
                <a:path w="1131391" h="1626742">
                  <a:moveTo>
                    <a:pt x="13539" y="0"/>
                  </a:moveTo>
                  <a:lnTo>
                    <a:pt x="1117853" y="0"/>
                  </a:lnTo>
                  <a:cubicBezTo>
                    <a:pt x="1121443" y="0"/>
                    <a:pt x="1124887" y="1426"/>
                    <a:pt x="1127426" y="3965"/>
                  </a:cubicBezTo>
                  <a:cubicBezTo>
                    <a:pt x="1129965" y="6505"/>
                    <a:pt x="1131391" y="9948"/>
                    <a:pt x="1131391" y="13539"/>
                  </a:cubicBezTo>
                  <a:lnTo>
                    <a:pt x="1131391" y="1613203"/>
                  </a:lnTo>
                  <a:cubicBezTo>
                    <a:pt x="1131391" y="1620680"/>
                    <a:pt x="1125330" y="1626742"/>
                    <a:pt x="1117853" y="1626742"/>
                  </a:cubicBezTo>
                  <a:lnTo>
                    <a:pt x="13539" y="1626742"/>
                  </a:lnTo>
                  <a:cubicBezTo>
                    <a:pt x="9948" y="1626742"/>
                    <a:pt x="6505" y="1625316"/>
                    <a:pt x="3965" y="1622777"/>
                  </a:cubicBezTo>
                  <a:cubicBezTo>
                    <a:pt x="1426" y="1620237"/>
                    <a:pt x="0" y="1616794"/>
                    <a:pt x="0" y="1613203"/>
                  </a:cubicBezTo>
                  <a:lnTo>
                    <a:pt x="0" y="13539"/>
                  </a:lnTo>
                  <a:cubicBezTo>
                    <a:pt x="0" y="9948"/>
                    <a:pt x="1426" y="6505"/>
                    <a:pt x="3965" y="3965"/>
                  </a:cubicBezTo>
                  <a:cubicBezTo>
                    <a:pt x="6505" y="1426"/>
                    <a:pt x="9948" y="0"/>
                    <a:pt x="13539" y="0"/>
                  </a:cubicBezTo>
                  <a:close/>
                </a:path>
              </a:pathLst>
            </a:custGeom>
            <a:solidFill>
              <a:srgbClr val="568CCD"/>
            </a:solidFill>
          </p:spPr>
        </p:sp>
        <p:sp>
          <p:nvSpPr>
            <p:cNvPr id="13" name="TextBox 13"/>
            <p:cNvSpPr txBox="1"/>
            <p:nvPr/>
          </p:nvSpPr>
          <p:spPr>
            <a:xfrm>
              <a:off x="0" y="-57150"/>
              <a:ext cx="1131391" cy="1683892"/>
            </a:xfrm>
            <a:prstGeom prst="rect">
              <a:avLst/>
            </a:prstGeom>
          </p:spPr>
          <p:txBody>
            <a:bodyPr lIns="54098" tIns="54098" rIns="54098" bIns="54098" rtlCol="0" anchor="ctr"/>
            <a:lstStyle/>
            <a:p>
              <a:pPr algn="ctr">
                <a:lnSpc>
                  <a:spcPts val="4059"/>
                </a:lnSpc>
              </a:pPr>
              <a:endParaRPr/>
            </a:p>
            <a:p>
              <a:pPr algn="ctr">
                <a:lnSpc>
                  <a:spcPts val="4059"/>
                </a:lnSpc>
              </a:pPr>
              <a:endParaRPr/>
            </a:p>
            <a:p>
              <a:pPr algn="ctr">
                <a:lnSpc>
                  <a:spcPts val="4059"/>
                </a:lnSpc>
                <a:spcBef>
                  <a:spcPct val="0"/>
                </a:spcBef>
              </a:pPr>
              <a:r>
                <a:rPr lang="en-US" sz="2899">
                  <a:solidFill>
                    <a:srgbClr val="000000"/>
                  </a:solidFill>
                  <a:latin typeface="Open Sans Extra Bold"/>
                </a:rPr>
                <a:t>Bu çalıştayların düzenlenmesi için salon, yiyecek-içecek masrafları olacaktır. Bunun yanı sıra halkın davet edilmesi için broşür vb. maliyetler de olacaktır</a:t>
              </a:r>
            </a:p>
          </p:txBody>
        </p:sp>
      </p:grpSp>
      <p:sp>
        <p:nvSpPr>
          <p:cNvPr id="14" name="TextBox 14"/>
          <p:cNvSpPr txBox="1"/>
          <p:nvPr/>
        </p:nvSpPr>
        <p:spPr>
          <a:xfrm>
            <a:off x="2327965" y="3863465"/>
            <a:ext cx="3571452" cy="5641328"/>
          </a:xfrm>
          <a:prstGeom prst="rect">
            <a:avLst/>
          </a:prstGeom>
        </p:spPr>
        <p:txBody>
          <a:bodyPr lIns="0" tIns="0" rIns="0" bIns="0" rtlCol="0" anchor="t">
            <a:spAutoFit/>
          </a:bodyPr>
          <a:lstStyle/>
          <a:p>
            <a:pPr algn="ctr">
              <a:lnSpc>
                <a:spcPts val="4060"/>
              </a:lnSpc>
            </a:pPr>
            <a:r>
              <a:rPr lang="en-US" sz="2900">
                <a:solidFill>
                  <a:srgbClr val="000000"/>
                </a:solidFill>
                <a:latin typeface="Open Sans Bold"/>
              </a:rPr>
              <a:t>Toplumla iletişimi güçlendirmek için uzman ekip oluşturulmalı.</a:t>
            </a:r>
          </a:p>
          <a:p>
            <a:pPr algn="ctr">
              <a:lnSpc>
                <a:spcPts val="4060"/>
              </a:lnSpc>
            </a:pPr>
            <a:r>
              <a:rPr lang="en-US" sz="2900">
                <a:solidFill>
                  <a:srgbClr val="000000"/>
                </a:solidFill>
                <a:latin typeface="Open Sans Bold"/>
              </a:rPr>
              <a:t>Her İlçe Sağlık Müdürlüğü için 2 uzman tabip,1 hemşire,1 sağlık görevlisi,1 sosyal çalışmacı , 1 psikolog)</a:t>
            </a:r>
          </a:p>
        </p:txBody>
      </p:sp>
      <p:sp>
        <p:nvSpPr>
          <p:cNvPr id="15" name="TextBox 15"/>
          <p:cNvSpPr txBox="1"/>
          <p:nvPr/>
        </p:nvSpPr>
        <p:spPr>
          <a:xfrm>
            <a:off x="2405225" y="3270246"/>
            <a:ext cx="3099306" cy="650369"/>
          </a:xfrm>
          <a:prstGeom prst="rect">
            <a:avLst/>
          </a:prstGeom>
        </p:spPr>
        <p:txBody>
          <a:bodyPr lIns="0" tIns="0" rIns="0" bIns="0" rtlCol="0" anchor="t">
            <a:spAutoFit/>
          </a:bodyPr>
          <a:lstStyle/>
          <a:p>
            <a:pPr algn="ctr">
              <a:lnSpc>
                <a:spcPts val="5218"/>
              </a:lnSpc>
            </a:pPr>
            <a:r>
              <a:rPr lang="en-US" sz="3727">
                <a:solidFill>
                  <a:srgbClr val="F4F4F4"/>
                </a:solidFill>
                <a:latin typeface="Open Sans Bold"/>
              </a:rPr>
              <a:t>İnsan Gücü</a:t>
            </a:r>
          </a:p>
        </p:txBody>
      </p:sp>
      <p:sp>
        <p:nvSpPr>
          <p:cNvPr id="16" name="TextBox 16"/>
          <p:cNvSpPr txBox="1"/>
          <p:nvPr/>
        </p:nvSpPr>
        <p:spPr>
          <a:xfrm>
            <a:off x="7162654" y="3222910"/>
            <a:ext cx="4197588" cy="1309684"/>
          </a:xfrm>
          <a:prstGeom prst="rect">
            <a:avLst/>
          </a:prstGeom>
        </p:spPr>
        <p:txBody>
          <a:bodyPr lIns="0" tIns="0" rIns="0" bIns="0" rtlCol="0" anchor="t">
            <a:spAutoFit/>
          </a:bodyPr>
          <a:lstStyle/>
          <a:p>
            <a:pPr algn="ctr">
              <a:lnSpc>
                <a:spcPts val="5218"/>
              </a:lnSpc>
            </a:pPr>
            <a:r>
              <a:rPr lang="en-US" sz="3727">
                <a:solidFill>
                  <a:srgbClr val="F4F4F4"/>
                </a:solidFill>
                <a:latin typeface="Open Sans Bold"/>
              </a:rPr>
              <a:t>Anketler ve değerlendirilmesi</a:t>
            </a:r>
          </a:p>
        </p:txBody>
      </p:sp>
      <p:sp>
        <p:nvSpPr>
          <p:cNvPr id="17" name="TextBox 17"/>
          <p:cNvSpPr txBox="1"/>
          <p:nvPr/>
        </p:nvSpPr>
        <p:spPr>
          <a:xfrm rot="60000">
            <a:off x="12696747" y="3195932"/>
            <a:ext cx="3099306" cy="1309718"/>
          </a:xfrm>
          <a:prstGeom prst="rect">
            <a:avLst/>
          </a:prstGeom>
        </p:spPr>
        <p:txBody>
          <a:bodyPr lIns="0" tIns="0" rIns="0" bIns="0" rtlCol="0" anchor="t">
            <a:spAutoFit/>
          </a:bodyPr>
          <a:lstStyle/>
          <a:p>
            <a:pPr algn="ctr">
              <a:lnSpc>
                <a:spcPts val="5216"/>
              </a:lnSpc>
            </a:pPr>
            <a:r>
              <a:rPr lang="en-US" sz="3725">
                <a:solidFill>
                  <a:srgbClr val="F4F4F4"/>
                </a:solidFill>
                <a:latin typeface="Open Sans Bold"/>
              </a:rPr>
              <a:t>Çalıştaylar Düzenleme</a:t>
            </a:r>
          </a:p>
        </p:txBody>
      </p:sp>
      <p:sp>
        <p:nvSpPr>
          <p:cNvPr id="18" name="TextBox 18"/>
          <p:cNvSpPr txBox="1"/>
          <p:nvPr/>
        </p:nvSpPr>
        <p:spPr>
          <a:xfrm>
            <a:off x="7162654" y="5038454"/>
            <a:ext cx="4328598" cy="2826004"/>
          </a:xfrm>
          <a:prstGeom prst="rect">
            <a:avLst/>
          </a:prstGeom>
        </p:spPr>
        <p:txBody>
          <a:bodyPr lIns="0" tIns="0" rIns="0" bIns="0" rtlCol="0" anchor="t">
            <a:spAutoFit/>
          </a:bodyPr>
          <a:lstStyle/>
          <a:p>
            <a:pPr algn="ctr">
              <a:lnSpc>
                <a:spcPts val="4552"/>
              </a:lnSpc>
              <a:spcBef>
                <a:spcPct val="0"/>
              </a:spcBef>
            </a:pPr>
            <a:r>
              <a:rPr lang="en-US" sz="2899">
                <a:solidFill>
                  <a:srgbClr val="000000"/>
                </a:solidFill>
                <a:latin typeface="Open Sans Bold"/>
              </a:rPr>
              <a:t>Anketler online planlanacak online yapılamayan yerlerde elden anket yapılacaktır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1323782" y="8036592"/>
            <a:ext cx="3127248" cy="3305705"/>
          </a:xfrm>
          <a:custGeom>
            <a:avLst/>
            <a:gdLst/>
            <a:ahLst/>
            <a:cxnLst/>
            <a:rect l="l" t="t" r="r" b="b"/>
            <a:pathLst>
              <a:path w="3127248" h="3305705">
                <a:moveTo>
                  <a:pt x="0" y="0"/>
                </a:moveTo>
                <a:lnTo>
                  <a:pt x="3127248" y="0"/>
                </a:lnTo>
                <a:lnTo>
                  <a:pt x="3127248" y="3305706"/>
                </a:lnTo>
                <a:lnTo>
                  <a:pt x="0" y="3305706"/>
                </a:lnTo>
                <a:lnTo>
                  <a:pt x="0" y="0"/>
                </a:lnTo>
                <a:close/>
              </a:path>
            </a:pathLst>
          </a:custGeom>
          <a:blipFill>
            <a:blip r:embed="rId2"/>
            <a:stretch>
              <a:fillRect/>
            </a:stretch>
          </a:blipFill>
        </p:spPr>
      </p:sp>
      <p:sp>
        <p:nvSpPr>
          <p:cNvPr id="3" name="Freeform 3"/>
          <p:cNvSpPr/>
          <p:nvPr/>
        </p:nvSpPr>
        <p:spPr>
          <a:xfrm>
            <a:off x="11782365" y="289624"/>
            <a:ext cx="6159500" cy="9707752"/>
          </a:xfrm>
          <a:custGeom>
            <a:avLst/>
            <a:gdLst/>
            <a:ahLst/>
            <a:cxnLst/>
            <a:rect l="l" t="t" r="r" b="b"/>
            <a:pathLst>
              <a:path w="6159500" h="9707752">
                <a:moveTo>
                  <a:pt x="0" y="0"/>
                </a:moveTo>
                <a:lnTo>
                  <a:pt x="6159500" y="0"/>
                </a:lnTo>
                <a:lnTo>
                  <a:pt x="6159500" y="9707752"/>
                </a:lnTo>
                <a:lnTo>
                  <a:pt x="0" y="9707752"/>
                </a:lnTo>
                <a:lnTo>
                  <a:pt x="0" y="0"/>
                </a:lnTo>
                <a:close/>
              </a:path>
            </a:pathLst>
          </a:custGeom>
          <a:blipFill>
            <a:blip r:embed="rId3"/>
            <a:stretch>
              <a:fillRect l="-68204" r="-68204"/>
            </a:stretch>
          </a:blipFill>
        </p:spPr>
      </p:sp>
      <p:sp>
        <p:nvSpPr>
          <p:cNvPr id="4" name="TextBox 4"/>
          <p:cNvSpPr txBox="1"/>
          <p:nvPr/>
        </p:nvSpPr>
        <p:spPr>
          <a:xfrm>
            <a:off x="2270251" y="1408318"/>
            <a:ext cx="4892452" cy="1018084"/>
          </a:xfrm>
          <a:prstGeom prst="rect">
            <a:avLst/>
          </a:prstGeom>
        </p:spPr>
        <p:txBody>
          <a:bodyPr lIns="0" tIns="0" rIns="0" bIns="0" rtlCol="0" anchor="t">
            <a:spAutoFit/>
          </a:bodyPr>
          <a:lstStyle/>
          <a:p>
            <a:pPr>
              <a:lnSpc>
                <a:spcPts val="7935"/>
              </a:lnSpc>
            </a:pPr>
            <a:r>
              <a:rPr lang="en-US" sz="5667">
                <a:solidFill>
                  <a:srgbClr val="5062C6"/>
                </a:solidFill>
                <a:latin typeface="Poppins Ultra-Bold"/>
              </a:rPr>
              <a:t>KAYNAKÇA</a:t>
            </a:r>
          </a:p>
        </p:txBody>
      </p:sp>
      <p:sp>
        <p:nvSpPr>
          <p:cNvPr id="5" name="TextBox 5"/>
          <p:cNvSpPr txBox="1"/>
          <p:nvPr/>
        </p:nvSpPr>
        <p:spPr>
          <a:xfrm>
            <a:off x="2036859" y="2495506"/>
            <a:ext cx="1233263" cy="1031217"/>
          </a:xfrm>
          <a:prstGeom prst="rect">
            <a:avLst/>
          </a:prstGeom>
        </p:spPr>
        <p:txBody>
          <a:bodyPr lIns="0" tIns="0" rIns="0" bIns="0" rtlCol="0" anchor="t">
            <a:spAutoFit/>
          </a:bodyPr>
          <a:lstStyle/>
          <a:p>
            <a:pPr algn="ctr">
              <a:lnSpc>
                <a:spcPts val="8043"/>
              </a:lnSpc>
            </a:pPr>
            <a:r>
              <a:rPr lang="en-US" sz="5745">
                <a:solidFill>
                  <a:srgbClr val="00878E"/>
                </a:solidFill>
                <a:latin typeface="Poppins Ultra-Bold"/>
              </a:rPr>
              <a:t>01</a:t>
            </a:r>
          </a:p>
        </p:txBody>
      </p:sp>
      <p:sp>
        <p:nvSpPr>
          <p:cNvPr id="6" name="TextBox 6"/>
          <p:cNvSpPr txBox="1"/>
          <p:nvPr/>
        </p:nvSpPr>
        <p:spPr>
          <a:xfrm>
            <a:off x="3270122" y="2609806"/>
            <a:ext cx="7639671" cy="1081592"/>
          </a:xfrm>
          <a:prstGeom prst="rect">
            <a:avLst/>
          </a:prstGeom>
        </p:spPr>
        <p:txBody>
          <a:bodyPr lIns="0" tIns="0" rIns="0" bIns="0" rtlCol="0" anchor="t">
            <a:spAutoFit/>
          </a:bodyPr>
          <a:lstStyle/>
          <a:p>
            <a:pPr>
              <a:lnSpc>
                <a:spcPts val="2859"/>
              </a:lnSpc>
            </a:pPr>
            <a:r>
              <a:rPr lang="en-US" sz="2042">
                <a:solidFill>
                  <a:srgbClr val="293237"/>
                </a:solidFill>
                <a:latin typeface="Open Sans Light"/>
              </a:rPr>
              <a:t>Tanrıöver MD, Yıldırım HH, Ready ND, Çakır B, Akalın </a:t>
            </a:r>
          </a:p>
          <a:p>
            <a:pPr>
              <a:lnSpc>
                <a:spcPts val="2859"/>
              </a:lnSpc>
            </a:pPr>
            <a:r>
              <a:rPr lang="en-US" sz="2042">
                <a:solidFill>
                  <a:srgbClr val="293237"/>
                </a:solidFill>
                <a:latin typeface="Open Sans Light"/>
              </a:rPr>
              <a:t>E. Türkiye Sağlık Okuryazarlığı Araştırması. Sağlık-Sen </a:t>
            </a:r>
          </a:p>
          <a:p>
            <a:pPr>
              <a:lnSpc>
                <a:spcPts val="2859"/>
              </a:lnSpc>
              <a:spcBef>
                <a:spcPct val="0"/>
              </a:spcBef>
            </a:pPr>
            <a:r>
              <a:rPr lang="en-US" sz="2042">
                <a:solidFill>
                  <a:srgbClr val="293237"/>
                </a:solidFill>
                <a:latin typeface="Open Sans Light"/>
              </a:rPr>
              <a:t>Yayınları Aralık 2014, Ankara.</a:t>
            </a:r>
          </a:p>
        </p:txBody>
      </p:sp>
      <p:sp>
        <p:nvSpPr>
          <p:cNvPr id="7" name="TextBox 7"/>
          <p:cNvSpPr txBox="1"/>
          <p:nvPr/>
        </p:nvSpPr>
        <p:spPr>
          <a:xfrm>
            <a:off x="2036859" y="4145508"/>
            <a:ext cx="1233263" cy="1031217"/>
          </a:xfrm>
          <a:prstGeom prst="rect">
            <a:avLst/>
          </a:prstGeom>
        </p:spPr>
        <p:txBody>
          <a:bodyPr lIns="0" tIns="0" rIns="0" bIns="0" rtlCol="0" anchor="t">
            <a:spAutoFit/>
          </a:bodyPr>
          <a:lstStyle/>
          <a:p>
            <a:pPr algn="ctr">
              <a:lnSpc>
                <a:spcPts val="8043"/>
              </a:lnSpc>
            </a:pPr>
            <a:r>
              <a:rPr lang="en-US" sz="5745">
                <a:solidFill>
                  <a:srgbClr val="00878E"/>
                </a:solidFill>
                <a:latin typeface="Poppins Ultra-Bold"/>
              </a:rPr>
              <a:t>02</a:t>
            </a:r>
          </a:p>
        </p:txBody>
      </p:sp>
      <p:sp>
        <p:nvSpPr>
          <p:cNvPr id="8" name="TextBox 8"/>
          <p:cNvSpPr txBox="1"/>
          <p:nvPr/>
        </p:nvSpPr>
        <p:spPr>
          <a:xfrm>
            <a:off x="3270122" y="4259808"/>
            <a:ext cx="7639671" cy="1081592"/>
          </a:xfrm>
          <a:prstGeom prst="rect">
            <a:avLst/>
          </a:prstGeom>
        </p:spPr>
        <p:txBody>
          <a:bodyPr lIns="0" tIns="0" rIns="0" bIns="0" rtlCol="0" anchor="t">
            <a:spAutoFit/>
          </a:bodyPr>
          <a:lstStyle/>
          <a:p>
            <a:pPr>
              <a:lnSpc>
                <a:spcPts val="2859"/>
              </a:lnSpc>
            </a:pPr>
            <a:r>
              <a:rPr lang="en-US" sz="2042">
                <a:solidFill>
                  <a:srgbClr val="293237"/>
                </a:solidFill>
                <a:latin typeface="Open Sans Light"/>
              </a:rPr>
              <a:t>Tözün, M., ve Sözmen, M. K. (2014). Halk Sağlığı Bakışı ile Sağlık Okuryazarlığı. Smyrna Tıp Dergisi, 48-</a:t>
            </a:r>
          </a:p>
          <a:p>
            <a:pPr>
              <a:lnSpc>
                <a:spcPts val="2859"/>
              </a:lnSpc>
              <a:spcBef>
                <a:spcPct val="0"/>
              </a:spcBef>
            </a:pPr>
            <a:r>
              <a:rPr lang="en-US" sz="2042">
                <a:solidFill>
                  <a:srgbClr val="293237"/>
                </a:solidFill>
                <a:latin typeface="Open Sans Light"/>
              </a:rPr>
              <a:t>54.</a:t>
            </a:r>
          </a:p>
        </p:txBody>
      </p:sp>
      <p:sp>
        <p:nvSpPr>
          <p:cNvPr id="9" name="TextBox 9"/>
          <p:cNvSpPr txBox="1"/>
          <p:nvPr/>
        </p:nvSpPr>
        <p:spPr>
          <a:xfrm>
            <a:off x="2036859" y="5796780"/>
            <a:ext cx="1233263" cy="1031217"/>
          </a:xfrm>
          <a:prstGeom prst="rect">
            <a:avLst/>
          </a:prstGeom>
        </p:spPr>
        <p:txBody>
          <a:bodyPr lIns="0" tIns="0" rIns="0" bIns="0" rtlCol="0" anchor="t">
            <a:spAutoFit/>
          </a:bodyPr>
          <a:lstStyle/>
          <a:p>
            <a:pPr algn="ctr">
              <a:lnSpc>
                <a:spcPts val="8043"/>
              </a:lnSpc>
            </a:pPr>
            <a:r>
              <a:rPr lang="en-US" sz="5745">
                <a:solidFill>
                  <a:srgbClr val="00878E"/>
                </a:solidFill>
                <a:latin typeface="Poppins Ultra-Bold"/>
              </a:rPr>
              <a:t>03</a:t>
            </a:r>
          </a:p>
        </p:txBody>
      </p:sp>
      <p:sp>
        <p:nvSpPr>
          <p:cNvPr id="10" name="TextBox 10"/>
          <p:cNvSpPr txBox="1"/>
          <p:nvPr/>
        </p:nvSpPr>
        <p:spPr>
          <a:xfrm>
            <a:off x="3270122" y="6009385"/>
            <a:ext cx="7639671" cy="1009202"/>
          </a:xfrm>
          <a:prstGeom prst="rect">
            <a:avLst/>
          </a:prstGeom>
        </p:spPr>
        <p:txBody>
          <a:bodyPr lIns="0" tIns="0" rIns="0" bIns="0" rtlCol="0" anchor="t">
            <a:spAutoFit/>
          </a:bodyPr>
          <a:lstStyle/>
          <a:p>
            <a:pPr>
              <a:lnSpc>
                <a:spcPts val="2439"/>
              </a:lnSpc>
            </a:pPr>
            <a:r>
              <a:rPr lang="en-US" sz="1742">
                <a:solidFill>
                  <a:srgbClr val="293237"/>
                </a:solidFill>
                <a:latin typeface="Open Sans Light"/>
              </a:rPr>
              <a:t>Özdemir H, Alper Z, Uncu Y and Bilgel N. (2010). Health Literacy Among </a:t>
            </a:r>
          </a:p>
          <a:p>
            <a:pPr>
              <a:lnSpc>
                <a:spcPts val="2859"/>
              </a:lnSpc>
              <a:spcBef>
                <a:spcPct val="0"/>
              </a:spcBef>
            </a:pPr>
            <a:r>
              <a:rPr lang="en-US" sz="2042">
                <a:solidFill>
                  <a:srgbClr val="293237"/>
                </a:solidFill>
                <a:latin typeface="Open Sans Light"/>
              </a:rPr>
              <a:t>Adults: A Study From Turkey. Health Education Research, 25(3): 464-77.</a:t>
            </a:r>
          </a:p>
        </p:txBody>
      </p:sp>
      <p:sp>
        <p:nvSpPr>
          <p:cNvPr id="11" name="TextBox 11"/>
          <p:cNvSpPr txBox="1"/>
          <p:nvPr/>
        </p:nvSpPr>
        <p:spPr>
          <a:xfrm>
            <a:off x="2036859" y="7446781"/>
            <a:ext cx="1233263" cy="1031217"/>
          </a:xfrm>
          <a:prstGeom prst="rect">
            <a:avLst/>
          </a:prstGeom>
        </p:spPr>
        <p:txBody>
          <a:bodyPr lIns="0" tIns="0" rIns="0" bIns="0" rtlCol="0" anchor="t">
            <a:spAutoFit/>
          </a:bodyPr>
          <a:lstStyle/>
          <a:p>
            <a:pPr algn="ctr">
              <a:lnSpc>
                <a:spcPts val="8043"/>
              </a:lnSpc>
            </a:pPr>
            <a:r>
              <a:rPr lang="en-US" sz="5745">
                <a:solidFill>
                  <a:srgbClr val="00878E"/>
                </a:solidFill>
                <a:latin typeface="Poppins Ultra-Bold"/>
              </a:rPr>
              <a:t>04</a:t>
            </a:r>
          </a:p>
        </p:txBody>
      </p:sp>
      <p:sp>
        <p:nvSpPr>
          <p:cNvPr id="12" name="TextBox 12"/>
          <p:cNvSpPr txBox="1"/>
          <p:nvPr/>
        </p:nvSpPr>
        <p:spPr>
          <a:xfrm>
            <a:off x="3270122" y="7561081"/>
            <a:ext cx="7639671" cy="1081592"/>
          </a:xfrm>
          <a:prstGeom prst="rect">
            <a:avLst/>
          </a:prstGeom>
        </p:spPr>
        <p:txBody>
          <a:bodyPr lIns="0" tIns="0" rIns="0" bIns="0" rtlCol="0" anchor="t">
            <a:spAutoFit/>
          </a:bodyPr>
          <a:lstStyle/>
          <a:p>
            <a:pPr>
              <a:lnSpc>
                <a:spcPts val="2859"/>
              </a:lnSpc>
              <a:spcBef>
                <a:spcPct val="0"/>
              </a:spcBef>
            </a:pPr>
            <a:r>
              <a:rPr lang="en-US" sz="2042">
                <a:solidFill>
                  <a:srgbClr val="293237"/>
                </a:solidFill>
                <a:latin typeface="Open Sans Light"/>
              </a:rPr>
              <a:t>Yılmazel, G., &amp; Çetinkaya, F. (2016). The importance of health literacy for community health. TAF Preventive Medicine Bulletin, 15, 69-74.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5524333" y="1028700"/>
            <a:ext cx="7239335" cy="2608815"/>
            <a:chOff x="0" y="0"/>
            <a:chExt cx="1566733" cy="564598"/>
          </a:xfrm>
        </p:grpSpPr>
        <p:sp>
          <p:nvSpPr>
            <p:cNvPr id="3" name="Freeform 3"/>
            <p:cNvSpPr/>
            <p:nvPr/>
          </p:nvSpPr>
          <p:spPr>
            <a:xfrm>
              <a:off x="0" y="0"/>
              <a:ext cx="1566733" cy="564598"/>
            </a:xfrm>
            <a:custGeom>
              <a:avLst/>
              <a:gdLst/>
              <a:ahLst/>
              <a:cxnLst/>
              <a:rect l="l" t="t" r="r" b="b"/>
              <a:pathLst>
                <a:path w="1566733" h="564598">
                  <a:moveTo>
                    <a:pt x="13903" y="0"/>
                  </a:moveTo>
                  <a:lnTo>
                    <a:pt x="1552831" y="0"/>
                  </a:lnTo>
                  <a:cubicBezTo>
                    <a:pt x="1556518" y="0"/>
                    <a:pt x="1560054" y="1465"/>
                    <a:pt x="1562661" y="4072"/>
                  </a:cubicBezTo>
                  <a:cubicBezTo>
                    <a:pt x="1565269" y="6679"/>
                    <a:pt x="1566733" y="10215"/>
                    <a:pt x="1566733" y="13903"/>
                  </a:cubicBezTo>
                  <a:lnTo>
                    <a:pt x="1566733" y="550696"/>
                  </a:lnTo>
                  <a:cubicBezTo>
                    <a:pt x="1566733" y="558374"/>
                    <a:pt x="1560509" y="564598"/>
                    <a:pt x="1552831" y="564598"/>
                  </a:cubicBezTo>
                  <a:lnTo>
                    <a:pt x="13903" y="564598"/>
                  </a:lnTo>
                  <a:cubicBezTo>
                    <a:pt x="6224" y="564598"/>
                    <a:pt x="0" y="558374"/>
                    <a:pt x="0" y="550696"/>
                  </a:cubicBezTo>
                  <a:lnTo>
                    <a:pt x="0" y="13903"/>
                  </a:lnTo>
                  <a:cubicBezTo>
                    <a:pt x="0" y="6224"/>
                    <a:pt x="6224" y="0"/>
                    <a:pt x="13903" y="0"/>
                  </a:cubicBezTo>
                  <a:close/>
                </a:path>
              </a:pathLst>
            </a:custGeom>
            <a:solidFill>
              <a:srgbClr val="000000">
                <a:alpha val="0"/>
              </a:srgbClr>
            </a:solidFill>
            <a:ln w="38100" cap="sq">
              <a:solidFill>
                <a:srgbClr val="5062C6"/>
              </a:solidFill>
              <a:prstDash val="solid"/>
              <a:miter/>
            </a:ln>
          </p:spPr>
        </p:sp>
        <p:sp>
          <p:nvSpPr>
            <p:cNvPr id="4" name="TextBox 4"/>
            <p:cNvSpPr txBox="1"/>
            <p:nvPr/>
          </p:nvSpPr>
          <p:spPr>
            <a:xfrm>
              <a:off x="0" y="-142875"/>
              <a:ext cx="1566733" cy="707473"/>
            </a:xfrm>
            <a:prstGeom prst="rect">
              <a:avLst/>
            </a:prstGeom>
          </p:spPr>
          <p:txBody>
            <a:bodyPr lIns="50800" tIns="50800" rIns="50800" bIns="50800" rtlCol="0" anchor="ctr"/>
            <a:lstStyle/>
            <a:p>
              <a:pPr algn="ctr">
                <a:lnSpc>
                  <a:spcPts val="11059"/>
                </a:lnSpc>
              </a:pPr>
              <a:r>
                <a:rPr lang="en-US" sz="7899">
                  <a:solidFill>
                    <a:srgbClr val="5062C6"/>
                  </a:solidFill>
                  <a:latin typeface="Open Sans Extra Bold"/>
                </a:rPr>
                <a:t>TEŞEKKÜRLER </a:t>
              </a:r>
            </a:p>
          </p:txBody>
        </p:sp>
      </p:grpSp>
      <p:sp>
        <p:nvSpPr>
          <p:cNvPr id="5" name="Freeform 5"/>
          <p:cNvSpPr/>
          <p:nvPr/>
        </p:nvSpPr>
        <p:spPr>
          <a:xfrm>
            <a:off x="3649675" y="4177574"/>
            <a:ext cx="10988649" cy="5953632"/>
          </a:xfrm>
          <a:custGeom>
            <a:avLst/>
            <a:gdLst/>
            <a:ahLst/>
            <a:cxnLst/>
            <a:rect l="l" t="t" r="r" b="b"/>
            <a:pathLst>
              <a:path w="10988649" h="5953632">
                <a:moveTo>
                  <a:pt x="0" y="0"/>
                </a:moveTo>
                <a:lnTo>
                  <a:pt x="10988650" y="0"/>
                </a:lnTo>
                <a:lnTo>
                  <a:pt x="10988650" y="5953632"/>
                </a:lnTo>
                <a:lnTo>
                  <a:pt x="0" y="5953632"/>
                </a:lnTo>
                <a:lnTo>
                  <a:pt x="0" y="0"/>
                </a:lnTo>
                <a:close/>
              </a:path>
            </a:pathLst>
          </a:custGeom>
          <a:blipFill>
            <a:blip r:embed="rId2"/>
            <a:stretch>
              <a:fillRect t="-30844" b="-7583"/>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DCF6"/>
        </a:solidFill>
        <a:effectLst/>
      </p:bgPr>
    </p:bg>
    <p:spTree>
      <p:nvGrpSpPr>
        <p:cNvPr id="1" name=""/>
        <p:cNvGrpSpPr/>
        <p:nvPr/>
      </p:nvGrpSpPr>
      <p:grpSpPr>
        <a:xfrm>
          <a:off x="0" y="0"/>
          <a:ext cx="0" cy="0"/>
          <a:chOff x="0" y="0"/>
          <a:chExt cx="0" cy="0"/>
        </a:xfrm>
      </p:grpSpPr>
      <p:grpSp>
        <p:nvGrpSpPr>
          <p:cNvPr id="2" name="Group 2"/>
          <p:cNvGrpSpPr/>
          <p:nvPr/>
        </p:nvGrpSpPr>
        <p:grpSpPr>
          <a:xfrm>
            <a:off x="3536042" y="2207899"/>
            <a:ext cx="11215916" cy="6219535"/>
            <a:chOff x="0" y="0"/>
            <a:chExt cx="2953986" cy="1638067"/>
          </a:xfrm>
        </p:grpSpPr>
        <p:sp>
          <p:nvSpPr>
            <p:cNvPr id="3" name="Freeform 3"/>
            <p:cNvSpPr/>
            <p:nvPr/>
          </p:nvSpPr>
          <p:spPr>
            <a:xfrm>
              <a:off x="0" y="0"/>
              <a:ext cx="2953986" cy="1638067"/>
            </a:xfrm>
            <a:custGeom>
              <a:avLst/>
              <a:gdLst/>
              <a:ahLst/>
              <a:cxnLst/>
              <a:rect l="l" t="t" r="r" b="b"/>
              <a:pathLst>
                <a:path w="2953986" h="1638067">
                  <a:moveTo>
                    <a:pt x="23469" y="0"/>
                  </a:moveTo>
                  <a:lnTo>
                    <a:pt x="2930517" y="0"/>
                  </a:lnTo>
                  <a:cubicBezTo>
                    <a:pt x="2936741" y="0"/>
                    <a:pt x="2942711" y="2473"/>
                    <a:pt x="2947112" y="6874"/>
                  </a:cubicBezTo>
                  <a:cubicBezTo>
                    <a:pt x="2951513" y="11275"/>
                    <a:pt x="2953986" y="17245"/>
                    <a:pt x="2953986" y="23469"/>
                  </a:cubicBezTo>
                  <a:lnTo>
                    <a:pt x="2953986" y="1614598"/>
                  </a:lnTo>
                  <a:cubicBezTo>
                    <a:pt x="2953986" y="1627560"/>
                    <a:pt x="2943479" y="1638067"/>
                    <a:pt x="2930517" y="1638067"/>
                  </a:cubicBezTo>
                  <a:lnTo>
                    <a:pt x="23469" y="1638067"/>
                  </a:lnTo>
                  <a:cubicBezTo>
                    <a:pt x="10507" y="1638067"/>
                    <a:pt x="0" y="1627560"/>
                    <a:pt x="0" y="1614598"/>
                  </a:cubicBezTo>
                  <a:lnTo>
                    <a:pt x="0" y="23469"/>
                  </a:lnTo>
                  <a:cubicBezTo>
                    <a:pt x="0" y="10507"/>
                    <a:pt x="10507" y="0"/>
                    <a:pt x="23469" y="0"/>
                  </a:cubicBezTo>
                  <a:close/>
                </a:path>
              </a:pathLst>
            </a:custGeom>
            <a:solidFill>
              <a:srgbClr val="C4F1FA"/>
            </a:solidFill>
            <a:ln w="38100" cap="rnd">
              <a:solidFill>
                <a:srgbClr val="1E5B82"/>
              </a:solidFill>
              <a:prstDash val="solid"/>
              <a:round/>
            </a:ln>
          </p:spPr>
        </p:sp>
        <p:sp>
          <p:nvSpPr>
            <p:cNvPr id="4" name="TextBox 4"/>
            <p:cNvSpPr txBox="1"/>
            <p:nvPr/>
          </p:nvSpPr>
          <p:spPr>
            <a:xfrm>
              <a:off x="0" y="-28575"/>
              <a:ext cx="2953986" cy="1666642"/>
            </a:xfrm>
            <a:prstGeom prst="rect">
              <a:avLst/>
            </a:prstGeom>
          </p:spPr>
          <p:txBody>
            <a:bodyPr lIns="50800" tIns="50800" rIns="50800" bIns="50800" rtlCol="0" anchor="ctr"/>
            <a:lstStyle/>
            <a:p>
              <a:pPr marL="0" lvl="0" indent="0" algn="ctr">
                <a:lnSpc>
                  <a:spcPts val="2541"/>
                </a:lnSpc>
                <a:spcBef>
                  <a:spcPct val="0"/>
                </a:spcBef>
              </a:pPr>
              <a:endParaRPr/>
            </a:p>
          </p:txBody>
        </p:sp>
      </p:grpSp>
      <p:sp>
        <p:nvSpPr>
          <p:cNvPr id="5" name="Freeform 5"/>
          <p:cNvSpPr/>
          <p:nvPr/>
        </p:nvSpPr>
        <p:spPr>
          <a:xfrm>
            <a:off x="1508018" y="1385180"/>
            <a:ext cx="5398023" cy="12119041"/>
          </a:xfrm>
          <a:custGeom>
            <a:avLst/>
            <a:gdLst/>
            <a:ahLst/>
            <a:cxnLst/>
            <a:rect l="l" t="t" r="r" b="b"/>
            <a:pathLst>
              <a:path w="5398023" h="12119041">
                <a:moveTo>
                  <a:pt x="0" y="0"/>
                </a:moveTo>
                <a:lnTo>
                  <a:pt x="5398023" y="0"/>
                </a:lnTo>
                <a:lnTo>
                  <a:pt x="5398023" y="12119041"/>
                </a:lnTo>
                <a:lnTo>
                  <a:pt x="0" y="12119041"/>
                </a:lnTo>
                <a:lnTo>
                  <a:pt x="0" y="0"/>
                </a:lnTo>
                <a:close/>
              </a:path>
            </a:pathLst>
          </a:custGeom>
          <a:blipFill>
            <a:blip r:embed="rId2"/>
            <a:stretch>
              <a:fillRect/>
            </a:stretch>
          </a:blipFill>
        </p:spPr>
      </p:sp>
      <p:sp>
        <p:nvSpPr>
          <p:cNvPr id="6" name="TextBox 6"/>
          <p:cNvSpPr txBox="1"/>
          <p:nvPr/>
        </p:nvSpPr>
        <p:spPr>
          <a:xfrm>
            <a:off x="6432100" y="2311685"/>
            <a:ext cx="7530401" cy="2409033"/>
          </a:xfrm>
          <a:prstGeom prst="rect">
            <a:avLst/>
          </a:prstGeom>
        </p:spPr>
        <p:txBody>
          <a:bodyPr lIns="0" tIns="0" rIns="0" bIns="0" rtlCol="0" anchor="t">
            <a:spAutoFit/>
          </a:bodyPr>
          <a:lstStyle/>
          <a:p>
            <a:pPr marL="0" lvl="0" indent="0" algn="ctr">
              <a:lnSpc>
                <a:spcPts val="9247"/>
              </a:lnSpc>
              <a:spcBef>
                <a:spcPct val="0"/>
              </a:spcBef>
            </a:pPr>
            <a:r>
              <a:rPr lang="en-US" sz="6701">
                <a:solidFill>
                  <a:srgbClr val="1E5B82"/>
                </a:solidFill>
                <a:latin typeface="Codec Pro ExtraBold"/>
              </a:rPr>
              <a:t>SAĞLIK OKURYAZARLIĞI</a:t>
            </a:r>
          </a:p>
        </p:txBody>
      </p:sp>
      <p:sp>
        <p:nvSpPr>
          <p:cNvPr id="7" name="TextBox 7"/>
          <p:cNvSpPr txBox="1"/>
          <p:nvPr/>
        </p:nvSpPr>
        <p:spPr>
          <a:xfrm>
            <a:off x="6308870" y="4758952"/>
            <a:ext cx="7776861" cy="2629313"/>
          </a:xfrm>
          <a:prstGeom prst="rect">
            <a:avLst/>
          </a:prstGeom>
        </p:spPr>
        <p:txBody>
          <a:bodyPr lIns="0" tIns="0" rIns="0" bIns="0" rtlCol="0" anchor="t">
            <a:spAutoFit/>
          </a:bodyPr>
          <a:lstStyle/>
          <a:p>
            <a:pPr marL="0" lvl="0" indent="0" algn="ctr">
              <a:lnSpc>
                <a:spcPts val="5150"/>
              </a:lnSpc>
              <a:spcBef>
                <a:spcPct val="0"/>
              </a:spcBef>
            </a:pPr>
            <a:r>
              <a:rPr lang="en-US" sz="3731">
                <a:solidFill>
                  <a:srgbClr val="1E5B82"/>
                </a:solidFill>
                <a:latin typeface="Codec Pro ExtraBold"/>
              </a:rPr>
              <a:t>Kişilerin doğru sağlık kararları vermek için gerekli sağlık bilgi ve hizmetlerini anlama, edinme ve işleme kapasitesinin derecesidir</a:t>
            </a:r>
          </a:p>
        </p:txBody>
      </p:sp>
      <p:sp>
        <p:nvSpPr>
          <p:cNvPr id="8" name="TextBox 8"/>
          <p:cNvSpPr txBox="1"/>
          <p:nvPr/>
        </p:nvSpPr>
        <p:spPr>
          <a:xfrm>
            <a:off x="10740468" y="8820861"/>
            <a:ext cx="7547532" cy="1725422"/>
          </a:xfrm>
          <a:prstGeom prst="rect">
            <a:avLst/>
          </a:prstGeom>
        </p:spPr>
        <p:txBody>
          <a:bodyPr lIns="0" tIns="0" rIns="0" bIns="0" rtlCol="0" anchor="t">
            <a:spAutoFit/>
          </a:bodyPr>
          <a:lstStyle/>
          <a:p>
            <a:pPr algn="ctr">
              <a:lnSpc>
                <a:spcPts val="3453"/>
              </a:lnSpc>
            </a:pPr>
            <a:r>
              <a:rPr lang="en-US" sz="2199">
                <a:solidFill>
                  <a:srgbClr val="000000"/>
                </a:solidFill>
                <a:latin typeface="Garet Bold"/>
              </a:rPr>
              <a:t>*Tözün, M., ve Sözmen, M. K. (2014). Halk Sağlığı Bakışı ile Sağlık Okuryazarlığı. Smyrna Tıp Dergisi, 48-54.</a:t>
            </a:r>
          </a:p>
          <a:p>
            <a:pPr algn="ctr">
              <a:lnSpc>
                <a:spcPts val="3453"/>
              </a:lnSpc>
              <a:spcBef>
                <a:spcPct val="0"/>
              </a:spcBef>
            </a:pPr>
            <a:endParaRPr lang="en-US" sz="2199">
              <a:solidFill>
                <a:srgbClr val="000000"/>
              </a:solidFill>
              <a:latin typeface="Garet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1704061" flipH="1" flipV="1">
            <a:off x="13824431" y="5385399"/>
            <a:ext cx="4991149" cy="7541571"/>
          </a:xfrm>
          <a:custGeom>
            <a:avLst/>
            <a:gdLst/>
            <a:ahLst/>
            <a:cxnLst/>
            <a:rect l="l" t="t" r="r" b="b"/>
            <a:pathLst>
              <a:path w="4991149" h="7541571">
                <a:moveTo>
                  <a:pt x="4991149" y="7541572"/>
                </a:moveTo>
                <a:lnTo>
                  <a:pt x="0" y="7541572"/>
                </a:lnTo>
                <a:lnTo>
                  <a:pt x="0" y="0"/>
                </a:lnTo>
                <a:lnTo>
                  <a:pt x="4991149" y="0"/>
                </a:lnTo>
                <a:lnTo>
                  <a:pt x="4991149" y="7541572"/>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3" name="Freeform 3"/>
          <p:cNvSpPr/>
          <p:nvPr/>
        </p:nvSpPr>
        <p:spPr>
          <a:xfrm rot="1704061" flipH="1" flipV="1">
            <a:off x="11603194" y="525483"/>
            <a:ext cx="8220239" cy="12420690"/>
          </a:xfrm>
          <a:custGeom>
            <a:avLst/>
            <a:gdLst/>
            <a:ahLst/>
            <a:cxnLst/>
            <a:rect l="l" t="t" r="r" b="b"/>
            <a:pathLst>
              <a:path w="8220239" h="12420690">
                <a:moveTo>
                  <a:pt x="8220239" y="12420690"/>
                </a:moveTo>
                <a:lnTo>
                  <a:pt x="0" y="12420690"/>
                </a:lnTo>
                <a:lnTo>
                  <a:pt x="0" y="0"/>
                </a:lnTo>
                <a:lnTo>
                  <a:pt x="8220239" y="0"/>
                </a:lnTo>
                <a:lnTo>
                  <a:pt x="8220239" y="1242069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585148" y="1487073"/>
            <a:ext cx="8063406" cy="7497488"/>
          </a:xfrm>
          <a:prstGeom prst="rect">
            <a:avLst/>
          </a:prstGeom>
        </p:spPr>
        <p:txBody>
          <a:bodyPr lIns="0" tIns="0" rIns="0" bIns="0" rtlCol="0" anchor="t">
            <a:spAutoFit/>
          </a:bodyPr>
          <a:lstStyle/>
          <a:p>
            <a:pPr marL="0" lvl="0" indent="0">
              <a:lnSpc>
                <a:spcPts val="11735"/>
              </a:lnSpc>
              <a:spcBef>
                <a:spcPct val="0"/>
              </a:spcBef>
            </a:pPr>
            <a:r>
              <a:rPr lang="en-US" sz="8382">
                <a:solidFill>
                  <a:srgbClr val="FFFFFF"/>
                </a:solidFill>
                <a:latin typeface="Cocomat Pro Heavy"/>
              </a:rPr>
              <a:t>HALK SAĞLIĞI ÇALIŞMALARI TOPLUMA ULAŞIYOR MU?</a:t>
            </a:r>
          </a:p>
        </p:txBody>
      </p:sp>
      <p:sp>
        <p:nvSpPr>
          <p:cNvPr id="5" name="Freeform 5"/>
          <p:cNvSpPr/>
          <p:nvPr/>
        </p:nvSpPr>
        <p:spPr>
          <a:xfrm flipH="1">
            <a:off x="9872579" y="2195012"/>
            <a:ext cx="7145265" cy="8091988"/>
          </a:xfrm>
          <a:custGeom>
            <a:avLst/>
            <a:gdLst/>
            <a:ahLst/>
            <a:cxnLst/>
            <a:rect l="l" t="t" r="r" b="b"/>
            <a:pathLst>
              <a:path w="7145265" h="8091988">
                <a:moveTo>
                  <a:pt x="7145265" y="0"/>
                </a:moveTo>
                <a:lnTo>
                  <a:pt x="0" y="0"/>
                </a:lnTo>
                <a:lnTo>
                  <a:pt x="0" y="8091988"/>
                </a:lnTo>
                <a:lnTo>
                  <a:pt x="7145265" y="8091988"/>
                </a:lnTo>
                <a:lnTo>
                  <a:pt x="7145265"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606501" y="2980268"/>
            <a:ext cx="15074999" cy="4326463"/>
          </a:xfrm>
          <a:custGeom>
            <a:avLst/>
            <a:gdLst/>
            <a:ahLst/>
            <a:cxnLst/>
            <a:rect l="l" t="t" r="r" b="b"/>
            <a:pathLst>
              <a:path w="15074999" h="4326463">
                <a:moveTo>
                  <a:pt x="0" y="0"/>
                </a:moveTo>
                <a:lnTo>
                  <a:pt x="15074998" y="0"/>
                </a:lnTo>
                <a:lnTo>
                  <a:pt x="15074998" y="4326464"/>
                </a:lnTo>
                <a:lnTo>
                  <a:pt x="0" y="4326464"/>
                </a:lnTo>
                <a:lnTo>
                  <a:pt x="0" y="0"/>
                </a:lnTo>
                <a:close/>
              </a:path>
            </a:pathLst>
          </a:custGeom>
          <a:blipFill>
            <a:blip r:embed="rId2"/>
            <a:stretch>
              <a:fillRect t="-1208"/>
            </a:stretch>
          </a:blipFill>
        </p:spPr>
      </p:sp>
      <p:sp>
        <p:nvSpPr>
          <p:cNvPr id="3" name="TextBox 3"/>
          <p:cNvSpPr txBox="1"/>
          <p:nvPr/>
        </p:nvSpPr>
        <p:spPr>
          <a:xfrm>
            <a:off x="1606501" y="7221007"/>
            <a:ext cx="15074999" cy="755047"/>
          </a:xfrm>
          <a:prstGeom prst="rect">
            <a:avLst/>
          </a:prstGeom>
        </p:spPr>
        <p:txBody>
          <a:bodyPr lIns="0" tIns="0" rIns="0" bIns="0" rtlCol="0" anchor="t">
            <a:spAutoFit/>
          </a:bodyPr>
          <a:lstStyle/>
          <a:p>
            <a:pPr algn="ctr">
              <a:lnSpc>
                <a:spcPts val="6158"/>
              </a:lnSpc>
              <a:spcBef>
                <a:spcPct val="0"/>
              </a:spcBef>
            </a:pPr>
            <a:r>
              <a:rPr lang="en-US" sz="4398">
                <a:solidFill>
                  <a:srgbClr val="000000"/>
                </a:solidFill>
                <a:latin typeface="Open Sans Bold"/>
              </a:rPr>
              <a:t>Ülkemizde sağlık okuryazarlığı oranı</a:t>
            </a:r>
          </a:p>
        </p:txBody>
      </p:sp>
      <p:sp>
        <p:nvSpPr>
          <p:cNvPr id="4" name="TextBox 4"/>
          <p:cNvSpPr txBox="1"/>
          <p:nvPr/>
        </p:nvSpPr>
        <p:spPr>
          <a:xfrm>
            <a:off x="1028700" y="8689642"/>
            <a:ext cx="15074999" cy="1099215"/>
          </a:xfrm>
          <a:prstGeom prst="rect">
            <a:avLst/>
          </a:prstGeom>
        </p:spPr>
        <p:txBody>
          <a:bodyPr lIns="0" tIns="0" rIns="0" bIns="0" rtlCol="0" anchor="t">
            <a:spAutoFit/>
          </a:bodyPr>
          <a:lstStyle/>
          <a:p>
            <a:pPr>
              <a:lnSpc>
                <a:spcPts val="2938"/>
              </a:lnSpc>
            </a:pPr>
            <a:r>
              <a:rPr lang="en-US" sz="2098">
                <a:solidFill>
                  <a:srgbClr val="000000"/>
                </a:solidFill>
                <a:latin typeface="Open Sans Bold"/>
              </a:rPr>
              <a:t>*Tanrıöver MD, Yıldırım HH, Ready ND, Çakır B, Akalın </a:t>
            </a:r>
          </a:p>
          <a:p>
            <a:pPr>
              <a:lnSpc>
                <a:spcPts val="2938"/>
              </a:lnSpc>
            </a:pPr>
            <a:r>
              <a:rPr lang="en-US" sz="2098">
                <a:solidFill>
                  <a:srgbClr val="000000"/>
                </a:solidFill>
                <a:latin typeface="Open Sans Bold"/>
              </a:rPr>
              <a:t>E. Türkiye Sağlık Okuryazarlığı Araştırması. Sağlık-Sen </a:t>
            </a:r>
          </a:p>
          <a:p>
            <a:pPr>
              <a:lnSpc>
                <a:spcPts val="2938"/>
              </a:lnSpc>
              <a:spcBef>
                <a:spcPct val="0"/>
              </a:spcBef>
            </a:pPr>
            <a:r>
              <a:rPr lang="en-US" sz="2098">
                <a:solidFill>
                  <a:srgbClr val="000000"/>
                </a:solidFill>
                <a:latin typeface="Open Sans Bold"/>
              </a:rPr>
              <a:t>Yayınları Aralık 2014, Ankara.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EE3"/>
        </a:solidFill>
        <a:effectLst/>
      </p:bgPr>
    </p:bg>
    <p:spTree>
      <p:nvGrpSpPr>
        <p:cNvPr id="1" name=""/>
        <p:cNvGrpSpPr/>
        <p:nvPr/>
      </p:nvGrpSpPr>
      <p:grpSpPr>
        <a:xfrm>
          <a:off x="0" y="0"/>
          <a:ext cx="0" cy="0"/>
          <a:chOff x="0" y="0"/>
          <a:chExt cx="0" cy="0"/>
        </a:xfrm>
      </p:grpSpPr>
      <p:grpSp>
        <p:nvGrpSpPr>
          <p:cNvPr id="2" name="Group 2"/>
          <p:cNvGrpSpPr/>
          <p:nvPr/>
        </p:nvGrpSpPr>
        <p:grpSpPr>
          <a:xfrm>
            <a:off x="11481" y="787429"/>
            <a:ext cx="6681597" cy="2047873"/>
            <a:chOff x="0" y="0"/>
            <a:chExt cx="1219088" cy="373644"/>
          </a:xfrm>
        </p:grpSpPr>
        <p:sp>
          <p:nvSpPr>
            <p:cNvPr id="3" name="Freeform 3"/>
            <p:cNvSpPr/>
            <p:nvPr/>
          </p:nvSpPr>
          <p:spPr>
            <a:xfrm>
              <a:off x="0" y="0"/>
              <a:ext cx="1215018" cy="373644"/>
            </a:xfrm>
            <a:custGeom>
              <a:avLst/>
              <a:gdLst/>
              <a:ahLst/>
              <a:cxnLst/>
              <a:rect l="l" t="t" r="r" b="b"/>
              <a:pathLst>
                <a:path w="1215018" h="373644">
                  <a:moveTo>
                    <a:pt x="1006618" y="0"/>
                  </a:moveTo>
                  <a:lnTo>
                    <a:pt x="9270" y="0"/>
                  </a:lnTo>
                  <a:cubicBezTo>
                    <a:pt x="4150" y="0"/>
                    <a:pt x="0" y="4150"/>
                    <a:pt x="0" y="9270"/>
                  </a:cubicBezTo>
                  <a:lnTo>
                    <a:pt x="0" y="364374"/>
                  </a:lnTo>
                  <a:cubicBezTo>
                    <a:pt x="0" y="369494"/>
                    <a:pt x="4150" y="373644"/>
                    <a:pt x="9270" y="373644"/>
                  </a:cubicBezTo>
                  <a:lnTo>
                    <a:pt x="1006618" y="373644"/>
                  </a:lnTo>
                  <a:cubicBezTo>
                    <a:pt x="1012580" y="373644"/>
                    <a:pt x="1018323" y="371405"/>
                    <a:pt x="1022712" y="367370"/>
                  </a:cubicBezTo>
                  <a:lnTo>
                    <a:pt x="1212264" y="193096"/>
                  </a:lnTo>
                  <a:cubicBezTo>
                    <a:pt x="1214019" y="191482"/>
                    <a:pt x="1215018" y="189206"/>
                    <a:pt x="1215018" y="186822"/>
                  </a:cubicBezTo>
                  <a:cubicBezTo>
                    <a:pt x="1215018" y="184437"/>
                    <a:pt x="1214019" y="182162"/>
                    <a:pt x="1212264" y="180548"/>
                  </a:cubicBezTo>
                  <a:lnTo>
                    <a:pt x="1022712" y="6274"/>
                  </a:lnTo>
                  <a:cubicBezTo>
                    <a:pt x="1018323" y="2239"/>
                    <a:pt x="1012580" y="0"/>
                    <a:pt x="1006618" y="0"/>
                  </a:cubicBezTo>
                  <a:close/>
                </a:path>
              </a:pathLst>
            </a:custGeom>
            <a:solidFill>
              <a:srgbClr val="16948A"/>
            </a:solidFill>
            <a:ln w="47625" cap="sq">
              <a:solidFill>
                <a:srgbClr val="F0B929"/>
              </a:solidFill>
              <a:prstDash val="solid"/>
              <a:miter/>
            </a:ln>
          </p:spPr>
        </p:sp>
        <p:sp>
          <p:nvSpPr>
            <p:cNvPr id="4" name="TextBox 4"/>
            <p:cNvSpPr txBox="1"/>
            <p:nvPr/>
          </p:nvSpPr>
          <p:spPr>
            <a:xfrm>
              <a:off x="0" y="66675"/>
              <a:ext cx="1104788" cy="306969"/>
            </a:xfrm>
            <a:prstGeom prst="rect">
              <a:avLst/>
            </a:prstGeom>
          </p:spPr>
          <p:txBody>
            <a:bodyPr lIns="50800" tIns="50800" rIns="50800" bIns="50800" rtlCol="0" anchor="ctr"/>
            <a:lstStyle/>
            <a:p>
              <a:pPr algn="ctr">
                <a:lnSpc>
                  <a:spcPts val="4199"/>
                </a:lnSpc>
              </a:pPr>
              <a:r>
                <a:rPr lang="en-US" sz="3999">
                  <a:solidFill>
                    <a:srgbClr val="000000"/>
                  </a:solidFill>
                  <a:latin typeface="Garet Ultra-Bold"/>
                </a:rPr>
                <a:t>SOY ORANININ DÜŞÜK OLMASININ OLUMSUZ ETKILERI</a:t>
              </a:r>
            </a:p>
          </p:txBody>
        </p:sp>
      </p:grpSp>
      <p:sp>
        <p:nvSpPr>
          <p:cNvPr id="5" name="Freeform 5"/>
          <p:cNvSpPr/>
          <p:nvPr/>
        </p:nvSpPr>
        <p:spPr>
          <a:xfrm flipH="1">
            <a:off x="-118531" y="2605218"/>
            <a:ext cx="6811609" cy="7681782"/>
          </a:xfrm>
          <a:custGeom>
            <a:avLst/>
            <a:gdLst/>
            <a:ahLst/>
            <a:cxnLst/>
            <a:rect l="l" t="t" r="r" b="b"/>
            <a:pathLst>
              <a:path w="6811609" h="7681782">
                <a:moveTo>
                  <a:pt x="6811609" y="0"/>
                </a:moveTo>
                <a:lnTo>
                  <a:pt x="0" y="0"/>
                </a:lnTo>
                <a:lnTo>
                  <a:pt x="0" y="7681782"/>
                </a:lnTo>
                <a:lnTo>
                  <a:pt x="6811609" y="7681782"/>
                </a:lnTo>
                <a:lnTo>
                  <a:pt x="6811609" y="0"/>
                </a:lnTo>
                <a:close/>
              </a:path>
            </a:pathLst>
          </a:custGeom>
          <a:blipFill>
            <a:blip r:embed="rId2"/>
            <a:stretch>
              <a:fillRect l="-6572"/>
            </a:stretch>
          </a:blipFill>
        </p:spPr>
      </p:sp>
      <p:sp>
        <p:nvSpPr>
          <p:cNvPr id="6" name="TextBox 6"/>
          <p:cNvSpPr txBox="1"/>
          <p:nvPr/>
        </p:nvSpPr>
        <p:spPr>
          <a:xfrm>
            <a:off x="8027052" y="1276917"/>
            <a:ext cx="7322748" cy="621026"/>
          </a:xfrm>
          <a:prstGeom prst="rect">
            <a:avLst/>
          </a:prstGeom>
        </p:spPr>
        <p:txBody>
          <a:bodyPr lIns="0" tIns="0" rIns="0" bIns="0" rtlCol="0" anchor="t">
            <a:spAutoFit/>
          </a:bodyPr>
          <a:lstStyle/>
          <a:p>
            <a:pPr algn="l">
              <a:lnSpc>
                <a:spcPts val="5400"/>
              </a:lnSpc>
            </a:pPr>
            <a:r>
              <a:rPr lang="en-US" sz="2700">
                <a:solidFill>
                  <a:srgbClr val="000000"/>
                </a:solidFill>
                <a:latin typeface="Garet"/>
              </a:rPr>
              <a:t>Daha sağlıksız yaşam</a:t>
            </a:r>
          </a:p>
        </p:txBody>
      </p:sp>
      <p:grpSp>
        <p:nvGrpSpPr>
          <p:cNvPr id="7" name="Group 7"/>
          <p:cNvGrpSpPr/>
          <p:nvPr/>
        </p:nvGrpSpPr>
        <p:grpSpPr>
          <a:xfrm>
            <a:off x="7140753" y="1323998"/>
            <a:ext cx="771999" cy="771999"/>
            <a:chOff x="0" y="0"/>
            <a:chExt cx="1029332" cy="1029332"/>
          </a:xfrm>
        </p:grpSpPr>
        <p:grpSp>
          <p:nvGrpSpPr>
            <p:cNvPr id="8" name="Group 8"/>
            <p:cNvGrpSpPr/>
            <p:nvPr/>
          </p:nvGrpSpPr>
          <p:grpSpPr>
            <a:xfrm>
              <a:off x="0" y="0"/>
              <a:ext cx="1029332" cy="1029332"/>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A29A"/>
              </a:solidFill>
            </p:spPr>
          </p:sp>
        </p:grpSp>
        <p:sp>
          <p:nvSpPr>
            <p:cNvPr id="10" name="TextBox 10"/>
            <p:cNvSpPr txBox="1"/>
            <p:nvPr/>
          </p:nvSpPr>
          <p:spPr>
            <a:xfrm>
              <a:off x="151192" y="17842"/>
              <a:ext cx="726948" cy="860298"/>
            </a:xfrm>
            <a:prstGeom prst="rect">
              <a:avLst/>
            </a:prstGeom>
          </p:spPr>
          <p:txBody>
            <a:bodyPr lIns="0" tIns="0" rIns="0" bIns="0" rtlCol="0" anchor="t">
              <a:spAutoFit/>
            </a:bodyPr>
            <a:lstStyle/>
            <a:p>
              <a:pPr algn="ctr">
                <a:lnSpc>
                  <a:spcPts val="5652"/>
                </a:lnSpc>
              </a:pPr>
              <a:r>
                <a:rPr lang="en-US" sz="3600">
                  <a:solidFill>
                    <a:srgbClr val="F7EEE3"/>
                  </a:solidFill>
                  <a:latin typeface="Garet Bold"/>
                </a:rPr>
                <a:t>1</a:t>
              </a:r>
            </a:p>
          </p:txBody>
        </p:sp>
      </p:grpSp>
      <p:sp>
        <p:nvSpPr>
          <p:cNvPr id="11" name="TextBox 11"/>
          <p:cNvSpPr txBox="1"/>
          <p:nvPr/>
        </p:nvSpPr>
        <p:spPr>
          <a:xfrm>
            <a:off x="8027052" y="2077114"/>
            <a:ext cx="7322748" cy="1306826"/>
          </a:xfrm>
          <a:prstGeom prst="rect">
            <a:avLst/>
          </a:prstGeom>
        </p:spPr>
        <p:txBody>
          <a:bodyPr lIns="0" tIns="0" rIns="0" bIns="0" rtlCol="0" anchor="t">
            <a:spAutoFit/>
          </a:bodyPr>
          <a:lstStyle/>
          <a:p>
            <a:pPr marL="0" lvl="1" indent="0" algn="l">
              <a:lnSpc>
                <a:spcPts val="5400"/>
              </a:lnSpc>
              <a:spcBef>
                <a:spcPct val="0"/>
              </a:spcBef>
            </a:pPr>
            <a:r>
              <a:rPr lang="en-US" sz="2700">
                <a:solidFill>
                  <a:srgbClr val="000000"/>
                </a:solidFill>
                <a:latin typeface="Garet"/>
              </a:rPr>
              <a:t> Kronik hastalıklarla ilgili bilgi eksikliği, verilen eğitimleri anlamada güçlük</a:t>
            </a:r>
          </a:p>
        </p:txBody>
      </p:sp>
      <p:grpSp>
        <p:nvGrpSpPr>
          <p:cNvPr id="12" name="Group 12"/>
          <p:cNvGrpSpPr/>
          <p:nvPr/>
        </p:nvGrpSpPr>
        <p:grpSpPr>
          <a:xfrm>
            <a:off x="7140753" y="2449302"/>
            <a:ext cx="771999" cy="771999"/>
            <a:chOff x="0" y="0"/>
            <a:chExt cx="1029332" cy="1029332"/>
          </a:xfrm>
        </p:grpSpPr>
        <p:grpSp>
          <p:nvGrpSpPr>
            <p:cNvPr id="13" name="Group 13"/>
            <p:cNvGrpSpPr/>
            <p:nvPr/>
          </p:nvGrpSpPr>
          <p:grpSpPr>
            <a:xfrm>
              <a:off x="0" y="0"/>
              <a:ext cx="1029332" cy="1029332"/>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F5925"/>
              </a:solidFill>
            </p:spPr>
          </p:sp>
        </p:grpSp>
        <p:sp>
          <p:nvSpPr>
            <p:cNvPr id="15" name="TextBox 15"/>
            <p:cNvSpPr txBox="1"/>
            <p:nvPr/>
          </p:nvSpPr>
          <p:spPr>
            <a:xfrm>
              <a:off x="151192" y="17842"/>
              <a:ext cx="726948" cy="860298"/>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7EEE3"/>
                  </a:solidFill>
                  <a:latin typeface="Garet Bold"/>
                </a:rPr>
                <a:t>2</a:t>
              </a:r>
            </a:p>
          </p:txBody>
        </p:sp>
      </p:grpSp>
      <p:sp>
        <p:nvSpPr>
          <p:cNvPr id="16" name="TextBox 16"/>
          <p:cNvSpPr txBox="1"/>
          <p:nvPr/>
        </p:nvSpPr>
        <p:spPr>
          <a:xfrm>
            <a:off x="8027052" y="4670622"/>
            <a:ext cx="8614266" cy="621026"/>
          </a:xfrm>
          <a:prstGeom prst="rect">
            <a:avLst/>
          </a:prstGeom>
        </p:spPr>
        <p:txBody>
          <a:bodyPr lIns="0" tIns="0" rIns="0" bIns="0" rtlCol="0" anchor="t">
            <a:spAutoFit/>
          </a:bodyPr>
          <a:lstStyle/>
          <a:p>
            <a:pPr marL="0" lvl="1" indent="0" algn="l">
              <a:lnSpc>
                <a:spcPts val="5400"/>
              </a:lnSpc>
              <a:spcBef>
                <a:spcPct val="0"/>
              </a:spcBef>
            </a:pPr>
            <a:r>
              <a:rPr lang="en-US" sz="2700">
                <a:solidFill>
                  <a:srgbClr val="000000"/>
                </a:solidFill>
                <a:latin typeface="Garet"/>
              </a:rPr>
              <a:t>Artmış acil servis kullanımı ve hastane yatışları</a:t>
            </a:r>
          </a:p>
        </p:txBody>
      </p:sp>
      <p:grpSp>
        <p:nvGrpSpPr>
          <p:cNvPr id="17" name="Group 17"/>
          <p:cNvGrpSpPr/>
          <p:nvPr/>
        </p:nvGrpSpPr>
        <p:grpSpPr>
          <a:xfrm>
            <a:off x="7140753" y="4699910"/>
            <a:ext cx="771999" cy="771999"/>
            <a:chOff x="0" y="0"/>
            <a:chExt cx="1029332" cy="1029332"/>
          </a:xfrm>
        </p:grpSpPr>
        <p:grpSp>
          <p:nvGrpSpPr>
            <p:cNvPr id="18" name="Group 18"/>
            <p:cNvGrpSpPr/>
            <p:nvPr/>
          </p:nvGrpSpPr>
          <p:grpSpPr>
            <a:xfrm>
              <a:off x="0" y="0"/>
              <a:ext cx="1029332" cy="1029332"/>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0B929"/>
              </a:solidFill>
            </p:spPr>
          </p:sp>
        </p:grpSp>
        <p:sp>
          <p:nvSpPr>
            <p:cNvPr id="20" name="TextBox 20"/>
            <p:cNvSpPr txBox="1"/>
            <p:nvPr/>
          </p:nvSpPr>
          <p:spPr>
            <a:xfrm>
              <a:off x="151192" y="-24617"/>
              <a:ext cx="726948" cy="860298"/>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7EEE3"/>
                  </a:solidFill>
                  <a:latin typeface="Garet Bold"/>
                </a:rPr>
                <a:t>4</a:t>
              </a:r>
            </a:p>
          </p:txBody>
        </p:sp>
      </p:grpSp>
      <p:sp>
        <p:nvSpPr>
          <p:cNvPr id="21" name="TextBox 21"/>
          <p:cNvSpPr txBox="1"/>
          <p:nvPr/>
        </p:nvSpPr>
        <p:spPr>
          <a:xfrm>
            <a:off x="8027052" y="5530213"/>
            <a:ext cx="10097952" cy="1306830"/>
          </a:xfrm>
          <a:prstGeom prst="rect">
            <a:avLst/>
          </a:prstGeom>
        </p:spPr>
        <p:txBody>
          <a:bodyPr lIns="0" tIns="0" rIns="0" bIns="0" rtlCol="0" anchor="t">
            <a:spAutoFit/>
          </a:bodyPr>
          <a:lstStyle/>
          <a:p>
            <a:pPr marL="0" lvl="1" indent="0" algn="l">
              <a:lnSpc>
                <a:spcPts val="5400"/>
              </a:lnSpc>
              <a:spcBef>
                <a:spcPct val="0"/>
              </a:spcBef>
            </a:pPr>
            <a:r>
              <a:rPr lang="en-US" sz="2700">
                <a:solidFill>
                  <a:srgbClr val="000000"/>
                </a:solidFill>
                <a:latin typeface="Garet"/>
              </a:rPr>
              <a:t>Sağlıklı kalma ve koruyucu sağlık hizmetleri ile ilgili bilgi eksikliği ve bu hizmetleri kullanmada sorunlar</a:t>
            </a:r>
          </a:p>
        </p:txBody>
      </p:sp>
      <p:grpSp>
        <p:nvGrpSpPr>
          <p:cNvPr id="22" name="Group 22"/>
          <p:cNvGrpSpPr/>
          <p:nvPr/>
        </p:nvGrpSpPr>
        <p:grpSpPr>
          <a:xfrm>
            <a:off x="7140753" y="3574606"/>
            <a:ext cx="771999" cy="771999"/>
            <a:chOff x="0" y="0"/>
            <a:chExt cx="1029332" cy="1029332"/>
          </a:xfrm>
        </p:grpSpPr>
        <p:grpSp>
          <p:nvGrpSpPr>
            <p:cNvPr id="23" name="Group 23"/>
            <p:cNvGrpSpPr/>
            <p:nvPr/>
          </p:nvGrpSpPr>
          <p:grpSpPr>
            <a:xfrm>
              <a:off x="0" y="0"/>
              <a:ext cx="1029332" cy="1029332"/>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889A"/>
              </a:solidFill>
            </p:spPr>
          </p:sp>
        </p:grpSp>
        <p:sp>
          <p:nvSpPr>
            <p:cNvPr id="25" name="TextBox 25"/>
            <p:cNvSpPr txBox="1"/>
            <p:nvPr/>
          </p:nvSpPr>
          <p:spPr>
            <a:xfrm>
              <a:off x="151192" y="17842"/>
              <a:ext cx="726948" cy="860298"/>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7EEE3"/>
                  </a:solidFill>
                  <a:latin typeface="Garet Bold"/>
                </a:rPr>
                <a:t>3</a:t>
              </a:r>
            </a:p>
          </p:txBody>
        </p:sp>
      </p:grpSp>
      <p:sp>
        <p:nvSpPr>
          <p:cNvPr id="26" name="TextBox 26"/>
          <p:cNvSpPr txBox="1"/>
          <p:nvPr/>
        </p:nvSpPr>
        <p:spPr>
          <a:xfrm>
            <a:off x="8027052" y="3545318"/>
            <a:ext cx="7322748" cy="621026"/>
          </a:xfrm>
          <a:prstGeom prst="rect">
            <a:avLst/>
          </a:prstGeom>
        </p:spPr>
        <p:txBody>
          <a:bodyPr lIns="0" tIns="0" rIns="0" bIns="0" rtlCol="0" anchor="t">
            <a:spAutoFit/>
          </a:bodyPr>
          <a:lstStyle/>
          <a:p>
            <a:pPr marL="0" lvl="1" indent="0" algn="l">
              <a:lnSpc>
                <a:spcPts val="5400"/>
              </a:lnSpc>
              <a:spcBef>
                <a:spcPct val="0"/>
              </a:spcBef>
            </a:pPr>
            <a:r>
              <a:rPr lang="en-US" sz="2700">
                <a:solidFill>
                  <a:srgbClr val="000000"/>
                </a:solidFill>
                <a:latin typeface="Garet"/>
              </a:rPr>
              <a:t>Verilen tedaviye uymada güçlük</a:t>
            </a:r>
          </a:p>
        </p:txBody>
      </p:sp>
      <p:grpSp>
        <p:nvGrpSpPr>
          <p:cNvPr id="27" name="Group 27"/>
          <p:cNvGrpSpPr/>
          <p:nvPr/>
        </p:nvGrpSpPr>
        <p:grpSpPr>
          <a:xfrm>
            <a:off x="7140753" y="5825215"/>
            <a:ext cx="771999" cy="771999"/>
            <a:chOff x="0" y="0"/>
            <a:chExt cx="1029332" cy="1029332"/>
          </a:xfrm>
        </p:grpSpPr>
        <p:grpSp>
          <p:nvGrpSpPr>
            <p:cNvPr id="28" name="Group 28"/>
            <p:cNvGrpSpPr/>
            <p:nvPr/>
          </p:nvGrpSpPr>
          <p:grpSpPr>
            <a:xfrm>
              <a:off x="0" y="0"/>
              <a:ext cx="1029332" cy="1029332"/>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50C00"/>
              </a:solidFill>
            </p:spPr>
          </p:sp>
        </p:grpSp>
        <p:sp>
          <p:nvSpPr>
            <p:cNvPr id="30" name="TextBox 30"/>
            <p:cNvSpPr txBox="1"/>
            <p:nvPr/>
          </p:nvSpPr>
          <p:spPr>
            <a:xfrm>
              <a:off x="151192" y="17842"/>
              <a:ext cx="726948" cy="860298"/>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7EEE3"/>
                  </a:solidFill>
                  <a:latin typeface="Garet Bold"/>
                </a:rPr>
                <a:t>5</a:t>
              </a:r>
            </a:p>
          </p:txBody>
        </p:sp>
      </p:grpSp>
      <p:grpSp>
        <p:nvGrpSpPr>
          <p:cNvPr id="31" name="Group 31"/>
          <p:cNvGrpSpPr/>
          <p:nvPr/>
        </p:nvGrpSpPr>
        <p:grpSpPr>
          <a:xfrm>
            <a:off x="7140753" y="6950519"/>
            <a:ext cx="771999" cy="771999"/>
            <a:chOff x="0" y="0"/>
            <a:chExt cx="1029332" cy="1029332"/>
          </a:xfrm>
        </p:grpSpPr>
        <p:grpSp>
          <p:nvGrpSpPr>
            <p:cNvPr id="32" name="Group 32"/>
            <p:cNvGrpSpPr/>
            <p:nvPr/>
          </p:nvGrpSpPr>
          <p:grpSpPr>
            <a:xfrm>
              <a:off x="0" y="0"/>
              <a:ext cx="1029332" cy="1029332"/>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F5925"/>
              </a:solidFill>
            </p:spPr>
          </p:sp>
        </p:grpSp>
        <p:sp>
          <p:nvSpPr>
            <p:cNvPr id="34" name="TextBox 34"/>
            <p:cNvSpPr txBox="1"/>
            <p:nvPr/>
          </p:nvSpPr>
          <p:spPr>
            <a:xfrm>
              <a:off x="151192" y="17842"/>
              <a:ext cx="726948" cy="860298"/>
            </a:xfrm>
            <a:prstGeom prst="rect">
              <a:avLst/>
            </a:prstGeom>
          </p:spPr>
          <p:txBody>
            <a:bodyPr lIns="0" tIns="0" rIns="0" bIns="0" rtlCol="0" anchor="t">
              <a:spAutoFit/>
            </a:bodyPr>
            <a:lstStyle/>
            <a:p>
              <a:pPr marL="0" lvl="1" indent="0" algn="ctr">
                <a:lnSpc>
                  <a:spcPts val="5652"/>
                </a:lnSpc>
                <a:spcBef>
                  <a:spcPct val="0"/>
                </a:spcBef>
              </a:pPr>
              <a:r>
                <a:rPr lang="en-US" sz="3600">
                  <a:solidFill>
                    <a:srgbClr val="F7EEE3"/>
                  </a:solidFill>
                  <a:latin typeface="Garet Bold"/>
                </a:rPr>
                <a:t>6</a:t>
              </a:r>
            </a:p>
          </p:txBody>
        </p:sp>
      </p:grpSp>
      <p:grpSp>
        <p:nvGrpSpPr>
          <p:cNvPr id="35" name="Group 35"/>
          <p:cNvGrpSpPr/>
          <p:nvPr/>
        </p:nvGrpSpPr>
        <p:grpSpPr>
          <a:xfrm>
            <a:off x="7140753" y="8075823"/>
            <a:ext cx="771999" cy="771999"/>
            <a:chOff x="0" y="0"/>
            <a:chExt cx="1029332" cy="1029332"/>
          </a:xfrm>
        </p:grpSpPr>
        <p:grpSp>
          <p:nvGrpSpPr>
            <p:cNvPr id="36" name="Group 36"/>
            <p:cNvGrpSpPr/>
            <p:nvPr/>
          </p:nvGrpSpPr>
          <p:grpSpPr>
            <a:xfrm>
              <a:off x="0" y="0"/>
              <a:ext cx="1029332" cy="1029332"/>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889A"/>
              </a:solidFill>
            </p:spPr>
          </p:sp>
        </p:grpSp>
        <p:sp>
          <p:nvSpPr>
            <p:cNvPr id="38" name="TextBox 38"/>
            <p:cNvSpPr txBox="1"/>
            <p:nvPr/>
          </p:nvSpPr>
          <p:spPr>
            <a:xfrm>
              <a:off x="151192" y="17842"/>
              <a:ext cx="726948" cy="860298"/>
            </a:xfrm>
            <a:prstGeom prst="rect">
              <a:avLst/>
            </a:prstGeom>
          </p:spPr>
          <p:txBody>
            <a:bodyPr lIns="0" tIns="0" rIns="0" bIns="0" rtlCol="0" anchor="t">
              <a:spAutoFit/>
            </a:bodyPr>
            <a:lstStyle/>
            <a:p>
              <a:pPr marL="0" lvl="1" indent="0" algn="ctr">
                <a:lnSpc>
                  <a:spcPts val="5652"/>
                </a:lnSpc>
                <a:spcBef>
                  <a:spcPct val="0"/>
                </a:spcBef>
              </a:pPr>
              <a:r>
                <a:rPr lang="en-US" sz="3600">
                  <a:solidFill>
                    <a:srgbClr val="F7EEE3"/>
                  </a:solidFill>
                  <a:latin typeface="Garet Bold"/>
                </a:rPr>
                <a:t>7</a:t>
              </a:r>
            </a:p>
          </p:txBody>
        </p:sp>
      </p:grpSp>
      <p:grpSp>
        <p:nvGrpSpPr>
          <p:cNvPr id="39" name="Group 39"/>
          <p:cNvGrpSpPr/>
          <p:nvPr/>
        </p:nvGrpSpPr>
        <p:grpSpPr>
          <a:xfrm>
            <a:off x="7140753" y="9201127"/>
            <a:ext cx="771999" cy="771999"/>
            <a:chOff x="0" y="0"/>
            <a:chExt cx="1029332" cy="1029332"/>
          </a:xfrm>
        </p:grpSpPr>
        <p:grpSp>
          <p:nvGrpSpPr>
            <p:cNvPr id="40" name="Group 40"/>
            <p:cNvGrpSpPr/>
            <p:nvPr/>
          </p:nvGrpSpPr>
          <p:grpSpPr>
            <a:xfrm>
              <a:off x="0" y="0"/>
              <a:ext cx="1029332" cy="1029332"/>
              <a:chOff x="0" y="0"/>
              <a:chExt cx="6350000" cy="6350000"/>
            </a:xfrm>
          </p:grpSpPr>
          <p:sp>
            <p:nvSpPr>
              <p:cNvPr id="41" name="Freeform 4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A29A"/>
              </a:solidFill>
            </p:spPr>
          </p:sp>
        </p:grpSp>
        <p:sp>
          <p:nvSpPr>
            <p:cNvPr id="42" name="TextBox 42"/>
            <p:cNvSpPr txBox="1"/>
            <p:nvPr/>
          </p:nvSpPr>
          <p:spPr>
            <a:xfrm>
              <a:off x="151192" y="17842"/>
              <a:ext cx="726948" cy="860298"/>
            </a:xfrm>
            <a:prstGeom prst="rect">
              <a:avLst/>
            </a:prstGeom>
          </p:spPr>
          <p:txBody>
            <a:bodyPr lIns="0" tIns="0" rIns="0" bIns="0" rtlCol="0" anchor="t">
              <a:spAutoFit/>
            </a:bodyPr>
            <a:lstStyle/>
            <a:p>
              <a:pPr algn="ctr">
                <a:lnSpc>
                  <a:spcPts val="5652"/>
                </a:lnSpc>
              </a:pPr>
              <a:r>
                <a:rPr lang="en-US" sz="3600">
                  <a:solidFill>
                    <a:srgbClr val="F7EEE3"/>
                  </a:solidFill>
                  <a:latin typeface="Garet Bold"/>
                </a:rPr>
                <a:t>8</a:t>
              </a:r>
            </a:p>
          </p:txBody>
        </p:sp>
      </p:grpSp>
      <p:sp>
        <p:nvSpPr>
          <p:cNvPr id="43" name="TextBox 43"/>
          <p:cNvSpPr txBox="1"/>
          <p:nvPr/>
        </p:nvSpPr>
        <p:spPr>
          <a:xfrm>
            <a:off x="8027052" y="6922359"/>
            <a:ext cx="7322748" cy="621026"/>
          </a:xfrm>
          <a:prstGeom prst="rect">
            <a:avLst/>
          </a:prstGeom>
        </p:spPr>
        <p:txBody>
          <a:bodyPr lIns="0" tIns="0" rIns="0" bIns="0" rtlCol="0" anchor="t">
            <a:spAutoFit/>
          </a:bodyPr>
          <a:lstStyle/>
          <a:p>
            <a:pPr marL="0" lvl="1" indent="0" algn="l">
              <a:lnSpc>
                <a:spcPts val="5400"/>
              </a:lnSpc>
              <a:spcBef>
                <a:spcPct val="0"/>
              </a:spcBef>
            </a:pPr>
            <a:r>
              <a:rPr lang="en-US" sz="2700">
                <a:solidFill>
                  <a:srgbClr val="000000"/>
                </a:solidFill>
                <a:latin typeface="Garet"/>
              </a:rPr>
              <a:t>İlaç uygulama hatalarında artma</a:t>
            </a:r>
          </a:p>
        </p:txBody>
      </p:sp>
      <p:sp>
        <p:nvSpPr>
          <p:cNvPr id="44" name="TextBox 44"/>
          <p:cNvSpPr txBox="1"/>
          <p:nvPr/>
        </p:nvSpPr>
        <p:spPr>
          <a:xfrm>
            <a:off x="8027052" y="8019635"/>
            <a:ext cx="7322748" cy="621026"/>
          </a:xfrm>
          <a:prstGeom prst="rect">
            <a:avLst/>
          </a:prstGeom>
        </p:spPr>
        <p:txBody>
          <a:bodyPr lIns="0" tIns="0" rIns="0" bIns="0" rtlCol="0" anchor="t">
            <a:spAutoFit/>
          </a:bodyPr>
          <a:lstStyle/>
          <a:p>
            <a:pPr marL="0" lvl="1" indent="0" algn="l">
              <a:lnSpc>
                <a:spcPts val="5400"/>
              </a:lnSpc>
              <a:spcBef>
                <a:spcPct val="0"/>
              </a:spcBef>
            </a:pPr>
            <a:r>
              <a:rPr lang="en-US" sz="2700">
                <a:solidFill>
                  <a:srgbClr val="000000"/>
                </a:solidFill>
                <a:latin typeface="Garet"/>
              </a:rPr>
              <a:t>Sağlık harcamalarında artma</a:t>
            </a:r>
          </a:p>
        </p:txBody>
      </p:sp>
      <p:sp>
        <p:nvSpPr>
          <p:cNvPr id="45" name="TextBox 45"/>
          <p:cNvSpPr txBox="1"/>
          <p:nvPr/>
        </p:nvSpPr>
        <p:spPr>
          <a:xfrm>
            <a:off x="8027052" y="9173265"/>
            <a:ext cx="7322748" cy="621026"/>
          </a:xfrm>
          <a:prstGeom prst="rect">
            <a:avLst/>
          </a:prstGeom>
        </p:spPr>
        <p:txBody>
          <a:bodyPr lIns="0" tIns="0" rIns="0" bIns="0" rtlCol="0" anchor="t">
            <a:spAutoFit/>
          </a:bodyPr>
          <a:lstStyle/>
          <a:p>
            <a:pPr marL="0" lvl="1" indent="0" algn="l">
              <a:lnSpc>
                <a:spcPts val="5400"/>
              </a:lnSpc>
              <a:spcBef>
                <a:spcPct val="0"/>
              </a:spcBef>
            </a:pPr>
            <a:r>
              <a:rPr lang="en-US" sz="2700">
                <a:solidFill>
                  <a:srgbClr val="000000"/>
                </a:solidFill>
                <a:latin typeface="Garet"/>
              </a:rPr>
              <a:t>Artmış mortalite</a:t>
            </a:r>
          </a:p>
        </p:txBody>
      </p:sp>
      <p:sp>
        <p:nvSpPr>
          <p:cNvPr id="46" name="TextBox 46"/>
          <p:cNvSpPr txBox="1"/>
          <p:nvPr/>
        </p:nvSpPr>
        <p:spPr>
          <a:xfrm>
            <a:off x="13704768" y="8932117"/>
            <a:ext cx="4420236" cy="1255722"/>
          </a:xfrm>
          <a:prstGeom prst="rect">
            <a:avLst/>
          </a:prstGeom>
        </p:spPr>
        <p:txBody>
          <a:bodyPr lIns="0" tIns="0" rIns="0" bIns="0" rtlCol="0" anchor="t">
            <a:spAutoFit/>
          </a:bodyPr>
          <a:lstStyle/>
          <a:p>
            <a:pPr>
              <a:lnSpc>
                <a:spcPts val="2006"/>
              </a:lnSpc>
            </a:pPr>
            <a:r>
              <a:rPr lang="en-US" sz="1277">
                <a:solidFill>
                  <a:srgbClr val="000000"/>
                </a:solidFill>
                <a:latin typeface="Garet Bold"/>
              </a:rPr>
              <a:t>Tanrıöver MD, Yıldırım HH, Ready ND, Çakır B, Akalın </a:t>
            </a:r>
          </a:p>
          <a:p>
            <a:pPr>
              <a:lnSpc>
                <a:spcPts val="2006"/>
              </a:lnSpc>
            </a:pPr>
            <a:r>
              <a:rPr lang="en-US" sz="1277">
                <a:solidFill>
                  <a:srgbClr val="000000"/>
                </a:solidFill>
                <a:latin typeface="Garet Bold"/>
              </a:rPr>
              <a:t>E. Türkiye Sağlık Okuryazarlığı Araştırması. Sağlık-Sen </a:t>
            </a:r>
          </a:p>
          <a:p>
            <a:pPr>
              <a:lnSpc>
                <a:spcPts val="2006"/>
              </a:lnSpc>
            </a:pPr>
            <a:r>
              <a:rPr lang="en-US" sz="1277">
                <a:solidFill>
                  <a:srgbClr val="000000"/>
                </a:solidFill>
                <a:latin typeface="Garet Bold"/>
              </a:rPr>
              <a:t>Yayınları Aralık 2014, Ankara.</a:t>
            </a:r>
          </a:p>
          <a:p>
            <a:pPr>
              <a:lnSpc>
                <a:spcPts val="2006"/>
              </a:lnSpc>
              <a:spcBef>
                <a:spcPct val="0"/>
              </a:spcBef>
            </a:pPr>
            <a:endParaRPr lang="en-US" sz="1277">
              <a:solidFill>
                <a:srgbClr val="000000"/>
              </a:solidFill>
              <a:latin typeface="Garet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TextBox 2"/>
          <p:cNvSpPr txBox="1"/>
          <p:nvPr/>
        </p:nvSpPr>
        <p:spPr>
          <a:xfrm>
            <a:off x="0" y="4293650"/>
            <a:ext cx="18288000" cy="3077015"/>
          </a:xfrm>
          <a:prstGeom prst="rect">
            <a:avLst/>
          </a:prstGeom>
        </p:spPr>
        <p:txBody>
          <a:bodyPr lIns="0" tIns="0" rIns="0" bIns="0" rtlCol="0" anchor="t">
            <a:spAutoFit/>
          </a:bodyPr>
          <a:lstStyle/>
          <a:p>
            <a:pPr algn="ctr">
              <a:lnSpc>
                <a:spcPts val="12155"/>
              </a:lnSpc>
              <a:spcBef>
                <a:spcPct val="0"/>
              </a:spcBef>
            </a:pPr>
            <a:r>
              <a:rPr lang="en-US" sz="8682">
                <a:solidFill>
                  <a:srgbClr val="05066D"/>
                </a:solidFill>
                <a:latin typeface="Cocomat Pro Heavy"/>
              </a:rPr>
              <a:t>PEKİ BUNUN İÇİN BİZ NELER ÖNERİYORUZ?</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2071074" y="3086100"/>
            <a:ext cx="5188226" cy="7200900"/>
          </a:xfrm>
          <a:custGeom>
            <a:avLst/>
            <a:gdLst/>
            <a:ahLst/>
            <a:cxnLst/>
            <a:rect l="l" t="t" r="r" b="b"/>
            <a:pathLst>
              <a:path w="5188226" h="7200900">
                <a:moveTo>
                  <a:pt x="0" y="0"/>
                </a:moveTo>
                <a:lnTo>
                  <a:pt x="5188226" y="0"/>
                </a:lnTo>
                <a:lnTo>
                  <a:pt x="5188226" y="7200900"/>
                </a:lnTo>
                <a:lnTo>
                  <a:pt x="0" y="7200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610552" y="2826637"/>
            <a:ext cx="9166938" cy="6972293"/>
          </a:xfrm>
          <a:prstGeom prst="rect">
            <a:avLst/>
          </a:prstGeom>
        </p:spPr>
        <p:txBody>
          <a:bodyPr lIns="0" tIns="0" rIns="0" bIns="0" rtlCol="0" anchor="t">
            <a:spAutoFit/>
          </a:bodyPr>
          <a:lstStyle/>
          <a:p>
            <a:pPr>
              <a:lnSpc>
                <a:spcPts val="4631"/>
              </a:lnSpc>
              <a:spcBef>
                <a:spcPct val="0"/>
              </a:spcBef>
            </a:pPr>
            <a:r>
              <a:rPr lang="en-US" sz="3307">
                <a:solidFill>
                  <a:srgbClr val="05066D"/>
                </a:solidFill>
                <a:latin typeface="Montserrat Bold"/>
              </a:rPr>
              <a:t> İl genelinde toplum temelli sağlık hizmetleri merkezleri kurulabilir. Bu merkezler, sağlık hizmetlerine erişimi artırmak, sağlık eğitimi ve bilinçlendirme faaliyetleri düzenlemek ve kronik hastalıkların yönetimi gibi önemli halk sağlığı konularına odaklanmak için tasarlanabilir. Bu merkezler, sağlık hizmetlerinin daha kolay ulaşılabilir olmasını sağlayarak önleyici sağlık hizmetlerinin yaygınlaştırılmasına yardımcı olabilir.</a:t>
            </a:r>
          </a:p>
        </p:txBody>
      </p:sp>
      <p:sp>
        <p:nvSpPr>
          <p:cNvPr id="4" name="TextBox 4"/>
          <p:cNvSpPr txBox="1"/>
          <p:nvPr/>
        </p:nvSpPr>
        <p:spPr>
          <a:xfrm>
            <a:off x="1610552" y="731666"/>
            <a:ext cx="9166938" cy="1724025"/>
          </a:xfrm>
          <a:prstGeom prst="rect">
            <a:avLst/>
          </a:prstGeom>
        </p:spPr>
        <p:txBody>
          <a:bodyPr lIns="0" tIns="0" rIns="0" bIns="0" rtlCol="0" anchor="t">
            <a:spAutoFit/>
          </a:bodyPr>
          <a:lstStyle/>
          <a:p>
            <a:pPr algn="ctr">
              <a:lnSpc>
                <a:spcPts val="6900"/>
              </a:lnSpc>
              <a:spcBef>
                <a:spcPct val="0"/>
              </a:spcBef>
            </a:pPr>
            <a:r>
              <a:rPr lang="en-US" sz="5000" spc="490">
                <a:solidFill>
                  <a:srgbClr val="FBFAF8"/>
                </a:solidFill>
                <a:latin typeface="Montserrat Bold"/>
              </a:rPr>
              <a:t>Toplum Temelli Sağlık Hizmetleri Merkezleri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TextBox 2"/>
          <p:cNvSpPr txBox="1"/>
          <p:nvPr/>
        </p:nvSpPr>
        <p:spPr>
          <a:xfrm>
            <a:off x="1355054" y="1161593"/>
            <a:ext cx="15577893" cy="2430145"/>
          </a:xfrm>
          <a:prstGeom prst="rect">
            <a:avLst/>
          </a:prstGeom>
        </p:spPr>
        <p:txBody>
          <a:bodyPr lIns="0" tIns="0" rIns="0" bIns="0" rtlCol="0" anchor="t">
            <a:spAutoFit/>
          </a:bodyPr>
          <a:lstStyle/>
          <a:p>
            <a:pPr marL="0" lvl="0" indent="0" algn="ctr">
              <a:lnSpc>
                <a:spcPts val="6439"/>
              </a:lnSpc>
              <a:spcBef>
                <a:spcPct val="0"/>
              </a:spcBef>
            </a:pPr>
            <a:r>
              <a:rPr lang="en-US" sz="4599">
                <a:solidFill>
                  <a:srgbClr val="05066D"/>
                </a:solidFill>
                <a:latin typeface="Cocomat Pro Heavy"/>
              </a:rPr>
              <a:t>TOPLUM TEMELLI SAĞLIK HIZMETLERI MERKEZLERININ GERÇEKLEŞTIRILMESI VE SÜRDÜRÜLEBİLİR OLMASI IÇIN ÖNERİLER</a:t>
            </a:r>
          </a:p>
        </p:txBody>
      </p:sp>
      <p:sp>
        <p:nvSpPr>
          <p:cNvPr id="3" name="TextBox 3"/>
          <p:cNvSpPr txBox="1"/>
          <p:nvPr/>
        </p:nvSpPr>
        <p:spPr>
          <a:xfrm>
            <a:off x="1311407" y="4728628"/>
            <a:ext cx="2100428" cy="1740534"/>
          </a:xfrm>
          <a:prstGeom prst="rect">
            <a:avLst/>
          </a:prstGeom>
        </p:spPr>
        <p:txBody>
          <a:bodyPr lIns="0" tIns="0" rIns="0" bIns="0" rtlCol="0" anchor="t">
            <a:spAutoFit/>
          </a:bodyPr>
          <a:lstStyle/>
          <a:p>
            <a:pPr algn="ctr">
              <a:lnSpc>
                <a:spcPts val="14000"/>
              </a:lnSpc>
            </a:pPr>
            <a:r>
              <a:rPr lang="en-US" sz="10000">
                <a:solidFill>
                  <a:srgbClr val="05066D"/>
                </a:solidFill>
                <a:latin typeface="Cocomat Pro Heavy"/>
              </a:rPr>
              <a:t>1</a:t>
            </a:r>
          </a:p>
        </p:txBody>
      </p:sp>
      <p:sp>
        <p:nvSpPr>
          <p:cNvPr id="4" name="TextBox 4"/>
          <p:cNvSpPr txBox="1"/>
          <p:nvPr/>
        </p:nvSpPr>
        <p:spPr>
          <a:xfrm>
            <a:off x="4694828" y="4738152"/>
            <a:ext cx="2071557" cy="1731011"/>
          </a:xfrm>
          <a:prstGeom prst="rect">
            <a:avLst/>
          </a:prstGeom>
        </p:spPr>
        <p:txBody>
          <a:bodyPr lIns="0" tIns="0" rIns="0" bIns="0" rtlCol="0" anchor="t">
            <a:spAutoFit/>
          </a:bodyPr>
          <a:lstStyle/>
          <a:p>
            <a:pPr algn="ctr">
              <a:lnSpc>
                <a:spcPts val="13999"/>
              </a:lnSpc>
            </a:pPr>
            <a:r>
              <a:rPr lang="en-US" sz="9999">
                <a:solidFill>
                  <a:srgbClr val="05066D"/>
                </a:solidFill>
                <a:latin typeface="Cocomat Pro Heavy"/>
              </a:rPr>
              <a:t>2</a:t>
            </a:r>
          </a:p>
        </p:txBody>
      </p:sp>
      <p:sp>
        <p:nvSpPr>
          <p:cNvPr id="5" name="TextBox 5"/>
          <p:cNvSpPr txBox="1"/>
          <p:nvPr/>
        </p:nvSpPr>
        <p:spPr>
          <a:xfrm>
            <a:off x="8052259" y="4738152"/>
            <a:ext cx="2089676" cy="1731011"/>
          </a:xfrm>
          <a:prstGeom prst="rect">
            <a:avLst/>
          </a:prstGeom>
        </p:spPr>
        <p:txBody>
          <a:bodyPr lIns="0" tIns="0" rIns="0" bIns="0" rtlCol="0" anchor="t">
            <a:spAutoFit/>
          </a:bodyPr>
          <a:lstStyle/>
          <a:p>
            <a:pPr algn="ctr">
              <a:lnSpc>
                <a:spcPts val="13999"/>
              </a:lnSpc>
            </a:pPr>
            <a:r>
              <a:rPr lang="en-US" sz="9999">
                <a:solidFill>
                  <a:srgbClr val="05066D"/>
                </a:solidFill>
                <a:latin typeface="Cocomat Pro Heavy"/>
              </a:rPr>
              <a:t>3</a:t>
            </a:r>
          </a:p>
        </p:txBody>
      </p:sp>
      <p:sp>
        <p:nvSpPr>
          <p:cNvPr id="6" name="TextBox 6"/>
          <p:cNvSpPr txBox="1"/>
          <p:nvPr/>
        </p:nvSpPr>
        <p:spPr>
          <a:xfrm>
            <a:off x="11317620" y="4738153"/>
            <a:ext cx="2162448" cy="1731011"/>
          </a:xfrm>
          <a:prstGeom prst="rect">
            <a:avLst/>
          </a:prstGeom>
        </p:spPr>
        <p:txBody>
          <a:bodyPr lIns="0" tIns="0" rIns="0" bIns="0" rtlCol="0" anchor="t">
            <a:spAutoFit/>
          </a:bodyPr>
          <a:lstStyle/>
          <a:p>
            <a:pPr algn="ctr">
              <a:lnSpc>
                <a:spcPts val="13999"/>
              </a:lnSpc>
            </a:pPr>
            <a:r>
              <a:rPr lang="en-US" sz="9999">
                <a:solidFill>
                  <a:srgbClr val="05066D"/>
                </a:solidFill>
                <a:latin typeface="Cocomat Pro Heavy"/>
              </a:rPr>
              <a:t>4</a:t>
            </a:r>
          </a:p>
        </p:txBody>
      </p:sp>
      <p:sp>
        <p:nvSpPr>
          <p:cNvPr id="7" name="TextBox 7"/>
          <p:cNvSpPr txBox="1"/>
          <p:nvPr/>
        </p:nvSpPr>
        <p:spPr>
          <a:xfrm>
            <a:off x="14984734" y="4728628"/>
            <a:ext cx="1670863" cy="1740534"/>
          </a:xfrm>
          <a:prstGeom prst="rect">
            <a:avLst/>
          </a:prstGeom>
        </p:spPr>
        <p:txBody>
          <a:bodyPr lIns="0" tIns="0" rIns="0" bIns="0" rtlCol="0" anchor="t">
            <a:spAutoFit/>
          </a:bodyPr>
          <a:lstStyle/>
          <a:p>
            <a:pPr algn="ctr">
              <a:lnSpc>
                <a:spcPts val="14000"/>
              </a:lnSpc>
            </a:pPr>
            <a:r>
              <a:rPr lang="en-US" sz="10000">
                <a:solidFill>
                  <a:srgbClr val="05066D"/>
                </a:solidFill>
                <a:latin typeface="Cocomat Pro Heavy"/>
              </a:rPr>
              <a:t>5</a:t>
            </a:r>
          </a:p>
        </p:txBody>
      </p:sp>
      <p:sp>
        <p:nvSpPr>
          <p:cNvPr id="8" name="TextBox 8"/>
          <p:cNvSpPr txBox="1"/>
          <p:nvPr/>
        </p:nvSpPr>
        <p:spPr>
          <a:xfrm>
            <a:off x="1028700" y="6553310"/>
            <a:ext cx="2780204" cy="2114550"/>
          </a:xfrm>
          <a:prstGeom prst="rect">
            <a:avLst/>
          </a:prstGeom>
        </p:spPr>
        <p:txBody>
          <a:bodyPr lIns="0" tIns="0" rIns="0" bIns="0" rtlCol="0" anchor="t">
            <a:spAutoFit/>
          </a:bodyPr>
          <a:lstStyle/>
          <a:p>
            <a:pPr algn="ctr">
              <a:lnSpc>
                <a:spcPts val="4200"/>
              </a:lnSpc>
            </a:pPr>
            <a:r>
              <a:rPr lang="en-US" sz="3000">
                <a:solidFill>
                  <a:srgbClr val="05066D"/>
                </a:solidFill>
                <a:latin typeface="Montserrat Medium"/>
              </a:rPr>
              <a:t>Toplum İle İletişim ve İşbirliğini Güçlendirmek</a:t>
            </a:r>
          </a:p>
        </p:txBody>
      </p:sp>
      <p:sp>
        <p:nvSpPr>
          <p:cNvPr id="9" name="TextBox 9"/>
          <p:cNvSpPr txBox="1"/>
          <p:nvPr/>
        </p:nvSpPr>
        <p:spPr>
          <a:xfrm>
            <a:off x="4359716" y="6594520"/>
            <a:ext cx="2780204" cy="1581150"/>
          </a:xfrm>
          <a:prstGeom prst="rect">
            <a:avLst/>
          </a:prstGeom>
        </p:spPr>
        <p:txBody>
          <a:bodyPr lIns="0" tIns="0" rIns="0" bIns="0" rtlCol="0" anchor="t">
            <a:spAutoFit/>
          </a:bodyPr>
          <a:lstStyle/>
          <a:p>
            <a:pPr algn="ctr">
              <a:lnSpc>
                <a:spcPts val="4200"/>
              </a:lnSpc>
            </a:pPr>
            <a:r>
              <a:rPr lang="en-US" sz="3000">
                <a:solidFill>
                  <a:srgbClr val="05066D"/>
                </a:solidFill>
                <a:latin typeface="Montserrat Medium"/>
              </a:rPr>
              <a:t>Çok Disiplinli Bir Yaklaşım Benimsemek</a:t>
            </a:r>
          </a:p>
        </p:txBody>
      </p:sp>
      <p:sp>
        <p:nvSpPr>
          <p:cNvPr id="10" name="TextBox 10"/>
          <p:cNvSpPr txBox="1"/>
          <p:nvPr/>
        </p:nvSpPr>
        <p:spPr>
          <a:xfrm>
            <a:off x="7922015" y="6553310"/>
            <a:ext cx="2627155" cy="2114550"/>
          </a:xfrm>
          <a:prstGeom prst="rect">
            <a:avLst/>
          </a:prstGeom>
        </p:spPr>
        <p:txBody>
          <a:bodyPr lIns="0" tIns="0" rIns="0" bIns="0" rtlCol="0" anchor="t">
            <a:spAutoFit/>
          </a:bodyPr>
          <a:lstStyle/>
          <a:p>
            <a:pPr algn="ctr">
              <a:lnSpc>
                <a:spcPts val="4200"/>
              </a:lnSpc>
            </a:pPr>
            <a:r>
              <a:rPr lang="en-US" sz="3000">
                <a:solidFill>
                  <a:srgbClr val="05066D"/>
                </a:solidFill>
                <a:latin typeface="Montserrat Medium"/>
              </a:rPr>
              <a:t>Halk Sağlığı Eğitim Programları Düzenlemek</a:t>
            </a:r>
          </a:p>
        </p:txBody>
      </p:sp>
      <p:sp>
        <p:nvSpPr>
          <p:cNvPr id="11" name="TextBox 11"/>
          <p:cNvSpPr txBox="1"/>
          <p:nvPr/>
        </p:nvSpPr>
        <p:spPr>
          <a:xfrm>
            <a:off x="14479096" y="6554784"/>
            <a:ext cx="3311463" cy="1581150"/>
          </a:xfrm>
          <a:prstGeom prst="rect">
            <a:avLst/>
          </a:prstGeom>
        </p:spPr>
        <p:txBody>
          <a:bodyPr lIns="0" tIns="0" rIns="0" bIns="0" rtlCol="0" anchor="t">
            <a:spAutoFit/>
          </a:bodyPr>
          <a:lstStyle/>
          <a:p>
            <a:pPr algn="ctr">
              <a:lnSpc>
                <a:spcPts val="4200"/>
              </a:lnSpc>
            </a:pPr>
            <a:r>
              <a:rPr lang="en-US" sz="3000">
                <a:solidFill>
                  <a:srgbClr val="05066D"/>
                </a:solidFill>
                <a:latin typeface="Montserrat Medium"/>
              </a:rPr>
              <a:t>Sağlık Kayıtlarının Dijitalleştirilmesi</a:t>
            </a:r>
          </a:p>
        </p:txBody>
      </p:sp>
      <p:sp>
        <p:nvSpPr>
          <p:cNvPr id="12" name="TextBox 12"/>
          <p:cNvSpPr txBox="1"/>
          <p:nvPr/>
        </p:nvSpPr>
        <p:spPr>
          <a:xfrm>
            <a:off x="11124415" y="6421539"/>
            <a:ext cx="2780204" cy="2074545"/>
          </a:xfrm>
          <a:prstGeom prst="rect">
            <a:avLst/>
          </a:prstGeom>
        </p:spPr>
        <p:txBody>
          <a:bodyPr lIns="0" tIns="0" rIns="0" bIns="0" rtlCol="0" anchor="t">
            <a:spAutoFit/>
          </a:bodyPr>
          <a:lstStyle/>
          <a:p>
            <a:pPr algn="ctr">
              <a:lnSpc>
                <a:spcPts val="4140"/>
              </a:lnSpc>
              <a:spcBef>
                <a:spcPct val="0"/>
              </a:spcBef>
            </a:pPr>
            <a:r>
              <a:rPr lang="en-US" sz="3000" spc="294">
                <a:solidFill>
                  <a:srgbClr val="05066D"/>
                </a:solidFill>
                <a:latin typeface="Montserrat Medium"/>
              </a:rPr>
              <a:t>Ulaşılabilir,  Erişilebilir Hizmetler Sunmak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Özel</PresentationFormat>
  <Paragraphs>0</Paragraphs>
  <Slides>23</Slides>
  <Notes>0</Notes>
  <HiddenSlides>0</HiddenSlides>
  <MMClips>0</MMClips>
  <ScaleCrop>false</ScaleCrop>
  <HeadingPairs>
    <vt:vector size="4" baseType="variant">
      <vt:variant>
        <vt:lpstr>Tema</vt:lpstr>
      </vt:variant>
      <vt:variant>
        <vt:i4>1</vt:i4>
      </vt:variant>
      <vt:variant>
        <vt:lpstr>Slayt Başlıkları</vt:lpstr>
      </vt:variant>
      <vt:variant>
        <vt:i4>23</vt:i4>
      </vt:variant>
    </vt:vector>
  </HeadingPairs>
  <TitlesOfParts>
    <vt:vector size="24" baseType="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GÜÇ BİRLİĞİYLE İLERİ</dc:title>
  <cp:lastModifiedBy>Bilge Çamlık</cp:lastModifiedBy>
  <cp:revision>2</cp:revision>
  <dcterms:created xsi:type="dcterms:W3CDTF">2006-08-16T00:00:00Z</dcterms:created>
  <dcterms:modified xsi:type="dcterms:W3CDTF">2024-04-04T08:14:56Z</dcterms:modified>
  <dc:identifier>DAF-uo3KgMk</dc:identifier>
</cp:coreProperties>
</file>