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1"/>
  </p:notesMasterIdLst>
  <p:sldIdLst>
    <p:sldId id="256" r:id="rId2"/>
    <p:sldId id="262" r:id="rId3"/>
    <p:sldId id="263" r:id="rId4"/>
    <p:sldId id="264" r:id="rId5"/>
    <p:sldId id="265" r:id="rId6"/>
    <p:sldId id="266" r:id="rId7"/>
    <p:sldId id="273" r:id="rId8"/>
    <p:sldId id="274" r:id="rId9"/>
    <p:sldId id="261"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4660"/>
  </p:normalViewPr>
  <p:slideViewPr>
    <p:cSldViewPr>
      <p:cViewPr>
        <p:scale>
          <a:sx n="70" d="100"/>
          <a:sy n="70" d="100"/>
        </p:scale>
        <p:origin x="-163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BEC31-F11E-46D0-B132-272775DC545F}" type="datetimeFigureOut">
              <a:rPr lang="tr-TR" smtClean="0"/>
              <a:pPr/>
              <a:t>14.01.2024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90078-1724-446A-852C-7A688D5296F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14.01.2024</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14.01.2024</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aglik.gov.tr/TR-101644/solunum-yolu-enfeksiyonlarina-sik-rastlanan-bir-mevsimdeyiz.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sgm.saglik.gov.tr/tr/haberler/verem-egitimi-ve-farkindalik-haftasi-07-13-ocak-2024.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sgm.saglik.gov.tr/tr/haberler/verem-egitimi-ve-farkindalik-haftasi-07-13-ocak-202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hsgm.saglik.gov.tr/tr/haberler-kanser/1-31-ocak-serviks-kanseri-farkindalik-ayi.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sgm.saglik.gov.tr/tr/haberler-kanser/1-31-ocak-serviks-kanseri-farkindalik-ayi.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sgm.saglik.gov.tr/tr/haberler-kanser/1-31-ocak-serviks-kanseri-farkindalik-ayi.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sgm.saglik.gov.tr/tr/haberler/verem-egitimi-ve-farkindalik-haftasi-07-13-ocak-2024.html" TargetMode="External"/><Relationship Id="rId2" Type="http://schemas.openxmlformats.org/officeDocument/2006/relationships/hyperlink" Target="https://www.saglik.gov.tr/TR-101644/solunum-yolu-enfeksiyonlarina-sik-rastlanan-bir-mevsimdeyiz.html" TargetMode="External"/><Relationship Id="rId1" Type="http://schemas.openxmlformats.org/officeDocument/2006/relationships/slideLayout" Target="../slideLayouts/slideLayout2.xml"/><Relationship Id="rId4" Type="http://schemas.openxmlformats.org/officeDocument/2006/relationships/hyperlink" Target="https://hsgm.saglik.gov.tr/tr/haberler-kanser/1-31-ocak-serviks-kanseri-farkindalik-ay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643174" y="4500570"/>
            <a:ext cx="6120788" cy="1752600"/>
          </a:xfrm>
        </p:spPr>
        <p:txBody>
          <a:bodyPr>
            <a:normAutofit/>
          </a:bodyPr>
          <a:lstStyle/>
          <a:p>
            <a:endParaRPr lang="tr-TR" dirty="0"/>
          </a:p>
          <a:p>
            <a:r>
              <a:rPr lang="tr-TR" dirty="0"/>
              <a:t> Dr. Bilge ÇAMLIK</a:t>
            </a:r>
          </a:p>
        </p:txBody>
      </p:sp>
      <p:sp>
        <p:nvSpPr>
          <p:cNvPr id="2" name="1 Başlık"/>
          <p:cNvSpPr>
            <a:spLocks noGrp="1"/>
          </p:cNvSpPr>
          <p:nvPr>
            <p:ph type="ctrTitle"/>
          </p:nvPr>
        </p:nvSpPr>
        <p:spPr>
          <a:xfrm>
            <a:off x="571472" y="1214422"/>
            <a:ext cx="7343804" cy="2082188"/>
          </a:xfrm>
        </p:spPr>
        <p:txBody>
          <a:bodyPr>
            <a:normAutofit/>
          </a:bodyPr>
          <a:lstStyle/>
          <a:p>
            <a:r>
              <a:rPr lang="tr-TR" dirty="0"/>
              <a:t>SAĞLIK GÜNDEMİ</a:t>
            </a:r>
            <a:br>
              <a:rPr lang="tr-TR" dirty="0"/>
            </a:br>
            <a:r>
              <a:rPr lang="tr-TR" dirty="0" smtClean="0"/>
              <a:t>(08.01.2024-14.01.2024)</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rPr>
              <a:t>Solunum Yolu Enfeksiyonlarına Sık Rastlanan Bir Mevsimdeyiz</a:t>
            </a:r>
            <a:endParaRPr lang="tr-TR" b="1" dirty="0">
              <a:solidFill>
                <a:srgbClr val="C00000"/>
              </a:solidFill>
            </a:endParaRPr>
          </a:p>
        </p:txBody>
      </p:sp>
      <p:sp>
        <p:nvSpPr>
          <p:cNvPr id="3" name="2 İçerik Yer Tutucusu"/>
          <p:cNvSpPr>
            <a:spLocks noGrp="1"/>
          </p:cNvSpPr>
          <p:nvPr>
            <p:ph sz="quarter" idx="1"/>
          </p:nvPr>
        </p:nvSpPr>
        <p:spPr>
          <a:xfrm>
            <a:off x="714348" y="1643050"/>
            <a:ext cx="7772400" cy="3571900"/>
          </a:xfrm>
        </p:spPr>
        <p:txBody>
          <a:bodyPr>
            <a:normAutofit/>
          </a:bodyPr>
          <a:lstStyle/>
          <a:p>
            <a:r>
              <a:rPr lang="tr-TR" dirty="0" smtClean="0"/>
              <a:t>Bakan Koca, sosyal medya hesabından yaptığı paylaşımda, solunum yolu hastalıklarına sık rastlanan bir mevsimde bulunulduğunu vurgulayarak, "En önemli artışı, nezle dediğimiz enfeksiyonlarda görüyoruz. Soğuk havaların başlamasıyla kapalı ortamda geçirdiğimiz süre arttığı için nezle daha hızlı yayılıyor" açıklamasında bulundu</a:t>
            </a:r>
            <a:r>
              <a:rPr lang="tr-TR" dirty="0" smtClean="0"/>
              <a:t>.</a:t>
            </a:r>
            <a:r>
              <a:rPr lang="tr-TR" dirty="0" smtClean="0"/>
              <a:t>  </a:t>
            </a:r>
          </a:p>
          <a:p>
            <a:endParaRPr lang="tr-TR" sz="1200" dirty="0"/>
          </a:p>
        </p:txBody>
      </p:sp>
      <p:sp>
        <p:nvSpPr>
          <p:cNvPr id="4" name="3 Metin kutusu"/>
          <p:cNvSpPr txBox="1"/>
          <p:nvPr/>
        </p:nvSpPr>
        <p:spPr>
          <a:xfrm>
            <a:off x="500034" y="5643578"/>
            <a:ext cx="8001056" cy="461665"/>
          </a:xfrm>
          <a:prstGeom prst="rect">
            <a:avLst/>
          </a:prstGeom>
          <a:noFill/>
        </p:spPr>
        <p:txBody>
          <a:bodyPr wrap="square" rtlCol="0">
            <a:spAutoFit/>
          </a:bodyPr>
          <a:lstStyle/>
          <a:p>
            <a:pPr algn="ctr"/>
            <a:r>
              <a:rPr lang="tr-TR" sz="1200" dirty="0" smtClean="0"/>
              <a:t>T.C. Sağlık Bakanlığı, Erişim adresi: </a:t>
            </a:r>
            <a:r>
              <a:rPr lang="tr-TR" sz="1200" dirty="0" smtClean="0">
                <a:hlinkClick r:id="rId2"/>
              </a:rPr>
              <a:t>https://www.saglik.gov.tr/TR-101644/solunum-yolu-enfeksiyonlarina-sik-rastlanan-bir-mevsimdeyiz.html</a:t>
            </a:r>
            <a:r>
              <a:rPr lang="tr-TR" sz="1200" dirty="0" smtClean="0"/>
              <a:t> Erişim tarihi:14.01.2024</a:t>
            </a:r>
            <a:endParaRPr lang="tr-T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rPr>
              <a:t>Verem Eğitimi ve </a:t>
            </a:r>
            <a:r>
              <a:rPr lang="tr-TR" b="1" dirty="0" err="1" smtClean="0">
                <a:solidFill>
                  <a:srgbClr val="C00000"/>
                </a:solidFill>
              </a:rPr>
              <a:t>Farkındalık</a:t>
            </a:r>
            <a:r>
              <a:rPr lang="tr-TR" b="1" dirty="0" smtClean="0">
                <a:solidFill>
                  <a:srgbClr val="C00000"/>
                </a:solidFill>
              </a:rPr>
              <a:t> Haftası (07-13 Ocak 2024)</a:t>
            </a:r>
            <a:endParaRPr lang="tr-TR" b="1" dirty="0">
              <a:solidFill>
                <a:srgbClr val="C00000"/>
              </a:solidFill>
            </a:endParaRPr>
          </a:p>
        </p:txBody>
      </p:sp>
      <p:sp>
        <p:nvSpPr>
          <p:cNvPr id="3" name="2 İçerik Yer Tutucusu"/>
          <p:cNvSpPr>
            <a:spLocks noGrp="1"/>
          </p:cNvSpPr>
          <p:nvPr>
            <p:ph sz="quarter" idx="1"/>
          </p:nvPr>
        </p:nvSpPr>
        <p:spPr>
          <a:xfrm>
            <a:off x="714348" y="2000240"/>
            <a:ext cx="7772400" cy="3214710"/>
          </a:xfrm>
        </p:spPr>
        <p:txBody>
          <a:bodyPr>
            <a:normAutofit lnSpcReduction="10000"/>
          </a:bodyPr>
          <a:lstStyle/>
          <a:p>
            <a:r>
              <a:rPr lang="tr-TR" dirty="0" smtClean="0"/>
              <a:t>Ülkemizde her yıl, Ocak ayının ilk pazar günü ile başlayan haftada, toplumun tüberküloz (verem) hastalığı hakkında bilgilendirilmesi ve dikkatinin çekilmesi amacıyla “Verem Eğitimi ve </a:t>
            </a:r>
            <a:r>
              <a:rPr lang="tr-TR" dirty="0" err="1" smtClean="0"/>
              <a:t>Farkındalık</a:t>
            </a:r>
            <a:r>
              <a:rPr lang="tr-TR" dirty="0" smtClean="0"/>
              <a:t> Haftası” etkinlikleri düzenlenmektedir</a:t>
            </a:r>
            <a:r>
              <a:rPr lang="tr-TR" dirty="0" smtClean="0"/>
              <a:t>.</a:t>
            </a:r>
          </a:p>
          <a:p>
            <a:r>
              <a:rPr lang="tr-TR" dirty="0" smtClean="0"/>
              <a:t>Hastaların tedavisini düzenli olarak sürdürmek ve tamamlanmasını sağlamak amacıyla 2006 yılından beri ülkemizde DSÖ tarafından iyi uygulama örneği olarak kabul edilen Doğrudan Gözetimli Tedavi (DGT) uygulanmaktadır.</a:t>
            </a:r>
          </a:p>
          <a:p>
            <a:endParaRPr lang="tr-TR" dirty="0" smtClean="0"/>
          </a:p>
          <a:p>
            <a:endParaRPr lang="tr-TR" dirty="0"/>
          </a:p>
        </p:txBody>
      </p:sp>
      <p:sp>
        <p:nvSpPr>
          <p:cNvPr id="4" name="3 Metin kutusu"/>
          <p:cNvSpPr txBox="1"/>
          <p:nvPr/>
        </p:nvSpPr>
        <p:spPr>
          <a:xfrm>
            <a:off x="1285852" y="5715016"/>
            <a:ext cx="6357982" cy="738664"/>
          </a:xfrm>
          <a:prstGeom prst="rect">
            <a:avLst/>
          </a:prstGeom>
          <a:noFill/>
        </p:spPr>
        <p:txBody>
          <a:bodyPr wrap="square" rtlCol="0">
            <a:spAutoFit/>
          </a:bodyPr>
          <a:lstStyle/>
          <a:p>
            <a:r>
              <a:rPr lang="tr-TR" sz="1200" dirty="0" smtClean="0"/>
              <a:t>HSGM, Erişim adresi: </a:t>
            </a:r>
            <a:r>
              <a:rPr lang="tr-TR" sz="1200" dirty="0" smtClean="0">
                <a:hlinkClick r:id="rId2"/>
              </a:rPr>
              <a:t>https://hsgm.saglik.gov.tr/tr/haberler/verem-egitimi-ve-farkindalik-haftasi-07-13-ocak-2024.html</a:t>
            </a:r>
            <a:r>
              <a:rPr lang="tr-TR" sz="1200" dirty="0" smtClean="0"/>
              <a:t>, Erişim tarihi:14.01.2024</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20000"/>
          </a:bodyPr>
          <a:lstStyle/>
          <a:p>
            <a:r>
              <a:rPr lang="tr-TR" dirty="0" smtClean="0"/>
              <a:t>Bakanlığımız </a:t>
            </a:r>
            <a:r>
              <a:rPr lang="tr-TR" dirty="0" smtClean="0"/>
              <a:t>ile Aile ve Sosyal Hizmetler Bakanlığı arasında imzalanan protokol çerçevesinde de tedavi ve kontrollerini düzenli olarak yaptıran, ekonomik ve sosyal güçlükler yaşayan tüberküloz hastalarına aylık şartlı nakdi sosyal yardım yapılmaktadır.</a:t>
            </a:r>
          </a:p>
          <a:p>
            <a:r>
              <a:rPr lang="tr-TR" dirty="0" smtClean="0"/>
              <a:t>Geldiğimiz süreçte, politik bir kararlılıkla yürütülen programımızın nihai hedefi </a:t>
            </a:r>
            <a:r>
              <a:rPr lang="tr-TR" b="1" dirty="0" smtClean="0"/>
              <a:t>VEREMSİZ BİR TÜRKİYE</a:t>
            </a:r>
            <a:r>
              <a:rPr lang="tr-TR" dirty="0" smtClean="0"/>
              <a:t> olup bu hedefe ulaşabilmesi için;</a:t>
            </a:r>
          </a:p>
          <a:p>
            <a:r>
              <a:rPr lang="tr-TR" dirty="0" smtClean="0"/>
              <a:t>Bebeklere BCG aşısının zamanında yaptırılması,</a:t>
            </a:r>
          </a:p>
          <a:p>
            <a:r>
              <a:rPr lang="tr-TR" dirty="0" smtClean="0"/>
              <a:t>Bireysel ve toplumsal hijyen kurallarına uyulması,</a:t>
            </a:r>
          </a:p>
          <a:p>
            <a:r>
              <a:rPr lang="tr-TR" dirty="0" smtClean="0"/>
              <a:t>Uzun süreli öksürük ya da tüberküloz hastası ile temas edilmesi durumunda, vakit kaybetmeden en yakın sağlık kuruluşuna müracaat edilmesi,</a:t>
            </a:r>
          </a:p>
          <a:p>
            <a:r>
              <a:rPr lang="tr-TR" dirty="0" smtClean="0"/>
              <a:t>Tüberküloz hastası ve temaslılarının, ilaçlarını, sağlık personelinin gözetiminde ve düzenli bir şekilde kullanmaları oldukça önemlidir.</a:t>
            </a:r>
          </a:p>
          <a:p>
            <a:endParaRPr lang="tr-TR" dirty="0"/>
          </a:p>
        </p:txBody>
      </p:sp>
      <p:sp>
        <p:nvSpPr>
          <p:cNvPr id="4" name="3 Metin kutusu"/>
          <p:cNvSpPr txBox="1"/>
          <p:nvPr/>
        </p:nvSpPr>
        <p:spPr>
          <a:xfrm>
            <a:off x="785786" y="5786454"/>
            <a:ext cx="7429552" cy="215444"/>
          </a:xfrm>
          <a:prstGeom prst="rect">
            <a:avLst/>
          </a:prstGeom>
          <a:noFill/>
        </p:spPr>
        <p:txBody>
          <a:bodyPr wrap="square" rtlCol="0">
            <a:spAutoFit/>
          </a:bodyPr>
          <a:lstStyle/>
          <a:p>
            <a:r>
              <a:rPr lang="tr-TR" sz="800" dirty="0" smtClean="0"/>
              <a:t>HSGM, Erişim adresi: </a:t>
            </a:r>
            <a:r>
              <a:rPr lang="tr-TR" sz="800" dirty="0" smtClean="0">
                <a:hlinkClick r:id="rId2"/>
              </a:rPr>
              <a:t>https://hsgm.saglik.gov.tr/tr/haberler/verem-egitimi-ve-farkindalik-haftasi-07-13-ocak-2024.html</a:t>
            </a:r>
            <a:r>
              <a:rPr lang="tr-TR" sz="800" dirty="0" smtClean="0"/>
              <a:t>, Erişim tarihi:14.01.2024</a:t>
            </a:r>
            <a:endParaRPr lang="tr-TR"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 name="10 İçerik Yer Tutucusu" descr="ver1.png"/>
          <p:cNvPicPr>
            <a:picLocks noGrp="1" noChangeAspect="1"/>
          </p:cNvPicPr>
          <p:nvPr>
            <p:ph sz="quarter" idx="1"/>
          </p:nvPr>
        </p:nvPicPr>
        <p:blipFill>
          <a:blip r:embed="rId2" cstate="print"/>
          <a:stretch>
            <a:fillRect/>
          </a:stretch>
        </p:blipFill>
        <p:spPr>
          <a:xfrm>
            <a:off x="-428660" y="0"/>
            <a:ext cx="3643306" cy="3392022"/>
          </a:xfrm>
        </p:spPr>
      </p:pic>
      <p:pic>
        <p:nvPicPr>
          <p:cNvPr id="12" name="11 Resim" descr="ver2.png"/>
          <p:cNvPicPr>
            <a:picLocks noChangeAspect="1"/>
          </p:cNvPicPr>
          <p:nvPr/>
        </p:nvPicPr>
        <p:blipFill>
          <a:blip r:embed="rId3" cstate="print"/>
          <a:stretch>
            <a:fillRect/>
          </a:stretch>
        </p:blipFill>
        <p:spPr>
          <a:xfrm>
            <a:off x="2214546" y="2928934"/>
            <a:ext cx="4786347" cy="3760681"/>
          </a:xfrm>
          <a:prstGeom prst="rect">
            <a:avLst/>
          </a:prstGeom>
        </p:spPr>
      </p:pic>
      <p:pic>
        <p:nvPicPr>
          <p:cNvPr id="13" name="12 Resim" descr="ver3.png"/>
          <p:cNvPicPr>
            <a:picLocks noChangeAspect="1"/>
          </p:cNvPicPr>
          <p:nvPr/>
        </p:nvPicPr>
        <p:blipFill>
          <a:blip r:embed="rId4" cstate="print"/>
          <a:stretch>
            <a:fillRect/>
          </a:stretch>
        </p:blipFill>
        <p:spPr>
          <a:xfrm>
            <a:off x="-357222" y="3357562"/>
            <a:ext cx="3643338" cy="3339724"/>
          </a:xfrm>
          <a:prstGeom prst="rect">
            <a:avLst/>
          </a:prstGeom>
        </p:spPr>
      </p:pic>
      <p:pic>
        <p:nvPicPr>
          <p:cNvPr id="16" name="15 Resim" descr="ver6.jpeg"/>
          <p:cNvPicPr>
            <a:picLocks noChangeAspect="1"/>
          </p:cNvPicPr>
          <p:nvPr/>
        </p:nvPicPr>
        <p:blipFill>
          <a:blip r:embed="rId5" cstate="print"/>
          <a:stretch>
            <a:fillRect/>
          </a:stretch>
        </p:blipFill>
        <p:spPr>
          <a:xfrm>
            <a:off x="4929190" y="0"/>
            <a:ext cx="4071934" cy="364653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rPr>
              <a:t>1-31 Ocak </a:t>
            </a:r>
            <a:r>
              <a:rPr lang="tr-TR" b="1" dirty="0" err="1" smtClean="0">
                <a:solidFill>
                  <a:srgbClr val="C00000"/>
                </a:solidFill>
              </a:rPr>
              <a:t>Serviks</a:t>
            </a:r>
            <a:r>
              <a:rPr lang="tr-TR" b="1" dirty="0" smtClean="0">
                <a:solidFill>
                  <a:srgbClr val="C00000"/>
                </a:solidFill>
              </a:rPr>
              <a:t> Kanseri </a:t>
            </a:r>
            <a:r>
              <a:rPr lang="tr-TR" b="1" dirty="0" err="1" smtClean="0">
                <a:solidFill>
                  <a:srgbClr val="C00000"/>
                </a:solidFill>
              </a:rPr>
              <a:t>Farkındalık</a:t>
            </a:r>
            <a:r>
              <a:rPr lang="tr-TR" b="1" dirty="0" smtClean="0">
                <a:solidFill>
                  <a:srgbClr val="C00000"/>
                </a:solidFill>
              </a:rPr>
              <a:t> Ayı</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Ocak </a:t>
            </a:r>
            <a:r>
              <a:rPr lang="tr-TR" dirty="0" smtClean="0"/>
              <a:t>Ayı, </a:t>
            </a:r>
            <a:r>
              <a:rPr lang="tr-TR" dirty="0" err="1" smtClean="0"/>
              <a:t>Serviks</a:t>
            </a:r>
            <a:r>
              <a:rPr lang="tr-TR" dirty="0" smtClean="0"/>
              <a:t> Kanseri </a:t>
            </a:r>
            <a:r>
              <a:rPr lang="tr-TR" dirty="0" err="1" smtClean="0"/>
              <a:t>Farkındalık</a:t>
            </a:r>
            <a:r>
              <a:rPr lang="tr-TR" dirty="0" smtClean="0"/>
              <a:t> Ayı olarak belirlenmiş olup dünyanın birçok ülkesinde hastalığa dikkat çekmek üzere </a:t>
            </a:r>
            <a:r>
              <a:rPr lang="tr-TR" dirty="0" err="1" smtClean="0"/>
              <a:t>farkındalık</a:t>
            </a:r>
            <a:r>
              <a:rPr lang="tr-TR" dirty="0" smtClean="0"/>
              <a:t> etkinlikleri düzenlenmektedir. </a:t>
            </a:r>
            <a:endParaRPr lang="tr-TR" dirty="0" smtClean="0"/>
          </a:p>
          <a:p>
            <a:r>
              <a:rPr lang="tr-TR" dirty="0" smtClean="0"/>
              <a:t>Ülkemiz, dünyada ulusal bazda </a:t>
            </a:r>
            <a:r>
              <a:rPr lang="tr-TR" dirty="0" err="1" smtClean="0"/>
              <a:t>Serviks</a:t>
            </a:r>
            <a:r>
              <a:rPr lang="tr-TR" dirty="0" smtClean="0"/>
              <a:t> Kanseri Tarama Programı başlatıp sürdürebilen nadir ülkelerdendir</a:t>
            </a:r>
            <a:r>
              <a:rPr lang="tr-TR" dirty="0" smtClean="0"/>
              <a:t>.</a:t>
            </a:r>
          </a:p>
          <a:p>
            <a:r>
              <a:rPr lang="tr-TR" dirty="0" smtClean="0"/>
              <a:t> </a:t>
            </a:r>
            <a:r>
              <a:rPr lang="tr-TR" dirty="0" smtClean="0"/>
              <a:t>Ulusal </a:t>
            </a:r>
            <a:r>
              <a:rPr lang="tr-TR" dirty="0" err="1" smtClean="0"/>
              <a:t>Serviks</a:t>
            </a:r>
            <a:r>
              <a:rPr lang="tr-TR" dirty="0" smtClean="0"/>
              <a:t> Kanseri Tarama Programı, 2014 yılına kadar PAP- </a:t>
            </a:r>
            <a:r>
              <a:rPr lang="tr-TR" dirty="0" err="1" smtClean="0"/>
              <a:t>Smear</a:t>
            </a:r>
            <a:r>
              <a:rPr lang="tr-TR" dirty="0" smtClean="0"/>
              <a:t> testi ile yürütülmekteydi. 2014 yılı Ağustos ayından itibaren </a:t>
            </a:r>
            <a:r>
              <a:rPr lang="tr-TR" dirty="0" err="1" smtClean="0"/>
              <a:t>sensitivitesi</a:t>
            </a:r>
            <a:r>
              <a:rPr lang="tr-TR" dirty="0" smtClean="0"/>
              <a:t> daha yüksek olan   HPV-DNA testine geçilmiştir.</a:t>
            </a:r>
          </a:p>
          <a:p>
            <a:r>
              <a:rPr lang="tr-TR" b="1" dirty="0" smtClean="0"/>
              <a:t>HPV testi; </a:t>
            </a:r>
            <a:r>
              <a:rPr lang="tr-TR" dirty="0" err="1" smtClean="0"/>
              <a:t>Serviksteki</a:t>
            </a:r>
            <a:r>
              <a:rPr lang="tr-TR" dirty="0" smtClean="0"/>
              <a:t> hücresel değişikliklere neden olabilecek virüsün, </a:t>
            </a:r>
            <a:r>
              <a:rPr lang="tr-TR" dirty="0" err="1" smtClean="0"/>
              <a:t>serviks</a:t>
            </a:r>
            <a:r>
              <a:rPr lang="tr-TR" dirty="0" smtClean="0"/>
              <a:t> hücrelerinde tespiti esasına dayanan bir testtir.</a:t>
            </a:r>
          </a:p>
          <a:p>
            <a:r>
              <a:rPr lang="tr-TR" b="1" dirty="0" err="1" smtClean="0"/>
              <a:t>Pap</a:t>
            </a:r>
            <a:r>
              <a:rPr lang="tr-TR" b="1" dirty="0" smtClean="0"/>
              <a:t> </a:t>
            </a:r>
            <a:r>
              <a:rPr lang="tr-TR" b="1" dirty="0" err="1" smtClean="0"/>
              <a:t>Smear</a:t>
            </a:r>
            <a:r>
              <a:rPr lang="tr-TR" b="1" dirty="0" smtClean="0"/>
              <a:t> testi;</a:t>
            </a:r>
            <a:r>
              <a:rPr lang="tr-TR" dirty="0" smtClean="0"/>
              <a:t> uygun şekilde tedavi edilmezse </a:t>
            </a:r>
            <a:r>
              <a:rPr lang="tr-TR" dirty="0" err="1" smtClean="0"/>
              <a:t>Serviks</a:t>
            </a:r>
            <a:r>
              <a:rPr lang="tr-TR" dirty="0" smtClean="0"/>
              <a:t> kanserine dönüşebilecek olan kanser öncülü durumları (</a:t>
            </a:r>
            <a:r>
              <a:rPr lang="tr-TR" dirty="0" err="1" smtClean="0"/>
              <a:t>Servikteki</a:t>
            </a:r>
            <a:r>
              <a:rPr lang="tr-TR" dirty="0" smtClean="0"/>
              <a:t> hücre değişiklikleri) arama esasına dayanan bir testtir.</a:t>
            </a:r>
          </a:p>
          <a:p>
            <a:endParaRPr lang="tr-TR" dirty="0" smtClean="0"/>
          </a:p>
          <a:p>
            <a:endParaRPr lang="tr-TR" dirty="0"/>
          </a:p>
        </p:txBody>
      </p:sp>
      <p:sp>
        <p:nvSpPr>
          <p:cNvPr id="4" name="3 Metin kutusu"/>
          <p:cNvSpPr txBox="1"/>
          <p:nvPr/>
        </p:nvSpPr>
        <p:spPr>
          <a:xfrm>
            <a:off x="928662" y="5929330"/>
            <a:ext cx="7429552" cy="738664"/>
          </a:xfrm>
          <a:prstGeom prst="rect">
            <a:avLst/>
          </a:prstGeom>
          <a:noFill/>
        </p:spPr>
        <p:txBody>
          <a:bodyPr wrap="square" rtlCol="0">
            <a:spAutoFit/>
          </a:bodyPr>
          <a:lstStyle/>
          <a:p>
            <a:r>
              <a:rPr lang="tr-TR" sz="1200" dirty="0" smtClean="0"/>
              <a:t>HSGM, Erişim adresi, </a:t>
            </a:r>
            <a:r>
              <a:rPr lang="tr-TR" sz="1200" dirty="0" smtClean="0">
                <a:hlinkClick r:id="rId2"/>
              </a:rPr>
              <a:t>https://hsgm.saglik.gov.tr/tr/haberler-kanser/1-31-ocak-serviks-kanseri-farkindalik-ayi.html</a:t>
            </a:r>
            <a:r>
              <a:rPr lang="tr-TR" sz="1200" dirty="0" smtClean="0"/>
              <a:t> Erişim tarihi:14.01.2024</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lnSpcReduction="10000"/>
          </a:bodyPr>
          <a:lstStyle/>
          <a:p>
            <a:r>
              <a:rPr lang="tr-TR" dirty="0" smtClean="0"/>
              <a:t>Ülkemizde </a:t>
            </a:r>
            <a:r>
              <a:rPr lang="tr-TR" dirty="0" smtClean="0"/>
              <a:t>uygulanan Ulusal Kanser Tarama Programı uyarınca, tarama standartlarımız doğrultusunda </a:t>
            </a:r>
            <a:r>
              <a:rPr lang="tr-TR" b="1" dirty="0" smtClean="0"/>
              <a:t>30-65 yaş arası kadınlarımıza 5 yılda bir ücretsiz olarak HPV-DNA testi ile tarama yapılmaktadır.</a:t>
            </a:r>
          </a:p>
          <a:p>
            <a:r>
              <a:rPr lang="tr-TR" b="1" dirty="0" smtClean="0"/>
              <a:t>Tarama Testleri Nerelerde Yapılabilir?</a:t>
            </a:r>
            <a:endParaRPr lang="tr-TR" dirty="0" smtClean="0"/>
          </a:p>
          <a:p>
            <a:r>
              <a:rPr lang="tr-TR" dirty="0" smtClean="0"/>
              <a:t>81 İlimizde Aile Sağlığı Merkezleri, Toplum Sağlığı Merkezleri, Sağlıklı Hayat Merkezleri ve Kanser Erken Teşhis, Tarama ve Eğitim Merkezlerinde (KETEM); Kırsal ve dezavantajlı gruplara da mobil tarama araçları ile söz konusu tarama hizmetleri </a:t>
            </a:r>
            <a:r>
              <a:rPr lang="tr-TR" b="1" dirty="0" smtClean="0"/>
              <a:t>ÜCRETSİZ </a:t>
            </a:r>
            <a:r>
              <a:rPr lang="tr-TR" dirty="0" smtClean="0"/>
              <a:t>olarak verilmektedir. Ayrıca; kamu ve üniversite hastaneleri ile özel hastanelerde de PAP-</a:t>
            </a:r>
            <a:r>
              <a:rPr lang="tr-TR" dirty="0" err="1" smtClean="0"/>
              <a:t>Smear</a:t>
            </a:r>
            <a:r>
              <a:rPr lang="tr-TR" dirty="0" smtClean="0"/>
              <a:t> testi ile fırsatçı taramalar devam etmektedir.</a:t>
            </a:r>
          </a:p>
          <a:p>
            <a:endParaRPr lang="tr-TR" dirty="0" smtClean="0"/>
          </a:p>
          <a:p>
            <a:endParaRPr lang="tr-TR" dirty="0"/>
          </a:p>
        </p:txBody>
      </p:sp>
      <p:sp>
        <p:nvSpPr>
          <p:cNvPr id="5" name="4 Metin kutusu"/>
          <p:cNvSpPr txBox="1"/>
          <p:nvPr/>
        </p:nvSpPr>
        <p:spPr>
          <a:xfrm>
            <a:off x="1214414" y="6215082"/>
            <a:ext cx="7143800" cy="738664"/>
          </a:xfrm>
          <a:prstGeom prst="rect">
            <a:avLst/>
          </a:prstGeom>
          <a:noFill/>
        </p:spPr>
        <p:txBody>
          <a:bodyPr wrap="square" rtlCol="0">
            <a:spAutoFit/>
          </a:bodyPr>
          <a:lstStyle/>
          <a:p>
            <a:r>
              <a:rPr lang="tr-TR" sz="1200" dirty="0" smtClean="0"/>
              <a:t>HSGM, Erişim adresi, </a:t>
            </a:r>
            <a:r>
              <a:rPr lang="tr-TR" sz="1200" dirty="0" smtClean="0">
                <a:hlinkClick r:id="rId2"/>
              </a:rPr>
              <a:t>https://hsgm.saglik.gov.tr/tr/haberler-kanser/1-31-ocak-serviks-kanseri-farkindalik-ayi.html</a:t>
            </a:r>
            <a:r>
              <a:rPr lang="tr-TR" sz="1200" dirty="0" smtClean="0"/>
              <a:t> Erişim tarihi:14.01.2024</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b="1" dirty="0" smtClean="0"/>
              <a:t>Bu kapsamda, Ocak Ayı </a:t>
            </a:r>
            <a:r>
              <a:rPr lang="tr-TR" sz="2400" b="1" dirty="0" err="1" smtClean="0"/>
              <a:t>Serviks</a:t>
            </a:r>
            <a:r>
              <a:rPr lang="tr-TR" sz="2400" b="1" dirty="0" smtClean="0"/>
              <a:t> Kanseri </a:t>
            </a:r>
            <a:r>
              <a:rPr lang="tr-TR" sz="2400" b="1" dirty="0" err="1" smtClean="0"/>
              <a:t>Farkındalık</a:t>
            </a:r>
            <a:r>
              <a:rPr lang="tr-TR" sz="2400" b="1" dirty="0" smtClean="0"/>
              <a:t> Etkinliklerinde kullanılabilecek temalar aşağıda yer almaktadır</a:t>
            </a:r>
            <a:r>
              <a:rPr lang="tr-TR" sz="2400" b="1" dirty="0" smtClean="0"/>
              <a:t>.</a:t>
            </a:r>
            <a:endParaRPr lang="tr-TR" sz="2400" dirty="0"/>
          </a:p>
        </p:txBody>
      </p:sp>
      <p:sp>
        <p:nvSpPr>
          <p:cNvPr id="3" name="2 İçerik Yer Tutucusu"/>
          <p:cNvSpPr>
            <a:spLocks noGrp="1"/>
          </p:cNvSpPr>
          <p:nvPr>
            <p:ph sz="quarter" idx="1"/>
          </p:nvPr>
        </p:nvSpPr>
        <p:spPr>
          <a:xfrm>
            <a:off x="914400" y="1447800"/>
            <a:ext cx="7772400" cy="5053034"/>
          </a:xfrm>
        </p:spPr>
        <p:txBody>
          <a:bodyPr>
            <a:noAutofit/>
          </a:bodyPr>
          <a:lstStyle/>
          <a:p>
            <a:r>
              <a:rPr lang="tr-TR" sz="1800" b="1" dirty="0" smtClean="0"/>
              <a:t>1</a:t>
            </a:r>
            <a:r>
              <a:rPr lang="tr-TR" sz="1800" b="1" dirty="0" smtClean="0"/>
              <a:t>.</a:t>
            </a:r>
            <a:r>
              <a:rPr lang="tr-TR" sz="1800" dirty="0" smtClean="0"/>
              <a:t>“</a:t>
            </a:r>
            <a:r>
              <a:rPr lang="tr-TR" sz="1800" dirty="0" err="1" smtClean="0"/>
              <a:t>Serviks</a:t>
            </a:r>
            <a:r>
              <a:rPr lang="tr-TR" sz="1800" dirty="0" smtClean="0"/>
              <a:t> kanserini önlemek için, bilgilenin, bilgilendirin, doğru bilgiye ulaşın. Bilinçli    toplum sağlıklı gelecektir!”</a:t>
            </a:r>
          </a:p>
          <a:p>
            <a:r>
              <a:rPr lang="tr-TR" sz="1800" b="1" dirty="0" smtClean="0"/>
              <a:t>2.</a:t>
            </a:r>
            <a:r>
              <a:rPr lang="tr-TR" sz="1800" dirty="0" smtClean="0"/>
              <a:t> Dünya Sağlık Teşkilatı’nın verilerine göre rahim ağzı kanseri dünyada ortadan kaldırılabilecek ilk kanser türü olarak gösterilmektedir.</a:t>
            </a:r>
          </a:p>
          <a:p>
            <a:r>
              <a:rPr lang="tr-TR" sz="1800" dirty="0" err="1" smtClean="0"/>
              <a:t>Serviks</a:t>
            </a:r>
            <a:r>
              <a:rPr lang="tr-TR" sz="1800" dirty="0" smtClean="0"/>
              <a:t> </a:t>
            </a:r>
            <a:r>
              <a:rPr lang="tr-TR" sz="1800" dirty="0" smtClean="0"/>
              <a:t>kanseri, aşılama, tarama ve etkin tedavi için kapsamlı bir yaklaşımla bir halk sağlığı sorunu olarak birkaç nesil içinde sonlandırılabilir!</a:t>
            </a:r>
          </a:p>
          <a:p>
            <a:r>
              <a:rPr lang="tr-TR" sz="1800" b="1" dirty="0" smtClean="0"/>
              <a:t>3.</a:t>
            </a:r>
            <a:r>
              <a:rPr lang="tr-TR" sz="1800" dirty="0" smtClean="0"/>
              <a:t> </a:t>
            </a:r>
            <a:r>
              <a:rPr lang="tr-TR" sz="1800" dirty="0" err="1" smtClean="0"/>
              <a:t>Serviks</a:t>
            </a:r>
            <a:r>
              <a:rPr lang="tr-TR" sz="1800" dirty="0" smtClean="0"/>
              <a:t> kanserinden korunmak için;</a:t>
            </a:r>
          </a:p>
          <a:p>
            <a:pPr lvl="1"/>
            <a:r>
              <a:rPr lang="tr-TR" sz="1600" dirty="0" smtClean="0"/>
              <a:t>Doktor kontrollerinizi ihmal etmeyin.</a:t>
            </a:r>
          </a:p>
          <a:p>
            <a:pPr lvl="1"/>
            <a:r>
              <a:rPr lang="tr-TR" sz="1600" dirty="0" smtClean="0"/>
              <a:t>Tarama testlerinizi düzenli yaptırın.</a:t>
            </a:r>
          </a:p>
          <a:p>
            <a:pPr lvl="1"/>
            <a:r>
              <a:rPr lang="tr-TR" sz="1600" dirty="0" smtClean="0"/>
              <a:t>Tütün ve tütün ürünlerinden uzak durun.</a:t>
            </a:r>
          </a:p>
          <a:p>
            <a:pPr lvl="1"/>
            <a:r>
              <a:rPr lang="tr-TR" sz="1600" dirty="0" err="1" smtClean="0"/>
              <a:t>Obeziteye</a:t>
            </a:r>
            <a:r>
              <a:rPr lang="tr-TR" sz="1600" dirty="0" smtClean="0"/>
              <a:t> karşı önlem alın.</a:t>
            </a:r>
          </a:p>
          <a:p>
            <a:pPr lvl="1"/>
            <a:r>
              <a:rPr lang="tr-TR" sz="1600" dirty="0" smtClean="0"/>
              <a:t>Sağlıklı beslenin.</a:t>
            </a:r>
          </a:p>
          <a:p>
            <a:pPr lvl="1"/>
            <a:r>
              <a:rPr lang="tr-TR" sz="1600" dirty="0" smtClean="0"/>
              <a:t>Bağışıklık sisteminizi güçlendirin.</a:t>
            </a:r>
          </a:p>
          <a:p>
            <a:pPr lvl="1"/>
            <a:r>
              <a:rPr lang="tr-TR" sz="1600" dirty="0" smtClean="0"/>
              <a:t>Cinsel yolla bulaşabilecek hastalıklara karşı tedbirli olun.</a:t>
            </a:r>
          </a:p>
          <a:p>
            <a:pPr lvl="1"/>
            <a:r>
              <a:rPr lang="tr-TR" sz="1600" dirty="0" smtClean="0"/>
              <a:t>“BİLGİLENİN, BİLGİLENDİRİN, DOĞRU BİLGİYE ULAŞIN”</a:t>
            </a:r>
          </a:p>
          <a:p>
            <a:pPr>
              <a:buNone/>
            </a:pPr>
            <a:r>
              <a:rPr lang="tr-TR" sz="1800" dirty="0" smtClean="0"/>
              <a:t/>
            </a:r>
            <a:br>
              <a:rPr lang="tr-TR" sz="1800" dirty="0" smtClean="0"/>
            </a:br>
            <a:endParaRPr lang="tr-TR" sz="1800" dirty="0"/>
          </a:p>
        </p:txBody>
      </p:sp>
      <p:sp>
        <p:nvSpPr>
          <p:cNvPr id="5" name="4 Metin kutusu"/>
          <p:cNvSpPr txBox="1"/>
          <p:nvPr/>
        </p:nvSpPr>
        <p:spPr>
          <a:xfrm>
            <a:off x="857224" y="6119336"/>
            <a:ext cx="7215238" cy="738664"/>
          </a:xfrm>
          <a:prstGeom prst="rect">
            <a:avLst/>
          </a:prstGeom>
          <a:noFill/>
        </p:spPr>
        <p:txBody>
          <a:bodyPr wrap="square" rtlCol="0">
            <a:spAutoFit/>
          </a:bodyPr>
          <a:lstStyle/>
          <a:p>
            <a:r>
              <a:rPr lang="tr-TR" sz="1200" dirty="0" smtClean="0"/>
              <a:t>HSGM, Erişim adresi, </a:t>
            </a:r>
            <a:r>
              <a:rPr lang="tr-TR" sz="1200" dirty="0" smtClean="0">
                <a:hlinkClick r:id="rId2"/>
              </a:rPr>
              <a:t>https://hsgm.saglik.gov.tr/tr/haberler-kanser/1-31-ocak-serviks-kanseri-farkindalik-ayi.html</a:t>
            </a:r>
            <a:r>
              <a:rPr lang="tr-TR" sz="1200" dirty="0" smtClean="0"/>
              <a:t> Erişim tarihi:14.01.2024</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a:t>Kaynakça</a:t>
            </a:r>
            <a:r>
              <a:rPr lang="tr-TR" dirty="0" smtClean="0"/>
              <a:t>:</a:t>
            </a:r>
            <a:endParaRPr lang="tr-TR" dirty="0"/>
          </a:p>
        </p:txBody>
      </p:sp>
      <p:sp>
        <p:nvSpPr>
          <p:cNvPr id="2" name="1 İçerik Yer Tutucusu"/>
          <p:cNvSpPr>
            <a:spLocks noGrp="1"/>
          </p:cNvSpPr>
          <p:nvPr>
            <p:ph sz="quarter" idx="1"/>
          </p:nvPr>
        </p:nvSpPr>
        <p:spPr>
          <a:xfrm>
            <a:off x="428596" y="1928802"/>
            <a:ext cx="7772400" cy="4572000"/>
          </a:xfrm>
        </p:spPr>
        <p:txBody>
          <a:bodyPr>
            <a:normAutofit/>
          </a:bodyPr>
          <a:lstStyle/>
          <a:p>
            <a:endParaRPr lang="tr-TR" sz="1000" dirty="0"/>
          </a:p>
          <a:p>
            <a:r>
              <a:rPr lang="tr-TR" sz="1400" dirty="0" smtClean="0"/>
              <a:t>T.C. Sağlık Bakanlığı, Erişim adresi: </a:t>
            </a:r>
            <a:r>
              <a:rPr lang="tr-TR" sz="1400" dirty="0" smtClean="0">
                <a:hlinkClick r:id="rId2"/>
              </a:rPr>
              <a:t>https://www.saglik.gov.tr/TR-101644/solunum-yolu-enfeksiyonlarina-sik-rastlanan-bir-mevsimdeyiz.html</a:t>
            </a:r>
            <a:r>
              <a:rPr lang="tr-TR" sz="1400" dirty="0" smtClean="0"/>
              <a:t> Erişim tarihi:14.01.2024</a:t>
            </a:r>
          </a:p>
          <a:p>
            <a:r>
              <a:rPr lang="tr-TR" sz="1400" dirty="0" smtClean="0"/>
              <a:t>HSGM, Erişim adresi: </a:t>
            </a:r>
            <a:r>
              <a:rPr lang="tr-TR" sz="1400" dirty="0" smtClean="0">
                <a:hlinkClick r:id="rId3"/>
              </a:rPr>
              <a:t>https://hsgm.saglik.gov.tr/tr/haberler/verem-egitimi-ve-farkindalik-haftasi-07-13-ocak-2024.html</a:t>
            </a:r>
            <a:r>
              <a:rPr lang="tr-TR" sz="1400" dirty="0" smtClean="0"/>
              <a:t>, Erişim </a:t>
            </a:r>
            <a:r>
              <a:rPr lang="tr-TR" sz="1400" dirty="0" smtClean="0"/>
              <a:t>tarihi:14.01.2024</a:t>
            </a:r>
          </a:p>
          <a:p>
            <a:r>
              <a:rPr lang="tr-TR" sz="1400" dirty="0" smtClean="0"/>
              <a:t>HSGM, Erişim adresi, </a:t>
            </a:r>
            <a:r>
              <a:rPr lang="tr-TR" sz="1400" dirty="0" smtClean="0">
                <a:hlinkClick r:id="rId4"/>
              </a:rPr>
              <a:t>https://hsgm.saglik.gov.tr/tr/haberler-kanser/1-31-ocak-serviks-kanseri-farkindalik-ayi.html</a:t>
            </a:r>
            <a:r>
              <a:rPr lang="tr-TR" sz="1400" dirty="0" smtClean="0"/>
              <a:t> Erişim tarihi:14.01.2024</a:t>
            </a:r>
          </a:p>
          <a:p>
            <a:endParaRPr lang="tr-TR" sz="1400" dirty="0" smtClean="0"/>
          </a:p>
          <a:p>
            <a:endParaRPr lang="tr-TR" sz="1400" dirty="0"/>
          </a:p>
          <a:p>
            <a:endParaRPr lang="tr-TR" sz="1000" dirty="0"/>
          </a:p>
          <a:p>
            <a:endParaRPr lang="tr-TR" sz="1000" dirty="0"/>
          </a:p>
          <a:p>
            <a:endParaRPr lang="tr-TR" sz="1000" dirty="0"/>
          </a:p>
          <a:p>
            <a:endParaRPr lang="tr-TR" sz="1000" dirty="0"/>
          </a:p>
          <a:p>
            <a:endParaRPr lang="tr-TR" sz="1100" b="1" dirty="0"/>
          </a:p>
          <a:p>
            <a:endParaRPr lang="tr-TR" sz="1100" b="1" dirty="0"/>
          </a:p>
          <a:p>
            <a:endParaRPr lang="tr-TR" sz="1100" dirty="0"/>
          </a:p>
        </p:txBody>
      </p:sp>
      <p:sp>
        <p:nvSpPr>
          <p:cNvPr id="4" name="3 Dikdörtgen"/>
          <p:cNvSpPr/>
          <p:nvPr/>
        </p:nvSpPr>
        <p:spPr>
          <a:xfrm flipH="1">
            <a:off x="214282" y="2274838"/>
            <a:ext cx="214314" cy="939848"/>
          </a:xfrm>
          <a:prstGeom prst="rect">
            <a:avLst/>
          </a:prstGeom>
        </p:spPr>
        <p:txBody>
          <a:bodyPr wrap="square">
            <a:spAutoFit/>
          </a:bodyPr>
          <a:lstStyle/>
          <a:p>
            <a:endParaRPr lang="tr-TR" b="1" dirty="0"/>
          </a:p>
          <a:p>
            <a:endParaRPr lang="tr-TR" b="1" dirty="0"/>
          </a:p>
          <a:p>
            <a:endParaRPr lang="en-US" b="1" dirty="0"/>
          </a:p>
        </p:txBody>
      </p:sp>
      <p:sp>
        <p:nvSpPr>
          <p:cNvPr id="5" name="4 Metin kutusu"/>
          <p:cNvSpPr txBox="1"/>
          <p:nvPr/>
        </p:nvSpPr>
        <p:spPr>
          <a:xfrm>
            <a:off x="714348" y="1785926"/>
            <a:ext cx="7715304" cy="1477328"/>
          </a:xfrm>
          <a:prstGeom prst="rect">
            <a:avLst/>
          </a:prstGeom>
          <a:noFill/>
        </p:spPr>
        <p:txBody>
          <a:bodyPr wrap="square" rtlCol="0">
            <a:spAutoFit/>
          </a:bodyPr>
          <a:lstStyle/>
          <a:p>
            <a:pPr>
              <a:buFont typeface="Arial" pitchFamily="34" charset="0"/>
              <a:buChar char="•"/>
            </a:pPr>
            <a:endParaRPr lang="tr-TR"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886</TotalTime>
  <Words>444</Words>
  <Application>Microsoft Office PowerPoint</Application>
  <PresentationFormat>Ekran Gösterisi (4:3)</PresentationFormat>
  <Paragraphs>59</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Hisse Senedi</vt:lpstr>
      <vt:lpstr>SAĞLIK GÜNDEMİ (08.01.2024-14.01.2024)</vt:lpstr>
      <vt:lpstr>Solunum Yolu Enfeksiyonlarına Sık Rastlanan Bir Mevsimdeyiz</vt:lpstr>
      <vt:lpstr>Verem Eğitimi ve Farkındalık Haftası (07-13 Ocak 2024)</vt:lpstr>
      <vt:lpstr>Slayt 4</vt:lpstr>
      <vt:lpstr>Slayt 5</vt:lpstr>
      <vt:lpstr>1-31 Ocak Serviks Kanseri Farkındalık Ayı</vt:lpstr>
      <vt:lpstr>Slayt 7</vt:lpstr>
      <vt:lpstr>Bu kapsamda, Ocak Ayı Serviks Kanseri Farkındalık Etkinliklerinde kullanılabilecek temalar aşağıda yer almaktadır.</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GÜNDEMİ</dc:title>
  <dc:creator>casper</dc:creator>
  <cp:lastModifiedBy>casper</cp:lastModifiedBy>
  <cp:revision>174</cp:revision>
  <dcterms:created xsi:type="dcterms:W3CDTF">2022-08-11T06:47:30Z</dcterms:created>
  <dcterms:modified xsi:type="dcterms:W3CDTF">2024-01-14T18:52:22Z</dcterms:modified>
</cp:coreProperties>
</file>