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Lst>
  <p:notesMasterIdLst>
    <p:notesMasterId r:id="rId83"/>
  </p:notesMasterIdLst>
  <p:handoutMasterIdLst>
    <p:handoutMasterId r:id="rId84"/>
  </p:handoutMasterIdLst>
  <p:sldIdLst>
    <p:sldId id="256" r:id="rId2"/>
    <p:sldId id="257" r:id="rId3"/>
    <p:sldId id="380" r:id="rId4"/>
    <p:sldId id="289" r:id="rId5"/>
    <p:sldId id="281" r:id="rId6"/>
    <p:sldId id="385" r:id="rId7"/>
    <p:sldId id="386" r:id="rId8"/>
    <p:sldId id="260" r:id="rId9"/>
    <p:sldId id="365" r:id="rId10"/>
    <p:sldId id="402" r:id="rId11"/>
    <p:sldId id="267" r:id="rId12"/>
    <p:sldId id="366" r:id="rId13"/>
    <p:sldId id="270" r:id="rId14"/>
    <p:sldId id="389" r:id="rId15"/>
    <p:sldId id="272" r:id="rId16"/>
    <p:sldId id="403" r:id="rId17"/>
    <p:sldId id="388" r:id="rId18"/>
    <p:sldId id="291" r:id="rId19"/>
    <p:sldId id="390" r:id="rId20"/>
    <p:sldId id="292" r:id="rId21"/>
    <p:sldId id="404" r:id="rId22"/>
    <p:sldId id="304" r:id="rId23"/>
    <p:sldId id="369" r:id="rId24"/>
    <p:sldId id="371" r:id="rId25"/>
    <p:sldId id="372" r:id="rId26"/>
    <p:sldId id="297" r:id="rId27"/>
    <p:sldId id="299" r:id="rId28"/>
    <p:sldId id="300" r:id="rId29"/>
    <p:sldId id="310" r:id="rId30"/>
    <p:sldId id="313" r:id="rId31"/>
    <p:sldId id="316" r:id="rId32"/>
    <p:sldId id="317" r:id="rId33"/>
    <p:sldId id="393" r:id="rId34"/>
    <p:sldId id="375" r:id="rId35"/>
    <p:sldId id="312" r:id="rId36"/>
    <p:sldId id="318" r:id="rId37"/>
    <p:sldId id="314" r:id="rId38"/>
    <p:sldId id="319" r:id="rId39"/>
    <p:sldId id="315" r:id="rId40"/>
    <p:sldId id="320" r:id="rId41"/>
    <p:sldId id="362" r:id="rId42"/>
    <p:sldId id="360" r:id="rId43"/>
    <p:sldId id="359" r:id="rId44"/>
    <p:sldId id="364" r:id="rId45"/>
    <p:sldId id="309" r:id="rId46"/>
    <p:sldId id="301" r:id="rId47"/>
    <p:sldId id="392" r:id="rId48"/>
    <p:sldId id="326" r:id="rId49"/>
    <p:sldId id="333" r:id="rId50"/>
    <p:sldId id="327" r:id="rId51"/>
    <p:sldId id="334" r:id="rId52"/>
    <p:sldId id="394" r:id="rId53"/>
    <p:sldId id="329" r:id="rId54"/>
    <p:sldId id="331" r:id="rId55"/>
    <p:sldId id="395" r:id="rId56"/>
    <p:sldId id="323" r:id="rId57"/>
    <p:sldId id="335" r:id="rId58"/>
    <p:sldId id="336" r:id="rId59"/>
    <p:sldId id="374" r:id="rId60"/>
    <p:sldId id="378" r:id="rId61"/>
    <p:sldId id="397" r:id="rId62"/>
    <p:sldId id="338" r:id="rId63"/>
    <p:sldId id="339" r:id="rId64"/>
    <p:sldId id="345" r:id="rId65"/>
    <p:sldId id="346" r:id="rId66"/>
    <p:sldId id="347" r:id="rId67"/>
    <p:sldId id="348" r:id="rId68"/>
    <p:sldId id="396" r:id="rId69"/>
    <p:sldId id="379" r:id="rId70"/>
    <p:sldId id="344" r:id="rId71"/>
    <p:sldId id="349" r:id="rId72"/>
    <p:sldId id="350" r:id="rId73"/>
    <p:sldId id="351" r:id="rId74"/>
    <p:sldId id="399" r:id="rId75"/>
    <p:sldId id="354" r:id="rId76"/>
    <p:sldId id="401" r:id="rId77"/>
    <p:sldId id="400" r:id="rId78"/>
    <p:sldId id="356" r:id="rId79"/>
    <p:sldId id="383" r:id="rId80"/>
    <p:sldId id="405" r:id="rId81"/>
    <p:sldId id="406"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DEDF"/>
    <a:srgbClr val="FAF3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53" autoAdjust="0"/>
    <p:restoredTop sz="81900" autoAdjust="0"/>
  </p:normalViewPr>
  <p:slideViewPr>
    <p:cSldViewPr snapToGrid="0">
      <p:cViewPr varScale="1">
        <p:scale>
          <a:sx n="59" d="100"/>
          <a:sy n="59" d="100"/>
        </p:scale>
        <p:origin x="-1296" y="-84"/>
      </p:cViewPr>
      <p:guideLst>
        <p:guide orient="horz" pos="2160"/>
        <p:guide pos="3840"/>
      </p:guideLst>
    </p:cSldViewPr>
  </p:slideViewPr>
  <p:notesTextViewPr>
    <p:cViewPr>
      <p:scale>
        <a:sx n="1" d="1"/>
        <a:sy n="1" d="1"/>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03E6C-0EE5-42E7-BDE0-5B1724B3DDB7}"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tr-TR"/>
        </a:p>
      </dgm:t>
    </dgm:pt>
    <dgm:pt modelId="{BC0645DC-D106-4E93-B27A-2F57126F6D82}">
      <dgm:prSet phldrT="[Metin]"/>
      <dgm:spPr/>
      <dgm:t>
        <a:bodyPr/>
        <a:lstStyle/>
        <a:p>
          <a:r>
            <a:rPr lang="tr-TR" dirty="0"/>
            <a:t>ENFEKSİYON ETKENİNİN KONAKÇIYA GİRİŞ YOLLARI</a:t>
          </a:r>
        </a:p>
      </dgm:t>
    </dgm:pt>
    <dgm:pt modelId="{97CFEB0E-1CA7-43FC-88A5-3910542697D1}" type="parTrans" cxnId="{FE4A8B29-21CB-4202-80F1-A0BB64247A00}">
      <dgm:prSet/>
      <dgm:spPr/>
      <dgm:t>
        <a:bodyPr/>
        <a:lstStyle/>
        <a:p>
          <a:endParaRPr lang="tr-TR"/>
        </a:p>
      </dgm:t>
    </dgm:pt>
    <dgm:pt modelId="{B2B5989A-AA4E-4B6E-9B4A-7D6B5BDE183B}" type="sibTrans" cxnId="{FE4A8B29-21CB-4202-80F1-A0BB64247A00}">
      <dgm:prSet/>
      <dgm:spPr/>
      <dgm:t>
        <a:bodyPr/>
        <a:lstStyle/>
        <a:p>
          <a:endParaRPr lang="tr-TR"/>
        </a:p>
      </dgm:t>
    </dgm:pt>
    <dgm:pt modelId="{9D5530DD-93D3-49DB-BCB0-69B81C7767B5}">
      <dgm:prSet phldrT="[Metin]"/>
      <dgm:spPr/>
      <dgm:t>
        <a:bodyPr/>
        <a:lstStyle/>
        <a:p>
          <a:pPr>
            <a:buFont typeface="+mj-lt"/>
            <a:buAutoNum type="arabicPeriod"/>
          </a:pPr>
          <a:r>
            <a:rPr lang="tr-TR" dirty="0"/>
            <a:t>Deri </a:t>
          </a:r>
        </a:p>
      </dgm:t>
    </dgm:pt>
    <dgm:pt modelId="{B0FEAC5C-D6B0-4324-BEB8-4BB3B5C9C72B}" type="parTrans" cxnId="{82ADB79D-AB2D-492A-920C-8A7E10EC4E6F}">
      <dgm:prSet/>
      <dgm:spPr/>
      <dgm:t>
        <a:bodyPr/>
        <a:lstStyle/>
        <a:p>
          <a:endParaRPr lang="tr-TR"/>
        </a:p>
      </dgm:t>
    </dgm:pt>
    <dgm:pt modelId="{8CD14A87-E8A3-4796-BDE5-C81C285C6889}" type="sibTrans" cxnId="{82ADB79D-AB2D-492A-920C-8A7E10EC4E6F}">
      <dgm:prSet/>
      <dgm:spPr/>
      <dgm:t>
        <a:bodyPr/>
        <a:lstStyle/>
        <a:p>
          <a:endParaRPr lang="tr-TR"/>
        </a:p>
      </dgm:t>
    </dgm:pt>
    <dgm:pt modelId="{3F416CED-47B2-4153-A121-33FD0B6FB5A6}">
      <dgm:prSet phldrT="[Metin]"/>
      <dgm:spPr/>
      <dgm:t>
        <a:bodyPr/>
        <a:lstStyle/>
        <a:p>
          <a:r>
            <a:rPr lang="tr-TR" dirty="0"/>
            <a:t>Mukozalar</a:t>
          </a:r>
        </a:p>
      </dgm:t>
    </dgm:pt>
    <dgm:pt modelId="{560B066B-BBED-44D4-90C0-E0E4ED7AA980}" type="parTrans" cxnId="{1B1A0F5D-37C1-48A9-A0EB-104A91888905}">
      <dgm:prSet/>
      <dgm:spPr/>
      <dgm:t>
        <a:bodyPr/>
        <a:lstStyle/>
        <a:p>
          <a:endParaRPr lang="tr-TR"/>
        </a:p>
      </dgm:t>
    </dgm:pt>
    <dgm:pt modelId="{6C6A58E1-4E51-428A-B590-5AC4A7A5AB00}" type="sibTrans" cxnId="{1B1A0F5D-37C1-48A9-A0EB-104A91888905}">
      <dgm:prSet/>
      <dgm:spPr/>
      <dgm:t>
        <a:bodyPr/>
        <a:lstStyle/>
        <a:p>
          <a:endParaRPr lang="tr-TR"/>
        </a:p>
      </dgm:t>
    </dgm:pt>
    <dgm:pt modelId="{6891F4B0-C54E-483D-A6A5-8F2831A49549}">
      <dgm:prSet phldrT="[Metin]"/>
      <dgm:spPr/>
      <dgm:t>
        <a:bodyPr/>
        <a:lstStyle/>
        <a:p>
          <a:r>
            <a:rPr lang="tr-TR" dirty="0"/>
            <a:t>Organ Nakli (CMV)</a:t>
          </a:r>
        </a:p>
      </dgm:t>
    </dgm:pt>
    <dgm:pt modelId="{84201FE9-E417-45A1-8ABE-6D1442BF7571}" type="parTrans" cxnId="{1215F811-9967-4DBE-85B0-CF7262D34CD0}">
      <dgm:prSet/>
      <dgm:spPr/>
      <dgm:t>
        <a:bodyPr/>
        <a:lstStyle/>
        <a:p>
          <a:endParaRPr lang="tr-TR"/>
        </a:p>
      </dgm:t>
    </dgm:pt>
    <dgm:pt modelId="{3DC3DDCB-7B61-4CEF-887B-F42AEA3081F3}" type="sibTrans" cxnId="{1215F811-9967-4DBE-85B0-CF7262D34CD0}">
      <dgm:prSet/>
      <dgm:spPr/>
      <dgm:t>
        <a:bodyPr/>
        <a:lstStyle/>
        <a:p>
          <a:endParaRPr lang="tr-TR"/>
        </a:p>
      </dgm:t>
    </dgm:pt>
    <dgm:pt modelId="{03396378-3C7B-410D-91D1-BED6CAFB5968}">
      <dgm:prSet phldrT="[Metin]"/>
      <dgm:spPr/>
      <dgm:t>
        <a:bodyPr/>
        <a:lstStyle/>
        <a:p>
          <a:r>
            <a:rPr lang="tr-TR" dirty="0"/>
            <a:t>Sindirim Sistemi (Kolera)</a:t>
          </a:r>
        </a:p>
      </dgm:t>
    </dgm:pt>
    <dgm:pt modelId="{B32D32E2-8A69-4DE6-8AAA-22BC969E705F}" type="parTrans" cxnId="{BDBB485E-1CFB-4A1A-A84F-659C18FF594E}">
      <dgm:prSet/>
      <dgm:spPr/>
      <dgm:t>
        <a:bodyPr/>
        <a:lstStyle/>
        <a:p>
          <a:endParaRPr lang="tr-TR"/>
        </a:p>
      </dgm:t>
    </dgm:pt>
    <dgm:pt modelId="{56DF0EF7-97A7-456B-8EFA-D0B5D9519B07}" type="sibTrans" cxnId="{BDBB485E-1CFB-4A1A-A84F-659C18FF594E}">
      <dgm:prSet/>
      <dgm:spPr/>
      <dgm:t>
        <a:bodyPr/>
        <a:lstStyle/>
        <a:p>
          <a:endParaRPr lang="tr-TR"/>
        </a:p>
      </dgm:t>
    </dgm:pt>
    <dgm:pt modelId="{F30B9427-6853-4C76-ADDE-EB2A3BB80246}">
      <dgm:prSet phldrT="[Metin]"/>
      <dgm:spPr/>
      <dgm:t>
        <a:bodyPr/>
        <a:lstStyle/>
        <a:p>
          <a:r>
            <a:rPr lang="tr-TR" dirty="0"/>
            <a:t>Solunum Sistemi (</a:t>
          </a:r>
          <a:r>
            <a:rPr lang="tr-TR" dirty="0" err="1"/>
            <a:t>Pnömokok</a:t>
          </a:r>
          <a:r>
            <a:rPr lang="tr-TR" dirty="0"/>
            <a:t>)</a:t>
          </a:r>
        </a:p>
      </dgm:t>
    </dgm:pt>
    <dgm:pt modelId="{1910A62A-FB5D-4676-BA3B-9A60E311AE75}" type="parTrans" cxnId="{F69508E7-9260-492E-B463-B87EC4A85658}">
      <dgm:prSet/>
      <dgm:spPr/>
      <dgm:t>
        <a:bodyPr/>
        <a:lstStyle/>
        <a:p>
          <a:endParaRPr lang="tr-TR"/>
        </a:p>
      </dgm:t>
    </dgm:pt>
    <dgm:pt modelId="{39C43BE4-3808-4240-BDF5-3E35E59D2810}" type="sibTrans" cxnId="{F69508E7-9260-492E-B463-B87EC4A85658}">
      <dgm:prSet/>
      <dgm:spPr/>
      <dgm:t>
        <a:bodyPr/>
        <a:lstStyle/>
        <a:p>
          <a:endParaRPr lang="tr-TR"/>
        </a:p>
      </dgm:t>
    </dgm:pt>
    <dgm:pt modelId="{5D993ABA-B0CD-46E4-A16E-C3019887CC68}">
      <dgm:prSet phldrT="[Metin]"/>
      <dgm:spPr/>
      <dgm:t>
        <a:bodyPr/>
        <a:lstStyle/>
        <a:p>
          <a:r>
            <a:rPr lang="tr-TR" dirty="0" err="1"/>
            <a:t>Transplasental</a:t>
          </a:r>
          <a:r>
            <a:rPr lang="tr-TR" dirty="0"/>
            <a:t> (</a:t>
          </a:r>
          <a:r>
            <a:rPr lang="tr-TR" dirty="0" err="1"/>
            <a:t>Toxoplazma</a:t>
          </a:r>
          <a:r>
            <a:rPr lang="tr-TR" dirty="0"/>
            <a:t>)</a:t>
          </a:r>
        </a:p>
      </dgm:t>
    </dgm:pt>
    <dgm:pt modelId="{FB93A40D-D501-4783-B304-FEAA74BD4169}" type="sibTrans" cxnId="{DB773862-A44B-4D37-B8D9-7892C7B76DE1}">
      <dgm:prSet/>
      <dgm:spPr/>
      <dgm:t>
        <a:bodyPr/>
        <a:lstStyle/>
        <a:p>
          <a:endParaRPr lang="tr-TR"/>
        </a:p>
      </dgm:t>
    </dgm:pt>
    <dgm:pt modelId="{13AF7B2C-7938-431A-97CF-63E3B586BD75}" type="parTrans" cxnId="{DB773862-A44B-4D37-B8D9-7892C7B76DE1}">
      <dgm:prSet/>
      <dgm:spPr/>
      <dgm:t>
        <a:bodyPr/>
        <a:lstStyle/>
        <a:p>
          <a:endParaRPr lang="tr-TR"/>
        </a:p>
      </dgm:t>
    </dgm:pt>
    <dgm:pt modelId="{6BCDB2AF-3393-4B57-86B0-6A4E19E1E5A2}">
      <dgm:prSet phldrT="[Metin]"/>
      <dgm:spPr/>
      <dgm:t>
        <a:bodyPr/>
        <a:lstStyle/>
        <a:p>
          <a:pPr>
            <a:buFont typeface="+mj-lt"/>
            <a:buAutoNum type="arabicPeriod"/>
          </a:pPr>
          <a:r>
            <a:rPr lang="tr-TR" dirty="0"/>
            <a:t>Yaralanmış Deri (</a:t>
          </a:r>
          <a:r>
            <a:rPr lang="tr-TR" dirty="0" err="1"/>
            <a:t>Tetanoz</a:t>
          </a:r>
          <a:r>
            <a:rPr lang="tr-TR" dirty="0"/>
            <a:t>)</a:t>
          </a:r>
        </a:p>
      </dgm:t>
    </dgm:pt>
    <dgm:pt modelId="{CE936E69-20AD-4FB9-A494-E09CB0816C1B}" type="parTrans" cxnId="{FF52BEB0-0182-4EE8-8D34-CD3000647857}">
      <dgm:prSet/>
      <dgm:spPr/>
      <dgm:t>
        <a:bodyPr/>
        <a:lstStyle/>
        <a:p>
          <a:endParaRPr lang="tr-TR"/>
        </a:p>
      </dgm:t>
    </dgm:pt>
    <dgm:pt modelId="{EA7AE567-9796-48D2-A241-49443DAAD314}" type="sibTrans" cxnId="{FF52BEB0-0182-4EE8-8D34-CD3000647857}">
      <dgm:prSet/>
      <dgm:spPr/>
      <dgm:t>
        <a:bodyPr/>
        <a:lstStyle/>
        <a:p>
          <a:endParaRPr lang="tr-TR"/>
        </a:p>
      </dgm:t>
    </dgm:pt>
    <dgm:pt modelId="{36310765-9F1F-4A3E-BDFA-DCBDED05D320}">
      <dgm:prSet phldrT="[Metin]"/>
      <dgm:spPr/>
      <dgm:t>
        <a:bodyPr/>
        <a:lstStyle/>
        <a:p>
          <a:pPr>
            <a:buFont typeface="+mj-lt"/>
            <a:buAutoNum type="arabicPeriod"/>
          </a:pPr>
          <a:r>
            <a:rPr lang="tr-TR" dirty="0"/>
            <a:t>Sağlam Deri (</a:t>
          </a:r>
          <a:r>
            <a:rPr lang="tr-TR" dirty="0" err="1"/>
            <a:t>Leptospiroz</a:t>
          </a:r>
          <a:r>
            <a:rPr lang="tr-TR" dirty="0"/>
            <a:t>)</a:t>
          </a:r>
        </a:p>
      </dgm:t>
    </dgm:pt>
    <dgm:pt modelId="{86E76BA9-92F3-49D7-99E9-AF55AB35AE9C}" type="parTrans" cxnId="{C990D6FC-A9F5-4DC2-8FD9-A73243F43063}">
      <dgm:prSet/>
      <dgm:spPr/>
      <dgm:t>
        <a:bodyPr/>
        <a:lstStyle/>
        <a:p>
          <a:endParaRPr lang="tr-TR"/>
        </a:p>
      </dgm:t>
    </dgm:pt>
    <dgm:pt modelId="{0D0E5B79-C513-4C30-AC76-7BE599FFF4D1}" type="sibTrans" cxnId="{C990D6FC-A9F5-4DC2-8FD9-A73243F43063}">
      <dgm:prSet/>
      <dgm:spPr/>
      <dgm:t>
        <a:bodyPr/>
        <a:lstStyle/>
        <a:p>
          <a:endParaRPr lang="tr-TR"/>
        </a:p>
      </dgm:t>
    </dgm:pt>
    <dgm:pt modelId="{BDD42DDB-EC10-4B7E-AF7D-09050074EB0F}">
      <dgm:prSet phldrT="[Metin]"/>
      <dgm:spPr/>
      <dgm:t>
        <a:bodyPr/>
        <a:lstStyle/>
        <a:p>
          <a:r>
            <a:rPr lang="tr-TR" dirty="0" err="1"/>
            <a:t>Konjuktiva</a:t>
          </a:r>
          <a:r>
            <a:rPr lang="tr-TR" dirty="0"/>
            <a:t> (Adenovirüs)</a:t>
          </a:r>
        </a:p>
      </dgm:t>
    </dgm:pt>
    <dgm:pt modelId="{6C9FACB0-8AD1-48A4-962B-DB1C6E84D223}" type="parTrans" cxnId="{F593FEDA-95AD-476D-943E-E4A708F4B4FF}">
      <dgm:prSet/>
      <dgm:spPr/>
      <dgm:t>
        <a:bodyPr/>
        <a:lstStyle/>
        <a:p>
          <a:endParaRPr lang="tr-TR"/>
        </a:p>
      </dgm:t>
    </dgm:pt>
    <dgm:pt modelId="{99249D25-BC61-4A29-8A92-92C69E02E1F7}" type="sibTrans" cxnId="{F593FEDA-95AD-476D-943E-E4A708F4B4FF}">
      <dgm:prSet/>
      <dgm:spPr/>
      <dgm:t>
        <a:bodyPr/>
        <a:lstStyle/>
        <a:p>
          <a:endParaRPr lang="tr-TR"/>
        </a:p>
      </dgm:t>
    </dgm:pt>
    <dgm:pt modelId="{57D96DA7-2942-4A87-A8FD-191203114F6B}">
      <dgm:prSet phldrT="[Metin]"/>
      <dgm:spPr/>
      <dgm:t>
        <a:bodyPr/>
        <a:lstStyle/>
        <a:p>
          <a:r>
            <a:rPr lang="tr-TR" dirty="0"/>
            <a:t>Vajinal (CYBH)</a:t>
          </a:r>
        </a:p>
      </dgm:t>
    </dgm:pt>
    <dgm:pt modelId="{78B6DBAE-A537-40F1-AC03-27ACC51725C5}" type="parTrans" cxnId="{53B512DB-02AF-4993-AAE3-0A42405EBE5A}">
      <dgm:prSet/>
      <dgm:spPr/>
      <dgm:t>
        <a:bodyPr/>
        <a:lstStyle/>
        <a:p>
          <a:endParaRPr lang="tr-TR"/>
        </a:p>
      </dgm:t>
    </dgm:pt>
    <dgm:pt modelId="{B2903FDE-D82D-40EE-A489-5B3698F4298B}" type="sibTrans" cxnId="{53B512DB-02AF-4993-AAE3-0A42405EBE5A}">
      <dgm:prSet/>
      <dgm:spPr/>
      <dgm:t>
        <a:bodyPr/>
        <a:lstStyle/>
        <a:p>
          <a:endParaRPr lang="tr-TR"/>
        </a:p>
      </dgm:t>
    </dgm:pt>
    <dgm:pt modelId="{53A67240-7E6A-40EB-9E95-8E4C713E8D2E}" type="pres">
      <dgm:prSet presAssocID="{FBA03E6C-0EE5-42E7-BDE0-5B1724B3DDB7}" presName="hierChild1" presStyleCnt="0">
        <dgm:presLayoutVars>
          <dgm:orgChart val="1"/>
          <dgm:chPref val="1"/>
          <dgm:dir/>
          <dgm:animOne val="branch"/>
          <dgm:animLvl val="lvl"/>
          <dgm:resizeHandles/>
        </dgm:presLayoutVars>
      </dgm:prSet>
      <dgm:spPr/>
      <dgm:t>
        <a:bodyPr/>
        <a:lstStyle/>
        <a:p>
          <a:endParaRPr lang="tr-TR"/>
        </a:p>
      </dgm:t>
    </dgm:pt>
    <dgm:pt modelId="{541FBB7E-1500-4E42-AECD-1F7F322E3668}" type="pres">
      <dgm:prSet presAssocID="{BC0645DC-D106-4E93-B27A-2F57126F6D82}" presName="hierRoot1" presStyleCnt="0">
        <dgm:presLayoutVars>
          <dgm:hierBranch val="init"/>
        </dgm:presLayoutVars>
      </dgm:prSet>
      <dgm:spPr/>
      <dgm:t>
        <a:bodyPr/>
        <a:lstStyle/>
        <a:p>
          <a:endParaRPr lang="tr-TR"/>
        </a:p>
      </dgm:t>
    </dgm:pt>
    <dgm:pt modelId="{25FE7CDD-FAF8-4A3C-A074-36D7A2521C41}" type="pres">
      <dgm:prSet presAssocID="{BC0645DC-D106-4E93-B27A-2F57126F6D82}" presName="rootComposite1" presStyleCnt="0"/>
      <dgm:spPr/>
      <dgm:t>
        <a:bodyPr/>
        <a:lstStyle/>
        <a:p>
          <a:endParaRPr lang="tr-TR"/>
        </a:p>
      </dgm:t>
    </dgm:pt>
    <dgm:pt modelId="{4A8FE973-5693-458B-B187-10497D8423E0}" type="pres">
      <dgm:prSet presAssocID="{BC0645DC-D106-4E93-B27A-2F57126F6D82}" presName="rootText1" presStyleLbl="node0" presStyleIdx="0" presStyleCnt="1" custScaleX="188159" custScaleY="246438">
        <dgm:presLayoutVars>
          <dgm:chPref val="3"/>
        </dgm:presLayoutVars>
      </dgm:prSet>
      <dgm:spPr/>
      <dgm:t>
        <a:bodyPr/>
        <a:lstStyle/>
        <a:p>
          <a:endParaRPr lang="tr-TR"/>
        </a:p>
      </dgm:t>
    </dgm:pt>
    <dgm:pt modelId="{0E9D6BB7-8503-437D-8F7A-2A93FFEDD587}" type="pres">
      <dgm:prSet presAssocID="{BC0645DC-D106-4E93-B27A-2F57126F6D82}" presName="rootConnector1" presStyleLbl="node1" presStyleIdx="0" presStyleCnt="0"/>
      <dgm:spPr/>
      <dgm:t>
        <a:bodyPr/>
        <a:lstStyle/>
        <a:p>
          <a:endParaRPr lang="tr-TR"/>
        </a:p>
      </dgm:t>
    </dgm:pt>
    <dgm:pt modelId="{F2A23FD5-B878-4FA6-B954-6B4520A1EEEB}" type="pres">
      <dgm:prSet presAssocID="{BC0645DC-D106-4E93-B27A-2F57126F6D82}" presName="hierChild2" presStyleCnt="0"/>
      <dgm:spPr/>
      <dgm:t>
        <a:bodyPr/>
        <a:lstStyle/>
        <a:p>
          <a:endParaRPr lang="tr-TR"/>
        </a:p>
      </dgm:t>
    </dgm:pt>
    <dgm:pt modelId="{1064A585-7EE2-4E1B-8968-EC4CF59C442E}" type="pres">
      <dgm:prSet presAssocID="{B0FEAC5C-D6B0-4324-BEB8-4BB3B5C9C72B}" presName="Name37" presStyleLbl="parChTrans1D2" presStyleIdx="0" presStyleCnt="6"/>
      <dgm:spPr/>
      <dgm:t>
        <a:bodyPr/>
        <a:lstStyle/>
        <a:p>
          <a:endParaRPr lang="tr-TR"/>
        </a:p>
      </dgm:t>
    </dgm:pt>
    <dgm:pt modelId="{B2E8C20D-0258-49A0-BF7B-C5C3C4827BA0}" type="pres">
      <dgm:prSet presAssocID="{9D5530DD-93D3-49DB-BCB0-69B81C7767B5}" presName="hierRoot2" presStyleCnt="0">
        <dgm:presLayoutVars>
          <dgm:hierBranch val="init"/>
        </dgm:presLayoutVars>
      </dgm:prSet>
      <dgm:spPr/>
      <dgm:t>
        <a:bodyPr/>
        <a:lstStyle/>
        <a:p>
          <a:endParaRPr lang="tr-TR"/>
        </a:p>
      </dgm:t>
    </dgm:pt>
    <dgm:pt modelId="{128FAB2C-EDE0-458D-BE8B-0A9C614C3528}" type="pres">
      <dgm:prSet presAssocID="{9D5530DD-93D3-49DB-BCB0-69B81C7767B5}" presName="rootComposite" presStyleCnt="0"/>
      <dgm:spPr/>
      <dgm:t>
        <a:bodyPr/>
        <a:lstStyle/>
        <a:p>
          <a:endParaRPr lang="tr-TR"/>
        </a:p>
      </dgm:t>
    </dgm:pt>
    <dgm:pt modelId="{F189E680-F90E-49F6-B6B4-BD1E6120EC50}" type="pres">
      <dgm:prSet presAssocID="{9D5530DD-93D3-49DB-BCB0-69B81C7767B5}" presName="rootText" presStyleLbl="node2" presStyleIdx="0" presStyleCnt="6">
        <dgm:presLayoutVars>
          <dgm:chPref val="3"/>
        </dgm:presLayoutVars>
      </dgm:prSet>
      <dgm:spPr/>
      <dgm:t>
        <a:bodyPr/>
        <a:lstStyle/>
        <a:p>
          <a:endParaRPr lang="tr-TR"/>
        </a:p>
      </dgm:t>
    </dgm:pt>
    <dgm:pt modelId="{AF0B9E95-0410-404A-8F38-4E31C9AB72EB}" type="pres">
      <dgm:prSet presAssocID="{9D5530DD-93D3-49DB-BCB0-69B81C7767B5}" presName="rootConnector" presStyleLbl="node2" presStyleIdx="0" presStyleCnt="6"/>
      <dgm:spPr/>
      <dgm:t>
        <a:bodyPr/>
        <a:lstStyle/>
        <a:p>
          <a:endParaRPr lang="tr-TR"/>
        </a:p>
      </dgm:t>
    </dgm:pt>
    <dgm:pt modelId="{705A8FA3-83F6-44DF-98F0-D5869E1F6D55}" type="pres">
      <dgm:prSet presAssocID="{9D5530DD-93D3-49DB-BCB0-69B81C7767B5}" presName="hierChild4" presStyleCnt="0"/>
      <dgm:spPr/>
      <dgm:t>
        <a:bodyPr/>
        <a:lstStyle/>
        <a:p>
          <a:endParaRPr lang="tr-TR"/>
        </a:p>
      </dgm:t>
    </dgm:pt>
    <dgm:pt modelId="{5E7C9032-63AD-400D-B1DB-24B2FDA07DD0}" type="pres">
      <dgm:prSet presAssocID="{86E76BA9-92F3-49D7-99E9-AF55AB35AE9C}" presName="Name37" presStyleLbl="parChTrans1D3" presStyleIdx="0" presStyleCnt="4"/>
      <dgm:spPr/>
      <dgm:t>
        <a:bodyPr/>
        <a:lstStyle/>
        <a:p>
          <a:endParaRPr lang="tr-TR"/>
        </a:p>
      </dgm:t>
    </dgm:pt>
    <dgm:pt modelId="{9714BF9F-DB5B-44D0-9596-1B4FECA25BB4}" type="pres">
      <dgm:prSet presAssocID="{36310765-9F1F-4A3E-BDFA-DCBDED05D320}" presName="hierRoot2" presStyleCnt="0">
        <dgm:presLayoutVars>
          <dgm:hierBranch val="init"/>
        </dgm:presLayoutVars>
      </dgm:prSet>
      <dgm:spPr/>
      <dgm:t>
        <a:bodyPr/>
        <a:lstStyle/>
        <a:p>
          <a:endParaRPr lang="tr-TR"/>
        </a:p>
      </dgm:t>
    </dgm:pt>
    <dgm:pt modelId="{6D470C33-EBC3-46A8-B68C-E4A0B155F190}" type="pres">
      <dgm:prSet presAssocID="{36310765-9F1F-4A3E-BDFA-DCBDED05D320}" presName="rootComposite" presStyleCnt="0"/>
      <dgm:spPr/>
      <dgm:t>
        <a:bodyPr/>
        <a:lstStyle/>
        <a:p>
          <a:endParaRPr lang="tr-TR"/>
        </a:p>
      </dgm:t>
    </dgm:pt>
    <dgm:pt modelId="{53F8C135-F8C2-4C49-8A4A-4972AED6384F}" type="pres">
      <dgm:prSet presAssocID="{36310765-9F1F-4A3E-BDFA-DCBDED05D320}" presName="rootText" presStyleLbl="node3" presStyleIdx="0" presStyleCnt="4">
        <dgm:presLayoutVars>
          <dgm:chPref val="3"/>
        </dgm:presLayoutVars>
      </dgm:prSet>
      <dgm:spPr/>
      <dgm:t>
        <a:bodyPr/>
        <a:lstStyle/>
        <a:p>
          <a:endParaRPr lang="tr-TR"/>
        </a:p>
      </dgm:t>
    </dgm:pt>
    <dgm:pt modelId="{26EE05DA-EF91-47E5-9D2B-83EB1E91D1B5}" type="pres">
      <dgm:prSet presAssocID="{36310765-9F1F-4A3E-BDFA-DCBDED05D320}" presName="rootConnector" presStyleLbl="node3" presStyleIdx="0" presStyleCnt="4"/>
      <dgm:spPr/>
      <dgm:t>
        <a:bodyPr/>
        <a:lstStyle/>
        <a:p>
          <a:endParaRPr lang="tr-TR"/>
        </a:p>
      </dgm:t>
    </dgm:pt>
    <dgm:pt modelId="{8A44285C-EAD2-4F83-83D1-A7C23A47EF4D}" type="pres">
      <dgm:prSet presAssocID="{36310765-9F1F-4A3E-BDFA-DCBDED05D320}" presName="hierChild4" presStyleCnt="0"/>
      <dgm:spPr/>
      <dgm:t>
        <a:bodyPr/>
        <a:lstStyle/>
        <a:p>
          <a:endParaRPr lang="tr-TR"/>
        </a:p>
      </dgm:t>
    </dgm:pt>
    <dgm:pt modelId="{8C834F41-F33D-4669-9A2F-4F48BA738535}" type="pres">
      <dgm:prSet presAssocID="{36310765-9F1F-4A3E-BDFA-DCBDED05D320}" presName="hierChild5" presStyleCnt="0"/>
      <dgm:spPr/>
      <dgm:t>
        <a:bodyPr/>
        <a:lstStyle/>
        <a:p>
          <a:endParaRPr lang="tr-TR"/>
        </a:p>
      </dgm:t>
    </dgm:pt>
    <dgm:pt modelId="{6C697136-72C1-4B64-ABDD-64D815F8FB53}" type="pres">
      <dgm:prSet presAssocID="{CE936E69-20AD-4FB9-A494-E09CB0816C1B}" presName="Name37" presStyleLbl="parChTrans1D3" presStyleIdx="1" presStyleCnt="4"/>
      <dgm:spPr/>
      <dgm:t>
        <a:bodyPr/>
        <a:lstStyle/>
        <a:p>
          <a:endParaRPr lang="tr-TR"/>
        </a:p>
      </dgm:t>
    </dgm:pt>
    <dgm:pt modelId="{EFBD872E-69B8-4BBB-B19C-B63062F2EAFE}" type="pres">
      <dgm:prSet presAssocID="{6BCDB2AF-3393-4B57-86B0-6A4E19E1E5A2}" presName="hierRoot2" presStyleCnt="0">
        <dgm:presLayoutVars>
          <dgm:hierBranch val="init"/>
        </dgm:presLayoutVars>
      </dgm:prSet>
      <dgm:spPr/>
      <dgm:t>
        <a:bodyPr/>
        <a:lstStyle/>
        <a:p>
          <a:endParaRPr lang="tr-TR"/>
        </a:p>
      </dgm:t>
    </dgm:pt>
    <dgm:pt modelId="{F8896D70-05E2-45C3-8C97-A4FA18C92391}" type="pres">
      <dgm:prSet presAssocID="{6BCDB2AF-3393-4B57-86B0-6A4E19E1E5A2}" presName="rootComposite" presStyleCnt="0"/>
      <dgm:spPr/>
      <dgm:t>
        <a:bodyPr/>
        <a:lstStyle/>
        <a:p>
          <a:endParaRPr lang="tr-TR"/>
        </a:p>
      </dgm:t>
    </dgm:pt>
    <dgm:pt modelId="{D06ADE13-64A0-449D-A823-870A6B03CF90}" type="pres">
      <dgm:prSet presAssocID="{6BCDB2AF-3393-4B57-86B0-6A4E19E1E5A2}" presName="rootText" presStyleLbl="node3" presStyleIdx="1" presStyleCnt="4">
        <dgm:presLayoutVars>
          <dgm:chPref val="3"/>
        </dgm:presLayoutVars>
      </dgm:prSet>
      <dgm:spPr/>
      <dgm:t>
        <a:bodyPr/>
        <a:lstStyle/>
        <a:p>
          <a:endParaRPr lang="tr-TR"/>
        </a:p>
      </dgm:t>
    </dgm:pt>
    <dgm:pt modelId="{2792D839-17EC-4EC6-A21F-63BC518397D0}" type="pres">
      <dgm:prSet presAssocID="{6BCDB2AF-3393-4B57-86B0-6A4E19E1E5A2}" presName="rootConnector" presStyleLbl="node3" presStyleIdx="1" presStyleCnt="4"/>
      <dgm:spPr/>
      <dgm:t>
        <a:bodyPr/>
        <a:lstStyle/>
        <a:p>
          <a:endParaRPr lang="tr-TR"/>
        </a:p>
      </dgm:t>
    </dgm:pt>
    <dgm:pt modelId="{697BCF99-5CA3-490D-837A-340E2757062E}" type="pres">
      <dgm:prSet presAssocID="{6BCDB2AF-3393-4B57-86B0-6A4E19E1E5A2}" presName="hierChild4" presStyleCnt="0"/>
      <dgm:spPr/>
      <dgm:t>
        <a:bodyPr/>
        <a:lstStyle/>
        <a:p>
          <a:endParaRPr lang="tr-TR"/>
        </a:p>
      </dgm:t>
    </dgm:pt>
    <dgm:pt modelId="{63F76758-0797-41BB-A0C1-5DBD1341BDBE}" type="pres">
      <dgm:prSet presAssocID="{6BCDB2AF-3393-4B57-86B0-6A4E19E1E5A2}" presName="hierChild5" presStyleCnt="0"/>
      <dgm:spPr/>
      <dgm:t>
        <a:bodyPr/>
        <a:lstStyle/>
        <a:p>
          <a:endParaRPr lang="tr-TR"/>
        </a:p>
      </dgm:t>
    </dgm:pt>
    <dgm:pt modelId="{D0CE5EEC-D042-4649-81B6-64CC64784EDA}" type="pres">
      <dgm:prSet presAssocID="{9D5530DD-93D3-49DB-BCB0-69B81C7767B5}" presName="hierChild5" presStyleCnt="0"/>
      <dgm:spPr/>
      <dgm:t>
        <a:bodyPr/>
        <a:lstStyle/>
        <a:p>
          <a:endParaRPr lang="tr-TR"/>
        </a:p>
      </dgm:t>
    </dgm:pt>
    <dgm:pt modelId="{7736E298-C0B1-403A-8B2D-848D2ED97513}" type="pres">
      <dgm:prSet presAssocID="{560B066B-BBED-44D4-90C0-E0E4ED7AA980}" presName="Name37" presStyleLbl="parChTrans1D2" presStyleIdx="1" presStyleCnt="6"/>
      <dgm:spPr/>
      <dgm:t>
        <a:bodyPr/>
        <a:lstStyle/>
        <a:p>
          <a:endParaRPr lang="tr-TR"/>
        </a:p>
      </dgm:t>
    </dgm:pt>
    <dgm:pt modelId="{52583AC9-5ECB-476B-86CE-D50276FB742D}" type="pres">
      <dgm:prSet presAssocID="{3F416CED-47B2-4153-A121-33FD0B6FB5A6}" presName="hierRoot2" presStyleCnt="0">
        <dgm:presLayoutVars>
          <dgm:hierBranch val="init"/>
        </dgm:presLayoutVars>
      </dgm:prSet>
      <dgm:spPr/>
      <dgm:t>
        <a:bodyPr/>
        <a:lstStyle/>
        <a:p>
          <a:endParaRPr lang="tr-TR"/>
        </a:p>
      </dgm:t>
    </dgm:pt>
    <dgm:pt modelId="{303022AF-49D0-49DB-BCF2-CB82A4EA5B09}" type="pres">
      <dgm:prSet presAssocID="{3F416CED-47B2-4153-A121-33FD0B6FB5A6}" presName="rootComposite" presStyleCnt="0"/>
      <dgm:spPr/>
      <dgm:t>
        <a:bodyPr/>
        <a:lstStyle/>
        <a:p>
          <a:endParaRPr lang="tr-TR"/>
        </a:p>
      </dgm:t>
    </dgm:pt>
    <dgm:pt modelId="{546AB6D8-47E3-4A34-89D8-08AA87BAB394}" type="pres">
      <dgm:prSet presAssocID="{3F416CED-47B2-4153-A121-33FD0B6FB5A6}" presName="rootText" presStyleLbl="node2" presStyleIdx="1" presStyleCnt="6" custLinFactNeighborX="6973" custLinFactNeighborY="-1162">
        <dgm:presLayoutVars>
          <dgm:chPref val="3"/>
        </dgm:presLayoutVars>
      </dgm:prSet>
      <dgm:spPr/>
      <dgm:t>
        <a:bodyPr/>
        <a:lstStyle/>
        <a:p>
          <a:endParaRPr lang="tr-TR"/>
        </a:p>
      </dgm:t>
    </dgm:pt>
    <dgm:pt modelId="{41D06173-22CC-4D93-989E-44A20D8E470A}" type="pres">
      <dgm:prSet presAssocID="{3F416CED-47B2-4153-A121-33FD0B6FB5A6}" presName="rootConnector" presStyleLbl="node2" presStyleIdx="1" presStyleCnt="6"/>
      <dgm:spPr/>
      <dgm:t>
        <a:bodyPr/>
        <a:lstStyle/>
        <a:p>
          <a:endParaRPr lang="tr-TR"/>
        </a:p>
      </dgm:t>
    </dgm:pt>
    <dgm:pt modelId="{02BC663F-DC3C-49F2-ADCE-8FFAEC3BBCC9}" type="pres">
      <dgm:prSet presAssocID="{3F416CED-47B2-4153-A121-33FD0B6FB5A6}" presName="hierChild4" presStyleCnt="0"/>
      <dgm:spPr/>
      <dgm:t>
        <a:bodyPr/>
        <a:lstStyle/>
        <a:p>
          <a:endParaRPr lang="tr-TR"/>
        </a:p>
      </dgm:t>
    </dgm:pt>
    <dgm:pt modelId="{6252895B-C520-40AA-9DFB-732076120578}" type="pres">
      <dgm:prSet presAssocID="{6C9FACB0-8AD1-48A4-962B-DB1C6E84D223}" presName="Name37" presStyleLbl="parChTrans1D3" presStyleIdx="2" presStyleCnt="4"/>
      <dgm:spPr/>
      <dgm:t>
        <a:bodyPr/>
        <a:lstStyle/>
        <a:p>
          <a:endParaRPr lang="tr-TR"/>
        </a:p>
      </dgm:t>
    </dgm:pt>
    <dgm:pt modelId="{28570516-1547-4BD8-A43F-633B75AAB83C}" type="pres">
      <dgm:prSet presAssocID="{BDD42DDB-EC10-4B7E-AF7D-09050074EB0F}" presName="hierRoot2" presStyleCnt="0">
        <dgm:presLayoutVars>
          <dgm:hierBranch val="init"/>
        </dgm:presLayoutVars>
      </dgm:prSet>
      <dgm:spPr/>
      <dgm:t>
        <a:bodyPr/>
        <a:lstStyle/>
        <a:p>
          <a:endParaRPr lang="tr-TR"/>
        </a:p>
      </dgm:t>
    </dgm:pt>
    <dgm:pt modelId="{CD80E34B-322C-4EE7-A51A-78B8791FA938}" type="pres">
      <dgm:prSet presAssocID="{BDD42DDB-EC10-4B7E-AF7D-09050074EB0F}" presName="rootComposite" presStyleCnt="0"/>
      <dgm:spPr/>
      <dgm:t>
        <a:bodyPr/>
        <a:lstStyle/>
        <a:p>
          <a:endParaRPr lang="tr-TR"/>
        </a:p>
      </dgm:t>
    </dgm:pt>
    <dgm:pt modelId="{053A43B2-79C3-4380-BFBB-9E43461A5A88}" type="pres">
      <dgm:prSet presAssocID="{BDD42DDB-EC10-4B7E-AF7D-09050074EB0F}" presName="rootText" presStyleLbl="node3" presStyleIdx="2" presStyleCnt="4" custLinFactNeighborX="47068">
        <dgm:presLayoutVars>
          <dgm:chPref val="3"/>
        </dgm:presLayoutVars>
      </dgm:prSet>
      <dgm:spPr/>
      <dgm:t>
        <a:bodyPr/>
        <a:lstStyle/>
        <a:p>
          <a:endParaRPr lang="tr-TR"/>
        </a:p>
      </dgm:t>
    </dgm:pt>
    <dgm:pt modelId="{73FD40A6-DA66-4578-80D5-7F84D735FF7E}" type="pres">
      <dgm:prSet presAssocID="{BDD42DDB-EC10-4B7E-AF7D-09050074EB0F}" presName="rootConnector" presStyleLbl="node3" presStyleIdx="2" presStyleCnt="4"/>
      <dgm:spPr/>
      <dgm:t>
        <a:bodyPr/>
        <a:lstStyle/>
        <a:p>
          <a:endParaRPr lang="tr-TR"/>
        </a:p>
      </dgm:t>
    </dgm:pt>
    <dgm:pt modelId="{B5A37FD4-BBA8-498A-A7B6-9D4559F97630}" type="pres">
      <dgm:prSet presAssocID="{BDD42DDB-EC10-4B7E-AF7D-09050074EB0F}" presName="hierChild4" presStyleCnt="0"/>
      <dgm:spPr/>
      <dgm:t>
        <a:bodyPr/>
        <a:lstStyle/>
        <a:p>
          <a:endParaRPr lang="tr-TR"/>
        </a:p>
      </dgm:t>
    </dgm:pt>
    <dgm:pt modelId="{F2CD28F0-AF30-4457-BED0-0C108EE66CB4}" type="pres">
      <dgm:prSet presAssocID="{BDD42DDB-EC10-4B7E-AF7D-09050074EB0F}" presName="hierChild5" presStyleCnt="0"/>
      <dgm:spPr/>
      <dgm:t>
        <a:bodyPr/>
        <a:lstStyle/>
        <a:p>
          <a:endParaRPr lang="tr-TR"/>
        </a:p>
      </dgm:t>
    </dgm:pt>
    <dgm:pt modelId="{A95240EB-B45A-407C-AF04-9AD72F0CCDC9}" type="pres">
      <dgm:prSet presAssocID="{78B6DBAE-A537-40F1-AC03-27ACC51725C5}" presName="Name37" presStyleLbl="parChTrans1D3" presStyleIdx="3" presStyleCnt="4"/>
      <dgm:spPr/>
      <dgm:t>
        <a:bodyPr/>
        <a:lstStyle/>
        <a:p>
          <a:endParaRPr lang="tr-TR"/>
        </a:p>
      </dgm:t>
    </dgm:pt>
    <dgm:pt modelId="{CF13152B-9AEA-4193-A76C-7721FB40A3A7}" type="pres">
      <dgm:prSet presAssocID="{57D96DA7-2942-4A87-A8FD-191203114F6B}" presName="hierRoot2" presStyleCnt="0">
        <dgm:presLayoutVars>
          <dgm:hierBranch val="init"/>
        </dgm:presLayoutVars>
      </dgm:prSet>
      <dgm:spPr/>
      <dgm:t>
        <a:bodyPr/>
        <a:lstStyle/>
        <a:p>
          <a:endParaRPr lang="tr-TR"/>
        </a:p>
      </dgm:t>
    </dgm:pt>
    <dgm:pt modelId="{534616F7-1D0F-4147-884F-486164F30621}" type="pres">
      <dgm:prSet presAssocID="{57D96DA7-2942-4A87-A8FD-191203114F6B}" presName="rootComposite" presStyleCnt="0"/>
      <dgm:spPr/>
      <dgm:t>
        <a:bodyPr/>
        <a:lstStyle/>
        <a:p>
          <a:endParaRPr lang="tr-TR"/>
        </a:p>
      </dgm:t>
    </dgm:pt>
    <dgm:pt modelId="{590F3A23-B0EE-45F6-917B-4A07973EB993}" type="pres">
      <dgm:prSet presAssocID="{57D96DA7-2942-4A87-A8FD-191203114F6B}" presName="rootText" presStyleLbl="node3" presStyleIdx="3" presStyleCnt="4" custLinFactNeighborX="48812" custLinFactNeighborY="-2324">
        <dgm:presLayoutVars>
          <dgm:chPref val="3"/>
        </dgm:presLayoutVars>
      </dgm:prSet>
      <dgm:spPr/>
      <dgm:t>
        <a:bodyPr/>
        <a:lstStyle/>
        <a:p>
          <a:endParaRPr lang="tr-TR"/>
        </a:p>
      </dgm:t>
    </dgm:pt>
    <dgm:pt modelId="{E0E3DA91-6A90-45A8-AFE6-2333740940CF}" type="pres">
      <dgm:prSet presAssocID="{57D96DA7-2942-4A87-A8FD-191203114F6B}" presName="rootConnector" presStyleLbl="node3" presStyleIdx="3" presStyleCnt="4"/>
      <dgm:spPr/>
      <dgm:t>
        <a:bodyPr/>
        <a:lstStyle/>
        <a:p>
          <a:endParaRPr lang="tr-TR"/>
        </a:p>
      </dgm:t>
    </dgm:pt>
    <dgm:pt modelId="{5DDC6321-EBE3-4531-8AA1-DB8BDF590633}" type="pres">
      <dgm:prSet presAssocID="{57D96DA7-2942-4A87-A8FD-191203114F6B}" presName="hierChild4" presStyleCnt="0"/>
      <dgm:spPr/>
      <dgm:t>
        <a:bodyPr/>
        <a:lstStyle/>
        <a:p>
          <a:endParaRPr lang="tr-TR"/>
        </a:p>
      </dgm:t>
    </dgm:pt>
    <dgm:pt modelId="{E29660BB-4A88-4789-8EB7-EC8D85C4F545}" type="pres">
      <dgm:prSet presAssocID="{57D96DA7-2942-4A87-A8FD-191203114F6B}" presName="hierChild5" presStyleCnt="0"/>
      <dgm:spPr/>
      <dgm:t>
        <a:bodyPr/>
        <a:lstStyle/>
        <a:p>
          <a:endParaRPr lang="tr-TR"/>
        </a:p>
      </dgm:t>
    </dgm:pt>
    <dgm:pt modelId="{D28D0BEC-0161-4473-A711-E180CAB556AF}" type="pres">
      <dgm:prSet presAssocID="{3F416CED-47B2-4153-A121-33FD0B6FB5A6}" presName="hierChild5" presStyleCnt="0"/>
      <dgm:spPr/>
      <dgm:t>
        <a:bodyPr/>
        <a:lstStyle/>
        <a:p>
          <a:endParaRPr lang="tr-TR"/>
        </a:p>
      </dgm:t>
    </dgm:pt>
    <dgm:pt modelId="{5F4BCA75-C4E7-4C8C-98A5-BBC8C6A5AF41}" type="pres">
      <dgm:prSet presAssocID="{1910A62A-FB5D-4676-BA3B-9A60E311AE75}" presName="Name37" presStyleLbl="parChTrans1D2" presStyleIdx="2" presStyleCnt="6"/>
      <dgm:spPr/>
      <dgm:t>
        <a:bodyPr/>
        <a:lstStyle/>
        <a:p>
          <a:endParaRPr lang="tr-TR"/>
        </a:p>
      </dgm:t>
    </dgm:pt>
    <dgm:pt modelId="{495D1369-EA2F-47C0-909C-E1C0D877B172}" type="pres">
      <dgm:prSet presAssocID="{F30B9427-6853-4C76-ADDE-EB2A3BB80246}" presName="hierRoot2" presStyleCnt="0">
        <dgm:presLayoutVars>
          <dgm:hierBranch val="init"/>
        </dgm:presLayoutVars>
      </dgm:prSet>
      <dgm:spPr/>
      <dgm:t>
        <a:bodyPr/>
        <a:lstStyle/>
        <a:p>
          <a:endParaRPr lang="tr-TR"/>
        </a:p>
      </dgm:t>
    </dgm:pt>
    <dgm:pt modelId="{F229A908-58D1-4184-9751-B704EA852F09}" type="pres">
      <dgm:prSet presAssocID="{F30B9427-6853-4C76-ADDE-EB2A3BB80246}" presName="rootComposite" presStyleCnt="0"/>
      <dgm:spPr/>
      <dgm:t>
        <a:bodyPr/>
        <a:lstStyle/>
        <a:p>
          <a:endParaRPr lang="tr-TR"/>
        </a:p>
      </dgm:t>
    </dgm:pt>
    <dgm:pt modelId="{0B22CDE7-FD03-460A-BC25-41BDDAAA44B2}" type="pres">
      <dgm:prSet presAssocID="{F30B9427-6853-4C76-ADDE-EB2A3BB80246}" presName="rootText" presStyleLbl="node2" presStyleIdx="2" presStyleCnt="6">
        <dgm:presLayoutVars>
          <dgm:chPref val="3"/>
        </dgm:presLayoutVars>
      </dgm:prSet>
      <dgm:spPr/>
      <dgm:t>
        <a:bodyPr/>
        <a:lstStyle/>
        <a:p>
          <a:endParaRPr lang="tr-TR"/>
        </a:p>
      </dgm:t>
    </dgm:pt>
    <dgm:pt modelId="{5D796932-93A2-4CC3-B688-E85B8D7DE00B}" type="pres">
      <dgm:prSet presAssocID="{F30B9427-6853-4C76-ADDE-EB2A3BB80246}" presName="rootConnector" presStyleLbl="node2" presStyleIdx="2" presStyleCnt="6"/>
      <dgm:spPr/>
      <dgm:t>
        <a:bodyPr/>
        <a:lstStyle/>
        <a:p>
          <a:endParaRPr lang="tr-TR"/>
        </a:p>
      </dgm:t>
    </dgm:pt>
    <dgm:pt modelId="{1BFB4EA6-0B18-4E32-9105-551F1EECA34E}" type="pres">
      <dgm:prSet presAssocID="{F30B9427-6853-4C76-ADDE-EB2A3BB80246}" presName="hierChild4" presStyleCnt="0"/>
      <dgm:spPr/>
      <dgm:t>
        <a:bodyPr/>
        <a:lstStyle/>
        <a:p>
          <a:endParaRPr lang="tr-TR"/>
        </a:p>
      </dgm:t>
    </dgm:pt>
    <dgm:pt modelId="{CC9C035C-6DD1-4CB0-AFAE-AD6F79BF9DEC}" type="pres">
      <dgm:prSet presAssocID="{F30B9427-6853-4C76-ADDE-EB2A3BB80246}" presName="hierChild5" presStyleCnt="0"/>
      <dgm:spPr/>
      <dgm:t>
        <a:bodyPr/>
        <a:lstStyle/>
        <a:p>
          <a:endParaRPr lang="tr-TR"/>
        </a:p>
      </dgm:t>
    </dgm:pt>
    <dgm:pt modelId="{5C46B10C-631D-47F4-9D6B-4834A9A4C39D}" type="pres">
      <dgm:prSet presAssocID="{B32D32E2-8A69-4DE6-8AAA-22BC969E705F}" presName="Name37" presStyleLbl="parChTrans1D2" presStyleIdx="3" presStyleCnt="6"/>
      <dgm:spPr/>
      <dgm:t>
        <a:bodyPr/>
        <a:lstStyle/>
        <a:p>
          <a:endParaRPr lang="tr-TR"/>
        </a:p>
      </dgm:t>
    </dgm:pt>
    <dgm:pt modelId="{7E986922-04AA-4838-AA7D-99D4292FA501}" type="pres">
      <dgm:prSet presAssocID="{03396378-3C7B-410D-91D1-BED6CAFB5968}" presName="hierRoot2" presStyleCnt="0">
        <dgm:presLayoutVars>
          <dgm:hierBranch val="init"/>
        </dgm:presLayoutVars>
      </dgm:prSet>
      <dgm:spPr/>
      <dgm:t>
        <a:bodyPr/>
        <a:lstStyle/>
        <a:p>
          <a:endParaRPr lang="tr-TR"/>
        </a:p>
      </dgm:t>
    </dgm:pt>
    <dgm:pt modelId="{B26A9EAD-24DC-4587-B5D7-83CFBD6BC6BE}" type="pres">
      <dgm:prSet presAssocID="{03396378-3C7B-410D-91D1-BED6CAFB5968}" presName="rootComposite" presStyleCnt="0"/>
      <dgm:spPr/>
      <dgm:t>
        <a:bodyPr/>
        <a:lstStyle/>
        <a:p>
          <a:endParaRPr lang="tr-TR"/>
        </a:p>
      </dgm:t>
    </dgm:pt>
    <dgm:pt modelId="{DDCDB7C6-FC85-45AA-BB2E-7932ECD1C888}" type="pres">
      <dgm:prSet presAssocID="{03396378-3C7B-410D-91D1-BED6CAFB5968}" presName="rootText" presStyleLbl="node2" presStyleIdx="3" presStyleCnt="6">
        <dgm:presLayoutVars>
          <dgm:chPref val="3"/>
        </dgm:presLayoutVars>
      </dgm:prSet>
      <dgm:spPr/>
      <dgm:t>
        <a:bodyPr/>
        <a:lstStyle/>
        <a:p>
          <a:endParaRPr lang="tr-TR"/>
        </a:p>
      </dgm:t>
    </dgm:pt>
    <dgm:pt modelId="{2F25A03E-B22D-44D4-A041-7BB36B7DE571}" type="pres">
      <dgm:prSet presAssocID="{03396378-3C7B-410D-91D1-BED6CAFB5968}" presName="rootConnector" presStyleLbl="node2" presStyleIdx="3" presStyleCnt="6"/>
      <dgm:spPr/>
      <dgm:t>
        <a:bodyPr/>
        <a:lstStyle/>
        <a:p>
          <a:endParaRPr lang="tr-TR"/>
        </a:p>
      </dgm:t>
    </dgm:pt>
    <dgm:pt modelId="{5150F2B4-A4C6-481A-894A-E23420C7E18D}" type="pres">
      <dgm:prSet presAssocID="{03396378-3C7B-410D-91D1-BED6CAFB5968}" presName="hierChild4" presStyleCnt="0"/>
      <dgm:spPr/>
      <dgm:t>
        <a:bodyPr/>
        <a:lstStyle/>
        <a:p>
          <a:endParaRPr lang="tr-TR"/>
        </a:p>
      </dgm:t>
    </dgm:pt>
    <dgm:pt modelId="{A1E28EDA-E594-46D2-A10A-51AB4BC13962}" type="pres">
      <dgm:prSet presAssocID="{03396378-3C7B-410D-91D1-BED6CAFB5968}" presName="hierChild5" presStyleCnt="0"/>
      <dgm:spPr/>
      <dgm:t>
        <a:bodyPr/>
        <a:lstStyle/>
        <a:p>
          <a:endParaRPr lang="tr-TR"/>
        </a:p>
      </dgm:t>
    </dgm:pt>
    <dgm:pt modelId="{F28FA1C7-C053-4BFB-9BE3-8563C52954AD}" type="pres">
      <dgm:prSet presAssocID="{13AF7B2C-7938-431A-97CF-63E3B586BD75}" presName="Name37" presStyleLbl="parChTrans1D2" presStyleIdx="4" presStyleCnt="6"/>
      <dgm:spPr/>
      <dgm:t>
        <a:bodyPr/>
        <a:lstStyle/>
        <a:p>
          <a:endParaRPr lang="tr-TR"/>
        </a:p>
      </dgm:t>
    </dgm:pt>
    <dgm:pt modelId="{CF367131-D644-47F0-8EA8-638FC66AD5CC}" type="pres">
      <dgm:prSet presAssocID="{5D993ABA-B0CD-46E4-A16E-C3019887CC68}" presName="hierRoot2" presStyleCnt="0">
        <dgm:presLayoutVars>
          <dgm:hierBranch val="init"/>
        </dgm:presLayoutVars>
      </dgm:prSet>
      <dgm:spPr/>
      <dgm:t>
        <a:bodyPr/>
        <a:lstStyle/>
        <a:p>
          <a:endParaRPr lang="tr-TR"/>
        </a:p>
      </dgm:t>
    </dgm:pt>
    <dgm:pt modelId="{53F8BC73-3779-493E-B4AA-980E493E9FC9}" type="pres">
      <dgm:prSet presAssocID="{5D993ABA-B0CD-46E4-A16E-C3019887CC68}" presName="rootComposite" presStyleCnt="0"/>
      <dgm:spPr/>
      <dgm:t>
        <a:bodyPr/>
        <a:lstStyle/>
        <a:p>
          <a:endParaRPr lang="tr-TR"/>
        </a:p>
      </dgm:t>
    </dgm:pt>
    <dgm:pt modelId="{E7D89506-4F1F-4BEC-8C00-D7E1FC0E620B}" type="pres">
      <dgm:prSet presAssocID="{5D993ABA-B0CD-46E4-A16E-C3019887CC68}" presName="rootText" presStyleLbl="node2" presStyleIdx="4" presStyleCnt="6">
        <dgm:presLayoutVars>
          <dgm:chPref val="3"/>
        </dgm:presLayoutVars>
      </dgm:prSet>
      <dgm:spPr/>
      <dgm:t>
        <a:bodyPr/>
        <a:lstStyle/>
        <a:p>
          <a:endParaRPr lang="tr-TR"/>
        </a:p>
      </dgm:t>
    </dgm:pt>
    <dgm:pt modelId="{E593C7E2-493C-4008-A17A-6CD68888A9A1}" type="pres">
      <dgm:prSet presAssocID="{5D993ABA-B0CD-46E4-A16E-C3019887CC68}" presName="rootConnector" presStyleLbl="node2" presStyleIdx="4" presStyleCnt="6"/>
      <dgm:spPr/>
      <dgm:t>
        <a:bodyPr/>
        <a:lstStyle/>
        <a:p>
          <a:endParaRPr lang="tr-TR"/>
        </a:p>
      </dgm:t>
    </dgm:pt>
    <dgm:pt modelId="{185836BA-5800-46C9-B68B-9C310F756F86}" type="pres">
      <dgm:prSet presAssocID="{5D993ABA-B0CD-46E4-A16E-C3019887CC68}" presName="hierChild4" presStyleCnt="0"/>
      <dgm:spPr/>
      <dgm:t>
        <a:bodyPr/>
        <a:lstStyle/>
        <a:p>
          <a:endParaRPr lang="tr-TR"/>
        </a:p>
      </dgm:t>
    </dgm:pt>
    <dgm:pt modelId="{B4C809E6-48A7-429E-A21A-252930A55F22}" type="pres">
      <dgm:prSet presAssocID="{5D993ABA-B0CD-46E4-A16E-C3019887CC68}" presName="hierChild5" presStyleCnt="0"/>
      <dgm:spPr/>
      <dgm:t>
        <a:bodyPr/>
        <a:lstStyle/>
        <a:p>
          <a:endParaRPr lang="tr-TR"/>
        </a:p>
      </dgm:t>
    </dgm:pt>
    <dgm:pt modelId="{1AA9149E-6697-4583-AC85-3FF0CF1D6247}" type="pres">
      <dgm:prSet presAssocID="{84201FE9-E417-45A1-8ABE-6D1442BF7571}" presName="Name37" presStyleLbl="parChTrans1D2" presStyleIdx="5" presStyleCnt="6"/>
      <dgm:spPr/>
      <dgm:t>
        <a:bodyPr/>
        <a:lstStyle/>
        <a:p>
          <a:endParaRPr lang="tr-TR"/>
        </a:p>
      </dgm:t>
    </dgm:pt>
    <dgm:pt modelId="{1511957D-E9BC-409B-9635-5EF6710DAC8D}" type="pres">
      <dgm:prSet presAssocID="{6891F4B0-C54E-483D-A6A5-8F2831A49549}" presName="hierRoot2" presStyleCnt="0">
        <dgm:presLayoutVars>
          <dgm:hierBranch val="init"/>
        </dgm:presLayoutVars>
      </dgm:prSet>
      <dgm:spPr/>
      <dgm:t>
        <a:bodyPr/>
        <a:lstStyle/>
        <a:p>
          <a:endParaRPr lang="tr-TR"/>
        </a:p>
      </dgm:t>
    </dgm:pt>
    <dgm:pt modelId="{7F002403-B035-4021-9DC8-9C48B815135E}" type="pres">
      <dgm:prSet presAssocID="{6891F4B0-C54E-483D-A6A5-8F2831A49549}" presName="rootComposite" presStyleCnt="0"/>
      <dgm:spPr/>
      <dgm:t>
        <a:bodyPr/>
        <a:lstStyle/>
        <a:p>
          <a:endParaRPr lang="tr-TR"/>
        </a:p>
      </dgm:t>
    </dgm:pt>
    <dgm:pt modelId="{A2837198-578C-44F8-A85F-D76575A9A575}" type="pres">
      <dgm:prSet presAssocID="{6891F4B0-C54E-483D-A6A5-8F2831A49549}" presName="rootText" presStyleLbl="node2" presStyleIdx="5" presStyleCnt="6">
        <dgm:presLayoutVars>
          <dgm:chPref val="3"/>
        </dgm:presLayoutVars>
      </dgm:prSet>
      <dgm:spPr/>
      <dgm:t>
        <a:bodyPr/>
        <a:lstStyle/>
        <a:p>
          <a:endParaRPr lang="tr-TR"/>
        </a:p>
      </dgm:t>
    </dgm:pt>
    <dgm:pt modelId="{A2623A79-1DD1-4BA0-ACB7-C659F5565886}" type="pres">
      <dgm:prSet presAssocID="{6891F4B0-C54E-483D-A6A5-8F2831A49549}" presName="rootConnector" presStyleLbl="node2" presStyleIdx="5" presStyleCnt="6"/>
      <dgm:spPr/>
      <dgm:t>
        <a:bodyPr/>
        <a:lstStyle/>
        <a:p>
          <a:endParaRPr lang="tr-TR"/>
        </a:p>
      </dgm:t>
    </dgm:pt>
    <dgm:pt modelId="{F313DC20-340D-4103-9263-7EF0CEDB8378}" type="pres">
      <dgm:prSet presAssocID="{6891F4B0-C54E-483D-A6A5-8F2831A49549}" presName="hierChild4" presStyleCnt="0"/>
      <dgm:spPr/>
      <dgm:t>
        <a:bodyPr/>
        <a:lstStyle/>
        <a:p>
          <a:endParaRPr lang="tr-TR"/>
        </a:p>
      </dgm:t>
    </dgm:pt>
    <dgm:pt modelId="{60189EFF-CB69-4B4C-9F06-CC449DA15174}" type="pres">
      <dgm:prSet presAssocID="{6891F4B0-C54E-483D-A6A5-8F2831A49549}" presName="hierChild5" presStyleCnt="0"/>
      <dgm:spPr/>
      <dgm:t>
        <a:bodyPr/>
        <a:lstStyle/>
        <a:p>
          <a:endParaRPr lang="tr-TR"/>
        </a:p>
      </dgm:t>
    </dgm:pt>
    <dgm:pt modelId="{58BB016A-B4D4-422F-AB51-320237205974}" type="pres">
      <dgm:prSet presAssocID="{BC0645DC-D106-4E93-B27A-2F57126F6D82}" presName="hierChild3" presStyleCnt="0"/>
      <dgm:spPr/>
      <dgm:t>
        <a:bodyPr/>
        <a:lstStyle/>
        <a:p>
          <a:endParaRPr lang="tr-TR"/>
        </a:p>
      </dgm:t>
    </dgm:pt>
  </dgm:ptLst>
  <dgm:cxnLst>
    <dgm:cxn modelId="{6CC1C77E-B14E-4586-8A10-7C4C3A2575C0}" type="presOf" srcId="{BC0645DC-D106-4E93-B27A-2F57126F6D82}" destId="{4A8FE973-5693-458B-B187-10497D8423E0}" srcOrd="0" destOrd="0" presId="urn:microsoft.com/office/officeart/2005/8/layout/orgChart1"/>
    <dgm:cxn modelId="{FF52BEB0-0182-4EE8-8D34-CD3000647857}" srcId="{9D5530DD-93D3-49DB-BCB0-69B81C7767B5}" destId="{6BCDB2AF-3393-4B57-86B0-6A4E19E1E5A2}" srcOrd="1" destOrd="0" parTransId="{CE936E69-20AD-4FB9-A494-E09CB0816C1B}" sibTransId="{EA7AE567-9796-48D2-A241-49443DAAD314}"/>
    <dgm:cxn modelId="{05869B07-DCCB-469D-A9F8-64647B49E24E}" type="presOf" srcId="{57D96DA7-2942-4A87-A8FD-191203114F6B}" destId="{E0E3DA91-6A90-45A8-AFE6-2333740940CF}" srcOrd="1" destOrd="0" presId="urn:microsoft.com/office/officeart/2005/8/layout/orgChart1"/>
    <dgm:cxn modelId="{17898C89-1F65-459B-BAA5-373265C0B3AF}" type="presOf" srcId="{9D5530DD-93D3-49DB-BCB0-69B81C7767B5}" destId="{AF0B9E95-0410-404A-8F38-4E31C9AB72EB}" srcOrd="1" destOrd="0" presId="urn:microsoft.com/office/officeart/2005/8/layout/orgChart1"/>
    <dgm:cxn modelId="{603675BE-1F3B-4974-97BA-64EF604B517A}" type="presOf" srcId="{36310765-9F1F-4A3E-BDFA-DCBDED05D320}" destId="{53F8C135-F8C2-4C49-8A4A-4972AED6384F}" srcOrd="0" destOrd="0" presId="urn:microsoft.com/office/officeart/2005/8/layout/orgChart1"/>
    <dgm:cxn modelId="{A64FB99D-9A6C-4FC7-B253-B77F47529543}" type="presOf" srcId="{BC0645DC-D106-4E93-B27A-2F57126F6D82}" destId="{0E9D6BB7-8503-437D-8F7A-2A93FFEDD587}" srcOrd="1" destOrd="0" presId="urn:microsoft.com/office/officeart/2005/8/layout/orgChart1"/>
    <dgm:cxn modelId="{854A7742-8C38-4EA5-942D-F08843702857}" type="presOf" srcId="{6BCDB2AF-3393-4B57-86B0-6A4E19E1E5A2}" destId="{2792D839-17EC-4EC6-A21F-63BC518397D0}" srcOrd="1" destOrd="0" presId="urn:microsoft.com/office/officeart/2005/8/layout/orgChart1"/>
    <dgm:cxn modelId="{F69508E7-9260-492E-B463-B87EC4A85658}" srcId="{BC0645DC-D106-4E93-B27A-2F57126F6D82}" destId="{F30B9427-6853-4C76-ADDE-EB2A3BB80246}" srcOrd="2" destOrd="0" parTransId="{1910A62A-FB5D-4676-BA3B-9A60E311AE75}" sibTransId="{39C43BE4-3808-4240-BDF5-3E35E59D2810}"/>
    <dgm:cxn modelId="{83E9F852-B722-4267-A293-AC692A1635AE}" type="presOf" srcId="{B0FEAC5C-D6B0-4324-BEB8-4BB3B5C9C72B}" destId="{1064A585-7EE2-4E1B-8968-EC4CF59C442E}" srcOrd="0" destOrd="0" presId="urn:microsoft.com/office/officeart/2005/8/layout/orgChart1"/>
    <dgm:cxn modelId="{4B66E6CA-5B71-42E5-B8FB-86DBD167D3C0}" type="presOf" srcId="{6891F4B0-C54E-483D-A6A5-8F2831A49549}" destId="{A2837198-578C-44F8-A85F-D76575A9A575}" srcOrd="0" destOrd="0" presId="urn:microsoft.com/office/officeart/2005/8/layout/orgChart1"/>
    <dgm:cxn modelId="{DB773862-A44B-4D37-B8D9-7892C7B76DE1}" srcId="{BC0645DC-D106-4E93-B27A-2F57126F6D82}" destId="{5D993ABA-B0CD-46E4-A16E-C3019887CC68}" srcOrd="4" destOrd="0" parTransId="{13AF7B2C-7938-431A-97CF-63E3B586BD75}" sibTransId="{FB93A40D-D501-4783-B304-FEAA74BD4169}"/>
    <dgm:cxn modelId="{4EEC806A-6716-46A9-BC26-3F6FF3200835}" type="presOf" srcId="{6891F4B0-C54E-483D-A6A5-8F2831A49549}" destId="{A2623A79-1DD1-4BA0-ACB7-C659F5565886}" srcOrd="1" destOrd="0" presId="urn:microsoft.com/office/officeart/2005/8/layout/orgChart1"/>
    <dgm:cxn modelId="{192706A9-664F-42B9-83C0-842C5F754500}" type="presOf" srcId="{03396378-3C7B-410D-91D1-BED6CAFB5968}" destId="{DDCDB7C6-FC85-45AA-BB2E-7932ECD1C888}" srcOrd="0" destOrd="0" presId="urn:microsoft.com/office/officeart/2005/8/layout/orgChart1"/>
    <dgm:cxn modelId="{6F375813-D9E5-4977-AAD4-530CF2BEC465}" type="presOf" srcId="{CE936E69-20AD-4FB9-A494-E09CB0816C1B}" destId="{6C697136-72C1-4B64-ABDD-64D815F8FB53}" srcOrd="0" destOrd="0" presId="urn:microsoft.com/office/officeart/2005/8/layout/orgChart1"/>
    <dgm:cxn modelId="{70D0366D-D095-41A9-A0AB-CE34D0BD4A38}" type="presOf" srcId="{3F416CED-47B2-4153-A121-33FD0B6FB5A6}" destId="{546AB6D8-47E3-4A34-89D8-08AA87BAB394}" srcOrd="0" destOrd="0" presId="urn:microsoft.com/office/officeart/2005/8/layout/orgChart1"/>
    <dgm:cxn modelId="{C0207C27-556F-4A13-A637-9B348E8D024C}" type="presOf" srcId="{5D993ABA-B0CD-46E4-A16E-C3019887CC68}" destId="{E7D89506-4F1F-4BEC-8C00-D7E1FC0E620B}" srcOrd="0" destOrd="0" presId="urn:microsoft.com/office/officeart/2005/8/layout/orgChart1"/>
    <dgm:cxn modelId="{A32C3E60-88EB-4C01-9290-565782C9F84F}" type="presOf" srcId="{B32D32E2-8A69-4DE6-8AAA-22BC969E705F}" destId="{5C46B10C-631D-47F4-9D6B-4834A9A4C39D}" srcOrd="0" destOrd="0" presId="urn:microsoft.com/office/officeart/2005/8/layout/orgChart1"/>
    <dgm:cxn modelId="{68EFCC8C-2C2F-46E2-8312-5DF3FF43A793}" type="presOf" srcId="{13AF7B2C-7938-431A-97CF-63E3B586BD75}" destId="{F28FA1C7-C053-4BFB-9BE3-8563C52954AD}" srcOrd="0" destOrd="0" presId="urn:microsoft.com/office/officeart/2005/8/layout/orgChart1"/>
    <dgm:cxn modelId="{0B287944-22B3-4849-B074-3BEB6D1FFE47}" type="presOf" srcId="{FBA03E6C-0EE5-42E7-BDE0-5B1724B3DDB7}" destId="{53A67240-7E6A-40EB-9E95-8E4C713E8D2E}" srcOrd="0" destOrd="0" presId="urn:microsoft.com/office/officeart/2005/8/layout/orgChart1"/>
    <dgm:cxn modelId="{213772EB-130F-450A-8869-6C131AB376FB}" type="presOf" srcId="{86E76BA9-92F3-49D7-99E9-AF55AB35AE9C}" destId="{5E7C9032-63AD-400D-B1DB-24B2FDA07DD0}" srcOrd="0" destOrd="0" presId="urn:microsoft.com/office/officeart/2005/8/layout/orgChart1"/>
    <dgm:cxn modelId="{32D91514-1EA5-4B87-B027-AA832D2F063E}" type="presOf" srcId="{F30B9427-6853-4C76-ADDE-EB2A3BB80246}" destId="{5D796932-93A2-4CC3-B688-E85B8D7DE00B}" srcOrd="1" destOrd="0" presId="urn:microsoft.com/office/officeart/2005/8/layout/orgChart1"/>
    <dgm:cxn modelId="{1B1A0F5D-37C1-48A9-A0EB-104A91888905}" srcId="{BC0645DC-D106-4E93-B27A-2F57126F6D82}" destId="{3F416CED-47B2-4153-A121-33FD0B6FB5A6}" srcOrd="1" destOrd="0" parTransId="{560B066B-BBED-44D4-90C0-E0E4ED7AA980}" sibTransId="{6C6A58E1-4E51-428A-B590-5AC4A7A5AB00}"/>
    <dgm:cxn modelId="{C990D6FC-A9F5-4DC2-8FD9-A73243F43063}" srcId="{9D5530DD-93D3-49DB-BCB0-69B81C7767B5}" destId="{36310765-9F1F-4A3E-BDFA-DCBDED05D320}" srcOrd="0" destOrd="0" parTransId="{86E76BA9-92F3-49D7-99E9-AF55AB35AE9C}" sibTransId="{0D0E5B79-C513-4C30-AC76-7BE599FFF4D1}"/>
    <dgm:cxn modelId="{892F882C-4C67-492A-950F-0A4CBA229CE3}" type="presOf" srcId="{F30B9427-6853-4C76-ADDE-EB2A3BB80246}" destId="{0B22CDE7-FD03-460A-BC25-41BDDAAA44B2}" srcOrd="0" destOrd="0" presId="urn:microsoft.com/office/officeart/2005/8/layout/orgChart1"/>
    <dgm:cxn modelId="{3162C233-5489-4236-8B67-8371D25CD477}" type="presOf" srcId="{84201FE9-E417-45A1-8ABE-6D1442BF7571}" destId="{1AA9149E-6697-4583-AC85-3FF0CF1D6247}" srcOrd="0" destOrd="0" presId="urn:microsoft.com/office/officeart/2005/8/layout/orgChart1"/>
    <dgm:cxn modelId="{BDBB485E-1CFB-4A1A-A84F-659C18FF594E}" srcId="{BC0645DC-D106-4E93-B27A-2F57126F6D82}" destId="{03396378-3C7B-410D-91D1-BED6CAFB5968}" srcOrd="3" destOrd="0" parTransId="{B32D32E2-8A69-4DE6-8AAA-22BC969E705F}" sibTransId="{56DF0EF7-97A7-456B-8EFA-D0B5D9519B07}"/>
    <dgm:cxn modelId="{2DDF269D-D609-484A-B20A-2E8A9D0CB17F}" type="presOf" srcId="{9D5530DD-93D3-49DB-BCB0-69B81C7767B5}" destId="{F189E680-F90E-49F6-B6B4-BD1E6120EC50}" srcOrd="0" destOrd="0" presId="urn:microsoft.com/office/officeart/2005/8/layout/orgChart1"/>
    <dgm:cxn modelId="{D6A0F920-3C21-48CE-B7AE-6B0307106749}" type="presOf" srcId="{03396378-3C7B-410D-91D1-BED6CAFB5968}" destId="{2F25A03E-B22D-44D4-A041-7BB36B7DE571}" srcOrd="1" destOrd="0" presId="urn:microsoft.com/office/officeart/2005/8/layout/orgChart1"/>
    <dgm:cxn modelId="{7BAD1D08-F153-41C4-A186-18EA2B70B738}" type="presOf" srcId="{560B066B-BBED-44D4-90C0-E0E4ED7AA980}" destId="{7736E298-C0B1-403A-8B2D-848D2ED97513}" srcOrd="0" destOrd="0" presId="urn:microsoft.com/office/officeart/2005/8/layout/orgChart1"/>
    <dgm:cxn modelId="{7C6FA8E2-3AF0-4867-9E99-D972AB61453B}" type="presOf" srcId="{1910A62A-FB5D-4676-BA3B-9A60E311AE75}" destId="{5F4BCA75-C4E7-4C8C-98A5-BBC8C6A5AF41}" srcOrd="0" destOrd="0" presId="urn:microsoft.com/office/officeart/2005/8/layout/orgChart1"/>
    <dgm:cxn modelId="{82ADB79D-AB2D-492A-920C-8A7E10EC4E6F}" srcId="{BC0645DC-D106-4E93-B27A-2F57126F6D82}" destId="{9D5530DD-93D3-49DB-BCB0-69B81C7767B5}" srcOrd="0" destOrd="0" parTransId="{B0FEAC5C-D6B0-4324-BEB8-4BB3B5C9C72B}" sibTransId="{8CD14A87-E8A3-4796-BDE5-C81C285C6889}"/>
    <dgm:cxn modelId="{66E4F3A9-D026-4B9B-8F2E-7E67D5E1E59F}" type="presOf" srcId="{6C9FACB0-8AD1-48A4-962B-DB1C6E84D223}" destId="{6252895B-C520-40AA-9DFB-732076120578}" srcOrd="0" destOrd="0" presId="urn:microsoft.com/office/officeart/2005/8/layout/orgChart1"/>
    <dgm:cxn modelId="{F593FEDA-95AD-476D-943E-E4A708F4B4FF}" srcId="{3F416CED-47B2-4153-A121-33FD0B6FB5A6}" destId="{BDD42DDB-EC10-4B7E-AF7D-09050074EB0F}" srcOrd="0" destOrd="0" parTransId="{6C9FACB0-8AD1-48A4-962B-DB1C6E84D223}" sibTransId="{99249D25-BC61-4A29-8A92-92C69E02E1F7}"/>
    <dgm:cxn modelId="{74D42D0E-BB50-406E-A777-07E3E09D46D3}" type="presOf" srcId="{57D96DA7-2942-4A87-A8FD-191203114F6B}" destId="{590F3A23-B0EE-45F6-917B-4A07973EB993}" srcOrd="0" destOrd="0" presId="urn:microsoft.com/office/officeart/2005/8/layout/orgChart1"/>
    <dgm:cxn modelId="{22BEE707-A688-4120-82DD-76F796B55834}" type="presOf" srcId="{3F416CED-47B2-4153-A121-33FD0B6FB5A6}" destId="{41D06173-22CC-4D93-989E-44A20D8E470A}" srcOrd="1" destOrd="0" presId="urn:microsoft.com/office/officeart/2005/8/layout/orgChart1"/>
    <dgm:cxn modelId="{382B9C3F-35D5-4456-8ADF-C89973812FBC}" type="presOf" srcId="{BDD42DDB-EC10-4B7E-AF7D-09050074EB0F}" destId="{73FD40A6-DA66-4578-80D5-7F84D735FF7E}" srcOrd="1" destOrd="0" presId="urn:microsoft.com/office/officeart/2005/8/layout/orgChart1"/>
    <dgm:cxn modelId="{1215F811-9967-4DBE-85B0-CF7262D34CD0}" srcId="{BC0645DC-D106-4E93-B27A-2F57126F6D82}" destId="{6891F4B0-C54E-483D-A6A5-8F2831A49549}" srcOrd="5" destOrd="0" parTransId="{84201FE9-E417-45A1-8ABE-6D1442BF7571}" sibTransId="{3DC3DDCB-7B61-4CEF-887B-F42AEA3081F3}"/>
    <dgm:cxn modelId="{FE4A8B29-21CB-4202-80F1-A0BB64247A00}" srcId="{FBA03E6C-0EE5-42E7-BDE0-5B1724B3DDB7}" destId="{BC0645DC-D106-4E93-B27A-2F57126F6D82}" srcOrd="0" destOrd="0" parTransId="{97CFEB0E-1CA7-43FC-88A5-3910542697D1}" sibTransId="{B2B5989A-AA4E-4B6E-9B4A-7D6B5BDE183B}"/>
    <dgm:cxn modelId="{65AFB98B-B2DF-4919-A098-2F99AA9A7634}" type="presOf" srcId="{36310765-9F1F-4A3E-BDFA-DCBDED05D320}" destId="{26EE05DA-EF91-47E5-9D2B-83EB1E91D1B5}" srcOrd="1" destOrd="0" presId="urn:microsoft.com/office/officeart/2005/8/layout/orgChart1"/>
    <dgm:cxn modelId="{2733953E-A72F-4831-B481-915A56CD94D8}" type="presOf" srcId="{78B6DBAE-A537-40F1-AC03-27ACC51725C5}" destId="{A95240EB-B45A-407C-AF04-9AD72F0CCDC9}" srcOrd="0" destOrd="0" presId="urn:microsoft.com/office/officeart/2005/8/layout/orgChart1"/>
    <dgm:cxn modelId="{0412FC0F-4B66-48BA-834C-E04F71362C50}" type="presOf" srcId="{5D993ABA-B0CD-46E4-A16E-C3019887CC68}" destId="{E593C7E2-493C-4008-A17A-6CD68888A9A1}" srcOrd="1" destOrd="0" presId="urn:microsoft.com/office/officeart/2005/8/layout/orgChart1"/>
    <dgm:cxn modelId="{53B512DB-02AF-4993-AAE3-0A42405EBE5A}" srcId="{3F416CED-47B2-4153-A121-33FD0B6FB5A6}" destId="{57D96DA7-2942-4A87-A8FD-191203114F6B}" srcOrd="1" destOrd="0" parTransId="{78B6DBAE-A537-40F1-AC03-27ACC51725C5}" sibTransId="{B2903FDE-D82D-40EE-A489-5B3698F4298B}"/>
    <dgm:cxn modelId="{C2D40BEF-720E-4D79-889D-631F6CCA223B}" type="presOf" srcId="{6BCDB2AF-3393-4B57-86B0-6A4E19E1E5A2}" destId="{D06ADE13-64A0-449D-A823-870A6B03CF90}" srcOrd="0" destOrd="0" presId="urn:microsoft.com/office/officeart/2005/8/layout/orgChart1"/>
    <dgm:cxn modelId="{48116030-DF7B-4C26-B0BC-D48FEA6A3EDB}" type="presOf" srcId="{BDD42DDB-EC10-4B7E-AF7D-09050074EB0F}" destId="{053A43B2-79C3-4380-BFBB-9E43461A5A88}" srcOrd="0" destOrd="0" presId="urn:microsoft.com/office/officeart/2005/8/layout/orgChart1"/>
    <dgm:cxn modelId="{73E27248-1003-4CA3-A8E8-117036B4CAE0}" type="presParOf" srcId="{53A67240-7E6A-40EB-9E95-8E4C713E8D2E}" destId="{541FBB7E-1500-4E42-AECD-1F7F322E3668}" srcOrd="0" destOrd="0" presId="urn:microsoft.com/office/officeart/2005/8/layout/orgChart1"/>
    <dgm:cxn modelId="{49640CE3-2A51-4055-AAE3-E290C9DEF497}" type="presParOf" srcId="{541FBB7E-1500-4E42-AECD-1F7F322E3668}" destId="{25FE7CDD-FAF8-4A3C-A074-36D7A2521C41}" srcOrd="0" destOrd="0" presId="urn:microsoft.com/office/officeart/2005/8/layout/orgChart1"/>
    <dgm:cxn modelId="{0CEF8ED4-56E2-4CC0-9DB5-90D88A0AB810}" type="presParOf" srcId="{25FE7CDD-FAF8-4A3C-A074-36D7A2521C41}" destId="{4A8FE973-5693-458B-B187-10497D8423E0}" srcOrd="0" destOrd="0" presId="urn:microsoft.com/office/officeart/2005/8/layout/orgChart1"/>
    <dgm:cxn modelId="{645A001D-44D4-4681-ADDA-14AC5F4FE838}" type="presParOf" srcId="{25FE7CDD-FAF8-4A3C-A074-36D7A2521C41}" destId="{0E9D6BB7-8503-437D-8F7A-2A93FFEDD587}" srcOrd="1" destOrd="0" presId="urn:microsoft.com/office/officeart/2005/8/layout/orgChart1"/>
    <dgm:cxn modelId="{56FCF4E4-F89D-4DD8-9DF6-203BCE85C343}" type="presParOf" srcId="{541FBB7E-1500-4E42-AECD-1F7F322E3668}" destId="{F2A23FD5-B878-4FA6-B954-6B4520A1EEEB}" srcOrd="1" destOrd="0" presId="urn:microsoft.com/office/officeart/2005/8/layout/orgChart1"/>
    <dgm:cxn modelId="{CBF1C4CF-72BA-4144-81CA-7A23AF965348}" type="presParOf" srcId="{F2A23FD5-B878-4FA6-B954-6B4520A1EEEB}" destId="{1064A585-7EE2-4E1B-8968-EC4CF59C442E}" srcOrd="0" destOrd="0" presId="urn:microsoft.com/office/officeart/2005/8/layout/orgChart1"/>
    <dgm:cxn modelId="{B9AB4E97-7073-42DB-BA4A-82318D469BA7}" type="presParOf" srcId="{F2A23FD5-B878-4FA6-B954-6B4520A1EEEB}" destId="{B2E8C20D-0258-49A0-BF7B-C5C3C4827BA0}" srcOrd="1" destOrd="0" presId="urn:microsoft.com/office/officeart/2005/8/layout/orgChart1"/>
    <dgm:cxn modelId="{8D144C56-8FC9-4762-AEA2-D877E76FAC1C}" type="presParOf" srcId="{B2E8C20D-0258-49A0-BF7B-C5C3C4827BA0}" destId="{128FAB2C-EDE0-458D-BE8B-0A9C614C3528}" srcOrd="0" destOrd="0" presId="urn:microsoft.com/office/officeart/2005/8/layout/orgChart1"/>
    <dgm:cxn modelId="{2E2EE17C-3BB9-4A69-86CD-00D3AABF8325}" type="presParOf" srcId="{128FAB2C-EDE0-458D-BE8B-0A9C614C3528}" destId="{F189E680-F90E-49F6-B6B4-BD1E6120EC50}" srcOrd="0" destOrd="0" presId="urn:microsoft.com/office/officeart/2005/8/layout/orgChart1"/>
    <dgm:cxn modelId="{EF44A820-5D6C-4275-8479-BB17AC4EBF4F}" type="presParOf" srcId="{128FAB2C-EDE0-458D-BE8B-0A9C614C3528}" destId="{AF0B9E95-0410-404A-8F38-4E31C9AB72EB}" srcOrd="1" destOrd="0" presId="urn:microsoft.com/office/officeart/2005/8/layout/orgChart1"/>
    <dgm:cxn modelId="{338869CE-F90E-41CE-8BB7-421C33973D5A}" type="presParOf" srcId="{B2E8C20D-0258-49A0-BF7B-C5C3C4827BA0}" destId="{705A8FA3-83F6-44DF-98F0-D5869E1F6D55}" srcOrd="1" destOrd="0" presId="urn:microsoft.com/office/officeart/2005/8/layout/orgChart1"/>
    <dgm:cxn modelId="{C74407D9-C4E8-42F0-B1AA-06C707FD75BB}" type="presParOf" srcId="{705A8FA3-83F6-44DF-98F0-D5869E1F6D55}" destId="{5E7C9032-63AD-400D-B1DB-24B2FDA07DD0}" srcOrd="0" destOrd="0" presId="urn:microsoft.com/office/officeart/2005/8/layout/orgChart1"/>
    <dgm:cxn modelId="{17C142A5-D537-4B26-AD37-E716B65317A3}" type="presParOf" srcId="{705A8FA3-83F6-44DF-98F0-D5869E1F6D55}" destId="{9714BF9F-DB5B-44D0-9596-1B4FECA25BB4}" srcOrd="1" destOrd="0" presId="urn:microsoft.com/office/officeart/2005/8/layout/orgChart1"/>
    <dgm:cxn modelId="{FF60B4B5-E12F-4B75-9E5A-28AD1FBA250A}" type="presParOf" srcId="{9714BF9F-DB5B-44D0-9596-1B4FECA25BB4}" destId="{6D470C33-EBC3-46A8-B68C-E4A0B155F190}" srcOrd="0" destOrd="0" presId="urn:microsoft.com/office/officeart/2005/8/layout/orgChart1"/>
    <dgm:cxn modelId="{FD535403-AFF8-4F6F-9272-4930FD3021A0}" type="presParOf" srcId="{6D470C33-EBC3-46A8-B68C-E4A0B155F190}" destId="{53F8C135-F8C2-4C49-8A4A-4972AED6384F}" srcOrd="0" destOrd="0" presId="urn:microsoft.com/office/officeart/2005/8/layout/orgChart1"/>
    <dgm:cxn modelId="{07E66186-AA7F-4E31-A3D0-0F31B2AC9D86}" type="presParOf" srcId="{6D470C33-EBC3-46A8-B68C-E4A0B155F190}" destId="{26EE05DA-EF91-47E5-9D2B-83EB1E91D1B5}" srcOrd="1" destOrd="0" presId="urn:microsoft.com/office/officeart/2005/8/layout/orgChart1"/>
    <dgm:cxn modelId="{AA7D9309-C188-4777-97B2-1F65E14C7FBA}" type="presParOf" srcId="{9714BF9F-DB5B-44D0-9596-1B4FECA25BB4}" destId="{8A44285C-EAD2-4F83-83D1-A7C23A47EF4D}" srcOrd="1" destOrd="0" presId="urn:microsoft.com/office/officeart/2005/8/layout/orgChart1"/>
    <dgm:cxn modelId="{D0107BE1-5B07-479A-B6E1-3AE3285481BE}" type="presParOf" srcId="{9714BF9F-DB5B-44D0-9596-1B4FECA25BB4}" destId="{8C834F41-F33D-4669-9A2F-4F48BA738535}" srcOrd="2" destOrd="0" presId="urn:microsoft.com/office/officeart/2005/8/layout/orgChart1"/>
    <dgm:cxn modelId="{46300EAB-663B-4337-8148-F843DC7E03A0}" type="presParOf" srcId="{705A8FA3-83F6-44DF-98F0-D5869E1F6D55}" destId="{6C697136-72C1-4B64-ABDD-64D815F8FB53}" srcOrd="2" destOrd="0" presId="urn:microsoft.com/office/officeart/2005/8/layout/orgChart1"/>
    <dgm:cxn modelId="{BEEE164A-995F-4BBA-B8ED-4782E15D5848}" type="presParOf" srcId="{705A8FA3-83F6-44DF-98F0-D5869E1F6D55}" destId="{EFBD872E-69B8-4BBB-B19C-B63062F2EAFE}" srcOrd="3" destOrd="0" presId="urn:microsoft.com/office/officeart/2005/8/layout/orgChart1"/>
    <dgm:cxn modelId="{3A920A0F-5D25-4AF8-AB93-B723B3BAC5E7}" type="presParOf" srcId="{EFBD872E-69B8-4BBB-B19C-B63062F2EAFE}" destId="{F8896D70-05E2-45C3-8C97-A4FA18C92391}" srcOrd="0" destOrd="0" presId="urn:microsoft.com/office/officeart/2005/8/layout/orgChart1"/>
    <dgm:cxn modelId="{B5A91F14-590E-4687-9710-597ACB9A35D3}" type="presParOf" srcId="{F8896D70-05E2-45C3-8C97-A4FA18C92391}" destId="{D06ADE13-64A0-449D-A823-870A6B03CF90}" srcOrd="0" destOrd="0" presId="urn:microsoft.com/office/officeart/2005/8/layout/orgChart1"/>
    <dgm:cxn modelId="{759C0F96-CFBA-4432-9086-DC8E0A537F7F}" type="presParOf" srcId="{F8896D70-05E2-45C3-8C97-A4FA18C92391}" destId="{2792D839-17EC-4EC6-A21F-63BC518397D0}" srcOrd="1" destOrd="0" presId="urn:microsoft.com/office/officeart/2005/8/layout/orgChart1"/>
    <dgm:cxn modelId="{BC5EAC1E-07AB-488B-8E88-7A57F6D19D48}" type="presParOf" srcId="{EFBD872E-69B8-4BBB-B19C-B63062F2EAFE}" destId="{697BCF99-5CA3-490D-837A-340E2757062E}" srcOrd="1" destOrd="0" presId="urn:microsoft.com/office/officeart/2005/8/layout/orgChart1"/>
    <dgm:cxn modelId="{02AE36CA-AD1B-4F8B-8A69-2317F80DF923}" type="presParOf" srcId="{EFBD872E-69B8-4BBB-B19C-B63062F2EAFE}" destId="{63F76758-0797-41BB-A0C1-5DBD1341BDBE}" srcOrd="2" destOrd="0" presId="urn:microsoft.com/office/officeart/2005/8/layout/orgChart1"/>
    <dgm:cxn modelId="{CC41A546-87A4-4A05-ABAF-F9F0BF269F69}" type="presParOf" srcId="{B2E8C20D-0258-49A0-BF7B-C5C3C4827BA0}" destId="{D0CE5EEC-D042-4649-81B6-64CC64784EDA}" srcOrd="2" destOrd="0" presId="urn:microsoft.com/office/officeart/2005/8/layout/orgChart1"/>
    <dgm:cxn modelId="{6743D273-B550-44EE-B417-869B40A23C27}" type="presParOf" srcId="{F2A23FD5-B878-4FA6-B954-6B4520A1EEEB}" destId="{7736E298-C0B1-403A-8B2D-848D2ED97513}" srcOrd="2" destOrd="0" presId="urn:microsoft.com/office/officeart/2005/8/layout/orgChart1"/>
    <dgm:cxn modelId="{15A4C3BA-72D4-448B-959D-020BA396FC96}" type="presParOf" srcId="{F2A23FD5-B878-4FA6-B954-6B4520A1EEEB}" destId="{52583AC9-5ECB-476B-86CE-D50276FB742D}" srcOrd="3" destOrd="0" presId="urn:microsoft.com/office/officeart/2005/8/layout/orgChart1"/>
    <dgm:cxn modelId="{7B430520-161A-4222-9A33-8EC7F23C3CC6}" type="presParOf" srcId="{52583AC9-5ECB-476B-86CE-D50276FB742D}" destId="{303022AF-49D0-49DB-BCF2-CB82A4EA5B09}" srcOrd="0" destOrd="0" presId="urn:microsoft.com/office/officeart/2005/8/layout/orgChart1"/>
    <dgm:cxn modelId="{B74C3196-DFD8-4123-9E75-88D394ADFF09}" type="presParOf" srcId="{303022AF-49D0-49DB-BCF2-CB82A4EA5B09}" destId="{546AB6D8-47E3-4A34-89D8-08AA87BAB394}" srcOrd="0" destOrd="0" presId="urn:microsoft.com/office/officeart/2005/8/layout/orgChart1"/>
    <dgm:cxn modelId="{9779E730-281A-4118-8FF9-941B4DA663F0}" type="presParOf" srcId="{303022AF-49D0-49DB-BCF2-CB82A4EA5B09}" destId="{41D06173-22CC-4D93-989E-44A20D8E470A}" srcOrd="1" destOrd="0" presId="urn:microsoft.com/office/officeart/2005/8/layout/orgChart1"/>
    <dgm:cxn modelId="{429F4345-44D4-4786-91C9-F1588EB2241E}" type="presParOf" srcId="{52583AC9-5ECB-476B-86CE-D50276FB742D}" destId="{02BC663F-DC3C-49F2-ADCE-8FFAEC3BBCC9}" srcOrd="1" destOrd="0" presId="urn:microsoft.com/office/officeart/2005/8/layout/orgChart1"/>
    <dgm:cxn modelId="{22E4F565-5881-4A9C-A560-FDA914E735ED}" type="presParOf" srcId="{02BC663F-DC3C-49F2-ADCE-8FFAEC3BBCC9}" destId="{6252895B-C520-40AA-9DFB-732076120578}" srcOrd="0" destOrd="0" presId="urn:microsoft.com/office/officeart/2005/8/layout/orgChart1"/>
    <dgm:cxn modelId="{299986C0-0E08-4273-B0FF-C666369534ED}" type="presParOf" srcId="{02BC663F-DC3C-49F2-ADCE-8FFAEC3BBCC9}" destId="{28570516-1547-4BD8-A43F-633B75AAB83C}" srcOrd="1" destOrd="0" presId="urn:microsoft.com/office/officeart/2005/8/layout/orgChart1"/>
    <dgm:cxn modelId="{787072F4-9B88-4A77-9796-E776BB937AF2}" type="presParOf" srcId="{28570516-1547-4BD8-A43F-633B75AAB83C}" destId="{CD80E34B-322C-4EE7-A51A-78B8791FA938}" srcOrd="0" destOrd="0" presId="urn:microsoft.com/office/officeart/2005/8/layout/orgChart1"/>
    <dgm:cxn modelId="{C6B7071F-9FC5-431B-B85F-6826A5A1AEC2}" type="presParOf" srcId="{CD80E34B-322C-4EE7-A51A-78B8791FA938}" destId="{053A43B2-79C3-4380-BFBB-9E43461A5A88}" srcOrd="0" destOrd="0" presId="urn:microsoft.com/office/officeart/2005/8/layout/orgChart1"/>
    <dgm:cxn modelId="{66EE66F4-A623-482B-B692-F1685D22B506}" type="presParOf" srcId="{CD80E34B-322C-4EE7-A51A-78B8791FA938}" destId="{73FD40A6-DA66-4578-80D5-7F84D735FF7E}" srcOrd="1" destOrd="0" presId="urn:microsoft.com/office/officeart/2005/8/layout/orgChart1"/>
    <dgm:cxn modelId="{90DE37FF-24B4-4DDA-84D1-12AA34BC0771}" type="presParOf" srcId="{28570516-1547-4BD8-A43F-633B75AAB83C}" destId="{B5A37FD4-BBA8-498A-A7B6-9D4559F97630}" srcOrd="1" destOrd="0" presId="urn:microsoft.com/office/officeart/2005/8/layout/orgChart1"/>
    <dgm:cxn modelId="{8A4FF597-F784-4C85-84CE-66CB3C4BFF3C}" type="presParOf" srcId="{28570516-1547-4BD8-A43F-633B75AAB83C}" destId="{F2CD28F0-AF30-4457-BED0-0C108EE66CB4}" srcOrd="2" destOrd="0" presId="urn:microsoft.com/office/officeart/2005/8/layout/orgChart1"/>
    <dgm:cxn modelId="{C917FFFE-58E5-410C-BB67-DDED84DEE91A}" type="presParOf" srcId="{02BC663F-DC3C-49F2-ADCE-8FFAEC3BBCC9}" destId="{A95240EB-B45A-407C-AF04-9AD72F0CCDC9}" srcOrd="2" destOrd="0" presId="urn:microsoft.com/office/officeart/2005/8/layout/orgChart1"/>
    <dgm:cxn modelId="{DBB0DA95-D6A5-4539-985F-BFFCDE04D91E}" type="presParOf" srcId="{02BC663F-DC3C-49F2-ADCE-8FFAEC3BBCC9}" destId="{CF13152B-9AEA-4193-A76C-7721FB40A3A7}" srcOrd="3" destOrd="0" presId="urn:microsoft.com/office/officeart/2005/8/layout/orgChart1"/>
    <dgm:cxn modelId="{9C41B952-29D7-44F7-92CC-4033DA8576E9}" type="presParOf" srcId="{CF13152B-9AEA-4193-A76C-7721FB40A3A7}" destId="{534616F7-1D0F-4147-884F-486164F30621}" srcOrd="0" destOrd="0" presId="urn:microsoft.com/office/officeart/2005/8/layout/orgChart1"/>
    <dgm:cxn modelId="{435F6F8A-FE42-4C33-8FAE-2C8EE2EEA4F9}" type="presParOf" srcId="{534616F7-1D0F-4147-884F-486164F30621}" destId="{590F3A23-B0EE-45F6-917B-4A07973EB993}" srcOrd="0" destOrd="0" presId="urn:microsoft.com/office/officeart/2005/8/layout/orgChart1"/>
    <dgm:cxn modelId="{B02CD06E-E3BF-4D88-B0B0-9619C6EF475A}" type="presParOf" srcId="{534616F7-1D0F-4147-884F-486164F30621}" destId="{E0E3DA91-6A90-45A8-AFE6-2333740940CF}" srcOrd="1" destOrd="0" presId="urn:microsoft.com/office/officeart/2005/8/layout/orgChart1"/>
    <dgm:cxn modelId="{D4F4E342-81C5-426B-A407-2969298C590D}" type="presParOf" srcId="{CF13152B-9AEA-4193-A76C-7721FB40A3A7}" destId="{5DDC6321-EBE3-4531-8AA1-DB8BDF590633}" srcOrd="1" destOrd="0" presId="urn:microsoft.com/office/officeart/2005/8/layout/orgChart1"/>
    <dgm:cxn modelId="{858E5855-083C-4645-800E-D4EB2597ADE7}" type="presParOf" srcId="{CF13152B-9AEA-4193-A76C-7721FB40A3A7}" destId="{E29660BB-4A88-4789-8EB7-EC8D85C4F545}" srcOrd="2" destOrd="0" presId="urn:microsoft.com/office/officeart/2005/8/layout/orgChart1"/>
    <dgm:cxn modelId="{0D90C82A-F679-4B0B-81AE-64922612C263}" type="presParOf" srcId="{52583AC9-5ECB-476B-86CE-D50276FB742D}" destId="{D28D0BEC-0161-4473-A711-E180CAB556AF}" srcOrd="2" destOrd="0" presId="urn:microsoft.com/office/officeart/2005/8/layout/orgChart1"/>
    <dgm:cxn modelId="{74A8BDF3-89B0-4654-854F-59E32416F5BD}" type="presParOf" srcId="{F2A23FD5-B878-4FA6-B954-6B4520A1EEEB}" destId="{5F4BCA75-C4E7-4C8C-98A5-BBC8C6A5AF41}" srcOrd="4" destOrd="0" presId="urn:microsoft.com/office/officeart/2005/8/layout/orgChart1"/>
    <dgm:cxn modelId="{63E92A79-2164-414A-BAA2-73FF65BC324A}" type="presParOf" srcId="{F2A23FD5-B878-4FA6-B954-6B4520A1EEEB}" destId="{495D1369-EA2F-47C0-909C-E1C0D877B172}" srcOrd="5" destOrd="0" presId="urn:microsoft.com/office/officeart/2005/8/layout/orgChart1"/>
    <dgm:cxn modelId="{73AA8F44-4955-415C-A7A2-948783DAD665}" type="presParOf" srcId="{495D1369-EA2F-47C0-909C-E1C0D877B172}" destId="{F229A908-58D1-4184-9751-B704EA852F09}" srcOrd="0" destOrd="0" presId="urn:microsoft.com/office/officeart/2005/8/layout/orgChart1"/>
    <dgm:cxn modelId="{2D0B2C0B-C8CB-4CBE-B42F-B5B498839082}" type="presParOf" srcId="{F229A908-58D1-4184-9751-B704EA852F09}" destId="{0B22CDE7-FD03-460A-BC25-41BDDAAA44B2}" srcOrd="0" destOrd="0" presId="urn:microsoft.com/office/officeart/2005/8/layout/orgChart1"/>
    <dgm:cxn modelId="{69D9C42D-8E71-456F-BE44-DFCD32883733}" type="presParOf" srcId="{F229A908-58D1-4184-9751-B704EA852F09}" destId="{5D796932-93A2-4CC3-B688-E85B8D7DE00B}" srcOrd="1" destOrd="0" presId="urn:microsoft.com/office/officeart/2005/8/layout/orgChart1"/>
    <dgm:cxn modelId="{F1E8A0A3-AA83-432A-B920-6ADF27390BBF}" type="presParOf" srcId="{495D1369-EA2F-47C0-909C-E1C0D877B172}" destId="{1BFB4EA6-0B18-4E32-9105-551F1EECA34E}" srcOrd="1" destOrd="0" presId="urn:microsoft.com/office/officeart/2005/8/layout/orgChart1"/>
    <dgm:cxn modelId="{0AC4F6C3-4D24-4B02-B941-12E50191007F}" type="presParOf" srcId="{495D1369-EA2F-47C0-909C-E1C0D877B172}" destId="{CC9C035C-6DD1-4CB0-AFAE-AD6F79BF9DEC}" srcOrd="2" destOrd="0" presId="urn:microsoft.com/office/officeart/2005/8/layout/orgChart1"/>
    <dgm:cxn modelId="{4DCB6AD6-AD37-4AF7-9CB3-26A1686A0F42}" type="presParOf" srcId="{F2A23FD5-B878-4FA6-B954-6B4520A1EEEB}" destId="{5C46B10C-631D-47F4-9D6B-4834A9A4C39D}" srcOrd="6" destOrd="0" presId="urn:microsoft.com/office/officeart/2005/8/layout/orgChart1"/>
    <dgm:cxn modelId="{403DF6A2-3D59-4842-A0F5-C70104FC6C60}" type="presParOf" srcId="{F2A23FD5-B878-4FA6-B954-6B4520A1EEEB}" destId="{7E986922-04AA-4838-AA7D-99D4292FA501}" srcOrd="7" destOrd="0" presId="urn:microsoft.com/office/officeart/2005/8/layout/orgChart1"/>
    <dgm:cxn modelId="{AD42E62B-DA71-4AFF-829F-1F52B67548D2}" type="presParOf" srcId="{7E986922-04AA-4838-AA7D-99D4292FA501}" destId="{B26A9EAD-24DC-4587-B5D7-83CFBD6BC6BE}" srcOrd="0" destOrd="0" presId="urn:microsoft.com/office/officeart/2005/8/layout/orgChart1"/>
    <dgm:cxn modelId="{217B605A-7200-4017-8F1D-E264F08C1793}" type="presParOf" srcId="{B26A9EAD-24DC-4587-B5D7-83CFBD6BC6BE}" destId="{DDCDB7C6-FC85-45AA-BB2E-7932ECD1C888}" srcOrd="0" destOrd="0" presId="urn:microsoft.com/office/officeart/2005/8/layout/orgChart1"/>
    <dgm:cxn modelId="{DD56710C-0BAA-4271-A6D2-A72173A50C1D}" type="presParOf" srcId="{B26A9EAD-24DC-4587-B5D7-83CFBD6BC6BE}" destId="{2F25A03E-B22D-44D4-A041-7BB36B7DE571}" srcOrd="1" destOrd="0" presId="urn:microsoft.com/office/officeart/2005/8/layout/orgChart1"/>
    <dgm:cxn modelId="{FCD08D84-FF2C-4A04-856D-994C0577993F}" type="presParOf" srcId="{7E986922-04AA-4838-AA7D-99D4292FA501}" destId="{5150F2B4-A4C6-481A-894A-E23420C7E18D}" srcOrd="1" destOrd="0" presId="urn:microsoft.com/office/officeart/2005/8/layout/orgChart1"/>
    <dgm:cxn modelId="{AE4F0AC3-1F47-41F7-806A-9BBD09A1E4EF}" type="presParOf" srcId="{7E986922-04AA-4838-AA7D-99D4292FA501}" destId="{A1E28EDA-E594-46D2-A10A-51AB4BC13962}" srcOrd="2" destOrd="0" presId="urn:microsoft.com/office/officeart/2005/8/layout/orgChart1"/>
    <dgm:cxn modelId="{88B285E5-E648-4559-A543-455E8A6239BA}" type="presParOf" srcId="{F2A23FD5-B878-4FA6-B954-6B4520A1EEEB}" destId="{F28FA1C7-C053-4BFB-9BE3-8563C52954AD}" srcOrd="8" destOrd="0" presId="urn:microsoft.com/office/officeart/2005/8/layout/orgChart1"/>
    <dgm:cxn modelId="{06B5B668-CBEB-4464-A4B4-4DAD62C6D385}" type="presParOf" srcId="{F2A23FD5-B878-4FA6-B954-6B4520A1EEEB}" destId="{CF367131-D644-47F0-8EA8-638FC66AD5CC}" srcOrd="9" destOrd="0" presId="urn:microsoft.com/office/officeart/2005/8/layout/orgChart1"/>
    <dgm:cxn modelId="{0B0DB45C-70FC-4E2F-BA06-5DDA68C621DF}" type="presParOf" srcId="{CF367131-D644-47F0-8EA8-638FC66AD5CC}" destId="{53F8BC73-3779-493E-B4AA-980E493E9FC9}" srcOrd="0" destOrd="0" presId="urn:microsoft.com/office/officeart/2005/8/layout/orgChart1"/>
    <dgm:cxn modelId="{48F961E3-30D2-4DC2-890B-21B7D84814AE}" type="presParOf" srcId="{53F8BC73-3779-493E-B4AA-980E493E9FC9}" destId="{E7D89506-4F1F-4BEC-8C00-D7E1FC0E620B}" srcOrd="0" destOrd="0" presId="urn:microsoft.com/office/officeart/2005/8/layout/orgChart1"/>
    <dgm:cxn modelId="{BDD068C7-D2F1-46A1-B9D2-67AFBB2255A3}" type="presParOf" srcId="{53F8BC73-3779-493E-B4AA-980E493E9FC9}" destId="{E593C7E2-493C-4008-A17A-6CD68888A9A1}" srcOrd="1" destOrd="0" presId="urn:microsoft.com/office/officeart/2005/8/layout/orgChart1"/>
    <dgm:cxn modelId="{82DB9CAC-9EF6-4F02-A645-0103AAA2AA25}" type="presParOf" srcId="{CF367131-D644-47F0-8EA8-638FC66AD5CC}" destId="{185836BA-5800-46C9-B68B-9C310F756F86}" srcOrd="1" destOrd="0" presId="urn:microsoft.com/office/officeart/2005/8/layout/orgChart1"/>
    <dgm:cxn modelId="{749048E4-ED0A-42AF-AD62-A700A8C3AD9E}" type="presParOf" srcId="{CF367131-D644-47F0-8EA8-638FC66AD5CC}" destId="{B4C809E6-48A7-429E-A21A-252930A55F22}" srcOrd="2" destOrd="0" presId="urn:microsoft.com/office/officeart/2005/8/layout/orgChart1"/>
    <dgm:cxn modelId="{B497358A-C85A-4ABC-8CAF-8C831B7E53DF}" type="presParOf" srcId="{F2A23FD5-B878-4FA6-B954-6B4520A1EEEB}" destId="{1AA9149E-6697-4583-AC85-3FF0CF1D6247}" srcOrd="10" destOrd="0" presId="urn:microsoft.com/office/officeart/2005/8/layout/orgChart1"/>
    <dgm:cxn modelId="{4B8C9789-EC75-4440-A1BA-28A78A40ED64}" type="presParOf" srcId="{F2A23FD5-B878-4FA6-B954-6B4520A1EEEB}" destId="{1511957D-E9BC-409B-9635-5EF6710DAC8D}" srcOrd="11" destOrd="0" presId="urn:microsoft.com/office/officeart/2005/8/layout/orgChart1"/>
    <dgm:cxn modelId="{2985FE7D-BF06-4A62-8B92-9664426252C0}" type="presParOf" srcId="{1511957D-E9BC-409B-9635-5EF6710DAC8D}" destId="{7F002403-B035-4021-9DC8-9C48B815135E}" srcOrd="0" destOrd="0" presId="urn:microsoft.com/office/officeart/2005/8/layout/orgChart1"/>
    <dgm:cxn modelId="{6E536815-7111-4C64-9980-AED3CB72D374}" type="presParOf" srcId="{7F002403-B035-4021-9DC8-9C48B815135E}" destId="{A2837198-578C-44F8-A85F-D76575A9A575}" srcOrd="0" destOrd="0" presId="urn:microsoft.com/office/officeart/2005/8/layout/orgChart1"/>
    <dgm:cxn modelId="{5DD7E930-140F-446F-A599-CB04DE50497E}" type="presParOf" srcId="{7F002403-B035-4021-9DC8-9C48B815135E}" destId="{A2623A79-1DD1-4BA0-ACB7-C659F5565886}" srcOrd="1" destOrd="0" presId="urn:microsoft.com/office/officeart/2005/8/layout/orgChart1"/>
    <dgm:cxn modelId="{AEF62072-38A4-454A-A761-821AADFB98DE}" type="presParOf" srcId="{1511957D-E9BC-409B-9635-5EF6710DAC8D}" destId="{F313DC20-340D-4103-9263-7EF0CEDB8378}" srcOrd="1" destOrd="0" presId="urn:microsoft.com/office/officeart/2005/8/layout/orgChart1"/>
    <dgm:cxn modelId="{37CDD92D-4775-4CFE-AD78-6BE8889D6275}" type="presParOf" srcId="{1511957D-E9BC-409B-9635-5EF6710DAC8D}" destId="{60189EFF-CB69-4B4C-9F06-CC449DA15174}" srcOrd="2" destOrd="0" presId="urn:microsoft.com/office/officeart/2005/8/layout/orgChart1"/>
    <dgm:cxn modelId="{136916F9-F837-410F-A569-F6A8FC3D49E6}" type="presParOf" srcId="{541FBB7E-1500-4E42-AECD-1F7F322E3668}" destId="{58BB016A-B4D4-422F-AB51-32023720597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4469F-9EF0-4D08-9D95-1A5E419D1C9B}" type="doc">
      <dgm:prSet loTypeId="urn:microsoft.com/office/officeart/2005/8/layout/process2" loCatId="process" qsTypeId="urn:microsoft.com/office/officeart/2005/8/quickstyle/simple1" qsCatId="simple" csTypeId="urn:microsoft.com/office/officeart/2005/8/colors/accent1_2" csCatId="accent1" phldr="1"/>
      <dgm:spPr/>
    </dgm:pt>
    <dgm:pt modelId="{5DA973D6-73F8-4BF8-8F91-1D1B07621CDF}">
      <dgm:prSet phldrT="[Metin]"/>
      <dgm:spPr/>
      <dgm:t>
        <a:bodyPr/>
        <a:lstStyle/>
        <a:p>
          <a:pPr>
            <a:buFont typeface="+mj-lt"/>
            <a:buAutoNum type="arabicPeriod"/>
          </a:pPr>
          <a:r>
            <a:rPr lang="tr-TR" dirty="0"/>
            <a:t>VERİ TOPLANMASI</a:t>
          </a:r>
        </a:p>
      </dgm:t>
    </dgm:pt>
    <dgm:pt modelId="{94518F9D-BE8D-479E-A010-7CBB775382DC}" type="parTrans" cxnId="{1262FACB-75A4-43EB-A3EB-EAF8D001A085}">
      <dgm:prSet/>
      <dgm:spPr/>
      <dgm:t>
        <a:bodyPr/>
        <a:lstStyle/>
        <a:p>
          <a:endParaRPr lang="tr-TR"/>
        </a:p>
      </dgm:t>
    </dgm:pt>
    <dgm:pt modelId="{9AAD1B20-D4F5-4DF0-A155-65E05A60CF42}" type="sibTrans" cxnId="{1262FACB-75A4-43EB-A3EB-EAF8D001A085}">
      <dgm:prSet/>
      <dgm:spPr/>
      <dgm:t>
        <a:bodyPr/>
        <a:lstStyle/>
        <a:p>
          <a:endParaRPr lang="tr-TR"/>
        </a:p>
      </dgm:t>
    </dgm:pt>
    <dgm:pt modelId="{332197C9-6595-42BD-9D38-28F9B8E124BA}">
      <dgm:prSet phldrT="[Metin]"/>
      <dgm:spPr/>
      <dgm:t>
        <a:bodyPr/>
        <a:lstStyle/>
        <a:p>
          <a:pPr>
            <a:buFont typeface="+mj-lt"/>
            <a:buAutoNum type="arabicPeriod"/>
          </a:pPr>
          <a:r>
            <a:rPr lang="tr-TR" dirty="0"/>
            <a:t>VERİLERİN ANALİZİ</a:t>
          </a:r>
        </a:p>
      </dgm:t>
    </dgm:pt>
    <dgm:pt modelId="{4129F8CA-6871-4E7C-AACD-04CC7DE5ECF0}" type="parTrans" cxnId="{FD01A3DC-65F7-4059-940D-2D92F7AA26D3}">
      <dgm:prSet/>
      <dgm:spPr/>
      <dgm:t>
        <a:bodyPr/>
        <a:lstStyle/>
        <a:p>
          <a:endParaRPr lang="tr-TR"/>
        </a:p>
      </dgm:t>
    </dgm:pt>
    <dgm:pt modelId="{023DFA7F-4ACD-4262-B17E-75023BAFAD3C}" type="sibTrans" cxnId="{FD01A3DC-65F7-4059-940D-2D92F7AA26D3}">
      <dgm:prSet/>
      <dgm:spPr/>
      <dgm:t>
        <a:bodyPr/>
        <a:lstStyle/>
        <a:p>
          <a:endParaRPr lang="tr-TR"/>
        </a:p>
      </dgm:t>
    </dgm:pt>
    <dgm:pt modelId="{8CAA2785-E332-4C97-A9BF-C5185231EFAD}">
      <dgm:prSet phldrT="[Metin]"/>
      <dgm:spPr/>
      <dgm:t>
        <a:bodyPr/>
        <a:lstStyle/>
        <a:p>
          <a:pPr>
            <a:buFont typeface="+mj-lt"/>
            <a:buAutoNum type="arabicPeriod"/>
          </a:pPr>
          <a:r>
            <a:rPr lang="tr-TR" dirty="0"/>
            <a:t>VERİLERİN YORUMLANMASI</a:t>
          </a:r>
        </a:p>
      </dgm:t>
    </dgm:pt>
    <dgm:pt modelId="{DA7B9D27-5A45-4813-943E-8AAD38058C6F}" type="parTrans" cxnId="{0D66AD86-D473-44E9-9759-E82A84E11847}">
      <dgm:prSet/>
      <dgm:spPr/>
      <dgm:t>
        <a:bodyPr/>
        <a:lstStyle/>
        <a:p>
          <a:endParaRPr lang="tr-TR"/>
        </a:p>
      </dgm:t>
    </dgm:pt>
    <dgm:pt modelId="{6033B9E2-8A5A-4A14-91A5-848515FB9451}" type="sibTrans" cxnId="{0D66AD86-D473-44E9-9759-E82A84E11847}">
      <dgm:prSet/>
      <dgm:spPr/>
      <dgm:t>
        <a:bodyPr/>
        <a:lstStyle/>
        <a:p>
          <a:endParaRPr lang="tr-TR"/>
        </a:p>
      </dgm:t>
    </dgm:pt>
    <dgm:pt modelId="{B02798F9-8D08-454A-8562-7B9465274077}">
      <dgm:prSet phldrT="[Metin]"/>
      <dgm:spPr/>
      <dgm:t>
        <a:bodyPr/>
        <a:lstStyle/>
        <a:p>
          <a:pPr>
            <a:buFont typeface="+mj-lt"/>
            <a:buAutoNum type="arabicPeriod"/>
          </a:pPr>
          <a:r>
            <a:rPr lang="tr-TR" dirty="0"/>
            <a:t>VERİLERİN İLGİLİ BİRİMLERE DAĞITILMASI</a:t>
          </a:r>
        </a:p>
      </dgm:t>
    </dgm:pt>
    <dgm:pt modelId="{BCC9D18D-F4D9-4F90-91A0-C519E2F65673}" type="parTrans" cxnId="{97AD9003-EF93-4289-AFEB-12AF3E006C6F}">
      <dgm:prSet/>
      <dgm:spPr/>
      <dgm:t>
        <a:bodyPr/>
        <a:lstStyle/>
        <a:p>
          <a:endParaRPr lang="tr-TR"/>
        </a:p>
      </dgm:t>
    </dgm:pt>
    <dgm:pt modelId="{1E94E87E-0D4C-451B-BE44-EB1B20F37155}" type="sibTrans" cxnId="{97AD9003-EF93-4289-AFEB-12AF3E006C6F}">
      <dgm:prSet/>
      <dgm:spPr/>
      <dgm:t>
        <a:bodyPr/>
        <a:lstStyle/>
        <a:p>
          <a:endParaRPr lang="tr-TR"/>
        </a:p>
      </dgm:t>
    </dgm:pt>
    <dgm:pt modelId="{F7535B68-91A9-4953-9745-C04249EB548C}" type="pres">
      <dgm:prSet presAssocID="{5AE4469F-9EF0-4D08-9D95-1A5E419D1C9B}" presName="linearFlow" presStyleCnt="0">
        <dgm:presLayoutVars>
          <dgm:resizeHandles val="exact"/>
        </dgm:presLayoutVars>
      </dgm:prSet>
      <dgm:spPr/>
    </dgm:pt>
    <dgm:pt modelId="{A35D64A7-743F-4534-9AC8-69A2F65E3B7D}" type="pres">
      <dgm:prSet presAssocID="{5DA973D6-73F8-4BF8-8F91-1D1B07621CDF}" presName="node" presStyleLbl="node1" presStyleIdx="0" presStyleCnt="4" custLinFactNeighborY="-9480">
        <dgm:presLayoutVars>
          <dgm:bulletEnabled val="1"/>
        </dgm:presLayoutVars>
      </dgm:prSet>
      <dgm:spPr/>
      <dgm:t>
        <a:bodyPr/>
        <a:lstStyle/>
        <a:p>
          <a:endParaRPr lang="tr-TR"/>
        </a:p>
      </dgm:t>
    </dgm:pt>
    <dgm:pt modelId="{CD64A015-4348-431B-A959-6FDAD757285A}" type="pres">
      <dgm:prSet presAssocID="{9AAD1B20-D4F5-4DF0-A155-65E05A60CF42}" presName="sibTrans" presStyleLbl="sibTrans2D1" presStyleIdx="0" presStyleCnt="3"/>
      <dgm:spPr/>
      <dgm:t>
        <a:bodyPr/>
        <a:lstStyle/>
        <a:p>
          <a:endParaRPr lang="tr-TR"/>
        </a:p>
      </dgm:t>
    </dgm:pt>
    <dgm:pt modelId="{CBCFBBEA-A931-473F-B8E4-AF7302E4B373}" type="pres">
      <dgm:prSet presAssocID="{9AAD1B20-D4F5-4DF0-A155-65E05A60CF42}" presName="connectorText" presStyleLbl="sibTrans2D1" presStyleIdx="0" presStyleCnt="3"/>
      <dgm:spPr/>
      <dgm:t>
        <a:bodyPr/>
        <a:lstStyle/>
        <a:p>
          <a:endParaRPr lang="tr-TR"/>
        </a:p>
      </dgm:t>
    </dgm:pt>
    <dgm:pt modelId="{756DCF76-5CB4-45C8-BAA6-BF3AFEDD33D1}" type="pres">
      <dgm:prSet presAssocID="{332197C9-6595-42BD-9D38-28F9B8E124BA}" presName="node" presStyleLbl="node1" presStyleIdx="1" presStyleCnt="4">
        <dgm:presLayoutVars>
          <dgm:bulletEnabled val="1"/>
        </dgm:presLayoutVars>
      </dgm:prSet>
      <dgm:spPr/>
      <dgm:t>
        <a:bodyPr/>
        <a:lstStyle/>
        <a:p>
          <a:endParaRPr lang="tr-TR"/>
        </a:p>
      </dgm:t>
    </dgm:pt>
    <dgm:pt modelId="{14C708F7-2F3E-44C6-9879-C6E0E708637B}" type="pres">
      <dgm:prSet presAssocID="{023DFA7F-4ACD-4262-B17E-75023BAFAD3C}" presName="sibTrans" presStyleLbl="sibTrans2D1" presStyleIdx="1" presStyleCnt="3"/>
      <dgm:spPr/>
      <dgm:t>
        <a:bodyPr/>
        <a:lstStyle/>
        <a:p>
          <a:endParaRPr lang="tr-TR"/>
        </a:p>
      </dgm:t>
    </dgm:pt>
    <dgm:pt modelId="{76B60E90-E1BD-4143-843A-F1B2F8708720}" type="pres">
      <dgm:prSet presAssocID="{023DFA7F-4ACD-4262-B17E-75023BAFAD3C}" presName="connectorText" presStyleLbl="sibTrans2D1" presStyleIdx="1" presStyleCnt="3"/>
      <dgm:spPr/>
      <dgm:t>
        <a:bodyPr/>
        <a:lstStyle/>
        <a:p>
          <a:endParaRPr lang="tr-TR"/>
        </a:p>
      </dgm:t>
    </dgm:pt>
    <dgm:pt modelId="{C55F68C4-8163-499C-902E-977A73C0FCDC}" type="pres">
      <dgm:prSet presAssocID="{8CAA2785-E332-4C97-A9BF-C5185231EFAD}" presName="node" presStyleLbl="node1" presStyleIdx="2" presStyleCnt="4">
        <dgm:presLayoutVars>
          <dgm:bulletEnabled val="1"/>
        </dgm:presLayoutVars>
      </dgm:prSet>
      <dgm:spPr/>
      <dgm:t>
        <a:bodyPr/>
        <a:lstStyle/>
        <a:p>
          <a:endParaRPr lang="tr-TR"/>
        </a:p>
      </dgm:t>
    </dgm:pt>
    <dgm:pt modelId="{F235C7DE-8AED-4EED-8C67-FA41A03AA573}" type="pres">
      <dgm:prSet presAssocID="{6033B9E2-8A5A-4A14-91A5-848515FB9451}" presName="sibTrans" presStyleLbl="sibTrans2D1" presStyleIdx="2" presStyleCnt="3"/>
      <dgm:spPr/>
      <dgm:t>
        <a:bodyPr/>
        <a:lstStyle/>
        <a:p>
          <a:endParaRPr lang="tr-TR"/>
        </a:p>
      </dgm:t>
    </dgm:pt>
    <dgm:pt modelId="{49A84BD8-22B6-449E-AECC-708DAE4A02A3}" type="pres">
      <dgm:prSet presAssocID="{6033B9E2-8A5A-4A14-91A5-848515FB9451}" presName="connectorText" presStyleLbl="sibTrans2D1" presStyleIdx="2" presStyleCnt="3"/>
      <dgm:spPr/>
      <dgm:t>
        <a:bodyPr/>
        <a:lstStyle/>
        <a:p>
          <a:endParaRPr lang="tr-TR"/>
        </a:p>
      </dgm:t>
    </dgm:pt>
    <dgm:pt modelId="{C5068DF4-9D51-4F5C-BBFB-D6EF14918DB1}" type="pres">
      <dgm:prSet presAssocID="{B02798F9-8D08-454A-8562-7B9465274077}" presName="node" presStyleLbl="node1" presStyleIdx="3" presStyleCnt="4">
        <dgm:presLayoutVars>
          <dgm:bulletEnabled val="1"/>
        </dgm:presLayoutVars>
      </dgm:prSet>
      <dgm:spPr/>
      <dgm:t>
        <a:bodyPr/>
        <a:lstStyle/>
        <a:p>
          <a:endParaRPr lang="tr-TR"/>
        </a:p>
      </dgm:t>
    </dgm:pt>
  </dgm:ptLst>
  <dgm:cxnLst>
    <dgm:cxn modelId="{504C404B-6E4D-4A0A-B1A6-5D338FAAAC67}" type="presOf" srcId="{6033B9E2-8A5A-4A14-91A5-848515FB9451}" destId="{49A84BD8-22B6-449E-AECC-708DAE4A02A3}" srcOrd="1" destOrd="0" presId="urn:microsoft.com/office/officeart/2005/8/layout/process2"/>
    <dgm:cxn modelId="{4F0C984E-0904-4BE7-98A3-F9EE1CE6320F}" type="presOf" srcId="{B02798F9-8D08-454A-8562-7B9465274077}" destId="{C5068DF4-9D51-4F5C-BBFB-D6EF14918DB1}" srcOrd="0" destOrd="0" presId="urn:microsoft.com/office/officeart/2005/8/layout/process2"/>
    <dgm:cxn modelId="{97AD9003-EF93-4289-AFEB-12AF3E006C6F}" srcId="{5AE4469F-9EF0-4D08-9D95-1A5E419D1C9B}" destId="{B02798F9-8D08-454A-8562-7B9465274077}" srcOrd="3" destOrd="0" parTransId="{BCC9D18D-F4D9-4F90-91A0-C519E2F65673}" sibTransId="{1E94E87E-0D4C-451B-BE44-EB1B20F37155}"/>
    <dgm:cxn modelId="{F87AC0A8-589E-4E80-9803-DD6C719D628B}" type="presOf" srcId="{332197C9-6595-42BD-9D38-28F9B8E124BA}" destId="{756DCF76-5CB4-45C8-BAA6-BF3AFEDD33D1}" srcOrd="0" destOrd="0" presId="urn:microsoft.com/office/officeart/2005/8/layout/process2"/>
    <dgm:cxn modelId="{FD01A3DC-65F7-4059-940D-2D92F7AA26D3}" srcId="{5AE4469F-9EF0-4D08-9D95-1A5E419D1C9B}" destId="{332197C9-6595-42BD-9D38-28F9B8E124BA}" srcOrd="1" destOrd="0" parTransId="{4129F8CA-6871-4E7C-AACD-04CC7DE5ECF0}" sibTransId="{023DFA7F-4ACD-4262-B17E-75023BAFAD3C}"/>
    <dgm:cxn modelId="{0D66AD86-D473-44E9-9759-E82A84E11847}" srcId="{5AE4469F-9EF0-4D08-9D95-1A5E419D1C9B}" destId="{8CAA2785-E332-4C97-A9BF-C5185231EFAD}" srcOrd="2" destOrd="0" parTransId="{DA7B9D27-5A45-4813-943E-8AAD38058C6F}" sibTransId="{6033B9E2-8A5A-4A14-91A5-848515FB9451}"/>
    <dgm:cxn modelId="{CF90489E-D908-4EED-9EFB-1FBF6FB5453B}" type="presOf" srcId="{9AAD1B20-D4F5-4DF0-A155-65E05A60CF42}" destId="{CBCFBBEA-A931-473F-B8E4-AF7302E4B373}" srcOrd="1" destOrd="0" presId="urn:microsoft.com/office/officeart/2005/8/layout/process2"/>
    <dgm:cxn modelId="{81ACCFD0-C810-4C71-B869-F9ADE9404AB2}" type="presOf" srcId="{5DA973D6-73F8-4BF8-8F91-1D1B07621CDF}" destId="{A35D64A7-743F-4534-9AC8-69A2F65E3B7D}" srcOrd="0" destOrd="0" presId="urn:microsoft.com/office/officeart/2005/8/layout/process2"/>
    <dgm:cxn modelId="{EAA90E92-822F-4612-9C46-161BD9068428}" type="presOf" srcId="{023DFA7F-4ACD-4262-B17E-75023BAFAD3C}" destId="{76B60E90-E1BD-4143-843A-F1B2F8708720}" srcOrd="1" destOrd="0" presId="urn:microsoft.com/office/officeart/2005/8/layout/process2"/>
    <dgm:cxn modelId="{D3EB369D-F8D5-44E5-8501-C583FBADE9AB}" type="presOf" srcId="{023DFA7F-4ACD-4262-B17E-75023BAFAD3C}" destId="{14C708F7-2F3E-44C6-9879-C6E0E708637B}" srcOrd="0" destOrd="0" presId="urn:microsoft.com/office/officeart/2005/8/layout/process2"/>
    <dgm:cxn modelId="{03E2A80A-EFFA-45D5-8FD4-604F49276FB3}" type="presOf" srcId="{9AAD1B20-D4F5-4DF0-A155-65E05A60CF42}" destId="{CD64A015-4348-431B-A959-6FDAD757285A}" srcOrd="0" destOrd="0" presId="urn:microsoft.com/office/officeart/2005/8/layout/process2"/>
    <dgm:cxn modelId="{E2CC345C-39DD-403C-831E-ACA0E368031D}" type="presOf" srcId="{6033B9E2-8A5A-4A14-91A5-848515FB9451}" destId="{F235C7DE-8AED-4EED-8C67-FA41A03AA573}" srcOrd="0" destOrd="0" presId="urn:microsoft.com/office/officeart/2005/8/layout/process2"/>
    <dgm:cxn modelId="{DC47B450-0F29-44E3-B9B2-00913609FB82}" type="presOf" srcId="{8CAA2785-E332-4C97-A9BF-C5185231EFAD}" destId="{C55F68C4-8163-499C-902E-977A73C0FCDC}" srcOrd="0" destOrd="0" presId="urn:microsoft.com/office/officeart/2005/8/layout/process2"/>
    <dgm:cxn modelId="{3B662462-47C1-43BD-85FB-3BCC6A1646E8}" type="presOf" srcId="{5AE4469F-9EF0-4D08-9D95-1A5E419D1C9B}" destId="{F7535B68-91A9-4953-9745-C04249EB548C}" srcOrd="0" destOrd="0" presId="urn:microsoft.com/office/officeart/2005/8/layout/process2"/>
    <dgm:cxn modelId="{1262FACB-75A4-43EB-A3EB-EAF8D001A085}" srcId="{5AE4469F-9EF0-4D08-9D95-1A5E419D1C9B}" destId="{5DA973D6-73F8-4BF8-8F91-1D1B07621CDF}" srcOrd="0" destOrd="0" parTransId="{94518F9D-BE8D-479E-A010-7CBB775382DC}" sibTransId="{9AAD1B20-D4F5-4DF0-A155-65E05A60CF42}"/>
    <dgm:cxn modelId="{5339DB43-B7EA-4D87-B06C-AF1E4177E265}" type="presParOf" srcId="{F7535B68-91A9-4953-9745-C04249EB548C}" destId="{A35D64A7-743F-4534-9AC8-69A2F65E3B7D}" srcOrd="0" destOrd="0" presId="urn:microsoft.com/office/officeart/2005/8/layout/process2"/>
    <dgm:cxn modelId="{AF1D276D-E52B-493A-BB88-E449465DEFFB}" type="presParOf" srcId="{F7535B68-91A9-4953-9745-C04249EB548C}" destId="{CD64A015-4348-431B-A959-6FDAD757285A}" srcOrd="1" destOrd="0" presId="urn:microsoft.com/office/officeart/2005/8/layout/process2"/>
    <dgm:cxn modelId="{0CADF7DF-FDD7-495B-B7F7-9732DAC68FA0}" type="presParOf" srcId="{CD64A015-4348-431B-A959-6FDAD757285A}" destId="{CBCFBBEA-A931-473F-B8E4-AF7302E4B373}" srcOrd="0" destOrd="0" presId="urn:microsoft.com/office/officeart/2005/8/layout/process2"/>
    <dgm:cxn modelId="{AAD72147-204D-443A-BE78-54C3CF5BA4C5}" type="presParOf" srcId="{F7535B68-91A9-4953-9745-C04249EB548C}" destId="{756DCF76-5CB4-45C8-BAA6-BF3AFEDD33D1}" srcOrd="2" destOrd="0" presId="urn:microsoft.com/office/officeart/2005/8/layout/process2"/>
    <dgm:cxn modelId="{0EEC9660-C2B3-4F0A-8B2D-D0C1D1BD053B}" type="presParOf" srcId="{F7535B68-91A9-4953-9745-C04249EB548C}" destId="{14C708F7-2F3E-44C6-9879-C6E0E708637B}" srcOrd="3" destOrd="0" presId="urn:microsoft.com/office/officeart/2005/8/layout/process2"/>
    <dgm:cxn modelId="{FD036F4D-B694-41D0-A84D-0731A0A4CCC8}" type="presParOf" srcId="{14C708F7-2F3E-44C6-9879-C6E0E708637B}" destId="{76B60E90-E1BD-4143-843A-F1B2F8708720}" srcOrd="0" destOrd="0" presId="urn:microsoft.com/office/officeart/2005/8/layout/process2"/>
    <dgm:cxn modelId="{12139351-EB2A-4468-8D65-40D89640279A}" type="presParOf" srcId="{F7535B68-91A9-4953-9745-C04249EB548C}" destId="{C55F68C4-8163-499C-902E-977A73C0FCDC}" srcOrd="4" destOrd="0" presId="urn:microsoft.com/office/officeart/2005/8/layout/process2"/>
    <dgm:cxn modelId="{68FF08CF-DC5A-45FA-AC44-D1EF19A9A346}" type="presParOf" srcId="{F7535B68-91A9-4953-9745-C04249EB548C}" destId="{F235C7DE-8AED-4EED-8C67-FA41A03AA573}" srcOrd="5" destOrd="0" presId="urn:microsoft.com/office/officeart/2005/8/layout/process2"/>
    <dgm:cxn modelId="{F4F327BC-34AF-45F3-AE32-FB3C8D711DB1}" type="presParOf" srcId="{F235C7DE-8AED-4EED-8C67-FA41A03AA573}" destId="{49A84BD8-22B6-449E-AECC-708DAE4A02A3}" srcOrd="0" destOrd="0" presId="urn:microsoft.com/office/officeart/2005/8/layout/process2"/>
    <dgm:cxn modelId="{E0093A10-B8FA-4AE5-9300-02CB07E4D58C}" type="presParOf" srcId="{F7535B68-91A9-4953-9745-C04249EB548C}" destId="{C5068DF4-9D51-4F5C-BBFB-D6EF14918DB1}"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B8A0F-6CDE-4807-AFBA-E4ECE39ADA10}" type="doc">
      <dgm:prSet loTypeId="urn:microsoft.com/office/officeart/2005/8/layout/hierarchy5" loCatId="hierarchy" qsTypeId="urn:microsoft.com/office/officeart/2005/8/quickstyle/simple5" qsCatId="simple" csTypeId="urn:microsoft.com/office/officeart/2005/8/colors/accent3_1" csCatId="accent3" phldr="1"/>
      <dgm:spPr/>
      <dgm:t>
        <a:bodyPr/>
        <a:lstStyle/>
        <a:p>
          <a:endParaRPr lang="tr-TR"/>
        </a:p>
      </dgm:t>
    </dgm:pt>
    <dgm:pt modelId="{C27A83C8-40D7-40BA-91A6-5D760576CB9A}">
      <dgm:prSet phldrT="[Metin]"/>
      <dgm:spPr>
        <a:solidFill>
          <a:schemeClr val="accent2">
            <a:lumMod val="20000"/>
            <a:lumOff val="80000"/>
          </a:schemeClr>
        </a:solidFill>
      </dgm:spPr>
      <dgm:t>
        <a:bodyPr/>
        <a:lstStyle/>
        <a:p>
          <a:r>
            <a:rPr lang="tr-TR" dirty="0">
              <a:latin typeface="+mj-lt"/>
            </a:rPr>
            <a:t>BULAŞMA YOLUNA GÖRE HASTALIKLARIN KONTROLÜ</a:t>
          </a:r>
          <a:endParaRPr lang="tr-TR" dirty="0"/>
        </a:p>
      </dgm:t>
    </dgm:pt>
    <dgm:pt modelId="{5EE35DB9-0252-4BE0-AE2A-4199ACAD2358}" type="parTrans" cxnId="{972DEA9B-F32A-4477-B9A8-C204C8A54A9D}">
      <dgm:prSet/>
      <dgm:spPr/>
      <dgm:t>
        <a:bodyPr/>
        <a:lstStyle/>
        <a:p>
          <a:endParaRPr lang="tr-TR"/>
        </a:p>
      </dgm:t>
    </dgm:pt>
    <dgm:pt modelId="{EB70C556-B521-42C8-905C-349819B962F4}" type="sibTrans" cxnId="{972DEA9B-F32A-4477-B9A8-C204C8A54A9D}">
      <dgm:prSet/>
      <dgm:spPr/>
      <dgm:t>
        <a:bodyPr/>
        <a:lstStyle/>
        <a:p>
          <a:endParaRPr lang="tr-TR"/>
        </a:p>
      </dgm:t>
    </dgm:pt>
    <dgm:pt modelId="{E0199DC3-C711-4BFC-AA2A-C8D7A94254DD}">
      <dgm:prSet phldrT="[Metin]"/>
      <dgm:spPr>
        <a:solidFill>
          <a:schemeClr val="accent2">
            <a:lumMod val="20000"/>
            <a:lumOff val="80000"/>
          </a:schemeClr>
        </a:solidFill>
      </dgm:spPr>
      <dgm:t>
        <a:bodyPr/>
        <a:lstStyle/>
        <a:p>
          <a:r>
            <a:rPr lang="tr-TR" dirty="0"/>
            <a:t>Hava Yolu ile Bulaşan Hastalıkların Kontrolü</a:t>
          </a:r>
        </a:p>
      </dgm:t>
    </dgm:pt>
    <dgm:pt modelId="{C1650F1E-E543-42A3-AF6D-359CD640C8A5}" type="parTrans" cxnId="{5A8EB0E3-2A38-493C-84EC-1A36973E0488}">
      <dgm:prSet/>
      <dgm:spPr/>
      <dgm:t>
        <a:bodyPr/>
        <a:lstStyle/>
        <a:p>
          <a:endParaRPr lang="tr-TR"/>
        </a:p>
      </dgm:t>
    </dgm:pt>
    <dgm:pt modelId="{1D7132F1-F355-445C-8F7B-34599909169E}" type="sibTrans" cxnId="{5A8EB0E3-2A38-493C-84EC-1A36973E0488}">
      <dgm:prSet/>
      <dgm:spPr/>
      <dgm:t>
        <a:bodyPr/>
        <a:lstStyle/>
        <a:p>
          <a:endParaRPr lang="tr-TR"/>
        </a:p>
      </dgm:t>
    </dgm:pt>
    <dgm:pt modelId="{A5BD9275-1C38-4AF1-826E-0D1F4D94B6E1}">
      <dgm:prSet phldrT="[Metin]"/>
      <dgm:spPr>
        <a:solidFill>
          <a:schemeClr val="accent2">
            <a:lumMod val="20000"/>
            <a:lumOff val="80000"/>
          </a:schemeClr>
        </a:solidFill>
      </dgm:spPr>
      <dgm:t>
        <a:bodyPr/>
        <a:lstStyle/>
        <a:p>
          <a:r>
            <a:rPr lang="tr-TR" dirty="0"/>
            <a:t>Su ve Besinler ile Bulaşan Hastalıkların Kontrolü</a:t>
          </a:r>
        </a:p>
      </dgm:t>
    </dgm:pt>
    <dgm:pt modelId="{0EA2D2F3-C6B9-490E-A8DD-6959C2053DA7}" type="parTrans" cxnId="{B1E064AA-99C5-4976-BA27-3B951893B2B2}">
      <dgm:prSet/>
      <dgm:spPr/>
      <dgm:t>
        <a:bodyPr/>
        <a:lstStyle/>
        <a:p>
          <a:endParaRPr lang="tr-TR"/>
        </a:p>
      </dgm:t>
    </dgm:pt>
    <dgm:pt modelId="{FD0FBF22-301B-49FF-A524-CB9638A9F83F}" type="sibTrans" cxnId="{B1E064AA-99C5-4976-BA27-3B951893B2B2}">
      <dgm:prSet/>
      <dgm:spPr/>
      <dgm:t>
        <a:bodyPr/>
        <a:lstStyle/>
        <a:p>
          <a:endParaRPr lang="tr-TR"/>
        </a:p>
      </dgm:t>
    </dgm:pt>
    <dgm:pt modelId="{CB68A46A-FF58-4DB4-9771-54845075BD78}">
      <dgm:prSet phldrT="[Metin]"/>
      <dgm:spPr>
        <a:solidFill>
          <a:schemeClr val="accent2">
            <a:lumMod val="20000"/>
            <a:lumOff val="80000"/>
          </a:schemeClr>
        </a:solidFill>
      </dgm:spPr>
      <dgm:t>
        <a:bodyPr/>
        <a:lstStyle/>
        <a:p>
          <a:r>
            <a:rPr lang="tr-TR" dirty="0"/>
            <a:t>Cinsel Yolla Bulaşan Hastalıkların Kontrolü</a:t>
          </a:r>
        </a:p>
      </dgm:t>
    </dgm:pt>
    <dgm:pt modelId="{1252F27B-E842-47E4-AE97-04E40FC3546B}" type="parTrans" cxnId="{39661D53-B3CA-46D9-89AE-9E5556748E11}">
      <dgm:prSet/>
      <dgm:spPr/>
      <dgm:t>
        <a:bodyPr/>
        <a:lstStyle/>
        <a:p>
          <a:endParaRPr lang="tr-TR"/>
        </a:p>
      </dgm:t>
    </dgm:pt>
    <dgm:pt modelId="{7D993334-F1B0-4FFC-B5C9-D73E9E4C04C7}" type="sibTrans" cxnId="{39661D53-B3CA-46D9-89AE-9E5556748E11}">
      <dgm:prSet/>
      <dgm:spPr/>
      <dgm:t>
        <a:bodyPr/>
        <a:lstStyle/>
        <a:p>
          <a:endParaRPr lang="tr-TR"/>
        </a:p>
      </dgm:t>
    </dgm:pt>
    <dgm:pt modelId="{F3F354E7-EAEF-4958-B6FA-3530A6319579}">
      <dgm:prSet phldrT="[Metin]"/>
      <dgm:spPr>
        <a:solidFill>
          <a:schemeClr val="accent2">
            <a:lumMod val="20000"/>
            <a:lumOff val="80000"/>
          </a:schemeClr>
        </a:solidFill>
      </dgm:spPr>
      <dgm:t>
        <a:bodyPr/>
        <a:lstStyle/>
        <a:p>
          <a:r>
            <a:rPr lang="tr-TR" dirty="0"/>
            <a:t>Vektörlerle Bulaşan Hastalıkların Kontrolü</a:t>
          </a:r>
        </a:p>
      </dgm:t>
    </dgm:pt>
    <dgm:pt modelId="{B778266B-6698-4EF7-8A42-385DE9A77C3D}" type="parTrans" cxnId="{C42D96BA-52DA-428E-A66C-1432008D24F3}">
      <dgm:prSet/>
      <dgm:spPr/>
      <dgm:t>
        <a:bodyPr/>
        <a:lstStyle/>
        <a:p>
          <a:endParaRPr lang="tr-TR"/>
        </a:p>
      </dgm:t>
    </dgm:pt>
    <dgm:pt modelId="{32EFB159-582C-4AD7-8606-C73F520386A9}" type="sibTrans" cxnId="{C42D96BA-52DA-428E-A66C-1432008D24F3}">
      <dgm:prSet/>
      <dgm:spPr/>
      <dgm:t>
        <a:bodyPr/>
        <a:lstStyle/>
        <a:p>
          <a:endParaRPr lang="tr-TR"/>
        </a:p>
      </dgm:t>
    </dgm:pt>
    <dgm:pt modelId="{88F28F15-069D-4B53-BF3D-C433259F9D41}">
      <dgm:prSet phldrT="[Metin]"/>
      <dgm:spPr>
        <a:solidFill>
          <a:schemeClr val="accent2">
            <a:lumMod val="20000"/>
            <a:lumOff val="80000"/>
          </a:schemeClr>
        </a:solidFill>
      </dgm:spPr>
      <dgm:t>
        <a:bodyPr/>
        <a:lstStyle/>
        <a:p>
          <a:r>
            <a:rPr lang="tr-TR" dirty="0"/>
            <a:t>Sağlık Hizmeti İlişkili Enfeksiyonların Kontrolü</a:t>
          </a:r>
        </a:p>
      </dgm:t>
    </dgm:pt>
    <dgm:pt modelId="{A435746F-4816-40BF-BC96-025DA925F86A}" type="parTrans" cxnId="{6F0F0F9B-C7FE-4528-A48B-D62D3F1D9A08}">
      <dgm:prSet/>
      <dgm:spPr/>
      <dgm:t>
        <a:bodyPr/>
        <a:lstStyle/>
        <a:p>
          <a:endParaRPr lang="tr-TR"/>
        </a:p>
      </dgm:t>
    </dgm:pt>
    <dgm:pt modelId="{9582D24B-83C5-47AC-B568-EB6F65FED8E5}" type="sibTrans" cxnId="{6F0F0F9B-C7FE-4528-A48B-D62D3F1D9A08}">
      <dgm:prSet/>
      <dgm:spPr/>
      <dgm:t>
        <a:bodyPr/>
        <a:lstStyle/>
        <a:p>
          <a:endParaRPr lang="tr-TR"/>
        </a:p>
      </dgm:t>
    </dgm:pt>
    <dgm:pt modelId="{67DE5E8A-CA1C-4400-BA9B-B439C316F0EE}" type="pres">
      <dgm:prSet presAssocID="{EB0B8A0F-6CDE-4807-AFBA-E4ECE39ADA10}" presName="mainComposite" presStyleCnt="0">
        <dgm:presLayoutVars>
          <dgm:chPref val="1"/>
          <dgm:dir/>
          <dgm:animOne val="branch"/>
          <dgm:animLvl val="lvl"/>
          <dgm:resizeHandles val="exact"/>
        </dgm:presLayoutVars>
      </dgm:prSet>
      <dgm:spPr/>
      <dgm:t>
        <a:bodyPr/>
        <a:lstStyle/>
        <a:p>
          <a:endParaRPr lang="tr-TR"/>
        </a:p>
      </dgm:t>
    </dgm:pt>
    <dgm:pt modelId="{5D0E7007-A523-4A38-86FC-8458B4676687}" type="pres">
      <dgm:prSet presAssocID="{EB0B8A0F-6CDE-4807-AFBA-E4ECE39ADA10}" presName="hierFlow" presStyleCnt="0"/>
      <dgm:spPr/>
    </dgm:pt>
    <dgm:pt modelId="{231105F0-C684-4FFF-BA2A-5644153A7C63}" type="pres">
      <dgm:prSet presAssocID="{EB0B8A0F-6CDE-4807-AFBA-E4ECE39ADA10}" presName="hierChild1" presStyleCnt="0">
        <dgm:presLayoutVars>
          <dgm:chPref val="1"/>
          <dgm:animOne val="branch"/>
          <dgm:animLvl val="lvl"/>
        </dgm:presLayoutVars>
      </dgm:prSet>
      <dgm:spPr/>
    </dgm:pt>
    <dgm:pt modelId="{66D38AA2-791E-42D8-B7E4-39A4DE743AEC}" type="pres">
      <dgm:prSet presAssocID="{C27A83C8-40D7-40BA-91A6-5D760576CB9A}" presName="Name17" presStyleCnt="0"/>
      <dgm:spPr/>
    </dgm:pt>
    <dgm:pt modelId="{53A68748-A9BA-4EE9-9AFE-4B2AE29699B8}" type="pres">
      <dgm:prSet presAssocID="{C27A83C8-40D7-40BA-91A6-5D760576CB9A}" presName="level1Shape" presStyleLbl="node0" presStyleIdx="0" presStyleCnt="1" custScaleX="188206" custScaleY="190679" custLinFactNeighborX="-46833" custLinFactNeighborY="-2858">
        <dgm:presLayoutVars>
          <dgm:chPref val="3"/>
        </dgm:presLayoutVars>
      </dgm:prSet>
      <dgm:spPr/>
      <dgm:t>
        <a:bodyPr/>
        <a:lstStyle/>
        <a:p>
          <a:endParaRPr lang="tr-TR"/>
        </a:p>
      </dgm:t>
    </dgm:pt>
    <dgm:pt modelId="{EEA992BE-F2AC-4EDA-805A-F0DD2D385A68}" type="pres">
      <dgm:prSet presAssocID="{C27A83C8-40D7-40BA-91A6-5D760576CB9A}" presName="hierChild2" presStyleCnt="0"/>
      <dgm:spPr/>
    </dgm:pt>
    <dgm:pt modelId="{FB7E1156-4CF3-46CC-9F79-374CC526C5B3}" type="pres">
      <dgm:prSet presAssocID="{C1650F1E-E543-42A3-AF6D-359CD640C8A5}" presName="Name25" presStyleLbl="parChTrans1D2" presStyleIdx="0" presStyleCnt="5"/>
      <dgm:spPr/>
      <dgm:t>
        <a:bodyPr/>
        <a:lstStyle/>
        <a:p>
          <a:endParaRPr lang="tr-TR"/>
        </a:p>
      </dgm:t>
    </dgm:pt>
    <dgm:pt modelId="{B4D5A64B-8F74-4750-89FA-7BFC82556811}" type="pres">
      <dgm:prSet presAssocID="{C1650F1E-E543-42A3-AF6D-359CD640C8A5}" presName="connTx" presStyleLbl="parChTrans1D2" presStyleIdx="0" presStyleCnt="5"/>
      <dgm:spPr/>
      <dgm:t>
        <a:bodyPr/>
        <a:lstStyle/>
        <a:p>
          <a:endParaRPr lang="tr-TR"/>
        </a:p>
      </dgm:t>
    </dgm:pt>
    <dgm:pt modelId="{C5663640-DABB-4818-BC37-14EA57DCD029}" type="pres">
      <dgm:prSet presAssocID="{E0199DC3-C711-4BFC-AA2A-C8D7A94254DD}" presName="Name30" presStyleCnt="0"/>
      <dgm:spPr/>
    </dgm:pt>
    <dgm:pt modelId="{31027303-C1BA-4B61-B3D1-93F7F64892EB}" type="pres">
      <dgm:prSet presAssocID="{E0199DC3-C711-4BFC-AA2A-C8D7A94254DD}" presName="level2Shape" presStyleLbl="node2" presStyleIdx="0" presStyleCnt="5"/>
      <dgm:spPr/>
      <dgm:t>
        <a:bodyPr/>
        <a:lstStyle/>
        <a:p>
          <a:endParaRPr lang="tr-TR"/>
        </a:p>
      </dgm:t>
    </dgm:pt>
    <dgm:pt modelId="{B4D74E29-D2FF-492F-BBAD-31535A1CDDC7}" type="pres">
      <dgm:prSet presAssocID="{E0199DC3-C711-4BFC-AA2A-C8D7A94254DD}" presName="hierChild3" presStyleCnt="0"/>
      <dgm:spPr/>
    </dgm:pt>
    <dgm:pt modelId="{DDD3418F-60A1-4A90-9C40-53405556EEA4}" type="pres">
      <dgm:prSet presAssocID="{0EA2D2F3-C6B9-490E-A8DD-6959C2053DA7}" presName="Name25" presStyleLbl="parChTrans1D2" presStyleIdx="1" presStyleCnt="5"/>
      <dgm:spPr/>
      <dgm:t>
        <a:bodyPr/>
        <a:lstStyle/>
        <a:p>
          <a:endParaRPr lang="tr-TR"/>
        </a:p>
      </dgm:t>
    </dgm:pt>
    <dgm:pt modelId="{7A75F51D-042C-4A8B-8C98-B653549EBD63}" type="pres">
      <dgm:prSet presAssocID="{0EA2D2F3-C6B9-490E-A8DD-6959C2053DA7}" presName="connTx" presStyleLbl="parChTrans1D2" presStyleIdx="1" presStyleCnt="5"/>
      <dgm:spPr/>
      <dgm:t>
        <a:bodyPr/>
        <a:lstStyle/>
        <a:p>
          <a:endParaRPr lang="tr-TR"/>
        </a:p>
      </dgm:t>
    </dgm:pt>
    <dgm:pt modelId="{1C1316D9-13EB-4156-BBF3-489471D11655}" type="pres">
      <dgm:prSet presAssocID="{A5BD9275-1C38-4AF1-826E-0D1F4D94B6E1}" presName="Name30" presStyleCnt="0"/>
      <dgm:spPr/>
    </dgm:pt>
    <dgm:pt modelId="{3B9938CA-52F6-4E58-BF75-72A0489A448D}" type="pres">
      <dgm:prSet presAssocID="{A5BD9275-1C38-4AF1-826E-0D1F4D94B6E1}" presName="level2Shape" presStyleLbl="node2" presStyleIdx="1" presStyleCnt="5"/>
      <dgm:spPr/>
      <dgm:t>
        <a:bodyPr/>
        <a:lstStyle/>
        <a:p>
          <a:endParaRPr lang="tr-TR"/>
        </a:p>
      </dgm:t>
    </dgm:pt>
    <dgm:pt modelId="{8AF91705-3A2D-415F-9ADF-F5C32C816AED}" type="pres">
      <dgm:prSet presAssocID="{A5BD9275-1C38-4AF1-826E-0D1F4D94B6E1}" presName="hierChild3" presStyleCnt="0"/>
      <dgm:spPr/>
    </dgm:pt>
    <dgm:pt modelId="{5683E1AE-D656-4B01-9307-5DFE0E7DC5C1}" type="pres">
      <dgm:prSet presAssocID="{1252F27B-E842-47E4-AE97-04E40FC3546B}" presName="Name25" presStyleLbl="parChTrans1D2" presStyleIdx="2" presStyleCnt="5"/>
      <dgm:spPr/>
      <dgm:t>
        <a:bodyPr/>
        <a:lstStyle/>
        <a:p>
          <a:endParaRPr lang="tr-TR"/>
        </a:p>
      </dgm:t>
    </dgm:pt>
    <dgm:pt modelId="{5233CF1E-277C-4010-B356-3A232C739A43}" type="pres">
      <dgm:prSet presAssocID="{1252F27B-E842-47E4-AE97-04E40FC3546B}" presName="connTx" presStyleLbl="parChTrans1D2" presStyleIdx="2" presStyleCnt="5"/>
      <dgm:spPr/>
      <dgm:t>
        <a:bodyPr/>
        <a:lstStyle/>
        <a:p>
          <a:endParaRPr lang="tr-TR"/>
        </a:p>
      </dgm:t>
    </dgm:pt>
    <dgm:pt modelId="{C1E02097-FF0D-4C92-9AA6-5EA693D42340}" type="pres">
      <dgm:prSet presAssocID="{CB68A46A-FF58-4DB4-9771-54845075BD78}" presName="Name30" presStyleCnt="0"/>
      <dgm:spPr/>
    </dgm:pt>
    <dgm:pt modelId="{9E1B5D4E-8DE3-43A0-ABC3-8A766E156658}" type="pres">
      <dgm:prSet presAssocID="{CB68A46A-FF58-4DB4-9771-54845075BD78}" presName="level2Shape" presStyleLbl="node2" presStyleIdx="2" presStyleCnt="5"/>
      <dgm:spPr/>
      <dgm:t>
        <a:bodyPr/>
        <a:lstStyle/>
        <a:p>
          <a:endParaRPr lang="tr-TR"/>
        </a:p>
      </dgm:t>
    </dgm:pt>
    <dgm:pt modelId="{E259635C-FFA4-40E1-814B-351AA88679D0}" type="pres">
      <dgm:prSet presAssocID="{CB68A46A-FF58-4DB4-9771-54845075BD78}" presName="hierChild3" presStyleCnt="0"/>
      <dgm:spPr/>
    </dgm:pt>
    <dgm:pt modelId="{9D6BC44A-A163-4B94-A7CF-9D808C4D0AEA}" type="pres">
      <dgm:prSet presAssocID="{B778266B-6698-4EF7-8A42-385DE9A77C3D}" presName="Name25" presStyleLbl="parChTrans1D2" presStyleIdx="3" presStyleCnt="5"/>
      <dgm:spPr/>
      <dgm:t>
        <a:bodyPr/>
        <a:lstStyle/>
        <a:p>
          <a:endParaRPr lang="tr-TR"/>
        </a:p>
      </dgm:t>
    </dgm:pt>
    <dgm:pt modelId="{A45D6DB6-9787-4657-96FC-602C84D2630C}" type="pres">
      <dgm:prSet presAssocID="{B778266B-6698-4EF7-8A42-385DE9A77C3D}" presName="connTx" presStyleLbl="parChTrans1D2" presStyleIdx="3" presStyleCnt="5"/>
      <dgm:spPr/>
      <dgm:t>
        <a:bodyPr/>
        <a:lstStyle/>
        <a:p>
          <a:endParaRPr lang="tr-TR"/>
        </a:p>
      </dgm:t>
    </dgm:pt>
    <dgm:pt modelId="{AAEC4599-54C4-4BD9-A8D3-D3A4B9B6D2D4}" type="pres">
      <dgm:prSet presAssocID="{F3F354E7-EAEF-4958-B6FA-3530A6319579}" presName="Name30" presStyleCnt="0"/>
      <dgm:spPr/>
    </dgm:pt>
    <dgm:pt modelId="{F335EF9A-66BC-453C-98EC-D4E6E7BCFB0F}" type="pres">
      <dgm:prSet presAssocID="{F3F354E7-EAEF-4958-B6FA-3530A6319579}" presName="level2Shape" presStyleLbl="node2" presStyleIdx="3" presStyleCnt="5"/>
      <dgm:spPr/>
      <dgm:t>
        <a:bodyPr/>
        <a:lstStyle/>
        <a:p>
          <a:endParaRPr lang="tr-TR"/>
        </a:p>
      </dgm:t>
    </dgm:pt>
    <dgm:pt modelId="{03C0B9CE-A7A6-4F2D-97FD-6AC3B650967C}" type="pres">
      <dgm:prSet presAssocID="{F3F354E7-EAEF-4958-B6FA-3530A6319579}" presName="hierChild3" presStyleCnt="0"/>
      <dgm:spPr/>
    </dgm:pt>
    <dgm:pt modelId="{34172C29-72F3-4AA4-B317-0C46CD000C72}" type="pres">
      <dgm:prSet presAssocID="{A435746F-4816-40BF-BC96-025DA925F86A}" presName="Name25" presStyleLbl="parChTrans1D2" presStyleIdx="4" presStyleCnt="5"/>
      <dgm:spPr/>
      <dgm:t>
        <a:bodyPr/>
        <a:lstStyle/>
        <a:p>
          <a:endParaRPr lang="tr-TR"/>
        </a:p>
      </dgm:t>
    </dgm:pt>
    <dgm:pt modelId="{938711F3-CC4B-4EFB-A7BD-7D63F84F4054}" type="pres">
      <dgm:prSet presAssocID="{A435746F-4816-40BF-BC96-025DA925F86A}" presName="connTx" presStyleLbl="parChTrans1D2" presStyleIdx="4" presStyleCnt="5"/>
      <dgm:spPr/>
      <dgm:t>
        <a:bodyPr/>
        <a:lstStyle/>
        <a:p>
          <a:endParaRPr lang="tr-TR"/>
        </a:p>
      </dgm:t>
    </dgm:pt>
    <dgm:pt modelId="{448D9F96-CA9B-48B1-9748-5C775616E42C}" type="pres">
      <dgm:prSet presAssocID="{88F28F15-069D-4B53-BF3D-C433259F9D41}" presName="Name30" presStyleCnt="0"/>
      <dgm:spPr/>
    </dgm:pt>
    <dgm:pt modelId="{3C6C1A46-E730-4027-9FA6-0F495420BEB1}" type="pres">
      <dgm:prSet presAssocID="{88F28F15-069D-4B53-BF3D-C433259F9D41}" presName="level2Shape" presStyleLbl="node2" presStyleIdx="4" presStyleCnt="5"/>
      <dgm:spPr/>
      <dgm:t>
        <a:bodyPr/>
        <a:lstStyle/>
        <a:p>
          <a:endParaRPr lang="tr-TR"/>
        </a:p>
      </dgm:t>
    </dgm:pt>
    <dgm:pt modelId="{63B9E9F1-099B-407B-A44F-2B7973CF194E}" type="pres">
      <dgm:prSet presAssocID="{88F28F15-069D-4B53-BF3D-C433259F9D41}" presName="hierChild3" presStyleCnt="0"/>
      <dgm:spPr/>
    </dgm:pt>
    <dgm:pt modelId="{AE68385F-D2F9-471B-9288-70DA482C240A}" type="pres">
      <dgm:prSet presAssocID="{EB0B8A0F-6CDE-4807-AFBA-E4ECE39ADA10}" presName="bgShapesFlow" presStyleCnt="0"/>
      <dgm:spPr/>
    </dgm:pt>
  </dgm:ptLst>
  <dgm:cxnLst>
    <dgm:cxn modelId="{B4B76250-EE2A-4FA1-806E-1EB29CC5C883}" type="presOf" srcId="{C27A83C8-40D7-40BA-91A6-5D760576CB9A}" destId="{53A68748-A9BA-4EE9-9AFE-4B2AE29699B8}" srcOrd="0" destOrd="0" presId="urn:microsoft.com/office/officeart/2005/8/layout/hierarchy5"/>
    <dgm:cxn modelId="{05117035-40F5-45BC-912E-9D949A96305C}" type="presOf" srcId="{B778266B-6698-4EF7-8A42-385DE9A77C3D}" destId="{A45D6DB6-9787-4657-96FC-602C84D2630C}" srcOrd="1" destOrd="0" presId="urn:microsoft.com/office/officeart/2005/8/layout/hierarchy5"/>
    <dgm:cxn modelId="{3B23B6F2-C204-4269-B57F-9F348BB5EE89}" type="presOf" srcId="{EB0B8A0F-6CDE-4807-AFBA-E4ECE39ADA10}" destId="{67DE5E8A-CA1C-4400-BA9B-B439C316F0EE}" srcOrd="0" destOrd="0" presId="urn:microsoft.com/office/officeart/2005/8/layout/hierarchy5"/>
    <dgm:cxn modelId="{A44807FD-4115-4AD3-AF99-CB8CA09AA1E8}" type="presOf" srcId="{C1650F1E-E543-42A3-AF6D-359CD640C8A5}" destId="{FB7E1156-4CF3-46CC-9F79-374CC526C5B3}" srcOrd="0" destOrd="0" presId="urn:microsoft.com/office/officeart/2005/8/layout/hierarchy5"/>
    <dgm:cxn modelId="{20BE3453-CCF4-48DD-BE2E-8279875971C8}" type="presOf" srcId="{E0199DC3-C711-4BFC-AA2A-C8D7A94254DD}" destId="{31027303-C1BA-4B61-B3D1-93F7F64892EB}" srcOrd="0" destOrd="0" presId="urn:microsoft.com/office/officeart/2005/8/layout/hierarchy5"/>
    <dgm:cxn modelId="{B7F7E007-4A7C-4A02-A616-5879039C214C}" type="presOf" srcId="{C1650F1E-E543-42A3-AF6D-359CD640C8A5}" destId="{B4D5A64B-8F74-4750-89FA-7BFC82556811}" srcOrd="1" destOrd="0" presId="urn:microsoft.com/office/officeart/2005/8/layout/hierarchy5"/>
    <dgm:cxn modelId="{6F0F0F9B-C7FE-4528-A48B-D62D3F1D9A08}" srcId="{C27A83C8-40D7-40BA-91A6-5D760576CB9A}" destId="{88F28F15-069D-4B53-BF3D-C433259F9D41}" srcOrd="4" destOrd="0" parTransId="{A435746F-4816-40BF-BC96-025DA925F86A}" sibTransId="{9582D24B-83C5-47AC-B568-EB6F65FED8E5}"/>
    <dgm:cxn modelId="{D6440CBF-F8F1-4C85-9E0B-50647D203A0D}" type="presOf" srcId="{B778266B-6698-4EF7-8A42-385DE9A77C3D}" destId="{9D6BC44A-A163-4B94-A7CF-9D808C4D0AEA}" srcOrd="0" destOrd="0" presId="urn:microsoft.com/office/officeart/2005/8/layout/hierarchy5"/>
    <dgm:cxn modelId="{C42D96BA-52DA-428E-A66C-1432008D24F3}" srcId="{C27A83C8-40D7-40BA-91A6-5D760576CB9A}" destId="{F3F354E7-EAEF-4958-B6FA-3530A6319579}" srcOrd="3" destOrd="0" parTransId="{B778266B-6698-4EF7-8A42-385DE9A77C3D}" sibTransId="{32EFB159-582C-4AD7-8606-C73F520386A9}"/>
    <dgm:cxn modelId="{A5D0F03C-9271-47CB-BCDB-D99FFB6B567F}" type="presOf" srcId="{0EA2D2F3-C6B9-490E-A8DD-6959C2053DA7}" destId="{DDD3418F-60A1-4A90-9C40-53405556EEA4}" srcOrd="0" destOrd="0" presId="urn:microsoft.com/office/officeart/2005/8/layout/hierarchy5"/>
    <dgm:cxn modelId="{B1E064AA-99C5-4976-BA27-3B951893B2B2}" srcId="{C27A83C8-40D7-40BA-91A6-5D760576CB9A}" destId="{A5BD9275-1C38-4AF1-826E-0D1F4D94B6E1}" srcOrd="1" destOrd="0" parTransId="{0EA2D2F3-C6B9-490E-A8DD-6959C2053DA7}" sibTransId="{FD0FBF22-301B-49FF-A524-CB9638A9F83F}"/>
    <dgm:cxn modelId="{66CDA2F8-5855-48A9-A36A-ADE3B9EAED4D}" type="presOf" srcId="{CB68A46A-FF58-4DB4-9771-54845075BD78}" destId="{9E1B5D4E-8DE3-43A0-ABC3-8A766E156658}" srcOrd="0" destOrd="0" presId="urn:microsoft.com/office/officeart/2005/8/layout/hierarchy5"/>
    <dgm:cxn modelId="{B10B9465-2328-485F-86DE-EC9E02D8FC30}" type="presOf" srcId="{1252F27B-E842-47E4-AE97-04E40FC3546B}" destId="{5683E1AE-D656-4B01-9307-5DFE0E7DC5C1}" srcOrd="0" destOrd="0" presId="urn:microsoft.com/office/officeart/2005/8/layout/hierarchy5"/>
    <dgm:cxn modelId="{CA796CDA-7778-48F8-A61B-4A5CD796F62F}" type="presOf" srcId="{0EA2D2F3-C6B9-490E-A8DD-6959C2053DA7}" destId="{7A75F51D-042C-4A8B-8C98-B653549EBD63}" srcOrd="1" destOrd="0" presId="urn:microsoft.com/office/officeart/2005/8/layout/hierarchy5"/>
    <dgm:cxn modelId="{08D1A8A7-D660-4DCA-AB1D-53CD4EE23FD0}" type="presOf" srcId="{1252F27B-E842-47E4-AE97-04E40FC3546B}" destId="{5233CF1E-277C-4010-B356-3A232C739A43}" srcOrd="1" destOrd="0" presId="urn:microsoft.com/office/officeart/2005/8/layout/hierarchy5"/>
    <dgm:cxn modelId="{39661D53-B3CA-46D9-89AE-9E5556748E11}" srcId="{C27A83C8-40D7-40BA-91A6-5D760576CB9A}" destId="{CB68A46A-FF58-4DB4-9771-54845075BD78}" srcOrd="2" destOrd="0" parTransId="{1252F27B-E842-47E4-AE97-04E40FC3546B}" sibTransId="{7D993334-F1B0-4FFC-B5C9-D73E9E4C04C7}"/>
    <dgm:cxn modelId="{972DEA9B-F32A-4477-B9A8-C204C8A54A9D}" srcId="{EB0B8A0F-6CDE-4807-AFBA-E4ECE39ADA10}" destId="{C27A83C8-40D7-40BA-91A6-5D760576CB9A}" srcOrd="0" destOrd="0" parTransId="{5EE35DB9-0252-4BE0-AE2A-4199ACAD2358}" sibTransId="{EB70C556-B521-42C8-905C-349819B962F4}"/>
    <dgm:cxn modelId="{5A8EB0E3-2A38-493C-84EC-1A36973E0488}" srcId="{C27A83C8-40D7-40BA-91A6-5D760576CB9A}" destId="{E0199DC3-C711-4BFC-AA2A-C8D7A94254DD}" srcOrd="0" destOrd="0" parTransId="{C1650F1E-E543-42A3-AF6D-359CD640C8A5}" sibTransId="{1D7132F1-F355-445C-8F7B-34599909169E}"/>
    <dgm:cxn modelId="{82D0708C-D1F0-4EB9-B685-6EF6EF16F3D3}" type="presOf" srcId="{A5BD9275-1C38-4AF1-826E-0D1F4D94B6E1}" destId="{3B9938CA-52F6-4E58-BF75-72A0489A448D}" srcOrd="0" destOrd="0" presId="urn:microsoft.com/office/officeart/2005/8/layout/hierarchy5"/>
    <dgm:cxn modelId="{D82A2A99-7CA9-414E-B15E-A309A88E10B4}" type="presOf" srcId="{F3F354E7-EAEF-4958-B6FA-3530A6319579}" destId="{F335EF9A-66BC-453C-98EC-D4E6E7BCFB0F}" srcOrd="0" destOrd="0" presId="urn:microsoft.com/office/officeart/2005/8/layout/hierarchy5"/>
    <dgm:cxn modelId="{EC66A765-9E62-42BC-952D-22E1DC249BF4}" type="presOf" srcId="{88F28F15-069D-4B53-BF3D-C433259F9D41}" destId="{3C6C1A46-E730-4027-9FA6-0F495420BEB1}" srcOrd="0" destOrd="0" presId="urn:microsoft.com/office/officeart/2005/8/layout/hierarchy5"/>
    <dgm:cxn modelId="{E078EA07-603E-4CD4-9537-13962D36EF5E}" type="presOf" srcId="{A435746F-4816-40BF-BC96-025DA925F86A}" destId="{34172C29-72F3-4AA4-B317-0C46CD000C72}" srcOrd="0" destOrd="0" presId="urn:microsoft.com/office/officeart/2005/8/layout/hierarchy5"/>
    <dgm:cxn modelId="{A1D68080-813F-49DB-91AF-29ABB69E3732}" type="presOf" srcId="{A435746F-4816-40BF-BC96-025DA925F86A}" destId="{938711F3-CC4B-4EFB-A7BD-7D63F84F4054}" srcOrd="1" destOrd="0" presId="urn:microsoft.com/office/officeart/2005/8/layout/hierarchy5"/>
    <dgm:cxn modelId="{9EB66A0E-EB4A-48B2-96E2-7661A8079025}" type="presParOf" srcId="{67DE5E8A-CA1C-4400-BA9B-B439C316F0EE}" destId="{5D0E7007-A523-4A38-86FC-8458B4676687}" srcOrd="0" destOrd="0" presId="urn:microsoft.com/office/officeart/2005/8/layout/hierarchy5"/>
    <dgm:cxn modelId="{C24B400B-59D4-498A-AAB2-B4F72A9E0612}" type="presParOf" srcId="{5D0E7007-A523-4A38-86FC-8458B4676687}" destId="{231105F0-C684-4FFF-BA2A-5644153A7C63}" srcOrd="0" destOrd="0" presId="urn:microsoft.com/office/officeart/2005/8/layout/hierarchy5"/>
    <dgm:cxn modelId="{D62E3C42-61EC-41AB-9B1D-48074C7173DC}" type="presParOf" srcId="{231105F0-C684-4FFF-BA2A-5644153A7C63}" destId="{66D38AA2-791E-42D8-B7E4-39A4DE743AEC}" srcOrd="0" destOrd="0" presId="urn:microsoft.com/office/officeart/2005/8/layout/hierarchy5"/>
    <dgm:cxn modelId="{01562A95-8158-4FB5-BE94-1561AB28FECD}" type="presParOf" srcId="{66D38AA2-791E-42D8-B7E4-39A4DE743AEC}" destId="{53A68748-A9BA-4EE9-9AFE-4B2AE29699B8}" srcOrd="0" destOrd="0" presId="urn:microsoft.com/office/officeart/2005/8/layout/hierarchy5"/>
    <dgm:cxn modelId="{ACFF74BA-47E2-4EE8-AEC5-E9F8E2D2E4E7}" type="presParOf" srcId="{66D38AA2-791E-42D8-B7E4-39A4DE743AEC}" destId="{EEA992BE-F2AC-4EDA-805A-F0DD2D385A68}" srcOrd="1" destOrd="0" presId="urn:microsoft.com/office/officeart/2005/8/layout/hierarchy5"/>
    <dgm:cxn modelId="{E4E8ECB1-B367-40C7-BFB1-228122778349}" type="presParOf" srcId="{EEA992BE-F2AC-4EDA-805A-F0DD2D385A68}" destId="{FB7E1156-4CF3-46CC-9F79-374CC526C5B3}" srcOrd="0" destOrd="0" presId="urn:microsoft.com/office/officeart/2005/8/layout/hierarchy5"/>
    <dgm:cxn modelId="{2729C719-2733-4CAC-BB05-9B98B1636902}" type="presParOf" srcId="{FB7E1156-4CF3-46CC-9F79-374CC526C5B3}" destId="{B4D5A64B-8F74-4750-89FA-7BFC82556811}" srcOrd="0" destOrd="0" presId="urn:microsoft.com/office/officeart/2005/8/layout/hierarchy5"/>
    <dgm:cxn modelId="{FBA82974-83EF-4EFA-8F8A-D83DB35EA8AE}" type="presParOf" srcId="{EEA992BE-F2AC-4EDA-805A-F0DD2D385A68}" destId="{C5663640-DABB-4818-BC37-14EA57DCD029}" srcOrd="1" destOrd="0" presId="urn:microsoft.com/office/officeart/2005/8/layout/hierarchy5"/>
    <dgm:cxn modelId="{C2F0ADAA-C409-455D-8F6C-5F043E8A26A2}" type="presParOf" srcId="{C5663640-DABB-4818-BC37-14EA57DCD029}" destId="{31027303-C1BA-4B61-B3D1-93F7F64892EB}" srcOrd="0" destOrd="0" presId="urn:microsoft.com/office/officeart/2005/8/layout/hierarchy5"/>
    <dgm:cxn modelId="{F691413B-9192-4DBC-BA6C-07CDC438658A}" type="presParOf" srcId="{C5663640-DABB-4818-BC37-14EA57DCD029}" destId="{B4D74E29-D2FF-492F-BBAD-31535A1CDDC7}" srcOrd="1" destOrd="0" presId="urn:microsoft.com/office/officeart/2005/8/layout/hierarchy5"/>
    <dgm:cxn modelId="{D7FF343B-4676-4C36-9DF0-39F19FB375C6}" type="presParOf" srcId="{EEA992BE-F2AC-4EDA-805A-F0DD2D385A68}" destId="{DDD3418F-60A1-4A90-9C40-53405556EEA4}" srcOrd="2" destOrd="0" presId="urn:microsoft.com/office/officeart/2005/8/layout/hierarchy5"/>
    <dgm:cxn modelId="{6C1031FB-6A19-4596-BE8D-5E572CCD0308}" type="presParOf" srcId="{DDD3418F-60A1-4A90-9C40-53405556EEA4}" destId="{7A75F51D-042C-4A8B-8C98-B653549EBD63}" srcOrd="0" destOrd="0" presId="urn:microsoft.com/office/officeart/2005/8/layout/hierarchy5"/>
    <dgm:cxn modelId="{124769F7-E813-48D1-BCA1-18BFAD2FEA87}" type="presParOf" srcId="{EEA992BE-F2AC-4EDA-805A-F0DD2D385A68}" destId="{1C1316D9-13EB-4156-BBF3-489471D11655}" srcOrd="3" destOrd="0" presId="urn:microsoft.com/office/officeart/2005/8/layout/hierarchy5"/>
    <dgm:cxn modelId="{23E31C57-C9AA-43F4-94F0-5731122EA9A6}" type="presParOf" srcId="{1C1316D9-13EB-4156-BBF3-489471D11655}" destId="{3B9938CA-52F6-4E58-BF75-72A0489A448D}" srcOrd="0" destOrd="0" presId="urn:microsoft.com/office/officeart/2005/8/layout/hierarchy5"/>
    <dgm:cxn modelId="{D46F516D-AA25-4B60-AEF2-D7C142F84108}" type="presParOf" srcId="{1C1316D9-13EB-4156-BBF3-489471D11655}" destId="{8AF91705-3A2D-415F-9ADF-F5C32C816AED}" srcOrd="1" destOrd="0" presId="urn:microsoft.com/office/officeart/2005/8/layout/hierarchy5"/>
    <dgm:cxn modelId="{D8F0116B-131C-45D7-8D39-818A7D656FF5}" type="presParOf" srcId="{EEA992BE-F2AC-4EDA-805A-F0DD2D385A68}" destId="{5683E1AE-D656-4B01-9307-5DFE0E7DC5C1}" srcOrd="4" destOrd="0" presId="urn:microsoft.com/office/officeart/2005/8/layout/hierarchy5"/>
    <dgm:cxn modelId="{08789F10-E6BA-4498-9941-5CD4790E7885}" type="presParOf" srcId="{5683E1AE-D656-4B01-9307-5DFE0E7DC5C1}" destId="{5233CF1E-277C-4010-B356-3A232C739A43}" srcOrd="0" destOrd="0" presId="urn:microsoft.com/office/officeart/2005/8/layout/hierarchy5"/>
    <dgm:cxn modelId="{B63F9A4F-C3EC-45BC-8283-3BAF246D1759}" type="presParOf" srcId="{EEA992BE-F2AC-4EDA-805A-F0DD2D385A68}" destId="{C1E02097-FF0D-4C92-9AA6-5EA693D42340}" srcOrd="5" destOrd="0" presId="urn:microsoft.com/office/officeart/2005/8/layout/hierarchy5"/>
    <dgm:cxn modelId="{5B5F2E5C-CFB3-43EF-B6B3-BC16B097D609}" type="presParOf" srcId="{C1E02097-FF0D-4C92-9AA6-5EA693D42340}" destId="{9E1B5D4E-8DE3-43A0-ABC3-8A766E156658}" srcOrd="0" destOrd="0" presId="urn:microsoft.com/office/officeart/2005/8/layout/hierarchy5"/>
    <dgm:cxn modelId="{B78728BB-48F9-4881-9A16-7F28AEA79B44}" type="presParOf" srcId="{C1E02097-FF0D-4C92-9AA6-5EA693D42340}" destId="{E259635C-FFA4-40E1-814B-351AA88679D0}" srcOrd="1" destOrd="0" presId="urn:microsoft.com/office/officeart/2005/8/layout/hierarchy5"/>
    <dgm:cxn modelId="{0140DD1E-DABF-4569-B948-45E2817FF8AD}" type="presParOf" srcId="{EEA992BE-F2AC-4EDA-805A-F0DD2D385A68}" destId="{9D6BC44A-A163-4B94-A7CF-9D808C4D0AEA}" srcOrd="6" destOrd="0" presId="urn:microsoft.com/office/officeart/2005/8/layout/hierarchy5"/>
    <dgm:cxn modelId="{FB3D1B7F-3592-4226-8BFA-FFB29B0B8A67}" type="presParOf" srcId="{9D6BC44A-A163-4B94-A7CF-9D808C4D0AEA}" destId="{A45D6DB6-9787-4657-96FC-602C84D2630C}" srcOrd="0" destOrd="0" presId="urn:microsoft.com/office/officeart/2005/8/layout/hierarchy5"/>
    <dgm:cxn modelId="{439D6C78-59AD-42E4-98C9-384D43583C38}" type="presParOf" srcId="{EEA992BE-F2AC-4EDA-805A-F0DD2D385A68}" destId="{AAEC4599-54C4-4BD9-A8D3-D3A4B9B6D2D4}" srcOrd="7" destOrd="0" presId="urn:microsoft.com/office/officeart/2005/8/layout/hierarchy5"/>
    <dgm:cxn modelId="{0D21FBF4-782E-40ED-AB81-573C649E2F1E}" type="presParOf" srcId="{AAEC4599-54C4-4BD9-A8D3-D3A4B9B6D2D4}" destId="{F335EF9A-66BC-453C-98EC-D4E6E7BCFB0F}" srcOrd="0" destOrd="0" presId="urn:microsoft.com/office/officeart/2005/8/layout/hierarchy5"/>
    <dgm:cxn modelId="{E6B56715-D431-4B57-9CF2-79F64E74FEC9}" type="presParOf" srcId="{AAEC4599-54C4-4BD9-A8D3-D3A4B9B6D2D4}" destId="{03C0B9CE-A7A6-4F2D-97FD-6AC3B650967C}" srcOrd="1" destOrd="0" presId="urn:microsoft.com/office/officeart/2005/8/layout/hierarchy5"/>
    <dgm:cxn modelId="{1EAB8E94-BA15-46AB-82FD-C5FD54AC4180}" type="presParOf" srcId="{EEA992BE-F2AC-4EDA-805A-F0DD2D385A68}" destId="{34172C29-72F3-4AA4-B317-0C46CD000C72}" srcOrd="8" destOrd="0" presId="urn:microsoft.com/office/officeart/2005/8/layout/hierarchy5"/>
    <dgm:cxn modelId="{1F53EB5B-6553-41AD-940C-CBE2F2F7DD66}" type="presParOf" srcId="{34172C29-72F3-4AA4-B317-0C46CD000C72}" destId="{938711F3-CC4B-4EFB-A7BD-7D63F84F4054}" srcOrd="0" destOrd="0" presId="urn:microsoft.com/office/officeart/2005/8/layout/hierarchy5"/>
    <dgm:cxn modelId="{AE7B1B79-5583-40F4-8B6B-94D3821F087B}" type="presParOf" srcId="{EEA992BE-F2AC-4EDA-805A-F0DD2D385A68}" destId="{448D9F96-CA9B-48B1-9748-5C775616E42C}" srcOrd="9" destOrd="0" presId="urn:microsoft.com/office/officeart/2005/8/layout/hierarchy5"/>
    <dgm:cxn modelId="{959DDA8F-459A-483C-A156-3FC223496BB6}" type="presParOf" srcId="{448D9F96-CA9B-48B1-9748-5C775616E42C}" destId="{3C6C1A46-E730-4027-9FA6-0F495420BEB1}" srcOrd="0" destOrd="0" presId="urn:microsoft.com/office/officeart/2005/8/layout/hierarchy5"/>
    <dgm:cxn modelId="{D74C5937-5E33-48C6-AF16-275072578990}" type="presParOf" srcId="{448D9F96-CA9B-48B1-9748-5C775616E42C}" destId="{63B9E9F1-099B-407B-A44F-2B7973CF194E}" srcOrd="1" destOrd="0" presId="urn:microsoft.com/office/officeart/2005/8/layout/hierarchy5"/>
    <dgm:cxn modelId="{8BF497A6-5662-4AC2-99B2-42D7AA5AB042}" type="presParOf" srcId="{67DE5E8A-CA1C-4400-BA9B-B439C316F0EE}" destId="{AE68385F-D2F9-471B-9288-70DA482C240A}"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9149E-6697-4583-AC85-3FF0CF1D6247}">
      <dsp:nvSpPr>
        <dsp:cNvPr id="0" name=""/>
        <dsp:cNvSpPr/>
      </dsp:nvSpPr>
      <dsp:spPr>
        <a:xfrm>
          <a:off x="5663681" y="2213065"/>
          <a:ext cx="4857244" cy="337197"/>
        </a:xfrm>
        <a:custGeom>
          <a:avLst/>
          <a:gdLst/>
          <a:ahLst/>
          <a:cxnLst/>
          <a:rect l="0" t="0" r="0" b="0"/>
          <a:pathLst>
            <a:path>
              <a:moveTo>
                <a:pt x="0" y="0"/>
              </a:moveTo>
              <a:lnTo>
                <a:pt x="0" y="168598"/>
              </a:lnTo>
              <a:lnTo>
                <a:pt x="4857244" y="168598"/>
              </a:lnTo>
              <a:lnTo>
                <a:pt x="4857244" y="337197"/>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A1C7-C053-4BFB-9BE3-8563C52954AD}">
      <dsp:nvSpPr>
        <dsp:cNvPr id="0" name=""/>
        <dsp:cNvSpPr/>
      </dsp:nvSpPr>
      <dsp:spPr>
        <a:xfrm>
          <a:off x="5663681" y="2213065"/>
          <a:ext cx="2914346" cy="337197"/>
        </a:xfrm>
        <a:custGeom>
          <a:avLst/>
          <a:gdLst/>
          <a:ahLst/>
          <a:cxnLst/>
          <a:rect l="0" t="0" r="0" b="0"/>
          <a:pathLst>
            <a:path>
              <a:moveTo>
                <a:pt x="0" y="0"/>
              </a:moveTo>
              <a:lnTo>
                <a:pt x="0" y="168598"/>
              </a:lnTo>
              <a:lnTo>
                <a:pt x="2914346" y="168598"/>
              </a:lnTo>
              <a:lnTo>
                <a:pt x="2914346" y="337197"/>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6B10C-631D-47F4-9D6B-4834A9A4C39D}">
      <dsp:nvSpPr>
        <dsp:cNvPr id="0" name=""/>
        <dsp:cNvSpPr/>
      </dsp:nvSpPr>
      <dsp:spPr>
        <a:xfrm>
          <a:off x="5663681" y="2213065"/>
          <a:ext cx="971448" cy="337197"/>
        </a:xfrm>
        <a:custGeom>
          <a:avLst/>
          <a:gdLst/>
          <a:ahLst/>
          <a:cxnLst/>
          <a:rect l="0" t="0" r="0" b="0"/>
          <a:pathLst>
            <a:path>
              <a:moveTo>
                <a:pt x="0" y="0"/>
              </a:moveTo>
              <a:lnTo>
                <a:pt x="0" y="168598"/>
              </a:lnTo>
              <a:lnTo>
                <a:pt x="971448" y="168598"/>
              </a:lnTo>
              <a:lnTo>
                <a:pt x="971448" y="337197"/>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BCA75-C4E7-4C8C-98A5-BBC8C6A5AF41}">
      <dsp:nvSpPr>
        <dsp:cNvPr id="0" name=""/>
        <dsp:cNvSpPr/>
      </dsp:nvSpPr>
      <dsp:spPr>
        <a:xfrm>
          <a:off x="4692232" y="2213065"/>
          <a:ext cx="971448" cy="337197"/>
        </a:xfrm>
        <a:custGeom>
          <a:avLst/>
          <a:gdLst/>
          <a:ahLst/>
          <a:cxnLst/>
          <a:rect l="0" t="0" r="0" b="0"/>
          <a:pathLst>
            <a:path>
              <a:moveTo>
                <a:pt x="971448" y="0"/>
              </a:moveTo>
              <a:lnTo>
                <a:pt x="971448" y="168598"/>
              </a:lnTo>
              <a:lnTo>
                <a:pt x="0" y="168598"/>
              </a:lnTo>
              <a:lnTo>
                <a:pt x="0" y="337197"/>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240EB-B45A-407C-AF04-9AD72F0CCDC9}">
      <dsp:nvSpPr>
        <dsp:cNvPr id="0" name=""/>
        <dsp:cNvSpPr/>
      </dsp:nvSpPr>
      <dsp:spPr>
        <a:xfrm>
          <a:off x="2219019" y="3343783"/>
          <a:ext cx="912664" cy="1869340"/>
        </a:xfrm>
        <a:custGeom>
          <a:avLst/>
          <a:gdLst/>
          <a:ahLst/>
          <a:cxnLst/>
          <a:rect l="0" t="0" r="0" b="0"/>
          <a:pathLst>
            <a:path>
              <a:moveTo>
                <a:pt x="0" y="0"/>
              </a:moveTo>
              <a:lnTo>
                <a:pt x="0" y="1869340"/>
              </a:lnTo>
              <a:lnTo>
                <a:pt x="912664" y="186934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2895B-C520-40AA-9DFB-732076120578}">
      <dsp:nvSpPr>
        <dsp:cNvPr id="0" name=""/>
        <dsp:cNvSpPr/>
      </dsp:nvSpPr>
      <dsp:spPr>
        <a:xfrm>
          <a:off x="2219019" y="3343783"/>
          <a:ext cx="884660" cy="747951"/>
        </a:xfrm>
        <a:custGeom>
          <a:avLst/>
          <a:gdLst/>
          <a:ahLst/>
          <a:cxnLst/>
          <a:rect l="0" t="0" r="0" b="0"/>
          <a:pathLst>
            <a:path>
              <a:moveTo>
                <a:pt x="0" y="0"/>
              </a:moveTo>
              <a:lnTo>
                <a:pt x="0" y="747951"/>
              </a:lnTo>
              <a:lnTo>
                <a:pt x="884660" y="747951"/>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36E298-C0B1-403A-8B2D-848D2ED97513}">
      <dsp:nvSpPr>
        <dsp:cNvPr id="0" name=""/>
        <dsp:cNvSpPr/>
      </dsp:nvSpPr>
      <dsp:spPr>
        <a:xfrm>
          <a:off x="2861299" y="2213065"/>
          <a:ext cx="2802381" cy="327868"/>
        </a:xfrm>
        <a:custGeom>
          <a:avLst/>
          <a:gdLst/>
          <a:ahLst/>
          <a:cxnLst/>
          <a:rect l="0" t="0" r="0" b="0"/>
          <a:pathLst>
            <a:path>
              <a:moveTo>
                <a:pt x="2802381" y="0"/>
              </a:moveTo>
              <a:lnTo>
                <a:pt x="2802381" y="159269"/>
              </a:lnTo>
              <a:lnTo>
                <a:pt x="0" y="159269"/>
              </a:lnTo>
              <a:lnTo>
                <a:pt x="0" y="327868"/>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97136-72C1-4B64-ABDD-64D815F8FB53}">
      <dsp:nvSpPr>
        <dsp:cNvPr id="0" name=""/>
        <dsp:cNvSpPr/>
      </dsp:nvSpPr>
      <dsp:spPr>
        <a:xfrm>
          <a:off x="164156" y="3353112"/>
          <a:ext cx="240855" cy="1878669"/>
        </a:xfrm>
        <a:custGeom>
          <a:avLst/>
          <a:gdLst/>
          <a:ahLst/>
          <a:cxnLst/>
          <a:rect l="0" t="0" r="0" b="0"/>
          <a:pathLst>
            <a:path>
              <a:moveTo>
                <a:pt x="0" y="0"/>
              </a:moveTo>
              <a:lnTo>
                <a:pt x="0" y="1878669"/>
              </a:lnTo>
              <a:lnTo>
                <a:pt x="240855" y="1878669"/>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C9032-63AD-400D-B1DB-24B2FDA07DD0}">
      <dsp:nvSpPr>
        <dsp:cNvPr id="0" name=""/>
        <dsp:cNvSpPr/>
      </dsp:nvSpPr>
      <dsp:spPr>
        <a:xfrm>
          <a:off x="164156" y="3353112"/>
          <a:ext cx="240855" cy="738622"/>
        </a:xfrm>
        <a:custGeom>
          <a:avLst/>
          <a:gdLst/>
          <a:ahLst/>
          <a:cxnLst/>
          <a:rect l="0" t="0" r="0" b="0"/>
          <a:pathLst>
            <a:path>
              <a:moveTo>
                <a:pt x="0" y="0"/>
              </a:moveTo>
              <a:lnTo>
                <a:pt x="0" y="738622"/>
              </a:lnTo>
              <a:lnTo>
                <a:pt x="240855" y="738622"/>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4A585-7EE2-4E1B-8968-EC4CF59C442E}">
      <dsp:nvSpPr>
        <dsp:cNvPr id="0" name=""/>
        <dsp:cNvSpPr/>
      </dsp:nvSpPr>
      <dsp:spPr>
        <a:xfrm>
          <a:off x="806436" y="2213065"/>
          <a:ext cx="4857244" cy="337197"/>
        </a:xfrm>
        <a:custGeom>
          <a:avLst/>
          <a:gdLst/>
          <a:ahLst/>
          <a:cxnLst/>
          <a:rect l="0" t="0" r="0" b="0"/>
          <a:pathLst>
            <a:path>
              <a:moveTo>
                <a:pt x="4857244" y="0"/>
              </a:moveTo>
              <a:lnTo>
                <a:pt x="4857244" y="168598"/>
              </a:lnTo>
              <a:lnTo>
                <a:pt x="0" y="168598"/>
              </a:lnTo>
              <a:lnTo>
                <a:pt x="0" y="337197"/>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FE973-5693-458B-B187-10497D8423E0}">
      <dsp:nvSpPr>
        <dsp:cNvPr id="0" name=""/>
        <dsp:cNvSpPr/>
      </dsp:nvSpPr>
      <dsp:spPr>
        <a:xfrm>
          <a:off x="4153045" y="234537"/>
          <a:ext cx="3021270" cy="197852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ENFEKSİYON ETKENİNİN KONAKÇIYA GİRİŞ YOLLARI</a:t>
          </a:r>
        </a:p>
      </dsp:txBody>
      <dsp:txXfrm>
        <a:off x="4153045" y="234537"/>
        <a:ext cx="3021270" cy="1978528"/>
      </dsp:txXfrm>
    </dsp:sp>
    <dsp:sp modelId="{F189E680-F90E-49F6-B6B4-BD1E6120EC50}">
      <dsp:nvSpPr>
        <dsp:cNvPr id="0" name=""/>
        <dsp:cNvSpPr/>
      </dsp:nvSpPr>
      <dsp:spPr>
        <a:xfrm>
          <a:off x="3586" y="2550262"/>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buFont typeface="+mj-lt"/>
            <a:buAutoNum type="arabicPeriod"/>
          </a:pPr>
          <a:r>
            <a:rPr lang="tr-TR" sz="1900" kern="1200" dirty="0"/>
            <a:t>Deri </a:t>
          </a:r>
        </a:p>
      </dsp:txBody>
      <dsp:txXfrm>
        <a:off x="3586" y="2550262"/>
        <a:ext cx="1605700" cy="802850"/>
      </dsp:txXfrm>
    </dsp:sp>
    <dsp:sp modelId="{53F8C135-F8C2-4C49-8A4A-4972AED6384F}">
      <dsp:nvSpPr>
        <dsp:cNvPr id="0" name=""/>
        <dsp:cNvSpPr/>
      </dsp:nvSpPr>
      <dsp:spPr>
        <a:xfrm>
          <a:off x="405011" y="3690310"/>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buFont typeface="+mj-lt"/>
            <a:buAutoNum type="arabicPeriod"/>
          </a:pPr>
          <a:r>
            <a:rPr lang="tr-TR" sz="1900" kern="1200" dirty="0"/>
            <a:t>Sağlam Deri (</a:t>
          </a:r>
          <a:r>
            <a:rPr lang="tr-TR" sz="1900" kern="1200" dirty="0" err="1"/>
            <a:t>Leptospiroz</a:t>
          </a:r>
          <a:r>
            <a:rPr lang="tr-TR" sz="1900" kern="1200" dirty="0"/>
            <a:t>)</a:t>
          </a:r>
        </a:p>
      </dsp:txBody>
      <dsp:txXfrm>
        <a:off x="405011" y="3690310"/>
        <a:ext cx="1605700" cy="802850"/>
      </dsp:txXfrm>
    </dsp:sp>
    <dsp:sp modelId="{D06ADE13-64A0-449D-A823-870A6B03CF90}">
      <dsp:nvSpPr>
        <dsp:cNvPr id="0" name=""/>
        <dsp:cNvSpPr/>
      </dsp:nvSpPr>
      <dsp:spPr>
        <a:xfrm>
          <a:off x="405011" y="4830357"/>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buFont typeface="+mj-lt"/>
            <a:buAutoNum type="arabicPeriod"/>
          </a:pPr>
          <a:r>
            <a:rPr lang="tr-TR" sz="1900" kern="1200" dirty="0"/>
            <a:t>Yaralanmış Deri (</a:t>
          </a:r>
          <a:r>
            <a:rPr lang="tr-TR" sz="1900" kern="1200" dirty="0" err="1"/>
            <a:t>Tetanoz</a:t>
          </a:r>
          <a:r>
            <a:rPr lang="tr-TR" sz="1900" kern="1200" dirty="0"/>
            <a:t>)</a:t>
          </a:r>
        </a:p>
      </dsp:txBody>
      <dsp:txXfrm>
        <a:off x="405011" y="4830357"/>
        <a:ext cx="1605700" cy="802850"/>
      </dsp:txXfrm>
    </dsp:sp>
    <dsp:sp modelId="{546AB6D8-47E3-4A34-89D8-08AA87BAB394}">
      <dsp:nvSpPr>
        <dsp:cNvPr id="0" name=""/>
        <dsp:cNvSpPr/>
      </dsp:nvSpPr>
      <dsp:spPr>
        <a:xfrm>
          <a:off x="2058449" y="2540933"/>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Mukozalar</a:t>
          </a:r>
        </a:p>
      </dsp:txBody>
      <dsp:txXfrm>
        <a:off x="2058449" y="2540933"/>
        <a:ext cx="1605700" cy="802850"/>
      </dsp:txXfrm>
    </dsp:sp>
    <dsp:sp modelId="{053A43B2-79C3-4380-BFBB-9E43461A5A88}">
      <dsp:nvSpPr>
        <dsp:cNvPr id="0" name=""/>
        <dsp:cNvSpPr/>
      </dsp:nvSpPr>
      <dsp:spPr>
        <a:xfrm>
          <a:off x="3103680" y="3690310"/>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err="1"/>
            <a:t>Konjuktiva</a:t>
          </a:r>
          <a:r>
            <a:rPr lang="tr-TR" sz="1900" kern="1200" dirty="0"/>
            <a:t> (Adenovirüs)</a:t>
          </a:r>
        </a:p>
      </dsp:txBody>
      <dsp:txXfrm>
        <a:off x="3103680" y="3690310"/>
        <a:ext cx="1605700" cy="802850"/>
      </dsp:txXfrm>
    </dsp:sp>
    <dsp:sp modelId="{590F3A23-B0EE-45F6-917B-4A07973EB993}">
      <dsp:nvSpPr>
        <dsp:cNvPr id="0" name=""/>
        <dsp:cNvSpPr/>
      </dsp:nvSpPr>
      <dsp:spPr>
        <a:xfrm>
          <a:off x="3131683" y="4811699"/>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Vajinal (CYBH)</a:t>
          </a:r>
        </a:p>
      </dsp:txBody>
      <dsp:txXfrm>
        <a:off x="3131683" y="4811699"/>
        <a:ext cx="1605700" cy="802850"/>
      </dsp:txXfrm>
    </dsp:sp>
    <dsp:sp modelId="{0B22CDE7-FD03-460A-BC25-41BDDAAA44B2}">
      <dsp:nvSpPr>
        <dsp:cNvPr id="0" name=""/>
        <dsp:cNvSpPr/>
      </dsp:nvSpPr>
      <dsp:spPr>
        <a:xfrm>
          <a:off x="3889381" y="2550262"/>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Solunum Sistemi (</a:t>
          </a:r>
          <a:r>
            <a:rPr lang="tr-TR" sz="1900" kern="1200" dirty="0" err="1"/>
            <a:t>Pnömokok</a:t>
          </a:r>
          <a:r>
            <a:rPr lang="tr-TR" sz="1900" kern="1200" dirty="0"/>
            <a:t>)</a:t>
          </a:r>
        </a:p>
      </dsp:txBody>
      <dsp:txXfrm>
        <a:off x="3889381" y="2550262"/>
        <a:ext cx="1605700" cy="802850"/>
      </dsp:txXfrm>
    </dsp:sp>
    <dsp:sp modelId="{DDCDB7C6-FC85-45AA-BB2E-7932ECD1C888}">
      <dsp:nvSpPr>
        <dsp:cNvPr id="0" name=""/>
        <dsp:cNvSpPr/>
      </dsp:nvSpPr>
      <dsp:spPr>
        <a:xfrm>
          <a:off x="5832279" y="2550262"/>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Sindirim Sistemi (Kolera)</a:t>
          </a:r>
        </a:p>
      </dsp:txBody>
      <dsp:txXfrm>
        <a:off x="5832279" y="2550262"/>
        <a:ext cx="1605700" cy="802850"/>
      </dsp:txXfrm>
    </dsp:sp>
    <dsp:sp modelId="{E7D89506-4F1F-4BEC-8C00-D7E1FC0E620B}">
      <dsp:nvSpPr>
        <dsp:cNvPr id="0" name=""/>
        <dsp:cNvSpPr/>
      </dsp:nvSpPr>
      <dsp:spPr>
        <a:xfrm>
          <a:off x="7775177" y="2550262"/>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err="1"/>
            <a:t>Transplasental</a:t>
          </a:r>
          <a:r>
            <a:rPr lang="tr-TR" sz="1900" kern="1200" dirty="0"/>
            <a:t> (</a:t>
          </a:r>
          <a:r>
            <a:rPr lang="tr-TR" sz="1900" kern="1200" dirty="0" err="1"/>
            <a:t>Toxoplazma</a:t>
          </a:r>
          <a:r>
            <a:rPr lang="tr-TR" sz="1900" kern="1200" dirty="0"/>
            <a:t>)</a:t>
          </a:r>
        </a:p>
      </dsp:txBody>
      <dsp:txXfrm>
        <a:off x="7775177" y="2550262"/>
        <a:ext cx="1605700" cy="802850"/>
      </dsp:txXfrm>
    </dsp:sp>
    <dsp:sp modelId="{A2837198-578C-44F8-A85F-D76575A9A575}">
      <dsp:nvSpPr>
        <dsp:cNvPr id="0" name=""/>
        <dsp:cNvSpPr/>
      </dsp:nvSpPr>
      <dsp:spPr>
        <a:xfrm>
          <a:off x="9718074" y="2550262"/>
          <a:ext cx="1605700" cy="80285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Organ Nakli (CMV)</a:t>
          </a:r>
        </a:p>
      </dsp:txBody>
      <dsp:txXfrm>
        <a:off x="9718074" y="2550262"/>
        <a:ext cx="1605700" cy="802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D64A7-743F-4534-9AC8-69A2F65E3B7D}">
      <dsp:nvSpPr>
        <dsp:cNvPr id="0" name=""/>
        <dsp:cNvSpPr/>
      </dsp:nvSpPr>
      <dsp:spPr>
        <a:xfrm>
          <a:off x="2633665" y="0"/>
          <a:ext cx="2630730" cy="9207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mj-lt"/>
            <a:buAutoNum type="arabicPeriod"/>
          </a:pPr>
          <a:r>
            <a:rPr lang="tr-TR" sz="1800" kern="1200" dirty="0"/>
            <a:t>VERİ TOPLANMASI</a:t>
          </a:r>
        </a:p>
      </dsp:txBody>
      <dsp:txXfrm>
        <a:off x="2660634" y="26969"/>
        <a:ext cx="2576792" cy="866853"/>
      </dsp:txXfrm>
    </dsp:sp>
    <dsp:sp modelId="{CD64A015-4348-431B-A959-6FDAD757285A}">
      <dsp:nvSpPr>
        <dsp:cNvPr id="0" name=""/>
        <dsp:cNvSpPr/>
      </dsp:nvSpPr>
      <dsp:spPr>
        <a:xfrm rot="5400000">
          <a:off x="3775454" y="945049"/>
          <a:ext cx="347153" cy="414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3824724" y="978650"/>
        <a:ext cx="248614" cy="243007"/>
      </dsp:txXfrm>
    </dsp:sp>
    <dsp:sp modelId="{756DCF76-5CB4-45C8-BAA6-BF3AFEDD33D1}">
      <dsp:nvSpPr>
        <dsp:cNvPr id="0" name=""/>
        <dsp:cNvSpPr/>
      </dsp:nvSpPr>
      <dsp:spPr>
        <a:xfrm>
          <a:off x="2633665" y="1383662"/>
          <a:ext cx="2630730" cy="9207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mj-lt"/>
            <a:buAutoNum type="arabicPeriod"/>
          </a:pPr>
          <a:r>
            <a:rPr lang="tr-TR" sz="1800" kern="1200" dirty="0"/>
            <a:t>VERİLERİN ANALİZİ</a:t>
          </a:r>
        </a:p>
      </dsp:txBody>
      <dsp:txXfrm>
        <a:off x="2660634" y="1410631"/>
        <a:ext cx="2576792" cy="866853"/>
      </dsp:txXfrm>
    </dsp:sp>
    <dsp:sp modelId="{14C708F7-2F3E-44C6-9879-C6E0E708637B}">
      <dsp:nvSpPr>
        <dsp:cNvPr id="0" name=""/>
        <dsp:cNvSpPr/>
      </dsp:nvSpPr>
      <dsp:spPr>
        <a:xfrm rot="5400000">
          <a:off x="3776382" y="2327474"/>
          <a:ext cx="345296" cy="414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3824724" y="2362004"/>
        <a:ext cx="248614" cy="241707"/>
      </dsp:txXfrm>
    </dsp:sp>
    <dsp:sp modelId="{C55F68C4-8163-499C-902E-977A73C0FCDC}">
      <dsp:nvSpPr>
        <dsp:cNvPr id="0" name=""/>
        <dsp:cNvSpPr/>
      </dsp:nvSpPr>
      <dsp:spPr>
        <a:xfrm>
          <a:off x="2633665" y="2764850"/>
          <a:ext cx="2630730" cy="9207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mj-lt"/>
            <a:buAutoNum type="arabicPeriod"/>
          </a:pPr>
          <a:r>
            <a:rPr lang="tr-TR" sz="1800" kern="1200" dirty="0"/>
            <a:t>VERİLERİN YORUMLANMASI</a:t>
          </a:r>
        </a:p>
      </dsp:txBody>
      <dsp:txXfrm>
        <a:off x="2660634" y="2791819"/>
        <a:ext cx="2576792" cy="866853"/>
      </dsp:txXfrm>
    </dsp:sp>
    <dsp:sp modelId="{F235C7DE-8AED-4EED-8C67-FA41A03AA573}">
      <dsp:nvSpPr>
        <dsp:cNvPr id="0" name=""/>
        <dsp:cNvSpPr/>
      </dsp:nvSpPr>
      <dsp:spPr>
        <a:xfrm rot="5400000">
          <a:off x="3776382" y="3708661"/>
          <a:ext cx="345296" cy="414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3824724" y="3743191"/>
        <a:ext cx="248614" cy="241707"/>
      </dsp:txXfrm>
    </dsp:sp>
    <dsp:sp modelId="{C5068DF4-9D51-4F5C-BBFB-D6EF14918DB1}">
      <dsp:nvSpPr>
        <dsp:cNvPr id="0" name=""/>
        <dsp:cNvSpPr/>
      </dsp:nvSpPr>
      <dsp:spPr>
        <a:xfrm>
          <a:off x="2633665" y="4146038"/>
          <a:ext cx="2630730" cy="9207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mj-lt"/>
            <a:buAutoNum type="arabicPeriod"/>
          </a:pPr>
          <a:r>
            <a:rPr lang="tr-TR" sz="1800" kern="1200" dirty="0"/>
            <a:t>VERİLERİN İLGİLİ BİRİMLERE DAĞITILMASI</a:t>
          </a:r>
        </a:p>
      </dsp:txBody>
      <dsp:txXfrm>
        <a:off x="2660634" y="4173007"/>
        <a:ext cx="2576792" cy="866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68748-A9BA-4EE9-9AFE-4B2AE29699B8}">
      <dsp:nvSpPr>
        <dsp:cNvPr id="0" name=""/>
        <dsp:cNvSpPr/>
      </dsp:nvSpPr>
      <dsp:spPr>
        <a:xfrm>
          <a:off x="649001" y="2030177"/>
          <a:ext cx="4199578" cy="2127380"/>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latin typeface="+mj-lt"/>
            </a:rPr>
            <a:t>BULAŞMA YOLUNA GÖRE HASTALIKLARIN KONTROLÜ</a:t>
          </a:r>
          <a:endParaRPr lang="tr-TR" sz="1900" kern="1200" dirty="0"/>
        </a:p>
      </dsp:txBody>
      <dsp:txXfrm>
        <a:off x="711310" y="2092486"/>
        <a:ext cx="4074960" cy="2002762"/>
      </dsp:txXfrm>
    </dsp:sp>
    <dsp:sp modelId="{FB7E1156-4CF3-46CC-9F79-374CC526C5B3}">
      <dsp:nvSpPr>
        <dsp:cNvPr id="0" name=""/>
        <dsp:cNvSpPr/>
      </dsp:nvSpPr>
      <dsp:spPr>
        <a:xfrm rot="18444027">
          <a:off x="4222348" y="1810709"/>
          <a:ext cx="3190032" cy="32124"/>
        </a:xfrm>
        <a:custGeom>
          <a:avLst/>
          <a:gdLst/>
          <a:ahLst/>
          <a:cxnLst/>
          <a:rect l="0" t="0" r="0" b="0"/>
          <a:pathLst>
            <a:path>
              <a:moveTo>
                <a:pt x="0" y="16062"/>
              </a:moveTo>
              <a:lnTo>
                <a:pt x="3190032" y="1606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kern="1200"/>
        </a:p>
      </dsp:txBody>
      <dsp:txXfrm>
        <a:off x="5737613" y="1747020"/>
        <a:ext cx="159501" cy="159501"/>
      </dsp:txXfrm>
    </dsp:sp>
    <dsp:sp modelId="{31027303-C1BA-4B61-B3D1-93F7F64892EB}">
      <dsp:nvSpPr>
        <dsp:cNvPr id="0" name=""/>
        <dsp:cNvSpPr/>
      </dsp:nvSpPr>
      <dsp:spPr>
        <a:xfrm>
          <a:off x="6786148" y="1831"/>
          <a:ext cx="2231373" cy="1115686"/>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Hava Yolu ile Bulaşan Hastalıkların Kontrolü</a:t>
          </a:r>
        </a:p>
      </dsp:txBody>
      <dsp:txXfrm>
        <a:off x="6818825" y="34508"/>
        <a:ext cx="2166019" cy="1050332"/>
      </dsp:txXfrm>
    </dsp:sp>
    <dsp:sp modelId="{DDD3418F-60A1-4A90-9C40-53405556EEA4}">
      <dsp:nvSpPr>
        <dsp:cNvPr id="0" name=""/>
        <dsp:cNvSpPr/>
      </dsp:nvSpPr>
      <dsp:spPr>
        <a:xfrm rot="19628898">
          <a:off x="4664156" y="2452229"/>
          <a:ext cx="2306416" cy="32124"/>
        </a:xfrm>
        <a:custGeom>
          <a:avLst/>
          <a:gdLst/>
          <a:ahLst/>
          <a:cxnLst/>
          <a:rect l="0" t="0" r="0" b="0"/>
          <a:pathLst>
            <a:path>
              <a:moveTo>
                <a:pt x="0" y="16062"/>
              </a:moveTo>
              <a:lnTo>
                <a:pt x="2306416" y="1606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5759704" y="2410631"/>
        <a:ext cx="115320" cy="115320"/>
      </dsp:txXfrm>
    </dsp:sp>
    <dsp:sp modelId="{3B9938CA-52F6-4E58-BF75-72A0489A448D}">
      <dsp:nvSpPr>
        <dsp:cNvPr id="0" name=""/>
        <dsp:cNvSpPr/>
      </dsp:nvSpPr>
      <dsp:spPr>
        <a:xfrm>
          <a:off x="6786148" y="1284871"/>
          <a:ext cx="2231373" cy="1115686"/>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Su ve Besinler ile Bulaşan Hastalıkların Kontrolü</a:t>
          </a:r>
        </a:p>
      </dsp:txBody>
      <dsp:txXfrm>
        <a:off x="6818825" y="1317548"/>
        <a:ext cx="2166019" cy="1050332"/>
      </dsp:txXfrm>
    </dsp:sp>
    <dsp:sp modelId="{5683E1AE-D656-4B01-9307-5DFE0E7DC5C1}">
      <dsp:nvSpPr>
        <dsp:cNvPr id="0" name=""/>
        <dsp:cNvSpPr/>
      </dsp:nvSpPr>
      <dsp:spPr>
        <a:xfrm rot="56569">
          <a:off x="4848449" y="3093749"/>
          <a:ext cx="1937830" cy="32124"/>
        </a:xfrm>
        <a:custGeom>
          <a:avLst/>
          <a:gdLst/>
          <a:ahLst/>
          <a:cxnLst/>
          <a:rect l="0" t="0" r="0" b="0"/>
          <a:pathLst>
            <a:path>
              <a:moveTo>
                <a:pt x="0" y="16062"/>
              </a:moveTo>
              <a:lnTo>
                <a:pt x="1937830" y="1606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5768918" y="3061365"/>
        <a:ext cx="96891" cy="96891"/>
      </dsp:txXfrm>
    </dsp:sp>
    <dsp:sp modelId="{9E1B5D4E-8DE3-43A0-ABC3-8A766E156658}">
      <dsp:nvSpPr>
        <dsp:cNvPr id="0" name=""/>
        <dsp:cNvSpPr/>
      </dsp:nvSpPr>
      <dsp:spPr>
        <a:xfrm>
          <a:off x="6786148" y="2567911"/>
          <a:ext cx="2231373" cy="1115686"/>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Cinsel Yolla Bulaşan Hastalıkların Kontrolü</a:t>
          </a:r>
        </a:p>
      </dsp:txBody>
      <dsp:txXfrm>
        <a:off x="6818825" y="2600588"/>
        <a:ext cx="2166019" cy="1050332"/>
      </dsp:txXfrm>
    </dsp:sp>
    <dsp:sp modelId="{9D6BC44A-A163-4B94-A7CF-9D808C4D0AEA}">
      <dsp:nvSpPr>
        <dsp:cNvPr id="0" name=""/>
        <dsp:cNvSpPr/>
      </dsp:nvSpPr>
      <dsp:spPr>
        <a:xfrm rot="2049761">
          <a:off x="4646552" y="3735269"/>
          <a:ext cx="2341623" cy="32124"/>
        </a:xfrm>
        <a:custGeom>
          <a:avLst/>
          <a:gdLst/>
          <a:ahLst/>
          <a:cxnLst/>
          <a:rect l="0" t="0" r="0" b="0"/>
          <a:pathLst>
            <a:path>
              <a:moveTo>
                <a:pt x="0" y="16062"/>
              </a:moveTo>
              <a:lnTo>
                <a:pt x="2341623" y="1606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5758823" y="3692790"/>
        <a:ext cx="117081" cy="117081"/>
      </dsp:txXfrm>
    </dsp:sp>
    <dsp:sp modelId="{F335EF9A-66BC-453C-98EC-D4E6E7BCFB0F}">
      <dsp:nvSpPr>
        <dsp:cNvPr id="0" name=""/>
        <dsp:cNvSpPr/>
      </dsp:nvSpPr>
      <dsp:spPr>
        <a:xfrm>
          <a:off x="6786148" y="3850950"/>
          <a:ext cx="2231373" cy="1115686"/>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Vektörlerle Bulaşan Hastalıkların Kontrolü</a:t>
          </a:r>
        </a:p>
      </dsp:txBody>
      <dsp:txXfrm>
        <a:off x="6818825" y="3883627"/>
        <a:ext cx="2166019" cy="1050332"/>
      </dsp:txXfrm>
    </dsp:sp>
    <dsp:sp modelId="{34172C29-72F3-4AA4-B317-0C46CD000C72}">
      <dsp:nvSpPr>
        <dsp:cNvPr id="0" name=""/>
        <dsp:cNvSpPr/>
      </dsp:nvSpPr>
      <dsp:spPr>
        <a:xfrm rot="3197061">
          <a:off x="4196901" y="4376789"/>
          <a:ext cx="3240925" cy="32124"/>
        </a:xfrm>
        <a:custGeom>
          <a:avLst/>
          <a:gdLst/>
          <a:ahLst/>
          <a:cxnLst/>
          <a:rect l="0" t="0" r="0" b="0"/>
          <a:pathLst>
            <a:path>
              <a:moveTo>
                <a:pt x="0" y="16062"/>
              </a:moveTo>
              <a:lnTo>
                <a:pt x="3240925" y="16062"/>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kern="1200"/>
        </a:p>
      </dsp:txBody>
      <dsp:txXfrm>
        <a:off x="5736341" y="4311827"/>
        <a:ext cx="162046" cy="162046"/>
      </dsp:txXfrm>
    </dsp:sp>
    <dsp:sp modelId="{3C6C1A46-E730-4027-9FA6-0F495420BEB1}">
      <dsp:nvSpPr>
        <dsp:cNvPr id="0" name=""/>
        <dsp:cNvSpPr/>
      </dsp:nvSpPr>
      <dsp:spPr>
        <a:xfrm>
          <a:off x="6786148" y="5133990"/>
          <a:ext cx="2231373" cy="1115686"/>
        </a:xfrm>
        <a:prstGeom prst="roundRect">
          <a:avLst>
            <a:gd name="adj" fmla="val 10000"/>
          </a:avLst>
        </a:prstGeom>
        <a:solidFill>
          <a:schemeClr val="accent2">
            <a:lumMod val="20000"/>
            <a:lumOff val="80000"/>
          </a:schemeClr>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Sağlık Hizmeti İlişkili Enfeksiyonların Kontrolü</a:t>
          </a:r>
        </a:p>
      </dsp:txBody>
      <dsp:txXfrm>
        <a:off x="6818825" y="5166667"/>
        <a:ext cx="2166019" cy="10503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F4CCD0-F5E6-4CEA-BD34-F13CC8A5040D}" type="datetimeFigureOut">
              <a:rPr lang="tr-TR" smtClean="0"/>
              <a:pPr/>
              <a:t>4.12.2023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146CA5-FFE9-495E-A4A4-2F22C2F9141F}"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99380-F0E6-4439-AA7C-527E06D69831}" type="datetimeFigureOut">
              <a:rPr lang="tr-TR" smtClean="0"/>
              <a:pPr/>
              <a:t>4.12.2023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BF123-A4AA-4C74-85E9-760E1EEFAB23}" type="slidenum">
              <a:rPr lang="tr-TR" smtClean="0"/>
              <a:pPr/>
              <a:t>‹#›</a:t>
            </a:fld>
            <a:endParaRPr lang="tr-TR"/>
          </a:p>
        </p:txBody>
      </p:sp>
    </p:spTree>
    <p:extLst>
      <p:ext uri="{BB962C8B-B14F-4D97-AF65-F5344CB8AC3E}">
        <p14:creationId xmlns:p14="http://schemas.microsoft.com/office/powerpoint/2010/main" xmlns="" val="154261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err="1" smtClean="0"/>
              <a:t>Covid</a:t>
            </a:r>
            <a:r>
              <a:rPr lang="tr-TR" sz="1200" cap="none" dirty="0" smtClean="0"/>
              <a:t>-19 örneği – işgücü kaybı, ölümler, dünya çapında yayılım, sosyal yaşamda kayıp, ekonomik boyut, uluslararası standartta veri toplanmasının önemi</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solidFill>
                  <a:srgbClr val="000000"/>
                </a:solidFill>
              </a:rPr>
              <a:t>(Tarihteki ilk </a:t>
            </a:r>
            <a:r>
              <a:rPr lang="tr-TR" sz="1200" cap="none" dirty="0" err="1" smtClean="0">
                <a:solidFill>
                  <a:srgbClr val="000000"/>
                </a:solidFill>
              </a:rPr>
              <a:t>sürveyans</a:t>
            </a:r>
            <a:r>
              <a:rPr lang="tr-TR" sz="1200" cap="none" dirty="0" smtClean="0">
                <a:solidFill>
                  <a:srgbClr val="000000"/>
                </a:solidFill>
              </a:rPr>
              <a:t> çalışmaları: Avrupa’da veba)</a:t>
            </a:r>
            <a:endParaRPr lang="tr-TR" sz="1200" cap="none" dirty="0" smtClean="0"/>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26</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cap="none" dirty="0" smtClean="0"/>
              <a:t>(</a:t>
            </a:r>
            <a:r>
              <a:rPr lang="tr-TR" sz="1200" cap="none" dirty="0" smtClean="0"/>
              <a:t>Örnek: bulaşıcı hastalıklar bildirim sistemi aracılığı ile bilgilerin toplanması (TSİM, KDS, AHBS, vb.))</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30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a:t>
            </a:r>
            <a:r>
              <a:rPr lang="tr-TR" sz="1200" i="1" cap="none" dirty="0" smtClean="0"/>
              <a:t>(Örneğin; akut </a:t>
            </a:r>
            <a:r>
              <a:rPr lang="tr-TR" sz="1200" i="1" cap="none" dirty="0" err="1" smtClean="0"/>
              <a:t>flask</a:t>
            </a:r>
            <a:r>
              <a:rPr lang="tr-TR" sz="1200" i="1" cap="none" dirty="0" smtClean="0"/>
              <a:t> paralizi, tüberküloz, </a:t>
            </a:r>
            <a:r>
              <a:rPr lang="tr-TR" sz="1200" i="1" cap="none" dirty="0" err="1" smtClean="0"/>
              <a:t>covid</a:t>
            </a:r>
            <a:r>
              <a:rPr lang="tr-TR" sz="1200" i="1" cap="none" dirty="0" smtClean="0"/>
              <a:t>-19)</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31</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cap="none" dirty="0" smtClean="0"/>
              <a:t>Örneğin; sağlık hizmeti veren kurumda personel/malzeme eksiği tamamlanmış olabilir. Tanı koyma olanaklarındaki artış, konuya özel yapılmış bir inceleme, çalışan kişilerin konuya özel ilgisi, hatalı ya da yanlış bildirim, etkili bir izleme-denetim hizmeti yapılması bu tür bir artış sebebi olarak karşımıza çıkabilir.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39</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TSİM:temel</a:t>
            </a:r>
            <a:r>
              <a:rPr lang="tr-TR" baseline="0" dirty="0" smtClean="0"/>
              <a:t> sağlık istatistikleri modülü,TSM:toplum sağlığı merkezi,HSM:Halk sağlığı müdürlüğü</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42</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0" i="0" cap="none" dirty="0" smtClean="0">
                <a:solidFill>
                  <a:srgbClr val="1D2129"/>
                </a:solidFill>
                <a:effectLst/>
              </a:rPr>
              <a:t>Halk sağlığı genel müdürlüğü</a:t>
            </a:r>
            <a:r>
              <a:rPr lang="tr-TR" b="0" i="0" cap="none" baseline="0" dirty="0" smtClean="0">
                <a:solidFill>
                  <a:srgbClr val="1D2129"/>
                </a:solidFill>
                <a:effectLst/>
              </a:rPr>
              <a:t> </a:t>
            </a:r>
            <a:r>
              <a:rPr lang="tr-TR" b="0" i="0" cap="none" dirty="0" smtClean="0">
                <a:solidFill>
                  <a:srgbClr val="FF0000"/>
                </a:solidFill>
                <a:effectLst/>
              </a:rPr>
              <a:t>taşra teşkilatı tarafından </a:t>
            </a:r>
            <a:r>
              <a:rPr lang="tr-TR" b="0" i="0" cap="none" dirty="0" smtClean="0">
                <a:solidFill>
                  <a:srgbClr val="1D2129"/>
                </a:solidFill>
                <a:effectLst/>
              </a:rPr>
              <a:t>bildirimi zorunlu bulaşıcı hastalık vakalarına yönelik yürütülecek</a:t>
            </a:r>
            <a:r>
              <a:rPr lang="tr-TR" b="0" i="0" cap="none" baseline="0" dirty="0" smtClean="0">
                <a:solidFill>
                  <a:srgbClr val="1D2129"/>
                </a:solidFill>
                <a:effectLst/>
              </a:rPr>
              <a:t> </a:t>
            </a:r>
            <a:r>
              <a:rPr lang="tr-TR" b="0" i="0" cap="none" dirty="0" smtClean="0">
                <a:solidFill>
                  <a:srgbClr val="1D2129"/>
                </a:solidFill>
                <a:effectLst/>
              </a:rPr>
              <a:t>tüm faaliyetler (</a:t>
            </a:r>
            <a:r>
              <a:rPr lang="tr-TR" b="0" i="0" cap="none" dirty="0" err="1" smtClean="0">
                <a:solidFill>
                  <a:srgbClr val="1D2129"/>
                </a:solidFill>
                <a:effectLst/>
              </a:rPr>
              <a:t>filyasyon</a:t>
            </a:r>
            <a:r>
              <a:rPr lang="tr-TR" b="0" i="0" cap="none" dirty="0" smtClean="0">
                <a:solidFill>
                  <a:srgbClr val="1D2129"/>
                </a:solidFill>
                <a:effectLst/>
              </a:rPr>
              <a:t>, vaka incelemesi, temaslı takibi, vb.) </a:t>
            </a:r>
            <a:endParaRPr lang="tr-TR" b="0" i="0" cap="none" dirty="0" smtClean="0">
              <a:solidFill>
                <a:srgbClr val="FF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b="0" i="0" u="none" strike="noStrike" cap="none" dirty="0" smtClean="0">
                <a:solidFill>
                  <a:srgbClr val="1D2129"/>
                </a:solidFill>
                <a:effectLst/>
              </a:rPr>
              <a:t>Sistem tüm illerde il sağlık müdürlükleri, ilçe sağlık müdürlükleri/toplum sağlığı merkezleri ve hastane </a:t>
            </a:r>
            <a:r>
              <a:rPr lang="tr-TR" b="0" i="0" u="none" strike="noStrike" cap="none" dirty="0" err="1" smtClean="0">
                <a:solidFill>
                  <a:srgbClr val="1D2129"/>
                </a:solidFill>
                <a:effectLst/>
              </a:rPr>
              <a:t>sürveyans</a:t>
            </a:r>
            <a:r>
              <a:rPr lang="tr-TR" b="0" i="0" u="none" strike="noStrike" cap="none" dirty="0" smtClean="0">
                <a:solidFill>
                  <a:srgbClr val="1D2129"/>
                </a:solidFill>
                <a:effectLst/>
              </a:rPr>
              <a:t> birimlerinin kullanımına açılmıştır</a:t>
            </a:r>
            <a:endParaRPr lang="tr-TR" i="1" cap="none" dirty="0" smtClean="0"/>
          </a:p>
          <a:p>
            <a:endParaRPr lang="tr-TR" dirty="0">
              <a:solidFill>
                <a:srgbClr val="FF0000"/>
              </a:solidFill>
            </a:endParaRPr>
          </a:p>
        </p:txBody>
      </p:sp>
      <p:sp>
        <p:nvSpPr>
          <p:cNvPr id="4" name="3 Slayt Numarası Yer Tutucusu"/>
          <p:cNvSpPr>
            <a:spLocks noGrp="1"/>
          </p:cNvSpPr>
          <p:nvPr>
            <p:ph type="sldNum" sz="quarter" idx="10"/>
          </p:nvPr>
        </p:nvSpPr>
        <p:spPr/>
        <p:txBody>
          <a:bodyPr/>
          <a:lstStyle/>
          <a:p>
            <a:fld id="{070BF123-A4AA-4C74-85E9-760E1EEFAB23}" type="slidenum">
              <a:rPr lang="tr-TR" smtClean="0"/>
              <a:pPr/>
              <a:t>43</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i="1" cap="none" dirty="0" smtClean="0"/>
              <a:t>2.Bu sorunlardan dolayı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47</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i="1" cap="none" dirty="0" smtClean="0"/>
              <a:t>en iyi kontrol yöntemi kişinin </a:t>
            </a:r>
            <a:r>
              <a:rPr lang="tr-TR" sz="1200" i="1" cap="none" dirty="0" err="1" smtClean="0"/>
              <a:t>immün</a:t>
            </a:r>
            <a:r>
              <a:rPr lang="tr-TR" sz="1200" i="1" cap="none" dirty="0" smtClean="0"/>
              <a:t> sistemini güçlü tutacak müdahalelerde bulunmaktır.</a:t>
            </a:r>
          </a:p>
          <a:p>
            <a:pPr algn="just"/>
            <a:r>
              <a:rPr lang="tr-TR" sz="1200" cap="none" dirty="0" smtClean="0"/>
              <a:t>Hava kirliliği kişilerin </a:t>
            </a:r>
            <a:r>
              <a:rPr lang="tr-TR" sz="1200" cap="none" dirty="0" err="1" smtClean="0"/>
              <a:t>immün</a:t>
            </a:r>
            <a:r>
              <a:rPr lang="tr-TR" sz="1200" cap="none" dirty="0" smtClean="0"/>
              <a:t> savunma mekanizmalarını olumsuz etkileyerek vücutta hastalığın ortaya çıkışını kolaylaştırır.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56</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t>Kapalı ortamlarda hava akımı sağlanmaması risktir </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57</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t>Böyle kuruluşlarda hava epidemileri konusunda uyanık olunması ve önlemlerin zaman geçirilmeden alınması gerekir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58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t>Bütün toplumsal hizmetlerde olduğu gibi bulaşıcı hastalıkların kontrolü de ulusal ve uluslararası düzeyde yasal olarak düzenlenmiştir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5</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a:t>
            </a:r>
            <a:r>
              <a:rPr lang="tr-TR" sz="1200" cap="none" dirty="0" smtClean="0"/>
              <a:t> Aile hekimleri, her hafta, kendilerine başvuran kişiler içerisinde “grip benzeri hastalık” geçiren hasta sayılarını ve bu hastaların en az birinden </a:t>
            </a:r>
            <a:r>
              <a:rPr lang="tr-TR" cap="none" dirty="0" smtClean="0"/>
              <a:t>aldıkları</a:t>
            </a:r>
            <a:r>
              <a:rPr lang="tr-TR" sz="1200" cap="none" dirty="0" smtClean="0"/>
              <a:t> numuneleri değerlendirilmek üzere göndermektedir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a:t>
            </a:r>
            <a:r>
              <a:rPr lang="tr-TR" sz="1400" cap="none" dirty="0" smtClean="0"/>
              <a:t> Hekimler, hastanede yatan ve SARI vaka tanımına uyan tüm hastalardan </a:t>
            </a:r>
            <a:r>
              <a:rPr lang="tr-TR" sz="1200" cap="none" dirty="0" smtClean="0"/>
              <a:t>solunum yolu numunesi alınmakta, alınan numuneler belirlenmiş </a:t>
            </a:r>
            <a:r>
              <a:rPr lang="tr-TR" sz="1200" cap="none" dirty="0" err="1" smtClean="0"/>
              <a:t>laboratuvarlara</a:t>
            </a:r>
            <a:r>
              <a:rPr lang="tr-TR" sz="1200" cap="none" dirty="0" smtClean="0"/>
              <a:t> gönderilmekte ve </a:t>
            </a:r>
            <a:r>
              <a:rPr lang="tr-TR" sz="1200" cap="none" dirty="0" err="1" smtClean="0"/>
              <a:t>influenza</a:t>
            </a:r>
            <a:r>
              <a:rPr lang="tr-TR" sz="1200" cap="none" dirty="0" smtClean="0"/>
              <a:t> ile birlikte diğer solunum yolu virüsleri çalışılmaktadır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cap="none" dirty="0" smtClean="0"/>
              <a:t>Analiz sonuçları rapor haline getirilerek web sayfasında yayımlanmaktadır.</a:t>
            </a:r>
          </a:p>
          <a:p>
            <a:pPr algn="just"/>
            <a:r>
              <a:rPr lang="tr-TR" sz="1200" cap="none" dirty="0" smtClean="0"/>
              <a:t> Ayrıca </a:t>
            </a:r>
            <a:r>
              <a:rPr lang="tr-TR" sz="1200" cap="none" dirty="0" err="1" smtClean="0"/>
              <a:t>sürveyans</a:t>
            </a:r>
            <a:r>
              <a:rPr lang="tr-TR" sz="1200" cap="none" dirty="0" smtClean="0"/>
              <a:t> verilerinin uluslararası bildirimi de yapılmaktadır. </a:t>
            </a:r>
            <a:endParaRPr lang="tr-TR" sz="1400" cap="none" dirty="0" smtClean="0"/>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t>1.Çok eski zamanlardan beri bilinen ve zaman zaman salgınlar yapan verem dünya üzerinde sosyal ve ekonomik gelişmeye, BCG aşısının yaygınlaşmasına ve geliştirilen ilaçlara bağlı olarak yıllar içinde özellikle gelişmiş ülkelerde azalmıştır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a:t>
            </a:r>
            <a:r>
              <a:rPr lang="tr-TR" sz="1200" cap="none" dirty="0" smtClean="0"/>
              <a:t> Verem, tedavi görmemiş ya da düzenli tedavi görmeyen hastaların aksırma, öksürme ve konuşmaları sırasında havaya yayılan mikropların solunum yoluyla alınması ile bulaşır</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64</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Video</a:t>
            </a:r>
            <a:r>
              <a:rPr lang="tr-TR" baseline="0" dirty="0" smtClean="0"/>
              <a:t> ekle?</a:t>
            </a:r>
          </a:p>
          <a:p>
            <a:pPr algn="just">
              <a:buNone/>
            </a:pPr>
            <a:r>
              <a:rPr lang="tr-TR" baseline="0" dirty="0" smtClean="0"/>
              <a:t>3.</a:t>
            </a:r>
            <a:r>
              <a:rPr lang="tr-TR" i="1" cap="none" dirty="0" smtClean="0"/>
              <a:t> -Verem savaşında asıl korkulan, toplumda dirençli vakaların artması ve direnç kazanmış basillerin yayılarak yeni vakaların ortaya çıkmasıdır.</a:t>
            </a:r>
            <a:r>
              <a:rPr lang="tr-TR" cap="none" dirty="0" smtClean="0"/>
              <a:t> </a:t>
            </a:r>
          </a:p>
          <a:p>
            <a:pPr algn="just">
              <a:buNone/>
            </a:pPr>
            <a:r>
              <a:rPr lang="tr-TR" cap="none" dirty="0" smtClean="0"/>
              <a:t>-Dirençli hastaların tedavileri zordur, daha uzundur (18-24 ay), daha fazla sayıda ilaç kullanılması gerekmektedir, pahalıdır ve çoğu zaman başarısızdır. </a:t>
            </a:r>
            <a:r>
              <a:rPr lang="tr-TR" i="1" cap="none" dirty="0" smtClean="0"/>
              <a:t>Dirençli vakalarda ölüm olasılığı yüksektir. </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67</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Güncelle??</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68</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cap="none" dirty="0" smtClean="0"/>
              <a:t>Türkiye genelinde 2019 yılı toplam tüberküloz olgularında tedavi başarısı %81,9’dur.Tedavi başarısı yeni olgularda %82,6 iken önceden tedavi görmüş olgularda %71,9 olarak tespit edilmiştir.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cap="none" dirty="0" smtClean="0"/>
              <a:t>Ülke genelinde COVID-19 </a:t>
            </a:r>
            <a:r>
              <a:rPr lang="tr-TR" sz="1200" cap="none" dirty="0" err="1" smtClean="0"/>
              <a:t>pandemi</a:t>
            </a:r>
            <a:r>
              <a:rPr lang="tr-TR" sz="1200" cap="none" dirty="0" smtClean="0"/>
              <a:t> sürecinde hasta/temaslı sayısında öngörülemeyen azalma yaşanması nedeniyle anti-tüberküloz ilaçların tüketim miktarlarında 2021 yılı içinde önemli değişimler meydana gelmiştir.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69</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228600" indent="-228600">
              <a:buAutoNum type="arabicPeriod"/>
            </a:pPr>
            <a:r>
              <a:rPr lang="tr-TR" cap="none" dirty="0" smtClean="0"/>
              <a:t>Bu hastalıkların çoğu dışkı ve idrarla hastadan dışarıya atılır, bunlarla </a:t>
            </a:r>
            <a:r>
              <a:rPr lang="tr-TR" cap="none" dirty="0" err="1" smtClean="0"/>
              <a:t>kontamine</a:t>
            </a:r>
            <a:r>
              <a:rPr lang="tr-TR" cap="none" dirty="0" smtClean="0"/>
              <a:t> olan su ve besinlerin sağlam kişiler tarafından tüketilmesi sonucunda bu kişilere bulaşırlar.</a:t>
            </a:r>
          </a:p>
          <a:p>
            <a:pPr marL="228600" indent="-228600">
              <a:buAutoNum type="arabicPeriod"/>
            </a:pPr>
            <a:r>
              <a:rPr lang="tr-TR" cap="none" dirty="0" smtClean="0"/>
              <a:t>Tek bir kaynaktan çıkıp kısa zamanda birçok kişiyi </a:t>
            </a:r>
            <a:r>
              <a:rPr lang="tr-TR" cap="none" dirty="0" err="1" smtClean="0"/>
              <a:t>enfekte</a:t>
            </a:r>
            <a:r>
              <a:rPr lang="tr-TR" cap="none" dirty="0" smtClean="0"/>
              <a:t> edebildikleri için </a:t>
            </a:r>
            <a:r>
              <a:rPr lang="tr-TR" i="1" cap="none" dirty="0" smtClean="0"/>
              <a:t>“patlama” şeklinde salgınlar</a:t>
            </a:r>
            <a:r>
              <a:rPr lang="tr-TR" cap="none" dirty="0" smtClean="0"/>
              <a:t>a yol açarlar. Su ile olan yayılmalarda bu özellik daha belirgindir. O nedenle bu tür salgınlara “su epidemisi” de denilir</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71</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3.</a:t>
            </a:r>
            <a:r>
              <a:rPr lang="tr-TR" sz="1200" cap="none" dirty="0" smtClean="0"/>
              <a:t> Bu yiyecekler özellikle </a:t>
            </a:r>
            <a:r>
              <a:rPr lang="tr-TR" sz="1200" cap="none" dirty="0" err="1" smtClean="0"/>
              <a:t>kontamine</a:t>
            </a:r>
            <a:r>
              <a:rPr lang="tr-TR" sz="1200" cap="none" dirty="0" smtClean="0"/>
              <a:t> el ile besine temastan sonra, pişirilmeden ya da yeterince ısıtılmadan yenenlerdir.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73</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2.Başında </a:t>
            </a:r>
          </a:p>
          <a:p>
            <a:r>
              <a:rPr lang="tr-TR" sz="1200" cap="none" dirty="0" smtClean="0"/>
              <a:t>Bu değişiklik portör muayenesinin kaldırıldığı yönünde yorumlanmıştır. Ancak </a:t>
            </a:r>
            <a:r>
              <a:rPr lang="tr-TR" sz="1200" cap="none" dirty="0" err="1" smtClean="0"/>
              <a:t>UHK’nın</a:t>
            </a:r>
            <a:r>
              <a:rPr lang="tr-TR" sz="1200" cap="none" dirty="0" smtClean="0"/>
              <a:t> 126. Maddesi bulaşıcı hastalığı olanların gıda ile ilişkili işlerde çalıştırılamayacağına hükmeder.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77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smtClean="0">
                <a:solidFill>
                  <a:srgbClr val="000000"/>
                </a:solidFill>
              </a:rPr>
              <a:t>Bulaşıcı hastalıkların saptanması konusunda hekimlere çok geniş yetkiler tanınmıştır.</a:t>
            </a: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u="none" strike="noStrike" cap="none" baseline="0" dirty="0" smtClean="0">
                <a:solidFill>
                  <a:srgbClr val="000000"/>
                </a:solidFill>
              </a:rPr>
              <a:t>Örneğin sıtma hastalığının kaynağı hasta kişilerdir çünkü sıtma paraziti hastaların bedenlerinde çoğalır. </a:t>
            </a:r>
            <a:r>
              <a:rPr lang="tr-TR" sz="1200" b="0" i="0" u="none" strike="noStrike" cap="none" baseline="0" dirty="0" err="1" smtClean="0">
                <a:solidFill>
                  <a:srgbClr val="000000"/>
                </a:solidFill>
              </a:rPr>
              <a:t>Tetanozun</a:t>
            </a:r>
            <a:r>
              <a:rPr lang="tr-TR" sz="1200" b="0" i="0" u="none" strike="noStrike" cap="none" baseline="0" dirty="0" smtClean="0">
                <a:solidFill>
                  <a:srgbClr val="000000"/>
                </a:solidFill>
              </a:rPr>
              <a:t> kaynağı topraktır çünkü </a:t>
            </a:r>
            <a:r>
              <a:rPr lang="tr-TR" sz="1200" b="0" i="0" u="none" strike="noStrike" cap="none" baseline="0" dirty="0" err="1" smtClean="0">
                <a:solidFill>
                  <a:srgbClr val="000000"/>
                </a:solidFill>
              </a:rPr>
              <a:t>tetanoz</a:t>
            </a:r>
            <a:r>
              <a:rPr lang="tr-TR" sz="1200" b="0" i="0" u="none" strike="noStrike" cap="none" baseline="0" dirty="0" smtClean="0">
                <a:solidFill>
                  <a:srgbClr val="000000"/>
                </a:solidFill>
              </a:rPr>
              <a:t> etkeni olan basil toprakta ürer. </a:t>
            </a:r>
            <a:r>
              <a:rPr lang="tr-TR" sz="1200" cap="none" dirty="0" err="1" smtClean="0">
                <a:solidFill>
                  <a:srgbClr val="000000"/>
                </a:solidFill>
              </a:rPr>
              <a:t>B</a:t>
            </a:r>
            <a:r>
              <a:rPr lang="tr-TR" sz="1200" b="0" i="0" u="none" strike="noStrike" cap="none" baseline="0" dirty="0" err="1" smtClean="0">
                <a:solidFill>
                  <a:srgbClr val="000000"/>
                </a:solidFill>
              </a:rPr>
              <a:t>urusellanın</a:t>
            </a:r>
            <a:r>
              <a:rPr lang="tr-TR" sz="1200" b="0" i="0" u="none" strike="noStrike" cap="none" baseline="0" dirty="0" smtClean="0">
                <a:solidFill>
                  <a:srgbClr val="000000"/>
                </a:solidFill>
              </a:rPr>
              <a:t> kaynağı hasta hayvanlardır çünkü </a:t>
            </a:r>
            <a:r>
              <a:rPr lang="tr-TR" sz="1200" b="0" i="0" u="none" strike="noStrike" cap="none" baseline="0" dirty="0" err="1" smtClean="0">
                <a:solidFill>
                  <a:srgbClr val="000000"/>
                </a:solidFill>
              </a:rPr>
              <a:t>burusella</a:t>
            </a:r>
            <a:r>
              <a:rPr lang="tr-TR" sz="1200" b="0" i="0" u="none" strike="noStrike" cap="none" baseline="0" dirty="0" smtClean="0">
                <a:solidFill>
                  <a:srgbClr val="000000"/>
                </a:solidFill>
              </a:rPr>
              <a:t> etkeni olan ajan hasta hayvanlarda çoğalır.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14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cap="none" baseline="0" dirty="0" smtClean="0">
                <a:solidFill>
                  <a:srgbClr val="000000"/>
                </a:solidFill>
              </a:rPr>
              <a:t>Mikroorganizmanın cinsine göre değişiklik gösterir. Örneğin, kolerada kuluçka dönemi birkaç saat sürdüğü halde, hepatitte 5-6 ay kadar sürebilir. Leprada (</a:t>
            </a:r>
            <a:r>
              <a:rPr lang="tr-TR" sz="1200" b="0" i="0" u="none" strike="noStrike" cap="none" baseline="0" dirty="0" err="1" smtClean="0">
                <a:solidFill>
                  <a:srgbClr val="000000"/>
                </a:solidFill>
              </a:rPr>
              <a:t>cüzzam</a:t>
            </a:r>
            <a:r>
              <a:rPr lang="tr-TR" sz="1200" b="0" i="0" u="none" strike="noStrike" cap="none" baseline="0" dirty="0" smtClean="0">
                <a:solidFill>
                  <a:srgbClr val="000000"/>
                </a:solidFill>
              </a:rPr>
              <a:t>) ise kuluçka süresi 2-20 yıl gibi çok uzun olabilir. </a:t>
            </a:r>
            <a:endParaRPr lang="tr-TR" sz="1200" cap="none" dirty="0" smtClean="0"/>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17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İnfektivite</a:t>
            </a:r>
            <a:r>
              <a:rPr lang="tr-TR" dirty="0" smtClean="0"/>
              <a:t>:</a:t>
            </a:r>
            <a:r>
              <a:rPr lang="tr-TR" sz="1200" i="1" cap="none" dirty="0" smtClean="0"/>
              <a:t>Örneğin, </a:t>
            </a:r>
            <a:r>
              <a:rPr lang="tr-TR" sz="1200" i="1" cap="none" dirty="0" err="1" smtClean="0"/>
              <a:t>influenza</a:t>
            </a:r>
            <a:r>
              <a:rPr lang="tr-TR" sz="1200" i="1" cap="none" dirty="0" smtClean="0"/>
              <a:t> virüsü yüksek derecede </a:t>
            </a:r>
            <a:r>
              <a:rPr lang="tr-TR" sz="1200" i="1" cap="none" dirty="0" err="1" smtClean="0"/>
              <a:t>enfektiftir</a:t>
            </a:r>
            <a:r>
              <a:rPr lang="tr-TR" sz="1200" i="1" cap="none" dirty="0" smtClean="0"/>
              <a:t> ve duyarlı olan herkesi etkiler.</a:t>
            </a:r>
          </a:p>
          <a:p>
            <a:r>
              <a:rPr lang="tr-TR" sz="1200" b="1" i="0" u="none" strike="noStrike" baseline="0" dirty="0" smtClean="0">
                <a:solidFill>
                  <a:srgbClr val="FF0000"/>
                </a:solidFill>
              </a:rPr>
              <a:t>ENFEKSİYON DOZU:</a:t>
            </a:r>
            <a:r>
              <a:rPr lang="tr-TR" sz="1200" b="0" i="0" u="none" strike="noStrike" cap="none" baseline="0" dirty="0" smtClean="0">
                <a:solidFill>
                  <a:srgbClr val="000000"/>
                </a:solidFill>
              </a:rPr>
              <a:t>Örneğin, </a:t>
            </a:r>
            <a:r>
              <a:rPr lang="tr-TR" sz="1200" b="0" i="0" u="none" strike="noStrike" cap="none" baseline="0" dirty="0" err="1" smtClean="0">
                <a:solidFill>
                  <a:srgbClr val="000000"/>
                </a:solidFill>
              </a:rPr>
              <a:t>şigellozis</a:t>
            </a:r>
            <a:r>
              <a:rPr lang="tr-TR" sz="1200" b="0" i="0" u="none" strike="noStrike" cap="none" baseline="0" dirty="0" smtClean="0">
                <a:solidFill>
                  <a:srgbClr val="000000"/>
                </a:solidFill>
              </a:rPr>
              <a:t> (basil dizanterisi) 10 tane basil, tifo hastalığının oluşması için yüz bin ila on milyar </a:t>
            </a:r>
            <a:r>
              <a:rPr lang="tr-TR" sz="1200" b="0" i="0" u="none" strike="noStrike" cap="none" baseline="0" dirty="0" err="1" smtClean="0">
                <a:solidFill>
                  <a:srgbClr val="000000"/>
                </a:solidFill>
              </a:rPr>
              <a:t>salmonella</a:t>
            </a:r>
            <a:r>
              <a:rPr lang="tr-TR" sz="1200" b="0" i="0" u="none" strike="noStrike" cap="none" baseline="0" dirty="0" smtClean="0">
                <a:solidFill>
                  <a:srgbClr val="000000"/>
                </a:solidFill>
              </a:rPr>
              <a:t> bakterisi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18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i="1" u="sng" cap="none" dirty="0" smtClean="0">
                <a:solidFill>
                  <a:schemeClr val="tx1">
                    <a:lumMod val="75000"/>
                    <a:lumOff val="25000"/>
                  </a:schemeClr>
                </a:solidFill>
              </a:rPr>
              <a:t>Kuduz:</a:t>
            </a:r>
            <a:r>
              <a:rPr lang="tr-TR" cap="none" dirty="0" smtClean="0">
                <a:solidFill>
                  <a:schemeClr val="tx1">
                    <a:lumMod val="75000"/>
                    <a:lumOff val="25000"/>
                  </a:schemeClr>
                </a:solidFill>
              </a:rPr>
              <a:t> </a:t>
            </a:r>
            <a:r>
              <a:rPr lang="tr-TR" cap="none" dirty="0" err="1" smtClean="0">
                <a:solidFill>
                  <a:schemeClr val="tx1">
                    <a:lumMod val="75000"/>
                    <a:lumOff val="25000"/>
                  </a:schemeClr>
                </a:solidFill>
              </a:rPr>
              <a:t>Patojenite</a:t>
            </a:r>
            <a:r>
              <a:rPr lang="tr-TR" cap="none" dirty="0" smtClean="0">
                <a:solidFill>
                  <a:schemeClr val="tx1">
                    <a:lumMod val="75000"/>
                    <a:lumOff val="25000"/>
                  </a:schemeClr>
                </a:solidFill>
              </a:rPr>
              <a:t> ve </a:t>
            </a:r>
            <a:r>
              <a:rPr lang="tr-TR" cap="none" dirty="0" err="1" smtClean="0">
                <a:solidFill>
                  <a:schemeClr val="tx1">
                    <a:lumMod val="75000"/>
                    <a:lumOff val="25000"/>
                  </a:schemeClr>
                </a:solidFill>
              </a:rPr>
              <a:t>virülansı</a:t>
            </a:r>
            <a:r>
              <a:rPr lang="tr-TR" cap="none" dirty="0" smtClean="0">
                <a:solidFill>
                  <a:schemeClr val="tx1">
                    <a:lumMod val="75000"/>
                    <a:lumOff val="25000"/>
                  </a:schemeClr>
                </a:solidFill>
              </a:rPr>
              <a:t> çok yüksek, </a:t>
            </a:r>
            <a:r>
              <a:rPr lang="tr-TR" cap="none" dirty="0" err="1" smtClean="0">
                <a:solidFill>
                  <a:schemeClr val="tx1">
                    <a:lumMod val="75000"/>
                    <a:lumOff val="25000"/>
                  </a:schemeClr>
                </a:solidFill>
              </a:rPr>
              <a:t>infektivitesi</a:t>
            </a:r>
            <a:r>
              <a:rPr lang="tr-TR" cap="none" dirty="0" smtClean="0">
                <a:solidFill>
                  <a:schemeClr val="tx1">
                    <a:lumMod val="75000"/>
                    <a:lumOff val="25000"/>
                  </a:schemeClr>
                </a:solidFill>
              </a:rPr>
              <a:t> düşüktür.  Kuduz toplumda bireyler arasında kolay yayılma ancak etken ile karşılaştığında çok büyük olasılıkla hastalık tablosu ortaya çıkar ve bu hastalık  öldürücüdür.</a:t>
            </a:r>
          </a:p>
          <a:p>
            <a:pPr marL="0" marR="0" indent="0" algn="l" defTabSz="914400" rtl="0" eaLnBrk="1" fontAlgn="auto" latinLnBrk="0" hangingPunct="1">
              <a:lnSpc>
                <a:spcPct val="100000"/>
              </a:lnSpc>
              <a:spcBef>
                <a:spcPts val="0"/>
              </a:spcBef>
              <a:spcAft>
                <a:spcPts val="0"/>
              </a:spcAft>
              <a:buClrTx/>
              <a:buSzTx/>
              <a:buFontTx/>
              <a:buNone/>
              <a:tabLst/>
              <a:defRPr/>
            </a:pPr>
            <a:r>
              <a:rPr lang="tr-TR" i="1" u="sng" cap="none" dirty="0" err="1" smtClean="0">
                <a:solidFill>
                  <a:schemeClr val="tx1">
                    <a:lumMod val="75000"/>
                    <a:lumOff val="25000"/>
                  </a:schemeClr>
                </a:solidFill>
              </a:rPr>
              <a:t>Poliomyelit</a:t>
            </a:r>
            <a:r>
              <a:rPr lang="tr-TR" i="1" u="sng" cap="none" dirty="0" smtClean="0">
                <a:solidFill>
                  <a:schemeClr val="tx1">
                    <a:lumMod val="75000"/>
                    <a:lumOff val="25000"/>
                  </a:schemeClr>
                </a:solidFill>
              </a:rPr>
              <a:t>:</a:t>
            </a:r>
            <a:r>
              <a:rPr lang="tr-TR" b="1" cap="none" dirty="0" smtClean="0">
                <a:solidFill>
                  <a:schemeClr val="tx1">
                    <a:lumMod val="75000"/>
                    <a:lumOff val="25000"/>
                  </a:schemeClr>
                </a:solidFill>
              </a:rPr>
              <a:t> </a:t>
            </a:r>
            <a:r>
              <a:rPr lang="tr-TR" cap="none" dirty="0" err="1" smtClean="0">
                <a:solidFill>
                  <a:schemeClr val="tx1">
                    <a:lumMod val="75000"/>
                    <a:lumOff val="25000"/>
                  </a:schemeClr>
                </a:solidFill>
              </a:rPr>
              <a:t>İnfektivitesi</a:t>
            </a:r>
            <a:r>
              <a:rPr lang="tr-TR" cap="none" dirty="0" smtClean="0">
                <a:solidFill>
                  <a:schemeClr val="tx1">
                    <a:lumMod val="75000"/>
                    <a:lumOff val="25000"/>
                  </a:schemeClr>
                </a:solidFill>
              </a:rPr>
              <a:t> yüksek, </a:t>
            </a:r>
            <a:r>
              <a:rPr lang="tr-TR" cap="none" dirty="0" err="1" smtClean="0">
                <a:solidFill>
                  <a:schemeClr val="tx1">
                    <a:lumMod val="75000"/>
                    <a:lumOff val="25000"/>
                  </a:schemeClr>
                </a:solidFill>
              </a:rPr>
              <a:t>patojenitesi</a:t>
            </a:r>
            <a:r>
              <a:rPr lang="tr-TR" cap="none" dirty="0" smtClean="0">
                <a:solidFill>
                  <a:schemeClr val="tx1">
                    <a:lumMod val="75000"/>
                    <a:lumOff val="25000"/>
                  </a:schemeClr>
                </a:solidFill>
              </a:rPr>
              <a:t> düşük, </a:t>
            </a:r>
            <a:r>
              <a:rPr lang="tr-TR" cap="none" dirty="0" err="1" smtClean="0">
                <a:solidFill>
                  <a:schemeClr val="tx1">
                    <a:lumMod val="75000"/>
                    <a:lumOff val="25000"/>
                  </a:schemeClr>
                </a:solidFill>
              </a:rPr>
              <a:t>virülansı</a:t>
            </a:r>
            <a:r>
              <a:rPr lang="tr-TR" cap="none" dirty="0" smtClean="0">
                <a:solidFill>
                  <a:schemeClr val="tx1">
                    <a:lumMod val="75000"/>
                    <a:lumOff val="25000"/>
                  </a:schemeClr>
                </a:solidFill>
              </a:rPr>
              <a:t> orta düzeydedir. Bölgede </a:t>
            </a:r>
            <a:r>
              <a:rPr lang="tr-TR" cap="none" dirty="0" err="1" smtClean="0">
                <a:solidFill>
                  <a:schemeClr val="tx1">
                    <a:lumMod val="75000"/>
                    <a:lumOff val="25000"/>
                  </a:schemeClr>
                </a:solidFill>
              </a:rPr>
              <a:t>poliomyelit</a:t>
            </a:r>
            <a:r>
              <a:rPr lang="tr-TR" cap="none" dirty="0" smtClean="0">
                <a:solidFill>
                  <a:schemeClr val="tx1">
                    <a:lumMod val="75000"/>
                    <a:lumOff val="25000"/>
                  </a:schemeClr>
                </a:solidFill>
              </a:rPr>
              <a:t> görüldüğü takdirde, hastalık bir çok bağışık olmayan kişiye bulaşacaktır.</a:t>
            </a:r>
            <a:endParaRPr lang="en-US" cap="none" dirty="0" smtClean="0">
              <a:solidFill>
                <a:schemeClr val="tx1">
                  <a:lumMod val="75000"/>
                  <a:lumOff val="25000"/>
                </a:schemeClr>
              </a:solidFill>
            </a:endParaRPr>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19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pPr algn="ctr"/>
            <a:r>
              <a:rPr lang="tr-TR" dirty="0" err="1" smtClean="0"/>
              <a:t>Prevalans</a:t>
            </a:r>
            <a:r>
              <a:rPr lang="tr-TR" dirty="0" smtClean="0"/>
              <a:t>: Belirli bir süre içinde veya anda bir hastalığın toplumdaki görülme sıklığını gösteren ölçüttür.</a:t>
            </a:r>
          </a:p>
          <a:p>
            <a:pPr algn="ctr"/>
            <a:r>
              <a:rPr lang="tr-TR" dirty="0" err="1" smtClean="0"/>
              <a:t>İnsidans</a:t>
            </a:r>
            <a:r>
              <a:rPr lang="tr-TR" dirty="0" smtClean="0"/>
              <a:t>: Risk altındaki sağlam kişilerin belirli sürede, belirli bir hastalığa yakalanma olasılığını gösteren ölçüttür. Belirli bir toplumda belirli bir sürede saptanan yeni vaka sayısının o toplumun yıl ortası nüfusu veya risk altındaki topluma bölünmesi ile elde edilir. </a:t>
            </a:r>
            <a:endParaRPr lang="tr-TR" sz="1200" b="1" i="1" cap="none" dirty="0" smtClean="0">
              <a:solidFill>
                <a:srgbClr val="FF0000"/>
              </a:solidFill>
            </a:endParaRPr>
          </a:p>
          <a:p>
            <a:pPr algn="ctr"/>
            <a:r>
              <a:rPr lang="tr-TR" sz="1200" b="1" i="1" cap="none" dirty="0" smtClean="0">
                <a:solidFill>
                  <a:srgbClr val="FF0000"/>
                </a:solidFill>
              </a:rPr>
              <a:t>PRİMER ATAK HIZI: </a:t>
            </a:r>
            <a:r>
              <a:rPr lang="tr-TR" sz="1200" cap="none" dirty="0" smtClean="0"/>
              <a:t>Vakaların toplamının risk altındaki duyarlı kişi sayısına bölünmesiyle bulunur.</a:t>
            </a:r>
          </a:p>
          <a:p>
            <a:pPr algn="ctr"/>
            <a:r>
              <a:rPr lang="tr-TR" sz="1200" b="1" i="1" cap="none" dirty="0" smtClean="0">
                <a:solidFill>
                  <a:srgbClr val="FF0000"/>
                </a:solidFill>
              </a:rPr>
              <a:t>SEKONDER ATAK HIZI: </a:t>
            </a:r>
            <a:r>
              <a:rPr lang="tr-TR" sz="1200" cap="none" dirty="0" smtClean="0"/>
              <a:t>Pay hastalığın ikinci en uzun kuluçka döneminde ortaya çıkan vaka sayısı, paydada ise duyarlı kişi sayısı vardır.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1" cap="none" dirty="0" smtClean="0">
                <a:solidFill>
                  <a:srgbClr val="FF0000"/>
                </a:solidFill>
              </a:rPr>
              <a:t>SEKONDER ATAK HIZI: </a:t>
            </a:r>
            <a:r>
              <a:rPr lang="tr-TR" sz="1600" cap="none" dirty="0" smtClean="0"/>
              <a:t>(Örneğin </a:t>
            </a:r>
            <a:r>
              <a:rPr lang="tr-TR" b="0" i="0" u="none" strike="noStrike" cap="none" baseline="0" dirty="0" smtClean="0">
                <a:solidFill>
                  <a:srgbClr val="000000"/>
                </a:solidFill>
              </a:rPr>
              <a:t>bir ilçede 0 – 6 yaş grubunda aşısız 500 çocukta (duyarlı grup) çıkan bir salgında 1 kasım tarihinde ilk kızamık vakası görülmüş olsun. kızamık hastalığının en uzun kuluçka süresi içinde (21 gün), yani 21 kasıma kadar ilk vaka dahil 40 vaka, ikinci en uzun kuluçka süresi içinde, yani 12 aralık tarihine kadar (21 kasım + 21 gün) 20 vaka daha teşhis edilmiş olsun.)</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b="1" i="1" cap="none" dirty="0" err="1" smtClean="0">
                <a:solidFill>
                  <a:schemeClr val="bg2">
                    <a:lumMod val="25000"/>
                  </a:schemeClr>
                </a:solidFill>
              </a:rPr>
              <a:t>Sekonder</a:t>
            </a:r>
            <a:r>
              <a:rPr lang="tr-TR" sz="1600" b="1" i="1" cap="none" dirty="0" smtClean="0">
                <a:solidFill>
                  <a:schemeClr val="bg2">
                    <a:lumMod val="25000"/>
                  </a:schemeClr>
                </a:solidFill>
              </a:rPr>
              <a:t> atak hızının yüksekliği, </a:t>
            </a:r>
            <a:r>
              <a:rPr lang="tr-TR" sz="1600" b="1" i="1" cap="none" dirty="0" err="1" smtClean="0">
                <a:solidFill>
                  <a:schemeClr val="bg2">
                    <a:lumMod val="25000"/>
                  </a:schemeClr>
                </a:solidFill>
              </a:rPr>
              <a:t>primer</a:t>
            </a:r>
            <a:r>
              <a:rPr lang="tr-TR" sz="1600" b="1" i="1" cap="none" dirty="0" smtClean="0">
                <a:solidFill>
                  <a:schemeClr val="bg2">
                    <a:lumMod val="25000"/>
                  </a:schemeClr>
                </a:solidFill>
              </a:rPr>
              <a:t> vakaların ortaya çıkmasından sonra yeterli önlemlerin alınmadığını, düşük olması ise önlemlerin başarılı olduğunu gösterir.</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Primer</a:t>
            </a:r>
            <a:r>
              <a:rPr lang="tr-TR" sz="1600" dirty="0" smtClean="0"/>
              <a:t> Atak Hızı: Hastalığın ilk </a:t>
            </a:r>
            <a:r>
              <a:rPr lang="tr-TR" sz="1600" dirty="0" err="1" smtClean="0"/>
              <a:t>inkübasyon</a:t>
            </a:r>
            <a:r>
              <a:rPr lang="tr-TR" sz="1600" dirty="0" smtClean="0"/>
              <a:t> süresi içinde hastalanan kişileri gösteren ölçüttür. İlk vakanın (indeks) saptanmasından itibaren hastalığın birinci en uzun </a:t>
            </a:r>
            <a:r>
              <a:rPr lang="tr-TR" sz="1600" dirty="0" err="1" smtClean="0"/>
              <a:t>inkübasyon</a:t>
            </a:r>
            <a:r>
              <a:rPr lang="tr-TR" sz="1600" dirty="0" smtClean="0"/>
              <a:t> süresi içinde saptanan vaka sayısının (</a:t>
            </a:r>
            <a:r>
              <a:rPr lang="tr-TR" sz="1600" dirty="0" err="1" smtClean="0"/>
              <a:t>primer</a:t>
            </a:r>
            <a:r>
              <a:rPr lang="tr-TR" sz="1600" dirty="0" smtClean="0"/>
              <a:t> vaka sayısı) duyarlı kişi sayısına bölünmesi ile bulunur. Toplumun hastalık riski ile geçici bir süre için karşılaştığında olayın boyutlarını ölçmek için kullanılır.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Sekonder</a:t>
            </a:r>
            <a:r>
              <a:rPr lang="tr-TR" sz="1600" dirty="0" smtClean="0"/>
              <a:t> Atak Hızı: Hastalığın ikinci </a:t>
            </a:r>
            <a:r>
              <a:rPr lang="tr-TR" sz="1600" dirty="0" err="1" smtClean="0"/>
              <a:t>inkübasyon</a:t>
            </a:r>
            <a:r>
              <a:rPr lang="tr-TR" sz="1600" dirty="0" smtClean="0"/>
              <a:t> süresi içinde hastalanan kişileri gösteren ölçüttür. Hastalığın, ikinci en uzun </a:t>
            </a:r>
            <a:r>
              <a:rPr lang="tr-TR" sz="1600" dirty="0" err="1" smtClean="0"/>
              <a:t>inkübasyon</a:t>
            </a:r>
            <a:r>
              <a:rPr lang="tr-TR" sz="1600" dirty="0" smtClean="0"/>
              <a:t> süresi içinde görülen vaka sayısının duyarlı kişi sayısına bölünmesi ile elde edilir. </a:t>
            </a:r>
            <a:r>
              <a:rPr lang="tr-TR" sz="1600" dirty="0" err="1" smtClean="0"/>
              <a:t>Primer</a:t>
            </a:r>
            <a:r>
              <a:rPr lang="tr-TR" sz="1600" dirty="0" smtClean="0"/>
              <a:t> vakalar paydada yer almaz.</a:t>
            </a:r>
            <a:endParaRPr lang="tr-TR" sz="1600" b="1" i="1" cap="none" dirty="0" smtClean="0">
              <a:solidFill>
                <a:schemeClr val="bg2">
                  <a:lumMod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cap="none" dirty="0" smtClean="0"/>
          </a:p>
          <a:p>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23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Endemi</a:t>
            </a:r>
            <a:r>
              <a:rPr lang="tr-TR" dirty="0" smtClean="0"/>
              <a:t>:</a:t>
            </a:r>
            <a:r>
              <a:rPr lang="tr-TR" cap="none" dirty="0" smtClean="0"/>
              <a:t>(</a:t>
            </a:r>
            <a:r>
              <a:rPr lang="tr-TR" i="1" cap="none" dirty="0" smtClean="0">
                <a:solidFill>
                  <a:schemeClr val="bg2">
                    <a:lumMod val="25000"/>
                  </a:schemeClr>
                </a:solidFill>
              </a:rPr>
              <a:t>Kolera </a:t>
            </a:r>
            <a:r>
              <a:rPr lang="tr-TR" i="1" cap="none" dirty="0" err="1" smtClean="0">
                <a:solidFill>
                  <a:schemeClr val="bg2">
                    <a:lumMod val="25000"/>
                  </a:schemeClr>
                </a:solidFill>
              </a:rPr>
              <a:t>ganj</a:t>
            </a:r>
            <a:r>
              <a:rPr lang="tr-TR" i="1" cap="none" dirty="0" smtClean="0">
                <a:solidFill>
                  <a:schemeClr val="bg2">
                    <a:lumMod val="25000"/>
                  </a:schemeClr>
                </a:solidFill>
              </a:rPr>
              <a:t> bölgesinde</a:t>
            </a:r>
            <a:r>
              <a:rPr lang="tr-TR" i="1" dirty="0" smtClean="0">
                <a:solidFill>
                  <a:schemeClr val="bg2">
                    <a:lumMod val="25000"/>
                  </a:schemeClr>
                </a:solidFill>
              </a:rPr>
              <a:t>)</a:t>
            </a:r>
          </a:p>
          <a:p>
            <a:r>
              <a:rPr lang="tr-TR" dirty="0" smtClean="0"/>
              <a:t>Epidemi:2</a:t>
            </a:r>
            <a:r>
              <a:rPr lang="tr-TR" cap="none" dirty="0" smtClean="0"/>
              <a:t>Salgına karar verebilmek için geçmiş yıllarda aynı bölgede, aynı özellikteki toplumda ve aynı zaman diliminde görülmüş olan hasta sayısını bilmek gerekir. Ancak, o bölgede söz konusu olan hastalık uzun yıllardır görülmemiş ise (çiçek hastalığı gibi) tek bir vakanın görülmesi potansiyel bir salgın olarak değerlendirilir. </a:t>
            </a:r>
            <a:endParaRPr lang="tr-TR" dirty="0"/>
          </a:p>
        </p:txBody>
      </p:sp>
      <p:sp>
        <p:nvSpPr>
          <p:cNvPr id="4" name="3 Slayt Numarası Yer Tutucusu"/>
          <p:cNvSpPr>
            <a:spLocks noGrp="1"/>
          </p:cNvSpPr>
          <p:nvPr>
            <p:ph type="sldNum" sz="quarter" idx="10"/>
          </p:nvPr>
        </p:nvSpPr>
        <p:spPr/>
        <p:txBody>
          <a:bodyPr/>
          <a:lstStyle/>
          <a:p>
            <a:fld id="{070BF123-A4AA-4C74-85E9-760E1EEFAB23}"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8534400" y="6355080"/>
            <a:ext cx="3048000" cy="365760"/>
          </a:xfrm>
        </p:spPr>
        <p:txBody>
          <a:bodyPr/>
          <a:lstStyle>
            <a:lvl1pPr>
              <a:defRPr sz="1400"/>
            </a:lvl1pPr>
          </a:lstStyle>
          <a:p>
            <a:r>
              <a:rPr lang="tr-TR" smtClean="0"/>
              <a:t>8.02.2021</a:t>
            </a:r>
            <a:endParaRPr lang="tr-TR"/>
          </a:p>
        </p:txBody>
      </p:sp>
      <p:sp>
        <p:nvSpPr>
          <p:cNvPr id="17" name="16 Altbilgi Yer Tutucusu"/>
          <p:cNvSpPr>
            <a:spLocks noGrp="1"/>
          </p:cNvSpPr>
          <p:nvPr>
            <p:ph type="ftr" sz="quarter" idx="11"/>
          </p:nvPr>
        </p:nvSpPr>
        <p:spPr>
          <a:xfrm>
            <a:off x="3864864" y="6355080"/>
            <a:ext cx="4632960" cy="365760"/>
          </a:xfrm>
        </p:spPr>
        <p:txBody>
          <a:bodyPr/>
          <a:lstStyle/>
          <a:p>
            <a:endParaRPr lang="tr-TR"/>
          </a:p>
        </p:txBody>
      </p:sp>
      <p:sp>
        <p:nvSpPr>
          <p:cNvPr id="29" name="28 Slayt Numarası Yer Tutucusu"/>
          <p:cNvSpPr>
            <a:spLocks noGrp="1"/>
          </p:cNvSpPr>
          <p:nvPr>
            <p:ph type="sldNum" sz="quarter" idx="12"/>
          </p:nvPr>
        </p:nvSpPr>
        <p:spPr>
          <a:xfrm>
            <a:off x="1621536" y="6355080"/>
            <a:ext cx="1625600" cy="365760"/>
          </a:xfrm>
        </p:spPr>
        <p:txBody>
          <a:bodyPr/>
          <a:lstStyle/>
          <a:p>
            <a:fld id="{53C56F6E-0227-4A18-A49D-56CCC0CCB7A6}" type="slidenum">
              <a:rPr lang="tr-TR" smtClean="0"/>
              <a:pPr/>
              <a:t>‹#›</a:t>
            </a:fld>
            <a:endParaRPr lang="tr-TR"/>
          </a:p>
        </p:txBody>
      </p:sp>
      <p:sp>
        <p:nvSpPr>
          <p:cNvPr id="21" name="20 Dikdörtgen"/>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r>
              <a:rPr lang="tr-TR" smtClean="0"/>
              <a:t>8.02.2021</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r>
              <a:rPr lang="tr-TR" smtClean="0"/>
              <a:t>8.02.2021</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7" name="6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r>
              <a:rPr lang="tr-TR" smtClean="0"/>
              <a:t>8.02.2021</a:t>
            </a:r>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8" name="7 İçerik Yer Tutucusu"/>
          <p:cNvSpPr>
            <a:spLocks noGrp="1"/>
          </p:cNvSpPr>
          <p:nvPr>
            <p:ph sz="quarter" idx="1"/>
          </p:nvPr>
        </p:nvSpPr>
        <p:spPr>
          <a:xfrm>
            <a:off x="609600" y="1219200"/>
            <a:ext cx="109728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8534400" y="6355080"/>
            <a:ext cx="3048000" cy="365760"/>
          </a:xfrm>
        </p:spPr>
        <p:txBody>
          <a:bodyPr/>
          <a:lstStyle/>
          <a:p>
            <a:r>
              <a:rPr lang="tr-TR" smtClean="0"/>
              <a:t>8.02.2021</a:t>
            </a:r>
            <a:endParaRPr lang="tr-TR"/>
          </a:p>
        </p:txBody>
      </p:sp>
      <p:sp>
        <p:nvSpPr>
          <p:cNvPr id="5" name="4 Altbilgi Yer Tutucusu"/>
          <p:cNvSpPr>
            <a:spLocks noGrp="1"/>
          </p:cNvSpPr>
          <p:nvPr>
            <p:ph type="ftr" sz="quarter" idx="11"/>
          </p:nvPr>
        </p:nvSpPr>
        <p:spPr>
          <a:xfrm>
            <a:off x="3864864" y="6355080"/>
            <a:ext cx="4632960" cy="365760"/>
          </a:xfrm>
        </p:spPr>
        <p:txBody>
          <a:bodyPr/>
          <a:lstStyle/>
          <a:p>
            <a:endParaRPr lang="tr-TR"/>
          </a:p>
        </p:txBody>
      </p:sp>
      <p:sp>
        <p:nvSpPr>
          <p:cNvPr id="6" name="5 Slayt Numarası Yer Tutucusu"/>
          <p:cNvSpPr>
            <a:spLocks noGrp="1"/>
          </p:cNvSpPr>
          <p:nvPr>
            <p:ph type="sldNum" sz="quarter" idx="12"/>
          </p:nvPr>
        </p:nvSpPr>
        <p:spPr>
          <a:xfrm>
            <a:off x="1426464" y="6355080"/>
            <a:ext cx="2027936" cy="365760"/>
          </a:xfrm>
        </p:spPr>
        <p:txBody>
          <a:bodyPr/>
          <a:lstStyle/>
          <a:p>
            <a:fld id="{53C56F6E-0227-4A18-A49D-56CCC0CCB7A6}" type="slidenum">
              <a:rPr lang="tr-TR" smtClean="0"/>
              <a:pPr/>
              <a:t>‹#›</a:t>
            </a:fld>
            <a:endParaRPr lang="tr-TR"/>
          </a:p>
        </p:txBody>
      </p:sp>
      <p:sp>
        <p:nvSpPr>
          <p:cNvPr id="7" name="6 Dikdörtgen"/>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r>
              <a:rPr lang="tr-TR" smtClean="0"/>
              <a:t>8.02.2021</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9" name="8 İçerik Yer Tutucusu"/>
          <p:cNvSpPr>
            <a:spLocks noGrp="1"/>
          </p:cNvSpPr>
          <p:nvPr>
            <p:ph sz="quarter" idx="1"/>
          </p:nvPr>
        </p:nvSpPr>
        <p:spPr>
          <a:xfrm>
            <a:off x="609600" y="1219200"/>
            <a:ext cx="5388864"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6176264" y="1216152"/>
            <a:ext cx="5388864"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r>
              <a:rPr lang="tr-TR" smtClean="0"/>
              <a:t>8.02.2021</a:t>
            </a:r>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11" name="10 İçerik Yer Tutucusu"/>
          <p:cNvSpPr>
            <a:spLocks noGrp="1"/>
          </p:cNvSpPr>
          <p:nvPr>
            <p:ph sz="quarter" idx="2"/>
          </p:nvPr>
        </p:nvSpPr>
        <p:spPr>
          <a:xfrm>
            <a:off x="609600" y="2133600"/>
            <a:ext cx="53848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6197600" y="2133600"/>
            <a:ext cx="53848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r>
              <a:rPr lang="tr-TR" smtClean="0"/>
              <a:t>8.02.2021</a:t>
            </a:r>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6" name="5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8.02.2021</a:t>
            </a:r>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5" name="4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8.02.2021</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8" name="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406400" y="304800"/>
            <a:ext cx="7620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8.02.2021</a:t>
            </a:r>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3C56F6E-0227-4A18-A49D-56CCC0CCB7A6}" type="slidenum">
              <a:rPr lang="tr-TR" smtClean="0"/>
              <a:pPr/>
              <a:t>‹#›</a:t>
            </a:fld>
            <a:endParaRPr lang="tr-TR"/>
          </a:p>
        </p:txBody>
      </p:sp>
      <p:sp>
        <p:nvSpPr>
          <p:cNvPr id="8" name="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152400"/>
            <a:ext cx="109728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r>
              <a:rPr lang="tr-TR" smtClean="0"/>
              <a:t>8.02.2021</a:t>
            </a:r>
            <a:endParaRPr lang="tr-TR"/>
          </a:p>
        </p:txBody>
      </p:sp>
      <p:sp>
        <p:nvSpPr>
          <p:cNvPr id="3" name="2 Altbilgi Yer Tutucusu"/>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53C56F6E-0227-4A18-A49D-56CCC0CCB7A6}" type="slidenum">
              <a:rPr lang="tr-TR" smtClean="0"/>
              <a:pPr/>
              <a:t>‹#›</a:t>
            </a:fld>
            <a:endParaRPr lang="tr-TR"/>
          </a:p>
        </p:txBody>
      </p:sp>
      <p:sp>
        <p:nvSpPr>
          <p:cNvPr id="28" name="2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news-room/fact-sheets/detail/the-top-10-causes-of-death"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hsgm.saglik.gov.tr/dosya/mevzuat/genelge/Bulasici-Hastaliklar-ile-Mucadele-Rehberi-Genelgesi-2017-11.pdf" TargetMode="Externa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cdc.gov/nchs/products/databriefs/db427.Htm" TargetMode="External"/><Relationship Id="rId7" Type="http://schemas.openxmlformats.org/officeDocument/2006/relationships/hyperlink" Target="https://www.resmigazete.gov.tr/eskiler/2004/11/20041106.Htm" TargetMode="External"/><Relationship Id="rId2" Type="http://schemas.openxmlformats.org/officeDocument/2006/relationships/hyperlink" Target="https://www.who.i&#775;nt/news-room/fact-sheets/detail/the-top-10-causes-of-death" TargetMode="External"/><Relationship Id="rId1" Type="http://schemas.openxmlformats.org/officeDocument/2006/relationships/slideLayout" Target="../slideLayouts/slideLayout2.xml"/><Relationship Id="rId6" Type="http://schemas.openxmlformats.org/officeDocument/2006/relationships/hyperlink" Target="https://dosyamerkez.saglik.gov.tr/Eklenti/18860,form-014pdf.pdf?0" TargetMode="External"/><Relationship Id="rId5" Type="http://schemas.openxmlformats.org/officeDocument/2006/relationships/hyperlink" Target="https://hsgm.saglik.gov.tr/Dosya/Mevzuat/Genelge/Bulasici-hastaliklar-ile-mucadele-rehberi-genelgesi-2017-11.Pdf" TargetMode="External"/><Relationship Id="rId4" Type="http://schemas.openxmlformats.org/officeDocument/2006/relationships/hyperlink" Target="https://www.resmigazete.gov.tr/Eskiler/2019/05/20190504-1.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www.mevzuat.gov.tr/Mevzuatmetin/1.3.1593.Pdf" TargetMode="External"/><Relationship Id="rId7" Type="http://schemas.openxmlformats.org/officeDocument/2006/relationships/hyperlink" Target="https://sgb.saglik.gov.tr/Eklenti/42666/0/2021-faaliyet-raporupdf.Pdf?_Tag1=a479ea3416aa5e001b71b4d2f670f3588b41d42c" TargetMode="External"/><Relationship Id="rId2" Type="http://schemas.openxmlformats.org/officeDocument/2006/relationships/hyperlink" Target="https://hsgm.saglik.gov.tr/Depo/Mevzuat/Genelge/Bulasici_hastaliklar_ile_mucadele_rehberi_ustyazi.Pdf" TargetMode="External"/><Relationship Id="rId1" Type="http://schemas.openxmlformats.org/officeDocument/2006/relationships/slideLayout" Target="../slideLayouts/slideLayout2.xml"/><Relationship Id="rId6" Type="http://schemas.openxmlformats.org/officeDocument/2006/relationships/hyperlink" Target="https://hsgm.saglik.gov.tr/depo/kurumsal/yayinlarimiz/Raporlar/Turkiyede_Verem_Savasi_2020_Raporu.pdf" TargetMode="External"/><Relationship Id="rId5" Type="http://schemas.openxmlformats.org/officeDocument/2006/relationships/hyperlink" Target="https://hsgm.saglik.gov.tr/depo/kurumsal/yayinlarimiz/Raporlar/bulasici/2020-2021_Sezonu_InfluenzaGrip_Surveyans_Raporu_yillik_rapor.pdf" TargetMode="External"/><Relationship Id="rId4" Type="http://schemas.openxmlformats.org/officeDocument/2006/relationships/hyperlink" Target="https://www.resmigazete.gov.tr/Eskiler/2020/04/20200422-7.Htm"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39D1B8-EE4F-49FE-A472-D54F037335FB}"/>
              </a:ext>
            </a:extLst>
          </p:cNvPr>
          <p:cNvSpPr>
            <a:spLocks noGrp="1"/>
          </p:cNvSpPr>
          <p:nvPr>
            <p:ph type="ctrTitle"/>
          </p:nvPr>
        </p:nvSpPr>
        <p:spPr>
          <a:xfrm>
            <a:off x="1751012" y="609601"/>
            <a:ext cx="9527214" cy="3200398"/>
          </a:xfrm>
        </p:spPr>
        <p:txBody>
          <a:bodyPr>
            <a:normAutofit/>
          </a:bodyPr>
          <a:lstStyle/>
          <a:p>
            <a:r>
              <a:rPr lang="tr-TR" sz="6600" dirty="0">
                <a:cs typeface="Cavolini" panose="020B0502040204020203" pitchFamily="66" charset="0"/>
              </a:rPr>
              <a:t>BULAŞICI</a:t>
            </a:r>
            <a:r>
              <a:rPr lang="tr-TR" sz="6600" dirty="0"/>
              <a:t> HASTALIKLARIN </a:t>
            </a:r>
            <a:r>
              <a:rPr lang="tr-TR" sz="6600" dirty="0" smtClean="0"/>
              <a:t>KONTROLÜ</a:t>
            </a:r>
            <a:endParaRPr lang="tr-TR" sz="6600" dirty="0"/>
          </a:p>
        </p:txBody>
      </p:sp>
      <p:sp>
        <p:nvSpPr>
          <p:cNvPr id="3" name="Alt Başlık 2">
            <a:extLst>
              <a:ext uri="{FF2B5EF4-FFF2-40B4-BE49-F238E27FC236}">
                <a16:creationId xmlns:a16="http://schemas.microsoft.com/office/drawing/2014/main" xmlns="" id="{6A9F1943-7C21-4184-9595-0050432BF8C7}"/>
              </a:ext>
            </a:extLst>
          </p:cNvPr>
          <p:cNvSpPr>
            <a:spLocks noGrp="1"/>
          </p:cNvSpPr>
          <p:nvPr>
            <p:ph type="subTitle" idx="1"/>
          </p:nvPr>
        </p:nvSpPr>
        <p:spPr>
          <a:xfrm>
            <a:off x="1657684" y="3834063"/>
            <a:ext cx="9144000" cy="978568"/>
          </a:xfrm>
        </p:spPr>
        <p:txBody>
          <a:bodyPr>
            <a:normAutofit fontScale="92500" lnSpcReduction="20000"/>
          </a:bodyPr>
          <a:lstStyle/>
          <a:p>
            <a:endParaRPr lang="tr-TR" b="1" dirty="0" smtClean="0">
              <a:solidFill>
                <a:schemeClr val="tx1">
                  <a:lumMod val="65000"/>
                  <a:lumOff val="35000"/>
                </a:schemeClr>
              </a:solidFill>
              <a:latin typeface="+mj-lt"/>
            </a:endParaRPr>
          </a:p>
          <a:p>
            <a:endParaRPr lang="tr-TR" b="1" dirty="0" smtClean="0">
              <a:solidFill>
                <a:schemeClr val="tx1">
                  <a:lumMod val="65000"/>
                  <a:lumOff val="35000"/>
                </a:schemeClr>
              </a:solidFill>
            </a:endParaRPr>
          </a:p>
          <a:p>
            <a:r>
              <a:rPr lang="tr-TR" b="1" dirty="0" err="1" smtClean="0">
                <a:solidFill>
                  <a:schemeClr val="tx1">
                    <a:lumMod val="65000"/>
                    <a:lumOff val="35000"/>
                  </a:schemeClr>
                </a:solidFill>
                <a:latin typeface="+mj-lt"/>
              </a:rPr>
              <a:t>Ass</a:t>
            </a:r>
            <a:r>
              <a:rPr lang="tr-TR" b="1" dirty="0" smtClean="0">
                <a:solidFill>
                  <a:schemeClr val="tx1">
                    <a:lumMod val="65000"/>
                    <a:lumOff val="35000"/>
                  </a:schemeClr>
                </a:solidFill>
                <a:latin typeface="+mj-lt"/>
              </a:rPr>
              <a:t> Dr. Mira </a:t>
            </a:r>
            <a:r>
              <a:rPr lang="tr-TR" b="1" dirty="0" err="1" smtClean="0">
                <a:solidFill>
                  <a:schemeClr val="tx1">
                    <a:lumMod val="65000"/>
                    <a:lumOff val="35000"/>
                  </a:schemeClr>
                </a:solidFill>
                <a:latin typeface="+mj-lt"/>
              </a:rPr>
              <a:t>Kösedağ</a:t>
            </a:r>
            <a:endParaRPr lang="tr-TR" b="1" dirty="0" smtClean="0">
              <a:solidFill>
                <a:schemeClr val="tx1">
                  <a:lumMod val="65000"/>
                  <a:lumOff val="35000"/>
                </a:schemeClr>
              </a:solidFill>
              <a:latin typeface="+mj-lt"/>
            </a:endParaRPr>
          </a:p>
        </p:txBody>
      </p:sp>
      <p:sp>
        <p:nvSpPr>
          <p:cNvPr id="10" name="9 Dikdörtgen"/>
          <p:cNvSpPr/>
          <p:nvPr/>
        </p:nvSpPr>
        <p:spPr>
          <a:xfrm>
            <a:off x="4796589" y="5206045"/>
            <a:ext cx="8742947" cy="338554"/>
          </a:xfrm>
          <a:prstGeom prst="rect">
            <a:avLst/>
          </a:prstGeom>
        </p:spPr>
        <p:txBody>
          <a:bodyPr wrap="square">
            <a:spAutoFit/>
          </a:bodyPr>
          <a:lstStyle/>
          <a:p>
            <a:r>
              <a:rPr lang="tr-TR" sz="1600" b="1" dirty="0" smtClean="0">
                <a:solidFill>
                  <a:schemeClr val="tx1">
                    <a:lumMod val="65000"/>
                    <a:lumOff val="35000"/>
                  </a:schemeClr>
                </a:solidFill>
              </a:rPr>
              <a:t>İzmir Katip Çelebi Üniversitesi Tıp Fakültesi, Halk Sağlığı ABD</a:t>
            </a:r>
            <a:endParaRPr lang="tr-TR" sz="1600" b="1" dirty="0">
              <a:solidFill>
                <a:schemeClr val="tx1">
                  <a:lumMod val="65000"/>
                  <a:lumOff val="35000"/>
                </a:schemeClr>
              </a:solidFill>
            </a:endParaRPr>
          </a:p>
        </p:txBody>
      </p:sp>
    </p:spTree>
    <p:extLst>
      <p:ext uri="{BB962C8B-B14F-4D97-AF65-F5344CB8AC3E}">
        <p14:creationId xmlns:p14="http://schemas.microsoft.com/office/powerpoint/2010/main" xmlns="" val="2152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61D722B-BFC1-4B13-F691-123404E3ECA6}"/>
              </a:ext>
            </a:extLst>
          </p:cNvPr>
          <p:cNvSpPr>
            <a:spLocks noGrp="1"/>
          </p:cNvSpPr>
          <p:nvPr>
            <p:ph sz="quarter" idx="1"/>
          </p:nvPr>
        </p:nvSpPr>
        <p:spPr>
          <a:xfrm>
            <a:off x="665582" y="671804"/>
            <a:ext cx="10860833" cy="5371324"/>
          </a:xfrm>
        </p:spPr>
        <p:txBody>
          <a:bodyPr>
            <a:normAutofit/>
          </a:bodyPr>
          <a:lstStyle/>
          <a:p>
            <a:pPr algn="ctr"/>
            <a:endParaRPr lang="tr-TR" sz="2400" b="1" i="1" dirty="0">
              <a:solidFill>
                <a:srgbClr val="000000"/>
              </a:solidFill>
              <a:effectLst/>
            </a:endParaRPr>
          </a:p>
          <a:p>
            <a:pPr algn="ctr"/>
            <a:endParaRPr lang="tr-TR" sz="2400" b="1" i="1" dirty="0" smtClean="0">
              <a:solidFill>
                <a:srgbClr val="FF0000"/>
              </a:solidFill>
              <a:effectLst/>
            </a:endParaRPr>
          </a:p>
          <a:p>
            <a:pPr algn="ctr"/>
            <a:r>
              <a:rPr lang="tr-TR" sz="2400" b="1" i="1" dirty="0" smtClean="0">
                <a:solidFill>
                  <a:srgbClr val="FF0000"/>
                </a:solidFill>
                <a:effectLst/>
              </a:rPr>
              <a:t>Bulaşıcı </a:t>
            </a:r>
            <a:r>
              <a:rPr lang="tr-TR" sz="2400" b="1" i="1" dirty="0">
                <a:solidFill>
                  <a:srgbClr val="FF0000"/>
                </a:solidFill>
                <a:effectLst/>
              </a:rPr>
              <a:t>hastalıkların önlenmesi ve kontrolü:</a:t>
            </a:r>
            <a:r>
              <a:rPr lang="tr-TR" sz="2400" b="1" i="1" cap="none" dirty="0">
                <a:solidFill>
                  <a:srgbClr val="FF0000"/>
                </a:solidFill>
                <a:effectLst/>
              </a:rPr>
              <a:t> </a:t>
            </a:r>
            <a:r>
              <a:rPr lang="tr-TR" sz="2400" b="0" i="0" cap="none" dirty="0">
                <a:solidFill>
                  <a:srgbClr val="000000"/>
                </a:solidFill>
                <a:effectLst/>
              </a:rPr>
              <a:t>Bulaşıcı hastalıkların yayılmasını önlemek ve durdurmak amacıyla epidemiyolojik araştırmalar da dâhil olmak üzere alınan önlemlerin tümü</a:t>
            </a:r>
          </a:p>
          <a:p>
            <a:pPr algn="ctr"/>
            <a:endParaRPr lang="tr-TR" sz="2400" b="0" i="0" cap="none" dirty="0">
              <a:solidFill>
                <a:srgbClr val="000000"/>
              </a:solidFill>
              <a:effectLst/>
            </a:endParaRPr>
          </a:p>
          <a:p>
            <a:pPr algn="ctr"/>
            <a:r>
              <a:rPr lang="tr-TR" sz="2400" b="1" i="1" dirty="0">
                <a:solidFill>
                  <a:srgbClr val="FF0000"/>
                </a:solidFill>
                <a:effectLst/>
              </a:rPr>
              <a:t>Salgın: </a:t>
            </a:r>
            <a:r>
              <a:rPr lang="tr-TR" sz="2400" b="0" i="0" cap="none" dirty="0">
                <a:solidFill>
                  <a:srgbClr val="000000"/>
                </a:solidFill>
                <a:effectLst/>
              </a:rPr>
              <a:t>Belirli bir alanda, belirli bir grup insan arasında, belirli bir süre boyunca beklenenden daha fazla vaka görülmesi </a:t>
            </a:r>
            <a:endParaRPr lang="tr-TR" sz="2400" b="0" i="0" cap="none" dirty="0" smtClean="0">
              <a:solidFill>
                <a:srgbClr val="000000"/>
              </a:solidFill>
              <a:effectLst/>
            </a:endParaRPr>
          </a:p>
          <a:p>
            <a:pPr algn="ctr">
              <a:buNone/>
            </a:pPr>
            <a:r>
              <a:rPr lang="tr-TR" sz="2400" b="0" i="0" cap="none" dirty="0" smtClean="0">
                <a:solidFill>
                  <a:srgbClr val="000000"/>
                </a:solidFill>
                <a:effectLst/>
              </a:rPr>
              <a:t>veya</a:t>
            </a:r>
          </a:p>
          <a:p>
            <a:pPr algn="ctr">
              <a:buNone/>
            </a:pPr>
            <a:r>
              <a:rPr lang="tr-TR" sz="2400" b="0" i="0" cap="none" dirty="0" smtClean="0">
                <a:solidFill>
                  <a:srgbClr val="000000"/>
                </a:solidFill>
                <a:effectLst/>
              </a:rPr>
              <a:t> </a:t>
            </a:r>
            <a:r>
              <a:rPr lang="tr-TR" sz="2400" b="0" i="0" cap="none" dirty="0">
                <a:solidFill>
                  <a:srgbClr val="000000"/>
                </a:solidFill>
                <a:effectLst/>
              </a:rPr>
              <a:t>salgın potansiyeli olan ve epidemiyolojik olarak bağlantılı iki veya daha fazla vaka ya da yeni görülen/elimine* edilmiş veya </a:t>
            </a:r>
            <a:r>
              <a:rPr lang="tr-TR" sz="2400" b="0" i="0" cap="none" dirty="0" err="1">
                <a:solidFill>
                  <a:srgbClr val="000000"/>
                </a:solidFill>
                <a:effectLst/>
              </a:rPr>
              <a:t>eradike</a:t>
            </a:r>
            <a:r>
              <a:rPr lang="tr-TR" sz="2400" b="0" i="0" cap="none" dirty="0">
                <a:solidFill>
                  <a:srgbClr val="000000"/>
                </a:solidFill>
                <a:effectLst/>
              </a:rPr>
              <a:t>* edilmiş hastalığa ait tek bir vakanın görülmesi</a:t>
            </a:r>
            <a:endParaRPr lang="tr-TR" sz="2400" cap="none" dirty="0"/>
          </a:p>
          <a:p>
            <a:endParaRPr lang="tr-TR" dirty="0"/>
          </a:p>
        </p:txBody>
      </p:sp>
      <p:sp>
        <p:nvSpPr>
          <p:cNvPr id="4" name="3 Slayt Numarası Yer Tutucusu"/>
          <p:cNvSpPr>
            <a:spLocks noGrp="1"/>
          </p:cNvSpPr>
          <p:nvPr>
            <p:ph type="sldNum" sz="quarter" idx="12"/>
          </p:nvPr>
        </p:nvSpPr>
        <p:spPr/>
        <p:txBody>
          <a:bodyPr/>
          <a:lstStyle/>
          <a:p>
            <a:fld id="{53C56F6E-0227-4A18-A49D-56CCC0CCB7A6}" type="slidenum">
              <a:rPr lang="tr-TR" smtClean="0"/>
              <a:pPr/>
              <a:t>10</a:t>
            </a:fld>
            <a:endParaRPr lang="tr-TR"/>
          </a:p>
        </p:txBody>
      </p:sp>
    </p:spTree>
    <p:extLst>
      <p:ext uri="{BB962C8B-B14F-4D97-AF65-F5344CB8AC3E}">
        <p14:creationId xmlns:p14="http://schemas.microsoft.com/office/powerpoint/2010/main" xmlns="" val="375473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DBF86B4-5929-4C0E-9E7E-6FDADF9667AE}"/>
              </a:ext>
            </a:extLst>
          </p:cNvPr>
          <p:cNvSpPr>
            <a:spLocks noGrp="1"/>
          </p:cNvSpPr>
          <p:nvPr>
            <p:ph sz="quarter" idx="1"/>
          </p:nvPr>
        </p:nvSpPr>
        <p:spPr>
          <a:xfrm>
            <a:off x="838200" y="681135"/>
            <a:ext cx="10515600" cy="5561045"/>
          </a:xfrm>
        </p:spPr>
        <p:txBody>
          <a:bodyPr>
            <a:noAutofit/>
          </a:bodyPr>
          <a:lstStyle/>
          <a:p>
            <a:pPr algn="ctr"/>
            <a:endParaRPr lang="tr-TR" sz="2300" b="1" i="1" dirty="0" smtClean="0">
              <a:solidFill>
                <a:srgbClr val="FF0000"/>
              </a:solidFill>
              <a:effectLst/>
            </a:endParaRPr>
          </a:p>
          <a:p>
            <a:pPr algn="ctr"/>
            <a:endParaRPr lang="tr-TR" sz="2300" b="1" i="1" dirty="0" smtClean="0">
              <a:solidFill>
                <a:srgbClr val="FF0000"/>
              </a:solidFill>
            </a:endParaRPr>
          </a:p>
          <a:p>
            <a:pPr algn="ctr"/>
            <a:r>
              <a:rPr lang="tr-TR" sz="2300" b="1" i="1" dirty="0" smtClean="0">
                <a:solidFill>
                  <a:srgbClr val="FF0000"/>
                </a:solidFill>
                <a:effectLst/>
              </a:rPr>
              <a:t>Epidemiyolojik </a:t>
            </a:r>
            <a:r>
              <a:rPr lang="tr-TR" sz="2300" b="1" i="1" dirty="0">
                <a:solidFill>
                  <a:srgbClr val="FF0000"/>
                </a:solidFill>
                <a:effectLst/>
              </a:rPr>
              <a:t>bağlantı: </a:t>
            </a:r>
            <a:r>
              <a:rPr lang="tr-TR" sz="2300" b="0" i="0" cap="none" dirty="0">
                <a:solidFill>
                  <a:srgbClr val="000000"/>
                </a:solidFill>
                <a:effectLst/>
              </a:rPr>
              <a:t>Hastalık için bilinen inkübasyon dönemi içinde, </a:t>
            </a:r>
            <a:r>
              <a:rPr lang="tr-TR" sz="2300" b="0" i="0" cap="none" dirty="0" smtClean="0">
                <a:solidFill>
                  <a:srgbClr val="000000"/>
                </a:solidFill>
                <a:effectLst/>
              </a:rPr>
              <a:t>her </a:t>
            </a:r>
            <a:r>
              <a:rPr lang="tr-TR" sz="2300" b="0" i="0" cap="none" dirty="0">
                <a:solidFill>
                  <a:srgbClr val="000000"/>
                </a:solidFill>
                <a:effectLst/>
              </a:rPr>
              <a:t>hastalık için değişebilmekle </a:t>
            </a:r>
            <a:r>
              <a:rPr lang="tr-TR" sz="2300" b="0" i="0" cap="none" dirty="0" smtClean="0">
                <a:solidFill>
                  <a:srgbClr val="000000"/>
                </a:solidFill>
                <a:effectLst/>
              </a:rPr>
              <a:t>birlikte</a:t>
            </a:r>
          </a:p>
          <a:p>
            <a:pPr algn="ctr">
              <a:buNone/>
            </a:pPr>
            <a:r>
              <a:rPr lang="tr-TR" sz="2300" b="0" i="0" cap="none" dirty="0" smtClean="0">
                <a:solidFill>
                  <a:srgbClr val="000000"/>
                </a:solidFill>
                <a:effectLst/>
              </a:rPr>
              <a:t> insandan </a:t>
            </a:r>
            <a:r>
              <a:rPr lang="tr-TR" sz="2300" b="0" i="0" cap="none" dirty="0">
                <a:solidFill>
                  <a:srgbClr val="000000"/>
                </a:solidFill>
                <a:effectLst/>
              </a:rPr>
              <a:t>insana bulaş, hayvandan insana bulaş, ortak bir kaynağa maruziyetle bulaş, kontamine olmuş gıda ya da içme suyu ile bulaş, çevresel bir etkene maruziyet ile bulaş ve laboratuvar maruziyeti ile bulaş yollarından birisi veya birkaçının bulunması</a:t>
            </a:r>
          </a:p>
          <a:p>
            <a:pPr algn="ctr"/>
            <a:endParaRPr lang="tr-TR" sz="2300" b="0" i="0" cap="none" dirty="0">
              <a:solidFill>
                <a:srgbClr val="000000"/>
              </a:solidFill>
              <a:effectLst/>
            </a:endParaRPr>
          </a:p>
          <a:p>
            <a:pPr algn="ctr"/>
            <a:r>
              <a:rPr lang="tr-TR" sz="2300" b="1" i="1" dirty="0">
                <a:solidFill>
                  <a:srgbClr val="FF0000"/>
                </a:solidFill>
                <a:effectLst/>
              </a:rPr>
              <a:t>Erken uyarı ve cevap sistemi (EUCS): </a:t>
            </a:r>
            <a:r>
              <a:rPr lang="tr-TR" sz="2300" b="0" i="0" cap="none" dirty="0">
                <a:solidFill>
                  <a:srgbClr val="000000"/>
                </a:solidFill>
                <a:effectLst/>
              </a:rPr>
              <a:t>Biyolojik, çevresel, kimyasal, radyolojik ve nükleer etkenler ile kaynağı bilinmeyen ve salgın yapma potansiyeli taşıyan durum ve olaylarla ilgili, </a:t>
            </a:r>
            <a:r>
              <a:rPr lang="tr-TR" sz="2300" b="0" i="0" cap="none" dirty="0" smtClean="0">
                <a:solidFill>
                  <a:srgbClr val="000000"/>
                </a:solidFill>
                <a:effectLst/>
              </a:rPr>
              <a:t>zamanında </a:t>
            </a:r>
            <a:r>
              <a:rPr lang="tr-TR" sz="2300" b="0" i="0" cap="none" dirty="0">
                <a:solidFill>
                  <a:srgbClr val="000000"/>
                </a:solidFill>
                <a:effectLst/>
              </a:rPr>
              <a:t>veri ve bilgi toplayan, analiz eden, entegre </a:t>
            </a:r>
            <a:r>
              <a:rPr lang="tr-TR" sz="2300" b="0" i="0" cap="none" dirty="0" err="1">
                <a:solidFill>
                  <a:srgbClr val="000000"/>
                </a:solidFill>
                <a:effectLst/>
              </a:rPr>
              <a:t>sürveyans</a:t>
            </a:r>
            <a:r>
              <a:rPr lang="tr-TR" sz="2300" b="0" i="0" cap="none" dirty="0">
                <a:solidFill>
                  <a:srgbClr val="000000"/>
                </a:solidFill>
                <a:effectLst/>
              </a:rPr>
              <a:t> ile yerel, bölgesel, ulusal ve uluslararası düzeydeki ani gelişen halk sağlığı tehditlerinin yayılmasını önleme ve kontrol etmeyi içeren faaliyetler</a:t>
            </a:r>
            <a:endParaRPr lang="tr-TR" sz="2300" dirty="0"/>
          </a:p>
        </p:txBody>
      </p:sp>
      <p:sp>
        <p:nvSpPr>
          <p:cNvPr id="9" name="Alt Bilgi Yer Tutucusu 4">
            <a:extLst>
              <a:ext uri="{FF2B5EF4-FFF2-40B4-BE49-F238E27FC236}">
                <a16:creationId xmlns:a16="http://schemas.microsoft.com/office/drawing/2014/main" xmlns="" id="{8A1AC2FF-58BC-46FA-91FD-9F8287298189}"/>
              </a:ext>
            </a:extLst>
          </p:cNvPr>
          <p:cNvSpPr txBox="1">
            <a:spLocks/>
          </p:cNvSpPr>
          <p:nvPr/>
        </p:nvSpPr>
        <p:spPr>
          <a:xfrm>
            <a:off x="3137691" y="6492875"/>
            <a:ext cx="6012872"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Bulaşıcı Hastalıklar Sürveyans ve Kontrol Esasları Yönetmeliğinde Değişiklik Yapılmasına Dair Yönetmelik, https://</a:t>
            </a:r>
            <a:r>
              <a:rPr lang="tr-TR" sz="1400" dirty="0"/>
              <a:t>www</a:t>
            </a:r>
            <a:r>
              <a:rPr lang="tr-TR" dirty="0"/>
              <a:t>.resmigazete.gov.tr/eskiler/2019/05/20190504-1.htm</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11</a:t>
            </a:fld>
            <a:endParaRPr lang="tr-TR"/>
          </a:p>
        </p:txBody>
      </p:sp>
    </p:spTree>
    <p:extLst>
      <p:ext uri="{BB962C8B-B14F-4D97-AF65-F5344CB8AC3E}">
        <p14:creationId xmlns:p14="http://schemas.microsoft.com/office/powerpoint/2010/main" xmlns="" val="201349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xmlns="" id="{62FFC382-909A-46B0-AAC6-5CD9B3D5A98C}"/>
              </a:ext>
            </a:extLst>
          </p:cNvPr>
          <p:cNvSpPr>
            <a:spLocks noGrp="1"/>
          </p:cNvSpPr>
          <p:nvPr>
            <p:ph sz="quarter" idx="1"/>
          </p:nvPr>
        </p:nvSpPr>
        <p:spPr>
          <a:xfrm>
            <a:off x="890760" y="650032"/>
            <a:ext cx="10410480" cy="5557936"/>
          </a:xfrm>
        </p:spPr>
        <p:txBody>
          <a:bodyPr>
            <a:normAutofit lnSpcReduction="10000"/>
          </a:bodyPr>
          <a:lstStyle/>
          <a:p>
            <a:pPr algn="ctr"/>
            <a:endParaRPr lang="tr-TR" sz="2400" b="1" i="1" dirty="0" smtClean="0">
              <a:solidFill>
                <a:srgbClr val="FF0000"/>
              </a:solidFill>
              <a:effectLst/>
            </a:endParaRPr>
          </a:p>
          <a:p>
            <a:pPr algn="ctr"/>
            <a:endParaRPr lang="tr-TR" sz="2400" b="1" i="1" dirty="0" smtClean="0">
              <a:solidFill>
                <a:srgbClr val="FF0000"/>
              </a:solidFill>
            </a:endParaRPr>
          </a:p>
          <a:p>
            <a:pPr algn="ctr"/>
            <a:r>
              <a:rPr lang="tr-TR" sz="2400" b="1" i="1" dirty="0" smtClean="0">
                <a:solidFill>
                  <a:srgbClr val="FF0000"/>
                </a:solidFill>
                <a:effectLst/>
              </a:rPr>
              <a:t>Vaka</a:t>
            </a:r>
            <a:r>
              <a:rPr lang="tr-TR" sz="2400" b="1" i="1" dirty="0">
                <a:solidFill>
                  <a:srgbClr val="FF0000"/>
                </a:solidFill>
                <a:effectLst/>
              </a:rPr>
              <a:t>: </a:t>
            </a:r>
            <a:r>
              <a:rPr lang="tr-TR" sz="2400" b="0" i="0" cap="none" dirty="0">
                <a:solidFill>
                  <a:srgbClr val="000000"/>
                </a:solidFill>
                <a:effectLst/>
              </a:rPr>
              <a:t>Sürveyans amaçları veya salgın için yapılmış bir vaka tanımı ile uyumlu bir hastalığa ya da sağlık sorununa sahip kişi</a:t>
            </a:r>
          </a:p>
          <a:p>
            <a:pPr algn="ctr"/>
            <a:endParaRPr lang="tr-TR" sz="2400" b="0" i="0" cap="none" dirty="0">
              <a:solidFill>
                <a:srgbClr val="000000"/>
              </a:solidFill>
              <a:effectLst/>
            </a:endParaRPr>
          </a:p>
          <a:p>
            <a:pPr algn="ctr">
              <a:buNone/>
            </a:pPr>
            <a:r>
              <a:rPr lang="tr-TR" sz="2400" b="1" i="1" dirty="0" smtClean="0">
                <a:solidFill>
                  <a:srgbClr val="FF0000"/>
                </a:solidFill>
                <a:effectLst/>
              </a:rPr>
              <a:t>-Şüpheli </a:t>
            </a:r>
            <a:r>
              <a:rPr lang="tr-TR" sz="2400" b="1" i="1" dirty="0">
                <a:solidFill>
                  <a:srgbClr val="FF0000"/>
                </a:solidFill>
                <a:effectLst/>
              </a:rPr>
              <a:t>vaka:</a:t>
            </a:r>
            <a:r>
              <a:rPr lang="tr-TR" sz="2400" b="1" i="1" dirty="0">
                <a:solidFill>
                  <a:srgbClr val="000000"/>
                </a:solidFill>
                <a:effectLst/>
              </a:rPr>
              <a:t> </a:t>
            </a:r>
            <a:r>
              <a:rPr lang="tr-TR" sz="2400" b="0" i="0" cap="none" dirty="0">
                <a:solidFill>
                  <a:srgbClr val="000000"/>
                </a:solidFill>
                <a:effectLst/>
              </a:rPr>
              <a:t>Genellikle laboratuvar kriterleri ya da epidemiyolojik kriterler olmadan klinik tanımlamaya uyan vaka</a:t>
            </a:r>
          </a:p>
          <a:p>
            <a:pPr algn="ctr"/>
            <a:endParaRPr lang="tr-TR" sz="2400" b="0" i="0" cap="none" dirty="0">
              <a:solidFill>
                <a:srgbClr val="000000"/>
              </a:solidFill>
              <a:effectLst/>
            </a:endParaRPr>
          </a:p>
          <a:p>
            <a:pPr algn="ctr">
              <a:buNone/>
            </a:pPr>
            <a:r>
              <a:rPr lang="tr-TR" sz="2400" b="1" i="1" dirty="0" smtClean="0">
                <a:solidFill>
                  <a:srgbClr val="FF0000"/>
                </a:solidFill>
                <a:effectLst/>
              </a:rPr>
              <a:t>-Olası </a:t>
            </a:r>
            <a:r>
              <a:rPr lang="tr-TR" sz="2400" b="1" i="1" dirty="0">
                <a:solidFill>
                  <a:srgbClr val="FF0000"/>
                </a:solidFill>
                <a:effectLst/>
              </a:rPr>
              <a:t>vaka: </a:t>
            </a:r>
            <a:r>
              <a:rPr lang="tr-TR" sz="2400" b="0" i="0" cap="none" dirty="0">
                <a:solidFill>
                  <a:srgbClr val="000000"/>
                </a:solidFill>
                <a:effectLst/>
              </a:rPr>
              <a:t>Genellikle klinik tanımlamaya uyan, epidemiyolojik bağlantılı veya bazı hastalıklarda destekleyici laboratuvar kriterleri de kullanılan vaka</a:t>
            </a:r>
          </a:p>
          <a:p>
            <a:pPr algn="ctr"/>
            <a:endParaRPr lang="tr-TR" sz="2400" b="0" i="0" cap="none" dirty="0">
              <a:solidFill>
                <a:srgbClr val="000000"/>
              </a:solidFill>
              <a:effectLst/>
            </a:endParaRPr>
          </a:p>
          <a:p>
            <a:pPr algn="ctr">
              <a:buNone/>
            </a:pPr>
            <a:r>
              <a:rPr lang="tr-TR" sz="2400" b="1" i="1" dirty="0" smtClean="0">
                <a:solidFill>
                  <a:srgbClr val="FF0000"/>
                </a:solidFill>
              </a:rPr>
              <a:t>-</a:t>
            </a:r>
            <a:r>
              <a:rPr lang="tr-TR" sz="2400" b="1" i="1" dirty="0" smtClean="0">
                <a:solidFill>
                  <a:srgbClr val="FF0000"/>
                </a:solidFill>
                <a:effectLst/>
              </a:rPr>
              <a:t>Kesin </a:t>
            </a:r>
            <a:r>
              <a:rPr lang="tr-TR" sz="2400" b="1" i="1" dirty="0">
                <a:solidFill>
                  <a:srgbClr val="FF0000"/>
                </a:solidFill>
                <a:effectLst/>
              </a:rPr>
              <a:t>vaka: </a:t>
            </a:r>
            <a:r>
              <a:rPr lang="tr-TR" sz="2400" b="0" i="0" cap="none" dirty="0">
                <a:solidFill>
                  <a:srgbClr val="000000"/>
                </a:solidFill>
                <a:effectLst/>
              </a:rPr>
              <a:t>Genellikle klinik tanımlamaya uyan, epidemiyolojik bağlantılı ve/veya doğrulayıcı laboratuvar kriterlerini karşılayan, yüksek düzeyde seçici olan hastalığa spesifik vaka</a:t>
            </a:r>
            <a:endParaRPr lang="tr-TR" sz="2400" dirty="0">
              <a:solidFill>
                <a:srgbClr val="000000"/>
              </a:solidFill>
            </a:endParaRPr>
          </a:p>
        </p:txBody>
      </p:sp>
      <p:sp>
        <p:nvSpPr>
          <p:cNvPr id="4" name="3 Slayt Numarası Yer Tutucusu"/>
          <p:cNvSpPr>
            <a:spLocks noGrp="1"/>
          </p:cNvSpPr>
          <p:nvPr>
            <p:ph type="sldNum" sz="quarter" idx="12"/>
          </p:nvPr>
        </p:nvSpPr>
        <p:spPr/>
        <p:txBody>
          <a:bodyPr/>
          <a:lstStyle/>
          <a:p>
            <a:fld id="{53C56F6E-0227-4A18-A49D-56CCC0CCB7A6}" type="slidenum">
              <a:rPr lang="tr-TR" smtClean="0"/>
              <a:pPr/>
              <a:t>12</a:t>
            </a:fld>
            <a:endParaRPr lang="tr-TR"/>
          </a:p>
        </p:txBody>
      </p:sp>
    </p:spTree>
    <p:extLst>
      <p:ext uri="{BB962C8B-B14F-4D97-AF65-F5344CB8AC3E}">
        <p14:creationId xmlns:p14="http://schemas.microsoft.com/office/powerpoint/2010/main" xmlns="" val="1284091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6E3254AE-C4CD-426D-A6E8-7FA13B0F8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xmlns="" id="{5FF46C2A-1AC4-37DE-C3E7-0399B943A560}"/>
              </a:ext>
            </a:extLst>
          </p:cNvPr>
          <p:cNvPicPr>
            <a:picLocks noChangeAspect="1"/>
          </p:cNvPicPr>
          <p:nvPr/>
        </p:nvPicPr>
        <p:blipFill>
          <a:blip r:embed="rId2"/>
          <a:stretch>
            <a:fillRect/>
          </a:stretch>
        </p:blipFill>
        <p:spPr>
          <a:xfrm>
            <a:off x="4744983" y="2579028"/>
            <a:ext cx="7180728" cy="281843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4" name="Picture 23">
            <a:extLst>
              <a:ext uri="{FF2B5EF4-FFF2-40B4-BE49-F238E27FC236}">
                <a16:creationId xmlns:a16="http://schemas.microsoft.com/office/drawing/2014/main" xmlns="" id="{F5C53434-A0C7-4A81-8EB0-D460DAD9BB6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xmlns="" id="{8271DAA1-7FA3-4EEA-A415-BC297138ACF4}"/>
              </a:ext>
            </a:extLst>
          </p:cNvPr>
          <p:cNvSpPr>
            <a:spLocks noGrp="1"/>
          </p:cNvSpPr>
          <p:nvPr>
            <p:ph type="title"/>
          </p:nvPr>
        </p:nvSpPr>
        <p:spPr/>
        <p:txBody>
          <a:bodyPr>
            <a:normAutofit/>
          </a:bodyPr>
          <a:lstStyle/>
          <a:p>
            <a:r>
              <a:rPr lang="tr-TR" sz="4000" dirty="0"/>
              <a:t>Bulaşıcı Hastalıkların Epidemiyolojisi</a:t>
            </a:r>
          </a:p>
        </p:txBody>
      </p:sp>
      <p:sp>
        <p:nvSpPr>
          <p:cNvPr id="8" name="İçerik Yer Tutucusu 7">
            <a:extLst>
              <a:ext uri="{FF2B5EF4-FFF2-40B4-BE49-F238E27FC236}">
                <a16:creationId xmlns:a16="http://schemas.microsoft.com/office/drawing/2014/main" xmlns="" id="{B676F629-0DE9-4F38-BD6B-CE4273EB9034}"/>
              </a:ext>
            </a:extLst>
          </p:cNvPr>
          <p:cNvSpPr>
            <a:spLocks noGrp="1"/>
          </p:cNvSpPr>
          <p:nvPr>
            <p:ph sz="quarter" idx="1"/>
          </p:nvPr>
        </p:nvSpPr>
        <p:spPr>
          <a:xfrm>
            <a:off x="167952" y="2214694"/>
            <a:ext cx="4310742" cy="3816221"/>
          </a:xfrm>
        </p:spPr>
        <p:txBody>
          <a:bodyPr>
            <a:normAutofit/>
          </a:bodyPr>
          <a:lstStyle/>
          <a:p>
            <a:pPr algn="ctr">
              <a:buFont typeface="Wingdings" panose="05000000000000000000" pitchFamily="2" charset="2"/>
              <a:buChar char="Ø"/>
            </a:pPr>
            <a:r>
              <a:rPr lang="tr-TR" sz="2400" cap="none" dirty="0"/>
              <a:t> Bulaşıcı hastalıklar nasıl oluşur?</a:t>
            </a:r>
          </a:p>
          <a:p>
            <a:pPr algn="ctr">
              <a:buFont typeface="Wingdings" panose="05000000000000000000" pitchFamily="2" charset="2"/>
              <a:buChar char="Ø"/>
            </a:pPr>
            <a:r>
              <a:rPr lang="tr-TR" sz="2400" cap="none" dirty="0"/>
              <a:t> Konakçı, çevre ve etkene ait özellikler neler?</a:t>
            </a:r>
          </a:p>
          <a:p>
            <a:pPr algn="ctr">
              <a:buFont typeface="Wingdings" panose="05000000000000000000" pitchFamily="2" charset="2"/>
              <a:buChar char="Ø"/>
            </a:pPr>
            <a:r>
              <a:rPr lang="tr-TR" sz="2400" cap="none" dirty="0"/>
              <a:t> Enfeksiyon zinciri nedir? Nasıl  kırılır?</a:t>
            </a:r>
          </a:p>
          <a:p>
            <a:pPr algn="ctr">
              <a:buFont typeface="Wingdings" panose="05000000000000000000" pitchFamily="2" charset="2"/>
              <a:buChar char="Ø"/>
            </a:pPr>
            <a:r>
              <a:rPr lang="tr-TR" sz="2400" cap="none" dirty="0"/>
              <a:t> Bulaşıcı hastalıkların görülme   sıklığı nedir?</a:t>
            </a:r>
            <a:endParaRPr lang="tr-TR" sz="2400" i="1" cap="none" dirty="0"/>
          </a:p>
        </p:txBody>
      </p:sp>
      <p:sp>
        <p:nvSpPr>
          <p:cNvPr id="10" name="Metin kutusu 9">
            <a:extLst>
              <a:ext uri="{FF2B5EF4-FFF2-40B4-BE49-F238E27FC236}">
                <a16:creationId xmlns:a16="http://schemas.microsoft.com/office/drawing/2014/main" xmlns="" id="{DBD33D8F-941A-55AA-9CAA-535CEF1B6D8F}"/>
              </a:ext>
            </a:extLst>
          </p:cNvPr>
          <p:cNvSpPr txBox="1"/>
          <p:nvPr/>
        </p:nvSpPr>
        <p:spPr>
          <a:xfrm>
            <a:off x="3138196" y="6475445"/>
            <a:ext cx="5915608" cy="279918"/>
          </a:xfrm>
          <a:prstGeom prst="rect">
            <a:avLst/>
          </a:prstGeom>
          <a:noFill/>
        </p:spPr>
        <p:txBody>
          <a:bodyPr wrap="square">
            <a:spAutoFit/>
          </a:bodyPr>
          <a:lstStyle/>
          <a:p>
            <a:r>
              <a:rPr lang="tr-TR" sz="1200" i="1" dirty="0">
                <a:solidFill>
                  <a:schemeClr val="bg1">
                    <a:lumMod val="50000"/>
                  </a:schemeClr>
                </a:solidFill>
              </a:rPr>
              <a:t>Öztek, Z. (2020). Halk Sağlığı Kuramlar ve Uygulamalar. Ankara: Sağlık ve Sosyal Yardım Vakfı</a:t>
            </a:r>
          </a:p>
        </p:txBody>
      </p:sp>
      <p:sp>
        <p:nvSpPr>
          <p:cNvPr id="11" name="10 Slayt Numarası Yer Tutucusu"/>
          <p:cNvSpPr>
            <a:spLocks noGrp="1"/>
          </p:cNvSpPr>
          <p:nvPr>
            <p:ph type="sldNum" sz="quarter" idx="12"/>
          </p:nvPr>
        </p:nvSpPr>
        <p:spPr/>
        <p:txBody>
          <a:bodyPr/>
          <a:lstStyle/>
          <a:p>
            <a:fld id="{53C56F6E-0227-4A18-A49D-56CCC0CCB7A6}" type="slidenum">
              <a:rPr lang="tr-TR" smtClean="0"/>
              <a:pPr/>
              <a:t>13</a:t>
            </a:fld>
            <a:endParaRPr lang="tr-TR"/>
          </a:p>
        </p:txBody>
      </p:sp>
    </p:spTree>
    <p:extLst>
      <p:ext uri="{BB962C8B-B14F-4D97-AF65-F5344CB8AC3E}">
        <p14:creationId xmlns:p14="http://schemas.microsoft.com/office/powerpoint/2010/main" xmlns="" val="1734949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771071-F67B-0570-7FC5-1D7AF770147F}"/>
              </a:ext>
            </a:extLst>
          </p:cNvPr>
          <p:cNvSpPr>
            <a:spLocks noGrp="1"/>
          </p:cNvSpPr>
          <p:nvPr>
            <p:ph type="title"/>
          </p:nvPr>
        </p:nvSpPr>
        <p:spPr>
          <a:xfrm>
            <a:off x="913777" y="466532"/>
            <a:ext cx="10364451" cy="765110"/>
          </a:xfrm>
        </p:spPr>
        <p:txBody>
          <a:bodyPr>
            <a:normAutofit/>
          </a:bodyPr>
          <a:lstStyle/>
          <a:p>
            <a:r>
              <a:rPr lang="tr-TR" sz="4000" dirty="0">
                <a:solidFill>
                  <a:srgbClr val="FF0000"/>
                </a:solidFill>
              </a:rPr>
              <a:t>Bulaşıcı Hastalıklarla İlgili Kavramlar </a:t>
            </a:r>
          </a:p>
        </p:txBody>
      </p:sp>
      <p:sp>
        <p:nvSpPr>
          <p:cNvPr id="3" name="İçerik Yer Tutucusu 2">
            <a:extLst>
              <a:ext uri="{FF2B5EF4-FFF2-40B4-BE49-F238E27FC236}">
                <a16:creationId xmlns:a16="http://schemas.microsoft.com/office/drawing/2014/main" xmlns="" id="{ADCF2E72-8207-C1CE-B009-FAEBC3B42451}"/>
              </a:ext>
            </a:extLst>
          </p:cNvPr>
          <p:cNvSpPr>
            <a:spLocks noGrp="1"/>
          </p:cNvSpPr>
          <p:nvPr>
            <p:ph sz="quarter" idx="1"/>
          </p:nvPr>
        </p:nvSpPr>
        <p:spPr>
          <a:xfrm>
            <a:off x="913777" y="1618861"/>
            <a:ext cx="10364452" cy="4641979"/>
          </a:xfrm>
        </p:spPr>
        <p:txBody>
          <a:bodyPr>
            <a:normAutofit/>
          </a:bodyPr>
          <a:lstStyle/>
          <a:p>
            <a:pPr algn="ctr"/>
            <a:r>
              <a:rPr lang="tr-TR" sz="2600" b="1" cap="none" dirty="0">
                <a:solidFill>
                  <a:srgbClr val="FF0000"/>
                </a:solidFill>
              </a:rPr>
              <a:t>Kaynak:</a:t>
            </a:r>
            <a:r>
              <a:rPr lang="tr-TR" sz="2600" cap="none" dirty="0">
                <a:solidFill>
                  <a:srgbClr val="FF0000"/>
                </a:solidFill>
              </a:rPr>
              <a:t> </a:t>
            </a:r>
            <a:r>
              <a:rPr lang="tr-TR" sz="2600" b="0" i="0" u="none" strike="noStrike" cap="none" baseline="0" dirty="0">
                <a:solidFill>
                  <a:srgbClr val="000000"/>
                </a:solidFill>
              </a:rPr>
              <a:t>Enfeksiyon etkeninin barındığı, çoğaldığı ve etrafa yayıldığı yer</a:t>
            </a:r>
          </a:p>
          <a:p>
            <a:pPr algn="ctr"/>
            <a:endParaRPr lang="tr-TR" sz="2600" b="0" i="0" u="none" strike="noStrike" cap="none" baseline="0" dirty="0">
              <a:solidFill>
                <a:srgbClr val="000000"/>
              </a:solidFill>
            </a:endParaRPr>
          </a:p>
          <a:p>
            <a:pPr marL="0" indent="0" algn="ctr">
              <a:buNone/>
            </a:pPr>
            <a:endParaRPr lang="tr-TR" sz="2200" b="0" i="0" u="none" strike="noStrike" cap="none" baseline="0" dirty="0">
              <a:solidFill>
                <a:srgbClr val="000000"/>
              </a:solidFill>
            </a:endParaRPr>
          </a:p>
          <a:p>
            <a:pPr marL="0" indent="0" algn="ctr">
              <a:buNone/>
            </a:pPr>
            <a:endParaRPr lang="tr-TR" sz="2600" cap="none" dirty="0"/>
          </a:p>
          <a:p>
            <a:pPr algn="ctr"/>
            <a:r>
              <a:rPr lang="tr-TR" sz="2600" b="1" cap="none" dirty="0">
                <a:solidFill>
                  <a:srgbClr val="FF0000"/>
                </a:solidFill>
              </a:rPr>
              <a:t>Konakçı (duyarlı kişi):</a:t>
            </a:r>
            <a:r>
              <a:rPr lang="tr-TR" sz="2600" cap="none" dirty="0">
                <a:solidFill>
                  <a:srgbClr val="FF0000"/>
                </a:solidFill>
              </a:rPr>
              <a:t> </a:t>
            </a:r>
            <a:r>
              <a:rPr lang="tr-TR" sz="2600" b="0" i="0" u="none" strike="noStrike" cap="none" baseline="0" dirty="0">
                <a:solidFill>
                  <a:srgbClr val="000000"/>
                </a:solidFill>
              </a:rPr>
              <a:t>Söz konusu hastalığa karşı bağışık olmayan, hastalığın etkeni ile karşılaştığında etkene karşı direnç gösteremeyip kendisini koruyamayan ve hastalanmaya eğilimli (duyarlı) olan kişi</a:t>
            </a:r>
          </a:p>
          <a:p>
            <a:endParaRPr lang="tr-TR" dirty="0"/>
          </a:p>
        </p:txBody>
      </p:sp>
      <p:sp>
        <p:nvSpPr>
          <p:cNvPr id="5" name="Metin kutusu 4">
            <a:extLst>
              <a:ext uri="{FF2B5EF4-FFF2-40B4-BE49-F238E27FC236}">
                <a16:creationId xmlns:a16="http://schemas.microsoft.com/office/drawing/2014/main" xmlns="" id="{5C72E7BE-D2B3-9284-CCC6-4ACC763F8E0C}"/>
              </a:ext>
            </a:extLst>
          </p:cNvPr>
          <p:cNvSpPr txBox="1"/>
          <p:nvPr/>
        </p:nvSpPr>
        <p:spPr>
          <a:xfrm>
            <a:off x="3138196" y="6475445"/>
            <a:ext cx="5915608" cy="279918"/>
          </a:xfrm>
          <a:prstGeom prst="rect">
            <a:avLst/>
          </a:prstGeom>
          <a:noFill/>
        </p:spPr>
        <p:txBody>
          <a:bodyPr wrap="square">
            <a:spAutoFit/>
          </a:bodyPr>
          <a:lstStyle/>
          <a:p>
            <a:r>
              <a:rPr lang="tr-TR" sz="1200" i="1" dirty="0">
                <a:solidFill>
                  <a:schemeClr val="bg1">
                    <a:lumMod val="50000"/>
                  </a:schemeClr>
                </a:solidFill>
              </a:rPr>
              <a:t>Öztek, Z. (2020). Halk Sağlığı Kuramlar ve Uygulamalar. Ankara: Sağlık ve Sosyal Yardım Vakfı</a:t>
            </a:r>
          </a:p>
        </p:txBody>
      </p:sp>
      <p:sp>
        <p:nvSpPr>
          <p:cNvPr id="7" name="6 Slayt Numarası Yer Tutucusu"/>
          <p:cNvSpPr>
            <a:spLocks noGrp="1"/>
          </p:cNvSpPr>
          <p:nvPr>
            <p:ph type="sldNum" sz="quarter" idx="12"/>
          </p:nvPr>
        </p:nvSpPr>
        <p:spPr/>
        <p:txBody>
          <a:bodyPr/>
          <a:lstStyle/>
          <a:p>
            <a:fld id="{53C56F6E-0227-4A18-A49D-56CCC0CCB7A6}" type="slidenum">
              <a:rPr lang="tr-TR" smtClean="0"/>
              <a:pPr/>
              <a:t>14</a:t>
            </a:fld>
            <a:endParaRPr lang="tr-TR"/>
          </a:p>
        </p:txBody>
      </p:sp>
    </p:spTree>
    <p:extLst>
      <p:ext uri="{BB962C8B-B14F-4D97-AF65-F5344CB8AC3E}">
        <p14:creationId xmlns:p14="http://schemas.microsoft.com/office/powerpoint/2010/main" xmlns="" val="210555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xmlns="" id="{67257805-53F4-4B83-873C-2E9FC3E99538}"/>
              </a:ext>
            </a:extLst>
          </p:cNvPr>
          <p:cNvSpPr>
            <a:spLocks noGrp="1"/>
          </p:cNvSpPr>
          <p:nvPr>
            <p:ph sz="quarter" idx="1"/>
          </p:nvPr>
        </p:nvSpPr>
        <p:spPr>
          <a:xfrm>
            <a:off x="913775" y="774442"/>
            <a:ext cx="10364452" cy="5495730"/>
          </a:xfrm>
        </p:spPr>
        <p:txBody>
          <a:bodyPr>
            <a:normAutofit/>
          </a:bodyPr>
          <a:lstStyle/>
          <a:p>
            <a:pPr algn="ctr"/>
            <a:endParaRPr lang="tr-TR" sz="2400" b="1" i="1" dirty="0" smtClean="0">
              <a:solidFill>
                <a:srgbClr val="FF0000"/>
              </a:solidFill>
            </a:endParaRPr>
          </a:p>
          <a:p>
            <a:pPr algn="ctr"/>
            <a:r>
              <a:rPr lang="tr-TR" sz="2400" b="1" i="1" cap="none" dirty="0" smtClean="0">
                <a:solidFill>
                  <a:srgbClr val="FF0000"/>
                </a:solidFill>
              </a:rPr>
              <a:t>Enfeksiyon</a:t>
            </a:r>
            <a:r>
              <a:rPr lang="tr-TR" sz="2400" b="1" i="1" cap="none" dirty="0">
                <a:solidFill>
                  <a:srgbClr val="FF0000"/>
                </a:solidFill>
              </a:rPr>
              <a:t>:</a:t>
            </a:r>
            <a:r>
              <a:rPr lang="tr-TR" sz="2400" b="1" cap="none" dirty="0"/>
              <a:t> </a:t>
            </a:r>
            <a:r>
              <a:rPr lang="tr-TR" sz="2400" cap="none" dirty="0"/>
              <a:t>bir etken konakçıya girer ve yerleşirse bu duruma enfeksiyon denir. Hastalığa ait herhangi bir belirti yoktur. </a:t>
            </a:r>
          </a:p>
          <a:p>
            <a:pPr algn="ctr"/>
            <a:endParaRPr lang="tr-TR" sz="2400" cap="none" dirty="0"/>
          </a:p>
          <a:p>
            <a:pPr algn="ctr">
              <a:buNone/>
            </a:pPr>
            <a:r>
              <a:rPr lang="tr-TR" sz="2400" cap="none" dirty="0" smtClean="0"/>
              <a:t>-Etkenin </a:t>
            </a:r>
            <a:r>
              <a:rPr lang="tr-TR" sz="2400" cap="none" dirty="0"/>
              <a:t>başlangıçta </a:t>
            </a:r>
            <a:r>
              <a:rPr lang="tr-TR" sz="2400" cap="none" dirty="0" err="1" smtClean="0"/>
              <a:t>yüzeyel</a:t>
            </a:r>
            <a:r>
              <a:rPr lang="tr-TR" sz="2400" dirty="0"/>
              <a:t> </a:t>
            </a:r>
            <a:r>
              <a:rPr lang="tr-TR" sz="2400" dirty="0" smtClean="0"/>
              <a:t>  </a:t>
            </a:r>
            <a:r>
              <a:rPr lang="tr-TR" sz="2400" cap="none" dirty="0" smtClean="0"/>
              <a:t> </a:t>
            </a:r>
            <a:r>
              <a:rPr lang="tr-TR" sz="2400" b="1" i="1" cap="none" dirty="0" err="1">
                <a:solidFill>
                  <a:srgbClr val="FF0000"/>
                </a:solidFill>
              </a:rPr>
              <a:t>kolonizasyon</a:t>
            </a:r>
            <a:r>
              <a:rPr lang="tr-TR" sz="2400" i="1" cap="none" dirty="0">
                <a:solidFill>
                  <a:srgbClr val="FF0000"/>
                </a:solidFill>
              </a:rPr>
              <a:t> </a:t>
            </a:r>
            <a:endParaRPr lang="tr-TR" sz="2400" cap="none" dirty="0"/>
          </a:p>
          <a:p>
            <a:pPr algn="ctr"/>
            <a:endParaRPr lang="tr-TR" sz="2400" cap="none" dirty="0"/>
          </a:p>
          <a:p>
            <a:pPr algn="ctr">
              <a:buNone/>
            </a:pPr>
            <a:r>
              <a:rPr lang="tr-TR" sz="2400" cap="none" dirty="0" smtClean="0"/>
              <a:t>-Bir </a:t>
            </a:r>
            <a:r>
              <a:rPr lang="tr-TR" sz="2400" cap="none" dirty="0"/>
              <a:t>sonraki aşamada etken çeşitli reaksiyonlara neden olur ancak etken daha </a:t>
            </a:r>
            <a:r>
              <a:rPr lang="tr-TR" sz="2400" cap="none" dirty="0" smtClean="0"/>
              <a:t>ürememiştir   </a:t>
            </a:r>
            <a:r>
              <a:rPr lang="tr-TR" sz="2400" b="1" i="1" cap="none" dirty="0" err="1" smtClean="0">
                <a:solidFill>
                  <a:srgbClr val="FF0000"/>
                </a:solidFill>
              </a:rPr>
              <a:t>subklinik</a:t>
            </a:r>
            <a:r>
              <a:rPr lang="tr-TR" sz="2400" b="1" i="1" cap="none" dirty="0" smtClean="0">
                <a:solidFill>
                  <a:srgbClr val="FF0000"/>
                </a:solidFill>
              </a:rPr>
              <a:t> </a:t>
            </a:r>
            <a:r>
              <a:rPr lang="tr-TR" sz="2400" b="1" i="1" cap="none" dirty="0">
                <a:solidFill>
                  <a:srgbClr val="FF0000"/>
                </a:solidFill>
              </a:rPr>
              <a:t>enfeksiyon</a:t>
            </a:r>
            <a:r>
              <a:rPr lang="tr-TR" sz="2400" b="1" i="1" cap="none" dirty="0"/>
              <a:t> </a:t>
            </a:r>
            <a:endParaRPr lang="tr-TR" sz="2400" cap="none" dirty="0"/>
          </a:p>
          <a:p>
            <a:pPr algn="ctr"/>
            <a:endParaRPr lang="tr-TR" sz="2400" cap="none" dirty="0"/>
          </a:p>
          <a:p>
            <a:pPr algn="ctr">
              <a:buNone/>
            </a:pPr>
            <a:r>
              <a:rPr lang="tr-TR" sz="2400" cap="none" dirty="0" smtClean="0"/>
              <a:t>-Daha </a:t>
            </a:r>
            <a:r>
              <a:rPr lang="tr-TR" sz="2400" cap="none" dirty="0"/>
              <a:t>sonraki aşamada etken üremeye başlar ve klinik belirtiler ortaya </a:t>
            </a:r>
            <a:r>
              <a:rPr lang="tr-TR" sz="2400" cap="none" dirty="0" smtClean="0"/>
              <a:t>çıkar.Hastalığın </a:t>
            </a:r>
            <a:r>
              <a:rPr lang="tr-TR" sz="2400" cap="none" dirty="0"/>
              <a:t>belirti vermesi ile bu duruma </a:t>
            </a:r>
            <a:r>
              <a:rPr lang="tr-TR" sz="2400" b="1" i="1" cap="none" dirty="0">
                <a:solidFill>
                  <a:srgbClr val="FF0000"/>
                </a:solidFill>
              </a:rPr>
              <a:t>enfeksiyon hastalığı </a:t>
            </a:r>
            <a:r>
              <a:rPr lang="tr-TR" sz="2400" cap="none" dirty="0" smtClean="0"/>
              <a:t>denir</a:t>
            </a:r>
            <a:endParaRPr lang="tr-TR" sz="2400" cap="none" dirty="0"/>
          </a:p>
        </p:txBody>
      </p:sp>
      <p:sp>
        <p:nvSpPr>
          <p:cNvPr id="4" name="3 Sağ Ok"/>
          <p:cNvSpPr/>
          <p:nvPr/>
        </p:nvSpPr>
        <p:spPr>
          <a:xfrm>
            <a:off x="6817895" y="2630905"/>
            <a:ext cx="144379" cy="176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5582653" y="3866147"/>
            <a:ext cx="112295" cy="192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15</a:t>
            </a:fld>
            <a:endParaRPr lang="tr-TR"/>
          </a:p>
        </p:txBody>
      </p:sp>
    </p:spTree>
    <p:extLst>
      <p:ext uri="{BB962C8B-B14F-4D97-AF65-F5344CB8AC3E}">
        <p14:creationId xmlns:p14="http://schemas.microsoft.com/office/powerpoint/2010/main" xmlns="" val="3319842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0F5923E-CB35-D363-C6C9-8D2CDBA6858A}"/>
              </a:ext>
            </a:extLst>
          </p:cNvPr>
          <p:cNvSpPr>
            <a:spLocks noGrp="1"/>
          </p:cNvSpPr>
          <p:nvPr>
            <p:ph sz="quarter" idx="1"/>
          </p:nvPr>
        </p:nvSpPr>
        <p:spPr>
          <a:xfrm>
            <a:off x="913774" y="933062"/>
            <a:ext cx="10364452" cy="5147388"/>
          </a:xfrm>
        </p:spPr>
        <p:txBody>
          <a:bodyPr>
            <a:normAutofit/>
          </a:bodyPr>
          <a:lstStyle/>
          <a:p>
            <a:pPr algn="ctr"/>
            <a:endParaRPr lang="tr-TR" sz="2400" b="0" i="0" u="none" strike="noStrike" cap="none" baseline="0" dirty="0" smtClean="0">
              <a:solidFill>
                <a:srgbClr val="000000"/>
              </a:solidFill>
            </a:endParaRPr>
          </a:p>
          <a:p>
            <a:pPr algn="ctr"/>
            <a:endParaRPr lang="tr-TR" sz="2400" dirty="0" smtClean="0">
              <a:solidFill>
                <a:srgbClr val="000000"/>
              </a:solidFill>
            </a:endParaRPr>
          </a:p>
          <a:p>
            <a:pPr algn="ctr"/>
            <a:r>
              <a:rPr lang="tr-TR" sz="2400" b="0" i="0" u="none" strike="noStrike" cap="none" baseline="0" dirty="0" smtClean="0">
                <a:solidFill>
                  <a:srgbClr val="000000"/>
                </a:solidFill>
              </a:rPr>
              <a:t>Her </a:t>
            </a:r>
            <a:r>
              <a:rPr lang="tr-TR" sz="2400" b="0" i="0" u="none" strike="noStrike" cap="none" baseline="0" dirty="0">
                <a:solidFill>
                  <a:srgbClr val="000000"/>
                </a:solidFill>
              </a:rPr>
              <a:t>enfekte kişi hasta değildir, fakat her hasta kişi aynı zamanda enfektedir.</a:t>
            </a:r>
          </a:p>
          <a:p>
            <a:pPr algn="ctr"/>
            <a:endParaRPr lang="tr-TR" sz="2400" b="0" i="0" u="none" strike="noStrike" cap="none" baseline="0" dirty="0">
              <a:solidFill>
                <a:srgbClr val="000000"/>
              </a:solidFill>
            </a:endParaRPr>
          </a:p>
          <a:p>
            <a:pPr algn="ctr"/>
            <a:r>
              <a:rPr lang="tr-TR" sz="2400" b="0" i="0" u="none" strike="noStrike" cap="none" baseline="0" dirty="0">
                <a:solidFill>
                  <a:srgbClr val="000000"/>
                </a:solidFill>
              </a:rPr>
              <a:t> Enfeksiyon hastalıklarının ortak özelliklerin başında bulaşıcı olmaları gelir. </a:t>
            </a:r>
          </a:p>
          <a:p>
            <a:pPr algn="ctr"/>
            <a:endParaRPr lang="tr-TR" sz="2400" b="0" i="0" u="none" strike="noStrike" cap="none" baseline="0" dirty="0">
              <a:solidFill>
                <a:srgbClr val="000000"/>
              </a:solidFill>
            </a:endParaRPr>
          </a:p>
          <a:p>
            <a:pPr algn="ctr"/>
            <a:r>
              <a:rPr lang="tr-TR" sz="2400" b="0" i="0" u="none" strike="noStrike" cap="none" baseline="0" dirty="0">
                <a:solidFill>
                  <a:srgbClr val="000000"/>
                </a:solidFill>
              </a:rPr>
              <a:t>Etkeni alan bireyler enfeksiyonun yayılımında önemli bir rol oynayabilmektedirler.</a:t>
            </a:r>
          </a:p>
          <a:p>
            <a:pPr algn="ctr"/>
            <a:endParaRPr lang="tr-TR" sz="2400" b="0" i="0" u="none" strike="noStrike" cap="none" baseline="0" dirty="0">
              <a:solidFill>
                <a:srgbClr val="000000"/>
              </a:solidFill>
            </a:endParaRPr>
          </a:p>
          <a:p>
            <a:pPr algn="ctr"/>
            <a:r>
              <a:rPr lang="tr-TR" sz="2400" b="0" i="0" u="none" strike="noStrike" cap="none" baseline="0" dirty="0">
                <a:solidFill>
                  <a:srgbClr val="000000"/>
                </a:solidFill>
              </a:rPr>
              <a:t>Hastalık belirtileri göstermeden etkeni yayan kişilere taşıyıcı (portör) adı verilmektedir. </a:t>
            </a:r>
            <a:endParaRPr lang="tr-TR" sz="2400" cap="none" dirty="0"/>
          </a:p>
          <a:p>
            <a:endParaRPr lang="tr-TR" sz="2400"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16</a:t>
            </a:fld>
            <a:endParaRPr lang="tr-TR"/>
          </a:p>
        </p:txBody>
      </p:sp>
    </p:spTree>
    <p:extLst>
      <p:ext uri="{BB962C8B-B14F-4D97-AF65-F5344CB8AC3E}">
        <p14:creationId xmlns:p14="http://schemas.microsoft.com/office/powerpoint/2010/main" xmlns="" val="2112293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388F8C9-91E5-FAB5-ECBE-3F36991A84A1}"/>
              </a:ext>
            </a:extLst>
          </p:cNvPr>
          <p:cNvSpPr>
            <a:spLocks noGrp="1"/>
          </p:cNvSpPr>
          <p:nvPr>
            <p:ph sz="quarter" idx="1"/>
          </p:nvPr>
        </p:nvSpPr>
        <p:spPr>
          <a:xfrm>
            <a:off x="681135" y="873967"/>
            <a:ext cx="10657427" cy="5110066"/>
          </a:xfrm>
        </p:spPr>
        <p:txBody>
          <a:bodyPr>
            <a:noAutofit/>
          </a:bodyPr>
          <a:lstStyle/>
          <a:p>
            <a:pPr algn="ctr"/>
            <a:endParaRPr lang="tr-TR" sz="2400" b="1" i="0" u="none" strike="noStrike" cap="none" baseline="0" dirty="0" smtClean="0">
              <a:solidFill>
                <a:srgbClr val="FF0000"/>
              </a:solidFill>
            </a:endParaRPr>
          </a:p>
          <a:p>
            <a:pPr algn="ctr"/>
            <a:endParaRPr lang="tr-TR" sz="2400" b="1" dirty="0" smtClean="0">
              <a:solidFill>
                <a:srgbClr val="FF0000"/>
              </a:solidFill>
            </a:endParaRPr>
          </a:p>
          <a:p>
            <a:pPr algn="ctr"/>
            <a:endParaRPr lang="tr-TR" sz="2400" b="1" i="0" u="none" strike="noStrike" cap="none" baseline="0" dirty="0" smtClean="0">
              <a:solidFill>
                <a:srgbClr val="FF0000"/>
              </a:solidFill>
            </a:endParaRPr>
          </a:p>
          <a:p>
            <a:pPr algn="ctr"/>
            <a:endParaRPr lang="tr-TR" sz="2400" b="1" dirty="0" smtClean="0">
              <a:solidFill>
                <a:srgbClr val="FF0000"/>
              </a:solidFill>
            </a:endParaRPr>
          </a:p>
          <a:p>
            <a:pPr algn="ctr"/>
            <a:r>
              <a:rPr lang="tr-TR" sz="2400" b="1" i="0" u="none" strike="noStrike" cap="none" baseline="0" dirty="0" smtClean="0">
                <a:solidFill>
                  <a:srgbClr val="FF0000"/>
                </a:solidFill>
              </a:rPr>
              <a:t>Kuluçka </a:t>
            </a:r>
            <a:r>
              <a:rPr lang="tr-TR" sz="2400" b="1" i="0" u="none" strike="noStrike" cap="none" baseline="0" dirty="0">
                <a:solidFill>
                  <a:srgbClr val="FF0000"/>
                </a:solidFill>
              </a:rPr>
              <a:t>süresi: </a:t>
            </a:r>
            <a:endParaRPr lang="tr-TR" sz="2400" b="1" i="0" u="none" strike="noStrike" cap="none" baseline="0" dirty="0" smtClean="0">
              <a:solidFill>
                <a:srgbClr val="FF0000"/>
              </a:solidFill>
            </a:endParaRPr>
          </a:p>
          <a:p>
            <a:pPr algn="ctr">
              <a:buNone/>
            </a:pPr>
            <a:r>
              <a:rPr lang="tr-TR" sz="2400" b="0" i="0" u="none" strike="noStrike" cap="none" baseline="0" dirty="0" smtClean="0">
                <a:solidFill>
                  <a:srgbClr val="000000"/>
                </a:solidFill>
              </a:rPr>
              <a:t>Patojen </a:t>
            </a:r>
            <a:r>
              <a:rPr lang="tr-TR" sz="2400" b="0" i="0" u="none" strike="noStrike" cap="none" baseline="0" dirty="0">
                <a:solidFill>
                  <a:srgbClr val="000000"/>
                </a:solidFill>
              </a:rPr>
              <a:t>mikroorganizma, vücuda girdikten sonra hücrelere ve dokulara yerleşerek üremeye </a:t>
            </a:r>
            <a:r>
              <a:rPr lang="tr-TR" sz="2400" b="0" i="0" u="none" strike="noStrike" cap="none" baseline="0" dirty="0" smtClean="0">
                <a:solidFill>
                  <a:srgbClr val="000000"/>
                </a:solidFill>
              </a:rPr>
              <a:t>başlar</a:t>
            </a:r>
          </a:p>
          <a:p>
            <a:pPr algn="ctr">
              <a:buNone/>
            </a:pPr>
            <a:r>
              <a:rPr lang="tr-TR" sz="2400" b="0" i="0" u="none" strike="noStrike" cap="none" baseline="0" dirty="0" smtClean="0">
                <a:solidFill>
                  <a:srgbClr val="000000"/>
                </a:solidFill>
              </a:rPr>
              <a:t>Üreyerek </a:t>
            </a:r>
            <a:r>
              <a:rPr lang="tr-TR" sz="2400" b="0" i="0" u="none" strike="noStrike" cap="none" baseline="0" dirty="0">
                <a:solidFill>
                  <a:srgbClr val="000000"/>
                </a:solidFill>
              </a:rPr>
              <a:t>hastalık belirtilerini ortaya çıkaracak sayıya gelmesi belli zaman </a:t>
            </a:r>
            <a:r>
              <a:rPr lang="tr-TR" sz="2400" b="0" i="0" u="none" strike="noStrike" cap="none" baseline="0" dirty="0" smtClean="0">
                <a:solidFill>
                  <a:srgbClr val="000000"/>
                </a:solidFill>
              </a:rPr>
              <a:t>alır </a:t>
            </a:r>
            <a:r>
              <a:rPr lang="tr-TR" sz="2400" cap="none" dirty="0">
                <a:solidFill>
                  <a:srgbClr val="000000"/>
                </a:solidFill>
              </a:rPr>
              <a:t>M</a:t>
            </a:r>
            <a:r>
              <a:rPr lang="tr-TR" sz="2400" b="0" i="0" u="none" strike="noStrike" cap="none" baseline="0" dirty="0">
                <a:solidFill>
                  <a:srgbClr val="000000"/>
                </a:solidFill>
              </a:rPr>
              <a:t>ikroorganizmanın vücuda girdikten sonra hastalık belirtilerinin ortaya çıkmasına kadar geçen zamana kuluçka süresi </a:t>
            </a:r>
            <a:r>
              <a:rPr lang="tr-TR" sz="2400" b="0" i="0" u="none" strike="noStrike" cap="none" baseline="0" dirty="0" smtClean="0">
                <a:solidFill>
                  <a:srgbClr val="000000"/>
                </a:solidFill>
              </a:rPr>
              <a:t>denir</a:t>
            </a:r>
            <a:endParaRPr lang="tr-TR" sz="2400" b="0" i="0" u="none" strike="noStrike" cap="none" baseline="0" dirty="0">
              <a:solidFill>
                <a:srgbClr val="000000"/>
              </a:solidFill>
            </a:endParaRPr>
          </a:p>
          <a:p>
            <a:pPr algn="ctr"/>
            <a:endParaRPr lang="tr-TR" sz="2400" b="0" i="0" u="none" strike="noStrike" cap="none" baseline="0" dirty="0">
              <a:solidFill>
                <a:srgbClr val="000000"/>
              </a:solidFill>
            </a:endParaRPr>
          </a:p>
        </p:txBody>
      </p:sp>
      <p:sp>
        <p:nvSpPr>
          <p:cNvPr id="5" name="Metin kutusu 4">
            <a:extLst>
              <a:ext uri="{FF2B5EF4-FFF2-40B4-BE49-F238E27FC236}">
                <a16:creationId xmlns:a16="http://schemas.microsoft.com/office/drawing/2014/main" xmlns="" id="{F52CEA42-3D25-0A19-96F8-FD07DE361AD6}"/>
              </a:ext>
            </a:extLst>
          </p:cNvPr>
          <p:cNvSpPr txBox="1"/>
          <p:nvPr/>
        </p:nvSpPr>
        <p:spPr>
          <a:xfrm>
            <a:off x="3138196" y="6475445"/>
            <a:ext cx="5915608" cy="279918"/>
          </a:xfrm>
          <a:prstGeom prst="rect">
            <a:avLst/>
          </a:prstGeom>
          <a:noFill/>
        </p:spPr>
        <p:txBody>
          <a:bodyPr wrap="square">
            <a:spAutoFit/>
          </a:bodyPr>
          <a:lstStyle/>
          <a:p>
            <a:r>
              <a:rPr lang="tr-TR" sz="1200" i="1" dirty="0">
                <a:solidFill>
                  <a:schemeClr val="bg1">
                    <a:lumMod val="50000"/>
                  </a:schemeClr>
                </a:solidFill>
              </a:rPr>
              <a:t>Öztek, Z. (2020). Halk Sağlığı Kuramlar ve Uygulamalar. Ankara: Sağlık ve Sosyal Yardım Vakfı</a:t>
            </a:r>
          </a:p>
        </p:txBody>
      </p:sp>
      <p:sp>
        <p:nvSpPr>
          <p:cNvPr id="6" name="5 Slayt Numarası Yer Tutucusu"/>
          <p:cNvSpPr>
            <a:spLocks noGrp="1"/>
          </p:cNvSpPr>
          <p:nvPr>
            <p:ph type="sldNum" sz="quarter" idx="12"/>
          </p:nvPr>
        </p:nvSpPr>
        <p:spPr/>
        <p:txBody>
          <a:bodyPr/>
          <a:lstStyle/>
          <a:p>
            <a:fld id="{53C56F6E-0227-4A18-A49D-56CCC0CCB7A6}" type="slidenum">
              <a:rPr lang="tr-TR" smtClean="0"/>
              <a:pPr/>
              <a:t>17</a:t>
            </a:fld>
            <a:endParaRPr lang="tr-TR"/>
          </a:p>
        </p:txBody>
      </p:sp>
    </p:spTree>
    <p:extLst>
      <p:ext uri="{BB962C8B-B14F-4D97-AF65-F5344CB8AC3E}">
        <p14:creationId xmlns:p14="http://schemas.microsoft.com/office/powerpoint/2010/main" xmlns="" val="66978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5A0E7C-0A9A-4023-95B2-2C7AC55FFF50}"/>
              </a:ext>
            </a:extLst>
          </p:cNvPr>
          <p:cNvSpPr>
            <a:spLocks noGrp="1"/>
          </p:cNvSpPr>
          <p:nvPr>
            <p:ph type="title"/>
          </p:nvPr>
        </p:nvSpPr>
        <p:spPr>
          <a:xfrm>
            <a:off x="699171" y="0"/>
            <a:ext cx="10364451" cy="1123012"/>
          </a:xfrm>
        </p:spPr>
        <p:txBody>
          <a:bodyPr/>
          <a:lstStyle/>
          <a:p>
            <a:r>
              <a:rPr lang="tr-TR" dirty="0">
                <a:solidFill>
                  <a:srgbClr val="FF0000"/>
                </a:solidFill>
              </a:rPr>
              <a:t>Bulaşıcı Hastalıklarla İlgili Kavramlar </a:t>
            </a:r>
          </a:p>
        </p:txBody>
      </p:sp>
      <p:sp>
        <p:nvSpPr>
          <p:cNvPr id="3" name="İçerik Yer Tutucusu 2">
            <a:extLst>
              <a:ext uri="{FF2B5EF4-FFF2-40B4-BE49-F238E27FC236}">
                <a16:creationId xmlns:a16="http://schemas.microsoft.com/office/drawing/2014/main" xmlns="" id="{1B267F96-6C3C-4B9A-B708-B55F8D7B69EB}"/>
              </a:ext>
            </a:extLst>
          </p:cNvPr>
          <p:cNvSpPr>
            <a:spLocks noGrp="1"/>
          </p:cNvSpPr>
          <p:nvPr>
            <p:ph sz="quarter" idx="1"/>
          </p:nvPr>
        </p:nvSpPr>
        <p:spPr>
          <a:xfrm>
            <a:off x="354565" y="1194320"/>
            <a:ext cx="11278226" cy="895738"/>
          </a:xfrm>
        </p:spPr>
        <p:txBody>
          <a:bodyPr>
            <a:noAutofit/>
          </a:bodyPr>
          <a:lstStyle/>
          <a:p>
            <a:pPr marL="514350" indent="-514350" algn="just">
              <a:buFont typeface="+mj-lt"/>
              <a:buAutoNum type="arabicPeriod"/>
            </a:pPr>
            <a:r>
              <a:rPr lang="tr-TR" sz="2400" dirty="0" smtClean="0"/>
              <a:t>Etkenin mikrobiyolojik özellikleri       </a:t>
            </a:r>
            <a:r>
              <a:rPr lang="tr-TR" sz="1400" dirty="0"/>
              <a:t>(Tipi, alt grubu, Yaşam döngüsü, Çeşitli ortamlara direnci)</a:t>
            </a:r>
          </a:p>
          <a:p>
            <a:endParaRPr lang="tr-TR" dirty="0"/>
          </a:p>
        </p:txBody>
      </p:sp>
      <p:sp>
        <p:nvSpPr>
          <p:cNvPr id="5" name="Metin kutusu 4">
            <a:extLst>
              <a:ext uri="{FF2B5EF4-FFF2-40B4-BE49-F238E27FC236}">
                <a16:creationId xmlns:a16="http://schemas.microsoft.com/office/drawing/2014/main" xmlns="" id="{7A54A1E3-8F51-F3E8-DEC4-76BF1C5A3545}"/>
              </a:ext>
            </a:extLst>
          </p:cNvPr>
          <p:cNvSpPr txBox="1"/>
          <p:nvPr/>
        </p:nvSpPr>
        <p:spPr>
          <a:xfrm>
            <a:off x="3138196" y="6560203"/>
            <a:ext cx="5915608" cy="279918"/>
          </a:xfrm>
          <a:prstGeom prst="rect">
            <a:avLst/>
          </a:prstGeom>
          <a:noFill/>
        </p:spPr>
        <p:txBody>
          <a:bodyPr wrap="square">
            <a:spAutoFit/>
          </a:bodyPr>
          <a:lstStyle/>
          <a:p>
            <a:r>
              <a:rPr lang="tr-TR" sz="1200" i="1" dirty="0">
                <a:solidFill>
                  <a:schemeClr val="bg1">
                    <a:lumMod val="50000"/>
                  </a:schemeClr>
                </a:solidFill>
              </a:rPr>
              <a:t>Öztek, Z. (2020). Halk Sağlığı Kuramlar ve Uygulamalar. Ankara: Sağlık ve Sosyal Yardım Vakfı</a:t>
            </a:r>
          </a:p>
        </p:txBody>
      </p:sp>
      <p:sp>
        <p:nvSpPr>
          <p:cNvPr id="6" name="Metin kutusu 5">
            <a:extLst>
              <a:ext uri="{FF2B5EF4-FFF2-40B4-BE49-F238E27FC236}">
                <a16:creationId xmlns:a16="http://schemas.microsoft.com/office/drawing/2014/main" xmlns="" id="{28B83D95-F0D2-44E7-C08F-63620F384C45}"/>
              </a:ext>
            </a:extLst>
          </p:cNvPr>
          <p:cNvSpPr txBox="1"/>
          <p:nvPr/>
        </p:nvSpPr>
        <p:spPr>
          <a:xfrm>
            <a:off x="3068627" y="1649390"/>
            <a:ext cx="8714790" cy="4647426"/>
          </a:xfrm>
          <a:prstGeom prst="rect">
            <a:avLst/>
          </a:prstGeom>
          <a:noFill/>
        </p:spPr>
        <p:txBody>
          <a:bodyPr wrap="square" rtlCol="0">
            <a:spAutoFit/>
          </a:bodyPr>
          <a:lstStyle/>
          <a:p>
            <a:endParaRPr lang="tr-TR" b="1" dirty="0" smtClean="0">
              <a:solidFill>
                <a:srgbClr val="FF0000"/>
              </a:solidFill>
            </a:endParaRPr>
          </a:p>
          <a:p>
            <a:r>
              <a:rPr lang="tr-TR" b="1" dirty="0" smtClean="0">
                <a:solidFill>
                  <a:srgbClr val="FF0000"/>
                </a:solidFill>
              </a:rPr>
              <a:t>İNFEKTİVİTE</a:t>
            </a:r>
            <a:r>
              <a:rPr lang="tr-TR" b="1" dirty="0">
                <a:solidFill>
                  <a:srgbClr val="FF0000"/>
                </a:solidFill>
              </a:rPr>
              <a:t>:</a:t>
            </a:r>
            <a:r>
              <a:rPr lang="tr-TR" dirty="0">
                <a:solidFill>
                  <a:srgbClr val="FF0000"/>
                </a:solidFill>
              </a:rPr>
              <a:t> </a:t>
            </a:r>
            <a:r>
              <a:rPr lang="tr-TR" sz="1800" cap="none" dirty="0"/>
              <a:t>Etkenin organizmaya </a:t>
            </a:r>
            <a:r>
              <a:rPr lang="tr-TR" sz="1800" b="1" i="1" cap="none" dirty="0"/>
              <a:t>yerleşme ve üreme gücü</a:t>
            </a:r>
            <a:r>
              <a:rPr lang="tr-TR" sz="1800" cap="none" dirty="0"/>
              <a:t>nü ifade eder. </a:t>
            </a:r>
            <a:endParaRPr lang="tr-TR" sz="1800" b="1" i="1" cap="none" dirty="0"/>
          </a:p>
          <a:p>
            <a:endParaRPr lang="tr-TR" b="1" dirty="0" smtClean="0">
              <a:solidFill>
                <a:srgbClr val="FF0000"/>
              </a:solidFill>
            </a:endParaRPr>
          </a:p>
          <a:p>
            <a:endParaRPr lang="tr-TR" b="1" dirty="0" smtClean="0">
              <a:solidFill>
                <a:srgbClr val="FF0000"/>
              </a:solidFill>
            </a:endParaRPr>
          </a:p>
          <a:p>
            <a:r>
              <a:rPr lang="tr-TR" b="1" dirty="0" smtClean="0">
                <a:solidFill>
                  <a:srgbClr val="FF0000"/>
                </a:solidFill>
              </a:rPr>
              <a:t>VİRÜLANS</a:t>
            </a:r>
            <a:r>
              <a:rPr lang="tr-TR" sz="1800" b="1" dirty="0">
                <a:solidFill>
                  <a:srgbClr val="FF0000"/>
                </a:solidFill>
              </a:rPr>
              <a:t>: </a:t>
            </a:r>
            <a:r>
              <a:rPr lang="tr-TR" sz="1800" cap="none" dirty="0"/>
              <a:t>Bir enfeksiyöz etkenin, konağın dokularını </a:t>
            </a:r>
            <a:r>
              <a:rPr lang="tr-TR" sz="1800" cap="none" dirty="0" err="1"/>
              <a:t>invaze</a:t>
            </a:r>
            <a:r>
              <a:rPr lang="tr-TR" sz="1800" cap="none" dirty="0"/>
              <a:t> etme yeteneğine göre ve/veya neden olduğu hastalığın şiddetine göre; </a:t>
            </a:r>
            <a:r>
              <a:rPr lang="tr-TR" sz="1800" b="1" i="1" cap="none" dirty="0"/>
              <a:t>hastalık oluşturma yeteneğinin ölçüm değeri</a:t>
            </a:r>
            <a:r>
              <a:rPr lang="tr-TR" sz="1800" cap="none" dirty="0"/>
              <a:t>dir. </a:t>
            </a:r>
          </a:p>
          <a:p>
            <a:endParaRPr lang="tr-TR" sz="1800" cap="none" dirty="0"/>
          </a:p>
          <a:p>
            <a:endParaRPr lang="tr-TR" b="1" dirty="0" smtClean="0">
              <a:solidFill>
                <a:srgbClr val="FF0000"/>
              </a:solidFill>
            </a:endParaRPr>
          </a:p>
          <a:p>
            <a:r>
              <a:rPr lang="tr-TR" b="1" dirty="0" smtClean="0">
                <a:solidFill>
                  <a:srgbClr val="FF0000"/>
                </a:solidFill>
              </a:rPr>
              <a:t>PATOJENİTE</a:t>
            </a:r>
            <a:r>
              <a:rPr lang="tr-TR" b="1" dirty="0">
                <a:solidFill>
                  <a:srgbClr val="FF0000"/>
                </a:solidFill>
              </a:rPr>
              <a:t>: </a:t>
            </a:r>
            <a:r>
              <a:rPr lang="tr-TR" sz="2000" cap="none" dirty="0"/>
              <a:t>Bir enfeksiyöz etkenin duyarlı bir konakta </a:t>
            </a:r>
            <a:r>
              <a:rPr lang="tr-TR" sz="2000" b="1" i="1" cap="none" dirty="0"/>
              <a:t>hastalık oluşturma yeteneği</a:t>
            </a:r>
            <a:r>
              <a:rPr lang="tr-TR" sz="2000" cap="none" dirty="0"/>
              <a:t>dir. </a:t>
            </a:r>
            <a:r>
              <a:rPr lang="tr-TR" sz="2000" dirty="0" smtClean="0"/>
              <a:t>E</a:t>
            </a:r>
            <a:r>
              <a:rPr lang="en-US" sz="2000" cap="none" dirty="0" err="1" smtClean="0"/>
              <a:t>tken</a:t>
            </a:r>
            <a:r>
              <a:rPr lang="en-US" sz="2000" cap="none" dirty="0" smtClean="0"/>
              <a:t> </a:t>
            </a:r>
            <a:r>
              <a:rPr lang="en-US" sz="2000" cap="none" dirty="0" err="1"/>
              <a:t>ile</a:t>
            </a:r>
            <a:r>
              <a:rPr lang="en-US" sz="2000" cap="none" dirty="0"/>
              <a:t> </a:t>
            </a:r>
            <a:r>
              <a:rPr lang="en-US" sz="2000" cap="none" dirty="0" err="1"/>
              <a:t>karşılaşan</a:t>
            </a:r>
            <a:r>
              <a:rPr lang="en-US" sz="2000" cap="none" dirty="0"/>
              <a:t> </a:t>
            </a:r>
            <a:r>
              <a:rPr lang="en-US" sz="2000" cap="none" dirty="0" err="1"/>
              <a:t>kişiler</a:t>
            </a:r>
            <a:r>
              <a:rPr lang="en-US" sz="2000" cap="none" dirty="0"/>
              <a:t> </a:t>
            </a:r>
            <a:r>
              <a:rPr lang="en-US" sz="2000" cap="none" dirty="0" err="1"/>
              <a:t>arasında</a:t>
            </a:r>
            <a:r>
              <a:rPr lang="en-US" sz="2000" cap="none" dirty="0"/>
              <a:t> </a:t>
            </a:r>
            <a:r>
              <a:rPr lang="en-US" sz="2000" cap="none" dirty="0" err="1"/>
              <a:t>hastalık</a:t>
            </a:r>
            <a:r>
              <a:rPr lang="en-US" sz="2000" cap="none" dirty="0"/>
              <a:t> </a:t>
            </a:r>
            <a:r>
              <a:rPr lang="en-US" sz="2000" cap="none" dirty="0" err="1"/>
              <a:t>belirtileri</a:t>
            </a:r>
            <a:r>
              <a:rPr lang="en-US" sz="2000" cap="none" dirty="0"/>
              <a:t> </a:t>
            </a:r>
            <a:r>
              <a:rPr lang="en-US" sz="2000" cap="none" dirty="0" err="1"/>
              <a:t>gösteren</a:t>
            </a:r>
            <a:r>
              <a:rPr lang="en-US" sz="2000" cap="none" dirty="0"/>
              <a:t> </a:t>
            </a:r>
            <a:r>
              <a:rPr lang="en-US" sz="2000" cap="none" dirty="0" err="1"/>
              <a:t>kişilerin</a:t>
            </a:r>
            <a:r>
              <a:rPr lang="en-US" sz="2000" cap="none" dirty="0"/>
              <a:t> </a:t>
            </a:r>
            <a:r>
              <a:rPr lang="en-US" sz="2000" cap="none" dirty="0" err="1"/>
              <a:t>oranıdır</a:t>
            </a:r>
            <a:r>
              <a:rPr lang="en-US" sz="2000" cap="none" dirty="0"/>
              <a:t>.</a:t>
            </a:r>
            <a:endParaRPr lang="tr-TR" sz="2000" cap="none" dirty="0"/>
          </a:p>
          <a:p>
            <a:endParaRPr lang="tr-TR" sz="2000" cap="none" dirty="0"/>
          </a:p>
          <a:p>
            <a:endParaRPr lang="tr-TR" sz="1800" b="1" i="0" u="none" strike="noStrike" baseline="0" dirty="0" smtClean="0">
              <a:solidFill>
                <a:srgbClr val="FF0000"/>
              </a:solidFill>
            </a:endParaRPr>
          </a:p>
          <a:p>
            <a:r>
              <a:rPr lang="tr-TR" sz="1800" b="1" i="0" u="none" strike="noStrike" baseline="0" dirty="0" smtClean="0">
                <a:solidFill>
                  <a:srgbClr val="FF0000"/>
                </a:solidFill>
              </a:rPr>
              <a:t>ENFEKSİYON </a:t>
            </a:r>
            <a:r>
              <a:rPr lang="tr-TR" sz="1800" b="1" i="0" u="none" strike="noStrike" baseline="0" dirty="0">
                <a:solidFill>
                  <a:srgbClr val="FF0000"/>
                </a:solidFill>
              </a:rPr>
              <a:t>DOZU: </a:t>
            </a:r>
            <a:r>
              <a:rPr lang="tr-TR" sz="1800" b="0" i="0" u="none" strike="noStrike" cap="none" baseline="0" dirty="0">
                <a:solidFill>
                  <a:srgbClr val="000000"/>
                </a:solidFill>
              </a:rPr>
              <a:t>Hastalanabilmek için gereken en az mikroorganizma sayısını ifade eder. </a:t>
            </a:r>
            <a:endParaRPr lang="tr-TR" sz="2000" i="1" cap="none" dirty="0"/>
          </a:p>
        </p:txBody>
      </p:sp>
      <p:sp>
        <p:nvSpPr>
          <p:cNvPr id="7" name="Metin kutusu 6">
            <a:extLst>
              <a:ext uri="{FF2B5EF4-FFF2-40B4-BE49-F238E27FC236}">
                <a16:creationId xmlns:a16="http://schemas.microsoft.com/office/drawing/2014/main" xmlns="" id="{FEBFA328-D237-81CF-D323-877AE3A34C9A}"/>
              </a:ext>
            </a:extLst>
          </p:cNvPr>
          <p:cNvSpPr txBox="1"/>
          <p:nvPr/>
        </p:nvSpPr>
        <p:spPr>
          <a:xfrm>
            <a:off x="440668" y="2923368"/>
            <a:ext cx="2223795" cy="2010747"/>
          </a:xfrm>
          <a:prstGeom prst="rect">
            <a:avLst/>
          </a:prstGeom>
          <a:noFill/>
        </p:spPr>
        <p:txBody>
          <a:bodyPr wrap="square" rtlCol="0">
            <a:spAutoFit/>
          </a:bodyPr>
          <a:lstStyle/>
          <a:p>
            <a:pPr marL="457200" indent="-457200" algn="ctr">
              <a:buFont typeface="+mj-lt"/>
              <a:buAutoNum type="arabicPeriod" startAt="2"/>
            </a:pPr>
            <a:r>
              <a:rPr lang="tr-TR" sz="2400" dirty="0"/>
              <a:t>ETKENİN KONAĞA YAYILMA VE YERLEŞME ÖZELLİKLERİ</a:t>
            </a:r>
            <a:endParaRPr lang="tr-TR" sz="2800" dirty="0"/>
          </a:p>
        </p:txBody>
      </p:sp>
      <p:sp>
        <p:nvSpPr>
          <p:cNvPr id="8" name="Ok: Sağ 7">
            <a:extLst>
              <a:ext uri="{FF2B5EF4-FFF2-40B4-BE49-F238E27FC236}">
                <a16:creationId xmlns:a16="http://schemas.microsoft.com/office/drawing/2014/main" xmlns="" id="{8B687ED8-EC76-8E60-10F1-71692CC701D4}"/>
              </a:ext>
            </a:extLst>
          </p:cNvPr>
          <p:cNvSpPr/>
          <p:nvPr/>
        </p:nvSpPr>
        <p:spPr>
          <a:xfrm>
            <a:off x="5063236" y="1319381"/>
            <a:ext cx="369800" cy="233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xmlns="" id="{E6DA61E7-0127-FC93-51A6-2E690169B2AA}"/>
              </a:ext>
            </a:extLst>
          </p:cNvPr>
          <p:cNvCxnSpPr>
            <a:cxnSpLocks/>
            <a:stCxn id="7" idx="3"/>
          </p:cNvCxnSpPr>
          <p:nvPr/>
        </p:nvCxnSpPr>
        <p:spPr>
          <a:xfrm flipV="1">
            <a:off x="2664463" y="2155535"/>
            <a:ext cx="307911" cy="177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xmlns="" id="{C2D4F5B1-61A2-74E3-B256-047C8297E493}"/>
              </a:ext>
            </a:extLst>
          </p:cNvPr>
          <p:cNvCxnSpPr>
            <a:cxnSpLocks/>
            <a:stCxn id="7" idx="3"/>
          </p:cNvCxnSpPr>
          <p:nvPr/>
        </p:nvCxnSpPr>
        <p:spPr>
          <a:xfrm flipV="1">
            <a:off x="2664463" y="3349853"/>
            <a:ext cx="307911" cy="57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xmlns="" id="{09468CF0-27F7-AC09-9249-31B77D30CA95}"/>
              </a:ext>
            </a:extLst>
          </p:cNvPr>
          <p:cNvCxnSpPr>
            <a:cxnSpLocks/>
            <a:stCxn id="7" idx="3"/>
          </p:cNvCxnSpPr>
          <p:nvPr/>
        </p:nvCxnSpPr>
        <p:spPr>
          <a:xfrm>
            <a:off x="2664463" y="3928742"/>
            <a:ext cx="307911" cy="42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xmlns="" id="{1785E6FF-33DA-BBE4-6DD2-209FDB0AC686}"/>
              </a:ext>
            </a:extLst>
          </p:cNvPr>
          <p:cNvCxnSpPr>
            <a:cxnSpLocks/>
            <a:stCxn id="7" idx="3"/>
          </p:cNvCxnSpPr>
          <p:nvPr/>
        </p:nvCxnSpPr>
        <p:spPr>
          <a:xfrm>
            <a:off x="2664463" y="3928742"/>
            <a:ext cx="307911" cy="1584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12 Slayt Numarası Yer Tutucusu"/>
          <p:cNvSpPr>
            <a:spLocks noGrp="1"/>
          </p:cNvSpPr>
          <p:nvPr>
            <p:ph type="sldNum" sz="quarter" idx="12"/>
          </p:nvPr>
        </p:nvSpPr>
        <p:spPr/>
        <p:txBody>
          <a:bodyPr/>
          <a:lstStyle/>
          <a:p>
            <a:fld id="{53C56F6E-0227-4A18-A49D-56CCC0CCB7A6}" type="slidenum">
              <a:rPr lang="tr-TR" smtClean="0"/>
              <a:pPr/>
              <a:t>18</a:t>
            </a:fld>
            <a:endParaRPr lang="tr-TR"/>
          </a:p>
        </p:txBody>
      </p:sp>
    </p:spTree>
    <p:extLst>
      <p:ext uri="{BB962C8B-B14F-4D97-AF65-F5344CB8AC3E}">
        <p14:creationId xmlns:p14="http://schemas.microsoft.com/office/powerpoint/2010/main" xmlns="" val="2702793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D3AD0281-10C3-F346-2CD1-B15BF95CBEBF}"/>
              </a:ext>
            </a:extLst>
          </p:cNvPr>
          <p:cNvPicPr>
            <a:picLocks noChangeAspect="1"/>
          </p:cNvPicPr>
          <p:nvPr/>
        </p:nvPicPr>
        <p:blipFill>
          <a:blip r:embed="rId3"/>
          <a:stretch>
            <a:fillRect/>
          </a:stretch>
        </p:blipFill>
        <p:spPr>
          <a:xfrm>
            <a:off x="1524720" y="529390"/>
            <a:ext cx="9689579" cy="5630779"/>
          </a:xfrm>
          <a:prstGeom prst="rect">
            <a:avLst/>
          </a:prstGeom>
        </p:spPr>
      </p:pic>
      <p:sp>
        <p:nvSpPr>
          <p:cNvPr id="8" name="İçerik Yer Tutucusu 2">
            <a:extLst>
              <a:ext uri="{FF2B5EF4-FFF2-40B4-BE49-F238E27FC236}">
                <a16:creationId xmlns:a16="http://schemas.microsoft.com/office/drawing/2014/main" xmlns="" id="{1806267A-32DD-C71E-74D1-42D87794B85C}"/>
              </a:ext>
            </a:extLst>
          </p:cNvPr>
          <p:cNvSpPr txBox="1">
            <a:spLocks/>
          </p:cNvSpPr>
          <p:nvPr/>
        </p:nvSpPr>
        <p:spPr>
          <a:xfrm>
            <a:off x="7255649" y="1129004"/>
            <a:ext cx="4735762" cy="56636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r>
              <a:rPr lang="tr-TR" dirty="0" smtClean="0"/>
              <a:t> </a:t>
            </a:r>
            <a:endParaRPr lang="tr-TR" cap="none" dirty="0">
              <a:solidFill>
                <a:schemeClr val="tx1">
                  <a:lumMod val="75000"/>
                  <a:lumOff val="25000"/>
                </a:schemeClr>
              </a:solidFill>
            </a:endParaRPr>
          </a:p>
          <a:p>
            <a:pPr marL="0" indent="0" algn="ctr">
              <a:buNone/>
            </a:pPr>
            <a:r>
              <a:rPr lang="tr-TR" cap="none" dirty="0">
                <a:solidFill>
                  <a:schemeClr val="tx1">
                    <a:lumMod val="75000"/>
                    <a:lumOff val="25000"/>
                  </a:schemeClr>
                </a:solidFill>
              </a:rPr>
              <a:t> </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19</a:t>
            </a:fld>
            <a:endParaRPr lang="tr-TR"/>
          </a:p>
        </p:txBody>
      </p:sp>
    </p:spTree>
    <p:extLst>
      <p:ext uri="{BB962C8B-B14F-4D97-AF65-F5344CB8AC3E}">
        <p14:creationId xmlns:p14="http://schemas.microsoft.com/office/powerpoint/2010/main" xmlns="" val="280014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alpha val="77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787ECE-0836-41BA-A4F6-A1BD7A0F7960}"/>
              </a:ext>
            </a:extLst>
          </p:cNvPr>
          <p:cNvSpPr>
            <a:spLocks noGrp="1"/>
          </p:cNvSpPr>
          <p:nvPr>
            <p:ph type="title"/>
          </p:nvPr>
        </p:nvSpPr>
        <p:spPr>
          <a:xfrm>
            <a:off x="993984" y="615329"/>
            <a:ext cx="10364451" cy="1596177"/>
          </a:xfrm>
        </p:spPr>
        <p:txBody>
          <a:bodyPr>
            <a:normAutofit fontScale="90000"/>
          </a:bodyPr>
          <a:lstStyle/>
          <a:p>
            <a:r>
              <a:rPr lang="tr-TR" sz="6600" u="sng" dirty="0" smtClean="0"/>
              <a:t/>
            </a:r>
            <a:br>
              <a:rPr lang="tr-TR" sz="6600" u="sng" dirty="0" smtClean="0"/>
            </a:br>
            <a:r>
              <a:rPr lang="tr-TR" sz="6600" u="sng" dirty="0" smtClean="0"/>
              <a:t/>
            </a:r>
            <a:br>
              <a:rPr lang="tr-TR" sz="6600" u="sng" dirty="0" smtClean="0"/>
            </a:br>
            <a:r>
              <a:rPr lang="tr-TR" sz="6600" u="sng" dirty="0" smtClean="0"/>
              <a:t/>
            </a:r>
            <a:br>
              <a:rPr lang="tr-TR" sz="6600" u="sng" dirty="0" smtClean="0"/>
            </a:br>
            <a:r>
              <a:rPr lang="tr-TR" sz="6600" u="sng" dirty="0" smtClean="0"/>
              <a:t/>
            </a:r>
            <a:br>
              <a:rPr lang="tr-TR" sz="6600" u="sng" dirty="0" smtClean="0"/>
            </a:br>
            <a:r>
              <a:rPr lang="tr-TR" sz="6600" u="sng" dirty="0" smtClean="0"/>
              <a:t>Sunum</a:t>
            </a:r>
            <a:r>
              <a:rPr lang="tr-TR" sz="4400" u="sng" dirty="0" smtClean="0"/>
              <a:t> </a:t>
            </a:r>
            <a:r>
              <a:rPr lang="tr-TR" sz="6600" u="sng" dirty="0" smtClean="0"/>
              <a:t>Planı</a:t>
            </a:r>
            <a:endParaRPr lang="tr-TR" sz="4400" u="sng" dirty="0"/>
          </a:p>
        </p:txBody>
      </p:sp>
      <p:sp>
        <p:nvSpPr>
          <p:cNvPr id="3" name="İçerik Yer Tutucusu 2">
            <a:extLst>
              <a:ext uri="{FF2B5EF4-FFF2-40B4-BE49-F238E27FC236}">
                <a16:creationId xmlns:a16="http://schemas.microsoft.com/office/drawing/2014/main" xmlns="" id="{1CB06F08-01CE-4D4D-AC24-C9FA60BBB466}"/>
              </a:ext>
            </a:extLst>
          </p:cNvPr>
          <p:cNvSpPr>
            <a:spLocks noGrp="1"/>
          </p:cNvSpPr>
          <p:nvPr>
            <p:ph sz="quarter" idx="1"/>
          </p:nvPr>
        </p:nvSpPr>
        <p:spPr>
          <a:xfrm>
            <a:off x="913774" y="1434032"/>
            <a:ext cx="10364452" cy="5004090"/>
          </a:xfrm>
        </p:spPr>
        <p:txBody>
          <a:bodyPr>
            <a:normAutofit/>
          </a:bodyPr>
          <a:lstStyle/>
          <a:p>
            <a:endParaRPr lang="tr-TR" sz="2800" dirty="0" smtClean="0">
              <a:latin typeface="+mj-lt"/>
            </a:endParaRPr>
          </a:p>
          <a:p>
            <a:endParaRPr lang="tr-TR" sz="2800" dirty="0" smtClean="0">
              <a:latin typeface="+mj-lt"/>
            </a:endParaRPr>
          </a:p>
          <a:p>
            <a:r>
              <a:rPr lang="tr-TR" sz="2800" dirty="0" smtClean="0">
                <a:latin typeface="+mj-lt"/>
              </a:rPr>
              <a:t>B</a:t>
            </a:r>
            <a:r>
              <a:rPr lang="tr-TR" dirty="0" smtClean="0">
                <a:latin typeface="+mj-lt"/>
              </a:rPr>
              <a:t>ulaşıcı hastalıkların önemi</a:t>
            </a:r>
            <a:endParaRPr lang="tr-TR" sz="2800" dirty="0">
              <a:latin typeface="+mj-lt"/>
            </a:endParaRPr>
          </a:p>
          <a:p>
            <a:r>
              <a:rPr lang="tr-TR" sz="2800" dirty="0" smtClean="0">
                <a:latin typeface="+mj-lt"/>
              </a:rPr>
              <a:t>Tanımlar</a:t>
            </a:r>
            <a:endParaRPr lang="tr-TR" sz="2800" dirty="0">
              <a:latin typeface="+mj-lt"/>
            </a:endParaRPr>
          </a:p>
          <a:p>
            <a:r>
              <a:rPr lang="tr-TR" sz="2800" dirty="0" smtClean="0">
                <a:latin typeface="+mj-lt"/>
              </a:rPr>
              <a:t>Bulaşıcı hastalıkların epidemiyolojisi</a:t>
            </a:r>
            <a:endParaRPr lang="tr-TR" sz="2800" dirty="0">
              <a:latin typeface="+mj-lt"/>
            </a:endParaRPr>
          </a:p>
          <a:p>
            <a:r>
              <a:rPr lang="tr-TR" sz="2800" dirty="0">
                <a:latin typeface="+mj-lt"/>
              </a:rPr>
              <a:t>Bulaşıcı hastalıklarda </a:t>
            </a:r>
            <a:r>
              <a:rPr lang="tr-TR" sz="2800" dirty="0" err="1">
                <a:latin typeface="+mj-lt"/>
              </a:rPr>
              <a:t>sürveyans</a:t>
            </a:r>
            <a:endParaRPr lang="tr-TR" sz="2800" dirty="0">
              <a:latin typeface="+mj-lt"/>
            </a:endParaRPr>
          </a:p>
          <a:p>
            <a:r>
              <a:rPr lang="tr-TR" sz="2800" dirty="0" smtClean="0">
                <a:latin typeface="+mj-lt"/>
              </a:rPr>
              <a:t>Bulaşıcı hastalıklarda korunma ve kontrol</a:t>
            </a:r>
          </a:p>
          <a:p>
            <a:pPr>
              <a:buNone/>
            </a:pPr>
            <a:endParaRPr lang="tr-TR" dirty="0">
              <a:latin typeface="+mj-lt"/>
            </a:endParaRPr>
          </a:p>
        </p:txBody>
      </p:sp>
      <p:sp>
        <p:nvSpPr>
          <p:cNvPr id="5" name="4 Slayt Numarası Yer Tutucusu"/>
          <p:cNvSpPr>
            <a:spLocks noGrp="1"/>
          </p:cNvSpPr>
          <p:nvPr>
            <p:ph type="sldNum" sz="quarter" idx="12"/>
          </p:nvPr>
        </p:nvSpPr>
        <p:spPr/>
        <p:txBody>
          <a:bodyPr/>
          <a:lstStyle/>
          <a:p>
            <a:fld id="{53C56F6E-0227-4A18-A49D-56CCC0CCB7A6}" type="slidenum">
              <a:rPr lang="tr-TR" smtClean="0"/>
              <a:pPr/>
              <a:t>2</a:t>
            </a:fld>
            <a:endParaRPr lang="tr-TR"/>
          </a:p>
        </p:txBody>
      </p:sp>
    </p:spTree>
    <p:extLst>
      <p:ext uri="{BB962C8B-B14F-4D97-AF65-F5344CB8AC3E}">
        <p14:creationId xmlns:p14="http://schemas.microsoft.com/office/powerpoint/2010/main" xmlns="" val="747341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xmlns="" id="{458ABD8A-22CA-B8B4-800A-F1F5DEEF9DE3}"/>
              </a:ext>
            </a:extLst>
          </p:cNvPr>
          <p:cNvSpPr>
            <a:spLocks noGrp="1"/>
          </p:cNvSpPr>
          <p:nvPr>
            <p:ph type="title"/>
          </p:nvPr>
        </p:nvSpPr>
        <p:spPr>
          <a:xfrm>
            <a:off x="699171" y="0"/>
            <a:ext cx="10364451" cy="1123012"/>
          </a:xfrm>
        </p:spPr>
        <p:txBody>
          <a:bodyPr/>
          <a:lstStyle/>
          <a:p>
            <a:r>
              <a:rPr lang="tr-TR" dirty="0"/>
              <a:t>Bulaşıcı Hastalıklarla İlgili Kavramlar </a:t>
            </a:r>
          </a:p>
        </p:txBody>
      </p:sp>
      <p:sp>
        <p:nvSpPr>
          <p:cNvPr id="3" name="İçerik Yer Tutucusu 2">
            <a:extLst>
              <a:ext uri="{FF2B5EF4-FFF2-40B4-BE49-F238E27FC236}">
                <a16:creationId xmlns:a16="http://schemas.microsoft.com/office/drawing/2014/main" xmlns="" id="{D81DF31F-F291-45BD-8155-0E2BBCFD9280}"/>
              </a:ext>
            </a:extLst>
          </p:cNvPr>
          <p:cNvSpPr>
            <a:spLocks noGrp="1"/>
          </p:cNvSpPr>
          <p:nvPr>
            <p:ph sz="quarter" idx="1"/>
          </p:nvPr>
        </p:nvSpPr>
        <p:spPr>
          <a:xfrm>
            <a:off x="264933" y="2062065"/>
            <a:ext cx="6145198" cy="5139937"/>
          </a:xfrm>
        </p:spPr>
        <p:txBody>
          <a:bodyPr>
            <a:noAutofit/>
          </a:bodyPr>
          <a:lstStyle/>
          <a:p>
            <a:pPr marL="457200" indent="-457200">
              <a:buAutoNum type="arabicPeriod"/>
            </a:pPr>
            <a:r>
              <a:rPr lang="tr-TR" sz="2400" b="1" i="1" dirty="0">
                <a:highlight>
                  <a:srgbClr val="C0C0C0"/>
                </a:highlight>
              </a:rPr>
              <a:t>Doğrudan bulaşma </a:t>
            </a:r>
          </a:p>
          <a:p>
            <a:pPr marL="0" indent="0">
              <a:buNone/>
            </a:pPr>
            <a:r>
              <a:rPr lang="tr-TR" sz="1600" b="1" i="1" dirty="0"/>
              <a:t>(</a:t>
            </a:r>
            <a:r>
              <a:rPr lang="tr-TR" sz="1600" cap="none" dirty="0"/>
              <a:t>Hiçbir ara bulaşma yolu olmadan etkenin kaynaktan konağa geçmesi)</a:t>
            </a:r>
          </a:p>
          <a:p>
            <a:pPr>
              <a:buFont typeface="Wingdings" panose="05000000000000000000" pitchFamily="2" charset="2"/>
              <a:buChar char="Ø"/>
            </a:pPr>
            <a:r>
              <a:rPr lang="tr-TR" sz="2400" cap="none" dirty="0"/>
              <a:t>Öpme, cinsel temas, dokunma, anne karnında-doğum sırasında</a:t>
            </a:r>
          </a:p>
          <a:p>
            <a:pPr>
              <a:buFont typeface="Wingdings" panose="05000000000000000000" pitchFamily="2" charset="2"/>
              <a:buChar char="Ø"/>
            </a:pPr>
            <a:r>
              <a:rPr lang="tr-TR" sz="2400" cap="none" dirty="0"/>
              <a:t>Öksürük-hapşırık ile püskürtülen damlacıklar (</a:t>
            </a:r>
            <a:r>
              <a:rPr lang="tr-TR" sz="2400" cap="none" dirty="0" err="1"/>
              <a:t>droplet</a:t>
            </a:r>
            <a:r>
              <a:rPr lang="tr-TR" sz="2400" cap="none" dirty="0"/>
              <a:t>)</a:t>
            </a:r>
          </a:p>
          <a:p>
            <a:pPr>
              <a:buFont typeface="Wingdings" panose="05000000000000000000" pitchFamily="2" charset="2"/>
              <a:buChar char="Ø"/>
            </a:pPr>
            <a:r>
              <a:rPr lang="tr-TR" sz="2400" cap="none" dirty="0"/>
              <a:t>Toprak veya bitkilerde bulunan mantar, bakteri sporları veya parazitler ile doğrudan temas</a:t>
            </a:r>
          </a:p>
        </p:txBody>
      </p:sp>
      <p:sp>
        <p:nvSpPr>
          <p:cNvPr id="7" name="Metin kutusu 6">
            <a:extLst>
              <a:ext uri="{FF2B5EF4-FFF2-40B4-BE49-F238E27FC236}">
                <a16:creationId xmlns:a16="http://schemas.microsoft.com/office/drawing/2014/main" xmlns="" id="{35DA4AF5-22C4-808E-2D37-88609F1D78D6}"/>
              </a:ext>
            </a:extLst>
          </p:cNvPr>
          <p:cNvSpPr txBox="1"/>
          <p:nvPr/>
        </p:nvSpPr>
        <p:spPr>
          <a:xfrm>
            <a:off x="6512767" y="2062065"/>
            <a:ext cx="5516936" cy="3862874"/>
          </a:xfrm>
          <a:prstGeom prst="rect">
            <a:avLst/>
          </a:prstGeom>
          <a:noFill/>
        </p:spPr>
        <p:txBody>
          <a:bodyPr wrap="square" rtlCol="0">
            <a:spAutoFit/>
          </a:bodyPr>
          <a:lstStyle/>
          <a:p>
            <a:pPr marL="0" indent="0">
              <a:buNone/>
            </a:pPr>
            <a:r>
              <a:rPr lang="tr-TR" sz="2400" b="1" i="1" dirty="0"/>
              <a:t>2. </a:t>
            </a:r>
            <a:r>
              <a:rPr lang="tr-TR" sz="2400" b="1" i="1" dirty="0">
                <a:highlight>
                  <a:srgbClr val="C0C0C0"/>
                </a:highlight>
              </a:rPr>
              <a:t>DOLAYLI BULAŞMA</a:t>
            </a:r>
          </a:p>
          <a:p>
            <a:pPr marL="0" indent="0">
              <a:buNone/>
            </a:pPr>
            <a:endParaRPr lang="tr-TR" sz="2400" b="1" i="1" dirty="0"/>
          </a:p>
          <a:p>
            <a:pPr>
              <a:buFont typeface="Wingdings" panose="05000000000000000000" pitchFamily="2" charset="2"/>
              <a:buChar char="Ø"/>
            </a:pPr>
            <a:r>
              <a:rPr lang="tr-TR" sz="2400" cap="none" dirty="0"/>
              <a:t>Araçlar (Eşya, oyuncaklar, cerrahi aletler, kontamine gıdalar, su veya iv. sıvılar)</a:t>
            </a:r>
          </a:p>
          <a:p>
            <a:pPr>
              <a:buFont typeface="Wingdings" panose="05000000000000000000" pitchFamily="2" charset="2"/>
              <a:buChar char="Ø"/>
            </a:pPr>
            <a:endParaRPr lang="tr-TR" sz="2400" cap="none" dirty="0"/>
          </a:p>
          <a:p>
            <a:pPr>
              <a:buFont typeface="Wingdings" panose="05000000000000000000" pitchFamily="2" charset="2"/>
              <a:buChar char="Ø"/>
            </a:pPr>
            <a:r>
              <a:rPr lang="tr-TR" sz="2400" cap="none" dirty="0"/>
              <a:t>Vektörler (Mekanik ya da biyolojik taşıma)</a:t>
            </a:r>
          </a:p>
          <a:p>
            <a:pPr>
              <a:buFont typeface="Wingdings" panose="05000000000000000000" pitchFamily="2" charset="2"/>
              <a:buChar char="Ø"/>
            </a:pPr>
            <a:endParaRPr lang="tr-TR" sz="2400" cap="none" dirty="0"/>
          </a:p>
          <a:p>
            <a:pPr>
              <a:buFont typeface="Wingdings" panose="05000000000000000000" pitchFamily="2" charset="2"/>
              <a:buChar char="Ø"/>
            </a:pPr>
            <a:r>
              <a:rPr lang="tr-TR" sz="2400" cap="none" dirty="0"/>
              <a:t>Hava ile bulaşma (Tüberkülozun damlacığı)</a:t>
            </a:r>
          </a:p>
        </p:txBody>
      </p:sp>
      <p:sp>
        <p:nvSpPr>
          <p:cNvPr id="8" name="Metin kutusu 7">
            <a:extLst>
              <a:ext uri="{FF2B5EF4-FFF2-40B4-BE49-F238E27FC236}">
                <a16:creationId xmlns:a16="http://schemas.microsoft.com/office/drawing/2014/main" xmlns="" id="{768A5904-0D39-EFFA-AEC7-CCB71F1A7391}"/>
              </a:ext>
            </a:extLst>
          </p:cNvPr>
          <p:cNvSpPr txBox="1"/>
          <p:nvPr/>
        </p:nvSpPr>
        <p:spPr>
          <a:xfrm>
            <a:off x="3676262" y="1240852"/>
            <a:ext cx="3685591" cy="576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3200" b="1" i="1" u="sng" dirty="0"/>
              <a:t>BULAŞMA YOLU</a:t>
            </a:r>
          </a:p>
          <a:p>
            <a:endParaRPr lang="tr-TR" dirty="0"/>
          </a:p>
        </p:txBody>
      </p:sp>
      <p:sp>
        <p:nvSpPr>
          <p:cNvPr id="9" name="8 Slayt Numarası Yer Tutucusu"/>
          <p:cNvSpPr>
            <a:spLocks noGrp="1"/>
          </p:cNvSpPr>
          <p:nvPr>
            <p:ph type="sldNum" sz="quarter" idx="12"/>
          </p:nvPr>
        </p:nvSpPr>
        <p:spPr/>
        <p:txBody>
          <a:bodyPr/>
          <a:lstStyle/>
          <a:p>
            <a:fld id="{53C56F6E-0227-4A18-A49D-56CCC0CCB7A6}" type="slidenum">
              <a:rPr lang="tr-TR" smtClean="0"/>
              <a:pPr/>
              <a:t>20</a:t>
            </a:fld>
            <a:endParaRPr lang="tr-TR"/>
          </a:p>
        </p:txBody>
      </p:sp>
    </p:spTree>
    <p:extLst>
      <p:ext uri="{BB962C8B-B14F-4D97-AF65-F5344CB8AC3E}">
        <p14:creationId xmlns:p14="http://schemas.microsoft.com/office/powerpoint/2010/main" xmlns="" val="348735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4C2653C0-F21E-2D95-E5AA-2006DC048EE6}"/>
              </a:ext>
            </a:extLst>
          </p:cNvPr>
          <p:cNvGraphicFramePr/>
          <p:nvPr>
            <p:extLst>
              <p:ext uri="{D42A27DB-BD31-4B8C-83A1-F6EECF244321}">
                <p14:modId xmlns:p14="http://schemas.microsoft.com/office/powerpoint/2010/main" xmlns="" val="870838342"/>
              </p:ext>
            </p:extLst>
          </p:nvPr>
        </p:nvGraphicFramePr>
        <p:xfrm>
          <a:off x="363895" y="270588"/>
          <a:ext cx="11327362" cy="586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53C56F6E-0227-4A18-A49D-56CCC0CCB7A6}" type="slidenum">
              <a:rPr lang="tr-TR" smtClean="0"/>
              <a:pPr/>
              <a:t>21</a:t>
            </a:fld>
            <a:endParaRPr lang="tr-TR"/>
          </a:p>
        </p:txBody>
      </p:sp>
    </p:spTree>
    <p:extLst>
      <p:ext uri="{BB962C8B-B14F-4D97-AF65-F5344CB8AC3E}">
        <p14:creationId xmlns:p14="http://schemas.microsoft.com/office/powerpoint/2010/main" xmlns="" val="409129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a:extLst>
              <a:ext uri="{FF2B5EF4-FFF2-40B4-BE49-F238E27FC236}">
                <a16:creationId xmlns:a16="http://schemas.microsoft.com/office/drawing/2014/main" xmlns="" id="{EC3DE180-1631-44E0-B5B7-960D214CD990}"/>
              </a:ext>
            </a:extLst>
          </p:cNvPr>
          <p:cNvSpPr>
            <a:spLocks noGrp="1"/>
          </p:cNvSpPr>
          <p:nvPr>
            <p:ph type="title"/>
          </p:nvPr>
        </p:nvSpPr>
        <p:spPr>
          <a:xfrm>
            <a:off x="913774" y="45551"/>
            <a:ext cx="10364451" cy="1125523"/>
          </a:xfrm>
        </p:spPr>
        <p:txBody>
          <a:bodyPr>
            <a:normAutofit/>
          </a:bodyPr>
          <a:lstStyle/>
          <a:p>
            <a:r>
              <a:rPr lang="tr-TR" sz="4000" dirty="0"/>
              <a:t>Enfeksiyon zincirinin kırılması</a:t>
            </a:r>
          </a:p>
        </p:txBody>
      </p:sp>
      <p:pic>
        <p:nvPicPr>
          <p:cNvPr id="11" name="İçerik Yer Tutucusu 10">
            <a:extLst>
              <a:ext uri="{FF2B5EF4-FFF2-40B4-BE49-F238E27FC236}">
                <a16:creationId xmlns:a16="http://schemas.microsoft.com/office/drawing/2014/main" xmlns="" id="{F6312644-83C2-4194-AEC1-B0CBEDCB2678}"/>
              </a:ext>
            </a:extLst>
          </p:cNvPr>
          <p:cNvPicPr>
            <a:picLocks noGrp="1" noChangeAspect="1"/>
          </p:cNvPicPr>
          <p:nvPr>
            <p:ph sz="quarter" idx="1"/>
          </p:nvPr>
        </p:nvPicPr>
        <p:blipFill>
          <a:blip r:embed="rId2" cstate="print"/>
          <a:stretch>
            <a:fillRect/>
          </a:stretch>
        </p:blipFill>
        <p:spPr>
          <a:xfrm>
            <a:off x="9918441" y="99517"/>
            <a:ext cx="2154941" cy="2144823"/>
          </a:xfrm>
        </p:spPr>
      </p:pic>
      <p:sp>
        <p:nvSpPr>
          <p:cNvPr id="13" name="İçerik Yer Tutucusu 12">
            <a:extLst>
              <a:ext uri="{FF2B5EF4-FFF2-40B4-BE49-F238E27FC236}">
                <a16:creationId xmlns:a16="http://schemas.microsoft.com/office/drawing/2014/main" xmlns="" id="{657EC233-3A40-4D80-A6A4-331620C5DF9E}"/>
              </a:ext>
            </a:extLst>
          </p:cNvPr>
          <p:cNvSpPr>
            <a:spLocks noGrp="1"/>
          </p:cNvSpPr>
          <p:nvPr>
            <p:ph sz="quarter" idx="2"/>
          </p:nvPr>
        </p:nvSpPr>
        <p:spPr>
          <a:xfrm>
            <a:off x="260382" y="1571047"/>
            <a:ext cx="9927874" cy="752537"/>
          </a:xfrm>
        </p:spPr>
        <p:txBody>
          <a:bodyPr>
            <a:normAutofit/>
          </a:bodyPr>
          <a:lstStyle/>
          <a:p>
            <a:pPr>
              <a:buFont typeface="Wingdings" panose="05000000000000000000" pitchFamily="2" charset="2"/>
              <a:buChar char="ü"/>
            </a:pPr>
            <a:r>
              <a:rPr lang="tr-TR" sz="1900" i="1" u="sng" cap="none" dirty="0"/>
              <a:t>Burada dikkat edilmesi gereken şey, alınacak önlemin etkili, uygulaması kolay ve ucuz olmasıdır</a:t>
            </a:r>
            <a:r>
              <a:rPr lang="tr-TR" i="1" u="sng" cap="none" dirty="0"/>
              <a:t>.</a:t>
            </a:r>
          </a:p>
        </p:txBody>
      </p:sp>
      <p:sp>
        <p:nvSpPr>
          <p:cNvPr id="2" name="Metin kutusu 1">
            <a:extLst>
              <a:ext uri="{FF2B5EF4-FFF2-40B4-BE49-F238E27FC236}">
                <a16:creationId xmlns:a16="http://schemas.microsoft.com/office/drawing/2014/main" xmlns="" id="{E6692516-978C-D257-2F68-A785AD282ED5}"/>
              </a:ext>
            </a:extLst>
          </p:cNvPr>
          <p:cNvSpPr txBox="1"/>
          <p:nvPr/>
        </p:nvSpPr>
        <p:spPr>
          <a:xfrm>
            <a:off x="191997" y="5894615"/>
            <a:ext cx="11086228" cy="276999"/>
          </a:xfrm>
          <a:prstGeom prst="rect">
            <a:avLst/>
          </a:prstGeom>
          <a:noFill/>
        </p:spPr>
        <p:txBody>
          <a:bodyPr wrap="square" rtlCol="0">
            <a:spAutoFit/>
          </a:bodyPr>
          <a:lstStyle/>
          <a:p>
            <a:pPr algn="just">
              <a:buFont typeface="Wingdings" panose="05000000000000000000" pitchFamily="2" charset="2"/>
              <a:buChar char="ü"/>
            </a:pPr>
            <a:r>
              <a:rPr lang="tr-TR" sz="1200" i="1" cap="none" dirty="0">
                <a:solidFill>
                  <a:schemeClr val="tx1">
                    <a:lumMod val="75000"/>
                    <a:lumOff val="25000"/>
                  </a:schemeClr>
                </a:solidFill>
              </a:rPr>
              <a:t>Sıtma sivrisinek, tetanos toprak örnekleri</a:t>
            </a:r>
          </a:p>
        </p:txBody>
      </p:sp>
      <p:pic>
        <p:nvPicPr>
          <p:cNvPr id="3" name="İçerik Yer Tutucusu 7">
            <a:extLst>
              <a:ext uri="{FF2B5EF4-FFF2-40B4-BE49-F238E27FC236}">
                <a16:creationId xmlns:a16="http://schemas.microsoft.com/office/drawing/2014/main" xmlns="" id="{EFB6E0CC-8B89-971C-ED99-0D7D1363AB4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11421"/>
          <a:stretch/>
        </p:blipFill>
        <p:spPr>
          <a:xfrm>
            <a:off x="191997" y="2219916"/>
            <a:ext cx="10064644" cy="3571031"/>
          </a:xfrm>
          <a:prstGeom prst="rect">
            <a:avLst/>
          </a:prstGeom>
        </p:spPr>
      </p:pic>
      <p:sp>
        <p:nvSpPr>
          <p:cNvPr id="5" name="Metin kutusu 4">
            <a:extLst>
              <a:ext uri="{FF2B5EF4-FFF2-40B4-BE49-F238E27FC236}">
                <a16:creationId xmlns:a16="http://schemas.microsoft.com/office/drawing/2014/main" xmlns="" id="{37965354-8C23-3B5F-4594-42FB74D3C9DE}"/>
              </a:ext>
            </a:extLst>
          </p:cNvPr>
          <p:cNvSpPr txBox="1"/>
          <p:nvPr/>
        </p:nvSpPr>
        <p:spPr>
          <a:xfrm>
            <a:off x="3138196" y="6475445"/>
            <a:ext cx="5915608" cy="279918"/>
          </a:xfrm>
          <a:prstGeom prst="rect">
            <a:avLst/>
          </a:prstGeom>
          <a:noFill/>
        </p:spPr>
        <p:txBody>
          <a:bodyPr wrap="square">
            <a:spAutoFit/>
          </a:bodyPr>
          <a:lstStyle/>
          <a:p>
            <a:r>
              <a:rPr lang="tr-TR" sz="1200" i="1" dirty="0">
                <a:solidFill>
                  <a:schemeClr val="bg1">
                    <a:lumMod val="50000"/>
                  </a:schemeClr>
                </a:solidFill>
              </a:rPr>
              <a:t>Öztek, Z. (2020). Halk Sağlığı Kuramlar ve Uygulamalar. Ankara: Sağlık ve Sosyal Yardım Vakfı</a:t>
            </a:r>
          </a:p>
        </p:txBody>
      </p:sp>
      <p:sp>
        <p:nvSpPr>
          <p:cNvPr id="9" name="8 Slayt Numarası Yer Tutucusu"/>
          <p:cNvSpPr>
            <a:spLocks noGrp="1"/>
          </p:cNvSpPr>
          <p:nvPr>
            <p:ph type="sldNum" sz="quarter" idx="12"/>
          </p:nvPr>
        </p:nvSpPr>
        <p:spPr/>
        <p:txBody>
          <a:bodyPr/>
          <a:lstStyle/>
          <a:p>
            <a:fld id="{53C56F6E-0227-4A18-A49D-56CCC0CCB7A6}" type="slidenum">
              <a:rPr lang="tr-TR" smtClean="0"/>
              <a:pPr/>
              <a:t>22</a:t>
            </a:fld>
            <a:endParaRPr lang="tr-TR"/>
          </a:p>
        </p:txBody>
      </p:sp>
    </p:spTree>
    <p:extLst>
      <p:ext uri="{BB962C8B-B14F-4D97-AF65-F5344CB8AC3E}">
        <p14:creationId xmlns:p14="http://schemas.microsoft.com/office/powerpoint/2010/main" xmlns="" val="356256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65991E-AEEF-49EC-A484-E596273590BA}"/>
              </a:ext>
            </a:extLst>
          </p:cNvPr>
          <p:cNvSpPr>
            <a:spLocks noGrp="1"/>
          </p:cNvSpPr>
          <p:nvPr>
            <p:ph type="title"/>
          </p:nvPr>
        </p:nvSpPr>
        <p:spPr>
          <a:xfrm>
            <a:off x="2620034" y="236992"/>
            <a:ext cx="6951932" cy="738995"/>
          </a:xfrm>
        </p:spPr>
        <p:txBody>
          <a:bodyPr>
            <a:normAutofit/>
          </a:bodyPr>
          <a:lstStyle/>
          <a:p>
            <a:r>
              <a:rPr lang="tr-TR" sz="4000" dirty="0">
                <a:solidFill>
                  <a:srgbClr val="FF0000"/>
                </a:solidFill>
              </a:rPr>
              <a:t>Morbidite Ölçütleri</a:t>
            </a:r>
          </a:p>
        </p:txBody>
      </p:sp>
      <p:sp>
        <p:nvSpPr>
          <p:cNvPr id="3" name="İçerik Yer Tutucusu 2">
            <a:extLst>
              <a:ext uri="{FF2B5EF4-FFF2-40B4-BE49-F238E27FC236}">
                <a16:creationId xmlns:a16="http://schemas.microsoft.com/office/drawing/2014/main" xmlns="" id="{F9EF7FB5-B2FA-4C77-959C-1C84FD7C87A9}"/>
              </a:ext>
            </a:extLst>
          </p:cNvPr>
          <p:cNvSpPr>
            <a:spLocks noGrp="1"/>
          </p:cNvSpPr>
          <p:nvPr>
            <p:ph sz="quarter" idx="1"/>
          </p:nvPr>
        </p:nvSpPr>
        <p:spPr>
          <a:xfrm>
            <a:off x="590937" y="1175658"/>
            <a:ext cx="11156303" cy="5271795"/>
          </a:xfrm>
        </p:spPr>
        <p:txBody>
          <a:bodyPr>
            <a:normAutofit/>
          </a:bodyPr>
          <a:lstStyle/>
          <a:p>
            <a:pPr algn="ctr">
              <a:buNone/>
            </a:pPr>
            <a:endParaRPr lang="tr-TR" sz="3800" cap="none" dirty="0"/>
          </a:p>
          <a:p>
            <a:pPr marL="0" indent="0" algn="ctr">
              <a:buNone/>
            </a:pPr>
            <a:endParaRPr lang="tr-TR" sz="3800" dirty="0"/>
          </a:p>
          <a:p>
            <a:pPr algn="ctr"/>
            <a:endParaRPr lang="tr-TR" sz="3800" cap="none" dirty="0"/>
          </a:p>
          <a:p>
            <a:pPr algn="ctr"/>
            <a:endParaRPr lang="tr-TR" sz="3800" b="1" i="1" cap="none" dirty="0" smtClean="0">
              <a:solidFill>
                <a:srgbClr val="FF0000"/>
              </a:solidFill>
            </a:endParaRPr>
          </a:p>
          <a:p>
            <a:pPr algn="ctr"/>
            <a:endParaRPr lang="tr-TR" sz="3800" b="1" i="1" dirty="0" smtClean="0">
              <a:solidFill>
                <a:srgbClr val="FF0000"/>
              </a:solidFill>
            </a:endParaRPr>
          </a:p>
          <a:p>
            <a:pPr algn="ctr"/>
            <a:endParaRPr lang="tr-TR" sz="3800" b="1" i="1" cap="none" dirty="0" smtClean="0">
              <a:solidFill>
                <a:srgbClr val="FF0000"/>
              </a:solidFill>
            </a:endParaRPr>
          </a:p>
          <a:p>
            <a:pPr algn="ctr"/>
            <a:endParaRPr lang="tr-TR" sz="3800" b="1" i="1" dirty="0" smtClean="0">
              <a:solidFill>
                <a:srgbClr val="FF0000"/>
              </a:solidFill>
            </a:endParaRPr>
          </a:p>
          <a:p>
            <a:pPr algn="ctr"/>
            <a:endParaRPr lang="tr-TR" sz="3800" b="1" i="1" cap="none" dirty="0" smtClean="0">
              <a:solidFill>
                <a:srgbClr val="FF0000"/>
              </a:solidFill>
            </a:endParaRPr>
          </a:p>
          <a:p>
            <a:pPr algn="ctr"/>
            <a:endParaRPr lang="tr-TR" sz="3800" b="1" i="1" dirty="0" smtClean="0">
              <a:solidFill>
                <a:srgbClr val="FF0000"/>
              </a:solidFill>
            </a:endParaRPr>
          </a:p>
          <a:p>
            <a:pPr algn="ctr"/>
            <a:endParaRPr lang="tr-TR" sz="2400" b="1" i="1" cap="none" dirty="0">
              <a:solidFill>
                <a:schemeClr val="bg2">
                  <a:lumMod val="25000"/>
                </a:schemeClr>
              </a:solidFill>
            </a:endParaRPr>
          </a:p>
        </p:txBody>
      </p:sp>
      <p:pic>
        <p:nvPicPr>
          <p:cNvPr id="5" name="4 Resim" descr="prevelans.PNG"/>
          <p:cNvPicPr>
            <a:picLocks noChangeAspect="1"/>
          </p:cNvPicPr>
          <p:nvPr/>
        </p:nvPicPr>
        <p:blipFill>
          <a:blip r:embed="rId3"/>
          <a:srcRect t="44171"/>
          <a:stretch>
            <a:fillRect/>
          </a:stretch>
        </p:blipFill>
        <p:spPr>
          <a:xfrm>
            <a:off x="1379621" y="1363579"/>
            <a:ext cx="9412325" cy="866273"/>
          </a:xfrm>
          <a:prstGeom prst="rect">
            <a:avLst/>
          </a:prstGeom>
        </p:spPr>
      </p:pic>
      <p:pic>
        <p:nvPicPr>
          <p:cNvPr id="6" name="5 Resim" descr="insidans.PNG"/>
          <p:cNvPicPr>
            <a:picLocks noChangeAspect="1"/>
          </p:cNvPicPr>
          <p:nvPr/>
        </p:nvPicPr>
        <p:blipFill>
          <a:blip r:embed="rId4"/>
          <a:srcRect t="54139"/>
          <a:stretch>
            <a:fillRect/>
          </a:stretch>
        </p:blipFill>
        <p:spPr>
          <a:xfrm>
            <a:off x="1487222" y="2502569"/>
            <a:ext cx="8786008" cy="786063"/>
          </a:xfrm>
          <a:prstGeom prst="rect">
            <a:avLst/>
          </a:prstGeom>
        </p:spPr>
      </p:pic>
      <p:pic>
        <p:nvPicPr>
          <p:cNvPr id="7" name="6 Resim" descr="primer atak hızı.PNG"/>
          <p:cNvPicPr>
            <a:picLocks noChangeAspect="1"/>
          </p:cNvPicPr>
          <p:nvPr/>
        </p:nvPicPr>
        <p:blipFill>
          <a:blip r:embed="rId5"/>
          <a:stretch>
            <a:fillRect/>
          </a:stretch>
        </p:blipFill>
        <p:spPr>
          <a:xfrm>
            <a:off x="1443789" y="3496136"/>
            <a:ext cx="8950900" cy="835232"/>
          </a:xfrm>
          <a:prstGeom prst="rect">
            <a:avLst/>
          </a:prstGeom>
        </p:spPr>
      </p:pic>
      <p:pic>
        <p:nvPicPr>
          <p:cNvPr id="8" name="7 Resim" descr="sekonder atak hızı.PNG"/>
          <p:cNvPicPr>
            <a:picLocks noChangeAspect="1"/>
          </p:cNvPicPr>
          <p:nvPr/>
        </p:nvPicPr>
        <p:blipFill>
          <a:blip r:embed="rId6"/>
          <a:stretch>
            <a:fillRect/>
          </a:stretch>
        </p:blipFill>
        <p:spPr>
          <a:xfrm>
            <a:off x="1652337" y="4516315"/>
            <a:ext cx="8825626" cy="793622"/>
          </a:xfrm>
          <a:prstGeom prst="rect">
            <a:avLst/>
          </a:prstGeom>
        </p:spPr>
      </p:pic>
      <p:sp>
        <p:nvSpPr>
          <p:cNvPr id="9" name="8 Slayt Numarası Yer Tutucusu"/>
          <p:cNvSpPr>
            <a:spLocks noGrp="1"/>
          </p:cNvSpPr>
          <p:nvPr>
            <p:ph type="sldNum" sz="quarter" idx="12"/>
          </p:nvPr>
        </p:nvSpPr>
        <p:spPr/>
        <p:txBody>
          <a:bodyPr/>
          <a:lstStyle/>
          <a:p>
            <a:fld id="{53C56F6E-0227-4A18-A49D-56CCC0CCB7A6}" type="slidenum">
              <a:rPr lang="tr-TR" smtClean="0"/>
              <a:pPr/>
              <a:t>23</a:t>
            </a:fld>
            <a:endParaRPr lang="tr-TR"/>
          </a:p>
        </p:txBody>
      </p:sp>
    </p:spTree>
    <p:extLst>
      <p:ext uri="{BB962C8B-B14F-4D97-AF65-F5344CB8AC3E}">
        <p14:creationId xmlns:p14="http://schemas.microsoft.com/office/powerpoint/2010/main" xmlns="" val="2236457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06ADE5E-D69C-4D10-9661-6E0D3392256F}"/>
              </a:ext>
            </a:extLst>
          </p:cNvPr>
          <p:cNvSpPr>
            <a:spLocks noGrp="1"/>
          </p:cNvSpPr>
          <p:nvPr>
            <p:ph sz="quarter" idx="1"/>
          </p:nvPr>
        </p:nvSpPr>
        <p:spPr>
          <a:xfrm>
            <a:off x="838198" y="664677"/>
            <a:ext cx="10515600" cy="5731199"/>
          </a:xfrm>
        </p:spPr>
        <p:txBody>
          <a:bodyPr>
            <a:noAutofit/>
          </a:bodyPr>
          <a:lstStyle/>
          <a:p>
            <a:pPr algn="ctr"/>
            <a:endParaRPr lang="tr-TR" b="1" i="1" dirty="0" smtClean="0">
              <a:solidFill>
                <a:srgbClr val="FF0000"/>
              </a:solidFill>
            </a:endParaRPr>
          </a:p>
          <a:p>
            <a:pPr algn="ctr">
              <a:buNone/>
            </a:pPr>
            <a:endParaRPr lang="tr-TR" b="1" i="1" dirty="0" smtClean="0">
              <a:solidFill>
                <a:srgbClr val="FF0000"/>
              </a:solidFill>
            </a:endParaRPr>
          </a:p>
          <a:p>
            <a:pPr algn="ctr"/>
            <a:r>
              <a:rPr lang="tr-TR" b="1" i="1" dirty="0" err="1" smtClean="0">
                <a:solidFill>
                  <a:srgbClr val="FF0000"/>
                </a:solidFill>
              </a:rPr>
              <a:t>Endemi</a:t>
            </a:r>
            <a:r>
              <a:rPr lang="tr-TR" b="1" i="1" dirty="0">
                <a:solidFill>
                  <a:srgbClr val="FF0000"/>
                </a:solidFill>
              </a:rPr>
              <a:t>: </a:t>
            </a:r>
            <a:r>
              <a:rPr lang="tr-TR" cap="none" dirty="0"/>
              <a:t>Bir enfeksiyon etkeninin veya hastalığın belirli bir coğrafyada veya toplulukta sürekli görülmesi </a:t>
            </a:r>
            <a:r>
              <a:rPr lang="tr-TR" cap="none" dirty="0" smtClean="0"/>
              <a:t>durumudur</a:t>
            </a:r>
          </a:p>
          <a:p>
            <a:pPr algn="ctr"/>
            <a:endParaRPr lang="tr-TR" cap="none" dirty="0"/>
          </a:p>
          <a:p>
            <a:pPr algn="ctr"/>
            <a:r>
              <a:rPr lang="tr-TR" b="1" i="1" dirty="0">
                <a:solidFill>
                  <a:srgbClr val="FF0000"/>
                </a:solidFill>
              </a:rPr>
              <a:t>Epidemi (Salgın):</a:t>
            </a:r>
            <a:r>
              <a:rPr lang="tr-TR" b="1" i="1" dirty="0"/>
              <a:t> </a:t>
            </a:r>
            <a:r>
              <a:rPr lang="tr-TR" cap="none" dirty="0"/>
              <a:t>Bir toplumda ya da bölgede belirli bir hastalığın, belirli bir zaman diliminde normalde beklenen sayıdan daha fazla sayıdaki kişide </a:t>
            </a:r>
            <a:r>
              <a:rPr lang="tr-TR" cap="none" dirty="0" smtClean="0"/>
              <a:t>görülmesidir</a:t>
            </a:r>
          </a:p>
          <a:p>
            <a:pPr algn="ctr"/>
            <a:endParaRPr lang="tr-TR" cap="none" dirty="0"/>
          </a:p>
          <a:p>
            <a:pPr algn="ctr"/>
            <a:r>
              <a:rPr lang="tr-TR" b="1" i="1" dirty="0" err="1" smtClean="0">
                <a:solidFill>
                  <a:srgbClr val="FF0000"/>
                </a:solidFill>
              </a:rPr>
              <a:t>Pandemi</a:t>
            </a:r>
            <a:r>
              <a:rPr lang="tr-TR" b="1" i="1" dirty="0">
                <a:solidFill>
                  <a:srgbClr val="FF0000"/>
                </a:solidFill>
              </a:rPr>
              <a:t>: </a:t>
            </a:r>
            <a:r>
              <a:rPr lang="tr-TR" cap="none" dirty="0"/>
              <a:t>Bir hastalığın, enfeksiyon etmeninin veya sağlıkla ilgili bir sorunun çeşitli ülkelerde veya bir kıtada yayılması hatta tüm dünya gibi çok geniş bir alanda yayılım </a:t>
            </a:r>
            <a:r>
              <a:rPr lang="tr-TR" cap="none" dirty="0" smtClean="0"/>
              <a:t>göstermesidir </a:t>
            </a:r>
            <a:endParaRPr lang="tr-TR"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24</a:t>
            </a:fld>
            <a:endParaRPr lang="tr-TR"/>
          </a:p>
        </p:txBody>
      </p:sp>
    </p:spTree>
    <p:extLst>
      <p:ext uri="{BB962C8B-B14F-4D97-AF65-F5344CB8AC3E}">
        <p14:creationId xmlns:p14="http://schemas.microsoft.com/office/powerpoint/2010/main" xmlns="" val="2397910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0B5C4ED-887C-40D5-B53F-DC63BEE4B824}"/>
              </a:ext>
            </a:extLst>
          </p:cNvPr>
          <p:cNvSpPr>
            <a:spLocks noGrp="1"/>
          </p:cNvSpPr>
          <p:nvPr>
            <p:ph sz="quarter" idx="1"/>
          </p:nvPr>
        </p:nvSpPr>
        <p:spPr>
          <a:xfrm>
            <a:off x="1212200" y="465429"/>
            <a:ext cx="9767596" cy="5927141"/>
          </a:xfrm>
        </p:spPr>
        <p:txBody>
          <a:bodyPr>
            <a:normAutofit/>
          </a:bodyPr>
          <a:lstStyle/>
          <a:p>
            <a:pPr algn="ctr"/>
            <a:endParaRPr lang="tr-TR" sz="2200" b="1" i="1" dirty="0" smtClean="0">
              <a:solidFill>
                <a:srgbClr val="FF0000"/>
              </a:solidFill>
            </a:endParaRPr>
          </a:p>
          <a:p>
            <a:pPr algn="ctr"/>
            <a:endParaRPr lang="tr-TR" sz="2200" b="1" i="1" dirty="0" smtClean="0">
              <a:solidFill>
                <a:srgbClr val="FF0000"/>
              </a:solidFill>
            </a:endParaRPr>
          </a:p>
          <a:p>
            <a:pPr algn="ctr"/>
            <a:r>
              <a:rPr lang="tr-TR" sz="2200" b="1" i="1" dirty="0" err="1" smtClean="0">
                <a:solidFill>
                  <a:srgbClr val="FF0000"/>
                </a:solidFill>
              </a:rPr>
              <a:t>Sporadik</a:t>
            </a:r>
            <a:r>
              <a:rPr lang="tr-TR" sz="2200" b="1" i="1" dirty="0" smtClean="0">
                <a:solidFill>
                  <a:srgbClr val="FF0000"/>
                </a:solidFill>
              </a:rPr>
              <a:t> </a:t>
            </a:r>
            <a:r>
              <a:rPr lang="tr-TR" sz="2200" b="1" i="1" dirty="0">
                <a:solidFill>
                  <a:srgbClr val="FF0000"/>
                </a:solidFill>
              </a:rPr>
              <a:t>Vaka: </a:t>
            </a:r>
            <a:r>
              <a:rPr lang="tr-TR" sz="2200" cap="none" dirty="0"/>
              <a:t>Düzensiz, tesadüfi olarak zaman zaman ve genellikle nadir olarak görülen vaka</a:t>
            </a:r>
          </a:p>
          <a:p>
            <a:pPr algn="ctr"/>
            <a:endParaRPr lang="tr-TR" sz="2200" cap="none" dirty="0"/>
          </a:p>
          <a:p>
            <a:pPr algn="ctr"/>
            <a:r>
              <a:rPr lang="tr-TR" sz="2200" b="1" i="1" dirty="0">
                <a:solidFill>
                  <a:srgbClr val="FF0000"/>
                </a:solidFill>
              </a:rPr>
              <a:t>Fatalite Hızı: </a:t>
            </a:r>
            <a:r>
              <a:rPr lang="tr-TR" sz="2200" cap="none" dirty="0"/>
              <a:t>Belirli bir dönemde belirli bir hastalığa yakalananlar içinden ne kadarında ölüm meydana geldiğini gösteren bir ölçüt</a:t>
            </a:r>
          </a:p>
          <a:p>
            <a:pPr algn="ctr"/>
            <a:endParaRPr lang="tr-TR" sz="2200" cap="none" dirty="0"/>
          </a:p>
          <a:p>
            <a:pPr algn="ctr"/>
            <a:r>
              <a:rPr lang="tr-TR" sz="2200" b="1" i="1" dirty="0">
                <a:solidFill>
                  <a:srgbClr val="FF0000"/>
                </a:solidFill>
              </a:rPr>
              <a:t>İzolasyon</a:t>
            </a:r>
            <a:r>
              <a:rPr lang="tr-TR" sz="2200" b="1" i="1" cap="none" dirty="0">
                <a:solidFill>
                  <a:srgbClr val="FF0000"/>
                </a:solidFill>
              </a:rPr>
              <a:t>:</a:t>
            </a:r>
            <a:r>
              <a:rPr lang="tr-TR" sz="2200" b="1" i="1" cap="none" dirty="0"/>
              <a:t> </a:t>
            </a:r>
            <a:r>
              <a:rPr lang="tr-TR" sz="2200" cap="none" dirty="0"/>
              <a:t>Hastalığın bulaştığı insan ve hayvanların, hastalığın bulaşıcılık süresi boyunca ayrı tutulması</a:t>
            </a:r>
          </a:p>
          <a:p>
            <a:pPr algn="ctr"/>
            <a:endParaRPr lang="tr-TR" sz="2200" cap="none" dirty="0"/>
          </a:p>
          <a:p>
            <a:pPr algn="ctr"/>
            <a:r>
              <a:rPr lang="tr-TR" sz="2200" b="1" i="1" dirty="0">
                <a:solidFill>
                  <a:srgbClr val="FF0000"/>
                </a:solidFill>
              </a:rPr>
              <a:t>Karantina: </a:t>
            </a:r>
            <a:r>
              <a:rPr lang="tr-TR" sz="2200" cap="none" dirty="0"/>
              <a:t>Bulaşıcı bir hastalığa yakalanmış olmasından kuşku duyulan kişi veya hayvanları, hastalığın en uzun kuluçka süresine eşit bir süre sağlam kişilerle temas ettirmemek </a:t>
            </a:r>
            <a:endParaRPr lang="tr-TR" sz="2200" dirty="0"/>
          </a:p>
        </p:txBody>
      </p:sp>
      <p:sp>
        <p:nvSpPr>
          <p:cNvPr id="4" name="3 Slayt Numarası Yer Tutucusu"/>
          <p:cNvSpPr>
            <a:spLocks noGrp="1"/>
          </p:cNvSpPr>
          <p:nvPr>
            <p:ph type="sldNum" sz="quarter" idx="12"/>
          </p:nvPr>
        </p:nvSpPr>
        <p:spPr/>
        <p:txBody>
          <a:bodyPr/>
          <a:lstStyle/>
          <a:p>
            <a:fld id="{53C56F6E-0227-4A18-A49D-56CCC0CCB7A6}" type="slidenum">
              <a:rPr lang="tr-TR" smtClean="0"/>
              <a:pPr/>
              <a:t>25</a:t>
            </a:fld>
            <a:endParaRPr lang="tr-TR"/>
          </a:p>
        </p:txBody>
      </p:sp>
    </p:spTree>
    <p:extLst>
      <p:ext uri="{BB962C8B-B14F-4D97-AF65-F5344CB8AC3E}">
        <p14:creationId xmlns:p14="http://schemas.microsoft.com/office/powerpoint/2010/main" xmlns="" val="3923463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E951FA-4841-420E-BA50-2EAD13F66050}"/>
              </a:ext>
            </a:extLst>
          </p:cNvPr>
          <p:cNvSpPr>
            <a:spLocks noGrp="1"/>
          </p:cNvSpPr>
          <p:nvPr>
            <p:ph type="title"/>
          </p:nvPr>
        </p:nvSpPr>
        <p:spPr>
          <a:xfrm>
            <a:off x="1700967" y="236312"/>
            <a:ext cx="8790062" cy="966846"/>
          </a:xfrm>
        </p:spPr>
        <p:txBody>
          <a:bodyPr>
            <a:normAutofit/>
          </a:bodyPr>
          <a:lstStyle/>
          <a:p>
            <a:r>
              <a:rPr lang="tr-TR" sz="4000" dirty="0"/>
              <a:t>Bulaşıcı hastalıklarda sürveyans </a:t>
            </a:r>
          </a:p>
        </p:txBody>
      </p:sp>
      <p:sp>
        <p:nvSpPr>
          <p:cNvPr id="3" name="İçerik Yer Tutucusu 2">
            <a:extLst>
              <a:ext uri="{FF2B5EF4-FFF2-40B4-BE49-F238E27FC236}">
                <a16:creationId xmlns:a16="http://schemas.microsoft.com/office/drawing/2014/main" xmlns="" id="{DD81E4E3-B528-4142-813C-5D485140BBF7}"/>
              </a:ext>
            </a:extLst>
          </p:cNvPr>
          <p:cNvSpPr>
            <a:spLocks noGrp="1"/>
          </p:cNvSpPr>
          <p:nvPr>
            <p:ph sz="quarter" idx="1"/>
          </p:nvPr>
        </p:nvSpPr>
        <p:spPr>
          <a:xfrm>
            <a:off x="830424" y="1595535"/>
            <a:ext cx="10447803" cy="4553338"/>
          </a:xfrm>
        </p:spPr>
        <p:txBody>
          <a:bodyPr>
            <a:normAutofit/>
          </a:bodyPr>
          <a:lstStyle/>
          <a:p>
            <a:pPr algn="just"/>
            <a:endParaRPr lang="tr-TR" sz="2400" b="1" i="1" dirty="0" smtClean="0">
              <a:solidFill>
                <a:srgbClr val="FF0000"/>
              </a:solidFill>
            </a:endParaRPr>
          </a:p>
          <a:p>
            <a:pPr algn="just"/>
            <a:r>
              <a:rPr lang="tr-TR" sz="2400" b="1" i="1" dirty="0" err="1" smtClean="0">
                <a:solidFill>
                  <a:srgbClr val="FF0000"/>
                </a:solidFill>
                <a:effectLst/>
              </a:rPr>
              <a:t>Sürveyans</a:t>
            </a:r>
            <a:r>
              <a:rPr lang="tr-TR" sz="2400" b="1" i="1" dirty="0">
                <a:solidFill>
                  <a:srgbClr val="FF0000"/>
                </a:solidFill>
                <a:effectLst/>
              </a:rPr>
              <a:t>:</a:t>
            </a:r>
            <a:r>
              <a:rPr lang="tr-TR" sz="2400" b="1" i="1" dirty="0">
                <a:solidFill>
                  <a:srgbClr val="000000"/>
                </a:solidFill>
                <a:effectLst/>
              </a:rPr>
              <a:t> </a:t>
            </a:r>
            <a:r>
              <a:rPr lang="tr-TR" sz="2400" b="0" i="1" cap="none" dirty="0">
                <a:solidFill>
                  <a:srgbClr val="000000"/>
                </a:solidFill>
                <a:effectLst/>
              </a:rPr>
              <a:t>Bulaşıcı hastalıklardan korunma ve bunların kontrolü için sürekli ve sistematik olarak verilerin toplanması, analiz edilmesi, yorumlanması ve ilgili taraflarla </a:t>
            </a:r>
            <a:r>
              <a:rPr lang="tr-TR" sz="2400" b="0" i="1" cap="none" dirty="0" smtClean="0">
                <a:solidFill>
                  <a:srgbClr val="000000"/>
                </a:solidFill>
                <a:effectLst/>
              </a:rPr>
              <a:t>paylaşılmasıdır</a:t>
            </a:r>
            <a:endParaRPr lang="tr-TR" sz="2400" b="0" i="1" cap="none" dirty="0">
              <a:solidFill>
                <a:srgbClr val="000000"/>
              </a:solidFill>
              <a:effectLst/>
            </a:endParaRPr>
          </a:p>
          <a:p>
            <a:pPr algn="just">
              <a:buNone/>
            </a:pPr>
            <a:r>
              <a:rPr lang="tr-TR" sz="2400" i="1" dirty="0" smtClean="0">
                <a:solidFill>
                  <a:srgbClr val="000000"/>
                </a:solidFill>
              </a:rPr>
              <a:t>    </a:t>
            </a:r>
            <a:r>
              <a:rPr lang="tr-TR" sz="2400" i="1" cap="none" dirty="0" smtClean="0">
                <a:solidFill>
                  <a:srgbClr val="000000"/>
                </a:solidFill>
              </a:rPr>
              <a:t>A</a:t>
            </a:r>
            <a:r>
              <a:rPr lang="tr-TR" sz="2400" b="0" i="1" cap="none" dirty="0" smtClean="0">
                <a:solidFill>
                  <a:srgbClr val="000000"/>
                </a:solidFill>
                <a:effectLst/>
              </a:rPr>
              <a:t>maç </a:t>
            </a:r>
            <a:r>
              <a:rPr lang="tr-TR" sz="2400" b="0" i="1" cap="none" dirty="0">
                <a:solidFill>
                  <a:srgbClr val="000000"/>
                </a:solidFill>
                <a:effectLst/>
              </a:rPr>
              <a:t>morbidite ve </a:t>
            </a:r>
            <a:r>
              <a:rPr lang="tr-TR" sz="2400" b="0" i="1" cap="none" dirty="0" err="1">
                <a:solidFill>
                  <a:srgbClr val="000000"/>
                </a:solidFill>
                <a:effectLst/>
              </a:rPr>
              <a:t>motaliteyi</a:t>
            </a:r>
            <a:r>
              <a:rPr lang="tr-TR" sz="2400" b="0" i="1" cap="none" dirty="0">
                <a:solidFill>
                  <a:srgbClr val="000000"/>
                </a:solidFill>
                <a:effectLst/>
              </a:rPr>
              <a:t> </a:t>
            </a:r>
            <a:r>
              <a:rPr lang="tr-TR" sz="2400" b="0" i="1" cap="none" dirty="0" smtClean="0">
                <a:solidFill>
                  <a:srgbClr val="000000"/>
                </a:solidFill>
                <a:effectLst/>
              </a:rPr>
              <a:t>azaltmak</a:t>
            </a:r>
            <a:endParaRPr lang="tr-TR" sz="2400" b="0" i="1" cap="none" dirty="0">
              <a:solidFill>
                <a:srgbClr val="000000"/>
              </a:solidFill>
              <a:effectLst/>
            </a:endParaRPr>
          </a:p>
          <a:p>
            <a:pPr algn="just"/>
            <a:endParaRPr lang="tr-TR" sz="2400" b="0" i="1" cap="none" dirty="0">
              <a:solidFill>
                <a:srgbClr val="000000"/>
              </a:solidFill>
              <a:effectLst/>
            </a:endParaRPr>
          </a:p>
          <a:p>
            <a:pPr algn="just"/>
            <a:r>
              <a:rPr lang="tr-TR" sz="2400" cap="none" dirty="0" err="1"/>
              <a:t>Sürveyans</a:t>
            </a:r>
            <a:r>
              <a:rPr lang="tr-TR" sz="2400" cap="none" dirty="0"/>
              <a:t> ile hastalıkların paterni, trendleri, alınabilecek korunma ve kontrol önlemleri ortaya </a:t>
            </a:r>
            <a:r>
              <a:rPr lang="tr-TR" sz="2400" cap="none" dirty="0" smtClean="0"/>
              <a:t>konulabilir</a:t>
            </a:r>
            <a:endParaRPr lang="tr-TR" sz="2400" cap="none" dirty="0"/>
          </a:p>
          <a:p>
            <a:pPr marL="0" indent="0" algn="just">
              <a:buNone/>
            </a:pPr>
            <a:endParaRPr lang="tr-TR" sz="2400" b="0" i="1" cap="none" dirty="0">
              <a:solidFill>
                <a:srgbClr val="000000"/>
              </a:solidFill>
              <a:effectLst/>
            </a:endParaRPr>
          </a:p>
        </p:txBody>
      </p:sp>
      <p:sp>
        <p:nvSpPr>
          <p:cNvPr id="6" name="5 Slayt Numarası Yer Tutucusu"/>
          <p:cNvSpPr>
            <a:spLocks noGrp="1"/>
          </p:cNvSpPr>
          <p:nvPr>
            <p:ph type="sldNum" sz="quarter" idx="12"/>
          </p:nvPr>
        </p:nvSpPr>
        <p:spPr/>
        <p:txBody>
          <a:bodyPr/>
          <a:lstStyle/>
          <a:p>
            <a:fld id="{53C56F6E-0227-4A18-A49D-56CCC0CCB7A6}" type="slidenum">
              <a:rPr lang="tr-TR" smtClean="0"/>
              <a:pPr/>
              <a:t>26</a:t>
            </a:fld>
            <a:endParaRPr lang="tr-TR"/>
          </a:p>
        </p:txBody>
      </p:sp>
    </p:spTree>
    <p:extLst>
      <p:ext uri="{BB962C8B-B14F-4D97-AF65-F5344CB8AC3E}">
        <p14:creationId xmlns:p14="http://schemas.microsoft.com/office/powerpoint/2010/main" xmlns="" val="2163372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09D701F-4B8E-45E9-93BA-B67468891B2D}"/>
              </a:ext>
            </a:extLst>
          </p:cNvPr>
          <p:cNvSpPr>
            <a:spLocks noGrp="1"/>
          </p:cNvSpPr>
          <p:nvPr>
            <p:ph sz="quarter" idx="1"/>
          </p:nvPr>
        </p:nvSpPr>
        <p:spPr>
          <a:xfrm>
            <a:off x="2344314" y="242455"/>
            <a:ext cx="7503367" cy="3186545"/>
          </a:xfrm>
        </p:spPr>
        <p:txBody>
          <a:bodyPr>
            <a:normAutofit/>
          </a:bodyPr>
          <a:lstStyle/>
          <a:p>
            <a:pPr marL="0" indent="0" algn="just">
              <a:buNone/>
            </a:pPr>
            <a:r>
              <a:rPr lang="tr-TR" sz="2400" u="sng" dirty="0"/>
              <a:t> </a:t>
            </a:r>
            <a:endParaRPr lang="tr-TR" sz="2400" u="sng" dirty="0" smtClean="0"/>
          </a:p>
          <a:p>
            <a:pPr marL="0" indent="0" algn="just">
              <a:buNone/>
            </a:pPr>
            <a:r>
              <a:rPr lang="tr-TR" sz="2400" b="1" i="1" u="sng" dirty="0" smtClean="0"/>
              <a:t>Sürveyansın </a:t>
            </a:r>
            <a:r>
              <a:rPr lang="tr-TR" sz="2400" b="1" i="1" u="sng" dirty="0"/>
              <a:t>yararları</a:t>
            </a:r>
            <a:endParaRPr lang="tr-TR" sz="2400" b="1" i="1" dirty="0"/>
          </a:p>
          <a:p>
            <a:pPr marL="514350" indent="-514350" algn="just">
              <a:buFont typeface="+mj-lt"/>
              <a:buAutoNum type="arabicPeriod"/>
            </a:pPr>
            <a:r>
              <a:rPr lang="tr-TR" sz="2400" i="1" cap="none" dirty="0"/>
              <a:t>Hastalığın dağılımı ve bulaşmasındaki ani değişikliklerin fark edilmesi</a:t>
            </a:r>
          </a:p>
          <a:p>
            <a:pPr marL="514350" indent="-514350" algn="just">
              <a:buFont typeface="+mj-lt"/>
              <a:buAutoNum type="arabicPeriod"/>
            </a:pPr>
            <a:r>
              <a:rPr lang="tr-TR" sz="2400" i="1" cap="none" dirty="0"/>
              <a:t>Etken ve konakçıdaki değişikliklerin fark edilmesi</a:t>
            </a:r>
          </a:p>
          <a:p>
            <a:pPr marL="514350" indent="-514350" algn="just">
              <a:buFont typeface="+mj-lt"/>
              <a:buAutoNum type="arabicPeriod"/>
            </a:pPr>
            <a:r>
              <a:rPr lang="tr-TR" sz="2400" i="1" cap="none" dirty="0"/>
              <a:t>Sağlık hizmet sunumundaki değişikliklerin saptanması</a:t>
            </a:r>
          </a:p>
          <a:p>
            <a:pPr marL="514350" indent="-514350" algn="just">
              <a:buFont typeface="+mj-lt"/>
              <a:buAutoNum type="arabicPeriod"/>
            </a:pPr>
            <a:r>
              <a:rPr lang="tr-TR" sz="2400" i="1" cap="none" dirty="0"/>
              <a:t>Hastalık trendinin izlenmesi</a:t>
            </a:r>
          </a:p>
          <a:p>
            <a:pPr marL="514350" indent="-514350" algn="just">
              <a:buFont typeface="+mj-lt"/>
              <a:buAutoNum type="arabicPeriod"/>
            </a:pPr>
            <a:endParaRPr lang="tr-TR" sz="2400" cap="none" dirty="0"/>
          </a:p>
        </p:txBody>
      </p:sp>
      <p:sp>
        <p:nvSpPr>
          <p:cNvPr id="4" name="Metin kutusu 3">
            <a:extLst>
              <a:ext uri="{FF2B5EF4-FFF2-40B4-BE49-F238E27FC236}">
                <a16:creationId xmlns:a16="http://schemas.microsoft.com/office/drawing/2014/main" xmlns="" id="{DB82BDB6-DEA8-982E-28E7-783F4C13C3A4}"/>
              </a:ext>
            </a:extLst>
          </p:cNvPr>
          <p:cNvSpPr txBox="1"/>
          <p:nvPr/>
        </p:nvSpPr>
        <p:spPr>
          <a:xfrm>
            <a:off x="1194319" y="4010369"/>
            <a:ext cx="9279294" cy="2431435"/>
          </a:xfrm>
          <a:prstGeom prst="rect">
            <a:avLst/>
          </a:prstGeom>
          <a:noFill/>
        </p:spPr>
        <p:txBody>
          <a:bodyPr wrap="square" rtlCol="0">
            <a:spAutoFit/>
          </a:bodyPr>
          <a:lstStyle/>
          <a:p>
            <a:pPr algn="ctr"/>
            <a:endParaRPr lang="tr-TR" sz="2000" cap="none" dirty="0"/>
          </a:p>
          <a:p>
            <a:pPr algn="ctr">
              <a:buFont typeface="Wingdings" panose="05000000000000000000" pitchFamily="2" charset="2"/>
              <a:buChar char="Ø"/>
            </a:pPr>
            <a:endParaRPr lang="tr-TR" sz="2200" i="1" cap="none" dirty="0" smtClean="0"/>
          </a:p>
          <a:p>
            <a:pPr algn="ctr">
              <a:buFont typeface="Wingdings" panose="05000000000000000000" pitchFamily="2" charset="2"/>
              <a:buChar char="Ø"/>
            </a:pPr>
            <a:r>
              <a:rPr lang="tr-TR" sz="2200" i="1" cap="none" dirty="0" smtClean="0"/>
              <a:t>Sağlıkla </a:t>
            </a:r>
            <a:r>
              <a:rPr lang="tr-TR" sz="2200" i="1" cap="none" dirty="0"/>
              <a:t>ilgili sorunlar ve öncelikler ortaya konularak stratejiler belirlenebilir</a:t>
            </a:r>
          </a:p>
          <a:p>
            <a:pPr algn="ctr">
              <a:buFont typeface="Wingdings" panose="05000000000000000000" pitchFamily="2" charset="2"/>
              <a:buChar char="Ø"/>
            </a:pPr>
            <a:endParaRPr lang="tr-TR" sz="2200" i="1" cap="none" dirty="0"/>
          </a:p>
          <a:p>
            <a:pPr algn="ctr">
              <a:buFont typeface="Wingdings" panose="05000000000000000000" pitchFamily="2" charset="2"/>
              <a:buChar char="Ø"/>
            </a:pPr>
            <a:r>
              <a:rPr lang="tr-TR" sz="2200" i="1" cap="none" dirty="0"/>
              <a:t>Korunma ve kontrol önlemlerinin değerlendirilebilir</a:t>
            </a:r>
          </a:p>
          <a:p>
            <a:pPr algn="ctr">
              <a:buFont typeface="Wingdings" panose="05000000000000000000" pitchFamily="2" charset="2"/>
              <a:buChar char="Ø"/>
            </a:pPr>
            <a:endParaRPr lang="tr-TR" sz="2200" i="1" cap="none" dirty="0"/>
          </a:p>
          <a:p>
            <a:pPr algn="ctr">
              <a:buFont typeface="Wingdings" panose="05000000000000000000" pitchFamily="2" charset="2"/>
              <a:buChar char="Ø"/>
            </a:pPr>
            <a:r>
              <a:rPr lang="tr-TR" sz="2200" i="1" cap="none" dirty="0"/>
              <a:t>Daha ileri araştırmaya yöneltebilir</a:t>
            </a:r>
            <a:endParaRPr lang="tr-TR" sz="2200" dirty="0"/>
          </a:p>
        </p:txBody>
      </p:sp>
      <p:sp>
        <p:nvSpPr>
          <p:cNvPr id="6" name="Ok: Aşağı 5">
            <a:extLst>
              <a:ext uri="{FF2B5EF4-FFF2-40B4-BE49-F238E27FC236}">
                <a16:creationId xmlns:a16="http://schemas.microsoft.com/office/drawing/2014/main" xmlns="" id="{7347B5C7-2456-ED68-5D43-9FDCD415E89F}"/>
              </a:ext>
            </a:extLst>
          </p:cNvPr>
          <p:cNvSpPr/>
          <p:nvPr/>
        </p:nvSpPr>
        <p:spPr>
          <a:xfrm>
            <a:off x="5235333" y="3471642"/>
            <a:ext cx="1101012" cy="1067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layt Numarası Yer Tutucusu"/>
          <p:cNvSpPr>
            <a:spLocks noGrp="1"/>
          </p:cNvSpPr>
          <p:nvPr>
            <p:ph type="sldNum" sz="quarter" idx="12"/>
          </p:nvPr>
        </p:nvSpPr>
        <p:spPr/>
        <p:txBody>
          <a:bodyPr/>
          <a:lstStyle/>
          <a:p>
            <a:fld id="{53C56F6E-0227-4A18-A49D-56CCC0CCB7A6}" type="slidenum">
              <a:rPr lang="tr-TR" smtClean="0"/>
              <a:pPr/>
              <a:t>27</a:t>
            </a:fld>
            <a:endParaRPr lang="tr-TR"/>
          </a:p>
        </p:txBody>
      </p:sp>
    </p:spTree>
    <p:extLst>
      <p:ext uri="{BB962C8B-B14F-4D97-AF65-F5344CB8AC3E}">
        <p14:creationId xmlns:p14="http://schemas.microsoft.com/office/powerpoint/2010/main" xmlns="" val="57788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F852301-4BE3-47E3-9799-01323CA43998}"/>
              </a:ext>
            </a:extLst>
          </p:cNvPr>
          <p:cNvSpPr>
            <a:spLocks noGrp="1"/>
          </p:cNvSpPr>
          <p:nvPr>
            <p:ph sz="quarter" idx="1"/>
          </p:nvPr>
        </p:nvSpPr>
        <p:spPr>
          <a:xfrm>
            <a:off x="811764" y="1436914"/>
            <a:ext cx="5041920" cy="4303112"/>
          </a:xfrm>
        </p:spPr>
        <p:txBody>
          <a:bodyPr>
            <a:normAutofit/>
          </a:bodyPr>
          <a:lstStyle/>
          <a:p>
            <a:pPr marL="0" indent="0" algn="just">
              <a:buNone/>
            </a:pPr>
            <a:r>
              <a:rPr lang="tr-TR" sz="2400" b="1" i="1" dirty="0"/>
              <a:t>Sürveyans için veriler</a:t>
            </a:r>
          </a:p>
          <a:p>
            <a:pPr marL="0" indent="0" algn="just">
              <a:buNone/>
            </a:pPr>
            <a:endParaRPr lang="tr-TR" sz="2400" b="1" i="1" dirty="0"/>
          </a:p>
          <a:p>
            <a:pPr>
              <a:buFont typeface="Wingdings" panose="05000000000000000000" pitchFamily="2" charset="2"/>
              <a:buChar char="v"/>
            </a:pPr>
            <a:r>
              <a:rPr lang="tr-TR" sz="2400" dirty="0"/>
              <a:t> </a:t>
            </a:r>
            <a:r>
              <a:rPr lang="tr-TR" sz="2400" i="1" cap="none" dirty="0"/>
              <a:t>Ölüm istatistikleri</a:t>
            </a:r>
          </a:p>
          <a:p>
            <a:pPr>
              <a:buFont typeface="Wingdings" panose="05000000000000000000" pitchFamily="2" charset="2"/>
              <a:buChar char="v"/>
            </a:pPr>
            <a:r>
              <a:rPr lang="tr-TR" sz="2400" i="1" cap="none" dirty="0"/>
              <a:t>Hastalık istatistikleri </a:t>
            </a:r>
          </a:p>
          <a:p>
            <a:pPr>
              <a:buFont typeface="Wingdings" panose="05000000000000000000" pitchFamily="2" charset="2"/>
              <a:buChar char="v"/>
            </a:pPr>
            <a:r>
              <a:rPr lang="tr-TR" sz="2400" i="1" cap="none" dirty="0"/>
              <a:t>Demografik veriler </a:t>
            </a:r>
          </a:p>
          <a:p>
            <a:pPr>
              <a:buFont typeface="Wingdings" panose="05000000000000000000" pitchFamily="2" charset="2"/>
              <a:buChar char="v"/>
            </a:pPr>
            <a:r>
              <a:rPr lang="tr-TR" sz="2400" i="1" cap="none" dirty="0"/>
              <a:t>Salgın bildirim ve incelemeleri </a:t>
            </a:r>
          </a:p>
          <a:p>
            <a:pPr>
              <a:buFont typeface="Wingdings" panose="05000000000000000000" pitchFamily="2" charset="2"/>
              <a:buChar char="v"/>
            </a:pPr>
            <a:r>
              <a:rPr lang="tr-TR" sz="2400" i="1" cap="none" dirty="0"/>
              <a:t>Laboratuvar kayıtları </a:t>
            </a:r>
          </a:p>
          <a:p>
            <a:pPr>
              <a:buFont typeface="Wingdings" panose="05000000000000000000" pitchFamily="2" charset="2"/>
              <a:buChar char="v"/>
            </a:pPr>
            <a:r>
              <a:rPr lang="tr-TR" sz="2400" i="1" cap="none" dirty="0"/>
              <a:t>Bireysel vaka bildirimi </a:t>
            </a:r>
          </a:p>
        </p:txBody>
      </p:sp>
      <p:sp>
        <p:nvSpPr>
          <p:cNvPr id="8" name="İçerik Yer Tutucusu 7">
            <a:extLst>
              <a:ext uri="{FF2B5EF4-FFF2-40B4-BE49-F238E27FC236}">
                <a16:creationId xmlns:a16="http://schemas.microsoft.com/office/drawing/2014/main" xmlns="" id="{B0147C95-598D-421C-AF81-45236117E3C6}"/>
              </a:ext>
            </a:extLst>
          </p:cNvPr>
          <p:cNvSpPr>
            <a:spLocks noGrp="1"/>
          </p:cNvSpPr>
          <p:nvPr>
            <p:ph sz="quarter" idx="2"/>
          </p:nvPr>
        </p:nvSpPr>
        <p:spPr>
          <a:xfrm>
            <a:off x="6198356" y="2593911"/>
            <a:ext cx="4933065" cy="4405748"/>
          </a:xfrm>
        </p:spPr>
        <p:txBody>
          <a:bodyPr>
            <a:normAutofit/>
          </a:bodyPr>
          <a:lstStyle/>
          <a:p>
            <a:pPr algn="just">
              <a:buFont typeface="Wingdings" panose="05000000000000000000" pitchFamily="2" charset="2"/>
              <a:buChar char="v"/>
            </a:pPr>
            <a:r>
              <a:rPr lang="tr-TR" sz="2400" i="1" cap="none" dirty="0"/>
              <a:t>Hayvan rezervuarları </a:t>
            </a:r>
            <a:endParaRPr lang="tr-TR" sz="2400" i="1" dirty="0"/>
          </a:p>
          <a:p>
            <a:pPr>
              <a:buFont typeface="Wingdings" panose="05000000000000000000" pitchFamily="2" charset="2"/>
              <a:buChar char="v"/>
            </a:pPr>
            <a:r>
              <a:rPr lang="tr-TR" sz="2400" i="1" cap="none" dirty="0"/>
              <a:t>Çevre verileri </a:t>
            </a:r>
          </a:p>
          <a:p>
            <a:pPr>
              <a:buFont typeface="Wingdings" panose="05000000000000000000" pitchFamily="2" charset="2"/>
              <a:buChar char="v"/>
            </a:pPr>
            <a:r>
              <a:rPr lang="tr-TR" sz="2400" i="1" cap="none" dirty="0"/>
              <a:t>Hastane istatistikleri </a:t>
            </a:r>
          </a:p>
          <a:p>
            <a:pPr>
              <a:buFont typeface="Wingdings" panose="05000000000000000000" pitchFamily="2" charset="2"/>
              <a:buChar char="v"/>
            </a:pPr>
            <a:r>
              <a:rPr lang="tr-TR" sz="2400" i="1" cap="none" dirty="0"/>
              <a:t>Özel hekim kayıtları </a:t>
            </a:r>
          </a:p>
          <a:p>
            <a:pPr>
              <a:buFont typeface="Wingdings" panose="05000000000000000000" pitchFamily="2" charset="2"/>
              <a:buChar char="v"/>
            </a:pPr>
            <a:r>
              <a:rPr lang="tr-TR" sz="2400" i="1" cap="none" dirty="0"/>
              <a:t>Halk sağlığı laboratuvar kayıtları </a:t>
            </a:r>
          </a:p>
          <a:p>
            <a:pPr>
              <a:buFont typeface="Wingdings" panose="05000000000000000000" pitchFamily="2" charset="2"/>
              <a:buChar char="v"/>
            </a:pPr>
            <a:r>
              <a:rPr lang="tr-TR" sz="2400" i="1" cap="none" dirty="0"/>
              <a:t>İlaç tüketimleri</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28</a:t>
            </a:fld>
            <a:endParaRPr lang="tr-TR"/>
          </a:p>
        </p:txBody>
      </p:sp>
    </p:spTree>
    <p:extLst>
      <p:ext uri="{BB962C8B-B14F-4D97-AF65-F5344CB8AC3E}">
        <p14:creationId xmlns:p14="http://schemas.microsoft.com/office/powerpoint/2010/main" xmlns="" val="3566573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4" y="268712"/>
            <a:ext cx="10364451" cy="870278"/>
          </a:xfrm>
        </p:spPr>
        <p:txBody>
          <a:bodyPr>
            <a:normAutofit/>
          </a:bodyPr>
          <a:lstStyle/>
          <a:p>
            <a:r>
              <a:rPr lang="tr-TR" sz="4800" cap="none" dirty="0"/>
              <a:t>Veri Kaynağına Göre </a:t>
            </a:r>
            <a:r>
              <a:rPr lang="tr-TR" sz="4800" cap="none" dirty="0" err="1"/>
              <a:t>Sürveyans</a:t>
            </a:r>
            <a:endParaRPr lang="tr-TR" sz="4800" cap="none"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marL="457200" indent="-457200">
              <a:buFont typeface="+mj-lt"/>
              <a:buAutoNum type="arabicPeriod"/>
            </a:pPr>
            <a:endParaRPr lang="tr-TR" sz="2400" b="1" i="1" dirty="0" smtClean="0">
              <a:solidFill>
                <a:srgbClr val="000000"/>
              </a:solidFill>
              <a:effectLst/>
            </a:endParaRPr>
          </a:p>
          <a:p>
            <a:pPr marL="457200" indent="-457200">
              <a:buFont typeface="+mj-lt"/>
              <a:buAutoNum type="arabicPeriod"/>
            </a:pPr>
            <a:endParaRPr lang="tr-TR" sz="2400" b="1" i="1" dirty="0" smtClean="0">
              <a:solidFill>
                <a:srgbClr val="000000"/>
              </a:solidFill>
            </a:endParaRPr>
          </a:p>
          <a:p>
            <a:pPr marL="457200" indent="-457200">
              <a:buFont typeface="+mj-lt"/>
              <a:buAutoNum type="arabicPeriod"/>
            </a:pPr>
            <a:r>
              <a:rPr lang="tr-TR" sz="2400" b="1" i="1" dirty="0" smtClean="0">
                <a:solidFill>
                  <a:srgbClr val="000000"/>
                </a:solidFill>
                <a:effectLst/>
              </a:rPr>
              <a:t>Göstergeye </a:t>
            </a:r>
            <a:r>
              <a:rPr lang="tr-TR" sz="2400" b="1" i="1" dirty="0">
                <a:solidFill>
                  <a:srgbClr val="000000"/>
                </a:solidFill>
                <a:effectLst/>
              </a:rPr>
              <a:t>dayalı sürveyans: </a:t>
            </a:r>
            <a:r>
              <a:rPr lang="tr-TR" sz="2400" b="0" i="0" cap="none" dirty="0">
                <a:solidFill>
                  <a:srgbClr val="000000"/>
                </a:solidFill>
                <a:effectLst/>
              </a:rPr>
              <a:t>Hastalıklarla ilgili önceden belirlenmiş verilerin rutin olarak toplanması</a:t>
            </a:r>
          </a:p>
          <a:p>
            <a:pPr marL="457200" indent="-457200">
              <a:buAutoNum type="arabicPeriod"/>
            </a:pPr>
            <a:endParaRPr lang="tr-TR" sz="2400" cap="none" dirty="0"/>
          </a:p>
          <a:p>
            <a:pPr marL="457200" indent="-457200">
              <a:buFont typeface="+mj-lt"/>
              <a:buAutoNum type="arabicPeriod"/>
            </a:pPr>
            <a:r>
              <a:rPr lang="tr-TR" sz="2400" b="1" i="1" dirty="0">
                <a:solidFill>
                  <a:srgbClr val="000000"/>
                </a:solidFill>
                <a:effectLst/>
              </a:rPr>
              <a:t>Olaya dayalı sürveyans:</a:t>
            </a:r>
            <a:r>
              <a:rPr lang="tr-TR" sz="2400" b="0" i="1" dirty="0">
                <a:solidFill>
                  <a:srgbClr val="000000"/>
                </a:solidFill>
                <a:effectLst/>
              </a:rPr>
              <a:t> </a:t>
            </a:r>
            <a:r>
              <a:rPr lang="tr-TR" sz="2400" b="0" i="0" cap="none" dirty="0">
                <a:solidFill>
                  <a:srgbClr val="000000"/>
                </a:solidFill>
                <a:effectLst/>
              </a:rPr>
              <a:t>Hastalık kümelenmeleri, açıklanamayan ölümler gibi halk sağlığı olaylarının erken tespiti, bildirimi, doğrulanması, değerlendirilmesi ve raporlanması amacıyla akut halk sağlığı olayları ile ilgili verilerin hızlı bir şekilde toplanması ve analizi</a:t>
            </a:r>
            <a:endParaRPr lang="tr-TR" sz="2400" b="0" i="0" dirty="0">
              <a:solidFill>
                <a:srgbClr val="000000"/>
              </a:solidFill>
              <a:effectLst/>
            </a:endParaRPr>
          </a:p>
        </p:txBody>
      </p:sp>
      <p:sp>
        <p:nvSpPr>
          <p:cNvPr id="5" name="4 Slayt Numarası Yer Tutucusu"/>
          <p:cNvSpPr>
            <a:spLocks noGrp="1"/>
          </p:cNvSpPr>
          <p:nvPr>
            <p:ph type="sldNum" sz="quarter" idx="12"/>
          </p:nvPr>
        </p:nvSpPr>
        <p:spPr/>
        <p:txBody>
          <a:bodyPr/>
          <a:lstStyle/>
          <a:p>
            <a:fld id="{53C56F6E-0227-4A18-A49D-56CCC0CCB7A6}" type="slidenum">
              <a:rPr lang="tr-TR" smtClean="0"/>
              <a:pPr/>
              <a:t>29</a:t>
            </a:fld>
            <a:endParaRPr lang="tr-TR"/>
          </a:p>
        </p:txBody>
      </p:sp>
    </p:spTree>
    <p:extLst>
      <p:ext uri="{BB962C8B-B14F-4D97-AF65-F5344CB8AC3E}">
        <p14:creationId xmlns:p14="http://schemas.microsoft.com/office/powerpoint/2010/main" xmlns="" val="367791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7">
            <a:extLst>
              <a:ext uri="{FF2B5EF4-FFF2-40B4-BE49-F238E27FC236}">
                <a16:creationId xmlns:a16="http://schemas.microsoft.com/office/drawing/2014/main" xmlns="" id="{941695C1-C77D-D102-0DBC-F230883337D5}"/>
              </a:ext>
            </a:extLst>
          </p:cNvPr>
          <p:cNvSpPr>
            <a:spLocks noGrp="1"/>
          </p:cNvSpPr>
          <p:nvPr>
            <p:ph type="title"/>
          </p:nvPr>
        </p:nvSpPr>
        <p:spPr>
          <a:xfrm>
            <a:off x="2407662" y="0"/>
            <a:ext cx="6767075" cy="1050191"/>
          </a:xfrm>
        </p:spPr>
        <p:txBody>
          <a:bodyPr>
            <a:normAutofit/>
          </a:bodyPr>
          <a:lstStyle/>
          <a:p>
            <a:r>
              <a:rPr lang="tr-TR" b="1" dirty="0"/>
              <a:t>Bulaşıcı Hastalıkların Önemi</a:t>
            </a:r>
          </a:p>
        </p:txBody>
      </p:sp>
      <p:sp>
        <p:nvSpPr>
          <p:cNvPr id="3" name="İçerik Yer Tutucusu 2">
            <a:extLst>
              <a:ext uri="{FF2B5EF4-FFF2-40B4-BE49-F238E27FC236}">
                <a16:creationId xmlns:a16="http://schemas.microsoft.com/office/drawing/2014/main" xmlns="" id="{328EFD0F-8493-2F4F-B646-D5D4E676AE20}"/>
              </a:ext>
            </a:extLst>
          </p:cNvPr>
          <p:cNvSpPr>
            <a:spLocks noGrp="1"/>
          </p:cNvSpPr>
          <p:nvPr>
            <p:ph sz="quarter" idx="1"/>
          </p:nvPr>
        </p:nvSpPr>
        <p:spPr>
          <a:xfrm>
            <a:off x="856035" y="1654694"/>
            <a:ext cx="10302216" cy="4596816"/>
          </a:xfrm>
        </p:spPr>
        <p:txBody>
          <a:bodyPr>
            <a:normAutofit/>
          </a:bodyPr>
          <a:lstStyle/>
          <a:p>
            <a:endParaRPr lang="tr-TR" sz="2800" cap="none" dirty="0" smtClean="0"/>
          </a:p>
          <a:p>
            <a:r>
              <a:rPr lang="tr-TR" sz="2800" cap="none" dirty="0" smtClean="0"/>
              <a:t>Sadece </a:t>
            </a:r>
            <a:r>
              <a:rPr lang="tr-TR" sz="2800" cap="none" dirty="0"/>
              <a:t>hasta bireyi değil risk altındaki tüm toplumu etkilemesi</a:t>
            </a:r>
          </a:p>
          <a:p>
            <a:pPr>
              <a:buNone/>
            </a:pPr>
            <a:endParaRPr lang="tr-TR" sz="2800" cap="none" dirty="0" smtClean="0"/>
          </a:p>
          <a:p>
            <a:r>
              <a:rPr lang="tr-TR" sz="2800" cap="none" dirty="0" smtClean="0"/>
              <a:t>Hem </a:t>
            </a:r>
            <a:r>
              <a:rPr lang="tr-TR" sz="2800" cap="none" dirty="0"/>
              <a:t>hastalara yönelik tedavi hizmeti hem de topluma yönelik kısa ve uzun vadeli koruma önlemleri gerektirmesi</a:t>
            </a:r>
          </a:p>
          <a:p>
            <a:endParaRPr lang="tr-TR" sz="28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3</a:t>
            </a:fld>
            <a:endParaRPr lang="tr-TR"/>
          </a:p>
        </p:txBody>
      </p:sp>
    </p:spTree>
    <p:extLst>
      <p:ext uri="{BB962C8B-B14F-4D97-AF65-F5344CB8AC3E}">
        <p14:creationId xmlns:p14="http://schemas.microsoft.com/office/powerpoint/2010/main" xmlns="" val="3025397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6" y="256674"/>
            <a:ext cx="10364451" cy="1596177"/>
          </a:xfrm>
        </p:spPr>
        <p:txBody>
          <a:bodyPr>
            <a:noAutofit/>
          </a:bodyPr>
          <a:lstStyle/>
          <a:p>
            <a:r>
              <a:rPr lang="tr-TR" sz="4800" cap="none" dirty="0" smtClean="0"/>
              <a:t/>
            </a:r>
            <a:br>
              <a:rPr lang="tr-TR" sz="4800" cap="none" dirty="0" smtClean="0"/>
            </a:br>
            <a:r>
              <a:rPr lang="tr-TR" sz="4800" cap="none" dirty="0" smtClean="0"/>
              <a:t>Veri </a:t>
            </a:r>
            <a:r>
              <a:rPr lang="tr-TR" sz="4800" cap="none" dirty="0"/>
              <a:t>Toplama Yöntemine Göre </a:t>
            </a:r>
            <a:r>
              <a:rPr lang="tr-TR" sz="4800" cap="none" dirty="0" err="1"/>
              <a:t>Sürveyans</a:t>
            </a:r>
            <a:endParaRPr lang="tr-TR" sz="4800"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913776" y="1368718"/>
            <a:ext cx="10364452" cy="5405306"/>
          </a:xfrm>
        </p:spPr>
        <p:txBody>
          <a:bodyPr>
            <a:noAutofit/>
          </a:bodyPr>
          <a:lstStyle/>
          <a:p>
            <a:pPr marL="514350" indent="-514350" algn="just">
              <a:buAutoNum type="arabicPeriod"/>
            </a:pPr>
            <a:endParaRPr lang="tr-TR" sz="2200" b="1" dirty="0" smtClean="0"/>
          </a:p>
          <a:p>
            <a:pPr marL="514350" indent="-514350" algn="just">
              <a:buAutoNum type="arabicPeriod"/>
            </a:pPr>
            <a:endParaRPr lang="tr-TR" sz="2200" b="1" dirty="0" smtClean="0"/>
          </a:p>
          <a:p>
            <a:pPr marL="514350" indent="-514350" algn="just">
              <a:buAutoNum type="arabicPeriod"/>
            </a:pPr>
            <a:r>
              <a:rPr lang="tr-TR" sz="2200" b="1" dirty="0" smtClean="0"/>
              <a:t>Pasif </a:t>
            </a:r>
            <a:r>
              <a:rPr lang="tr-TR" sz="2200" b="1" dirty="0"/>
              <a:t>sürveyans: </a:t>
            </a:r>
            <a:r>
              <a:rPr lang="tr-TR" sz="2200" cap="none" dirty="0"/>
              <a:t>Veriler standart formlarla </a:t>
            </a:r>
            <a:r>
              <a:rPr lang="tr-TR" sz="2200" b="1" i="1" cap="none" dirty="0"/>
              <a:t>rutin olarak </a:t>
            </a:r>
            <a:r>
              <a:rPr lang="tr-TR" sz="2200" cap="none" dirty="0"/>
              <a:t>belirli periyotlarla toplanır. Bilginin toplandığı merkez formların toplanmasında </a:t>
            </a:r>
            <a:r>
              <a:rPr lang="tr-TR" sz="2200" cap="none" dirty="0" smtClean="0"/>
              <a:t>pasiftir</a:t>
            </a:r>
          </a:p>
          <a:p>
            <a:pPr marL="514350" indent="-514350" algn="just">
              <a:buNone/>
            </a:pPr>
            <a:r>
              <a:rPr lang="tr-TR" sz="2200" i="1" cap="none" dirty="0" smtClean="0"/>
              <a:t>Aile </a:t>
            </a:r>
            <a:r>
              <a:rPr lang="tr-TR" sz="2200" i="1" cap="none" dirty="0"/>
              <a:t>sağlığı merkezi, hastane, dispanser, muayenehane, işyeri hekimliği ve ceza infaz kurumu hekimliği gibi poliklinik hizmeti verilen her yerde uygulanabilir. </a:t>
            </a:r>
            <a:endParaRPr lang="tr-TR" i="1" cap="none" dirty="0"/>
          </a:p>
          <a:p>
            <a:pPr algn="just"/>
            <a:endParaRPr lang="tr-TR" sz="2200" cap="none" dirty="0" smtClean="0"/>
          </a:p>
          <a:p>
            <a:pPr algn="just"/>
            <a:r>
              <a:rPr lang="tr-TR" sz="2200" cap="none" dirty="0" smtClean="0"/>
              <a:t>Koruyucu </a:t>
            </a:r>
            <a:r>
              <a:rPr lang="tr-TR" sz="2200" cap="none" dirty="0"/>
              <a:t>hizmetlerde yol gösterir, ulusal çalışmaların başarısını izlemeyi sağlar. </a:t>
            </a:r>
          </a:p>
          <a:p>
            <a:pPr algn="just"/>
            <a:r>
              <a:rPr lang="tr-TR" sz="2200" cap="none" dirty="0"/>
              <a:t>Ancak salgınlar erken fark edilememekte, birden fazla bilgi kaynağı kullanılamamakta, risk taşıyan gruplar izlenememektedir.</a:t>
            </a:r>
          </a:p>
          <a:p>
            <a:pPr algn="just"/>
            <a:r>
              <a:rPr lang="tr-TR" sz="2200" cap="none" dirty="0"/>
              <a:t>Kayıtların ihmal edilmesi, geç doldurulması, vakaların atlanması gibi sorunlar da yaşanabilir.</a:t>
            </a:r>
          </a:p>
        </p:txBody>
      </p:sp>
      <p:sp>
        <p:nvSpPr>
          <p:cNvPr id="5" name="4 Aşağı Ok"/>
          <p:cNvSpPr/>
          <p:nvPr/>
        </p:nvSpPr>
        <p:spPr>
          <a:xfrm>
            <a:off x="5550568" y="3801979"/>
            <a:ext cx="272716" cy="256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30</a:t>
            </a:fld>
            <a:endParaRPr lang="tr-TR"/>
          </a:p>
        </p:txBody>
      </p:sp>
    </p:spTree>
    <p:extLst>
      <p:ext uri="{BB962C8B-B14F-4D97-AF65-F5344CB8AC3E}">
        <p14:creationId xmlns:p14="http://schemas.microsoft.com/office/powerpoint/2010/main" xmlns="" val="146129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671458" y="1518007"/>
            <a:ext cx="10364452" cy="3424107"/>
          </a:xfrm>
        </p:spPr>
        <p:txBody>
          <a:bodyPr>
            <a:normAutofit/>
          </a:bodyPr>
          <a:lstStyle/>
          <a:p>
            <a:pPr marL="0" indent="0" algn="just">
              <a:buNone/>
            </a:pPr>
            <a:r>
              <a:rPr lang="tr-TR" sz="2400" b="1" dirty="0"/>
              <a:t>2. Aktif sürveyans: </a:t>
            </a:r>
            <a:r>
              <a:rPr lang="tr-TR" sz="2400" cap="none" dirty="0" err="1"/>
              <a:t>Sürveyans</a:t>
            </a:r>
            <a:r>
              <a:rPr lang="tr-TR" sz="2400" cap="none" dirty="0"/>
              <a:t> sisteminde bildirim yapmakla yükümlü kişi veya birimlerin </a:t>
            </a:r>
            <a:r>
              <a:rPr lang="tr-TR" sz="2400" b="1" i="1" cap="none" dirty="0"/>
              <a:t>kendiliğinden rapor etmesini beklemeksizin yetkili birimlerce düzenli olarak</a:t>
            </a:r>
            <a:r>
              <a:rPr lang="tr-TR" sz="2400" cap="none" dirty="0"/>
              <a:t> verilerin toplandığı, verilerin analiz edildiği, yorumlandığı ve geri bildiriminin yapıldığı </a:t>
            </a:r>
            <a:r>
              <a:rPr lang="tr-TR" sz="2400" cap="none" dirty="0" smtClean="0"/>
              <a:t>yöntemdir</a:t>
            </a:r>
            <a:endParaRPr lang="tr-TR" sz="2400" cap="none" dirty="0"/>
          </a:p>
          <a:p>
            <a:pPr marL="0" indent="0" algn="just">
              <a:buNone/>
            </a:pPr>
            <a:r>
              <a:rPr lang="tr-TR" sz="2400" cap="none" dirty="0"/>
              <a:t> </a:t>
            </a:r>
          </a:p>
          <a:p>
            <a:pPr marL="0" indent="0" algn="just">
              <a:buNone/>
            </a:pPr>
            <a:r>
              <a:rPr lang="tr-TR" sz="2400" cap="none" dirty="0"/>
              <a:t>Mevcut durumun ve zaman değişkeninin önemli olduğu durumlarda, eliminasyon-eradikasyon programlarında kullanılır. Telefon ya da kurum ziyaretleri ile bilgi </a:t>
            </a:r>
            <a:r>
              <a:rPr lang="tr-TR" sz="2400" cap="none" dirty="0" smtClean="0"/>
              <a:t>toplanır</a:t>
            </a:r>
            <a:endParaRPr lang="tr-TR" sz="2400" cap="none" dirty="0"/>
          </a:p>
        </p:txBody>
      </p:sp>
      <p:sp>
        <p:nvSpPr>
          <p:cNvPr id="4" name="3 Slayt Numarası Yer Tutucusu"/>
          <p:cNvSpPr>
            <a:spLocks noGrp="1"/>
          </p:cNvSpPr>
          <p:nvPr>
            <p:ph type="sldNum" sz="quarter" idx="12"/>
          </p:nvPr>
        </p:nvSpPr>
        <p:spPr/>
        <p:txBody>
          <a:bodyPr/>
          <a:lstStyle/>
          <a:p>
            <a:fld id="{53C56F6E-0227-4A18-A49D-56CCC0CCB7A6}" type="slidenum">
              <a:rPr lang="tr-TR" smtClean="0"/>
              <a:pPr/>
              <a:t>31</a:t>
            </a:fld>
            <a:endParaRPr lang="tr-TR"/>
          </a:p>
        </p:txBody>
      </p:sp>
    </p:spTree>
    <p:extLst>
      <p:ext uri="{BB962C8B-B14F-4D97-AF65-F5344CB8AC3E}">
        <p14:creationId xmlns:p14="http://schemas.microsoft.com/office/powerpoint/2010/main" xmlns="" val="1905255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806785" y="1021935"/>
            <a:ext cx="10578430" cy="5269100"/>
          </a:xfrm>
        </p:spPr>
        <p:txBody>
          <a:bodyPr>
            <a:noAutofit/>
          </a:bodyPr>
          <a:lstStyle/>
          <a:p>
            <a:pPr marL="0" indent="0" algn="just">
              <a:buNone/>
            </a:pPr>
            <a:endParaRPr lang="tr-TR" sz="2200" b="1" dirty="0" smtClean="0"/>
          </a:p>
          <a:p>
            <a:pPr marL="0" indent="0" algn="just">
              <a:buNone/>
            </a:pPr>
            <a:r>
              <a:rPr lang="tr-TR" sz="2200" b="1" dirty="0" smtClean="0"/>
              <a:t>3</a:t>
            </a:r>
            <a:r>
              <a:rPr lang="tr-TR" sz="2200" b="1" dirty="0"/>
              <a:t>. </a:t>
            </a:r>
            <a:r>
              <a:rPr lang="tr-TR" sz="2200" b="1" dirty="0" err="1" smtClean="0"/>
              <a:t>Sentinel</a:t>
            </a:r>
            <a:r>
              <a:rPr lang="tr-TR" sz="2200" b="1" dirty="0" smtClean="0"/>
              <a:t> </a:t>
            </a:r>
            <a:r>
              <a:rPr lang="tr-TR" sz="2200" b="1" dirty="0"/>
              <a:t>sürveyans: </a:t>
            </a:r>
            <a:r>
              <a:rPr lang="tr-TR" sz="2200" cap="none" dirty="0"/>
              <a:t>Seçilen hastalık için olguların erken saptanması veya trendler hakkında gösterge sayılabilecek bilgiye ulaşmak için </a:t>
            </a:r>
            <a:r>
              <a:rPr lang="tr-TR" sz="2200" b="1" cap="none" dirty="0"/>
              <a:t> </a:t>
            </a:r>
            <a:r>
              <a:rPr lang="tr-TR" sz="2200" cap="none" dirty="0"/>
              <a:t>verilerin, toplumun kalan kısmındaki duruma işaret edecek şekilde, bir </a:t>
            </a:r>
            <a:r>
              <a:rPr lang="tr-TR" sz="2200" b="1" i="1" cap="none" dirty="0"/>
              <a:t>örnek</a:t>
            </a:r>
            <a:r>
              <a:rPr lang="tr-TR" sz="2200" cap="none" dirty="0"/>
              <a:t> </a:t>
            </a:r>
            <a:r>
              <a:rPr lang="tr-TR" sz="2200" b="1" i="1" cap="none" dirty="0" err="1"/>
              <a:t>populasyondan</a:t>
            </a:r>
            <a:r>
              <a:rPr lang="tr-TR" sz="2200" cap="none" dirty="0"/>
              <a:t> </a:t>
            </a:r>
            <a:r>
              <a:rPr lang="tr-TR" sz="2200" cap="none" dirty="0" smtClean="0"/>
              <a:t>toplandığı </a:t>
            </a:r>
            <a:r>
              <a:rPr lang="tr-TR" sz="2200" cap="none" dirty="0" err="1" smtClean="0"/>
              <a:t>tipdir</a:t>
            </a:r>
            <a:endParaRPr lang="tr-TR" sz="2200" cap="none" dirty="0"/>
          </a:p>
          <a:p>
            <a:pPr marL="0" indent="0" algn="just">
              <a:buNone/>
            </a:pPr>
            <a:r>
              <a:rPr lang="tr-TR" sz="2200" cap="none" dirty="0"/>
              <a:t>Rutin sürveyansın uygulanamayacağı hastalıklarda, uygulamanın elverişli olmadığı koşullarda ülkenin, bölgenin durumunu izlemek amacıyla yapılır. (Örnek: influenza </a:t>
            </a:r>
            <a:r>
              <a:rPr lang="tr-TR" sz="2200" cap="none" dirty="0" err="1"/>
              <a:t>sürveyansı</a:t>
            </a:r>
            <a:r>
              <a:rPr lang="tr-TR" sz="2200" cap="none" dirty="0"/>
              <a:t>) </a:t>
            </a:r>
          </a:p>
          <a:p>
            <a:pPr marL="0" indent="0" algn="just">
              <a:buNone/>
            </a:pPr>
            <a:endParaRPr lang="tr-TR" sz="2200" cap="none" dirty="0"/>
          </a:p>
          <a:p>
            <a:pPr marL="0" indent="0" algn="just">
              <a:buNone/>
            </a:pPr>
            <a:r>
              <a:rPr lang="tr-TR" sz="2200" b="1" i="1" dirty="0">
                <a:solidFill>
                  <a:srgbClr val="000000"/>
                </a:solidFill>
                <a:effectLst/>
              </a:rPr>
              <a:t>*Sendromik sürveyans: </a:t>
            </a:r>
            <a:r>
              <a:rPr lang="tr-TR" sz="2200" b="0" i="0" cap="none" dirty="0">
                <a:solidFill>
                  <a:srgbClr val="000000"/>
                </a:solidFill>
                <a:effectLst/>
              </a:rPr>
              <a:t>Belirli bir hastalığa özgü olmayan tanı veya semptomlardan oluşan sağlık ile ilgili verilerin toplandığı ve analiz edildiği </a:t>
            </a:r>
            <a:r>
              <a:rPr lang="tr-TR" sz="2200" b="0" i="0" cap="none" dirty="0" err="1">
                <a:solidFill>
                  <a:srgbClr val="000000"/>
                </a:solidFill>
                <a:effectLst/>
              </a:rPr>
              <a:t>sürveyans</a:t>
            </a:r>
            <a:r>
              <a:rPr lang="tr-TR" sz="2200" b="0" i="0" cap="none" dirty="0">
                <a:solidFill>
                  <a:srgbClr val="000000"/>
                </a:solidFill>
                <a:effectLst/>
              </a:rPr>
              <a:t> yöntemini tanımlar.</a:t>
            </a:r>
          </a:p>
          <a:p>
            <a:pPr marL="0" indent="0" algn="just">
              <a:buNone/>
            </a:pPr>
            <a:r>
              <a:rPr lang="tr-TR" sz="2200" cap="none" dirty="0"/>
              <a:t>Hastalıkla ilgili kesin tanı konmadan önceki sağlık verilerine dayanır</a:t>
            </a:r>
          </a:p>
        </p:txBody>
      </p:sp>
      <p:sp>
        <p:nvSpPr>
          <p:cNvPr id="4" name="3 Slayt Numarası Yer Tutucusu"/>
          <p:cNvSpPr>
            <a:spLocks noGrp="1"/>
          </p:cNvSpPr>
          <p:nvPr>
            <p:ph type="sldNum" sz="quarter" idx="12"/>
          </p:nvPr>
        </p:nvSpPr>
        <p:spPr/>
        <p:txBody>
          <a:bodyPr/>
          <a:lstStyle/>
          <a:p>
            <a:fld id="{53C56F6E-0227-4A18-A49D-56CCC0CCB7A6}" type="slidenum">
              <a:rPr lang="tr-TR" smtClean="0"/>
              <a:pPr/>
              <a:t>32</a:t>
            </a:fld>
            <a:endParaRPr lang="tr-TR"/>
          </a:p>
        </p:txBody>
      </p:sp>
    </p:spTree>
    <p:extLst>
      <p:ext uri="{BB962C8B-B14F-4D97-AF65-F5344CB8AC3E}">
        <p14:creationId xmlns:p14="http://schemas.microsoft.com/office/powerpoint/2010/main" xmlns="" val="2343856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B1A6904-D217-72D6-269A-9D41EEA881A5}"/>
              </a:ext>
            </a:extLst>
          </p:cNvPr>
          <p:cNvSpPr>
            <a:spLocks noGrp="1"/>
          </p:cNvSpPr>
          <p:nvPr>
            <p:ph type="title"/>
          </p:nvPr>
        </p:nvSpPr>
        <p:spPr>
          <a:xfrm>
            <a:off x="913774" y="49351"/>
            <a:ext cx="10364451" cy="945260"/>
          </a:xfrm>
        </p:spPr>
        <p:txBody>
          <a:bodyPr/>
          <a:lstStyle/>
          <a:p>
            <a:r>
              <a:rPr lang="tr-TR" dirty="0"/>
              <a:t>Sendromik </a:t>
            </a:r>
            <a:r>
              <a:rPr lang="tr-TR" dirty="0" err="1"/>
              <a:t>sürveyans</a:t>
            </a:r>
            <a:r>
              <a:rPr lang="tr-TR" dirty="0"/>
              <a:t> örnekleri</a:t>
            </a:r>
          </a:p>
        </p:txBody>
      </p:sp>
      <p:sp>
        <p:nvSpPr>
          <p:cNvPr id="3" name="İçerik Yer Tutucusu 2">
            <a:extLst>
              <a:ext uri="{FF2B5EF4-FFF2-40B4-BE49-F238E27FC236}">
                <a16:creationId xmlns:a16="http://schemas.microsoft.com/office/drawing/2014/main" xmlns="" id="{F0603FDD-28C7-4AD6-7482-0A9FFF17C481}"/>
              </a:ext>
            </a:extLst>
          </p:cNvPr>
          <p:cNvSpPr>
            <a:spLocks noGrp="1"/>
          </p:cNvSpPr>
          <p:nvPr>
            <p:ph sz="quarter" idx="1"/>
          </p:nvPr>
        </p:nvSpPr>
        <p:spPr/>
        <p:txBody>
          <a:bodyPr/>
          <a:lstStyle/>
          <a:p>
            <a:endParaRPr lang="tr-TR" dirty="0"/>
          </a:p>
        </p:txBody>
      </p:sp>
      <p:pic>
        <p:nvPicPr>
          <p:cNvPr id="8" name="Resim 7">
            <a:extLst>
              <a:ext uri="{FF2B5EF4-FFF2-40B4-BE49-F238E27FC236}">
                <a16:creationId xmlns:a16="http://schemas.microsoft.com/office/drawing/2014/main" xmlns="" id="{5954E773-3639-6C3A-A5DD-D0B29E807C43}"/>
              </a:ext>
            </a:extLst>
          </p:cNvPr>
          <p:cNvPicPr>
            <a:picLocks noChangeAspect="1"/>
          </p:cNvPicPr>
          <p:nvPr/>
        </p:nvPicPr>
        <p:blipFill>
          <a:blip r:embed="rId2"/>
          <a:stretch>
            <a:fillRect/>
          </a:stretch>
        </p:blipFill>
        <p:spPr>
          <a:xfrm>
            <a:off x="913773" y="1335233"/>
            <a:ext cx="10364453" cy="4771506"/>
          </a:xfrm>
          <a:prstGeom prst="rect">
            <a:avLst/>
          </a:prstGeom>
        </p:spPr>
      </p:pic>
      <p:sp>
        <p:nvSpPr>
          <p:cNvPr id="7" name="6 Slayt Numarası Yer Tutucusu"/>
          <p:cNvSpPr>
            <a:spLocks noGrp="1"/>
          </p:cNvSpPr>
          <p:nvPr>
            <p:ph type="sldNum" sz="quarter" idx="12"/>
          </p:nvPr>
        </p:nvSpPr>
        <p:spPr/>
        <p:txBody>
          <a:bodyPr/>
          <a:lstStyle/>
          <a:p>
            <a:fld id="{53C56F6E-0227-4A18-A49D-56CCC0CCB7A6}" type="slidenum">
              <a:rPr lang="tr-TR" smtClean="0"/>
              <a:pPr/>
              <a:t>33</a:t>
            </a:fld>
            <a:endParaRPr lang="tr-TR"/>
          </a:p>
        </p:txBody>
      </p:sp>
    </p:spTree>
    <p:extLst>
      <p:ext uri="{BB962C8B-B14F-4D97-AF65-F5344CB8AC3E}">
        <p14:creationId xmlns:p14="http://schemas.microsoft.com/office/powerpoint/2010/main" xmlns="" val="1276648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A7B19F40-06B9-4479-9BBD-D2F73B9563AD}"/>
              </a:ext>
            </a:extLst>
          </p:cNvPr>
          <p:cNvPicPr>
            <a:picLocks noGrp="1" noChangeAspect="1"/>
          </p:cNvPicPr>
          <p:nvPr>
            <p:ph sz="quarter" idx="1"/>
          </p:nvPr>
        </p:nvPicPr>
        <p:blipFill rotWithShape="1">
          <a:blip r:embed="rId2">
            <a:extLst>
              <a:ext uri="{28A0092B-C50C-407E-A947-70E740481C1C}">
                <a14:useLocalDpi xmlns:a14="http://schemas.microsoft.com/office/drawing/2010/main" xmlns="" val="0"/>
              </a:ext>
            </a:extLst>
          </a:blip>
          <a:srcRect l="1250" t="1414" r="1791" b="2765"/>
          <a:stretch/>
        </p:blipFill>
        <p:spPr>
          <a:xfrm>
            <a:off x="2055845" y="149288"/>
            <a:ext cx="8080310" cy="5999585"/>
          </a:xfrm>
        </p:spPr>
      </p:pic>
      <p:sp>
        <p:nvSpPr>
          <p:cNvPr id="4" name="3 Slayt Numarası Yer Tutucusu"/>
          <p:cNvSpPr>
            <a:spLocks noGrp="1"/>
          </p:cNvSpPr>
          <p:nvPr>
            <p:ph type="sldNum" sz="quarter" idx="12"/>
          </p:nvPr>
        </p:nvSpPr>
        <p:spPr/>
        <p:txBody>
          <a:bodyPr/>
          <a:lstStyle/>
          <a:p>
            <a:fld id="{53C56F6E-0227-4A18-A49D-56CCC0CCB7A6}" type="slidenum">
              <a:rPr lang="tr-TR" smtClean="0"/>
              <a:pPr/>
              <a:t>34</a:t>
            </a:fld>
            <a:endParaRPr lang="tr-TR"/>
          </a:p>
        </p:txBody>
      </p:sp>
    </p:spTree>
    <p:extLst>
      <p:ext uri="{BB962C8B-B14F-4D97-AF65-F5344CB8AC3E}">
        <p14:creationId xmlns:p14="http://schemas.microsoft.com/office/powerpoint/2010/main" xmlns="" val="307898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554183" y="159852"/>
            <a:ext cx="11443854" cy="1444359"/>
          </a:xfrm>
        </p:spPr>
        <p:txBody>
          <a:bodyPr>
            <a:noAutofit/>
          </a:bodyPr>
          <a:lstStyle/>
          <a:p>
            <a:r>
              <a:rPr lang="tr-TR" sz="3200" dirty="0" smtClean="0"/>
              <a:t/>
            </a:r>
            <a:br>
              <a:rPr lang="tr-TR" sz="3200"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3200" dirty="0" smtClean="0"/>
              <a:t>SÜRVEYANS </a:t>
            </a:r>
            <a:r>
              <a:rPr lang="tr-TR" sz="3200" dirty="0"/>
              <a:t>SİSTEMİ KAPSAMINDA BİLDİRİMİ YAPILACAK BULAŞICI HASTALIKLARIN SEÇİMİ İÇİN KRİTERLER</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586267" y="1531921"/>
            <a:ext cx="11155736" cy="4621536"/>
          </a:xfrm>
        </p:spPr>
        <p:txBody>
          <a:bodyPr>
            <a:noAutofit/>
          </a:bodyPr>
          <a:lstStyle/>
          <a:p>
            <a:pPr marL="357188" indent="-357188" algn="just">
              <a:buFont typeface="+mj-lt"/>
              <a:buAutoNum type="arabicPeriod"/>
            </a:pPr>
            <a:r>
              <a:rPr lang="tr-TR" cap="none" dirty="0"/>
              <a:t>Ülke genelinde önemli halk sağlığı sorunu olarak görülen veya görülme potansiyeli bulunan hastalıklar</a:t>
            </a:r>
          </a:p>
          <a:p>
            <a:pPr marL="357188" indent="-357188" algn="just">
              <a:buFont typeface="+mj-lt"/>
              <a:buAutoNum type="arabicPeriod"/>
            </a:pPr>
            <a:r>
              <a:rPr lang="tr-TR" cap="none" dirty="0"/>
              <a:t>Hastalığın özelliğinden dolayı önlenmesinin, koordinasyon için bölgesel veya küresel bir yaklaşımı gerektirdiği durumlar</a:t>
            </a:r>
          </a:p>
          <a:p>
            <a:pPr marL="357188" indent="-357188" algn="just">
              <a:buFont typeface="+mj-lt"/>
              <a:buAutoNum type="arabicPeriod"/>
            </a:pPr>
            <a:r>
              <a:rPr lang="tr-TR" cap="none" dirty="0"/>
              <a:t>Ülke genelinde veya bölgesel düzeyde özel program yürütülen hastalıklar</a:t>
            </a:r>
          </a:p>
          <a:p>
            <a:pPr marL="357188" indent="-357188" algn="just">
              <a:buFont typeface="+mj-lt"/>
              <a:buAutoNum type="arabicPeriod"/>
            </a:pPr>
            <a:r>
              <a:rPr lang="tr-TR" cap="none" dirty="0"/>
              <a:t>Ulusal düzeyde gözden kaçabilecek, ancak, verilerin bir havuz sistemi içinde toplanması ile daha geniş bir veri tabanından hipotez üretmenin mümkün olacağı ve erken uyarı sağlayacak hastalıklar</a:t>
            </a:r>
          </a:p>
          <a:p>
            <a:pPr marL="357188" indent="-357188" algn="just">
              <a:buFont typeface="+mj-lt"/>
              <a:buAutoNum type="arabicPeriod"/>
            </a:pPr>
            <a:r>
              <a:rPr lang="tr-TR" cap="none" dirty="0"/>
              <a:t>Etkili koruyucu önlemleri bulunan hastalıklar</a:t>
            </a:r>
          </a:p>
          <a:p>
            <a:pPr marL="357188" indent="-357188" algn="just">
              <a:buFont typeface="+mj-lt"/>
              <a:buAutoNum type="arabicPeriod"/>
            </a:pPr>
            <a:r>
              <a:rPr lang="tr-TR" cap="none" dirty="0"/>
              <a:t>Uluslararası kuruluşlar ve topluluk ağı ile bilgi paylaşımı sonucu bir karşılaştırma yapıldığı zaman elde edilen sonuçların ulusal veya uluslararası programların değerlendirilmesine katkı sağlayacak hastalıklar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35</a:t>
            </a:fld>
            <a:endParaRPr lang="tr-TR"/>
          </a:p>
        </p:txBody>
      </p:sp>
    </p:spTree>
    <p:extLst>
      <p:ext uri="{BB962C8B-B14F-4D97-AF65-F5344CB8AC3E}">
        <p14:creationId xmlns:p14="http://schemas.microsoft.com/office/powerpoint/2010/main" xmlns="" val="3374725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2097520" y="403912"/>
            <a:ext cx="7996960" cy="612846"/>
          </a:xfrm>
        </p:spPr>
        <p:txBody>
          <a:bodyPr>
            <a:noAutofit/>
          </a:bodyPr>
          <a:lstStyle/>
          <a:p>
            <a:pPr algn="ctr"/>
            <a:r>
              <a:rPr lang="tr-TR" sz="4000" dirty="0"/>
              <a:t>Sürveyansın aşamaları</a:t>
            </a:r>
          </a:p>
        </p:txBody>
      </p:sp>
      <p:graphicFrame>
        <p:nvGraphicFramePr>
          <p:cNvPr id="2" name="Diyagram 1">
            <a:extLst>
              <a:ext uri="{FF2B5EF4-FFF2-40B4-BE49-F238E27FC236}">
                <a16:creationId xmlns:a16="http://schemas.microsoft.com/office/drawing/2014/main" xmlns="" id="{8FD1DB3C-F2E3-8718-8B19-405398D31FD1}"/>
              </a:ext>
            </a:extLst>
          </p:cNvPr>
          <p:cNvGraphicFramePr/>
          <p:nvPr>
            <p:extLst>
              <p:ext uri="{D42A27DB-BD31-4B8C-83A1-F6EECF244321}">
                <p14:modId xmlns:p14="http://schemas.microsoft.com/office/powerpoint/2010/main" xmlns="" val="2268049829"/>
              </p:ext>
            </p:extLst>
          </p:nvPr>
        </p:nvGraphicFramePr>
        <p:xfrm>
          <a:off x="2080128" y="1203158"/>
          <a:ext cx="7898062" cy="5069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Slayt Numarası Yer Tutucusu"/>
          <p:cNvSpPr>
            <a:spLocks noGrp="1"/>
          </p:cNvSpPr>
          <p:nvPr>
            <p:ph type="sldNum" sz="quarter" idx="12"/>
          </p:nvPr>
        </p:nvSpPr>
        <p:spPr/>
        <p:txBody>
          <a:bodyPr/>
          <a:lstStyle/>
          <a:p>
            <a:fld id="{53C56F6E-0227-4A18-A49D-56CCC0CCB7A6}" type="slidenum">
              <a:rPr lang="tr-TR" smtClean="0"/>
              <a:pPr/>
              <a:t>36</a:t>
            </a:fld>
            <a:endParaRPr lang="tr-TR"/>
          </a:p>
        </p:txBody>
      </p:sp>
    </p:spTree>
    <p:extLst>
      <p:ext uri="{BB962C8B-B14F-4D97-AF65-F5344CB8AC3E}">
        <p14:creationId xmlns:p14="http://schemas.microsoft.com/office/powerpoint/2010/main" xmlns="" val="3342563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6" y="1"/>
            <a:ext cx="10364451" cy="1171074"/>
          </a:xfrm>
        </p:spPr>
        <p:txBody>
          <a:bodyPr>
            <a:noAutofit/>
          </a:bodyPr>
          <a:lstStyle/>
          <a:p>
            <a:r>
              <a:rPr lang="tr-TR" sz="3600" dirty="0"/>
              <a:t>1. Veri toplanması</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825187" y="1637769"/>
            <a:ext cx="10485125" cy="4783494"/>
          </a:xfrm>
        </p:spPr>
        <p:txBody>
          <a:bodyPr>
            <a:normAutofit/>
          </a:bodyPr>
          <a:lstStyle/>
          <a:p>
            <a:pPr algn="just"/>
            <a:r>
              <a:rPr lang="tr-TR" sz="2400" cap="none" dirty="0" smtClean="0"/>
              <a:t>Verilerin toplanması ve bildiriminde bazı konulara açıklık kazandırmak gerekir. </a:t>
            </a:r>
          </a:p>
          <a:p>
            <a:pPr marL="0" indent="0" algn="just">
              <a:buNone/>
            </a:pPr>
            <a:endParaRPr lang="tr-TR" sz="2400" cap="none" dirty="0"/>
          </a:p>
          <a:p>
            <a:pPr algn="just">
              <a:buFont typeface="Wingdings" panose="05000000000000000000" pitchFamily="2" charset="2"/>
              <a:buChar char="Ø"/>
            </a:pPr>
            <a:r>
              <a:rPr lang="tr-TR" sz="2400" i="1" cap="none" dirty="0"/>
              <a:t>Hangi hastalıkların bildirilmesi gerektiği,</a:t>
            </a:r>
          </a:p>
          <a:p>
            <a:pPr algn="just">
              <a:buFont typeface="Wingdings" panose="05000000000000000000" pitchFamily="2" charset="2"/>
              <a:buChar char="Ø"/>
            </a:pPr>
            <a:r>
              <a:rPr lang="tr-TR" sz="2400" i="1" cap="none" dirty="0"/>
              <a:t>Bildirimin kim tarafından yapılması gerektiği,</a:t>
            </a:r>
          </a:p>
          <a:p>
            <a:pPr algn="just">
              <a:buFont typeface="Wingdings" panose="05000000000000000000" pitchFamily="2" charset="2"/>
              <a:buChar char="Ø"/>
            </a:pPr>
            <a:r>
              <a:rPr lang="tr-TR" sz="2400" i="1" cap="none" dirty="0"/>
              <a:t>Düzenlenen verilerin kime, nasıl ve hangi sıklıkta bildirileceği,</a:t>
            </a:r>
          </a:p>
          <a:p>
            <a:pPr algn="just">
              <a:buFont typeface="Wingdings" panose="05000000000000000000" pitchFamily="2" charset="2"/>
              <a:buChar char="Ø"/>
            </a:pPr>
            <a:r>
              <a:rPr lang="tr-TR" sz="2400" i="1" cap="none" dirty="0"/>
              <a:t>Bildirimi yapılacak hastalıkların vaka tanımlarının yapılması,</a:t>
            </a:r>
          </a:p>
          <a:p>
            <a:pPr algn="just">
              <a:buFont typeface="Wingdings" panose="05000000000000000000" pitchFamily="2" charset="2"/>
              <a:buChar char="Ø"/>
            </a:pPr>
            <a:r>
              <a:rPr lang="tr-TR" sz="2400" i="1" cap="none" dirty="0"/>
              <a:t>Hastalıklarla ilgili alınacak ve alınan kontrol ve koruma önlemlerinin ne olduğu açıklanmalıdır.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37</a:t>
            </a:fld>
            <a:endParaRPr lang="tr-TR"/>
          </a:p>
        </p:txBody>
      </p:sp>
    </p:spTree>
    <p:extLst>
      <p:ext uri="{BB962C8B-B14F-4D97-AF65-F5344CB8AC3E}">
        <p14:creationId xmlns:p14="http://schemas.microsoft.com/office/powerpoint/2010/main" xmlns="" val="3083928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6D16FB-B94D-450A-8E09-0B516DB165B7}"/>
              </a:ext>
            </a:extLst>
          </p:cNvPr>
          <p:cNvSpPr>
            <a:spLocks noGrp="1"/>
          </p:cNvSpPr>
          <p:nvPr>
            <p:ph type="title"/>
          </p:nvPr>
        </p:nvSpPr>
        <p:spPr>
          <a:xfrm>
            <a:off x="913774" y="0"/>
            <a:ext cx="10364451" cy="1122947"/>
          </a:xfrm>
        </p:spPr>
        <p:txBody>
          <a:bodyPr>
            <a:normAutofit/>
          </a:bodyPr>
          <a:lstStyle/>
          <a:p>
            <a:r>
              <a:rPr lang="tr-TR" dirty="0"/>
              <a:t>2. Verilerin analizi</a:t>
            </a:r>
          </a:p>
        </p:txBody>
      </p:sp>
      <p:sp>
        <p:nvSpPr>
          <p:cNvPr id="3" name="İçerik Yer Tutucusu 2">
            <a:extLst>
              <a:ext uri="{FF2B5EF4-FFF2-40B4-BE49-F238E27FC236}">
                <a16:creationId xmlns:a16="http://schemas.microsoft.com/office/drawing/2014/main" xmlns="" id="{869BEFB6-058C-450F-8CC4-0357DEDF6DBB}"/>
              </a:ext>
            </a:extLst>
          </p:cNvPr>
          <p:cNvSpPr>
            <a:spLocks noGrp="1"/>
          </p:cNvSpPr>
          <p:nvPr>
            <p:ph sz="quarter" idx="1"/>
          </p:nvPr>
        </p:nvSpPr>
        <p:spPr>
          <a:xfrm>
            <a:off x="774440" y="1744825"/>
            <a:ext cx="10646229" cy="4581330"/>
          </a:xfrm>
        </p:spPr>
        <p:txBody>
          <a:bodyPr>
            <a:normAutofit/>
          </a:bodyPr>
          <a:lstStyle/>
          <a:p>
            <a:pPr algn="just"/>
            <a:r>
              <a:rPr lang="tr-TR" sz="2400" cap="none" dirty="0"/>
              <a:t>Toplanan veriler; yer, zaman ve kişi özelliklerine göre analiz edilir.</a:t>
            </a:r>
          </a:p>
          <a:p>
            <a:pPr algn="just"/>
            <a:endParaRPr lang="tr-TR" sz="2400" cap="none" dirty="0"/>
          </a:p>
          <a:p>
            <a:pPr algn="just"/>
            <a:r>
              <a:rPr lang="tr-TR" sz="2400" cap="none" dirty="0"/>
              <a:t>Mevcut veriler ve beklenen değerler karşılaştırılır. Aralarındaki farklılıklar ve önemi değerlendirilir.</a:t>
            </a:r>
          </a:p>
          <a:p>
            <a:pPr algn="just"/>
            <a:endParaRPr lang="tr-TR" sz="2400" cap="none" dirty="0"/>
          </a:p>
          <a:p>
            <a:pPr algn="just"/>
            <a:r>
              <a:rPr lang="tr-TR" sz="2400" cap="none" dirty="0"/>
              <a:t>Elde edilen veriler; </a:t>
            </a:r>
          </a:p>
          <a:p>
            <a:pPr algn="just">
              <a:buFont typeface="Wingdings" panose="05000000000000000000" pitchFamily="2" charset="2"/>
              <a:buChar char="ü"/>
            </a:pPr>
            <a:r>
              <a:rPr lang="tr-TR" sz="2400" cap="none" dirty="0"/>
              <a:t>Son bildirim dönemi </a:t>
            </a:r>
          </a:p>
          <a:p>
            <a:pPr algn="just">
              <a:buFont typeface="Wingdings" panose="05000000000000000000" pitchFamily="2" charset="2"/>
              <a:buChar char="ü"/>
            </a:pPr>
            <a:r>
              <a:rPr lang="tr-TR" sz="2400" cap="none" dirty="0"/>
              <a:t>Daha önceki yıllarda bu döneme karşılık gelen zaman parçasındaki değerler </a:t>
            </a:r>
          </a:p>
          <a:p>
            <a:pPr algn="just">
              <a:buFont typeface="Wingdings" panose="05000000000000000000" pitchFamily="2" charset="2"/>
              <a:buChar char="ü"/>
            </a:pPr>
            <a:r>
              <a:rPr lang="tr-TR" sz="2400" cap="none" dirty="0"/>
              <a:t>Komşu bölgelerin verileri ile karşılaştırılabilir.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38</a:t>
            </a:fld>
            <a:endParaRPr lang="tr-TR"/>
          </a:p>
        </p:txBody>
      </p:sp>
    </p:spTree>
    <p:extLst>
      <p:ext uri="{BB962C8B-B14F-4D97-AF65-F5344CB8AC3E}">
        <p14:creationId xmlns:p14="http://schemas.microsoft.com/office/powerpoint/2010/main" xmlns="" val="570719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4" y="0"/>
            <a:ext cx="10364451" cy="1074821"/>
          </a:xfrm>
        </p:spPr>
        <p:txBody>
          <a:bodyPr>
            <a:noAutofit/>
          </a:bodyPr>
          <a:lstStyle/>
          <a:p>
            <a:r>
              <a:rPr lang="tr-TR" sz="3600" dirty="0"/>
              <a:t>3. Verilerin yorumlanması</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559837" y="1612219"/>
            <a:ext cx="10718388" cy="4661554"/>
          </a:xfrm>
        </p:spPr>
        <p:txBody>
          <a:bodyPr>
            <a:normAutofit/>
          </a:bodyPr>
          <a:lstStyle/>
          <a:p>
            <a:pPr algn="ctr"/>
            <a:endParaRPr lang="tr-TR" sz="2400" cap="none" dirty="0" smtClean="0"/>
          </a:p>
          <a:p>
            <a:pPr algn="ctr"/>
            <a:endParaRPr lang="tr-TR" sz="2400" cap="none" dirty="0" smtClean="0"/>
          </a:p>
          <a:p>
            <a:pPr algn="ctr"/>
            <a:r>
              <a:rPr lang="tr-TR" sz="2400" cap="none" dirty="0" smtClean="0"/>
              <a:t>Hastalık </a:t>
            </a:r>
            <a:r>
              <a:rPr lang="tr-TR" sz="2400" cap="none" dirty="0"/>
              <a:t>için daha ileri inceleme gerekip gerekmediğine, önceliklerin neler olduğuna, işgücü ve kapasite değerlendirmesiyle nelerin yapılabileceğine, halkın ve yönetimin dikkatinin çekilmesi gerektiğine karar </a:t>
            </a:r>
            <a:r>
              <a:rPr lang="tr-TR" sz="2400" cap="none" dirty="0" smtClean="0"/>
              <a:t>verilebilir</a:t>
            </a:r>
            <a:endParaRPr lang="tr-TR" sz="2400" cap="none" dirty="0"/>
          </a:p>
          <a:p>
            <a:pPr algn="ctr"/>
            <a:endParaRPr lang="tr-TR" sz="2400" cap="none" dirty="0"/>
          </a:p>
          <a:p>
            <a:pPr algn="ctr"/>
            <a:r>
              <a:rPr lang="tr-TR" sz="2400" i="1" cap="none" dirty="0"/>
              <a:t>Bazen hastalık sayılarındaki artış gerçek bir artış </a:t>
            </a:r>
            <a:r>
              <a:rPr lang="tr-TR" sz="2400" i="1" cap="none" dirty="0" smtClean="0"/>
              <a:t>olmayabilir</a:t>
            </a:r>
            <a:endParaRPr lang="tr-TR" sz="2400" i="1" cap="none" dirty="0"/>
          </a:p>
          <a:p>
            <a:pPr algn="ctr"/>
            <a:endParaRPr lang="tr-TR" sz="2400" i="1"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39</a:t>
            </a:fld>
            <a:endParaRPr lang="tr-TR"/>
          </a:p>
        </p:txBody>
      </p:sp>
    </p:spTree>
    <p:extLst>
      <p:ext uri="{BB962C8B-B14F-4D97-AF65-F5344CB8AC3E}">
        <p14:creationId xmlns:p14="http://schemas.microsoft.com/office/powerpoint/2010/main" xmlns="" val="214305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A71478-41BE-4F8C-A59D-2E487EA0F232}"/>
              </a:ext>
            </a:extLst>
          </p:cNvPr>
          <p:cNvSpPr>
            <a:spLocks noGrp="1"/>
          </p:cNvSpPr>
          <p:nvPr>
            <p:ph type="title"/>
          </p:nvPr>
        </p:nvSpPr>
        <p:spPr>
          <a:xfrm>
            <a:off x="946921" y="249864"/>
            <a:ext cx="10298158" cy="457199"/>
          </a:xfrm>
        </p:spPr>
        <p:txBody>
          <a:bodyPr>
            <a:noAutofit/>
          </a:bodyPr>
          <a:lstStyle/>
          <a:p>
            <a:r>
              <a:rPr lang="tr-TR" sz="4000" dirty="0">
                <a:solidFill>
                  <a:srgbClr val="FF0000"/>
                </a:solidFill>
              </a:rPr>
              <a:t>DSÖ-2020-ilk 10 ölüm nedeni </a:t>
            </a:r>
          </a:p>
        </p:txBody>
      </p:sp>
      <p:sp>
        <p:nvSpPr>
          <p:cNvPr id="3" name="İçerik Yer Tutucusu 2">
            <a:extLst>
              <a:ext uri="{FF2B5EF4-FFF2-40B4-BE49-F238E27FC236}">
                <a16:creationId xmlns:a16="http://schemas.microsoft.com/office/drawing/2014/main" xmlns="" id="{5E223F20-FC18-481F-9020-9382F283D897}"/>
              </a:ext>
            </a:extLst>
          </p:cNvPr>
          <p:cNvSpPr>
            <a:spLocks noGrp="1"/>
          </p:cNvSpPr>
          <p:nvPr>
            <p:ph sz="quarter" idx="1"/>
          </p:nvPr>
        </p:nvSpPr>
        <p:spPr>
          <a:xfrm>
            <a:off x="5822302" y="1037108"/>
            <a:ext cx="5971592" cy="5342428"/>
          </a:xfrm>
        </p:spPr>
        <p:txBody>
          <a:bodyPr>
            <a:noAutofit/>
          </a:bodyPr>
          <a:lstStyle/>
          <a:p>
            <a:pPr algn="ctr"/>
            <a:r>
              <a:rPr lang="tr-TR" sz="2300" cap="none" dirty="0" smtClean="0"/>
              <a:t>Alt </a:t>
            </a:r>
            <a:r>
              <a:rPr lang="tr-TR" sz="2300" cap="none" dirty="0"/>
              <a:t>solunum yolu enfeksiyonları dünyanın en ölümcül bulaşıcı hastalığı (azalmakta</a:t>
            </a:r>
            <a:r>
              <a:rPr lang="tr-TR" sz="2300" cap="none" dirty="0" smtClean="0"/>
              <a:t>)</a:t>
            </a:r>
          </a:p>
          <a:p>
            <a:pPr algn="ctr"/>
            <a:endParaRPr lang="tr-TR" sz="2300" cap="none" dirty="0"/>
          </a:p>
          <a:p>
            <a:pPr algn="ctr"/>
            <a:r>
              <a:rPr lang="tr-TR" sz="2300" cap="none" dirty="0" err="1" smtClean="0"/>
              <a:t>Diyareyle</a:t>
            </a:r>
            <a:r>
              <a:rPr lang="tr-TR" sz="2300" cap="none" dirty="0" smtClean="0"/>
              <a:t> </a:t>
            </a:r>
            <a:r>
              <a:rPr lang="tr-TR" sz="2300" cap="none" dirty="0"/>
              <a:t>seyreden hastalıklarda </a:t>
            </a:r>
            <a:endParaRPr lang="tr-TR" sz="2300" cap="none" dirty="0" smtClean="0"/>
          </a:p>
          <a:p>
            <a:pPr algn="ctr">
              <a:buNone/>
            </a:pPr>
            <a:r>
              <a:rPr lang="tr-TR" sz="2300" b="0" i="0" cap="none" dirty="0" smtClean="0">
                <a:effectLst/>
              </a:rPr>
              <a:t>2000'de </a:t>
            </a:r>
            <a:r>
              <a:rPr lang="tr-TR" sz="2300" b="0" i="0" cap="none" dirty="0">
                <a:effectLst/>
              </a:rPr>
              <a:t>2,6 </a:t>
            </a:r>
            <a:r>
              <a:rPr lang="tr-TR" sz="2300" b="0" i="0" cap="none" dirty="0" smtClean="0">
                <a:effectLst/>
              </a:rPr>
              <a:t>milyon </a:t>
            </a:r>
            <a:r>
              <a:rPr lang="tr-TR" sz="2300" b="0" i="0" cap="none" dirty="0">
                <a:effectLst/>
              </a:rPr>
              <a:t>küresel </a:t>
            </a:r>
            <a:r>
              <a:rPr lang="tr-TR" sz="2300" b="0" i="0" cap="none" dirty="0" smtClean="0">
                <a:effectLst/>
              </a:rPr>
              <a:t>ölüm</a:t>
            </a:r>
          </a:p>
          <a:p>
            <a:pPr algn="ctr">
              <a:buNone/>
            </a:pPr>
            <a:r>
              <a:rPr lang="tr-TR" sz="2300" b="0" i="0" cap="none" dirty="0" smtClean="0">
                <a:effectLst/>
              </a:rPr>
              <a:t>2019’da </a:t>
            </a:r>
            <a:r>
              <a:rPr lang="tr-TR" sz="2300" b="0" i="0" cap="none" dirty="0">
                <a:effectLst/>
              </a:rPr>
              <a:t>1,5 </a:t>
            </a:r>
            <a:r>
              <a:rPr lang="tr-TR" sz="2300" b="0" i="0" cap="none" dirty="0" smtClean="0">
                <a:effectLst/>
              </a:rPr>
              <a:t>milyon</a:t>
            </a:r>
          </a:p>
          <a:p>
            <a:pPr algn="ctr">
              <a:buNone/>
            </a:pPr>
            <a:endParaRPr lang="tr-TR" sz="2300" b="0" i="0" cap="none" dirty="0">
              <a:effectLst/>
            </a:endParaRPr>
          </a:p>
          <a:p>
            <a:pPr algn="ctr"/>
            <a:r>
              <a:rPr lang="tr-TR" sz="2300" b="0" i="0" cap="none" dirty="0" smtClean="0">
                <a:effectLst/>
              </a:rPr>
              <a:t>HIV/AIDS </a:t>
            </a:r>
            <a:r>
              <a:rPr lang="tr-TR" sz="2300" b="0" i="0" cap="none" dirty="0">
                <a:effectLst/>
              </a:rPr>
              <a:t>kaynaklı ölümler son 20 yılda %51 oranında düşerek </a:t>
            </a:r>
            <a:endParaRPr lang="tr-TR" sz="2300" b="0" i="0" cap="none" dirty="0" smtClean="0">
              <a:effectLst/>
            </a:endParaRPr>
          </a:p>
          <a:p>
            <a:pPr algn="ctr">
              <a:buNone/>
            </a:pPr>
            <a:r>
              <a:rPr lang="tr-TR" sz="2300" b="0" i="0" cap="none" dirty="0" smtClean="0">
                <a:effectLst/>
              </a:rPr>
              <a:t>2000'de </a:t>
            </a:r>
            <a:r>
              <a:rPr lang="tr-TR" sz="2300" b="0" i="0" cap="none" dirty="0">
                <a:effectLst/>
              </a:rPr>
              <a:t>dünyanın önde gelen 8. ölüm nedeni iken 2019'da 19. sırada</a:t>
            </a:r>
            <a:endParaRPr lang="tr-TR" sz="2300" cap="none" dirty="0"/>
          </a:p>
        </p:txBody>
      </p:sp>
      <p:pic>
        <p:nvPicPr>
          <p:cNvPr id="7" name="İçerik Yer Tutucusu 10">
            <a:extLst>
              <a:ext uri="{FF2B5EF4-FFF2-40B4-BE49-F238E27FC236}">
                <a16:creationId xmlns:a16="http://schemas.microsoft.com/office/drawing/2014/main" xmlns="" id="{07757B84-C9FC-3B3F-420D-0E05AFE0D7E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4680" y="1037108"/>
            <a:ext cx="5159752" cy="5441203"/>
          </a:xfrm>
          <a:prstGeom prst="rect">
            <a:avLst/>
          </a:prstGeom>
          <a:ln>
            <a:noFill/>
          </a:ln>
          <a:effectLst>
            <a:outerShdw blurRad="190500" algn="tl" rotWithShape="0">
              <a:srgbClr val="000000">
                <a:alpha val="70000"/>
              </a:srgbClr>
            </a:outerShdw>
          </a:effectLst>
        </p:spPr>
      </p:pic>
      <p:sp>
        <p:nvSpPr>
          <p:cNvPr id="10" name="Metin kutusu 9">
            <a:extLst>
              <a:ext uri="{FF2B5EF4-FFF2-40B4-BE49-F238E27FC236}">
                <a16:creationId xmlns:a16="http://schemas.microsoft.com/office/drawing/2014/main" xmlns="" id="{ACE24DB7-D908-318A-9C34-E15F48BE95CD}"/>
              </a:ext>
            </a:extLst>
          </p:cNvPr>
          <p:cNvSpPr txBox="1"/>
          <p:nvPr/>
        </p:nvSpPr>
        <p:spPr>
          <a:xfrm>
            <a:off x="3110203" y="6500579"/>
            <a:ext cx="5971593" cy="307777"/>
          </a:xfrm>
          <a:prstGeom prst="rect">
            <a:avLst/>
          </a:prstGeom>
          <a:noFill/>
        </p:spPr>
        <p:txBody>
          <a:bodyPr wrap="square">
            <a:spAutoFit/>
          </a:bodyPr>
          <a:lstStyle/>
          <a:p>
            <a:r>
              <a:rPr lang="tr-TR" sz="1400" cap="none" dirty="0">
                <a:solidFill>
                  <a:schemeClr val="bg1">
                    <a:lumMod val="50000"/>
                  </a:schemeClr>
                </a:solidFill>
                <a:hlinkClick r:id="rId3">
                  <a:extLst>
                    <a:ext uri="{A12FA001-AC4F-418D-AE19-62706E023703}">
                      <ahyp:hlinkClr xmlns="" xmlns:ahyp="http://schemas.microsoft.com/office/drawing/2018/hyperlinkcolor" val="tx"/>
                    </a:ext>
                  </a:extLst>
                </a:hlinkClick>
              </a:rPr>
              <a:t>https://www.who.int/news-room/fact-sheets/detail/the-top-10-causes-of-death</a:t>
            </a:r>
            <a:endParaRPr lang="tr-TR" sz="1400" cap="none" dirty="0">
              <a:solidFill>
                <a:schemeClr val="bg1">
                  <a:lumMod val="50000"/>
                </a:schemeClr>
              </a:solidFill>
            </a:endParaRPr>
          </a:p>
        </p:txBody>
      </p:sp>
      <p:sp>
        <p:nvSpPr>
          <p:cNvPr id="8" name="7 Slayt Numarası Yer Tutucusu"/>
          <p:cNvSpPr>
            <a:spLocks noGrp="1"/>
          </p:cNvSpPr>
          <p:nvPr>
            <p:ph type="sldNum" sz="quarter" idx="12"/>
          </p:nvPr>
        </p:nvSpPr>
        <p:spPr/>
        <p:txBody>
          <a:bodyPr/>
          <a:lstStyle/>
          <a:p>
            <a:fld id="{53C56F6E-0227-4A18-A49D-56CCC0CCB7A6}" type="slidenum">
              <a:rPr lang="tr-TR" smtClean="0"/>
              <a:pPr/>
              <a:t>4</a:t>
            </a:fld>
            <a:endParaRPr lang="tr-TR"/>
          </a:p>
        </p:txBody>
      </p:sp>
    </p:spTree>
    <p:extLst>
      <p:ext uri="{BB962C8B-B14F-4D97-AF65-F5344CB8AC3E}">
        <p14:creationId xmlns:p14="http://schemas.microsoft.com/office/powerpoint/2010/main" xmlns="" val="3775299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6" y="0"/>
            <a:ext cx="10364451" cy="1074821"/>
          </a:xfrm>
        </p:spPr>
        <p:txBody>
          <a:bodyPr>
            <a:noAutofit/>
          </a:bodyPr>
          <a:lstStyle/>
          <a:p>
            <a:r>
              <a:rPr lang="tr-TR" sz="3600" dirty="0"/>
              <a:t>4. Verilerin ilgili birimlere dağıtılması</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913774" y="1975208"/>
            <a:ext cx="10364452" cy="3424107"/>
          </a:xfrm>
        </p:spPr>
        <p:txBody>
          <a:bodyPr>
            <a:normAutofit/>
          </a:bodyPr>
          <a:lstStyle/>
          <a:p>
            <a:pPr algn="just"/>
            <a:r>
              <a:rPr lang="tr-TR" sz="2400" cap="none" dirty="0"/>
              <a:t>Elde edilen bilgiler öncelikle sağlık hizmeti veren birinci basamak kurumlara, laboratuvarlara, hastanelere, sağlık yöneticilerine ve ilin diğer yöneticilerine, karar vericilere </a:t>
            </a:r>
            <a:r>
              <a:rPr lang="tr-TR" sz="2400" cap="none" dirty="0" smtClean="0"/>
              <a:t>ulaştırılmalıdır</a:t>
            </a:r>
            <a:endParaRPr lang="tr-TR" sz="2400" cap="none" dirty="0"/>
          </a:p>
          <a:p>
            <a:pPr algn="just"/>
            <a:endParaRPr lang="tr-TR" sz="2400" cap="none" dirty="0"/>
          </a:p>
          <a:p>
            <a:pPr algn="just"/>
            <a:r>
              <a:rPr lang="tr-TR" sz="2400" cap="none" dirty="0"/>
              <a:t>Özellikle il ve ilçe düzeylerinde toplanan hıfzıssıhha kurulları bu bilginin yaygınlaştırılması için önemli bir fırsattır. </a:t>
            </a:r>
            <a:r>
              <a:rPr lang="tr-TR" sz="2400" cap="none" dirty="0" err="1"/>
              <a:t>Sürveyans</a:t>
            </a:r>
            <a:r>
              <a:rPr lang="tr-TR" sz="2400" cap="none" dirty="0"/>
              <a:t> raporlarının ayrıca bir motivasyon faktörü olduğu </a:t>
            </a:r>
            <a:r>
              <a:rPr lang="tr-TR" sz="2400" cap="none" dirty="0" smtClean="0"/>
              <a:t>unutulmamalıdır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40</a:t>
            </a:fld>
            <a:endParaRPr lang="tr-TR"/>
          </a:p>
        </p:txBody>
      </p:sp>
    </p:spTree>
    <p:extLst>
      <p:ext uri="{BB962C8B-B14F-4D97-AF65-F5344CB8AC3E}">
        <p14:creationId xmlns:p14="http://schemas.microsoft.com/office/powerpoint/2010/main" xmlns="" val="581114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539AC52-33A7-4FA9-B85C-90104D4A1601}"/>
              </a:ext>
            </a:extLst>
          </p:cNvPr>
          <p:cNvSpPr>
            <a:spLocks noGrp="1"/>
          </p:cNvSpPr>
          <p:nvPr>
            <p:ph type="title"/>
          </p:nvPr>
        </p:nvSpPr>
        <p:spPr>
          <a:xfrm>
            <a:off x="913776" y="1"/>
            <a:ext cx="10364451" cy="1155032"/>
          </a:xfrm>
        </p:spPr>
        <p:txBody>
          <a:bodyPr>
            <a:normAutofit fontScale="90000"/>
          </a:bodyPr>
          <a:lstStyle/>
          <a:p>
            <a:r>
              <a:rPr lang="tr-TR" sz="4000" dirty="0"/>
              <a:t>Bildirimi Zorunlu Bulaşıcı Hastalıklar </a:t>
            </a:r>
            <a:br>
              <a:rPr lang="tr-TR" sz="4000" dirty="0"/>
            </a:br>
            <a:r>
              <a:rPr lang="tr-TR" sz="4000" dirty="0"/>
              <a:t>dört gruba ayrılmıştır</a:t>
            </a:r>
          </a:p>
        </p:txBody>
      </p:sp>
      <p:sp>
        <p:nvSpPr>
          <p:cNvPr id="3" name="İçerik Yer Tutucusu 2">
            <a:extLst>
              <a:ext uri="{FF2B5EF4-FFF2-40B4-BE49-F238E27FC236}">
                <a16:creationId xmlns:a16="http://schemas.microsoft.com/office/drawing/2014/main" xmlns="" id="{C8E7D4E2-1BF6-4A24-A4C4-920B64B9D4D6}"/>
              </a:ext>
            </a:extLst>
          </p:cNvPr>
          <p:cNvSpPr>
            <a:spLocks noGrp="1"/>
          </p:cNvSpPr>
          <p:nvPr>
            <p:ph sz="quarter" idx="1"/>
          </p:nvPr>
        </p:nvSpPr>
        <p:spPr>
          <a:xfrm>
            <a:off x="961900" y="1393050"/>
            <a:ext cx="10364452" cy="4981905"/>
          </a:xfrm>
        </p:spPr>
        <p:txBody>
          <a:bodyPr>
            <a:normAutofit fontScale="92500" lnSpcReduction="10000"/>
          </a:bodyPr>
          <a:lstStyle/>
          <a:p>
            <a:pPr algn="ctr"/>
            <a:r>
              <a:rPr lang="tr-TR" sz="2400" b="1" u="sng" dirty="0">
                <a:highlight>
                  <a:srgbClr val="C0C0C0"/>
                </a:highlight>
              </a:rPr>
              <a:t>A Grubu Hastalıkların bildirimi:</a:t>
            </a:r>
            <a:r>
              <a:rPr lang="tr-TR" sz="2400" b="1" dirty="0"/>
              <a:t> </a:t>
            </a:r>
            <a:r>
              <a:rPr lang="tr-TR" sz="2400" cap="none" dirty="0"/>
              <a:t>Ülke genelinde birinci basamaktan itibaren sağlık sisteminde yer alan </a:t>
            </a:r>
            <a:r>
              <a:rPr lang="tr-TR" sz="2400" b="1" i="1" cap="none" dirty="0"/>
              <a:t>bütün kamu ve özel </a:t>
            </a:r>
            <a:r>
              <a:rPr lang="tr-TR" sz="2400" b="1" i="1" cap="none" dirty="0" smtClean="0"/>
              <a:t>kuruluşlardan</a:t>
            </a:r>
            <a:endParaRPr lang="tr-TR" sz="2400" cap="none" dirty="0"/>
          </a:p>
          <a:p>
            <a:pPr algn="ctr"/>
            <a:endParaRPr lang="tr-TR" sz="2400" cap="none" dirty="0"/>
          </a:p>
          <a:p>
            <a:pPr algn="ctr"/>
            <a:r>
              <a:rPr lang="tr-TR" sz="2400" b="1" u="sng" dirty="0">
                <a:highlight>
                  <a:srgbClr val="C0C0C0"/>
                </a:highlight>
              </a:rPr>
              <a:t>B Grubu Hastalıkların bildirimi:</a:t>
            </a:r>
            <a:r>
              <a:rPr lang="tr-TR" sz="2400" dirty="0"/>
              <a:t> </a:t>
            </a:r>
            <a:r>
              <a:rPr lang="tr-TR" sz="2400" b="1" i="1" cap="none" dirty="0"/>
              <a:t>Olası bir vaka ile karşılaşan her sağlık kurumu </a:t>
            </a:r>
            <a:r>
              <a:rPr lang="tr-TR" sz="2400" cap="none" dirty="0"/>
              <a:t> doğrudan ve en hızlı şekilde İl Halk Sağlığı Müdürlüğü ve Türkiye Halk Sağlığı Kurumu Bulaşıcı Hastalıklar Daire Başkanlığı’na telefonla bildirilir. DSÖ’ye bildirim bakanlık tarafından </a:t>
            </a:r>
            <a:r>
              <a:rPr lang="tr-TR" sz="2400" cap="none" dirty="0" smtClean="0"/>
              <a:t>gerçekleştirilir</a:t>
            </a:r>
            <a:endParaRPr lang="tr-TR" sz="2400" cap="none" dirty="0"/>
          </a:p>
          <a:p>
            <a:pPr algn="ctr"/>
            <a:endParaRPr lang="tr-TR" sz="2400" cap="none" dirty="0"/>
          </a:p>
          <a:p>
            <a:pPr algn="ctr"/>
            <a:r>
              <a:rPr lang="tr-TR" sz="2400" b="1" u="sng" dirty="0">
                <a:highlight>
                  <a:srgbClr val="C0C0C0"/>
                </a:highlight>
              </a:rPr>
              <a:t>C Grubu Hastalıkların bildirimi:</a:t>
            </a:r>
            <a:r>
              <a:rPr lang="tr-TR" sz="2400" b="1" dirty="0"/>
              <a:t> </a:t>
            </a:r>
            <a:r>
              <a:rPr lang="tr-TR" sz="2400" b="1" i="1" cap="none" dirty="0"/>
              <a:t>Seçilmiş merkezlerden kurum tabanlı veya </a:t>
            </a:r>
            <a:r>
              <a:rPr lang="tr-TR" sz="2400" b="1" i="1" cap="none" dirty="0" err="1"/>
              <a:t>sentinel</a:t>
            </a:r>
            <a:r>
              <a:rPr lang="tr-TR" sz="2400" b="1" cap="none" dirty="0"/>
              <a:t> </a:t>
            </a:r>
            <a:r>
              <a:rPr lang="tr-TR" sz="2400" cap="none" dirty="0"/>
              <a:t>olarak yapılacaktır. (Trahom harici hastalıklarda birinci basamaktan bildirim yapılmaz)</a:t>
            </a:r>
          </a:p>
          <a:p>
            <a:pPr algn="ctr"/>
            <a:endParaRPr lang="tr-TR" sz="2400" dirty="0"/>
          </a:p>
          <a:p>
            <a:pPr algn="ctr"/>
            <a:r>
              <a:rPr lang="tr-TR" sz="2400" b="1" u="sng" dirty="0">
                <a:highlight>
                  <a:srgbClr val="C0C0C0"/>
                </a:highlight>
              </a:rPr>
              <a:t>D Grubu Hastalıkların (Enfeksiyon Etkenlerinin) bildirimi:</a:t>
            </a:r>
            <a:r>
              <a:rPr lang="tr-TR" sz="2400" b="1" dirty="0"/>
              <a:t> </a:t>
            </a:r>
            <a:r>
              <a:rPr lang="tr-TR" sz="2400" b="1" i="1" cap="none" dirty="0"/>
              <a:t>Laboratuarlardan ve </a:t>
            </a:r>
            <a:r>
              <a:rPr lang="tr-TR" sz="2400" b="1" i="1" cap="none" dirty="0" err="1"/>
              <a:t>sentinel</a:t>
            </a:r>
            <a:r>
              <a:rPr lang="tr-TR" sz="2400" b="1" i="1" cap="none" dirty="0"/>
              <a:t> </a:t>
            </a:r>
            <a:r>
              <a:rPr lang="tr-TR" sz="2400" cap="none" dirty="0"/>
              <a:t>olarak </a:t>
            </a:r>
            <a:r>
              <a:rPr lang="tr-TR" sz="2400" cap="none" dirty="0" smtClean="0"/>
              <a:t>yapılacaktır</a:t>
            </a:r>
            <a:endParaRPr lang="tr-TR" sz="2400"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41</a:t>
            </a:fld>
            <a:endParaRPr lang="tr-TR"/>
          </a:p>
        </p:txBody>
      </p:sp>
    </p:spTree>
    <p:extLst>
      <p:ext uri="{BB962C8B-B14F-4D97-AF65-F5344CB8AC3E}">
        <p14:creationId xmlns:p14="http://schemas.microsoft.com/office/powerpoint/2010/main" xmlns="" val="1628154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B77DBAD-E32C-42E9-80A8-80058652A506}"/>
              </a:ext>
            </a:extLst>
          </p:cNvPr>
          <p:cNvSpPr>
            <a:spLocks noGrp="1"/>
          </p:cNvSpPr>
          <p:nvPr>
            <p:ph sz="quarter" idx="1"/>
          </p:nvPr>
        </p:nvSpPr>
        <p:spPr>
          <a:xfrm>
            <a:off x="755780" y="1035699"/>
            <a:ext cx="10598020" cy="5141266"/>
          </a:xfrm>
        </p:spPr>
        <p:txBody>
          <a:bodyPr>
            <a:normAutofit/>
          </a:bodyPr>
          <a:lstStyle/>
          <a:p>
            <a:pPr algn="just"/>
            <a:endParaRPr lang="tr-TR" sz="2400" cap="none" dirty="0" smtClean="0"/>
          </a:p>
          <a:p>
            <a:pPr algn="just"/>
            <a:r>
              <a:rPr lang="tr-TR" sz="2400" cap="none" dirty="0" smtClean="0"/>
              <a:t>Vakalara </a:t>
            </a:r>
            <a:r>
              <a:rPr lang="tr-TR" sz="2400" cap="none" dirty="0"/>
              <a:t>ilişkin bildirimlerin gönderimi amacıyla tüm aile hekimliği bilgi sistemi (AHBS) ve hastane bilgi yönetim sistemlerinde (HBYS) bildirim ekranları oluşturulmuştur. </a:t>
            </a:r>
          </a:p>
          <a:p>
            <a:pPr algn="ctr"/>
            <a:r>
              <a:rPr lang="tr-TR" sz="2400" i="1" u="sng" cap="none" dirty="0"/>
              <a:t>AHBS, Saglik.net, TSİM, </a:t>
            </a:r>
            <a:r>
              <a:rPr lang="tr-TR" sz="2400" i="1" u="sng" cap="none" dirty="0" smtClean="0"/>
              <a:t>HS Başkanlığı </a:t>
            </a:r>
            <a:endParaRPr lang="tr-TR" sz="2400" i="1" u="sng" cap="none" dirty="0"/>
          </a:p>
          <a:p>
            <a:pPr algn="ctr"/>
            <a:r>
              <a:rPr lang="tr-TR" sz="2400" i="1" u="sng" cap="none" dirty="0"/>
              <a:t>Hastane yazılım programı  Hastane </a:t>
            </a:r>
            <a:r>
              <a:rPr lang="tr-TR" sz="2400" i="1" u="sng" cap="none" dirty="0" err="1"/>
              <a:t>sürveyans</a:t>
            </a:r>
            <a:r>
              <a:rPr lang="tr-TR" sz="2400" i="1" u="sng" cap="none" dirty="0"/>
              <a:t> sorumlusu, HBYS, TSM, HSM</a:t>
            </a:r>
          </a:p>
          <a:p>
            <a:pPr algn="just"/>
            <a:endParaRPr lang="tr-TR" sz="2400" cap="none" dirty="0"/>
          </a:p>
          <a:p>
            <a:pPr algn="just"/>
            <a:r>
              <a:rPr lang="tr-TR" sz="2400" cap="none" dirty="0"/>
              <a:t>UHK 282. Maddesine göre </a:t>
            </a:r>
            <a:r>
              <a:rPr lang="tr-TR" sz="2400" b="1" i="1" cap="none" dirty="0"/>
              <a:t>zamanında ve tam olarak bildirmeyen kişi ve kurum sorumluları hakkında idari para cezası </a:t>
            </a:r>
            <a:r>
              <a:rPr lang="tr-TR" sz="2400" cap="none" dirty="0"/>
              <a:t>uygulanmaktadır. BZBH bildirimi sonrasında yapılacak koruyucu ve önleyici çalışmalar, asıl olarak bölge tabanlı hizmet veren ilçe sağlık müdürlükleri/toplum sağlığı merkezi , gerekli durumlarda ise sağlık müdürlüğü ve aile hekimleri tarafından yürütülmektedir.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42</a:t>
            </a:fld>
            <a:endParaRPr lang="tr-TR"/>
          </a:p>
        </p:txBody>
      </p:sp>
    </p:spTree>
    <p:extLst>
      <p:ext uri="{BB962C8B-B14F-4D97-AF65-F5344CB8AC3E}">
        <p14:creationId xmlns:p14="http://schemas.microsoft.com/office/powerpoint/2010/main" xmlns="" val="4008179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xmlns="" id="{E2EC5C8D-15CF-4498-935E-15011ADA6EE2}"/>
              </a:ext>
            </a:extLst>
          </p:cNvPr>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172592" y="0"/>
            <a:ext cx="5450270" cy="6827183"/>
          </a:xfrm>
        </p:spPr>
      </p:pic>
      <p:sp>
        <p:nvSpPr>
          <p:cNvPr id="4" name="İçerik Yer Tutucusu 3">
            <a:extLst>
              <a:ext uri="{FF2B5EF4-FFF2-40B4-BE49-F238E27FC236}">
                <a16:creationId xmlns:a16="http://schemas.microsoft.com/office/drawing/2014/main" xmlns="" id="{D464D06B-B8FD-4B7D-8C00-735F5C89CAED}"/>
              </a:ext>
            </a:extLst>
          </p:cNvPr>
          <p:cNvSpPr>
            <a:spLocks noGrp="1"/>
          </p:cNvSpPr>
          <p:nvPr>
            <p:ph sz="quarter" idx="2"/>
          </p:nvPr>
        </p:nvSpPr>
        <p:spPr>
          <a:xfrm>
            <a:off x="5566610" y="1"/>
            <a:ext cx="6320589" cy="4844716"/>
          </a:xfrm>
        </p:spPr>
        <p:txBody>
          <a:bodyPr>
            <a:noAutofit/>
          </a:bodyPr>
          <a:lstStyle/>
          <a:p>
            <a:pPr algn="just"/>
            <a:endParaRPr lang="tr-TR" i="1" cap="none" dirty="0" smtClean="0"/>
          </a:p>
          <a:p>
            <a:pPr algn="just">
              <a:buNone/>
            </a:pPr>
            <a:endParaRPr lang="tr-TR" i="1" cap="none" dirty="0" smtClean="0"/>
          </a:p>
          <a:p>
            <a:pPr algn="just">
              <a:buNone/>
            </a:pPr>
            <a:endParaRPr lang="tr-TR" i="1" cap="none" dirty="0" smtClean="0"/>
          </a:p>
          <a:p>
            <a:pPr algn="just">
              <a:buNone/>
            </a:pPr>
            <a:r>
              <a:rPr lang="tr-TR" i="1" cap="none" dirty="0" smtClean="0"/>
              <a:t>Bildirimi </a:t>
            </a:r>
            <a:r>
              <a:rPr lang="tr-TR" i="1" cap="none" dirty="0"/>
              <a:t>zorunlu bulaşıcı hastalık tanısı konulması halinde elektronik ortamda da bulunan bildirim formu </a:t>
            </a:r>
            <a:r>
              <a:rPr lang="tr-TR" b="1" i="1" cap="none" dirty="0"/>
              <a:t>(form-014) </a:t>
            </a:r>
            <a:r>
              <a:rPr lang="tr-TR" i="1" cap="none" dirty="0"/>
              <a:t>kullanılarak bildirim yapılmaktadır</a:t>
            </a:r>
            <a:r>
              <a:rPr lang="tr-TR" i="1" cap="none" dirty="0" smtClean="0"/>
              <a:t>.</a:t>
            </a:r>
            <a:endParaRPr lang="tr-TR" i="1" cap="none" dirty="0"/>
          </a:p>
          <a:p>
            <a:pPr algn="just">
              <a:buNone/>
            </a:pPr>
            <a:endParaRPr lang="tr-TR" dirty="0" smtClean="0">
              <a:solidFill>
                <a:srgbClr val="1D2129"/>
              </a:solidFill>
            </a:endParaRPr>
          </a:p>
          <a:p>
            <a:pPr algn="just"/>
            <a:r>
              <a:rPr lang="tr-TR" b="0" i="0" cap="none" dirty="0" smtClean="0">
                <a:solidFill>
                  <a:srgbClr val="1D2129"/>
                </a:solidFill>
                <a:effectLst/>
              </a:rPr>
              <a:t>Bu </a:t>
            </a:r>
            <a:r>
              <a:rPr lang="tr-TR" b="0" i="0" cap="none" dirty="0">
                <a:solidFill>
                  <a:srgbClr val="1D2129"/>
                </a:solidFill>
                <a:effectLst/>
              </a:rPr>
              <a:t>faaliyetlere yönelik raporlamalar ile sağlık tehditlerinin erken tespitine yönelik sinyal ve analiz sonuçlarının elektronik ortamda izlenebilmesi amacıyla, bulaşıcı hastalık </a:t>
            </a:r>
            <a:r>
              <a:rPr lang="tr-TR" b="0" i="0" cap="none" dirty="0" err="1">
                <a:solidFill>
                  <a:srgbClr val="1D2129"/>
                </a:solidFill>
                <a:effectLst/>
              </a:rPr>
              <a:t>sürveyans</a:t>
            </a:r>
            <a:r>
              <a:rPr lang="tr-TR" b="0" i="0" cap="none" dirty="0">
                <a:solidFill>
                  <a:srgbClr val="1D2129"/>
                </a:solidFill>
                <a:effectLst/>
              </a:rPr>
              <a:t> ve erken uya</a:t>
            </a:r>
            <a:r>
              <a:rPr lang="tr-TR" b="0" i="0" u="none" strike="noStrike" cap="none" dirty="0">
                <a:solidFill>
                  <a:srgbClr val="1D2129"/>
                </a:solidFill>
                <a:effectLst/>
              </a:rPr>
              <a:t>rı sistemi (İZCİ) </a:t>
            </a:r>
            <a:r>
              <a:rPr lang="tr-TR" b="0" i="0" u="none" strike="noStrike" cap="none" dirty="0" smtClean="0">
                <a:solidFill>
                  <a:srgbClr val="1D2129"/>
                </a:solidFill>
                <a:effectLst/>
              </a:rPr>
              <a:t>oluşturulmuştur</a:t>
            </a:r>
            <a:endParaRPr lang="tr-TR" i="1"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43</a:t>
            </a:fld>
            <a:endParaRPr lang="tr-TR"/>
          </a:p>
        </p:txBody>
      </p:sp>
    </p:spTree>
    <p:extLst>
      <p:ext uri="{BB962C8B-B14F-4D97-AF65-F5344CB8AC3E}">
        <p14:creationId xmlns:p14="http://schemas.microsoft.com/office/powerpoint/2010/main" xmlns="" val="557628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7C051C74-67F0-4690-9BFE-6EFD20B382AC}"/>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499087" y="215623"/>
            <a:ext cx="9193826" cy="6426753"/>
          </a:xfrm>
        </p:spPr>
      </p:pic>
      <p:sp>
        <p:nvSpPr>
          <p:cNvPr id="4" name="3 Slayt Numarası Yer Tutucusu"/>
          <p:cNvSpPr>
            <a:spLocks noGrp="1"/>
          </p:cNvSpPr>
          <p:nvPr>
            <p:ph type="sldNum" sz="quarter" idx="12"/>
          </p:nvPr>
        </p:nvSpPr>
        <p:spPr/>
        <p:txBody>
          <a:bodyPr/>
          <a:lstStyle/>
          <a:p>
            <a:fld id="{53C56F6E-0227-4A18-A49D-56CCC0CCB7A6}" type="slidenum">
              <a:rPr lang="tr-TR" smtClean="0"/>
              <a:pPr/>
              <a:t>44</a:t>
            </a:fld>
            <a:endParaRPr lang="tr-TR"/>
          </a:p>
        </p:txBody>
      </p:sp>
    </p:spTree>
    <p:extLst>
      <p:ext uri="{BB962C8B-B14F-4D97-AF65-F5344CB8AC3E}">
        <p14:creationId xmlns:p14="http://schemas.microsoft.com/office/powerpoint/2010/main" xmlns="" val="1613665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5AE40C8-BDC5-4FA1-A9A1-60E469405728}"/>
              </a:ext>
            </a:extLst>
          </p:cNvPr>
          <p:cNvSpPr>
            <a:spLocks noGrp="1"/>
          </p:cNvSpPr>
          <p:nvPr>
            <p:ph type="title"/>
          </p:nvPr>
        </p:nvSpPr>
        <p:spPr>
          <a:xfrm>
            <a:off x="838200" y="365125"/>
            <a:ext cx="10515600" cy="914401"/>
          </a:xfrm>
        </p:spPr>
        <p:txBody>
          <a:bodyPr>
            <a:normAutofit fontScale="90000"/>
          </a:bodyPr>
          <a:lstStyle/>
          <a:p>
            <a:r>
              <a:rPr lang="tr-TR" sz="4000" dirty="0" smtClean="0"/>
              <a:t>Yeni </a:t>
            </a:r>
            <a:r>
              <a:rPr lang="tr-TR" sz="4000" dirty="0"/>
              <a:t>BİLDİRİMİ ZORUNLU BULAŞICI </a:t>
            </a:r>
            <a:r>
              <a:rPr lang="tr-TR" sz="4000" dirty="0" smtClean="0"/>
              <a:t>HASTALIK:</a:t>
            </a:r>
            <a:r>
              <a:rPr lang="tr-TR" sz="4000" dirty="0" err="1" smtClean="0"/>
              <a:t>covid</a:t>
            </a:r>
            <a:r>
              <a:rPr lang="tr-TR" sz="4000" dirty="0" smtClean="0"/>
              <a:t>-19</a:t>
            </a:r>
            <a:endParaRPr lang="tr-TR" sz="4000" dirty="0"/>
          </a:p>
        </p:txBody>
      </p:sp>
      <p:pic>
        <p:nvPicPr>
          <p:cNvPr id="8" name="İçerik Yer Tutucusu 7">
            <a:extLst>
              <a:ext uri="{FF2B5EF4-FFF2-40B4-BE49-F238E27FC236}">
                <a16:creationId xmlns:a16="http://schemas.microsoft.com/office/drawing/2014/main" xmlns="" id="{D50A0993-CD8B-47F3-B26C-7039B58A3835}"/>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2326104" y="1491261"/>
            <a:ext cx="7582355" cy="4780181"/>
          </a:xfrm>
        </p:spPr>
      </p:pic>
      <p:sp>
        <p:nvSpPr>
          <p:cNvPr id="5" name="4 Slayt Numarası Yer Tutucusu"/>
          <p:cNvSpPr>
            <a:spLocks noGrp="1"/>
          </p:cNvSpPr>
          <p:nvPr>
            <p:ph type="sldNum" sz="quarter" idx="12"/>
          </p:nvPr>
        </p:nvSpPr>
        <p:spPr/>
        <p:txBody>
          <a:bodyPr/>
          <a:lstStyle/>
          <a:p>
            <a:fld id="{53C56F6E-0227-4A18-A49D-56CCC0CCB7A6}" type="slidenum">
              <a:rPr lang="tr-TR" smtClean="0"/>
              <a:pPr/>
              <a:t>45</a:t>
            </a:fld>
            <a:endParaRPr lang="tr-TR"/>
          </a:p>
        </p:txBody>
      </p:sp>
    </p:spTree>
    <p:extLst>
      <p:ext uri="{BB962C8B-B14F-4D97-AF65-F5344CB8AC3E}">
        <p14:creationId xmlns:p14="http://schemas.microsoft.com/office/powerpoint/2010/main" xmlns="" val="2147099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ECAFDB4F-F4B2-482E-9662-27E0F70398A4}"/>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749489" y="152770"/>
            <a:ext cx="8693021" cy="6321151"/>
          </a:xfrm>
        </p:spPr>
      </p:pic>
      <p:sp>
        <p:nvSpPr>
          <p:cNvPr id="4" name="3 Slayt Numarası Yer Tutucusu"/>
          <p:cNvSpPr>
            <a:spLocks noGrp="1"/>
          </p:cNvSpPr>
          <p:nvPr>
            <p:ph type="sldNum" sz="quarter" idx="12"/>
          </p:nvPr>
        </p:nvSpPr>
        <p:spPr/>
        <p:txBody>
          <a:bodyPr/>
          <a:lstStyle/>
          <a:p>
            <a:fld id="{53C56F6E-0227-4A18-A49D-56CCC0CCB7A6}" type="slidenum">
              <a:rPr lang="tr-TR" smtClean="0"/>
              <a:pPr/>
              <a:t>46</a:t>
            </a:fld>
            <a:endParaRPr lang="tr-TR"/>
          </a:p>
        </p:txBody>
      </p:sp>
    </p:spTree>
    <p:extLst>
      <p:ext uri="{BB962C8B-B14F-4D97-AF65-F5344CB8AC3E}">
        <p14:creationId xmlns:p14="http://schemas.microsoft.com/office/powerpoint/2010/main" xmlns="" val="3747246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27386A-96AF-54B0-A903-CFA0F58DF9F5}"/>
              </a:ext>
            </a:extLst>
          </p:cNvPr>
          <p:cNvSpPr>
            <a:spLocks noGrp="1"/>
          </p:cNvSpPr>
          <p:nvPr>
            <p:ph sz="quarter" idx="1"/>
          </p:nvPr>
        </p:nvSpPr>
        <p:spPr>
          <a:xfrm>
            <a:off x="895114" y="676469"/>
            <a:ext cx="10721498" cy="5505061"/>
          </a:xfrm>
        </p:spPr>
        <p:txBody>
          <a:bodyPr>
            <a:normAutofit fontScale="47500" lnSpcReduction="20000"/>
          </a:bodyPr>
          <a:lstStyle/>
          <a:p>
            <a:pPr marL="0" indent="0" algn="ctr">
              <a:buNone/>
            </a:pPr>
            <a:endParaRPr lang="tr-TR" sz="7400" i="1" cap="none" dirty="0" smtClean="0"/>
          </a:p>
          <a:p>
            <a:pPr marL="0" indent="0" algn="ctr">
              <a:buNone/>
            </a:pPr>
            <a:r>
              <a:rPr lang="tr-TR" sz="7400" i="1" cap="none" dirty="0" smtClean="0"/>
              <a:t>Türkiye’de </a:t>
            </a:r>
            <a:r>
              <a:rPr lang="tr-TR" sz="7400" i="1" cap="none" dirty="0"/>
              <a:t>bildirim sistemi konusunda</a:t>
            </a:r>
          </a:p>
          <a:p>
            <a:pPr marL="0" indent="0" algn="ctr">
              <a:buNone/>
            </a:pPr>
            <a:r>
              <a:rPr lang="tr-TR" sz="7400" i="1" cap="none" dirty="0"/>
              <a:t> sağlık çalışanlarının bilgi eksiklikleri,</a:t>
            </a:r>
          </a:p>
          <a:p>
            <a:pPr marL="0" indent="0" algn="ctr">
              <a:buNone/>
            </a:pPr>
            <a:r>
              <a:rPr lang="tr-TR" sz="7400" i="1" cap="none" dirty="0"/>
              <a:t>konuyu yeterince önemsememeleri, </a:t>
            </a:r>
          </a:p>
          <a:p>
            <a:pPr marL="0" indent="0" algn="ctr">
              <a:buNone/>
            </a:pPr>
            <a:r>
              <a:rPr lang="tr-TR" sz="7400" i="1" cap="none" dirty="0"/>
              <a:t>sağlık kurum ve kuruluşlarındaki bildirim sistemi konusunda yanlış veya eksik işlemlerin yapılması,</a:t>
            </a:r>
          </a:p>
          <a:p>
            <a:pPr marL="0" indent="0" algn="ctr">
              <a:buNone/>
            </a:pPr>
            <a:r>
              <a:rPr lang="tr-TR" sz="7400" i="1" cap="none" dirty="0"/>
              <a:t> bildirim akışında meydana gelen hatalı uygulamalar gibi çeşitli sorunlar </a:t>
            </a:r>
            <a:r>
              <a:rPr lang="tr-TR" sz="7400" i="1" cap="none" dirty="0" smtClean="0"/>
              <a:t>bulunmaktadır</a:t>
            </a:r>
          </a:p>
          <a:p>
            <a:pPr marL="0" indent="0" algn="ctr">
              <a:buNone/>
            </a:pPr>
            <a:endParaRPr lang="tr-TR" sz="7400" i="1" cap="none" dirty="0"/>
          </a:p>
          <a:p>
            <a:pPr marL="0" indent="0" algn="ctr">
              <a:buNone/>
            </a:pPr>
            <a:r>
              <a:rPr lang="tr-TR" sz="7400" cap="none" dirty="0" err="1" smtClean="0"/>
              <a:t>BZBH</a:t>
            </a:r>
            <a:r>
              <a:rPr lang="tr-TR" sz="7400" i="1" cap="none" dirty="0" err="1" smtClean="0"/>
              <a:t>’lerin</a:t>
            </a:r>
            <a:r>
              <a:rPr lang="tr-TR" sz="7400" i="1" cap="none" dirty="0" smtClean="0"/>
              <a:t> </a:t>
            </a:r>
            <a:r>
              <a:rPr lang="tr-TR" sz="7400" i="1" cap="none" dirty="0"/>
              <a:t>bildiriminin ve bu hastalıklarla ilgili istatistiksel verilerin eksik olduğu </a:t>
            </a:r>
            <a:r>
              <a:rPr lang="tr-TR" sz="7400" i="1" cap="none" dirty="0" smtClean="0"/>
              <a:t>düşünülmektedir</a:t>
            </a:r>
            <a:endParaRPr lang="tr-TR" sz="7400" i="1" cap="none" dirty="0"/>
          </a:p>
          <a:p>
            <a:endParaRPr lang="tr-TR"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47</a:t>
            </a:fld>
            <a:endParaRPr lang="tr-TR"/>
          </a:p>
        </p:txBody>
      </p:sp>
    </p:spTree>
    <p:extLst>
      <p:ext uri="{BB962C8B-B14F-4D97-AF65-F5344CB8AC3E}">
        <p14:creationId xmlns:p14="http://schemas.microsoft.com/office/powerpoint/2010/main" xmlns="" val="3973365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0" y="1073020"/>
            <a:ext cx="2911151" cy="5010540"/>
          </a:xfrm>
        </p:spPr>
        <p:txBody>
          <a:bodyPr>
            <a:noAutofit/>
          </a:bodyPr>
          <a:lstStyle/>
          <a:p>
            <a:r>
              <a:rPr lang="tr-TR" sz="2800" dirty="0"/>
              <a:t>Bulaşıcı hastalıklardan korunma ve hastalıkların kontrolüne ait müdahaleler</a:t>
            </a:r>
          </a:p>
        </p:txBody>
      </p:sp>
      <p:pic>
        <p:nvPicPr>
          <p:cNvPr id="3" name="İçerik Yer Tutucusu 2">
            <a:extLst>
              <a:ext uri="{FF2B5EF4-FFF2-40B4-BE49-F238E27FC236}">
                <a16:creationId xmlns:a16="http://schemas.microsoft.com/office/drawing/2014/main" xmlns="" id="{7FC657BC-F010-4494-A04E-8DAC1A516C1C}"/>
              </a:ext>
            </a:extLst>
          </p:cNvPr>
          <p:cNvPicPr>
            <a:picLocks noGrp="1" noChangeAspect="1"/>
          </p:cNvPicPr>
          <p:nvPr>
            <p:ph sz="quarter" idx="1"/>
          </p:nvPr>
        </p:nvPicPr>
        <p:blipFill rotWithShape="1">
          <a:blip r:embed="rId2">
            <a:alphaModFix/>
            <a:grayscl/>
            <a:extLst>
              <a:ext uri="{BEBA8EAE-BF5A-486C-A8C5-ECC9F3942E4B}">
                <a14:imgProps xmlns:a14="http://schemas.microsoft.com/office/drawing/2010/main" xmlns="">
                  <a14:imgLayer r:embed="rId3">
                    <a14:imgEffect>
                      <a14:sharpenSoften amount="86000"/>
                    </a14:imgEffect>
                    <a14:imgEffect>
                      <a14:colorTemperature colorTemp="7366"/>
                    </a14:imgEffect>
                    <a14:imgEffect>
                      <a14:saturation sat="234000"/>
                    </a14:imgEffect>
                    <a14:imgEffect>
                      <a14:brightnessContrast bright="-25000" contrast="37000"/>
                    </a14:imgEffect>
                  </a14:imgLayer>
                </a14:imgProps>
              </a:ext>
              <a:ext uri="{28A0092B-C50C-407E-A947-70E740481C1C}">
                <a14:useLocalDpi xmlns:a14="http://schemas.microsoft.com/office/drawing/2010/main" xmlns="" val="0"/>
              </a:ext>
            </a:extLst>
          </a:blip>
          <a:srcRect t="4958" r="-51" b="10946"/>
          <a:stretch/>
        </p:blipFill>
        <p:spPr>
          <a:xfrm>
            <a:off x="3144416" y="158620"/>
            <a:ext cx="8763013" cy="6260841"/>
          </a:xfrm>
          <a:effectLst>
            <a:outerShdw blurRad="25400" dist="50800" dir="5400000" sx="93000" sy="93000" algn="ctr" rotWithShape="0">
              <a:srgbClr val="000000"/>
            </a:outerShdw>
            <a:reflection endPos="0" dist="50800" dir="5400000" sy="-100000" algn="bl" rotWithShape="0"/>
            <a:softEdge rad="12700"/>
          </a:effectLst>
        </p:spPr>
      </p:pic>
      <p:sp>
        <p:nvSpPr>
          <p:cNvPr id="5" name="4 Slayt Numarası Yer Tutucusu"/>
          <p:cNvSpPr>
            <a:spLocks noGrp="1"/>
          </p:cNvSpPr>
          <p:nvPr>
            <p:ph type="sldNum" sz="quarter" idx="12"/>
          </p:nvPr>
        </p:nvSpPr>
        <p:spPr/>
        <p:txBody>
          <a:bodyPr/>
          <a:lstStyle/>
          <a:p>
            <a:fld id="{53C56F6E-0227-4A18-A49D-56CCC0CCB7A6}" type="slidenum">
              <a:rPr lang="tr-TR" smtClean="0"/>
              <a:pPr/>
              <a:t>48</a:t>
            </a:fld>
            <a:endParaRPr lang="tr-TR"/>
          </a:p>
        </p:txBody>
      </p:sp>
    </p:spTree>
    <p:extLst>
      <p:ext uri="{BB962C8B-B14F-4D97-AF65-F5344CB8AC3E}">
        <p14:creationId xmlns:p14="http://schemas.microsoft.com/office/powerpoint/2010/main" xmlns="" val="2599320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838200" y="365124"/>
            <a:ext cx="10515600" cy="2987675"/>
          </a:xfrm>
        </p:spPr>
        <p:txBody>
          <a:bodyPr>
            <a:noAutofit/>
          </a:bodyPr>
          <a:lstStyle/>
          <a:p>
            <a:r>
              <a:rPr lang="tr-TR" sz="3600" dirty="0" smtClean="0"/>
              <a:t/>
            </a:r>
            <a:br>
              <a:rPr lang="tr-TR" sz="3600" dirty="0" smtClean="0"/>
            </a:br>
            <a:r>
              <a:rPr lang="tr-TR" sz="3600" dirty="0" smtClean="0"/>
              <a:t>BULAŞICI </a:t>
            </a:r>
            <a:r>
              <a:rPr lang="tr-TR" sz="3600" dirty="0"/>
              <a:t>HASTALIKLARLA MÜCADELE KAPSAMINDA İL</a:t>
            </a:r>
            <a:br>
              <a:rPr lang="tr-TR" sz="3600" dirty="0"/>
            </a:br>
            <a:r>
              <a:rPr lang="tr-TR" sz="3600" dirty="0"/>
              <a:t>SAĞLIK MÜDÜRLÜĞÜ TARAFINDAN YAPILMASI GEREKEN ÇALIŞMALAR</a:t>
            </a:r>
          </a:p>
        </p:txBody>
      </p:sp>
      <p:sp>
        <p:nvSpPr>
          <p:cNvPr id="4" name="İçerik Yer Tutucusu 3">
            <a:extLst>
              <a:ext uri="{FF2B5EF4-FFF2-40B4-BE49-F238E27FC236}">
                <a16:creationId xmlns:a16="http://schemas.microsoft.com/office/drawing/2014/main" xmlns="" id="{0A931FEF-7AFE-4977-8680-FAB526A2CF54}"/>
              </a:ext>
            </a:extLst>
          </p:cNvPr>
          <p:cNvSpPr>
            <a:spLocks noGrp="1"/>
          </p:cNvSpPr>
          <p:nvPr>
            <p:ph sz="quarter" idx="1"/>
          </p:nvPr>
        </p:nvSpPr>
        <p:spPr>
          <a:xfrm>
            <a:off x="429209" y="3429000"/>
            <a:ext cx="11014009" cy="2579208"/>
          </a:xfrm>
        </p:spPr>
        <p:txBody>
          <a:bodyPr>
            <a:normAutofit/>
          </a:bodyPr>
          <a:lstStyle/>
          <a:p>
            <a:pPr marL="457200" indent="-457200" algn="ctr">
              <a:buFont typeface="+mj-lt"/>
              <a:buAutoNum type="alphaUcPeriod"/>
            </a:pPr>
            <a:r>
              <a:rPr lang="tr-TR" sz="2400" b="1" dirty="0"/>
              <a:t>Bulaşıcı Hastalık Ortaya Çıkmadan </a:t>
            </a:r>
            <a:r>
              <a:rPr lang="tr-TR" sz="2800" b="1" u="sng" dirty="0">
                <a:highlight>
                  <a:srgbClr val="C0C0C0"/>
                </a:highlight>
              </a:rPr>
              <a:t>Önce</a:t>
            </a:r>
            <a:r>
              <a:rPr lang="tr-TR" sz="2400" b="1" dirty="0"/>
              <a:t> Yapılması Gereken Çalışmalar </a:t>
            </a:r>
          </a:p>
          <a:p>
            <a:pPr marL="457200" indent="-457200" algn="ctr">
              <a:buFont typeface="+mj-lt"/>
              <a:buAutoNum type="alphaUcPeriod"/>
            </a:pPr>
            <a:endParaRPr lang="tr-TR" sz="2400" dirty="0"/>
          </a:p>
          <a:p>
            <a:pPr marL="457200" indent="-457200" algn="ctr">
              <a:buFont typeface="+mj-lt"/>
              <a:buAutoNum type="alphaUcPeriod"/>
            </a:pPr>
            <a:r>
              <a:rPr lang="tr-TR" sz="2400" b="1" dirty="0"/>
              <a:t>Bulaşıcı Hastalık Ortaya Çıktıktan </a:t>
            </a:r>
            <a:r>
              <a:rPr lang="tr-TR" sz="2800" b="1" u="sng" dirty="0">
                <a:highlight>
                  <a:srgbClr val="C0C0C0"/>
                </a:highlight>
              </a:rPr>
              <a:t>Sonra</a:t>
            </a:r>
            <a:r>
              <a:rPr lang="tr-TR" sz="2800" b="1" dirty="0"/>
              <a:t> </a:t>
            </a:r>
            <a:r>
              <a:rPr lang="tr-TR" sz="2400" b="1" dirty="0"/>
              <a:t>Yapılması Gereken Çalışmalar </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49</a:t>
            </a:fld>
            <a:endParaRPr lang="tr-TR"/>
          </a:p>
        </p:txBody>
      </p:sp>
    </p:spTree>
    <p:extLst>
      <p:ext uri="{BB962C8B-B14F-4D97-AF65-F5344CB8AC3E}">
        <p14:creationId xmlns:p14="http://schemas.microsoft.com/office/powerpoint/2010/main" xmlns="" val="191950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E90C785-9623-448D-9655-1336C36E75A4}"/>
              </a:ext>
            </a:extLst>
          </p:cNvPr>
          <p:cNvSpPr>
            <a:spLocks noGrp="1"/>
          </p:cNvSpPr>
          <p:nvPr>
            <p:ph type="title"/>
          </p:nvPr>
        </p:nvSpPr>
        <p:spPr>
          <a:xfrm>
            <a:off x="0" y="452212"/>
            <a:ext cx="8749630" cy="1596177"/>
          </a:xfrm>
        </p:spPr>
        <p:txBody>
          <a:bodyPr>
            <a:normAutofit/>
          </a:bodyPr>
          <a:lstStyle/>
          <a:p>
            <a:r>
              <a:rPr lang="tr-TR" sz="4000" dirty="0" smtClean="0"/>
              <a:t>   Bulaşıcı </a:t>
            </a:r>
            <a:r>
              <a:rPr lang="tr-TR" sz="4000" dirty="0"/>
              <a:t>hastalıklarda mevzuat</a:t>
            </a:r>
          </a:p>
        </p:txBody>
      </p:sp>
      <p:sp>
        <p:nvSpPr>
          <p:cNvPr id="3" name="İçerik Yer Tutucusu 2">
            <a:extLst>
              <a:ext uri="{FF2B5EF4-FFF2-40B4-BE49-F238E27FC236}">
                <a16:creationId xmlns:a16="http://schemas.microsoft.com/office/drawing/2014/main" xmlns="" id="{8EBF83CF-DED5-4C2D-985E-C755E6731393}"/>
              </a:ext>
            </a:extLst>
          </p:cNvPr>
          <p:cNvSpPr>
            <a:spLocks noGrp="1"/>
          </p:cNvSpPr>
          <p:nvPr>
            <p:ph sz="quarter" idx="1"/>
          </p:nvPr>
        </p:nvSpPr>
        <p:spPr>
          <a:xfrm>
            <a:off x="913774" y="2500601"/>
            <a:ext cx="10702837" cy="4152126"/>
          </a:xfrm>
        </p:spPr>
        <p:txBody>
          <a:bodyPr>
            <a:normAutofit/>
          </a:bodyPr>
          <a:lstStyle/>
          <a:p>
            <a:pPr algn="ctr"/>
            <a:endParaRPr lang="tr-TR" sz="2400" u="sng" cap="none" dirty="0" smtClean="0"/>
          </a:p>
          <a:p>
            <a:pPr algn="ctr"/>
            <a:r>
              <a:rPr lang="tr-TR" sz="2400" u="sng" cap="none" dirty="0" smtClean="0"/>
              <a:t>Önlemlerden </a:t>
            </a:r>
            <a:r>
              <a:rPr lang="tr-TR" sz="2400" u="sng" cap="none" dirty="0"/>
              <a:t>esas sorumlu:</a:t>
            </a:r>
            <a:r>
              <a:rPr lang="tr-TR" sz="2400" cap="none" dirty="0"/>
              <a:t> Sağlık Bakanlığı-Halk Sağlığı Genel Müdürlüğü Bulaşıcı Hastalıklar ve Erken Uyarı Dairesi Başkanlığı</a:t>
            </a:r>
          </a:p>
          <a:p>
            <a:pPr algn="ctr">
              <a:buNone/>
            </a:pPr>
            <a:endParaRPr lang="tr-TR" sz="2400" cap="none" dirty="0"/>
          </a:p>
          <a:p>
            <a:pPr algn="ctr"/>
            <a:r>
              <a:rPr lang="tr-TR" sz="2400" u="sng" cap="none" dirty="0"/>
              <a:t>Temel kanun: </a:t>
            </a:r>
            <a:r>
              <a:rPr lang="tr-TR" sz="2400" dirty="0"/>
              <a:t>1593 sayılı Umumi </a:t>
            </a:r>
            <a:r>
              <a:rPr lang="tr-TR" sz="2400" dirty="0" err="1"/>
              <a:t>Hıfsızsıhha</a:t>
            </a:r>
            <a:r>
              <a:rPr lang="tr-TR" sz="2400" dirty="0"/>
              <a:t> Kanunu (</a:t>
            </a:r>
            <a:r>
              <a:rPr lang="tr-TR" sz="2400" dirty="0" err="1"/>
              <a:t>uhk</a:t>
            </a:r>
            <a:r>
              <a:rPr lang="tr-TR" sz="2400" dirty="0"/>
              <a:t>) (1930)</a:t>
            </a:r>
          </a:p>
        </p:txBody>
      </p:sp>
      <p:sp>
        <p:nvSpPr>
          <p:cNvPr id="7" name="Metin kutusu 6">
            <a:extLst>
              <a:ext uri="{FF2B5EF4-FFF2-40B4-BE49-F238E27FC236}">
                <a16:creationId xmlns:a16="http://schemas.microsoft.com/office/drawing/2014/main" xmlns="" id="{6218AFAE-2310-F659-32DA-7B8415BA4A59}"/>
              </a:ext>
            </a:extLst>
          </p:cNvPr>
          <p:cNvSpPr txBox="1"/>
          <p:nvPr/>
        </p:nvSpPr>
        <p:spPr>
          <a:xfrm>
            <a:off x="3505978" y="6468061"/>
            <a:ext cx="6097554" cy="307777"/>
          </a:xfrm>
          <a:prstGeom prst="rect">
            <a:avLst/>
          </a:prstGeom>
          <a:noFill/>
        </p:spPr>
        <p:txBody>
          <a:bodyPr wrap="square">
            <a:spAutoFit/>
          </a:bodyPr>
          <a:lstStyle/>
          <a:p>
            <a:r>
              <a:rPr lang="tr-TR" sz="1400" dirty="0"/>
              <a:t>https://www.mevzuat.gov.tr/mevzuatmetin/1.3.1593.pdf</a:t>
            </a:r>
          </a:p>
        </p:txBody>
      </p:sp>
      <p:pic>
        <p:nvPicPr>
          <p:cNvPr id="8" name="Google Shape;1453;p146">
            <a:extLst>
              <a:ext uri="{FF2B5EF4-FFF2-40B4-BE49-F238E27FC236}">
                <a16:creationId xmlns:a16="http://schemas.microsoft.com/office/drawing/2014/main" xmlns="" id="{E7A405BB-0D83-E40B-3368-B030AE199DB3}"/>
              </a:ext>
            </a:extLst>
          </p:cNvPr>
          <p:cNvPicPr preferRelativeResize="0">
            <a:picLocks/>
          </p:cNvPicPr>
          <p:nvPr/>
        </p:nvPicPr>
        <p:blipFill rotWithShape="1">
          <a:blip r:embed="rId3">
            <a:alphaModFix/>
          </a:blip>
          <a:srcRect l="34479" t="21029" r="13707" b="5609"/>
          <a:stretch/>
        </p:blipFill>
        <p:spPr>
          <a:xfrm>
            <a:off x="8749630" y="0"/>
            <a:ext cx="3442370" cy="2500601"/>
          </a:xfrm>
          <a:prstGeom prst="rect">
            <a:avLst/>
          </a:prstGeom>
          <a:noFill/>
          <a:ln>
            <a:noFill/>
          </a:ln>
        </p:spPr>
      </p:pic>
      <p:sp>
        <p:nvSpPr>
          <p:cNvPr id="9" name="8 Slayt Numarası Yer Tutucusu"/>
          <p:cNvSpPr>
            <a:spLocks noGrp="1"/>
          </p:cNvSpPr>
          <p:nvPr>
            <p:ph type="sldNum" sz="quarter" idx="12"/>
          </p:nvPr>
        </p:nvSpPr>
        <p:spPr/>
        <p:txBody>
          <a:bodyPr/>
          <a:lstStyle/>
          <a:p>
            <a:fld id="{53C56F6E-0227-4A18-A49D-56CCC0CCB7A6}" type="slidenum">
              <a:rPr lang="tr-TR" smtClean="0"/>
              <a:pPr/>
              <a:t>5</a:t>
            </a:fld>
            <a:endParaRPr lang="tr-TR"/>
          </a:p>
        </p:txBody>
      </p:sp>
    </p:spTree>
    <p:extLst>
      <p:ext uri="{BB962C8B-B14F-4D97-AF65-F5344CB8AC3E}">
        <p14:creationId xmlns:p14="http://schemas.microsoft.com/office/powerpoint/2010/main" xmlns="" val="1070160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dirty="0"/>
              <a:t>A. Bulaşıcı Hastalık Ortaya Çıkmadan Önce </a:t>
            </a:r>
            <a:br>
              <a:rPr lang="tr-TR" sz="3600" dirty="0"/>
            </a:br>
            <a:r>
              <a:rPr lang="tr-TR" sz="3600" dirty="0"/>
              <a:t>Yapılması Gereken Çalışmalar</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marL="514350" indent="-514350" algn="just">
              <a:buFont typeface="+mj-lt"/>
              <a:buAutoNum type="arabicPeriod"/>
            </a:pPr>
            <a:endParaRPr lang="tr-TR" sz="2400" i="1" dirty="0" smtClean="0"/>
          </a:p>
          <a:p>
            <a:pPr marL="514350" indent="-514350" algn="just">
              <a:buFont typeface="+mj-lt"/>
              <a:buAutoNum type="arabicPeriod"/>
            </a:pPr>
            <a:r>
              <a:rPr lang="tr-TR" sz="2400" i="1" dirty="0" smtClean="0"/>
              <a:t>Bulaşıcı </a:t>
            </a:r>
            <a:r>
              <a:rPr lang="tr-TR" sz="2400" i="1" dirty="0"/>
              <a:t>hastalıklar ve salgınlarla ilgili olarak “İl Bulaşıcı Hastalık Danışma Komisyonu”nun oluşturulması</a:t>
            </a:r>
          </a:p>
          <a:p>
            <a:pPr marL="514350" indent="-514350" algn="just">
              <a:buFont typeface="+mj-lt"/>
              <a:buAutoNum type="arabicPeriod"/>
            </a:pPr>
            <a:r>
              <a:rPr lang="tr-TR" sz="2400" i="1" dirty="0"/>
              <a:t>Bulaşıcı hastalıklar ve salgınlarla ilgili mevcut durumun değerlendirilmesi</a:t>
            </a:r>
          </a:p>
          <a:p>
            <a:pPr marL="514350" indent="-514350" algn="just">
              <a:buFont typeface="+mj-lt"/>
              <a:buAutoNum type="arabicPeriod"/>
            </a:pPr>
            <a:r>
              <a:rPr lang="tr-TR" sz="2400" i="1" dirty="0"/>
              <a:t>Personelin nitelik olarak yeterli hale getirilmesi</a:t>
            </a:r>
          </a:p>
          <a:p>
            <a:pPr marL="514350" indent="-514350" algn="just">
              <a:buFont typeface="+mj-lt"/>
              <a:buAutoNum type="arabicPeriod"/>
            </a:pPr>
            <a:r>
              <a:rPr lang="tr-TR" sz="2400" i="1" dirty="0"/>
              <a:t>Malzeme ve araç desteği</a:t>
            </a:r>
          </a:p>
          <a:p>
            <a:pPr marL="514350" indent="-514350" algn="just">
              <a:buFont typeface="+mj-lt"/>
              <a:buAutoNum type="arabicPeriod"/>
            </a:pPr>
            <a:r>
              <a:rPr lang="tr-TR" sz="2400" i="1" dirty="0"/>
              <a:t>Bölgeye özel risklerin belirlenmesi</a:t>
            </a:r>
          </a:p>
          <a:p>
            <a:pPr marL="514350" indent="-514350" algn="just">
              <a:buFont typeface="+mj-lt"/>
              <a:buAutoNum type="arabicPeriod"/>
            </a:pPr>
            <a:r>
              <a:rPr lang="tr-TR" sz="2400" i="1" dirty="0"/>
              <a:t>Halk sağlığı eğitimi çalışmaları</a:t>
            </a:r>
          </a:p>
          <a:p>
            <a:pPr marL="514350" indent="-514350" algn="just">
              <a:buFont typeface="+mj-lt"/>
              <a:buAutoNum type="arabicPeriod"/>
            </a:pPr>
            <a:r>
              <a:rPr lang="tr-TR" sz="2400" i="1" dirty="0"/>
              <a:t>Sektörler arası işbirliği</a:t>
            </a:r>
          </a:p>
          <a:p>
            <a:pPr marL="514350" indent="-514350" algn="just">
              <a:buFont typeface="+mj-lt"/>
              <a:buAutoNum type="arabicPeriod"/>
            </a:pPr>
            <a:r>
              <a:rPr lang="tr-TR" sz="2400" i="1" dirty="0"/>
              <a:t>İlde bulaşıcı hastalık ya da salgınlara yol açabilecek olası kaynakların envanterinin oluşturulması</a:t>
            </a:r>
          </a:p>
        </p:txBody>
      </p:sp>
      <p:sp>
        <p:nvSpPr>
          <p:cNvPr id="3" name="Metin kutusu 2">
            <a:extLst>
              <a:ext uri="{FF2B5EF4-FFF2-40B4-BE49-F238E27FC236}">
                <a16:creationId xmlns:a16="http://schemas.microsoft.com/office/drawing/2014/main" xmlns="" id="{BC15B471-7F97-5D27-4473-2EA6857A2362}"/>
              </a:ext>
            </a:extLst>
          </p:cNvPr>
          <p:cNvSpPr txBox="1"/>
          <p:nvPr/>
        </p:nvSpPr>
        <p:spPr>
          <a:xfrm>
            <a:off x="1707503" y="6550223"/>
            <a:ext cx="12409714" cy="307777"/>
          </a:xfrm>
          <a:prstGeom prst="rect">
            <a:avLst/>
          </a:prstGeom>
          <a:noFill/>
        </p:spPr>
        <p:txBody>
          <a:bodyPr wrap="square">
            <a:spAutoFit/>
          </a:bodyPr>
          <a:lstStyle/>
          <a:p>
            <a:r>
              <a:rPr lang="tr-TR" sz="1400" dirty="0">
                <a:highlight>
                  <a:srgbClr val="C0C0C0"/>
                </a:highlight>
              </a:rPr>
              <a:t>https://hsgm.saglik.gov.tr/dosya/mevzuat/genelge/Bulasici-Hastaliklar-ile-Mucadele-Rehberi-Genelgesi-2017-11.pdf</a:t>
            </a:r>
          </a:p>
        </p:txBody>
      </p:sp>
      <p:sp>
        <p:nvSpPr>
          <p:cNvPr id="6" name="5 Slayt Numarası Yer Tutucusu"/>
          <p:cNvSpPr>
            <a:spLocks noGrp="1"/>
          </p:cNvSpPr>
          <p:nvPr>
            <p:ph type="sldNum" sz="quarter" idx="12"/>
          </p:nvPr>
        </p:nvSpPr>
        <p:spPr/>
        <p:txBody>
          <a:bodyPr/>
          <a:lstStyle/>
          <a:p>
            <a:fld id="{53C56F6E-0227-4A18-A49D-56CCC0CCB7A6}" type="slidenum">
              <a:rPr lang="tr-TR" smtClean="0"/>
              <a:pPr/>
              <a:t>50</a:t>
            </a:fld>
            <a:endParaRPr lang="tr-TR"/>
          </a:p>
        </p:txBody>
      </p:sp>
    </p:spTree>
    <p:extLst>
      <p:ext uri="{BB962C8B-B14F-4D97-AF65-F5344CB8AC3E}">
        <p14:creationId xmlns:p14="http://schemas.microsoft.com/office/powerpoint/2010/main" xmlns="" val="2258573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dirty="0"/>
              <a:t>B. Bulaşıcı Hastalık Ortaya Çıktıktan Sonra </a:t>
            </a:r>
            <a:br>
              <a:rPr lang="tr-TR" sz="3600" dirty="0"/>
            </a:br>
            <a:r>
              <a:rPr lang="tr-TR" sz="3600" dirty="0"/>
              <a:t>Yapılması Gereken Çalışmalar:</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marL="514350" indent="-514350" algn="just">
              <a:buAutoNum type="arabicPeriod"/>
            </a:pPr>
            <a:endParaRPr lang="tr-TR" sz="2400" dirty="0" smtClean="0"/>
          </a:p>
          <a:p>
            <a:pPr marL="514350" indent="-514350" algn="just">
              <a:buAutoNum type="arabicPeriod"/>
            </a:pPr>
            <a:r>
              <a:rPr lang="tr-TR" sz="2400" dirty="0" smtClean="0"/>
              <a:t>Vakaların </a:t>
            </a:r>
            <a:r>
              <a:rPr lang="tr-TR" sz="2400" dirty="0"/>
              <a:t>Bildirilmesi</a:t>
            </a:r>
          </a:p>
          <a:p>
            <a:pPr algn="just">
              <a:buFont typeface="Wingdings" panose="05000000000000000000" pitchFamily="2" charset="2"/>
              <a:buChar char="Ø"/>
            </a:pPr>
            <a:r>
              <a:rPr lang="tr-TR" sz="2400" dirty="0"/>
              <a:t> İhbar</a:t>
            </a:r>
          </a:p>
          <a:p>
            <a:pPr algn="just">
              <a:buFont typeface="Wingdings" panose="05000000000000000000" pitchFamily="2" charset="2"/>
              <a:buChar char="Ø"/>
            </a:pPr>
            <a:r>
              <a:rPr lang="tr-TR" sz="2400" dirty="0"/>
              <a:t> Bildirim</a:t>
            </a:r>
          </a:p>
          <a:p>
            <a:pPr marL="0" indent="0" algn="just">
              <a:buNone/>
            </a:pPr>
            <a:r>
              <a:rPr lang="tr-TR" sz="2400" dirty="0"/>
              <a:t>2. Vakaların Bildirilmesinden Sonra Yapılması Gereken Çalışmalar</a:t>
            </a:r>
          </a:p>
          <a:p>
            <a:pPr algn="just">
              <a:buFont typeface="Wingdings" panose="05000000000000000000" pitchFamily="2" charset="2"/>
              <a:buChar char="Ø"/>
            </a:pPr>
            <a:r>
              <a:rPr lang="tr-TR" sz="2400" dirty="0"/>
              <a:t> Saha İncelemesi/Filyasyon</a:t>
            </a:r>
          </a:p>
          <a:p>
            <a:pPr algn="just">
              <a:buFont typeface="Wingdings" panose="05000000000000000000" pitchFamily="2" charset="2"/>
              <a:buChar char="Ø"/>
            </a:pPr>
            <a:r>
              <a:rPr lang="tr-TR" sz="2400" dirty="0"/>
              <a:t> Vaka İncelemesi</a:t>
            </a:r>
          </a:p>
          <a:p>
            <a:pPr algn="just">
              <a:buFont typeface="Wingdings" panose="05000000000000000000" pitchFamily="2" charset="2"/>
              <a:buChar char="Ø"/>
            </a:pPr>
            <a:r>
              <a:rPr lang="tr-TR" sz="2400" dirty="0"/>
              <a:t> Salgın İncelemesi</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51</a:t>
            </a:fld>
            <a:endParaRPr lang="tr-TR"/>
          </a:p>
        </p:txBody>
      </p:sp>
    </p:spTree>
    <p:extLst>
      <p:ext uri="{BB962C8B-B14F-4D97-AF65-F5344CB8AC3E}">
        <p14:creationId xmlns:p14="http://schemas.microsoft.com/office/powerpoint/2010/main" xmlns="" val="1139251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C838DD1-552C-2DD3-6475-C97E0DB2696F}"/>
              </a:ext>
            </a:extLst>
          </p:cNvPr>
          <p:cNvSpPr>
            <a:spLocks noGrp="1"/>
          </p:cNvSpPr>
          <p:nvPr>
            <p:ph type="title"/>
          </p:nvPr>
        </p:nvSpPr>
        <p:spPr/>
        <p:txBody>
          <a:bodyPr/>
          <a:lstStyle/>
          <a:p>
            <a:r>
              <a:rPr lang="tr-TR" dirty="0" err="1"/>
              <a:t>Sürveyans</a:t>
            </a:r>
            <a:r>
              <a:rPr lang="tr-TR" dirty="0"/>
              <a:t> Kapsamında Yapılacak Çalışmalar</a:t>
            </a:r>
          </a:p>
        </p:txBody>
      </p:sp>
      <p:sp>
        <p:nvSpPr>
          <p:cNvPr id="3" name="İçerik Yer Tutucusu 2">
            <a:extLst>
              <a:ext uri="{FF2B5EF4-FFF2-40B4-BE49-F238E27FC236}">
                <a16:creationId xmlns:a16="http://schemas.microsoft.com/office/drawing/2014/main" xmlns="" id="{7A3E931D-4BE6-4E7C-B28A-0D76B5C4E7E6}"/>
              </a:ext>
            </a:extLst>
          </p:cNvPr>
          <p:cNvSpPr>
            <a:spLocks noGrp="1"/>
          </p:cNvSpPr>
          <p:nvPr>
            <p:ph sz="quarter" idx="1"/>
          </p:nvPr>
        </p:nvSpPr>
        <p:spPr>
          <a:xfrm>
            <a:off x="769396" y="1388524"/>
            <a:ext cx="10364452" cy="4707476"/>
          </a:xfrm>
        </p:spPr>
        <p:txBody>
          <a:bodyPr>
            <a:normAutofit fontScale="92500" lnSpcReduction="10000"/>
          </a:bodyPr>
          <a:lstStyle/>
          <a:p>
            <a:r>
              <a:rPr lang="tr-TR" dirty="0" smtClean="0"/>
              <a:t>İHBAR</a:t>
            </a:r>
            <a:r>
              <a:rPr lang="tr-TR" dirty="0"/>
              <a:t>: Ş</a:t>
            </a:r>
            <a:r>
              <a:rPr lang="tr-TR" cap="none" dirty="0"/>
              <a:t>üpheli, olası veya kesin tanı konulması durumunda normal bildirimi beklemeden vakaların sağlık birimlerine telefon ile bildirilmesi</a:t>
            </a:r>
          </a:p>
          <a:p>
            <a:r>
              <a:rPr lang="tr-TR" dirty="0"/>
              <a:t>BİLDİRİM: </a:t>
            </a:r>
            <a:r>
              <a:rPr lang="tr-TR" cap="none" dirty="0"/>
              <a:t>Belirlenen formlar veya sistemler yardımı ile vaka tanımlarına uyan şüpheli, olası veya kesin tanı konulan vakaların 24 saat içinde bildirilmesi işlemi</a:t>
            </a:r>
          </a:p>
          <a:p>
            <a:r>
              <a:rPr lang="tr-TR" dirty="0"/>
              <a:t>SAHA İNCELEMESİ/FİLYASYON: </a:t>
            </a:r>
            <a:r>
              <a:rPr lang="tr-TR" cap="none" dirty="0"/>
              <a:t>Vakanın bildirimi sonrasında kaynağın ve etkenin belirlenmesine yönelik çalışma yapılması ve temaslılar dahil koruma ve kontrol önlemlerinin alınması</a:t>
            </a:r>
          </a:p>
          <a:p>
            <a:r>
              <a:rPr lang="tr-TR" dirty="0"/>
              <a:t>VAKA İNCELEMESİ: </a:t>
            </a:r>
            <a:r>
              <a:rPr lang="tr-TR" cap="none" dirty="0"/>
              <a:t>Salgın özelliği göstermeyen durumlarda hastaya tanı konulduktan sonra hastalığa özgü vaka inceleme formunun doldurularak gönderilmesi ve tanının kesinleştirilmesine yönelik çalışmaların yapılması</a:t>
            </a:r>
          </a:p>
          <a:p>
            <a:r>
              <a:rPr lang="tr-TR" dirty="0"/>
              <a:t>SALGIN İNCELEMESİ: </a:t>
            </a:r>
            <a:r>
              <a:rPr lang="tr-TR" cap="none" dirty="0"/>
              <a:t>Kümelenme veya salgın durumunda hastalığın görüldüğü yerde salgının tanımlanmasına, kaynak ve etken tespitine ve temaslılara yönelik çalışmaların tümü</a:t>
            </a:r>
            <a:endParaRPr lang="tr-TR"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52</a:t>
            </a:fld>
            <a:endParaRPr lang="tr-TR"/>
          </a:p>
        </p:txBody>
      </p:sp>
    </p:spTree>
    <p:extLst>
      <p:ext uri="{BB962C8B-B14F-4D97-AF65-F5344CB8AC3E}">
        <p14:creationId xmlns:p14="http://schemas.microsoft.com/office/powerpoint/2010/main" xmlns="" val="3669593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endParaRPr lang="tr-TR" sz="3600" dirty="0"/>
          </a:p>
        </p:txBody>
      </p:sp>
      <p:pic>
        <p:nvPicPr>
          <p:cNvPr id="3" name="İçerik Yer Tutucusu 2">
            <a:extLst>
              <a:ext uri="{FF2B5EF4-FFF2-40B4-BE49-F238E27FC236}">
                <a16:creationId xmlns:a16="http://schemas.microsoft.com/office/drawing/2014/main" xmlns="" id="{0BCFD6DF-1F17-4CA0-87A5-D834F275BD46}"/>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041892" y="0"/>
            <a:ext cx="10454350" cy="6681537"/>
          </a:xfrm>
        </p:spPr>
      </p:pic>
      <p:sp>
        <p:nvSpPr>
          <p:cNvPr id="5" name="4 Slayt Numarası Yer Tutucusu"/>
          <p:cNvSpPr>
            <a:spLocks noGrp="1"/>
          </p:cNvSpPr>
          <p:nvPr>
            <p:ph type="sldNum" sz="quarter" idx="12"/>
          </p:nvPr>
        </p:nvSpPr>
        <p:spPr/>
        <p:txBody>
          <a:bodyPr/>
          <a:lstStyle/>
          <a:p>
            <a:fld id="{53C56F6E-0227-4A18-A49D-56CCC0CCB7A6}" type="slidenum">
              <a:rPr lang="tr-TR" smtClean="0"/>
              <a:pPr/>
              <a:t>53</a:t>
            </a:fld>
            <a:endParaRPr lang="tr-TR"/>
          </a:p>
        </p:txBody>
      </p:sp>
    </p:spTree>
    <p:extLst>
      <p:ext uri="{BB962C8B-B14F-4D97-AF65-F5344CB8AC3E}">
        <p14:creationId xmlns:p14="http://schemas.microsoft.com/office/powerpoint/2010/main" xmlns="" val="2840654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endParaRPr lang="tr-TR" sz="3600" dirty="0"/>
          </a:p>
        </p:txBody>
      </p:sp>
      <p:pic>
        <p:nvPicPr>
          <p:cNvPr id="3" name="İçerik Yer Tutucusu 2">
            <a:extLst>
              <a:ext uri="{FF2B5EF4-FFF2-40B4-BE49-F238E27FC236}">
                <a16:creationId xmlns:a16="http://schemas.microsoft.com/office/drawing/2014/main" xmlns="" id="{D748458F-1EBE-42A0-B479-06645DB9EC9B}"/>
              </a:ext>
            </a:extLst>
          </p:cNvPr>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474237" y="300252"/>
            <a:ext cx="9390997" cy="5939231"/>
          </a:xfrm>
        </p:spPr>
      </p:pic>
      <p:sp>
        <p:nvSpPr>
          <p:cNvPr id="5" name="4 Slayt Numarası Yer Tutucusu"/>
          <p:cNvSpPr>
            <a:spLocks noGrp="1"/>
          </p:cNvSpPr>
          <p:nvPr>
            <p:ph type="sldNum" sz="quarter" idx="12"/>
          </p:nvPr>
        </p:nvSpPr>
        <p:spPr/>
        <p:txBody>
          <a:bodyPr/>
          <a:lstStyle/>
          <a:p>
            <a:fld id="{53C56F6E-0227-4A18-A49D-56CCC0CCB7A6}" type="slidenum">
              <a:rPr lang="tr-TR" smtClean="0"/>
              <a:pPr/>
              <a:t>54</a:t>
            </a:fld>
            <a:endParaRPr lang="tr-TR"/>
          </a:p>
        </p:txBody>
      </p:sp>
    </p:spTree>
    <p:extLst>
      <p:ext uri="{BB962C8B-B14F-4D97-AF65-F5344CB8AC3E}">
        <p14:creationId xmlns:p14="http://schemas.microsoft.com/office/powerpoint/2010/main" xmlns="" val="2846758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a:extLst>
              <a:ext uri="{FF2B5EF4-FFF2-40B4-BE49-F238E27FC236}">
                <a16:creationId xmlns:a16="http://schemas.microsoft.com/office/drawing/2014/main" xmlns="" id="{0E2DE7E3-0A5E-1566-C5E9-7464FEF94C68}"/>
              </a:ext>
            </a:extLst>
          </p:cNvPr>
          <p:cNvGraphicFramePr/>
          <p:nvPr>
            <p:extLst>
              <p:ext uri="{D42A27DB-BD31-4B8C-83A1-F6EECF244321}">
                <p14:modId xmlns:p14="http://schemas.microsoft.com/office/powerpoint/2010/main" xmlns="" val="2229597770"/>
              </p:ext>
            </p:extLst>
          </p:nvPr>
        </p:nvGraphicFramePr>
        <p:xfrm>
          <a:off x="727787" y="289249"/>
          <a:ext cx="10711543" cy="625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a:extLst>
              <a:ext uri="{FF2B5EF4-FFF2-40B4-BE49-F238E27FC236}">
                <a16:creationId xmlns:a16="http://schemas.microsoft.com/office/drawing/2014/main" xmlns="" id="{54FD4E0E-5CAC-EAF9-D860-02A4D1B4A48F}"/>
              </a:ext>
            </a:extLst>
          </p:cNvPr>
          <p:cNvSpPr txBox="1"/>
          <p:nvPr/>
        </p:nvSpPr>
        <p:spPr>
          <a:xfrm>
            <a:off x="5850294" y="4077478"/>
            <a:ext cx="184731" cy="369332"/>
          </a:xfrm>
          <a:prstGeom prst="rect">
            <a:avLst/>
          </a:prstGeom>
          <a:noFill/>
        </p:spPr>
        <p:txBody>
          <a:bodyPr wrap="none" rtlCol="0">
            <a:spAutoFit/>
          </a:bodyPr>
          <a:lstStyle/>
          <a:p>
            <a:endParaRPr lang="tr-TR"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55</a:t>
            </a:fld>
            <a:endParaRPr lang="tr-TR"/>
          </a:p>
        </p:txBody>
      </p:sp>
    </p:spTree>
    <p:extLst>
      <p:ext uri="{BB962C8B-B14F-4D97-AF65-F5344CB8AC3E}">
        <p14:creationId xmlns:p14="http://schemas.microsoft.com/office/powerpoint/2010/main" xmlns="" val="2621125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913775" y="259346"/>
            <a:ext cx="7630785" cy="1986549"/>
          </a:xfrm>
        </p:spPr>
        <p:txBody>
          <a:bodyPr>
            <a:noAutofit/>
          </a:bodyPr>
          <a:lstStyle/>
          <a:p>
            <a:r>
              <a:rPr lang="tr-TR" sz="3600" dirty="0"/>
              <a:t>Hava Yolu ile Bulaşan Hastalıkların Kontrolü</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669935" y="1962479"/>
            <a:ext cx="4531985" cy="4490907"/>
          </a:xfrm>
        </p:spPr>
        <p:txBody>
          <a:bodyPr>
            <a:noAutofit/>
          </a:bodyPr>
          <a:lstStyle/>
          <a:p>
            <a:pPr algn="just"/>
            <a:endParaRPr lang="tr-TR" sz="1800" b="0" i="0" u="none" strike="noStrike" cap="none" baseline="0" dirty="0" smtClean="0">
              <a:solidFill>
                <a:srgbClr val="000000"/>
              </a:solidFill>
            </a:endParaRPr>
          </a:p>
          <a:p>
            <a:pPr algn="just"/>
            <a:endParaRPr lang="tr-TR" sz="1800" b="0" i="0" u="none" strike="noStrike" cap="none" baseline="0" dirty="0" smtClean="0">
              <a:solidFill>
                <a:srgbClr val="000000"/>
              </a:solidFill>
            </a:endParaRPr>
          </a:p>
          <a:p>
            <a:pPr algn="just"/>
            <a:endParaRPr lang="tr-TR" sz="1800" dirty="0" smtClean="0">
              <a:solidFill>
                <a:srgbClr val="000000"/>
              </a:solidFill>
            </a:endParaRPr>
          </a:p>
          <a:p>
            <a:pPr algn="just"/>
            <a:endParaRPr lang="tr-TR" sz="1800" b="0" i="0" u="none" strike="noStrike" cap="none" baseline="0" dirty="0" smtClean="0">
              <a:solidFill>
                <a:srgbClr val="000000"/>
              </a:solidFill>
            </a:endParaRPr>
          </a:p>
          <a:p>
            <a:pPr algn="just">
              <a:buNone/>
            </a:pPr>
            <a:r>
              <a:rPr lang="tr-TR" sz="1800" b="0" i="0" u="none" strike="noStrike" cap="none" baseline="0" dirty="0" smtClean="0">
                <a:solidFill>
                  <a:srgbClr val="000000"/>
                </a:solidFill>
              </a:rPr>
              <a:t>Solunum </a:t>
            </a:r>
            <a:r>
              <a:rPr lang="tr-TR" sz="1800" b="0" i="0" u="none" strike="noStrike" cap="none" baseline="0" dirty="0">
                <a:solidFill>
                  <a:srgbClr val="000000"/>
                </a:solidFill>
              </a:rPr>
              <a:t>yolu (alt-üst) enfeksiyonları ve diğer hava yolu ile bulaşan hastalıklar toplumda en sık görülen </a:t>
            </a:r>
            <a:r>
              <a:rPr lang="tr-TR" sz="1800" b="0" i="0" u="none" strike="noStrike" cap="none" baseline="0" dirty="0" smtClean="0">
                <a:solidFill>
                  <a:srgbClr val="000000"/>
                </a:solidFill>
              </a:rPr>
              <a:t>hastalıklardır </a:t>
            </a:r>
            <a:endParaRPr lang="tr-TR" sz="1800" b="0" i="0" u="none" strike="noStrike" cap="none" baseline="0" dirty="0">
              <a:solidFill>
                <a:srgbClr val="000000"/>
              </a:solidFill>
            </a:endParaRPr>
          </a:p>
          <a:p>
            <a:pPr algn="just"/>
            <a:endParaRPr lang="tr-TR" sz="1800" b="0" i="0" u="none" strike="noStrike" cap="none" baseline="0" dirty="0" smtClean="0">
              <a:solidFill>
                <a:srgbClr val="000000"/>
              </a:solidFill>
            </a:endParaRPr>
          </a:p>
          <a:p>
            <a:pPr algn="just"/>
            <a:r>
              <a:rPr lang="tr-TR" sz="1800" b="0" i="0" u="none" strike="noStrike" cap="none" baseline="0" dirty="0" smtClean="0">
                <a:solidFill>
                  <a:srgbClr val="000000"/>
                </a:solidFill>
              </a:rPr>
              <a:t>Mevsimsel </a:t>
            </a:r>
            <a:r>
              <a:rPr lang="tr-TR" sz="1800" b="0" i="0" u="none" strike="noStrike" cap="none" baseline="0" dirty="0">
                <a:solidFill>
                  <a:srgbClr val="000000"/>
                </a:solidFill>
              </a:rPr>
              <a:t>özellik </a:t>
            </a:r>
            <a:r>
              <a:rPr lang="tr-TR" sz="1800" b="0" i="0" u="none" strike="noStrike" cap="none" baseline="0" dirty="0" smtClean="0">
                <a:solidFill>
                  <a:srgbClr val="000000"/>
                </a:solidFill>
              </a:rPr>
              <a:t>gösterirler</a:t>
            </a:r>
            <a:endParaRPr lang="tr-TR" sz="1800" b="0" i="0" u="none" strike="noStrike" cap="none" baseline="0" dirty="0">
              <a:solidFill>
                <a:srgbClr val="000000"/>
              </a:solidFill>
            </a:endParaRPr>
          </a:p>
          <a:p>
            <a:pPr algn="just"/>
            <a:endParaRPr lang="tr-TR" sz="1800" i="1" cap="none" dirty="0"/>
          </a:p>
          <a:p>
            <a:pPr algn="just"/>
            <a:endParaRPr lang="tr-TR" sz="1800" cap="none" dirty="0"/>
          </a:p>
        </p:txBody>
      </p:sp>
      <p:pic>
        <p:nvPicPr>
          <p:cNvPr id="3" name="Resim 2">
            <a:extLst>
              <a:ext uri="{FF2B5EF4-FFF2-40B4-BE49-F238E27FC236}">
                <a16:creationId xmlns:a16="http://schemas.microsoft.com/office/drawing/2014/main" xmlns="" id="{303A81B2-7A8D-4ABC-C489-E148EF26AFF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15827" y="259346"/>
            <a:ext cx="2862398" cy="2031548"/>
          </a:xfrm>
          <a:prstGeom prst="rect">
            <a:avLst/>
          </a:prstGeom>
        </p:spPr>
      </p:pic>
      <p:pic>
        <p:nvPicPr>
          <p:cNvPr id="5" name="Resim 4">
            <a:extLst>
              <a:ext uri="{FF2B5EF4-FFF2-40B4-BE49-F238E27FC236}">
                <a16:creationId xmlns:a16="http://schemas.microsoft.com/office/drawing/2014/main" xmlns="" id="{FB1F39CF-CBB5-93A3-4FC6-ED2CC1EC2A55}"/>
              </a:ext>
            </a:extLst>
          </p:cNvPr>
          <p:cNvPicPr>
            <a:picLocks noChangeAspect="1"/>
          </p:cNvPicPr>
          <p:nvPr/>
        </p:nvPicPr>
        <p:blipFill>
          <a:blip r:embed="rId4"/>
          <a:stretch>
            <a:fillRect/>
          </a:stretch>
        </p:blipFill>
        <p:spPr>
          <a:xfrm>
            <a:off x="5445760" y="2762785"/>
            <a:ext cx="6522812" cy="2890296"/>
          </a:xfrm>
          <a:prstGeom prst="rect">
            <a:avLst/>
          </a:prstGeom>
        </p:spPr>
      </p:pic>
      <p:sp>
        <p:nvSpPr>
          <p:cNvPr id="4" name="Metin kutusu 3">
            <a:extLst>
              <a:ext uri="{FF2B5EF4-FFF2-40B4-BE49-F238E27FC236}">
                <a16:creationId xmlns:a16="http://schemas.microsoft.com/office/drawing/2014/main" xmlns="" id="{9153AAEA-5041-ECD7-87DD-A6570418B02D}"/>
              </a:ext>
            </a:extLst>
          </p:cNvPr>
          <p:cNvSpPr txBox="1"/>
          <p:nvPr/>
        </p:nvSpPr>
        <p:spPr>
          <a:xfrm>
            <a:off x="1996126" y="6560342"/>
            <a:ext cx="10842796" cy="276999"/>
          </a:xfrm>
          <a:prstGeom prst="rect">
            <a:avLst/>
          </a:prstGeom>
          <a:noFill/>
        </p:spPr>
        <p:txBody>
          <a:bodyPr wrap="square">
            <a:spAutoFit/>
          </a:bodyPr>
          <a:lstStyle/>
          <a:p>
            <a:r>
              <a:rPr lang="tr-TR" sz="1200" dirty="0">
                <a:solidFill>
                  <a:schemeClr val="bg1">
                    <a:lumMod val="50000"/>
                  </a:schemeClr>
                </a:solidFill>
                <a:hlinkClick r:id="rId5">
                  <a:extLst>
                    <a:ext uri="{A12FA001-AC4F-418D-AE19-62706E023703}">
                      <ahyp:hlinkClr xmlns="" xmlns:ahyp="http://schemas.microsoft.com/office/drawing/2018/hyperlinkcolor" val="tx"/>
                    </a:ext>
                  </a:extLst>
                </a:hlinkClick>
              </a:rPr>
              <a:t>https://hsgm.saglik.gov.tr/dosya/mevzuat/genelge/Bulasici-Hastaliklar-ile-Mucadele-Rehberi-Genelgesi-2017-11.pdf</a:t>
            </a:r>
            <a:endParaRPr lang="tr-TR" sz="1200" dirty="0">
              <a:solidFill>
                <a:schemeClr val="bg1">
                  <a:lumMod val="50000"/>
                </a:schemeClr>
              </a:solidFill>
            </a:endParaRPr>
          </a:p>
        </p:txBody>
      </p:sp>
      <p:sp>
        <p:nvSpPr>
          <p:cNvPr id="10" name="9 Slayt Numarası Yer Tutucusu"/>
          <p:cNvSpPr>
            <a:spLocks noGrp="1"/>
          </p:cNvSpPr>
          <p:nvPr>
            <p:ph type="sldNum" sz="quarter" idx="12"/>
          </p:nvPr>
        </p:nvSpPr>
        <p:spPr/>
        <p:txBody>
          <a:bodyPr/>
          <a:lstStyle/>
          <a:p>
            <a:fld id="{53C56F6E-0227-4A18-A49D-56CCC0CCB7A6}" type="slidenum">
              <a:rPr lang="tr-TR" smtClean="0"/>
              <a:pPr/>
              <a:t>56</a:t>
            </a:fld>
            <a:endParaRPr lang="tr-TR"/>
          </a:p>
        </p:txBody>
      </p:sp>
    </p:spTree>
    <p:extLst>
      <p:ext uri="{BB962C8B-B14F-4D97-AF65-F5344CB8AC3E}">
        <p14:creationId xmlns:p14="http://schemas.microsoft.com/office/powerpoint/2010/main" xmlns="" val="828200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endParaRPr lang="tr-TR" sz="3600"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913775" y="2367093"/>
            <a:ext cx="10364452" cy="4114987"/>
          </a:xfrm>
        </p:spPr>
        <p:txBody>
          <a:bodyPr>
            <a:normAutofit/>
          </a:bodyPr>
          <a:lstStyle/>
          <a:p>
            <a:pPr algn="just"/>
            <a:r>
              <a:rPr lang="tr-TR" sz="2400" cap="none" dirty="0"/>
              <a:t>Hava yolu ile bulaşmada en önemli etmen, konuşurken, </a:t>
            </a:r>
            <a:r>
              <a:rPr lang="tr-TR" sz="2400" cap="none" dirty="0" smtClean="0"/>
              <a:t>aksırırken,öksürürken </a:t>
            </a:r>
            <a:r>
              <a:rPr lang="tr-TR" sz="2400" cap="none" dirty="0"/>
              <a:t>kişilerin ağzından çıkıp havaya yayılan </a:t>
            </a:r>
            <a:r>
              <a:rPr lang="tr-TR" sz="2400" cap="none" dirty="0" smtClean="0"/>
              <a:t>damlacıklardır </a:t>
            </a:r>
          </a:p>
          <a:p>
            <a:pPr algn="just"/>
            <a:endParaRPr lang="tr-TR" sz="2400" cap="none" dirty="0"/>
          </a:p>
          <a:p>
            <a:pPr algn="just"/>
            <a:r>
              <a:rPr lang="tr-TR" sz="2400" cap="none" dirty="0"/>
              <a:t>Küçük damlacıklar (aerosol) havada asılı kalarak daha uzun mesafelere ulaşabilirler. Bu damlacıklar hasta kişinin kullandığı havlu, mendil, çarşaf vb eşyaların sağlam kişilerce de kullanılması ile de </a:t>
            </a:r>
            <a:r>
              <a:rPr lang="tr-TR" sz="2400" cap="none" dirty="0" smtClean="0"/>
              <a:t>bulaşabilirler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57</a:t>
            </a:fld>
            <a:endParaRPr lang="tr-TR"/>
          </a:p>
        </p:txBody>
      </p:sp>
    </p:spTree>
    <p:extLst>
      <p:ext uri="{BB962C8B-B14F-4D97-AF65-F5344CB8AC3E}">
        <p14:creationId xmlns:p14="http://schemas.microsoft.com/office/powerpoint/2010/main" xmlns="" val="25892538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endParaRPr lang="tr-TR" sz="3200" dirty="0"/>
          </a:p>
        </p:txBody>
      </p:sp>
      <p:sp>
        <p:nvSpPr>
          <p:cNvPr id="2" name="Metin kutusu 1">
            <a:extLst>
              <a:ext uri="{FF2B5EF4-FFF2-40B4-BE49-F238E27FC236}">
                <a16:creationId xmlns:a16="http://schemas.microsoft.com/office/drawing/2014/main" xmlns="" id="{329FF1E9-069F-5C80-2CCA-94290E0D690B}"/>
              </a:ext>
            </a:extLst>
          </p:cNvPr>
          <p:cNvSpPr txBox="1"/>
          <p:nvPr/>
        </p:nvSpPr>
        <p:spPr>
          <a:xfrm>
            <a:off x="817520" y="1733431"/>
            <a:ext cx="10364450" cy="3970318"/>
          </a:xfrm>
          <a:prstGeom prst="rect">
            <a:avLst/>
          </a:prstGeom>
          <a:noFill/>
        </p:spPr>
        <p:txBody>
          <a:bodyPr wrap="square" rtlCol="0">
            <a:spAutoFit/>
          </a:bodyPr>
          <a:lstStyle/>
          <a:p>
            <a:pPr algn="ctr"/>
            <a:endParaRPr lang="tr-TR" sz="2800" cap="none" dirty="0" smtClean="0"/>
          </a:p>
          <a:p>
            <a:pPr algn="ctr"/>
            <a:r>
              <a:rPr lang="tr-TR" sz="2800" cap="none" dirty="0" smtClean="0"/>
              <a:t>Su </a:t>
            </a:r>
            <a:r>
              <a:rPr lang="tr-TR" sz="2800" cap="none" dirty="0"/>
              <a:t>ve gıdalarla bulaşan hastalıklarda görülen epidemilerde (su epidemisi) olduğu gibi vaka sayılarındaki artış ani ve çok sayıda </a:t>
            </a:r>
            <a:r>
              <a:rPr lang="tr-TR" sz="2800" cap="none" dirty="0" smtClean="0"/>
              <a:t>olmaz </a:t>
            </a:r>
            <a:endParaRPr lang="tr-TR" sz="2800" cap="none" dirty="0"/>
          </a:p>
          <a:p>
            <a:pPr algn="ctr"/>
            <a:endParaRPr lang="tr-TR" sz="2800" cap="none" dirty="0"/>
          </a:p>
          <a:p>
            <a:pPr algn="ctr"/>
            <a:r>
              <a:rPr lang="tr-TR" sz="2800" i="1" cap="none" dirty="0" smtClean="0"/>
              <a:t>Kalabalık </a:t>
            </a:r>
            <a:r>
              <a:rPr lang="tr-TR" sz="2800" i="1" cap="none" dirty="0"/>
              <a:t>ve sıkışık yaşamın olduğu ceza ve tutukevi, kışla, yatılı okul gibi yerlerde daha hızlı biçimde ve kısa zamanda yayılıp ciddi salgınlara yol </a:t>
            </a:r>
            <a:r>
              <a:rPr lang="tr-TR" sz="2800" i="1" cap="none" dirty="0" smtClean="0"/>
              <a:t>açabilir</a:t>
            </a:r>
            <a:endParaRPr lang="tr-TR" sz="2800" cap="none" dirty="0"/>
          </a:p>
          <a:p>
            <a:pPr algn="ctr"/>
            <a:endParaRPr lang="tr-TR" sz="2800" dirty="0"/>
          </a:p>
          <a:p>
            <a:pPr algn="ctr"/>
            <a:r>
              <a:rPr lang="tr-TR" sz="2800" cap="none" dirty="0" smtClean="0"/>
              <a:t> </a:t>
            </a:r>
            <a:endParaRPr lang="tr-TR" sz="2800" cap="none" dirty="0"/>
          </a:p>
        </p:txBody>
      </p:sp>
      <p:sp>
        <p:nvSpPr>
          <p:cNvPr id="6" name="5 Slayt Numarası Yer Tutucusu"/>
          <p:cNvSpPr>
            <a:spLocks noGrp="1"/>
          </p:cNvSpPr>
          <p:nvPr>
            <p:ph type="sldNum" sz="quarter" idx="12"/>
          </p:nvPr>
        </p:nvSpPr>
        <p:spPr/>
        <p:txBody>
          <a:bodyPr/>
          <a:lstStyle/>
          <a:p>
            <a:fld id="{53C56F6E-0227-4A18-A49D-56CCC0CCB7A6}" type="slidenum">
              <a:rPr lang="tr-TR" smtClean="0"/>
              <a:pPr/>
              <a:t>58</a:t>
            </a:fld>
            <a:endParaRPr lang="tr-TR"/>
          </a:p>
        </p:txBody>
      </p:sp>
    </p:spTree>
    <p:extLst>
      <p:ext uri="{BB962C8B-B14F-4D97-AF65-F5344CB8AC3E}">
        <p14:creationId xmlns:p14="http://schemas.microsoft.com/office/powerpoint/2010/main" xmlns="" val="801731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xmlns="" id="{F439EA58-98A6-44E2-949F-9EC53CE34D85}"/>
              </a:ext>
            </a:extLst>
          </p:cNvPr>
          <p:cNvPicPr>
            <a:picLocks noGrp="1" noChangeAspect="1"/>
          </p:cNvPicPr>
          <p:nvPr>
            <p:ph sz="quarter" idx="1"/>
          </p:nvPr>
        </p:nvPicPr>
        <p:blipFill>
          <a:blip r:embed="rId2"/>
          <a:stretch>
            <a:fillRect/>
          </a:stretch>
        </p:blipFill>
        <p:spPr>
          <a:xfrm>
            <a:off x="606842" y="255916"/>
            <a:ext cx="10817894" cy="5982766"/>
          </a:xfrm>
        </p:spPr>
      </p:pic>
      <p:sp>
        <p:nvSpPr>
          <p:cNvPr id="3" name="Metin kutusu 2">
            <a:extLst>
              <a:ext uri="{FF2B5EF4-FFF2-40B4-BE49-F238E27FC236}">
                <a16:creationId xmlns:a16="http://schemas.microsoft.com/office/drawing/2014/main" xmlns="" id="{CEE281F7-94B4-80FB-A46D-4E9F18C955AA}"/>
              </a:ext>
            </a:extLst>
          </p:cNvPr>
          <p:cNvSpPr txBox="1"/>
          <p:nvPr/>
        </p:nvSpPr>
        <p:spPr>
          <a:xfrm>
            <a:off x="1838130" y="6488668"/>
            <a:ext cx="10692882" cy="369332"/>
          </a:xfrm>
          <a:prstGeom prst="rect">
            <a:avLst/>
          </a:prstGeom>
          <a:noFill/>
        </p:spPr>
        <p:txBody>
          <a:bodyPr wrap="square">
            <a:spAutoFit/>
          </a:bodyPr>
          <a:lstStyle/>
          <a:p>
            <a:r>
              <a:rPr lang="tr-TR" sz="1200" dirty="0"/>
              <a:t>Akbaba, M &amp; Demirhindi, H. (Ed). (2017) Temel Halk Sağlığı. 1.Baskı. Akademisyen Kitabevi</a:t>
            </a:r>
            <a:r>
              <a:rPr lang="tr-TR" dirty="0"/>
              <a:t>.</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59</a:t>
            </a:fld>
            <a:endParaRPr lang="tr-TR"/>
          </a:p>
        </p:txBody>
      </p:sp>
    </p:spTree>
    <p:extLst>
      <p:ext uri="{BB962C8B-B14F-4D97-AF65-F5344CB8AC3E}">
        <p14:creationId xmlns:p14="http://schemas.microsoft.com/office/powerpoint/2010/main" xmlns="" val="272682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02B0AD9-9D34-455E-A8B8-342258C7A4F0}"/>
              </a:ext>
            </a:extLst>
          </p:cNvPr>
          <p:cNvSpPr>
            <a:spLocks noGrp="1"/>
          </p:cNvSpPr>
          <p:nvPr>
            <p:ph type="title"/>
          </p:nvPr>
        </p:nvSpPr>
        <p:spPr>
          <a:xfrm>
            <a:off x="2244643" y="197706"/>
            <a:ext cx="10364451" cy="957942"/>
          </a:xfrm>
        </p:spPr>
        <p:txBody>
          <a:bodyPr>
            <a:normAutofit/>
          </a:bodyPr>
          <a:lstStyle/>
          <a:p>
            <a:r>
              <a:rPr lang="tr-TR" sz="4000" dirty="0"/>
              <a:t>Umumi </a:t>
            </a:r>
            <a:r>
              <a:rPr lang="tr-TR" sz="4000" dirty="0" err="1"/>
              <a:t>hıfsızsıhha</a:t>
            </a:r>
            <a:r>
              <a:rPr lang="tr-TR" sz="4000" dirty="0"/>
              <a:t> kanunu</a:t>
            </a:r>
          </a:p>
        </p:txBody>
      </p:sp>
      <p:sp>
        <p:nvSpPr>
          <p:cNvPr id="3" name="İçerik Yer Tutucusu 2">
            <a:extLst>
              <a:ext uri="{FF2B5EF4-FFF2-40B4-BE49-F238E27FC236}">
                <a16:creationId xmlns:a16="http://schemas.microsoft.com/office/drawing/2014/main" xmlns="" id="{CCC90B24-9FBC-4B21-A940-973867AF097E}"/>
              </a:ext>
            </a:extLst>
          </p:cNvPr>
          <p:cNvSpPr>
            <a:spLocks noGrp="1"/>
          </p:cNvSpPr>
          <p:nvPr>
            <p:ph sz="quarter" idx="1"/>
          </p:nvPr>
        </p:nvSpPr>
        <p:spPr>
          <a:xfrm>
            <a:off x="1" y="1328057"/>
            <a:ext cx="12191999" cy="4920343"/>
          </a:xfrm>
        </p:spPr>
        <p:txBody>
          <a:bodyPr>
            <a:noAutofit/>
          </a:bodyPr>
          <a:lstStyle/>
          <a:p>
            <a:pPr algn="ctr"/>
            <a:endParaRPr lang="tr-TR" sz="2800" cap="none" dirty="0"/>
          </a:p>
          <a:p>
            <a:pPr algn="ctr"/>
            <a:r>
              <a:rPr lang="tr-TR" sz="2800" cap="none" dirty="0"/>
              <a:t>Sağlık personeli ve diğer kamu görevlilerinin, vatandaşların bulaşıcı hastalıkların kontrolündeki görev ve sorumlulukları</a:t>
            </a:r>
          </a:p>
          <a:p>
            <a:pPr algn="ctr"/>
            <a:r>
              <a:rPr lang="tr-TR" sz="2800" cap="none" dirty="0"/>
              <a:t>Bulaşıcı hastalıkların kontrolünde alınması gereken önlemler</a:t>
            </a:r>
          </a:p>
          <a:p>
            <a:pPr algn="ctr"/>
            <a:r>
              <a:rPr lang="tr-TR" sz="2800" cap="none" dirty="0"/>
              <a:t>Sıtma, verem, trahom, cinsel yolla bulaşan hastalıklar gibi bazı hastalıkların kontrolü hakkında özel hükümler </a:t>
            </a:r>
          </a:p>
          <a:p>
            <a:pPr algn="ctr"/>
            <a:r>
              <a:rPr lang="tr-TR" sz="2800" cap="none" dirty="0"/>
              <a:t>Sağlık Bakanlığı her kurum ve yerdeki sağlık koşullarını denetlemekle görevli</a:t>
            </a:r>
          </a:p>
          <a:p>
            <a:endParaRPr lang="tr-TR"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6</a:t>
            </a:fld>
            <a:endParaRPr lang="tr-TR"/>
          </a:p>
        </p:txBody>
      </p:sp>
    </p:spTree>
    <p:extLst>
      <p:ext uri="{BB962C8B-B14F-4D97-AF65-F5344CB8AC3E}">
        <p14:creationId xmlns:p14="http://schemas.microsoft.com/office/powerpoint/2010/main" xmlns="" val="3506200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2B1A87-366F-416C-8F78-B6AA3FDCECF0}"/>
              </a:ext>
            </a:extLst>
          </p:cNvPr>
          <p:cNvSpPr>
            <a:spLocks noGrp="1"/>
          </p:cNvSpPr>
          <p:nvPr>
            <p:ph type="title"/>
          </p:nvPr>
        </p:nvSpPr>
        <p:spPr>
          <a:xfrm>
            <a:off x="0" y="1733082"/>
            <a:ext cx="7782559" cy="1036320"/>
          </a:xfrm>
        </p:spPr>
        <p:txBody>
          <a:bodyPr>
            <a:noAutofit/>
          </a:bodyPr>
          <a:lstStyle/>
          <a:p>
            <a:r>
              <a:rPr lang="tr-TR" sz="2800" b="1" i="1" dirty="0" smtClean="0">
                <a:solidFill>
                  <a:srgbClr val="FF0000"/>
                </a:solidFill>
              </a:rPr>
              <a:t/>
            </a:r>
            <a:br>
              <a:rPr lang="tr-TR" sz="2800" b="1" i="1" dirty="0" smtClean="0">
                <a:solidFill>
                  <a:srgbClr val="FF0000"/>
                </a:solidFill>
              </a:rPr>
            </a:br>
            <a:r>
              <a:rPr lang="tr-TR" sz="2800" b="1" i="1" dirty="0" smtClean="0">
                <a:solidFill>
                  <a:srgbClr val="FF0000"/>
                </a:solidFill>
              </a:rPr>
              <a:t/>
            </a:r>
            <a:br>
              <a:rPr lang="tr-TR" sz="2800" b="1" i="1" dirty="0" smtClean="0">
                <a:solidFill>
                  <a:srgbClr val="FF0000"/>
                </a:solidFill>
              </a:rPr>
            </a:br>
            <a:r>
              <a:rPr lang="tr-TR" sz="2800" b="1" i="1" dirty="0" smtClean="0">
                <a:solidFill>
                  <a:srgbClr val="FF0000"/>
                </a:solidFill>
              </a:rPr>
              <a:t/>
            </a:r>
            <a:br>
              <a:rPr lang="tr-TR" sz="2800" b="1" i="1" dirty="0" smtClean="0">
                <a:solidFill>
                  <a:srgbClr val="FF0000"/>
                </a:solidFill>
              </a:rPr>
            </a:br>
            <a:r>
              <a:rPr lang="tr-TR" sz="2800" b="1" i="1" dirty="0" smtClean="0">
                <a:solidFill>
                  <a:srgbClr val="FF0000"/>
                </a:solidFill>
              </a:rPr>
              <a:t/>
            </a:r>
            <a:br>
              <a:rPr lang="tr-TR" sz="2800" b="1" i="1" dirty="0" smtClean="0">
                <a:solidFill>
                  <a:srgbClr val="FF0000"/>
                </a:solidFill>
              </a:rPr>
            </a:br>
            <a:r>
              <a:rPr lang="tr-TR" sz="2800" b="1" i="1" dirty="0" smtClean="0">
                <a:solidFill>
                  <a:srgbClr val="FF0000"/>
                </a:solidFill>
              </a:rPr>
              <a:t>T.C</a:t>
            </a:r>
            <a:r>
              <a:rPr lang="tr-TR" sz="2800" b="1" i="1" dirty="0">
                <a:solidFill>
                  <a:srgbClr val="FF0000"/>
                </a:solidFill>
              </a:rPr>
              <a:t>. Sağlık Bakanlığı Faaliyet Raporu 2021, </a:t>
            </a:r>
            <a:br>
              <a:rPr lang="tr-TR" sz="2800" b="1" i="1" dirty="0">
                <a:solidFill>
                  <a:srgbClr val="FF0000"/>
                </a:solidFill>
              </a:rPr>
            </a:br>
            <a:r>
              <a:rPr lang="tr-TR" sz="2800" b="1" i="1" dirty="0">
                <a:solidFill>
                  <a:srgbClr val="FF0000"/>
                </a:solidFill>
              </a:rPr>
              <a:t>Solunum Yolu İle Bulaşan Hastalıklar</a:t>
            </a:r>
          </a:p>
        </p:txBody>
      </p:sp>
      <p:sp>
        <p:nvSpPr>
          <p:cNvPr id="3" name="İçerik Yer Tutucusu 2">
            <a:extLst>
              <a:ext uri="{FF2B5EF4-FFF2-40B4-BE49-F238E27FC236}">
                <a16:creationId xmlns:a16="http://schemas.microsoft.com/office/drawing/2014/main" xmlns="" id="{FFDDEBB8-3FC2-40E6-9462-19621281C39C}"/>
              </a:ext>
            </a:extLst>
          </p:cNvPr>
          <p:cNvSpPr>
            <a:spLocks noGrp="1"/>
          </p:cNvSpPr>
          <p:nvPr>
            <p:ph sz="quarter" idx="1"/>
          </p:nvPr>
        </p:nvSpPr>
        <p:spPr>
          <a:xfrm>
            <a:off x="90815" y="1778675"/>
            <a:ext cx="7214225" cy="4103965"/>
          </a:xfrm>
        </p:spPr>
        <p:txBody>
          <a:bodyPr>
            <a:normAutofit/>
          </a:bodyPr>
          <a:lstStyle/>
          <a:p>
            <a:pPr algn="just"/>
            <a:endParaRPr lang="tr-TR" sz="1800" b="1" i="1" cap="none" dirty="0" smtClean="0">
              <a:solidFill>
                <a:schemeClr val="bg2">
                  <a:lumMod val="25000"/>
                </a:schemeClr>
              </a:solidFill>
            </a:endParaRPr>
          </a:p>
          <a:p>
            <a:pPr algn="just"/>
            <a:endParaRPr lang="tr-TR" sz="1800" b="1" i="1" dirty="0" smtClean="0">
              <a:solidFill>
                <a:schemeClr val="bg2">
                  <a:lumMod val="25000"/>
                </a:schemeClr>
              </a:solidFill>
            </a:endParaRPr>
          </a:p>
          <a:p>
            <a:pPr algn="just"/>
            <a:endParaRPr lang="tr-TR" sz="1800" b="1" i="1" cap="none" dirty="0" smtClean="0">
              <a:solidFill>
                <a:schemeClr val="bg2">
                  <a:lumMod val="25000"/>
                </a:schemeClr>
              </a:solidFill>
            </a:endParaRPr>
          </a:p>
          <a:p>
            <a:pPr algn="just"/>
            <a:endParaRPr lang="tr-TR" sz="1800" b="1" i="1" dirty="0" smtClean="0">
              <a:solidFill>
                <a:schemeClr val="bg2">
                  <a:lumMod val="25000"/>
                </a:schemeClr>
              </a:solidFill>
            </a:endParaRPr>
          </a:p>
          <a:p>
            <a:pPr algn="just"/>
            <a:r>
              <a:rPr lang="tr-TR" sz="1800" b="1" i="1" cap="none" dirty="0" smtClean="0">
                <a:solidFill>
                  <a:schemeClr val="bg2">
                    <a:lumMod val="25000"/>
                  </a:schemeClr>
                </a:solidFill>
              </a:rPr>
              <a:t>Mevsimsel </a:t>
            </a:r>
            <a:r>
              <a:rPr lang="tr-TR" sz="1800" b="1" i="1" cap="none" dirty="0">
                <a:solidFill>
                  <a:schemeClr val="bg2">
                    <a:lumMod val="25000"/>
                  </a:schemeClr>
                </a:solidFill>
              </a:rPr>
              <a:t>grip kontrol çalışmaları ile ilgili olarak influenza (grip) benzeri hastalık sürveyansı</a:t>
            </a:r>
            <a:r>
              <a:rPr lang="tr-TR" sz="1800" cap="none" dirty="0">
                <a:solidFill>
                  <a:schemeClr val="bg2">
                    <a:lumMod val="25000"/>
                  </a:schemeClr>
                </a:solidFill>
              </a:rPr>
              <a:t> </a:t>
            </a:r>
            <a:r>
              <a:rPr lang="tr-TR" sz="1800" cap="none" dirty="0"/>
              <a:t>kapsamında ülkemizin farklı bölgelerinden seçilmiş 21 ilimizde çalışan toplam 220 aile hekimimiz görev </a:t>
            </a:r>
            <a:r>
              <a:rPr lang="tr-TR" sz="1800" cap="none" dirty="0" smtClean="0"/>
              <a:t>almaktadır</a:t>
            </a:r>
          </a:p>
          <a:p>
            <a:pPr algn="just"/>
            <a:endParaRPr lang="tr-TR" sz="1800" cap="none" dirty="0" smtClean="0"/>
          </a:p>
          <a:p>
            <a:pPr algn="just"/>
            <a:r>
              <a:rPr lang="tr-TR" sz="1800" b="1" i="1" cap="none" dirty="0" err="1" smtClean="0">
                <a:solidFill>
                  <a:schemeClr val="bg2">
                    <a:lumMod val="25000"/>
                  </a:schemeClr>
                </a:solidFill>
              </a:rPr>
              <a:t>Sentinel</a:t>
            </a:r>
            <a:r>
              <a:rPr lang="tr-TR" sz="1800" b="1" i="1" cap="none" dirty="0" smtClean="0">
                <a:solidFill>
                  <a:schemeClr val="bg2">
                    <a:lumMod val="25000"/>
                  </a:schemeClr>
                </a:solidFill>
              </a:rPr>
              <a:t> </a:t>
            </a:r>
            <a:r>
              <a:rPr lang="tr-TR" sz="1800" b="1" i="1" cap="none" dirty="0">
                <a:solidFill>
                  <a:schemeClr val="bg2">
                    <a:lumMod val="25000"/>
                  </a:schemeClr>
                </a:solidFill>
              </a:rPr>
              <a:t>ağır akut solunum yolu enfeksiyonları </a:t>
            </a:r>
            <a:r>
              <a:rPr lang="tr-TR" sz="1800" b="1" i="1" cap="none" dirty="0" smtClean="0">
                <a:solidFill>
                  <a:schemeClr val="bg2">
                    <a:lumMod val="25000"/>
                  </a:schemeClr>
                </a:solidFill>
              </a:rPr>
              <a:t>sürveyansı </a:t>
            </a:r>
            <a:r>
              <a:rPr lang="tr-TR" sz="1800" cap="none" dirty="0" smtClean="0"/>
              <a:t>kapsamında, </a:t>
            </a:r>
            <a:r>
              <a:rPr lang="tr-TR" sz="1800" cap="none" dirty="0"/>
              <a:t>ülkemizin farklı bölgelerinden 6 ilde seçilmiş 9 hastane görev almaktadır</a:t>
            </a:r>
            <a:r>
              <a:rPr lang="tr-TR" sz="1800" cap="none" dirty="0" smtClean="0"/>
              <a:t>.</a:t>
            </a:r>
          </a:p>
          <a:p>
            <a:pPr algn="just">
              <a:buNone/>
            </a:pPr>
            <a:r>
              <a:rPr lang="tr-TR" sz="1800" cap="none" dirty="0" smtClean="0"/>
              <a:t>-</a:t>
            </a:r>
            <a:endParaRPr lang="tr-TR" sz="1600" cap="none" dirty="0"/>
          </a:p>
        </p:txBody>
      </p:sp>
      <p:sp>
        <p:nvSpPr>
          <p:cNvPr id="5" name="Metin kutusu 4">
            <a:extLst>
              <a:ext uri="{FF2B5EF4-FFF2-40B4-BE49-F238E27FC236}">
                <a16:creationId xmlns:a16="http://schemas.microsoft.com/office/drawing/2014/main" xmlns="" id="{C4CFE248-D58B-B76F-259F-0779AC54D7FA}"/>
              </a:ext>
            </a:extLst>
          </p:cNvPr>
          <p:cNvSpPr txBox="1"/>
          <p:nvPr/>
        </p:nvSpPr>
        <p:spPr>
          <a:xfrm>
            <a:off x="0" y="6519446"/>
            <a:ext cx="12760960" cy="338554"/>
          </a:xfrm>
          <a:prstGeom prst="rect">
            <a:avLst/>
          </a:prstGeom>
          <a:noFill/>
        </p:spPr>
        <p:txBody>
          <a:bodyPr wrap="square">
            <a:spAutoFit/>
          </a:bodyPr>
          <a:lstStyle/>
          <a:p>
            <a:r>
              <a:rPr lang="tr-TR" sz="1600" dirty="0"/>
              <a:t>https://hsgm.saglik.gov.tr/depo/kurumsal/yayinlarimiz/Raporlar/bulasici/2020-2021_Sezonu_InfluenzaGrip_Surveyans_Raporu_yillik_rapor.pdf</a:t>
            </a:r>
          </a:p>
        </p:txBody>
      </p:sp>
      <p:pic>
        <p:nvPicPr>
          <p:cNvPr id="7" name="Resim 6">
            <a:extLst>
              <a:ext uri="{FF2B5EF4-FFF2-40B4-BE49-F238E27FC236}">
                <a16:creationId xmlns:a16="http://schemas.microsoft.com/office/drawing/2014/main" xmlns="" id="{769BCAA7-F935-5C4D-FE55-3A71D816CB7A}"/>
              </a:ext>
            </a:extLst>
          </p:cNvPr>
          <p:cNvPicPr>
            <a:picLocks noChangeAspect="1"/>
          </p:cNvPicPr>
          <p:nvPr/>
        </p:nvPicPr>
        <p:blipFill>
          <a:blip r:embed="rId3"/>
          <a:stretch>
            <a:fillRect/>
          </a:stretch>
        </p:blipFill>
        <p:spPr>
          <a:xfrm>
            <a:off x="7310274" y="273250"/>
            <a:ext cx="4881726" cy="6119265"/>
          </a:xfrm>
          <a:prstGeom prst="rect">
            <a:avLst/>
          </a:prstGeom>
        </p:spPr>
      </p:pic>
      <p:sp>
        <p:nvSpPr>
          <p:cNvPr id="8" name="7 Slayt Numarası Yer Tutucusu"/>
          <p:cNvSpPr>
            <a:spLocks noGrp="1"/>
          </p:cNvSpPr>
          <p:nvPr>
            <p:ph type="sldNum" sz="quarter" idx="12"/>
          </p:nvPr>
        </p:nvSpPr>
        <p:spPr/>
        <p:txBody>
          <a:bodyPr/>
          <a:lstStyle/>
          <a:p>
            <a:fld id="{53C56F6E-0227-4A18-A49D-56CCC0CCB7A6}" type="slidenum">
              <a:rPr lang="tr-TR" smtClean="0"/>
              <a:pPr/>
              <a:t>60</a:t>
            </a:fld>
            <a:endParaRPr lang="tr-TR"/>
          </a:p>
        </p:txBody>
      </p:sp>
    </p:spTree>
    <p:extLst>
      <p:ext uri="{BB962C8B-B14F-4D97-AF65-F5344CB8AC3E}">
        <p14:creationId xmlns:p14="http://schemas.microsoft.com/office/powerpoint/2010/main" xmlns="" val="773401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A2B0AF3-5807-FCD1-1192-423AC6792A96}"/>
              </a:ext>
            </a:extLst>
          </p:cNvPr>
          <p:cNvSpPr>
            <a:spLocks noGrp="1"/>
          </p:cNvSpPr>
          <p:nvPr>
            <p:ph type="title"/>
          </p:nvPr>
        </p:nvSpPr>
        <p:spPr>
          <a:xfrm>
            <a:off x="721269" y="265590"/>
            <a:ext cx="4582785" cy="915643"/>
          </a:xfrm>
        </p:spPr>
        <p:txBody>
          <a:bodyPr>
            <a:normAutofit/>
          </a:bodyPr>
          <a:lstStyle/>
          <a:p>
            <a:r>
              <a:rPr lang="tr-TR" dirty="0"/>
              <a:t>İnfluenza </a:t>
            </a:r>
            <a:r>
              <a:rPr lang="tr-TR" dirty="0" err="1"/>
              <a:t>sürveyansı</a:t>
            </a:r>
            <a:endParaRPr lang="tr-TR" dirty="0"/>
          </a:p>
        </p:txBody>
      </p:sp>
      <p:pic>
        <p:nvPicPr>
          <p:cNvPr id="5" name="İçerik Yer Tutucusu 4">
            <a:extLst>
              <a:ext uri="{FF2B5EF4-FFF2-40B4-BE49-F238E27FC236}">
                <a16:creationId xmlns:a16="http://schemas.microsoft.com/office/drawing/2014/main" xmlns="" id="{B0F8710C-C8E2-02D7-11DA-EDD410D1D86E}"/>
              </a:ext>
            </a:extLst>
          </p:cNvPr>
          <p:cNvPicPr>
            <a:picLocks noGrp="1" noChangeAspect="1"/>
          </p:cNvPicPr>
          <p:nvPr>
            <p:ph sz="quarter" idx="1"/>
          </p:nvPr>
        </p:nvPicPr>
        <p:blipFill>
          <a:blip r:embed="rId3"/>
          <a:stretch>
            <a:fillRect/>
          </a:stretch>
        </p:blipFill>
        <p:spPr>
          <a:xfrm>
            <a:off x="0" y="1651859"/>
            <a:ext cx="5957234" cy="3424237"/>
          </a:xfrm>
        </p:spPr>
      </p:pic>
      <p:sp>
        <p:nvSpPr>
          <p:cNvPr id="7" name="Metin kutusu 6">
            <a:extLst>
              <a:ext uri="{FF2B5EF4-FFF2-40B4-BE49-F238E27FC236}">
                <a16:creationId xmlns:a16="http://schemas.microsoft.com/office/drawing/2014/main" xmlns="" id="{8018E169-D2C2-99F5-E2E3-E21DB14709BE}"/>
              </a:ext>
            </a:extLst>
          </p:cNvPr>
          <p:cNvSpPr txBox="1"/>
          <p:nvPr/>
        </p:nvSpPr>
        <p:spPr>
          <a:xfrm>
            <a:off x="5679440" y="914400"/>
            <a:ext cx="6339840" cy="4708981"/>
          </a:xfrm>
          <a:prstGeom prst="rect">
            <a:avLst/>
          </a:prstGeom>
          <a:noFill/>
        </p:spPr>
        <p:txBody>
          <a:bodyPr wrap="square">
            <a:spAutoFit/>
          </a:bodyPr>
          <a:lstStyle/>
          <a:p>
            <a:pPr algn="just"/>
            <a:endParaRPr lang="tr-TR" sz="2000" cap="none" dirty="0" smtClean="0"/>
          </a:p>
          <a:p>
            <a:pPr algn="just"/>
            <a:endParaRPr lang="tr-TR" sz="2000" dirty="0" smtClean="0"/>
          </a:p>
          <a:p>
            <a:pPr algn="just"/>
            <a:r>
              <a:rPr lang="tr-TR" sz="2000" cap="none" dirty="0" smtClean="0"/>
              <a:t>Ulusal </a:t>
            </a:r>
            <a:r>
              <a:rPr lang="tr-TR" sz="2000" cap="none" dirty="0"/>
              <a:t>influenza sürveyansı 2017 yılından itibaren web tabanlı halk sağlığı yönetim sistemi (</a:t>
            </a:r>
            <a:r>
              <a:rPr lang="tr-TR" sz="2000" cap="none" dirty="0" err="1"/>
              <a:t>hsys</a:t>
            </a:r>
            <a:r>
              <a:rPr lang="tr-TR" sz="2000" cap="none" dirty="0"/>
              <a:t>) influenza </a:t>
            </a:r>
            <a:r>
              <a:rPr lang="tr-TR" sz="2000" cap="none" dirty="0" err="1"/>
              <a:t>sürveyans</a:t>
            </a:r>
            <a:r>
              <a:rPr lang="tr-TR" sz="2000" cap="none" dirty="0"/>
              <a:t> modülü üzerinden takip edilmektedir</a:t>
            </a:r>
            <a:r>
              <a:rPr lang="tr-TR" sz="2000" cap="none" dirty="0" smtClean="0"/>
              <a:t>.</a:t>
            </a:r>
          </a:p>
          <a:p>
            <a:pPr algn="just"/>
            <a:endParaRPr lang="tr-TR" sz="2000" cap="none" dirty="0"/>
          </a:p>
          <a:p>
            <a:pPr algn="just"/>
            <a:r>
              <a:rPr lang="tr-TR" sz="2000" cap="none" dirty="0"/>
              <a:t>İnfluenza sezonunda (yılın 40. Haftasından bir sonraki yılın </a:t>
            </a:r>
            <a:r>
              <a:rPr lang="tr-TR" sz="2000" cap="none" dirty="0" smtClean="0"/>
              <a:t>20</a:t>
            </a:r>
            <a:r>
              <a:rPr lang="tr-TR" sz="2000" cap="none" dirty="0"/>
              <a:t>. Haftasına kadar) ve sezonlar arası dönemde elde edilen veriler </a:t>
            </a:r>
            <a:r>
              <a:rPr lang="tr-TR" sz="2000" cap="none" dirty="0" smtClean="0"/>
              <a:t>değerlendirilmektedir</a:t>
            </a:r>
          </a:p>
          <a:p>
            <a:pPr algn="just"/>
            <a:endParaRPr lang="tr-TR" sz="2000" cap="none" dirty="0"/>
          </a:p>
          <a:p>
            <a:pPr algn="just"/>
            <a:r>
              <a:rPr lang="tr-TR" sz="2000" cap="none" dirty="0"/>
              <a:t>Halk sağlığı genel müdürlüğü (HSGM) bulaşıcı hastalıklar ve erken uyarı dairesi başkanlığı, solunum yolu ile bulaşan hastalıklar birimi tarafından haftalık olarak analizi </a:t>
            </a:r>
            <a:r>
              <a:rPr lang="tr-TR" sz="2000" cap="none" dirty="0" smtClean="0"/>
              <a:t>yapılmaktadır</a:t>
            </a:r>
          </a:p>
          <a:p>
            <a:pPr algn="just"/>
            <a:endParaRPr lang="tr-TR" sz="2000" cap="none" dirty="0"/>
          </a:p>
        </p:txBody>
      </p:sp>
      <p:sp>
        <p:nvSpPr>
          <p:cNvPr id="8" name="Metin kutusu 7">
            <a:extLst>
              <a:ext uri="{FF2B5EF4-FFF2-40B4-BE49-F238E27FC236}">
                <a16:creationId xmlns:a16="http://schemas.microsoft.com/office/drawing/2014/main" xmlns="" id="{2A8D9A6B-E328-D34C-78C4-0EADDB9509EF}"/>
              </a:ext>
            </a:extLst>
          </p:cNvPr>
          <p:cNvSpPr txBox="1"/>
          <p:nvPr/>
        </p:nvSpPr>
        <p:spPr>
          <a:xfrm>
            <a:off x="0" y="6519446"/>
            <a:ext cx="12760960" cy="338554"/>
          </a:xfrm>
          <a:prstGeom prst="rect">
            <a:avLst/>
          </a:prstGeom>
          <a:noFill/>
        </p:spPr>
        <p:txBody>
          <a:bodyPr wrap="square">
            <a:spAutoFit/>
          </a:bodyPr>
          <a:lstStyle/>
          <a:p>
            <a:r>
              <a:rPr lang="tr-TR" sz="1600" dirty="0"/>
              <a:t>https://hsgm.saglik.gov.tr/depo/kurumsal/yayinlarimiz/Raporlar/bulasici/2020-2021_Sezonu_InfluenzaGrip_Surveyans_Raporu_yillik_rapor.pdf</a:t>
            </a:r>
          </a:p>
        </p:txBody>
      </p:sp>
      <p:sp>
        <p:nvSpPr>
          <p:cNvPr id="9" name="8 Slayt Numarası Yer Tutucusu"/>
          <p:cNvSpPr>
            <a:spLocks noGrp="1"/>
          </p:cNvSpPr>
          <p:nvPr>
            <p:ph type="sldNum" sz="quarter" idx="12"/>
          </p:nvPr>
        </p:nvSpPr>
        <p:spPr/>
        <p:txBody>
          <a:bodyPr/>
          <a:lstStyle/>
          <a:p>
            <a:fld id="{53C56F6E-0227-4A18-A49D-56CCC0CCB7A6}" type="slidenum">
              <a:rPr lang="tr-TR" smtClean="0"/>
              <a:pPr/>
              <a:t>61</a:t>
            </a:fld>
            <a:endParaRPr lang="tr-TR"/>
          </a:p>
        </p:txBody>
      </p:sp>
    </p:spTree>
    <p:extLst>
      <p:ext uri="{BB962C8B-B14F-4D97-AF65-F5344CB8AC3E}">
        <p14:creationId xmlns:p14="http://schemas.microsoft.com/office/powerpoint/2010/main" xmlns="" val="844797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4800" dirty="0"/>
              <a:t>Verem Savaşı </a:t>
            </a:r>
            <a:r>
              <a:rPr lang="tr-TR" dirty="0"/>
              <a:t>(</a:t>
            </a:r>
            <a:r>
              <a:rPr lang="tr-TR" sz="2400" i="0" cap="none" dirty="0" err="1">
                <a:solidFill>
                  <a:srgbClr val="202124"/>
                </a:solidFill>
                <a:effectLst/>
                <a:latin typeface="arial" panose="020B0604020202020204" pitchFamily="34" charset="0"/>
              </a:rPr>
              <a:t>Mycobacterium</a:t>
            </a:r>
            <a:r>
              <a:rPr lang="tr-TR" sz="2400" i="0" cap="none" dirty="0">
                <a:solidFill>
                  <a:srgbClr val="202124"/>
                </a:solidFill>
                <a:effectLst/>
                <a:latin typeface="arial" panose="020B0604020202020204" pitchFamily="34" charset="0"/>
              </a:rPr>
              <a:t> </a:t>
            </a:r>
            <a:r>
              <a:rPr lang="tr-TR" sz="2400" i="0" cap="none" dirty="0" err="1">
                <a:solidFill>
                  <a:srgbClr val="202124"/>
                </a:solidFill>
                <a:effectLst/>
                <a:latin typeface="arial" panose="020B0604020202020204" pitchFamily="34" charset="0"/>
              </a:rPr>
              <a:t>tuberculosis</a:t>
            </a:r>
            <a:r>
              <a:rPr lang="tr-TR" i="0" cap="none" dirty="0">
                <a:solidFill>
                  <a:srgbClr val="202124"/>
                </a:solidFill>
                <a:effectLst/>
                <a:latin typeface="arial" panose="020B0604020202020204" pitchFamily="34" charset="0"/>
              </a:rPr>
              <a:t>)</a:t>
            </a:r>
            <a:endParaRPr lang="tr-TR" sz="3600"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913775" y="2367093"/>
            <a:ext cx="10364452" cy="4155627"/>
          </a:xfrm>
        </p:spPr>
        <p:txBody>
          <a:bodyPr>
            <a:normAutofit/>
          </a:bodyPr>
          <a:lstStyle/>
          <a:p>
            <a:pPr algn="just"/>
            <a:r>
              <a:rPr lang="tr-TR" sz="2400" cap="none" dirty="0" smtClean="0"/>
              <a:t>Verem </a:t>
            </a:r>
            <a:r>
              <a:rPr lang="tr-TR" sz="2400" cap="none" dirty="0"/>
              <a:t>etkeninin kaynağı hastalardır. Bulaşma yolu genellikle hava olup duyarlı kişiler ise bağışık olmayan, sosyoekonomik düzeyi düşük </a:t>
            </a:r>
            <a:r>
              <a:rPr lang="tr-TR" sz="2400" cap="none" dirty="0" smtClean="0"/>
              <a:t>kişilerdir</a:t>
            </a:r>
          </a:p>
          <a:p>
            <a:pPr algn="just"/>
            <a:endParaRPr lang="tr-TR" sz="2400" cap="none" dirty="0"/>
          </a:p>
          <a:p>
            <a:pPr algn="just"/>
            <a:r>
              <a:rPr lang="tr-TR" sz="2400" cap="none" dirty="0"/>
              <a:t>Verem hastalığının genel topluma kıyasla daha sık görüldüğü yerler ceza ve tutukevleri, askeri kışlalar, çocuk bakımevleri gibi toplu ve sıkışık yaşamın olduğu </a:t>
            </a:r>
            <a:r>
              <a:rPr lang="tr-TR" sz="2400" cap="none" dirty="0" smtClean="0"/>
              <a:t>kuruluşlardır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62</a:t>
            </a:fld>
            <a:endParaRPr lang="tr-TR"/>
          </a:p>
        </p:txBody>
      </p:sp>
    </p:spTree>
    <p:extLst>
      <p:ext uri="{BB962C8B-B14F-4D97-AF65-F5344CB8AC3E}">
        <p14:creationId xmlns:p14="http://schemas.microsoft.com/office/powerpoint/2010/main" xmlns="" val="65656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b="1" i="1" dirty="0"/>
              <a:t>Kaynağa yönelik </a:t>
            </a:r>
            <a:r>
              <a:rPr lang="tr-TR" sz="3600" b="1" i="1" dirty="0" smtClean="0"/>
              <a:t>önlemler</a:t>
            </a:r>
            <a:endParaRPr lang="tr-TR" sz="3600" b="1" i="1"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838200" y="1690688"/>
            <a:ext cx="10515600" cy="4486275"/>
          </a:xfrm>
        </p:spPr>
        <p:txBody>
          <a:bodyPr>
            <a:normAutofit/>
          </a:bodyPr>
          <a:lstStyle/>
          <a:p>
            <a:pPr algn="just"/>
            <a:r>
              <a:rPr lang="tr-TR" sz="2400" i="1" cap="none" dirty="0"/>
              <a:t>Verem kontrolünde temel strateji kaynağa (hastaya) yönelik önlemlerdir. H</a:t>
            </a:r>
            <a:r>
              <a:rPr lang="tr-TR" sz="2400" cap="none" dirty="0"/>
              <a:t>astaların bulunması, tedavi edilmesi ve hasta sayısının azaltılarak kaynağın daraltılması </a:t>
            </a:r>
            <a:r>
              <a:rPr lang="tr-TR" sz="2400" cap="none" dirty="0" smtClean="0"/>
              <a:t>gerekir</a:t>
            </a:r>
            <a:endParaRPr lang="tr-TR" sz="2400" cap="none" dirty="0"/>
          </a:p>
          <a:p>
            <a:pPr algn="just"/>
            <a:r>
              <a:rPr lang="tr-TR" sz="2400" cap="none" dirty="0"/>
              <a:t>Verem hastaları aktif ve pasif </a:t>
            </a:r>
            <a:r>
              <a:rPr lang="tr-TR" sz="2400" cap="none" dirty="0" err="1"/>
              <a:t>sürveyans</a:t>
            </a:r>
            <a:r>
              <a:rPr lang="tr-TR" sz="2400" cap="none" dirty="0"/>
              <a:t> yöntemleri ile </a:t>
            </a:r>
            <a:r>
              <a:rPr lang="tr-TR" sz="2400" cap="none" dirty="0" smtClean="0"/>
              <a:t>bulunabilir</a:t>
            </a:r>
          </a:p>
          <a:p>
            <a:pPr algn="just">
              <a:buNone/>
            </a:pPr>
            <a:r>
              <a:rPr lang="tr-TR" sz="2400" i="1" cap="none" dirty="0" smtClean="0"/>
              <a:t>-Aktif </a:t>
            </a:r>
            <a:r>
              <a:rPr lang="tr-TR" sz="2400" i="1" cap="none" dirty="0" err="1"/>
              <a:t>sürveyans</a:t>
            </a:r>
            <a:r>
              <a:rPr lang="tr-TR" sz="2400" i="1" cap="none" dirty="0"/>
              <a:t> </a:t>
            </a:r>
            <a:r>
              <a:rPr lang="tr-TR" sz="2400" cap="none" dirty="0"/>
              <a:t>balgamda mikroskobik inceleme, balgam kültürü, radyolojik ve immünolojik (tüberkülin testi) yöntemlerle hasta aramasıdır. Giderek daha az kullanılmasına karşın asker alma, işe girme, yurda kabul, evlenme gibi fırsatlar değerlendirilerek hasta araması hala uygulanan ve etkili bir </a:t>
            </a:r>
            <a:r>
              <a:rPr lang="tr-TR" sz="2400" cap="none" dirty="0" smtClean="0"/>
              <a:t>yöntemdir</a:t>
            </a:r>
            <a:endParaRPr lang="tr-TR" sz="2400" cap="none" dirty="0"/>
          </a:p>
          <a:p>
            <a:pPr algn="just">
              <a:buNone/>
            </a:pPr>
            <a:r>
              <a:rPr lang="tr-TR" sz="2400" i="1" cap="none" dirty="0" smtClean="0"/>
              <a:t>-Pasif </a:t>
            </a:r>
            <a:r>
              <a:rPr lang="tr-TR" sz="2400" i="1" cap="none" dirty="0" err="1"/>
              <a:t>sürveyans</a:t>
            </a:r>
            <a:r>
              <a:rPr lang="tr-TR" sz="2400" i="1" cap="none" dirty="0"/>
              <a:t> </a:t>
            </a:r>
            <a:r>
              <a:rPr lang="tr-TR" sz="2400" cap="none" dirty="0"/>
              <a:t>ise klinik semptomlarla hekime başvuran kişilerin verem kuşkusu ile incelenmesi ve hasta olanların derhal tedaviye </a:t>
            </a:r>
            <a:r>
              <a:rPr lang="tr-TR" sz="2400" cap="none" dirty="0" smtClean="0"/>
              <a:t>alınmasıdır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63</a:t>
            </a:fld>
            <a:endParaRPr lang="tr-TR"/>
          </a:p>
        </p:txBody>
      </p:sp>
    </p:spTree>
    <p:extLst>
      <p:ext uri="{BB962C8B-B14F-4D97-AF65-F5344CB8AC3E}">
        <p14:creationId xmlns:p14="http://schemas.microsoft.com/office/powerpoint/2010/main" xmlns="" val="3783119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b="1" i="1" dirty="0"/>
              <a:t>Bulaşma yoluna yönelik önlemler:</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801480" y="1949998"/>
            <a:ext cx="10364452" cy="3769547"/>
          </a:xfrm>
        </p:spPr>
        <p:txBody>
          <a:bodyPr>
            <a:normAutofit/>
          </a:bodyPr>
          <a:lstStyle/>
          <a:p>
            <a:pPr algn="just">
              <a:buNone/>
            </a:pPr>
            <a:r>
              <a:rPr lang="tr-TR" sz="2400" cap="none" dirty="0" smtClean="0"/>
              <a:t>Tedavi </a:t>
            </a:r>
            <a:r>
              <a:rPr lang="tr-TR" sz="2400" cap="none" dirty="0"/>
              <a:t>olmayan bir verem hastası her yıl yaklaşık 10 – 15 kişiyi enfekte eder. Bunu önlemenin en iyi yolu hastanın, daha doğrusu herkesin öksürürken ve aksırırken ağızlarını </a:t>
            </a:r>
            <a:r>
              <a:rPr lang="tr-TR" sz="2400" cap="none" dirty="0" smtClean="0"/>
              <a:t>kapatmalarıdır</a:t>
            </a:r>
            <a:endParaRPr lang="tr-TR" sz="2400" cap="none" dirty="0"/>
          </a:p>
          <a:p>
            <a:pPr algn="just"/>
            <a:r>
              <a:rPr lang="tr-TR" sz="2400" cap="none" dirty="0"/>
              <a:t>Damlacıklar havada asılı kalıp daha uzunca bir süre tehlike yaratabilirler. </a:t>
            </a:r>
            <a:endParaRPr lang="tr-TR" sz="2400" cap="none" dirty="0" smtClean="0"/>
          </a:p>
          <a:p>
            <a:pPr algn="just">
              <a:buNone/>
            </a:pPr>
            <a:r>
              <a:rPr lang="tr-TR" sz="2400" cap="none" dirty="0" smtClean="0"/>
              <a:t>En </a:t>
            </a:r>
            <a:r>
              <a:rPr lang="tr-TR" sz="2400" cap="none" dirty="0"/>
              <a:t>etkili önlem kapalı ortamın </a:t>
            </a:r>
            <a:r>
              <a:rPr lang="tr-TR" sz="2400" cap="none" dirty="0" smtClean="0"/>
              <a:t>havalandırması</a:t>
            </a:r>
          </a:p>
          <a:p>
            <a:pPr algn="just">
              <a:buNone/>
            </a:pPr>
            <a:r>
              <a:rPr lang="tr-TR" sz="2400" cap="none" dirty="0" smtClean="0"/>
              <a:t>içeriye </a:t>
            </a:r>
            <a:r>
              <a:rPr lang="tr-TR" sz="2400" cap="none" dirty="0"/>
              <a:t>güneş ışınlarının girmesinin </a:t>
            </a:r>
            <a:r>
              <a:rPr lang="tr-TR" sz="2400" cap="none" dirty="0" smtClean="0"/>
              <a:t>sağlanmasıdır</a:t>
            </a:r>
          </a:p>
          <a:p>
            <a:pPr algn="just">
              <a:buNone/>
            </a:pPr>
            <a:r>
              <a:rPr lang="tr-TR" sz="2400" cap="none" dirty="0" smtClean="0"/>
              <a:t>verem </a:t>
            </a:r>
            <a:r>
              <a:rPr lang="tr-TR" sz="2400" cap="none" dirty="0"/>
              <a:t>mikrobu ultraviyole ışını ile kısa sürede </a:t>
            </a:r>
            <a:r>
              <a:rPr lang="tr-TR" sz="2400" cap="none" dirty="0" smtClean="0"/>
              <a:t>ölür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64</a:t>
            </a:fld>
            <a:endParaRPr lang="tr-TR"/>
          </a:p>
        </p:txBody>
      </p:sp>
    </p:spTree>
    <p:extLst>
      <p:ext uri="{BB962C8B-B14F-4D97-AF65-F5344CB8AC3E}">
        <p14:creationId xmlns:p14="http://schemas.microsoft.com/office/powerpoint/2010/main" xmlns="" val="842270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b="1" i="1" dirty="0"/>
              <a:t>Duyarlı kişiye yönelik önlemler:</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algn="just"/>
            <a:endParaRPr lang="tr-TR" sz="2400" cap="none" dirty="0" smtClean="0"/>
          </a:p>
          <a:p>
            <a:pPr algn="just"/>
            <a:r>
              <a:rPr lang="tr-TR" sz="2400" cap="none" dirty="0" smtClean="0"/>
              <a:t>Herkes </a:t>
            </a:r>
            <a:r>
              <a:rPr lang="tr-TR" sz="2400" cap="none" dirty="0"/>
              <a:t>verem mikrobu ile enfekte olabilir, </a:t>
            </a:r>
            <a:r>
              <a:rPr lang="tr-TR" sz="2400" cap="none" dirty="0" smtClean="0"/>
              <a:t>ancak;</a:t>
            </a:r>
          </a:p>
          <a:p>
            <a:pPr algn="just">
              <a:buNone/>
            </a:pPr>
            <a:r>
              <a:rPr lang="tr-TR" sz="2400" i="1" cap="none" dirty="0" smtClean="0"/>
              <a:t>beş </a:t>
            </a:r>
            <a:r>
              <a:rPr lang="tr-TR" sz="2400" i="1" cap="none" dirty="0"/>
              <a:t>yaşından küçük çocuklar, yaşlılar, gebeler, immün </a:t>
            </a:r>
            <a:r>
              <a:rPr lang="tr-TR" sz="2400" i="1" cap="none" dirty="0" err="1"/>
              <a:t>süpresif</a:t>
            </a:r>
            <a:r>
              <a:rPr lang="tr-TR" sz="2400" i="1" cap="none" dirty="0"/>
              <a:t> tedavi görenler, sigara içenler, beslenme bozukluğu olanlar, diyabet, böbrek yetmezliği, lösemi, kanser, HIV enfeksiyonu gibi kronik hastalığı ve ilaç bağımlılığı olanlar verem açısından özellikle duyarlı </a:t>
            </a:r>
            <a:r>
              <a:rPr lang="tr-TR" sz="2400" i="1" cap="none" dirty="0" smtClean="0"/>
              <a:t>gruplardır</a:t>
            </a:r>
          </a:p>
          <a:p>
            <a:pPr algn="just">
              <a:buNone/>
            </a:pPr>
            <a:endParaRPr lang="tr-TR" sz="2400" i="1" cap="none" dirty="0"/>
          </a:p>
          <a:p>
            <a:pPr algn="just"/>
            <a:r>
              <a:rPr lang="tr-TR" sz="2400" cap="none" dirty="0"/>
              <a:t>Sağlam kişilere yönelik asıl koruyucu önlem aşılamadır. Verem aşısının (BCG aşısı; basil </a:t>
            </a:r>
            <a:r>
              <a:rPr lang="tr-TR" sz="2400" cap="none" dirty="0" err="1"/>
              <a:t>calmette</a:t>
            </a:r>
            <a:r>
              <a:rPr lang="tr-TR" sz="2400" cap="none" dirty="0"/>
              <a:t> ve </a:t>
            </a:r>
            <a:r>
              <a:rPr lang="tr-TR" sz="2400" cap="none" dirty="0" err="1"/>
              <a:t>guerin</a:t>
            </a:r>
            <a:r>
              <a:rPr lang="tr-TR" sz="2400" cap="none" dirty="0"/>
              <a:t>) koruyuculuğu tartışmalıdır. </a:t>
            </a:r>
            <a:endParaRPr lang="tr-TR" sz="2400" cap="none" dirty="0" smtClean="0"/>
          </a:p>
          <a:p>
            <a:pPr algn="just"/>
            <a:endParaRPr lang="tr-TR" sz="2400" cap="none" dirty="0" smtClean="0"/>
          </a:p>
          <a:p>
            <a:pPr algn="just"/>
            <a:r>
              <a:rPr lang="tr-TR" sz="2400" cap="none" dirty="0" smtClean="0"/>
              <a:t>Dolayısıyla </a:t>
            </a:r>
            <a:r>
              <a:rPr lang="tr-TR" sz="2400" cap="none" dirty="0"/>
              <a:t>BCG aşısı verem savaşında çok önemli bir araç olmakla birlikte, </a:t>
            </a:r>
            <a:r>
              <a:rPr lang="tr-TR" sz="2400" b="1" i="1" cap="none" dirty="0"/>
              <a:t>asıl yapılması gereken şeyin hastaların bulunup tedavi edilmesi ve kaynağın daraltılması</a:t>
            </a:r>
            <a:r>
              <a:rPr lang="tr-TR" sz="2400" cap="none" dirty="0"/>
              <a:t> olduğu unutulmamalıdır. </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65</a:t>
            </a:fld>
            <a:endParaRPr lang="tr-TR"/>
          </a:p>
        </p:txBody>
      </p:sp>
    </p:spTree>
    <p:extLst>
      <p:ext uri="{BB962C8B-B14F-4D97-AF65-F5344CB8AC3E}">
        <p14:creationId xmlns:p14="http://schemas.microsoft.com/office/powerpoint/2010/main" xmlns="" val="18957384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b="1" i="1" dirty="0"/>
              <a:t>Duyarlı kişiye yönelik önlemler:</a:t>
            </a:r>
            <a:endParaRPr lang="tr-TR" sz="3600"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algn="just"/>
            <a:r>
              <a:rPr lang="tr-TR" sz="2400" cap="none" dirty="0"/>
              <a:t>Duyarlı kişileri korumanın bir diğer yolu da ilaçla korumadır (</a:t>
            </a:r>
            <a:r>
              <a:rPr lang="tr-TR" sz="2400" cap="none" dirty="0" err="1"/>
              <a:t>kemoproflaksi</a:t>
            </a:r>
            <a:r>
              <a:rPr lang="tr-TR" sz="2400" cap="none" dirty="0"/>
              <a:t>). Bulaşıcı tüberkülozu olan hastaların yakın çevresindeki aile ve iş arkadaşlarını, özellikle daha önce belirtilen duyarlı kişilerin </a:t>
            </a:r>
            <a:r>
              <a:rPr lang="tr-TR" sz="2400" cap="none" dirty="0" err="1"/>
              <a:t>izoniazid</a:t>
            </a:r>
            <a:r>
              <a:rPr lang="tr-TR" sz="2400" cap="none" dirty="0"/>
              <a:t> (INH) ile korunmaya alınmaları önerilir</a:t>
            </a:r>
            <a:r>
              <a:rPr lang="tr-TR" sz="2400" cap="none" dirty="0" smtClean="0"/>
              <a:t>.</a:t>
            </a:r>
          </a:p>
          <a:p>
            <a:pPr algn="just"/>
            <a:endParaRPr lang="tr-TR" sz="2400" cap="none" dirty="0"/>
          </a:p>
          <a:p>
            <a:pPr algn="just"/>
            <a:r>
              <a:rPr lang="tr-TR" sz="2400" b="1" i="1" dirty="0"/>
              <a:t>Hastaların tedavisi: </a:t>
            </a:r>
          </a:p>
          <a:p>
            <a:pPr marL="0" indent="0" algn="just">
              <a:buNone/>
            </a:pPr>
            <a:r>
              <a:rPr lang="tr-TR" sz="2400" cap="none" dirty="0"/>
              <a:t>Kullanılan ilaçların başlıcaları şunlardır: </a:t>
            </a:r>
            <a:r>
              <a:rPr lang="tr-TR" sz="2400" cap="none" dirty="0" err="1"/>
              <a:t>inh</a:t>
            </a:r>
            <a:r>
              <a:rPr lang="tr-TR" sz="2400" cap="none" dirty="0"/>
              <a:t> (</a:t>
            </a:r>
            <a:r>
              <a:rPr lang="tr-TR" sz="2400" cap="none" dirty="0" err="1"/>
              <a:t>izoniyazid</a:t>
            </a:r>
            <a:r>
              <a:rPr lang="tr-TR" sz="2400" cap="none" dirty="0"/>
              <a:t>), </a:t>
            </a:r>
            <a:r>
              <a:rPr lang="tr-TR" sz="2400" cap="none" dirty="0" err="1"/>
              <a:t>rif</a:t>
            </a:r>
            <a:r>
              <a:rPr lang="tr-TR" sz="2400" cap="none" dirty="0"/>
              <a:t> (</a:t>
            </a:r>
            <a:r>
              <a:rPr lang="tr-TR" sz="2400" cap="none" dirty="0" err="1"/>
              <a:t>rifampisin</a:t>
            </a:r>
            <a:r>
              <a:rPr lang="tr-TR" sz="2400" cap="none" dirty="0"/>
              <a:t>), </a:t>
            </a:r>
            <a:r>
              <a:rPr lang="tr-TR" sz="2400" cap="none" dirty="0" err="1"/>
              <a:t>pza</a:t>
            </a:r>
            <a:r>
              <a:rPr lang="tr-TR" sz="2400" cap="none" dirty="0"/>
              <a:t> (</a:t>
            </a:r>
            <a:r>
              <a:rPr lang="tr-TR" sz="2400" cap="none" dirty="0" err="1"/>
              <a:t>pirazinamid</a:t>
            </a:r>
            <a:r>
              <a:rPr lang="tr-TR" sz="2400" cap="none" dirty="0"/>
              <a:t>), </a:t>
            </a:r>
            <a:r>
              <a:rPr lang="tr-TR" sz="2400" cap="none" dirty="0" err="1"/>
              <a:t>mza</a:t>
            </a:r>
            <a:r>
              <a:rPr lang="tr-TR" sz="2400" cap="none" dirty="0"/>
              <a:t> (</a:t>
            </a:r>
            <a:r>
              <a:rPr lang="tr-TR" sz="2400" cap="none" dirty="0" err="1"/>
              <a:t>morfozinamid</a:t>
            </a:r>
            <a:r>
              <a:rPr lang="tr-TR" sz="2400" cap="none" dirty="0"/>
              <a:t>), </a:t>
            </a:r>
            <a:r>
              <a:rPr lang="tr-TR" sz="2400" cap="none" dirty="0" err="1"/>
              <a:t>sm</a:t>
            </a:r>
            <a:r>
              <a:rPr lang="tr-TR" sz="2400" cap="none" dirty="0"/>
              <a:t> (streptomisin), </a:t>
            </a:r>
            <a:r>
              <a:rPr lang="tr-TR" sz="2400" cap="none" dirty="0" err="1"/>
              <a:t>emb</a:t>
            </a:r>
            <a:r>
              <a:rPr lang="tr-TR" sz="2400" cap="none" dirty="0"/>
              <a:t> (</a:t>
            </a:r>
            <a:r>
              <a:rPr lang="tr-TR" sz="2400" cap="none" dirty="0" err="1"/>
              <a:t>etambutol</a:t>
            </a:r>
            <a:r>
              <a:rPr lang="tr-TR" sz="2400" cap="none" dirty="0" smtClean="0"/>
              <a:t>)</a:t>
            </a:r>
          </a:p>
          <a:p>
            <a:pPr marL="0" indent="0" algn="just">
              <a:buNone/>
            </a:pPr>
            <a:r>
              <a:rPr lang="tr-TR" sz="2400" cap="none" dirty="0" smtClean="0"/>
              <a:t> </a:t>
            </a:r>
            <a:r>
              <a:rPr lang="tr-TR" sz="2400" b="1" i="1" cap="none" dirty="0"/>
              <a:t>Ülkemizde verem savaşı ücretsiz olduğundan ilaçlar verem savaşı dispanserlerinde ücretsiz olarak verilmektedir. Verem, dört ya da beş ilaçla 6-9 ay süre ile tedaviyi </a:t>
            </a:r>
            <a:r>
              <a:rPr lang="tr-TR" sz="2400" b="1" i="1" cap="none" dirty="0" smtClean="0"/>
              <a:t>gerektirir</a:t>
            </a:r>
            <a:endParaRPr lang="tr-TR" sz="2400" b="1" i="1"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66</a:t>
            </a:fld>
            <a:endParaRPr lang="tr-TR"/>
          </a:p>
        </p:txBody>
      </p:sp>
    </p:spTree>
    <p:extLst>
      <p:ext uri="{BB962C8B-B14F-4D97-AF65-F5344CB8AC3E}">
        <p14:creationId xmlns:p14="http://schemas.microsoft.com/office/powerpoint/2010/main" xmlns="" val="3003884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838200" y="365125"/>
            <a:ext cx="10515600" cy="909493"/>
          </a:xfrm>
        </p:spPr>
        <p:txBody>
          <a:bodyPr>
            <a:noAutofit/>
          </a:bodyPr>
          <a:lstStyle/>
          <a:p>
            <a:r>
              <a:rPr lang="tr-TR" sz="3600" b="1" i="1" dirty="0"/>
              <a:t>Doğrudan gözetim altında tedavi: </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0" y="1274619"/>
            <a:ext cx="12192000" cy="1661086"/>
          </a:xfrm>
        </p:spPr>
        <p:txBody>
          <a:bodyPr>
            <a:noAutofit/>
          </a:bodyPr>
          <a:lstStyle/>
          <a:p>
            <a:pPr algn="just"/>
            <a:r>
              <a:rPr lang="tr-TR" cap="none" dirty="0" smtClean="0"/>
              <a:t>İlaçların </a:t>
            </a:r>
            <a:r>
              <a:rPr lang="tr-TR" cap="none" dirty="0"/>
              <a:t>çok olması, bazı </a:t>
            </a:r>
            <a:r>
              <a:rPr lang="tr-TR" i="1" cap="none" dirty="0"/>
              <a:t>yan etkilerinin bulunması</a:t>
            </a:r>
            <a:r>
              <a:rPr lang="tr-TR" cap="none" dirty="0"/>
              <a:t> ve tatlarının kötü oluşu nedeniyle hastalar ilaç tedavisine karşı isteksiz </a:t>
            </a:r>
            <a:r>
              <a:rPr lang="tr-TR" cap="none" dirty="0" smtClean="0"/>
              <a:t>olabilirler</a:t>
            </a:r>
            <a:endParaRPr lang="tr-TR" cap="none" dirty="0"/>
          </a:p>
          <a:p>
            <a:pPr algn="just"/>
            <a:r>
              <a:rPr lang="tr-TR" cap="none" dirty="0"/>
              <a:t>Tedaviye başladıktan sonraki ilk birkaç haftada </a:t>
            </a:r>
            <a:r>
              <a:rPr lang="tr-TR" i="1" cap="none" dirty="0"/>
              <a:t>hızlı iyileşme </a:t>
            </a:r>
            <a:r>
              <a:rPr lang="tr-TR" cap="none" dirty="0"/>
              <a:t>gözlenir; bu nedenle hastalar tedavilerini yarım </a:t>
            </a:r>
            <a:r>
              <a:rPr lang="tr-TR" cap="none" dirty="0" smtClean="0"/>
              <a:t>bırakabilirler</a:t>
            </a:r>
            <a:endParaRPr lang="tr-TR" cap="none" dirty="0"/>
          </a:p>
          <a:p>
            <a:pPr algn="just"/>
            <a:r>
              <a:rPr lang="tr-TR" cap="none" dirty="0"/>
              <a:t>Tedavileri yarım kalan ve düzensiz ilaç kullanan hastalarda kullanılan ilaçlara karşı direnç </a:t>
            </a:r>
            <a:r>
              <a:rPr lang="tr-TR" cap="none" dirty="0" smtClean="0"/>
              <a:t>gelişir</a:t>
            </a:r>
            <a:endParaRPr lang="tr-TR" cap="none" dirty="0"/>
          </a:p>
          <a:p>
            <a:pPr algn="just"/>
            <a:r>
              <a:rPr lang="tr-TR" cap="none" dirty="0" smtClean="0"/>
              <a:t>Bu </a:t>
            </a:r>
            <a:r>
              <a:rPr lang="tr-TR" cap="none" dirty="0"/>
              <a:t>olumsuz durum dikkate alınarak </a:t>
            </a:r>
            <a:r>
              <a:rPr lang="tr-TR" b="1" i="1" cap="none" dirty="0"/>
              <a:t>“doğrudan gözetim altında tedavi” (</a:t>
            </a:r>
            <a:r>
              <a:rPr lang="tr-TR" b="1" i="1" cap="none" dirty="0" err="1"/>
              <a:t>dgt</a:t>
            </a:r>
            <a:r>
              <a:rPr lang="tr-TR" b="1" i="1" cap="none" dirty="0"/>
              <a:t>) </a:t>
            </a:r>
            <a:r>
              <a:rPr lang="tr-TR" cap="none" dirty="0"/>
              <a:t>yöntemi geliştirilmiştir. Dünya sağlık </a:t>
            </a:r>
            <a:r>
              <a:rPr lang="tr-TR" cap="none" dirty="0" err="1"/>
              <a:t>örgütü’nün</a:t>
            </a:r>
            <a:r>
              <a:rPr lang="tr-TR" cap="none" dirty="0"/>
              <a:t> önerdiği, ülkemizde de 2006 yılından beri uygulanan DGT tüberkülozlu hastaların aldığı her doz ilacın her gün bir sağlık çalışanı ya da eğitilmiş bir gönüllü tarafından hastaya verilmesini ve/veya bu durumun kaydedilmesini esas almaktadır.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67</a:t>
            </a:fld>
            <a:endParaRPr lang="tr-TR"/>
          </a:p>
        </p:txBody>
      </p:sp>
    </p:spTree>
    <p:extLst>
      <p:ext uri="{BB962C8B-B14F-4D97-AF65-F5344CB8AC3E}">
        <p14:creationId xmlns:p14="http://schemas.microsoft.com/office/powerpoint/2010/main" xmlns="" val="2868643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xmlns="" id="{9A3874F8-B63A-9340-1F24-78B4D8C9BF5F}"/>
              </a:ext>
            </a:extLst>
          </p:cNvPr>
          <p:cNvSpPr>
            <a:spLocks noGrp="1"/>
          </p:cNvSpPr>
          <p:nvPr>
            <p:ph type="title"/>
          </p:nvPr>
        </p:nvSpPr>
        <p:spPr>
          <a:xfrm>
            <a:off x="838200" y="25306"/>
            <a:ext cx="10515600" cy="1020330"/>
          </a:xfrm>
        </p:spPr>
        <p:txBody>
          <a:bodyPr>
            <a:normAutofit/>
          </a:bodyPr>
          <a:lstStyle/>
          <a:p>
            <a:r>
              <a:rPr lang="tr-TR" sz="2400" b="1" i="1" dirty="0"/>
              <a:t>T.C. Sağlık Bakanlığı Faaliyet Raporu 2021, </a:t>
            </a:r>
            <a:br>
              <a:rPr lang="tr-TR" sz="2400" b="1" i="1" dirty="0"/>
            </a:br>
            <a:r>
              <a:rPr lang="tr-TR" sz="2400" b="1" i="1" dirty="0"/>
              <a:t>Tüberküloz</a:t>
            </a:r>
          </a:p>
        </p:txBody>
      </p:sp>
      <p:sp>
        <p:nvSpPr>
          <p:cNvPr id="3" name="İçerik Yer Tutucusu 2">
            <a:extLst>
              <a:ext uri="{FF2B5EF4-FFF2-40B4-BE49-F238E27FC236}">
                <a16:creationId xmlns:a16="http://schemas.microsoft.com/office/drawing/2014/main" xmlns="" id="{2A52B9C2-9B90-8192-D277-66E498FD523A}"/>
              </a:ext>
            </a:extLst>
          </p:cNvPr>
          <p:cNvSpPr>
            <a:spLocks noGrp="1"/>
          </p:cNvSpPr>
          <p:nvPr>
            <p:ph sz="quarter" idx="1"/>
          </p:nvPr>
        </p:nvSpPr>
        <p:spPr>
          <a:xfrm>
            <a:off x="7272804" y="3987691"/>
            <a:ext cx="4919196" cy="1311232"/>
          </a:xfrm>
        </p:spPr>
        <p:txBody>
          <a:bodyPr>
            <a:normAutofit/>
          </a:bodyPr>
          <a:lstStyle/>
          <a:p>
            <a:r>
              <a:rPr lang="tr-TR" sz="2000" cap="none" dirty="0"/>
              <a:t>DSÖ tarafından yayımlanan “Küresel Tüberküloz 2021 Raporu’nda Türkiye’nin 2020 yılı tüberküloz (TB) insidansı </a:t>
            </a:r>
            <a:r>
              <a:rPr lang="tr-TR" sz="2000" cap="none" dirty="0" err="1"/>
              <a:t>avrupa</a:t>
            </a:r>
            <a:r>
              <a:rPr lang="tr-TR" sz="2000" cap="none" dirty="0"/>
              <a:t> bölgesi ortalamasından </a:t>
            </a:r>
            <a:r>
              <a:rPr lang="tr-TR" sz="2000" cap="none" dirty="0" smtClean="0"/>
              <a:t>düşüktür</a:t>
            </a:r>
            <a:endParaRPr lang="tr-TR" sz="2000" cap="none" dirty="0"/>
          </a:p>
          <a:p>
            <a:endParaRPr lang="tr-TR" dirty="0"/>
          </a:p>
        </p:txBody>
      </p:sp>
      <p:pic>
        <p:nvPicPr>
          <p:cNvPr id="5" name="Resim 4">
            <a:extLst>
              <a:ext uri="{FF2B5EF4-FFF2-40B4-BE49-F238E27FC236}">
                <a16:creationId xmlns:a16="http://schemas.microsoft.com/office/drawing/2014/main" xmlns="" id="{CD85600B-F24C-9C77-CBAE-70AFA1E500EF}"/>
              </a:ext>
            </a:extLst>
          </p:cNvPr>
          <p:cNvPicPr>
            <a:picLocks noChangeAspect="1"/>
          </p:cNvPicPr>
          <p:nvPr/>
        </p:nvPicPr>
        <p:blipFill>
          <a:blip r:embed="rId3"/>
          <a:stretch>
            <a:fillRect/>
          </a:stretch>
        </p:blipFill>
        <p:spPr>
          <a:xfrm>
            <a:off x="0" y="1270930"/>
            <a:ext cx="7438876" cy="4953180"/>
          </a:xfrm>
          <a:prstGeom prst="rect">
            <a:avLst/>
          </a:prstGeom>
        </p:spPr>
      </p:pic>
      <p:sp>
        <p:nvSpPr>
          <p:cNvPr id="7" name="Metin kutusu 6">
            <a:extLst>
              <a:ext uri="{FF2B5EF4-FFF2-40B4-BE49-F238E27FC236}">
                <a16:creationId xmlns:a16="http://schemas.microsoft.com/office/drawing/2014/main" xmlns="" id="{A7FF45E3-4854-ECA7-792A-4FCA9F8DDB36}"/>
              </a:ext>
            </a:extLst>
          </p:cNvPr>
          <p:cNvSpPr txBox="1"/>
          <p:nvPr/>
        </p:nvSpPr>
        <p:spPr>
          <a:xfrm>
            <a:off x="7438877" y="2214694"/>
            <a:ext cx="4753123" cy="1569660"/>
          </a:xfrm>
          <a:prstGeom prst="rect">
            <a:avLst/>
          </a:prstGeom>
          <a:noFill/>
        </p:spPr>
        <p:txBody>
          <a:bodyPr wrap="square">
            <a:spAutoFit/>
          </a:bodyPr>
          <a:lstStyle/>
          <a:p>
            <a:pPr algn="just"/>
            <a:r>
              <a:rPr lang="tr-TR" sz="1800" cap="none" dirty="0"/>
              <a:t>Türkiye’de 2020 yılında tespit edilen 8.925 olgunun 113’ü çok ilaca dirençli tüberküloz (ÇİD-TB) hastasıdır. </a:t>
            </a:r>
            <a:r>
              <a:rPr lang="tr-TR" sz="2000" dirty="0"/>
              <a:t>Türkiye ÇİD-TB açısından yüksek hastalık yüküne sahip 30 ülke arasında değildir</a:t>
            </a:r>
            <a:endParaRPr lang="tr-TR" sz="2000" cap="none" dirty="0"/>
          </a:p>
        </p:txBody>
      </p:sp>
      <p:sp>
        <p:nvSpPr>
          <p:cNvPr id="9" name="Metin kutusu 8">
            <a:extLst>
              <a:ext uri="{FF2B5EF4-FFF2-40B4-BE49-F238E27FC236}">
                <a16:creationId xmlns:a16="http://schemas.microsoft.com/office/drawing/2014/main" xmlns="" id="{73CBFB56-1A1E-7ED5-DC04-DBC4782E1D24}"/>
              </a:ext>
            </a:extLst>
          </p:cNvPr>
          <p:cNvSpPr txBox="1"/>
          <p:nvPr/>
        </p:nvSpPr>
        <p:spPr>
          <a:xfrm>
            <a:off x="1310640" y="6560028"/>
            <a:ext cx="11054080" cy="276999"/>
          </a:xfrm>
          <a:prstGeom prst="rect">
            <a:avLst/>
          </a:prstGeom>
          <a:noFill/>
        </p:spPr>
        <p:txBody>
          <a:bodyPr wrap="square">
            <a:spAutoFit/>
          </a:bodyPr>
          <a:lstStyle/>
          <a:p>
            <a:r>
              <a:rPr lang="tr-TR" sz="1200" dirty="0"/>
              <a:t>https://sgb.saglik.gov.tr/Eklenti/42666/0/2021-faaliyet-raporupdf.pdf?_tag1=A479EA3416AA5E001B71B4D2F670F3588B41D42C</a:t>
            </a:r>
          </a:p>
        </p:txBody>
      </p:sp>
      <p:sp>
        <p:nvSpPr>
          <p:cNvPr id="11" name="10 Slayt Numarası Yer Tutucusu"/>
          <p:cNvSpPr>
            <a:spLocks noGrp="1"/>
          </p:cNvSpPr>
          <p:nvPr>
            <p:ph type="sldNum" sz="quarter" idx="12"/>
          </p:nvPr>
        </p:nvSpPr>
        <p:spPr/>
        <p:txBody>
          <a:bodyPr/>
          <a:lstStyle/>
          <a:p>
            <a:fld id="{53C56F6E-0227-4A18-A49D-56CCC0CCB7A6}" type="slidenum">
              <a:rPr lang="tr-TR" smtClean="0"/>
              <a:pPr/>
              <a:t>68</a:t>
            </a:fld>
            <a:endParaRPr lang="tr-TR"/>
          </a:p>
        </p:txBody>
      </p:sp>
    </p:spTree>
    <p:extLst>
      <p:ext uri="{BB962C8B-B14F-4D97-AF65-F5344CB8AC3E}">
        <p14:creationId xmlns:p14="http://schemas.microsoft.com/office/powerpoint/2010/main" xmlns="" val="8359393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3E2D16-A33B-4095-8918-A382830B2537}"/>
              </a:ext>
            </a:extLst>
          </p:cNvPr>
          <p:cNvSpPr>
            <a:spLocks noGrp="1"/>
          </p:cNvSpPr>
          <p:nvPr>
            <p:ph type="title"/>
          </p:nvPr>
        </p:nvSpPr>
        <p:spPr>
          <a:xfrm>
            <a:off x="838200" y="220747"/>
            <a:ext cx="10515600" cy="1020330"/>
          </a:xfrm>
        </p:spPr>
        <p:txBody>
          <a:bodyPr>
            <a:normAutofit/>
          </a:bodyPr>
          <a:lstStyle/>
          <a:p>
            <a:r>
              <a:rPr lang="tr-TR" sz="2400" b="1" i="1" dirty="0"/>
              <a:t>T.C. Sağlık Bakanlığı Faaliyet Raporu 2021, </a:t>
            </a:r>
            <a:br>
              <a:rPr lang="tr-TR" sz="2400" b="1" i="1" dirty="0"/>
            </a:br>
            <a:r>
              <a:rPr lang="tr-TR" sz="2400" b="1" i="1" dirty="0"/>
              <a:t>Tüberküloz</a:t>
            </a:r>
          </a:p>
        </p:txBody>
      </p:sp>
      <p:sp>
        <p:nvSpPr>
          <p:cNvPr id="3" name="İçerik Yer Tutucusu 2">
            <a:extLst>
              <a:ext uri="{FF2B5EF4-FFF2-40B4-BE49-F238E27FC236}">
                <a16:creationId xmlns:a16="http://schemas.microsoft.com/office/drawing/2014/main" xmlns="" id="{C8459889-DF1F-4CBE-AA5D-04651DE61782}"/>
              </a:ext>
            </a:extLst>
          </p:cNvPr>
          <p:cNvSpPr>
            <a:spLocks noGrp="1"/>
          </p:cNvSpPr>
          <p:nvPr>
            <p:ph sz="quarter" idx="1"/>
          </p:nvPr>
        </p:nvSpPr>
        <p:spPr>
          <a:xfrm>
            <a:off x="670560" y="1242291"/>
            <a:ext cx="10683240" cy="5063737"/>
          </a:xfrm>
        </p:spPr>
        <p:txBody>
          <a:bodyPr>
            <a:noAutofit/>
          </a:bodyPr>
          <a:lstStyle/>
          <a:p>
            <a:pPr algn="just"/>
            <a:endParaRPr lang="tr-TR" sz="1800" cap="none" dirty="0" smtClean="0"/>
          </a:p>
          <a:p>
            <a:pPr algn="just"/>
            <a:endParaRPr lang="tr-TR" sz="1800" cap="none" dirty="0" smtClean="0"/>
          </a:p>
          <a:p>
            <a:pPr algn="just"/>
            <a:r>
              <a:rPr lang="tr-TR" sz="1800" cap="none" dirty="0" smtClean="0"/>
              <a:t>Ülkemizde </a:t>
            </a:r>
            <a:r>
              <a:rPr lang="tr-TR" sz="1800" cap="none" dirty="0"/>
              <a:t>aralık 2022 yılı itibarıyla her ilde en az 1 adet olmak üzere 173 verem savaşı dispanseri birimi bulunmaktadır. </a:t>
            </a:r>
            <a:endParaRPr lang="tr-TR" sz="1800" cap="none" dirty="0" smtClean="0"/>
          </a:p>
          <a:p>
            <a:pPr algn="just"/>
            <a:endParaRPr lang="tr-TR" sz="1800" cap="none" dirty="0"/>
          </a:p>
          <a:p>
            <a:pPr algn="just"/>
            <a:r>
              <a:rPr lang="tr-TR" sz="1800" cap="none" dirty="0"/>
              <a:t>Yurt genelinde halk sağlığı müdürlüklerine bağlı olarak 20 </a:t>
            </a:r>
            <a:r>
              <a:rPr lang="tr-TR" sz="1800" cap="none" dirty="0">
                <a:solidFill>
                  <a:schemeClr val="bg2">
                    <a:lumMod val="25000"/>
                  </a:schemeClr>
                </a:solidFill>
              </a:rPr>
              <a:t>mobil tarama ekibi</a:t>
            </a:r>
            <a:r>
              <a:rPr lang="tr-TR" sz="1800" cap="none" dirty="0"/>
              <a:t> faaliyet göstermektedir. Bu birimler kendi hizmet bölgelerindeki yüksek risk gruplarının (tüberküloz hastalarının temaslıları, ceza ve tutukevleri, huzurevleri vb.) yıllık tarama programları dâhilinde yılda en az bir kez tüberküloz yönünden taramaktadırlar</a:t>
            </a:r>
            <a:r>
              <a:rPr lang="tr-TR" sz="1800" cap="none" dirty="0" smtClean="0"/>
              <a:t>.</a:t>
            </a:r>
          </a:p>
          <a:p>
            <a:pPr algn="just"/>
            <a:endParaRPr lang="tr-TR" sz="1800" cap="none" dirty="0"/>
          </a:p>
          <a:p>
            <a:pPr algn="just"/>
            <a:r>
              <a:rPr lang="tr-TR" sz="1800" cap="none" dirty="0" smtClean="0"/>
              <a:t>Halka </a:t>
            </a:r>
            <a:r>
              <a:rPr lang="tr-TR" sz="1800" cap="none" dirty="0"/>
              <a:t>yönelik verem savaş eğitimleri, sağlık bakanlığı personeline yönelik hizmet içi eğitimler, psiko-sosyal ve mali kayıp yaşayan tüberküloz hastalarına yönelik düzenli nakdi yardım programı devam </a:t>
            </a:r>
            <a:r>
              <a:rPr lang="tr-TR" sz="1800" cap="none" dirty="0" smtClean="0"/>
              <a:t>etmektedir</a:t>
            </a:r>
            <a:endParaRPr lang="tr-TR" sz="1800" cap="none" dirty="0"/>
          </a:p>
        </p:txBody>
      </p:sp>
      <p:sp>
        <p:nvSpPr>
          <p:cNvPr id="5" name="Metin kutusu 4">
            <a:extLst>
              <a:ext uri="{FF2B5EF4-FFF2-40B4-BE49-F238E27FC236}">
                <a16:creationId xmlns:a16="http://schemas.microsoft.com/office/drawing/2014/main" xmlns="" id="{CE3C4D54-182C-036F-4507-286B78CC3045}"/>
              </a:ext>
            </a:extLst>
          </p:cNvPr>
          <p:cNvSpPr txBox="1"/>
          <p:nvPr/>
        </p:nvSpPr>
        <p:spPr>
          <a:xfrm>
            <a:off x="1310640" y="6560028"/>
            <a:ext cx="11054080" cy="276999"/>
          </a:xfrm>
          <a:prstGeom prst="rect">
            <a:avLst/>
          </a:prstGeom>
          <a:noFill/>
        </p:spPr>
        <p:txBody>
          <a:bodyPr wrap="square">
            <a:spAutoFit/>
          </a:bodyPr>
          <a:lstStyle/>
          <a:p>
            <a:r>
              <a:rPr lang="tr-TR" sz="1200" dirty="0"/>
              <a:t>https://sgb.saglik.gov.tr/Eklenti/42666/0/2021-faaliyet-raporupdf.pdf?_tag1=A479EA3416AA5E001B71B4D2F670F3588B41D42C</a:t>
            </a:r>
          </a:p>
        </p:txBody>
      </p:sp>
      <p:sp>
        <p:nvSpPr>
          <p:cNvPr id="7" name="6 Slayt Numarası Yer Tutucusu"/>
          <p:cNvSpPr>
            <a:spLocks noGrp="1"/>
          </p:cNvSpPr>
          <p:nvPr>
            <p:ph type="sldNum" sz="quarter" idx="12"/>
          </p:nvPr>
        </p:nvSpPr>
        <p:spPr/>
        <p:txBody>
          <a:bodyPr/>
          <a:lstStyle/>
          <a:p>
            <a:fld id="{53C56F6E-0227-4A18-A49D-56CCC0CCB7A6}" type="slidenum">
              <a:rPr lang="tr-TR" smtClean="0"/>
              <a:pPr/>
              <a:t>69</a:t>
            </a:fld>
            <a:endParaRPr lang="tr-TR"/>
          </a:p>
        </p:txBody>
      </p:sp>
    </p:spTree>
    <p:extLst>
      <p:ext uri="{BB962C8B-B14F-4D97-AF65-F5344CB8AC3E}">
        <p14:creationId xmlns:p14="http://schemas.microsoft.com/office/powerpoint/2010/main" xmlns="" val="4074258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79EBF3-0F33-E989-1628-4F844E5BAD06}"/>
              </a:ext>
            </a:extLst>
          </p:cNvPr>
          <p:cNvSpPr>
            <a:spLocks noGrp="1"/>
          </p:cNvSpPr>
          <p:nvPr>
            <p:ph type="title"/>
          </p:nvPr>
        </p:nvSpPr>
        <p:spPr>
          <a:xfrm>
            <a:off x="1016410" y="195679"/>
            <a:ext cx="10364451" cy="766848"/>
          </a:xfrm>
        </p:spPr>
        <p:txBody>
          <a:bodyPr>
            <a:normAutofit/>
          </a:bodyPr>
          <a:lstStyle/>
          <a:p>
            <a:pPr algn="ctr"/>
            <a:r>
              <a:rPr lang="tr-TR" sz="4000" dirty="0"/>
              <a:t>Umumi </a:t>
            </a:r>
            <a:r>
              <a:rPr lang="tr-TR" sz="4000" dirty="0" err="1"/>
              <a:t>hıfsızsıhha</a:t>
            </a:r>
            <a:r>
              <a:rPr lang="tr-TR" sz="4000" dirty="0"/>
              <a:t> kanunu</a:t>
            </a:r>
          </a:p>
        </p:txBody>
      </p:sp>
      <p:sp>
        <p:nvSpPr>
          <p:cNvPr id="5" name="Metin kutusu 4">
            <a:extLst>
              <a:ext uri="{FF2B5EF4-FFF2-40B4-BE49-F238E27FC236}">
                <a16:creationId xmlns:a16="http://schemas.microsoft.com/office/drawing/2014/main" xmlns="" id="{638CBF46-B443-3E07-65B6-023880ACD79F}"/>
              </a:ext>
            </a:extLst>
          </p:cNvPr>
          <p:cNvSpPr txBox="1"/>
          <p:nvPr/>
        </p:nvSpPr>
        <p:spPr>
          <a:xfrm>
            <a:off x="573831" y="1910944"/>
            <a:ext cx="11249608" cy="3293209"/>
          </a:xfrm>
          <a:prstGeom prst="rect">
            <a:avLst/>
          </a:prstGeom>
          <a:noFill/>
        </p:spPr>
        <p:txBody>
          <a:bodyPr wrap="square">
            <a:spAutoFit/>
          </a:bodyPr>
          <a:lstStyle/>
          <a:p>
            <a:pPr algn="ctr"/>
            <a:r>
              <a:rPr lang="tr-TR" sz="2600" b="0" i="0" u="none" strike="noStrike" baseline="0" dirty="0" smtClean="0">
                <a:solidFill>
                  <a:srgbClr val="000000"/>
                </a:solidFill>
              </a:rPr>
              <a:t>Bu </a:t>
            </a:r>
            <a:r>
              <a:rPr lang="tr-TR" sz="2600" b="0" i="0" u="none" strike="noStrike" baseline="0" dirty="0">
                <a:solidFill>
                  <a:srgbClr val="000000"/>
                </a:solidFill>
              </a:rPr>
              <a:t>konuda bütün devlet güçleri hekime yardımcı olmak durumundadır. (Md. 65)</a:t>
            </a:r>
          </a:p>
          <a:p>
            <a:pPr algn="ctr"/>
            <a:endParaRPr lang="tr-TR" sz="2600" b="0" i="0" u="none" strike="noStrike" baseline="0" dirty="0">
              <a:solidFill>
                <a:srgbClr val="000000"/>
              </a:solidFill>
            </a:endParaRPr>
          </a:p>
          <a:p>
            <a:pPr algn="ctr"/>
            <a:r>
              <a:rPr lang="tr-TR" sz="2600" b="0" i="0" u="none" strike="noStrike" baseline="0" dirty="0">
                <a:solidFill>
                  <a:srgbClr val="000000"/>
                </a:solidFill>
              </a:rPr>
              <a:t>Hekimler bulaşıcı hastalığın saptanması ve hastanın iyileştirilmesi amacıyla hastanın evine girebilirler, kişi istemese de muayene edebilirler ve evde bulunup bulunmadığını araştırabilirler. (Md. 67)</a:t>
            </a:r>
          </a:p>
          <a:p>
            <a:pPr algn="ctr"/>
            <a:r>
              <a:rPr lang="tr-TR" sz="2600" b="0" i="0" u="none" strike="noStrike" baseline="0" dirty="0">
                <a:solidFill>
                  <a:srgbClr val="000000"/>
                </a:solidFill>
              </a:rPr>
              <a:t> </a:t>
            </a:r>
          </a:p>
          <a:p>
            <a:pPr algn="ctr"/>
            <a:r>
              <a:rPr lang="tr-TR" sz="2600" b="0" i="0" u="none" strike="noStrike" baseline="0" dirty="0">
                <a:solidFill>
                  <a:srgbClr val="000000"/>
                </a:solidFill>
              </a:rPr>
              <a:t>Hekim, bulaşıcı hastalıktan kuşkulandığında aile istemese de otopsi yapılmasını isteyebilir ya da yapabilir. (Md. 70)</a:t>
            </a:r>
            <a:endParaRPr lang="tr-TR" sz="2600" dirty="0"/>
          </a:p>
        </p:txBody>
      </p:sp>
      <p:sp>
        <p:nvSpPr>
          <p:cNvPr id="7" name="6 Slayt Numarası Yer Tutucusu"/>
          <p:cNvSpPr>
            <a:spLocks noGrp="1"/>
          </p:cNvSpPr>
          <p:nvPr>
            <p:ph type="sldNum" sz="quarter" idx="12"/>
          </p:nvPr>
        </p:nvSpPr>
        <p:spPr/>
        <p:txBody>
          <a:bodyPr/>
          <a:lstStyle/>
          <a:p>
            <a:fld id="{53C56F6E-0227-4A18-A49D-56CCC0CCB7A6}" type="slidenum">
              <a:rPr lang="tr-TR" smtClean="0"/>
              <a:pPr/>
              <a:t>7</a:t>
            </a:fld>
            <a:endParaRPr lang="tr-TR"/>
          </a:p>
        </p:txBody>
      </p:sp>
    </p:spTree>
    <p:extLst>
      <p:ext uri="{BB962C8B-B14F-4D97-AF65-F5344CB8AC3E}">
        <p14:creationId xmlns:p14="http://schemas.microsoft.com/office/powerpoint/2010/main" xmlns="" val="39543159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1016976" y="0"/>
            <a:ext cx="10364451" cy="1203157"/>
          </a:xfrm>
        </p:spPr>
        <p:txBody>
          <a:bodyPr>
            <a:noAutofit/>
          </a:bodyPr>
          <a:lstStyle/>
          <a:p>
            <a:r>
              <a:rPr lang="tr-TR" sz="3600" dirty="0"/>
              <a:t>Su ve Besinlerle Bulaşan Hastalıkların Kontrolü</a:t>
            </a:r>
          </a:p>
        </p:txBody>
      </p:sp>
      <p:pic>
        <p:nvPicPr>
          <p:cNvPr id="3" name="İçerik Yer Tutucusu 2">
            <a:extLst>
              <a:ext uri="{FF2B5EF4-FFF2-40B4-BE49-F238E27FC236}">
                <a16:creationId xmlns:a16="http://schemas.microsoft.com/office/drawing/2014/main" xmlns="" id="{083CCCF8-6112-3C09-2C34-B3E14463A3A2}"/>
              </a:ext>
            </a:extLst>
          </p:cNvPr>
          <p:cNvPicPr>
            <a:picLocks noGrp="1" noChangeAspect="1"/>
          </p:cNvPicPr>
          <p:nvPr>
            <p:ph sz="quarter" idx="1"/>
          </p:nvPr>
        </p:nvPicPr>
        <p:blipFill>
          <a:blip r:embed="rId2"/>
          <a:stretch>
            <a:fillRect/>
          </a:stretch>
        </p:blipFill>
        <p:spPr>
          <a:xfrm>
            <a:off x="1120177" y="1239334"/>
            <a:ext cx="10158047" cy="3342826"/>
          </a:xfrm>
        </p:spPr>
      </p:pic>
      <p:sp>
        <p:nvSpPr>
          <p:cNvPr id="4" name="Metin kutusu 3">
            <a:extLst>
              <a:ext uri="{FF2B5EF4-FFF2-40B4-BE49-F238E27FC236}">
                <a16:creationId xmlns:a16="http://schemas.microsoft.com/office/drawing/2014/main" xmlns="" id="{3D54FFF7-A410-7B09-4F16-CA7DD58D3EB9}"/>
              </a:ext>
            </a:extLst>
          </p:cNvPr>
          <p:cNvSpPr txBox="1"/>
          <p:nvPr/>
        </p:nvSpPr>
        <p:spPr>
          <a:xfrm>
            <a:off x="1492899" y="6581001"/>
            <a:ext cx="12017828" cy="553998"/>
          </a:xfrm>
          <a:prstGeom prst="rect">
            <a:avLst/>
          </a:prstGeom>
          <a:noFill/>
        </p:spPr>
        <p:txBody>
          <a:bodyPr wrap="square" rtlCol="0">
            <a:spAutoFit/>
          </a:bodyPr>
          <a:lstStyle/>
          <a:p>
            <a:r>
              <a:rPr lang="tr-TR" sz="1200" i="1" cap="none" dirty="0" err="1"/>
              <a:t>Piyal</a:t>
            </a:r>
            <a:r>
              <a:rPr lang="tr-TR" sz="1200" i="1" cap="none" dirty="0"/>
              <a:t>, B. (Ed.)(2011). Halk Sağlığı(Yayın No: 92). Ankara Üniversitesi Uzaktan Eğitim Yayınları.</a:t>
            </a:r>
          </a:p>
          <a:p>
            <a:endParaRPr lang="tr-TR" dirty="0"/>
          </a:p>
        </p:txBody>
      </p:sp>
      <p:sp>
        <p:nvSpPr>
          <p:cNvPr id="6" name="Metin kutusu 5">
            <a:extLst>
              <a:ext uri="{FF2B5EF4-FFF2-40B4-BE49-F238E27FC236}">
                <a16:creationId xmlns:a16="http://schemas.microsoft.com/office/drawing/2014/main" xmlns="" id="{F741947D-6CA1-098D-9EC1-93FA3DEAF1FA}"/>
              </a:ext>
            </a:extLst>
          </p:cNvPr>
          <p:cNvSpPr txBox="1"/>
          <p:nvPr/>
        </p:nvSpPr>
        <p:spPr>
          <a:xfrm>
            <a:off x="985520" y="4942735"/>
            <a:ext cx="11206480" cy="923330"/>
          </a:xfrm>
          <a:prstGeom prst="rect">
            <a:avLst/>
          </a:prstGeom>
          <a:noFill/>
        </p:spPr>
        <p:txBody>
          <a:bodyPr wrap="square">
            <a:spAutoFit/>
          </a:bodyPr>
          <a:lstStyle/>
          <a:p>
            <a:r>
              <a:rPr lang="tr-TR" sz="1800" b="0" i="0" u="none" strike="noStrike" baseline="0" dirty="0" smtClean="0">
                <a:solidFill>
                  <a:srgbClr val="000000"/>
                </a:solidFill>
              </a:rPr>
              <a:t>-Hijyen </a:t>
            </a:r>
            <a:r>
              <a:rPr lang="tr-TR" sz="1800" b="0" i="0" u="none" strike="noStrike" baseline="0" dirty="0">
                <a:solidFill>
                  <a:srgbClr val="000000"/>
                </a:solidFill>
              </a:rPr>
              <a:t>koşullarının kötü olduğu, kişilerin temizlik alışkanlığının az olduğu, kirli sular, açık tuvaletler, açıkta satılan yiyeceklerin ve sinek, böcek, fare gibi canlıların çok olduğu yerlerde sık </a:t>
            </a:r>
            <a:r>
              <a:rPr lang="tr-TR" sz="1800" b="0" i="0" u="none" strike="noStrike" baseline="0" dirty="0" smtClean="0">
                <a:solidFill>
                  <a:srgbClr val="000000"/>
                </a:solidFill>
              </a:rPr>
              <a:t>görülürler </a:t>
            </a:r>
            <a:endParaRPr lang="tr-TR" sz="1800" b="0" i="0" u="none" strike="noStrike" baseline="0" dirty="0">
              <a:solidFill>
                <a:srgbClr val="000000"/>
              </a:solidFill>
            </a:endParaRPr>
          </a:p>
          <a:p>
            <a:r>
              <a:rPr lang="tr-TR" sz="1800" b="0" i="0" u="none" strike="noStrike" baseline="0" dirty="0" smtClean="0">
                <a:solidFill>
                  <a:srgbClr val="000000"/>
                </a:solidFill>
              </a:rPr>
              <a:t>-Önlenmelerinde </a:t>
            </a:r>
            <a:r>
              <a:rPr lang="tr-TR" sz="1800" b="0" i="0" u="none" strike="noStrike" baseline="0" dirty="0">
                <a:solidFill>
                  <a:srgbClr val="000000"/>
                </a:solidFill>
              </a:rPr>
              <a:t>en etkili yol, çevre koşullarının </a:t>
            </a:r>
            <a:r>
              <a:rPr lang="tr-TR" sz="1800" b="0" i="0" u="none" strike="noStrike" baseline="0" dirty="0" smtClean="0">
                <a:solidFill>
                  <a:srgbClr val="000000"/>
                </a:solidFill>
              </a:rPr>
              <a:t>düzelmesidir</a:t>
            </a:r>
            <a:endParaRPr lang="tr-TR" dirty="0"/>
          </a:p>
        </p:txBody>
      </p:sp>
      <p:sp>
        <p:nvSpPr>
          <p:cNvPr id="9" name="8 Slayt Numarası Yer Tutucusu"/>
          <p:cNvSpPr>
            <a:spLocks noGrp="1"/>
          </p:cNvSpPr>
          <p:nvPr>
            <p:ph type="sldNum" sz="quarter" idx="12"/>
          </p:nvPr>
        </p:nvSpPr>
        <p:spPr/>
        <p:txBody>
          <a:bodyPr/>
          <a:lstStyle/>
          <a:p>
            <a:fld id="{53C56F6E-0227-4A18-A49D-56CCC0CCB7A6}" type="slidenum">
              <a:rPr lang="tr-TR" smtClean="0"/>
              <a:pPr/>
              <a:t>70</a:t>
            </a:fld>
            <a:endParaRPr lang="tr-TR"/>
          </a:p>
        </p:txBody>
      </p:sp>
    </p:spTree>
    <p:extLst>
      <p:ext uri="{BB962C8B-B14F-4D97-AF65-F5344CB8AC3E}">
        <p14:creationId xmlns:p14="http://schemas.microsoft.com/office/powerpoint/2010/main" xmlns="" val="31664537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838200" y="643629"/>
            <a:ext cx="10515600" cy="5763780"/>
          </a:xfrm>
        </p:spPr>
        <p:txBody>
          <a:bodyPr>
            <a:noAutofit/>
          </a:bodyPr>
          <a:lstStyle/>
          <a:p>
            <a:pPr marL="457200" indent="-457200" algn="just">
              <a:buFont typeface="+mj-lt"/>
              <a:buAutoNum type="arabicPeriod"/>
            </a:pPr>
            <a:endParaRPr lang="tr-TR" cap="none" dirty="0" smtClean="0"/>
          </a:p>
          <a:p>
            <a:pPr marL="457200" indent="-457200" algn="just">
              <a:buFont typeface="+mj-lt"/>
              <a:buAutoNum type="arabicPeriod"/>
            </a:pPr>
            <a:endParaRPr lang="tr-TR" dirty="0" smtClean="0"/>
          </a:p>
          <a:p>
            <a:pPr marL="457200" indent="-457200" algn="just">
              <a:buFont typeface="+mj-lt"/>
              <a:buAutoNum type="arabicPeriod"/>
            </a:pPr>
            <a:r>
              <a:rPr lang="tr-TR" cap="none" dirty="0" smtClean="0"/>
              <a:t>Genellikle </a:t>
            </a:r>
            <a:r>
              <a:rPr lang="tr-TR" b="1" i="1" cap="none" dirty="0" err="1"/>
              <a:t>fekal</a:t>
            </a:r>
            <a:r>
              <a:rPr lang="tr-TR" b="1" i="1" cap="none" dirty="0"/>
              <a:t>-oral (dışkı-ağız) yolla </a:t>
            </a:r>
            <a:r>
              <a:rPr lang="tr-TR" cap="none" dirty="0" smtClean="0"/>
              <a:t>bulaşırlar</a:t>
            </a:r>
            <a:endParaRPr lang="tr-TR" cap="none" dirty="0"/>
          </a:p>
          <a:p>
            <a:pPr marL="457200" indent="-457200" algn="just">
              <a:buFont typeface="+mj-lt"/>
              <a:buAutoNum type="arabicPeriod"/>
            </a:pPr>
            <a:r>
              <a:rPr lang="tr-TR" cap="none" dirty="0"/>
              <a:t>Sıklıkla </a:t>
            </a:r>
            <a:r>
              <a:rPr lang="tr-TR" b="1" i="1" cap="none" dirty="0"/>
              <a:t>epidemilere ve pandemilere </a:t>
            </a:r>
            <a:r>
              <a:rPr lang="tr-TR" cap="none" dirty="0"/>
              <a:t>neden </a:t>
            </a:r>
            <a:r>
              <a:rPr lang="tr-TR" cap="none" dirty="0" smtClean="0"/>
              <a:t>olurlar</a:t>
            </a:r>
            <a:endParaRPr lang="tr-TR" cap="none" dirty="0"/>
          </a:p>
          <a:p>
            <a:pPr marL="457200" indent="-457200" algn="just">
              <a:buFont typeface="+mj-lt"/>
              <a:buAutoNum type="arabicPeriod"/>
            </a:pPr>
            <a:r>
              <a:rPr lang="tr-TR" b="1" cap="none" dirty="0"/>
              <a:t>Endemik</a:t>
            </a:r>
            <a:r>
              <a:rPr lang="tr-TR" cap="none" dirty="0"/>
              <a:t> olma şansları fazladır. Belirli iklim koşullarını ve kötü hijyenik koşulları </a:t>
            </a:r>
            <a:r>
              <a:rPr lang="tr-TR" cap="none" dirty="0" smtClean="0"/>
              <a:t>severler</a:t>
            </a:r>
            <a:endParaRPr lang="tr-TR" cap="none" dirty="0"/>
          </a:p>
          <a:p>
            <a:pPr marL="457200" indent="-457200" algn="just">
              <a:buFont typeface="+mj-lt"/>
              <a:buAutoNum type="arabicPeriod"/>
            </a:pPr>
            <a:r>
              <a:rPr lang="tr-TR" i="1" cap="none" dirty="0"/>
              <a:t>Bu hastalıkların görülmesi, o toplumdaki </a:t>
            </a:r>
            <a:r>
              <a:rPr lang="tr-TR" b="1" i="1" cap="none" dirty="0"/>
              <a:t>ekonomik ve toplumsal koşulların kötü</a:t>
            </a:r>
            <a:r>
              <a:rPr lang="tr-TR" i="1" cap="none" dirty="0"/>
              <a:t> olduğunun </a:t>
            </a:r>
            <a:r>
              <a:rPr lang="tr-TR" i="1" cap="none" dirty="0" smtClean="0"/>
              <a:t>göstergesidir</a:t>
            </a:r>
            <a:endParaRPr lang="tr-TR" i="1" cap="none" dirty="0"/>
          </a:p>
          <a:p>
            <a:pPr marL="457200" indent="-457200" algn="just">
              <a:buFont typeface="+mj-lt"/>
              <a:buAutoNum type="arabicPeriod"/>
            </a:pPr>
            <a:r>
              <a:rPr lang="tr-TR" b="1" i="1" cap="none" dirty="0"/>
              <a:t>Yaz aylarında </a:t>
            </a:r>
            <a:r>
              <a:rPr lang="tr-TR" cap="none" dirty="0"/>
              <a:t>daha sık </a:t>
            </a:r>
            <a:r>
              <a:rPr lang="tr-TR" cap="none" dirty="0" smtClean="0"/>
              <a:t>görülürler</a:t>
            </a:r>
            <a:endParaRPr lang="tr-TR" cap="none" dirty="0"/>
          </a:p>
          <a:p>
            <a:pPr marL="457200" indent="-457200" algn="just">
              <a:buFont typeface="+mj-lt"/>
              <a:buAutoNum type="arabicPeriod"/>
            </a:pPr>
            <a:r>
              <a:rPr lang="tr-TR" b="1" i="1" cap="none" dirty="0"/>
              <a:t>Bu hastalıkların kontrolünde en etkili yol, bulaşma yollarının kontrolü, yani su ve gıdaların sağlık koşullarına uygun olarak üretilmesi, taşınması, saklanması ve </a:t>
            </a:r>
            <a:r>
              <a:rPr lang="tr-TR" b="1" i="1" cap="none" dirty="0" smtClean="0"/>
              <a:t>tüketilmesidir</a:t>
            </a:r>
            <a:endParaRPr lang="tr-TR" b="1" i="1" cap="none" dirty="0"/>
          </a:p>
        </p:txBody>
      </p:sp>
      <p:sp>
        <p:nvSpPr>
          <p:cNvPr id="4" name="3 Slayt Numarası Yer Tutucusu"/>
          <p:cNvSpPr>
            <a:spLocks noGrp="1"/>
          </p:cNvSpPr>
          <p:nvPr>
            <p:ph type="sldNum" sz="quarter" idx="12"/>
          </p:nvPr>
        </p:nvSpPr>
        <p:spPr/>
        <p:txBody>
          <a:bodyPr/>
          <a:lstStyle/>
          <a:p>
            <a:fld id="{53C56F6E-0227-4A18-A49D-56CCC0CCB7A6}" type="slidenum">
              <a:rPr lang="tr-TR" smtClean="0"/>
              <a:pPr/>
              <a:t>71</a:t>
            </a:fld>
            <a:endParaRPr lang="tr-TR"/>
          </a:p>
        </p:txBody>
      </p:sp>
    </p:spTree>
    <p:extLst>
      <p:ext uri="{BB962C8B-B14F-4D97-AF65-F5344CB8AC3E}">
        <p14:creationId xmlns:p14="http://schemas.microsoft.com/office/powerpoint/2010/main" xmlns="" val="3462726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04625D5-4DB5-4F56-A16B-4390A7F2D2BE}"/>
              </a:ext>
            </a:extLst>
          </p:cNvPr>
          <p:cNvSpPr>
            <a:spLocks noGrp="1"/>
          </p:cNvSpPr>
          <p:nvPr>
            <p:ph sz="quarter" idx="1"/>
          </p:nvPr>
        </p:nvSpPr>
        <p:spPr>
          <a:xfrm>
            <a:off x="241167" y="1138455"/>
            <a:ext cx="5821680" cy="6471920"/>
          </a:xfrm>
        </p:spPr>
        <p:txBody>
          <a:bodyPr numCol="1">
            <a:noAutofit/>
          </a:bodyPr>
          <a:lstStyle/>
          <a:p>
            <a:pPr marL="342900" indent="-342900">
              <a:lnSpc>
                <a:spcPct val="100000"/>
              </a:lnSpc>
              <a:buFont typeface="+mj-lt"/>
              <a:buAutoNum type="arabicPeriod"/>
            </a:pPr>
            <a:r>
              <a:rPr lang="tr-TR" sz="1800" b="1" i="1" cap="none" dirty="0"/>
              <a:t>El hijyenine önem verilmeli</a:t>
            </a:r>
            <a:endParaRPr lang="tr-TR" sz="1800" cap="none" dirty="0"/>
          </a:p>
          <a:p>
            <a:pPr marL="342900" indent="-342900">
              <a:lnSpc>
                <a:spcPct val="100000"/>
              </a:lnSpc>
              <a:buFont typeface="+mj-lt"/>
              <a:buAutoNum type="arabicPeriod"/>
            </a:pPr>
            <a:r>
              <a:rPr lang="tr-TR" sz="1800" cap="none" dirty="0"/>
              <a:t>İçme ve kullanma suyu olarak şebeke suyu ya da sağlık bakanlığından izinli ambalajlı su kullanılmalıdır. </a:t>
            </a:r>
            <a:r>
              <a:rPr lang="tr-TR" sz="1800" b="1" i="1" cap="none" dirty="0"/>
              <a:t>Temizliğinden emin olunmayan sular kullanılmamalıdır.</a:t>
            </a:r>
            <a:r>
              <a:rPr lang="tr-TR" sz="1800" cap="none" dirty="0"/>
              <a:t> Zorunlu hallerde en az 10 dakika kaynatarak kullanılmalıdır. </a:t>
            </a:r>
          </a:p>
          <a:p>
            <a:pPr marL="342900" indent="-342900">
              <a:lnSpc>
                <a:spcPct val="100000"/>
              </a:lnSpc>
              <a:buFont typeface="+mj-lt"/>
              <a:buAutoNum type="arabicPeriod"/>
            </a:pPr>
            <a:r>
              <a:rPr lang="tr-TR" sz="1800" cap="none" dirty="0"/>
              <a:t> Yemek yapılan alanlar temiz tutulmalı, tüm sebze ve meyveler tüketilmeden hemen önce temiz ve bol su ile yıkanmalıdır. </a:t>
            </a:r>
          </a:p>
          <a:p>
            <a:pPr marL="342900" indent="-342900">
              <a:lnSpc>
                <a:spcPct val="100000"/>
              </a:lnSpc>
              <a:buFont typeface="+mj-lt"/>
              <a:buAutoNum type="arabicPeriod"/>
            </a:pPr>
            <a:r>
              <a:rPr lang="tr-TR" sz="1800" b="1" i="1" cap="none" dirty="0"/>
              <a:t>Çiğ et balık benzeri gıdalarla temastan sonra eller mutlaka yıkanmalı, bu besinler diğer besinlerle temas ettirilmemeli, hazırlama gereçleri kullanım sonrası temizlenmelidir.</a:t>
            </a:r>
          </a:p>
          <a:p>
            <a:pPr marL="342900" indent="-342900">
              <a:lnSpc>
                <a:spcPct val="100000"/>
              </a:lnSpc>
              <a:buFont typeface="+mj-lt"/>
              <a:buAutoNum type="arabicPeriod"/>
            </a:pPr>
            <a:r>
              <a:rPr lang="tr-TR" sz="1800" cap="none" dirty="0"/>
              <a:t>Yemekler yiyeceğimiz miktar kadar ısıtılmalıdır.</a:t>
            </a:r>
          </a:p>
          <a:p>
            <a:pPr marL="342900" indent="-342900">
              <a:lnSpc>
                <a:spcPct val="100000"/>
              </a:lnSpc>
              <a:buFont typeface="+mj-lt"/>
              <a:buAutoNum type="arabicPeriod"/>
            </a:pPr>
            <a:r>
              <a:rPr lang="tr-TR" sz="1800" b="1" i="1" cap="none" dirty="0"/>
              <a:t>Pişmiş yemekler tekrar ısıtılırken en az 70°c’ye kadar ısıtılmalıdır.</a:t>
            </a:r>
          </a:p>
          <a:p>
            <a:pPr marL="342900" indent="-342900">
              <a:lnSpc>
                <a:spcPct val="100000"/>
              </a:lnSpc>
              <a:buFont typeface="+mj-lt"/>
              <a:buAutoNum type="arabicPeriod"/>
            </a:pPr>
            <a:endParaRPr lang="tr-TR" sz="1400" b="1" i="1" dirty="0"/>
          </a:p>
          <a:p>
            <a:pPr marL="342900" indent="-342900">
              <a:lnSpc>
                <a:spcPct val="100000"/>
              </a:lnSpc>
              <a:buFont typeface="+mj-lt"/>
              <a:buAutoNum type="arabicPeriod"/>
            </a:pPr>
            <a:endParaRPr lang="tr-TR" sz="1400" b="1" i="1" dirty="0"/>
          </a:p>
          <a:p>
            <a:pPr marL="342900" indent="-342900">
              <a:lnSpc>
                <a:spcPct val="100000"/>
              </a:lnSpc>
              <a:buFont typeface="+mj-lt"/>
              <a:buAutoNum type="arabicPeriod"/>
            </a:pPr>
            <a:endParaRPr lang="tr-TR" sz="1400" b="1" i="1" dirty="0"/>
          </a:p>
          <a:p>
            <a:pPr marL="342900" indent="-342900">
              <a:lnSpc>
                <a:spcPct val="100000"/>
              </a:lnSpc>
              <a:buFont typeface="+mj-lt"/>
              <a:buAutoNum type="arabicPeriod"/>
            </a:pPr>
            <a:endParaRPr lang="tr-TR" sz="1400" b="1" i="1" dirty="0"/>
          </a:p>
          <a:p>
            <a:pPr marL="342900" indent="-342900">
              <a:lnSpc>
                <a:spcPct val="100000"/>
              </a:lnSpc>
              <a:buFont typeface="+mj-lt"/>
              <a:buAutoNum type="arabicPeriod"/>
            </a:pPr>
            <a:endParaRPr lang="tr-TR" sz="1400" b="1" i="1" dirty="0"/>
          </a:p>
          <a:p>
            <a:pPr marL="342900" indent="-342900">
              <a:lnSpc>
                <a:spcPct val="100000"/>
              </a:lnSpc>
              <a:buFont typeface="+mj-lt"/>
              <a:buAutoNum type="arabicPeriod"/>
            </a:pPr>
            <a:endParaRPr lang="tr-TR" sz="1400" b="1" i="1" dirty="0"/>
          </a:p>
        </p:txBody>
      </p:sp>
      <p:sp>
        <p:nvSpPr>
          <p:cNvPr id="2" name="Metin kutusu 1">
            <a:extLst>
              <a:ext uri="{FF2B5EF4-FFF2-40B4-BE49-F238E27FC236}">
                <a16:creationId xmlns:a16="http://schemas.microsoft.com/office/drawing/2014/main" xmlns="" id="{6652F86B-B31F-6348-919C-1C32B5279E9B}"/>
              </a:ext>
            </a:extLst>
          </p:cNvPr>
          <p:cNvSpPr txBox="1"/>
          <p:nvPr/>
        </p:nvSpPr>
        <p:spPr>
          <a:xfrm>
            <a:off x="6471920" y="1138454"/>
            <a:ext cx="5720080" cy="5078313"/>
          </a:xfrm>
          <a:prstGeom prst="rect">
            <a:avLst/>
          </a:prstGeom>
          <a:noFill/>
        </p:spPr>
        <p:txBody>
          <a:bodyPr wrap="square" rtlCol="0">
            <a:spAutoFit/>
          </a:bodyPr>
          <a:lstStyle/>
          <a:p>
            <a:pPr marL="457200" indent="-457200">
              <a:buFont typeface="+mj-lt"/>
              <a:buAutoNum type="arabicPeriod" startAt="7"/>
            </a:pPr>
            <a:r>
              <a:rPr lang="tr-TR" dirty="0"/>
              <a:t>İlk defa pişirdiğimiz ve tekrar ısıtılan yemekler oda ısısında iki saatten fazla bekletilmemelidir.</a:t>
            </a:r>
          </a:p>
          <a:p>
            <a:pPr marL="457200" indent="-457200">
              <a:lnSpc>
                <a:spcPct val="100000"/>
              </a:lnSpc>
              <a:buFont typeface="+mj-lt"/>
              <a:buAutoNum type="arabicPeriod" startAt="7"/>
            </a:pPr>
            <a:r>
              <a:rPr lang="tr-TR" dirty="0"/>
              <a:t>Donmuş gıdalar oda ısısında (mutfak tezgâhında) değil buzdolabında çözülmelidir.</a:t>
            </a:r>
          </a:p>
          <a:p>
            <a:pPr marL="457200" indent="-457200">
              <a:lnSpc>
                <a:spcPct val="100000"/>
              </a:lnSpc>
              <a:buFont typeface="+mj-lt"/>
              <a:buAutoNum type="arabicPeriod" startAt="7"/>
            </a:pPr>
            <a:r>
              <a:rPr lang="tr-TR" b="1" i="1" dirty="0"/>
              <a:t>Dondurulmuş gıdalar (özellikle et, tavuk, balık) çözüldükten sonra tekrar </a:t>
            </a:r>
            <a:r>
              <a:rPr lang="tr-TR" b="1" i="1" dirty="0" smtClean="0"/>
              <a:t>dondurulmamalıdır</a:t>
            </a:r>
            <a:endParaRPr lang="tr-TR" b="1" i="1" dirty="0"/>
          </a:p>
          <a:p>
            <a:pPr marL="457200" indent="-457200">
              <a:lnSpc>
                <a:spcPct val="100000"/>
              </a:lnSpc>
              <a:buFont typeface="+mj-lt"/>
              <a:buAutoNum type="arabicPeriod" startAt="7"/>
            </a:pPr>
            <a:r>
              <a:rPr lang="tr-TR" b="1" i="1" dirty="0"/>
              <a:t>Ambalajı bozulmuş ürünler ve kapağı bombeleşmiş konserve gıdalar satın alınmamalıdır.</a:t>
            </a:r>
            <a:endParaRPr lang="tr-TR" dirty="0"/>
          </a:p>
          <a:p>
            <a:pPr marL="457200" indent="-457200">
              <a:lnSpc>
                <a:spcPct val="100000"/>
              </a:lnSpc>
              <a:buFont typeface="+mj-lt"/>
              <a:buAutoNum type="arabicPeriod" startAt="7"/>
            </a:pPr>
            <a:r>
              <a:rPr lang="tr-TR" dirty="0"/>
              <a:t>Yiyecekler kalaylanmamış bakır kaplarda saklanmamalıdır. Yüzeyi bozulmuş emaye ve teflon kaplar kullanılmamalıdır.</a:t>
            </a:r>
          </a:p>
          <a:p>
            <a:pPr marL="457200" indent="-457200">
              <a:lnSpc>
                <a:spcPct val="100000"/>
              </a:lnSpc>
              <a:buFont typeface="+mj-lt"/>
              <a:buAutoNum type="arabicPeriod" startAt="7"/>
            </a:pPr>
            <a:r>
              <a:rPr lang="tr-TR" dirty="0"/>
              <a:t>Açıkta satılan ve son tüketim tarihi belli olmayan gıda maddeleri tüketilmemelidir.</a:t>
            </a:r>
          </a:p>
          <a:p>
            <a:pPr marL="457200" indent="-457200">
              <a:lnSpc>
                <a:spcPct val="100000"/>
              </a:lnSpc>
              <a:buFont typeface="+mj-lt"/>
              <a:buAutoNum type="arabicPeriod" startAt="7"/>
            </a:pPr>
            <a:r>
              <a:rPr lang="tr-TR" dirty="0"/>
              <a:t>Satın alınan gıda maddelerinin </a:t>
            </a:r>
            <a:r>
              <a:rPr lang="tr-TR" b="1" i="1" dirty="0"/>
              <a:t>etiketlerinde Gıda Tarım ve Hayvancılık Bakanlığı’nın üretim izni, üretim ve son tüketim tarihinin bulunmasına dikkat edilmelidir.</a:t>
            </a:r>
            <a:r>
              <a:rPr lang="tr-TR" dirty="0"/>
              <a:t> </a:t>
            </a:r>
          </a:p>
          <a:p>
            <a:pPr marL="457200" indent="-457200">
              <a:lnSpc>
                <a:spcPct val="100000"/>
              </a:lnSpc>
              <a:buFont typeface="+mj-lt"/>
              <a:buAutoNum type="arabicPeriod" startAt="7"/>
            </a:pPr>
            <a:r>
              <a:rPr lang="tr-TR" dirty="0"/>
              <a:t>Kuru gıda, yiyecek ve içecekler ilaç ve deterjan gibi kimyasal maddeler ile bir arada saklanmamalıdır.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72</a:t>
            </a:fld>
            <a:endParaRPr lang="tr-TR"/>
          </a:p>
        </p:txBody>
      </p:sp>
    </p:spTree>
    <p:extLst>
      <p:ext uri="{BB962C8B-B14F-4D97-AF65-F5344CB8AC3E}">
        <p14:creationId xmlns:p14="http://schemas.microsoft.com/office/powerpoint/2010/main" xmlns="" val="11291655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p:txBody>
          <a:bodyPr>
            <a:noAutofit/>
          </a:bodyPr>
          <a:lstStyle/>
          <a:p>
            <a:r>
              <a:rPr lang="tr-TR" sz="3600" dirty="0"/>
              <a:t>Besin Zehirlenmesi</a:t>
            </a:r>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p:txBody>
          <a:bodyPr>
            <a:normAutofit/>
          </a:bodyPr>
          <a:lstStyle/>
          <a:p>
            <a:pPr algn="just"/>
            <a:endParaRPr lang="tr-TR" sz="2400" cap="none" dirty="0" smtClean="0"/>
          </a:p>
          <a:p>
            <a:pPr algn="just"/>
            <a:endParaRPr lang="tr-TR" sz="2400" cap="none" dirty="0" smtClean="0"/>
          </a:p>
          <a:p>
            <a:pPr algn="just"/>
            <a:r>
              <a:rPr lang="tr-TR" sz="2400" cap="none" dirty="0" smtClean="0"/>
              <a:t>Hastalık </a:t>
            </a:r>
            <a:r>
              <a:rPr lang="tr-TR" sz="2400" cap="none" dirty="0"/>
              <a:t>etkeninin bulaştığı yiyecek ya da su tüketimi ile alınan, kusma-ishal-karın ağrısı ile seyreden hastalıklar için kullanılan geniş kapsamlı bir </a:t>
            </a:r>
            <a:r>
              <a:rPr lang="tr-TR" sz="2400" cap="none" dirty="0" smtClean="0"/>
              <a:t>deyimdir</a:t>
            </a:r>
            <a:endParaRPr lang="tr-TR" sz="2400" cap="none" dirty="0"/>
          </a:p>
          <a:p>
            <a:pPr algn="just"/>
            <a:r>
              <a:rPr lang="tr-TR" sz="2400" cap="none" dirty="0"/>
              <a:t>Kaynak genellikle </a:t>
            </a:r>
            <a:r>
              <a:rPr lang="tr-TR" sz="2400" cap="none" dirty="0" err="1"/>
              <a:t>fekal</a:t>
            </a:r>
            <a:r>
              <a:rPr lang="tr-TR" sz="2400" cap="none" dirty="0"/>
              <a:t>-oral yolla bulaşan </a:t>
            </a:r>
            <a:r>
              <a:rPr lang="tr-TR" sz="2400" cap="none" dirty="0" err="1"/>
              <a:t>mikroorganzima</a:t>
            </a:r>
            <a:r>
              <a:rPr lang="tr-TR" sz="2400" cap="none" dirty="0"/>
              <a:t> ile enfekte su ve </a:t>
            </a:r>
            <a:r>
              <a:rPr lang="tr-TR" sz="2400" cap="none" dirty="0" smtClean="0"/>
              <a:t>besinlerdir</a:t>
            </a:r>
            <a:endParaRPr lang="tr-TR" sz="2400" cap="none" dirty="0"/>
          </a:p>
          <a:p>
            <a:pPr algn="just"/>
            <a:r>
              <a:rPr lang="tr-TR" sz="2400" b="1" i="1" cap="none" dirty="0"/>
              <a:t>En sık rastlanan nedeni stafilokok toksinleri ile kontamine olmuş yiyeceklerdir. </a:t>
            </a:r>
            <a:endParaRPr lang="tr-TR" sz="2400" cap="none" dirty="0"/>
          </a:p>
          <a:p>
            <a:pPr algn="just"/>
            <a:r>
              <a:rPr lang="tr-TR" sz="2400" cap="none" dirty="0"/>
              <a:t>Su ile bulaş söz konusu ise patlama şeklinde (kısa sürede çok sayıda olgu görülmesi) salgınlar </a:t>
            </a:r>
            <a:r>
              <a:rPr lang="tr-TR" sz="2400" cap="none" dirty="0" smtClean="0"/>
              <a:t>yaparlar</a:t>
            </a:r>
            <a:endParaRPr lang="tr-TR" sz="2400" cap="none" dirty="0"/>
          </a:p>
          <a:p>
            <a:pPr algn="just"/>
            <a:r>
              <a:rPr lang="tr-TR" sz="2400" cap="none" dirty="0"/>
              <a:t>Yaz aylarında </a:t>
            </a:r>
            <a:r>
              <a:rPr lang="tr-TR" sz="2400" cap="none" dirty="0" smtClean="0"/>
              <a:t>sıktır</a:t>
            </a:r>
            <a:endParaRPr lang="tr-TR" sz="2400" cap="none" dirty="0"/>
          </a:p>
        </p:txBody>
      </p:sp>
      <p:sp>
        <p:nvSpPr>
          <p:cNvPr id="5" name="4 Slayt Numarası Yer Tutucusu"/>
          <p:cNvSpPr>
            <a:spLocks noGrp="1"/>
          </p:cNvSpPr>
          <p:nvPr>
            <p:ph type="sldNum" sz="quarter" idx="12"/>
          </p:nvPr>
        </p:nvSpPr>
        <p:spPr/>
        <p:txBody>
          <a:bodyPr/>
          <a:lstStyle/>
          <a:p>
            <a:fld id="{53C56F6E-0227-4A18-A49D-56CCC0CCB7A6}" type="slidenum">
              <a:rPr lang="tr-TR" smtClean="0"/>
              <a:pPr/>
              <a:t>73</a:t>
            </a:fld>
            <a:endParaRPr lang="tr-TR"/>
          </a:p>
        </p:txBody>
      </p:sp>
    </p:spTree>
    <p:extLst>
      <p:ext uri="{BB962C8B-B14F-4D97-AF65-F5344CB8AC3E}">
        <p14:creationId xmlns:p14="http://schemas.microsoft.com/office/powerpoint/2010/main" xmlns="" val="1104325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A31095CC-6870-EB5D-EA79-8DF8A48697A3}"/>
              </a:ext>
            </a:extLst>
          </p:cNvPr>
          <p:cNvPicPr>
            <a:picLocks noChangeAspect="1"/>
          </p:cNvPicPr>
          <p:nvPr/>
        </p:nvPicPr>
        <p:blipFill>
          <a:blip r:embed="rId2"/>
          <a:stretch>
            <a:fillRect/>
          </a:stretch>
        </p:blipFill>
        <p:spPr>
          <a:xfrm>
            <a:off x="1850682" y="0"/>
            <a:ext cx="8255844" cy="6285950"/>
          </a:xfrm>
          <a:prstGeom prst="rect">
            <a:avLst/>
          </a:prstGeom>
        </p:spPr>
      </p:pic>
      <p:sp>
        <p:nvSpPr>
          <p:cNvPr id="3" name="Metin kutusu 2">
            <a:extLst>
              <a:ext uri="{FF2B5EF4-FFF2-40B4-BE49-F238E27FC236}">
                <a16:creationId xmlns:a16="http://schemas.microsoft.com/office/drawing/2014/main" xmlns="" id="{2463385B-48C1-8C60-17A6-A0D02D1FDD14}"/>
              </a:ext>
            </a:extLst>
          </p:cNvPr>
          <p:cNvSpPr txBox="1"/>
          <p:nvPr/>
        </p:nvSpPr>
        <p:spPr>
          <a:xfrm>
            <a:off x="783772" y="6571459"/>
            <a:ext cx="12260424" cy="369332"/>
          </a:xfrm>
          <a:prstGeom prst="rect">
            <a:avLst/>
          </a:prstGeom>
          <a:noFill/>
        </p:spPr>
        <p:txBody>
          <a:bodyPr wrap="square">
            <a:spAutoFit/>
          </a:bodyPr>
          <a:lstStyle/>
          <a:p>
            <a:r>
              <a:rPr lang="tr-TR" sz="1200" i="1" cap="none" dirty="0" err="1">
                <a:solidFill>
                  <a:schemeClr val="bg1">
                    <a:lumMod val="50000"/>
                  </a:schemeClr>
                </a:solidFill>
              </a:rPr>
              <a:t>Piyal</a:t>
            </a:r>
            <a:r>
              <a:rPr lang="tr-TR" sz="1200" i="1" cap="none" dirty="0">
                <a:solidFill>
                  <a:schemeClr val="bg1">
                    <a:lumMod val="50000"/>
                  </a:schemeClr>
                </a:solidFill>
              </a:rPr>
              <a:t>, B. (Ed.)(2011). Halk Sağlığı(Yayın No: 92). Ankara Üniversitesi Uzaktan Eğitim Yayınları</a:t>
            </a:r>
            <a:r>
              <a:rPr lang="tr-TR" sz="1800" i="1" cap="none" dirty="0"/>
              <a:t>.</a:t>
            </a:r>
          </a:p>
        </p:txBody>
      </p:sp>
      <p:sp>
        <p:nvSpPr>
          <p:cNvPr id="6" name="5 Slayt Numarası Yer Tutucusu"/>
          <p:cNvSpPr>
            <a:spLocks noGrp="1"/>
          </p:cNvSpPr>
          <p:nvPr>
            <p:ph type="sldNum" sz="quarter" idx="12"/>
          </p:nvPr>
        </p:nvSpPr>
        <p:spPr/>
        <p:txBody>
          <a:bodyPr/>
          <a:lstStyle/>
          <a:p>
            <a:fld id="{53C56F6E-0227-4A18-A49D-56CCC0CCB7A6}" type="slidenum">
              <a:rPr lang="tr-TR" smtClean="0"/>
              <a:pPr/>
              <a:t>74</a:t>
            </a:fld>
            <a:endParaRPr lang="tr-TR"/>
          </a:p>
        </p:txBody>
      </p:sp>
    </p:spTree>
    <p:extLst>
      <p:ext uri="{BB962C8B-B14F-4D97-AF65-F5344CB8AC3E}">
        <p14:creationId xmlns:p14="http://schemas.microsoft.com/office/powerpoint/2010/main" xmlns="" val="11129581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DF0B66C8-4D31-46AF-9F4F-CACB1BCCA564}"/>
              </a:ext>
            </a:extLst>
          </p:cNvPr>
          <p:cNvSpPr>
            <a:spLocks noGrp="1"/>
          </p:cNvSpPr>
          <p:nvPr>
            <p:ph type="title"/>
          </p:nvPr>
        </p:nvSpPr>
        <p:spPr>
          <a:xfrm>
            <a:off x="838200" y="365125"/>
            <a:ext cx="10515600" cy="549275"/>
          </a:xfrm>
        </p:spPr>
        <p:txBody>
          <a:bodyPr>
            <a:noAutofit/>
          </a:bodyPr>
          <a:lstStyle/>
          <a:p>
            <a:r>
              <a:rPr lang="tr-TR" sz="2000" i="1" dirty="0"/>
              <a:t> </a:t>
            </a:r>
            <a:r>
              <a:rPr lang="tr-TR" sz="2000" i="1" dirty="0" smtClean="0"/>
              <a:t>Besin </a:t>
            </a:r>
            <a:r>
              <a:rPr lang="tr-TR" sz="2000" i="1" dirty="0"/>
              <a:t>zehirlenmesi görülürse (salgın olursa) : </a:t>
            </a:r>
            <a:endParaRPr lang="tr-TR" sz="3600" i="1" dirty="0"/>
          </a:p>
        </p:txBody>
      </p:sp>
      <p:sp>
        <p:nvSpPr>
          <p:cNvPr id="9" name="İçerik Yer Tutucusu 8">
            <a:extLst>
              <a:ext uri="{FF2B5EF4-FFF2-40B4-BE49-F238E27FC236}">
                <a16:creationId xmlns:a16="http://schemas.microsoft.com/office/drawing/2014/main" xmlns="" id="{5BA1A7F7-EAD2-4252-ABA0-909F578A1189}"/>
              </a:ext>
            </a:extLst>
          </p:cNvPr>
          <p:cNvSpPr>
            <a:spLocks noGrp="1"/>
          </p:cNvSpPr>
          <p:nvPr>
            <p:ph sz="quarter" idx="1"/>
          </p:nvPr>
        </p:nvSpPr>
        <p:spPr>
          <a:xfrm>
            <a:off x="0" y="1187117"/>
            <a:ext cx="11211560" cy="3901440"/>
          </a:xfrm>
        </p:spPr>
        <p:txBody>
          <a:bodyPr>
            <a:noAutofit/>
          </a:bodyPr>
          <a:lstStyle/>
          <a:p>
            <a:pPr algn="ctr"/>
            <a:endParaRPr lang="tr-TR" sz="2400" cap="none" dirty="0" smtClean="0"/>
          </a:p>
          <a:p>
            <a:pPr algn="ctr"/>
            <a:r>
              <a:rPr lang="tr-TR" sz="2400" cap="none" dirty="0" smtClean="0"/>
              <a:t>1</a:t>
            </a:r>
            <a:r>
              <a:rPr lang="tr-TR" sz="2400" cap="none" dirty="0"/>
              <a:t>. Vakalar </a:t>
            </a:r>
            <a:r>
              <a:rPr lang="tr-TR" sz="2400" i="1" cap="none" dirty="0"/>
              <a:t>muayene edilmeli, klinik belirtilerin besin zehirlenmesine uyup uymadığı araştırılmalı</a:t>
            </a:r>
          </a:p>
          <a:p>
            <a:pPr algn="ctr"/>
            <a:r>
              <a:rPr lang="tr-TR" sz="2400" cap="none" dirty="0"/>
              <a:t>2. O sırada bulunan bütün yiyeceklere, buzdolabına konulmak üzere </a:t>
            </a:r>
            <a:r>
              <a:rPr lang="tr-TR" sz="2400" i="1" cap="none" dirty="0"/>
              <a:t>el konulmalı</a:t>
            </a:r>
          </a:p>
          <a:p>
            <a:pPr algn="ctr"/>
            <a:r>
              <a:rPr lang="tr-TR" sz="2400" cap="none" dirty="0"/>
              <a:t>3. </a:t>
            </a:r>
            <a:r>
              <a:rPr lang="tr-TR" sz="2400" i="1" cap="none" dirty="0"/>
              <a:t>Kuluçka süresi tahmin </a:t>
            </a:r>
            <a:r>
              <a:rPr lang="tr-TR" sz="2400" cap="none" dirty="0"/>
              <a:t>edilerek hangi öğünde yenilen besinlerin salgının etkeni olabileceği tahmin edilmeli</a:t>
            </a:r>
          </a:p>
          <a:p>
            <a:pPr algn="ctr"/>
            <a:r>
              <a:rPr lang="tr-TR" sz="2400" cap="none" dirty="0"/>
              <a:t>4. Yenmiş olan besinlerin </a:t>
            </a:r>
            <a:r>
              <a:rPr lang="tr-TR" sz="2400" i="1" cap="none" dirty="0"/>
              <a:t>tam listesi </a:t>
            </a:r>
            <a:r>
              <a:rPr lang="tr-TR" sz="2400" cap="none" dirty="0"/>
              <a:t>çıkartılmalı</a:t>
            </a:r>
          </a:p>
          <a:p>
            <a:pPr algn="ctr"/>
            <a:r>
              <a:rPr lang="tr-TR" sz="2400" cap="none" dirty="0"/>
              <a:t>5. Bu gıdalardan yemeyenler belirlenmeli ve </a:t>
            </a:r>
            <a:r>
              <a:rPr lang="tr-TR" sz="2400" i="1" cap="none" dirty="0"/>
              <a:t>yiyenlerle yemeyenler arasındaki klinik benzerlikler ve farklılıklar belirlenmeli, </a:t>
            </a:r>
            <a:r>
              <a:rPr lang="tr-TR" sz="2400" cap="none" dirty="0"/>
              <a:t>kuşkulu besinlerden yiyenler ve yemeyenlerdeki hastalanma hızları hesaplanmalı</a:t>
            </a:r>
          </a:p>
          <a:p>
            <a:pPr algn="ctr"/>
            <a:r>
              <a:rPr lang="tr-TR" sz="2400" cap="none" dirty="0"/>
              <a:t>6. Laboratuvar incelemesi için hastalardan </a:t>
            </a:r>
            <a:r>
              <a:rPr lang="tr-TR" sz="2400" i="1" cap="none" dirty="0"/>
              <a:t>dışkı örnekleri </a:t>
            </a:r>
            <a:r>
              <a:rPr lang="tr-TR" sz="2400" cap="none" dirty="0"/>
              <a:t>alınmalı</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75</a:t>
            </a:fld>
            <a:endParaRPr lang="tr-TR"/>
          </a:p>
        </p:txBody>
      </p:sp>
    </p:spTree>
    <p:extLst>
      <p:ext uri="{BB962C8B-B14F-4D97-AF65-F5344CB8AC3E}">
        <p14:creationId xmlns:p14="http://schemas.microsoft.com/office/powerpoint/2010/main" xmlns="" val="441158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xmlns="" id="{F2141732-2ECA-5794-5132-48828ABDE976}"/>
              </a:ext>
            </a:extLst>
          </p:cNvPr>
          <p:cNvSpPr txBox="1"/>
          <p:nvPr/>
        </p:nvSpPr>
        <p:spPr>
          <a:xfrm>
            <a:off x="270589" y="793102"/>
            <a:ext cx="10711542" cy="5632311"/>
          </a:xfrm>
          <a:prstGeom prst="rect">
            <a:avLst/>
          </a:prstGeom>
          <a:noFill/>
        </p:spPr>
        <p:txBody>
          <a:bodyPr wrap="square">
            <a:spAutoFit/>
          </a:bodyPr>
          <a:lstStyle/>
          <a:p>
            <a:pPr algn="ctr"/>
            <a:r>
              <a:rPr lang="tr-TR" sz="2400" cap="none" dirty="0"/>
              <a:t>7. Hasta grupta olup da en çok tüketilen besinler belirlenmeli ve bu besinlerden laboratuvar incelemesi için </a:t>
            </a:r>
            <a:r>
              <a:rPr lang="tr-TR" sz="2400" i="1" cap="none" dirty="0"/>
              <a:t>örnekler alınmalı</a:t>
            </a:r>
          </a:p>
          <a:p>
            <a:pPr algn="ctr"/>
            <a:endParaRPr lang="tr-TR" sz="2400" i="1" cap="none" dirty="0"/>
          </a:p>
          <a:p>
            <a:pPr algn="ctr"/>
            <a:r>
              <a:rPr lang="tr-TR" sz="2400" cap="none" dirty="0"/>
              <a:t>8. Suçlanan besinin sağlanması, saklanması, hazırlanması, sofraya sunulması aşamaları hakkında </a:t>
            </a:r>
            <a:r>
              <a:rPr lang="tr-TR" sz="2400" i="1" cap="none" dirty="0"/>
              <a:t>ayrıntılı bilgi </a:t>
            </a:r>
            <a:r>
              <a:rPr lang="tr-TR" sz="2400" cap="none" dirty="0"/>
              <a:t>edinilmeli</a:t>
            </a:r>
          </a:p>
          <a:p>
            <a:pPr algn="ctr"/>
            <a:endParaRPr lang="tr-TR" sz="2400" cap="none" dirty="0"/>
          </a:p>
          <a:p>
            <a:pPr algn="ctr"/>
            <a:r>
              <a:rPr lang="tr-TR" sz="2400" cap="none" dirty="0"/>
              <a:t>9. </a:t>
            </a:r>
            <a:r>
              <a:rPr lang="tr-TR" sz="2400" i="1" cap="none" dirty="0"/>
              <a:t>Soğutma sisteminin düzgün çalışıp çalışmadığı </a:t>
            </a:r>
            <a:r>
              <a:rPr lang="tr-TR" sz="2400" cap="none" dirty="0"/>
              <a:t>araştırılmalı</a:t>
            </a:r>
          </a:p>
          <a:p>
            <a:pPr algn="ctr"/>
            <a:endParaRPr lang="tr-TR" sz="2400" cap="none" dirty="0"/>
          </a:p>
          <a:p>
            <a:pPr algn="ctr"/>
            <a:r>
              <a:rPr lang="tr-TR" sz="2400" cap="none" dirty="0"/>
              <a:t>10. Özellikle ellerinde </a:t>
            </a:r>
            <a:r>
              <a:rPr lang="tr-TR" sz="2400" i="1" cap="none" dirty="0"/>
              <a:t>deri enfeksiyonu </a:t>
            </a:r>
            <a:r>
              <a:rPr lang="tr-TR" sz="2400" cap="none" dirty="0"/>
              <a:t>olan aşçı, garson gibi personel araştırılmalı ve bu kişilerden deri kültürleri alınmalı</a:t>
            </a:r>
          </a:p>
          <a:p>
            <a:pPr algn="ctr"/>
            <a:endParaRPr lang="tr-TR" sz="2400" cap="none" dirty="0"/>
          </a:p>
          <a:p>
            <a:pPr algn="ctr"/>
            <a:r>
              <a:rPr lang="tr-TR" sz="2400" cap="none" dirty="0"/>
              <a:t>11. Hastalar </a:t>
            </a:r>
            <a:r>
              <a:rPr lang="tr-TR" sz="2400" i="1" cap="none" dirty="0"/>
              <a:t>tedavi</a:t>
            </a:r>
            <a:r>
              <a:rPr lang="tr-TR" sz="2400" cap="none" dirty="0"/>
              <a:t>ye alınmalı, gerekenler ikinci basamağa sevk edilmeli</a:t>
            </a:r>
          </a:p>
          <a:p>
            <a:pPr algn="ctr"/>
            <a:endParaRPr lang="tr-TR" sz="2400" cap="none" dirty="0"/>
          </a:p>
          <a:p>
            <a:pPr algn="ctr"/>
            <a:r>
              <a:rPr lang="tr-TR" sz="2400" cap="none" dirty="0"/>
              <a:t>12. Alınan laboratuvar örneklerinin sonuçlarına göre, salgının tekrarlamaması için gereken sağlık ve yönetsel önlemler alınmalı.</a:t>
            </a:r>
          </a:p>
        </p:txBody>
      </p:sp>
      <p:sp>
        <p:nvSpPr>
          <p:cNvPr id="4" name="3 Slayt Numarası Yer Tutucusu"/>
          <p:cNvSpPr>
            <a:spLocks noGrp="1"/>
          </p:cNvSpPr>
          <p:nvPr>
            <p:ph type="sldNum" sz="quarter" idx="12"/>
          </p:nvPr>
        </p:nvSpPr>
        <p:spPr/>
        <p:txBody>
          <a:bodyPr/>
          <a:lstStyle/>
          <a:p>
            <a:fld id="{53C56F6E-0227-4A18-A49D-56CCC0CCB7A6}" type="slidenum">
              <a:rPr lang="tr-TR" smtClean="0"/>
              <a:pPr/>
              <a:t>76</a:t>
            </a:fld>
            <a:endParaRPr lang="tr-TR"/>
          </a:p>
        </p:txBody>
      </p:sp>
    </p:spTree>
    <p:extLst>
      <p:ext uri="{BB962C8B-B14F-4D97-AF65-F5344CB8AC3E}">
        <p14:creationId xmlns:p14="http://schemas.microsoft.com/office/powerpoint/2010/main" xmlns="" val="13701109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xmlns="" id="{5D2CA358-2EA6-49C2-AAEF-0C79C1F762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xmlns="" id="{AAD74829-8970-4A28-B5F6-387E0E3138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7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a:extLst>
              <a:ext uri="{FF2B5EF4-FFF2-40B4-BE49-F238E27FC236}">
                <a16:creationId xmlns:a16="http://schemas.microsoft.com/office/drawing/2014/main" xmlns="" id="{64581F97-0899-F33C-8FF7-73E6AFFCA17E}"/>
              </a:ext>
            </a:extLst>
          </p:cNvPr>
          <p:cNvPicPr>
            <a:picLocks noChangeAspect="1"/>
          </p:cNvPicPr>
          <p:nvPr/>
        </p:nvPicPr>
        <p:blipFill rotWithShape="1">
          <a:blip r:embed="rId4"/>
          <a:srcRect l="1" t="1138" r="450" b="-1"/>
          <a:stretch/>
        </p:blipFill>
        <p:spPr>
          <a:xfrm>
            <a:off x="211260" y="3722915"/>
            <a:ext cx="4860000" cy="273904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7" name="Resim 6">
            <a:extLst>
              <a:ext uri="{FF2B5EF4-FFF2-40B4-BE49-F238E27FC236}">
                <a16:creationId xmlns:a16="http://schemas.microsoft.com/office/drawing/2014/main" xmlns="" id="{51C36982-7A93-0894-DA08-0F37345F0D42}"/>
              </a:ext>
            </a:extLst>
          </p:cNvPr>
          <p:cNvPicPr>
            <a:picLocks noChangeAspect="1"/>
          </p:cNvPicPr>
          <p:nvPr/>
        </p:nvPicPr>
        <p:blipFill rotWithShape="1">
          <a:blip r:embed="rId5"/>
          <a:srcRect l="10477" t="21206" r="11353" b="-65"/>
          <a:stretch/>
        </p:blipFill>
        <p:spPr>
          <a:xfrm>
            <a:off x="578150" y="1772747"/>
            <a:ext cx="3995592" cy="118868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7" name="Picture 15">
            <a:extLst>
              <a:ext uri="{FF2B5EF4-FFF2-40B4-BE49-F238E27FC236}">
                <a16:creationId xmlns:a16="http://schemas.microsoft.com/office/drawing/2014/main" xmlns="" id="{D976ACB9-C2D4-45C2-924A-2CF7CFF5112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xmlns="" val="0"/>
              </a:ext>
            </a:extLst>
          </a:blip>
          <a:stretch>
            <a:fillRect/>
          </a:stretch>
        </p:blipFill>
        <p:spPr>
          <a:xfrm>
            <a:off x="0" y="-2"/>
            <a:ext cx="12192000" cy="6858000"/>
          </a:xfrm>
          <a:prstGeom prst="rect">
            <a:avLst/>
          </a:prstGeom>
        </p:spPr>
      </p:pic>
      <p:sp>
        <p:nvSpPr>
          <p:cNvPr id="2" name="Başlık 1">
            <a:extLst>
              <a:ext uri="{FF2B5EF4-FFF2-40B4-BE49-F238E27FC236}">
                <a16:creationId xmlns:a16="http://schemas.microsoft.com/office/drawing/2014/main" xmlns="" id="{1BFCC63C-62B9-4B67-C25B-7E12B6B894B1}"/>
              </a:ext>
            </a:extLst>
          </p:cNvPr>
          <p:cNvSpPr>
            <a:spLocks noGrp="1"/>
          </p:cNvSpPr>
          <p:nvPr>
            <p:ph type="title"/>
          </p:nvPr>
        </p:nvSpPr>
        <p:spPr>
          <a:xfrm>
            <a:off x="5282520" y="0"/>
            <a:ext cx="5855416" cy="1596177"/>
          </a:xfrm>
        </p:spPr>
        <p:txBody>
          <a:bodyPr>
            <a:normAutofit/>
          </a:bodyPr>
          <a:lstStyle/>
          <a:p>
            <a:r>
              <a:rPr lang="tr-TR" dirty="0" err="1"/>
              <a:t>Uhk</a:t>
            </a:r>
            <a:r>
              <a:rPr lang="tr-TR" dirty="0"/>
              <a:t> 126. VE 127. MADDE </a:t>
            </a:r>
          </a:p>
        </p:txBody>
      </p:sp>
      <p:sp>
        <p:nvSpPr>
          <p:cNvPr id="3" name="İçerik Yer Tutucusu 2">
            <a:extLst>
              <a:ext uri="{FF2B5EF4-FFF2-40B4-BE49-F238E27FC236}">
                <a16:creationId xmlns:a16="http://schemas.microsoft.com/office/drawing/2014/main" xmlns="" id="{ADA63BCD-4E00-DC45-C43B-9FFEC42031F3}"/>
              </a:ext>
            </a:extLst>
          </p:cNvPr>
          <p:cNvSpPr>
            <a:spLocks noGrp="1"/>
          </p:cNvSpPr>
          <p:nvPr>
            <p:ph sz="quarter" idx="1"/>
          </p:nvPr>
        </p:nvSpPr>
        <p:spPr>
          <a:xfrm>
            <a:off x="5151892" y="1684337"/>
            <a:ext cx="6669994" cy="4777622"/>
          </a:xfrm>
        </p:spPr>
        <p:txBody>
          <a:bodyPr>
            <a:normAutofit/>
          </a:bodyPr>
          <a:lstStyle/>
          <a:p>
            <a:pPr>
              <a:lnSpc>
                <a:spcPct val="110000"/>
              </a:lnSpc>
            </a:pPr>
            <a:endParaRPr lang="tr-TR" sz="1800" cap="none" dirty="0" smtClean="0"/>
          </a:p>
          <a:p>
            <a:pPr>
              <a:lnSpc>
                <a:spcPct val="110000"/>
              </a:lnSpc>
            </a:pPr>
            <a:endParaRPr lang="tr-TR" sz="1800" dirty="0" smtClean="0"/>
          </a:p>
          <a:p>
            <a:pPr>
              <a:lnSpc>
                <a:spcPct val="110000"/>
              </a:lnSpc>
            </a:pPr>
            <a:r>
              <a:rPr lang="tr-TR" sz="1800" cap="none" dirty="0" smtClean="0"/>
              <a:t>Gıda </a:t>
            </a:r>
            <a:r>
              <a:rPr lang="tr-TR" sz="1800" cap="none" dirty="0"/>
              <a:t>üretim yerlerinde çalışanların bulaşıcı hastalık taşıyıcılığı yönünden her 3 ayda bir portör muayenesi yapılması </a:t>
            </a:r>
            <a:r>
              <a:rPr lang="tr-TR" sz="1800" cap="none" dirty="0" smtClean="0"/>
              <a:t>zorunluydu.</a:t>
            </a:r>
          </a:p>
          <a:p>
            <a:pPr>
              <a:lnSpc>
                <a:spcPct val="110000"/>
              </a:lnSpc>
              <a:buNone/>
            </a:pPr>
            <a:r>
              <a:rPr lang="tr-TR" sz="1800" cap="none" dirty="0" smtClean="0"/>
              <a:t>-2011 </a:t>
            </a:r>
            <a:r>
              <a:rPr lang="tr-TR" sz="1800" cap="none" dirty="0"/>
              <a:t>yılında yapılan kanun değişikliği ile portör muayenesi ifadesi çıkarılmış ve gıda işlerinde çalışanların hijyen eğitimi almış olması zorunluluğu </a:t>
            </a:r>
            <a:r>
              <a:rPr lang="tr-TR" sz="1800" cap="none" dirty="0" smtClean="0"/>
              <a:t>getirilmiştir</a:t>
            </a:r>
            <a:endParaRPr lang="tr-TR" sz="1800" cap="none" dirty="0"/>
          </a:p>
          <a:p>
            <a:pPr>
              <a:lnSpc>
                <a:spcPct val="110000"/>
              </a:lnSpc>
            </a:pPr>
            <a:endParaRPr lang="tr-TR" sz="1100" cap="none" dirty="0"/>
          </a:p>
          <a:p>
            <a:pPr marL="0" indent="0">
              <a:lnSpc>
                <a:spcPct val="110000"/>
              </a:lnSpc>
              <a:buNone/>
            </a:pPr>
            <a:endParaRPr lang="tr-TR" sz="1100" b="0" i="0" dirty="0">
              <a:effectLst/>
              <a:latin typeface="Nunito" pitchFamily="2" charset="-94"/>
            </a:endParaRPr>
          </a:p>
        </p:txBody>
      </p:sp>
      <p:sp>
        <p:nvSpPr>
          <p:cNvPr id="10" name="9 Slayt Numarası Yer Tutucusu"/>
          <p:cNvSpPr>
            <a:spLocks noGrp="1"/>
          </p:cNvSpPr>
          <p:nvPr>
            <p:ph type="sldNum" sz="quarter" idx="12"/>
          </p:nvPr>
        </p:nvSpPr>
        <p:spPr/>
        <p:txBody>
          <a:bodyPr/>
          <a:lstStyle/>
          <a:p>
            <a:fld id="{53C56F6E-0227-4A18-A49D-56CCC0CCB7A6}" type="slidenum">
              <a:rPr lang="tr-TR" smtClean="0"/>
              <a:pPr/>
              <a:t>77</a:t>
            </a:fld>
            <a:endParaRPr lang="tr-TR"/>
          </a:p>
        </p:txBody>
      </p:sp>
    </p:spTree>
    <p:extLst>
      <p:ext uri="{BB962C8B-B14F-4D97-AF65-F5344CB8AC3E}">
        <p14:creationId xmlns:p14="http://schemas.microsoft.com/office/powerpoint/2010/main" xmlns="" val="1561288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a:extLst>
              <a:ext uri="{FF2B5EF4-FFF2-40B4-BE49-F238E27FC236}">
                <a16:creationId xmlns:a16="http://schemas.microsoft.com/office/drawing/2014/main" xmlns="" id="{87897527-AD07-44FB-BBEA-E3C2AF794734}"/>
              </a:ext>
            </a:extLst>
          </p:cNvPr>
          <p:cNvPicPr>
            <a:picLocks noGrp="1" noChangeAspect="1"/>
          </p:cNvPicPr>
          <p:nvPr>
            <p:ph sz="quarter" idx="1"/>
          </p:nvPr>
        </p:nvPicPr>
        <p:blipFill>
          <a:blip r:embed="rId2"/>
          <a:stretch>
            <a:fillRect/>
          </a:stretch>
        </p:blipFill>
        <p:spPr>
          <a:xfrm>
            <a:off x="1201875" y="450820"/>
            <a:ext cx="10096045" cy="5726459"/>
          </a:xfrm>
        </p:spPr>
      </p:pic>
      <p:sp>
        <p:nvSpPr>
          <p:cNvPr id="4" name="3 Slayt Numarası Yer Tutucusu"/>
          <p:cNvSpPr>
            <a:spLocks noGrp="1"/>
          </p:cNvSpPr>
          <p:nvPr>
            <p:ph type="sldNum" sz="quarter" idx="12"/>
          </p:nvPr>
        </p:nvSpPr>
        <p:spPr/>
        <p:txBody>
          <a:bodyPr/>
          <a:lstStyle/>
          <a:p>
            <a:fld id="{53C56F6E-0227-4A18-A49D-56CCC0CCB7A6}" type="slidenum">
              <a:rPr lang="tr-TR" smtClean="0"/>
              <a:pPr/>
              <a:t>78</a:t>
            </a:fld>
            <a:endParaRPr lang="tr-TR"/>
          </a:p>
        </p:txBody>
      </p:sp>
    </p:spTree>
    <p:extLst>
      <p:ext uri="{BB962C8B-B14F-4D97-AF65-F5344CB8AC3E}">
        <p14:creationId xmlns:p14="http://schemas.microsoft.com/office/powerpoint/2010/main" xmlns="" val="27338398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6DE148-146E-7CEB-8602-8FA6223C6D36}"/>
              </a:ext>
            </a:extLst>
          </p:cNvPr>
          <p:cNvSpPr>
            <a:spLocks noGrp="1"/>
          </p:cNvSpPr>
          <p:nvPr>
            <p:ph type="title"/>
          </p:nvPr>
        </p:nvSpPr>
        <p:spPr>
          <a:xfrm>
            <a:off x="792477" y="-137262"/>
            <a:ext cx="10364451" cy="1244167"/>
          </a:xfrm>
        </p:spPr>
        <p:txBody>
          <a:bodyPr/>
          <a:lstStyle/>
          <a:p>
            <a:r>
              <a:rPr lang="tr-TR" dirty="0"/>
              <a:t>K</a:t>
            </a:r>
            <a:r>
              <a:rPr lang="tr-TR" dirty="0" smtClean="0"/>
              <a:t>aynaklar</a:t>
            </a:r>
            <a:endParaRPr lang="tr-TR" dirty="0"/>
          </a:p>
        </p:txBody>
      </p:sp>
      <p:sp>
        <p:nvSpPr>
          <p:cNvPr id="5" name="Alt Bilgi Yer Tutucusu 4">
            <a:extLst>
              <a:ext uri="{FF2B5EF4-FFF2-40B4-BE49-F238E27FC236}">
                <a16:creationId xmlns:a16="http://schemas.microsoft.com/office/drawing/2014/main" xmlns="" id="{8F0FE739-E5BE-BA03-0E10-C14649BFB193}"/>
              </a:ext>
            </a:extLst>
          </p:cNvPr>
          <p:cNvSpPr>
            <a:spLocks noGrp="1"/>
          </p:cNvSpPr>
          <p:nvPr>
            <p:ph sz="quarter" idx="1"/>
          </p:nvPr>
        </p:nvSpPr>
        <p:spPr>
          <a:xfrm>
            <a:off x="834188" y="1478493"/>
            <a:ext cx="10832841" cy="5710335"/>
          </a:xfrm>
        </p:spPr>
        <p:txBody>
          <a:bodyPr>
            <a:normAutofit fontScale="25000" lnSpcReduction="20000"/>
          </a:bodyPr>
          <a:lstStyle/>
          <a:p>
            <a:r>
              <a:rPr lang="tr-TR" sz="5600" cap="none" dirty="0" err="1">
                <a:latin typeface="+mj-lt"/>
              </a:rPr>
              <a:t>Who</a:t>
            </a:r>
            <a:r>
              <a:rPr lang="tr-TR" sz="5600" cap="none" dirty="0">
                <a:latin typeface="+mj-lt"/>
              </a:rPr>
              <a:t>(2020).</a:t>
            </a:r>
            <a:r>
              <a:rPr lang="tr-TR" sz="5600" cap="none" dirty="0" err="1">
                <a:latin typeface="+mj-lt"/>
              </a:rPr>
              <a:t>The</a:t>
            </a:r>
            <a:r>
              <a:rPr lang="tr-TR" sz="5600" cap="none" dirty="0">
                <a:latin typeface="+mj-lt"/>
              </a:rPr>
              <a:t> Top 10 </a:t>
            </a:r>
            <a:r>
              <a:rPr lang="tr-TR" sz="5600" cap="none" dirty="0" err="1">
                <a:latin typeface="+mj-lt"/>
              </a:rPr>
              <a:t>Causes</a:t>
            </a:r>
            <a:r>
              <a:rPr lang="tr-TR" sz="5600" cap="none" dirty="0">
                <a:latin typeface="+mj-lt"/>
              </a:rPr>
              <a:t> Of </a:t>
            </a:r>
            <a:r>
              <a:rPr lang="tr-TR" sz="5600" cap="none" dirty="0" err="1">
                <a:latin typeface="+mj-lt"/>
              </a:rPr>
              <a:t>Death</a:t>
            </a:r>
            <a:r>
              <a:rPr lang="tr-TR" sz="5600" cap="none" dirty="0">
                <a:latin typeface="+mj-lt"/>
              </a:rPr>
              <a:t>. Erişim Adresi: </a:t>
            </a:r>
            <a:r>
              <a:rPr lang="tr-TR" sz="5600" cap="none" dirty="0">
                <a:latin typeface="+mj-lt"/>
                <a:hlinkClick r:id="rId2"/>
              </a:rPr>
              <a:t>Https://Www.Who.İnt/News-room/Fact-sheets/Detail/The-top-10-causes-of-death</a:t>
            </a:r>
            <a:r>
              <a:rPr lang="tr-TR" sz="5600" cap="none" dirty="0">
                <a:latin typeface="+mj-lt"/>
              </a:rPr>
              <a:t> (Erişim Tarihi: </a:t>
            </a:r>
            <a:r>
              <a:rPr lang="tr-TR" sz="5600" cap="none" dirty="0" smtClean="0">
                <a:latin typeface="+mj-lt"/>
              </a:rPr>
              <a:t>2.12.23) </a:t>
            </a:r>
            <a:endParaRPr lang="tr-TR" sz="5600" cap="none" dirty="0">
              <a:latin typeface="+mj-lt"/>
            </a:endParaRPr>
          </a:p>
          <a:p>
            <a:r>
              <a:rPr lang="tr-TR" sz="5600" cap="none" dirty="0" err="1">
                <a:latin typeface="+mj-lt"/>
              </a:rPr>
              <a:t>Cdc</a:t>
            </a:r>
            <a:r>
              <a:rPr lang="tr-TR" sz="5600" cap="none" dirty="0">
                <a:latin typeface="+mj-lt"/>
              </a:rPr>
              <a:t>(2021). </a:t>
            </a:r>
            <a:r>
              <a:rPr lang="tr-TR" sz="5600" cap="none" dirty="0" err="1">
                <a:latin typeface="+mj-lt"/>
              </a:rPr>
              <a:t>Mortality</a:t>
            </a:r>
            <a:r>
              <a:rPr lang="tr-TR" sz="5600" cap="none" dirty="0">
                <a:latin typeface="+mj-lt"/>
              </a:rPr>
              <a:t> İn </a:t>
            </a:r>
            <a:r>
              <a:rPr lang="tr-TR" sz="5600" cap="none" dirty="0" err="1">
                <a:latin typeface="+mj-lt"/>
              </a:rPr>
              <a:t>The</a:t>
            </a:r>
            <a:r>
              <a:rPr lang="tr-TR" sz="5600" cap="none" dirty="0">
                <a:latin typeface="+mj-lt"/>
              </a:rPr>
              <a:t> United </a:t>
            </a:r>
            <a:r>
              <a:rPr lang="tr-TR" sz="5600" cap="none" dirty="0" err="1">
                <a:latin typeface="+mj-lt"/>
              </a:rPr>
              <a:t>States</a:t>
            </a:r>
            <a:r>
              <a:rPr lang="tr-TR" sz="5600" cap="none" dirty="0">
                <a:latin typeface="+mj-lt"/>
              </a:rPr>
              <a:t> 2020. Erişim Adresi: </a:t>
            </a:r>
            <a:r>
              <a:rPr lang="tr-TR" sz="5600" cap="none" dirty="0">
                <a:latin typeface="+mj-lt"/>
                <a:hlinkClick r:id="rId3"/>
              </a:rPr>
              <a:t>Https://Www.Cdc.Gov/Nchs/Products/Databriefs/Db427.Htm</a:t>
            </a:r>
            <a:r>
              <a:rPr lang="tr-TR" sz="5600" cap="none" dirty="0">
                <a:latin typeface="+mj-lt"/>
              </a:rPr>
              <a:t> (Erişim Tarihi: </a:t>
            </a:r>
            <a:r>
              <a:rPr lang="tr-TR" sz="5600" dirty="0" smtClean="0">
                <a:latin typeface="+mj-lt"/>
              </a:rPr>
              <a:t>2</a:t>
            </a:r>
            <a:r>
              <a:rPr lang="tr-TR" sz="5600" cap="none" dirty="0" smtClean="0">
                <a:latin typeface="+mj-lt"/>
              </a:rPr>
              <a:t>.12.23)</a:t>
            </a:r>
            <a:endParaRPr lang="tr-TR" sz="5600" cap="none" dirty="0">
              <a:latin typeface="+mj-lt"/>
            </a:endParaRPr>
          </a:p>
          <a:p>
            <a:r>
              <a:rPr lang="tr-TR" sz="5600" i="1" cap="none" dirty="0">
                <a:latin typeface="+mj-lt"/>
              </a:rPr>
              <a:t>Öztek, Z. (2020). Halk Sağlığı Kuramlar Ve Uygulamalar. Sağlık Ve Sosyal Yardım Vakfı.</a:t>
            </a:r>
          </a:p>
          <a:p>
            <a:endParaRPr lang="tr-TR" sz="5600" i="1" cap="none" dirty="0">
              <a:latin typeface="+mj-lt"/>
            </a:endParaRPr>
          </a:p>
          <a:p>
            <a:pPr eaLnBrk="0" fontAlgn="base" hangingPunct="0">
              <a:lnSpc>
                <a:spcPct val="100000"/>
              </a:lnSpc>
              <a:spcBef>
                <a:spcPct val="0"/>
              </a:spcBef>
              <a:spcAft>
                <a:spcPct val="0"/>
              </a:spcAft>
              <a:buClrTx/>
            </a:pPr>
            <a:r>
              <a:rPr lang="tr-TR" sz="5600" cap="none" dirty="0">
                <a:latin typeface="+mj-lt"/>
              </a:rPr>
              <a:t>Resmi Gazete(2019) </a:t>
            </a:r>
            <a:r>
              <a:rPr kumimoji="0" lang="tr-TR" altLang="tr-TR" sz="5600" b="0" i="0" u="none" strike="noStrike" cap="none" normalizeH="0" baseline="0" dirty="0">
                <a:ln>
                  <a:noFill/>
                </a:ln>
                <a:solidFill>
                  <a:schemeClr val="tx1"/>
                </a:solidFill>
                <a:effectLst/>
                <a:latin typeface="+mj-lt"/>
              </a:rPr>
              <a:t>Bulaşıcı Hastalıklar </a:t>
            </a:r>
            <a:r>
              <a:rPr kumimoji="0" lang="tr-TR" altLang="tr-TR" sz="5600" b="0" i="0" u="none" strike="noStrike" cap="none" normalizeH="0" baseline="0" dirty="0" err="1">
                <a:ln>
                  <a:noFill/>
                </a:ln>
                <a:solidFill>
                  <a:schemeClr val="tx1"/>
                </a:solidFill>
                <a:effectLst/>
                <a:latin typeface="+mj-lt"/>
              </a:rPr>
              <a:t>Sürveyans</a:t>
            </a:r>
            <a:r>
              <a:rPr kumimoji="0" lang="tr-TR" altLang="tr-TR" sz="5600" b="0" i="0" u="none" strike="noStrike" cap="none" normalizeH="0" baseline="0" dirty="0">
                <a:ln>
                  <a:noFill/>
                </a:ln>
                <a:solidFill>
                  <a:schemeClr val="tx1"/>
                </a:solidFill>
                <a:effectLst/>
                <a:latin typeface="+mj-lt"/>
              </a:rPr>
              <a:t> Ve Kontrol Esasları Yönetmeliğinde Değişiklik Yapılmasına Dair Yönetmelik. Erişim adresi: </a:t>
            </a:r>
            <a:r>
              <a:rPr lang="tr-TR" sz="5600" cap="none" dirty="0">
                <a:latin typeface="+mj-lt"/>
                <a:hlinkClick r:id="rId4"/>
              </a:rPr>
              <a:t>Https://Www.Resmigazete.Gov.Tr/Eskiler/2019/05/20190504-1.Htm</a:t>
            </a:r>
            <a:r>
              <a:rPr lang="tr-TR" sz="5600" cap="none" dirty="0">
                <a:latin typeface="+mj-lt"/>
              </a:rPr>
              <a:t> </a:t>
            </a:r>
            <a:r>
              <a:rPr lang="tr-TR" sz="5600" i="1" cap="none" dirty="0">
                <a:latin typeface="+mj-lt"/>
              </a:rPr>
              <a:t>(Erişim Tarihi </a:t>
            </a:r>
            <a:r>
              <a:rPr lang="tr-TR" sz="5600" i="1" cap="none" dirty="0" smtClean="0">
                <a:latin typeface="+mj-lt"/>
              </a:rPr>
              <a:t>2.12.23)</a:t>
            </a:r>
            <a:endParaRPr lang="tr-TR" sz="5600" i="1" cap="none" dirty="0">
              <a:latin typeface="+mj-lt"/>
            </a:endParaRPr>
          </a:p>
          <a:p>
            <a:pPr eaLnBrk="0" fontAlgn="base" hangingPunct="0">
              <a:lnSpc>
                <a:spcPct val="100000"/>
              </a:lnSpc>
              <a:spcBef>
                <a:spcPct val="0"/>
              </a:spcBef>
              <a:spcAft>
                <a:spcPct val="0"/>
              </a:spcAft>
              <a:buClrTx/>
            </a:pPr>
            <a:endParaRPr lang="tr-TR" sz="5600" cap="none" dirty="0">
              <a:latin typeface="+mj-lt"/>
            </a:endParaRPr>
          </a:p>
          <a:p>
            <a:r>
              <a:rPr lang="tr-TR" sz="5600" cap="none" dirty="0">
                <a:latin typeface="+mj-lt"/>
              </a:rPr>
              <a:t>Bulaşıcı Hastalıklar ile Mücadele Genelgesi  </a:t>
            </a:r>
            <a:r>
              <a:rPr lang="tr-TR" sz="5600" cap="none" dirty="0">
                <a:latin typeface="+mj-lt"/>
                <a:hlinkClick r:id="rId5"/>
              </a:rPr>
              <a:t>Https://Hsgm.Saglik.Gov.Tr/Dosya/Mevzuat/Genelge/Bulasici-hastaliklar-ile-mucadele-rehberi-genelgesi-2017-11.Pdf</a:t>
            </a:r>
            <a:r>
              <a:rPr lang="tr-TR" sz="5600" cap="none" dirty="0">
                <a:latin typeface="+mj-lt"/>
              </a:rPr>
              <a:t> (Erişim Tarihi: </a:t>
            </a:r>
            <a:r>
              <a:rPr lang="tr-TR" sz="5600" dirty="0" smtClean="0">
                <a:latin typeface="+mj-lt"/>
              </a:rPr>
              <a:t>2</a:t>
            </a:r>
            <a:r>
              <a:rPr lang="tr-TR" sz="5600" cap="none" dirty="0" smtClean="0">
                <a:latin typeface="+mj-lt"/>
              </a:rPr>
              <a:t>.12.23)</a:t>
            </a:r>
            <a:endParaRPr lang="tr-TR" sz="5600" cap="none" dirty="0">
              <a:latin typeface="+mj-lt"/>
            </a:endParaRPr>
          </a:p>
          <a:p>
            <a:r>
              <a:rPr lang="tr-TR" sz="5600" i="1" cap="none" dirty="0">
                <a:latin typeface="+mj-lt"/>
              </a:rPr>
              <a:t>Tanır, F &amp; Demirhindi, H. (Ed). (2020). Temel Halk Sağlığı(1.Baskı). Akademisyen Kitabevi.</a:t>
            </a:r>
          </a:p>
          <a:p>
            <a:r>
              <a:rPr lang="tr-TR" sz="5600" i="1" cap="none" dirty="0" err="1">
                <a:latin typeface="+mj-lt"/>
              </a:rPr>
              <a:t>Piyal</a:t>
            </a:r>
            <a:r>
              <a:rPr lang="tr-TR" sz="5600" i="1" cap="none" dirty="0">
                <a:latin typeface="+mj-lt"/>
              </a:rPr>
              <a:t>, B. (Ed.)(2011). Halk Sağlığı(yayın No: 92). Ankara Üniversitesi Uzaktan Eğitim Yayınları.</a:t>
            </a:r>
          </a:p>
          <a:p>
            <a:r>
              <a:rPr lang="tr-TR" sz="5600" i="1" cap="none" dirty="0" smtClean="0">
                <a:latin typeface="+mj-lt"/>
              </a:rPr>
              <a:t>Halk </a:t>
            </a:r>
            <a:r>
              <a:rPr lang="tr-TR" sz="5600" i="1" cap="none" dirty="0">
                <a:latin typeface="+mj-lt"/>
              </a:rPr>
              <a:t>Sağlığı Genel Müdürlüğü(2019). </a:t>
            </a:r>
            <a:r>
              <a:rPr lang="tr-TR" sz="5600" i="1" cap="none" dirty="0" err="1">
                <a:latin typeface="+mj-lt"/>
              </a:rPr>
              <a:t>Sürveyans</a:t>
            </a:r>
            <a:r>
              <a:rPr lang="tr-TR" sz="5600" i="1" cap="none" dirty="0">
                <a:latin typeface="+mj-lt"/>
              </a:rPr>
              <a:t> Geliştirme Ve Değerlendirme. Https://Hsgm.Saglik.Gov.Tr/Depo/Birimler/Saglik_tehditleri_erken_uyari_ve_cevap_db/Dokumanlar2/Surveyans_gelistirme_ve_degerlendirme/Surveyans_06.02.2019_4.Pdf (Erişim Tarihi </a:t>
            </a:r>
            <a:r>
              <a:rPr lang="tr-TR" sz="5600" i="1" cap="none" dirty="0" smtClean="0">
                <a:latin typeface="+mj-lt"/>
              </a:rPr>
              <a:t>:</a:t>
            </a:r>
            <a:r>
              <a:rPr lang="tr-TR" sz="5600" i="1" dirty="0" smtClean="0">
                <a:latin typeface="+mj-lt"/>
              </a:rPr>
              <a:t>2</a:t>
            </a:r>
            <a:r>
              <a:rPr lang="tr-TR" sz="5600" i="1" cap="none" dirty="0" smtClean="0">
                <a:latin typeface="+mj-lt"/>
              </a:rPr>
              <a:t>.12.23)</a:t>
            </a:r>
            <a:endParaRPr lang="tr-TR" sz="5600" i="1" cap="none" dirty="0">
              <a:latin typeface="+mj-lt"/>
            </a:endParaRPr>
          </a:p>
          <a:p>
            <a:r>
              <a:rPr lang="tr-TR" sz="5600" i="1" cap="none" dirty="0">
                <a:latin typeface="+mj-lt"/>
              </a:rPr>
              <a:t>Form-014, </a:t>
            </a:r>
            <a:r>
              <a:rPr lang="tr-TR" sz="5600" i="1" cap="none" dirty="0">
                <a:latin typeface="+mj-lt"/>
                <a:hlinkClick r:id="rId6">
                  <a:extLst>
                    <a:ext uri="{A12FA001-AC4F-418D-AE19-62706E023703}">
                      <ahyp:hlinkClr xmlns="" xmlns:ahyp="http://schemas.microsoft.com/office/drawing/2018/hyperlinkcolor" val="tx"/>
                    </a:ext>
                  </a:extLst>
                </a:hlinkClick>
              </a:rPr>
              <a:t>Https://Dosyamerkez.Saglik.Gov.Tr/Eklenti/18860,form-014pdf.Pdf?0</a:t>
            </a:r>
            <a:r>
              <a:rPr lang="tr-TR" sz="5600" i="1" cap="none" dirty="0">
                <a:latin typeface="+mj-lt"/>
              </a:rPr>
              <a:t> (Erişim Tarihi </a:t>
            </a:r>
            <a:r>
              <a:rPr lang="tr-TR" sz="5600" i="1" dirty="0" smtClean="0">
                <a:latin typeface="+mj-lt"/>
              </a:rPr>
              <a:t>2</a:t>
            </a:r>
            <a:r>
              <a:rPr lang="tr-TR" sz="5600" i="1" cap="none" dirty="0" smtClean="0">
                <a:latin typeface="+mj-lt"/>
              </a:rPr>
              <a:t>.12.23)</a:t>
            </a:r>
            <a:endParaRPr lang="tr-TR" sz="5600" i="1" cap="none" dirty="0">
              <a:latin typeface="+mj-lt"/>
            </a:endParaRPr>
          </a:p>
          <a:p>
            <a:r>
              <a:rPr lang="tr-TR" sz="5600" cap="none" dirty="0">
                <a:solidFill>
                  <a:schemeClr val="tx1">
                    <a:lumMod val="95000"/>
                    <a:lumOff val="5000"/>
                  </a:schemeClr>
                </a:solidFill>
                <a:latin typeface="+mj-lt"/>
              </a:rPr>
              <a:t>Bulaşıcı hastalıkların ihbarı ve bildirim sistemi hakkında tebliğ, 6.11.2004. </a:t>
            </a:r>
            <a:r>
              <a:rPr lang="tr-TR" sz="5600" cap="none" dirty="0">
                <a:solidFill>
                  <a:schemeClr val="tx1">
                    <a:lumMod val="95000"/>
                    <a:lumOff val="5000"/>
                  </a:schemeClr>
                </a:solidFill>
                <a:latin typeface="+mj-lt"/>
                <a:hlinkClick r:id="rId7">
                  <a:extLst>
                    <a:ext uri="{A12FA001-AC4F-418D-AE19-62706E023703}">
                      <ahyp:hlinkClr xmlns="" xmlns:ahyp="http://schemas.microsoft.com/office/drawing/2018/hyperlinkcolor" val="tx"/>
                    </a:ext>
                  </a:extLst>
                </a:hlinkClick>
              </a:rPr>
              <a:t>Https://www.Resmigazete.Gov.Tr/eskiler/2004/11/20041106.Htm#7</a:t>
            </a:r>
            <a:r>
              <a:rPr lang="tr-TR" sz="5600" cap="none" dirty="0">
                <a:solidFill>
                  <a:schemeClr val="tx1">
                    <a:lumMod val="95000"/>
                    <a:lumOff val="5000"/>
                  </a:schemeClr>
                </a:solidFill>
                <a:latin typeface="+mj-lt"/>
              </a:rPr>
              <a:t> </a:t>
            </a:r>
            <a:r>
              <a:rPr lang="tr-TR" sz="5600" i="1" cap="none" dirty="0">
                <a:latin typeface="+mj-lt"/>
              </a:rPr>
              <a:t>(Erişim Tarihi </a:t>
            </a:r>
            <a:r>
              <a:rPr lang="tr-TR" sz="5600" i="1" cap="none" dirty="0" smtClean="0">
                <a:latin typeface="+mj-lt"/>
              </a:rPr>
              <a:t>2.12.23)</a:t>
            </a:r>
            <a:endParaRPr lang="tr-TR" sz="5600" i="1" cap="none" dirty="0">
              <a:latin typeface="+mj-lt"/>
            </a:endParaRPr>
          </a:p>
          <a:p>
            <a:endParaRPr lang="tr-TR" sz="5600" cap="none" dirty="0">
              <a:solidFill>
                <a:schemeClr val="tx1">
                  <a:lumMod val="95000"/>
                  <a:lumOff val="5000"/>
                </a:schemeClr>
              </a:solidFill>
              <a:latin typeface="+mj-lt"/>
            </a:endParaRPr>
          </a:p>
          <a:p>
            <a:endParaRPr lang="tr-TR" sz="2000" i="1" dirty="0"/>
          </a:p>
          <a:p>
            <a:endParaRPr lang="tr-TR" dirty="0"/>
          </a:p>
          <a:p>
            <a:endParaRPr lang="tr-TR" dirty="0"/>
          </a:p>
          <a:p>
            <a:endParaRPr lang="tr-TR" dirty="0"/>
          </a:p>
          <a:p>
            <a:endParaRPr lang="tr-TR" dirty="0"/>
          </a:p>
          <a:p>
            <a:endParaRPr lang="tr-TR" dirty="0"/>
          </a:p>
        </p:txBody>
      </p:sp>
      <p:sp>
        <p:nvSpPr>
          <p:cNvPr id="3" name="Rectangle 1">
            <a:extLst>
              <a:ext uri="{FF2B5EF4-FFF2-40B4-BE49-F238E27FC236}">
                <a16:creationId xmlns:a16="http://schemas.microsoft.com/office/drawing/2014/main" xmlns="" id="{57447645-DB9B-24CA-43A8-A7BEFE82B9A5}"/>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6 Slayt Numarası Yer Tutucusu"/>
          <p:cNvSpPr>
            <a:spLocks noGrp="1"/>
          </p:cNvSpPr>
          <p:nvPr>
            <p:ph type="sldNum" sz="quarter" idx="12"/>
          </p:nvPr>
        </p:nvSpPr>
        <p:spPr/>
        <p:txBody>
          <a:bodyPr/>
          <a:lstStyle/>
          <a:p>
            <a:fld id="{53C56F6E-0227-4A18-A49D-56CCC0CCB7A6}" type="slidenum">
              <a:rPr lang="tr-TR" smtClean="0"/>
              <a:pPr/>
              <a:t>79</a:t>
            </a:fld>
            <a:endParaRPr lang="tr-TR"/>
          </a:p>
        </p:txBody>
      </p:sp>
    </p:spTree>
    <p:extLst>
      <p:ext uri="{BB962C8B-B14F-4D97-AF65-F5344CB8AC3E}">
        <p14:creationId xmlns:p14="http://schemas.microsoft.com/office/powerpoint/2010/main" xmlns="" val="355763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xmlns="" id="{70481AC1-37AB-4C37-A95F-424C5B4FBEF7}"/>
              </a:ext>
            </a:extLst>
          </p:cNvPr>
          <p:cNvSpPr txBox="1"/>
          <p:nvPr/>
        </p:nvSpPr>
        <p:spPr>
          <a:xfrm>
            <a:off x="5775648" y="3891369"/>
            <a:ext cx="6501881" cy="2585323"/>
          </a:xfrm>
          <a:prstGeom prst="rect">
            <a:avLst/>
          </a:prstGeom>
          <a:noFill/>
        </p:spPr>
        <p:txBody>
          <a:bodyPr wrap="square" rtlCol="0">
            <a:spAutoFit/>
          </a:bodyPr>
          <a:lstStyle/>
          <a:p>
            <a:pPr algn="just"/>
            <a:r>
              <a:rPr lang="tr-TR" i="1" dirty="0"/>
              <a:t>EK-I Bildirime Esas Bulaşıcı Hastalıklar Listesi (80 hastalık)</a:t>
            </a:r>
          </a:p>
          <a:p>
            <a:pPr algn="just"/>
            <a:endParaRPr lang="tr-TR" i="1" dirty="0"/>
          </a:p>
          <a:p>
            <a:pPr algn="just"/>
            <a:r>
              <a:rPr lang="tr-TR" i="1" dirty="0"/>
              <a:t>EK-III Bildirime Esas Bulaşıcı Hastalıkların Standart Vaka Tanımları</a:t>
            </a:r>
          </a:p>
          <a:p>
            <a:pPr algn="just"/>
            <a:r>
              <a:rPr lang="tr-TR" i="1" dirty="0"/>
              <a:t>(Klinik tanımlama, Epidemiyolojik kriterler, Laboratuvar kriterleri, Vaka sınıflaması)</a:t>
            </a:r>
          </a:p>
          <a:p>
            <a:pPr algn="just"/>
            <a:endParaRPr lang="tr-TR" i="1" dirty="0"/>
          </a:p>
          <a:p>
            <a:pPr algn="just"/>
            <a:r>
              <a:rPr lang="tr-TR" i="1" dirty="0"/>
              <a:t>Sağlık Hizmeti İlişkili Enfeksiyonlar</a:t>
            </a:r>
          </a:p>
          <a:p>
            <a:pPr algn="just"/>
            <a:endParaRPr lang="tr-TR" i="1" dirty="0"/>
          </a:p>
          <a:p>
            <a:pPr algn="just"/>
            <a:r>
              <a:rPr lang="tr-TR" i="1" dirty="0"/>
              <a:t>Uluslararası Önemi Haiz Halk Sağlığı Acil Durumları</a:t>
            </a:r>
          </a:p>
        </p:txBody>
      </p:sp>
      <p:sp>
        <p:nvSpPr>
          <p:cNvPr id="3" name="Metin kutusu 2">
            <a:extLst>
              <a:ext uri="{FF2B5EF4-FFF2-40B4-BE49-F238E27FC236}">
                <a16:creationId xmlns:a16="http://schemas.microsoft.com/office/drawing/2014/main" xmlns="" id="{A20C6DCB-F609-5980-FCDE-95ADEBDB3BD7}"/>
              </a:ext>
            </a:extLst>
          </p:cNvPr>
          <p:cNvSpPr txBox="1"/>
          <p:nvPr/>
        </p:nvSpPr>
        <p:spPr>
          <a:xfrm>
            <a:off x="497631" y="1114698"/>
            <a:ext cx="11196735" cy="3737562"/>
          </a:xfrm>
          <a:prstGeom prst="rect">
            <a:avLst/>
          </a:prstGeom>
          <a:noFill/>
        </p:spPr>
        <p:txBody>
          <a:bodyPr wrap="square">
            <a:spAutoFit/>
          </a:bodyPr>
          <a:lstStyle/>
          <a:p>
            <a:pPr algn="just">
              <a:lnSpc>
                <a:spcPct val="150000"/>
              </a:lnSpc>
            </a:pPr>
            <a:r>
              <a:rPr lang="tr-TR" sz="2000" i="1" dirty="0"/>
              <a:t>Tanımlar</a:t>
            </a:r>
          </a:p>
          <a:p>
            <a:pPr algn="just">
              <a:lnSpc>
                <a:spcPct val="150000"/>
              </a:lnSpc>
            </a:pPr>
            <a:r>
              <a:rPr lang="tr-TR" sz="2000" i="1" dirty="0"/>
              <a:t>Kullanılan Epidemiyolojik Ölçütler</a:t>
            </a:r>
          </a:p>
          <a:p>
            <a:pPr algn="just">
              <a:lnSpc>
                <a:spcPct val="150000"/>
              </a:lnSpc>
            </a:pPr>
            <a:r>
              <a:rPr lang="tr-TR" sz="2000" i="1" dirty="0" err="1"/>
              <a:t>Sürveyans</a:t>
            </a:r>
            <a:r>
              <a:rPr lang="tr-TR" sz="2000" i="1" dirty="0"/>
              <a:t> Tipleri</a:t>
            </a:r>
          </a:p>
          <a:p>
            <a:pPr algn="just">
              <a:lnSpc>
                <a:spcPct val="150000"/>
              </a:lnSpc>
            </a:pPr>
            <a:r>
              <a:rPr lang="tr-TR" sz="2000" i="1" dirty="0"/>
              <a:t>Bulaşıcı Hastalıklarla Mücadele Kapsamında İl Sağlık Müdürlüğü Tarafından Yapılması Gereken Çalışmalar </a:t>
            </a:r>
          </a:p>
          <a:p>
            <a:pPr algn="just">
              <a:lnSpc>
                <a:spcPct val="150000"/>
              </a:lnSpc>
            </a:pPr>
            <a:r>
              <a:rPr lang="tr-TR" sz="2000" i="1" dirty="0" err="1"/>
              <a:t>Sürveyansı</a:t>
            </a:r>
            <a:r>
              <a:rPr lang="tr-TR" sz="2000" i="1" dirty="0"/>
              <a:t> Yapılan Hastalıklarla İlgili Çalışmalar</a:t>
            </a:r>
          </a:p>
          <a:p>
            <a:pPr algn="just">
              <a:lnSpc>
                <a:spcPct val="150000"/>
              </a:lnSpc>
            </a:pPr>
            <a:r>
              <a:rPr lang="tr-TR" sz="2000" i="1" dirty="0"/>
              <a:t>Salgın İncelemesi Sırasında Yapılması Gerekenler</a:t>
            </a:r>
          </a:p>
          <a:p>
            <a:pPr algn="just">
              <a:lnSpc>
                <a:spcPct val="150000"/>
              </a:lnSpc>
            </a:pPr>
            <a:r>
              <a:rPr lang="tr-TR" sz="2000" i="1" dirty="0"/>
              <a:t>Klinik Ve Çevresel Numune Alma Kılavuzu </a:t>
            </a:r>
          </a:p>
          <a:p>
            <a:pPr algn="just">
              <a:lnSpc>
                <a:spcPct val="150000"/>
              </a:lnSpc>
            </a:pPr>
            <a:r>
              <a:rPr lang="tr-TR" sz="2000" i="1" dirty="0"/>
              <a:t>Salgın İnceleme Raporu</a:t>
            </a:r>
          </a:p>
        </p:txBody>
      </p:sp>
      <p:sp>
        <p:nvSpPr>
          <p:cNvPr id="5" name="Metin kutusu 4">
            <a:extLst>
              <a:ext uri="{FF2B5EF4-FFF2-40B4-BE49-F238E27FC236}">
                <a16:creationId xmlns:a16="http://schemas.microsoft.com/office/drawing/2014/main" xmlns="" id="{52D56D87-9BB3-6F74-C80A-25E3D197F153}"/>
              </a:ext>
            </a:extLst>
          </p:cNvPr>
          <p:cNvSpPr txBox="1"/>
          <p:nvPr/>
        </p:nvSpPr>
        <p:spPr>
          <a:xfrm>
            <a:off x="385010" y="397351"/>
            <a:ext cx="11213432" cy="707886"/>
          </a:xfrm>
          <a:prstGeom prst="rect">
            <a:avLst/>
          </a:prstGeom>
          <a:noFill/>
        </p:spPr>
        <p:txBody>
          <a:bodyPr wrap="square" rtlCol="0">
            <a:spAutoFit/>
          </a:bodyPr>
          <a:lstStyle/>
          <a:p>
            <a:r>
              <a:rPr lang="tr-TR" sz="4000" dirty="0"/>
              <a:t>BULAŞICI HASTALIKLAR İLE MÜCADELE REHBERİ</a:t>
            </a:r>
          </a:p>
        </p:txBody>
      </p:sp>
      <p:sp>
        <p:nvSpPr>
          <p:cNvPr id="6" name="5 Slayt Numarası Yer Tutucusu"/>
          <p:cNvSpPr>
            <a:spLocks noGrp="1"/>
          </p:cNvSpPr>
          <p:nvPr>
            <p:ph type="sldNum" sz="quarter" idx="12"/>
          </p:nvPr>
        </p:nvSpPr>
        <p:spPr/>
        <p:txBody>
          <a:bodyPr/>
          <a:lstStyle/>
          <a:p>
            <a:fld id="{53C56F6E-0227-4A18-A49D-56CCC0CCB7A6}" type="slidenum">
              <a:rPr lang="tr-TR" smtClean="0"/>
              <a:pPr/>
              <a:t>8</a:t>
            </a:fld>
            <a:endParaRPr lang="tr-TR"/>
          </a:p>
        </p:txBody>
      </p:sp>
    </p:spTree>
    <p:extLst>
      <p:ext uri="{BB962C8B-B14F-4D97-AF65-F5344CB8AC3E}">
        <p14:creationId xmlns:p14="http://schemas.microsoft.com/office/powerpoint/2010/main" xmlns="" val="32089979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E971243-DCA2-91B8-60B2-40AA06DBE97E}"/>
              </a:ext>
            </a:extLst>
          </p:cNvPr>
          <p:cNvSpPr>
            <a:spLocks noGrp="1"/>
          </p:cNvSpPr>
          <p:nvPr>
            <p:ph sz="quarter" idx="1"/>
          </p:nvPr>
        </p:nvSpPr>
        <p:spPr>
          <a:xfrm>
            <a:off x="913775" y="1670180"/>
            <a:ext cx="10364452" cy="4907901"/>
          </a:xfrm>
        </p:spPr>
        <p:txBody>
          <a:bodyPr>
            <a:normAutofit fontScale="25000" lnSpcReduction="20000"/>
          </a:bodyPr>
          <a:lstStyle/>
          <a:p>
            <a:r>
              <a:rPr lang="tr-TR" sz="6400" i="1" cap="none" dirty="0"/>
              <a:t>Güler, Ç &amp; Akın L. (Ed.). (2012). Halk Sağlığı Temel Bilgiler 3. Cilt. Hacettepe Üniversitesi Yayınları. </a:t>
            </a:r>
          </a:p>
          <a:p>
            <a:r>
              <a:rPr lang="tr-TR" sz="6400" i="1" cap="none" dirty="0">
                <a:hlinkClick r:id="rId2">
                  <a:extLst>
                    <a:ext uri="{A12FA001-AC4F-418D-AE19-62706E023703}">
                      <ahyp:hlinkClr xmlns="" xmlns:ahyp="http://schemas.microsoft.com/office/drawing/2018/hyperlinkcolor" val="tx"/>
                    </a:ext>
                  </a:extLst>
                </a:hlinkClick>
              </a:rPr>
              <a:t>Https://Hsgm.Saglik.Gov.Tr/Depo/Mevzuat/Genelge/Bulasici_hastaliklar_ile_mucadele_rehberi_ustyazi.Pdf</a:t>
            </a:r>
            <a:r>
              <a:rPr lang="tr-TR" sz="6400" i="1" cap="none" dirty="0"/>
              <a:t> </a:t>
            </a:r>
            <a:r>
              <a:rPr lang="tr-TR" sz="6600" cap="none" dirty="0">
                <a:latin typeface="+mj-lt"/>
              </a:rPr>
              <a:t>(Erişim Tarihi: </a:t>
            </a:r>
            <a:r>
              <a:rPr lang="tr-TR" sz="6600" cap="none" dirty="0" smtClean="0">
                <a:latin typeface="+mj-lt"/>
              </a:rPr>
              <a:t>2.12.23)</a:t>
            </a:r>
            <a:endParaRPr lang="tr-TR" sz="6400" i="1" cap="none" dirty="0"/>
          </a:p>
          <a:p>
            <a:r>
              <a:rPr lang="tr-TR" sz="6400" i="1" cap="none" dirty="0"/>
              <a:t>UHK, </a:t>
            </a:r>
            <a:r>
              <a:rPr lang="tr-TR" sz="6400" i="1" cap="none" dirty="0">
                <a:hlinkClick r:id="rId3"/>
              </a:rPr>
              <a:t>Https://Www.Mevzuat.Gov.Tr/Mevzuatmetin/1.3.1593.Pdf</a:t>
            </a:r>
            <a:r>
              <a:rPr lang="tr-TR" sz="6400" i="1" cap="none" dirty="0"/>
              <a:t> </a:t>
            </a:r>
            <a:r>
              <a:rPr lang="tr-TR" sz="6000" cap="none" dirty="0">
                <a:latin typeface="+mj-lt"/>
              </a:rPr>
              <a:t>(Erişim Tarihi: </a:t>
            </a:r>
            <a:r>
              <a:rPr lang="tr-TR" sz="6000" cap="none" dirty="0" smtClean="0">
                <a:latin typeface="+mj-lt"/>
              </a:rPr>
              <a:t>2.12.23) </a:t>
            </a:r>
            <a:endParaRPr lang="tr-TR" sz="6400" i="1" cap="none" dirty="0"/>
          </a:p>
          <a:p>
            <a:r>
              <a:rPr lang="tr-TR" sz="6400" i="1" cap="none" dirty="0">
                <a:hlinkClick r:id="rId4"/>
              </a:rPr>
              <a:t>Https://Www.Resmigazete.Gov.Tr/Eskiler/2020/04/20200422-7.Htm</a:t>
            </a:r>
            <a:r>
              <a:rPr lang="tr-TR" sz="6600" cap="none" dirty="0">
                <a:latin typeface="+mj-lt"/>
              </a:rPr>
              <a:t>(Erişim Tarihi: </a:t>
            </a:r>
            <a:r>
              <a:rPr lang="tr-TR" sz="6600" cap="none" dirty="0" smtClean="0">
                <a:latin typeface="+mj-lt"/>
              </a:rPr>
              <a:t>2.12.23) </a:t>
            </a:r>
            <a:endParaRPr lang="tr-TR" sz="6400" i="1" cap="none" dirty="0"/>
          </a:p>
          <a:p>
            <a:r>
              <a:rPr lang="tr-TR" sz="6400" cap="none" dirty="0"/>
              <a:t>HSGM. 2021 Sezonu İnfluenza Grip </a:t>
            </a:r>
            <a:r>
              <a:rPr lang="tr-TR" sz="6400" cap="none" dirty="0" err="1"/>
              <a:t>Sürveyans</a:t>
            </a:r>
            <a:r>
              <a:rPr lang="tr-TR" sz="6400" cap="none" dirty="0"/>
              <a:t> Yıllık Raporu. </a:t>
            </a:r>
            <a:r>
              <a:rPr lang="tr-TR" sz="6400" cap="none" dirty="0">
                <a:hlinkClick r:id="rId5"/>
              </a:rPr>
              <a:t>https://hsgm.saglik.gov.tr/depo/kurumsal/yayinlarimiz/Raporlar/bulasici/2020-2021_Sezonu_InfluenzaGrip_Surveyans_Raporu_yillik_rapor.pdf</a:t>
            </a:r>
            <a:r>
              <a:rPr lang="tr-TR" sz="6400" cap="none" dirty="0"/>
              <a:t> </a:t>
            </a:r>
            <a:r>
              <a:rPr lang="tr-TR" sz="6000" cap="none" dirty="0">
                <a:latin typeface="+mj-lt"/>
              </a:rPr>
              <a:t>(Erişim Tarihi: </a:t>
            </a:r>
            <a:r>
              <a:rPr lang="tr-TR" sz="6000" cap="none" dirty="0" smtClean="0">
                <a:latin typeface="+mj-lt"/>
              </a:rPr>
              <a:t>2.12.23) </a:t>
            </a:r>
            <a:endParaRPr lang="tr-TR" sz="6400" cap="none" dirty="0"/>
          </a:p>
          <a:p>
            <a:r>
              <a:rPr lang="tr-TR" sz="6400" cap="none" dirty="0"/>
              <a:t>HSGM. Türkiye’de Verem Savaşı Raporu,2020. </a:t>
            </a:r>
            <a:r>
              <a:rPr lang="tr-TR" sz="6400" cap="none" dirty="0">
                <a:hlinkClick r:id="rId6"/>
              </a:rPr>
              <a:t>https://hsgm.saglik.gov.tr/depo/kurumsal/yayinlarimiz/Raporlar/Turkiyede_Verem_Savasi_2020_Raporu.pdf</a:t>
            </a:r>
            <a:r>
              <a:rPr lang="tr-TR" sz="6400" cap="none" dirty="0"/>
              <a:t> </a:t>
            </a:r>
            <a:r>
              <a:rPr lang="tr-TR" sz="6000" cap="none" dirty="0">
                <a:latin typeface="+mj-lt"/>
              </a:rPr>
              <a:t>(Erişim Tarihi: </a:t>
            </a:r>
            <a:r>
              <a:rPr lang="tr-TR" sz="6000" cap="none" dirty="0" smtClean="0">
                <a:latin typeface="+mj-lt"/>
              </a:rPr>
              <a:t>2.12.23) </a:t>
            </a:r>
            <a:endParaRPr lang="tr-TR" sz="6400" cap="none" dirty="0"/>
          </a:p>
          <a:p>
            <a:r>
              <a:rPr lang="tr-TR" sz="6400" cap="none" dirty="0"/>
              <a:t>Sağlık Bakanlığı </a:t>
            </a:r>
            <a:r>
              <a:rPr lang="tr-TR" sz="6400" cap="none" dirty="0" err="1"/>
              <a:t>Faaliyer</a:t>
            </a:r>
            <a:r>
              <a:rPr lang="tr-TR" sz="6400" cap="none" dirty="0"/>
              <a:t> Raporu, 2021. </a:t>
            </a:r>
            <a:r>
              <a:rPr lang="tr-TR" sz="6400" cap="none" dirty="0">
                <a:hlinkClick r:id="rId7"/>
              </a:rPr>
              <a:t>Https://Sgb.Saglik.Gov.Tr/Eklenti/42666/0/2021-faaliyet-raporupdf.Pdf?_Tag1=a479ea3416aa5e001b71b4d2f670f3588b41d42c</a:t>
            </a:r>
            <a:r>
              <a:rPr lang="tr-TR" sz="6400" cap="none" dirty="0"/>
              <a:t> </a:t>
            </a:r>
            <a:r>
              <a:rPr lang="tr-TR" sz="6600" cap="none" dirty="0">
                <a:latin typeface="+mj-lt"/>
              </a:rPr>
              <a:t>(Erişim Tarihi: </a:t>
            </a:r>
            <a:r>
              <a:rPr lang="tr-TR" sz="6600" cap="none" dirty="0" smtClean="0">
                <a:latin typeface="+mj-lt"/>
              </a:rPr>
              <a:t>2.12.23) </a:t>
            </a:r>
            <a:endParaRPr lang="tr-TR" sz="6400" cap="none" dirty="0"/>
          </a:p>
          <a:p>
            <a:r>
              <a:rPr lang="tr-TR" sz="6400" cap="none" dirty="0"/>
              <a:t>Akbaba, M &amp; Demirhindi, H. (Ed). (2017) Temel Halk Sağlığı. 1.Baskı. Akademisyen Kitabevi. Ankara</a:t>
            </a:r>
            <a:endParaRPr lang="tr-TR" sz="6400" i="1" cap="none" dirty="0"/>
          </a:p>
          <a:p>
            <a:endParaRPr lang="tr-TR" dirty="0"/>
          </a:p>
        </p:txBody>
      </p:sp>
      <p:sp>
        <p:nvSpPr>
          <p:cNvPr id="5" name="4 Başlık"/>
          <p:cNvSpPr>
            <a:spLocks noGrp="1"/>
          </p:cNvSpPr>
          <p:nvPr>
            <p:ph type="title"/>
          </p:nvPr>
        </p:nvSpPr>
        <p:spPr/>
        <p:txBody>
          <a:bodyPr/>
          <a:lstStyle/>
          <a:p>
            <a:endParaRPr lang="tr-TR"/>
          </a:p>
        </p:txBody>
      </p:sp>
      <p:sp>
        <p:nvSpPr>
          <p:cNvPr id="6" name="5 Slayt Numarası Yer Tutucusu"/>
          <p:cNvSpPr>
            <a:spLocks noGrp="1"/>
          </p:cNvSpPr>
          <p:nvPr>
            <p:ph type="sldNum" sz="quarter" idx="12"/>
          </p:nvPr>
        </p:nvSpPr>
        <p:spPr/>
        <p:txBody>
          <a:bodyPr/>
          <a:lstStyle/>
          <a:p>
            <a:fld id="{53C56F6E-0227-4A18-A49D-56CCC0CCB7A6}" type="slidenum">
              <a:rPr lang="tr-TR" smtClean="0"/>
              <a:pPr/>
              <a:t>80</a:t>
            </a:fld>
            <a:endParaRPr lang="tr-TR"/>
          </a:p>
        </p:txBody>
      </p:sp>
    </p:spTree>
    <p:extLst>
      <p:ext uri="{BB962C8B-B14F-4D97-AF65-F5344CB8AC3E}">
        <p14:creationId xmlns:p14="http://schemas.microsoft.com/office/powerpoint/2010/main" xmlns="" val="3161176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endParaRPr lang="tr-TR" sz="8000" b="1" dirty="0" smtClean="0"/>
          </a:p>
          <a:p>
            <a:r>
              <a:rPr lang="tr-TR" sz="8000" b="1" dirty="0" smtClean="0"/>
              <a:t>TEŞEKKÜRLER</a:t>
            </a:r>
            <a:endParaRPr lang="tr-TR" sz="8000" b="1" dirty="0"/>
          </a:p>
        </p:txBody>
      </p:sp>
      <p:sp>
        <p:nvSpPr>
          <p:cNvPr id="4" name="3 Slayt Numarası Yer Tutucusu"/>
          <p:cNvSpPr>
            <a:spLocks noGrp="1"/>
          </p:cNvSpPr>
          <p:nvPr>
            <p:ph type="sldNum" sz="quarter" idx="12"/>
          </p:nvPr>
        </p:nvSpPr>
        <p:spPr/>
        <p:txBody>
          <a:bodyPr/>
          <a:lstStyle/>
          <a:p>
            <a:fld id="{53C56F6E-0227-4A18-A49D-56CCC0CCB7A6}" type="slidenum">
              <a:rPr lang="tr-TR" smtClean="0"/>
              <a:pPr/>
              <a:t>81</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xmlns="" id="{13CB063F-642F-4740-BB0B-E5440F5CD9E0}"/>
              </a:ext>
            </a:extLst>
          </p:cNvPr>
          <p:cNvSpPr>
            <a:spLocks noGrp="1"/>
          </p:cNvSpPr>
          <p:nvPr>
            <p:ph type="title"/>
          </p:nvPr>
        </p:nvSpPr>
        <p:spPr>
          <a:xfrm>
            <a:off x="1674532" y="222634"/>
            <a:ext cx="8842936" cy="1020376"/>
          </a:xfrm>
        </p:spPr>
        <p:txBody>
          <a:bodyPr>
            <a:normAutofit/>
          </a:bodyPr>
          <a:lstStyle/>
          <a:p>
            <a:r>
              <a:rPr lang="tr-TR" sz="4000" dirty="0">
                <a:solidFill>
                  <a:srgbClr val="FF0000"/>
                </a:solidFill>
              </a:rPr>
              <a:t>TANIMLAR</a:t>
            </a:r>
          </a:p>
        </p:txBody>
      </p:sp>
      <p:sp>
        <p:nvSpPr>
          <p:cNvPr id="9" name="İçerik Yer Tutucusu 8">
            <a:extLst>
              <a:ext uri="{FF2B5EF4-FFF2-40B4-BE49-F238E27FC236}">
                <a16:creationId xmlns:a16="http://schemas.microsoft.com/office/drawing/2014/main" xmlns="" id="{C700A8DF-843E-4BF2-80B3-DEA8369583AC}"/>
              </a:ext>
            </a:extLst>
          </p:cNvPr>
          <p:cNvSpPr>
            <a:spLocks noGrp="1"/>
          </p:cNvSpPr>
          <p:nvPr>
            <p:ph sz="quarter" idx="1"/>
          </p:nvPr>
        </p:nvSpPr>
        <p:spPr>
          <a:xfrm>
            <a:off x="681135" y="1334278"/>
            <a:ext cx="10672665" cy="4842686"/>
          </a:xfrm>
        </p:spPr>
        <p:txBody>
          <a:bodyPr>
            <a:normAutofit/>
          </a:bodyPr>
          <a:lstStyle/>
          <a:p>
            <a:pPr algn="ctr"/>
            <a:endParaRPr lang="tr-TR" sz="2400" b="1" i="1" dirty="0">
              <a:solidFill>
                <a:srgbClr val="000000"/>
              </a:solidFill>
              <a:effectLst/>
            </a:endParaRPr>
          </a:p>
          <a:p>
            <a:pPr algn="ctr"/>
            <a:r>
              <a:rPr lang="tr-TR" sz="2400" b="1" i="1" dirty="0">
                <a:solidFill>
                  <a:srgbClr val="FF0000"/>
                </a:solidFill>
                <a:effectLst/>
              </a:rPr>
              <a:t>Bulaşıcı hastalık:</a:t>
            </a:r>
            <a:r>
              <a:rPr lang="tr-TR" sz="2400" b="1" i="1" cap="none" dirty="0">
                <a:solidFill>
                  <a:srgbClr val="FF0000"/>
                </a:solidFill>
                <a:effectLst/>
              </a:rPr>
              <a:t> </a:t>
            </a:r>
            <a:r>
              <a:rPr lang="tr-TR" sz="2400" b="0" i="0" cap="none" dirty="0">
                <a:solidFill>
                  <a:srgbClr val="000000"/>
                </a:solidFill>
                <a:effectLst/>
              </a:rPr>
              <a:t>Enfekte olmuş bir kişi ile doğrudan temas yoluyla veya bir vektör, hayvan, ürün veya çevreye maruz kalma gibi dolaylı yollardan veya bulaşıcı madde ile kirlenmiş olan sıvı alışverişi yolu ile insandan insana bulaşan, bir mikroorganizma veya onun toksik ürünlerine bağlı olarak ortaya çıkan hastalık</a:t>
            </a:r>
            <a:endParaRPr lang="tr-TR" sz="2400" cap="none" dirty="0"/>
          </a:p>
          <a:p>
            <a:pPr algn="ctr"/>
            <a:endParaRPr lang="tr-TR" sz="2400" b="1" i="1" dirty="0">
              <a:solidFill>
                <a:srgbClr val="000000"/>
              </a:solidFill>
              <a:effectLst/>
            </a:endParaRPr>
          </a:p>
          <a:p>
            <a:pPr algn="ctr"/>
            <a:r>
              <a:rPr lang="tr-TR" sz="2400" b="1" i="1" dirty="0">
                <a:solidFill>
                  <a:srgbClr val="FF0000"/>
                </a:solidFill>
                <a:effectLst/>
              </a:rPr>
              <a:t>Bildirimi zorunlu bulaşıcı hastalık: </a:t>
            </a:r>
            <a:r>
              <a:rPr lang="tr-TR" sz="2400" cap="none" dirty="0">
                <a:solidFill>
                  <a:srgbClr val="000000"/>
                </a:solidFill>
              </a:rPr>
              <a:t>Bulaşıcı </a:t>
            </a:r>
            <a:r>
              <a:rPr lang="tr-TR" sz="2400" cap="none" dirty="0" err="1">
                <a:solidFill>
                  <a:srgbClr val="000000"/>
                </a:solidFill>
              </a:rPr>
              <a:t>Hast</a:t>
            </a:r>
            <a:r>
              <a:rPr lang="tr-TR" sz="2400" cap="none" dirty="0">
                <a:solidFill>
                  <a:srgbClr val="000000"/>
                </a:solidFill>
              </a:rPr>
              <a:t>. İle Mücadele </a:t>
            </a:r>
            <a:r>
              <a:rPr lang="tr-TR" sz="2400" i="1" cap="none" dirty="0">
                <a:solidFill>
                  <a:srgbClr val="000000"/>
                </a:solidFill>
              </a:rPr>
              <a:t>Genelgesi</a:t>
            </a:r>
            <a:r>
              <a:rPr lang="tr-TR" sz="2400" b="1" i="1" cap="none" dirty="0">
                <a:solidFill>
                  <a:srgbClr val="000000"/>
                </a:solidFill>
                <a:effectLst/>
              </a:rPr>
              <a:t>  </a:t>
            </a:r>
            <a:r>
              <a:rPr lang="tr-TR" sz="2400" b="0" i="0" cap="none" dirty="0" smtClean="0">
                <a:solidFill>
                  <a:srgbClr val="000000"/>
                </a:solidFill>
                <a:effectLst/>
              </a:rPr>
              <a:t>Ek-</a:t>
            </a:r>
            <a:r>
              <a:rPr lang="tr-TR" sz="2400" b="0" i="0" cap="none" dirty="0" err="1" smtClean="0">
                <a:solidFill>
                  <a:srgbClr val="000000"/>
                </a:solidFill>
                <a:effectLst/>
              </a:rPr>
              <a:t>I’de</a:t>
            </a:r>
            <a:r>
              <a:rPr lang="tr-TR" sz="2400" b="0" i="0" cap="none" dirty="0" smtClean="0">
                <a:solidFill>
                  <a:srgbClr val="000000"/>
                </a:solidFill>
                <a:effectLst/>
              </a:rPr>
              <a:t> </a:t>
            </a:r>
            <a:r>
              <a:rPr lang="tr-TR" sz="2400" b="0" i="0" cap="none" dirty="0">
                <a:solidFill>
                  <a:srgbClr val="000000"/>
                </a:solidFill>
                <a:effectLst/>
              </a:rPr>
              <a:t>yer alan bildirimi zorunlu bulaşıcı hastalıklar</a:t>
            </a:r>
          </a:p>
        </p:txBody>
      </p:sp>
      <p:sp>
        <p:nvSpPr>
          <p:cNvPr id="5" name="4 Slayt Numarası Yer Tutucusu"/>
          <p:cNvSpPr>
            <a:spLocks noGrp="1"/>
          </p:cNvSpPr>
          <p:nvPr>
            <p:ph type="sldNum" sz="quarter" idx="12"/>
          </p:nvPr>
        </p:nvSpPr>
        <p:spPr/>
        <p:txBody>
          <a:bodyPr/>
          <a:lstStyle/>
          <a:p>
            <a:fld id="{53C56F6E-0227-4A18-A49D-56CCC0CCB7A6}" type="slidenum">
              <a:rPr lang="tr-TR" smtClean="0"/>
              <a:pPr/>
              <a:t>9</a:t>
            </a:fld>
            <a:endParaRPr lang="tr-TR"/>
          </a:p>
        </p:txBody>
      </p:sp>
    </p:spTree>
    <p:extLst>
      <p:ext uri="{BB962C8B-B14F-4D97-AF65-F5344CB8AC3E}">
        <p14:creationId xmlns:p14="http://schemas.microsoft.com/office/powerpoint/2010/main" xmlns="" val="2360415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Özel 3">
      <a:dk1>
        <a:sysClr val="windowText" lastClr="000000"/>
      </a:dk1>
      <a:lt1>
        <a:sysClr val="window" lastClr="FFFFFF"/>
      </a:lt1>
      <a:dk2>
        <a:srgbClr val="666666"/>
      </a:dk2>
      <a:lt2>
        <a:srgbClr val="D2D2D2"/>
      </a:lt2>
      <a:accent1>
        <a:srgbClr val="FF0000"/>
      </a:accent1>
      <a:accent2>
        <a:srgbClr val="FF0000"/>
      </a:accent2>
      <a:accent3>
        <a:srgbClr val="9C007F"/>
      </a:accent3>
      <a:accent4>
        <a:srgbClr val="68007F"/>
      </a:accent4>
      <a:accent5>
        <a:srgbClr val="005BD3"/>
      </a:accent5>
      <a:accent6>
        <a:srgbClr val="00349E"/>
      </a:accent6>
      <a:hlink>
        <a:srgbClr val="17BBFD"/>
      </a:hlink>
      <a:folHlink>
        <a:srgbClr val="FF79C2"/>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18377</TotalTime>
  <Words>5773</Words>
  <Application>Microsoft Office PowerPoint</Application>
  <PresentationFormat>Özel</PresentationFormat>
  <Paragraphs>696</Paragraphs>
  <Slides>81</Slides>
  <Notes>29</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Kaynak</vt:lpstr>
      <vt:lpstr>BULAŞICI HASTALIKLARIN KONTROLÜ</vt:lpstr>
      <vt:lpstr>    Sunum Planı</vt:lpstr>
      <vt:lpstr>Bulaşıcı Hastalıkların Önemi</vt:lpstr>
      <vt:lpstr>DSÖ-2020-ilk 10 ölüm nedeni </vt:lpstr>
      <vt:lpstr>   Bulaşıcı hastalıklarda mevzuat</vt:lpstr>
      <vt:lpstr>Umumi hıfsızsıhha kanunu</vt:lpstr>
      <vt:lpstr>Umumi hıfsızsıhha kanunu</vt:lpstr>
      <vt:lpstr>Slayt 8</vt:lpstr>
      <vt:lpstr>TANIMLAR</vt:lpstr>
      <vt:lpstr>Slayt 10</vt:lpstr>
      <vt:lpstr>Slayt 11</vt:lpstr>
      <vt:lpstr>Slayt 12</vt:lpstr>
      <vt:lpstr>Bulaşıcı Hastalıkların Epidemiyolojisi</vt:lpstr>
      <vt:lpstr>Bulaşıcı Hastalıklarla İlgili Kavramlar </vt:lpstr>
      <vt:lpstr>Slayt 15</vt:lpstr>
      <vt:lpstr>Slayt 16</vt:lpstr>
      <vt:lpstr>Slayt 17</vt:lpstr>
      <vt:lpstr>Bulaşıcı Hastalıklarla İlgili Kavramlar </vt:lpstr>
      <vt:lpstr>Slayt 19</vt:lpstr>
      <vt:lpstr>Bulaşıcı Hastalıklarla İlgili Kavramlar </vt:lpstr>
      <vt:lpstr>Slayt 21</vt:lpstr>
      <vt:lpstr>Enfeksiyon zincirinin kırılması</vt:lpstr>
      <vt:lpstr>Morbidite Ölçütleri</vt:lpstr>
      <vt:lpstr>Slayt 24</vt:lpstr>
      <vt:lpstr>Slayt 25</vt:lpstr>
      <vt:lpstr>Bulaşıcı hastalıklarda sürveyans </vt:lpstr>
      <vt:lpstr>Slayt 27</vt:lpstr>
      <vt:lpstr>Slayt 28</vt:lpstr>
      <vt:lpstr>Veri Kaynağına Göre Sürveyans</vt:lpstr>
      <vt:lpstr> Veri Toplama Yöntemine Göre Sürveyans</vt:lpstr>
      <vt:lpstr>Slayt 31</vt:lpstr>
      <vt:lpstr>Slayt 32</vt:lpstr>
      <vt:lpstr>Sendromik sürveyans örnekleri</vt:lpstr>
      <vt:lpstr>Slayt 34</vt:lpstr>
      <vt:lpstr>       SÜRVEYANS SİSTEMİ KAPSAMINDA BİLDİRİMİ YAPILACAK BULAŞICI HASTALIKLARIN SEÇİMİ İÇİN KRİTERLER</vt:lpstr>
      <vt:lpstr>Sürveyansın aşamaları</vt:lpstr>
      <vt:lpstr>1. Veri toplanması</vt:lpstr>
      <vt:lpstr>2. Verilerin analizi</vt:lpstr>
      <vt:lpstr>3. Verilerin yorumlanması</vt:lpstr>
      <vt:lpstr>4. Verilerin ilgili birimlere dağıtılması</vt:lpstr>
      <vt:lpstr>Bildirimi Zorunlu Bulaşıcı Hastalıklar  dört gruba ayrılmıştır</vt:lpstr>
      <vt:lpstr>Slayt 42</vt:lpstr>
      <vt:lpstr>Slayt 43</vt:lpstr>
      <vt:lpstr>Slayt 44</vt:lpstr>
      <vt:lpstr>Yeni BİLDİRİMİ ZORUNLU BULAŞICI HASTALIK:covid-19</vt:lpstr>
      <vt:lpstr>Slayt 46</vt:lpstr>
      <vt:lpstr>Slayt 47</vt:lpstr>
      <vt:lpstr>Bulaşıcı hastalıklardan korunma ve hastalıkların kontrolüne ait müdahaleler</vt:lpstr>
      <vt:lpstr> BULAŞICI HASTALIKLARLA MÜCADELE KAPSAMINDA İL SAĞLIK MÜDÜRLÜĞÜ TARAFINDAN YAPILMASI GEREKEN ÇALIŞMALAR</vt:lpstr>
      <vt:lpstr>A. Bulaşıcı Hastalık Ortaya Çıkmadan Önce  Yapılması Gereken Çalışmalar</vt:lpstr>
      <vt:lpstr>B. Bulaşıcı Hastalık Ortaya Çıktıktan Sonra  Yapılması Gereken Çalışmalar:</vt:lpstr>
      <vt:lpstr>Sürveyans Kapsamında Yapılacak Çalışmalar</vt:lpstr>
      <vt:lpstr>Slayt 53</vt:lpstr>
      <vt:lpstr>Slayt 54</vt:lpstr>
      <vt:lpstr>Slayt 55</vt:lpstr>
      <vt:lpstr>Hava Yolu ile Bulaşan Hastalıkların Kontrolü</vt:lpstr>
      <vt:lpstr>Slayt 57</vt:lpstr>
      <vt:lpstr>Slayt 58</vt:lpstr>
      <vt:lpstr>Slayt 59</vt:lpstr>
      <vt:lpstr>    T.C. Sağlık Bakanlığı Faaliyet Raporu 2021,  Solunum Yolu İle Bulaşan Hastalıklar</vt:lpstr>
      <vt:lpstr>İnfluenza sürveyansı</vt:lpstr>
      <vt:lpstr>Verem Savaşı (Mycobacterium tuberculosis)</vt:lpstr>
      <vt:lpstr>Kaynağa yönelik önlemler</vt:lpstr>
      <vt:lpstr>Bulaşma yoluna yönelik önlemler:</vt:lpstr>
      <vt:lpstr>Duyarlı kişiye yönelik önlemler:</vt:lpstr>
      <vt:lpstr>Duyarlı kişiye yönelik önlemler:</vt:lpstr>
      <vt:lpstr>Doğrudan gözetim altında tedavi: </vt:lpstr>
      <vt:lpstr>T.C. Sağlık Bakanlığı Faaliyet Raporu 2021,  Tüberküloz</vt:lpstr>
      <vt:lpstr>T.C. Sağlık Bakanlığı Faaliyet Raporu 2021,  Tüberküloz</vt:lpstr>
      <vt:lpstr>Su ve Besinlerle Bulaşan Hastalıkların Kontrolü</vt:lpstr>
      <vt:lpstr>Slayt 71</vt:lpstr>
      <vt:lpstr>Slayt 72</vt:lpstr>
      <vt:lpstr>Besin Zehirlenmesi</vt:lpstr>
      <vt:lpstr>Slayt 74</vt:lpstr>
      <vt:lpstr> Besin zehirlenmesi görülürse (salgın olursa) : </vt:lpstr>
      <vt:lpstr>Slayt 76</vt:lpstr>
      <vt:lpstr>Uhk 126. VE 127. MADDE </vt:lpstr>
      <vt:lpstr>Slayt 78</vt:lpstr>
      <vt:lpstr>Kaynaklar</vt:lpstr>
      <vt:lpstr>Slayt 80</vt:lpstr>
      <vt:lpstr>Slayt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BULAŞICI HASTALIKLARIN KONTROLÜ-1</dc:title>
  <dc:creator>Seda Demirci</dc:creator>
  <cp:lastModifiedBy>asus</cp:lastModifiedBy>
  <cp:revision>440</cp:revision>
  <dcterms:created xsi:type="dcterms:W3CDTF">2021-02-04T11:07:22Z</dcterms:created>
  <dcterms:modified xsi:type="dcterms:W3CDTF">2023-12-04T11:09:59Z</dcterms:modified>
</cp:coreProperties>
</file>