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8" r:id="rId4"/>
    <p:sldId id="259" r:id="rId5"/>
    <p:sldId id="260" r:id="rId6"/>
    <p:sldId id="261" r:id="rId7"/>
    <p:sldId id="262" r:id="rId8"/>
    <p:sldId id="264" r:id="rId9"/>
    <p:sldId id="265" r:id="rId10"/>
    <p:sldId id="269" r:id="rId11"/>
    <p:sldId id="268" r:id="rId12"/>
    <p:sldId id="266" r:id="rId13"/>
    <p:sldId id="267" r:id="rId14"/>
    <p:sldId id="270" r:id="rId15"/>
    <p:sldId id="271"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1" d="100"/>
          <a:sy n="101" d="100"/>
        </p:scale>
        <p:origin x="84" y="2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notesMaster" Target="notesMasters/notesMaster1.xml" /><Relationship Id="rId3" Type="http://schemas.openxmlformats.org/officeDocument/2006/relationships/slide" Target="slides/slide2.xml" /><Relationship Id="rId21"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81C91-280A-4B3F-BF3E-7739EC75245C}" type="datetimeFigureOut">
              <a:rPr lang="tr-TR" smtClean="0"/>
              <a:t>15.12.2023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2FB2D-F911-4E55-82FE-A76A1249B1E8}" type="slidenum">
              <a:rPr lang="tr-TR" smtClean="0"/>
              <a:t>‹#›</a:t>
            </a:fld>
            <a:endParaRPr lang="tr-TR"/>
          </a:p>
        </p:txBody>
      </p:sp>
    </p:spTree>
    <p:extLst>
      <p:ext uri="{BB962C8B-B14F-4D97-AF65-F5344CB8AC3E}">
        <p14:creationId xmlns:p14="http://schemas.microsoft.com/office/powerpoint/2010/main" val="371066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7" name="Date Placeholder 6"/>
          <p:cNvSpPr>
            <a:spLocks noGrp="1"/>
          </p:cNvSpPr>
          <p:nvPr>
            <p:ph type="dt" sz="half" idx="10"/>
          </p:nvPr>
        </p:nvSpPr>
        <p:spPr/>
        <p:txBody>
          <a:bodyPr/>
          <a:lstStyle/>
          <a:p>
            <a:fld id="{3A9FAC0F-C1F9-4916-9DDC-D344AAFE06DD}" type="datetimeFigureOut">
              <a:rPr lang="tr-TR" smtClean="0"/>
              <a:t>15.12.2023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171874513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9FAC0F-C1F9-4916-9DDC-D344AAFE06DD}"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178425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9FAC0F-C1F9-4916-9DDC-D344AAFE06DD}"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156678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A9FAC0F-C1F9-4916-9DDC-D344AAFE06DD}" type="datetimeFigureOut">
              <a:rPr lang="tr-TR" smtClean="0"/>
              <a:t>15.12.2023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100910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7" name="Date Placeholder 6"/>
          <p:cNvSpPr>
            <a:spLocks noGrp="1"/>
          </p:cNvSpPr>
          <p:nvPr>
            <p:ph type="dt" sz="half" idx="10"/>
          </p:nvPr>
        </p:nvSpPr>
        <p:spPr/>
        <p:txBody>
          <a:bodyPr/>
          <a:lstStyle/>
          <a:p>
            <a:fld id="{3A9FAC0F-C1F9-4916-9DDC-D344AAFE06DD}" type="datetimeFigureOut">
              <a:rPr lang="tr-TR" smtClean="0"/>
              <a:t>15.12.2023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14855465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8" name="Date Placeholder 7"/>
          <p:cNvSpPr>
            <a:spLocks noGrp="1"/>
          </p:cNvSpPr>
          <p:nvPr>
            <p:ph type="dt" sz="half" idx="10"/>
          </p:nvPr>
        </p:nvSpPr>
        <p:spPr/>
        <p:txBody>
          <a:bodyPr/>
          <a:lstStyle/>
          <a:p>
            <a:fld id="{3A9FAC0F-C1F9-4916-9DDC-D344AAFE06DD}" type="datetimeFigureOut">
              <a:rPr lang="tr-TR" smtClean="0"/>
              <a:t>15.12.2023</a:t>
            </a:fld>
            <a:endParaRPr lang="tr-TR"/>
          </a:p>
        </p:txBody>
      </p:sp>
      <p:sp>
        <p:nvSpPr>
          <p:cNvPr id="9" name="Footer Placeholder 8"/>
          <p:cNvSpPr>
            <a:spLocks noGrp="1"/>
          </p:cNvSpPr>
          <p:nvPr>
            <p:ph type="ftr" sz="quarter" idx="11"/>
          </p:nvPr>
        </p:nvSpPr>
        <p:spPr/>
        <p:txBody>
          <a:bodyPr/>
          <a:lstStyle/>
          <a:p>
            <a:endParaRPr lang="tr-TR"/>
          </a:p>
        </p:txBody>
      </p:sp>
      <p:sp>
        <p:nvSpPr>
          <p:cNvPr id="10" name="Slide Number Placeholder 9"/>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1669502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583436" y="3143250"/>
            <a:ext cx="4270248" cy="2596776"/>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7" name="Date Placeholder 6"/>
          <p:cNvSpPr>
            <a:spLocks noGrp="1"/>
          </p:cNvSpPr>
          <p:nvPr>
            <p:ph type="dt" sz="half" idx="10"/>
          </p:nvPr>
        </p:nvSpPr>
        <p:spPr/>
        <p:txBody>
          <a:bodyPr/>
          <a:lstStyle/>
          <a:p>
            <a:fld id="{3A9FAC0F-C1F9-4916-9DDC-D344AAFE06DD}" type="datetimeFigureOut">
              <a:rPr lang="tr-TR" smtClean="0"/>
              <a:t>15.12.2023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AE759F2-FE8B-48EF-8C37-EEF35E88A224}" type="slidenum">
              <a:rPr lang="tr-TR" smtClean="0"/>
              <a:t>‹#›</a:t>
            </a:fld>
            <a:endParaRPr lang="tr-TR"/>
          </a:p>
        </p:txBody>
      </p:sp>
      <p:sp>
        <p:nvSpPr>
          <p:cNvPr id="10" name="Title 9"/>
          <p:cNvSpPr>
            <a:spLocks noGrp="1"/>
          </p:cNvSpPr>
          <p:nvPr>
            <p:ph type="title"/>
          </p:nvPr>
        </p:nvSpPr>
        <p:spPr/>
        <p:txBody>
          <a:bodyPr/>
          <a:lstStyle/>
          <a:p>
            <a:r>
              <a:rPr lang="tr-TR"/>
              <a:t>Asıl başlık stilini düzenlemek için tıklayın</a:t>
            </a:r>
            <a:endParaRPr lang="en-US" dirty="0"/>
          </a:p>
        </p:txBody>
      </p:sp>
    </p:spTree>
    <p:extLst>
      <p:ext uri="{BB962C8B-B14F-4D97-AF65-F5344CB8AC3E}">
        <p14:creationId xmlns:p14="http://schemas.microsoft.com/office/powerpoint/2010/main" val="3532921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A9FAC0F-C1F9-4916-9DDC-D344AAFE06DD}" type="datetimeFigureOut">
              <a:rPr lang="tr-TR" smtClean="0"/>
              <a:t>15.12.2023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21606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9FAC0F-C1F9-4916-9DDC-D344AAFE06DD}" type="datetimeFigureOut">
              <a:rPr lang="tr-TR" smtClean="0"/>
              <a:t>15.12.2023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272127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9" name="Date Placeholder 8"/>
          <p:cNvSpPr>
            <a:spLocks noGrp="1"/>
          </p:cNvSpPr>
          <p:nvPr>
            <p:ph type="dt" sz="half" idx="10"/>
          </p:nvPr>
        </p:nvSpPr>
        <p:spPr/>
        <p:txBody>
          <a:bodyPr/>
          <a:lstStyle/>
          <a:p>
            <a:fld id="{3A9FAC0F-C1F9-4916-9DDC-D344AAFE06DD}" type="datetimeFigureOut">
              <a:rPr lang="tr-TR" smtClean="0"/>
              <a:t>15.12.2023</a:t>
            </a:fld>
            <a:endParaRPr lang="tr-T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1" name="Slide Number Placeholder 10"/>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1715589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A9FAC0F-C1F9-4916-9DDC-D344AAFE06DD}" type="datetimeFigureOut">
              <a:rPr lang="tr-TR" smtClean="0"/>
              <a:t>15.12.2023</a:t>
            </a:fld>
            <a:endParaRPr lang="tr-T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0" name="Slide Number Placeholder 9"/>
          <p:cNvSpPr>
            <a:spLocks noGrp="1"/>
          </p:cNvSpPr>
          <p:nvPr>
            <p:ph type="sldNum" sz="quarter" idx="12"/>
          </p:nvPr>
        </p:nvSpPr>
        <p:spPr/>
        <p:txBody>
          <a:bodyPr/>
          <a:lstStyle/>
          <a:p>
            <a:fld id="{7AE759F2-FE8B-48EF-8C37-EEF35E88A224}" type="slidenum">
              <a:rPr lang="tr-TR" smtClean="0"/>
              <a:t>‹#›</a:t>
            </a:fld>
            <a:endParaRPr lang="tr-TR"/>
          </a:p>
        </p:txBody>
      </p:sp>
    </p:spTree>
    <p:extLst>
      <p:ext uri="{BB962C8B-B14F-4D97-AF65-F5344CB8AC3E}">
        <p14:creationId xmlns:p14="http://schemas.microsoft.com/office/powerpoint/2010/main" val="19955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A9FAC0F-C1F9-4916-9DDC-D344AAFE06DD}" type="datetimeFigureOut">
              <a:rPr lang="tr-TR" smtClean="0"/>
              <a:t>15.12.2023</a:t>
            </a:fld>
            <a:endParaRPr lang="tr-T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tr-T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AE759F2-FE8B-48EF-8C37-EEF35E88A224}" type="slidenum">
              <a:rPr lang="tr-TR" smtClean="0"/>
              <a:t>‹#›</a:t>
            </a:fld>
            <a:endParaRPr lang="tr-TR"/>
          </a:p>
        </p:txBody>
      </p:sp>
    </p:spTree>
    <p:extLst>
      <p:ext uri="{BB962C8B-B14F-4D97-AF65-F5344CB8AC3E}">
        <p14:creationId xmlns:p14="http://schemas.microsoft.com/office/powerpoint/2010/main" val="291714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m4a" /><Relationship Id="rId1" Type="http://schemas.microsoft.com/office/2007/relationships/media" Target="../media/media1.m4a" /><Relationship Id="rId5" Type="http://schemas.openxmlformats.org/officeDocument/2006/relationships/image" Target="../media/image2.png" /><Relationship Id="rId4" Type="http://schemas.openxmlformats.org/officeDocument/2006/relationships/image" Target="../media/image1.jpg"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0.m4a" /><Relationship Id="rId1" Type="http://schemas.microsoft.com/office/2007/relationships/media" Target="../media/media10.m4a" /><Relationship Id="rId4" Type="http://schemas.openxmlformats.org/officeDocument/2006/relationships/image" Target="../media/image2.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1.m4a" /><Relationship Id="rId1" Type="http://schemas.microsoft.com/office/2007/relationships/media" Target="../media/media11.m4a" /><Relationship Id="rId5" Type="http://schemas.openxmlformats.org/officeDocument/2006/relationships/image" Target="../media/image2.png" /><Relationship Id="rId4" Type="http://schemas.openxmlformats.org/officeDocument/2006/relationships/image" Target="../media/image7.jp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2.m4a" /><Relationship Id="rId1" Type="http://schemas.microsoft.com/office/2007/relationships/media" Target="../media/media12.m4a" /><Relationship Id="rId4" Type="http://schemas.openxmlformats.org/officeDocument/2006/relationships/image" Target="../media/image2.pn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3.m4a" /><Relationship Id="rId1" Type="http://schemas.microsoft.com/office/2007/relationships/media" Target="../media/media13.m4a" /><Relationship Id="rId4" Type="http://schemas.openxmlformats.org/officeDocument/2006/relationships/image" Target="../media/image2.pn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4.m4a" /><Relationship Id="rId1" Type="http://schemas.microsoft.com/office/2007/relationships/media" Target="../media/media14.m4a" /><Relationship Id="rId4" Type="http://schemas.openxmlformats.org/officeDocument/2006/relationships/image" Target="../media/image2.png" /></Relationships>
</file>

<file path=ppt/slides/_rels/slide15.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hyperlink" Target="https://hsgm.saglik.gov.tr/depo/birimler/cevre-sagligi-db/Dokumanlar/Sunumlar/CO_Egitim_Sunum_Seti.pptx" TargetMode="Externa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m4a" /><Relationship Id="rId1" Type="http://schemas.microsoft.com/office/2007/relationships/media" Target="../media/media2.m4a" /><Relationship Id="rId4" Type="http://schemas.openxmlformats.org/officeDocument/2006/relationships/image" Target="../media/image2.png"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m4a" /><Relationship Id="rId1" Type="http://schemas.microsoft.com/office/2007/relationships/media" Target="../media/media3.m4a" /><Relationship Id="rId4" Type="http://schemas.openxmlformats.org/officeDocument/2006/relationships/image" Target="../media/image2.pn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m4a" /><Relationship Id="rId1" Type="http://schemas.microsoft.com/office/2007/relationships/media" Target="../media/media4.m4a" /><Relationship Id="rId5" Type="http://schemas.openxmlformats.org/officeDocument/2006/relationships/image" Target="../media/image2.png" /><Relationship Id="rId4" Type="http://schemas.openxmlformats.org/officeDocument/2006/relationships/image" Target="../media/image3.pn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m4a" /><Relationship Id="rId1" Type="http://schemas.microsoft.com/office/2007/relationships/media" Target="../media/media5.m4a" /><Relationship Id="rId4" Type="http://schemas.openxmlformats.org/officeDocument/2006/relationships/image" Target="../media/image2.pn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6.m4a" /><Relationship Id="rId1" Type="http://schemas.microsoft.com/office/2007/relationships/media" Target="../media/media6.m4a" /><Relationship Id="rId5" Type="http://schemas.openxmlformats.org/officeDocument/2006/relationships/image" Target="../media/image2.png" /><Relationship Id="rId4" Type="http://schemas.openxmlformats.org/officeDocument/2006/relationships/image" Target="../media/image4.pn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7.m4a" /><Relationship Id="rId1" Type="http://schemas.microsoft.com/office/2007/relationships/media" Target="../media/media7.m4a" /><Relationship Id="rId6" Type="http://schemas.openxmlformats.org/officeDocument/2006/relationships/image" Target="../media/image2.png" /><Relationship Id="rId5" Type="http://schemas.openxmlformats.org/officeDocument/2006/relationships/image" Target="../media/image6.jpg" /><Relationship Id="rId4" Type="http://schemas.openxmlformats.org/officeDocument/2006/relationships/image" Target="../media/image5.png"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8.m4a" /><Relationship Id="rId1" Type="http://schemas.microsoft.com/office/2007/relationships/media" Target="../media/media8.m4a" /><Relationship Id="rId4" Type="http://schemas.openxmlformats.org/officeDocument/2006/relationships/image" Target="../media/image2.png"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9.m4a" /><Relationship Id="rId1" Type="http://schemas.microsoft.com/office/2007/relationships/media" Target="../media/media9.m4a" /><Relationship Id="rId4" Type="http://schemas.openxmlformats.org/officeDocument/2006/relationships/image" Target="../media/image2.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3D31FF76-2000-4F60-B68A-E20FF64D3680}"/>
              </a:ext>
            </a:extLst>
          </p:cNvPr>
          <p:cNvSpPr txBox="1"/>
          <p:nvPr/>
        </p:nvSpPr>
        <p:spPr>
          <a:xfrm>
            <a:off x="815480" y="3419231"/>
            <a:ext cx="4029886" cy="1200329"/>
          </a:xfrm>
          <a:prstGeom prst="rect">
            <a:avLst/>
          </a:prstGeom>
          <a:noFill/>
        </p:spPr>
        <p:txBody>
          <a:bodyPr wrap="none" rtlCol="0">
            <a:spAutoFit/>
          </a:bodyPr>
          <a:lstStyle/>
          <a:p>
            <a:r>
              <a:rPr lang="tr-TR" dirty="0"/>
              <a:t>İNT.DR. TARIK BUĞRA NARALAN</a:t>
            </a:r>
          </a:p>
          <a:p>
            <a:r>
              <a:rPr lang="tr-TR" dirty="0"/>
              <a:t>İNT.DR. YASEMEN SELEN CANIMOĞLU</a:t>
            </a:r>
          </a:p>
          <a:p>
            <a:r>
              <a:rPr lang="tr-TR" dirty="0"/>
              <a:t>İNT.DR. MELİSA ERDEM</a:t>
            </a:r>
          </a:p>
          <a:p>
            <a:endParaRPr lang="tr-TR" dirty="0"/>
          </a:p>
        </p:txBody>
      </p:sp>
      <p:sp>
        <p:nvSpPr>
          <p:cNvPr id="7" name="Metin kutusu 6">
            <a:extLst>
              <a:ext uri="{FF2B5EF4-FFF2-40B4-BE49-F238E27FC236}">
                <a16:creationId xmlns:a16="http://schemas.microsoft.com/office/drawing/2014/main" id="{04EDD483-C579-49E1-B610-950F2C5A2CB2}"/>
              </a:ext>
            </a:extLst>
          </p:cNvPr>
          <p:cNvSpPr txBox="1"/>
          <p:nvPr/>
        </p:nvSpPr>
        <p:spPr>
          <a:xfrm>
            <a:off x="815480" y="898768"/>
            <a:ext cx="5655659" cy="923330"/>
          </a:xfrm>
          <a:prstGeom prst="rect">
            <a:avLst/>
          </a:prstGeom>
          <a:noFill/>
        </p:spPr>
        <p:txBody>
          <a:bodyPr wrap="square" rtlCol="0">
            <a:spAutoFit/>
          </a:bodyPr>
          <a:lstStyle/>
          <a:p>
            <a:r>
              <a:rPr lang="tr-TR" sz="5400" dirty="0"/>
              <a:t>SESSİZ KATİL  </a:t>
            </a:r>
          </a:p>
        </p:txBody>
      </p:sp>
      <p:pic>
        <p:nvPicPr>
          <p:cNvPr id="10" name="Resim 9">
            <a:extLst>
              <a:ext uri="{FF2B5EF4-FFF2-40B4-BE49-F238E27FC236}">
                <a16:creationId xmlns:a16="http://schemas.microsoft.com/office/drawing/2014/main" id="{60A77527-0229-49F9-BC8B-F21A81ED8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836" y="2020204"/>
            <a:ext cx="4974317" cy="2798053"/>
          </a:xfrm>
          <a:prstGeom prst="rect">
            <a:avLst/>
          </a:prstGeom>
        </p:spPr>
      </p:pic>
      <p:pic>
        <p:nvPicPr>
          <p:cNvPr id="5" name="Kayıtlı Ses">
            <a:hlinkClick r:id="" action="ppaction://media"/>
            <a:extLst>
              <a:ext uri="{FF2B5EF4-FFF2-40B4-BE49-F238E27FC236}">
                <a16:creationId xmlns:a16="http://schemas.microsoft.com/office/drawing/2014/main" id="{06BD8E08-0521-4AE2-94B2-A8E6F5B38B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4349" y="5098192"/>
            <a:ext cx="531813" cy="531813"/>
          </a:xfrm>
          <a:prstGeom prst="rect">
            <a:avLst/>
          </a:prstGeom>
        </p:spPr>
      </p:pic>
    </p:spTree>
    <p:extLst>
      <p:ext uri="{BB962C8B-B14F-4D97-AF65-F5344CB8AC3E}">
        <p14:creationId xmlns:p14="http://schemas.microsoft.com/office/powerpoint/2010/main" val="307893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48ABA3-1817-42DC-BBDC-2B425E73D7CA}"/>
              </a:ext>
            </a:extLst>
          </p:cNvPr>
          <p:cNvSpPr>
            <a:spLocks noGrp="1"/>
          </p:cNvSpPr>
          <p:nvPr>
            <p:ph type="title"/>
          </p:nvPr>
        </p:nvSpPr>
        <p:spPr/>
        <p:txBody>
          <a:bodyPr/>
          <a:lstStyle/>
          <a:p>
            <a:r>
              <a:rPr lang="tr-TR" dirty="0"/>
              <a:t>Projenin işleyişi</a:t>
            </a:r>
          </a:p>
        </p:txBody>
      </p:sp>
      <p:sp>
        <p:nvSpPr>
          <p:cNvPr id="3" name="İçerik Yer Tutucusu 2">
            <a:extLst>
              <a:ext uri="{FF2B5EF4-FFF2-40B4-BE49-F238E27FC236}">
                <a16:creationId xmlns:a16="http://schemas.microsoft.com/office/drawing/2014/main" id="{030E7664-0248-4E32-8047-A10245153F1E}"/>
              </a:ext>
            </a:extLst>
          </p:cNvPr>
          <p:cNvSpPr>
            <a:spLocks noGrp="1"/>
          </p:cNvSpPr>
          <p:nvPr>
            <p:ph idx="1"/>
          </p:nvPr>
        </p:nvSpPr>
        <p:spPr/>
        <p:txBody>
          <a:bodyPr/>
          <a:lstStyle/>
          <a:p>
            <a:pPr marL="342900" indent="-342900">
              <a:buAutoNum type="arabicParenR"/>
            </a:pPr>
            <a:r>
              <a:rPr lang="tr-TR" dirty="0"/>
              <a:t>Sobanın sık olarak kullanıldığı yerleşim bölgelerinin tespit edilmesi. Örnek olarak romanların sık yaşadığı Karşıyaka </a:t>
            </a:r>
            <a:r>
              <a:rPr lang="tr-TR" dirty="0" err="1"/>
              <a:t>Şemikler</a:t>
            </a:r>
            <a:r>
              <a:rPr lang="tr-TR" dirty="0"/>
              <a:t> Mahallesi gibi.</a:t>
            </a:r>
          </a:p>
          <a:p>
            <a:pPr marL="342900" indent="-342900">
              <a:buAutoNum type="arabicParenR"/>
            </a:pPr>
            <a:r>
              <a:rPr lang="tr-TR" dirty="0"/>
              <a:t>Evlere soba kullanımının risklerini, zehirlenme durumunda ne yapılması gerektiğini anlatan, doğru baca konumlandırma gibi konularda gerekli bilgileri içeren el broşürlerinin dağıtılması.</a:t>
            </a:r>
          </a:p>
          <a:p>
            <a:pPr marL="342900" indent="-342900">
              <a:buAutoNum type="arabicParenR"/>
            </a:pPr>
            <a:r>
              <a:rPr lang="tr-TR" dirty="0"/>
              <a:t>Eğitsel yöntemlerin başarısı halkın eğitimi ve sağlık okuryazarlığı ile paralel olduğundan bu evlere </a:t>
            </a:r>
            <a:r>
              <a:rPr lang="tr-TR" dirty="0" err="1"/>
              <a:t>karbonmonoksit</a:t>
            </a:r>
            <a:r>
              <a:rPr lang="tr-TR" dirty="0"/>
              <a:t> </a:t>
            </a:r>
            <a:r>
              <a:rPr lang="tr-TR" dirty="0" err="1"/>
              <a:t>dedektörünün</a:t>
            </a:r>
            <a:r>
              <a:rPr lang="tr-TR" dirty="0"/>
              <a:t> dağıtımının sağlanması.</a:t>
            </a:r>
          </a:p>
          <a:p>
            <a:pPr marL="342900" indent="-342900">
              <a:buAutoNum type="arabicParenR"/>
            </a:pPr>
            <a:endParaRPr lang="tr-TR" dirty="0"/>
          </a:p>
        </p:txBody>
      </p:sp>
      <p:pic>
        <p:nvPicPr>
          <p:cNvPr id="4" name="Kayıtlı Ses">
            <a:hlinkClick r:id="" action="ppaction://media"/>
            <a:extLst>
              <a:ext uri="{FF2B5EF4-FFF2-40B4-BE49-F238E27FC236}">
                <a16:creationId xmlns:a16="http://schemas.microsoft.com/office/drawing/2014/main" id="{513C501F-64E6-4249-8FCE-8839122696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11462" y="5208214"/>
            <a:ext cx="531813" cy="531813"/>
          </a:xfrm>
          <a:prstGeom prst="rect">
            <a:avLst/>
          </a:prstGeom>
        </p:spPr>
      </p:pic>
    </p:spTree>
    <p:extLst>
      <p:ext uri="{BB962C8B-B14F-4D97-AF65-F5344CB8AC3E}">
        <p14:creationId xmlns:p14="http://schemas.microsoft.com/office/powerpoint/2010/main" val="318043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9189">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9D90E0-1470-435A-8EA9-8FCB23FC6A9C}"/>
              </a:ext>
            </a:extLst>
          </p:cNvPr>
          <p:cNvSpPr>
            <a:spLocks noGrp="1"/>
          </p:cNvSpPr>
          <p:nvPr>
            <p:ph type="title"/>
          </p:nvPr>
        </p:nvSpPr>
        <p:spPr>
          <a:xfrm>
            <a:off x="2231136" y="274410"/>
            <a:ext cx="7729728" cy="1188720"/>
          </a:xfrm>
        </p:spPr>
        <p:txBody>
          <a:bodyPr/>
          <a:lstStyle/>
          <a:p>
            <a:r>
              <a:rPr lang="tr-TR" dirty="0" err="1"/>
              <a:t>Karbonmonoksit</a:t>
            </a:r>
            <a:r>
              <a:rPr lang="tr-TR" dirty="0"/>
              <a:t> </a:t>
            </a:r>
            <a:r>
              <a:rPr lang="tr-TR" dirty="0" err="1"/>
              <a:t>dedektörü</a:t>
            </a:r>
            <a:endParaRPr lang="tr-TR" dirty="0"/>
          </a:p>
        </p:txBody>
      </p:sp>
      <p:sp>
        <p:nvSpPr>
          <p:cNvPr id="3" name="İçerik Yer Tutucusu 2">
            <a:extLst>
              <a:ext uri="{FF2B5EF4-FFF2-40B4-BE49-F238E27FC236}">
                <a16:creationId xmlns:a16="http://schemas.microsoft.com/office/drawing/2014/main" id="{23D9119A-DD6C-46B7-92C6-17E88734034A}"/>
              </a:ext>
            </a:extLst>
          </p:cNvPr>
          <p:cNvSpPr>
            <a:spLocks noGrp="1"/>
          </p:cNvSpPr>
          <p:nvPr>
            <p:ph idx="1"/>
          </p:nvPr>
        </p:nvSpPr>
        <p:spPr>
          <a:xfrm>
            <a:off x="491982" y="2395996"/>
            <a:ext cx="6366018" cy="3906192"/>
          </a:xfrm>
        </p:spPr>
        <p:txBody>
          <a:bodyPr/>
          <a:lstStyle/>
          <a:p>
            <a:r>
              <a:rPr lang="tr-TR" b="0" i="0" dirty="0" err="1">
                <a:solidFill>
                  <a:srgbClr val="000000"/>
                </a:solidFill>
                <a:effectLst/>
                <a:latin typeface="+mj-lt"/>
              </a:rPr>
              <a:t>Karbonmonoksit</a:t>
            </a:r>
            <a:r>
              <a:rPr lang="tr-TR" b="0" i="0" dirty="0">
                <a:solidFill>
                  <a:srgbClr val="000000"/>
                </a:solidFill>
                <a:effectLst/>
                <a:latin typeface="+mj-lt"/>
              </a:rPr>
              <a:t> </a:t>
            </a:r>
            <a:r>
              <a:rPr lang="tr-TR" b="0" i="0" dirty="0" err="1">
                <a:solidFill>
                  <a:srgbClr val="000000"/>
                </a:solidFill>
                <a:effectLst/>
                <a:latin typeface="+mj-lt"/>
              </a:rPr>
              <a:t>dedektörü</a:t>
            </a:r>
            <a:r>
              <a:rPr lang="tr-TR" b="0" i="0" dirty="0">
                <a:solidFill>
                  <a:srgbClr val="000000"/>
                </a:solidFill>
                <a:effectLst/>
                <a:latin typeface="+mj-lt"/>
              </a:rPr>
              <a:t>, en temelde kapalı mekanlar içerisinde ortalamanın üzerinde bir </a:t>
            </a:r>
            <a:r>
              <a:rPr lang="tr-TR" b="0" i="0" dirty="0" err="1">
                <a:solidFill>
                  <a:srgbClr val="000000"/>
                </a:solidFill>
                <a:effectLst/>
                <a:latin typeface="+mj-lt"/>
              </a:rPr>
              <a:t>karbonmonoksit</a:t>
            </a:r>
            <a:r>
              <a:rPr lang="tr-TR" b="0" i="0" dirty="0">
                <a:solidFill>
                  <a:srgbClr val="000000"/>
                </a:solidFill>
                <a:effectLst/>
                <a:latin typeface="+mj-lt"/>
              </a:rPr>
              <a:t> oranı algıladığı anda kullanıcıları uyarmak üzere tasarlanmıştır</a:t>
            </a:r>
            <a:r>
              <a:rPr lang="tr-TR" b="0" i="0" dirty="0">
                <a:solidFill>
                  <a:srgbClr val="000000"/>
                </a:solidFill>
                <a:effectLst/>
                <a:latin typeface="Overpass"/>
              </a:rPr>
              <a:t>.</a:t>
            </a:r>
          </a:p>
          <a:p>
            <a:r>
              <a:rPr lang="tr-TR" dirty="0"/>
              <a:t>Bu </a:t>
            </a:r>
            <a:r>
              <a:rPr lang="tr-TR" dirty="0" err="1"/>
              <a:t>dedektörler</a:t>
            </a:r>
            <a:r>
              <a:rPr lang="tr-TR" dirty="0"/>
              <a:t> ortalamanın üzerinde bir </a:t>
            </a:r>
            <a:r>
              <a:rPr lang="tr-TR" dirty="0" err="1"/>
              <a:t>karbonmonoksit</a:t>
            </a:r>
            <a:r>
              <a:rPr lang="tr-TR" dirty="0"/>
              <a:t> oranı algıladığı anda 80-90 </a:t>
            </a:r>
            <a:r>
              <a:rPr lang="tr-TR" dirty="0" err="1"/>
              <a:t>db</a:t>
            </a:r>
            <a:r>
              <a:rPr lang="tr-TR" dirty="0"/>
              <a:t> şiddetinde alarm (yüksek sesli siren) vererek insanların gerekli tedbirleri alması prensibine dayalı çalışmaktadır.</a:t>
            </a:r>
          </a:p>
          <a:p>
            <a:r>
              <a:rPr lang="tr-TR" dirty="0"/>
              <a:t>Montajı itibarı ile çok pratik ve hayat kurtaran bir cihazdır.</a:t>
            </a:r>
          </a:p>
        </p:txBody>
      </p:sp>
      <p:pic>
        <p:nvPicPr>
          <p:cNvPr id="5" name="Resim 4">
            <a:extLst>
              <a:ext uri="{FF2B5EF4-FFF2-40B4-BE49-F238E27FC236}">
                <a16:creationId xmlns:a16="http://schemas.microsoft.com/office/drawing/2014/main" id="{7F99A31A-A930-4889-B583-06B9BAF62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2776" y="2057400"/>
            <a:ext cx="3502554" cy="3429000"/>
          </a:xfrm>
          <a:prstGeom prst="rect">
            <a:avLst/>
          </a:prstGeom>
        </p:spPr>
      </p:pic>
      <p:pic>
        <p:nvPicPr>
          <p:cNvPr id="4" name="Kayıtlı Ses">
            <a:hlinkClick r:id="" action="ppaction://media"/>
            <a:extLst>
              <a:ext uri="{FF2B5EF4-FFF2-40B4-BE49-F238E27FC236}">
                <a16:creationId xmlns:a16="http://schemas.microsoft.com/office/drawing/2014/main" id="{C42105AB-554C-43C5-AD36-B84E583AB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9225" y="1663656"/>
            <a:ext cx="531813" cy="531813"/>
          </a:xfrm>
          <a:prstGeom prst="rect">
            <a:avLst/>
          </a:prstGeom>
        </p:spPr>
      </p:pic>
    </p:spTree>
    <p:extLst>
      <p:ext uri="{BB962C8B-B14F-4D97-AF65-F5344CB8AC3E}">
        <p14:creationId xmlns:p14="http://schemas.microsoft.com/office/powerpoint/2010/main" val="14677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471D5F-395F-4F64-9643-947B12D64582}"/>
              </a:ext>
            </a:extLst>
          </p:cNvPr>
          <p:cNvSpPr>
            <a:spLocks noGrp="1"/>
          </p:cNvSpPr>
          <p:nvPr>
            <p:ph type="title"/>
          </p:nvPr>
        </p:nvSpPr>
        <p:spPr>
          <a:xfrm>
            <a:off x="2231136" y="163503"/>
            <a:ext cx="7729728" cy="1188720"/>
          </a:xfrm>
        </p:spPr>
        <p:txBody>
          <a:bodyPr/>
          <a:lstStyle/>
          <a:p>
            <a:r>
              <a:rPr lang="tr-TR" dirty="0"/>
              <a:t>maliyet</a:t>
            </a:r>
          </a:p>
        </p:txBody>
      </p:sp>
      <p:sp>
        <p:nvSpPr>
          <p:cNvPr id="3" name="İçerik Yer Tutucusu 2">
            <a:extLst>
              <a:ext uri="{FF2B5EF4-FFF2-40B4-BE49-F238E27FC236}">
                <a16:creationId xmlns:a16="http://schemas.microsoft.com/office/drawing/2014/main" id="{D333E807-63D8-4C21-BCF5-09B5C5640C94}"/>
              </a:ext>
            </a:extLst>
          </p:cNvPr>
          <p:cNvSpPr>
            <a:spLocks noGrp="1"/>
          </p:cNvSpPr>
          <p:nvPr>
            <p:ph idx="1"/>
          </p:nvPr>
        </p:nvSpPr>
        <p:spPr>
          <a:xfrm>
            <a:off x="2231136" y="1878008"/>
            <a:ext cx="7729728" cy="3101983"/>
          </a:xfrm>
        </p:spPr>
        <p:txBody>
          <a:bodyPr/>
          <a:lstStyle/>
          <a:p>
            <a:r>
              <a:rPr lang="tr-TR" dirty="0" err="1"/>
              <a:t>Karbonmonoksit</a:t>
            </a:r>
            <a:r>
              <a:rPr lang="tr-TR" dirty="0"/>
              <a:t> </a:t>
            </a:r>
            <a:r>
              <a:rPr lang="tr-TR" dirty="0" err="1"/>
              <a:t>Dedektörü</a:t>
            </a:r>
            <a:r>
              <a:rPr lang="tr-TR" dirty="0"/>
              <a:t> : 1000-2000 Türk Lirası.</a:t>
            </a:r>
          </a:p>
          <a:p>
            <a:r>
              <a:rPr lang="tr-TR" dirty="0"/>
              <a:t>Projemizin maliyet etkinliğine baktığımızda, </a:t>
            </a:r>
            <a:r>
              <a:rPr lang="tr-TR" dirty="0" err="1"/>
              <a:t>karbonmonoksitten</a:t>
            </a:r>
            <a:r>
              <a:rPr lang="tr-TR" dirty="0"/>
              <a:t> zehirlenen bir aile için gelecek olan ambulans, acil serviste kullanılan ekipman ve ilaç masrafları, daha da önemlisi </a:t>
            </a:r>
            <a:r>
              <a:rPr lang="tr-TR" dirty="0" err="1"/>
              <a:t>karbonmonoksit</a:t>
            </a:r>
            <a:r>
              <a:rPr lang="tr-TR" dirty="0"/>
              <a:t> zehirlenmesinin diğer sistemlerde bırakabileceği sekeller ve bunların gelecekteki tedavileri düşünüldüğünde, uzun vadede projemizin hem maliyet olarak etkin hem de olası can kayıplarını engelleyebileceğini düşünüyoruz.</a:t>
            </a:r>
          </a:p>
          <a:p>
            <a:endParaRPr lang="tr-TR" dirty="0"/>
          </a:p>
          <a:p>
            <a:endParaRPr lang="tr-TR" dirty="0"/>
          </a:p>
        </p:txBody>
      </p:sp>
      <p:pic>
        <p:nvPicPr>
          <p:cNvPr id="4" name="Kayıtlı Ses">
            <a:hlinkClick r:id="" action="ppaction://media"/>
            <a:extLst>
              <a:ext uri="{FF2B5EF4-FFF2-40B4-BE49-F238E27FC236}">
                <a16:creationId xmlns:a16="http://schemas.microsoft.com/office/drawing/2014/main" id="{D859507A-9018-431B-9BC3-EF12A86817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13970" y="4636873"/>
            <a:ext cx="531813" cy="531813"/>
          </a:xfrm>
          <a:prstGeom prst="rect">
            <a:avLst/>
          </a:prstGeom>
        </p:spPr>
      </p:pic>
    </p:spTree>
    <p:extLst>
      <p:ext uri="{BB962C8B-B14F-4D97-AF65-F5344CB8AC3E}">
        <p14:creationId xmlns:p14="http://schemas.microsoft.com/office/powerpoint/2010/main" val="128780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72F283-1D5D-49E2-97CA-404C0E2CBD54}"/>
              </a:ext>
            </a:extLst>
          </p:cNvPr>
          <p:cNvSpPr>
            <a:spLocks noGrp="1"/>
          </p:cNvSpPr>
          <p:nvPr>
            <p:ph type="title"/>
          </p:nvPr>
        </p:nvSpPr>
        <p:spPr/>
        <p:txBody>
          <a:bodyPr/>
          <a:lstStyle/>
          <a:p>
            <a:r>
              <a:rPr lang="tr-TR" dirty="0"/>
              <a:t>kısıtlılıklar</a:t>
            </a:r>
          </a:p>
        </p:txBody>
      </p:sp>
      <p:sp>
        <p:nvSpPr>
          <p:cNvPr id="3" name="İçerik Yer Tutucusu 2">
            <a:extLst>
              <a:ext uri="{FF2B5EF4-FFF2-40B4-BE49-F238E27FC236}">
                <a16:creationId xmlns:a16="http://schemas.microsoft.com/office/drawing/2014/main" id="{11ABED78-D30C-457C-B28A-3EB267A1D44E}"/>
              </a:ext>
            </a:extLst>
          </p:cNvPr>
          <p:cNvSpPr>
            <a:spLocks noGrp="1"/>
          </p:cNvSpPr>
          <p:nvPr>
            <p:ph idx="1"/>
          </p:nvPr>
        </p:nvSpPr>
        <p:spPr/>
        <p:txBody>
          <a:bodyPr/>
          <a:lstStyle/>
          <a:p>
            <a:r>
              <a:rPr lang="tr-TR" dirty="0"/>
              <a:t>Devlete kısa vadede ekonomik maliyet oluşturması.</a:t>
            </a:r>
          </a:p>
          <a:p>
            <a:r>
              <a:rPr lang="tr-TR" dirty="0"/>
              <a:t>Isınma aracı olarak soba kullanan yerleşimlerin sağlık okuryazarlığı seviyesinin görece düşük seviyede olması.</a:t>
            </a:r>
          </a:p>
          <a:p>
            <a:r>
              <a:rPr lang="tr-TR" dirty="0"/>
              <a:t>Cihazın belirli aralıklarla kalibrasyon gerektirmesi.</a:t>
            </a:r>
          </a:p>
          <a:p>
            <a:r>
              <a:rPr lang="tr-TR" dirty="0"/>
              <a:t>Soba kullanan hanelerin bu cihazın gerekliliği konusunda ikna edilmesi.</a:t>
            </a:r>
          </a:p>
          <a:p>
            <a:r>
              <a:rPr lang="tr-TR" dirty="0"/>
              <a:t>Cihazın dağıtımı ve doğru kurulumu için personel gereksinimi.</a:t>
            </a:r>
          </a:p>
          <a:p>
            <a:endParaRPr lang="tr-TR" dirty="0"/>
          </a:p>
        </p:txBody>
      </p:sp>
      <p:pic>
        <p:nvPicPr>
          <p:cNvPr id="4" name="Kayıtlı Ses">
            <a:hlinkClick r:id="" action="ppaction://media"/>
            <a:extLst>
              <a:ext uri="{FF2B5EF4-FFF2-40B4-BE49-F238E27FC236}">
                <a16:creationId xmlns:a16="http://schemas.microsoft.com/office/drawing/2014/main" id="{7999BFF5-80F7-4969-B2CA-ACE91E40C2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50359" y="5740027"/>
            <a:ext cx="531813" cy="531813"/>
          </a:xfrm>
          <a:prstGeom prst="rect">
            <a:avLst/>
          </a:prstGeom>
        </p:spPr>
      </p:pic>
    </p:spTree>
    <p:extLst>
      <p:ext uri="{BB962C8B-B14F-4D97-AF65-F5344CB8AC3E}">
        <p14:creationId xmlns:p14="http://schemas.microsoft.com/office/powerpoint/2010/main" val="260412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312842-06BE-4239-8831-E9F2B6B17E6A}"/>
              </a:ext>
            </a:extLst>
          </p:cNvPr>
          <p:cNvSpPr>
            <a:spLocks noGrp="1"/>
          </p:cNvSpPr>
          <p:nvPr>
            <p:ph type="title"/>
          </p:nvPr>
        </p:nvSpPr>
        <p:spPr/>
        <p:txBody>
          <a:bodyPr/>
          <a:lstStyle/>
          <a:p>
            <a:r>
              <a:rPr lang="tr-TR" dirty="0"/>
              <a:t>İŞBİRLİKÇİLER</a:t>
            </a:r>
          </a:p>
        </p:txBody>
      </p:sp>
      <p:sp>
        <p:nvSpPr>
          <p:cNvPr id="3" name="İçerik Yer Tutucusu 2">
            <a:extLst>
              <a:ext uri="{FF2B5EF4-FFF2-40B4-BE49-F238E27FC236}">
                <a16:creationId xmlns:a16="http://schemas.microsoft.com/office/drawing/2014/main" id="{7FE55BD8-1C7C-4AF4-B9F7-05D2BFD1E408}"/>
              </a:ext>
            </a:extLst>
          </p:cNvPr>
          <p:cNvSpPr>
            <a:spLocks noGrp="1"/>
          </p:cNvSpPr>
          <p:nvPr>
            <p:ph idx="1"/>
          </p:nvPr>
        </p:nvSpPr>
        <p:spPr/>
        <p:txBody>
          <a:bodyPr/>
          <a:lstStyle/>
          <a:p>
            <a:r>
              <a:rPr lang="tr-TR" dirty="0"/>
              <a:t>ŞEHİRLERİN İL SAĞLIK MÜDÜRLÜKLERİ.</a:t>
            </a:r>
          </a:p>
          <a:p>
            <a:r>
              <a:rPr lang="tr-TR" dirty="0"/>
              <a:t>BÜYÜKŞEHİR BELEDİYELERİ VE DİĞER BELEDİYELER.</a:t>
            </a:r>
          </a:p>
          <a:p>
            <a:r>
              <a:rPr lang="tr-TR" dirty="0"/>
              <a:t>HALK SAĞLIĞI GENEL MÜDÜRLÜĞÜ.</a:t>
            </a:r>
          </a:p>
          <a:p>
            <a:endParaRPr lang="tr-TR" dirty="0"/>
          </a:p>
          <a:p>
            <a:pPr lvl="1"/>
            <a:endParaRPr lang="tr-TR" dirty="0"/>
          </a:p>
        </p:txBody>
      </p:sp>
      <p:pic>
        <p:nvPicPr>
          <p:cNvPr id="4" name="Kayıtlı Ses">
            <a:hlinkClick r:id="" action="ppaction://media"/>
            <a:extLst>
              <a:ext uri="{FF2B5EF4-FFF2-40B4-BE49-F238E27FC236}">
                <a16:creationId xmlns:a16="http://schemas.microsoft.com/office/drawing/2014/main" id="{2FEE4326-9F89-48A1-A437-6C451B6212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38684" y="4189035"/>
            <a:ext cx="531813" cy="531813"/>
          </a:xfrm>
          <a:prstGeom prst="rect">
            <a:avLst/>
          </a:prstGeom>
        </p:spPr>
      </p:pic>
    </p:spTree>
    <p:extLst>
      <p:ext uri="{BB962C8B-B14F-4D97-AF65-F5344CB8AC3E}">
        <p14:creationId xmlns:p14="http://schemas.microsoft.com/office/powerpoint/2010/main" val="197329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7297">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12CA5247-F186-4D57-B8E5-400B4770C8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8870" y="448235"/>
            <a:ext cx="8457035" cy="5244353"/>
          </a:xfrm>
        </p:spPr>
      </p:pic>
      <p:sp>
        <p:nvSpPr>
          <p:cNvPr id="8" name="Oval 7">
            <a:extLst>
              <a:ext uri="{FF2B5EF4-FFF2-40B4-BE49-F238E27FC236}">
                <a16:creationId xmlns:a16="http://schemas.microsoft.com/office/drawing/2014/main" id="{A48B000E-CF39-4CDB-BC66-7F9E73BF1A18}"/>
              </a:ext>
            </a:extLst>
          </p:cNvPr>
          <p:cNvSpPr/>
          <p:nvPr/>
        </p:nvSpPr>
        <p:spPr>
          <a:xfrm>
            <a:off x="4598892" y="1335741"/>
            <a:ext cx="1398495" cy="1452283"/>
          </a:xfrm>
          <a:prstGeom prst="ellipse">
            <a:avLst/>
          </a:prstGeom>
          <a:noFill/>
          <a:ln w="635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a:extLst>
              <a:ext uri="{FF2B5EF4-FFF2-40B4-BE49-F238E27FC236}">
                <a16:creationId xmlns:a16="http://schemas.microsoft.com/office/drawing/2014/main" id="{6E343824-DF01-4288-AE52-8CACAE5E2816}"/>
              </a:ext>
            </a:extLst>
          </p:cNvPr>
          <p:cNvSpPr/>
          <p:nvPr/>
        </p:nvSpPr>
        <p:spPr>
          <a:xfrm>
            <a:off x="4598891" y="2711822"/>
            <a:ext cx="1398495" cy="1452283"/>
          </a:xfrm>
          <a:prstGeom prst="ellipse">
            <a:avLst/>
          </a:prstGeom>
          <a:noFill/>
          <a:ln w="635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98389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042077-58CD-4A95-8BF5-DFECCC7D6A5D}"/>
              </a:ext>
            </a:extLst>
          </p:cNvPr>
          <p:cNvSpPr>
            <a:spLocks noGrp="1"/>
          </p:cNvSpPr>
          <p:nvPr>
            <p:ph type="title"/>
          </p:nvPr>
        </p:nvSpPr>
        <p:spPr/>
        <p:txBody>
          <a:bodyPr/>
          <a:lstStyle/>
          <a:p>
            <a:r>
              <a:rPr lang="tr-TR" dirty="0"/>
              <a:t>kaynaklar</a:t>
            </a:r>
          </a:p>
        </p:txBody>
      </p:sp>
      <p:sp>
        <p:nvSpPr>
          <p:cNvPr id="3" name="İçerik Yer Tutucusu 2">
            <a:extLst>
              <a:ext uri="{FF2B5EF4-FFF2-40B4-BE49-F238E27FC236}">
                <a16:creationId xmlns:a16="http://schemas.microsoft.com/office/drawing/2014/main" id="{1AE79341-1C86-40A8-86BE-84BAF528B18D}"/>
              </a:ext>
            </a:extLst>
          </p:cNvPr>
          <p:cNvSpPr>
            <a:spLocks noGrp="1"/>
          </p:cNvSpPr>
          <p:nvPr>
            <p:ph idx="1"/>
          </p:nvPr>
        </p:nvSpPr>
        <p:spPr/>
        <p:txBody>
          <a:bodyPr/>
          <a:lstStyle/>
          <a:p>
            <a:pPr marL="0" indent="0">
              <a:buNone/>
            </a:pPr>
            <a:r>
              <a:rPr lang="tr-TR" dirty="0"/>
              <a:t>1) </a:t>
            </a:r>
            <a:r>
              <a:rPr lang="tr-TR" dirty="0" err="1"/>
              <a:t>Kandiş</a:t>
            </a:r>
            <a:r>
              <a:rPr lang="tr-TR" dirty="0"/>
              <a:t> H, Katırcı Y, </a:t>
            </a:r>
            <a:r>
              <a:rPr lang="tr-TR" dirty="0" err="1"/>
              <a:t>Karapolat</a:t>
            </a:r>
            <a:r>
              <a:rPr lang="tr-TR" dirty="0"/>
              <a:t> B, (2009), </a:t>
            </a:r>
            <a:r>
              <a:rPr lang="tr-TR" dirty="0" err="1"/>
              <a:t>Karbonmonoksit</a:t>
            </a:r>
            <a:r>
              <a:rPr lang="tr-TR" dirty="0"/>
              <a:t> Zehirlenmesi Düzce Üniversitesi Tıp Fakültesi Dergisi, 11(3):54-60. Erişim Tarihi : 09.12.2023</a:t>
            </a:r>
          </a:p>
          <a:p>
            <a:pPr marL="0" indent="0">
              <a:buNone/>
            </a:pPr>
            <a:r>
              <a:rPr lang="tr-TR" dirty="0"/>
              <a:t>2) </a:t>
            </a:r>
            <a:r>
              <a:rPr lang="en-US" sz="1800" dirty="0" err="1"/>
              <a:t>Metin</a:t>
            </a:r>
            <a:r>
              <a:rPr lang="en-US" sz="1800" dirty="0"/>
              <a:t> S, </a:t>
            </a:r>
            <a:r>
              <a:rPr lang="en-US" sz="1800" dirty="0" err="1"/>
              <a:t>Yıldız</a:t>
            </a:r>
            <a:r>
              <a:rPr lang="en-US" sz="1800" dirty="0"/>
              <a:t> Ş, </a:t>
            </a:r>
            <a:r>
              <a:rPr lang="en-US" sz="1800" dirty="0" err="1"/>
              <a:t>Çakmak</a:t>
            </a:r>
            <a:r>
              <a:rPr lang="en-US" sz="1800" dirty="0"/>
              <a:t> T, </a:t>
            </a:r>
            <a:r>
              <a:rPr lang="en-US" sz="1800" dirty="0" err="1"/>
              <a:t>Demirbas</a:t>
            </a:r>
            <a:r>
              <a:rPr lang="en-US" sz="1800" dirty="0"/>
              <a:t> Ş</a:t>
            </a:r>
            <a:r>
              <a:rPr lang="tr-TR" sz="1800" dirty="0"/>
              <a:t>, (2011), 2010 Yılında Türkiye’de </a:t>
            </a:r>
            <a:r>
              <a:rPr lang="tr-TR" sz="1800" dirty="0" err="1"/>
              <a:t>Karbonmonoksit</a:t>
            </a:r>
            <a:r>
              <a:rPr lang="tr-TR" sz="1800" dirty="0"/>
              <a:t> Zehirlenmesinin Sıklığı, </a:t>
            </a:r>
            <a:r>
              <a:rPr lang="da-DK" sz="1800" dirty="0"/>
              <a:t>TAF Prev Med Bull</a:t>
            </a:r>
            <a:r>
              <a:rPr lang="tr-TR" sz="1800" dirty="0"/>
              <a:t> Dergisi</a:t>
            </a:r>
            <a:r>
              <a:rPr lang="da-DK" sz="1800" dirty="0"/>
              <a:t>; 10(5): 587-592</a:t>
            </a:r>
            <a:r>
              <a:rPr lang="tr-TR" sz="1800" dirty="0"/>
              <a:t>. Erişim Tarihi : 09.12.2023</a:t>
            </a:r>
            <a:endParaRPr lang="en-US" sz="1800" dirty="0"/>
          </a:p>
          <a:p>
            <a:pPr marL="0" indent="0">
              <a:buNone/>
            </a:pPr>
            <a:r>
              <a:rPr lang="tr-TR" dirty="0"/>
              <a:t>3) </a:t>
            </a:r>
            <a:r>
              <a:rPr lang="tr-TR" dirty="0">
                <a:hlinkClick r:id="rId2"/>
              </a:rPr>
              <a:t>https://hsgm.saglik.gov.tr/depo/birimler/cevre-sagligi-db/Dokumanlar/Sunumlar/CO_Egitim_Sunum_Seti.pptx</a:t>
            </a:r>
            <a:r>
              <a:rPr lang="tr-TR" dirty="0"/>
              <a:t> Erişim Tarihi: 09.12.2023</a:t>
            </a:r>
          </a:p>
          <a:p>
            <a:pPr marL="0" indent="0">
              <a:buNone/>
            </a:pPr>
            <a:endParaRPr lang="tr-TR" dirty="0"/>
          </a:p>
          <a:p>
            <a:endParaRPr lang="tr-TR" dirty="0"/>
          </a:p>
        </p:txBody>
      </p:sp>
    </p:spTree>
    <p:extLst>
      <p:ext uri="{BB962C8B-B14F-4D97-AF65-F5344CB8AC3E}">
        <p14:creationId xmlns:p14="http://schemas.microsoft.com/office/powerpoint/2010/main" val="3838462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AB4AFA-8D16-4C32-BC5A-CE9056F4B479}"/>
              </a:ext>
            </a:extLst>
          </p:cNvPr>
          <p:cNvSpPr>
            <a:spLocks noGrp="1"/>
          </p:cNvSpPr>
          <p:nvPr>
            <p:ph type="title"/>
          </p:nvPr>
        </p:nvSpPr>
        <p:spPr/>
        <p:txBody>
          <a:bodyPr/>
          <a:lstStyle/>
          <a:p>
            <a:r>
              <a:rPr lang="tr-TR" dirty="0"/>
              <a:t>SUNUM PLANI</a:t>
            </a:r>
          </a:p>
        </p:txBody>
      </p:sp>
      <p:sp>
        <p:nvSpPr>
          <p:cNvPr id="3" name="İçerik Yer Tutucusu 2">
            <a:extLst>
              <a:ext uri="{FF2B5EF4-FFF2-40B4-BE49-F238E27FC236}">
                <a16:creationId xmlns:a16="http://schemas.microsoft.com/office/drawing/2014/main" id="{112858C5-6960-44C2-B942-F32BED1D4B8D}"/>
              </a:ext>
            </a:extLst>
          </p:cNvPr>
          <p:cNvSpPr>
            <a:spLocks noGrp="1"/>
          </p:cNvSpPr>
          <p:nvPr>
            <p:ph idx="1"/>
          </p:nvPr>
        </p:nvSpPr>
        <p:spPr/>
        <p:txBody>
          <a:bodyPr>
            <a:normAutofit fontScale="85000" lnSpcReduction="20000"/>
          </a:bodyPr>
          <a:lstStyle/>
          <a:p>
            <a:r>
              <a:rPr lang="tr-TR" dirty="0"/>
              <a:t>TANIMLAR</a:t>
            </a:r>
          </a:p>
          <a:p>
            <a:r>
              <a:rPr lang="tr-TR" dirty="0"/>
              <a:t>KARBONMONOKSİT ZEHİRLENMESİ TÜRKİYE VERİLERİ</a:t>
            </a:r>
          </a:p>
          <a:p>
            <a:r>
              <a:rPr lang="tr-TR" dirty="0"/>
              <a:t>PATOFİZYOLOJİ VE ZEHİRLENME SEMPTOMLARI</a:t>
            </a:r>
          </a:p>
          <a:p>
            <a:r>
              <a:rPr lang="tr-TR" dirty="0"/>
              <a:t>SORUNUN BELİRLENMESİ</a:t>
            </a:r>
          </a:p>
          <a:p>
            <a:r>
              <a:rPr lang="tr-TR" dirty="0"/>
              <a:t>PROJEMİZİN AMACI</a:t>
            </a:r>
          </a:p>
          <a:p>
            <a:r>
              <a:rPr lang="tr-TR" dirty="0"/>
              <a:t>PROJENİN İŞLEYİŞİ</a:t>
            </a:r>
          </a:p>
          <a:p>
            <a:r>
              <a:rPr lang="tr-TR" dirty="0"/>
              <a:t>MALİYET </a:t>
            </a:r>
          </a:p>
          <a:p>
            <a:r>
              <a:rPr lang="tr-TR" dirty="0"/>
              <a:t>KISITLILIKLAR</a:t>
            </a:r>
          </a:p>
          <a:p>
            <a:r>
              <a:rPr lang="tr-TR" dirty="0"/>
              <a:t>OLASI İŞBİRLİKÇİLER</a:t>
            </a:r>
          </a:p>
          <a:p>
            <a:r>
              <a:rPr lang="tr-TR" dirty="0"/>
              <a:t>KAYNAKLAR</a:t>
            </a:r>
          </a:p>
          <a:p>
            <a:endParaRPr lang="tr-TR" dirty="0"/>
          </a:p>
          <a:p>
            <a:endParaRPr lang="tr-TR" dirty="0"/>
          </a:p>
        </p:txBody>
      </p:sp>
      <p:pic>
        <p:nvPicPr>
          <p:cNvPr id="4" name="Kayıtlı Ses">
            <a:hlinkClick r:id="" action="ppaction://media"/>
            <a:extLst>
              <a:ext uri="{FF2B5EF4-FFF2-40B4-BE49-F238E27FC236}">
                <a16:creationId xmlns:a16="http://schemas.microsoft.com/office/drawing/2014/main" id="{9859152E-2191-4DBF-9F7B-2767712811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6240" y="3277630"/>
            <a:ext cx="531813" cy="531813"/>
          </a:xfrm>
          <a:prstGeom prst="rect">
            <a:avLst/>
          </a:prstGeom>
        </p:spPr>
      </p:pic>
    </p:spTree>
    <p:extLst>
      <p:ext uri="{BB962C8B-B14F-4D97-AF65-F5344CB8AC3E}">
        <p14:creationId xmlns:p14="http://schemas.microsoft.com/office/powerpoint/2010/main" val="280273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6BFA36-1080-4698-B682-34A273C315D0}"/>
              </a:ext>
            </a:extLst>
          </p:cNvPr>
          <p:cNvSpPr>
            <a:spLocks noGrp="1"/>
          </p:cNvSpPr>
          <p:nvPr>
            <p:ph type="title"/>
          </p:nvPr>
        </p:nvSpPr>
        <p:spPr/>
        <p:txBody>
          <a:bodyPr/>
          <a:lstStyle/>
          <a:p>
            <a:r>
              <a:rPr lang="tr-TR" dirty="0"/>
              <a:t>KARBONMONOKSİT ZEHİRLENMESİ</a:t>
            </a:r>
          </a:p>
        </p:txBody>
      </p:sp>
      <p:sp>
        <p:nvSpPr>
          <p:cNvPr id="3" name="İçerik Yer Tutucusu 2">
            <a:extLst>
              <a:ext uri="{FF2B5EF4-FFF2-40B4-BE49-F238E27FC236}">
                <a16:creationId xmlns:a16="http://schemas.microsoft.com/office/drawing/2014/main" id="{DF0FE37F-3CB8-4C90-9773-06231D186709}"/>
              </a:ext>
            </a:extLst>
          </p:cNvPr>
          <p:cNvSpPr>
            <a:spLocks noGrp="1"/>
          </p:cNvSpPr>
          <p:nvPr>
            <p:ph idx="1"/>
          </p:nvPr>
        </p:nvSpPr>
        <p:spPr/>
        <p:txBody>
          <a:bodyPr>
            <a:normAutofit fontScale="85000" lnSpcReduction="10000"/>
          </a:bodyPr>
          <a:lstStyle/>
          <a:p>
            <a:r>
              <a:rPr lang="tr-TR" dirty="0"/>
              <a:t>Karbon monoksit (CO) renksiz, kokusuz, tatsız ve </a:t>
            </a:r>
            <a:r>
              <a:rPr lang="tr-TR" dirty="0" err="1"/>
              <a:t>irritan</a:t>
            </a:r>
            <a:r>
              <a:rPr lang="tr-TR" dirty="0"/>
              <a:t> olmayan bir gazdır. CO, karbon kaynaklı yakıtların iyi yanmaması sonucu ortaya çıkar, akut ve kronik zehirlenmelere neden olabilir. Motorlu araç </a:t>
            </a:r>
            <a:r>
              <a:rPr lang="tr-TR" dirty="0" err="1"/>
              <a:t>eksoz</a:t>
            </a:r>
            <a:r>
              <a:rPr lang="tr-TR" dirty="0"/>
              <a:t> gazları, yangınlardan kaynaklanan dumanlar, gaz gücüyle çalışan motorlar, orman yangınları ve metilen klorür içeren boyalar en yaygın CO kaynaklarıdır. CO havadan ağır bir gaz olup, iyi havalandırılan kapalı ortamlarda bile hızlı bir şekilde birikebilir. CO zehirlenmeleri birçok ülkede </a:t>
            </a:r>
            <a:r>
              <a:rPr lang="tr-TR" dirty="0" err="1"/>
              <a:t>fatal</a:t>
            </a:r>
            <a:r>
              <a:rPr lang="tr-TR" dirty="0"/>
              <a:t> zehirlenmelerin yarısından fazlasının sebebi olduğu bildirilmiştir.  </a:t>
            </a:r>
            <a:r>
              <a:rPr lang="tr-TR" b="1" dirty="0"/>
              <a:t>Aslında </a:t>
            </a:r>
            <a:r>
              <a:rPr lang="tr-TR" b="1" dirty="0" err="1"/>
              <a:t>CO’in</a:t>
            </a:r>
            <a:r>
              <a:rPr lang="tr-TR" b="1" dirty="0"/>
              <a:t> neden olduğu ölümler ya olduğundan az tanı almış ya da olduğundan az gösterilmiştir. Bu nedenle CO zehirlenmesinden ölenlerin sayısı tam olarak bilinmemektedir. </a:t>
            </a:r>
            <a:r>
              <a:rPr lang="tr-TR" dirty="0"/>
              <a:t>Sağ kalan vakalarda nörolojik ve psikiyatrik sekeller görülebilmektedir. </a:t>
            </a:r>
            <a:r>
              <a:rPr lang="tr-TR" b="1" dirty="0"/>
              <a:t>Gelişmiş ülkelerde CO zehirlenmelerinin birincil nedeni intihar girişimleri oluşturmaktayken ülkemizde intihar olayları oldukça az görülmektedir. </a:t>
            </a:r>
            <a:r>
              <a:rPr lang="tr-TR" dirty="0"/>
              <a:t>Ülkemizde özellikle kış aylarında havalandırması yetersiz olan küçük alanlarda bacasız soba, mangal ve şofben kullanımı sonucu CO zehirlenmesi çok sık görülmekte bu hastalar sık olarak hastanelerin acil servislerine başvurmaktadırlar.</a:t>
            </a:r>
          </a:p>
        </p:txBody>
      </p:sp>
      <p:sp>
        <p:nvSpPr>
          <p:cNvPr id="4" name="Metin kutusu 3">
            <a:extLst>
              <a:ext uri="{FF2B5EF4-FFF2-40B4-BE49-F238E27FC236}">
                <a16:creationId xmlns:a16="http://schemas.microsoft.com/office/drawing/2014/main" id="{59C3B687-2A3C-47E3-BBDC-A86FC2B32159}"/>
              </a:ext>
            </a:extLst>
          </p:cNvPr>
          <p:cNvSpPr txBox="1"/>
          <p:nvPr/>
        </p:nvSpPr>
        <p:spPr>
          <a:xfrm>
            <a:off x="3302291" y="6224659"/>
            <a:ext cx="5271764" cy="369332"/>
          </a:xfrm>
          <a:prstGeom prst="rect">
            <a:avLst/>
          </a:prstGeom>
          <a:noFill/>
        </p:spPr>
        <p:txBody>
          <a:bodyPr wrap="none" rtlCol="0">
            <a:spAutoFit/>
          </a:bodyPr>
          <a:lstStyle/>
          <a:p>
            <a:r>
              <a:rPr lang="tr-TR" dirty="0"/>
              <a:t>https://dergipark.org.tr/tr/download/article-file/793301</a:t>
            </a:r>
          </a:p>
        </p:txBody>
      </p:sp>
      <p:pic>
        <p:nvPicPr>
          <p:cNvPr id="5" name="Kayıtlı Ses">
            <a:hlinkClick r:id="" action="ppaction://media"/>
            <a:extLst>
              <a:ext uri="{FF2B5EF4-FFF2-40B4-BE49-F238E27FC236}">
                <a16:creationId xmlns:a16="http://schemas.microsoft.com/office/drawing/2014/main" id="{631C4987-668B-473E-BE5B-88EF6A4D59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2618" y="3726839"/>
            <a:ext cx="531813" cy="531813"/>
          </a:xfrm>
          <a:prstGeom prst="rect">
            <a:avLst/>
          </a:prstGeom>
        </p:spPr>
      </p:pic>
    </p:spTree>
    <p:extLst>
      <p:ext uri="{BB962C8B-B14F-4D97-AF65-F5344CB8AC3E}">
        <p14:creationId xmlns:p14="http://schemas.microsoft.com/office/powerpoint/2010/main" val="328919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B87323-131D-44E3-A195-98E5ADEA56A0}"/>
              </a:ext>
            </a:extLst>
          </p:cNvPr>
          <p:cNvSpPr>
            <a:spLocks noGrp="1"/>
          </p:cNvSpPr>
          <p:nvPr>
            <p:ph type="title"/>
          </p:nvPr>
        </p:nvSpPr>
        <p:spPr>
          <a:xfrm>
            <a:off x="2231136" y="259298"/>
            <a:ext cx="7729728" cy="1188720"/>
          </a:xfrm>
        </p:spPr>
        <p:txBody>
          <a:bodyPr/>
          <a:lstStyle/>
          <a:p>
            <a:r>
              <a:rPr lang="tr-TR" dirty="0"/>
              <a:t>Türkiye verileri</a:t>
            </a:r>
          </a:p>
        </p:txBody>
      </p:sp>
      <p:sp>
        <p:nvSpPr>
          <p:cNvPr id="3" name="İçerik Yer Tutucusu 2">
            <a:extLst>
              <a:ext uri="{FF2B5EF4-FFF2-40B4-BE49-F238E27FC236}">
                <a16:creationId xmlns:a16="http://schemas.microsoft.com/office/drawing/2014/main" id="{EC1A8945-D8C8-444D-B65A-461D1CC9E3EE}"/>
              </a:ext>
            </a:extLst>
          </p:cNvPr>
          <p:cNvSpPr>
            <a:spLocks noGrp="1"/>
          </p:cNvSpPr>
          <p:nvPr>
            <p:ph idx="1"/>
          </p:nvPr>
        </p:nvSpPr>
        <p:spPr>
          <a:xfrm>
            <a:off x="2161467" y="1448018"/>
            <a:ext cx="7729728" cy="3101983"/>
          </a:xfrm>
        </p:spPr>
        <p:txBody>
          <a:bodyPr/>
          <a:lstStyle/>
          <a:p>
            <a:r>
              <a:rPr lang="tr-TR" dirty="0"/>
              <a:t>Literatür incelendiğinde Türkiye’de CO zehirlenmesinin sıklığına yönelik ülke genelini kapsayan çalışmaların eksikliği dikkat çekmektedir. </a:t>
            </a:r>
          </a:p>
        </p:txBody>
      </p:sp>
      <p:pic>
        <p:nvPicPr>
          <p:cNvPr id="4" name="Picture 2">
            <a:extLst>
              <a:ext uri="{FF2B5EF4-FFF2-40B4-BE49-F238E27FC236}">
                <a16:creationId xmlns:a16="http://schemas.microsoft.com/office/drawing/2014/main" id="{3687263D-84E3-4E71-B382-75D8D624118C}"/>
              </a:ext>
            </a:extLst>
          </p:cNvPr>
          <p:cNvPicPr>
            <a:picLocks noChangeAspect="1"/>
          </p:cNvPicPr>
          <p:nvPr/>
        </p:nvPicPr>
        <p:blipFill>
          <a:blip r:embed="rId4"/>
          <a:stretch>
            <a:fillRect/>
          </a:stretch>
        </p:blipFill>
        <p:spPr>
          <a:xfrm>
            <a:off x="357817" y="2175549"/>
            <a:ext cx="5432617" cy="4177354"/>
          </a:xfrm>
          <a:prstGeom prst="rect">
            <a:avLst/>
          </a:prstGeom>
        </p:spPr>
      </p:pic>
      <p:sp>
        <p:nvSpPr>
          <p:cNvPr id="6" name="Metin kutusu 5">
            <a:extLst>
              <a:ext uri="{FF2B5EF4-FFF2-40B4-BE49-F238E27FC236}">
                <a16:creationId xmlns:a16="http://schemas.microsoft.com/office/drawing/2014/main" id="{C67E6F7F-59A4-4754-80B5-B5D059ADFB3A}"/>
              </a:ext>
            </a:extLst>
          </p:cNvPr>
          <p:cNvSpPr txBox="1"/>
          <p:nvPr/>
        </p:nvSpPr>
        <p:spPr>
          <a:xfrm>
            <a:off x="5790434" y="2310028"/>
            <a:ext cx="6096000" cy="2058705"/>
          </a:xfrm>
          <a:prstGeom prst="rect">
            <a:avLst/>
          </a:prstGeom>
          <a:noFill/>
        </p:spPr>
        <p:txBody>
          <a:bodyPr wrap="square">
            <a:spAutoFit/>
          </a:bodyPr>
          <a:lstStyle/>
          <a:p>
            <a:pPr marL="285750" indent="-285750">
              <a:lnSpc>
                <a:spcPct val="120000"/>
              </a:lnSpc>
              <a:buFont typeface="Arial"/>
              <a:buChar char="•"/>
            </a:pPr>
            <a:r>
              <a:rPr lang="en-US" sz="1800" dirty="0"/>
              <a:t>T.C. S.B. </a:t>
            </a:r>
            <a:r>
              <a:rPr lang="en-US" sz="1800" dirty="0" err="1"/>
              <a:t>Tedavi</a:t>
            </a:r>
            <a:r>
              <a:rPr lang="en-US" sz="1800" dirty="0"/>
              <a:t> </a:t>
            </a:r>
            <a:r>
              <a:rPr lang="en-US" sz="1800" dirty="0" err="1"/>
              <a:t>Hizmetleri</a:t>
            </a:r>
            <a:r>
              <a:rPr lang="en-US" sz="1800" dirty="0"/>
              <a:t> </a:t>
            </a:r>
            <a:r>
              <a:rPr lang="en-US" sz="1800" dirty="0" err="1"/>
              <a:t>Genel</a:t>
            </a:r>
            <a:r>
              <a:rPr lang="en-US" sz="1800" dirty="0"/>
              <a:t> </a:t>
            </a:r>
            <a:r>
              <a:rPr lang="en-US" sz="1800" dirty="0" err="1"/>
              <a:t>Müdürlüğü</a:t>
            </a:r>
            <a:r>
              <a:rPr lang="tr-TR" dirty="0"/>
              <a:t> 2010 yılı </a:t>
            </a:r>
            <a:r>
              <a:rPr lang="en-US" sz="1800" dirty="0" err="1"/>
              <a:t>verileri</a:t>
            </a:r>
            <a:r>
              <a:rPr lang="tr-TR" sz="1800" dirty="0"/>
              <a:t>.</a:t>
            </a:r>
            <a:endParaRPr lang="en-US" sz="1800" dirty="0"/>
          </a:p>
          <a:p>
            <a:pPr marL="285750" indent="-285750">
              <a:lnSpc>
                <a:spcPct val="120000"/>
              </a:lnSpc>
              <a:buFont typeface="Arial"/>
              <a:buChar char="•"/>
            </a:pPr>
            <a:r>
              <a:rPr lang="en-US" sz="1800" dirty="0" err="1"/>
              <a:t>Toplam</a:t>
            </a:r>
            <a:r>
              <a:rPr lang="en-US" sz="1800" dirty="0"/>
              <a:t>: </a:t>
            </a:r>
            <a:r>
              <a:rPr lang="en-US" sz="1800" b="1" dirty="0"/>
              <a:t>10.154</a:t>
            </a:r>
            <a:r>
              <a:rPr lang="en-US" sz="1800" dirty="0"/>
              <a:t> </a:t>
            </a:r>
            <a:r>
              <a:rPr lang="en-US" sz="1800" dirty="0" err="1"/>
              <a:t>olgu</a:t>
            </a:r>
            <a:r>
              <a:rPr lang="en-US" sz="1800" dirty="0"/>
              <a:t> (y</a:t>
            </a:r>
            <a:r>
              <a:rPr lang="tr-TR" sz="1800" dirty="0"/>
              <a:t>üz</a:t>
            </a:r>
            <a:r>
              <a:rPr lang="en-US" sz="1800" dirty="0"/>
              <a:t> </a:t>
            </a:r>
            <a:r>
              <a:rPr lang="en-US" sz="1800" dirty="0" err="1"/>
              <a:t>binde</a:t>
            </a:r>
            <a:r>
              <a:rPr lang="en-US" sz="1800" dirty="0"/>
              <a:t> 14)</a:t>
            </a:r>
          </a:p>
          <a:p>
            <a:pPr marL="285750" indent="-285750">
              <a:lnSpc>
                <a:spcPct val="120000"/>
              </a:lnSpc>
              <a:buFont typeface="Arial"/>
              <a:buChar char="•"/>
            </a:pPr>
            <a:r>
              <a:rPr lang="en-US" sz="1800" b="1" dirty="0" err="1">
                <a:solidFill>
                  <a:srgbClr val="FF0000"/>
                </a:solidFill>
              </a:rPr>
              <a:t>Ölüm</a:t>
            </a:r>
            <a:r>
              <a:rPr lang="en-US" sz="1800" b="1" dirty="0">
                <a:solidFill>
                  <a:srgbClr val="FF0000"/>
                </a:solidFill>
              </a:rPr>
              <a:t> </a:t>
            </a:r>
            <a:r>
              <a:rPr lang="en-US" sz="1800" b="1" dirty="0" err="1">
                <a:solidFill>
                  <a:srgbClr val="FF0000"/>
                </a:solidFill>
              </a:rPr>
              <a:t>Oranı</a:t>
            </a:r>
            <a:r>
              <a:rPr lang="en-US" sz="1800" b="1" dirty="0">
                <a:solidFill>
                  <a:srgbClr val="FF0000"/>
                </a:solidFill>
              </a:rPr>
              <a:t>: %39</a:t>
            </a:r>
          </a:p>
          <a:p>
            <a:pPr marL="285750" indent="-285750">
              <a:lnSpc>
                <a:spcPct val="120000"/>
              </a:lnSpc>
              <a:buFont typeface="Arial"/>
              <a:buChar char="•"/>
            </a:pPr>
            <a:r>
              <a:rPr lang="en-US" sz="1800" dirty="0" err="1"/>
              <a:t>Olguların</a:t>
            </a:r>
            <a:r>
              <a:rPr lang="en-US" sz="1800" dirty="0"/>
              <a:t> %46,5’i soba </a:t>
            </a:r>
            <a:r>
              <a:rPr lang="en-US" sz="1800" dirty="0" err="1"/>
              <a:t>zehirlenmesi</a:t>
            </a:r>
            <a:r>
              <a:rPr lang="tr-TR" dirty="0"/>
              <a:t>.</a:t>
            </a:r>
            <a:endParaRPr lang="en-US" sz="1800" dirty="0"/>
          </a:p>
          <a:p>
            <a:pPr marL="285750" indent="-285750">
              <a:lnSpc>
                <a:spcPct val="120000"/>
              </a:lnSpc>
              <a:buFont typeface="Arial"/>
              <a:buChar char="•"/>
            </a:pPr>
            <a:r>
              <a:rPr lang="tr-TR" sz="1800" dirty="0"/>
              <a:t>Ölümlerin</a:t>
            </a:r>
            <a:r>
              <a:rPr lang="en-US" sz="1800" dirty="0"/>
              <a:t> </a:t>
            </a:r>
            <a:r>
              <a:rPr lang="en-US" sz="1800" dirty="0" err="1"/>
              <a:t>ise</a:t>
            </a:r>
            <a:r>
              <a:rPr lang="en-US" sz="1800" dirty="0"/>
              <a:t> %46,1’i soba </a:t>
            </a:r>
            <a:r>
              <a:rPr lang="en-US" sz="1800" dirty="0" err="1"/>
              <a:t>zehirlenmesi</a:t>
            </a:r>
            <a:r>
              <a:rPr lang="tr-TR" sz="1800" dirty="0"/>
              <a:t>.</a:t>
            </a:r>
            <a:endParaRPr lang="en-US" sz="1800" dirty="0"/>
          </a:p>
        </p:txBody>
      </p:sp>
      <p:sp>
        <p:nvSpPr>
          <p:cNvPr id="10" name="Metin kutusu 9">
            <a:extLst>
              <a:ext uri="{FF2B5EF4-FFF2-40B4-BE49-F238E27FC236}">
                <a16:creationId xmlns:a16="http://schemas.microsoft.com/office/drawing/2014/main" id="{14F59A64-E484-4AF1-AC20-A591651F8C6C}"/>
              </a:ext>
            </a:extLst>
          </p:cNvPr>
          <p:cNvSpPr txBox="1"/>
          <p:nvPr/>
        </p:nvSpPr>
        <p:spPr>
          <a:xfrm>
            <a:off x="5790434" y="5277532"/>
            <a:ext cx="6096000" cy="923330"/>
          </a:xfrm>
          <a:prstGeom prst="rect">
            <a:avLst/>
          </a:prstGeom>
          <a:noFill/>
        </p:spPr>
        <p:txBody>
          <a:bodyPr wrap="square">
            <a:spAutoFit/>
          </a:bodyPr>
          <a:lstStyle/>
          <a:p>
            <a:pPr algn="r"/>
            <a:r>
              <a:rPr lang="en-US" sz="1800" dirty="0" err="1"/>
              <a:t>Metin</a:t>
            </a:r>
            <a:r>
              <a:rPr lang="en-US" sz="1800" dirty="0"/>
              <a:t> S, </a:t>
            </a:r>
            <a:r>
              <a:rPr lang="en-US" sz="1800" dirty="0" err="1"/>
              <a:t>Yıldız</a:t>
            </a:r>
            <a:r>
              <a:rPr lang="en-US" sz="1800" dirty="0"/>
              <a:t> Ş, </a:t>
            </a:r>
            <a:r>
              <a:rPr lang="en-US" sz="1800" dirty="0" err="1"/>
              <a:t>Çakmak</a:t>
            </a:r>
            <a:r>
              <a:rPr lang="en-US" sz="1800" dirty="0"/>
              <a:t> T, </a:t>
            </a:r>
            <a:r>
              <a:rPr lang="en-US" sz="1800" dirty="0" err="1"/>
              <a:t>Demirbas</a:t>
            </a:r>
            <a:r>
              <a:rPr lang="en-US" sz="1800" dirty="0"/>
              <a:t> Ş</a:t>
            </a:r>
            <a:r>
              <a:rPr lang="tr-TR" sz="1800" dirty="0"/>
              <a:t>, (2011), 2010 Yılında Türkiye’de </a:t>
            </a:r>
            <a:r>
              <a:rPr lang="tr-TR" sz="1800" dirty="0" err="1"/>
              <a:t>Karbonmonoksit</a:t>
            </a:r>
            <a:r>
              <a:rPr lang="tr-TR" sz="1800" dirty="0"/>
              <a:t> Zehirlenmesinin Sıklığı, </a:t>
            </a:r>
            <a:r>
              <a:rPr lang="da-DK" sz="1800" dirty="0"/>
              <a:t>TAF Prev Med Bull</a:t>
            </a:r>
            <a:r>
              <a:rPr lang="tr-TR" sz="1800" dirty="0"/>
              <a:t> Dergisi</a:t>
            </a:r>
            <a:r>
              <a:rPr lang="da-DK" sz="1800" dirty="0"/>
              <a:t>; 10(5): 587-592</a:t>
            </a:r>
            <a:r>
              <a:rPr lang="tr-TR" sz="1800" dirty="0"/>
              <a:t>. Erişim Tarihi : 09.12.2023</a:t>
            </a:r>
            <a:endParaRPr lang="en-US" sz="1800" dirty="0"/>
          </a:p>
        </p:txBody>
      </p:sp>
      <p:pic>
        <p:nvPicPr>
          <p:cNvPr id="5" name="Kayıtlı Ses">
            <a:hlinkClick r:id="" action="ppaction://media"/>
            <a:extLst>
              <a:ext uri="{FF2B5EF4-FFF2-40B4-BE49-F238E27FC236}">
                <a16:creationId xmlns:a16="http://schemas.microsoft.com/office/drawing/2014/main" id="{E5D23504-FC12-4E72-B227-AD2523B8F0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787" y="789803"/>
            <a:ext cx="531813" cy="531813"/>
          </a:xfrm>
          <a:prstGeom prst="rect">
            <a:avLst/>
          </a:prstGeom>
        </p:spPr>
      </p:pic>
    </p:spTree>
    <p:extLst>
      <p:ext uri="{BB962C8B-B14F-4D97-AF65-F5344CB8AC3E}">
        <p14:creationId xmlns:p14="http://schemas.microsoft.com/office/powerpoint/2010/main" val="18958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8DFC1C-80BE-4C2C-B56F-6A3D61566E04}"/>
              </a:ext>
            </a:extLst>
          </p:cNvPr>
          <p:cNvSpPr>
            <a:spLocks noGrp="1"/>
          </p:cNvSpPr>
          <p:nvPr>
            <p:ph type="title"/>
          </p:nvPr>
        </p:nvSpPr>
        <p:spPr/>
        <p:txBody>
          <a:bodyPr/>
          <a:lstStyle/>
          <a:p>
            <a:r>
              <a:rPr lang="tr-TR" dirty="0" err="1"/>
              <a:t>patofizyoloji</a:t>
            </a:r>
            <a:endParaRPr lang="tr-TR" dirty="0"/>
          </a:p>
        </p:txBody>
      </p:sp>
      <p:sp>
        <p:nvSpPr>
          <p:cNvPr id="3" name="İçerik Yer Tutucusu 2">
            <a:extLst>
              <a:ext uri="{FF2B5EF4-FFF2-40B4-BE49-F238E27FC236}">
                <a16:creationId xmlns:a16="http://schemas.microsoft.com/office/drawing/2014/main" id="{CBFF7FE5-82EA-4E52-8DFA-E2F2E5614A34}"/>
              </a:ext>
            </a:extLst>
          </p:cNvPr>
          <p:cNvSpPr>
            <a:spLocks noGrp="1"/>
          </p:cNvSpPr>
          <p:nvPr>
            <p:ph idx="1"/>
          </p:nvPr>
        </p:nvSpPr>
        <p:spPr/>
        <p:txBody>
          <a:bodyPr/>
          <a:lstStyle/>
          <a:p>
            <a:r>
              <a:rPr lang="tr-TR" dirty="0"/>
              <a:t>CO Hemoglobine (</a:t>
            </a:r>
            <a:r>
              <a:rPr lang="tr-TR" dirty="0" err="1"/>
              <a:t>Hb</a:t>
            </a:r>
            <a:r>
              <a:rPr lang="tr-TR" dirty="0"/>
              <a:t>) </a:t>
            </a:r>
            <a:r>
              <a:rPr lang="tr-TR" dirty="0" err="1"/>
              <a:t>afinitesi</a:t>
            </a:r>
            <a:r>
              <a:rPr lang="tr-TR" dirty="0"/>
              <a:t> </a:t>
            </a:r>
            <a:r>
              <a:rPr lang="tr-TR" dirty="0" err="1"/>
              <a:t>pH</a:t>
            </a:r>
            <a:r>
              <a:rPr lang="tr-TR" dirty="0"/>
              <a:t>=7.45′de oksijene (O2) göre 220 kat daha fazladır. Bu sebeple CO </a:t>
            </a:r>
            <a:r>
              <a:rPr lang="tr-TR" dirty="0" err="1"/>
              <a:t>Hb’e</a:t>
            </a:r>
            <a:r>
              <a:rPr lang="tr-TR" dirty="0"/>
              <a:t> bağlanarak molekülün oksijen taşıma kapasitesini etkiler. CO </a:t>
            </a:r>
            <a:r>
              <a:rPr lang="tr-TR" dirty="0" err="1"/>
              <a:t>Hb’in</a:t>
            </a:r>
            <a:r>
              <a:rPr lang="tr-TR" dirty="0"/>
              <a:t> oksijen taşıma kapasitesini iki yolla etkilemektedir. Birincisi, CO O2’nin hemoglobine bağlanmasını kompetitif olarak </a:t>
            </a:r>
            <a:r>
              <a:rPr lang="tr-TR" dirty="0" err="1"/>
              <a:t>inhibe</a:t>
            </a:r>
            <a:r>
              <a:rPr lang="tr-TR" dirty="0"/>
              <a:t> eder. O2 transportunu ve dokulara O2 bırakılmasını engeller. CO </a:t>
            </a:r>
            <a:r>
              <a:rPr lang="tr-TR" dirty="0" err="1"/>
              <a:t>relatif</a:t>
            </a:r>
            <a:r>
              <a:rPr lang="tr-TR" dirty="0"/>
              <a:t> bir anemiye yol açarak </a:t>
            </a:r>
            <a:r>
              <a:rPr lang="tr-TR" dirty="0" err="1"/>
              <a:t>asfiksi</a:t>
            </a:r>
            <a:r>
              <a:rPr lang="tr-TR" dirty="0"/>
              <a:t> veya doku </a:t>
            </a:r>
            <a:r>
              <a:rPr lang="tr-TR" dirty="0" err="1"/>
              <a:t>hipoksisine</a:t>
            </a:r>
            <a:r>
              <a:rPr lang="tr-TR" dirty="0"/>
              <a:t> neden olur. İkincisi ise </a:t>
            </a:r>
            <a:r>
              <a:rPr lang="tr-TR" dirty="0" err="1"/>
              <a:t>Hb’de</a:t>
            </a:r>
            <a:r>
              <a:rPr lang="tr-TR" dirty="0"/>
              <a:t> yapısal değişiklik yaparak (</a:t>
            </a:r>
            <a:r>
              <a:rPr lang="tr-TR" dirty="0" err="1"/>
              <a:t>CO’in</a:t>
            </a:r>
            <a:r>
              <a:rPr lang="tr-TR" dirty="0"/>
              <a:t> hücre içine girmesi </a:t>
            </a:r>
            <a:r>
              <a:rPr lang="tr-TR" dirty="0" err="1"/>
              <a:t>miyoglobin</a:t>
            </a:r>
            <a:r>
              <a:rPr lang="tr-TR" dirty="0"/>
              <a:t> gibi hücresel hem proteinleri üzerinde inhibitör etki ile) dokuya O2 vermesini zorlaştırır, ayrıca CO </a:t>
            </a:r>
            <a:r>
              <a:rPr lang="tr-TR" dirty="0" err="1"/>
              <a:t>redükte</a:t>
            </a:r>
            <a:r>
              <a:rPr lang="tr-TR" dirty="0"/>
              <a:t> </a:t>
            </a:r>
            <a:r>
              <a:rPr lang="tr-TR" dirty="0" err="1"/>
              <a:t>sitokrom</a:t>
            </a:r>
            <a:r>
              <a:rPr lang="tr-TR" dirty="0"/>
              <a:t> a3′ü bağlayıp </a:t>
            </a:r>
            <a:r>
              <a:rPr lang="tr-TR" dirty="0" err="1"/>
              <a:t>inaktive</a:t>
            </a:r>
            <a:r>
              <a:rPr lang="tr-TR" dirty="0"/>
              <a:t> ederek hücresel solunumu bozmaktadır. </a:t>
            </a:r>
          </a:p>
        </p:txBody>
      </p:sp>
      <p:sp>
        <p:nvSpPr>
          <p:cNvPr id="5" name="Metin kutusu 4">
            <a:extLst>
              <a:ext uri="{FF2B5EF4-FFF2-40B4-BE49-F238E27FC236}">
                <a16:creationId xmlns:a16="http://schemas.microsoft.com/office/drawing/2014/main" id="{511F5957-D30E-4305-9EDB-86C177A6BE7B}"/>
              </a:ext>
            </a:extLst>
          </p:cNvPr>
          <p:cNvSpPr txBox="1"/>
          <p:nvPr/>
        </p:nvSpPr>
        <p:spPr>
          <a:xfrm>
            <a:off x="3047343" y="5893308"/>
            <a:ext cx="6097314" cy="369332"/>
          </a:xfrm>
          <a:prstGeom prst="rect">
            <a:avLst/>
          </a:prstGeom>
          <a:noFill/>
        </p:spPr>
        <p:txBody>
          <a:bodyPr wrap="square">
            <a:spAutoFit/>
          </a:bodyPr>
          <a:lstStyle/>
          <a:p>
            <a:r>
              <a:rPr lang="tr-TR" dirty="0"/>
              <a:t>https://dergipark.org.tr/tr/download/article-file/793301</a:t>
            </a:r>
          </a:p>
        </p:txBody>
      </p:sp>
      <p:pic>
        <p:nvPicPr>
          <p:cNvPr id="4" name="Kayıtlı Ses">
            <a:hlinkClick r:id="" action="ppaction://media"/>
            <a:extLst>
              <a:ext uri="{FF2B5EF4-FFF2-40B4-BE49-F238E27FC236}">
                <a16:creationId xmlns:a16="http://schemas.microsoft.com/office/drawing/2014/main" id="{56F5626D-C4B1-421A-A7A7-E99EBCA7D8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61257" y="1293145"/>
            <a:ext cx="531813" cy="531813"/>
          </a:xfrm>
          <a:prstGeom prst="rect">
            <a:avLst/>
          </a:prstGeom>
        </p:spPr>
      </p:pic>
    </p:spTree>
    <p:extLst>
      <p:ext uri="{BB962C8B-B14F-4D97-AF65-F5344CB8AC3E}">
        <p14:creationId xmlns:p14="http://schemas.microsoft.com/office/powerpoint/2010/main" val="192076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CB9742-A0FC-4909-8B9E-BFD9668EB434}"/>
              </a:ext>
            </a:extLst>
          </p:cNvPr>
          <p:cNvSpPr>
            <a:spLocks noGrp="1"/>
          </p:cNvSpPr>
          <p:nvPr>
            <p:ph type="title"/>
          </p:nvPr>
        </p:nvSpPr>
        <p:spPr>
          <a:xfrm>
            <a:off x="2231136" y="128669"/>
            <a:ext cx="7729728" cy="1188720"/>
          </a:xfrm>
        </p:spPr>
        <p:txBody>
          <a:bodyPr/>
          <a:lstStyle/>
          <a:p>
            <a:r>
              <a:rPr lang="tr-TR" dirty="0"/>
              <a:t>Klinik bulgular</a:t>
            </a:r>
          </a:p>
        </p:txBody>
      </p:sp>
      <p:pic>
        <p:nvPicPr>
          <p:cNvPr id="5" name="Resim 4">
            <a:extLst>
              <a:ext uri="{FF2B5EF4-FFF2-40B4-BE49-F238E27FC236}">
                <a16:creationId xmlns:a16="http://schemas.microsoft.com/office/drawing/2014/main" id="{A9F914FC-BDF4-4AD4-A156-59C1EAD6466B}"/>
              </a:ext>
            </a:extLst>
          </p:cNvPr>
          <p:cNvPicPr>
            <a:picLocks noChangeAspect="1"/>
          </p:cNvPicPr>
          <p:nvPr/>
        </p:nvPicPr>
        <p:blipFill>
          <a:blip r:embed="rId4"/>
          <a:stretch>
            <a:fillRect/>
          </a:stretch>
        </p:blipFill>
        <p:spPr>
          <a:xfrm>
            <a:off x="1802413" y="1499158"/>
            <a:ext cx="8697832" cy="4478802"/>
          </a:xfrm>
          <a:prstGeom prst="rect">
            <a:avLst/>
          </a:prstGeom>
        </p:spPr>
      </p:pic>
      <p:sp>
        <p:nvSpPr>
          <p:cNvPr id="6" name="Metin kutusu 5">
            <a:extLst>
              <a:ext uri="{FF2B5EF4-FFF2-40B4-BE49-F238E27FC236}">
                <a16:creationId xmlns:a16="http://schemas.microsoft.com/office/drawing/2014/main" id="{8FAE8EFF-B232-4845-BFE2-B946CC7DB112}"/>
              </a:ext>
            </a:extLst>
          </p:cNvPr>
          <p:cNvSpPr txBox="1"/>
          <p:nvPr/>
        </p:nvSpPr>
        <p:spPr>
          <a:xfrm>
            <a:off x="1015949" y="6159729"/>
            <a:ext cx="10270760" cy="369332"/>
          </a:xfrm>
          <a:prstGeom prst="rect">
            <a:avLst/>
          </a:prstGeom>
          <a:noFill/>
        </p:spPr>
        <p:txBody>
          <a:bodyPr wrap="none" rtlCol="0">
            <a:spAutoFit/>
          </a:bodyPr>
          <a:lstStyle/>
          <a:p>
            <a:r>
              <a:rPr lang="tr-TR" dirty="0"/>
              <a:t>https://hsgm.saglik.gov.tr/depo/birimler/cevre-sagligi-db/Dokumanlar/Sunumlar/CO_Egitim_Sunum_Seti.pptx</a:t>
            </a:r>
          </a:p>
        </p:txBody>
      </p:sp>
      <p:pic>
        <p:nvPicPr>
          <p:cNvPr id="4" name="Kayıtlı Ses">
            <a:hlinkClick r:id="" action="ppaction://media"/>
            <a:extLst>
              <a:ext uri="{FF2B5EF4-FFF2-40B4-BE49-F238E27FC236}">
                <a16:creationId xmlns:a16="http://schemas.microsoft.com/office/drawing/2014/main" id="{2A37C7A5-3785-4CCC-A941-5A9B8341A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0802" y="3206746"/>
            <a:ext cx="531813" cy="531813"/>
          </a:xfrm>
          <a:prstGeom prst="rect">
            <a:avLst/>
          </a:prstGeom>
        </p:spPr>
      </p:pic>
    </p:spTree>
    <p:extLst>
      <p:ext uri="{BB962C8B-B14F-4D97-AF65-F5344CB8AC3E}">
        <p14:creationId xmlns:p14="http://schemas.microsoft.com/office/powerpoint/2010/main" val="320355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2973">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32B55C-5321-4B53-94A2-69E106FB61ED}"/>
              </a:ext>
            </a:extLst>
          </p:cNvPr>
          <p:cNvSpPr>
            <a:spLocks noGrp="1"/>
          </p:cNvSpPr>
          <p:nvPr>
            <p:ph type="title"/>
          </p:nvPr>
        </p:nvSpPr>
        <p:spPr/>
        <p:txBody>
          <a:bodyPr/>
          <a:lstStyle/>
          <a:p>
            <a:r>
              <a:rPr lang="tr-TR" dirty="0"/>
              <a:t>Semptomlar</a:t>
            </a:r>
            <a:br>
              <a:rPr lang="tr-TR" dirty="0"/>
            </a:br>
            <a:endParaRPr lang="tr-TR" dirty="0"/>
          </a:p>
        </p:txBody>
      </p:sp>
      <p:pic>
        <p:nvPicPr>
          <p:cNvPr id="5" name="Resim 4">
            <a:extLst>
              <a:ext uri="{FF2B5EF4-FFF2-40B4-BE49-F238E27FC236}">
                <a16:creationId xmlns:a16="http://schemas.microsoft.com/office/drawing/2014/main" id="{F66FD40F-9C38-42B7-8DF4-F54AFDA9B30E}"/>
              </a:ext>
            </a:extLst>
          </p:cNvPr>
          <p:cNvPicPr>
            <a:picLocks noChangeAspect="1"/>
          </p:cNvPicPr>
          <p:nvPr/>
        </p:nvPicPr>
        <p:blipFill>
          <a:blip r:embed="rId4"/>
          <a:stretch>
            <a:fillRect/>
          </a:stretch>
        </p:blipFill>
        <p:spPr>
          <a:xfrm>
            <a:off x="2465000" y="2327304"/>
            <a:ext cx="7261999" cy="2560727"/>
          </a:xfrm>
          <a:prstGeom prst="rect">
            <a:avLst/>
          </a:prstGeom>
        </p:spPr>
      </p:pic>
      <p:pic>
        <p:nvPicPr>
          <p:cNvPr id="7" name="Resim 6">
            <a:extLst>
              <a:ext uri="{FF2B5EF4-FFF2-40B4-BE49-F238E27FC236}">
                <a16:creationId xmlns:a16="http://schemas.microsoft.com/office/drawing/2014/main" id="{2F3E9BA1-94DA-4B68-9E7C-FCE079FAD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5001" y="5259838"/>
            <a:ext cx="7261998" cy="957215"/>
          </a:xfrm>
          <a:prstGeom prst="rect">
            <a:avLst/>
          </a:prstGeom>
        </p:spPr>
      </p:pic>
      <p:sp>
        <p:nvSpPr>
          <p:cNvPr id="8" name="Metin kutusu 7">
            <a:extLst>
              <a:ext uri="{FF2B5EF4-FFF2-40B4-BE49-F238E27FC236}">
                <a16:creationId xmlns:a16="http://schemas.microsoft.com/office/drawing/2014/main" id="{A7A76514-6ED9-437F-9B29-B9C14A56163E}"/>
              </a:ext>
            </a:extLst>
          </p:cNvPr>
          <p:cNvSpPr txBox="1"/>
          <p:nvPr/>
        </p:nvSpPr>
        <p:spPr>
          <a:xfrm>
            <a:off x="1389529" y="6404194"/>
            <a:ext cx="10270760" cy="369332"/>
          </a:xfrm>
          <a:prstGeom prst="rect">
            <a:avLst/>
          </a:prstGeom>
          <a:noFill/>
        </p:spPr>
        <p:txBody>
          <a:bodyPr wrap="none" rtlCol="0">
            <a:spAutoFit/>
          </a:bodyPr>
          <a:lstStyle/>
          <a:p>
            <a:r>
              <a:rPr lang="tr-TR" dirty="0"/>
              <a:t>https://hsgm.saglik.gov.tr/depo/birimler/cevre-sagligi-db/Dokumanlar/Sunumlar/CO_Egitim_Sunum_Seti.pptx</a:t>
            </a:r>
          </a:p>
        </p:txBody>
      </p:sp>
      <p:pic>
        <p:nvPicPr>
          <p:cNvPr id="3" name="Kayıtlı Ses">
            <a:hlinkClick r:id="" action="ppaction://media"/>
            <a:extLst>
              <a:ext uri="{FF2B5EF4-FFF2-40B4-BE49-F238E27FC236}">
                <a16:creationId xmlns:a16="http://schemas.microsoft.com/office/drawing/2014/main" id="{F33D3C3F-4991-4855-9C20-42BC904DE1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7775" y="2897187"/>
            <a:ext cx="531813" cy="531813"/>
          </a:xfrm>
          <a:prstGeom prst="rect">
            <a:avLst/>
          </a:prstGeom>
        </p:spPr>
      </p:pic>
    </p:spTree>
    <p:extLst>
      <p:ext uri="{BB962C8B-B14F-4D97-AF65-F5344CB8AC3E}">
        <p14:creationId xmlns:p14="http://schemas.microsoft.com/office/powerpoint/2010/main" val="365226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5405">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744830-4E4F-495F-B84D-A9637E4B09AA}"/>
              </a:ext>
            </a:extLst>
          </p:cNvPr>
          <p:cNvSpPr>
            <a:spLocks noGrp="1"/>
          </p:cNvSpPr>
          <p:nvPr>
            <p:ph type="title"/>
          </p:nvPr>
        </p:nvSpPr>
        <p:spPr/>
        <p:txBody>
          <a:bodyPr/>
          <a:lstStyle/>
          <a:p>
            <a:r>
              <a:rPr lang="tr-TR" dirty="0"/>
              <a:t>Sorunun belirlenmesi</a:t>
            </a:r>
          </a:p>
        </p:txBody>
      </p:sp>
      <p:sp>
        <p:nvSpPr>
          <p:cNvPr id="3" name="İçerik Yer Tutucusu 2">
            <a:extLst>
              <a:ext uri="{FF2B5EF4-FFF2-40B4-BE49-F238E27FC236}">
                <a16:creationId xmlns:a16="http://schemas.microsoft.com/office/drawing/2014/main" id="{62599079-FE6B-4A49-AACE-A7298BB2F544}"/>
              </a:ext>
            </a:extLst>
          </p:cNvPr>
          <p:cNvSpPr>
            <a:spLocks noGrp="1"/>
          </p:cNvSpPr>
          <p:nvPr>
            <p:ph idx="1"/>
          </p:nvPr>
        </p:nvSpPr>
        <p:spPr>
          <a:xfrm>
            <a:off x="2231136" y="2654519"/>
            <a:ext cx="7729728" cy="3101983"/>
          </a:xfrm>
        </p:spPr>
        <p:txBody>
          <a:bodyPr/>
          <a:lstStyle/>
          <a:p>
            <a:r>
              <a:rPr lang="tr-TR" dirty="0"/>
              <a:t>Ülkemizde soba zehirlenmelerinin can kayıplarına neden olması ve sağlık sistemi üzerinde ekstra yük oluşturması.</a:t>
            </a:r>
          </a:p>
          <a:p>
            <a:r>
              <a:rPr lang="tr-TR" dirty="0"/>
              <a:t>Soba kullanan kesimin genel olarak düşük eğitim seviyesinde olması ve bilinçsizce soba kurulumu yapılması.</a:t>
            </a:r>
          </a:p>
          <a:p>
            <a:endParaRPr lang="tr-TR" dirty="0"/>
          </a:p>
          <a:p>
            <a:endParaRPr lang="tr-TR" dirty="0"/>
          </a:p>
        </p:txBody>
      </p:sp>
      <p:pic>
        <p:nvPicPr>
          <p:cNvPr id="5" name="Kayıtlı Ses">
            <a:hlinkClick r:id="" action="ppaction://media"/>
            <a:extLst>
              <a:ext uri="{FF2B5EF4-FFF2-40B4-BE49-F238E27FC236}">
                <a16:creationId xmlns:a16="http://schemas.microsoft.com/office/drawing/2014/main" id="{DBE41FCE-5B98-403E-9FF2-FF44914E46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26792" y="4809867"/>
            <a:ext cx="531813" cy="531813"/>
          </a:xfrm>
          <a:prstGeom prst="rect">
            <a:avLst/>
          </a:prstGeom>
        </p:spPr>
      </p:pic>
    </p:spTree>
    <p:extLst>
      <p:ext uri="{BB962C8B-B14F-4D97-AF65-F5344CB8AC3E}">
        <p14:creationId xmlns:p14="http://schemas.microsoft.com/office/powerpoint/2010/main" val="85465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B9E37B-A1AC-4048-BF63-4EEABED1AAFA}"/>
              </a:ext>
            </a:extLst>
          </p:cNvPr>
          <p:cNvSpPr>
            <a:spLocks noGrp="1"/>
          </p:cNvSpPr>
          <p:nvPr>
            <p:ph type="title"/>
          </p:nvPr>
        </p:nvSpPr>
        <p:spPr/>
        <p:txBody>
          <a:bodyPr/>
          <a:lstStyle/>
          <a:p>
            <a:r>
              <a:rPr lang="tr-TR" dirty="0"/>
              <a:t>Projemizin amacı</a:t>
            </a:r>
          </a:p>
        </p:txBody>
      </p:sp>
      <p:sp>
        <p:nvSpPr>
          <p:cNvPr id="3" name="İçerik Yer Tutucusu 2">
            <a:extLst>
              <a:ext uri="{FF2B5EF4-FFF2-40B4-BE49-F238E27FC236}">
                <a16:creationId xmlns:a16="http://schemas.microsoft.com/office/drawing/2014/main" id="{459EE512-AF1D-4C31-95DE-A6969D8F43C2}"/>
              </a:ext>
            </a:extLst>
          </p:cNvPr>
          <p:cNvSpPr>
            <a:spLocks noGrp="1"/>
          </p:cNvSpPr>
          <p:nvPr>
            <p:ph idx="1"/>
          </p:nvPr>
        </p:nvSpPr>
        <p:spPr/>
        <p:txBody>
          <a:bodyPr/>
          <a:lstStyle/>
          <a:p>
            <a:r>
              <a:rPr lang="tr-TR" dirty="0"/>
              <a:t>Soba ile ısınan hanelerdeki insanlara bilinç kazandırmak. </a:t>
            </a:r>
          </a:p>
          <a:p>
            <a:r>
              <a:rPr lang="tr-TR" dirty="0"/>
              <a:t>Olası bir zehirlenme durumunda zehirlenme semptomlarını anlamalarını sağlamak.</a:t>
            </a:r>
          </a:p>
          <a:p>
            <a:r>
              <a:rPr lang="tr-TR" dirty="0"/>
              <a:t>Soba kurulacaksa bacanın konumu, bakımı, temizliği hakkında bilgi vermek.</a:t>
            </a:r>
          </a:p>
          <a:p>
            <a:r>
              <a:rPr lang="tr-TR" dirty="0"/>
              <a:t>Soba ile ısınan hanelere </a:t>
            </a:r>
            <a:r>
              <a:rPr lang="tr-TR" b="1" dirty="0" err="1"/>
              <a:t>karbonmonoksit</a:t>
            </a:r>
            <a:r>
              <a:rPr lang="tr-TR" b="1" dirty="0"/>
              <a:t> </a:t>
            </a:r>
            <a:r>
              <a:rPr lang="tr-TR" b="1" dirty="0" err="1"/>
              <a:t>dedektörü</a:t>
            </a:r>
            <a:r>
              <a:rPr lang="tr-TR" dirty="0"/>
              <a:t> temin edilmesini sağlamak.</a:t>
            </a:r>
          </a:p>
          <a:p>
            <a:endParaRPr lang="tr-TR" dirty="0"/>
          </a:p>
          <a:p>
            <a:endParaRPr lang="tr-TR" dirty="0"/>
          </a:p>
        </p:txBody>
      </p:sp>
      <p:pic>
        <p:nvPicPr>
          <p:cNvPr id="4" name="Kayıtlı Ses">
            <a:hlinkClick r:id="" action="ppaction://media"/>
            <a:extLst>
              <a:ext uri="{FF2B5EF4-FFF2-40B4-BE49-F238E27FC236}">
                <a16:creationId xmlns:a16="http://schemas.microsoft.com/office/drawing/2014/main" id="{9B614572-417A-4379-9C92-FA7C163A76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87895" y="5202036"/>
            <a:ext cx="531813" cy="531813"/>
          </a:xfrm>
          <a:prstGeom prst="rect">
            <a:avLst/>
          </a:prstGeom>
        </p:spPr>
      </p:pic>
    </p:spTree>
    <p:extLst>
      <p:ext uri="{BB962C8B-B14F-4D97-AF65-F5344CB8AC3E}">
        <p14:creationId xmlns:p14="http://schemas.microsoft.com/office/powerpoint/2010/main" val="6647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aket">
  <a:themeElements>
    <a:clrScheme name="Pa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Paket</Template>
  <TotalTime>304</TotalTime>
  <Words>948</Words>
  <Application>Microsoft Office PowerPoint</Application>
  <PresentationFormat>Geniş ekran</PresentationFormat>
  <Paragraphs>66</Paragraphs>
  <Slides>16</Slides>
  <Notes>0</Notes>
  <HiddenSlides>0</HiddenSlides>
  <MMClips>14</MMClips>
  <ScaleCrop>false</ScaleCrop>
  <HeadingPairs>
    <vt:vector size="4" baseType="variant">
      <vt:variant>
        <vt:lpstr>Tema</vt:lpstr>
      </vt:variant>
      <vt:variant>
        <vt:i4>1</vt:i4>
      </vt:variant>
      <vt:variant>
        <vt:lpstr>Slayt Başlıkları</vt:lpstr>
      </vt:variant>
      <vt:variant>
        <vt:i4>16</vt:i4>
      </vt:variant>
    </vt:vector>
  </HeadingPairs>
  <TitlesOfParts>
    <vt:vector size="17" baseType="lpstr">
      <vt:lpstr>Paket</vt:lpstr>
      <vt:lpstr>PowerPoint Sunusu</vt:lpstr>
      <vt:lpstr>SUNUM PLANI</vt:lpstr>
      <vt:lpstr>KARBONMONOKSİT ZEHİRLENMESİ</vt:lpstr>
      <vt:lpstr>Türkiye verileri</vt:lpstr>
      <vt:lpstr>patofizyoloji</vt:lpstr>
      <vt:lpstr>Klinik bulgular</vt:lpstr>
      <vt:lpstr>Semptomlar </vt:lpstr>
      <vt:lpstr>Sorunun belirlenmesi</vt:lpstr>
      <vt:lpstr>Projemizin amacı</vt:lpstr>
      <vt:lpstr>Projenin işleyişi</vt:lpstr>
      <vt:lpstr>Karbonmonoksit dedektörü</vt:lpstr>
      <vt:lpstr>maliyet</vt:lpstr>
      <vt:lpstr>kısıtlılıklar</vt:lpstr>
      <vt:lpstr>İŞBİRLİKÇİLER</vt:lpstr>
      <vt:lpstr>PowerPoint Sunusu</vt:lpstr>
      <vt:lpstr>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Tarık Buğra</dc:creator>
  <cp:lastModifiedBy>Bilge Çamlık</cp:lastModifiedBy>
  <cp:revision>7</cp:revision>
  <dcterms:created xsi:type="dcterms:W3CDTF">2023-12-07T09:55:17Z</dcterms:created>
  <dcterms:modified xsi:type="dcterms:W3CDTF">2023-12-15T07:27:32Z</dcterms:modified>
</cp:coreProperties>
</file>