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0" r:id="rId5"/>
    <p:sldId id="261" r:id="rId6"/>
    <p:sldId id="262" r:id="rId7"/>
    <p:sldId id="263" r:id="rId8"/>
    <p:sldId id="270" r:id="rId9"/>
    <p:sldId id="264" r:id="rId10"/>
    <p:sldId id="265" r:id="rId11"/>
    <p:sldId id="272" r:id="rId12"/>
    <p:sldId id="266" r:id="rId13"/>
    <p:sldId id="273" r:id="rId14"/>
    <p:sldId id="271" r:id="rId15"/>
    <p:sldId id="267" r:id="rId16"/>
    <p:sldId id="268" r:id="rId17"/>
    <p:sldId id="274" r:id="rId18"/>
    <p:sldId id="269"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2D931-D94D-4E5F-8C15-2CD6F7D1843B}" v="976" dt="2025-01-06T15:42:45.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78" d="100"/>
          <a:sy n="78"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rtl="0"/>
            <a:fld id="{48A87A34-81AB-432B-8DAE-1953F412C126}" type="datetimeFigureOut">
              <a:rPr lang="en-US" smtClean="0"/>
              <a:t>1/13/2025</a:t>
            </a:fld>
            <a:endParaRPr lang="en-US" dirty="0"/>
          </a:p>
        </p:txBody>
      </p:sp>
      <p:sp>
        <p:nvSpPr>
          <p:cNvPr id="5" name="Altbilgi Yer Tutucusu 4"/>
          <p:cNvSpPr>
            <a:spLocks noGrp="1"/>
          </p:cNvSpPr>
          <p:nvPr>
            <p:ph type="ftr" sz="quarter" idx="11"/>
          </p:nvPr>
        </p:nvSpPr>
        <p:spPr/>
        <p:txBody>
          <a:bodyPr/>
          <a:lstStyle/>
          <a:p>
            <a:pPr rtl="0"/>
            <a:endParaRPr lang="en-US" dirty="0"/>
          </a:p>
        </p:txBody>
      </p:sp>
      <p:sp>
        <p:nvSpPr>
          <p:cNvPr id="6" name="Slayt Numarası Yer Tutucusu 5"/>
          <p:cNvSpPr>
            <a:spLocks noGrp="1"/>
          </p:cNvSpPr>
          <p:nvPr>
            <p:ph type="sldNum" sz="quarter" idx="12"/>
          </p:nvPr>
        </p:nvSpPr>
        <p:spPr/>
        <p:txBody>
          <a:bodyPr/>
          <a:lstStyle/>
          <a:p>
            <a:pPr rtl="0"/>
            <a:fld id="{6D22F896-40B5-4ADD-8801-0D06FADFA095}" type="slidenum">
              <a:rPr lang="en-US" smtClean="0"/>
              <a:t>‹#›</a:t>
            </a:fld>
            <a:endParaRPr lang="en-US" dirty="0"/>
          </a:p>
        </p:txBody>
      </p:sp>
    </p:spTree>
    <p:extLst>
      <p:ext uri="{BB962C8B-B14F-4D97-AF65-F5344CB8AC3E}">
        <p14:creationId xmlns:p14="http://schemas.microsoft.com/office/powerpoint/2010/main" val="341241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5" name="Altbilgi Yer Tutucusu 4"/>
          <p:cNvSpPr>
            <a:spLocks noGrp="1"/>
          </p:cNvSpPr>
          <p:nvPr>
            <p:ph type="ftr" sz="quarter" idx="11"/>
          </p:nvPr>
        </p:nvSpPr>
        <p:spPr/>
        <p:txBody>
          <a:bodyPr/>
          <a:lstStyle/>
          <a:p>
            <a:pPr rtl="0"/>
            <a:endParaRPr lang="en-US" dirty="0"/>
          </a:p>
        </p:txBody>
      </p:sp>
      <p:sp>
        <p:nvSpPr>
          <p:cNvPr id="6" name="Slayt Numarası Yer Tutucusu 5"/>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147103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5" name="Altbilgi Yer Tutucusu 4"/>
          <p:cNvSpPr>
            <a:spLocks noGrp="1"/>
          </p:cNvSpPr>
          <p:nvPr>
            <p:ph type="ftr" sz="quarter" idx="11"/>
          </p:nvPr>
        </p:nvSpPr>
        <p:spPr/>
        <p:txBody>
          <a:bodyPr/>
          <a:lstStyle/>
          <a:p>
            <a:pPr rtl="0"/>
            <a:endParaRPr lang="en-US" dirty="0"/>
          </a:p>
        </p:txBody>
      </p:sp>
      <p:sp>
        <p:nvSpPr>
          <p:cNvPr id="6" name="Slayt Numarası Yer Tutucusu 5"/>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256929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lang="en-US" dirty="0"/>
          </a:p>
        </p:txBody>
      </p:sp>
      <p:sp>
        <p:nvSpPr>
          <p:cNvPr id="12" name="İçerik Yer Tutucusu 2"/>
          <p:cNvSpPr>
            <a:spLocks noGrp="1"/>
          </p:cNvSpPr>
          <p:nvPr>
            <p:ph sz="quarter" idx="13"/>
          </p:nvPr>
        </p:nvSpPr>
        <p:spPr>
          <a:xfrm>
            <a:off x="913774" y="2367092"/>
            <a:ext cx="10363826" cy="3424107"/>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1/13/2025</a:t>
            </a:fld>
            <a:endParaRPr lang="en-US" dirty="0"/>
          </a:p>
        </p:txBody>
      </p:sp>
      <p:sp>
        <p:nvSpPr>
          <p:cNvPr id="5" name="Alt Bilgi Yer Tutucusu 4"/>
          <p:cNvSpPr>
            <a:spLocks noGrp="1"/>
          </p:cNvSpPr>
          <p:nvPr>
            <p:ph type="ftr" sz="quarter" idx="11"/>
          </p:nvPr>
        </p:nvSpPr>
        <p:spPr/>
        <p:txBody>
          <a:bodyPr rtlCol="0"/>
          <a:lstStyle/>
          <a:p>
            <a:pPr rtl="0"/>
            <a:endParaRPr lang="en-US"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dirty="0"/>
          </a:p>
        </p:txBody>
      </p:sp>
    </p:spTree>
    <p:extLst>
      <p:ext uri="{BB962C8B-B14F-4D97-AF65-F5344CB8AC3E}">
        <p14:creationId xmlns:p14="http://schemas.microsoft.com/office/powerpoint/2010/main" val="260618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5" name="Altbilgi Yer Tutucusu 4"/>
          <p:cNvSpPr>
            <a:spLocks noGrp="1"/>
          </p:cNvSpPr>
          <p:nvPr>
            <p:ph type="ftr" sz="quarter" idx="11"/>
          </p:nvPr>
        </p:nvSpPr>
        <p:spPr/>
        <p:txBody>
          <a:bodyPr/>
          <a:lstStyle/>
          <a:p>
            <a:pPr rtl="0"/>
            <a:endParaRPr lang="en-US" dirty="0"/>
          </a:p>
        </p:txBody>
      </p:sp>
      <p:sp>
        <p:nvSpPr>
          <p:cNvPr id="6" name="Slayt Numarası Yer Tutucusu 5"/>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63051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5" name="Altbilgi Yer Tutucusu 4"/>
          <p:cNvSpPr>
            <a:spLocks noGrp="1"/>
          </p:cNvSpPr>
          <p:nvPr>
            <p:ph type="ftr" sz="quarter" idx="11"/>
          </p:nvPr>
        </p:nvSpPr>
        <p:spPr/>
        <p:txBody>
          <a:bodyPr/>
          <a:lstStyle/>
          <a:p>
            <a:pPr rtl="0"/>
            <a:endParaRPr lang="en-US" dirty="0"/>
          </a:p>
        </p:txBody>
      </p:sp>
      <p:sp>
        <p:nvSpPr>
          <p:cNvPr id="6" name="Slayt Numarası Yer Tutucusu 5"/>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391570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6" name="Altbilgi Yer Tutucusu 5"/>
          <p:cNvSpPr>
            <a:spLocks noGrp="1"/>
          </p:cNvSpPr>
          <p:nvPr>
            <p:ph type="ftr" sz="quarter" idx="11"/>
          </p:nvPr>
        </p:nvSpPr>
        <p:spPr/>
        <p:txBody>
          <a:bodyPr/>
          <a:lstStyle/>
          <a:p>
            <a:pPr rtl="0"/>
            <a:endParaRPr lang="en-US" dirty="0"/>
          </a:p>
        </p:txBody>
      </p:sp>
      <p:sp>
        <p:nvSpPr>
          <p:cNvPr id="7" name="Slayt Numarası Yer Tutucusu 6"/>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238299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8" name="Altbilgi Yer Tutucusu 7"/>
          <p:cNvSpPr>
            <a:spLocks noGrp="1"/>
          </p:cNvSpPr>
          <p:nvPr>
            <p:ph type="ftr" sz="quarter" idx="11"/>
          </p:nvPr>
        </p:nvSpPr>
        <p:spPr/>
        <p:txBody>
          <a:bodyPr/>
          <a:lstStyle/>
          <a:p>
            <a:pPr rtl="0"/>
            <a:endParaRPr lang="en-US" dirty="0"/>
          </a:p>
        </p:txBody>
      </p:sp>
      <p:sp>
        <p:nvSpPr>
          <p:cNvPr id="9" name="Slayt Numarası Yer Tutucusu 8"/>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160699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rtl="0"/>
            <a:fld id="{48A87A34-81AB-432B-8DAE-1953F412C126}" type="datetimeFigureOut">
              <a:rPr lang="en-US" smtClean="0"/>
              <a:t>1/13/2025</a:t>
            </a:fld>
            <a:endParaRPr lang="en-US" dirty="0"/>
          </a:p>
        </p:txBody>
      </p:sp>
      <p:sp>
        <p:nvSpPr>
          <p:cNvPr id="4" name="Altbilgi Yer Tutucusu 3"/>
          <p:cNvSpPr>
            <a:spLocks noGrp="1"/>
          </p:cNvSpPr>
          <p:nvPr>
            <p:ph type="ftr" sz="quarter" idx="11"/>
          </p:nvPr>
        </p:nvSpPr>
        <p:spPr/>
        <p:txBody>
          <a:bodyPr/>
          <a:lstStyle/>
          <a:p>
            <a:pPr rtl="0"/>
            <a:endParaRPr lang="en-US" dirty="0"/>
          </a:p>
        </p:txBody>
      </p:sp>
      <p:sp>
        <p:nvSpPr>
          <p:cNvPr id="5" name="Slayt Numarası Yer Tutucusu 4"/>
          <p:cNvSpPr>
            <a:spLocks noGrp="1"/>
          </p:cNvSpPr>
          <p:nvPr>
            <p:ph type="sldNum" sz="quarter" idx="12"/>
          </p:nvPr>
        </p:nvSpPr>
        <p:spPr/>
        <p:txBody>
          <a:bodyPr/>
          <a:lstStyle/>
          <a:p>
            <a:pPr rtl="0"/>
            <a:fld id="{6D22F896-40B5-4ADD-8801-0D06FADFA095}" type="slidenum">
              <a:rPr lang="en-US" smtClean="0"/>
              <a:t>‹#›</a:t>
            </a:fld>
            <a:endParaRPr lang="en-US" dirty="0"/>
          </a:p>
        </p:txBody>
      </p:sp>
    </p:spTree>
    <p:extLst>
      <p:ext uri="{BB962C8B-B14F-4D97-AF65-F5344CB8AC3E}">
        <p14:creationId xmlns:p14="http://schemas.microsoft.com/office/powerpoint/2010/main" val="211368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rtl="0"/>
            <a:fld id="{48A87A34-81AB-432B-8DAE-1953F412C126}" type="datetimeFigureOut">
              <a:rPr lang="en-US" smtClean="0"/>
              <a:t>1/13/2025</a:t>
            </a:fld>
            <a:endParaRPr lang="en-US" dirty="0"/>
          </a:p>
        </p:txBody>
      </p:sp>
      <p:sp>
        <p:nvSpPr>
          <p:cNvPr id="3" name="Altbilgi Yer Tutucusu 2"/>
          <p:cNvSpPr>
            <a:spLocks noGrp="1"/>
          </p:cNvSpPr>
          <p:nvPr>
            <p:ph type="ftr" sz="quarter" idx="11"/>
          </p:nvPr>
        </p:nvSpPr>
        <p:spPr/>
        <p:txBody>
          <a:bodyPr/>
          <a:lstStyle/>
          <a:p>
            <a:pPr rtl="0"/>
            <a:endParaRPr lang="en-US" dirty="0"/>
          </a:p>
        </p:txBody>
      </p:sp>
      <p:sp>
        <p:nvSpPr>
          <p:cNvPr id="4" name="Slayt Numarası Yer Tutucusu 3"/>
          <p:cNvSpPr>
            <a:spLocks noGrp="1"/>
          </p:cNvSpPr>
          <p:nvPr>
            <p:ph type="sldNum" sz="quarter" idx="12"/>
          </p:nvPr>
        </p:nvSpPr>
        <p:spPr/>
        <p:txBody>
          <a:bodyPr/>
          <a:lstStyle/>
          <a:p>
            <a:pPr rtl="0"/>
            <a:fld id="{6D22F896-40B5-4ADD-8801-0D06FADFA095}" type="slidenum">
              <a:rPr lang="en-US" smtClean="0"/>
              <a:t>‹#›</a:t>
            </a:fld>
            <a:endParaRPr lang="en-US" dirty="0"/>
          </a:p>
        </p:txBody>
      </p:sp>
    </p:spTree>
    <p:extLst>
      <p:ext uri="{BB962C8B-B14F-4D97-AF65-F5344CB8AC3E}">
        <p14:creationId xmlns:p14="http://schemas.microsoft.com/office/powerpoint/2010/main" val="307070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6" name="Altbilgi Yer Tutucusu 5"/>
          <p:cNvSpPr>
            <a:spLocks noGrp="1"/>
          </p:cNvSpPr>
          <p:nvPr>
            <p:ph type="ftr" sz="quarter" idx="11"/>
          </p:nvPr>
        </p:nvSpPr>
        <p:spPr/>
        <p:txBody>
          <a:bodyPr/>
          <a:lstStyle/>
          <a:p>
            <a:pPr rtl="0"/>
            <a:endParaRPr lang="en-US" dirty="0"/>
          </a:p>
        </p:txBody>
      </p:sp>
      <p:sp>
        <p:nvSpPr>
          <p:cNvPr id="7" name="Slayt Numarası Yer Tutucusu 6"/>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352957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rtl="0"/>
            <a:fld id="{48A87A34-81AB-432B-8DAE-1953F412C126}" type="datetimeFigureOut">
              <a:rPr lang="en-US" smtClean="0"/>
              <a:pPr rtl="0"/>
              <a:t>1/13/2025</a:t>
            </a:fld>
            <a:endParaRPr lang="en-US" dirty="0"/>
          </a:p>
        </p:txBody>
      </p:sp>
      <p:sp>
        <p:nvSpPr>
          <p:cNvPr id="6" name="Altbilgi Yer Tutucusu 5"/>
          <p:cNvSpPr>
            <a:spLocks noGrp="1"/>
          </p:cNvSpPr>
          <p:nvPr>
            <p:ph type="ftr" sz="quarter" idx="11"/>
          </p:nvPr>
        </p:nvSpPr>
        <p:spPr/>
        <p:txBody>
          <a:bodyPr/>
          <a:lstStyle/>
          <a:p>
            <a:pPr rtl="0"/>
            <a:endParaRPr lang="en-US" dirty="0"/>
          </a:p>
        </p:txBody>
      </p:sp>
      <p:sp>
        <p:nvSpPr>
          <p:cNvPr id="7" name="Slayt Numarası Yer Tutucusu 6"/>
          <p:cNvSpPr>
            <a:spLocks noGrp="1"/>
          </p:cNvSpPr>
          <p:nvPr>
            <p:ph type="sldNum" sz="quarter" idx="12"/>
          </p:nvPr>
        </p:nvSpPr>
        <p:spPr/>
        <p:txBody>
          <a:body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177031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8A87A34-81AB-432B-8DAE-1953F412C126}" type="datetimeFigureOut">
              <a:rPr lang="en-US" smtClean="0"/>
              <a:pPr rtl="0"/>
              <a:t>1/13/2025</a:t>
            </a:fld>
            <a:endParaRPr lang="en-US"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en-US" smtClean="0"/>
              <a:pPr/>
              <a:t>‹#›</a:t>
            </a:fld>
            <a:endParaRPr lang="en-US" dirty="0"/>
          </a:p>
        </p:txBody>
      </p:sp>
    </p:spTree>
    <p:extLst>
      <p:ext uri="{BB962C8B-B14F-4D97-AF65-F5344CB8AC3E}">
        <p14:creationId xmlns:p14="http://schemas.microsoft.com/office/powerpoint/2010/main" val="13163839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havanikoru.saglik.gov.tr/tuetuen-hakkinda/uelkemizdeki-tuetuen-kontrol-calismalari.html" TargetMode="External"/><Relationship Id="rId7" Type="http://schemas.openxmlformats.org/officeDocument/2006/relationships/hyperlink" Target="https://pubmed.ncbi.nlm.nih.gov/?term=%22Piszczek%20E%22%5BAuthor%5D" TargetMode="External"/><Relationship Id="rId2" Type="http://schemas.openxmlformats.org/officeDocument/2006/relationships/hyperlink" Target="https://www.yesilay.org.tr/tr/bagimlilik/tutun-bagimliligi" TargetMode="External"/><Relationship Id="rId1" Type="http://schemas.openxmlformats.org/officeDocument/2006/relationships/slideLayout" Target="../slideLayouts/slideLayout12.xml"/><Relationship Id="rId6" Type="http://schemas.openxmlformats.org/officeDocument/2006/relationships/hyperlink" Target="https://pubmed.ncbi.nlm.nih.gov/?term=%22Czachowski%20S%22%5BAuthor%5D" TargetMode="External"/><Relationship Id="rId5" Type="http://schemas.openxmlformats.org/officeDocument/2006/relationships/hyperlink" Target="https://pubmed.ncbi.nlm.nih.gov/?term=%22Marcinowicz%20L%22%5BAuthor%5D" TargetMode="External"/><Relationship Id="rId4" Type="http://schemas.openxmlformats.org/officeDocument/2006/relationships/hyperlink" Target="https://pubmed.ncbi.nlm.nih.gov/?term=%22Buczkowski%20K%22%5BAuthor%5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0433" y="393314"/>
            <a:ext cx="9144000" cy="2387600"/>
          </a:xfrm>
        </p:spPr>
        <p:txBody>
          <a:bodyPr rtlCol="0"/>
          <a:lstStyle/>
          <a:p>
            <a:r>
              <a:rPr lang="tr-TR" sz="3600" b="1" i="1" dirty="0" smtClean="0">
                <a:latin typeface="Aptos Display"/>
                <a:cs typeface="Times New Roman"/>
              </a:rPr>
              <a:t>14 GÜNDE SİGARAYI BIRAKIYORUZ</a:t>
            </a:r>
            <a:endParaRPr lang="tr-TR" sz="3600" dirty="0">
              <a:latin typeface="Aptos Display"/>
            </a:endParaRPr>
          </a:p>
          <a:p>
            <a:endParaRPr lang="en-US" dirty="0">
              <a:latin typeface="Aptos Display"/>
            </a:endParaRPr>
          </a:p>
        </p:txBody>
      </p:sp>
      <p:sp>
        <p:nvSpPr>
          <p:cNvPr id="3" name="Alt Başlık 2"/>
          <p:cNvSpPr>
            <a:spLocks noGrp="1"/>
          </p:cNvSpPr>
          <p:nvPr>
            <p:ph type="subTitle" idx="1"/>
          </p:nvPr>
        </p:nvSpPr>
        <p:spPr>
          <a:xfrm>
            <a:off x="1400433" y="3144838"/>
            <a:ext cx="9144000" cy="1655762"/>
          </a:xfrm>
        </p:spPr>
        <p:txBody>
          <a:bodyPr vert="horz" lIns="91440" tIns="45720" rIns="91440" bIns="45720" rtlCol="0" anchor="t">
            <a:noAutofit/>
          </a:bodyPr>
          <a:lstStyle/>
          <a:p>
            <a:pPr algn="l"/>
            <a:r>
              <a:rPr lang="tr" sz="2200" b="1" dirty="0">
                <a:latin typeface="Times New Roman"/>
                <a:cs typeface="Times New Roman"/>
              </a:rPr>
              <a:t>STAJ TARİHİ</a:t>
            </a:r>
            <a:r>
              <a:rPr lang="tr" sz="2200" dirty="0">
                <a:latin typeface="Times New Roman"/>
                <a:cs typeface="Times New Roman"/>
              </a:rPr>
              <a:t>: 16.12.2024-15.01.2025</a:t>
            </a:r>
            <a:endParaRPr lang="en-US" sz="2200" dirty="0"/>
          </a:p>
          <a:p>
            <a:pPr algn="l"/>
            <a:r>
              <a:rPr lang="tr" sz="2200" b="1" dirty="0">
                <a:latin typeface="Times New Roman"/>
                <a:cs typeface="Times New Roman"/>
              </a:rPr>
              <a:t>İlçe:</a:t>
            </a:r>
            <a:r>
              <a:rPr lang="tr" sz="2200" dirty="0">
                <a:latin typeface="Times New Roman"/>
                <a:cs typeface="Times New Roman"/>
              </a:rPr>
              <a:t> Karşıyaka</a:t>
            </a:r>
            <a:endParaRPr lang="en-US" sz="2200" dirty="0"/>
          </a:p>
          <a:p>
            <a:pPr algn="l"/>
            <a:r>
              <a:rPr lang="tr" sz="2200" b="1" dirty="0">
                <a:latin typeface="Times New Roman"/>
                <a:cs typeface="Times New Roman"/>
              </a:rPr>
              <a:t>Proje Grup üyeleri</a:t>
            </a:r>
            <a:r>
              <a:rPr lang="tr" sz="2200" dirty="0">
                <a:latin typeface="Times New Roman"/>
                <a:cs typeface="Times New Roman"/>
              </a:rPr>
              <a:t>: Göksu Kılıç, Abdullah Sönmez, Selin Arıcı, Soner Ceylan</a:t>
            </a:r>
            <a:endParaRPr lang="en-US" sz="2200" dirty="0"/>
          </a:p>
          <a:p>
            <a:pPr algn="l"/>
            <a:r>
              <a:rPr lang="tr" sz="2200" b="1" dirty="0">
                <a:latin typeface="Times New Roman"/>
                <a:cs typeface="Times New Roman"/>
              </a:rPr>
              <a:t>Danışman Araştırma Görevlisi: </a:t>
            </a:r>
            <a:r>
              <a:rPr lang="tr" sz="2200" dirty="0">
                <a:latin typeface="Times New Roman"/>
                <a:cs typeface="Times New Roman"/>
              </a:rPr>
              <a:t>Dr. Ilgın </a:t>
            </a:r>
            <a:r>
              <a:rPr lang="tr" sz="2200" dirty="0" err="1">
                <a:latin typeface="Times New Roman"/>
                <a:cs typeface="Times New Roman"/>
              </a:rPr>
              <a:t>Timarcı</a:t>
            </a:r>
            <a:r>
              <a:rPr lang="tr" sz="2200" dirty="0">
                <a:latin typeface="Times New Roman"/>
                <a:cs typeface="Times New Roman"/>
              </a:rPr>
              <a:t> </a:t>
            </a:r>
            <a:r>
              <a:rPr lang="tr" sz="2200" dirty="0" err="1">
                <a:latin typeface="Times New Roman"/>
                <a:cs typeface="Times New Roman"/>
              </a:rPr>
              <a:t>Becerik</a:t>
            </a:r>
            <a:endParaRPr lang="en-US" sz="2200" dirty="0" err="1"/>
          </a:p>
          <a:p>
            <a:pPr algn="l"/>
            <a:r>
              <a:rPr lang="tr" sz="2200" b="1" dirty="0">
                <a:latin typeface="Times New Roman"/>
                <a:cs typeface="Times New Roman"/>
              </a:rPr>
              <a:t>Danışman Öğretim Üyesi:</a:t>
            </a:r>
            <a:r>
              <a:rPr lang="tr" sz="2200" dirty="0">
                <a:latin typeface="Times New Roman"/>
                <a:cs typeface="Times New Roman"/>
              </a:rPr>
              <a:t> Doç. Dr. Asya Banu Babaoğlu </a:t>
            </a:r>
            <a:endParaRPr lang="en-US" sz="2200" dirty="0"/>
          </a:p>
          <a:p>
            <a:endParaRPr lang="en-US" sz="2200" dirty="0"/>
          </a:p>
        </p:txBody>
      </p:sp>
    </p:spTree>
    <p:extLst>
      <p:ext uri="{BB962C8B-B14F-4D97-AF65-F5344CB8AC3E}">
        <p14:creationId xmlns:p14="http://schemas.microsoft.com/office/powerpoint/2010/main" val="26221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093E28-CE0B-9830-5151-C2F2B3E0B02A}"/>
              </a:ext>
            </a:extLst>
          </p:cNvPr>
          <p:cNvSpPr>
            <a:spLocks noGrp="1"/>
          </p:cNvSpPr>
          <p:nvPr>
            <p:ph sz="quarter" idx="13"/>
          </p:nvPr>
        </p:nvSpPr>
        <p:spPr/>
        <p:txBody>
          <a:bodyPr vert="horz" lIns="91440" tIns="45720" rIns="91440" bIns="45720" rtlCol="0" anchor="t">
            <a:normAutofit lnSpcReduction="10000"/>
          </a:bodyPr>
          <a:lstStyle/>
          <a:p>
            <a:pPr marL="0" indent="0">
              <a:buNone/>
            </a:pPr>
            <a:r>
              <a:rPr lang="tr-TR" b="1" cap="none" dirty="0"/>
              <a:t>Konuyla alakalı mevcut sağlık bakanlığı politikaları:</a:t>
            </a:r>
          </a:p>
          <a:p>
            <a:pPr>
              <a:buClr>
                <a:srgbClr val="000000"/>
              </a:buClr>
            </a:pPr>
            <a:r>
              <a:rPr lang="tr-TR" cap="none" dirty="0"/>
              <a:t>Tütün Kontrolü Çerçeve Sözleşmesi (TKÇS)</a:t>
            </a:r>
            <a:endParaRPr lang="tr-TR" dirty="0"/>
          </a:p>
          <a:p>
            <a:pPr>
              <a:buClr>
                <a:srgbClr val="000000"/>
              </a:buClr>
            </a:pPr>
            <a:r>
              <a:rPr lang="tr-TR" cap="none" dirty="0"/>
              <a:t>Ulusal Tütün Kontrol Programı Eylem Planı 2008–2012</a:t>
            </a:r>
            <a:endParaRPr lang="tr-TR" dirty="0"/>
          </a:p>
          <a:p>
            <a:pPr>
              <a:buClr>
                <a:srgbClr val="000000"/>
              </a:buClr>
            </a:pPr>
            <a:r>
              <a:rPr lang="tr-TR" cap="none" dirty="0"/>
              <a:t>İl Tütün Kontrol Kurulları</a:t>
            </a:r>
            <a:endParaRPr lang="tr-TR" dirty="0"/>
          </a:p>
          <a:p>
            <a:pPr>
              <a:buClr>
                <a:srgbClr val="000000"/>
              </a:buClr>
            </a:pPr>
            <a:r>
              <a:rPr lang="tr-TR" cap="none" dirty="0"/>
              <a:t>ALO 171 Sigara Bırakma Danışma Hattı</a:t>
            </a:r>
            <a:endParaRPr lang="tr-TR" dirty="0"/>
          </a:p>
          <a:p>
            <a:pPr>
              <a:buClr>
                <a:srgbClr val="000000"/>
              </a:buClr>
            </a:pPr>
            <a:r>
              <a:rPr lang="tr-TR" cap="none" dirty="0"/>
              <a:t>Dumansız Hava Sahası Denetim Sistemi</a:t>
            </a:r>
            <a:endParaRPr lang="tr-TR" dirty="0"/>
          </a:p>
          <a:p>
            <a:pPr>
              <a:buClr>
                <a:srgbClr val="000000"/>
              </a:buClr>
            </a:pPr>
            <a:r>
              <a:rPr lang="tr-TR" cap="none" dirty="0"/>
              <a:t>Tütün Bağımlılığı Tedavisi İzlem Sistemi (TUBATİS)</a:t>
            </a:r>
            <a:endParaRPr lang="tr-TR" dirty="0"/>
          </a:p>
          <a:p>
            <a:pPr>
              <a:buClr>
                <a:srgbClr val="000000"/>
              </a:buClr>
            </a:pPr>
            <a:endParaRPr lang="tr-TR" cap="none" dirty="0"/>
          </a:p>
        </p:txBody>
      </p:sp>
      <p:pic>
        <p:nvPicPr>
          <p:cNvPr id="4" name="Resim 3" descr="amblem, simge, sembol, daire, logo içeren bir resim&#10;&#10;Açıklama otomatik olarak oluşturuldu">
            <a:extLst>
              <a:ext uri="{FF2B5EF4-FFF2-40B4-BE49-F238E27FC236}">
                <a16:creationId xmlns:a16="http://schemas.microsoft.com/office/drawing/2014/main" id="{DAC3BFF4-F5D5-AADD-93C9-EF0A693EAD5B}"/>
              </a:ext>
            </a:extLst>
          </p:cNvPr>
          <p:cNvPicPr>
            <a:picLocks noChangeAspect="1"/>
          </p:cNvPicPr>
          <p:nvPr/>
        </p:nvPicPr>
        <p:blipFill>
          <a:blip r:embed="rId2"/>
          <a:stretch>
            <a:fillRect/>
          </a:stretch>
        </p:blipFill>
        <p:spPr>
          <a:xfrm>
            <a:off x="8546926" y="0"/>
            <a:ext cx="3645074" cy="3645074"/>
          </a:xfrm>
          <a:prstGeom prst="rect">
            <a:avLst/>
          </a:prstGeom>
        </p:spPr>
      </p:pic>
    </p:spTree>
    <p:extLst>
      <p:ext uri="{BB962C8B-B14F-4D97-AF65-F5344CB8AC3E}">
        <p14:creationId xmlns:p14="http://schemas.microsoft.com/office/powerpoint/2010/main" val="222889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1850130" cy="6769388"/>
          </a:xfrm>
        </p:spPr>
      </p:pic>
    </p:spTree>
    <p:extLst>
      <p:ext uri="{BB962C8B-B14F-4D97-AF65-F5344CB8AC3E}">
        <p14:creationId xmlns:p14="http://schemas.microsoft.com/office/powerpoint/2010/main" val="242881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1281C2-6EC2-8445-36DA-F86D1EB767BC}"/>
              </a:ext>
            </a:extLst>
          </p:cNvPr>
          <p:cNvSpPr>
            <a:spLocks noGrp="1"/>
          </p:cNvSpPr>
          <p:nvPr>
            <p:ph type="title"/>
          </p:nvPr>
        </p:nvSpPr>
        <p:spPr/>
        <p:txBody>
          <a:bodyPr>
            <a:normAutofit/>
          </a:bodyPr>
          <a:lstStyle/>
          <a:p>
            <a:r>
              <a:rPr lang="tr" dirty="0">
                <a:latin typeface="TW Cen MT"/>
                <a:cs typeface="Times New Roman"/>
              </a:rPr>
              <a:t>3.Aşama: Müdahale Planının Geliştirilmesi  </a:t>
            </a:r>
            <a:endParaRPr lang="tr-TR" dirty="0">
              <a:latin typeface="TW Cen MT"/>
            </a:endParaRPr>
          </a:p>
        </p:txBody>
      </p:sp>
      <p:sp>
        <p:nvSpPr>
          <p:cNvPr id="3" name="İçerik Yer Tutucusu 2">
            <a:extLst>
              <a:ext uri="{FF2B5EF4-FFF2-40B4-BE49-F238E27FC236}">
                <a16:creationId xmlns:a16="http://schemas.microsoft.com/office/drawing/2014/main" id="{7DDB3952-D1C1-2874-2684-B344DB775BDC}"/>
              </a:ext>
            </a:extLst>
          </p:cNvPr>
          <p:cNvSpPr>
            <a:spLocks noGrp="1"/>
          </p:cNvSpPr>
          <p:nvPr>
            <p:ph sz="quarter" idx="13"/>
          </p:nvPr>
        </p:nvSpPr>
        <p:spPr>
          <a:xfrm>
            <a:off x="838200" y="1402420"/>
            <a:ext cx="10363826" cy="3993311"/>
          </a:xfrm>
        </p:spPr>
        <p:txBody>
          <a:bodyPr vert="horz" lIns="91440" tIns="45720" rIns="91440" bIns="45720" rtlCol="0" anchor="t">
            <a:normAutofit/>
          </a:bodyPr>
          <a:lstStyle/>
          <a:p>
            <a:pPr marL="0" indent="0">
              <a:buClr>
                <a:srgbClr val="000000"/>
              </a:buClr>
              <a:buNone/>
            </a:pPr>
            <a:r>
              <a:rPr lang="tr" sz="3200" cap="none" dirty="0" smtClean="0">
                <a:ea typeface="+mn-lt"/>
                <a:cs typeface="+mn-lt"/>
              </a:rPr>
              <a:t>Hareketli </a:t>
            </a:r>
            <a:r>
              <a:rPr lang="tr" sz="3200" cap="none" dirty="0">
                <a:ea typeface="+mn-lt"/>
                <a:cs typeface="+mn-lt"/>
              </a:rPr>
              <a:t>bir sigara bırakma birimi oluşturup yaşadıkları mahallelerde yardım alabilme olanağı </a:t>
            </a:r>
            <a:r>
              <a:rPr lang="tr" sz="3200" cap="none" dirty="0" smtClean="0">
                <a:ea typeface="+mn-lt"/>
                <a:cs typeface="+mn-lt"/>
              </a:rPr>
              <a:t>sunmak. </a:t>
            </a:r>
            <a:r>
              <a:rPr lang="tr" sz="3200" cap="none" dirty="0">
                <a:ea typeface="+mn-lt"/>
                <a:cs typeface="+mn-lt"/>
              </a:rPr>
              <a:t>Mobil araçlarla oluşturulabilecek merkezlerde sigara bırakma danışmanlığı, psikolojik destek, eğitim ve bilgilendirme çalışmalarıyla sigara bırakma oranlarının arttırılması amaçlanmıştır</a:t>
            </a:r>
            <a:r>
              <a:rPr lang="tr" sz="3200" cap="none" dirty="0" smtClean="0">
                <a:ea typeface="+mn-lt"/>
                <a:cs typeface="+mn-lt"/>
              </a:rPr>
              <a:t>.</a:t>
            </a:r>
          </a:p>
          <a:p>
            <a:pPr marL="0" indent="0">
              <a:buClr>
                <a:srgbClr val="000000"/>
              </a:buClr>
              <a:buNone/>
            </a:pPr>
            <a:endParaRPr lang="tr-TR" sz="3200" dirty="0"/>
          </a:p>
        </p:txBody>
      </p:sp>
    </p:spTree>
    <p:extLst>
      <p:ext uri="{BB962C8B-B14F-4D97-AF65-F5344CB8AC3E}">
        <p14:creationId xmlns:p14="http://schemas.microsoft.com/office/powerpoint/2010/main" val="3438960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40779" y="575362"/>
            <a:ext cx="10363826" cy="3424107"/>
          </a:xfrm>
        </p:spPr>
        <p:txBody>
          <a:bodyPr/>
          <a:lstStyle/>
          <a:p>
            <a:r>
              <a:rPr lang="tr-TR" sz="3200" dirty="0" smtClean="0"/>
              <a:t>İlk hafta yeteri kadar başvuru olmayabilir.</a:t>
            </a:r>
          </a:p>
          <a:p>
            <a:r>
              <a:rPr lang="tr-TR" sz="3200" dirty="0" smtClean="0"/>
              <a:t>Var olan çözümler?(ALO 171 ve Poliklinikler)</a:t>
            </a:r>
          </a:p>
          <a:p>
            <a:r>
              <a:rPr lang="tr-TR" sz="3200" dirty="0" smtClean="0"/>
              <a:t>Yeterli vakti olmayan/olan ama polikliniğe gitmek istemeyenler için bir fırsat olacaktır.</a:t>
            </a:r>
          </a:p>
          <a:p>
            <a:r>
              <a:rPr lang="tr-TR" sz="3200" dirty="0" smtClean="0"/>
              <a:t>Göz önünde olmak. </a:t>
            </a:r>
          </a:p>
          <a:p>
            <a:endParaRPr lang="tr-TR" dirty="0" smtClean="0"/>
          </a:p>
          <a:p>
            <a:endParaRPr lang="tr-TR" dirty="0"/>
          </a:p>
        </p:txBody>
      </p:sp>
    </p:spTree>
    <p:extLst>
      <p:ext uri="{BB962C8B-B14F-4D97-AF65-F5344CB8AC3E}">
        <p14:creationId xmlns:p14="http://schemas.microsoft.com/office/powerpoint/2010/main" val="291715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Resim 3" descr="metin, yazı tipi, logo, ekran görüntüsü içeren bir resim&#10;&#10;Açıklama otomatik olarak oluşturuldu">
            <a:extLst>
              <a:ext uri="{FF2B5EF4-FFF2-40B4-BE49-F238E27FC236}">
                <a16:creationId xmlns:a16="http://schemas.microsoft.com/office/drawing/2014/main" id="{CAD4E2EF-628A-495E-1CF9-5CC031715AD8}"/>
              </a:ext>
            </a:extLst>
          </p:cNvPr>
          <p:cNvPicPr>
            <a:picLocks noChangeAspect="1"/>
          </p:cNvPicPr>
          <p:nvPr/>
        </p:nvPicPr>
        <p:blipFill>
          <a:blip r:embed="rId2"/>
          <a:stretch>
            <a:fillRect/>
          </a:stretch>
        </p:blipFill>
        <p:spPr>
          <a:xfrm>
            <a:off x="7661272" y="1390909"/>
            <a:ext cx="3840815" cy="2275682"/>
          </a:xfrm>
          <a:prstGeom prst="rect">
            <a:avLst/>
          </a:prstGeom>
        </p:spPr>
      </p:pic>
      <p:sp>
        <p:nvSpPr>
          <p:cNvPr id="3" name="İçerik Yer Tutucusu 2">
            <a:extLst>
              <a:ext uri="{FF2B5EF4-FFF2-40B4-BE49-F238E27FC236}">
                <a16:creationId xmlns:a16="http://schemas.microsoft.com/office/drawing/2014/main" id="{758CA2B6-CEFA-6502-4694-319105CBCEC0}"/>
              </a:ext>
            </a:extLst>
          </p:cNvPr>
          <p:cNvSpPr>
            <a:spLocks noGrp="1"/>
          </p:cNvSpPr>
          <p:nvPr>
            <p:ph sz="quarter" idx="13"/>
          </p:nvPr>
        </p:nvSpPr>
        <p:spPr>
          <a:xfrm>
            <a:off x="658649" y="1390909"/>
            <a:ext cx="5855415" cy="3847444"/>
          </a:xfrm>
        </p:spPr>
        <p:txBody>
          <a:bodyPr vert="horz" lIns="91440" tIns="45720" rIns="91440" bIns="45720" rtlCol="0">
            <a:normAutofit/>
          </a:bodyPr>
          <a:lstStyle/>
          <a:p>
            <a:pPr marL="285750" indent="-285750"/>
            <a:r>
              <a:rPr lang="tr" b="1" dirty="0">
                <a:latin typeface="TW Cen MT"/>
              </a:rPr>
              <a:t>Müdahale planının paydaşları:</a:t>
            </a:r>
            <a:endParaRPr lang="tr-TR" dirty="0">
              <a:latin typeface="TW Cen MT"/>
            </a:endParaRPr>
          </a:p>
          <a:p>
            <a:pPr marL="285750" indent="-285750">
              <a:buClr>
                <a:srgbClr val="000000"/>
              </a:buClr>
              <a:buFont typeface="Arial,Sans-Serif" panose="020B0604020202020204" pitchFamily="34" charset="0"/>
            </a:pPr>
            <a:r>
              <a:rPr lang="tr" dirty="0">
                <a:latin typeface="TW Cen MT"/>
              </a:rPr>
              <a:t>Karşıyaka İlçe Sağlık Müdürlüğü</a:t>
            </a:r>
            <a:endParaRPr lang="tr-TR" dirty="0">
              <a:latin typeface="TW Cen MT"/>
            </a:endParaRPr>
          </a:p>
          <a:p>
            <a:pPr marL="285750" indent="-285750">
              <a:buClr>
                <a:srgbClr val="000000"/>
              </a:buClr>
              <a:buFont typeface="Arial,Sans-Serif" panose="020B0604020202020204" pitchFamily="34" charset="0"/>
            </a:pPr>
            <a:r>
              <a:rPr lang="tr" dirty="0">
                <a:latin typeface="TW Cen MT"/>
              </a:rPr>
              <a:t>Dedebaşı Mahallesi Muhtarlığı</a:t>
            </a:r>
            <a:endParaRPr lang="tr-TR" dirty="0">
              <a:latin typeface="TW Cen MT"/>
            </a:endParaRPr>
          </a:p>
          <a:p>
            <a:pPr marL="285750" indent="-285750">
              <a:buClr>
                <a:srgbClr val="000000"/>
              </a:buClr>
              <a:buFont typeface="Arial,Sans-Serif" panose="020B0604020202020204" pitchFamily="34" charset="0"/>
            </a:pPr>
            <a:r>
              <a:rPr lang="tr" dirty="0">
                <a:latin typeface="TW Cen MT"/>
              </a:rPr>
              <a:t>Çevre Sağlığı Dairesi Başkanlığı</a:t>
            </a:r>
            <a:endParaRPr lang="tr-TR" dirty="0">
              <a:latin typeface="TW Cen MT"/>
            </a:endParaRPr>
          </a:p>
          <a:p>
            <a:pPr marL="285750" indent="-285750">
              <a:buClr>
                <a:srgbClr val="000000"/>
              </a:buClr>
              <a:buFont typeface="Arial,Sans-Serif" panose="020B0604020202020204" pitchFamily="34" charset="0"/>
            </a:pPr>
            <a:r>
              <a:rPr lang="tr" dirty="0">
                <a:latin typeface="TW Cen MT"/>
              </a:rPr>
              <a:t>Tütün ve Madde Bağımlılığı ile Mücadele Dairesi Başkanlığı</a:t>
            </a:r>
            <a:endParaRPr lang="tr-TR" dirty="0">
              <a:latin typeface="TW Cen MT"/>
            </a:endParaRPr>
          </a:p>
          <a:p>
            <a:pPr marL="285750" indent="-285750">
              <a:buClr>
                <a:srgbClr val="000000"/>
              </a:buClr>
              <a:buFont typeface="Arial,Sans-Serif" panose="020B0604020202020204" pitchFamily="34" charset="0"/>
            </a:pPr>
            <a:endParaRPr lang="tr-TR" dirty="0">
              <a:latin typeface="TW Cen MT"/>
            </a:endParaRPr>
          </a:p>
          <a:p>
            <a:pPr>
              <a:buClr>
                <a:srgbClr val="000000"/>
              </a:buClr>
            </a:pPr>
            <a:endParaRPr lang="tr-TR" dirty="0"/>
          </a:p>
        </p:txBody>
      </p:sp>
    </p:spTree>
    <p:extLst>
      <p:ext uri="{BB962C8B-B14F-4D97-AF65-F5344CB8AC3E}">
        <p14:creationId xmlns:p14="http://schemas.microsoft.com/office/powerpoint/2010/main" val="416155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97336C-1E41-B0C8-BC00-E2332457868B}"/>
              </a:ext>
            </a:extLst>
          </p:cNvPr>
          <p:cNvSpPr>
            <a:spLocks noGrp="1"/>
          </p:cNvSpPr>
          <p:nvPr>
            <p:ph sz="quarter" idx="13"/>
          </p:nvPr>
        </p:nvSpPr>
        <p:spPr>
          <a:xfrm>
            <a:off x="370702" y="469559"/>
            <a:ext cx="10672119" cy="5161004"/>
          </a:xfrm>
        </p:spPr>
        <p:txBody>
          <a:bodyPr vert="horz" lIns="91440" tIns="45720" rIns="91440" bIns="45720" rtlCol="0" anchor="t">
            <a:normAutofit/>
          </a:bodyPr>
          <a:lstStyle/>
          <a:p>
            <a:pPr marL="0" indent="0">
              <a:buNone/>
            </a:pPr>
            <a:r>
              <a:rPr lang="tr" sz="3000" b="1" cap="none" dirty="0">
                <a:ea typeface="+mn-lt"/>
                <a:cs typeface="+mn-lt"/>
              </a:rPr>
              <a:t>Müdahale Planının Uygulanabilirliği:</a:t>
            </a:r>
            <a:endParaRPr lang="tr-TR" sz="3000" cap="none" dirty="0"/>
          </a:p>
          <a:p>
            <a:pPr>
              <a:buClr>
                <a:srgbClr val="000000"/>
              </a:buClr>
            </a:pPr>
            <a:r>
              <a:rPr lang="tr" sz="3000" b="1" cap="none" dirty="0">
                <a:ea typeface="+mn-lt"/>
                <a:cs typeface="+mn-lt"/>
              </a:rPr>
              <a:t>Maliyet: </a:t>
            </a:r>
            <a:r>
              <a:rPr lang="tr" sz="3000" cap="none" dirty="0">
                <a:ea typeface="+mn-lt"/>
                <a:cs typeface="+mn-lt"/>
              </a:rPr>
              <a:t>Mobil araçların duruma uygun özelleştirilmesi ve ulaşım masrafları </a:t>
            </a:r>
            <a:endParaRPr lang="tr-TR" sz="3000" dirty="0"/>
          </a:p>
          <a:p>
            <a:pPr>
              <a:buClr>
                <a:srgbClr val="000000"/>
              </a:buClr>
            </a:pPr>
            <a:r>
              <a:rPr lang="tr" sz="3000" b="1" cap="none" dirty="0">
                <a:ea typeface="+mn-lt"/>
                <a:cs typeface="+mn-lt"/>
              </a:rPr>
              <a:t>Kısıtlılıklar: </a:t>
            </a:r>
            <a:r>
              <a:rPr lang="tr" sz="3000" cap="none" dirty="0">
                <a:ea typeface="+mn-lt"/>
                <a:cs typeface="+mn-lt"/>
              </a:rPr>
              <a:t>Eğitimli personel sayısının yetersiz kalması, halkın toplum baskısı çekinceleri</a:t>
            </a:r>
            <a:endParaRPr lang="tr-TR" sz="3000" dirty="0"/>
          </a:p>
          <a:p>
            <a:pPr>
              <a:buClr>
                <a:srgbClr val="000000"/>
              </a:buClr>
            </a:pPr>
            <a:r>
              <a:rPr lang="tr" sz="3000" b="1" cap="none" dirty="0">
                <a:ea typeface="+mn-lt"/>
                <a:cs typeface="+mn-lt"/>
              </a:rPr>
              <a:t>Beklenen Sonuçlar ve Başarı Ölçütleri:</a:t>
            </a:r>
            <a:endParaRPr lang="tr-TR" sz="3000" dirty="0"/>
          </a:p>
          <a:p>
            <a:pPr lvl="1">
              <a:buClr>
                <a:srgbClr val="000000"/>
              </a:buClr>
              <a:buFont typeface="Courier New" panose="020B0604020202020204" pitchFamily="34" charset="0"/>
              <a:buChar char="o"/>
            </a:pPr>
            <a:r>
              <a:rPr lang="tr" sz="3000" cap="none" dirty="0">
                <a:ea typeface="+mn-lt"/>
                <a:cs typeface="+mn-lt"/>
              </a:rPr>
              <a:t>Mahalle sakinlerinde sigara bırakmaya yönelik farkındalık artışı</a:t>
            </a:r>
            <a:endParaRPr lang="tr-TR" sz="3000" dirty="0"/>
          </a:p>
          <a:p>
            <a:pPr lvl="1">
              <a:buClr>
                <a:srgbClr val="000000"/>
              </a:buClr>
              <a:buFont typeface="Courier New" panose="020B0604020202020204" pitchFamily="34" charset="0"/>
              <a:buChar char="o"/>
            </a:pPr>
            <a:r>
              <a:rPr lang="tr" sz="3000" cap="none" dirty="0">
                <a:ea typeface="+mn-lt"/>
                <a:cs typeface="+mn-lt"/>
              </a:rPr>
              <a:t>Sigara bırakma oranlarında artış</a:t>
            </a:r>
            <a:endParaRPr lang="tr-TR" sz="3000" dirty="0"/>
          </a:p>
          <a:p>
            <a:pPr>
              <a:buClr>
                <a:srgbClr val="000000"/>
              </a:buClr>
            </a:pPr>
            <a:endParaRPr lang="tr-TR" cap="none" dirty="0"/>
          </a:p>
        </p:txBody>
      </p:sp>
    </p:spTree>
    <p:extLst>
      <p:ext uri="{BB962C8B-B14F-4D97-AF65-F5344CB8AC3E}">
        <p14:creationId xmlns:p14="http://schemas.microsoft.com/office/powerpoint/2010/main" val="238102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339A53-9EB6-416E-9DDA-E7ECEDDFAF80}"/>
              </a:ext>
            </a:extLst>
          </p:cNvPr>
          <p:cNvSpPr>
            <a:spLocks noGrp="1"/>
          </p:cNvSpPr>
          <p:nvPr>
            <p:ph type="title"/>
          </p:nvPr>
        </p:nvSpPr>
        <p:spPr/>
        <p:txBody>
          <a:bodyPr/>
          <a:lstStyle/>
          <a:p>
            <a:r>
              <a:rPr lang="tr" dirty="0">
                <a:ea typeface="+mj-lt"/>
                <a:cs typeface="+mj-lt"/>
              </a:rPr>
              <a:t>4. Aşama: Değerlendirme ve Geri Bildirim</a:t>
            </a:r>
            <a:endParaRPr lang="tr-TR" dirty="0"/>
          </a:p>
          <a:p>
            <a:endParaRPr lang="tr-TR" dirty="0"/>
          </a:p>
        </p:txBody>
      </p:sp>
      <p:sp>
        <p:nvSpPr>
          <p:cNvPr id="3" name="İçerik Yer Tutucusu 2">
            <a:extLst>
              <a:ext uri="{FF2B5EF4-FFF2-40B4-BE49-F238E27FC236}">
                <a16:creationId xmlns:a16="http://schemas.microsoft.com/office/drawing/2014/main" id="{07505C84-87FF-49F3-F193-842CCC1E5FEB}"/>
              </a:ext>
            </a:extLst>
          </p:cNvPr>
          <p:cNvSpPr>
            <a:spLocks noGrp="1"/>
          </p:cNvSpPr>
          <p:nvPr>
            <p:ph sz="quarter" idx="13"/>
          </p:nvPr>
        </p:nvSpPr>
        <p:spPr>
          <a:xfrm>
            <a:off x="481288" y="1295272"/>
            <a:ext cx="10483175" cy="4681865"/>
          </a:xfrm>
        </p:spPr>
        <p:txBody>
          <a:bodyPr vert="horz" lIns="91440" tIns="45720" rIns="91440" bIns="45720" rtlCol="0" anchor="t">
            <a:normAutofit/>
          </a:bodyPr>
          <a:lstStyle/>
          <a:p>
            <a:pPr marL="0" indent="0">
              <a:buNone/>
            </a:pPr>
            <a:r>
              <a:rPr lang="tr" b="1" cap="none" dirty="0">
                <a:ea typeface="+mn-lt"/>
                <a:cs typeface="+mn-lt"/>
              </a:rPr>
              <a:t>Başarı Ölçütleri:</a:t>
            </a:r>
            <a:endParaRPr lang="tr-TR" cap="none" dirty="0"/>
          </a:p>
          <a:p>
            <a:pPr lvl="1">
              <a:buClr>
                <a:srgbClr val="000000"/>
              </a:buClr>
              <a:buFont typeface="Courier New" panose="020B0604020202020204" pitchFamily="34" charset="0"/>
              <a:buChar char="o"/>
            </a:pPr>
            <a:r>
              <a:rPr lang="tr" cap="none" dirty="0">
                <a:ea typeface="+mn-lt"/>
                <a:cs typeface="+mn-lt"/>
              </a:rPr>
              <a:t>Kliniklere başvuran birey sayısı</a:t>
            </a:r>
            <a:endParaRPr lang="tr-TR" dirty="0"/>
          </a:p>
          <a:p>
            <a:pPr lvl="1">
              <a:buClr>
                <a:srgbClr val="000000"/>
              </a:buClr>
              <a:buFont typeface="Courier New" panose="020B0604020202020204" pitchFamily="34" charset="0"/>
              <a:buChar char="o"/>
            </a:pPr>
            <a:r>
              <a:rPr lang="tr" cap="none" dirty="0">
                <a:ea typeface="+mn-lt"/>
                <a:cs typeface="+mn-lt"/>
              </a:rPr>
              <a:t>Sigara bırakma oranlarındaki değişim</a:t>
            </a:r>
            <a:endParaRPr lang="tr-TR" dirty="0"/>
          </a:p>
          <a:p>
            <a:pPr lvl="1">
              <a:buClr>
                <a:srgbClr val="000000"/>
              </a:buClr>
              <a:buFont typeface="Courier New" panose="020B0604020202020204" pitchFamily="34" charset="0"/>
              <a:buChar char="o"/>
            </a:pPr>
            <a:r>
              <a:rPr lang="tr" cap="none" dirty="0">
                <a:ea typeface="+mn-lt"/>
                <a:cs typeface="+mn-lt"/>
              </a:rPr>
              <a:t>Katılımcıların programdan memnuniyet düzeyi</a:t>
            </a:r>
            <a:endParaRPr lang="tr-TR" dirty="0"/>
          </a:p>
          <a:p>
            <a:pPr marL="0" indent="0">
              <a:buClr>
                <a:srgbClr val="000000"/>
              </a:buClr>
              <a:buNone/>
            </a:pPr>
            <a:r>
              <a:rPr lang="tr" b="1" cap="none" dirty="0">
                <a:ea typeface="+mn-lt"/>
                <a:cs typeface="+mn-lt"/>
              </a:rPr>
              <a:t>Değerlendirme Mekanizması:</a:t>
            </a:r>
            <a:endParaRPr lang="tr-TR" dirty="0"/>
          </a:p>
          <a:p>
            <a:pPr lvl="1">
              <a:buClr>
                <a:srgbClr val="000000"/>
              </a:buClr>
              <a:buFont typeface="Courier New" panose="020B0604020202020204" pitchFamily="34" charset="0"/>
              <a:buChar char="o"/>
            </a:pPr>
            <a:r>
              <a:rPr lang="tr" b="1" cap="none" dirty="0">
                <a:ea typeface="+mn-lt"/>
                <a:cs typeface="+mn-lt"/>
              </a:rPr>
              <a:t>Anketler:</a:t>
            </a:r>
            <a:r>
              <a:rPr lang="tr" cap="none" dirty="0">
                <a:ea typeface="+mn-lt"/>
                <a:cs typeface="+mn-lt"/>
              </a:rPr>
              <a:t> Program öncesi ve sonrası bireylerin sigara kullanım durumlarını ölçmek için anketler yapılacak.</a:t>
            </a:r>
            <a:endParaRPr lang="tr-TR" dirty="0"/>
          </a:p>
          <a:p>
            <a:pPr lvl="1">
              <a:buClr>
                <a:srgbClr val="000000"/>
              </a:buClr>
              <a:buFont typeface="Courier New" panose="020B0604020202020204" pitchFamily="34" charset="0"/>
              <a:buChar char="o"/>
            </a:pPr>
            <a:r>
              <a:rPr lang="tr" b="1" cap="none" dirty="0">
                <a:ea typeface="+mn-lt"/>
                <a:cs typeface="+mn-lt"/>
              </a:rPr>
              <a:t>Fiziksel Sağlık Değerlendirmesi:</a:t>
            </a:r>
            <a:r>
              <a:rPr lang="tr" cap="none" dirty="0">
                <a:ea typeface="+mn-lt"/>
                <a:cs typeface="+mn-lt"/>
              </a:rPr>
              <a:t> Katılımcıların solunum fonksiyon testleri gibi sağlık göstergeleri izlenecek.</a:t>
            </a:r>
            <a:endParaRPr lang="tr-TR" dirty="0"/>
          </a:p>
          <a:p>
            <a:pPr lvl="1">
              <a:buClr>
                <a:srgbClr val="000000"/>
              </a:buClr>
              <a:buFont typeface="Courier New" panose="020B0604020202020204" pitchFamily="34" charset="0"/>
              <a:buChar char="o"/>
            </a:pPr>
            <a:r>
              <a:rPr lang="tr" b="1" cap="none" dirty="0">
                <a:ea typeface="+mn-lt"/>
                <a:cs typeface="+mn-lt"/>
              </a:rPr>
              <a:t>Sürdürülebilirlik Analizi:</a:t>
            </a:r>
            <a:r>
              <a:rPr lang="tr" cap="none" dirty="0">
                <a:ea typeface="+mn-lt"/>
                <a:cs typeface="+mn-lt"/>
              </a:rPr>
              <a:t> Programın uzun vadede mahalledeki sigara kullanımını nasıl etkilediği değerlendirilecek</a:t>
            </a:r>
            <a:r>
              <a:rPr lang="tr" cap="none" dirty="0" smtClean="0">
                <a:ea typeface="+mn-lt"/>
                <a:cs typeface="+mn-lt"/>
              </a:rPr>
              <a:t>.</a:t>
            </a:r>
            <a:endParaRPr lang="tr-TR" dirty="0"/>
          </a:p>
        </p:txBody>
      </p:sp>
    </p:spTree>
    <p:extLst>
      <p:ext uri="{BB962C8B-B14F-4D97-AF65-F5344CB8AC3E}">
        <p14:creationId xmlns:p14="http://schemas.microsoft.com/office/powerpoint/2010/main" val="272094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70077" y="525935"/>
            <a:ext cx="10363826" cy="3424107"/>
          </a:xfrm>
        </p:spPr>
        <p:txBody>
          <a:bodyPr>
            <a:normAutofit/>
          </a:bodyPr>
          <a:lstStyle/>
          <a:p>
            <a:pPr marL="0" indent="0">
              <a:buNone/>
            </a:pPr>
            <a:r>
              <a:rPr lang="tr" sz="3000" b="1" cap="none" dirty="0" smtClean="0">
                <a:ea typeface="+mn-lt"/>
                <a:cs typeface="+mn-lt"/>
              </a:rPr>
              <a:t>Beklenmedik Durumlar İçin Plan:</a:t>
            </a:r>
            <a:endParaRPr lang="tr-TR" sz="3000" dirty="0" smtClean="0"/>
          </a:p>
          <a:p>
            <a:pPr lvl="1">
              <a:buClr>
                <a:srgbClr val="000000"/>
              </a:buClr>
              <a:buFont typeface="Courier New" panose="020B0604020202020204" pitchFamily="34" charset="0"/>
              <a:buChar char="o"/>
            </a:pPr>
            <a:r>
              <a:rPr lang="tr" sz="3000" cap="none" dirty="0" smtClean="0">
                <a:ea typeface="+mn-lt"/>
                <a:cs typeface="+mn-lt"/>
              </a:rPr>
              <a:t>Katılım oranlarının düşük olması durumunda, birebir görüşmelerle bireylerin katılımı teşvik edilecek.</a:t>
            </a:r>
            <a:endParaRPr lang="tr-TR" sz="3000" dirty="0" smtClean="0"/>
          </a:p>
          <a:p>
            <a:pPr lvl="1">
              <a:buClr>
                <a:srgbClr val="000000"/>
              </a:buClr>
              <a:buFont typeface="Courier New" panose="020B0604020202020204" pitchFamily="34" charset="0"/>
              <a:buChar char="o"/>
            </a:pPr>
            <a:r>
              <a:rPr lang="tr" sz="3000" cap="none" dirty="0" smtClean="0">
                <a:ea typeface="+mn-lt"/>
                <a:cs typeface="+mn-lt"/>
              </a:rPr>
              <a:t>Maddi destek eksikliği durumunda, yerel yönetimlerden ek kaynak sağlanması için başvuru yapılacak.</a:t>
            </a:r>
            <a:endParaRPr lang="tr-TR" sz="3000" dirty="0" smtClean="0"/>
          </a:p>
          <a:p>
            <a:endParaRPr lang="tr-TR" sz="3000" dirty="0"/>
          </a:p>
        </p:txBody>
      </p:sp>
    </p:spTree>
    <p:extLst>
      <p:ext uri="{BB962C8B-B14F-4D97-AF65-F5344CB8AC3E}">
        <p14:creationId xmlns:p14="http://schemas.microsoft.com/office/powerpoint/2010/main" val="304127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C8387-6151-A654-B4DD-492A7E46491D}"/>
              </a:ext>
            </a:extLst>
          </p:cNvPr>
          <p:cNvSpPr>
            <a:spLocks noGrp="1"/>
          </p:cNvSpPr>
          <p:nvPr>
            <p:ph type="title"/>
          </p:nvPr>
        </p:nvSpPr>
        <p:spPr/>
        <p:txBody>
          <a:bodyPr/>
          <a:lstStyle/>
          <a:p>
            <a:r>
              <a:rPr lang="tr" dirty="0">
                <a:ea typeface="+mj-lt"/>
                <a:cs typeface="+mj-lt"/>
              </a:rPr>
              <a:t>Kaynaklar ve Mevzuat</a:t>
            </a:r>
            <a:endParaRPr lang="tr-TR" dirty="0"/>
          </a:p>
          <a:p>
            <a:endParaRPr lang="tr-TR" dirty="0"/>
          </a:p>
        </p:txBody>
      </p:sp>
      <p:sp>
        <p:nvSpPr>
          <p:cNvPr id="3" name="İçerik Yer Tutucusu 2">
            <a:extLst>
              <a:ext uri="{FF2B5EF4-FFF2-40B4-BE49-F238E27FC236}">
                <a16:creationId xmlns:a16="http://schemas.microsoft.com/office/drawing/2014/main" id="{5C148412-C77F-EBDA-630F-F88B6B75298C}"/>
              </a:ext>
            </a:extLst>
          </p:cNvPr>
          <p:cNvSpPr>
            <a:spLocks noGrp="1"/>
          </p:cNvSpPr>
          <p:nvPr>
            <p:ph sz="quarter" idx="13"/>
          </p:nvPr>
        </p:nvSpPr>
        <p:spPr>
          <a:xfrm>
            <a:off x="913774" y="1981502"/>
            <a:ext cx="10363826" cy="3809697"/>
          </a:xfrm>
        </p:spPr>
        <p:txBody>
          <a:bodyPr vert="horz" lIns="91440" tIns="45720" rIns="91440" bIns="45720" rtlCol="0" anchor="t">
            <a:normAutofit fontScale="70000" lnSpcReduction="20000"/>
          </a:bodyPr>
          <a:lstStyle/>
          <a:p>
            <a:pPr marL="0" indent="0">
              <a:buClr>
                <a:srgbClr val="000000"/>
              </a:buClr>
            </a:pPr>
            <a:r>
              <a:rPr lang="tr" cap="none" dirty="0">
                <a:ea typeface="+mn-lt"/>
                <a:cs typeface="+mn-lt"/>
              </a:rPr>
              <a:t>    Sağlık Bakanlığı Protokolleri: Dumansız Hava Sahası uygulaması, tütün kontrolü eylem planı.</a:t>
            </a:r>
            <a:endParaRPr lang="tr-TR" cap="none" dirty="0"/>
          </a:p>
          <a:p>
            <a:pPr>
              <a:buClr>
                <a:srgbClr val="000000"/>
              </a:buClr>
            </a:pPr>
            <a:r>
              <a:rPr lang="tr" cap="none" dirty="0">
                <a:ea typeface="+mn-lt"/>
                <a:cs typeface="+mn-lt"/>
              </a:rPr>
              <a:t>DSÖ Rehberleri: Sigara bırakma stratejileri ve müdahale yöntemleri.</a:t>
            </a:r>
            <a:endParaRPr lang="tr-TR" dirty="0"/>
          </a:p>
          <a:p>
            <a:pPr>
              <a:buClr>
                <a:srgbClr val="000000"/>
              </a:buClr>
            </a:pPr>
            <a:r>
              <a:rPr lang="tr" cap="none" dirty="0">
                <a:ea typeface="+mn-lt"/>
                <a:cs typeface="+mn-lt"/>
              </a:rPr>
              <a:t>DSÖ Tütün Salgını Raporu 2008</a:t>
            </a:r>
            <a:endParaRPr lang="tr-TR" dirty="0"/>
          </a:p>
          <a:p>
            <a:pPr>
              <a:buClr>
                <a:srgbClr val="000000"/>
              </a:buClr>
            </a:pPr>
            <a:r>
              <a:rPr lang="tr" cap="none" dirty="0">
                <a:ea typeface="+mn-lt"/>
                <a:cs typeface="+mn-lt"/>
              </a:rPr>
              <a:t>4207 sayılı Tütün Ürünlerinin Zararlarının Önlenmesi ve Kontrolü Hakkında kanun yönetmeliği</a:t>
            </a:r>
            <a:r>
              <a:rPr lang="x-none" cap="none">
                <a:ea typeface="+mn-lt"/>
                <a:cs typeface="+mn-lt"/>
              </a:rPr>
              <a:t> Hükümleri ile ilgili uygulama rehberi</a:t>
            </a:r>
            <a:endParaRPr lang="tr-TR"/>
          </a:p>
          <a:p>
            <a:pPr>
              <a:buClr>
                <a:srgbClr val="000000"/>
              </a:buClr>
            </a:pPr>
            <a:r>
              <a:rPr lang="tr" cap="none" dirty="0" err="1">
                <a:ea typeface="+mn-lt"/>
                <a:cs typeface="+mn-lt"/>
              </a:rPr>
              <a:t>Tüik</a:t>
            </a:r>
            <a:r>
              <a:rPr lang="tr" cap="none" dirty="0">
                <a:ea typeface="+mn-lt"/>
                <a:cs typeface="+mn-lt"/>
              </a:rPr>
              <a:t> Data Türkiye Sağlık Araştırması, 2022</a:t>
            </a:r>
            <a:endParaRPr lang="tr-TR" dirty="0"/>
          </a:p>
          <a:p>
            <a:pPr>
              <a:buClr>
                <a:srgbClr val="000000"/>
              </a:buClr>
            </a:pPr>
            <a:r>
              <a:rPr lang="tr" cap="none" dirty="0">
                <a:ea typeface="+mn-lt"/>
                <a:cs typeface="+mn-lt"/>
                <a:hlinkClick r:id="rId2"/>
              </a:rPr>
              <a:t>https://www.yesilay.org.tr/tr/bagimlilik/tutun-bagimliligi</a:t>
            </a:r>
            <a:endParaRPr lang="tr-TR"/>
          </a:p>
          <a:p>
            <a:pPr>
              <a:buClr>
                <a:srgbClr val="000000"/>
              </a:buClr>
            </a:pPr>
            <a:r>
              <a:rPr lang="tr" cap="none" dirty="0">
                <a:ea typeface="+mn-lt"/>
                <a:cs typeface="+mn-lt"/>
                <a:hlinkClick r:id="rId3"/>
              </a:rPr>
              <a:t>https://havanikoru.saglik.gov.tr/tuetuen-hakkinda/uelkemizdeki-tuetuen-kontrol-calismalari.html</a:t>
            </a:r>
            <a:endParaRPr lang="tr-TR"/>
          </a:p>
          <a:p>
            <a:pPr>
              <a:buClr>
                <a:srgbClr val="000000"/>
              </a:buClr>
            </a:pPr>
            <a:r>
              <a:rPr lang="tr" cap="none" dirty="0">
                <a:ea typeface="+mn-lt"/>
                <a:cs typeface="+mn-lt"/>
              </a:rPr>
              <a:t>Sigarayı bırakma motivasyonları, tekrar başlama nedenleri ve bırakma yöntemleri: eski ve mevcut sigara içicileri arasında yapılan nitel bir çalışmanın sonuçları</a:t>
            </a:r>
            <a:endParaRPr lang="tr-TR" dirty="0"/>
          </a:p>
          <a:p>
            <a:pPr>
              <a:buClr>
                <a:srgbClr val="000000"/>
              </a:buClr>
            </a:pPr>
            <a:r>
              <a:rPr lang="tr" cap="none" dirty="0">
                <a:ea typeface="+mn-lt"/>
                <a:cs typeface="+mn-lt"/>
                <a:hlinkClick r:id="rId4"/>
              </a:rPr>
              <a:t>Krzysztof Buczkowski</a:t>
            </a:r>
            <a:r>
              <a:rPr lang="tr" cap="none" baseline="30000" dirty="0">
                <a:ea typeface="+mn-lt"/>
                <a:cs typeface="+mn-lt"/>
              </a:rPr>
              <a:t> 1, ✉</a:t>
            </a:r>
            <a:r>
              <a:rPr lang="tr" cap="none" dirty="0">
                <a:ea typeface="+mn-lt"/>
                <a:cs typeface="+mn-lt"/>
              </a:rPr>
              <a:t> ,</a:t>
            </a:r>
            <a:r>
              <a:rPr lang="tr" cap="none" dirty="0">
                <a:ea typeface="+mn-lt"/>
                <a:cs typeface="+mn-lt"/>
                <a:hlinkClick r:id="rId5"/>
              </a:rPr>
              <a:t> Ludmila Marcinowicz</a:t>
            </a:r>
            <a:r>
              <a:rPr lang="tr" cap="none" baseline="30000" dirty="0">
                <a:ea typeface="+mn-lt"/>
                <a:cs typeface="+mn-lt"/>
              </a:rPr>
              <a:t> 2</a:t>
            </a:r>
            <a:r>
              <a:rPr lang="tr" cap="none" dirty="0">
                <a:ea typeface="+mn-lt"/>
                <a:cs typeface="+mn-lt"/>
              </a:rPr>
              <a:t> ,</a:t>
            </a:r>
            <a:r>
              <a:rPr lang="tr" cap="none" dirty="0">
                <a:ea typeface="+mn-lt"/>
                <a:cs typeface="+mn-lt"/>
                <a:hlinkClick r:id="rId6"/>
              </a:rPr>
              <a:t> Slawomir Czachowski</a:t>
            </a:r>
            <a:r>
              <a:rPr lang="tr" cap="none" baseline="30000" dirty="0">
                <a:ea typeface="+mn-lt"/>
                <a:cs typeface="+mn-lt"/>
              </a:rPr>
              <a:t> 1</a:t>
            </a:r>
            <a:r>
              <a:rPr lang="tr" cap="none" dirty="0">
                <a:ea typeface="+mn-lt"/>
                <a:cs typeface="+mn-lt"/>
              </a:rPr>
              <a:t> ,</a:t>
            </a:r>
            <a:r>
              <a:rPr lang="tr" cap="none" dirty="0">
                <a:ea typeface="+mn-lt"/>
                <a:cs typeface="+mn-lt"/>
                <a:hlinkClick r:id="rId7"/>
              </a:rPr>
              <a:t> Elwira Piszczek</a:t>
            </a:r>
            <a:r>
              <a:rPr lang="tr" cap="none" baseline="30000" dirty="0">
                <a:ea typeface="+mn-lt"/>
                <a:cs typeface="+mn-lt"/>
              </a:rPr>
              <a:t> 3</a:t>
            </a:r>
            <a:endParaRPr lang="tr-TR" dirty="0"/>
          </a:p>
          <a:p>
            <a:pPr>
              <a:buClr>
                <a:srgbClr val="000000"/>
              </a:buClr>
            </a:pPr>
            <a:endParaRPr lang="tr-TR" cap="none" dirty="0"/>
          </a:p>
        </p:txBody>
      </p:sp>
    </p:spTree>
    <p:extLst>
      <p:ext uri="{BB962C8B-B14F-4D97-AF65-F5344CB8AC3E}">
        <p14:creationId xmlns:p14="http://schemas.microsoft.com/office/powerpoint/2010/main" val="392706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844C01-433C-9E27-DFEE-A4F63AB003A0}"/>
              </a:ext>
            </a:extLst>
          </p:cNvPr>
          <p:cNvSpPr>
            <a:spLocks noGrp="1"/>
          </p:cNvSpPr>
          <p:nvPr>
            <p:ph sz="quarter" idx="13"/>
          </p:nvPr>
        </p:nvSpPr>
        <p:spPr>
          <a:xfrm>
            <a:off x="778162" y="686573"/>
            <a:ext cx="10363826" cy="3424107"/>
          </a:xfrm>
        </p:spPr>
        <p:txBody>
          <a:bodyPr vert="horz" lIns="91440" tIns="45720" rIns="91440" bIns="45720" rtlCol="0" anchor="t">
            <a:normAutofit/>
          </a:bodyPr>
          <a:lstStyle/>
          <a:p>
            <a:pPr>
              <a:buClr>
                <a:srgbClr val="000000"/>
              </a:buClr>
            </a:pPr>
            <a:r>
              <a:rPr lang="tr-TR" sz="2500" b="1" dirty="0"/>
              <a:t>GİRİŞ</a:t>
            </a:r>
          </a:p>
          <a:p>
            <a:pPr marL="171450" indent="-171450">
              <a:buClr>
                <a:srgbClr val="000000"/>
              </a:buClr>
            </a:pPr>
            <a:r>
              <a:rPr lang="tr-TR" sz="2500" b="1" dirty="0"/>
              <a:t>1.aşama: TOPLUMUN TANIMLANMASI ve sorunun belirlenmesi</a:t>
            </a:r>
          </a:p>
          <a:p>
            <a:pPr marL="171450" indent="-171450">
              <a:buClr>
                <a:srgbClr val="000000"/>
              </a:buClr>
            </a:pPr>
            <a:r>
              <a:rPr lang="tr-TR" sz="2500" b="1" dirty="0"/>
              <a:t>2.aşama: VERİ ANALİZİ</a:t>
            </a:r>
          </a:p>
          <a:p>
            <a:pPr marL="171450" indent="-171450">
              <a:buClr>
                <a:srgbClr val="000000"/>
              </a:buClr>
            </a:pPr>
            <a:r>
              <a:rPr lang="tr-TR" sz="2500" b="1" dirty="0"/>
              <a:t>3.AŞAMA: MÜDAHALE PLANI</a:t>
            </a:r>
          </a:p>
          <a:p>
            <a:pPr marL="171450" indent="-171450">
              <a:buClr>
                <a:srgbClr val="000000"/>
              </a:buClr>
            </a:pPr>
            <a:r>
              <a:rPr lang="tr-TR" sz="2500" b="1" dirty="0"/>
              <a:t>4.aşama: BEKLENEN SONUÇLAR VE DEĞERLENDİRME</a:t>
            </a:r>
          </a:p>
          <a:p>
            <a:pPr marL="171450" indent="-171450">
              <a:buClr>
                <a:srgbClr val="000000"/>
              </a:buClr>
            </a:pPr>
            <a:r>
              <a:rPr lang="tr-TR" sz="2500" b="1" dirty="0"/>
              <a:t>KAPANIŞ VE SORU CEVAP</a:t>
            </a:r>
          </a:p>
          <a:p>
            <a:pPr marL="171450" indent="-171450">
              <a:buClr>
                <a:srgbClr val="000000"/>
              </a:buClr>
            </a:pPr>
            <a:r>
              <a:rPr lang="tr-TR" sz="2500" b="1" dirty="0"/>
              <a:t>KAYNAKÇA</a:t>
            </a:r>
          </a:p>
        </p:txBody>
      </p:sp>
    </p:spTree>
    <p:extLst>
      <p:ext uri="{BB962C8B-B14F-4D97-AF65-F5344CB8AC3E}">
        <p14:creationId xmlns:p14="http://schemas.microsoft.com/office/powerpoint/2010/main" val="415830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Resim 3" descr="metin, poster, grafik tasarım, çizim içeren bir resim&#10;&#10;Açıklama otomatik olarak oluşturuldu">
            <a:extLst>
              <a:ext uri="{FF2B5EF4-FFF2-40B4-BE49-F238E27FC236}">
                <a16:creationId xmlns:a16="http://schemas.microsoft.com/office/drawing/2014/main" id="{F8F324C8-6561-6E40-BBFB-B631F9E8EC8F}"/>
              </a:ext>
            </a:extLst>
          </p:cNvPr>
          <p:cNvPicPr>
            <a:picLocks noChangeAspect="1"/>
          </p:cNvPicPr>
          <p:nvPr/>
        </p:nvPicPr>
        <p:blipFill>
          <a:blip r:embed="rId2"/>
          <a:srcRect l="19224" r="18613"/>
          <a:stretch/>
        </p:blipFill>
        <p:spPr>
          <a:xfrm>
            <a:off x="2" y="10"/>
            <a:ext cx="6573794" cy="6857990"/>
          </a:xfrm>
          <a:prstGeom prst="rect">
            <a:avLst/>
          </a:prstGeom>
        </p:spPr>
      </p:pic>
      <p:sp>
        <p:nvSpPr>
          <p:cNvPr id="3" name="İçerik Yer Tutucusu 2">
            <a:extLst>
              <a:ext uri="{FF2B5EF4-FFF2-40B4-BE49-F238E27FC236}">
                <a16:creationId xmlns:a16="http://schemas.microsoft.com/office/drawing/2014/main" id="{8DE2EDBC-C9B7-034F-F69B-C88CC69CC85A}"/>
              </a:ext>
            </a:extLst>
          </p:cNvPr>
          <p:cNvSpPr>
            <a:spLocks noGrp="1"/>
          </p:cNvSpPr>
          <p:nvPr>
            <p:ph sz="quarter" idx="13"/>
          </p:nvPr>
        </p:nvSpPr>
        <p:spPr>
          <a:xfrm>
            <a:off x="6672649" y="427081"/>
            <a:ext cx="5362831" cy="4330270"/>
          </a:xfrm>
        </p:spPr>
        <p:txBody>
          <a:bodyPr vert="horz" lIns="91440" tIns="45720" rIns="91440" bIns="45720" rtlCol="0">
            <a:normAutofit/>
          </a:bodyPr>
          <a:lstStyle/>
          <a:p>
            <a:pPr marL="0" indent="0">
              <a:buNone/>
            </a:pPr>
            <a:r>
              <a:rPr lang="tr-TR" sz="2600" cap="none" dirty="0"/>
              <a:t>Bu proje kapsamında, yetişkinlerde sigara bırakma oranlarını artırmayı hedefleyen bir müdahale planı geliştirilmiş ve toplum sağlığına katkı sağlamak amaçlanmıştır. Projenin uygulanması, mahallede sigara kullanımına bağlı sağlık sorunlarını azaltmak için önemli bir adım olacaktır.</a:t>
            </a:r>
            <a:endParaRPr lang="tr-TR" sz="2600" dirty="0"/>
          </a:p>
          <a:p>
            <a:pPr marL="0" indent="0">
              <a:buNone/>
            </a:pPr>
            <a:endParaRPr lang="tr-TR" sz="1800" dirty="0"/>
          </a:p>
          <a:p>
            <a:pPr marL="0" indent="0">
              <a:buNone/>
            </a:pPr>
            <a:endParaRPr lang="tr-TR" sz="1800" cap="none" dirty="0"/>
          </a:p>
        </p:txBody>
      </p:sp>
    </p:spTree>
    <p:extLst>
      <p:ext uri="{BB962C8B-B14F-4D97-AF65-F5344CB8AC3E}">
        <p14:creationId xmlns:p14="http://schemas.microsoft.com/office/powerpoint/2010/main" val="7035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77AC8C-0B83-177E-E880-D9CFD75677EA}"/>
              </a:ext>
            </a:extLst>
          </p:cNvPr>
          <p:cNvSpPr>
            <a:spLocks noGrp="1"/>
          </p:cNvSpPr>
          <p:nvPr>
            <p:ph sz="quarter" idx="13"/>
          </p:nvPr>
        </p:nvSpPr>
        <p:spPr>
          <a:xfrm>
            <a:off x="456574" y="427081"/>
            <a:ext cx="10837502" cy="4181989"/>
          </a:xfrm>
        </p:spPr>
        <p:txBody>
          <a:bodyPr vert="horz" lIns="91440" tIns="45720" rIns="91440" bIns="45720" rtlCol="0" anchor="t">
            <a:noAutofit/>
          </a:bodyPr>
          <a:lstStyle/>
          <a:p>
            <a:r>
              <a:rPr lang="tr-TR" sz="3200" b="1" cap="none" dirty="0"/>
              <a:t>Hedef Toplum:</a:t>
            </a:r>
            <a:endParaRPr lang="tr-TR" sz="3200" dirty="0"/>
          </a:p>
          <a:p>
            <a:pPr marL="0" indent="0">
              <a:buNone/>
            </a:pPr>
            <a:r>
              <a:rPr lang="tr-TR" sz="3200" cap="none" dirty="0"/>
              <a:t>Proje, İzmir’in  </a:t>
            </a:r>
            <a:r>
              <a:rPr lang="tr-TR" sz="3200" cap="none" dirty="0" err="1"/>
              <a:t>Dedebaşı</a:t>
            </a:r>
            <a:r>
              <a:rPr lang="tr-TR" sz="3200" cap="none" dirty="0"/>
              <a:t>  Mahallesi’nde yaşayan 30-50 yaş arası bireyleri hedeflemektedir. Bu yaş grubu, sigara bağımlılığının en yoğun olduğu ve bırakma girişimlerinin düşük olduğu bir demografik özellik taşımaktadır. Hedef toplumun seçimi, sigara kullanımı nedeniyle yüksek sağlık riski taşıyan bireylerin yoğunluğunu ve bu gruba yönelik sağlık hizmeti sunumundaki eksiklikleri göz önünde bulundurularak yapılmıştır.</a:t>
            </a:r>
            <a:endParaRPr lang="tr-TR" sz="3200" dirty="0"/>
          </a:p>
        </p:txBody>
      </p:sp>
    </p:spTree>
    <p:extLst>
      <p:ext uri="{BB962C8B-B14F-4D97-AF65-F5344CB8AC3E}">
        <p14:creationId xmlns:p14="http://schemas.microsoft.com/office/powerpoint/2010/main" val="181219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Resim 3" descr="metin, ekran görüntüsü, yazı tipi, sayı, numara içeren bir resim&#10;&#10;Açıklama otomatik olarak oluşturuldu">
            <a:extLst>
              <a:ext uri="{FF2B5EF4-FFF2-40B4-BE49-F238E27FC236}">
                <a16:creationId xmlns:a16="http://schemas.microsoft.com/office/drawing/2014/main" id="{88F22AE2-B5E7-E81C-9049-70D3A6EADC6E}"/>
              </a:ext>
            </a:extLst>
          </p:cNvPr>
          <p:cNvPicPr>
            <a:picLocks noChangeAspect="1"/>
          </p:cNvPicPr>
          <p:nvPr/>
        </p:nvPicPr>
        <p:blipFill>
          <a:blip r:embed="rId2"/>
          <a:stretch>
            <a:fillRect/>
          </a:stretch>
        </p:blipFill>
        <p:spPr>
          <a:xfrm>
            <a:off x="87410" y="1541362"/>
            <a:ext cx="7549065" cy="3685546"/>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İçerik Yer Tutucusu 2">
            <a:extLst>
              <a:ext uri="{FF2B5EF4-FFF2-40B4-BE49-F238E27FC236}">
                <a16:creationId xmlns:a16="http://schemas.microsoft.com/office/drawing/2014/main" id="{B33672B1-9654-B29A-E883-6A7E8B8F1F82}"/>
              </a:ext>
            </a:extLst>
          </p:cNvPr>
          <p:cNvSpPr>
            <a:spLocks noGrp="1"/>
          </p:cNvSpPr>
          <p:nvPr>
            <p:ph sz="quarter" idx="13"/>
          </p:nvPr>
        </p:nvSpPr>
        <p:spPr>
          <a:xfrm>
            <a:off x="7739208" y="441583"/>
            <a:ext cx="4452792" cy="5724439"/>
          </a:xfrm>
        </p:spPr>
        <p:txBody>
          <a:bodyPr vert="horz" lIns="91440" tIns="45720" rIns="91440" bIns="45720" rtlCol="0">
            <a:normAutofit/>
          </a:bodyPr>
          <a:lstStyle/>
          <a:p>
            <a:pPr>
              <a:lnSpc>
                <a:spcPct val="110000"/>
              </a:lnSpc>
              <a:buFont typeface="Arial"/>
            </a:pPr>
            <a:r>
              <a:rPr lang="tr" sz="1700" b="1" cap="none" dirty="0">
                <a:ea typeface="+mn-lt"/>
                <a:cs typeface="+mn-lt"/>
              </a:rPr>
              <a:t>Toplumun Genel Özellikleri:</a:t>
            </a:r>
            <a:endParaRPr lang="tr-TR" sz="1700" cap="none" dirty="0">
              <a:ea typeface="+mn-lt"/>
              <a:cs typeface="+mn-lt"/>
            </a:endParaRPr>
          </a:p>
          <a:p>
            <a:pPr marL="0" indent="0">
              <a:lnSpc>
                <a:spcPct val="110000"/>
              </a:lnSpc>
              <a:buClr>
                <a:srgbClr val="000000"/>
              </a:buClr>
              <a:buNone/>
            </a:pPr>
            <a:r>
              <a:rPr lang="tr" sz="1700" b="1" cap="none" dirty="0">
                <a:ea typeface="+mn-lt"/>
                <a:cs typeface="+mn-lt"/>
              </a:rPr>
              <a:t/>
            </a:r>
            <a:br>
              <a:rPr lang="tr" sz="1700" b="1" cap="none" dirty="0">
                <a:ea typeface="+mn-lt"/>
                <a:cs typeface="+mn-lt"/>
              </a:rPr>
            </a:br>
            <a:r>
              <a:rPr lang="tr" sz="1700" b="1" cap="none" dirty="0">
                <a:ea typeface="+mn-lt"/>
                <a:cs typeface="+mn-lt"/>
              </a:rPr>
              <a:t>1.Demografik Yapı:</a:t>
            </a:r>
            <a:r>
              <a:rPr lang="tr" sz="1700" cap="none" dirty="0">
                <a:ea typeface="+mn-lt"/>
                <a:cs typeface="+mn-lt"/>
              </a:rPr>
              <a:t> Çoğunlukla 30-50 yaş aralığında bireylerden oluşmaktadır.</a:t>
            </a:r>
            <a:br>
              <a:rPr lang="tr" sz="1700" cap="none" dirty="0">
                <a:ea typeface="+mn-lt"/>
                <a:cs typeface="+mn-lt"/>
              </a:rPr>
            </a:br>
            <a:r>
              <a:rPr lang="tr" sz="1700" cap="none" dirty="0">
                <a:ea typeface="+mn-lt"/>
                <a:cs typeface="+mn-lt"/>
              </a:rPr>
              <a:t> Erkek nüfusunda sigara bağımlılığı kadınlara kıyasla daha yaygındır.</a:t>
            </a:r>
            <a:br>
              <a:rPr lang="tr" sz="1700" cap="none" dirty="0">
                <a:ea typeface="+mn-lt"/>
                <a:cs typeface="+mn-lt"/>
              </a:rPr>
            </a:br>
            <a:r>
              <a:rPr lang="tr" sz="1700" cap="none" dirty="0">
                <a:ea typeface="+mn-lt"/>
                <a:cs typeface="+mn-lt"/>
              </a:rPr>
              <a:t> Aile yapıları genellikle çekirdek aile biçimindedir.</a:t>
            </a:r>
            <a:br>
              <a:rPr lang="tr" sz="1700" cap="none" dirty="0">
                <a:ea typeface="+mn-lt"/>
                <a:cs typeface="+mn-lt"/>
              </a:rPr>
            </a:br>
            <a:r>
              <a:rPr lang="tr" sz="1700" cap="none" dirty="0">
                <a:ea typeface="+mn-lt"/>
                <a:cs typeface="+mn-lt"/>
              </a:rPr>
              <a:t> </a:t>
            </a:r>
            <a:r>
              <a:rPr lang="tr" sz="1700" b="1" cap="none" dirty="0">
                <a:ea typeface="+mn-lt"/>
                <a:cs typeface="+mn-lt"/>
              </a:rPr>
              <a:t>2. Eğitim Durumu:</a:t>
            </a:r>
            <a:r>
              <a:rPr lang="tr" sz="1700" cap="none" dirty="0">
                <a:ea typeface="+mn-lt"/>
                <a:cs typeface="+mn-lt"/>
              </a:rPr>
              <a:t> Hedef grubun çoğunluğu lise mezunu ağırlıklıdır. Sigaranın zararları hakkında bilgi düzeyi düşük olduğu için bırakma motivasyonu sınırlıdır.</a:t>
            </a:r>
            <a:br>
              <a:rPr lang="tr" sz="1700" cap="none" dirty="0">
                <a:ea typeface="+mn-lt"/>
                <a:cs typeface="+mn-lt"/>
              </a:rPr>
            </a:br>
            <a:r>
              <a:rPr lang="tr" sz="1700" cap="none" dirty="0">
                <a:ea typeface="+mn-lt"/>
                <a:cs typeface="+mn-lt"/>
              </a:rPr>
              <a:t> </a:t>
            </a:r>
            <a:r>
              <a:rPr lang="tr" sz="1700" b="1" cap="none" dirty="0">
                <a:ea typeface="+mn-lt"/>
                <a:cs typeface="+mn-lt"/>
              </a:rPr>
              <a:t>3. Ekonomik Durum:</a:t>
            </a:r>
            <a:r>
              <a:rPr lang="tr" sz="1700" cap="none" dirty="0">
                <a:ea typeface="+mn-lt"/>
                <a:cs typeface="+mn-lt"/>
              </a:rPr>
              <a:t> Gelir düzeyi genellikle asgari ücret civarındadır. Bu durum, sigarayı bırakma sürecinde kullanılabilecek destekleyici ürünlere (nikotin replasman tedavisi gibi) erişimi kısıtlamaktadır. Ekonomik kısıtlılık nedeniyle, bireyler sigara bırakma programlarına katılım için gerekli zaman ve maddi kaynaklardan yoksundur.</a:t>
            </a:r>
            <a:endParaRPr lang="tr-TR" sz="1700" cap="none" dirty="0"/>
          </a:p>
          <a:p>
            <a:pPr>
              <a:lnSpc>
                <a:spcPct val="110000"/>
              </a:lnSpc>
              <a:buClr>
                <a:srgbClr val="000000"/>
              </a:buClr>
            </a:pPr>
            <a:endParaRPr lang="tr-TR" sz="1100" cap="none" dirty="0"/>
          </a:p>
        </p:txBody>
      </p:sp>
    </p:spTree>
    <p:extLst>
      <p:ext uri="{BB962C8B-B14F-4D97-AF65-F5344CB8AC3E}">
        <p14:creationId xmlns:p14="http://schemas.microsoft.com/office/powerpoint/2010/main" val="154343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778144-1525-1E38-7C82-AFF12483A30A}"/>
              </a:ext>
            </a:extLst>
          </p:cNvPr>
          <p:cNvSpPr>
            <a:spLocks noGrp="1"/>
          </p:cNvSpPr>
          <p:nvPr>
            <p:ph type="title"/>
          </p:nvPr>
        </p:nvSpPr>
        <p:spPr/>
        <p:txBody>
          <a:bodyPr>
            <a:normAutofit fontScale="90000"/>
          </a:bodyPr>
          <a:lstStyle/>
          <a:p>
            <a:r>
              <a:rPr lang="tr" b="1">
                <a:ea typeface="+mj-lt"/>
                <a:cs typeface="+mj-lt"/>
              </a:rPr>
              <a:t>Sağlık Sorununun Belirlenmesi</a:t>
            </a:r>
            <a:br>
              <a:rPr lang="tr" b="1">
                <a:ea typeface="+mj-lt"/>
                <a:cs typeface="+mj-lt"/>
              </a:rPr>
            </a:br>
            <a:r>
              <a:rPr lang="tr" b="1" dirty="0">
                <a:ea typeface="+mj-lt"/>
                <a:cs typeface="+mj-lt"/>
              </a:rPr>
              <a:t> </a:t>
            </a:r>
            <a:br>
              <a:rPr lang="tr" b="1" dirty="0">
                <a:ea typeface="+mj-lt"/>
                <a:cs typeface="+mj-lt"/>
              </a:rPr>
            </a:br>
            <a:endParaRPr lang="tr" b="1" dirty="0">
              <a:ea typeface="+mj-lt"/>
              <a:cs typeface="+mj-lt"/>
            </a:endParaRPr>
          </a:p>
        </p:txBody>
      </p:sp>
      <p:sp>
        <p:nvSpPr>
          <p:cNvPr id="3" name="İçerik Yer Tutucusu 2">
            <a:extLst>
              <a:ext uri="{FF2B5EF4-FFF2-40B4-BE49-F238E27FC236}">
                <a16:creationId xmlns:a16="http://schemas.microsoft.com/office/drawing/2014/main" id="{E8C83F80-7C2F-A366-AE6A-A293ED99CDF8}"/>
              </a:ext>
            </a:extLst>
          </p:cNvPr>
          <p:cNvSpPr>
            <a:spLocks noGrp="1"/>
          </p:cNvSpPr>
          <p:nvPr>
            <p:ph sz="quarter" idx="13"/>
          </p:nvPr>
        </p:nvSpPr>
        <p:spPr>
          <a:xfrm>
            <a:off x="119449" y="1258762"/>
            <a:ext cx="7442885" cy="4660124"/>
          </a:xfrm>
        </p:spPr>
        <p:txBody>
          <a:bodyPr vert="horz" lIns="91440" tIns="45720" rIns="91440" bIns="45720" rtlCol="0">
            <a:normAutofit/>
          </a:bodyPr>
          <a:lstStyle/>
          <a:p>
            <a:pPr marL="0" indent="0">
              <a:lnSpc>
                <a:spcPct val="110000"/>
              </a:lnSpc>
              <a:buNone/>
            </a:pPr>
            <a:r>
              <a:rPr lang="tr" sz="2200" cap="none" dirty="0">
                <a:ea typeface="+mn-lt"/>
                <a:cs typeface="+mn-lt"/>
              </a:rPr>
              <a:t>Mahallede yapılan ön gözlemler sonucunda, sigara kullanımının yaygın olduğu ve buna bağlı olarak bireylerin ciddi sağlık sorunları yaşadığı tespit edilmiştir. Çalışma sırasında aşağıdaki bulgular elde edilmiştir: Sigara bağımlılığı, erkeklerde kadınlara kıyasla daha yaygındır. Bireylerin çoğu sigaranın zararlarının farkında olsa da, bağımlılıkla mücadele etmek için yeterli bilgi ve desteğe sahip değildir.</a:t>
            </a:r>
            <a:br>
              <a:rPr lang="tr" sz="2200" cap="none" dirty="0">
                <a:ea typeface="+mn-lt"/>
                <a:cs typeface="+mn-lt"/>
              </a:rPr>
            </a:br>
            <a:r>
              <a:rPr lang="tr" sz="2200" cap="none" dirty="0">
                <a:ea typeface="+mn-lt"/>
                <a:cs typeface="+mn-lt"/>
              </a:rPr>
              <a:t>Gerekçe: Sigara kullanımı, yalnızca bireylerin sağlık durumunu olumsuz etkilemekle kalmayıp, aynı zamanda mahalledeki sağlık harcamalarını ve hastalık yükünü artırmaktadır. Bu nedenle, sigara bırakmayı teşvik edecek bir programın uygulanması kritik önem taşımaktadır.</a:t>
            </a:r>
            <a:endParaRPr lang="tr-TR" sz="2200" cap="none" dirty="0"/>
          </a:p>
        </p:txBody>
      </p:sp>
      <p:pic>
        <p:nvPicPr>
          <p:cNvPr id="6" name="Resim 5" descr="ekran görüntüsü içeren bir resim&#10;&#10;Açıklama otomatik olarak oluşturuldu">
            <a:extLst>
              <a:ext uri="{FF2B5EF4-FFF2-40B4-BE49-F238E27FC236}">
                <a16:creationId xmlns:a16="http://schemas.microsoft.com/office/drawing/2014/main" id="{3660F2B9-EA57-2CED-9125-DB82979C6DE8}"/>
              </a:ext>
            </a:extLst>
          </p:cNvPr>
          <p:cNvPicPr>
            <a:picLocks noChangeAspect="1"/>
          </p:cNvPicPr>
          <p:nvPr/>
        </p:nvPicPr>
        <p:blipFill>
          <a:blip r:embed="rId2"/>
          <a:srcRect l="7085" r="43210" b="-1"/>
          <a:stretch/>
        </p:blipFill>
        <p:spPr>
          <a:xfrm>
            <a:off x="7859333" y="1143920"/>
            <a:ext cx="4213217" cy="353894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2363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Resim 4" descr="metin, ekran görüntüsü, paralel, dikdörtgen içeren bir resim&#10;&#10;Açıklama otomatik olarak oluşturuldu">
            <a:extLst>
              <a:ext uri="{FF2B5EF4-FFF2-40B4-BE49-F238E27FC236}">
                <a16:creationId xmlns:a16="http://schemas.microsoft.com/office/drawing/2014/main" id="{099E9AC6-55FB-E037-C321-DADF3D0F6CD0}"/>
              </a:ext>
            </a:extLst>
          </p:cNvPr>
          <p:cNvPicPr>
            <a:picLocks noChangeAspect="1"/>
          </p:cNvPicPr>
          <p:nvPr/>
        </p:nvPicPr>
        <p:blipFill>
          <a:blip r:embed="rId2"/>
          <a:stretch>
            <a:fillRect/>
          </a:stretch>
        </p:blipFill>
        <p:spPr>
          <a:xfrm>
            <a:off x="5248643" y="890945"/>
            <a:ext cx="6299887" cy="4961161"/>
          </a:xfrm>
          <a:prstGeom prst="rect">
            <a:avLst/>
          </a:prstGeom>
        </p:spPr>
      </p:pic>
      <p:sp>
        <p:nvSpPr>
          <p:cNvPr id="2" name="Başlık 1">
            <a:extLst>
              <a:ext uri="{FF2B5EF4-FFF2-40B4-BE49-F238E27FC236}">
                <a16:creationId xmlns:a16="http://schemas.microsoft.com/office/drawing/2014/main" id="{9A19508D-DA66-6C37-3DCB-F19ABBD013C0}"/>
              </a:ext>
            </a:extLst>
          </p:cNvPr>
          <p:cNvSpPr>
            <a:spLocks noGrp="1"/>
          </p:cNvSpPr>
          <p:nvPr>
            <p:ph type="title"/>
          </p:nvPr>
        </p:nvSpPr>
        <p:spPr>
          <a:xfrm>
            <a:off x="913774" y="640831"/>
            <a:ext cx="3740515" cy="1573863"/>
          </a:xfrm>
        </p:spPr>
        <p:txBody>
          <a:bodyPr>
            <a:normAutofit fontScale="90000"/>
          </a:bodyPr>
          <a:lstStyle/>
          <a:p>
            <a:pPr algn="l"/>
            <a:r>
              <a:rPr lang="tr" dirty="0">
                <a:latin typeface="TW Cen MT"/>
                <a:ea typeface="+mj-lt"/>
                <a:cs typeface="Times New Roman"/>
              </a:rPr>
              <a:t>2. Aşama: veri analizi</a:t>
            </a:r>
            <a:r>
              <a:rPr lang="tr" b="1">
                <a:latin typeface="Times New Roman"/>
                <a:ea typeface="+mj-lt"/>
                <a:cs typeface="Times New Roman"/>
              </a:rPr>
              <a:t> </a:t>
            </a:r>
            <a:br>
              <a:rPr lang="tr" b="1">
                <a:latin typeface="Times New Roman"/>
                <a:ea typeface="+mj-lt"/>
                <a:cs typeface="Times New Roman"/>
              </a:rPr>
            </a:br>
            <a:endParaRPr lang="tr" b="1">
              <a:latin typeface="Times New Roman"/>
              <a:ea typeface="+mj-lt"/>
              <a:cs typeface="Times New Roman"/>
            </a:endParaRPr>
          </a:p>
        </p:txBody>
      </p:sp>
      <p:sp>
        <p:nvSpPr>
          <p:cNvPr id="3" name="İçerik Yer Tutucusu 2">
            <a:extLst>
              <a:ext uri="{FF2B5EF4-FFF2-40B4-BE49-F238E27FC236}">
                <a16:creationId xmlns:a16="http://schemas.microsoft.com/office/drawing/2014/main" id="{D7111015-3036-A51D-E7ED-0990D5948593}"/>
              </a:ext>
            </a:extLst>
          </p:cNvPr>
          <p:cNvSpPr>
            <a:spLocks noGrp="1"/>
          </p:cNvSpPr>
          <p:nvPr>
            <p:ph sz="quarter" idx="13"/>
          </p:nvPr>
        </p:nvSpPr>
        <p:spPr>
          <a:xfrm>
            <a:off x="319420" y="1749254"/>
            <a:ext cx="4672710" cy="4268487"/>
          </a:xfrm>
        </p:spPr>
        <p:txBody>
          <a:bodyPr vert="horz" lIns="91440" tIns="45720" rIns="91440" bIns="45720" rtlCol="0" anchor="t">
            <a:noAutofit/>
          </a:bodyPr>
          <a:lstStyle/>
          <a:p>
            <a:pPr marL="285750" indent="-285750">
              <a:lnSpc>
                <a:spcPct val="110000"/>
              </a:lnSpc>
              <a:buClr>
                <a:srgbClr val="000000"/>
              </a:buClr>
              <a:buFont typeface="Arial"/>
              <a:buChar char="•"/>
            </a:pPr>
            <a:r>
              <a:rPr lang="tr" sz="2000" b="1" cap="none" dirty="0" smtClean="0">
                <a:ea typeface="+mn-lt"/>
                <a:cs typeface="+mn-lt"/>
              </a:rPr>
              <a:t>Sigara </a:t>
            </a:r>
            <a:r>
              <a:rPr lang="tr" sz="2000" b="1" cap="none" dirty="0">
                <a:ea typeface="+mn-lt"/>
                <a:cs typeface="+mn-lt"/>
              </a:rPr>
              <a:t>Kullanım Oranları:</a:t>
            </a:r>
            <a:r>
              <a:rPr lang="tr" sz="2000" cap="none" dirty="0">
                <a:ea typeface="+mn-lt"/>
                <a:cs typeface="+mn-lt"/>
              </a:rPr>
              <a:t> Türkiye’de her gün tütün mamulü kullanan 15 yaş ve üstü bireylerin oranı 2019 yılında %28,0 iken 2022 yılında artarak %28,3 oldu. Bu oranın 2022 yılında erkeklerde %41,3, kadınlarda ise %15,5 olduğu tespit edildi. Tütün mamulü kullanmayan bireylerin (bırakanlar ve hiç kullanmayanlar) oranı ise, 2019 yılında %68,7 iken 2022 yılında azalarak %68,0 oldu.</a:t>
            </a:r>
            <a:endParaRPr lang="tr-TR" sz="2000" cap="none" dirty="0">
              <a:latin typeface="TW Cen MT"/>
            </a:endParaRPr>
          </a:p>
        </p:txBody>
      </p:sp>
    </p:spTree>
    <p:extLst>
      <p:ext uri="{BB962C8B-B14F-4D97-AF65-F5344CB8AC3E}">
        <p14:creationId xmlns:p14="http://schemas.microsoft.com/office/powerpoint/2010/main" val="86014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1DAA71-2C8A-E8CD-F3F5-6732A3A82D77}"/>
              </a:ext>
            </a:extLst>
          </p:cNvPr>
          <p:cNvSpPr>
            <a:spLocks noGrp="1"/>
          </p:cNvSpPr>
          <p:nvPr>
            <p:ph sz="quarter" idx="13"/>
          </p:nvPr>
        </p:nvSpPr>
        <p:spPr>
          <a:xfrm>
            <a:off x="209438" y="278800"/>
            <a:ext cx="11653047" cy="5121103"/>
          </a:xfrm>
        </p:spPr>
        <p:txBody>
          <a:bodyPr vert="horz" lIns="91440" tIns="45720" rIns="91440" bIns="45720" rtlCol="0" anchor="t">
            <a:normAutofit fontScale="92500"/>
          </a:bodyPr>
          <a:lstStyle/>
          <a:p>
            <a:pPr marL="285750" indent="-285750">
              <a:buFont typeface="Arial,Sans-Serif" panose="020B0604020202020204" pitchFamily="34" charset="0"/>
            </a:pPr>
            <a:r>
              <a:rPr lang="tr" b="1" cap="none" dirty="0">
                <a:ea typeface="+mn-lt"/>
                <a:cs typeface="+mn-lt"/>
              </a:rPr>
              <a:t>Sağlık Durumu:</a:t>
            </a:r>
            <a:r>
              <a:rPr lang="tr" cap="none" dirty="0">
                <a:ea typeface="+mn-lt"/>
                <a:cs typeface="+mn-lt"/>
              </a:rPr>
              <a:t> Kalp hastalıkları, akciğer kanseri, vücuttaki başka kanserler (gırtlak kanseri, mesane kanseri, yemek borusu kanseri, rahim kanseri </a:t>
            </a:r>
            <a:r>
              <a:rPr lang="tr" cap="none" dirty="0" err="1">
                <a:ea typeface="+mn-lt"/>
                <a:cs typeface="+mn-lt"/>
              </a:rPr>
              <a:t>v.b</a:t>
            </a:r>
            <a:r>
              <a:rPr lang="tr" cap="none" dirty="0">
                <a:ea typeface="+mn-lt"/>
                <a:cs typeface="+mn-lt"/>
              </a:rPr>
              <a:t>.) bronşit, amfizem gibi pek çok hastalığın sigaraya bağlı olarak meydana geldiği bilimsel olarak kanıtlanmıştır. Tütün kullanımı, halk sağlığı açısından kritik bir sorundur ve toplumun genel hastalık riskini ve yükünü artırmaktadır. Dünya Sağlık Örgütünün 2019 yılı Avrupa Tütün Kullanım Trendleri Raporuna göre; sigara kullanımı erken ölüm riskini artırmaktadır. Aynı raporda tütün kullanımı dünyadaki erken ölümlerin önde gelen nedenlerinden biri olarak bildirilmektedir ve tüm ölümlerin yaklaşık yüzde 18 üzerinde etkili olduğu belirtilmektedir.</a:t>
            </a:r>
            <a:endParaRPr lang="tr-TR" cap="none" dirty="0">
              <a:ea typeface="+mn-lt"/>
              <a:cs typeface="+mn-lt"/>
            </a:endParaRPr>
          </a:p>
          <a:p>
            <a:pPr marL="342900" indent="-342900">
              <a:buClr>
                <a:srgbClr val="000000"/>
              </a:buClr>
            </a:pPr>
            <a:r>
              <a:rPr lang="tr" b="1" cap="none" dirty="0">
                <a:ea typeface="+mn-lt"/>
                <a:cs typeface="+mn-lt"/>
              </a:rPr>
              <a:t>Destek İhtiyaçları:</a:t>
            </a:r>
            <a:r>
              <a:rPr lang="tr" cap="none" dirty="0">
                <a:ea typeface="+mn-lt"/>
                <a:cs typeface="+mn-lt"/>
              </a:rPr>
              <a:t> Sigara bırakma tedavisinde psikolojik destek ve ilaç tedavisi büyük önem taşımaktadır. </a:t>
            </a:r>
          </a:p>
          <a:p>
            <a:pPr marL="342900" indent="-342900">
              <a:buClr>
                <a:srgbClr val="000000"/>
              </a:buClr>
            </a:pPr>
            <a:r>
              <a:rPr lang="tr" b="1" cap="none" dirty="0">
                <a:ea typeface="+mn-lt"/>
                <a:cs typeface="+mn-lt"/>
              </a:rPr>
              <a:t>Motivasyon ve Engel Faktörleri:</a:t>
            </a:r>
            <a:r>
              <a:rPr lang="tr" cap="none" dirty="0">
                <a:ea typeface="+mn-lt"/>
                <a:cs typeface="+mn-lt"/>
              </a:rPr>
              <a:t> Sigara bırakma sürecinde karşılaşılan engeller; nikotin bağımlılığı, sosyal çevrenin etkisi, stres </a:t>
            </a:r>
            <a:r>
              <a:rPr lang="tr" cap="none" dirty="0" err="1">
                <a:ea typeface="+mn-lt"/>
                <a:cs typeface="+mn-lt"/>
              </a:rPr>
              <a:t>vb</a:t>
            </a:r>
            <a:r>
              <a:rPr lang="tr" cap="none" dirty="0">
                <a:ea typeface="+mn-lt"/>
                <a:cs typeface="+mn-lt"/>
              </a:rPr>
              <a:t>…</a:t>
            </a:r>
            <a:endParaRPr lang="tr" dirty="0"/>
          </a:p>
          <a:p>
            <a:pPr marL="285750" indent="-285750">
              <a:buClr>
                <a:srgbClr val="000000"/>
              </a:buClr>
              <a:buFont typeface="Arial,Sans-Serif" panose="020B0604020202020204" pitchFamily="34" charset="0"/>
            </a:pPr>
            <a:endParaRPr lang="tr" cap="none" dirty="0">
              <a:ea typeface="+mn-lt"/>
              <a:cs typeface="+mn-lt"/>
            </a:endParaRPr>
          </a:p>
          <a:p>
            <a:pPr marL="285750" indent="-285750">
              <a:buClr>
                <a:srgbClr val="000000"/>
              </a:buClr>
              <a:buFont typeface="Arial,Sans-Serif" panose="020B0604020202020204" pitchFamily="34" charset="0"/>
            </a:pPr>
            <a:endParaRPr lang="tr" cap="none" dirty="0"/>
          </a:p>
          <a:p>
            <a:pPr marL="285750" indent="-285750">
              <a:buClr>
                <a:srgbClr val="000000"/>
              </a:buClr>
              <a:buFont typeface="Arial,Sans-Serif" panose="020B0604020202020204" pitchFamily="34" charset="0"/>
            </a:pPr>
            <a:endParaRPr lang="tr" cap="none" dirty="0"/>
          </a:p>
          <a:p>
            <a:pPr>
              <a:buClr>
                <a:srgbClr val="000000"/>
              </a:buClr>
            </a:pPr>
            <a:endParaRPr lang="tr-TR" cap="none" dirty="0"/>
          </a:p>
        </p:txBody>
      </p:sp>
    </p:spTree>
    <p:extLst>
      <p:ext uri="{BB962C8B-B14F-4D97-AF65-F5344CB8AC3E}">
        <p14:creationId xmlns:p14="http://schemas.microsoft.com/office/powerpoint/2010/main" val="19840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AD62EE-3600-6FE9-29B6-580532218609}"/>
              </a:ext>
            </a:extLst>
          </p:cNvPr>
          <p:cNvSpPr>
            <a:spLocks noGrp="1"/>
          </p:cNvSpPr>
          <p:nvPr>
            <p:ph type="title"/>
          </p:nvPr>
        </p:nvSpPr>
        <p:spPr/>
        <p:txBody>
          <a:bodyPr>
            <a:normAutofit fontScale="90000"/>
          </a:bodyPr>
          <a:lstStyle/>
          <a:p>
            <a:r>
              <a:rPr lang="tr" b="1" dirty="0">
                <a:latin typeface="TW Cen MT"/>
              </a:rPr>
              <a:t>Veri Toplama Yöntemleri ve Veri Analiz Planı</a:t>
            </a:r>
            <a:br>
              <a:rPr lang="tr" b="1" dirty="0">
                <a:latin typeface="TW Cen MT"/>
              </a:rPr>
            </a:br>
            <a:endParaRPr lang="tr-TR" dirty="0">
              <a:latin typeface="TW Cen MT"/>
            </a:endParaRPr>
          </a:p>
        </p:txBody>
      </p:sp>
      <p:sp>
        <p:nvSpPr>
          <p:cNvPr id="3" name="İçerik Yer Tutucusu 2">
            <a:extLst>
              <a:ext uri="{FF2B5EF4-FFF2-40B4-BE49-F238E27FC236}">
                <a16:creationId xmlns:a16="http://schemas.microsoft.com/office/drawing/2014/main" id="{E4E4CCE4-184D-E658-53C0-A43B549156C6}"/>
              </a:ext>
            </a:extLst>
          </p:cNvPr>
          <p:cNvSpPr>
            <a:spLocks noGrp="1"/>
          </p:cNvSpPr>
          <p:nvPr>
            <p:ph sz="quarter" idx="13"/>
          </p:nvPr>
        </p:nvSpPr>
        <p:spPr>
          <a:xfrm>
            <a:off x="3923413" y="1518144"/>
            <a:ext cx="7951429" cy="4487240"/>
          </a:xfrm>
        </p:spPr>
        <p:txBody>
          <a:bodyPr vert="horz" lIns="91440" tIns="45720" rIns="91440" bIns="45720" rtlCol="0">
            <a:normAutofit lnSpcReduction="10000"/>
          </a:bodyPr>
          <a:lstStyle/>
          <a:p>
            <a:pPr marL="0" indent="0">
              <a:lnSpc>
                <a:spcPct val="110000"/>
              </a:lnSpc>
              <a:buNone/>
            </a:pPr>
            <a:r>
              <a:rPr lang="tr" sz="2000" cap="none" dirty="0">
                <a:ea typeface="+mn-lt"/>
                <a:cs typeface="+mn-lt"/>
              </a:rPr>
              <a:t>Mahalle araştırmasıyla veri toplamak için tüm yaş grupları içerebilecek bir çalışma yapılamayacağı için (teknolojik yetersizlik, ulaşım problemleri vb. kaynaklı) literatür taramasıyla toplanan verilerde:</a:t>
            </a:r>
            <a:endParaRPr lang="tr-TR" sz="2000" dirty="0"/>
          </a:p>
          <a:p>
            <a:pPr>
              <a:lnSpc>
                <a:spcPct val="110000"/>
              </a:lnSpc>
              <a:buClr>
                <a:srgbClr val="000000"/>
              </a:buClr>
            </a:pPr>
            <a:r>
              <a:rPr lang="tr" sz="2000" cap="none" dirty="0">
                <a:ea typeface="+mn-lt"/>
                <a:cs typeface="+mn-lt"/>
              </a:rPr>
              <a:t>“Sigarayı bırakmanın iki çok önemli motivasyonu, evde ve işte diğer insanların istekleri ve kuralları nedeniyle sigara yasağı ve sigaraların yüksek maliyetiydi. En yaygın sigarayı bırakma yöntemi, belirli bir tetikleyici faktör nedeniyle kendiliğinden bırakma kararıydı. Nüksetme nedenleri arasında en dikkat çekenler şunlardır: stres, daha önce sigaradan alınan zevkin olmaması ve sigara içilen ortam.” Sonucuna varıldı. Bu sonuçlar kapsamında sigara içmeyenler dahil toplumun yaşadığı ortamda bilgilendirmesi ve sigarayı bırakması konusunda desteklenmesinin daha olumlu sonuçlar yaratabileceği kanaatine varılarak proje taslağı oluşturuldu.</a:t>
            </a:r>
          </a:p>
          <a:p>
            <a:pPr>
              <a:lnSpc>
                <a:spcPct val="110000"/>
              </a:lnSpc>
              <a:buClr>
                <a:srgbClr val="000000"/>
              </a:buClr>
            </a:pPr>
            <a:endParaRPr lang="tr-TR" sz="1400" cap="none" dirty="0"/>
          </a:p>
        </p:txBody>
      </p:sp>
      <p:pic>
        <p:nvPicPr>
          <p:cNvPr id="4" name="Resim 3" descr="kişi, şahıs, insan yüzü, giyim, sigara içme içeren bir resim&#10;&#10;Açıklama otomatik olarak oluşturuldu">
            <a:extLst>
              <a:ext uri="{FF2B5EF4-FFF2-40B4-BE49-F238E27FC236}">
                <a16:creationId xmlns:a16="http://schemas.microsoft.com/office/drawing/2014/main" id="{9ADD34C2-26C8-8D97-A598-8B2FC2CEFE61}"/>
              </a:ext>
            </a:extLst>
          </p:cNvPr>
          <p:cNvPicPr>
            <a:picLocks noChangeAspect="1"/>
          </p:cNvPicPr>
          <p:nvPr/>
        </p:nvPicPr>
        <p:blipFill>
          <a:blip r:embed="rId2"/>
          <a:srcRect l="5353" r="-3" b="-3"/>
          <a:stretch/>
        </p:blipFill>
        <p:spPr>
          <a:xfrm>
            <a:off x="122941" y="1690688"/>
            <a:ext cx="3665659" cy="307902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445023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1121</Words>
  <Application>Microsoft Office PowerPoint</Application>
  <PresentationFormat>Geniş ekran</PresentationFormat>
  <Paragraphs>76</Paragraphs>
  <Slides>18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18</vt:i4>
      </vt:variant>
    </vt:vector>
  </HeadingPairs>
  <TitlesOfParts>
    <vt:vector size="27" baseType="lpstr">
      <vt:lpstr>Aptos Display</vt:lpstr>
      <vt:lpstr>Arial</vt:lpstr>
      <vt:lpstr>Arial,Sans-Serif</vt:lpstr>
      <vt:lpstr>Calibri</vt:lpstr>
      <vt:lpstr>Calibri Light</vt:lpstr>
      <vt:lpstr>Courier New</vt:lpstr>
      <vt:lpstr>Times New Roman</vt:lpstr>
      <vt:lpstr>TW Cen MT</vt:lpstr>
      <vt:lpstr>Office Teması</vt:lpstr>
      <vt:lpstr>14 GÜNDE SİGARAYI BIRAKIYORUZ </vt:lpstr>
      <vt:lpstr>PowerPoint Sunusu</vt:lpstr>
      <vt:lpstr>PowerPoint Sunusu</vt:lpstr>
      <vt:lpstr>PowerPoint Sunusu</vt:lpstr>
      <vt:lpstr>PowerPoint Sunusu</vt:lpstr>
      <vt:lpstr>Sağlık Sorununun Belirlenmesi   </vt:lpstr>
      <vt:lpstr>2. Aşama: veri analizi  </vt:lpstr>
      <vt:lpstr>PowerPoint Sunusu</vt:lpstr>
      <vt:lpstr>Veri Toplama Yöntemleri ve Veri Analiz Planı </vt:lpstr>
      <vt:lpstr>PowerPoint Sunusu</vt:lpstr>
      <vt:lpstr>PowerPoint Sunusu</vt:lpstr>
      <vt:lpstr>3.Aşama: Müdahale Planının Geliştirilmesi  </vt:lpstr>
      <vt:lpstr>PowerPoint Sunusu</vt:lpstr>
      <vt:lpstr>PowerPoint Sunusu</vt:lpstr>
      <vt:lpstr>PowerPoint Sunusu</vt:lpstr>
      <vt:lpstr>4. Aşama: Değerlendirme ve Geri Bildirim </vt:lpstr>
      <vt:lpstr>PowerPoint Sunusu</vt:lpstr>
      <vt:lpstr>Kaynaklar ve Mevzuat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İKÇÜ TIP FAKÜLTESİ HALK SAĞLIĞI STAJI TOPLUMA YÖNELİK PROJE ÖNERİSİ HAZIRLAMA YÖNERGESİ</dc:title>
  <dc:creator>User</dc:creator>
  <cp:lastModifiedBy>User</cp:lastModifiedBy>
  <cp:revision>395</cp:revision>
  <dcterms:created xsi:type="dcterms:W3CDTF">2025-01-06T13:05:35Z</dcterms:created>
  <dcterms:modified xsi:type="dcterms:W3CDTF">2025-01-13T14:13:50Z</dcterms:modified>
</cp:coreProperties>
</file>