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256" r:id="rId2"/>
    <p:sldId id="271" r:id="rId3"/>
    <p:sldId id="272"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p:restoredLeft sz="0" autoAdjust="0"/>
    <p:restoredTop sz="93447" autoAdjust="0"/>
  </p:normalViewPr>
  <p:slideViewPr>
    <p:cSldViewPr snapToGrid="0" snapToObjects="1">
      <p:cViewPr varScale="1">
        <p:scale>
          <a:sx n="59" d="100"/>
          <a:sy n="59" d="100"/>
        </p:scale>
        <p:origin x="1268"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B094F4-006C-4DE4-A2CB-7C39376520F2}" type="datetimeFigureOut">
              <a:rPr lang="tr-TR" smtClean="0"/>
              <a:t>24.12.2023</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C6EACD-09B4-4079-BBA8-8928324C04B6}" type="slidenum">
              <a:rPr lang="tr-TR" smtClean="0"/>
              <a:t>‹#›</a:t>
            </a:fld>
            <a:endParaRPr lang="tr-TR"/>
          </a:p>
        </p:txBody>
      </p:sp>
    </p:spTree>
    <p:extLst>
      <p:ext uri="{BB962C8B-B14F-4D97-AF65-F5344CB8AC3E}">
        <p14:creationId xmlns:p14="http://schemas.microsoft.com/office/powerpoint/2010/main" val="22195288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12F1FE3-65B8-9245-8441-E9C33779CCD7}"/>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BF7E1668-EE7A-4245-9D21-E552D601B5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50A55919-2D07-C24E-9B3D-D6DD63E25009}"/>
              </a:ext>
            </a:extLst>
          </p:cNvPr>
          <p:cNvSpPr>
            <a:spLocks noGrp="1"/>
          </p:cNvSpPr>
          <p:nvPr>
            <p:ph type="dt" sz="half" idx="10"/>
          </p:nvPr>
        </p:nvSpPr>
        <p:spPr/>
        <p:txBody>
          <a:bodyPr/>
          <a:lstStyle/>
          <a:p>
            <a:fld id="{B77FCE84-DB9A-4811-8843-9287B7CF4769}" type="datetime1">
              <a:rPr lang="tr-TR" smtClean="0"/>
              <a:t>24.12.2023</a:t>
            </a:fld>
            <a:endParaRPr lang="tr-TR"/>
          </a:p>
        </p:txBody>
      </p:sp>
      <p:sp>
        <p:nvSpPr>
          <p:cNvPr id="5" name="Alt Bilgi Yer Tutucusu 4">
            <a:extLst>
              <a:ext uri="{FF2B5EF4-FFF2-40B4-BE49-F238E27FC236}">
                <a16:creationId xmlns:a16="http://schemas.microsoft.com/office/drawing/2014/main" id="{11CA3129-6369-FC45-910C-D9B3F26B162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25B0D0A-0376-D240-879E-9231FEE873D7}"/>
              </a:ext>
            </a:extLst>
          </p:cNvPr>
          <p:cNvSpPr>
            <a:spLocks noGrp="1"/>
          </p:cNvSpPr>
          <p:nvPr>
            <p:ph type="sldNum" sz="quarter" idx="12"/>
          </p:nvPr>
        </p:nvSpPr>
        <p:spPr/>
        <p:txBody>
          <a:bodyPr/>
          <a:lstStyle/>
          <a:p>
            <a:fld id="{BE41BEE4-C2D3-4547-9B0E-3819EECB2AB7}" type="slidenum">
              <a:rPr lang="tr-TR" smtClean="0"/>
              <a:t>‹#›</a:t>
            </a:fld>
            <a:endParaRPr lang="tr-TR"/>
          </a:p>
        </p:txBody>
      </p:sp>
    </p:spTree>
    <p:extLst>
      <p:ext uri="{BB962C8B-B14F-4D97-AF65-F5344CB8AC3E}">
        <p14:creationId xmlns:p14="http://schemas.microsoft.com/office/powerpoint/2010/main" val="33863108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C051A39-F3EE-364F-92DC-D12CD107FD82}"/>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C7D72B18-798A-8B48-86F3-CB59C8ED16AF}"/>
              </a:ext>
            </a:extLst>
          </p:cNvPr>
          <p:cNvSpPr>
            <a:spLocks noGrp="1"/>
          </p:cNvSpPr>
          <p:nvPr>
            <p:ph type="body" orient="vert" idx="1"/>
          </p:nvPr>
        </p:nvSpPr>
        <p:spPr/>
        <p:txBody>
          <a:bodyPr vert="eaVert"/>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2E58B6A5-9942-B545-AF55-A4D6F1149213}"/>
              </a:ext>
            </a:extLst>
          </p:cNvPr>
          <p:cNvSpPr>
            <a:spLocks noGrp="1"/>
          </p:cNvSpPr>
          <p:nvPr>
            <p:ph type="dt" sz="half" idx="10"/>
          </p:nvPr>
        </p:nvSpPr>
        <p:spPr/>
        <p:txBody>
          <a:bodyPr/>
          <a:lstStyle/>
          <a:p>
            <a:fld id="{D7987C9D-AD2E-4845-AE92-99FF299DCE4F}" type="datetime1">
              <a:rPr lang="tr-TR" smtClean="0"/>
              <a:t>24.12.2023</a:t>
            </a:fld>
            <a:endParaRPr lang="tr-TR"/>
          </a:p>
        </p:txBody>
      </p:sp>
      <p:sp>
        <p:nvSpPr>
          <p:cNvPr id="5" name="Alt Bilgi Yer Tutucusu 4">
            <a:extLst>
              <a:ext uri="{FF2B5EF4-FFF2-40B4-BE49-F238E27FC236}">
                <a16:creationId xmlns:a16="http://schemas.microsoft.com/office/drawing/2014/main" id="{AE4D3E5D-9B10-E243-902D-14BD7EA070B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769679A-EE05-9C4B-8BB5-A109D94DA879}"/>
              </a:ext>
            </a:extLst>
          </p:cNvPr>
          <p:cNvSpPr>
            <a:spLocks noGrp="1"/>
          </p:cNvSpPr>
          <p:nvPr>
            <p:ph type="sldNum" sz="quarter" idx="12"/>
          </p:nvPr>
        </p:nvSpPr>
        <p:spPr/>
        <p:txBody>
          <a:bodyPr/>
          <a:lstStyle/>
          <a:p>
            <a:fld id="{BE41BEE4-C2D3-4547-9B0E-3819EECB2AB7}" type="slidenum">
              <a:rPr lang="tr-TR" smtClean="0"/>
              <a:t>‹#›</a:t>
            </a:fld>
            <a:endParaRPr lang="tr-TR"/>
          </a:p>
        </p:txBody>
      </p:sp>
    </p:spTree>
    <p:extLst>
      <p:ext uri="{BB962C8B-B14F-4D97-AF65-F5344CB8AC3E}">
        <p14:creationId xmlns:p14="http://schemas.microsoft.com/office/powerpoint/2010/main" val="14273785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1C5D3CE5-7B9F-7D42-8C92-9628836C42BB}"/>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D6F255C6-0462-8F4E-84C4-069BAD1C4E1C}"/>
              </a:ext>
            </a:extLst>
          </p:cNvPr>
          <p:cNvSpPr>
            <a:spLocks noGrp="1"/>
          </p:cNvSpPr>
          <p:nvPr>
            <p:ph type="body" orient="vert" idx="1"/>
          </p:nvPr>
        </p:nvSpPr>
        <p:spPr>
          <a:xfrm>
            <a:off x="838200" y="365125"/>
            <a:ext cx="7734300" cy="5811838"/>
          </a:xfrm>
        </p:spPr>
        <p:txBody>
          <a:bodyPr vert="eaVert"/>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635B23F3-7C0B-5A40-ACE7-A98DAEDED943}"/>
              </a:ext>
            </a:extLst>
          </p:cNvPr>
          <p:cNvSpPr>
            <a:spLocks noGrp="1"/>
          </p:cNvSpPr>
          <p:nvPr>
            <p:ph type="dt" sz="half" idx="10"/>
          </p:nvPr>
        </p:nvSpPr>
        <p:spPr/>
        <p:txBody>
          <a:bodyPr/>
          <a:lstStyle/>
          <a:p>
            <a:fld id="{7CD24875-9C78-4FB3-85D3-7230F0E0C2F0}" type="datetime1">
              <a:rPr lang="tr-TR" smtClean="0"/>
              <a:t>24.12.2023</a:t>
            </a:fld>
            <a:endParaRPr lang="tr-TR"/>
          </a:p>
        </p:txBody>
      </p:sp>
      <p:sp>
        <p:nvSpPr>
          <p:cNvPr id="5" name="Alt Bilgi Yer Tutucusu 4">
            <a:extLst>
              <a:ext uri="{FF2B5EF4-FFF2-40B4-BE49-F238E27FC236}">
                <a16:creationId xmlns:a16="http://schemas.microsoft.com/office/drawing/2014/main" id="{EEE9F40A-32C3-3044-8CD2-88D2B4881AB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A4CE165-1382-A54C-9785-CEED424FEB2F}"/>
              </a:ext>
            </a:extLst>
          </p:cNvPr>
          <p:cNvSpPr>
            <a:spLocks noGrp="1"/>
          </p:cNvSpPr>
          <p:nvPr>
            <p:ph type="sldNum" sz="quarter" idx="12"/>
          </p:nvPr>
        </p:nvSpPr>
        <p:spPr/>
        <p:txBody>
          <a:bodyPr/>
          <a:lstStyle/>
          <a:p>
            <a:fld id="{BE41BEE4-C2D3-4547-9B0E-3819EECB2AB7}" type="slidenum">
              <a:rPr lang="tr-TR" smtClean="0"/>
              <a:t>‹#›</a:t>
            </a:fld>
            <a:endParaRPr lang="tr-TR"/>
          </a:p>
        </p:txBody>
      </p:sp>
    </p:spTree>
    <p:extLst>
      <p:ext uri="{BB962C8B-B14F-4D97-AF65-F5344CB8AC3E}">
        <p14:creationId xmlns:p14="http://schemas.microsoft.com/office/powerpoint/2010/main" val="522776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25B703A-7D4B-324A-93F5-13B0C4D408F3}"/>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4467F7C8-319B-B44C-85B6-B2F67C45AF33}"/>
              </a:ext>
            </a:extLst>
          </p:cNvPr>
          <p:cNvSpPr>
            <a:spLocks noGrp="1"/>
          </p:cNvSpPr>
          <p:nvPr>
            <p:ph idx="1"/>
          </p:nvPr>
        </p:nvSpPr>
        <p:spPr/>
        <p:txBody>
          <a:body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C400231E-CA62-904E-BDCA-64AC674DC293}"/>
              </a:ext>
            </a:extLst>
          </p:cNvPr>
          <p:cNvSpPr>
            <a:spLocks noGrp="1"/>
          </p:cNvSpPr>
          <p:nvPr>
            <p:ph type="dt" sz="half" idx="10"/>
          </p:nvPr>
        </p:nvSpPr>
        <p:spPr/>
        <p:txBody>
          <a:bodyPr/>
          <a:lstStyle/>
          <a:p>
            <a:fld id="{CA780338-6CD8-41C5-BAF8-5C55052FDFFF}" type="datetime1">
              <a:rPr lang="tr-TR" smtClean="0"/>
              <a:t>24.12.2023</a:t>
            </a:fld>
            <a:endParaRPr lang="tr-TR"/>
          </a:p>
        </p:txBody>
      </p:sp>
      <p:sp>
        <p:nvSpPr>
          <p:cNvPr id="5" name="Alt Bilgi Yer Tutucusu 4">
            <a:extLst>
              <a:ext uri="{FF2B5EF4-FFF2-40B4-BE49-F238E27FC236}">
                <a16:creationId xmlns:a16="http://schemas.microsoft.com/office/drawing/2014/main" id="{51D1E847-9F72-3C46-8FE2-B5AB6E1C1C8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F06C4FE-6B50-3446-9BFE-8DE51ECB1B30}"/>
              </a:ext>
            </a:extLst>
          </p:cNvPr>
          <p:cNvSpPr>
            <a:spLocks noGrp="1"/>
          </p:cNvSpPr>
          <p:nvPr>
            <p:ph type="sldNum" sz="quarter" idx="12"/>
          </p:nvPr>
        </p:nvSpPr>
        <p:spPr/>
        <p:txBody>
          <a:bodyPr/>
          <a:lstStyle/>
          <a:p>
            <a:fld id="{BE41BEE4-C2D3-4547-9B0E-3819EECB2AB7}" type="slidenum">
              <a:rPr lang="tr-TR" smtClean="0"/>
              <a:t>‹#›</a:t>
            </a:fld>
            <a:endParaRPr lang="tr-TR"/>
          </a:p>
        </p:txBody>
      </p:sp>
    </p:spTree>
    <p:extLst>
      <p:ext uri="{BB962C8B-B14F-4D97-AF65-F5344CB8AC3E}">
        <p14:creationId xmlns:p14="http://schemas.microsoft.com/office/powerpoint/2010/main" val="1803062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B4C2610-F795-8042-A4BD-D3544974DE9A}"/>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7D12C596-6330-FC4D-9C94-A25AED630F7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E642C971-7FFB-A448-8DBD-DC7D09B19C35}"/>
              </a:ext>
            </a:extLst>
          </p:cNvPr>
          <p:cNvSpPr>
            <a:spLocks noGrp="1"/>
          </p:cNvSpPr>
          <p:nvPr>
            <p:ph type="dt" sz="half" idx="10"/>
          </p:nvPr>
        </p:nvSpPr>
        <p:spPr/>
        <p:txBody>
          <a:bodyPr/>
          <a:lstStyle/>
          <a:p>
            <a:fld id="{55438A23-C435-4C4F-97DC-2214A0056285}" type="datetime1">
              <a:rPr lang="tr-TR" smtClean="0"/>
              <a:t>24.12.2023</a:t>
            </a:fld>
            <a:endParaRPr lang="tr-TR"/>
          </a:p>
        </p:txBody>
      </p:sp>
      <p:sp>
        <p:nvSpPr>
          <p:cNvPr id="5" name="Alt Bilgi Yer Tutucusu 4">
            <a:extLst>
              <a:ext uri="{FF2B5EF4-FFF2-40B4-BE49-F238E27FC236}">
                <a16:creationId xmlns:a16="http://schemas.microsoft.com/office/drawing/2014/main" id="{84D26952-CE6B-FA4B-8D03-18EE2FEDA98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42C5D14-1CCE-DD46-A93A-974C4EC2D264}"/>
              </a:ext>
            </a:extLst>
          </p:cNvPr>
          <p:cNvSpPr>
            <a:spLocks noGrp="1"/>
          </p:cNvSpPr>
          <p:nvPr>
            <p:ph type="sldNum" sz="quarter" idx="12"/>
          </p:nvPr>
        </p:nvSpPr>
        <p:spPr/>
        <p:txBody>
          <a:bodyPr/>
          <a:lstStyle/>
          <a:p>
            <a:fld id="{BE41BEE4-C2D3-4547-9B0E-3819EECB2AB7}" type="slidenum">
              <a:rPr lang="tr-TR" smtClean="0"/>
              <a:t>‹#›</a:t>
            </a:fld>
            <a:endParaRPr lang="tr-TR"/>
          </a:p>
        </p:txBody>
      </p:sp>
    </p:spTree>
    <p:extLst>
      <p:ext uri="{BB962C8B-B14F-4D97-AF65-F5344CB8AC3E}">
        <p14:creationId xmlns:p14="http://schemas.microsoft.com/office/powerpoint/2010/main" val="702713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C7B8CCA-D8D7-BB44-963B-2354D8FB10B0}"/>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B02A3BC9-3375-084B-8B02-5190041D8B4D}"/>
              </a:ext>
            </a:extLst>
          </p:cNvPr>
          <p:cNvSpPr>
            <a:spLocks noGrp="1"/>
          </p:cNvSpPr>
          <p:nvPr>
            <p:ph sz="half" idx="1"/>
          </p:nvPr>
        </p:nvSpPr>
        <p:spPr>
          <a:xfrm>
            <a:off x="838200" y="1825625"/>
            <a:ext cx="5181600" cy="4351338"/>
          </a:xfrm>
        </p:spPr>
        <p:txBody>
          <a:bodyPr/>
          <a:lstStyle/>
          <a:p>
            <a:r>
              <a:rPr lang="tr-TR"/>
              <a:t>Asıl metin stillerini düzenle
İkinci düzey
Üçüncü düzey
Dördüncü düzey
Beşinci düzey</a:t>
            </a:r>
          </a:p>
        </p:txBody>
      </p:sp>
      <p:sp>
        <p:nvSpPr>
          <p:cNvPr id="4" name="İçerik Yer Tutucusu 3">
            <a:extLst>
              <a:ext uri="{FF2B5EF4-FFF2-40B4-BE49-F238E27FC236}">
                <a16:creationId xmlns:a16="http://schemas.microsoft.com/office/drawing/2014/main" id="{740F2CE6-1531-3C49-98FE-0924F08634E0}"/>
              </a:ext>
            </a:extLst>
          </p:cNvPr>
          <p:cNvSpPr>
            <a:spLocks noGrp="1"/>
          </p:cNvSpPr>
          <p:nvPr>
            <p:ph sz="half" idx="2"/>
          </p:nvPr>
        </p:nvSpPr>
        <p:spPr>
          <a:xfrm>
            <a:off x="6172200" y="1825625"/>
            <a:ext cx="5181600" cy="4351338"/>
          </a:xfrm>
        </p:spPr>
        <p:txBody>
          <a:body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3E0C7135-47A5-0149-9D6B-0A7DB1A0559A}"/>
              </a:ext>
            </a:extLst>
          </p:cNvPr>
          <p:cNvSpPr>
            <a:spLocks noGrp="1"/>
          </p:cNvSpPr>
          <p:nvPr>
            <p:ph type="dt" sz="half" idx="10"/>
          </p:nvPr>
        </p:nvSpPr>
        <p:spPr/>
        <p:txBody>
          <a:bodyPr/>
          <a:lstStyle/>
          <a:p>
            <a:fld id="{B086F6A5-70EE-4AFB-9458-5B237BEC79EA}" type="datetime1">
              <a:rPr lang="tr-TR" smtClean="0"/>
              <a:t>24.12.2023</a:t>
            </a:fld>
            <a:endParaRPr lang="tr-TR"/>
          </a:p>
        </p:txBody>
      </p:sp>
      <p:sp>
        <p:nvSpPr>
          <p:cNvPr id="6" name="Alt Bilgi Yer Tutucusu 5">
            <a:extLst>
              <a:ext uri="{FF2B5EF4-FFF2-40B4-BE49-F238E27FC236}">
                <a16:creationId xmlns:a16="http://schemas.microsoft.com/office/drawing/2014/main" id="{CE4B91B9-4DCE-CE4A-A75E-35E09587F36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30D04D5C-20AA-C540-A042-7C74B2A7BB15}"/>
              </a:ext>
            </a:extLst>
          </p:cNvPr>
          <p:cNvSpPr>
            <a:spLocks noGrp="1"/>
          </p:cNvSpPr>
          <p:nvPr>
            <p:ph type="sldNum" sz="quarter" idx="12"/>
          </p:nvPr>
        </p:nvSpPr>
        <p:spPr/>
        <p:txBody>
          <a:bodyPr/>
          <a:lstStyle/>
          <a:p>
            <a:fld id="{BE41BEE4-C2D3-4547-9B0E-3819EECB2AB7}" type="slidenum">
              <a:rPr lang="tr-TR" smtClean="0"/>
              <a:t>‹#›</a:t>
            </a:fld>
            <a:endParaRPr lang="tr-TR"/>
          </a:p>
        </p:txBody>
      </p:sp>
    </p:spTree>
    <p:extLst>
      <p:ext uri="{BB962C8B-B14F-4D97-AF65-F5344CB8AC3E}">
        <p14:creationId xmlns:p14="http://schemas.microsoft.com/office/powerpoint/2010/main" val="324472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F37C0E0-19D1-4A46-8D3F-8A5AC117CA3C}"/>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5153F78C-F396-9C4B-A3E6-CC319C69716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tr-TR"/>
              <a:t>Asıl metin stillerini düzenle
İkinci düzey
Üçüncü düzey
Dördüncü düzey
Beşinci düzey</a:t>
            </a:r>
          </a:p>
        </p:txBody>
      </p:sp>
      <p:sp>
        <p:nvSpPr>
          <p:cNvPr id="4" name="İçerik Yer Tutucusu 3">
            <a:extLst>
              <a:ext uri="{FF2B5EF4-FFF2-40B4-BE49-F238E27FC236}">
                <a16:creationId xmlns:a16="http://schemas.microsoft.com/office/drawing/2014/main" id="{4D2470DE-0181-A244-AC81-BC16FF8EE410}"/>
              </a:ext>
            </a:extLst>
          </p:cNvPr>
          <p:cNvSpPr>
            <a:spLocks noGrp="1"/>
          </p:cNvSpPr>
          <p:nvPr>
            <p:ph sz="half" idx="2"/>
          </p:nvPr>
        </p:nvSpPr>
        <p:spPr>
          <a:xfrm>
            <a:off x="839788" y="2505075"/>
            <a:ext cx="5157787" cy="3684588"/>
          </a:xfrm>
        </p:spPr>
        <p:txBody>
          <a:bodyPr/>
          <a:lstStyle/>
          <a:p>
            <a:r>
              <a:rPr lang="tr-TR"/>
              <a:t>Asıl metin stillerini düzenle
İkinci düzey
Üçüncü düzey
Dördüncü düzey
Beşinci düzey</a:t>
            </a:r>
          </a:p>
        </p:txBody>
      </p:sp>
      <p:sp>
        <p:nvSpPr>
          <p:cNvPr id="5" name="Metin Yer Tutucusu 4">
            <a:extLst>
              <a:ext uri="{FF2B5EF4-FFF2-40B4-BE49-F238E27FC236}">
                <a16:creationId xmlns:a16="http://schemas.microsoft.com/office/drawing/2014/main" id="{6329147A-33A0-A043-80A2-8C9A0E35EE0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tr-TR"/>
              <a:t>Asıl metin stillerini düzenle
İkinci düzey
Üçüncü düzey
Dördüncü düzey
Beşinci düzey</a:t>
            </a:r>
          </a:p>
        </p:txBody>
      </p:sp>
      <p:sp>
        <p:nvSpPr>
          <p:cNvPr id="6" name="İçerik Yer Tutucusu 5">
            <a:extLst>
              <a:ext uri="{FF2B5EF4-FFF2-40B4-BE49-F238E27FC236}">
                <a16:creationId xmlns:a16="http://schemas.microsoft.com/office/drawing/2014/main" id="{A227C4A7-688E-0B4D-B94B-DCF06739FA7C}"/>
              </a:ext>
            </a:extLst>
          </p:cNvPr>
          <p:cNvSpPr>
            <a:spLocks noGrp="1"/>
          </p:cNvSpPr>
          <p:nvPr>
            <p:ph sz="quarter" idx="4"/>
          </p:nvPr>
        </p:nvSpPr>
        <p:spPr>
          <a:xfrm>
            <a:off x="6172200" y="2505075"/>
            <a:ext cx="5183188" cy="3684588"/>
          </a:xfrm>
        </p:spPr>
        <p:txBody>
          <a:bodyPr/>
          <a:lstStyle/>
          <a:p>
            <a:r>
              <a:rPr lang="tr-TR"/>
              <a:t>Asıl metin stillerini düzenle
İkinci düzey
Üçüncü düzey
Dördüncü düzey
Beşinci düzey</a:t>
            </a:r>
          </a:p>
        </p:txBody>
      </p:sp>
      <p:sp>
        <p:nvSpPr>
          <p:cNvPr id="7" name="Veri Yer Tutucusu 6">
            <a:extLst>
              <a:ext uri="{FF2B5EF4-FFF2-40B4-BE49-F238E27FC236}">
                <a16:creationId xmlns:a16="http://schemas.microsoft.com/office/drawing/2014/main" id="{187A323E-EC9B-E946-B17C-04FA15859F7A}"/>
              </a:ext>
            </a:extLst>
          </p:cNvPr>
          <p:cNvSpPr>
            <a:spLocks noGrp="1"/>
          </p:cNvSpPr>
          <p:nvPr>
            <p:ph type="dt" sz="half" idx="10"/>
          </p:nvPr>
        </p:nvSpPr>
        <p:spPr/>
        <p:txBody>
          <a:bodyPr/>
          <a:lstStyle/>
          <a:p>
            <a:fld id="{7143EAB4-544A-4D2D-9420-4B9A90077B92}" type="datetime1">
              <a:rPr lang="tr-TR" smtClean="0"/>
              <a:t>24.12.2023</a:t>
            </a:fld>
            <a:endParaRPr lang="tr-TR"/>
          </a:p>
        </p:txBody>
      </p:sp>
      <p:sp>
        <p:nvSpPr>
          <p:cNvPr id="8" name="Alt Bilgi Yer Tutucusu 7">
            <a:extLst>
              <a:ext uri="{FF2B5EF4-FFF2-40B4-BE49-F238E27FC236}">
                <a16:creationId xmlns:a16="http://schemas.microsoft.com/office/drawing/2014/main" id="{D4123496-FF9B-3F42-AA8F-CD2A16EA7424}"/>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5EC88871-C1A4-0949-A64C-03580E37DE11}"/>
              </a:ext>
            </a:extLst>
          </p:cNvPr>
          <p:cNvSpPr>
            <a:spLocks noGrp="1"/>
          </p:cNvSpPr>
          <p:nvPr>
            <p:ph type="sldNum" sz="quarter" idx="12"/>
          </p:nvPr>
        </p:nvSpPr>
        <p:spPr/>
        <p:txBody>
          <a:bodyPr/>
          <a:lstStyle/>
          <a:p>
            <a:fld id="{BE41BEE4-C2D3-4547-9B0E-3819EECB2AB7}" type="slidenum">
              <a:rPr lang="tr-TR" smtClean="0"/>
              <a:t>‹#›</a:t>
            </a:fld>
            <a:endParaRPr lang="tr-TR"/>
          </a:p>
        </p:txBody>
      </p:sp>
    </p:spTree>
    <p:extLst>
      <p:ext uri="{BB962C8B-B14F-4D97-AF65-F5344CB8AC3E}">
        <p14:creationId xmlns:p14="http://schemas.microsoft.com/office/powerpoint/2010/main" val="3958346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CA32496-43B2-404B-8907-1E0E25B166FC}"/>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6422231B-694D-CF4B-B6A6-26E9F0B66366}"/>
              </a:ext>
            </a:extLst>
          </p:cNvPr>
          <p:cNvSpPr>
            <a:spLocks noGrp="1"/>
          </p:cNvSpPr>
          <p:nvPr>
            <p:ph type="dt" sz="half" idx="10"/>
          </p:nvPr>
        </p:nvSpPr>
        <p:spPr/>
        <p:txBody>
          <a:bodyPr/>
          <a:lstStyle/>
          <a:p>
            <a:fld id="{6BC83356-03A8-4D0C-BEF1-88B373AF577D}" type="datetime1">
              <a:rPr lang="tr-TR" smtClean="0"/>
              <a:t>24.12.2023</a:t>
            </a:fld>
            <a:endParaRPr lang="tr-TR"/>
          </a:p>
        </p:txBody>
      </p:sp>
      <p:sp>
        <p:nvSpPr>
          <p:cNvPr id="4" name="Alt Bilgi Yer Tutucusu 3">
            <a:extLst>
              <a:ext uri="{FF2B5EF4-FFF2-40B4-BE49-F238E27FC236}">
                <a16:creationId xmlns:a16="http://schemas.microsoft.com/office/drawing/2014/main" id="{78FAAF68-71E2-9B4A-BB9F-B1E30E80C78E}"/>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25301B95-D453-ED47-BFAE-A2F4CACB7862}"/>
              </a:ext>
            </a:extLst>
          </p:cNvPr>
          <p:cNvSpPr>
            <a:spLocks noGrp="1"/>
          </p:cNvSpPr>
          <p:nvPr>
            <p:ph type="sldNum" sz="quarter" idx="12"/>
          </p:nvPr>
        </p:nvSpPr>
        <p:spPr/>
        <p:txBody>
          <a:bodyPr/>
          <a:lstStyle/>
          <a:p>
            <a:fld id="{BE41BEE4-C2D3-4547-9B0E-3819EECB2AB7}" type="slidenum">
              <a:rPr lang="tr-TR" smtClean="0"/>
              <a:t>‹#›</a:t>
            </a:fld>
            <a:endParaRPr lang="tr-TR"/>
          </a:p>
        </p:txBody>
      </p:sp>
    </p:spTree>
    <p:extLst>
      <p:ext uri="{BB962C8B-B14F-4D97-AF65-F5344CB8AC3E}">
        <p14:creationId xmlns:p14="http://schemas.microsoft.com/office/powerpoint/2010/main" val="24683698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9F364988-EF26-0C4F-8C29-A12FDA70554F}"/>
              </a:ext>
            </a:extLst>
          </p:cNvPr>
          <p:cNvSpPr>
            <a:spLocks noGrp="1"/>
          </p:cNvSpPr>
          <p:nvPr>
            <p:ph type="dt" sz="half" idx="10"/>
          </p:nvPr>
        </p:nvSpPr>
        <p:spPr/>
        <p:txBody>
          <a:bodyPr/>
          <a:lstStyle/>
          <a:p>
            <a:fld id="{C3DC612D-A349-4555-9F6F-E41515AE3060}" type="datetime1">
              <a:rPr lang="tr-TR" smtClean="0"/>
              <a:t>24.12.2023</a:t>
            </a:fld>
            <a:endParaRPr lang="tr-TR"/>
          </a:p>
        </p:txBody>
      </p:sp>
      <p:sp>
        <p:nvSpPr>
          <p:cNvPr id="3" name="Alt Bilgi Yer Tutucusu 2">
            <a:extLst>
              <a:ext uri="{FF2B5EF4-FFF2-40B4-BE49-F238E27FC236}">
                <a16:creationId xmlns:a16="http://schemas.microsoft.com/office/drawing/2014/main" id="{4F721DCC-3938-A740-BFE0-8A86392ADBAF}"/>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1BC77A2C-3567-9448-A7A0-0F7638650ECB}"/>
              </a:ext>
            </a:extLst>
          </p:cNvPr>
          <p:cNvSpPr>
            <a:spLocks noGrp="1"/>
          </p:cNvSpPr>
          <p:nvPr>
            <p:ph type="sldNum" sz="quarter" idx="12"/>
          </p:nvPr>
        </p:nvSpPr>
        <p:spPr/>
        <p:txBody>
          <a:bodyPr/>
          <a:lstStyle/>
          <a:p>
            <a:fld id="{BE41BEE4-C2D3-4547-9B0E-3819EECB2AB7}" type="slidenum">
              <a:rPr lang="tr-TR" smtClean="0"/>
              <a:t>‹#›</a:t>
            </a:fld>
            <a:endParaRPr lang="tr-TR"/>
          </a:p>
        </p:txBody>
      </p:sp>
    </p:spTree>
    <p:extLst>
      <p:ext uri="{BB962C8B-B14F-4D97-AF65-F5344CB8AC3E}">
        <p14:creationId xmlns:p14="http://schemas.microsoft.com/office/powerpoint/2010/main" val="3923443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BE93262-E8A5-6943-9691-0BFE5C33CC03}"/>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61BAE474-4C08-F34E-9E2F-B3079BBF6C0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tr-TR"/>
              <a:t>Asıl metin stillerini düzenle
İkinci düzey
Üçüncü düzey
Dördüncü düzey
Beşinci düzey</a:t>
            </a:r>
          </a:p>
        </p:txBody>
      </p:sp>
      <p:sp>
        <p:nvSpPr>
          <p:cNvPr id="4" name="Metin Yer Tutucusu 3">
            <a:extLst>
              <a:ext uri="{FF2B5EF4-FFF2-40B4-BE49-F238E27FC236}">
                <a16:creationId xmlns:a16="http://schemas.microsoft.com/office/drawing/2014/main" id="{BC51C88E-6A63-2F4B-A373-FE295C4FCC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292FB9C4-85A1-604F-8FD8-AF7B1A2686C8}"/>
              </a:ext>
            </a:extLst>
          </p:cNvPr>
          <p:cNvSpPr>
            <a:spLocks noGrp="1"/>
          </p:cNvSpPr>
          <p:nvPr>
            <p:ph type="dt" sz="half" idx="10"/>
          </p:nvPr>
        </p:nvSpPr>
        <p:spPr/>
        <p:txBody>
          <a:bodyPr/>
          <a:lstStyle/>
          <a:p>
            <a:fld id="{56D6712A-4DB2-47E7-B92C-893A1679F8D1}" type="datetime1">
              <a:rPr lang="tr-TR" smtClean="0"/>
              <a:t>24.12.2023</a:t>
            </a:fld>
            <a:endParaRPr lang="tr-TR"/>
          </a:p>
        </p:txBody>
      </p:sp>
      <p:sp>
        <p:nvSpPr>
          <p:cNvPr id="6" name="Alt Bilgi Yer Tutucusu 5">
            <a:extLst>
              <a:ext uri="{FF2B5EF4-FFF2-40B4-BE49-F238E27FC236}">
                <a16:creationId xmlns:a16="http://schemas.microsoft.com/office/drawing/2014/main" id="{553E943D-60F7-1944-BC29-CBF5AC7FAA2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9D7C2B39-84AE-7741-857C-49F32C3B9B87}"/>
              </a:ext>
            </a:extLst>
          </p:cNvPr>
          <p:cNvSpPr>
            <a:spLocks noGrp="1"/>
          </p:cNvSpPr>
          <p:nvPr>
            <p:ph type="sldNum" sz="quarter" idx="12"/>
          </p:nvPr>
        </p:nvSpPr>
        <p:spPr/>
        <p:txBody>
          <a:bodyPr/>
          <a:lstStyle/>
          <a:p>
            <a:fld id="{BE41BEE4-C2D3-4547-9B0E-3819EECB2AB7}" type="slidenum">
              <a:rPr lang="tr-TR" smtClean="0"/>
              <a:t>‹#›</a:t>
            </a:fld>
            <a:endParaRPr lang="tr-TR"/>
          </a:p>
        </p:txBody>
      </p:sp>
    </p:spTree>
    <p:extLst>
      <p:ext uri="{BB962C8B-B14F-4D97-AF65-F5344CB8AC3E}">
        <p14:creationId xmlns:p14="http://schemas.microsoft.com/office/powerpoint/2010/main" val="1444945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02B8431-363A-7549-82F8-C138E9F7512F}"/>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871189CA-048B-EF41-AE3F-D2C601F5B9E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AFC18614-2A9C-7840-8DE9-BB59C1B619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298B1655-C561-9D42-BF24-D3FA08EA777C}"/>
              </a:ext>
            </a:extLst>
          </p:cNvPr>
          <p:cNvSpPr>
            <a:spLocks noGrp="1"/>
          </p:cNvSpPr>
          <p:nvPr>
            <p:ph type="dt" sz="half" idx="10"/>
          </p:nvPr>
        </p:nvSpPr>
        <p:spPr/>
        <p:txBody>
          <a:bodyPr/>
          <a:lstStyle/>
          <a:p>
            <a:fld id="{EBC76A6B-87AC-4C1B-B195-19BA53DBB106}" type="datetime1">
              <a:rPr lang="tr-TR" smtClean="0"/>
              <a:t>24.12.2023</a:t>
            </a:fld>
            <a:endParaRPr lang="tr-TR"/>
          </a:p>
        </p:txBody>
      </p:sp>
      <p:sp>
        <p:nvSpPr>
          <p:cNvPr id="6" name="Alt Bilgi Yer Tutucusu 5">
            <a:extLst>
              <a:ext uri="{FF2B5EF4-FFF2-40B4-BE49-F238E27FC236}">
                <a16:creationId xmlns:a16="http://schemas.microsoft.com/office/drawing/2014/main" id="{CDDA3C23-5631-1F43-901D-20603FD99A7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1EAC4EE5-ED03-1C42-91DF-68E08F10A7F4}"/>
              </a:ext>
            </a:extLst>
          </p:cNvPr>
          <p:cNvSpPr>
            <a:spLocks noGrp="1"/>
          </p:cNvSpPr>
          <p:nvPr>
            <p:ph type="sldNum" sz="quarter" idx="12"/>
          </p:nvPr>
        </p:nvSpPr>
        <p:spPr/>
        <p:txBody>
          <a:bodyPr/>
          <a:lstStyle/>
          <a:p>
            <a:fld id="{BE41BEE4-C2D3-4547-9B0E-3819EECB2AB7}" type="slidenum">
              <a:rPr lang="tr-TR" smtClean="0"/>
              <a:t>‹#›</a:t>
            </a:fld>
            <a:endParaRPr lang="tr-TR"/>
          </a:p>
        </p:txBody>
      </p:sp>
    </p:spTree>
    <p:extLst>
      <p:ext uri="{BB962C8B-B14F-4D97-AF65-F5344CB8AC3E}">
        <p14:creationId xmlns:p14="http://schemas.microsoft.com/office/powerpoint/2010/main" val="4027125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90EAF0E5-C22F-A448-AB6D-6258777D099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30C86362-D24E-D844-9203-1FF56BAD034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E9E60CA1-4991-BE4C-B13F-1328051FE51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A8C4BC-E405-4E41-A220-19DB2B0DD99C}" type="datetime1">
              <a:rPr lang="tr-TR" smtClean="0"/>
              <a:t>24.12.2023</a:t>
            </a:fld>
            <a:endParaRPr lang="tr-TR"/>
          </a:p>
        </p:txBody>
      </p:sp>
      <p:sp>
        <p:nvSpPr>
          <p:cNvPr id="5" name="Alt Bilgi Yer Tutucusu 4">
            <a:extLst>
              <a:ext uri="{FF2B5EF4-FFF2-40B4-BE49-F238E27FC236}">
                <a16:creationId xmlns:a16="http://schemas.microsoft.com/office/drawing/2014/main" id="{77FE519F-9048-7C41-B7D7-E7475365BEE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0E648004-D5B2-8441-8BFE-29FBF05189B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41BEE4-C2D3-4547-9B0E-3819EECB2AB7}" type="slidenum">
              <a:rPr lang="tr-TR" smtClean="0"/>
              <a:t>‹#›</a:t>
            </a:fld>
            <a:endParaRPr lang="tr-TR"/>
          </a:p>
        </p:txBody>
      </p:sp>
    </p:spTree>
    <p:extLst>
      <p:ext uri="{BB962C8B-B14F-4D97-AF65-F5344CB8AC3E}">
        <p14:creationId xmlns:p14="http://schemas.microsoft.com/office/powerpoint/2010/main" val="36449570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who.int/docs/default-source/coronaviruse/18122023_jn.1_ire_clean.pdf?sfvrsn=6103754a_3"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who.int/docs/default-source/coronaviruse/18122023_jn.1_ire_clean.pdf?sfvrsn=6103754a_3"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who.int/docs/default-source/coronaviruse/18122023_jn.1_ire_clean.pdf?sfvrsn=6103754a_3"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who.int/publications/m/item/covid-19-epidemiological-update---22-december-2023"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who.int/publications/m/item/covid-19-epidemiological-update---22-december-2023"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who.int/publications/m/item/covid-19-epidemiological-update---22-december-2023"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who.int/publications/m/item/covid-19-epidemiological-update---22-december-2023"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who.int/publications/m/item/covid-19-epidemiological-update---22-december-2023" TargetMode="External"/><Relationship Id="rId2" Type="http://schemas.openxmlformats.org/officeDocument/2006/relationships/hyperlink" Target="https://www.who.int/docs/default-source/coronaviruse/18122023_jn.1_ire_clean.pdf?sfvrsn=6103754a_3" TargetMode="External"/><Relationship Id="rId1" Type="http://schemas.openxmlformats.org/officeDocument/2006/relationships/slideLayout" Target="../slideLayouts/slideLayout2.xml"/><Relationship Id="rId5" Type="http://schemas.openxmlformats.org/officeDocument/2006/relationships/hyperlink" Target="https://www.saglik.gov.tr/TR-101338/butcede-sehir-hastanelerine-ayrilan-pay-giderek-azaliyor.html" TargetMode="External"/><Relationship Id="rId4" Type="http://schemas.openxmlformats.org/officeDocument/2006/relationships/hyperlink" Target="https://www.saglik.gov.tr/TR-101339/saglik-calisanlarinin-ozluk-haklari-icin-destek-istedi.html"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s://www.saglik.gov.tr/TR-101339/saglik-calisanlarinin-ozluk-haklari-icin-destek-istedi.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saglik.gov.tr/TR-101338/butcede-sehir-hastanelerine-ayrilan-pay-giderek-azaliyor.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who.int/docs/default-source/coronaviruse/18122023_jn.1_ire_clean.pdf?sfvrsn=6103754a_3"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who.int/docs/default-source/coronaviruse/18122023_jn.1_ire_clean.pdf?sfvrsn=6103754a_3"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who.int/docs/default-source/coronaviruse/18122023_jn.1_ire_clean.pdf?sfvrsn=6103754a_3"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who.int/docs/default-source/coronaviruse/18122023_jn.1_ire_clean.pdf?sfvrsn=6103754a_3"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who.int/docs/default-source/coronaviruse/18122023_jn.1_ire_clean.pdf?sfvrsn=6103754a_3"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who.int/docs/default-source/coronaviruse/18122023_jn.1_ire_clean.pdf?sfvrsn=6103754a_3"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34F1179-B481-4F9E-BCA3-AFB972070F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Unvan 1">
            <a:extLst>
              <a:ext uri="{FF2B5EF4-FFF2-40B4-BE49-F238E27FC236}">
                <a16:creationId xmlns:a16="http://schemas.microsoft.com/office/drawing/2014/main" id="{F440E458-A55A-B04B-86A8-190B5ADA04A3}"/>
              </a:ext>
            </a:extLst>
          </p:cNvPr>
          <p:cNvSpPr>
            <a:spLocks noGrp="1"/>
          </p:cNvSpPr>
          <p:nvPr>
            <p:ph type="ctrTitle"/>
          </p:nvPr>
        </p:nvSpPr>
        <p:spPr>
          <a:xfrm>
            <a:off x="1285241" y="1008993"/>
            <a:ext cx="9231410" cy="3542045"/>
          </a:xfrm>
        </p:spPr>
        <p:txBody>
          <a:bodyPr anchor="b">
            <a:normAutofit/>
          </a:bodyPr>
          <a:lstStyle/>
          <a:p>
            <a:pPr algn="l"/>
            <a:r>
              <a:rPr lang="tr-TR" sz="9800"/>
              <a:t>HAFTALIK SAĞLIK GÜNDEMİ</a:t>
            </a:r>
          </a:p>
        </p:txBody>
      </p:sp>
      <p:sp>
        <p:nvSpPr>
          <p:cNvPr id="3" name="Alt Başlık 2">
            <a:extLst>
              <a:ext uri="{FF2B5EF4-FFF2-40B4-BE49-F238E27FC236}">
                <a16:creationId xmlns:a16="http://schemas.microsoft.com/office/drawing/2014/main" id="{B17E2BCD-2470-A640-8E78-51C3CBBC15B6}"/>
              </a:ext>
            </a:extLst>
          </p:cNvPr>
          <p:cNvSpPr>
            <a:spLocks noGrp="1"/>
          </p:cNvSpPr>
          <p:nvPr>
            <p:ph type="subTitle" idx="1"/>
          </p:nvPr>
        </p:nvSpPr>
        <p:spPr>
          <a:xfrm>
            <a:off x="1285241" y="4582814"/>
            <a:ext cx="7132335" cy="1312657"/>
          </a:xfrm>
        </p:spPr>
        <p:txBody>
          <a:bodyPr anchor="t">
            <a:normAutofit/>
          </a:bodyPr>
          <a:lstStyle/>
          <a:p>
            <a:pPr algn="l"/>
            <a:r>
              <a:rPr lang="tr-TR" dirty="0"/>
              <a:t>18.12.2023-24.12.2023</a:t>
            </a:r>
          </a:p>
          <a:p>
            <a:pPr algn="l"/>
            <a:r>
              <a:rPr lang="tr-TR" dirty="0"/>
              <a:t>Asistan Dr. Ilgın Timarcı Becerik</a:t>
            </a:r>
          </a:p>
        </p:txBody>
      </p:sp>
      <p:sp>
        <p:nvSpPr>
          <p:cNvPr id="4" name="Veri Yer Tutucusu 3">
            <a:extLst>
              <a:ext uri="{FF2B5EF4-FFF2-40B4-BE49-F238E27FC236}">
                <a16:creationId xmlns:a16="http://schemas.microsoft.com/office/drawing/2014/main" id="{C69DA04B-45B6-AA25-5594-8E66C0352EB4}"/>
              </a:ext>
            </a:extLst>
          </p:cNvPr>
          <p:cNvSpPr>
            <a:spLocks noGrp="1"/>
          </p:cNvSpPr>
          <p:nvPr>
            <p:ph type="dt" sz="half" idx="10"/>
          </p:nvPr>
        </p:nvSpPr>
        <p:spPr/>
        <p:txBody>
          <a:bodyPr/>
          <a:lstStyle/>
          <a:p>
            <a:fld id="{390DA616-7AF1-4AA7-803C-A63EB14FE248}" type="datetime1">
              <a:rPr lang="tr-TR" smtClean="0"/>
              <a:t>24.12.2023</a:t>
            </a:fld>
            <a:endParaRPr lang="tr-TR"/>
          </a:p>
        </p:txBody>
      </p:sp>
      <p:sp>
        <p:nvSpPr>
          <p:cNvPr id="5" name="Alt Bilgi Yer Tutucusu 4">
            <a:extLst>
              <a:ext uri="{FF2B5EF4-FFF2-40B4-BE49-F238E27FC236}">
                <a16:creationId xmlns:a16="http://schemas.microsoft.com/office/drawing/2014/main" id="{0B1241AE-AAD3-A121-538F-903321AD179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2C4C328-B69B-D131-E32F-97BE3291CD46}"/>
              </a:ext>
            </a:extLst>
          </p:cNvPr>
          <p:cNvSpPr>
            <a:spLocks noGrp="1"/>
          </p:cNvSpPr>
          <p:nvPr>
            <p:ph type="sldNum" sz="quarter" idx="12"/>
          </p:nvPr>
        </p:nvSpPr>
        <p:spPr/>
        <p:txBody>
          <a:bodyPr/>
          <a:lstStyle/>
          <a:p>
            <a:fld id="{BE41BEE4-C2D3-4547-9B0E-3819EECB2AB7}" type="slidenum">
              <a:rPr lang="tr-TR" smtClean="0"/>
              <a:t>1</a:t>
            </a:fld>
            <a:endParaRPr lang="tr-TR"/>
          </a:p>
        </p:txBody>
      </p:sp>
    </p:spTree>
    <p:extLst>
      <p:ext uri="{BB962C8B-B14F-4D97-AF65-F5344CB8AC3E}">
        <p14:creationId xmlns:p14="http://schemas.microsoft.com/office/powerpoint/2010/main" val="38670778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7D5C91B-115D-254F-AEF8-52363BAFF385}"/>
              </a:ext>
            </a:extLst>
          </p:cNvPr>
          <p:cNvSpPr>
            <a:spLocks noGrp="1"/>
          </p:cNvSpPr>
          <p:nvPr>
            <p:ph type="title"/>
          </p:nvPr>
        </p:nvSpPr>
        <p:spPr/>
        <p:txBody>
          <a:bodyPr/>
          <a:lstStyle/>
          <a:p>
            <a:r>
              <a:rPr lang="tr-TR" dirty="0"/>
              <a:t>DSÖ – COVID-19 JN.1 Varyant 19.12.2023</a:t>
            </a:r>
          </a:p>
        </p:txBody>
      </p:sp>
      <p:sp>
        <p:nvSpPr>
          <p:cNvPr id="3" name="İçerik Yer Tutucusu 2">
            <a:extLst>
              <a:ext uri="{FF2B5EF4-FFF2-40B4-BE49-F238E27FC236}">
                <a16:creationId xmlns:a16="http://schemas.microsoft.com/office/drawing/2014/main" id="{282F5148-5975-0744-B13E-E66B0CBE49DE}"/>
              </a:ext>
            </a:extLst>
          </p:cNvPr>
          <p:cNvSpPr>
            <a:spLocks noGrp="1"/>
          </p:cNvSpPr>
          <p:nvPr>
            <p:ph idx="1"/>
          </p:nvPr>
        </p:nvSpPr>
        <p:spPr>
          <a:xfrm>
            <a:off x="838200" y="1825624"/>
            <a:ext cx="10515600" cy="4821919"/>
          </a:xfrm>
        </p:spPr>
        <p:txBody>
          <a:bodyPr>
            <a:normAutofit/>
          </a:bodyPr>
          <a:lstStyle/>
          <a:p>
            <a:r>
              <a:rPr lang="tr-TR" dirty="0"/>
              <a:t>Aşı kapsamının farklı olması ve SARS-CoV-2 varyantlarının dünya genelinde dolaşımı nedeniyle popülasyon bağışıklığı küresel olarak heterojen kalır ve bu nedenle JN.1'in bağışıklıktan kaçış potansiyeli, test edilen popülasyonun bağışıklık geçmişine bağlıdır.</a:t>
            </a:r>
          </a:p>
          <a:p>
            <a:r>
              <a:rPr lang="tr-TR" dirty="0"/>
              <a:t>JN.1’in diğer benzer varyantlarına göre daha yüksek bir bağışıklık kaçırma özelliği sergilediği belirtilmiş fakat JN.1'in çapraz nötralizasyonuna ilişkin veriler sınırlıdır ve JN.1 nötralizasyonundaki azalmaya rağmen, XBB.1.5 </a:t>
            </a:r>
            <a:r>
              <a:rPr lang="tr-TR" dirty="0" err="1"/>
              <a:t>monovalan</a:t>
            </a:r>
            <a:r>
              <a:rPr lang="tr-TR" dirty="0"/>
              <a:t> aşılarıyla korumanın JN.1'e karşı etkili olması muhtemeldir. </a:t>
            </a:r>
          </a:p>
          <a:p>
            <a:r>
              <a:rPr lang="tr-TR" dirty="0"/>
              <a:t>Dünyanın dört bir yanından bilim insanlarının yer aldığı DSÖ teknik danışma grupları bunu aktif olarak izlemektedir.</a:t>
            </a:r>
          </a:p>
        </p:txBody>
      </p:sp>
      <p:sp>
        <p:nvSpPr>
          <p:cNvPr id="5" name="Veri Yer Tutucusu 4">
            <a:extLst>
              <a:ext uri="{FF2B5EF4-FFF2-40B4-BE49-F238E27FC236}">
                <a16:creationId xmlns:a16="http://schemas.microsoft.com/office/drawing/2014/main" id="{D5D201B1-B022-A3D1-68F3-EE46B5AF8B0F}"/>
              </a:ext>
            </a:extLst>
          </p:cNvPr>
          <p:cNvSpPr>
            <a:spLocks noGrp="1"/>
          </p:cNvSpPr>
          <p:nvPr>
            <p:ph type="dt" sz="half" idx="10"/>
          </p:nvPr>
        </p:nvSpPr>
        <p:spPr/>
        <p:txBody>
          <a:bodyPr/>
          <a:lstStyle/>
          <a:p>
            <a:fld id="{FA5EC964-A58E-479D-909E-F67ABB2BAD77}" type="datetime1">
              <a:rPr lang="tr-TR" smtClean="0"/>
              <a:t>24.12.2023</a:t>
            </a:fld>
            <a:endParaRPr lang="tr-TR"/>
          </a:p>
        </p:txBody>
      </p:sp>
      <p:sp>
        <p:nvSpPr>
          <p:cNvPr id="6" name="Alt Bilgi Yer Tutucusu 5">
            <a:extLst>
              <a:ext uri="{FF2B5EF4-FFF2-40B4-BE49-F238E27FC236}">
                <a16:creationId xmlns:a16="http://schemas.microsoft.com/office/drawing/2014/main" id="{CB0DA483-E229-175B-066A-6B4CFF3CE7B4}"/>
              </a:ext>
            </a:extLst>
          </p:cNvPr>
          <p:cNvSpPr>
            <a:spLocks noGrp="1"/>
          </p:cNvSpPr>
          <p:nvPr>
            <p:ph type="ftr" sz="quarter" idx="11"/>
          </p:nvPr>
        </p:nvSpPr>
        <p:spPr/>
        <p:txBody>
          <a:bodyPr/>
          <a:lstStyle/>
          <a:p>
            <a:r>
              <a:rPr lang="tr-TR" dirty="0">
                <a:hlinkClick r:id="rId2"/>
              </a:rPr>
              <a:t>https://www.who.int/docs/default-source/coronaviruse/18122023_jn.1_ire_clean.pdf?sfvrsn=6103754a_3</a:t>
            </a:r>
            <a:r>
              <a:rPr lang="tr-TR" dirty="0"/>
              <a:t> (Erişim Tarihi: 24.12.2023)</a:t>
            </a:r>
          </a:p>
          <a:p>
            <a:endParaRPr lang="tr-TR" dirty="0"/>
          </a:p>
        </p:txBody>
      </p:sp>
      <p:sp>
        <p:nvSpPr>
          <p:cNvPr id="7" name="Slayt Numarası Yer Tutucusu 6">
            <a:extLst>
              <a:ext uri="{FF2B5EF4-FFF2-40B4-BE49-F238E27FC236}">
                <a16:creationId xmlns:a16="http://schemas.microsoft.com/office/drawing/2014/main" id="{089814C1-D9E6-A70C-4CA3-3F8C8622BE8D}"/>
              </a:ext>
            </a:extLst>
          </p:cNvPr>
          <p:cNvSpPr>
            <a:spLocks noGrp="1"/>
          </p:cNvSpPr>
          <p:nvPr>
            <p:ph type="sldNum" sz="quarter" idx="12"/>
          </p:nvPr>
        </p:nvSpPr>
        <p:spPr/>
        <p:txBody>
          <a:bodyPr/>
          <a:lstStyle/>
          <a:p>
            <a:fld id="{BE41BEE4-C2D3-4547-9B0E-3819EECB2AB7}" type="slidenum">
              <a:rPr lang="tr-TR" smtClean="0"/>
              <a:t>10</a:t>
            </a:fld>
            <a:endParaRPr lang="tr-TR"/>
          </a:p>
        </p:txBody>
      </p:sp>
    </p:spTree>
    <p:extLst>
      <p:ext uri="{BB962C8B-B14F-4D97-AF65-F5344CB8AC3E}">
        <p14:creationId xmlns:p14="http://schemas.microsoft.com/office/powerpoint/2010/main" val="23976430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4129A24-FFAD-EA46-8DDE-4B91E40D76CB}"/>
              </a:ext>
            </a:extLst>
          </p:cNvPr>
          <p:cNvSpPr>
            <a:spLocks noGrp="1"/>
          </p:cNvSpPr>
          <p:nvPr>
            <p:ph type="title"/>
          </p:nvPr>
        </p:nvSpPr>
        <p:spPr/>
        <p:txBody>
          <a:bodyPr/>
          <a:lstStyle/>
          <a:p>
            <a:r>
              <a:rPr lang="tr-TR" dirty="0"/>
              <a:t>DSÖ – COVID-19 JN.1 Varyant 19.12.2023</a:t>
            </a:r>
          </a:p>
        </p:txBody>
      </p:sp>
      <p:sp>
        <p:nvSpPr>
          <p:cNvPr id="3" name="İçerik Yer Tutucusu 2">
            <a:extLst>
              <a:ext uri="{FF2B5EF4-FFF2-40B4-BE49-F238E27FC236}">
                <a16:creationId xmlns:a16="http://schemas.microsoft.com/office/drawing/2014/main" id="{AA310CA6-B6F5-E044-809A-43254F6C662D}"/>
              </a:ext>
            </a:extLst>
          </p:cNvPr>
          <p:cNvSpPr>
            <a:spLocks noGrp="1"/>
          </p:cNvSpPr>
          <p:nvPr>
            <p:ph idx="1"/>
          </p:nvPr>
        </p:nvSpPr>
        <p:spPr/>
        <p:txBody>
          <a:bodyPr>
            <a:normAutofit/>
          </a:bodyPr>
          <a:lstStyle/>
          <a:p>
            <a:r>
              <a:rPr lang="tr-TR" dirty="0"/>
              <a:t>DSÖ ve SARS-CoV-2 Evrimi Teknik Danışma Grubu, üye devletlerin antikor kaçışı ve JN.1'in ciddiyeti ile ilgili belirsizlikleri daha iyi ele almak için belirli eylemlere öncelik vermelerini tavsiye ediyor:</a:t>
            </a:r>
          </a:p>
          <a:p>
            <a:pPr lvl="1"/>
            <a:r>
              <a:rPr lang="tr-TR" dirty="0"/>
              <a:t>Etkilenen toplulukların temsilcisi olan insan serumlarını ve JN.1 canlı virüs </a:t>
            </a:r>
            <a:r>
              <a:rPr lang="tr-TR" dirty="0" err="1"/>
              <a:t>izolatlarını</a:t>
            </a:r>
            <a:r>
              <a:rPr lang="tr-TR" dirty="0"/>
              <a:t> (2-4 hafta) kullanarak nötralizasyon deneyleri gerçekleştirmek.</a:t>
            </a:r>
          </a:p>
          <a:p>
            <a:pPr lvl="1"/>
            <a:r>
              <a:rPr lang="tr-TR" dirty="0"/>
              <a:t>Devamlı veya anlık şiddet göstergelerindeki değişiklikleri tespit etmek için karşılaştırmalı bir değerlendirme yapmak (4-12 hafta).</a:t>
            </a:r>
          </a:p>
        </p:txBody>
      </p:sp>
      <p:sp>
        <p:nvSpPr>
          <p:cNvPr id="5" name="Veri Yer Tutucusu 4">
            <a:extLst>
              <a:ext uri="{FF2B5EF4-FFF2-40B4-BE49-F238E27FC236}">
                <a16:creationId xmlns:a16="http://schemas.microsoft.com/office/drawing/2014/main" id="{73235EA5-66BD-A6A6-CE9E-7E14ED19979E}"/>
              </a:ext>
            </a:extLst>
          </p:cNvPr>
          <p:cNvSpPr>
            <a:spLocks noGrp="1"/>
          </p:cNvSpPr>
          <p:nvPr>
            <p:ph type="dt" sz="half" idx="10"/>
          </p:nvPr>
        </p:nvSpPr>
        <p:spPr/>
        <p:txBody>
          <a:bodyPr/>
          <a:lstStyle/>
          <a:p>
            <a:fld id="{C1480A51-522E-46B1-8C7E-E0B5BCE00BFD}" type="datetime1">
              <a:rPr lang="tr-TR" smtClean="0"/>
              <a:t>24.12.2023</a:t>
            </a:fld>
            <a:endParaRPr lang="tr-TR"/>
          </a:p>
        </p:txBody>
      </p:sp>
      <p:sp>
        <p:nvSpPr>
          <p:cNvPr id="6" name="Alt Bilgi Yer Tutucusu 5">
            <a:extLst>
              <a:ext uri="{FF2B5EF4-FFF2-40B4-BE49-F238E27FC236}">
                <a16:creationId xmlns:a16="http://schemas.microsoft.com/office/drawing/2014/main" id="{71533E70-B261-69CF-1F56-B856CF680890}"/>
              </a:ext>
            </a:extLst>
          </p:cNvPr>
          <p:cNvSpPr>
            <a:spLocks noGrp="1"/>
          </p:cNvSpPr>
          <p:nvPr>
            <p:ph type="ftr" sz="quarter" idx="11"/>
          </p:nvPr>
        </p:nvSpPr>
        <p:spPr/>
        <p:txBody>
          <a:bodyPr/>
          <a:lstStyle/>
          <a:p>
            <a:r>
              <a:rPr lang="tr-TR" dirty="0">
                <a:hlinkClick r:id="rId2"/>
              </a:rPr>
              <a:t>https://www.who.int/docs/default-source/coronaviruse/18122023_jn.1_ire_clean.pdf?sfvrsn=6103754a_3</a:t>
            </a:r>
            <a:r>
              <a:rPr lang="tr-TR" dirty="0"/>
              <a:t> (Erişim Tarihi: 24.12.2023)</a:t>
            </a:r>
          </a:p>
          <a:p>
            <a:endParaRPr lang="tr-TR" dirty="0"/>
          </a:p>
        </p:txBody>
      </p:sp>
      <p:sp>
        <p:nvSpPr>
          <p:cNvPr id="7" name="Slayt Numarası Yer Tutucusu 6">
            <a:extLst>
              <a:ext uri="{FF2B5EF4-FFF2-40B4-BE49-F238E27FC236}">
                <a16:creationId xmlns:a16="http://schemas.microsoft.com/office/drawing/2014/main" id="{A8BAA443-C320-19AC-37F7-2BFAC8966CF9}"/>
              </a:ext>
            </a:extLst>
          </p:cNvPr>
          <p:cNvSpPr>
            <a:spLocks noGrp="1"/>
          </p:cNvSpPr>
          <p:nvPr>
            <p:ph type="sldNum" sz="quarter" idx="12"/>
          </p:nvPr>
        </p:nvSpPr>
        <p:spPr/>
        <p:txBody>
          <a:bodyPr/>
          <a:lstStyle/>
          <a:p>
            <a:fld id="{BE41BEE4-C2D3-4547-9B0E-3819EECB2AB7}" type="slidenum">
              <a:rPr lang="tr-TR" smtClean="0"/>
              <a:t>11</a:t>
            </a:fld>
            <a:endParaRPr lang="tr-TR"/>
          </a:p>
        </p:txBody>
      </p:sp>
    </p:spTree>
    <p:extLst>
      <p:ext uri="{BB962C8B-B14F-4D97-AF65-F5344CB8AC3E}">
        <p14:creationId xmlns:p14="http://schemas.microsoft.com/office/powerpoint/2010/main" val="20922530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1281EAC-8038-DC48-AA8A-BD92446F5BC8}"/>
              </a:ext>
            </a:extLst>
          </p:cNvPr>
          <p:cNvSpPr>
            <a:spLocks noGrp="1"/>
          </p:cNvSpPr>
          <p:nvPr>
            <p:ph type="title"/>
          </p:nvPr>
        </p:nvSpPr>
        <p:spPr/>
        <p:txBody>
          <a:bodyPr/>
          <a:lstStyle/>
          <a:p>
            <a:r>
              <a:rPr lang="tr-TR" dirty="0"/>
              <a:t>DSÖ – COVID-19 JN.1 Varyant 19.12.2023</a:t>
            </a:r>
          </a:p>
        </p:txBody>
      </p:sp>
      <p:sp>
        <p:nvSpPr>
          <p:cNvPr id="3" name="İçerik Yer Tutucusu 2">
            <a:extLst>
              <a:ext uri="{FF2B5EF4-FFF2-40B4-BE49-F238E27FC236}">
                <a16:creationId xmlns:a16="http://schemas.microsoft.com/office/drawing/2014/main" id="{C268D59E-64DC-0B43-AC62-152CD1DBFAE1}"/>
              </a:ext>
            </a:extLst>
          </p:cNvPr>
          <p:cNvSpPr>
            <a:spLocks noGrp="1"/>
          </p:cNvSpPr>
          <p:nvPr>
            <p:ph idx="1"/>
          </p:nvPr>
        </p:nvSpPr>
        <p:spPr/>
        <p:txBody>
          <a:bodyPr/>
          <a:lstStyle/>
          <a:p>
            <a:r>
              <a:rPr lang="tr-TR" dirty="0"/>
              <a:t>DSÖ ve COVID-19 Aşı Bileşimi Teknik Danışma Grubu, aşı bileşimindeki güncellemeler hakkında karar vermek için varyantların COVID-19 aşılarının performansı üzerindeki etkisini düzenli olarak değerlendirmeye devam etmektedir.</a:t>
            </a:r>
          </a:p>
          <a:p>
            <a:r>
              <a:rPr lang="tr-TR" dirty="0"/>
              <a:t>Risk değerlendirmesi, DSÖ çerçevesini takip etmektedir ve mevcut kanıtlara dayanmaktadır. </a:t>
            </a:r>
          </a:p>
          <a:p>
            <a:r>
              <a:rPr lang="tr-TR" dirty="0"/>
              <a:t>Ek olarak ülkelerden daha fazla kanıt ve veri elde edildikçe düzenli olarak revize edilecektir.</a:t>
            </a:r>
          </a:p>
        </p:txBody>
      </p:sp>
      <p:sp>
        <p:nvSpPr>
          <p:cNvPr id="5" name="Veri Yer Tutucusu 4">
            <a:extLst>
              <a:ext uri="{FF2B5EF4-FFF2-40B4-BE49-F238E27FC236}">
                <a16:creationId xmlns:a16="http://schemas.microsoft.com/office/drawing/2014/main" id="{2F176EEC-FBDB-822D-C51F-CE7A6279E7E3}"/>
              </a:ext>
            </a:extLst>
          </p:cNvPr>
          <p:cNvSpPr>
            <a:spLocks noGrp="1"/>
          </p:cNvSpPr>
          <p:nvPr>
            <p:ph type="dt" sz="half" idx="10"/>
          </p:nvPr>
        </p:nvSpPr>
        <p:spPr/>
        <p:txBody>
          <a:bodyPr/>
          <a:lstStyle/>
          <a:p>
            <a:fld id="{DA9F5D6B-AE2B-4CD0-91C3-9F39D018BB4C}" type="datetime1">
              <a:rPr lang="tr-TR" smtClean="0"/>
              <a:t>24.12.2023</a:t>
            </a:fld>
            <a:endParaRPr lang="tr-TR"/>
          </a:p>
        </p:txBody>
      </p:sp>
      <p:sp>
        <p:nvSpPr>
          <p:cNvPr id="6" name="Alt Bilgi Yer Tutucusu 5">
            <a:extLst>
              <a:ext uri="{FF2B5EF4-FFF2-40B4-BE49-F238E27FC236}">
                <a16:creationId xmlns:a16="http://schemas.microsoft.com/office/drawing/2014/main" id="{6113589D-06C2-06EA-E916-9A3FC1BD48CE}"/>
              </a:ext>
            </a:extLst>
          </p:cNvPr>
          <p:cNvSpPr>
            <a:spLocks noGrp="1"/>
          </p:cNvSpPr>
          <p:nvPr>
            <p:ph type="ftr" sz="quarter" idx="11"/>
          </p:nvPr>
        </p:nvSpPr>
        <p:spPr/>
        <p:txBody>
          <a:bodyPr/>
          <a:lstStyle/>
          <a:p>
            <a:r>
              <a:rPr lang="tr-TR" dirty="0">
                <a:hlinkClick r:id="rId2"/>
              </a:rPr>
              <a:t>https://www.who.int/docs/default-source/coronaviruse/18122023_jn.1_ire_clean.pdf?sfvrsn=6103754a_3</a:t>
            </a:r>
            <a:r>
              <a:rPr lang="tr-TR" dirty="0"/>
              <a:t> (Erişim Tarihi: 24.12.2023)</a:t>
            </a:r>
          </a:p>
          <a:p>
            <a:endParaRPr lang="tr-TR" dirty="0"/>
          </a:p>
        </p:txBody>
      </p:sp>
      <p:sp>
        <p:nvSpPr>
          <p:cNvPr id="7" name="Slayt Numarası Yer Tutucusu 6">
            <a:extLst>
              <a:ext uri="{FF2B5EF4-FFF2-40B4-BE49-F238E27FC236}">
                <a16:creationId xmlns:a16="http://schemas.microsoft.com/office/drawing/2014/main" id="{3C04F1BE-04D7-0C76-E343-8DE314A572F3}"/>
              </a:ext>
            </a:extLst>
          </p:cNvPr>
          <p:cNvSpPr>
            <a:spLocks noGrp="1"/>
          </p:cNvSpPr>
          <p:nvPr>
            <p:ph type="sldNum" sz="quarter" idx="12"/>
          </p:nvPr>
        </p:nvSpPr>
        <p:spPr/>
        <p:txBody>
          <a:bodyPr/>
          <a:lstStyle/>
          <a:p>
            <a:fld id="{BE41BEE4-C2D3-4547-9B0E-3819EECB2AB7}" type="slidenum">
              <a:rPr lang="tr-TR" smtClean="0"/>
              <a:t>12</a:t>
            </a:fld>
            <a:endParaRPr lang="tr-TR"/>
          </a:p>
        </p:txBody>
      </p:sp>
    </p:spTree>
    <p:extLst>
      <p:ext uri="{BB962C8B-B14F-4D97-AF65-F5344CB8AC3E}">
        <p14:creationId xmlns:p14="http://schemas.microsoft.com/office/powerpoint/2010/main" val="14408618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A4CF67D-7CD0-5B44-B25B-A5D175F61489}"/>
              </a:ext>
            </a:extLst>
          </p:cNvPr>
          <p:cNvSpPr>
            <a:spLocks noGrp="1"/>
          </p:cNvSpPr>
          <p:nvPr>
            <p:ph type="title"/>
          </p:nvPr>
        </p:nvSpPr>
        <p:spPr/>
        <p:txBody>
          <a:bodyPr/>
          <a:lstStyle/>
          <a:p>
            <a:r>
              <a:rPr lang="tr-TR" dirty="0"/>
              <a:t>DSÖ – COVID-19 Epidemiyolojik Güncelleme 22.12.2023</a:t>
            </a:r>
          </a:p>
        </p:txBody>
      </p:sp>
      <p:sp>
        <p:nvSpPr>
          <p:cNvPr id="3" name="İçerik Yer Tutucusu 2">
            <a:extLst>
              <a:ext uri="{FF2B5EF4-FFF2-40B4-BE49-F238E27FC236}">
                <a16:creationId xmlns:a16="http://schemas.microsoft.com/office/drawing/2014/main" id="{01C0E921-DD13-934D-B6AE-126390F4DA11}"/>
              </a:ext>
            </a:extLst>
          </p:cNvPr>
          <p:cNvSpPr>
            <a:spLocks noGrp="1"/>
          </p:cNvSpPr>
          <p:nvPr>
            <p:ph idx="1"/>
          </p:nvPr>
        </p:nvSpPr>
        <p:spPr/>
        <p:txBody>
          <a:bodyPr/>
          <a:lstStyle/>
          <a:p>
            <a:r>
              <a:rPr lang="tr-TR" dirty="0"/>
              <a:t>Küresel olarak, 20 Kasım'dan 17 Aralık 2023'e kadar olan 28 günlük dönemde 105 ülke COVID19 vakası bildirdi ve 50 ülke COVID-19'dan ölüm bildirdi. </a:t>
            </a:r>
          </a:p>
          <a:p>
            <a:r>
              <a:rPr lang="tr-TR" dirty="0"/>
              <a:t>Birçok ülke raporlamayı durdurduğundan veya raporlama sıklığını değiştirdiğinden, bunun vakaların veya ölümlerin meydana geldiği gerçek ülke sayısını yansıtmadığını unutulmamalı.</a:t>
            </a:r>
          </a:p>
        </p:txBody>
      </p:sp>
      <p:sp>
        <p:nvSpPr>
          <p:cNvPr id="5" name="Veri Yer Tutucusu 4">
            <a:extLst>
              <a:ext uri="{FF2B5EF4-FFF2-40B4-BE49-F238E27FC236}">
                <a16:creationId xmlns:a16="http://schemas.microsoft.com/office/drawing/2014/main" id="{9653423F-0158-BAC3-B5DD-F2F532672CA8}"/>
              </a:ext>
            </a:extLst>
          </p:cNvPr>
          <p:cNvSpPr>
            <a:spLocks noGrp="1"/>
          </p:cNvSpPr>
          <p:nvPr>
            <p:ph type="dt" sz="half" idx="10"/>
          </p:nvPr>
        </p:nvSpPr>
        <p:spPr/>
        <p:txBody>
          <a:bodyPr/>
          <a:lstStyle/>
          <a:p>
            <a:fld id="{0E7915EE-24EE-4F61-9E15-2E6A58F7141A}" type="datetime1">
              <a:rPr lang="tr-TR" smtClean="0"/>
              <a:t>24.12.2023</a:t>
            </a:fld>
            <a:endParaRPr lang="tr-TR" dirty="0"/>
          </a:p>
        </p:txBody>
      </p:sp>
      <p:sp>
        <p:nvSpPr>
          <p:cNvPr id="6" name="Alt Bilgi Yer Tutucusu 5">
            <a:extLst>
              <a:ext uri="{FF2B5EF4-FFF2-40B4-BE49-F238E27FC236}">
                <a16:creationId xmlns:a16="http://schemas.microsoft.com/office/drawing/2014/main" id="{B0E9D834-C303-8962-38B5-A93D59572E2B}"/>
              </a:ext>
            </a:extLst>
          </p:cNvPr>
          <p:cNvSpPr>
            <a:spLocks noGrp="1"/>
          </p:cNvSpPr>
          <p:nvPr>
            <p:ph type="ftr" sz="quarter" idx="11"/>
          </p:nvPr>
        </p:nvSpPr>
        <p:spPr/>
        <p:txBody>
          <a:bodyPr/>
          <a:lstStyle/>
          <a:p>
            <a:r>
              <a:rPr lang="en-US" i="0" dirty="0">
                <a:effectLst/>
              </a:rPr>
              <a:t>COVID-19 epidemiological update – 22 December 2023</a:t>
            </a:r>
          </a:p>
          <a:p>
            <a:r>
              <a:rPr lang="tr-TR" dirty="0">
                <a:hlinkClick r:id="rId2"/>
              </a:rPr>
              <a:t>https://www.who.int/publications/m/item/covid-19-epidemiological-update---22-december-2023</a:t>
            </a:r>
            <a:r>
              <a:rPr lang="tr-TR" dirty="0"/>
              <a:t> (Erişim Tarihi:24.12.2023)</a:t>
            </a:r>
          </a:p>
          <a:p>
            <a:endParaRPr lang="tr-TR" dirty="0"/>
          </a:p>
        </p:txBody>
      </p:sp>
      <p:sp>
        <p:nvSpPr>
          <p:cNvPr id="7" name="Slayt Numarası Yer Tutucusu 6">
            <a:extLst>
              <a:ext uri="{FF2B5EF4-FFF2-40B4-BE49-F238E27FC236}">
                <a16:creationId xmlns:a16="http://schemas.microsoft.com/office/drawing/2014/main" id="{2CFAD064-DF2C-7111-2319-C78BB179268B}"/>
              </a:ext>
            </a:extLst>
          </p:cNvPr>
          <p:cNvSpPr>
            <a:spLocks noGrp="1"/>
          </p:cNvSpPr>
          <p:nvPr>
            <p:ph type="sldNum" sz="quarter" idx="12"/>
          </p:nvPr>
        </p:nvSpPr>
        <p:spPr/>
        <p:txBody>
          <a:bodyPr/>
          <a:lstStyle/>
          <a:p>
            <a:fld id="{BE41BEE4-C2D3-4547-9B0E-3819EECB2AB7}" type="slidenum">
              <a:rPr lang="tr-TR" smtClean="0"/>
              <a:t>13</a:t>
            </a:fld>
            <a:endParaRPr lang="tr-TR"/>
          </a:p>
        </p:txBody>
      </p:sp>
    </p:spTree>
    <p:extLst>
      <p:ext uri="{BB962C8B-B14F-4D97-AF65-F5344CB8AC3E}">
        <p14:creationId xmlns:p14="http://schemas.microsoft.com/office/powerpoint/2010/main" val="10615335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8190976-91D2-AD4F-92C9-C24020E7442C}"/>
              </a:ext>
            </a:extLst>
          </p:cNvPr>
          <p:cNvSpPr>
            <a:spLocks noGrp="1"/>
          </p:cNvSpPr>
          <p:nvPr>
            <p:ph type="title"/>
          </p:nvPr>
        </p:nvSpPr>
        <p:spPr/>
        <p:txBody>
          <a:bodyPr/>
          <a:lstStyle/>
          <a:p>
            <a:r>
              <a:rPr lang="tr-TR" dirty="0"/>
              <a:t>DSÖ – COVID-19 Epidemiyolojik Güncelleme 22.12.2023</a:t>
            </a:r>
          </a:p>
        </p:txBody>
      </p:sp>
      <p:sp>
        <p:nvSpPr>
          <p:cNvPr id="3" name="İçerik Yer Tutucusu 2">
            <a:extLst>
              <a:ext uri="{FF2B5EF4-FFF2-40B4-BE49-F238E27FC236}">
                <a16:creationId xmlns:a16="http://schemas.microsoft.com/office/drawing/2014/main" id="{1A652E9F-55BC-2343-9032-BF5C9EC7EB6F}"/>
              </a:ext>
            </a:extLst>
          </p:cNvPr>
          <p:cNvSpPr>
            <a:spLocks noGrp="1"/>
          </p:cNvSpPr>
          <p:nvPr>
            <p:ph idx="1"/>
          </p:nvPr>
        </p:nvSpPr>
        <p:spPr/>
        <p:txBody>
          <a:bodyPr/>
          <a:lstStyle/>
          <a:p>
            <a:r>
              <a:rPr lang="tr-TR" dirty="0"/>
              <a:t>Mevcut verilere göre, 28 günlük dönemde (20 Kasım- 17 Aralık 2023) önceki 28 günle (23 Ekim - 19 Kasım 2023) karşılaştırıldığında, 850.000'den fazla yeni vaka ve 3.000'den fazla yeni ölümle, sırasıyla %52 artış ve %8 düşüşle rapor edilen vaka sayısı artarken ölümler azaldı. </a:t>
            </a:r>
          </a:p>
          <a:p>
            <a:r>
              <a:rPr lang="tr-TR" dirty="0"/>
              <a:t>Bildirilen yeni vaka ve ölüm sayısındaki eğilimler, birçok ülkede raporlama gecikmelerinin yanı sıra azalan test ve sıralama nedeniyle dikkatle yorumlanmalıdır.</a:t>
            </a:r>
          </a:p>
        </p:txBody>
      </p:sp>
      <p:sp>
        <p:nvSpPr>
          <p:cNvPr id="5" name="Veri Yer Tutucusu 4">
            <a:extLst>
              <a:ext uri="{FF2B5EF4-FFF2-40B4-BE49-F238E27FC236}">
                <a16:creationId xmlns:a16="http://schemas.microsoft.com/office/drawing/2014/main" id="{AE647E16-1A9F-1664-B436-C7DD2E6245B8}"/>
              </a:ext>
            </a:extLst>
          </p:cNvPr>
          <p:cNvSpPr>
            <a:spLocks noGrp="1"/>
          </p:cNvSpPr>
          <p:nvPr>
            <p:ph type="dt" sz="half" idx="10"/>
          </p:nvPr>
        </p:nvSpPr>
        <p:spPr/>
        <p:txBody>
          <a:bodyPr/>
          <a:lstStyle/>
          <a:p>
            <a:fld id="{0EDF2CBD-5AE0-467D-9661-2744091DB1CB}" type="datetime1">
              <a:rPr lang="tr-TR" smtClean="0"/>
              <a:t>24.12.2023</a:t>
            </a:fld>
            <a:endParaRPr lang="tr-TR"/>
          </a:p>
        </p:txBody>
      </p:sp>
      <p:sp>
        <p:nvSpPr>
          <p:cNvPr id="6" name="Alt Bilgi Yer Tutucusu 5">
            <a:extLst>
              <a:ext uri="{FF2B5EF4-FFF2-40B4-BE49-F238E27FC236}">
                <a16:creationId xmlns:a16="http://schemas.microsoft.com/office/drawing/2014/main" id="{F08F3455-0DC0-39D0-9E0B-DA844C0AFEC3}"/>
              </a:ext>
            </a:extLst>
          </p:cNvPr>
          <p:cNvSpPr>
            <a:spLocks noGrp="1"/>
          </p:cNvSpPr>
          <p:nvPr>
            <p:ph type="ftr" sz="quarter" idx="11"/>
          </p:nvPr>
        </p:nvSpPr>
        <p:spPr/>
        <p:txBody>
          <a:bodyPr/>
          <a:lstStyle/>
          <a:p>
            <a:r>
              <a:rPr lang="en-US" i="0" dirty="0">
                <a:effectLst/>
              </a:rPr>
              <a:t>COVID-19 epidemiological update – 22 December 2023</a:t>
            </a:r>
          </a:p>
          <a:p>
            <a:r>
              <a:rPr lang="tr-TR" dirty="0">
                <a:hlinkClick r:id="rId2"/>
              </a:rPr>
              <a:t>https://www.who.int/publications/m/item/covid-19-epidemiological-update---22-december-2023</a:t>
            </a:r>
            <a:r>
              <a:rPr lang="tr-TR" dirty="0"/>
              <a:t> (Erişim Tarihi:24.12.2023)</a:t>
            </a:r>
          </a:p>
          <a:p>
            <a:endParaRPr lang="tr-TR" dirty="0"/>
          </a:p>
        </p:txBody>
      </p:sp>
      <p:sp>
        <p:nvSpPr>
          <p:cNvPr id="7" name="Slayt Numarası Yer Tutucusu 6">
            <a:extLst>
              <a:ext uri="{FF2B5EF4-FFF2-40B4-BE49-F238E27FC236}">
                <a16:creationId xmlns:a16="http://schemas.microsoft.com/office/drawing/2014/main" id="{5266B2ED-904A-DE9B-F440-C00D68CBFA0F}"/>
              </a:ext>
            </a:extLst>
          </p:cNvPr>
          <p:cNvSpPr>
            <a:spLocks noGrp="1"/>
          </p:cNvSpPr>
          <p:nvPr>
            <p:ph type="sldNum" sz="quarter" idx="12"/>
          </p:nvPr>
        </p:nvSpPr>
        <p:spPr/>
        <p:txBody>
          <a:bodyPr/>
          <a:lstStyle/>
          <a:p>
            <a:fld id="{BE41BEE4-C2D3-4547-9B0E-3819EECB2AB7}" type="slidenum">
              <a:rPr lang="tr-TR" smtClean="0"/>
              <a:t>14</a:t>
            </a:fld>
            <a:endParaRPr lang="tr-TR"/>
          </a:p>
        </p:txBody>
      </p:sp>
    </p:spTree>
    <p:extLst>
      <p:ext uri="{BB962C8B-B14F-4D97-AF65-F5344CB8AC3E}">
        <p14:creationId xmlns:p14="http://schemas.microsoft.com/office/powerpoint/2010/main" val="13044849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3727B42-01E1-524E-9B4B-543BD8A3DED5}"/>
              </a:ext>
            </a:extLst>
          </p:cNvPr>
          <p:cNvSpPr>
            <a:spLocks noGrp="1"/>
          </p:cNvSpPr>
          <p:nvPr>
            <p:ph type="title"/>
          </p:nvPr>
        </p:nvSpPr>
        <p:spPr/>
        <p:txBody>
          <a:bodyPr/>
          <a:lstStyle/>
          <a:p>
            <a:r>
              <a:rPr lang="tr-TR" dirty="0"/>
              <a:t>DSÖ – COVID-19 Epidemiyolojik Güncelleme 22.12.2023</a:t>
            </a:r>
          </a:p>
        </p:txBody>
      </p:sp>
      <p:sp>
        <p:nvSpPr>
          <p:cNvPr id="3" name="İçerik Yer Tutucusu 2">
            <a:extLst>
              <a:ext uri="{FF2B5EF4-FFF2-40B4-BE49-F238E27FC236}">
                <a16:creationId xmlns:a16="http://schemas.microsoft.com/office/drawing/2014/main" id="{CAA3DAB7-629F-5846-A103-D5A44C15272C}"/>
              </a:ext>
            </a:extLst>
          </p:cNvPr>
          <p:cNvSpPr>
            <a:spLocks noGrp="1"/>
          </p:cNvSpPr>
          <p:nvPr>
            <p:ph idx="1"/>
          </p:nvPr>
        </p:nvSpPr>
        <p:spPr/>
        <p:txBody>
          <a:bodyPr>
            <a:normAutofit/>
          </a:bodyPr>
          <a:lstStyle/>
          <a:p>
            <a:r>
              <a:rPr lang="tr-TR" dirty="0"/>
              <a:t>Küresel Grip Gözetim ve Yanıt Sistemi'nin bir parçası olarak entegre </a:t>
            </a:r>
            <a:r>
              <a:rPr lang="tr-TR" dirty="0" err="1"/>
              <a:t>sentinel</a:t>
            </a:r>
            <a:r>
              <a:rPr lang="tr-TR" dirty="0"/>
              <a:t> </a:t>
            </a:r>
            <a:r>
              <a:rPr lang="tr-TR" dirty="0" err="1"/>
              <a:t>sürveyansta</a:t>
            </a:r>
            <a:r>
              <a:rPr lang="tr-TR" dirty="0"/>
              <a:t> tespit edilen ve </a:t>
            </a:r>
            <a:r>
              <a:rPr lang="tr-TR" dirty="0" err="1"/>
              <a:t>FluNet'e</a:t>
            </a:r>
            <a:r>
              <a:rPr lang="tr-TR" dirty="0"/>
              <a:t> bildirilen SARS-CoV-2 PCR yüzde pozitifliği, 10 Aralık 2023 itibarıyla </a:t>
            </a:r>
            <a:r>
              <a:rPr lang="tr-TR" b="1" dirty="0"/>
              <a:t>%7,6</a:t>
            </a:r>
            <a:r>
              <a:rPr lang="tr-TR" dirty="0"/>
              <a:t>'dır.</a:t>
            </a:r>
          </a:p>
        </p:txBody>
      </p:sp>
      <p:sp>
        <p:nvSpPr>
          <p:cNvPr id="5" name="Veri Yer Tutucusu 4">
            <a:extLst>
              <a:ext uri="{FF2B5EF4-FFF2-40B4-BE49-F238E27FC236}">
                <a16:creationId xmlns:a16="http://schemas.microsoft.com/office/drawing/2014/main" id="{1279FD3B-C489-789A-82BC-F66782DECCBA}"/>
              </a:ext>
            </a:extLst>
          </p:cNvPr>
          <p:cNvSpPr>
            <a:spLocks noGrp="1"/>
          </p:cNvSpPr>
          <p:nvPr>
            <p:ph type="dt" sz="half" idx="10"/>
          </p:nvPr>
        </p:nvSpPr>
        <p:spPr/>
        <p:txBody>
          <a:bodyPr/>
          <a:lstStyle/>
          <a:p>
            <a:fld id="{B6F088C7-BCB6-4654-AFC6-A9E2EAA97D86}" type="datetime1">
              <a:rPr lang="tr-TR" smtClean="0"/>
              <a:t>24.12.2023</a:t>
            </a:fld>
            <a:endParaRPr lang="tr-TR" dirty="0"/>
          </a:p>
        </p:txBody>
      </p:sp>
      <p:sp>
        <p:nvSpPr>
          <p:cNvPr id="6" name="Alt Bilgi Yer Tutucusu 5">
            <a:extLst>
              <a:ext uri="{FF2B5EF4-FFF2-40B4-BE49-F238E27FC236}">
                <a16:creationId xmlns:a16="http://schemas.microsoft.com/office/drawing/2014/main" id="{7EE9D78B-E65E-AA3A-B5BC-98BA542575C2}"/>
              </a:ext>
            </a:extLst>
          </p:cNvPr>
          <p:cNvSpPr>
            <a:spLocks noGrp="1"/>
          </p:cNvSpPr>
          <p:nvPr>
            <p:ph type="ftr" sz="quarter" idx="11"/>
          </p:nvPr>
        </p:nvSpPr>
        <p:spPr/>
        <p:txBody>
          <a:bodyPr/>
          <a:lstStyle/>
          <a:p>
            <a:r>
              <a:rPr lang="en-US" i="0" dirty="0">
                <a:effectLst/>
              </a:rPr>
              <a:t>COVID-19 epidemiological update – 22 December 2023</a:t>
            </a:r>
          </a:p>
          <a:p>
            <a:r>
              <a:rPr lang="tr-TR" dirty="0">
                <a:hlinkClick r:id="rId2"/>
              </a:rPr>
              <a:t>https://www.who.int/publications/m/item/covid-19-epidemiological-update---22-december-2023</a:t>
            </a:r>
            <a:r>
              <a:rPr lang="tr-TR" dirty="0"/>
              <a:t> (Erişim Tarihi:24.12.2023)</a:t>
            </a:r>
          </a:p>
          <a:p>
            <a:endParaRPr lang="tr-TR" dirty="0"/>
          </a:p>
        </p:txBody>
      </p:sp>
      <p:sp>
        <p:nvSpPr>
          <p:cNvPr id="7" name="Slayt Numarası Yer Tutucusu 6">
            <a:extLst>
              <a:ext uri="{FF2B5EF4-FFF2-40B4-BE49-F238E27FC236}">
                <a16:creationId xmlns:a16="http://schemas.microsoft.com/office/drawing/2014/main" id="{C79FE5A5-5871-97D1-26AE-8F24282024BF}"/>
              </a:ext>
            </a:extLst>
          </p:cNvPr>
          <p:cNvSpPr>
            <a:spLocks noGrp="1"/>
          </p:cNvSpPr>
          <p:nvPr>
            <p:ph type="sldNum" sz="quarter" idx="12"/>
          </p:nvPr>
        </p:nvSpPr>
        <p:spPr/>
        <p:txBody>
          <a:bodyPr/>
          <a:lstStyle/>
          <a:p>
            <a:fld id="{BE41BEE4-C2D3-4547-9B0E-3819EECB2AB7}" type="slidenum">
              <a:rPr lang="tr-TR" smtClean="0"/>
              <a:t>15</a:t>
            </a:fld>
            <a:endParaRPr lang="tr-TR"/>
          </a:p>
        </p:txBody>
      </p:sp>
    </p:spTree>
    <p:extLst>
      <p:ext uri="{BB962C8B-B14F-4D97-AF65-F5344CB8AC3E}">
        <p14:creationId xmlns:p14="http://schemas.microsoft.com/office/powerpoint/2010/main" val="37799207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3133A16-830D-CC4A-BD74-59DAA00192F6}"/>
              </a:ext>
            </a:extLst>
          </p:cNvPr>
          <p:cNvSpPr>
            <a:spLocks noGrp="1"/>
          </p:cNvSpPr>
          <p:nvPr>
            <p:ph type="title"/>
          </p:nvPr>
        </p:nvSpPr>
        <p:spPr/>
        <p:txBody>
          <a:bodyPr/>
          <a:lstStyle/>
          <a:p>
            <a:r>
              <a:rPr lang="tr-TR" dirty="0"/>
              <a:t>DSÖ – COVID-19 Epidemiyolojik Güncelleme 22.12.2023</a:t>
            </a:r>
          </a:p>
        </p:txBody>
      </p:sp>
      <p:sp>
        <p:nvSpPr>
          <p:cNvPr id="3" name="İçerik Yer Tutucusu 2">
            <a:extLst>
              <a:ext uri="{FF2B5EF4-FFF2-40B4-BE49-F238E27FC236}">
                <a16:creationId xmlns:a16="http://schemas.microsoft.com/office/drawing/2014/main" id="{8CD2B49B-5268-C946-8E64-753D8DD574F9}"/>
              </a:ext>
            </a:extLst>
          </p:cNvPr>
          <p:cNvSpPr>
            <a:spLocks noGrp="1"/>
          </p:cNvSpPr>
          <p:nvPr>
            <p:ph idx="1"/>
          </p:nvPr>
        </p:nvSpPr>
        <p:spPr/>
        <p:txBody>
          <a:bodyPr/>
          <a:lstStyle/>
          <a:p>
            <a:r>
              <a:rPr lang="tr-TR" dirty="0"/>
              <a:t>13 Kasım ile 10 Aralık 2023 arasındaki 28 günlük dönemde, 58 ülke COVID-19 nedeniyle hastaneye yatış için, 36 ülke ise yoğun bakım ünitesine (YBÜ) yatışlara ilişkin en az bir kez veri sağladı. </a:t>
            </a:r>
          </a:p>
          <a:p>
            <a:r>
              <a:rPr lang="tr-TR" dirty="0"/>
              <a:t>Mevcut verilere göre, 28 günlük süre boyunca 118.000'den fazla yeni hastaneye yatış ve 1600'den fazla yeni yoğun bakım ünitesine yatış rapor edildi. </a:t>
            </a:r>
          </a:p>
          <a:p>
            <a:r>
              <a:rPr lang="tr-TR" dirty="0"/>
              <a:t>Mevcut ve geçmiş raporlama döneminde bu verileri tutarlı bir şekilde raporlayan ülkeler arasında, yeni </a:t>
            </a:r>
            <a:r>
              <a:rPr lang="tr-TR" b="1" dirty="0"/>
              <a:t>hastaneye yatışlarda %23 </a:t>
            </a:r>
            <a:r>
              <a:rPr lang="tr-TR" dirty="0"/>
              <a:t>ve yeni </a:t>
            </a:r>
            <a:r>
              <a:rPr lang="tr-TR" b="1" dirty="0"/>
              <a:t>yoğun bakım ünitesine yatışlarda ise %51</a:t>
            </a:r>
            <a:r>
              <a:rPr lang="tr-TR" dirty="0"/>
              <a:t>'lik genel bir </a:t>
            </a:r>
            <a:r>
              <a:rPr lang="tr-TR" b="1" dirty="0"/>
              <a:t>artış </a:t>
            </a:r>
            <a:r>
              <a:rPr lang="tr-TR" dirty="0"/>
              <a:t>yaşandı.</a:t>
            </a:r>
          </a:p>
          <a:p>
            <a:endParaRPr lang="tr-TR" dirty="0"/>
          </a:p>
        </p:txBody>
      </p:sp>
      <p:sp>
        <p:nvSpPr>
          <p:cNvPr id="5" name="Veri Yer Tutucusu 4">
            <a:extLst>
              <a:ext uri="{FF2B5EF4-FFF2-40B4-BE49-F238E27FC236}">
                <a16:creationId xmlns:a16="http://schemas.microsoft.com/office/drawing/2014/main" id="{6906ED83-A8BC-AAA6-D86D-6F87134D89DE}"/>
              </a:ext>
            </a:extLst>
          </p:cNvPr>
          <p:cNvSpPr>
            <a:spLocks noGrp="1"/>
          </p:cNvSpPr>
          <p:nvPr>
            <p:ph type="dt" sz="half" idx="10"/>
          </p:nvPr>
        </p:nvSpPr>
        <p:spPr/>
        <p:txBody>
          <a:bodyPr/>
          <a:lstStyle/>
          <a:p>
            <a:fld id="{544D67A4-ECEE-4852-8794-2EC5B817813F}" type="datetime1">
              <a:rPr lang="tr-TR" smtClean="0"/>
              <a:t>24.12.2023</a:t>
            </a:fld>
            <a:endParaRPr lang="tr-TR" dirty="0"/>
          </a:p>
        </p:txBody>
      </p:sp>
      <p:sp>
        <p:nvSpPr>
          <p:cNvPr id="6" name="Alt Bilgi Yer Tutucusu 5">
            <a:extLst>
              <a:ext uri="{FF2B5EF4-FFF2-40B4-BE49-F238E27FC236}">
                <a16:creationId xmlns:a16="http://schemas.microsoft.com/office/drawing/2014/main" id="{FEA58395-01D1-CAB9-8905-77D0152CFA72}"/>
              </a:ext>
            </a:extLst>
          </p:cNvPr>
          <p:cNvSpPr>
            <a:spLocks noGrp="1"/>
          </p:cNvSpPr>
          <p:nvPr>
            <p:ph type="ftr" sz="quarter" idx="11"/>
          </p:nvPr>
        </p:nvSpPr>
        <p:spPr/>
        <p:txBody>
          <a:bodyPr/>
          <a:lstStyle/>
          <a:p>
            <a:r>
              <a:rPr lang="en-US" i="0" dirty="0">
                <a:effectLst/>
              </a:rPr>
              <a:t>COVID-19 epidemiological update – 22 December 2023</a:t>
            </a:r>
          </a:p>
          <a:p>
            <a:r>
              <a:rPr lang="tr-TR" dirty="0">
                <a:hlinkClick r:id="rId2"/>
              </a:rPr>
              <a:t>https://www.who.int/publications/m/item/covid-19-epidemiological-update---22-december-2023</a:t>
            </a:r>
            <a:r>
              <a:rPr lang="tr-TR" dirty="0"/>
              <a:t> (Erişim Tarihi:24.12.2023)</a:t>
            </a:r>
          </a:p>
          <a:p>
            <a:endParaRPr lang="tr-TR" dirty="0"/>
          </a:p>
        </p:txBody>
      </p:sp>
      <p:sp>
        <p:nvSpPr>
          <p:cNvPr id="7" name="Slayt Numarası Yer Tutucusu 6">
            <a:extLst>
              <a:ext uri="{FF2B5EF4-FFF2-40B4-BE49-F238E27FC236}">
                <a16:creationId xmlns:a16="http://schemas.microsoft.com/office/drawing/2014/main" id="{09111A7C-F3B9-6BB2-416A-20A5488BE23F}"/>
              </a:ext>
            </a:extLst>
          </p:cNvPr>
          <p:cNvSpPr>
            <a:spLocks noGrp="1"/>
          </p:cNvSpPr>
          <p:nvPr>
            <p:ph type="sldNum" sz="quarter" idx="12"/>
          </p:nvPr>
        </p:nvSpPr>
        <p:spPr/>
        <p:txBody>
          <a:bodyPr/>
          <a:lstStyle/>
          <a:p>
            <a:fld id="{BE41BEE4-C2D3-4547-9B0E-3819EECB2AB7}" type="slidenum">
              <a:rPr lang="tr-TR" smtClean="0"/>
              <a:t>16</a:t>
            </a:fld>
            <a:endParaRPr lang="tr-TR"/>
          </a:p>
        </p:txBody>
      </p:sp>
    </p:spTree>
    <p:extLst>
      <p:ext uri="{BB962C8B-B14F-4D97-AF65-F5344CB8AC3E}">
        <p14:creationId xmlns:p14="http://schemas.microsoft.com/office/powerpoint/2010/main" val="40865989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7634FC9-77A6-0D4F-9097-B48083167B4A}"/>
              </a:ext>
            </a:extLst>
          </p:cNvPr>
          <p:cNvSpPr>
            <a:spLocks noGrp="1"/>
          </p:cNvSpPr>
          <p:nvPr>
            <p:ph type="title"/>
          </p:nvPr>
        </p:nvSpPr>
        <p:spPr/>
        <p:txBody>
          <a:bodyPr/>
          <a:lstStyle/>
          <a:p>
            <a:r>
              <a:rPr lang="tr-TR" dirty="0"/>
              <a:t>KAYNAKLAR</a:t>
            </a:r>
          </a:p>
        </p:txBody>
      </p:sp>
      <p:sp>
        <p:nvSpPr>
          <p:cNvPr id="3" name="İçerik Yer Tutucusu 2">
            <a:extLst>
              <a:ext uri="{FF2B5EF4-FFF2-40B4-BE49-F238E27FC236}">
                <a16:creationId xmlns:a16="http://schemas.microsoft.com/office/drawing/2014/main" id="{B30ECC58-F9A7-F14B-9A08-199DC16A1256}"/>
              </a:ext>
            </a:extLst>
          </p:cNvPr>
          <p:cNvSpPr>
            <a:spLocks noGrp="1"/>
          </p:cNvSpPr>
          <p:nvPr>
            <p:ph idx="1"/>
          </p:nvPr>
        </p:nvSpPr>
        <p:spPr/>
        <p:txBody>
          <a:bodyPr>
            <a:normAutofit lnSpcReduction="10000"/>
          </a:bodyPr>
          <a:lstStyle/>
          <a:p>
            <a:pPr marL="514350" indent="-514350">
              <a:buFont typeface="+mj-lt"/>
              <a:buAutoNum type="arabicPeriod"/>
            </a:pPr>
            <a:r>
              <a:rPr lang="tr-TR" dirty="0">
                <a:hlinkClick r:id="rId2"/>
              </a:rPr>
              <a:t>https://www.who.int/docs/default-source/coronaviruse/18122023_jn.1_ire_clean.pdf?sfvrsn=6103754a_3</a:t>
            </a:r>
            <a:r>
              <a:rPr lang="tr-TR" dirty="0"/>
              <a:t> (Erişim Tarihi: 24.12.2023)</a:t>
            </a:r>
          </a:p>
          <a:p>
            <a:pPr marL="514350" indent="-514350">
              <a:buFont typeface="+mj-lt"/>
              <a:buAutoNum type="arabicPeriod"/>
            </a:pPr>
            <a:r>
              <a:rPr lang="en-US" i="0" dirty="0">
                <a:effectLst/>
              </a:rPr>
              <a:t>COVID-19 epidemiological update – 22 December 2023</a:t>
            </a:r>
            <a:r>
              <a:rPr lang="tr-TR" i="0" dirty="0">
                <a:effectLst/>
              </a:rPr>
              <a:t> </a:t>
            </a:r>
            <a:r>
              <a:rPr lang="tr-TR" dirty="0">
                <a:hlinkClick r:id="rId3"/>
              </a:rPr>
              <a:t>https://www.who.int/publications/m/item/covid-19-epidemiological-update---22-december-2023</a:t>
            </a:r>
            <a:r>
              <a:rPr lang="tr-TR" dirty="0"/>
              <a:t> (Erişim Tarihi:24.12.2023)</a:t>
            </a:r>
          </a:p>
          <a:p>
            <a:pPr marL="514350" indent="-514350">
              <a:buFont typeface="+mj-lt"/>
              <a:buAutoNum type="arabicPeriod"/>
            </a:pPr>
            <a:r>
              <a:rPr lang="tr-TR" dirty="0">
                <a:hlinkClick r:id="rId4"/>
              </a:rPr>
              <a:t>https://www.saglik.gov.tr/TR-101339/saglik-calisanlarinin-ozluk-haklari-icin-destek-istedi.html</a:t>
            </a:r>
            <a:r>
              <a:rPr lang="tr-TR" dirty="0"/>
              <a:t> (Erişim Tarihi:24.12.2023)</a:t>
            </a:r>
          </a:p>
          <a:p>
            <a:pPr marL="514350" indent="-514350">
              <a:buFont typeface="+mj-lt"/>
              <a:buAutoNum type="arabicPeriod"/>
            </a:pPr>
            <a:r>
              <a:rPr lang="tr-TR" dirty="0">
                <a:hlinkClick r:id="rId5"/>
              </a:rPr>
              <a:t>https://www.saglik.gov.tr/TR-101338/butcede-sehir-hastanelerine-ayrilan-pay-giderek-azaliyor.html</a:t>
            </a:r>
            <a:r>
              <a:rPr lang="tr-TR" dirty="0"/>
              <a:t> (Erişim Adresi:24.12.2023)</a:t>
            </a:r>
          </a:p>
          <a:p>
            <a:pPr marL="514350" indent="-514350">
              <a:buFont typeface="+mj-lt"/>
              <a:buAutoNum type="arabicPeriod"/>
            </a:pPr>
            <a:endParaRPr lang="tr-TR" dirty="0"/>
          </a:p>
          <a:p>
            <a:pPr marL="514350" indent="-514350">
              <a:buFont typeface="+mj-lt"/>
              <a:buAutoNum type="arabicPeriod"/>
            </a:pPr>
            <a:endParaRPr lang="tr-TR" dirty="0"/>
          </a:p>
        </p:txBody>
      </p:sp>
      <p:sp>
        <p:nvSpPr>
          <p:cNvPr id="4" name="Veri Yer Tutucusu 3">
            <a:extLst>
              <a:ext uri="{FF2B5EF4-FFF2-40B4-BE49-F238E27FC236}">
                <a16:creationId xmlns:a16="http://schemas.microsoft.com/office/drawing/2014/main" id="{B9AC937A-1D24-EEC2-8630-3FD6C57BDFD0}"/>
              </a:ext>
            </a:extLst>
          </p:cNvPr>
          <p:cNvSpPr>
            <a:spLocks noGrp="1"/>
          </p:cNvSpPr>
          <p:nvPr>
            <p:ph type="dt" sz="half" idx="10"/>
          </p:nvPr>
        </p:nvSpPr>
        <p:spPr/>
        <p:txBody>
          <a:bodyPr/>
          <a:lstStyle/>
          <a:p>
            <a:fld id="{AA2C161C-3A60-4911-91D3-03A31C5CEFF1}" type="datetime1">
              <a:rPr lang="tr-TR" smtClean="0"/>
              <a:t>24.12.2023</a:t>
            </a:fld>
            <a:endParaRPr lang="tr-TR"/>
          </a:p>
        </p:txBody>
      </p:sp>
      <p:sp>
        <p:nvSpPr>
          <p:cNvPr id="5" name="Alt Bilgi Yer Tutucusu 4">
            <a:extLst>
              <a:ext uri="{FF2B5EF4-FFF2-40B4-BE49-F238E27FC236}">
                <a16:creationId xmlns:a16="http://schemas.microsoft.com/office/drawing/2014/main" id="{39D63C41-4152-5947-B7C5-800D7497F3F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FFE2C42-0372-3CBA-A5E7-CB3B733B4F99}"/>
              </a:ext>
            </a:extLst>
          </p:cNvPr>
          <p:cNvSpPr>
            <a:spLocks noGrp="1"/>
          </p:cNvSpPr>
          <p:nvPr>
            <p:ph type="sldNum" sz="quarter" idx="12"/>
          </p:nvPr>
        </p:nvSpPr>
        <p:spPr/>
        <p:txBody>
          <a:bodyPr/>
          <a:lstStyle/>
          <a:p>
            <a:fld id="{BE41BEE4-C2D3-4547-9B0E-3819EECB2AB7}" type="slidenum">
              <a:rPr lang="tr-TR" smtClean="0"/>
              <a:t>17</a:t>
            </a:fld>
            <a:endParaRPr lang="tr-TR"/>
          </a:p>
        </p:txBody>
      </p:sp>
    </p:spTree>
    <p:extLst>
      <p:ext uri="{BB962C8B-B14F-4D97-AF65-F5344CB8AC3E}">
        <p14:creationId xmlns:p14="http://schemas.microsoft.com/office/powerpoint/2010/main" val="28197033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4BC6BE6-EB7F-B01E-60BA-4F1A9A59E400}"/>
              </a:ext>
            </a:extLst>
          </p:cNvPr>
          <p:cNvSpPr>
            <a:spLocks noGrp="1"/>
          </p:cNvSpPr>
          <p:nvPr>
            <p:ph type="title"/>
          </p:nvPr>
        </p:nvSpPr>
        <p:spPr/>
        <p:txBody>
          <a:bodyPr/>
          <a:lstStyle/>
          <a:p>
            <a:r>
              <a:rPr lang="tr-TR" dirty="0"/>
              <a:t>Sağlık Çalışanlarının Özlük Hakları İçin Destek İstedi – 19.12.2023</a:t>
            </a:r>
          </a:p>
        </p:txBody>
      </p:sp>
      <p:sp>
        <p:nvSpPr>
          <p:cNvPr id="3" name="İçerik Yer Tutucusu 2">
            <a:extLst>
              <a:ext uri="{FF2B5EF4-FFF2-40B4-BE49-F238E27FC236}">
                <a16:creationId xmlns:a16="http://schemas.microsoft.com/office/drawing/2014/main" id="{CB0BB7AB-7EC1-F5FF-1ED3-A38B825EF279}"/>
              </a:ext>
            </a:extLst>
          </p:cNvPr>
          <p:cNvSpPr>
            <a:spLocks noGrp="1"/>
          </p:cNvSpPr>
          <p:nvPr>
            <p:ph idx="1"/>
          </p:nvPr>
        </p:nvSpPr>
        <p:spPr/>
        <p:txBody>
          <a:bodyPr>
            <a:normAutofit fontScale="70000" lnSpcReduction="20000"/>
          </a:bodyPr>
          <a:lstStyle/>
          <a:p>
            <a:r>
              <a:rPr lang="tr-TR" b="0" i="0" dirty="0">
                <a:effectLst/>
              </a:rPr>
              <a:t>Sağlık Bakanı Fahrettin Koca, sağlık çalışanlarının özlük haklarının iyileştirilmesi konusunda milletvekillerinden destek beklediği 6 konuyu sosyal medya hesabından paylaştı.</a:t>
            </a:r>
            <a:br>
              <a:rPr lang="tr-TR" dirty="0"/>
            </a:br>
            <a:br>
              <a:rPr lang="tr-TR" dirty="0"/>
            </a:br>
            <a:r>
              <a:rPr lang="tr-TR" b="1" i="0" dirty="0">
                <a:effectLst/>
              </a:rPr>
              <a:t>Bakan Koca, şu ifadeleri kullandı:</a:t>
            </a:r>
            <a:br>
              <a:rPr lang="tr-TR" dirty="0"/>
            </a:br>
            <a:br>
              <a:rPr lang="tr-TR" dirty="0"/>
            </a:br>
            <a:r>
              <a:rPr lang="tr-TR" b="0" i="0" dirty="0">
                <a:effectLst/>
              </a:rPr>
              <a:t>“16 Aralık’ta, Sağlık Bakanlığı Bütçe Görüşmelerinde Meclis’te yaptığım konuşmada, saygıdeğer milletvekillerine sağlık çalışanlarının özlük haklarının iyileştirilmesine yönelik kanuni düzenlemeleri için teşekkür ettim. Sonuçlandırılması için kendilerinden destek beklediğimiz 6 konu üzerinde durdum:</a:t>
            </a:r>
            <a:br>
              <a:rPr lang="tr-TR" dirty="0"/>
            </a:br>
            <a:br>
              <a:rPr lang="tr-TR" dirty="0"/>
            </a:br>
            <a:r>
              <a:rPr lang="tr-TR" b="0" i="0" dirty="0">
                <a:effectLst/>
              </a:rPr>
              <a:t>1. Hekimlerin emekliliğine dair ek göstergenin en düşük 6.400’e çıkarılması</a:t>
            </a:r>
            <a:br>
              <a:rPr lang="tr-TR" dirty="0"/>
            </a:br>
            <a:r>
              <a:rPr lang="tr-TR" b="0" i="0" dirty="0">
                <a:effectLst/>
              </a:rPr>
              <a:t>2. Sağlık çalışanlarının sabit ücretlerinin hak kaybı olmadan emekliliğe yansıtılması</a:t>
            </a:r>
            <a:br>
              <a:rPr lang="tr-TR" dirty="0"/>
            </a:br>
            <a:r>
              <a:rPr lang="tr-TR" b="0" i="0" dirty="0">
                <a:effectLst/>
              </a:rPr>
              <a:t>3. Sağlık çalışanlarının taban ücretinin pratisyen hekimlerin 3/1’i olması yani 0,32’den 0,64’e çıkarılması</a:t>
            </a:r>
            <a:br>
              <a:rPr lang="tr-TR" dirty="0"/>
            </a:br>
            <a:r>
              <a:rPr lang="tr-TR" b="0" i="0" dirty="0">
                <a:effectLst/>
              </a:rPr>
              <a:t>4. Nöbet ücretlerinin düzenlenmesi</a:t>
            </a:r>
            <a:br>
              <a:rPr lang="tr-TR" dirty="0"/>
            </a:br>
            <a:r>
              <a:rPr lang="tr-TR" b="0" i="0" dirty="0">
                <a:effectLst/>
              </a:rPr>
              <a:t>5. Uzman Aile Hekimlerinin taban ücretinin Uzman Hekimlerle aynı olması</a:t>
            </a:r>
            <a:br>
              <a:rPr lang="tr-TR" dirty="0"/>
            </a:br>
            <a:r>
              <a:rPr lang="tr-TR" b="0" i="0" dirty="0">
                <a:effectLst/>
              </a:rPr>
              <a:t>6. ASM birimlerinin kamu tarafından yapılarak kiradan kurtarılması</a:t>
            </a:r>
            <a:br>
              <a:rPr lang="tr-TR" dirty="0"/>
            </a:br>
            <a:br>
              <a:rPr lang="tr-TR" dirty="0"/>
            </a:br>
            <a:r>
              <a:rPr lang="tr-TR" b="0" i="0" dirty="0">
                <a:effectLst/>
              </a:rPr>
              <a:t>Yüce Meclis’in, iradesiyle, bize destek vereceğine inanıyorum.”</a:t>
            </a:r>
            <a:endParaRPr lang="tr-TR" dirty="0"/>
          </a:p>
        </p:txBody>
      </p:sp>
      <p:sp>
        <p:nvSpPr>
          <p:cNvPr id="4" name="Veri Yer Tutucusu 3">
            <a:extLst>
              <a:ext uri="{FF2B5EF4-FFF2-40B4-BE49-F238E27FC236}">
                <a16:creationId xmlns:a16="http://schemas.microsoft.com/office/drawing/2014/main" id="{9D59684F-2DBB-1FE3-1EDE-16B59D2C439F}"/>
              </a:ext>
            </a:extLst>
          </p:cNvPr>
          <p:cNvSpPr>
            <a:spLocks noGrp="1"/>
          </p:cNvSpPr>
          <p:nvPr>
            <p:ph type="dt" sz="half" idx="10"/>
          </p:nvPr>
        </p:nvSpPr>
        <p:spPr/>
        <p:txBody>
          <a:bodyPr/>
          <a:lstStyle/>
          <a:p>
            <a:fld id="{CA780338-6CD8-41C5-BAF8-5C55052FDFFF}" type="datetime1">
              <a:rPr lang="tr-TR" smtClean="0"/>
              <a:t>24.12.2023</a:t>
            </a:fld>
            <a:endParaRPr lang="tr-TR"/>
          </a:p>
        </p:txBody>
      </p:sp>
      <p:sp>
        <p:nvSpPr>
          <p:cNvPr id="5" name="Alt Bilgi Yer Tutucusu 4">
            <a:extLst>
              <a:ext uri="{FF2B5EF4-FFF2-40B4-BE49-F238E27FC236}">
                <a16:creationId xmlns:a16="http://schemas.microsoft.com/office/drawing/2014/main" id="{0D1821FE-2606-75C1-0736-A35F66F499F3}"/>
              </a:ext>
            </a:extLst>
          </p:cNvPr>
          <p:cNvSpPr>
            <a:spLocks noGrp="1"/>
          </p:cNvSpPr>
          <p:nvPr>
            <p:ph type="ftr" sz="quarter" idx="11"/>
          </p:nvPr>
        </p:nvSpPr>
        <p:spPr/>
        <p:txBody>
          <a:bodyPr/>
          <a:lstStyle/>
          <a:p>
            <a:r>
              <a:rPr lang="tr-TR" dirty="0">
                <a:hlinkClick r:id="rId2"/>
              </a:rPr>
              <a:t>https://www.saglik.gov.tr/TR-101339/saglik-calisanlarinin-ozluk-haklari-icin-destek-istedi.html</a:t>
            </a:r>
            <a:r>
              <a:rPr lang="tr-TR" dirty="0"/>
              <a:t> (Erişim Tarihi:24.12.2023)</a:t>
            </a:r>
          </a:p>
        </p:txBody>
      </p:sp>
      <p:sp>
        <p:nvSpPr>
          <p:cNvPr id="6" name="Slayt Numarası Yer Tutucusu 5">
            <a:extLst>
              <a:ext uri="{FF2B5EF4-FFF2-40B4-BE49-F238E27FC236}">
                <a16:creationId xmlns:a16="http://schemas.microsoft.com/office/drawing/2014/main" id="{CEA0E554-332E-B1C2-2B6D-1394AEC7B2C1}"/>
              </a:ext>
            </a:extLst>
          </p:cNvPr>
          <p:cNvSpPr>
            <a:spLocks noGrp="1"/>
          </p:cNvSpPr>
          <p:nvPr>
            <p:ph type="sldNum" sz="quarter" idx="12"/>
          </p:nvPr>
        </p:nvSpPr>
        <p:spPr/>
        <p:txBody>
          <a:bodyPr/>
          <a:lstStyle/>
          <a:p>
            <a:fld id="{BE41BEE4-C2D3-4547-9B0E-3819EECB2AB7}" type="slidenum">
              <a:rPr lang="tr-TR" smtClean="0"/>
              <a:t>2</a:t>
            </a:fld>
            <a:endParaRPr lang="tr-TR"/>
          </a:p>
        </p:txBody>
      </p:sp>
    </p:spTree>
    <p:extLst>
      <p:ext uri="{BB962C8B-B14F-4D97-AF65-F5344CB8AC3E}">
        <p14:creationId xmlns:p14="http://schemas.microsoft.com/office/powerpoint/2010/main" val="3760227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8EB474B-3812-9D2E-B04E-38F8366BF0BA}"/>
              </a:ext>
            </a:extLst>
          </p:cNvPr>
          <p:cNvSpPr>
            <a:spLocks noGrp="1"/>
          </p:cNvSpPr>
          <p:nvPr>
            <p:ph type="title"/>
          </p:nvPr>
        </p:nvSpPr>
        <p:spPr/>
        <p:txBody>
          <a:bodyPr>
            <a:normAutofit/>
          </a:bodyPr>
          <a:lstStyle/>
          <a:p>
            <a:r>
              <a:rPr lang="tr-TR" b="0" i="0" dirty="0">
                <a:solidFill>
                  <a:srgbClr val="212529"/>
                </a:solidFill>
                <a:effectLst/>
              </a:rPr>
              <a:t>Bütçede Şehir Hastanelerine Ayrılan Pay Giderek Azalıyor – 19.12.2023</a:t>
            </a:r>
            <a:endParaRPr lang="tr-TR" dirty="0">
              <a:latin typeface="+mn-lt"/>
            </a:endParaRPr>
          </a:p>
        </p:txBody>
      </p:sp>
      <p:sp>
        <p:nvSpPr>
          <p:cNvPr id="3" name="İçerik Yer Tutucusu 2">
            <a:extLst>
              <a:ext uri="{FF2B5EF4-FFF2-40B4-BE49-F238E27FC236}">
                <a16:creationId xmlns:a16="http://schemas.microsoft.com/office/drawing/2014/main" id="{840E0A75-6017-30F7-8C02-B05474D6E0BD}"/>
              </a:ext>
            </a:extLst>
          </p:cNvPr>
          <p:cNvSpPr>
            <a:spLocks noGrp="1"/>
          </p:cNvSpPr>
          <p:nvPr>
            <p:ph idx="1"/>
          </p:nvPr>
        </p:nvSpPr>
        <p:spPr/>
        <p:txBody>
          <a:bodyPr>
            <a:normAutofit fontScale="85000" lnSpcReduction="20000"/>
          </a:bodyPr>
          <a:lstStyle/>
          <a:p>
            <a:r>
              <a:rPr lang="tr-TR" dirty="0"/>
              <a:t>Koca, "Sağlık Bakanlığı bütçesi içinde şehir hastanelerine ayrılan pay giderek azalıyor, artmıyor. 2022 bütçesinde hizmet dahil kullanım bedeline ayrılan pay yüzde 14,3'tü. 2023 yılında bu oran yüzde 13,4'e düştü. 2024 yılı bütçesinde ise oran yüzde 11,4'e iniyor. 'Şehir hastaneleri her geçen gün bütçeyi yutuyor' iddiası ya bilgisizlikten ileri geliyor veya maksatlıdır" bilgisini paylaştı.</a:t>
            </a:r>
          </a:p>
          <a:p>
            <a:endParaRPr lang="tr-TR" dirty="0"/>
          </a:p>
          <a:p>
            <a:r>
              <a:rPr lang="tr-TR" dirty="0"/>
              <a:t>Şehir hastanelerinin bugünkü değeriyle metrekaresi 1465 avroya mal edilecek şekilde yapıldığını da aktaran Koca, şunları kaydetti:</a:t>
            </a:r>
          </a:p>
          <a:p>
            <a:endParaRPr lang="tr-TR" dirty="0"/>
          </a:p>
          <a:p>
            <a:r>
              <a:rPr lang="tr-TR" dirty="0"/>
              <a:t>"Bu fiyata, hastanelerin en ileri teknolojilere sahip cihazlarla tamamen donatılması ve çevre düzenlemesine kadar her şey dahildir. Eğer yapılmamış olsalardı, şehir hastanelerini bugün bu maliyetlerle yapmak söz konusu bile olmazdı. Şehir hastanelerimizin kamu bütçesi üzerinde yük olduğunu söylemek artık tamamen yanlıştır."</a:t>
            </a:r>
          </a:p>
        </p:txBody>
      </p:sp>
      <p:sp>
        <p:nvSpPr>
          <p:cNvPr id="4" name="Veri Yer Tutucusu 3">
            <a:extLst>
              <a:ext uri="{FF2B5EF4-FFF2-40B4-BE49-F238E27FC236}">
                <a16:creationId xmlns:a16="http://schemas.microsoft.com/office/drawing/2014/main" id="{99480009-D787-F74B-BA6B-C5789E020783}"/>
              </a:ext>
            </a:extLst>
          </p:cNvPr>
          <p:cNvSpPr>
            <a:spLocks noGrp="1"/>
          </p:cNvSpPr>
          <p:nvPr>
            <p:ph type="dt" sz="half" idx="10"/>
          </p:nvPr>
        </p:nvSpPr>
        <p:spPr/>
        <p:txBody>
          <a:bodyPr/>
          <a:lstStyle/>
          <a:p>
            <a:fld id="{CA780338-6CD8-41C5-BAF8-5C55052FDFFF}" type="datetime1">
              <a:rPr lang="tr-TR" smtClean="0"/>
              <a:t>24.12.2023</a:t>
            </a:fld>
            <a:endParaRPr lang="tr-TR"/>
          </a:p>
        </p:txBody>
      </p:sp>
      <p:sp>
        <p:nvSpPr>
          <p:cNvPr id="5" name="Alt Bilgi Yer Tutucusu 4">
            <a:extLst>
              <a:ext uri="{FF2B5EF4-FFF2-40B4-BE49-F238E27FC236}">
                <a16:creationId xmlns:a16="http://schemas.microsoft.com/office/drawing/2014/main" id="{9F27B222-897E-A15B-2B75-36A3421485F7}"/>
              </a:ext>
            </a:extLst>
          </p:cNvPr>
          <p:cNvSpPr>
            <a:spLocks noGrp="1"/>
          </p:cNvSpPr>
          <p:nvPr>
            <p:ph type="ftr" sz="quarter" idx="11"/>
          </p:nvPr>
        </p:nvSpPr>
        <p:spPr/>
        <p:txBody>
          <a:bodyPr/>
          <a:lstStyle/>
          <a:p>
            <a:r>
              <a:rPr lang="tr-TR" dirty="0">
                <a:hlinkClick r:id="rId2"/>
              </a:rPr>
              <a:t>https://www.saglik.gov.tr/TR-101338/butcede-sehir-hastanelerine-ayrilan-pay-giderek-azaliyor.html</a:t>
            </a:r>
            <a:r>
              <a:rPr lang="tr-TR" dirty="0"/>
              <a:t> (Erişim Adresi:24.12.2023)</a:t>
            </a:r>
          </a:p>
        </p:txBody>
      </p:sp>
      <p:sp>
        <p:nvSpPr>
          <p:cNvPr id="6" name="Slayt Numarası Yer Tutucusu 5">
            <a:extLst>
              <a:ext uri="{FF2B5EF4-FFF2-40B4-BE49-F238E27FC236}">
                <a16:creationId xmlns:a16="http://schemas.microsoft.com/office/drawing/2014/main" id="{6B37D470-F0FF-7308-839D-D9312AD5D463}"/>
              </a:ext>
            </a:extLst>
          </p:cNvPr>
          <p:cNvSpPr>
            <a:spLocks noGrp="1"/>
          </p:cNvSpPr>
          <p:nvPr>
            <p:ph type="sldNum" sz="quarter" idx="12"/>
          </p:nvPr>
        </p:nvSpPr>
        <p:spPr/>
        <p:txBody>
          <a:bodyPr/>
          <a:lstStyle/>
          <a:p>
            <a:fld id="{BE41BEE4-C2D3-4547-9B0E-3819EECB2AB7}" type="slidenum">
              <a:rPr lang="tr-TR" smtClean="0"/>
              <a:t>3</a:t>
            </a:fld>
            <a:endParaRPr lang="tr-TR"/>
          </a:p>
        </p:txBody>
      </p:sp>
    </p:spTree>
    <p:extLst>
      <p:ext uri="{BB962C8B-B14F-4D97-AF65-F5344CB8AC3E}">
        <p14:creationId xmlns:p14="http://schemas.microsoft.com/office/powerpoint/2010/main" val="661083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EA6E4A1-D8C9-0843-B39F-4326833B8B85}"/>
              </a:ext>
            </a:extLst>
          </p:cNvPr>
          <p:cNvSpPr>
            <a:spLocks noGrp="1"/>
          </p:cNvSpPr>
          <p:nvPr>
            <p:ph type="title"/>
          </p:nvPr>
        </p:nvSpPr>
        <p:spPr/>
        <p:txBody>
          <a:bodyPr/>
          <a:lstStyle/>
          <a:p>
            <a:r>
              <a:rPr lang="tr-TR" dirty="0"/>
              <a:t>DSÖ – COVID-19 JN.1 Varyant - 19.12.2023</a:t>
            </a:r>
          </a:p>
        </p:txBody>
      </p:sp>
      <p:sp>
        <p:nvSpPr>
          <p:cNvPr id="3" name="İçerik Yer Tutucusu 2">
            <a:extLst>
              <a:ext uri="{FF2B5EF4-FFF2-40B4-BE49-F238E27FC236}">
                <a16:creationId xmlns:a16="http://schemas.microsoft.com/office/drawing/2014/main" id="{096CBF91-FC4E-654D-AA78-242A442D9E1A}"/>
              </a:ext>
            </a:extLst>
          </p:cNvPr>
          <p:cNvSpPr>
            <a:spLocks noGrp="1"/>
          </p:cNvSpPr>
          <p:nvPr>
            <p:ph idx="1"/>
          </p:nvPr>
        </p:nvSpPr>
        <p:spPr/>
        <p:txBody>
          <a:bodyPr>
            <a:normAutofit/>
          </a:bodyPr>
          <a:lstStyle/>
          <a:p>
            <a:r>
              <a:rPr lang="tr-TR" dirty="0"/>
              <a:t>Son haftalarda, JN.1 birçok ülkede rapor edilmeye devam ediyor ve yaygınlığı küresel olarak hızla artıyor. </a:t>
            </a:r>
          </a:p>
          <a:p>
            <a:r>
              <a:rPr lang="tr-TR" dirty="0"/>
              <a:t>Mevcut ancak sınırlı kanıtlar göz önüne alındığında, JN.1'in oluşturduğu ek halk sağlığı riskinin şu anda küresel düzeyde düşük olduğu değerlendirilmektedir. </a:t>
            </a:r>
          </a:p>
          <a:p>
            <a:r>
              <a:rPr lang="tr-TR" dirty="0"/>
              <a:t>Bu varyantın, özellikle kış mevsimine giren ülkelerde diğer </a:t>
            </a:r>
            <a:r>
              <a:rPr lang="tr-TR" dirty="0" err="1"/>
              <a:t>viral</a:t>
            </a:r>
            <a:r>
              <a:rPr lang="tr-TR" dirty="0"/>
              <a:t> ve bakteriyel enfeksiyonlardaki artış nedeniyle SARS-CoV-2 vakalarında artışa neden olabileceği öngörülüyor. </a:t>
            </a:r>
          </a:p>
        </p:txBody>
      </p:sp>
      <p:sp>
        <p:nvSpPr>
          <p:cNvPr id="4" name="Veri Yer Tutucusu 3">
            <a:extLst>
              <a:ext uri="{FF2B5EF4-FFF2-40B4-BE49-F238E27FC236}">
                <a16:creationId xmlns:a16="http://schemas.microsoft.com/office/drawing/2014/main" id="{17BA8A2C-A75B-FCB9-1AA0-170D1AD10C4D}"/>
              </a:ext>
            </a:extLst>
          </p:cNvPr>
          <p:cNvSpPr>
            <a:spLocks noGrp="1"/>
          </p:cNvSpPr>
          <p:nvPr>
            <p:ph type="dt" sz="half" idx="10"/>
          </p:nvPr>
        </p:nvSpPr>
        <p:spPr/>
        <p:txBody>
          <a:bodyPr/>
          <a:lstStyle/>
          <a:p>
            <a:fld id="{E9FE28A2-33B5-4331-9EC6-1CDB35214A5E}" type="datetime1">
              <a:rPr lang="tr-TR" smtClean="0"/>
              <a:t>24.12.2023</a:t>
            </a:fld>
            <a:endParaRPr lang="tr-TR" dirty="0"/>
          </a:p>
        </p:txBody>
      </p:sp>
      <p:sp>
        <p:nvSpPr>
          <p:cNvPr id="6" name="Alt Bilgi Yer Tutucusu 5">
            <a:extLst>
              <a:ext uri="{FF2B5EF4-FFF2-40B4-BE49-F238E27FC236}">
                <a16:creationId xmlns:a16="http://schemas.microsoft.com/office/drawing/2014/main" id="{AE8D9446-798E-8A1A-A9CE-B6C052D86315}"/>
              </a:ext>
            </a:extLst>
          </p:cNvPr>
          <p:cNvSpPr>
            <a:spLocks noGrp="1"/>
          </p:cNvSpPr>
          <p:nvPr>
            <p:ph type="ftr" sz="quarter" idx="11"/>
          </p:nvPr>
        </p:nvSpPr>
        <p:spPr/>
        <p:txBody>
          <a:bodyPr/>
          <a:lstStyle/>
          <a:p>
            <a:r>
              <a:rPr lang="tr-TR" dirty="0">
                <a:hlinkClick r:id="rId2"/>
              </a:rPr>
              <a:t>https://www.who.int/docs/default-source/coronaviruse/18122023_jn.1_ire_clean.pdf?sfvrsn=6103754a_3</a:t>
            </a:r>
            <a:r>
              <a:rPr lang="tr-TR" dirty="0"/>
              <a:t> (Erişim Tarihi: 24.12.2023)</a:t>
            </a:r>
          </a:p>
          <a:p>
            <a:endParaRPr lang="tr-TR" dirty="0"/>
          </a:p>
        </p:txBody>
      </p:sp>
      <p:sp>
        <p:nvSpPr>
          <p:cNvPr id="7" name="Slayt Numarası Yer Tutucusu 6">
            <a:extLst>
              <a:ext uri="{FF2B5EF4-FFF2-40B4-BE49-F238E27FC236}">
                <a16:creationId xmlns:a16="http://schemas.microsoft.com/office/drawing/2014/main" id="{8506A493-10FA-8BA0-F107-BBF2DF021DDF}"/>
              </a:ext>
            </a:extLst>
          </p:cNvPr>
          <p:cNvSpPr>
            <a:spLocks noGrp="1"/>
          </p:cNvSpPr>
          <p:nvPr>
            <p:ph type="sldNum" sz="quarter" idx="12"/>
          </p:nvPr>
        </p:nvSpPr>
        <p:spPr/>
        <p:txBody>
          <a:bodyPr/>
          <a:lstStyle/>
          <a:p>
            <a:fld id="{BE41BEE4-C2D3-4547-9B0E-3819EECB2AB7}" type="slidenum">
              <a:rPr lang="tr-TR" smtClean="0"/>
              <a:t>4</a:t>
            </a:fld>
            <a:endParaRPr lang="tr-TR"/>
          </a:p>
        </p:txBody>
      </p:sp>
    </p:spTree>
    <p:extLst>
      <p:ext uri="{BB962C8B-B14F-4D97-AF65-F5344CB8AC3E}">
        <p14:creationId xmlns:p14="http://schemas.microsoft.com/office/powerpoint/2010/main" val="2714619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55058D7-98A2-F34F-8D01-25B4F7C5035A}"/>
              </a:ext>
            </a:extLst>
          </p:cNvPr>
          <p:cNvSpPr>
            <a:spLocks noGrp="1"/>
          </p:cNvSpPr>
          <p:nvPr>
            <p:ph type="title"/>
          </p:nvPr>
        </p:nvSpPr>
        <p:spPr/>
        <p:txBody>
          <a:bodyPr/>
          <a:lstStyle/>
          <a:p>
            <a:r>
              <a:rPr lang="tr-TR" dirty="0"/>
              <a:t>DSÖ – COVID-19 JN.1 Varyant 19.12.2023</a:t>
            </a:r>
          </a:p>
        </p:txBody>
      </p:sp>
      <p:sp>
        <p:nvSpPr>
          <p:cNvPr id="3" name="İçerik Yer Tutucusu 2">
            <a:extLst>
              <a:ext uri="{FF2B5EF4-FFF2-40B4-BE49-F238E27FC236}">
                <a16:creationId xmlns:a16="http://schemas.microsoft.com/office/drawing/2014/main" id="{CA3302A4-6C70-6041-847B-7DCF3A7058CF}"/>
              </a:ext>
            </a:extLst>
          </p:cNvPr>
          <p:cNvSpPr>
            <a:spLocks noGrp="1"/>
          </p:cNvSpPr>
          <p:nvPr>
            <p:ph idx="1"/>
          </p:nvPr>
        </p:nvSpPr>
        <p:spPr/>
        <p:txBody>
          <a:bodyPr/>
          <a:lstStyle/>
          <a:p>
            <a:r>
              <a:rPr lang="tr-TR" dirty="0"/>
              <a:t>Küresel olarak mevcut popülasyon bağışıklığının yanı sıra aşılar tarafından oluşturulan bağışıklığın, </a:t>
            </a:r>
            <a:r>
              <a:rPr lang="tr-TR" dirty="0" err="1"/>
              <a:t>semptomatik</a:t>
            </a:r>
            <a:r>
              <a:rPr lang="tr-TR" dirty="0"/>
              <a:t> ve ciddi hastalığa karşı bu varyanta karşı çapraz reaktif kalması bekleniyor.</a:t>
            </a:r>
          </a:p>
          <a:p>
            <a:r>
              <a:rPr lang="tr-TR" dirty="0"/>
              <a:t>Bu nedenle, bu varyantın yayılmasının ulusal halk sağlığı sistemleri üzerindeki yükü diğer </a:t>
            </a:r>
            <a:r>
              <a:rPr lang="tr-TR" dirty="0" err="1"/>
              <a:t>Omicron</a:t>
            </a:r>
            <a:r>
              <a:rPr lang="tr-TR" dirty="0"/>
              <a:t> alt gruplarıyla karşılaştırıldığında muhtemelen artırmayacaktır. </a:t>
            </a:r>
          </a:p>
          <a:p>
            <a:r>
              <a:rPr lang="tr-TR" dirty="0"/>
              <a:t>Ancak kış mevsimine yaklaşan ülkeler, SARS-CoV-2 ve birlikte dolaşan patojenlerin solunum yolu hastalığı yükünü ağırlaştırabileceğinin farkında olmalıdır.</a:t>
            </a:r>
          </a:p>
        </p:txBody>
      </p:sp>
      <p:sp>
        <p:nvSpPr>
          <p:cNvPr id="5" name="Veri Yer Tutucusu 4">
            <a:extLst>
              <a:ext uri="{FF2B5EF4-FFF2-40B4-BE49-F238E27FC236}">
                <a16:creationId xmlns:a16="http://schemas.microsoft.com/office/drawing/2014/main" id="{E3420E85-F37F-CDEC-B734-07ABA4EB2112}"/>
              </a:ext>
            </a:extLst>
          </p:cNvPr>
          <p:cNvSpPr>
            <a:spLocks noGrp="1"/>
          </p:cNvSpPr>
          <p:nvPr>
            <p:ph type="dt" sz="half" idx="10"/>
          </p:nvPr>
        </p:nvSpPr>
        <p:spPr/>
        <p:txBody>
          <a:bodyPr/>
          <a:lstStyle/>
          <a:p>
            <a:fld id="{75B9DF86-99B4-43AF-9363-227CB14A913B}" type="datetime1">
              <a:rPr lang="tr-TR" smtClean="0"/>
              <a:t>24.12.2023</a:t>
            </a:fld>
            <a:endParaRPr lang="tr-TR"/>
          </a:p>
        </p:txBody>
      </p:sp>
      <p:sp>
        <p:nvSpPr>
          <p:cNvPr id="6" name="Alt Bilgi Yer Tutucusu 5">
            <a:extLst>
              <a:ext uri="{FF2B5EF4-FFF2-40B4-BE49-F238E27FC236}">
                <a16:creationId xmlns:a16="http://schemas.microsoft.com/office/drawing/2014/main" id="{3E366458-8B27-D9BB-C742-A9F73B7C62C9}"/>
              </a:ext>
            </a:extLst>
          </p:cNvPr>
          <p:cNvSpPr>
            <a:spLocks noGrp="1"/>
          </p:cNvSpPr>
          <p:nvPr>
            <p:ph type="ftr" sz="quarter" idx="11"/>
          </p:nvPr>
        </p:nvSpPr>
        <p:spPr/>
        <p:txBody>
          <a:bodyPr/>
          <a:lstStyle/>
          <a:p>
            <a:r>
              <a:rPr lang="tr-TR" dirty="0">
                <a:hlinkClick r:id="rId2"/>
              </a:rPr>
              <a:t>https://www.who.int/docs/default-source/coronaviruse/18122023_jn.1_ire_clean.pdf?sfvrsn=6103754a_3</a:t>
            </a:r>
            <a:r>
              <a:rPr lang="tr-TR" dirty="0"/>
              <a:t> (Erişim Tarihi: 24.12.2023)</a:t>
            </a:r>
          </a:p>
          <a:p>
            <a:endParaRPr lang="tr-TR" dirty="0"/>
          </a:p>
        </p:txBody>
      </p:sp>
      <p:sp>
        <p:nvSpPr>
          <p:cNvPr id="7" name="Slayt Numarası Yer Tutucusu 6">
            <a:extLst>
              <a:ext uri="{FF2B5EF4-FFF2-40B4-BE49-F238E27FC236}">
                <a16:creationId xmlns:a16="http://schemas.microsoft.com/office/drawing/2014/main" id="{D827222E-581E-033F-DAAE-734F9E16299D}"/>
              </a:ext>
            </a:extLst>
          </p:cNvPr>
          <p:cNvSpPr>
            <a:spLocks noGrp="1"/>
          </p:cNvSpPr>
          <p:nvPr>
            <p:ph type="sldNum" sz="quarter" idx="12"/>
          </p:nvPr>
        </p:nvSpPr>
        <p:spPr/>
        <p:txBody>
          <a:bodyPr/>
          <a:lstStyle/>
          <a:p>
            <a:fld id="{BE41BEE4-C2D3-4547-9B0E-3819EECB2AB7}" type="slidenum">
              <a:rPr lang="tr-TR" smtClean="0"/>
              <a:t>5</a:t>
            </a:fld>
            <a:endParaRPr lang="tr-TR"/>
          </a:p>
        </p:txBody>
      </p:sp>
    </p:spTree>
    <p:extLst>
      <p:ext uri="{BB962C8B-B14F-4D97-AF65-F5344CB8AC3E}">
        <p14:creationId xmlns:p14="http://schemas.microsoft.com/office/powerpoint/2010/main" val="1064964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DBB6AE3-FFE7-2245-9C8F-7B9E4BB9D0F6}"/>
              </a:ext>
            </a:extLst>
          </p:cNvPr>
          <p:cNvSpPr>
            <a:spLocks noGrp="1"/>
          </p:cNvSpPr>
          <p:nvPr>
            <p:ph type="title"/>
          </p:nvPr>
        </p:nvSpPr>
        <p:spPr/>
        <p:txBody>
          <a:bodyPr/>
          <a:lstStyle/>
          <a:p>
            <a:r>
              <a:rPr lang="tr-TR" dirty="0"/>
              <a:t>DSÖ – COVID-19 JN.1 Varyant 19.12.2023</a:t>
            </a:r>
          </a:p>
        </p:txBody>
      </p:sp>
      <p:sp>
        <p:nvSpPr>
          <p:cNvPr id="3" name="İçerik Yer Tutucusu 2">
            <a:extLst>
              <a:ext uri="{FF2B5EF4-FFF2-40B4-BE49-F238E27FC236}">
                <a16:creationId xmlns:a16="http://schemas.microsoft.com/office/drawing/2014/main" id="{3CFF43ED-6548-6747-8941-189766FA8426}"/>
              </a:ext>
            </a:extLst>
          </p:cNvPr>
          <p:cNvSpPr>
            <a:spLocks noGrp="1"/>
          </p:cNvSpPr>
          <p:nvPr>
            <p:ph idx="1"/>
          </p:nvPr>
        </p:nvSpPr>
        <p:spPr/>
        <p:txBody>
          <a:bodyPr/>
          <a:lstStyle/>
          <a:p>
            <a:r>
              <a:rPr lang="tr-TR" dirty="0"/>
              <a:t>JN.1, BA.2.86'nın soyundan gelmektedir ve en eski örnek 25 Ağustos 2023'te toplanmıştır. BA.2.86 ana soyu ile karşılaştırıldığında JN.1, </a:t>
            </a:r>
            <a:r>
              <a:rPr lang="tr-TR" dirty="0" err="1"/>
              <a:t>spike</a:t>
            </a:r>
            <a:r>
              <a:rPr lang="tr-TR" dirty="0"/>
              <a:t> proteininde ilave L455S mutasyonuna sahiptir.</a:t>
            </a:r>
          </a:p>
          <a:p>
            <a:r>
              <a:rPr lang="tr-TR" dirty="0"/>
              <a:t>16 Aralık 2023 itibarıyla, 41 ülkeden 7344 JN.1 sekansı toplanmıştır; bu, epidemiyolojik 48. haftada (27 Kasım - 3 Aralık 2023) küresel olarak mevcut sekansların %27,1'ini temsil etmektedir. </a:t>
            </a:r>
          </a:p>
          <a:p>
            <a:r>
              <a:rPr lang="tr-TR" dirty="0"/>
              <a:t>JN.1 dizilerinin en büyük oranını rapor eden ülkeler </a:t>
            </a:r>
            <a:r>
              <a:rPr lang="tr-TR" b="1" dirty="0"/>
              <a:t>Fransa</a:t>
            </a:r>
            <a:r>
              <a:rPr lang="tr-TR" dirty="0"/>
              <a:t> (%20,1), </a:t>
            </a:r>
            <a:r>
              <a:rPr lang="tr-TR" b="1" dirty="0"/>
              <a:t>Amerika Birleşik Devletleri </a:t>
            </a:r>
            <a:r>
              <a:rPr lang="tr-TR" dirty="0"/>
              <a:t>(%14,2), </a:t>
            </a:r>
            <a:r>
              <a:rPr lang="tr-TR" b="1" dirty="0"/>
              <a:t>Singapur</a:t>
            </a:r>
            <a:r>
              <a:rPr lang="tr-TR" dirty="0"/>
              <a:t> (%12,4), </a:t>
            </a:r>
            <a:r>
              <a:rPr lang="tr-TR" b="1" dirty="0"/>
              <a:t>Kanada</a:t>
            </a:r>
            <a:r>
              <a:rPr lang="tr-TR" dirty="0"/>
              <a:t> (%6,8), </a:t>
            </a:r>
            <a:r>
              <a:rPr lang="tr-TR" b="1" dirty="0"/>
              <a:t>Birleşik Krallık </a:t>
            </a:r>
            <a:r>
              <a:rPr lang="tr-TR" dirty="0"/>
              <a:t>(%5,6) ve </a:t>
            </a:r>
            <a:r>
              <a:rPr lang="tr-TR" b="1" dirty="0"/>
              <a:t>İsveç</a:t>
            </a:r>
            <a:r>
              <a:rPr lang="tr-TR" dirty="0"/>
              <a:t> (%5,0).</a:t>
            </a:r>
          </a:p>
        </p:txBody>
      </p:sp>
      <p:sp>
        <p:nvSpPr>
          <p:cNvPr id="5" name="Veri Yer Tutucusu 4">
            <a:extLst>
              <a:ext uri="{FF2B5EF4-FFF2-40B4-BE49-F238E27FC236}">
                <a16:creationId xmlns:a16="http://schemas.microsoft.com/office/drawing/2014/main" id="{3A79E37F-27D5-E96F-451C-2AE6B1CD6A16}"/>
              </a:ext>
            </a:extLst>
          </p:cNvPr>
          <p:cNvSpPr>
            <a:spLocks noGrp="1"/>
          </p:cNvSpPr>
          <p:nvPr>
            <p:ph type="dt" sz="half" idx="10"/>
          </p:nvPr>
        </p:nvSpPr>
        <p:spPr/>
        <p:txBody>
          <a:bodyPr/>
          <a:lstStyle/>
          <a:p>
            <a:fld id="{E19708C5-3413-4F6D-B0AE-4E017BADF110}" type="datetime1">
              <a:rPr lang="tr-TR" smtClean="0"/>
              <a:t>24.12.2023</a:t>
            </a:fld>
            <a:endParaRPr lang="tr-TR" dirty="0"/>
          </a:p>
        </p:txBody>
      </p:sp>
      <p:sp>
        <p:nvSpPr>
          <p:cNvPr id="6" name="Alt Bilgi Yer Tutucusu 5">
            <a:extLst>
              <a:ext uri="{FF2B5EF4-FFF2-40B4-BE49-F238E27FC236}">
                <a16:creationId xmlns:a16="http://schemas.microsoft.com/office/drawing/2014/main" id="{17FFD1B6-8028-FD98-DF2C-FAA84306975E}"/>
              </a:ext>
            </a:extLst>
          </p:cNvPr>
          <p:cNvSpPr>
            <a:spLocks noGrp="1"/>
          </p:cNvSpPr>
          <p:nvPr>
            <p:ph type="ftr" sz="quarter" idx="11"/>
          </p:nvPr>
        </p:nvSpPr>
        <p:spPr/>
        <p:txBody>
          <a:bodyPr/>
          <a:lstStyle/>
          <a:p>
            <a:r>
              <a:rPr lang="tr-TR" dirty="0">
                <a:hlinkClick r:id="rId2"/>
              </a:rPr>
              <a:t>https://www.who.int/docs/default-source/coronaviruse/18122023_jn.1_ire_clean.pdf?sfvrsn=6103754a_3</a:t>
            </a:r>
            <a:r>
              <a:rPr lang="tr-TR" dirty="0"/>
              <a:t> (Erişim Tarihi: 24.12.2023)</a:t>
            </a:r>
          </a:p>
          <a:p>
            <a:endParaRPr lang="tr-TR" dirty="0"/>
          </a:p>
        </p:txBody>
      </p:sp>
      <p:sp>
        <p:nvSpPr>
          <p:cNvPr id="7" name="Slayt Numarası Yer Tutucusu 6">
            <a:extLst>
              <a:ext uri="{FF2B5EF4-FFF2-40B4-BE49-F238E27FC236}">
                <a16:creationId xmlns:a16="http://schemas.microsoft.com/office/drawing/2014/main" id="{61BE66A7-92C5-E49B-4C77-F6818867395F}"/>
              </a:ext>
            </a:extLst>
          </p:cNvPr>
          <p:cNvSpPr>
            <a:spLocks noGrp="1"/>
          </p:cNvSpPr>
          <p:nvPr>
            <p:ph type="sldNum" sz="quarter" idx="12"/>
          </p:nvPr>
        </p:nvSpPr>
        <p:spPr/>
        <p:txBody>
          <a:bodyPr/>
          <a:lstStyle/>
          <a:p>
            <a:fld id="{BE41BEE4-C2D3-4547-9B0E-3819EECB2AB7}" type="slidenum">
              <a:rPr lang="tr-TR" smtClean="0"/>
              <a:t>6</a:t>
            </a:fld>
            <a:endParaRPr lang="tr-TR"/>
          </a:p>
        </p:txBody>
      </p:sp>
    </p:spTree>
    <p:extLst>
      <p:ext uri="{BB962C8B-B14F-4D97-AF65-F5344CB8AC3E}">
        <p14:creationId xmlns:p14="http://schemas.microsoft.com/office/powerpoint/2010/main" val="12519267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91F6DFF-940B-A646-80D2-2F6EC0B3515A}"/>
              </a:ext>
            </a:extLst>
          </p:cNvPr>
          <p:cNvSpPr>
            <a:spLocks noGrp="1"/>
          </p:cNvSpPr>
          <p:nvPr>
            <p:ph type="title"/>
          </p:nvPr>
        </p:nvSpPr>
        <p:spPr/>
        <p:txBody>
          <a:bodyPr/>
          <a:lstStyle/>
          <a:p>
            <a:r>
              <a:rPr lang="tr-TR" dirty="0"/>
              <a:t>DSÖ – COVID-19 JN.1 Varyant 19.12.2023</a:t>
            </a:r>
          </a:p>
        </p:txBody>
      </p:sp>
      <p:pic>
        <p:nvPicPr>
          <p:cNvPr id="5" name="İçerik Yer Tutucusu 4">
            <a:extLst>
              <a:ext uri="{FF2B5EF4-FFF2-40B4-BE49-F238E27FC236}">
                <a16:creationId xmlns:a16="http://schemas.microsoft.com/office/drawing/2014/main" id="{BE35D450-BC0F-914A-8B6A-F198B146B856}"/>
              </a:ext>
            </a:extLst>
          </p:cNvPr>
          <p:cNvPicPr>
            <a:picLocks noGrp="1" noChangeAspect="1"/>
          </p:cNvPicPr>
          <p:nvPr>
            <p:ph idx="1"/>
          </p:nvPr>
        </p:nvPicPr>
        <p:blipFill>
          <a:blip r:embed="rId2"/>
          <a:stretch>
            <a:fillRect/>
          </a:stretch>
        </p:blipFill>
        <p:spPr>
          <a:xfrm>
            <a:off x="838200" y="1900660"/>
            <a:ext cx="10515600" cy="4201268"/>
          </a:xfrm>
        </p:spPr>
      </p:pic>
      <p:sp>
        <p:nvSpPr>
          <p:cNvPr id="3" name="Veri Yer Tutucusu 2">
            <a:extLst>
              <a:ext uri="{FF2B5EF4-FFF2-40B4-BE49-F238E27FC236}">
                <a16:creationId xmlns:a16="http://schemas.microsoft.com/office/drawing/2014/main" id="{73A5DB72-D725-5360-1390-6E42E057F5FD}"/>
              </a:ext>
            </a:extLst>
          </p:cNvPr>
          <p:cNvSpPr>
            <a:spLocks noGrp="1"/>
          </p:cNvSpPr>
          <p:nvPr>
            <p:ph type="dt" sz="half" idx="10"/>
          </p:nvPr>
        </p:nvSpPr>
        <p:spPr/>
        <p:txBody>
          <a:bodyPr/>
          <a:lstStyle/>
          <a:p>
            <a:fld id="{C7E0964F-814E-4048-A997-53237B1A5EAD}" type="datetime1">
              <a:rPr lang="tr-TR" smtClean="0"/>
              <a:t>24.12.2023</a:t>
            </a:fld>
            <a:endParaRPr lang="tr-TR"/>
          </a:p>
        </p:txBody>
      </p:sp>
      <p:sp>
        <p:nvSpPr>
          <p:cNvPr id="4" name="Alt Bilgi Yer Tutucusu 3">
            <a:extLst>
              <a:ext uri="{FF2B5EF4-FFF2-40B4-BE49-F238E27FC236}">
                <a16:creationId xmlns:a16="http://schemas.microsoft.com/office/drawing/2014/main" id="{0FCE1118-2260-96D2-2A0E-777B1BC67890}"/>
              </a:ext>
            </a:extLst>
          </p:cNvPr>
          <p:cNvSpPr>
            <a:spLocks noGrp="1"/>
          </p:cNvSpPr>
          <p:nvPr>
            <p:ph type="ftr" sz="quarter" idx="11"/>
          </p:nvPr>
        </p:nvSpPr>
        <p:spPr/>
        <p:txBody>
          <a:bodyPr/>
          <a:lstStyle/>
          <a:p>
            <a:r>
              <a:rPr lang="tr-TR" dirty="0">
                <a:hlinkClick r:id="rId3"/>
              </a:rPr>
              <a:t>https://www.who.int/docs/default-source/coronaviruse/18122023_jn.1_ire_clean.pdf?sfvrsn=6103754a_3</a:t>
            </a:r>
            <a:r>
              <a:rPr lang="tr-TR" dirty="0"/>
              <a:t> (Erişim Tarihi: 24.12.2023)</a:t>
            </a:r>
          </a:p>
          <a:p>
            <a:endParaRPr lang="tr-TR" dirty="0"/>
          </a:p>
        </p:txBody>
      </p:sp>
      <p:sp>
        <p:nvSpPr>
          <p:cNvPr id="7" name="Slayt Numarası Yer Tutucusu 6">
            <a:extLst>
              <a:ext uri="{FF2B5EF4-FFF2-40B4-BE49-F238E27FC236}">
                <a16:creationId xmlns:a16="http://schemas.microsoft.com/office/drawing/2014/main" id="{A5EC5168-9FF9-C535-20F4-23C603864C33}"/>
              </a:ext>
            </a:extLst>
          </p:cNvPr>
          <p:cNvSpPr>
            <a:spLocks noGrp="1"/>
          </p:cNvSpPr>
          <p:nvPr>
            <p:ph type="sldNum" sz="quarter" idx="12"/>
          </p:nvPr>
        </p:nvSpPr>
        <p:spPr/>
        <p:txBody>
          <a:bodyPr/>
          <a:lstStyle/>
          <a:p>
            <a:fld id="{BE41BEE4-C2D3-4547-9B0E-3819EECB2AB7}" type="slidenum">
              <a:rPr lang="tr-TR" smtClean="0"/>
              <a:t>7</a:t>
            </a:fld>
            <a:endParaRPr lang="tr-TR" dirty="0"/>
          </a:p>
        </p:txBody>
      </p:sp>
    </p:spTree>
    <p:extLst>
      <p:ext uri="{BB962C8B-B14F-4D97-AF65-F5344CB8AC3E}">
        <p14:creationId xmlns:p14="http://schemas.microsoft.com/office/powerpoint/2010/main" val="3947549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DC82733-E999-5245-ADD0-6DB5BBA2FAB4}"/>
              </a:ext>
            </a:extLst>
          </p:cNvPr>
          <p:cNvSpPr>
            <a:spLocks noGrp="1"/>
          </p:cNvSpPr>
          <p:nvPr>
            <p:ph type="title"/>
          </p:nvPr>
        </p:nvSpPr>
        <p:spPr/>
        <p:txBody>
          <a:bodyPr/>
          <a:lstStyle/>
          <a:p>
            <a:r>
              <a:rPr lang="tr-TR" dirty="0"/>
              <a:t>DSÖ – COVID-19 JN.1 Varyant 19.12.2023</a:t>
            </a:r>
          </a:p>
        </p:txBody>
      </p:sp>
      <p:sp>
        <p:nvSpPr>
          <p:cNvPr id="3" name="İçerik Yer Tutucusu 2">
            <a:extLst>
              <a:ext uri="{FF2B5EF4-FFF2-40B4-BE49-F238E27FC236}">
                <a16:creationId xmlns:a16="http://schemas.microsoft.com/office/drawing/2014/main" id="{6C370E12-8E04-EA4E-A2EA-E9CF7D432E20}"/>
              </a:ext>
            </a:extLst>
          </p:cNvPr>
          <p:cNvSpPr>
            <a:spLocks noGrp="1"/>
          </p:cNvSpPr>
          <p:nvPr>
            <p:ph idx="1"/>
          </p:nvPr>
        </p:nvSpPr>
        <p:spPr/>
        <p:txBody>
          <a:bodyPr>
            <a:normAutofit/>
          </a:bodyPr>
          <a:lstStyle/>
          <a:p>
            <a:r>
              <a:rPr lang="tr-TR" dirty="0"/>
              <a:t>Küresel çapta, rapor edilen JN.1 oranında hızlı bir artış olmuştur; küresel yaygınlığı 48. haftada %27,1’dir. </a:t>
            </a:r>
          </a:p>
          <a:p>
            <a:r>
              <a:rPr lang="tr-TR" dirty="0"/>
              <a:t>JN.1'in küresel yaygınlığının dört hafta önce (44. hafta, 30 Ekim - 5 Kasım 2023) %3,3 olduğu bildirilen verilere göre değerlendirildiğinde önemli bir artıştır.</a:t>
            </a:r>
          </a:p>
          <a:p>
            <a:r>
              <a:rPr lang="tr-TR" dirty="0"/>
              <a:t>Bu hızlı büyüme, SARS-CoV-2 dizilerinin tutarlı paylaşımıyla üç DSÖ bölgesinin tamamında gözlemleniyor; yani Amerika kıtası (AMR), Batı Pasifik (WPR) ve Avrupa (EUR) bölgeleri. </a:t>
            </a:r>
          </a:p>
          <a:p>
            <a:r>
              <a:rPr lang="tr-TR" dirty="0"/>
              <a:t>En büyük artış Batı Pasifik ülkelerinde, hafta 44'teki %1,1'den epidemiyolojik hafta 48'de %65,6'ya çıkmıştır.</a:t>
            </a:r>
          </a:p>
        </p:txBody>
      </p:sp>
      <p:sp>
        <p:nvSpPr>
          <p:cNvPr id="5" name="Veri Yer Tutucusu 4">
            <a:extLst>
              <a:ext uri="{FF2B5EF4-FFF2-40B4-BE49-F238E27FC236}">
                <a16:creationId xmlns:a16="http://schemas.microsoft.com/office/drawing/2014/main" id="{0C01AE1A-9392-B908-0972-981A85780EEF}"/>
              </a:ext>
            </a:extLst>
          </p:cNvPr>
          <p:cNvSpPr>
            <a:spLocks noGrp="1"/>
          </p:cNvSpPr>
          <p:nvPr>
            <p:ph type="dt" sz="half" idx="10"/>
          </p:nvPr>
        </p:nvSpPr>
        <p:spPr/>
        <p:txBody>
          <a:bodyPr/>
          <a:lstStyle/>
          <a:p>
            <a:fld id="{D4A2FEF8-E888-4ABD-8D27-27EF3A1E2E83}" type="datetime1">
              <a:rPr lang="tr-TR" smtClean="0"/>
              <a:t>24.12.2023</a:t>
            </a:fld>
            <a:endParaRPr lang="tr-TR" dirty="0"/>
          </a:p>
        </p:txBody>
      </p:sp>
      <p:sp>
        <p:nvSpPr>
          <p:cNvPr id="6" name="Alt Bilgi Yer Tutucusu 5">
            <a:extLst>
              <a:ext uri="{FF2B5EF4-FFF2-40B4-BE49-F238E27FC236}">
                <a16:creationId xmlns:a16="http://schemas.microsoft.com/office/drawing/2014/main" id="{17E3D56B-EF4D-4FF5-3DCB-B2C6ADB40234}"/>
              </a:ext>
            </a:extLst>
          </p:cNvPr>
          <p:cNvSpPr>
            <a:spLocks noGrp="1"/>
          </p:cNvSpPr>
          <p:nvPr>
            <p:ph type="ftr" sz="quarter" idx="11"/>
          </p:nvPr>
        </p:nvSpPr>
        <p:spPr/>
        <p:txBody>
          <a:bodyPr/>
          <a:lstStyle/>
          <a:p>
            <a:r>
              <a:rPr lang="tr-TR" dirty="0">
                <a:hlinkClick r:id="rId2"/>
              </a:rPr>
              <a:t>https://www.who.int/docs/default-source/coronaviruse/18122023_jn.1_ire_clean.pdf?sfvrsn=6103754a_3</a:t>
            </a:r>
            <a:r>
              <a:rPr lang="tr-TR" dirty="0"/>
              <a:t> (Erişim Tarihi: 24.12.2023)</a:t>
            </a:r>
          </a:p>
          <a:p>
            <a:endParaRPr lang="tr-TR" dirty="0"/>
          </a:p>
        </p:txBody>
      </p:sp>
      <p:sp>
        <p:nvSpPr>
          <p:cNvPr id="7" name="Slayt Numarası Yer Tutucusu 6">
            <a:extLst>
              <a:ext uri="{FF2B5EF4-FFF2-40B4-BE49-F238E27FC236}">
                <a16:creationId xmlns:a16="http://schemas.microsoft.com/office/drawing/2014/main" id="{1DAFC406-775A-07AD-E471-8B4F823F355C}"/>
              </a:ext>
            </a:extLst>
          </p:cNvPr>
          <p:cNvSpPr>
            <a:spLocks noGrp="1"/>
          </p:cNvSpPr>
          <p:nvPr>
            <p:ph type="sldNum" sz="quarter" idx="12"/>
          </p:nvPr>
        </p:nvSpPr>
        <p:spPr/>
        <p:txBody>
          <a:bodyPr/>
          <a:lstStyle/>
          <a:p>
            <a:fld id="{BE41BEE4-C2D3-4547-9B0E-3819EECB2AB7}" type="slidenum">
              <a:rPr lang="tr-TR" smtClean="0"/>
              <a:t>8</a:t>
            </a:fld>
            <a:endParaRPr lang="tr-TR"/>
          </a:p>
        </p:txBody>
      </p:sp>
    </p:spTree>
    <p:extLst>
      <p:ext uri="{BB962C8B-B14F-4D97-AF65-F5344CB8AC3E}">
        <p14:creationId xmlns:p14="http://schemas.microsoft.com/office/powerpoint/2010/main" val="9337787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A1A4495-3EFF-0A45-950A-0F14AE307AB5}"/>
              </a:ext>
            </a:extLst>
          </p:cNvPr>
          <p:cNvSpPr>
            <a:spLocks noGrp="1"/>
          </p:cNvSpPr>
          <p:nvPr>
            <p:ph type="title"/>
          </p:nvPr>
        </p:nvSpPr>
        <p:spPr/>
        <p:txBody>
          <a:bodyPr/>
          <a:lstStyle/>
          <a:p>
            <a:r>
              <a:rPr lang="tr-TR" dirty="0"/>
              <a:t>DSÖ – COVID-19 JN.1 Varyant 19.12.2023</a:t>
            </a:r>
          </a:p>
        </p:txBody>
      </p:sp>
      <p:sp>
        <p:nvSpPr>
          <p:cNvPr id="3" name="İçerik Yer Tutucusu 2">
            <a:extLst>
              <a:ext uri="{FF2B5EF4-FFF2-40B4-BE49-F238E27FC236}">
                <a16:creationId xmlns:a16="http://schemas.microsoft.com/office/drawing/2014/main" id="{FE7620FD-3289-1642-AA73-2F8B87126796}"/>
              </a:ext>
            </a:extLst>
          </p:cNvPr>
          <p:cNvSpPr>
            <a:spLocks noGrp="1"/>
          </p:cNvSpPr>
          <p:nvPr>
            <p:ph idx="1"/>
          </p:nvPr>
        </p:nvSpPr>
        <p:spPr/>
        <p:txBody>
          <a:bodyPr/>
          <a:lstStyle/>
          <a:p>
            <a:r>
              <a:rPr lang="tr-TR" dirty="0" err="1"/>
              <a:t>Primer</a:t>
            </a:r>
            <a:r>
              <a:rPr lang="tr-TR" dirty="0"/>
              <a:t> nazal </a:t>
            </a:r>
            <a:r>
              <a:rPr lang="tr-TR" dirty="0" err="1"/>
              <a:t>epitel</a:t>
            </a:r>
            <a:r>
              <a:rPr lang="tr-TR" dirty="0"/>
              <a:t> hücreleri üzerindeki JN.1 </a:t>
            </a:r>
            <a:r>
              <a:rPr lang="tr-TR" dirty="0" err="1"/>
              <a:t>replikasyon</a:t>
            </a:r>
            <a:r>
              <a:rPr lang="tr-TR" dirty="0"/>
              <a:t> kinetiğinin diğer türetilmiş varyantlardan daha yüksek olmadığı gözlemlenmiştir.</a:t>
            </a:r>
          </a:p>
          <a:p>
            <a:r>
              <a:rPr lang="tr-TR" dirty="0"/>
              <a:t>Bununla birlikte, JN.1'in insanlarda yüksek bulaşıcılığının aynı zamanda birincil </a:t>
            </a:r>
            <a:r>
              <a:rPr lang="tr-TR" dirty="0" err="1"/>
              <a:t>primer</a:t>
            </a:r>
            <a:r>
              <a:rPr lang="tr-TR" dirty="0"/>
              <a:t> nazal </a:t>
            </a:r>
            <a:r>
              <a:rPr lang="tr-TR" dirty="0" err="1"/>
              <a:t>epitel</a:t>
            </a:r>
            <a:r>
              <a:rPr lang="tr-TR" dirty="0"/>
              <a:t> hücrelerinde ve diğer hücre tiplerinde gelişmiş uygunluk ile ilişkili olup olmadığı ve bunun ne kadarının </a:t>
            </a:r>
            <a:r>
              <a:rPr lang="tr-TR" dirty="0" err="1"/>
              <a:t>spike</a:t>
            </a:r>
            <a:r>
              <a:rPr lang="tr-TR" dirty="0"/>
              <a:t> olmayan mutasyonlarla bağlantılı olduğu henüz belirlenmemiştir.</a:t>
            </a:r>
          </a:p>
        </p:txBody>
      </p:sp>
      <p:sp>
        <p:nvSpPr>
          <p:cNvPr id="5" name="Veri Yer Tutucusu 4">
            <a:extLst>
              <a:ext uri="{FF2B5EF4-FFF2-40B4-BE49-F238E27FC236}">
                <a16:creationId xmlns:a16="http://schemas.microsoft.com/office/drawing/2014/main" id="{D96F6E45-1B31-5D9E-EADA-9258388FAA8E}"/>
              </a:ext>
            </a:extLst>
          </p:cNvPr>
          <p:cNvSpPr>
            <a:spLocks noGrp="1"/>
          </p:cNvSpPr>
          <p:nvPr>
            <p:ph type="dt" sz="half" idx="10"/>
          </p:nvPr>
        </p:nvSpPr>
        <p:spPr/>
        <p:txBody>
          <a:bodyPr/>
          <a:lstStyle/>
          <a:p>
            <a:fld id="{CF941E9B-EB2F-40CB-88B0-08478D8E61D1}" type="datetime1">
              <a:rPr lang="tr-TR" smtClean="0"/>
              <a:t>24.12.2023</a:t>
            </a:fld>
            <a:endParaRPr lang="tr-TR" dirty="0"/>
          </a:p>
        </p:txBody>
      </p:sp>
      <p:sp>
        <p:nvSpPr>
          <p:cNvPr id="6" name="Alt Bilgi Yer Tutucusu 5">
            <a:extLst>
              <a:ext uri="{FF2B5EF4-FFF2-40B4-BE49-F238E27FC236}">
                <a16:creationId xmlns:a16="http://schemas.microsoft.com/office/drawing/2014/main" id="{E1E9DF3D-46DC-E209-01FA-5E757C2F3024}"/>
              </a:ext>
            </a:extLst>
          </p:cNvPr>
          <p:cNvSpPr>
            <a:spLocks noGrp="1"/>
          </p:cNvSpPr>
          <p:nvPr>
            <p:ph type="ftr" sz="quarter" idx="11"/>
          </p:nvPr>
        </p:nvSpPr>
        <p:spPr/>
        <p:txBody>
          <a:bodyPr/>
          <a:lstStyle/>
          <a:p>
            <a:r>
              <a:rPr lang="tr-TR" dirty="0">
                <a:hlinkClick r:id="rId2"/>
              </a:rPr>
              <a:t>https://www.who.int/docs/default-source/coronaviruse/18122023_jn.1_ire_clean.pdf?sfvrsn=6103754a_3</a:t>
            </a:r>
            <a:r>
              <a:rPr lang="tr-TR" dirty="0"/>
              <a:t> (Erişim Tarihi: 24.12.2023)</a:t>
            </a:r>
          </a:p>
          <a:p>
            <a:endParaRPr lang="tr-TR" dirty="0"/>
          </a:p>
        </p:txBody>
      </p:sp>
      <p:sp>
        <p:nvSpPr>
          <p:cNvPr id="7" name="Slayt Numarası Yer Tutucusu 6">
            <a:extLst>
              <a:ext uri="{FF2B5EF4-FFF2-40B4-BE49-F238E27FC236}">
                <a16:creationId xmlns:a16="http://schemas.microsoft.com/office/drawing/2014/main" id="{A630E557-95F0-E712-079D-65B311D98521}"/>
              </a:ext>
            </a:extLst>
          </p:cNvPr>
          <p:cNvSpPr>
            <a:spLocks noGrp="1"/>
          </p:cNvSpPr>
          <p:nvPr>
            <p:ph type="sldNum" sz="quarter" idx="12"/>
          </p:nvPr>
        </p:nvSpPr>
        <p:spPr/>
        <p:txBody>
          <a:bodyPr/>
          <a:lstStyle/>
          <a:p>
            <a:fld id="{BE41BEE4-C2D3-4547-9B0E-3819EECB2AB7}" type="slidenum">
              <a:rPr lang="tr-TR" smtClean="0"/>
              <a:t>9</a:t>
            </a:fld>
            <a:endParaRPr lang="tr-TR"/>
          </a:p>
        </p:txBody>
      </p:sp>
    </p:spTree>
    <p:extLst>
      <p:ext uri="{BB962C8B-B14F-4D97-AF65-F5344CB8AC3E}">
        <p14:creationId xmlns:p14="http://schemas.microsoft.com/office/powerpoint/2010/main" val="190098533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TotalTime>
  <Words>1906</Words>
  <Application>Microsoft Office PowerPoint</Application>
  <PresentationFormat>Geniş ekran</PresentationFormat>
  <Paragraphs>114</Paragraphs>
  <Slides>17</Slides>
  <Notes>0</Notes>
  <HiddenSlides>2</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17</vt:i4>
      </vt:variant>
    </vt:vector>
  </HeadingPairs>
  <TitlesOfParts>
    <vt:vector size="21" baseType="lpstr">
      <vt:lpstr>Arial</vt:lpstr>
      <vt:lpstr>Calibri</vt:lpstr>
      <vt:lpstr>Calibri Light</vt:lpstr>
      <vt:lpstr>Office Teması</vt:lpstr>
      <vt:lpstr>HAFTALIK SAĞLIK GÜNDEMİ</vt:lpstr>
      <vt:lpstr>Sağlık Çalışanlarının Özlük Hakları İçin Destek İstedi – 19.12.2023</vt:lpstr>
      <vt:lpstr>Bütçede Şehir Hastanelerine Ayrılan Pay Giderek Azalıyor – 19.12.2023</vt:lpstr>
      <vt:lpstr>DSÖ – COVID-19 JN.1 Varyant - 19.12.2023</vt:lpstr>
      <vt:lpstr>DSÖ – COVID-19 JN.1 Varyant 19.12.2023</vt:lpstr>
      <vt:lpstr>DSÖ – COVID-19 JN.1 Varyant 19.12.2023</vt:lpstr>
      <vt:lpstr>DSÖ – COVID-19 JN.1 Varyant 19.12.2023</vt:lpstr>
      <vt:lpstr>DSÖ – COVID-19 JN.1 Varyant 19.12.2023</vt:lpstr>
      <vt:lpstr>DSÖ – COVID-19 JN.1 Varyant 19.12.2023</vt:lpstr>
      <vt:lpstr>DSÖ – COVID-19 JN.1 Varyant 19.12.2023</vt:lpstr>
      <vt:lpstr>DSÖ – COVID-19 JN.1 Varyant 19.12.2023</vt:lpstr>
      <vt:lpstr>DSÖ – COVID-19 JN.1 Varyant 19.12.2023</vt:lpstr>
      <vt:lpstr>DSÖ – COVID-19 Epidemiyolojik Güncelleme 22.12.2023</vt:lpstr>
      <vt:lpstr>DSÖ – COVID-19 Epidemiyolojik Güncelleme 22.12.2023</vt:lpstr>
      <vt:lpstr>DSÖ – COVID-19 Epidemiyolojik Güncelleme 22.12.2023</vt:lpstr>
      <vt:lpstr>DSÖ – COVID-19 Epidemiyolojik Güncelleme 22.12.2023</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SAĞLIK GÜNDEMİ</dc:title>
  <dc:creator>Microsoft Office User</dc:creator>
  <cp:lastModifiedBy>Ilgın Timarcı Becerik</cp:lastModifiedBy>
  <cp:revision>9</cp:revision>
  <dcterms:created xsi:type="dcterms:W3CDTF">2023-12-24T09:41:48Z</dcterms:created>
  <dcterms:modified xsi:type="dcterms:W3CDTF">2023-12-24T16:47:18Z</dcterms:modified>
</cp:coreProperties>
</file>