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4" r:id="rId1"/>
  </p:sldMasterIdLst>
  <p:sldIdLst>
    <p:sldId id="272" r:id="rId2"/>
    <p:sldId id="273" r:id="rId3"/>
    <p:sldId id="266" r:id="rId4"/>
    <p:sldId id="267" r:id="rId5"/>
    <p:sldId id="260" r:id="rId6"/>
    <p:sldId id="259" r:id="rId7"/>
    <p:sldId id="261" r:id="rId8"/>
    <p:sldId id="268" r:id="rId9"/>
    <p:sldId id="269" r:id="rId10"/>
    <p:sldId id="270" r:id="rId11"/>
    <p:sldId id="256" r:id="rId12"/>
    <p:sldId id="257" r:id="rId13"/>
    <p:sldId id="258" r:id="rId14"/>
    <p:sldId id="275" r:id="rId15"/>
    <p:sldId id="262" r:id="rId16"/>
    <p:sldId id="263" r:id="rId17"/>
    <p:sldId id="264" r:id="rId18"/>
    <p:sldId id="265" r:id="rId19"/>
    <p:sldId id="276" r:id="rId20"/>
    <p:sldId id="274"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4660"/>
  </p:normalViewPr>
  <p:slideViewPr>
    <p:cSldViewPr showGuides="1">
      <p:cViewPr varScale="1">
        <p:scale>
          <a:sx n="83" d="100"/>
          <a:sy n="83" d="100"/>
        </p:scale>
        <p:origin x="-1445"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396319" y="802299"/>
            <a:ext cx="5618515" cy="2541431"/>
          </a:xfrm>
        </p:spPr>
        <p:txBody>
          <a:bodyPr bIns="0" anchor="b">
            <a:normAutofit/>
          </a:bodyPr>
          <a:lstStyle>
            <a:lvl1pPr algn="l">
              <a:defRPr sz="5400"/>
            </a:lvl1pPr>
          </a:lstStyle>
          <a:p>
            <a:r>
              <a:rPr lang="tr-TR"/>
              <a:t>Asıl başlık stilini düzenlemek için tıklayın</a:t>
            </a:r>
            <a:endParaRPr lang="en-US" dirty="0"/>
          </a:p>
        </p:txBody>
      </p:sp>
      <p:sp>
        <p:nvSpPr>
          <p:cNvPr id="3" name="Subtitle 2"/>
          <p:cNvSpPr>
            <a:spLocks noGrp="1"/>
          </p:cNvSpPr>
          <p:nvPr>
            <p:ph type="subTitle" idx="1" hasCustomPrompt="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32E439E4-E85D-4289-8634-180156E1D7A1}" type="datetimeFigureOut">
              <a:rPr lang="tr-TR" smtClean="0"/>
              <a:pPr/>
              <a:t>13.08.2024</a:t>
            </a:fld>
            <a:endParaRPr lang="tr-TR"/>
          </a:p>
        </p:txBody>
      </p:sp>
      <p:sp>
        <p:nvSpPr>
          <p:cNvPr id="5" name="Footer Placeholder 4"/>
          <p:cNvSpPr>
            <a:spLocks noGrp="1"/>
          </p:cNvSpPr>
          <p:nvPr>
            <p:ph type="ftr" sz="quarter" idx="11"/>
          </p:nvPr>
        </p:nvSpPr>
        <p:spPr>
          <a:xfrm>
            <a:off x="2396319" y="329308"/>
            <a:ext cx="3086292" cy="309201"/>
          </a:xfrm>
        </p:spPr>
        <p:txBody>
          <a:bodyPr/>
          <a:lstStyle/>
          <a:p>
            <a:endParaRPr lang="tr-TR"/>
          </a:p>
        </p:txBody>
      </p:sp>
      <p:sp>
        <p:nvSpPr>
          <p:cNvPr id="6" name="Slide Number Placeholder 5"/>
          <p:cNvSpPr>
            <a:spLocks noGrp="1"/>
          </p:cNvSpPr>
          <p:nvPr>
            <p:ph type="sldNum" sz="quarter" idx="12"/>
          </p:nvPr>
        </p:nvSpPr>
        <p:spPr>
          <a:xfrm>
            <a:off x="1434703" y="798973"/>
            <a:ext cx="802005" cy="503578"/>
          </a:xfrm>
        </p:spPr>
        <p:txBody>
          <a:bodyPr/>
          <a:lstStyle/>
          <a:p>
            <a:fld id="{AFF54816-8137-4866-950B-6A5C6AAA3D2B}" type="slidenum">
              <a:rPr lang="tr-TR" smtClean="0"/>
              <a:pPr/>
              <a:t>‹#›</a:t>
            </a:fld>
            <a:endParaRPr lang="tr-TR"/>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hasCustomPrompt="1"/>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hasCustomPrompt="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2E439E4-E85D-4289-8634-180156E1D7A1}" type="datetimeFigureOut">
              <a:rPr lang="tr-TR" smtClean="0"/>
              <a:pPr/>
              <a:t>13.08.2024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FF54816-8137-4866-950B-6A5C6AAA3D2B}"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918028" y="798974"/>
            <a:ext cx="1103027" cy="4659889"/>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hasCustomPrompt="1"/>
          </p:nvPr>
        </p:nvSpPr>
        <p:spPr>
          <a:xfrm>
            <a:off x="1443491" y="798974"/>
            <a:ext cx="5301095" cy="465988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2E439E4-E85D-4289-8634-180156E1D7A1}" type="datetimeFigureOut">
              <a:rPr lang="tr-TR" smtClean="0"/>
              <a:pPr/>
              <a:t>13.08.2024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FF54816-8137-4866-950B-6A5C6AAA3D2B}" type="slidenum">
              <a:rPr lang="tr-TR" smtClean="0"/>
              <a:pPr/>
              <a:t>‹#›</a:t>
            </a:fld>
            <a:endParaRPr lang="tr-TR"/>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stilini düzenlemek için tıklayın</a:t>
            </a:r>
            <a:endParaRPr lang="en-US" dirty="0"/>
          </a:p>
        </p:txBody>
      </p:sp>
      <p:sp>
        <p:nvSpPr>
          <p:cNvPr id="3" name="Content Placeholder 2"/>
          <p:cNvSpPr>
            <a:spLocks noGrp="1"/>
          </p:cNvSpPr>
          <p:nvPr>
            <p:ph idx="1" hasCustomPrompt="1"/>
          </p:nvPr>
        </p:nvSpPr>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2E439E4-E85D-4289-8634-180156E1D7A1}" type="datetimeFigureOut">
              <a:rPr lang="tr-TR" smtClean="0"/>
              <a:pPr/>
              <a:t>13.08.2024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FF54816-8137-4866-950B-6A5C6AAA3D2B}" type="slidenum">
              <a:rPr lang="tr-TR" smtClean="0"/>
              <a:pPr/>
              <a:t>‹#›</a:t>
            </a:fld>
            <a:endParaRPr lang="tr-T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3491" y="1756130"/>
            <a:ext cx="5617002" cy="1887950"/>
          </a:xfrm>
        </p:spPr>
        <p:txBody>
          <a:bodyPr anchor="b">
            <a:normAutofit/>
          </a:bodyPr>
          <a:lstStyle>
            <a:lvl1pPr algn="l">
              <a:defRPr sz="3200"/>
            </a:lvl1pPr>
          </a:lstStyle>
          <a:p>
            <a:r>
              <a:rPr lang="tr-TR"/>
              <a:t>Asıl başlık stilini düzenlemek için tıklayın</a:t>
            </a:r>
            <a:endParaRPr lang="en-US" dirty="0"/>
          </a:p>
        </p:txBody>
      </p:sp>
      <p:sp>
        <p:nvSpPr>
          <p:cNvPr id="3" name="Text Placeholder 2"/>
          <p:cNvSpPr>
            <a:spLocks noGrp="1"/>
          </p:cNvSpPr>
          <p:nvPr>
            <p:ph type="body" idx="1" hasCustomPrompt="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32E439E4-E85D-4289-8634-180156E1D7A1}" type="datetimeFigureOut">
              <a:rPr lang="tr-TR" smtClean="0"/>
              <a:pPr/>
              <a:t>13.08.2024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FF54816-8137-4866-950B-6A5C6AAA3D2B}" type="slidenum">
              <a:rPr lang="tr-TR" smtClean="0"/>
              <a:pPr/>
              <a:t>‹#›</a:t>
            </a:fld>
            <a:endParaRPr lang="tr-TR"/>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3491" y="804890"/>
            <a:ext cx="6571343" cy="1059305"/>
          </a:xfrm>
        </p:spPr>
        <p:txBody>
          <a:bodyPr/>
          <a:lstStyle/>
          <a:p>
            <a:r>
              <a:rPr lang="tr-TR"/>
              <a:t>Asıl başlık stilini düzenlemek için tıklayın</a:t>
            </a:r>
            <a:endParaRPr lang="en-US" dirty="0"/>
          </a:p>
        </p:txBody>
      </p:sp>
      <p:sp>
        <p:nvSpPr>
          <p:cNvPr id="3" name="Content Placeholder 2"/>
          <p:cNvSpPr>
            <a:spLocks noGrp="1"/>
          </p:cNvSpPr>
          <p:nvPr>
            <p:ph sz="half" idx="1" hasCustomPrompt="1"/>
          </p:nvPr>
        </p:nvSpPr>
        <p:spPr>
          <a:xfrm>
            <a:off x="1443490" y="2013936"/>
            <a:ext cx="3125871" cy="34375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hasCustomPrompt="1"/>
          </p:nvPr>
        </p:nvSpPr>
        <p:spPr>
          <a:xfrm>
            <a:off x="4889182" y="2013936"/>
            <a:ext cx="3125652" cy="343755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32E439E4-E85D-4289-8634-180156E1D7A1}" type="datetimeFigureOut">
              <a:rPr lang="tr-TR" smtClean="0"/>
              <a:pPr/>
              <a:t>13.08.2024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FF54816-8137-4866-950B-6A5C6AAA3D2B}" type="slidenum">
              <a:rPr lang="tr-TR" smtClean="0"/>
              <a:pPr/>
              <a:t>‹#›</a:t>
            </a:fld>
            <a:endParaRPr lang="tr-T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hasCustomPrompt="1"/>
          </p:nvPr>
        </p:nvSpPr>
        <p:spPr>
          <a:xfrm>
            <a:off x="1443491" y="804164"/>
            <a:ext cx="6571344" cy="1056319"/>
          </a:xfrm>
        </p:spPr>
        <p:txBody>
          <a:bodyPr/>
          <a:lstStyle/>
          <a:p>
            <a:r>
              <a:rPr lang="tr-TR"/>
              <a:t>Asıl başlık stilini düzenlemek için tıklayın</a:t>
            </a:r>
            <a:endParaRPr lang="en-US" dirty="0"/>
          </a:p>
        </p:txBody>
      </p:sp>
      <p:sp>
        <p:nvSpPr>
          <p:cNvPr id="3" name="Text Placeholder 2"/>
          <p:cNvSpPr>
            <a:spLocks noGrp="1"/>
          </p:cNvSpPr>
          <p:nvPr>
            <p:ph type="body" idx="1" hasCustomPrompt="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Content Placeholder 3"/>
          <p:cNvSpPr>
            <a:spLocks noGrp="1"/>
          </p:cNvSpPr>
          <p:nvPr>
            <p:ph sz="half" idx="2" hasCustomPrompt="1"/>
          </p:nvPr>
        </p:nvSpPr>
        <p:spPr>
          <a:xfrm>
            <a:off x="1443491" y="2824270"/>
            <a:ext cx="3125766" cy="264445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hasCustomPrompt="1"/>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Content Placeholder 5"/>
          <p:cNvSpPr>
            <a:spLocks noGrp="1"/>
          </p:cNvSpPr>
          <p:nvPr>
            <p:ph sz="quarter" idx="4" hasCustomPrompt="1"/>
          </p:nvPr>
        </p:nvSpPr>
        <p:spPr>
          <a:xfrm>
            <a:off x="4889182" y="2821491"/>
            <a:ext cx="3125652" cy="263737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32E439E4-E85D-4289-8634-180156E1D7A1}" type="datetimeFigureOut">
              <a:rPr lang="tr-TR" smtClean="0"/>
              <a:pPr/>
              <a:t>13.08.2024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FF54816-8137-4866-950B-6A5C6AAA3D2B}"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hasCustomPrompt="1"/>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32E439E4-E85D-4289-8634-180156E1D7A1}" type="datetimeFigureOut">
              <a:rPr lang="tr-TR" smtClean="0"/>
              <a:pPr/>
              <a:t>13.08.2024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FF54816-8137-4866-950B-6A5C6AAA3D2B}"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E439E4-E85D-4289-8634-180156E1D7A1}" type="datetimeFigureOut">
              <a:rPr lang="tr-TR" smtClean="0"/>
              <a:pPr/>
              <a:t>13.08.2024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FF54816-8137-4866-950B-6A5C6AAA3D2B}"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39042" y="798973"/>
            <a:ext cx="2425950" cy="2247117"/>
          </a:xfrm>
        </p:spPr>
        <p:txBody>
          <a:bodyPr anchor="b">
            <a:normAutofit/>
          </a:bodyPr>
          <a:lstStyle>
            <a:lvl1pPr algn="l">
              <a:defRPr sz="2400"/>
            </a:lvl1pPr>
          </a:lstStyle>
          <a:p>
            <a:r>
              <a:rPr lang="tr-TR"/>
              <a:t>Asıl başlık stilini düzenlemek için tıklayın</a:t>
            </a:r>
            <a:endParaRPr lang="en-US" dirty="0"/>
          </a:p>
        </p:txBody>
      </p:sp>
      <p:sp>
        <p:nvSpPr>
          <p:cNvPr id="3" name="Content Placeholder 2"/>
          <p:cNvSpPr>
            <a:spLocks noGrp="1"/>
          </p:cNvSpPr>
          <p:nvPr>
            <p:ph idx="1" hasCustomPrompt="1"/>
          </p:nvPr>
        </p:nvSpPr>
        <p:spPr>
          <a:xfrm>
            <a:off x="4186656" y="798974"/>
            <a:ext cx="3828178" cy="4658826"/>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hasCustomPrompt="1"/>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2E439E4-E85D-4289-8634-180156E1D7A1}" type="datetimeFigureOut">
              <a:rPr lang="tr-TR" smtClean="0"/>
              <a:pPr/>
              <a:t>13.08.2024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FF54816-8137-4866-950B-6A5C6AAA3D2B}" type="slidenum">
              <a:rPr lang="tr-TR" smtClean="0"/>
              <a:pPr/>
              <a:t>‹#›</a:t>
            </a:fld>
            <a:endParaRPr lang="tr-TR"/>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hasCustomPrompt="1"/>
          </p:nvPr>
        </p:nvSpPr>
        <p:spPr>
          <a:xfrm>
            <a:off x="1444148" y="1129513"/>
            <a:ext cx="3244935" cy="1830584"/>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hasCustomPrompt="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simgeye tıklayın</a:t>
            </a:r>
            <a:endParaRPr lang="en-US" dirty="0"/>
          </a:p>
        </p:txBody>
      </p:sp>
      <p:sp>
        <p:nvSpPr>
          <p:cNvPr id="4" name="Text Placeholder 3"/>
          <p:cNvSpPr>
            <a:spLocks noGrp="1"/>
          </p:cNvSpPr>
          <p:nvPr>
            <p:ph type="body" sz="half" idx="2" hasCustomPrompt="1"/>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32E439E4-E85D-4289-8634-180156E1D7A1}" type="datetimeFigureOut">
              <a:rPr lang="tr-TR" smtClean="0"/>
              <a:pPr/>
              <a:t>13.08.2024</a:t>
            </a:fld>
            <a:endParaRPr lang="tr-TR"/>
          </a:p>
        </p:txBody>
      </p:sp>
      <p:sp>
        <p:nvSpPr>
          <p:cNvPr id="6" name="Footer Placeholder 5"/>
          <p:cNvSpPr>
            <a:spLocks noGrp="1"/>
          </p:cNvSpPr>
          <p:nvPr>
            <p:ph type="ftr" sz="quarter" idx="11"/>
          </p:nvPr>
        </p:nvSpPr>
        <p:spPr>
          <a:xfrm>
            <a:off x="1437530" y="318641"/>
            <a:ext cx="3251553" cy="320931"/>
          </a:xfrm>
        </p:spPr>
        <p:txBody>
          <a:bodyPr/>
          <a:lstStyle/>
          <a:p>
            <a:endParaRPr lang="tr-TR"/>
          </a:p>
        </p:txBody>
      </p:sp>
      <p:sp>
        <p:nvSpPr>
          <p:cNvPr id="7" name="Slide Number Placeholder 6"/>
          <p:cNvSpPr>
            <a:spLocks noGrp="1"/>
          </p:cNvSpPr>
          <p:nvPr>
            <p:ph type="sldNum" sz="quarter" idx="12"/>
          </p:nvPr>
        </p:nvSpPr>
        <p:spPr/>
        <p:txBody>
          <a:bodyPr/>
          <a:lstStyle/>
          <a:p>
            <a:fld id="{AFF54816-8137-4866-950B-6A5C6AAA3D2B}" type="slidenum">
              <a:rPr lang="tr-TR" smtClean="0"/>
              <a:pPr/>
              <a:t>‹#›</a:t>
            </a:fld>
            <a:endParaRPr lang="tr-TR"/>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cstate="print">
            <a:extLst>
              <a:ext uri="{28A0092B-C50C-407E-A947-70E740481C1C}">
                <a14:useLocalDpi xmlns="" xmlns:a14="http://schemas.microsoft.com/office/drawing/2010/main" val="0"/>
              </a:ext>
            </a:extLst>
          </a:blip>
          <a:srcRect l="12500" t="1538" r="12500" b="-1538"/>
          <a:stretch>
            <a:fillRect/>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2E439E4-E85D-4289-8634-180156E1D7A1}" type="datetimeFigureOut">
              <a:rPr lang="tr-TR" smtClean="0"/>
              <a:pPr/>
              <a:t>13.08.2024</a:t>
            </a:fld>
            <a:endParaRPr lang="tr-TR"/>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AFF54816-8137-4866-950B-6A5C6AAA3D2B}"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hsgm.saglik.gov.tr/tr/obezite" TargetMode="External"/><Relationship Id="rId7" Type="http://schemas.openxmlformats.org/officeDocument/2006/relationships/hyperlink" Target="https://en.wikipedia.org/wiki/Epidemiology_of_obesity" TargetMode="External"/><Relationship Id="rId2" Type="http://schemas.openxmlformats.org/officeDocument/2006/relationships/hyperlink" Target="https://www.hurriyetdailynews.com/who-report-shows-turkey-the-fattest-nation-in-europe-136801" TargetMode="External"/><Relationship Id="rId1" Type="http://schemas.openxmlformats.org/officeDocument/2006/relationships/slideLayout" Target="../slideLayouts/slideLayout2.xml"/><Relationship Id="rId6" Type="http://schemas.openxmlformats.org/officeDocument/2006/relationships/hyperlink" Target="https://data.tuik.gov.tr/Bulten/Index?p=Turkey-Health-Survey-2019-33661" TargetMode="External"/><Relationship Id="rId5" Type="http://schemas.openxmlformats.org/officeDocument/2006/relationships/hyperlink" Target="https://turkish.alibaba.com/product-detail/10inch-Body-fat-machine-coin-operated-1600224115216.html" TargetMode="External"/><Relationship Id="rId4" Type="http://schemas.openxmlformats.org/officeDocument/2006/relationships/hyperlink" Target="http://www.surdurulebilirkalkinma.gov.tr/"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hurriyetdailynews.com/who-report-shows-turkey-the-fattest-nation-in-europe-13680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7F9ED291-74D3-9BDF-50F4-CC4C4DB62556}"/>
              </a:ext>
            </a:extLst>
          </p:cNvPr>
          <p:cNvSpPr>
            <a:spLocks noGrp="1"/>
          </p:cNvSpPr>
          <p:nvPr>
            <p:ph type="ctrTitle"/>
          </p:nvPr>
        </p:nvSpPr>
        <p:spPr>
          <a:xfrm>
            <a:off x="1500166" y="-142900"/>
            <a:ext cx="5618515" cy="2469993"/>
          </a:xfrm>
        </p:spPr>
        <p:txBody>
          <a:bodyPr/>
          <a:lstStyle/>
          <a:p>
            <a:pPr algn="ctr"/>
            <a:r>
              <a:rPr lang="tr-TR" dirty="0" err="1" smtClean="0"/>
              <a:t>zayIflama</a:t>
            </a:r>
            <a:r>
              <a:rPr lang="tr-TR" dirty="0" smtClean="0"/>
              <a:t> kapsülü</a:t>
            </a:r>
            <a:endParaRPr lang="tr-TR" dirty="0"/>
          </a:p>
        </p:txBody>
      </p:sp>
      <p:sp>
        <p:nvSpPr>
          <p:cNvPr id="3" name="Alt Başlık 2">
            <a:extLst>
              <a:ext uri="{FF2B5EF4-FFF2-40B4-BE49-F238E27FC236}">
                <a16:creationId xmlns="" xmlns:a16="http://schemas.microsoft.com/office/drawing/2014/main" id="{C72F2B16-947D-D8C4-E4A3-68691EA73B2C}"/>
              </a:ext>
            </a:extLst>
          </p:cNvPr>
          <p:cNvSpPr>
            <a:spLocks noGrp="1"/>
          </p:cNvSpPr>
          <p:nvPr>
            <p:ph type="subTitle" idx="1"/>
          </p:nvPr>
        </p:nvSpPr>
        <p:spPr>
          <a:xfrm>
            <a:off x="1214414" y="2714620"/>
            <a:ext cx="5618515" cy="2058035"/>
          </a:xfrm>
        </p:spPr>
        <p:txBody>
          <a:bodyPr>
            <a:normAutofit fontScale="92500" lnSpcReduction="10000"/>
          </a:bodyPr>
          <a:lstStyle/>
          <a:p>
            <a:r>
              <a:rPr lang="tr-TR" dirty="0" err="1" smtClean="0"/>
              <a:t>Ass</a:t>
            </a:r>
            <a:r>
              <a:rPr lang="tr-TR" dirty="0" smtClean="0"/>
              <a:t>.dr </a:t>
            </a:r>
            <a:r>
              <a:rPr lang="tr-TR" dirty="0" smtClean="0"/>
              <a:t>ali ulvi </a:t>
            </a:r>
            <a:r>
              <a:rPr lang="tr-TR" dirty="0" err="1" smtClean="0"/>
              <a:t>dermenci</a:t>
            </a:r>
            <a:endParaRPr lang="tr-TR" dirty="0" smtClean="0"/>
          </a:p>
          <a:p>
            <a:r>
              <a:rPr lang="tr-TR" dirty="0" err="1" smtClean="0"/>
              <a:t>İnt</a:t>
            </a:r>
            <a:r>
              <a:rPr lang="tr-TR" dirty="0" smtClean="0"/>
              <a:t>.dr </a:t>
            </a:r>
            <a:r>
              <a:rPr lang="tr-TR" dirty="0" err="1" smtClean="0"/>
              <a:t>ibrahim</a:t>
            </a:r>
            <a:r>
              <a:rPr lang="tr-TR" dirty="0" smtClean="0"/>
              <a:t> </a:t>
            </a:r>
            <a:r>
              <a:rPr lang="tr-TR" dirty="0" err="1" smtClean="0"/>
              <a:t>okay</a:t>
            </a:r>
            <a:endParaRPr lang="tr-TR" dirty="0" smtClean="0"/>
          </a:p>
          <a:p>
            <a:r>
              <a:rPr lang="tr-TR" dirty="0" err="1" smtClean="0"/>
              <a:t>İnt</a:t>
            </a:r>
            <a:r>
              <a:rPr lang="tr-TR" dirty="0" smtClean="0"/>
              <a:t>.dr </a:t>
            </a:r>
            <a:r>
              <a:rPr lang="tr-TR" dirty="0" err="1" smtClean="0"/>
              <a:t>mustafa</a:t>
            </a:r>
            <a:r>
              <a:rPr lang="tr-TR" dirty="0" smtClean="0"/>
              <a:t> </a:t>
            </a:r>
            <a:r>
              <a:rPr lang="tr-TR" dirty="0" err="1" smtClean="0"/>
              <a:t>algI</a:t>
            </a:r>
            <a:endParaRPr lang="tr-TR" dirty="0" smtClean="0"/>
          </a:p>
          <a:p>
            <a:r>
              <a:rPr lang="tr-TR" dirty="0" smtClean="0"/>
              <a:t>İNT.DR </a:t>
            </a:r>
            <a:r>
              <a:rPr lang="tr-TR" dirty="0" smtClean="0"/>
              <a:t>MERT METİN </a:t>
            </a:r>
          </a:p>
          <a:p>
            <a:r>
              <a:rPr lang="tr-TR" dirty="0" smtClean="0"/>
              <a:t>İNT.DR </a:t>
            </a:r>
            <a:r>
              <a:rPr lang="tr-TR" dirty="0" smtClean="0"/>
              <a:t>AYBERK TUNA ADIYAMAN</a:t>
            </a:r>
          </a:p>
        </p:txBody>
      </p:sp>
      <p:sp>
        <p:nvSpPr>
          <p:cNvPr id="4" name="3 Metin kutusu"/>
          <p:cNvSpPr txBox="1"/>
          <p:nvPr/>
        </p:nvSpPr>
        <p:spPr>
          <a:xfrm>
            <a:off x="1142976" y="5143512"/>
            <a:ext cx="4857784" cy="754053"/>
          </a:xfrm>
          <a:prstGeom prst="rect">
            <a:avLst/>
          </a:prstGeom>
          <a:noFill/>
        </p:spPr>
        <p:txBody>
          <a:bodyPr wrap="square" rtlCol="0">
            <a:spAutoFit/>
          </a:bodyPr>
          <a:lstStyle/>
          <a:p>
            <a:r>
              <a:rPr lang="tr-TR" sz="2500" dirty="0" smtClean="0"/>
              <a:t>Staj tarihi:15/07/24-14/08/24</a:t>
            </a:r>
          </a:p>
          <a:p>
            <a:endParaRPr lang="tr-TR" dirty="0"/>
          </a:p>
        </p:txBody>
      </p:sp>
    </p:spTree>
    <p:extLst>
      <p:ext uri="{BB962C8B-B14F-4D97-AF65-F5344CB8AC3E}">
        <p14:creationId xmlns="" xmlns:p14="http://schemas.microsoft.com/office/powerpoint/2010/main" val="767995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14480" y="1071546"/>
            <a:ext cx="6571615" cy="734695"/>
          </a:xfrm>
        </p:spPr>
        <p:txBody>
          <a:bodyPr>
            <a:normAutofit fontScale="90000"/>
          </a:bodyPr>
          <a:lstStyle/>
          <a:p>
            <a:pPr algn="ctr"/>
            <a:r>
              <a:rPr lang="tr-TR" b="1" dirty="0"/>
              <a:t>Anoreksiya Nervoza Nedir?</a:t>
            </a:r>
          </a:p>
        </p:txBody>
      </p:sp>
      <p:sp>
        <p:nvSpPr>
          <p:cNvPr id="3" name="İçerik Yer Tutucusu 2"/>
          <p:cNvSpPr>
            <a:spLocks noGrp="1"/>
          </p:cNvSpPr>
          <p:nvPr>
            <p:ph idx="1"/>
          </p:nvPr>
        </p:nvSpPr>
        <p:spPr>
          <a:xfrm>
            <a:off x="457200" y="1772920"/>
            <a:ext cx="8579296" cy="4853136"/>
          </a:xfrm>
        </p:spPr>
        <p:txBody>
          <a:bodyPr>
            <a:normAutofit/>
          </a:bodyPr>
          <a:lstStyle/>
          <a:p>
            <a:r>
              <a:rPr lang="tr-TR" dirty="0">
                <a:latin typeface="+mj-lt"/>
              </a:rPr>
              <a:t>Anoreksiya nervoza, vücut ağırlığında anormal derecede düşüklük, hissedilen yoğun kilo alma korkusu, ve çarpık kilo algısı ile karakterize edilen bir beslenme bozukluğuna verilen isimdir.</a:t>
            </a:r>
          </a:p>
          <a:p>
            <a:r>
              <a:rPr lang="tr-TR" dirty="0">
                <a:latin typeface="+mj-lt"/>
              </a:rPr>
              <a:t>Aynı zamanda anoreksi ya da iştahsızlık isimleriyle de bilinir. Anoreksiya nervoza mağduru bireyler, kilolarını ve vücut şekillerini kontrol etmek için kendi yaşamlarında önemli ölçüde değişiklikler yapma eğilimi gösterirler.</a:t>
            </a:r>
          </a:p>
          <a:p>
            <a:endParaRPr lang="tr-TR" dirty="0">
              <a:latin typeface="+mj-lt"/>
            </a:endParaRPr>
          </a:p>
          <a:p>
            <a:endParaRPr lang="tr-TR" sz="2300" dirty="0">
              <a:latin typeface="+mj-lt"/>
            </a:endParaRPr>
          </a:p>
          <a:p>
            <a:pPr marL="0" indent="0">
              <a:buNone/>
            </a:pPr>
            <a:endParaRPr lang="tr-TR" sz="2300" dirty="0">
              <a:latin typeface="+mj-lt"/>
            </a:endParaRPr>
          </a:p>
        </p:txBody>
      </p:sp>
      <p:pic>
        <p:nvPicPr>
          <p:cNvPr id="4" name="3 Resim" descr="anoreksiya_nervoza_nedir_belirtileri_tedavisi_nelerdir_kapak.png"/>
          <p:cNvPicPr>
            <a:picLocks noChangeAspect="1"/>
          </p:cNvPicPr>
          <p:nvPr/>
        </p:nvPicPr>
        <p:blipFill>
          <a:blip r:embed="rId2" cstate="print"/>
          <a:stretch>
            <a:fillRect/>
          </a:stretch>
        </p:blipFill>
        <p:spPr>
          <a:xfrm flipH="1">
            <a:off x="2357422" y="4214818"/>
            <a:ext cx="4071966" cy="1857388"/>
          </a:xfrm>
          <a:prstGeom prst="rect">
            <a:avLst/>
          </a:prstGeom>
        </p:spPr>
      </p:pic>
      <p:sp>
        <p:nvSpPr>
          <p:cNvPr id="5" name="4 Metin kutusu"/>
          <p:cNvSpPr txBox="1"/>
          <p:nvPr/>
        </p:nvSpPr>
        <p:spPr>
          <a:xfrm>
            <a:off x="142844" y="6286520"/>
            <a:ext cx="8853001" cy="369332"/>
          </a:xfrm>
          <a:prstGeom prst="rect">
            <a:avLst/>
          </a:prstGeom>
          <a:noFill/>
        </p:spPr>
        <p:txBody>
          <a:bodyPr wrap="none" rtlCol="0">
            <a:spAutoFit/>
          </a:bodyPr>
          <a:lstStyle/>
          <a:p>
            <a:r>
              <a:rPr lang="tr-TR" dirty="0" smtClean="0"/>
              <a:t>https://www.evimdekipsikolog.com/blog/anoreksiya-nervoza-nedir-belirtileri-tedavisi-nelerdir/</a:t>
            </a:r>
            <a:endParaRPr lang="tr-TR" dirty="0"/>
          </a:p>
        </p:txBody>
      </p:sp>
      <p:pic>
        <p:nvPicPr>
          <p:cNvPr id="6" name="5 Resim" descr="3bbfc5ca-4de7-49f4-826d-b8988a67e5db-u-bozukluk.jpg"/>
          <p:cNvPicPr>
            <a:picLocks noChangeAspect="1"/>
          </p:cNvPicPr>
          <p:nvPr/>
        </p:nvPicPr>
        <p:blipFill>
          <a:blip r:embed="rId3" cstate="print"/>
          <a:stretch>
            <a:fillRect/>
          </a:stretch>
        </p:blipFill>
        <p:spPr>
          <a:xfrm>
            <a:off x="0" y="0"/>
            <a:ext cx="1868940" cy="138301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14348" y="214290"/>
            <a:ext cx="7772400" cy="1143008"/>
          </a:xfrm>
        </p:spPr>
        <p:txBody>
          <a:bodyPr>
            <a:normAutofit/>
          </a:bodyPr>
          <a:lstStyle/>
          <a:p>
            <a:pPr algn="ctr"/>
            <a:r>
              <a:rPr lang="tr-TR" sz="3200" dirty="0"/>
              <a:t>Projemizin amacı</a:t>
            </a:r>
            <a:br>
              <a:rPr lang="tr-TR" sz="3200" dirty="0"/>
            </a:br>
            <a:endParaRPr lang="tr-TR" sz="3200" dirty="0"/>
          </a:p>
        </p:txBody>
      </p:sp>
      <p:sp>
        <p:nvSpPr>
          <p:cNvPr id="3" name="2 Alt Başlık"/>
          <p:cNvSpPr>
            <a:spLocks noGrp="1"/>
          </p:cNvSpPr>
          <p:nvPr>
            <p:ph type="subTitle" idx="1"/>
          </p:nvPr>
        </p:nvSpPr>
        <p:spPr>
          <a:xfrm>
            <a:off x="214282" y="1214422"/>
            <a:ext cx="8358246" cy="4714908"/>
          </a:xfrm>
        </p:spPr>
        <p:txBody>
          <a:bodyPr>
            <a:normAutofit/>
          </a:bodyPr>
          <a:lstStyle/>
          <a:p>
            <a:endParaRPr lang="tr-TR" sz="2500" dirty="0" smtClean="0"/>
          </a:p>
          <a:p>
            <a:pPr algn="l">
              <a:buFont typeface="Arial" panose="020B0604020202020204" pitchFamily="34" charset="0"/>
              <a:buChar char="•"/>
            </a:pPr>
            <a:endParaRPr lang="tr-TR" sz="2500" dirty="0">
              <a:solidFill>
                <a:schemeClr val="tx1"/>
              </a:solidFill>
            </a:endParaRPr>
          </a:p>
          <a:p>
            <a:pPr algn="l"/>
            <a:endParaRPr lang="tr-TR" sz="2500" dirty="0">
              <a:solidFill>
                <a:schemeClr val="tx1"/>
              </a:solidFill>
            </a:endParaRPr>
          </a:p>
          <a:p>
            <a:pPr algn="l">
              <a:buFont typeface="Arial" panose="020B0604020202020204" pitchFamily="34" charset="0"/>
              <a:buChar char="•"/>
            </a:pPr>
            <a:endParaRPr lang="tr-TR" sz="2500" dirty="0">
              <a:solidFill>
                <a:schemeClr val="tx1"/>
              </a:solidFill>
            </a:endParaRPr>
          </a:p>
          <a:p>
            <a:pPr algn="l">
              <a:buFont typeface="Arial" panose="020B0604020202020204" pitchFamily="34" charset="0"/>
              <a:buChar char="•"/>
            </a:pPr>
            <a:endParaRPr lang="tr-TR" sz="2500" dirty="0">
              <a:solidFill>
                <a:schemeClr val="tx1"/>
              </a:solidFill>
            </a:endParaRPr>
          </a:p>
          <a:p>
            <a:pPr algn="l">
              <a:buFont typeface="Arial" panose="020B0604020202020204" pitchFamily="34" charset="0"/>
              <a:buChar char="•"/>
            </a:pPr>
            <a:endParaRPr lang="tr-TR" sz="2500" dirty="0">
              <a:solidFill>
                <a:schemeClr val="tx1"/>
              </a:solidFill>
            </a:endParaRPr>
          </a:p>
        </p:txBody>
      </p:sp>
      <p:sp>
        <p:nvSpPr>
          <p:cNvPr id="4" name="3 Metin kutusu"/>
          <p:cNvSpPr txBox="1"/>
          <p:nvPr/>
        </p:nvSpPr>
        <p:spPr>
          <a:xfrm>
            <a:off x="428596" y="1142984"/>
            <a:ext cx="8143932" cy="4708981"/>
          </a:xfrm>
          <a:prstGeom prst="rect">
            <a:avLst/>
          </a:prstGeom>
          <a:noFill/>
        </p:spPr>
        <p:txBody>
          <a:bodyPr wrap="square" rtlCol="0">
            <a:spAutoFit/>
          </a:bodyPr>
          <a:lstStyle/>
          <a:p>
            <a:r>
              <a:rPr lang="tr-TR" sz="2500" dirty="0" smtClean="0"/>
              <a:t>VKİ&gt;25 veya VKİ&lt;18.5 olan bireyleri saptayıp </a:t>
            </a:r>
            <a:r>
              <a:rPr lang="tr-TR" sz="2500" dirty="0" err="1" smtClean="0"/>
              <a:t>İSM’deki</a:t>
            </a:r>
            <a:r>
              <a:rPr lang="tr-TR" sz="2500" dirty="0" smtClean="0"/>
              <a:t> </a:t>
            </a:r>
            <a:r>
              <a:rPr lang="tr-TR" sz="2500" dirty="0" err="1" smtClean="0"/>
              <a:t>Obezite</a:t>
            </a:r>
            <a:r>
              <a:rPr lang="tr-TR" sz="2500" dirty="0" smtClean="0"/>
              <a:t> danışmanlığı Birimi’ne veya Psikologlara yönlendirmek.</a:t>
            </a:r>
          </a:p>
          <a:p>
            <a:endParaRPr lang="tr-TR" sz="2500" dirty="0" smtClean="0"/>
          </a:p>
          <a:p>
            <a:pPr>
              <a:buFont typeface="Arial" charset="0"/>
              <a:buChar char="•"/>
            </a:pPr>
            <a:r>
              <a:rPr lang="tr-TR" sz="2500" dirty="0" err="1" smtClean="0"/>
              <a:t>Obezite</a:t>
            </a:r>
            <a:r>
              <a:rPr lang="tr-TR" sz="2500" dirty="0" smtClean="0"/>
              <a:t> veya </a:t>
            </a:r>
            <a:r>
              <a:rPr lang="tr-TR" sz="2500" dirty="0" err="1" smtClean="0"/>
              <a:t>anoreksiya</a:t>
            </a:r>
            <a:r>
              <a:rPr lang="tr-TR" sz="2500" dirty="0" smtClean="0"/>
              <a:t> </a:t>
            </a:r>
            <a:r>
              <a:rPr lang="tr-TR" sz="2500" dirty="0" err="1" smtClean="0"/>
              <a:t>nervosa</a:t>
            </a:r>
            <a:r>
              <a:rPr lang="tr-TR" sz="2500" dirty="0" smtClean="0"/>
              <a:t> gibi hastalıkları erkenden tespit edip bu hastalıkların toplumdaki sıklığını düşürmek ve erkenden tedaviyi uygulayıp </a:t>
            </a:r>
            <a:r>
              <a:rPr lang="tr-TR" sz="2500" dirty="0" err="1" smtClean="0"/>
              <a:t>morbidite</a:t>
            </a:r>
            <a:r>
              <a:rPr lang="tr-TR" sz="2500" dirty="0" smtClean="0"/>
              <a:t> ve </a:t>
            </a:r>
            <a:r>
              <a:rPr lang="tr-TR" sz="2500" dirty="0" err="1" smtClean="0"/>
              <a:t>mortaliteyi</a:t>
            </a:r>
            <a:r>
              <a:rPr lang="tr-TR" sz="2500" dirty="0" smtClean="0"/>
              <a:t> azaltmak.</a:t>
            </a:r>
          </a:p>
          <a:p>
            <a:pPr>
              <a:buFont typeface="Arial" charset="0"/>
              <a:buChar char="•"/>
            </a:pPr>
            <a:endParaRPr lang="tr-TR" sz="2500" dirty="0" smtClean="0"/>
          </a:p>
          <a:p>
            <a:pPr>
              <a:buFont typeface="Arial" charset="0"/>
              <a:buChar char="•"/>
            </a:pPr>
            <a:r>
              <a:rPr lang="tr-TR" sz="2500" dirty="0" smtClean="0"/>
              <a:t>Zayıflama kapsülü adını verdiğimiz cihaz aracılığıyla tespitleri yapmak.</a:t>
            </a:r>
          </a:p>
          <a:p>
            <a:endParaRPr lang="tr-TR" sz="25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Resim" descr="tartı.jpg"/>
          <p:cNvPicPr>
            <a:picLocks noChangeAspect="1"/>
          </p:cNvPicPr>
          <p:nvPr/>
        </p:nvPicPr>
        <p:blipFill>
          <a:blip r:embed="rId2" cstate="print"/>
          <a:stretch>
            <a:fillRect/>
          </a:stretch>
        </p:blipFill>
        <p:spPr>
          <a:xfrm>
            <a:off x="1405890" y="0"/>
            <a:ext cx="6626225" cy="6102985"/>
          </a:xfrm>
          <a:prstGeom prst="rect">
            <a:avLst/>
          </a:prstGeom>
        </p:spPr>
      </p:pic>
      <p:sp>
        <p:nvSpPr>
          <p:cNvPr id="3" name="2 Metin kutusu"/>
          <p:cNvSpPr txBox="1"/>
          <p:nvPr/>
        </p:nvSpPr>
        <p:spPr>
          <a:xfrm>
            <a:off x="142844" y="6286520"/>
            <a:ext cx="8786874" cy="646331"/>
          </a:xfrm>
          <a:prstGeom prst="rect">
            <a:avLst/>
          </a:prstGeom>
          <a:noFill/>
        </p:spPr>
        <p:txBody>
          <a:bodyPr wrap="square" rtlCol="0">
            <a:spAutoFit/>
          </a:bodyPr>
          <a:lstStyle/>
          <a:p>
            <a:r>
              <a:rPr lang="tr-TR" dirty="0" smtClean="0"/>
              <a:t>https://turkish.alibaba.com/product-detail/10inch-Body-fat-machine-coin-operated-1600224115216.html</a:t>
            </a:r>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Zayıflama Kapsülü</a:t>
            </a:r>
            <a:br>
              <a:rPr lang="tr-TR" dirty="0"/>
            </a:br>
            <a:endParaRPr lang="tr-TR" dirty="0"/>
          </a:p>
        </p:txBody>
      </p:sp>
      <p:sp>
        <p:nvSpPr>
          <p:cNvPr id="3" name="2 İçerik Yer Tutucusu"/>
          <p:cNvSpPr>
            <a:spLocks noGrp="1"/>
          </p:cNvSpPr>
          <p:nvPr>
            <p:ph idx="1"/>
          </p:nvPr>
        </p:nvSpPr>
        <p:spPr>
          <a:xfrm>
            <a:off x="1043608" y="2015733"/>
            <a:ext cx="7920879" cy="4037747"/>
          </a:xfrm>
        </p:spPr>
        <p:txBody>
          <a:bodyPr>
            <a:normAutofit fontScale="62500" lnSpcReduction="20000"/>
          </a:bodyPr>
          <a:lstStyle/>
          <a:p>
            <a:r>
              <a:rPr lang="tr-TR" sz="2500" dirty="0"/>
              <a:t>Kredi kartı, nakit veya </a:t>
            </a:r>
            <a:r>
              <a:rPr lang="tr-TR" sz="2500" dirty="0" err="1"/>
              <a:t>İzmirim</a:t>
            </a:r>
            <a:r>
              <a:rPr lang="tr-TR" sz="2500" dirty="0"/>
              <a:t> kart ile cüzi bir miktarda ücret alınacak bu ücret cihazın bakımları için kullanılacak.</a:t>
            </a:r>
          </a:p>
          <a:p>
            <a:r>
              <a:rPr lang="tr-TR" sz="2500" dirty="0"/>
              <a:t>Ücret ödendikten sonra cihaz işlem için aktive hale gelir.</a:t>
            </a:r>
          </a:p>
          <a:p>
            <a:r>
              <a:rPr lang="tr-TR" sz="2500" dirty="0"/>
              <a:t>TCKN cihazın üzerinde bulunan ekrana girilir.</a:t>
            </a:r>
          </a:p>
          <a:p>
            <a:r>
              <a:rPr lang="tr-TR" sz="2500" dirty="0"/>
              <a:t>Girilen TCKN ile kişi e-Devlet sitesi üzerinden iletişim bilgileri, ikamet bilgilerine erişimine izin verir.</a:t>
            </a:r>
          </a:p>
          <a:p>
            <a:r>
              <a:rPr lang="tr-TR" sz="2500" dirty="0"/>
              <a:t>Boy ve kilo ölçümü yapılır.</a:t>
            </a:r>
          </a:p>
          <a:p>
            <a:r>
              <a:rPr lang="tr-TR" sz="2500" dirty="0"/>
              <a:t>Ölçüm yapıldıktan sonra Zayıflama kapsülü yaşa göre VKİ hesaplar.</a:t>
            </a:r>
          </a:p>
          <a:p>
            <a:r>
              <a:rPr lang="tr-TR" sz="2500" dirty="0"/>
              <a:t>Elde edilen verileri eş zamanlı olarak hem hastaya mail veya telefon yoluyla iletirken hem de ikamet ettiği </a:t>
            </a:r>
            <a:r>
              <a:rPr lang="tr-TR" sz="2500" dirty="0" err="1"/>
              <a:t>İSM’nin</a:t>
            </a:r>
            <a:r>
              <a:rPr lang="tr-TR" sz="2500" dirty="0"/>
              <a:t> gerekli birimlerine iletilir.</a:t>
            </a:r>
          </a:p>
          <a:p>
            <a:r>
              <a:rPr lang="tr-TR" sz="2500" dirty="0" err="1"/>
              <a:t>İSM’ye</a:t>
            </a:r>
            <a:r>
              <a:rPr lang="tr-TR" sz="2500" dirty="0"/>
              <a:t> ulaşan veriler neticesinde tespit edilen hastalar telefonla aranarak bilgilendirilir ve kuruma davet edilir.</a:t>
            </a:r>
          </a:p>
          <a:p>
            <a:endParaRPr lang="tr-TR" sz="2500" dirty="0"/>
          </a:p>
          <a:p>
            <a:endParaRPr lang="tr-TR" sz="2500" dirty="0"/>
          </a:p>
          <a:p>
            <a:endParaRPr lang="tr-TR" sz="2500" dirty="0"/>
          </a:p>
          <a:p>
            <a:endParaRPr lang="tr-TR" sz="2500" dirty="0"/>
          </a:p>
          <a:p>
            <a:endParaRPr lang="tr-TR" sz="2500" dirty="0"/>
          </a:p>
          <a:p>
            <a:endParaRPr lang="tr-TR" sz="25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Zayiflama_Kapsulu_Low_Quality.png"/>
          <p:cNvPicPr>
            <a:picLocks noGrp="1" noChangeAspect="1"/>
          </p:cNvPicPr>
          <p:nvPr>
            <p:ph idx="1"/>
          </p:nvPr>
        </p:nvPicPr>
        <p:blipFill>
          <a:blip r:embed="rId2" cstate="print"/>
          <a:stretch>
            <a:fillRect/>
          </a:stretch>
        </p:blipFill>
        <p:spPr>
          <a:xfrm>
            <a:off x="1357290" y="0"/>
            <a:ext cx="6643734" cy="6072206"/>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Projenin hedef kitlesi?</a:t>
            </a:r>
          </a:p>
        </p:txBody>
      </p:sp>
      <p:sp>
        <p:nvSpPr>
          <p:cNvPr id="3" name="2 İçerik Yer Tutucusu"/>
          <p:cNvSpPr>
            <a:spLocks noGrp="1"/>
          </p:cNvSpPr>
          <p:nvPr>
            <p:ph idx="1"/>
          </p:nvPr>
        </p:nvSpPr>
        <p:spPr>
          <a:xfrm>
            <a:off x="1443355" y="2015490"/>
            <a:ext cx="6616065" cy="3982720"/>
          </a:xfrm>
        </p:spPr>
        <p:txBody>
          <a:bodyPr>
            <a:normAutofit/>
          </a:bodyPr>
          <a:lstStyle/>
          <a:p>
            <a:r>
              <a:rPr lang="tr-TR" sz="2500" dirty="0"/>
              <a:t> Hedefimiz ilk etapta İzmir’deki tüm çocuk,ergen,yetişkin ve yaşlıları taramak.</a:t>
            </a:r>
          </a:p>
          <a:p>
            <a:r>
              <a:rPr lang="tr-TR" sz="2500" dirty="0"/>
              <a:t>Bundan dolayı Zayıflama Kapsülünü İzmir’in merkezi yerlerine, AVM, hastanelere, kamu kurum ve kuruluşlarına, bankalara vb.leri yerlere cihazımızı yerleştirip tarama çeşitliliğini sağlamayı hedefliyoruz.</a:t>
            </a:r>
          </a:p>
          <a:p>
            <a:pPr>
              <a:buNone/>
            </a:pPr>
            <a:endParaRPr lang="tr-TR" sz="25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11560" y="404664"/>
            <a:ext cx="7772400" cy="1470025"/>
          </a:xfrm>
        </p:spPr>
        <p:txBody>
          <a:bodyPr>
            <a:normAutofit/>
          </a:bodyPr>
          <a:lstStyle/>
          <a:p>
            <a:r>
              <a:rPr lang="tr-TR" sz="4000" b="1" dirty="0"/>
              <a:t>İŞ BİRLİĞİ YAPILACAK KURUMLAR</a:t>
            </a:r>
          </a:p>
        </p:txBody>
      </p:sp>
      <p:sp>
        <p:nvSpPr>
          <p:cNvPr id="3" name="2 Alt Başlık"/>
          <p:cNvSpPr>
            <a:spLocks noGrp="1"/>
          </p:cNvSpPr>
          <p:nvPr>
            <p:ph type="subTitle" idx="1"/>
          </p:nvPr>
        </p:nvSpPr>
        <p:spPr>
          <a:xfrm>
            <a:off x="467544" y="1700808"/>
            <a:ext cx="8208912" cy="3937992"/>
          </a:xfrm>
        </p:spPr>
        <p:txBody>
          <a:bodyPr>
            <a:normAutofit/>
          </a:bodyPr>
          <a:lstStyle/>
          <a:p>
            <a:endParaRPr lang="tr-TR" i="1" dirty="0">
              <a:solidFill>
                <a:srgbClr val="FF0000"/>
              </a:solidFill>
            </a:endParaRPr>
          </a:p>
          <a:p>
            <a:r>
              <a:rPr lang="tr-TR" b="1" dirty="0">
                <a:solidFill>
                  <a:srgbClr val="FF0000"/>
                </a:solidFill>
              </a:rPr>
              <a:t>*T.C. SAĞLIK BAKANLIĞI</a:t>
            </a:r>
          </a:p>
          <a:p>
            <a:r>
              <a:rPr lang="tr-TR" b="1" dirty="0">
                <a:solidFill>
                  <a:srgbClr val="FF0000"/>
                </a:solidFill>
              </a:rPr>
              <a:t>*İZMİR İL SAĞLIK MÜDÜRLÜĞÜ</a:t>
            </a:r>
          </a:p>
          <a:p>
            <a:r>
              <a:rPr lang="tr-TR" b="1" dirty="0">
                <a:solidFill>
                  <a:srgbClr val="FF0000"/>
                </a:solidFill>
              </a:rPr>
              <a:t>*İLÇE SAĞLIK MÜDÜRLÜKLERİ</a:t>
            </a:r>
          </a:p>
          <a:p>
            <a:r>
              <a:rPr lang="tr-TR" b="1" dirty="0">
                <a:solidFill>
                  <a:srgbClr val="FF0000"/>
                </a:solidFill>
              </a:rPr>
              <a:t>*TÜRKİYE İLAÇ VE TIBBİ CİHAZ KURUMU</a:t>
            </a:r>
          </a:p>
          <a:p>
            <a:r>
              <a:rPr lang="tr-TR" b="1" dirty="0">
                <a:solidFill>
                  <a:srgbClr val="FF0000"/>
                </a:solidFill>
              </a:rPr>
              <a:t>*BİLGİ TEKNOLOJİLERİ GENEL MÜDÜRLÜĞÜ</a:t>
            </a:r>
          </a:p>
          <a:p>
            <a:r>
              <a:rPr lang="tr-TR" b="1" dirty="0">
                <a:solidFill>
                  <a:srgbClr val="FF0000"/>
                </a:solidFill>
              </a:rPr>
              <a:t>*İZMİR BÜYÜKŞEHİR BELEDİYESİ</a:t>
            </a:r>
          </a:p>
          <a:p>
            <a:endParaRPr lang="tr-TR" sz="2000"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PROJENİN MALİYETİ</a:t>
            </a:r>
          </a:p>
        </p:txBody>
      </p:sp>
      <p:sp>
        <p:nvSpPr>
          <p:cNvPr id="3" name="2 İçerik Yer Tutucusu"/>
          <p:cNvSpPr>
            <a:spLocks noGrp="1"/>
          </p:cNvSpPr>
          <p:nvPr>
            <p:ph idx="1"/>
          </p:nvPr>
        </p:nvSpPr>
        <p:spPr/>
        <p:txBody>
          <a:bodyPr>
            <a:normAutofit/>
          </a:bodyPr>
          <a:lstStyle/>
          <a:p>
            <a:r>
              <a:rPr lang="tr-TR" dirty="0"/>
              <a:t>Zayıflama Kapsülü cihazımızın üretim aşamasında; cihazın üretiminde kullanılacak teknoloji ve hammaddeler için cihaz başına yaklaşık 50.000 Türk lirası </a:t>
            </a:r>
            <a:r>
              <a:rPr lang="tr-TR" dirty="0" err="1"/>
              <a:t>maaliyet</a:t>
            </a:r>
            <a:r>
              <a:rPr lang="tr-TR" dirty="0"/>
              <a:t>, Yazılım teknolojileri işleri için de cihaz başına yaklaşık 30.000 Türk lirası </a:t>
            </a:r>
            <a:r>
              <a:rPr lang="tr-TR" dirty="0" err="1"/>
              <a:t>maaliyet</a:t>
            </a:r>
            <a:r>
              <a:rPr lang="tr-TR" dirty="0"/>
              <a:t> hesaplanmıştır. İzmir’e 50 cihaz koyarsak; 4.000.000 Türk lirası </a:t>
            </a:r>
            <a:r>
              <a:rPr lang="tr-TR" dirty="0" err="1"/>
              <a:t>maaliyet</a:t>
            </a:r>
            <a:r>
              <a:rPr lang="tr-TR" dirty="0"/>
              <a:t> ortaya çıkacaktır.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PROJENİN KISITLILIKLARI</a:t>
            </a:r>
          </a:p>
        </p:txBody>
      </p:sp>
      <p:sp>
        <p:nvSpPr>
          <p:cNvPr id="3" name="2 İçerik Yer Tutucusu"/>
          <p:cNvSpPr>
            <a:spLocks noGrp="1"/>
          </p:cNvSpPr>
          <p:nvPr>
            <p:ph idx="1"/>
          </p:nvPr>
        </p:nvSpPr>
        <p:spPr/>
        <p:txBody>
          <a:bodyPr>
            <a:normAutofit fontScale="70000" lnSpcReduction="20000"/>
          </a:bodyPr>
          <a:lstStyle/>
          <a:p>
            <a:r>
              <a:rPr lang="tr-TR" sz="2800" dirty="0"/>
              <a:t>T.C kimlik numarasını ekrana giremeyecek kadar yaşlı veya engelli vatandaşlarımızın olması ,</a:t>
            </a:r>
          </a:p>
          <a:p>
            <a:r>
              <a:rPr lang="tr-TR" sz="2800" dirty="0" err="1"/>
              <a:t>İSM’lere</a:t>
            </a:r>
            <a:r>
              <a:rPr lang="tr-TR" sz="2800" dirty="0"/>
              <a:t> davet edilen vatandaşlarımızın bu davete icabet etmemeleri,</a:t>
            </a:r>
          </a:p>
          <a:p>
            <a:r>
              <a:rPr lang="tr-TR" sz="2800" dirty="0"/>
              <a:t>Cüzi de olsa bir ücret alınacağı için bazı vatandaşlarımızın projemize sıcak bakmaması,</a:t>
            </a:r>
          </a:p>
          <a:p>
            <a:r>
              <a:rPr lang="tr-TR" sz="2800" dirty="0"/>
              <a:t>Çok kilolu veya çok zayıf olduğunu düşünen vatandaşlarımızın bunu ikinci bir şahıs ya da devlet kurumuyla paylaşmak istememesi.</a:t>
            </a:r>
          </a:p>
          <a:p>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ürdürülebilir Kalkınma Amaçları Yatırım İnisiyatifi | United Nations  Development Programme">
            <a:extLst>
              <a:ext uri="{FF2B5EF4-FFF2-40B4-BE49-F238E27FC236}">
                <a16:creationId xmlns:a16="http://schemas.microsoft.com/office/drawing/2014/main" xmlns="" id="{AA8E5B92-4ED2-DA33-D44C-43036BDDDAFB}"/>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1472" y="214289"/>
            <a:ext cx="7954852" cy="5147807"/>
          </a:xfrm>
          <a:prstGeom prst="rect">
            <a:avLst/>
          </a:prstGeom>
          <a:noFill/>
          <a:extLst>
            <a:ext uri="{909E8E84-426E-40DD-AFC4-6F175D3DCCD1}">
              <a14:hiddenFill xmlns:a14="http://schemas.microsoft.com/office/drawing/2010/main" xmlns="">
                <a:solidFill>
                  <a:srgbClr val="FFFFFF"/>
                </a:solidFill>
              </a14:hiddenFill>
            </a:ext>
          </a:extLst>
        </p:spPr>
      </p:pic>
      <p:sp>
        <p:nvSpPr>
          <p:cNvPr id="9" name="8 Oval"/>
          <p:cNvSpPr/>
          <p:nvPr/>
        </p:nvSpPr>
        <p:spPr>
          <a:xfrm>
            <a:off x="3286116" y="1142984"/>
            <a:ext cx="1428760" cy="1357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Metin kutusu"/>
          <p:cNvSpPr txBox="1"/>
          <p:nvPr/>
        </p:nvSpPr>
        <p:spPr>
          <a:xfrm>
            <a:off x="857224" y="5214950"/>
            <a:ext cx="3994620" cy="646331"/>
          </a:xfrm>
          <a:prstGeom prst="rect">
            <a:avLst/>
          </a:prstGeom>
          <a:noFill/>
        </p:spPr>
        <p:txBody>
          <a:bodyPr wrap="none" rtlCol="0">
            <a:spAutoFit/>
          </a:bodyPr>
          <a:lstStyle/>
          <a:p>
            <a:r>
              <a:rPr lang="tr-TR" dirty="0" smtClean="0"/>
              <a:t>http://www.</a:t>
            </a:r>
            <a:r>
              <a:rPr lang="tr-TR" dirty="0" err="1" smtClean="0"/>
              <a:t>surdurulebilirkalkinma</a:t>
            </a:r>
            <a:r>
              <a:rPr lang="tr-TR" dirty="0" smtClean="0"/>
              <a:t>.gov.tr/</a:t>
            </a:r>
          </a:p>
          <a:p>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728" y="214290"/>
            <a:ext cx="6571343" cy="1049235"/>
          </a:xfrm>
        </p:spPr>
        <p:txBody>
          <a:bodyPr/>
          <a:lstStyle/>
          <a:p>
            <a:pPr algn="ctr"/>
            <a:r>
              <a:rPr lang="tr-TR" dirty="0" smtClean="0"/>
              <a:t>Sunum </a:t>
            </a:r>
            <a:r>
              <a:rPr lang="tr-TR" dirty="0" err="1" smtClean="0"/>
              <a:t>planI</a:t>
            </a:r>
            <a:endParaRPr lang="tr-TR" dirty="0"/>
          </a:p>
        </p:txBody>
      </p:sp>
      <p:sp>
        <p:nvSpPr>
          <p:cNvPr id="3" name="2 İçerik Yer Tutucusu"/>
          <p:cNvSpPr>
            <a:spLocks noGrp="1"/>
          </p:cNvSpPr>
          <p:nvPr>
            <p:ph idx="1"/>
          </p:nvPr>
        </p:nvSpPr>
        <p:spPr>
          <a:xfrm>
            <a:off x="642910" y="714356"/>
            <a:ext cx="7858179" cy="5357850"/>
          </a:xfrm>
        </p:spPr>
        <p:txBody>
          <a:bodyPr>
            <a:normAutofit lnSpcReduction="10000"/>
          </a:bodyPr>
          <a:lstStyle/>
          <a:p>
            <a:r>
              <a:rPr lang="tr-TR" dirty="0" smtClean="0"/>
              <a:t>OBEZİTE NEDİR?</a:t>
            </a:r>
          </a:p>
          <a:p>
            <a:r>
              <a:rPr lang="tr-TR" dirty="0" smtClean="0"/>
              <a:t>OBEZİTENİN ÜLKEMİZDEKİ VE DÜNYADAKİ PREVALANSI</a:t>
            </a:r>
          </a:p>
          <a:p>
            <a:r>
              <a:rPr lang="tr-TR" dirty="0" smtClean="0"/>
              <a:t>OBEZİTE </a:t>
            </a:r>
            <a:r>
              <a:rPr lang="tr-TR" dirty="0" smtClean="0"/>
              <a:t>RİSK FAKTÖRLERİ</a:t>
            </a:r>
            <a:endParaRPr lang="tr-TR" dirty="0" smtClean="0"/>
          </a:p>
          <a:p>
            <a:r>
              <a:rPr lang="tr-TR" dirty="0" smtClean="0"/>
              <a:t>OBEZİTEDEN </a:t>
            </a:r>
            <a:r>
              <a:rPr lang="tr-TR" dirty="0" smtClean="0"/>
              <a:t>KORUNMA YOLLARI</a:t>
            </a:r>
          </a:p>
          <a:p>
            <a:r>
              <a:rPr lang="tr-TR" dirty="0" smtClean="0"/>
              <a:t>ANOREKSİYA NERVOSA NEDİR</a:t>
            </a:r>
          </a:p>
          <a:p>
            <a:r>
              <a:rPr lang="tr-TR" dirty="0" smtClean="0"/>
              <a:t>PROJEMİZİN AMACI</a:t>
            </a:r>
          </a:p>
          <a:p>
            <a:r>
              <a:rPr lang="tr-TR" dirty="0" smtClean="0"/>
              <a:t>ZAYIFLAMA KAPSÜLÜ</a:t>
            </a:r>
          </a:p>
          <a:p>
            <a:r>
              <a:rPr lang="tr-TR" dirty="0" smtClean="0"/>
              <a:t>PROJENİN HEDEF KİTLESİ</a:t>
            </a:r>
          </a:p>
          <a:p>
            <a:r>
              <a:rPr lang="tr-TR" dirty="0" smtClean="0"/>
              <a:t>İŞ BİRLİĞİ YAPILACAK KURUMLAR</a:t>
            </a:r>
          </a:p>
          <a:p>
            <a:r>
              <a:rPr lang="tr-TR" dirty="0" smtClean="0"/>
              <a:t>PROJENİN MALİYETİ</a:t>
            </a:r>
          </a:p>
          <a:p>
            <a:r>
              <a:rPr lang="tr-TR" dirty="0" smtClean="0"/>
              <a:t>PROJENİN KISITLIKLARI</a:t>
            </a:r>
          </a:p>
          <a:p>
            <a:endParaRPr lang="tr-TR" dirty="0" smtClean="0"/>
          </a:p>
          <a:p>
            <a:endParaRPr lang="tr-TR" dirty="0" smtClean="0"/>
          </a:p>
          <a:p>
            <a:endParaRPr lang="tr-TR" dirty="0" smtClean="0"/>
          </a:p>
          <a:p>
            <a:endParaRPr lang="tr-TR" dirty="0" smtClean="0"/>
          </a:p>
          <a:p>
            <a:endParaRPr lang="tr-TR" dirty="0" smtClean="0"/>
          </a:p>
          <a:p>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728" y="142852"/>
            <a:ext cx="6571343" cy="1049235"/>
          </a:xfrm>
        </p:spPr>
        <p:txBody>
          <a:bodyPr/>
          <a:lstStyle/>
          <a:p>
            <a:pPr algn="ctr"/>
            <a:r>
              <a:rPr lang="tr-TR" dirty="0" smtClean="0"/>
              <a:t>kaynakça</a:t>
            </a:r>
            <a:endParaRPr lang="tr-TR" dirty="0"/>
          </a:p>
        </p:txBody>
      </p:sp>
      <p:sp>
        <p:nvSpPr>
          <p:cNvPr id="3" name="2 İçerik Yer Tutucusu"/>
          <p:cNvSpPr>
            <a:spLocks noGrp="1"/>
          </p:cNvSpPr>
          <p:nvPr>
            <p:ph idx="1"/>
          </p:nvPr>
        </p:nvSpPr>
        <p:spPr>
          <a:xfrm>
            <a:off x="500034" y="857232"/>
            <a:ext cx="8358246" cy="4929222"/>
          </a:xfrm>
        </p:spPr>
        <p:txBody>
          <a:bodyPr>
            <a:normAutofit/>
          </a:bodyPr>
          <a:lstStyle/>
          <a:p>
            <a:r>
              <a:rPr lang="tr-TR" dirty="0" smtClean="0">
                <a:hlinkClick r:id="rId2"/>
              </a:rPr>
              <a:t>https://</a:t>
            </a:r>
            <a:r>
              <a:rPr lang="tr-TR" dirty="0" smtClean="0">
                <a:hlinkClick r:id="rId2"/>
              </a:rPr>
              <a:t>www.hurriyetdailynews.com/who-report-shows-turkey-the-fattest-nation-in-europe-136801</a:t>
            </a:r>
            <a:endParaRPr lang="tr-TR" dirty="0" smtClean="0"/>
          </a:p>
          <a:p>
            <a:endParaRPr lang="tr-TR" dirty="0" smtClean="0"/>
          </a:p>
          <a:p>
            <a:r>
              <a:rPr lang="tr-TR" dirty="0" smtClean="0">
                <a:hlinkClick r:id="rId3"/>
              </a:rPr>
              <a:t>https://</a:t>
            </a:r>
            <a:r>
              <a:rPr lang="tr-TR" dirty="0" smtClean="0">
                <a:hlinkClick r:id="rId3"/>
              </a:rPr>
              <a:t>hsgm.saglik.gov.tr/tr/obezite</a:t>
            </a:r>
            <a:endParaRPr lang="tr-TR" dirty="0" smtClean="0"/>
          </a:p>
          <a:p>
            <a:r>
              <a:rPr lang="tr-TR" dirty="0" smtClean="0">
                <a:hlinkClick r:id="rId4"/>
              </a:rPr>
              <a:t>http://www.</a:t>
            </a:r>
            <a:r>
              <a:rPr lang="tr-TR" dirty="0" err="1" smtClean="0">
                <a:hlinkClick r:id="rId4"/>
              </a:rPr>
              <a:t>surdurulebilirkalkinma</a:t>
            </a:r>
            <a:r>
              <a:rPr lang="tr-TR" dirty="0" smtClean="0">
                <a:hlinkClick r:id="rId4"/>
              </a:rPr>
              <a:t>.gov.tr</a:t>
            </a:r>
            <a:r>
              <a:rPr lang="tr-TR" dirty="0" smtClean="0">
                <a:hlinkClick r:id="rId4"/>
              </a:rPr>
              <a:t>/</a:t>
            </a:r>
            <a:endParaRPr lang="tr-TR" dirty="0" smtClean="0"/>
          </a:p>
          <a:p>
            <a:r>
              <a:rPr lang="tr-TR" dirty="0" smtClean="0">
                <a:hlinkClick r:id="rId5"/>
              </a:rPr>
              <a:t>https://</a:t>
            </a:r>
            <a:r>
              <a:rPr lang="tr-TR" dirty="0" smtClean="0">
                <a:hlinkClick r:id="rId5"/>
              </a:rPr>
              <a:t>turkish.alibaba.com/product-detail/10inch-Body-fat-machine-coin-operated-1600224115216.html</a:t>
            </a:r>
            <a:endParaRPr lang="tr-TR" dirty="0" smtClean="0"/>
          </a:p>
          <a:p>
            <a:r>
              <a:rPr lang="tr-TR" dirty="0" smtClean="0">
                <a:hlinkClick r:id="rId6"/>
              </a:rPr>
              <a:t>https://</a:t>
            </a:r>
            <a:r>
              <a:rPr lang="tr-TR" dirty="0" smtClean="0">
                <a:hlinkClick r:id="rId6"/>
              </a:rPr>
              <a:t>data.tuik.gov.tr/Bulten/Index?p=Turkey-Health-Survey-2019-33661</a:t>
            </a:r>
            <a:endParaRPr lang="tr-TR" dirty="0" smtClean="0"/>
          </a:p>
          <a:p>
            <a:r>
              <a:rPr lang="tr-TR" dirty="0" smtClean="0">
                <a:hlinkClick r:id="rId7"/>
              </a:rPr>
              <a:t>https://</a:t>
            </a:r>
            <a:r>
              <a:rPr lang="tr-TR" dirty="0" smtClean="0">
                <a:hlinkClick r:id="rId7"/>
              </a:rPr>
              <a:t>en.wikipedia.org/wiki/Epidemiology_of_obesity</a:t>
            </a:r>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OBEZİTE NEDİR?</a:t>
            </a:r>
          </a:p>
        </p:txBody>
      </p:sp>
      <p:sp>
        <p:nvSpPr>
          <p:cNvPr id="3" name="İçerik Yer Tutucusu 2"/>
          <p:cNvSpPr>
            <a:spLocks noGrp="1"/>
          </p:cNvSpPr>
          <p:nvPr>
            <p:ph idx="1"/>
          </p:nvPr>
        </p:nvSpPr>
        <p:spPr>
          <a:xfrm>
            <a:off x="1443355" y="2015490"/>
            <a:ext cx="6709410" cy="3881755"/>
          </a:xfrm>
          <a:ln w="9525" cap="flat" cmpd="sng" algn="ctr">
            <a:solidFill>
              <a:schemeClr val="accent1"/>
            </a:solidFill>
            <a:prstDash val="dash"/>
          </a:ln>
          <a:extLst>
            <a:ext uri="{909E8E84-426E-40DD-AFC4-6F175D3DCCD1}">
              <a14:hiddenFill xmlns="" xmlns:a14="http://schemas.microsoft.com/office/drawing/2010/main">
                <a:solidFill>
                  <a:schemeClr val="bg1"/>
                </a:solidFill>
              </a14:hiddenFill>
            </a:ext>
          </a:extLst>
        </p:spPr>
        <p:style>
          <a:lnRef idx="0">
            <a:schemeClr val="accent1"/>
          </a:lnRef>
          <a:fillRef idx="0">
            <a:srgbClr val="FFFFFF"/>
          </a:fillRef>
          <a:effectRef idx="0">
            <a:srgbClr val="FFFFFF"/>
          </a:effectRef>
          <a:fontRef idx="minor">
            <a:schemeClr val="tx1"/>
          </a:fontRef>
        </p:style>
        <p:txBody>
          <a:bodyPr wrap="square">
            <a:normAutofit/>
          </a:bodyPr>
          <a:lstStyle/>
          <a:p>
            <a:r>
              <a:rPr lang="tr-TR" dirty="0"/>
              <a:t>Obezite günümüzde gelişmiş ve gelişmekte olan ülkelerin en önemli sağlık sorunları arasında yer almaktadır. Obezite genel olarak bedenin yağ kütlesinin yağsız kütleye oranının aşırı artması sonucu boy uzunluğuna göre vücut ağırlığının arzu edilen düzeyin üstüne çıkmasıdır.</a:t>
            </a:r>
          </a:p>
        </p:txBody>
      </p:sp>
      <p:sp>
        <p:nvSpPr>
          <p:cNvPr id="4" name="Metin kutusu 3"/>
          <p:cNvSpPr txBox="1"/>
          <p:nvPr/>
        </p:nvSpPr>
        <p:spPr>
          <a:xfrm>
            <a:off x="4276531" y="6187440"/>
            <a:ext cx="3638938" cy="369332"/>
          </a:xfrm>
          <a:prstGeom prst="rect">
            <a:avLst/>
          </a:prstGeom>
          <a:noFill/>
        </p:spPr>
        <p:txBody>
          <a:bodyPr wrap="square" rtlCol="0">
            <a:spAutoFit/>
          </a:bodyPr>
          <a:lstStyle/>
          <a:p>
            <a:r>
              <a:rPr lang="tr-TR" dirty="0"/>
              <a:t>https://hsgm.saglik.gov.tr/tr/obezite</a:t>
            </a:r>
          </a:p>
        </p:txBody>
      </p:sp>
      <p:pic>
        <p:nvPicPr>
          <p:cNvPr id="5" name="4 Resim" descr="Bilimin-isiginda-obezitenin-anlami-etkileri-ve-en-saglikli-diyetler-226277.jpg"/>
          <p:cNvPicPr>
            <a:picLocks noChangeAspect="1"/>
          </p:cNvPicPr>
          <p:nvPr/>
        </p:nvPicPr>
        <p:blipFill>
          <a:blip r:embed="rId2" cstate="print">
            <a:lum contrast="40000"/>
          </a:blip>
          <a:stretch>
            <a:fillRect/>
          </a:stretch>
        </p:blipFill>
        <p:spPr>
          <a:xfrm>
            <a:off x="6000760" y="0"/>
            <a:ext cx="2685603" cy="1785926"/>
          </a:xfrm>
          <a:prstGeom prst="rect">
            <a:avLst/>
          </a:prstGeom>
          <a:ln>
            <a:noFill/>
          </a:ln>
          <a:effectLst>
            <a:outerShdw blurRad="50800" dist="38100" dir="2700000" algn="tl" rotWithShape="0">
              <a:schemeClr val="bg2">
                <a:lumMod val="10000"/>
                <a:alpha val="40000"/>
              </a:schemeClr>
            </a:outerShdw>
          </a:effectLst>
          <a:scene3d>
            <a:camera prst="orthographicFront"/>
            <a:lightRig rig="threePt" dir="t"/>
          </a:scene3d>
          <a:sp3d extrusionH="76200" contourW="12700">
            <a:extrusionClr>
              <a:schemeClr val="tx1"/>
            </a:extrusionClr>
            <a:contourClr>
              <a:schemeClr val="bg2">
                <a:lumMod val="50000"/>
              </a:schemeClr>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idx="1"/>
          </p:nvPr>
        </p:nvSpPr>
        <p:spPr>
          <a:xfrm>
            <a:off x="158115" y="44450"/>
            <a:ext cx="8985885" cy="5320030"/>
          </a:xfrm>
        </p:spPr>
        <p:txBody>
          <a:bodyPr>
            <a:normAutofit fontScale="97500" lnSpcReduction="10000"/>
          </a:bodyPr>
          <a:lstStyle/>
          <a:p>
            <a:r>
              <a:rPr lang="tr-TR" dirty="0"/>
              <a:t>Sağlıklı bir yaşam sürdürmek için, alınan enerji ile harcanan enerjinin dengede tutulması gerekmektedir.</a:t>
            </a:r>
          </a:p>
          <a:p>
            <a:r>
              <a:rPr lang="tr-TR" dirty="0"/>
              <a:t>Yetişkin erkeklerde vücut ağırlığının %15-18'i, kadınlarda ise %20-25'ini yağ dokusu oluşturmaktadır. Bu oranın erkeklerde %25, kadınlarda ise %30'un üstüne çıkması obeziteyi oluşturmaktadır.</a:t>
            </a:r>
          </a:p>
          <a:p>
            <a:r>
              <a:rPr lang="tr-TR" dirty="0"/>
              <a:t>Günlük alınan enejjinin harcanan enerjiden fazla olması durumunda, harcanamayan enerji vucutta yağ olarak depolanmakta ve obezite oluşumuna neden olmaktadır.</a:t>
            </a:r>
          </a:p>
          <a:p>
            <a:r>
              <a:rPr lang="tr-TR" dirty="0"/>
              <a:t>Anlaşılacağı üzere obezite; besinlerle alınan enerjinin (kalori) harcanan enerjiden fazla olması ve fazla enerjinin vücutta yağ olarak depolanması (%20 veya daha fazla) sonucu ortaya çıkan, yaşam kalitesini ve süresini olumsuz yönde etkileyen bir hastalık olarak kabul edilmektedir.</a:t>
            </a:r>
          </a:p>
          <a:p>
            <a:r>
              <a:rPr lang="tr-TR" dirty="0"/>
              <a:t>Dünya Sağlık Örgütü (DSÖ) tarafından da obezite, sağlığı bozacak ölçüde vücutta aşırı yağ birikmesi olarak tanımlanmıştır.</a:t>
            </a:r>
          </a:p>
          <a:p>
            <a:endParaRPr lang="tr-TR" dirty="0"/>
          </a:p>
        </p:txBody>
      </p:sp>
      <p:sp>
        <p:nvSpPr>
          <p:cNvPr id="5" name="Metin kutusu 4"/>
          <p:cNvSpPr txBox="1"/>
          <p:nvPr/>
        </p:nvSpPr>
        <p:spPr>
          <a:xfrm>
            <a:off x="571472" y="6286520"/>
            <a:ext cx="3638938" cy="369332"/>
          </a:xfrm>
          <a:prstGeom prst="rect">
            <a:avLst/>
          </a:prstGeom>
          <a:noFill/>
        </p:spPr>
        <p:txBody>
          <a:bodyPr wrap="square" rtlCol="0">
            <a:spAutoFit/>
          </a:bodyPr>
          <a:lstStyle/>
          <a:p>
            <a:r>
              <a:rPr lang="tr-TR" dirty="0"/>
              <a:t>https://hsgm.saglik.gov.tr/tr/obezite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785794"/>
            <a:ext cx="6571343" cy="1049235"/>
          </a:xfrm>
        </p:spPr>
        <p:txBody>
          <a:bodyPr>
            <a:normAutofit fontScale="90000"/>
          </a:bodyPr>
          <a:lstStyle/>
          <a:p>
            <a:r>
              <a:rPr lang="tr-TR" dirty="0" err="1"/>
              <a:t>Obezitenin</a:t>
            </a:r>
            <a:r>
              <a:rPr lang="tr-TR" dirty="0"/>
              <a:t> </a:t>
            </a:r>
            <a:r>
              <a:rPr lang="tr-TR" dirty="0" smtClean="0"/>
              <a:t>ülkemizdeki </a:t>
            </a:r>
            <a:r>
              <a:rPr lang="tr-TR" dirty="0" err="1" smtClean="0"/>
              <a:t>prevelansI</a:t>
            </a:r>
            <a:r>
              <a:rPr lang="tr-TR" dirty="0"/>
              <a:t/>
            </a:r>
            <a:br>
              <a:rPr lang="tr-TR" dirty="0"/>
            </a:br>
            <a:endParaRPr lang="tr-TR" dirty="0"/>
          </a:p>
        </p:txBody>
      </p:sp>
      <p:sp>
        <p:nvSpPr>
          <p:cNvPr id="3" name="2 İçerik Yer Tutucusu"/>
          <p:cNvSpPr>
            <a:spLocks noGrp="1"/>
          </p:cNvSpPr>
          <p:nvPr>
            <p:ph idx="1"/>
          </p:nvPr>
        </p:nvSpPr>
        <p:spPr>
          <a:xfrm>
            <a:off x="428596" y="1928802"/>
            <a:ext cx="7131050" cy="4114165"/>
          </a:xfrm>
        </p:spPr>
        <p:txBody>
          <a:bodyPr>
            <a:normAutofit fontScale="97500"/>
          </a:bodyPr>
          <a:lstStyle/>
          <a:p>
            <a:r>
              <a:rPr lang="tr-TR" b="1" dirty="0"/>
              <a:t>Türkiye'de</a:t>
            </a:r>
            <a:r>
              <a:rPr lang="tr-TR" dirty="0"/>
              <a:t> </a:t>
            </a:r>
            <a:r>
              <a:rPr lang="tr-TR" dirty="0" err="1"/>
              <a:t>obezite</a:t>
            </a:r>
            <a:r>
              <a:rPr lang="tr-TR" dirty="0"/>
              <a:t> </a:t>
            </a:r>
            <a:r>
              <a:rPr lang="tr-TR" dirty="0" err="1"/>
              <a:t>prevalansı</a:t>
            </a:r>
            <a:r>
              <a:rPr lang="tr-TR" dirty="0"/>
              <a:t>, son yıllarda önemli bir artış göstermiştir. Türkiye İstatistik Kurumu (TÜİK) verilerine göre, 2019 yılında Türkiye'de 15 yaş ve üzeri bireylerin %31.5'i </a:t>
            </a:r>
            <a:r>
              <a:rPr lang="tr-TR" dirty="0" err="1"/>
              <a:t>obez</a:t>
            </a:r>
            <a:r>
              <a:rPr lang="tr-TR" dirty="0"/>
              <a:t> olarak sınıflandırılmıştır. Bu oran, 2016'da %29.5 iken 2010'da %22.3'tü.</a:t>
            </a:r>
            <a:r>
              <a:rPr lang="tr-TR" b="1" dirty="0"/>
              <a:t>Cinsiyet dağılımı</a:t>
            </a:r>
            <a:r>
              <a:rPr lang="tr-TR" dirty="0"/>
              <a:t> incelendiğinde, kadınlarda </a:t>
            </a:r>
            <a:r>
              <a:rPr lang="tr-TR" dirty="0" err="1"/>
              <a:t>obezite</a:t>
            </a:r>
            <a:r>
              <a:rPr lang="tr-TR" dirty="0"/>
              <a:t> oranı (%36.9) erkeklere göre (%24.7) daha yüksektir.</a:t>
            </a:r>
            <a:r>
              <a:rPr lang="tr-TR" b="1" dirty="0"/>
              <a:t>Çocuklar ve gençler</a:t>
            </a:r>
            <a:r>
              <a:rPr lang="tr-TR" dirty="0"/>
              <a:t> arasında da </a:t>
            </a:r>
            <a:r>
              <a:rPr lang="tr-TR" dirty="0" err="1"/>
              <a:t>obezite</a:t>
            </a:r>
            <a:r>
              <a:rPr lang="tr-TR" dirty="0"/>
              <a:t> artmaktadır. Milli Eğitim Bakanlığı'nın 2019 yılında yayınladığı verilere göre, okul çağındaki çocukların yaklaşık %20'si aşırı kilolu veya </a:t>
            </a:r>
            <a:r>
              <a:rPr lang="tr-TR" dirty="0" err="1"/>
              <a:t>obezdir</a:t>
            </a:r>
            <a:r>
              <a:rPr lang="tr-TR" dirty="0"/>
              <a:t>.</a:t>
            </a:r>
          </a:p>
        </p:txBody>
      </p:sp>
      <p:sp>
        <p:nvSpPr>
          <p:cNvPr id="4" name="3 Metin kutusu"/>
          <p:cNvSpPr txBox="1"/>
          <p:nvPr/>
        </p:nvSpPr>
        <p:spPr>
          <a:xfrm>
            <a:off x="1142976" y="6215082"/>
            <a:ext cx="6991337" cy="369332"/>
          </a:xfrm>
          <a:prstGeom prst="rect">
            <a:avLst/>
          </a:prstGeom>
          <a:noFill/>
        </p:spPr>
        <p:txBody>
          <a:bodyPr wrap="none" rtlCol="0">
            <a:spAutoFit/>
          </a:bodyPr>
          <a:lstStyle/>
          <a:p>
            <a:r>
              <a:rPr lang="tr-TR" dirty="0" smtClean="0"/>
              <a:t>https://data.tuik.gov.tr/Bulten/Index?p=Turkey-Health-Survey-2019-33661</a:t>
            </a:r>
            <a:endParaRPr lang="tr-TR" dirty="0"/>
          </a:p>
        </p:txBody>
      </p:sp>
      <p:pic>
        <p:nvPicPr>
          <p:cNvPr id="5" name="4 Resim" descr="570ffe9dc3a7alc4b1c59fmayc3bczeyi2.jpg"/>
          <p:cNvPicPr>
            <a:picLocks noChangeAspect="1"/>
          </p:cNvPicPr>
          <p:nvPr/>
        </p:nvPicPr>
        <p:blipFill>
          <a:blip r:embed="rId2" cstate="print"/>
          <a:stretch>
            <a:fillRect/>
          </a:stretch>
        </p:blipFill>
        <p:spPr>
          <a:xfrm>
            <a:off x="5000628" y="0"/>
            <a:ext cx="4143372" cy="192880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857232"/>
            <a:ext cx="6728982" cy="1049235"/>
          </a:xfrm>
        </p:spPr>
        <p:txBody>
          <a:bodyPr>
            <a:normAutofit/>
          </a:bodyPr>
          <a:lstStyle/>
          <a:p>
            <a:r>
              <a:rPr lang="tr-TR" dirty="0" err="1"/>
              <a:t>Obezitenin</a:t>
            </a:r>
            <a:r>
              <a:rPr lang="tr-TR" dirty="0"/>
              <a:t> dünyadaki </a:t>
            </a:r>
            <a:r>
              <a:rPr lang="tr-TR" dirty="0" err="1"/>
              <a:t>prevalansı</a:t>
            </a:r>
            <a:endParaRPr lang="tr-TR" dirty="0"/>
          </a:p>
        </p:txBody>
      </p:sp>
      <p:sp>
        <p:nvSpPr>
          <p:cNvPr id="3" name="2 İçerik Yer Tutucusu"/>
          <p:cNvSpPr>
            <a:spLocks noGrp="1"/>
          </p:cNvSpPr>
          <p:nvPr>
            <p:ph idx="1"/>
          </p:nvPr>
        </p:nvSpPr>
        <p:spPr>
          <a:xfrm>
            <a:off x="285720" y="2143116"/>
            <a:ext cx="6571343" cy="3093423"/>
          </a:xfrm>
        </p:spPr>
        <p:txBody>
          <a:bodyPr>
            <a:normAutofit fontScale="85000" lnSpcReduction="20000"/>
          </a:bodyPr>
          <a:lstStyle/>
          <a:p>
            <a:pPr>
              <a:buNone/>
            </a:pPr>
            <a:endParaRPr lang="tr-TR" b="1" dirty="0"/>
          </a:p>
          <a:p>
            <a:r>
              <a:rPr lang="tr-TR" b="1" dirty="0"/>
              <a:t>Dünya genelinde</a:t>
            </a:r>
            <a:r>
              <a:rPr lang="tr-TR" dirty="0"/>
              <a:t> </a:t>
            </a:r>
            <a:r>
              <a:rPr lang="tr-TR" dirty="0" err="1"/>
              <a:t>obezite</a:t>
            </a:r>
            <a:r>
              <a:rPr lang="tr-TR" dirty="0"/>
              <a:t> </a:t>
            </a:r>
            <a:r>
              <a:rPr lang="tr-TR" dirty="0" err="1"/>
              <a:t>prevalansı</a:t>
            </a:r>
            <a:r>
              <a:rPr lang="tr-TR" dirty="0"/>
              <a:t>, 1975 yılından bu yana üç kat artmıştır. 2016 yılı verilerine göre, dünya genelinde 18 yaş ve üzeri yetişkinlerin %39'u aşırı kilolu, %13'ü ise </a:t>
            </a:r>
            <a:r>
              <a:rPr lang="tr-TR" dirty="0" err="1"/>
              <a:t>obezdir</a:t>
            </a:r>
            <a:r>
              <a:rPr lang="tr-TR" dirty="0"/>
              <a:t>. Bu, 1.9 milyar yetişkinin aşırı kilolu ve 650 milyon yetişkinin </a:t>
            </a:r>
            <a:r>
              <a:rPr lang="tr-TR" dirty="0" err="1"/>
              <a:t>obez</a:t>
            </a:r>
            <a:r>
              <a:rPr lang="tr-TR" dirty="0"/>
              <a:t> olduğu anlamına gelir.</a:t>
            </a:r>
          </a:p>
          <a:p>
            <a:r>
              <a:rPr lang="tr-TR" b="1" dirty="0"/>
              <a:t>Çocuklar ve ergenler</a:t>
            </a:r>
            <a:r>
              <a:rPr lang="tr-TR" dirty="0"/>
              <a:t> arasında </a:t>
            </a:r>
            <a:r>
              <a:rPr lang="tr-TR" dirty="0" err="1"/>
              <a:t>obezite</a:t>
            </a:r>
            <a:r>
              <a:rPr lang="tr-TR" dirty="0"/>
              <a:t> de artmaktadır. 2016 yılında 5-19 yaş arasındaki çocuk ve ergenlerin %18'i aşırı kilolu veya </a:t>
            </a:r>
            <a:r>
              <a:rPr lang="tr-TR" dirty="0" err="1"/>
              <a:t>obezdi</a:t>
            </a:r>
            <a:r>
              <a:rPr lang="tr-TR" dirty="0"/>
              <a:t>.</a:t>
            </a:r>
          </a:p>
          <a:p>
            <a:r>
              <a:rPr lang="tr-TR" dirty="0" err="1"/>
              <a:t>Obezite</a:t>
            </a:r>
            <a:r>
              <a:rPr lang="tr-TR" dirty="0"/>
              <a:t> oranları, özellikle düşük ve orta gelirli ülkelerde hızlı bir şekilde artmaktadır.</a:t>
            </a:r>
          </a:p>
          <a:p>
            <a:endParaRPr lang="tr-TR" dirty="0"/>
          </a:p>
        </p:txBody>
      </p:sp>
      <p:sp>
        <p:nvSpPr>
          <p:cNvPr id="4" name="3 Metin kutusu"/>
          <p:cNvSpPr txBox="1"/>
          <p:nvPr/>
        </p:nvSpPr>
        <p:spPr>
          <a:xfrm>
            <a:off x="928662" y="6072206"/>
            <a:ext cx="7429552" cy="923330"/>
          </a:xfrm>
          <a:prstGeom prst="rect">
            <a:avLst/>
          </a:prstGeom>
          <a:noFill/>
        </p:spPr>
        <p:txBody>
          <a:bodyPr wrap="square" rtlCol="0">
            <a:spAutoFit/>
          </a:bodyPr>
          <a:lstStyle/>
          <a:p>
            <a:r>
              <a:rPr lang="tr-TR" dirty="0" smtClean="0">
                <a:hlinkClick r:id="rId2"/>
              </a:rPr>
              <a:t>https://</a:t>
            </a:r>
            <a:r>
              <a:rPr lang="tr-TR" dirty="0" smtClean="0">
                <a:hlinkClick r:id="rId2"/>
              </a:rPr>
              <a:t>www.hurriyetdailynews.com/who-report-shows-turkey-the-fattest-nation-in-europe-136801</a:t>
            </a:r>
            <a:endParaRPr lang="tr-TR" dirty="0" smtClean="0"/>
          </a:p>
          <a:p>
            <a:r>
              <a:rPr lang="tr-TR" dirty="0" smtClean="0"/>
              <a:t>https://en.wikipedia.org/wiki/Epidemiology_of_obesity</a:t>
            </a:r>
            <a:endParaRPr lang="tr-TR" dirty="0"/>
          </a:p>
        </p:txBody>
      </p:sp>
      <p:pic>
        <p:nvPicPr>
          <p:cNvPr id="5" name="4 Resim" descr="Obesity_rate_(WHO,_2022).png"/>
          <p:cNvPicPr>
            <a:picLocks noChangeAspect="1"/>
          </p:cNvPicPr>
          <p:nvPr/>
        </p:nvPicPr>
        <p:blipFill>
          <a:blip r:embed="rId3" cstate="print"/>
          <a:stretch>
            <a:fillRect/>
          </a:stretch>
        </p:blipFill>
        <p:spPr>
          <a:xfrm>
            <a:off x="5143504" y="357166"/>
            <a:ext cx="4216013" cy="214314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obesity_prevalence_world_vs_turkey.png"/>
          <p:cNvPicPr>
            <a:picLocks noChangeAspect="1"/>
          </p:cNvPicPr>
          <p:nvPr/>
        </p:nvPicPr>
        <p:blipFill>
          <a:blip r:embed="rId2" cstate="print"/>
          <a:stretch>
            <a:fillRect/>
          </a:stretch>
        </p:blipFill>
        <p:spPr>
          <a:xfrm>
            <a:off x="0" y="635"/>
            <a:ext cx="9144000" cy="608584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327209" y="309141"/>
            <a:ext cx="7537579" cy="1325563"/>
          </a:xfrm>
        </p:spPr>
        <p:txBody>
          <a:bodyPr>
            <a:normAutofit/>
          </a:bodyPr>
          <a:lstStyle/>
          <a:p>
            <a:r>
              <a:rPr lang="tr-TR" dirty="0"/>
              <a:t>OBEZİTE </a:t>
            </a:r>
            <a:r>
              <a:rPr lang="tr-TR" dirty="0" err="1" smtClean="0"/>
              <a:t>RİSk</a:t>
            </a:r>
            <a:r>
              <a:rPr lang="tr-TR" dirty="0" smtClean="0"/>
              <a:t> </a:t>
            </a:r>
            <a:r>
              <a:rPr lang="tr-TR" dirty="0"/>
              <a:t>FAKTÖRLERİ</a:t>
            </a:r>
          </a:p>
        </p:txBody>
      </p:sp>
      <p:sp>
        <p:nvSpPr>
          <p:cNvPr id="3" name="İçerik Yer Tutucusu 2"/>
          <p:cNvSpPr>
            <a:spLocks noGrp="1"/>
          </p:cNvSpPr>
          <p:nvPr>
            <p:ph idx="1"/>
          </p:nvPr>
        </p:nvSpPr>
        <p:spPr>
          <a:xfrm>
            <a:off x="828040" y="1196975"/>
            <a:ext cx="8306435" cy="4476750"/>
          </a:xfrm>
        </p:spPr>
        <p:txBody>
          <a:bodyPr>
            <a:noAutofit/>
          </a:bodyPr>
          <a:lstStyle/>
          <a:p>
            <a:r>
              <a:rPr lang="tr-TR" sz="1200" dirty="0"/>
              <a:t>Aşırı ve yanlış beslenme alışkanlıkları</a:t>
            </a:r>
          </a:p>
          <a:p>
            <a:r>
              <a:rPr lang="tr-TR" sz="1200" dirty="0"/>
              <a:t>Yetersiz fiziksel aktivite</a:t>
            </a:r>
          </a:p>
          <a:p>
            <a:r>
              <a:rPr lang="tr-TR" sz="1200" dirty="0"/>
              <a:t>Yaş</a:t>
            </a:r>
          </a:p>
          <a:p>
            <a:r>
              <a:rPr lang="tr-TR" sz="1200" dirty="0"/>
              <a:t>Cinsiyet</a:t>
            </a:r>
          </a:p>
          <a:p>
            <a:r>
              <a:rPr lang="tr-TR" sz="1200" dirty="0"/>
              <a:t>Eğitim düzeyi</a:t>
            </a:r>
          </a:p>
          <a:p>
            <a:r>
              <a:rPr lang="tr-TR" sz="1200" dirty="0"/>
              <a:t>Sosyo – kültürel etmenler</a:t>
            </a:r>
          </a:p>
          <a:p>
            <a:r>
              <a:rPr lang="tr-TR" sz="1200" dirty="0"/>
              <a:t>Gelir durumu</a:t>
            </a:r>
          </a:p>
          <a:p>
            <a:r>
              <a:rPr lang="tr-TR" sz="1200" dirty="0"/>
              <a:t>Hormonal ve metabolik etmenler</a:t>
            </a:r>
          </a:p>
          <a:p>
            <a:r>
              <a:rPr lang="tr-TR" sz="1200" dirty="0"/>
              <a:t>Genetik etmenler</a:t>
            </a:r>
          </a:p>
          <a:p>
            <a:r>
              <a:rPr lang="tr-TR" sz="1200" dirty="0"/>
              <a:t>Psikolojik problemler</a:t>
            </a:r>
          </a:p>
          <a:p>
            <a:r>
              <a:rPr lang="tr-TR" sz="1200" dirty="0"/>
              <a:t>Sık aralıklarla çok düşük enerjili diyetler uygulama</a:t>
            </a:r>
          </a:p>
          <a:p>
            <a:r>
              <a:rPr lang="tr-TR" sz="1200" dirty="0"/>
              <a:t>Sigara- alkol kullanma durumu</a:t>
            </a:r>
          </a:p>
          <a:p>
            <a:r>
              <a:rPr lang="tr-TR" sz="1200" dirty="0"/>
              <a:t>Kullanılan bazı ilaçlar (antideprasanlar vb.)</a:t>
            </a:r>
          </a:p>
          <a:p>
            <a:r>
              <a:rPr lang="tr-TR" sz="1200" dirty="0"/>
              <a:t>Doğum sayısı ve doğumlar arası süre</a:t>
            </a:r>
          </a:p>
          <a:p>
            <a:endParaRPr lang="tr-TR" sz="600" dirty="0"/>
          </a:p>
        </p:txBody>
      </p:sp>
      <p:sp>
        <p:nvSpPr>
          <p:cNvPr id="6" name="Metin kutusu 5"/>
          <p:cNvSpPr txBox="1"/>
          <p:nvPr/>
        </p:nvSpPr>
        <p:spPr>
          <a:xfrm>
            <a:off x="4276530" y="6179527"/>
            <a:ext cx="3638938" cy="369332"/>
          </a:xfrm>
          <a:prstGeom prst="rect">
            <a:avLst/>
          </a:prstGeom>
          <a:noFill/>
        </p:spPr>
        <p:txBody>
          <a:bodyPr wrap="square" rtlCol="0">
            <a:spAutoFit/>
          </a:bodyPr>
          <a:lstStyle/>
          <a:p>
            <a:r>
              <a:rPr lang="tr-TR" dirty="0"/>
              <a:t>https://hsgm.saglik.gov.tr/tr/obezite</a:t>
            </a:r>
          </a:p>
        </p:txBody>
      </p:sp>
      <p:pic>
        <p:nvPicPr>
          <p:cNvPr id="5" name="4 Resim" descr="obezite1.jpg"/>
          <p:cNvPicPr>
            <a:picLocks noChangeAspect="1"/>
          </p:cNvPicPr>
          <p:nvPr/>
        </p:nvPicPr>
        <p:blipFill>
          <a:blip r:embed="rId2" cstate="print"/>
          <a:stretch>
            <a:fillRect/>
          </a:stretch>
        </p:blipFill>
        <p:spPr>
          <a:xfrm>
            <a:off x="4071934" y="1428736"/>
            <a:ext cx="4881597" cy="292895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14348" y="642918"/>
            <a:ext cx="8003232" cy="994122"/>
          </a:xfrm>
        </p:spPr>
        <p:txBody>
          <a:bodyPr>
            <a:normAutofit/>
          </a:bodyPr>
          <a:lstStyle/>
          <a:p>
            <a:r>
              <a:rPr lang="tr-TR" dirty="0" smtClean="0"/>
              <a:t>OBEZİTEDEN KORUNMA YOLLARI</a:t>
            </a:r>
          </a:p>
        </p:txBody>
      </p:sp>
      <p:sp>
        <p:nvSpPr>
          <p:cNvPr id="8" name="İçerik Yer Tutucusu 7"/>
          <p:cNvSpPr>
            <a:spLocks noGrp="1"/>
          </p:cNvSpPr>
          <p:nvPr>
            <p:ph idx="1"/>
          </p:nvPr>
        </p:nvSpPr>
        <p:spPr>
          <a:xfrm>
            <a:off x="457200" y="1932646"/>
            <a:ext cx="8229600" cy="4525963"/>
          </a:xfrm>
        </p:spPr>
        <p:txBody>
          <a:bodyPr>
            <a:normAutofit/>
          </a:bodyPr>
          <a:lstStyle/>
          <a:p>
            <a:r>
              <a:rPr lang="tr-TR" dirty="0"/>
              <a:t>Günde en az üç öğün besin tüketiniz. Yeterli ve dengeli beslenme için öğün </a:t>
            </a:r>
            <a:r>
              <a:rPr lang="tr-TR" dirty="0" err="1"/>
              <a:t>atlamayanız.En</a:t>
            </a:r>
            <a:r>
              <a:rPr lang="tr-TR" dirty="0"/>
              <a:t> önemli öğün sabah kahvaltısıdır unutmayın!</a:t>
            </a:r>
          </a:p>
          <a:p>
            <a:r>
              <a:rPr lang="tr-TR" dirty="0"/>
              <a:t>Yeterli ve dengeli beslenme ile düzenli fiziksel aktivite, vücut ağırlığının kontrolünde temel koşuldur. </a:t>
            </a:r>
          </a:p>
          <a:p>
            <a:r>
              <a:rPr lang="tr-TR" dirty="0"/>
              <a:t>Kilolu olduğunuzu düşünüyorsanız hızlı bir diyet yerine uzman bir diyetisyene görününüz</a:t>
            </a:r>
          </a:p>
          <a:p>
            <a:r>
              <a:rPr lang="tr-TR" dirty="0"/>
              <a:t>Beyaz ekmek yerine tam buğday unundan mayalandırılarak yapılan ekmeği tercih ediniz.  Düzenli olarak egzersiz yapın.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4_Galeri">
  <a:themeElements>
    <a:clrScheme name="Galeri">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TotalTime>
  <Words>919</Words>
  <Application>Microsoft Office PowerPoint</Application>
  <PresentationFormat>Ekran Gösterisi (4:3)</PresentationFormat>
  <Paragraphs>124</Paragraphs>
  <Slides>20</Slides>
  <Notes>0</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4_Galeri</vt:lpstr>
      <vt:lpstr>zayIflama kapsülü</vt:lpstr>
      <vt:lpstr>Sunum planI</vt:lpstr>
      <vt:lpstr>OBEZİTE NEDİR?</vt:lpstr>
      <vt:lpstr>Slayt 4</vt:lpstr>
      <vt:lpstr>Obezitenin ülkemizdeki prevelansI </vt:lpstr>
      <vt:lpstr>Obezitenin dünyadaki prevalansı</vt:lpstr>
      <vt:lpstr>Slayt 7</vt:lpstr>
      <vt:lpstr>OBEZİTE RİSk FAKTÖRLERİ</vt:lpstr>
      <vt:lpstr>OBEZİTEDEN KORUNMA YOLLARI</vt:lpstr>
      <vt:lpstr>Anoreksiya Nervoza Nedir?</vt:lpstr>
      <vt:lpstr>Projemizin amacı </vt:lpstr>
      <vt:lpstr>Slayt 12</vt:lpstr>
      <vt:lpstr>Zayıflama Kapsülü </vt:lpstr>
      <vt:lpstr>Slayt 14</vt:lpstr>
      <vt:lpstr>Projenin hedef kitlesi?</vt:lpstr>
      <vt:lpstr>İŞ BİRLİĞİ YAPILACAK KURUMLAR</vt:lpstr>
      <vt:lpstr>PROJENİN MALİYETİ</vt:lpstr>
      <vt:lpstr>PROJENİN KISITLILIKLARI</vt:lpstr>
      <vt:lpstr>Slayt 19</vt:lpstr>
      <vt:lpstr>kaynakça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Projemiz nedir ve neyi amaçlamaktadır?</dc:title>
  <dc:creator>ibrahim okay</dc:creator>
  <cp:lastModifiedBy>ibrahim</cp:lastModifiedBy>
  <cp:revision>42</cp:revision>
  <dcterms:created xsi:type="dcterms:W3CDTF">2024-08-12T07:53:00Z</dcterms:created>
  <dcterms:modified xsi:type="dcterms:W3CDTF">2024-08-13T09:27:46Z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E34216A54A40425D91DAD85F0F430D05_12</vt:lpwstr>
  </property>
  <property fmtid="{D5CDD505-2E9C-101B-9397-08002B2CF9AE}" pid="3" name="KSOProductBuildVer">
    <vt:lpwstr>1033-12.2.0.17545</vt:lpwstr>
  </property>
</Properties>
</file>