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72" r:id="rId10"/>
    <p:sldId id="265" r:id="rId11"/>
    <p:sldId id="271" r:id="rId12"/>
    <p:sldId id="273" r:id="rId13"/>
    <p:sldId id="266" r:id="rId14"/>
    <p:sldId id="274" r:id="rId15"/>
    <p:sldId id="270" r:id="rId16"/>
    <p:sldId id="267" r:id="rId17"/>
    <p:sldId id="268" r:id="rId18"/>
    <p:sldId id="269" r:id="rId19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787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viewProps" Target="viewProp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tableStyles" Target="tableStyle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theme" Target="theme/theme1.xml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C83480-441E-49E9-B677-953DE9A886CB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D45D15AE-4C8B-4D92-B1FA-C79715FFBB91}">
      <dgm:prSet/>
      <dgm:spPr/>
      <dgm:t>
        <a:bodyPr/>
        <a:lstStyle/>
        <a:p>
          <a:r>
            <a:rPr lang="tr-TR" b="0" i="0"/>
            <a:t>Düşmeler; yaşlılarda tıbbi ve ekonomik sonuçları açısından büyük bir halk sağlığı sorunu olarak karşımıza çıkmaktadır. </a:t>
          </a:r>
          <a:endParaRPr lang="en-US"/>
        </a:p>
      </dgm:t>
    </dgm:pt>
    <dgm:pt modelId="{33DF308B-613E-4FE7-85F1-F7611BCFC84E}" type="parTrans" cxnId="{7414A830-E044-467D-9259-19C0F07D8D9A}">
      <dgm:prSet/>
      <dgm:spPr/>
      <dgm:t>
        <a:bodyPr/>
        <a:lstStyle/>
        <a:p>
          <a:endParaRPr lang="en-US"/>
        </a:p>
      </dgm:t>
    </dgm:pt>
    <dgm:pt modelId="{EE399037-3035-4AA0-AAA0-C8A6138A2967}" type="sibTrans" cxnId="{7414A830-E044-467D-9259-19C0F07D8D9A}">
      <dgm:prSet/>
      <dgm:spPr/>
      <dgm:t>
        <a:bodyPr/>
        <a:lstStyle/>
        <a:p>
          <a:endParaRPr lang="en-US"/>
        </a:p>
      </dgm:t>
    </dgm:pt>
    <dgm:pt modelId="{E147CFC3-5FC0-45E0-81BE-A787DE934E85}">
      <dgm:prSet/>
      <dgm:spPr/>
      <dgm:t>
        <a:bodyPr/>
        <a:lstStyle/>
        <a:p>
          <a:r>
            <a:rPr lang="tr-TR" b="0" i="0"/>
            <a:t>Düşmeye bağlı olarak en yüksek ölüm ve yeti kaybı yaşlı grupta bildirilmektedir. 75 yaş üzerindeki nüfusun üçte biri yılda en az bir kez düşmektedir.</a:t>
          </a:r>
          <a:endParaRPr lang="en-US"/>
        </a:p>
      </dgm:t>
    </dgm:pt>
    <dgm:pt modelId="{674922D5-90FC-4D80-99D2-908342E46E86}" type="parTrans" cxnId="{1F6D36B8-0594-441F-8620-D550D12EB6F9}">
      <dgm:prSet/>
      <dgm:spPr/>
      <dgm:t>
        <a:bodyPr/>
        <a:lstStyle/>
        <a:p>
          <a:endParaRPr lang="en-US"/>
        </a:p>
      </dgm:t>
    </dgm:pt>
    <dgm:pt modelId="{8581770D-E503-4E40-AD58-93017F66B358}" type="sibTrans" cxnId="{1F6D36B8-0594-441F-8620-D550D12EB6F9}">
      <dgm:prSet/>
      <dgm:spPr/>
      <dgm:t>
        <a:bodyPr/>
        <a:lstStyle/>
        <a:p>
          <a:endParaRPr lang="en-US"/>
        </a:p>
      </dgm:t>
    </dgm:pt>
    <dgm:pt modelId="{EC4C124E-5F8B-4DF6-9258-A3425A7965AB}" type="pres">
      <dgm:prSet presAssocID="{3AC83480-441E-49E9-B677-953DE9A886C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BFBF69F-1255-4E13-B5FA-3BC9013E2B3E}" type="pres">
      <dgm:prSet presAssocID="{D45D15AE-4C8B-4D92-B1FA-C79715FFBB91}" presName="hierRoot1" presStyleCnt="0"/>
      <dgm:spPr/>
    </dgm:pt>
    <dgm:pt modelId="{E71E8853-9EA5-415D-BA0A-C1B303489FF8}" type="pres">
      <dgm:prSet presAssocID="{D45D15AE-4C8B-4D92-B1FA-C79715FFBB91}" presName="composite" presStyleCnt="0"/>
      <dgm:spPr/>
    </dgm:pt>
    <dgm:pt modelId="{AB68F647-A4A5-4A55-94BC-DC5C436504F8}" type="pres">
      <dgm:prSet presAssocID="{D45D15AE-4C8B-4D92-B1FA-C79715FFBB91}" presName="background" presStyleLbl="node0" presStyleIdx="0" presStyleCnt="2"/>
      <dgm:spPr/>
    </dgm:pt>
    <dgm:pt modelId="{8F5C9FA5-6328-457D-BD3F-E2B41B8E473E}" type="pres">
      <dgm:prSet presAssocID="{D45D15AE-4C8B-4D92-B1FA-C79715FFBB91}" presName="text" presStyleLbl="fgAcc0" presStyleIdx="0" presStyleCnt="2">
        <dgm:presLayoutVars>
          <dgm:chPref val="3"/>
        </dgm:presLayoutVars>
      </dgm:prSet>
      <dgm:spPr/>
    </dgm:pt>
    <dgm:pt modelId="{B499C42D-CEE7-436D-99D1-66904907BF34}" type="pres">
      <dgm:prSet presAssocID="{D45D15AE-4C8B-4D92-B1FA-C79715FFBB91}" presName="hierChild2" presStyleCnt="0"/>
      <dgm:spPr/>
    </dgm:pt>
    <dgm:pt modelId="{E9471CA8-B7EB-46B9-807E-31005D5277C2}" type="pres">
      <dgm:prSet presAssocID="{E147CFC3-5FC0-45E0-81BE-A787DE934E85}" presName="hierRoot1" presStyleCnt="0"/>
      <dgm:spPr/>
    </dgm:pt>
    <dgm:pt modelId="{90CD33BA-E5B9-441D-8750-4CD533E7D094}" type="pres">
      <dgm:prSet presAssocID="{E147CFC3-5FC0-45E0-81BE-A787DE934E85}" presName="composite" presStyleCnt="0"/>
      <dgm:spPr/>
    </dgm:pt>
    <dgm:pt modelId="{D2C6AB86-F12E-4940-B25C-977081E91D38}" type="pres">
      <dgm:prSet presAssocID="{E147CFC3-5FC0-45E0-81BE-A787DE934E85}" presName="background" presStyleLbl="node0" presStyleIdx="1" presStyleCnt="2"/>
      <dgm:spPr/>
    </dgm:pt>
    <dgm:pt modelId="{489FFA78-B114-40E6-975A-3B5FFEA1ECE2}" type="pres">
      <dgm:prSet presAssocID="{E147CFC3-5FC0-45E0-81BE-A787DE934E85}" presName="text" presStyleLbl="fgAcc0" presStyleIdx="1" presStyleCnt="2">
        <dgm:presLayoutVars>
          <dgm:chPref val="3"/>
        </dgm:presLayoutVars>
      </dgm:prSet>
      <dgm:spPr/>
    </dgm:pt>
    <dgm:pt modelId="{00B69BE0-29A3-4CD3-BB7D-D55D3576D376}" type="pres">
      <dgm:prSet presAssocID="{E147CFC3-5FC0-45E0-81BE-A787DE934E85}" presName="hierChild2" presStyleCnt="0"/>
      <dgm:spPr/>
    </dgm:pt>
  </dgm:ptLst>
  <dgm:cxnLst>
    <dgm:cxn modelId="{BBAC9311-6E9D-4C9B-82FF-963C09A59509}" type="presOf" srcId="{3AC83480-441E-49E9-B677-953DE9A886CB}" destId="{EC4C124E-5F8B-4DF6-9258-A3425A7965AB}" srcOrd="0" destOrd="0" presId="urn:microsoft.com/office/officeart/2005/8/layout/hierarchy1"/>
    <dgm:cxn modelId="{BAA78C2F-59C8-4499-826E-EA243EC30242}" type="presOf" srcId="{D45D15AE-4C8B-4D92-B1FA-C79715FFBB91}" destId="{8F5C9FA5-6328-457D-BD3F-E2B41B8E473E}" srcOrd="0" destOrd="0" presId="urn:microsoft.com/office/officeart/2005/8/layout/hierarchy1"/>
    <dgm:cxn modelId="{7414A830-E044-467D-9259-19C0F07D8D9A}" srcId="{3AC83480-441E-49E9-B677-953DE9A886CB}" destId="{D45D15AE-4C8B-4D92-B1FA-C79715FFBB91}" srcOrd="0" destOrd="0" parTransId="{33DF308B-613E-4FE7-85F1-F7611BCFC84E}" sibTransId="{EE399037-3035-4AA0-AAA0-C8A6138A2967}"/>
    <dgm:cxn modelId="{49D44050-B563-435B-A1A9-E1536991BECE}" type="presOf" srcId="{E147CFC3-5FC0-45E0-81BE-A787DE934E85}" destId="{489FFA78-B114-40E6-975A-3B5FFEA1ECE2}" srcOrd="0" destOrd="0" presId="urn:microsoft.com/office/officeart/2005/8/layout/hierarchy1"/>
    <dgm:cxn modelId="{1F6D36B8-0594-441F-8620-D550D12EB6F9}" srcId="{3AC83480-441E-49E9-B677-953DE9A886CB}" destId="{E147CFC3-5FC0-45E0-81BE-A787DE934E85}" srcOrd="1" destOrd="0" parTransId="{674922D5-90FC-4D80-99D2-908342E46E86}" sibTransId="{8581770D-E503-4E40-AD58-93017F66B358}"/>
    <dgm:cxn modelId="{EB49AE92-59BF-433B-90A2-18BEB1D008B9}" type="presParOf" srcId="{EC4C124E-5F8B-4DF6-9258-A3425A7965AB}" destId="{3BFBF69F-1255-4E13-B5FA-3BC9013E2B3E}" srcOrd="0" destOrd="0" presId="urn:microsoft.com/office/officeart/2005/8/layout/hierarchy1"/>
    <dgm:cxn modelId="{F5120B6B-9154-40AA-B2AB-CE8D688C826F}" type="presParOf" srcId="{3BFBF69F-1255-4E13-B5FA-3BC9013E2B3E}" destId="{E71E8853-9EA5-415D-BA0A-C1B303489FF8}" srcOrd="0" destOrd="0" presId="urn:microsoft.com/office/officeart/2005/8/layout/hierarchy1"/>
    <dgm:cxn modelId="{F218E465-552D-4D3E-8748-DE994AEA92F5}" type="presParOf" srcId="{E71E8853-9EA5-415D-BA0A-C1B303489FF8}" destId="{AB68F647-A4A5-4A55-94BC-DC5C436504F8}" srcOrd="0" destOrd="0" presId="urn:microsoft.com/office/officeart/2005/8/layout/hierarchy1"/>
    <dgm:cxn modelId="{502E2B8D-A3DC-47D0-A218-9447792C1014}" type="presParOf" srcId="{E71E8853-9EA5-415D-BA0A-C1B303489FF8}" destId="{8F5C9FA5-6328-457D-BD3F-E2B41B8E473E}" srcOrd="1" destOrd="0" presId="urn:microsoft.com/office/officeart/2005/8/layout/hierarchy1"/>
    <dgm:cxn modelId="{FAEC8BEB-5A9F-43C4-A983-BC38282A6055}" type="presParOf" srcId="{3BFBF69F-1255-4E13-B5FA-3BC9013E2B3E}" destId="{B499C42D-CEE7-436D-99D1-66904907BF34}" srcOrd="1" destOrd="0" presId="urn:microsoft.com/office/officeart/2005/8/layout/hierarchy1"/>
    <dgm:cxn modelId="{0CC0880F-51ED-4D83-8DC2-0A6984DDB59B}" type="presParOf" srcId="{EC4C124E-5F8B-4DF6-9258-A3425A7965AB}" destId="{E9471CA8-B7EB-46B9-807E-31005D5277C2}" srcOrd="1" destOrd="0" presId="urn:microsoft.com/office/officeart/2005/8/layout/hierarchy1"/>
    <dgm:cxn modelId="{CB5BD739-034F-4CE1-BFA1-4BCC413BC3C0}" type="presParOf" srcId="{E9471CA8-B7EB-46B9-807E-31005D5277C2}" destId="{90CD33BA-E5B9-441D-8750-4CD533E7D094}" srcOrd="0" destOrd="0" presId="urn:microsoft.com/office/officeart/2005/8/layout/hierarchy1"/>
    <dgm:cxn modelId="{FD5239AD-158B-4B1C-918F-427CF403D26A}" type="presParOf" srcId="{90CD33BA-E5B9-441D-8750-4CD533E7D094}" destId="{D2C6AB86-F12E-4940-B25C-977081E91D38}" srcOrd="0" destOrd="0" presId="urn:microsoft.com/office/officeart/2005/8/layout/hierarchy1"/>
    <dgm:cxn modelId="{08F7FF79-1351-45A1-9F19-4416158D8779}" type="presParOf" srcId="{90CD33BA-E5B9-441D-8750-4CD533E7D094}" destId="{489FFA78-B114-40E6-975A-3B5FFEA1ECE2}" srcOrd="1" destOrd="0" presId="urn:microsoft.com/office/officeart/2005/8/layout/hierarchy1"/>
    <dgm:cxn modelId="{6B73C1DF-DB10-45C1-B8F0-404247B11D13}" type="presParOf" srcId="{E9471CA8-B7EB-46B9-807E-31005D5277C2}" destId="{00B69BE0-29A3-4CD3-BB7D-D55D3576D37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045988-08F8-44E8-A42B-3DCAAEE114AA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F2D20040-398D-4EFD-9FBC-1539DA9E57F3}">
      <dgm:prSet/>
      <dgm:spPr/>
      <dgm:t>
        <a:bodyPr/>
        <a:lstStyle/>
        <a:p>
          <a:r>
            <a:rPr lang="tr-TR" b="0" i="0" dirty="0"/>
            <a:t>Yaralanmalar, ağrılı yumuşak doku yaralanmaları, kalça, femur</a:t>
          </a:r>
          <a:r>
            <a:rPr lang="tr-TR" dirty="0"/>
            <a:t>,</a:t>
          </a:r>
          <a:r>
            <a:rPr lang="tr-TR" b="0" i="0" dirty="0"/>
            <a:t> humerus</a:t>
          </a:r>
          <a:r>
            <a:rPr lang="tr-TR" dirty="0"/>
            <a:t>,</a:t>
          </a:r>
          <a:r>
            <a:rPr lang="tr-TR" b="0" i="0" dirty="0"/>
            <a:t> el bileği ve kaburga kırıkları, beyin zarı altına kanama</a:t>
          </a:r>
          <a:endParaRPr lang="en-US" dirty="0"/>
        </a:p>
      </dgm:t>
    </dgm:pt>
    <dgm:pt modelId="{96A3DB21-9CAC-4D93-BE81-7A4373D59AAC}" type="parTrans" cxnId="{CD481D97-01AA-453E-A65D-6FD951E76FDF}">
      <dgm:prSet/>
      <dgm:spPr/>
      <dgm:t>
        <a:bodyPr/>
        <a:lstStyle/>
        <a:p>
          <a:endParaRPr lang="en-US"/>
        </a:p>
      </dgm:t>
    </dgm:pt>
    <dgm:pt modelId="{C0AC92E6-7879-4C2E-8C9C-929D69B5A64F}" type="sibTrans" cxnId="{CD481D97-01AA-453E-A65D-6FD951E76FDF}">
      <dgm:prSet/>
      <dgm:spPr/>
      <dgm:t>
        <a:bodyPr/>
        <a:lstStyle/>
        <a:p>
          <a:endParaRPr lang="en-US"/>
        </a:p>
      </dgm:t>
    </dgm:pt>
    <dgm:pt modelId="{ED070E73-CFA2-4408-8DF5-8BF777C229A9}">
      <dgm:prSet/>
      <dgm:spPr/>
      <dgm:t>
        <a:bodyPr/>
        <a:lstStyle/>
        <a:p>
          <a:r>
            <a:rPr lang="tr-TR" b="0" i="0" dirty="0"/>
            <a:t>Hastaneye yatma gereksinimi doğar ve uzun süre yatmaya bağlı komplikasyonlar ortaya çıkar</a:t>
          </a:r>
          <a:endParaRPr lang="en-US" dirty="0"/>
        </a:p>
      </dgm:t>
    </dgm:pt>
    <dgm:pt modelId="{4616DC0E-C582-4FB3-807F-2E97AD25932A}" type="parTrans" cxnId="{71C50B4A-CBC7-4390-AF1F-BACFC5777724}">
      <dgm:prSet/>
      <dgm:spPr/>
      <dgm:t>
        <a:bodyPr/>
        <a:lstStyle/>
        <a:p>
          <a:endParaRPr lang="en-US"/>
        </a:p>
      </dgm:t>
    </dgm:pt>
    <dgm:pt modelId="{CFE2B623-88F7-49B3-8CDA-ED36E9060065}" type="sibTrans" cxnId="{71C50B4A-CBC7-4390-AF1F-BACFC5777724}">
      <dgm:prSet/>
      <dgm:spPr/>
      <dgm:t>
        <a:bodyPr/>
        <a:lstStyle/>
        <a:p>
          <a:endParaRPr lang="en-US"/>
        </a:p>
      </dgm:t>
    </dgm:pt>
    <dgm:pt modelId="{188936BC-C7CC-4A2B-A1DC-DFC2CD7551D9}">
      <dgm:prSet/>
      <dgm:spPr/>
      <dgm:t>
        <a:bodyPr/>
        <a:lstStyle/>
        <a:p>
          <a:r>
            <a:rPr lang="tr-TR" b="0" i="0" dirty="0"/>
            <a:t>Yeti kaybı (Fiziksel yaralanmaya bağlı hareket kaybı, Korku ve güvensizliğe bağlı hareket kaybı)</a:t>
          </a:r>
          <a:endParaRPr lang="en-US" dirty="0"/>
        </a:p>
      </dgm:t>
    </dgm:pt>
    <dgm:pt modelId="{BBE0B328-A55B-4999-89C7-BE15FB58BBD0}" type="parTrans" cxnId="{DBA09BC7-4B38-4AF4-9D00-DB3BD59A6FCB}">
      <dgm:prSet/>
      <dgm:spPr/>
      <dgm:t>
        <a:bodyPr/>
        <a:lstStyle/>
        <a:p>
          <a:endParaRPr lang="en-US"/>
        </a:p>
      </dgm:t>
    </dgm:pt>
    <dgm:pt modelId="{BB53A8BE-2C8C-4923-9D6D-0107B0321C31}" type="sibTrans" cxnId="{DBA09BC7-4B38-4AF4-9D00-DB3BD59A6FCB}">
      <dgm:prSet/>
      <dgm:spPr/>
      <dgm:t>
        <a:bodyPr/>
        <a:lstStyle/>
        <a:p>
          <a:endParaRPr lang="en-US"/>
        </a:p>
      </dgm:t>
    </dgm:pt>
    <dgm:pt modelId="{C5039B50-6933-46AB-8497-9FC355FD30C2}">
      <dgm:prSet/>
      <dgm:spPr/>
      <dgm:t>
        <a:bodyPr/>
        <a:lstStyle/>
        <a:p>
          <a:r>
            <a:rPr lang="tr-TR" b="0" i="0" dirty="0"/>
            <a:t>Bakımevine sevk edilme riski</a:t>
          </a:r>
          <a:endParaRPr lang="en-US" dirty="0"/>
        </a:p>
      </dgm:t>
    </dgm:pt>
    <dgm:pt modelId="{E9D56917-C4E9-4D4E-807B-EAEFA31B58E4}" type="parTrans" cxnId="{B4F6354A-2A38-4E30-A535-988ECC7C153B}">
      <dgm:prSet/>
      <dgm:spPr/>
      <dgm:t>
        <a:bodyPr/>
        <a:lstStyle/>
        <a:p>
          <a:endParaRPr lang="en-US"/>
        </a:p>
      </dgm:t>
    </dgm:pt>
    <dgm:pt modelId="{C3B730CA-8604-4730-8AF0-874E9BD225C7}" type="sibTrans" cxnId="{B4F6354A-2A38-4E30-A535-988ECC7C153B}">
      <dgm:prSet/>
      <dgm:spPr/>
      <dgm:t>
        <a:bodyPr/>
        <a:lstStyle/>
        <a:p>
          <a:endParaRPr lang="en-US"/>
        </a:p>
      </dgm:t>
    </dgm:pt>
    <dgm:pt modelId="{1C72F811-2D50-40CD-8B88-2F9BB3F4751F}">
      <dgm:prSet/>
      <dgm:spPr/>
      <dgm:t>
        <a:bodyPr/>
        <a:lstStyle/>
        <a:p>
          <a:r>
            <a:rPr lang="tr-TR" b="0" i="0" dirty="0"/>
            <a:t>Ölüm</a:t>
          </a:r>
          <a:endParaRPr lang="en-US" dirty="0"/>
        </a:p>
      </dgm:t>
    </dgm:pt>
    <dgm:pt modelId="{F455406C-18E0-4490-99BA-0DCA7FF681F7}" type="parTrans" cxnId="{A0283FC9-CEAC-441E-877B-4C3D1AE1752C}">
      <dgm:prSet/>
      <dgm:spPr/>
      <dgm:t>
        <a:bodyPr/>
        <a:lstStyle/>
        <a:p>
          <a:endParaRPr lang="en-US"/>
        </a:p>
      </dgm:t>
    </dgm:pt>
    <dgm:pt modelId="{509A7E47-2B45-4F84-90D0-B0C60E892291}" type="sibTrans" cxnId="{A0283FC9-CEAC-441E-877B-4C3D1AE1752C}">
      <dgm:prSet/>
      <dgm:spPr/>
      <dgm:t>
        <a:bodyPr/>
        <a:lstStyle/>
        <a:p>
          <a:endParaRPr lang="en-US"/>
        </a:p>
      </dgm:t>
    </dgm:pt>
    <dgm:pt modelId="{326040AD-8D5E-4E72-A3D4-DB3AE45A9794}" type="pres">
      <dgm:prSet presAssocID="{FF045988-08F8-44E8-A42B-3DCAAEE114AA}" presName="Name0" presStyleCnt="0">
        <dgm:presLayoutVars>
          <dgm:dir/>
          <dgm:animLvl val="lvl"/>
          <dgm:resizeHandles val="exact"/>
        </dgm:presLayoutVars>
      </dgm:prSet>
      <dgm:spPr/>
    </dgm:pt>
    <dgm:pt modelId="{DBC92DD5-71FF-4794-9AAD-6FD3051CC6A3}" type="pres">
      <dgm:prSet presAssocID="{F2D20040-398D-4EFD-9FBC-1539DA9E57F3}" presName="linNode" presStyleCnt="0"/>
      <dgm:spPr/>
    </dgm:pt>
    <dgm:pt modelId="{C3E106F1-466C-4066-A426-4C3AACD79BEE}" type="pres">
      <dgm:prSet presAssocID="{F2D20040-398D-4EFD-9FBC-1539DA9E57F3}" presName="parentText" presStyleLbl="node1" presStyleIdx="0" presStyleCnt="5">
        <dgm:presLayoutVars>
          <dgm:chMax val="1"/>
          <dgm:bulletEnabled val="1"/>
        </dgm:presLayoutVars>
      </dgm:prSet>
      <dgm:spPr/>
    </dgm:pt>
    <dgm:pt modelId="{69F84BF6-0940-4006-92B6-934D3AB3565D}" type="pres">
      <dgm:prSet presAssocID="{C0AC92E6-7879-4C2E-8C9C-929D69B5A64F}" presName="sp" presStyleCnt="0"/>
      <dgm:spPr/>
    </dgm:pt>
    <dgm:pt modelId="{51A48BB5-1B08-46C0-B752-2F4F3DEC0909}" type="pres">
      <dgm:prSet presAssocID="{ED070E73-CFA2-4408-8DF5-8BF777C229A9}" presName="linNode" presStyleCnt="0"/>
      <dgm:spPr/>
    </dgm:pt>
    <dgm:pt modelId="{DFB41B26-F114-4BDF-914C-19AD6C503667}" type="pres">
      <dgm:prSet presAssocID="{ED070E73-CFA2-4408-8DF5-8BF777C229A9}" presName="parentText" presStyleLbl="node1" presStyleIdx="1" presStyleCnt="5">
        <dgm:presLayoutVars>
          <dgm:chMax val="1"/>
          <dgm:bulletEnabled val="1"/>
        </dgm:presLayoutVars>
      </dgm:prSet>
      <dgm:spPr/>
    </dgm:pt>
    <dgm:pt modelId="{0BD019E5-51C2-4FD5-B17F-93E98CBD10C1}" type="pres">
      <dgm:prSet presAssocID="{CFE2B623-88F7-49B3-8CDA-ED36E9060065}" presName="sp" presStyleCnt="0"/>
      <dgm:spPr/>
    </dgm:pt>
    <dgm:pt modelId="{BFB053F4-5EB1-47A9-BC20-5DDF7E24C182}" type="pres">
      <dgm:prSet presAssocID="{188936BC-C7CC-4A2B-A1DC-DFC2CD7551D9}" presName="linNode" presStyleCnt="0"/>
      <dgm:spPr/>
    </dgm:pt>
    <dgm:pt modelId="{113A4698-8A70-419C-B7CC-DE252FF0E1CF}" type="pres">
      <dgm:prSet presAssocID="{188936BC-C7CC-4A2B-A1DC-DFC2CD7551D9}" presName="parentText" presStyleLbl="node1" presStyleIdx="2" presStyleCnt="5">
        <dgm:presLayoutVars>
          <dgm:chMax val="1"/>
          <dgm:bulletEnabled val="1"/>
        </dgm:presLayoutVars>
      </dgm:prSet>
      <dgm:spPr/>
    </dgm:pt>
    <dgm:pt modelId="{7BF1043C-DD7D-4C1B-88B0-53BD7389A6AB}" type="pres">
      <dgm:prSet presAssocID="{BB53A8BE-2C8C-4923-9D6D-0107B0321C31}" presName="sp" presStyleCnt="0"/>
      <dgm:spPr/>
    </dgm:pt>
    <dgm:pt modelId="{E822CC52-9107-47B3-A89D-B1EFC79FD48A}" type="pres">
      <dgm:prSet presAssocID="{C5039B50-6933-46AB-8497-9FC355FD30C2}" presName="linNode" presStyleCnt="0"/>
      <dgm:spPr/>
    </dgm:pt>
    <dgm:pt modelId="{FC637061-7CFF-40D8-80AA-9FA4CB36886B}" type="pres">
      <dgm:prSet presAssocID="{C5039B50-6933-46AB-8497-9FC355FD30C2}" presName="parentText" presStyleLbl="node1" presStyleIdx="3" presStyleCnt="5">
        <dgm:presLayoutVars>
          <dgm:chMax val="1"/>
          <dgm:bulletEnabled val="1"/>
        </dgm:presLayoutVars>
      </dgm:prSet>
      <dgm:spPr/>
    </dgm:pt>
    <dgm:pt modelId="{8E8CD96A-CFA8-4964-8CE6-ACDD8360A907}" type="pres">
      <dgm:prSet presAssocID="{C3B730CA-8604-4730-8AF0-874E9BD225C7}" presName="sp" presStyleCnt="0"/>
      <dgm:spPr/>
    </dgm:pt>
    <dgm:pt modelId="{E8F17E8A-6A32-4866-B7E4-74DF07609495}" type="pres">
      <dgm:prSet presAssocID="{1C72F811-2D50-40CD-8B88-2F9BB3F4751F}" presName="linNode" presStyleCnt="0"/>
      <dgm:spPr/>
    </dgm:pt>
    <dgm:pt modelId="{70BDFC32-B19E-4DEC-A354-82EC0B37429B}" type="pres">
      <dgm:prSet presAssocID="{1C72F811-2D50-40CD-8B88-2F9BB3F4751F}" presName="parentText" presStyleLbl="node1" presStyleIdx="4" presStyleCnt="5">
        <dgm:presLayoutVars>
          <dgm:chMax val="1"/>
          <dgm:bulletEnabled val="1"/>
        </dgm:presLayoutVars>
      </dgm:prSet>
      <dgm:spPr/>
    </dgm:pt>
  </dgm:ptLst>
  <dgm:cxnLst>
    <dgm:cxn modelId="{2C6E1C18-1076-4A18-854E-9050516EE0BC}" type="presOf" srcId="{C5039B50-6933-46AB-8497-9FC355FD30C2}" destId="{FC637061-7CFF-40D8-80AA-9FA4CB36886B}" srcOrd="0" destOrd="0" presId="urn:microsoft.com/office/officeart/2005/8/layout/vList5"/>
    <dgm:cxn modelId="{77946164-5E91-45F5-9FC3-0FE541840A97}" type="presOf" srcId="{188936BC-C7CC-4A2B-A1DC-DFC2CD7551D9}" destId="{113A4698-8A70-419C-B7CC-DE252FF0E1CF}" srcOrd="0" destOrd="0" presId="urn:microsoft.com/office/officeart/2005/8/layout/vList5"/>
    <dgm:cxn modelId="{71C50B4A-CBC7-4390-AF1F-BACFC5777724}" srcId="{FF045988-08F8-44E8-A42B-3DCAAEE114AA}" destId="{ED070E73-CFA2-4408-8DF5-8BF777C229A9}" srcOrd="1" destOrd="0" parTransId="{4616DC0E-C582-4FB3-807F-2E97AD25932A}" sibTransId="{CFE2B623-88F7-49B3-8CDA-ED36E9060065}"/>
    <dgm:cxn modelId="{325F1F6A-9181-43D4-93F4-C51E2BBC6980}" type="presOf" srcId="{F2D20040-398D-4EFD-9FBC-1539DA9E57F3}" destId="{C3E106F1-466C-4066-A426-4C3AACD79BEE}" srcOrd="0" destOrd="0" presId="urn:microsoft.com/office/officeart/2005/8/layout/vList5"/>
    <dgm:cxn modelId="{B4F6354A-2A38-4E30-A535-988ECC7C153B}" srcId="{FF045988-08F8-44E8-A42B-3DCAAEE114AA}" destId="{C5039B50-6933-46AB-8497-9FC355FD30C2}" srcOrd="3" destOrd="0" parTransId="{E9D56917-C4E9-4D4E-807B-EAEFA31B58E4}" sibTransId="{C3B730CA-8604-4730-8AF0-874E9BD225C7}"/>
    <dgm:cxn modelId="{D73F1575-C78B-4EFD-AF99-DEACD2DB2E36}" type="presOf" srcId="{FF045988-08F8-44E8-A42B-3DCAAEE114AA}" destId="{326040AD-8D5E-4E72-A3D4-DB3AE45A9794}" srcOrd="0" destOrd="0" presId="urn:microsoft.com/office/officeart/2005/8/layout/vList5"/>
    <dgm:cxn modelId="{CD481D97-01AA-453E-A65D-6FD951E76FDF}" srcId="{FF045988-08F8-44E8-A42B-3DCAAEE114AA}" destId="{F2D20040-398D-4EFD-9FBC-1539DA9E57F3}" srcOrd="0" destOrd="0" parTransId="{96A3DB21-9CAC-4D93-BE81-7A4373D59AAC}" sibTransId="{C0AC92E6-7879-4C2E-8C9C-929D69B5A64F}"/>
    <dgm:cxn modelId="{1B4D929D-2870-4F28-A60A-12F2491B3CF7}" type="presOf" srcId="{ED070E73-CFA2-4408-8DF5-8BF777C229A9}" destId="{DFB41B26-F114-4BDF-914C-19AD6C503667}" srcOrd="0" destOrd="0" presId="urn:microsoft.com/office/officeart/2005/8/layout/vList5"/>
    <dgm:cxn modelId="{C7EDEAA6-F450-4B74-A458-E70A1393FCDF}" type="presOf" srcId="{1C72F811-2D50-40CD-8B88-2F9BB3F4751F}" destId="{70BDFC32-B19E-4DEC-A354-82EC0B37429B}" srcOrd="0" destOrd="0" presId="urn:microsoft.com/office/officeart/2005/8/layout/vList5"/>
    <dgm:cxn modelId="{DBA09BC7-4B38-4AF4-9D00-DB3BD59A6FCB}" srcId="{FF045988-08F8-44E8-A42B-3DCAAEE114AA}" destId="{188936BC-C7CC-4A2B-A1DC-DFC2CD7551D9}" srcOrd="2" destOrd="0" parTransId="{BBE0B328-A55B-4999-89C7-BE15FB58BBD0}" sibTransId="{BB53A8BE-2C8C-4923-9D6D-0107B0321C31}"/>
    <dgm:cxn modelId="{A0283FC9-CEAC-441E-877B-4C3D1AE1752C}" srcId="{FF045988-08F8-44E8-A42B-3DCAAEE114AA}" destId="{1C72F811-2D50-40CD-8B88-2F9BB3F4751F}" srcOrd="4" destOrd="0" parTransId="{F455406C-18E0-4490-99BA-0DCA7FF681F7}" sibTransId="{509A7E47-2B45-4F84-90D0-B0C60E892291}"/>
    <dgm:cxn modelId="{F30F50A8-7F35-40B4-99EF-29A3801F5675}" type="presParOf" srcId="{326040AD-8D5E-4E72-A3D4-DB3AE45A9794}" destId="{DBC92DD5-71FF-4794-9AAD-6FD3051CC6A3}" srcOrd="0" destOrd="0" presId="urn:microsoft.com/office/officeart/2005/8/layout/vList5"/>
    <dgm:cxn modelId="{19E37C86-0D0C-4A88-9E59-E0B873B91FEE}" type="presParOf" srcId="{DBC92DD5-71FF-4794-9AAD-6FD3051CC6A3}" destId="{C3E106F1-466C-4066-A426-4C3AACD79BEE}" srcOrd="0" destOrd="0" presId="urn:microsoft.com/office/officeart/2005/8/layout/vList5"/>
    <dgm:cxn modelId="{1F1FF13D-614B-4A2A-A9E6-2ECEC44E6ADF}" type="presParOf" srcId="{326040AD-8D5E-4E72-A3D4-DB3AE45A9794}" destId="{69F84BF6-0940-4006-92B6-934D3AB3565D}" srcOrd="1" destOrd="0" presId="urn:microsoft.com/office/officeart/2005/8/layout/vList5"/>
    <dgm:cxn modelId="{DE0379B5-B8FA-493C-8CDD-FF2D07151420}" type="presParOf" srcId="{326040AD-8D5E-4E72-A3D4-DB3AE45A9794}" destId="{51A48BB5-1B08-46C0-B752-2F4F3DEC0909}" srcOrd="2" destOrd="0" presId="urn:microsoft.com/office/officeart/2005/8/layout/vList5"/>
    <dgm:cxn modelId="{EC786E97-65A4-46DB-B218-E8272F714440}" type="presParOf" srcId="{51A48BB5-1B08-46C0-B752-2F4F3DEC0909}" destId="{DFB41B26-F114-4BDF-914C-19AD6C503667}" srcOrd="0" destOrd="0" presId="urn:microsoft.com/office/officeart/2005/8/layout/vList5"/>
    <dgm:cxn modelId="{D601C2C0-02E0-4C10-B697-8DF63B900316}" type="presParOf" srcId="{326040AD-8D5E-4E72-A3D4-DB3AE45A9794}" destId="{0BD019E5-51C2-4FD5-B17F-93E98CBD10C1}" srcOrd="3" destOrd="0" presId="urn:microsoft.com/office/officeart/2005/8/layout/vList5"/>
    <dgm:cxn modelId="{697677AA-AC41-47E4-A998-EEE7DB116F8B}" type="presParOf" srcId="{326040AD-8D5E-4E72-A3D4-DB3AE45A9794}" destId="{BFB053F4-5EB1-47A9-BC20-5DDF7E24C182}" srcOrd="4" destOrd="0" presId="urn:microsoft.com/office/officeart/2005/8/layout/vList5"/>
    <dgm:cxn modelId="{248EB54E-A30B-4765-8897-F6094F93E1EB}" type="presParOf" srcId="{BFB053F4-5EB1-47A9-BC20-5DDF7E24C182}" destId="{113A4698-8A70-419C-B7CC-DE252FF0E1CF}" srcOrd="0" destOrd="0" presId="urn:microsoft.com/office/officeart/2005/8/layout/vList5"/>
    <dgm:cxn modelId="{8987660D-5614-4F30-9C79-31C80315AB6C}" type="presParOf" srcId="{326040AD-8D5E-4E72-A3D4-DB3AE45A9794}" destId="{7BF1043C-DD7D-4C1B-88B0-53BD7389A6AB}" srcOrd="5" destOrd="0" presId="urn:microsoft.com/office/officeart/2005/8/layout/vList5"/>
    <dgm:cxn modelId="{10F1CED2-4BAF-4940-94C3-240D9F02931B}" type="presParOf" srcId="{326040AD-8D5E-4E72-A3D4-DB3AE45A9794}" destId="{E822CC52-9107-47B3-A89D-B1EFC79FD48A}" srcOrd="6" destOrd="0" presId="urn:microsoft.com/office/officeart/2005/8/layout/vList5"/>
    <dgm:cxn modelId="{F6EEEAA8-C730-4547-8126-94B1C32EA660}" type="presParOf" srcId="{E822CC52-9107-47B3-A89D-B1EFC79FD48A}" destId="{FC637061-7CFF-40D8-80AA-9FA4CB36886B}" srcOrd="0" destOrd="0" presId="urn:microsoft.com/office/officeart/2005/8/layout/vList5"/>
    <dgm:cxn modelId="{9A149DBA-45BB-4750-A781-CDF281123841}" type="presParOf" srcId="{326040AD-8D5E-4E72-A3D4-DB3AE45A9794}" destId="{8E8CD96A-CFA8-4964-8CE6-ACDD8360A907}" srcOrd="7" destOrd="0" presId="urn:microsoft.com/office/officeart/2005/8/layout/vList5"/>
    <dgm:cxn modelId="{E6B47FC9-FA96-4B93-B687-3CC608679F1B}" type="presParOf" srcId="{326040AD-8D5E-4E72-A3D4-DB3AE45A9794}" destId="{E8F17E8A-6A32-4866-B7E4-74DF07609495}" srcOrd="8" destOrd="0" presId="urn:microsoft.com/office/officeart/2005/8/layout/vList5"/>
    <dgm:cxn modelId="{37BC18B3-0C2E-45CE-9ED0-C1B9002D3E96}" type="presParOf" srcId="{E8F17E8A-6A32-4866-B7E4-74DF07609495}" destId="{70BDFC32-B19E-4DEC-A354-82EC0B37429B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20D9FCA-F18A-42C0-9C60-FF9B4803303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DD42E791-06F3-454B-80D9-215E487512B8}">
      <dgm:prSet/>
      <dgm:spPr/>
      <dgm:t>
        <a:bodyPr/>
        <a:lstStyle/>
        <a:p>
          <a:r>
            <a:rPr lang="tr-TR" b="0" i="0"/>
            <a:t>Düşmelere neden olan sorunun saptanması, giderilmesi ya da rehabilitasyonu yanında düşme riskini ve düşme sonucunda oluşan yaralanmanın şiddetini azaltacak çevre düzenlemelerinin sağlanmasıdır.</a:t>
          </a:r>
          <a:endParaRPr lang="en-US"/>
        </a:p>
      </dgm:t>
    </dgm:pt>
    <dgm:pt modelId="{CAEED903-7DBF-4465-92EF-08E436F16E55}" type="parTrans" cxnId="{8A9676D5-A8B1-4715-B6C6-DB49C8099533}">
      <dgm:prSet/>
      <dgm:spPr/>
      <dgm:t>
        <a:bodyPr/>
        <a:lstStyle/>
        <a:p>
          <a:endParaRPr lang="en-US"/>
        </a:p>
      </dgm:t>
    </dgm:pt>
    <dgm:pt modelId="{0DF9FF01-77FF-47E8-B74E-7E1C4D9A17F2}" type="sibTrans" cxnId="{8A9676D5-A8B1-4715-B6C6-DB49C8099533}">
      <dgm:prSet/>
      <dgm:spPr/>
      <dgm:t>
        <a:bodyPr/>
        <a:lstStyle/>
        <a:p>
          <a:endParaRPr lang="en-US"/>
        </a:p>
      </dgm:t>
    </dgm:pt>
    <dgm:pt modelId="{8377313E-EF0C-47D5-BA8F-9392D369FFEC}">
      <dgm:prSet/>
      <dgm:spPr/>
      <dgm:t>
        <a:bodyPr/>
        <a:lstStyle/>
        <a:p>
          <a:r>
            <a:rPr lang="tr-TR" b="0" i="0"/>
            <a:t>Yaşlanma ile birlikte ortaya çıkan işitsel ve görsel algılamadaki bozukluklar, koordinasyon ve dengedeki bozukluklar ve kuvvet azalması; yaşlıların çevresel tehlikelerle karşı karşıya kalmalarını kolaylaştırmaktadır. Bu bağlamda ev güvenliğine dikkat edilmeli ve ev içinde gerekli uyarlamalar yapılmalıdır.</a:t>
          </a:r>
          <a:endParaRPr lang="en-US"/>
        </a:p>
      </dgm:t>
    </dgm:pt>
    <dgm:pt modelId="{64EE23F1-F8E6-46DE-A12F-C0181588AC30}" type="parTrans" cxnId="{D0A2A7BC-1DA1-45EE-9F82-185878FC86E2}">
      <dgm:prSet/>
      <dgm:spPr/>
      <dgm:t>
        <a:bodyPr/>
        <a:lstStyle/>
        <a:p>
          <a:endParaRPr lang="en-US"/>
        </a:p>
      </dgm:t>
    </dgm:pt>
    <dgm:pt modelId="{F10BD644-4D54-4126-883A-751467C4B0FA}" type="sibTrans" cxnId="{D0A2A7BC-1DA1-45EE-9F82-185878FC86E2}">
      <dgm:prSet/>
      <dgm:spPr/>
      <dgm:t>
        <a:bodyPr/>
        <a:lstStyle/>
        <a:p>
          <a:endParaRPr lang="en-US"/>
        </a:p>
      </dgm:t>
    </dgm:pt>
    <dgm:pt modelId="{456AC96F-0EAC-4615-A150-847F9BA2E0D3}">
      <dgm:prSet/>
      <dgm:spPr/>
      <dgm:t>
        <a:bodyPr/>
        <a:lstStyle/>
        <a:p>
          <a:r>
            <a:rPr lang="tr-TR" b="0" i="0"/>
            <a:t>Bilinçli fakat basit önlemler ile ev içinde karşılaşılabilecek kazaların önlenmesi mümkün olacaktır.</a:t>
          </a:r>
          <a:endParaRPr lang="en-US"/>
        </a:p>
      </dgm:t>
    </dgm:pt>
    <dgm:pt modelId="{8A1D0DA4-22D7-487D-876D-7BDBC2D9D42F}" type="parTrans" cxnId="{66586E83-826F-4FBF-A599-9F340E0E236A}">
      <dgm:prSet/>
      <dgm:spPr/>
      <dgm:t>
        <a:bodyPr/>
        <a:lstStyle/>
        <a:p>
          <a:endParaRPr lang="en-US"/>
        </a:p>
      </dgm:t>
    </dgm:pt>
    <dgm:pt modelId="{F6886EF5-FE46-4DC5-9A37-6B300F812D90}" type="sibTrans" cxnId="{66586E83-826F-4FBF-A599-9F340E0E236A}">
      <dgm:prSet/>
      <dgm:spPr/>
      <dgm:t>
        <a:bodyPr/>
        <a:lstStyle/>
        <a:p>
          <a:endParaRPr lang="en-US"/>
        </a:p>
      </dgm:t>
    </dgm:pt>
    <dgm:pt modelId="{D3B0E2E7-02A9-4906-B37C-91056AE562F2}" type="pres">
      <dgm:prSet presAssocID="{220D9FCA-F18A-42C0-9C60-FF9B48033031}" presName="linear" presStyleCnt="0">
        <dgm:presLayoutVars>
          <dgm:animLvl val="lvl"/>
          <dgm:resizeHandles val="exact"/>
        </dgm:presLayoutVars>
      </dgm:prSet>
      <dgm:spPr/>
    </dgm:pt>
    <dgm:pt modelId="{AF83DCF8-762C-492F-AD35-2AB224BF32FD}" type="pres">
      <dgm:prSet presAssocID="{DD42E791-06F3-454B-80D9-215E487512B8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E488C3E0-3D7E-4247-ADDF-F3BACD7F08CA}" type="pres">
      <dgm:prSet presAssocID="{0DF9FF01-77FF-47E8-B74E-7E1C4D9A17F2}" presName="spacer" presStyleCnt="0"/>
      <dgm:spPr/>
    </dgm:pt>
    <dgm:pt modelId="{D3328EF1-A5E6-40F2-9B56-A581ECDB9C5C}" type="pres">
      <dgm:prSet presAssocID="{8377313E-EF0C-47D5-BA8F-9392D369FFE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FE9189FF-9B57-4B33-BF48-C545546F3526}" type="pres">
      <dgm:prSet presAssocID="{F10BD644-4D54-4126-883A-751467C4B0FA}" presName="spacer" presStyleCnt="0"/>
      <dgm:spPr/>
    </dgm:pt>
    <dgm:pt modelId="{D27AAF92-A2BA-4F51-BBB4-47E6EA3B078A}" type="pres">
      <dgm:prSet presAssocID="{456AC96F-0EAC-4615-A150-847F9BA2E0D3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EADE061D-3B00-40DC-A890-76A45F85DD7D}" type="presOf" srcId="{220D9FCA-F18A-42C0-9C60-FF9B48033031}" destId="{D3B0E2E7-02A9-4906-B37C-91056AE562F2}" srcOrd="0" destOrd="0" presId="urn:microsoft.com/office/officeart/2005/8/layout/vList2"/>
    <dgm:cxn modelId="{6964BE5E-CC0C-440D-B532-BA63ABAF0661}" type="presOf" srcId="{8377313E-EF0C-47D5-BA8F-9392D369FFEC}" destId="{D3328EF1-A5E6-40F2-9B56-A581ECDB9C5C}" srcOrd="0" destOrd="0" presId="urn:microsoft.com/office/officeart/2005/8/layout/vList2"/>
    <dgm:cxn modelId="{66586E83-826F-4FBF-A599-9F340E0E236A}" srcId="{220D9FCA-F18A-42C0-9C60-FF9B48033031}" destId="{456AC96F-0EAC-4615-A150-847F9BA2E0D3}" srcOrd="2" destOrd="0" parTransId="{8A1D0DA4-22D7-487D-876D-7BDBC2D9D42F}" sibTransId="{F6886EF5-FE46-4DC5-9A37-6B300F812D90}"/>
    <dgm:cxn modelId="{6687EA87-7E78-4804-A53C-49D3E744A9C0}" type="presOf" srcId="{DD42E791-06F3-454B-80D9-215E487512B8}" destId="{AF83DCF8-762C-492F-AD35-2AB224BF32FD}" srcOrd="0" destOrd="0" presId="urn:microsoft.com/office/officeart/2005/8/layout/vList2"/>
    <dgm:cxn modelId="{6CCCFF8A-54F4-43A3-8E6C-C54513B02A59}" type="presOf" srcId="{456AC96F-0EAC-4615-A150-847F9BA2E0D3}" destId="{D27AAF92-A2BA-4F51-BBB4-47E6EA3B078A}" srcOrd="0" destOrd="0" presId="urn:microsoft.com/office/officeart/2005/8/layout/vList2"/>
    <dgm:cxn modelId="{D0A2A7BC-1DA1-45EE-9F82-185878FC86E2}" srcId="{220D9FCA-F18A-42C0-9C60-FF9B48033031}" destId="{8377313E-EF0C-47D5-BA8F-9392D369FFEC}" srcOrd="1" destOrd="0" parTransId="{64EE23F1-F8E6-46DE-A12F-C0181588AC30}" sibTransId="{F10BD644-4D54-4126-883A-751467C4B0FA}"/>
    <dgm:cxn modelId="{8A9676D5-A8B1-4715-B6C6-DB49C8099533}" srcId="{220D9FCA-F18A-42C0-9C60-FF9B48033031}" destId="{DD42E791-06F3-454B-80D9-215E487512B8}" srcOrd="0" destOrd="0" parTransId="{CAEED903-7DBF-4465-92EF-08E436F16E55}" sibTransId="{0DF9FF01-77FF-47E8-B74E-7E1C4D9A17F2}"/>
    <dgm:cxn modelId="{95D65BEE-09F1-41AF-B35E-9C276849852E}" type="presParOf" srcId="{D3B0E2E7-02A9-4906-B37C-91056AE562F2}" destId="{AF83DCF8-762C-492F-AD35-2AB224BF32FD}" srcOrd="0" destOrd="0" presId="urn:microsoft.com/office/officeart/2005/8/layout/vList2"/>
    <dgm:cxn modelId="{6BDB2EA0-396C-4969-97EF-76C888A602C6}" type="presParOf" srcId="{D3B0E2E7-02A9-4906-B37C-91056AE562F2}" destId="{E488C3E0-3D7E-4247-ADDF-F3BACD7F08CA}" srcOrd="1" destOrd="0" presId="urn:microsoft.com/office/officeart/2005/8/layout/vList2"/>
    <dgm:cxn modelId="{7959063D-A358-410B-B0BC-AF415C05C944}" type="presParOf" srcId="{D3B0E2E7-02A9-4906-B37C-91056AE562F2}" destId="{D3328EF1-A5E6-40F2-9B56-A581ECDB9C5C}" srcOrd="2" destOrd="0" presId="urn:microsoft.com/office/officeart/2005/8/layout/vList2"/>
    <dgm:cxn modelId="{E6604C3B-8212-41D1-B4C5-3DF682037D0D}" type="presParOf" srcId="{D3B0E2E7-02A9-4906-B37C-91056AE562F2}" destId="{FE9189FF-9B57-4B33-BF48-C545546F3526}" srcOrd="3" destOrd="0" presId="urn:microsoft.com/office/officeart/2005/8/layout/vList2"/>
    <dgm:cxn modelId="{250E5429-CEAA-467D-A5F4-F1CC403C7496}" type="presParOf" srcId="{D3B0E2E7-02A9-4906-B37C-91056AE562F2}" destId="{D27AAF92-A2BA-4F51-BBB4-47E6EA3B078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68F647-A4A5-4A55-94BC-DC5C436504F8}">
      <dsp:nvSpPr>
        <dsp:cNvPr id="0" name=""/>
        <dsp:cNvSpPr/>
      </dsp:nvSpPr>
      <dsp:spPr>
        <a:xfrm>
          <a:off x="826" y="1667399"/>
          <a:ext cx="2900974" cy="18421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5C9FA5-6328-457D-BD3F-E2B41B8E473E}">
      <dsp:nvSpPr>
        <dsp:cNvPr id="0" name=""/>
        <dsp:cNvSpPr/>
      </dsp:nvSpPr>
      <dsp:spPr>
        <a:xfrm>
          <a:off x="323157" y="1973613"/>
          <a:ext cx="2900974" cy="18421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b="0" i="0" kern="1200"/>
            <a:t>Düşmeler; yaşlılarda tıbbi ve ekonomik sonuçları açısından büyük bir halk sağlığı sorunu olarak karşımıza çıkmaktadır. </a:t>
          </a:r>
          <a:endParaRPr lang="en-US" sz="1700" kern="1200"/>
        </a:p>
      </dsp:txBody>
      <dsp:txXfrm>
        <a:off x="377111" y="2027567"/>
        <a:ext cx="2793066" cy="1734210"/>
      </dsp:txXfrm>
    </dsp:sp>
    <dsp:sp modelId="{D2C6AB86-F12E-4940-B25C-977081E91D38}">
      <dsp:nvSpPr>
        <dsp:cNvPr id="0" name=""/>
        <dsp:cNvSpPr/>
      </dsp:nvSpPr>
      <dsp:spPr>
        <a:xfrm>
          <a:off x="3546462" y="1667399"/>
          <a:ext cx="2900974" cy="18421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9FFA78-B114-40E6-975A-3B5FFEA1ECE2}">
      <dsp:nvSpPr>
        <dsp:cNvPr id="0" name=""/>
        <dsp:cNvSpPr/>
      </dsp:nvSpPr>
      <dsp:spPr>
        <a:xfrm>
          <a:off x="3868792" y="1973613"/>
          <a:ext cx="2900974" cy="18421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b="0" i="0" kern="1200"/>
            <a:t>Düşmeye bağlı olarak en yüksek ölüm ve yeti kaybı yaşlı grupta bildirilmektedir. 75 yaş üzerindeki nüfusun üçte biri yılda en az bir kez düşmektedir.</a:t>
          </a:r>
          <a:endParaRPr lang="en-US" sz="1700" kern="1200"/>
        </a:p>
      </dsp:txBody>
      <dsp:txXfrm>
        <a:off x="3922746" y="2027567"/>
        <a:ext cx="2793066" cy="17342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E106F1-466C-4066-A426-4C3AACD79BEE}">
      <dsp:nvSpPr>
        <dsp:cNvPr id="0" name=""/>
        <dsp:cNvSpPr/>
      </dsp:nvSpPr>
      <dsp:spPr>
        <a:xfrm>
          <a:off x="3752267" y="2207"/>
          <a:ext cx="4221300" cy="9652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500" b="0" i="0" kern="1200" dirty="0"/>
            <a:t>Yaralanmalar, ağrılı yumuşak doku yaralanmaları, kalça, femur</a:t>
          </a:r>
          <a:r>
            <a:rPr lang="tr-TR" sz="1500" kern="1200" dirty="0"/>
            <a:t>,</a:t>
          </a:r>
          <a:r>
            <a:rPr lang="tr-TR" sz="1500" b="0" i="0" kern="1200" dirty="0"/>
            <a:t> humerus</a:t>
          </a:r>
          <a:r>
            <a:rPr lang="tr-TR" sz="1500" kern="1200" dirty="0"/>
            <a:t>,</a:t>
          </a:r>
          <a:r>
            <a:rPr lang="tr-TR" sz="1500" b="0" i="0" kern="1200" dirty="0"/>
            <a:t> el bileği ve kaburga kırıkları, beyin zarı altına kanama</a:t>
          </a:r>
          <a:endParaRPr lang="en-US" sz="1500" kern="1200" dirty="0"/>
        </a:p>
      </dsp:txBody>
      <dsp:txXfrm>
        <a:off x="3799386" y="49326"/>
        <a:ext cx="4127062" cy="871007"/>
      </dsp:txXfrm>
    </dsp:sp>
    <dsp:sp modelId="{DFB41B26-F114-4BDF-914C-19AD6C503667}">
      <dsp:nvSpPr>
        <dsp:cNvPr id="0" name=""/>
        <dsp:cNvSpPr/>
      </dsp:nvSpPr>
      <dsp:spPr>
        <a:xfrm>
          <a:off x="3752267" y="1015715"/>
          <a:ext cx="4221300" cy="9652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500" b="0" i="0" kern="1200" dirty="0"/>
            <a:t>Hastaneye yatma gereksinimi doğar ve uzun süre yatmaya bağlı komplikasyonlar ortaya çıkar</a:t>
          </a:r>
          <a:endParaRPr lang="en-US" sz="1500" kern="1200" dirty="0"/>
        </a:p>
      </dsp:txBody>
      <dsp:txXfrm>
        <a:off x="3799386" y="1062834"/>
        <a:ext cx="4127062" cy="871007"/>
      </dsp:txXfrm>
    </dsp:sp>
    <dsp:sp modelId="{113A4698-8A70-419C-B7CC-DE252FF0E1CF}">
      <dsp:nvSpPr>
        <dsp:cNvPr id="0" name=""/>
        <dsp:cNvSpPr/>
      </dsp:nvSpPr>
      <dsp:spPr>
        <a:xfrm>
          <a:off x="3752267" y="2029222"/>
          <a:ext cx="4221300" cy="9652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500" b="0" i="0" kern="1200" dirty="0"/>
            <a:t>Yeti kaybı (Fiziksel yaralanmaya bağlı hareket kaybı, Korku ve güvensizliğe bağlı hareket kaybı)</a:t>
          </a:r>
          <a:endParaRPr lang="en-US" sz="1500" kern="1200" dirty="0"/>
        </a:p>
      </dsp:txBody>
      <dsp:txXfrm>
        <a:off x="3799386" y="2076341"/>
        <a:ext cx="4127062" cy="871007"/>
      </dsp:txXfrm>
    </dsp:sp>
    <dsp:sp modelId="{FC637061-7CFF-40D8-80AA-9FA4CB36886B}">
      <dsp:nvSpPr>
        <dsp:cNvPr id="0" name=""/>
        <dsp:cNvSpPr/>
      </dsp:nvSpPr>
      <dsp:spPr>
        <a:xfrm>
          <a:off x="3752267" y="3042729"/>
          <a:ext cx="4221300" cy="9652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500" b="0" i="0" kern="1200" dirty="0"/>
            <a:t>Bakımevine sevk edilme riski</a:t>
          </a:r>
          <a:endParaRPr lang="en-US" sz="1500" kern="1200" dirty="0"/>
        </a:p>
      </dsp:txBody>
      <dsp:txXfrm>
        <a:off x="3799386" y="3089848"/>
        <a:ext cx="4127062" cy="871007"/>
      </dsp:txXfrm>
    </dsp:sp>
    <dsp:sp modelId="{70BDFC32-B19E-4DEC-A354-82EC0B37429B}">
      <dsp:nvSpPr>
        <dsp:cNvPr id="0" name=""/>
        <dsp:cNvSpPr/>
      </dsp:nvSpPr>
      <dsp:spPr>
        <a:xfrm>
          <a:off x="3752267" y="4056237"/>
          <a:ext cx="4221300" cy="9652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500" b="0" i="0" kern="1200" dirty="0"/>
            <a:t>Ölüm</a:t>
          </a:r>
          <a:endParaRPr lang="en-US" sz="1500" kern="1200" dirty="0"/>
        </a:p>
      </dsp:txBody>
      <dsp:txXfrm>
        <a:off x="3799386" y="4103356"/>
        <a:ext cx="4127062" cy="87100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83DCF8-762C-492F-AD35-2AB224BF32FD}">
      <dsp:nvSpPr>
        <dsp:cNvPr id="0" name=""/>
        <dsp:cNvSpPr/>
      </dsp:nvSpPr>
      <dsp:spPr>
        <a:xfrm>
          <a:off x="0" y="4390"/>
          <a:ext cx="10515600" cy="14091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b="0" i="0" kern="1200"/>
            <a:t>Düşmelere neden olan sorunun saptanması, giderilmesi ya da rehabilitasyonu yanında düşme riskini ve düşme sonucunda oluşan yaralanmanın şiddetini azaltacak çevre düzenlemelerinin sağlanmasıdır.</a:t>
          </a:r>
          <a:endParaRPr lang="en-US" sz="2000" kern="1200"/>
        </a:p>
      </dsp:txBody>
      <dsp:txXfrm>
        <a:off x="68787" y="73177"/>
        <a:ext cx="10378026" cy="1271544"/>
      </dsp:txXfrm>
    </dsp:sp>
    <dsp:sp modelId="{D3328EF1-A5E6-40F2-9B56-A581ECDB9C5C}">
      <dsp:nvSpPr>
        <dsp:cNvPr id="0" name=""/>
        <dsp:cNvSpPr/>
      </dsp:nvSpPr>
      <dsp:spPr>
        <a:xfrm>
          <a:off x="0" y="1471109"/>
          <a:ext cx="10515600" cy="14091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b="0" i="0" kern="1200"/>
            <a:t>Yaşlanma ile birlikte ortaya çıkan işitsel ve görsel algılamadaki bozukluklar, koordinasyon ve dengedeki bozukluklar ve kuvvet azalması; yaşlıların çevresel tehlikelerle karşı karşıya kalmalarını kolaylaştırmaktadır. Bu bağlamda ev güvenliğine dikkat edilmeli ve ev içinde gerekli uyarlamalar yapılmalıdır.</a:t>
          </a:r>
          <a:endParaRPr lang="en-US" sz="2000" kern="1200"/>
        </a:p>
      </dsp:txBody>
      <dsp:txXfrm>
        <a:off x="68787" y="1539896"/>
        <a:ext cx="10378026" cy="1271544"/>
      </dsp:txXfrm>
    </dsp:sp>
    <dsp:sp modelId="{D27AAF92-A2BA-4F51-BBB4-47E6EA3B078A}">
      <dsp:nvSpPr>
        <dsp:cNvPr id="0" name=""/>
        <dsp:cNvSpPr/>
      </dsp:nvSpPr>
      <dsp:spPr>
        <a:xfrm>
          <a:off x="0" y="2937828"/>
          <a:ext cx="10515600" cy="14091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b="0" i="0" kern="1200"/>
            <a:t>Bilinçli fakat basit önlemler ile ev içinde karşılaşılabilecek kazaların önlenmesi mümkün olacaktır.</a:t>
          </a:r>
          <a:endParaRPr lang="en-US" sz="2000" kern="1200"/>
        </a:p>
      </dsp:txBody>
      <dsp:txXfrm>
        <a:off x="68787" y="3006615"/>
        <a:ext cx="10378026" cy="12715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326AA36-F69C-55D7-7917-9A51F7B480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19B6E1C4-533E-61E0-F63F-5030D1492A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26FFA25-9AA0-B5DB-B88F-53382243B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A1671-B2E3-4113-BD76-2D67888BA502}" type="datetimeFigureOut">
              <a:rPr lang="tr-TR" smtClean="0"/>
              <a:t>16.04.2024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785D680-9AED-08D0-A003-7A0F73F08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F916312-4E9C-6885-FA80-311F852BA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24309-4D8B-4046-9679-29F0207308C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08579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AA9B630-3B14-ACDC-3F41-0694E37CB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9F3CD910-25AB-0D37-CB1E-BB3EC626A3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D63FF96-AB83-1F21-1A51-46F2D3DF7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A1671-B2E3-4113-BD76-2D67888BA502}" type="datetimeFigureOut">
              <a:rPr lang="tr-TR" smtClean="0"/>
              <a:t>16.04.2024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6A1B9FF-A08D-1576-EF55-733AF24DF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62DCE33-D9CD-49F5-4DC0-5C1201E93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24309-4D8B-4046-9679-29F0207308C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00073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F612442D-FAB6-1880-0A3C-9516A08B7A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DC867A53-DA03-0C32-05F9-B15558D996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F7D74E6-B245-CDCC-82DB-17479884D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A1671-B2E3-4113-BD76-2D67888BA502}" type="datetimeFigureOut">
              <a:rPr lang="tr-TR" smtClean="0"/>
              <a:t>16.04.2024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C820013-7004-E5BD-6649-301068D99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974A63C-06F3-E809-393D-B8F0B1D8C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24309-4D8B-4046-9679-29F0207308C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42498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CD6A8A6-61DC-8155-1ACF-B3704E5E4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22A857C-E6FC-377D-E164-BBE787939C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2E57E68-8256-43CF-9A81-D5CBA9847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A1671-B2E3-4113-BD76-2D67888BA502}" type="datetimeFigureOut">
              <a:rPr lang="tr-TR" smtClean="0"/>
              <a:t>16.04.2024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C115B7A-02A0-B24B-7C3E-0EC4F118C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2FD1033-E870-9987-EB66-EF7835C99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24309-4D8B-4046-9679-29F0207308C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42641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2BFF855-7B59-15D4-7B46-4E20D54D1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44778161-9648-921A-8620-39E8D717DC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1736C09-5DBD-D4E2-799D-2C59D593D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A1671-B2E3-4113-BD76-2D67888BA502}" type="datetimeFigureOut">
              <a:rPr lang="tr-TR" smtClean="0"/>
              <a:t>16.04.2024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5AC175E-FF9A-DE05-1B1A-D2D04FFFF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F7E8D30-9E06-7D88-DDAE-E95533CA7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24309-4D8B-4046-9679-29F0207308C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00102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009FA97-9DA4-A370-31A5-907DDA0DF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46BD4AB-5AC3-E47A-C9AA-772BADB10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04D388BF-CD9F-2601-D8A1-90705CFC1A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2DA7F73E-9572-2D7B-81C6-CB89C45D6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A1671-B2E3-4113-BD76-2D67888BA502}" type="datetimeFigureOut">
              <a:rPr lang="tr-TR" smtClean="0"/>
              <a:t>16.04.2024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057F60A7-CB28-B8A2-1779-0FF1370BE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BEF53683-FA78-66D3-5A9A-D9D78194C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24309-4D8B-4046-9679-29F0207308C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40576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D4E7251-BFEA-97BB-0C0D-C12FA7F50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0DD02A81-B3B7-3F63-E1F4-4AEBE7329D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93A37405-5B99-B699-471D-70497B7F2F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6CDD2B66-89DB-EFDF-24A2-4DE5B5A20B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1A66E154-A432-0D9A-8835-8DFDE33C5F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FD84B71A-E0E1-3F2E-FB4C-0551A7330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A1671-B2E3-4113-BD76-2D67888BA502}" type="datetimeFigureOut">
              <a:rPr lang="tr-TR" smtClean="0"/>
              <a:t>16.04.2024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5387F816-091C-6019-BFFC-5AB2A1108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8909A991-4014-DEC6-A848-67579B03B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24309-4D8B-4046-9679-29F0207308C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66990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7B04D33-A833-2FD6-E8EE-0794129D3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86F1E61D-6D74-55F1-3A50-5E245F643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A1671-B2E3-4113-BD76-2D67888BA502}" type="datetimeFigureOut">
              <a:rPr lang="tr-TR" smtClean="0"/>
              <a:t>16.04.2024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9A2DE546-BE56-BBB2-2A0C-37DDDD8A2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07524D7D-E327-CF4B-6CCF-1D2F94C62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24309-4D8B-4046-9679-29F0207308C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70013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5CCF59D3-3B3D-2B7F-AE53-C6CADAD5E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A1671-B2E3-4113-BD76-2D67888BA502}" type="datetimeFigureOut">
              <a:rPr lang="tr-TR" smtClean="0"/>
              <a:t>16.04.2024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B425AF6B-4CA6-DBCE-EBC9-DF0961594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CC498658-AD69-5790-0282-CE661AD9F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24309-4D8B-4046-9679-29F0207308C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20979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72D956C-D671-3049-09E7-9BEF8120F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5E9B5BD-59B2-8736-D02F-8BD3F44A22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EAA85324-417A-5113-3D69-0AB7354C4B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0E2AAFCC-CFDB-9B94-0EA8-72A6D2F21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A1671-B2E3-4113-BD76-2D67888BA502}" type="datetimeFigureOut">
              <a:rPr lang="tr-TR" smtClean="0"/>
              <a:t>16.04.2024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0C3F0FD8-7C0D-956C-1FC9-4BB31C1BD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4F174EAE-A2BF-4644-D5E9-07D8A7593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24309-4D8B-4046-9679-29F0207308C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94319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72D365F-DAD3-E126-5D61-66A00764C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7EDB21CE-8D60-0B4A-6704-B5C8CD35AA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14986C4D-02D1-69EB-8070-45D89D6945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665D3109-8674-FAF4-AE89-20F163B73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A1671-B2E3-4113-BD76-2D67888BA502}" type="datetimeFigureOut">
              <a:rPr lang="tr-TR" smtClean="0"/>
              <a:t>16.04.2024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79AA3CC8-BFCB-0939-F680-5DBB32402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644AF66D-31AF-8BF5-86B3-4F10607AE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24309-4D8B-4046-9679-29F0207308C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13546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F84CAF03-5714-75AE-8C65-B0897BF5A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CFEF4DA8-3DE5-D270-2126-BD86FA41E9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64487DA-237F-CA0D-3F22-D68EA27012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4BA1671-B2E3-4113-BD76-2D67888BA502}" type="datetimeFigureOut">
              <a:rPr lang="tr-TR" smtClean="0"/>
              <a:t>16.04.2024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D8D41F3-D97C-9E27-FA3F-6317679769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F5A4D34-F05A-3C39-BE49-E820232ECD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AF24309-4D8B-4046-9679-29F0207308C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97844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 /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 /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 /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 /><Relationship Id="rId2" Type="http://schemas.openxmlformats.org/officeDocument/2006/relationships/image" Target="../media/image15.pn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 /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eriatri.org.tr/halksagligi?id=8" TargetMode="External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 /><Relationship Id="rId7" Type="http://schemas.openxmlformats.org/officeDocument/2006/relationships/image" Target="../media/image2.jpeg" /><Relationship Id="rId2" Type="http://schemas.openxmlformats.org/officeDocument/2006/relationships/diagramData" Target="../diagrams/data1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1.xml" /><Relationship Id="rId5" Type="http://schemas.openxmlformats.org/officeDocument/2006/relationships/diagramColors" Target="../diagrams/colors1.xml" /><Relationship Id="rId4" Type="http://schemas.openxmlformats.org/officeDocument/2006/relationships/diagramQuickStyle" Target="../diagrams/quickStyle1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 /><Relationship Id="rId7" Type="http://schemas.microsoft.com/office/2007/relationships/diagramDrawing" Target="../diagrams/drawing2.xml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Relationship Id="rId6" Type="http://schemas.openxmlformats.org/officeDocument/2006/relationships/diagramColors" Target="../diagrams/colors2.xml" /><Relationship Id="rId5" Type="http://schemas.openxmlformats.org/officeDocument/2006/relationships/diagramQuickStyle" Target="../diagrams/quickStyle2.xml" /><Relationship Id="rId4" Type="http://schemas.openxmlformats.org/officeDocument/2006/relationships/diagramLayout" Target="../diagrams/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 /><Relationship Id="rId2" Type="http://schemas.openxmlformats.org/officeDocument/2006/relationships/diagramData" Target="../diagrams/data3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3.xml" /><Relationship Id="rId5" Type="http://schemas.openxmlformats.org/officeDocument/2006/relationships/diagramColors" Target="../diagrams/colors3.xml" /><Relationship Id="rId4" Type="http://schemas.openxmlformats.org/officeDocument/2006/relationships/diagramQuickStyle" Target="../diagrams/quickStyle3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1970D8E-615E-EDE7-D457-586050C5D6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24735" y="2523098"/>
            <a:ext cx="6353735" cy="908425"/>
          </a:xfrm>
          <a:solidFill>
            <a:srgbClr val="ED7D31"/>
          </a:solidFill>
        </p:spPr>
        <p:txBody>
          <a:bodyPr>
            <a:normAutofit fontScale="90000"/>
          </a:bodyPr>
          <a:lstStyle/>
          <a:p>
            <a:r>
              <a:rPr lang="tr-TR" b="1" dirty="0"/>
              <a:t>GÜVENLİ ADIMLAR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7E89A8B3-C898-B22E-A342-5905220086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17676" y="4147110"/>
            <a:ext cx="2756648" cy="1655762"/>
          </a:xfrm>
          <a:solidFill>
            <a:schemeClr val="accent2"/>
          </a:solidFill>
        </p:spPr>
        <p:txBody>
          <a:bodyPr vert="horz" lIns="91440" tIns="45720" rIns="91440" bIns="45720" rtlCol="0" anchor="t">
            <a:normAutofit fontScale="55000" lnSpcReduction="20000"/>
          </a:bodyPr>
          <a:lstStyle/>
          <a:p>
            <a:r>
              <a:rPr lang="tr-TR" dirty="0"/>
              <a:t>Asistan Dr. Ali Ulvi DERMENCİ</a:t>
            </a:r>
          </a:p>
          <a:p>
            <a:r>
              <a:rPr lang="tr-TR" dirty="0" err="1"/>
              <a:t>İnt</a:t>
            </a:r>
            <a:r>
              <a:rPr lang="tr-TR" dirty="0"/>
              <a:t>. Dr. Ceren ÖNER</a:t>
            </a:r>
          </a:p>
          <a:p>
            <a:r>
              <a:rPr lang="tr-TR" dirty="0" err="1"/>
              <a:t>İnt</a:t>
            </a:r>
            <a:r>
              <a:rPr lang="tr-TR" dirty="0"/>
              <a:t>. Dr. Ayça Nur KARAYEĞEN</a:t>
            </a:r>
          </a:p>
          <a:p>
            <a:r>
              <a:rPr lang="tr-TR" dirty="0" err="1"/>
              <a:t>İnt</a:t>
            </a:r>
            <a:r>
              <a:rPr lang="tr-TR" dirty="0"/>
              <a:t>. Dr. Berfin SÜR</a:t>
            </a:r>
          </a:p>
          <a:p>
            <a:r>
              <a:rPr lang="tr-TR" dirty="0" err="1"/>
              <a:t>İnt</a:t>
            </a:r>
            <a:r>
              <a:rPr lang="tr-TR" dirty="0"/>
              <a:t>. Dr. Ömer GÜMÜŞ</a:t>
            </a:r>
          </a:p>
          <a:p>
            <a:r>
              <a:rPr lang="tr-TR" dirty="0"/>
              <a:t>15.03.2024-15.04.2024</a:t>
            </a:r>
          </a:p>
        </p:txBody>
      </p:sp>
    </p:spTree>
    <p:extLst>
      <p:ext uri="{BB962C8B-B14F-4D97-AF65-F5344CB8AC3E}">
        <p14:creationId xmlns:p14="http://schemas.microsoft.com/office/powerpoint/2010/main" val="25527549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nyo için kaymaz zemin mat, otel, duş odası, ev dekorasyon aksesuarları">
            <a:extLst>
              <a:ext uri="{FF2B5EF4-FFF2-40B4-BE49-F238E27FC236}">
                <a16:creationId xmlns:a16="http://schemas.microsoft.com/office/drawing/2014/main" id="{EDE7E5FB-0ADA-F944-E065-70BB90AA40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881" r="3" b="13662"/>
          <a:stretch/>
        </p:blipFill>
        <p:spPr>
          <a:xfrm>
            <a:off x="1086787" y="1070148"/>
            <a:ext cx="4987853" cy="3763792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01EB5855-8EB7-1AE5-9030-5D0AA3C1AF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931651" y="1688432"/>
            <a:ext cx="1297695" cy="4993318"/>
          </a:xfrm>
          <a:prstGeom prst="rect">
            <a:avLst/>
          </a:prstGeom>
          <a:gradFill>
            <a:gsLst>
              <a:gs pos="0">
                <a:schemeClr val="accent5"/>
              </a:gs>
              <a:gs pos="52000">
                <a:schemeClr val="accent5"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28BBEFD-91E8-853B-DA66-7F3664F401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6531" y="1070148"/>
            <a:ext cx="2946245" cy="2761623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39000">
                <a:schemeClr val="accent2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471721F-0134-BC68-F75F-034A0CF21E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192996" y="3081862"/>
            <a:ext cx="1636317" cy="1864692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60000">
                <a:schemeClr val="accent5">
                  <a:lumMod val="60000"/>
                  <a:lumOff val="40000"/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pic>
        <p:nvPicPr>
          <p:cNvPr id="4" name="Content Placeholder 3" descr="Banyo Kaymaz Duş Paspası, Banyo ve Duş Odası Zemin Paspası, Fiyatı">
            <a:extLst>
              <a:ext uri="{FF2B5EF4-FFF2-40B4-BE49-F238E27FC236}">
                <a16:creationId xmlns:a16="http://schemas.microsoft.com/office/drawing/2014/main" id="{19A6EA2C-395A-BCC8-E958-5E95D7C557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27877" r="-1" b="15528"/>
          <a:stretch/>
        </p:blipFill>
        <p:spPr>
          <a:xfrm>
            <a:off x="6139283" y="1070148"/>
            <a:ext cx="4987853" cy="3763792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962A8E1D-90CD-2726-B97D-80BFB6059E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V="1">
            <a:off x="4863965" y="2341372"/>
            <a:ext cx="3763791" cy="1218193"/>
          </a:xfrm>
          <a:prstGeom prst="rect">
            <a:avLst/>
          </a:prstGeom>
          <a:gradFill flip="none" rotWithShape="1">
            <a:gsLst>
              <a:gs pos="3000">
                <a:schemeClr val="accent2">
                  <a:alpha val="67000"/>
                </a:schemeClr>
              </a:gs>
              <a:gs pos="46000">
                <a:schemeClr val="accent5">
                  <a:lumMod val="60000"/>
                  <a:lumOff val="40000"/>
                  <a:alpha val="0"/>
                </a:schemeClr>
              </a:gs>
            </a:gsLst>
            <a:lin ang="15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EFBFA78-9360-1E01-5448-6D5AE0A326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8839532" y="1075718"/>
            <a:ext cx="2287973" cy="3763792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94000"/>
                </a:schemeClr>
              </a:gs>
              <a:gs pos="63000">
                <a:schemeClr val="accent2">
                  <a:alpha val="0"/>
                </a:schemeClr>
              </a:gs>
            </a:gsLst>
            <a:lin ang="1200000" scaled="0"/>
            <a:tileRect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9790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5F9CFCE6-877F-4858-B8BD-2C52CA8AFB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213F8A0-12AE-4514-8372-0DD766EC2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 descr="Dekosan Engelli Klozet Yanı Tutunma Barı - Bedensel Engelliler İçin">
            <a:extLst>
              <a:ext uri="{FF2B5EF4-FFF2-40B4-BE49-F238E27FC236}">
                <a16:creationId xmlns:a16="http://schemas.microsoft.com/office/drawing/2014/main" id="{E151EB9C-D785-7885-E600-5B31EF0F93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1035" y="864108"/>
            <a:ext cx="5129784" cy="5129784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9EFF17D4-9A8C-4CE5-B096-D8CCD4400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458121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3" descr="Yatak Korkuluğu Katlanabilir 2024 - Yaşlılar İçin Uygun">
            <a:extLst>
              <a:ext uri="{FF2B5EF4-FFF2-40B4-BE49-F238E27FC236}">
                <a16:creationId xmlns:a16="http://schemas.microsoft.com/office/drawing/2014/main" id="{F091B9A3-1F4D-47B2-0673-E5B6B1F39EA2}"/>
              </a:ext>
            </a:extLst>
          </p:cNvPr>
          <p:cNvPicPr>
            <a:picLocks noGrp="1"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180" y="1890065"/>
            <a:ext cx="5129784" cy="3077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462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ALIYORS Doğal çam tırabzan komple set, kaymaz ahşap korkuluk, iç mekan  merdivenleri için, engelsiz merdiven tutamağı, yaşlılar için, duvara monte  ev bahçe koridor çatı katları teras korkuluğu : Amazon.com.tr: Yapı Market">
            <a:extLst>
              <a:ext uri="{FF2B5EF4-FFF2-40B4-BE49-F238E27FC236}">
                <a16:creationId xmlns:a16="http://schemas.microsoft.com/office/drawing/2014/main" id="{2E7FEC82-5F03-A515-EF00-72D3926A49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783167"/>
            <a:ext cx="5291666" cy="5291666"/>
          </a:xfrm>
          <a:prstGeom prst="rect">
            <a:avLst/>
          </a:prstGeom>
        </p:spPr>
      </p:pic>
      <p:pic>
        <p:nvPicPr>
          <p:cNvPr id="5" name="Picture 4" descr="Merdiven Tutamağı Fiyatları - Sayfa 5">
            <a:extLst>
              <a:ext uri="{FF2B5EF4-FFF2-40B4-BE49-F238E27FC236}">
                <a16:creationId xmlns:a16="http://schemas.microsoft.com/office/drawing/2014/main" id="{24F89BF0-3A3A-36B5-8200-872E7DD180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6865" y="783166"/>
            <a:ext cx="5291667" cy="5291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4177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DED0107-C23C-4F3D-F36C-B8946CDAE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60682"/>
            <a:ext cx="3687041" cy="2368317"/>
          </a:xfrm>
        </p:spPr>
        <p:txBody>
          <a:bodyPr anchor="t">
            <a:normAutofit/>
          </a:bodyPr>
          <a:lstStyle/>
          <a:p>
            <a:r>
              <a:rPr lang="tr-TR" sz="3200"/>
              <a:t>MALİYET</a:t>
            </a:r>
          </a:p>
        </p:txBody>
      </p:sp>
      <p:pic>
        <p:nvPicPr>
          <p:cNvPr id="7" name="Graphic 6" descr="Para">
            <a:extLst>
              <a:ext uri="{FF2B5EF4-FFF2-40B4-BE49-F238E27FC236}">
                <a16:creationId xmlns:a16="http://schemas.microsoft.com/office/drawing/2014/main" id="{D27B8317-591B-2431-D325-F2DA04DCB6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49448" y="3879056"/>
            <a:ext cx="2102644" cy="2102644"/>
          </a:xfrm>
          <a:prstGeom prst="rect">
            <a:avLst/>
          </a:prstGeom>
        </p:spPr>
      </p:pic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08EE1B8-0738-8C5D-545E-499971A6E3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8086" y="1035843"/>
            <a:ext cx="6005713" cy="494585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 sz="2000" dirty="0"/>
              <a:t>Aparatlar : </a:t>
            </a:r>
            <a:r>
              <a:rPr lang="tr-TR" sz="2000" dirty="0">
                <a:ea typeface="+mn-lt"/>
                <a:cs typeface="+mn-lt"/>
              </a:rPr>
              <a:t>2750 ₺</a:t>
            </a:r>
          </a:p>
          <a:p>
            <a:r>
              <a:rPr lang="tr-TR" sz="2000" dirty="0">
                <a:ea typeface="+mn-lt"/>
                <a:cs typeface="+mn-lt"/>
              </a:rPr>
              <a:t>Montaj : 750₺</a:t>
            </a:r>
          </a:p>
          <a:p>
            <a:endParaRPr lang="tr-TR" sz="2000" dirty="0">
              <a:ea typeface="+mn-lt"/>
              <a:cs typeface="+mn-lt"/>
            </a:endParaRPr>
          </a:p>
          <a:p>
            <a:endParaRPr lang="tr-TR" sz="2000" dirty="0">
              <a:ea typeface="+mn-lt"/>
              <a:cs typeface="+mn-lt"/>
            </a:endParaRPr>
          </a:p>
          <a:p>
            <a:r>
              <a:rPr lang="tr-TR" sz="2000" dirty="0">
                <a:ea typeface="+mn-lt"/>
                <a:cs typeface="+mn-lt"/>
              </a:rPr>
              <a:t>1 ev için toplam maliyet: 3500 ₺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D2D829D-2830-5F07-E40B-C351944AB1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2068638" y="0"/>
            <a:ext cx="123362" cy="6858000"/>
            <a:chOff x="12068638" y="0"/>
            <a:chExt cx="123362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21FC5EF-435E-F74E-11C5-A935C70665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CF3CE81-94AA-585B-379D-CB757AFCC4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631103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9E394A6-2B04-F3AB-79CD-4FB317264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5964" y="320302"/>
            <a:ext cx="4867836" cy="1392797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BD34DCA1-6061-2782-A9A5-E1442690011D}"/>
              </a:ext>
            </a:extLst>
          </p:cNvPr>
          <p:cNvSpPr/>
          <p:nvPr/>
        </p:nvSpPr>
        <p:spPr>
          <a:xfrm>
            <a:off x="121014" y="4837758"/>
            <a:ext cx="6341790" cy="1480869"/>
          </a:xfrm>
          <a:prstGeom prst="roundRect">
            <a:avLst>
              <a:gd name="adj" fmla="val 19708"/>
            </a:avLst>
          </a:prstGeom>
          <a:noFill/>
          <a:ln w="5715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92E0D58D-5BAF-901A-A571-93CAE23FEE90}"/>
              </a:ext>
            </a:extLst>
          </p:cNvPr>
          <p:cNvSpPr txBox="1"/>
          <p:nvPr/>
        </p:nvSpPr>
        <p:spPr>
          <a:xfrm>
            <a:off x="6737536" y="2297205"/>
            <a:ext cx="4650441" cy="258532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tr-TR" dirty="0"/>
              <a:t>Karşıyaka'daki 65 Yaş üstü nüfus toplamı 58226. </a:t>
            </a:r>
          </a:p>
          <a:p>
            <a:endParaRPr lang="tr-TR" dirty="0"/>
          </a:p>
          <a:p>
            <a:endParaRPr lang="tr-TR" dirty="0"/>
          </a:p>
          <a:p>
            <a:r>
              <a:rPr lang="tr-TR" dirty="0"/>
              <a:t>Karşıyaka için maliyet </a:t>
            </a:r>
            <a:r>
              <a:rPr lang="tr-TR" dirty="0">
                <a:ea typeface="+mn-lt"/>
                <a:cs typeface="+mn-lt"/>
              </a:rPr>
              <a:t>203.791.000₺ oluyor.</a:t>
            </a:r>
          </a:p>
          <a:p>
            <a:endParaRPr lang="tr-TR" dirty="0">
              <a:ea typeface="+mn-lt"/>
              <a:cs typeface="+mn-lt"/>
            </a:endParaRPr>
          </a:p>
          <a:p>
            <a:endParaRPr lang="tr-TR" dirty="0">
              <a:ea typeface="+mn-lt"/>
              <a:cs typeface="+mn-lt"/>
            </a:endParaRPr>
          </a:p>
          <a:p>
            <a:endParaRPr lang="tr-TR" dirty="0">
              <a:ea typeface="+mn-lt"/>
              <a:cs typeface="+mn-lt"/>
            </a:endParaRPr>
          </a:p>
          <a:p>
            <a:endParaRPr lang="tr-TR" dirty="0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75BF18DD-8F07-71D7-F5EE-B72AF892BD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1966"/>
            <a:ext cx="6583818" cy="6215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563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F0087D53-9295-4463-AAE4-D5C626046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420A30-0B05-D2B9-6394-BF8AA254F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4501453"/>
            <a:ext cx="10909640" cy="1065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/>
              <a:t>Proje olası işbirlikçileri</a:t>
            </a:r>
          </a:p>
        </p:txBody>
      </p:sp>
      <p:pic>
        <p:nvPicPr>
          <p:cNvPr id="5" name="Picture 4" descr="T.C. Sağlik Bakanliği Türkiye Kamu Hastaneleri Genel Müdürlüğü">
            <a:extLst>
              <a:ext uri="{FF2B5EF4-FFF2-40B4-BE49-F238E27FC236}">
                <a16:creationId xmlns:a16="http://schemas.microsoft.com/office/drawing/2014/main" id="{BECD578D-316E-7E7C-9C68-BD5BC58842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8232" y="320040"/>
            <a:ext cx="3878031" cy="3895344"/>
          </a:xfrm>
          <a:prstGeom prst="rect">
            <a:avLst/>
          </a:prstGeom>
        </p:spPr>
      </p:pic>
      <p:pic>
        <p:nvPicPr>
          <p:cNvPr id="4" name="Content Placeholder 3" descr="Aile ve Sosyal Hizmetler Bakanlığı - Vikipedi">
            <a:extLst>
              <a:ext uri="{FF2B5EF4-FFF2-40B4-BE49-F238E27FC236}">
                <a16:creationId xmlns:a16="http://schemas.microsoft.com/office/drawing/2014/main" id="{637557DB-9B2C-B99E-0C9C-8E804CB641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114032" y="320040"/>
            <a:ext cx="3895344" cy="3895344"/>
          </a:xfrm>
          <a:prstGeom prst="rect">
            <a:avLst/>
          </a:prstGeom>
        </p:spPr>
      </p:pic>
      <p:sp>
        <p:nvSpPr>
          <p:cNvPr id="12" name="sketch line">
            <a:extLst>
              <a:ext uri="{FF2B5EF4-FFF2-40B4-BE49-F238E27FC236}">
                <a16:creationId xmlns:a16="http://schemas.microsoft.com/office/drawing/2014/main" id="{D6A9C53F-5F90-40A5-8C85-5412D39C8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5594358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58368 w 3291840"/>
              <a:gd name="connsiteY1" fmla="*/ 0 h 18288"/>
              <a:gd name="connsiteX2" fmla="*/ 1283818 w 3291840"/>
              <a:gd name="connsiteY2" fmla="*/ 0 h 18288"/>
              <a:gd name="connsiteX3" fmla="*/ 1909267 w 3291840"/>
              <a:gd name="connsiteY3" fmla="*/ 0 h 18288"/>
              <a:gd name="connsiteX4" fmla="*/ 2633472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633472 w 3291840"/>
              <a:gd name="connsiteY7" fmla="*/ 18288 h 18288"/>
              <a:gd name="connsiteX8" fmla="*/ 2073859 w 3291840"/>
              <a:gd name="connsiteY8" fmla="*/ 18288 h 18288"/>
              <a:gd name="connsiteX9" fmla="*/ 1448410 w 3291840"/>
              <a:gd name="connsiteY9" fmla="*/ 18288 h 18288"/>
              <a:gd name="connsiteX10" fmla="*/ 822960 w 3291840"/>
              <a:gd name="connsiteY10" fmla="*/ 18288 h 18288"/>
              <a:gd name="connsiteX11" fmla="*/ 0 w 3291840"/>
              <a:gd name="connsiteY11" fmla="*/ 18288 h 18288"/>
              <a:gd name="connsiteX12" fmla="*/ 0 w 329184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077" y="-20031"/>
                  <a:pt x="443104" y="6424"/>
                  <a:pt x="658368" y="0"/>
                </a:cubicBezTo>
                <a:cubicBezTo>
                  <a:pt x="873632" y="-6424"/>
                  <a:pt x="1034028" y="11764"/>
                  <a:pt x="1283818" y="0"/>
                </a:cubicBezTo>
                <a:cubicBezTo>
                  <a:pt x="1533608" y="-11764"/>
                  <a:pt x="1691227" y="-30112"/>
                  <a:pt x="1909267" y="0"/>
                </a:cubicBezTo>
                <a:cubicBezTo>
                  <a:pt x="2127307" y="30112"/>
                  <a:pt x="2272465" y="-18735"/>
                  <a:pt x="2633472" y="0"/>
                </a:cubicBezTo>
                <a:cubicBezTo>
                  <a:pt x="2994479" y="18735"/>
                  <a:pt x="3023324" y="-32030"/>
                  <a:pt x="3291840" y="0"/>
                </a:cubicBezTo>
                <a:cubicBezTo>
                  <a:pt x="3291406" y="7551"/>
                  <a:pt x="3291373" y="9822"/>
                  <a:pt x="3291840" y="18288"/>
                </a:cubicBezTo>
                <a:cubicBezTo>
                  <a:pt x="3048445" y="38989"/>
                  <a:pt x="2846548" y="-14400"/>
                  <a:pt x="2633472" y="18288"/>
                </a:cubicBezTo>
                <a:cubicBezTo>
                  <a:pt x="2420396" y="50976"/>
                  <a:pt x="2304099" y="6336"/>
                  <a:pt x="2073859" y="18288"/>
                </a:cubicBezTo>
                <a:cubicBezTo>
                  <a:pt x="1843619" y="30240"/>
                  <a:pt x="1706926" y="10778"/>
                  <a:pt x="1448410" y="18288"/>
                </a:cubicBezTo>
                <a:cubicBezTo>
                  <a:pt x="1189894" y="25798"/>
                  <a:pt x="1002278" y="8992"/>
                  <a:pt x="822960" y="18288"/>
                </a:cubicBezTo>
                <a:cubicBezTo>
                  <a:pt x="643642" y="27585"/>
                  <a:pt x="307039" y="38051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195850" y="28018"/>
                  <a:pt x="434891" y="17390"/>
                  <a:pt x="592531" y="0"/>
                </a:cubicBezTo>
                <a:cubicBezTo>
                  <a:pt x="750171" y="-17390"/>
                  <a:pt x="1018709" y="32200"/>
                  <a:pt x="1316736" y="0"/>
                </a:cubicBezTo>
                <a:cubicBezTo>
                  <a:pt x="1614763" y="-32200"/>
                  <a:pt x="1696480" y="-11367"/>
                  <a:pt x="1876349" y="0"/>
                </a:cubicBezTo>
                <a:cubicBezTo>
                  <a:pt x="2056218" y="11367"/>
                  <a:pt x="2193364" y="13433"/>
                  <a:pt x="2435962" y="0"/>
                </a:cubicBezTo>
                <a:cubicBezTo>
                  <a:pt x="2678560" y="-13433"/>
                  <a:pt x="3010901" y="-42367"/>
                  <a:pt x="3291840" y="0"/>
                </a:cubicBezTo>
                <a:cubicBezTo>
                  <a:pt x="3291758" y="4406"/>
                  <a:pt x="3291751" y="9982"/>
                  <a:pt x="3291840" y="18288"/>
                </a:cubicBezTo>
                <a:cubicBezTo>
                  <a:pt x="3108993" y="14228"/>
                  <a:pt x="2952658" y="46900"/>
                  <a:pt x="2666390" y="18288"/>
                </a:cubicBezTo>
                <a:cubicBezTo>
                  <a:pt x="2380122" y="-10324"/>
                  <a:pt x="2263855" y="41055"/>
                  <a:pt x="2040941" y="18288"/>
                </a:cubicBezTo>
                <a:cubicBezTo>
                  <a:pt x="1818027" y="-4479"/>
                  <a:pt x="1675097" y="6509"/>
                  <a:pt x="1415491" y="18288"/>
                </a:cubicBezTo>
                <a:cubicBezTo>
                  <a:pt x="1155885" y="30068"/>
                  <a:pt x="852976" y="36210"/>
                  <a:pt x="691286" y="18288"/>
                </a:cubicBezTo>
                <a:cubicBezTo>
                  <a:pt x="529596" y="366"/>
                  <a:pt x="187183" y="13912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9800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2E10A93-7829-0188-AF8B-E75B729E3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KISITLILIKLAR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0113110-F3AB-1F34-0EBD-FE6F36648E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Yaşlı nüfusun maddi yetersizlikleri</a:t>
            </a:r>
          </a:p>
          <a:p>
            <a:r>
              <a:rPr lang="tr-TR" dirty="0"/>
              <a:t>Tüm yaşlı nüfusa erişme zorluğu</a:t>
            </a:r>
          </a:p>
          <a:p>
            <a:r>
              <a:rPr lang="tr-TR" dirty="0"/>
              <a:t>Ev yapılarının uygun olmaması</a:t>
            </a:r>
          </a:p>
          <a:p>
            <a:r>
              <a:rPr lang="tr-TR" dirty="0"/>
              <a:t>Ev sahibinin onayını almakta zorluk</a:t>
            </a:r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pic>
        <p:nvPicPr>
          <p:cNvPr id="4" name="Picture 3" descr="Contract Negotiation 101: The Importance of Limitations of Liability - KO">
            <a:extLst>
              <a:ext uri="{FF2B5EF4-FFF2-40B4-BE49-F238E27FC236}">
                <a16:creationId xmlns:a16="http://schemas.microsoft.com/office/drawing/2014/main" id="{0FE87176-AC81-7223-CE5D-FA76E058A7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9400" y="1685320"/>
            <a:ext cx="5477436" cy="3162390"/>
          </a:xfrm>
          <a:prstGeom prst="rect">
            <a:avLst/>
          </a:prstGeom>
        </p:spPr>
      </p:pic>
      <p:pic>
        <p:nvPicPr>
          <p:cNvPr id="6" name="Picture 5" descr="Phrase Limitations Stock Illustrations – 19 Phrase Limitations Stock  Illustrations, Vectors &amp; Clipart - Dreamstime">
            <a:extLst>
              <a:ext uri="{FF2B5EF4-FFF2-40B4-BE49-F238E27FC236}">
                <a16:creationId xmlns:a16="http://schemas.microsoft.com/office/drawing/2014/main" id="{D6BD8A24-6404-0AC8-B576-AF8986E422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224" y="3790681"/>
            <a:ext cx="4659405" cy="2963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3542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7506A32-4F64-F797-A49E-FDFEC0138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026" name="Picture 2" descr="2030 Sürdürülebilir Kalkınma Hedefleri ve Üniversite • Başlangıç Noktası">
            <a:extLst>
              <a:ext uri="{FF2B5EF4-FFF2-40B4-BE49-F238E27FC236}">
                <a16:creationId xmlns:a16="http://schemas.microsoft.com/office/drawing/2014/main" id="{E346BB92-E05A-F6C8-E97D-1528E90F177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144" y="367832"/>
            <a:ext cx="10388337" cy="6125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kış Çizelgesi: Bağlayıcı 3">
            <a:extLst>
              <a:ext uri="{FF2B5EF4-FFF2-40B4-BE49-F238E27FC236}">
                <a16:creationId xmlns:a16="http://schemas.microsoft.com/office/drawing/2014/main" id="{29FF062E-0917-20F0-9B06-63FB4E6D2CBF}"/>
              </a:ext>
            </a:extLst>
          </p:cNvPr>
          <p:cNvSpPr/>
          <p:nvPr/>
        </p:nvSpPr>
        <p:spPr>
          <a:xfrm>
            <a:off x="4254630" y="1885360"/>
            <a:ext cx="1693682" cy="1611984"/>
          </a:xfrm>
          <a:prstGeom prst="flowChartConnector">
            <a:avLst/>
          </a:prstGeom>
          <a:noFill/>
          <a:ln w="7620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noFill/>
            </a:endParaRPr>
          </a:p>
        </p:txBody>
      </p:sp>
      <p:sp>
        <p:nvSpPr>
          <p:cNvPr id="5" name="Akış Çizelgesi: Bağlayıcı 4">
            <a:extLst>
              <a:ext uri="{FF2B5EF4-FFF2-40B4-BE49-F238E27FC236}">
                <a16:creationId xmlns:a16="http://schemas.microsoft.com/office/drawing/2014/main" id="{BE3BCD70-3342-EE88-3087-474228166893}"/>
              </a:ext>
            </a:extLst>
          </p:cNvPr>
          <p:cNvSpPr/>
          <p:nvPr/>
        </p:nvSpPr>
        <p:spPr>
          <a:xfrm>
            <a:off x="5948312" y="3383125"/>
            <a:ext cx="1693682" cy="1611984"/>
          </a:xfrm>
          <a:prstGeom prst="flowChartConnector">
            <a:avLst/>
          </a:prstGeom>
          <a:noFill/>
          <a:ln w="7620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noFill/>
            </a:endParaRPr>
          </a:p>
        </p:txBody>
      </p:sp>
      <p:sp>
        <p:nvSpPr>
          <p:cNvPr id="6" name="Akış Çizelgesi: Bağlayıcı 5">
            <a:extLst>
              <a:ext uri="{FF2B5EF4-FFF2-40B4-BE49-F238E27FC236}">
                <a16:creationId xmlns:a16="http://schemas.microsoft.com/office/drawing/2014/main" id="{3B1A89D6-91F0-C449-552D-ED239861A9AC}"/>
              </a:ext>
            </a:extLst>
          </p:cNvPr>
          <p:cNvSpPr/>
          <p:nvPr/>
        </p:nvSpPr>
        <p:spPr>
          <a:xfrm>
            <a:off x="7698555" y="3383125"/>
            <a:ext cx="1693682" cy="1611984"/>
          </a:xfrm>
          <a:prstGeom prst="flowChartConnector">
            <a:avLst/>
          </a:prstGeom>
          <a:noFill/>
          <a:ln w="7620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2094064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E64C39B-5F47-A7BB-E74D-83C95721C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Kaynakça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E78C2CF-AE63-EBEA-6A90-AFA81451C6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tr-TR" sz="2400" dirty="0"/>
          </a:p>
          <a:p>
            <a:r>
              <a:rPr lang="tr-TR" sz="2400" dirty="0">
                <a:ea typeface="+mn-lt"/>
                <a:cs typeface="+mn-lt"/>
                <a:hlinkClick r:id="rId2"/>
              </a:rPr>
              <a:t>https://www.geriatri.org.tr/halksagligi?id=8</a:t>
            </a:r>
            <a:r>
              <a:rPr lang="tr-TR" sz="2400" dirty="0">
                <a:ea typeface="+mn-lt"/>
                <a:cs typeface="+mn-lt"/>
              </a:rPr>
              <a:t> (Erişim Tarihi:04.04.2024)</a:t>
            </a:r>
            <a:endParaRPr lang="tr-TR" sz="2400" dirty="0"/>
          </a:p>
          <a:p>
            <a:r>
              <a:rPr lang="tr-TR" sz="2400" dirty="0">
                <a:ea typeface="+mn-lt"/>
                <a:cs typeface="+mn-lt"/>
              </a:rPr>
              <a:t>Caner Ş, Aydın Avcı İ (01 Nisan 2022) YAŞLILARDA DÜŞME RİSKİ, KORKUSU VE DÜŞME DAVRANIŞLARI İLE DÜŞMEYE YÖNELİK EVDE BAKIM GEREKSİNİMLERİNİN İNCELENMESİ. Samsun Sağlık Bilimleri Dergisi 7 1 193–208.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1296440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8873D23-2DCF-4B31-A009-95721C06E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3EF075-D4EF-4929-ADBC-91B27DA19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AA26DFA-AAB2-4973-9C17-16D587C7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F407F11-7321-4BF6-8536-CCE8E3424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6AC5DCC-C3CC-4FD5-AD4E-13A1BE5F7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BBCC2F4-EFA7-4AF4-B538-AC4022D90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A9D1364-B6A3-44CB-9FBA-C528F0CE9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Başlık 1">
            <a:extLst>
              <a:ext uri="{FF2B5EF4-FFF2-40B4-BE49-F238E27FC236}">
                <a16:creationId xmlns:a16="http://schemas.microsoft.com/office/drawing/2014/main" id="{F19515E6-D24C-856B-D1DE-252E17631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43013"/>
            <a:ext cx="3855720" cy="4371974"/>
          </a:xfrm>
        </p:spPr>
        <p:txBody>
          <a:bodyPr>
            <a:normAutofit/>
          </a:bodyPr>
          <a:lstStyle/>
          <a:p>
            <a:r>
              <a:rPr lang="tr-TR" sz="3600">
                <a:solidFill>
                  <a:schemeClr val="tx2"/>
                </a:solidFill>
              </a:rPr>
              <a:t>Sunum Planı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F319721-C0B2-6531-3D22-3C6ADC288E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2200" y="804672"/>
            <a:ext cx="5221224" cy="52303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800">
                <a:solidFill>
                  <a:schemeClr val="tx2"/>
                </a:solidFill>
              </a:rPr>
              <a:t>Sorunun belirlenmesi</a:t>
            </a:r>
            <a:endParaRPr lang="tr-TR" sz="1800">
              <a:solidFill>
                <a:schemeClr val="tx2"/>
              </a:solidFill>
            </a:endParaRPr>
          </a:p>
          <a:p>
            <a:r>
              <a:rPr lang="en-US" sz="1800">
                <a:solidFill>
                  <a:schemeClr val="tx2"/>
                </a:solidFill>
              </a:rPr>
              <a:t>Projenin amacı ve tanıtımı </a:t>
            </a:r>
            <a:endParaRPr lang="tr-TR" sz="1800">
              <a:solidFill>
                <a:schemeClr val="tx2"/>
              </a:solidFill>
            </a:endParaRPr>
          </a:p>
          <a:p>
            <a:r>
              <a:rPr lang="en-US" sz="1800">
                <a:solidFill>
                  <a:schemeClr val="tx2"/>
                </a:solidFill>
              </a:rPr>
              <a:t>Projenin kısıtlılıkları</a:t>
            </a:r>
            <a:endParaRPr lang="tr-TR" sz="1800">
              <a:solidFill>
                <a:schemeClr val="tx2"/>
              </a:solidFill>
            </a:endParaRPr>
          </a:p>
          <a:p>
            <a:r>
              <a:rPr lang="en-US" sz="1800">
                <a:solidFill>
                  <a:schemeClr val="tx2"/>
                </a:solidFill>
              </a:rPr>
              <a:t>Maliyet tahmini </a:t>
            </a:r>
            <a:endParaRPr lang="tr-TR" sz="1800">
              <a:solidFill>
                <a:schemeClr val="tx2"/>
              </a:solidFill>
            </a:endParaRPr>
          </a:p>
          <a:p>
            <a:r>
              <a:rPr lang="en-US" sz="1800">
                <a:solidFill>
                  <a:schemeClr val="tx2"/>
                </a:solidFill>
              </a:rPr>
              <a:t>Proje işbirlikçileri </a:t>
            </a:r>
            <a:endParaRPr lang="tr-TR" sz="1800">
              <a:solidFill>
                <a:schemeClr val="tx2"/>
              </a:solidFill>
            </a:endParaRPr>
          </a:p>
          <a:p>
            <a:r>
              <a:rPr lang="en-US" sz="1800">
                <a:solidFill>
                  <a:schemeClr val="tx2"/>
                </a:solidFill>
              </a:rPr>
              <a:t>Kaynakça </a:t>
            </a:r>
            <a:endParaRPr lang="tr-TR" sz="18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491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E79D588-7E4F-2D61-9E19-6D3691036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graphicFrame>
        <p:nvGraphicFramePr>
          <p:cNvPr id="7" name="İçerik Yer Tutucusu 2">
            <a:extLst>
              <a:ext uri="{FF2B5EF4-FFF2-40B4-BE49-F238E27FC236}">
                <a16:creationId xmlns:a16="http://schemas.microsoft.com/office/drawing/2014/main" id="{AC511B06-E853-9372-934F-D00A493351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7994556"/>
              </p:ext>
            </p:extLst>
          </p:nvPr>
        </p:nvGraphicFramePr>
        <p:xfrm>
          <a:off x="423582" y="1003506"/>
          <a:ext cx="6770594" cy="5483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Metin kutusu 3">
            <a:extLst>
              <a:ext uri="{FF2B5EF4-FFF2-40B4-BE49-F238E27FC236}">
                <a16:creationId xmlns:a16="http://schemas.microsoft.com/office/drawing/2014/main" id="{AF062CF1-A313-CF9F-8423-079B06116A68}"/>
              </a:ext>
            </a:extLst>
          </p:cNvPr>
          <p:cNvSpPr txBox="1"/>
          <p:nvPr/>
        </p:nvSpPr>
        <p:spPr>
          <a:xfrm>
            <a:off x="4590619" y="6215876"/>
            <a:ext cx="30107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i="1" dirty="0">
                <a:solidFill>
                  <a:schemeClr val="bg1">
                    <a:lumMod val="50000"/>
                  </a:schemeClr>
                </a:solidFill>
              </a:rPr>
              <a:t>https://www.geriatri.org.tr/halksagligi?id=8</a:t>
            </a:r>
          </a:p>
        </p:txBody>
      </p:sp>
      <p:pic>
        <p:nvPicPr>
          <p:cNvPr id="5" name="Picture 4" descr="A person falling down stairs&#10;&#10;Açıklama otomatik olarak oluşturuldu">
            <a:extLst>
              <a:ext uri="{FF2B5EF4-FFF2-40B4-BE49-F238E27FC236}">
                <a16:creationId xmlns:a16="http://schemas.microsoft.com/office/drawing/2014/main" id="{B7BD7B42-5F1C-0687-444D-9B39A3BF0ED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93055" y="1349188"/>
            <a:ext cx="4271683" cy="4338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303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DA09860-2293-AB50-5DD4-BF40787B4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3066"/>
            <a:ext cx="10515600" cy="1325563"/>
          </a:xfrm>
        </p:spPr>
        <p:txBody>
          <a:bodyPr/>
          <a:lstStyle/>
          <a:p>
            <a:pPr algn="ctr"/>
            <a:r>
              <a:rPr lang="tr-TR" dirty="0">
                <a:highlight>
                  <a:srgbClr val="C0C0C0"/>
                </a:highlight>
              </a:rPr>
              <a:t>Düşmeye Bağlı Olarak Gelişen Komplikasyonlar</a:t>
            </a:r>
          </a:p>
        </p:txBody>
      </p:sp>
      <p:graphicFrame>
        <p:nvGraphicFramePr>
          <p:cNvPr id="6" name="İçerik Yer Tutucusu 2">
            <a:extLst>
              <a:ext uri="{FF2B5EF4-FFF2-40B4-BE49-F238E27FC236}">
                <a16:creationId xmlns:a16="http://schemas.microsoft.com/office/drawing/2014/main" id="{2633073C-DA93-888C-0EEC-EDE7625DB5E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6983445"/>
              </p:ext>
            </p:extLst>
          </p:nvPr>
        </p:nvGraphicFramePr>
        <p:xfrm>
          <a:off x="233083" y="1579096"/>
          <a:ext cx="11725835" cy="50236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Metin kutusu 3">
            <a:extLst>
              <a:ext uri="{FF2B5EF4-FFF2-40B4-BE49-F238E27FC236}">
                <a16:creationId xmlns:a16="http://schemas.microsoft.com/office/drawing/2014/main" id="{997BACE7-C040-C783-40C8-6882A5B4DC6C}"/>
              </a:ext>
            </a:extLst>
          </p:cNvPr>
          <p:cNvSpPr txBox="1"/>
          <p:nvPr/>
        </p:nvSpPr>
        <p:spPr>
          <a:xfrm>
            <a:off x="4590619" y="6215876"/>
            <a:ext cx="30107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i="1" dirty="0">
                <a:solidFill>
                  <a:schemeClr val="bg1">
                    <a:lumMod val="50000"/>
                  </a:schemeClr>
                </a:solidFill>
              </a:rPr>
              <a:t>https://www.geriatri.org.tr/halksagligi?id=8</a:t>
            </a:r>
          </a:p>
        </p:txBody>
      </p:sp>
    </p:spTree>
    <p:extLst>
      <p:ext uri="{BB962C8B-B14F-4D97-AF65-F5344CB8AC3E}">
        <p14:creationId xmlns:p14="http://schemas.microsoft.com/office/powerpoint/2010/main" val="3619039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8AF74F7-D097-DA6D-C5A4-87DC9DE90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/>
              <a:t>Korunmada Temel İlkeler</a:t>
            </a:r>
          </a:p>
        </p:txBody>
      </p:sp>
      <p:graphicFrame>
        <p:nvGraphicFramePr>
          <p:cNvPr id="6" name="İçerik Yer Tutucusu 2">
            <a:extLst>
              <a:ext uri="{FF2B5EF4-FFF2-40B4-BE49-F238E27FC236}">
                <a16:creationId xmlns:a16="http://schemas.microsoft.com/office/drawing/2014/main" id="{8E561257-3541-4EA8-A59F-E8B6A19C7CA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Metin kutusu 3">
            <a:extLst>
              <a:ext uri="{FF2B5EF4-FFF2-40B4-BE49-F238E27FC236}">
                <a16:creationId xmlns:a16="http://schemas.microsoft.com/office/drawing/2014/main" id="{DBCF3C20-1586-20A9-4B88-9D036F9BC1B8}"/>
              </a:ext>
            </a:extLst>
          </p:cNvPr>
          <p:cNvSpPr txBox="1"/>
          <p:nvPr/>
        </p:nvSpPr>
        <p:spPr>
          <a:xfrm>
            <a:off x="4590619" y="6215876"/>
            <a:ext cx="30107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i="1" dirty="0">
                <a:solidFill>
                  <a:schemeClr val="bg1">
                    <a:lumMod val="50000"/>
                  </a:schemeClr>
                </a:solidFill>
              </a:rPr>
              <a:t>https://www.geriatri.org.tr/halksagligi?id=8</a:t>
            </a:r>
          </a:p>
        </p:txBody>
      </p:sp>
    </p:spTree>
    <p:extLst>
      <p:ext uri="{BB962C8B-B14F-4D97-AF65-F5344CB8AC3E}">
        <p14:creationId xmlns:p14="http://schemas.microsoft.com/office/powerpoint/2010/main" val="20870624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F379915-6894-51CA-2BD2-DDD7067FF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693" y="741391"/>
            <a:ext cx="4355265" cy="1616203"/>
          </a:xfrm>
        </p:spPr>
        <p:txBody>
          <a:bodyPr anchor="b">
            <a:normAutofit/>
          </a:bodyPr>
          <a:lstStyle/>
          <a:p>
            <a:r>
              <a:rPr lang="tr-TR" sz="3200" dirty="0"/>
              <a:t>Yapılan bir çalışmada;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CE24F92-4679-2206-A38F-C37E998F7F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692" y="2533476"/>
            <a:ext cx="4355265" cy="344783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 sz="2000" dirty="0"/>
              <a:t>Yaş ortalaması 72.5 olan 190 birey içinde son bir yıl içinde düşenlerin oranı %56.3 olarak bulunmuştur. Yaşlı bireylerin düşme korkusu ise %84.4 olarak bulunmuştur. </a:t>
            </a:r>
          </a:p>
        </p:txBody>
      </p:sp>
      <p:pic>
        <p:nvPicPr>
          <p:cNvPr id="5" name="Picture 4" descr="A cartoon of a person walking down a ramp&#10;&#10;Açıklama otomatik olarak oluşturuldu">
            <a:extLst>
              <a:ext uri="{FF2B5EF4-FFF2-40B4-BE49-F238E27FC236}">
                <a16:creationId xmlns:a16="http://schemas.microsoft.com/office/drawing/2014/main" id="{9DC3754B-7EBF-7CFF-6AD2-F558428EF8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84" r="9896" b="3"/>
          <a:stretch/>
        </p:blipFill>
        <p:spPr>
          <a:xfrm>
            <a:off x="6096000" y="10"/>
            <a:ext cx="6095999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E3A741D-C19B-960A-5803-1C58871478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369424" y="3028872"/>
            <a:ext cx="1559464" cy="6106313"/>
          </a:xfrm>
          <a:prstGeom prst="rect">
            <a:avLst/>
          </a:prstGeom>
          <a:gradFill>
            <a:gsLst>
              <a:gs pos="0">
                <a:schemeClr val="accent5">
                  <a:alpha val="77000"/>
                </a:schemeClr>
              </a:gs>
              <a:gs pos="57000">
                <a:schemeClr val="accent5">
                  <a:lumMod val="60000"/>
                  <a:lumOff val="40000"/>
                  <a:alpha val="0"/>
                </a:schemeClr>
              </a:gs>
            </a:gsLst>
            <a:lin ang="11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C3A50E9-9119-7BC3-083B-2D84CCC78E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15441" y="-3760"/>
            <a:ext cx="2176557" cy="6857999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40000">
                <a:schemeClr val="accent2">
                  <a:alpha val="0"/>
                </a:schemeClr>
              </a:gs>
            </a:gsLst>
            <a:lin ang="11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C39DE25-0E4E-0AA7-0932-1D78C2372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6096000" y="5502302"/>
            <a:ext cx="6106314" cy="1359456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9000"/>
                </a:schemeClr>
              </a:gs>
              <a:gs pos="38000">
                <a:schemeClr val="accent5">
                  <a:lumMod val="60000"/>
                  <a:lumOff val="40000"/>
                  <a:alpha val="0"/>
                </a:schemeClr>
              </a:gs>
            </a:gsLst>
            <a:lin ang="42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D6EA299-0840-6DEA-E670-C49AEBC87E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9026892" y="2939627"/>
            <a:ext cx="3162908" cy="391461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</a:schemeClr>
              </a:gs>
              <a:gs pos="51000">
                <a:schemeClr val="accent5">
                  <a:lumMod val="60000"/>
                  <a:lumOff val="40000"/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0D14A0E3-1EDD-0FEE-C958-1BDFB2F48BB9}"/>
              </a:ext>
            </a:extLst>
          </p:cNvPr>
          <p:cNvSpPr txBox="1"/>
          <p:nvPr/>
        </p:nvSpPr>
        <p:spPr>
          <a:xfrm>
            <a:off x="2109748" y="6176963"/>
            <a:ext cx="7972504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tr-TR" sz="1200" i="1" dirty="0">
                <a:solidFill>
                  <a:schemeClr val="bg1">
                    <a:lumMod val="50000"/>
                  </a:schemeClr>
                </a:solidFill>
              </a:rPr>
              <a:t>Caner Ş, Aydın Avcı İ (01 Nisan 2022) YAŞLILARDA DÜŞME RİSKİ, KORKUSU VE DÜŞME DAVRANIŞLARI </a:t>
            </a:r>
            <a:endParaRPr lang="tr-TR" sz="1200" i="1">
              <a:solidFill>
                <a:schemeClr val="bg1">
                  <a:lumMod val="50000"/>
                </a:schemeClr>
              </a:solidFill>
            </a:endParaRPr>
          </a:p>
          <a:p>
            <a:pPr>
              <a:spcAft>
                <a:spcPts val="600"/>
              </a:spcAft>
            </a:pPr>
            <a:r>
              <a:rPr lang="tr-TR" sz="1200" i="1" dirty="0">
                <a:solidFill>
                  <a:schemeClr val="bg1">
                    <a:lumMod val="50000"/>
                  </a:schemeClr>
                </a:solidFill>
              </a:rPr>
              <a:t>İLE DÜŞMEYE YÖNELİK EVDE BAKIM GEREKSİNİMLERİNİN İNCELENMESİ. Samsun Sağlık Bilimleri Dergisi 7 1 193–208.</a:t>
            </a:r>
            <a:endParaRPr lang="tr-TR" sz="1200" i="1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2963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2497F36-2E33-35E8-DB6B-32A0AF79F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6ED2176-632A-DAD2-1EDE-594D88DB55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tr-TR" dirty="0"/>
              <a:t>Evde düşmeyi önlemeye yönelik önlem alan yaşlı bireylerin %55.2’sinin “yeterli aydınlatmanın olması; ev içinde kaymaz ve ayağa uygun terlik giyilmesi; küvet, duş ve gereken yerlerde tutunmayı sağlayan tutamakların olması; banyo tuvalet ve gereken yerlerin zemininde kaymaz malzemeler kullanılması; merdiven kenarlarında tırabzan, tutunacak yerlerin olması; halı, kilim kenarlarına takılıp, düşmeye ve kaymaya yol açmayacak şekilde düzenlenmesi; kapı eşiklerinin düşmeyi önleyecek şekilde yapılmış olması; elektrik, telefon vb. kabloların düşmeyi engelleyecek şekilde düzenlenmiş olması” gibi tüm önlemleri aldığı, %44.8’inin “küvet, duş ve gereken yerlerde tutunmayı sağlayan tutamakların olması” dışında tüm önlemleri aldığı belirlenmiştir. Yaşlı bireylerin %84.4’ünün düşme korkusu yaşadığı ve %70.4’ünün düşme korkusunun günlük yaşam aktivitelerini etkilemediği belirlenmiştir. %31.9’unda düşme riski yüksek risk grubunda olduğu belirlenmiştir. 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F1C405C5-86C3-2DE4-1C56-FA55D815F9A7}"/>
              </a:ext>
            </a:extLst>
          </p:cNvPr>
          <p:cNvSpPr txBox="1"/>
          <p:nvPr/>
        </p:nvSpPr>
        <p:spPr>
          <a:xfrm>
            <a:off x="2109748" y="6176963"/>
            <a:ext cx="79725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i="1" dirty="0">
                <a:solidFill>
                  <a:schemeClr val="bg1">
                    <a:lumMod val="50000"/>
                  </a:schemeClr>
                </a:solidFill>
              </a:rPr>
              <a:t>Caner Ş, Aydın Avcı İ (01 Nisan 2022) YAŞLILARDA DÜŞME RİSKİ, KORKUSU VE DÜŞME DAVRANIŞLARI </a:t>
            </a:r>
          </a:p>
          <a:p>
            <a:r>
              <a:rPr lang="tr-TR" sz="1200" i="1" dirty="0">
                <a:solidFill>
                  <a:schemeClr val="bg1">
                    <a:lumMod val="50000"/>
                  </a:schemeClr>
                </a:solidFill>
              </a:rPr>
              <a:t>İLE DÜŞMEYE YÖNELİK EVDE BAKIM GEREKSİNİMLERİNİN İNCELENMESİ. Samsun Sağlık Bilimleri Dergisi 7 1 193–208.</a:t>
            </a:r>
          </a:p>
        </p:txBody>
      </p:sp>
    </p:spTree>
    <p:extLst>
      <p:ext uri="{BB962C8B-B14F-4D97-AF65-F5344CB8AC3E}">
        <p14:creationId xmlns:p14="http://schemas.microsoft.com/office/powerpoint/2010/main" val="4476009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8873D23-2DCF-4B31-A009-95721C06E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3EF075-D4EF-4929-ADBC-91B27DA19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AA26DFA-AAB2-4973-9C17-16D587C7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F407F11-7321-4BF6-8536-CCE8E3424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6AC5DCC-C3CC-4FD5-AD4E-13A1BE5F7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BBCC2F4-EFA7-4AF4-B538-AC4022D90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A9D1364-B6A3-44CB-9FBA-C528F0CE9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Başlık 1">
            <a:extLst>
              <a:ext uri="{FF2B5EF4-FFF2-40B4-BE49-F238E27FC236}">
                <a16:creationId xmlns:a16="http://schemas.microsoft.com/office/drawing/2014/main" id="{DE770BAE-BBA4-FDA1-E6BE-2EB9E751C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43013"/>
            <a:ext cx="3855720" cy="4371974"/>
          </a:xfrm>
        </p:spPr>
        <p:txBody>
          <a:bodyPr>
            <a:normAutofit/>
          </a:bodyPr>
          <a:lstStyle/>
          <a:p>
            <a:r>
              <a:rPr lang="tr-TR" sz="3600">
                <a:solidFill>
                  <a:schemeClr val="tx2"/>
                </a:solidFill>
              </a:rPr>
              <a:t>Projemiz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6024AE7-F3CC-5B0A-FB9B-76EC68E80A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2200" y="804672"/>
            <a:ext cx="5221224" cy="5230368"/>
          </a:xfrm>
        </p:spPr>
        <p:txBody>
          <a:bodyPr anchor="ctr">
            <a:normAutofit/>
          </a:bodyPr>
          <a:lstStyle/>
          <a:p>
            <a:r>
              <a:rPr lang="tr-TR" sz="1800" dirty="0">
                <a:solidFill>
                  <a:schemeClr val="tx2"/>
                </a:solidFill>
              </a:rPr>
              <a:t>Karşıyaka’dan alınan son verilerde 65 yaş üstü nüfusun toplam nüfusa oranının %17 olduğu görülmüştür </a:t>
            </a:r>
          </a:p>
          <a:p>
            <a:r>
              <a:rPr lang="tr-TR" sz="1800" dirty="0">
                <a:solidFill>
                  <a:schemeClr val="tx2"/>
                </a:solidFill>
              </a:rPr>
              <a:t>Yaşlılarda düşmeye bağlı mortalite ve morbidite oranını düşürmek amacı ile projemizde, yaşlı bireylerin evine kaymaz zemin, banyo ve tuvaletlere tutunma aparatı, yatak yanlarına destek barı, koridorlara tutunma çubuğu yerleştirmeyi amaçlıyoruz. </a:t>
            </a:r>
          </a:p>
        </p:txBody>
      </p:sp>
    </p:spTree>
    <p:extLst>
      <p:ext uri="{BB962C8B-B14F-4D97-AF65-F5344CB8AC3E}">
        <p14:creationId xmlns:p14="http://schemas.microsoft.com/office/powerpoint/2010/main" val="8108117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bathroom with a shower and a bathtub&#10;&#10;Açıklama otomatik olarak oluşturuldu">
            <a:extLst>
              <a:ext uri="{FF2B5EF4-FFF2-40B4-BE49-F238E27FC236}">
                <a16:creationId xmlns:a16="http://schemas.microsoft.com/office/drawing/2014/main" id="{45B22B51-9F41-DF35-1AC2-A68C1E5E4D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1425" r="-2" b="1072"/>
          <a:stretch/>
        </p:blipFill>
        <p:spPr>
          <a:xfrm>
            <a:off x="-6588" y="10"/>
            <a:ext cx="12198588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9526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682</Words>
  <Application>Microsoft Office PowerPoint</Application>
  <PresentationFormat>Geniş ekran</PresentationFormat>
  <Paragraphs>62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18</vt:i4>
      </vt:variant>
    </vt:vector>
  </HeadingPairs>
  <TitlesOfParts>
    <vt:vector size="19" baseType="lpstr">
      <vt:lpstr>Office Teması</vt:lpstr>
      <vt:lpstr>GÜVENLİ ADIMLAR</vt:lpstr>
      <vt:lpstr>Sunum Planı</vt:lpstr>
      <vt:lpstr>PowerPoint Sunusu</vt:lpstr>
      <vt:lpstr>Düşmeye Bağlı Olarak Gelişen Komplikasyonlar</vt:lpstr>
      <vt:lpstr>Korunmada Temel İlkeler</vt:lpstr>
      <vt:lpstr>Yapılan bir çalışmada;</vt:lpstr>
      <vt:lpstr>PowerPoint Sunusu</vt:lpstr>
      <vt:lpstr>Projemiz</vt:lpstr>
      <vt:lpstr>PowerPoint Sunusu</vt:lpstr>
      <vt:lpstr>PowerPoint Sunusu</vt:lpstr>
      <vt:lpstr>PowerPoint Sunusu</vt:lpstr>
      <vt:lpstr>PowerPoint Sunusu</vt:lpstr>
      <vt:lpstr>MALİYET</vt:lpstr>
      <vt:lpstr>PowerPoint Sunusu</vt:lpstr>
      <vt:lpstr>Proje olası işbirlikçileri</vt:lpstr>
      <vt:lpstr>KISITLILIKLAR </vt:lpstr>
      <vt:lpstr>PowerPoint Sunusu</vt:lpstr>
      <vt:lpstr>Kaynakça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GÜVENLİ ADIMLAR</dc:title>
  <dc:creator>Ali Ulvi DERMENCİ</dc:creator>
  <cp:lastModifiedBy>Bilge Çamlık</cp:lastModifiedBy>
  <cp:revision>253</cp:revision>
  <dcterms:created xsi:type="dcterms:W3CDTF">2024-04-03T07:06:49Z</dcterms:created>
  <dcterms:modified xsi:type="dcterms:W3CDTF">2024-04-16T07:27:25Z</dcterms:modified>
</cp:coreProperties>
</file>