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5" r:id="rId7"/>
    <p:sldId id="260" r:id="rId8"/>
    <p:sldId id="274" r:id="rId9"/>
    <p:sldId id="261" r:id="rId10"/>
    <p:sldId id="271" r:id="rId11"/>
    <p:sldId id="272" r:id="rId12"/>
    <p:sldId id="263" r:id="rId13"/>
    <p:sldId id="273" r:id="rId14"/>
    <p:sldId id="264" r:id="rId15"/>
    <p:sldId id="266" r:id="rId16"/>
    <p:sldId id="275" r:id="rId17"/>
    <p:sldId id="267" r:id="rId18"/>
    <p:sldId id="268" r:id="rId19"/>
    <p:sldId id="277" r:id="rId20"/>
    <p:sldId id="269" r:id="rId21"/>
    <p:sldId id="276" r:id="rId22"/>
    <p:sldId id="27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DF797-291B-46AB-8D03-370116D458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78E59D-3BE3-4640-A0AE-0957F6AB4F0D}">
      <dgm:prSet/>
      <dgm:spPr/>
      <dgm:t>
        <a:bodyPr/>
        <a:lstStyle/>
        <a:p>
          <a:r>
            <a:rPr lang="tr-TR"/>
            <a:t>SOLUNUM VE DAMLACIK YOLUYLA BULAŞAN HASTALIKLAR</a:t>
          </a:r>
          <a:endParaRPr lang="en-US"/>
        </a:p>
      </dgm:t>
    </dgm:pt>
    <dgm:pt modelId="{E26ED2D2-1F6A-46F9-B979-38851CE0D747}" type="parTrans" cxnId="{414BF491-CF03-4258-9FAD-982D360BAD29}">
      <dgm:prSet/>
      <dgm:spPr/>
      <dgm:t>
        <a:bodyPr/>
        <a:lstStyle/>
        <a:p>
          <a:endParaRPr lang="en-US"/>
        </a:p>
      </dgm:t>
    </dgm:pt>
    <dgm:pt modelId="{74348E32-6EA0-460C-A584-913401D1A75F}" type="sibTrans" cxnId="{414BF491-CF03-4258-9FAD-982D360BAD29}">
      <dgm:prSet/>
      <dgm:spPr/>
      <dgm:t>
        <a:bodyPr/>
        <a:lstStyle/>
        <a:p>
          <a:endParaRPr lang="en-US"/>
        </a:p>
      </dgm:t>
    </dgm:pt>
    <dgm:pt modelId="{576BBEF4-C44A-48D0-87CD-636060F739BC}">
      <dgm:prSet/>
      <dgm:spPr/>
      <dgm:t>
        <a:bodyPr/>
        <a:lstStyle/>
        <a:p>
          <a:r>
            <a:rPr lang="tr-TR"/>
            <a:t>ACİL SERVİSLERDE BULAŞ, BULAŞTAN KORUNMANIN ÖNEMİ</a:t>
          </a:r>
          <a:endParaRPr lang="en-US"/>
        </a:p>
      </dgm:t>
    </dgm:pt>
    <dgm:pt modelId="{283E694D-BC90-42BC-9707-C5FA8C54E1EB}" type="parTrans" cxnId="{ABC28CB9-1F35-4737-8562-F952E9B02C44}">
      <dgm:prSet/>
      <dgm:spPr/>
      <dgm:t>
        <a:bodyPr/>
        <a:lstStyle/>
        <a:p>
          <a:endParaRPr lang="en-US"/>
        </a:p>
      </dgm:t>
    </dgm:pt>
    <dgm:pt modelId="{C4E1D308-C3F7-45CB-B0CA-7BCAAAD284E6}" type="sibTrans" cxnId="{ABC28CB9-1F35-4737-8562-F952E9B02C44}">
      <dgm:prSet/>
      <dgm:spPr/>
      <dgm:t>
        <a:bodyPr/>
        <a:lstStyle/>
        <a:p>
          <a:endParaRPr lang="en-US"/>
        </a:p>
      </dgm:t>
    </dgm:pt>
    <dgm:pt modelId="{4E52B31D-088F-4CB9-8F0B-5D9EA4733176}">
      <dgm:prSet/>
      <dgm:spPr/>
      <dgm:t>
        <a:bodyPr/>
        <a:lstStyle/>
        <a:p>
          <a:r>
            <a:rPr lang="tr-TR"/>
            <a:t>BULAŞTAN KORUNMA YOLLARI</a:t>
          </a:r>
          <a:endParaRPr lang="en-US"/>
        </a:p>
      </dgm:t>
    </dgm:pt>
    <dgm:pt modelId="{6E8506DD-420B-4F27-A59B-51D11FEF294F}" type="parTrans" cxnId="{EA11376E-DBD7-47C5-BEF0-6110AF82F30E}">
      <dgm:prSet/>
      <dgm:spPr/>
      <dgm:t>
        <a:bodyPr/>
        <a:lstStyle/>
        <a:p>
          <a:endParaRPr lang="en-US"/>
        </a:p>
      </dgm:t>
    </dgm:pt>
    <dgm:pt modelId="{51A391FD-F1EA-4108-A60A-A1CDBCC86E38}" type="sibTrans" cxnId="{EA11376E-DBD7-47C5-BEF0-6110AF82F30E}">
      <dgm:prSet/>
      <dgm:spPr/>
      <dgm:t>
        <a:bodyPr/>
        <a:lstStyle/>
        <a:p>
          <a:endParaRPr lang="en-US"/>
        </a:p>
      </dgm:t>
    </dgm:pt>
    <dgm:pt modelId="{EF4CCF6F-6B70-458C-B4A6-0C7F589F65DC}">
      <dgm:prSet/>
      <dgm:spPr/>
      <dgm:t>
        <a:bodyPr/>
        <a:lstStyle/>
        <a:p>
          <a:r>
            <a:rPr lang="tr-TR"/>
            <a:t>MASKE KULLANMANIN ÖNEMİ</a:t>
          </a:r>
          <a:endParaRPr lang="en-US"/>
        </a:p>
      </dgm:t>
    </dgm:pt>
    <dgm:pt modelId="{B9D11A81-4ABA-429F-9396-89967EFF2B73}" type="parTrans" cxnId="{F42A3A3F-D293-4D29-9FFE-FDF81ED8DAE7}">
      <dgm:prSet/>
      <dgm:spPr/>
      <dgm:t>
        <a:bodyPr/>
        <a:lstStyle/>
        <a:p>
          <a:endParaRPr lang="en-US"/>
        </a:p>
      </dgm:t>
    </dgm:pt>
    <dgm:pt modelId="{7E9F5A21-737B-408C-B2A7-3CE41990F64C}" type="sibTrans" cxnId="{F42A3A3F-D293-4D29-9FFE-FDF81ED8DAE7}">
      <dgm:prSet/>
      <dgm:spPr/>
      <dgm:t>
        <a:bodyPr/>
        <a:lstStyle/>
        <a:p>
          <a:endParaRPr lang="en-US"/>
        </a:p>
      </dgm:t>
    </dgm:pt>
    <dgm:pt modelId="{6D4D1425-9DDC-4BB5-AE73-3D055002EFD5}">
      <dgm:prSet phldr="0"/>
      <dgm:spPr/>
      <dgm:t>
        <a:bodyPr/>
        <a:lstStyle/>
        <a:p>
          <a:r>
            <a:rPr lang="tr-TR">
              <a:latin typeface="Aptos Display" panose="02110004020202020204"/>
            </a:rPr>
            <a:t>SORUN</a:t>
          </a:r>
        </a:p>
      </dgm:t>
    </dgm:pt>
    <dgm:pt modelId="{81419B42-1622-49DE-973A-BFBC4A80A355}" type="parTrans" cxnId="{4907B671-1A81-464C-8ABC-40C4DB4982D6}">
      <dgm:prSet/>
      <dgm:spPr/>
    </dgm:pt>
    <dgm:pt modelId="{257417D3-23BE-46E5-AD22-5CE3A8B2E990}" type="sibTrans" cxnId="{4907B671-1A81-464C-8ABC-40C4DB4982D6}">
      <dgm:prSet/>
      <dgm:spPr/>
    </dgm:pt>
    <dgm:pt modelId="{9418FF82-56AE-40D5-BDC8-0213CF97CE6B}">
      <dgm:prSet phldr="0"/>
      <dgm:spPr/>
      <dgm:t>
        <a:bodyPr/>
        <a:lstStyle/>
        <a:p>
          <a:r>
            <a:rPr lang="tr-TR">
              <a:latin typeface="Aptos Display" panose="02110004020202020204"/>
            </a:rPr>
            <a:t>PROJEMİZ</a:t>
          </a:r>
        </a:p>
      </dgm:t>
    </dgm:pt>
    <dgm:pt modelId="{F72543A2-16B9-4BB2-A7D1-CB9E478DCBB0}" type="parTrans" cxnId="{10E9C51D-919D-41AA-AD07-5793898A830B}">
      <dgm:prSet/>
      <dgm:spPr/>
    </dgm:pt>
    <dgm:pt modelId="{4FFCB791-D10A-40CF-839F-E1AB5D1B6C6C}" type="sibTrans" cxnId="{10E9C51D-919D-41AA-AD07-5793898A830B}">
      <dgm:prSet/>
      <dgm:spPr/>
    </dgm:pt>
    <dgm:pt modelId="{6BCFE068-9816-419D-9C64-65529E94EF0E}">
      <dgm:prSet phldr="0"/>
      <dgm:spPr/>
      <dgm:t>
        <a:bodyPr/>
        <a:lstStyle/>
        <a:p>
          <a:r>
            <a:rPr lang="tr-TR">
              <a:latin typeface="Aptos Display" panose="02110004020202020204"/>
            </a:rPr>
            <a:t>MALİYET</a:t>
          </a:r>
        </a:p>
      </dgm:t>
    </dgm:pt>
    <dgm:pt modelId="{050FB80F-60CA-4F00-86DC-F15464706E49}" type="parTrans" cxnId="{65014A5B-AAEB-418B-8BC0-28BCAEB90DF9}">
      <dgm:prSet/>
      <dgm:spPr/>
    </dgm:pt>
    <dgm:pt modelId="{D8C4C112-4FBE-426D-8629-C5781B59F929}" type="sibTrans" cxnId="{65014A5B-AAEB-418B-8BC0-28BCAEB90DF9}">
      <dgm:prSet/>
      <dgm:spPr/>
    </dgm:pt>
    <dgm:pt modelId="{2B7639DD-30EC-42BF-845B-B094D702DB77}">
      <dgm:prSet phldr="0"/>
      <dgm:spPr/>
      <dgm:t>
        <a:bodyPr/>
        <a:lstStyle/>
        <a:p>
          <a:r>
            <a:rPr lang="tr-TR">
              <a:latin typeface="Aptos Display" panose="02110004020202020204"/>
            </a:rPr>
            <a:t>KISITLILIKLAR</a:t>
          </a:r>
        </a:p>
      </dgm:t>
    </dgm:pt>
    <dgm:pt modelId="{03DAFE28-2586-4DF0-B24B-2FABE5307F13}" type="parTrans" cxnId="{DC7D6993-C422-45CC-B1F4-46A2EC69F368}">
      <dgm:prSet/>
      <dgm:spPr/>
    </dgm:pt>
    <dgm:pt modelId="{C1DDBFA6-A9EF-4336-8DF8-79B58D9801ED}" type="sibTrans" cxnId="{DC7D6993-C422-45CC-B1F4-46A2EC69F368}">
      <dgm:prSet/>
      <dgm:spPr/>
    </dgm:pt>
    <dgm:pt modelId="{218A734D-53EA-49C6-B9E0-FF767BBAC86B}">
      <dgm:prSet phldr="0"/>
      <dgm:spPr/>
      <dgm:t>
        <a:bodyPr/>
        <a:lstStyle/>
        <a:p>
          <a:pPr rtl="0"/>
          <a:r>
            <a:rPr lang="tr-TR">
              <a:latin typeface="Aptos Display" panose="02110004020202020204"/>
            </a:rPr>
            <a:t>KÜRESEL KALKINMA HEDEFLERİ</a:t>
          </a:r>
        </a:p>
      </dgm:t>
    </dgm:pt>
    <dgm:pt modelId="{2FE3A24C-BCEA-41F8-BAFE-8EF51410A8E2}" type="parTrans" cxnId="{78B6FACD-38AE-41F5-8C9C-CEBCFA17C683}">
      <dgm:prSet/>
      <dgm:spPr/>
    </dgm:pt>
    <dgm:pt modelId="{9C3F8C1A-7371-4EF3-A793-AB11E18DEE44}" type="sibTrans" cxnId="{78B6FACD-38AE-41F5-8C9C-CEBCFA17C683}">
      <dgm:prSet/>
      <dgm:spPr/>
    </dgm:pt>
    <dgm:pt modelId="{530D64B3-0B86-4ED7-A779-42B5A18035AB}">
      <dgm:prSet phldr="0"/>
      <dgm:spPr/>
      <dgm:t>
        <a:bodyPr/>
        <a:lstStyle/>
        <a:p>
          <a:r>
            <a:rPr lang="tr-TR">
              <a:latin typeface="Aptos Display" panose="02110004020202020204"/>
            </a:rPr>
            <a:t>KAYNAKÇA</a:t>
          </a:r>
        </a:p>
      </dgm:t>
    </dgm:pt>
    <dgm:pt modelId="{B5ED7C08-6A60-44A3-BCAC-B9CB016CDFCA}" type="parTrans" cxnId="{6E3A828B-C46A-4EA7-B34F-9A3168A406ED}">
      <dgm:prSet/>
      <dgm:spPr/>
    </dgm:pt>
    <dgm:pt modelId="{C3A4E168-E421-4486-9237-59422038A77A}" type="sibTrans" cxnId="{6E3A828B-C46A-4EA7-B34F-9A3168A406ED}">
      <dgm:prSet/>
      <dgm:spPr/>
    </dgm:pt>
    <dgm:pt modelId="{2D6098B4-FB1C-41B8-ABC1-1C497F005BEE}" type="pres">
      <dgm:prSet presAssocID="{D7EDF797-291B-46AB-8D03-370116D4582E}" presName="linear" presStyleCnt="0">
        <dgm:presLayoutVars>
          <dgm:animLvl val="lvl"/>
          <dgm:resizeHandles val="exact"/>
        </dgm:presLayoutVars>
      </dgm:prSet>
      <dgm:spPr/>
    </dgm:pt>
    <dgm:pt modelId="{4758DBA9-6E84-46AB-8ED6-5B22CBF486F9}" type="pres">
      <dgm:prSet presAssocID="{FC78E59D-3BE3-4640-A0AE-0957F6AB4F0D}" presName="parentText" presStyleLbl="node1" presStyleIdx="0" presStyleCnt="10">
        <dgm:presLayoutVars>
          <dgm:chMax val="0"/>
          <dgm:bulletEnabled val="1"/>
        </dgm:presLayoutVars>
      </dgm:prSet>
      <dgm:spPr/>
    </dgm:pt>
    <dgm:pt modelId="{819E689F-895F-4A39-A670-F507B146EFE0}" type="pres">
      <dgm:prSet presAssocID="{74348E32-6EA0-460C-A584-913401D1A75F}" presName="spacer" presStyleCnt="0"/>
      <dgm:spPr/>
    </dgm:pt>
    <dgm:pt modelId="{60CDDC81-8D37-4264-9BC9-91CD3FBDCD53}" type="pres">
      <dgm:prSet presAssocID="{576BBEF4-C44A-48D0-87CD-636060F739BC}" presName="parentText" presStyleLbl="node1" presStyleIdx="1" presStyleCnt="10">
        <dgm:presLayoutVars>
          <dgm:chMax val="0"/>
          <dgm:bulletEnabled val="1"/>
        </dgm:presLayoutVars>
      </dgm:prSet>
      <dgm:spPr/>
    </dgm:pt>
    <dgm:pt modelId="{55C7BA77-D63F-43A3-B677-01E59C489CE3}" type="pres">
      <dgm:prSet presAssocID="{C4E1D308-C3F7-45CB-B0CA-7BCAAAD284E6}" presName="spacer" presStyleCnt="0"/>
      <dgm:spPr/>
    </dgm:pt>
    <dgm:pt modelId="{822EBB91-916E-4C0E-837A-8E37B1CB80BA}" type="pres">
      <dgm:prSet presAssocID="{4E52B31D-088F-4CB9-8F0B-5D9EA4733176}" presName="parentText" presStyleLbl="node1" presStyleIdx="2" presStyleCnt="10">
        <dgm:presLayoutVars>
          <dgm:chMax val="0"/>
          <dgm:bulletEnabled val="1"/>
        </dgm:presLayoutVars>
      </dgm:prSet>
      <dgm:spPr/>
    </dgm:pt>
    <dgm:pt modelId="{7E1B26BD-D986-47DA-8624-F6F206A9519B}" type="pres">
      <dgm:prSet presAssocID="{51A391FD-F1EA-4108-A60A-A1CDBCC86E38}" presName="spacer" presStyleCnt="0"/>
      <dgm:spPr/>
    </dgm:pt>
    <dgm:pt modelId="{F28F2F99-E0E9-4C1B-B1DE-88926D245826}" type="pres">
      <dgm:prSet presAssocID="{EF4CCF6F-6B70-458C-B4A6-0C7F589F65DC}" presName="parentText" presStyleLbl="node1" presStyleIdx="3" presStyleCnt="10">
        <dgm:presLayoutVars>
          <dgm:chMax val="0"/>
          <dgm:bulletEnabled val="1"/>
        </dgm:presLayoutVars>
      </dgm:prSet>
      <dgm:spPr/>
    </dgm:pt>
    <dgm:pt modelId="{053DAB0A-56E3-4470-81DC-13CA201F7BB0}" type="pres">
      <dgm:prSet presAssocID="{7E9F5A21-737B-408C-B2A7-3CE41990F64C}" presName="spacer" presStyleCnt="0"/>
      <dgm:spPr/>
    </dgm:pt>
    <dgm:pt modelId="{52FA8264-5C0F-4B4D-8235-207733FE3CC4}" type="pres">
      <dgm:prSet presAssocID="{6D4D1425-9DDC-4BB5-AE73-3D055002EFD5}" presName="parentText" presStyleLbl="node1" presStyleIdx="4" presStyleCnt="10">
        <dgm:presLayoutVars>
          <dgm:chMax val="0"/>
          <dgm:bulletEnabled val="1"/>
        </dgm:presLayoutVars>
      </dgm:prSet>
      <dgm:spPr/>
    </dgm:pt>
    <dgm:pt modelId="{3C021082-5F11-4BBB-BB1E-1948AE6F5265}" type="pres">
      <dgm:prSet presAssocID="{257417D3-23BE-46E5-AD22-5CE3A8B2E990}" presName="spacer" presStyleCnt="0"/>
      <dgm:spPr/>
    </dgm:pt>
    <dgm:pt modelId="{911559AE-71D6-41B3-9CFF-A13FFDDCA763}" type="pres">
      <dgm:prSet presAssocID="{9418FF82-56AE-40D5-BDC8-0213CF97CE6B}" presName="parentText" presStyleLbl="node1" presStyleIdx="5" presStyleCnt="10">
        <dgm:presLayoutVars>
          <dgm:chMax val="0"/>
          <dgm:bulletEnabled val="1"/>
        </dgm:presLayoutVars>
      </dgm:prSet>
      <dgm:spPr/>
    </dgm:pt>
    <dgm:pt modelId="{777A95E6-9768-4915-9BDE-566AA64316C2}" type="pres">
      <dgm:prSet presAssocID="{4FFCB791-D10A-40CF-839F-E1AB5D1B6C6C}" presName="spacer" presStyleCnt="0"/>
      <dgm:spPr/>
    </dgm:pt>
    <dgm:pt modelId="{5CD58EA9-AA7C-4DDB-B746-7C2F900B39F8}" type="pres">
      <dgm:prSet presAssocID="{6BCFE068-9816-419D-9C64-65529E94EF0E}" presName="parentText" presStyleLbl="node1" presStyleIdx="6" presStyleCnt="10">
        <dgm:presLayoutVars>
          <dgm:chMax val="0"/>
          <dgm:bulletEnabled val="1"/>
        </dgm:presLayoutVars>
      </dgm:prSet>
      <dgm:spPr/>
    </dgm:pt>
    <dgm:pt modelId="{0DCF1B4D-EAA8-4AFD-975B-4CDEEA28C43C}" type="pres">
      <dgm:prSet presAssocID="{D8C4C112-4FBE-426D-8629-C5781B59F929}" presName="spacer" presStyleCnt="0"/>
      <dgm:spPr/>
    </dgm:pt>
    <dgm:pt modelId="{4E518425-4CBD-4A8D-A946-1F7FB8A43A9E}" type="pres">
      <dgm:prSet presAssocID="{2B7639DD-30EC-42BF-845B-B094D702DB77}" presName="parentText" presStyleLbl="node1" presStyleIdx="7" presStyleCnt="10">
        <dgm:presLayoutVars>
          <dgm:chMax val="0"/>
          <dgm:bulletEnabled val="1"/>
        </dgm:presLayoutVars>
      </dgm:prSet>
      <dgm:spPr/>
    </dgm:pt>
    <dgm:pt modelId="{92B1EE6D-263B-4A5B-B731-D75AB7A19C5E}" type="pres">
      <dgm:prSet presAssocID="{C1DDBFA6-A9EF-4336-8DF8-79B58D9801ED}" presName="spacer" presStyleCnt="0"/>
      <dgm:spPr/>
    </dgm:pt>
    <dgm:pt modelId="{FEF5FB62-B0A1-4E52-B1BA-19CFDCDAE7C1}" type="pres">
      <dgm:prSet presAssocID="{218A734D-53EA-49C6-B9E0-FF767BBAC86B}" presName="parentText" presStyleLbl="node1" presStyleIdx="8" presStyleCnt="10">
        <dgm:presLayoutVars>
          <dgm:chMax val="0"/>
          <dgm:bulletEnabled val="1"/>
        </dgm:presLayoutVars>
      </dgm:prSet>
      <dgm:spPr/>
    </dgm:pt>
    <dgm:pt modelId="{5A548FD2-91C7-4760-8D0A-81B332D8ECC0}" type="pres">
      <dgm:prSet presAssocID="{9C3F8C1A-7371-4EF3-A793-AB11E18DEE44}" presName="spacer" presStyleCnt="0"/>
      <dgm:spPr/>
    </dgm:pt>
    <dgm:pt modelId="{5F381295-A71D-4D8F-9BA3-5F08A2A6F465}" type="pres">
      <dgm:prSet presAssocID="{530D64B3-0B86-4ED7-A779-42B5A18035AB}" presName="parentText" presStyleLbl="node1" presStyleIdx="9" presStyleCnt="10">
        <dgm:presLayoutVars>
          <dgm:chMax val="0"/>
          <dgm:bulletEnabled val="1"/>
        </dgm:presLayoutVars>
      </dgm:prSet>
      <dgm:spPr/>
    </dgm:pt>
  </dgm:ptLst>
  <dgm:cxnLst>
    <dgm:cxn modelId="{4F387208-5B91-49D5-965F-60BD98610380}" type="presOf" srcId="{530D64B3-0B86-4ED7-A779-42B5A18035AB}" destId="{5F381295-A71D-4D8F-9BA3-5F08A2A6F465}" srcOrd="0" destOrd="0" presId="urn:microsoft.com/office/officeart/2005/8/layout/vList2"/>
    <dgm:cxn modelId="{03FCC50F-0C48-411B-9F7A-5ABA4C222426}" type="presOf" srcId="{2B7639DD-30EC-42BF-845B-B094D702DB77}" destId="{4E518425-4CBD-4A8D-A946-1F7FB8A43A9E}" srcOrd="0" destOrd="0" presId="urn:microsoft.com/office/officeart/2005/8/layout/vList2"/>
    <dgm:cxn modelId="{10E9C51D-919D-41AA-AD07-5793898A830B}" srcId="{D7EDF797-291B-46AB-8D03-370116D4582E}" destId="{9418FF82-56AE-40D5-BDC8-0213CF97CE6B}" srcOrd="5" destOrd="0" parTransId="{F72543A2-16B9-4BB2-A7D1-CB9E478DCBB0}" sibTransId="{4FFCB791-D10A-40CF-839F-E1AB5D1B6C6C}"/>
    <dgm:cxn modelId="{F42A3A3F-D293-4D29-9FFE-FDF81ED8DAE7}" srcId="{D7EDF797-291B-46AB-8D03-370116D4582E}" destId="{EF4CCF6F-6B70-458C-B4A6-0C7F589F65DC}" srcOrd="3" destOrd="0" parTransId="{B9D11A81-4ABA-429F-9396-89967EFF2B73}" sibTransId="{7E9F5A21-737B-408C-B2A7-3CE41990F64C}"/>
    <dgm:cxn modelId="{65014A5B-AAEB-418B-8BC0-28BCAEB90DF9}" srcId="{D7EDF797-291B-46AB-8D03-370116D4582E}" destId="{6BCFE068-9816-419D-9C64-65529E94EF0E}" srcOrd="6" destOrd="0" parTransId="{050FB80F-60CA-4F00-86DC-F15464706E49}" sibTransId="{D8C4C112-4FBE-426D-8629-C5781B59F929}"/>
    <dgm:cxn modelId="{1C784263-4471-4066-B187-F08DA7B5D5B1}" type="presOf" srcId="{D7EDF797-291B-46AB-8D03-370116D4582E}" destId="{2D6098B4-FB1C-41B8-ABC1-1C497F005BEE}" srcOrd="0" destOrd="0" presId="urn:microsoft.com/office/officeart/2005/8/layout/vList2"/>
    <dgm:cxn modelId="{E68C5263-FFD9-4642-B7E3-688DCDDF2346}" type="presOf" srcId="{218A734D-53EA-49C6-B9E0-FF767BBAC86B}" destId="{FEF5FB62-B0A1-4E52-B1BA-19CFDCDAE7C1}" srcOrd="0" destOrd="0" presId="urn:microsoft.com/office/officeart/2005/8/layout/vList2"/>
    <dgm:cxn modelId="{64E45A65-1610-44D3-9871-9509A56AC884}" type="presOf" srcId="{576BBEF4-C44A-48D0-87CD-636060F739BC}" destId="{60CDDC81-8D37-4264-9BC9-91CD3FBDCD53}" srcOrd="0" destOrd="0" presId="urn:microsoft.com/office/officeart/2005/8/layout/vList2"/>
    <dgm:cxn modelId="{47634466-897C-4893-BE16-3B59CDE7617C}" type="presOf" srcId="{9418FF82-56AE-40D5-BDC8-0213CF97CE6B}" destId="{911559AE-71D6-41B3-9CFF-A13FFDDCA763}" srcOrd="0" destOrd="0" presId="urn:microsoft.com/office/officeart/2005/8/layout/vList2"/>
    <dgm:cxn modelId="{EA11376E-DBD7-47C5-BEF0-6110AF82F30E}" srcId="{D7EDF797-291B-46AB-8D03-370116D4582E}" destId="{4E52B31D-088F-4CB9-8F0B-5D9EA4733176}" srcOrd="2" destOrd="0" parTransId="{6E8506DD-420B-4F27-A59B-51D11FEF294F}" sibTransId="{51A391FD-F1EA-4108-A60A-A1CDBCC86E38}"/>
    <dgm:cxn modelId="{A9CCF76E-6877-40CC-A228-86DCAA9C947A}" type="presOf" srcId="{6BCFE068-9816-419D-9C64-65529E94EF0E}" destId="{5CD58EA9-AA7C-4DDB-B746-7C2F900B39F8}" srcOrd="0" destOrd="0" presId="urn:microsoft.com/office/officeart/2005/8/layout/vList2"/>
    <dgm:cxn modelId="{4907B671-1A81-464C-8ABC-40C4DB4982D6}" srcId="{D7EDF797-291B-46AB-8D03-370116D4582E}" destId="{6D4D1425-9DDC-4BB5-AE73-3D055002EFD5}" srcOrd="4" destOrd="0" parTransId="{81419B42-1622-49DE-973A-BFBC4A80A355}" sibTransId="{257417D3-23BE-46E5-AD22-5CE3A8B2E990}"/>
    <dgm:cxn modelId="{6C78A789-9A53-497D-9DCF-1B8BCD5BD5C1}" type="presOf" srcId="{FC78E59D-3BE3-4640-A0AE-0957F6AB4F0D}" destId="{4758DBA9-6E84-46AB-8ED6-5B22CBF486F9}" srcOrd="0" destOrd="0" presId="urn:microsoft.com/office/officeart/2005/8/layout/vList2"/>
    <dgm:cxn modelId="{6E3A828B-C46A-4EA7-B34F-9A3168A406ED}" srcId="{D7EDF797-291B-46AB-8D03-370116D4582E}" destId="{530D64B3-0B86-4ED7-A779-42B5A18035AB}" srcOrd="9" destOrd="0" parTransId="{B5ED7C08-6A60-44A3-BCAC-B9CB016CDFCA}" sibTransId="{C3A4E168-E421-4486-9237-59422038A77A}"/>
    <dgm:cxn modelId="{414BF491-CF03-4258-9FAD-982D360BAD29}" srcId="{D7EDF797-291B-46AB-8D03-370116D4582E}" destId="{FC78E59D-3BE3-4640-A0AE-0957F6AB4F0D}" srcOrd="0" destOrd="0" parTransId="{E26ED2D2-1F6A-46F9-B979-38851CE0D747}" sibTransId="{74348E32-6EA0-460C-A584-913401D1A75F}"/>
    <dgm:cxn modelId="{DC7D6993-C422-45CC-B1F4-46A2EC69F368}" srcId="{D7EDF797-291B-46AB-8D03-370116D4582E}" destId="{2B7639DD-30EC-42BF-845B-B094D702DB77}" srcOrd="7" destOrd="0" parTransId="{03DAFE28-2586-4DF0-B24B-2FABE5307F13}" sibTransId="{C1DDBFA6-A9EF-4336-8DF8-79B58D9801ED}"/>
    <dgm:cxn modelId="{ABC28CB9-1F35-4737-8562-F952E9B02C44}" srcId="{D7EDF797-291B-46AB-8D03-370116D4582E}" destId="{576BBEF4-C44A-48D0-87CD-636060F739BC}" srcOrd="1" destOrd="0" parTransId="{283E694D-BC90-42BC-9707-C5FA8C54E1EB}" sibTransId="{C4E1D308-C3F7-45CB-B0CA-7BCAAAD284E6}"/>
    <dgm:cxn modelId="{3D76D0C1-E3AC-49E4-BA2E-4E9E3B5FEE27}" type="presOf" srcId="{EF4CCF6F-6B70-458C-B4A6-0C7F589F65DC}" destId="{F28F2F99-E0E9-4C1B-B1DE-88926D245826}" srcOrd="0" destOrd="0" presId="urn:microsoft.com/office/officeart/2005/8/layout/vList2"/>
    <dgm:cxn modelId="{78B6FACD-38AE-41F5-8C9C-CEBCFA17C683}" srcId="{D7EDF797-291B-46AB-8D03-370116D4582E}" destId="{218A734D-53EA-49C6-B9E0-FF767BBAC86B}" srcOrd="8" destOrd="0" parTransId="{2FE3A24C-BCEA-41F8-BAFE-8EF51410A8E2}" sibTransId="{9C3F8C1A-7371-4EF3-A793-AB11E18DEE44}"/>
    <dgm:cxn modelId="{482647D7-67EE-42C9-BA29-954D899917DC}" type="presOf" srcId="{4E52B31D-088F-4CB9-8F0B-5D9EA4733176}" destId="{822EBB91-916E-4C0E-837A-8E37B1CB80BA}" srcOrd="0" destOrd="0" presId="urn:microsoft.com/office/officeart/2005/8/layout/vList2"/>
    <dgm:cxn modelId="{33FCA8E0-870E-4732-A9B6-15BED58AA7C0}" type="presOf" srcId="{6D4D1425-9DDC-4BB5-AE73-3D055002EFD5}" destId="{52FA8264-5C0F-4B4D-8235-207733FE3CC4}" srcOrd="0" destOrd="0" presId="urn:microsoft.com/office/officeart/2005/8/layout/vList2"/>
    <dgm:cxn modelId="{53CC409C-B3D8-464F-BCF0-09E234178D99}" type="presParOf" srcId="{2D6098B4-FB1C-41B8-ABC1-1C497F005BEE}" destId="{4758DBA9-6E84-46AB-8ED6-5B22CBF486F9}" srcOrd="0" destOrd="0" presId="urn:microsoft.com/office/officeart/2005/8/layout/vList2"/>
    <dgm:cxn modelId="{5D6A3067-D423-47FE-99E0-34A9A9D26BDF}" type="presParOf" srcId="{2D6098B4-FB1C-41B8-ABC1-1C497F005BEE}" destId="{819E689F-895F-4A39-A670-F507B146EFE0}" srcOrd="1" destOrd="0" presId="urn:microsoft.com/office/officeart/2005/8/layout/vList2"/>
    <dgm:cxn modelId="{BAEA9A9A-6E6E-427B-9D8A-63D7AC33C573}" type="presParOf" srcId="{2D6098B4-FB1C-41B8-ABC1-1C497F005BEE}" destId="{60CDDC81-8D37-4264-9BC9-91CD3FBDCD53}" srcOrd="2" destOrd="0" presId="urn:microsoft.com/office/officeart/2005/8/layout/vList2"/>
    <dgm:cxn modelId="{653C5537-08BF-4DD5-825B-CB55DD9E615C}" type="presParOf" srcId="{2D6098B4-FB1C-41B8-ABC1-1C497F005BEE}" destId="{55C7BA77-D63F-43A3-B677-01E59C489CE3}" srcOrd="3" destOrd="0" presId="urn:microsoft.com/office/officeart/2005/8/layout/vList2"/>
    <dgm:cxn modelId="{90C651B7-F865-47B9-B310-6146C8D48094}" type="presParOf" srcId="{2D6098B4-FB1C-41B8-ABC1-1C497F005BEE}" destId="{822EBB91-916E-4C0E-837A-8E37B1CB80BA}" srcOrd="4" destOrd="0" presId="urn:microsoft.com/office/officeart/2005/8/layout/vList2"/>
    <dgm:cxn modelId="{A326FDA3-BB65-49EF-95D2-15856A6F38A2}" type="presParOf" srcId="{2D6098B4-FB1C-41B8-ABC1-1C497F005BEE}" destId="{7E1B26BD-D986-47DA-8624-F6F206A9519B}" srcOrd="5" destOrd="0" presId="urn:microsoft.com/office/officeart/2005/8/layout/vList2"/>
    <dgm:cxn modelId="{2B2229F2-5987-47A1-B233-CDBD132E65CB}" type="presParOf" srcId="{2D6098B4-FB1C-41B8-ABC1-1C497F005BEE}" destId="{F28F2F99-E0E9-4C1B-B1DE-88926D245826}" srcOrd="6" destOrd="0" presId="urn:microsoft.com/office/officeart/2005/8/layout/vList2"/>
    <dgm:cxn modelId="{4F3B404D-CDBB-4745-AC6C-5A132888FC5E}" type="presParOf" srcId="{2D6098B4-FB1C-41B8-ABC1-1C497F005BEE}" destId="{053DAB0A-56E3-4470-81DC-13CA201F7BB0}" srcOrd="7" destOrd="0" presId="urn:microsoft.com/office/officeart/2005/8/layout/vList2"/>
    <dgm:cxn modelId="{9B867FA7-7FE8-4C64-85F8-DF98AD086D0A}" type="presParOf" srcId="{2D6098B4-FB1C-41B8-ABC1-1C497F005BEE}" destId="{52FA8264-5C0F-4B4D-8235-207733FE3CC4}" srcOrd="8" destOrd="0" presId="urn:microsoft.com/office/officeart/2005/8/layout/vList2"/>
    <dgm:cxn modelId="{ADD2D447-6FEC-46D9-AC72-B00D38364F02}" type="presParOf" srcId="{2D6098B4-FB1C-41B8-ABC1-1C497F005BEE}" destId="{3C021082-5F11-4BBB-BB1E-1948AE6F5265}" srcOrd="9" destOrd="0" presId="urn:microsoft.com/office/officeart/2005/8/layout/vList2"/>
    <dgm:cxn modelId="{DE05879D-3040-4BDF-9366-08D685A7D514}" type="presParOf" srcId="{2D6098B4-FB1C-41B8-ABC1-1C497F005BEE}" destId="{911559AE-71D6-41B3-9CFF-A13FFDDCA763}" srcOrd="10" destOrd="0" presId="urn:microsoft.com/office/officeart/2005/8/layout/vList2"/>
    <dgm:cxn modelId="{5D78E901-155A-4D4C-9577-C015D8823358}" type="presParOf" srcId="{2D6098B4-FB1C-41B8-ABC1-1C497F005BEE}" destId="{777A95E6-9768-4915-9BDE-566AA64316C2}" srcOrd="11" destOrd="0" presId="urn:microsoft.com/office/officeart/2005/8/layout/vList2"/>
    <dgm:cxn modelId="{4048D3B7-0DAE-4036-B31F-D1923A82496D}" type="presParOf" srcId="{2D6098B4-FB1C-41B8-ABC1-1C497F005BEE}" destId="{5CD58EA9-AA7C-4DDB-B746-7C2F900B39F8}" srcOrd="12" destOrd="0" presId="urn:microsoft.com/office/officeart/2005/8/layout/vList2"/>
    <dgm:cxn modelId="{E16AF7E5-C174-4A71-A6F8-76904C0B18D9}" type="presParOf" srcId="{2D6098B4-FB1C-41B8-ABC1-1C497F005BEE}" destId="{0DCF1B4D-EAA8-4AFD-975B-4CDEEA28C43C}" srcOrd="13" destOrd="0" presId="urn:microsoft.com/office/officeart/2005/8/layout/vList2"/>
    <dgm:cxn modelId="{9DBE84A6-8285-4FF5-A518-F5BA5CF59EA0}" type="presParOf" srcId="{2D6098B4-FB1C-41B8-ABC1-1C497F005BEE}" destId="{4E518425-4CBD-4A8D-A946-1F7FB8A43A9E}" srcOrd="14" destOrd="0" presId="urn:microsoft.com/office/officeart/2005/8/layout/vList2"/>
    <dgm:cxn modelId="{A839BA00-56D9-4CE4-8733-EB93D3164C23}" type="presParOf" srcId="{2D6098B4-FB1C-41B8-ABC1-1C497F005BEE}" destId="{92B1EE6D-263B-4A5B-B731-D75AB7A19C5E}" srcOrd="15" destOrd="0" presId="urn:microsoft.com/office/officeart/2005/8/layout/vList2"/>
    <dgm:cxn modelId="{4ABBBE61-AD5A-44C9-BBD1-23198E076CAE}" type="presParOf" srcId="{2D6098B4-FB1C-41B8-ABC1-1C497F005BEE}" destId="{FEF5FB62-B0A1-4E52-B1BA-19CFDCDAE7C1}" srcOrd="16" destOrd="0" presId="urn:microsoft.com/office/officeart/2005/8/layout/vList2"/>
    <dgm:cxn modelId="{CF233A25-1C54-4516-962A-614C86190746}" type="presParOf" srcId="{2D6098B4-FB1C-41B8-ABC1-1C497F005BEE}" destId="{5A548FD2-91C7-4760-8D0A-81B332D8ECC0}" srcOrd="17" destOrd="0" presId="urn:microsoft.com/office/officeart/2005/8/layout/vList2"/>
    <dgm:cxn modelId="{CB7CA113-EF4A-49FF-9F7E-7100C332BE6F}" type="presParOf" srcId="{2D6098B4-FB1C-41B8-ABC1-1C497F005BEE}" destId="{5F381295-A71D-4D8F-9BA3-5F08A2A6F465}"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8DBA9-6E84-46AB-8ED6-5B22CBF486F9}">
      <dsp:nvSpPr>
        <dsp:cNvPr id="0" name=""/>
        <dsp:cNvSpPr/>
      </dsp:nvSpPr>
      <dsp:spPr>
        <a:xfrm>
          <a:off x="0" y="40121"/>
          <a:ext cx="4739824" cy="5967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SOLUNUM VE DAMLACIK YOLUYLA BULAŞAN HASTALIKLAR</a:t>
          </a:r>
          <a:endParaRPr lang="en-US" sz="1500" kern="1200"/>
        </a:p>
      </dsp:txBody>
      <dsp:txXfrm>
        <a:off x="29128" y="69249"/>
        <a:ext cx="4681568" cy="538444"/>
      </dsp:txXfrm>
    </dsp:sp>
    <dsp:sp modelId="{60CDDC81-8D37-4264-9BC9-91CD3FBDCD53}">
      <dsp:nvSpPr>
        <dsp:cNvPr id="0" name=""/>
        <dsp:cNvSpPr/>
      </dsp:nvSpPr>
      <dsp:spPr>
        <a:xfrm>
          <a:off x="0" y="680021"/>
          <a:ext cx="4739824" cy="596700"/>
        </a:xfrm>
        <a:prstGeom prst="roundRect">
          <a:avLst/>
        </a:prstGeom>
        <a:solidFill>
          <a:schemeClr val="accent5">
            <a:hueOff val="-1350239"/>
            <a:satOff val="-92"/>
            <a:lumOff val="2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ACİL SERVİSLERDE BULAŞ, BULAŞTAN KORUNMANIN ÖNEMİ</a:t>
          </a:r>
          <a:endParaRPr lang="en-US" sz="1500" kern="1200"/>
        </a:p>
      </dsp:txBody>
      <dsp:txXfrm>
        <a:off x="29128" y="709149"/>
        <a:ext cx="4681568" cy="538444"/>
      </dsp:txXfrm>
    </dsp:sp>
    <dsp:sp modelId="{822EBB91-916E-4C0E-837A-8E37B1CB80BA}">
      <dsp:nvSpPr>
        <dsp:cNvPr id="0" name=""/>
        <dsp:cNvSpPr/>
      </dsp:nvSpPr>
      <dsp:spPr>
        <a:xfrm>
          <a:off x="0" y="1319921"/>
          <a:ext cx="4739824" cy="596700"/>
        </a:xfrm>
        <a:prstGeom prst="roundRect">
          <a:avLst/>
        </a:prstGeom>
        <a:solidFill>
          <a:schemeClr val="accent5">
            <a:hueOff val="-2700478"/>
            <a:satOff val="-184"/>
            <a:lumOff val="4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BULAŞTAN KORUNMA YOLLARI</a:t>
          </a:r>
          <a:endParaRPr lang="en-US" sz="1500" kern="1200"/>
        </a:p>
      </dsp:txBody>
      <dsp:txXfrm>
        <a:off x="29128" y="1349049"/>
        <a:ext cx="4681568" cy="538444"/>
      </dsp:txXfrm>
    </dsp:sp>
    <dsp:sp modelId="{F28F2F99-E0E9-4C1B-B1DE-88926D245826}">
      <dsp:nvSpPr>
        <dsp:cNvPr id="0" name=""/>
        <dsp:cNvSpPr/>
      </dsp:nvSpPr>
      <dsp:spPr>
        <a:xfrm>
          <a:off x="0" y="1959821"/>
          <a:ext cx="4739824" cy="59670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MASKE KULLANMANIN ÖNEMİ</a:t>
          </a:r>
          <a:endParaRPr lang="en-US" sz="1500" kern="1200"/>
        </a:p>
      </dsp:txBody>
      <dsp:txXfrm>
        <a:off x="29128" y="1988949"/>
        <a:ext cx="4681568" cy="538444"/>
      </dsp:txXfrm>
    </dsp:sp>
    <dsp:sp modelId="{52FA8264-5C0F-4B4D-8235-207733FE3CC4}">
      <dsp:nvSpPr>
        <dsp:cNvPr id="0" name=""/>
        <dsp:cNvSpPr/>
      </dsp:nvSpPr>
      <dsp:spPr>
        <a:xfrm>
          <a:off x="0" y="2599721"/>
          <a:ext cx="4739824" cy="596700"/>
        </a:xfrm>
        <a:prstGeom prst="roundRect">
          <a:avLst/>
        </a:prstGeom>
        <a:solidFill>
          <a:schemeClr val="accent5">
            <a:hueOff val="-5400955"/>
            <a:satOff val="-367"/>
            <a:lumOff val="8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latin typeface="Aptos Display" panose="02110004020202020204"/>
            </a:rPr>
            <a:t>SORUN</a:t>
          </a:r>
        </a:p>
      </dsp:txBody>
      <dsp:txXfrm>
        <a:off x="29128" y="2628849"/>
        <a:ext cx="4681568" cy="538444"/>
      </dsp:txXfrm>
    </dsp:sp>
    <dsp:sp modelId="{911559AE-71D6-41B3-9CFF-A13FFDDCA763}">
      <dsp:nvSpPr>
        <dsp:cNvPr id="0" name=""/>
        <dsp:cNvSpPr/>
      </dsp:nvSpPr>
      <dsp:spPr>
        <a:xfrm>
          <a:off x="0" y="3239621"/>
          <a:ext cx="4739824" cy="596700"/>
        </a:xfrm>
        <a:prstGeom prst="roundRect">
          <a:avLst/>
        </a:prstGeom>
        <a:solidFill>
          <a:schemeClr val="accent5">
            <a:hueOff val="-6751195"/>
            <a:satOff val="-459"/>
            <a:lumOff val="10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latin typeface="Aptos Display" panose="02110004020202020204"/>
            </a:rPr>
            <a:t>PROJEMİZ</a:t>
          </a:r>
        </a:p>
      </dsp:txBody>
      <dsp:txXfrm>
        <a:off x="29128" y="3268749"/>
        <a:ext cx="4681568" cy="538444"/>
      </dsp:txXfrm>
    </dsp:sp>
    <dsp:sp modelId="{5CD58EA9-AA7C-4DDB-B746-7C2F900B39F8}">
      <dsp:nvSpPr>
        <dsp:cNvPr id="0" name=""/>
        <dsp:cNvSpPr/>
      </dsp:nvSpPr>
      <dsp:spPr>
        <a:xfrm>
          <a:off x="0" y="3879521"/>
          <a:ext cx="4739824" cy="59670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latin typeface="Aptos Display" panose="02110004020202020204"/>
            </a:rPr>
            <a:t>MALİYET</a:t>
          </a:r>
        </a:p>
      </dsp:txBody>
      <dsp:txXfrm>
        <a:off x="29128" y="3908649"/>
        <a:ext cx="4681568" cy="538444"/>
      </dsp:txXfrm>
    </dsp:sp>
    <dsp:sp modelId="{4E518425-4CBD-4A8D-A946-1F7FB8A43A9E}">
      <dsp:nvSpPr>
        <dsp:cNvPr id="0" name=""/>
        <dsp:cNvSpPr/>
      </dsp:nvSpPr>
      <dsp:spPr>
        <a:xfrm>
          <a:off x="0" y="4519421"/>
          <a:ext cx="4739824" cy="596700"/>
        </a:xfrm>
        <a:prstGeom prst="roundRect">
          <a:avLst/>
        </a:prstGeom>
        <a:solidFill>
          <a:schemeClr val="accent5">
            <a:hueOff val="-9451672"/>
            <a:satOff val="-642"/>
            <a:lumOff val="15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latin typeface="Aptos Display" panose="02110004020202020204"/>
            </a:rPr>
            <a:t>KISITLILIKLAR</a:t>
          </a:r>
        </a:p>
      </dsp:txBody>
      <dsp:txXfrm>
        <a:off x="29128" y="4548549"/>
        <a:ext cx="4681568" cy="538444"/>
      </dsp:txXfrm>
    </dsp:sp>
    <dsp:sp modelId="{FEF5FB62-B0A1-4E52-B1BA-19CFDCDAE7C1}">
      <dsp:nvSpPr>
        <dsp:cNvPr id="0" name=""/>
        <dsp:cNvSpPr/>
      </dsp:nvSpPr>
      <dsp:spPr>
        <a:xfrm>
          <a:off x="0" y="5159321"/>
          <a:ext cx="4739824" cy="596700"/>
        </a:xfrm>
        <a:prstGeom prst="roundRect">
          <a:avLst/>
        </a:prstGeom>
        <a:solidFill>
          <a:schemeClr val="accent5">
            <a:hueOff val="-10801911"/>
            <a:satOff val="-734"/>
            <a:lumOff val="17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kern="1200">
              <a:latin typeface="Aptos Display" panose="02110004020202020204"/>
            </a:rPr>
            <a:t>KÜRESEL KALKINMA HEDEFLERİ</a:t>
          </a:r>
        </a:p>
      </dsp:txBody>
      <dsp:txXfrm>
        <a:off x="29128" y="5188449"/>
        <a:ext cx="4681568" cy="538444"/>
      </dsp:txXfrm>
    </dsp:sp>
    <dsp:sp modelId="{5F381295-A71D-4D8F-9BA3-5F08A2A6F465}">
      <dsp:nvSpPr>
        <dsp:cNvPr id="0" name=""/>
        <dsp:cNvSpPr/>
      </dsp:nvSpPr>
      <dsp:spPr>
        <a:xfrm>
          <a:off x="0" y="5799221"/>
          <a:ext cx="4739824" cy="5967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latin typeface="Aptos Display" panose="02110004020202020204"/>
            </a:rPr>
            <a:t>KAYNAKÇA</a:t>
          </a:r>
        </a:p>
      </dsp:txBody>
      <dsp:txXfrm>
        <a:off x="29128" y="5828349"/>
        <a:ext cx="4681568" cy="538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07861-46D9-0AC8-EB3C-77DE26B260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69405F9-5068-633A-341F-EC25D2F1A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0F6C4A9-92E3-4410-A92D-EB796E5EFBB3}"/>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BF689434-EC2C-8A21-F1A0-302C14567B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1230B5-4533-F8D7-4618-0FFF0F402E12}"/>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40523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FAD6EF-89CB-47D0-70E7-C7E92CD4EE5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532DFFA-3156-C788-C682-60A3F72EDB7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311E35-CAC1-AA2A-4F6A-26BE84355BE4}"/>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22DD26C1-856D-CFE4-8D37-C1CC6718B8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55F92E9-E85E-54BF-32FF-9A8C4F3106AE}"/>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369243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A34C57E-5A19-F498-BE8A-92A8AFDE480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22C0485-6952-B0D8-A83A-6A6A5C4F105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AF4108-8D13-C440-9745-FE12E84B54D6}"/>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BF04D3CE-DCBE-5924-E50C-5CB670453D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2FFEEE-9A2C-8A32-6A66-13E69743F126}"/>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314893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5E3711-A603-9548-2B8A-BFF8838B483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A8213D3-0DDC-0596-3D1F-03EA141AE65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D4413AC-1A04-C77A-5A7E-E7672153B0D6}"/>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69F75AC7-23C2-86B9-2831-C6546D017C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FF63F7-BF36-6618-BAA9-75551467F947}"/>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113840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23F569-378C-9FA3-C00D-1FAF2564C35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265F423-475F-C882-064E-C2023E7C7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C2058DD-54CE-394F-AD2F-98C0B4B43A0A}"/>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F7390C97-27F3-CE89-5B42-2D1C785242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0A422E-44D1-9BFD-87FB-4871BB37BBA5}"/>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336419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8337E8-DC93-53DD-572A-4AB4C5ECB30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36E63F-F31D-B87B-2EBB-704CF67F6C4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362A5ED-82E5-A4D7-D883-E08FA497C7F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4438A01-3D79-2007-0449-F0C158689A49}"/>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6" name="Alt Bilgi Yer Tutucusu 5">
            <a:extLst>
              <a:ext uri="{FF2B5EF4-FFF2-40B4-BE49-F238E27FC236}">
                <a16:creationId xmlns:a16="http://schemas.microsoft.com/office/drawing/2014/main" id="{8C934CCC-4A11-5E56-DD8B-06F22675CC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5DC52CC-7DB6-B676-2389-2EE921AF7DBF}"/>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28056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39CFA-1844-7147-33FD-51199A67658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C586155-3109-DE0C-0B04-C79EB64EE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FD0579D-DCCB-7BFA-5403-7877D2D0DC0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0349D00-6F5D-D094-9799-C9D002D2E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88CCA25-180E-F14D-1F7F-6E7640C9C29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F56EF7A-16A4-03BF-E533-5725F6E11ECD}"/>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8" name="Alt Bilgi Yer Tutucusu 7">
            <a:extLst>
              <a:ext uri="{FF2B5EF4-FFF2-40B4-BE49-F238E27FC236}">
                <a16:creationId xmlns:a16="http://schemas.microsoft.com/office/drawing/2014/main" id="{3FDF4ACF-81FC-B4A3-1A2A-93827D7CF5B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7FF844-B19B-A5B8-8C59-17DE74DBC3F8}"/>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227818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F454B0-2951-5185-DC11-893EE92434C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D0DB598-5AFC-D156-AB16-EFEB30CBCD57}"/>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4" name="Alt Bilgi Yer Tutucusu 3">
            <a:extLst>
              <a:ext uri="{FF2B5EF4-FFF2-40B4-BE49-F238E27FC236}">
                <a16:creationId xmlns:a16="http://schemas.microsoft.com/office/drawing/2014/main" id="{58D7422D-CFA3-BBE1-C64B-A6529B143E7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AC260E1-92E4-065F-0349-7595A24D2414}"/>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207275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DA86AE-E7E3-D31F-063A-823B26FCF463}"/>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3" name="Alt Bilgi Yer Tutucusu 2">
            <a:extLst>
              <a:ext uri="{FF2B5EF4-FFF2-40B4-BE49-F238E27FC236}">
                <a16:creationId xmlns:a16="http://schemas.microsoft.com/office/drawing/2014/main" id="{BA1E35AE-FDCE-8E8E-6629-47D504D12C3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46718C1-A774-3E31-129E-A43102A152F1}"/>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289122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0F4FC0-C7FE-CB67-11DB-4267C980FB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AFFA986-16A7-1945-A905-618E7ACE7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B33652A-69E7-02B2-C5EC-3513918D8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E811BF6-C137-BBBC-2C57-4E171FB59270}"/>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6" name="Alt Bilgi Yer Tutucusu 5">
            <a:extLst>
              <a:ext uri="{FF2B5EF4-FFF2-40B4-BE49-F238E27FC236}">
                <a16:creationId xmlns:a16="http://schemas.microsoft.com/office/drawing/2014/main" id="{EBBE7DDC-9616-78BD-ABE6-984BDB365F5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7C5B942-297F-912D-9E25-45EFED0691E7}"/>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81684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840A51-3208-BEFD-BB14-0431D965DB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843C164-FB8E-C2A1-B078-C6830586D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085E42-2C37-01C8-0F44-0BD5A6F15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AB948D5-5FE7-FA4C-4243-182DCDA3744E}"/>
              </a:ext>
            </a:extLst>
          </p:cNvPr>
          <p:cNvSpPr>
            <a:spLocks noGrp="1"/>
          </p:cNvSpPr>
          <p:nvPr>
            <p:ph type="dt" sz="half" idx="10"/>
          </p:nvPr>
        </p:nvSpPr>
        <p:spPr/>
        <p:txBody>
          <a:bodyPr/>
          <a:lstStyle/>
          <a:p>
            <a:fld id="{1E149F49-5185-493F-9CDF-8CA9833C3593}" type="datetimeFigureOut">
              <a:rPr lang="tr-TR" smtClean="0"/>
              <a:t>16.04.2024</a:t>
            </a:fld>
            <a:endParaRPr lang="tr-TR"/>
          </a:p>
        </p:txBody>
      </p:sp>
      <p:sp>
        <p:nvSpPr>
          <p:cNvPr id="6" name="Alt Bilgi Yer Tutucusu 5">
            <a:extLst>
              <a:ext uri="{FF2B5EF4-FFF2-40B4-BE49-F238E27FC236}">
                <a16:creationId xmlns:a16="http://schemas.microsoft.com/office/drawing/2014/main" id="{E5799F26-A165-1E26-654E-C072A2E2EDE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7090F3E-4543-1F7B-F254-ADAB7EA3AAAD}"/>
              </a:ext>
            </a:extLst>
          </p:cNvPr>
          <p:cNvSpPr>
            <a:spLocks noGrp="1"/>
          </p:cNvSpPr>
          <p:nvPr>
            <p:ph type="sldNum" sz="quarter" idx="12"/>
          </p:nvPr>
        </p:nvSpPr>
        <p:spPr/>
        <p:txBody>
          <a:bodyPr/>
          <a:lstStyle/>
          <a:p>
            <a:fld id="{7BBFCB09-9102-480A-A53B-B8DE72263AB1}" type="slidenum">
              <a:rPr lang="tr-TR" smtClean="0"/>
              <a:t>‹#›</a:t>
            </a:fld>
            <a:endParaRPr lang="tr-TR"/>
          </a:p>
        </p:txBody>
      </p:sp>
    </p:spTree>
    <p:extLst>
      <p:ext uri="{BB962C8B-B14F-4D97-AF65-F5344CB8AC3E}">
        <p14:creationId xmlns:p14="http://schemas.microsoft.com/office/powerpoint/2010/main" val="254922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62628E4-1594-9782-2FE1-6B17BCC67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22993B-E3E0-383B-B805-06E7C654C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4B1342F-B034-5B2C-97C4-D9962E59A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149F49-5185-493F-9CDF-8CA9833C3593}" type="datetimeFigureOut">
              <a:rPr lang="tr-TR" smtClean="0"/>
              <a:t>16.04.2024</a:t>
            </a:fld>
            <a:endParaRPr lang="tr-TR"/>
          </a:p>
        </p:txBody>
      </p:sp>
      <p:sp>
        <p:nvSpPr>
          <p:cNvPr id="5" name="Alt Bilgi Yer Tutucusu 4">
            <a:extLst>
              <a:ext uri="{FF2B5EF4-FFF2-40B4-BE49-F238E27FC236}">
                <a16:creationId xmlns:a16="http://schemas.microsoft.com/office/drawing/2014/main" id="{593B9ACA-0551-02FC-8F0B-C7C6110CE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B2C12D3-CC52-477F-46F8-8292FAB96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BFCB09-9102-480A-A53B-B8DE72263AB1}" type="slidenum">
              <a:rPr lang="tr-TR" smtClean="0"/>
              <a:t>‹#›</a:t>
            </a:fld>
            <a:endParaRPr lang="tr-TR"/>
          </a:p>
        </p:txBody>
      </p:sp>
    </p:spTree>
    <p:extLst>
      <p:ext uri="{BB962C8B-B14F-4D97-AF65-F5344CB8AC3E}">
        <p14:creationId xmlns:p14="http://schemas.microsoft.com/office/powerpoint/2010/main" val="1168858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4.sv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hyperlink" Target="https://avesis.istanbul.edu.tr/resume/downloadfile/seher.tan?key=9e107ff3-1be0-4171-85c0-33fe45a8c9db" TargetMode="External" /><Relationship Id="rId2" Type="http://schemas.openxmlformats.org/officeDocument/2006/relationships/hyperlink" Target="https://acilafet.saglik.gov.tr/Eklenti/36327/0/hastane-oncesi-ash-rehberipdf.pdf?_tag1=C3592B040ACCF1BF7E94C7E78659753F2691380A"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70">
            <a:extLst>
              <a:ext uri="{FF2B5EF4-FFF2-40B4-BE49-F238E27FC236}">
                <a16:creationId xmlns:a16="http://schemas.microsoft.com/office/drawing/2014/main" id="{A65E55A2-886B-429F-852A-45A6402D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72">
            <a:extLst>
              <a:ext uri="{FF2B5EF4-FFF2-40B4-BE49-F238E27FC236}">
                <a16:creationId xmlns:a16="http://schemas.microsoft.com/office/drawing/2014/main" id="{9C8EE7CA-2667-4595-9D9F-1312D84801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8" cy="6858000"/>
            <a:chOff x="0" y="-1"/>
            <a:chExt cx="12150168" cy="6858001"/>
          </a:xfrm>
          <a:solidFill>
            <a:schemeClr val="bg2">
              <a:alpha val="50000"/>
            </a:schemeClr>
          </a:solidFill>
        </p:grpSpPr>
        <p:pic>
          <p:nvPicPr>
            <p:cNvPr id="74" name="Graphic 73">
              <a:extLst>
                <a:ext uri="{FF2B5EF4-FFF2-40B4-BE49-F238E27FC236}">
                  <a16:creationId xmlns:a16="http://schemas.microsoft.com/office/drawing/2014/main" id="{DC78D0B3-F1E8-4B4B-B764-1E40D06FDD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4555" y="-1"/>
              <a:ext cx="3052480" cy="6858001"/>
            </a:xfrm>
            <a:prstGeom prst="rect">
              <a:avLst/>
            </a:prstGeom>
          </p:spPr>
        </p:pic>
        <p:pic>
          <p:nvPicPr>
            <p:cNvPr id="70" name="Graphic 74">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
              <a:ext cx="3052480" cy="6858001"/>
            </a:xfrm>
            <a:prstGeom prst="rect">
              <a:avLst/>
            </a:prstGeom>
          </p:spPr>
        </p:pic>
        <p:pic>
          <p:nvPicPr>
            <p:cNvPr id="76" name="Graphic 75">
              <a:extLst>
                <a:ext uri="{FF2B5EF4-FFF2-40B4-BE49-F238E27FC236}">
                  <a16:creationId xmlns:a16="http://schemas.microsoft.com/office/drawing/2014/main" id="{44C950C8-232C-4FEE-9DF9-D2E33F306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7688" y="-1"/>
              <a:ext cx="3052480" cy="6858001"/>
            </a:xfrm>
            <a:prstGeom prst="rect">
              <a:avLst/>
            </a:prstGeom>
          </p:spPr>
        </p:pic>
        <p:pic>
          <p:nvPicPr>
            <p:cNvPr id="77" name="Graphic 76">
              <a:extLst>
                <a:ext uri="{FF2B5EF4-FFF2-40B4-BE49-F238E27FC236}">
                  <a16:creationId xmlns:a16="http://schemas.microsoft.com/office/drawing/2014/main" id="{0B78C261-10A0-4843-A7CF-F66CF2EB19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3134" y="-1"/>
              <a:ext cx="3052480" cy="6858001"/>
            </a:xfrm>
            <a:prstGeom prst="rect">
              <a:avLst/>
            </a:prstGeom>
          </p:spPr>
        </p:pic>
      </p:grpSp>
      <p:sp>
        <p:nvSpPr>
          <p:cNvPr id="79" name="Rectangle 78">
            <a:extLst>
              <a:ext uri="{FF2B5EF4-FFF2-40B4-BE49-F238E27FC236}">
                <a16:creationId xmlns:a16="http://schemas.microsoft.com/office/drawing/2014/main" id="{68F83AEE-44EB-41EB-8E79-4D5C9040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31F9B3-1C72-4450-83BA-8B825D69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 name="Başlık 1">
            <a:extLst>
              <a:ext uri="{FF2B5EF4-FFF2-40B4-BE49-F238E27FC236}">
                <a16:creationId xmlns:a16="http://schemas.microsoft.com/office/drawing/2014/main" id="{BD521CAD-42F6-2230-A086-AA7F122F83BE}"/>
              </a:ext>
            </a:extLst>
          </p:cNvPr>
          <p:cNvSpPr>
            <a:spLocks noGrp="1"/>
          </p:cNvSpPr>
          <p:nvPr>
            <p:ph type="ctrTitle"/>
          </p:nvPr>
        </p:nvSpPr>
        <p:spPr>
          <a:xfrm>
            <a:off x="1463040" y="685797"/>
            <a:ext cx="5033176" cy="2332321"/>
          </a:xfrm>
        </p:spPr>
        <p:txBody>
          <a:bodyPr anchor="t">
            <a:normAutofit/>
          </a:bodyPr>
          <a:lstStyle/>
          <a:p>
            <a:pPr algn="l"/>
            <a:r>
              <a:rPr lang="tr-TR" sz="5000" b="1">
                <a:solidFill>
                  <a:srgbClr val="FF0000"/>
                </a:solidFill>
              </a:rPr>
              <a:t>Maskeni Tak, Hekimini Koru</a:t>
            </a:r>
          </a:p>
        </p:txBody>
      </p:sp>
      <p:sp>
        <p:nvSpPr>
          <p:cNvPr id="3" name="Alt Başlık 2">
            <a:extLst>
              <a:ext uri="{FF2B5EF4-FFF2-40B4-BE49-F238E27FC236}">
                <a16:creationId xmlns:a16="http://schemas.microsoft.com/office/drawing/2014/main" id="{55EC5B05-4B90-21A7-871B-6CECE3E8EC6F}"/>
              </a:ext>
            </a:extLst>
          </p:cNvPr>
          <p:cNvSpPr>
            <a:spLocks noGrp="1"/>
          </p:cNvSpPr>
          <p:nvPr>
            <p:ph type="subTitle" idx="1"/>
          </p:nvPr>
        </p:nvSpPr>
        <p:spPr>
          <a:xfrm>
            <a:off x="1463040" y="3131671"/>
            <a:ext cx="5033176" cy="2916704"/>
          </a:xfrm>
        </p:spPr>
        <p:txBody>
          <a:bodyPr>
            <a:normAutofit/>
          </a:bodyPr>
          <a:lstStyle/>
          <a:p>
            <a:pPr algn="l"/>
            <a:r>
              <a:rPr lang="tr-TR" sz="2200"/>
              <a:t>Asistan Dr. Ali Ulvi DERMENCİ</a:t>
            </a:r>
          </a:p>
          <a:p>
            <a:pPr algn="l"/>
            <a:r>
              <a:rPr lang="tr-TR" sz="2200"/>
              <a:t>İntörn Dr. Ayşe Çıtak</a:t>
            </a:r>
          </a:p>
          <a:p>
            <a:pPr algn="l"/>
            <a:r>
              <a:rPr lang="tr-TR" sz="2200"/>
              <a:t>İntörn Dr. Gürbüz Tankut</a:t>
            </a:r>
          </a:p>
          <a:p>
            <a:pPr algn="l"/>
            <a:r>
              <a:rPr lang="tr-TR" sz="2200"/>
              <a:t>İntörn Dr. Kağan Çelik</a:t>
            </a:r>
          </a:p>
          <a:p>
            <a:pPr algn="l"/>
            <a:r>
              <a:rPr lang="tr-TR" sz="2200"/>
              <a:t>15.03.2024-14.04.2024</a:t>
            </a:r>
          </a:p>
        </p:txBody>
      </p:sp>
      <p:pic>
        <p:nvPicPr>
          <p:cNvPr id="4" name="Resim 3" descr="Büyüteç: Maske kullanımı etrafındaki yaygın sorular - Teyit">
            <a:extLst>
              <a:ext uri="{FF2B5EF4-FFF2-40B4-BE49-F238E27FC236}">
                <a16:creationId xmlns:a16="http://schemas.microsoft.com/office/drawing/2014/main" id="{0AFBFC4E-AD49-EA88-51FF-4D49DA127169}"/>
              </a:ext>
            </a:extLst>
          </p:cNvPr>
          <p:cNvPicPr>
            <a:picLocks noChangeAspect="1"/>
          </p:cNvPicPr>
          <p:nvPr/>
        </p:nvPicPr>
        <p:blipFill>
          <a:blip r:embed="rId6"/>
          <a:stretch>
            <a:fillRect/>
          </a:stretch>
        </p:blipFill>
        <p:spPr>
          <a:xfrm>
            <a:off x="5177714" y="2033282"/>
            <a:ext cx="6680890" cy="3120948"/>
          </a:xfrm>
          <a:prstGeom prst="rect">
            <a:avLst/>
          </a:prstGeom>
          <a:ln>
            <a:noFill/>
          </a:ln>
          <a:effectLst>
            <a:softEdge rad="112500"/>
          </a:effectLst>
        </p:spPr>
      </p:pic>
      <p:sp>
        <p:nvSpPr>
          <p:cNvPr id="83" name="Rectangle 82">
            <a:extLst>
              <a:ext uri="{FF2B5EF4-FFF2-40B4-BE49-F238E27FC236}">
                <a16:creationId xmlns:a16="http://schemas.microsoft.com/office/drawing/2014/main" id="{DAA6B357-A355-4674-B4E9-C0378611D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71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7A9929-D1D8-547E-374C-8E130F22F3E4}"/>
              </a:ext>
            </a:extLst>
          </p:cNvPr>
          <p:cNvSpPr>
            <a:spLocks noGrp="1"/>
          </p:cNvSpPr>
          <p:nvPr>
            <p:ph type="title"/>
          </p:nvPr>
        </p:nvSpPr>
        <p:spPr/>
        <p:txBody>
          <a:bodyPr>
            <a:normAutofit/>
          </a:bodyPr>
          <a:lstStyle/>
          <a:p>
            <a:r>
              <a:rPr lang="tr-TR" sz="2800" b="1">
                <a:solidFill>
                  <a:srgbClr val="FF0000"/>
                </a:solidFill>
              </a:rPr>
              <a:t>HAVA YOLU İLE BULAŞAN HASTALIKLARDAN KORUNMA YOLLARI</a:t>
            </a:r>
          </a:p>
        </p:txBody>
      </p:sp>
      <p:sp>
        <p:nvSpPr>
          <p:cNvPr id="3" name="İçerik Yer Tutucusu 2">
            <a:extLst>
              <a:ext uri="{FF2B5EF4-FFF2-40B4-BE49-F238E27FC236}">
                <a16:creationId xmlns:a16="http://schemas.microsoft.com/office/drawing/2014/main" id="{9E2EFC13-2E22-B57C-737D-E9092AB2B291}"/>
              </a:ext>
            </a:extLst>
          </p:cNvPr>
          <p:cNvSpPr>
            <a:spLocks noGrp="1"/>
          </p:cNvSpPr>
          <p:nvPr>
            <p:ph idx="1"/>
          </p:nvPr>
        </p:nvSpPr>
        <p:spPr>
          <a:xfrm>
            <a:off x="838200" y="1715190"/>
            <a:ext cx="10515600" cy="4351338"/>
          </a:xfrm>
        </p:spPr>
        <p:txBody>
          <a:bodyPr vert="horz" lIns="91440" tIns="45720" rIns="91440" bIns="45720" rtlCol="0" anchor="t">
            <a:normAutofit/>
          </a:bodyPr>
          <a:lstStyle/>
          <a:p>
            <a:r>
              <a:rPr lang="tr-TR">
                <a:ea typeface="+mn-lt"/>
                <a:cs typeface="+mn-lt"/>
              </a:rPr>
              <a:t>Öksürürken, aksırırken ağız kapatılmalı, </a:t>
            </a:r>
          </a:p>
          <a:p>
            <a:pPr marL="0" indent="0">
              <a:buNone/>
            </a:pPr>
            <a:r>
              <a:rPr lang="tr-TR">
                <a:ea typeface="+mn-lt"/>
                <a:cs typeface="+mn-lt"/>
              </a:rPr>
              <a:t>• Yerlere tükürülmemeli,</a:t>
            </a:r>
          </a:p>
          <a:p>
            <a:pPr marL="0" indent="0">
              <a:buNone/>
            </a:pPr>
            <a:r>
              <a:rPr lang="tr-TR">
                <a:ea typeface="+mn-lt"/>
                <a:cs typeface="+mn-lt"/>
              </a:rPr>
              <a:t>• Kâğıt mendil ya da kâğıt havlu kullanmaya özen gösterilmeli,</a:t>
            </a:r>
            <a:endParaRPr lang="tr-TR"/>
          </a:p>
          <a:p>
            <a:pPr marL="0" indent="0">
              <a:buNone/>
            </a:pPr>
            <a:r>
              <a:rPr lang="tr-TR">
                <a:ea typeface="+mn-lt"/>
                <a:cs typeface="+mn-lt"/>
              </a:rPr>
              <a:t>• Odalar havalandırılmalı, </a:t>
            </a:r>
          </a:p>
          <a:p>
            <a:pPr marL="0" indent="0">
              <a:buNone/>
            </a:pPr>
            <a:r>
              <a:rPr lang="tr-TR">
                <a:ea typeface="+mn-lt"/>
                <a:cs typeface="+mn-lt"/>
              </a:rPr>
              <a:t>• Tozdan kaçınılmalı, halılar ve kilimler toz kaldırmayacak biçimde temizlenmeli, </a:t>
            </a:r>
          </a:p>
          <a:p>
            <a:pPr marL="0" indent="0">
              <a:buNone/>
            </a:pPr>
            <a:r>
              <a:rPr lang="tr-TR">
                <a:ea typeface="+mn-lt"/>
                <a:cs typeface="+mn-lt"/>
              </a:rPr>
              <a:t>• Eller, yemekten önce ve sonra, tuvaletten önce ve sonra, dışarıdan eve gelince sabun ve bol su ile 15-30 saniye iyice yıkanmalı,</a:t>
            </a:r>
            <a:endParaRPr lang="tr-TR"/>
          </a:p>
        </p:txBody>
      </p:sp>
      <p:sp>
        <p:nvSpPr>
          <p:cNvPr id="4" name="Metin kutusu 3">
            <a:extLst>
              <a:ext uri="{FF2B5EF4-FFF2-40B4-BE49-F238E27FC236}">
                <a16:creationId xmlns:a16="http://schemas.microsoft.com/office/drawing/2014/main" id="{FC5B794B-0BB4-2BE9-B7F3-5C1B78F37E8A}"/>
              </a:ext>
            </a:extLst>
          </p:cNvPr>
          <p:cNvSpPr txBox="1"/>
          <p:nvPr/>
        </p:nvSpPr>
        <p:spPr>
          <a:xfrm>
            <a:off x="1021752" y="6144323"/>
            <a:ext cx="84777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1200">
                <a:solidFill>
                  <a:schemeClr val="bg1">
                    <a:lumMod val="50000"/>
                  </a:schemeClr>
                </a:solidFill>
                <a:ea typeface="+mn-lt"/>
                <a:cs typeface="+mn-lt"/>
              </a:rPr>
              <a:t>https://avesis.istanbul.edu.tr/resume/downloadfile/seher.tan?key=9e107ff3-1be0-4171-85c0-33fe45a8c9db</a:t>
            </a:r>
            <a:endParaRPr lang="tr-TR" sz="1200">
              <a:solidFill>
                <a:schemeClr val="bg1">
                  <a:lumMod val="50000"/>
                </a:schemeClr>
              </a:solidFill>
            </a:endParaRPr>
          </a:p>
        </p:txBody>
      </p:sp>
    </p:spTree>
    <p:extLst>
      <p:ext uri="{BB962C8B-B14F-4D97-AF65-F5344CB8AC3E}">
        <p14:creationId xmlns:p14="http://schemas.microsoft.com/office/powerpoint/2010/main" val="406016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SAĞLIK BAKANLIĞI'NDAN MASKE KULLANIMI BİLGİLENDİRMESİ">
            <a:extLst>
              <a:ext uri="{FF2B5EF4-FFF2-40B4-BE49-F238E27FC236}">
                <a16:creationId xmlns:a16="http://schemas.microsoft.com/office/drawing/2014/main" id="{46F003BC-5B6F-B1AD-5C2F-D79D82A8F090}"/>
              </a:ext>
            </a:extLst>
          </p:cNvPr>
          <p:cNvPicPr>
            <a:picLocks noChangeAspect="1"/>
          </p:cNvPicPr>
          <p:nvPr/>
        </p:nvPicPr>
        <p:blipFill rotWithShape="1">
          <a:blip r:embed="rId2"/>
          <a:srcRect l="292" t="206" r="-2343" b="16289"/>
          <a:stretch/>
        </p:blipFill>
        <p:spPr>
          <a:xfrm>
            <a:off x="1068130" y="1634332"/>
            <a:ext cx="3876165" cy="3157640"/>
          </a:xfrm>
          <a:prstGeom prst="rect">
            <a:avLst/>
          </a:prstGeom>
        </p:spPr>
      </p:pic>
      <p:sp>
        <p:nvSpPr>
          <p:cNvPr id="3" name="İçerik Yer Tutucusu 2">
            <a:extLst>
              <a:ext uri="{FF2B5EF4-FFF2-40B4-BE49-F238E27FC236}">
                <a16:creationId xmlns:a16="http://schemas.microsoft.com/office/drawing/2014/main" id="{F8551211-4D35-2F5F-CA0B-E8213E540CFA}"/>
              </a:ext>
            </a:extLst>
          </p:cNvPr>
          <p:cNvSpPr>
            <a:spLocks noGrp="1"/>
          </p:cNvSpPr>
          <p:nvPr>
            <p:ph idx="1"/>
          </p:nvPr>
        </p:nvSpPr>
        <p:spPr>
          <a:xfrm>
            <a:off x="5486067" y="1831633"/>
            <a:ext cx="5754896" cy="3197464"/>
          </a:xfrm>
        </p:spPr>
        <p:txBody>
          <a:bodyPr vert="horz" lIns="91440" tIns="45720" rIns="91440" bIns="45720" rtlCol="0" anchor="t">
            <a:normAutofit fontScale="85000" lnSpcReduction="10000"/>
          </a:bodyPr>
          <a:lstStyle/>
          <a:p>
            <a:pPr marL="0" indent="0">
              <a:buNone/>
            </a:pPr>
            <a:r>
              <a:rPr lang="tr-TR" sz="2000">
                <a:ea typeface="+mn-lt"/>
                <a:cs typeface="+mn-lt"/>
              </a:rPr>
              <a:t>• </a:t>
            </a:r>
            <a:r>
              <a:rPr lang="tr-TR" sz="3000">
                <a:solidFill>
                  <a:schemeClr val="tx2">
                    <a:lumMod val="50000"/>
                    <a:lumOff val="50000"/>
                  </a:schemeClr>
                </a:solidFill>
                <a:ea typeface="+mn-lt"/>
                <a:cs typeface="+mn-lt"/>
              </a:rPr>
              <a:t>Kapalı ortamlardan mümkün olduğunca uzak durulmalı, hasta bireyler kapalı ortamlarda maske kullanmalı</a:t>
            </a:r>
          </a:p>
          <a:p>
            <a:pPr marL="0" indent="0">
              <a:buNone/>
            </a:pPr>
            <a:r>
              <a:rPr lang="tr-TR" sz="3000">
                <a:ea typeface="+mn-lt"/>
                <a:cs typeface="+mn-lt"/>
              </a:rPr>
              <a:t>• Hasta ile yakın temastan kaçınılmalı, çatal, kaşık ve havlu gibi ortak malzeme kullanımından sakınılmalıdır.</a:t>
            </a:r>
          </a:p>
          <a:p>
            <a:pPr marL="0" indent="0">
              <a:buNone/>
            </a:pPr>
            <a:r>
              <a:rPr lang="tr-TR" sz="3000">
                <a:ea typeface="+mn-lt"/>
                <a:cs typeface="+mn-lt"/>
              </a:rPr>
              <a:t> • Beden temizliğine özen gösterilmeli,</a:t>
            </a:r>
            <a:endParaRPr lang="tr-TR" sz="300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9C801414-43F7-1A2A-1A0D-01B9E4909177}"/>
              </a:ext>
            </a:extLst>
          </p:cNvPr>
          <p:cNvSpPr txBox="1"/>
          <p:nvPr/>
        </p:nvSpPr>
        <p:spPr>
          <a:xfrm>
            <a:off x="1403070" y="5688639"/>
            <a:ext cx="81622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1200">
                <a:solidFill>
                  <a:srgbClr val="7F7F7F"/>
                </a:solidFill>
                <a:ea typeface="+mn-lt"/>
                <a:cs typeface="+mn-lt"/>
              </a:rPr>
              <a:t>https://avesis.istanbul.edu.tr/resume/downloadfile/seher.tan?key=9e107ff3-1be0-4171-85c0-33fe45a8c9db</a:t>
            </a:r>
            <a:endParaRPr lang="tr-TR"/>
          </a:p>
        </p:txBody>
      </p:sp>
    </p:spTree>
    <p:extLst>
      <p:ext uri="{BB962C8B-B14F-4D97-AF65-F5344CB8AC3E}">
        <p14:creationId xmlns:p14="http://schemas.microsoft.com/office/powerpoint/2010/main" val="99082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029190-F00F-8ACE-431E-9C4D1F6018C3}"/>
              </a:ext>
            </a:extLst>
          </p:cNvPr>
          <p:cNvSpPr>
            <a:spLocks noGrp="1"/>
          </p:cNvSpPr>
          <p:nvPr>
            <p:ph type="title"/>
          </p:nvPr>
        </p:nvSpPr>
        <p:spPr/>
        <p:txBody>
          <a:bodyPr/>
          <a:lstStyle/>
          <a:p>
            <a:r>
              <a:rPr lang="tr-TR" b="1">
                <a:solidFill>
                  <a:srgbClr val="FF0000"/>
                </a:solidFill>
              </a:rPr>
              <a:t>                                    SORUN</a:t>
            </a:r>
          </a:p>
        </p:txBody>
      </p:sp>
      <p:sp>
        <p:nvSpPr>
          <p:cNvPr id="3" name="İçerik Yer Tutucusu 2">
            <a:extLst>
              <a:ext uri="{FF2B5EF4-FFF2-40B4-BE49-F238E27FC236}">
                <a16:creationId xmlns:a16="http://schemas.microsoft.com/office/drawing/2014/main" id="{F473E19D-417D-6634-6B3A-3C4165F3C1D0}"/>
              </a:ext>
            </a:extLst>
          </p:cNvPr>
          <p:cNvSpPr>
            <a:spLocks noGrp="1"/>
          </p:cNvSpPr>
          <p:nvPr>
            <p:ph idx="1"/>
          </p:nvPr>
        </p:nvSpPr>
        <p:spPr/>
        <p:txBody>
          <a:bodyPr vert="horz" lIns="91440" tIns="45720" rIns="91440" bIns="45720" rtlCol="0" anchor="t">
            <a:normAutofit/>
          </a:bodyPr>
          <a:lstStyle/>
          <a:p>
            <a:r>
              <a:rPr lang="tr-TR"/>
              <a:t> İlk kez fark edileceği veya tespit edilmiş tehditlerde hastaları ilk karşılayan birimlerin acil servisler olduğu göz önüne alındığında acil servis hekim ve yöneticilerinin gerekli tedbirleri almalarının önemi ortaya çıkmaktadır ancak hastaların gerekli titizliği göstermemesi sebebi ile hem hastalar arasında hem de hasta-hekim arasında bulaş olmaktadır.</a:t>
            </a:r>
          </a:p>
        </p:txBody>
      </p:sp>
    </p:spTree>
    <p:extLst>
      <p:ext uri="{BB962C8B-B14F-4D97-AF65-F5344CB8AC3E}">
        <p14:creationId xmlns:p14="http://schemas.microsoft.com/office/powerpoint/2010/main" val="57511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F16AD-AFD2-E17C-02B8-079A3CD8E8D7}"/>
              </a:ext>
            </a:extLst>
          </p:cNvPr>
          <p:cNvSpPr>
            <a:spLocks noGrp="1"/>
          </p:cNvSpPr>
          <p:nvPr>
            <p:ph type="title"/>
          </p:nvPr>
        </p:nvSpPr>
        <p:spPr/>
        <p:txBody>
          <a:bodyPr/>
          <a:lstStyle/>
          <a:p>
            <a:endParaRPr lang="tr-TR"/>
          </a:p>
        </p:txBody>
      </p:sp>
      <p:pic>
        <p:nvPicPr>
          <p:cNvPr id="4" name="İçerik Yer Tutucusu 3" descr="Fotoğraf açıklaması yok.">
            <a:extLst>
              <a:ext uri="{FF2B5EF4-FFF2-40B4-BE49-F238E27FC236}">
                <a16:creationId xmlns:a16="http://schemas.microsoft.com/office/drawing/2014/main" id="{6333B547-2155-8DDA-2707-4461EBAAF02E}"/>
              </a:ext>
            </a:extLst>
          </p:cNvPr>
          <p:cNvPicPr>
            <a:picLocks noGrp="1" noChangeAspect="1"/>
          </p:cNvPicPr>
          <p:nvPr>
            <p:ph idx="1"/>
          </p:nvPr>
        </p:nvPicPr>
        <p:blipFill>
          <a:blip r:embed="rId2"/>
          <a:stretch>
            <a:fillRect/>
          </a:stretch>
        </p:blipFill>
        <p:spPr>
          <a:xfrm>
            <a:off x="618333" y="445192"/>
            <a:ext cx="5886381" cy="6007858"/>
          </a:xfrm>
        </p:spPr>
      </p:pic>
      <p:pic>
        <p:nvPicPr>
          <p:cNvPr id="5" name="Resim 4" descr="metin, poster, Çizgi film, kırpıntı çizim içeren bir resim&#10;&#10;Açıklama otomatik olarak oluşturuldu">
            <a:extLst>
              <a:ext uri="{FF2B5EF4-FFF2-40B4-BE49-F238E27FC236}">
                <a16:creationId xmlns:a16="http://schemas.microsoft.com/office/drawing/2014/main" id="{DD15E57C-730E-A2FB-E18A-2C9B352D3752}"/>
              </a:ext>
            </a:extLst>
          </p:cNvPr>
          <p:cNvPicPr>
            <a:picLocks noChangeAspect="1"/>
          </p:cNvPicPr>
          <p:nvPr/>
        </p:nvPicPr>
        <p:blipFill>
          <a:blip r:embed="rId3"/>
          <a:stretch>
            <a:fillRect/>
          </a:stretch>
        </p:blipFill>
        <p:spPr>
          <a:xfrm>
            <a:off x="7059668" y="421863"/>
            <a:ext cx="4290140" cy="6058451"/>
          </a:xfrm>
          <a:prstGeom prst="rect">
            <a:avLst/>
          </a:prstGeom>
        </p:spPr>
      </p:pic>
    </p:spTree>
    <p:extLst>
      <p:ext uri="{BB962C8B-B14F-4D97-AF65-F5344CB8AC3E}">
        <p14:creationId xmlns:p14="http://schemas.microsoft.com/office/powerpoint/2010/main" val="90326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423801-D467-6738-EE2D-09848C5B033F}"/>
              </a:ext>
            </a:extLst>
          </p:cNvPr>
          <p:cNvSpPr>
            <a:spLocks noGrp="1"/>
          </p:cNvSpPr>
          <p:nvPr>
            <p:ph type="title"/>
          </p:nvPr>
        </p:nvSpPr>
        <p:spPr/>
        <p:txBody>
          <a:bodyPr>
            <a:normAutofit/>
          </a:bodyPr>
          <a:lstStyle/>
          <a:p>
            <a:r>
              <a:rPr lang="tr-TR" sz="4000" b="1">
                <a:solidFill>
                  <a:srgbClr val="FF0000"/>
                </a:solidFill>
              </a:rPr>
              <a:t>                                          PROJEMİZ</a:t>
            </a:r>
          </a:p>
        </p:txBody>
      </p:sp>
      <p:sp>
        <p:nvSpPr>
          <p:cNvPr id="3" name="İçerik Yer Tutucusu 2">
            <a:extLst>
              <a:ext uri="{FF2B5EF4-FFF2-40B4-BE49-F238E27FC236}">
                <a16:creationId xmlns:a16="http://schemas.microsoft.com/office/drawing/2014/main" id="{B8C90165-7D66-895B-DDD4-0AA718AD5EE7}"/>
              </a:ext>
            </a:extLst>
          </p:cNvPr>
          <p:cNvSpPr>
            <a:spLocks noGrp="1"/>
          </p:cNvSpPr>
          <p:nvPr>
            <p:ph idx="1"/>
          </p:nvPr>
        </p:nvSpPr>
        <p:spPr/>
        <p:txBody>
          <a:bodyPr>
            <a:normAutofit/>
          </a:bodyPr>
          <a:lstStyle/>
          <a:p>
            <a:r>
              <a:rPr lang="tr-TR"/>
              <a:t>Acil servisteki bulaş sıklığı ve hekimlerin yaşadığı sıkıntılar göz önüne alındığında, acil servisteki her hastanın maske kullanmasının bu bulaşı önemli ölçüde azaltacağını öngörüyoruz.</a:t>
            </a:r>
          </a:p>
          <a:p>
            <a:r>
              <a:rPr lang="tr-TR"/>
              <a:t>Acil sağlık hizmetleri genel müdürlüğü tarafından yapılan acil servis çalışanlarının enfeksiyona maruz kalması açısından kontrol planında tarama, eğitim ve bağışıklama varken maske kullanımının olmaması bize bu projeyi yapmayı düşündürdü. (Sağlık Bakanlığı, Hastane öncesi acil sağlık hizmetlerinde enfeksiyondan  korunma rehberi)</a:t>
            </a:r>
          </a:p>
          <a:p>
            <a:pPr marL="0" indent="0">
              <a:buNone/>
            </a:pPr>
            <a:endParaRPr lang="tr-TR"/>
          </a:p>
          <a:p>
            <a:endParaRPr lang="tr-TR"/>
          </a:p>
        </p:txBody>
      </p:sp>
    </p:spTree>
    <p:extLst>
      <p:ext uri="{BB962C8B-B14F-4D97-AF65-F5344CB8AC3E}">
        <p14:creationId xmlns:p14="http://schemas.microsoft.com/office/powerpoint/2010/main" val="185591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88F3D-E212-572D-3349-0D26D1816E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0CC3C45-7609-0951-6503-4E17A5212850}"/>
              </a:ext>
            </a:extLst>
          </p:cNvPr>
          <p:cNvSpPr>
            <a:spLocks noGrp="1"/>
          </p:cNvSpPr>
          <p:nvPr>
            <p:ph idx="1"/>
          </p:nvPr>
        </p:nvSpPr>
        <p:spPr/>
        <p:txBody>
          <a:bodyPr/>
          <a:lstStyle/>
          <a:p>
            <a:r>
              <a:rPr lang="tr-TR"/>
              <a:t>Acil servise giriş yapan her hastaya </a:t>
            </a:r>
            <a:r>
              <a:rPr lang="tr-TR" err="1"/>
              <a:t>triaj</a:t>
            </a:r>
            <a:r>
              <a:rPr lang="tr-TR"/>
              <a:t> alanında barkoduyla birlikte 1 adet paketli maske verilmesinin bu sorunu önlemede faydalı bir çözüm yolu olabileceğini düşünüyoruz.</a:t>
            </a:r>
          </a:p>
          <a:p>
            <a:r>
              <a:rPr lang="tr-TR"/>
              <a:t>Bu sayede bulaş oranları azalacağı için, hem hekimlerin  güvenliği sağlanmış olup hem de verilen sağlık hizmetindeki verim artacaktır.</a:t>
            </a:r>
          </a:p>
        </p:txBody>
      </p:sp>
      <p:pic>
        <p:nvPicPr>
          <p:cNvPr id="4" name="Resim 3" descr="Full Ultrasonik Cerrahi Maskesi 3 Katlı,Telli 50 Adet">
            <a:extLst>
              <a:ext uri="{FF2B5EF4-FFF2-40B4-BE49-F238E27FC236}">
                <a16:creationId xmlns:a16="http://schemas.microsoft.com/office/drawing/2014/main" id="{3F21C534-1DE1-47E0-20E8-12221B7C30CA}"/>
              </a:ext>
            </a:extLst>
          </p:cNvPr>
          <p:cNvPicPr>
            <a:picLocks noChangeAspect="1"/>
          </p:cNvPicPr>
          <p:nvPr/>
        </p:nvPicPr>
        <p:blipFill rotWithShape="1">
          <a:blip r:embed="rId2"/>
          <a:srcRect r="402" b="4839"/>
          <a:stretch/>
        </p:blipFill>
        <p:spPr>
          <a:xfrm>
            <a:off x="7794487" y="4001052"/>
            <a:ext cx="2732184" cy="2610465"/>
          </a:xfrm>
          <a:prstGeom prst="rect">
            <a:avLst/>
          </a:prstGeom>
        </p:spPr>
      </p:pic>
    </p:spTree>
    <p:extLst>
      <p:ext uri="{BB962C8B-B14F-4D97-AF65-F5344CB8AC3E}">
        <p14:creationId xmlns:p14="http://schemas.microsoft.com/office/powerpoint/2010/main" val="100066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descr="Sahte aşı kartı davası: 241 yıla kadar hapsi isteniyordu; hükmün  açıklanması geri bırakıldı">
            <a:extLst>
              <a:ext uri="{FF2B5EF4-FFF2-40B4-BE49-F238E27FC236}">
                <a16:creationId xmlns:a16="http://schemas.microsoft.com/office/drawing/2014/main" id="{2B4D9E4B-C725-73E4-BB48-8C36B5DE4C73}"/>
              </a:ext>
            </a:extLst>
          </p:cNvPr>
          <p:cNvPicPr>
            <a:picLocks noGrp="1" noChangeAspect="1"/>
          </p:cNvPicPr>
          <p:nvPr>
            <p:ph idx="1"/>
          </p:nvPr>
        </p:nvPicPr>
        <p:blipFill rotWithShape="1">
          <a:blip r:embed="rId2"/>
          <a:srcRect/>
          <a:stretch/>
        </p:blipFill>
        <p:spPr>
          <a:xfrm>
            <a:off x="20" y="1"/>
            <a:ext cx="12191979" cy="6802783"/>
          </a:xfrm>
          <a:prstGeom prst="rect">
            <a:avLst/>
          </a:prstGeom>
        </p:spPr>
      </p:pic>
      <p:grpSp>
        <p:nvGrpSpPr>
          <p:cNvPr id="9" name="Group 8">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91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E68E9D-E79E-3B57-7C23-BE7D261B9BD1}"/>
              </a:ext>
            </a:extLst>
          </p:cNvPr>
          <p:cNvSpPr>
            <a:spLocks noGrp="1"/>
          </p:cNvSpPr>
          <p:nvPr>
            <p:ph type="title"/>
          </p:nvPr>
        </p:nvSpPr>
        <p:spPr/>
        <p:txBody>
          <a:bodyPr/>
          <a:lstStyle/>
          <a:p>
            <a:r>
              <a:rPr lang="tr-TR"/>
              <a:t>                                   </a:t>
            </a:r>
            <a:r>
              <a:rPr lang="tr-TR" b="1">
                <a:solidFill>
                  <a:srgbClr val="FF0000"/>
                </a:solidFill>
              </a:rPr>
              <a:t> MALİYET</a:t>
            </a:r>
          </a:p>
        </p:txBody>
      </p:sp>
      <p:sp>
        <p:nvSpPr>
          <p:cNvPr id="3" name="İçerik Yer Tutucusu 2">
            <a:extLst>
              <a:ext uri="{FF2B5EF4-FFF2-40B4-BE49-F238E27FC236}">
                <a16:creationId xmlns:a16="http://schemas.microsoft.com/office/drawing/2014/main" id="{10242714-5F54-8966-9BC2-5A459CC5A23C}"/>
              </a:ext>
            </a:extLst>
          </p:cNvPr>
          <p:cNvSpPr>
            <a:spLocks noGrp="1"/>
          </p:cNvSpPr>
          <p:nvPr>
            <p:ph idx="1"/>
          </p:nvPr>
        </p:nvSpPr>
        <p:spPr/>
        <p:txBody>
          <a:bodyPr vert="horz" lIns="91440" tIns="45720" rIns="91440" bIns="45720" rtlCol="0" anchor="t">
            <a:normAutofit/>
          </a:bodyPr>
          <a:lstStyle/>
          <a:p>
            <a:r>
              <a:rPr lang="tr-TR" dirty="0"/>
              <a:t>Tekli maske paket fiyatı 2 </a:t>
            </a:r>
            <a:r>
              <a:rPr lang="tr-TR" dirty="0" err="1"/>
              <a:t>tl</a:t>
            </a:r>
            <a:r>
              <a:rPr lang="tr-TR" dirty="0"/>
              <a:t> olarak baz alındığında;</a:t>
            </a:r>
          </a:p>
          <a:p>
            <a:endParaRPr lang="tr-TR"/>
          </a:p>
          <a:p>
            <a:r>
              <a:rPr lang="tr-TR" dirty="0"/>
              <a:t>İzmir Katip Çelebi Üniversitesi Atatürk EAH Acil servisine günlük ortalama 1000 hasta girişi olup, her hastaya bir adet paketli maske verdiğimizde yaklaşık olarak günlük maliyet 2000 lira, aylık maliyet 60000 lira olmaktadır.</a:t>
            </a:r>
          </a:p>
          <a:p>
            <a:endParaRPr lang="tr-TR"/>
          </a:p>
        </p:txBody>
      </p:sp>
    </p:spTree>
    <p:extLst>
      <p:ext uri="{BB962C8B-B14F-4D97-AF65-F5344CB8AC3E}">
        <p14:creationId xmlns:p14="http://schemas.microsoft.com/office/powerpoint/2010/main" val="280399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4CE69-E4D8-F548-7F33-74FD66115EFA}"/>
              </a:ext>
            </a:extLst>
          </p:cNvPr>
          <p:cNvSpPr>
            <a:spLocks noGrp="1"/>
          </p:cNvSpPr>
          <p:nvPr>
            <p:ph type="title"/>
          </p:nvPr>
        </p:nvSpPr>
        <p:spPr/>
        <p:txBody>
          <a:bodyPr/>
          <a:lstStyle/>
          <a:p>
            <a:r>
              <a:rPr lang="tr-TR"/>
              <a:t>                                  </a:t>
            </a:r>
            <a:r>
              <a:rPr lang="tr-TR" b="1">
                <a:solidFill>
                  <a:srgbClr val="FF0000"/>
                </a:solidFill>
              </a:rPr>
              <a:t> Kısıtlılık</a:t>
            </a:r>
            <a:br>
              <a:rPr lang="tr-TR" b="1"/>
            </a:br>
            <a:endParaRPr lang="tr-TR"/>
          </a:p>
        </p:txBody>
      </p:sp>
      <p:sp>
        <p:nvSpPr>
          <p:cNvPr id="3" name="İçerik Yer Tutucusu 2">
            <a:extLst>
              <a:ext uri="{FF2B5EF4-FFF2-40B4-BE49-F238E27FC236}">
                <a16:creationId xmlns:a16="http://schemas.microsoft.com/office/drawing/2014/main" id="{CC47E51C-49F4-FAC2-EECF-6AEADE2D142E}"/>
              </a:ext>
            </a:extLst>
          </p:cNvPr>
          <p:cNvSpPr>
            <a:spLocks noGrp="1"/>
          </p:cNvSpPr>
          <p:nvPr>
            <p:ph idx="1"/>
          </p:nvPr>
        </p:nvSpPr>
        <p:spPr/>
        <p:txBody>
          <a:bodyPr vert="horz" lIns="91440" tIns="45720" rIns="91440" bIns="45720" rtlCol="0" anchor="t">
            <a:normAutofit/>
          </a:bodyPr>
          <a:lstStyle/>
          <a:p>
            <a:r>
              <a:rPr lang="tr-TR"/>
              <a:t>Oksijen ihtiyacı olan hastalar</a:t>
            </a:r>
          </a:p>
          <a:p>
            <a:r>
              <a:rPr lang="tr-TR"/>
              <a:t>Hasta uyumsuzluğu</a:t>
            </a:r>
          </a:p>
          <a:p>
            <a:r>
              <a:rPr lang="tr-TR" err="1"/>
              <a:t>Triaja</a:t>
            </a:r>
            <a:r>
              <a:rPr lang="tr-TR"/>
              <a:t> uğramadan gelen 112 hastası</a:t>
            </a:r>
          </a:p>
          <a:p>
            <a:endParaRPr lang="tr-TR"/>
          </a:p>
        </p:txBody>
      </p:sp>
      <p:pic>
        <p:nvPicPr>
          <p:cNvPr id="4" name="Resim 3" descr="Solunum Yetmezliği Nedir? - A life Sağlık Grubu">
            <a:extLst>
              <a:ext uri="{FF2B5EF4-FFF2-40B4-BE49-F238E27FC236}">
                <a16:creationId xmlns:a16="http://schemas.microsoft.com/office/drawing/2014/main" id="{1B18F5A6-5716-0E57-1DED-2910A22CB704}"/>
              </a:ext>
            </a:extLst>
          </p:cNvPr>
          <p:cNvPicPr>
            <a:picLocks noChangeAspect="1"/>
          </p:cNvPicPr>
          <p:nvPr/>
        </p:nvPicPr>
        <p:blipFill>
          <a:blip r:embed="rId2"/>
          <a:stretch>
            <a:fillRect/>
          </a:stretch>
        </p:blipFill>
        <p:spPr>
          <a:xfrm>
            <a:off x="6347791" y="3198107"/>
            <a:ext cx="5338417" cy="3553957"/>
          </a:xfrm>
          <a:prstGeom prst="rect">
            <a:avLst/>
          </a:prstGeom>
          <a:ln>
            <a:noFill/>
          </a:ln>
          <a:effectLst>
            <a:softEdge rad="112500"/>
          </a:effectLst>
        </p:spPr>
      </p:pic>
    </p:spTree>
    <p:extLst>
      <p:ext uri="{BB962C8B-B14F-4D97-AF65-F5344CB8AC3E}">
        <p14:creationId xmlns:p14="http://schemas.microsoft.com/office/powerpoint/2010/main" val="131658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6F0D64-3F0E-B918-6A6F-6860A408FEE5}"/>
              </a:ext>
            </a:extLst>
          </p:cNvPr>
          <p:cNvSpPr>
            <a:spLocks noGrp="1"/>
          </p:cNvSpPr>
          <p:nvPr>
            <p:ph type="title"/>
          </p:nvPr>
        </p:nvSpPr>
        <p:spPr/>
        <p:txBody>
          <a:bodyPr>
            <a:normAutofit/>
          </a:bodyPr>
          <a:lstStyle/>
          <a:p>
            <a:pPr algn="ctr"/>
            <a:r>
              <a:rPr lang="tr-TR" sz="3000" b="1" dirty="0">
                <a:solidFill>
                  <a:srgbClr val="FF0000"/>
                </a:solidFill>
              </a:rPr>
              <a:t>İŞBİRLİKÇİLER</a:t>
            </a:r>
            <a:endParaRPr lang="tr-TR"/>
          </a:p>
        </p:txBody>
      </p:sp>
      <p:pic>
        <p:nvPicPr>
          <p:cNvPr id="4" name="İçerik Yer Tutucusu 3" descr="Sağlık Bakanlığı (Türkiye) - Vikipedi">
            <a:extLst>
              <a:ext uri="{FF2B5EF4-FFF2-40B4-BE49-F238E27FC236}">
                <a16:creationId xmlns:a16="http://schemas.microsoft.com/office/drawing/2014/main" id="{F2FAA8DA-A3ED-6268-36CE-F3A7A3E3A26F}"/>
              </a:ext>
            </a:extLst>
          </p:cNvPr>
          <p:cNvPicPr>
            <a:picLocks noGrp="1" noChangeAspect="1"/>
          </p:cNvPicPr>
          <p:nvPr>
            <p:ph idx="1"/>
          </p:nvPr>
        </p:nvPicPr>
        <p:blipFill>
          <a:blip r:embed="rId2"/>
          <a:stretch>
            <a:fillRect/>
          </a:stretch>
        </p:blipFill>
        <p:spPr>
          <a:xfrm>
            <a:off x="4461462" y="1593713"/>
            <a:ext cx="3258034" cy="3103424"/>
          </a:xfrm>
        </p:spPr>
      </p:pic>
      <p:sp>
        <p:nvSpPr>
          <p:cNvPr id="5" name="Metin kutusu 4">
            <a:extLst>
              <a:ext uri="{FF2B5EF4-FFF2-40B4-BE49-F238E27FC236}">
                <a16:creationId xmlns:a16="http://schemas.microsoft.com/office/drawing/2014/main" id="{BDDEE78B-67C7-4DD2-8A74-CBE61FD02B43}"/>
              </a:ext>
            </a:extLst>
          </p:cNvPr>
          <p:cNvSpPr txBox="1"/>
          <p:nvPr/>
        </p:nvSpPr>
        <p:spPr>
          <a:xfrm>
            <a:off x="599436" y="5064576"/>
            <a:ext cx="109907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400" b="1"/>
              <a:t>Sağlık Bakanlığı</a:t>
            </a:r>
          </a:p>
          <a:p>
            <a:pPr algn="ctr"/>
            <a:r>
              <a:rPr lang="tr-TR" sz="2400" b="1"/>
              <a:t>İzmir Atatürk Eğitim ve Araştırma Hastanesi</a:t>
            </a:r>
          </a:p>
        </p:txBody>
      </p:sp>
    </p:spTree>
    <p:extLst>
      <p:ext uri="{BB962C8B-B14F-4D97-AF65-F5344CB8AC3E}">
        <p14:creationId xmlns:p14="http://schemas.microsoft.com/office/powerpoint/2010/main" val="187299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5B174925-324A-6197-0BAF-2FCC4B4A812B}"/>
              </a:ext>
            </a:extLst>
          </p:cNvPr>
          <p:cNvSpPr>
            <a:spLocks noGrp="1"/>
          </p:cNvSpPr>
          <p:nvPr>
            <p:ph type="title"/>
          </p:nvPr>
        </p:nvSpPr>
        <p:spPr>
          <a:xfrm>
            <a:off x="786385" y="841248"/>
            <a:ext cx="5129600" cy="5340097"/>
          </a:xfrm>
        </p:spPr>
        <p:txBody>
          <a:bodyPr anchor="ctr">
            <a:normAutofit/>
          </a:bodyPr>
          <a:lstStyle/>
          <a:p>
            <a:r>
              <a:rPr lang="tr-TR" sz="4800" b="1">
                <a:solidFill>
                  <a:schemeClr val="bg1"/>
                </a:solidFill>
              </a:rPr>
              <a:t>                                   SUNUM PLANI</a:t>
            </a:r>
          </a:p>
        </p:txBody>
      </p:sp>
      <p:graphicFrame>
        <p:nvGraphicFramePr>
          <p:cNvPr id="5" name="İçerik Yer Tutucusu 2">
            <a:extLst>
              <a:ext uri="{FF2B5EF4-FFF2-40B4-BE49-F238E27FC236}">
                <a16:creationId xmlns:a16="http://schemas.microsoft.com/office/drawing/2014/main" id="{8E05E97C-09D7-2A44-B501-118E17C24D21}"/>
              </a:ext>
            </a:extLst>
          </p:cNvPr>
          <p:cNvGraphicFramePr>
            <a:graphicFrameLocks noGrp="1"/>
          </p:cNvGraphicFramePr>
          <p:nvPr>
            <p:ph idx="1"/>
            <p:extLst>
              <p:ext uri="{D42A27DB-BD31-4B8C-83A1-F6EECF244321}">
                <p14:modId xmlns:p14="http://schemas.microsoft.com/office/powerpoint/2010/main" val="2306926076"/>
              </p:ext>
            </p:extLst>
          </p:nvPr>
        </p:nvGraphicFramePr>
        <p:xfrm>
          <a:off x="6724411" y="209128"/>
          <a:ext cx="4739824" cy="643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997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65BE7F-5266-2A44-6721-F755DB890E8A}"/>
              </a:ext>
            </a:extLst>
          </p:cNvPr>
          <p:cNvSpPr>
            <a:spLocks noGrp="1"/>
          </p:cNvSpPr>
          <p:nvPr>
            <p:ph type="title"/>
          </p:nvPr>
        </p:nvSpPr>
        <p:spPr/>
        <p:txBody>
          <a:bodyPr/>
          <a:lstStyle/>
          <a:p>
            <a:endParaRPr lang="tr-TR"/>
          </a:p>
        </p:txBody>
      </p:sp>
      <p:pic>
        <p:nvPicPr>
          <p:cNvPr id="1026" name="Picture 2" descr="2030 Sürdürülebilir Kalkınma Hedefleri ve Üniversite • Başlangıç Noktası">
            <a:extLst>
              <a:ext uri="{FF2B5EF4-FFF2-40B4-BE49-F238E27FC236}">
                <a16:creationId xmlns:a16="http://schemas.microsoft.com/office/drawing/2014/main" id="{625FD441-EC45-3427-B244-902E0510DD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57988" cy="6842028"/>
          </a:xfrm>
          <a:prstGeom prst="rect">
            <a:avLst/>
          </a:prstGeom>
          <a:noFill/>
          <a:extLst>
            <a:ext uri="{909E8E84-426E-40DD-AFC4-6F175D3DCCD1}">
              <a14:hiddenFill xmlns:a14="http://schemas.microsoft.com/office/drawing/2010/main">
                <a:solidFill>
                  <a:srgbClr val="FFFFFF"/>
                </a:solidFill>
              </a14:hiddenFill>
            </a:ext>
          </a:extLst>
        </p:spPr>
      </p:pic>
      <p:sp>
        <p:nvSpPr>
          <p:cNvPr id="4" name="Akış Çizelgesi: Bağlayıcı 3">
            <a:extLst>
              <a:ext uri="{FF2B5EF4-FFF2-40B4-BE49-F238E27FC236}">
                <a16:creationId xmlns:a16="http://schemas.microsoft.com/office/drawing/2014/main" id="{F56D04CE-DEDC-ACEE-328B-4EDF546BF6FB}"/>
              </a:ext>
            </a:extLst>
          </p:cNvPr>
          <p:cNvSpPr/>
          <p:nvPr/>
        </p:nvSpPr>
        <p:spPr>
          <a:xfrm>
            <a:off x="3968685" y="1846557"/>
            <a:ext cx="2127315" cy="1582443"/>
          </a:xfrm>
          <a:prstGeom prst="flowChartConnector">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5" name="Akış Çizelgesi: Bağlayıcı 4">
            <a:extLst>
              <a:ext uri="{FF2B5EF4-FFF2-40B4-BE49-F238E27FC236}">
                <a16:creationId xmlns:a16="http://schemas.microsoft.com/office/drawing/2014/main" id="{653E7056-0269-2E1C-CC4E-61AF9966AD8B}"/>
              </a:ext>
            </a:extLst>
          </p:cNvPr>
          <p:cNvSpPr/>
          <p:nvPr/>
        </p:nvSpPr>
        <p:spPr>
          <a:xfrm>
            <a:off x="8059918" y="3525625"/>
            <a:ext cx="2234152" cy="1545996"/>
          </a:xfrm>
          <a:prstGeom prst="flowChartConnector">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266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9A8AE8-5482-B984-CAC5-E6DC6F51B345}"/>
              </a:ext>
            </a:extLst>
          </p:cNvPr>
          <p:cNvSpPr>
            <a:spLocks noGrp="1"/>
          </p:cNvSpPr>
          <p:nvPr>
            <p:ph type="title"/>
          </p:nvPr>
        </p:nvSpPr>
        <p:spPr/>
        <p:txBody>
          <a:bodyPr/>
          <a:lstStyle/>
          <a:p>
            <a:endParaRPr lang="tr-TR"/>
          </a:p>
        </p:txBody>
      </p:sp>
      <p:pic>
        <p:nvPicPr>
          <p:cNvPr id="4" name="İçerik Yer Tutucusu 3" descr="metin, ekran görüntüsü, paralel, yazı tipi içeren bir resim&#10;&#10;Açıklama otomatik olarak oluşturuldu">
            <a:extLst>
              <a:ext uri="{FF2B5EF4-FFF2-40B4-BE49-F238E27FC236}">
                <a16:creationId xmlns:a16="http://schemas.microsoft.com/office/drawing/2014/main" id="{DD5F23DD-00D1-4A2A-B874-8A4753FB79C6}"/>
              </a:ext>
            </a:extLst>
          </p:cNvPr>
          <p:cNvPicPr>
            <a:picLocks noGrp="1" noChangeAspect="1"/>
          </p:cNvPicPr>
          <p:nvPr>
            <p:ph idx="1"/>
          </p:nvPr>
        </p:nvPicPr>
        <p:blipFill>
          <a:blip r:embed="rId2"/>
          <a:stretch>
            <a:fillRect/>
          </a:stretch>
        </p:blipFill>
        <p:spPr>
          <a:xfrm>
            <a:off x="421802" y="268495"/>
            <a:ext cx="11348394" cy="6703598"/>
          </a:xfrm>
        </p:spPr>
      </p:pic>
      <p:sp>
        <p:nvSpPr>
          <p:cNvPr id="6" name="Oval 5">
            <a:extLst>
              <a:ext uri="{FF2B5EF4-FFF2-40B4-BE49-F238E27FC236}">
                <a16:creationId xmlns:a16="http://schemas.microsoft.com/office/drawing/2014/main" id="{B67C17AC-7DC8-6D2E-4B27-DE19FB6BD765}"/>
              </a:ext>
            </a:extLst>
          </p:cNvPr>
          <p:cNvSpPr/>
          <p:nvPr/>
        </p:nvSpPr>
        <p:spPr>
          <a:xfrm>
            <a:off x="4418415" y="1159840"/>
            <a:ext cx="3313042" cy="66260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B7C2C356-65E5-87BC-D33D-EB5124098CCA}"/>
              </a:ext>
            </a:extLst>
          </p:cNvPr>
          <p:cNvSpPr/>
          <p:nvPr/>
        </p:nvSpPr>
        <p:spPr>
          <a:xfrm>
            <a:off x="740937" y="1977057"/>
            <a:ext cx="3313042" cy="69573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22CB4998-BA7C-A12A-35AC-24D78F497617}"/>
              </a:ext>
            </a:extLst>
          </p:cNvPr>
          <p:cNvSpPr/>
          <p:nvPr/>
        </p:nvSpPr>
        <p:spPr>
          <a:xfrm>
            <a:off x="8040675" y="5157580"/>
            <a:ext cx="3478694" cy="750954"/>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583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11B4B-C186-0D2F-879D-C67F8BC89F12}"/>
              </a:ext>
            </a:extLst>
          </p:cNvPr>
          <p:cNvSpPr>
            <a:spLocks noGrp="1"/>
          </p:cNvSpPr>
          <p:nvPr>
            <p:ph type="title"/>
          </p:nvPr>
        </p:nvSpPr>
        <p:spPr/>
        <p:txBody>
          <a:bodyPr/>
          <a:lstStyle/>
          <a:p>
            <a:r>
              <a:rPr lang="tr-TR"/>
              <a:t>Kaynakça</a:t>
            </a:r>
            <a:br>
              <a:rPr lang="tr-TR"/>
            </a:br>
            <a:endParaRPr lang="tr-TR"/>
          </a:p>
        </p:txBody>
      </p:sp>
      <p:sp>
        <p:nvSpPr>
          <p:cNvPr id="3" name="İçerik Yer Tutucusu 2">
            <a:extLst>
              <a:ext uri="{FF2B5EF4-FFF2-40B4-BE49-F238E27FC236}">
                <a16:creationId xmlns:a16="http://schemas.microsoft.com/office/drawing/2014/main" id="{40C63657-D643-36C4-AEBC-9E01503384B5}"/>
              </a:ext>
            </a:extLst>
          </p:cNvPr>
          <p:cNvSpPr>
            <a:spLocks noGrp="1"/>
          </p:cNvSpPr>
          <p:nvPr>
            <p:ph idx="1"/>
          </p:nvPr>
        </p:nvSpPr>
        <p:spPr/>
        <p:txBody>
          <a:bodyPr vert="horz" lIns="91440" tIns="45720" rIns="91440" bIns="45720" rtlCol="0" anchor="t">
            <a:normAutofit/>
          </a:bodyPr>
          <a:lstStyle/>
          <a:p>
            <a:r>
              <a:rPr lang="tr-TR" sz="1800" dirty="0">
                <a:ea typeface="+mn-lt"/>
                <a:cs typeface="+mn-lt"/>
                <a:hlinkClick r:id="" action="ppaction://noaction">
                  <a:extLst>
                    <a:ext uri="{A12FA001-AC4F-418D-AE19-62706E023703}">
                      <ahyp:hlinkClr xmlns:ahyp="http://schemas.microsoft.com/office/drawing/2018/hyperlinkcolor" val="tx"/>
                    </a:ext>
                  </a:extLst>
                </a:hlinkClick>
              </a:rPr>
              <a:t>http://file.atuder.org.tr/_atuder.org/fileUpload/BeHwTnk94FB1.pdf</a:t>
            </a:r>
            <a:r>
              <a:rPr lang="tr-TR" sz="1800" dirty="0">
                <a:ea typeface="+mn-lt"/>
                <a:cs typeface="+mn-lt"/>
              </a:rPr>
              <a:t> (Erişim tarihi:04.04.2024)</a:t>
            </a:r>
            <a:endParaRPr lang="tr-TR" dirty="0">
              <a:ea typeface="+mn-lt"/>
              <a:cs typeface="+mn-lt"/>
            </a:endParaRPr>
          </a:p>
          <a:p>
            <a:pPr marL="0" indent="0">
              <a:buNone/>
            </a:pPr>
            <a:r>
              <a:rPr lang="tr-TR" sz="1800" dirty="0">
                <a:ea typeface="+mn-lt"/>
                <a:cs typeface="+mn-lt"/>
              </a:rPr>
              <a:t>  </a:t>
            </a:r>
            <a:endParaRPr lang="tr-TR" dirty="0">
              <a:ea typeface="+mn-lt"/>
              <a:cs typeface="+mn-lt"/>
            </a:endParaRPr>
          </a:p>
          <a:p>
            <a:r>
              <a:rPr lang="tr-TR" sz="1800" dirty="0">
                <a:ea typeface="+mn-lt"/>
                <a:cs typeface="+mn-lt"/>
              </a:rPr>
              <a:t>Hastane Öncesi Acil Sağlık Hizmetlerinde Enfeksiyon Hastalıklarından Korunma Rehberi -- </a:t>
            </a:r>
            <a:r>
              <a:rPr lang="tr-TR" sz="1800" dirty="0">
                <a:ea typeface="+mn-lt"/>
                <a:cs typeface="+mn-lt"/>
                <a:hlinkClick r:id="rId2">
                  <a:extLst>
                    <a:ext uri="{A12FA001-AC4F-418D-AE19-62706E023703}">
                      <ahyp:hlinkClr xmlns:ahyp="http://schemas.microsoft.com/office/drawing/2018/hyperlinkcolor" val="tx"/>
                    </a:ext>
                  </a:extLst>
                </a:hlinkClick>
              </a:rPr>
              <a:t>https://acilafet.saglik.gov.tr/Eklenti/36327/0/hastane-oncesi-ash-rehberipdf.pdf?tag1=C3592B040ACCF1BF7E94C7E78659753F2691380A</a:t>
            </a:r>
            <a:r>
              <a:rPr lang="tr-TR" sz="1800" dirty="0">
                <a:ea typeface="+mn-lt"/>
                <a:cs typeface="+mn-lt"/>
              </a:rPr>
              <a:t> (Erişim Tarihi: 04.04.2024)</a:t>
            </a:r>
            <a:endParaRPr lang="tr-TR" dirty="0"/>
          </a:p>
          <a:p>
            <a:endParaRPr lang="tr-TR" sz="1800">
              <a:ea typeface="+mn-lt"/>
              <a:cs typeface="+mn-lt"/>
            </a:endParaRPr>
          </a:p>
          <a:p>
            <a:r>
              <a:rPr lang="tr-TR" sz="1800" dirty="0">
                <a:ea typeface="+mn-lt"/>
                <a:cs typeface="+mn-lt"/>
                <a:hlinkClick r:id="rId3">
                  <a:extLst>
                    <a:ext uri="{A12FA001-AC4F-418D-AE19-62706E023703}">
                      <ahyp:hlinkClr xmlns:ahyp="http://schemas.microsoft.com/office/drawing/2018/hyperlinkcolor" val="tx"/>
                    </a:ext>
                  </a:extLst>
                </a:hlinkClick>
              </a:rPr>
              <a:t>https://avesis.istanbul.edu.tr/resume/downloadfile/seher.tan?key=9e107ff3-1be0-4171-85c0-33fe45a8c9db</a:t>
            </a:r>
            <a:r>
              <a:rPr lang="tr-TR" sz="1800" dirty="0">
                <a:ea typeface="+mn-lt"/>
                <a:cs typeface="+mn-lt"/>
              </a:rPr>
              <a:t> (Erişim Tarihi: 04.04.2024)</a:t>
            </a:r>
            <a:endParaRPr lang="tr-TR" dirty="0"/>
          </a:p>
          <a:p>
            <a:endParaRPr lang="tr-TR" sz="1200">
              <a:solidFill>
                <a:srgbClr val="7F7F7F"/>
              </a:solidFill>
            </a:endParaRPr>
          </a:p>
          <a:p>
            <a:pPr marL="0" indent="0">
              <a:buNone/>
            </a:pPr>
            <a:endParaRPr lang="tr-TR" sz="1500"/>
          </a:p>
          <a:p>
            <a:endParaRPr lang="tr-TR"/>
          </a:p>
          <a:p>
            <a:endParaRPr lang="tr-TR"/>
          </a:p>
        </p:txBody>
      </p:sp>
    </p:spTree>
    <p:extLst>
      <p:ext uri="{BB962C8B-B14F-4D97-AF65-F5344CB8AC3E}">
        <p14:creationId xmlns:p14="http://schemas.microsoft.com/office/powerpoint/2010/main" val="64429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48FFFB-CAFF-0B80-9239-11953190ADD6}"/>
              </a:ext>
            </a:extLst>
          </p:cNvPr>
          <p:cNvSpPr>
            <a:spLocks noGrp="1"/>
          </p:cNvSpPr>
          <p:nvPr>
            <p:ph idx="1"/>
          </p:nvPr>
        </p:nvSpPr>
        <p:spPr>
          <a:xfrm>
            <a:off x="230808" y="367884"/>
            <a:ext cx="9212470" cy="3059252"/>
          </a:xfrm>
        </p:spPr>
        <p:txBody>
          <a:bodyPr vert="horz" lIns="91440" tIns="45720" rIns="91440" bIns="45720" rtlCol="0" anchor="t">
            <a:noAutofit/>
          </a:bodyPr>
          <a:lstStyle/>
          <a:p>
            <a:pPr>
              <a:lnSpc>
                <a:spcPct val="150000"/>
              </a:lnSpc>
            </a:pPr>
            <a:r>
              <a:rPr lang="tr-TR" sz="2400" dirty="0">
                <a:latin typeface="Arial"/>
                <a:cs typeface="Arial"/>
              </a:rPr>
              <a:t>Hava yolu ile bulaşan enfeksiyon etkenlerinin başında virüsler gelmektedir. </a:t>
            </a:r>
            <a:endParaRPr lang="tr-TR" sz="2400" dirty="0">
              <a:latin typeface="Arial" pitchFamily="34" charset="0"/>
              <a:cs typeface="Arial" pitchFamily="34" charset="0"/>
            </a:endParaRPr>
          </a:p>
          <a:p>
            <a:pPr>
              <a:lnSpc>
                <a:spcPct val="150000"/>
              </a:lnSpc>
            </a:pPr>
            <a:r>
              <a:rPr lang="tr-TR" sz="2400" dirty="0">
                <a:latin typeface="Arial"/>
                <a:cs typeface="Arial"/>
              </a:rPr>
              <a:t>Başta influenza (grip) olmak üzere pek çok üst solunum yolu enfeksiyonunun etkeni olan virüsler, organizmaya bu yolla girer. </a:t>
            </a:r>
            <a:endParaRPr lang="tr-TR" sz="2400" dirty="0">
              <a:latin typeface="Arial" pitchFamily="34" charset="0"/>
              <a:cs typeface="Arial" pitchFamily="34" charset="0"/>
            </a:endParaRPr>
          </a:p>
          <a:p>
            <a:pPr>
              <a:lnSpc>
                <a:spcPct val="150000"/>
              </a:lnSpc>
            </a:pPr>
            <a:r>
              <a:rPr lang="tr-TR" sz="2400" dirty="0">
                <a:latin typeface="Arial"/>
                <a:cs typeface="Arial"/>
              </a:rPr>
              <a:t>Ayrıca kızamık, kabakulak, suçiçeği gibi enfeksiyonların etkenleri olan çok bakteri de hava yolu ile bulaşırlar. </a:t>
            </a:r>
            <a:endParaRPr lang="tr-TR" sz="2400" dirty="0">
              <a:latin typeface="Arial" pitchFamily="34" charset="0"/>
              <a:cs typeface="Arial" pitchFamily="34" charset="0"/>
            </a:endParaRPr>
          </a:p>
          <a:p>
            <a:pPr>
              <a:lnSpc>
                <a:spcPct val="150000"/>
              </a:lnSpc>
            </a:pPr>
            <a:r>
              <a:rPr lang="tr-TR" sz="2400" dirty="0">
                <a:latin typeface="Arial"/>
                <a:cs typeface="Arial"/>
              </a:rPr>
              <a:t>Bu yolla bulaşan virüslerin yanı sıra birçok bakteri ve diğer bazı grup mikroorganizmalar da vardır. Difteri, tüberküloz, boğmacanın etkeni olan basiller bunların başlıcalarıdır. </a:t>
            </a:r>
            <a:endParaRPr lang="tr-TR" sz="2400" dirty="0">
              <a:latin typeface="Arial" pitchFamily="34" charset="0"/>
              <a:cs typeface="Arial" pitchFamily="34" charset="0"/>
            </a:endParaRPr>
          </a:p>
          <a:p>
            <a:pPr marL="0" indent="0">
              <a:lnSpc>
                <a:spcPct val="150000"/>
              </a:lnSpc>
              <a:buNone/>
            </a:pPr>
            <a:endParaRPr lang="tr-TR" sz="2000">
              <a:latin typeface="Arial" pitchFamily="34" charset="0"/>
              <a:cs typeface="Arial" pitchFamily="34" charset="0"/>
            </a:endParaRPr>
          </a:p>
        </p:txBody>
      </p:sp>
      <p:pic>
        <p:nvPicPr>
          <p:cNvPr id="4" name="Resim 3" descr="TOBB ETÜ Kalp ve Damar Cerrahisi, Korona-Virüs Hasta Bilgilendirme Duyurusu  - Prof. Dr. Tayfun Aybek">
            <a:extLst>
              <a:ext uri="{FF2B5EF4-FFF2-40B4-BE49-F238E27FC236}">
                <a16:creationId xmlns:a16="http://schemas.microsoft.com/office/drawing/2014/main" id="{A26225D4-B0C7-8CCF-B183-9E0FE98F641C}"/>
              </a:ext>
            </a:extLst>
          </p:cNvPr>
          <p:cNvPicPr>
            <a:picLocks noChangeAspect="1"/>
          </p:cNvPicPr>
          <p:nvPr/>
        </p:nvPicPr>
        <p:blipFill>
          <a:blip r:embed="rId2"/>
          <a:stretch>
            <a:fillRect/>
          </a:stretch>
        </p:blipFill>
        <p:spPr>
          <a:xfrm>
            <a:off x="8965096" y="230639"/>
            <a:ext cx="2743200" cy="2752374"/>
          </a:xfrm>
          <a:prstGeom prst="rect">
            <a:avLst/>
          </a:prstGeom>
        </p:spPr>
      </p:pic>
    </p:spTree>
    <p:extLst>
      <p:ext uri="{BB962C8B-B14F-4D97-AF65-F5344CB8AC3E}">
        <p14:creationId xmlns:p14="http://schemas.microsoft.com/office/powerpoint/2010/main" val="191735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D5E653A-FAA7-34D9-BE51-C5CA788304B9}"/>
              </a:ext>
            </a:extLst>
          </p:cNvPr>
          <p:cNvSpPr>
            <a:spLocks noGrp="1"/>
          </p:cNvSpPr>
          <p:nvPr>
            <p:ph type="title"/>
          </p:nvPr>
        </p:nvSpPr>
        <p:spPr>
          <a:xfrm>
            <a:off x="630936" y="640080"/>
            <a:ext cx="4818888" cy="1481328"/>
          </a:xfrm>
        </p:spPr>
        <p:txBody>
          <a:bodyPr anchor="b">
            <a:normAutofit/>
          </a:bodyPr>
          <a:lstStyle/>
          <a:p>
            <a:r>
              <a:rPr lang="tr-TR" sz="3200" b="1">
                <a:solidFill>
                  <a:schemeClr val="tx2">
                    <a:lumMod val="75000"/>
                    <a:lumOff val="25000"/>
                  </a:schemeClr>
                </a:solidFill>
                <a:latin typeface="Century Schoolbook"/>
              </a:rPr>
              <a:t>Bulaş</a:t>
            </a:r>
          </a:p>
        </p:txBody>
      </p:sp>
      <p:sp>
        <p:nvSpPr>
          <p:cNvPr id="1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785646D-44ED-F08D-13D4-ABC36CA89697}"/>
              </a:ext>
            </a:extLst>
          </p:cNvPr>
          <p:cNvSpPr>
            <a:spLocks noGrp="1"/>
          </p:cNvSpPr>
          <p:nvPr>
            <p:ph idx="1"/>
          </p:nvPr>
        </p:nvSpPr>
        <p:spPr>
          <a:xfrm>
            <a:off x="630936" y="2660904"/>
            <a:ext cx="4818888" cy="3547872"/>
          </a:xfrm>
        </p:spPr>
        <p:txBody>
          <a:bodyPr anchor="t">
            <a:normAutofit/>
          </a:bodyPr>
          <a:lstStyle/>
          <a:p>
            <a:r>
              <a:rPr lang="tr-TR" sz="2200"/>
              <a:t>Hasta kişilerin öksürme veya hapşırmayla ortaya saçtığı damlacıkların ortamdaki diğer bireyler tarafından solunmasıyla, damlacıkların yapıştığı yüzeylere dokunulduktan sonra ellerin ağız, burun veya göze götürülmesiyle bulaşıcı hastalıklar yayılmaktadır.</a:t>
            </a:r>
          </a:p>
        </p:txBody>
      </p:sp>
      <p:pic>
        <p:nvPicPr>
          <p:cNvPr id="4" name="Resim 3" descr="metin, ekran görüntüsü, giyim, kadın içeren bir resim&#10;&#10;Açıklama otomatik olarak oluşturuldu">
            <a:extLst>
              <a:ext uri="{FF2B5EF4-FFF2-40B4-BE49-F238E27FC236}">
                <a16:creationId xmlns:a16="http://schemas.microsoft.com/office/drawing/2014/main" id="{9832E60B-F7B6-D3F8-010D-170FABD046F9}"/>
              </a:ext>
            </a:extLst>
          </p:cNvPr>
          <p:cNvPicPr>
            <a:picLocks noChangeAspect="1"/>
          </p:cNvPicPr>
          <p:nvPr/>
        </p:nvPicPr>
        <p:blipFill>
          <a:blip r:embed="rId2"/>
          <a:stretch>
            <a:fillRect/>
          </a:stretch>
        </p:blipFill>
        <p:spPr>
          <a:xfrm>
            <a:off x="6109335" y="640080"/>
            <a:ext cx="5438394" cy="5577840"/>
          </a:xfrm>
          <a:prstGeom prst="rect">
            <a:avLst/>
          </a:prstGeom>
        </p:spPr>
      </p:pic>
      <p:sp>
        <p:nvSpPr>
          <p:cNvPr id="5" name="Metin kutusu 4">
            <a:extLst>
              <a:ext uri="{FF2B5EF4-FFF2-40B4-BE49-F238E27FC236}">
                <a16:creationId xmlns:a16="http://schemas.microsoft.com/office/drawing/2014/main" id="{AC320855-171D-0C9D-9E88-96290E2DDE2A}"/>
              </a:ext>
            </a:extLst>
          </p:cNvPr>
          <p:cNvSpPr txBox="1"/>
          <p:nvPr/>
        </p:nvSpPr>
        <p:spPr>
          <a:xfrm>
            <a:off x="538491" y="5992441"/>
            <a:ext cx="54815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1200">
                <a:solidFill>
                  <a:schemeClr val="bg1">
                    <a:lumMod val="50000"/>
                  </a:schemeClr>
                </a:solidFill>
                <a:ea typeface="+mn-lt"/>
                <a:cs typeface="+mn-lt"/>
              </a:rPr>
              <a:t>http://file.atuder.org.tr/_atuder.org/fileUpload/BeHwTnk94FB1.pdf</a:t>
            </a:r>
            <a:endParaRPr lang="tr-TR" sz="1200">
              <a:solidFill>
                <a:schemeClr val="bg1">
                  <a:lumMod val="50000"/>
                </a:schemeClr>
              </a:solidFill>
            </a:endParaRPr>
          </a:p>
        </p:txBody>
      </p:sp>
    </p:spTree>
    <p:extLst>
      <p:ext uri="{BB962C8B-B14F-4D97-AF65-F5344CB8AC3E}">
        <p14:creationId xmlns:p14="http://schemas.microsoft.com/office/powerpoint/2010/main" val="379052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7461B0-9DB2-7678-0061-7B037B814F19}"/>
              </a:ext>
            </a:extLst>
          </p:cNvPr>
          <p:cNvSpPr>
            <a:spLocks noGrp="1"/>
          </p:cNvSpPr>
          <p:nvPr>
            <p:ph idx="1"/>
          </p:nvPr>
        </p:nvSpPr>
        <p:spPr>
          <a:xfrm>
            <a:off x="628374" y="1118843"/>
            <a:ext cx="10736469" cy="5334207"/>
          </a:xfrm>
        </p:spPr>
        <p:txBody>
          <a:bodyPr vert="horz" lIns="91440" tIns="45720" rIns="91440" bIns="45720" rtlCol="0" anchor="t">
            <a:normAutofit/>
          </a:bodyPr>
          <a:lstStyle/>
          <a:p>
            <a:pPr marL="0" indent="0">
              <a:buNone/>
            </a:pPr>
            <a:r>
              <a:rPr lang="tr-TR" sz="3200" b="1">
                <a:solidFill>
                  <a:schemeClr val="tx2">
                    <a:lumMod val="50000"/>
                    <a:lumOff val="50000"/>
                  </a:schemeClr>
                </a:solidFill>
              </a:rPr>
              <a:t>Hava yolu ile bulaşan enfeksiyonlar</a:t>
            </a:r>
          </a:p>
          <a:p>
            <a:r>
              <a:rPr lang="tr-TR" sz="3200"/>
              <a:t>Tüberküloz </a:t>
            </a:r>
          </a:p>
          <a:p>
            <a:r>
              <a:rPr lang="tr-TR" sz="3200" err="1"/>
              <a:t>Koronovirüsler</a:t>
            </a:r>
            <a:r>
              <a:rPr lang="tr-TR" sz="3200"/>
              <a:t> (SARS, MERS-CoV) </a:t>
            </a:r>
          </a:p>
          <a:p>
            <a:r>
              <a:rPr lang="tr-TR" sz="3200" err="1"/>
              <a:t>Varisella</a:t>
            </a:r>
            <a:r>
              <a:rPr lang="tr-TR" sz="3200"/>
              <a:t> (yaygın zona dahil) </a:t>
            </a:r>
          </a:p>
          <a:p>
            <a:r>
              <a:rPr lang="tr-TR" sz="3200"/>
              <a:t>Kızamık</a:t>
            </a:r>
          </a:p>
          <a:p>
            <a:r>
              <a:rPr lang="tr-TR" sz="3200"/>
              <a:t>Viral hemorajik ateşler (Kırım-Kongo, Ebola, Lassa, </a:t>
            </a:r>
            <a:r>
              <a:rPr lang="tr-TR" sz="3200" err="1"/>
              <a:t>Marburg</a:t>
            </a:r>
            <a:r>
              <a:rPr lang="tr-TR" sz="3200"/>
              <a:t>)</a:t>
            </a:r>
          </a:p>
        </p:txBody>
      </p:sp>
      <p:pic>
        <p:nvPicPr>
          <p:cNvPr id="4" name="Resim 3" descr="Verem (tüberküloz) nasıl bulaşır? Kimler risk altındadır?">
            <a:extLst>
              <a:ext uri="{FF2B5EF4-FFF2-40B4-BE49-F238E27FC236}">
                <a16:creationId xmlns:a16="http://schemas.microsoft.com/office/drawing/2014/main" id="{C0D9A5A3-65C3-C89D-2DFF-3FDEB4D0D9D5}"/>
              </a:ext>
            </a:extLst>
          </p:cNvPr>
          <p:cNvPicPr>
            <a:picLocks noChangeAspect="1"/>
          </p:cNvPicPr>
          <p:nvPr/>
        </p:nvPicPr>
        <p:blipFill rotWithShape="1">
          <a:blip r:embed="rId2"/>
          <a:srcRect r="2653" b="-24"/>
          <a:stretch/>
        </p:blipFill>
        <p:spPr>
          <a:xfrm>
            <a:off x="7219874" y="1603652"/>
            <a:ext cx="4046505" cy="2319696"/>
          </a:xfrm>
          <a:prstGeom prst="rect">
            <a:avLst/>
          </a:prstGeom>
        </p:spPr>
      </p:pic>
      <p:sp>
        <p:nvSpPr>
          <p:cNvPr id="2" name="Metin kutusu 1">
            <a:extLst>
              <a:ext uri="{FF2B5EF4-FFF2-40B4-BE49-F238E27FC236}">
                <a16:creationId xmlns:a16="http://schemas.microsoft.com/office/drawing/2014/main" id="{7D4A75F4-1067-CFB5-722E-EE98B1583803}"/>
              </a:ext>
            </a:extLst>
          </p:cNvPr>
          <p:cNvSpPr txBox="1"/>
          <p:nvPr/>
        </p:nvSpPr>
        <p:spPr>
          <a:xfrm>
            <a:off x="883678" y="5937211"/>
            <a:ext cx="99137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1200">
                <a:solidFill>
                  <a:schemeClr val="bg1">
                    <a:lumMod val="50000"/>
                  </a:schemeClr>
                </a:solidFill>
                <a:ea typeface="+mn-lt"/>
                <a:cs typeface="+mn-lt"/>
              </a:rPr>
              <a:t>http://file.atuder.org.tr/_atuder.org/fileUpload/BeHwTnk94FB1.pdf</a:t>
            </a:r>
            <a:endParaRPr lang="tr-TR" sz="1200">
              <a:solidFill>
                <a:schemeClr val="bg1">
                  <a:lumMod val="50000"/>
                </a:schemeClr>
              </a:solidFill>
            </a:endParaRPr>
          </a:p>
        </p:txBody>
      </p:sp>
    </p:spTree>
    <p:extLst>
      <p:ext uri="{BB962C8B-B14F-4D97-AF65-F5344CB8AC3E}">
        <p14:creationId xmlns:p14="http://schemas.microsoft.com/office/powerpoint/2010/main" val="412138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58DB76-EC27-AE8E-03CC-94F591CC17D2}"/>
              </a:ext>
            </a:extLst>
          </p:cNvPr>
          <p:cNvSpPr>
            <a:spLocks noGrp="1"/>
          </p:cNvSpPr>
          <p:nvPr>
            <p:ph idx="1"/>
          </p:nvPr>
        </p:nvSpPr>
        <p:spPr>
          <a:xfrm>
            <a:off x="573157" y="621886"/>
            <a:ext cx="10780643" cy="5499859"/>
          </a:xfrm>
        </p:spPr>
        <p:txBody>
          <a:bodyPr vert="horz" lIns="91440" tIns="45720" rIns="91440" bIns="45720" rtlCol="0" anchor="t">
            <a:normAutofit lnSpcReduction="10000"/>
          </a:bodyPr>
          <a:lstStyle/>
          <a:p>
            <a:pPr marL="0" indent="0">
              <a:buNone/>
            </a:pPr>
            <a:r>
              <a:rPr lang="tr-TR"/>
              <a:t> </a:t>
            </a:r>
            <a:r>
              <a:rPr lang="tr-TR" b="1">
                <a:solidFill>
                  <a:schemeClr val="tx2">
                    <a:lumMod val="50000"/>
                    <a:lumOff val="50000"/>
                  </a:schemeClr>
                </a:solidFill>
              </a:rPr>
              <a:t>Solunum Yolu İle Bulaşan Hastalıklar </a:t>
            </a:r>
          </a:p>
          <a:p>
            <a:r>
              <a:rPr lang="tr-TR"/>
              <a:t> İnfluenza ve </a:t>
            </a:r>
            <a:r>
              <a:rPr lang="tr-TR" err="1"/>
              <a:t>Parainfluenza</a:t>
            </a:r>
            <a:endParaRPr lang="tr-TR"/>
          </a:p>
          <a:p>
            <a:r>
              <a:rPr lang="tr-TR"/>
              <a:t> Adenovirüs</a:t>
            </a:r>
          </a:p>
          <a:p>
            <a:r>
              <a:rPr lang="tr-TR"/>
              <a:t> </a:t>
            </a:r>
            <a:r>
              <a:rPr lang="tr-TR" err="1"/>
              <a:t>Parvovirüs</a:t>
            </a:r>
            <a:r>
              <a:rPr lang="tr-TR"/>
              <a:t> B19 </a:t>
            </a:r>
          </a:p>
          <a:p>
            <a:r>
              <a:rPr lang="tr-TR"/>
              <a:t> RSV ve </a:t>
            </a:r>
            <a:r>
              <a:rPr lang="tr-TR" err="1"/>
              <a:t>Rinovirüs</a:t>
            </a:r>
            <a:endParaRPr lang="tr-TR"/>
          </a:p>
          <a:p>
            <a:r>
              <a:rPr lang="tr-TR"/>
              <a:t> Kabakulak ve Kızamıkçık</a:t>
            </a:r>
          </a:p>
          <a:p>
            <a:r>
              <a:rPr lang="tr-TR"/>
              <a:t> </a:t>
            </a:r>
            <a:r>
              <a:rPr lang="tr-TR" err="1"/>
              <a:t>Neisseria</a:t>
            </a:r>
            <a:r>
              <a:rPr lang="tr-TR"/>
              <a:t> </a:t>
            </a:r>
            <a:r>
              <a:rPr lang="tr-TR" err="1"/>
              <a:t>meningitidis</a:t>
            </a:r>
            <a:endParaRPr lang="tr-TR"/>
          </a:p>
          <a:p>
            <a:r>
              <a:rPr lang="tr-TR"/>
              <a:t> </a:t>
            </a:r>
            <a:r>
              <a:rPr lang="tr-TR" err="1"/>
              <a:t>Haemophilus</a:t>
            </a:r>
            <a:r>
              <a:rPr lang="tr-TR"/>
              <a:t> </a:t>
            </a:r>
            <a:r>
              <a:rPr lang="tr-TR" err="1"/>
              <a:t>influenzae</a:t>
            </a:r>
            <a:r>
              <a:rPr lang="tr-TR"/>
              <a:t> </a:t>
            </a:r>
          </a:p>
          <a:p>
            <a:r>
              <a:rPr lang="tr-TR"/>
              <a:t> </a:t>
            </a:r>
            <a:r>
              <a:rPr lang="tr-TR" err="1"/>
              <a:t>Mycoplasma</a:t>
            </a:r>
            <a:r>
              <a:rPr lang="tr-TR"/>
              <a:t> </a:t>
            </a:r>
            <a:r>
              <a:rPr lang="tr-TR" err="1"/>
              <a:t>pneumoniae</a:t>
            </a:r>
            <a:endParaRPr lang="tr-TR"/>
          </a:p>
          <a:p>
            <a:r>
              <a:rPr lang="tr-TR"/>
              <a:t> Difteri ve Boğmaca </a:t>
            </a:r>
          </a:p>
          <a:p>
            <a:r>
              <a:rPr lang="tr-TR"/>
              <a:t> A grubu beta-hemolitik streptokok enfeksiyonu</a:t>
            </a:r>
          </a:p>
          <a:p>
            <a:endParaRPr lang="tr-TR"/>
          </a:p>
        </p:txBody>
      </p:sp>
      <p:pic>
        <p:nvPicPr>
          <p:cNvPr id="4" name="Resim 3" descr="Kızamıkçık Hastalığı">
            <a:extLst>
              <a:ext uri="{FF2B5EF4-FFF2-40B4-BE49-F238E27FC236}">
                <a16:creationId xmlns:a16="http://schemas.microsoft.com/office/drawing/2014/main" id="{1392D15F-A5AA-09F9-4DA8-968AF76C9B00}"/>
              </a:ext>
            </a:extLst>
          </p:cNvPr>
          <p:cNvPicPr>
            <a:picLocks noChangeAspect="1"/>
          </p:cNvPicPr>
          <p:nvPr/>
        </p:nvPicPr>
        <p:blipFill>
          <a:blip r:embed="rId2"/>
          <a:stretch>
            <a:fillRect/>
          </a:stretch>
        </p:blipFill>
        <p:spPr>
          <a:xfrm>
            <a:off x="5961269" y="1520688"/>
            <a:ext cx="5029199" cy="3352799"/>
          </a:xfrm>
          <a:prstGeom prst="rect">
            <a:avLst/>
          </a:prstGeom>
          <a:ln>
            <a:noFill/>
          </a:ln>
          <a:effectLst>
            <a:softEdge rad="112500"/>
          </a:effectLst>
        </p:spPr>
      </p:pic>
      <p:sp>
        <p:nvSpPr>
          <p:cNvPr id="2" name="Metin kutusu 1">
            <a:extLst>
              <a:ext uri="{FF2B5EF4-FFF2-40B4-BE49-F238E27FC236}">
                <a16:creationId xmlns:a16="http://schemas.microsoft.com/office/drawing/2014/main" id="{7E142B27-353A-2893-9AFC-EB8CC3B2C1F2}"/>
              </a:ext>
            </a:extLst>
          </p:cNvPr>
          <p:cNvSpPr txBox="1"/>
          <p:nvPr/>
        </p:nvSpPr>
        <p:spPr>
          <a:xfrm>
            <a:off x="662758" y="6158131"/>
            <a:ext cx="683469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1200">
                <a:solidFill>
                  <a:schemeClr val="bg1">
                    <a:lumMod val="50000"/>
                  </a:schemeClr>
                </a:solidFill>
                <a:ea typeface="+mn-lt"/>
                <a:cs typeface="+mn-lt"/>
              </a:rPr>
              <a:t>http://file.atuder.org.tr/_atuder.org/fileUpload/BeHwTnk94FB1.pdf</a:t>
            </a:r>
            <a:endParaRPr lang="tr-TR" sz="1200">
              <a:solidFill>
                <a:schemeClr val="bg1">
                  <a:lumMod val="50000"/>
                </a:schemeClr>
              </a:solidFill>
            </a:endParaRPr>
          </a:p>
        </p:txBody>
      </p:sp>
    </p:spTree>
    <p:extLst>
      <p:ext uri="{BB962C8B-B14F-4D97-AF65-F5344CB8AC3E}">
        <p14:creationId xmlns:p14="http://schemas.microsoft.com/office/powerpoint/2010/main" val="251157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Diğer Sağlık Personeli">
            <a:extLst>
              <a:ext uri="{FF2B5EF4-FFF2-40B4-BE49-F238E27FC236}">
                <a16:creationId xmlns:a16="http://schemas.microsoft.com/office/drawing/2014/main" id="{7E814D8D-607D-EB2D-DDE6-227EF3A30CAA}"/>
              </a:ext>
            </a:extLst>
          </p:cNvPr>
          <p:cNvPicPr>
            <a:picLocks noChangeAspect="1"/>
          </p:cNvPicPr>
          <p:nvPr/>
        </p:nvPicPr>
        <p:blipFill rotWithShape="1">
          <a:blip r:embed="rId2"/>
          <a:srcRect l="338" r="1047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E802A699-5821-D1F6-9E5B-1EB5F218B8A6}"/>
              </a:ext>
            </a:extLst>
          </p:cNvPr>
          <p:cNvSpPr>
            <a:spLocks noGrp="1"/>
          </p:cNvSpPr>
          <p:nvPr>
            <p:ph idx="1"/>
          </p:nvPr>
        </p:nvSpPr>
        <p:spPr>
          <a:xfrm>
            <a:off x="6535875" y="555297"/>
            <a:ext cx="4840010" cy="3843666"/>
          </a:xfrm>
        </p:spPr>
        <p:txBody>
          <a:bodyPr vert="horz" lIns="91440" tIns="45720" rIns="91440" bIns="45720" rtlCol="0" anchor="t">
            <a:noAutofit/>
          </a:bodyPr>
          <a:lstStyle/>
          <a:p>
            <a:r>
              <a:rPr lang="tr-TR" sz="2400"/>
              <a:t>Hastane öncesi acil sağlık hizmetleri veren personel sağlık hizmetlerinin ön saflarında yer almakta ve çok sayıda risk ile karşılaşmaktadır.</a:t>
            </a:r>
            <a:endParaRPr lang="tr-TR"/>
          </a:p>
          <a:p>
            <a:r>
              <a:rPr lang="tr-TR" sz="2400"/>
              <a:t> Bunların arasında bilinen ya da bilinmeyen enfeksiyon hastalığı olan hastalarla veya çeşitli mikroorganizmalarla temas riski önemli bir yer tutmaktadır. Bu nedenle ilgili tüm personelin enfeksiyon riskleri ve kontrolü konusunda kendilerini, hastaları ve çevreyi korumak amacıyla bilgi sahibi olmaları ve bu bilgileri kurumsal strateji doğrultusunda uygulamaları gerekmektedir. </a:t>
            </a:r>
            <a:endParaRPr lang="tr-TR"/>
          </a:p>
          <a:p>
            <a:endParaRPr lang="tr-TR" sz="2400"/>
          </a:p>
        </p:txBody>
      </p:sp>
      <p:sp>
        <p:nvSpPr>
          <p:cNvPr id="2" name="Metin kutusu 1">
            <a:extLst>
              <a:ext uri="{FF2B5EF4-FFF2-40B4-BE49-F238E27FC236}">
                <a16:creationId xmlns:a16="http://schemas.microsoft.com/office/drawing/2014/main" id="{0876173C-0091-4D73-87CB-D1ADE9FA3E84}"/>
              </a:ext>
            </a:extLst>
          </p:cNvPr>
          <p:cNvSpPr txBox="1"/>
          <p:nvPr/>
        </p:nvSpPr>
        <p:spPr>
          <a:xfrm>
            <a:off x="3407993" y="6456379"/>
            <a:ext cx="89909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000">
                <a:solidFill>
                  <a:schemeClr val="bg1">
                    <a:lumMod val="50000"/>
                  </a:schemeClr>
                </a:solidFill>
              </a:rPr>
              <a:t>Hastane Öncesi Acil Sağlık Hizmetlerinde Enfeksiyon Hastalıklarından Korunma Rehberi -- </a:t>
            </a:r>
            <a:r>
              <a:rPr lang="tr-TR" sz="1000">
                <a:solidFill>
                  <a:schemeClr val="bg1">
                    <a:lumMod val="50000"/>
                  </a:schemeClr>
                </a:solidFill>
                <a:ea typeface="+mn-lt"/>
                <a:cs typeface="+mn-lt"/>
              </a:rPr>
              <a:t>https://acilafet.saglik.gov.tr/Eklenti/36327/0/hastane-oncesi-ash-rehberipdf.pdf?_tag1=C3592B040ACCF1BF7E94C7E78659753F2691380A</a:t>
            </a:r>
          </a:p>
        </p:txBody>
      </p:sp>
    </p:spTree>
    <p:extLst>
      <p:ext uri="{BB962C8B-B14F-4D97-AF65-F5344CB8AC3E}">
        <p14:creationId xmlns:p14="http://schemas.microsoft.com/office/powerpoint/2010/main" val="87330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İçerik Yer Tutucusu 3" descr="Acil Servis, Yaşam ve Saha: Fragmanlar - Özen B. Demir | Birikim Yayınları">
            <a:extLst>
              <a:ext uri="{FF2B5EF4-FFF2-40B4-BE49-F238E27FC236}">
                <a16:creationId xmlns:a16="http://schemas.microsoft.com/office/drawing/2014/main" id="{B6DD430A-335F-FE7D-0191-6B34763757C8}"/>
              </a:ext>
            </a:extLst>
          </p:cNvPr>
          <p:cNvPicPr>
            <a:picLocks noGrp="1" noChangeAspect="1"/>
          </p:cNvPicPr>
          <p:nvPr>
            <p:ph idx="1"/>
          </p:nvPr>
        </p:nvPicPr>
        <p:blipFill rotWithShape="1">
          <a:blip r:embed="rId2">
            <a:alphaModFix amt="59000"/>
          </a:blip>
          <a:srcRect l="3967"/>
          <a:stretch/>
        </p:blipFill>
        <p:spPr>
          <a:xfrm>
            <a:off x="20" y="-7624"/>
            <a:ext cx="12191981" cy="6887365"/>
          </a:xfrm>
          <a:prstGeom prst="rect">
            <a:avLst/>
          </a:prstGeom>
        </p:spPr>
      </p:pic>
    </p:spTree>
    <p:extLst>
      <p:ext uri="{BB962C8B-B14F-4D97-AF65-F5344CB8AC3E}">
        <p14:creationId xmlns:p14="http://schemas.microsoft.com/office/powerpoint/2010/main" val="2913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615283-E482-07D3-AB71-FD7449B6A91C}"/>
              </a:ext>
            </a:extLst>
          </p:cNvPr>
          <p:cNvSpPr>
            <a:spLocks noGrp="1"/>
          </p:cNvSpPr>
          <p:nvPr>
            <p:ph idx="1"/>
          </p:nvPr>
        </p:nvSpPr>
        <p:spPr>
          <a:xfrm>
            <a:off x="760896" y="2134843"/>
            <a:ext cx="10681252" cy="5135424"/>
          </a:xfrm>
        </p:spPr>
        <p:txBody>
          <a:bodyPr vert="horz" lIns="91440" tIns="45720" rIns="91440" bIns="45720" rtlCol="0" anchor="t">
            <a:normAutofit/>
          </a:bodyPr>
          <a:lstStyle/>
          <a:p>
            <a:r>
              <a:rPr lang="tr-TR" dirty="0"/>
              <a:t>Enfeksiyon hastalıkları hem salgınlar oluşturması hem de acil servis çalışanları ve diğer hastalara bulaşabilme riskleri nedeniyle acil servisler için bir tehdit oluşturmaktadır </a:t>
            </a:r>
          </a:p>
          <a:p>
            <a:pPr marL="0" indent="0">
              <a:buNone/>
            </a:pPr>
            <a:r>
              <a:rPr lang="tr-TR" dirty="0"/>
              <a:t>        -Özellikle son yıllarda yeni tanımlanan enfeksiyonlar veya şekil değiştiren mikroorganizmaların neden oldukları salgınlar</a:t>
            </a:r>
          </a:p>
          <a:p>
            <a:pPr marL="0" indent="0">
              <a:buNone/>
            </a:pPr>
            <a:endParaRPr lang="tr-TR"/>
          </a:p>
          <a:p>
            <a:pPr marL="0" indent="0">
              <a:buNone/>
            </a:pPr>
            <a:endParaRPr lang="tr-TR"/>
          </a:p>
          <a:p>
            <a:pPr marL="0" indent="0">
              <a:buNone/>
            </a:pPr>
            <a:endParaRPr lang="tr-TR"/>
          </a:p>
          <a:p>
            <a:pPr marL="0" indent="0">
              <a:buNone/>
            </a:pPr>
            <a:r>
              <a:rPr lang="tr-TR" sz="1200" dirty="0">
                <a:solidFill>
                  <a:schemeClr val="bg2">
                    <a:lumMod val="90000"/>
                  </a:schemeClr>
                </a:solidFill>
                <a:ea typeface="+mn-lt"/>
                <a:cs typeface="+mn-lt"/>
              </a:rPr>
              <a:t>  </a:t>
            </a:r>
            <a:r>
              <a:rPr lang="tr-TR" sz="1200" dirty="0">
                <a:solidFill>
                  <a:schemeClr val="bg1">
                    <a:lumMod val="50000"/>
                  </a:schemeClr>
                </a:solidFill>
                <a:ea typeface="+mn-lt"/>
                <a:cs typeface="+mn-lt"/>
              </a:rPr>
              <a:t>http://file.atuder.org.tr/_atuder.org/fileUpload/BeHwTnk94FB1.pdf</a:t>
            </a:r>
            <a:endParaRPr lang="tr-TR" sz="1200">
              <a:solidFill>
                <a:schemeClr val="bg1">
                  <a:lumMod val="50000"/>
                </a:schemeClr>
              </a:solidFill>
            </a:endParaRPr>
          </a:p>
        </p:txBody>
      </p:sp>
    </p:spTree>
    <p:extLst>
      <p:ext uri="{BB962C8B-B14F-4D97-AF65-F5344CB8AC3E}">
        <p14:creationId xmlns:p14="http://schemas.microsoft.com/office/powerpoint/2010/main" val="30040824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22</Slides>
  <Notes>0</Notes>
  <HiddenSlides>0</HiddenSlide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Maskeni Tak, Hekimini Koru</vt:lpstr>
      <vt:lpstr>                                   SUNUM PLANI</vt:lpstr>
      <vt:lpstr>PowerPoint Sunusu</vt:lpstr>
      <vt:lpstr>Bulaş</vt:lpstr>
      <vt:lpstr>PowerPoint Sunusu</vt:lpstr>
      <vt:lpstr>PowerPoint Sunusu</vt:lpstr>
      <vt:lpstr>PowerPoint Sunusu</vt:lpstr>
      <vt:lpstr>PowerPoint Sunusu</vt:lpstr>
      <vt:lpstr>PowerPoint Sunusu</vt:lpstr>
      <vt:lpstr>HAVA YOLU İLE BULAŞAN HASTALIKLARDAN KORUNMA YOLLARI</vt:lpstr>
      <vt:lpstr>PowerPoint Sunusu</vt:lpstr>
      <vt:lpstr>                                    SORUN</vt:lpstr>
      <vt:lpstr>PowerPoint Sunusu</vt:lpstr>
      <vt:lpstr>                                          PROJEMİZ</vt:lpstr>
      <vt:lpstr>PowerPoint Sunusu</vt:lpstr>
      <vt:lpstr>PowerPoint Sunusu</vt:lpstr>
      <vt:lpstr>                                    MALİYET</vt:lpstr>
      <vt:lpstr>                                   Kısıtlılık </vt:lpstr>
      <vt:lpstr>İŞBİRLİKÇİLER</vt:lpstr>
      <vt:lpstr>PowerPoint Sunusu</vt:lpstr>
      <vt:lpstr>PowerPoint Sunusu</vt:lpstr>
      <vt:lpstr>Kaynakça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Maskeni Tak, Hekimini Koru</dc:title>
  <dc:creator>Ali Ulvi DERMENCİ</dc:creator>
  <cp:lastModifiedBy>Bilge Çamlık</cp:lastModifiedBy>
  <cp:revision>27</cp:revision>
  <dcterms:created xsi:type="dcterms:W3CDTF">2024-04-03T08:00:13Z</dcterms:created>
  <dcterms:modified xsi:type="dcterms:W3CDTF">2024-04-16T07:26:04Z</dcterms:modified>
</cp:coreProperties>
</file>