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8" r:id="rId1"/>
  </p:sldMasterIdLst>
  <p:notesMasterIdLst>
    <p:notesMasterId r:id="rId65"/>
  </p:notesMasterIdLst>
  <p:sldIdLst>
    <p:sldId id="256" r:id="rId2"/>
    <p:sldId id="257" r:id="rId3"/>
    <p:sldId id="421" r:id="rId4"/>
    <p:sldId id="315" r:id="rId5"/>
    <p:sldId id="411" r:id="rId6"/>
    <p:sldId id="374" r:id="rId7"/>
    <p:sldId id="412" r:id="rId8"/>
    <p:sldId id="322" r:id="rId9"/>
    <p:sldId id="413" r:id="rId10"/>
    <p:sldId id="323" r:id="rId11"/>
    <p:sldId id="324" r:id="rId12"/>
    <p:sldId id="329" r:id="rId13"/>
    <p:sldId id="353" r:id="rId14"/>
    <p:sldId id="432" r:id="rId15"/>
    <p:sldId id="433" r:id="rId16"/>
    <p:sldId id="420" r:id="rId17"/>
    <p:sldId id="431" r:id="rId18"/>
    <p:sldId id="264" r:id="rId19"/>
    <p:sldId id="440" r:id="rId20"/>
    <p:sldId id="453" r:id="rId21"/>
    <p:sldId id="454" r:id="rId22"/>
    <p:sldId id="448" r:id="rId23"/>
    <p:sldId id="449" r:id="rId24"/>
    <p:sldId id="450" r:id="rId25"/>
    <p:sldId id="451" r:id="rId26"/>
    <p:sldId id="443" r:id="rId27"/>
    <p:sldId id="455" r:id="rId28"/>
    <p:sldId id="456" r:id="rId29"/>
    <p:sldId id="458" r:id="rId30"/>
    <p:sldId id="423" r:id="rId31"/>
    <p:sldId id="409" r:id="rId32"/>
    <p:sldId id="354" r:id="rId33"/>
    <p:sldId id="414" r:id="rId34"/>
    <p:sldId id="355" r:id="rId35"/>
    <p:sldId id="415" r:id="rId36"/>
    <p:sldId id="356" r:id="rId37"/>
    <p:sldId id="403" r:id="rId38"/>
    <p:sldId id="416" r:id="rId39"/>
    <p:sldId id="404" r:id="rId40"/>
    <p:sldId id="358" r:id="rId41"/>
    <p:sldId id="417" r:id="rId42"/>
    <p:sldId id="422" r:id="rId43"/>
    <p:sldId id="359" r:id="rId44"/>
    <p:sldId id="360" r:id="rId45"/>
    <p:sldId id="407" r:id="rId46"/>
    <p:sldId id="425" r:id="rId47"/>
    <p:sldId id="361" r:id="rId48"/>
    <p:sldId id="426" r:id="rId49"/>
    <p:sldId id="362" r:id="rId50"/>
    <p:sldId id="427" r:id="rId51"/>
    <p:sldId id="418" r:id="rId52"/>
    <p:sldId id="428" r:id="rId53"/>
    <p:sldId id="424" r:id="rId54"/>
    <p:sldId id="419" r:id="rId55"/>
    <p:sldId id="370" r:id="rId56"/>
    <p:sldId id="429" r:id="rId57"/>
    <p:sldId id="436" r:id="rId58"/>
    <p:sldId id="430" r:id="rId59"/>
    <p:sldId id="438" r:id="rId60"/>
    <p:sldId id="437" r:id="rId61"/>
    <p:sldId id="439" r:id="rId62"/>
    <p:sldId id="435" r:id="rId63"/>
    <p:sldId id="310" r:id="rId6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559" autoAdjust="0"/>
    <p:restoredTop sz="88351" autoAdjust="0"/>
  </p:normalViewPr>
  <p:slideViewPr>
    <p:cSldViewPr snapToGrid="0">
      <p:cViewPr varScale="1">
        <p:scale>
          <a:sx n="64" d="100"/>
          <a:sy n="64" d="100"/>
        </p:scale>
        <p:origin x="-1206"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slide" Target="slides/slide38.xml" /><Relationship Id="rId21" Type="http://schemas.openxmlformats.org/officeDocument/2006/relationships/slide" Target="slides/slide20.xml" /><Relationship Id="rId34" Type="http://schemas.openxmlformats.org/officeDocument/2006/relationships/slide" Target="slides/slide33.xml" /><Relationship Id="rId42" Type="http://schemas.openxmlformats.org/officeDocument/2006/relationships/slide" Target="slides/slide41.xml" /><Relationship Id="rId47" Type="http://schemas.openxmlformats.org/officeDocument/2006/relationships/slide" Target="slides/slide46.xml" /><Relationship Id="rId50" Type="http://schemas.openxmlformats.org/officeDocument/2006/relationships/slide" Target="slides/slide49.xml" /><Relationship Id="rId55" Type="http://schemas.openxmlformats.org/officeDocument/2006/relationships/slide" Target="slides/slide54.xml" /><Relationship Id="rId63" Type="http://schemas.openxmlformats.org/officeDocument/2006/relationships/slide" Target="slides/slide62.xml" /><Relationship Id="rId68" Type="http://schemas.openxmlformats.org/officeDocument/2006/relationships/theme" Target="theme/theme1.xml" /><Relationship Id="rId7" Type="http://schemas.openxmlformats.org/officeDocument/2006/relationships/slide" Target="slides/slide6.xml" /><Relationship Id="rId2" Type="http://schemas.openxmlformats.org/officeDocument/2006/relationships/slide" Target="slides/slide1.xml" /><Relationship Id="rId16" Type="http://schemas.openxmlformats.org/officeDocument/2006/relationships/slide" Target="slides/slide15.xml" /><Relationship Id="rId29" Type="http://schemas.openxmlformats.org/officeDocument/2006/relationships/slide" Target="slides/slide28.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slide" Target="slides/slide36.xml" /><Relationship Id="rId40" Type="http://schemas.openxmlformats.org/officeDocument/2006/relationships/slide" Target="slides/slide39.xml" /><Relationship Id="rId45" Type="http://schemas.openxmlformats.org/officeDocument/2006/relationships/slide" Target="slides/slide44.xml" /><Relationship Id="rId53" Type="http://schemas.openxmlformats.org/officeDocument/2006/relationships/slide" Target="slides/slide52.xml" /><Relationship Id="rId58" Type="http://schemas.openxmlformats.org/officeDocument/2006/relationships/slide" Target="slides/slide57.xml" /><Relationship Id="rId66" Type="http://schemas.openxmlformats.org/officeDocument/2006/relationships/presProps" Target="pres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49" Type="http://schemas.openxmlformats.org/officeDocument/2006/relationships/slide" Target="slides/slide48.xml" /><Relationship Id="rId57" Type="http://schemas.openxmlformats.org/officeDocument/2006/relationships/slide" Target="slides/slide56.xml" /><Relationship Id="rId61" Type="http://schemas.openxmlformats.org/officeDocument/2006/relationships/slide" Target="slides/slide60.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4" Type="http://schemas.openxmlformats.org/officeDocument/2006/relationships/slide" Target="slides/slide43.xml" /><Relationship Id="rId52" Type="http://schemas.openxmlformats.org/officeDocument/2006/relationships/slide" Target="slides/slide51.xml" /><Relationship Id="rId60" Type="http://schemas.openxmlformats.org/officeDocument/2006/relationships/slide" Target="slides/slide59.xml" /><Relationship Id="rId65" Type="http://schemas.openxmlformats.org/officeDocument/2006/relationships/notesMaster" Target="notesMasters/notesMaster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slide" Target="slides/slide42.xml" /><Relationship Id="rId48" Type="http://schemas.openxmlformats.org/officeDocument/2006/relationships/slide" Target="slides/slide47.xml" /><Relationship Id="rId56" Type="http://schemas.openxmlformats.org/officeDocument/2006/relationships/slide" Target="slides/slide55.xml" /><Relationship Id="rId64" Type="http://schemas.openxmlformats.org/officeDocument/2006/relationships/slide" Target="slides/slide63.xml" /><Relationship Id="rId69" Type="http://schemas.openxmlformats.org/officeDocument/2006/relationships/tableStyles" Target="tableStyles.xml" /><Relationship Id="rId8" Type="http://schemas.openxmlformats.org/officeDocument/2006/relationships/slide" Target="slides/slide7.xml" /><Relationship Id="rId51" Type="http://schemas.openxmlformats.org/officeDocument/2006/relationships/slide" Target="slides/slide50.xml" /><Relationship Id="rId3" Type="http://schemas.openxmlformats.org/officeDocument/2006/relationships/slide" Target="slides/slide2.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46" Type="http://schemas.openxmlformats.org/officeDocument/2006/relationships/slide" Target="slides/slide45.xml" /><Relationship Id="rId59" Type="http://schemas.openxmlformats.org/officeDocument/2006/relationships/slide" Target="slides/slide58.xml" /><Relationship Id="rId67" Type="http://schemas.openxmlformats.org/officeDocument/2006/relationships/viewProps" Target="viewProps.xml" /><Relationship Id="rId20" Type="http://schemas.openxmlformats.org/officeDocument/2006/relationships/slide" Target="slides/slide19.xml" /><Relationship Id="rId41" Type="http://schemas.openxmlformats.org/officeDocument/2006/relationships/slide" Target="slides/slide40.xml" /><Relationship Id="rId54" Type="http://schemas.openxmlformats.org/officeDocument/2006/relationships/slide" Target="slides/slide53.xml" /><Relationship Id="rId62" Type="http://schemas.openxmlformats.org/officeDocument/2006/relationships/slide" Target="slides/slide6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A6C9EA-8E20-4E58-9F09-2658BC9DAA96}" type="datetimeFigureOut">
              <a:rPr lang="tr-TR" smtClean="0"/>
              <a:pPr/>
              <a:t>25.03.2024</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E77CD5-213A-4C66-85CF-5CAF1439A589}" type="slidenum">
              <a:rPr lang="tr-TR" smtClean="0"/>
              <a:pPr/>
              <a:t>‹#›</a:t>
            </a:fld>
            <a:endParaRPr lang="tr-TR"/>
          </a:p>
        </p:txBody>
      </p:sp>
    </p:spTree>
    <p:extLst>
      <p:ext uri="{BB962C8B-B14F-4D97-AF65-F5344CB8AC3E}">
        <p14:creationId xmlns:p14="http://schemas.microsoft.com/office/powerpoint/2010/main" val="106838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9.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baseline="0" dirty="0"/>
              <a:t>Yöneticilik bitmeyen bir döngüdür.Bitme durumu yoktur.</a:t>
            </a:r>
          </a:p>
          <a:p>
            <a:r>
              <a:rPr lang="tr-TR" baseline="0" dirty="0"/>
              <a:t>Her durum saptaması yeni sorunlar ve yeni hedefler getirir</a:t>
            </a:r>
            <a:endParaRPr lang="tr-TR" dirty="0"/>
          </a:p>
        </p:txBody>
      </p:sp>
      <p:sp>
        <p:nvSpPr>
          <p:cNvPr id="4" name="3 Slayt Numarası Yer Tutucusu"/>
          <p:cNvSpPr>
            <a:spLocks noGrp="1"/>
          </p:cNvSpPr>
          <p:nvPr>
            <p:ph type="sldNum" sz="quarter" idx="10"/>
          </p:nvPr>
        </p:nvSpPr>
        <p:spPr/>
        <p:txBody>
          <a:bodyPr/>
          <a:lstStyle/>
          <a:p>
            <a:fld id="{7CE77CD5-213A-4C66-85CF-5CAF1439A589}" type="slidenum">
              <a:rPr lang="tr-TR" smtClean="0"/>
              <a:pPr/>
              <a:t>18</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CE77CD5-213A-4C66-85CF-5CAF1439A589}" type="slidenum">
              <a:rPr lang="tr-TR" smtClean="0"/>
              <a:pPr/>
              <a:t>26</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CE77CD5-213A-4C66-85CF-5CAF1439A589}" type="slidenum">
              <a:rPr lang="tr-TR" smtClean="0"/>
              <a:pPr/>
              <a:t>31</a:t>
            </a:fld>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CE77CD5-213A-4C66-85CF-5CAF1439A589}" type="slidenum">
              <a:rPr lang="tr-TR" smtClean="0"/>
              <a:pPr/>
              <a:t>49</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910080" y="359898"/>
            <a:ext cx="9875520" cy="1472184"/>
          </a:xfrm>
        </p:spPr>
        <p:txBody>
          <a:bodyPr anchor="b"/>
          <a:lstStyle>
            <a:lvl1pPr algn="l">
              <a:defRPr/>
            </a:lvl1pPr>
            <a:extLst/>
          </a:lstStyle>
          <a:p>
            <a:r>
              <a:rPr kumimoji="0" lang="tr-TR"/>
              <a:t>Asıl başlık stili için tıklatın</a:t>
            </a:r>
            <a:endParaRPr kumimoji="0" lang="en-US"/>
          </a:p>
        </p:txBody>
      </p:sp>
      <p:sp>
        <p:nvSpPr>
          <p:cNvPr id="22" name="21 Alt Başlık"/>
          <p:cNvSpPr>
            <a:spLocks noGrp="1"/>
          </p:cNvSpPr>
          <p:nvPr>
            <p:ph type="subTitle" idx="1"/>
          </p:nvPr>
        </p:nvSpPr>
        <p:spPr>
          <a:xfrm>
            <a:off x="1910080" y="1850064"/>
            <a:ext cx="98755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a:t>Asıl alt başlık stilini düzenlemek için tıklatın</a:t>
            </a:r>
            <a:endParaRPr kumimoji="0" lang="en-US"/>
          </a:p>
        </p:txBody>
      </p:sp>
      <p:sp>
        <p:nvSpPr>
          <p:cNvPr id="7" name="6 Veri Yer Tutucusu"/>
          <p:cNvSpPr>
            <a:spLocks noGrp="1"/>
          </p:cNvSpPr>
          <p:nvPr>
            <p:ph type="dt" sz="half" idx="10"/>
          </p:nvPr>
        </p:nvSpPr>
        <p:spPr/>
        <p:txBody>
          <a:bodyPr/>
          <a:lstStyle/>
          <a:p>
            <a:fld id="{8BE4AE79-EB09-49ED-B429-C94C07403A54}" type="datetime1">
              <a:rPr lang="tr-TR" smtClean="0"/>
              <a:pPr/>
              <a:t>25.03.2024</a:t>
            </a:fld>
            <a:endParaRPr lang="tr-TR"/>
          </a:p>
        </p:txBody>
      </p:sp>
      <p:sp>
        <p:nvSpPr>
          <p:cNvPr id="20" name="19 Altbilgi Yer Tutucusu"/>
          <p:cNvSpPr>
            <a:spLocks noGrp="1"/>
          </p:cNvSpPr>
          <p:nvPr>
            <p:ph type="ftr" sz="quarter" idx="11"/>
          </p:nvPr>
        </p:nvSpPr>
        <p:spPr/>
        <p:txBody>
          <a:bodyPr/>
          <a:lstStyle/>
          <a:p>
            <a:endParaRPr lang="tr-TR"/>
          </a:p>
        </p:txBody>
      </p:sp>
      <p:sp>
        <p:nvSpPr>
          <p:cNvPr id="10" name="9 Slayt Numarası Yer Tutucusu"/>
          <p:cNvSpPr>
            <a:spLocks noGrp="1"/>
          </p:cNvSpPr>
          <p:nvPr>
            <p:ph type="sldNum" sz="quarter" idx="12"/>
          </p:nvPr>
        </p:nvSpPr>
        <p:spPr/>
        <p:txBody>
          <a:bodyPr/>
          <a:lstStyle/>
          <a:p>
            <a:fld id="{8F859E60-CA62-4F70-B2D6-0AA0A0361494}" type="slidenum">
              <a:rPr lang="tr-TR" smtClean="0"/>
              <a:pPr/>
              <a:t>‹#›</a:t>
            </a:fld>
            <a:endParaRPr lang="tr-TR"/>
          </a:p>
        </p:txBody>
      </p:sp>
      <p:sp>
        <p:nvSpPr>
          <p:cNvPr id="8" name="7 Oval"/>
          <p:cNvSpPr/>
          <p:nvPr/>
        </p:nvSpPr>
        <p:spPr>
          <a:xfrm>
            <a:off x="1228577" y="1413802"/>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Oval"/>
          <p:cNvSpPr/>
          <p:nvPr/>
        </p:nvSpPr>
        <p:spPr>
          <a:xfrm>
            <a:off x="1542901" y="1345016"/>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529B8827-29E0-4FD6-8B03-8ADC5DDD976A}" type="datetime1">
              <a:rPr lang="tr-TR" smtClean="0"/>
              <a:pPr/>
              <a:t>25.03.2024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F859E60-CA62-4F70-B2D6-0AA0A0361494}"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9144000" y="274640"/>
            <a:ext cx="2438400" cy="5851525"/>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1524000" y="274641"/>
            <a:ext cx="74168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C319B44C-6FA9-4D36-8620-BD28A22E06DB}" type="datetime1">
              <a:rPr lang="tr-TR" smtClean="0"/>
              <a:pPr/>
              <a:t>25.03.2024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F859E60-CA62-4F70-B2D6-0AA0A0361494}"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1E3C7620-D94D-497E-89B3-6C4126AB64A3}" type="datetime1">
              <a:rPr lang="tr-TR" smtClean="0"/>
              <a:pPr/>
              <a:t>25.03.2024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F859E60-CA62-4F70-B2D6-0AA0A0361494}"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3043853" y="-54"/>
            <a:ext cx="9144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3437856" y="2600325"/>
            <a:ext cx="8534400" cy="2286000"/>
          </a:xfrm>
        </p:spPr>
        <p:txBody>
          <a:bodyPr anchor="t"/>
          <a:lstStyle>
            <a:lvl1pPr algn="l">
              <a:lnSpc>
                <a:spcPts val="4500"/>
              </a:lnSpc>
              <a:buNone/>
              <a:defRPr sz="4000" b="1" cap="all"/>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3437856" y="1066800"/>
            <a:ext cx="85344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9BEC13D9-D72A-43E0-BB0D-5CB74835ADF2}" type="datetime1">
              <a:rPr lang="tr-TR" smtClean="0"/>
              <a:pPr/>
              <a:t>25.03.2024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F859E60-CA62-4F70-B2D6-0AA0A0361494}" type="slidenum">
              <a:rPr lang="tr-TR" smtClean="0"/>
              <a:pPr/>
              <a:t>‹#›</a:t>
            </a:fld>
            <a:endParaRPr lang="tr-TR"/>
          </a:p>
        </p:txBody>
      </p:sp>
      <p:sp>
        <p:nvSpPr>
          <p:cNvPr id="10" name="9 Dikdörtgen"/>
          <p:cNvSpPr/>
          <p:nvPr/>
        </p:nvSpPr>
        <p:spPr bwMode="invGray">
          <a:xfrm>
            <a:off x="3048000" y="0"/>
            <a:ext cx="1016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Oval"/>
          <p:cNvSpPr/>
          <p:nvPr/>
        </p:nvSpPr>
        <p:spPr>
          <a:xfrm>
            <a:off x="2896428" y="2814656"/>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Oval"/>
          <p:cNvSpPr/>
          <p:nvPr/>
        </p:nvSpPr>
        <p:spPr>
          <a:xfrm>
            <a:off x="3210752" y="2745870"/>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914144" y="274320"/>
            <a:ext cx="9997440" cy="1143000"/>
          </a:xfrm>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B7ED1120-8232-410C-86F9-513C115E683B}" type="datetime1">
              <a:rPr lang="tr-TR" smtClean="0"/>
              <a:pPr/>
              <a:t>25.03.2024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F859E60-CA62-4F70-B2D6-0AA0A0361494}"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DE120F5D-E8BD-46F8-981E-023D14D5A948}" type="datetime1">
              <a:rPr lang="tr-TR" smtClean="0"/>
              <a:pPr/>
              <a:t>25.03.2024</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8F859E60-CA62-4F70-B2D6-0AA0A0361494}"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914144" y="274320"/>
            <a:ext cx="9997440" cy="1143000"/>
          </a:xfrm>
        </p:spPr>
        <p:txBody>
          <a:bodyPr anchor="ct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10442A4A-341A-4602-8ACC-E4E16C27CAE8}" type="datetime1">
              <a:rPr lang="tr-TR" smtClean="0"/>
              <a:pPr/>
              <a:t>25.03.2024</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8F859E60-CA62-4F70-B2D6-0AA0A0361494}"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353312" y="0"/>
            <a:ext cx="1083868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Veri Yer Tutucusu"/>
          <p:cNvSpPr>
            <a:spLocks noGrp="1"/>
          </p:cNvSpPr>
          <p:nvPr>
            <p:ph type="dt" sz="half" idx="10"/>
          </p:nvPr>
        </p:nvSpPr>
        <p:spPr/>
        <p:txBody>
          <a:bodyPr/>
          <a:lstStyle/>
          <a:p>
            <a:fld id="{DE56F3FE-D06E-4363-A986-1AE207581105}" type="datetime1">
              <a:rPr lang="tr-TR" smtClean="0"/>
              <a:pPr/>
              <a:t>25.03.2024</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8F859E60-CA62-4F70-B2D6-0AA0A0361494}" type="slidenum">
              <a:rPr lang="tr-TR" smtClean="0"/>
              <a:pPr/>
              <a:t>‹#›</a:t>
            </a:fld>
            <a:endParaRPr lang="tr-TR"/>
          </a:p>
        </p:txBody>
      </p:sp>
      <p:sp>
        <p:nvSpPr>
          <p:cNvPr id="6" name="5 Dikdörtgen"/>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extLst/>
          </a:lstStyle>
          <a:p>
            <a:r>
              <a:rPr kumimoji="0" lang="tr-TR"/>
              <a:t>Asıl başlık stili için tıklatın</a:t>
            </a:r>
            <a:endParaRPr kumimoji="0" lang="en-US"/>
          </a:p>
        </p:txBody>
      </p:sp>
      <p:sp>
        <p:nvSpPr>
          <p:cNvPr id="3" name="2 Metin Yer Tutucusu"/>
          <p:cNvSpPr>
            <a:spLocks noGrp="1"/>
          </p:cNvSpPr>
          <p:nvPr>
            <p:ph type="body" idx="2"/>
          </p:nvPr>
        </p:nvSpPr>
        <p:spPr>
          <a:xfrm>
            <a:off x="609600" y="1406964"/>
            <a:ext cx="508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a:t>Asıl metin stillerini düzenlemek için tıklatın</a:t>
            </a:r>
          </a:p>
        </p:txBody>
      </p:sp>
      <p:sp>
        <p:nvSpPr>
          <p:cNvPr id="4" name="3 İçerik Yer Tutucusu"/>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AFD0A7B8-E3B4-4952-BB97-D8861E772043}" type="datetime1">
              <a:rPr lang="tr-TR" smtClean="0"/>
              <a:pPr/>
              <a:t>25.03.2024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F859E60-CA62-4F70-B2D6-0AA0A0361494}"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tr-TR"/>
              <a:t>Asıl başlık stili için tıklatın</a:t>
            </a:r>
            <a:endParaRPr kumimoji="0" lang="en-US"/>
          </a:p>
        </p:txBody>
      </p:sp>
      <p:sp>
        <p:nvSpPr>
          <p:cNvPr id="5" name="4 Veri Yer Tutucusu"/>
          <p:cNvSpPr>
            <a:spLocks noGrp="1"/>
          </p:cNvSpPr>
          <p:nvPr>
            <p:ph type="dt" sz="half" idx="10"/>
          </p:nvPr>
        </p:nvSpPr>
        <p:spPr/>
        <p:txBody>
          <a:bodyPr/>
          <a:lstStyle/>
          <a:p>
            <a:fld id="{3E766C97-E7F0-4E27-B7F3-1526D01CE776}" type="datetime1">
              <a:rPr lang="tr-TR" smtClean="0"/>
              <a:pPr/>
              <a:t>25.03.2024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F859E60-CA62-4F70-B2D6-0AA0A0361494}" type="slidenum">
              <a:rPr lang="tr-TR" smtClean="0"/>
              <a:pPr/>
              <a:t>‹#›</a:t>
            </a:fld>
            <a:endParaRPr lang="tr-TR"/>
          </a:p>
        </p:txBody>
      </p:sp>
      <p:sp>
        <p:nvSpPr>
          <p:cNvPr id="8" name="7 Dikdörtgen"/>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a:t>Resim eklemek için simgeyi tıklatın</a:t>
            </a:r>
            <a:endParaRPr kumimoji="0" lang="en-US" dirty="0"/>
          </a:p>
        </p:txBody>
      </p:sp>
      <p:sp>
        <p:nvSpPr>
          <p:cNvPr id="9" name="8 Akış Çizelgesi: İşlem"/>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Akış Çizelgesi: İşlem"/>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3 Metin Yer Tutucusu"/>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1087902" y="-815922"/>
            <a:ext cx="2185183"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Oval"/>
          <p:cNvSpPr/>
          <p:nvPr/>
        </p:nvSpPr>
        <p:spPr>
          <a:xfrm>
            <a:off x="225089" y="21103"/>
            <a:ext cx="2269588"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Halka"/>
          <p:cNvSpPr/>
          <p:nvPr/>
        </p:nvSpPr>
        <p:spPr>
          <a:xfrm rot="2315675">
            <a:off x="243842"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1350498" y="-54"/>
            <a:ext cx="1084150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Başlık Yer Tutucusu"/>
          <p:cNvSpPr>
            <a:spLocks noGrp="1"/>
          </p:cNvSpPr>
          <p:nvPr>
            <p:ph type="title"/>
          </p:nvPr>
        </p:nvSpPr>
        <p:spPr>
          <a:xfrm>
            <a:off x="1914144" y="274638"/>
            <a:ext cx="9997440" cy="1143000"/>
          </a:xfrm>
          <a:prstGeom prst="rect">
            <a:avLst/>
          </a:prstGeom>
        </p:spPr>
        <p:txBody>
          <a:bodyPr anchor="ctr">
            <a:normAutofit/>
          </a:bodyPr>
          <a:lstStyle/>
          <a:p>
            <a:r>
              <a:rPr kumimoji="0" lang="tr-TR"/>
              <a:t>Asıl başlık stili için tıklatın</a:t>
            </a:r>
            <a:endParaRPr kumimoji="0" lang="en-US"/>
          </a:p>
        </p:txBody>
      </p:sp>
      <p:sp>
        <p:nvSpPr>
          <p:cNvPr id="9" name="8 Metin Yer Tutucusu"/>
          <p:cNvSpPr>
            <a:spLocks noGrp="1"/>
          </p:cNvSpPr>
          <p:nvPr>
            <p:ph type="body" idx="1"/>
          </p:nvPr>
        </p:nvSpPr>
        <p:spPr>
          <a:xfrm>
            <a:off x="1914144" y="1447800"/>
            <a:ext cx="9997440" cy="4800600"/>
          </a:xfrm>
          <a:prstGeom prst="rect">
            <a:avLst/>
          </a:prstGeom>
        </p:spPr>
        <p:txBody>
          <a:bodyPr>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24" name="23 Veri Yer Tutucusu"/>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AD69CB7-68D7-4127-AE3A-72C44EA040DB}" type="datetime1">
              <a:rPr lang="tr-TR" smtClean="0"/>
              <a:pPr/>
              <a:t>25.03.2024</a:t>
            </a:fld>
            <a:endParaRPr lang="tr-TR"/>
          </a:p>
        </p:txBody>
      </p:sp>
      <p:sp>
        <p:nvSpPr>
          <p:cNvPr id="10" name="9 Altbilgi Yer Tutucusu"/>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F859E60-CA62-4F70-B2D6-0AA0A0361494}" type="slidenum">
              <a:rPr lang="tr-TR" smtClean="0"/>
              <a:pPr/>
              <a:t>‹#›</a:t>
            </a:fld>
            <a:endParaRPr lang="tr-TR"/>
          </a:p>
        </p:txBody>
      </p:sp>
      <p:sp>
        <p:nvSpPr>
          <p:cNvPr id="15" name="14 Dikdörtgen"/>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Lst>
  <p:hf sldNum="0"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3" Type="http://schemas.openxmlformats.org/officeDocument/2006/relationships/image" Target="../media/image4.jpeg" /><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B6064A38-4FF3-4C8B-B31D-D8BAB5F77C56}"/>
              </a:ext>
            </a:extLst>
          </p:cNvPr>
          <p:cNvSpPr txBox="1"/>
          <p:nvPr/>
        </p:nvSpPr>
        <p:spPr>
          <a:xfrm flipH="1">
            <a:off x="1499014" y="284813"/>
            <a:ext cx="10103372" cy="6494085"/>
          </a:xfrm>
          <a:prstGeom prst="rect">
            <a:avLst/>
          </a:prstGeom>
          <a:solidFill>
            <a:schemeClr val="accent2">
              <a:lumMod val="20000"/>
              <a:lumOff val="80000"/>
            </a:schemeClr>
          </a:solidFill>
        </p:spPr>
        <p:txBody>
          <a:bodyPr wrap="square" rtlCol="0">
            <a:spAutoFit/>
          </a:bodyPr>
          <a:lstStyle/>
          <a:p>
            <a:endParaRPr lang="tr-TR" sz="4000" b="1" dirty="0">
              <a:solidFill>
                <a:schemeClr val="accent1"/>
              </a:solidFill>
            </a:endParaRPr>
          </a:p>
          <a:p>
            <a:r>
              <a:rPr lang="tr-TR" sz="4000" b="1" dirty="0">
                <a:solidFill>
                  <a:schemeClr val="accent1"/>
                </a:solidFill>
              </a:rPr>
              <a:t>SAĞLIK HİZMETLERİNDE  YÖNETİM</a:t>
            </a:r>
          </a:p>
          <a:p>
            <a:endParaRPr lang="tr-TR" sz="4000" b="1" dirty="0">
              <a:solidFill>
                <a:schemeClr val="accent1"/>
              </a:solidFill>
            </a:endParaRPr>
          </a:p>
          <a:p>
            <a:endParaRPr lang="tr-TR" sz="4000" b="1" dirty="0">
              <a:solidFill>
                <a:schemeClr val="accent1"/>
              </a:solidFill>
            </a:endParaRPr>
          </a:p>
          <a:p>
            <a:endParaRPr lang="tr-TR" sz="4000" b="1" dirty="0">
              <a:solidFill>
                <a:schemeClr val="accent1"/>
              </a:solidFill>
            </a:endParaRPr>
          </a:p>
          <a:p>
            <a:endParaRPr lang="tr-TR" sz="4000" b="1" dirty="0">
              <a:solidFill>
                <a:schemeClr val="accent1"/>
              </a:solidFill>
            </a:endParaRPr>
          </a:p>
          <a:p>
            <a:endParaRPr lang="tr-TR" sz="4000" b="1" dirty="0">
              <a:solidFill>
                <a:schemeClr val="accent1"/>
              </a:solidFill>
            </a:endParaRPr>
          </a:p>
          <a:p>
            <a:endParaRPr lang="tr-TR" sz="4000" b="1" dirty="0">
              <a:solidFill>
                <a:schemeClr val="accent1"/>
              </a:solidFill>
            </a:endParaRPr>
          </a:p>
          <a:p>
            <a:endParaRPr lang="tr-TR" sz="4800" b="1" dirty="0">
              <a:solidFill>
                <a:schemeClr val="accent1"/>
              </a:solidFill>
            </a:endParaRPr>
          </a:p>
          <a:p>
            <a:r>
              <a:rPr lang="tr-TR" sz="4800" b="1" dirty="0">
                <a:solidFill>
                  <a:schemeClr val="accent1"/>
                </a:solidFill>
              </a:rPr>
              <a:t>            </a:t>
            </a:r>
          </a:p>
        </p:txBody>
      </p:sp>
      <p:sp>
        <p:nvSpPr>
          <p:cNvPr id="2" name="Metin kutusu 1">
            <a:extLst>
              <a:ext uri="{FF2B5EF4-FFF2-40B4-BE49-F238E27FC236}">
                <a16:creationId xmlns:a16="http://schemas.microsoft.com/office/drawing/2014/main" id="{F337D7B8-7169-46D3-B185-F76092216B95}"/>
              </a:ext>
            </a:extLst>
          </p:cNvPr>
          <p:cNvSpPr txBox="1"/>
          <p:nvPr/>
        </p:nvSpPr>
        <p:spPr>
          <a:xfrm flipH="1">
            <a:off x="3582649" y="6150114"/>
            <a:ext cx="7640542" cy="707886"/>
          </a:xfrm>
          <a:prstGeom prst="rect">
            <a:avLst/>
          </a:prstGeom>
          <a:noFill/>
        </p:spPr>
        <p:txBody>
          <a:bodyPr wrap="square" rtlCol="0">
            <a:spAutoFit/>
          </a:bodyPr>
          <a:lstStyle/>
          <a:p>
            <a:endParaRPr lang="tr-TR" sz="2000" dirty="0"/>
          </a:p>
          <a:p>
            <a:endParaRPr lang="tr-TR" sz="2000" dirty="0"/>
          </a:p>
        </p:txBody>
      </p:sp>
      <p:sp>
        <p:nvSpPr>
          <p:cNvPr id="6" name="Metin kutusu 5">
            <a:extLst>
              <a:ext uri="{FF2B5EF4-FFF2-40B4-BE49-F238E27FC236}">
                <a16:creationId xmlns:a16="http://schemas.microsoft.com/office/drawing/2014/main" id="{C3D8CA37-ACF6-4A1B-BB54-CC996EFD5BB5}"/>
              </a:ext>
            </a:extLst>
          </p:cNvPr>
          <p:cNvSpPr txBox="1"/>
          <p:nvPr/>
        </p:nvSpPr>
        <p:spPr>
          <a:xfrm>
            <a:off x="2653083" y="5883344"/>
            <a:ext cx="6109252" cy="400110"/>
          </a:xfrm>
          <a:prstGeom prst="rect">
            <a:avLst/>
          </a:prstGeom>
          <a:noFill/>
        </p:spPr>
        <p:txBody>
          <a:bodyPr wrap="square">
            <a:spAutoFit/>
          </a:bodyPr>
          <a:lstStyle/>
          <a:p>
            <a:r>
              <a:rPr lang="tr-TR" sz="2000" i="1" dirty="0">
                <a:effectLst>
                  <a:outerShdw blurRad="38100" dist="38100" dir="2700000" algn="tl">
                    <a:srgbClr val="000000">
                      <a:alpha val="43137"/>
                    </a:srgbClr>
                  </a:outerShdw>
                </a:effectLst>
              </a:rPr>
              <a:t>Asistan Dr. Bilge ÇAMLIK 25.03.2024</a:t>
            </a:r>
          </a:p>
        </p:txBody>
      </p:sp>
      <p:pic>
        <p:nvPicPr>
          <p:cNvPr id="77826" name="Picture 2" descr="Sağlık Sigortası Kavramıdoktor Sağlık Sigortası Ile Ilgili Simge Grafik  Arayüzü Ile Hastane Sağlık Insanları Para Planlaması Risk Yönetimi Tıbbi  Tedavi Ve Kapsama Avantajı Gösteren Stok Fotoğraflar &amp; ABD'nin Daha Fazla  Resimleri -"/>
          <p:cNvPicPr>
            <a:picLocks noChangeAspect="1" noChangeArrowheads="1"/>
          </p:cNvPicPr>
          <p:nvPr/>
        </p:nvPicPr>
        <p:blipFill>
          <a:blip r:embed="rId2"/>
          <a:srcRect/>
          <a:stretch>
            <a:fillRect/>
          </a:stretch>
        </p:blipFill>
        <p:spPr bwMode="auto">
          <a:xfrm>
            <a:off x="2653082" y="1989125"/>
            <a:ext cx="7405317" cy="3579719"/>
          </a:xfrm>
          <a:prstGeom prst="rect">
            <a:avLst/>
          </a:prstGeom>
          <a:noFill/>
        </p:spPr>
      </p:pic>
    </p:spTree>
    <p:extLst>
      <p:ext uri="{BB962C8B-B14F-4D97-AF65-F5344CB8AC3E}">
        <p14:creationId xmlns:p14="http://schemas.microsoft.com/office/powerpoint/2010/main" val="2461162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FD41276-0907-3157-1DA2-22DD3AA78880}"/>
              </a:ext>
            </a:extLst>
          </p:cNvPr>
          <p:cNvSpPr>
            <a:spLocks noGrp="1"/>
          </p:cNvSpPr>
          <p:nvPr>
            <p:ph type="title"/>
          </p:nvPr>
        </p:nvSpPr>
        <p:spPr>
          <a:xfrm>
            <a:off x="1843790" y="274638"/>
            <a:ext cx="10067794" cy="609782"/>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CC5F99E1-47FF-43B9-BF04-9C4906D91446}"/>
              </a:ext>
            </a:extLst>
          </p:cNvPr>
          <p:cNvSpPr>
            <a:spLocks noGrp="1"/>
          </p:cNvSpPr>
          <p:nvPr>
            <p:ph idx="1"/>
          </p:nvPr>
        </p:nvSpPr>
        <p:spPr>
          <a:xfrm>
            <a:off x="1798820" y="1124262"/>
            <a:ext cx="10112764" cy="5124138"/>
          </a:xfrm>
        </p:spPr>
        <p:txBody>
          <a:bodyPr>
            <a:normAutofit/>
          </a:bodyPr>
          <a:lstStyle/>
          <a:p>
            <a:r>
              <a:rPr lang="tr-TR" sz="2400" dirty="0"/>
              <a:t>Rehabilitasyon bedence ya da ruhça sakat kalmış kişilerin başkalarına muhtaç olmaksızın yaşayabilmelerini sağlamak için yapılan bütün çalışmaları kapsar. </a:t>
            </a:r>
          </a:p>
          <a:p>
            <a:r>
              <a:rPr lang="tr-TR" sz="2400" b="1" dirty="0">
                <a:solidFill>
                  <a:schemeClr val="accent1"/>
                </a:solidFill>
              </a:rPr>
              <a:t>Tıbbi rehabilitasyon:</a:t>
            </a:r>
            <a:r>
              <a:rPr lang="tr-TR" sz="2400" dirty="0">
                <a:solidFill>
                  <a:schemeClr val="accent1"/>
                </a:solidFill>
              </a:rPr>
              <a:t> </a:t>
            </a:r>
            <a:r>
              <a:rPr lang="tr-TR" sz="2400" dirty="0"/>
              <a:t>Bedensel sakatlıkların mümkün olduğu kadar düzeltilmesidir. </a:t>
            </a:r>
            <a:r>
              <a:rPr lang="tr-TR" sz="2400" dirty="0" err="1"/>
              <a:t>Ekstremite</a:t>
            </a:r>
            <a:r>
              <a:rPr lang="tr-TR" sz="2400" dirty="0"/>
              <a:t> protezleri, </a:t>
            </a:r>
            <a:r>
              <a:rPr lang="tr-TR" sz="2400" dirty="0" err="1"/>
              <a:t>spastisitelerin</a:t>
            </a:r>
            <a:r>
              <a:rPr lang="tr-TR" sz="2400" dirty="0"/>
              <a:t> yumuşatılması...</a:t>
            </a:r>
          </a:p>
          <a:p>
            <a:r>
              <a:rPr lang="tr-TR" sz="2400" b="1" dirty="0">
                <a:solidFill>
                  <a:schemeClr val="accent1"/>
                </a:solidFill>
              </a:rPr>
              <a:t>Sosyal (mesleki) rehabilitasyon: </a:t>
            </a:r>
            <a:r>
              <a:rPr lang="tr-TR" sz="2400" dirty="0"/>
              <a:t>Sakatlıkları nedeniyle eski işlerini yapamayanlara ya da belirli bir işte çalışmayanlara iş öğretme, iş bulma ve işe uyum sağlamalarına yönelik her türlü hizmeti kapsar.</a:t>
            </a:r>
          </a:p>
        </p:txBody>
      </p:sp>
      <p:sp>
        <p:nvSpPr>
          <p:cNvPr id="4" name="Alt Bilgi Yer Tutucusu 3">
            <a:extLst>
              <a:ext uri="{FF2B5EF4-FFF2-40B4-BE49-F238E27FC236}">
                <a16:creationId xmlns:a16="http://schemas.microsoft.com/office/drawing/2014/main" id="{C7C60E7B-EB97-4D47-E5D6-D1F3E820AA0F}"/>
              </a:ext>
            </a:extLst>
          </p:cNvPr>
          <p:cNvSpPr>
            <a:spLocks noGrp="1"/>
          </p:cNvSpPr>
          <p:nvPr>
            <p:ph type="ftr" sz="quarter" idx="11"/>
          </p:nvPr>
        </p:nvSpPr>
        <p:spPr/>
        <p:txBody>
          <a:bodyPr/>
          <a:lstStyle/>
          <a:p>
            <a:endParaRPr lang="tr-TR"/>
          </a:p>
        </p:txBody>
      </p:sp>
      <p:sp>
        <p:nvSpPr>
          <p:cNvPr id="5" name="4 Metin kutusu"/>
          <p:cNvSpPr txBox="1"/>
          <p:nvPr/>
        </p:nvSpPr>
        <p:spPr>
          <a:xfrm>
            <a:off x="1586269" y="5982384"/>
            <a:ext cx="10582835" cy="492443"/>
          </a:xfrm>
          <a:prstGeom prst="rect">
            <a:avLst/>
          </a:prstGeom>
          <a:noFill/>
        </p:spPr>
        <p:txBody>
          <a:bodyPr wrap="square" rtlCol="0">
            <a:spAutoFit/>
          </a:bodyPr>
          <a:lstStyle/>
          <a:p>
            <a:r>
              <a:rPr lang="tr-TR" sz="800" dirty="0" err="1">
                <a:latin typeface="Calibri" panose="020F0502020204030204" pitchFamily="34" charset="0"/>
                <a:cs typeface="Calibri" panose="020F0502020204030204" pitchFamily="34" charset="0"/>
              </a:rPr>
              <a:t>Öztek</a:t>
            </a:r>
            <a:r>
              <a:rPr lang="tr-TR" sz="800" dirty="0">
                <a:latin typeface="Calibri" panose="020F0502020204030204" pitchFamily="34" charset="0"/>
                <a:cs typeface="Calibri" panose="020F0502020204030204" pitchFamily="34" charset="0"/>
              </a:rPr>
              <a:t>, Z. (2020). Halk Sağlığı Kuramlar ve Uygulamalar. Ankara: Sağlık ve Sosyal Yardım Vakfı.</a:t>
            </a:r>
          </a:p>
          <a:p>
            <a:endParaRPr lang="tr-TR" dirty="0"/>
          </a:p>
        </p:txBody>
      </p:sp>
    </p:spTree>
    <p:extLst>
      <p:ext uri="{BB962C8B-B14F-4D97-AF65-F5344CB8AC3E}">
        <p14:creationId xmlns:p14="http://schemas.microsoft.com/office/powerpoint/2010/main" val="427703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64BC5FD-9BD0-82BB-5B70-C94E6C0B0F36}"/>
              </a:ext>
            </a:extLst>
          </p:cNvPr>
          <p:cNvSpPr>
            <a:spLocks noGrp="1"/>
          </p:cNvSpPr>
          <p:nvPr>
            <p:ph type="title"/>
          </p:nvPr>
        </p:nvSpPr>
        <p:spPr>
          <a:xfrm>
            <a:off x="1914144" y="274638"/>
            <a:ext cx="9997440" cy="759683"/>
          </a:xfrm>
          <a:solidFill>
            <a:schemeClr val="accent1">
              <a:lumMod val="20000"/>
              <a:lumOff val="80000"/>
            </a:schemeClr>
          </a:solidFill>
        </p:spPr>
        <p:txBody>
          <a:bodyPr/>
          <a:lstStyle/>
          <a:p>
            <a:r>
              <a:rPr lang="tr-TR" dirty="0"/>
              <a:t>TEMEL SAĞLIK HİZMETLERİ</a:t>
            </a:r>
          </a:p>
        </p:txBody>
      </p:sp>
      <p:sp>
        <p:nvSpPr>
          <p:cNvPr id="3" name="İçerik Yer Tutucusu 2">
            <a:extLst>
              <a:ext uri="{FF2B5EF4-FFF2-40B4-BE49-F238E27FC236}">
                <a16:creationId xmlns:a16="http://schemas.microsoft.com/office/drawing/2014/main" id="{5FF36413-B7D5-4E71-1C20-DEA05E3E2B95}"/>
              </a:ext>
            </a:extLst>
          </p:cNvPr>
          <p:cNvSpPr>
            <a:spLocks noGrp="1"/>
          </p:cNvSpPr>
          <p:nvPr>
            <p:ph idx="1"/>
          </p:nvPr>
        </p:nvSpPr>
        <p:spPr>
          <a:xfrm>
            <a:off x="1914144" y="1447800"/>
            <a:ext cx="9553331" cy="4578246"/>
          </a:xfrm>
        </p:spPr>
        <p:txBody>
          <a:bodyPr>
            <a:normAutofit fontScale="92500"/>
          </a:bodyPr>
          <a:lstStyle/>
          <a:p>
            <a:pPr algn="just"/>
            <a:r>
              <a:rPr lang="tr-TR" sz="2400" dirty="0"/>
              <a:t>DSÖ’nün 1977 yılında 30. Genel Kurulunda“2000 yılında herkese sağlık” hedefini kabul etmiştir . </a:t>
            </a:r>
          </a:p>
          <a:p>
            <a:pPr algn="just"/>
            <a:r>
              <a:rPr lang="tr-TR" sz="2400" dirty="0"/>
              <a:t>1978 yılında Kazakistan’ın o zamanki başkenti Alma-Ata’da , hemen bütün ülkelerin ve ilgili uluslararası kuruluşların katılımı ile Temel Sağlık Hizmetleri (TSH) Konferansı toplanmıştır. Bu konferans dünyada sağlık hizmetlerini geliştirme ve sağlık düzeyini iyileştirme ile ilgili politikaların belirlendiği bir toplantı olmuş ve “2000 yılında herkese sağlık” hedefine varmak için izlenecek ilkeler belirlenmiş ve toplantı sonunda bir bildiri ile açıklanmıştır. </a:t>
            </a:r>
          </a:p>
          <a:p>
            <a:pPr algn="just"/>
            <a:r>
              <a:rPr lang="tr-TR" sz="2400" dirty="0"/>
              <a:t>Alma Ata Bildirisine göre </a:t>
            </a:r>
            <a:r>
              <a:rPr lang="tr-TR" sz="2400" b="1" dirty="0"/>
              <a:t>Temel Sağlık Hizmetleri (</a:t>
            </a:r>
            <a:r>
              <a:rPr lang="tr-TR" sz="2400" b="1" dirty="0" err="1"/>
              <a:t>Primary</a:t>
            </a:r>
            <a:r>
              <a:rPr lang="tr-TR" sz="2400" b="1" dirty="0"/>
              <a:t> </a:t>
            </a:r>
            <a:r>
              <a:rPr lang="tr-TR" sz="2400" b="1" dirty="0" err="1"/>
              <a:t>Health</a:t>
            </a:r>
            <a:r>
              <a:rPr lang="tr-TR" sz="2400" b="1" dirty="0"/>
              <a:t> </a:t>
            </a:r>
            <a:r>
              <a:rPr lang="tr-TR" sz="2400" b="1" dirty="0" err="1"/>
              <a:t>Care</a:t>
            </a:r>
            <a:r>
              <a:rPr lang="tr-TR" sz="2400" b="1" dirty="0"/>
              <a:t>), </a:t>
            </a:r>
            <a:r>
              <a:rPr lang="tr-TR" sz="2400" dirty="0"/>
              <a:t>tanımı şu şekildedir; “bir toplumdaki birey ve ailelerin geneli tarafından kabul edilecek yollardan, onların tam olarak katılımı ile ülke ve toplumlarca karşılanabilir bir harcama karşılığında onlara götürülen esas sağlık hizmetidir. </a:t>
            </a:r>
          </a:p>
          <a:p>
            <a:endParaRPr lang="tr-TR" sz="2400" dirty="0"/>
          </a:p>
        </p:txBody>
      </p:sp>
      <p:sp>
        <p:nvSpPr>
          <p:cNvPr id="4" name="Alt Bilgi Yer Tutucusu 3">
            <a:extLst>
              <a:ext uri="{FF2B5EF4-FFF2-40B4-BE49-F238E27FC236}">
                <a16:creationId xmlns:a16="http://schemas.microsoft.com/office/drawing/2014/main" id="{38B446CB-48BC-2323-F793-8B507927E315}"/>
              </a:ext>
            </a:extLst>
          </p:cNvPr>
          <p:cNvSpPr>
            <a:spLocks noGrp="1"/>
          </p:cNvSpPr>
          <p:nvPr>
            <p:ph type="ftr" sz="quarter" idx="11"/>
          </p:nvPr>
        </p:nvSpPr>
        <p:spPr>
          <a:xfrm>
            <a:off x="7994754" y="6028232"/>
            <a:ext cx="3860800" cy="476250"/>
          </a:xfrm>
        </p:spPr>
        <p:txBody>
          <a:bodyPr/>
          <a:lstStyle/>
          <a:p>
            <a:endParaRPr lang="tr-TR"/>
          </a:p>
        </p:txBody>
      </p:sp>
      <p:sp>
        <p:nvSpPr>
          <p:cNvPr id="5" name="4 Metin kutusu"/>
          <p:cNvSpPr txBox="1"/>
          <p:nvPr/>
        </p:nvSpPr>
        <p:spPr>
          <a:xfrm>
            <a:off x="1783830" y="6205928"/>
            <a:ext cx="7824865" cy="215444"/>
          </a:xfrm>
          <a:prstGeom prst="rect">
            <a:avLst/>
          </a:prstGeom>
          <a:noFill/>
        </p:spPr>
        <p:txBody>
          <a:bodyPr wrap="square" rtlCol="0">
            <a:spAutoFit/>
          </a:bodyPr>
          <a:lstStyle/>
          <a:p>
            <a:pPr marL="285750" indent="-285750">
              <a:buFont typeface="Arial" panose="020B0604020202020204" pitchFamily="34" charset="0"/>
              <a:buChar char="•"/>
            </a:pPr>
            <a:r>
              <a:rPr lang="tr-TR" sz="800" dirty="0" err="1">
                <a:latin typeface="Calibri" panose="020F0502020204030204" pitchFamily="34" charset="0"/>
                <a:cs typeface="Calibri" panose="020F0502020204030204" pitchFamily="34" charset="0"/>
              </a:rPr>
              <a:t>Öztek</a:t>
            </a:r>
            <a:r>
              <a:rPr lang="tr-TR" sz="800" dirty="0">
                <a:latin typeface="Calibri" panose="020F0502020204030204" pitchFamily="34" charset="0"/>
                <a:cs typeface="Calibri" panose="020F0502020204030204" pitchFamily="34" charset="0"/>
              </a:rPr>
              <a:t>, Z. (2020). Halk Sağlığı Kuramlar ve Uygulamalar. Ankara: Sağlık ve Sosyal Yardım Vakfı.</a:t>
            </a:r>
          </a:p>
        </p:txBody>
      </p:sp>
    </p:spTree>
    <p:extLst>
      <p:ext uri="{BB962C8B-B14F-4D97-AF65-F5344CB8AC3E}">
        <p14:creationId xmlns:p14="http://schemas.microsoft.com/office/powerpoint/2010/main" val="38621004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4B82EC1-A3C4-D576-CAF5-42D715818D2F}"/>
              </a:ext>
            </a:extLst>
          </p:cNvPr>
          <p:cNvSpPr>
            <a:spLocks noGrp="1"/>
          </p:cNvSpPr>
          <p:nvPr>
            <p:ph type="title"/>
          </p:nvPr>
        </p:nvSpPr>
        <p:spPr>
          <a:solidFill>
            <a:schemeClr val="accent1">
              <a:lumMod val="20000"/>
              <a:lumOff val="80000"/>
            </a:schemeClr>
          </a:solidFill>
        </p:spPr>
        <p:txBody>
          <a:bodyPr>
            <a:normAutofit fontScale="90000"/>
          </a:bodyPr>
          <a:lstStyle/>
          <a:p>
            <a:r>
              <a:rPr lang="tr-TR" dirty="0"/>
              <a:t>TSH Bildirgesinde “en az bakım” (minimal </a:t>
            </a:r>
            <a:r>
              <a:rPr lang="tr-TR" dirty="0" err="1"/>
              <a:t>care</a:t>
            </a:r>
            <a:r>
              <a:rPr lang="tr-TR" dirty="0"/>
              <a:t>) kavramından söz edilmektedir.</a:t>
            </a:r>
          </a:p>
        </p:txBody>
      </p:sp>
      <p:sp>
        <p:nvSpPr>
          <p:cNvPr id="3" name="İçerik Yer Tutucusu 2">
            <a:extLst>
              <a:ext uri="{FF2B5EF4-FFF2-40B4-BE49-F238E27FC236}">
                <a16:creationId xmlns:a16="http://schemas.microsoft.com/office/drawing/2014/main" id="{2BCB67E2-C2B8-2FE5-DA6F-86DAE052B323}"/>
              </a:ext>
            </a:extLst>
          </p:cNvPr>
          <p:cNvSpPr>
            <a:spLocks noGrp="1"/>
          </p:cNvSpPr>
          <p:nvPr>
            <p:ph idx="1"/>
          </p:nvPr>
        </p:nvSpPr>
        <p:spPr>
          <a:xfrm>
            <a:off x="1888760" y="1484026"/>
            <a:ext cx="10022823" cy="4764374"/>
          </a:xfrm>
        </p:spPr>
        <p:txBody>
          <a:bodyPr>
            <a:normAutofit fontScale="92500" lnSpcReduction="10000"/>
          </a:bodyPr>
          <a:lstStyle/>
          <a:p>
            <a:pPr marL="82296" indent="0">
              <a:buNone/>
            </a:pPr>
            <a:r>
              <a:rPr lang="tr-TR" dirty="0"/>
              <a:t>Buna göre, her ülke aşağıda belirtilen sekiz faaliyeti yapmak zorundadır. Bu faaliyetlerden vazgeçilemez.</a:t>
            </a:r>
            <a:br>
              <a:rPr lang="tr-TR" dirty="0"/>
            </a:br>
            <a:r>
              <a:rPr lang="tr-TR" b="1" dirty="0">
                <a:solidFill>
                  <a:schemeClr val="accent6"/>
                </a:solidFill>
              </a:rPr>
              <a:t>1. Halkın sağlık eğitimi</a:t>
            </a:r>
            <a:br>
              <a:rPr lang="tr-TR" b="1" dirty="0">
                <a:solidFill>
                  <a:schemeClr val="accent6"/>
                </a:solidFill>
              </a:rPr>
            </a:br>
            <a:r>
              <a:rPr lang="tr-TR" b="1" dirty="0">
                <a:solidFill>
                  <a:schemeClr val="accent6"/>
                </a:solidFill>
              </a:rPr>
              <a:t>2. Beslenme durumunun geliştirilmesi</a:t>
            </a:r>
            <a:br>
              <a:rPr lang="tr-TR" b="1" dirty="0">
                <a:solidFill>
                  <a:schemeClr val="accent6"/>
                </a:solidFill>
              </a:rPr>
            </a:br>
            <a:r>
              <a:rPr lang="tr-TR" b="1" dirty="0">
                <a:solidFill>
                  <a:schemeClr val="accent6"/>
                </a:solidFill>
              </a:rPr>
              <a:t>3. Temiz su sağlanması ve sanitasyon</a:t>
            </a:r>
            <a:br>
              <a:rPr lang="tr-TR" b="1" dirty="0">
                <a:solidFill>
                  <a:schemeClr val="accent6"/>
                </a:solidFill>
              </a:rPr>
            </a:br>
            <a:r>
              <a:rPr lang="tr-TR" b="1" dirty="0">
                <a:solidFill>
                  <a:schemeClr val="accent6"/>
                </a:solidFill>
              </a:rPr>
              <a:t>4. Ana-çocuk sağlığı ve aile planlaması</a:t>
            </a:r>
          </a:p>
          <a:p>
            <a:pPr marL="82296" indent="0">
              <a:buNone/>
            </a:pPr>
            <a:r>
              <a:rPr lang="tr-TR" b="1" dirty="0">
                <a:solidFill>
                  <a:schemeClr val="accent6"/>
                </a:solidFill>
              </a:rPr>
              <a:t>5. Başlıca bulaşıcı hastalıklara karşı bağışıklama</a:t>
            </a:r>
            <a:br>
              <a:rPr lang="tr-TR" b="1" dirty="0">
                <a:solidFill>
                  <a:schemeClr val="accent6"/>
                </a:solidFill>
              </a:rPr>
            </a:br>
            <a:r>
              <a:rPr lang="tr-TR" b="1" dirty="0">
                <a:solidFill>
                  <a:schemeClr val="accent6"/>
                </a:solidFill>
              </a:rPr>
              <a:t>6. Endemik hastalıkların kontrolü</a:t>
            </a:r>
            <a:br>
              <a:rPr lang="tr-TR" b="1" dirty="0">
                <a:solidFill>
                  <a:schemeClr val="accent6"/>
                </a:solidFill>
              </a:rPr>
            </a:br>
            <a:r>
              <a:rPr lang="tr-TR" b="1" dirty="0">
                <a:solidFill>
                  <a:schemeClr val="accent6"/>
                </a:solidFill>
              </a:rPr>
              <a:t>7. Sık görülen hastalıkların uygun tedavisi</a:t>
            </a:r>
            <a:br>
              <a:rPr lang="tr-TR" b="1" dirty="0">
                <a:solidFill>
                  <a:schemeClr val="accent6"/>
                </a:solidFill>
              </a:rPr>
            </a:br>
            <a:r>
              <a:rPr lang="tr-TR" b="1" dirty="0">
                <a:solidFill>
                  <a:schemeClr val="accent6"/>
                </a:solidFill>
              </a:rPr>
              <a:t>8. Temel ilaçların sağlanması</a:t>
            </a:r>
            <a:br>
              <a:rPr lang="tr-TR" dirty="0"/>
            </a:br>
            <a:endParaRPr lang="tr-TR" dirty="0"/>
          </a:p>
        </p:txBody>
      </p:sp>
      <p:sp>
        <p:nvSpPr>
          <p:cNvPr id="4" name="Alt Bilgi Yer Tutucusu 3">
            <a:extLst>
              <a:ext uri="{FF2B5EF4-FFF2-40B4-BE49-F238E27FC236}">
                <a16:creationId xmlns:a16="http://schemas.microsoft.com/office/drawing/2014/main" id="{6EDF543A-E7BC-6E75-5879-98BDF5175399}"/>
              </a:ext>
            </a:extLst>
          </p:cNvPr>
          <p:cNvSpPr>
            <a:spLocks noGrp="1"/>
          </p:cNvSpPr>
          <p:nvPr>
            <p:ph type="ftr" sz="quarter" idx="11"/>
          </p:nvPr>
        </p:nvSpPr>
        <p:spPr/>
        <p:txBody>
          <a:bodyPr/>
          <a:lstStyle/>
          <a:p>
            <a:endParaRPr lang="tr-TR"/>
          </a:p>
        </p:txBody>
      </p:sp>
      <p:sp>
        <p:nvSpPr>
          <p:cNvPr id="6" name="Metin kutusu 5">
            <a:extLst>
              <a:ext uri="{FF2B5EF4-FFF2-40B4-BE49-F238E27FC236}">
                <a16:creationId xmlns:a16="http://schemas.microsoft.com/office/drawing/2014/main" id="{5C1C44B4-9B09-9632-F41D-99A755610515}"/>
              </a:ext>
            </a:extLst>
          </p:cNvPr>
          <p:cNvSpPr txBox="1"/>
          <p:nvPr/>
        </p:nvSpPr>
        <p:spPr>
          <a:xfrm>
            <a:off x="1794629" y="6229623"/>
            <a:ext cx="9790012" cy="215444"/>
          </a:xfrm>
          <a:prstGeom prst="rect">
            <a:avLst/>
          </a:prstGeom>
          <a:noFill/>
        </p:spPr>
        <p:txBody>
          <a:bodyPr wrap="square">
            <a:spAutoFit/>
          </a:bodyPr>
          <a:lstStyle/>
          <a:p>
            <a:pPr marL="285750" indent="-285750">
              <a:buFont typeface="Arial" panose="020B0604020202020204" pitchFamily="34" charset="0"/>
              <a:buChar char="•"/>
            </a:pPr>
            <a:r>
              <a:rPr lang="tr-TR" sz="800" dirty="0" err="1">
                <a:latin typeface="Calibri" panose="020F0502020204030204" pitchFamily="34" charset="0"/>
                <a:cs typeface="Calibri" panose="020F0502020204030204" pitchFamily="34" charset="0"/>
              </a:rPr>
              <a:t>Öztek</a:t>
            </a:r>
            <a:r>
              <a:rPr lang="tr-TR" sz="800" dirty="0">
                <a:latin typeface="Calibri" panose="020F0502020204030204" pitchFamily="34" charset="0"/>
                <a:cs typeface="Calibri" panose="020F0502020204030204" pitchFamily="34" charset="0"/>
              </a:rPr>
              <a:t>, Z. (2020). Halk Sağlığı Kuramlar ve Uygulamalar. Ankara: Sağlık ve Sosyal Yardım Vakfı.</a:t>
            </a:r>
          </a:p>
        </p:txBody>
      </p:sp>
    </p:spTree>
    <p:extLst>
      <p:ext uri="{BB962C8B-B14F-4D97-AF65-F5344CB8AC3E}">
        <p14:creationId xmlns:p14="http://schemas.microsoft.com/office/powerpoint/2010/main" val="32422078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1F42969-FF64-7C91-51BF-5A08478F21D6}"/>
              </a:ext>
            </a:extLst>
          </p:cNvPr>
          <p:cNvSpPr>
            <a:spLocks noGrp="1"/>
          </p:cNvSpPr>
          <p:nvPr>
            <p:ph type="title"/>
          </p:nvPr>
        </p:nvSpPr>
        <p:spPr>
          <a:xfrm>
            <a:off x="1779232" y="2283320"/>
            <a:ext cx="9997440" cy="1143000"/>
          </a:xfrm>
          <a:solidFill>
            <a:schemeClr val="accent2">
              <a:lumMod val="20000"/>
              <a:lumOff val="80000"/>
            </a:schemeClr>
          </a:solidFill>
        </p:spPr>
        <p:txBody>
          <a:bodyPr/>
          <a:lstStyle/>
          <a:p>
            <a:r>
              <a:rPr lang="tr-TR" dirty="0"/>
              <a:t>SAĞLIKTA YÖNETİM KAVRAMI</a:t>
            </a:r>
          </a:p>
        </p:txBody>
      </p:sp>
      <p:sp>
        <p:nvSpPr>
          <p:cNvPr id="3" name="İçerik Yer Tutucusu 2">
            <a:extLst>
              <a:ext uri="{FF2B5EF4-FFF2-40B4-BE49-F238E27FC236}">
                <a16:creationId xmlns:a16="http://schemas.microsoft.com/office/drawing/2014/main" id="{9CC23B7D-D85C-B6B5-C41F-3DEB85A27058}"/>
              </a:ext>
            </a:extLst>
          </p:cNvPr>
          <p:cNvSpPr>
            <a:spLocks noGrp="1"/>
          </p:cNvSpPr>
          <p:nvPr>
            <p:ph idx="1"/>
          </p:nvPr>
        </p:nvSpPr>
        <p:spPr>
          <a:xfrm>
            <a:off x="1914144" y="3762530"/>
            <a:ext cx="9997440" cy="2485869"/>
          </a:xfrm>
        </p:spPr>
        <p:txBody>
          <a:bodyPr>
            <a:normAutofit/>
          </a:bodyPr>
          <a:lstStyle/>
          <a:p>
            <a:pPr marL="82296" indent="0">
              <a:buNone/>
            </a:pPr>
            <a:endParaRPr lang="tr-TR" dirty="0"/>
          </a:p>
        </p:txBody>
      </p:sp>
      <p:sp>
        <p:nvSpPr>
          <p:cNvPr id="4" name="Alt Bilgi Yer Tutucusu 3">
            <a:extLst>
              <a:ext uri="{FF2B5EF4-FFF2-40B4-BE49-F238E27FC236}">
                <a16:creationId xmlns:a16="http://schemas.microsoft.com/office/drawing/2014/main" id="{89796121-DBA2-12FB-9DEE-9CF6BFA6C662}"/>
              </a:ext>
            </a:extLst>
          </p:cNvPr>
          <p:cNvSpPr>
            <a:spLocks noGrp="1"/>
          </p:cNvSpPr>
          <p:nvPr>
            <p:ph type="ftr" sz="quarter" idx="11"/>
          </p:nvPr>
        </p:nvSpPr>
        <p:spPr/>
        <p:txBody>
          <a:bodyPr/>
          <a:lstStyle/>
          <a:p>
            <a:endParaRPr lang="tr-TR"/>
          </a:p>
        </p:txBody>
      </p:sp>
    </p:spTree>
    <p:extLst>
      <p:ext uri="{BB962C8B-B14F-4D97-AF65-F5344CB8AC3E}">
        <p14:creationId xmlns:p14="http://schemas.microsoft.com/office/powerpoint/2010/main" val="30682824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a:t>YÖNETİMİN ÖNEMİ</a:t>
            </a:r>
          </a:p>
        </p:txBody>
      </p:sp>
      <p:sp>
        <p:nvSpPr>
          <p:cNvPr id="3" name="2 İçerik Yer Tutucusu"/>
          <p:cNvSpPr>
            <a:spLocks noGrp="1"/>
          </p:cNvSpPr>
          <p:nvPr>
            <p:ph idx="1"/>
          </p:nvPr>
        </p:nvSpPr>
        <p:spPr>
          <a:xfrm>
            <a:off x="2064046" y="1627682"/>
            <a:ext cx="7739521" cy="3963649"/>
          </a:xfrm>
        </p:spPr>
        <p:txBody>
          <a:bodyPr/>
          <a:lstStyle/>
          <a:p>
            <a:r>
              <a:rPr lang="tr-TR" dirty="0"/>
              <a:t>Yönetim hayatımızın </a:t>
            </a:r>
            <a:r>
              <a:rPr lang="tr-TR" sz="4400" dirty="0"/>
              <a:t>her aşamasında</a:t>
            </a:r>
            <a:r>
              <a:rPr lang="tr-TR" dirty="0"/>
              <a:t>, </a:t>
            </a:r>
            <a:r>
              <a:rPr lang="tr-TR" sz="4400" dirty="0"/>
              <a:t>her alanda </a:t>
            </a:r>
            <a:r>
              <a:rPr lang="tr-TR" dirty="0"/>
              <a:t>vardır.</a:t>
            </a:r>
          </a:p>
        </p:txBody>
      </p:sp>
      <p:sp>
        <p:nvSpPr>
          <p:cNvPr id="4" name="3 Altbilgi Yer Tutucusu"/>
          <p:cNvSpPr>
            <a:spLocks noGrp="1"/>
          </p:cNvSpPr>
          <p:nvPr>
            <p:ph type="ftr" sz="quarter" idx="11"/>
          </p:nvPr>
        </p:nvSpPr>
        <p:spPr/>
        <p:txBody>
          <a:bodyPr/>
          <a:lstStyle/>
          <a:p>
            <a:endParaRPr lang="tr-TR"/>
          </a:p>
        </p:txBody>
      </p:sp>
      <p:sp>
        <p:nvSpPr>
          <p:cNvPr id="5" name="4 Dikdörtgen"/>
          <p:cNvSpPr/>
          <p:nvPr/>
        </p:nvSpPr>
        <p:spPr>
          <a:xfrm>
            <a:off x="1803816" y="5883242"/>
            <a:ext cx="8434466" cy="769441"/>
          </a:xfrm>
          <a:prstGeom prst="rect">
            <a:avLst/>
          </a:prstGeom>
        </p:spPr>
        <p:txBody>
          <a:bodyPr wrap="square">
            <a:spAutoFit/>
          </a:bodyPr>
          <a:lstStyle/>
          <a:p>
            <a:r>
              <a:rPr lang="tr-TR" sz="800" dirty="0"/>
              <a:t>Kılıç B (2021) Sağlık Yönetimi. XVII. Halk Sağlığı Temel Konular Kursu, </a:t>
            </a:r>
            <a:r>
              <a:rPr lang="tr-TR" sz="800" dirty="0" err="1"/>
              <a:t>pp</a:t>
            </a:r>
            <a:r>
              <a:rPr lang="tr-TR" sz="800" dirty="0"/>
              <a:t> sunum. Dokuz Eylül Üniversitesi Tıp Fakültesi, Halk Sağlığı Anabilim Dalı, 1 Haziran 2021.</a:t>
            </a:r>
          </a:p>
          <a:p>
            <a:br>
              <a:rPr lang="tr-TR" dirty="0"/>
            </a:b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YÖNETİMİN TANIMI</a:t>
            </a:r>
          </a:p>
        </p:txBody>
      </p:sp>
      <p:sp>
        <p:nvSpPr>
          <p:cNvPr id="3" name="2 İçerik Yer Tutucusu"/>
          <p:cNvSpPr>
            <a:spLocks noGrp="1"/>
          </p:cNvSpPr>
          <p:nvPr>
            <p:ph idx="1"/>
          </p:nvPr>
        </p:nvSpPr>
        <p:spPr>
          <a:xfrm>
            <a:off x="1914144" y="1447800"/>
            <a:ext cx="9643272" cy="4503295"/>
          </a:xfrm>
        </p:spPr>
        <p:txBody>
          <a:bodyPr>
            <a:normAutofit fontScale="62500" lnSpcReduction="20000"/>
          </a:bodyPr>
          <a:lstStyle/>
          <a:p>
            <a:r>
              <a:rPr lang="tr-TR" b="1" dirty="0">
                <a:solidFill>
                  <a:srgbClr val="FF0000"/>
                </a:solidFill>
              </a:rPr>
              <a:t>Yön</a:t>
            </a:r>
            <a:r>
              <a:rPr lang="tr-TR" b="1" dirty="0">
                <a:solidFill>
                  <a:schemeClr val="accent1"/>
                </a:solidFill>
              </a:rPr>
              <a:t>etim</a:t>
            </a:r>
            <a:r>
              <a:rPr lang="tr-TR" dirty="0"/>
              <a:t>, “ön” sözcüğünden gelen “yön” ve  “etmek” eyleminden gelen“et” ekinin birleşmesiyle oluşan “yön etmek, yön vermek” anlamındadır.</a:t>
            </a:r>
          </a:p>
          <a:p>
            <a:endParaRPr lang="tr-TR" dirty="0"/>
          </a:p>
          <a:p>
            <a:r>
              <a:rPr lang="tr-TR" dirty="0"/>
              <a:t>Osmanlıca karşılığı Arapçadan gelen “</a:t>
            </a:r>
            <a:r>
              <a:rPr lang="tr-TR" dirty="0">
                <a:solidFill>
                  <a:srgbClr val="FF0000"/>
                </a:solidFill>
              </a:rPr>
              <a:t>idare</a:t>
            </a:r>
            <a:r>
              <a:rPr lang="tr-TR" dirty="0"/>
              <a:t>” sözcüğüdür. </a:t>
            </a:r>
          </a:p>
          <a:p>
            <a:pPr>
              <a:buNone/>
            </a:pPr>
            <a:r>
              <a:rPr lang="tr-TR" dirty="0"/>
              <a:t>   Sözcüğün kökü olan “</a:t>
            </a:r>
            <a:r>
              <a:rPr lang="tr-TR" dirty="0" err="1"/>
              <a:t>devr</a:t>
            </a:r>
            <a:r>
              <a:rPr lang="tr-TR" dirty="0"/>
              <a:t>” döndürme, çevirme anlamına gelir. Daha sonra anlam genişlemesiyle düzenleme, “iş yürütme” anlamında kullanılmıştır.</a:t>
            </a:r>
          </a:p>
          <a:p>
            <a:pPr>
              <a:buNone/>
            </a:pPr>
            <a:endParaRPr lang="tr-TR" dirty="0"/>
          </a:p>
          <a:p>
            <a:r>
              <a:rPr lang="tr-TR" dirty="0"/>
              <a:t>ÜST DÜZEY YÖNETİM (MANAGEMENT)</a:t>
            </a:r>
          </a:p>
          <a:p>
            <a:pPr>
              <a:buNone/>
            </a:pPr>
            <a:r>
              <a:rPr lang="tr-TR" dirty="0"/>
              <a:t>   Kurumsal gelişim ve yenilenme hedefleri için daha fazla zaman ayırıp, stratejik planlamalar yapmak ve uygulamaları kararlaştırmaktır.“</a:t>
            </a:r>
            <a:r>
              <a:rPr lang="tr-TR" dirty="0" err="1"/>
              <a:t>manus</a:t>
            </a:r>
            <a:r>
              <a:rPr lang="tr-TR" dirty="0"/>
              <a:t>” (el), “ele almak” “dizginleri tutmak”</a:t>
            </a:r>
          </a:p>
          <a:p>
            <a:pPr>
              <a:buNone/>
            </a:pPr>
            <a:endParaRPr lang="tr-TR" dirty="0"/>
          </a:p>
          <a:p>
            <a:r>
              <a:rPr lang="tr-TR" dirty="0"/>
              <a:t> ALT DÜZEY YÖNETİM (ADMINISTRATION)</a:t>
            </a:r>
          </a:p>
          <a:p>
            <a:pPr>
              <a:buNone/>
            </a:pPr>
            <a:r>
              <a:rPr lang="tr-TR" dirty="0"/>
              <a:t>   Üst düzey yönetim tarafından alınan kararların uygulatılmasını sağlamaktır. Başkasının adına iş yapmak “ad-</a:t>
            </a:r>
            <a:r>
              <a:rPr lang="tr-TR" dirty="0" err="1"/>
              <a:t>ministrare</a:t>
            </a:r>
            <a:r>
              <a:rPr lang="tr-TR" dirty="0"/>
              <a:t>” “hizmetli-kahya olarak çekip çevirme”</a:t>
            </a:r>
          </a:p>
          <a:p>
            <a:pPr>
              <a:buNone/>
            </a:pPr>
            <a:endParaRPr lang="tr-TR" dirty="0"/>
          </a:p>
          <a:p>
            <a:pPr>
              <a:buNone/>
            </a:pPr>
            <a:endParaRPr lang="tr-TR" dirty="0"/>
          </a:p>
        </p:txBody>
      </p:sp>
      <p:sp>
        <p:nvSpPr>
          <p:cNvPr id="4" name="3 Altbilgi Yer Tutucusu"/>
          <p:cNvSpPr>
            <a:spLocks noGrp="1"/>
          </p:cNvSpPr>
          <p:nvPr>
            <p:ph type="ftr" sz="quarter" idx="11"/>
          </p:nvPr>
        </p:nvSpPr>
        <p:spPr/>
        <p:txBody>
          <a:bodyPr/>
          <a:lstStyle/>
          <a:p>
            <a:endParaRPr lang="tr-TR"/>
          </a:p>
        </p:txBody>
      </p:sp>
      <p:sp>
        <p:nvSpPr>
          <p:cNvPr id="5" name="4 Dikdörtgen"/>
          <p:cNvSpPr/>
          <p:nvPr/>
        </p:nvSpPr>
        <p:spPr>
          <a:xfrm>
            <a:off x="1893756" y="6220199"/>
            <a:ext cx="9124013" cy="215444"/>
          </a:xfrm>
          <a:prstGeom prst="rect">
            <a:avLst/>
          </a:prstGeom>
        </p:spPr>
        <p:txBody>
          <a:bodyPr wrap="square">
            <a:spAutoFit/>
          </a:bodyPr>
          <a:lstStyle/>
          <a:p>
            <a:r>
              <a:rPr lang="tr-TR" sz="800" dirty="0"/>
              <a:t>Kılıç B (2021) Sağlık Yönetimi. XVII. Halk Sağlığı Temel Konular Kursu, </a:t>
            </a:r>
            <a:r>
              <a:rPr lang="tr-TR" sz="800" dirty="0" err="1"/>
              <a:t>pp</a:t>
            </a:r>
            <a:r>
              <a:rPr lang="tr-TR" sz="800" dirty="0"/>
              <a:t> sunum. Dokuz Eylül Üniversitesi Tıp Fakültesi, Halk Sağlığı Anabilim Dalı, 1 Haziran 2021.</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solidFill>
                  <a:schemeClr val="accent5">
                    <a:lumMod val="50000"/>
                  </a:schemeClr>
                </a:solidFill>
              </a:rPr>
              <a:t>Yönetim</a:t>
            </a:r>
            <a:endParaRPr lang="tr-TR" dirty="0"/>
          </a:p>
        </p:txBody>
      </p:sp>
      <p:sp>
        <p:nvSpPr>
          <p:cNvPr id="3" name="2 İçerik Yer Tutucusu"/>
          <p:cNvSpPr>
            <a:spLocks noGrp="1"/>
          </p:cNvSpPr>
          <p:nvPr>
            <p:ph idx="1"/>
          </p:nvPr>
        </p:nvSpPr>
        <p:spPr/>
        <p:txBody>
          <a:bodyPr/>
          <a:lstStyle/>
          <a:p>
            <a:r>
              <a:rPr lang="tr-TR" dirty="0"/>
              <a:t>Kaynakların en verimli biçimde kullanılarak, gereken işlerin istenilen biçimde, gereken yer ve sürede, insanlar aracılığı ile yaptırılmasıdır.  </a:t>
            </a:r>
          </a:p>
          <a:p>
            <a:r>
              <a:rPr lang="tr-TR" dirty="0"/>
              <a:t>Yönetim, yalnızca yetenek isteyen bir iş değil, bir bilim dalıdır. </a:t>
            </a:r>
          </a:p>
          <a:p>
            <a:endParaRPr lang="tr-TR" dirty="0"/>
          </a:p>
        </p:txBody>
      </p:sp>
      <p:sp>
        <p:nvSpPr>
          <p:cNvPr id="4" name="3 Altbilgi Yer Tutucusu"/>
          <p:cNvSpPr>
            <a:spLocks noGrp="1"/>
          </p:cNvSpPr>
          <p:nvPr>
            <p:ph type="ftr" sz="quarter" idx="11"/>
          </p:nvPr>
        </p:nvSpPr>
        <p:spPr/>
        <p:txBody>
          <a:bodyPr/>
          <a:lstStyle/>
          <a:p>
            <a:endParaRPr lang="tr-TR"/>
          </a:p>
        </p:txBody>
      </p:sp>
      <p:sp>
        <p:nvSpPr>
          <p:cNvPr id="5" name="4 Metin kutusu"/>
          <p:cNvSpPr txBox="1"/>
          <p:nvPr/>
        </p:nvSpPr>
        <p:spPr>
          <a:xfrm>
            <a:off x="2010556" y="5983592"/>
            <a:ext cx="8794156" cy="492443"/>
          </a:xfrm>
          <a:prstGeom prst="rect">
            <a:avLst/>
          </a:prstGeom>
          <a:noFill/>
        </p:spPr>
        <p:txBody>
          <a:bodyPr wrap="square" rtlCol="0">
            <a:spAutoFit/>
          </a:bodyPr>
          <a:lstStyle/>
          <a:p>
            <a:r>
              <a:rPr lang="tr-TR" sz="800" dirty="0" err="1">
                <a:latin typeface="Calibri" panose="020F0502020204030204" pitchFamily="34" charset="0"/>
                <a:cs typeface="Calibri" panose="020F0502020204030204" pitchFamily="34" charset="0"/>
              </a:rPr>
              <a:t>Öztek</a:t>
            </a:r>
            <a:r>
              <a:rPr lang="tr-TR" sz="800" dirty="0">
                <a:latin typeface="Calibri" panose="020F0502020204030204" pitchFamily="34" charset="0"/>
                <a:cs typeface="Calibri" panose="020F0502020204030204" pitchFamily="34" charset="0"/>
              </a:rPr>
              <a:t>, Z. (2020). Halk Sağlığı Kuramlar ve Uygulamalar. Ankara: Sağlık ve Sosyal Yardım Vakfı.</a:t>
            </a:r>
          </a:p>
          <a:p>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B10334-695D-2B7A-37AC-80B8A9E6A7C6}"/>
              </a:ext>
            </a:extLst>
          </p:cNvPr>
          <p:cNvSpPr>
            <a:spLocks noGrp="1"/>
          </p:cNvSpPr>
          <p:nvPr>
            <p:ph type="title"/>
          </p:nvPr>
        </p:nvSpPr>
        <p:spPr/>
        <p:txBody>
          <a:bodyPr/>
          <a:lstStyle/>
          <a:p>
            <a:r>
              <a:rPr lang="tr-TR" dirty="0"/>
              <a:t>YÖNETİMİN TARİHÇESİ</a:t>
            </a:r>
          </a:p>
        </p:txBody>
      </p:sp>
      <p:sp>
        <p:nvSpPr>
          <p:cNvPr id="3" name="İçerik Yer Tutucusu 2">
            <a:extLst>
              <a:ext uri="{FF2B5EF4-FFF2-40B4-BE49-F238E27FC236}">
                <a16:creationId xmlns:a16="http://schemas.microsoft.com/office/drawing/2014/main" id="{7C1C50D1-A206-DCA0-A2B8-51DC1E4D373E}"/>
              </a:ext>
            </a:extLst>
          </p:cNvPr>
          <p:cNvSpPr>
            <a:spLocks noGrp="1"/>
          </p:cNvSpPr>
          <p:nvPr>
            <p:ph idx="1"/>
          </p:nvPr>
        </p:nvSpPr>
        <p:spPr/>
        <p:txBody>
          <a:bodyPr>
            <a:normAutofit fontScale="92500" lnSpcReduction="20000"/>
          </a:bodyPr>
          <a:lstStyle/>
          <a:p>
            <a:r>
              <a:rPr lang="tr-TR" b="1" dirty="0"/>
              <a:t>Öncüler(1880-1930)</a:t>
            </a:r>
          </a:p>
          <a:p>
            <a:pPr marL="82296" indent="0">
              <a:buNone/>
            </a:pPr>
            <a:r>
              <a:rPr lang="tr-TR" dirty="0"/>
              <a:t>Bürokrasi yaklaşımı</a:t>
            </a:r>
          </a:p>
          <a:p>
            <a:r>
              <a:rPr lang="tr-TR" b="1" dirty="0"/>
              <a:t>Neo Klasik Yönetim (1930-1950)</a:t>
            </a:r>
          </a:p>
          <a:p>
            <a:pPr marL="82296" indent="0">
              <a:buNone/>
            </a:pPr>
            <a:r>
              <a:rPr lang="tr-TR" dirty="0"/>
              <a:t>Temel öge insan</a:t>
            </a:r>
          </a:p>
          <a:p>
            <a:r>
              <a:rPr lang="tr-TR" b="1" dirty="0"/>
              <a:t>Modern Yönetim Dönemi (1950-2000)</a:t>
            </a:r>
          </a:p>
          <a:p>
            <a:pPr marL="82296" indent="0">
              <a:buNone/>
            </a:pPr>
            <a:r>
              <a:rPr lang="tr-TR" dirty="0"/>
              <a:t>İkinci dünya savaşı sonrası</a:t>
            </a:r>
          </a:p>
          <a:p>
            <a:pPr marL="82296" indent="0">
              <a:buNone/>
            </a:pPr>
            <a:r>
              <a:rPr lang="tr-TR" dirty="0"/>
              <a:t>Teknoloji</a:t>
            </a:r>
          </a:p>
          <a:p>
            <a:pPr marL="82296" indent="0">
              <a:buNone/>
            </a:pPr>
            <a:r>
              <a:rPr lang="tr-TR" dirty="0"/>
              <a:t>Sistem ve </a:t>
            </a:r>
            <a:r>
              <a:rPr lang="tr-TR" dirty="0" err="1"/>
              <a:t>durumsallık</a:t>
            </a:r>
            <a:r>
              <a:rPr lang="tr-TR" dirty="0"/>
              <a:t> yaklaşımı</a:t>
            </a:r>
          </a:p>
          <a:p>
            <a:r>
              <a:rPr lang="tr-TR" b="1" dirty="0" err="1"/>
              <a:t>Postmodern</a:t>
            </a:r>
            <a:r>
              <a:rPr lang="tr-TR" b="1" dirty="0"/>
              <a:t> Yönetim Dönemi (2000-)</a:t>
            </a:r>
          </a:p>
          <a:p>
            <a:pPr marL="82296" indent="0">
              <a:buNone/>
            </a:pPr>
            <a:r>
              <a:rPr lang="tr-TR" dirty="0"/>
              <a:t>Konulara değil ayrıntılara yoğunlaşma(yönetime kadınların katılması, toplam kalite yönetimi)</a:t>
            </a:r>
          </a:p>
          <a:p>
            <a:pPr marL="82296" indent="0">
              <a:buNone/>
            </a:pPr>
            <a:endParaRPr lang="tr-TR" b="1" dirty="0"/>
          </a:p>
          <a:p>
            <a:endParaRPr lang="tr-TR" dirty="0"/>
          </a:p>
        </p:txBody>
      </p:sp>
      <p:sp>
        <p:nvSpPr>
          <p:cNvPr id="4" name="Alt Bilgi Yer Tutucusu 3">
            <a:extLst>
              <a:ext uri="{FF2B5EF4-FFF2-40B4-BE49-F238E27FC236}">
                <a16:creationId xmlns:a16="http://schemas.microsoft.com/office/drawing/2014/main" id="{8E71059D-32C5-BF13-4BF2-58A1362DBB15}"/>
              </a:ext>
            </a:extLst>
          </p:cNvPr>
          <p:cNvSpPr>
            <a:spLocks noGrp="1"/>
          </p:cNvSpPr>
          <p:nvPr>
            <p:ph type="ftr" sz="quarter" idx="11"/>
          </p:nvPr>
        </p:nvSpPr>
        <p:spPr/>
        <p:txBody>
          <a:bodyPr/>
          <a:lstStyle/>
          <a:p>
            <a:endParaRPr lang="tr-TR"/>
          </a:p>
        </p:txBody>
      </p:sp>
      <p:sp>
        <p:nvSpPr>
          <p:cNvPr id="5" name="Metin kutusu 4">
            <a:extLst>
              <a:ext uri="{FF2B5EF4-FFF2-40B4-BE49-F238E27FC236}">
                <a16:creationId xmlns:a16="http://schemas.microsoft.com/office/drawing/2014/main" id="{781FFAD0-F0B8-8169-3326-286CC24499E3}"/>
              </a:ext>
            </a:extLst>
          </p:cNvPr>
          <p:cNvSpPr txBox="1"/>
          <p:nvPr/>
        </p:nvSpPr>
        <p:spPr>
          <a:xfrm>
            <a:off x="2002491" y="6359009"/>
            <a:ext cx="5617509" cy="215444"/>
          </a:xfrm>
          <a:prstGeom prst="rect">
            <a:avLst/>
          </a:prstGeom>
          <a:noFill/>
        </p:spPr>
        <p:txBody>
          <a:bodyPr wrap="square" rtlCol="0">
            <a:spAutoFit/>
          </a:bodyPr>
          <a:lstStyle/>
          <a:p>
            <a:pPr algn="l"/>
            <a:r>
              <a:rPr lang="tr-TR" sz="800" dirty="0"/>
              <a:t>Temel Halk Sağlığı, Akademisyen Kitabevi, 2017, (395)</a:t>
            </a:r>
          </a:p>
        </p:txBody>
      </p:sp>
    </p:spTree>
    <p:extLst>
      <p:ext uri="{BB962C8B-B14F-4D97-AF65-F5344CB8AC3E}">
        <p14:creationId xmlns:p14="http://schemas.microsoft.com/office/powerpoint/2010/main" val="22970025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a:extLst>
              <a:ext uri="{FF2B5EF4-FFF2-40B4-BE49-F238E27FC236}">
                <a16:creationId xmlns:a16="http://schemas.microsoft.com/office/drawing/2014/main" id="{63D8454C-E752-477D-95CB-71A5D112891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07302" y="194872"/>
            <a:ext cx="8786420" cy="5846164"/>
          </a:xfrm>
          <a:prstGeom prst="rect">
            <a:avLst/>
          </a:prstGeom>
        </p:spPr>
      </p:pic>
      <p:sp>
        <p:nvSpPr>
          <p:cNvPr id="4" name="Metin kutusu 3">
            <a:extLst>
              <a:ext uri="{FF2B5EF4-FFF2-40B4-BE49-F238E27FC236}">
                <a16:creationId xmlns:a16="http://schemas.microsoft.com/office/drawing/2014/main" id="{9D41A33D-C47D-4581-AF86-74EDD01BF20A}"/>
              </a:ext>
            </a:extLst>
          </p:cNvPr>
          <p:cNvSpPr txBox="1"/>
          <p:nvPr/>
        </p:nvSpPr>
        <p:spPr>
          <a:xfrm>
            <a:off x="1610139" y="6496064"/>
            <a:ext cx="10581861" cy="261610"/>
          </a:xfrm>
          <a:prstGeom prst="rect">
            <a:avLst/>
          </a:prstGeom>
          <a:noFill/>
        </p:spPr>
        <p:txBody>
          <a:bodyPr wrap="square">
            <a:spAutoFit/>
          </a:bodyPr>
          <a:lstStyle/>
          <a:p>
            <a:r>
              <a:rPr lang="tr-TR" sz="1100" b="0" i="0" dirty="0">
                <a:effectLst/>
                <a:latin typeface="Calibri" panose="020F0502020204030204" pitchFamily="34" charset="0"/>
              </a:rPr>
              <a:t>Kılıç B (2021) Sağlık Yönetimi. XVII. Halk Sağlığı Temel Konular Kursu, </a:t>
            </a:r>
            <a:r>
              <a:rPr lang="tr-TR" sz="1100" b="0" i="0" dirty="0" err="1">
                <a:effectLst/>
                <a:latin typeface="Calibri" panose="020F0502020204030204" pitchFamily="34" charset="0"/>
              </a:rPr>
              <a:t>pp</a:t>
            </a:r>
            <a:r>
              <a:rPr lang="tr-TR" sz="1100" b="0" i="0" dirty="0">
                <a:effectLst/>
                <a:latin typeface="Calibri" panose="020F0502020204030204" pitchFamily="34" charset="0"/>
              </a:rPr>
              <a:t> sunum. Dokuz Eylül Üniversitesi Tıp Fakültesi, Halk Sağlığı Anabilim Dalı, 1 Haziran 2021.</a:t>
            </a:r>
          </a:p>
        </p:txBody>
      </p:sp>
      <p:sp>
        <p:nvSpPr>
          <p:cNvPr id="6" name="5 Altbilgi Yer Tutucusu"/>
          <p:cNvSpPr>
            <a:spLocks noGrp="1"/>
          </p:cNvSpPr>
          <p:nvPr>
            <p:ph type="ftr" sz="quarter" idx="11"/>
          </p:nvPr>
        </p:nvSpPr>
        <p:spPr/>
        <p:txBody>
          <a:bodyPr/>
          <a:lstStyle/>
          <a:p>
            <a:endParaRPr lang="tr-TR"/>
          </a:p>
        </p:txBody>
      </p:sp>
    </p:spTree>
    <p:extLst>
      <p:ext uri="{BB962C8B-B14F-4D97-AF65-F5344CB8AC3E}">
        <p14:creationId xmlns:p14="http://schemas.microsoft.com/office/powerpoint/2010/main" val="23189177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pt-BR" dirty="0"/>
              <a:t>DURUM SAPTAMA</a:t>
            </a:r>
            <a:endParaRPr lang="tr-TR" dirty="0"/>
          </a:p>
        </p:txBody>
      </p:sp>
      <p:sp>
        <p:nvSpPr>
          <p:cNvPr id="3" name="2 İçerik Yer Tutucusu"/>
          <p:cNvSpPr>
            <a:spLocks noGrp="1"/>
          </p:cNvSpPr>
          <p:nvPr>
            <p:ph idx="1"/>
          </p:nvPr>
        </p:nvSpPr>
        <p:spPr>
          <a:xfrm>
            <a:off x="1539388" y="1177977"/>
            <a:ext cx="9103627" cy="4863060"/>
          </a:xfrm>
        </p:spPr>
        <p:txBody>
          <a:bodyPr>
            <a:normAutofit fontScale="92500" lnSpcReduction="20000"/>
          </a:bodyPr>
          <a:lstStyle/>
          <a:p>
            <a:endParaRPr lang="pt-BR" dirty="0"/>
          </a:p>
          <a:p>
            <a:r>
              <a:rPr lang="pt-BR" b="1" dirty="0"/>
              <a:t>1) Kurumsal Durum Saptama</a:t>
            </a:r>
          </a:p>
          <a:p>
            <a:r>
              <a:rPr lang="pt-BR" b="1" dirty="0"/>
              <a:t>2) Toplumsal Durum Saptama</a:t>
            </a:r>
            <a:endParaRPr lang="tr-TR" b="1" dirty="0"/>
          </a:p>
          <a:p>
            <a:pPr lvl="1"/>
            <a:r>
              <a:rPr lang="tr-TR" dirty="0"/>
              <a:t>Literatür Taraması </a:t>
            </a:r>
          </a:p>
          <a:p>
            <a:pPr lvl="1"/>
            <a:r>
              <a:rPr lang="tr-TR" dirty="0"/>
              <a:t>Olanakların Değerlendirilmesi</a:t>
            </a:r>
          </a:p>
          <a:p>
            <a:pPr lvl="1"/>
            <a:r>
              <a:rPr lang="tr-TR" dirty="0"/>
              <a:t>Gözlem</a:t>
            </a:r>
          </a:p>
          <a:p>
            <a:pPr lvl="1"/>
            <a:r>
              <a:rPr lang="tr-TR" dirty="0"/>
              <a:t>Görüşme</a:t>
            </a:r>
          </a:p>
          <a:p>
            <a:pPr lvl="1"/>
            <a:r>
              <a:rPr lang="tr-TR" dirty="0"/>
              <a:t>Gezi</a:t>
            </a:r>
          </a:p>
          <a:p>
            <a:pPr lvl="1"/>
            <a:r>
              <a:rPr lang="tr-TR" dirty="0"/>
              <a:t>Göstergelerin İncelenmesi (Toplumsal Düzey)</a:t>
            </a:r>
          </a:p>
          <a:p>
            <a:pPr lvl="1"/>
            <a:r>
              <a:rPr lang="tr-TR" dirty="0"/>
              <a:t>GZOT/SWOT Analizi (Kurumsal Düzey)</a:t>
            </a:r>
          </a:p>
          <a:p>
            <a:pPr lvl="1"/>
            <a:r>
              <a:rPr lang="tr-TR" dirty="0"/>
              <a:t>Araştırma Yapılması </a:t>
            </a:r>
          </a:p>
        </p:txBody>
      </p:sp>
      <p:sp>
        <p:nvSpPr>
          <p:cNvPr id="4" name="3 Altbilgi Yer Tutucusu"/>
          <p:cNvSpPr>
            <a:spLocks noGrp="1"/>
          </p:cNvSpPr>
          <p:nvPr>
            <p:ph type="ftr" sz="quarter" idx="11"/>
          </p:nvPr>
        </p:nvSpPr>
        <p:spPr/>
        <p:txBody>
          <a:bodyPr/>
          <a:lstStyle/>
          <a:p>
            <a:endParaRPr lang="tr-TR"/>
          </a:p>
        </p:txBody>
      </p:sp>
      <p:sp>
        <p:nvSpPr>
          <p:cNvPr id="6" name="5 Dikdörtgen"/>
          <p:cNvSpPr/>
          <p:nvPr/>
        </p:nvSpPr>
        <p:spPr>
          <a:xfrm>
            <a:off x="1429061" y="5995349"/>
            <a:ext cx="10163331" cy="215444"/>
          </a:xfrm>
          <a:prstGeom prst="rect">
            <a:avLst/>
          </a:prstGeom>
        </p:spPr>
        <p:txBody>
          <a:bodyPr wrap="square">
            <a:spAutoFit/>
          </a:bodyPr>
          <a:lstStyle/>
          <a:p>
            <a:r>
              <a:rPr lang="tr-TR" sz="800" dirty="0">
                <a:latin typeface="Calibri" panose="020F0502020204030204" pitchFamily="34" charset="0"/>
              </a:rPr>
              <a:t>Kılıç B (2021) Sağlık Yönetimi. XVII. Halk Sağlığı Temel Konular Kursu, </a:t>
            </a:r>
            <a:r>
              <a:rPr lang="tr-TR" sz="800" dirty="0" err="1">
                <a:latin typeface="Calibri" panose="020F0502020204030204" pitchFamily="34" charset="0"/>
              </a:rPr>
              <a:t>pp</a:t>
            </a:r>
            <a:r>
              <a:rPr lang="tr-TR" sz="800" dirty="0">
                <a:latin typeface="Calibri" panose="020F0502020204030204" pitchFamily="34" charset="0"/>
              </a:rPr>
              <a:t> sunum. Dokuz Eylül Üniversitesi Tıp Fakültesi, Halk Sağlığı Anabilim Dalı, 1 Haziran 2021.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122AAE97-5809-488E-ABE0-B47149D5840A}"/>
              </a:ext>
            </a:extLst>
          </p:cNvPr>
          <p:cNvSpPr txBox="1"/>
          <p:nvPr/>
        </p:nvSpPr>
        <p:spPr>
          <a:xfrm flipH="1">
            <a:off x="1463703" y="609600"/>
            <a:ext cx="9748939" cy="7294305"/>
          </a:xfrm>
          <a:prstGeom prst="rect">
            <a:avLst/>
          </a:prstGeom>
          <a:noFill/>
        </p:spPr>
        <p:txBody>
          <a:bodyPr wrap="square" rtlCol="0">
            <a:spAutoFit/>
          </a:bodyPr>
          <a:lstStyle/>
          <a:p>
            <a:r>
              <a:rPr lang="tr-TR" sz="3600" b="1" i="1" dirty="0">
                <a:solidFill>
                  <a:schemeClr val="accent1"/>
                </a:solidFill>
                <a:latin typeface="Calibri" panose="020F0502020204030204" pitchFamily="34" charset="0"/>
                <a:cs typeface="Calibri" panose="020F0502020204030204" pitchFamily="34" charset="0"/>
              </a:rPr>
              <a:t>Sunum Planı :</a:t>
            </a:r>
          </a:p>
          <a:p>
            <a:endParaRPr lang="tr-TR" sz="3600" i="1" dirty="0">
              <a:solidFill>
                <a:schemeClr val="accent1"/>
              </a:solidFill>
              <a:latin typeface="Calibri" panose="020F0502020204030204" pitchFamily="34" charset="0"/>
              <a:cs typeface="Calibri" panose="020F0502020204030204" pitchFamily="34" charset="0"/>
            </a:endParaRPr>
          </a:p>
          <a:p>
            <a:r>
              <a:rPr lang="tr-TR" sz="3600" dirty="0">
                <a:latin typeface="Arial" pitchFamily="34" charset="0"/>
                <a:cs typeface="Arial" pitchFamily="34" charset="0"/>
              </a:rPr>
              <a:t>Sağlık Hizmetleri Kapsamı</a:t>
            </a:r>
          </a:p>
          <a:p>
            <a:r>
              <a:rPr lang="tr-TR" sz="3600" dirty="0">
                <a:latin typeface="Arial" pitchFamily="34" charset="0"/>
                <a:cs typeface="Arial" pitchFamily="34" charset="0"/>
              </a:rPr>
              <a:t>Sağlıkta Yönetim Kavramı</a:t>
            </a:r>
          </a:p>
          <a:p>
            <a:r>
              <a:rPr lang="tr-TR" sz="3600" dirty="0">
                <a:latin typeface="Arial" pitchFamily="34" charset="0"/>
                <a:cs typeface="Arial" pitchFamily="34" charset="0"/>
              </a:rPr>
              <a:t>Yönetim Döngüsü, SWOT Analizi, TOYS</a:t>
            </a:r>
          </a:p>
          <a:p>
            <a:r>
              <a:rPr lang="tr-TR" sz="3600" dirty="0">
                <a:latin typeface="Arial" pitchFamily="34" charset="0"/>
                <a:cs typeface="Arial" pitchFamily="34" charset="0"/>
              </a:rPr>
              <a:t>Yönetimin Başlıca İlkeleri</a:t>
            </a:r>
          </a:p>
          <a:p>
            <a:r>
              <a:rPr lang="tr-TR" sz="3600" dirty="0">
                <a:latin typeface="Arial" pitchFamily="34" charset="0"/>
                <a:cs typeface="Arial" pitchFamily="34" charset="0"/>
              </a:rPr>
              <a:t>Yönetimle İlgili İşler</a:t>
            </a:r>
          </a:p>
          <a:p>
            <a:r>
              <a:rPr lang="tr-TR" sz="3600" dirty="0">
                <a:latin typeface="Arial" pitchFamily="34" charset="0"/>
                <a:cs typeface="Arial" pitchFamily="34" charset="0"/>
              </a:rPr>
              <a:t>Sağlık Yöneticisi</a:t>
            </a:r>
          </a:p>
          <a:p>
            <a:r>
              <a:rPr lang="tr-TR" sz="3600" dirty="0">
                <a:latin typeface="Arial" pitchFamily="34" charset="0"/>
                <a:cs typeface="Arial" pitchFamily="34" charset="0"/>
              </a:rPr>
              <a:t>Yönetici Eğitimine Yaklaşım</a:t>
            </a:r>
          </a:p>
          <a:p>
            <a:r>
              <a:rPr lang="tr-TR" sz="3600" dirty="0">
                <a:latin typeface="Arial" pitchFamily="34" charset="0"/>
                <a:cs typeface="Arial" pitchFamily="34" charset="0"/>
              </a:rPr>
              <a:t>Sağlık Hizmetleri Ve Yönetiminde Yapay Zeka</a:t>
            </a:r>
          </a:p>
          <a:p>
            <a:endParaRPr lang="tr-TR" sz="3600" i="1" dirty="0">
              <a:latin typeface="Calibri" panose="020F0502020204030204" pitchFamily="34" charset="0"/>
              <a:cs typeface="Calibri" panose="020F0502020204030204" pitchFamily="34" charset="0"/>
            </a:endParaRPr>
          </a:p>
          <a:p>
            <a:endParaRPr lang="tr-TR" sz="3600" i="1" dirty="0">
              <a:latin typeface="Calibri" panose="020F0502020204030204" pitchFamily="34" charset="0"/>
              <a:cs typeface="Calibri" panose="020F0502020204030204" pitchFamily="34" charset="0"/>
            </a:endParaRPr>
          </a:p>
          <a:p>
            <a:endParaRPr lang="tr-TR" sz="3600" i="1" dirty="0">
              <a:latin typeface="Calibri" panose="020F0502020204030204" pitchFamily="34" charset="0"/>
              <a:cs typeface="Calibri" panose="020F0502020204030204" pitchFamily="34" charset="0"/>
            </a:endParaRPr>
          </a:p>
        </p:txBody>
      </p:sp>
      <p:sp>
        <p:nvSpPr>
          <p:cNvPr id="3" name="2 Altbilgi Yer Tutucusu"/>
          <p:cNvSpPr>
            <a:spLocks noGrp="1"/>
          </p:cNvSpPr>
          <p:nvPr>
            <p:ph type="ftr" sz="quarter" idx="11"/>
          </p:nvPr>
        </p:nvSpPr>
        <p:spPr/>
        <p:txBody>
          <a:bodyPr/>
          <a:lstStyle/>
          <a:p>
            <a:endParaRPr lang="tr-TR"/>
          </a:p>
        </p:txBody>
      </p:sp>
    </p:spTree>
    <p:extLst>
      <p:ext uri="{BB962C8B-B14F-4D97-AF65-F5344CB8AC3E}">
        <p14:creationId xmlns:p14="http://schemas.microsoft.com/office/powerpoint/2010/main" val="253708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14144" y="274638"/>
            <a:ext cx="9718223" cy="849624"/>
          </a:xfrm>
        </p:spPr>
        <p:txBody>
          <a:bodyPr/>
          <a:lstStyle/>
          <a:p>
            <a:r>
              <a:rPr lang="tr-TR" dirty="0"/>
              <a:t>GZOT/SWOT Analizi</a:t>
            </a:r>
          </a:p>
        </p:txBody>
      </p:sp>
      <p:sp>
        <p:nvSpPr>
          <p:cNvPr id="3" name="2 İçerik Yer Tutucusu"/>
          <p:cNvSpPr>
            <a:spLocks noGrp="1"/>
          </p:cNvSpPr>
          <p:nvPr>
            <p:ph idx="1"/>
          </p:nvPr>
        </p:nvSpPr>
        <p:spPr>
          <a:xfrm>
            <a:off x="1693889" y="1147997"/>
            <a:ext cx="10112764" cy="4938010"/>
          </a:xfrm>
        </p:spPr>
        <p:txBody>
          <a:bodyPr>
            <a:normAutofit fontScale="85000" lnSpcReduction="20000"/>
          </a:bodyPr>
          <a:lstStyle/>
          <a:p>
            <a:r>
              <a:rPr lang="tr-TR" b="1" dirty="0">
                <a:solidFill>
                  <a:srgbClr val="FF0000"/>
                </a:solidFill>
              </a:rPr>
              <a:t>G</a:t>
            </a:r>
            <a:r>
              <a:rPr lang="tr-TR" dirty="0"/>
              <a:t>üçlü - </a:t>
            </a:r>
            <a:r>
              <a:rPr lang="tr-TR" b="1" dirty="0" err="1">
                <a:solidFill>
                  <a:srgbClr val="FF0000"/>
                </a:solidFill>
              </a:rPr>
              <a:t>S</a:t>
            </a:r>
            <a:r>
              <a:rPr lang="tr-TR" dirty="0" err="1"/>
              <a:t>trengths</a:t>
            </a:r>
            <a:r>
              <a:rPr lang="tr-TR" dirty="0"/>
              <a:t>, </a:t>
            </a:r>
          </a:p>
          <a:p>
            <a:pPr lvl="1"/>
            <a:r>
              <a:rPr lang="tr-TR" sz="1600" dirty="0"/>
              <a:t>Fırsatlar, işletme için olumlu sonuçlar yaratabilecek dış çevrenin ve yakın çevrenin analizi sonucundan oluşur.</a:t>
            </a:r>
            <a:endParaRPr lang="tr-TR" dirty="0"/>
          </a:p>
          <a:p>
            <a:r>
              <a:rPr lang="tr-TR" b="1" dirty="0">
                <a:solidFill>
                  <a:srgbClr val="FF0000"/>
                </a:solidFill>
              </a:rPr>
              <a:t>Z</a:t>
            </a:r>
            <a:r>
              <a:rPr lang="tr-TR" dirty="0"/>
              <a:t>ayıf  - </a:t>
            </a:r>
            <a:r>
              <a:rPr lang="tr-TR" b="1" dirty="0" err="1">
                <a:solidFill>
                  <a:srgbClr val="FF0000"/>
                </a:solidFill>
              </a:rPr>
              <a:t>W</a:t>
            </a:r>
            <a:r>
              <a:rPr lang="tr-TR" dirty="0" err="1"/>
              <a:t>eaknesses</a:t>
            </a:r>
            <a:endParaRPr lang="tr-TR" dirty="0"/>
          </a:p>
          <a:p>
            <a:pPr lvl="1"/>
            <a:r>
              <a:rPr lang="tr-TR" sz="1600" dirty="0"/>
              <a:t>Zayıflıklar, işletmenin rakiplerine göre mevcut varlık ve yeteneklerinin daha güçsüz ve düşük olduğu durumlardır.</a:t>
            </a:r>
            <a:endParaRPr lang="tr-TR" sz="2400" dirty="0"/>
          </a:p>
          <a:p>
            <a:r>
              <a:rPr lang="tr-TR" b="1" dirty="0">
                <a:solidFill>
                  <a:srgbClr val="FF0000"/>
                </a:solidFill>
              </a:rPr>
              <a:t>O</a:t>
            </a:r>
            <a:r>
              <a:rPr lang="tr-TR" dirty="0"/>
              <a:t>lanak  - </a:t>
            </a:r>
            <a:r>
              <a:rPr lang="tr-TR" b="1" dirty="0" err="1">
                <a:solidFill>
                  <a:srgbClr val="FF0000"/>
                </a:solidFill>
              </a:rPr>
              <a:t>O</a:t>
            </a:r>
            <a:r>
              <a:rPr lang="tr-TR" dirty="0" err="1"/>
              <a:t>pportunities</a:t>
            </a:r>
            <a:endParaRPr lang="tr-TR" dirty="0"/>
          </a:p>
          <a:p>
            <a:pPr lvl="1"/>
            <a:r>
              <a:rPr lang="tr-TR" sz="1300" dirty="0"/>
              <a:t>Avantajlar, işletmenin iç ortamının analiziyle ortaya çıkan ve rakiplere karşı üstünlük sağlayabildiği varlık ve yeteneklerini kapsamaktadır. </a:t>
            </a:r>
            <a:endParaRPr lang="tr-TR" dirty="0"/>
          </a:p>
          <a:p>
            <a:r>
              <a:rPr lang="tr-TR" b="1" dirty="0">
                <a:solidFill>
                  <a:srgbClr val="FF0000"/>
                </a:solidFill>
              </a:rPr>
              <a:t>T</a:t>
            </a:r>
            <a:r>
              <a:rPr lang="tr-TR" dirty="0"/>
              <a:t>ehdit – </a:t>
            </a:r>
            <a:r>
              <a:rPr lang="tr-TR" b="1" dirty="0" err="1">
                <a:solidFill>
                  <a:srgbClr val="FF0000"/>
                </a:solidFill>
              </a:rPr>
              <a:t>T</a:t>
            </a:r>
            <a:r>
              <a:rPr lang="tr-TR" dirty="0" err="1"/>
              <a:t>hreats</a:t>
            </a:r>
            <a:endParaRPr lang="tr-TR" dirty="0"/>
          </a:p>
          <a:p>
            <a:pPr lvl="1"/>
            <a:r>
              <a:rPr lang="tr-TR" sz="1500" dirty="0"/>
              <a:t>Tehditler, dış çevredeki değişimler sonucunda işletmenin varlığını sürdürememesine veya rekabette üstünlüğü kaybetmesine neden olabilecek durumlardır. </a:t>
            </a:r>
            <a:endParaRPr lang="tr-TR" sz="3500" dirty="0"/>
          </a:p>
          <a:p>
            <a:r>
              <a:rPr lang="tr-TR" dirty="0"/>
              <a:t>SWOT analizi genel anlamda bir değerlendirme yöntemidir.</a:t>
            </a:r>
          </a:p>
          <a:p>
            <a:r>
              <a:rPr lang="tr-TR" dirty="0"/>
              <a:t>SWOT analizi yapmak için öncelikle işletmenin hem uzak hem yakın dış çevresi ve iç çevresinin analizleri yapılmaktadır. </a:t>
            </a:r>
          </a:p>
          <a:p>
            <a:endParaRPr lang="tr-TR" dirty="0"/>
          </a:p>
          <a:p>
            <a:r>
              <a:rPr lang="tr-TR" sz="500" dirty="0">
                <a:latin typeface="Calibri" panose="020F0502020204030204" pitchFamily="34" charset="0"/>
              </a:rPr>
              <a:t>Kılıç B (2021) Sağlık Yönetimi. XVII. Halk Sağlığı Temel Konular Kursu, </a:t>
            </a:r>
            <a:r>
              <a:rPr lang="tr-TR" sz="500" dirty="0" err="1">
                <a:latin typeface="Calibri" panose="020F0502020204030204" pitchFamily="34" charset="0"/>
              </a:rPr>
              <a:t>pp</a:t>
            </a:r>
            <a:r>
              <a:rPr lang="tr-TR" sz="500" dirty="0">
                <a:latin typeface="Calibri" panose="020F0502020204030204" pitchFamily="34" charset="0"/>
              </a:rPr>
              <a:t> sunum. Dokuz Eylül Üniversitesi Tıp Fakültesi, Halk Sağlığı Anabilim Dalı, 1 Haziran 2021.</a:t>
            </a:r>
          </a:p>
          <a:p>
            <a:r>
              <a:rPr lang="tr-TR" sz="800" dirty="0"/>
              <a:t>ÇINAR, F., &amp; OĞUZ, M. (2020). Türkiye’de COVİD-19 </a:t>
            </a:r>
            <a:r>
              <a:rPr lang="tr-TR" sz="800" dirty="0" err="1"/>
              <a:t>Pandemisine</a:t>
            </a:r>
            <a:r>
              <a:rPr lang="tr-TR" sz="800" dirty="0"/>
              <a:t> Yönelik Stratejilerin SWOT Analizi ile Değerlendirilmesi. Sağlık Ve Sosyal Refah Araştırmaları Dergisi, 2(2), 1-11.</a:t>
            </a:r>
          </a:p>
          <a:p>
            <a:endParaRPr lang="tr-TR" sz="500" dirty="0">
              <a:latin typeface="Calibri" panose="020F0502020204030204" pitchFamily="34" charset="0"/>
            </a:endParaRPr>
          </a:p>
          <a:p>
            <a:endParaRPr lang="tr-TR" dirty="0"/>
          </a:p>
        </p:txBody>
      </p:sp>
      <p:sp>
        <p:nvSpPr>
          <p:cNvPr id="4" name="3 Altbilgi Yer Tutucusu"/>
          <p:cNvSpPr>
            <a:spLocks noGrp="1"/>
          </p:cNvSpPr>
          <p:nvPr>
            <p:ph type="ftr" sz="quarter" idx="11"/>
          </p:nvPr>
        </p:nvSpPr>
        <p:spPr/>
        <p:txBody>
          <a:bodyPr/>
          <a:lstStyle/>
          <a:p>
            <a:endParaRPr lang="tr-T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19272" y="2283002"/>
            <a:ext cx="9997440" cy="1143000"/>
          </a:xfrm>
          <a:solidFill>
            <a:schemeClr val="accent2">
              <a:lumMod val="20000"/>
              <a:lumOff val="80000"/>
            </a:schemeClr>
          </a:solidFill>
        </p:spPr>
        <p:txBody>
          <a:bodyPr>
            <a:normAutofit fontScale="90000"/>
          </a:bodyPr>
          <a:lstStyle/>
          <a:p>
            <a:r>
              <a:rPr lang="tr-TR" dirty="0"/>
              <a:t>Türkiye’nin COVID-19 </a:t>
            </a:r>
            <a:r>
              <a:rPr lang="tr-TR" dirty="0" err="1"/>
              <a:t>Pandemisi</a:t>
            </a:r>
            <a:r>
              <a:rPr lang="tr-TR" dirty="0"/>
              <a:t> İçin </a:t>
            </a:r>
            <a:br>
              <a:rPr lang="tr-TR" dirty="0"/>
            </a:br>
            <a:r>
              <a:rPr lang="tr-TR" dirty="0"/>
              <a:t>SWOT Analizi </a:t>
            </a:r>
          </a:p>
        </p:txBody>
      </p:sp>
      <p:sp>
        <p:nvSpPr>
          <p:cNvPr id="3" name="2 Altbilgi Yer Tutucusu"/>
          <p:cNvSpPr>
            <a:spLocks noGrp="1"/>
          </p:cNvSpPr>
          <p:nvPr>
            <p:ph type="ftr" sz="quarter" idx="11"/>
          </p:nvPr>
        </p:nvSpPr>
        <p:spPr/>
        <p:txBody>
          <a:bodyPr/>
          <a:lstStyle/>
          <a:p>
            <a:endParaRPr lang="tr-TR"/>
          </a:p>
        </p:txBody>
      </p:sp>
      <p:sp>
        <p:nvSpPr>
          <p:cNvPr id="4" name="3 Metin kutusu"/>
          <p:cNvSpPr txBox="1"/>
          <p:nvPr/>
        </p:nvSpPr>
        <p:spPr>
          <a:xfrm>
            <a:off x="2008682" y="5636302"/>
            <a:ext cx="9488774" cy="923330"/>
          </a:xfrm>
          <a:prstGeom prst="rect">
            <a:avLst/>
          </a:prstGeom>
          <a:noFill/>
        </p:spPr>
        <p:txBody>
          <a:bodyPr wrap="square" rtlCol="0">
            <a:spAutoFit/>
          </a:bodyPr>
          <a:lstStyle/>
          <a:p>
            <a:r>
              <a:rPr lang="tr-TR" dirty="0"/>
              <a:t>ÇINAR, F., &amp; OĞUZ, M. (2020). Türkiye’de COVİD-19 </a:t>
            </a:r>
            <a:r>
              <a:rPr lang="tr-TR" dirty="0" err="1"/>
              <a:t>Pandemisine</a:t>
            </a:r>
            <a:r>
              <a:rPr lang="tr-TR" dirty="0"/>
              <a:t> Yönelik Stratejilerin SWOT Analizi ile Değerlendirilmesi. Sağlık Ve Sosyal Refah Araştırmaları Dergisi, 2(2), 1-11.</a:t>
            </a:r>
          </a:p>
          <a:p>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Güçlü Yanlar (</a:t>
            </a:r>
            <a:r>
              <a:rPr lang="tr-TR" dirty="0" err="1"/>
              <a:t>Strengths</a:t>
            </a:r>
            <a:r>
              <a:rPr lang="tr-TR" dirty="0"/>
              <a:t>)</a:t>
            </a:r>
          </a:p>
        </p:txBody>
      </p:sp>
      <p:sp>
        <p:nvSpPr>
          <p:cNvPr id="3" name="2 İçerik Yer Tutucusu"/>
          <p:cNvSpPr>
            <a:spLocks noGrp="1"/>
          </p:cNvSpPr>
          <p:nvPr>
            <p:ph idx="1"/>
          </p:nvPr>
        </p:nvSpPr>
        <p:spPr/>
        <p:txBody>
          <a:bodyPr>
            <a:normAutofit fontScale="70000" lnSpcReduction="20000"/>
          </a:bodyPr>
          <a:lstStyle/>
          <a:p>
            <a:r>
              <a:rPr lang="tr-TR" dirty="0"/>
              <a:t>Sosyal mesafeyi korumaya yönelik çalışmalarla, yüksek riskli ülkelerden gelen ziyaretçilere seyahat yasağı ve bu gibi ülkelerden dönen vatandaşlar için karantina önlemi almasıyla, eğitim kurumlarının, alışveriş merkezlerinin, mağazaların ve eğlence mekânlarının da kapatılması gibi çeşitli önleme yönelik sınırlamalarla da riski en aza indirgemeye çalışmıştır. </a:t>
            </a:r>
          </a:p>
          <a:p>
            <a:r>
              <a:rPr lang="tr-TR" dirty="0"/>
              <a:t> “14 Gün Kuralı” </a:t>
            </a:r>
            <a:r>
              <a:rPr lang="tr-TR" dirty="0" err="1"/>
              <a:t>nı</a:t>
            </a:r>
            <a:r>
              <a:rPr lang="tr-TR" dirty="0"/>
              <a:t> medyada yayarak halkın bilinçlenmesine katkıda bulunmuştur.</a:t>
            </a:r>
          </a:p>
          <a:p>
            <a:r>
              <a:rPr lang="tr-TR" dirty="0"/>
              <a:t>Yeterli sağlık çalışanı sayısı ve yatak kapasitesi, tıbbi malzemelerin ve yapılan testlerin yeterliliği, sahip olunan </a:t>
            </a:r>
            <a:r>
              <a:rPr lang="tr-TR" dirty="0" err="1"/>
              <a:t>pandemi</a:t>
            </a:r>
            <a:r>
              <a:rPr lang="tr-TR" dirty="0"/>
              <a:t> hastaneleri bu mücadelede ülkenin lehine olmuştur. </a:t>
            </a:r>
          </a:p>
          <a:p>
            <a:r>
              <a:rPr lang="tr-TR" dirty="0"/>
              <a:t>Hastanelerde etkin ve gönüllü çalışan hekimler ve sağlık personelleri halkın zor durumda topyekûn birleşme gücüne örnektir. </a:t>
            </a:r>
          </a:p>
          <a:p>
            <a:r>
              <a:rPr lang="tr-TR" dirty="0"/>
              <a:t>Ayrıca sağlanan iletişim ve bilişim ağı (Sağlık Bakanlığı Uygulamaları), verilerin her gün güncel şekilde paylaşılması ve Sağlık Bakanı’nın açıklamaları sayesinde halkın bilinçlenmesine ve halkın korunmasına yönelik yardımcı çalışmalardır. </a:t>
            </a:r>
          </a:p>
        </p:txBody>
      </p:sp>
      <p:sp>
        <p:nvSpPr>
          <p:cNvPr id="4" name="3 Altbilgi Yer Tutucusu"/>
          <p:cNvSpPr>
            <a:spLocks noGrp="1"/>
          </p:cNvSpPr>
          <p:nvPr>
            <p:ph type="ftr" sz="quarter" idx="11"/>
          </p:nvPr>
        </p:nvSpPr>
        <p:spPr/>
        <p:txBody>
          <a:bodyPr/>
          <a:lstStyle/>
          <a:p>
            <a:endParaRPr lang="tr-T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Zayıf Yanlar (</a:t>
            </a:r>
            <a:r>
              <a:rPr lang="tr-TR" dirty="0" err="1"/>
              <a:t>Weaknesses</a:t>
            </a:r>
            <a:r>
              <a:rPr lang="tr-TR" dirty="0"/>
              <a:t>)</a:t>
            </a:r>
          </a:p>
        </p:txBody>
      </p:sp>
      <p:sp>
        <p:nvSpPr>
          <p:cNvPr id="3" name="2 İçerik Yer Tutucusu"/>
          <p:cNvSpPr>
            <a:spLocks noGrp="1"/>
          </p:cNvSpPr>
          <p:nvPr>
            <p:ph idx="1"/>
          </p:nvPr>
        </p:nvSpPr>
        <p:spPr/>
        <p:txBody>
          <a:bodyPr>
            <a:normAutofit fontScale="70000" lnSpcReduction="20000"/>
          </a:bodyPr>
          <a:lstStyle/>
          <a:p>
            <a:r>
              <a:rPr lang="tr-TR" dirty="0"/>
              <a:t>Türkiye’deki çoğunluğun sağlık okuryazarlığı ve bilincinin düşük olması bu süreci zorlaştırmaktadır. </a:t>
            </a:r>
          </a:p>
          <a:p>
            <a:r>
              <a:rPr lang="tr-TR" dirty="0"/>
              <a:t>Salgın sebebiyle üretimde yaşanan problemler ve satış, pazarlama, hizmet kalitesinde düşüş meydana gelmektedir. </a:t>
            </a:r>
          </a:p>
          <a:p>
            <a:r>
              <a:rPr lang="tr-TR" dirty="0"/>
              <a:t>Sosyal mesafe kavramı ve sosyal hayatın bitmesi gibi durumlar vatandaşların psikolojilerine büyük ölçüde zarar vermektedir.</a:t>
            </a:r>
          </a:p>
          <a:p>
            <a:r>
              <a:rPr lang="tr-TR" dirty="0"/>
              <a:t>Bireylerin psikolojilerinin zarar görmesi virüsün bitmesinden sonra dahi yaşanacak kaygı ve stres ile işe veya okula gidememe, evden dışarı çıkamama hali her şekilde ülkeye ve vatandaşa </a:t>
            </a:r>
            <a:r>
              <a:rPr lang="tr-TR" dirty="0" err="1"/>
              <a:t>biyopsikososyal</a:t>
            </a:r>
            <a:r>
              <a:rPr lang="tr-TR" dirty="0"/>
              <a:t> açıdan zarar verecektir. </a:t>
            </a:r>
          </a:p>
          <a:p>
            <a:r>
              <a:rPr lang="tr-TR" dirty="0"/>
              <a:t>Türkiye’nin jeopolitik konumu sebebiyle virüsün başka ülkelere göre daha hızlı gelmesi ve yayılımının sağlaması en etkili sebeplerden biridir. </a:t>
            </a:r>
          </a:p>
          <a:p>
            <a:r>
              <a:rPr lang="tr-TR" dirty="0" err="1"/>
              <a:t>Pandemi</a:t>
            </a:r>
            <a:r>
              <a:rPr lang="tr-TR" dirty="0"/>
              <a:t> dolayısıyla normalden daha fazla kullanılmasına sebep olan tıbbi malzemelerde (dezenfektan, maske, eldiven, kolonya gibi) fiyat artışı yaşanması bu durumun zayıf yönlerindendir. </a:t>
            </a:r>
          </a:p>
        </p:txBody>
      </p:sp>
      <p:sp>
        <p:nvSpPr>
          <p:cNvPr id="4" name="3 Altbilgi Yer Tutucusu"/>
          <p:cNvSpPr>
            <a:spLocks noGrp="1"/>
          </p:cNvSpPr>
          <p:nvPr>
            <p:ph type="ftr" sz="quarter" idx="11"/>
          </p:nvPr>
        </p:nvSpPr>
        <p:spPr/>
        <p:txBody>
          <a:bodyPr/>
          <a:lstStyle/>
          <a:p>
            <a:endParaRPr lang="tr-T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Fırsatlar (</a:t>
            </a:r>
            <a:r>
              <a:rPr lang="tr-TR" dirty="0" err="1"/>
              <a:t>Opportunities</a:t>
            </a:r>
            <a:r>
              <a:rPr lang="tr-TR" dirty="0"/>
              <a:t>)</a:t>
            </a:r>
          </a:p>
        </p:txBody>
      </p:sp>
      <p:sp>
        <p:nvSpPr>
          <p:cNvPr id="3" name="2 İçerik Yer Tutucusu"/>
          <p:cNvSpPr>
            <a:spLocks noGrp="1"/>
          </p:cNvSpPr>
          <p:nvPr>
            <p:ph idx="1"/>
          </p:nvPr>
        </p:nvSpPr>
        <p:spPr/>
        <p:txBody>
          <a:bodyPr>
            <a:normAutofit fontScale="62500" lnSpcReduction="20000"/>
          </a:bodyPr>
          <a:lstStyle/>
          <a:p>
            <a:r>
              <a:rPr lang="tr-TR" dirty="0"/>
              <a:t>Maske satışlarına önce el koyarak dağıtımı kendi eliyle halk için ücretsiz hale getirmesi daha sonrasında belirlenen fiyattan üstte veya aşağıda satılmaması için önlem alarak, herkese maske ulaşımını sağlamayı hedeflemiştir. Kendi ürettiği tıbbi malzemeleri başka ülkelere yardım olarak göndermesiyle de prestij sağlamıştır. </a:t>
            </a:r>
          </a:p>
          <a:p>
            <a:r>
              <a:rPr lang="tr-TR" dirty="0"/>
              <a:t>Hastane ve sağlık çalışanlarına ulaşılabilirlik arttırılmış, “Hayat Eve Sığar” adı altında yapılan mobil uygulama ile de vatandaşın, kendi bölgesinin güven ve risk alanlarına göre bilgi almasını sağlamıştır. Daha sonra bu uygulamayı genişletip, vatandaşın uygulamadaki verilen özel kodu kullanarak ücretsiz maske temin edebilmesi, güvenli alanı tespit edebilmesi gibi daha birçok farklı ve yararlı özellikleri de eklemiştir. </a:t>
            </a:r>
          </a:p>
          <a:p>
            <a:r>
              <a:rPr lang="tr-TR" dirty="0"/>
              <a:t>Daha önceden internetten alışverişe mesafeli yaklaşan insanlar bile bu süreçle beraber temel ihtiyaçlarını dahi internetten sipariş etmeye başlamıştır . Bu sebeple internet satışları artmış, insanların mağaza alışkanlıkları geleneksel alışverişten daha çok dijital alışveriş haline yönelmiştir. </a:t>
            </a:r>
          </a:p>
          <a:p>
            <a:r>
              <a:rPr lang="tr-TR" dirty="0"/>
              <a:t>Yapılan reklam ve kamu spotları ile elleri en az 20 saniye yıkama, sosyal mesafe kuralını anlatma, belirli yerlerde maske takma kurallarıyla halkı bilinçlendirmeye ve hijyen kurallarına daha çok önem verilmesine teşvik etme ile kişisel bakım ve hijyen kavramının her seferinde önemi üzerinde durularak, benimsetmek amaçlanmıştır. </a:t>
            </a:r>
          </a:p>
        </p:txBody>
      </p:sp>
      <p:sp>
        <p:nvSpPr>
          <p:cNvPr id="4" name="3 Altbilgi Yer Tutucusu"/>
          <p:cNvSpPr>
            <a:spLocks noGrp="1"/>
          </p:cNvSpPr>
          <p:nvPr>
            <p:ph type="ftr" sz="quarter" idx="11"/>
          </p:nvPr>
        </p:nvSpPr>
        <p:spPr/>
        <p:txBody>
          <a:bodyPr/>
          <a:lstStyle/>
          <a:p>
            <a:endParaRPr lang="tr-T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Tehditler (</a:t>
            </a:r>
            <a:r>
              <a:rPr lang="tr-TR" dirty="0" err="1"/>
              <a:t>Threats</a:t>
            </a:r>
            <a:r>
              <a:rPr lang="tr-TR" dirty="0"/>
              <a:t>)</a:t>
            </a:r>
          </a:p>
        </p:txBody>
      </p:sp>
      <p:sp>
        <p:nvSpPr>
          <p:cNvPr id="3" name="2 İçerik Yer Tutucusu"/>
          <p:cNvSpPr>
            <a:spLocks noGrp="1"/>
          </p:cNvSpPr>
          <p:nvPr>
            <p:ph idx="1"/>
          </p:nvPr>
        </p:nvSpPr>
        <p:spPr/>
        <p:txBody>
          <a:bodyPr>
            <a:normAutofit fontScale="62500" lnSpcReduction="20000"/>
          </a:bodyPr>
          <a:lstStyle/>
          <a:p>
            <a:r>
              <a:rPr lang="tr-TR" dirty="0"/>
              <a:t>Türkiye, </a:t>
            </a:r>
            <a:r>
              <a:rPr lang="tr-TR" dirty="0" err="1"/>
              <a:t>Covid</a:t>
            </a:r>
            <a:r>
              <a:rPr lang="tr-TR" dirty="0"/>
              <a:t>-19’un kısa vadeli ekonomik sonuçlarının yanı sıra, orta ve uzun vadede sebep olacağı </a:t>
            </a:r>
            <a:r>
              <a:rPr lang="tr-TR" dirty="0" err="1"/>
              <a:t>sektörel</a:t>
            </a:r>
            <a:r>
              <a:rPr lang="tr-TR" dirty="0"/>
              <a:t> dönüşümlerden de etkilenecektir. </a:t>
            </a:r>
          </a:p>
          <a:p>
            <a:r>
              <a:rPr lang="tr-TR" dirty="0"/>
              <a:t>Ekonomik hayatın pek çok köşesinde, fakat en çokta eğitim ve hizmetler alanında devam eden ‘dijitalleşme’ sürecinin hız kazanacağı beklentisi de yaygınlaşmıştır. </a:t>
            </a:r>
            <a:r>
              <a:rPr lang="tr-TR" dirty="0" err="1"/>
              <a:t>Covid</a:t>
            </a:r>
            <a:r>
              <a:rPr lang="tr-TR" dirty="0"/>
              <a:t>-19’un etkisinden ne zaman çıkabileceğimiz henüz bilinmemekle birlikte, yaşadığımız bu deneyimden sonra virüs salgınlarının belirli aralıklarla tekrarlanabileceğine, biyolojik savaşlar çağının geleceğine dair kaygılarımız devam edecektir. Dolayısıyla, bu endişeli halkın uzun süreli eve kapanma ihtimallerini de düşünerek alt yapımızı yenileyecek bir planlama gerekecektir. Eğitim, üretim, ticaret gibi insan faaliyetleriyle alakalı süreçlerin mümkün olduğu kadar geniş kısmını evden yürütebilecek teknolojilere sahip olmak tehditleri fırsata çevirmeye yönelik olacaktır.</a:t>
            </a:r>
          </a:p>
          <a:p>
            <a:r>
              <a:rPr lang="tr-TR" dirty="0"/>
              <a:t> Uzun bir süre aşının bulunamaması durumu hem halk hem de ülke açısından zor günlerin yaşanacağının göstergesi olabilir. Bu uzun süreçte ülke ekonomisinin ve düzeninin zarara uğraması kaçınılmaz olacaktır. Salgının sağlık sistemlerinde yoğunluk yaşanmasına ve halk sağlığını büyük ölçüde tehdit etmesine sebebiyet vermesi işlerin ertelenmesi ile çalışamayan işçiler, işverenler ve şirketlere zarar olarak dönecektir. </a:t>
            </a:r>
          </a:p>
        </p:txBody>
      </p:sp>
      <p:sp>
        <p:nvSpPr>
          <p:cNvPr id="4" name="3 Altbilgi Yer Tutucusu"/>
          <p:cNvSpPr>
            <a:spLocks noGrp="1"/>
          </p:cNvSpPr>
          <p:nvPr>
            <p:ph type="ftr" sz="quarter" idx="11"/>
          </p:nvPr>
        </p:nvSpPr>
        <p:spPr/>
        <p:txBody>
          <a:bodyPr/>
          <a:lstStyle/>
          <a:p>
            <a:endParaRPr lang="tr-T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5" name="4 İçerik Yer Tutucusu" descr="toys.JPG"/>
          <p:cNvPicPr>
            <a:picLocks noGrp="1" noChangeAspect="1"/>
          </p:cNvPicPr>
          <p:nvPr>
            <p:ph idx="1"/>
          </p:nvPr>
        </p:nvPicPr>
        <p:blipFill>
          <a:blip r:embed="rId3"/>
          <a:stretch>
            <a:fillRect/>
          </a:stretch>
        </p:blipFill>
        <p:spPr>
          <a:xfrm>
            <a:off x="2128173" y="236641"/>
            <a:ext cx="8424902" cy="5687750"/>
          </a:xfrm>
        </p:spPr>
      </p:pic>
      <p:sp>
        <p:nvSpPr>
          <p:cNvPr id="4" name="3 Altbilgi Yer Tutucusu"/>
          <p:cNvSpPr>
            <a:spLocks noGrp="1"/>
          </p:cNvSpPr>
          <p:nvPr>
            <p:ph type="ftr" sz="quarter" idx="11"/>
          </p:nvPr>
        </p:nvSpPr>
        <p:spPr/>
        <p:txBody>
          <a:bodyPr/>
          <a:lstStyle/>
          <a:p>
            <a:endParaRPr lang="tr-TR"/>
          </a:p>
        </p:txBody>
      </p:sp>
      <p:sp>
        <p:nvSpPr>
          <p:cNvPr id="6" name="5 Metin kutusu"/>
          <p:cNvSpPr txBox="1"/>
          <p:nvPr/>
        </p:nvSpPr>
        <p:spPr>
          <a:xfrm>
            <a:off x="3327816" y="6250898"/>
            <a:ext cx="6011056" cy="646331"/>
          </a:xfrm>
          <a:prstGeom prst="rect">
            <a:avLst/>
          </a:prstGeom>
          <a:noFill/>
        </p:spPr>
        <p:txBody>
          <a:bodyPr wrap="square" rtlCol="0">
            <a:spAutoFit/>
          </a:bodyPr>
          <a:lstStyle/>
          <a:p>
            <a:r>
              <a:rPr lang="tr-TR" dirty="0"/>
              <a:t>KILIÇ, Bülent, </a:t>
            </a:r>
            <a:r>
              <a:rPr lang="tr-TR" dirty="0" err="1"/>
              <a:t>and</a:t>
            </a:r>
            <a:r>
              <a:rPr lang="tr-TR" dirty="0"/>
              <a:t> Belgin ÜNAL. "TOYS."</a:t>
            </a:r>
          </a:p>
          <a:p>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r>
              <a:rPr lang="tr-TR" dirty="0"/>
              <a:t>Toplum sağlığından sorumlu olan yönetimler, herkese eşit ve nitelikli bir sağlık hizmeti sunumunun bugünkü kapitalist düzen içinde artık eskisi kadar geniş kapsamlı olamayacağını fark ettiler. </a:t>
            </a:r>
          </a:p>
          <a:p>
            <a:r>
              <a:rPr lang="tr-TR" dirty="0"/>
              <a:t>Öte yandan günümüzde toplumların, sadece bir tüketici olmaktan öte sağlık hizmetlerinin içeriğinin belirlenmesi ve niteliğinin sağlanmasında rol almak istemesi de hükümetlerin çok istemediği gelişmeler olarak ön plana çıkmaya başladı. </a:t>
            </a:r>
          </a:p>
          <a:p>
            <a:r>
              <a:rPr lang="tr-TR" b="1" dirty="0"/>
              <a:t>Toplum Yönelimli Sağlık Hizmetleri (TOYS) yönetimi </a:t>
            </a:r>
            <a:r>
              <a:rPr lang="tr-TR" dirty="0"/>
              <a:t>(COPC) (</a:t>
            </a:r>
            <a:r>
              <a:rPr lang="tr-TR" dirty="0" err="1"/>
              <a:t>Community</a:t>
            </a:r>
            <a:r>
              <a:rPr lang="tr-TR" dirty="0"/>
              <a:t> </a:t>
            </a:r>
            <a:r>
              <a:rPr lang="tr-TR" dirty="0" err="1"/>
              <a:t>Oriented</a:t>
            </a:r>
            <a:r>
              <a:rPr lang="tr-TR" dirty="0"/>
              <a:t> </a:t>
            </a:r>
            <a:r>
              <a:rPr lang="tr-TR" dirty="0" err="1"/>
              <a:t>Primary</a:t>
            </a:r>
            <a:r>
              <a:rPr lang="tr-TR" dirty="0"/>
              <a:t> </a:t>
            </a:r>
            <a:r>
              <a:rPr lang="tr-TR" dirty="0" err="1"/>
              <a:t>Care</a:t>
            </a:r>
            <a:r>
              <a:rPr lang="tr-TR" dirty="0"/>
              <a:t>) yukarıda sayılan sorunları azaltmak üzere hazırlanan çerçeve bir yaklaşım sunmaktadır. </a:t>
            </a:r>
          </a:p>
          <a:p>
            <a:endParaRPr lang="tr-TR" dirty="0"/>
          </a:p>
        </p:txBody>
      </p:sp>
      <p:sp>
        <p:nvSpPr>
          <p:cNvPr id="4" name="3 Altbilgi Yer Tutucusu"/>
          <p:cNvSpPr>
            <a:spLocks noGrp="1"/>
          </p:cNvSpPr>
          <p:nvPr>
            <p:ph type="ftr" sz="quarter" idx="11"/>
          </p:nvPr>
        </p:nvSpPr>
        <p:spPr/>
        <p:txBody>
          <a:bodyPr/>
          <a:lstStyle/>
          <a:p>
            <a:endParaRPr lang="tr-T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lvl="1" algn="l" rtl="0">
              <a:spcBef>
                <a:spcPct val="0"/>
              </a:spcBef>
            </a:pPr>
            <a:r>
              <a:rPr lang="tr-TR" sz="4000" b="1" dirty="0">
                <a:solidFill>
                  <a:schemeClr val="tx2"/>
                </a:solidFill>
              </a:rPr>
              <a:t>TOYS NEDİR?</a:t>
            </a:r>
            <a:br>
              <a:rPr lang="tr-TR" dirty="0"/>
            </a:br>
            <a:endParaRPr lang="tr-TR" dirty="0"/>
          </a:p>
        </p:txBody>
      </p:sp>
      <p:sp>
        <p:nvSpPr>
          <p:cNvPr id="3" name="2 İçerik Yer Tutucusu"/>
          <p:cNvSpPr>
            <a:spLocks noGrp="1"/>
          </p:cNvSpPr>
          <p:nvPr>
            <p:ph idx="1"/>
          </p:nvPr>
        </p:nvSpPr>
        <p:spPr>
          <a:xfrm>
            <a:off x="1693889" y="1109272"/>
            <a:ext cx="9848537" cy="5139128"/>
          </a:xfrm>
        </p:spPr>
        <p:txBody>
          <a:bodyPr>
            <a:noAutofit/>
          </a:bodyPr>
          <a:lstStyle/>
          <a:p>
            <a:r>
              <a:rPr lang="tr-TR" sz="2400" dirty="0"/>
              <a:t>    </a:t>
            </a:r>
            <a:r>
              <a:rPr lang="tr-TR" sz="2400" dirty="0">
                <a:latin typeface="Arial" pitchFamily="34" charset="0"/>
                <a:cs typeface="Arial" pitchFamily="34" charset="0"/>
              </a:rPr>
              <a:t>TOYS yönetimi bir toplumun tanımlanmış ve öncelikli sağlık gereksinimlerini karşılamak için verilmesi gereken sağlık hizmetlerinin “yönetimi” olarak tanımlanır.</a:t>
            </a:r>
          </a:p>
          <a:p>
            <a:r>
              <a:rPr lang="tr-TR" sz="2400" dirty="0">
                <a:latin typeface="Arial" pitchFamily="34" charset="0"/>
                <a:cs typeface="Arial" pitchFamily="34" charset="0"/>
              </a:rPr>
              <a:t>     Bunun gerçekleşebilmesi için halk sağlığının, sağlığın korunması ve geliştirilmesi rollerinin, birinci basamağın hastalıkların tedavisi ve sekellerinin ortadan kaldırılmasını hedefleyen tedavi ve rehabilitasyon hizmetlerine entegre edilmesi gerekir.</a:t>
            </a:r>
          </a:p>
          <a:p>
            <a:r>
              <a:rPr lang="tr-TR" sz="2400" dirty="0">
                <a:latin typeface="Arial" pitchFamily="34" charset="0"/>
                <a:cs typeface="Arial" pitchFamily="34" charset="0"/>
              </a:rPr>
              <a:t>     Bu hizmetlerde halk sağlığının sağlık yönetimi ve epidemiyoloji bilim dallarının toplum yönelimli olarak birinci basamağa entegrasyonu vardır.</a:t>
            </a:r>
          </a:p>
          <a:p>
            <a:r>
              <a:rPr lang="tr-TR" sz="2400" dirty="0">
                <a:latin typeface="Arial" pitchFamily="34" charset="0"/>
                <a:cs typeface="Arial" pitchFamily="34" charset="0"/>
              </a:rPr>
              <a:t>     TOYS yönetimi, sağlık hizmetinin toplumun gereksinimlerine en geniş anlamıyla yanıt verebilmesini, eşitsizlikleri azaltabilmeyi ve gereksinimlerdeki değişikliklere karşı esnek olmayı öngörür. </a:t>
            </a:r>
          </a:p>
          <a:p>
            <a:endParaRPr lang="tr-TR" sz="1800" dirty="0"/>
          </a:p>
        </p:txBody>
      </p:sp>
      <p:sp>
        <p:nvSpPr>
          <p:cNvPr id="4" name="3 Altbilgi Yer Tutucusu"/>
          <p:cNvSpPr>
            <a:spLocks noGrp="1"/>
          </p:cNvSpPr>
          <p:nvPr>
            <p:ph type="ftr" sz="quarter" idx="11"/>
          </p:nvPr>
        </p:nvSpPr>
        <p:spPr/>
        <p:txBody>
          <a:bodyPr/>
          <a:lstStyle/>
          <a:p>
            <a:endParaRPr lang="tr-T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5" name="4 İçerik Yer Tutucusu" descr="toys2.JPG"/>
          <p:cNvPicPr>
            <a:picLocks noGrp="1" noChangeAspect="1"/>
          </p:cNvPicPr>
          <p:nvPr>
            <p:ph idx="1"/>
          </p:nvPr>
        </p:nvPicPr>
        <p:blipFill>
          <a:blip r:embed="rId2"/>
          <a:stretch>
            <a:fillRect/>
          </a:stretch>
        </p:blipFill>
        <p:spPr>
          <a:xfrm>
            <a:off x="2683239" y="0"/>
            <a:ext cx="7537658" cy="4482527"/>
          </a:xfrm>
        </p:spPr>
      </p:pic>
      <p:sp>
        <p:nvSpPr>
          <p:cNvPr id="4" name="3 Altbilgi Yer Tutucusu"/>
          <p:cNvSpPr>
            <a:spLocks noGrp="1"/>
          </p:cNvSpPr>
          <p:nvPr>
            <p:ph type="ftr" sz="quarter" idx="11"/>
          </p:nvPr>
        </p:nvSpPr>
        <p:spPr/>
        <p:txBody>
          <a:bodyPr/>
          <a:lstStyle/>
          <a:p>
            <a:endParaRPr lang="tr-TR"/>
          </a:p>
        </p:txBody>
      </p:sp>
      <p:sp>
        <p:nvSpPr>
          <p:cNvPr id="7" name="6 Metin kutusu"/>
          <p:cNvSpPr txBox="1"/>
          <p:nvPr/>
        </p:nvSpPr>
        <p:spPr>
          <a:xfrm>
            <a:off x="1888760" y="4796852"/>
            <a:ext cx="9308892" cy="1323439"/>
          </a:xfrm>
          <a:prstGeom prst="rect">
            <a:avLst/>
          </a:prstGeom>
          <a:noFill/>
        </p:spPr>
        <p:txBody>
          <a:bodyPr wrap="square" rtlCol="0">
            <a:spAutoFit/>
          </a:bodyPr>
          <a:lstStyle/>
          <a:p>
            <a:r>
              <a:rPr lang="tr-TR" sz="2000" b="1" dirty="0">
                <a:latin typeface="Arial" pitchFamily="34" charset="0"/>
                <a:cs typeface="Arial" pitchFamily="34" charset="0"/>
              </a:rPr>
              <a:t>Sonuç olarak TOYS yönetimi, halk sağlığının yönetim ve epidemiyoloji bilim dallarının birinci basamak sağlık hizmetlerine planlı şekilde entegre edilmesiyle, öncelikli sağlık gereksinimleri belirlenmiş bir topluma sunulan sürekli bir hizmet süreci olarak tanımlanabilir.</a:t>
            </a:r>
            <a:endParaRPr lang="tr-TR" sz="20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19272" y="2028169"/>
            <a:ext cx="9997440" cy="1143000"/>
          </a:xfrm>
          <a:solidFill>
            <a:schemeClr val="accent1">
              <a:lumMod val="20000"/>
              <a:lumOff val="80000"/>
            </a:schemeClr>
          </a:solidFill>
        </p:spPr>
        <p:txBody>
          <a:bodyPr/>
          <a:lstStyle/>
          <a:p>
            <a:r>
              <a:rPr lang="tr-TR" dirty="0"/>
              <a:t>      SAĞLIK HİZMETLERİ KAPSAMI</a:t>
            </a:r>
          </a:p>
        </p:txBody>
      </p:sp>
      <p:sp>
        <p:nvSpPr>
          <p:cNvPr id="3" name="2 Altbilgi Yer Tutucusu"/>
          <p:cNvSpPr>
            <a:spLocks noGrp="1"/>
          </p:cNvSpPr>
          <p:nvPr>
            <p:ph type="ftr" sz="quarter" idx="11"/>
          </p:nvPr>
        </p:nvSpPr>
        <p:spPr/>
        <p:txBody>
          <a:bodyPr/>
          <a:lstStyle/>
          <a:p>
            <a:endParaRPr lang="tr-T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CBC72F5-D886-9DE7-2429-BEBBCA9B7D39}"/>
              </a:ext>
            </a:extLst>
          </p:cNvPr>
          <p:cNvSpPr>
            <a:spLocks noGrp="1"/>
          </p:cNvSpPr>
          <p:nvPr>
            <p:ph type="title"/>
          </p:nvPr>
        </p:nvSpPr>
        <p:spPr>
          <a:solidFill>
            <a:schemeClr val="accent2">
              <a:lumMod val="20000"/>
              <a:lumOff val="80000"/>
            </a:schemeClr>
          </a:solidFill>
        </p:spPr>
        <p:txBody>
          <a:bodyPr>
            <a:normAutofit/>
          </a:bodyPr>
          <a:lstStyle/>
          <a:p>
            <a:r>
              <a:rPr lang="tr-TR" dirty="0"/>
              <a:t>YÖNETİMİN BAŞLICA İLKELERİ</a:t>
            </a:r>
          </a:p>
        </p:txBody>
      </p:sp>
      <p:sp>
        <p:nvSpPr>
          <p:cNvPr id="3" name="İçerik Yer Tutucusu 2">
            <a:extLst>
              <a:ext uri="{FF2B5EF4-FFF2-40B4-BE49-F238E27FC236}">
                <a16:creationId xmlns:a16="http://schemas.microsoft.com/office/drawing/2014/main" id="{A1CBAF23-4FF7-889F-F045-AD674FD64BAA}"/>
              </a:ext>
            </a:extLst>
          </p:cNvPr>
          <p:cNvSpPr>
            <a:spLocks noGrp="1"/>
          </p:cNvSpPr>
          <p:nvPr>
            <p:ph idx="1"/>
          </p:nvPr>
        </p:nvSpPr>
        <p:spPr/>
        <p:txBody>
          <a:bodyPr>
            <a:normAutofit fontScale="85000" lnSpcReduction="20000"/>
          </a:bodyPr>
          <a:lstStyle/>
          <a:p>
            <a:r>
              <a:rPr lang="tr-TR" sz="3200" b="1" dirty="0"/>
              <a:t> Amacı belirleme</a:t>
            </a:r>
          </a:p>
          <a:p>
            <a:r>
              <a:rPr lang="tr-TR" b="1" dirty="0"/>
              <a:t> Deneyimden yararlanma</a:t>
            </a:r>
          </a:p>
          <a:p>
            <a:r>
              <a:rPr lang="tr-TR" b="1" dirty="0"/>
              <a:t> İş bölümü</a:t>
            </a:r>
          </a:p>
          <a:p>
            <a:r>
              <a:rPr lang="tr-TR" b="1" dirty="0"/>
              <a:t> Kaynak bulma</a:t>
            </a:r>
          </a:p>
          <a:p>
            <a:r>
              <a:rPr lang="tr-TR" b="1" dirty="0"/>
              <a:t> İşlerin birleştirilmesi</a:t>
            </a:r>
          </a:p>
          <a:p>
            <a:r>
              <a:rPr lang="tr-TR" b="1" dirty="0"/>
              <a:t> İşe uygun yapılaşma/hiyerarşi</a:t>
            </a:r>
          </a:p>
          <a:p>
            <a:r>
              <a:rPr lang="tr-TR" b="1" dirty="0"/>
              <a:t> Yetki devri</a:t>
            </a:r>
          </a:p>
          <a:p>
            <a:r>
              <a:rPr lang="tr-TR" b="1" dirty="0"/>
              <a:t> Seçicilik</a:t>
            </a:r>
          </a:p>
          <a:p>
            <a:r>
              <a:rPr lang="tr-TR" b="1" dirty="0"/>
              <a:t> Hızlı karar</a:t>
            </a:r>
          </a:p>
          <a:p>
            <a:r>
              <a:rPr lang="tr-TR" b="1" dirty="0"/>
              <a:t> İletişim</a:t>
            </a:r>
          </a:p>
          <a:p>
            <a:endParaRPr lang="tr-TR" b="1" dirty="0"/>
          </a:p>
          <a:p>
            <a:r>
              <a:rPr lang="tr-TR" sz="1100" dirty="0" err="1">
                <a:latin typeface="Calibri" panose="020F0502020204030204" pitchFamily="34" charset="0"/>
                <a:cs typeface="Calibri" panose="020F0502020204030204" pitchFamily="34" charset="0"/>
              </a:rPr>
              <a:t>Öztek</a:t>
            </a:r>
            <a:r>
              <a:rPr lang="tr-TR" sz="1100" dirty="0">
                <a:latin typeface="Calibri" panose="020F0502020204030204" pitchFamily="34" charset="0"/>
                <a:cs typeface="Calibri" panose="020F0502020204030204" pitchFamily="34" charset="0"/>
              </a:rPr>
              <a:t>, Z. (2020). Halk Sağlığı Kuramlar ve Uygulamalar. Ankara: Sağlık ve Sosyal Yardım Vakfı.</a:t>
            </a:r>
          </a:p>
          <a:p>
            <a:endParaRPr lang="tr-TR" b="1" dirty="0"/>
          </a:p>
          <a:p>
            <a:endParaRPr lang="tr-TR" b="1" dirty="0"/>
          </a:p>
          <a:p>
            <a:endParaRPr lang="tr-TR" b="1" dirty="0"/>
          </a:p>
          <a:p>
            <a:endParaRPr lang="tr-TR" b="1" dirty="0"/>
          </a:p>
          <a:p>
            <a:endParaRPr lang="tr-TR" b="1" dirty="0"/>
          </a:p>
          <a:p>
            <a:endParaRPr lang="tr-TR" b="1" dirty="0"/>
          </a:p>
          <a:p>
            <a:endParaRPr lang="tr-TR" sz="3200" b="1" dirty="0"/>
          </a:p>
          <a:p>
            <a:endParaRPr lang="tr-TR" dirty="0"/>
          </a:p>
        </p:txBody>
      </p:sp>
      <p:sp>
        <p:nvSpPr>
          <p:cNvPr id="4" name="Alt Bilgi Yer Tutucusu 3">
            <a:extLst>
              <a:ext uri="{FF2B5EF4-FFF2-40B4-BE49-F238E27FC236}">
                <a16:creationId xmlns:a16="http://schemas.microsoft.com/office/drawing/2014/main" id="{E8F9CD04-D3CC-8C5B-AD74-F1F460AFC25A}"/>
              </a:ext>
            </a:extLst>
          </p:cNvPr>
          <p:cNvSpPr>
            <a:spLocks noGrp="1"/>
          </p:cNvSpPr>
          <p:nvPr>
            <p:ph type="ftr" sz="quarter" idx="11"/>
          </p:nvPr>
        </p:nvSpPr>
        <p:spPr/>
        <p:txBody>
          <a:bodyPr/>
          <a:lstStyle/>
          <a:p>
            <a:endParaRPr lang="tr-TR"/>
          </a:p>
        </p:txBody>
      </p:sp>
    </p:spTree>
    <p:extLst>
      <p:ext uri="{BB962C8B-B14F-4D97-AF65-F5344CB8AC3E}">
        <p14:creationId xmlns:p14="http://schemas.microsoft.com/office/powerpoint/2010/main" val="28444757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96222B6-93E3-FFCC-FAEA-2DFEE4C1651B}"/>
              </a:ext>
            </a:extLst>
          </p:cNvPr>
          <p:cNvSpPr>
            <a:spLocks noGrp="1"/>
          </p:cNvSpPr>
          <p:nvPr>
            <p:ph type="title"/>
          </p:nvPr>
        </p:nvSpPr>
        <p:spPr/>
        <p:txBody>
          <a:bodyPr>
            <a:normAutofit fontScale="90000"/>
          </a:bodyPr>
          <a:lstStyle/>
          <a:p>
            <a:r>
              <a:rPr lang="tr-TR" sz="4400" b="1" dirty="0"/>
              <a:t>(1) Amacı belirleme: </a:t>
            </a:r>
            <a:br>
              <a:rPr lang="tr-TR" sz="4400" b="1" dirty="0"/>
            </a:br>
            <a:endParaRPr lang="tr-TR" dirty="0"/>
          </a:p>
        </p:txBody>
      </p:sp>
      <p:sp>
        <p:nvSpPr>
          <p:cNvPr id="3" name="İçerik Yer Tutucusu 2">
            <a:extLst>
              <a:ext uri="{FF2B5EF4-FFF2-40B4-BE49-F238E27FC236}">
                <a16:creationId xmlns:a16="http://schemas.microsoft.com/office/drawing/2014/main" id="{37782976-C01A-905E-429E-7849495E97DF}"/>
              </a:ext>
            </a:extLst>
          </p:cNvPr>
          <p:cNvSpPr>
            <a:spLocks noGrp="1"/>
          </p:cNvSpPr>
          <p:nvPr>
            <p:ph idx="1"/>
          </p:nvPr>
        </p:nvSpPr>
        <p:spPr/>
        <p:txBody>
          <a:bodyPr>
            <a:noAutofit/>
          </a:bodyPr>
          <a:lstStyle/>
          <a:p>
            <a:pPr marL="82296" indent="0">
              <a:buNone/>
            </a:pPr>
            <a:r>
              <a:rPr lang="tr-TR" sz="2400" dirty="0"/>
              <a:t> Varılmak istenen hedefin (amacın) tanımlanması yönetimin ilk ve temel ilkesidir. </a:t>
            </a:r>
          </a:p>
          <a:p>
            <a:pPr marL="82296" indent="0"/>
            <a:r>
              <a:rPr lang="tr-TR" sz="2400" dirty="0"/>
              <a:t>  Örneğin;  gelecek yıl içinde “A” toplum sağlığı merkezi (TSM) bölgesinde, </a:t>
            </a:r>
          </a:p>
          <a:p>
            <a:pPr marL="813816" lvl="3" indent="0">
              <a:buNone/>
            </a:pPr>
            <a:r>
              <a:rPr lang="tr-TR" sz="1600" dirty="0"/>
              <a:t>Doğumların yüzde 95’i hastanede ya da sağlık personeli yardımıyla olacaktır.</a:t>
            </a:r>
          </a:p>
          <a:p>
            <a:pPr marL="813816" lvl="3" indent="0">
              <a:buNone/>
            </a:pPr>
            <a:r>
              <a:rPr lang="tr-TR" sz="1600" dirty="0"/>
              <a:t>Her gün 9.30 – 15.30 arasında 15 çocuk evlerinde izlenecektir.</a:t>
            </a:r>
          </a:p>
          <a:p>
            <a:pPr marL="82296" indent="0"/>
            <a:r>
              <a:rPr lang="tr-TR" sz="2400" dirty="0"/>
              <a:t>  Tasarlanan hizmetlerin ;</a:t>
            </a:r>
          </a:p>
          <a:p>
            <a:pPr marL="813816" lvl="3" indent="0">
              <a:buNone/>
            </a:pPr>
            <a:r>
              <a:rPr lang="tr-TR" sz="1200" dirty="0"/>
              <a:t>	      ne yapılacağı</a:t>
            </a:r>
          </a:p>
          <a:p>
            <a:pPr marL="813816" lvl="3" indent="0">
              <a:buNone/>
            </a:pPr>
            <a:r>
              <a:rPr lang="tr-TR" sz="1200" dirty="0"/>
              <a:t>        ne kadar yapılacağı</a:t>
            </a:r>
          </a:p>
          <a:p>
            <a:pPr marL="813816" lvl="3" indent="0">
              <a:buNone/>
            </a:pPr>
            <a:r>
              <a:rPr lang="tr-TR" sz="1200" dirty="0"/>
              <a:t>        nerede  yapılacağı</a:t>
            </a:r>
          </a:p>
          <a:p>
            <a:pPr marL="813816" lvl="3" indent="0">
              <a:buNone/>
            </a:pPr>
            <a:r>
              <a:rPr lang="tr-TR" sz="1200" dirty="0"/>
              <a:t>        ne zaman biteceği belirtilmelidir. </a:t>
            </a:r>
          </a:p>
          <a:p>
            <a:r>
              <a:rPr lang="tr-TR" sz="2400" dirty="0"/>
              <a:t> Amaçlar ne kadar açık olarak belirlenirse, hizmette verimlilik o kadar yüksek olur.</a:t>
            </a:r>
          </a:p>
          <a:p>
            <a:r>
              <a:rPr lang="tr-TR" sz="2400" dirty="0">
                <a:latin typeface="Calibri" panose="020F0502020204030204" pitchFamily="34" charset="0"/>
                <a:cs typeface="Calibri" panose="020F0502020204030204" pitchFamily="34" charset="0"/>
              </a:rPr>
              <a:t>‘’Amacımız bebek ölümlerinin azaltılmasını sağlamaktır’’</a:t>
            </a:r>
          </a:p>
          <a:p>
            <a:pPr>
              <a:buNone/>
            </a:pPr>
            <a:r>
              <a:rPr lang="tr-TR" sz="2400" dirty="0">
                <a:latin typeface="Calibri" panose="020F0502020204030204" pitchFamily="34" charset="0"/>
                <a:cs typeface="Calibri" panose="020F0502020204030204" pitchFamily="34" charset="0"/>
              </a:rPr>
              <a:t>    ‘’Amacımız 1 yıl içinde Bebek Ölüm Hızını binde 22’den binde 12’ye düşürmektir’’</a:t>
            </a:r>
          </a:p>
          <a:p>
            <a:r>
              <a:rPr lang="tr-TR" sz="800" dirty="0">
                <a:latin typeface="Calibri" panose="020F0502020204030204" pitchFamily="34" charset="0"/>
              </a:rPr>
              <a:t>Kılıç B (2021) Sağlık Yönetimi. XVII. Halk Sağlığı Temel Konular Kursu, </a:t>
            </a:r>
            <a:r>
              <a:rPr lang="tr-TR" sz="800" dirty="0" err="1">
                <a:latin typeface="Calibri" panose="020F0502020204030204" pitchFamily="34" charset="0"/>
              </a:rPr>
              <a:t>pp</a:t>
            </a:r>
            <a:r>
              <a:rPr lang="tr-TR" sz="800" dirty="0">
                <a:latin typeface="Calibri" panose="020F0502020204030204" pitchFamily="34" charset="0"/>
              </a:rPr>
              <a:t> sunum. Dokuz Eylül Üniversitesi Tıp Fakültesi, Halk Sağlığı Anabilim Dalı, 1 Haziran 2021</a:t>
            </a:r>
            <a:endParaRPr lang="tr-TR" sz="800" dirty="0"/>
          </a:p>
          <a:p>
            <a:endParaRPr lang="tr-TR" sz="2400" dirty="0"/>
          </a:p>
          <a:p>
            <a:pPr marL="82296" indent="0">
              <a:buNone/>
            </a:pPr>
            <a:endParaRPr lang="tr-TR" sz="1800" dirty="0"/>
          </a:p>
          <a:p>
            <a:pPr>
              <a:buNone/>
            </a:pPr>
            <a:br>
              <a:rPr lang="tr-TR" sz="1800" dirty="0"/>
            </a:br>
            <a:endParaRPr lang="tr-TR" sz="1800" dirty="0"/>
          </a:p>
        </p:txBody>
      </p:sp>
      <p:sp>
        <p:nvSpPr>
          <p:cNvPr id="4" name="Alt Bilgi Yer Tutucusu 3">
            <a:extLst>
              <a:ext uri="{FF2B5EF4-FFF2-40B4-BE49-F238E27FC236}">
                <a16:creationId xmlns:a16="http://schemas.microsoft.com/office/drawing/2014/main" id="{FB2E317D-5628-D89F-527A-EAF35B9A1B42}"/>
              </a:ext>
            </a:extLst>
          </p:cNvPr>
          <p:cNvSpPr>
            <a:spLocks noGrp="1"/>
          </p:cNvSpPr>
          <p:nvPr>
            <p:ph type="ftr" sz="quarter" idx="11"/>
          </p:nvPr>
        </p:nvSpPr>
        <p:spPr/>
        <p:txBody>
          <a:bodyPr/>
          <a:lstStyle/>
          <a:p>
            <a:endParaRPr lang="tr-TR"/>
          </a:p>
        </p:txBody>
      </p:sp>
      <p:sp>
        <p:nvSpPr>
          <p:cNvPr id="5" name="4 Dikdörtgen"/>
          <p:cNvSpPr/>
          <p:nvPr/>
        </p:nvSpPr>
        <p:spPr>
          <a:xfrm>
            <a:off x="1908747" y="6211669"/>
            <a:ext cx="6096000" cy="215444"/>
          </a:xfrm>
          <a:prstGeom prst="rect">
            <a:avLst/>
          </a:prstGeom>
        </p:spPr>
        <p:txBody>
          <a:bodyPr>
            <a:spAutoFit/>
          </a:bodyPr>
          <a:lstStyle/>
          <a:p>
            <a:r>
              <a:rPr lang="tr-TR" sz="800" dirty="0" err="1">
                <a:latin typeface="Calibri" panose="020F0502020204030204" pitchFamily="34" charset="0"/>
                <a:cs typeface="Calibri" panose="020F0502020204030204" pitchFamily="34" charset="0"/>
              </a:rPr>
              <a:t>Öztek</a:t>
            </a:r>
            <a:r>
              <a:rPr lang="tr-TR" sz="800" dirty="0">
                <a:latin typeface="Calibri" panose="020F0502020204030204" pitchFamily="34" charset="0"/>
                <a:cs typeface="Calibri" panose="020F0502020204030204" pitchFamily="34" charset="0"/>
              </a:rPr>
              <a:t>, Z. (2020). Halk Sağlığı Kuramlar ve Uygulamalar. Ankara: Sağlık ve Sosyal Yardım Vakfı.</a:t>
            </a:r>
          </a:p>
        </p:txBody>
      </p:sp>
    </p:spTree>
    <p:extLst>
      <p:ext uri="{BB962C8B-B14F-4D97-AF65-F5344CB8AC3E}">
        <p14:creationId xmlns:p14="http://schemas.microsoft.com/office/powerpoint/2010/main" val="6730065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E3A56A3-BB9E-2FD0-87C8-8C025BDC1255}"/>
              </a:ext>
            </a:extLst>
          </p:cNvPr>
          <p:cNvSpPr>
            <a:spLocks noGrp="1"/>
          </p:cNvSpPr>
          <p:nvPr>
            <p:ph type="title"/>
          </p:nvPr>
        </p:nvSpPr>
        <p:spPr/>
        <p:txBody>
          <a:bodyPr>
            <a:normAutofit fontScale="90000"/>
          </a:bodyPr>
          <a:lstStyle/>
          <a:p>
            <a:r>
              <a:rPr lang="tr-TR" b="1" dirty="0"/>
              <a:t>(2) Deneyimden yararlanma: </a:t>
            </a:r>
            <a:br>
              <a:rPr lang="tr-TR" b="1" dirty="0"/>
            </a:br>
            <a:endParaRPr lang="tr-TR" dirty="0"/>
          </a:p>
        </p:txBody>
      </p:sp>
      <p:sp>
        <p:nvSpPr>
          <p:cNvPr id="3" name="İçerik Yer Tutucusu 2">
            <a:extLst>
              <a:ext uri="{FF2B5EF4-FFF2-40B4-BE49-F238E27FC236}">
                <a16:creationId xmlns:a16="http://schemas.microsoft.com/office/drawing/2014/main" id="{F8D846EC-3CE8-C061-FEDA-300BE642339C}"/>
              </a:ext>
            </a:extLst>
          </p:cNvPr>
          <p:cNvSpPr>
            <a:spLocks noGrp="1"/>
          </p:cNvSpPr>
          <p:nvPr>
            <p:ph idx="1"/>
          </p:nvPr>
        </p:nvSpPr>
        <p:spPr>
          <a:xfrm>
            <a:off x="1914144" y="1447800"/>
            <a:ext cx="9433410" cy="4800600"/>
          </a:xfrm>
        </p:spPr>
        <p:txBody>
          <a:bodyPr>
            <a:normAutofit/>
          </a:bodyPr>
          <a:lstStyle/>
          <a:p>
            <a:pPr algn="just"/>
            <a:r>
              <a:rPr lang="tr-TR" dirty="0"/>
              <a:t>Amaçlanan hedefe, her zaman tam olarak ulaşılamaz.</a:t>
            </a:r>
          </a:p>
          <a:p>
            <a:pPr algn="just"/>
            <a:r>
              <a:rPr lang="tr-TR" dirty="0"/>
              <a:t>Bu durumda yöneticinin görevi, hedefin gerisinde kalınmasının nedenlerini araştırmak, varsa geçmişte yapılan yönetim hatalarını belirlemek ve düzeltici önlemleri almaktır. </a:t>
            </a:r>
          </a:p>
          <a:p>
            <a:pPr algn="just"/>
            <a:r>
              <a:rPr lang="tr-TR" dirty="0"/>
              <a:t>Bu işlem, yöneticiye deneyim kazandırmış olur. </a:t>
            </a:r>
          </a:p>
        </p:txBody>
      </p:sp>
      <p:sp>
        <p:nvSpPr>
          <p:cNvPr id="4" name="Alt Bilgi Yer Tutucusu 3">
            <a:extLst>
              <a:ext uri="{FF2B5EF4-FFF2-40B4-BE49-F238E27FC236}">
                <a16:creationId xmlns:a16="http://schemas.microsoft.com/office/drawing/2014/main" id="{55C8FF35-34B0-3D92-C136-CF8B5009C484}"/>
              </a:ext>
            </a:extLst>
          </p:cNvPr>
          <p:cNvSpPr>
            <a:spLocks noGrp="1"/>
          </p:cNvSpPr>
          <p:nvPr>
            <p:ph type="ftr" sz="quarter" idx="11"/>
          </p:nvPr>
        </p:nvSpPr>
        <p:spPr/>
        <p:txBody>
          <a:bodyPr/>
          <a:lstStyle/>
          <a:p>
            <a:endParaRPr lang="tr-TR"/>
          </a:p>
        </p:txBody>
      </p:sp>
      <p:sp>
        <p:nvSpPr>
          <p:cNvPr id="5" name="4 Dikdörtgen"/>
          <p:cNvSpPr/>
          <p:nvPr/>
        </p:nvSpPr>
        <p:spPr>
          <a:xfrm>
            <a:off x="3048000" y="6032956"/>
            <a:ext cx="6096000" cy="215444"/>
          </a:xfrm>
          <a:prstGeom prst="rect">
            <a:avLst/>
          </a:prstGeom>
        </p:spPr>
        <p:txBody>
          <a:bodyPr>
            <a:spAutoFit/>
          </a:bodyPr>
          <a:lstStyle/>
          <a:p>
            <a:r>
              <a:rPr lang="tr-TR" sz="800" dirty="0" err="1">
                <a:latin typeface="Calibri" panose="020F0502020204030204" pitchFamily="34" charset="0"/>
                <a:cs typeface="Calibri" panose="020F0502020204030204" pitchFamily="34" charset="0"/>
              </a:rPr>
              <a:t>Öztek</a:t>
            </a:r>
            <a:r>
              <a:rPr lang="tr-TR" sz="800" dirty="0">
                <a:latin typeface="Calibri" panose="020F0502020204030204" pitchFamily="34" charset="0"/>
                <a:cs typeface="Calibri" panose="020F0502020204030204" pitchFamily="34" charset="0"/>
              </a:rPr>
              <a:t>, Z. (2020). Halk Sağlığı Kuramlar ve Uygulamalar. Ankara: Sağlık ve Sosyal Yardım Vakfı.</a:t>
            </a:r>
          </a:p>
        </p:txBody>
      </p:sp>
    </p:spTree>
    <p:extLst>
      <p:ext uri="{BB962C8B-B14F-4D97-AF65-F5344CB8AC3E}">
        <p14:creationId xmlns:p14="http://schemas.microsoft.com/office/powerpoint/2010/main" val="24815519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a:t>(3) İş bölümü: </a:t>
            </a:r>
            <a:br>
              <a:rPr lang="tr-TR" b="1" dirty="0"/>
            </a:br>
            <a:endParaRPr lang="tr-TR" dirty="0"/>
          </a:p>
        </p:txBody>
      </p:sp>
      <p:sp>
        <p:nvSpPr>
          <p:cNvPr id="3" name="2 İçerik Yer Tutucusu"/>
          <p:cNvSpPr>
            <a:spLocks noGrp="1"/>
          </p:cNvSpPr>
          <p:nvPr>
            <p:ph idx="1"/>
          </p:nvPr>
        </p:nvSpPr>
        <p:spPr/>
        <p:txBody>
          <a:bodyPr>
            <a:normAutofit lnSpcReduction="10000"/>
          </a:bodyPr>
          <a:lstStyle/>
          <a:p>
            <a:r>
              <a:rPr lang="tr-TR" dirty="0"/>
              <a:t>İş bölümü, ekip üyelerinin bilgileri, becerileri ve yeteneklerine uygun olarak, bir arada ve birbirlerini destekleyerek, hizmetlerde karışıklığa neden olmayacak şekilde olmalıdır. İşlerin, personel arasında dengeli biçimde paylaştırılması da önemli bir noktadır.</a:t>
            </a:r>
          </a:p>
          <a:p>
            <a:r>
              <a:rPr lang="tr-TR" dirty="0"/>
              <a:t>Ekip üyelerinin biri işini yanlış ya da eksik yaparsa, ekibin diğer üyeleri görevlerini tam olarak yapsalar bile hedefe ulaşılamaz. Yöneticinin görevlerinden biri de, ekip üyelerini yönlendirerek, çalışmaları bir noktaya, yani hedefe ulaştırmaktır.</a:t>
            </a:r>
          </a:p>
        </p:txBody>
      </p:sp>
      <p:sp>
        <p:nvSpPr>
          <p:cNvPr id="4" name="3 Altbilgi Yer Tutucusu"/>
          <p:cNvSpPr>
            <a:spLocks noGrp="1"/>
          </p:cNvSpPr>
          <p:nvPr>
            <p:ph type="ftr" sz="quarter" idx="11"/>
          </p:nvPr>
        </p:nvSpPr>
        <p:spPr/>
        <p:txBody>
          <a:bodyPr/>
          <a:lstStyle/>
          <a:p>
            <a:endParaRPr lang="tr-TR"/>
          </a:p>
        </p:txBody>
      </p:sp>
      <p:sp>
        <p:nvSpPr>
          <p:cNvPr id="6" name="Metin kutusu 5">
            <a:extLst>
              <a:ext uri="{FF2B5EF4-FFF2-40B4-BE49-F238E27FC236}">
                <a16:creationId xmlns:a16="http://schemas.microsoft.com/office/drawing/2014/main" id="{2B4B78CB-9482-2C9A-B553-594497D67789}"/>
              </a:ext>
            </a:extLst>
          </p:cNvPr>
          <p:cNvSpPr txBox="1"/>
          <p:nvPr/>
        </p:nvSpPr>
        <p:spPr>
          <a:xfrm>
            <a:off x="2139764" y="6435953"/>
            <a:ext cx="6094878" cy="215444"/>
          </a:xfrm>
          <a:prstGeom prst="rect">
            <a:avLst/>
          </a:prstGeom>
          <a:noFill/>
        </p:spPr>
        <p:txBody>
          <a:bodyPr wrap="square">
            <a:spAutoFit/>
          </a:bodyPr>
          <a:lstStyle/>
          <a:p>
            <a:r>
              <a:rPr lang="tr-TR" sz="800" dirty="0" err="1">
                <a:latin typeface="Calibri" panose="020F0502020204030204" pitchFamily="34" charset="0"/>
                <a:cs typeface="Calibri" panose="020F0502020204030204" pitchFamily="34" charset="0"/>
              </a:rPr>
              <a:t>Öztek</a:t>
            </a:r>
            <a:r>
              <a:rPr lang="tr-TR" sz="800" dirty="0">
                <a:latin typeface="Calibri" panose="020F0502020204030204" pitchFamily="34" charset="0"/>
                <a:cs typeface="Calibri" panose="020F0502020204030204" pitchFamily="34" charset="0"/>
              </a:rPr>
              <a:t>, Z. (2020). Halk Sağlığı Kuramlar ve Uygulamalar. Ankara: Sağlık ve Sosyal Yardım Vakfı.</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F32D0CE-47C1-500A-5518-4079000BCA18}"/>
              </a:ext>
            </a:extLst>
          </p:cNvPr>
          <p:cNvSpPr>
            <a:spLocks noGrp="1"/>
          </p:cNvSpPr>
          <p:nvPr>
            <p:ph type="title"/>
          </p:nvPr>
        </p:nvSpPr>
        <p:spPr/>
        <p:txBody>
          <a:bodyPr>
            <a:normAutofit fontScale="90000"/>
          </a:bodyPr>
          <a:lstStyle/>
          <a:p>
            <a:r>
              <a:rPr lang="tr-TR" b="1" dirty="0"/>
              <a:t>(4) Kaynak bulma: </a:t>
            </a:r>
            <a:br>
              <a:rPr lang="tr-TR" b="1" dirty="0"/>
            </a:br>
            <a:endParaRPr lang="tr-TR" dirty="0"/>
          </a:p>
        </p:txBody>
      </p:sp>
      <p:sp>
        <p:nvSpPr>
          <p:cNvPr id="3" name="İçerik Yer Tutucusu 2">
            <a:extLst>
              <a:ext uri="{FF2B5EF4-FFF2-40B4-BE49-F238E27FC236}">
                <a16:creationId xmlns:a16="http://schemas.microsoft.com/office/drawing/2014/main" id="{6FE1A60F-46F2-8CD4-87BF-37334D9DD6A6}"/>
              </a:ext>
            </a:extLst>
          </p:cNvPr>
          <p:cNvSpPr>
            <a:spLocks noGrp="1"/>
          </p:cNvSpPr>
          <p:nvPr>
            <p:ph idx="1"/>
          </p:nvPr>
        </p:nvSpPr>
        <p:spPr/>
        <p:txBody>
          <a:bodyPr>
            <a:normAutofit/>
          </a:bodyPr>
          <a:lstStyle/>
          <a:p>
            <a:r>
              <a:rPr lang="tr-TR" sz="2800" dirty="0"/>
              <a:t>Yönetimin üç kaynağı vardır: İnsan gücü,araç-gereç ve para. </a:t>
            </a:r>
          </a:p>
          <a:p>
            <a:r>
              <a:rPr lang="tr-TR" sz="2800" dirty="0"/>
              <a:t>En pahalı, en çok insan gücüyle yürütülen hizmet, en verimli ve en iyi hizmet olmayabilir.  Pahalının yerine, ona eşdeğer ucuz bir kaynağı bulmak yönetimin görevlerindendir. Buna “eşdeğer kaynak </a:t>
            </a:r>
            <a:r>
              <a:rPr lang="tr-TR" sz="2800" dirty="0" err="1"/>
              <a:t>bulma”ya</a:t>
            </a:r>
            <a:r>
              <a:rPr lang="tr-TR" sz="2800" dirty="0"/>
              <a:t> da “kaynak ikamesi” denir. </a:t>
            </a:r>
          </a:p>
        </p:txBody>
      </p:sp>
      <p:sp>
        <p:nvSpPr>
          <p:cNvPr id="4" name="Alt Bilgi Yer Tutucusu 3">
            <a:extLst>
              <a:ext uri="{FF2B5EF4-FFF2-40B4-BE49-F238E27FC236}">
                <a16:creationId xmlns:a16="http://schemas.microsoft.com/office/drawing/2014/main" id="{ACC1BCE2-E52F-8872-FD29-6B64FD678157}"/>
              </a:ext>
            </a:extLst>
          </p:cNvPr>
          <p:cNvSpPr>
            <a:spLocks noGrp="1"/>
          </p:cNvSpPr>
          <p:nvPr>
            <p:ph type="ftr" sz="quarter" idx="11"/>
          </p:nvPr>
        </p:nvSpPr>
        <p:spPr/>
        <p:txBody>
          <a:bodyPr/>
          <a:lstStyle/>
          <a:p>
            <a:endParaRPr lang="tr-TR"/>
          </a:p>
        </p:txBody>
      </p:sp>
      <p:sp>
        <p:nvSpPr>
          <p:cNvPr id="5" name="4 Dikdörtgen"/>
          <p:cNvSpPr/>
          <p:nvPr/>
        </p:nvSpPr>
        <p:spPr>
          <a:xfrm>
            <a:off x="2327921" y="6197828"/>
            <a:ext cx="6096000" cy="215444"/>
          </a:xfrm>
          <a:prstGeom prst="rect">
            <a:avLst/>
          </a:prstGeom>
        </p:spPr>
        <p:txBody>
          <a:bodyPr>
            <a:spAutoFit/>
          </a:bodyPr>
          <a:lstStyle/>
          <a:p>
            <a:r>
              <a:rPr lang="tr-TR" sz="800" dirty="0" err="1">
                <a:latin typeface="Calibri" panose="020F0502020204030204" pitchFamily="34" charset="0"/>
                <a:cs typeface="Calibri" panose="020F0502020204030204" pitchFamily="34" charset="0"/>
              </a:rPr>
              <a:t>Öztek</a:t>
            </a:r>
            <a:r>
              <a:rPr lang="tr-TR" sz="800" dirty="0">
                <a:latin typeface="Calibri" panose="020F0502020204030204" pitchFamily="34" charset="0"/>
                <a:cs typeface="Calibri" panose="020F0502020204030204" pitchFamily="34" charset="0"/>
              </a:rPr>
              <a:t>, Z. (2020). Halk Sağlığı Kuramlar ve Uygulamalar. Ankara: Sağlık ve Sosyal Yardım Vakfı.</a:t>
            </a:r>
          </a:p>
        </p:txBody>
      </p:sp>
    </p:spTree>
    <p:extLst>
      <p:ext uri="{BB962C8B-B14F-4D97-AF65-F5344CB8AC3E}">
        <p14:creationId xmlns:p14="http://schemas.microsoft.com/office/powerpoint/2010/main" val="36510359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a:t>(5) İşlerin birleştirilmesi:</a:t>
            </a:r>
            <a:br>
              <a:rPr lang="tr-TR" b="1" dirty="0"/>
            </a:br>
            <a:endParaRPr lang="tr-TR" dirty="0"/>
          </a:p>
        </p:txBody>
      </p:sp>
      <p:sp>
        <p:nvSpPr>
          <p:cNvPr id="3" name="2 İçerik Yer Tutucusu"/>
          <p:cNvSpPr>
            <a:spLocks noGrp="1"/>
          </p:cNvSpPr>
          <p:nvPr>
            <p:ph idx="1"/>
          </p:nvPr>
        </p:nvSpPr>
        <p:spPr/>
        <p:txBody>
          <a:bodyPr>
            <a:normAutofit/>
          </a:bodyPr>
          <a:lstStyle/>
          <a:p>
            <a:r>
              <a:rPr lang="tr-TR" dirty="0"/>
              <a:t> Bir ekibin çalışmaları genellikle üç grupta toplanabilir: </a:t>
            </a:r>
            <a:br>
              <a:rPr lang="tr-TR" dirty="0"/>
            </a:br>
            <a:r>
              <a:rPr lang="tr-TR" dirty="0"/>
              <a:t>•	Hizmet çalışmaları</a:t>
            </a:r>
            <a:br>
              <a:rPr lang="tr-TR" dirty="0"/>
            </a:br>
            <a:r>
              <a:rPr lang="tr-TR" dirty="0"/>
              <a:t>•	Geliştirme çalışmaları </a:t>
            </a:r>
            <a:br>
              <a:rPr lang="tr-TR" dirty="0"/>
            </a:br>
            <a:r>
              <a:rPr lang="tr-TR" dirty="0"/>
              <a:t>•	Destekleme çalışmaları </a:t>
            </a:r>
          </a:p>
          <a:p>
            <a:r>
              <a:rPr lang="tr-TR" dirty="0"/>
              <a:t>Amaca ulaşmak için bunların birbirlerini engellemeden, tamamlayıp desteklemeleri gerekir. O nedenle,bu hizmetlere ayrılan kaynaklar, verilen önem ve harcanan süre dengeli olmalıdır. </a:t>
            </a:r>
          </a:p>
        </p:txBody>
      </p:sp>
      <p:sp>
        <p:nvSpPr>
          <p:cNvPr id="4" name="3 Altbilgi Yer Tutucusu"/>
          <p:cNvSpPr>
            <a:spLocks noGrp="1"/>
          </p:cNvSpPr>
          <p:nvPr>
            <p:ph type="ftr" sz="quarter" idx="11"/>
          </p:nvPr>
        </p:nvSpPr>
        <p:spPr/>
        <p:txBody>
          <a:bodyPr/>
          <a:lstStyle/>
          <a:p>
            <a:endParaRPr lang="tr-TR" dirty="0"/>
          </a:p>
        </p:txBody>
      </p:sp>
      <p:sp>
        <p:nvSpPr>
          <p:cNvPr id="5" name="4 Dikdörtgen"/>
          <p:cNvSpPr/>
          <p:nvPr/>
        </p:nvSpPr>
        <p:spPr>
          <a:xfrm>
            <a:off x="3048000" y="6197828"/>
            <a:ext cx="6096000" cy="215444"/>
          </a:xfrm>
          <a:prstGeom prst="rect">
            <a:avLst/>
          </a:prstGeom>
        </p:spPr>
        <p:txBody>
          <a:bodyPr>
            <a:spAutoFit/>
          </a:bodyPr>
          <a:lstStyle/>
          <a:p>
            <a:r>
              <a:rPr lang="tr-TR" sz="800" dirty="0" err="1">
                <a:latin typeface="Calibri" panose="020F0502020204030204" pitchFamily="34" charset="0"/>
                <a:cs typeface="Calibri" panose="020F0502020204030204" pitchFamily="34" charset="0"/>
              </a:rPr>
              <a:t>Öztek</a:t>
            </a:r>
            <a:r>
              <a:rPr lang="tr-TR" sz="800" dirty="0">
                <a:latin typeface="Calibri" panose="020F0502020204030204" pitchFamily="34" charset="0"/>
                <a:cs typeface="Calibri" panose="020F0502020204030204" pitchFamily="34" charset="0"/>
              </a:rPr>
              <a:t>, Z. (2020). Halk Sağlığı Kuramlar ve Uygulamalar. Ankara: Sağlık ve Sosyal Yardım Vakfı.</a:t>
            </a:r>
          </a:p>
        </p:txBody>
      </p:sp>
      <p:sp>
        <p:nvSpPr>
          <p:cNvPr id="6" name="Dikdörtgen 5">
            <a:extLst>
              <a:ext uri="{FF2B5EF4-FFF2-40B4-BE49-F238E27FC236}">
                <a16:creationId xmlns:a16="http://schemas.microsoft.com/office/drawing/2014/main" id="{9314164E-38B1-8804-4F09-95F47EABAAB1}"/>
              </a:ext>
            </a:extLst>
          </p:cNvPr>
          <p:cNvSpPr/>
          <p:nvPr/>
        </p:nvSpPr>
        <p:spPr>
          <a:xfrm>
            <a:off x="7083237" y="2043907"/>
            <a:ext cx="1529604" cy="376519"/>
          </a:xfrm>
          <a:prstGeom prst="rect">
            <a:avLst/>
          </a:prstGeom>
          <a:solidFill>
            <a:schemeClr val="accent2">
              <a:lumMod val="20000"/>
              <a:lumOff val="80000"/>
            </a:schemeClr>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Aşılama</a:t>
            </a:r>
          </a:p>
        </p:txBody>
      </p:sp>
      <p:sp>
        <p:nvSpPr>
          <p:cNvPr id="8" name="Dikdörtgen 7">
            <a:extLst>
              <a:ext uri="{FF2B5EF4-FFF2-40B4-BE49-F238E27FC236}">
                <a16:creationId xmlns:a16="http://schemas.microsoft.com/office/drawing/2014/main" id="{77A5961B-0EFC-0119-CF22-B1393088B6BF}"/>
              </a:ext>
            </a:extLst>
          </p:cNvPr>
          <p:cNvSpPr/>
          <p:nvPr/>
        </p:nvSpPr>
        <p:spPr>
          <a:xfrm>
            <a:off x="6818593" y="2562226"/>
            <a:ext cx="2723029" cy="376518"/>
          </a:xfrm>
          <a:prstGeom prst="rect">
            <a:avLst/>
          </a:prstGeom>
          <a:solidFill>
            <a:schemeClr val="accent2">
              <a:lumMod val="20000"/>
              <a:lumOff val="80000"/>
            </a:schemeClr>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Aşı yapanların eğitimi</a:t>
            </a:r>
          </a:p>
        </p:txBody>
      </p:sp>
      <p:sp>
        <p:nvSpPr>
          <p:cNvPr id="10" name="Dikdörtgen 9">
            <a:extLst>
              <a:ext uri="{FF2B5EF4-FFF2-40B4-BE49-F238E27FC236}">
                <a16:creationId xmlns:a16="http://schemas.microsoft.com/office/drawing/2014/main" id="{9E3ABBC9-8BE9-792C-C9E8-2B1276D66336}"/>
              </a:ext>
            </a:extLst>
          </p:cNvPr>
          <p:cNvSpPr/>
          <p:nvPr/>
        </p:nvSpPr>
        <p:spPr>
          <a:xfrm>
            <a:off x="6818593" y="3064205"/>
            <a:ext cx="2723029" cy="376518"/>
          </a:xfrm>
          <a:prstGeom prst="rect">
            <a:avLst/>
          </a:prstGeom>
          <a:solidFill>
            <a:schemeClr val="accent2">
              <a:lumMod val="20000"/>
              <a:lumOff val="80000"/>
            </a:schemeClr>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Aşı enjektör sağlama</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D7CBEB4-FF5C-3C74-4449-686EECC1DBB8}"/>
              </a:ext>
            </a:extLst>
          </p:cNvPr>
          <p:cNvSpPr>
            <a:spLocks noGrp="1"/>
          </p:cNvSpPr>
          <p:nvPr>
            <p:ph type="title"/>
          </p:nvPr>
        </p:nvSpPr>
        <p:spPr/>
        <p:txBody>
          <a:bodyPr>
            <a:normAutofit fontScale="90000"/>
          </a:bodyPr>
          <a:lstStyle/>
          <a:p>
            <a:r>
              <a:rPr lang="tr-TR" b="1" dirty="0"/>
              <a:t>(6) İşe uygun yapılaşma/hiyerarşi: </a:t>
            </a:r>
            <a:br>
              <a:rPr lang="tr-TR" b="1" dirty="0"/>
            </a:br>
            <a:endParaRPr lang="tr-TR" dirty="0"/>
          </a:p>
        </p:txBody>
      </p:sp>
      <p:sp>
        <p:nvSpPr>
          <p:cNvPr id="3" name="İçerik Yer Tutucusu 2">
            <a:extLst>
              <a:ext uri="{FF2B5EF4-FFF2-40B4-BE49-F238E27FC236}">
                <a16:creationId xmlns:a16="http://schemas.microsoft.com/office/drawing/2014/main" id="{4A5D026F-4953-814B-C812-D6E40B86B3D6}"/>
              </a:ext>
            </a:extLst>
          </p:cNvPr>
          <p:cNvSpPr>
            <a:spLocks noGrp="1"/>
          </p:cNvSpPr>
          <p:nvPr>
            <p:ph idx="1"/>
          </p:nvPr>
        </p:nvSpPr>
        <p:spPr/>
        <p:txBody>
          <a:bodyPr>
            <a:normAutofit/>
          </a:bodyPr>
          <a:lstStyle/>
          <a:p>
            <a:r>
              <a:rPr lang="tr-TR" dirty="0"/>
              <a:t>Bir işin yürütülmesinde en önemli şeylerden biri, gerektiği yerde ve zamanda uygun kararların en uygun kişi tarafından verilebilmesidir. </a:t>
            </a:r>
          </a:p>
          <a:p>
            <a:r>
              <a:rPr lang="tr-TR" dirty="0"/>
              <a:t>Sağlık hizmetlerinde çalışan herkesin, sırası geldiğinde, özellikle ekip başının bulunmadığı zamanlarda bazı kararlar vermesi gerekir. </a:t>
            </a:r>
            <a:br>
              <a:rPr lang="tr-TR" dirty="0"/>
            </a:br>
            <a:br>
              <a:rPr lang="tr-TR" dirty="0"/>
            </a:br>
            <a:endParaRPr lang="tr-TR" dirty="0"/>
          </a:p>
        </p:txBody>
      </p:sp>
      <p:sp>
        <p:nvSpPr>
          <p:cNvPr id="4" name="Alt Bilgi Yer Tutucusu 3">
            <a:extLst>
              <a:ext uri="{FF2B5EF4-FFF2-40B4-BE49-F238E27FC236}">
                <a16:creationId xmlns:a16="http://schemas.microsoft.com/office/drawing/2014/main" id="{C4C12F90-F36F-658A-76CD-D0414976ADB6}"/>
              </a:ext>
            </a:extLst>
          </p:cNvPr>
          <p:cNvSpPr>
            <a:spLocks noGrp="1"/>
          </p:cNvSpPr>
          <p:nvPr>
            <p:ph type="ftr" sz="quarter" idx="11"/>
          </p:nvPr>
        </p:nvSpPr>
        <p:spPr/>
        <p:txBody>
          <a:bodyPr/>
          <a:lstStyle/>
          <a:p>
            <a:endParaRPr lang="tr-TR"/>
          </a:p>
        </p:txBody>
      </p:sp>
      <p:sp>
        <p:nvSpPr>
          <p:cNvPr id="5" name="4 Dikdörtgen"/>
          <p:cNvSpPr/>
          <p:nvPr/>
        </p:nvSpPr>
        <p:spPr>
          <a:xfrm>
            <a:off x="2331228" y="6090106"/>
            <a:ext cx="6096000" cy="215444"/>
          </a:xfrm>
          <a:prstGeom prst="rect">
            <a:avLst/>
          </a:prstGeom>
        </p:spPr>
        <p:txBody>
          <a:bodyPr>
            <a:spAutoFit/>
          </a:bodyPr>
          <a:lstStyle/>
          <a:p>
            <a:r>
              <a:rPr lang="tr-TR" sz="800" dirty="0" err="1">
                <a:latin typeface="Calibri" panose="020F0502020204030204" pitchFamily="34" charset="0"/>
                <a:cs typeface="Calibri" panose="020F0502020204030204" pitchFamily="34" charset="0"/>
              </a:rPr>
              <a:t>Öztek</a:t>
            </a:r>
            <a:r>
              <a:rPr lang="tr-TR" sz="800" dirty="0">
                <a:latin typeface="Calibri" panose="020F0502020204030204" pitchFamily="34" charset="0"/>
                <a:cs typeface="Calibri" panose="020F0502020204030204" pitchFamily="34" charset="0"/>
              </a:rPr>
              <a:t>, Z. (2020). Halk Sağlığı Kuramlar ve Uygulamalar. Ankara: Sağlık ve Sosyal Yardım Vakfı.</a:t>
            </a:r>
          </a:p>
        </p:txBody>
      </p:sp>
    </p:spTree>
    <p:extLst>
      <p:ext uri="{BB962C8B-B14F-4D97-AF65-F5344CB8AC3E}">
        <p14:creationId xmlns:p14="http://schemas.microsoft.com/office/powerpoint/2010/main" val="5145447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ACFEE6F-97D1-E224-7F8D-61FBB7A08290}"/>
              </a:ext>
            </a:extLst>
          </p:cNvPr>
          <p:cNvSpPr>
            <a:spLocks noGrp="1"/>
          </p:cNvSpPr>
          <p:nvPr>
            <p:ph type="title"/>
          </p:nvPr>
        </p:nvSpPr>
        <p:spPr/>
        <p:txBody>
          <a:bodyPr>
            <a:normAutofit fontScale="90000"/>
          </a:bodyPr>
          <a:lstStyle/>
          <a:p>
            <a:r>
              <a:rPr lang="tr-TR" b="1" dirty="0"/>
              <a:t>(7) Yetki devri: </a:t>
            </a:r>
            <a:br>
              <a:rPr lang="tr-TR" b="1" dirty="0"/>
            </a:br>
            <a:endParaRPr lang="tr-TR" dirty="0"/>
          </a:p>
        </p:txBody>
      </p:sp>
      <p:sp>
        <p:nvSpPr>
          <p:cNvPr id="3" name="İçerik Yer Tutucusu 2">
            <a:extLst>
              <a:ext uri="{FF2B5EF4-FFF2-40B4-BE49-F238E27FC236}">
                <a16:creationId xmlns:a16="http://schemas.microsoft.com/office/drawing/2014/main" id="{4612C4D3-C9EC-D249-2900-2D3D48460507}"/>
              </a:ext>
            </a:extLst>
          </p:cNvPr>
          <p:cNvSpPr>
            <a:spLocks noGrp="1"/>
          </p:cNvSpPr>
          <p:nvPr>
            <p:ph idx="1"/>
          </p:nvPr>
        </p:nvSpPr>
        <p:spPr/>
        <p:txBody>
          <a:bodyPr>
            <a:normAutofit/>
          </a:bodyPr>
          <a:lstStyle/>
          <a:p>
            <a:r>
              <a:rPr lang="tr-TR" dirty="0"/>
              <a:t>Bir kararı alma ya da bir işi yapma yetkisine sahip kişinin, bu yetkisini bir başkasına vermesine “yetki devri” ya da “temsil yetkisi” denir.</a:t>
            </a:r>
            <a:br>
              <a:rPr lang="tr-TR" dirty="0"/>
            </a:br>
            <a:endParaRPr lang="tr-TR" dirty="0"/>
          </a:p>
        </p:txBody>
      </p:sp>
      <p:sp>
        <p:nvSpPr>
          <p:cNvPr id="4" name="Alt Bilgi Yer Tutucusu 3">
            <a:extLst>
              <a:ext uri="{FF2B5EF4-FFF2-40B4-BE49-F238E27FC236}">
                <a16:creationId xmlns:a16="http://schemas.microsoft.com/office/drawing/2014/main" id="{9A297AE5-3510-027C-C288-9882EA77DF73}"/>
              </a:ext>
            </a:extLst>
          </p:cNvPr>
          <p:cNvSpPr>
            <a:spLocks noGrp="1"/>
          </p:cNvSpPr>
          <p:nvPr>
            <p:ph type="ftr" sz="quarter" idx="11"/>
          </p:nvPr>
        </p:nvSpPr>
        <p:spPr/>
        <p:txBody>
          <a:bodyPr/>
          <a:lstStyle/>
          <a:p>
            <a:endParaRPr lang="tr-TR"/>
          </a:p>
        </p:txBody>
      </p:sp>
      <p:sp>
        <p:nvSpPr>
          <p:cNvPr id="5" name="4 Dikdörtgen"/>
          <p:cNvSpPr/>
          <p:nvPr/>
        </p:nvSpPr>
        <p:spPr>
          <a:xfrm>
            <a:off x="2692315" y="5858735"/>
            <a:ext cx="6096000" cy="215444"/>
          </a:xfrm>
          <a:prstGeom prst="rect">
            <a:avLst/>
          </a:prstGeom>
        </p:spPr>
        <p:txBody>
          <a:bodyPr>
            <a:spAutoFit/>
          </a:bodyPr>
          <a:lstStyle/>
          <a:p>
            <a:r>
              <a:rPr lang="tr-TR" sz="800" dirty="0" err="1">
                <a:latin typeface="Calibri" panose="020F0502020204030204" pitchFamily="34" charset="0"/>
                <a:cs typeface="Calibri" panose="020F0502020204030204" pitchFamily="34" charset="0"/>
              </a:rPr>
              <a:t>Öztek</a:t>
            </a:r>
            <a:r>
              <a:rPr lang="tr-TR" sz="800" dirty="0">
                <a:latin typeface="Calibri" panose="020F0502020204030204" pitchFamily="34" charset="0"/>
                <a:cs typeface="Calibri" panose="020F0502020204030204" pitchFamily="34" charset="0"/>
              </a:rPr>
              <a:t>, Z. (2020). Halk Sağlığı Kuramlar ve Uygulamalar. Ankara: Sağlık ve Sosyal Yardım Vakfı.</a:t>
            </a:r>
          </a:p>
        </p:txBody>
      </p:sp>
    </p:spTree>
    <p:extLst>
      <p:ext uri="{BB962C8B-B14F-4D97-AF65-F5344CB8AC3E}">
        <p14:creationId xmlns:p14="http://schemas.microsoft.com/office/powerpoint/2010/main" val="38435810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a:t>(8) Seçicilik: </a:t>
            </a:r>
            <a:br>
              <a:rPr lang="tr-TR" b="1" dirty="0"/>
            </a:br>
            <a:endParaRPr lang="tr-TR" dirty="0"/>
          </a:p>
        </p:txBody>
      </p:sp>
      <p:sp>
        <p:nvSpPr>
          <p:cNvPr id="3" name="2 İçerik Yer Tutucusu"/>
          <p:cNvSpPr>
            <a:spLocks noGrp="1"/>
          </p:cNvSpPr>
          <p:nvPr>
            <p:ph idx="1"/>
          </p:nvPr>
        </p:nvSpPr>
        <p:spPr/>
        <p:txBody>
          <a:bodyPr>
            <a:normAutofit fontScale="85000" lnSpcReduction="10000"/>
          </a:bodyPr>
          <a:lstStyle/>
          <a:p>
            <a:r>
              <a:rPr lang="tr-TR" dirty="0"/>
              <a:t>Yönetici, karar verebilmek için önce bilgi toplamak zorundadır.  Ancak, toplanan bilginin türü ve miktarını iyi belirlemek gerekir.  Gereksiz bilgi yığını yöneticiyi yanıltabilir; yönetici gereksiz verilerin analizi içinde boğulur. Buna “analiz felci” denir.  </a:t>
            </a:r>
          </a:p>
          <a:p>
            <a:r>
              <a:rPr lang="tr-TR" b="1" dirty="0"/>
              <a:t>Bilgi toplamada seçicilik:</a:t>
            </a:r>
            <a:r>
              <a:rPr lang="tr-TR" dirty="0"/>
              <a:t> Karar vermeye yardımcı olacak kritik bilgiler seçilip toplanmalı, gereksiz bilgilerden kaçınılmalıdır.</a:t>
            </a:r>
          </a:p>
          <a:p>
            <a:r>
              <a:rPr lang="tr-TR" b="1" dirty="0"/>
              <a:t>Karar vermede seçicilik:</a:t>
            </a:r>
            <a:r>
              <a:rPr lang="tr-TR" dirty="0"/>
              <a:t> Karar verirken, önemli kararlara öncelik verilmeli, daha az önemli kararlar ikinci plana alınmalıdır. Çünkü bütün kararları birden düşünmek, ya da önemsizleri öncelikle ele almak, önemli kararların ihmal edilmesine neden olur.</a:t>
            </a:r>
          </a:p>
          <a:p>
            <a:endParaRPr lang="tr-TR" dirty="0"/>
          </a:p>
        </p:txBody>
      </p:sp>
      <p:sp>
        <p:nvSpPr>
          <p:cNvPr id="4" name="3 Altbilgi Yer Tutucusu"/>
          <p:cNvSpPr>
            <a:spLocks noGrp="1"/>
          </p:cNvSpPr>
          <p:nvPr>
            <p:ph type="ftr" sz="quarter" idx="11"/>
          </p:nvPr>
        </p:nvSpPr>
        <p:spPr/>
        <p:txBody>
          <a:bodyPr/>
          <a:lstStyle/>
          <a:p>
            <a:endParaRPr lang="tr-TR"/>
          </a:p>
        </p:txBody>
      </p:sp>
      <p:sp>
        <p:nvSpPr>
          <p:cNvPr id="5" name="4 Dikdörtgen"/>
          <p:cNvSpPr/>
          <p:nvPr/>
        </p:nvSpPr>
        <p:spPr>
          <a:xfrm>
            <a:off x="2541973" y="6367918"/>
            <a:ext cx="6096000" cy="215444"/>
          </a:xfrm>
          <a:prstGeom prst="rect">
            <a:avLst/>
          </a:prstGeom>
        </p:spPr>
        <p:txBody>
          <a:bodyPr>
            <a:spAutoFit/>
          </a:bodyPr>
          <a:lstStyle/>
          <a:p>
            <a:r>
              <a:rPr lang="tr-TR" sz="800" dirty="0" err="1">
                <a:latin typeface="Calibri" panose="020F0502020204030204" pitchFamily="34" charset="0"/>
                <a:cs typeface="Calibri" panose="020F0502020204030204" pitchFamily="34" charset="0"/>
              </a:rPr>
              <a:t>Öztek</a:t>
            </a:r>
            <a:r>
              <a:rPr lang="tr-TR" sz="800" dirty="0">
                <a:latin typeface="Calibri" panose="020F0502020204030204" pitchFamily="34" charset="0"/>
                <a:cs typeface="Calibri" panose="020F0502020204030204" pitchFamily="34" charset="0"/>
              </a:rPr>
              <a:t>, Z. (2020). Halk Sağlığı Kuramlar ve Uygulamalar. Ankara: Sağlık ve Sosyal Yardım Vakfı.</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2272206-7A20-D7F9-92E2-B19A79C571FA}"/>
              </a:ext>
            </a:extLst>
          </p:cNvPr>
          <p:cNvSpPr>
            <a:spLocks noGrp="1"/>
          </p:cNvSpPr>
          <p:nvPr>
            <p:ph type="title"/>
          </p:nvPr>
        </p:nvSpPr>
        <p:spPr/>
        <p:txBody>
          <a:bodyPr>
            <a:normAutofit fontScale="90000"/>
          </a:bodyPr>
          <a:lstStyle/>
          <a:p>
            <a:r>
              <a:rPr lang="tr-TR" b="1" dirty="0"/>
              <a:t>(9) Hızlı karar: </a:t>
            </a:r>
            <a:br>
              <a:rPr lang="tr-TR" b="1" dirty="0"/>
            </a:br>
            <a:endParaRPr lang="tr-TR" dirty="0"/>
          </a:p>
        </p:txBody>
      </p:sp>
      <p:sp>
        <p:nvSpPr>
          <p:cNvPr id="3" name="İçerik Yer Tutucusu 2">
            <a:extLst>
              <a:ext uri="{FF2B5EF4-FFF2-40B4-BE49-F238E27FC236}">
                <a16:creationId xmlns:a16="http://schemas.microsoft.com/office/drawing/2014/main" id="{253C6C12-D34A-4834-4378-E6D23A974B47}"/>
              </a:ext>
            </a:extLst>
          </p:cNvPr>
          <p:cNvSpPr>
            <a:spLocks noGrp="1"/>
          </p:cNvSpPr>
          <p:nvPr>
            <p:ph idx="1"/>
          </p:nvPr>
        </p:nvSpPr>
        <p:spPr>
          <a:xfrm>
            <a:off x="1914144" y="1447800"/>
            <a:ext cx="9997440" cy="4506166"/>
          </a:xfrm>
        </p:spPr>
        <p:txBody>
          <a:bodyPr>
            <a:normAutofit/>
          </a:bodyPr>
          <a:lstStyle/>
          <a:p>
            <a:r>
              <a:rPr lang="tr-TR" dirty="0"/>
              <a:t>En uygun ve hızlı karar, ilgili olaya en yakın olan,  yani sorunla karşı karşıya olan kişi tarafından verilebilir. </a:t>
            </a:r>
          </a:p>
          <a:p>
            <a:r>
              <a:rPr lang="tr-TR" dirty="0"/>
              <a:t>O nedenle bu ilkeyi, “yetki devri” ilkesiyle birlikte düşünmek gerekir.</a:t>
            </a:r>
          </a:p>
          <a:p>
            <a:r>
              <a:rPr lang="tr-TR" dirty="0"/>
              <a:t>Aşı yapmak üzere bir köye varıldığında, getirilen aşı miktarının çocuk sayısından az olduğu anlaşıldığı durumda, hangi çocukların o gün aşılanmayacaklarına, o anda köyde bulunan personelin karar vermesi gerekebilir. </a:t>
            </a:r>
          </a:p>
        </p:txBody>
      </p:sp>
      <p:sp>
        <p:nvSpPr>
          <p:cNvPr id="4" name="Alt Bilgi Yer Tutucusu 3">
            <a:extLst>
              <a:ext uri="{FF2B5EF4-FFF2-40B4-BE49-F238E27FC236}">
                <a16:creationId xmlns:a16="http://schemas.microsoft.com/office/drawing/2014/main" id="{2D7F1F18-56F0-4CAA-875D-0177BC656664}"/>
              </a:ext>
            </a:extLst>
          </p:cNvPr>
          <p:cNvSpPr>
            <a:spLocks noGrp="1"/>
          </p:cNvSpPr>
          <p:nvPr>
            <p:ph type="ftr" sz="quarter" idx="11"/>
          </p:nvPr>
        </p:nvSpPr>
        <p:spPr/>
        <p:txBody>
          <a:bodyPr/>
          <a:lstStyle/>
          <a:p>
            <a:endParaRPr lang="tr-TR"/>
          </a:p>
        </p:txBody>
      </p:sp>
      <p:sp>
        <p:nvSpPr>
          <p:cNvPr id="5" name="4 Dikdörtgen"/>
          <p:cNvSpPr/>
          <p:nvPr/>
        </p:nvSpPr>
        <p:spPr>
          <a:xfrm>
            <a:off x="2413342" y="6197828"/>
            <a:ext cx="6096000" cy="215444"/>
          </a:xfrm>
          <a:prstGeom prst="rect">
            <a:avLst/>
          </a:prstGeom>
        </p:spPr>
        <p:txBody>
          <a:bodyPr>
            <a:spAutoFit/>
          </a:bodyPr>
          <a:lstStyle/>
          <a:p>
            <a:r>
              <a:rPr lang="tr-TR" sz="800" dirty="0" err="1">
                <a:latin typeface="Calibri" panose="020F0502020204030204" pitchFamily="34" charset="0"/>
                <a:cs typeface="Calibri" panose="020F0502020204030204" pitchFamily="34" charset="0"/>
              </a:rPr>
              <a:t>Öztek</a:t>
            </a:r>
            <a:r>
              <a:rPr lang="tr-TR" sz="800" dirty="0">
                <a:latin typeface="Calibri" panose="020F0502020204030204" pitchFamily="34" charset="0"/>
                <a:cs typeface="Calibri" panose="020F0502020204030204" pitchFamily="34" charset="0"/>
              </a:rPr>
              <a:t>, Z. (2020). Halk Sağlığı Kuramlar ve Uygulamalar. Ankara: Sağlık ve Sosyal Yardım Vakfı.</a:t>
            </a:r>
          </a:p>
        </p:txBody>
      </p:sp>
    </p:spTree>
    <p:extLst>
      <p:ext uri="{BB962C8B-B14F-4D97-AF65-F5344CB8AC3E}">
        <p14:creationId xmlns:p14="http://schemas.microsoft.com/office/powerpoint/2010/main" val="408021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D67D431-1457-A800-417C-EA4960013A68}"/>
              </a:ext>
            </a:extLst>
          </p:cNvPr>
          <p:cNvSpPr>
            <a:spLocks noGrp="1"/>
          </p:cNvSpPr>
          <p:nvPr>
            <p:ph type="title"/>
          </p:nvPr>
        </p:nvSpPr>
        <p:spPr>
          <a:xfrm>
            <a:off x="1914143" y="274637"/>
            <a:ext cx="8788833" cy="939565"/>
          </a:xfrm>
          <a:solidFill>
            <a:schemeClr val="accent1">
              <a:lumMod val="20000"/>
              <a:lumOff val="80000"/>
            </a:schemeClr>
          </a:solidFill>
        </p:spPr>
        <p:txBody>
          <a:bodyPr>
            <a:normAutofit/>
          </a:bodyPr>
          <a:lstStyle/>
          <a:p>
            <a:r>
              <a:rPr lang="tr-TR" dirty="0"/>
              <a:t>SAĞLIK HİZMETLERİ </a:t>
            </a:r>
          </a:p>
        </p:txBody>
      </p:sp>
      <p:sp>
        <p:nvSpPr>
          <p:cNvPr id="3" name="İçerik Yer Tutucusu 2">
            <a:extLst>
              <a:ext uri="{FF2B5EF4-FFF2-40B4-BE49-F238E27FC236}">
                <a16:creationId xmlns:a16="http://schemas.microsoft.com/office/drawing/2014/main" id="{309D3692-5A70-6CE2-DFB0-CB2776F70A4E}"/>
              </a:ext>
            </a:extLst>
          </p:cNvPr>
          <p:cNvSpPr>
            <a:spLocks noGrp="1"/>
          </p:cNvSpPr>
          <p:nvPr>
            <p:ph idx="1"/>
          </p:nvPr>
        </p:nvSpPr>
        <p:spPr/>
        <p:txBody>
          <a:bodyPr>
            <a:noAutofit/>
          </a:bodyPr>
          <a:lstStyle/>
          <a:p>
            <a:pPr marL="82296" indent="0">
              <a:buNone/>
            </a:pPr>
            <a:r>
              <a:rPr lang="tr-TR" sz="2800" dirty="0"/>
              <a:t>Kişilerin ve toplumların sağlıklarını korumak</a:t>
            </a:r>
            <a:endParaRPr lang="tr-TR" sz="2800" b="1" dirty="0"/>
          </a:p>
          <a:p>
            <a:pPr marL="82296" indent="0">
              <a:buNone/>
            </a:pPr>
            <a:r>
              <a:rPr lang="tr-TR" sz="2800" dirty="0"/>
              <a:t>Hastalandıklarında tedavilerini yapmak</a:t>
            </a:r>
          </a:p>
          <a:p>
            <a:pPr marL="82296" indent="0">
              <a:buNone/>
            </a:pPr>
            <a:r>
              <a:rPr lang="tr-TR" sz="2800" dirty="0"/>
              <a:t>Tam olarak iyileşmeyip sakat  kalanların başkalarına bağımlı     olamadan yaşayabilmelerini sağlamak </a:t>
            </a:r>
          </a:p>
          <a:p>
            <a:pPr marL="82296" indent="0">
              <a:buNone/>
            </a:pPr>
            <a:r>
              <a:rPr lang="tr-TR" sz="2800" dirty="0"/>
              <a:t>ve toplumların sağlık düzeylerini yükseltmek için yapılan planlı çalışmaların tümüne</a:t>
            </a:r>
            <a:r>
              <a:rPr lang="tr-TR" sz="2800" b="1" dirty="0"/>
              <a:t> </a:t>
            </a:r>
            <a:r>
              <a:rPr lang="tr-TR" sz="2800" b="1" dirty="0">
                <a:solidFill>
                  <a:schemeClr val="accent1"/>
                </a:solidFill>
              </a:rPr>
              <a:t>“sağlık hizmetleri”</a:t>
            </a:r>
            <a:r>
              <a:rPr lang="tr-TR" sz="2800" dirty="0">
                <a:solidFill>
                  <a:schemeClr val="accent1"/>
                </a:solidFill>
              </a:rPr>
              <a:t> </a:t>
            </a:r>
            <a:r>
              <a:rPr lang="tr-TR" sz="2800" dirty="0"/>
              <a:t>denir. </a:t>
            </a:r>
          </a:p>
          <a:p>
            <a:endParaRPr lang="tr-TR" sz="2000" dirty="0"/>
          </a:p>
          <a:p>
            <a:pPr marL="82296" indent="0">
              <a:buNone/>
            </a:pPr>
            <a:endParaRPr lang="tr-TR" sz="2400" dirty="0"/>
          </a:p>
        </p:txBody>
      </p:sp>
      <p:sp>
        <p:nvSpPr>
          <p:cNvPr id="4" name="Alt Bilgi Yer Tutucusu 3">
            <a:extLst>
              <a:ext uri="{FF2B5EF4-FFF2-40B4-BE49-F238E27FC236}">
                <a16:creationId xmlns:a16="http://schemas.microsoft.com/office/drawing/2014/main" id="{F3E652C8-E372-FC85-FEEE-31879C3EEB3F}"/>
              </a:ext>
            </a:extLst>
          </p:cNvPr>
          <p:cNvSpPr>
            <a:spLocks noGrp="1"/>
          </p:cNvSpPr>
          <p:nvPr>
            <p:ph type="ftr" sz="quarter" idx="11"/>
          </p:nvPr>
        </p:nvSpPr>
        <p:spPr/>
        <p:txBody>
          <a:bodyPr/>
          <a:lstStyle/>
          <a:p>
            <a:endParaRPr lang="tr-TR"/>
          </a:p>
        </p:txBody>
      </p:sp>
      <p:sp>
        <p:nvSpPr>
          <p:cNvPr id="5" name="Dikdörtgen 4">
            <a:extLst>
              <a:ext uri="{FF2B5EF4-FFF2-40B4-BE49-F238E27FC236}">
                <a16:creationId xmlns:a16="http://schemas.microsoft.com/office/drawing/2014/main" id="{30B02855-14C9-910A-F97C-8850A447713A}"/>
              </a:ext>
            </a:extLst>
          </p:cNvPr>
          <p:cNvSpPr/>
          <p:nvPr/>
        </p:nvSpPr>
        <p:spPr>
          <a:xfrm>
            <a:off x="9308726" y="1483939"/>
            <a:ext cx="1374961" cy="439457"/>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b="1" dirty="0"/>
              <a:t>KORUMA</a:t>
            </a:r>
          </a:p>
        </p:txBody>
      </p:sp>
      <p:sp>
        <p:nvSpPr>
          <p:cNvPr id="7" name="Dikdörtgen 6">
            <a:extLst>
              <a:ext uri="{FF2B5EF4-FFF2-40B4-BE49-F238E27FC236}">
                <a16:creationId xmlns:a16="http://schemas.microsoft.com/office/drawing/2014/main" id="{BB17A5E4-9B16-CD85-7EA6-F5B82B831FAD}"/>
              </a:ext>
            </a:extLst>
          </p:cNvPr>
          <p:cNvSpPr/>
          <p:nvPr/>
        </p:nvSpPr>
        <p:spPr>
          <a:xfrm>
            <a:off x="9308726" y="2044326"/>
            <a:ext cx="1374961" cy="439457"/>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b="1" dirty="0"/>
              <a:t>TEDAVİ</a:t>
            </a:r>
          </a:p>
        </p:txBody>
      </p:sp>
      <p:sp>
        <p:nvSpPr>
          <p:cNvPr id="9" name="Dikdörtgen 8">
            <a:extLst>
              <a:ext uri="{FF2B5EF4-FFF2-40B4-BE49-F238E27FC236}">
                <a16:creationId xmlns:a16="http://schemas.microsoft.com/office/drawing/2014/main" id="{FF228E31-1BD4-7A73-6BB0-5A4B9B69ED08}"/>
              </a:ext>
            </a:extLst>
          </p:cNvPr>
          <p:cNvSpPr/>
          <p:nvPr/>
        </p:nvSpPr>
        <p:spPr>
          <a:xfrm>
            <a:off x="8948271" y="2989543"/>
            <a:ext cx="2286748" cy="439457"/>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b="1" dirty="0"/>
              <a:t>REHABİLİTASYON</a:t>
            </a:r>
          </a:p>
        </p:txBody>
      </p:sp>
      <p:sp>
        <p:nvSpPr>
          <p:cNvPr id="8" name="7 Metin kutusu"/>
          <p:cNvSpPr txBox="1"/>
          <p:nvPr/>
        </p:nvSpPr>
        <p:spPr>
          <a:xfrm>
            <a:off x="2023672" y="6086007"/>
            <a:ext cx="8949128" cy="492443"/>
          </a:xfrm>
          <a:prstGeom prst="rect">
            <a:avLst/>
          </a:prstGeom>
          <a:noFill/>
        </p:spPr>
        <p:txBody>
          <a:bodyPr wrap="square" rtlCol="0">
            <a:spAutoFit/>
          </a:bodyPr>
          <a:lstStyle/>
          <a:p>
            <a:r>
              <a:rPr lang="tr-TR" sz="800" dirty="0" err="1">
                <a:latin typeface="Calibri" panose="020F0502020204030204" pitchFamily="34" charset="0"/>
                <a:cs typeface="Calibri" panose="020F0502020204030204" pitchFamily="34" charset="0"/>
              </a:rPr>
              <a:t>Öztek</a:t>
            </a:r>
            <a:r>
              <a:rPr lang="tr-TR" sz="800" dirty="0">
                <a:latin typeface="Calibri" panose="020F0502020204030204" pitchFamily="34" charset="0"/>
                <a:cs typeface="Calibri" panose="020F0502020204030204" pitchFamily="34" charset="0"/>
              </a:rPr>
              <a:t>, Z. (2020). Halk Sağlığı Kuramlar ve Uygulamalar. Ankara: Sağlık ve Sosyal Yardım Vakfı.</a:t>
            </a:r>
          </a:p>
          <a:p>
            <a:endParaRPr lang="tr-TR" dirty="0"/>
          </a:p>
        </p:txBody>
      </p:sp>
    </p:spTree>
    <p:extLst>
      <p:ext uri="{BB962C8B-B14F-4D97-AF65-F5344CB8AC3E}">
        <p14:creationId xmlns:p14="http://schemas.microsoft.com/office/powerpoint/2010/main" val="154905896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DDC92B-8500-C987-168E-EF97611C863C}"/>
              </a:ext>
            </a:extLst>
          </p:cNvPr>
          <p:cNvSpPr>
            <a:spLocks noGrp="1"/>
          </p:cNvSpPr>
          <p:nvPr>
            <p:ph type="title"/>
          </p:nvPr>
        </p:nvSpPr>
        <p:spPr/>
        <p:txBody>
          <a:bodyPr>
            <a:normAutofit fontScale="90000"/>
          </a:bodyPr>
          <a:lstStyle/>
          <a:p>
            <a:r>
              <a:rPr lang="tr-TR" b="1" dirty="0"/>
              <a:t>(10) İletişim: </a:t>
            </a:r>
            <a:br>
              <a:rPr lang="tr-TR" b="1" dirty="0"/>
            </a:br>
            <a:endParaRPr lang="tr-TR" dirty="0"/>
          </a:p>
        </p:txBody>
      </p:sp>
      <p:sp>
        <p:nvSpPr>
          <p:cNvPr id="3" name="İçerik Yer Tutucusu 2">
            <a:extLst>
              <a:ext uri="{FF2B5EF4-FFF2-40B4-BE49-F238E27FC236}">
                <a16:creationId xmlns:a16="http://schemas.microsoft.com/office/drawing/2014/main" id="{BC594567-1F0C-F482-F7CD-4DE071BA0BC6}"/>
              </a:ext>
            </a:extLst>
          </p:cNvPr>
          <p:cNvSpPr>
            <a:spLocks noGrp="1"/>
          </p:cNvSpPr>
          <p:nvPr>
            <p:ph idx="1"/>
          </p:nvPr>
        </p:nvSpPr>
        <p:spPr/>
        <p:txBody>
          <a:bodyPr>
            <a:normAutofit/>
          </a:bodyPr>
          <a:lstStyle/>
          <a:p>
            <a:r>
              <a:rPr lang="tr-TR" dirty="0"/>
              <a:t>Alınan kararla ilgili herkesi bilgilendirmek yönetimin bir başka kuralıdır. Buna “iletişim” denir. </a:t>
            </a:r>
          </a:p>
          <a:p>
            <a:r>
              <a:rPr lang="tr-TR" dirty="0"/>
              <a:t>İletişimin sağlanması, uygulayıcıların karara uygun olarak çalışmalarını ve çalışmalar hakkındaki bilgilerin </a:t>
            </a:r>
            <a:r>
              <a:rPr lang="tr-TR"/>
              <a:t>yöneticiye ulaşmasını sağlar</a:t>
            </a:r>
            <a:r>
              <a:rPr lang="tr-TR" dirty="0"/>
              <a:t>. Yani, iletişim çift yönlü olmalıdır. </a:t>
            </a:r>
            <a:br>
              <a:rPr lang="tr-TR" dirty="0"/>
            </a:br>
            <a:endParaRPr lang="tr-TR" dirty="0"/>
          </a:p>
        </p:txBody>
      </p:sp>
      <p:sp>
        <p:nvSpPr>
          <p:cNvPr id="4" name="Alt Bilgi Yer Tutucusu 3">
            <a:extLst>
              <a:ext uri="{FF2B5EF4-FFF2-40B4-BE49-F238E27FC236}">
                <a16:creationId xmlns:a16="http://schemas.microsoft.com/office/drawing/2014/main" id="{2A1050C9-FEBF-CA26-0EA1-16A1891EE3D6}"/>
              </a:ext>
            </a:extLst>
          </p:cNvPr>
          <p:cNvSpPr>
            <a:spLocks noGrp="1"/>
          </p:cNvSpPr>
          <p:nvPr>
            <p:ph type="ftr" sz="quarter" idx="11"/>
          </p:nvPr>
        </p:nvSpPr>
        <p:spPr/>
        <p:txBody>
          <a:bodyPr/>
          <a:lstStyle/>
          <a:p>
            <a:endParaRPr lang="tr-TR"/>
          </a:p>
        </p:txBody>
      </p:sp>
      <p:sp>
        <p:nvSpPr>
          <p:cNvPr id="5" name="4 Dikdörtgen"/>
          <p:cNvSpPr/>
          <p:nvPr/>
        </p:nvSpPr>
        <p:spPr>
          <a:xfrm>
            <a:off x="2750291" y="6061531"/>
            <a:ext cx="6096000" cy="215444"/>
          </a:xfrm>
          <a:prstGeom prst="rect">
            <a:avLst/>
          </a:prstGeom>
        </p:spPr>
        <p:txBody>
          <a:bodyPr>
            <a:spAutoFit/>
          </a:bodyPr>
          <a:lstStyle/>
          <a:p>
            <a:r>
              <a:rPr lang="tr-TR" sz="800" dirty="0" err="1">
                <a:latin typeface="Calibri" panose="020F0502020204030204" pitchFamily="34" charset="0"/>
                <a:cs typeface="Calibri" panose="020F0502020204030204" pitchFamily="34" charset="0"/>
              </a:rPr>
              <a:t>Öztek</a:t>
            </a:r>
            <a:r>
              <a:rPr lang="tr-TR" sz="800" dirty="0">
                <a:latin typeface="Calibri" panose="020F0502020204030204" pitchFamily="34" charset="0"/>
                <a:cs typeface="Calibri" panose="020F0502020204030204" pitchFamily="34" charset="0"/>
              </a:rPr>
              <a:t>, Z. (2020). Halk Sağlığı Kuramlar ve Uygulamalar. Ankara: Sağlık ve Sosyal Yardım Vakfı.</a:t>
            </a:r>
          </a:p>
        </p:txBody>
      </p:sp>
    </p:spTree>
    <p:extLst>
      <p:ext uri="{BB962C8B-B14F-4D97-AF65-F5344CB8AC3E}">
        <p14:creationId xmlns:p14="http://schemas.microsoft.com/office/powerpoint/2010/main" val="382022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chemeClr val="accent2">
              <a:lumMod val="20000"/>
              <a:lumOff val="80000"/>
            </a:schemeClr>
          </a:solidFill>
        </p:spPr>
        <p:txBody>
          <a:bodyPr/>
          <a:lstStyle/>
          <a:p>
            <a:r>
              <a:rPr lang="tr-TR" dirty="0"/>
              <a:t>YÖNETİMLE İLGİLİ İŞLER</a:t>
            </a:r>
          </a:p>
        </p:txBody>
      </p:sp>
      <p:sp>
        <p:nvSpPr>
          <p:cNvPr id="3" name="2 İçerik Yer Tutucusu"/>
          <p:cNvSpPr>
            <a:spLocks noGrp="1"/>
          </p:cNvSpPr>
          <p:nvPr>
            <p:ph idx="1"/>
          </p:nvPr>
        </p:nvSpPr>
        <p:spPr/>
        <p:txBody>
          <a:bodyPr>
            <a:normAutofit/>
          </a:bodyPr>
          <a:lstStyle/>
          <a:p>
            <a:pPr>
              <a:buNone/>
            </a:pPr>
            <a:br>
              <a:rPr lang="tr-TR" dirty="0"/>
            </a:br>
            <a:r>
              <a:rPr lang="tr-TR" dirty="0"/>
              <a:t>•	 Planlama (</a:t>
            </a:r>
            <a:r>
              <a:rPr lang="tr-TR" dirty="0" err="1"/>
              <a:t>Planning</a:t>
            </a:r>
            <a:r>
              <a:rPr lang="tr-TR" dirty="0"/>
              <a:t>)</a:t>
            </a:r>
            <a:br>
              <a:rPr lang="tr-TR" dirty="0"/>
            </a:br>
            <a:r>
              <a:rPr lang="tr-TR" dirty="0"/>
              <a:t>•	 Örgütleme (</a:t>
            </a:r>
            <a:r>
              <a:rPr lang="tr-TR" dirty="0" err="1"/>
              <a:t>Organizing</a:t>
            </a:r>
            <a:r>
              <a:rPr lang="tr-TR" dirty="0"/>
              <a:t>)</a:t>
            </a:r>
            <a:br>
              <a:rPr lang="tr-TR" dirty="0"/>
            </a:br>
            <a:r>
              <a:rPr lang="tr-TR" dirty="0"/>
              <a:t>•	 İnsan gücü kullanımı (</a:t>
            </a:r>
            <a:r>
              <a:rPr lang="tr-TR" dirty="0" err="1"/>
              <a:t>Staffing</a:t>
            </a:r>
            <a:r>
              <a:rPr lang="tr-TR" dirty="0"/>
              <a:t>)</a:t>
            </a:r>
            <a:br>
              <a:rPr lang="tr-TR" dirty="0"/>
            </a:br>
            <a:r>
              <a:rPr lang="tr-TR" dirty="0"/>
              <a:t>•	 Sevk ve idare (</a:t>
            </a:r>
            <a:r>
              <a:rPr lang="tr-TR" dirty="0" err="1"/>
              <a:t>Directing</a:t>
            </a:r>
            <a:r>
              <a:rPr lang="tr-TR" dirty="0"/>
              <a:t>)</a:t>
            </a:r>
            <a:br>
              <a:rPr lang="tr-TR" dirty="0"/>
            </a:br>
            <a:r>
              <a:rPr lang="tr-TR" dirty="0"/>
              <a:t>•	 Koordinasyon (</a:t>
            </a:r>
            <a:r>
              <a:rPr lang="tr-TR" dirty="0" err="1"/>
              <a:t>Coordination</a:t>
            </a:r>
            <a:r>
              <a:rPr lang="tr-TR" dirty="0"/>
              <a:t>)</a:t>
            </a:r>
            <a:br>
              <a:rPr lang="tr-TR" dirty="0"/>
            </a:br>
            <a:r>
              <a:rPr lang="tr-TR" dirty="0"/>
              <a:t>•	 Denetim ve değerlendirme (</a:t>
            </a:r>
            <a:r>
              <a:rPr lang="tr-TR" dirty="0" err="1"/>
              <a:t>Reporting</a:t>
            </a:r>
            <a:r>
              <a:rPr lang="tr-TR" dirty="0"/>
              <a:t>)</a:t>
            </a:r>
            <a:br>
              <a:rPr lang="tr-TR" dirty="0"/>
            </a:br>
            <a:r>
              <a:rPr lang="tr-TR" dirty="0"/>
              <a:t>•	 Para yönetimi (</a:t>
            </a:r>
            <a:r>
              <a:rPr lang="tr-TR" dirty="0" err="1"/>
              <a:t>Budgeting</a:t>
            </a:r>
            <a:r>
              <a:rPr lang="tr-TR" dirty="0"/>
              <a:t>)</a:t>
            </a:r>
          </a:p>
        </p:txBody>
      </p:sp>
      <p:sp>
        <p:nvSpPr>
          <p:cNvPr id="4" name="3 Altbilgi Yer Tutucusu"/>
          <p:cNvSpPr>
            <a:spLocks noGrp="1"/>
          </p:cNvSpPr>
          <p:nvPr>
            <p:ph type="ftr" sz="quarter" idx="11"/>
          </p:nvPr>
        </p:nvSpPr>
        <p:spPr/>
        <p:txBody>
          <a:bodyPr/>
          <a:lstStyle/>
          <a:p>
            <a:endParaRPr lang="tr-TR"/>
          </a:p>
        </p:txBody>
      </p:sp>
      <p:sp>
        <p:nvSpPr>
          <p:cNvPr id="5" name="4 Dikdörtgen"/>
          <p:cNvSpPr/>
          <p:nvPr/>
        </p:nvSpPr>
        <p:spPr>
          <a:xfrm>
            <a:off x="2373442" y="5759094"/>
            <a:ext cx="6096000" cy="215444"/>
          </a:xfrm>
          <a:prstGeom prst="rect">
            <a:avLst/>
          </a:prstGeom>
        </p:spPr>
        <p:txBody>
          <a:bodyPr>
            <a:spAutoFit/>
          </a:bodyPr>
          <a:lstStyle/>
          <a:p>
            <a:r>
              <a:rPr lang="tr-TR" sz="800" dirty="0" err="1">
                <a:latin typeface="Calibri" panose="020F0502020204030204" pitchFamily="34" charset="0"/>
                <a:cs typeface="Calibri" panose="020F0502020204030204" pitchFamily="34" charset="0"/>
              </a:rPr>
              <a:t>Öztek</a:t>
            </a:r>
            <a:r>
              <a:rPr lang="tr-TR" sz="800" dirty="0">
                <a:latin typeface="Calibri" panose="020F0502020204030204" pitchFamily="34" charset="0"/>
                <a:cs typeface="Calibri" panose="020F0502020204030204" pitchFamily="34" charset="0"/>
              </a:rPr>
              <a:t>, Z. (2020). Halk Sağlığı Kuramlar ve Uygulamalar. Ankara: Sağlık ve Sosyal Yardım Vakfı.</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b="1" dirty="0">
                <a:solidFill>
                  <a:schemeClr val="accent3">
                    <a:lumMod val="50000"/>
                  </a:schemeClr>
                </a:solidFill>
              </a:rPr>
              <a:t>Planlama</a:t>
            </a:r>
          </a:p>
          <a:p>
            <a:r>
              <a:rPr lang="tr-TR" b="1" dirty="0">
                <a:solidFill>
                  <a:schemeClr val="accent3">
                    <a:lumMod val="50000"/>
                  </a:schemeClr>
                </a:solidFill>
              </a:rPr>
              <a:t>Uygulama</a:t>
            </a:r>
          </a:p>
          <a:p>
            <a:r>
              <a:rPr lang="tr-TR" b="1" dirty="0">
                <a:solidFill>
                  <a:schemeClr val="accent3">
                    <a:lumMod val="50000"/>
                  </a:schemeClr>
                </a:solidFill>
              </a:rPr>
              <a:t>Değerlendirme</a:t>
            </a:r>
            <a:br>
              <a:rPr lang="tr-TR" dirty="0"/>
            </a:br>
            <a:endParaRPr lang="tr-TR" dirty="0"/>
          </a:p>
        </p:txBody>
      </p:sp>
      <p:sp>
        <p:nvSpPr>
          <p:cNvPr id="4" name="3 Altbilgi Yer Tutucusu"/>
          <p:cNvSpPr>
            <a:spLocks noGrp="1"/>
          </p:cNvSpPr>
          <p:nvPr>
            <p:ph type="ftr" sz="quarter" idx="11"/>
          </p:nvPr>
        </p:nvSpPr>
        <p:spPr/>
        <p:txBody>
          <a:bodyPr/>
          <a:lstStyle/>
          <a:p>
            <a:endParaRPr lang="tr-TR"/>
          </a:p>
        </p:txBody>
      </p:sp>
      <p:sp>
        <p:nvSpPr>
          <p:cNvPr id="5" name="4 Dikdörtgen"/>
          <p:cNvSpPr/>
          <p:nvPr/>
        </p:nvSpPr>
        <p:spPr>
          <a:xfrm>
            <a:off x="2422712" y="5748182"/>
            <a:ext cx="6096000" cy="215444"/>
          </a:xfrm>
          <a:prstGeom prst="rect">
            <a:avLst/>
          </a:prstGeom>
        </p:spPr>
        <p:txBody>
          <a:bodyPr>
            <a:spAutoFit/>
          </a:bodyPr>
          <a:lstStyle/>
          <a:p>
            <a:r>
              <a:rPr lang="tr-TR" sz="800" dirty="0" err="1">
                <a:latin typeface="Calibri" panose="020F0502020204030204" pitchFamily="34" charset="0"/>
                <a:cs typeface="Calibri" panose="020F0502020204030204" pitchFamily="34" charset="0"/>
              </a:rPr>
              <a:t>Öztek</a:t>
            </a:r>
            <a:r>
              <a:rPr lang="tr-TR" sz="800" dirty="0">
                <a:latin typeface="Calibri" panose="020F0502020204030204" pitchFamily="34" charset="0"/>
                <a:cs typeface="Calibri" panose="020F0502020204030204" pitchFamily="34" charset="0"/>
              </a:rPr>
              <a:t>, Z. (2020). Halk Sağlığı Kuramlar ve Uygulamalar. Ankara: Sağlık ve Sosyal Yardım Vakfı.</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B499CD3-E257-E470-3B48-04C24069E5CE}"/>
              </a:ext>
            </a:extLst>
          </p:cNvPr>
          <p:cNvSpPr>
            <a:spLocks noGrp="1"/>
          </p:cNvSpPr>
          <p:nvPr>
            <p:ph type="title"/>
          </p:nvPr>
        </p:nvSpPr>
        <p:spPr/>
        <p:txBody>
          <a:bodyPr>
            <a:normAutofit fontScale="90000"/>
          </a:bodyPr>
          <a:lstStyle/>
          <a:p>
            <a:r>
              <a:rPr lang="tr-TR" b="1" dirty="0"/>
              <a:t>(1) Planlama: </a:t>
            </a:r>
            <a:br>
              <a:rPr lang="tr-TR" b="1" dirty="0"/>
            </a:br>
            <a:endParaRPr lang="tr-TR" dirty="0"/>
          </a:p>
        </p:txBody>
      </p:sp>
      <p:sp>
        <p:nvSpPr>
          <p:cNvPr id="3" name="İçerik Yer Tutucusu 2">
            <a:extLst>
              <a:ext uri="{FF2B5EF4-FFF2-40B4-BE49-F238E27FC236}">
                <a16:creationId xmlns:a16="http://schemas.microsoft.com/office/drawing/2014/main" id="{6E5BC7D0-999B-6BE9-386E-A47D7A08E791}"/>
              </a:ext>
            </a:extLst>
          </p:cNvPr>
          <p:cNvSpPr>
            <a:spLocks noGrp="1"/>
          </p:cNvSpPr>
          <p:nvPr>
            <p:ph idx="1"/>
          </p:nvPr>
        </p:nvSpPr>
        <p:spPr/>
        <p:txBody>
          <a:bodyPr>
            <a:normAutofit fontScale="85000" lnSpcReduction="10000"/>
          </a:bodyPr>
          <a:lstStyle/>
          <a:p>
            <a:r>
              <a:rPr lang="tr-TR" dirty="0"/>
              <a:t>Belli bir konuda toplumun sorunlarını ve gereksinmelerini belirleyip, bu gereksinmeleri karşılayabilmek amacıyla kaynakları bulmak, öncelikleri belirlemek, hizmetin amaç ve hedeflerini gerçekçi ve uygulanabilir bir biçimde tayin edip bu hedeflere varmak için yapılması gereken işleri ve alınması gereken önlemleri bir yönetim programı olarak belirlemeye planlama denir. </a:t>
            </a:r>
          </a:p>
          <a:p>
            <a:r>
              <a:rPr lang="tr-TR" dirty="0"/>
              <a:t>Planlama, olası sorunlar ortaya çıkmadan gereken önlemlerin alınması ya da ortaya çıkmış olan sorunların çözülmesi için nelerin yapılması gerektiğinin </a:t>
            </a:r>
            <a:r>
              <a:rPr lang="tr-TR" dirty="0" err="1"/>
              <a:t>belirlenmesidır</a:t>
            </a:r>
            <a:r>
              <a:rPr lang="tr-TR" dirty="0"/>
              <a:t>. </a:t>
            </a:r>
          </a:p>
          <a:p>
            <a:r>
              <a:rPr lang="tr-TR" dirty="0"/>
              <a:t>Planlama, bir ekip çalışmasını gerektirir. Planın gerçekçi olabilmesini sağlamak için, karar vermede kullanılacak bilgilerin el birliği ile sağlanması gerekir.</a:t>
            </a:r>
          </a:p>
          <a:p>
            <a:endParaRPr lang="tr-TR" dirty="0"/>
          </a:p>
        </p:txBody>
      </p:sp>
      <p:sp>
        <p:nvSpPr>
          <p:cNvPr id="4" name="Alt Bilgi Yer Tutucusu 3">
            <a:extLst>
              <a:ext uri="{FF2B5EF4-FFF2-40B4-BE49-F238E27FC236}">
                <a16:creationId xmlns:a16="http://schemas.microsoft.com/office/drawing/2014/main" id="{8947912F-FC60-A991-803F-86BD2AFD55D5}"/>
              </a:ext>
            </a:extLst>
          </p:cNvPr>
          <p:cNvSpPr>
            <a:spLocks noGrp="1"/>
          </p:cNvSpPr>
          <p:nvPr>
            <p:ph type="ftr" sz="quarter" idx="11"/>
          </p:nvPr>
        </p:nvSpPr>
        <p:spPr/>
        <p:txBody>
          <a:bodyPr/>
          <a:lstStyle/>
          <a:p>
            <a:endParaRPr lang="tr-TR"/>
          </a:p>
        </p:txBody>
      </p:sp>
      <p:sp>
        <p:nvSpPr>
          <p:cNvPr id="5" name="4 Dikdörtgen"/>
          <p:cNvSpPr/>
          <p:nvPr/>
        </p:nvSpPr>
        <p:spPr>
          <a:xfrm>
            <a:off x="2604247" y="6278562"/>
            <a:ext cx="6096000" cy="215444"/>
          </a:xfrm>
          <a:prstGeom prst="rect">
            <a:avLst/>
          </a:prstGeom>
        </p:spPr>
        <p:txBody>
          <a:bodyPr>
            <a:spAutoFit/>
          </a:bodyPr>
          <a:lstStyle/>
          <a:p>
            <a:r>
              <a:rPr lang="tr-TR" sz="800" dirty="0" err="1">
                <a:latin typeface="Calibri" panose="020F0502020204030204" pitchFamily="34" charset="0"/>
                <a:cs typeface="Calibri" panose="020F0502020204030204" pitchFamily="34" charset="0"/>
              </a:rPr>
              <a:t>Öztek</a:t>
            </a:r>
            <a:r>
              <a:rPr lang="tr-TR" sz="800" dirty="0">
                <a:latin typeface="Calibri" panose="020F0502020204030204" pitchFamily="34" charset="0"/>
                <a:cs typeface="Calibri" panose="020F0502020204030204" pitchFamily="34" charset="0"/>
              </a:rPr>
              <a:t>, Z. (2020). Halk Sağlığı Kuramlar ve Uygulamalar. Ankara: Sağlık ve Sosyal Yardım Vakfı.</a:t>
            </a:r>
          </a:p>
        </p:txBody>
      </p:sp>
    </p:spTree>
    <p:extLst>
      <p:ext uri="{BB962C8B-B14F-4D97-AF65-F5344CB8AC3E}">
        <p14:creationId xmlns:p14="http://schemas.microsoft.com/office/powerpoint/2010/main" val="38870207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C05251E-D6AF-E92A-20EE-BAFA27B4AF47}"/>
              </a:ext>
            </a:extLst>
          </p:cNvPr>
          <p:cNvSpPr>
            <a:spLocks noGrp="1"/>
          </p:cNvSpPr>
          <p:nvPr>
            <p:ph type="title"/>
          </p:nvPr>
        </p:nvSpPr>
        <p:spPr/>
        <p:txBody>
          <a:bodyPr/>
          <a:lstStyle/>
          <a:p>
            <a:r>
              <a:rPr lang="tr-TR" dirty="0"/>
              <a:t>(2) Uygulama:</a:t>
            </a:r>
          </a:p>
        </p:txBody>
      </p:sp>
      <p:sp>
        <p:nvSpPr>
          <p:cNvPr id="3" name="İçerik Yer Tutucusu 2">
            <a:extLst>
              <a:ext uri="{FF2B5EF4-FFF2-40B4-BE49-F238E27FC236}">
                <a16:creationId xmlns:a16="http://schemas.microsoft.com/office/drawing/2014/main" id="{E4103A52-15F6-6B33-EDEC-8D200C5A4E0E}"/>
              </a:ext>
            </a:extLst>
          </p:cNvPr>
          <p:cNvSpPr>
            <a:spLocks noGrp="1"/>
          </p:cNvSpPr>
          <p:nvPr>
            <p:ph idx="1"/>
          </p:nvPr>
        </p:nvSpPr>
        <p:spPr/>
        <p:txBody>
          <a:bodyPr>
            <a:normAutofit fontScale="62500" lnSpcReduction="20000"/>
          </a:bodyPr>
          <a:lstStyle/>
          <a:p>
            <a:r>
              <a:rPr lang="tr-TR" dirty="0"/>
              <a:t>Uygulanmayan planlar teorik olarak kalırlar ve hiçbir işe yaramazlar.</a:t>
            </a:r>
          </a:p>
          <a:p>
            <a:r>
              <a:rPr lang="tr-TR" dirty="0"/>
              <a:t> Yöneticilerin, uygulama sırasında da bazı kararlar vermeleri gerekir. </a:t>
            </a:r>
          </a:p>
          <a:p>
            <a:pPr marL="82296" indent="0">
              <a:buNone/>
            </a:pPr>
            <a:r>
              <a:rPr lang="tr-TR" b="1" dirty="0"/>
              <a:t>    a. İşlerin yapılmasıyla ilgili kararlar: </a:t>
            </a:r>
          </a:p>
          <a:p>
            <a:pPr>
              <a:buNone/>
            </a:pPr>
            <a:r>
              <a:rPr lang="tr-TR" dirty="0"/>
              <a:t>   Planın uygulanışı sırasında hizmet, geliştirme ve destekleme çalışmalarıyla ilgili olarak her gün alınan kararlardır.</a:t>
            </a:r>
            <a:br>
              <a:rPr lang="tr-TR" dirty="0"/>
            </a:br>
            <a:r>
              <a:rPr lang="tr-TR" b="1" dirty="0"/>
              <a:t>b. İnsan gücü kullanımıyla ilgili kararlar:  </a:t>
            </a:r>
          </a:p>
          <a:p>
            <a:pPr>
              <a:buNone/>
            </a:pPr>
            <a:r>
              <a:rPr lang="tr-TR" b="1" dirty="0"/>
              <a:t>   G</a:t>
            </a:r>
            <a:r>
              <a:rPr lang="tr-TR" dirty="0"/>
              <a:t>örevlendirme, koordinasyon, iletişim, personeli geliştirme, yetki devri, ödüllendirme, cezalandırma gibi kararlardır.</a:t>
            </a:r>
            <a:br>
              <a:rPr lang="tr-TR" dirty="0"/>
            </a:br>
            <a:r>
              <a:rPr lang="tr-TR" b="1" dirty="0"/>
              <a:t>c. Kaynakların dağılımı ile ilgili kararlar</a:t>
            </a:r>
            <a:r>
              <a:rPr lang="tr-TR" dirty="0"/>
              <a:t>: </a:t>
            </a:r>
          </a:p>
          <a:p>
            <a:pPr>
              <a:buNone/>
            </a:pPr>
            <a:r>
              <a:rPr lang="tr-TR" dirty="0"/>
              <a:t>    Para, araç-gereç, ilaç, yer ve zaman gibi kaynakların dağılımı ve kullanımı ile ilgili kararlardır.</a:t>
            </a:r>
            <a:br>
              <a:rPr lang="tr-TR" dirty="0"/>
            </a:br>
            <a:r>
              <a:rPr lang="tr-TR" b="1" dirty="0"/>
              <a:t>d. Bilgi toplama ile ilgili kararlar: </a:t>
            </a:r>
          </a:p>
          <a:p>
            <a:pPr>
              <a:buNone/>
            </a:pPr>
            <a:r>
              <a:rPr lang="tr-TR" b="1" dirty="0"/>
              <a:t>    </a:t>
            </a:r>
            <a:r>
              <a:rPr lang="tr-TR" dirty="0"/>
              <a:t>Planlama, örgütleme, yönlendirme, denetleme gibi yönetimin her yönünü ilgilendiren kararların alınabilmesi için doğru ve yeterli bilgiye ihtiyaç vardır. Hangi bilgilerin, neden, nereden ve nasıl toplanacağına ilişkin kararlar bu grubu oluşturmaktadır. </a:t>
            </a:r>
            <a:br>
              <a:rPr lang="tr-TR" dirty="0"/>
            </a:br>
            <a:endParaRPr lang="tr-TR" dirty="0"/>
          </a:p>
        </p:txBody>
      </p:sp>
      <p:sp>
        <p:nvSpPr>
          <p:cNvPr id="4" name="Alt Bilgi Yer Tutucusu 3">
            <a:extLst>
              <a:ext uri="{FF2B5EF4-FFF2-40B4-BE49-F238E27FC236}">
                <a16:creationId xmlns:a16="http://schemas.microsoft.com/office/drawing/2014/main" id="{27DA4214-3DA1-A992-216F-39C2BDF40FDB}"/>
              </a:ext>
            </a:extLst>
          </p:cNvPr>
          <p:cNvSpPr>
            <a:spLocks noGrp="1"/>
          </p:cNvSpPr>
          <p:nvPr>
            <p:ph type="ftr" sz="quarter" idx="11"/>
          </p:nvPr>
        </p:nvSpPr>
        <p:spPr/>
        <p:txBody>
          <a:bodyPr/>
          <a:lstStyle/>
          <a:p>
            <a:endParaRPr lang="tr-TR"/>
          </a:p>
        </p:txBody>
      </p:sp>
      <p:sp>
        <p:nvSpPr>
          <p:cNvPr id="6" name="Metin kutusu 5">
            <a:extLst>
              <a:ext uri="{FF2B5EF4-FFF2-40B4-BE49-F238E27FC236}">
                <a16:creationId xmlns:a16="http://schemas.microsoft.com/office/drawing/2014/main" id="{6787FD94-44C0-0FA9-5992-9655F0842955}"/>
              </a:ext>
            </a:extLst>
          </p:cNvPr>
          <p:cNvSpPr txBox="1"/>
          <p:nvPr/>
        </p:nvSpPr>
        <p:spPr>
          <a:xfrm>
            <a:off x="2408705" y="6305550"/>
            <a:ext cx="6094878" cy="215444"/>
          </a:xfrm>
          <a:prstGeom prst="rect">
            <a:avLst/>
          </a:prstGeom>
          <a:noFill/>
        </p:spPr>
        <p:txBody>
          <a:bodyPr wrap="square">
            <a:spAutoFit/>
          </a:bodyPr>
          <a:lstStyle/>
          <a:p>
            <a:r>
              <a:rPr lang="tr-TR" sz="800" dirty="0" err="1">
                <a:latin typeface="Calibri" panose="020F0502020204030204" pitchFamily="34" charset="0"/>
                <a:cs typeface="Calibri" panose="020F0502020204030204" pitchFamily="34" charset="0"/>
              </a:rPr>
              <a:t>Öztek</a:t>
            </a:r>
            <a:r>
              <a:rPr lang="tr-TR" sz="800" dirty="0">
                <a:latin typeface="Calibri" panose="020F0502020204030204" pitchFamily="34" charset="0"/>
                <a:cs typeface="Calibri" panose="020F0502020204030204" pitchFamily="34" charset="0"/>
              </a:rPr>
              <a:t>, Z. (2020). Halk Sağlığı Kuramlar ve Uygulamalar. Ankara: Sağlık ve Sosyal Yardım Vakfı.</a:t>
            </a:r>
          </a:p>
        </p:txBody>
      </p:sp>
    </p:spTree>
    <p:extLst>
      <p:ext uri="{BB962C8B-B14F-4D97-AF65-F5344CB8AC3E}">
        <p14:creationId xmlns:p14="http://schemas.microsoft.com/office/powerpoint/2010/main" val="197878392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3EECB3E-00FE-E60E-BEE8-2527B813C1EE}"/>
              </a:ext>
            </a:extLst>
          </p:cNvPr>
          <p:cNvSpPr>
            <a:spLocks noGrp="1"/>
          </p:cNvSpPr>
          <p:nvPr>
            <p:ph type="title"/>
          </p:nvPr>
        </p:nvSpPr>
        <p:spPr/>
        <p:txBody>
          <a:bodyPr/>
          <a:lstStyle/>
          <a:p>
            <a:r>
              <a:rPr lang="tr-TR" dirty="0"/>
              <a:t>(3) Değerlendirme:</a:t>
            </a:r>
          </a:p>
        </p:txBody>
      </p:sp>
      <p:sp>
        <p:nvSpPr>
          <p:cNvPr id="3" name="İçerik Yer Tutucusu 2">
            <a:extLst>
              <a:ext uri="{FF2B5EF4-FFF2-40B4-BE49-F238E27FC236}">
                <a16:creationId xmlns:a16="http://schemas.microsoft.com/office/drawing/2014/main" id="{810A2D03-F491-0DF9-0C91-F51B79D947A6}"/>
              </a:ext>
            </a:extLst>
          </p:cNvPr>
          <p:cNvSpPr>
            <a:spLocks noGrp="1"/>
          </p:cNvSpPr>
          <p:nvPr>
            <p:ph idx="1"/>
          </p:nvPr>
        </p:nvSpPr>
        <p:spPr/>
        <p:txBody>
          <a:bodyPr>
            <a:normAutofit fontScale="92500" lnSpcReduction="10000"/>
          </a:bodyPr>
          <a:lstStyle/>
          <a:p>
            <a:r>
              <a:rPr lang="tr-TR" dirty="0"/>
              <a:t>Bir planın, uygulanması sürdürülürken ya da tamamlandıktan sonra değerlendirilebilir (Ara ve son değerlendirme). </a:t>
            </a:r>
          </a:p>
          <a:p>
            <a:r>
              <a:rPr lang="tr-TR" dirty="0"/>
              <a:t>Amaç, elde edilen sonuçların, planda öngörülen hedeflere uyup uymadığını, uymuyorsa nedenlerini belirleyip gereken düzeltici kararları almaktır. Planda öngörüldüğü halde, uygulanması güç ya da olanaksız olan işler de belirlenebilir. </a:t>
            </a:r>
          </a:p>
          <a:p>
            <a:r>
              <a:rPr lang="tr-TR" dirty="0"/>
              <a:t>Uygulamanın değerlendirilmesi sırasında, planda öngörülen işlerin daha ucuza ya da daha etkili olarak başka bir biçimde yapılabileceği belirlenebilir. İşte, bütün bu değerlendirmeler sonunda plan yeniden gözden geçirilip gereken düzeltmeler yapılabilir.</a:t>
            </a:r>
          </a:p>
        </p:txBody>
      </p:sp>
      <p:sp>
        <p:nvSpPr>
          <p:cNvPr id="4" name="Alt Bilgi Yer Tutucusu 3">
            <a:extLst>
              <a:ext uri="{FF2B5EF4-FFF2-40B4-BE49-F238E27FC236}">
                <a16:creationId xmlns:a16="http://schemas.microsoft.com/office/drawing/2014/main" id="{D0D280EE-4A7C-B13E-2829-4529CD02E068}"/>
              </a:ext>
            </a:extLst>
          </p:cNvPr>
          <p:cNvSpPr>
            <a:spLocks noGrp="1"/>
          </p:cNvSpPr>
          <p:nvPr>
            <p:ph type="ftr" sz="quarter" idx="11"/>
          </p:nvPr>
        </p:nvSpPr>
        <p:spPr/>
        <p:txBody>
          <a:bodyPr/>
          <a:lstStyle/>
          <a:p>
            <a:endParaRPr lang="tr-TR"/>
          </a:p>
        </p:txBody>
      </p:sp>
      <p:sp>
        <p:nvSpPr>
          <p:cNvPr id="5" name="4 Dikdörtgen"/>
          <p:cNvSpPr/>
          <p:nvPr/>
        </p:nvSpPr>
        <p:spPr>
          <a:xfrm>
            <a:off x="2644589" y="6367918"/>
            <a:ext cx="6096000" cy="215444"/>
          </a:xfrm>
          <a:prstGeom prst="rect">
            <a:avLst/>
          </a:prstGeom>
        </p:spPr>
        <p:txBody>
          <a:bodyPr>
            <a:spAutoFit/>
          </a:bodyPr>
          <a:lstStyle/>
          <a:p>
            <a:r>
              <a:rPr lang="tr-TR" sz="800" dirty="0" err="1">
                <a:latin typeface="Calibri" panose="020F0502020204030204" pitchFamily="34" charset="0"/>
                <a:cs typeface="Calibri" panose="020F0502020204030204" pitchFamily="34" charset="0"/>
              </a:rPr>
              <a:t>Öztek</a:t>
            </a:r>
            <a:r>
              <a:rPr lang="tr-TR" sz="800" dirty="0">
                <a:latin typeface="Calibri" panose="020F0502020204030204" pitchFamily="34" charset="0"/>
                <a:cs typeface="Calibri" panose="020F0502020204030204" pitchFamily="34" charset="0"/>
              </a:rPr>
              <a:t>, Z. (2020). Halk Sağlığı Kuramlar ve Uygulamalar. Ankara: Sağlık ve Sosyal Yardım Vakfı.</a:t>
            </a:r>
          </a:p>
        </p:txBody>
      </p:sp>
    </p:spTree>
    <p:extLst>
      <p:ext uri="{BB962C8B-B14F-4D97-AF65-F5344CB8AC3E}">
        <p14:creationId xmlns:p14="http://schemas.microsoft.com/office/powerpoint/2010/main" val="14129253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64242" y="2387933"/>
            <a:ext cx="9997440" cy="1143000"/>
          </a:xfrm>
          <a:solidFill>
            <a:schemeClr val="accent2">
              <a:lumMod val="20000"/>
              <a:lumOff val="80000"/>
            </a:schemeClr>
          </a:solidFill>
        </p:spPr>
        <p:txBody>
          <a:bodyPr/>
          <a:lstStyle/>
          <a:p>
            <a:pPr algn="ctr"/>
            <a:r>
              <a:rPr lang="tr-TR" dirty="0"/>
              <a:t>Sağlık Yöneticisi</a:t>
            </a:r>
          </a:p>
        </p:txBody>
      </p:sp>
      <p:sp>
        <p:nvSpPr>
          <p:cNvPr id="3" name="2 Altbilgi Yer Tutucusu"/>
          <p:cNvSpPr>
            <a:spLocks noGrp="1"/>
          </p:cNvSpPr>
          <p:nvPr>
            <p:ph type="ftr" sz="quarter" idx="11"/>
          </p:nvPr>
        </p:nvSpPr>
        <p:spPr/>
        <p:txBody>
          <a:bodyPr/>
          <a:lstStyle/>
          <a:p>
            <a:endParaRPr lang="tr-T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F09AEEA-7469-4D20-A650-7696DF527C67}"/>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DC95A3F8-6DC9-BE37-FB7F-CBA55EF9F7E2}"/>
              </a:ext>
            </a:extLst>
          </p:cNvPr>
          <p:cNvSpPr>
            <a:spLocks noGrp="1"/>
          </p:cNvSpPr>
          <p:nvPr>
            <p:ph idx="1"/>
          </p:nvPr>
        </p:nvSpPr>
        <p:spPr/>
        <p:txBody>
          <a:bodyPr>
            <a:normAutofit/>
          </a:bodyPr>
          <a:lstStyle/>
          <a:p>
            <a:r>
              <a:rPr lang="tr-TR" dirty="0"/>
              <a:t>Yöneticinin temel işlevi, kaynakları, insanları ve araç-gereci en verimli biçimde kullanarak, sorumlu olduğu işlerin gereken sürede ve nitelikte gerçekleşmesini sağlamaktır. </a:t>
            </a:r>
          </a:p>
          <a:p>
            <a:pPr>
              <a:buNone/>
            </a:pPr>
            <a:endParaRPr lang="tr-TR" dirty="0"/>
          </a:p>
        </p:txBody>
      </p:sp>
      <p:sp>
        <p:nvSpPr>
          <p:cNvPr id="4" name="Alt Bilgi Yer Tutucusu 3">
            <a:extLst>
              <a:ext uri="{FF2B5EF4-FFF2-40B4-BE49-F238E27FC236}">
                <a16:creationId xmlns:a16="http://schemas.microsoft.com/office/drawing/2014/main" id="{FE0B277C-F769-B88F-8D66-F0B16F196265}"/>
              </a:ext>
            </a:extLst>
          </p:cNvPr>
          <p:cNvSpPr>
            <a:spLocks noGrp="1"/>
          </p:cNvSpPr>
          <p:nvPr>
            <p:ph type="ftr" sz="quarter" idx="11"/>
          </p:nvPr>
        </p:nvSpPr>
        <p:spPr/>
        <p:txBody>
          <a:bodyPr/>
          <a:lstStyle/>
          <a:p>
            <a:endParaRPr lang="tr-TR"/>
          </a:p>
        </p:txBody>
      </p:sp>
      <p:sp>
        <p:nvSpPr>
          <p:cNvPr id="7" name="Metin kutusu 6">
            <a:extLst>
              <a:ext uri="{FF2B5EF4-FFF2-40B4-BE49-F238E27FC236}">
                <a16:creationId xmlns:a16="http://schemas.microsoft.com/office/drawing/2014/main" id="{7427F967-E1BE-9672-92AE-E85DDF28CD29}"/>
              </a:ext>
            </a:extLst>
          </p:cNvPr>
          <p:cNvSpPr txBox="1"/>
          <p:nvPr/>
        </p:nvSpPr>
        <p:spPr>
          <a:xfrm>
            <a:off x="2301128" y="6373521"/>
            <a:ext cx="6094878" cy="215444"/>
          </a:xfrm>
          <a:prstGeom prst="rect">
            <a:avLst/>
          </a:prstGeom>
          <a:noFill/>
        </p:spPr>
        <p:txBody>
          <a:bodyPr wrap="square">
            <a:spAutoFit/>
          </a:bodyPr>
          <a:lstStyle/>
          <a:p>
            <a:r>
              <a:rPr lang="tr-TR" sz="800" dirty="0" err="1">
                <a:latin typeface="Calibri" panose="020F0502020204030204" pitchFamily="34" charset="0"/>
                <a:cs typeface="Calibri" panose="020F0502020204030204" pitchFamily="34" charset="0"/>
              </a:rPr>
              <a:t>Öztek</a:t>
            </a:r>
            <a:r>
              <a:rPr lang="tr-TR" sz="800" dirty="0">
                <a:latin typeface="Calibri" panose="020F0502020204030204" pitchFamily="34" charset="0"/>
                <a:cs typeface="Calibri" panose="020F0502020204030204" pitchFamily="34" charset="0"/>
              </a:rPr>
              <a:t>, Z. (2020). Halk Sağlığı Kuramlar ve Uygulamalar. Ankara: Sağlık ve Sosyal Yardım Vakfı.</a:t>
            </a:r>
          </a:p>
        </p:txBody>
      </p:sp>
    </p:spTree>
    <p:extLst>
      <p:ext uri="{BB962C8B-B14F-4D97-AF65-F5344CB8AC3E}">
        <p14:creationId xmlns:p14="http://schemas.microsoft.com/office/powerpoint/2010/main" val="164008065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a:t>Yönetici denilince, yalnızca kurumların üst düzeyindeki karar vericiler anlaşılmamalıdır. </a:t>
            </a:r>
          </a:p>
          <a:p>
            <a:r>
              <a:rPr lang="tr-TR" dirty="0"/>
              <a:t>Hiyerarşik yapılanma içindeki her kademede yöneticiler vardır. Aslında, iki kişinin birlikte çalıştığı bir ekipte, bu kişilerden bir tanesinin ekip şefi olacağı düşünülürse, bu kadar küçük çalışma gruplarında bile yöneticilerin var olduğunu kabul etmek gerekir. </a:t>
            </a:r>
          </a:p>
          <a:p>
            <a:r>
              <a:rPr lang="tr-TR" dirty="0"/>
              <a:t>Yönetim kavramı günümüzde bir ekip işi olarak kabul edilmektedir. Bu görüşten hareketle yönetim terimi yerine “yönetişim” terimi tercih edilmektedir. </a:t>
            </a:r>
          </a:p>
          <a:p>
            <a:endParaRPr lang="tr-TR" dirty="0"/>
          </a:p>
        </p:txBody>
      </p:sp>
      <p:sp>
        <p:nvSpPr>
          <p:cNvPr id="4" name="3 Altbilgi Yer Tutucusu"/>
          <p:cNvSpPr>
            <a:spLocks noGrp="1"/>
          </p:cNvSpPr>
          <p:nvPr>
            <p:ph type="ftr" sz="quarter" idx="11"/>
          </p:nvPr>
        </p:nvSpPr>
        <p:spPr/>
        <p:txBody>
          <a:bodyPr/>
          <a:lstStyle/>
          <a:p>
            <a:endParaRPr lang="tr-TR"/>
          </a:p>
        </p:txBody>
      </p:sp>
      <p:sp>
        <p:nvSpPr>
          <p:cNvPr id="5" name="4 Dikdörtgen"/>
          <p:cNvSpPr/>
          <p:nvPr/>
        </p:nvSpPr>
        <p:spPr>
          <a:xfrm>
            <a:off x="1533993" y="6433651"/>
            <a:ext cx="6096000" cy="215444"/>
          </a:xfrm>
          <a:prstGeom prst="rect">
            <a:avLst/>
          </a:prstGeom>
        </p:spPr>
        <p:txBody>
          <a:bodyPr>
            <a:spAutoFit/>
          </a:bodyPr>
          <a:lstStyle/>
          <a:p>
            <a:r>
              <a:rPr lang="tr-TR" sz="800" dirty="0" err="1">
                <a:latin typeface="Calibri" panose="020F0502020204030204" pitchFamily="34" charset="0"/>
                <a:cs typeface="Calibri" panose="020F0502020204030204" pitchFamily="34" charset="0"/>
              </a:rPr>
              <a:t>Öztek</a:t>
            </a:r>
            <a:r>
              <a:rPr lang="tr-TR" sz="800" dirty="0">
                <a:latin typeface="Calibri" panose="020F0502020204030204" pitchFamily="34" charset="0"/>
                <a:cs typeface="Calibri" panose="020F0502020204030204" pitchFamily="34" charset="0"/>
              </a:rPr>
              <a:t>, Z. (2020). Halk Sağlığı Kuramlar ve Uygulamalar. Ankara: Sağlık ve Sosyal Yardım Vakfı.</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A0346E5-9355-24E5-6259-807853046A91}"/>
              </a:ext>
            </a:extLst>
          </p:cNvPr>
          <p:cNvSpPr>
            <a:spLocks noGrp="1"/>
          </p:cNvSpPr>
          <p:nvPr>
            <p:ph type="title"/>
          </p:nvPr>
        </p:nvSpPr>
        <p:spPr/>
        <p:txBody>
          <a:bodyPr>
            <a:normAutofit/>
          </a:bodyPr>
          <a:lstStyle/>
          <a:p>
            <a:endParaRPr lang="tr-TR" dirty="0"/>
          </a:p>
        </p:txBody>
      </p:sp>
      <p:sp>
        <p:nvSpPr>
          <p:cNvPr id="3" name="İçerik Yer Tutucusu 2">
            <a:extLst>
              <a:ext uri="{FF2B5EF4-FFF2-40B4-BE49-F238E27FC236}">
                <a16:creationId xmlns:a16="http://schemas.microsoft.com/office/drawing/2014/main" id="{44858918-92BD-32C8-AB69-EF9B2A070584}"/>
              </a:ext>
            </a:extLst>
          </p:cNvPr>
          <p:cNvSpPr>
            <a:spLocks noGrp="1"/>
          </p:cNvSpPr>
          <p:nvPr>
            <p:ph idx="1"/>
          </p:nvPr>
        </p:nvSpPr>
        <p:spPr/>
        <p:txBody>
          <a:bodyPr>
            <a:normAutofit/>
          </a:bodyPr>
          <a:lstStyle/>
          <a:p>
            <a:r>
              <a:rPr lang="tr-TR" dirty="0"/>
              <a:t>Bazıları, yönetimin başlı başına bir bilim dalı olduğunu ve </a:t>
            </a:r>
            <a:r>
              <a:rPr lang="tr-TR" b="1" dirty="0"/>
              <a:t>yöneticilerin bu alanda eğitim görmüş kişiler </a:t>
            </a:r>
            <a:r>
              <a:rPr lang="tr-TR" dirty="0"/>
              <a:t>arasından seçilmesi gerektiğini savunurlar. </a:t>
            </a:r>
          </a:p>
          <a:p>
            <a:r>
              <a:rPr lang="tr-TR" dirty="0"/>
              <a:t>Örneğin, kamu yönetimi, işletme gibi alanlarda eğitim görenler, sektörün ve yapılacak işlerin ne olduğuna bakılmaksızın bu işlerden sorumlu yönetici olabilirler. </a:t>
            </a:r>
          </a:p>
          <a:p>
            <a:r>
              <a:rPr lang="tr-TR" dirty="0"/>
              <a:t>Bu yaklaşıma göre, bir fabrika yöneticisi olan kişi, daha sonraları, pekâlâ bir sağlık kuruluşunun yöneticisi olabilir. </a:t>
            </a:r>
          </a:p>
        </p:txBody>
      </p:sp>
      <p:sp>
        <p:nvSpPr>
          <p:cNvPr id="4" name="Alt Bilgi Yer Tutucusu 3">
            <a:extLst>
              <a:ext uri="{FF2B5EF4-FFF2-40B4-BE49-F238E27FC236}">
                <a16:creationId xmlns:a16="http://schemas.microsoft.com/office/drawing/2014/main" id="{84C369BB-3A4C-37F6-FBB5-254A7F4E1374}"/>
              </a:ext>
            </a:extLst>
          </p:cNvPr>
          <p:cNvSpPr>
            <a:spLocks noGrp="1"/>
          </p:cNvSpPr>
          <p:nvPr>
            <p:ph type="ftr" sz="quarter" idx="11"/>
          </p:nvPr>
        </p:nvSpPr>
        <p:spPr/>
        <p:txBody>
          <a:bodyPr/>
          <a:lstStyle/>
          <a:p>
            <a:endParaRPr lang="tr-TR"/>
          </a:p>
        </p:txBody>
      </p:sp>
      <p:sp>
        <p:nvSpPr>
          <p:cNvPr id="5" name="4 Dikdörtgen"/>
          <p:cNvSpPr/>
          <p:nvPr/>
        </p:nvSpPr>
        <p:spPr>
          <a:xfrm>
            <a:off x="2133600" y="5982384"/>
            <a:ext cx="6096000" cy="215444"/>
          </a:xfrm>
          <a:prstGeom prst="rect">
            <a:avLst/>
          </a:prstGeom>
        </p:spPr>
        <p:txBody>
          <a:bodyPr>
            <a:spAutoFit/>
          </a:bodyPr>
          <a:lstStyle/>
          <a:p>
            <a:r>
              <a:rPr lang="tr-TR" sz="800" dirty="0" err="1">
                <a:latin typeface="Calibri" panose="020F0502020204030204" pitchFamily="34" charset="0"/>
                <a:cs typeface="Calibri" panose="020F0502020204030204" pitchFamily="34" charset="0"/>
              </a:rPr>
              <a:t>Öztek</a:t>
            </a:r>
            <a:r>
              <a:rPr lang="tr-TR" sz="800" dirty="0">
                <a:latin typeface="Calibri" panose="020F0502020204030204" pitchFamily="34" charset="0"/>
                <a:cs typeface="Calibri" panose="020F0502020204030204" pitchFamily="34" charset="0"/>
              </a:rPr>
              <a:t>, Z. (2020). Halk Sağlığı Kuramlar ve Uygulamalar. Ankara: Sağlık ve Sosyal Yardım Vakfı.</a:t>
            </a:r>
          </a:p>
        </p:txBody>
      </p:sp>
    </p:spTree>
    <p:extLst>
      <p:ext uri="{BB962C8B-B14F-4D97-AF65-F5344CB8AC3E}">
        <p14:creationId xmlns:p14="http://schemas.microsoft.com/office/powerpoint/2010/main" val="561529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49253" y="2208051"/>
            <a:ext cx="9997440" cy="1143000"/>
          </a:xfrm>
          <a:solidFill>
            <a:schemeClr val="accent1">
              <a:lumMod val="20000"/>
              <a:lumOff val="80000"/>
            </a:schemeClr>
          </a:solidFill>
        </p:spPr>
        <p:txBody>
          <a:bodyPr/>
          <a:lstStyle/>
          <a:p>
            <a:r>
              <a:rPr lang="tr-TR" sz="4000" dirty="0"/>
              <a:t>      KORUYUCU SAĞLIK HİZMETLERİ</a:t>
            </a:r>
            <a:endParaRPr lang="tr-TR" dirty="0"/>
          </a:p>
        </p:txBody>
      </p:sp>
      <p:sp>
        <p:nvSpPr>
          <p:cNvPr id="3" name="2 Altbilgi Yer Tutucusu"/>
          <p:cNvSpPr>
            <a:spLocks noGrp="1"/>
          </p:cNvSpPr>
          <p:nvPr>
            <p:ph type="ftr" sz="quarter" idx="11"/>
          </p:nvPr>
        </p:nvSpPr>
        <p:spPr/>
        <p:txBody>
          <a:bodyPr/>
          <a:lstStyle/>
          <a:p>
            <a:endParaRPr lang="tr-T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a:t>Bunun karşısındaki görüş, yönetilecek sektörün ve iş alanlarının çok farklı özelliklerinin olduğunu, dolayısıyla, yöneticilerin o sektörle ilgili </a:t>
            </a:r>
            <a:r>
              <a:rPr lang="tr-TR" b="1" dirty="0"/>
              <a:t>“alan bilgisi” ne sahip olmalarının koşul olması </a:t>
            </a:r>
            <a:r>
              <a:rPr lang="tr-TR" dirty="0"/>
              <a:t>gerektiğini savunur. </a:t>
            </a:r>
          </a:p>
          <a:p>
            <a:r>
              <a:rPr lang="tr-TR" dirty="0"/>
              <a:t>Yani, eğitim sektörünün yöneticileri öğretmenler, sanayi tesislerinin yöneticileri mühendisler, sağlık sektörünün yöneticileri ise sağlıkçılar arasından seçilmelidir. </a:t>
            </a:r>
          </a:p>
        </p:txBody>
      </p:sp>
      <p:sp>
        <p:nvSpPr>
          <p:cNvPr id="4" name="3 Altbilgi Yer Tutucusu"/>
          <p:cNvSpPr>
            <a:spLocks noGrp="1"/>
          </p:cNvSpPr>
          <p:nvPr>
            <p:ph type="ftr" sz="quarter" idx="11"/>
          </p:nvPr>
        </p:nvSpPr>
        <p:spPr/>
        <p:txBody>
          <a:bodyPr/>
          <a:lstStyle/>
          <a:p>
            <a:endParaRPr lang="tr-TR"/>
          </a:p>
        </p:txBody>
      </p:sp>
      <p:sp>
        <p:nvSpPr>
          <p:cNvPr id="5" name="4 Dikdörtgen"/>
          <p:cNvSpPr/>
          <p:nvPr/>
        </p:nvSpPr>
        <p:spPr>
          <a:xfrm>
            <a:off x="2073638" y="5774083"/>
            <a:ext cx="6096000" cy="215444"/>
          </a:xfrm>
          <a:prstGeom prst="rect">
            <a:avLst/>
          </a:prstGeom>
        </p:spPr>
        <p:txBody>
          <a:bodyPr>
            <a:spAutoFit/>
          </a:bodyPr>
          <a:lstStyle/>
          <a:p>
            <a:r>
              <a:rPr lang="tr-TR" sz="800" dirty="0" err="1">
                <a:latin typeface="Calibri" panose="020F0502020204030204" pitchFamily="34" charset="0"/>
                <a:cs typeface="Calibri" panose="020F0502020204030204" pitchFamily="34" charset="0"/>
              </a:rPr>
              <a:t>Öztek</a:t>
            </a:r>
            <a:r>
              <a:rPr lang="tr-TR" sz="800" dirty="0">
                <a:latin typeface="Calibri" panose="020F0502020204030204" pitchFamily="34" charset="0"/>
                <a:cs typeface="Calibri" panose="020F0502020204030204" pitchFamily="34" charset="0"/>
              </a:rPr>
              <a:t>, Z. (2020). Halk Sağlığı Kuramlar ve Uygulamalar. Ankara: Sağlık ve Sosyal Yardım Vakfı.</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r>
              <a:rPr lang="tr-TR" dirty="0"/>
              <a:t>Aslında, her iki görüşü savunanlar da, yönetici olacak kişilerin hem yönetimle ilgili bilgi ve becerilere, hem de çalıştıkları sektörle ilgili alan bilgisine sahip olmaları gerektiği konusunda fikir birliğindedirler. </a:t>
            </a:r>
          </a:p>
          <a:p>
            <a:r>
              <a:rPr lang="tr-TR" dirty="0"/>
              <a:t>Ayrıldıkları nokta, bir yöneticide alan bilgisinin mi, yoksa yönetim bilgisinin mi daha ağırlıklı ve öncelikli olması gerektiğidir. </a:t>
            </a:r>
          </a:p>
          <a:p>
            <a:r>
              <a:rPr lang="tr-TR" dirty="0"/>
              <a:t>Sektörle ilgili alan bilgisine sahip kişilere yönetim bilgisi ve becerisi kazandırmak daha uygun olur diyenler ağır basmaktadır.  </a:t>
            </a:r>
          </a:p>
          <a:p>
            <a:endParaRPr lang="tr-TR" dirty="0"/>
          </a:p>
          <a:p>
            <a:endParaRPr lang="tr-TR" dirty="0"/>
          </a:p>
          <a:p>
            <a:endParaRPr lang="tr-TR" dirty="0"/>
          </a:p>
        </p:txBody>
      </p:sp>
      <p:sp>
        <p:nvSpPr>
          <p:cNvPr id="4" name="3 Altbilgi Yer Tutucusu"/>
          <p:cNvSpPr>
            <a:spLocks noGrp="1"/>
          </p:cNvSpPr>
          <p:nvPr>
            <p:ph type="ftr" sz="quarter" idx="11"/>
          </p:nvPr>
        </p:nvSpPr>
        <p:spPr/>
        <p:txBody>
          <a:bodyPr/>
          <a:lstStyle/>
          <a:p>
            <a:endParaRPr lang="tr-TR"/>
          </a:p>
        </p:txBody>
      </p:sp>
      <p:sp>
        <p:nvSpPr>
          <p:cNvPr id="5" name="4 Dikdörtgen"/>
          <p:cNvSpPr/>
          <p:nvPr/>
        </p:nvSpPr>
        <p:spPr>
          <a:xfrm>
            <a:off x="1833797" y="6211669"/>
            <a:ext cx="6096000" cy="215444"/>
          </a:xfrm>
          <a:prstGeom prst="rect">
            <a:avLst/>
          </a:prstGeom>
        </p:spPr>
        <p:txBody>
          <a:bodyPr>
            <a:spAutoFit/>
          </a:bodyPr>
          <a:lstStyle/>
          <a:p>
            <a:r>
              <a:rPr lang="tr-TR" sz="800" dirty="0" err="1">
                <a:latin typeface="Calibri" panose="020F0502020204030204" pitchFamily="34" charset="0"/>
                <a:cs typeface="Calibri" panose="020F0502020204030204" pitchFamily="34" charset="0"/>
              </a:rPr>
              <a:t>Öztek</a:t>
            </a:r>
            <a:r>
              <a:rPr lang="tr-TR" sz="800" dirty="0">
                <a:latin typeface="Calibri" panose="020F0502020204030204" pitchFamily="34" charset="0"/>
                <a:cs typeface="Calibri" panose="020F0502020204030204" pitchFamily="34" charset="0"/>
              </a:rPr>
              <a:t>, Z. (2020). Halk Sağlığı Kuramlar ve Uygulamalar. Ankara: Sağlık ve Sosyal Yardım Vakfı.</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a:t>Yöneticilerin atanmasındaki bir  başka sorun ise, yöneticilerin kendi meslek alanlarında başarılı olanlar arasından seçilmesidir.  </a:t>
            </a:r>
          </a:p>
          <a:p>
            <a:r>
              <a:rPr lang="tr-TR" dirty="0"/>
              <a:t>Başarılı bir cerrahın başhekim ya da il sağlık müdürü olarak atanması bu tür atamalara örnektir. </a:t>
            </a:r>
          </a:p>
          <a:p>
            <a:r>
              <a:rPr lang="tr-TR" dirty="0"/>
              <a:t>Bu yaklaşımda, yönetimin bir bilim dalı olduğu göz ardı edilerek, başarılı meslek üyelerinin aynı zamanda başarılı yönetici olacakları varsayılmaktadır. </a:t>
            </a:r>
          </a:p>
          <a:p>
            <a:endParaRPr lang="tr-TR" dirty="0"/>
          </a:p>
        </p:txBody>
      </p:sp>
      <p:sp>
        <p:nvSpPr>
          <p:cNvPr id="4" name="3 Altbilgi Yer Tutucusu"/>
          <p:cNvSpPr>
            <a:spLocks noGrp="1"/>
          </p:cNvSpPr>
          <p:nvPr>
            <p:ph type="ftr" sz="quarter" idx="11"/>
          </p:nvPr>
        </p:nvSpPr>
        <p:spPr/>
        <p:txBody>
          <a:bodyPr/>
          <a:lstStyle/>
          <a:p>
            <a:endParaRPr lang="tr-TR"/>
          </a:p>
        </p:txBody>
      </p:sp>
      <p:sp>
        <p:nvSpPr>
          <p:cNvPr id="5" name="4 Dikdörtgen"/>
          <p:cNvSpPr/>
          <p:nvPr/>
        </p:nvSpPr>
        <p:spPr>
          <a:xfrm>
            <a:off x="2118610" y="6313729"/>
            <a:ext cx="6096000" cy="215444"/>
          </a:xfrm>
          <a:prstGeom prst="rect">
            <a:avLst/>
          </a:prstGeom>
        </p:spPr>
        <p:txBody>
          <a:bodyPr>
            <a:spAutoFit/>
          </a:bodyPr>
          <a:lstStyle/>
          <a:p>
            <a:r>
              <a:rPr lang="tr-TR" sz="800" dirty="0" err="1">
                <a:latin typeface="Calibri" panose="020F0502020204030204" pitchFamily="34" charset="0"/>
                <a:cs typeface="Calibri" panose="020F0502020204030204" pitchFamily="34" charset="0"/>
              </a:rPr>
              <a:t>Öztek</a:t>
            </a:r>
            <a:r>
              <a:rPr lang="tr-TR" sz="800" dirty="0">
                <a:latin typeface="Calibri" panose="020F0502020204030204" pitchFamily="34" charset="0"/>
                <a:cs typeface="Calibri" panose="020F0502020204030204" pitchFamily="34" charset="0"/>
              </a:rPr>
              <a:t>, Z. (2020). Halk Sağlığı Kuramlar ve Uygulamalar. Ankara: Sağlık ve Sosyal Yardım Vakfı.</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4223" y="2672746"/>
            <a:ext cx="9997440" cy="1143000"/>
          </a:xfrm>
          <a:solidFill>
            <a:schemeClr val="accent2">
              <a:lumMod val="20000"/>
              <a:lumOff val="80000"/>
            </a:schemeClr>
          </a:solidFill>
        </p:spPr>
        <p:txBody>
          <a:bodyPr/>
          <a:lstStyle/>
          <a:p>
            <a:pPr algn="ctr"/>
            <a:r>
              <a:rPr lang="tr-TR" dirty="0"/>
              <a:t>Yönetici Eğitimine Yaklaşım</a:t>
            </a:r>
          </a:p>
        </p:txBody>
      </p:sp>
      <p:sp>
        <p:nvSpPr>
          <p:cNvPr id="3" name="2 Altbilgi Yer Tutucusu"/>
          <p:cNvSpPr>
            <a:spLocks noGrp="1"/>
          </p:cNvSpPr>
          <p:nvPr>
            <p:ph type="ftr" sz="quarter" idx="11"/>
          </p:nvPr>
        </p:nvSpPr>
        <p:spPr/>
        <p:txBody>
          <a:bodyPr/>
          <a:lstStyle/>
          <a:p>
            <a:endParaRPr lang="tr-T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79232" y="334599"/>
            <a:ext cx="9997440" cy="1143000"/>
          </a:xfrm>
        </p:spPr>
        <p:txBody>
          <a:bodyPr>
            <a:normAutofit fontScale="90000"/>
          </a:bodyPr>
          <a:lstStyle/>
          <a:p>
            <a:br>
              <a:rPr lang="tr-TR" dirty="0"/>
            </a:br>
            <a:r>
              <a:rPr lang="tr-TR" sz="4400" b="1" dirty="0"/>
              <a:t>1. FORMAL EĞİTİM: </a:t>
            </a:r>
            <a:br>
              <a:rPr lang="tr-TR" sz="4400" b="1" dirty="0"/>
            </a:br>
            <a:endParaRPr lang="tr-TR" dirty="0"/>
          </a:p>
        </p:txBody>
      </p:sp>
      <p:sp>
        <p:nvSpPr>
          <p:cNvPr id="3" name="2 İçerik Yer Tutucusu"/>
          <p:cNvSpPr>
            <a:spLocks noGrp="1"/>
          </p:cNvSpPr>
          <p:nvPr>
            <p:ph idx="1"/>
          </p:nvPr>
        </p:nvSpPr>
        <p:spPr>
          <a:xfrm>
            <a:off x="1753850" y="1289154"/>
            <a:ext cx="9833548" cy="4959246"/>
          </a:xfrm>
        </p:spPr>
        <p:txBody>
          <a:bodyPr>
            <a:normAutofit fontScale="47500" lnSpcReduction="20000"/>
          </a:bodyPr>
          <a:lstStyle/>
          <a:p>
            <a:pPr>
              <a:buNone/>
            </a:pPr>
            <a:r>
              <a:rPr lang="tr-TR" dirty="0"/>
              <a:t>	</a:t>
            </a:r>
            <a:r>
              <a:rPr lang="tr-TR" sz="3400" dirty="0"/>
              <a:t>Planlı ve programlı bir eğitim sürecidir. Eğitimin sonunda kazanılacak hedefler önceden bellidir ve programda yazılıdır. </a:t>
            </a:r>
          </a:p>
          <a:p>
            <a:pPr>
              <a:buNone/>
            </a:pPr>
            <a:br>
              <a:rPr lang="tr-TR" sz="3400" dirty="0"/>
            </a:br>
            <a:r>
              <a:rPr lang="tr-TR" sz="3400" b="1" dirty="0"/>
              <a:t>a. Okul eğitimi</a:t>
            </a:r>
            <a:r>
              <a:rPr lang="tr-TR" sz="3400" dirty="0"/>
              <a:t>: Yüksek öğretim düzeyinde yönetim eğitimi yapan kuruluşlar arasında kamu yönetimi, işletme, sağlık kurumları yönetimi gibi programlar sayılabilir. </a:t>
            </a:r>
          </a:p>
          <a:p>
            <a:pPr>
              <a:buNone/>
            </a:pPr>
            <a:br>
              <a:rPr lang="tr-TR" sz="3400" dirty="0"/>
            </a:br>
            <a:r>
              <a:rPr lang="tr-TR" sz="3400" b="1" dirty="0"/>
              <a:t>b. Mezuniyet sonrası eğitim: </a:t>
            </a:r>
            <a:r>
              <a:rPr lang="tr-TR" sz="3400" dirty="0"/>
              <a:t>Bunlar arasında “sağlık yönetimi”, “sağlık kurumları yönetimi”, “sağlık işletmeciliği”,“sağlık ekonomisi”, “liderlik” gibi çeşitli yüksek lisans, doktora ve sertifika programları sayılabilir. Tıp, eczacılık, diş hekimliği, hemşirelik gibi meslek okullarından mezun olanlar bu programlarda yöneticilik eğitimi alırlar.</a:t>
            </a:r>
          </a:p>
          <a:p>
            <a:pPr>
              <a:buNone/>
            </a:pPr>
            <a:br>
              <a:rPr lang="tr-TR" sz="3400" dirty="0"/>
            </a:br>
            <a:r>
              <a:rPr lang="tr-TR" sz="3400" b="1" dirty="0"/>
              <a:t>c. Halk sağlığı uzmanlığı: </a:t>
            </a:r>
            <a:r>
              <a:rPr lang="tr-TR" sz="3400" dirty="0"/>
              <a:t>Tıpta Uzmanlık Tüzüğüne  göre 4 yıl süren halk sağlığı uzmanlığı eğitimi halk sağlığı ile ilgili sorunların tanımlanması ve kontrolü konuları yanı sıra sağlık hizmetlerinin yönetimi konusunda da kuramsal ve uygulamalı eğitimi içerir. </a:t>
            </a:r>
          </a:p>
          <a:p>
            <a:pPr>
              <a:buNone/>
            </a:pPr>
            <a:endParaRPr lang="tr-TR" sz="3400" dirty="0"/>
          </a:p>
          <a:p>
            <a:pPr>
              <a:buNone/>
            </a:pPr>
            <a:r>
              <a:rPr lang="tr-TR" sz="3400" dirty="0"/>
              <a:t>	</a:t>
            </a:r>
            <a:r>
              <a:rPr lang="tr-TR" sz="3400" b="1" dirty="0"/>
              <a:t>d. Uzaktan eğitim: </a:t>
            </a:r>
            <a:r>
              <a:rPr lang="tr-TR" sz="3400" dirty="0" err="1"/>
              <a:t>Formal</a:t>
            </a:r>
            <a:r>
              <a:rPr lang="tr-TR" sz="3400" dirty="0"/>
              <a:t> eğitimler (özellikle mezuniyet sonrası eğitimler) günümüzde okul ve dersliklerde verilmekle birlikte uzaktan eğitim modeli giderek artmaktadır. Böylece, daha fazla öğrenciye erişmek mümkün olabilmektedir. </a:t>
            </a:r>
          </a:p>
          <a:p>
            <a:pPr>
              <a:buNone/>
            </a:pPr>
            <a:endParaRPr lang="tr-TR" sz="3400" dirty="0"/>
          </a:p>
          <a:p>
            <a:pPr>
              <a:buNone/>
            </a:pPr>
            <a:r>
              <a:rPr lang="tr-TR" sz="3400" dirty="0"/>
              <a:t>	</a:t>
            </a:r>
            <a:r>
              <a:rPr lang="tr-TR" sz="3400" b="1" dirty="0"/>
              <a:t>e. Eyleme yönelik eğitim: </a:t>
            </a:r>
            <a:r>
              <a:rPr lang="tr-TR" sz="3400" dirty="0"/>
              <a:t>Bu eğitim türü belli bir işin yürütülmesi amacıyla yapılan eğitimlerdir. </a:t>
            </a:r>
          </a:p>
          <a:p>
            <a:pPr>
              <a:buNone/>
            </a:pPr>
            <a:r>
              <a:rPr lang="tr-TR" sz="3400" dirty="0"/>
              <a:t>     Örneğin, halk sağlığı laboratuarı yönetimi, bölge ilaç temsilciliği gibi eğitimler bu grupta sayılabilir.</a:t>
            </a:r>
          </a:p>
          <a:p>
            <a:pPr>
              <a:buNone/>
            </a:pPr>
            <a:endParaRPr lang="tr-TR" dirty="0"/>
          </a:p>
          <a:p>
            <a:endParaRPr lang="tr-TR" dirty="0"/>
          </a:p>
        </p:txBody>
      </p:sp>
      <p:sp>
        <p:nvSpPr>
          <p:cNvPr id="4" name="3 Altbilgi Yer Tutucusu"/>
          <p:cNvSpPr>
            <a:spLocks noGrp="1"/>
          </p:cNvSpPr>
          <p:nvPr>
            <p:ph type="ftr" sz="quarter" idx="11"/>
          </p:nvPr>
        </p:nvSpPr>
        <p:spPr/>
        <p:txBody>
          <a:bodyPr/>
          <a:lstStyle/>
          <a:p>
            <a:endParaRPr lang="tr-TR"/>
          </a:p>
        </p:txBody>
      </p:sp>
      <p:sp>
        <p:nvSpPr>
          <p:cNvPr id="5" name="4 Dikdörtgen"/>
          <p:cNvSpPr/>
          <p:nvPr/>
        </p:nvSpPr>
        <p:spPr>
          <a:xfrm>
            <a:off x="1683895" y="6534834"/>
            <a:ext cx="6096000" cy="215444"/>
          </a:xfrm>
          <a:prstGeom prst="rect">
            <a:avLst/>
          </a:prstGeom>
        </p:spPr>
        <p:txBody>
          <a:bodyPr>
            <a:spAutoFit/>
          </a:bodyPr>
          <a:lstStyle/>
          <a:p>
            <a:r>
              <a:rPr lang="tr-TR" sz="800" dirty="0" err="1">
                <a:latin typeface="Calibri" panose="020F0502020204030204" pitchFamily="34" charset="0"/>
                <a:cs typeface="Calibri" panose="020F0502020204030204" pitchFamily="34" charset="0"/>
              </a:rPr>
              <a:t>Öztek</a:t>
            </a:r>
            <a:r>
              <a:rPr lang="tr-TR" sz="800" dirty="0">
                <a:latin typeface="Calibri" panose="020F0502020204030204" pitchFamily="34" charset="0"/>
                <a:cs typeface="Calibri" panose="020F0502020204030204" pitchFamily="34" charset="0"/>
              </a:rPr>
              <a:t>, Z. (2020). Halk Sağlığı Kuramlar ve Uygulamalar. Ankara: Sağlık ve Sosyal Yardım Vakfı.</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4FCD225-4A7B-ECB0-BF26-53583A8C7DBC}"/>
              </a:ext>
            </a:extLst>
          </p:cNvPr>
          <p:cNvSpPr>
            <a:spLocks noGrp="1"/>
          </p:cNvSpPr>
          <p:nvPr>
            <p:ph type="title"/>
          </p:nvPr>
        </p:nvSpPr>
        <p:spPr/>
        <p:txBody>
          <a:bodyPr>
            <a:normAutofit/>
          </a:bodyPr>
          <a:lstStyle/>
          <a:p>
            <a:r>
              <a:rPr lang="tr-TR" sz="4400" b="1" dirty="0"/>
              <a:t>2. İNFORMAL EĞİTİM: </a:t>
            </a:r>
            <a:endParaRPr lang="tr-TR" dirty="0"/>
          </a:p>
        </p:txBody>
      </p:sp>
      <p:sp>
        <p:nvSpPr>
          <p:cNvPr id="3" name="İçerik Yer Tutucusu 2">
            <a:extLst>
              <a:ext uri="{FF2B5EF4-FFF2-40B4-BE49-F238E27FC236}">
                <a16:creationId xmlns:a16="http://schemas.microsoft.com/office/drawing/2014/main" id="{805D78D1-B622-FFF3-2119-B5508B1CD471}"/>
              </a:ext>
            </a:extLst>
          </p:cNvPr>
          <p:cNvSpPr>
            <a:spLocks noGrp="1"/>
          </p:cNvSpPr>
          <p:nvPr>
            <p:ph idx="1"/>
          </p:nvPr>
        </p:nvSpPr>
        <p:spPr/>
        <p:txBody>
          <a:bodyPr>
            <a:noAutofit/>
          </a:bodyPr>
          <a:lstStyle/>
          <a:p>
            <a:pPr>
              <a:buNone/>
            </a:pPr>
            <a:r>
              <a:rPr lang="tr-TR" sz="1600" dirty="0"/>
              <a:t>	</a:t>
            </a:r>
            <a:r>
              <a:rPr lang="tr-TR" sz="1800" dirty="0" err="1"/>
              <a:t>İnformal</a:t>
            </a:r>
            <a:r>
              <a:rPr lang="tr-TR" sz="1800" dirty="0"/>
              <a:t> eğitim, doğal ortamda kendiliğinden gerçekleşir; bir plan vardır ama bu plan yazılı değildir; öğreticiler profesyonel değillerdir ve yaygın olarak gözleme dayanır. Kendisini bu yöntemlerle eğitenler kariyer yöntemi ile değil, fakat liyakat yöntemi ile yapılacak yönetici atamaları için aday olabilirler.</a:t>
            </a:r>
          </a:p>
          <a:p>
            <a:endParaRPr lang="tr-TR" sz="1800" dirty="0"/>
          </a:p>
          <a:p>
            <a:pPr>
              <a:buNone/>
            </a:pPr>
            <a:r>
              <a:rPr lang="tr-TR" sz="1800" b="1" dirty="0"/>
              <a:t>	f. Deneyerek öğrenim: </a:t>
            </a:r>
            <a:r>
              <a:rPr lang="tr-TR" sz="1800" dirty="0"/>
              <a:t>Bu eğitimin bir diğer adı da “iş başında eğitim” </a:t>
            </a:r>
            <a:r>
              <a:rPr lang="tr-TR" sz="1800" dirty="0" err="1"/>
              <a:t>dir</a:t>
            </a:r>
            <a:r>
              <a:rPr lang="tr-TR" sz="1800" dirty="0"/>
              <a:t>.  Kişinin hem çalışıp hem de gözlemler yaparak bilgi ve becerisini arttırması anlamına gelir. Bir toplum sağlığı merkezinde çalışmakta olan bir sağlıkçının merkezin yönetimi konusunda gözlemler yaparak işi öğrenmesi, deneyim kazanması ve gelecekte böyle bir merkezin yönetimi için hazırlanması iş başında eğitime örnektir.</a:t>
            </a:r>
          </a:p>
          <a:p>
            <a:pPr>
              <a:buNone/>
            </a:pPr>
            <a:endParaRPr lang="tr-TR" sz="1800" dirty="0"/>
          </a:p>
          <a:p>
            <a:pPr>
              <a:buNone/>
            </a:pPr>
            <a:r>
              <a:rPr lang="tr-TR" sz="1800" b="1" dirty="0"/>
              <a:t>	g. Kendi kendine eğitim: </a:t>
            </a:r>
            <a:r>
              <a:rPr lang="tr-TR" sz="1800" dirty="0"/>
              <a:t>Bu tür eğitim kişinin makaleler, bültenler, internet, uzaktan eğitim modüllerini izleme, kongrelere katılma gibi yöntemlerle kendi yaptığı planlar ve belirlediği hedefler doğrultusunda bilgi ve becerilerini arttırmaya çalışmasıdır. </a:t>
            </a:r>
          </a:p>
        </p:txBody>
      </p:sp>
      <p:sp>
        <p:nvSpPr>
          <p:cNvPr id="4" name="Alt Bilgi Yer Tutucusu 3">
            <a:extLst>
              <a:ext uri="{FF2B5EF4-FFF2-40B4-BE49-F238E27FC236}">
                <a16:creationId xmlns:a16="http://schemas.microsoft.com/office/drawing/2014/main" id="{118624C0-36AF-9368-8E90-818EE36CF166}"/>
              </a:ext>
            </a:extLst>
          </p:cNvPr>
          <p:cNvSpPr>
            <a:spLocks noGrp="1"/>
          </p:cNvSpPr>
          <p:nvPr>
            <p:ph type="ftr" sz="quarter" idx="11"/>
          </p:nvPr>
        </p:nvSpPr>
        <p:spPr/>
        <p:txBody>
          <a:bodyPr/>
          <a:lstStyle/>
          <a:p>
            <a:endParaRPr lang="tr-TR"/>
          </a:p>
        </p:txBody>
      </p:sp>
      <p:sp>
        <p:nvSpPr>
          <p:cNvPr id="5" name="4 Dikdörtgen"/>
          <p:cNvSpPr/>
          <p:nvPr/>
        </p:nvSpPr>
        <p:spPr>
          <a:xfrm>
            <a:off x="2193561" y="6642556"/>
            <a:ext cx="6096000" cy="215444"/>
          </a:xfrm>
          <a:prstGeom prst="rect">
            <a:avLst/>
          </a:prstGeom>
        </p:spPr>
        <p:txBody>
          <a:bodyPr>
            <a:spAutoFit/>
          </a:bodyPr>
          <a:lstStyle/>
          <a:p>
            <a:r>
              <a:rPr lang="tr-TR" sz="800" dirty="0" err="1">
                <a:latin typeface="Calibri" panose="020F0502020204030204" pitchFamily="34" charset="0"/>
                <a:cs typeface="Calibri" panose="020F0502020204030204" pitchFamily="34" charset="0"/>
              </a:rPr>
              <a:t>Öztek</a:t>
            </a:r>
            <a:r>
              <a:rPr lang="tr-TR" sz="800" dirty="0">
                <a:latin typeface="Calibri" panose="020F0502020204030204" pitchFamily="34" charset="0"/>
                <a:cs typeface="Calibri" panose="020F0502020204030204" pitchFamily="34" charset="0"/>
              </a:rPr>
              <a:t>, Z. (2020). Halk Sağlığı Kuramlar ve Uygulamalar. Ankara: Sağlık ve Sosyal Yardım Vakfı.</a:t>
            </a:r>
          </a:p>
        </p:txBody>
      </p:sp>
    </p:spTree>
    <p:extLst>
      <p:ext uri="{BB962C8B-B14F-4D97-AF65-F5344CB8AC3E}">
        <p14:creationId xmlns:p14="http://schemas.microsoft.com/office/powerpoint/2010/main" val="27906951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152EAE2-928E-F820-60B7-DB6FFB93EAD8}"/>
              </a:ext>
            </a:extLst>
          </p:cNvPr>
          <p:cNvSpPr>
            <a:spLocks noGrp="1"/>
          </p:cNvSpPr>
          <p:nvPr>
            <p:ph type="title"/>
          </p:nvPr>
        </p:nvSpPr>
        <p:spPr>
          <a:solidFill>
            <a:schemeClr val="accent2">
              <a:lumMod val="20000"/>
              <a:lumOff val="80000"/>
            </a:schemeClr>
          </a:solidFill>
        </p:spPr>
        <p:txBody>
          <a:bodyPr>
            <a:normAutofit/>
          </a:bodyPr>
          <a:lstStyle/>
          <a:p>
            <a:r>
              <a:rPr lang="en-GB" sz="2800" b="1" kern="100" dirty="0">
                <a:solidFill>
                  <a:srgbClr val="006FAB"/>
                </a:solidFill>
                <a:effectLst/>
                <a:latin typeface="Times New Roman" panose="02020603050405020304" pitchFamily="18" charset="0"/>
                <a:ea typeface="Times New Roman" panose="02020603050405020304" pitchFamily="18" charset="0"/>
              </a:rPr>
              <a:t>SAĞLIK HİZMETLERİ VE YÖNETİMİNDE YAPAY ZEKA</a:t>
            </a:r>
            <a:endParaRPr lang="tr-TR" sz="2800" b="1" dirty="0"/>
          </a:p>
        </p:txBody>
      </p:sp>
      <p:sp>
        <p:nvSpPr>
          <p:cNvPr id="3" name="İçerik Yer Tutucusu 2">
            <a:extLst>
              <a:ext uri="{FF2B5EF4-FFF2-40B4-BE49-F238E27FC236}">
                <a16:creationId xmlns:a16="http://schemas.microsoft.com/office/drawing/2014/main" id="{86DFE4A9-DB93-0088-B74C-99059343DBD7}"/>
              </a:ext>
            </a:extLst>
          </p:cNvPr>
          <p:cNvSpPr>
            <a:spLocks noGrp="1"/>
          </p:cNvSpPr>
          <p:nvPr>
            <p:ph idx="1"/>
          </p:nvPr>
        </p:nvSpPr>
        <p:spPr/>
        <p:txBody>
          <a:bodyPr>
            <a:normAutofit/>
          </a:bodyPr>
          <a:lstStyle/>
          <a:p>
            <a:endParaRPr lang="tr-TR" sz="1800" kern="100" dirty="0">
              <a:solidFill>
                <a:srgbClr val="181717"/>
              </a:solidFill>
              <a:effectLst/>
              <a:latin typeface="Times New Roman" panose="02020603050405020304" pitchFamily="18" charset="0"/>
              <a:ea typeface="Times New Roman" panose="02020603050405020304" pitchFamily="18" charset="0"/>
            </a:endParaRPr>
          </a:p>
          <a:p>
            <a:r>
              <a:rPr lang="en-GB" sz="2800" kern="100" dirty="0">
                <a:solidFill>
                  <a:srgbClr val="181717"/>
                </a:solidFill>
                <a:effectLst/>
                <a:latin typeface="Times New Roman" panose="02020603050405020304" pitchFamily="18" charset="0"/>
                <a:ea typeface="Times New Roman" panose="02020603050405020304" pitchFamily="18" charset="0"/>
              </a:rPr>
              <a:t>Günümüzde artan kronik hastalıklar, Covid-19 pandemisi gibi salgınlar, ortalama insan ömrünün uzamasına bağlı olarak artan yaşlı nüfusun evde bakım hizmetlerine ihtiyacının artışı ve sağlık okuryazarlığının gelişmesine paralel olarak bireylerin sağlık hizmetlerinden beklentilerindeki değişiklikler; </a:t>
            </a:r>
            <a:r>
              <a:rPr lang="en-GB" sz="2800" b="1" kern="100" dirty="0">
                <a:solidFill>
                  <a:srgbClr val="181717"/>
                </a:solidFill>
                <a:effectLst/>
                <a:latin typeface="Times New Roman" panose="02020603050405020304" pitchFamily="18" charset="0"/>
                <a:ea typeface="Times New Roman" panose="02020603050405020304" pitchFamily="18" charset="0"/>
              </a:rPr>
              <a:t>sağlık hizmetleri ve yönetiminde de değişimi </a:t>
            </a:r>
            <a:r>
              <a:rPr lang="en-GB" sz="2800" kern="100" dirty="0">
                <a:solidFill>
                  <a:srgbClr val="181717"/>
                </a:solidFill>
                <a:effectLst/>
                <a:latin typeface="Times New Roman" panose="02020603050405020304" pitchFamily="18" charset="0"/>
                <a:ea typeface="Times New Roman" panose="02020603050405020304" pitchFamily="18" charset="0"/>
              </a:rPr>
              <a:t>beraberinde getirmektedir. Tüm bunlar dikkate alındığında artan iş yükü yanında yetersiz sayıdaki insan gücü sebebi ile sağlık hizmetleri ve yönetiminde </a:t>
            </a:r>
            <a:r>
              <a:rPr lang="en-GB" sz="2800" b="1" kern="100" dirty="0">
                <a:solidFill>
                  <a:srgbClr val="FF0000"/>
                </a:solidFill>
                <a:effectLst/>
                <a:latin typeface="Times New Roman" panose="02020603050405020304" pitchFamily="18" charset="0"/>
                <a:ea typeface="Times New Roman" panose="02020603050405020304" pitchFamily="18" charset="0"/>
              </a:rPr>
              <a:t>yapay zekâ </a:t>
            </a:r>
            <a:r>
              <a:rPr lang="en-GB" sz="2800" kern="100" dirty="0">
                <a:solidFill>
                  <a:srgbClr val="181717"/>
                </a:solidFill>
                <a:effectLst/>
                <a:latin typeface="Times New Roman" panose="02020603050405020304" pitchFamily="18" charset="0"/>
                <a:ea typeface="Times New Roman" panose="02020603050405020304" pitchFamily="18" charset="0"/>
              </a:rPr>
              <a:t>uygulamalarının kullanılması kaçınılmazdır.</a:t>
            </a:r>
            <a:endParaRPr lang="tr-TR" sz="2800" kern="100" dirty="0">
              <a:solidFill>
                <a:srgbClr val="181717"/>
              </a:solidFill>
              <a:effectLst/>
              <a:latin typeface="Times New Roman" panose="02020603050405020304" pitchFamily="18" charset="0"/>
              <a:ea typeface="Times New Roman" panose="02020603050405020304" pitchFamily="18" charset="0"/>
            </a:endParaRPr>
          </a:p>
          <a:p>
            <a:endParaRPr lang="tr-TR" dirty="0"/>
          </a:p>
        </p:txBody>
      </p:sp>
      <p:sp>
        <p:nvSpPr>
          <p:cNvPr id="4" name="Alt Bilgi Yer Tutucusu 3">
            <a:extLst>
              <a:ext uri="{FF2B5EF4-FFF2-40B4-BE49-F238E27FC236}">
                <a16:creationId xmlns:a16="http://schemas.microsoft.com/office/drawing/2014/main" id="{30334108-E0DE-8AB3-9315-E5769186F082}"/>
              </a:ext>
            </a:extLst>
          </p:cNvPr>
          <p:cNvSpPr>
            <a:spLocks noGrp="1"/>
          </p:cNvSpPr>
          <p:nvPr>
            <p:ph type="ftr" sz="quarter" idx="11"/>
          </p:nvPr>
        </p:nvSpPr>
        <p:spPr/>
        <p:txBody>
          <a:bodyPr/>
          <a:lstStyle/>
          <a:p>
            <a:endParaRPr lang="tr-TR"/>
          </a:p>
        </p:txBody>
      </p:sp>
      <p:sp>
        <p:nvSpPr>
          <p:cNvPr id="6" name="Metin kutusu 5">
            <a:extLst>
              <a:ext uri="{FF2B5EF4-FFF2-40B4-BE49-F238E27FC236}">
                <a16:creationId xmlns:a16="http://schemas.microsoft.com/office/drawing/2014/main" id="{F157F721-7AC2-2DE0-C772-9111BD2B29AD}"/>
              </a:ext>
            </a:extLst>
          </p:cNvPr>
          <p:cNvSpPr txBox="1"/>
          <p:nvPr/>
        </p:nvSpPr>
        <p:spPr>
          <a:xfrm>
            <a:off x="2302249" y="6345455"/>
            <a:ext cx="6094878" cy="215444"/>
          </a:xfrm>
          <a:prstGeom prst="rect">
            <a:avLst/>
          </a:prstGeom>
          <a:noFill/>
        </p:spPr>
        <p:txBody>
          <a:bodyPr wrap="square">
            <a:spAutoFit/>
          </a:bodyPr>
          <a:lstStyle/>
          <a:p>
            <a:r>
              <a:rPr lang="tr-TR" sz="800" b="0" i="0" dirty="0">
                <a:solidFill>
                  <a:srgbClr val="212529"/>
                </a:solidFill>
                <a:effectLst/>
                <a:latin typeface="Poppins" panose="020B0502040504020204" pitchFamily="34" charset="0"/>
              </a:rPr>
              <a:t>AKALIN, B., &amp; VERANYURT, Ü. (2021). Sağlık Hizmetleri ve Yönetiminde Yapay Zekâ. </a:t>
            </a:r>
            <a:r>
              <a:rPr lang="tr-TR" sz="800" b="0" i="0" dirty="0" err="1">
                <a:solidFill>
                  <a:srgbClr val="212529"/>
                </a:solidFill>
                <a:effectLst/>
                <a:latin typeface="Poppins" panose="020B0502040504020204" pitchFamily="34" charset="0"/>
              </a:rPr>
              <a:t>Acta</a:t>
            </a:r>
            <a:r>
              <a:rPr lang="tr-TR" sz="800" b="0" i="0" dirty="0">
                <a:solidFill>
                  <a:srgbClr val="212529"/>
                </a:solidFill>
                <a:effectLst/>
                <a:latin typeface="Poppins" panose="020B0502040504020204" pitchFamily="34" charset="0"/>
              </a:rPr>
              <a:t> </a:t>
            </a:r>
            <a:r>
              <a:rPr lang="tr-TR" sz="800" b="0" i="0" dirty="0" err="1">
                <a:solidFill>
                  <a:srgbClr val="212529"/>
                </a:solidFill>
                <a:effectLst/>
                <a:latin typeface="Poppins" panose="020B0502040504020204" pitchFamily="34" charset="0"/>
              </a:rPr>
              <a:t>Infologica</a:t>
            </a:r>
            <a:r>
              <a:rPr lang="tr-TR" sz="800" b="0" i="0" dirty="0">
                <a:solidFill>
                  <a:srgbClr val="212529"/>
                </a:solidFill>
                <a:effectLst/>
                <a:latin typeface="Poppins" panose="020B0502040504020204" pitchFamily="34" charset="0"/>
              </a:rPr>
              <a:t>, 5(1), 231-240.</a:t>
            </a:r>
            <a:endParaRPr lang="tr-TR" sz="800" dirty="0"/>
          </a:p>
        </p:txBody>
      </p:sp>
    </p:spTree>
    <p:extLst>
      <p:ext uri="{BB962C8B-B14F-4D97-AF65-F5344CB8AC3E}">
        <p14:creationId xmlns:p14="http://schemas.microsoft.com/office/powerpoint/2010/main" val="45887317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10000"/>
          </a:bodyPr>
          <a:lstStyle/>
          <a:p>
            <a:r>
              <a:rPr lang="en-GB" b="1" kern="100" dirty="0" err="1">
                <a:solidFill>
                  <a:srgbClr val="FF0000"/>
                </a:solidFill>
                <a:latin typeface="Times New Roman" panose="02020603050405020304" pitchFamily="18" charset="0"/>
                <a:ea typeface="Times New Roman" panose="02020603050405020304" pitchFamily="18" charset="0"/>
              </a:rPr>
              <a:t>Yapay</a:t>
            </a:r>
            <a:r>
              <a:rPr lang="en-GB" b="1" kern="100" dirty="0">
                <a:solidFill>
                  <a:srgbClr val="FF0000"/>
                </a:solidFill>
                <a:latin typeface="Times New Roman" panose="02020603050405020304" pitchFamily="18" charset="0"/>
                <a:ea typeface="Times New Roman" panose="02020603050405020304" pitchFamily="18" charset="0"/>
              </a:rPr>
              <a:t> </a:t>
            </a:r>
            <a:r>
              <a:rPr lang="en-GB" b="1" kern="100" dirty="0" err="1">
                <a:solidFill>
                  <a:srgbClr val="FF0000"/>
                </a:solidFill>
                <a:latin typeface="Times New Roman" panose="02020603050405020304" pitchFamily="18" charset="0"/>
                <a:ea typeface="Times New Roman" panose="02020603050405020304" pitchFamily="18" charset="0"/>
              </a:rPr>
              <a:t>zekâ</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insan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beyninin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fonksiyonlarını</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temel</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alarak</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insana</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özgü</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düşünme</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yorum</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yapabilme</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çözümleme</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karar</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verme</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gibi</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yetilerin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bilgisayar</a:t>
            </a:r>
            <a:r>
              <a:rPr lang="en-GB" kern="100" dirty="0">
                <a:solidFill>
                  <a:srgbClr val="181717"/>
                </a:solidFill>
                <a:latin typeface="Times New Roman" panose="02020603050405020304" pitchFamily="18" charset="0"/>
                <a:ea typeface="Times New Roman" panose="02020603050405020304" pitchFamily="18" charset="0"/>
              </a:rPr>
              <a:t>, robot, program </a:t>
            </a:r>
            <a:r>
              <a:rPr lang="en-GB" kern="100" dirty="0" err="1">
                <a:solidFill>
                  <a:srgbClr val="181717"/>
                </a:solidFill>
                <a:latin typeface="Times New Roman" panose="02020603050405020304" pitchFamily="18" charset="0"/>
                <a:ea typeface="Times New Roman" panose="02020603050405020304" pitchFamily="18" charset="0"/>
              </a:rPr>
              <a:t>gibi</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sistemlere</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aktarılması</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olarak</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tanımlanabilir</a:t>
            </a:r>
            <a:r>
              <a:rPr lang="en-GB" kern="100" dirty="0">
                <a:solidFill>
                  <a:srgbClr val="181717"/>
                </a:solidFill>
                <a:latin typeface="Times New Roman" panose="02020603050405020304" pitchFamily="18" charset="0"/>
                <a:ea typeface="Times New Roman" panose="02020603050405020304" pitchFamily="18" charset="0"/>
              </a:rPr>
              <a:t>.</a:t>
            </a:r>
            <a:endParaRPr lang="tr-TR" kern="100" dirty="0">
              <a:solidFill>
                <a:srgbClr val="181717"/>
              </a:solidFill>
              <a:latin typeface="Times New Roman" panose="02020603050405020304" pitchFamily="18" charset="0"/>
              <a:ea typeface="Times New Roman" panose="02020603050405020304" pitchFamily="18" charset="0"/>
            </a:endParaRPr>
          </a:p>
          <a:p>
            <a:r>
              <a:rPr lang="en-GB" kern="100" dirty="0" err="1">
                <a:solidFill>
                  <a:srgbClr val="181717"/>
                </a:solidFill>
                <a:latin typeface="Times New Roman" panose="02020603050405020304" pitchFamily="18" charset="0"/>
                <a:ea typeface="Times New Roman" panose="02020603050405020304" pitchFamily="18" charset="0"/>
              </a:rPr>
              <a:t>Sağlık</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hizmetlerinde</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yapay</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zekâ</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uygulamalarının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kullanılması</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için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dünya</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genelinde</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pek</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çok</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bilimsel</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çalışma</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yapılmaktadır</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Günümüzde</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geleneksel</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sağlık</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hizmetlerinde</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yapay</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zekâ</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uygulamaları</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kullanılması</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yönünde</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adımlar</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atılmaktadır</a:t>
            </a:r>
            <a:r>
              <a:rPr lang="en-GB" kern="100" dirty="0">
                <a:solidFill>
                  <a:srgbClr val="181717"/>
                </a:solidFill>
                <a:latin typeface="Times New Roman" panose="02020603050405020304" pitchFamily="18" charset="0"/>
                <a:ea typeface="Times New Roman" panose="02020603050405020304" pitchFamily="18" charset="0"/>
              </a:rPr>
              <a:t>. </a:t>
            </a:r>
            <a:endParaRPr lang="tr-TR" kern="100" dirty="0">
              <a:solidFill>
                <a:srgbClr val="181717"/>
              </a:solidFill>
              <a:latin typeface="Times New Roman" panose="02020603050405020304" pitchFamily="18" charset="0"/>
              <a:ea typeface="Times New Roman" panose="02020603050405020304" pitchFamily="18" charset="0"/>
            </a:endParaRPr>
          </a:p>
          <a:p>
            <a:r>
              <a:rPr lang="en-GB" kern="100" dirty="0" err="1">
                <a:solidFill>
                  <a:srgbClr val="181717"/>
                </a:solidFill>
                <a:latin typeface="Times New Roman" panose="02020603050405020304" pitchFamily="18" charset="0"/>
                <a:ea typeface="Times New Roman" panose="02020603050405020304" pitchFamily="18" charset="0"/>
              </a:rPr>
              <a:t>Sağlık</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hizmetlerinde</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ve</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yönetiminde</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yapay</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zekâ</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uygulamaları</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süreçlerde</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maliyetlerin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azaltılması</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kalitenin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arttırılması</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insan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kaynaklı</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hataların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azaltılması</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ve</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performansın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arttırılması</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amacıyla</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kullanılmaktadır</a:t>
            </a:r>
            <a:r>
              <a:rPr lang="en-GB" kern="100" dirty="0">
                <a:solidFill>
                  <a:srgbClr val="181717"/>
                </a:solidFill>
                <a:latin typeface="Times New Roman" panose="02020603050405020304" pitchFamily="18" charset="0"/>
                <a:ea typeface="Times New Roman" panose="02020603050405020304" pitchFamily="18" charset="0"/>
              </a:rPr>
              <a:t>. </a:t>
            </a:r>
            <a:endParaRPr lang="tr-TR" kern="100" dirty="0">
              <a:solidFill>
                <a:srgbClr val="181717"/>
              </a:solidFill>
              <a:latin typeface="Times New Roman" panose="02020603050405020304" pitchFamily="18" charset="0"/>
              <a:ea typeface="Times New Roman" panose="02020603050405020304" pitchFamily="18" charset="0"/>
            </a:endParaRPr>
          </a:p>
          <a:p>
            <a:endParaRPr lang="tr-TR" dirty="0"/>
          </a:p>
        </p:txBody>
      </p:sp>
      <p:sp>
        <p:nvSpPr>
          <p:cNvPr id="4" name="3 Altbilgi Yer Tutucusu"/>
          <p:cNvSpPr>
            <a:spLocks noGrp="1"/>
          </p:cNvSpPr>
          <p:nvPr>
            <p:ph type="ftr" sz="quarter" idx="11"/>
          </p:nvPr>
        </p:nvSpPr>
        <p:spPr/>
        <p:txBody>
          <a:bodyPr/>
          <a:lstStyle/>
          <a:p>
            <a:endParaRPr lang="tr-TR"/>
          </a:p>
        </p:txBody>
      </p:sp>
      <p:sp>
        <p:nvSpPr>
          <p:cNvPr id="5" name="4 Dikdörtgen"/>
          <p:cNvSpPr/>
          <p:nvPr/>
        </p:nvSpPr>
        <p:spPr>
          <a:xfrm>
            <a:off x="2098623" y="6339404"/>
            <a:ext cx="9368853" cy="215444"/>
          </a:xfrm>
          <a:prstGeom prst="rect">
            <a:avLst/>
          </a:prstGeom>
        </p:spPr>
        <p:txBody>
          <a:bodyPr wrap="square">
            <a:spAutoFit/>
          </a:bodyPr>
          <a:lstStyle/>
          <a:p>
            <a:r>
              <a:rPr lang="tr-TR" sz="800" dirty="0">
                <a:solidFill>
                  <a:srgbClr val="212529"/>
                </a:solidFill>
                <a:latin typeface="Poppins" panose="020B0502040504020204" pitchFamily="34" charset="0"/>
              </a:rPr>
              <a:t>AKALIN, B., &amp; VERANYURT, Ü. (2021). Sağlık Hizmetleri ve Yönetiminde Yapay Zekâ. </a:t>
            </a:r>
            <a:r>
              <a:rPr lang="tr-TR" sz="800" dirty="0" err="1">
                <a:solidFill>
                  <a:srgbClr val="212529"/>
                </a:solidFill>
                <a:latin typeface="Poppins" panose="020B0502040504020204" pitchFamily="34" charset="0"/>
              </a:rPr>
              <a:t>Acta</a:t>
            </a:r>
            <a:r>
              <a:rPr lang="tr-TR" sz="800" dirty="0">
                <a:solidFill>
                  <a:srgbClr val="212529"/>
                </a:solidFill>
                <a:latin typeface="Poppins" panose="020B0502040504020204" pitchFamily="34" charset="0"/>
              </a:rPr>
              <a:t> </a:t>
            </a:r>
            <a:r>
              <a:rPr lang="tr-TR" sz="800" dirty="0" err="1">
                <a:solidFill>
                  <a:srgbClr val="212529"/>
                </a:solidFill>
                <a:latin typeface="Poppins" panose="020B0502040504020204" pitchFamily="34" charset="0"/>
              </a:rPr>
              <a:t>Infologica</a:t>
            </a:r>
            <a:r>
              <a:rPr lang="tr-TR" sz="800" dirty="0">
                <a:solidFill>
                  <a:srgbClr val="212529"/>
                </a:solidFill>
                <a:latin typeface="Poppins" panose="020B0502040504020204" pitchFamily="34" charset="0"/>
              </a:rPr>
              <a:t>, 5(1), 231-240.</a:t>
            </a:r>
            <a:endParaRPr lang="tr-TR" sz="800"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D6E9C6D-CF30-9E54-0C2A-A4B03944BAAA}"/>
              </a:ext>
            </a:extLst>
          </p:cNvPr>
          <p:cNvSpPr>
            <a:spLocks noGrp="1"/>
          </p:cNvSpPr>
          <p:nvPr>
            <p:ph type="title"/>
          </p:nvPr>
        </p:nvSpPr>
        <p:spPr>
          <a:solidFill>
            <a:schemeClr val="accent2">
              <a:lumMod val="20000"/>
              <a:lumOff val="80000"/>
            </a:schemeClr>
          </a:solidFill>
        </p:spPr>
        <p:txBody>
          <a:bodyPr>
            <a:normAutofit fontScale="90000"/>
          </a:bodyPr>
          <a:lstStyle/>
          <a:p>
            <a:r>
              <a:rPr lang="tr-TR" sz="4400" b="1" kern="100" dirty="0">
                <a:solidFill>
                  <a:schemeClr val="accent1"/>
                </a:solidFill>
                <a:effectLst/>
                <a:latin typeface="Times New Roman" panose="02020603050405020304" pitchFamily="18" charset="0"/>
                <a:ea typeface="Times New Roman" panose="02020603050405020304" pitchFamily="18" charset="0"/>
              </a:rPr>
              <a:t>Yapay Zekânın Yönetim Amaçlı </a:t>
            </a:r>
            <a:br>
              <a:rPr lang="tr-TR" sz="4400" b="1" kern="100" dirty="0">
                <a:solidFill>
                  <a:schemeClr val="accent1"/>
                </a:solidFill>
                <a:effectLst/>
                <a:latin typeface="Times New Roman" panose="02020603050405020304" pitchFamily="18" charset="0"/>
                <a:ea typeface="Times New Roman" panose="02020603050405020304" pitchFamily="18" charset="0"/>
              </a:rPr>
            </a:br>
            <a:r>
              <a:rPr lang="tr-TR" sz="4400" b="1" kern="100" dirty="0">
                <a:solidFill>
                  <a:schemeClr val="accent1"/>
                </a:solidFill>
                <a:effectLst/>
                <a:latin typeface="Times New Roman" panose="02020603050405020304" pitchFamily="18" charset="0"/>
                <a:ea typeface="Times New Roman" panose="02020603050405020304" pitchFamily="18" charset="0"/>
              </a:rPr>
              <a:t>Uygulama Alanları</a:t>
            </a:r>
            <a:endParaRPr lang="tr-TR" dirty="0">
              <a:solidFill>
                <a:schemeClr val="accent1"/>
              </a:solidFill>
            </a:endParaRPr>
          </a:p>
        </p:txBody>
      </p:sp>
      <p:sp>
        <p:nvSpPr>
          <p:cNvPr id="3" name="İçerik Yer Tutucusu 2">
            <a:extLst>
              <a:ext uri="{FF2B5EF4-FFF2-40B4-BE49-F238E27FC236}">
                <a16:creationId xmlns:a16="http://schemas.microsoft.com/office/drawing/2014/main" id="{50BFF0B7-54AB-5A71-305E-85D556ECC525}"/>
              </a:ext>
            </a:extLst>
          </p:cNvPr>
          <p:cNvSpPr>
            <a:spLocks noGrp="1"/>
          </p:cNvSpPr>
          <p:nvPr>
            <p:ph idx="1"/>
          </p:nvPr>
        </p:nvSpPr>
        <p:spPr/>
        <p:txBody>
          <a:bodyPr>
            <a:normAutofit/>
          </a:bodyPr>
          <a:lstStyle/>
          <a:p>
            <a:endParaRPr lang="tr-TR" sz="1800" b="1" i="1" kern="100" dirty="0">
              <a:solidFill>
                <a:srgbClr val="181717"/>
              </a:solidFill>
              <a:effectLst/>
              <a:latin typeface="Times New Roman" panose="02020603050405020304" pitchFamily="18" charset="0"/>
              <a:ea typeface="Times New Roman" panose="02020603050405020304" pitchFamily="18" charset="0"/>
            </a:endParaRPr>
          </a:p>
          <a:p>
            <a:r>
              <a:rPr lang="en-GB" sz="1900" b="1" kern="100" dirty="0">
                <a:solidFill>
                  <a:srgbClr val="181717"/>
                </a:solidFill>
                <a:effectLst/>
                <a:latin typeface="Times New Roman" panose="02020603050405020304" pitchFamily="18" charset="0"/>
                <a:ea typeface="Times New Roman" panose="02020603050405020304" pitchFamily="18" charset="0"/>
              </a:rPr>
              <a:t>Genel sağlık yönetimi:</a:t>
            </a:r>
            <a:r>
              <a:rPr lang="en-GB" sz="1900" kern="100" dirty="0">
                <a:solidFill>
                  <a:srgbClr val="181717"/>
                </a:solidFill>
                <a:effectLst/>
                <a:latin typeface="Times New Roman" panose="02020603050405020304" pitchFamily="18" charset="0"/>
                <a:ea typeface="Times New Roman" panose="02020603050405020304" pitchFamily="18" charset="0"/>
              </a:rPr>
              <a:t> MHRS kullanım oranları, eNabız verileri vb. gibi veriler kullanılarak hastaneye başvurular tahmin edilebilir, acil servislerde bekleme süreleri azaltılabilir, ambulans ulaşım süreleri standardize edilebilir, bebek/çocukların aşılamaları takip edilebilir.</a:t>
            </a:r>
            <a:endParaRPr lang="tr-TR" sz="1900" kern="100" dirty="0">
              <a:solidFill>
                <a:srgbClr val="181717"/>
              </a:solidFill>
              <a:effectLst/>
              <a:latin typeface="Times New Roman" panose="02020603050405020304" pitchFamily="18" charset="0"/>
              <a:ea typeface="Times New Roman" panose="02020603050405020304" pitchFamily="18" charset="0"/>
            </a:endParaRPr>
          </a:p>
          <a:p>
            <a:r>
              <a:rPr lang="en-GB" sz="1900" b="1" kern="100" dirty="0">
                <a:solidFill>
                  <a:srgbClr val="181717"/>
                </a:solidFill>
                <a:effectLst/>
                <a:latin typeface="Times New Roman" panose="02020603050405020304" pitchFamily="18" charset="0"/>
                <a:ea typeface="Times New Roman" panose="02020603050405020304" pitchFamily="18" charset="0"/>
              </a:rPr>
              <a:t>Dokümantasyon yönetimi: </a:t>
            </a:r>
            <a:r>
              <a:rPr lang="en-GB" sz="1900" kern="100" dirty="0">
                <a:solidFill>
                  <a:srgbClr val="181717"/>
                </a:solidFill>
                <a:effectLst/>
                <a:latin typeface="Times New Roman" panose="02020603050405020304" pitchFamily="18" charset="0"/>
                <a:ea typeface="Times New Roman" panose="02020603050405020304" pitchFamily="18" charset="0"/>
              </a:rPr>
              <a:t>Elektronik Sağlık Kayıt Sistemleri ile sağlık profesyonellerin bilgilerinin düzenlenmesi, saklanması ve yeniden kullanılması sağlanabilir. NLP (Doğal Dil İşleme) araçlarıyla doktor ve sağlık profesyonellerin sesli kayıtları ile raporlar yapay zekâ tabanlı uygulamalarla çok kısa süre yazdırılabilir.</a:t>
            </a:r>
            <a:endParaRPr lang="tr-TR" sz="1900" kern="100" dirty="0">
              <a:solidFill>
                <a:srgbClr val="181717"/>
              </a:solidFill>
              <a:effectLst/>
              <a:latin typeface="Times New Roman" panose="02020603050405020304" pitchFamily="18" charset="0"/>
              <a:ea typeface="Times New Roman" panose="02020603050405020304" pitchFamily="18" charset="0"/>
            </a:endParaRPr>
          </a:p>
          <a:p>
            <a:r>
              <a:rPr lang="en-GB" sz="1900" b="1" kern="100" dirty="0">
                <a:solidFill>
                  <a:srgbClr val="181717"/>
                </a:solidFill>
                <a:effectLst/>
                <a:latin typeface="Times New Roman" panose="02020603050405020304" pitchFamily="18" charset="0"/>
                <a:ea typeface="Times New Roman" panose="02020603050405020304" pitchFamily="18" charset="0"/>
              </a:rPr>
              <a:t>Maliyet ve kalite yönetimi: </a:t>
            </a:r>
            <a:r>
              <a:rPr lang="en-GB" sz="1900" kern="100" dirty="0">
                <a:solidFill>
                  <a:srgbClr val="181717"/>
                </a:solidFill>
                <a:effectLst/>
                <a:latin typeface="Times New Roman" panose="02020603050405020304" pitchFamily="18" charset="0"/>
                <a:ea typeface="Times New Roman" panose="02020603050405020304" pitchFamily="18" charset="0"/>
              </a:rPr>
              <a:t>Sağlık kuruluşunun varlığını idame ettirebilmesi için katlanması gereken maliyeti azaltıp, sunduğu hizmetin kalitesini arttırması gerekmektedir. </a:t>
            </a:r>
            <a:r>
              <a:rPr lang="tr-TR" sz="1900" kern="100" dirty="0">
                <a:solidFill>
                  <a:srgbClr val="181717"/>
                </a:solidFill>
                <a:effectLst/>
                <a:latin typeface="Times New Roman" panose="02020603050405020304" pitchFamily="18" charset="0"/>
                <a:ea typeface="Times New Roman" panose="02020603050405020304" pitchFamily="18" charset="0"/>
              </a:rPr>
              <a:t>Y</a:t>
            </a:r>
            <a:r>
              <a:rPr lang="en-GB" sz="1900" kern="100" dirty="0">
                <a:solidFill>
                  <a:srgbClr val="181717"/>
                </a:solidFill>
                <a:effectLst/>
                <a:latin typeface="Times New Roman" panose="02020603050405020304" pitchFamily="18" charset="0"/>
                <a:ea typeface="Times New Roman" panose="02020603050405020304" pitchFamily="18" charset="0"/>
              </a:rPr>
              <a:t>apay zekâ kullanarak tanı koymanın, geleneksel tanı koymaya göre daha az maliyetli olduğunu </a:t>
            </a:r>
            <a:r>
              <a:rPr lang="tr-TR" sz="1900" kern="100" dirty="0">
                <a:solidFill>
                  <a:srgbClr val="181717"/>
                </a:solidFill>
                <a:effectLst/>
                <a:latin typeface="Times New Roman" panose="02020603050405020304" pitchFamily="18" charset="0"/>
                <a:ea typeface="Times New Roman" panose="02020603050405020304" pitchFamily="18" charset="0"/>
              </a:rPr>
              <a:t>gösteren çalışmalar mevcuttur.</a:t>
            </a:r>
            <a:r>
              <a:rPr lang="en-GB" sz="1900" kern="100" dirty="0">
                <a:solidFill>
                  <a:srgbClr val="181717"/>
                </a:solidFill>
                <a:effectLst/>
                <a:latin typeface="Times New Roman" panose="02020603050405020304" pitchFamily="18" charset="0"/>
                <a:ea typeface="Times New Roman" panose="02020603050405020304" pitchFamily="18" charset="0"/>
              </a:rPr>
              <a:t> Sağlık işletmesinin maruz kalabileceği risk ve maliyetleri önceden tespit edebilen yapay zekâ uygulamaları kullanılmaktadır. </a:t>
            </a:r>
            <a:endParaRPr lang="tr-TR" sz="1900" kern="100" dirty="0">
              <a:solidFill>
                <a:srgbClr val="181717"/>
              </a:solidFill>
              <a:effectLst/>
              <a:latin typeface="Times New Roman" panose="02020603050405020304" pitchFamily="18" charset="0"/>
              <a:ea typeface="Times New Roman" panose="02020603050405020304" pitchFamily="18" charset="0"/>
            </a:endParaRPr>
          </a:p>
          <a:p>
            <a:endParaRPr lang="tr-TR" dirty="0"/>
          </a:p>
        </p:txBody>
      </p:sp>
      <p:sp>
        <p:nvSpPr>
          <p:cNvPr id="4" name="Alt Bilgi Yer Tutucusu 3">
            <a:extLst>
              <a:ext uri="{FF2B5EF4-FFF2-40B4-BE49-F238E27FC236}">
                <a16:creationId xmlns:a16="http://schemas.microsoft.com/office/drawing/2014/main" id="{14CA6D74-FA4D-13FA-6069-A11736E120E8}"/>
              </a:ext>
            </a:extLst>
          </p:cNvPr>
          <p:cNvSpPr>
            <a:spLocks noGrp="1"/>
          </p:cNvSpPr>
          <p:nvPr>
            <p:ph type="ftr" sz="quarter" idx="11"/>
          </p:nvPr>
        </p:nvSpPr>
        <p:spPr/>
        <p:txBody>
          <a:bodyPr/>
          <a:lstStyle/>
          <a:p>
            <a:endParaRPr lang="tr-TR"/>
          </a:p>
        </p:txBody>
      </p:sp>
      <p:sp>
        <p:nvSpPr>
          <p:cNvPr id="6" name="Metin kutusu 5">
            <a:extLst>
              <a:ext uri="{FF2B5EF4-FFF2-40B4-BE49-F238E27FC236}">
                <a16:creationId xmlns:a16="http://schemas.microsoft.com/office/drawing/2014/main" id="{C4EBEAA5-A364-C975-66BE-877E1B6B6AB4}"/>
              </a:ext>
            </a:extLst>
          </p:cNvPr>
          <p:cNvSpPr txBox="1"/>
          <p:nvPr/>
        </p:nvSpPr>
        <p:spPr>
          <a:xfrm>
            <a:off x="2598085" y="6197828"/>
            <a:ext cx="6094878" cy="215444"/>
          </a:xfrm>
          <a:prstGeom prst="rect">
            <a:avLst/>
          </a:prstGeom>
          <a:noFill/>
        </p:spPr>
        <p:txBody>
          <a:bodyPr wrap="square">
            <a:spAutoFit/>
          </a:bodyPr>
          <a:lstStyle/>
          <a:p>
            <a:r>
              <a:rPr lang="tr-TR" sz="800" b="0" i="0" dirty="0">
                <a:solidFill>
                  <a:srgbClr val="212529"/>
                </a:solidFill>
                <a:effectLst/>
                <a:latin typeface="Poppins" pitchFamily="2" charset="0"/>
              </a:rPr>
              <a:t>AKALIN, B., &amp; VERANYURT, Ü. (2021). Sağlık Hizmetleri ve Yönetiminde Yapay Zekâ. </a:t>
            </a:r>
            <a:r>
              <a:rPr lang="tr-TR" sz="800" b="0" i="0" dirty="0" err="1">
                <a:solidFill>
                  <a:srgbClr val="212529"/>
                </a:solidFill>
                <a:effectLst/>
                <a:latin typeface="Poppins" pitchFamily="2" charset="0"/>
              </a:rPr>
              <a:t>Acta</a:t>
            </a:r>
            <a:r>
              <a:rPr lang="tr-TR" sz="800" b="0" i="0" dirty="0">
                <a:solidFill>
                  <a:srgbClr val="212529"/>
                </a:solidFill>
                <a:effectLst/>
                <a:latin typeface="Poppins" pitchFamily="2" charset="0"/>
              </a:rPr>
              <a:t> </a:t>
            </a:r>
            <a:r>
              <a:rPr lang="tr-TR" sz="800" b="0" i="0" dirty="0" err="1">
                <a:solidFill>
                  <a:srgbClr val="212529"/>
                </a:solidFill>
                <a:effectLst/>
                <a:latin typeface="Poppins" pitchFamily="2" charset="0"/>
              </a:rPr>
              <a:t>Infologica</a:t>
            </a:r>
            <a:r>
              <a:rPr lang="tr-TR" sz="800" b="0" i="0" dirty="0">
                <a:solidFill>
                  <a:srgbClr val="212529"/>
                </a:solidFill>
                <a:effectLst/>
                <a:latin typeface="Poppins" pitchFamily="2" charset="0"/>
              </a:rPr>
              <a:t>, 5(1), 231-240.</a:t>
            </a:r>
            <a:endParaRPr lang="tr-TR" sz="800" dirty="0"/>
          </a:p>
        </p:txBody>
      </p:sp>
    </p:spTree>
    <p:extLst>
      <p:ext uri="{BB962C8B-B14F-4D97-AF65-F5344CB8AC3E}">
        <p14:creationId xmlns:p14="http://schemas.microsoft.com/office/powerpoint/2010/main" val="273661022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a:bodyPr>
          <a:lstStyle/>
          <a:p>
            <a:r>
              <a:rPr lang="en-GB" b="1" kern="100" dirty="0" err="1">
                <a:solidFill>
                  <a:srgbClr val="181717"/>
                </a:solidFill>
                <a:latin typeface="Times New Roman" panose="02020603050405020304" pitchFamily="18" charset="0"/>
                <a:ea typeface="Times New Roman" panose="02020603050405020304" pitchFamily="18" charset="0"/>
              </a:rPr>
              <a:t>Sağlık</a:t>
            </a:r>
            <a:r>
              <a:rPr lang="en-GB" b="1" kern="100" dirty="0">
                <a:solidFill>
                  <a:srgbClr val="181717"/>
                </a:solidFill>
                <a:latin typeface="Times New Roman" panose="02020603050405020304" pitchFamily="18" charset="0"/>
                <a:ea typeface="Times New Roman" panose="02020603050405020304" pitchFamily="18" charset="0"/>
              </a:rPr>
              <a:t> </a:t>
            </a:r>
            <a:r>
              <a:rPr lang="en-GB" b="1" kern="100" dirty="0" err="1">
                <a:solidFill>
                  <a:srgbClr val="181717"/>
                </a:solidFill>
                <a:latin typeface="Times New Roman" panose="02020603050405020304" pitchFamily="18" charset="0"/>
                <a:ea typeface="Times New Roman" panose="02020603050405020304" pitchFamily="18" charset="0"/>
              </a:rPr>
              <a:t>kurumlarının</a:t>
            </a:r>
            <a:r>
              <a:rPr lang="en-GB" b="1" kern="100" dirty="0">
                <a:solidFill>
                  <a:srgbClr val="181717"/>
                </a:solidFill>
                <a:latin typeface="Times New Roman" panose="02020603050405020304" pitchFamily="18" charset="0"/>
                <a:ea typeface="Times New Roman" panose="02020603050405020304" pitchFamily="18" charset="0"/>
              </a:rPr>
              <a:t> </a:t>
            </a:r>
            <a:r>
              <a:rPr lang="en-GB" b="1" kern="100" dirty="0" err="1">
                <a:solidFill>
                  <a:srgbClr val="181717"/>
                </a:solidFill>
                <a:latin typeface="Times New Roman" panose="02020603050405020304" pitchFamily="18" charset="0"/>
                <a:ea typeface="Times New Roman" panose="02020603050405020304" pitchFamily="18" charset="0"/>
              </a:rPr>
              <a:t>kapasitesinin</a:t>
            </a:r>
            <a:r>
              <a:rPr lang="en-GB" b="1" kern="100" dirty="0">
                <a:solidFill>
                  <a:srgbClr val="181717"/>
                </a:solidFill>
                <a:latin typeface="Times New Roman" panose="02020603050405020304" pitchFamily="18" charset="0"/>
                <a:ea typeface="Times New Roman" panose="02020603050405020304" pitchFamily="18" charset="0"/>
              </a:rPr>
              <a:t> </a:t>
            </a:r>
            <a:r>
              <a:rPr lang="en-GB" b="1" kern="100" dirty="0" err="1">
                <a:solidFill>
                  <a:srgbClr val="181717"/>
                </a:solidFill>
                <a:latin typeface="Times New Roman" panose="02020603050405020304" pitchFamily="18" charset="0"/>
                <a:ea typeface="Times New Roman" panose="02020603050405020304" pitchFamily="18" charset="0"/>
              </a:rPr>
              <a:t>akılcı</a:t>
            </a:r>
            <a:r>
              <a:rPr lang="en-GB" b="1" kern="100" dirty="0">
                <a:solidFill>
                  <a:srgbClr val="181717"/>
                </a:solidFill>
                <a:latin typeface="Times New Roman" panose="02020603050405020304" pitchFamily="18" charset="0"/>
                <a:ea typeface="Times New Roman" panose="02020603050405020304" pitchFamily="18" charset="0"/>
              </a:rPr>
              <a:t> </a:t>
            </a:r>
            <a:r>
              <a:rPr lang="en-GB" b="1" kern="100" dirty="0" err="1">
                <a:solidFill>
                  <a:srgbClr val="181717"/>
                </a:solidFill>
                <a:latin typeface="Times New Roman" panose="02020603050405020304" pitchFamily="18" charset="0"/>
                <a:ea typeface="Times New Roman" panose="02020603050405020304" pitchFamily="18" charset="0"/>
              </a:rPr>
              <a:t>kullanımı</a:t>
            </a:r>
            <a:r>
              <a:rPr lang="en-GB" b="1"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Boş</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yatak</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kapasitesinin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anlık</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olarak</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kontrol</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edilmesinde</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kullanılabildiği</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gibi</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taburcu</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edilen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hastaların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tekrar</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yatış</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yapma</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olasılığı</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da</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hesaplanabilmektedir</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Özellikle</a:t>
            </a:r>
            <a:r>
              <a:rPr lang="en-GB" kern="100" dirty="0">
                <a:solidFill>
                  <a:srgbClr val="181717"/>
                </a:solidFill>
                <a:latin typeface="Times New Roman" panose="02020603050405020304" pitchFamily="18" charset="0"/>
                <a:ea typeface="Times New Roman" panose="02020603050405020304" pitchFamily="18" charset="0"/>
              </a:rPr>
              <a:t>, son </a:t>
            </a:r>
            <a:r>
              <a:rPr lang="en-GB" kern="100" dirty="0" err="1">
                <a:solidFill>
                  <a:srgbClr val="181717"/>
                </a:solidFill>
                <a:latin typeface="Times New Roman" panose="02020603050405020304" pitchFamily="18" charset="0"/>
                <a:ea typeface="Times New Roman" panose="02020603050405020304" pitchFamily="18" charset="0"/>
              </a:rPr>
              <a:t>yıllarda</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acil</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servislerde</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hasta</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sayısı</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ve</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bu</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servislere</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talebin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artması</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yoğunluğun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önceden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hesaplanabilmesi</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için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bir</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gereksinim</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doğurmuştur</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Yapılan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bir</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çalışmada</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derin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öğrenme</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modeli</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kullanılarak</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zamana</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bağlı</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acil</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servis</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yoğunluğunu</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hesaplayan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ilerleyen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gün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ve</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aylar</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için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günlük</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hasta</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sayılarını</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önceden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hesaplayan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bir</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uygulama</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yapılmıştır</a:t>
            </a:r>
            <a:r>
              <a:rPr lang="en-GB" kern="100" dirty="0">
                <a:solidFill>
                  <a:srgbClr val="181717"/>
                </a:solidFill>
                <a:latin typeface="Times New Roman" panose="02020603050405020304" pitchFamily="18" charset="0"/>
                <a:ea typeface="Times New Roman" panose="02020603050405020304" pitchFamily="18" charset="0"/>
              </a:rPr>
              <a:t>. </a:t>
            </a:r>
            <a:endParaRPr lang="tr-TR" kern="100" dirty="0">
              <a:solidFill>
                <a:srgbClr val="181717"/>
              </a:solidFill>
              <a:latin typeface="Times New Roman" panose="02020603050405020304" pitchFamily="18" charset="0"/>
              <a:ea typeface="Times New Roman" panose="02020603050405020304" pitchFamily="18" charset="0"/>
            </a:endParaRPr>
          </a:p>
          <a:p>
            <a:endParaRPr lang="tr-TR" dirty="0"/>
          </a:p>
        </p:txBody>
      </p:sp>
      <p:sp>
        <p:nvSpPr>
          <p:cNvPr id="4" name="3 Altbilgi Yer Tutucusu"/>
          <p:cNvSpPr>
            <a:spLocks noGrp="1"/>
          </p:cNvSpPr>
          <p:nvPr>
            <p:ph type="ftr" sz="quarter" idx="11"/>
          </p:nvPr>
        </p:nvSpPr>
        <p:spPr/>
        <p:txBody>
          <a:bodyPr/>
          <a:lstStyle/>
          <a:p>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9CB0015-25D3-04CA-A770-4921105CCF1D}"/>
              </a:ext>
            </a:extLst>
          </p:cNvPr>
          <p:cNvSpPr>
            <a:spLocks noGrp="1"/>
          </p:cNvSpPr>
          <p:nvPr>
            <p:ph type="title"/>
          </p:nvPr>
        </p:nvSpPr>
        <p:spPr>
          <a:xfrm flipV="1">
            <a:off x="1933730" y="174813"/>
            <a:ext cx="9977853" cy="99826"/>
          </a:xfrm>
        </p:spPr>
        <p:txBody>
          <a:bodyPr>
            <a:normAutofit fontScale="90000"/>
          </a:bodyPr>
          <a:lstStyle/>
          <a:p>
            <a:endParaRPr lang="tr-TR" sz="4400" dirty="0"/>
          </a:p>
        </p:txBody>
      </p:sp>
      <p:sp>
        <p:nvSpPr>
          <p:cNvPr id="3" name="İçerik Yer Tutucusu 2">
            <a:extLst>
              <a:ext uri="{FF2B5EF4-FFF2-40B4-BE49-F238E27FC236}">
                <a16:creationId xmlns:a16="http://schemas.microsoft.com/office/drawing/2014/main" id="{82D27C6C-1EC1-C127-D19D-B082C3B5BB21}"/>
              </a:ext>
            </a:extLst>
          </p:cNvPr>
          <p:cNvSpPr>
            <a:spLocks noGrp="1"/>
          </p:cNvSpPr>
          <p:nvPr>
            <p:ph idx="1"/>
          </p:nvPr>
        </p:nvSpPr>
        <p:spPr>
          <a:xfrm>
            <a:off x="1633817" y="549897"/>
            <a:ext cx="10277766" cy="6025715"/>
          </a:xfrm>
        </p:spPr>
        <p:txBody>
          <a:bodyPr>
            <a:noAutofit/>
          </a:bodyPr>
          <a:lstStyle/>
          <a:p>
            <a:r>
              <a:rPr lang="tr-TR" sz="1600" b="1" dirty="0">
                <a:solidFill>
                  <a:schemeClr val="accent1"/>
                </a:solidFill>
              </a:rPr>
              <a:t>Temel koruma (</a:t>
            </a:r>
            <a:r>
              <a:rPr lang="tr-TR" sz="1600" b="1" dirty="0" err="1">
                <a:solidFill>
                  <a:schemeClr val="accent1"/>
                </a:solidFill>
              </a:rPr>
              <a:t>Primordial</a:t>
            </a:r>
            <a:r>
              <a:rPr lang="tr-TR" sz="1600" b="1" dirty="0">
                <a:solidFill>
                  <a:schemeClr val="accent1"/>
                </a:solidFill>
              </a:rPr>
              <a:t> koruma):</a:t>
            </a:r>
          </a:p>
          <a:p>
            <a:pPr marL="82296" indent="0">
              <a:buNone/>
            </a:pPr>
            <a:r>
              <a:rPr lang="tr-TR" sz="1600" dirty="0"/>
              <a:t>Risk faktörleri ortaya çıkmadan onların oluşmasını önlemek amaçlanır. </a:t>
            </a:r>
          </a:p>
          <a:p>
            <a:pPr marL="82296" indent="0">
              <a:buNone/>
            </a:pPr>
            <a:r>
              <a:rPr lang="tr-TR" sz="1600" dirty="0" err="1"/>
              <a:t>Obezitenin</a:t>
            </a:r>
            <a:r>
              <a:rPr lang="tr-TR" sz="1600" dirty="0"/>
              <a:t> engellenmesi,  tütün reklamlarının yasaklanması için yasal düzenlemelerin yapılması...</a:t>
            </a:r>
          </a:p>
          <a:p>
            <a:r>
              <a:rPr lang="tr-TR" sz="1600" b="1" dirty="0">
                <a:solidFill>
                  <a:schemeClr val="accent1"/>
                </a:solidFill>
              </a:rPr>
              <a:t>Birincil koruma (</a:t>
            </a:r>
            <a:r>
              <a:rPr lang="tr-TR" sz="1600" b="1" dirty="0" err="1">
                <a:solidFill>
                  <a:schemeClr val="accent1"/>
                </a:solidFill>
              </a:rPr>
              <a:t>Primer</a:t>
            </a:r>
            <a:r>
              <a:rPr lang="tr-TR" sz="1600" b="1" dirty="0">
                <a:solidFill>
                  <a:schemeClr val="accent1"/>
                </a:solidFill>
              </a:rPr>
              <a:t> koruma):</a:t>
            </a:r>
            <a:r>
              <a:rPr lang="tr-TR" sz="1600" dirty="0"/>
              <a:t> </a:t>
            </a:r>
          </a:p>
          <a:p>
            <a:pPr marL="82296" indent="0">
              <a:buNone/>
            </a:pPr>
            <a:r>
              <a:rPr lang="tr-TR" sz="1600" dirty="0"/>
              <a:t>Risk faktörleri mevcut iken, yani sağlam kişiler riske maruz iken, bu kişilerde hastalığın oluşmasını önlemek. Aşılama, işçilerin baret kullanması,  diyabet riski olan şişman kişilerde bu hastalıkları önlemek için diyet ve egzersiz önerilmesi... </a:t>
            </a:r>
            <a:endParaRPr lang="tr-TR" sz="1600" b="1" dirty="0">
              <a:solidFill>
                <a:schemeClr val="accent1"/>
              </a:solidFill>
            </a:endParaRPr>
          </a:p>
          <a:p>
            <a:r>
              <a:rPr lang="tr-TR" sz="1600" b="1" dirty="0">
                <a:solidFill>
                  <a:schemeClr val="accent1"/>
                </a:solidFill>
              </a:rPr>
              <a:t>İkincil koruma (</a:t>
            </a:r>
            <a:r>
              <a:rPr lang="tr-TR" sz="1600" b="1" dirty="0" err="1">
                <a:solidFill>
                  <a:schemeClr val="accent1"/>
                </a:solidFill>
              </a:rPr>
              <a:t>Sekonder</a:t>
            </a:r>
            <a:r>
              <a:rPr lang="tr-TR" sz="1600" b="1" dirty="0">
                <a:solidFill>
                  <a:schemeClr val="accent1"/>
                </a:solidFill>
              </a:rPr>
              <a:t> koruma):</a:t>
            </a:r>
            <a:r>
              <a:rPr lang="tr-TR" sz="1600" dirty="0">
                <a:solidFill>
                  <a:schemeClr val="accent1"/>
                </a:solidFill>
              </a:rPr>
              <a:t> </a:t>
            </a:r>
          </a:p>
          <a:p>
            <a:pPr marL="82296" indent="0">
              <a:buNone/>
            </a:pPr>
            <a:r>
              <a:rPr lang="tr-TR" sz="1600" dirty="0"/>
              <a:t>Hastalıkları belirtisiz dönemlerinde ya da belirtilerin henüz ağırlaşmadığı </a:t>
            </a:r>
            <a:r>
              <a:rPr lang="tr-TR" sz="1600" b="1" dirty="0"/>
              <a:t>erken döneminde teşhis </a:t>
            </a:r>
            <a:r>
              <a:rPr lang="tr-TR" sz="1600" dirty="0"/>
              <a:t>ve tedavi etmektir. </a:t>
            </a:r>
          </a:p>
          <a:p>
            <a:pPr marL="82296" indent="0">
              <a:buNone/>
            </a:pPr>
            <a:r>
              <a:rPr lang="tr-TR" sz="1600" dirty="0"/>
              <a:t>Hipertansiyonun erken tanısı için fırsatları değerlendirerek kan basıncı ölçümü...</a:t>
            </a:r>
          </a:p>
          <a:p>
            <a:r>
              <a:rPr lang="tr-TR" sz="1600" b="1" dirty="0">
                <a:solidFill>
                  <a:schemeClr val="accent1"/>
                </a:solidFill>
              </a:rPr>
              <a:t>Üçüncül koruma (Tersiyer koruma):</a:t>
            </a:r>
            <a:r>
              <a:rPr lang="tr-TR" sz="1600" b="1" dirty="0"/>
              <a:t> </a:t>
            </a:r>
          </a:p>
          <a:p>
            <a:pPr marL="82296" indent="0">
              <a:buNone/>
            </a:pPr>
            <a:r>
              <a:rPr lang="tr-TR" sz="1600" dirty="0"/>
              <a:t>Üçüncül koruma hizmetleri aslında “rehabilitasyon” hizmetleridir. </a:t>
            </a:r>
          </a:p>
          <a:p>
            <a:pPr marL="603504" lvl="2" indent="0">
              <a:buNone/>
            </a:pPr>
            <a:r>
              <a:rPr lang="tr-TR" sz="1600" dirty="0"/>
              <a:t>R 1: Sakatlığı olmakla birlikte bir fonksiyon kaybı bulunmayan kişilere yönelik yapılan işlemlerdir. </a:t>
            </a:r>
          </a:p>
          <a:p>
            <a:pPr marL="603504" lvl="2" indent="0">
              <a:buNone/>
            </a:pPr>
            <a:r>
              <a:rPr lang="tr-TR" sz="1600" dirty="0"/>
              <a:t>Göz komplikasyonu olan diyabetik hastada körlüğün önlenmesi</a:t>
            </a:r>
          </a:p>
          <a:p>
            <a:pPr marL="603504" lvl="2" indent="0">
              <a:buNone/>
            </a:pPr>
            <a:r>
              <a:rPr lang="tr-TR" sz="1600" dirty="0"/>
              <a:t>R 2: Fonksiyon kaybı olan bir sakatlığın geri döndürülmesi için yapılan işlemleri kapsar. </a:t>
            </a:r>
          </a:p>
          <a:p>
            <a:pPr marL="603504" lvl="2" indent="0">
              <a:buNone/>
            </a:pPr>
            <a:r>
              <a:rPr lang="tr-TR" sz="1600" dirty="0" err="1"/>
              <a:t>Hemiplejisi</a:t>
            </a:r>
            <a:r>
              <a:rPr lang="tr-TR" sz="1600" dirty="0"/>
              <a:t> olan hastaya fiziksel tıp uygulamaları yaparak yeniden yürüyebilmesini sağlamak.</a:t>
            </a:r>
            <a:br>
              <a:rPr lang="tr-TR" sz="1600" dirty="0"/>
            </a:br>
            <a:r>
              <a:rPr lang="tr-TR" sz="1600" dirty="0"/>
              <a:t>R 3: Geri döndürülemeyecek  bir sakatlığı olan hastanın yaşam kalitesinin arttırılması için yapılan işlemlerdir. </a:t>
            </a:r>
          </a:p>
          <a:p>
            <a:pPr marL="603504" lvl="2" indent="0">
              <a:buNone/>
            </a:pPr>
            <a:r>
              <a:rPr lang="tr-TR" sz="1600" dirty="0" err="1"/>
              <a:t>Spinal</a:t>
            </a:r>
            <a:r>
              <a:rPr lang="tr-TR" sz="1600" dirty="0"/>
              <a:t> </a:t>
            </a:r>
            <a:r>
              <a:rPr lang="tr-TR" sz="1600" dirty="0" err="1"/>
              <a:t>kord</a:t>
            </a:r>
            <a:r>
              <a:rPr lang="tr-TR" sz="1600" dirty="0"/>
              <a:t> </a:t>
            </a:r>
            <a:r>
              <a:rPr lang="tr-TR" sz="1600" dirty="0" err="1"/>
              <a:t>kesisi</a:t>
            </a:r>
            <a:r>
              <a:rPr lang="tr-TR" sz="1600" dirty="0"/>
              <a:t> olan bir hastanın tekerlekli sandalye kullanarak yaşamını sürdürmesi</a:t>
            </a:r>
            <a:br>
              <a:rPr lang="tr-TR" sz="1400" dirty="0"/>
            </a:br>
            <a:br>
              <a:rPr lang="tr-TR" sz="1400" dirty="0"/>
            </a:br>
            <a:endParaRPr lang="tr-TR" sz="1400" dirty="0"/>
          </a:p>
        </p:txBody>
      </p:sp>
      <p:sp>
        <p:nvSpPr>
          <p:cNvPr id="4" name="Alt Bilgi Yer Tutucusu 3">
            <a:extLst>
              <a:ext uri="{FF2B5EF4-FFF2-40B4-BE49-F238E27FC236}">
                <a16:creationId xmlns:a16="http://schemas.microsoft.com/office/drawing/2014/main" id="{07E3E47A-517E-5B2E-14D6-00FDA0EC528B}"/>
              </a:ext>
            </a:extLst>
          </p:cNvPr>
          <p:cNvSpPr>
            <a:spLocks noGrp="1"/>
          </p:cNvSpPr>
          <p:nvPr>
            <p:ph type="ftr" sz="quarter" idx="11"/>
          </p:nvPr>
        </p:nvSpPr>
        <p:spPr/>
        <p:txBody>
          <a:bodyPr/>
          <a:lstStyle/>
          <a:p>
            <a:endParaRPr lang="tr-TR"/>
          </a:p>
        </p:txBody>
      </p:sp>
      <p:sp>
        <p:nvSpPr>
          <p:cNvPr id="5" name="4 Metin kutusu"/>
          <p:cNvSpPr txBox="1"/>
          <p:nvPr/>
        </p:nvSpPr>
        <p:spPr>
          <a:xfrm>
            <a:off x="1888761" y="6250898"/>
            <a:ext cx="8064708" cy="492443"/>
          </a:xfrm>
          <a:prstGeom prst="rect">
            <a:avLst/>
          </a:prstGeom>
          <a:noFill/>
        </p:spPr>
        <p:txBody>
          <a:bodyPr wrap="square" rtlCol="0">
            <a:spAutoFit/>
          </a:bodyPr>
          <a:lstStyle/>
          <a:p>
            <a:r>
              <a:rPr lang="tr-TR" sz="800" dirty="0" err="1">
                <a:latin typeface="Calibri" panose="020F0502020204030204" pitchFamily="34" charset="0"/>
                <a:cs typeface="Calibri" panose="020F0502020204030204" pitchFamily="34" charset="0"/>
              </a:rPr>
              <a:t>Öztek</a:t>
            </a:r>
            <a:r>
              <a:rPr lang="tr-TR" sz="800" dirty="0">
                <a:latin typeface="Calibri" panose="020F0502020204030204" pitchFamily="34" charset="0"/>
                <a:cs typeface="Calibri" panose="020F0502020204030204" pitchFamily="34" charset="0"/>
              </a:rPr>
              <a:t>, Z. (2020). Halk Sağlığı Kuramlar ve Uygulamalar. Ankara: Sağlık ve Sosyal Yardım Vakfı.</a:t>
            </a:r>
          </a:p>
          <a:p>
            <a:endParaRPr lang="tr-TR" dirty="0"/>
          </a:p>
        </p:txBody>
      </p:sp>
    </p:spTree>
    <p:extLst>
      <p:ext uri="{BB962C8B-B14F-4D97-AF65-F5344CB8AC3E}">
        <p14:creationId xmlns:p14="http://schemas.microsoft.com/office/powerpoint/2010/main" val="367257729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r>
              <a:rPr lang="en-GB" b="1" kern="100" dirty="0" err="1">
                <a:solidFill>
                  <a:srgbClr val="181717"/>
                </a:solidFill>
                <a:latin typeface="Times New Roman" panose="02020603050405020304" pitchFamily="18" charset="0"/>
                <a:ea typeface="Times New Roman" panose="02020603050405020304" pitchFamily="18" charset="0"/>
              </a:rPr>
              <a:t>Sağlık</a:t>
            </a:r>
            <a:r>
              <a:rPr lang="en-GB" b="1" kern="100" dirty="0">
                <a:solidFill>
                  <a:srgbClr val="181717"/>
                </a:solidFill>
                <a:latin typeface="Times New Roman" panose="02020603050405020304" pitchFamily="18" charset="0"/>
                <a:ea typeface="Times New Roman" panose="02020603050405020304" pitchFamily="18" charset="0"/>
              </a:rPr>
              <a:t> </a:t>
            </a:r>
            <a:r>
              <a:rPr lang="en-GB" b="1" kern="100" dirty="0" err="1">
                <a:solidFill>
                  <a:srgbClr val="181717"/>
                </a:solidFill>
                <a:latin typeface="Times New Roman" panose="02020603050405020304" pitchFamily="18" charset="0"/>
                <a:ea typeface="Times New Roman" panose="02020603050405020304" pitchFamily="18" charset="0"/>
              </a:rPr>
              <a:t>hizmeti</a:t>
            </a:r>
            <a:r>
              <a:rPr lang="en-GB" b="1" kern="100" dirty="0">
                <a:solidFill>
                  <a:srgbClr val="181717"/>
                </a:solidFill>
                <a:latin typeface="Times New Roman" panose="02020603050405020304" pitchFamily="18" charset="0"/>
                <a:ea typeface="Times New Roman" panose="02020603050405020304" pitchFamily="18" charset="0"/>
              </a:rPr>
              <a:t> </a:t>
            </a:r>
            <a:r>
              <a:rPr lang="en-GB" b="1" kern="100" dirty="0" err="1">
                <a:solidFill>
                  <a:srgbClr val="181717"/>
                </a:solidFill>
                <a:latin typeface="Times New Roman" panose="02020603050405020304" pitchFamily="18" charset="0"/>
                <a:ea typeface="Times New Roman" panose="02020603050405020304" pitchFamily="18" charset="0"/>
              </a:rPr>
              <a:t>ve</a:t>
            </a:r>
            <a:r>
              <a:rPr lang="en-GB" b="1" kern="100" dirty="0">
                <a:solidFill>
                  <a:srgbClr val="181717"/>
                </a:solidFill>
                <a:latin typeface="Times New Roman" panose="02020603050405020304" pitchFamily="18" charset="0"/>
                <a:ea typeface="Times New Roman" panose="02020603050405020304" pitchFamily="18" charset="0"/>
              </a:rPr>
              <a:t> </a:t>
            </a:r>
            <a:r>
              <a:rPr lang="en-GB" b="1" kern="100" dirty="0" err="1">
                <a:solidFill>
                  <a:srgbClr val="181717"/>
                </a:solidFill>
                <a:latin typeface="Times New Roman" panose="02020603050405020304" pitchFamily="18" charset="0"/>
                <a:ea typeface="Times New Roman" panose="02020603050405020304" pitchFamily="18" charset="0"/>
              </a:rPr>
              <a:t>yönetimindeki</a:t>
            </a:r>
            <a:r>
              <a:rPr lang="en-GB" b="1" kern="100" dirty="0">
                <a:solidFill>
                  <a:srgbClr val="181717"/>
                </a:solidFill>
                <a:latin typeface="Times New Roman" panose="02020603050405020304" pitchFamily="18" charset="0"/>
                <a:ea typeface="Times New Roman" panose="02020603050405020304" pitchFamily="18" charset="0"/>
              </a:rPr>
              <a:t> </a:t>
            </a:r>
            <a:r>
              <a:rPr lang="en-GB" b="1" kern="100" dirty="0" err="1">
                <a:solidFill>
                  <a:srgbClr val="181717"/>
                </a:solidFill>
                <a:latin typeface="Times New Roman" panose="02020603050405020304" pitchFamily="18" charset="0"/>
                <a:ea typeface="Times New Roman" panose="02020603050405020304" pitchFamily="18" charset="0"/>
              </a:rPr>
              <a:t>olumsuzlukların</a:t>
            </a:r>
            <a:r>
              <a:rPr lang="en-GB" b="1" kern="100" dirty="0">
                <a:solidFill>
                  <a:srgbClr val="181717"/>
                </a:solidFill>
                <a:latin typeface="Times New Roman" panose="02020603050405020304" pitchFamily="18" charset="0"/>
                <a:ea typeface="Times New Roman" panose="02020603050405020304" pitchFamily="18" charset="0"/>
              </a:rPr>
              <a:t> </a:t>
            </a:r>
            <a:r>
              <a:rPr lang="en-GB" b="1" kern="100" dirty="0" err="1">
                <a:solidFill>
                  <a:srgbClr val="181717"/>
                </a:solidFill>
                <a:latin typeface="Times New Roman" panose="02020603050405020304" pitchFamily="18" charset="0"/>
                <a:ea typeface="Times New Roman" panose="02020603050405020304" pitchFamily="18" charset="0"/>
              </a:rPr>
              <a:t>iyileştirilmesi</a:t>
            </a:r>
            <a:r>
              <a:rPr lang="en-GB" b="1"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Hasta</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kayıtlarının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arşivlenmesinde</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yaşanan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sıkıntılar</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ve</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siber</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saldırılar</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gibi</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sebeplerden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meydana</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gelen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olumsuzlukların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giderilmesinde</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kullanılabilir</a:t>
            </a:r>
            <a:r>
              <a:rPr lang="en-GB" kern="100" dirty="0">
                <a:solidFill>
                  <a:srgbClr val="181717"/>
                </a:solidFill>
                <a:latin typeface="Times New Roman" panose="02020603050405020304" pitchFamily="18" charset="0"/>
                <a:ea typeface="Times New Roman" panose="02020603050405020304" pitchFamily="18" charset="0"/>
              </a:rPr>
              <a:t>. Her </a:t>
            </a:r>
            <a:r>
              <a:rPr lang="en-GB" kern="100" dirty="0" err="1">
                <a:solidFill>
                  <a:srgbClr val="181717"/>
                </a:solidFill>
                <a:latin typeface="Times New Roman" panose="02020603050405020304" pitchFamily="18" charset="0"/>
                <a:ea typeface="Times New Roman" panose="02020603050405020304" pitchFamily="18" charset="0"/>
              </a:rPr>
              <a:t>geçen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saniye</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dünyanın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bir</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ucundan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sağlık</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ile</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ilgili</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veriler</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insanların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giydikleri</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cihazlar</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kullandıkları</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uygulamalar</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elektronik</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sağlık</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kayıtları</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olarak</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üretilmektedir</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Sağlık</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verilerinin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oluşturduğu</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büyük</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verileri</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analiz</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edebilmek</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arşivlemek</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gerektiğinde</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kullanabilmek</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maliyetli</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ve</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insan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gücü</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gerektirmektedir</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ABD’de</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bulunan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Montefiore</a:t>
            </a:r>
            <a:r>
              <a:rPr lang="en-GB" kern="100" dirty="0">
                <a:solidFill>
                  <a:srgbClr val="181717"/>
                </a:solidFill>
                <a:latin typeface="Times New Roman" panose="02020603050405020304" pitchFamily="18" charset="0"/>
                <a:ea typeface="Times New Roman" panose="02020603050405020304" pitchFamily="18" charset="0"/>
              </a:rPr>
              <a:t> Health System, Intel </a:t>
            </a:r>
            <a:r>
              <a:rPr lang="en-GB" kern="100" dirty="0" err="1">
                <a:solidFill>
                  <a:srgbClr val="181717"/>
                </a:solidFill>
                <a:latin typeface="Times New Roman" panose="02020603050405020304" pitchFamily="18" charset="0"/>
                <a:ea typeface="Times New Roman" panose="02020603050405020304" pitchFamily="18" charset="0"/>
              </a:rPr>
              <a:t>ile</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işbirliği</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yaparak</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çeşitli</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hasta</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popülasyonuna</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daha</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etkili</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bir</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hizmet</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sunabilmek</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üzere</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çok</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büyük</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miktardaki</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hasta</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verilerindeki</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ortak</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modelleri</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görmek</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için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yapay</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zekâ</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çözümlerini</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ve</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analizlerini</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devreye</a:t>
            </a:r>
            <a:r>
              <a:rPr lang="en-GB" kern="100" dirty="0">
                <a:solidFill>
                  <a:srgbClr val="181717"/>
                </a:solidFill>
                <a:latin typeface="Times New Roman" panose="02020603050405020304" pitchFamily="18" charset="0"/>
                <a:ea typeface="Times New Roman" panose="02020603050405020304" pitchFamily="18" charset="0"/>
              </a:rPr>
              <a:t> almıştır.</a:t>
            </a:r>
            <a:r>
              <a:rPr lang="en-GB" kern="100" baseline="30000" dirty="0">
                <a:solidFill>
                  <a:srgbClr val="181717"/>
                </a:solidFill>
                <a:latin typeface="Times New Roman" panose="02020603050405020304" pitchFamily="18" charset="0"/>
                <a:ea typeface="Times New Roman" panose="02020603050405020304" pitchFamily="18" charset="0"/>
              </a:rPr>
              <a:t>18</a:t>
            </a:r>
            <a:r>
              <a:rPr lang="en-GB" kern="100" dirty="0">
                <a:solidFill>
                  <a:srgbClr val="181717"/>
                </a:solidFill>
                <a:latin typeface="Times New Roman" panose="02020603050405020304" pitchFamily="18" charset="0"/>
                <a:ea typeface="Times New Roman" panose="02020603050405020304" pitchFamily="18" charset="0"/>
              </a:rPr>
              <a:t> Bu </a:t>
            </a:r>
            <a:r>
              <a:rPr lang="en-GB" kern="100" dirty="0" err="1">
                <a:solidFill>
                  <a:srgbClr val="181717"/>
                </a:solidFill>
                <a:latin typeface="Times New Roman" panose="02020603050405020304" pitchFamily="18" charset="0"/>
                <a:ea typeface="Times New Roman" panose="02020603050405020304" pitchFamily="18" charset="0"/>
              </a:rPr>
              <a:t>şekilde</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insan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kaynaklı</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hataların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azaltılması</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ilaç</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dozu</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hesaplamalarındaki</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yanlışlıklardan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kaynaklanan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ilaç</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israfı</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ve</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hastaya</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uygulanan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yanlış</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tıbbı</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tedavi</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sonucu</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oluşan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zararların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engellenmesini</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mümkün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olabilmektedir</a:t>
            </a:r>
            <a:r>
              <a:rPr lang="en-GB" kern="100" dirty="0">
                <a:solidFill>
                  <a:srgbClr val="181717"/>
                </a:solidFill>
                <a:latin typeface="Times New Roman" panose="02020603050405020304" pitchFamily="18" charset="0"/>
                <a:ea typeface="Times New Roman" panose="02020603050405020304" pitchFamily="18" charset="0"/>
              </a:rPr>
              <a:t>.</a:t>
            </a:r>
            <a:endParaRPr lang="tr-TR" kern="100" dirty="0">
              <a:solidFill>
                <a:srgbClr val="181717"/>
              </a:solidFill>
              <a:latin typeface="Times New Roman" panose="02020603050405020304" pitchFamily="18" charset="0"/>
              <a:ea typeface="Times New Roman" panose="02020603050405020304" pitchFamily="18" charset="0"/>
            </a:endParaRPr>
          </a:p>
          <a:p>
            <a:endParaRPr lang="tr-TR" dirty="0"/>
          </a:p>
        </p:txBody>
      </p:sp>
      <p:sp>
        <p:nvSpPr>
          <p:cNvPr id="4" name="3 Altbilgi Yer Tutucusu"/>
          <p:cNvSpPr>
            <a:spLocks noGrp="1"/>
          </p:cNvSpPr>
          <p:nvPr>
            <p:ph type="ftr" sz="quarter" idx="11"/>
          </p:nvPr>
        </p:nvSpPr>
        <p:spPr/>
        <p:txBody>
          <a:bodyPr/>
          <a:lstStyle/>
          <a:p>
            <a:endParaRPr lang="tr-T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r>
              <a:rPr lang="en-GB" b="1" kern="100" dirty="0" err="1">
                <a:solidFill>
                  <a:srgbClr val="181717"/>
                </a:solidFill>
                <a:latin typeface="Times New Roman" panose="02020603050405020304" pitchFamily="18" charset="0"/>
                <a:ea typeface="Times New Roman" panose="02020603050405020304" pitchFamily="18" charset="0"/>
              </a:rPr>
              <a:t>Uzaktan</a:t>
            </a:r>
            <a:r>
              <a:rPr lang="en-GB" b="1" kern="100" dirty="0">
                <a:solidFill>
                  <a:srgbClr val="181717"/>
                </a:solidFill>
                <a:latin typeface="Times New Roman" panose="02020603050405020304" pitchFamily="18" charset="0"/>
                <a:ea typeface="Times New Roman" panose="02020603050405020304" pitchFamily="18" charset="0"/>
              </a:rPr>
              <a:t> </a:t>
            </a:r>
            <a:r>
              <a:rPr lang="en-GB" b="1" kern="100" dirty="0" err="1">
                <a:solidFill>
                  <a:srgbClr val="181717"/>
                </a:solidFill>
                <a:latin typeface="Times New Roman" panose="02020603050405020304" pitchFamily="18" charset="0"/>
                <a:ea typeface="Times New Roman" panose="02020603050405020304" pitchFamily="18" charset="0"/>
              </a:rPr>
              <a:t>önleyici</a:t>
            </a:r>
            <a:r>
              <a:rPr lang="en-GB" b="1" kern="100" dirty="0">
                <a:solidFill>
                  <a:srgbClr val="181717"/>
                </a:solidFill>
                <a:latin typeface="Times New Roman" panose="02020603050405020304" pitchFamily="18" charset="0"/>
                <a:ea typeface="Times New Roman" panose="02020603050405020304" pitchFamily="18" charset="0"/>
              </a:rPr>
              <a:t> </a:t>
            </a:r>
            <a:r>
              <a:rPr lang="en-GB" b="1" kern="100" dirty="0" err="1">
                <a:solidFill>
                  <a:srgbClr val="181717"/>
                </a:solidFill>
                <a:latin typeface="Times New Roman" panose="02020603050405020304" pitchFamily="18" charset="0"/>
                <a:ea typeface="Times New Roman" panose="02020603050405020304" pitchFamily="18" charset="0"/>
              </a:rPr>
              <a:t>ve</a:t>
            </a:r>
            <a:r>
              <a:rPr lang="en-GB" b="1" kern="100" dirty="0">
                <a:solidFill>
                  <a:srgbClr val="181717"/>
                </a:solidFill>
                <a:latin typeface="Times New Roman" panose="02020603050405020304" pitchFamily="18" charset="0"/>
                <a:ea typeface="Times New Roman" panose="02020603050405020304" pitchFamily="18" charset="0"/>
              </a:rPr>
              <a:t> </a:t>
            </a:r>
            <a:r>
              <a:rPr lang="en-GB" b="1" kern="100" dirty="0" err="1">
                <a:solidFill>
                  <a:srgbClr val="181717"/>
                </a:solidFill>
                <a:latin typeface="Times New Roman" panose="02020603050405020304" pitchFamily="18" charset="0"/>
                <a:ea typeface="Times New Roman" panose="02020603050405020304" pitchFamily="18" charset="0"/>
              </a:rPr>
              <a:t>tamamlayıcı</a:t>
            </a:r>
            <a:r>
              <a:rPr lang="en-GB" b="1" kern="100" dirty="0">
                <a:solidFill>
                  <a:srgbClr val="181717"/>
                </a:solidFill>
                <a:latin typeface="Times New Roman" panose="02020603050405020304" pitchFamily="18" charset="0"/>
                <a:ea typeface="Times New Roman" panose="02020603050405020304" pitchFamily="18" charset="0"/>
              </a:rPr>
              <a:t> </a:t>
            </a:r>
            <a:r>
              <a:rPr lang="en-GB" b="1" kern="100" dirty="0" err="1">
                <a:solidFill>
                  <a:srgbClr val="181717"/>
                </a:solidFill>
                <a:latin typeface="Times New Roman" panose="02020603050405020304" pitchFamily="18" charset="0"/>
                <a:ea typeface="Times New Roman" panose="02020603050405020304" pitchFamily="18" charset="0"/>
              </a:rPr>
              <a:t>sağlık</a:t>
            </a:r>
            <a:r>
              <a:rPr lang="en-GB" b="1" kern="100" dirty="0">
                <a:solidFill>
                  <a:srgbClr val="181717"/>
                </a:solidFill>
                <a:latin typeface="Times New Roman" panose="02020603050405020304" pitchFamily="18" charset="0"/>
                <a:ea typeface="Times New Roman" panose="02020603050405020304" pitchFamily="18" charset="0"/>
              </a:rPr>
              <a:t> </a:t>
            </a:r>
            <a:r>
              <a:rPr lang="en-GB" b="1" kern="100" dirty="0" err="1">
                <a:solidFill>
                  <a:srgbClr val="181717"/>
                </a:solidFill>
                <a:latin typeface="Times New Roman" panose="02020603050405020304" pitchFamily="18" charset="0"/>
                <a:ea typeface="Times New Roman" panose="02020603050405020304" pitchFamily="18" charset="0"/>
              </a:rPr>
              <a:t>hizmeti</a:t>
            </a:r>
            <a:r>
              <a:rPr lang="en-GB" b="1" kern="100" dirty="0">
                <a:solidFill>
                  <a:srgbClr val="181717"/>
                </a:solidFill>
                <a:latin typeface="Times New Roman" panose="02020603050405020304" pitchFamily="18" charset="0"/>
                <a:ea typeface="Times New Roman" panose="02020603050405020304" pitchFamily="18" charset="0"/>
              </a:rPr>
              <a:t> </a:t>
            </a:r>
            <a:r>
              <a:rPr lang="en-GB" b="1" kern="100" dirty="0" err="1">
                <a:solidFill>
                  <a:srgbClr val="181717"/>
                </a:solidFill>
                <a:latin typeface="Times New Roman" panose="02020603050405020304" pitchFamily="18" charset="0"/>
                <a:ea typeface="Times New Roman" panose="02020603050405020304" pitchFamily="18" charset="0"/>
              </a:rPr>
              <a:t>sunumu</a:t>
            </a:r>
            <a:r>
              <a:rPr lang="en-GB" b="1"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Sağlık</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hizmeti</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sunumu</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yanında</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bireyin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sağlığını</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koruması</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hastalanmasının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önlenmesi</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oldukça</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önemlidir</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Sağlığın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geliştirilmesinde</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ve</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takibinde</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hastaneye</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gitmeden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uzaktan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takip</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edebilen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sistemler</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sayesinde</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sınırlı</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kaynaklarda</a:t>
            </a:r>
            <a:r>
              <a:rPr lang="en-GB" kern="100" dirty="0">
                <a:solidFill>
                  <a:srgbClr val="181717"/>
                </a:solidFill>
                <a:latin typeface="Times New Roman" panose="02020603050405020304" pitchFamily="18" charset="0"/>
                <a:ea typeface="Times New Roman" panose="02020603050405020304" pitchFamily="18" charset="0"/>
              </a:rPr>
              <a:t> %60 </a:t>
            </a:r>
            <a:r>
              <a:rPr lang="en-GB" kern="100" dirty="0" err="1">
                <a:solidFill>
                  <a:srgbClr val="181717"/>
                </a:solidFill>
                <a:latin typeface="Times New Roman" panose="02020603050405020304" pitchFamily="18" charset="0"/>
                <a:ea typeface="Times New Roman" panose="02020603050405020304" pitchFamily="18" charset="0"/>
              </a:rPr>
              <a:t>oranında</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tasarruf</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sağlanabilir</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Yapılan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bir</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çalışmada</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çocuklarda</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obezitenin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engellenmesi</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için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makine</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öğrenmesi</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tabanlı</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bir</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karar</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destek</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sistemi</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önerilmiştir</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Yapılan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incelemede</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makine</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öğrenmesi</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tabanlı</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karar</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destek</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sisteminin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yapay</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sinir</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ağları</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ile</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kullanılması</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durumunda</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obezite</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riski</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olan</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çocukları</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öngörebildiği</a:t>
            </a:r>
            <a:r>
              <a:rPr lang="en-GB" kern="100" dirty="0">
                <a:solidFill>
                  <a:srgbClr val="181717"/>
                </a:solidFill>
                <a:latin typeface="Times New Roman" panose="02020603050405020304" pitchFamily="18" charset="0"/>
                <a:ea typeface="Times New Roman" panose="02020603050405020304" pitchFamily="18" charset="0"/>
              </a:rPr>
              <a:t> </a:t>
            </a:r>
            <a:r>
              <a:rPr lang="en-GB" kern="100" dirty="0" err="1">
                <a:solidFill>
                  <a:srgbClr val="181717"/>
                </a:solidFill>
                <a:latin typeface="Times New Roman" panose="02020603050405020304" pitchFamily="18" charset="0"/>
                <a:ea typeface="Times New Roman" panose="02020603050405020304" pitchFamily="18" charset="0"/>
              </a:rPr>
              <a:t>tespit</a:t>
            </a:r>
            <a:r>
              <a:rPr lang="en-GB" kern="100" dirty="0">
                <a:solidFill>
                  <a:srgbClr val="181717"/>
                </a:solidFill>
                <a:latin typeface="Times New Roman" panose="02020603050405020304" pitchFamily="18" charset="0"/>
                <a:ea typeface="Times New Roman" panose="02020603050405020304" pitchFamily="18" charset="0"/>
              </a:rPr>
              <a:t> edilmiştir.</a:t>
            </a:r>
            <a:r>
              <a:rPr lang="en-GB" kern="100" baseline="30000" dirty="0">
                <a:solidFill>
                  <a:srgbClr val="181717"/>
                </a:solidFill>
                <a:latin typeface="Times New Roman" panose="02020603050405020304" pitchFamily="18" charset="0"/>
                <a:ea typeface="Times New Roman" panose="02020603050405020304" pitchFamily="18" charset="0"/>
              </a:rPr>
              <a:t>1</a:t>
            </a:r>
            <a:endParaRPr lang="tr-TR" kern="100" dirty="0">
              <a:solidFill>
                <a:srgbClr val="181717"/>
              </a:solidFill>
              <a:latin typeface="Times New Roman" panose="02020603050405020304" pitchFamily="18" charset="0"/>
              <a:ea typeface="Times New Roman" panose="02020603050405020304" pitchFamily="18" charset="0"/>
            </a:endParaRPr>
          </a:p>
          <a:p>
            <a:endParaRPr lang="tr-TR" dirty="0"/>
          </a:p>
        </p:txBody>
      </p:sp>
      <p:sp>
        <p:nvSpPr>
          <p:cNvPr id="4" name="3 Altbilgi Yer Tutucusu"/>
          <p:cNvSpPr>
            <a:spLocks noGrp="1"/>
          </p:cNvSpPr>
          <p:nvPr>
            <p:ph type="ftr" sz="quarter" idx="11"/>
          </p:nvPr>
        </p:nvSpPr>
        <p:spPr/>
        <p:txBody>
          <a:bodyPr/>
          <a:lstStyle/>
          <a:p>
            <a:endParaRPr lang="tr-T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14144" y="274637"/>
            <a:ext cx="9553331" cy="2003867"/>
          </a:xfrm>
        </p:spPr>
        <p:txBody>
          <a:bodyPr/>
          <a:lstStyle/>
          <a:p>
            <a:r>
              <a:rPr lang="tr-TR" dirty="0"/>
              <a:t>TEŞEKKÜRLER</a:t>
            </a:r>
          </a:p>
        </p:txBody>
      </p:sp>
      <p:sp>
        <p:nvSpPr>
          <p:cNvPr id="3" name="2 İçerik Yer Tutucusu"/>
          <p:cNvSpPr>
            <a:spLocks noGrp="1"/>
          </p:cNvSpPr>
          <p:nvPr>
            <p:ph idx="1"/>
          </p:nvPr>
        </p:nvSpPr>
        <p:spPr>
          <a:xfrm>
            <a:off x="1914144" y="2713220"/>
            <a:ext cx="9223548" cy="3535180"/>
          </a:xfrm>
        </p:spPr>
        <p:txBody>
          <a:bodyPr/>
          <a:lstStyle/>
          <a:p>
            <a:r>
              <a:rPr lang="tr-TR" b="1" dirty="0"/>
              <a:t>Kendini Yöneten Dünyayı  Yönetir.</a:t>
            </a:r>
          </a:p>
          <a:p>
            <a:pPr>
              <a:buNone/>
            </a:pPr>
            <a:r>
              <a:rPr lang="tr-TR" b="1" dirty="0"/>
              <a:t>                                                     PLATON</a:t>
            </a:r>
          </a:p>
        </p:txBody>
      </p:sp>
      <p:sp>
        <p:nvSpPr>
          <p:cNvPr id="4" name="3 Altbilgi Yer Tutucusu"/>
          <p:cNvSpPr>
            <a:spLocks noGrp="1"/>
          </p:cNvSpPr>
          <p:nvPr>
            <p:ph type="ftr" sz="quarter" idx="11"/>
          </p:nvPr>
        </p:nvSpPr>
        <p:spPr/>
        <p:txBody>
          <a:bodyPr/>
          <a:lstStyle/>
          <a:p>
            <a:endParaRPr lang="tr-TR"/>
          </a:p>
        </p:txBody>
      </p:sp>
      <p:sp>
        <p:nvSpPr>
          <p:cNvPr id="6" name="5 Dikdörtgen"/>
          <p:cNvSpPr/>
          <p:nvPr/>
        </p:nvSpPr>
        <p:spPr>
          <a:xfrm>
            <a:off x="1713876" y="5620593"/>
            <a:ext cx="8629338" cy="215444"/>
          </a:xfrm>
          <a:prstGeom prst="rect">
            <a:avLst/>
          </a:prstGeom>
        </p:spPr>
        <p:txBody>
          <a:bodyPr wrap="square">
            <a:spAutoFit/>
          </a:bodyPr>
          <a:lstStyle/>
          <a:p>
            <a:pPr marL="285750" indent="-285750">
              <a:buFont typeface="Arial" panose="020B0604020202020204" pitchFamily="34" charset="0"/>
              <a:buChar char="•"/>
            </a:pPr>
            <a:r>
              <a:rPr lang="tr-TR" sz="800" dirty="0">
                <a:latin typeface="Calibri" panose="020F0502020204030204" pitchFamily="34" charset="0"/>
              </a:rPr>
              <a:t>Kılıç B (2021) Sağlık Yönetimi. XVII. Halk Sağlığı Temel Konular Kursu, </a:t>
            </a:r>
            <a:r>
              <a:rPr lang="tr-TR" sz="800" dirty="0" err="1">
                <a:latin typeface="Calibri" panose="020F0502020204030204" pitchFamily="34" charset="0"/>
              </a:rPr>
              <a:t>pp</a:t>
            </a:r>
            <a:r>
              <a:rPr lang="tr-TR" sz="800" dirty="0">
                <a:latin typeface="Calibri" panose="020F0502020204030204" pitchFamily="34" charset="0"/>
              </a:rPr>
              <a:t> sunum. Dokuz Eylül Üniversitesi Tıp Fakültesi, Halk Sağlığı Anabilim Dalı, 1 Haziran 2021.</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B0AC936A-0CB5-4425-80EA-CA09DA2C8250}"/>
              </a:ext>
            </a:extLst>
          </p:cNvPr>
          <p:cNvSpPr txBox="1"/>
          <p:nvPr/>
        </p:nvSpPr>
        <p:spPr>
          <a:xfrm>
            <a:off x="1522296" y="1666256"/>
            <a:ext cx="9283148" cy="3539430"/>
          </a:xfrm>
          <a:prstGeom prst="rect">
            <a:avLst/>
          </a:prstGeom>
          <a:noFill/>
        </p:spPr>
        <p:txBody>
          <a:bodyPr wrap="square">
            <a:spAutoFit/>
          </a:bodyPr>
          <a:lstStyle/>
          <a:p>
            <a:pPr marL="285750" indent="-285750">
              <a:buFont typeface="Arial" panose="020B0604020202020204" pitchFamily="34" charset="0"/>
              <a:buChar char="•"/>
            </a:pPr>
            <a:r>
              <a:rPr lang="tr-TR" sz="1400" b="0" i="0" dirty="0">
                <a:solidFill>
                  <a:schemeClr val="tx2"/>
                </a:solidFill>
                <a:effectLst/>
                <a:latin typeface="Calibri" panose="020F0502020204030204" pitchFamily="34" charset="0"/>
              </a:rPr>
              <a:t>Kılıç B (2021) Sağlık Yönetimi. XVII. Halk Sağlığı Temel Konular Kursu, </a:t>
            </a:r>
            <a:r>
              <a:rPr lang="tr-TR" sz="1400" b="0" i="0" dirty="0" err="1">
                <a:solidFill>
                  <a:schemeClr val="tx2"/>
                </a:solidFill>
                <a:effectLst/>
                <a:latin typeface="Calibri" panose="020F0502020204030204" pitchFamily="34" charset="0"/>
              </a:rPr>
              <a:t>pp</a:t>
            </a:r>
            <a:r>
              <a:rPr lang="tr-TR" sz="1400" b="0" i="0" dirty="0">
                <a:solidFill>
                  <a:schemeClr val="tx2"/>
                </a:solidFill>
                <a:effectLst/>
                <a:latin typeface="Calibri" panose="020F0502020204030204" pitchFamily="34" charset="0"/>
              </a:rPr>
              <a:t> sunum. Dokuz Eylül Üniversitesi Tıp Fakültesi, Halk Sağlığı Anabilim Dalı, 1 Haziran 2021.</a:t>
            </a:r>
          </a:p>
          <a:p>
            <a:pPr marL="285750" indent="-285750">
              <a:buFont typeface="Arial" panose="020B0604020202020204" pitchFamily="34" charset="0"/>
              <a:buChar char="•"/>
            </a:pPr>
            <a:endParaRPr lang="tr-TR" sz="1400" dirty="0">
              <a:solidFill>
                <a:schemeClr val="tx2"/>
              </a:solidFill>
              <a:latin typeface="Calibri" panose="020F0502020204030204" pitchFamily="34" charset="0"/>
            </a:endParaRPr>
          </a:p>
          <a:p>
            <a:pPr marL="285750" indent="-285750">
              <a:buFont typeface="Arial" panose="020B0604020202020204" pitchFamily="34" charset="0"/>
              <a:buChar char="•"/>
            </a:pPr>
            <a:r>
              <a:rPr lang="tr-TR" sz="1400" dirty="0" err="1">
                <a:solidFill>
                  <a:schemeClr val="tx2"/>
                </a:solidFill>
                <a:latin typeface="Calibri" panose="020F0502020204030204" pitchFamily="34" charset="0"/>
                <a:cs typeface="Calibri" panose="020F0502020204030204" pitchFamily="34" charset="0"/>
              </a:rPr>
              <a:t>Öztek</a:t>
            </a:r>
            <a:r>
              <a:rPr lang="tr-TR" sz="1400" dirty="0">
                <a:solidFill>
                  <a:schemeClr val="tx2"/>
                </a:solidFill>
                <a:latin typeface="Calibri" panose="020F0502020204030204" pitchFamily="34" charset="0"/>
                <a:cs typeface="Calibri" panose="020F0502020204030204" pitchFamily="34" charset="0"/>
              </a:rPr>
              <a:t>, Z. (2020). Halk Sağlığı Kuramlar ve Uygulamalar. Ankara: Sağlık ve Sosyal Yardım Vakfı.</a:t>
            </a:r>
          </a:p>
          <a:p>
            <a:pPr marL="285750" indent="-285750">
              <a:buFont typeface="Arial" panose="020B0604020202020204" pitchFamily="34" charset="0"/>
              <a:buChar char="•"/>
            </a:pPr>
            <a:endParaRPr lang="tr-TR" sz="1400" dirty="0">
              <a:solidFill>
                <a:schemeClr val="tx2"/>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tr-TR" sz="1400" b="0" i="0" dirty="0">
                <a:solidFill>
                  <a:schemeClr val="tx2"/>
                </a:solidFill>
                <a:effectLst/>
                <a:latin typeface="Poppins" pitchFamily="2" charset="0"/>
              </a:rPr>
              <a:t>AKALIN, B., &amp; VERANYURT, Ü. (2021). Sağlık Hizmetleri ve Yönetiminde Yapay Zekâ. </a:t>
            </a:r>
            <a:r>
              <a:rPr lang="tr-TR" sz="1400" b="0" i="0" dirty="0" err="1">
                <a:solidFill>
                  <a:schemeClr val="tx2"/>
                </a:solidFill>
                <a:effectLst/>
                <a:latin typeface="Poppins" pitchFamily="2" charset="0"/>
              </a:rPr>
              <a:t>Acta</a:t>
            </a:r>
            <a:r>
              <a:rPr lang="tr-TR" sz="1400" b="0" i="0" dirty="0">
                <a:solidFill>
                  <a:schemeClr val="tx2"/>
                </a:solidFill>
                <a:effectLst/>
                <a:latin typeface="Poppins" pitchFamily="2" charset="0"/>
              </a:rPr>
              <a:t> </a:t>
            </a:r>
            <a:r>
              <a:rPr lang="tr-TR" sz="1400" b="0" i="0" dirty="0" err="1">
                <a:solidFill>
                  <a:schemeClr val="tx2"/>
                </a:solidFill>
                <a:effectLst/>
                <a:latin typeface="Poppins" pitchFamily="2" charset="0"/>
              </a:rPr>
              <a:t>Infologica</a:t>
            </a:r>
            <a:r>
              <a:rPr lang="tr-TR" sz="1400" b="0" i="0" dirty="0">
                <a:solidFill>
                  <a:schemeClr val="tx2"/>
                </a:solidFill>
                <a:effectLst/>
                <a:latin typeface="Poppins" pitchFamily="2" charset="0"/>
              </a:rPr>
              <a:t>, 5(1), 231-240.</a:t>
            </a:r>
          </a:p>
          <a:p>
            <a:pPr marL="285750" indent="-285750">
              <a:buFont typeface="Arial" panose="020B0604020202020204" pitchFamily="34" charset="0"/>
              <a:buChar char="•"/>
            </a:pPr>
            <a:endParaRPr lang="tr-TR" sz="1400" b="0" i="0" dirty="0">
              <a:solidFill>
                <a:schemeClr val="tx2"/>
              </a:solidFill>
              <a:effectLst/>
              <a:latin typeface="Poppins" pitchFamily="2" charset="0"/>
            </a:endParaRPr>
          </a:p>
          <a:p>
            <a:pPr marL="285750" indent="-285750">
              <a:buFont typeface="Arial" panose="020B0604020202020204" pitchFamily="34" charset="0"/>
              <a:buChar char="•"/>
            </a:pPr>
            <a:r>
              <a:rPr lang="tr-TR" sz="1400" dirty="0">
                <a:solidFill>
                  <a:schemeClr val="tx2"/>
                </a:solidFill>
              </a:rPr>
              <a:t>Temel Halk Sağlığı, Akademisyen Kitabevi, 2017, (395)</a:t>
            </a:r>
            <a:endParaRPr lang="tr-TR" sz="1400" dirty="0">
              <a:solidFill>
                <a:schemeClr val="tx2"/>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tr-TR" sz="1400" dirty="0">
              <a:solidFill>
                <a:schemeClr val="tx2"/>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tr-TR" sz="1400" dirty="0">
                <a:solidFill>
                  <a:schemeClr val="tx2"/>
                </a:solidFill>
              </a:rPr>
              <a:t>ÇINAR, F., &amp; OĞUZ, M. (2020). Türkiye’de COVİD-19 </a:t>
            </a:r>
            <a:r>
              <a:rPr lang="tr-TR" sz="1400" dirty="0" err="1">
                <a:solidFill>
                  <a:schemeClr val="tx2"/>
                </a:solidFill>
              </a:rPr>
              <a:t>Pandemisine</a:t>
            </a:r>
            <a:r>
              <a:rPr lang="tr-TR" sz="1400" dirty="0">
                <a:solidFill>
                  <a:schemeClr val="tx2"/>
                </a:solidFill>
              </a:rPr>
              <a:t> Yönelik Stratejilerin SWOT Analizi ile Değerlendirilmesi. Sağlık Ve Sosyal Refah Araştırmaları Dergisi, 2(2), 1-11.</a:t>
            </a:r>
          </a:p>
          <a:p>
            <a:pPr marL="285750" indent="-285750">
              <a:buFont typeface="Arial" panose="020B0604020202020204" pitchFamily="34" charset="0"/>
              <a:buChar char="•"/>
            </a:pPr>
            <a:endParaRPr lang="tr-TR" sz="1400" dirty="0">
              <a:solidFill>
                <a:schemeClr val="tx2"/>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tr-TR" sz="1400" dirty="0">
                <a:solidFill>
                  <a:schemeClr val="tx2"/>
                </a:solidFill>
              </a:rPr>
              <a:t>KILIÇ, Bülent, </a:t>
            </a:r>
            <a:r>
              <a:rPr lang="tr-TR" sz="1400" dirty="0" err="1">
                <a:solidFill>
                  <a:schemeClr val="tx2"/>
                </a:solidFill>
              </a:rPr>
              <a:t>and</a:t>
            </a:r>
            <a:r>
              <a:rPr lang="tr-TR" sz="1400" dirty="0">
                <a:solidFill>
                  <a:schemeClr val="tx2"/>
                </a:solidFill>
              </a:rPr>
              <a:t> Belgin ÜNAL. "TOYS."</a:t>
            </a:r>
          </a:p>
          <a:p>
            <a:pPr marL="285750" indent="-285750">
              <a:buFont typeface="Arial" panose="020B0604020202020204" pitchFamily="34" charset="0"/>
              <a:buChar char="•"/>
            </a:pPr>
            <a:endParaRPr lang="tr-TR" sz="14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tr-TR" sz="1400" dirty="0"/>
          </a:p>
        </p:txBody>
      </p:sp>
      <p:sp>
        <p:nvSpPr>
          <p:cNvPr id="6" name="Metin kutusu 5">
            <a:extLst>
              <a:ext uri="{FF2B5EF4-FFF2-40B4-BE49-F238E27FC236}">
                <a16:creationId xmlns:a16="http://schemas.microsoft.com/office/drawing/2014/main" id="{8B957862-E6CA-46DE-8708-5D0E7F2FD8FC}"/>
              </a:ext>
            </a:extLst>
          </p:cNvPr>
          <p:cNvSpPr txBox="1"/>
          <p:nvPr/>
        </p:nvSpPr>
        <p:spPr>
          <a:xfrm>
            <a:off x="1456982" y="788552"/>
            <a:ext cx="3412434" cy="707886"/>
          </a:xfrm>
          <a:prstGeom prst="rect">
            <a:avLst/>
          </a:prstGeom>
          <a:noFill/>
        </p:spPr>
        <p:txBody>
          <a:bodyPr wrap="square" rtlCol="0">
            <a:spAutoFit/>
          </a:bodyPr>
          <a:lstStyle/>
          <a:p>
            <a:r>
              <a:rPr lang="tr-TR" sz="4000" dirty="0">
                <a:latin typeface="Calibri Light" panose="020F0302020204030204" pitchFamily="34" charset="0"/>
                <a:cs typeface="Calibri Light" panose="020F0302020204030204" pitchFamily="34" charset="0"/>
              </a:rPr>
              <a:t>Kaynakça:</a:t>
            </a:r>
          </a:p>
        </p:txBody>
      </p:sp>
      <p:sp>
        <p:nvSpPr>
          <p:cNvPr id="4" name="3 Altbilgi Yer Tutucusu"/>
          <p:cNvSpPr>
            <a:spLocks noGrp="1"/>
          </p:cNvSpPr>
          <p:nvPr>
            <p:ph type="ftr" sz="quarter" idx="11"/>
          </p:nvPr>
        </p:nvSpPr>
        <p:spPr/>
        <p:txBody>
          <a:bodyPr/>
          <a:lstStyle/>
          <a:p>
            <a:endParaRPr lang="tr-TR"/>
          </a:p>
        </p:txBody>
      </p:sp>
    </p:spTree>
    <p:extLst>
      <p:ext uri="{BB962C8B-B14F-4D97-AF65-F5344CB8AC3E}">
        <p14:creationId xmlns:p14="http://schemas.microsoft.com/office/powerpoint/2010/main" val="539261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839192" y="2143592"/>
            <a:ext cx="9997440" cy="1454047"/>
          </a:xfrm>
          <a:solidFill>
            <a:schemeClr val="accent1">
              <a:lumMod val="20000"/>
              <a:lumOff val="80000"/>
            </a:schemeClr>
          </a:solidFill>
        </p:spPr>
        <p:txBody>
          <a:bodyPr>
            <a:normAutofit/>
          </a:bodyPr>
          <a:lstStyle/>
          <a:p>
            <a:pPr algn="ctr"/>
            <a:r>
              <a:rPr lang="tr-TR" dirty="0"/>
              <a:t>TEDAVİ EDİCİ SAĞLIK HİZMETLERİ</a:t>
            </a:r>
          </a:p>
        </p:txBody>
      </p:sp>
      <p:sp>
        <p:nvSpPr>
          <p:cNvPr id="3" name="2 Altbilgi Yer Tutucusu"/>
          <p:cNvSpPr>
            <a:spLocks noGrp="1"/>
          </p:cNvSpPr>
          <p:nvPr>
            <p:ph type="ftr" sz="quarter" idx="11"/>
          </p:nvPr>
        </p:nvSpPr>
        <p:spPr/>
        <p:txBody>
          <a:bodyPr/>
          <a:lstStyle/>
          <a:p>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DA0C88D-9572-FC50-D229-C0A0C14F6127}"/>
              </a:ext>
            </a:extLst>
          </p:cNvPr>
          <p:cNvSpPr>
            <a:spLocks noGrp="1"/>
          </p:cNvSpPr>
          <p:nvPr>
            <p:ph type="title"/>
          </p:nvPr>
        </p:nvSpPr>
        <p:spPr>
          <a:xfrm>
            <a:off x="2038662" y="274638"/>
            <a:ext cx="9872922" cy="474870"/>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24D1B9CF-F92E-5C36-F215-4AC27521D677}"/>
              </a:ext>
            </a:extLst>
          </p:cNvPr>
          <p:cNvSpPr>
            <a:spLocks noGrp="1"/>
          </p:cNvSpPr>
          <p:nvPr>
            <p:ph idx="1"/>
          </p:nvPr>
        </p:nvSpPr>
        <p:spPr>
          <a:xfrm>
            <a:off x="1914144" y="1154243"/>
            <a:ext cx="9997440" cy="5094157"/>
          </a:xfrm>
        </p:spPr>
        <p:txBody>
          <a:bodyPr>
            <a:normAutofit fontScale="62500" lnSpcReduction="20000"/>
          </a:bodyPr>
          <a:lstStyle/>
          <a:p>
            <a:r>
              <a:rPr lang="tr-TR" b="1" dirty="0">
                <a:solidFill>
                  <a:schemeClr val="accent1"/>
                </a:solidFill>
              </a:rPr>
              <a:t>Birinci basamak: </a:t>
            </a:r>
          </a:p>
          <a:p>
            <a:pPr marL="82296" indent="0">
              <a:buNone/>
            </a:pPr>
            <a:r>
              <a:rPr lang="tr-TR" dirty="0"/>
              <a:t>Hastaların tedavilerinin evde ve ayakta yapıldığı, ilk olarak başvurulan sağlık kuruluşlarıdır. </a:t>
            </a:r>
          </a:p>
          <a:p>
            <a:pPr marL="82296" indent="0">
              <a:buNone/>
            </a:pPr>
            <a:r>
              <a:rPr lang="tr-TR" dirty="0"/>
              <a:t>Aile sağlığı merkezi , işyeri tabiplikleri... </a:t>
            </a:r>
          </a:p>
          <a:p>
            <a:pPr marL="82296" indent="0">
              <a:buNone/>
            </a:pPr>
            <a:r>
              <a:rPr lang="tr-TR" dirty="0"/>
              <a:t>Bu basamaktaki imkânlarla teşhis ya da tedavi edilemeyen hastalar ikinci basamağa sevk edilirler. </a:t>
            </a:r>
          </a:p>
          <a:p>
            <a:pPr marL="82296" indent="0">
              <a:buNone/>
            </a:pPr>
            <a:endParaRPr lang="tr-TR" dirty="0"/>
          </a:p>
          <a:p>
            <a:r>
              <a:rPr lang="tr-TR" b="1" dirty="0">
                <a:solidFill>
                  <a:schemeClr val="accent1"/>
                </a:solidFill>
              </a:rPr>
              <a:t>İkinci basamak: </a:t>
            </a:r>
          </a:p>
          <a:p>
            <a:pPr marL="82296" indent="0">
              <a:buNone/>
            </a:pPr>
            <a:r>
              <a:rPr lang="tr-TR" dirty="0"/>
              <a:t>Hastaların yatırılarak teşhis ve tedavi hizmetlerinin verildiği genel hastanelerdir. </a:t>
            </a:r>
          </a:p>
          <a:p>
            <a:pPr marL="82296" indent="0">
              <a:buNone/>
            </a:pPr>
            <a:endParaRPr lang="tr-TR" dirty="0"/>
          </a:p>
          <a:p>
            <a:r>
              <a:rPr lang="tr-TR" b="1" dirty="0">
                <a:solidFill>
                  <a:schemeClr val="accent1"/>
                </a:solidFill>
              </a:rPr>
              <a:t>Üçüncü basamak: </a:t>
            </a:r>
          </a:p>
          <a:p>
            <a:pPr marL="82296" indent="0">
              <a:buNone/>
            </a:pPr>
            <a:r>
              <a:rPr lang="tr-TR" dirty="0"/>
              <a:t>Tanımlanmış gruplara hizmet veren özel dal hastaneleridir. </a:t>
            </a:r>
          </a:p>
          <a:p>
            <a:pPr marL="82296" indent="0">
              <a:buNone/>
            </a:pPr>
            <a:r>
              <a:rPr lang="tr-TR" dirty="0"/>
              <a:t>Kanser hastaneleri, ruh sağlığı hastaneleri, çocuk hastaneleri... </a:t>
            </a:r>
          </a:p>
          <a:p>
            <a:pPr marL="82296" indent="0">
              <a:buNone/>
            </a:pPr>
            <a:r>
              <a:rPr lang="tr-TR" dirty="0"/>
              <a:t>Genel olarak, üniversite hastanelerinin en yüksek hastane standartlarına sahip oldukları kabul edilir. Bu nedenle, üniversite hastaneleri de üçüncü basamak tedavi kuruşlarından sayılır.</a:t>
            </a:r>
            <a:br>
              <a:rPr lang="tr-TR" dirty="0"/>
            </a:br>
            <a:endParaRPr lang="tr-TR" dirty="0"/>
          </a:p>
        </p:txBody>
      </p:sp>
      <p:sp>
        <p:nvSpPr>
          <p:cNvPr id="4" name="Alt Bilgi Yer Tutucusu 3">
            <a:extLst>
              <a:ext uri="{FF2B5EF4-FFF2-40B4-BE49-F238E27FC236}">
                <a16:creationId xmlns:a16="http://schemas.microsoft.com/office/drawing/2014/main" id="{E461D81A-BF0A-43D5-1909-91B33D80AE73}"/>
              </a:ext>
            </a:extLst>
          </p:cNvPr>
          <p:cNvSpPr>
            <a:spLocks noGrp="1"/>
          </p:cNvSpPr>
          <p:nvPr>
            <p:ph type="ftr" sz="quarter" idx="11"/>
          </p:nvPr>
        </p:nvSpPr>
        <p:spPr/>
        <p:txBody>
          <a:bodyPr/>
          <a:lstStyle/>
          <a:p>
            <a:endParaRPr lang="tr-TR"/>
          </a:p>
        </p:txBody>
      </p:sp>
      <p:sp>
        <p:nvSpPr>
          <p:cNvPr id="5" name="4 Metin kutusu"/>
          <p:cNvSpPr txBox="1"/>
          <p:nvPr/>
        </p:nvSpPr>
        <p:spPr>
          <a:xfrm>
            <a:off x="1933731" y="6041036"/>
            <a:ext cx="6475751" cy="492443"/>
          </a:xfrm>
          <a:prstGeom prst="rect">
            <a:avLst/>
          </a:prstGeom>
          <a:noFill/>
        </p:spPr>
        <p:txBody>
          <a:bodyPr wrap="square" rtlCol="0">
            <a:spAutoFit/>
          </a:bodyPr>
          <a:lstStyle/>
          <a:p>
            <a:r>
              <a:rPr lang="tr-TR" sz="800" dirty="0" err="1">
                <a:latin typeface="Calibri" panose="020F0502020204030204" pitchFamily="34" charset="0"/>
                <a:cs typeface="Calibri" panose="020F0502020204030204" pitchFamily="34" charset="0"/>
              </a:rPr>
              <a:t>Öztek</a:t>
            </a:r>
            <a:r>
              <a:rPr lang="tr-TR" sz="800" dirty="0">
                <a:latin typeface="Calibri" panose="020F0502020204030204" pitchFamily="34" charset="0"/>
                <a:cs typeface="Calibri" panose="020F0502020204030204" pitchFamily="34" charset="0"/>
              </a:rPr>
              <a:t>, Z. (2020). Halk Sağlığı Kuramlar ve Uygulamalar. Ankara: Sağlık ve Sosyal Yardım Vakfı.</a:t>
            </a:r>
          </a:p>
          <a:p>
            <a:endParaRPr lang="tr-TR" dirty="0"/>
          </a:p>
        </p:txBody>
      </p:sp>
    </p:spTree>
    <p:extLst>
      <p:ext uri="{BB962C8B-B14F-4D97-AF65-F5344CB8AC3E}">
        <p14:creationId xmlns:p14="http://schemas.microsoft.com/office/powerpoint/2010/main" val="372698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618681" y="2297992"/>
            <a:ext cx="7799482" cy="1143000"/>
          </a:xfrm>
          <a:solidFill>
            <a:schemeClr val="accent1">
              <a:lumMod val="20000"/>
              <a:lumOff val="80000"/>
            </a:schemeClr>
          </a:solidFill>
        </p:spPr>
        <p:txBody>
          <a:bodyPr/>
          <a:lstStyle/>
          <a:p>
            <a:r>
              <a:rPr lang="tr-TR" dirty="0"/>
              <a:t>REHABİLİTASYON HİZMETLERİ</a:t>
            </a:r>
          </a:p>
        </p:txBody>
      </p:sp>
      <p:sp>
        <p:nvSpPr>
          <p:cNvPr id="3" name="2 Altbilgi Yer Tutucusu"/>
          <p:cNvSpPr>
            <a:spLocks noGrp="1"/>
          </p:cNvSpPr>
          <p:nvPr>
            <p:ph type="ftr" sz="quarter" idx="11"/>
          </p:nvPr>
        </p:nvSpPr>
        <p:spPr/>
        <p:txBody>
          <a:bodyPr/>
          <a:lstStyle/>
          <a:p>
            <a:endParaRPr lang="tr-T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Solstice</Template>
  <TotalTime>7067</TotalTime>
  <Words>4787</Words>
  <Application>Microsoft Office PowerPoint</Application>
  <PresentationFormat>Geniş ekran</PresentationFormat>
  <Paragraphs>357</Paragraphs>
  <Slides>63</Slides>
  <Notes>4</Notes>
  <HiddenSlides>0</HiddenSlides>
  <MMClips>0</MMClips>
  <ScaleCrop>false</ScaleCrop>
  <HeadingPairs>
    <vt:vector size="4" baseType="variant">
      <vt:variant>
        <vt:lpstr>Tema</vt:lpstr>
      </vt:variant>
      <vt:variant>
        <vt:i4>1</vt:i4>
      </vt:variant>
      <vt:variant>
        <vt:lpstr>Slayt Başlıkları</vt:lpstr>
      </vt:variant>
      <vt:variant>
        <vt:i4>63</vt:i4>
      </vt:variant>
    </vt:vector>
  </HeadingPairs>
  <TitlesOfParts>
    <vt:vector size="64" baseType="lpstr">
      <vt:lpstr>Gündönümü</vt:lpstr>
      <vt:lpstr>PowerPoint Sunusu</vt:lpstr>
      <vt:lpstr>PowerPoint Sunusu</vt:lpstr>
      <vt:lpstr>      SAĞLIK HİZMETLERİ KAPSAMI</vt:lpstr>
      <vt:lpstr>SAĞLIK HİZMETLERİ </vt:lpstr>
      <vt:lpstr>      KORUYUCU SAĞLIK HİZMETLERİ</vt:lpstr>
      <vt:lpstr>PowerPoint Sunusu</vt:lpstr>
      <vt:lpstr>TEDAVİ EDİCİ SAĞLIK HİZMETLERİ</vt:lpstr>
      <vt:lpstr>PowerPoint Sunusu</vt:lpstr>
      <vt:lpstr>REHABİLİTASYON HİZMETLERİ</vt:lpstr>
      <vt:lpstr>PowerPoint Sunusu</vt:lpstr>
      <vt:lpstr>TEMEL SAĞLIK HİZMETLERİ</vt:lpstr>
      <vt:lpstr>TSH Bildirgesinde “en az bakım” (minimal care) kavramından söz edilmektedir.</vt:lpstr>
      <vt:lpstr>SAĞLIKTA YÖNETİM KAVRAMI</vt:lpstr>
      <vt:lpstr>YÖNETİMİN ÖNEMİ</vt:lpstr>
      <vt:lpstr>YÖNETİMİN TANIMI</vt:lpstr>
      <vt:lpstr>Yönetim</vt:lpstr>
      <vt:lpstr>YÖNETİMİN TARİHÇESİ</vt:lpstr>
      <vt:lpstr>PowerPoint Sunusu</vt:lpstr>
      <vt:lpstr>DURUM SAPTAMA</vt:lpstr>
      <vt:lpstr>GZOT/SWOT Analizi</vt:lpstr>
      <vt:lpstr>Türkiye’nin COVID-19 Pandemisi İçin  SWOT Analizi </vt:lpstr>
      <vt:lpstr>Güçlü Yanlar (Strengths)</vt:lpstr>
      <vt:lpstr>Zayıf Yanlar (Weaknesses)</vt:lpstr>
      <vt:lpstr>Fırsatlar (Opportunities)</vt:lpstr>
      <vt:lpstr>Tehditler (Threats)</vt:lpstr>
      <vt:lpstr>PowerPoint Sunusu</vt:lpstr>
      <vt:lpstr>PowerPoint Sunusu</vt:lpstr>
      <vt:lpstr>TOYS NEDİR? </vt:lpstr>
      <vt:lpstr>PowerPoint Sunusu</vt:lpstr>
      <vt:lpstr>YÖNETİMİN BAŞLICA İLKELERİ</vt:lpstr>
      <vt:lpstr>(1) Amacı belirleme:  </vt:lpstr>
      <vt:lpstr>(2) Deneyimden yararlanma:  </vt:lpstr>
      <vt:lpstr>(3) İş bölümü:  </vt:lpstr>
      <vt:lpstr>(4) Kaynak bulma:  </vt:lpstr>
      <vt:lpstr>(5) İşlerin birleştirilmesi: </vt:lpstr>
      <vt:lpstr>(6) İşe uygun yapılaşma/hiyerarşi:  </vt:lpstr>
      <vt:lpstr>(7) Yetki devri:  </vt:lpstr>
      <vt:lpstr>(8) Seçicilik:  </vt:lpstr>
      <vt:lpstr>(9) Hızlı karar:  </vt:lpstr>
      <vt:lpstr>(10) İletişim:  </vt:lpstr>
      <vt:lpstr>YÖNETİMLE İLGİLİ İŞLER</vt:lpstr>
      <vt:lpstr>PowerPoint Sunusu</vt:lpstr>
      <vt:lpstr>(1) Planlama:  </vt:lpstr>
      <vt:lpstr>(2) Uygulama:</vt:lpstr>
      <vt:lpstr>(3) Değerlendirme:</vt:lpstr>
      <vt:lpstr>Sağlık Yöneticisi</vt:lpstr>
      <vt:lpstr>PowerPoint Sunusu</vt:lpstr>
      <vt:lpstr>PowerPoint Sunusu</vt:lpstr>
      <vt:lpstr>PowerPoint Sunusu</vt:lpstr>
      <vt:lpstr>PowerPoint Sunusu</vt:lpstr>
      <vt:lpstr>PowerPoint Sunusu</vt:lpstr>
      <vt:lpstr>PowerPoint Sunusu</vt:lpstr>
      <vt:lpstr>Yönetici Eğitimine Yaklaşım</vt:lpstr>
      <vt:lpstr> 1. FORMAL EĞİTİM:  </vt:lpstr>
      <vt:lpstr>2. İNFORMAL EĞİTİM: </vt:lpstr>
      <vt:lpstr>SAĞLIK HİZMETLERİ VE YÖNETİMİNDE YAPAY ZEKA</vt:lpstr>
      <vt:lpstr>PowerPoint Sunusu</vt:lpstr>
      <vt:lpstr>Yapay Zekânın Yönetim Amaçlı  Uygulama Alanları</vt:lpstr>
      <vt:lpstr>PowerPoint Sunusu</vt:lpstr>
      <vt:lpstr>PowerPoint Sunusu</vt:lpstr>
      <vt:lpstr>PowerPoint Sunusu</vt:lpstr>
      <vt:lpstr>TEŞEKKÜRLER</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Gökhan AKAR</dc:creator>
  <cp:lastModifiedBy>Bilge Çamlık</cp:lastModifiedBy>
  <cp:revision>303</cp:revision>
  <dcterms:created xsi:type="dcterms:W3CDTF">2021-06-26T08:19:52Z</dcterms:created>
  <dcterms:modified xsi:type="dcterms:W3CDTF">2024-03-25T09:10:07Z</dcterms:modified>
</cp:coreProperties>
</file>