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9" r:id="rId4"/>
    <p:sldId id="263" r:id="rId5"/>
    <p:sldId id="266" r:id="rId6"/>
    <p:sldId id="270" r:id="rId7"/>
    <p:sldId id="262" r:id="rId8"/>
    <p:sldId id="260" r:id="rId9"/>
    <p:sldId id="272" r:id="rId10"/>
    <p:sldId id="264" r:id="rId11"/>
    <p:sldId id="258" r:id="rId12"/>
    <p:sldId id="261" r:id="rId13"/>
    <p:sldId id="267" r:id="rId14"/>
    <p:sldId id="268" r:id="rId15"/>
    <p:sldId id="265" r:id="rId16"/>
    <p:sldId id="269" r:id="rId17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Başlık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5" name="24 Alt Başlık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31" name="30 Veri Yer Tutucusu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9F75050-0E15-4C5B-92B0-66D068882F1F}" type="datetimeFigureOut">
              <a:rPr lang="tr-TR" smtClean="0"/>
              <a:pPr/>
              <a:t>10.09.2023</a:t>
            </a:fld>
            <a:endParaRPr lang="tr-TR"/>
          </a:p>
        </p:txBody>
      </p:sp>
      <p:sp>
        <p:nvSpPr>
          <p:cNvPr id="18" name="17 Altbilgi Yer Tutucusu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29" name="28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10.09.2023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10.09.2023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10.09.2023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9F75050-0E15-4C5B-92B0-66D068882F1F}" type="datetimeFigureOut">
              <a:rPr lang="tr-TR" smtClean="0"/>
              <a:pPr/>
              <a:t>10.09.2023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10.09.2023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10.09.2023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10.09.2023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9F75050-0E15-4C5B-92B0-66D068882F1F}" type="datetimeFigureOut">
              <a:rPr lang="tr-TR" smtClean="0"/>
              <a:pPr/>
              <a:t>10.09.2023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10.09.2023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Dikdörtgen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10.09.2023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9 Resim Yer Tutucusu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Dikdörtgen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2 Başlık Yer Tutucusu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1" name="30 Metin Yer Tutucusu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27" name="26 Veri Yer Tutucusu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D9F75050-0E15-4C5B-92B0-66D068882F1F}" type="datetimeFigureOut">
              <a:rPr lang="tr-TR" smtClean="0"/>
              <a:pPr/>
              <a:t>10.09.2023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db.org.tr/sag_menu_goster.php?Id=423" TargetMode="External"/><Relationship Id="rId2" Type="http://schemas.openxmlformats.org/officeDocument/2006/relationships/hyperlink" Target="https://data.tuik.gov.tr/Bulten/Index?p=Turkiye-Health-Survey-2022-49747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kureselamaclar.org/" TargetMode="External"/><Relationship Id="rId4" Type="http://schemas.openxmlformats.org/officeDocument/2006/relationships/hyperlink" Target="https://data.tuik.gov.tr/Bulten/Index?p=Istatistiklerle-Cocuk-2022-49674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4348404" cy="2609848"/>
          </a:xfrm>
        </p:spPr>
        <p:txBody>
          <a:bodyPr/>
          <a:lstStyle/>
          <a:p>
            <a:r>
              <a:rPr lang="tr-TR" dirty="0" smtClean="0"/>
              <a:t>Mutlu DİŞLER</a:t>
            </a:r>
            <a:endParaRPr lang="en-US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3571868" y="3786190"/>
            <a:ext cx="5114778" cy="2746656"/>
          </a:xfrm>
        </p:spPr>
        <p:txBody>
          <a:bodyPr>
            <a:normAutofit/>
          </a:bodyPr>
          <a:lstStyle/>
          <a:p>
            <a:r>
              <a:rPr lang="tr-TR" dirty="0" smtClean="0"/>
              <a:t>ASS.DR. </a:t>
            </a:r>
            <a:r>
              <a:rPr lang="tr-TR" smtClean="0"/>
              <a:t>BÜŞRA HANCAN</a:t>
            </a:r>
            <a:endParaRPr lang="tr-TR" dirty="0" smtClean="0"/>
          </a:p>
          <a:p>
            <a:r>
              <a:rPr lang="tr-TR" dirty="0" smtClean="0"/>
              <a:t>İNT.DR. BEYZA GÖK</a:t>
            </a:r>
          </a:p>
          <a:p>
            <a:r>
              <a:rPr lang="tr-TR" dirty="0" smtClean="0"/>
              <a:t>İNT. DR. MERVE ABAK </a:t>
            </a:r>
          </a:p>
          <a:p>
            <a:r>
              <a:rPr lang="tr-TR" dirty="0" smtClean="0"/>
              <a:t>İNT.DR. NAZLI KARADAĞ </a:t>
            </a:r>
          </a:p>
          <a:p>
            <a:r>
              <a:rPr lang="tr-TR" dirty="0" smtClean="0"/>
              <a:t>İNT.DR. HACI ŞAMİL ASLAN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28596" y="0"/>
            <a:ext cx="7239000" cy="1143000"/>
          </a:xfrm>
        </p:spPr>
        <p:txBody>
          <a:bodyPr/>
          <a:lstStyle/>
          <a:p>
            <a:pPr algn="ctr"/>
            <a:r>
              <a:rPr lang="tr-TR" dirty="0" smtClean="0"/>
              <a:t>MUTLU DİŞLER UYGULAMASI</a:t>
            </a:r>
            <a:endParaRPr lang="en-US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28596" y="1142984"/>
            <a:ext cx="7400948" cy="528641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tr-TR" sz="2400" dirty="0" smtClean="0"/>
          </a:p>
          <a:p>
            <a:r>
              <a:rPr lang="tr-TR" sz="2400" dirty="0" smtClean="0"/>
              <a:t>Eğitim videoları ile çocuk ve ebeveynlerinin bilgilendirilmesi</a:t>
            </a:r>
          </a:p>
          <a:p>
            <a:endParaRPr lang="tr-TR" sz="2400" dirty="0" smtClean="0"/>
          </a:p>
          <a:p>
            <a:r>
              <a:rPr lang="tr-TR" sz="2400" dirty="0" smtClean="0"/>
              <a:t>Videolar izlendikten sonra açılacak ödüllü mini testler ile verimliliğin arttırılması ve gösterilmesi</a:t>
            </a:r>
          </a:p>
          <a:p>
            <a:endParaRPr lang="tr-TR" sz="2400" dirty="0" smtClean="0"/>
          </a:p>
          <a:p>
            <a:r>
              <a:rPr lang="tr-TR" sz="2400" dirty="0" smtClean="0"/>
              <a:t>Diş dostu önerilere erişim kolaylığı</a:t>
            </a:r>
          </a:p>
          <a:p>
            <a:endParaRPr lang="tr-TR" sz="2400" dirty="0" smtClean="0"/>
          </a:p>
          <a:p>
            <a:r>
              <a:rPr lang="tr-TR" sz="2400" dirty="0" smtClean="0"/>
              <a:t>Diş fırçalama için hatırlatıcı bildirimler</a:t>
            </a:r>
          </a:p>
          <a:p>
            <a:endParaRPr lang="tr-TR" sz="2400" dirty="0" smtClean="0"/>
          </a:p>
          <a:p>
            <a:r>
              <a:rPr lang="tr-TR" sz="2400" dirty="0" smtClean="0"/>
              <a:t>6aylık periyotlarla ağız içi ve dişlerin fotoğraflanıp uygulama üzerinden hekim tarafından değerlendirilmesi, gerekirse randevu oluşturulması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Resim1ggg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714356"/>
            <a:ext cx="9144000" cy="5643602"/>
          </a:xfrm>
        </p:spPr>
      </p:pic>
      <p:sp>
        <p:nvSpPr>
          <p:cNvPr id="7" name="6 Oval"/>
          <p:cNvSpPr/>
          <p:nvPr/>
        </p:nvSpPr>
        <p:spPr>
          <a:xfrm>
            <a:off x="3000364" y="2071678"/>
            <a:ext cx="1500198" cy="150019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7 Oval"/>
          <p:cNvSpPr/>
          <p:nvPr/>
        </p:nvSpPr>
        <p:spPr>
          <a:xfrm>
            <a:off x="6072198" y="4929198"/>
            <a:ext cx="1571636" cy="150019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8 Oval"/>
          <p:cNvSpPr/>
          <p:nvPr/>
        </p:nvSpPr>
        <p:spPr>
          <a:xfrm>
            <a:off x="4572000" y="3571876"/>
            <a:ext cx="1500198" cy="142876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9 Oval"/>
          <p:cNvSpPr/>
          <p:nvPr/>
        </p:nvSpPr>
        <p:spPr>
          <a:xfrm>
            <a:off x="4572000" y="2143116"/>
            <a:ext cx="1500198" cy="142876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10 Dikdörtgen"/>
          <p:cNvSpPr/>
          <p:nvPr/>
        </p:nvSpPr>
        <p:spPr>
          <a:xfrm>
            <a:off x="3000364" y="6581001"/>
            <a:ext cx="251389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https://www.kureselamaclar.org/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İŞBİRLİKÇİLERİMİZ</a:t>
            </a:r>
            <a:endParaRPr lang="en-US" dirty="0"/>
          </a:p>
        </p:txBody>
      </p:sp>
      <p:pic>
        <p:nvPicPr>
          <p:cNvPr id="16386" name="Picture 2" descr="Kurumsal Kimlik ve 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3" y="1643050"/>
            <a:ext cx="4786345" cy="1428760"/>
          </a:xfrm>
          <a:prstGeom prst="rect">
            <a:avLst/>
          </a:prstGeom>
          <a:noFill/>
        </p:spPr>
      </p:pic>
      <p:pic>
        <p:nvPicPr>
          <p:cNvPr id="16388" name="Picture 4" descr="Toplum Sağlığı Hizmetleri ve Eğitim Dairesi Başkanlığ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357562"/>
            <a:ext cx="4286280" cy="1357322"/>
          </a:xfrm>
          <a:prstGeom prst="rect">
            <a:avLst/>
          </a:prstGeom>
          <a:noFill/>
        </p:spPr>
      </p:pic>
      <p:pic>
        <p:nvPicPr>
          <p:cNvPr id="16392" name="Picture 8" descr="Türk Dişhekimleri Birliğ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1643050"/>
            <a:ext cx="3750492" cy="1285884"/>
          </a:xfrm>
          <a:prstGeom prst="rect">
            <a:avLst/>
          </a:prstGeom>
          <a:noFill/>
        </p:spPr>
      </p:pic>
      <p:pic>
        <p:nvPicPr>
          <p:cNvPr id="16394" name="Picture 10" descr="Milli Eğitim Bakanlığı Logosunu Değiştirdi: İşte Yeni Logo - Webtekn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9190" y="3214686"/>
            <a:ext cx="3857620" cy="1571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MALİYET</a:t>
            </a:r>
            <a:endParaRPr lang="en-US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Uygulama maliyeti;</a:t>
            </a:r>
          </a:p>
          <a:p>
            <a:pPr>
              <a:buNone/>
            </a:pPr>
            <a:r>
              <a:rPr lang="tr-TR" dirty="0" smtClean="0"/>
              <a:t>   yaklaşık 5.000-15.000 TL</a:t>
            </a:r>
          </a:p>
          <a:p>
            <a:pPr>
              <a:buNone/>
            </a:pPr>
            <a:r>
              <a:rPr lang="tr-TR" dirty="0" smtClean="0"/>
              <a:t>    </a:t>
            </a:r>
          </a:p>
          <a:p>
            <a:r>
              <a:rPr lang="tr-TR" smtClean="0"/>
              <a:t>Hekim maaşları</a:t>
            </a:r>
            <a:endParaRPr lang="tr-TR" dirty="0" smtClean="0"/>
          </a:p>
          <a:p>
            <a:endParaRPr lang="tr-TR" dirty="0" smtClean="0"/>
          </a:p>
          <a:p>
            <a:pPr>
              <a:buNone/>
            </a:pPr>
            <a:r>
              <a:rPr lang="tr-TR" dirty="0" smtClean="0"/>
              <a:t>    </a:t>
            </a:r>
          </a:p>
          <a:p>
            <a:pPr>
              <a:buNone/>
            </a:pPr>
            <a:r>
              <a:rPr lang="tr-TR" dirty="0" smtClean="0"/>
              <a:t>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KISITLILIKLAR</a:t>
            </a:r>
            <a:endParaRPr lang="en-US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Çocuk ve ailelerin uygulamaya entegrasyonu</a:t>
            </a:r>
          </a:p>
          <a:p>
            <a:r>
              <a:rPr lang="tr-TR" dirty="0" smtClean="0"/>
              <a:t>Ailelerin sosyoekonomik düzeyi</a:t>
            </a:r>
          </a:p>
          <a:p>
            <a:r>
              <a:rPr lang="tr-TR" dirty="0" smtClean="0"/>
              <a:t>Ağız ve diş sağlığı hijyen malzemelerinin maliyeti</a:t>
            </a:r>
          </a:p>
          <a:p>
            <a:r>
              <a:rPr lang="tr-TR" dirty="0" smtClean="0"/>
              <a:t>Sağlık Bakanlığı ve MEB’in uygulama için gerekli zamanı ayırması</a:t>
            </a:r>
          </a:p>
          <a:p>
            <a:r>
              <a:rPr lang="tr-TR" dirty="0" smtClean="0"/>
              <a:t>Hekimlerin bu yeni iş dalına adaptasyonu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EYLEM PLANI</a:t>
            </a:r>
            <a:endParaRPr lang="en-US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APLİKASYONUN GELİŞTİRİLMESİ</a:t>
            </a:r>
          </a:p>
          <a:p>
            <a:endParaRPr lang="tr-TR" dirty="0" smtClean="0"/>
          </a:p>
          <a:p>
            <a:r>
              <a:rPr lang="tr-TR" dirty="0" smtClean="0"/>
              <a:t>İLGİLİ KONTROLLERİ YAPACAK HEKİMLERİN BELİRLENMESİ</a:t>
            </a:r>
          </a:p>
          <a:p>
            <a:endParaRPr lang="tr-TR" dirty="0" smtClean="0"/>
          </a:p>
          <a:p>
            <a:r>
              <a:rPr lang="tr-TR" dirty="0" smtClean="0"/>
              <a:t>ÖĞRETMENLERİN BİLGİLENDİRİLMESİ</a:t>
            </a:r>
          </a:p>
          <a:p>
            <a:endParaRPr lang="tr-TR" dirty="0" smtClean="0"/>
          </a:p>
          <a:p>
            <a:r>
              <a:rPr lang="tr-TR" dirty="0" smtClean="0"/>
              <a:t>TANITIM İÇİN REKLAM YAPILMASI</a:t>
            </a:r>
          </a:p>
          <a:p>
            <a:endParaRPr lang="tr-T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kaynakça</a:t>
            </a:r>
            <a:endParaRPr lang="en-US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r>
              <a:rPr lang="tr-T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2"/>
              </a:rPr>
              <a:t>https://</a:t>
            </a:r>
            <a:r>
              <a:rPr lang="tr-T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2"/>
              </a:rPr>
              <a:t>data.tuik.gov.tr/Bulten/Index?p=Turkiye-Health-Survey-2022-49747</a:t>
            </a:r>
            <a:endParaRPr lang="tr-TR" sz="1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1600" dirty="0" err="1" smtClean="0"/>
              <a:t>Şişko</a:t>
            </a:r>
            <a:r>
              <a:rPr lang="en-US" sz="1600" dirty="0" smtClean="0"/>
              <a:t> </a:t>
            </a:r>
            <a:r>
              <a:rPr lang="en-US" sz="1600" dirty="0" smtClean="0"/>
              <a:t>E. , </a:t>
            </a:r>
            <a:r>
              <a:rPr lang="en-US" sz="1600" dirty="0" err="1" smtClean="0"/>
              <a:t>Dağhan</a:t>
            </a:r>
            <a:r>
              <a:rPr lang="en-US" sz="1600" dirty="0" smtClean="0"/>
              <a:t> Ş. </a:t>
            </a:r>
            <a:r>
              <a:rPr lang="en-US" sz="1600" dirty="0" err="1" smtClean="0"/>
              <a:t>Türkiye’de</a:t>
            </a:r>
            <a:r>
              <a:rPr lang="en-US" sz="1600" dirty="0" smtClean="0"/>
              <a:t> </a:t>
            </a:r>
            <a:r>
              <a:rPr lang="en-US" sz="1600" dirty="0" err="1" smtClean="0"/>
              <a:t>Okul</a:t>
            </a:r>
            <a:r>
              <a:rPr lang="en-US" sz="1600" dirty="0" smtClean="0"/>
              <a:t> </a:t>
            </a:r>
            <a:r>
              <a:rPr lang="en-US" sz="1600" dirty="0" err="1" smtClean="0"/>
              <a:t>Çağı</a:t>
            </a:r>
            <a:r>
              <a:rPr lang="en-US" sz="1600" dirty="0" smtClean="0"/>
              <a:t> </a:t>
            </a:r>
            <a:r>
              <a:rPr lang="en-US" sz="1600" dirty="0" err="1" smtClean="0"/>
              <a:t>Çocuklarında</a:t>
            </a:r>
            <a:r>
              <a:rPr lang="en-US" sz="1600" dirty="0" smtClean="0"/>
              <a:t> </a:t>
            </a:r>
            <a:r>
              <a:rPr lang="en-US" sz="1600" dirty="0" err="1" smtClean="0"/>
              <a:t>Ağız</a:t>
            </a:r>
            <a:r>
              <a:rPr lang="en-US" sz="1600" dirty="0" smtClean="0"/>
              <a:t> </a:t>
            </a:r>
            <a:r>
              <a:rPr lang="en-US" sz="1600" dirty="0" err="1" smtClean="0"/>
              <a:t>ve</a:t>
            </a:r>
            <a:r>
              <a:rPr lang="en-US" sz="1600" dirty="0" smtClean="0"/>
              <a:t> </a:t>
            </a:r>
            <a:r>
              <a:rPr lang="en-US" sz="1600" dirty="0" err="1" smtClean="0"/>
              <a:t>Diş</a:t>
            </a:r>
            <a:r>
              <a:rPr lang="en-US" sz="1600" dirty="0" smtClean="0"/>
              <a:t> </a:t>
            </a:r>
            <a:r>
              <a:rPr lang="en-US" sz="1600" dirty="0" err="1" smtClean="0"/>
              <a:t>Sağlığı</a:t>
            </a:r>
            <a:r>
              <a:rPr lang="en-US" sz="1600" dirty="0" smtClean="0"/>
              <a:t> </a:t>
            </a:r>
            <a:r>
              <a:rPr lang="en-US" sz="1600" dirty="0" err="1" smtClean="0"/>
              <a:t>Araştırmalarının</a:t>
            </a:r>
            <a:r>
              <a:rPr lang="en-US" sz="1600" dirty="0" smtClean="0"/>
              <a:t> </a:t>
            </a:r>
            <a:r>
              <a:rPr lang="en-US" sz="1600" dirty="0" err="1" smtClean="0"/>
              <a:t>Sonuçları</a:t>
            </a:r>
            <a:r>
              <a:rPr lang="en-US" sz="1600" dirty="0" smtClean="0"/>
              <a:t> </a:t>
            </a:r>
            <a:r>
              <a:rPr lang="en-US" sz="1600" dirty="0" err="1" smtClean="0"/>
              <a:t>Bize</a:t>
            </a:r>
            <a:r>
              <a:rPr lang="en-US" sz="1600" dirty="0" smtClean="0"/>
              <a:t> Ne </a:t>
            </a:r>
            <a:r>
              <a:rPr lang="en-US" sz="1600" dirty="0" err="1" smtClean="0"/>
              <a:t>Söylüyor</a:t>
            </a:r>
            <a:r>
              <a:rPr lang="en-US" sz="1600" dirty="0" smtClean="0"/>
              <a:t>?. </a:t>
            </a:r>
            <a:r>
              <a:rPr lang="en-US" sz="1600" dirty="0" err="1" smtClean="0"/>
              <a:t>Sürekli</a:t>
            </a:r>
            <a:r>
              <a:rPr lang="en-US" sz="1600" dirty="0" smtClean="0"/>
              <a:t> </a:t>
            </a:r>
            <a:r>
              <a:rPr lang="en-US" sz="1600" dirty="0" err="1" smtClean="0"/>
              <a:t>Tıp</a:t>
            </a:r>
            <a:r>
              <a:rPr lang="en-US" sz="1600" dirty="0" smtClean="0"/>
              <a:t> </a:t>
            </a:r>
            <a:r>
              <a:rPr lang="en-US" sz="1600" dirty="0" err="1" smtClean="0"/>
              <a:t>Eğitimi</a:t>
            </a:r>
            <a:r>
              <a:rPr lang="en-US" sz="1600" dirty="0" smtClean="0"/>
              <a:t> </a:t>
            </a:r>
            <a:r>
              <a:rPr lang="en-US" sz="1600" dirty="0" err="1" smtClean="0"/>
              <a:t>Dergisi</a:t>
            </a:r>
            <a:r>
              <a:rPr lang="en-US" sz="1600" dirty="0" smtClean="0"/>
              <a:t>. 2022; 31(1): 67-80</a:t>
            </a:r>
            <a:r>
              <a:rPr lang="en-US" sz="1600" dirty="0" smtClean="0"/>
              <a:t>.</a:t>
            </a:r>
            <a:endParaRPr lang="tr-TR" sz="1600" dirty="0" smtClean="0"/>
          </a:p>
          <a:p>
            <a:r>
              <a:rPr lang="tr-TR" sz="1600" dirty="0" smtClean="0">
                <a:hlinkClick r:id="rId3"/>
              </a:rPr>
              <a:t>https://</a:t>
            </a:r>
            <a:r>
              <a:rPr lang="tr-TR" sz="1600" dirty="0" smtClean="0">
                <a:hlinkClick r:id="rId3"/>
              </a:rPr>
              <a:t>www.tdb.org.tr/sag_menu_goster.php?Id=423</a:t>
            </a:r>
            <a:endParaRPr lang="en-US" sz="1600" dirty="0" smtClean="0"/>
          </a:p>
          <a:p>
            <a:r>
              <a:rPr lang="en-US" sz="1600" dirty="0" smtClean="0">
                <a:hlinkClick r:id="rId4"/>
              </a:rPr>
              <a:t>https://</a:t>
            </a:r>
            <a:r>
              <a:rPr lang="en-US" sz="1600" dirty="0" smtClean="0">
                <a:hlinkClick r:id="rId4"/>
              </a:rPr>
              <a:t>data.tuik.gov.tr/Bulten/Index?p=Istatistiklerle-Cocuk-2022-49674</a:t>
            </a:r>
            <a:endParaRPr lang="tr-TR" sz="1600" dirty="0" smtClean="0"/>
          </a:p>
          <a:p>
            <a:r>
              <a:rPr lang="en-US" sz="1600" dirty="0" err="1" smtClean="0"/>
              <a:t>Haque</a:t>
            </a:r>
            <a:r>
              <a:rPr lang="en-US" sz="1600" dirty="0" smtClean="0"/>
              <a:t> SE, </a:t>
            </a:r>
            <a:r>
              <a:rPr lang="en-US" sz="1600" dirty="0" err="1" smtClean="0"/>
              <a:t>Rahman</a:t>
            </a:r>
            <a:r>
              <a:rPr lang="en-US" sz="1600" dirty="0" smtClean="0"/>
              <a:t> M, </a:t>
            </a:r>
            <a:r>
              <a:rPr lang="en-US" sz="1600" dirty="0" err="1" smtClean="0"/>
              <a:t>Itsuko</a:t>
            </a:r>
            <a:r>
              <a:rPr lang="en-US" sz="1600" dirty="0" smtClean="0"/>
              <a:t> K, </a:t>
            </a:r>
            <a:r>
              <a:rPr lang="en-US" sz="1600" dirty="0" err="1" smtClean="0"/>
              <a:t>Mutahara</a:t>
            </a:r>
            <a:r>
              <a:rPr lang="en-US" sz="1600" dirty="0" smtClean="0"/>
              <a:t> M, </a:t>
            </a:r>
            <a:r>
              <a:rPr lang="en-US" sz="1600" dirty="0" err="1" smtClean="0"/>
              <a:t>Kayako</a:t>
            </a:r>
            <a:r>
              <a:rPr lang="en-US" sz="1600" dirty="0" smtClean="0"/>
              <a:t> S, </a:t>
            </a:r>
            <a:r>
              <a:rPr lang="en-US" sz="1600" dirty="0" err="1" smtClean="0"/>
              <a:t>Tsutsumi</a:t>
            </a:r>
            <a:r>
              <a:rPr lang="en-US" sz="1600" dirty="0" smtClean="0"/>
              <a:t> A, Islam MJ, </a:t>
            </a:r>
            <a:r>
              <a:rPr lang="en-US" sz="1600" dirty="0" err="1" smtClean="0"/>
              <a:t>Mostofa</a:t>
            </a:r>
            <a:r>
              <a:rPr lang="en-US" sz="1600" dirty="0" smtClean="0"/>
              <a:t> MG. Effect of a school-based oral health education in preventing untreated dental caries and increasing knowledge, attitude, and practices among adolescents in Bangladesh. BMC Oral Health. 2016 Mar 25;16:44. </a:t>
            </a:r>
            <a:r>
              <a:rPr lang="en-US" sz="1600" dirty="0" err="1" smtClean="0"/>
              <a:t>doi</a:t>
            </a:r>
            <a:r>
              <a:rPr lang="en-US" sz="1600" dirty="0" smtClean="0"/>
              <a:t>: 10.1186/s12903-016-0202-3. PMID: 27016080; PMCID: PMC4807560</a:t>
            </a:r>
            <a:r>
              <a:rPr lang="en-US" sz="1600" dirty="0" smtClean="0"/>
              <a:t>.</a:t>
            </a:r>
            <a:endParaRPr lang="tr-TR" sz="1600" dirty="0" smtClean="0"/>
          </a:p>
          <a:p>
            <a:r>
              <a:rPr lang="en-US" sz="1600" dirty="0" err="1" smtClean="0"/>
              <a:t>Şanlıer</a:t>
            </a:r>
            <a:r>
              <a:rPr lang="en-US" sz="1600" dirty="0" smtClean="0"/>
              <a:t>, N. &amp; </a:t>
            </a:r>
            <a:r>
              <a:rPr lang="en-US" sz="1600" dirty="0" err="1" smtClean="0"/>
              <a:t>Özgen</a:t>
            </a:r>
            <a:r>
              <a:rPr lang="en-US" sz="1600" dirty="0" smtClean="0"/>
              <a:t>, L. (2005). ÖĞRENCİLERE FARKLI YÖNTEMLERLE VERİLEN EĞİTİMİN AĞIZ-DİŞ SAĞLIĞI VE BESLENME BİLGİSİ ÜZERİNE ETKİSİ . </a:t>
            </a:r>
            <a:r>
              <a:rPr lang="en-US" sz="1600" dirty="0" err="1" smtClean="0"/>
              <a:t>Türk</a:t>
            </a:r>
            <a:r>
              <a:rPr lang="en-US" sz="1600" dirty="0" smtClean="0"/>
              <a:t> </a:t>
            </a:r>
            <a:r>
              <a:rPr lang="en-US" sz="1600" dirty="0" err="1" smtClean="0"/>
              <a:t>Eğitim</a:t>
            </a:r>
            <a:r>
              <a:rPr lang="en-US" sz="1600" dirty="0" smtClean="0"/>
              <a:t> </a:t>
            </a:r>
            <a:r>
              <a:rPr lang="en-US" sz="1600" dirty="0" err="1" smtClean="0"/>
              <a:t>Bilimleri</a:t>
            </a:r>
            <a:r>
              <a:rPr lang="en-US" sz="1600" dirty="0" smtClean="0"/>
              <a:t> </a:t>
            </a:r>
            <a:r>
              <a:rPr lang="en-US" sz="1600" dirty="0" err="1" smtClean="0"/>
              <a:t>Dergisi</a:t>
            </a:r>
            <a:r>
              <a:rPr lang="en-US" sz="1600" dirty="0" smtClean="0"/>
              <a:t> , 3 (3) , 351-365 . Retrieved from https://</a:t>
            </a:r>
            <a:r>
              <a:rPr lang="en-US" sz="1600" dirty="0" smtClean="0"/>
              <a:t>dergipark.org.tr/tr/pub/tebd/issue/26123/275188</a:t>
            </a:r>
            <a:endParaRPr lang="tr-TR" sz="1600" dirty="0" smtClean="0"/>
          </a:p>
          <a:p>
            <a:r>
              <a:rPr lang="en-US" sz="1600" dirty="0" smtClean="0">
                <a:hlinkClick r:id="rId5"/>
              </a:rPr>
              <a:t>https</a:t>
            </a:r>
            <a:r>
              <a:rPr lang="en-US" sz="1600" dirty="0" smtClean="0">
                <a:hlinkClick r:id="rId5"/>
              </a:rPr>
              <a:t>://www.kureselamaclar.org</a:t>
            </a:r>
            <a:r>
              <a:rPr lang="en-US" sz="1600" dirty="0" smtClean="0">
                <a:hlinkClick r:id="rId5"/>
              </a:rPr>
              <a:t>/</a:t>
            </a:r>
            <a:endParaRPr lang="tr-TR" sz="1600" dirty="0" smtClean="0"/>
          </a:p>
          <a:p>
            <a:pPr>
              <a:buNone/>
            </a:pPr>
            <a:endParaRPr lang="tr-TR" sz="1600" dirty="0" smtClean="0"/>
          </a:p>
          <a:p>
            <a:pPr>
              <a:buNone/>
            </a:pPr>
            <a:endParaRPr lang="tr-TR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SUNUM PLANI</a:t>
            </a:r>
            <a:endParaRPr lang="en-US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SORUNUN BELİRLENMESİ</a:t>
            </a:r>
          </a:p>
          <a:p>
            <a:r>
              <a:rPr lang="tr-TR" dirty="0" smtClean="0"/>
              <a:t>PROJENİN AMACI</a:t>
            </a:r>
          </a:p>
          <a:p>
            <a:r>
              <a:rPr lang="tr-TR" dirty="0" smtClean="0"/>
              <a:t>SÜRDÜRÜLEBİLİR KALKINMA HEDEFLERİ</a:t>
            </a:r>
          </a:p>
          <a:p>
            <a:r>
              <a:rPr lang="tr-TR" dirty="0" smtClean="0"/>
              <a:t>İŞBİRLİKÇİLER</a:t>
            </a:r>
          </a:p>
          <a:p>
            <a:r>
              <a:rPr lang="tr-TR" dirty="0" smtClean="0"/>
              <a:t>MALİYET</a:t>
            </a:r>
          </a:p>
          <a:p>
            <a:r>
              <a:rPr lang="tr-TR" dirty="0" smtClean="0"/>
              <a:t>KISITLILIKLAR</a:t>
            </a:r>
          </a:p>
          <a:p>
            <a:r>
              <a:rPr lang="tr-TR" dirty="0" smtClean="0"/>
              <a:t>EYLEM PLANI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Sorunun </a:t>
            </a:r>
            <a:r>
              <a:rPr lang="tr-TR" dirty="0" err="1" smtClean="0"/>
              <a:t>belİrlenmesİ</a:t>
            </a:r>
            <a:endParaRPr lang="en-US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9416"/>
            <a:ext cx="7615262" cy="48463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sz="2400" dirty="0" smtClean="0"/>
              <a:t>     </a:t>
            </a:r>
          </a:p>
          <a:p>
            <a:pPr>
              <a:buNone/>
            </a:pPr>
            <a:r>
              <a:rPr lang="tr-TR" sz="2400" dirty="0" smtClean="0"/>
              <a:t> </a:t>
            </a:r>
            <a:r>
              <a:rPr lang="en-US" sz="2400" dirty="0" smtClean="0"/>
              <a:t>TÜİK 20</a:t>
            </a:r>
            <a:r>
              <a:rPr lang="tr-TR" sz="2400" dirty="0" smtClean="0"/>
              <a:t>22</a:t>
            </a:r>
            <a:r>
              <a:rPr lang="en-US" sz="2400" dirty="0" smtClean="0"/>
              <a:t> </a:t>
            </a:r>
            <a:r>
              <a:rPr lang="en-US" sz="2400" dirty="0" err="1" smtClean="0"/>
              <a:t>yılı</a:t>
            </a:r>
            <a:r>
              <a:rPr lang="en-US" sz="2400" dirty="0" smtClean="0"/>
              <a:t> </a:t>
            </a:r>
            <a:r>
              <a:rPr lang="en-US" sz="2400" dirty="0" err="1" smtClean="0"/>
              <a:t>verilerine</a:t>
            </a:r>
            <a:r>
              <a:rPr lang="en-US" sz="2400" dirty="0" smtClean="0"/>
              <a:t> </a:t>
            </a:r>
            <a:r>
              <a:rPr lang="en-US" sz="2400" dirty="0" err="1" smtClean="0"/>
              <a:t>göre</a:t>
            </a:r>
            <a:r>
              <a:rPr lang="en-US" sz="2400" dirty="0" smtClean="0"/>
              <a:t>,</a:t>
            </a:r>
            <a:r>
              <a:rPr lang="tr-TR" sz="2400" dirty="0" smtClean="0"/>
              <a:t> </a:t>
            </a:r>
            <a:r>
              <a:rPr lang="en-US" sz="2400" dirty="0" err="1" smtClean="0"/>
              <a:t>ülkemizde</a:t>
            </a:r>
            <a:r>
              <a:rPr lang="en-US" sz="2400" dirty="0" smtClean="0"/>
              <a:t> </a:t>
            </a:r>
            <a:r>
              <a:rPr lang="en-US" sz="2400" dirty="0" err="1" smtClean="0"/>
              <a:t>ağız</a:t>
            </a:r>
            <a:r>
              <a:rPr lang="en-US" sz="2400" dirty="0" smtClean="0"/>
              <a:t> </a:t>
            </a:r>
            <a:r>
              <a:rPr lang="en-US" sz="2400" dirty="0" err="1" smtClean="0"/>
              <a:t>ve</a:t>
            </a:r>
            <a:r>
              <a:rPr lang="en-US" sz="2400" dirty="0" smtClean="0"/>
              <a:t> </a:t>
            </a:r>
            <a:r>
              <a:rPr lang="en-US" sz="2400" dirty="0" err="1" smtClean="0"/>
              <a:t>di</a:t>
            </a:r>
            <a:r>
              <a:rPr lang="tr-TR" sz="2400" dirty="0" smtClean="0"/>
              <a:t>ş </a:t>
            </a:r>
            <a:r>
              <a:rPr lang="en-US" sz="2400" dirty="0" err="1" smtClean="0"/>
              <a:t>sağlığı</a:t>
            </a:r>
            <a:r>
              <a:rPr lang="en-US" sz="2400" dirty="0" smtClean="0"/>
              <a:t> </a:t>
            </a:r>
            <a:r>
              <a:rPr lang="en-US" sz="2400" dirty="0" err="1" smtClean="0"/>
              <a:t>problemleri</a:t>
            </a:r>
            <a:r>
              <a:rPr lang="tr-TR" sz="2400" dirty="0" smtClean="0"/>
              <a:t>,</a:t>
            </a:r>
          </a:p>
          <a:p>
            <a:pPr>
              <a:buNone/>
            </a:pPr>
            <a:r>
              <a:rPr lang="tr-TR" sz="2400" dirty="0" smtClean="0"/>
              <a:t>  </a:t>
            </a:r>
            <a:r>
              <a:rPr lang="en-US" sz="2400" dirty="0" smtClean="0"/>
              <a:t> 0-6</a:t>
            </a:r>
            <a:r>
              <a:rPr lang="tr-TR" sz="2400" dirty="0" smtClean="0"/>
              <a:t> </a:t>
            </a:r>
            <a:r>
              <a:rPr lang="en-US" sz="2400" dirty="0" err="1" smtClean="0"/>
              <a:t>yaş</a:t>
            </a:r>
            <a:r>
              <a:rPr lang="en-US" sz="2400" dirty="0" smtClean="0"/>
              <a:t> </a:t>
            </a:r>
            <a:r>
              <a:rPr lang="en-US" sz="2400" dirty="0" err="1" smtClean="0"/>
              <a:t>grubunda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C00000"/>
                </a:solidFill>
              </a:rPr>
              <a:t>ilk </a:t>
            </a:r>
            <a:r>
              <a:rPr lang="en-US" sz="2400" dirty="0" err="1" smtClean="0">
                <a:solidFill>
                  <a:srgbClr val="C00000"/>
                </a:solidFill>
              </a:rPr>
              <a:t>beş</a:t>
            </a:r>
            <a:r>
              <a:rPr lang="tr-TR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hastalık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arasında</a:t>
            </a:r>
            <a:r>
              <a:rPr lang="tr-TR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smtClean="0"/>
              <a:t>(%</a:t>
            </a:r>
            <a:r>
              <a:rPr lang="tr-TR" sz="2400" dirty="0" smtClean="0"/>
              <a:t>5.3</a:t>
            </a:r>
            <a:r>
              <a:rPr lang="en-US" sz="2400" dirty="0" smtClean="0"/>
              <a:t>) </a:t>
            </a:r>
            <a:r>
              <a:rPr lang="tr-TR" sz="2400" dirty="0" smtClean="0"/>
              <a:t>  </a:t>
            </a:r>
            <a:r>
              <a:rPr lang="en-US" sz="2400" dirty="0" smtClean="0"/>
              <a:t>7-14 </a:t>
            </a:r>
            <a:r>
              <a:rPr lang="en-US" sz="2400" dirty="0" err="1" smtClean="0"/>
              <a:t>yaş</a:t>
            </a:r>
            <a:r>
              <a:rPr lang="en-US" sz="2400" dirty="0" smtClean="0"/>
              <a:t> </a:t>
            </a:r>
            <a:r>
              <a:rPr lang="en-US" sz="2400" dirty="0" err="1" smtClean="0"/>
              <a:t>grubunda</a:t>
            </a:r>
            <a:r>
              <a:rPr lang="en-US" sz="2400" dirty="0" smtClean="0"/>
              <a:t> </a:t>
            </a:r>
            <a:r>
              <a:rPr lang="en-US" sz="2400" dirty="0" err="1" smtClean="0"/>
              <a:t>ise</a:t>
            </a:r>
            <a:r>
              <a:rPr lang="tr-TR" sz="2400" dirty="0" smtClean="0"/>
              <a:t> </a:t>
            </a:r>
            <a:r>
              <a:rPr lang="en-US" sz="2400" dirty="0" smtClean="0"/>
              <a:t>%1</a:t>
            </a:r>
            <a:r>
              <a:rPr lang="tr-TR" sz="2400" dirty="0" smtClean="0"/>
              <a:t>1</a:t>
            </a:r>
            <a:r>
              <a:rPr lang="en-US" sz="2400" dirty="0" smtClean="0"/>
              <a:t>,2 </a:t>
            </a:r>
            <a:r>
              <a:rPr lang="en-US" sz="2400" dirty="0" err="1" smtClean="0"/>
              <a:t>ile</a:t>
            </a:r>
            <a:r>
              <a:rPr lang="tr-TR" sz="2400" dirty="0" smtClean="0"/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üçüncü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sırada</a:t>
            </a:r>
            <a:r>
              <a:rPr lang="en-US" sz="2400" dirty="0" smtClean="0"/>
              <a:t> </a:t>
            </a:r>
            <a:r>
              <a:rPr lang="en-US" sz="2400" dirty="0" err="1" smtClean="0"/>
              <a:t>yer</a:t>
            </a:r>
            <a:r>
              <a:rPr lang="en-US" sz="2400" dirty="0" smtClean="0"/>
              <a:t> </a:t>
            </a:r>
            <a:r>
              <a:rPr lang="en-US" sz="2400" dirty="0" err="1" smtClean="0"/>
              <a:t>almaktadır</a:t>
            </a:r>
            <a:r>
              <a:rPr lang="en-US" sz="2400" dirty="0" smtClean="0"/>
              <a:t>. </a:t>
            </a:r>
            <a:endParaRPr lang="tr-TR" sz="2400" dirty="0" smtClean="0"/>
          </a:p>
          <a:p>
            <a:pPr>
              <a:buNone/>
            </a:pPr>
            <a:endParaRPr lang="tr-TR" sz="2400" dirty="0" smtClean="0"/>
          </a:p>
          <a:p>
            <a:pPr>
              <a:buNone/>
            </a:pPr>
            <a:r>
              <a:rPr lang="tr-TR" sz="2400" dirty="0" smtClean="0"/>
              <a:t>     </a:t>
            </a:r>
            <a:r>
              <a:rPr lang="en-US" sz="2400" dirty="0" err="1" smtClean="0"/>
              <a:t>Yine</a:t>
            </a:r>
            <a:r>
              <a:rPr lang="tr-TR" sz="2400" dirty="0" smtClean="0"/>
              <a:t> </a:t>
            </a:r>
            <a:r>
              <a:rPr lang="en-US" sz="2400" dirty="0" err="1" smtClean="0"/>
              <a:t>ülkemizde</a:t>
            </a:r>
            <a:r>
              <a:rPr lang="en-US" sz="2400" dirty="0" smtClean="0"/>
              <a:t> </a:t>
            </a:r>
            <a:r>
              <a:rPr lang="en-US" sz="2400" dirty="0" err="1" smtClean="0"/>
              <a:t>okul</a:t>
            </a:r>
            <a:r>
              <a:rPr lang="en-US" sz="2400" dirty="0" smtClean="0"/>
              <a:t> </a:t>
            </a:r>
            <a:r>
              <a:rPr lang="en-US" sz="2400" dirty="0" err="1" smtClean="0"/>
              <a:t>çağı</a:t>
            </a:r>
            <a:r>
              <a:rPr lang="en-US" sz="2400" dirty="0" smtClean="0"/>
              <a:t> </a:t>
            </a:r>
            <a:r>
              <a:rPr lang="en-US" sz="2400" dirty="0" err="1" smtClean="0"/>
              <a:t>çocuklarla</a:t>
            </a:r>
            <a:r>
              <a:rPr lang="en-US" sz="2400" dirty="0" smtClean="0"/>
              <a:t> </a:t>
            </a:r>
            <a:r>
              <a:rPr lang="en-US" sz="2400" dirty="0" err="1" smtClean="0"/>
              <a:t>yürütülen</a:t>
            </a:r>
            <a:r>
              <a:rPr lang="en-US" sz="2400" dirty="0" smtClean="0"/>
              <a:t> </a:t>
            </a:r>
            <a:r>
              <a:rPr lang="en-US" sz="2400" dirty="0" err="1" smtClean="0"/>
              <a:t>genel</a:t>
            </a:r>
            <a:r>
              <a:rPr lang="tr-TR" sz="2400" dirty="0" smtClean="0"/>
              <a:t> </a:t>
            </a:r>
            <a:r>
              <a:rPr lang="en-US" sz="2400" dirty="0" err="1" smtClean="0"/>
              <a:t>sağlık</a:t>
            </a:r>
            <a:r>
              <a:rPr lang="tr-TR" sz="2400" dirty="0" smtClean="0"/>
              <a:t> </a:t>
            </a:r>
            <a:r>
              <a:rPr lang="en-US" sz="2400" dirty="0" err="1" smtClean="0"/>
              <a:t>taramalarında</a:t>
            </a:r>
            <a:r>
              <a:rPr lang="en-US" sz="2400" dirty="0" smtClean="0"/>
              <a:t> en </a:t>
            </a:r>
            <a:r>
              <a:rPr lang="en-US" sz="2400" dirty="0" err="1" smtClean="0"/>
              <a:t>sık</a:t>
            </a:r>
            <a:r>
              <a:rPr lang="en-US" sz="2400" dirty="0" smtClean="0"/>
              <a:t> </a:t>
            </a:r>
            <a:r>
              <a:rPr lang="en-US" sz="2400" dirty="0" err="1" smtClean="0"/>
              <a:t>karşılaşılan</a:t>
            </a:r>
            <a:r>
              <a:rPr lang="en-US" sz="2400" dirty="0" smtClean="0"/>
              <a:t> </a:t>
            </a:r>
            <a:r>
              <a:rPr lang="en-US" sz="2400" dirty="0" err="1" smtClean="0"/>
              <a:t>patolojinin</a:t>
            </a:r>
            <a:r>
              <a:rPr lang="tr-TR" sz="2400" dirty="0" smtClean="0"/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diş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çürükleri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/>
              <a:t>olduğu</a:t>
            </a:r>
            <a:r>
              <a:rPr lang="en-US" sz="2400" dirty="0" smtClean="0"/>
              <a:t> </a:t>
            </a:r>
            <a:r>
              <a:rPr lang="en-US" sz="2400" dirty="0" err="1" smtClean="0"/>
              <a:t>saptanmıştır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4" name="3 Dikdörtgen"/>
          <p:cNvSpPr/>
          <p:nvPr/>
        </p:nvSpPr>
        <p:spPr>
          <a:xfrm>
            <a:off x="1285852" y="6581001"/>
            <a:ext cx="84296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https://data.tuik.gov.tr/Bulten/Index?p=Turkiye-Health-Survey-2022-49747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42853"/>
            <a:ext cx="7929618" cy="6500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Yuvarlatılmış Dikdörtgen"/>
          <p:cNvSpPr/>
          <p:nvPr/>
        </p:nvSpPr>
        <p:spPr>
          <a:xfrm>
            <a:off x="4357686" y="3857628"/>
            <a:ext cx="3571900" cy="85725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5 Yuvarlatılmış Dikdörtgen"/>
          <p:cNvSpPr/>
          <p:nvPr/>
        </p:nvSpPr>
        <p:spPr>
          <a:xfrm>
            <a:off x="785786" y="5572140"/>
            <a:ext cx="3429024" cy="92869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6 Dikdörtgen"/>
          <p:cNvSpPr/>
          <p:nvPr/>
        </p:nvSpPr>
        <p:spPr>
          <a:xfrm>
            <a:off x="1500166" y="6581001"/>
            <a:ext cx="6858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https://data.tuik.gov.tr/Bulten/Index?p=Turkiye-Health-Survey-2022-49747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00034" y="6357958"/>
            <a:ext cx="7239000" cy="240654"/>
          </a:xfrm>
        </p:spPr>
        <p:txBody>
          <a:bodyPr>
            <a:normAutofit fontScale="25000" lnSpcReduction="20000"/>
          </a:bodyPr>
          <a:lstStyle/>
          <a:p>
            <a:r>
              <a:rPr lang="en-US" sz="4400" dirty="0" err="1" smtClean="0"/>
              <a:t>Şişko</a:t>
            </a:r>
            <a:r>
              <a:rPr lang="en-US" sz="4400" dirty="0" smtClean="0"/>
              <a:t> E. , </a:t>
            </a:r>
            <a:r>
              <a:rPr lang="en-US" sz="4400" dirty="0" err="1" smtClean="0"/>
              <a:t>Dağhan</a:t>
            </a:r>
            <a:r>
              <a:rPr lang="en-US" sz="4400" dirty="0" smtClean="0"/>
              <a:t> Ş. </a:t>
            </a:r>
            <a:r>
              <a:rPr lang="en-US" sz="4400" dirty="0" err="1" smtClean="0"/>
              <a:t>Türkiye’de</a:t>
            </a:r>
            <a:r>
              <a:rPr lang="en-US" sz="4400" dirty="0" smtClean="0"/>
              <a:t> </a:t>
            </a:r>
            <a:r>
              <a:rPr lang="en-US" sz="4400" dirty="0" err="1" smtClean="0"/>
              <a:t>Okul</a:t>
            </a:r>
            <a:r>
              <a:rPr lang="en-US" sz="4400" dirty="0" smtClean="0"/>
              <a:t> </a:t>
            </a:r>
            <a:r>
              <a:rPr lang="en-US" sz="4400" dirty="0" err="1" smtClean="0"/>
              <a:t>Çağı</a:t>
            </a:r>
            <a:r>
              <a:rPr lang="en-US" sz="4400" dirty="0" smtClean="0"/>
              <a:t> </a:t>
            </a:r>
            <a:r>
              <a:rPr lang="en-US" sz="4400" dirty="0" err="1" smtClean="0"/>
              <a:t>Çocuklarında</a:t>
            </a:r>
            <a:r>
              <a:rPr lang="en-US" sz="4400" dirty="0" smtClean="0"/>
              <a:t> </a:t>
            </a:r>
            <a:r>
              <a:rPr lang="en-US" sz="4400" dirty="0" err="1" smtClean="0"/>
              <a:t>Ağız</a:t>
            </a:r>
            <a:r>
              <a:rPr lang="en-US" sz="4400" dirty="0" smtClean="0"/>
              <a:t> </a:t>
            </a:r>
            <a:r>
              <a:rPr lang="en-US" sz="4400" dirty="0" err="1" smtClean="0"/>
              <a:t>ve</a:t>
            </a:r>
            <a:r>
              <a:rPr lang="en-US" sz="4400" dirty="0" smtClean="0"/>
              <a:t> </a:t>
            </a:r>
            <a:r>
              <a:rPr lang="en-US" sz="4400" dirty="0" err="1" smtClean="0"/>
              <a:t>Diş</a:t>
            </a:r>
            <a:r>
              <a:rPr lang="en-US" sz="4400" dirty="0" smtClean="0"/>
              <a:t> </a:t>
            </a:r>
            <a:r>
              <a:rPr lang="en-US" sz="4400" dirty="0" err="1" smtClean="0"/>
              <a:t>Sağlığı</a:t>
            </a:r>
            <a:r>
              <a:rPr lang="en-US" sz="4400" dirty="0" smtClean="0"/>
              <a:t> </a:t>
            </a:r>
            <a:r>
              <a:rPr lang="en-US" sz="4400" dirty="0" err="1" smtClean="0"/>
              <a:t>Araştırmalarının</a:t>
            </a:r>
            <a:r>
              <a:rPr lang="en-US" sz="4400" dirty="0" smtClean="0"/>
              <a:t> </a:t>
            </a:r>
            <a:r>
              <a:rPr lang="en-US" sz="4400" dirty="0" err="1" smtClean="0"/>
              <a:t>Sonuçları</a:t>
            </a:r>
            <a:r>
              <a:rPr lang="en-US" sz="4400" dirty="0" smtClean="0"/>
              <a:t> </a:t>
            </a:r>
            <a:r>
              <a:rPr lang="en-US" sz="4400" dirty="0" err="1" smtClean="0"/>
              <a:t>Bize</a:t>
            </a:r>
            <a:r>
              <a:rPr lang="en-US" sz="4400" dirty="0" smtClean="0"/>
              <a:t> Ne </a:t>
            </a:r>
            <a:r>
              <a:rPr lang="en-US" sz="4400" dirty="0" err="1" smtClean="0"/>
              <a:t>Söylüyor</a:t>
            </a:r>
            <a:r>
              <a:rPr lang="en-US" sz="4400" dirty="0" smtClean="0"/>
              <a:t>?. </a:t>
            </a:r>
            <a:r>
              <a:rPr lang="en-US" sz="4400" dirty="0" err="1" smtClean="0"/>
              <a:t>Sürekli</a:t>
            </a:r>
            <a:r>
              <a:rPr lang="en-US" sz="4400" dirty="0" smtClean="0"/>
              <a:t> </a:t>
            </a:r>
            <a:r>
              <a:rPr lang="en-US" sz="4400" dirty="0" err="1" smtClean="0"/>
              <a:t>Tıp</a:t>
            </a:r>
            <a:r>
              <a:rPr lang="en-US" sz="4400" dirty="0" smtClean="0"/>
              <a:t> </a:t>
            </a:r>
            <a:r>
              <a:rPr lang="en-US" sz="4400" dirty="0" err="1" smtClean="0"/>
              <a:t>Eğitimi</a:t>
            </a:r>
            <a:r>
              <a:rPr lang="en-US" sz="4400" dirty="0" smtClean="0"/>
              <a:t> </a:t>
            </a:r>
            <a:r>
              <a:rPr lang="en-US" sz="4400" dirty="0" err="1" smtClean="0"/>
              <a:t>Dergisi</a:t>
            </a:r>
            <a:r>
              <a:rPr lang="en-US" sz="4400" dirty="0" smtClean="0"/>
              <a:t>. 2022; 31(1): 67-80.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75804"/>
            <a:ext cx="7649509" cy="6039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785794"/>
            <a:ext cx="7239000" cy="566994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sz="2200" dirty="0" smtClean="0"/>
              <a:t>      </a:t>
            </a:r>
            <a:r>
              <a:rPr lang="en-US" sz="2200" dirty="0" err="1" smtClean="0"/>
              <a:t>İlköğretime</a:t>
            </a:r>
            <a:r>
              <a:rPr lang="en-US" sz="2200" dirty="0" smtClean="0"/>
              <a:t> </a:t>
            </a:r>
            <a:r>
              <a:rPr lang="en-US" sz="2200" dirty="0" err="1" smtClean="0"/>
              <a:t>başlarken</a:t>
            </a:r>
            <a:r>
              <a:rPr lang="en-US" sz="2200" dirty="0" smtClean="0"/>
              <a:t> her </a:t>
            </a:r>
            <a:r>
              <a:rPr lang="en-US" sz="2200" dirty="0" err="1" smtClean="0"/>
              <a:t>çocukta</a:t>
            </a:r>
            <a:r>
              <a:rPr lang="en-US" sz="2200" dirty="0" smtClean="0"/>
              <a:t> </a:t>
            </a:r>
            <a:r>
              <a:rPr lang="en-US" sz="2200" dirty="0" err="1" smtClean="0"/>
              <a:t>ortalama</a:t>
            </a:r>
            <a:r>
              <a:rPr lang="en-US" sz="2200" dirty="0" smtClean="0"/>
              <a:t> 4-5 </a:t>
            </a:r>
            <a:r>
              <a:rPr lang="en-US" sz="2200" dirty="0" err="1" smtClean="0"/>
              <a:t>süt</a:t>
            </a:r>
            <a:r>
              <a:rPr lang="en-US" sz="2200" dirty="0" smtClean="0"/>
              <a:t> </a:t>
            </a:r>
            <a:r>
              <a:rPr lang="en-US" sz="2200" dirty="0" err="1" smtClean="0"/>
              <a:t>dişi</a:t>
            </a:r>
            <a:r>
              <a:rPr lang="en-US" sz="2200" dirty="0" smtClean="0"/>
              <a:t> </a:t>
            </a:r>
            <a:r>
              <a:rPr lang="en-US" sz="2200" dirty="0" err="1" smtClean="0"/>
              <a:t>çürüğü</a:t>
            </a:r>
            <a:r>
              <a:rPr lang="en-US" sz="2200" dirty="0" smtClean="0"/>
              <a:t> </a:t>
            </a:r>
            <a:r>
              <a:rPr lang="en-US" sz="2200" dirty="0" err="1" smtClean="0"/>
              <a:t>ve</a:t>
            </a:r>
            <a:r>
              <a:rPr lang="en-US" sz="2200" dirty="0" smtClean="0"/>
              <a:t> </a:t>
            </a:r>
            <a:r>
              <a:rPr lang="en-US" sz="2200" dirty="0" err="1" smtClean="0"/>
              <a:t>iki</a:t>
            </a:r>
            <a:r>
              <a:rPr lang="en-US" sz="2200" dirty="0" smtClean="0"/>
              <a:t> </a:t>
            </a:r>
            <a:r>
              <a:rPr lang="en-US" sz="2200" dirty="0" err="1" smtClean="0"/>
              <a:t>çocuktan</a:t>
            </a:r>
            <a:r>
              <a:rPr lang="en-US" sz="2200" dirty="0" smtClean="0"/>
              <a:t> </a:t>
            </a:r>
            <a:r>
              <a:rPr lang="en-US" sz="2200" dirty="0" err="1" smtClean="0"/>
              <a:t>birinde</a:t>
            </a:r>
            <a:r>
              <a:rPr lang="en-US" sz="2200" dirty="0" smtClean="0"/>
              <a:t> 1 </a:t>
            </a:r>
            <a:r>
              <a:rPr lang="en-US" sz="2200" dirty="0" err="1" smtClean="0"/>
              <a:t>daimi</a:t>
            </a:r>
            <a:r>
              <a:rPr lang="en-US" sz="2200" dirty="0" smtClean="0"/>
              <a:t> </a:t>
            </a:r>
            <a:r>
              <a:rPr lang="en-US" sz="2200" dirty="0" err="1" smtClean="0"/>
              <a:t>diş</a:t>
            </a:r>
            <a:r>
              <a:rPr lang="en-US" sz="2200" dirty="0" smtClean="0"/>
              <a:t> </a:t>
            </a:r>
            <a:r>
              <a:rPr lang="en-US" sz="2200" dirty="0" err="1" smtClean="0"/>
              <a:t>çürüğü</a:t>
            </a:r>
            <a:r>
              <a:rPr lang="en-US" sz="2200" dirty="0" smtClean="0"/>
              <a:t> </a:t>
            </a:r>
            <a:r>
              <a:rPr lang="en-US" sz="2200" dirty="0" err="1" smtClean="0"/>
              <a:t>saptanmıştır</a:t>
            </a:r>
            <a:r>
              <a:rPr lang="en-US" sz="2200" dirty="0" smtClean="0"/>
              <a:t>. </a:t>
            </a:r>
            <a:r>
              <a:rPr lang="en-US" sz="2200" dirty="0" err="1" smtClean="0"/>
              <a:t>Aynı</a:t>
            </a:r>
            <a:r>
              <a:rPr lang="en-US" sz="2200" dirty="0" smtClean="0"/>
              <a:t> </a:t>
            </a:r>
            <a:r>
              <a:rPr lang="en-US" sz="2200" dirty="0" err="1" smtClean="0"/>
              <a:t>çocuklarda</a:t>
            </a:r>
            <a:r>
              <a:rPr lang="en-US" sz="2200" dirty="0" smtClean="0"/>
              <a:t>, 4 </a:t>
            </a:r>
            <a:r>
              <a:rPr lang="en-US" sz="2200" dirty="0" err="1" smtClean="0"/>
              <a:t>yıllık</a:t>
            </a:r>
            <a:r>
              <a:rPr lang="en-US" sz="2200" dirty="0" smtClean="0"/>
              <a:t> </a:t>
            </a:r>
            <a:r>
              <a:rPr lang="en-US" sz="2200" dirty="0" err="1" smtClean="0"/>
              <a:t>dönemin</a:t>
            </a:r>
            <a:r>
              <a:rPr lang="en-US" sz="2200" dirty="0" smtClean="0"/>
              <a:t> </a:t>
            </a:r>
            <a:r>
              <a:rPr lang="en-US" sz="2200" dirty="0" err="1" smtClean="0"/>
              <a:t>sonunda</a:t>
            </a:r>
            <a:r>
              <a:rPr lang="en-US" sz="2200" dirty="0" smtClean="0"/>
              <a:t> </a:t>
            </a:r>
            <a:r>
              <a:rPr lang="en-US" sz="2200" dirty="0" err="1" smtClean="0"/>
              <a:t>diş</a:t>
            </a:r>
            <a:r>
              <a:rPr lang="en-US" sz="2200" dirty="0" smtClean="0"/>
              <a:t> </a:t>
            </a:r>
            <a:r>
              <a:rPr lang="en-US" sz="2200" dirty="0" err="1" smtClean="0"/>
              <a:t>çürükleri</a:t>
            </a:r>
            <a:r>
              <a:rPr lang="en-US" sz="2200" dirty="0" smtClean="0"/>
              <a:t> 2.5 - 3 </a:t>
            </a:r>
            <a:r>
              <a:rPr lang="en-US" sz="2200" dirty="0" err="1" smtClean="0"/>
              <a:t>sayısına</a:t>
            </a:r>
            <a:r>
              <a:rPr lang="en-US" sz="2200" dirty="0" smtClean="0"/>
              <a:t> </a:t>
            </a:r>
            <a:r>
              <a:rPr lang="en-US" sz="2200" dirty="0" err="1" smtClean="0"/>
              <a:t>yükselmektedir</a:t>
            </a:r>
            <a:r>
              <a:rPr lang="en-US" sz="2200" dirty="0" smtClean="0"/>
              <a:t>.</a:t>
            </a:r>
            <a:br>
              <a:rPr lang="en-US" sz="2200" dirty="0" smtClean="0"/>
            </a:b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tr-TR" sz="2200" dirty="0" smtClean="0"/>
              <a:t>  </a:t>
            </a:r>
            <a:r>
              <a:rPr lang="en-US" sz="2200" dirty="0" err="1" smtClean="0"/>
              <a:t>Türkiye</a:t>
            </a:r>
            <a:r>
              <a:rPr lang="tr-TR" sz="2200" dirty="0" smtClean="0"/>
              <a:t>’de </a:t>
            </a:r>
            <a:r>
              <a:rPr lang="en-US" sz="2200" dirty="0" err="1" smtClean="0"/>
              <a:t>diş</a:t>
            </a:r>
            <a:r>
              <a:rPr lang="en-US" sz="2200" dirty="0" smtClean="0"/>
              <a:t> </a:t>
            </a:r>
            <a:r>
              <a:rPr lang="en-US" sz="2200" dirty="0" err="1" smtClean="0"/>
              <a:t>çürükleri</a:t>
            </a:r>
            <a:r>
              <a:rPr lang="en-US" sz="2200" dirty="0" smtClean="0"/>
              <a:t> </a:t>
            </a:r>
            <a:r>
              <a:rPr lang="en-US" sz="2200" dirty="0" err="1" smtClean="0"/>
              <a:t>ve</a:t>
            </a:r>
            <a:r>
              <a:rPr lang="en-US" sz="2200" dirty="0" smtClean="0"/>
              <a:t> </a:t>
            </a:r>
            <a:r>
              <a:rPr lang="en-US" sz="2200" dirty="0" err="1" smtClean="0"/>
              <a:t>dişeti</a:t>
            </a:r>
            <a:r>
              <a:rPr lang="en-US" sz="2200" dirty="0" smtClean="0"/>
              <a:t> </a:t>
            </a:r>
            <a:r>
              <a:rPr lang="en-US" sz="2200" dirty="0" err="1" smtClean="0"/>
              <a:t>hastalıkları</a:t>
            </a:r>
            <a:r>
              <a:rPr lang="en-US" sz="2200" dirty="0" smtClean="0"/>
              <a:t> 12 </a:t>
            </a:r>
            <a:r>
              <a:rPr lang="en-US" sz="2200" dirty="0" err="1" smtClean="0"/>
              <a:t>yaş</a:t>
            </a:r>
            <a:r>
              <a:rPr lang="en-US" sz="2200" dirty="0" smtClean="0"/>
              <a:t> </a:t>
            </a:r>
            <a:r>
              <a:rPr lang="en-US" sz="2200" dirty="0" err="1" smtClean="0"/>
              <a:t>grubuna</a:t>
            </a:r>
            <a:r>
              <a:rPr lang="en-US" sz="2200" dirty="0" smtClean="0"/>
              <a:t> </a:t>
            </a:r>
            <a:r>
              <a:rPr lang="en-US" sz="2200" dirty="0" err="1" smtClean="0"/>
              <a:t>kadar</a:t>
            </a:r>
            <a:r>
              <a:rPr lang="en-US" sz="2200" dirty="0" smtClean="0"/>
              <a:t> </a:t>
            </a:r>
            <a:r>
              <a:rPr lang="en-US" sz="2200" dirty="0" err="1" smtClean="0"/>
              <a:t>kontrol</a:t>
            </a:r>
            <a:r>
              <a:rPr lang="en-US" sz="2200" dirty="0" smtClean="0"/>
              <a:t> </a:t>
            </a:r>
            <a:r>
              <a:rPr lang="en-US" sz="2200" dirty="0" err="1" smtClean="0"/>
              <a:t>edilebilir</a:t>
            </a:r>
            <a:r>
              <a:rPr lang="en-US" sz="2200" dirty="0" smtClean="0"/>
              <a:t> </a:t>
            </a:r>
            <a:r>
              <a:rPr lang="en-US" sz="2200" dirty="0" err="1" smtClean="0"/>
              <a:t>düzeylerdeyken</a:t>
            </a:r>
            <a:r>
              <a:rPr lang="en-US" sz="2200" dirty="0" smtClean="0"/>
              <a:t>, 14-15 </a:t>
            </a:r>
            <a:r>
              <a:rPr lang="en-US" sz="2200" dirty="0" err="1" smtClean="0"/>
              <a:t>yaş</a:t>
            </a:r>
            <a:r>
              <a:rPr lang="en-US" sz="2200" dirty="0" smtClean="0"/>
              <a:t> </a:t>
            </a:r>
            <a:r>
              <a:rPr lang="en-US" sz="2200" dirty="0" err="1" smtClean="0"/>
              <a:t>gruplarından</a:t>
            </a:r>
            <a:r>
              <a:rPr lang="en-US" sz="2200" dirty="0" smtClean="0"/>
              <a:t> </a:t>
            </a:r>
            <a:r>
              <a:rPr lang="en-US" sz="2200" dirty="0" err="1" smtClean="0"/>
              <a:t>sonra</a:t>
            </a:r>
            <a:r>
              <a:rPr lang="en-US" sz="2200" dirty="0" smtClean="0"/>
              <a:t> </a:t>
            </a:r>
            <a:r>
              <a:rPr lang="en-US" sz="2200" dirty="0" err="1" smtClean="0"/>
              <a:t>yüksek</a:t>
            </a:r>
            <a:r>
              <a:rPr lang="en-US" sz="2200" dirty="0" smtClean="0"/>
              <a:t> </a:t>
            </a:r>
            <a:r>
              <a:rPr lang="en-US" sz="2200" dirty="0" err="1" smtClean="0"/>
              <a:t>ve</a:t>
            </a:r>
            <a:r>
              <a:rPr lang="en-US" sz="2200" dirty="0" smtClean="0"/>
              <a:t> </a:t>
            </a:r>
            <a:r>
              <a:rPr lang="en-US" sz="2200" dirty="0" err="1" smtClean="0"/>
              <a:t>çok</a:t>
            </a:r>
            <a:r>
              <a:rPr lang="en-US" sz="2200" dirty="0" smtClean="0"/>
              <a:t> </a:t>
            </a:r>
            <a:r>
              <a:rPr lang="en-US" sz="2200" dirty="0" err="1" smtClean="0"/>
              <a:t>yüksek</a:t>
            </a:r>
            <a:r>
              <a:rPr lang="en-US" sz="2200" dirty="0" smtClean="0"/>
              <a:t> </a:t>
            </a:r>
            <a:r>
              <a:rPr lang="en-US" sz="2200" dirty="0" err="1" smtClean="0"/>
              <a:t>düzeylere</a:t>
            </a:r>
            <a:r>
              <a:rPr lang="en-US" sz="2200" dirty="0" smtClean="0"/>
              <a:t> </a:t>
            </a:r>
            <a:r>
              <a:rPr lang="en-US" sz="2200" dirty="0" err="1" smtClean="0"/>
              <a:t>kadar</a:t>
            </a:r>
            <a:r>
              <a:rPr lang="en-US" sz="2200" dirty="0" smtClean="0"/>
              <a:t> </a:t>
            </a:r>
            <a:r>
              <a:rPr lang="en-US" sz="2200" dirty="0" err="1" smtClean="0"/>
              <a:t>artmaktadır</a:t>
            </a:r>
            <a:r>
              <a:rPr lang="en-US" sz="2200" dirty="0" smtClean="0"/>
              <a:t>.</a:t>
            </a:r>
            <a:br>
              <a:rPr lang="en-US" sz="2200" dirty="0" smtClean="0"/>
            </a:b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tr-TR" sz="2200" dirty="0" smtClean="0"/>
              <a:t>   </a:t>
            </a:r>
            <a:r>
              <a:rPr lang="en-US" sz="2200" dirty="0" err="1" smtClean="0"/>
              <a:t>Ülkemiz</a:t>
            </a:r>
            <a:r>
              <a:rPr lang="en-US" sz="2200" dirty="0" smtClean="0"/>
              <a:t> </a:t>
            </a:r>
            <a:r>
              <a:rPr lang="en-US" sz="2200" dirty="0" err="1" smtClean="0"/>
              <a:t>açısından</a:t>
            </a:r>
            <a:r>
              <a:rPr lang="en-US" sz="2200" dirty="0" smtClean="0"/>
              <a:t> </a:t>
            </a:r>
            <a:r>
              <a:rPr lang="en-US" sz="2200" dirty="0" err="1" smtClean="0"/>
              <a:t>bakıldığında</a:t>
            </a:r>
            <a:r>
              <a:rPr lang="en-US" sz="2200" dirty="0" smtClean="0"/>
              <a:t>, </a:t>
            </a:r>
            <a:r>
              <a:rPr lang="en-US" sz="2200" dirty="0" err="1" smtClean="0"/>
              <a:t>öncelikli</a:t>
            </a:r>
            <a:r>
              <a:rPr lang="en-US" sz="2200" dirty="0" smtClean="0"/>
              <a:t> </a:t>
            </a:r>
            <a:r>
              <a:rPr lang="en-US" sz="2200" dirty="0" err="1" smtClean="0"/>
              <a:t>grup</a:t>
            </a:r>
            <a:r>
              <a:rPr lang="en-US" sz="2200" dirty="0" smtClean="0"/>
              <a:t> </a:t>
            </a:r>
            <a:r>
              <a:rPr lang="en-US" sz="2200" dirty="0" err="1" smtClean="0"/>
              <a:t>olarak</a:t>
            </a:r>
            <a:r>
              <a:rPr lang="en-US" sz="2200" dirty="0" smtClean="0"/>
              <a:t> </a:t>
            </a:r>
            <a:r>
              <a:rPr lang="en-US" sz="2200" dirty="0" err="1" smtClean="0"/>
              <a:t>ilköğretim</a:t>
            </a:r>
            <a:r>
              <a:rPr lang="en-US" sz="2200" dirty="0" smtClean="0"/>
              <a:t> </a:t>
            </a:r>
            <a:r>
              <a:rPr lang="en-US" sz="2200" dirty="0" err="1" smtClean="0"/>
              <a:t>öğrencilerinin</a:t>
            </a:r>
            <a:r>
              <a:rPr lang="en-US" sz="2200" dirty="0" smtClean="0"/>
              <a:t> </a:t>
            </a:r>
            <a:r>
              <a:rPr lang="en-US" sz="2200" dirty="0" err="1" smtClean="0"/>
              <a:t>seçimi</a:t>
            </a:r>
            <a:r>
              <a:rPr lang="en-US" sz="2200" dirty="0" smtClean="0"/>
              <a:t> </a:t>
            </a:r>
            <a:r>
              <a:rPr lang="en-US" sz="2200" dirty="0" err="1" smtClean="0"/>
              <a:t>akılcı</a:t>
            </a:r>
            <a:r>
              <a:rPr lang="en-US" sz="2200" dirty="0" smtClean="0"/>
              <a:t> </a:t>
            </a:r>
            <a:r>
              <a:rPr lang="en-US" sz="2200" dirty="0" err="1" smtClean="0"/>
              <a:t>görülmektedir</a:t>
            </a:r>
            <a:r>
              <a:rPr lang="en-US" sz="2200" dirty="0" smtClean="0"/>
              <a:t>.</a:t>
            </a:r>
            <a:endParaRPr lang="en-US" sz="2200" dirty="0"/>
          </a:p>
        </p:txBody>
      </p:sp>
      <p:sp>
        <p:nvSpPr>
          <p:cNvPr id="4" name="3 Dikdörtgen"/>
          <p:cNvSpPr/>
          <p:nvPr/>
        </p:nvSpPr>
        <p:spPr>
          <a:xfrm>
            <a:off x="2071670" y="6429396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smtClean="0"/>
              <a:t>https://www.tdb.org.tr/sag_menu_goster.php?Id=423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9416"/>
            <a:ext cx="7543824" cy="431991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dirty="0" smtClean="0"/>
              <a:t>     </a:t>
            </a:r>
            <a:r>
              <a:rPr lang="en-US" dirty="0" err="1" smtClean="0"/>
              <a:t>Ülkemizde</a:t>
            </a:r>
            <a:r>
              <a:rPr lang="en-US" dirty="0" smtClean="0"/>
              <a:t> </a:t>
            </a:r>
            <a:r>
              <a:rPr lang="en-US" dirty="0" err="1" smtClean="0"/>
              <a:t>okul</a:t>
            </a:r>
            <a:r>
              <a:rPr lang="en-US" dirty="0" smtClean="0"/>
              <a:t> </a:t>
            </a:r>
            <a:r>
              <a:rPr lang="en-US" dirty="0" err="1" smtClean="0"/>
              <a:t>çağı</a:t>
            </a:r>
            <a:r>
              <a:rPr lang="en-US" dirty="0" smtClean="0"/>
              <a:t> </a:t>
            </a:r>
            <a:r>
              <a:rPr lang="en-US" dirty="0" err="1" smtClean="0"/>
              <a:t>çocuk</a:t>
            </a:r>
            <a:r>
              <a:rPr lang="en-US" dirty="0" smtClean="0"/>
              <a:t> </a:t>
            </a:r>
            <a:r>
              <a:rPr lang="en-US" dirty="0" err="1" smtClean="0"/>
              <a:t>nüfusu</a:t>
            </a:r>
            <a:r>
              <a:rPr lang="en-US" dirty="0" smtClean="0"/>
              <a:t> her </a:t>
            </a:r>
            <a:r>
              <a:rPr lang="en-US" dirty="0" err="1" smtClean="0"/>
              <a:t>geçen</a:t>
            </a:r>
            <a:r>
              <a:rPr lang="tr-TR" dirty="0" smtClean="0"/>
              <a:t> </a:t>
            </a:r>
            <a:r>
              <a:rPr lang="en-US" dirty="0" err="1" smtClean="0"/>
              <a:t>yıl</a:t>
            </a:r>
            <a:r>
              <a:rPr lang="en-US" dirty="0" smtClean="0"/>
              <a:t> </a:t>
            </a:r>
            <a:r>
              <a:rPr lang="en-US" dirty="0" err="1" smtClean="0"/>
              <a:t>artış</a:t>
            </a:r>
            <a:r>
              <a:rPr lang="en-US" dirty="0" smtClean="0"/>
              <a:t> </a:t>
            </a:r>
            <a:r>
              <a:rPr lang="en-US" dirty="0" err="1" smtClean="0"/>
              <a:t>göstermektedir</a:t>
            </a:r>
            <a:r>
              <a:rPr lang="tr-TR" dirty="0" smtClean="0"/>
              <a:t>; </a:t>
            </a:r>
            <a:r>
              <a:rPr lang="en-US" dirty="0" smtClean="0"/>
              <a:t>TÜİK </a:t>
            </a:r>
            <a:r>
              <a:rPr lang="en-US" dirty="0" smtClean="0"/>
              <a:t>202</a:t>
            </a:r>
            <a:r>
              <a:rPr lang="tr-TR" dirty="0" smtClean="0"/>
              <a:t>2</a:t>
            </a:r>
            <a:r>
              <a:rPr lang="en-US" dirty="0" smtClean="0"/>
              <a:t> </a:t>
            </a:r>
            <a:r>
              <a:rPr lang="en-US" dirty="0" err="1" smtClean="0"/>
              <a:t>verilerine</a:t>
            </a:r>
            <a:r>
              <a:rPr lang="tr-TR" dirty="0" smtClean="0"/>
              <a:t> </a:t>
            </a:r>
            <a:r>
              <a:rPr lang="en-US" dirty="0" err="1" smtClean="0"/>
              <a:t>göre</a:t>
            </a:r>
            <a:r>
              <a:rPr lang="en-US" dirty="0" smtClean="0"/>
              <a:t> 5-14 </a:t>
            </a:r>
            <a:r>
              <a:rPr lang="en-US" dirty="0" err="1" smtClean="0"/>
              <a:t>yaş</a:t>
            </a:r>
            <a:r>
              <a:rPr lang="en-US" dirty="0" smtClean="0"/>
              <a:t> </a:t>
            </a:r>
            <a:r>
              <a:rPr lang="en-US" dirty="0" err="1" smtClean="0"/>
              <a:t>arası</a:t>
            </a:r>
            <a:r>
              <a:rPr lang="en-US" dirty="0" smtClean="0"/>
              <a:t> </a:t>
            </a:r>
            <a:r>
              <a:rPr lang="en-US" dirty="0" err="1" smtClean="0"/>
              <a:t>çocuklar</a:t>
            </a:r>
            <a:r>
              <a:rPr lang="en-US" dirty="0" smtClean="0"/>
              <a:t> </a:t>
            </a:r>
            <a:r>
              <a:rPr lang="en-US" dirty="0" err="1" smtClean="0"/>
              <a:t>toplam</a:t>
            </a:r>
            <a:r>
              <a:rPr lang="en-US" dirty="0" smtClean="0"/>
              <a:t> </a:t>
            </a:r>
            <a:r>
              <a:rPr lang="en-US" dirty="0" err="1" smtClean="0"/>
              <a:t>nüfusun</a:t>
            </a:r>
            <a:r>
              <a:rPr lang="tr-TR" dirty="0" smtClean="0"/>
              <a:t> </a:t>
            </a:r>
            <a:r>
              <a:rPr lang="en-US" dirty="0" smtClean="0"/>
              <a:t>%</a:t>
            </a:r>
            <a:r>
              <a:rPr lang="en-US" dirty="0" smtClean="0"/>
              <a:t>15</a:t>
            </a:r>
            <a:r>
              <a:rPr lang="tr-TR" dirty="0" smtClean="0"/>
              <a:t>.3</a:t>
            </a:r>
            <a:r>
              <a:rPr lang="en-US" dirty="0" smtClean="0"/>
              <a:t>’</a:t>
            </a:r>
            <a:r>
              <a:rPr lang="tr-TR" dirty="0" smtClean="0"/>
              <a:t>ünü</a:t>
            </a:r>
            <a:r>
              <a:rPr lang="en-US" dirty="0" smtClean="0"/>
              <a:t> </a:t>
            </a:r>
            <a:r>
              <a:rPr lang="en-US" dirty="0" err="1" smtClean="0"/>
              <a:t>oluşturmaktadır</a:t>
            </a:r>
            <a:r>
              <a:rPr lang="en-US" dirty="0" smtClean="0"/>
              <a:t>. </a:t>
            </a:r>
            <a:endParaRPr lang="tr-TR" dirty="0" smtClean="0"/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r>
              <a:rPr lang="tr-TR" dirty="0" smtClean="0"/>
              <a:t>     </a:t>
            </a:r>
            <a:r>
              <a:rPr lang="en-US" dirty="0" err="1" smtClean="0"/>
              <a:t>Mevcut</a:t>
            </a:r>
            <a:r>
              <a:rPr lang="en-US" dirty="0" smtClean="0"/>
              <a:t> </a:t>
            </a:r>
            <a:r>
              <a:rPr lang="en-US" dirty="0" err="1" smtClean="0"/>
              <a:t>nüfus</a:t>
            </a:r>
            <a:r>
              <a:rPr lang="tr-TR" dirty="0" smtClean="0"/>
              <a:t> </a:t>
            </a:r>
            <a:r>
              <a:rPr lang="en-US" dirty="0" err="1" smtClean="0"/>
              <a:t>çoğunluğu</a:t>
            </a:r>
            <a:r>
              <a:rPr lang="en-US" dirty="0" smtClean="0"/>
              <a:t>, </a:t>
            </a:r>
            <a:r>
              <a:rPr lang="en-US" b="1" dirty="0" err="1" smtClean="0">
                <a:solidFill>
                  <a:srgbClr val="C00000"/>
                </a:solidFill>
              </a:rPr>
              <a:t>okul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çağına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ilişkin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uygulanacak</a:t>
            </a:r>
            <a:r>
              <a:rPr lang="tr-TR" dirty="0" smtClean="0"/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koruyucu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ve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tedavi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edici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hizmetlerin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toplum</a:t>
            </a:r>
            <a:r>
              <a:rPr lang="tr-TR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sağlığı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açısından</a:t>
            </a:r>
            <a:r>
              <a:rPr lang="tr-TR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önemini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/>
              <a:t>gözler</a:t>
            </a:r>
            <a:r>
              <a:rPr lang="en-US" dirty="0" smtClean="0"/>
              <a:t> </a:t>
            </a:r>
            <a:r>
              <a:rPr lang="en-US" dirty="0" err="1" smtClean="0"/>
              <a:t>önüne</a:t>
            </a:r>
            <a:r>
              <a:rPr lang="tr-TR" dirty="0" smtClean="0"/>
              <a:t> </a:t>
            </a:r>
            <a:r>
              <a:rPr lang="en-US" dirty="0" err="1" smtClean="0"/>
              <a:t>sermektedir</a:t>
            </a:r>
            <a:r>
              <a:rPr lang="tr-TR" dirty="0" smtClean="0"/>
              <a:t>.</a:t>
            </a:r>
            <a:endParaRPr lang="tr-TR" dirty="0" smtClean="0"/>
          </a:p>
          <a:p>
            <a:pPr>
              <a:buNone/>
            </a:pPr>
            <a:endParaRPr lang="tr-TR" dirty="0" smtClean="0"/>
          </a:p>
        </p:txBody>
      </p:sp>
      <p:sp>
        <p:nvSpPr>
          <p:cNvPr id="4" name="3 Dikdörtgen"/>
          <p:cNvSpPr/>
          <p:nvPr/>
        </p:nvSpPr>
        <p:spPr>
          <a:xfrm>
            <a:off x="1357290" y="6357958"/>
            <a:ext cx="55721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https://data.tuik.gov.tr/Bulten/Index?p=Istatistiklerle-Cocuk-2022-49674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amacIMIZ</a:t>
            </a:r>
            <a:endParaRPr lang="en-US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00034" y="2214554"/>
            <a:ext cx="7239000" cy="3560460"/>
          </a:xfrm>
        </p:spPr>
        <p:txBody>
          <a:bodyPr/>
          <a:lstStyle/>
          <a:p>
            <a:r>
              <a:rPr lang="en-US" dirty="0" err="1" smtClean="0"/>
              <a:t>Nitelikli</a:t>
            </a:r>
            <a:r>
              <a:rPr lang="en-US" dirty="0" smtClean="0"/>
              <a:t> </a:t>
            </a:r>
            <a:r>
              <a:rPr lang="en-US" dirty="0" err="1" smtClean="0"/>
              <a:t>eğitim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düzenli</a:t>
            </a:r>
            <a:r>
              <a:rPr lang="en-US" dirty="0" smtClean="0"/>
              <a:t> </a:t>
            </a:r>
            <a:r>
              <a:rPr lang="en-US" dirty="0" err="1" smtClean="0"/>
              <a:t>takip</a:t>
            </a:r>
            <a:r>
              <a:rPr lang="en-US" dirty="0" smtClean="0"/>
              <a:t> </a:t>
            </a:r>
            <a:r>
              <a:rPr lang="en-US" dirty="0" err="1" smtClean="0"/>
              <a:t>ile</a:t>
            </a:r>
            <a:r>
              <a:rPr lang="en-US" dirty="0" smtClean="0"/>
              <a:t> </a:t>
            </a:r>
            <a:r>
              <a:rPr lang="en-US" dirty="0" err="1" smtClean="0"/>
              <a:t>ağız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diş</a:t>
            </a:r>
            <a:r>
              <a:rPr lang="en-US" dirty="0" smtClean="0"/>
              <a:t> </a:t>
            </a:r>
            <a:r>
              <a:rPr lang="en-US" dirty="0" err="1" smtClean="0"/>
              <a:t>sağlığı</a:t>
            </a:r>
            <a:r>
              <a:rPr lang="en-US" dirty="0" smtClean="0"/>
              <a:t> </a:t>
            </a:r>
            <a:r>
              <a:rPr lang="en-US" dirty="0" err="1" smtClean="0"/>
              <a:t>bakımı</a:t>
            </a:r>
            <a:r>
              <a:rPr lang="en-US" dirty="0" smtClean="0"/>
              <a:t> </a:t>
            </a:r>
            <a:r>
              <a:rPr lang="en-US" dirty="0" err="1" smtClean="0"/>
              <a:t>alışkanlığının</a:t>
            </a:r>
            <a:r>
              <a:rPr lang="en-US" dirty="0" smtClean="0"/>
              <a:t> </a:t>
            </a:r>
            <a:r>
              <a:rPr lang="en-US" dirty="0" err="1" smtClean="0"/>
              <a:t>erken</a:t>
            </a:r>
            <a:r>
              <a:rPr lang="en-US" dirty="0" smtClean="0"/>
              <a:t> </a:t>
            </a:r>
            <a:r>
              <a:rPr lang="en-US" dirty="0" err="1" smtClean="0"/>
              <a:t>yaşta</a:t>
            </a:r>
            <a:r>
              <a:rPr lang="en-US" dirty="0" smtClean="0"/>
              <a:t> </a:t>
            </a:r>
            <a:r>
              <a:rPr lang="en-US" dirty="0" err="1" smtClean="0"/>
              <a:t>kazanıl</a:t>
            </a:r>
            <a:r>
              <a:rPr lang="tr-TR" dirty="0" smtClean="0"/>
              <a:t>arak toplumsal sağlık düzeyinin yükseltilmesi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8604"/>
            <a:ext cx="4643438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Dikdörtgen"/>
          <p:cNvSpPr/>
          <p:nvPr/>
        </p:nvSpPr>
        <p:spPr>
          <a:xfrm>
            <a:off x="0" y="6150114"/>
            <a:ext cx="41434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err="1" smtClean="0"/>
              <a:t>Haque</a:t>
            </a:r>
            <a:r>
              <a:rPr lang="en-US" sz="800" dirty="0" smtClean="0"/>
              <a:t> SE, </a:t>
            </a:r>
            <a:r>
              <a:rPr lang="en-US" sz="800" dirty="0" err="1" smtClean="0"/>
              <a:t>Rahman</a:t>
            </a:r>
            <a:r>
              <a:rPr lang="en-US" sz="800" dirty="0" smtClean="0"/>
              <a:t> M, </a:t>
            </a:r>
            <a:r>
              <a:rPr lang="en-US" sz="800" dirty="0" err="1" smtClean="0"/>
              <a:t>Itsuko</a:t>
            </a:r>
            <a:r>
              <a:rPr lang="en-US" sz="800" dirty="0" smtClean="0"/>
              <a:t> K, </a:t>
            </a:r>
            <a:r>
              <a:rPr lang="en-US" sz="800" dirty="0" err="1" smtClean="0"/>
              <a:t>Mutahara</a:t>
            </a:r>
            <a:r>
              <a:rPr lang="en-US" sz="800" dirty="0" smtClean="0"/>
              <a:t> M, </a:t>
            </a:r>
            <a:r>
              <a:rPr lang="en-US" sz="800" dirty="0" err="1" smtClean="0"/>
              <a:t>Kayako</a:t>
            </a:r>
            <a:r>
              <a:rPr lang="en-US" sz="800" dirty="0" smtClean="0"/>
              <a:t> S, </a:t>
            </a:r>
            <a:r>
              <a:rPr lang="en-US" sz="800" dirty="0" err="1" smtClean="0"/>
              <a:t>Tsutsumi</a:t>
            </a:r>
            <a:r>
              <a:rPr lang="en-US" sz="800" dirty="0" smtClean="0"/>
              <a:t> A, Islam MJ, </a:t>
            </a:r>
            <a:r>
              <a:rPr lang="en-US" sz="800" dirty="0" err="1" smtClean="0"/>
              <a:t>Mostofa</a:t>
            </a:r>
            <a:r>
              <a:rPr lang="en-US" sz="800" dirty="0" smtClean="0"/>
              <a:t> </a:t>
            </a:r>
            <a:r>
              <a:rPr lang="en-US" sz="800" dirty="0" smtClean="0"/>
              <a:t>MG. Effect </a:t>
            </a:r>
            <a:r>
              <a:rPr lang="en-US" sz="800" dirty="0" smtClean="0"/>
              <a:t>of a school-based oral health education in preventing untreated dental caries and increasing knowledge, attitude, and practices among adolescents in Bangladesh. BMC Oral Health. 2016 Mar 25;16:44. </a:t>
            </a:r>
            <a:r>
              <a:rPr lang="en-US" sz="800" dirty="0" err="1" smtClean="0"/>
              <a:t>doi</a:t>
            </a:r>
            <a:r>
              <a:rPr lang="en-US" sz="800" dirty="0" smtClean="0"/>
              <a:t>: 10.1186/s12903-016-0202-3. PMID: 27016080; PMCID: PMC4807560.</a:t>
            </a:r>
            <a:endParaRPr lang="en-US" sz="800" dirty="0"/>
          </a:p>
        </p:txBody>
      </p:sp>
      <p:graphicFrame>
        <p:nvGraphicFramePr>
          <p:cNvPr id="6" name="5 Tablo"/>
          <p:cNvGraphicFramePr>
            <a:graphicFrameLocks noGrp="1"/>
          </p:cNvGraphicFramePr>
          <p:nvPr/>
        </p:nvGraphicFramePr>
        <p:xfrm>
          <a:off x="4286248" y="6143644"/>
          <a:ext cx="4857752" cy="499500"/>
        </p:xfrm>
        <a:graphic>
          <a:graphicData uri="http://schemas.openxmlformats.org/drawingml/2006/table">
            <a:tbl>
              <a:tblPr/>
              <a:tblGrid>
                <a:gridCol w="4857752"/>
              </a:tblGrid>
              <a:tr h="499500">
                <a:tc>
                  <a:txBody>
                    <a:bodyPr/>
                    <a:lstStyle/>
                    <a:p>
                      <a:pPr fontAlgn="t" latinLnBrk="1"/>
                      <a:r>
                        <a:rPr lang="en-US" sz="800" dirty="0" err="1"/>
                        <a:t>Şanlıer</a:t>
                      </a:r>
                      <a:r>
                        <a:rPr lang="en-US" sz="800" dirty="0"/>
                        <a:t>, N. &amp; </a:t>
                      </a:r>
                      <a:r>
                        <a:rPr lang="en-US" sz="800" dirty="0" err="1"/>
                        <a:t>Özgen</a:t>
                      </a:r>
                      <a:r>
                        <a:rPr lang="en-US" sz="800" dirty="0"/>
                        <a:t>, L. (2005). ÖĞRENCİLERE FARKLI YÖNTEMLERLE VERİLEN EĞİTİMİN AĞIZ-DİŞ SAĞLIĞI VE BESLENME BİLGİSİ ÜZERİNE ETKİSİ . </a:t>
                      </a:r>
                      <a:r>
                        <a:rPr lang="en-US" sz="800" dirty="0" err="1"/>
                        <a:t>Türk</a:t>
                      </a:r>
                      <a:r>
                        <a:rPr lang="en-US" sz="800" dirty="0"/>
                        <a:t> </a:t>
                      </a:r>
                      <a:r>
                        <a:rPr lang="en-US" sz="800" dirty="0" err="1"/>
                        <a:t>Eğitim</a:t>
                      </a:r>
                      <a:r>
                        <a:rPr lang="en-US" sz="800" dirty="0"/>
                        <a:t> </a:t>
                      </a:r>
                      <a:r>
                        <a:rPr lang="en-US" sz="800" dirty="0" err="1"/>
                        <a:t>Bilimleri</a:t>
                      </a:r>
                      <a:r>
                        <a:rPr lang="en-US" sz="800" dirty="0"/>
                        <a:t> </a:t>
                      </a:r>
                      <a:r>
                        <a:rPr lang="en-US" sz="800" dirty="0" err="1"/>
                        <a:t>Dergisi</a:t>
                      </a:r>
                      <a:r>
                        <a:rPr lang="en-US" sz="800" dirty="0"/>
                        <a:t> , 3 (3) , 351-365 . Retrieved from https://dergipark.org.tr/tr/pub/tebd/issue/26123/275188</a:t>
                      </a:r>
                    </a:p>
                  </a:txBody>
                  <a:tcPr marL="64186" marR="64186" marT="32093" marB="32093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D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7F8FA"/>
                    </a:solidFill>
                  </a:tcPr>
                </a:tc>
              </a:tr>
            </a:tbl>
          </a:graphicData>
        </a:graphic>
      </p:graphicFrame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smtClean="0">
              <a:ln>
                <a:noFill/>
              </a:ln>
              <a:solidFill>
                <a:srgbClr val="111111"/>
              </a:solidFill>
              <a:effectLst/>
              <a:latin typeface="Poppins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357166"/>
            <a:ext cx="4381495" cy="5514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Zengin">
  <a:themeElements>
    <a:clrScheme name="Zengin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Zengin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Zengin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258</TotalTime>
  <Words>633</Words>
  <PresentationFormat>Ekran Gösterisi (4:3)</PresentationFormat>
  <Paragraphs>79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16</vt:i4>
      </vt:variant>
    </vt:vector>
  </HeadingPairs>
  <TitlesOfParts>
    <vt:vector size="17" baseType="lpstr">
      <vt:lpstr>Zengin</vt:lpstr>
      <vt:lpstr>Mutlu DİŞLER</vt:lpstr>
      <vt:lpstr>SUNUM PLANI</vt:lpstr>
      <vt:lpstr>Sorunun belİrlenmesİ</vt:lpstr>
      <vt:lpstr>Slayt 4</vt:lpstr>
      <vt:lpstr>Slayt 5</vt:lpstr>
      <vt:lpstr>Slayt 6</vt:lpstr>
      <vt:lpstr>Slayt 7</vt:lpstr>
      <vt:lpstr>amacIMIZ</vt:lpstr>
      <vt:lpstr>Slayt 9</vt:lpstr>
      <vt:lpstr>MUTLU DİŞLER UYGULAMASI</vt:lpstr>
      <vt:lpstr>Slayt 11</vt:lpstr>
      <vt:lpstr>İŞBİRLİKÇİLERİMİZ</vt:lpstr>
      <vt:lpstr>MALİYET</vt:lpstr>
      <vt:lpstr>KISITLILIKLAR</vt:lpstr>
      <vt:lpstr>EYLEM PLANI</vt:lpstr>
      <vt:lpstr>kaynakça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Mutlu DİŞLER</dc:title>
  <dc:creator>VESTEL</dc:creator>
  <cp:lastModifiedBy>VESTEL</cp:lastModifiedBy>
  <cp:revision>20</cp:revision>
  <dcterms:created xsi:type="dcterms:W3CDTF">2023-09-02T10:21:54Z</dcterms:created>
  <dcterms:modified xsi:type="dcterms:W3CDTF">2023-09-10T22:37:01Z</dcterms:modified>
</cp:coreProperties>
</file>