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Archivo Black" panose="020B0604020202020204" charset="-94"/>
      <p:regular r:id="rId19"/>
    </p:embeddedFont>
    <p:embeddedFont>
      <p:font typeface="Arimo Bold" panose="020B0604020202020204" charset="0"/>
      <p:regular r:id="rId20"/>
    </p:embeddedFont>
    <p:embeddedFont>
      <p:font typeface="Arimo Bold Italics" panose="020B0604020202020204" charset="0"/>
      <p:regular r:id="rId21"/>
    </p:embeddedFont>
    <p:embeddedFont>
      <p:font typeface="Calibri" panose="020F0502020204030204" pitchFamily="34" charset="0"/>
      <p:regular r:id="rId22"/>
      <p:bold r:id="rId23"/>
      <p:italic r:id="rId24"/>
      <p:boldItalic r:id="rId25"/>
    </p:embeddedFont>
    <p:embeddedFont>
      <p:font typeface="DejaVu Serif" panose="020B0604020202020204" charset="0"/>
      <p:regular r:id="rId26"/>
    </p:embeddedFont>
    <p:embeddedFont>
      <p:font typeface="DejaVu Serif Bold" panose="020B0604020202020204" charset="0"/>
      <p:regular r:id="rId27"/>
    </p:embeddedFont>
    <p:embeddedFont>
      <p:font typeface="Montserrat Classic" panose="020B0604020202020204" charset="-94"/>
      <p:regular r:id="rId28"/>
    </p:embeddedFont>
    <p:embeddedFont>
      <p:font typeface="Montserrat Classic Bold" panose="020B0604020202020204" charset="-94"/>
      <p:regular r:id="rId29"/>
    </p:embeddedFont>
    <p:embeddedFont>
      <p:font typeface="Open Sauce" panose="020B0604020202020204" charset="-94"/>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51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11.10.2023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https://subconturkey.com.tr/turkiye-plastik-geri-donusum-sektoru/</a:t>
            </a:r>
          </a:p>
          <a:p>
            <a:endParaRPr lang="en-US"/>
          </a:p>
          <a:p>
            <a:r>
              <a:rPr lang="en-US"/>
              <a:t>MAVİ TABLO KAYNAĞI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ton pet şişe üretim maliyeti 1.500 tl; 1 kg pet şişe yaklaşık 90 tane pet şişeye eşdeğer. Şişelerin maliyeti yaklaşık 0,26 TL'ye denk geliyor.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ton pet şişe üretim maliyeti 1.500 tl; 1 kg pet şişe yaklaşık 90 tane pet şişeye eşdeğer. Şişelerin maliyeti yaklaşık 0,26-0,30 TL'ye denk geliyor.</a:t>
            </a:r>
          </a:p>
          <a:p>
            <a:endParaRPr lang="en-US"/>
          </a:p>
          <a:p>
            <a:endParaRPr lang="en-US"/>
          </a:p>
          <a:p>
            <a:r>
              <a:rPr lang="en-US"/>
              <a:t>https://wmmachinery.com/products/plastic-bottle-recycling-machine </a:t>
            </a:r>
          </a:p>
          <a:p>
            <a:r>
              <a:rPr lang="en-US"/>
              <a:t>6.200. USD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jpeg"/><Relationship Id="rId7"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3.jpe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surdurulebilirkalkinma.gov.tr/" TargetMode="External"/><Relationship Id="rId2" Type="http://schemas.openxmlformats.org/officeDocument/2006/relationships/hyperlink" Target="https://data.tuik.gov.tr/Bulten/Index?p=Atik-Istatistikleri-2020-37198" TargetMode="External"/><Relationship Id="rId1" Type="http://schemas.openxmlformats.org/officeDocument/2006/relationships/slideLayout" Target="../slideLayouts/slideLayout7.xml"/><Relationship Id="rId6" Type="http://schemas.openxmlformats.org/officeDocument/2006/relationships/hyperlink" Target="https://www.sifiratik.gov.tr/" TargetMode="External"/><Relationship Id="rId5" Type="http://schemas.openxmlformats.org/officeDocument/2006/relationships/hyperlink" Target="https://newsroom.kunststoffverpackungen.de/2021/08/06/recycling-oder-muellberg-unser-pfandsystem/" TargetMode="External"/><Relationship Id="rId4" Type="http://schemas.openxmlformats.org/officeDocument/2006/relationships/hyperlink" Target="https://www.google.de/amp/s/de.statista.com/infografik/amp/21881/aktive-und-geplante-einweg-pfandsysteme-in-europ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2709333" cy="4816593"/>
          </a:xfrm>
        </p:grpSpPr>
        <p:sp>
          <p:nvSpPr>
            <p:cNvPr id="3" name="Freeform 3"/>
            <p:cNvSpPr/>
            <p:nvPr/>
          </p:nvSpPr>
          <p:spPr>
            <a:xfrm>
              <a:off x="0" y="0"/>
              <a:ext cx="2709333" cy="4816592"/>
            </a:xfrm>
            <a:custGeom>
              <a:avLst/>
              <a:gdLst/>
              <a:ahLst/>
              <a:cxnLst/>
              <a:rect l="l" t="t" r="r" b="b"/>
              <a:pathLst>
                <a:path w="2709333" h="4816592">
                  <a:moveTo>
                    <a:pt x="0" y="0"/>
                  </a:moveTo>
                  <a:lnTo>
                    <a:pt x="2709333" y="0"/>
                  </a:lnTo>
                  <a:lnTo>
                    <a:pt x="2709333" y="4816592"/>
                  </a:lnTo>
                  <a:lnTo>
                    <a:pt x="0" y="4816592"/>
                  </a:lnTo>
                  <a:close/>
                </a:path>
              </a:pathLst>
            </a:custGeom>
            <a:gradFill rotWithShape="1">
              <a:gsLst>
                <a:gs pos="0">
                  <a:srgbClr val="CDFFD8">
                    <a:alpha val="100000"/>
                  </a:srgbClr>
                </a:gs>
                <a:gs pos="100000">
                  <a:srgbClr val="94B9FF">
                    <a:alpha val="100000"/>
                  </a:srgbClr>
                </a:gs>
              </a:gsLst>
              <a:lin ang="0"/>
            </a:gradFill>
          </p:spPr>
          <p:txBody>
            <a:bodyPr/>
            <a:lstStyle/>
            <a:p>
              <a:endParaRPr lang="tr-TR"/>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870313" y="567004"/>
            <a:ext cx="16645748" cy="9294084"/>
            <a:chOff x="0" y="0"/>
            <a:chExt cx="22194331" cy="12392113"/>
          </a:xfrm>
        </p:grpSpPr>
        <p:sp>
          <p:nvSpPr>
            <p:cNvPr id="6" name="Freeform 6"/>
            <p:cNvSpPr/>
            <p:nvPr/>
          </p:nvSpPr>
          <p:spPr>
            <a:xfrm>
              <a:off x="4028" y="12104970"/>
              <a:ext cx="22190303" cy="261743"/>
            </a:xfrm>
            <a:custGeom>
              <a:avLst/>
              <a:gdLst/>
              <a:ahLst/>
              <a:cxnLst/>
              <a:rect l="l" t="t" r="r" b="b"/>
              <a:pathLst>
                <a:path w="22190303" h="261743">
                  <a:moveTo>
                    <a:pt x="0" y="0"/>
                  </a:moveTo>
                  <a:lnTo>
                    <a:pt x="22190303" y="0"/>
                  </a:lnTo>
                  <a:lnTo>
                    <a:pt x="22190303" y="261743"/>
                  </a:lnTo>
                  <a:lnTo>
                    <a:pt x="0" y="261743"/>
                  </a:lnTo>
                  <a:lnTo>
                    <a:pt x="0" y="0"/>
                  </a:lnTo>
                  <a:close/>
                </a:path>
              </a:pathLst>
            </a:custGeom>
            <a:blipFill>
              <a:blip r:embed="rId3"/>
              <a:stretch>
                <a:fillRect r="-526" b="-5578126"/>
              </a:stretch>
            </a:blipFill>
          </p:spPr>
          <p:txBody>
            <a:bodyPr/>
            <a:lstStyle/>
            <a:p>
              <a:endParaRPr lang="tr-TR"/>
            </a:p>
          </p:txBody>
        </p:sp>
        <p:sp>
          <p:nvSpPr>
            <p:cNvPr id="7" name="Freeform 7"/>
            <p:cNvSpPr/>
            <p:nvPr/>
          </p:nvSpPr>
          <p:spPr>
            <a:xfrm>
              <a:off x="0" y="77552"/>
              <a:ext cx="340312" cy="12301860"/>
            </a:xfrm>
            <a:custGeom>
              <a:avLst/>
              <a:gdLst/>
              <a:ahLst/>
              <a:cxnLst/>
              <a:rect l="l" t="t" r="r" b="b"/>
              <a:pathLst>
                <a:path w="340312" h="12301860">
                  <a:moveTo>
                    <a:pt x="0" y="0"/>
                  </a:moveTo>
                  <a:lnTo>
                    <a:pt x="340312" y="0"/>
                  </a:lnTo>
                  <a:lnTo>
                    <a:pt x="340312" y="12301861"/>
                  </a:lnTo>
                  <a:lnTo>
                    <a:pt x="0" y="12301861"/>
                  </a:lnTo>
                  <a:lnTo>
                    <a:pt x="0" y="0"/>
                  </a:lnTo>
                  <a:close/>
                </a:path>
              </a:pathLst>
            </a:custGeom>
            <a:blipFill>
              <a:blip r:embed="rId4"/>
              <a:stretch>
                <a:fillRect r="-5325701"/>
              </a:stretch>
            </a:blipFill>
          </p:spPr>
          <p:txBody>
            <a:bodyPr/>
            <a:lstStyle/>
            <a:p>
              <a:endParaRPr lang="tr-TR"/>
            </a:p>
          </p:txBody>
        </p:sp>
        <p:sp>
          <p:nvSpPr>
            <p:cNvPr id="8" name="Freeform 8"/>
            <p:cNvSpPr/>
            <p:nvPr/>
          </p:nvSpPr>
          <p:spPr>
            <a:xfrm>
              <a:off x="4028" y="0"/>
              <a:ext cx="22190303" cy="261743"/>
            </a:xfrm>
            <a:custGeom>
              <a:avLst/>
              <a:gdLst/>
              <a:ahLst/>
              <a:cxnLst/>
              <a:rect l="l" t="t" r="r" b="b"/>
              <a:pathLst>
                <a:path w="22190303" h="261743">
                  <a:moveTo>
                    <a:pt x="0" y="0"/>
                  </a:moveTo>
                  <a:lnTo>
                    <a:pt x="22190303" y="0"/>
                  </a:lnTo>
                  <a:lnTo>
                    <a:pt x="22190303" y="261743"/>
                  </a:lnTo>
                  <a:lnTo>
                    <a:pt x="0" y="261743"/>
                  </a:lnTo>
                  <a:lnTo>
                    <a:pt x="0" y="0"/>
                  </a:lnTo>
                  <a:close/>
                </a:path>
              </a:pathLst>
            </a:custGeom>
            <a:blipFill>
              <a:blip r:embed="rId4"/>
              <a:stretch>
                <a:fillRect r="-526" b="-5578126"/>
              </a:stretch>
            </a:blipFill>
          </p:spPr>
          <p:txBody>
            <a:bodyPr/>
            <a:lstStyle/>
            <a:p>
              <a:endParaRPr lang="tr-TR"/>
            </a:p>
          </p:txBody>
        </p:sp>
        <p:sp>
          <p:nvSpPr>
            <p:cNvPr id="9" name="Freeform 9"/>
            <p:cNvSpPr/>
            <p:nvPr/>
          </p:nvSpPr>
          <p:spPr>
            <a:xfrm rot="5400000">
              <a:off x="15859452" y="6057233"/>
              <a:ext cx="12379413" cy="290346"/>
            </a:xfrm>
            <a:custGeom>
              <a:avLst/>
              <a:gdLst/>
              <a:ahLst/>
              <a:cxnLst/>
              <a:rect l="l" t="t" r="r" b="b"/>
              <a:pathLst>
                <a:path w="12379413" h="290346">
                  <a:moveTo>
                    <a:pt x="0" y="0"/>
                  </a:moveTo>
                  <a:lnTo>
                    <a:pt x="12379412" y="0"/>
                  </a:lnTo>
                  <a:lnTo>
                    <a:pt x="12379412" y="290346"/>
                  </a:lnTo>
                  <a:lnTo>
                    <a:pt x="0" y="290346"/>
                  </a:lnTo>
                  <a:lnTo>
                    <a:pt x="0" y="0"/>
                  </a:lnTo>
                  <a:close/>
                </a:path>
              </a:pathLst>
            </a:custGeom>
            <a:blipFill>
              <a:blip r:embed="rId5"/>
              <a:stretch>
                <a:fillRect r="-526" b="-2755626"/>
              </a:stretch>
            </a:blipFill>
          </p:spPr>
          <p:txBody>
            <a:bodyPr/>
            <a:lstStyle/>
            <a:p>
              <a:endParaRPr lang="tr-TR"/>
            </a:p>
          </p:txBody>
        </p:sp>
      </p:grpSp>
      <p:sp>
        <p:nvSpPr>
          <p:cNvPr id="10" name="AutoShape 10"/>
          <p:cNvSpPr/>
          <p:nvPr/>
        </p:nvSpPr>
        <p:spPr>
          <a:xfrm flipV="1">
            <a:off x="4484217" y="5233096"/>
            <a:ext cx="12775054" cy="19050"/>
          </a:xfrm>
          <a:prstGeom prst="line">
            <a:avLst/>
          </a:prstGeom>
          <a:ln w="38100" cap="flat">
            <a:solidFill>
              <a:srgbClr val="000000"/>
            </a:solidFill>
            <a:prstDash val="solid"/>
            <a:headEnd type="none" w="sm" len="sm"/>
            <a:tailEnd type="none" w="sm" len="sm"/>
          </a:ln>
        </p:spPr>
        <p:txBody>
          <a:bodyPr/>
          <a:lstStyle/>
          <a:p>
            <a:endParaRPr lang="tr-TR"/>
          </a:p>
        </p:txBody>
      </p:sp>
      <p:grpSp>
        <p:nvGrpSpPr>
          <p:cNvPr id="11" name="Group 11"/>
          <p:cNvGrpSpPr>
            <a:grpSpLocks noChangeAspect="1"/>
          </p:cNvGrpSpPr>
          <p:nvPr/>
        </p:nvGrpSpPr>
        <p:grpSpPr>
          <a:xfrm>
            <a:off x="4056978" y="3197066"/>
            <a:ext cx="2573025" cy="2573015"/>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78580" t="-29535" r="-25046"/>
              </a:stretch>
            </a:blipFill>
          </p:spPr>
          <p:txBody>
            <a:bodyPr/>
            <a:lstStyle/>
            <a:p>
              <a:endParaRPr lang="tr-TR"/>
            </a:p>
          </p:txBody>
        </p:sp>
      </p:grpSp>
      <p:grpSp>
        <p:nvGrpSpPr>
          <p:cNvPr id="13" name="Group 13"/>
          <p:cNvGrpSpPr>
            <a:grpSpLocks noChangeAspect="1"/>
          </p:cNvGrpSpPr>
          <p:nvPr/>
        </p:nvGrpSpPr>
        <p:grpSpPr>
          <a:xfrm>
            <a:off x="1493768" y="1430615"/>
            <a:ext cx="4651211" cy="4651192"/>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1999" r="-1999"/>
              </a:stretch>
            </a:blipFill>
          </p:spPr>
          <p:txBody>
            <a:bodyPr/>
            <a:lstStyle/>
            <a:p>
              <a:endParaRPr lang="tr-TR"/>
            </a:p>
          </p:txBody>
        </p:sp>
      </p:grpSp>
      <p:sp>
        <p:nvSpPr>
          <p:cNvPr id="15" name="TextBox 15"/>
          <p:cNvSpPr txBox="1"/>
          <p:nvPr/>
        </p:nvSpPr>
        <p:spPr>
          <a:xfrm>
            <a:off x="7509014" y="2450312"/>
            <a:ext cx="11924165" cy="1588758"/>
          </a:xfrm>
          <a:prstGeom prst="rect">
            <a:avLst/>
          </a:prstGeom>
        </p:spPr>
        <p:txBody>
          <a:bodyPr lIns="0" tIns="0" rIns="0" bIns="0" rtlCol="0" anchor="t">
            <a:spAutoFit/>
          </a:bodyPr>
          <a:lstStyle/>
          <a:p>
            <a:pPr>
              <a:lnSpc>
                <a:spcPts val="12208"/>
              </a:lnSpc>
            </a:pPr>
            <a:r>
              <a:rPr lang="en-US" sz="11099" spc="2219">
                <a:solidFill>
                  <a:srgbClr val="000000"/>
                </a:solidFill>
                <a:latin typeface="Montserrat Classic Bold"/>
              </a:rPr>
              <a:t>PET-ULAŞ</a:t>
            </a:r>
          </a:p>
        </p:txBody>
      </p:sp>
      <p:sp>
        <p:nvSpPr>
          <p:cNvPr id="16" name="TextBox 16"/>
          <p:cNvSpPr txBox="1"/>
          <p:nvPr/>
        </p:nvSpPr>
        <p:spPr>
          <a:xfrm>
            <a:off x="5157772" y="6038850"/>
            <a:ext cx="8313324" cy="2826385"/>
          </a:xfrm>
          <a:prstGeom prst="rect">
            <a:avLst/>
          </a:prstGeom>
        </p:spPr>
        <p:txBody>
          <a:bodyPr lIns="0" tIns="0" rIns="0" bIns="0" rtlCol="0" anchor="t">
            <a:spAutoFit/>
          </a:bodyPr>
          <a:lstStyle/>
          <a:p>
            <a:pPr>
              <a:lnSpc>
                <a:spcPts val="4399"/>
              </a:lnSpc>
            </a:pPr>
            <a:r>
              <a:rPr lang="en-US" sz="3999" spc="799">
                <a:solidFill>
                  <a:srgbClr val="000000"/>
                </a:solidFill>
                <a:latin typeface="Montserrat Classic Bold"/>
              </a:rPr>
              <a:t>HAZIRLAYANLAR</a:t>
            </a:r>
          </a:p>
          <a:p>
            <a:pPr>
              <a:lnSpc>
                <a:spcPts val="4399"/>
              </a:lnSpc>
            </a:pPr>
            <a:endParaRPr lang="en-US" sz="3999" spc="799">
              <a:solidFill>
                <a:srgbClr val="000000"/>
              </a:solidFill>
              <a:latin typeface="Montserrat Classic Bold"/>
            </a:endParaRPr>
          </a:p>
          <a:p>
            <a:pPr>
              <a:lnSpc>
                <a:spcPts val="3410"/>
              </a:lnSpc>
            </a:pPr>
            <a:r>
              <a:rPr lang="en-US" sz="3100" spc="620">
                <a:solidFill>
                  <a:srgbClr val="000000"/>
                </a:solidFill>
                <a:latin typeface="Montserrat Classic"/>
              </a:rPr>
              <a:t>INT. DR. DENIZ KAYRA</a:t>
            </a:r>
          </a:p>
          <a:p>
            <a:pPr>
              <a:lnSpc>
                <a:spcPts val="3410"/>
              </a:lnSpc>
            </a:pPr>
            <a:r>
              <a:rPr lang="en-US" sz="3100" spc="620">
                <a:solidFill>
                  <a:srgbClr val="000000"/>
                </a:solidFill>
                <a:latin typeface="Montserrat Classic"/>
              </a:rPr>
              <a:t>INT. DR. IREM CANDAN</a:t>
            </a:r>
          </a:p>
          <a:p>
            <a:pPr>
              <a:lnSpc>
                <a:spcPts val="3410"/>
              </a:lnSpc>
            </a:pPr>
            <a:r>
              <a:rPr lang="en-US" sz="3100" spc="620">
                <a:solidFill>
                  <a:srgbClr val="000000"/>
                </a:solidFill>
                <a:latin typeface="Montserrat Classic"/>
              </a:rPr>
              <a:t>INT. DR. HAVVA BÜŞRA AYDIN</a:t>
            </a:r>
          </a:p>
          <a:p>
            <a:pPr>
              <a:lnSpc>
                <a:spcPts val="3410"/>
              </a:lnSpc>
            </a:pPr>
            <a:r>
              <a:rPr lang="en-US" sz="3100" spc="620">
                <a:solidFill>
                  <a:srgbClr val="000000"/>
                </a:solidFill>
                <a:latin typeface="Montserrat Classic"/>
              </a:rPr>
              <a:t>INT. DR. MEDIHA ALTINTAŞ</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6913181" y="8469061"/>
            <a:ext cx="6955331" cy="519355"/>
          </a:xfrm>
          <a:custGeom>
            <a:avLst/>
            <a:gdLst/>
            <a:ahLst/>
            <a:cxnLst/>
            <a:rect l="l" t="t" r="r" b="b"/>
            <a:pathLst>
              <a:path w="6955331" h="519355">
                <a:moveTo>
                  <a:pt x="0" y="0"/>
                </a:moveTo>
                <a:lnTo>
                  <a:pt x="6955330" y="0"/>
                </a:lnTo>
                <a:lnTo>
                  <a:pt x="6955330" y="519355"/>
                </a:lnTo>
                <a:lnTo>
                  <a:pt x="0" y="519355"/>
                </a:lnTo>
                <a:lnTo>
                  <a:pt x="0" y="0"/>
                </a:lnTo>
                <a:close/>
              </a:path>
            </a:pathLst>
          </a:custGeom>
          <a:blipFill>
            <a:blip r:embed="rId3"/>
            <a:stretch>
              <a:fillRect t="-960154" r="-18816"/>
            </a:stretch>
          </a:blipFill>
        </p:spPr>
        <p:txBody>
          <a:bodyPr/>
          <a:lstStyle/>
          <a:p>
            <a:endParaRPr lang="tr-TR"/>
          </a:p>
        </p:txBody>
      </p:sp>
      <p:sp>
        <p:nvSpPr>
          <p:cNvPr id="3" name="Freeform 3"/>
          <p:cNvSpPr/>
          <p:nvPr/>
        </p:nvSpPr>
        <p:spPr>
          <a:xfrm>
            <a:off x="0" y="8469061"/>
            <a:ext cx="6955331" cy="519355"/>
          </a:xfrm>
          <a:custGeom>
            <a:avLst/>
            <a:gdLst/>
            <a:ahLst/>
            <a:cxnLst/>
            <a:rect l="l" t="t" r="r" b="b"/>
            <a:pathLst>
              <a:path w="6955331" h="519355">
                <a:moveTo>
                  <a:pt x="0" y="0"/>
                </a:moveTo>
                <a:lnTo>
                  <a:pt x="6955331" y="0"/>
                </a:lnTo>
                <a:lnTo>
                  <a:pt x="6955331" y="519355"/>
                </a:lnTo>
                <a:lnTo>
                  <a:pt x="0" y="519355"/>
                </a:lnTo>
                <a:lnTo>
                  <a:pt x="0" y="0"/>
                </a:lnTo>
                <a:close/>
              </a:path>
            </a:pathLst>
          </a:custGeom>
          <a:blipFill>
            <a:blip r:embed="rId3"/>
            <a:stretch>
              <a:fillRect t="-960154" r="-18816"/>
            </a:stretch>
          </a:blipFill>
        </p:spPr>
        <p:txBody>
          <a:bodyPr/>
          <a:lstStyle/>
          <a:p>
            <a:endParaRPr lang="tr-TR"/>
          </a:p>
        </p:txBody>
      </p:sp>
      <p:grpSp>
        <p:nvGrpSpPr>
          <p:cNvPr id="4" name="Group 4"/>
          <p:cNvGrpSpPr/>
          <p:nvPr/>
        </p:nvGrpSpPr>
        <p:grpSpPr>
          <a:xfrm>
            <a:off x="13336203" y="283243"/>
            <a:ext cx="1064616" cy="106461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B7E8"/>
            </a:solidFill>
          </p:spPr>
          <p:txBody>
            <a:bodyPr/>
            <a:lstStyle/>
            <a:p>
              <a:endParaRPr lang="tr-TR"/>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7" name="TextBox 7"/>
          <p:cNvSpPr txBox="1"/>
          <p:nvPr/>
        </p:nvSpPr>
        <p:spPr>
          <a:xfrm>
            <a:off x="1652155" y="381000"/>
            <a:ext cx="10807063" cy="1285875"/>
          </a:xfrm>
          <a:prstGeom prst="rect">
            <a:avLst/>
          </a:prstGeom>
        </p:spPr>
        <p:txBody>
          <a:bodyPr lIns="0" tIns="0" rIns="0" bIns="0" rtlCol="0" anchor="t">
            <a:spAutoFit/>
          </a:bodyPr>
          <a:lstStyle/>
          <a:p>
            <a:pPr algn="ctr">
              <a:lnSpc>
                <a:spcPts val="10079"/>
              </a:lnSpc>
            </a:pPr>
            <a:r>
              <a:rPr lang="en-US" sz="8399">
                <a:solidFill>
                  <a:srgbClr val="1557FF"/>
                </a:solidFill>
                <a:latin typeface="Archivo Black"/>
              </a:rPr>
              <a:t>PET-ULAŞ nedir?</a:t>
            </a:r>
          </a:p>
        </p:txBody>
      </p:sp>
      <p:sp>
        <p:nvSpPr>
          <p:cNvPr id="8" name="TextBox 8"/>
          <p:cNvSpPr txBox="1"/>
          <p:nvPr/>
        </p:nvSpPr>
        <p:spPr>
          <a:xfrm>
            <a:off x="500086" y="2625504"/>
            <a:ext cx="11959132" cy="5127625"/>
          </a:xfrm>
          <a:prstGeom prst="rect">
            <a:avLst/>
          </a:prstGeom>
        </p:spPr>
        <p:txBody>
          <a:bodyPr lIns="0" tIns="0" rIns="0" bIns="0" rtlCol="0" anchor="t">
            <a:spAutoFit/>
          </a:bodyPr>
          <a:lstStyle/>
          <a:p>
            <a:pPr>
              <a:lnSpc>
                <a:spcPts val="4550"/>
              </a:lnSpc>
            </a:pPr>
            <a:r>
              <a:rPr lang="en-US" sz="3500">
                <a:solidFill>
                  <a:srgbClr val="000000"/>
                </a:solidFill>
                <a:latin typeface="Open Sauce"/>
              </a:rPr>
              <a:t>Belirli noktalara yerleştirmeyi planladığımız geri dönüşüm cihazları sayesinde atık pet şişeleri İzmirimKart bakiyesine dönüştürüyoruz. Dönüştürülen pet şişe başına belirlenen bakiye kartlarına yüklenecek.</a:t>
            </a:r>
          </a:p>
          <a:p>
            <a:pPr>
              <a:lnSpc>
                <a:spcPts val="4550"/>
              </a:lnSpc>
            </a:pPr>
            <a:endParaRPr lang="en-US" sz="3500">
              <a:solidFill>
                <a:srgbClr val="000000"/>
              </a:solidFill>
              <a:latin typeface="Open Sauce"/>
            </a:endParaRPr>
          </a:p>
          <a:p>
            <a:pPr>
              <a:lnSpc>
                <a:spcPts val="4550"/>
              </a:lnSpc>
            </a:pPr>
            <a:r>
              <a:rPr lang="en-US" sz="3500">
                <a:solidFill>
                  <a:srgbClr val="000000"/>
                </a:solidFill>
                <a:latin typeface="Open Sauce"/>
              </a:rPr>
              <a:t>Şişe başına:</a:t>
            </a:r>
          </a:p>
          <a:p>
            <a:pPr>
              <a:lnSpc>
                <a:spcPts val="4550"/>
              </a:lnSpc>
            </a:pPr>
            <a:r>
              <a:rPr lang="en-US" sz="3500">
                <a:solidFill>
                  <a:srgbClr val="000000"/>
                </a:solidFill>
                <a:latin typeface="Open Sauce"/>
              </a:rPr>
              <a:t>Toplu taşımada kullanmak üzere İzmirimKart’a:  0,10 TL</a:t>
            </a:r>
          </a:p>
          <a:p>
            <a:pPr>
              <a:lnSpc>
                <a:spcPts val="4550"/>
              </a:lnSpc>
            </a:pPr>
            <a:r>
              <a:rPr lang="en-US" sz="3500">
                <a:solidFill>
                  <a:srgbClr val="000000"/>
                </a:solidFill>
                <a:latin typeface="Open Sauce"/>
              </a:rPr>
              <a:t>BİSİM’de kullanmak üzere: 0,15 TL</a:t>
            </a:r>
          </a:p>
          <a:p>
            <a:pPr>
              <a:lnSpc>
                <a:spcPts val="4550"/>
              </a:lnSpc>
            </a:pPr>
            <a:endParaRPr lang="en-US" sz="3500">
              <a:solidFill>
                <a:srgbClr val="000000"/>
              </a:solidFill>
              <a:latin typeface="Open Sauce"/>
            </a:endParaRPr>
          </a:p>
        </p:txBody>
      </p:sp>
      <p:grpSp>
        <p:nvGrpSpPr>
          <p:cNvPr id="9" name="Group 9"/>
          <p:cNvGrpSpPr>
            <a:grpSpLocks noChangeAspect="1"/>
          </p:cNvGrpSpPr>
          <p:nvPr/>
        </p:nvGrpSpPr>
        <p:grpSpPr>
          <a:xfrm>
            <a:off x="12594690" y="-295109"/>
            <a:ext cx="11386621" cy="11386575"/>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alphaModFix amt="30000"/>
              </a:blip>
              <a:stretch>
                <a:fillRect l="-91386"/>
              </a:stretch>
            </a:blipFill>
          </p:spPr>
          <p:txBody>
            <a:bodyPr/>
            <a:lstStyle/>
            <a:p>
              <a:endParaRPr lang="tr-T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432822"/>
            <a:ext cx="18476767" cy="11152643"/>
          </a:xfrm>
          <a:custGeom>
            <a:avLst/>
            <a:gdLst/>
            <a:ahLst/>
            <a:cxnLst/>
            <a:rect l="l" t="t" r="r" b="b"/>
            <a:pathLst>
              <a:path w="18476767" h="11152643">
                <a:moveTo>
                  <a:pt x="0" y="0"/>
                </a:moveTo>
                <a:lnTo>
                  <a:pt x="18476767" y="0"/>
                </a:lnTo>
                <a:lnTo>
                  <a:pt x="18476767" y="11152644"/>
                </a:lnTo>
                <a:lnTo>
                  <a:pt x="0" y="11152644"/>
                </a:lnTo>
                <a:lnTo>
                  <a:pt x="0" y="0"/>
                </a:lnTo>
                <a:close/>
              </a:path>
            </a:pathLst>
          </a:custGeom>
          <a:blipFill>
            <a:blip r:embed="rId2"/>
            <a:stretch>
              <a:fillRect/>
            </a:stretch>
          </a:blipFill>
        </p:spPr>
        <p:txBody>
          <a:bodyPr/>
          <a:lstStyle/>
          <a:p>
            <a:endParaRPr lang="tr-TR"/>
          </a:p>
        </p:txBody>
      </p:sp>
      <p:sp>
        <p:nvSpPr>
          <p:cNvPr id="3" name="TextBox 3"/>
          <p:cNvSpPr txBox="1"/>
          <p:nvPr/>
        </p:nvSpPr>
        <p:spPr>
          <a:xfrm>
            <a:off x="7964954" y="1316696"/>
            <a:ext cx="2358091" cy="1102790"/>
          </a:xfrm>
          <a:prstGeom prst="rect">
            <a:avLst/>
          </a:prstGeom>
        </p:spPr>
        <p:txBody>
          <a:bodyPr lIns="0" tIns="0" rIns="0" bIns="0" rtlCol="0" anchor="t">
            <a:spAutoFit/>
          </a:bodyPr>
          <a:lstStyle/>
          <a:p>
            <a:pPr marL="0" lvl="0" indent="0" algn="ctr">
              <a:lnSpc>
                <a:spcPts val="4372"/>
              </a:lnSpc>
              <a:spcBef>
                <a:spcPct val="0"/>
              </a:spcBef>
            </a:pPr>
            <a:r>
              <a:rPr lang="en-US" sz="3123" u="none" strike="noStrike">
                <a:solidFill>
                  <a:srgbClr val="FF3131"/>
                </a:solidFill>
                <a:latin typeface="Arimo Bold"/>
              </a:rPr>
              <a:t>KARŞIYAKA</a:t>
            </a:r>
          </a:p>
          <a:p>
            <a:pPr marL="0" lvl="0" indent="0" algn="ctr">
              <a:lnSpc>
                <a:spcPts val="4372"/>
              </a:lnSpc>
              <a:spcBef>
                <a:spcPct val="0"/>
              </a:spcBef>
            </a:pPr>
            <a:r>
              <a:rPr lang="en-US" sz="3123" u="none" strike="noStrike">
                <a:solidFill>
                  <a:srgbClr val="FF3131"/>
                </a:solidFill>
                <a:latin typeface="Arimo Bold"/>
              </a:rPr>
              <a:t> İSKELE</a:t>
            </a:r>
          </a:p>
        </p:txBody>
      </p:sp>
      <p:sp>
        <p:nvSpPr>
          <p:cNvPr id="4" name="TextBox 4"/>
          <p:cNvSpPr txBox="1"/>
          <p:nvPr/>
        </p:nvSpPr>
        <p:spPr>
          <a:xfrm>
            <a:off x="10001123" y="6381214"/>
            <a:ext cx="1544882" cy="1166540"/>
          </a:xfrm>
          <a:prstGeom prst="rect">
            <a:avLst/>
          </a:prstGeom>
        </p:spPr>
        <p:txBody>
          <a:bodyPr lIns="0" tIns="0" rIns="0" bIns="0" rtlCol="0" anchor="t">
            <a:spAutoFit/>
          </a:bodyPr>
          <a:lstStyle/>
          <a:p>
            <a:pPr algn="ctr">
              <a:lnSpc>
                <a:spcPts val="4644"/>
              </a:lnSpc>
            </a:pPr>
            <a:r>
              <a:rPr lang="en-US" sz="3317">
                <a:solidFill>
                  <a:srgbClr val="FF3131"/>
                </a:solidFill>
                <a:latin typeface="Arimo Bold"/>
              </a:rPr>
              <a:t>SAAT </a:t>
            </a:r>
          </a:p>
          <a:p>
            <a:pPr algn="ctr">
              <a:lnSpc>
                <a:spcPts val="4644"/>
              </a:lnSpc>
            </a:pPr>
            <a:r>
              <a:rPr lang="en-US" sz="3317">
                <a:solidFill>
                  <a:srgbClr val="FF3131"/>
                </a:solidFill>
                <a:latin typeface="Arimo Bold"/>
              </a:rPr>
              <a:t>KULESİ</a:t>
            </a:r>
          </a:p>
        </p:txBody>
      </p:sp>
      <p:sp>
        <p:nvSpPr>
          <p:cNvPr id="5" name="TextBox 5"/>
          <p:cNvSpPr txBox="1"/>
          <p:nvPr/>
        </p:nvSpPr>
        <p:spPr>
          <a:xfrm>
            <a:off x="15255513" y="3150668"/>
            <a:ext cx="3032487" cy="1027203"/>
          </a:xfrm>
          <a:prstGeom prst="rect">
            <a:avLst/>
          </a:prstGeom>
        </p:spPr>
        <p:txBody>
          <a:bodyPr lIns="0" tIns="0" rIns="0" bIns="0" rtlCol="0" anchor="t">
            <a:spAutoFit/>
          </a:bodyPr>
          <a:lstStyle/>
          <a:p>
            <a:pPr algn="ctr">
              <a:lnSpc>
                <a:spcPts val="4091"/>
              </a:lnSpc>
            </a:pPr>
            <a:r>
              <a:rPr lang="en-US" sz="2922">
                <a:solidFill>
                  <a:srgbClr val="FF3131"/>
                </a:solidFill>
                <a:latin typeface="Arimo Bold"/>
              </a:rPr>
              <a:t>BORNOVA </a:t>
            </a:r>
          </a:p>
          <a:p>
            <a:pPr algn="ctr">
              <a:lnSpc>
                <a:spcPts val="4091"/>
              </a:lnSpc>
            </a:pPr>
            <a:r>
              <a:rPr lang="en-US" sz="2922">
                <a:solidFill>
                  <a:srgbClr val="FF3131"/>
                </a:solidFill>
                <a:latin typeface="Arimo Bold"/>
              </a:rPr>
              <a:t>METRO</a:t>
            </a:r>
          </a:p>
        </p:txBody>
      </p:sp>
      <p:sp>
        <p:nvSpPr>
          <p:cNvPr id="6" name="TextBox 6"/>
          <p:cNvSpPr txBox="1"/>
          <p:nvPr/>
        </p:nvSpPr>
        <p:spPr>
          <a:xfrm>
            <a:off x="2989672" y="7223807"/>
            <a:ext cx="3689560" cy="1047357"/>
          </a:xfrm>
          <a:prstGeom prst="rect">
            <a:avLst/>
          </a:prstGeom>
        </p:spPr>
        <p:txBody>
          <a:bodyPr lIns="0" tIns="0" rIns="0" bIns="0" rtlCol="0" anchor="t">
            <a:spAutoFit/>
          </a:bodyPr>
          <a:lstStyle/>
          <a:p>
            <a:pPr algn="ctr">
              <a:lnSpc>
                <a:spcPts val="4136"/>
              </a:lnSpc>
            </a:pPr>
            <a:r>
              <a:rPr lang="en-US" sz="2954">
                <a:solidFill>
                  <a:srgbClr val="FF3131"/>
                </a:solidFill>
                <a:latin typeface="Arimo Bold"/>
              </a:rPr>
              <a:t>FAHRETTİN ALTAY</a:t>
            </a:r>
          </a:p>
          <a:p>
            <a:pPr algn="ctr">
              <a:lnSpc>
                <a:spcPts val="4136"/>
              </a:lnSpc>
            </a:pPr>
            <a:r>
              <a:rPr lang="en-US" sz="2954">
                <a:solidFill>
                  <a:srgbClr val="FF3131"/>
                </a:solidFill>
                <a:latin typeface="Arimo Bold"/>
              </a:rPr>
              <a:t>AKTARMA MERKEZİ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70313" y="567004"/>
            <a:ext cx="16645748" cy="9294084"/>
            <a:chOff x="0" y="0"/>
            <a:chExt cx="22194331" cy="12392113"/>
          </a:xfrm>
        </p:grpSpPr>
        <p:sp>
          <p:nvSpPr>
            <p:cNvPr id="3" name="Freeform 3"/>
            <p:cNvSpPr/>
            <p:nvPr/>
          </p:nvSpPr>
          <p:spPr>
            <a:xfrm>
              <a:off x="4028" y="12104970"/>
              <a:ext cx="22190303" cy="261743"/>
            </a:xfrm>
            <a:custGeom>
              <a:avLst/>
              <a:gdLst/>
              <a:ahLst/>
              <a:cxnLst/>
              <a:rect l="l" t="t" r="r" b="b"/>
              <a:pathLst>
                <a:path w="22190303" h="261743">
                  <a:moveTo>
                    <a:pt x="0" y="0"/>
                  </a:moveTo>
                  <a:lnTo>
                    <a:pt x="22190303" y="0"/>
                  </a:lnTo>
                  <a:lnTo>
                    <a:pt x="22190303" y="261743"/>
                  </a:lnTo>
                  <a:lnTo>
                    <a:pt x="0" y="261743"/>
                  </a:lnTo>
                  <a:lnTo>
                    <a:pt x="0" y="0"/>
                  </a:lnTo>
                  <a:close/>
                </a:path>
              </a:pathLst>
            </a:custGeom>
            <a:blipFill>
              <a:blip r:embed="rId3"/>
              <a:stretch>
                <a:fillRect r="-526" b="-5578126"/>
              </a:stretch>
            </a:blipFill>
          </p:spPr>
          <p:txBody>
            <a:bodyPr/>
            <a:lstStyle/>
            <a:p>
              <a:endParaRPr lang="tr-TR"/>
            </a:p>
          </p:txBody>
        </p:sp>
        <p:sp>
          <p:nvSpPr>
            <p:cNvPr id="4" name="Freeform 4"/>
            <p:cNvSpPr/>
            <p:nvPr/>
          </p:nvSpPr>
          <p:spPr>
            <a:xfrm>
              <a:off x="0" y="77552"/>
              <a:ext cx="340312" cy="12301860"/>
            </a:xfrm>
            <a:custGeom>
              <a:avLst/>
              <a:gdLst/>
              <a:ahLst/>
              <a:cxnLst/>
              <a:rect l="l" t="t" r="r" b="b"/>
              <a:pathLst>
                <a:path w="340312" h="12301860">
                  <a:moveTo>
                    <a:pt x="0" y="0"/>
                  </a:moveTo>
                  <a:lnTo>
                    <a:pt x="340312" y="0"/>
                  </a:lnTo>
                  <a:lnTo>
                    <a:pt x="340312" y="12301861"/>
                  </a:lnTo>
                  <a:lnTo>
                    <a:pt x="0" y="12301861"/>
                  </a:lnTo>
                  <a:lnTo>
                    <a:pt x="0" y="0"/>
                  </a:lnTo>
                  <a:close/>
                </a:path>
              </a:pathLst>
            </a:custGeom>
            <a:blipFill>
              <a:blip r:embed="rId4"/>
              <a:stretch>
                <a:fillRect r="-5325701"/>
              </a:stretch>
            </a:blipFill>
          </p:spPr>
          <p:txBody>
            <a:bodyPr/>
            <a:lstStyle/>
            <a:p>
              <a:endParaRPr lang="tr-TR"/>
            </a:p>
          </p:txBody>
        </p:sp>
        <p:sp>
          <p:nvSpPr>
            <p:cNvPr id="5" name="Freeform 5"/>
            <p:cNvSpPr/>
            <p:nvPr/>
          </p:nvSpPr>
          <p:spPr>
            <a:xfrm>
              <a:off x="4028" y="0"/>
              <a:ext cx="22190303" cy="261743"/>
            </a:xfrm>
            <a:custGeom>
              <a:avLst/>
              <a:gdLst/>
              <a:ahLst/>
              <a:cxnLst/>
              <a:rect l="l" t="t" r="r" b="b"/>
              <a:pathLst>
                <a:path w="22190303" h="261743">
                  <a:moveTo>
                    <a:pt x="0" y="0"/>
                  </a:moveTo>
                  <a:lnTo>
                    <a:pt x="22190303" y="0"/>
                  </a:lnTo>
                  <a:lnTo>
                    <a:pt x="22190303" y="261743"/>
                  </a:lnTo>
                  <a:lnTo>
                    <a:pt x="0" y="261743"/>
                  </a:lnTo>
                  <a:lnTo>
                    <a:pt x="0" y="0"/>
                  </a:lnTo>
                  <a:close/>
                </a:path>
              </a:pathLst>
            </a:custGeom>
            <a:blipFill>
              <a:blip r:embed="rId4"/>
              <a:stretch>
                <a:fillRect r="-526" b="-5578126"/>
              </a:stretch>
            </a:blipFill>
          </p:spPr>
          <p:txBody>
            <a:bodyPr/>
            <a:lstStyle/>
            <a:p>
              <a:endParaRPr lang="tr-TR"/>
            </a:p>
          </p:txBody>
        </p:sp>
        <p:sp>
          <p:nvSpPr>
            <p:cNvPr id="6" name="Freeform 6"/>
            <p:cNvSpPr/>
            <p:nvPr/>
          </p:nvSpPr>
          <p:spPr>
            <a:xfrm rot="5400000">
              <a:off x="15859452" y="6057233"/>
              <a:ext cx="12379413" cy="290346"/>
            </a:xfrm>
            <a:custGeom>
              <a:avLst/>
              <a:gdLst/>
              <a:ahLst/>
              <a:cxnLst/>
              <a:rect l="l" t="t" r="r" b="b"/>
              <a:pathLst>
                <a:path w="12379413" h="290346">
                  <a:moveTo>
                    <a:pt x="0" y="0"/>
                  </a:moveTo>
                  <a:lnTo>
                    <a:pt x="12379412" y="0"/>
                  </a:lnTo>
                  <a:lnTo>
                    <a:pt x="12379412" y="290346"/>
                  </a:lnTo>
                  <a:lnTo>
                    <a:pt x="0" y="290346"/>
                  </a:lnTo>
                  <a:lnTo>
                    <a:pt x="0" y="0"/>
                  </a:lnTo>
                  <a:close/>
                </a:path>
              </a:pathLst>
            </a:custGeom>
            <a:blipFill>
              <a:blip r:embed="rId5"/>
              <a:stretch>
                <a:fillRect r="-526" b="-2755626"/>
              </a:stretch>
            </a:blipFill>
          </p:spPr>
          <p:txBody>
            <a:bodyPr/>
            <a:lstStyle/>
            <a:p>
              <a:endParaRPr lang="tr-TR"/>
            </a:p>
          </p:txBody>
        </p:sp>
      </p:grpSp>
      <p:grpSp>
        <p:nvGrpSpPr>
          <p:cNvPr id="7" name="Group 7"/>
          <p:cNvGrpSpPr>
            <a:grpSpLocks noChangeAspect="1"/>
          </p:cNvGrpSpPr>
          <p:nvPr/>
        </p:nvGrpSpPr>
        <p:grpSpPr>
          <a:xfrm rot="2406556">
            <a:off x="400489" y="237591"/>
            <a:ext cx="1958082" cy="1958075"/>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78580" t="-29535" r="-25046"/>
              </a:stretch>
            </a:blipFill>
          </p:spPr>
          <p:txBody>
            <a:bodyPr/>
            <a:lstStyle/>
            <a:p>
              <a:endParaRPr lang="tr-TR"/>
            </a:p>
          </p:txBody>
        </p:sp>
      </p:grpSp>
      <p:grpSp>
        <p:nvGrpSpPr>
          <p:cNvPr id="9" name="Group 9"/>
          <p:cNvGrpSpPr>
            <a:grpSpLocks noChangeAspect="1"/>
          </p:cNvGrpSpPr>
          <p:nvPr/>
        </p:nvGrpSpPr>
        <p:grpSpPr>
          <a:xfrm rot="-6155915">
            <a:off x="16681419" y="8979795"/>
            <a:ext cx="803354" cy="803350"/>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4906" r="-24906"/>
              </a:stretch>
            </a:blipFill>
          </p:spPr>
          <p:txBody>
            <a:bodyPr/>
            <a:lstStyle/>
            <a:p>
              <a:endParaRPr lang="tr-TR"/>
            </a:p>
          </p:txBody>
        </p:sp>
      </p:grpSp>
      <p:grpSp>
        <p:nvGrpSpPr>
          <p:cNvPr id="11" name="Group 11"/>
          <p:cNvGrpSpPr>
            <a:grpSpLocks noChangeAspect="1"/>
          </p:cNvGrpSpPr>
          <p:nvPr/>
        </p:nvGrpSpPr>
        <p:grpSpPr>
          <a:xfrm>
            <a:off x="16603478" y="1940338"/>
            <a:ext cx="1311644" cy="1311638"/>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6775" r="-26775"/>
              </a:stretch>
            </a:blipFill>
          </p:spPr>
          <p:txBody>
            <a:bodyPr/>
            <a:lstStyle/>
            <a:p>
              <a:endParaRPr lang="tr-TR"/>
            </a:p>
          </p:txBody>
        </p:sp>
      </p:grpSp>
      <p:sp>
        <p:nvSpPr>
          <p:cNvPr id="13" name="Freeform 13"/>
          <p:cNvSpPr/>
          <p:nvPr/>
        </p:nvSpPr>
        <p:spPr>
          <a:xfrm>
            <a:off x="10070235" y="3046873"/>
            <a:ext cx="7012860" cy="5267039"/>
          </a:xfrm>
          <a:custGeom>
            <a:avLst/>
            <a:gdLst/>
            <a:ahLst/>
            <a:cxnLst/>
            <a:rect l="l" t="t" r="r" b="b"/>
            <a:pathLst>
              <a:path w="7012860" h="5267039">
                <a:moveTo>
                  <a:pt x="0" y="0"/>
                </a:moveTo>
                <a:lnTo>
                  <a:pt x="7012860" y="0"/>
                </a:lnTo>
                <a:lnTo>
                  <a:pt x="7012860" y="5267040"/>
                </a:lnTo>
                <a:lnTo>
                  <a:pt x="0" y="5267040"/>
                </a:lnTo>
                <a:lnTo>
                  <a:pt x="0" y="0"/>
                </a:lnTo>
                <a:close/>
              </a:path>
            </a:pathLst>
          </a:custGeom>
          <a:blipFill>
            <a:blip r:embed="rId9"/>
            <a:stretch>
              <a:fillRect t="-1517" r="-20611" b="-1288"/>
            </a:stretch>
          </a:blipFill>
        </p:spPr>
        <p:txBody>
          <a:bodyPr/>
          <a:lstStyle/>
          <a:p>
            <a:endParaRPr lang="tr-TR"/>
          </a:p>
        </p:txBody>
      </p:sp>
      <p:sp>
        <p:nvSpPr>
          <p:cNvPr id="14" name="TextBox 14"/>
          <p:cNvSpPr txBox="1"/>
          <p:nvPr/>
        </p:nvSpPr>
        <p:spPr>
          <a:xfrm>
            <a:off x="3362507" y="1264063"/>
            <a:ext cx="9819318" cy="1343025"/>
          </a:xfrm>
          <a:prstGeom prst="rect">
            <a:avLst/>
          </a:prstGeom>
        </p:spPr>
        <p:txBody>
          <a:bodyPr lIns="0" tIns="0" rIns="0" bIns="0" rtlCol="0" anchor="t">
            <a:spAutoFit/>
          </a:bodyPr>
          <a:lstStyle/>
          <a:p>
            <a:pPr marL="0" lvl="0" indent="0" algn="l">
              <a:lnSpc>
                <a:spcPts val="10560"/>
              </a:lnSpc>
              <a:spcBef>
                <a:spcPct val="0"/>
              </a:spcBef>
            </a:pPr>
            <a:r>
              <a:rPr lang="en-US" sz="8800">
                <a:solidFill>
                  <a:srgbClr val="1557FF"/>
                </a:solidFill>
                <a:latin typeface="Archivo Black"/>
              </a:rPr>
              <a:t>MALİYET</a:t>
            </a:r>
          </a:p>
        </p:txBody>
      </p:sp>
      <p:sp>
        <p:nvSpPr>
          <p:cNvPr id="15" name="TextBox 15"/>
          <p:cNvSpPr txBox="1"/>
          <p:nvPr/>
        </p:nvSpPr>
        <p:spPr>
          <a:xfrm>
            <a:off x="870313" y="3483350"/>
            <a:ext cx="10627359" cy="1178433"/>
          </a:xfrm>
          <a:prstGeom prst="rect">
            <a:avLst/>
          </a:prstGeom>
        </p:spPr>
        <p:txBody>
          <a:bodyPr lIns="0" tIns="0" rIns="0" bIns="0" rtlCol="0" anchor="t">
            <a:spAutoFit/>
          </a:bodyPr>
          <a:lstStyle/>
          <a:p>
            <a:pPr algn="ctr">
              <a:lnSpc>
                <a:spcPts val="4658"/>
              </a:lnSpc>
            </a:pPr>
            <a:r>
              <a:rPr lang="en-US" sz="3882">
                <a:solidFill>
                  <a:srgbClr val="000000"/>
                </a:solidFill>
                <a:latin typeface="Montserrat Classic Bold"/>
              </a:rPr>
              <a:t> ORTALAMA CİHAZ MALİYETİ : </a:t>
            </a:r>
          </a:p>
          <a:p>
            <a:pPr marL="0" lvl="0" indent="0" algn="ctr">
              <a:lnSpc>
                <a:spcPts val="4658"/>
              </a:lnSpc>
              <a:spcBef>
                <a:spcPct val="0"/>
              </a:spcBef>
            </a:pPr>
            <a:r>
              <a:rPr lang="en-US" sz="3882">
                <a:solidFill>
                  <a:srgbClr val="000000"/>
                </a:solidFill>
                <a:latin typeface="Montserrat Classic Bold"/>
              </a:rPr>
              <a:t>10-15 BİN €</a:t>
            </a:r>
          </a:p>
        </p:txBody>
      </p:sp>
      <p:sp>
        <p:nvSpPr>
          <p:cNvPr id="16" name="TextBox 16"/>
          <p:cNvSpPr txBox="1"/>
          <p:nvPr/>
        </p:nvSpPr>
        <p:spPr>
          <a:xfrm>
            <a:off x="870313" y="6546262"/>
            <a:ext cx="10627359" cy="1767650"/>
          </a:xfrm>
          <a:prstGeom prst="rect">
            <a:avLst/>
          </a:prstGeom>
        </p:spPr>
        <p:txBody>
          <a:bodyPr lIns="0" tIns="0" rIns="0" bIns="0" rtlCol="0" anchor="t">
            <a:spAutoFit/>
          </a:bodyPr>
          <a:lstStyle/>
          <a:p>
            <a:pPr algn="ctr">
              <a:lnSpc>
                <a:spcPts val="4658"/>
              </a:lnSpc>
            </a:pPr>
            <a:r>
              <a:rPr lang="en-US" sz="3882">
                <a:solidFill>
                  <a:srgbClr val="000000"/>
                </a:solidFill>
                <a:latin typeface="Montserrat Classic Bold"/>
              </a:rPr>
              <a:t> YAZILIM MALİYETİ:</a:t>
            </a:r>
          </a:p>
          <a:p>
            <a:pPr algn="ctr">
              <a:lnSpc>
                <a:spcPts val="4658"/>
              </a:lnSpc>
            </a:pPr>
            <a:r>
              <a:rPr lang="en-US" sz="3882">
                <a:solidFill>
                  <a:srgbClr val="000000"/>
                </a:solidFill>
                <a:latin typeface="Montserrat Classic Bold"/>
              </a:rPr>
              <a:t>35 BİN ₺</a:t>
            </a:r>
          </a:p>
          <a:p>
            <a:pPr marL="0" lvl="0" indent="0" algn="ctr">
              <a:lnSpc>
                <a:spcPts val="4658"/>
              </a:lnSpc>
              <a:spcBef>
                <a:spcPct val="0"/>
              </a:spcBef>
            </a:pPr>
            <a:endParaRPr lang="en-US" sz="3882">
              <a:solidFill>
                <a:srgbClr val="000000"/>
              </a:solidFill>
              <a:latin typeface="Montserrat Classic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821126" y="334315"/>
            <a:ext cx="16645748" cy="9294084"/>
            <a:chOff x="0" y="0"/>
            <a:chExt cx="22194331" cy="12392113"/>
          </a:xfrm>
        </p:grpSpPr>
        <p:sp>
          <p:nvSpPr>
            <p:cNvPr id="3" name="Freeform 3"/>
            <p:cNvSpPr/>
            <p:nvPr/>
          </p:nvSpPr>
          <p:spPr>
            <a:xfrm>
              <a:off x="4028" y="12104970"/>
              <a:ext cx="22190303" cy="261743"/>
            </a:xfrm>
            <a:custGeom>
              <a:avLst/>
              <a:gdLst/>
              <a:ahLst/>
              <a:cxnLst/>
              <a:rect l="l" t="t" r="r" b="b"/>
              <a:pathLst>
                <a:path w="22190303" h="261743">
                  <a:moveTo>
                    <a:pt x="0" y="0"/>
                  </a:moveTo>
                  <a:lnTo>
                    <a:pt x="22190303" y="0"/>
                  </a:lnTo>
                  <a:lnTo>
                    <a:pt x="22190303" y="261743"/>
                  </a:lnTo>
                  <a:lnTo>
                    <a:pt x="0" y="261743"/>
                  </a:lnTo>
                  <a:lnTo>
                    <a:pt x="0" y="0"/>
                  </a:lnTo>
                  <a:close/>
                </a:path>
              </a:pathLst>
            </a:custGeom>
            <a:blipFill>
              <a:blip r:embed="rId2"/>
              <a:stretch>
                <a:fillRect r="-526" b="-5578126"/>
              </a:stretch>
            </a:blipFill>
          </p:spPr>
          <p:txBody>
            <a:bodyPr/>
            <a:lstStyle/>
            <a:p>
              <a:endParaRPr lang="tr-TR"/>
            </a:p>
          </p:txBody>
        </p:sp>
        <p:sp>
          <p:nvSpPr>
            <p:cNvPr id="4" name="Freeform 4"/>
            <p:cNvSpPr/>
            <p:nvPr/>
          </p:nvSpPr>
          <p:spPr>
            <a:xfrm>
              <a:off x="0" y="77552"/>
              <a:ext cx="340312" cy="12301860"/>
            </a:xfrm>
            <a:custGeom>
              <a:avLst/>
              <a:gdLst/>
              <a:ahLst/>
              <a:cxnLst/>
              <a:rect l="l" t="t" r="r" b="b"/>
              <a:pathLst>
                <a:path w="340312" h="12301860">
                  <a:moveTo>
                    <a:pt x="0" y="0"/>
                  </a:moveTo>
                  <a:lnTo>
                    <a:pt x="340312" y="0"/>
                  </a:lnTo>
                  <a:lnTo>
                    <a:pt x="340312" y="12301861"/>
                  </a:lnTo>
                  <a:lnTo>
                    <a:pt x="0" y="12301861"/>
                  </a:lnTo>
                  <a:lnTo>
                    <a:pt x="0" y="0"/>
                  </a:lnTo>
                  <a:close/>
                </a:path>
              </a:pathLst>
            </a:custGeom>
            <a:blipFill>
              <a:blip r:embed="rId3"/>
              <a:stretch>
                <a:fillRect r="-5325701"/>
              </a:stretch>
            </a:blipFill>
          </p:spPr>
          <p:txBody>
            <a:bodyPr/>
            <a:lstStyle/>
            <a:p>
              <a:endParaRPr lang="tr-TR"/>
            </a:p>
          </p:txBody>
        </p:sp>
        <p:sp>
          <p:nvSpPr>
            <p:cNvPr id="5" name="Freeform 5"/>
            <p:cNvSpPr/>
            <p:nvPr/>
          </p:nvSpPr>
          <p:spPr>
            <a:xfrm>
              <a:off x="4028" y="0"/>
              <a:ext cx="22190303" cy="261743"/>
            </a:xfrm>
            <a:custGeom>
              <a:avLst/>
              <a:gdLst/>
              <a:ahLst/>
              <a:cxnLst/>
              <a:rect l="l" t="t" r="r" b="b"/>
              <a:pathLst>
                <a:path w="22190303" h="261743">
                  <a:moveTo>
                    <a:pt x="0" y="0"/>
                  </a:moveTo>
                  <a:lnTo>
                    <a:pt x="22190303" y="0"/>
                  </a:lnTo>
                  <a:lnTo>
                    <a:pt x="22190303" y="261743"/>
                  </a:lnTo>
                  <a:lnTo>
                    <a:pt x="0" y="261743"/>
                  </a:lnTo>
                  <a:lnTo>
                    <a:pt x="0" y="0"/>
                  </a:lnTo>
                  <a:close/>
                </a:path>
              </a:pathLst>
            </a:custGeom>
            <a:blipFill>
              <a:blip r:embed="rId3"/>
              <a:stretch>
                <a:fillRect r="-526" b="-5578126"/>
              </a:stretch>
            </a:blipFill>
          </p:spPr>
          <p:txBody>
            <a:bodyPr/>
            <a:lstStyle/>
            <a:p>
              <a:endParaRPr lang="tr-TR"/>
            </a:p>
          </p:txBody>
        </p:sp>
        <p:sp>
          <p:nvSpPr>
            <p:cNvPr id="6" name="Freeform 6"/>
            <p:cNvSpPr/>
            <p:nvPr/>
          </p:nvSpPr>
          <p:spPr>
            <a:xfrm rot="5400000">
              <a:off x="15859452" y="6057233"/>
              <a:ext cx="12379413" cy="290346"/>
            </a:xfrm>
            <a:custGeom>
              <a:avLst/>
              <a:gdLst/>
              <a:ahLst/>
              <a:cxnLst/>
              <a:rect l="l" t="t" r="r" b="b"/>
              <a:pathLst>
                <a:path w="12379413" h="290346">
                  <a:moveTo>
                    <a:pt x="0" y="0"/>
                  </a:moveTo>
                  <a:lnTo>
                    <a:pt x="12379412" y="0"/>
                  </a:lnTo>
                  <a:lnTo>
                    <a:pt x="12379412" y="290346"/>
                  </a:lnTo>
                  <a:lnTo>
                    <a:pt x="0" y="290346"/>
                  </a:lnTo>
                  <a:lnTo>
                    <a:pt x="0" y="0"/>
                  </a:lnTo>
                  <a:close/>
                </a:path>
              </a:pathLst>
            </a:custGeom>
            <a:blipFill>
              <a:blip r:embed="rId4"/>
              <a:stretch>
                <a:fillRect r="-526" b="-2755626"/>
              </a:stretch>
            </a:blipFill>
          </p:spPr>
          <p:txBody>
            <a:bodyPr/>
            <a:lstStyle/>
            <a:p>
              <a:endParaRPr lang="tr-TR"/>
            </a:p>
          </p:txBody>
        </p:sp>
      </p:grpSp>
      <p:sp>
        <p:nvSpPr>
          <p:cNvPr id="7" name="Freeform 7"/>
          <p:cNvSpPr/>
          <p:nvPr/>
        </p:nvSpPr>
        <p:spPr>
          <a:xfrm>
            <a:off x="11294777" y="2547056"/>
            <a:ext cx="4362015" cy="2539908"/>
          </a:xfrm>
          <a:custGeom>
            <a:avLst/>
            <a:gdLst/>
            <a:ahLst/>
            <a:cxnLst/>
            <a:rect l="l" t="t" r="r" b="b"/>
            <a:pathLst>
              <a:path w="4362015" h="2539908">
                <a:moveTo>
                  <a:pt x="0" y="0"/>
                </a:moveTo>
                <a:lnTo>
                  <a:pt x="4362016" y="0"/>
                </a:lnTo>
                <a:lnTo>
                  <a:pt x="4362016" y="2539907"/>
                </a:lnTo>
                <a:lnTo>
                  <a:pt x="0" y="2539907"/>
                </a:lnTo>
                <a:lnTo>
                  <a:pt x="0" y="0"/>
                </a:lnTo>
                <a:close/>
              </a:path>
            </a:pathLst>
          </a:custGeom>
          <a:blipFill>
            <a:blip r:embed="rId5"/>
            <a:stretch>
              <a:fillRect/>
            </a:stretch>
          </a:blipFill>
        </p:spPr>
        <p:txBody>
          <a:bodyPr/>
          <a:lstStyle/>
          <a:p>
            <a:endParaRPr lang="tr-TR"/>
          </a:p>
        </p:txBody>
      </p:sp>
      <p:sp>
        <p:nvSpPr>
          <p:cNvPr id="8" name="Freeform 8"/>
          <p:cNvSpPr/>
          <p:nvPr/>
        </p:nvSpPr>
        <p:spPr>
          <a:xfrm>
            <a:off x="1896805" y="1738558"/>
            <a:ext cx="3242799" cy="3242799"/>
          </a:xfrm>
          <a:custGeom>
            <a:avLst/>
            <a:gdLst/>
            <a:ahLst/>
            <a:cxnLst/>
            <a:rect l="l" t="t" r="r" b="b"/>
            <a:pathLst>
              <a:path w="3242799" h="3242799">
                <a:moveTo>
                  <a:pt x="0" y="0"/>
                </a:moveTo>
                <a:lnTo>
                  <a:pt x="3242798" y="0"/>
                </a:lnTo>
                <a:lnTo>
                  <a:pt x="3242798" y="3242799"/>
                </a:lnTo>
                <a:lnTo>
                  <a:pt x="0" y="3242799"/>
                </a:lnTo>
                <a:lnTo>
                  <a:pt x="0" y="0"/>
                </a:lnTo>
                <a:close/>
              </a:path>
            </a:pathLst>
          </a:custGeom>
          <a:blipFill>
            <a:blip r:embed="rId6"/>
            <a:stretch>
              <a:fillRect/>
            </a:stretch>
          </a:blipFill>
        </p:spPr>
        <p:txBody>
          <a:bodyPr/>
          <a:lstStyle/>
          <a:p>
            <a:endParaRPr lang="tr-TR"/>
          </a:p>
        </p:txBody>
      </p:sp>
      <p:sp>
        <p:nvSpPr>
          <p:cNvPr id="9" name="Freeform 9"/>
          <p:cNvSpPr/>
          <p:nvPr/>
        </p:nvSpPr>
        <p:spPr>
          <a:xfrm>
            <a:off x="5907773" y="2547056"/>
            <a:ext cx="4315758" cy="2661384"/>
          </a:xfrm>
          <a:custGeom>
            <a:avLst/>
            <a:gdLst/>
            <a:ahLst/>
            <a:cxnLst/>
            <a:rect l="l" t="t" r="r" b="b"/>
            <a:pathLst>
              <a:path w="4315758" h="2661384">
                <a:moveTo>
                  <a:pt x="0" y="0"/>
                </a:moveTo>
                <a:lnTo>
                  <a:pt x="4315758" y="0"/>
                </a:lnTo>
                <a:lnTo>
                  <a:pt x="4315758" y="2661384"/>
                </a:lnTo>
                <a:lnTo>
                  <a:pt x="0" y="2661384"/>
                </a:lnTo>
                <a:lnTo>
                  <a:pt x="0" y="0"/>
                </a:lnTo>
                <a:close/>
              </a:path>
            </a:pathLst>
          </a:custGeom>
          <a:blipFill>
            <a:blip r:embed="rId7"/>
            <a:stretch>
              <a:fillRect/>
            </a:stretch>
          </a:blipFill>
        </p:spPr>
        <p:txBody>
          <a:bodyPr/>
          <a:lstStyle/>
          <a:p>
            <a:endParaRPr lang="tr-TR"/>
          </a:p>
        </p:txBody>
      </p:sp>
      <p:sp>
        <p:nvSpPr>
          <p:cNvPr id="10" name="Freeform 10"/>
          <p:cNvSpPr/>
          <p:nvPr/>
        </p:nvSpPr>
        <p:spPr>
          <a:xfrm>
            <a:off x="11294777" y="5515588"/>
            <a:ext cx="3316568" cy="3129343"/>
          </a:xfrm>
          <a:custGeom>
            <a:avLst/>
            <a:gdLst/>
            <a:ahLst/>
            <a:cxnLst/>
            <a:rect l="l" t="t" r="r" b="b"/>
            <a:pathLst>
              <a:path w="3316568" h="3129343">
                <a:moveTo>
                  <a:pt x="0" y="0"/>
                </a:moveTo>
                <a:lnTo>
                  <a:pt x="3316568" y="0"/>
                </a:lnTo>
                <a:lnTo>
                  <a:pt x="3316568" y="3129343"/>
                </a:lnTo>
                <a:lnTo>
                  <a:pt x="0" y="3129343"/>
                </a:lnTo>
                <a:lnTo>
                  <a:pt x="0" y="0"/>
                </a:lnTo>
                <a:close/>
              </a:path>
            </a:pathLst>
          </a:custGeom>
          <a:blipFill>
            <a:blip r:embed="rId8"/>
            <a:stretch>
              <a:fillRect/>
            </a:stretch>
          </a:blipFill>
        </p:spPr>
        <p:txBody>
          <a:bodyPr/>
          <a:lstStyle/>
          <a:p>
            <a:endParaRPr lang="tr-TR"/>
          </a:p>
        </p:txBody>
      </p:sp>
      <p:sp>
        <p:nvSpPr>
          <p:cNvPr id="11" name="Freeform 11"/>
          <p:cNvSpPr/>
          <p:nvPr/>
        </p:nvSpPr>
        <p:spPr>
          <a:xfrm>
            <a:off x="2527281" y="5217965"/>
            <a:ext cx="6760984" cy="1227857"/>
          </a:xfrm>
          <a:custGeom>
            <a:avLst/>
            <a:gdLst/>
            <a:ahLst/>
            <a:cxnLst/>
            <a:rect l="l" t="t" r="r" b="b"/>
            <a:pathLst>
              <a:path w="6760984" h="1227857">
                <a:moveTo>
                  <a:pt x="0" y="0"/>
                </a:moveTo>
                <a:lnTo>
                  <a:pt x="6760984" y="0"/>
                </a:lnTo>
                <a:lnTo>
                  <a:pt x="6760984" y="1227856"/>
                </a:lnTo>
                <a:lnTo>
                  <a:pt x="0" y="1227856"/>
                </a:lnTo>
                <a:lnTo>
                  <a:pt x="0" y="0"/>
                </a:lnTo>
                <a:close/>
              </a:path>
            </a:pathLst>
          </a:custGeom>
          <a:blipFill>
            <a:blip r:embed="rId9"/>
            <a:stretch>
              <a:fillRect/>
            </a:stretch>
          </a:blipFill>
        </p:spPr>
        <p:txBody>
          <a:bodyPr/>
          <a:lstStyle/>
          <a:p>
            <a:endParaRPr lang="tr-TR"/>
          </a:p>
        </p:txBody>
      </p:sp>
      <p:sp>
        <p:nvSpPr>
          <p:cNvPr id="12" name="Freeform 12"/>
          <p:cNvSpPr/>
          <p:nvPr/>
        </p:nvSpPr>
        <p:spPr>
          <a:xfrm>
            <a:off x="1896805" y="6664896"/>
            <a:ext cx="7578895" cy="2399983"/>
          </a:xfrm>
          <a:custGeom>
            <a:avLst/>
            <a:gdLst/>
            <a:ahLst/>
            <a:cxnLst/>
            <a:rect l="l" t="t" r="r" b="b"/>
            <a:pathLst>
              <a:path w="7578895" h="2399983">
                <a:moveTo>
                  <a:pt x="0" y="0"/>
                </a:moveTo>
                <a:lnTo>
                  <a:pt x="7578894" y="0"/>
                </a:lnTo>
                <a:lnTo>
                  <a:pt x="7578894" y="2399984"/>
                </a:lnTo>
                <a:lnTo>
                  <a:pt x="0" y="2399984"/>
                </a:lnTo>
                <a:lnTo>
                  <a:pt x="0" y="0"/>
                </a:lnTo>
                <a:close/>
              </a:path>
            </a:pathLst>
          </a:custGeom>
          <a:blipFill>
            <a:blip r:embed="rId10"/>
            <a:stretch>
              <a:fillRect/>
            </a:stretch>
          </a:blipFill>
        </p:spPr>
        <p:txBody>
          <a:bodyPr/>
          <a:lstStyle/>
          <a:p>
            <a:endParaRPr lang="tr-TR"/>
          </a:p>
        </p:txBody>
      </p:sp>
      <p:sp>
        <p:nvSpPr>
          <p:cNvPr id="13" name="TextBox 13"/>
          <p:cNvSpPr txBox="1"/>
          <p:nvPr/>
        </p:nvSpPr>
        <p:spPr>
          <a:xfrm>
            <a:off x="4619578" y="752521"/>
            <a:ext cx="9378930" cy="1370034"/>
          </a:xfrm>
          <a:prstGeom prst="rect">
            <a:avLst/>
          </a:prstGeom>
        </p:spPr>
        <p:txBody>
          <a:bodyPr lIns="0" tIns="0" rIns="0" bIns="0" rtlCol="0" anchor="t">
            <a:spAutoFit/>
          </a:bodyPr>
          <a:lstStyle/>
          <a:p>
            <a:pPr>
              <a:lnSpc>
                <a:spcPts val="10704"/>
              </a:lnSpc>
            </a:pPr>
            <a:r>
              <a:rPr lang="en-US" sz="8920">
                <a:solidFill>
                  <a:srgbClr val="1557FF"/>
                </a:solidFill>
                <a:latin typeface="Archivo Black"/>
              </a:rPr>
              <a:t>İŞBİRLİKÇİLER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3281365" y="161758"/>
            <a:ext cx="11715744" cy="6269170"/>
          </a:xfrm>
          <a:custGeom>
            <a:avLst/>
            <a:gdLst/>
            <a:ahLst/>
            <a:cxnLst/>
            <a:rect l="l" t="t" r="r" b="b"/>
            <a:pathLst>
              <a:path w="11715744" h="6269170">
                <a:moveTo>
                  <a:pt x="0" y="0"/>
                </a:moveTo>
                <a:lnTo>
                  <a:pt x="11715745" y="0"/>
                </a:lnTo>
                <a:lnTo>
                  <a:pt x="11715745" y="6269170"/>
                </a:lnTo>
                <a:lnTo>
                  <a:pt x="0" y="6269170"/>
                </a:lnTo>
                <a:lnTo>
                  <a:pt x="0" y="0"/>
                </a:lnTo>
                <a:close/>
              </a:path>
            </a:pathLst>
          </a:custGeom>
          <a:blipFill>
            <a:blip r:embed="rId2"/>
            <a:stretch>
              <a:fillRect/>
            </a:stretch>
          </a:blipFill>
        </p:spPr>
        <p:txBody>
          <a:bodyPr/>
          <a:lstStyle/>
          <a:p>
            <a:endParaRPr lang="tr-TR"/>
          </a:p>
        </p:txBody>
      </p:sp>
      <p:sp>
        <p:nvSpPr>
          <p:cNvPr id="3" name="TextBox 3"/>
          <p:cNvSpPr txBox="1"/>
          <p:nvPr/>
        </p:nvSpPr>
        <p:spPr>
          <a:xfrm>
            <a:off x="9139238" y="4916805"/>
            <a:ext cx="9525" cy="405765"/>
          </a:xfrm>
          <a:prstGeom prst="rect">
            <a:avLst/>
          </a:prstGeom>
        </p:spPr>
        <p:txBody>
          <a:bodyPr lIns="0" tIns="0" rIns="0" bIns="0" rtlCol="0" anchor="t">
            <a:spAutoFit/>
          </a:bodyPr>
          <a:lstStyle/>
          <a:p>
            <a:pPr algn="ctr">
              <a:lnSpc>
                <a:spcPts val="3359"/>
              </a:lnSpc>
              <a:spcBef>
                <a:spcPct val="0"/>
              </a:spcBef>
            </a:pPr>
            <a:endParaRPr/>
          </a:p>
        </p:txBody>
      </p:sp>
      <p:sp>
        <p:nvSpPr>
          <p:cNvPr id="4" name="TextBox 4"/>
          <p:cNvSpPr txBox="1"/>
          <p:nvPr/>
        </p:nvSpPr>
        <p:spPr>
          <a:xfrm>
            <a:off x="2105508" y="6625757"/>
            <a:ext cx="15153792" cy="2087137"/>
          </a:xfrm>
          <a:prstGeom prst="rect">
            <a:avLst/>
          </a:prstGeom>
        </p:spPr>
        <p:txBody>
          <a:bodyPr lIns="0" tIns="0" rIns="0" bIns="0" rtlCol="0" anchor="t">
            <a:spAutoFit/>
          </a:bodyPr>
          <a:lstStyle/>
          <a:p>
            <a:pPr algn="ctr">
              <a:lnSpc>
                <a:spcPts val="8281"/>
              </a:lnSpc>
            </a:pPr>
            <a:r>
              <a:rPr lang="en-US" sz="5915">
                <a:solidFill>
                  <a:srgbClr val="000000"/>
                </a:solidFill>
                <a:latin typeface="Arimo Bold Italics"/>
              </a:rPr>
              <a:t>“İzmir 2030'a kadar plastik atıksız şehir olacak.”</a:t>
            </a:r>
          </a:p>
        </p:txBody>
      </p:sp>
      <p:sp>
        <p:nvSpPr>
          <p:cNvPr id="5" name="TextBox 5"/>
          <p:cNvSpPr txBox="1"/>
          <p:nvPr/>
        </p:nvSpPr>
        <p:spPr>
          <a:xfrm>
            <a:off x="9682404" y="8979594"/>
            <a:ext cx="8594466" cy="1816332"/>
          </a:xfrm>
          <a:prstGeom prst="rect">
            <a:avLst/>
          </a:prstGeom>
        </p:spPr>
        <p:txBody>
          <a:bodyPr lIns="0" tIns="0" rIns="0" bIns="0" rtlCol="0" anchor="t">
            <a:spAutoFit/>
          </a:bodyPr>
          <a:lstStyle/>
          <a:p>
            <a:pPr algn="ctr">
              <a:lnSpc>
                <a:spcPts val="4797"/>
              </a:lnSpc>
            </a:pPr>
            <a:r>
              <a:rPr lang="en-US" sz="3426">
                <a:solidFill>
                  <a:srgbClr val="58595B"/>
                </a:solidFill>
                <a:latin typeface="DejaVu Serif Bold"/>
              </a:rPr>
              <a:t>İzmir Büyükşehir Belediye Başkanı</a:t>
            </a:r>
          </a:p>
          <a:p>
            <a:pPr algn="ctr">
              <a:lnSpc>
                <a:spcPts val="4797"/>
              </a:lnSpc>
            </a:pPr>
            <a:r>
              <a:rPr lang="en-US" sz="3426">
                <a:solidFill>
                  <a:srgbClr val="58595B"/>
                </a:solidFill>
                <a:latin typeface="DejaVu Serif Bold"/>
              </a:rPr>
              <a:t>Tunç SOYER</a:t>
            </a:r>
          </a:p>
          <a:p>
            <a:pPr algn="ctr">
              <a:lnSpc>
                <a:spcPts val="4797"/>
              </a:lnSpc>
            </a:pPr>
            <a:endParaRPr lang="en-US" sz="3426">
              <a:solidFill>
                <a:srgbClr val="58595B"/>
              </a:solidFill>
              <a:latin typeface="DejaVu Serif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3157787" y="1889807"/>
            <a:ext cx="11878202" cy="7575089"/>
          </a:xfrm>
          <a:custGeom>
            <a:avLst/>
            <a:gdLst/>
            <a:ahLst/>
            <a:cxnLst/>
            <a:rect l="l" t="t" r="r" b="b"/>
            <a:pathLst>
              <a:path w="11878202" h="7575089">
                <a:moveTo>
                  <a:pt x="0" y="0"/>
                </a:moveTo>
                <a:lnTo>
                  <a:pt x="11878201" y="0"/>
                </a:lnTo>
                <a:lnTo>
                  <a:pt x="11878201" y="7575089"/>
                </a:lnTo>
                <a:lnTo>
                  <a:pt x="0" y="7575089"/>
                </a:lnTo>
                <a:lnTo>
                  <a:pt x="0" y="0"/>
                </a:lnTo>
                <a:close/>
              </a:path>
            </a:pathLst>
          </a:custGeom>
          <a:blipFill>
            <a:blip r:embed="rId2"/>
            <a:stretch>
              <a:fillRect r="-5988" b="-24647"/>
            </a:stretch>
          </a:blipFill>
        </p:spPr>
        <p:txBody>
          <a:bodyPr/>
          <a:lstStyle/>
          <a:p>
            <a:endParaRPr lang="tr-TR"/>
          </a:p>
        </p:txBody>
      </p:sp>
      <p:sp>
        <p:nvSpPr>
          <p:cNvPr id="3" name="TextBox 3"/>
          <p:cNvSpPr txBox="1"/>
          <p:nvPr/>
        </p:nvSpPr>
        <p:spPr>
          <a:xfrm>
            <a:off x="2124571" y="400050"/>
            <a:ext cx="13944632" cy="1238250"/>
          </a:xfrm>
          <a:prstGeom prst="rect">
            <a:avLst/>
          </a:prstGeom>
        </p:spPr>
        <p:txBody>
          <a:bodyPr lIns="0" tIns="0" rIns="0" bIns="0" rtlCol="0" anchor="t">
            <a:spAutoFit/>
          </a:bodyPr>
          <a:lstStyle/>
          <a:p>
            <a:pPr algn="ctr">
              <a:lnSpc>
                <a:spcPts val="9600"/>
              </a:lnSpc>
            </a:pPr>
            <a:r>
              <a:rPr lang="en-US" sz="8000">
                <a:solidFill>
                  <a:srgbClr val="1557FF"/>
                </a:solidFill>
                <a:latin typeface="Archivo Black"/>
              </a:rPr>
              <a:t>HAZIRLAYANLAR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5263757" y="759402"/>
            <a:ext cx="16230600" cy="1524000"/>
          </a:xfrm>
          <a:prstGeom prst="rect">
            <a:avLst/>
          </a:prstGeom>
        </p:spPr>
        <p:txBody>
          <a:bodyPr lIns="0" tIns="0" rIns="0" bIns="0" rtlCol="0" anchor="t">
            <a:spAutoFit/>
          </a:bodyPr>
          <a:lstStyle/>
          <a:p>
            <a:pPr>
              <a:lnSpc>
                <a:spcPts val="11999"/>
              </a:lnSpc>
            </a:pPr>
            <a:r>
              <a:rPr lang="en-US" sz="9999">
                <a:solidFill>
                  <a:srgbClr val="1557FF"/>
                </a:solidFill>
                <a:latin typeface="Archivo Black"/>
              </a:rPr>
              <a:t>KAYNAKLAR</a:t>
            </a:r>
          </a:p>
        </p:txBody>
      </p:sp>
      <p:sp>
        <p:nvSpPr>
          <p:cNvPr id="3" name="TextBox 3"/>
          <p:cNvSpPr txBox="1"/>
          <p:nvPr/>
        </p:nvSpPr>
        <p:spPr>
          <a:xfrm>
            <a:off x="1782906" y="2400300"/>
            <a:ext cx="14722187" cy="7292959"/>
          </a:xfrm>
          <a:prstGeom prst="rect">
            <a:avLst/>
          </a:prstGeom>
        </p:spPr>
        <p:txBody>
          <a:bodyPr wrap="square" lIns="0" tIns="0" rIns="0" bIns="0" rtlCol="0" anchor="t">
            <a:spAutoFit/>
          </a:bodyPr>
          <a:lstStyle/>
          <a:p>
            <a:pPr marL="683053" lvl="1" indent="-341526">
              <a:lnSpc>
                <a:spcPts val="4429"/>
              </a:lnSpc>
              <a:buFont typeface="Arial"/>
              <a:buChar char="•"/>
            </a:pPr>
            <a:r>
              <a:rPr lang="en-US" sz="3200" dirty="0">
                <a:solidFill>
                  <a:srgbClr val="000000"/>
                </a:solidFill>
                <a:latin typeface="Open Sauce"/>
              </a:rPr>
              <a:t>Geri </a:t>
            </a:r>
            <a:r>
              <a:rPr lang="en-US" sz="3200" dirty="0" err="1">
                <a:solidFill>
                  <a:srgbClr val="000000"/>
                </a:solidFill>
                <a:latin typeface="Open Sauce"/>
              </a:rPr>
              <a:t>Dönüşümü</a:t>
            </a:r>
            <a:r>
              <a:rPr lang="en-US" sz="3200" dirty="0">
                <a:solidFill>
                  <a:srgbClr val="000000"/>
                </a:solidFill>
                <a:latin typeface="Open Sauce"/>
              </a:rPr>
              <a:t> </a:t>
            </a:r>
            <a:r>
              <a:rPr lang="en-US" sz="3200" dirty="0" err="1">
                <a:solidFill>
                  <a:srgbClr val="000000"/>
                </a:solidFill>
                <a:latin typeface="Open Sauce"/>
              </a:rPr>
              <a:t>Sağlanabilen</a:t>
            </a:r>
            <a:r>
              <a:rPr lang="en-US" sz="3200" dirty="0">
                <a:solidFill>
                  <a:srgbClr val="000000"/>
                </a:solidFill>
                <a:latin typeface="Open Sauce"/>
              </a:rPr>
              <a:t> </a:t>
            </a:r>
            <a:r>
              <a:rPr lang="en-US" sz="3200" dirty="0" err="1">
                <a:solidFill>
                  <a:srgbClr val="000000"/>
                </a:solidFill>
                <a:latin typeface="Open Sauce"/>
              </a:rPr>
              <a:t>Atıklar</a:t>
            </a:r>
            <a:r>
              <a:rPr lang="en-US" sz="3200" dirty="0">
                <a:solidFill>
                  <a:srgbClr val="000000"/>
                </a:solidFill>
                <a:latin typeface="Open Sauce"/>
              </a:rPr>
              <a:t> </a:t>
            </a:r>
            <a:r>
              <a:rPr lang="en-US" sz="3200" dirty="0" err="1">
                <a:solidFill>
                  <a:srgbClr val="000000"/>
                </a:solidFill>
                <a:latin typeface="Open Sauce"/>
              </a:rPr>
              <a:t>Verisi</a:t>
            </a:r>
            <a:r>
              <a:rPr lang="en-US" sz="3200" dirty="0">
                <a:solidFill>
                  <a:srgbClr val="000000"/>
                </a:solidFill>
                <a:latin typeface="Open Sauce"/>
              </a:rPr>
              <a:t>: </a:t>
            </a:r>
            <a:r>
              <a:rPr lang="en-US" sz="3163" dirty="0">
                <a:solidFill>
                  <a:srgbClr val="000000"/>
                </a:solidFill>
                <a:latin typeface="DejaVu Serif"/>
                <a:hlinkClick r:id="rId2"/>
              </a:rPr>
              <a:t>https://data.tuik.gov.tr/Bulten/Index?p=Atik-Istatistikleri-2020-37198</a:t>
            </a:r>
            <a:r>
              <a:rPr lang="tr-TR" sz="3163" dirty="0">
                <a:solidFill>
                  <a:srgbClr val="000000"/>
                </a:solidFill>
                <a:latin typeface="DejaVu Serif"/>
              </a:rPr>
              <a:t> </a:t>
            </a:r>
            <a:r>
              <a:rPr lang="tr-TR" sz="2800" dirty="0">
                <a:solidFill>
                  <a:srgbClr val="000000"/>
                </a:solidFill>
                <a:latin typeface="DejaVu Serif"/>
              </a:rPr>
              <a:t>(</a:t>
            </a:r>
            <a:r>
              <a:rPr lang="en-US" sz="2800" dirty="0">
                <a:solidFill>
                  <a:srgbClr val="000000"/>
                </a:solidFill>
                <a:latin typeface="Open Sauce"/>
              </a:rPr>
              <a:t>09.10.2023</a:t>
            </a:r>
            <a:r>
              <a:rPr lang="tr-TR" sz="2800">
                <a:solidFill>
                  <a:srgbClr val="000000"/>
                </a:solidFill>
                <a:latin typeface="Open Sauce"/>
              </a:rPr>
              <a:t>)</a:t>
            </a:r>
            <a:endParaRPr lang="tr-TR" sz="3163" dirty="0">
              <a:solidFill>
                <a:srgbClr val="000000"/>
              </a:solidFill>
              <a:latin typeface="DejaVu Serif"/>
            </a:endParaRPr>
          </a:p>
          <a:p>
            <a:pPr marL="683053" lvl="1" indent="-341526">
              <a:lnSpc>
                <a:spcPts val="4429"/>
              </a:lnSpc>
              <a:buFont typeface="Arial"/>
              <a:buChar char="•"/>
            </a:pPr>
            <a:r>
              <a:rPr lang="en-US" sz="3200" dirty="0" err="1">
                <a:solidFill>
                  <a:srgbClr val="000000"/>
                </a:solidFill>
                <a:latin typeface="Open Sauce"/>
              </a:rPr>
              <a:t>Sürdürülebilir</a:t>
            </a:r>
            <a:r>
              <a:rPr lang="en-US" sz="3200" dirty="0">
                <a:solidFill>
                  <a:srgbClr val="000000"/>
                </a:solidFill>
                <a:latin typeface="Open Sauce"/>
              </a:rPr>
              <a:t> </a:t>
            </a:r>
            <a:r>
              <a:rPr lang="en-US" sz="3200" dirty="0" err="1">
                <a:solidFill>
                  <a:srgbClr val="000000"/>
                </a:solidFill>
                <a:latin typeface="Open Sauce"/>
              </a:rPr>
              <a:t>Kalkınma</a:t>
            </a:r>
            <a:r>
              <a:rPr lang="en-US" sz="3200" dirty="0">
                <a:solidFill>
                  <a:srgbClr val="000000"/>
                </a:solidFill>
                <a:latin typeface="Open Sauce"/>
              </a:rPr>
              <a:t> </a:t>
            </a:r>
            <a:r>
              <a:rPr lang="en-US" sz="3200" dirty="0" err="1">
                <a:solidFill>
                  <a:srgbClr val="000000"/>
                </a:solidFill>
                <a:latin typeface="Open Sauce"/>
              </a:rPr>
              <a:t>Hedefleri</a:t>
            </a:r>
            <a:endParaRPr lang="en-US" sz="3163" dirty="0">
              <a:solidFill>
                <a:srgbClr val="000000"/>
              </a:solidFill>
              <a:latin typeface="DejaVu Serif"/>
            </a:endParaRPr>
          </a:p>
          <a:p>
            <a:pPr marL="341527" lvl="1">
              <a:lnSpc>
                <a:spcPts val="4429"/>
              </a:lnSpc>
            </a:pPr>
            <a:r>
              <a:rPr lang="en-US" sz="3163" dirty="0">
                <a:solidFill>
                  <a:srgbClr val="000000"/>
                </a:solidFill>
                <a:latin typeface="DejaVu Serif"/>
              </a:rPr>
              <a:t> </a:t>
            </a:r>
            <a:r>
              <a:rPr lang="en-US" sz="3163" dirty="0">
                <a:solidFill>
                  <a:srgbClr val="000000"/>
                </a:solidFill>
                <a:latin typeface="DejaVu Serif"/>
                <a:hlinkClick r:id="rId3"/>
              </a:rPr>
              <a:t>http://www.surdurulebilirkalkinma.gov.tr/</a:t>
            </a:r>
            <a:r>
              <a:rPr lang="tr-TR" sz="3163" dirty="0">
                <a:solidFill>
                  <a:srgbClr val="000000"/>
                </a:solidFill>
                <a:latin typeface="DejaVu Serif"/>
              </a:rPr>
              <a:t> </a:t>
            </a:r>
            <a:r>
              <a:rPr lang="tr-TR" sz="2800" dirty="0">
                <a:solidFill>
                  <a:srgbClr val="000000"/>
                </a:solidFill>
                <a:latin typeface="DejaVu Serif"/>
              </a:rPr>
              <a:t>(</a:t>
            </a:r>
            <a:r>
              <a:rPr lang="en-US" sz="2800" dirty="0">
                <a:solidFill>
                  <a:srgbClr val="000000"/>
                </a:solidFill>
                <a:latin typeface="Open Sauce"/>
              </a:rPr>
              <a:t>09.10.2023</a:t>
            </a:r>
            <a:r>
              <a:rPr lang="tr-TR" sz="2800" dirty="0">
                <a:solidFill>
                  <a:srgbClr val="000000"/>
                </a:solidFill>
                <a:latin typeface="Open Sauce"/>
              </a:rPr>
              <a:t>)</a:t>
            </a:r>
            <a:endParaRPr lang="tr-TR" sz="3163" dirty="0">
              <a:solidFill>
                <a:srgbClr val="000000"/>
              </a:solidFill>
              <a:latin typeface="DejaVu Serif"/>
            </a:endParaRPr>
          </a:p>
          <a:p>
            <a:pPr marL="798727" lvl="1" indent="-457200">
              <a:lnSpc>
                <a:spcPts val="4429"/>
              </a:lnSpc>
              <a:buFont typeface="Arial" panose="020B0604020202020204" pitchFamily="34" charset="0"/>
              <a:buChar char="•"/>
            </a:pPr>
            <a:r>
              <a:rPr lang="en-US" sz="3200" dirty="0" err="1">
                <a:solidFill>
                  <a:srgbClr val="000000"/>
                </a:solidFill>
                <a:latin typeface="Open Sauce"/>
              </a:rPr>
              <a:t>Avrupa’da</a:t>
            </a:r>
            <a:r>
              <a:rPr lang="en-US" sz="3200" dirty="0">
                <a:solidFill>
                  <a:srgbClr val="000000"/>
                </a:solidFill>
                <a:latin typeface="Open Sauce"/>
              </a:rPr>
              <a:t> Geri </a:t>
            </a:r>
            <a:r>
              <a:rPr lang="en-US" sz="3200" dirty="0" err="1">
                <a:solidFill>
                  <a:srgbClr val="000000"/>
                </a:solidFill>
                <a:latin typeface="Open Sauce"/>
              </a:rPr>
              <a:t>Dönüşüm</a:t>
            </a:r>
            <a:endParaRPr lang="en-US" sz="3163" dirty="0">
              <a:solidFill>
                <a:srgbClr val="000000"/>
              </a:solidFill>
              <a:latin typeface="DejaVu Serif"/>
            </a:endParaRPr>
          </a:p>
          <a:p>
            <a:pPr marL="341527" lvl="1">
              <a:lnSpc>
                <a:spcPts val="4429"/>
              </a:lnSpc>
            </a:pPr>
            <a:r>
              <a:rPr lang="en-US" sz="3163" dirty="0">
                <a:solidFill>
                  <a:srgbClr val="000000"/>
                </a:solidFill>
                <a:latin typeface="DejaVu Serif"/>
                <a:hlinkClick r:id="rId4"/>
              </a:rPr>
              <a:t>https://www.google.de/amp/s/de.statista.com/infografik/amp/21881/aktive-und-geplante-einweg-pfandsysteme-in-europa/</a:t>
            </a:r>
            <a:r>
              <a:rPr lang="tr-TR" sz="3163" dirty="0">
                <a:solidFill>
                  <a:srgbClr val="000000"/>
                </a:solidFill>
                <a:latin typeface="DejaVu Serif"/>
              </a:rPr>
              <a:t> </a:t>
            </a:r>
            <a:r>
              <a:rPr lang="tr-TR" sz="2800" dirty="0">
                <a:solidFill>
                  <a:srgbClr val="000000"/>
                </a:solidFill>
                <a:latin typeface="DejaVu Serif"/>
              </a:rPr>
              <a:t>(</a:t>
            </a:r>
            <a:r>
              <a:rPr lang="en-US" sz="2800" dirty="0">
                <a:solidFill>
                  <a:srgbClr val="000000"/>
                </a:solidFill>
                <a:latin typeface="Open Sauce"/>
              </a:rPr>
              <a:t>09.10.2023</a:t>
            </a:r>
            <a:r>
              <a:rPr lang="tr-TR" sz="2800" dirty="0">
                <a:solidFill>
                  <a:srgbClr val="000000"/>
                </a:solidFill>
                <a:latin typeface="Open Sauce"/>
              </a:rPr>
              <a:t>)</a:t>
            </a:r>
            <a:endParaRPr lang="tr-TR" sz="3163" dirty="0">
              <a:solidFill>
                <a:srgbClr val="000000"/>
              </a:solidFill>
              <a:latin typeface="DejaVu Serif"/>
            </a:endParaRPr>
          </a:p>
          <a:p>
            <a:pPr marL="798727" lvl="1" indent="-457200">
              <a:lnSpc>
                <a:spcPts val="4429"/>
              </a:lnSpc>
              <a:buFont typeface="Arial" panose="020B0604020202020204" pitchFamily="34" charset="0"/>
              <a:buChar char="•"/>
            </a:pPr>
            <a:r>
              <a:rPr lang="en-US" sz="3200" dirty="0">
                <a:solidFill>
                  <a:srgbClr val="000000"/>
                </a:solidFill>
                <a:latin typeface="Open Sauce"/>
              </a:rPr>
              <a:t>Pet Geri </a:t>
            </a:r>
            <a:r>
              <a:rPr lang="en-US" sz="3200" dirty="0" err="1">
                <a:solidFill>
                  <a:srgbClr val="000000"/>
                </a:solidFill>
                <a:latin typeface="Open Sauce"/>
              </a:rPr>
              <a:t>Dönüşümü</a:t>
            </a:r>
            <a:r>
              <a:rPr lang="en-US" sz="3200" dirty="0">
                <a:solidFill>
                  <a:srgbClr val="000000"/>
                </a:solidFill>
                <a:latin typeface="Open Sauce"/>
              </a:rPr>
              <a:t> </a:t>
            </a:r>
            <a:r>
              <a:rPr lang="en-US" sz="3200" dirty="0" err="1">
                <a:solidFill>
                  <a:srgbClr val="000000"/>
                </a:solidFill>
                <a:latin typeface="Open Sauce"/>
              </a:rPr>
              <a:t>Oranları</a:t>
            </a:r>
            <a:r>
              <a:rPr lang="en-US" sz="3200" dirty="0">
                <a:solidFill>
                  <a:srgbClr val="000000"/>
                </a:solidFill>
                <a:latin typeface="Open Sauce"/>
              </a:rPr>
              <a:t> </a:t>
            </a:r>
            <a:endParaRPr lang="en-US" sz="3163" dirty="0">
              <a:solidFill>
                <a:srgbClr val="000000"/>
              </a:solidFill>
              <a:latin typeface="DejaVu Serif"/>
            </a:endParaRPr>
          </a:p>
          <a:p>
            <a:pPr marL="341527" lvl="1">
              <a:lnSpc>
                <a:spcPts val="4429"/>
              </a:lnSpc>
            </a:pPr>
            <a:r>
              <a:rPr lang="en-US" sz="3163" dirty="0">
                <a:solidFill>
                  <a:srgbClr val="000000"/>
                </a:solidFill>
                <a:latin typeface="DejaVu Serif"/>
                <a:hlinkClick r:id="rId5"/>
              </a:rPr>
              <a:t>https://newsroom.kunststoffverpackungen.de/2021/08/06/recycling-oder-muellberg-unser-pfandsystem/</a:t>
            </a:r>
            <a:r>
              <a:rPr lang="tr-TR" sz="3163" dirty="0">
                <a:solidFill>
                  <a:srgbClr val="000000"/>
                </a:solidFill>
                <a:latin typeface="DejaVu Serif"/>
              </a:rPr>
              <a:t> </a:t>
            </a:r>
            <a:r>
              <a:rPr lang="tr-TR" sz="2800" dirty="0">
                <a:solidFill>
                  <a:srgbClr val="000000"/>
                </a:solidFill>
                <a:latin typeface="DejaVu Serif"/>
              </a:rPr>
              <a:t>(</a:t>
            </a:r>
            <a:r>
              <a:rPr lang="en-US" sz="2800" dirty="0">
                <a:solidFill>
                  <a:srgbClr val="000000"/>
                </a:solidFill>
                <a:latin typeface="Open Sauce"/>
              </a:rPr>
              <a:t>09.10.2023</a:t>
            </a:r>
            <a:r>
              <a:rPr lang="tr-TR" sz="2800" dirty="0">
                <a:solidFill>
                  <a:srgbClr val="000000"/>
                </a:solidFill>
                <a:latin typeface="Open Sauce"/>
              </a:rPr>
              <a:t>)</a:t>
            </a:r>
            <a:endParaRPr lang="tr-TR" sz="3163" dirty="0">
              <a:solidFill>
                <a:srgbClr val="000000"/>
              </a:solidFill>
              <a:latin typeface="DejaVu Serif"/>
            </a:endParaRPr>
          </a:p>
          <a:p>
            <a:pPr marL="341527" lvl="1">
              <a:lnSpc>
                <a:spcPts val="4429"/>
              </a:lnSpc>
            </a:pPr>
            <a:r>
              <a:rPr lang="en-US" sz="3200" dirty="0">
                <a:solidFill>
                  <a:srgbClr val="000000"/>
                </a:solidFill>
                <a:latin typeface="Open Sauce"/>
              </a:rPr>
              <a:t>1 Ton </a:t>
            </a:r>
            <a:r>
              <a:rPr lang="en-US" sz="3200" dirty="0" err="1">
                <a:solidFill>
                  <a:srgbClr val="000000"/>
                </a:solidFill>
                <a:latin typeface="Open Sauce"/>
              </a:rPr>
              <a:t>Plastik</a:t>
            </a:r>
            <a:r>
              <a:rPr lang="en-US" sz="3200" dirty="0">
                <a:solidFill>
                  <a:srgbClr val="000000"/>
                </a:solidFill>
                <a:latin typeface="Open Sauce"/>
              </a:rPr>
              <a:t> Ne </a:t>
            </a:r>
            <a:r>
              <a:rPr lang="en-US" sz="3200" dirty="0" err="1">
                <a:solidFill>
                  <a:srgbClr val="000000"/>
                </a:solidFill>
                <a:latin typeface="Open Sauce"/>
              </a:rPr>
              <a:t>Kazandırır</a:t>
            </a:r>
            <a:r>
              <a:rPr lang="tr-TR" sz="3200" dirty="0">
                <a:solidFill>
                  <a:srgbClr val="000000"/>
                </a:solidFill>
                <a:latin typeface="Open Sauce"/>
              </a:rPr>
              <a:t>?</a:t>
            </a:r>
            <a:endParaRPr lang="en-US" sz="3163" dirty="0">
              <a:solidFill>
                <a:srgbClr val="000000"/>
              </a:solidFill>
              <a:latin typeface="DejaVu Serif"/>
            </a:endParaRPr>
          </a:p>
          <a:p>
            <a:pPr marL="683053" lvl="1" indent="-341526">
              <a:lnSpc>
                <a:spcPts val="4429"/>
              </a:lnSpc>
              <a:buFont typeface="Arial"/>
              <a:buChar char="•"/>
            </a:pPr>
            <a:r>
              <a:rPr lang="en-US" sz="3163" dirty="0">
                <a:solidFill>
                  <a:srgbClr val="000000"/>
                </a:solidFill>
                <a:latin typeface="DejaVu Serif"/>
                <a:hlinkClick r:id="rId6"/>
              </a:rPr>
              <a:t>https://www.sifiratik.gov.tr/</a:t>
            </a:r>
            <a:r>
              <a:rPr lang="tr-TR" sz="3163" dirty="0">
                <a:solidFill>
                  <a:srgbClr val="000000"/>
                </a:solidFill>
                <a:latin typeface="DejaVu Serif"/>
              </a:rPr>
              <a:t> (</a:t>
            </a:r>
            <a:r>
              <a:rPr lang="en-US" sz="3200" dirty="0">
                <a:solidFill>
                  <a:srgbClr val="000000"/>
                </a:solidFill>
                <a:latin typeface="Open Sauce"/>
              </a:rPr>
              <a:t>09.10.2023</a:t>
            </a:r>
            <a:r>
              <a:rPr lang="tr-TR" sz="3200" dirty="0">
                <a:solidFill>
                  <a:srgbClr val="000000"/>
                </a:solidFill>
                <a:latin typeface="Open Sauce"/>
              </a:rPr>
              <a:t>)</a:t>
            </a:r>
            <a:endParaRPr lang="tr-TR" sz="3163" dirty="0">
              <a:solidFill>
                <a:srgbClr val="000000"/>
              </a:solidFill>
              <a:latin typeface="DejaVu Serif"/>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000500" y="-4000500"/>
            <a:ext cx="10287000" cy="18288000"/>
            <a:chOff x="0" y="0"/>
            <a:chExt cx="2709333" cy="4816593"/>
          </a:xfrm>
        </p:grpSpPr>
        <p:sp>
          <p:nvSpPr>
            <p:cNvPr id="3" name="Freeform 3"/>
            <p:cNvSpPr/>
            <p:nvPr/>
          </p:nvSpPr>
          <p:spPr>
            <a:xfrm>
              <a:off x="0" y="0"/>
              <a:ext cx="2709333" cy="4816592"/>
            </a:xfrm>
            <a:custGeom>
              <a:avLst/>
              <a:gdLst/>
              <a:ahLst/>
              <a:cxnLst/>
              <a:rect l="l" t="t" r="r" b="b"/>
              <a:pathLst>
                <a:path w="2709333" h="4816592">
                  <a:moveTo>
                    <a:pt x="0" y="0"/>
                  </a:moveTo>
                  <a:lnTo>
                    <a:pt x="2709333" y="0"/>
                  </a:lnTo>
                  <a:lnTo>
                    <a:pt x="2709333" y="4816592"/>
                  </a:lnTo>
                  <a:lnTo>
                    <a:pt x="0" y="4816592"/>
                  </a:lnTo>
                  <a:close/>
                </a:path>
              </a:pathLst>
            </a:custGeom>
            <a:gradFill rotWithShape="1">
              <a:gsLst>
                <a:gs pos="0">
                  <a:srgbClr val="CDFFD8">
                    <a:alpha val="100000"/>
                  </a:srgbClr>
                </a:gs>
                <a:gs pos="100000">
                  <a:srgbClr val="94B9FF">
                    <a:alpha val="100000"/>
                  </a:srgbClr>
                </a:gs>
              </a:gsLst>
              <a:lin ang="0"/>
            </a:gradFill>
          </p:spPr>
          <p:txBody>
            <a:bodyPr/>
            <a:lstStyle/>
            <a:p>
              <a:endParaRPr lang="tr-TR"/>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250007" y="0"/>
            <a:ext cx="18538007" cy="10287000"/>
          </a:xfrm>
          <a:custGeom>
            <a:avLst/>
            <a:gdLst/>
            <a:ahLst/>
            <a:cxnLst/>
            <a:rect l="l" t="t" r="r" b="b"/>
            <a:pathLst>
              <a:path w="18538007" h="10287000">
                <a:moveTo>
                  <a:pt x="0" y="0"/>
                </a:moveTo>
                <a:lnTo>
                  <a:pt x="18538007" y="0"/>
                </a:lnTo>
                <a:lnTo>
                  <a:pt x="18538007" y="10287000"/>
                </a:lnTo>
                <a:lnTo>
                  <a:pt x="0" y="10287000"/>
                </a:lnTo>
                <a:lnTo>
                  <a:pt x="0" y="0"/>
                </a:lnTo>
                <a:close/>
              </a:path>
            </a:pathLst>
          </a:custGeom>
          <a:blipFill>
            <a:blip r:embed="rId2">
              <a:alphaModFix amt="29000"/>
            </a:blip>
            <a:stretch>
              <a:fillRect l="-388" r="-388"/>
            </a:stretch>
          </a:blipFill>
        </p:spPr>
        <p:txBody>
          <a:bodyPr/>
          <a:lstStyle/>
          <a:p>
            <a:endParaRPr lang="tr-TR"/>
          </a:p>
        </p:txBody>
      </p:sp>
      <p:sp>
        <p:nvSpPr>
          <p:cNvPr id="6" name="TextBox 6"/>
          <p:cNvSpPr txBox="1"/>
          <p:nvPr/>
        </p:nvSpPr>
        <p:spPr>
          <a:xfrm>
            <a:off x="3175635" y="3064948"/>
            <a:ext cx="11936730" cy="5254054"/>
          </a:xfrm>
          <a:prstGeom prst="rect">
            <a:avLst/>
          </a:prstGeom>
        </p:spPr>
        <p:txBody>
          <a:bodyPr lIns="0" tIns="0" rIns="0" bIns="0" rtlCol="0" anchor="t">
            <a:spAutoFit/>
          </a:bodyPr>
          <a:lstStyle/>
          <a:p>
            <a:pPr marL="1379207" lvl="1" indent="-689604">
              <a:lnSpc>
                <a:spcPts val="8304"/>
              </a:lnSpc>
              <a:buFont typeface="Arial"/>
              <a:buChar char="•"/>
            </a:pPr>
            <a:r>
              <a:rPr lang="en-US" sz="6388" dirty="0" err="1">
                <a:solidFill>
                  <a:srgbClr val="000000"/>
                </a:solidFill>
                <a:latin typeface="Montserrat Classic"/>
              </a:rPr>
              <a:t>Sorunun</a:t>
            </a:r>
            <a:r>
              <a:rPr lang="en-US" sz="6388" dirty="0">
                <a:solidFill>
                  <a:srgbClr val="000000"/>
                </a:solidFill>
                <a:latin typeface="Montserrat Classic"/>
              </a:rPr>
              <a:t> </a:t>
            </a:r>
            <a:r>
              <a:rPr lang="en-US" sz="6388" dirty="0" err="1">
                <a:solidFill>
                  <a:srgbClr val="000000"/>
                </a:solidFill>
                <a:latin typeface="Montserrat Classic"/>
              </a:rPr>
              <a:t>Belirlenmesi</a:t>
            </a:r>
            <a:endParaRPr lang="en-US" sz="6388" dirty="0">
              <a:solidFill>
                <a:srgbClr val="000000"/>
              </a:solidFill>
              <a:latin typeface="Montserrat Classic"/>
            </a:endParaRPr>
          </a:p>
          <a:p>
            <a:pPr marL="1379207" lvl="1" indent="-689604">
              <a:lnSpc>
                <a:spcPts val="8304"/>
              </a:lnSpc>
              <a:buFont typeface="Arial"/>
              <a:buChar char="•"/>
            </a:pPr>
            <a:r>
              <a:rPr lang="en-US" sz="6388" dirty="0" err="1">
                <a:solidFill>
                  <a:srgbClr val="000000"/>
                </a:solidFill>
                <a:latin typeface="Montserrat Classic"/>
              </a:rPr>
              <a:t>Proje</a:t>
            </a:r>
            <a:r>
              <a:rPr lang="en-US" sz="6388" dirty="0">
                <a:solidFill>
                  <a:srgbClr val="000000"/>
                </a:solidFill>
                <a:latin typeface="Montserrat Classic"/>
              </a:rPr>
              <a:t> </a:t>
            </a:r>
            <a:r>
              <a:rPr lang="en-US" sz="6388" dirty="0" err="1">
                <a:solidFill>
                  <a:srgbClr val="000000"/>
                </a:solidFill>
                <a:latin typeface="Montserrat Classic"/>
              </a:rPr>
              <a:t>Fikri</a:t>
            </a:r>
            <a:r>
              <a:rPr lang="en-US" sz="6388" dirty="0">
                <a:solidFill>
                  <a:srgbClr val="000000"/>
                </a:solidFill>
                <a:latin typeface="Montserrat Classic"/>
              </a:rPr>
              <a:t> </a:t>
            </a:r>
            <a:r>
              <a:rPr lang="en-US" sz="6388" dirty="0" err="1">
                <a:solidFill>
                  <a:srgbClr val="000000"/>
                </a:solidFill>
                <a:latin typeface="Montserrat Classic"/>
              </a:rPr>
              <a:t>ve</a:t>
            </a:r>
            <a:r>
              <a:rPr lang="en-US" sz="6388" dirty="0">
                <a:solidFill>
                  <a:srgbClr val="000000"/>
                </a:solidFill>
                <a:latin typeface="Montserrat Classic"/>
              </a:rPr>
              <a:t> </a:t>
            </a:r>
            <a:r>
              <a:rPr lang="en-US" sz="6388" dirty="0" err="1">
                <a:solidFill>
                  <a:srgbClr val="000000"/>
                </a:solidFill>
                <a:latin typeface="Montserrat Classic"/>
              </a:rPr>
              <a:t>Hedefler</a:t>
            </a:r>
            <a:endParaRPr lang="en-US" sz="6388" dirty="0">
              <a:solidFill>
                <a:srgbClr val="000000"/>
              </a:solidFill>
              <a:latin typeface="Montserrat Classic"/>
            </a:endParaRPr>
          </a:p>
          <a:p>
            <a:pPr marL="1379207" lvl="1" indent="-689604">
              <a:lnSpc>
                <a:spcPts val="8304"/>
              </a:lnSpc>
              <a:buFont typeface="Arial"/>
              <a:buChar char="•"/>
            </a:pPr>
            <a:r>
              <a:rPr lang="en-US" sz="6388" dirty="0" err="1">
                <a:solidFill>
                  <a:srgbClr val="000000"/>
                </a:solidFill>
                <a:latin typeface="Montserrat Classic"/>
              </a:rPr>
              <a:t>Projenin</a:t>
            </a:r>
            <a:r>
              <a:rPr lang="en-US" sz="6388" dirty="0">
                <a:solidFill>
                  <a:srgbClr val="000000"/>
                </a:solidFill>
                <a:latin typeface="Montserrat Classic"/>
              </a:rPr>
              <a:t> </a:t>
            </a:r>
            <a:r>
              <a:rPr lang="en-US" sz="6388" dirty="0" err="1">
                <a:solidFill>
                  <a:srgbClr val="000000"/>
                </a:solidFill>
                <a:latin typeface="Montserrat Classic"/>
              </a:rPr>
              <a:t>Uygulanması</a:t>
            </a:r>
            <a:endParaRPr lang="en-US" sz="6388" dirty="0">
              <a:solidFill>
                <a:srgbClr val="000000"/>
              </a:solidFill>
              <a:latin typeface="Montserrat Classic"/>
            </a:endParaRPr>
          </a:p>
          <a:p>
            <a:pPr marL="1379207" lvl="1" indent="-689604">
              <a:lnSpc>
                <a:spcPts val="8304"/>
              </a:lnSpc>
              <a:buFont typeface="Arial"/>
              <a:buChar char="•"/>
            </a:pPr>
            <a:r>
              <a:rPr lang="en-US" sz="6388" dirty="0" err="1">
                <a:solidFill>
                  <a:srgbClr val="000000"/>
                </a:solidFill>
                <a:latin typeface="Montserrat Classic"/>
              </a:rPr>
              <a:t>Maliyet</a:t>
            </a:r>
            <a:endParaRPr lang="en-US" sz="6388" dirty="0">
              <a:solidFill>
                <a:srgbClr val="000000"/>
              </a:solidFill>
              <a:latin typeface="Montserrat Classic"/>
            </a:endParaRPr>
          </a:p>
          <a:p>
            <a:pPr marL="1379207" lvl="1" indent="-689604" algn="l">
              <a:lnSpc>
                <a:spcPts val="8304"/>
              </a:lnSpc>
              <a:buFont typeface="Arial"/>
              <a:buChar char="•"/>
            </a:pPr>
            <a:r>
              <a:rPr lang="en-US" sz="6388" dirty="0" err="1">
                <a:solidFill>
                  <a:srgbClr val="000000"/>
                </a:solidFill>
                <a:latin typeface="Montserrat Classic"/>
              </a:rPr>
              <a:t>İşbirlikçiler</a:t>
            </a:r>
            <a:r>
              <a:rPr lang="en-US" sz="6388" dirty="0">
                <a:solidFill>
                  <a:srgbClr val="000000"/>
                </a:solidFill>
                <a:latin typeface="Montserrat Classic"/>
              </a:rPr>
              <a:t>/</a:t>
            </a:r>
            <a:r>
              <a:rPr lang="en-US" sz="6388" dirty="0" err="1">
                <a:solidFill>
                  <a:srgbClr val="000000"/>
                </a:solidFill>
                <a:latin typeface="Montserrat Classic"/>
              </a:rPr>
              <a:t>Sponsorlar</a:t>
            </a:r>
            <a:endParaRPr lang="en-US" sz="6388" dirty="0">
              <a:solidFill>
                <a:srgbClr val="000000"/>
              </a:solidFill>
              <a:latin typeface="Montserrat Classic"/>
            </a:endParaRPr>
          </a:p>
        </p:txBody>
      </p:sp>
      <p:sp>
        <p:nvSpPr>
          <p:cNvPr id="7" name="TextBox 7"/>
          <p:cNvSpPr txBox="1"/>
          <p:nvPr/>
        </p:nvSpPr>
        <p:spPr>
          <a:xfrm>
            <a:off x="3553337" y="57730"/>
            <a:ext cx="10941138" cy="1974195"/>
          </a:xfrm>
          <a:prstGeom prst="rect">
            <a:avLst/>
          </a:prstGeom>
        </p:spPr>
        <p:txBody>
          <a:bodyPr lIns="0" tIns="0" rIns="0" bIns="0" rtlCol="0" anchor="t">
            <a:spAutoFit/>
          </a:bodyPr>
          <a:lstStyle/>
          <a:p>
            <a:pPr algn="ctr">
              <a:lnSpc>
                <a:spcPts val="17368"/>
              </a:lnSpc>
            </a:pPr>
            <a:r>
              <a:rPr lang="en-US" sz="10300" dirty="0">
                <a:solidFill>
                  <a:srgbClr val="000000"/>
                </a:solidFill>
                <a:latin typeface="Arimo Bold"/>
              </a:rPr>
              <a:t>SUNUM PLANI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890224" y="1009650"/>
            <a:ext cx="16507551" cy="1162050"/>
          </a:xfrm>
          <a:prstGeom prst="rect">
            <a:avLst/>
          </a:prstGeom>
        </p:spPr>
        <p:txBody>
          <a:bodyPr lIns="0" tIns="0" rIns="0" bIns="0" rtlCol="0" anchor="t">
            <a:spAutoFit/>
          </a:bodyPr>
          <a:lstStyle/>
          <a:p>
            <a:pPr marL="0" lvl="0" indent="0" algn="ctr">
              <a:lnSpc>
                <a:spcPts val="9000"/>
              </a:lnSpc>
              <a:spcBef>
                <a:spcPct val="0"/>
              </a:spcBef>
            </a:pPr>
            <a:r>
              <a:rPr lang="en-US" sz="7500" spc="-315">
                <a:solidFill>
                  <a:srgbClr val="1557FF"/>
                </a:solidFill>
                <a:latin typeface="Archivo Black"/>
              </a:rPr>
              <a:t>Sorunun Belirlenmesi</a:t>
            </a:r>
          </a:p>
        </p:txBody>
      </p:sp>
      <p:grpSp>
        <p:nvGrpSpPr>
          <p:cNvPr id="3" name="Group 3"/>
          <p:cNvGrpSpPr>
            <a:grpSpLocks noChangeAspect="1"/>
          </p:cNvGrpSpPr>
          <p:nvPr/>
        </p:nvGrpSpPr>
        <p:grpSpPr>
          <a:xfrm>
            <a:off x="-1058073" y="8028266"/>
            <a:ext cx="3573240" cy="3573226"/>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8580" t="-29535" r="-25046"/>
              </a:stretch>
            </a:blipFill>
          </p:spPr>
          <p:txBody>
            <a:bodyPr/>
            <a:lstStyle/>
            <a:p>
              <a:endParaRPr lang="tr-TR"/>
            </a:p>
          </p:txBody>
        </p:sp>
      </p:grpSp>
      <p:grpSp>
        <p:nvGrpSpPr>
          <p:cNvPr id="5" name="Group 5"/>
          <p:cNvGrpSpPr>
            <a:grpSpLocks noChangeAspect="1"/>
          </p:cNvGrpSpPr>
          <p:nvPr/>
        </p:nvGrpSpPr>
        <p:grpSpPr>
          <a:xfrm rot="8635619">
            <a:off x="15793516" y="-1115440"/>
            <a:ext cx="3480371" cy="3480357"/>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r="-24906"/>
              </a:stretch>
            </a:blipFill>
          </p:spPr>
          <p:txBody>
            <a:bodyPr/>
            <a:lstStyle/>
            <a:p>
              <a:endParaRPr lang="tr-TR"/>
            </a:p>
          </p:txBody>
        </p:sp>
      </p:grpSp>
      <p:sp>
        <p:nvSpPr>
          <p:cNvPr id="7" name="Freeform 7"/>
          <p:cNvSpPr/>
          <p:nvPr/>
        </p:nvSpPr>
        <p:spPr>
          <a:xfrm>
            <a:off x="4759035" y="6541597"/>
            <a:ext cx="9164460" cy="5586821"/>
          </a:xfrm>
          <a:custGeom>
            <a:avLst/>
            <a:gdLst/>
            <a:ahLst/>
            <a:cxnLst/>
            <a:rect l="l" t="t" r="r" b="b"/>
            <a:pathLst>
              <a:path w="9164460" h="5586821">
                <a:moveTo>
                  <a:pt x="0" y="0"/>
                </a:moveTo>
                <a:lnTo>
                  <a:pt x="9164460" y="0"/>
                </a:lnTo>
                <a:lnTo>
                  <a:pt x="9164460" y="5586821"/>
                </a:lnTo>
                <a:lnTo>
                  <a:pt x="0" y="5586821"/>
                </a:lnTo>
                <a:lnTo>
                  <a:pt x="0" y="0"/>
                </a:lnTo>
                <a:close/>
              </a:path>
            </a:pathLst>
          </a:custGeom>
          <a:blipFill>
            <a:blip r:embed="rId4"/>
            <a:stretch>
              <a:fillRect/>
            </a:stretch>
          </a:blipFill>
        </p:spPr>
        <p:txBody>
          <a:bodyPr/>
          <a:lstStyle/>
          <a:p>
            <a:endParaRPr lang="tr-TR"/>
          </a:p>
        </p:txBody>
      </p:sp>
      <p:sp>
        <p:nvSpPr>
          <p:cNvPr id="8" name="TextBox 8"/>
          <p:cNvSpPr txBox="1"/>
          <p:nvPr/>
        </p:nvSpPr>
        <p:spPr>
          <a:xfrm>
            <a:off x="2022628" y="2482041"/>
            <a:ext cx="14242745" cy="4059556"/>
          </a:xfrm>
          <a:prstGeom prst="rect">
            <a:avLst/>
          </a:prstGeom>
        </p:spPr>
        <p:txBody>
          <a:bodyPr lIns="0" tIns="0" rIns="0" bIns="0" rtlCol="0" anchor="t">
            <a:spAutoFit/>
          </a:bodyPr>
          <a:lstStyle/>
          <a:p>
            <a:pPr algn="ctr">
              <a:lnSpc>
                <a:spcPts val="4619"/>
              </a:lnSpc>
            </a:pPr>
            <a:r>
              <a:rPr lang="en-US" sz="3299">
                <a:solidFill>
                  <a:srgbClr val="000000"/>
                </a:solidFill>
                <a:latin typeface="Open Sauce"/>
              </a:rPr>
              <a:t>Plastik malzemeler toplum içinde en çok kullanılan maddelerdir. Kullanım amaçları tamamlandıktan sonra bir atık haline gelirler. Doğaya verdiği zararlar bilinmesine rağmen insanlar tarafından caddelere, sokaklara, ormanlık alanlara bırakılırlar. Doğada çözünerek yok olma süreleri 400 yıl kadardır. Doğa kirliliğinin önüne geçebilmek için çalışmalara devam edilmektedir.</a:t>
            </a:r>
          </a:p>
          <a:p>
            <a:pPr algn="ctr">
              <a:lnSpc>
                <a:spcPts val="4619"/>
              </a:lnSpc>
              <a:spcBef>
                <a:spcPct val="0"/>
              </a:spcBef>
            </a:pPr>
            <a:endParaRPr lang="en-US" sz="3299">
              <a:solidFill>
                <a:srgbClr val="000000"/>
              </a:solidFill>
              <a:latin typeface="Open Sauc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028700" y="2015283"/>
            <a:ext cx="16923245" cy="5061479"/>
          </a:xfrm>
          <a:custGeom>
            <a:avLst/>
            <a:gdLst/>
            <a:ahLst/>
            <a:cxnLst/>
            <a:rect l="l" t="t" r="r" b="b"/>
            <a:pathLst>
              <a:path w="16923245" h="5061479">
                <a:moveTo>
                  <a:pt x="0" y="0"/>
                </a:moveTo>
                <a:lnTo>
                  <a:pt x="16923245" y="0"/>
                </a:lnTo>
                <a:lnTo>
                  <a:pt x="16923245" y="5061479"/>
                </a:lnTo>
                <a:lnTo>
                  <a:pt x="0" y="5061479"/>
                </a:lnTo>
                <a:lnTo>
                  <a:pt x="0" y="0"/>
                </a:lnTo>
                <a:close/>
              </a:path>
            </a:pathLst>
          </a:custGeom>
          <a:blipFill>
            <a:blip r:embed="rId2"/>
            <a:stretch>
              <a:fillRect/>
            </a:stretch>
          </a:blipFill>
        </p:spPr>
        <p:txBody>
          <a:bodyPr/>
          <a:lstStyle/>
          <a:p>
            <a:endParaRPr lang="tr-TR"/>
          </a:p>
        </p:txBody>
      </p:sp>
      <p:sp>
        <p:nvSpPr>
          <p:cNvPr id="3" name="TextBox 3"/>
          <p:cNvSpPr txBox="1"/>
          <p:nvPr/>
        </p:nvSpPr>
        <p:spPr>
          <a:xfrm>
            <a:off x="4358396" y="8822055"/>
            <a:ext cx="10610298" cy="1243965"/>
          </a:xfrm>
          <a:prstGeom prst="rect">
            <a:avLst/>
          </a:prstGeom>
        </p:spPr>
        <p:txBody>
          <a:bodyPr lIns="0" tIns="0" rIns="0" bIns="0" rtlCol="0" anchor="t">
            <a:spAutoFit/>
          </a:bodyPr>
          <a:lstStyle/>
          <a:p>
            <a:pPr algn="ctr">
              <a:lnSpc>
                <a:spcPts val="3359"/>
              </a:lnSpc>
            </a:pPr>
            <a:r>
              <a:rPr lang="en-US" sz="2400" dirty="0">
                <a:solidFill>
                  <a:srgbClr val="000000"/>
                </a:solidFill>
                <a:latin typeface="Open Sauce"/>
              </a:rPr>
              <a:t>Geri </a:t>
            </a:r>
            <a:r>
              <a:rPr lang="en-US" sz="2400" dirty="0" err="1">
                <a:solidFill>
                  <a:srgbClr val="000000"/>
                </a:solidFill>
                <a:latin typeface="Open Sauce"/>
              </a:rPr>
              <a:t>Dönüşümü</a:t>
            </a:r>
            <a:r>
              <a:rPr lang="en-US" sz="2400" dirty="0">
                <a:solidFill>
                  <a:srgbClr val="000000"/>
                </a:solidFill>
                <a:latin typeface="Open Sauce"/>
              </a:rPr>
              <a:t> </a:t>
            </a:r>
            <a:r>
              <a:rPr lang="en-US" sz="2400" dirty="0" err="1">
                <a:solidFill>
                  <a:srgbClr val="000000"/>
                </a:solidFill>
                <a:latin typeface="Open Sauce"/>
              </a:rPr>
              <a:t>Sağlanabilen</a:t>
            </a:r>
            <a:r>
              <a:rPr lang="en-US" sz="2400" dirty="0">
                <a:solidFill>
                  <a:srgbClr val="000000"/>
                </a:solidFill>
                <a:latin typeface="Open Sauce"/>
              </a:rPr>
              <a:t> </a:t>
            </a:r>
            <a:r>
              <a:rPr lang="en-US" sz="2400" dirty="0" err="1">
                <a:solidFill>
                  <a:srgbClr val="000000"/>
                </a:solidFill>
                <a:latin typeface="Open Sauce"/>
              </a:rPr>
              <a:t>Atıklar</a:t>
            </a:r>
            <a:r>
              <a:rPr lang="en-US" sz="2400" dirty="0">
                <a:solidFill>
                  <a:srgbClr val="000000"/>
                </a:solidFill>
                <a:latin typeface="Open Sauce"/>
              </a:rPr>
              <a:t> </a:t>
            </a:r>
            <a:r>
              <a:rPr lang="en-US" sz="2400" dirty="0" err="1">
                <a:solidFill>
                  <a:srgbClr val="000000"/>
                </a:solidFill>
                <a:latin typeface="Open Sauce"/>
              </a:rPr>
              <a:t>Verisi</a:t>
            </a:r>
            <a:r>
              <a:rPr lang="en-US" sz="2400" dirty="0">
                <a:solidFill>
                  <a:srgbClr val="000000"/>
                </a:solidFill>
                <a:latin typeface="Open Sauce"/>
              </a:rPr>
              <a:t>: https://data.tuik.gov.tr/Bulten/Index?p=Atik-Istatistikleri-2020-37198</a:t>
            </a:r>
          </a:p>
          <a:p>
            <a:pPr algn="ctr">
              <a:lnSpc>
                <a:spcPts val="3359"/>
              </a:lnSpc>
              <a:spcBef>
                <a:spcPct val="0"/>
              </a:spcBef>
            </a:pPr>
            <a:r>
              <a:rPr lang="en-US" sz="2400" dirty="0" err="1">
                <a:solidFill>
                  <a:srgbClr val="000000"/>
                </a:solidFill>
                <a:latin typeface="Open Sauce"/>
              </a:rPr>
              <a:t>Erişim</a:t>
            </a:r>
            <a:r>
              <a:rPr lang="en-US" sz="2400" dirty="0">
                <a:solidFill>
                  <a:srgbClr val="000000"/>
                </a:solidFill>
                <a:latin typeface="Open Sauce"/>
              </a:rPr>
              <a:t> </a:t>
            </a:r>
            <a:r>
              <a:rPr lang="en-US" sz="2400" dirty="0" err="1">
                <a:solidFill>
                  <a:srgbClr val="000000"/>
                </a:solidFill>
                <a:latin typeface="Open Sauce"/>
              </a:rPr>
              <a:t>tarihi</a:t>
            </a:r>
            <a:r>
              <a:rPr lang="en-US" sz="2400" dirty="0">
                <a:solidFill>
                  <a:srgbClr val="000000"/>
                </a:solidFill>
                <a:latin typeface="Open Sauce"/>
              </a:rPr>
              <a:t>: 09.10.2023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1507360">
            <a:off x="7470131" y="-4654348"/>
            <a:ext cx="10380519" cy="9308696"/>
          </a:xfrm>
          <a:custGeom>
            <a:avLst/>
            <a:gdLst/>
            <a:ahLst/>
            <a:cxnLst/>
            <a:rect l="l" t="t" r="r" b="b"/>
            <a:pathLst>
              <a:path w="10380519" h="9308696">
                <a:moveTo>
                  <a:pt x="0" y="0"/>
                </a:moveTo>
                <a:lnTo>
                  <a:pt x="10380519" y="0"/>
                </a:lnTo>
                <a:lnTo>
                  <a:pt x="10380519" y="9308696"/>
                </a:lnTo>
                <a:lnTo>
                  <a:pt x="0" y="9308696"/>
                </a:lnTo>
                <a:lnTo>
                  <a:pt x="0" y="0"/>
                </a:lnTo>
                <a:close/>
              </a:path>
            </a:pathLst>
          </a:custGeom>
          <a:blipFill>
            <a:blip r:embed="rId2"/>
            <a:stretch>
              <a:fillRect l="-82464" b="-35564"/>
            </a:stretch>
          </a:blipFill>
        </p:spPr>
        <p:txBody>
          <a:bodyPr/>
          <a:lstStyle/>
          <a:p>
            <a:endParaRPr lang="tr-TR"/>
          </a:p>
        </p:txBody>
      </p:sp>
      <p:sp>
        <p:nvSpPr>
          <p:cNvPr id="3" name="Freeform 3"/>
          <p:cNvSpPr/>
          <p:nvPr/>
        </p:nvSpPr>
        <p:spPr>
          <a:xfrm rot="9158543">
            <a:off x="673649" y="5892425"/>
            <a:ext cx="8688847" cy="9308696"/>
          </a:xfrm>
          <a:custGeom>
            <a:avLst/>
            <a:gdLst/>
            <a:ahLst/>
            <a:cxnLst/>
            <a:rect l="l" t="t" r="r" b="b"/>
            <a:pathLst>
              <a:path w="8688847" h="9308696">
                <a:moveTo>
                  <a:pt x="0" y="0"/>
                </a:moveTo>
                <a:lnTo>
                  <a:pt x="8688848" y="0"/>
                </a:lnTo>
                <a:lnTo>
                  <a:pt x="8688848" y="9308696"/>
                </a:lnTo>
                <a:lnTo>
                  <a:pt x="0" y="9308696"/>
                </a:lnTo>
                <a:lnTo>
                  <a:pt x="0" y="0"/>
                </a:lnTo>
                <a:close/>
              </a:path>
            </a:pathLst>
          </a:custGeom>
          <a:blipFill>
            <a:blip r:embed="rId2"/>
            <a:stretch>
              <a:fillRect l="-117989" b="-35564"/>
            </a:stretch>
          </a:blipFill>
        </p:spPr>
        <p:txBody>
          <a:bodyPr/>
          <a:lstStyle/>
          <a:p>
            <a:endParaRPr lang="tr-TR"/>
          </a:p>
        </p:txBody>
      </p:sp>
      <p:sp>
        <p:nvSpPr>
          <p:cNvPr id="4" name="Freeform 4"/>
          <p:cNvSpPr/>
          <p:nvPr/>
        </p:nvSpPr>
        <p:spPr>
          <a:xfrm rot="-2515701">
            <a:off x="4642064" y="4559535"/>
            <a:ext cx="1805567" cy="1025410"/>
          </a:xfrm>
          <a:custGeom>
            <a:avLst/>
            <a:gdLst/>
            <a:ahLst/>
            <a:cxnLst/>
            <a:rect l="l" t="t" r="r" b="b"/>
            <a:pathLst>
              <a:path w="1805567" h="1025410">
                <a:moveTo>
                  <a:pt x="0" y="0"/>
                </a:moveTo>
                <a:lnTo>
                  <a:pt x="1805567" y="0"/>
                </a:lnTo>
                <a:lnTo>
                  <a:pt x="1805567" y="1025410"/>
                </a:lnTo>
                <a:lnTo>
                  <a:pt x="0" y="10254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5" name="Freeform 5"/>
          <p:cNvSpPr/>
          <p:nvPr/>
        </p:nvSpPr>
        <p:spPr>
          <a:xfrm rot="-553059">
            <a:off x="5263819" y="5093976"/>
            <a:ext cx="2620998" cy="937637"/>
          </a:xfrm>
          <a:custGeom>
            <a:avLst/>
            <a:gdLst/>
            <a:ahLst/>
            <a:cxnLst/>
            <a:rect l="l" t="t" r="r" b="b"/>
            <a:pathLst>
              <a:path w="2620998" h="937637">
                <a:moveTo>
                  <a:pt x="0" y="0"/>
                </a:moveTo>
                <a:lnTo>
                  <a:pt x="2620998" y="0"/>
                </a:lnTo>
                <a:lnTo>
                  <a:pt x="2620998" y="937638"/>
                </a:lnTo>
                <a:lnTo>
                  <a:pt x="0" y="9376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rot="-416181">
            <a:off x="5603345" y="6703667"/>
            <a:ext cx="1647176" cy="1068605"/>
          </a:xfrm>
          <a:custGeom>
            <a:avLst/>
            <a:gdLst/>
            <a:ahLst/>
            <a:cxnLst/>
            <a:rect l="l" t="t" r="r" b="b"/>
            <a:pathLst>
              <a:path w="1647176" h="1068605">
                <a:moveTo>
                  <a:pt x="0" y="0"/>
                </a:moveTo>
                <a:lnTo>
                  <a:pt x="1647176" y="0"/>
                </a:lnTo>
                <a:lnTo>
                  <a:pt x="1647176" y="1068605"/>
                </a:lnTo>
                <a:lnTo>
                  <a:pt x="0" y="10686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Freeform 7"/>
          <p:cNvSpPr/>
          <p:nvPr/>
        </p:nvSpPr>
        <p:spPr>
          <a:xfrm rot="276001" flipH="1">
            <a:off x="5564223" y="6144143"/>
            <a:ext cx="2198012" cy="571483"/>
          </a:xfrm>
          <a:custGeom>
            <a:avLst/>
            <a:gdLst/>
            <a:ahLst/>
            <a:cxnLst/>
            <a:rect l="l" t="t" r="r" b="b"/>
            <a:pathLst>
              <a:path w="2198012" h="571483">
                <a:moveTo>
                  <a:pt x="2198012" y="0"/>
                </a:moveTo>
                <a:lnTo>
                  <a:pt x="0" y="0"/>
                </a:lnTo>
                <a:lnTo>
                  <a:pt x="0" y="571483"/>
                </a:lnTo>
                <a:lnTo>
                  <a:pt x="2198012" y="571483"/>
                </a:lnTo>
                <a:lnTo>
                  <a:pt x="219801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8" name="Freeform 8"/>
          <p:cNvSpPr/>
          <p:nvPr/>
        </p:nvSpPr>
        <p:spPr>
          <a:xfrm rot="-3459304">
            <a:off x="11283515" y="2909809"/>
            <a:ext cx="703411" cy="1981441"/>
          </a:xfrm>
          <a:custGeom>
            <a:avLst/>
            <a:gdLst/>
            <a:ahLst/>
            <a:cxnLst/>
            <a:rect l="l" t="t" r="r" b="b"/>
            <a:pathLst>
              <a:path w="703411" h="1981441">
                <a:moveTo>
                  <a:pt x="0" y="0"/>
                </a:moveTo>
                <a:lnTo>
                  <a:pt x="703411" y="0"/>
                </a:lnTo>
                <a:lnTo>
                  <a:pt x="703411" y="1981441"/>
                </a:lnTo>
                <a:lnTo>
                  <a:pt x="0" y="1981441"/>
                </a:lnTo>
                <a:lnTo>
                  <a:pt x="0" y="0"/>
                </a:lnTo>
                <a:close/>
              </a:path>
            </a:pathLst>
          </a:custGeom>
          <a:blipFill>
            <a:blip r:embed="rId11"/>
            <a:stretch>
              <a:fillRect/>
            </a:stretch>
          </a:blipFill>
        </p:spPr>
        <p:txBody>
          <a:bodyPr/>
          <a:lstStyle/>
          <a:p>
            <a:endParaRPr lang="tr-TR"/>
          </a:p>
        </p:txBody>
      </p:sp>
      <p:sp>
        <p:nvSpPr>
          <p:cNvPr id="9" name="TextBox 9"/>
          <p:cNvSpPr txBox="1"/>
          <p:nvPr/>
        </p:nvSpPr>
        <p:spPr>
          <a:xfrm>
            <a:off x="8515845" y="6018824"/>
            <a:ext cx="9772155" cy="4136090"/>
          </a:xfrm>
          <a:prstGeom prst="rect">
            <a:avLst/>
          </a:prstGeom>
        </p:spPr>
        <p:txBody>
          <a:bodyPr lIns="0" tIns="0" rIns="0" bIns="0" rtlCol="0" anchor="t">
            <a:spAutoFit/>
          </a:bodyPr>
          <a:lstStyle/>
          <a:p>
            <a:pPr algn="ctr">
              <a:lnSpc>
                <a:spcPts val="5509"/>
              </a:lnSpc>
            </a:pPr>
            <a:r>
              <a:rPr lang="en-US" sz="4237">
                <a:solidFill>
                  <a:srgbClr val="000000"/>
                </a:solidFill>
                <a:latin typeface="Open Sauce"/>
              </a:rPr>
              <a:t>Projemizin temel amacı sürdürülebilirliğe katkı sağlamak ve pet şişe atıklarının çevreye verdiği zararı en aza indirgerken toplu taşımaya teşvik etmek</a:t>
            </a:r>
          </a:p>
          <a:p>
            <a:pPr algn="ctr">
              <a:lnSpc>
                <a:spcPts val="5509"/>
              </a:lnSpc>
            </a:pPr>
            <a:endParaRPr lang="en-US" sz="4237">
              <a:solidFill>
                <a:srgbClr val="000000"/>
              </a:solidFill>
              <a:latin typeface="Open Sauce"/>
            </a:endParaRPr>
          </a:p>
        </p:txBody>
      </p:sp>
      <p:sp>
        <p:nvSpPr>
          <p:cNvPr id="10" name="TextBox 10"/>
          <p:cNvSpPr txBox="1"/>
          <p:nvPr/>
        </p:nvSpPr>
        <p:spPr>
          <a:xfrm>
            <a:off x="208329" y="371475"/>
            <a:ext cx="20098202" cy="3529055"/>
          </a:xfrm>
          <a:prstGeom prst="rect">
            <a:avLst/>
          </a:prstGeom>
        </p:spPr>
        <p:txBody>
          <a:bodyPr lIns="0" tIns="0" rIns="0" bIns="0" rtlCol="0" anchor="t">
            <a:spAutoFit/>
          </a:bodyPr>
          <a:lstStyle/>
          <a:p>
            <a:pPr algn="just">
              <a:lnSpc>
                <a:spcPts val="13856"/>
              </a:lnSpc>
            </a:pPr>
            <a:r>
              <a:rPr lang="en-US" sz="11547">
                <a:solidFill>
                  <a:srgbClr val="1557FF"/>
                </a:solidFill>
                <a:latin typeface="Archivo Black"/>
              </a:rPr>
              <a:t>Proje Fikri </a:t>
            </a:r>
          </a:p>
          <a:p>
            <a:pPr marL="0" lvl="0" indent="0" algn="just">
              <a:lnSpc>
                <a:spcPts val="13856"/>
              </a:lnSpc>
              <a:spcBef>
                <a:spcPct val="0"/>
              </a:spcBef>
            </a:pPr>
            <a:r>
              <a:rPr lang="en-US" sz="11547">
                <a:solidFill>
                  <a:srgbClr val="1557FF"/>
                </a:solidFill>
                <a:latin typeface="Archivo Black"/>
              </a:rPr>
              <a:t>ve Amacı</a:t>
            </a:r>
          </a:p>
        </p:txBody>
      </p:sp>
      <p:sp>
        <p:nvSpPr>
          <p:cNvPr id="11" name="Freeform 11"/>
          <p:cNvSpPr/>
          <p:nvPr/>
        </p:nvSpPr>
        <p:spPr>
          <a:xfrm rot="-1452282">
            <a:off x="11581706" y="2658983"/>
            <a:ext cx="703411" cy="1981441"/>
          </a:xfrm>
          <a:custGeom>
            <a:avLst/>
            <a:gdLst/>
            <a:ahLst/>
            <a:cxnLst/>
            <a:rect l="l" t="t" r="r" b="b"/>
            <a:pathLst>
              <a:path w="703411" h="1981441">
                <a:moveTo>
                  <a:pt x="0" y="0"/>
                </a:moveTo>
                <a:lnTo>
                  <a:pt x="703411" y="0"/>
                </a:lnTo>
                <a:lnTo>
                  <a:pt x="703411" y="1981441"/>
                </a:lnTo>
                <a:lnTo>
                  <a:pt x="0" y="1981441"/>
                </a:lnTo>
                <a:lnTo>
                  <a:pt x="0" y="0"/>
                </a:lnTo>
                <a:close/>
              </a:path>
            </a:pathLst>
          </a:custGeom>
          <a:blipFill>
            <a:blip r:embed="rId11"/>
            <a:stretch>
              <a:fillRect/>
            </a:stretch>
          </a:blipFill>
        </p:spPr>
        <p:txBody>
          <a:bodyPr/>
          <a:lstStyle/>
          <a:p>
            <a:endParaRPr lang="tr-T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808153" y="260470"/>
            <a:ext cx="14204238" cy="8787367"/>
          </a:xfrm>
          <a:custGeom>
            <a:avLst/>
            <a:gdLst/>
            <a:ahLst/>
            <a:cxnLst/>
            <a:rect l="l" t="t" r="r" b="b"/>
            <a:pathLst>
              <a:path w="14204238" h="8787367">
                <a:moveTo>
                  <a:pt x="0" y="0"/>
                </a:moveTo>
                <a:lnTo>
                  <a:pt x="14204238" y="0"/>
                </a:lnTo>
                <a:lnTo>
                  <a:pt x="14204238" y="8787367"/>
                </a:lnTo>
                <a:lnTo>
                  <a:pt x="0" y="8787367"/>
                </a:lnTo>
                <a:lnTo>
                  <a:pt x="0" y="0"/>
                </a:lnTo>
                <a:close/>
              </a:path>
            </a:pathLst>
          </a:custGeom>
          <a:blipFill>
            <a:blip r:embed="rId2"/>
            <a:stretch>
              <a:fillRect/>
            </a:stretch>
          </a:blipFill>
        </p:spPr>
        <p:txBody>
          <a:bodyPr/>
          <a:lstStyle/>
          <a:p>
            <a:endParaRPr lang="tr-TR"/>
          </a:p>
        </p:txBody>
      </p:sp>
      <p:sp>
        <p:nvSpPr>
          <p:cNvPr id="3" name="Freeform 3"/>
          <p:cNvSpPr/>
          <p:nvPr/>
        </p:nvSpPr>
        <p:spPr>
          <a:xfrm>
            <a:off x="6693914" y="2127079"/>
            <a:ext cx="2216358" cy="2069831"/>
          </a:xfrm>
          <a:custGeom>
            <a:avLst/>
            <a:gdLst/>
            <a:ahLst/>
            <a:cxnLst/>
            <a:rect l="l" t="t" r="r" b="b"/>
            <a:pathLst>
              <a:path w="2216358" h="2069831">
                <a:moveTo>
                  <a:pt x="0" y="0"/>
                </a:moveTo>
                <a:lnTo>
                  <a:pt x="2216358" y="0"/>
                </a:lnTo>
                <a:lnTo>
                  <a:pt x="2216358" y="2069831"/>
                </a:lnTo>
                <a:lnTo>
                  <a:pt x="0" y="2069831"/>
                </a:lnTo>
                <a:lnTo>
                  <a:pt x="0" y="0"/>
                </a:lnTo>
                <a:close/>
              </a:path>
            </a:pathLst>
          </a:custGeom>
          <a:blipFill>
            <a:blip r:embed="rId3"/>
            <a:stretch>
              <a:fillRect l="-233873" t="-94494" r="-339708" b="-251711"/>
            </a:stretch>
          </a:blipFill>
        </p:spPr>
        <p:txBody>
          <a:bodyPr/>
          <a:lstStyle/>
          <a:p>
            <a:endParaRPr lang="tr-TR"/>
          </a:p>
        </p:txBody>
      </p:sp>
      <p:sp>
        <p:nvSpPr>
          <p:cNvPr id="4" name="Freeform 4"/>
          <p:cNvSpPr/>
          <p:nvPr/>
        </p:nvSpPr>
        <p:spPr>
          <a:xfrm>
            <a:off x="2011268" y="4447606"/>
            <a:ext cx="2159295" cy="2159295"/>
          </a:xfrm>
          <a:custGeom>
            <a:avLst/>
            <a:gdLst/>
            <a:ahLst/>
            <a:cxnLst/>
            <a:rect l="l" t="t" r="r" b="b"/>
            <a:pathLst>
              <a:path w="2159295" h="2159295">
                <a:moveTo>
                  <a:pt x="0" y="0"/>
                </a:moveTo>
                <a:lnTo>
                  <a:pt x="2159295" y="0"/>
                </a:lnTo>
                <a:lnTo>
                  <a:pt x="2159295" y="2159294"/>
                </a:lnTo>
                <a:lnTo>
                  <a:pt x="0" y="2159294"/>
                </a:lnTo>
                <a:lnTo>
                  <a:pt x="0" y="0"/>
                </a:lnTo>
                <a:close/>
              </a:path>
            </a:pathLst>
          </a:custGeom>
          <a:blipFill>
            <a:blip r:embed="rId3"/>
            <a:stretch>
              <a:fillRect l="-9777" t="-198110" r="-562385" b="-117719"/>
            </a:stretch>
          </a:blipFill>
        </p:spPr>
        <p:txBody>
          <a:bodyPr/>
          <a:lstStyle/>
          <a:p>
            <a:endParaRPr lang="tr-TR"/>
          </a:p>
        </p:txBody>
      </p:sp>
      <p:sp>
        <p:nvSpPr>
          <p:cNvPr id="5" name="Freeform 5"/>
          <p:cNvSpPr/>
          <p:nvPr/>
        </p:nvSpPr>
        <p:spPr>
          <a:xfrm>
            <a:off x="11400534" y="4438934"/>
            <a:ext cx="2086141" cy="2105687"/>
          </a:xfrm>
          <a:custGeom>
            <a:avLst/>
            <a:gdLst/>
            <a:ahLst/>
            <a:cxnLst/>
            <a:rect l="l" t="t" r="r" b="b"/>
            <a:pathLst>
              <a:path w="2086141" h="2105687">
                <a:moveTo>
                  <a:pt x="0" y="0"/>
                </a:moveTo>
                <a:lnTo>
                  <a:pt x="2086141" y="0"/>
                </a:lnTo>
                <a:lnTo>
                  <a:pt x="2086141" y="2105687"/>
                </a:lnTo>
                <a:lnTo>
                  <a:pt x="0" y="2105687"/>
                </a:lnTo>
                <a:lnTo>
                  <a:pt x="0" y="0"/>
                </a:lnTo>
                <a:close/>
              </a:path>
            </a:pathLst>
          </a:custGeom>
          <a:blipFill>
            <a:blip r:embed="rId3"/>
            <a:stretch>
              <a:fillRect l="-457260" t="-197064" r="-120031" b="-118048"/>
            </a:stretch>
          </a:blipFill>
        </p:spPr>
        <p:txBody>
          <a:bodyPr/>
          <a:lstStyle/>
          <a:p>
            <a:endParaRPr lang="tr-TR"/>
          </a:p>
        </p:txBody>
      </p:sp>
      <p:sp>
        <p:nvSpPr>
          <p:cNvPr id="6" name="Freeform 6"/>
          <p:cNvSpPr/>
          <p:nvPr/>
        </p:nvSpPr>
        <p:spPr>
          <a:xfrm>
            <a:off x="2011268" y="6798650"/>
            <a:ext cx="2159295" cy="2132304"/>
          </a:xfrm>
          <a:custGeom>
            <a:avLst/>
            <a:gdLst/>
            <a:ahLst/>
            <a:cxnLst/>
            <a:rect l="l" t="t" r="r" b="b"/>
            <a:pathLst>
              <a:path w="2159295" h="2132304">
                <a:moveTo>
                  <a:pt x="0" y="0"/>
                </a:moveTo>
                <a:lnTo>
                  <a:pt x="2159295" y="0"/>
                </a:lnTo>
                <a:lnTo>
                  <a:pt x="2159295" y="2132304"/>
                </a:lnTo>
                <a:lnTo>
                  <a:pt x="0" y="2132304"/>
                </a:lnTo>
                <a:lnTo>
                  <a:pt x="0" y="0"/>
                </a:lnTo>
                <a:close/>
              </a:path>
            </a:pathLst>
          </a:custGeom>
          <a:blipFill>
            <a:blip r:embed="rId3"/>
            <a:stretch>
              <a:fillRect l="-13463" t="-322575" r="-576702" b="-9796"/>
            </a:stretch>
          </a:blipFill>
        </p:spPr>
        <p:txBody>
          <a:bodyPr/>
          <a:lstStyle/>
          <a:p>
            <a:endParaRPr lang="tr-TR"/>
          </a:p>
        </p:txBody>
      </p:sp>
      <p:sp>
        <p:nvSpPr>
          <p:cNvPr id="7" name="Freeform 7"/>
          <p:cNvSpPr/>
          <p:nvPr/>
        </p:nvSpPr>
        <p:spPr>
          <a:xfrm>
            <a:off x="1808153" y="208190"/>
            <a:ext cx="14204238" cy="1728108"/>
          </a:xfrm>
          <a:custGeom>
            <a:avLst/>
            <a:gdLst/>
            <a:ahLst/>
            <a:cxnLst/>
            <a:rect l="l" t="t" r="r" b="b"/>
            <a:pathLst>
              <a:path w="14204238" h="1728108">
                <a:moveTo>
                  <a:pt x="0" y="0"/>
                </a:moveTo>
                <a:lnTo>
                  <a:pt x="14204238" y="0"/>
                </a:lnTo>
                <a:lnTo>
                  <a:pt x="14204238" y="1728108"/>
                </a:lnTo>
                <a:lnTo>
                  <a:pt x="0" y="1728108"/>
                </a:lnTo>
                <a:lnTo>
                  <a:pt x="0" y="0"/>
                </a:lnTo>
                <a:close/>
              </a:path>
            </a:pathLst>
          </a:custGeom>
          <a:blipFill>
            <a:blip r:embed="rId3"/>
            <a:stretch>
              <a:fillRect b="-408496"/>
            </a:stretch>
          </a:blipFill>
        </p:spPr>
        <p:txBody>
          <a:bodyPr/>
          <a:lstStyle/>
          <a:p>
            <a:endParaRPr lang="tr-TR"/>
          </a:p>
        </p:txBody>
      </p:sp>
      <p:sp>
        <p:nvSpPr>
          <p:cNvPr id="8" name="TextBox 8"/>
          <p:cNvSpPr txBox="1"/>
          <p:nvPr/>
        </p:nvSpPr>
        <p:spPr>
          <a:xfrm>
            <a:off x="3980678" y="9029609"/>
            <a:ext cx="9859187" cy="1269835"/>
          </a:xfrm>
          <a:prstGeom prst="rect">
            <a:avLst/>
          </a:prstGeom>
        </p:spPr>
        <p:txBody>
          <a:bodyPr wrap="square" lIns="0" tIns="0" rIns="0" bIns="0" rtlCol="0" anchor="t">
            <a:spAutoFit/>
          </a:bodyPr>
          <a:lstStyle/>
          <a:p>
            <a:pPr algn="ctr">
              <a:lnSpc>
                <a:spcPts val="3359"/>
              </a:lnSpc>
            </a:pPr>
            <a:r>
              <a:rPr lang="en-US" sz="2400" dirty="0" err="1">
                <a:solidFill>
                  <a:srgbClr val="000000"/>
                </a:solidFill>
                <a:latin typeface="Open Sauce"/>
              </a:rPr>
              <a:t>Sürdürülebilir</a:t>
            </a:r>
            <a:r>
              <a:rPr lang="en-US" sz="2400" dirty="0">
                <a:solidFill>
                  <a:srgbClr val="000000"/>
                </a:solidFill>
                <a:latin typeface="Open Sauce"/>
              </a:rPr>
              <a:t> </a:t>
            </a:r>
            <a:r>
              <a:rPr lang="en-US" sz="2400" dirty="0" err="1">
                <a:solidFill>
                  <a:srgbClr val="000000"/>
                </a:solidFill>
                <a:latin typeface="Open Sauce"/>
              </a:rPr>
              <a:t>Kalkınma</a:t>
            </a:r>
            <a:r>
              <a:rPr lang="en-US" sz="2400" dirty="0">
                <a:solidFill>
                  <a:srgbClr val="000000"/>
                </a:solidFill>
                <a:latin typeface="Open Sauce"/>
              </a:rPr>
              <a:t> </a:t>
            </a:r>
            <a:r>
              <a:rPr lang="en-US" sz="2400" dirty="0" err="1">
                <a:solidFill>
                  <a:srgbClr val="000000"/>
                </a:solidFill>
                <a:latin typeface="Open Sauce"/>
              </a:rPr>
              <a:t>Hedefleri</a:t>
            </a:r>
            <a:endParaRPr lang="en-US" sz="2400" dirty="0">
              <a:solidFill>
                <a:srgbClr val="000000"/>
              </a:solidFill>
              <a:latin typeface="Open Sauce"/>
            </a:endParaRPr>
          </a:p>
          <a:p>
            <a:pPr algn="ctr">
              <a:lnSpc>
                <a:spcPts val="3359"/>
              </a:lnSpc>
            </a:pPr>
            <a:r>
              <a:rPr lang="en-US" sz="2400" dirty="0">
                <a:solidFill>
                  <a:srgbClr val="000000"/>
                </a:solidFill>
                <a:latin typeface="Open Sauce"/>
              </a:rPr>
              <a:t>Kaynak: http://www.surdurulebilirkalkinma.gov.tr/</a:t>
            </a:r>
          </a:p>
          <a:p>
            <a:pPr algn="ctr">
              <a:lnSpc>
                <a:spcPts val="3359"/>
              </a:lnSpc>
              <a:spcBef>
                <a:spcPct val="0"/>
              </a:spcBef>
            </a:pPr>
            <a:r>
              <a:rPr lang="en-US" sz="2400" dirty="0" err="1">
                <a:solidFill>
                  <a:srgbClr val="000000"/>
                </a:solidFill>
                <a:latin typeface="Open Sauce"/>
              </a:rPr>
              <a:t>Erişim</a:t>
            </a:r>
            <a:r>
              <a:rPr lang="en-US" sz="2400" dirty="0">
                <a:solidFill>
                  <a:srgbClr val="000000"/>
                </a:solidFill>
                <a:latin typeface="Open Sauce"/>
              </a:rPr>
              <a:t> </a:t>
            </a:r>
            <a:r>
              <a:rPr lang="en-US" sz="2400" dirty="0" err="1">
                <a:solidFill>
                  <a:srgbClr val="000000"/>
                </a:solidFill>
                <a:latin typeface="Open Sauce"/>
              </a:rPr>
              <a:t>tarihi</a:t>
            </a:r>
            <a:r>
              <a:rPr lang="en-US" sz="2400" dirty="0">
                <a:solidFill>
                  <a:srgbClr val="000000"/>
                </a:solidFill>
                <a:latin typeface="Open Sauce"/>
              </a:rPr>
              <a:t>: 09.10.2023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3753113" y="0"/>
            <a:ext cx="10512695" cy="8501495"/>
          </a:xfrm>
          <a:custGeom>
            <a:avLst/>
            <a:gdLst/>
            <a:ahLst/>
            <a:cxnLst/>
            <a:rect l="l" t="t" r="r" b="b"/>
            <a:pathLst>
              <a:path w="10512695" h="8501495">
                <a:moveTo>
                  <a:pt x="0" y="0"/>
                </a:moveTo>
                <a:lnTo>
                  <a:pt x="10512695" y="0"/>
                </a:lnTo>
                <a:lnTo>
                  <a:pt x="10512695" y="8501495"/>
                </a:lnTo>
                <a:lnTo>
                  <a:pt x="0" y="8501495"/>
                </a:lnTo>
                <a:lnTo>
                  <a:pt x="0" y="0"/>
                </a:lnTo>
                <a:close/>
              </a:path>
            </a:pathLst>
          </a:custGeom>
          <a:blipFill>
            <a:blip r:embed="rId2"/>
            <a:stretch>
              <a:fillRect b="-23657"/>
            </a:stretch>
          </a:blipFill>
        </p:spPr>
        <p:txBody>
          <a:bodyPr/>
          <a:lstStyle/>
          <a:p>
            <a:endParaRPr lang="tr-TR"/>
          </a:p>
        </p:txBody>
      </p:sp>
      <p:sp>
        <p:nvSpPr>
          <p:cNvPr id="3" name="TextBox 3"/>
          <p:cNvSpPr txBox="1"/>
          <p:nvPr/>
        </p:nvSpPr>
        <p:spPr>
          <a:xfrm>
            <a:off x="0" y="8623935"/>
            <a:ext cx="18288000" cy="1663065"/>
          </a:xfrm>
          <a:prstGeom prst="rect">
            <a:avLst/>
          </a:prstGeom>
        </p:spPr>
        <p:txBody>
          <a:bodyPr lIns="0" tIns="0" rIns="0" bIns="0" rtlCol="0" anchor="t">
            <a:spAutoFit/>
          </a:bodyPr>
          <a:lstStyle/>
          <a:p>
            <a:pPr algn="ctr">
              <a:lnSpc>
                <a:spcPts val="3359"/>
              </a:lnSpc>
            </a:pPr>
            <a:r>
              <a:rPr lang="en-US" sz="2400" dirty="0" err="1">
                <a:solidFill>
                  <a:srgbClr val="000000"/>
                </a:solidFill>
                <a:latin typeface="Open Sauce"/>
              </a:rPr>
              <a:t>Avrupa’da</a:t>
            </a:r>
            <a:r>
              <a:rPr lang="en-US" sz="2400" dirty="0">
                <a:solidFill>
                  <a:srgbClr val="000000"/>
                </a:solidFill>
                <a:latin typeface="Open Sauce"/>
              </a:rPr>
              <a:t> Geri </a:t>
            </a:r>
            <a:r>
              <a:rPr lang="en-US" sz="2400" dirty="0" err="1">
                <a:solidFill>
                  <a:srgbClr val="000000"/>
                </a:solidFill>
                <a:latin typeface="Open Sauce"/>
              </a:rPr>
              <a:t>Dönüşüm</a:t>
            </a:r>
            <a:endParaRPr lang="en-US" sz="2400" dirty="0">
              <a:solidFill>
                <a:srgbClr val="000000"/>
              </a:solidFill>
              <a:latin typeface="Open Sauce"/>
            </a:endParaRPr>
          </a:p>
          <a:p>
            <a:pPr algn="ctr">
              <a:lnSpc>
                <a:spcPts val="3359"/>
              </a:lnSpc>
            </a:pPr>
            <a:r>
              <a:rPr lang="en-US" sz="2400" dirty="0">
                <a:solidFill>
                  <a:srgbClr val="000000"/>
                </a:solidFill>
                <a:latin typeface="Open Sauce"/>
              </a:rPr>
              <a:t>Kaynak: https://www.google.de/amp/s/de.statista.com/infografik/amp/21881/aktive-und-geplante-einweg-pfandsysteme-in-europa/</a:t>
            </a:r>
          </a:p>
          <a:p>
            <a:pPr algn="ctr">
              <a:lnSpc>
                <a:spcPts val="3359"/>
              </a:lnSpc>
              <a:spcBef>
                <a:spcPct val="0"/>
              </a:spcBef>
            </a:pPr>
            <a:r>
              <a:rPr lang="en-US" sz="2400" dirty="0" err="1">
                <a:solidFill>
                  <a:srgbClr val="000000"/>
                </a:solidFill>
                <a:latin typeface="Open Sauce"/>
              </a:rPr>
              <a:t>Erişim</a:t>
            </a:r>
            <a:r>
              <a:rPr lang="en-US" sz="2400" dirty="0">
                <a:solidFill>
                  <a:srgbClr val="000000"/>
                </a:solidFill>
                <a:latin typeface="Open Sauce"/>
              </a:rPr>
              <a:t> </a:t>
            </a:r>
            <a:r>
              <a:rPr lang="en-US" sz="2400" dirty="0" err="1">
                <a:solidFill>
                  <a:srgbClr val="000000"/>
                </a:solidFill>
                <a:latin typeface="Open Sauce"/>
              </a:rPr>
              <a:t>tarihi</a:t>
            </a:r>
            <a:r>
              <a:rPr lang="en-US" sz="2400" dirty="0">
                <a:solidFill>
                  <a:srgbClr val="000000"/>
                </a:solidFill>
                <a:latin typeface="Open Sauce"/>
              </a:rPr>
              <a:t>: 09.10.2023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2733384" y="0"/>
            <a:ext cx="12263352" cy="9217953"/>
          </a:xfrm>
          <a:custGeom>
            <a:avLst/>
            <a:gdLst/>
            <a:ahLst/>
            <a:cxnLst/>
            <a:rect l="l" t="t" r="r" b="b"/>
            <a:pathLst>
              <a:path w="12263352" h="9217953">
                <a:moveTo>
                  <a:pt x="0" y="0"/>
                </a:moveTo>
                <a:lnTo>
                  <a:pt x="12263352" y="0"/>
                </a:lnTo>
                <a:lnTo>
                  <a:pt x="12263352" y="9217953"/>
                </a:lnTo>
                <a:lnTo>
                  <a:pt x="0" y="9217953"/>
                </a:lnTo>
                <a:lnTo>
                  <a:pt x="0" y="0"/>
                </a:lnTo>
                <a:close/>
              </a:path>
            </a:pathLst>
          </a:custGeom>
          <a:blipFill>
            <a:blip r:embed="rId2"/>
            <a:stretch>
              <a:fillRect/>
            </a:stretch>
          </a:blipFill>
        </p:spPr>
        <p:txBody>
          <a:bodyPr/>
          <a:lstStyle/>
          <a:p>
            <a:endParaRPr lang="tr-TR"/>
          </a:p>
        </p:txBody>
      </p:sp>
      <p:sp>
        <p:nvSpPr>
          <p:cNvPr id="3" name="TextBox 3"/>
          <p:cNvSpPr txBox="1"/>
          <p:nvPr/>
        </p:nvSpPr>
        <p:spPr>
          <a:xfrm>
            <a:off x="2733384" y="9334500"/>
            <a:ext cx="12263352" cy="824865"/>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Open Sauce"/>
              </a:rPr>
              <a:t>Kaynak: https://newsroom.kunststoffverpackungen.de/2021/08/06/recycling-oder-muellberg-unser-pfandsystem/</a:t>
            </a:r>
          </a:p>
        </p:txBody>
      </p:sp>
      <p:sp>
        <p:nvSpPr>
          <p:cNvPr id="4" name="TextBox 4"/>
          <p:cNvSpPr txBox="1"/>
          <p:nvPr/>
        </p:nvSpPr>
        <p:spPr>
          <a:xfrm>
            <a:off x="14487351" y="9043035"/>
            <a:ext cx="3800649" cy="1243965"/>
          </a:xfrm>
          <a:prstGeom prst="rect">
            <a:avLst/>
          </a:prstGeom>
        </p:spPr>
        <p:txBody>
          <a:bodyPr lIns="0" tIns="0" rIns="0" bIns="0" rtlCol="0" anchor="t">
            <a:spAutoFit/>
          </a:bodyPr>
          <a:lstStyle/>
          <a:p>
            <a:pPr algn="ctr">
              <a:lnSpc>
                <a:spcPts val="3359"/>
              </a:lnSpc>
            </a:pPr>
            <a:r>
              <a:rPr lang="en-US" sz="2400" dirty="0">
                <a:solidFill>
                  <a:srgbClr val="000000"/>
                </a:solidFill>
                <a:latin typeface="Open Sauce"/>
              </a:rPr>
              <a:t>Pet Geri </a:t>
            </a:r>
            <a:r>
              <a:rPr lang="en-US" sz="2400" dirty="0" err="1">
                <a:solidFill>
                  <a:srgbClr val="000000"/>
                </a:solidFill>
                <a:latin typeface="Open Sauce"/>
              </a:rPr>
              <a:t>Dönüşümü</a:t>
            </a:r>
            <a:r>
              <a:rPr lang="en-US" sz="2400" dirty="0">
                <a:solidFill>
                  <a:srgbClr val="000000"/>
                </a:solidFill>
                <a:latin typeface="Open Sauce"/>
              </a:rPr>
              <a:t> </a:t>
            </a:r>
            <a:r>
              <a:rPr lang="en-US" sz="2400" dirty="0" err="1">
                <a:solidFill>
                  <a:srgbClr val="000000"/>
                </a:solidFill>
                <a:latin typeface="Open Sauce"/>
              </a:rPr>
              <a:t>Oranları</a:t>
            </a:r>
            <a:r>
              <a:rPr lang="en-US" sz="2400" dirty="0">
                <a:solidFill>
                  <a:srgbClr val="000000"/>
                </a:solidFill>
                <a:latin typeface="Open Sauce"/>
              </a:rPr>
              <a:t> </a:t>
            </a:r>
          </a:p>
          <a:p>
            <a:pPr algn="ctr">
              <a:lnSpc>
                <a:spcPts val="3359"/>
              </a:lnSpc>
              <a:spcBef>
                <a:spcPct val="0"/>
              </a:spcBef>
            </a:pPr>
            <a:r>
              <a:rPr lang="en-US" sz="2400" dirty="0" err="1">
                <a:solidFill>
                  <a:srgbClr val="000000"/>
                </a:solidFill>
                <a:latin typeface="Open Sauce"/>
              </a:rPr>
              <a:t>Erişim</a:t>
            </a:r>
            <a:r>
              <a:rPr lang="en-US" sz="2400" dirty="0">
                <a:solidFill>
                  <a:srgbClr val="000000"/>
                </a:solidFill>
                <a:latin typeface="Open Sauce"/>
              </a:rPr>
              <a:t> </a:t>
            </a:r>
            <a:r>
              <a:rPr lang="en-US" sz="2400" dirty="0" err="1">
                <a:solidFill>
                  <a:srgbClr val="000000"/>
                </a:solidFill>
                <a:latin typeface="Open Sauce"/>
              </a:rPr>
              <a:t>tarihi</a:t>
            </a:r>
            <a:r>
              <a:rPr lang="en-US" sz="2400" dirty="0">
                <a:solidFill>
                  <a:srgbClr val="000000"/>
                </a:solidFill>
                <a:latin typeface="Open Sauce"/>
              </a:rPr>
              <a:t>: 09.10.2023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43130" y="1464625"/>
            <a:ext cx="15001739" cy="5684764"/>
          </a:xfrm>
          <a:custGeom>
            <a:avLst/>
            <a:gdLst/>
            <a:ahLst/>
            <a:cxnLst/>
            <a:rect l="l" t="t" r="r" b="b"/>
            <a:pathLst>
              <a:path w="15001739" h="5684764">
                <a:moveTo>
                  <a:pt x="0" y="0"/>
                </a:moveTo>
                <a:lnTo>
                  <a:pt x="15001740" y="0"/>
                </a:lnTo>
                <a:lnTo>
                  <a:pt x="15001740" y="5684764"/>
                </a:lnTo>
                <a:lnTo>
                  <a:pt x="0" y="5684764"/>
                </a:lnTo>
                <a:lnTo>
                  <a:pt x="0" y="0"/>
                </a:lnTo>
                <a:close/>
              </a:path>
            </a:pathLst>
          </a:custGeom>
          <a:blipFill>
            <a:blip r:embed="rId2"/>
            <a:stretch>
              <a:fillRect/>
            </a:stretch>
          </a:blipFill>
        </p:spPr>
        <p:txBody>
          <a:bodyPr/>
          <a:lstStyle/>
          <a:p>
            <a:endParaRPr lang="tr-TR"/>
          </a:p>
        </p:txBody>
      </p:sp>
      <p:sp>
        <p:nvSpPr>
          <p:cNvPr id="3" name="TextBox 3"/>
          <p:cNvSpPr txBox="1"/>
          <p:nvPr/>
        </p:nvSpPr>
        <p:spPr>
          <a:xfrm>
            <a:off x="5780744" y="8572500"/>
            <a:ext cx="6726510" cy="1269835"/>
          </a:xfrm>
          <a:prstGeom prst="rect">
            <a:avLst/>
          </a:prstGeom>
        </p:spPr>
        <p:txBody>
          <a:bodyPr wrap="square" lIns="0" tIns="0" rIns="0" bIns="0" rtlCol="0" anchor="t">
            <a:spAutoFit/>
          </a:bodyPr>
          <a:lstStyle/>
          <a:p>
            <a:pPr algn="ctr">
              <a:lnSpc>
                <a:spcPts val="3359"/>
              </a:lnSpc>
            </a:pPr>
            <a:r>
              <a:rPr lang="en-US" sz="2400" dirty="0">
                <a:solidFill>
                  <a:srgbClr val="000000"/>
                </a:solidFill>
                <a:latin typeface="Open Sauce"/>
              </a:rPr>
              <a:t>1 Ton </a:t>
            </a:r>
            <a:r>
              <a:rPr lang="en-US" sz="2400" dirty="0" err="1">
                <a:solidFill>
                  <a:srgbClr val="000000"/>
                </a:solidFill>
                <a:latin typeface="Open Sauce"/>
              </a:rPr>
              <a:t>Plastik</a:t>
            </a:r>
            <a:r>
              <a:rPr lang="en-US" sz="2400" dirty="0">
                <a:solidFill>
                  <a:srgbClr val="000000"/>
                </a:solidFill>
                <a:latin typeface="Open Sauce"/>
              </a:rPr>
              <a:t> Ne </a:t>
            </a:r>
            <a:r>
              <a:rPr lang="en-US" sz="2400" dirty="0" err="1">
                <a:solidFill>
                  <a:srgbClr val="000000"/>
                </a:solidFill>
                <a:latin typeface="Open Sauce"/>
              </a:rPr>
              <a:t>Kazandırır</a:t>
            </a:r>
            <a:r>
              <a:rPr lang="en-US" sz="2400" dirty="0">
                <a:solidFill>
                  <a:srgbClr val="000000"/>
                </a:solidFill>
                <a:latin typeface="Open Sauce"/>
              </a:rPr>
              <a:t>?</a:t>
            </a:r>
          </a:p>
          <a:p>
            <a:pPr algn="ctr">
              <a:lnSpc>
                <a:spcPts val="3359"/>
              </a:lnSpc>
            </a:pPr>
            <a:r>
              <a:rPr lang="en-US" sz="2400" dirty="0">
                <a:solidFill>
                  <a:srgbClr val="000000"/>
                </a:solidFill>
                <a:latin typeface="Open Sauce"/>
              </a:rPr>
              <a:t>Kaynak: https://www.sifiratik.gov.tr/</a:t>
            </a:r>
          </a:p>
          <a:p>
            <a:pPr algn="ctr">
              <a:lnSpc>
                <a:spcPts val="3359"/>
              </a:lnSpc>
              <a:spcBef>
                <a:spcPct val="0"/>
              </a:spcBef>
            </a:pPr>
            <a:r>
              <a:rPr lang="en-US" sz="2400" dirty="0" err="1">
                <a:solidFill>
                  <a:srgbClr val="000000"/>
                </a:solidFill>
                <a:latin typeface="Open Sauce"/>
              </a:rPr>
              <a:t>Erişim</a:t>
            </a:r>
            <a:r>
              <a:rPr lang="en-US" sz="2400" dirty="0">
                <a:solidFill>
                  <a:srgbClr val="000000"/>
                </a:solidFill>
                <a:latin typeface="Open Sauce"/>
              </a:rPr>
              <a:t> </a:t>
            </a:r>
            <a:r>
              <a:rPr lang="en-US" sz="2400" dirty="0" err="1">
                <a:solidFill>
                  <a:srgbClr val="000000"/>
                </a:solidFill>
                <a:latin typeface="Open Sauce"/>
              </a:rPr>
              <a:t>tarihi</a:t>
            </a:r>
            <a:r>
              <a:rPr lang="en-US" sz="2400" dirty="0">
                <a:solidFill>
                  <a:srgbClr val="000000"/>
                </a:solidFill>
                <a:latin typeface="Open Sauce"/>
              </a:rPr>
              <a:t>: 09.10.2023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532</Words>
  <Application>Microsoft Office PowerPoint</Application>
  <PresentationFormat>Özel</PresentationFormat>
  <Paragraphs>81</Paragraphs>
  <Slides>16</Slides>
  <Notes>3</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16</vt:i4>
      </vt:variant>
    </vt:vector>
  </HeadingPairs>
  <TitlesOfParts>
    <vt:vector size="27" baseType="lpstr">
      <vt:lpstr>Open Sauce</vt:lpstr>
      <vt:lpstr>DejaVu Serif</vt:lpstr>
      <vt:lpstr>Archivo Black</vt:lpstr>
      <vt:lpstr>Montserrat Classic</vt:lpstr>
      <vt:lpstr>Arial</vt:lpstr>
      <vt:lpstr>Calibri</vt:lpstr>
      <vt:lpstr>Montserrat Classic Bold</vt:lpstr>
      <vt:lpstr>DejaVu Serif Bold</vt:lpstr>
      <vt:lpstr>Arimo Bold</vt:lpstr>
      <vt:lpstr>Arimo Bold Italics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AI Agency Pitch Deck</dc:title>
  <cp:lastModifiedBy>İrem Candan</cp:lastModifiedBy>
  <cp:revision>4</cp:revision>
  <dcterms:created xsi:type="dcterms:W3CDTF">2006-08-16T00:00:00Z</dcterms:created>
  <dcterms:modified xsi:type="dcterms:W3CDTF">2023-10-11T18:52:10Z</dcterms:modified>
  <dc:identifier>DAFwwZoqEKE</dc:identifier>
</cp:coreProperties>
</file>