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163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55;p14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96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Google Shape;56;p14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A1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Google Shape;57;p14"/>
          <p:cNvSpPr/>
          <p:nvPr/>
        </p:nvSpPr>
        <p:spPr>
          <a:xfrm rot="10800000">
            <a:off x="5058905" y="0"/>
            <a:ext cx="4085101" cy="20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Google Shape;58;p14"/>
          <p:cNvSpPr/>
          <p:nvPr/>
        </p:nvSpPr>
        <p:spPr>
          <a:xfrm>
            <a:off x="20327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114" name="Google Shape;59;p14"/>
          <p:cNvGrpSpPr/>
          <p:nvPr/>
        </p:nvGrpSpPr>
        <p:grpSpPr>
          <a:xfrm>
            <a:off x="255199" y="591"/>
            <a:ext cx="2250364" cy="1044302"/>
            <a:chOff x="0" y="0"/>
            <a:chExt cx="2250363" cy="1044300"/>
          </a:xfrm>
        </p:grpSpPr>
        <p:sp>
          <p:nvSpPr>
            <p:cNvPr id="111" name="Google Shape;60;p14"/>
            <p:cNvSpPr/>
            <p:nvPr/>
          </p:nvSpPr>
          <p:spPr>
            <a:xfrm>
              <a:off x="508862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2" name="Google Shape;61;p14"/>
            <p:cNvSpPr/>
            <p:nvPr/>
          </p:nvSpPr>
          <p:spPr>
            <a:xfrm>
              <a:off x="254431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Google Shape;62;p14"/>
            <p:cNvSpPr/>
            <p:nvPr/>
          </p:nvSpPr>
          <p:spPr>
            <a:xfrm>
              <a:off x="-1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8" name="Google Shape;63;p14"/>
          <p:cNvGrpSpPr/>
          <p:nvPr/>
        </p:nvGrpSpPr>
        <p:grpSpPr>
          <a:xfrm>
            <a:off x="905394" y="591"/>
            <a:ext cx="2250365" cy="1044302"/>
            <a:chOff x="0" y="0"/>
            <a:chExt cx="2250363" cy="1044300"/>
          </a:xfrm>
        </p:grpSpPr>
        <p:sp>
          <p:nvSpPr>
            <p:cNvPr id="115" name="Google Shape;64;p14"/>
            <p:cNvSpPr/>
            <p:nvPr/>
          </p:nvSpPr>
          <p:spPr>
            <a:xfrm>
              <a:off x="508862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Google Shape;65;p14"/>
            <p:cNvSpPr/>
            <p:nvPr/>
          </p:nvSpPr>
          <p:spPr>
            <a:xfrm>
              <a:off x="254430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Google Shape;66;p14"/>
            <p:cNvSpPr/>
            <p:nvPr/>
          </p:nvSpPr>
          <p:spPr>
            <a:xfrm>
              <a:off x="-1" y="-1"/>
              <a:ext cx="1741502" cy="104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2" name="Google Shape;67;p14"/>
          <p:cNvGrpSpPr/>
          <p:nvPr/>
        </p:nvGrpSpPr>
        <p:grpSpPr>
          <a:xfrm>
            <a:off x="7057467" y="5087"/>
            <a:ext cx="1851281" cy="752110"/>
            <a:chOff x="0" y="0"/>
            <a:chExt cx="1851280" cy="752108"/>
          </a:xfrm>
        </p:grpSpPr>
        <p:sp>
          <p:nvSpPr>
            <p:cNvPr id="119" name="Google Shape;68;p14"/>
            <p:cNvSpPr/>
            <p:nvPr/>
          </p:nvSpPr>
          <p:spPr>
            <a:xfrm>
              <a:off x="602039" y="-1"/>
              <a:ext cx="1249242" cy="75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Google Shape;69;p14"/>
            <p:cNvSpPr/>
            <p:nvPr/>
          </p:nvSpPr>
          <p:spPr>
            <a:xfrm>
              <a:off x="301019" y="-1"/>
              <a:ext cx="1249242" cy="75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Google Shape;70;p14"/>
            <p:cNvSpPr/>
            <p:nvPr/>
          </p:nvSpPr>
          <p:spPr>
            <a:xfrm>
              <a:off x="-1" y="-1"/>
              <a:ext cx="1249242" cy="75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6" name="Google Shape;71;p14"/>
          <p:cNvGrpSpPr/>
          <p:nvPr/>
        </p:nvGrpSpPr>
        <p:grpSpPr>
          <a:xfrm>
            <a:off x="6553031" y="4217851"/>
            <a:ext cx="2389067" cy="925738"/>
            <a:chOff x="0" y="0"/>
            <a:chExt cx="2389066" cy="925737"/>
          </a:xfrm>
        </p:grpSpPr>
        <p:sp>
          <p:nvSpPr>
            <p:cNvPr id="123" name="Google Shape;72;p14"/>
            <p:cNvSpPr/>
            <p:nvPr/>
          </p:nvSpPr>
          <p:spPr>
            <a:xfrm>
              <a:off x="776928" y="-1"/>
              <a:ext cx="1612139" cy="92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Google Shape;73;p14"/>
            <p:cNvSpPr/>
            <p:nvPr/>
          </p:nvSpPr>
          <p:spPr>
            <a:xfrm>
              <a:off x="388464" y="-1"/>
              <a:ext cx="1612139" cy="92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Google Shape;74;p14"/>
            <p:cNvSpPr/>
            <p:nvPr/>
          </p:nvSpPr>
          <p:spPr>
            <a:xfrm>
              <a:off x="-1" y="-1"/>
              <a:ext cx="1612140" cy="92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0" name="Google Shape;75;p14"/>
          <p:cNvGrpSpPr/>
          <p:nvPr/>
        </p:nvGrpSpPr>
        <p:grpSpPr>
          <a:xfrm>
            <a:off x="199148" y="4055652"/>
            <a:ext cx="2795414" cy="1083309"/>
            <a:chOff x="0" y="0"/>
            <a:chExt cx="2795412" cy="1083308"/>
          </a:xfrm>
        </p:grpSpPr>
        <p:sp>
          <p:nvSpPr>
            <p:cNvPr id="127" name="Google Shape;76;p14"/>
            <p:cNvSpPr/>
            <p:nvPr/>
          </p:nvSpPr>
          <p:spPr>
            <a:xfrm>
              <a:off x="909072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Google Shape;77;p14"/>
            <p:cNvSpPr/>
            <p:nvPr/>
          </p:nvSpPr>
          <p:spPr>
            <a:xfrm>
              <a:off x="454536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Google Shape;78;p14"/>
            <p:cNvSpPr/>
            <p:nvPr/>
          </p:nvSpPr>
          <p:spPr>
            <a:xfrm>
              <a:off x="-1" y="-1"/>
              <a:ext cx="1886342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1" name="Başlık Metni"/>
          <p:cNvSpPr txBox="1">
            <a:spLocks noGrp="1"/>
          </p:cNvSpPr>
          <p:nvPr>
            <p:ph type="title"/>
          </p:nvPr>
        </p:nvSpPr>
        <p:spPr>
          <a:xfrm>
            <a:off x="1858703" y="1822832"/>
            <a:ext cx="5361300" cy="1448101"/>
          </a:xfrm>
          <a:prstGeom prst="rect">
            <a:avLst/>
          </a:prstGeom>
        </p:spPr>
        <p:txBody>
          <a:bodyPr anchor="ctr"/>
          <a:lstStyle>
            <a:lvl1pPr algn="ctr">
              <a:defRPr sz="38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3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858699" y="3413157"/>
            <a:ext cx="5361301" cy="522601"/>
          </a:xfrm>
          <a:prstGeom prst="rect">
            <a:avLst/>
          </a:prstGeom>
        </p:spPr>
        <p:txBody>
          <a:bodyPr/>
          <a:lstStyle>
            <a:lvl1pPr marL="311150" indent="-1651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11150" indent="304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1150" indent="762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1150" indent="12192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11150" indent="1676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83;p15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Google Shape;84;p15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A1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Google Shape;85;p15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Başlık Metni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44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/>
          <a:lstStyle>
            <a:lvl1pPr indent="-311150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86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258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830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02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solidFill>
          <a:srgbClr val="C4A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90;p16"/>
          <p:cNvSpPr/>
          <p:nvPr/>
        </p:nvSpPr>
        <p:spPr>
          <a:xfrm flipH="1">
            <a:off x="4757099" y="2309399"/>
            <a:ext cx="4386901" cy="283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156" name="Google Shape;91;p16"/>
          <p:cNvGrpSpPr/>
          <p:nvPr/>
        </p:nvGrpSpPr>
        <p:grpSpPr>
          <a:xfrm>
            <a:off x="5594191" y="3961114"/>
            <a:ext cx="2910145" cy="1182341"/>
            <a:chOff x="0" y="0"/>
            <a:chExt cx="2910144" cy="1182340"/>
          </a:xfrm>
        </p:grpSpPr>
        <p:sp>
          <p:nvSpPr>
            <p:cNvPr id="153" name="Google Shape;92;p16"/>
            <p:cNvSpPr/>
            <p:nvPr/>
          </p:nvSpPr>
          <p:spPr>
            <a:xfrm>
              <a:off x="946383" y="-1"/>
              <a:ext cx="1963762" cy="118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4" name="Google Shape;93;p16"/>
            <p:cNvSpPr/>
            <p:nvPr/>
          </p:nvSpPr>
          <p:spPr>
            <a:xfrm>
              <a:off x="473191" y="-1"/>
              <a:ext cx="1963762" cy="118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5" name="Google Shape;94;p16"/>
            <p:cNvSpPr/>
            <p:nvPr/>
          </p:nvSpPr>
          <p:spPr>
            <a:xfrm>
              <a:off x="0" y="-1"/>
              <a:ext cx="1963761" cy="118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60" name="Google Shape;95;p16"/>
          <p:cNvGrpSpPr/>
          <p:nvPr/>
        </p:nvGrpSpPr>
        <p:grpSpPr>
          <a:xfrm>
            <a:off x="199148" y="1"/>
            <a:ext cx="2795414" cy="1083310"/>
            <a:chOff x="0" y="0"/>
            <a:chExt cx="2795412" cy="1083308"/>
          </a:xfrm>
        </p:grpSpPr>
        <p:sp>
          <p:nvSpPr>
            <p:cNvPr id="157" name="Google Shape;96;p16"/>
            <p:cNvSpPr/>
            <p:nvPr/>
          </p:nvSpPr>
          <p:spPr>
            <a:xfrm>
              <a:off x="909072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8" name="Google Shape;97;p16"/>
            <p:cNvSpPr/>
            <p:nvPr/>
          </p:nvSpPr>
          <p:spPr>
            <a:xfrm>
              <a:off x="454536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9" name="Google Shape;98;p16"/>
            <p:cNvSpPr/>
            <p:nvPr/>
          </p:nvSpPr>
          <p:spPr>
            <a:xfrm>
              <a:off x="-1" y="-1"/>
              <a:ext cx="1886342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61" name="Başlık Metni"/>
          <p:cNvSpPr txBox="1">
            <a:spLocks noGrp="1"/>
          </p:cNvSpPr>
          <p:nvPr>
            <p:ph type="title"/>
          </p:nvPr>
        </p:nvSpPr>
        <p:spPr>
          <a:xfrm>
            <a:off x="1888683" y="1746100"/>
            <a:ext cx="5377501" cy="164610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02;p17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0" name="Google Shape;103;p17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A1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1" name="Google Shape;104;p17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2" name="Başlık Metni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7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/>
          <a:lstStyle>
            <a:lvl1pPr indent="-311150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86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258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830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02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74" name="Google Shape;107;p17"/>
          <p:cNvSpPr txBox="1">
            <a:spLocks noGrp="1"/>
          </p:cNvSpPr>
          <p:nvPr>
            <p:ph type="body" sz="quarter" idx="21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/>
          <a:lstStyle/>
          <a:p>
            <a:pPr indent="-311150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10;p18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3" name="Google Shape;111;p18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A1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Google Shape;112;p18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5" name="Başlık Metni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8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solidFill>
          <a:srgbClr val="C4A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16;p19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4" name="Google Shape;117;p19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5" name="Google Shape;118;p19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6" name="Başlık Metni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197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9"/>
            <a:ext cx="3709201" cy="2119801"/>
          </a:xfrm>
          <a:prstGeom prst="rect">
            <a:avLst/>
          </a:prstGeom>
        </p:spPr>
        <p:txBody>
          <a:bodyPr/>
          <a:lstStyle>
            <a:lvl1pPr indent="-311150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86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258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830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0263" indent="-352713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9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rgbClr val="007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23;p20"/>
          <p:cNvSpPr/>
          <p:nvPr/>
        </p:nvSpPr>
        <p:spPr>
          <a:xfrm>
            <a:off x="0" y="2823143"/>
            <a:ext cx="7369200" cy="231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63EF5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6" name="Google Shape;124;p20"/>
          <p:cNvSpPr/>
          <p:nvPr/>
        </p:nvSpPr>
        <p:spPr>
          <a:xfrm flipH="1">
            <a:off x="3583209" y="1554113"/>
            <a:ext cx="5560502" cy="358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10" name="Google Shape;125;p20"/>
          <p:cNvGrpSpPr/>
          <p:nvPr/>
        </p:nvGrpSpPr>
        <p:grpSpPr>
          <a:xfrm>
            <a:off x="255991" y="-119"/>
            <a:ext cx="2251347" cy="1043410"/>
            <a:chOff x="0" y="0"/>
            <a:chExt cx="2251346" cy="1043408"/>
          </a:xfrm>
        </p:grpSpPr>
        <p:sp>
          <p:nvSpPr>
            <p:cNvPr id="207" name="Google Shape;126;p20"/>
            <p:cNvSpPr/>
            <p:nvPr/>
          </p:nvSpPr>
          <p:spPr>
            <a:xfrm>
              <a:off x="510092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8" name="Google Shape;127;p20"/>
            <p:cNvSpPr/>
            <p:nvPr/>
          </p:nvSpPr>
          <p:spPr>
            <a:xfrm>
              <a:off x="255046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Google Shape;128;p20"/>
            <p:cNvSpPr/>
            <p:nvPr/>
          </p:nvSpPr>
          <p:spPr>
            <a:xfrm>
              <a:off x="0" y="-1"/>
              <a:ext cx="1741255" cy="104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1" name="Google Shape;129;p20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15" name="Google Shape;130;p20"/>
          <p:cNvGrpSpPr/>
          <p:nvPr/>
        </p:nvGrpSpPr>
        <p:grpSpPr>
          <a:xfrm>
            <a:off x="34934" y="4522125"/>
            <a:ext cx="1593305" cy="617073"/>
            <a:chOff x="0" y="0"/>
            <a:chExt cx="1593304" cy="617071"/>
          </a:xfrm>
        </p:grpSpPr>
        <p:sp>
          <p:nvSpPr>
            <p:cNvPr id="212" name="Google Shape;131;p20"/>
            <p:cNvSpPr/>
            <p:nvPr/>
          </p:nvSpPr>
          <p:spPr>
            <a:xfrm>
              <a:off x="518145" y="0"/>
              <a:ext cx="1075160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Google Shape;132;p20"/>
            <p:cNvSpPr/>
            <p:nvPr/>
          </p:nvSpPr>
          <p:spPr>
            <a:xfrm>
              <a:off x="259072" y="0"/>
              <a:ext cx="1075160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Google Shape;133;p20"/>
            <p:cNvSpPr/>
            <p:nvPr/>
          </p:nvSpPr>
          <p:spPr>
            <a:xfrm>
              <a:off x="0" y="0"/>
              <a:ext cx="1075160" cy="61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rgbClr val="163E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9" name="Google Shape;134;p20"/>
          <p:cNvGrpSpPr/>
          <p:nvPr/>
        </p:nvGrpSpPr>
        <p:grpSpPr>
          <a:xfrm>
            <a:off x="5886353" y="1243"/>
            <a:ext cx="3257454" cy="1261514"/>
            <a:chOff x="0" y="0"/>
            <a:chExt cx="3257453" cy="1261513"/>
          </a:xfrm>
        </p:grpSpPr>
        <p:sp>
          <p:nvSpPr>
            <p:cNvPr id="216" name="Google Shape;135;p20"/>
            <p:cNvSpPr/>
            <p:nvPr/>
          </p:nvSpPr>
          <p:spPr>
            <a:xfrm>
              <a:off x="1059328" y="0"/>
              <a:ext cx="2198126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7" name="Google Shape;136;p20"/>
            <p:cNvSpPr/>
            <p:nvPr/>
          </p:nvSpPr>
          <p:spPr>
            <a:xfrm>
              <a:off x="529664" y="0"/>
              <a:ext cx="2198126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Google Shape;137;p20"/>
            <p:cNvSpPr/>
            <p:nvPr/>
          </p:nvSpPr>
          <p:spPr>
            <a:xfrm>
              <a:off x="0" y="0"/>
              <a:ext cx="2198125" cy="126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rgbClr val="0079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0" name="Başlık Metni"/>
          <p:cNvSpPr txBox="1">
            <a:spLocks noGrp="1"/>
          </p:cNvSpPr>
          <p:nvPr>
            <p:ph type="title"/>
          </p:nvPr>
        </p:nvSpPr>
        <p:spPr>
          <a:xfrm>
            <a:off x="1393928" y="1301145"/>
            <a:ext cx="6366902" cy="2539202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22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141;p21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9" name="Google Shape;142;p21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4A1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0" name="Google Shape;143;p21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1" name="Başlık Metni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1" cy="70500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Başlık Metni</a:t>
            </a:r>
          </a:p>
        </p:txBody>
      </p:sp>
      <p:sp>
        <p:nvSpPr>
          <p:cNvPr id="23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19150" y="1550700"/>
            <a:ext cx="5859901" cy="393601"/>
          </a:xfrm>
          <a:prstGeom prst="rect">
            <a:avLst/>
          </a:prstGeom>
        </p:spPr>
        <p:txBody>
          <a:bodyPr/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3" name="Google Shape;146;p21"/>
          <p:cNvSpPr txBox="1">
            <a:spLocks noGrp="1"/>
          </p:cNvSpPr>
          <p:nvPr>
            <p:ph type="body" sz="half" idx="21"/>
          </p:nvPr>
        </p:nvSpPr>
        <p:spPr>
          <a:xfrm>
            <a:off x="819150" y="2467049"/>
            <a:ext cx="5859901" cy="2095501"/>
          </a:xfrm>
          <a:prstGeom prst="rect">
            <a:avLst/>
          </a:prstGeom>
        </p:spPr>
        <p:txBody>
          <a:bodyPr/>
          <a:lstStyle/>
          <a:p>
            <a:pPr indent="-311150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Başlık Metni</a:t>
            </a:r>
          </a:p>
        </p:txBody>
      </p:sp>
      <p:sp>
        <p:nvSpPr>
          <p:cNvPr id="2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bg>
      <p:bgPr>
        <a:solidFill>
          <a:srgbClr val="007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49;p22"/>
          <p:cNvSpPr/>
          <p:nvPr/>
        </p:nvSpPr>
        <p:spPr>
          <a:xfrm>
            <a:off x="31" y="2824500"/>
            <a:ext cx="7370399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2" name="Google Shape;150;p22"/>
          <p:cNvSpPr/>
          <p:nvPr/>
        </p:nvSpPr>
        <p:spPr>
          <a:xfrm flipH="1">
            <a:off x="3582599" y="1550700"/>
            <a:ext cx="5561401" cy="359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3" name="Google Shape;151;p22"/>
          <p:cNvSpPr/>
          <p:nvPr/>
        </p:nvSpPr>
        <p:spPr>
          <a:xfrm>
            <a:off x="203224" y="206250"/>
            <a:ext cx="8737502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28025" y="4163500"/>
            <a:ext cx="7415101" cy="605101"/>
          </a:xfrm>
          <a:prstGeom prst="rect">
            <a:avLst/>
          </a:prstGeom>
        </p:spPr>
        <p:txBody>
          <a:bodyPr anchor="b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8663" indent="-352713">
              <a:lnSpc>
                <a:spcPct val="100000"/>
              </a:lnSpc>
              <a:buClrTx/>
              <a:buSzPts val="1300"/>
              <a:buFontTx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25863" indent="-352713">
              <a:lnSpc>
                <a:spcPct val="100000"/>
              </a:lnSpc>
              <a:buClrTx/>
              <a:buSzPts val="1300"/>
              <a:buFontTx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83063" indent="-352713">
              <a:lnSpc>
                <a:spcPct val="100000"/>
              </a:lnSpc>
              <a:buClrTx/>
              <a:buSzPts val="1300"/>
              <a:buFontTx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0263" indent="-352713">
              <a:lnSpc>
                <a:spcPct val="100000"/>
              </a:lnSpc>
              <a:buClrTx/>
              <a:buSzPts val="1300"/>
              <a:buFontTx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4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bg>
      <p:bgPr>
        <a:solidFill>
          <a:srgbClr val="C4A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155;p23"/>
          <p:cNvSpPr/>
          <p:nvPr/>
        </p:nvSpPr>
        <p:spPr>
          <a:xfrm flipH="1">
            <a:off x="5569199" y="2834075"/>
            <a:ext cx="3574801" cy="230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grpSp>
        <p:nvGrpSpPr>
          <p:cNvPr id="256" name="Google Shape;156;p23"/>
          <p:cNvGrpSpPr/>
          <p:nvPr/>
        </p:nvGrpSpPr>
        <p:grpSpPr>
          <a:xfrm>
            <a:off x="5959221" y="4119576"/>
            <a:ext cx="2520952" cy="1024166"/>
            <a:chOff x="0" y="0"/>
            <a:chExt cx="2520950" cy="1024165"/>
          </a:xfrm>
        </p:grpSpPr>
        <p:sp>
          <p:nvSpPr>
            <p:cNvPr id="253" name="Google Shape;157;p23"/>
            <p:cNvSpPr/>
            <p:nvPr/>
          </p:nvSpPr>
          <p:spPr>
            <a:xfrm>
              <a:off x="819816" y="-1"/>
              <a:ext cx="1701135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4" name="Google Shape;158;p23"/>
            <p:cNvSpPr/>
            <p:nvPr/>
          </p:nvSpPr>
          <p:spPr>
            <a:xfrm>
              <a:off x="409908" y="-1"/>
              <a:ext cx="1701135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5" name="Google Shape;159;p23"/>
            <p:cNvSpPr/>
            <p:nvPr/>
          </p:nvSpPr>
          <p:spPr>
            <a:xfrm>
              <a:off x="-1" y="-1"/>
              <a:ext cx="1701135" cy="10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C4A1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0" name="Google Shape;160;p23"/>
          <p:cNvGrpSpPr/>
          <p:nvPr/>
        </p:nvGrpSpPr>
        <p:grpSpPr>
          <a:xfrm>
            <a:off x="199148" y="1"/>
            <a:ext cx="2795414" cy="1083310"/>
            <a:chOff x="0" y="0"/>
            <a:chExt cx="2795412" cy="1083308"/>
          </a:xfrm>
        </p:grpSpPr>
        <p:sp>
          <p:nvSpPr>
            <p:cNvPr id="257" name="Google Shape;161;p23"/>
            <p:cNvSpPr/>
            <p:nvPr/>
          </p:nvSpPr>
          <p:spPr>
            <a:xfrm>
              <a:off x="909072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Google Shape;162;p23"/>
            <p:cNvSpPr/>
            <p:nvPr/>
          </p:nvSpPr>
          <p:spPr>
            <a:xfrm>
              <a:off x="454536" y="-1"/>
              <a:ext cx="1886341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9" name="Google Shape;163;p23"/>
            <p:cNvSpPr/>
            <p:nvPr/>
          </p:nvSpPr>
          <p:spPr>
            <a:xfrm>
              <a:off x="-1" y="-1"/>
              <a:ext cx="1886342" cy="10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1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1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r>
              <a:t>xx%</a:t>
            </a:r>
          </a:p>
        </p:txBody>
      </p:sp>
      <p:sp>
        <p:nvSpPr>
          <p:cNvPr id="26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1" cy="641101"/>
          </a:xfrm>
          <a:prstGeom prst="rect">
            <a:avLst/>
          </a:prstGeom>
        </p:spPr>
        <p:txBody>
          <a:bodyPr/>
          <a:lstStyle>
            <a:lvl1pPr indent="-311150" algn="ctr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68663" indent="-352713" algn="ctr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25863" indent="-352713" algn="ctr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83063" indent="-352713" algn="ctr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0263" indent="-352713" algn="ctr">
              <a:buClr>
                <a:srgbClr val="233A44"/>
              </a:buClr>
              <a:buSzPts val="1300"/>
              <a:buFont typeface="Calibri"/>
              <a:defRPr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6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02621" y="4572843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9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8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aşlık Metni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Başlık Metni</a:t>
            </a:r>
          </a:p>
        </p:txBody>
      </p:sp>
      <p:sp>
        <p:nvSpPr>
          <p:cNvPr id="56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aşlık Metni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Başlık Metni</a:t>
            </a:r>
          </a:p>
        </p:txBody>
      </p:sp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Başlık Metni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Başlık Metni</a:t>
            </a:r>
          </a:p>
        </p:txBody>
      </p:sp>
      <p:sp>
        <p:nvSpPr>
          <p:cNvPr id="7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4" Type="http://schemas.openxmlformats.org/officeDocument/2006/relationships/image" Target="../media/image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4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13.xml" /><Relationship Id="rId7" Type="http://schemas.openxmlformats.org/officeDocument/2006/relationships/image" Target="../media/image12.png" /><Relationship Id="rId2" Type="http://schemas.openxmlformats.org/officeDocument/2006/relationships/audio" Target="../media/media12.m4a" /><Relationship Id="rId1" Type="http://schemas.microsoft.com/office/2007/relationships/media" Target="../media/media12.m4a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3.m4a" /><Relationship Id="rId1" Type="http://schemas.microsoft.com/office/2007/relationships/media" Target="../media/media13.m4a" /><Relationship Id="rId6" Type="http://schemas.openxmlformats.org/officeDocument/2006/relationships/image" Target="../media/image1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4.m4a" /><Relationship Id="rId1" Type="http://schemas.microsoft.com/office/2007/relationships/media" Target="../media/media14.m4a" /><Relationship Id="rId5" Type="http://schemas.openxmlformats.org/officeDocument/2006/relationships/image" Target="../media/image1.png" /><Relationship Id="rId4" Type="http://schemas.openxmlformats.org/officeDocument/2006/relationships/image" Target="../media/image15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5.m4a" /><Relationship Id="rId1" Type="http://schemas.microsoft.com/office/2007/relationships/media" Target="../media/media15.m4a" /><Relationship Id="rId4" Type="http://schemas.openxmlformats.org/officeDocument/2006/relationships/image" Target="../media/image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ggm.saglik.gov.tr/" TargetMode="External" /><Relationship Id="rId2" Type="http://schemas.openxmlformats.org/officeDocument/2006/relationships/hyperlink" Target="https://hsgm.saglik.gov.tr/depo/birimler/saglikli-beslenme-ve-hareketli-hayat-db/Dokumanlar/Rehberler/Turkiye_Fiziksel_Aktivite_Rehberi.pdf" TargetMode="External" /><Relationship Id="rId1" Type="http://schemas.openxmlformats.org/officeDocument/2006/relationships/slideLayout" Target="../slideLayouts/slideLayout13.xml" /><Relationship Id="rId4" Type="http://schemas.openxmlformats.org/officeDocument/2006/relationships/hyperlink" Target="https://aktifyasam.org.tr/pdf/fiziksel-aktivite-arastirmasi-raporu.pdf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1.png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6" Type="http://schemas.openxmlformats.org/officeDocument/2006/relationships/image" Target="../media/image1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5" Type="http://schemas.openxmlformats.org/officeDocument/2006/relationships/image" Target="../media/image1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173;p25"/>
          <p:cNvSpPr txBox="1">
            <a:spLocks noGrp="1"/>
          </p:cNvSpPr>
          <p:nvPr>
            <p:ph type="title"/>
          </p:nvPr>
        </p:nvSpPr>
        <p:spPr>
          <a:xfrm>
            <a:off x="599699" y="1484676"/>
            <a:ext cx="7944602" cy="170220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SPORU KEŞFET</a:t>
            </a:r>
          </a:p>
        </p:txBody>
      </p:sp>
      <p:sp>
        <p:nvSpPr>
          <p:cNvPr id="280" name="Google Shape;174;p25"/>
          <p:cNvSpPr txBox="1">
            <a:spLocks noGrp="1"/>
          </p:cNvSpPr>
          <p:nvPr>
            <p:ph type="body" sz="quarter" idx="1"/>
          </p:nvPr>
        </p:nvSpPr>
        <p:spPr>
          <a:xfrm>
            <a:off x="2883511" y="3132188"/>
            <a:ext cx="5294268" cy="1364009"/>
          </a:xfrm>
          <a:prstGeom prst="rect">
            <a:avLst/>
          </a:prstGeom>
        </p:spPr>
        <p:txBody>
          <a:bodyPr/>
          <a:lstStyle/>
          <a:p>
            <a:pPr marL="0" indent="0" algn="r" defTabSz="905255">
              <a:lnSpc>
                <a:spcPct val="80000"/>
              </a:lnSpc>
              <a:defRPr sz="2178">
                <a:solidFill>
                  <a:srgbClr val="151515"/>
                </a:solidFill>
              </a:defRPr>
            </a:pPr>
            <a:r>
              <a:t>Berze ERDEM</a:t>
            </a:r>
            <a:endParaRPr sz="792"/>
          </a:p>
          <a:p>
            <a:pPr marL="0" indent="0" algn="r" defTabSz="905255">
              <a:lnSpc>
                <a:spcPct val="80000"/>
              </a:lnSpc>
              <a:defRPr sz="2178">
                <a:solidFill>
                  <a:srgbClr val="151515"/>
                </a:solidFill>
              </a:defRPr>
            </a:pPr>
            <a:r>
              <a:t>Mehmet BURUL</a:t>
            </a:r>
            <a:endParaRPr sz="792"/>
          </a:p>
          <a:p>
            <a:pPr marL="0" indent="0" algn="r" defTabSz="905255">
              <a:lnSpc>
                <a:spcPct val="80000"/>
              </a:lnSpc>
              <a:defRPr sz="2178">
                <a:solidFill>
                  <a:srgbClr val="151515"/>
                </a:solidFill>
              </a:defRPr>
            </a:pPr>
            <a:r>
              <a:t>İrem TUNABOYLU</a:t>
            </a:r>
            <a:endParaRPr sz="792"/>
          </a:p>
          <a:p>
            <a:pPr marL="0" indent="0" algn="r" defTabSz="905255">
              <a:lnSpc>
                <a:spcPct val="80000"/>
              </a:lnSpc>
              <a:defRPr sz="2178">
                <a:solidFill>
                  <a:srgbClr val="151515"/>
                </a:solidFill>
              </a:defRPr>
            </a:pPr>
            <a:r>
              <a:t>Semiha Deniz BARIN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39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Hedef kitlemiz</a:t>
            </a:r>
          </a:p>
        </p:txBody>
      </p:sp>
      <p:sp>
        <p:nvSpPr>
          <p:cNvPr id="326" name="Google Shape;240;p34"/>
          <p:cNvSpPr txBox="1">
            <a:spLocks noGrp="1"/>
          </p:cNvSpPr>
          <p:nvPr>
            <p:ph type="body" sz="half" idx="1"/>
          </p:nvPr>
        </p:nvSpPr>
        <p:spPr>
          <a:xfrm>
            <a:off x="819150" y="1710506"/>
            <a:ext cx="7505700" cy="2448001"/>
          </a:xfrm>
          <a:prstGeom prst="rect">
            <a:avLst/>
          </a:prstGeom>
        </p:spPr>
        <p:txBody>
          <a:bodyPr/>
          <a:lstStyle/>
          <a:p>
            <a:pPr indent="-33655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Her yaş grubundan ve her spor seviyesinden bireyler</a:t>
            </a:r>
          </a:p>
          <a:p>
            <a:pPr marL="228600" indent="0">
              <a:spcBef>
                <a:spcPts val="1500"/>
              </a:spcBef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3655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Sağlıklı bir yaşam tarzını benimsemek isteyenler</a:t>
            </a:r>
          </a:p>
          <a:p>
            <a:pPr marL="228600" indent="0"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marL="228600" indent="0"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3655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Yerel spor imkanlarına erişimde zorluk yaşayanlar</a:t>
            </a:r>
          </a:p>
        </p:txBody>
      </p:sp>
      <p:pic>
        <p:nvPicPr>
          <p:cNvPr id="327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0856" y="449119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2" fill="hold"/>
                                        <p:tgtEl>
                                          <p:spTgt spid="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245;p35"/>
          <p:cNvSpPr txBox="1">
            <a:spLocks noGrp="1"/>
          </p:cNvSpPr>
          <p:nvPr>
            <p:ph type="title"/>
          </p:nvPr>
        </p:nvSpPr>
        <p:spPr>
          <a:xfrm>
            <a:off x="819150" y="639121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Projeden beklenen faydalar</a:t>
            </a:r>
          </a:p>
        </p:txBody>
      </p:sp>
      <p:sp>
        <p:nvSpPr>
          <p:cNvPr id="330" name="Google Shape;246;p35"/>
          <p:cNvSpPr txBox="1">
            <a:spLocks noGrp="1"/>
          </p:cNvSpPr>
          <p:nvPr>
            <p:ph type="body" idx="1"/>
          </p:nvPr>
        </p:nvSpPr>
        <p:spPr>
          <a:xfrm>
            <a:off x="759542" y="1467465"/>
            <a:ext cx="7565308" cy="3303638"/>
          </a:xfrm>
          <a:prstGeom prst="rect">
            <a:avLst/>
          </a:prstGeom>
        </p:spPr>
        <p:txBody>
          <a:bodyPr/>
          <a:lstStyle/>
          <a:p>
            <a:pPr indent="-299084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Fiziksel Aktivite Artışı: Kullanıcıların spor yapma konusundaki motivasyonunu artırarak düzenli fiziksel aktivite alışkanlığı oluşturmak.</a:t>
            </a:r>
          </a:p>
          <a:p>
            <a:pPr marL="0" indent="457200">
              <a:spcBef>
                <a:spcPts val="1500"/>
              </a:spcBef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29464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Sağlık Gelişimi: Düzenli fiziksel aktivitenin sağlık üzerindeki olumlu etkilerini vurgulayarak toplum sağlığını artırmak.</a:t>
            </a:r>
          </a:p>
          <a:p>
            <a:pPr marL="0" indent="457200">
              <a:spcBef>
                <a:spcPts val="1500"/>
              </a:spcBef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299084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Toplumsal Bağlar: Spor etkinlikleri aracılığıyla yerel toplulukları bir araya getirerek sosyal bağları güçlendirmek.</a:t>
            </a:r>
          </a:p>
        </p:txBody>
      </p:sp>
      <p:pic>
        <p:nvPicPr>
          <p:cNvPr id="331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4174" y="453562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0" fill="hold"/>
                                        <p:tgtEl>
                                          <p:spTgt spid="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51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Bef>
                <a:spcPts val="12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 kısıtlılıkları</a:t>
            </a:r>
          </a:p>
        </p:txBody>
      </p:sp>
      <p:sp>
        <p:nvSpPr>
          <p:cNvPr id="334" name="Google Shape;252;p36"/>
          <p:cNvSpPr txBox="1">
            <a:spLocks noGrp="1"/>
          </p:cNvSpPr>
          <p:nvPr>
            <p:ph type="body" idx="1"/>
          </p:nvPr>
        </p:nvSpPr>
        <p:spPr>
          <a:xfrm>
            <a:off x="819150" y="1556492"/>
            <a:ext cx="7505700" cy="2764428"/>
          </a:xfrm>
          <a:prstGeom prst="rect">
            <a:avLst/>
          </a:prstGeom>
        </p:spPr>
        <p:txBody>
          <a:bodyPr/>
          <a:lstStyle/>
          <a:p>
            <a:pPr indent="-31750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Harita Doğruluğu: Spor alanlarının konumu, güncelliği ve doğruluğu konusunda sınırlamalar ve kullanıcıların güncel bilgi sağlama sorumluluğu.</a:t>
            </a:r>
          </a:p>
          <a:p>
            <a:pPr marL="228600" indent="0">
              <a:spcBef>
                <a:spcPts val="1500"/>
              </a:spcBef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Kullanıcı Katılımı: Uygulamanın etkili olabilmesi için kullanıcıların düzenli olarak güncel bilgiler sağlaması gerekliliği ve kullanıcı sayısının artması için etkili pazarlama stratejileri.</a:t>
            </a:r>
          </a:p>
          <a:p>
            <a:pPr marL="228600" indent="0"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175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Teknolojik Kısıtlamalar: Farklı cihazlar ve işletim sistemleri üzerinde uygulamanın uyumluluğu, veri entegrasyonu ve harita servislerine erişimde teknolojik zorluklar.</a:t>
            </a:r>
          </a:p>
        </p:txBody>
      </p:sp>
      <p:pic>
        <p:nvPicPr>
          <p:cNvPr id="335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6402" y="450896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7" fill="hold"/>
                                        <p:tgtEl>
                                          <p:spTgt spid="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257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 Maliyeti</a:t>
            </a:r>
          </a:p>
        </p:txBody>
      </p:sp>
      <p:sp>
        <p:nvSpPr>
          <p:cNvPr id="338" name="Google Shape;258;p37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indent="-30480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Uygulama Geliştirme Maliyetleri: Yazılım geliştirme ekibi, tasarım, test ve düzenli güncellemeler için maliyetler.</a:t>
            </a:r>
          </a:p>
          <a:p>
            <a:pPr marL="228600" indent="0"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048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Harita ve Veri Entegrasyonu: Harita servisleri ve spor alanları verilerine erişim için maliyetler.</a:t>
            </a:r>
          </a:p>
          <a:p>
            <a:pPr marL="228600" indent="0"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048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Pazarlama ve Tanıtım: Uygulamanın tanıtımı, reklam ve pazarlama maliyetleri.</a:t>
            </a:r>
          </a:p>
        </p:txBody>
      </p:sp>
      <p:pic>
        <p:nvPicPr>
          <p:cNvPr id="339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7515" y="450896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5" fill="hold"/>
                                        <p:tgtEl>
                                          <p:spTgt spid="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263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 olası işbirlikçileri</a:t>
            </a:r>
          </a:p>
        </p:txBody>
      </p:sp>
      <p:pic>
        <p:nvPicPr>
          <p:cNvPr id="342" name="Google Shape;264;p38" descr="Google Shape;264;p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972" y="2296829"/>
            <a:ext cx="2268176" cy="2141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Google Shape;265;p38" descr="Google Shape;265;p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050" y="2596933"/>
            <a:ext cx="1968925" cy="1968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Google Shape;266;p38" descr="Google Shape;266;p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00" y="1684284"/>
            <a:ext cx="2080626" cy="144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Google Shape;267;p38" descr="Google Shape;267;p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37" y="1740649"/>
            <a:ext cx="1853928" cy="1854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4198" y="451784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5" fill="hold"/>
                                        <p:tgtEl>
                                          <p:spTgt spid="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4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272;p39" descr="Google Shape;272;p39"/>
          <p:cNvPicPr>
            <a:picLocks noChangeAspect="1"/>
          </p:cNvPicPr>
          <p:nvPr/>
        </p:nvPicPr>
        <p:blipFill>
          <a:blip r:embed="rId4"/>
          <a:srcRect l="27844" t="13138" r="28043" b="20911"/>
          <a:stretch>
            <a:fillRect/>
          </a:stretch>
        </p:blipFill>
        <p:spPr>
          <a:xfrm>
            <a:off x="1148295" y="494071"/>
            <a:ext cx="6847411" cy="4155359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Google Shape;273;p39"/>
          <p:cNvSpPr/>
          <p:nvPr/>
        </p:nvSpPr>
        <p:spPr>
          <a:xfrm>
            <a:off x="1297857" y="3266768"/>
            <a:ext cx="2212259" cy="294968"/>
          </a:xfrm>
          <a:prstGeom prst="roundRect">
            <a:avLst>
              <a:gd name="adj" fmla="val 16667"/>
            </a:avLst>
          </a:prstGeom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0" name="Google Shape;274;p39"/>
          <p:cNvSpPr/>
          <p:nvPr/>
        </p:nvSpPr>
        <p:spPr>
          <a:xfrm>
            <a:off x="1297855" y="2912805"/>
            <a:ext cx="2212260" cy="353963"/>
          </a:xfrm>
          <a:prstGeom prst="roundRect">
            <a:avLst>
              <a:gd name="adj" fmla="val 16667"/>
            </a:avLst>
          </a:prstGeom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AF7B51"/>
                </a:solidFill>
              </a:defRPr>
            </a:pPr>
            <a:endParaRPr/>
          </a:p>
        </p:txBody>
      </p:sp>
      <p:pic>
        <p:nvPicPr>
          <p:cNvPr id="351" name="Google Shape;275;p39" descr="Google Shape;275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189" y="1840515"/>
            <a:ext cx="2249621" cy="390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oogle Shape;276;p39" descr="Google Shape;276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700" y="1506506"/>
            <a:ext cx="2249620" cy="390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2335" y="452044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" fill="hold"/>
                                        <p:tgtEl>
                                          <p:spTgt spid="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281;p40" descr="Google Shape;281;p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85750"/>
            <a:ext cx="70104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Google Shape;282;p40"/>
          <p:cNvSpPr/>
          <p:nvPr/>
        </p:nvSpPr>
        <p:spPr>
          <a:xfrm>
            <a:off x="3480620" y="1305233"/>
            <a:ext cx="1091381" cy="1143001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357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2335" y="446712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" fill="hold"/>
                                        <p:tgtEl>
                                          <p:spTgt spid="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287;p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 geleceği</a:t>
            </a:r>
          </a:p>
        </p:txBody>
      </p:sp>
      <p:sp>
        <p:nvSpPr>
          <p:cNvPr id="360" name="Google Shape;288;p4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indent="-30480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Kullanıcı Geri Bildirimleri: Kullanıcıların düzenli olarak toplanan geri bildirimlerini kullanarak uygulamayı sürekli olarak geliştirmek.</a:t>
            </a:r>
          </a:p>
          <a:p>
            <a:pPr marL="228600" indent="0">
              <a:spcBef>
                <a:spcPts val="1500"/>
              </a:spcBef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indent="-3048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İşbirlikleri: Yerel spor kulüpleri, belediyeler ve sağlık kuruluşları ile işbirlikleri yaparak projeyi genişletmek.</a:t>
            </a:r>
          </a:p>
        </p:txBody>
      </p:sp>
      <p:pic>
        <p:nvPicPr>
          <p:cNvPr id="361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3084" y="450007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3" fill="hold"/>
                                        <p:tgtEl>
                                          <p:spTgt spid="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6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293;p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Kaynakça</a:t>
            </a:r>
          </a:p>
        </p:txBody>
      </p:sp>
      <p:sp>
        <p:nvSpPr>
          <p:cNvPr id="364" name="Google Shape;294;p4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ts val="1200"/>
              <a:buFontTx/>
              <a:buAutoNum type="arabicPeriod"/>
              <a:defRPr sz="1200" u="sng">
                <a:solidFill>
                  <a:srgbClr val="3D459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https://hsgm.saglik.gov.tr/depo/birimler/saglikli-beslenme-ve-hareketli-hayat-db/Dokumanlar/Rehberler/Turkiye_Fiziksel_Aktivite_Rehberi.pdf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SzPts val="1200"/>
              <a:buFontTx/>
              <a:buAutoNum type="arabicPeriod"/>
              <a:defRPr sz="1200">
                <a:solidFill>
                  <a:srgbClr val="000000"/>
                </a:solidFill>
              </a:defRPr>
            </a:pPr>
            <a:r>
              <a:t>Alpözgen AZ, Özdinçler AR. Fiziksel Aktivite ve Koruyucu Etkileri: Derleme. HSP 2016; 3(1): 66-72</a:t>
            </a:r>
          </a:p>
          <a:p>
            <a:pPr>
              <a:lnSpc>
                <a:spcPct val="100000"/>
              </a:lnSpc>
              <a:buSzPts val="1200"/>
              <a:buFontTx/>
              <a:buAutoNum type="arabicPeriod"/>
              <a:defRPr sz="1200" u="sng">
                <a:solidFill>
                  <a:srgbClr val="3D4594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https://sggm.saglik.gov.tr/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SzPts val="1200"/>
              <a:buFontTx/>
              <a:buAutoNum type="arabicPeriod"/>
              <a:defRPr sz="1200" u="sng">
                <a:solidFill>
                  <a:srgbClr val="3D459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https://aktifyasam.org.tr/pdf/fiziksel-aktivite-arastirmasi-raporu.pdf</a:t>
            </a:r>
            <a:endParaRPr>
              <a:solidFill>
                <a:srgbClr val="000000"/>
              </a:solidFill>
            </a:endParaRPr>
          </a:p>
          <a:p>
            <a:pPr indent="-304800">
              <a:lnSpc>
                <a:spcPct val="100000"/>
              </a:lnSpc>
              <a:buClr>
                <a:srgbClr val="000000"/>
              </a:buClr>
              <a:buSzPts val="1100"/>
              <a:buFontTx/>
              <a:buAutoNum type="arabicPeriod"/>
              <a:defRPr sz="11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https://www.who.int/news-room/fact-sheets/detail/physical-activity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179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Sunum Planı</a:t>
            </a:r>
          </a:p>
        </p:txBody>
      </p:sp>
      <p:sp>
        <p:nvSpPr>
          <p:cNvPr id="283" name="Google Shape;180;p26"/>
          <p:cNvSpPr txBox="1">
            <a:spLocks noGrp="1"/>
          </p:cNvSpPr>
          <p:nvPr>
            <p:ph type="body" sz="half" idx="1"/>
          </p:nvPr>
        </p:nvSpPr>
        <p:spPr>
          <a:xfrm>
            <a:off x="767531" y="1644138"/>
            <a:ext cx="7505701" cy="2448001"/>
          </a:xfrm>
          <a:prstGeom prst="rect">
            <a:avLst/>
          </a:prstGeom>
        </p:spPr>
        <p:txBody>
          <a:bodyPr/>
          <a:lstStyle/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Sorunun belirlenmesi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Projenin amacı ve tanıtımı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Projenin hedef kitlesi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Projeden beklenen faydalar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Projenin kısıtlılıkları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Maliyet tahmini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 işbirlikçileri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Proje geleceği</a:t>
            </a:r>
          </a:p>
          <a:p>
            <a:pPr marL="434340" indent="-295592" defTabSz="868680">
              <a:buSzPts val="1500"/>
              <a:buFontTx/>
              <a:buAutoNum type="arabicPeriod"/>
              <a:defRPr sz="1520"/>
            </a:pPr>
            <a:r>
              <a:t>Kaynakça</a:t>
            </a:r>
          </a:p>
        </p:txBody>
      </p:sp>
      <p:pic>
        <p:nvPicPr>
          <p:cNvPr id="284" name="92C58DD4-56B7-4BA9-AE2D-FCF3E9C75B5D.m4a" descr="92C58DD4-56B7-4BA9-AE2D-FCF3E9C75B5D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8629" y="450007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0" fill="hold"/>
                                        <p:tgtEl>
                                          <p:spTgt spid="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8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185;p27"/>
          <p:cNvSpPr txBox="1">
            <a:spLocks noGrp="1"/>
          </p:cNvSpPr>
          <p:nvPr>
            <p:ph type="title"/>
          </p:nvPr>
        </p:nvSpPr>
        <p:spPr>
          <a:xfrm>
            <a:off x="685199" y="503299"/>
            <a:ext cx="7505701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Sorunun belirlenmesi</a:t>
            </a:r>
          </a:p>
        </p:txBody>
      </p:sp>
      <p:sp>
        <p:nvSpPr>
          <p:cNvPr id="287" name="Google Shape;186;p27"/>
          <p:cNvSpPr txBox="1">
            <a:spLocks noGrp="1"/>
          </p:cNvSpPr>
          <p:nvPr>
            <p:ph type="body" sz="half" idx="1"/>
          </p:nvPr>
        </p:nvSpPr>
        <p:spPr>
          <a:xfrm>
            <a:off x="685200" y="1457899"/>
            <a:ext cx="4933935" cy="3051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2000"/>
              </a:lnSpc>
              <a:buSzTx/>
              <a:buNone/>
            </a:pPr>
            <a:r>
              <a:t>	</a:t>
            </a:r>
            <a:r>
              <a:rPr sz="1600"/>
              <a:t>Giderek daha az mesafeler boyunca yürüyen, ev dışı aktivitelere daha az katılmaya başlayan kitleler, sedanter yaşama doğru sürüklenerek hareketsizlik bir alışkanlık haline gelmektedir. Sedanter yaşam önemli bir </a:t>
            </a:r>
            <a:r>
              <a:rPr sz="1600" b="1"/>
              <a:t>halk sağlığı sorunu</a:t>
            </a:r>
            <a:r>
              <a:rPr sz="1600"/>
              <a:t> olarak sahnede yerini alır.</a:t>
            </a:r>
          </a:p>
          <a:p>
            <a:pPr indent="-330200">
              <a:lnSpc>
                <a:spcPct val="92000"/>
              </a:lnSpc>
              <a:spcBef>
                <a:spcPts val="1200"/>
              </a:spcBef>
              <a:buSzPts val="1600"/>
              <a:defRPr sz="1600"/>
            </a:pPr>
            <a:r>
              <a:t>Dünyada yetişkin nüfusun </a:t>
            </a:r>
            <a:r>
              <a:rPr b="1"/>
              <a:t>dörtte birinden fazlası </a:t>
            </a:r>
            <a:r>
              <a:t>yeterince hareketli değil.</a:t>
            </a:r>
          </a:p>
          <a:p>
            <a:pPr indent="-330200">
              <a:lnSpc>
                <a:spcPct val="92000"/>
              </a:lnSpc>
              <a:buSzPts val="1600"/>
              <a:defRPr sz="1600"/>
            </a:pPr>
            <a:r>
              <a:t>Bu oranlar yüksek gelirli ülkelerde düşük gelirli ülkelere göre 2 kat daha yüksektir.</a:t>
            </a:r>
          </a:p>
          <a:p>
            <a:pPr indent="-330200">
              <a:lnSpc>
                <a:spcPct val="92000"/>
              </a:lnSpc>
              <a:buSzPts val="1600"/>
              <a:defRPr sz="1600"/>
            </a:pPr>
            <a:r>
              <a:t>2001’den beri küresel fiziksel aktivite seviyelerinde bir </a:t>
            </a:r>
            <a:r>
              <a:rPr b="1"/>
              <a:t>ilerleme olmamıştır.</a:t>
            </a:r>
          </a:p>
        </p:txBody>
      </p:sp>
      <p:sp>
        <p:nvSpPr>
          <p:cNvPr id="288" name="Google Shape;187;p27"/>
          <p:cNvSpPr txBox="1"/>
          <p:nvPr/>
        </p:nvSpPr>
        <p:spPr>
          <a:xfrm>
            <a:off x="119100" y="4509499"/>
            <a:ext cx="8905800" cy="3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r>
              <a:t>https://hsgm.saglik.gov.tr/depo/birimler/saglikli-beslenme-ve-hareketli-hayat-db/Dokumanlar/Rehberler/Turkiye_Fiziksel_Aktivite_Rehberi.pdf</a:t>
            </a:r>
          </a:p>
        </p:txBody>
      </p:sp>
      <p:sp>
        <p:nvSpPr>
          <p:cNvPr id="289" name="Google Shape;188;p27"/>
          <p:cNvSpPr txBox="1"/>
          <p:nvPr/>
        </p:nvSpPr>
        <p:spPr>
          <a:xfrm>
            <a:off x="178800" y="4789499"/>
            <a:ext cx="7777499" cy="3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r>
              <a:t>https://www.who.int/news-room/fact-sheets/detail/physical-activity</a:t>
            </a:r>
          </a:p>
        </p:txBody>
      </p:sp>
      <p:pic>
        <p:nvPicPr>
          <p:cNvPr id="290" name="Google Shape;189;p27" descr="Google Shape;189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22" y="1353124"/>
            <a:ext cx="3253376" cy="28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70C49A27-1D64-4C75-AE2B-3CA7A858CFC4.m4a" descr="70C49A27-1D64-4C75-AE2B-3CA7A858CFC4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0856" y="440232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3" fill="hold"/>
                                        <p:tgtEl>
                                          <p:spTgt spid="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194;p28"/>
          <p:cNvSpPr txBox="1">
            <a:spLocks noGrp="1"/>
          </p:cNvSpPr>
          <p:nvPr>
            <p:ph type="body" sz="half" idx="1"/>
          </p:nvPr>
        </p:nvSpPr>
        <p:spPr>
          <a:xfrm>
            <a:off x="179275" y="938619"/>
            <a:ext cx="5025601" cy="356700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11111"/>
              </a:buClr>
              <a:buSzPts val="1400"/>
              <a:defRPr sz="1400">
                <a:solidFill>
                  <a:srgbClr val="111111"/>
                </a:solidFill>
              </a:defRPr>
            </a:pPr>
            <a:r>
              <a:t>Dünya çapında ölümlerin </a:t>
            </a:r>
            <a:r>
              <a:rPr b="1"/>
              <a:t>dördüncü </a:t>
            </a:r>
            <a:r>
              <a:t>nedeni olan inaktivite; sağlık, ekonomik, çevresel ve sosyal açıdan sonuçları olan küresel bir sorun olarak ele alınmalıdır. </a:t>
            </a:r>
          </a:p>
          <a:p>
            <a:pPr marL="0" indent="914400">
              <a:buSzTx/>
              <a:buNone/>
              <a:defRPr sz="1400">
                <a:solidFill>
                  <a:srgbClr val="111111"/>
                </a:solidFill>
              </a:defRPr>
            </a:pPr>
            <a:r>
              <a:t>	</a:t>
            </a:r>
          </a:p>
          <a:p>
            <a:pPr indent="-317500">
              <a:buClr>
                <a:srgbClr val="111111"/>
              </a:buClr>
              <a:buSzPts val="1400"/>
              <a:defRPr sz="1400">
                <a:solidFill>
                  <a:srgbClr val="111111"/>
                </a:solidFill>
              </a:defRPr>
            </a:pPr>
            <a:r>
              <a:t>Fiziksel olarak aktif olmak sağlığın korunması ve geliştirilmesinde, ayrıca hareketsizliğe bağlı oluşan hastalıklardan korunmada önemlidir</a:t>
            </a:r>
          </a:p>
          <a:p>
            <a:pPr marL="0" indent="914400">
              <a:buSzTx/>
              <a:buNone/>
            </a:pPr>
            <a:endParaRPr sz="1400">
              <a:solidFill>
                <a:srgbClr val="111111"/>
              </a:solidFill>
            </a:endParaRPr>
          </a:p>
          <a:p>
            <a:pPr indent="-317500">
              <a:buClr>
                <a:srgbClr val="111111"/>
              </a:buClr>
              <a:buSzPts val="1400"/>
              <a:defRPr sz="1400">
                <a:solidFill>
                  <a:srgbClr val="111111"/>
                </a:solidFill>
              </a:defRPr>
            </a:pPr>
            <a:r>
              <a:t>Hareketsizlik kardiorespiratuar hastalıklar, obezite, diyabet, kanser, kemik hastalıkları ve depresyon gibi birçok kronik hastalık açısından </a:t>
            </a:r>
            <a:r>
              <a:rPr b="1"/>
              <a:t>değiştirilebilir</a:t>
            </a:r>
            <a:r>
              <a:t> bir risk faktörüdür. </a:t>
            </a:r>
          </a:p>
        </p:txBody>
      </p:sp>
      <p:pic>
        <p:nvPicPr>
          <p:cNvPr id="294" name="Google Shape;195;p28" descr="Google Shape;195;p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218" y="864470"/>
            <a:ext cx="3414559" cy="341455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Google Shape;196;p28"/>
          <p:cNvSpPr txBox="1"/>
          <p:nvPr/>
        </p:nvSpPr>
        <p:spPr>
          <a:xfrm>
            <a:off x="6022507" y="4385955"/>
            <a:ext cx="3323109" cy="28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100"/>
            </a:pPr>
            <a:r>
              <a:t>https://sggm.saglik.gov.tr</a:t>
            </a:r>
            <a:r>
              <a:rPr sz="1400"/>
              <a:t>/</a:t>
            </a:r>
          </a:p>
        </p:txBody>
      </p:sp>
      <p:sp>
        <p:nvSpPr>
          <p:cNvPr id="296" name="Google Shape;197;p28"/>
          <p:cNvSpPr txBox="1"/>
          <p:nvPr/>
        </p:nvSpPr>
        <p:spPr>
          <a:xfrm>
            <a:off x="497399" y="4324398"/>
            <a:ext cx="4639095" cy="39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Alpözgen AZ, Özdinçler AR. Fiziksel Aktivite ve Koruyucu Etkileri: Derleme. HSP 2016; 3(1): 66-72</a:t>
            </a:r>
          </a:p>
        </p:txBody>
      </p:sp>
      <p:pic>
        <p:nvPicPr>
          <p:cNvPr id="297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7515" y="452673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7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02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Google Shape;203;p29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01" name="Google Shape;204;p29" descr="Google Shape;204;p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4" y="845600"/>
            <a:ext cx="3221826" cy="257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Google Shape;205;p29" descr="Google Shape;205;p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25" y="208350"/>
            <a:ext cx="5743575" cy="473275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Google Shape;206;p29"/>
          <p:cNvSpPr txBox="1"/>
          <p:nvPr/>
        </p:nvSpPr>
        <p:spPr>
          <a:xfrm>
            <a:off x="282775" y="3424275"/>
            <a:ext cx="3000001" cy="60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Türkiye nüfusunun 3/4'ü yeterli fiziksel aktivite seviyesine sahip değil.</a:t>
            </a:r>
          </a:p>
        </p:txBody>
      </p:sp>
      <p:sp>
        <p:nvSpPr>
          <p:cNvPr id="304" name="Google Shape;207;p29"/>
          <p:cNvSpPr txBox="1"/>
          <p:nvPr/>
        </p:nvSpPr>
        <p:spPr>
          <a:xfrm>
            <a:off x="221825" y="4438725"/>
            <a:ext cx="3000001" cy="48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r>
              <a:t>https://aktifyasam.org.tr/pdf/fiziksel-aktivite-arastirmasi-raporu.pdf</a:t>
            </a:r>
          </a:p>
        </p:txBody>
      </p:sp>
      <p:pic>
        <p:nvPicPr>
          <p:cNvPr id="305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0856" y="453562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2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212;p30"/>
          <p:cNvSpPr txBox="1">
            <a:spLocks noGrp="1"/>
          </p:cNvSpPr>
          <p:nvPr>
            <p:ph type="title"/>
          </p:nvPr>
        </p:nvSpPr>
        <p:spPr>
          <a:xfrm>
            <a:off x="640574" y="287424"/>
            <a:ext cx="7505701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Projenin amacı</a:t>
            </a:r>
          </a:p>
        </p:txBody>
      </p:sp>
      <p:sp>
        <p:nvSpPr>
          <p:cNvPr id="308" name="Google Shape;213;p30"/>
          <p:cNvSpPr txBox="1">
            <a:spLocks noGrp="1"/>
          </p:cNvSpPr>
          <p:nvPr>
            <p:ph type="body" sz="half" idx="1"/>
          </p:nvPr>
        </p:nvSpPr>
        <p:spPr>
          <a:xfrm>
            <a:off x="819150" y="764724"/>
            <a:ext cx="7505700" cy="244800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>
              <a:buSzTx/>
              <a:buNone/>
              <a:defRPr sz="1400">
                <a:solidFill>
                  <a:srgbClr val="000000"/>
                </a:solidFill>
              </a:defRPr>
            </a:pPr>
            <a:r>
              <a:t>Yerel Spor Alanlarını Keşfetmek: Telefon uygulaması aracılığıyla kullanıcılara çevrelerindeki spor alanlarını göstermek ve bu alanlara erişimi sağlamak.</a:t>
            </a:r>
          </a:p>
          <a:p>
            <a:pPr marL="0" indent="0">
              <a:spcBef>
                <a:spcPts val="1200"/>
              </a:spcBef>
              <a:buSzTx/>
              <a:buNone/>
              <a:defRPr sz="1400">
                <a:solidFill>
                  <a:srgbClr val="000000"/>
                </a:solidFill>
              </a:defRPr>
            </a:pPr>
            <a:r>
              <a:t>Sağlık Bilinci: Toplumu fiziksel aktiviteye teşvik ederek sağlıklı yaşam tarzını desteklemek.</a:t>
            </a:r>
          </a:p>
          <a:p>
            <a:pPr marL="0" indent="0">
              <a:spcBef>
                <a:spcPts val="1200"/>
              </a:spcBef>
              <a:buSzTx/>
              <a:buNone/>
              <a:defRPr sz="1400">
                <a:solidFill>
                  <a:srgbClr val="000000"/>
                </a:solidFill>
              </a:defRPr>
            </a:pPr>
            <a:r>
              <a:t>Sosyal Bağların Güçlendirilmesi:</a:t>
            </a:r>
          </a:p>
          <a:p>
            <a:pPr indent="-3048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Spor etkinlikleri aracılığıyla toplumu bir araya getirerek sosyal bağları güçlendirmek.</a:t>
            </a:r>
          </a:p>
          <a:p>
            <a:pPr indent="-3048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Kullanıcıları benzer spor ilgi alanlarına sahip topluluklarla bir araya getirerek etkileşimi teşvik etmek.</a:t>
            </a:r>
          </a:p>
        </p:txBody>
      </p:sp>
      <p:pic>
        <p:nvPicPr>
          <p:cNvPr id="309" name="Google Shape;214;p30" descr="Google Shape;214;p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868560"/>
            <a:ext cx="4538737" cy="1987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6402" y="446453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8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19;p31"/>
          <p:cNvSpPr txBox="1">
            <a:spLocks noGrp="1"/>
          </p:cNvSpPr>
          <p:nvPr>
            <p:ph type="body" idx="1"/>
          </p:nvPr>
        </p:nvSpPr>
        <p:spPr>
          <a:xfrm>
            <a:off x="819150" y="1220400"/>
            <a:ext cx="7505700" cy="3735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SzTx/>
              <a:buNone/>
              <a:defRPr sz="1200">
                <a:solidFill>
                  <a:srgbClr val="000000"/>
                </a:solidFill>
              </a:defRPr>
            </a:pPr>
            <a:r>
              <a:t>"</a:t>
            </a:r>
            <a:r>
              <a:rPr sz="1400"/>
              <a:t>Sporu Keşfet" uygulaması, sağlıklı bir yaşam tarzını destekleyen, çevrelerindeki spor imkanlarını keşfetmek isteyen herkes için tasarlanmış bir mobil uygulamadır.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SzTx/>
              <a:buNone/>
              <a:defRPr sz="1400">
                <a:solidFill>
                  <a:srgbClr val="000000"/>
                </a:solidFill>
              </a:defRPr>
            </a:pPr>
            <a:r>
              <a:t>Harita Entegrasyonu: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Detaylı ve kullanıcı dostu haritalar sayesinde çevredeki spor alanlarını görebilirsiniz.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Parklar, yürüyüş parkurları, spor salonları, yüzme havuzları ve daha fazlasını keşfedin.</a:t>
            </a:r>
          </a:p>
          <a:p>
            <a:pPr marL="0" indent="0">
              <a:lnSpc>
                <a:spcPct val="95000"/>
              </a:lnSpc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buSzTx/>
              <a:buNone/>
              <a:defRPr sz="1400">
                <a:solidFill>
                  <a:srgbClr val="000000"/>
                </a:solidFill>
              </a:defRPr>
            </a:pPr>
            <a:r>
              <a:t>Kullanıcı Geri Bildirimleri: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Kullanıcılar, ziyaret ettikleri spor alanları hakkında yorum yapabilir ve puan verebilir.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Gerçek kullanıcı deneyimleri sayesinde en iyi spor alanlarını keşfedin.</a:t>
            </a:r>
          </a:p>
          <a:p>
            <a:pPr marL="0" indent="457200">
              <a:lnSpc>
                <a:spcPct val="95000"/>
              </a:lnSpc>
              <a:buSzTx/>
              <a:buNone/>
            </a:pPr>
            <a:endParaRPr sz="140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buSzTx/>
              <a:buNone/>
              <a:defRPr sz="1400">
                <a:solidFill>
                  <a:srgbClr val="000000"/>
                </a:solidFill>
              </a:defRPr>
            </a:pPr>
            <a:r>
              <a:t>Topluluk Etkinlikleri: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Yerel spor etkinlikleri, grup koşuları ve yoga sınıfları gibi topluluk etkinliklerine katılın.</a:t>
            </a:r>
          </a:p>
          <a:p>
            <a:pPr indent="-309167">
              <a:lnSpc>
                <a:spcPct val="95000"/>
              </a:lnSpc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Spor yaparken yeni arkadaşlar edinin ve sosyal bağlarınızı güçlendirin.</a:t>
            </a:r>
          </a:p>
        </p:txBody>
      </p:sp>
      <p:sp>
        <p:nvSpPr>
          <p:cNvPr id="313" name="Google Shape;220;p31"/>
          <p:cNvSpPr txBox="1"/>
          <p:nvPr/>
        </p:nvSpPr>
        <p:spPr>
          <a:xfrm>
            <a:off x="819150" y="471779"/>
            <a:ext cx="7505700" cy="65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defRPr sz="3000" b="1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Projenin</a:t>
            </a:r>
            <a:r>
              <a:rPr b="0"/>
              <a:t> </a:t>
            </a:r>
            <a:r>
              <a:t>Tanıtımı</a:t>
            </a:r>
          </a:p>
        </p:txBody>
      </p:sp>
      <p:pic>
        <p:nvPicPr>
          <p:cNvPr id="314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0856" y="449119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0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25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Google Shape;226;p3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18" name="Google Shape;227;p32" descr="Google Shape;227;p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4" y="183063"/>
            <a:ext cx="7337251" cy="477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232;p33"/>
          <p:cNvSpPr txBox="1">
            <a:spLocks noGrp="1"/>
          </p:cNvSpPr>
          <p:nvPr>
            <p:ph type="title"/>
          </p:nvPr>
        </p:nvSpPr>
        <p:spPr>
          <a:xfrm>
            <a:off x="819150" y="324699"/>
            <a:ext cx="7505700" cy="954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Nasıl kullanılır ?</a:t>
            </a:r>
          </a:p>
        </p:txBody>
      </p:sp>
      <p:sp>
        <p:nvSpPr>
          <p:cNvPr id="321" name="Google Shape;233;p33"/>
          <p:cNvSpPr txBox="1">
            <a:spLocks noGrp="1"/>
          </p:cNvSpPr>
          <p:nvPr>
            <p:ph type="body" sz="half" idx="1"/>
          </p:nvPr>
        </p:nvSpPr>
        <p:spPr>
          <a:xfrm>
            <a:off x="700075" y="1097724"/>
            <a:ext cx="7505701" cy="2448001"/>
          </a:xfrm>
          <a:prstGeom prst="rect">
            <a:avLst/>
          </a:prstGeom>
        </p:spPr>
        <p:txBody>
          <a:bodyPr/>
          <a:lstStyle/>
          <a:p>
            <a:pPr indent="-330200">
              <a:spcBef>
                <a:spcPts val="1500"/>
              </a:spcBef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Uygulamayı indirin ve hesap oluşturun.</a:t>
            </a:r>
          </a:p>
          <a:p>
            <a:pPr indent="-3302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Haritayı kullanarak çevrenizdeki spor alanlarını görün.</a:t>
            </a:r>
          </a:p>
          <a:p>
            <a:pPr indent="-3302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İlgilendiğiniz spor alanı veya etkinlik hakkında detaylı bilgileri inceleyin.</a:t>
            </a:r>
          </a:p>
          <a:p>
            <a:pPr indent="-330200">
              <a:buClr>
                <a:srgbClr val="000000"/>
              </a:buClr>
              <a:buSzPts val="1400"/>
              <a:buFont typeface="Helvetica"/>
              <a:defRPr sz="1400">
                <a:solidFill>
                  <a:srgbClr val="000000"/>
                </a:solidFill>
              </a:defRPr>
            </a:pPr>
            <a:r>
              <a:t>Yorumları ve puanları kontrol ederek en iyi spor deneyimini seçin.</a:t>
            </a:r>
          </a:p>
        </p:txBody>
      </p:sp>
      <p:pic>
        <p:nvPicPr>
          <p:cNvPr id="322" name="Google Shape;234;p33" descr="Google Shape;234;p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200" y="2550634"/>
            <a:ext cx="2307452" cy="2307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Ses Kaydı.m4a" descr="Ses Kaydı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1970" y="450007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8" fill="hold"/>
                                        <p:tgtEl>
                                          <p:spTgt spid="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Ekran Gösterisi (16:9)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Simple Light</vt:lpstr>
      <vt:lpstr>SPORU KEŞFET</vt:lpstr>
      <vt:lpstr>Sunum Planı</vt:lpstr>
      <vt:lpstr>Sorunun belirlenmesi</vt:lpstr>
      <vt:lpstr>PowerPoint Sunusu</vt:lpstr>
      <vt:lpstr>PowerPoint Sunusu</vt:lpstr>
      <vt:lpstr>Projenin amacı</vt:lpstr>
      <vt:lpstr>PowerPoint Sunusu</vt:lpstr>
      <vt:lpstr>PowerPoint Sunusu</vt:lpstr>
      <vt:lpstr>Nasıl kullanılır ?</vt:lpstr>
      <vt:lpstr>Hedef kitlemiz</vt:lpstr>
      <vt:lpstr>Projeden beklenen faydalar</vt:lpstr>
      <vt:lpstr>Proje kısıtlılıkları</vt:lpstr>
      <vt:lpstr>Proje Maliyeti</vt:lpstr>
      <vt:lpstr>Proje olası işbirlikçileri</vt:lpstr>
      <vt:lpstr>PowerPoint Sunusu</vt:lpstr>
      <vt:lpstr>PowerPoint Sunusu</vt:lpstr>
      <vt:lpstr>Proje geleceği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SPORU KEŞFET</dc:title>
  <cp:lastModifiedBy>Bilge Çamlık</cp:lastModifiedBy>
  <cp:revision>1</cp:revision>
  <dcterms:modified xsi:type="dcterms:W3CDTF">2023-12-15T07:28:33Z</dcterms:modified>
</cp:coreProperties>
</file>