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2" r:id="rId3"/>
    <p:sldId id="258" r:id="rId4"/>
    <p:sldId id="259" r:id="rId5"/>
    <p:sldId id="257" r:id="rId6"/>
    <p:sldId id="260" r:id="rId7"/>
    <p:sldId id="263" r:id="rId8"/>
    <p:sldId id="265" r:id="rId9"/>
    <p:sldId id="266" r:id="rId10"/>
    <p:sldId id="261" r:id="rId11"/>
    <p:sldId id="264"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63BC51-C101-4DEC-B135-14C05DDA0126}" type="datetimeFigureOut">
              <a:rPr lang="tr-TR" smtClean="0"/>
              <a:t>07.01.2024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CBEA33-ACEB-465F-9FBA-E0B8F86AEBDC}" type="slidenum">
              <a:rPr lang="tr-TR" smtClean="0"/>
              <a:t>‹#›</a:t>
            </a:fld>
            <a:endParaRPr lang="tr-TR"/>
          </a:p>
        </p:txBody>
      </p:sp>
    </p:spTree>
    <p:extLst>
      <p:ext uri="{BB962C8B-B14F-4D97-AF65-F5344CB8AC3E}">
        <p14:creationId xmlns:p14="http://schemas.microsoft.com/office/powerpoint/2010/main" val="2346041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27.12.2023</a:t>
            </a:r>
            <a:endParaRPr lang="tr-TR" dirty="0"/>
          </a:p>
        </p:txBody>
      </p:sp>
      <p:sp>
        <p:nvSpPr>
          <p:cNvPr id="4" name="Slayt Numarası Yer Tutucusu 3"/>
          <p:cNvSpPr>
            <a:spLocks noGrp="1"/>
          </p:cNvSpPr>
          <p:nvPr>
            <p:ph type="sldNum" sz="quarter" idx="10"/>
          </p:nvPr>
        </p:nvSpPr>
        <p:spPr/>
        <p:txBody>
          <a:bodyPr/>
          <a:lstStyle/>
          <a:p>
            <a:fld id="{31CBEA33-ACEB-465F-9FBA-E0B8F86AEBDC}" type="slidenum">
              <a:rPr lang="tr-TR" smtClean="0"/>
              <a:t>2</a:t>
            </a:fld>
            <a:endParaRPr lang="tr-TR"/>
          </a:p>
        </p:txBody>
      </p:sp>
    </p:spTree>
    <p:extLst>
      <p:ext uri="{BB962C8B-B14F-4D97-AF65-F5344CB8AC3E}">
        <p14:creationId xmlns:p14="http://schemas.microsoft.com/office/powerpoint/2010/main" val="3475172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27.12.2023</a:t>
            </a:r>
            <a:endParaRPr lang="tr-TR" dirty="0"/>
          </a:p>
        </p:txBody>
      </p:sp>
      <p:sp>
        <p:nvSpPr>
          <p:cNvPr id="4" name="Slayt Numarası Yer Tutucusu 3"/>
          <p:cNvSpPr>
            <a:spLocks noGrp="1"/>
          </p:cNvSpPr>
          <p:nvPr>
            <p:ph type="sldNum" sz="quarter" idx="10"/>
          </p:nvPr>
        </p:nvSpPr>
        <p:spPr/>
        <p:txBody>
          <a:bodyPr/>
          <a:lstStyle/>
          <a:p>
            <a:fld id="{31CBEA33-ACEB-465F-9FBA-E0B8F86AEBDC}" type="slidenum">
              <a:rPr lang="tr-TR" smtClean="0"/>
              <a:t>3</a:t>
            </a:fld>
            <a:endParaRPr lang="tr-TR"/>
          </a:p>
        </p:txBody>
      </p:sp>
    </p:spTree>
    <p:extLst>
      <p:ext uri="{BB962C8B-B14F-4D97-AF65-F5344CB8AC3E}">
        <p14:creationId xmlns:p14="http://schemas.microsoft.com/office/powerpoint/2010/main" val="144290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27.12.2023</a:t>
            </a:r>
            <a:endParaRPr lang="tr-TR" dirty="0"/>
          </a:p>
        </p:txBody>
      </p:sp>
      <p:sp>
        <p:nvSpPr>
          <p:cNvPr id="4" name="Slayt Numarası Yer Tutucusu 3"/>
          <p:cNvSpPr>
            <a:spLocks noGrp="1"/>
          </p:cNvSpPr>
          <p:nvPr>
            <p:ph type="sldNum" sz="quarter" idx="10"/>
          </p:nvPr>
        </p:nvSpPr>
        <p:spPr/>
        <p:txBody>
          <a:bodyPr/>
          <a:lstStyle/>
          <a:p>
            <a:fld id="{31CBEA33-ACEB-465F-9FBA-E0B8F86AEBDC}" type="slidenum">
              <a:rPr lang="tr-TR" smtClean="0"/>
              <a:t>4</a:t>
            </a:fld>
            <a:endParaRPr lang="tr-TR"/>
          </a:p>
        </p:txBody>
      </p:sp>
    </p:spTree>
    <p:extLst>
      <p:ext uri="{BB962C8B-B14F-4D97-AF65-F5344CB8AC3E}">
        <p14:creationId xmlns:p14="http://schemas.microsoft.com/office/powerpoint/2010/main" val="346918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28.12.2023</a:t>
            </a:r>
            <a:endParaRPr lang="tr-TR" dirty="0"/>
          </a:p>
        </p:txBody>
      </p:sp>
      <p:sp>
        <p:nvSpPr>
          <p:cNvPr id="4" name="Slayt Numarası Yer Tutucusu 3"/>
          <p:cNvSpPr>
            <a:spLocks noGrp="1"/>
          </p:cNvSpPr>
          <p:nvPr>
            <p:ph type="sldNum" sz="quarter" idx="10"/>
          </p:nvPr>
        </p:nvSpPr>
        <p:spPr/>
        <p:txBody>
          <a:bodyPr/>
          <a:lstStyle/>
          <a:p>
            <a:fld id="{31CBEA33-ACEB-465F-9FBA-E0B8F86AEBDC}" type="slidenum">
              <a:rPr lang="tr-TR" smtClean="0"/>
              <a:t>5</a:t>
            </a:fld>
            <a:endParaRPr lang="tr-TR"/>
          </a:p>
        </p:txBody>
      </p:sp>
    </p:spTree>
    <p:extLst>
      <p:ext uri="{BB962C8B-B14F-4D97-AF65-F5344CB8AC3E}">
        <p14:creationId xmlns:p14="http://schemas.microsoft.com/office/powerpoint/2010/main" val="4280658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dirty="0" smtClean="0"/>
              <a:t>28.12.2023</a:t>
            </a:r>
            <a:endParaRPr lang="tr-TR" dirty="0"/>
          </a:p>
        </p:txBody>
      </p:sp>
      <p:sp>
        <p:nvSpPr>
          <p:cNvPr id="4" name="Slayt Numarası Yer Tutucusu 3"/>
          <p:cNvSpPr>
            <a:spLocks noGrp="1"/>
          </p:cNvSpPr>
          <p:nvPr>
            <p:ph type="sldNum" sz="quarter" idx="10"/>
          </p:nvPr>
        </p:nvSpPr>
        <p:spPr/>
        <p:txBody>
          <a:bodyPr/>
          <a:lstStyle/>
          <a:p>
            <a:fld id="{31CBEA33-ACEB-465F-9FBA-E0B8F86AEBDC}" type="slidenum">
              <a:rPr lang="tr-TR" smtClean="0"/>
              <a:t>6</a:t>
            </a:fld>
            <a:endParaRPr lang="tr-TR"/>
          </a:p>
        </p:txBody>
      </p:sp>
    </p:spTree>
    <p:extLst>
      <p:ext uri="{BB962C8B-B14F-4D97-AF65-F5344CB8AC3E}">
        <p14:creationId xmlns:p14="http://schemas.microsoft.com/office/powerpoint/2010/main" val="890735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05.01.2024</a:t>
            </a:r>
            <a:endParaRPr lang="tr-TR" dirty="0"/>
          </a:p>
        </p:txBody>
      </p:sp>
      <p:sp>
        <p:nvSpPr>
          <p:cNvPr id="4" name="Slayt Numarası Yer Tutucusu 3"/>
          <p:cNvSpPr>
            <a:spLocks noGrp="1"/>
          </p:cNvSpPr>
          <p:nvPr>
            <p:ph type="sldNum" sz="quarter" idx="10"/>
          </p:nvPr>
        </p:nvSpPr>
        <p:spPr/>
        <p:txBody>
          <a:bodyPr/>
          <a:lstStyle/>
          <a:p>
            <a:fld id="{31CBEA33-ACEB-465F-9FBA-E0B8F86AEBDC}" type="slidenum">
              <a:rPr lang="tr-TR" smtClean="0"/>
              <a:t>7</a:t>
            </a:fld>
            <a:endParaRPr lang="tr-TR"/>
          </a:p>
        </p:txBody>
      </p:sp>
    </p:spTree>
    <p:extLst>
      <p:ext uri="{BB962C8B-B14F-4D97-AF65-F5344CB8AC3E}">
        <p14:creationId xmlns:p14="http://schemas.microsoft.com/office/powerpoint/2010/main" val="381801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05.01.2024</a:t>
            </a:r>
            <a:endParaRPr lang="tr-TR" dirty="0"/>
          </a:p>
        </p:txBody>
      </p:sp>
      <p:sp>
        <p:nvSpPr>
          <p:cNvPr id="4" name="Slayt Numarası Yer Tutucusu 3"/>
          <p:cNvSpPr>
            <a:spLocks noGrp="1"/>
          </p:cNvSpPr>
          <p:nvPr>
            <p:ph type="sldNum" sz="quarter" idx="10"/>
          </p:nvPr>
        </p:nvSpPr>
        <p:spPr/>
        <p:txBody>
          <a:bodyPr/>
          <a:lstStyle/>
          <a:p>
            <a:fld id="{31CBEA33-ACEB-465F-9FBA-E0B8F86AEBDC}" type="slidenum">
              <a:rPr lang="tr-TR" smtClean="0"/>
              <a:t>10</a:t>
            </a:fld>
            <a:endParaRPr lang="tr-TR"/>
          </a:p>
        </p:txBody>
      </p:sp>
    </p:spTree>
    <p:extLst>
      <p:ext uri="{BB962C8B-B14F-4D97-AF65-F5344CB8AC3E}">
        <p14:creationId xmlns:p14="http://schemas.microsoft.com/office/powerpoint/2010/main" val="3548648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07.01.2024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07.01.2024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Gündemi</a:t>
            </a:r>
            <a:endParaRPr lang="tr-TR" dirty="0"/>
          </a:p>
        </p:txBody>
      </p:sp>
      <p:sp>
        <p:nvSpPr>
          <p:cNvPr id="3" name="Alt Başlık 2"/>
          <p:cNvSpPr>
            <a:spLocks noGrp="1"/>
          </p:cNvSpPr>
          <p:nvPr>
            <p:ph type="subTitle" idx="1"/>
          </p:nvPr>
        </p:nvSpPr>
        <p:spPr/>
        <p:txBody>
          <a:bodyPr/>
          <a:lstStyle/>
          <a:p>
            <a:r>
              <a:rPr lang="tr-TR" dirty="0" smtClean="0"/>
              <a:t>25.12.2023-07.01.2024</a:t>
            </a:r>
            <a:endParaRPr lang="tr-TR" dirty="0"/>
          </a:p>
        </p:txBody>
      </p:sp>
    </p:spTree>
    <p:extLst>
      <p:ext uri="{BB962C8B-B14F-4D97-AF65-F5344CB8AC3E}">
        <p14:creationId xmlns:p14="http://schemas.microsoft.com/office/powerpoint/2010/main" val="1905443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r"/>
            <a:r>
              <a:rPr lang="tr-TR" dirty="0"/>
              <a:t>İstanbul'da Çok Ciddi Bir Yoğun Bakım Krizi Yaşanıyor</a:t>
            </a:r>
            <a:r>
              <a:rPr lang="tr-TR" dirty="0" smtClean="0"/>
              <a:t>!          </a:t>
            </a:r>
            <a:endParaRPr lang="tr-TR" sz="2000" dirty="0"/>
          </a:p>
        </p:txBody>
      </p:sp>
      <p:sp>
        <p:nvSpPr>
          <p:cNvPr id="3" name="İçerik Yer Tutucusu 2"/>
          <p:cNvSpPr>
            <a:spLocks noGrp="1"/>
          </p:cNvSpPr>
          <p:nvPr>
            <p:ph idx="1"/>
          </p:nvPr>
        </p:nvSpPr>
        <p:spPr/>
        <p:txBody>
          <a:bodyPr>
            <a:normAutofit/>
          </a:bodyPr>
          <a:lstStyle/>
          <a:p>
            <a:endParaRPr lang="tr-TR" sz="2000" dirty="0" smtClean="0"/>
          </a:p>
          <a:p>
            <a:r>
              <a:rPr lang="tr-TR" sz="2000" dirty="0" smtClean="0"/>
              <a:t>Son </a:t>
            </a:r>
            <a:r>
              <a:rPr lang="tr-TR" sz="2000" dirty="0"/>
              <a:t>haftalarda Covid-19, </a:t>
            </a:r>
            <a:r>
              <a:rPr lang="tr-TR" sz="2000" dirty="0" err="1"/>
              <a:t>influenza</a:t>
            </a:r>
            <a:r>
              <a:rPr lang="tr-TR" sz="2000" dirty="0"/>
              <a:t> ve diğer mevsimsel virüsler nedeniyle hasta yoğunluğu ciddi şekilde arttı. Sahadaki meslektaşlarımızdan gelen bilgiler İstanbul’da birçok hastanede yoğun bakım ünitelerinin dolduğu yönünde. Konuyla ilgili düzenlediğimiz basın toplantısında hastanelerdeki son durumu kamuoyu ile paylaştık. Basın toplantısında konuşan İstanbul Tabip Odası (İTO) Yönetim Kurulu Üyesi Dr. Esin Tuncay, acil servislerin son haftalardaki mevsimsel enfeksiyonlar ve Covid-19 nedeniyle tıkandığını, yoğun bakımlarda ciddi bir kriz yaşandığını belirtti.</a:t>
            </a:r>
            <a:endParaRPr lang="tr-TR" sz="2000" dirty="0"/>
          </a:p>
        </p:txBody>
      </p:sp>
      <p:sp>
        <p:nvSpPr>
          <p:cNvPr id="4" name="Metin kutusu 3"/>
          <p:cNvSpPr txBox="1"/>
          <p:nvPr/>
        </p:nvSpPr>
        <p:spPr>
          <a:xfrm>
            <a:off x="1403648" y="6145844"/>
            <a:ext cx="7416824" cy="307777"/>
          </a:xfrm>
          <a:prstGeom prst="rect">
            <a:avLst/>
          </a:prstGeom>
          <a:noFill/>
        </p:spPr>
        <p:txBody>
          <a:bodyPr wrap="square" rtlCol="0">
            <a:spAutoFit/>
          </a:bodyPr>
          <a:lstStyle/>
          <a:p>
            <a:r>
              <a:rPr lang="tr-TR" sz="1400" dirty="0"/>
              <a:t>https://www.istabip.org.tr/7761-istanbul-da-cok-ciddi-bir-yogun-bakim-krizi-yasaniyor.html</a:t>
            </a:r>
            <a:endParaRPr lang="tr-TR" sz="1400" dirty="0"/>
          </a:p>
        </p:txBody>
      </p:sp>
    </p:spTree>
    <p:extLst>
      <p:ext uri="{BB962C8B-B14F-4D97-AF65-F5344CB8AC3E}">
        <p14:creationId xmlns:p14="http://schemas.microsoft.com/office/powerpoint/2010/main" val="74265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sz="2100" i="1" dirty="0"/>
              <a:t>Meslektaşlarımızdan aldığımız yanıtlar durumu aşağıdaki biçimde özetlemektedir:</a:t>
            </a:r>
            <a:endParaRPr lang="tr-TR" sz="2100" dirty="0"/>
          </a:p>
          <a:p>
            <a:r>
              <a:rPr lang="tr-TR" sz="2100" i="1" dirty="0"/>
              <a:t>✓ Yoğun bakım yatak doluluk oranı % 100’e yakın ve yaş ortalaması 80’dir,</a:t>
            </a:r>
            <a:r>
              <a:rPr lang="tr-TR" sz="2100" dirty="0"/>
              <a:t/>
            </a:r>
            <a:br>
              <a:rPr lang="tr-TR" sz="2100" dirty="0"/>
            </a:br>
            <a:r>
              <a:rPr lang="tr-TR" sz="2100" i="1" dirty="0"/>
              <a:t> Yatışlar genel olarak </a:t>
            </a:r>
            <a:r>
              <a:rPr lang="tr-TR" sz="2100" i="1" dirty="0" err="1"/>
              <a:t>pnömoni</a:t>
            </a:r>
            <a:r>
              <a:rPr lang="tr-TR" sz="2100" i="1" dirty="0"/>
              <a:t>, </a:t>
            </a:r>
            <a:r>
              <a:rPr lang="tr-TR" sz="2100" i="1" dirty="0" err="1"/>
              <a:t>viral</a:t>
            </a:r>
            <a:r>
              <a:rPr lang="tr-TR" sz="2100" i="1" dirty="0"/>
              <a:t>-bakteriyel enfeksiyon olup, çoğunda böbrek yetmezliği eşlik etmektedir,</a:t>
            </a:r>
            <a:r>
              <a:rPr lang="tr-TR" sz="2100" dirty="0"/>
              <a:t/>
            </a:r>
            <a:br>
              <a:rPr lang="tr-TR" sz="2100" dirty="0"/>
            </a:br>
            <a:r>
              <a:rPr lang="tr-TR" sz="2100" i="1" dirty="0"/>
              <a:t>✓ Uzun yıllardır genel durumu bozuk, ağızdan gıda alamayan, 80 yaş üstü, bir kısmı evde bakım hastası, ya da son dönem kanser hastalarını yatırmak zorunda kalıyoruz.</a:t>
            </a:r>
            <a:endParaRPr lang="tr-TR" sz="2100" dirty="0"/>
          </a:p>
          <a:p>
            <a:r>
              <a:rPr lang="tr-TR" sz="2100" i="1" dirty="0"/>
              <a:t>Sonuç olarak grip, </a:t>
            </a:r>
            <a:r>
              <a:rPr lang="tr-TR" sz="2100" i="1" dirty="0" err="1"/>
              <a:t>Covid</a:t>
            </a:r>
            <a:r>
              <a:rPr lang="tr-TR" sz="2100" i="1" dirty="0"/>
              <a:t>, RSV üçlü salgınının görüldüğü bu günlerde; sağlık kuruluşlarında ve toplu taşımada maske kullanılması, hastaların izolasyonu, basamaklı sağlık hizmetinin tesis edilmesi ve yoğun bakım yataklarının yanlış kullanımının önlenmesi için sağlık bakanlığını göreve çağırıyoruz</a:t>
            </a:r>
            <a:r>
              <a:rPr lang="tr-TR" sz="2100" i="1" dirty="0" smtClean="0"/>
              <a:t>.</a:t>
            </a:r>
          </a:p>
          <a:p>
            <a:endParaRPr lang="tr-TR" sz="2100" i="1" dirty="0"/>
          </a:p>
          <a:p>
            <a:endParaRPr lang="tr-TR" sz="2100" i="1" dirty="0" smtClean="0"/>
          </a:p>
          <a:p>
            <a:endParaRPr lang="tr-TR" sz="2100" dirty="0"/>
          </a:p>
          <a:p>
            <a:r>
              <a:rPr lang="tr-TR" b="1" dirty="0"/>
              <a:t>İSTANBUL TABİP ODASI</a:t>
            </a:r>
            <a:endParaRPr lang="tr-TR" dirty="0"/>
          </a:p>
          <a:p>
            <a:endParaRPr lang="tr-TR" dirty="0"/>
          </a:p>
        </p:txBody>
      </p:sp>
      <p:sp>
        <p:nvSpPr>
          <p:cNvPr id="4" name="Metin kutusu 3"/>
          <p:cNvSpPr txBox="1"/>
          <p:nvPr/>
        </p:nvSpPr>
        <p:spPr>
          <a:xfrm>
            <a:off x="1403648" y="6145844"/>
            <a:ext cx="7416824" cy="307777"/>
          </a:xfrm>
          <a:prstGeom prst="rect">
            <a:avLst/>
          </a:prstGeom>
          <a:noFill/>
        </p:spPr>
        <p:txBody>
          <a:bodyPr wrap="square" rtlCol="0">
            <a:spAutoFit/>
          </a:bodyPr>
          <a:lstStyle/>
          <a:p>
            <a:r>
              <a:rPr lang="tr-TR" sz="1400" dirty="0"/>
              <a:t>https://www.istabip.org.tr/7761-istanbul-da-cok-ciddi-bir-yogun-bakim-krizi-yasaniyor.html</a:t>
            </a:r>
            <a:endParaRPr lang="tr-TR" sz="1400" dirty="0"/>
          </a:p>
        </p:txBody>
      </p:sp>
    </p:spTree>
    <p:extLst>
      <p:ext uri="{BB962C8B-B14F-4D97-AF65-F5344CB8AC3E}">
        <p14:creationId xmlns:p14="http://schemas.microsoft.com/office/powerpoint/2010/main" val="3488989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r"/>
            <a:r>
              <a:rPr lang="tr-TR" sz="2800" dirty="0"/>
              <a:t>İlaç kuruna zam yeterli gelmedi: Firmalar ilaç </a:t>
            </a:r>
            <a:r>
              <a:rPr lang="tr-TR" sz="2800" dirty="0" smtClean="0"/>
              <a:t>getirmeyecek</a:t>
            </a:r>
            <a:endParaRPr lang="tr-TR" sz="1800" dirty="0"/>
          </a:p>
        </p:txBody>
      </p:sp>
      <p:sp>
        <p:nvSpPr>
          <p:cNvPr id="3" name="İçerik Yer Tutucusu 2"/>
          <p:cNvSpPr>
            <a:spLocks noGrp="1"/>
          </p:cNvSpPr>
          <p:nvPr>
            <p:ph idx="1"/>
          </p:nvPr>
        </p:nvSpPr>
        <p:spPr/>
        <p:txBody>
          <a:bodyPr>
            <a:normAutofit/>
          </a:bodyPr>
          <a:lstStyle/>
          <a:p>
            <a:r>
              <a:rPr lang="tr-TR" sz="2400" dirty="0" smtClean="0"/>
              <a:t>İlaç </a:t>
            </a:r>
            <a:r>
              <a:rPr lang="tr-TR" sz="2400" dirty="0"/>
              <a:t>kuruna yapılan yüzde 25’lik zam dün itibarıyla uygulanmaya başladı. 17.55 TL’ye sabitlenen ilaç kurunu yeterli bulmayan ilaç firmalarının çoğunluğu ithal olan ilaçları Türkiye’ye getirmekten kaçınacağı ve bunun da var olan sorunların devam etmesi anlamına geldiği belirtildi. </a:t>
            </a:r>
          </a:p>
        </p:txBody>
      </p:sp>
      <p:sp>
        <p:nvSpPr>
          <p:cNvPr id="4" name="Metin kutusu 3"/>
          <p:cNvSpPr txBox="1"/>
          <p:nvPr/>
        </p:nvSpPr>
        <p:spPr>
          <a:xfrm>
            <a:off x="1187624" y="6224737"/>
            <a:ext cx="6840760" cy="276999"/>
          </a:xfrm>
          <a:prstGeom prst="rect">
            <a:avLst/>
          </a:prstGeom>
          <a:noFill/>
        </p:spPr>
        <p:txBody>
          <a:bodyPr wrap="square" rtlCol="0">
            <a:spAutoFit/>
          </a:bodyPr>
          <a:lstStyle/>
          <a:p>
            <a:pPr algn="ctr"/>
            <a:r>
              <a:rPr lang="tr-TR" sz="1200" dirty="0"/>
              <a:t>https://medimagazin.com.tr/ilac-sanayi/ilac-kuruna-zam-yeterli-gelmedi-firmalar-ilac-getirmeyecek-108984</a:t>
            </a:r>
          </a:p>
        </p:txBody>
      </p:sp>
    </p:spTree>
    <p:extLst>
      <p:ext uri="{BB962C8B-B14F-4D97-AF65-F5344CB8AC3E}">
        <p14:creationId xmlns:p14="http://schemas.microsoft.com/office/powerpoint/2010/main" val="58526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r"/>
            <a:r>
              <a:rPr lang="tr-TR" sz="2800" b="1" dirty="0" smtClean="0"/>
              <a:t/>
            </a:r>
            <a:br>
              <a:rPr lang="tr-TR" sz="2800" b="1" dirty="0" smtClean="0"/>
            </a:br>
            <a:r>
              <a:rPr lang="tr-TR" sz="2800" b="1" dirty="0" smtClean="0"/>
              <a:t>Korkutucu </a:t>
            </a:r>
            <a:r>
              <a:rPr lang="tr-TR" sz="2800" b="1" dirty="0"/>
              <a:t>uyarı: Covid-19, "kalp yetmezliği salgını" </a:t>
            </a:r>
            <a:r>
              <a:rPr lang="tr-TR" sz="2800" b="1" dirty="0" smtClean="0"/>
              <a:t>başlattı</a:t>
            </a:r>
            <a:r>
              <a:rPr lang="tr-TR" sz="2800" b="1" dirty="0"/>
              <a:t/>
            </a:r>
            <a:br>
              <a:rPr lang="tr-TR" sz="2800" b="1" dirty="0"/>
            </a:br>
            <a:endParaRPr lang="tr-TR" sz="2800" dirty="0"/>
          </a:p>
        </p:txBody>
      </p:sp>
      <p:sp>
        <p:nvSpPr>
          <p:cNvPr id="3" name="İçerik Yer Tutucusu 2"/>
          <p:cNvSpPr>
            <a:spLocks noGrp="1"/>
          </p:cNvSpPr>
          <p:nvPr>
            <p:ph idx="1"/>
          </p:nvPr>
        </p:nvSpPr>
        <p:spPr/>
        <p:txBody>
          <a:bodyPr>
            <a:normAutofit/>
          </a:bodyPr>
          <a:lstStyle/>
          <a:p>
            <a:r>
              <a:rPr lang="tr-TR" sz="1600" dirty="0"/>
              <a:t>Japonya'nın </a:t>
            </a:r>
            <a:r>
              <a:rPr lang="tr-TR" sz="1600" dirty="0" err="1"/>
              <a:t>Riken</a:t>
            </a:r>
            <a:r>
              <a:rPr lang="tr-TR" sz="1600" dirty="0"/>
              <a:t> Araştırma Enstitüsü’nden uzmanların hazırladığı yeni bir raporda, ölümcül virüsün küresel ölçekte “kalp yetmezliği salgınına” yol açabileceği şüphesi dikkat çekiyor. </a:t>
            </a:r>
          </a:p>
          <a:p>
            <a:r>
              <a:rPr lang="tr-TR" sz="1600" dirty="0"/>
              <a:t>Cumartesi günü yayınlanan rapor, Covid-19’un insan hücrelerinde tutunduğu ACE2 reseptörlerinin kalpte "çok yaygın" olduğunu ve hastalığı geçirenlerin çoğunun "kalp fonksiyonlarında </a:t>
            </a:r>
            <a:r>
              <a:rPr lang="tr-TR" sz="1600" dirty="0" err="1"/>
              <a:t>azalma"dan</a:t>
            </a:r>
            <a:r>
              <a:rPr lang="tr-TR" sz="1600" dirty="0"/>
              <a:t> </a:t>
            </a:r>
            <a:r>
              <a:rPr lang="tr-TR" sz="1600" dirty="0" err="1"/>
              <a:t>muzdarip</a:t>
            </a:r>
            <a:r>
              <a:rPr lang="tr-TR" sz="1600" dirty="0"/>
              <a:t> olduğunu iddia ediyor.</a:t>
            </a:r>
          </a:p>
          <a:p>
            <a:r>
              <a:rPr lang="tr-TR" sz="1600" dirty="0"/>
              <a:t>Bunun kesin nedeni bilinmese de gelecekte bir dizi kalp krizine yol açabilir. Rapor, "kalıcı SARS-CoV-2 enfeksiyonunun katlanarak artmasının beklenmesi" nedeniyle gelecekte kalp yetmezliği riski altında olan kişilerde, Covid-19 salgınının durumu büyük ölçüde değiştirmiş olabileceğini iddia ederek devam ediyor</a:t>
            </a:r>
            <a:r>
              <a:rPr lang="tr-TR" sz="1600" dirty="0" smtClean="0"/>
              <a:t>.</a:t>
            </a:r>
          </a:p>
          <a:p>
            <a:r>
              <a:rPr lang="tr-TR" sz="1600" b="1" dirty="0"/>
              <a:t>YENİ VARYANT KAPIDA</a:t>
            </a:r>
          </a:p>
          <a:p>
            <a:r>
              <a:rPr lang="tr-TR" sz="1600" dirty="0"/>
              <a:t>Son zamanlarda birçok ülke, JN.1 adlı yeni bir varyant sayesinde son birkaç hafta içinde Covid-19 enfeksiyonlarında bir artış gördü. Uzmanlar bunun, hastalığa yakalananlarda potansiyel kalp sorunları olasılığını artıracağını iddia ediyor.</a:t>
            </a:r>
          </a:p>
          <a:p>
            <a:r>
              <a:rPr lang="tr-TR" sz="1600" dirty="0" err="1"/>
              <a:t>Riken</a:t>
            </a:r>
            <a:r>
              <a:rPr lang="tr-TR" sz="1600" dirty="0"/>
              <a:t> Araştırma Enstitüsü'nün lideri </a:t>
            </a:r>
            <a:r>
              <a:rPr lang="tr-TR" sz="1600" dirty="0" err="1"/>
              <a:t>Hidetoshi</a:t>
            </a:r>
            <a:r>
              <a:rPr lang="tr-TR" sz="1600" dirty="0"/>
              <a:t> </a:t>
            </a:r>
            <a:r>
              <a:rPr lang="tr-TR" sz="1600" dirty="0" err="1"/>
              <a:t>Masumoto</a:t>
            </a:r>
            <a:r>
              <a:rPr lang="tr-TR" sz="1600" dirty="0"/>
              <a:t>, “</a:t>
            </a:r>
            <a:r>
              <a:rPr lang="tr-TR" sz="1600" dirty="0" err="1"/>
              <a:t>Corona</a:t>
            </a:r>
            <a:r>
              <a:rPr lang="tr-TR" sz="1600" dirty="0"/>
              <a:t> virüsü ile </a:t>
            </a:r>
            <a:r>
              <a:rPr lang="tr-TR" sz="1600" dirty="0" err="1"/>
              <a:t>enfekte</a:t>
            </a:r>
            <a:r>
              <a:rPr lang="tr-TR" sz="1600" dirty="0"/>
              <a:t> olan bazı kişilerin kalplerinde kalıcı </a:t>
            </a:r>
            <a:r>
              <a:rPr lang="tr-TR" sz="1600" dirty="0" err="1"/>
              <a:t>viral</a:t>
            </a:r>
            <a:r>
              <a:rPr lang="tr-TR" sz="1600" dirty="0"/>
              <a:t> enfeksiyonlar olabilir. Kalp yetmezliği hastalarının sayısında hızlı bir artış göreceğimiz 'kalp yetmezliği </a:t>
            </a:r>
            <a:r>
              <a:rPr lang="tr-TR" sz="1600" dirty="0" err="1"/>
              <a:t>pandemisine</a:t>
            </a:r>
            <a:r>
              <a:rPr lang="tr-TR" sz="1600" dirty="0"/>
              <a:t>' hazırlık için bir test sistemi ve tedavi yöntemlerinin oluşturulması gerekiyor." </a:t>
            </a:r>
            <a:r>
              <a:rPr lang="tr-TR" sz="1600" dirty="0" smtClean="0"/>
              <a:t>dedi</a:t>
            </a:r>
            <a:endParaRPr lang="tr-TR" sz="1600" dirty="0"/>
          </a:p>
        </p:txBody>
      </p:sp>
      <p:sp>
        <p:nvSpPr>
          <p:cNvPr id="4" name="Metin kutusu 3"/>
          <p:cNvSpPr txBox="1"/>
          <p:nvPr/>
        </p:nvSpPr>
        <p:spPr>
          <a:xfrm>
            <a:off x="1835696" y="6453336"/>
            <a:ext cx="5832648" cy="246221"/>
          </a:xfrm>
          <a:prstGeom prst="rect">
            <a:avLst/>
          </a:prstGeom>
          <a:noFill/>
        </p:spPr>
        <p:txBody>
          <a:bodyPr wrap="square" rtlCol="0">
            <a:spAutoFit/>
          </a:bodyPr>
          <a:lstStyle/>
          <a:p>
            <a:pPr algn="ctr"/>
            <a:r>
              <a:rPr lang="tr-TR" sz="1000" dirty="0"/>
              <a:t>https://www.sozcu.com.tr/korkutucu-uyari-covid-19-kalp-yetmezligi-salgini-baslatti-p11301</a:t>
            </a:r>
          </a:p>
        </p:txBody>
      </p:sp>
    </p:spTree>
    <p:extLst>
      <p:ext uri="{BB962C8B-B14F-4D97-AF65-F5344CB8AC3E}">
        <p14:creationId xmlns:p14="http://schemas.microsoft.com/office/powerpoint/2010/main" val="4143718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r"/>
            <a:r>
              <a:rPr lang="tr-TR" sz="3200" dirty="0"/>
              <a:t>2023'te sağlık alanındaki gelişmeler: İlk göz nakli ve ikinci sıtma </a:t>
            </a:r>
            <a:r>
              <a:rPr lang="tr-TR" sz="3200" dirty="0" smtClean="0"/>
              <a:t>aşısı</a:t>
            </a:r>
            <a:endParaRPr lang="tr-TR" sz="1800" dirty="0"/>
          </a:p>
        </p:txBody>
      </p:sp>
      <p:sp>
        <p:nvSpPr>
          <p:cNvPr id="3" name="İçerik Yer Tutucusu 2"/>
          <p:cNvSpPr>
            <a:spLocks noGrp="1"/>
          </p:cNvSpPr>
          <p:nvPr>
            <p:ph idx="1"/>
          </p:nvPr>
        </p:nvSpPr>
        <p:spPr/>
        <p:txBody>
          <a:bodyPr>
            <a:normAutofit fontScale="47500" lnSpcReduction="20000"/>
          </a:bodyPr>
          <a:lstStyle/>
          <a:p>
            <a:r>
              <a:rPr lang="tr-TR" dirty="0"/>
              <a:t>100 yıldan uzun süren bilimsel çalışmaların ardından, dünya nihayet sıtmaya karşı makul fiyatlı bir aşıya kavuştu.</a:t>
            </a:r>
          </a:p>
          <a:p>
            <a:r>
              <a:rPr lang="tr-TR" dirty="0"/>
              <a:t>Aşı, Oxford Üniversitesi tarafından geliştirildi ve şimdiye dek bulunan ikinci sıtma aşısı oldu.</a:t>
            </a:r>
          </a:p>
          <a:p>
            <a:r>
              <a:rPr lang="tr-TR" dirty="0"/>
              <a:t>RTS,S adı verilen ilk aşı ilaç devi </a:t>
            </a:r>
            <a:r>
              <a:rPr lang="tr-TR" dirty="0" err="1"/>
              <a:t>GlaxoSmithKline</a:t>
            </a:r>
            <a:r>
              <a:rPr lang="tr-TR" dirty="0"/>
              <a:t> (GSK) tarafından geliştirilmişti.</a:t>
            </a:r>
          </a:p>
          <a:p>
            <a:r>
              <a:rPr lang="tr-TR" dirty="0"/>
              <a:t>Dünya Sağlık Örgütü (WHO) iki aşının etkinliğinin "çok benzer" olduğunu ve birinin diğerinden daha iyi olduğuna yönelik bir kanıt bulunmadığını söyledi.</a:t>
            </a:r>
          </a:p>
          <a:p>
            <a:r>
              <a:rPr lang="tr-TR" dirty="0"/>
              <a:t>Ancak iki aşı arasındaki en önemli fark, Oxford Üniversitesi'nin geliştirdiği R21 adlı aşının büyük ölçeklerde üretilebilmesi.</a:t>
            </a:r>
          </a:p>
          <a:p>
            <a:r>
              <a:rPr lang="tr-TR" dirty="0"/>
              <a:t>Dünyanın en büyük aşı üreticisi Hindistan Serum Enstitüsü, yılda 100 milyondan fazla doz üretmeye hazır olduğunu ve üretim ölçeğini yılda 200 milyon doza çıkarmayı planladığını duyurdu</a:t>
            </a:r>
            <a:r>
              <a:rPr lang="tr-TR" dirty="0" smtClean="0"/>
              <a:t>.</a:t>
            </a:r>
          </a:p>
          <a:p>
            <a:endParaRPr lang="tr-TR" dirty="0" smtClean="0"/>
          </a:p>
          <a:p>
            <a:r>
              <a:rPr lang="tr-TR" dirty="0" smtClean="0"/>
              <a:t>İki </a:t>
            </a:r>
            <a:r>
              <a:rPr lang="tr-TR" dirty="0"/>
              <a:t>aşı da benzer teknolojiler kullanıyor ve sıtma parazitinin yaşam döngüsünün aynı aşamasını hedef alıyor.</a:t>
            </a:r>
          </a:p>
          <a:p>
            <a:r>
              <a:rPr lang="tr-TR" dirty="0"/>
              <a:t>Ancak yeni aşının üretimi daha kolay, daha küçük bir doz gerekiyor ve daha basit bir </a:t>
            </a:r>
            <a:r>
              <a:rPr lang="tr-TR" dirty="0" err="1"/>
              <a:t>adjuvan</a:t>
            </a:r>
            <a:r>
              <a:rPr lang="tr-TR" dirty="0"/>
              <a:t> (aşıyla verilen ve bağışıklık sistemini harekete geçiren bir kimyasal madde) kullanıyor.</a:t>
            </a:r>
          </a:p>
          <a:p>
            <a:r>
              <a:rPr lang="tr-TR" dirty="0"/>
              <a:t>Sivrisinek kaynaklı hastalıklar arasında sıtma en ölümcül olanı ve vakaların % 95'i Afrika'da görülüyor.</a:t>
            </a:r>
          </a:p>
          <a:p>
            <a:r>
              <a:rPr lang="tr-TR" dirty="0"/>
              <a:t>2021'de 247 milyon sıtma vakası görüldü ve bunların 619 bini hayatını kaybetti. Ölenlerin çoğu da beş yaşın altındaki çocuklardı.</a:t>
            </a:r>
          </a:p>
          <a:p>
            <a:endParaRPr lang="tr-TR" dirty="0"/>
          </a:p>
          <a:p>
            <a:endParaRPr lang="tr-TR" dirty="0"/>
          </a:p>
        </p:txBody>
      </p:sp>
      <p:sp>
        <p:nvSpPr>
          <p:cNvPr id="4" name="Metin kutusu 3"/>
          <p:cNvSpPr txBox="1"/>
          <p:nvPr/>
        </p:nvSpPr>
        <p:spPr>
          <a:xfrm>
            <a:off x="1475656" y="6381328"/>
            <a:ext cx="6768752" cy="369332"/>
          </a:xfrm>
          <a:prstGeom prst="rect">
            <a:avLst/>
          </a:prstGeom>
          <a:noFill/>
        </p:spPr>
        <p:txBody>
          <a:bodyPr wrap="square" rtlCol="0">
            <a:spAutoFit/>
          </a:bodyPr>
          <a:lstStyle/>
          <a:p>
            <a:r>
              <a:rPr lang="tr-TR" dirty="0"/>
              <a:t>https://www.bbc.com/turkce/articles/cv2j72pk0k3o</a:t>
            </a:r>
          </a:p>
        </p:txBody>
      </p:sp>
    </p:spTree>
    <p:extLst>
      <p:ext uri="{BB962C8B-B14F-4D97-AF65-F5344CB8AC3E}">
        <p14:creationId xmlns:p14="http://schemas.microsoft.com/office/powerpoint/2010/main" val="693093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t>Aydın'da Prof. Dr. İrfan Yavaşoğlu'na saldıran hasta yakını kadın </a:t>
            </a:r>
            <a:r>
              <a:rPr lang="tr-TR" sz="2800" dirty="0" smtClean="0"/>
              <a:t>tutuklandı</a:t>
            </a:r>
            <a:r>
              <a:rPr lang="tr-TR" sz="2800" dirty="0"/>
              <a:t/>
            </a:r>
            <a:br>
              <a:rPr lang="tr-TR" sz="2800" dirty="0"/>
            </a:br>
            <a:endParaRPr lang="tr-TR" sz="2800" dirty="0"/>
          </a:p>
        </p:txBody>
      </p:sp>
      <p:sp>
        <p:nvSpPr>
          <p:cNvPr id="5" name="İçerik Yer Tutucusu 4"/>
          <p:cNvSpPr>
            <a:spLocks noGrp="1"/>
          </p:cNvSpPr>
          <p:nvPr>
            <p:ph idx="1"/>
          </p:nvPr>
        </p:nvSpPr>
        <p:spPr/>
        <p:txBody>
          <a:bodyPr>
            <a:normAutofit/>
          </a:bodyPr>
          <a:lstStyle/>
          <a:p>
            <a:r>
              <a:rPr lang="tr-TR" sz="2000" dirty="0"/>
              <a:t>Aydın Adnan Menderes Üniversitesi Hastanesi'nde Hematoloji Ana Bilim Dalı Öğretim Üyesi Prof. Dr. İrfan Yavaşoğlu'na fiziksel saldırıda bulunduğu öne sürülen hasta yakını kadın, tutuklandı</a:t>
            </a:r>
            <a:endParaRPr lang="tr-TR" sz="2000" dirty="0"/>
          </a:p>
        </p:txBody>
      </p:sp>
      <p:sp>
        <p:nvSpPr>
          <p:cNvPr id="4" name="Metin kutusu 3"/>
          <p:cNvSpPr txBox="1"/>
          <p:nvPr/>
        </p:nvSpPr>
        <p:spPr>
          <a:xfrm>
            <a:off x="1475656" y="6237312"/>
            <a:ext cx="6048672" cy="400110"/>
          </a:xfrm>
          <a:prstGeom prst="rect">
            <a:avLst/>
          </a:prstGeom>
          <a:noFill/>
        </p:spPr>
        <p:txBody>
          <a:bodyPr wrap="square" rtlCol="0">
            <a:spAutoFit/>
          </a:bodyPr>
          <a:lstStyle/>
          <a:p>
            <a:pPr algn="ctr"/>
            <a:r>
              <a:rPr lang="tr-TR" sz="1000" dirty="0"/>
              <a:t>https://medimagazin.com.tr/hekim/aydinda-prof-dr-irfan-yavasogluna-saldiran-hasta-yakini-kadin-tutuklandi-109004</a:t>
            </a:r>
            <a:endParaRPr lang="tr-TR" sz="1000" dirty="0"/>
          </a:p>
        </p:txBody>
      </p:sp>
    </p:spTree>
    <p:extLst>
      <p:ext uri="{BB962C8B-B14F-4D97-AF65-F5344CB8AC3E}">
        <p14:creationId xmlns:p14="http://schemas.microsoft.com/office/powerpoint/2010/main" val="36532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t>TTB’den Toplu Taşıma Araçlarında Maske Kullanımı İçin Ulaştırma ve Altyapı Bakanlığı ile Ulaşım Kurumlarına </a:t>
            </a:r>
            <a:r>
              <a:rPr lang="tr-TR" sz="2400" b="1" dirty="0" smtClean="0"/>
              <a:t>Yazı</a:t>
            </a:r>
            <a:br>
              <a:rPr lang="tr-TR" sz="2400" b="1" dirty="0" smtClean="0"/>
            </a:br>
            <a:endParaRPr lang="tr-TR" sz="1600" dirty="0"/>
          </a:p>
        </p:txBody>
      </p:sp>
      <p:sp>
        <p:nvSpPr>
          <p:cNvPr id="3" name="İçerik Yer Tutucusu 2"/>
          <p:cNvSpPr>
            <a:spLocks noGrp="1"/>
          </p:cNvSpPr>
          <p:nvPr>
            <p:ph idx="1"/>
          </p:nvPr>
        </p:nvSpPr>
        <p:spPr/>
        <p:txBody>
          <a:bodyPr>
            <a:normAutofit fontScale="47500" lnSpcReduction="20000"/>
          </a:bodyPr>
          <a:lstStyle/>
          <a:p>
            <a:r>
              <a:rPr lang="tr-TR" dirty="0"/>
              <a:t>Türk Tabipleri Birliği (TTB), solunum yolu hastalıklarına bağlı olarak ciddi bir salgın ile karşı karşıya kalınması üzerine 28 Aralık 2023 günü Ulaştırma ve Altyapı Bakanlığı ile ulaşım kurumlarına birer yazı göndererek ücretsiz maske dağıtımı ve maske kullanımına teşvik gibi önlemleri alınmasını istedi.</a:t>
            </a:r>
          </a:p>
          <a:p>
            <a:r>
              <a:rPr lang="tr-TR" dirty="0"/>
              <a:t>Yazının ilk bölümünde toplum sağlığı </a:t>
            </a:r>
            <a:r>
              <a:rPr lang="tr-TR" dirty="0" err="1"/>
              <a:t>öncelenerek</a:t>
            </a:r>
            <a:r>
              <a:rPr lang="tr-TR" dirty="0"/>
              <a:t> alınacak bilimsel önlemlerle salgınların en az zararla atlatılabileceği hatırlatılırken, salgınlarla mücadelenin toplumun ve kurumların da katılımıyla yürütülmesi gerektiği belirtildi.</a:t>
            </a:r>
          </a:p>
          <a:p>
            <a:r>
              <a:rPr lang="tr-TR" dirty="0"/>
              <a:t>Kış aylarında özellikle solunum yolu enfeksiyonlarının oluşturduğu salgınların alevlenebileceği uyarısına yer verilen yazıda </a:t>
            </a:r>
            <a:r>
              <a:rPr lang="tr-TR" i="1" dirty="0"/>
              <a:t>“Şu ana kadar uyarılarımızın dikkate alınmamasının sonucunda grip virüsü (H1N1), COVID-19 (J1.N varyantı), </a:t>
            </a:r>
            <a:r>
              <a:rPr lang="tr-TR" i="1" dirty="0" err="1"/>
              <a:t>Respiratuvar</a:t>
            </a:r>
            <a:r>
              <a:rPr lang="tr-TR" i="1" dirty="0"/>
              <a:t> </a:t>
            </a:r>
            <a:r>
              <a:rPr lang="tr-TR" i="1" dirty="0" err="1"/>
              <a:t>Sinsityal</a:t>
            </a:r>
            <a:r>
              <a:rPr lang="tr-TR" i="1" dirty="0"/>
              <a:t> Virüs (RSV) ve </a:t>
            </a:r>
            <a:r>
              <a:rPr lang="tr-TR" i="1" dirty="0" err="1"/>
              <a:t>mycoplasma</a:t>
            </a:r>
            <a:r>
              <a:rPr lang="tr-TR" i="1" dirty="0"/>
              <a:t> </a:t>
            </a:r>
            <a:r>
              <a:rPr lang="tr-TR" i="1" dirty="0" err="1"/>
              <a:t>pneumoniae</a:t>
            </a:r>
            <a:r>
              <a:rPr lang="tr-TR" i="1" dirty="0"/>
              <a:t> gibi etkenlerin sorumlu olduğu tahmin edilen ciddi bir salgınla karşı karşıyayız. Son haftalarda özellikle hastane acillerinde olağandışı yoğunluklar yaşanmakta; bu yoğunluklar sağlık çalışanlarını tüketirken hastalara da daha az zaman ayrılmasına, zamanında ve yeterli sürede muayene edilememesine, </a:t>
            </a:r>
            <a:r>
              <a:rPr lang="tr-TR" i="1" dirty="0" err="1"/>
              <a:t>enfekte</a:t>
            </a:r>
            <a:r>
              <a:rPr lang="tr-TR" i="1" dirty="0"/>
              <a:t> olmayan hastalara da hastalık bulaşmasına neden olabilmektedir. Salgın sönümlenmediği sürece hem toplumun hem de sağlık çalışanlarının sağlığı tehlike altındadır”</a:t>
            </a:r>
            <a:r>
              <a:rPr lang="tr-TR" dirty="0"/>
              <a:t> denildi.</a:t>
            </a:r>
          </a:p>
          <a:p>
            <a:r>
              <a:rPr lang="tr-TR" dirty="0"/>
              <a:t>Toplu taşıma araçlarında yapılacak basit düzenlemelerin toplum sağlığına olumlu etki sağlayacağına dikkat çekilen yazıda, ücretsiz maske ve maske kullanımına teşvik gibi uygulamaların hayata geçirilmesi istendi.</a:t>
            </a:r>
          </a:p>
          <a:p>
            <a:endParaRPr lang="tr-TR" dirty="0"/>
          </a:p>
        </p:txBody>
      </p:sp>
      <p:sp>
        <p:nvSpPr>
          <p:cNvPr id="4" name="Metin kutusu 3"/>
          <p:cNvSpPr txBox="1"/>
          <p:nvPr/>
        </p:nvSpPr>
        <p:spPr>
          <a:xfrm>
            <a:off x="1403648" y="6145844"/>
            <a:ext cx="7416824" cy="307777"/>
          </a:xfrm>
          <a:prstGeom prst="rect">
            <a:avLst/>
          </a:prstGeom>
          <a:noFill/>
        </p:spPr>
        <p:txBody>
          <a:bodyPr wrap="square" rtlCol="0">
            <a:spAutoFit/>
          </a:bodyPr>
          <a:lstStyle/>
          <a:p>
            <a:r>
              <a:rPr lang="tr-TR" sz="1400" dirty="0"/>
              <a:t>https://www.ttb.org.tr/haber_goster.php?Guid=4465c494-a55d-11ee-a7e1-e07dce947aa8</a:t>
            </a:r>
          </a:p>
        </p:txBody>
      </p:sp>
    </p:spTree>
    <p:extLst>
      <p:ext uri="{BB962C8B-B14F-4D97-AF65-F5344CB8AC3E}">
        <p14:creationId xmlns:p14="http://schemas.microsoft.com/office/powerpoint/2010/main" val="1859500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r"/>
            <a:r>
              <a:rPr lang="tr-TR" sz="2800" dirty="0"/>
              <a:t>Eylül </a:t>
            </a:r>
            <a:r>
              <a:rPr lang="tr-TR" sz="2800" dirty="0" err="1"/>
              <a:t>TUS’u</a:t>
            </a:r>
            <a:r>
              <a:rPr lang="tr-TR" sz="2800" dirty="0"/>
              <a:t> tercihleri: En çok hangi branşlar tercih edildi, hangileri boş kaldı</a:t>
            </a:r>
            <a:r>
              <a:rPr lang="tr-TR" sz="2800" dirty="0" smtClean="0"/>
              <a:t>?       </a:t>
            </a:r>
            <a:endParaRPr lang="tr-TR" sz="1800" dirty="0"/>
          </a:p>
        </p:txBody>
      </p:sp>
      <p:sp>
        <p:nvSpPr>
          <p:cNvPr id="3" name="İçerik Yer Tutucusu 2"/>
          <p:cNvSpPr>
            <a:spLocks noGrp="1"/>
          </p:cNvSpPr>
          <p:nvPr>
            <p:ph idx="1"/>
          </p:nvPr>
        </p:nvSpPr>
        <p:spPr/>
        <p:txBody>
          <a:bodyPr>
            <a:normAutofit/>
          </a:bodyPr>
          <a:lstStyle/>
          <a:p>
            <a:r>
              <a:rPr lang="tr-TR" sz="2400" dirty="0"/>
              <a:t>Ankara Tabip Odası'nın Eylül 2023 TUS yerleştirmelerine ilişkin raporuna göre, 12 bin 128 kontenjanın 9652’si tercih edilirken 2476’sı boş kaldı. En yüksek puan alan öğrenciler dermatoloji, plastik cerrahi ve göz hastalıkları seçerken; çocuk hastalıkları ve cerrahi tercih edilmedi</a:t>
            </a:r>
            <a:endParaRPr lang="tr-TR" sz="2400" dirty="0"/>
          </a:p>
        </p:txBody>
      </p:sp>
      <p:sp>
        <p:nvSpPr>
          <p:cNvPr id="4" name="Metin kutusu 3"/>
          <p:cNvSpPr txBox="1"/>
          <p:nvPr/>
        </p:nvSpPr>
        <p:spPr>
          <a:xfrm>
            <a:off x="1115616" y="6145844"/>
            <a:ext cx="7416824" cy="523220"/>
          </a:xfrm>
          <a:prstGeom prst="rect">
            <a:avLst/>
          </a:prstGeom>
          <a:noFill/>
        </p:spPr>
        <p:txBody>
          <a:bodyPr wrap="square" rtlCol="0">
            <a:spAutoFit/>
          </a:bodyPr>
          <a:lstStyle/>
          <a:p>
            <a:pPr algn="ctr"/>
            <a:r>
              <a:rPr lang="tr-TR" sz="1400" dirty="0"/>
              <a:t>https://medimagazin.com.tr/hekim/eylul-tusu-tercihleri-en-cok-hangi-branslar-tercih-edildi-hangileri-bos-kaldi-109147</a:t>
            </a:r>
            <a:endParaRPr lang="tr-TR" sz="1400" dirty="0"/>
          </a:p>
        </p:txBody>
      </p:sp>
    </p:spTree>
    <p:extLst>
      <p:ext uri="{BB962C8B-B14F-4D97-AF65-F5344CB8AC3E}">
        <p14:creationId xmlns:p14="http://schemas.microsoft.com/office/powerpoint/2010/main" val="3208739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Adli Tıp Kurumunun 30 kontenjanının 30’u dolarken,</a:t>
            </a:r>
            <a:r>
              <a:rPr lang="tr-TR" dirty="0"/>
              <a:t/>
            </a:r>
            <a:br>
              <a:rPr lang="tr-TR" dirty="0"/>
            </a:br>
            <a:r>
              <a:rPr lang="tr-TR" dirty="0"/>
              <a:t>Eğitim ve Araştırma Hastanelerinin 4650 kontenjanının 3911’i doldu 739 kontenjan boş kaldı.</a:t>
            </a:r>
            <a:r>
              <a:rPr lang="tr-TR" dirty="0"/>
              <a:t/>
            </a:r>
            <a:br>
              <a:rPr lang="tr-TR" dirty="0"/>
            </a:br>
            <a:r>
              <a:rPr lang="tr-TR" dirty="0"/>
              <a:t>Sağlık Bakanlığı adına Tıp Fakültelerine alınan 5988 kontenjanın 4654’ü doldu, 1334’ü boş kaldı.</a:t>
            </a:r>
            <a:r>
              <a:rPr lang="tr-TR" dirty="0"/>
              <a:t/>
            </a:r>
            <a:br>
              <a:rPr lang="tr-TR" dirty="0"/>
            </a:br>
            <a:r>
              <a:rPr lang="tr-TR" dirty="0"/>
              <a:t>Tıp Fakültelerinin 359 kontenjanının 300’ü doldu 59’u boş kaldı.</a:t>
            </a:r>
            <a:r>
              <a:rPr lang="tr-TR" dirty="0"/>
              <a:t/>
            </a:r>
            <a:br>
              <a:rPr lang="tr-TR" dirty="0"/>
            </a:br>
            <a:r>
              <a:rPr lang="tr-TR" dirty="0"/>
              <a:t>Tıp fakültelerine alınan 1095 yabancı uyruklu kontenjanının 753’ü doldu 342’si boş kaldı.</a:t>
            </a:r>
            <a:r>
              <a:rPr lang="tr-TR" dirty="0"/>
              <a:t/>
            </a:r>
            <a:br>
              <a:rPr lang="tr-TR" dirty="0"/>
            </a:br>
            <a:r>
              <a:rPr lang="tr-TR" b="1" dirty="0"/>
              <a:t>Toplamda 12 bin 128 kontenjanın 9652’si tercih edilirken 2476’sı tercih edilmedi</a:t>
            </a:r>
            <a:r>
              <a:rPr lang="tr-TR" b="1" dirty="0" smtClean="0"/>
              <a:t>.</a:t>
            </a:r>
          </a:p>
          <a:p>
            <a:r>
              <a:rPr lang="tr-TR" dirty="0"/>
              <a:t>En az tercih edilen bölüm Çocuk Sağlığı ve Hastalıkları oldu. 1359 kontenjanın 840’ı boş kaldı. 16 tıp fakültesinin çocuk sağlığı ve hastalıkları için ayrılan kontenjanın tamamı boş kaldı.</a:t>
            </a:r>
            <a:endParaRPr lang="tr-TR" dirty="0"/>
          </a:p>
        </p:txBody>
      </p:sp>
      <p:sp>
        <p:nvSpPr>
          <p:cNvPr id="4" name="Metin kutusu 3"/>
          <p:cNvSpPr txBox="1"/>
          <p:nvPr/>
        </p:nvSpPr>
        <p:spPr>
          <a:xfrm>
            <a:off x="1115616" y="6145844"/>
            <a:ext cx="7416824" cy="523220"/>
          </a:xfrm>
          <a:prstGeom prst="rect">
            <a:avLst/>
          </a:prstGeom>
          <a:noFill/>
        </p:spPr>
        <p:txBody>
          <a:bodyPr wrap="square" rtlCol="0">
            <a:spAutoFit/>
          </a:bodyPr>
          <a:lstStyle/>
          <a:p>
            <a:pPr algn="ctr"/>
            <a:r>
              <a:rPr lang="tr-TR" sz="1400" dirty="0"/>
              <a:t>https://medimagazin.com.tr/hekim/eylul-tusu-tercihleri-en-cok-hangi-branslar-tercih-edildi-hangileri-bos-kaldi-109147</a:t>
            </a:r>
            <a:endParaRPr lang="tr-TR" sz="1400" dirty="0"/>
          </a:p>
        </p:txBody>
      </p:sp>
    </p:spTree>
    <p:extLst>
      <p:ext uri="{BB962C8B-B14F-4D97-AF65-F5344CB8AC3E}">
        <p14:creationId xmlns:p14="http://schemas.microsoft.com/office/powerpoint/2010/main" val="1079909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1800" dirty="0"/>
              <a:t>Çocuk hastalıklarının yanı sıra beyin, çocuk, genel, göğüs ve kalp damar cerrahisi branşları da rağbet görmedi.</a:t>
            </a:r>
            <a:br>
              <a:rPr lang="tr-TR" sz="1800" dirty="0"/>
            </a:br>
            <a:r>
              <a:rPr lang="tr-TR" sz="1800" dirty="0"/>
              <a:t/>
            </a:r>
            <a:br>
              <a:rPr lang="tr-TR" sz="1800" dirty="0"/>
            </a:br>
            <a:endParaRPr lang="tr-TR" sz="1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737" y="1412776"/>
            <a:ext cx="6334125" cy="450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Metin kutusu 4"/>
          <p:cNvSpPr txBox="1"/>
          <p:nvPr/>
        </p:nvSpPr>
        <p:spPr>
          <a:xfrm>
            <a:off x="1115616" y="6145844"/>
            <a:ext cx="7416824" cy="523220"/>
          </a:xfrm>
          <a:prstGeom prst="rect">
            <a:avLst/>
          </a:prstGeom>
          <a:noFill/>
        </p:spPr>
        <p:txBody>
          <a:bodyPr wrap="square" rtlCol="0">
            <a:spAutoFit/>
          </a:bodyPr>
          <a:lstStyle/>
          <a:p>
            <a:pPr algn="ctr"/>
            <a:r>
              <a:rPr lang="tr-TR" sz="1400" dirty="0"/>
              <a:t>https://medimagazin.com.tr/hekim/eylul-tusu-tercihleri-en-cok-hangi-branslar-tercih-edildi-hangileri-bos-kaldi-109147</a:t>
            </a:r>
            <a:endParaRPr lang="tr-TR" sz="1400" dirty="0"/>
          </a:p>
        </p:txBody>
      </p:sp>
    </p:spTree>
    <p:extLst>
      <p:ext uri="{BB962C8B-B14F-4D97-AF65-F5344CB8AC3E}">
        <p14:creationId xmlns:p14="http://schemas.microsoft.com/office/powerpoint/2010/main" val="322776844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666</Words>
  <Application>Microsoft Office PowerPoint</Application>
  <PresentationFormat>Ekran Gösterisi (4:3)</PresentationFormat>
  <Paragraphs>69</Paragraphs>
  <Slides>11</Slides>
  <Notes>7</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Sağlık Gündemi</vt:lpstr>
      <vt:lpstr>İlaç kuruna zam yeterli gelmedi: Firmalar ilaç getirmeyecek</vt:lpstr>
      <vt:lpstr> Korkutucu uyarı: Covid-19, "kalp yetmezliği salgını" başlattı </vt:lpstr>
      <vt:lpstr>2023'te sağlık alanındaki gelişmeler: İlk göz nakli ve ikinci sıtma aşısı</vt:lpstr>
      <vt:lpstr>Aydın'da Prof. Dr. İrfan Yavaşoğlu'na saldıran hasta yakını kadın tutuklandı </vt:lpstr>
      <vt:lpstr>TTB’den Toplu Taşıma Araçlarında Maske Kullanımı İçin Ulaştırma ve Altyapı Bakanlığı ile Ulaşım Kurumlarına Yazı </vt:lpstr>
      <vt:lpstr>Eylül TUS’u tercihleri: En çok hangi branşlar tercih edildi, hangileri boş kaldı?       </vt:lpstr>
      <vt:lpstr>PowerPoint Sunusu</vt:lpstr>
      <vt:lpstr>Çocuk hastalıklarının yanı sıra beyin, çocuk, genel, göğüs ve kalp damar cerrahisi branşları da rağbet görmedi.  </vt:lpstr>
      <vt:lpstr>İstanbul'da Çok Ciddi Bir Yoğun Bakım Krizi Yaşanıyor!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Gündemi</dc:title>
  <dc:creator>ece</dc:creator>
  <cp:lastModifiedBy>pc</cp:lastModifiedBy>
  <cp:revision>20</cp:revision>
  <dcterms:created xsi:type="dcterms:W3CDTF">2023-12-28T21:06:43Z</dcterms:created>
  <dcterms:modified xsi:type="dcterms:W3CDTF">2024-01-07T10:03:57Z</dcterms:modified>
</cp:coreProperties>
</file>