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669" r:id="rId4"/>
  </p:sldMasterIdLst>
  <p:notesMasterIdLst>
    <p:notesMasterId r:id="rId28"/>
  </p:notesMasterIdLst>
  <p:handoutMasterIdLst>
    <p:handoutMasterId r:id="rId29"/>
  </p:handoutMasterIdLst>
  <p:sldIdLst>
    <p:sldId id="256" r:id="rId5"/>
    <p:sldId id="259" r:id="rId6"/>
    <p:sldId id="257" r:id="rId7"/>
    <p:sldId id="261" r:id="rId8"/>
    <p:sldId id="262" r:id="rId9"/>
    <p:sldId id="263" r:id="rId10"/>
    <p:sldId id="258" r:id="rId11"/>
    <p:sldId id="264" r:id="rId12"/>
    <p:sldId id="265" r:id="rId13"/>
    <p:sldId id="278" r:id="rId14"/>
    <p:sldId id="266" r:id="rId15"/>
    <p:sldId id="267" r:id="rId16"/>
    <p:sldId id="268" r:id="rId17"/>
    <p:sldId id="270" r:id="rId18"/>
    <p:sldId id="275" r:id="rId19"/>
    <p:sldId id="271" r:id="rId20"/>
    <p:sldId id="273" r:id="rId21"/>
    <p:sldId id="281" r:id="rId22"/>
    <p:sldId id="280" r:id="rId23"/>
    <p:sldId id="276" r:id="rId24"/>
    <p:sldId id="282" r:id="rId25"/>
    <p:sldId id="279" r:id="rId26"/>
    <p:sldId id="277" r:id="rId27"/>
  </p:sldIdLst>
  <p:sldSz cx="12192000" cy="6858000"/>
  <p:notesSz cx="6858000" cy="9144000"/>
  <p:defaultTextStyle>
    <a:defPPr rtl="0">
      <a:defRPr lang="tr-t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81" autoAdjust="0"/>
    <p:restoredTop sz="94660"/>
  </p:normalViewPr>
  <p:slideViewPr>
    <p:cSldViewPr snapToGrid="0">
      <p:cViewPr varScale="1">
        <p:scale>
          <a:sx n="79" d="100"/>
          <a:sy n="79" d="100"/>
        </p:scale>
        <p:origin x="787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6" d="100"/>
          <a:sy n="76" d="100"/>
        </p:scale>
        <p:origin x="4062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>
            <a:extLst>
              <a:ext uri="{FF2B5EF4-FFF2-40B4-BE49-F238E27FC236}">
                <a16:creationId xmlns:a16="http://schemas.microsoft.com/office/drawing/2014/main" id="{0E7860F9-B436-4E92-8AED-A752A42EBA2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E9DB28A8-B78F-426B-A1FC-E7F24BA54AE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8542FA-4D60-48C7-8262-F89FC7E437FA}" type="datetime1">
              <a:rPr lang="tr-TR" smtClean="0"/>
              <a:t>13.11.2024</a:t>
            </a:fld>
            <a:endParaRPr lang="tr-TR" dirty="0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5E923842-4976-4125-BAB3-BB2303A9735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7B028F94-F9E2-4E5E-B82D-00EDAE5055C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94DAD2-2FB1-4494-8CD0-C5FA14B84AA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781999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 noProof="0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06BD2D-BA29-44A5-9F8E-4305F069184C}" type="datetime1">
              <a:rPr lang="tr-TR" noProof="0" smtClean="0"/>
              <a:pPr/>
              <a:t>13.11.2024</a:t>
            </a:fld>
            <a:endParaRPr lang="tr-TR" noProof="0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 noProof="0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noProof="0"/>
              <a:t>Asıl metin stillerini düzenle</a:t>
            </a:r>
          </a:p>
          <a:p>
            <a:pPr lvl="1"/>
            <a:r>
              <a:rPr lang="tr-TR" noProof="0"/>
              <a:t>İkinci düzey</a:t>
            </a:r>
          </a:p>
          <a:p>
            <a:pPr lvl="2"/>
            <a:r>
              <a:rPr lang="tr-TR" noProof="0"/>
              <a:t>Üçüncü düzey</a:t>
            </a:r>
          </a:p>
          <a:p>
            <a:pPr lvl="3"/>
            <a:r>
              <a:rPr lang="tr-TR" noProof="0"/>
              <a:t>Dördüncü düzey</a:t>
            </a:r>
          </a:p>
          <a:p>
            <a:pPr lvl="4"/>
            <a:r>
              <a:rPr lang="tr-TR" noProof="0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 noProof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FBF81B-E2C0-4C4B-8350-3CEBA2F9FE45}" type="slidenum">
              <a:rPr lang="tr-TR" noProof="0" smtClean="0"/>
              <a:t>‹#›</a:t>
            </a:fld>
            <a:endParaRPr lang="tr-TR" noProof="0"/>
          </a:p>
        </p:txBody>
      </p:sp>
    </p:spTree>
    <p:extLst>
      <p:ext uri="{BB962C8B-B14F-4D97-AF65-F5344CB8AC3E}">
        <p14:creationId xmlns:p14="http://schemas.microsoft.com/office/powerpoint/2010/main" val="18200403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FBF81B-E2C0-4C4B-8350-3CEBA2F9FE45}" type="slidenum">
              <a:rPr lang="tr-TR" smtClean="0"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131785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Resim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 cstate="email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sp>
          <p:nvSpPr>
            <p:cNvPr id="12" name="Dikdörtgen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Serbest Biçi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Serbest Biçi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Dikdörtgen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Serbest Biçi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Serbest Biçi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Serbest Biçi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Serbest Biçi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Serbest Biçi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Serbest Biçi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Serbest Biçi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Serbest Biçi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Serbest Biçi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Serbest Biçi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Serbest Biçi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Serbest Biçi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Serbest Biçi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Serbest Biçi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Serbest Biçi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Serbest Biçi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Serbest Biçi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Serbest Biçi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Serbest Biçi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Serbest Biçi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Serbest Biçi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Serbest Biçi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Serbest Biçi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Serbest Biçi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Dikdörtgen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Serbest Biçi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Serbest Biçi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Serbest Biçi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Serbest Biçi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Serbest Biçi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Serbest Biçi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Serbest Biçi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Serbest Biçi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Serbest Biçi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Serbest Biçi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Serbest Biçi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Dikdörtgen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Serbest Biçi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Serbest Biçi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Serbest Biçi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Serbest Biçi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Serbest Biçi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Serbest Biçi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Serbest Biçi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Serbest Biçi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Serbest Biçi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Serbest Biçi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Serbest Biçi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Serbest Biçi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Serbest Biçi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rtlCol="0" anchor="b">
            <a:normAutofit/>
          </a:bodyPr>
          <a:lstStyle>
            <a:lvl1pPr algn="l">
              <a:defRPr sz="4800"/>
            </a:lvl1pPr>
          </a:lstStyle>
          <a:p>
            <a:pPr rtl="0"/>
            <a:r>
              <a:rPr lang="tr-TR" noProof="0"/>
              <a:t>Asıl başlık stili için tıklatın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 rtlCol="0"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tr-TR" noProof="0"/>
              <a:t>Asıl alt başlık stilini düzenlemek için tıklayın</a:t>
            </a:r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 rtlCol="0"/>
          <a:lstStyle/>
          <a:p>
            <a:pPr rtl="0"/>
            <a:fld id="{85818714-1E16-4E11-95DE-5644D2BE92F1}" type="datetime1">
              <a:rPr lang="tr-TR" noProof="0" smtClean="0"/>
              <a:t>13.11.2024</a:t>
            </a:fld>
            <a:endParaRPr lang="tr-TR" noProof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 rtlCol="0"/>
          <a:lstStyle/>
          <a:p>
            <a:pPr rtl="0"/>
            <a:endParaRPr lang="tr-TR" noProof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 rtlCol="0"/>
          <a:lstStyle/>
          <a:p>
            <a:pPr rtl="0"/>
            <a:fld id="{6D22F896-40B5-4ADD-8801-0D06FADFA095}" type="slidenum">
              <a:rPr lang="tr-TR" noProof="0" smtClean="0"/>
              <a:t>‹#›</a:t>
            </a:fld>
            <a:endParaRPr lang="tr-TR" noProof="0"/>
          </a:p>
        </p:txBody>
      </p:sp>
    </p:spTree>
    <p:extLst>
      <p:ext uri="{BB962C8B-B14F-4D97-AF65-F5344CB8AC3E}">
        <p14:creationId xmlns:p14="http://schemas.microsoft.com/office/powerpoint/2010/main" val="3658416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sı İçeren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rtlCol="0" anchor="b">
            <a:normAutofit/>
          </a:bodyPr>
          <a:lstStyle>
            <a:lvl1pPr>
              <a:defRPr sz="3200"/>
            </a:lvl1pPr>
          </a:lstStyle>
          <a:p>
            <a:pPr rtl="0"/>
            <a:r>
              <a:rPr lang="tr-TR" noProof="0"/>
              <a:t>Asıl başlık stili için tıklatın</a:t>
            </a:r>
          </a:p>
        </p:txBody>
      </p:sp>
      <p:sp>
        <p:nvSpPr>
          <p:cNvPr id="3" name="Resim Yer Tutucusu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 rtl="0">
              <a:buNone/>
            </a:pPr>
            <a:r>
              <a:rPr lang="tr-TR" noProof="0"/>
              <a:t>Resim eklemek için simgeyi tıklatın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 rtlCol="0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tr-TR" noProof="0"/>
              <a:t>Asıl metin stillerini düzenle</a:t>
            </a:r>
          </a:p>
        </p:txBody>
      </p:sp>
      <p:sp>
        <p:nvSpPr>
          <p:cNvPr id="5" name="Tarih Yer Tutucus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ADC6E49-4DBE-44AD-8A42-B644F80DBFEB}" type="datetime1">
              <a:rPr lang="tr-TR" noProof="0" smtClean="0"/>
              <a:t>13.11.2024</a:t>
            </a:fld>
            <a:endParaRPr lang="tr-TR" noProof="0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r-TR" noProof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tr-TR" noProof="0" smtClean="0"/>
              <a:t>‹#›</a:t>
            </a:fld>
            <a:endParaRPr lang="tr-TR" noProof="0"/>
          </a:p>
        </p:txBody>
      </p:sp>
    </p:spTree>
    <p:extLst>
      <p:ext uri="{BB962C8B-B14F-4D97-AF65-F5344CB8AC3E}">
        <p14:creationId xmlns:p14="http://schemas.microsoft.com/office/powerpoint/2010/main" val="1129196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rtlCol="0" anchor="ctr">
            <a:normAutofit/>
          </a:bodyPr>
          <a:lstStyle>
            <a:lvl1pPr>
              <a:defRPr sz="3600"/>
            </a:lvl1pPr>
          </a:lstStyle>
          <a:p>
            <a:pPr rtl="0"/>
            <a:r>
              <a:rPr lang="tr-TR" noProof="0"/>
              <a:t>Asıl başlık stili için tıklatın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rtlCol="0"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tr-TR" noProof="0"/>
              <a:t>Asıl metin stillerini düzenle</a:t>
            </a:r>
          </a:p>
        </p:txBody>
      </p:sp>
      <p:sp>
        <p:nvSpPr>
          <p:cNvPr id="5" name="Tarih Yer Tutucus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CAB68DF-FC68-4AB0-96E8-37D47EE2BA9F}" type="datetime1">
              <a:rPr lang="tr-TR" noProof="0" smtClean="0"/>
              <a:t>13.11.2024</a:t>
            </a:fld>
            <a:endParaRPr lang="tr-TR" noProof="0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r-TR" noProof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tr-TR" noProof="0" smtClean="0"/>
              <a:t>‹#›</a:t>
            </a:fld>
            <a:endParaRPr lang="tr-TR" noProof="0"/>
          </a:p>
        </p:txBody>
      </p:sp>
    </p:spTree>
    <p:extLst>
      <p:ext uri="{BB962C8B-B14F-4D97-AF65-F5344CB8AC3E}">
        <p14:creationId xmlns:p14="http://schemas.microsoft.com/office/powerpoint/2010/main" val="21172563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rtlCol="0" anchor="ctr">
            <a:normAutofit/>
          </a:bodyPr>
          <a:lstStyle>
            <a:lvl1pPr>
              <a:defRPr sz="3600"/>
            </a:lvl1pPr>
          </a:lstStyle>
          <a:p>
            <a:pPr rtl="0"/>
            <a:r>
              <a:rPr lang="tr-TR" noProof="0"/>
              <a:t>Asıl başlık stili için tıklatın</a:t>
            </a:r>
          </a:p>
        </p:txBody>
      </p:sp>
      <p:sp>
        <p:nvSpPr>
          <p:cNvPr id="12" name="Metin Yer Tutucusu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tr-TR" noProof="0"/>
              <a:t>Asıl metin stillerini düzenle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rtlCol="0"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tr-TR" noProof="0"/>
              <a:t>Asıl metin stillerini düzenle</a:t>
            </a:r>
          </a:p>
        </p:txBody>
      </p:sp>
      <p:sp>
        <p:nvSpPr>
          <p:cNvPr id="5" name="Tarih Yer Tutucus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B778C02-358F-49B3-B792-6D4CD8C26CEB}" type="datetime1">
              <a:rPr lang="tr-TR" noProof="0" smtClean="0"/>
              <a:t>13.11.2024</a:t>
            </a:fld>
            <a:endParaRPr lang="tr-TR" noProof="0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r-TR" noProof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tr-TR" noProof="0" smtClean="0"/>
              <a:t>‹#›</a:t>
            </a:fld>
            <a:endParaRPr lang="tr-TR" noProof="0"/>
          </a:p>
        </p:txBody>
      </p:sp>
      <p:sp>
        <p:nvSpPr>
          <p:cNvPr id="60" name="Metin Kutusu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 rtl="0"/>
            <a:r>
              <a:rPr lang="tr-TR" sz="8000" noProof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Metin Kutusu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 rtl="0"/>
            <a:r>
              <a:rPr lang="tr-TR" sz="8000" noProof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022410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d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rtlCol="0" anchor="b">
            <a:normAutofit/>
          </a:bodyPr>
          <a:lstStyle>
            <a:lvl1pPr>
              <a:defRPr sz="3600"/>
            </a:lvl1pPr>
          </a:lstStyle>
          <a:p>
            <a:pPr rtl="0"/>
            <a:r>
              <a:rPr lang="tr-TR" noProof="0"/>
              <a:t>Asıl başlık stili için tıklatın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rtlCol="0"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tr-TR" noProof="0"/>
              <a:t>Asıl metin stillerini düzenle</a:t>
            </a:r>
          </a:p>
        </p:txBody>
      </p:sp>
      <p:sp>
        <p:nvSpPr>
          <p:cNvPr id="5" name="Tarih Yer Tutucus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379F80C-B38B-42DF-AD1A-704ED47FA7F1}" type="datetime1">
              <a:rPr lang="tr-TR" noProof="0" smtClean="0"/>
              <a:t>13.11.2024</a:t>
            </a:fld>
            <a:endParaRPr lang="tr-TR" noProof="0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r-TR" noProof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tr-TR" noProof="0" smtClean="0"/>
              <a:t>‹#›</a:t>
            </a:fld>
            <a:endParaRPr lang="tr-TR" noProof="0"/>
          </a:p>
        </p:txBody>
      </p:sp>
    </p:spTree>
    <p:extLst>
      <p:ext uri="{BB962C8B-B14F-4D97-AF65-F5344CB8AC3E}">
        <p14:creationId xmlns:p14="http://schemas.microsoft.com/office/powerpoint/2010/main" val="27473892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üt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Başlık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 rtlCol="0"/>
          <a:lstStyle/>
          <a:p>
            <a:pPr rtl="0"/>
            <a:r>
              <a:rPr lang="tr-TR" noProof="0"/>
              <a:t>Asıl başlık stili için tıklatın</a:t>
            </a:r>
          </a:p>
        </p:txBody>
      </p:sp>
      <p:sp>
        <p:nvSpPr>
          <p:cNvPr id="7" name="Metin Yer Tutucusu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rtlCol="0"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tr-TR" noProof="0"/>
              <a:t>Asıl metin stillerini düzenle</a:t>
            </a:r>
          </a:p>
        </p:txBody>
      </p:sp>
      <p:sp>
        <p:nvSpPr>
          <p:cNvPr id="8" name="Metin Yer Tutucusu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tr-TR" noProof="0"/>
              <a:t>Asıl metin stillerini düzenle</a:t>
            </a:r>
          </a:p>
        </p:txBody>
      </p:sp>
      <p:sp>
        <p:nvSpPr>
          <p:cNvPr id="9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rtlCol="0"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tr-TR" noProof="0"/>
              <a:t>Asıl metin stillerini düzenle</a:t>
            </a:r>
          </a:p>
        </p:txBody>
      </p:sp>
      <p:sp>
        <p:nvSpPr>
          <p:cNvPr id="10" name="Metin Yer Tutucusu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tr-TR" noProof="0"/>
              <a:t>Asıl metin stillerini düzenle</a:t>
            </a:r>
          </a:p>
        </p:txBody>
      </p:sp>
      <p:sp>
        <p:nvSpPr>
          <p:cNvPr id="11" name="Metin Yer Tutucusu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rtlCol="0"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tr-TR" noProof="0"/>
              <a:t>Asıl metin stillerini düzenle</a:t>
            </a:r>
          </a:p>
        </p:txBody>
      </p:sp>
      <p:sp>
        <p:nvSpPr>
          <p:cNvPr id="12" name="Metin Yer Tutucusu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tr-TR" noProof="0"/>
              <a:t>Asıl metin stillerini düzenle</a:t>
            </a:r>
          </a:p>
        </p:txBody>
      </p:sp>
      <p:sp>
        <p:nvSpPr>
          <p:cNvPr id="3" name="Tarih Yer Tutucusu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3D0D0E9-B3C3-4AA1-A3B4-3CF8A022CC55}" type="datetime1">
              <a:rPr lang="tr-TR" noProof="0" smtClean="0"/>
              <a:t>13.11.2024</a:t>
            </a:fld>
            <a:endParaRPr lang="tr-TR" noProof="0"/>
          </a:p>
        </p:txBody>
      </p:sp>
      <p:sp>
        <p:nvSpPr>
          <p:cNvPr id="4" name="Alt Bilgi Yer Tutucusu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r-TR" noProof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tr-TR" noProof="0" smtClean="0"/>
              <a:t>‹#›</a:t>
            </a:fld>
            <a:endParaRPr lang="tr-TR" noProof="0"/>
          </a:p>
        </p:txBody>
      </p:sp>
    </p:spTree>
    <p:extLst>
      <p:ext uri="{BB962C8B-B14F-4D97-AF65-F5344CB8AC3E}">
        <p14:creationId xmlns:p14="http://schemas.microsoft.com/office/powerpoint/2010/main" val="42022440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Resim Sütu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Başlık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 rtlCol="0"/>
          <a:lstStyle/>
          <a:p>
            <a:pPr rtl="0"/>
            <a:r>
              <a:rPr lang="tr-TR" noProof="0"/>
              <a:t>Asıl başlık stili için tıklatın</a:t>
            </a:r>
          </a:p>
        </p:txBody>
      </p:sp>
      <p:sp>
        <p:nvSpPr>
          <p:cNvPr id="19" name="Metin Yer Tutucusu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rtlCol="0"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tr-TR" noProof="0"/>
              <a:t>Asıl metin stillerini düzenle</a:t>
            </a:r>
          </a:p>
        </p:txBody>
      </p:sp>
      <p:sp>
        <p:nvSpPr>
          <p:cNvPr id="20" name="Resim Yer Tutucusu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 rtl="0">
              <a:buNone/>
            </a:pPr>
            <a:r>
              <a:rPr lang="tr-TR" noProof="0"/>
              <a:t>Resim eklemek için simgeyi tıklatın</a:t>
            </a:r>
          </a:p>
        </p:txBody>
      </p:sp>
      <p:sp>
        <p:nvSpPr>
          <p:cNvPr id="21" name="Metin Yer Tutucusu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tr-TR" noProof="0"/>
              <a:t>Asıl metin stillerini düzenle</a:t>
            </a:r>
          </a:p>
        </p:txBody>
      </p:sp>
      <p:sp>
        <p:nvSpPr>
          <p:cNvPr id="22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rtlCol="0"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tr-TR" noProof="0"/>
              <a:t>Asıl metin stillerini düzenle</a:t>
            </a:r>
          </a:p>
        </p:txBody>
      </p:sp>
      <p:sp>
        <p:nvSpPr>
          <p:cNvPr id="23" name="Resim Yer Tutucusu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 rtl="0">
              <a:buNone/>
            </a:pPr>
            <a:r>
              <a:rPr lang="tr-TR" noProof="0"/>
              <a:t>Resim eklemek için simgeyi tıklatın</a:t>
            </a:r>
          </a:p>
        </p:txBody>
      </p:sp>
      <p:sp>
        <p:nvSpPr>
          <p:cNvPr id="24" name="Metin Yer Tutucusu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tr-TR" noProof="0"/>
              <a:t>Asıl metin stillerini düzenle</a:t>
            </a:r>
          </a:p>
        </p:txBody>
      </p:sp>
      <p:sp>
        <p:nvSpPr>
          <p:cNvPr id="25" name="Metin Yer Tutucusu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rtlCol="0"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tr-TR" noProof="0"/>
              <a:t>Asıl metin stillerini düzenle</a:t>
            </a:r>
          </a:p>
        </p:txBody>
      </p:sp>
      <p:sp>
        <p:nvSpPr>
          <p:cNvPr id="26" name="Resim Yer Tutucusu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 rtl="0">
              <a:buNone/>
            </a:pPr>
            <a:r>
              <a:rPr lang="tr-TR" noProof="0"/>
              <a:t>Resim eklemek için simgeyi tıklatın</a:t>
            </a:r>
          </a:p>
        </p:txBody>
      </p:sp>
      <p:sp>
        <p:nvSpPr>
          <p:cNvPr id="27" name="Metin Yer Tutucusu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tr-TR" noProof="0"/>
              <a:t>Asıl metin stillerini düzenle</a:t>
            </a:r>
          </a:p>
        </p:txBody>
      </p:sp>
      <p:sp>
        <p:nvSpPr>
          <p:cNvPr id="3" name="Tarih Yer Tutucusu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4738F88-803B-43FB-A7A0-29C4FD9ACF44}" type="datetime1">
              <a:rPr lang="tr-TR" noProof="0" smtClean="0"/>
              <a:t>13.11.2024</a:t>
            </a:fld>
            <a:endParaRPr lang="tr-TR" noProof="0"/>
          </a:p>
        </p:txBody>
      </p:sp>
      <p:sp>
        <p:nvSpPr>
          <p:cNvPr id="4" name="Alt Bilgi Yer Tutucusu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r-TR" noProof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tr-TR" noProof="0" smtClean="0"/>
              <a:t>‹#›</a:t>
            </a:fld>
            <a:endParaRPr lang="tr-TR" noProof="0"/>
          </a:p>
        </p:txBody>
      </p:sp>
    </p:spTree>
    <p:extLst>
      <p:ext uri="{BB962C8B-B14F-4D97-AF65-F5344CB8AC3E}">
        <p14:creationId xmlns:p14="http://schemas.microsoft.com/office/powerpoint/2010/main" val="20145445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 noProof="0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 anchor="t"/>
          <a:lstStyle/>
          <a:p>
            <a:pPr lvl="0" rtl="0"/>
            <a:r>
              <a:rPr lang="tr-TR" noProof="0"/>
              <a:t>Asıl metin stillerini düzenle</a:t>
            </a:r>
          </a:p>
          <a:p>
            <a:pPr lvl="1" rtl="0"/>
            <a:r>
              <a:rPr lang="tr-TR" noProof="0"/>
              <a:t>İkinci düzey</a:t>
            </a:r>
          </a:p>
          <a:p>
            <a:pPr lvl="2" rtl="0"/>
            <a:r>
              <a:rPr lang="tr-TR" noProof="0"/>
              <a:t>Üçüncü düzey</a:t>
            </a:r>
          </a:p>
          <a:p>
            <a:pPr lvl="3" rtl="0"/>
            <a:r>
              <a:rPr lang="tr-TR" noProof="0"/>
              <a:t>Dördüncü düzey</a:t>
            </a:r>
          </a:p>
          <a:p>
            <a:pPr lvl="4" rtl="0"/>
            <a:r>
              <a:rPr lang="tr-TR" noProof="0"/>
              <a:t>Beşinci düzey</a:t>
            </a:r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FC6C70C-693B-40AB-9324-5F498551326B}" type="datetime1">
              <a:rPr lang="tr-TR" noProof="0" smtClean="0"/>
              <a:t>13.11.2024</a:t>
            </a:fld>
            <a:endParaRPr lang="tr-TR" noProof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r-TR" noProof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tr-TR" noProof="0" smtClean="0"/>
              <a:t>‹#›</a:t>
            </a:fld>
            <a:endParaRPr lang="tr-TR" noProof="0"/>
          </a:p>
        </p:txBody>
      </p:sp>
    </p:spTree>
    <p:extLst>
      <p:ext uri="{BB962C8B-B14F-4D97-AF65-F5344CB8AC3E}">
        <p14:creationId xmlns:p14="http://schemas.microsoft.com/office/powerpoint/2010/main" val="15906166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 rtlCol="0"/>
          <a:lstStyle/>
          <a:p>
            <a:pPr rtl="0"/>
            <a:r>
              <a:rPr lang="tr-TR" noProof="0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 rtlCol="0"/>
          <a:lstStyle/>
          <a:p>
            <a:pPr lvl="0" rtl="0"/>
            <a:r>
              <a:rPr lang="tr-TR" noProof="0"/>
              <a:t>Asıl metin stillerini düzenle</a:t>
            </a:r>
          </a:p>
          <a:p>
            <a:pPr lvl="1" rtl="0"/>
            <a:r>
              <a:rPr lang="tr-TR" noProof="0"/>
              <a:t>İkinci düzey</a:t>
            </a:r>
          </a:p>
          <a:p>
            <a:pPr lvl="2" rtl="0"/>
            <a:r>
              <a:rPr lang="tr-TR" noProof="0"/>
              <a:t>Üçüncü düzey</a:t>
            </a:r>
          </a:p>
          <a:p>
            <a:pPr lvl="3" rtl="0"/>
            <a:r>
              <a:rPr lang="tr-TR" noProof="0"/>
              <a:t>Dördüncü düzey</a:t>
            </a:r>
          </a:p>
          <a:p>
            <a:pPr lvl="4" rtl="0"/>
            <a:r>
              <a:rPr lang="tr-TR" noProof="0"/>
              <a:t>Beşinci düzey</a:t>
            </a:r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9B3D92E-956D-47AE-9C66-FDAD5C9F6A00}" type="datetime1">
              <a:rPr lang="tr-TR" noProof="0" smtClean="0"/>
              <a:t>13.11.2024</a:t>
            </a:fld>
            <a:endParaRPr lang="tr-TR" noProof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r-TR" noProof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tr-TR" noProof="0" smtClean="0"/>
              <a:t>‹#›</a:t>
            </a:fld>
            <a:endParaRPr lang="tr-TR" noProof="0"/>
          </a:p>
        </p:txBody>
      </p:sp>
    </p:spTree>
    <p:extLst>
      <p:ext uri="{BB962C8B-B14F-4D97-AF65-F5344CB8AC3E}">
        <p14:creationId xmlns:p14="http://schemas.microsoft.com/office/powerpoint/2010/main" val="1160474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 noProof="0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tr-TR" noProof="0"/>
              <a:t>Asıl metin stillerini düzenle</a:t>
            </a:r>
          </a:p>
          <a:p>
            <a:pPr lvl="1" rtl="0"/>
            <a:r>
              <a:rPr lang="tr-TR" noProof="0"/>
              <a:t>İkinci düzey</a:t>
            </a:r>
          </a:p>
          <a:p>
            <a:pPr lvl="2" rtl="0"/>
            <a:r>
              <a:rPr lang="tr-TR" noProof="0"/>
              <a:t>Üçüncü düzey</a:t>
            </a:r>
          </a:p>
          <a:p>
            <a:pPr lvl="3" rtl="0"/>
            <a:r>
              <a:rPr lang="tr-TR" noProof="0"/>
              <a:t>Dördüncü düzey</a:t>
            </a:r>
          </a:p>
          <a:p>
            <a:pPr lvl="4" rtl="0"/>
            <a:r>
              <a:rPr lang="tr-TR" noProof="0"/>
              <a:t>Beşinci düzey</a:t>
            </a:r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3717620-CE45-4FAE-8857-5211E38C212E}" type="datetime1">
              <a:rPr lang="tr-TR" noProof="0" smtClean="0"/>
              <a:t>13.11.2024</a:t>
            </a:fld>
            <a:endParaRPr lang="tr-TR" noProof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r-TR" noProof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tr-TR" noProof="0" smtClean="0"/>
              <a:t>‹#›</a:t>
            </a:fld>
            <a:endParaRPr lang="tr-TR" noProof="0"/>
          </a:p>
        </p:txBody>
      </p:sp>
    </p:spTree>
    <p:extLst>
      <p:ext uri="{BB962C8B-B14F-4D97-AF65-F5344CB8AC3E}">
        <p14:creationId xmlns:p14="http://schemas.microsoft.com/office/powerpoint/2010/main" val="14973606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rtlCol="0" anchor="b">
            <a:normAutofit/>
          </a:bodyPr>
          <a:lstStyle>
            <a:lvl1pPr>
              <a:defRPr sz="3600"/>
            </a:lvl1pPr>
          </a:lstStyle>
          <a:p>
            <a:pPr rtl="0"/>
            <a:r>
              <a:rPr lang="tr-TR" noProof="0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 rtlCol="0"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tr-TR" noProof="0"/>
              <a:t>Asıl metin stillerini düzenle</a:t>
            </a:r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4D6746C-7172-4178-BD23-7889933AA67D}" type="datetime1">
              <a:rPr lang="tr-TR" noProof="0" smtClean="0"/>
              <a:t>13.11.2024</a:t>
            </a:fld>
            <a:endParaRPr lang="tr-TR" noProof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r-TR" noProof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tr-TR" noProof="0" smtClean="0"/>
              <a:t>‹#›</a:t>
            </a:fld>
            <a:endParaRPr lang="tr-TR" noProof="0"/>
          </a:p>
        </p:txBody>
      </p:sp>
    </p:spTree>
    <p:extLst>
      <p:ext uri="{BB962C8B-B14F-4D97-AF65-F5344CB8AC3E}">
        <p14:creationId xmlns:p14="http://schemas.microsoft.com/office/powerpoint/2010/main" val="15228012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 noProof="0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 rtlCol="0"/>
          <a:lstStyle/>
          <a:p>
            <a:pPr lvl="0" rtl="0"/>
            <a:r>
              <a:rPr lang="tr-TR" noProof="0"/>
              <a:t>Asıl metin stillerini düzenle</a:t>
            </a:r>
          </a:p>
          <a:p>
            <a:pPr lvl="1" rtl="0"/>
            <a:r>
              <a:rPr lang="tr-TR" noProof="0"/>
              <a:t>İkinci düzey</a:t>
            </a:r>
          </a:p>
          <a:p>
            <a:pPr lvl="2" rtl="0"/>
            <a:r>
              <a:rPr lang="tr-TR" noProof="0"/>
              <a:t>Üçüncü düzey</a:t>
            </a:r>
          </a:p>
          <a:p>
            <a:pPr lvl="3" rtl="0"/>
            <a:r>
              <a:rPr lang="tr-TR" noProof="0"/>
              <a:t>Dördüncü düzey</a:t>
            </a:r>
          </a:p>
          <a:p>
            <a:pPr lvl="4" rtl="0"/>
            <a:r>
              <a:rPr lang="tr-TR" noProof="0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 rtlCol="0"/>
          <a:lstStyle/>
          <a:p>
            <a:pPr lvl="0" rtl="0"/>
            <a:r>
              <a:rPr lang="tr-TR" noProof="0"/>
              <a:t>Asıl metin stillerini düzenle</a:t>
            </a:r>
          </a:p>
          <a:p>
            <a:pPr lvl="1" rtl="0"/>
            <a:r>
              <a:rPr lang="tr-TR" noProof="0"/>
              <a:t>İkinci düzey</a:t>
            </a:r>
          </a:p>
          <a:p>
            <a:pPr lvl="2" rtl="0"/>
            <a:r>
              <a:rPr lang="tr-TR" noProof="0"/>
              <a:t>Üçüncü düzey</a:t>
            </a:r>
          </a:p>
          <a:p>
            <a:pPr lvl="3" rtl="0"/>
            <a:r>
              <a:rPr lang="tr-TR" noProof="0"/>
              <a:t>Dördüncü düzey</a:t>
            </a:r>
          </a:p>
          <a:p>
            <a:pPr lvl="4" rtl="0"/>
            <a:r>
              <a:rPr lang="tr-TR" noProof="0"/>
              <a:t>Beşinci düzey</a:t>
            </a:r>
          </a:p>
        </p:txBody>
      </p:sp>
      <p:sp>
        <p:nvSpPr>
          <p:cNvPr id="5" name="Tarih Yer Tutucus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63D1196-B402-45B1-A9EC-8899D5D73EB7}" type="datetime1">
              <a:rPr lang="tr-TR" noProof="0" smtClean="0"/>
              <a:t>13.11.2024</a:t>
            </a:fld>
            <a:endParaRPr lang="tr-TR" noProof="0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r-TR" noProof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tr-TR" noProof="0" smtClean="0"/>
              <a:t>‹#›</a:t>
            </a:fld>
            <a:endParaRPr lang="tr-TR" noProof="0"/>
          </a:p>
        </p:txBody>
      </p:sp>
    </p:spTree>
    <p:extLst>
      <p:ext uri="{BB962C8B-B14F-4D97-AF65-F5344CB8AC3E}">
        <p14:creationId xmlns:p14="http://schemas.microsoft.com/office/powerpoint/2010/main" val="12143354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 rtlCol="0"/>
          <a:lstStyle/>
          <a:p>
            <a:pPr rtl="0"/>
            <a:r>
              <a:rPr lang="tr-TR" noProof="0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rtlCol="0"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tr-TR" noProof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 rtlCol="0"/>
          <a:lstStyle/>
          <a:p>
            <a:pPr lvl="0" rtl="0"/>
            <a:r>
              <a:rPr lang="tr-TR" noProof="0"/>
              <a:t>Asıl metin stillerini düzenle</a:t>
            </a:r>
          </a:p>
          <a:p>
            <a:pPr lvl="1" rtl="0"/>
            <a:r>
              <a:rPr lang="tr-TR" noProof="0"/>
              <a:t>İkinci düzey</a:t>
            </a:r>
          </a:p>
          <a:p>
            <a:pPr lvl="2" rtl="0"/>
            <a:r>
              <a:rPr lang="tr-TR" noProof="0"/>
              <a:t>Üçüncü düzey</a:t>
            </a:r>
          </a:p>
          <a:p>
            <a:pPr lvl="3" rtl="0"/>
            <a:r>
              <a:rPr lang="tr-TR" noProof="0"/>
              <a:t>Dördüncü düzey</a:t>
            </a:r>
          </a:p>
          <a:p>
            <a:pPr lvl="4" rtl="0"/>
            <a:r>
              <a:rPr lang="tr-TR" noProof="0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rtlCol="0"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tr-TR" noProof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 rtlCol="0"/>
          <a:lstStyle/>
          <a:p>
            <a:pPr lvl="0" rtl="0"/>
            <a:r>
              <a:rPr lang="tr-TR" noProof="0"/>
              <a:t>Asıl metin stillerini düzenle</a:t>
            </a:r>
          </a:p>
          <a:p>
            <a:pPr lvl="1" rtl="0"/>
            <a:r>
              <a:rPr lang="tr-TR" noProof="0"/>
              <a:t>İkinci düzey</a:t>
            </a:r>
          </a:p>
          <a:p>
            <a:pPr lvl="2" rtl="0"/>
            <a:r>
              <a:rPr lang="tr-TR" noProof="0"/>
              <a:t>Üçüncü düzey</a:t>
            </a:r>
          </a:p>
          <a:p>
            <a:pPr lvl="3" rtl="0"/>
            <a:r>
              <a:rPr lang="tr-TR" noProof="0"/>
              <a:t>Dördüncü düzey</a:t>
            </a:r>
          </a:p>
          <a:p>
            <a:pPr lvl="4" rtl="0"/>
            <a:r>
              <a:rPr lang="tr-TR" noProof="0"/>
              <a:t>Beşinci düzey</a:t>
            </a:r>
          </a:p>
        </p:txBody>
      </p:sp>
      <p:sp>
        <p:nvSpPr>
          <p:cNvPr id="7" name="Tarih Yer Tutucusu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E81B3EE-474E-4A3B-B212-5F3E54F24936}" type="datetime1">
              <a:rPr lang="tr-TR" noProof="0" smtClean="0"/>
              <a:t>13.11.2024</a:t>
            </a:fld>
            <a:endParaRPr lang="tr-TR" noProof="0"/>
          </a:p>
        </p:txBody>
      </p:sp>
      <p:sp>
        <p:nvSpPr>
          <p:cNvPr id="8" name="Alt Bilgi Yer Tutucusu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r-TR" noProof="0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tr-TR" noProof="0" smtClean="0"/>
              <a:t>‹#›</a:t>
            </a:fld>
            <a:endParaRPr lang="tr-TR" noProof="0"/>
          </a:p>
        </p:txBody>
      </p:sp>
    </p:spTree>
    <p:extLst>
      <p:ext uri="{BB962C8B-B14F-4D97-AF65-F5344CB8AC3E}">
        <p14:creationId xmlns:p14="http://schemas.microsoft.com/office/powerpoint/2010/main" val="846593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 noProof="0"/>
              <a:t>Asıl başlık stili için tıklatın</a:t>
            </a:r>
          </a:p>
        </p:txBody>
      </p:sp>
      <p:sp>
        <p:nvSpPr>
          <p:cNvPr id="3" name="Tarih Yer Tutucusu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9BB3205-2E3A-4175-95C0-69E80BEFC3FC}" type="datetime1">
              <a:rPr lang="tr-TR" noProof="0" smtClean="0"/>
              <a:t>13.11.2024</a:t>
            </a:fld>
            <a:endParaRPr lang="tr-TR" noProof="0"/>
          </a:p>
        </p:txBody>
      </p:sp>
      <p:sp>
        <p:nvSpPr>
          <p:cNvPr id="4" name="Alt Bilgi Yer Tutucusu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r-TR" noProof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tr-TR" noProof="0" smtClean="0"/>
              <a:t>‹#›</a:t>
            </a:fld>
            <a:endParaRPr lang="tr-TR" noProof="0"/>
          </a:p>
        </p:txBody>
      </p:sp>
    </p:spTree>
    <p:extLst>
      <p:ext uri="{BB962C8B-B14F-4D97-AF65-F5344CB8AC3E}">
        <p14:creationId xmlns:p14="http://schemas.microsoft.com/office/powerpoint/2010/main" val="1876122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ih Yer Tutucusu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3CCF249-304C-4D4A-B09D-3C8265AAA758}" type="datetime1">
              <a:rPr lang="tr-TR" noProof="0" smtClean="0"/>
              <a:t>13.11.2024</a:t>
            </a:fld>
            <a:endParaRPr lang="tr-TR" noProof="0"/>
          </a:p>
        </p:txBody>
      </p:sp>
      <p:sp>
        <p:nvSpPr>
          <p:cNvPr id="3" name="Alt Bilgi Yer Tutucusu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r-TR" noProof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tr-TR" noProof="0" smtClean="0"/>
              <a:t>‹#›</a:t>
            </a:fld>
            <a:endParaRPr lang="tr-TR" noProof="0"/>
          </a:p>
        </p:txBody>
      </p:sp>
    </p:spTree>
    <p:extLst>
      <p:ext uri="{BB962C8B-B14F-4D97-AF65-F5344CB8AC3E}">
        <p14:creationId xmlns:p14="http://schemas.microsoft.com/office/powerpoint/2010/main" val="19969502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Resim Yazı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tr-TR" noProof="0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rtlCol="0" anchor="ctr"/>
          <a:lstStyle/>
          <a:p>
            <a:pPr lvl="0" rtl="0"/>
            <a:r>
              <a:rPr lang="tr-TR" noProof="0"/>
              <a:t>Asıl metin stillerini düzenle</a:t>
            </a:r>
          </a:p>
          <a:p>
            <a:pPr lvl="1" rtl="0"/>
            <a:r>
              <a:rPr lang="tr-TR" noProof="0"/>
              <a:t>İkinci düzey</a:t>
            </a:r>
          </a:p>
          <a:p>
            <a:pPr lvl="2" rtl="0"/>
            <a:r>
              <a:rPr lang="tr-TR" noProof="0"/>
              <a:t>Üçüncü düzey</a:t>
            </a:r>
          </a:p>
          <a:p>
            <a:pPr lvl="3" rtl="0"/>
            <a:r>
              <a:rPr lang="tr-TR" noProof="0"/>
              <a:t>Dördüncü düzey</a:t>
            </a:r>
          </a:p>
          <a:p>
            <a:pPr lvl="4" rtl="0"/>
            <a:r>
              <a:rPr lang="tr-TR" noProof="0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tr-TR" noProof="0"/>
              <a:t>Asıl metin stillerini düzenle</a:t>
            </a:r>
          </a:p>
        </p:txBody>
      </p:sp>
      <p:sp>
        <p:nvSpPr>
          <p:cNvPr id="5" name="Tarih Yer Tutucus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B7827A4-2C57-42C0-A38C-D32D45F4C710}" type="datetime1">
              <a:rPr lang="tr-TR" noProof="0" smtClean="0"/>
              <a:t>13.11.2024</a:t>
            </a:fld>
            <a:endParaRPr lang="tr-TR" noProof="0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r-TR" noProof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tr-TR" noProof="0" smtClean="0"/>
              <a:t>‹#›</a:t>
            </a:fld>
            <a:endParaRPr lang="tr-TR" noProof="0"/>
          </a:p>
        </p:txBody>
      </p:sp>
    </p:spTree>
    <p:extLst>
      <p:ext uri="{BB962C8B-B14F-4D97-AF65-F5344CB8AC3E}">
        <p14:creationId xmlns:p14="http://schemas.microsoft.com/office/powerpoint/2010/main" val="2061360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Resim Yazısı İçeren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tr-TR" noProof="0"/>
              <a:t>Asıl başlık stili için tıklatın</a:t>
            </a:r>
          </a:p>
        </p:txBody>
      </p:sp>
      <p:sp>
        <p:nvSpPr>
          <p:cNvPr id="3" name="Resim Yer Tutucusu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tr-TR" noProof="0"/>
              <a:t>Resim eklemek için simgeyi tıklatın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tr-TR" noProof="0"/>
              <a:t>Asıl metin stillerini düzenle</a:t>
            </a:r>
          </a:p>
        </p:txBody>
      </p:sp>
      <p:sp>
        <p:nvSpPr>
          <p:cNvPr id="5" name="Tarih Yer Tutucus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5814CAF-B49B-4A84-A875-518FA373F59C}" type="datetime1">
              <a:rPr lang="tr-TR" noProof="0" smtClean="0"/>
              <a:t>13.11.2024</a:t>
            </a:fld>
            <a:endParaRPr lang="tr-TR" noProof="0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r-TR" noProof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tr-TR" noProof="0" smtClean="0"/>
              <a:t>‹#›</a:t>
            </a:fld>
            <a:endParaRPr lang="tr-TR" noProof="0"/>
          </a:p>
        </p:txBody>
      </p:sp>
    </p:spTree>
    <p:extLst>
      <p:ext uri="{BB962C8B-B14F-4D97-AF65-F5344CB8AC3E}">
        <p14:creationId xmlns:p14="http://schemas.microsoft.com/office/powerpoint/2010/main" val="1109866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 cstate="email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grpSp>
          <p:nvGrpSpPr>
            <p:cNvPr id="9" name="Gr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pFill/>
          </p:grpSpPr>
          <p:sp>
            <p:nvSpPr>
              <p:cNvPr id="21" name="Dikdörtgen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Serbest Biçi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Serbest Biçi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Serbest Biçi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Serbest Biçi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Serbest Biçi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Serbest Biçi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Serbest Biçi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Serbest Biçi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Serbest Biçi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Serbest Biçi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Satır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Serbest Biçi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Serbest Biçi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Serbest Biçi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Serbest Biçi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Dikdörtgen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Serbest Biçi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Serbest Biçi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Serbest Biçi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Serbest Biçi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Serbest Biçi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Serbest Biçi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Serbest Biçi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Serbest Biçi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Serbest Biçi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Serbest Biçi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pFill/>
          </p:grpSpPr>
          <p:sp>
            <p:nvSpPr>
              <p:cNvPr id="11" name="Serbest Biçi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Serbest Biçi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Serbest Biçi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Serbest Biçi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Serbest Biçi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Serbest Biçi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Serbest Biçi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Serbest Biçi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Serbest Biçi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Dikdörtgen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endParaRPr lang="tr-TR" noProof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tr-TR" noProof="0"/>
              <a:t>Asıl metin stillerini düzenle</a:t>
            </a:r>
          </a:p>
          <a:p>
            <a:pPr lvl="1" rtl="0"/>
            <a:r>
              <a:rPr lang="tr-TR" noProof="0"/>
              <a:t>İkinci düzey</a:t>
            </a:r>
          </a:p>
          <a:p>
            <a:pPr lvl="2" rtl="0"/>
            <a:r>
              <a:rPr lang="tr-TR" noProof="0"/>
              <a:t>Üçüncü düzey</a:t>
            </a:r>
          </a:p>
          <a:p>
            <a:pPr lvl="3" rtl="0"/>
            <a:r>
              <a:rPr lang="tr-TR" noProof="0"/>
              <a:t>Dördüncü düzey</a:t>
            </a:r>
          </a:p>
          <a:p>
            <a:pPr lvl="4" rtl="0"/>
            <a:r>
              <a:rPr lang="tr-TR" noProof="0"/>
              <a:t>Beşinci düzey</a:t>
            </a:r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C150BF5C-3E66-4613-B821-75088AF78515}" type="datetime1">
              <a:rPr lang="tr-TR" noProof="0" smtClean="0"/>
              <a:t>13.11.2024</a:t>
            </a:fld>
            <a:endParaRPr lang="tr-TR" noProof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tr-TR" noProof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6D22F896-40B5-4ADD-8801-0D06FADFA095}" type="slidenum">
              <a:rPr lang="tr-TR" noProof="0" smtClean="0"/>
              <a:pPr/>
              <a:t>‹#›</a:t>
            </a:fld>
            <a:endParaRPr lang="tr-TR" noProof="0"/>
          </a:p>
        </p:txBody>
      </p:sp>
    </p:spTree>
    <p:extLst>
      <p:ext uri="{BB962C8B-B14F-4D97-AF65-F5344CB8AC3E}">
        <p14:creationId xmlns:p14="http://schemas.microsoft.com/office/powerpoint/2010/main" val="31918522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lzheimerdernegi.org.tr/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.tuik.gov.tr/Bulten/Index?p=Istatistiklerle-Yaslilar-2023-53710#:~:text=T%C3%9C%C4%B0K%20Kurumsal&amp;text=Ya%C5%9Fl%C4%B1%20n%C3%BCfus%20olarak%20kabul%20edilen,722%20bin%20806%20ki%C5%9Fi%20oldu" TargetMode="External"/><Relationship Id="rId2" Type="http://schemas.openxmlformats.org/officeDocument/2006/relationships/hyperlink" Target="https://www.alzheimerdernegi.org.tr/turkiyede-600-000-aile-alzheimer-hastaligi-ile-mucadele-ediyor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alzheimerdernegi.org.tr/" TargetMode="External"/><Relationship Id="rId4" Type="http://schemas.openxmlformats.org/officeDocument/2006/relationships/hyperlink" Target="https://hsgm.saglik.gov.tr/tr/yasli-sagligi/alzheimer.html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email">
            <a:duotone>
              <a:schemeClr val="bg2">
                <a:shade val="48000"/>
                <a:hueMod val="106000"/>
                <a:satMod val="140000"/>
                <a:lumMod val="42000"/>
              </a:schemeClr>
              <a:schemeClr val="bg2">
                <a:tint val="98000"/>
                <a:hueMod val="92000"/>
                <a:satMod val="220000"/>
                <a:lumMod val="9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 9">
            <a:extLst>
              <a:ext uri="{FF2B5EF4-FFF2-40B4-BE49-F238E27FC236}">
                <a16:creationId xmlns:a16="http://schemas.microsoft.com/office/drawing/2014/main" id="{788D5DFD-FA42-4EB0-B24E-4180C0CC5A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1"/>
            <a:ext cx="12192003" cy="6858001"/>
            <a:chOff x="0" y="-1"/>
            <a:chExt cx="12192003" cy="6858001"/>
          </a:xfrm>
        </p:grpSpPr>
        <p:sp useBgFill="1">
          <p:nvSpPr>
            <p:cNvPr id="11" name="Dikdörtgen 10">
              <a:extLst>
                <a:ext uri="{FF2B5EF4-FFF2-40B4-BE49-F238E27FC236}">
                  <a16:creationId xmlns:a16="http://schemas.microsoft.com/office/drawing/2014/main" id="{CC864817-5955-484B-9D1F-9BC8DB7398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-1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tr-TR"/>
            </a:p>
          </p:txBody>
        </p:sp>
        <p:pic>
          <p:nvPicPr>
            <p:cNvPr id="12" name="Resim 2">
              <a:extLst>
                <a:ext uri="{FF2B5EF4-FFF2-40B4-BE49-F238E27FC236}">
                  <a16:creationId xmlns:a16="http://schemas.microsoft.com/office/drawing/2014/main" id="{280C083F-71A6-4E55-AE35-586518FE29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 noChangeArrowheads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4" cstate="email">
              <a:alphaModFix amt="30000"/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"/>
              <a:ext cx="12192003" cy="6858001"/>
            </a:xfrm>
            <a:prstGeom prst="rect">
              <a:avLst/>
            </a:prstGeom>
            <a:noFill/>
            <a:extLst>
              <a:ext uri="{909E8E84-426E-40dd-AFC4-6F175D3DCCD1}">
                <a14:hiddenFill xmlns:p14="http://schemas.microsoft.com/office/powerpoint/2010/main" xmlns:a16="http://schemas.microsoft.com/office/drawing/2014/main"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" name="Resim 4" descr="Ampul">
            <a:extLst>
              <a:ext uri="{FF2B5EF4-FFF2-40B4-BE49-F238E27FC236}">
                <a16:creationId xmlns:a16="http://schemas.microsoft.com/office/drawing/2014/main" id="{AC06F95D-BA5D-4DEE-93EF-3FE3173D13F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11" y="31489"/>
            <a:ext cx="12188389" cy="6857990"/>
          </a:xfrm>
          <a:prstGeom prst="rect">
            <a:avLst/>
          </a:prstGeom>
        </p:spPr>
      </p:pic>
      <p:grpSp>
        <p:nvGrpSpPr>
          <p:cNvPr id="14" name="Grup 13">
            <a:extLst>
              <a:ext uri="{FF2B5EF4-FFF2-40B4-BE49-F238E27FC236}">
                <a16:creationId xmlns:a16="http://schemas.microsoft.com/office/drawing/2014/main" id="{D44056DF-7985-4692-968A-466E9E6AF7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05895" y="2235200"/>
            <a:ext cx="10982062" cy="2396067"/>
            <a:chOff x="605895" y="2235200"/>
            <a:chExt cx="10982062" cy="2396067"/>
          </a:xfrm>
        </p:grpSpPr>
        <p:sp>
          <p:nvSpPr>
            <p:cNvPr id="15" name="Yuvarlatılmış Çapraz Köşeli Dikdörtgen 7">
              <a:extLst>
                <a:ext uri="{FF2B5EF4-FFF2-40B4-BE49-F238E27FC236}">
                  <a16:creationId xmlns:a16="http://schemas.microsoft.com/office/drawing/2014/main" id="{B414A174-532A-4602-934F-9858D1D868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82333" y="2235200"/>
              <a:ext cx="7027334" cy="2396067"/>
            </a:xfrm>
            <a:prstGeom prst="round2DiagRect">
              <a:avLst>
                <a:gd name="adj1" fmla="val 9246"/>
                <a:gd name="adj2" fmla="val 0"/>
              </a:avLst>
            </a:prstGeom>
            <a:solidFill>
              <a:schemeClr val="bg1">
                <a:alpha val="80000"/>
              </a:schemeClr>
            </a:solidFill>
            <a:ln w="19050" cap="sq">
              <a:solidFill>
                <a:schemeClr val="tx2">
                  <a:alpha val="60000"/>
                </a:schemeClr>
              </a:solidFill>
              <a:miter lim="800000"/>
            </a:ln>
            <a:effectLst>
              <a:outerShdw blurRad="889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tr-TR"/>
            </a:p>
          </p:txBody>
        </p:sp>
        <p:grpSp>
          <p:nvGrpSpPr>
            <p:cNvPr id="16" name="Grup 15">
              <a:extLst>
                <a:ext uri="{FF2B5EF4-FFF2-40B4-BE49-F238E27FC236}">
                  <a16:creationId xmlns:a16="http://schemas.microsoft.com/office/drawing/2014/main" id="{940B0C0C-7F94-4725-8108-62B3B7A5AE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05895" y="2900097"/>
              <a:ext cx="10982062" cy="1211524"/>
              <a:chOff x="605895" y="2900097"/>
              <a:chExt cx="10982062" cy="1211524"/>
            </a:xfrm>
          </p:grpSpPr>
          <p:sp>
            <p:nvSpPr>
              <p:cNvPr id="17" name="Serbest Biçim 32">
                <a:extLst>
                  <a:ext uri="{FF2B5EF4-FFF2-40B4-BE49-F238E27FC236}">
                    <a16:creationId xmlns:a16="http://schemas.microsoft.com/office/drawing/2014/main" id="{367EAC5B-1891-480A-A3AD-B9F6A88FAC5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 flipV="1">
                <a:off x="9653587" y="3379784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" name="Serbest Biçim 33">
                <a:extLst>
                  <a:ext uri="{FF2B5EF4-FFF2-40B4-BE49-F238E27FC236}">
                    <a16:creationId xmlns:a16="http://schemas.microsoft.com/office/drawing/2014/main" id="{E33FF633-15BA-464F-8F5B-26C56665F79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 flipV="1">
                <a:off x="10078244" y="3310728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" name="Serbest Biçim 34">
                <a:extLst>
                  <a:ext uri="{FF2B5EF4-FFF2-40B4-BE49-F238E27FC236}">
                    <a16:creationId xmlns:a16="http://schemas.microsoft.com/office/drawing/2014/main" id="{0C949DF6-E66B-4DB8-AB52-30CA781B483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 flipV="1">
                <a:off x="11146631" y="3574253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" name="Serbest Biçim 37">
                <a:extLst>
                  <a:ext uri="{FF2B5EF4-FFF2-40B4-BE49-F238E27FC236}">
                    <a16:creationId xmlns:a16="http://schemas.microsoft.com/office/drawing/2014/main" id="{309C2298-5EF9-4B09-8995-014F6D3BFF5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 flipV="1">
                <a:off x="10230644" y="3034502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1" name="Serbest Biçim 35">
                <a:extLst>
                  <a:ext uri="{FF2B5EF4-FFF2-40B4-BE49-F238E27FC236}">
                    <a16:creationId xmlns:a16="http://schemas.microsoft.com/office/drawing/2014/main" id="{319B2AFC-EBFF-477C-A364-6D575BE5AA0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10034587" y="256275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2" name="Serbest Biçim 36">
                <a:extLst>
                  <a:ext uri="{FF2B5EF4-FFF2-40B4-BE49-F238E27FC236}">
                    <a16:creationId xmlns:a16="http://schemas.microsoft.com/office/drawing/2014/main" id="{CC6B7D67-F2F8-4B07-B954-EAC9135B2BB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10747375" y="3232679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3" name="Serbest Biçim 38">
                <a:extLst>
                  <a:ext uri="{FF2B5EF4-FFF2-40B4-BE49-F238E27FC236}">
                    <a16:creationId xmlns:a16="http://schemas.microsoft.com/office/drawing/2014/main" id="{7FF1659D-33DA-4F62-8567-A54020D2E28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11399044" y="3095360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4" name="Serbest Biçim 39">
                <a:extLst>
                  <a:ext uri="{FF2B5EF4-FFF2-40B4-BE49-F238E27FC236}">
                    <a16:creationId xmlns:a16="http://schemas.microsoft.com/office/drawing/2014/main" id="{9110F572-DC3D-4AB3-B731-B73BD650576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10353675" y="2153178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5" name="Serbest Biçim 40">
                <a:extLst>
                  <a:ext uri="{FF2B5EF4-FFF2-40B4-BE49-F238E27FC236}">
                    <a16:creationId xmlns:a16="http://schemas.microsoft.com/office/drawing/2014/main" id="{A2F7D0E9-68CE-40F9-B0E9-F915103ECF7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9848850" y="330887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6" name="Dikdörtgen 41">
                <a:extLst>
                  <a:ext uri="{FF2B5EF4-FFF2-40B4-BE49-F238E27FC236}">
                    <a16:creationId xmlns:a16="http://schemas.microsoft.com/office/drawing/2014/main" id="{AB69A438-1FB7-454A-A3E9-0C329643CD4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9721056" y="3284272"/>
                <a:ext cx="23813" cy="252413"/>
              </a:xfrm>
              <a:prstGeom prst="rect">
                <a:avLst/>
              </a:pr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7" name="Serbest Biçim 32">
                <a:extLst>
                  <a:ext uri="{FF2B5EF4-FFF2-40B4-BE49-F238E27FC236}">
                    <a16:creationId xmlns:a16="http://schemas.microsoft.com/office/drawing/2014/main" id="{E64598D0-3A2C-4570-9E7C-C52C89549B4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16200000" flipH="1" flipV="1">
                <a:off x="2122751" y="3532184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8" name="Serbest Biçim 33">
                <a:extLst>
                  <a:ext uri="{FF2B5EF4-FFF2-40B4-BE49-F238E27FC236}">
                    <a16:creationId xmlns:a16="http://schemas.microsoft.com/office/drawing/2014/main" id="{CC17CF42-8908-477B-9F36-DA1306CA010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16200000" flipH="1" flipV="1">
                <a:off x="1958445" y="3463128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" name="Serbest Biçim 34">
                <a:extLst>
                  <a:ext uri="{FF2B5EF4-FFF2-40B4-BE49-F238E27FC236}">
                    <a16:creationId xmlns:a16="http://schemas.microsoft.com/office/drawing/2014/main" id="{A2457851-D4A0-404C-BF3F-99AE00B9E96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16200000" flipH="1" flipV="1">
                <a:off x="858308" y="3726653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" name="Serbest Biçim 37">
                <a:extLst>
                  <a:ext uri="{FF2B5EF4-FFF2-40B4-BE49-F238E27FC236}">
                    <a16:creationId xmlns:a16="http://schemas.microsoft.com/office/drawing/2014/main" id="{ECC300FA-EE4A-489E-9A47-79BEBF05DCE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16200000" flipH="1" flipV="1">
                <a:off x="1658407" y="3186902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1" name="Serbest Biçim 35">
                <a:extLst>
                  <a:ext uri="{FF2B5EF4-FFF2-40B4-BE49-F238E27FC236}">
                    <a16:creationId xmlns:a16="http://schemas.microsoft.com/office/drawing/2014/main" id="{0D1F26E2-902B-416B-A1DB-80DAF78D8B8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16200000" flipH="1">
                <a:off x="1860814" y="271515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2" name="Serbest Biçim 36">
                <a:extLst>
                  <a:ext uri="{FF2B5EF4-FFF2-40B4-BE49-F238E27FC236}">
                    <a16:creationId xmlns:a16="http://schemas.microsoft.com/office/drawing/2014/main" id="{491346A0-BF6D-45A5-806A-2150768722C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16200000" flipH="1">
                <a:off x="1289314" y="3385079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3" name="Serbest Biçim 38">
                <a:extLst>
                  <a:ext uri="{FF2B5EF4-FFF2-40B4-BE49-F238E27FC236}">
                    <a16:creationId xmlns:a16="http://schemas.microsoft.com/office/drawing/2014/main" id="{A8A5AAC9-38FD-4A03-AB91-236F2AAC625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16200000" flipH="1">
                <a:off x="605895" y="3247760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4" name="Serbest Biçim 39">
                <a:extLst>
                  <a:ext uri="{FF2B5EF4-FFF2-40B4-BE49-F238E27FC236}">
                    <a16:creationId xmlns:a16="http://schemas.microsoft.com/office/drawing/2014/main" id="{7AD4105C-55AA-47FF-AC5D-5BCB0B78CDC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16200000" flipH="1">
                <a:off x="1532202" y="2305578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5" name="Serbest Biçim 40">
                <a:extLst>
                  <a:ext uri="{FF2B5EF4-FFF2-40B4-BE49-F238E27FC236}">
                    <a16:creationId xmlns:a16="http://schemas.microsoft.com/office/drawing/2014/main" id="{1C4B42B1-B112-4057-82C3-E5AF3BC7F6D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16200000" flipH="1">
                <a:off x="2154501" y="346127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6" name="Dikdörtgen 41">
                <a:extLst>
                  <a:ext uri="{FF2B5EF4-FFF2-40B4-BE49-F238E27FC236}">
                    <a16:creationId xmlns:a16="http://schemas.microsoft.com/office/drawing/2014/main" id="{C8B37395-3651-4E66-A62E-31529FABC8C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16200000" flipH="1">
                <a:off x="2448983" y="3436672"/>
                <a:ext cx="23813" cy="252413"/>
              </a:xfrm>
              <a:prstGeom prst="rect">
                <a:avLst/>
              </a:pr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  <p:txBody>
              <a:bodyPr/>
              <a:lstStyle/>
              <a:p>
                <a:endParaRPr lang="fr-FR"/>
              </a:p>
            </p:txBody>
          </p:sp>
        </p:grpSp>
      </p:grpSp>
      <p:sp>
        <p:nvSpPr>
          <p:cNvPr id="2" name="Başlık 1">
            <a:extLst>
              <a:ext uri="{FF2B5EF4-FFF2-40B4-BE49-F238E27FC236}">
                <a16:creationId xmlns:a16="http://schemas.microsoft.com/office/drawing/2014/main" id="{4D687081-16D7-4BC5-A7DB-E70117439F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03041" y="1840768"/>
            <a:ext cx="6904892" cy="2004154"/>
          </a:xfrm>
        </p:spPr>
        <p:txBody>
          <a:bodyPr rtlCol="0" anchor="ctr">
            <a:noAutofit/>
          </a:bodyPr>
          <a:lstStyle/>
          <a:p>
            <a:pPr algn="ctr"/>
            <a:r>
              <a:rPr lang="tr-TR" sz="4000" dirty="0"/>
              <a:t>«UNUTMADAN ANLAMAK»</a:t>
            </a:r>
            <a:br>
              <a:rPr lang="tr-TR" sz="3600" dirty="0"/>
            </a:br>
            <a:r>
              <a:rPr lang="tr-TR" sz="3200" dirty="0"/>
              <a:t>Alzheimer ile Anlaşmanın Yolları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1841851F-203A-4F8E-AA75-478526ABA8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52699" y="2900097"/>
            <a:ext cx="6857999" cy="2269780"/>
          </a:xfrm>
        </p:spPr>
        <p:txBody>
          <a:bodyPr rtlCol="0">
            <a:normAutofit fontScale="85000" lnSpcReduction="20000"/>
          </a:bodyPr>
          <a:lstStyle/>
          <a:p>
            <a:pPr algn="ctr" rtl="0"/>
            <a:endParaRPr lang="tr-TR" dirty="0">
              <a:solidFill>
                <a:schemeClr val="tx1"/>
              </a:solidFill>
            </a:endParaRPr>
          </a:p>
          <a:p>
            <a:pPr algn="ctr" rtl="0"/>
            <a:r>
              <a:rPr lang="tr-TR" sz="1800" dirty="0">
                <a:solidFill>
                  <a:schemeClr val="tx1"/>
                </a:solidFill>
              </a:rPr>
              <a:t>İNT.DR DENİZ İREM ALAN</a:t>
            </a:r>
          </a:p>
          <a:p>
            <a:pPr algn="ctr" rtl="0"/>
            <a:r>
              <a:rPr lang="tr-TR" sz="1800" dirty="0">
                <a:solidFill>
                  <a:schemeClr val="tx1"/>
                </a:solidFill>
              </a:rPr>
              <a:t>İNT.DR. SENA NUR ŞENOL</a:t>
            </a:r>
          </a:p>
          <a:p>
            <a:pPr algn="ctr" rtl="0"/>
            <a:r>
              <a:rPr lang="tr-TR" sz="1800" dirty="0">
                <a:solidFill>
                  <a:schemeClr val="tx1"/>
                </a:solidFill>
              </a:rPr>
              <a:t>İNT.DR OĞUZHAN KIRBAŞ</a:t>
            </a:r>
          </a:p>
          <a:p>
            <a:pPr algn="ctr"/>
            <a:r>
              <a:rPr lang="tr-TR" sz="1800" dirty="0">
                <a:solidFill>
                  <a:schemeClr val="tx1"/>
                </a:solidFill>
              </a:rPr>
              <a:t>DANIŞMAN:ASİST.DR.MİRA KÖSEDAĞ</a:t>
            </a:r>
          </a:p>
          <a:p>
            <a:pPr algn="ctr"/>
            <a:r>
              <a:rPr lang="tr-TR" dirty="0">
                <a:solidFill>
                  <a:schemeClr val="bg1"/>
                </a:solidFill>
              </a:rPr>
              <a:t>16.08.2024 – 15.09.2024</a:t>
            </a:r>
          </a:p>
          <a:p>
            <a:pPr algn="ctr"/>
            <a:endParaRPr lang="tr-TR" dirty="0">
              <a:solidFill>
                <a:schemeClr val="tx1"/>
              </a:solidFill>
            </a:endParaRPr>
          </a:p>
          <a:p>
            <a:pPr algn="ctr"/>
            <a:endParaRPr lang="tr-TR" dirty="0">
              <a:solidFill>
                <a:schemeClr val="tx1"/>
              </a:solidFill>
            </a:endParaRPr>
          </a:p>
          <a:p>
            <a:pPr algn="ctr"/>
            <a:endParaRPr lang="tr-TR" dirty="0">
              <a:solidFill>
                <a:schemeClr val="tx1"/>
              </a:solidFill>
            </a:endParaRPr>
          </a:p>
          <a:p>
            <a:pPr algn="ctr" rtl="0"/>
            <a:endParaRPr lang="tr-TR" dirty="0"/>
          </a:p>
        </p:txBody>
      </p:sp>
      <p:sp>
        <p:nvSpPr>
          <p:cNvPr id="38" name="Dikdörtgen 37">
            <a:extLst>
              <a:ext uri="{FF2B5EF4-FFF2-40B4-BE49-F238E27FC236}">
                <a16:creationId xmlns:a16="http://schemas.microsoft.com/office/drawing/2014/main" id="{6B6D540F-1E2F-416F-819F-D8216BC8F3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858758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FF0000"/>
                </a:solidFill>
              </a:rPr>
              <a:t>Hedef kitle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ALZHEİMER HASTALARI</a:t>
            </a:r>
          </a:p>
          <a:p>
            <a:r>
              <a:rPr lang="tr-TR" dirty="0"/>
              <a:t>ALZHEİMER HASTALARININ BAKICI VE AİLELERİ</a:t>
            </a:r>
          </a:p>
          <a:p>
            <a:r>
              <a:rPr lang="tr-TR" dirty="0"/>
              <a:t>SAĞLIK ÇALIŞANLARI</a:t>
            </a:r>
          </a:p>
          <a:p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4169" y="1609115"/>
            <a:ext cx="4233834" cy="3464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6994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FF0000"/>
                </a:solidFill>
              </a:rPr>
              <a:t>Projemizin eğitim içeriği</a:t>
            </a:r>
            <a:br>
              <a:rPr lang="tr-TR" dirty="0">
                <a:solidFill>
                  <a:srgbClr val="FF0000"/>
                </a:solidFill>
              </a:rPr>
            </a:br>
            <a:r>
              <a:rPr lang="tr-TR" dirty="0">
                <a:solidFill>
                  <a:srgbClr val="FF0000"/>
                </a:solidFill>
              </a:rPr>
              <a:t> </a:t>
            </a:r>
            <a:r>
              <a:rPr lang="tr-TR" sz="2000" dirty="0"/>
              <a:t>ALZHEİMER Hastalarıyla Konuşma Eğitimi İçeriği</a:t>
            </a:r>
            <a:endParaRPr lang="tr-TR" sz="2000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/>
              <a:t>1. Temel Bilgi ve Farkındalık</a:t>
            </a:r>
          </a:p>
          <a:p>
            <a:r>
              <a:rPr lang="tr-TR" dirty="0"/>
              <a:t>   - Demans Nedir? Alzheimer Nedir?</a:t>
            </a:r>
          </a:p>
          <a:p>
            <a:pPr marL="0" indent="0">
              <a:buNone/>
            </a:pPr>
            <a:r>
              <a:rPr lang="tr-TR" dirty="0"/>
              <a:t>   2. İletişimde Temel İlkeler</a:t>
            </a:r>
          </a:p>
          <a:p>
            <a:r>
              <a:rPr lang="tr-TR" dirty="0"/>
              <a:t>   - Sabırlı Olmak</a:t>
            </a:r>
          </a:p>
          <a:p>
            <a:r>
              <a:rPr lang="tr-TR" dirty="0"/>
              <a:t>   -Basit ve Net İletişim</a:t>
            </a:r>
          </a:p>
          <a:p>
            <a:r>
              <a:rPr lang="tr-TR" dirty="0"/>
              <a:t>   -Yavaş ve Nazik Bir Ton Kullanmak </a:t>
            </a:r>
          </a:p>
          <a:p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7952" y="2488222"/>
            <a:ext cx="4185237" cy="3659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5466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/>
              <a:t>3. Sözel Olmayan İletişim</a:t>
            </a:r>
          </a:p>
          <a:p>
            <a:r>
              <a:rPr lang="tr-TR" dirty="0"/>
              <a:t>   - Vücut Dili ve Mimikler</a:t>
            </a:r>
          </a:p>
          <a:p>
            <a:r>
              <a:rPr lang="tr-TR" dirty="0"/>
              <a:t>   - Dokunma ve Fiziksel Temas</a:t>
            </a:r>
          </a:p>
          <a:p>
            <a:r>
              <a:rPr lang="tr-TR" dirty="0"/>
              <a:t>4. Empati ve Duygusal Bağlantı</a:t>
            </a:r>
          </a:p>
          <a:p>
            <a:r>
              <a:rPr lang="tr-TR" dirty="0"/>
              <a:t>   - Empati Kurmak</a:t>
            </a:r>
          </a:p>
          <a:p>
            <a:r>
              <a:rPr lang="tr-TR" dirty="0"/>
              <a:t>   - Duyguları Tanımak ve Tepki Vermek</a:t>
            </a:r>
          </a:p>
        </p:txBody>
      </p:sp>
      <p:pic>
        <p:nvPicPr>
          <p:cNvPr id="1026" name="Picture 2" descr="https://psikologenesdincer.com.tr/wp-content/uploads/2023/10/iliskide-iletisim-problemi-1-1280x8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3982" y="1868488"/>
            <a:ext cx="4741723" cy="2967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83618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141412" y="626165"/>
            <a:ext cx="9905999" cy="5165036"/>
          </a:xfrm>
        </p:spPr>
        <p:txBody>
          <a:bodyPr>
            <a:normAutofit/>
          </a:bodyPr>
          <a:lstStyle/>
          <a:p>
            <a:r>
              <a:rPr lang="tr-TR" dirty="0"/>
              <a:t>5. Anlamayı ve Anlaşılmayı Kolaylaştırma Teknikleri</a:t>
            </a:r>
          </a:p>
          <a:p>
            <a:r>
              <a:rPr lang="tr-TR" dirty="0"/>
              <a:t>   - Görsel Destek Kullanmak</a:t>
            </a:r>
          </a:p>
          <a:p>
            <a:r>
              <a:rPr lang="tr-TR" dirty="0"/>
              <a:t>   - Tekrarlar ve Hatırlatmalar</a:t>
            </a:r>
          </a:p>
          <a:p>
            <a:r>
              <a:rPr lang="tr-TR" dirty="0"/>
              <a:t>   - Açık Uyarılar ve Kısa Talimatlar </a:t>
            </a:r>
          </a:p>
          <a:p>
            <a:r>
              <a:rPr lang="tr-TR" dirty="0"/>
              <a:t>6. İletişimde Zorluklar ve Duygusal Kontrol</a:t>
            </a:r>
          </a:p>
          <a:p>
            <a:r>
              <a:rPr lang="tr-TR" dirty="0"/>
              <a:t>   - Sinirlilik veya Sabırsızlıktan Kaçınma</a:t>
            </a:r>
          </a:p>
          <a:p>
            <a:r>
              <a:rPr lang="tr-TR" dirty="0"/>
              <a:t>7. Özel Durumlar ve İleri Aşamalar</a:t>
            </a:r>
          </a:p>
          <a:p>
            <a:r>
              <a:rPr lang="tr-TR" dirty="0"/>
              <a:t>   - İleri Demans Aşamalarıyla İletişim </a:t>
            </a:r>
          </a:p>
          <a:p>
            <a:r>
              <a:rPr lang="tr-TR" dirty="0"/>
              <a:t>   -Destek Sağlama ve Müdahale Durumları</a:t>
            </a:r>
          </a:p>
          <a:p>
            <a:endParaRPr lang="tr-TR" dirty="0"/>
          </a:p>
          <a:p>
            <a:pPr marL="0" indent="0">
              <a:buNone/>
            </a:pPr>
            <a:endParaRPr lang="tr-TR" dirty="0"/>
          </a:p>
        </p:txBody>
      </p:sp>
      <p:pic>
        <p:nvPicPr>
          <p:cNvPr id="2050" name="Picture 2" descr="Hemşirelikte İletişi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4933" y="1810344"/>
            <a:ext cx="4853598" cy="3237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Metin kutusu 1">
            <a:extLst>
              <a:ext uri="{FF2B5EF4-FFF2-40B4-BE49-F238E27FC236}">
                <a16:creationId xmlns:a16="http://schemas.microsoft.com/office/drawing/2014/main" id="{C518F6AA-3C36-A35D-FEAD-61DEDAD167F8}"/>
              </a:ext>
            </a:extLst>
          </p:cNvPr>
          <p:cNvSpPr txBox="1"/>
          <p:nvPr/>
        </p:nvSpPr>
        <p:spPr>
          <a:xfrm>
            <a:off x="1689652" y="6231835"/>
            <a:ext cx="90644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 i="0" u="none" strike="noStrike" cap="all" dirty="0">
                <a:solidFill>
                  <a:schemeClr val="accent1"/>
                </a:solidFill>
                <a:effectLst/>
                <a:latin typeface="Mulish"/>
                <a:hlinkClick r:id="rId3" tooltip="Go to Türkiye Alzheimer Derneği.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</a:t>
            </a:r>
            <a:r>
              <a:rPr lang="fr-FR" sz="1400" b="1" i="0" u="none" strike="noStrike" cap="all" dirty="0" err="1">
                <a:solidFill>
                  <a:schemeClr val="accent1"/>
                </a:solidFill>
                <a:effectLst/>
                <a:latin typeface="Mulish"/>
                <a:hlinkClick r:id="rId3" tooltip="Go to Türkiye Alzheimer Derneği.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ürkiye</a:t>
            </a:r>
            <a:r>
              <a:rPr lang="fr-FR" sz="1400" b="1" i="0" u="none" strike="noStrike" cap="all" dirty="0">
                <a:solidFill>
                  <a:schemeClr val="accent1"/>
                </a:solidFill>
                <a:effectLst/>
                <a:latin typeface="Mulish"/>
                <a:hlinkClick r:id="rId3" tooltip="Go to Türkiye Alzheimer Derneği.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Alzheimer </a:t>
            </a:r>
            <a:r>
              <a:rPr lang="fr-FR" sz="1400" b="1" i="0" u="none" strike="noStrike" cap="all" dirty="0" err="1">
                <a:solidFill>
                  <a:schemeClr val="accent1"/>
                </a:solidFill>
                <a:effectLst/>
                <a:latin typeface="Mulish"/>
                <a:hlinkClick r:id="rId3" tooltip="Go to Türkiye Alzheimer Derneği.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Derneği</a:t>
            </a:r>
            <a:r>
              <a:rPr lang="fr-FR" sz="1400" b="1" i="0" cap="all" dirty="0">
                <a:solidFill>
                  <a:schemeClr val="accent1"/>
                </a:solidFill>
                <a:effectLst/>
                <a:latin typeface="Mulish"/>
              </a:rPr>
              <a:t>  </a:t>
            </a:r>
            <a:r>
              <a:rPr lang="tr-TR" sz="1400" b="1" i="0" cap="all" dirty="0">
                <a:solidFill>
                  <a:schemeClr val="accent1"/>
                </a:solidFill>
                <a:effectLst/>
                <a:latin typeface="Mulish"/>
              </a:rPr>
              <a:t>«</a:t>
            </a:r>
            <a:r>
              <a:rPr lang="fr-FR" sz="1400" b="1" i="0" dirty="0">
                <a:solidFill>
                  <a:schemeClr val="accent1"/>
                </a:solidFill>
                <a:effectLst/>
                <a:latin typeface="Nunito" panose="020F0502020204030204" pitchFamily="2" charset="0"/>
              </a:rPr>
              <a:t>Alzheimer </a:t>
            </a:r>
            <a:r>
              <a:rPr lang="fr-FR" sz="1400" b="1" i="0" dirty="0" err="1">
                <a:solidFill>
                  <a:schemeClr val="accent1"/>
                </a:solidFill>
                <a:effectLst/>
                <a:latin typeface="Nunito" panose="020F0502020204030204" pitchFamily="2" charset="0"/>
              </a:rPr>
              <a:t>hastalarına</a:t>
            </a:r>
            <a:r>
              <a:rPr lang="fr-FR" sz="1400" b="1" i="0" dirty="0">
                <a:solidFill>
                  <a:schemeClr val="accent1"/>
                </a:solidFill>
                <a:effectLst/>
                <a:latin typeface="Nunito" panose="020F0502020204030204" pitchFamily="2" charset="0"/>
              </a:rPr>
              <a:t> </a:t>
            </a:r>
            <a:r>
              <a:rPr lang="fr-FR" sz="1400" b="1" i="0" dirty="0" err="1">
                <a:solidFill>
                  <a:schemeClr val="accent1"/>
                </a:solidFill>
                <a:effectLst/>
                <a:latin typeface="Nunito" panose="020F0502020204030204" pitchFamily="2" charset="0"/>
              </a:rPr>
              <a:t>doğru</a:t>
            </a:r>
            <a:r>
              <a:rPr lang="fr-FR" sz="1400" b="1" i="0" dirty="0">
                <a:solidFill>
                  <a:schemeClr val="accent1"/>
                </a:solidFill>
                <a:effectLst/>
                <a:latin typeface="Nunito" panose="020F0502020204030204" pitchFamily="2" charset="0"/>
              </a:rPr>
              <a:t> </a:t>
            </a:r>
            <a:r>
              <a:rPr lang="fr-FR" sz="1400" b="1" i="0" dirty="0" err="1">
                <a:solidFill>
                  <a:schemeClr val="accent1"/>
                </a:solidFill>
                <a:effectLst/>
                <a:latin typeface="Nunito" panose="020F0502020204030204" pitchFamily="2" charset="0"/>
              </a:rPr>
              <a:t>yaklaşım</a:t>
            </a:r>
            <a:r>
              <a:rPr lang="fr-FR" sz="1400" b="1" i="0" dirty="0">
                <a:solidFill>
                  <a:schemeClr val="accent1"/>
                </a:solidFill>
                <a:effectLst/>
                <a:latin typeface="Nunito" panose="020F0502020204030204" pitchFamily="2" charset="0"/>
              </a:rPr>
              <a:t> </a:t>
            </a:r>
            <a:r>
              <a:rPr lang="fr-FR" sz="1400" b="1" i="0" dirty="0" err="1">
                <a:solidFill>
                  <a:schemeClr val="accent1"/>
                </a:solidFill>
                <a:effectLst/>
                <a:latin typeface="Nunito" panose="020F0502020204030204" pitchFamily="2" charset="0"/>
              </a:rPr>
              <a:t>ve</a:t>
            </a:r>
            <a:r>
              <a:rPr lang="fr-FR" sz="1400" b="1" i="0" dirty="0">
                <a:solidFill>
                  <a:schemeClr val="accent1"/>
                </a:solidFill>
                <a:effectLst/>
                <a:latin typeface="Nunito" panose="020F0502020204030204" pitchFamily="2" charset="0"/>
              </a:rPr>
              <a:t> </a:t>
            </a:r>
            <a:r>
              <a:rPr lang="fr-FR" sz="1400" b="1" i="0" dirty="0" err="1">
                <a:solidFill>
                  <a:schemeClr val="accent1"/>
                </a:solidFill>
                <a:effectLst/>
                <a:latin typeface="Nunito" panose="020F0502020204030204" pitchFamily="2" charset="0"/>
              </a:rPr>
              <a:t>iletişim</a:t>
            </a:r>
            <a:r>
              <a:rPr lang="tr-TR" sz="1400" b="1" i="0" dirty="0">
                <a:solidFill>
                  <a:schemeClr val="accent1"/>
                </a:solidFill>
                <a:effectLst/>
                <a:latin typeface="Nunito" panose="020F0502020204030204" pitchFamily="2" charset="0"/>
              </a:rPr>
              <a:t>»</a:t>
            </a:r>
            <a:endParaRPr lang="fr-FR" sz="1400" b="1" i="0" dirty="0">
              <a:solidFill>
                <a:schemeClr val="accent1"/>
              </a:solidFill>
              <a:effectLst/>
              <a:latin typeface="Nunito" panose="020F05020202040302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00851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FF0000"/>
                </a:solidFill>
              </a:rPr>
              <a:t>Eğitim Yöntemleri:</a:t>
            </a:r>
            <a:br>
              <a:rPr lang="tr-TR" dirty="0">
                <a:solidFill>
                  <a:srgbClr val="FF0000"/>
                </a:solidFill>
              </a:rPr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141412" y="1828800"/>
            <a:ext cx="9905999" cy="3962401"/>
          </a:xfrm>
        </p:spPr>
        <p:txBody>
          <a:bodyPr>
            <a:normAutofit fontScale="92500"/>
          </a:bodyPr>
          <a:lstStyle/>
          <a:p>
            <a:r>
              <a:rPr lang="tr-TR" dirty="0"/>
              <a:t>- </a:t>
            </a:r>
            <a:r>
              <a:rPr lang="tr-TR" b="1" dirty="0"/>
              <a:t>Teorik Bilgilendirme</a:t>
            </a:r>
          </a:p>
          <a:p>
            <a:r>
              <a:rPr lang="tr-TR" dirty="0"/>
              <a:t>- </a:t>
            </a:r>
            <a:r>
              <a:rPr lang="tr-TR" b="1" dirty="0"/>
              <a:t>Uygulamalı Atölyeler: </a:t>
            </a:r>
            <a:r>
              <a:rPr lang="tr-TR" dirty="0"/>
              <a:t>Rol yapma, canlandırma ve doğaçlama</a:t>
            </a:r>
          </a:p>
          <a:p>
            <a:r>
              <a:rPr lang="tr-TR" dirty="0"/>
              <a:t>- </a:t>
            </a:r>
            <a:r>
              <a:rPr lang="tr-TR" b="1" dirty="0"/>
              <a:t>Geri Bildirim ve Tartışma Oturumları: </a:t>
            </a:r>
            <a:r>
              <a:rPr lang="tr-TR" dirty="0"/>
              <a:t>Katılımcıların deneyimlerini paylaşmaları, karşılaştıkları zorlukları tartışmaları ve geri bildirim almaları sağlanmalıdır.</a:t>
            </a:r>
          </a:p>
          <a:p>
            <a:pPr marL="0" indent="0">
              <a:buNone/>
            </a:pPr>
            <a:r>
              <a:rPr lang="tr-TR" dirty="0"/>
              <a:t> </a:t>
            </a:r>
          </a:p>
          <a:p>
            <a:r>
              <a:rPr lang="tr-TR" dirty="0"/>
              <a:t>Bu tür bir eğitim, </a:t>
            </a:r>
            <a:r>
              <a:rPr lang="tr-TR" dirty="0" err="1"/>
              <a:t>alzheimer</a:t>
            </a:r>
            <a:r>
              <a:rPr lang="tr-TR" dirty="0"/>
              <a:t> hastalarıyla sağlıklı, saygılı ve etkili bir iletişim kurulmasını sağlayarak hem hastaların yaşam kalitesini artırır, hem de bakım sağlayanların işlerini kolaylaştırır.</a:t>
            </a:r>
          </a:p>
        </p:txBody>
      </p:sp>
    </p:spTree>
    <p:extLst>
      <p:ext uri="{BB962C8B-B14F-4D97-AF65-F5344CB8AC3E}">
        <p14:creationId xmlns:p14="http://schemas.microsoft.com/office/powerpoint/2010/main" val="13436302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141413" y="363541"/>
            <a:ext cx="9905998" cy="1095982"/>
          </a:xfrm>
        </p:spPr>
        <p:txBody>
          <a:bodyPr/>
          <a:lstStyle/>
          <a:p>
            <a:r>
              <a:rPr lang="tr-TR" dirty="0">
                <a:solidFill>
                  <a:srgbClr val="FF0000"/>
                </a:solidFill>
              </a:rPr>
              <a:t>Eylem planı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141412" y="1151792"/>
            <a:ext cx="9905999" cy="5231423"/>
          </a:xfrm>
        </p:spPr>
        <p:txBody>
          <a:bodyPr>
            <a:normAutofit fontScale="92500" lnSpcReduction="10000"/>
          </a:bodyPr>
          <a:lstStyle/>
          <a:p>
            <a:r>
              <a:rPr lang="tr-TR" b="1" dirty="0">
                <a:solidFill>
                  <a:srgbClr val="FF0000"/>
                </a:solidFill>
              </a:rPr>
              <a:t>Araştırma ve Geliştirme: </a:t>
            </a:r>
            <a:r>
              <a:rPr lang="tr-TR" dirty="0"/>
              <a:t>Alzheimer hastaları ve bakım verenleri ile ilgili mevcut durum analizleri ve ihtiyaç değerlendirmeleri yapılması. </a:t>
            </a:r>
          </a:p>
          <a:p>
            <a:r>
              <a:rPr lang="tr-TR" b="1" dirty="0">
                <a:solidFill>
                  <a:srgbClr val="FF0000"/>
                </a:solidFill>
              </a:rPr>
              <a:t>Eğitim İçeriğinin Hazırlanması: </a:t>
            </a:r>
            <a:r>
              <a:rPr lang="tr-TR" dirty="0"/>
              <a:t>Uzmanlar tarafından eğitim materyalleri ve içerikleri oluşturulması.</a:t>
            </a:r>
          </a:p>
          <a:p>
            <a:r>
              <a:rPr lang="tr-TR" b="1" dirty="0">
                <a:solidFill>
                  <a:srgbClr val="FF0000"/>
                </a:solidFill>
              </a:rPr>
              <a:t>İş Birlikçi Kurumların Belirlenmesi: </a:t>
            </a:r>
            <a:r>
              <a:rPr lang="tr-TR" dirty="0"/>
              <a:t>Projeye destek olabilecek kamu ve sivil toplum kuruluşları, sağlık kurumları ve üniversitelerle iş birlikleri kurulması.</a:t>
            </a:r>
          </a:p>
          <a:p>
            <a:r>
              <a:rPr lang="tr-TR" b="1" dirty="0">
                <a:solidFill>
                  <a:srgbClr val="FF0000"/>
                </a:solidFill>
              </a:rPr>
              <a:t>Tanıtım ve Pazarlama: </a:t>
            </a:r>
            <a:r>
              <a:rPr lang="tr-TR" dirty="0"/>
              <a:t>Broşürlerin hazırlanması ve ASM, TSM ve muhtarlıklara dağıtılması</a:t>
            </a:r>
          </a:p>
          <a:p>
            <a:r>
              <a:rPr lang="tr-TR" b="1" dirty="0">
                <a:solidFill>
                  <a:srgbClr val="FF0000"/>
                </a:solidFill>
              </a:rPr>
              <a:t>Eğitim Programının Uygulanması: </a:t>
            </a:r>
            <a:r>
              <a:rPr lang="tr-TR" dirty="0"/>
              <a:t>Eğitimlerin belirli aralıklarla yüz yüze ve online olarak gerçekleştirilmeye çalışılması.</a:t>
            </a:r>
          </a:p>
          <a:p>
            <a:r>
              <a:rPr lang="tr-TR" b="1" dirty="0">
                <a:solidFill>
                  <a:srgbClr val="FF0000"/>
                </a:solidFill>
              </a:rPr>
              <a:t>Değerlendirme ve Geri Bildirim: </a:t>
            </a:r>
            <a:r>
              <a:rPr lang="tr-TR" dirty="0"/>
              <a:t>Katılımcılardan geri bildirim alınarak programın etkinliği değerlendirilecek ve gerekirse iyileştirmeler yapılacak.</a:t>
            </a:r>
          </a:p>
        </p:txBody>
      </p:sp>
    </p:spTree>
    <p:extLst>
      <p:ext uri="{BB962C8B-B14F-4D97-AF65-F5344CB8AC3E}">
        <p14:creationId xmlns:p14="http://schemas.microsoft.com/office/powerpoint/2010/main" val="17578923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FF0000"/>
                </a:solidFill>
              </a:rPr>
              <a:t>Maliyet ve kısıtlılıklar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141412" y="1921496"/>
            <a:ext cx="9905999" cy="4161252"/>
          </a:xfrm>
        </p:spPr>
        <p:txBody>
          <a:bodyPr>
            <a:normAutofit fontScale="92500" lnSpcReduction="10000"/>
          </a:bodyPr>
          <a:lstStyle/>
          <a:p>
            <a:r>
              <a:rPr lang="tr-TR" dirty="0"/>
              <a:t>Projenin maliyeti, eğitim materyallerinin hazırlanması, uzman eğitmenlerin ücretleri, mekan ve lojistik masrafları, online platform ve teknik destek gibi kalemlerden oluşacaktır. </a:t>
            </a:r>
          </a:p>
          <a:p>
            <a:r>
              <a:rPr lang="tr-TR" dirty="0"/>
              <a:t>Eğitim materyalleri (basılı ve dijital): 5,000 TL</a:t>
            </a:r>
          </a:p>
          <a:p>
            <a:r>
              <a:rPr lang="tr-TR" dirty="0"/>
              <a:t>Uzman eğitmen ücretleri: 15,000 TL</a:t>
            </a:r>
          </a:p>
          <a:p>
            <a:r>
              <a:rPr lang="tr-TR" dirty="0"/>
              <a:t>Mekan ve lojistik giderler: 8,000 TL</a:t>
            </a:r>
          </a:p>
          <a:p>
            <a:r>
              <a:rPr lang="tr-TR" dirty="0"/>
              <a:t>Online platform ve teknik destek: 14,000 TL</a:t>
            </a:r>
          </a:p>
          <a:p>
            <a:r>
              <a:rPr lang="tr-TR" dirty="0"/>
              <a:t>Tanıtım ve pazarlama: 4,000 TL</a:t>
            </a:r>
          </a:p>
          <a:p>
            <a:r>
              <a:rPr lang="tr-TR" b="1" dirty="0"/>
              <a:t>Toplam tahmini maliyet:46,000TL</a:t>
            </a:r>
          </a:p>
        </p:txBody>
      </p:sp>
    </p:spTree>
    <p:extLst>
      <p:ext uri="{BB962C8B-B14F-4D97-AF65-F5344CB8AC3E}">
        <p14:creationId xmlns:p14="http://schemas.microsoft.com/office/powerpoint/2010/main" val="37734552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FF0000"/>
                </a:solidFill>
              </a:rPr>
              <a:t>kısıtlılıklar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800" dirty="0"/>
              <a:t>Bütçe ve kaynak bulma zorlukları.</a:t>
            </a:r>
          </a:p>
          <a:p>
            <a:r>
              <a:rPr lang="tr-TR" sz="2800" dirty="0"/>
              <a:t>Bakım verenlerin zaman kısıtlamaları ve katılım zorlukları.</a:t>
            </a:r>
          </a:p>
          <a:p>
            <a:r>
              <a:rPr lang="tr-TR" sz="2800" dirty="0"/>
              <a:t>Ülkemizde sağlık okur yazarlığının değişik seviyelerde olması.</a:t>
            </a:r>
          </a:p>
          <a:p>
            <a:r>
              <a:rPr lang="tr-TR" sz="2800" dirty="0"/>
              <a:t>Katılımın düşük olması veya ilginin beklenenden az olması</a:t>
            </a:r>
          </a:p>
          <a:p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14898118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33E1B17-0A9A-0A90-EDDB-FECDFCB5A3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FF0000"/>
                </a:solidFill>
              </a:rPr>
              <a:t>İş birlikçiler</a:t>
            </a:r>
          </a:p>
        </p:txBody>
      </p:sp>
      <p:sp>
        <p:nvSpPr>
          <p:cNvPr id="5" name="İçerik Yer Tutucusu 2">
            <a:extLst>
              <a:ext uri="{FF2B5EF4-FFF2-40B4-BE49-F238E27FC236}">
                <a16:creationId xmlns:a16="http://schemas.microsoft.com/office/drawing/2014/main" id="{462748BD-2909-841F-AB74-965E4B20BBB1}"/>
              </a:ext>
            </a:extLst>
          </p:cNvPr>
          <p:cNvSpPr txBox="1">
            <a:spLocks/>
          </p:cNvSpPr>
          <p:nvPr/>
        </p:nvSpPr>
        <p:spPr>
          <a:xfrm>
            <a:off x="1293812" y="24018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dirty="0"/>
              <a:t>Türk Alzheimer Derneği</a:t>
            </a:r>
          </a:p>
          <a:p>
            <a:r>
              <a:rPr lang="tr-TR" dirty="0"/>
              <a:t>Sağlık Bakanlığı</a:t>
            </a:r>
          </a:p>
          <a:p>
            <a:r>
              <a:rPr lang="tr-TR" dirty="0"/>
              <a:t>Karşıyaka Muhtarlıkları</a:t>
            </a:r>
          </a:p>
          <a:p>
            <a:r>
              <a:rPr lang="tr-TR" dirty="0"/>
              <a:t>Toplum sağlığı merkezleri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457805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A57B170-6D96-1B58-781F-5F4ED918CE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FF0000"/>
                </a:solidFill>
              </a:rPr>
              <a:t>Olumlu Yönler</a:t>
            </a:r>
          </a:p>
        </p:txBody>
      </p:sp>
      <p:sp>
        <p:nvSpPr>
          <p:cNvPr id="5" name="İçerik Yer Tutucusu 2">
            <a:extLst>
              <a:ext uri="{FF2B5EF4-FFF2-40B4-BE49-F238E27FC236}">
                <a16:creationId xmlns:a16="http://schemas.microsoft.com/office/drawing/2014/main" id="{D2DEB8F4-4829-E2D6-C41A-72A02E746E56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800" dirty="0"/>
              <a:t>Alzheimer hastalarının ve bakım verenlerin yaşam kalitesini artırması.</a:t>
            </a:r>
          </a:p>
          <a:p>
            <a:r>
              <a:rPr lang="tr-TR" sz="2800" dirty="0"/>
              <a:t>Toplumda Alzheimer farkındalığını ve empati yeteneğini artırma.</a:t>
            </a:r>
          </a:p>
          <a:p>
            <a:r>
              <a:rPr lang="tr-TR" sz="2800" dirty="0"/>
              <a:t>Bakım verenlerin stres düzeyini azaltarak tükenmişlik riskini azaltma</a:t>
            </a:r>
          </a:p>
          <a:p>
            <a:r>
              <a:rPr lang="tr-TR" sz="2800" dirty="0"/>
              <a:t>Hastaların daha huzurlu ve güvenli bir ortamda yaşamalarını sağlamak.</a:t>
            </a:r>
          </a:p>
        </p:txBody>
      </p:sp>
    </p:spTree>
    <p:extLst>
      <p:ext uri="{BB962C8B-B14F-4D97-AF65-F5344CB8AC3E}">
        <p14:creationId xmlns:p14="http://schemas.microsoft.com/office/powerpoint/2010/main" val="12304147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FF0000"/>
                </a:solidFill>
              </a:rPr>
              <a:t>Sunum planı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141412" y="1793631"/>
            <a:ext cx="9905999" cy="4633546"/>
          </a:xfrm>
        </p:spPr>
        <p:txBody>
          <a:bodyPr>
            <a:normAutofit/>
          </a:bodyPr>
          <a:lstStyle/>
          <a:p>
            <a:r>
              <a:rPr lang="tr-TR" sz="2800" dirty="0"/>
              <a:t>TANIMLAR</a:t>
            </a:r>
          </a:p>
          <a:p>
            <a:r>
              <a:rPr lang="tr-TR" sz="2800" dirty="0"/>
              <a:t>SORUNUN BELİRLENMESİ</a:t>
            </a:r>
          </a:p>
          <a:p>
            <a:r>
              <a:rPr lang="tr-TR" sz="2800" dirty="0"/>
              <a:t>PROJE FİKRİ VE AMAÇ</a:t>
            </a:r>
          </a:p>
          <a:p>
            <a:r>
              <a:rPr lang="tr-TR" sz="2800" dirty="0"/>
              <a:t>EYLEM PLANI</a:t>
            </a:r>
          </a:p>
          <a:p>
            <a:r>
              <a:rPr lang="tr-TR" sz="2800" dirty="0"/>
              <a:t>MALİYET VE KISITLILIKLARI</a:t>
            </a:r>
          </a:p>
          <a:p>
            <a:r>
              <a:rPr lang="tr-TR" sz="2800" dirty="0"/>
              <a:t>OLUMLU YÖNLERİ</a:t>
            </a:r>
          </a:p>
          <a:p>
            <a:r>
              <a:rPr lang="tr-TR" sz="2800" dirty="0"/>
              <a:t>İŞ BİRLİKÇİLER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871261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      SÜRDÜRÜLEBİLİR KALKINMA HEDEFLERİ</a:t>
            </a:r>
          </a:p>
        </p:txBody>
      </p:sp>
      <p:pic>
        <p:nvPicPr>
          <p:cNvPr id="7" name="İçerik Yer Tutucusu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2667" y="1679332"/>
            <a:ext cx="11073473" cy="4322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9051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EE922AD-FB5E-FB83-8909-B697346DFA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3EF8D0D-9C6A-B60D-DA57-07B2783D70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D7E484DB-F41D-68E6-8B20-7B599B91A8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6509" y="221970"/>
            <a:ext cx="9275803" cy="6414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5944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46C2C9C-9FD1-FAEB-8250-DCD0022BA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Kaynakça</a:t>
            </a:r>
            <a:endParaRPr lang="fr-F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C90BAF0-86B4-EA7D-BC04-F89CFD9071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tr-TR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https://www.alzheimerdernegi.org.tr/turkiyede-600-000-aile-alzheimer-hastaligi-ile-mucadele-ediyor/</a:t>
            </a:r>
            <a:endParaRPr lang="tr-TR" u="sng" dirty="0">
              <a:solidFill>
                <a:srgbClr val="0563C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tr-TR" u="sng" dirty="0">
                <a:solidFill>
                  <a:srgbClr val="00C6B8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https://data.tuik.gov.tr/Bulten/Index?p=Istatistiklerle-Yaslilar-2023-53710#:~:text=T%C3%9C%C4%B0K%20Kurumsal&amp;text=Ya%C5%9Fl%C4%B1%20n%C3%BCfus%20olarak%20kabul%20edilen,722%20bin%20806%20ki%C5%9Fi%20oldu</a:t>
            </a:r>
            <a:r>
              <a:rPr lang="tr-TR" u="sng" dirty="0">
                <a:solidFill>
                  <a:srgbClr val="00C6B8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tr-TR" u="sng" dirty="0">
                <a:solidFill>
                  <a:srgbClr val="00C6B8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https://hsgm.saglik.gov.tr/tr/yasli-sagligi/alzheimer.html</a:t>
            </a:r>
            <a:endParaRPr lang="tr-TR" u="sng" dirty="0">
              <a:solidFill>
                <a:srgbClr val="00C6B8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tr-TR" u="sng" dirty="0">
                <a:solidFill>
                  <a:srgbClr val="00C6B8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https://www.alzheimerdernegi.org.tr/</a:t>
            </a:r>
            <a:endParaRPr lang="tr-TR" u="sng" dirty="0">
              <a:solidFill>
                <a:srgbClr val="00C6B8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tr-TR" u="sng" dirty="0">
              <a:solidFill>
                <a:srgbClr val="00C6B8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244981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5369044"/>
          </a:xfrm>
        </p:spPr>
        <p:txBody>
          <a:bodyPr/>
          <a:lstStyle/>
          <a:p>
            <a:r>
              <a:rPr lang="tr-TR" dirty="0"/>
              <a:t>      </a:t>
            </a:r>
            <a:r>
              <a:rPr lang="tr-TR" b="1" i="1" dirty="0">
                <a:solidFill>
                  <a:schemeClr val="tx1">
                    <a:lumMod val="95000"/>
                  </a:schemeClr>
                </a:solidFill>
              </a:rPr>
              <a:t>BİZİ DİNLEDİĞİNİZ İÇİN TEŞEKKÜR EDERİZ… </a:t>
            </a:r>
          </a:p>
        </p:txBody>
      </p:sp>
    </p:spTree>
    <p:extLst>
      <p:ext uri="{BB962C8B-B14F-4D97-AF65-F5344CB8AC3E}">
        <p14:creationId xmlns:p14="http://schemas.microsoft.com/office/powerpoint/2010/main" val="21183630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095982"/>
          </a:xfrm>
        </p:spPr>
        <p:txBody>
          <a:bodyPr/>
          <a:lstStyle/>
          <a:p>
            <a:r>
              <a:rPr lang="tr-TR" dirty="0">
                <a:solidFill>
                  <a:srgbClr val="FF0000"/>
                </a:solidFill>
              </a:rPr>
              <a:t>TANIM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141412" y="1635369"/>
            <a:ext cx="9905999" cy="4791808"/>
          </a:xfrm>
        </p:spPr>
        <p:txBody>
          <a:bodyPr>
            <a:normAutofit/>
          </a:bodyPr>
          <a:lstStyle/>
          <a:p>
            <a:r>
              <a:rPr lang="tr-TR" sz="3300" dirty="0">
                <a:solidFill>
                  <a:srgbClr val="FF0000"/>
                </a:solidFill>
              </a:rPr>
              <a:t>DEMANS NEDİR?</a:t>
            </a:r>
          </a:p>
          <a:p>
            <a:endParaRPr lang="tr-TR" sz="2800" dirty="0"/>
          </a:p>
          <a:p>
            <a:r>
              <a:rPr lang="tr-TR" sz="2800" dirty="0" err="1"/>
              <a:t>Demans</a:t>
            </a:r>
            <a:r>
              <a:rPr lang="tr-TR" sz="2800" dirty="0"/>
              <a:t>; ilerleyici ve ölümcül bir hastalıktır. Hafızada bozukluk, günlük yaşam aktivitelerinde ilerleyici gerileme, çeşitli psikiyatrik semptomlar ve davranış bozukluklarıyla karakterizedir. </a:t>
            </a:r>
          </a:p>
          <a:p>
            <a:r>
              <a:rPr lang="tr-TR" sz="2800" dirty="0"/>
              <a:t>Alzheimer hastalığı </a:t>
            </a:r>
            <a:r>
              <a:rPr lang="tr-TR" sz="2800" dirty="0" err="1"/>
              <a:t>demansın</a:t>
            </a:r>
            <a:r>
              <a:rPr lang="tr-TR" sz="2800" dirty="0"/>
              <a:t> en sık nedenidir.</a:t>
            </a:r>
          </a:p>
          <a:p>
            <a:pPr marL="0" indent="0">
              <a:buNone/>
            </a:pPr>
            <a:endParaRPr lang="tr-TR" sz="28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tr-TR" sz="2000" dirty="0">
                <a:solidFill>
                  <a:schemeClr val="accent1"/>
                </a:solidFill>
              </a:rPr>
              <a:t>Sağlık Bakanlığı. (2023). «Demans»</a:t>
            </a:r>
            <a:endParaRPr lang="tr-TR" sz="2000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6216" y="463000"/>
            <a:ext cx="2796141" cy="1864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9166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FF0000"/>
                </a:solidFill>
              </a:rPr>
              <a:t>Alzheimer </a:t>
            </a:r>
            <a:r>
              <a:rPr lang="tr-TR" dirty="0" err="1">
                <a:solidFill>
                  <a:srgbClr val="FF0000"/>
                </a:solidFill>
              </a:rPr>
              <a:t>HastalığıNIN</a:t>
            </a:r>
            <a:r>
              <a:rPr lang="tr-TR" dirty="0">
                <a:solidFill>
                  <a:srgbClr val="FF0000"/>
                </a:solidFill>
              </a:rPr>
              <a:t> TANIMI?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141412" y="1802423"/>
            <a:ext cx="9905999" cy="3988778"/>
          </a:xfrm>
        </p:spPr>
        <p:txBody>
          <a:bodyPr>
            <a:noAutofit/>
          </a:bodyPr>
          <a:lstStyle/>
          <a:p>
            <a:r>
              <a:rPr lang="tr-TR" sz="2800" dirty="0"/>
              <a:t>Alzheimer hastalığı, özellikle yaşlı bireylerde görülen, ilerleyici ve geri dönüşümsüz bir nörolojik hastalıktır. Beyinde sinir hücrelerinin ölümüne ve anormal protein birikimlerine yol açarak, bilişsel işlevlerde ciddi bozulmalara neden olur.</a:t>
            </a:r>
          </a:p>
          <a:p>
            <a:r>
              <a:rPr lang="tr-TR" sz="2800" dirty="0"/>
              <a:t> Türkiye’de de sağlık alanında önemli bir sorun olarak kabul edilen Alzheimer hastalığı, bireylerin hafıza, düşünme ve diğer zihinsel fonksiyonlarını etkiler.</a:t>
            </a:r>
            <a:r>
              <a:rPr lang="tr-TR" sz="2800" b="1" dirty="0"/>
              <a:t> </a:t>
            </a:r>
          </a:p>
          <a:p>
            <a:r>
              <a:rPr lang="tr-TR" sz="2000" b="1" dirty="0">
                <a:solidFill>
                  <a:schemeClr val="accent1"/>
                </a:solidFill>
              </a:rPr>
              <a:t>Kaynaklar:</a:t>
            </a:r>
            <a:endParaRPr lang="tr-TR" sz="2000" dirty="0">
              <a:solidFill>
                <a:schemeClr val="accent1"/>
              </a:solidFill>
            </a:endParaRPr>
          </a:p>
          <a:p>
            <a:r>
              <a:rPr lang="tr-TR" sz="2000" dirty="0">
                <a:solidFill>
                  <a:schemeClr val="accent1"/>
                </a:solidFill>
              </a:rPr>
              <a:t>Sağlık Bakanlığı. (2020). "Alzheimer Hastalığı."</a:t>
            </a:r>
          </a:p>
          <a:p>
            <a:endParaRPr lang="tr-TR" sz="2800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3561" y="114301"/>
            <a:ext cx="3077307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9324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016851"/>
          </a:xfrm>
        </p:spPr>
        <p:txBody>
          <a:bodyPr>
            <a:normAutofit fontScale="90000"/>
          </a:bodyPr>
          <a:lstStyle/>
          <a:p>
            <a:r>
              <a:rPr lang="tr-TR" b="1" dirty="0">
                <a:solidFill>
                  <a:srgbClr val="FF0000"/>
                </a:solidFill>
              </a:rPr>
              <a:t>Semptomlar ve Bulgular</a:t>
            </a:r>
            <a:br>
              <a:rPr lang="tr-TR" dirty="0">
                <a:solidFill>
                  <a:srgbClr val="FF0000"/>
                </a:solidFill>
              </a:rPr>
            </a:b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141413" y="1134208"/>
            <a:ext cx="9905999" cy="5424853"/>
          </a:xfrm>
        </p:spPr>
        <p:txBody>
          <a:bodyPr>
            <a:normAutofit lnSpcReduction="10000"/>
          </a:bodyPr>
          <a:lstStyle/>
          <a:p>
            <a:r>
              <a:rPr lang="tr-TR" sz="2600" dirty="0"/>
              <a:t>Alzheimer hastalığının belirtileri genellikle yavaş yavaş ortaya çıkar ve zamanla ilerler. Başlıca semptomlar şunlardır:</a:t>
            </a:r>
          </a:p>
          <a:p>
            <a:r>
              <a:rPr lang="tr-TR" sz="2600" b="1" dirty="0">
                <a:solidFill>
                  <a:srgbClr val="FF0000"/>
                </a:solidFill>
              </a:rPr>
              <a:t>Hafıza Kaybı:</a:t>
            </a:r>
            <a:r>
              <a:rPr lang="tr-TR" sz="2600" dirty="0">
                <a:solidFill>
                  <a:srgbClr val="FF0000"/>
                </a:solidFill>
              </a:rPr>
              <a:t> </a:t>
            </a:r>
            <a:r>
              <a:rPr lang="tr-TR" sz="2600" dirty="0"/>
              <a:t>Alzheimer hastalığının en belirgin ve erken belirtilerinden biridir. Kişiler, yeni öğrenilen bilgileri veya yakın geçmişteki olayları hatırlamada zorluk çekebilirler.</a:t>
            </a:r>
          </a:p>
          <a:p>
            <a:r>
              <a:rPr lang="tr-TR" sz="2600" b="1" dirty="0">
                <a:solidFill>
                  <a:srgbClr val="FF0000"/>
                </a:solidFill>
              </a:rPr>
              <a:t>Karmaşık Görevleri Yerine Getirememe:</a:t>
            </a:r>
            <a:r>
              <a:rPr lang="tr-TR" sz="2600" dirty="0">
                <a:solidFill>
                  <a:srgbClr val="FF0000"/>
                </a:solidFill>
              </a:rPr>
              <a:t> </a:t>
            </a:r>
            <a:r>
              <a:rPr lang="tr-TR" sz="2600" dirty="0"/>
              <a:t>Günlük aktivitelerde ve rutin işlerde zorluk yaşanabilir. Kişi, alışkanlıklarını takip etmede veya basit görevleri yerine getirmede güçlük çekebilir.</a:t>
            </a:r>
          </a:p>
          <a:p>
            <a:r>
              <a:rPr lang="tr-TR" sz="2600" b="1" dirty="0">
                <a:solidFill>
                  <a:srgbClr val="FF0000"/>
                </a:solidFill>
              </a:rPr>
              <a:t>Dil ve İletişim Sorunları:</a:t>
            </a:r>
            <a:r>
              <a:rPr lang="tr-TR" sz="2600" dirty="0">
                <a:solidFill>
                  <a:srgbClr val="FF0000"/>
                </a:solidFill>
              </a:rPr>
              <a:t> </a:t>
            </a:r>
            <a:r>
              <a:rPr lang="tr-TR" sz="2600" dirty="0"/>
              <a:t>Kişiler, konuşurken kelimeleri bulmakta zorlanabilir, cümleleri tamamlamada güçlük çekebilir ve dil becerileri genel olarak bozulabilir. </a:t>
            </a:r>
          </a:p>
          <a:p>
            <a:endParaRPr lang="tr-TR" sz="2600" dirty="0"/>
          </a:p>
          <a:p>
            <a:endParaRPr lang="tr-TR" sz="2600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912234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141412" y="668216"/>
            <a:ext cx="9905999" cy="5122986"/>
          </a:xfrm>
        </p:spPr>
        <p:txBody>
          <a:bodyPr>
            <a:normAutofit/>
          </a:bodyPr>
          <a:lstStyle/>
          <a:p>
            <a:r>
              <a:rPr lang="tr-TR" b="1" dirty="0">
                <a:solidFill>
                  <a:srgbClr val="FF0000"/>
                </a:solidFill>
              </a:rPr>
              <a:t>Zaman ve Mekan Kavramında Bozulma:</a:t>
            </a:r>
            <a:r>
              <a:rPr lang="tr-TR" dirty="0">
                <a:solidFill>
                  <a:srgbClr val="FF0000"/>
                </a:solidFill>
              </a:rPr>
              <a:t> </a:t>
            </a:r>
            <a:r>
              <a:rPr lang="tr-TR" dirty="0"/>
              <a:t>Kişi, tarihleri ve saatleri karıştırabilir.</a:t>
            </a:r>
          </a:p>
          <a:p>
            <a:r>
              <a:rPr lang="tr-TR" b="1" dirty="0">
                <a:solidFill>
                  <a:srgbClr val="FF0000"/>
                </a:solidFill>
              </a:rPr>
              <a:t>Karar Verme Güçlüğü:</a:t>
            </a:r>
            <a:r>
              <a:rPr lang="tr-TR" dirty="0">
                <a:solidFill>
                  <a:srgbClr val="FF0000"/>
                </a:solidFill>
              </a:rPr>
              <a:t> </a:t>
            </a:r>
            <a:r>
              <a:rPr lang="tr-TR" dirty="0"/>
              <a:t>Kişinin karar verme yeteneğinde bozulma yaşanabilir. </a:t>
            </a:r>
          </a:p>
          <a:p>
            <a:r>
              <a:rPr lang="tr-TR" b="1" dirty="0">
                <a:solidFill>
                  <a:srgbClr val="FF0000"/>
                </a:solidFill>
              </a:rPr>
              <a:t>Davranış ve Kişilik Değişiklikleri:</a:t>
            </a:r>
            <a:r>
              <a:rPr lang="tr-TR" dirty="0">
                <a:solidFill>
                  <a:srgbClr val="FF0000"/>
                </a:solidFill>
              </a:rPr>
              <a:t> </a:t>
            </a:r>
            <a:r>
              <a:rPr lang="tr-TR" dirty="0"/>
              <a:t>Alzheimer hastaları, davranışsal değişiklikler ve kişilik değişimleri yaşayabilirler. Bu değişiklikler, huzursuzluk, depresyon veya sosyal geri çekilme gibi durumlar şeklinde kendini gösterebilir.</a:t>
            </a:r>
          </a:p>
          <a:p>
            <a:r>
              <a:rPr lang="tr-TR" b="1" dirty="0">
                <a:solidFill>
                  <a:srgbClr val="FF0000"/>
                </a:solidFill>
              </a:rPr>
              <a:t>İşlevsellikte Bozulma:</a:t>
            </a:r>
            <a:r>
              <a:rPr lang="tr-TR" dirty="0">
                <a:solidFill>
                  <a:srgbClr val="FF0000"/>
                </a:solidFill>
              </a:rPr>
              <a:t> </a:t>
            </a:r>
            <a:r>
              <a:rPr lang="tr-TR" dirty="0"/>
              <a:t>Hastalığın ilerlemesiyle birlikte, kişisel bakım ve ev işlerini yapma yetenekleri azalabilir, bu da bağımsızlığı kaybetmelerine ve başkalarına bağımlı hale gelmelerine neden olabilir.</a:t>
            </a:r>
          </a:p>
          <a:p>
            <a:endParaRPr lang="tr-TR" dirty="0"/>
          </a:p>
        </p:txBody>
      </p:sp>
      <p:sp>
        <p:nvSpPr>
          <p:cNvPr id="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5610884"/>
            <a:ext cx="11027141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altLang="tr-TR" sz="2000" b="0" i="0" u="none" strike="noStrike" cap="none" normalizeH="0" baseline="0" dirty="0">
              <a:ln>
                <a:noFill/>
              </a:ln>
              <a:solidFill>
                <a:schemeClr val="accent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altLang="tr-TR" sz="2000" b="0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Arial" panose="020B0604020202020204" pitchFamily="34" charset="0"/>
              </a:rPr>
              <a:t>Sağlık Bakanlığı. (2021). "Demans ve Alzheimer Hastalığı Hakkında Bilgiler."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altLang="tr-TR" sz="2000" b="0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Arial" panose="020B0604020202020204" pitchFamily="34" charset="0"/>
              </a:rPr>
              <a:t>Türkiye Alzheimer Derneği. (2022). "Alzheimer ve Demans."</a:t>
            </a:r>
          </a:p>
        </p:txBody>
      </p:sp>
    </p:spTree>
    <p:extLst>
      <p:ext uri="{BB962C8B-B14F-4D97-AF65-F5344CB8AC3E}">
        <p14:creationId xmlns:p14="http://schemas.microsoft.com/office/powerpoint/2010/main" val="39498421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141412" y="499248"/>
            <a:ext cx="9905998" cy="243128"/>
          </a:xfrm>
        </p:spPr>
        <p:txBody>
          <a:bodyPr>
            <a:normAutofit fontScale="90000"/>
          </a:bodyPr>
          <a:lstStyle/>
          <a:p>
            <a:pPr algn="ctr"/>
            <a:r>
              <a:rPr lang="tr-TR" dirty="0"/>
              <a:t>İstatistikler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141412" y="993530"/>
            <a:ext cx="9905999" cy="5574323"/>
          </a:xfrm>
        </p:spPr>
        <p:txBody>
          <a:bodyPr>
            <a:normAutofit/>
          </a:bodyPr>
          <a:lstStyle/>
          <a:p>
            <a:r>
              <a:rPr lang="tr-TR" sz="2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Türkiye nüfusu içinde şu an toplam nüfusun %10,2’sini oluşturan 65 yaş üstü nüfus hızla artıyor. Bu nedenle </a:t>
            </a:r>
            <a:r>
              <a:rPr lang="tr-TR" sz="2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demans</a:t>
            </a:r>
            <a:r>
              <a:rPr lang="tr-TR" sz="2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hastalarının sayısında hızlı bir artış izleniyor. </a:t>
            </a:r>
            <a:r>
              <a:rPr lang="tr-TR" sz="26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(TÜİK, 2023)</a:t>
            </a:r>
          </a:p>
          <a:p>
            <a:r>
              <a:rPr lang="tr-TR" sz="2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Halen dünyada </a:t>
            </a:r>
            <a:r>
              <a:rPr lang="tr-TR" sz="2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47 milyon </a:t>
            </a:r>
            <a:r>
              <a:rPr lang="tr-TR" sz="2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Alzheimer hastası var ve 2030’da 76 milyon ve 2050’de ise 135.5 milyon hasta olması bekleniyor. Türkiye’de ise 600.000 aile bu hastalıkla mücadele ediyor. </a:t>
            </a:r>
            <a:r>
              <a:rPr lang="tr-TR" sz="26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(Türkiye Alzheimer Derneği, 2023)</a:t>
            </a:r>
            <a:endParaRPr lang="fr-FR" sz="2600" i="1" dirty="0"/>
          </a:p>
          <a:p>
            <a:endParaRPr lang="tr-TR" sz="2400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tr-TR" sz="2000" i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Türkiye Alzheimer Derneği, 2023</a:t>
            </a:r>
          </a:p>
          <a:p>
            <a:r>
              <a:rPr lang="tr-TR" sz="2000" i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TÜİK, 2023</a:t>
            </a:r>
            <a:endParaRPr lang="tr-TR" sz="2000" u="sng" dirty="0">
              <a:solidFill>
                <a:schemeClr val="accent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92036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141412" y="327514"/>
            <a:ext cx="9905998" cy="1478570"/>
          </a:xfrm>
        </p:spPr>
        <p:txBody>
          <a:bodyPr/>
          <a:lstStyle/>
          <a:p>
            <a:r>
              <a:rPr lang="tr-TR" dirty="0">
                <a:solidFill>
                  <a:srgbClr val="FF0000"/>
                </a:solidFill>
              </a:rPr>
              <a:t>SORUNUN BELİRLENMESİ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141412" y="1556238"/>
            <a:ext cx="9905999" cy="4234963"/>
          </a:xfrm>
        </p:spPr>
        <p:txBody>
          <a:bodyPr>
            <a:normAutofit/>
          </a:bodyPr>
          <a:lstStyle/>
          <a:p>
            <a:r>
              <a:rPr lang="tr-TR" dirty="0"/>
              <a:t>Alzheimer hastalarının yaşadığı bilişsel gerileme, iletişimi zorlaştırmakta ve bakım verenler için ek zorluklar yaratmaktadır. Alzheimer hastalarına bakım veren kişilerde yüksek oranda stres ve tükenmişlik sendromu görülmektedir </a:t>
            </a:r>
            <a:r>
              <a:rPr lang="tr-TR" sz="2000" dirty="0">
                <a:solidFill>
                  <a:schemeClr val="accent1"/>
                </a:solidFill>
              </a:rPr>
              <a:t>(Türkiye Alzheimer Derneği. (2022). "Alzheimer ve Demans.". </a:t>
            </a:r>
            <a:endParaRPr lang="tr-TR" dirty="0">
              <a:solidFill>
                <a:schemeClr val="accent1"/>
              </a:solidFill>
            </a:endParaRPr>
          </a:p>
          <a:p>
            <a:r>
              <a:rPr lang="tr-TR" dirty="0"/>
              <a:t>Ayrıca, Alzheimer hastalarının ihtiyaçlarına uygun bir iletişim stratejisi geliştirilmediğinde, hastalarla bakım verenler arasındaki etkileşim olumsuz yönde etkilenebilir ve hastaların ruhsal durumlarında kötüleşme görülebilir.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1724" y="4910009"/>
            <a:ext cx="2963008" cy="1762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7196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FF0000"/>
                </a:solidFill>
              </a:rPr>
              <a:t>PROJE FİKRİ VE AMACI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tr-TR" dirty="0"/>
              <a:t>Projemiz, Alzheimer hastalarıyla etkili iletişim kurmanın yöntemlerini öğretmek amacıyla bakım verenler, sağlık personeli ve aile üyelerine yönelik bir eğitim programı düzenlemeyi hedeflemektedir.</a:t>
            </a:r>
          </a:p>
          <a:p>
            <a:r>
              <a:rPr lang="tr-TR" dirty="0"/>
              <a:t>Eğitim, empati geliştirme, sözsüz iletişim teknikleri, aktif dinleme ve sabırlı yaklaşımlar gibi konulara odaklanacaktır.</a:t>
            </a:r>
          </a:p>
          <a:p>
            <a:r>
              <a:rPr lang="tr-TR" dirty="0"/>
              <a:t> Amacımız, hastaların yaşam kalitesini artırmak, bakım verenlerin stresini azaltmak, Alzheimer hastaları ile daha rahat bir şekilde iletişim kurabilmek ve Alzheimer'a dair toplumda genel bir farkındalık oluşturmaktır.</a:t>
            </a:r>
          </a:p>
        </p:txBody>
      </p:sp>
    </p:spTree>
    <p:extLst>
      <p:ext uri="{BB962C8B-B14F-4D97-AF65-F5344CB8AC3E}">
        <p14:creationId xmlns:p14="http://schemas.microsoft.com/office/powerpoint/2010/main" val="81522614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vre">
  <a:themeElements>
    <a:clrScheme name="Circuit">
      <a:dk1>
        <a:sysClr val="windowText" lastClr="000000"/>
      </a:dk1>
      <a:lt1>
        <a:sysClr val="window" lastClr="FFFFFF"/>
      </a:lt1>
      <a:dk2>
        <a:srgbClr val="252C36"/>
      </a:dk2>
      <a:lt2>
        <a:srgbClr val="7C96A3"/>
      </a:lt2>
      <a:accent1>
        <a:srgbClr val="4FD093"/>
      </a:accent1>
      <a:accent2>
        <a:srgbClr val="54BCDF"/>
      </a:accent2>
      <a:accent3>
        <a:srgbClr val="A262D0"/>
      </a:accent3>
      <a:accent4>
        <a:srgbClr val="D7537B"/>
      </a:accent4>
      <a:accent5>
        <a:srgbClr val="E78045"/>
      </a:accent5>
      <a:accent6>
        <a:srgbClr val="84C350"/>
      </a:accent6>
      <a:hlink>
        <a:srgbClr val="22FFFF"/>
      </a:hlink>
      <a:folHlink>
        <a:srgbClr val="9BF3FD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4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4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  <a:hueMod val="106000"/>
                <a:satMod val="140000"/>
                <a:lumMod val="42000"/>
              </a:schemeClr>
              <a:schemeClr val="phClr">
                <a:tint val="98000"/>
                <a:hueMod val="92000"/>
                <a:satMod val="220000"/>
                <a:lumMod val="9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142578CA-DEC9-49C3-80AF-C113973CC9A9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1c2eb7a32e66fb6e4260f3771546a5e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04e1f6479c48b08974ba73b5ca973489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3545AAC2-3D9B-47D1-B22C-F3D1B3D4DEA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35D4F14-B0CC-4BD5-A6F5-6EB7AE97AF0B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71af3243-3dd4-4a8d-8c0d-dd76da1f02a5"/>
    <ds:schemaRef ds:uri="16c05727-aa75-4e4a-9b5f-8a80a1165891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3E9F5BB-97DB-4160-B47A-8FCEBC4F46E5}">
  <ds:schemaRefs>
    <ds:schemaRef ds:uri="http://schemas.microsoft.com/office/2006/metadata/properties"/>
    <ds:schemaRef ds:uri="http://www.w3.org/2000/xmlns/"/>
    <ds:schemaRef ds:uri="71af3243-3dd4-4a8d-8c0d-dd76da1f02a5"/>
    <ds:schemaRef ds:uri="http://www.w3.org/2001/XMLSchema-instance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Modern tasarım</Template>
  <TotalTime>0</TotalTime>
  <Words>1190</Words>
  <Application>Microsoft Office PowerPoint</Application>
  <PresentationFormat>Geniş ekran</PresentationFormat>
  <Paragraphs>126</Paragraphs>
  <Slides>23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23</vt:i4>
      </vt:variant>
    </vt:vector>
  </HeadingPairs>
  <TitlesOfParts>
    <vt:vector size="29" baseType="lpstr">
      <vt:lpstr>Arial</vt:lpstr>
      <vt:lpstr>Calibri</vt:lpstr>
      <vt:lpstr>Mulish</vt:lpstr>
      <vt:lpstr>Nunito</vt:lpstr>
      <vt:lpstr>Tw Cen MT</vt:lpstr>
      <vt:lpstr>Devre</vt:lpstr>
      <vt:lpstr>«UNUTMADAN ANLAMAK» Alzheimer ile Anlaşmanın Yolları</vt:lpstr>
      <vt:lpstr>Sunum planı</vt:lpstr>
      <vt:lpstr>TANIM</vt:lpstr>
      <vt:lpstr>Alzheimer HastalığıNIN TANIMI?</vt:lpstr>
      <vt:lpstr>Semptomlar ve Bulgular </vt:lpstr>
      <vt:lpstr> Sağlık Bakanlığı. (2021). "Demans ve Alzheimer Hastalığı Hakkında Bilgiler." Türkiye Alzheimer Derneği. (2022). "Alzheimer ve Demans."</vt:lpstr>
      <vt:lpstr>İstatistikler</vt:lpstr>
      <vt:lpstr>SORUNUN BELİRLENMESİ</vt:lpstr>
      <vt:lpstr>PROJE FİKRİ VE AMACI</vt:lpstr>
      <vt:lpstr>Hedef kitle</vt:lpstr>
      <vt:lpstr>Projemizin eğitim içeriği  ALZHEİMER Hastalarıyla Konuşma Eğitimi İçeriği</vt:lpstr>
      <vt:lpstr>PowerPoint Sunusu</vt:lpstr>
      <vt:lpstr>PowerPoint Sunusu</vt:lpstr>
      <vt:lpstr>Eğitim Yöntemleri: </vt:lpstr>
      <vt:lpstr>Eylem planı</vt:lpstr>
      <vt:lpstr>Maliyet ve kısıtlılıklar</vt:lpstr>
      <vt:lpstr>kısıtlılıklar</vt:lpstr>
      <vt:lpstr>İş birlikçiler</vt:lpstr>
      <vt:lpstr>Olumlu Yönler</vt:lpstr>
      <vt:lpstr>      SÜRDÜRÜLEBİLİR KALKINMA HEDEFLERİ</vt:lpstr>
      <vt:lpstr>PowerPoint Sunusu</vt:lpstr>
      <vt:lpstr>Kaynakça</vt:lpstr>
      <vt:lpstr>      BİZİ DİNLEDİĞİNİZ İÇİN TEŞEKKÜR EDERİZ…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«UNUTMADAN ANLAMAK» Alzheimer ile Anlaşmanın Yolları</dc:title>
  <dc:creator/>
  <cp:lastModifiedBy/>
  <cp:revision>3</cp:revision>
  <dcterms:created xsi:type="dcterms:W3CDTF">2024-09-10T09:29:20Z</dcterms:created>
  <dcterms:modified xsi:type="dcterms:W3CDTF">2024-11-13T10:09:53Z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