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2"/>
  </p:notesMasterIdLst>
  <p:sldIdLst>
    <p:sldId id="256" r:id="rId2"/>
    <p:sldId id="257" r:id="rId3"/>
    <p:sldId id="258" r:id="rId4"/>
    <p:sldId id="260" r:id="rId5"/>
    <p:sldId id="261" r:id="rId6"/>
    <p:sldId id="265" r:id="rId7"/>
    <p:sldId id="295" r:id="rId8"/>
    <p:sldId id="296" r:id="rId9"/>
    <p:sldId id="297" r:id="rId10"/>
    <p:sldId id="302" r:id="rId11"/>
    <p:sldId id="301" r:id="rId12"/>
    <p:sldId id="300" r:id="rId13"/>
    <p:sldId id="290" r:id="rId14"/>
    <p:sldId id="299" r:id="rId15"/>
    <p:sldId id="298" r:id="rId16"/>
    <p:sldId id="304" r:id="rId17"/>
    <p:sldId id="305" r:id="rId18"/>
    <p:sldId id="309" r:id="rId19"/>
    <p:sldId id="308" r:id="rId20"/>
    <p:sldId id="307" r:id="rId21"/>
    <p:sldId id="306" r:id="rId22"/>
    <p:sldId id="367" r:id="rId23"/>
    <p:sldId id="289" r:id="rId24"/>
    <p:sldId id="291" r:id="rId25"/>
    <p:sldId id="287" r:id="rId26"/>
    <p:sldId id="312" r:id="rId27"/>
    <p:sldId id="311" r:id="rId28"/>
    <p:sldId id="315" r:id="rId29"/>
    <p:sldId id="339" r:id="rId30"/>
    <p:sldId id="338" r:id="rId31"/>
    <p:sldId id="337" r:id="rId32"/>
    <p:sldId id="336" r:id="rId33"/>
    <p:sldId id="335" r:id="rId34"/>
    <p:sldId id="341" r:id="rId35"/>
    <p:sldId id="372" r:id="rId36"/>
    <p:sldId id="371" r:id="rId37"/>
    <p:sldId id="334" r:id="rId38"/>
    <p:sldId id="333" r:id="rId39"/>
    <p:sldId id="332" r:id="rId40"/>
    <p:sldId id="331" r:id="rId41"/>
    <p:sldId id="330" r:id="rId42"/>
    <p:sldId id="329" r:id="rId43"/>
    <p:sldId id="328" r:id="rId44"/>
    <p:sldId id="327" r:id="rId45"/>
    <p:sldId id="326" r:id="rId46"/>
    <p:sldId id="325" r:id="rId47"/>
    <p:sldId id="323" r:id="rId48"/>
    <p:sldId id="324" r:id="rId49"/>
    <p:sldId id="322" r:id="rId50"/>
    <p:sldId id="321" r:id="rId51"/>
    <p:sldId id="320" r:id="rId52"/>
    <p:sldId id="319" r:id="rId53"/>
    <p:sldId id="318" r:id="rId54"/>
    <p:sldId id="317" r:id="rId55"/>
    <p:sldId id="316" r:id="rId56"/>
    <p:sldId id="310" r:id="rId57"/>
    <p:sldId id="368" r:id="rId58"/>
    <p:sldId id="314" r:id="rId59"/>
    <p:sldId id="286" r:id="rId60"/>
    <p:sldId id="347" r:id="rId61"/>
    <p:sldId id="346" r:id="rId62"/>
    <p:sldId id="345" r:id="rId63"/>
    <p:sldId id="344" r:id="rId64"/>
    <p:sldId id="343" r:id="rId65"/>
    <p:sldId id="364" r:id="rId66"/>
    <p:sldId id="365" r:id="rId67"/>
    <p:sldId id="366" r:id="rId68"/>
    <p:sldId id="352" r:id="rId69"/>
    <p:sldId id="351" r:id="rId70"/>
    <p:sldId id="350" r:id="rId71"/>
    <p:sldId id="348" r:id="rId72"/>
    <p:sldId id="363" r:id="rId73"/>
    <p:sldId id="362" r:id="rId74"/>
    <p:sldId id="349" r:id="rId75"/>
    <p:sldId id="369" r:id="rId76"/>
    <p:sldId id="342" r:id="rId77"/>
    <p:sldId id="357" r:id="rId78"/>
    <p:sldId id="356" r:id="rId79"/>
    <p:sldId id="355" r:id="rId80"/>
    <p:sldId id="354" r:id="rId81"/>
    <p:sldId id="361" r:id="rId82"/>
    <p:sldId id="360" r:id="rId83"/>
    <p:sldId id="359" r:id="rId84"/>
    <p:sldId id="358" r:id="rId85"/>
    <p:sldId id="262" r:id="rId86"/>
    <p:sldId id="264" r:id="rId87"/>
    <p:sldId id="267" r:id="rId88"/>
    <p:sldId id="274" r:id="rId89"/>
    <p:sldId id="273" r:id="rId90"/>
    <p:sldId id="272" r:id="rId91"/>
    <p:sldId id="271" r:id="rId92"/>
    <p:sldId id="270" r:id="rId93"/>
    <p:sldId id="269" r:id="rId94"/>
    <p:sldId id="268" r:id="rId95"/>
    <p:sldId id="266" r:id="rId96"/>
    <p:sldId id="277" r:id="rId97"/>
    <p:sldId id="276" r:id="rId98"/>
    <p:sldId id="275" r:id="rId99"/>
    <p:sldId id="263" r:id="rId100"/>
    <p:sldId id="279" r:id="rId101"/>
    <p:sldId id="278" r:id="rId102"/>
    <p:sldId id="281" r:id="rId103"/>
    <p:sldId id="280" r:id="rId104"/>
    <p:sldId id="284" r:id="rId105"/>
    <p:sldId id="285" r:id="rId106"/>
    <p:sldId id="283" r:id="rId107"/>
    <p:sldId id="370" r:id="rId108"/>
    <p:sldId id="259" r:id="rId109"/>
    <p:sldId id="313" r:id="rId110"/>
    <p:sldId id="340" r:id="rId1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40" autoAdjust="0"/>
  </p:normalViewPr>
  <p:slideViewPr>
    <p:cSldViewPr snapToGrid="0">
      <p:cViewPr varScale="1">
        <p:scale>
          <a:sx n="51" d="100"/>
          <a:sy n="51" d="100"/>
        </p:scale>
        <p:origin x="123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5C4F02F3-6507-49EC-A199-12015CBA6FA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8F89A26-0FB7-4E80-8489-2CD0EA96B8B9}">
      <dgm:prSet/>
      <dgm:spPr/>
      <dgm:t>
        <a:bodyPr/>
        <a:lstStyle/>
        <a:p>
          <a:r>
            <a:rPr lang="tr-TR" dirty="0"/>
            <a:t>Mayıs 1796'da İngiliz doktor Edward </a:t>
          </a:r>
          <a:r>
            <a:rPr lang="tr-TR" dirty="0" err="1"/>
            <a:t>Jenner</a:t>
          </a:r>
          <a:r>
            <a:rPr lang="tr-TR" dirty="0"/>
            <a:t>; 8 yaşındaki James </a:t>
          </a:r>
          <a:r>
            <a:rPr lang="tr-TR" dirty="0" err="1"/>
            <a:t>Phipps'e</a:t>
          </a:r>
          <a:r>
            <a:rPr lang="tr-TR" dirty="0"/>
            <a:t> bir sütçü kızın elindeki inek çiçeği yarasından toplanan maddeyi aşıladı. Yerel bir reaksiyona maruz kalmasına ve birkaç gündür kendini iyi hissetmemesine rağmen </a:t>
          </a:r>
          <a:r>
            <a:rPr lang="tr-TR" dirty="0" err="1"/>
            <a:t>Phipps</a:t>
          </a:r>
          <a:r>
            <a:rPr lang="tr-TR" dirty="0"/>
            <a:t> tamamen iyileşti.</a:t>
          </a:r>
          <a:endParaRPr lang="en-US" dirty="0"/>
        </a:p>
      </dgm:t>
    </dgm:pt>
    <dgm:pt modelId="{34EC61DB-48D1-4EC8-A5FB-6CE244F4695D}" type="parTrans" cxnId="{C4251D56-EB4D-4916-BC10-5CB9217B2D63}">
      <dgm:prSet/>
      <dgm:spPr/>
      <dgm:t>
        <a:bodyPr/>
        <a:lstStyle/>
        <a:p>
          <a:endParaRPr lang="en-US"/>
        </a:p>
      </dgm:t>
    </dgm:pt>
    <dgm:pt modelId="{C25B2483-734E-4F30-AD54-5A3AA99D5CA4}" type="sibTrans" cxnId="{C4251D56-EB4D-4916-BC10-5CB9217B2D63}">
      <dgm:prSet/>
      <dgm:spPr/>
      <dgm:t>
        <a:bodyPr/>
        <a:lstStyle/>
        <a:p>
          <a:endParaRPr lang="en-US"/>
        </a:p>
      </dgm:t>
    </dgm:pt>
    <dgm:pt modelId="{A9B04E98-D755-486A-B6C9-9DF82E177E8D}">
      <dgm:prSet/>
      <dgm:spPr/>
      <dgm:t>
        <a:bodyPr/>
        <a:lstStyle/>
        <a:p>
          <a:r>
            <a:rPr lang="tr-TR" dirty="0"/>
            <a:t>İki ay sonra, Temmuz 1796'da </a:t>
          </a:r>
          <a:r>
            <a:rPr lang="tr-TR" dirty="0" err="1"/>
            <a:t>Jenner</a:t>
          </a:r>
          <a:r>
            <a:rPr lang="tr-TR" dirty="0"/>
            <a:t>, </a:t>
          </a:r>
          <a:r>
            <a:rPr lang="tr-TR" dirty="0" err="1"/>
            <a:t>Phipps'in</a:t>
          </a:r>
          <a:r>
            <a:rPr lang="tr-TR" dirty="0"/>
            <a:t> direncini test etmek için </a:t>
          </a:r>
          <a:r>
            <a:rPr lang="tr-TR" dirty="0" err="1"/>
            <a:t>Phipps'e</a:t>
          </a:r>
          <a:r>
            <a:rPr lang="tr-TR" dirty="0"/>
            <a:t> insandaki çiçek hastalığı yarasından alınan maddeyi aşıladı. </a:t>
          </a:r>
          <a:r>
            <a:rPr lang="tr-TR" dirty="0" err="1"/>
            <a:t>Phipps'in</a:t>
          </a:r>
          <a:r>
            <a:rPr lang="tr-TR" dirty="0"/>
            <a:t> sağlığı mükemmel durumda kaldı ve çiçek hastalığına karşı aşılanan ilk insan oldu. </a:t>
          </a:r>
          <a:endParaRPr lang="en-US" dirty="0"/>
        </a:p>
      </dgm:t>
    </dgm:pt>
    <dgm:pt modelId="{616584BA-00B4-4E04-B7B0-2F24623B1DCA}" type="parTrans" cxnId="{E83A0D33-1197-480B-889A-7117C7FEA859}">
      <dgm:prSet/>
      <dgm:spPr/>
      <dgm:t>
        <a:bodyPr/>
        <a:lstStyle/>
        <a:p>
          <a:endParaRPr lang="en-US"/>
        </a:p>
      </dgm:t>
    </dgm:pt>
    <dgm:pt modelId="{BB9182EE-771E-48D2-BE0A-0DB3A5E1E8FF}" type="sibTrans" cxnId="{E83A0D33-1197-480B-889A-7117C7FEA859}">
      <dgm:prSet/>
      <dgm:spPr/>
      <dgm:t>
        <a:bodyPr/>
        <a:lstStyle/>
        <a:p>
          <a:endParaRPr lang="en-US"/>
        </a:p>
      </dgm:t>
    </dgm:pt>
    <dgm:pt modelId="{5A57B1F1-8EFE-4578-B26C-EFC316FFE2A7}">
      <dgm:prSet/>
      <dgm:spPr/>
      <dgm:t>
        <a:bodyPr/>
        <a:lstStyle/>
        <a:p>
          <a:r>
            <a:rPr lang="tr-TR" dirty="0"/>
            <a:t>«Aşı» terimi daha sonra Latince inek anlamına gelen «</a:t>
          </a:r>
          <a:r>
            <a:rPr lang="tr-TR" dirty="0" err="1"/>
            <a:t>vacca</a:t>
          </a:r>
          <a:r>
            <a:rPr lang="tr-TR" dirty="0"/>
            <a:t>» kelimesinden türetildi.</a:t>
          </a:r>
          <a:endParaRPr lang="en-US" dirty="0"/>
        </a:p>
      </dgm:t>
    </dgm:pt>
    <dgm:pt modelId="{1CB70B4E-DA9E-4791-8951-B8FC681EDCC2}" type="parTrans" cxnId="{EE75C079-FFE1-4B2F-9CF0-F244E8B8DE21}">
      <dgm:prSet/>
      <dgm:spPr/>
      <dgm:t>
        <a:bodyPr/>
        <a:lstStyle/>
        <a:p>
          <a:endParaRPr lang="en-US"/>
        </a:p>
      </dgm:t>
    </dgm:pt>
    <dgm:pt modelId="{6F8EECE4-E5ED-48CA-988B-75A6CC259AF8}" type="sibTrans" cxnId="{EE75C079-FFE1-4B2F-9CF0-F244E8B8DE21}">
      <dgm:prSet/>
      <dgm:spPr/>
      <dgm:t>
        <a:bodyPr/>
        <a:lstStyle/>
        <a:p>
          <a:endParaRPr lang="en-US"/>
        </a:p>
      </dgm:t>
    </dgm:pt>
    <dgm:pt modelId="{A4EF1DBB-2EF5-4639-BC7F-6EEAE8B97A78}" type="pres">
      <dgm:prSet presAssocID="{5C4F02F3-6507-49EC-A199-12015CBA6FAD}" presName="root" presStyleCnt="0">
        <dgm:presLayoutVars>
          <dgm:dir/>
          <dgm:resizeHandles val="exact"/>
        </dgm:presLayoutVars>
      </dgm:prSet>
      <dgm:spPr/>
    </dgm:pt>
    <dgm:pt modelId="{7A2DF03E-0D96-4244-9E8F-4294519F7542}" type="pres">
      <dgm:prSet presAssocID="{98F89A26-0FB7-4E80-8489-2CD0EA96B8B9}" presName="compNode" presStyleCnt="0"/>
      <dgm:spPr/>
    </dgm:pt>
    <dgm:pt modelId="{CF67B48D-0E3B-44E3-88C3-39757A75C7FE}" type="pres">
      <dgm:prSet presAssocID="{98F89A26-0FB7-4E80-8489-2CD0EA96B8B9}" presName="bgRect" presStyleLbl="bgShp" presStyleIdx="0" presStyleCnt="3"/>
      <dgm:spPr/>
    </dgm:pt>
    <dgm:pt modelId="{15F85308-1392-42F3-A41E-0F840676275B}" type="pres">
      <dgm:prSet presAssocID="{98F89A26-0FB7-4E80-8489-2CD0EA96B8B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nek"/>
        </a:ext>
      </dgm:extLst>
    </dgm:pt>
    <dgm:pt modelId="{F44F8F1C-442B-41CA-980E-419A48ED9D3D}" type="pres">
      <dgm:prSet presAssocID="{98F89A26-0FB7-4E80-8489-2CD0EA96B8B9}" presName="spaceRect" presStyleCnt="0"/>
      <dgm:spPr/>
    </dgm:pt>
    <dgm:pt modelId="{02F25130-2375-47A8-AB1A-9A30B2B16034}" type="pres">
      <dgm:prSet presAssocID="{98F89A26-0FB7-4E80-8489-2CD0EA96B8B9}" presName="parTx" presStyleLbl="revTx" presStyleIdx="0" presStyleCnt="3">
        <dgm:presLayoutVars>
          <dgm:chMax val="0"/>
          <dgm:chPref val="0"/>
        </dgm:presLayoutVars>
      </dgm:prSet>
      <dgm:spPr/>
    </dgm:pt>
    <dgm:pt modelId="{07FDA3B4-EF66-434D-95FE-831D76C400E5}" type="pres">
      <dgm:prSet presAssocID="{C25B2483-734E-4F30-AD54-5A3AA99D5CA4}" presName="sibTrans" presStyleCnt="0"/>
      <dgm:spPr/>
    </dgm:pt>
    <dgm:pt modelId="{BB82C9D3-CD0C-4146-8972-AE3EA2082B71}" type="pres">
      <dgm:prSet presAssocID="{A9B04E98-D755-486A-B6C9-9DF82E177E8D}" presName="compNode" presStyleCnt="0"/>
      <dgm:spPr/>
    </dgm:pt>
    <dgm:pt modelId="{3F41F0E4-4EDE-4438-AC3B-4BE5428F2892}" type="pres">
      <dgm:prSet presAssocID="{A9B04E98-D755-486A-B6C9-9DF82E177E8D}" presName="bgRect" presStyleLbl="bgShp" presStyleIdx="1" presStyleCnt="3"/>
      <dgm:spPr/>
    </dgm:pt>
    <dgm:pt modelId="{A0026CF7-B3F5-4D6C-A744-EFCBD361E591}" type="pres">
      <dgm:prSet presAssocID="{A9B04E98-D755-486A-B6C9-9DF82E177E8D}"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akım düz dolguyla"/>
        </a:ext>
      </dgm:extLst>
    </dgm:pt>
    <dgm:pt modelId="{8B855F74-4C46-440F-A035-265CB1C95CEE}" type="pres">
      <dgm:prSet presAssocID="{A9B04E98-D755-486A-B6C9-9DF82E177E8D}" presName="spaceRect" presStyleCnt="0"/>
      <dgm:spPr/>
    </dgm:pt>
    <dgm:pt modelId="{D92A5424-C627-486E-ADFD-5DAA0956CF70}" type="pres">
      <dgm:prSet presAssocID="{A9B04E98-D755-486A-B6C9-9DF82E177E8D}" presName="parTx" presStyleLbl="revTx" presStyleIdx="1" presStyleCnt="3">
        <dgm:presLayoutVars>
          <dgm:chMax val="0"/>
          <dgm:chPref val="0"/>
        </dgm:presLayoutVars>
      </dgm:prSet>
      <dgm:spPr/>
    </dgm:pt>
    <dgm:pt modelId="{D7D3FC33-8F8E-4605-9578-EFF5F1AA4ADF}" type="pres">
      <dgm:prSet presAssocID="{BB9182EE-771E-48D2-BE0A-0DB3A5E1E8FF}" presName="sibTrans" presStyleCnt="0"/>
      <dgm:spPr/>
    </dgm:pt>
    <dgm:pt modelId="{690FC63D-0455-4538-BF28-685ED171C866}" type="pres">
      <dgm:prSet presAssocID="{5A57B1F1-8EFE-4578-B26C-EFC316FFE2A7}" presName="compNode" presStyleCnt="0"/>
      <dgm:spPr/>
    </dgm:pt>
    <dgm:pt modelId="{48573B1C-45DE-44F8-ADC0-A025809C1BE0}" type="pres">
      <dgm:prSet presAssocID="{5A57B1F1-8EFE-4578-B26C-EFC316FFE2A7}" presName="bgRect" presStyleLbl="bgShp" presStyleIdx="2" presStyleCnt="3"/>
      <dgm:spPr/>
    </dgm:pt>
    <dgm:pt modelId="{9882B522-DF4C-4F6A-AFA2-964E3BA655D8}" type="pres">
      <dgm:prSet presAssocID="{5A57B1F1-8EFE-4578-B26C-EFC316FFE2A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ğne"/>
        </a:ext>
      </dgm:extLst>
    </dgm:pt>
    <dgm:pt modelId="{B500C5CE-0887-487E-8C6F-5855B1937936}" type="pres">
      <dgm:prSet presAssocID="{5A57B1F1-8EFE-4578-B26C-EFC316FFE2A7}" presName="spaceRect" presStyleCnt="0"/>
      <dgm:spPr/>
    </dgm:pt>
    <dgm:pt modelId="{03BCF641-2246-46B4-A0D2-5F313200CF35}" type="pres">
      <dgm:prSet presAssocID="{5A57B1F1-8EFE-4578-B26C-EFC316FFE2A7}" presName="parTx" presStyleLbl="revTx" presStyleIdx="2" presStyleCnt="3">
        <dgm:presLayoutVars>
          <dgm:chMax val="0"/>
          <dgm:chPref val="0"/>
        </dgm:presLayoutVars>
      </dgm:prSet>
      <dgm:spPr/>
    </dgm:pt>
  </dgm:ptLst>
  <dgm:cxnLst>
    <dgm:cxn modelId="{B4A52808-4672-4B6E-B1C4-75C6971976A2}" type="presOf" srcId="{5C4F02F3-6507-49EC-A199-12015CBA6FAD}" destId="{A4EF1DBB-2EF5-4639-BC7F-6EEAE8B97A78}" srcOrd="0" destOrd="0" presId="urn:microsoft.com/office/officeart/2018/2/layout/IconVerticalSolidList"/>
    <dgm:cxn modelId="{E83A0D33-1197-480B-889A-7117C7FEA859}" srcId="{5C4F02F3-6507-49EC-A199-12015CBA6FAD}" destId="{A9B04E98-D755-486A-B6C9-9DF82E177E8D}" srcOrd="1" destOrd="0" parTransId="{616584BA-00B4-4E04-B7B0-2F24623B1DCA}" sibTransId="{BB9182EE-771E-48D2-BE0A-0DB3A5E1E8FF}"/>
    <dgm:cxn modelId="{C4251D56-EB4D-4916-BC10-5CB9217B2D63}" srcId="{5C4F02F3-6507-49EC-A199-12015CBA6FAD}" destId="{98F89A26-0FB7-4E80-8489-2CD0EA96B8B9}" srcOrd="0" destOrd="0" parTransId="{34EC61DB-48D1-4EC8-A5FB-6CE244F4695D}" sibTransId="{C25B2483-734E-4F30-AD54-5A3AA99D5CA4}"/>
    <dgm:cxn modelId="{EE75C079-FFE1-4B2F-9CF0-F244E8B8DE21}" srcId="{5C4F02F3-6507-49EC-A199-12015CBA6FAD}" destId="{5A57B1F1-8EFE-4578-B26C-EFC316FFE2A7}" srcOrd="2" destOrd="0" parTransId="{1CB70B4E-DA9E-4791-8951-B8FC681EDCC2}" sibTransId="{6F8EECE4-E5ED-48CA-988B-75A6CC259AF8}"/>
    <dgm:cxn modelId="{83C6F28B-189A-418F-9EE2-706EE3069B38}" type="presOf" srcId="{98F89A26-0FB7-4E80-8489-2CD0EA96B8B9}" destId="{02F25130-2375-47A8-AB1A-9A30B2B16034}" srcOrd="0" destOrd="0" presId="urn:microsoft.com/office/officeart/2018/2/layout/IconVerticalSolidList"/>
    <dgm:cxn modelId="{13B31CF1-4856-4376-9FC4-084FCF0B40D5}" type="presOf" srcId="{5A57B1F1-8EFE-4578-B26C-EFC316FFE2A7}" destId="{03BCF641-2246-46B4-A0D2-5F313200CF35}" srcOrd="0" destOrd="0" presId="urn:microsoft.com/office/officeart/2018/2/layout/IconVerticalSolidList"/>
    <dgm:cxn modelId="{484993F2-E1B9-48CF-9948-DA0EE95D058F}" type="presOf" srcId="{A9B04E98-D755-486A-B6C9-9DF82E177E8D}" destId="{D92A5424-C627-486E-ADFD-5DAA0956CF70}" srcOrd="0" destOrd="0" presId="urn:microsoft.com/office/officeart/2018/2/layout/IconVerticalSolidList"/>
    <dgm:cxn modelId="{6D7227C8-82DF-4D7B-ACFF-D06A0E81123F}" type="presParOf" srcId="{A4EF1DBB-2EF5-4639-BC7F-6EEAE8B97A78}" destId="{7A2DF03E-0D96-4244-9E8F-4294519F7542}" srcOrd="0" destOrd="0" presId="urn:microsoft.com/office/officeart/2018/2/layout/IconVerticalSolidList"/>
    <dgm:cxn modelId="{D2F3C139-9E6C-44A1-8CC2-EBBA5D79F98E}" type="presParOf" srcId="{7A2DF03E-0D96-4244-9E8F-4294519F7542}" destId="{CF67B48D-0E3B-44E3-88C3-39757A75C7FE}" srcOrd="0" destOrd="0" presId="urn:microsoft.com/office/officeart/2018/2/layout/IconVerticalSolidList"/>
    <dgm:cxn modelId="{6DE1B6D2-9E71-420E-8784-8AA8906F374E}" type="presParOf" srcId="{7A2DF03E-0D96-4244-9E8F-4294519F7542}" destId="{15F85308-1392-42F3-A41E-0F840676275B}" srcOrd="1" destOrd="0" presId="urn:microsoft.com/office/officeart/2018/2/layout/IconVerticalSolidList"/>
    <dgm:cxn modelId="{70CEA0D9-2244-4AD5-8BB1-2D3A674823DD}" type="presParOf" srcId="{7A2DF03E-0D96-4244-9E8F-4294519F7542}" destId="{F44F8F1C-442B-41CA-980E-419A48ED9D3D}" srcOrd="2" destOrd="0" presId="urn:microsoft.com/office/officeart/2018/2/layout/IconVerticalSolidList"/>
    <dgm:cxn modelId="{29BA1A76-D5B0-45C4-85ED-AE850A34221C}" type="presParOf" srcId="{7A2DF03E-0D96-4244-9E8F-4294519F7542}" destId="{02F25130-2375-47A8-AB1A-9A30B2B16034}" srcOrd="3" destOrd="0" presId="urn:microsoft.com/office/officeart/2018/2/layout/IconVerticalSolidList"/>
    <dgm:cxn modelId="{060647D8-C977-46B6-BB5E-C08C12A898C8}" type="presParOf" srcId="{A4EF1DBB-2EF5-4639-BC7F-6EEAE8B97A78}" destId="{07FDA3B4-EF66-434D-95FE-831D76C400E5}" srcOrd="1" destOrd="0" presId="urn:microsoft.com/office/officeart/2018/2/layout/IconVerticalSolidList"/>
    <dgm:cxn modelId="{2A8C669E-C2C0-4A05-852D-5B01E9F451CA}" type="presParOf" srcId="{A4EF1DBB-2EF5-4639-BC7F-6EEAE8B97A78}" destId="{BB82C9D3-CD0C-4146-8972-AE3EA2082B71}" srcOrd="2" destOrd="0" presId="urn:microsoft.com/office/officeart/2018/2/layout/IconVerticalSolidList"/>
    <dgm:cxn modelId="{95706103-1D1A-4B9A-918F-5F18ED70BCF0}" type="presParOf" srcId="{BB82C9D3-CD0C-4146-8972-AE3EA2082B71}" destId="{3F41F0E4-4EDE-4438-AC3B-4BE5428F2892}" srcOrd="0" destOrd="0" presId="urn:microsoft.com/office/officeart/2018/2/layout/IconVerticalSolidList"/>
    <dgm:cxn modelId="{94B68779-E0CD-461A-AFA1-ACE2C0D8310C}" type="presParOf" srcId="{BB82C9D3-CD0C-4146-8972-AE3EA2082B71}" destId="{A0026CF7-B3F5-4D6C-A744-EFCBD361E591}" srcOrd="1" destOrd="0" presId="urn:microsoft.com/office/officeart/2018/2/layout/IconVerticalSolidList"/>
    <dgm:cxn modelId="{9ADBDB6C-43F7-4801-AF0B-C6A5577140C4}" type="presParOf" srcId="{BB82C9D3-CD0C-4146-8972-AE3EA2082B71}" destId="{8B855F74-4C46-440F-A035-265CB1C95CEE}" srcOrd="2" destOrd="0" presId="urn:microsoft.com/office/officeart/2018/2/layout/IconVerticalSolidList"/>
    <dgm:cxn modelId="{42FA5B0D-39A2-4FDD-A5B9-6A4FC0AC683C}" type="presParOf" srcId="{BB82C9D3-CD0C-4146-8972-AE3EA2082B71}" destId="{D92A5424-C627-486E-ADFD-5DAA0956CF70}" srcOrd="3" destOrd="0" presId="urn:microsoft.com/office/officeart/2018/2/layout/IconVerticalSolidList"/>
    <dgm:cxn modelId="{0AA9590C-6103-4FC4-BB29-6A0F3E8D1FE8}" type="presParOf" srcId="{A4EF1DBB-2EF5-4639-BC7F-6EEAE8B97A78}" destId="{D7D3FC33-8F8E-4605-9578-EFF5F1AA4ADF}" srcOrd="3" destOrd="0" presId="urn:microsoft.com/office/officeart/2018/2/layout/IconVerticalSolidList"/>
    <dgm:cxn modelId="{9ED5800E-8828-4567-9D62-24F9233BB3C4}" type="presParOf" srcId="{A4EF1DBB-2EF5-4639-BC7F-6EEAE8B97A78}" destId="{690FC63D-0455-4538-BF28-685ED171C866}" srcOrd="4" destOrd="0" presId="urn:microsoft.com/office/officeart/2018/2/layout/IconVerticalSolidList"/>
    <dgm:cxn modelId="{E2CB8670-D57D-4D47-95A3-2B65D19AC500}" type="presParOf" srcId="{690FC63D-0455-4538-BF28-685ED171C866}" destId="{48573B1C-45DE-44F8-ADC0-A025809C1BE0}" srcOrd="0" destOrd="0" presId="urn:microsoft.com/office/officeart/2018/2/layout/IconVerticalSolidList"/>
    <dgm:cxn modelId="{FB3F4BC9-DD52-4248-9D3D-A50497C44912}" type="presParOf" srcId="{690FC63D-0455-4538-BF28-685ED171C866}" destId="{9882B522-DF4C-4F6A-AFA2-964E3BA655D8}" srcOrd="1" destOrd="0" presId="urn:microsoft.com/office/officeart/2018/2/layout/IconVerticalSolidList"/>
    <dgm:cxn modelId="{8DE6317C-C7B2-4D8C-8F04-70D6228B1E9E}" type="presParOf" srcId="{690FC63D-0455-4538-BF28-685ED171C866}" destId="{B500C5CE-0887-487E-8C6F-5855B1937936}" srcOrd="2" destOrd="0" presId="urn:microsoft.com/office/officeart/2018/2/layout/IconVerticalSolidList"/>
    <dgm:cxn modelId="{6A9BF3FE-0223-44D0-9338-57113F3C32F1}" type="presParOf" srcId="{690FC63D-0455-4538-BF28-685ED171C866}" destId="{03BCF641-2246-46B4-A0D2-5F313200CF3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8D7F52-C2C2-486B-B2D5-BABEBA852741}"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en-US"/>
        </a:p>
      </dgm:t>
    </dgm:pt>
    <dgm:pt modelId="{2784A9A8-2075-48CF-84B2-E50902FA1E63}">
      <dgm:prSet/>
      <dgm:spPr/>
      <dgm:t>
        <a:bodyPr/>
        <a:lstStyle/>
        <a:p>
          <a:r>
            <a:rPr lang="tr-TR"/>
            <a:t>Louis Pasteur, 1872'de felç geçirmesine ve iki kızının tifodan ölmesine rağmen laboratuvarda üretilen ilk aşıyı yarattı: tavuklarda kümes hayvanı kolera aşısı.</a:t>
          </a:r>
          <a:endParaRPr lang="en-US"/>
        </a:p>
      </dgm:t>
    </dgm:pt>
    <dgm:pt modelId="{1EB3DC30-BEEE-42FF-82D0-B50335742C9B}" type="parTrans" cxnId="{5448122F-04F5-4150-90B8-AC29DFCD7191}">
      <dgm:prSet/>
      <dgm:spPr/>
      <dgm:t>
        <a:bodyPr/>
        <a:lstStyle/>
        <a:p>
          <a:endParaRPr lang="en-US"/>
        </a:p>
      </dgm:t>
    </dgm:pt>
    <dgm:pt modelId="{34A3EAB1-537B-4DFD-9AD6-15466C4DC412}" type="sibTrans" cxnId="{5448122F-04F5-4150-90B8-AC29DFCD7191}">
      <dgm:prSet/>
      <dgm:spPr/>
      <dgm:t>
        <a:bodyPr/>
        <a:lstStyle/>
        <a:p>
          <a:endParaRPr lang="en-US"/>
        </a:p>
      </dgm:t>
    </dgm:pt>
    <dgm:pt modelId="{6EBBCEAB-948B-402F-BB68-2D0770540ED1}">
      <dgm:prSet/>
      <dgm:spPr/>
      <dgm:t>
        <a:bodyPr/>
        <a:lstStyle/>
        <a:p>
          <a:r>
            <a:rPr lang="tr-TR" dirty="0"/>
            <a:t>1885 yılında Louis Pasteur, maruziyet sonrası aşılama yoluyla kuduzu başarıyla önledi. Tedavi tartışmalıdır. Pasteur, aşıyı insanlar üzerinde daha önce iki kez kullanmayı denemişti ve başarısızlıkla sonuçlanmıştı. </a:t>
          </a:r>
          <a:endParaRPr lang="en-US" dirty="0"/>
        </a:p>
      </dgm:t>
    </dgm:pt>
    <dgm:pt modelId="{9B8F2A88-D12C-4B9E-B792-ACAACFF46C1A}" type="parTrans" cxnId="{F1EE8382-DA29-441E-AF6C-EF8C2371D442}">
      <dgm:prSet/>
      <dgm:spPr/>
      <dgm:t>
        <a:bodyPr/>
        <a:lstStyle/>
        <a:p>
          <a:endParaRPr lang="en-US"/>
        </a:p>
      </dgm:t>
    </dgm:pt>
    <dgm:pt modelId="{D775C20E-7C4F-4012-9FFF-0E9F5E66FD4E}" type="sibTrans" cxnId="{F1EE8382-DA29-441E-AF6C-EF8C2371D442}">
      <dgm:prSet/>
      <dgm:spPr/>
      <dgm:t>
        <a:bodyPr/>
        <a:lstStyle/>
        <a:p>
          <a:endParaRPr lang="en-US"/>
        </a:p>
      </dgm:t>
    </dgm:pt>
    <dgm:pt modelId="{250366FE-E1C9-4FF4-B28C-937B132413ED}">
      <dgm:prSet/>
      <dgm:spPr/>
      <dgm:t>
        <a:bodyPr/>
        <a:lstStyle/>
        <a:p>
          <a:r>
            <a:rPr lang="tr-TR" dirty="0"/>
            <a:t>Hasta Joseph </a:t>
          </a:r>
          <a:r>
            <a:rPr lang="tr-TR" dirty="0" err="1"/>
            <a:t>Meister'a</a:t>
          </a:r>
          <a:r>
            <a:rPr lang="tr-TR" dirty="0"/>
            <a:t> her biri daha güçlü dozda kuduz virüsü içeren 13 enjeksiyonluk bir tedaviye başlıyor. </a:t>
          </a:r>
          <a:r>
            <a:rPr lang="tr-TR" dirty="0" err="1"/>
            <a:t>Meister</a:t>
          </a:r>
          <a:r>
            <a:rPr lang="tr-TR" dirty="0"/>
            <a:t> hayatta kalıyor bu tedavi sonrasında ve daha sonra Pasteur'ün Paris'teki mezarının bekçisi oluyor.</a:t>
          </a:r>
          <a:endParaRPr lang="en-US" dirty="0"/>
        </a:p>
      </dgm:t>
    </dgm:pt>
    <dgm:pt modelId="{538DEDE7-5030-4BEE-A196-2536DC4F783E}" type="parTrans" cxnId="{6C4C6E52-58E9-4A02-BD2A-A88028B69811}">
      <dgm:prSet/>
      <dgm:spPr/>
      <dgm:t>
        <a:bodyPr/>
        <a:lstStyle/>
        <a:p>
          <a:endParaRPr lang="en-US"/>
        </a:p>
      </dgm:t>
    </dgm:pt>
    <dgm:pt modelId="{E48055E1-665A-44E9-9BFE-C996D02155AE}" type="sibTrans" cxnId="{6C4C6E52-58E9-4A02-BD2A-A88028B69811}">
      <dgm:prSet/>
      <dgm:spPr/>
      <dgm:t>
        <a:bodyPr/>
        <a:lstStyle/>
        <a:p>
          <a:endParaRPr lang="en-US"/>
        </a:p>
      </dgm:t>
    </dgm:pt>
    <dgm:pt modelId="{3E304354-18DF-4B78-911B-9A461C3954B6}" type="pres">
      <dgm:prSet presAssocID="{778D7F52-C2C2-486B-B2D5-BABEBA852741}" presName="root" presStyleCnt="0">
        <dgm:presLayoutVars>
          <dgm:dir/>
          <dgm:resizeHandles val="exact"/>
        </dgm:presLayoutVars>
      </dgm:prSet>
      <dgm:spPr/>
    </dgm:pt>
    <dgm:pt modelId="{8E7B2A2D-C760-4A2E-A318-B702DB2C52D4}" type="pres">
      <dgm:prSet presAssocID="{2784A9A8-2075-48CF-84B2-E50902FA1E63}" presName="compNode" presStyleCnt="0"/>
      <dgm:spPr/>
    </dgm:pt>
    <dgm:pt modelId="{21450E8A-8160-4D71-9EEB-D04A871C9136}" type="pres">
      <dgm:prSet presAssocID="{2784A9A8-2075-48CF-84B2-E50902FA1E63}" presName="bgRect" presStyleLbl="bgShp" presStyleIdx="0" presStyleCnt="3"/>
      <dgm:spPr/>
    </dgm:pt>
    <dgm:pt modelId="{73FBA607-7A9E-45E9-A751-C1ABAB524177}" type="pres">
      <dgm:prSet presAssocID="{2784A9A8-2075-48CF-84B2-E50902FA1E6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afatası"/>
        </a:ext>
      </dgm:extLst>
    </dgm:pt>
    <dgm:pt modelId="{4EE03467-BAAC-4304-B5E8-21913B26378C}" type="pres">
      <dgm:prSet presAssocID="{2784A9A8-2075-48CF-84B2-E50902FA1E63}" presName="spaceRect" presStyleCnt="0"/>
      <dgm:spPr/>
    </dgm:pt>
    <dgm:pt modelId="{535EDB94-CC28-4757-B960-4D521210720C}" type="pres">
      <dgm:prSet presAssocID="{2784A9A8-2075-48CF-84B2-E50902FA1E63}" presName="parTx" presStyleLbl="revTx" presStyleIdx="0" presStyleCnt="3">
        <dgm:presLayoutVars>
          <dgm:chMax val="0"/>
          <dgm:chPref val="0"/>
        </dgm:presLayoutVars>
      </dgm:prSet>
      <dgm:spPr/>
    </dgm:pt>
    <dgm:pt modelId="{81451216-A393-4409-9265-6AB67C85D619}" type="pres">
      <dgm:prSet presAssocID="{34A3EAB1-537B-4DFD-9AD6-15466C4DC412}" presName="sibTrans" presStyleCnt="0"/>
      <dgm:spPr/>
    </dgm:pt>
    <dgm:pt modelId="{9640421A-9B43-4427-B32B-023CFFD99CCC}" type="pres">
      <dgm:prSet presAssocID="{6EBBCEAB-948B-402F-BB68-2D0770540ED1}" presName="compNode" presStyleCnt="0"/>
      <dgm:spPr/>
    </dgm:pt>
    <dgm:pt modelId="{B9D9B20E-B312-4665-A279-778BDE0F88E6}" type="pres">
      <dgm:prSet presAssocID="{6EBBCEAB-948B-402F-BB68-2D0770540ED1}" presName="bgRect" presStyleLbl="bgShp" presStyleIdx="1" presStyleCnt="3"/>
      <dgm:spPr/>
    </dgm:pt>
    <dgm:pt modelId="{419AA0DE-57BB-4FA0-AD27-E99F630BCE95}" type="pres">
      <dgm:prSet presAssocID="{6EBBCEAB-948B-402F-BB68-2D0770540ED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ktor"/>
        </a:ext>
      </dgm:extLst>
    </dgm:pt>
    <dgm:pt modelId="{113719C5-0519-486C-81D5-4C9262FAC8F4}" type="pres">
      <dgm:prSet presAssocID="{6EBBCEAB-948B-402F-BB68-2D0770540ED1}" presName="spaceRect" presStyleCnt="0"/>
      <dgm:spPr/>
    </dgm:pt>
    <dgm:pt modelId="{036CDFE4-7BDB-4041-95CC-062ACFC05F1D}" type="pres">
      <dgm:prSet presAssocID="{6EBBCEAB-948B-402F-BB68-2D0770540ED1}" presName="parTx" presStyleLbl="revTx" presStyleIdx="1" presStyleCnt="3">
        <dgm:presLayoutVars>
          <dgm:chMax val="0"/>
          <dgm:chPref val="0"/>
        </dgm:presLayoutVars>
      </dgm:prSet>
      <dgm:spPr/>
    </dgm:pt>
    <dgm:pt modelId="{9B8AA9AA-139C-4874-A693-E514F212C69A}" type="pres">
      <dgm:prSet presAssocID="{D775C20E-7C4F-4012-9FFF-0E9F5E66FD4E}" presName="sibTrans" presStyleCnt="0"/>
      <dgm:spPr/>
    </dgm:pt>
    <dgm:pt modelId="{60261607-C057-4671-B2A0-73841A5078C4}" type="pres">
      <dgm:prSet presAssocID="{250366FE-E1C9-4FF4-B28C-937B132413ED}" presName="compNode" presStyleCnt="0"/>
      <dgm:spPr/>
    </dgm:pt>
    <dgm:pt modelId="{C4C1AAA7-15F8-4829-A97E-9AAEEB2174F1}" type="pres">
      <dgm:prSet presAssocID="{250366FE-E1C9-4FF4-B28C-937B132413ED}" presName="bgRect" presStyleLbl="bgShp" presStyleIdx="2" presStyleCnt="3"/>
      <dgm:spPr/>
    </dgm:pt>
    <dgm:pt modelId="{744BB904-EBE6-4F9F-B877-28AAD39D3508}" type="pres">
      <dgm:prSet presAssocID="{250366FE-E1C9-4FF4-B28C-937B132413E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ıp"/>
        </a:ext>
      </dgm:extLst>
    </dgm:pt>
    <dgm:pt modelId="{01814804-5C32-44FB-87E1-722A91B72AD8}" type="pres">
      <dgm:prSet presAssocID="{250366FE-E1C9-4FF4-B28C-937B132413ED}" presName="spaceRect" presStyleCnt="0"/>
      <dgm:spPr/>
    </dgm:pt>
    <dgm:pt modelId="{33FD41B5-5ECE-4E80-9696-7C4240281F1F}" type="pres">
      <dgm:prSet presAssocID="{250366FE-E1C9-4FF4-B28C-937B132413ED}" presName="parTx" presStyleLbl="revTx" presStyleIdx="2" presStyleCnt="3">
        <dgm:presLayoutVars>
          <dgm:chMax val="0"/>
          <dgm:chPref val="0"/>
        </dgm:presLayoutVars>
      </dgm:prSet>
      <dgm:spPr/>
    </dgm:pt>
  </dgm:ptLst>
  <dgm:cxnLst>
    <dgm:cxn modelId="{5448122F-04F5-4150-90B8-AC29DFCD7191}" srcId="{778D7F52-C2C2-486B-B2D5-BABEBA852741}" destId="{2784A9A8-2075-48CF-84B2-E50902FA1E63}" srcOrd="0" destOrd="0" parTransId="{1EB3DC30-BEEE-42FF-82D0-B50335742C9B}" sibTransId="{34A3EAB1-537B-4DFD-9AD6-15466C4DC412}"/>
    <dgm:cxn modelId="{C2F0E136-DBA5-415F-AF7F-117B2250774A}" type="presOf" srcId="{2784A9A8-2075-48CF-84B2-E50902FA1E63}" destId="{535EDB94-CC28-4757-B960-4D521210720C}" srcOrd="0" destOrd="0" presId="urn:microsoft.com/office/officeart/2018/2/layout/IconVerticalSolidList"/>
    <dgm:cxn modelId="{6C4C6E52-58E9-4A02-BD2A-A88028B69811}" srcId="{778D7F52-C2C2-486B-B2D5-BABEBA852741}" destId="{250366FE-E1C9-4FF4-B28C-937B132413ED}" srcOrd="2" destOrd="0" parTransId="{538DEDE7-5030-4BEE-A196-2536DC4F783E}" sibTransId="{E48055E1-665A-44E9-9BFE-C996D02155AE}"/>
    <dgm:cxn modelId="{4C4B7B52-FBD9-42B7-B7F8-5B73325F30E0}" type="presOf" srcId="{6EBBCEAB-948B-402F-BB68-2D0770540ED1}" destId="{036CDFE4-7BDB-4041-95CC-062ACFC05F1D}" srcOrd="0" destOrd="0" presId="urn:microsoft.com/office/officeart/2018/2/layout/IconVerticalSolidList"/>
    <dgm:cxn modelId="{F1EE8382-DA29-441E-AF6C-EF8C2371D442}" srcId="{778D7F52-C2C2-486B-B2D5-BABEBA852741}" destId="{6EBBCEAB-948B-402F-BB68-2D0770540ED1}" srcOrd="1" destOrd="0" parTransId="{9B8F2A88-D12C-4B9E-B792-ACAACFF46C1A}" sibTransId="{D775C20E-7C4F-4012-9FFF-0E9F5E66FD4E}"/>
    <dgm:cxn modelId="{5683D188-6B14-4BB7-A9D6-4A2FC2872683}" type="presOf" srcId="{778D7F52-C2C2-486B-B2D5-BABEBA852741}" destId="{3E304354-18DF-4B78-911B-9A461C3954B6}" srcOrd="0" destOrd="0" presId="urn:microsoft.com/office/officeart/2018/2/layout/IconVerticalSolidList"/>
    <dgm:cxn modelId="{A9B055DD-30CE-473C-AF01-BECC8D0D753B}" type="presOf" srcId="{250366FE-E1C9-4FF4-B28C-937B132413ED}" destId="{33FD41B5-5ECE-4E80-9696-7C4240281F1F}" srcOrd="0" destOrd="0" presId="urn:microsoft.com/office/officeart/2018/2/layout/IconVerticalSolidList"/>
    <dgm:cxn modelId="{35860779-BFD0-4DBA-AC76-D08F3CA724AD}" type="presParOf" srcId="{3E304354-18DF-4B78-911B-9A461C3954B6}" destId="{8E7B2A2D-C760-4A2E-A318-B702DB2C52D4}" srcOrd="0" destOrd="0" presId="urn:microsoft.com/office/officeart/2018/2/layout/IconVerticalSolidList"/>
    <dgm:cxn modelId="{33B45387-68A4-4DE8-8DF1-EE9DC4E29B15}" type="presParOf" srcId="{8E7B2A2D-C760-4A2E-A318-B702DB2C52D4}" destId="{21450E8A-8160-4D71-9EEB-D04A871C9136}" srcOrd="0" destOrd="0" presId="urn:microsoft.com/office/officeart/2018/2/layout/IconVerticalSolidList"/>
    <dgm:cxn modelId="{F857BCDC-C098-4721-BF3D-CB7752BE955D}" type="presParOf" srcId="{8E7B2A2D-C760-4A2E-A318-B702DB2C52D4}" destId="{73FBA607-7A9E-45E9-A751-C1ABAB524177}" srcOrd="1" destOrd="0" presId="urn:microsoft.com/office/officeart/2018/2/layout/IconVerticalSolidList"/>
    <dgm:cxn modelId="{ADED18E9-E530-48AF-8D2A-101377A7EFBA}" type="presParOf" srcId="{8E7B2A2D-C760-4A2E-A318-B702DB2C52D4}" destId="{4EE03467-BAAC-4304-B5E8-21913B26378C}" srcOrd="2" destOrd="0" presId="urn:microsoft.com/office/officeart/2018/2/layout/IconVerticalSolidList"/>
    <dgm:cxn modelId="{5B5DF004-0BC2-4877-BA25-D090BEF13C49}" type="presParOf" srcId="{8E7B2A2D-C760-4A2E-A318-B702DB2C52D4}" destId="{535EDB94-CC28-4757-B960-4D521210720C}" srcOrd="3" destOrd="0" presId="urn:microsoft.com/office/officeart/2018/2/layout/IconVerticalSolidList"/>
    <dgm:cxn modelId="{B8C0A986-8A5E-414F-8367-A9961E630ADA}" type="presParOf" srcId="{3E304354-18DF-4B78-911B-9A461C3954B6}" destId="{81451216-A393-4409-9265-6AB67C85D619}" srcOrd="1" destOrd="0" presId="urn:microsoft.com/office/officeart/2018/2/layout/IconVerticalSolidList"/>
    <dgm:cxn modelId="{BF612D18-3C85-4930-A4A8-3BC8B1CC8FFE}" type="presParOf" srcId="{3E304354-18DF-4B78-911B-9A461C3954B6}" destId="{9640421A-9B43-4427-B32B-023CFFD99CCC}" srcOrd="2" destOrd="0" presId="urn:microsoft.com/office/officeart/2018/2/layout/IconVerticalSolidList"/>
    <dgm:cxn modelId="{CBBDF09A-68FE-4A4E-B4DB-F407D153C42D}" type="presParOf" srcId="{9640421A-9B43-4427-B32B-023CFFD99CCC}" destId="{B9D9B20E-B312-4665-A279-778BDE0F88E6}" srcOrd="0" destOrd="0" presId="urn:microsoft.com/office/officeart/2018/2/layout/IconVerticalSolidList"/>
    <dgm:cxn modelId="{54254BD2-10D1-4F13-8E1A-B84F21824F10}" type="presParOf" srcId="{9640421A-9B43-4427-B32B-023CFFD99CCC}" destId="{419AA0DE-57BB-4FA0-AD27-E99F630BCE95}" srcOrd="1" destOrd="0" presId="urn:microsoft.com/office/officeart/2018/2/layout/IconVerticalSolidList"/>
    <dgm:cxn modelId="{0AE23D92-A96D-4527-82A2-5F507CE0C974}" type="presParOf" srcId="{9640421A-9B43-4427-B32B-023CFFD99CCC}" destId="{113719C5-0519-486C-81D5-4C9262FAC8F4}" srcOrd="2" destOrd="0" presId="urn:microsoft.com/office/officeart/2018/2/layout/IconVerticalSolidList"/>
    <dgm:cxn modelId="{D5BF6571-3AB7-4FCC-B4D5-6FA20161C19D}" type="presParOf" srcId="{9640421A-9B43-4427-B32B-023CFFD99CCC}" destId="{036CDFE4-7BDB-4041-95CC-062ACFC05F1D}" srcOrd="3" destOrd="0" presId="urn:microsoft.com/office/officeart/2018/2/layout/IconVerticalSolidList"/>
    <dgm:cxn modelId="{53739D4D-5C53-45B1-8A0C-35497AA67E03}" type="presParOf" srcId="{3E304354-18DF-4B78-911B-9A461C3954B6}" destId="{9B8AA9AA-139C-4874-A693-E514F212C69A}" srcOrd="3" destOrd="0" presId="urn:microsoft.com/office/officeart/2018/2/layout/IconVerticalSolidList"/>
    <dgm:cxn modelId="{A9FC04D0-8E3C-4A48-9EBC-53845F0C2D78}" type="presParOf" srcId="{3E304354-18DF-4B78-911B-9A461C3954B6}" destId="{60261607-C057-4671-B2A0-73841A5078C4}" srcOrd="4" destOrd="0" presId="urn:microsoft.com/office/officeart/2018/2/layout/IconVerticalSolidList"/>
    <dgm:cxn modelId="{622AA273-3876-408B-A537-ACF89AD78D9D}" type="presParOf" srcId="{60261607-C057-4671-B2A0-73841A5078C4}" destId="{C4C1AAA7-15F8-4829-A97E-9AAEEB2174F1}" srcOrd="0" destOrd="0" presId="urn:microsoft.com/office/officeart/2018/2/layout/IconVerticalSolidList"/>
    <dgm:cxn modelId="{E8D4F5DA-9DE1-497F-A32D-80BBEA46B905}" type="presParOf" srcId="{60261607-C057-4671-B2A0-73841A5078C4}" destId="{744BB904-EBE6-4F9F-B877-28AAD39D3508}" srcOrd="1" destOrd="0" presId="urn:microsoft.com/office/officeart/2018/2/layout/IconVerticalSolidList"/>
    <dgm:cxn modelId="{7A9FA0F9-12AA-4967-8FEA-83BBFD21D9FC}" type="presParOf" srcId="{60261607-C057-4671-B2A0-73841A5078C4}" destId="{01814804-5C32-44FB-87E1-722A91B72AD8}" srcOrd="2" destOrd="0" presId="urn:microsoft.com/office/officeart/2018/2/layout/IconVerticalSolidList"/>
    <dgm:cxn modelId="{37818248-E5AE-4899-8375-5494BB670226}" type="presParOf" srcId="{60261607-C057-4671-B2A0-73841A5078C4}" destId="{33FD41B5-5ECE-4E80-9696-7C4240281F1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67B48D-0E3B-44E3-88C3-39757A75C7FE}">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F85308-1392-42F3-A41E-0F840676275B}">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F25130-2375-47A8-AB1A-9A30B2B16034}">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44550">
            <a:lnSpc>
              <a:spcPct val="90000"/>
            </a:lnSpc>
            <a:spcBef>
              <a:spcPct val="0"/>
            </a:spcBef>
            <a:spcAft>
              <a:spcPct val="35000"/>
            </a:spcAft>
            <a:buNone/>
          </a:pPr>
          <a:r>
            <a:rPr lang="tr-TR" sz="1900" kern="1200" dirty="0"/>
            <a:t>Mayıs 1796'da İngiliz doktor Edward </a:t>
          </a:r>
          <a:r>
            <a:rPr lang="tr-TR" sz="1900" kern="1200" dirty="0" err="1"/>
            <a:t>Jenner</a:t>
          </a:r>
          <a:r>
            <a:rPr lang="tr-TR" sz="1900" kern="1200" dirty="0"/>
            <a:t>; 8 yaşındaki James </a:t>
          </a:r>
          <a:r>
            <a:rPr lang="tr-TR" sz="1900" kern="1200" dirty="0" err="1"/>
            <a:t>Phipps'e</a:t>
          </a:r>
          <a:r>
            <a:rPr lang="tr-TR" sz="1900" kern="1200" dirty="0"/>
            <a:t> bir sütçü kızın elindeki inek çiçeği yarasından toplanan maddeyi aşıladı. Yerel bir reaksiyona maruz kalmasına ve birkaç gündür kendini iyi hissetmemesine rağmen </a:t>
          </a:r>
          <a:r>
            <a:rPr lang="tr-TR" sz="1900" kern="1200" dirty="0" err="1"/>
            <a:t>Phipps</a:t>
          </a:r>
          <a:r>
            <a:rPr lang="tr-TR" sz="1900" kern="1200" dirty="0"/>
            <a:t> tamamen iyileşti.</a:t>
          </a:r>
          <a:endParaRPr lang="en-US" sz="1900" kern="1200" dirty="0"/>
        </a:p>
      </dsp:txBody>
      <dsp:txXfrm>
        <a:off x="1437631" y="531"/>
        <a:ext cx="9077968" cy="1244702"/>
      </dsp:txXfrm>
    </dsp:sp>
    <dsp:sp modelId="{3F41F0E4-4EDE-4438-AC3B-4BE5428F2892}">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026CF7-B3F5-4D6C-A744-EFCBD361E591}">
      <dsp:nvSpPr>
        <dsp:cNvPr id="0" name=""/>
        <dsp:cNvSpPr/>
      </dsp:nvSpPr>
      <dsp:spPr>
        <a:xfrm>
          <a:off x="376522" y="1836468"/>
          <a:ext cx="684586" cy="68458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2A5424-C627-486E-ADFD-5DAA0956CF70}">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44550">
            <a:lnSpc>
              <a:spcPct val="90000"/>
            </a:lnSpc>
            <a:spcBef>
              <a:spcPct val="0"/>
            </a:spcBef>
            <a:spcAft>
              <a:spcPct val="35000"/>
            </a:spcAft>
            <a:buNone/>
          </a:pPr>
          <a:r>
            <a:rPr lang="tr-TR" sz="1900" kern="1200" dirty="0"/>
            <a:t>İki ay sonra, Temmuz 1796'da </a:t>
          </a:r>
          <a:r>
            <a:rPr lang="tr-TR" sz="1900" kern="1200" dirty="0" err="1"/>
            <a:t>Jenner</a:t>
          </a:r>
          <a:r>
            <a:rPr lang="tr-TR" sz="1900" kern="1200" dirty="0"/>
            <a:t>, </a:t>
          </a:r>
          <a:r>
            <a:rPr lang="tr-TR" sz="1900" kern="1200" dirty="0" err="1"/>
            <a:t>Phipps'in</a:t>
          </a:r>
          <a:r>
            <a:rPr lang="tr-TR" sz="1900" kern="1200" dirty="0"/>
            <a:t> direncini test etmek için </a:t>
          </a:r>
          <a:r>
            <a:rPr lang="tr-TR" sz="1900" kern="1200" dirty="0" err="1"/>
            <a:t>Phipps'e</a:t>
          </a:r>
          <a:r>
            <a:rPr lang="tr-TR" sz="1900" kern="1200" dirty="0"/>
            <a:t> insandaki çiçek hastalığı yarasından alınan maddeyi aşıladı. </a:t>
          </a:r>
          <a:r>
            <a:rPr lang="tr-TR" sz="1900" kern="1200" dirty="0" err="1"/>
            <a:t>Phipps'in</a:t>
          </a:r>
          <a:r>
            <a:rPr lang="tr-TR" sz="1900" kern="1200" dirty="0"/>
            <a:t> sağlığı mükemmel durumda kaldı ve çiçek hastalığına karşı aşılanan ilk insan oldu. </a:t>
          </a:r>
          <a:endParaRPr lang="en-US" sz="1900" kern="1200" dirty="0"/>
        </a:p>
      </dsp:txBody>
      <dsp:txXfrm>
        <a:off x="1437631" y="1556410"/>
        <a:ext cx="9077968" cy="1244702"/>
      </dsp:txXfrm>
    </dsp:sp>
    <dsp:sp modelId="{48573B1C-45DE-44F8-ADC0-A025809C1BE0}">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82B522-DF4C-4F6A-AFA2-964E3BA655D8}">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BCF641-2246-46B4-A0D2-5F313200CF35}">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44550">
            <a:lnSpc>
              <a:spcPct val="90000"/>
            </a:lnSpc>
            <a:spcBef>
              <a:spcPct val="0"/>
            </a:spcBef>
            <a:spcAft>
              <a:spcPct val="35000"/>
            </a:spcAft>
            <a:buNone/>
          </a:pPr>
          <a:r>
            <a:rPr lang="tr-TR" sz="1900" kern="1200" dirty="0"/>
            <a:t>«Aşı» terimi daha sonra Latince inek anlamına gelen «</a:t>
          </a:r>
          <a:r>
            <a:rPr lang="tr-TR" sz="1900" kern="1200" dirty="0" err="1"/>
            <a:t>vacca</a:t>
          </a:r>
          <a:r>
            <a:rPr lang="tr-TR" sz="1900" kern="1200" dirty="0"/>
            <a:t>» kelimesinden türetildi.</a:t>
          </a:r>
          <a:endParaRPr lang="en-US" sz="1900" kern="1200" dirty="0"/>
        </a:p>
      </dsp:txBody>
      <dsp:txXfrm>
        <a:off x="1437631" y="3112289"/>
        <a:ext cx="9077968" cy="12447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450E8A-8160-4D71-9EEB-D04A871C9136}">
      <dsp:nvSpPr>
        <dsp:cNvPr id="0" name=""/>
        <dsp:cNvSpPr/>
      </dsp:nvSpPr>
      <dsp:spPr>
        <a:xfrm>
          <a:off x="0" y="519"/>
          <a:ext cx="9994900" cy="121527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FBA607-7A9E-45E9-A751-C1ABAB524177}">
      <dsp:nvSpPr>
        <dsp:cNvPr id="0" name=""/>
        <dsp:cNvSpPr/>
      </dsp:nvSpPr>
      <dsp:spPr>
        <a:xfrm>
          <a:off x="367620" y="273956"/>
          <a:ext cx="668401" cy="6684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5EDB94-CC28-4757-B960-4D521210720C}">
      <dsp:nvSpPr>
        <dsp:cNvPr id="0" name=""/>
        <dsp:cNvSpPr/>
      </dsp:nvSpPr>
      <dsp:spPr>
        <a:xfrm>
          <a:off x="1403642" y="519"/>
          <a:ext cx="8591257" cy="1215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17" tIns="128617" rIns="128617" bIns="128617" numCol="1" spcCol="1270" anchor="ctr" anchorCtr="0">
          <a:noAutofit/>
        </a:bodyPr>
        <a:lstStyle/>
        <a:p>
          <a:pPr marL="0" lvl="0" indent="0" algn="l" defTabSz="977900">
            <a:lnSpc>
              <a:spcPct val="90000"/>
            </a:lnSpc>
            <a:spcBef>
              <a:spcPct val="0"/>
            </a:spcBef>
            <a:spcAft>
              <a:spcPct val="35000"/>
            </a:spcAft>
            <a:buNone/>
          </a:pPr>
          <a:r>
            <a:rPr lang="tr-TR" sz="2200" kern="1200"/>
            <a:t>Louis Pasteur, 1872'de felç geçirmesine ve iki kızının tifodan ölmesine rağmen laboratuvarda üretilen ilk aşıyı yarattı: tavuklarda kümes hayvanı kolera aşısı.</a:t>
          </a:r>
          <a:endParaRPr lang="en-US" sz="2200" kern="1200"/>
        </a:p>
      </dsp:txBody>
      <dsp:txXfrm>
        <a:off x="1403642" y="519"/>
        <a:ext cx="8591257" cy="1215274"/>
      </dsp:txXfrm>
    </dsp:sp>
    <dsp:sp modelId="{B9D9B20E-B312-4665-A279-778BDE0F88E6}">
      <dsp:nvSpPr>
        <dsp:cNvPr id="0" name=""/>
        <dsp:cNvSpPr/>
      </dsp:nvSpPr>
      <dsp:spPr>
        <a:xfrm>
          <a:off x="0" y="1519613"/>
          <a:ext cx="9994900" cy="1215274"/>
        </a:xfrm>
        <a:prstGeom prst="roundRect">
          <a:avLst>
            <a:gd name="adj" fmla="val 1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dsp:style>
    </dsp:sp>
    <dsp:sp modelId="{419AA0DE-57BB-4FA0-AD27-E99F630BCE95}">
      <dsp:nvSpPr>
        <dsp:cNvPr id="0" name=""/>
        <dsp:cNvSpPr/>
      </dsp:nvSpPr>
      <dsp:spPr>
        <a:xfrm>
          <a:off x="367620" y="1793049"/>
          <a:ext cx="668401" cy="6684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6CDFE4-7BDB-4041-95CC-062ACFC05F1D}">
      <dsp:nvSpPr>
        <dsp:cNvPr id="0" name=""/>
        <dsp:cNvSpPr/>
      </dsp:nvSpPr>
      <dsp:spPr>
        <a:xfrm>
          <a:off x="1403642" y="1519613"/>
          <a:ext cx="8591257" cy="1215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17" tIns="128617" rIns="128617" bIns="128617" numCol="1" spcCol="1270" anchor="ctr" anchorCtr="0">
          <a:noAutofit/>
        </a:bodyPr>
        <a:lstStyle/>
        <a:p>
          <a:pPr marL="0" lvl="0" indent="0" algn="l" defTabSz="977900">
            <a:lnSpc>
              <a:spcPct val="90000"/>
            </a:lnSpc>
            <a:spcBef>
              <a:spcPct val="0"/>
            </a:spcBef>
            <a:spcAft>
              <a:spcPct val="35000"/>
            </a:spcAft>
            <a:buNone/>
          </a:pPr>
          <a:r>
            <a:rPr lang="tr-TR" sz="2200" kern="1200" dirty="0"/>
            <a:t>1885 yılında Louis Pasteur, maruziyet sonrası aşılama yoluyla kuduzu başarıyla önledi. Tedavi tartışmalıdır. Pasteur, aşıyı insanlar üzerinde daha önce iki kez kullanmayı denemişti ve başarısızlıkla sonuçlanmıştı. </a:t>
          </a:r>
          <a:endParaRPr lang="en-US" sz="2200" kern="1200" dirty="0"/>
        </a:p>
      </dsp:txBody>
      <dsp:txXfrm>
        <a:off x="1403642" y="1519613"/>
        <a:ext cx="8591257" cy="1215274"/>
      </dsp:txXfrm>
    </dsp:sp>
    <dsp:sp modelId="{C4C1AAA7-15F8-4829-A97E-9AAEEB2174F1}">
      <dsp:nvSpPr>
        <dsp:cNvPr id="0" name=""/>
        <dsp:cNvSpPr/>
      </dsp:nvSpPr>
      <dsp:spPr>
        <a:xfrm>
          <a:off x="0" y="3038706"/>
          <a:ext cx="9994900" cy="1215274"/>
        </a:xfrm>
        <a:prstGeom prst="roundRect">
          <a:avLst>
            <a:gd name="adj" fmla="val 1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dsp:style>
    </dsp:sp>
    <dsp:sp modelId="{744BB904-EBE6-4F9F-B877-28AAD39D3508}">
      <dsp:nvSpPr>
        <dsp:cNvPr id="0" name=""/>
        <dsp:cNvSpPr/>
      </dsp:nvSpPr>
      <dsp:spPr>
        <a:xfrm>
          <a:off x="367620" y="3312143"/>
          <a:ext cx="668401" cy="6684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FD41B5-5ECE-4E80-9696-7C4240281F1F}">
      <dsp:nvSpPr>
        <dsp:cNvPr id="0" name=""/>
        <dsp:cNvSpPr/>
      </dsp:nvSpPr>
      <dsp:spPr>
        <a:xfrm>
          <a:off x="1403642" y="3038706"/>
          <a:ext cx="8591257" cy="1215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17" tIns="128617" rIns="128617" bIns="128617" numCol="1" spcCol="1270" anchor="ctr" anchorCtr="0">
          <a:noAutofit/>
        </a:bodyPr>
        <a:lstStyle/>
        <a:p>
          <a:pPr marL="0" lvl="0" indent="0" algn="l" defTabSz="977900">
            <a:lnSpc>
              <a:spcPct val="90000"/>
            </a:lnSpc>
            <a:spcBef>
              <a:spcPct val="0"/>
            </a:spcBef>
            <a:spcAft>
              <a:spcPct val="35000"/>
            </a:spcAft>
            <a:buNone/>
          </a:pPr>
          <a:r>
            <a:rPr lang="tr-TR" sz="2200" kern="1200" dirty="0"/>
            <a:t>Hasta Joseph </a:t>
          </a:r>
          <a:r>
            <a:rPr lang="tr-TR" sz="2200" kern="1200" dirty="0" err="1"/>
            <a:t>Meister'a</a:t>
          </a:r>
          <a:r>
            <a:rPr lang="tr-TR" sz="2200" kern="1200" dirty="0"/>
            <a:t> her biri daha güçlü dozda kuduz virüsü içeren 13 enjeksiyonluk bir tedaviye başlıyor. </a:t>
          </a:r>
          <a:r>
            <a:rPr lang="tr-TR" sz="2200" kern="1200" dirty="0" err="1"/>
            <a:t>Meister</a:t>
          </a:r>
          <a:r>
            <a:rPr lang="tr-TR" sz="2200" kern="1200" dirty="0"/>
            <a:t> hayatta kalıyor bu tedavi sonrasında ve daha sonra Pasteur'ün Paris'teki mezarının bekçisi oluyor.</a:t>
          </a:r>
          <a:endParaRPr lang="en-US" sz="2200" kern="1200" dirty="0"/>
        </a:p>
      </dsp:txBody>
      <dsp:txXfrm>
        <a:off x="1403642" y="3038706"/>
        <a:ext cx="8591257" cy="121527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21A0FC-9EBF-4CB3-8B56-4E6F1B906705}" type="datetimeFigureOut">
              <a:rPr lang="tr-TR" smtClean="0"/>
              <a:t>24.12.2023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3F33B0-5F42-4C4B-918E-4D18819EA484}" type="slidenum">
              <a:rPr lang="tr-TR" smtClean="0"/>
              <a:t>‹#›</a:t>
            </a:fld>
            <a:endParaRPr lang="tr-TR"/>
          </a:p>
        </p:txBody>
      </p:sp>
    </p:spTree>
    <p:extLst>
      <p:ext uri="{BB962C8B-B14F-4D97-AF65-F5344CB8AC3E}">
        <p14:creationId xmlns:p14="http://schemas.microsoft.com/office/powerpoint/2010/main" val="2636760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SOSYAL PEDİATRİ DERNEĞİNİN SAĞLIKLI ÇOCUKLARDA RUTİN DIŞI AŞILARIN UYGULANMASINA İLİŞKİN ÖNERİLERİ (22 Ocak 2022) (Bu tablo derneğimizin BAĞIŞIKLAMA ÇALIŞMA GRUBU üyeleri Emel GÜR, Sevtap VELİPAŞAOĞLU, Gonca KESKİNDEMİRCİ, Meltem DİNLEYİCİ, Filiz ORHON, Feyza KOÇ, Ahmet ERGİN tarafından Delphi Çalışması verilerine dayanılarak hazırlanmıştır. Tüm hakları saklıdır.)</a:t>
            </a:r>
          </a:p>
        </p:txBody>
      </p:sp>
      <p:sp>
        <p:nvSpPr>
          <p:cNvPr id="4" name="Slayt Numarası Yer Tutucusu 3"/>
          <p:cNvSpPr>
            <a:spLocks noGrp="1"/>
          </p:cNvSpPr>
          <p:nvPr>
            <p:ph type="sldNum" sz="quarter" idx="5"/>
          </p:nvPr>
        </p:nvSpPr>
        <p:spPr/>
        <p:txBody>
          <a:bodyPr/>
          <a:lstStyle/>
          <a:p>
            <a:fld id="{703F33B0-5F42-4C4B-918E-4D18819EA484}" type="slidenum">
              <a:rPr lang="tr-TR" smtClean="0"/>
              <a:t>62</a:t>
            </a:fld>
            <a:endParaRPr lang="tr-TR"/>
          </a:p>
        </p:txBody>
      </p:sp>
    </p:spTree>
    <p:extLst>
      <p:ext uri="{BB962C8B-B14F-4D97-AF65-F5344CB8AC3E}">
        <p14:creationId xmlns:p14="http://schemas.microsoft.com/office/powerpoint/2010/main" val="3499229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552D769-76DB-4CD1-6D85-E5978ECB7B9B}"/>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59D964C4-87CF-24F7-CE72-B9C3A84AB0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8E63A740-5343-C63F-E795-53F1BCCEB8BF}"/>
              </a:ext>
            </a:extLst>
          </p:cNvPr>
          <p:cNvSpPr>
            <a:spLocks noGrp="1"/>
          </p:cNvSpPr>
          <p:nvPr>
            <p:ph type="dt" sz="half" idx="10"/>
          </p:nvPr>
        </p:nvSpPr>
        <p:spPr/>
        <p:txBody>
          <a:bodyPr/>
          <a:lstStyle/>
          <a:p>
            <a:fld id="{A69679E5-47E1-45AC-85DB-F0289C0098D7}" type="datetime1">
              <a:rPr lang="tr-TR" smtClean="0"/>
              <a:t>24.12.2023</a:t>
            </a:fld>
            <a:endParaRPr lang="tr-TR"/>
          </a:p>
        </p:txBody>
      </p:sp>
      <p:sp>
        <p:nvSpPr>
          <p:cNvPr id="5" name="Alt Bilgi Yer Tutucusu 4">
            <a:extLst>
              <a:ext uri="{FF2B5EF4-FFF2-40B4-BE49-F238E27FC236}">
                <a16:creationId xmlns:a16="http://schemas.microsoft.com/office/drawing/2014/main" id="{6B8D404A-B3BF-53E7-BFB4-D306EA6E095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A39B5E5-D705-357E-77A3-043D801EDA3D}"/>
              </a:ext>
            </a:extLst>
          </p:cNvPr>
          <p:cNvSpPr>
            <a:spLocks noGrp="1"/>
          </p:cNvSpPr>
          <p:nvPr>
            <p:ph type="sldNum" sz="quarter" idx="12"/>
          </p:nvPr>
        </p:nvSpPr>
        <p:spPr/>
        <p:txBody>
          <a:bodyPr/>
          <a:lstStyle/>
          <a:p>
            <a:fld id="{DAB68E02-0E31-4FE9-98EF-257F54F693FA}" type="slidenum">
              <a:rPr lang="tr-TR" smtClean="0"/>
              <a:t>‹#›</a:t>
            </a:fld>
            <a:endParaRPr lang="tr-TR"/>
          </a:p>
        </p:txBody>
      </p:sp>
    </p:spTree>
    <p:extLst>
      <p:ext uri="{BB962C8B-B14F-4D97-AF65-F5344CB8AC3E}">
        <p14:creationId xmlns:p14="http://schemas.microsoft.com/office/powerpoint/2010/main" val="1823966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0FFD85-A584-AEC9-9EDB-CDD27E589419}"/>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A38B6C7A-1B6B-B563-E6A5-C5A0597038C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3BCE185-DC33-90A7-C98A-07FE46DBAA2B}"/>
              </a:ext>
            </a:extLst>
          </p:cNvPr>
          <p:cNvSpPr>
            <a:spLocks noGrp="1"/>
          </p:cNvSpPr>
          <p:nvPr>
            <p:ph type="dt" sz="half" idx="10"/>
          </p:nvPr>
        </p:nvSpPr>
        <p:spPr/>
        <p:txBody>
          <a:bodyPr/>
          <a:lstStyle/>
          <a:p>
            <a:fld id="{8626D39C-9AED-4513-9E08-B4D28130B05D}" type="datetime1">
              <a:rPr lang="tr-TR" smtClean="0"/>
              <a:t>24.12.2023</a:t>
            </a:fld>
            <a:endParaRPr lang="tr-TR"/>
          </a:p>
        </p:txBody>
      </p:sp>
      <p:sp>
        <p:nvSpPr>
          <p:cNvPr id="5" name="Alt Bilgi Yer Tutucusu 4">
            <a:extLst>
              <a:ext uri="{FF2B5EF4-FFF2-40B4-BE49-F238E27FC236}">
                <a16:creationId xmlns:a16="http://schemas.microsoft.com/office/drawing/2014/main" id="{28BD8D5A-AF26-B50F-4892-6A5B5EB5F56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C51C711-AB60-8CCC-4108-7474BBDAE8EC}"/>
              </a:ext>
            </a:extLst>
          </p:cNvPr>
          <p:cNvSpPr>
            <a:spLocks noGrp="1"/>
          </p:cNvSpPr>
          <p:nvPr>
            <p:ph type="sldNum" sz="quarter" idx="12"/>
          </p:nvPr>
        </p:nvSpPr>
        <p:spPr/>
        <p:txBody>
          <a:bodyPr/>
          <a:lstStyle/>
          <a:p>
            <a:fld id="{DAB68E02-0E31-4FE9-98EF-257F54F693FA}" type="slidenum">
              <a:rPr lang="tr-TR" smtClean="0"/>
              <a:t>‹#›</a:t>
            </a:fld>
            <a:endParaRPr lang="tr-TR"/>
          </a:p>
        </p:txBody>
      </p:sp>
    </p:spTree>
    <p:extLst>
      <p:ext uri="{BB962C8B-B14F-4D97-AF65-F5344CB8AC3E}">
        <p14:creationId xmlns:p14="http://schemas.microsoft.com/office/powerpoint/2010/main" val="2927354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7EDA653C-C919-988A-CBFE-09B20F657658}"/>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1B87D16D-BBFB-5E11-1E01-B3386AB18C8A}"/>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7138689-DA52-8248-8A1E-E1A740AA7BE0}"/>
              </a:ext>
            </a:extLst>
          </p:cNvPr>
          <p:cNvSpPr>
            <a:spLocks noGrp="1"/>
          </p:cNvSpPr>
          <p:nvPr>
            <p:ph type="dt" sz="half" idx="10"/>
          </p:nvPr>
        </p:nvSpPr>
        <p:spPr/>
        <p:txBody>
          <a:bodyPr/>
          <a:lstStyle/>
          <a:p>
            <a:fld id="{802FB55C-C141-4FF8-AFB2-01DA41AE2F18}" type="datetime1">
              <a:rPr lang="tr-TR" smtClean="0"/>
              <a:t>24.12.2023</a:t>
            </a:fld>
            <a:endParaRPr lang="tr-TR"/>
          </a:p>
        </p:txBody>
      </p:sp>
      <p:sp>
        <p:nvSpPr>
          <p:cNvPr id="5" name="Alt Bilgi Yer Tutucusu 4">
            <a:extLst>
              <a:ext uri="{FF2B5EF4-FFF2-40B4-BE49-F238E27FC236}">
                <a16:creationId xmlns:a16="http://schemas.microsoft.com/office/drawing/2014/main" id="{A10E39FF-04A2-B83B-8E6B-BDD21C8138A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AB11D56-7BBA-9CF8-1615-CEBD20BC75A1}"/>
              </a:ext>
            </a:extLst>
          </p:cNvPr>
          <p:cNvSpPr>
            <a:spLocks noGrp="1"/>
          </p:cNvSpPr>
          <p:nvPr>
            <p:ph type="sldNum" sz="quarter" idx="12"/>
          </p:nvPr>
        </p:nvSpPr>
        <p:spPr/>
        <p:txBody>
          <a:bodyPr/>
          <a:lstStyle/>
          <a:p>
            <a:fld id="{DAB68E02-0E31-4FE9-98EF-257F54F693FA}" type="slidenum">
              <a:rPr lang="tr-TR" smtClean="0"/>
              <a:t>‹#›</a:t>
            </a:fld>
            <a:endParaRPr lang="tr-TR"/>
          </a:p>
        </p:txBody>
      </p:sp>
    </p:spTree>
    <p:extLst>
      <p:ext uri="{BB962C8B-B14F-4D97-AF65-F5344CB8AC3E}">
        <p14:creationId xmlns:p14="http://schemas.microsoft.com/office/powerpoint/2010/main" val="1517583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D0AD07-F67C-E503-A3E3-A468B488BD6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DDA319E-A023-55AD-0E81-4B4ABE9015C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B89199F-ED62-CCC5-D8DB-E3DD5B377BF8}"/>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AA194C76-CFE2-5C04-8577-8FED974609F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ECDAE0E-FCC1-D9E2-7BBF-45B756B7D646}"/>
              </a:ext>
            </a:extLst>
          </p:cNvPr>
          <p:cNvSpPr>
            <a:spLocks noGrp="1"/>
          </p:cNvSpPr>
          <p:nvPr>
            <p:ph type="sldNum" sz="quarter" idx="12"/>
          </p:nvPr>
        </p:nvSpPr>
        <p:spPr/>
        <p:txBody>
          <a:bodyPr/>
          <a:lstStyle/>
          <a:p>
            <a:fld id="{DAB68E02-0E31-4FE9-98EF-257F54F693FA}" type="slidenum">
              <a:rPr lang="tr-TR" smtClean="0"/>
              <a:t>‹#›</a:t>
            </a:fld>
            <a:endParaRPr lang="tr-TR"/>
          </a:p>
        </p:txBody>
      </p:sp>
    </p:spTree>
    <p:extLst>
      <p:ext uri="{BB962C8B-B14F-4D97-AF65-F5344CB8AC3E}">
        <p14:creationId xmlns:p14="http://schemas.microsoft.com/office/powerpoint/2010/main" val="48103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217417-A695-54DB-591F-E0DC90F3E5A9}"/>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9B3B9EDD-04E9-E500-345D-158129138A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0AB92AFA-CC04-FC0C-2138-7FEDD933030A}"/>
              </a:ext>
            </a:extLst>
          </p:cNvPr>
          <p:cNvSpPr>
            <a:spLocks noGrp="1"/>
          </p:cNvSpPr>
          <p:nvPr>
            <p:ph type="dt" sz="half" idx="10"/>
          </p:nvPr>
        </p:nvSpPr>
        <p:spPr/>
        <p:txBody>
          <a:bodyPr/>
          <a:lstStyle/>
          <a:p>
            <a:fld id="{D19CF79C-89E5-4906-BC0A-3643C53AB194}" type="datetime1">
              <a:rPr lang="tr-TR" smtClean="0"/>
              <a:t>24.12.2023</a:t>
            </a:fld>
            <a:endParaRPr lang="tr-TR"/>
          </a:p>
        </p:txBody>
      </p:sp>
      <p:sp>
        <p:nvSpPr>
          <p:cNvPr id="5" name="Alt Bilgi Yer Tutucusu 4">
            <a:extLst>
              <a:ext uri="{FF2B5EF4-FFF2-40B4-BE49-F238E27FC236}">
                <a16:creationId xmlns:a16="http://schemas.microsoft.com/office/drawing/2014/main" id="{8F73059A-7B18-C692-9ECF-F857EC24E8A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A183E47-808C-435B-47CC-F510F32C3B12}"/>
              </a:ext>
            </a:extLst>
          </p:cNvPr>
          <p:cNvSpPr>
            <a:spLocks noGrp="1"/>
          </p:cNvSpPr>
          <p:nvPr>
            <p:ph type="sldNum" sz="quarter" idx="12"/>
          </p:nvPr>
        </p:nvSpPr>
        <p:spPr/>
        <p:txBody>
          <a:bodyPr/>
          <a:lstStyle/>
          <a:p>
            <a:fld id="{DAB68E02-0E31-4FE9-98EF-257F54F693FA}" type="slidenum">
              <a:rPr lang="tr-TR" smtClean="0"/>
              <a:t>‹#›</a:t>
            </a:fld>
            <a:endParaRPr lang="tr-TR"/>
          </a:p>
        </p:txBody>
      </p:sp>
    </p:spTree>
    <p:extLst>
      <p:ext uri="{BB962C8B-B14F-4D97-AF65-F5344CB8AC3E}">
        <p14:creationId xmlns:p14="http://schemas.microsoft.com/office/powerpoint/2010/main" val="855611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6EF717-7C06-3912-F4FC-6145BF6FF025}"/>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DD9CC3F-99EA-BE75-5DEC-A07D3CE367CF}"/>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F6135093-4652-D617-5681-D21873AF783D}"/>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DF3EB04B-33BF-F6D7-4D57-DE641915D75C}"/>
              </a:ext>
            </a:extLst>
          </p:cNvPr>
          <p:cNvSpPr>
            <a:spLocks noGrp="1"/>
          </p:cNvSpPr>
          <p:nvPr>
            <p:ph type="dt" sz="half" idx="10"/>
          </p:nvPr>
        </p:nvSpPr>
        <p:spPr/>
        <p:txBody>
          <a:bodyPr/>
          <a:lstStyle/>
          <a:p>
            <a:fld id="{C864758D-262F-4236-95BC-2C160C0AAF5A}" type="datetime1">
              <a:rPr lang="tr-TR" smtClean="0"/>
              <a:t>24.12.2023</a:t>
            </a:fld>
            <a:endParaRPr lang="tr-TR"/>
          </a:p>
        </p:txBody>
      </p:sp>
      <p:sp>
        <p:nvSpPr>
          <p:cNvPr id="6" name="Alt Bilgi Yer Tutucusu 5">
            <a:extLst>
              <a:ext uri="{FF2B5EF4-FFF2-40B4-BE49-F238E27FC236}">
                <a16:creationId xmlns:a16="http://schemas.microsoft.com/office/drawing/2014/main" id="{4EE4EF3E-F7C6-AC60-51CB-DAEF3D6503A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3EA7206-F035-5ED4-75F1-F0D3271194D2}"/>
              </a:ext>
            </a:extLst>
          </p:cNvPr>
          <p:cNvSpPr>
            <a:spLocks noGrp="1"/>
          </p:cNvSpPr>
          <p:nvPr>
            <p:ph type="sldNum" sz="quarter" idx="12"/>
          </p:nvPr>
        </p:nvSpPr>
        <p:spPr/>
        <p:txBody>
          <a:bodyPr/>
          <a:lstStyle/>
          <a:p>
            <a:fld id="{DAB68E02-0E31-4FE9-98EF-257F54F693FA}" type="slidenum">
              <a:rPr lang="tr-TR" smtClean="0"/>
              <a:t>‹#›</a:t>
            </a:fld>
            <a:endParaRPr lang="tr-TR"/>
          </a:p>
        </p:txBody>
      </p:sp>
    </p:spTree>
    <p:extLst>
      <p:ext uri="{BB962C8B-B14F-4D97-AF65-F5344CB8AC3E}">
        <p14:creationId xmlns:p14="http://schemas.microsoft.com/office/powerpoint/2010/main" val="2879848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7260393-5678-4C7C-335F-FE725012F0CB}"/>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5E99377-8508-88B6-F9B8-36C6756019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8D55E942-F42D-0EE7-C4B3-EC459F5F59D9}"/>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729A3032-C111-AFE2-9FC3-EEEFE746E7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EE31358C-AB9A-5399-BEDA-29AB2DA3CE4B}"/>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72A9ECEC-FF03-E8EF-E400-5F59097B0630}"/>
              </a:ext>
            </a:extLst>
          </p:cNvPr>
          <p:cNvSpPr>
            <a:spLocks noGrp="1"/>
          </p:cNvSpPr>
          <p:nvPr>
            <p:ph type="dt" sz="half" idx="10"/>
          </p:nvPr>
        </p:nvSpPr>
        <p:spPr/>
        <p:txBody>
          <a:bodyPr/>
          <a:lstStyle/>
          <a:p>
            <a:fld id="{36D8AFFC-B818-4F6F-9B13-4E18FC89CBCB}" type="datetime1">
              <a:rPr lang="tr-TR" smtClean="0"/>
              <a:t>24.12.2023</a:t>
            </a:fld>
            <a:endParaRPr lang="tr-TR"/>
          </a:p>
        </p:txBody>
      </p:sp>
      <p:sp>
        <p:nvSpPr>
          <p:cNvPr id="8" name="Alt Bilgi Yer Tutucusu 7">
            <a:extLst>
              <a:ext uri="{FF2B5EF4-FFF2-40B4-BE49-F238E27FC236}">
                <a16:creationId xmlns:a16="http://schemas.microsoft.com/office/drawing/2014/main" id="{477A1016-174E-E669-1097-559EE437B738}"/>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126928C2-EE52-71BE-E604-D16C8D61FDFF}"/>
              </a:ext>
            </a:extLst>
          </p:cNvPr>
          <p:cNvSpPr>
            <a:spLocks noGrp="1"/>
          </p:cNvSpPr>
          <p:nvPr>
            <p:ph type="sldNum" sz="quarter" idx="12"/>
          </p:nvPr>
        </p:nvSpPr>
        <p:spPr/>
        <p:txBody>
          <a:bodyPr/>
          <a:lstStyle/>
          <a:p>
            <a:fld id="{DAB68E02-0E31-4FE9-98EF-257F54F693FA}" type="slidenum">
              <a:rPr lang="tr-TR" smtClean="0"/>
              <a:t>‹#›</a:t>
            </a:fld>
            <a:endParaRPr lang="tr-TR"/>
          </a:p>
        </p:txBody>
      </p:sp>
    </p:spTree>
    <p:extLst>
      <p:ext uri="{BB962C8B-B14F-4D97-AF65-F5344CB8AC3E}">
        <p14:creationId xmlns:p14="http://schemas.microsoft.com/office/powerpoint/2010/main" val="2187256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D206FF-E475-B146-4311-C6D3C16FC0A3}"/>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7635A37D-C855-A4F4-32E4-0B90853BB4A4}"/>
              </a:ext>
            </a:extLst>
          </p:cNvPr>
          <p:cNvSpPr>
            <a:spLocks noGrp="1"/>
          </p:cNvSpPr>
          <p:nvPr>
            <p:ph type="dt" sz="half" idx="10"/>
          </p:nvPr>
        </p:nvSpPr>
        <p:spPr/>
        <p:txBody>
          <a:bodyPr/>
          <a:lstStyle/>
          <a:p>
            <a:fld id="{0036A18F-C8BD-443E-947D-D3BFFA6CA4D4}" type="datetime1">
              <a:rPr lang="tr-TR" smtClean="0"/>
              <a:t>24.12.2023</a:t>
            </a:fld>
            <a:endParaRPr lang="tr-TR"/>
          </a:p>
        </p:txBody>
      </p:sp>
      <p:sp>
        <p:nvSpPr>
          <p:cNvPr id="4" name="Alt Bilgi Yer Tutucusu 3">
            <a:extLst>
              <a:ext uri="{FF2B5EF4-FFF2-40B4-BE49-F238E27FC236}">
                <a16:creationId xmlns:a16="http://schemas.microsoft.com/office/drawing/2014/main" id="{F5808C95-A762-64E3-1D66-6A660A917128}"/>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8F98BA91-499F-BD13-91C6-99E672EE855B}"/>
              </a:ext>
            </a:extLst>
          </p:cNvPr>
          <p:cNvSpPr>
            <a:spLocks noGrp="1"/>
          </p:cNvSpPr>
          <p:nvPr>
            <p:ph type="sldNum" sz="quarter" idx="12"/>
          </p:nvPr>
        </p:nvSpPr>
        <p:spPr/>
        <p:txBody>
          <a:bodyPr/>
          <a:lstStyle/>
          <a:p>
            <a:fld id="{DAB68E02-0E31-4FE9-98EF-257F54F693FA}" type="slidenum">
              <a:rPr lang="tr-TR" smtClean="0"/>
              <a:t>‹#›</a:t>
            </a:fld>
            <a:endParaRPr lang="tr-TR"/>
          </a:p>
        </p:txBody>
      </p:sp>
    </p:spTree>
    <p:extLst>
      <p:ext uri="{BB962C8B-B14F-4D97-AF65-F5344CB8AC3E}">
        <p14:creationId xmlns:p14="http://schemas.microsoft.com/office/powerpoint/2010/main" val="871186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8FD3B9BB-C732-73B9-0119-B4A88AEB53E4}"/>
              </a:ext>
            </a:extLst>
          </p:cNvPr>
          <p:cNvSpPr>
            <a:spLocks noGrp="1"/>
          </p:cNvSpPr>
          <p:nvPr>
            <p:ph type="dt" sz="half" idx="10"/>
          </p:nvPr>
        </p:nvSpPr>
        <p:spPr/>
        <p:txBody>
          <a:bodyPr/>
          <a:lstStyle/>
          <a:p>
            <a:fld id="{38B7AC66-62B1-49C5-89E3-50BBB42714E0}" type="datetime1">
              <a:rPr lang="tr-TR" smtClean="0"/>
              <a:t>24.12.2023</a:t>
            </a:fld>
            <a:endParaRPr lang="tr-TR"/>
          </a:p>
        </p:txBody>
      </p:sp>
      <p:sp>
        <p:nvSpPr>
          <p:cNvPr id="3" name="Alt Bilgi Yer Tutucusu 2">
            <a:extLst>
              <a:ext uri="{FF2B5EF4-FFF2-40B4-BE49-F238E27FC236}">
                <a16:creationId xmlns:a16="http://schemas.microsoft.com/office/drawing/2014/main" id="{F99BE84B-CE12-4A3A-1BA1-B0A61EE6BDE5}"/>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5983FFCC-C8F9-9E9C-7D5A-5597A3D28AC8}"/>
              </a:ext>
            </a:extLst>
          </p:cNvPr>
          <p:cNvSpPr>
            <a:spLocks noGrp="1"/>
          </p:cNvSpPr>
          <p:nvPr>
            <p:ph type="sldNum" sz="quarter" idx="12"/>
          </p:nvPr>
        </p:nvSpPr>
        <p:spPr/>
        <p:txBody>
          <a:bodyPr/>
          <a:lstStyle/>
          <a:p>
            <a:fld id="{DAB68E02-0E31-4FE9-98EF-257F54F693FA}" type="slidenum">
              <a:rPr lang="tr-TR" smtClean="0"/>
              <a:t>‹#›</a:t>
            </a:fld>
            <a:endParaRPr lang="tr-TR"/>
          </a:p>
        </p:txBody>
      </p:sp>
    </p:spTree>
    <p:extLst>
      <p:ext uri="{BB962C8B-B14F-4D97-AF65-F5344CB8AC3E}">
        <p14:creationId xmlns:p14="http://schemas.microsoft.com/office/powerpoint/2010/main" val="2297060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D8490AF-E724-F376-ABB4-799BFCF3DA4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84CB3AD4-5F1E-B006-F04E-798187B103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72A20067-2DCC-4D1B-5806-42ADC6143F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7B1DFD0-69AE-F872-DB45-2D12EE69D8E3}"/>
              </a:ext>
            </a:extLst>
          </p:cNvPr>
          <p:cNvSpPr>
            <a:spLocks noGrp="1"/>
          </p:cNvSpPr>
          <p:nvPr>
            <p:ph type="dt" sz="half" idx="10"/>
          </p:nvPr>
        </p:nvSpPr>
        <p:spPr/>
        <p:txBody>
          <a:bodyPr/>
          <a:lstStyle/>
          <a:p>
            <a:fld id="{B1490651-57AC-4D89-8FBC-827897A8430A}" type="datetime1">
              <a:rPr lang="tr-TR" smtClean="0"/>
              <a:t>24.12.2023</a:t>
            </a:fld>
            <a:endParaRPr lang="tr-TR"/>
          </a:p>
        </p:txBody>
      </p:sp>
      <p:sp>
        <p:nvSpPr>
          <p:cNvPr id="6" name="Alt Bilgi Yer Tutucusu 5">
            <a:extLst>
              <a:ext uri="{FF2B5EF4-FFF2-40B4-BE49-F238E27FC236}">
                <a16:creationId xmlns:a16="http://schemas.microsoft.com/office/drawing/2014/main" id="{F11E2327-67BF-3D25-DD54-2EB30ECB3B7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E93B97E-812D-A5B6-CEA6-09B3B4B454AB}"/>
              </a:ext>
            </a:extLst>
          </p:cNvPr>
          <p:cNvSpPr>
            <a:spLocks noGrp="1"/>
          </p:cNvSpPr>
          <p:nvPr>
            <p:ph type="sldNum" sz="quarter" idx="12"/>
          </p:nvPr>
        </p:nvSpPr>
        <p:spPr/>
        <p:txBody>
          <a:bodyPr/>
          <a:lstStyle/>
          <a:p>
            <a:fld id="{DAB68E02-0E31-4FE9-98EF-257F54F693FA}" type="slidenum">
              <a:rPr lang="tr-TR" smtClean="0"/>
              <a:t>‹#›</a:t>
            </a:fld>
            <a:endParaRPr lang="tr-TR"/>
          </a:p>
        </p:txBody>
      </p:sp>
    </p:spTree>
    <p:extLst>
      <p:ext uri="{BB962C8B-B14F-4D97-AF65-F5344CB8AC3E}">
        <p14:creationId xmlns:p14="http://schemas.microsoft.com/office/powerpoint/2010/main" val="3850651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BA3D23-0AEE-88F5-740D-5611BA90575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66D17D2C-0F4B-E6D2-04E7-DDDD333CE5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7D752B18-9C05-B8B8-25B8-4A83CD6FE8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37E83DA-5B06-896A-FA78-8C9406E0303A}"/>
              </a:ext>
            </a:extLst>
          </p:cNvPr>
          <p:cNvSpPr>
            <a:spLocks noGrp="1"/>
          </p:cNvSpPr>
          <p:nvPr>
            <p:ph type="dt" sz="half" idx="10"/>
          </p:nvPr>
        </p:nvSpPr>
        <p:spPr/>
        <p:txBody>
          <a:bodyPr/>
          <a:lstStyle/>
          <a:p>
            <a:fld id="{4C627BAE-9B82-4134-912F-A56D3C340B1C}" type="datetime1">
              <a:rPr lang="tr-TR" smtClean="0"/>
              <a:t>24.12.2023</a:t>
            </a:fld>
            <a:endParaRPr lang="tr-TR"/>
          </a:p>
        </p:txBody>
      </p:sp>
      <p:sp>
        <p:nvSpPr>
          <p:cNvPr id="6" name="Alt Bilgi Yer Tutucusu 5">
            <a:extLst>
              <a:ext uri="{FF2B5EF4-FFF2-40B4-BE49-F238E27FC236}">
                <a16:creationId xmlns:a16="http://schemas.microsoft.com/office/drawing/2014/main" id="{7C9E8117-66C9-E9A1-B590-1F8CB3D2970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62CDE64-FA9D-560F-84F8-0289C811689F}"/>
              </a:ext>
            </a:extLst>
          </p:cNvPr>
          <p:cNvSpPr>
            <a:spLocks noGrp="1"/>
          </p:cNvSpPr>
          <p:nvPr>
            <p:ph type="sldNum" sz="quarter" idx="12"/>
          </p:nvPr>
        </p:nvSpPr>
        <p:spPr/>
        <p:txBody>
          <a:bodyPr/>
          <a:lstStyle/>
          <a:p>
            <a:fld id="{DAB68E02-0E31-4FE9-98EF-257F54F693FA}" type="slidenum">
              <a:rPr lang="tr-TR" smtClean="0"/>
              <a:t>‹#›</a:t>
            </a:fld>
            <a:endParaRPr lang="tr-TR"/>
          </a:p>
        </p:txBody>
      </p:sp>
    </p:spTree>
    <p:extLst>
      <p:ext uri="{BB962C8B-B14F-4D97-AF65-F5344CB8AC3E}">
        <p14:creationId xmlns:p14="http://schemas.microsoft.com/office/powerpoint/2010/main" val="4177236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ACBEFBC8-AAC6-7FE0-7B38-2F844CD81D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66E86AC-58E5-F384-DA3B-AFA0F517A7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8B353A2-B021-C8FD-1516-ABA1353552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A81C2D-EECA-4BC8-8D11-EFC732AE8176}" type="datetime1">
              <a:rPr lang="tr-TR" smtClean="0"/>
              <a:t>24.12.2023</a:t>
            </a:fld>
            <a:endParaRPr lang="tr-TR"/>
          </a:p>
        </p:txBody>
      </p:sp>
      <p:sp>
        <p:nvSpPr>
          <p:cNvPr id="5" name="Alt Bilgi Yer Tutucusu 4">
            <a:extLst>
              <a:ext uri="{FF2B5EF4-FFF2-40B4-BE49-F238E27FC236}">
                <a16:creationId xmlns:a16="http://schemas.microsoft.com/office/drawing/2014/main" id="{9A95B2A7-1EE3-EE18-593D-F1D2E0CF7D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0923268D-42F9-A809-1F07-4B9645F110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B68E02-0E31-4FE9-98EF-257F54F693FA}" type="slidenum">
              <a:rPr lang="tr-TR" smtClean="0"/>
              <a:t>‹#›</a:t>
            </a:fld>
            <a:endParaRPr lang="tr-TR"/>
          </a:p>
        </p:txBody>
      </p:sp>
    </p:spTree>
    <p:extLst>
      <p:ext uri="{BB962C8B-B14F-4D97-AF65-F5344CB8AC3E}">
        <p14:creationId xmlns:p14="http://schemas.microsoft.com/office/powerpoint/2010/main" val="2524392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who.int/news-room/spotlight/history-of-vaccination/a-brief-history-of-vaccination?topicsurvey=ht7j2q)&amp;gclid=Cj0KCQiA4Y-sBhC6ARIsAGXF1g7gmK5F1W78zMRJCDEHFPw3cKDtlK-SztVKX_Vjmb4fCONfGMkZyGEaAlX2EALw_wcB"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hyperlink" Target="https://iris.who.int/bitstream/handle/10665/348002/9789289056052-eng.pdf?sequence=1"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hyperlink" Target="https://iris.who.int/bitstream/handle/10665/348002/9789289056052-eng.pdf?sequence=1"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hyperlink" Target="https://iris.who.int/bitstream/handle/10665/348002/9789289056052-eng.pdf?sequence=1" TargetMode="Externa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hyperlink" Target="https://iris.who.int/bitstream/handle/10665/348002/9789289056052-eng.pdf?sequence=1"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hyperlink" Target="https://iris.who.int/bitstream/handle/10665/348002/9789289056052-eng.pdf?sequence=1"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hyperlink" Target="https://iris.who.int/bitstream/handle/10665/348002/9789289056052-eng.pdf?sequence=1"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hyperlink" Target="https://iris.who.int/bitstream/handle/10665/348002/9789289056052-eng.pdf?sequence=1"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hyperlink" Target="https://www.who.int/news-room/spotlight/history-of-vaccination/a-brief-history-of-vaccination?topicsurvey=ht7j2q)&amp;gclid=Cj0KCQiA4Y-sBhC6ARIsAGXF1g7gmK5F1W78zMRJCDEHFPw3cKDtlK-SztVKX_Vjmb4fCONfGMkZyGEaAlX2EALw_wcB" TargetMode="External"/><Relationship Id="rId2" Type="http://schemas.openxmlformats.org/officeDocument/2006/relationships/hyperlink" Target="https://iris.who.int/bitstream/handle/10665/348002/9789289056052-eng.pdf?sequence=1" TargetMode="External"/><Relationship Id="rId1" Type="http://schemas.openxmlformats.org/officeDocument/2006/relationships/slideLayout" Target="../slideLayouts/slideLayout2.xml"/><Relationship Id="rId4" Type="http://schemas.openxmlformats.org/officeDocument/2006/relationships/hyperlink" Target="https://www.saglik.gov.tr/TR,1281/cocuk-felci-destek-asilama-calismalari.html#:~:text=%C3%9Clkemizde%201963%20y%C4%B1l%C4%B1ndan%20beri%20%C3%A7ocukluk,beri%20%C3%A7ocuk%20felci%20vakam%C4%B1z%20bulunmamaktad%C4%B1r" TargetMode="External"/></Relationships>
</file>

<file path=ppt/slides/_rels/slide109.xml.rels><?xml version="1.0" encoding="UTF-8" standalone="yes"?>
<Relationships xmlns="http://schemas.openxmlformats.org/package/2006/relationships"><Relationship Id="rId3" Type="http://schemas.openxmlformats.org/officeDocument/2006/relationships/hyperlink" Target="https://covid19asi.saglik.gov.tr/TR-77803/genisletilmis-bagisiklama-programi-gbp.html" TargetMode="External"/><Relationship Id="rId2" Type="http://schemas.openxmlformats.org/officeDocument/2006/relationships/hyperlink" Target="https://asi.saglik.gov.tr/asi/genel-bilgiler/33-a%C5%9F%C4%B1n%C4%B1n-tarih%C3%A7esi.html" TargetMode="External"/><Relationship Id="rId1" Type="http://schemas.openxmlformats.org/officeDocument/2006/relationships/slideLayout" Target="../slideLayouts/slideLayout2.xml"/><Relationship Id="rId5" Type="http://schemas.openxmlformats.org/officeDocument/2006/relationships/hyperlink" Target="https://asi.saglik.gov.tr/asi/asi-takvimi2" TargetMode="External"/><Relationship Id="rId4" Type="http://schemas.openxmlformats.org/officeDocument/2006/relationships/hyperlink" Target="https://covid19asi.saglik.gov.tr/TR-77802/turkiyede-bagisiklama-programi.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who.int/news-room/spotlight/history-of-vaccination/a-brief-history-of-vaccination?topicsurvey=ht7j2q)&amp;gclid=Cj0KCQiA4Y-sBhC6ARIsAGXF1g7gmK5F1W78zMRJCDEHFPw3cKDtlK-SztVKX_Vjmb4fCONfGMkZyGEaAlX2EALw_wcB"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s://asi.saglik.gov.tr/asi/genel-bilgiler/36-asi-icerikleri.html" TargetMode="External"/><Relationship Id="rId7" Type="http://schemas.openxmlformats.org/officeDocument/2006/relationships/hyperlink" Target="https://asi.saglik.gov.tr/asi/asi-kimlere-yapilir/liste/30-yeti%C5%9Fkin-a%C5%9F%C4%B1lama.html" TargetMode="External"/><Relationship Id="rId2" Type="http://schemas.openxmlformats.org/officeDocument/2006/relationships/hyperlink" Target="https://covid19asi.saglik.gov.tr/TR-77805/asi-turleri.html" TargetMode="External"/><Relationship Id="rId1" Type="http://schemas.openxmlformats.org/officeDocument/2006/relationships/slideLayout" Target="../slideLayouts/slideLayout2.xml"/><Relationship Id="rId6" Type="http://schemas.openxmlformats.org/officeDocument/2006/relationships/hyperlink" Target="https://asi.saglik.gov.tr/asi/asi-kimlere-yapilir/liste/32-mesle%C4%9Fe-ba%C4%9Fl%C4%B1-riskler-nedeniyle-a%C5%9F%C4%B1lama.html" TargetMode="External"/><Relationship Id="rId5" Type="http://schemas.openxmlformats.org/officeDocument/2006/relationships/hyperlink" Target="https://www.klimik.org.tr/wp-content/uploads/2017/09/GEN%C4%B0%C5%9ELET%C4%B0LM%C4%B0%C5%9E-BA%C4%9EI%C5%9EIKLAMA-PROGRAMI-VE-ER%C4%B0%C5%9EK%C4%B0NLERE-Y%C3%96NEL%C4%B0K-A%C5%9EI-UYGULAMALARI-OSMAN-TOPAC.pdf" TargetMode="External"/><Relationship Id="rId4" Type="http://schemas.openxmlformats.org/officeDocument/2006/relationships/hyperlink" Target="https://www.sosyalpediatri.org.tr/uploads/ocak2022/sospedasi.pdf"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www.who.int/news-room/spotlight/history-of-vaccination/a-brief-history-of-vaccination?topicsurvey=ht7j2q)&amp;gclid=Cj0KCQiA4Y-sBhC6ARIsAGXF1g7gmK5F1W78zMRJCDEHFPw3cKDtlK-SztVKX_Vjmb4fCONfGMkZyGEaAlX2EALw_wcB"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who.int/news-room/spotlight/history-of-vaccination/a-brief-history-of-vaccination?topicsurvey=ht7j2q)&amp;gclid=Cj0KCQiA4Y-sBhC6ARIsAGXF1g7gmK5F1W78zMRJCDEHFPw3cKDtlK-SztVKX_Vjmb4fCONfGMkZyGEaAlX2EALw_wcB"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saglik.gov.tr/TR,1281/cocuk-felci-destek-asilama-calismalari.html#:~:text=%C3%9Clkemizde%201963%20y%C4%B1l%C4%B1ndan%20beri%20%C3%A7ocukluk,beri%20%C3%A7ocuk%20felci%20vakam%C4%B1z%20bulunmamaktad%C4%B1r"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who.int/news-room/spotlight/history-of-vaccination/a-brief-history-of-vaccination?topicsurvey=ht7j2q)&amp;gclid=Cj0KCQiA4Y-sBhC6ARIsAGXF1g7gmK5F1W78zMRJCDEHFPw3cKDtlK-SztVKX_Vjmb4fCONfGMkZyGEaAlX2EALw_wcB"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who.int/news-room/spotlight/history-of-vaccination/a-brief-history-of-vaccination?topicsurvey=ht7j2q)&amp;gclid=Cj0KCQiA4Y-sBhC6ARIsAGXF1g7gmK5F1W78zMRJCDEHFPw3cKDtlK-SztVKX_Vjmb4fCONfGMkZyGEaAlX2EALw_wcB"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who.int/news-room/spotlight/history-of-vaccination/a-brief-history-of-vaccination?topicsurvey=ht7j2q)&amp;gclid=Cj0KCQiA4Y-sBhC6ARIsAGXF1g7gmK5F1W78zMRJCDEHFPw3cKDtlK-SztVKX_Vjmb4fCONfGMkZyGEaAlX2EALw_wcB"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who.int/news-room/spotlight/history-of-vaccination/a-brief-history-of-vaccination?topicsurvey=ht7j2q)&amp;gclid=Cj0KCQiA4Y-sBhC6ARIsAGXF1g7gmK5F1W78zMRJCDEHFPw3cKDtlK-SztVKX_Vjmb4fCONfGMkZyGEaAlX2EALw_wcB"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asi.saglik.gov.tr/asi/genel-bilgiler/33-a%C5%9F%C4%B1n%C4%B1n-tarih%C3%A7esi.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asi.saglik.gov.tr/asi/genel-bilgiler/33-a%C5%9F%C4%B1n%C4%B1n-tarih%C3%A7esi.html"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asi.saglik.gov.tr/asi/genel-bilgiler/33-a%C5%9F%C4%B1n%C4%B1n-tarih%C3%A7esi.html"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asi.saglik.gov.tr/asi/genel-bilgiler/33-a%C5%9F%C4%B1n%C4%B1n-tarih%C3%A7esi.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asi.saglik.gov.tr/asi/genel-bilgiler/33-a%C5%9F%C4%B1n%C4%B1n-tarih%C3%A7esi.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asi.saglik.gov.tr/asi/genel-bilgiler/33-a%C5%9F%C4%B1n%C4%B1n-tarih%C3%A7esi.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asi.saglik.gov.tr/asi/genel-bilgiler/33-a%C5%9F%C4%B1n%C4%B1n-tarih%C3%A7esi.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covid19asi.saglik.gov.tr/TR-77803/genisletilmis-bagisiklama-programi-gbp.html"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who.int/news-room/spotlight/history-of-vaccination/a-brief-history-of-vaccination?topicsurvey=ht7j2q)&amp;gclid=Cj0KCQiA4Y-sBhC6ARIsAGXF1g7gmK5F1W78zMRJCDEHFPw3cKDtlK-SztVKX_Vjmb4fCONfGMkZyGEaAlX2EALw_wcB"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covid19asi.saglik.gov.tr/TR-77802/turkiyede-bagisiklama-programi.html"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asi.saglik.gov.tr/asi/asi-takvimi2"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asi.saglik.gov.tr/asi/asi-takvimi2"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who.int/news-room/spotlight/history-of-vaccination/a-brief-history-of-vaccination?topicsurvey=ht7j2q)&amp;gclid=Cj0KCQiA4Y-sBhC6ARIsAGXF1g7gmK5F1W78zMRJCDEHFPw3cKDtlK-SztVKX_Vjmb4fCONfGMkZyGEaAlX2EALw_wcB"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covid19asi.saglik.gov.tr/TR-77805/asi-turleri.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covid19asi.saglik.gov.tr/TR-77805/asi-turleri.htm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covid19asi.saglik.gov.tr/TR-77805/asi-turleri.html"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covid19asi.saglik.gov.tr/TR-77805/asi-turleri.html"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covid19asi.saglik.gov.tr/TR-77805/asi-turleri.htm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covid19asi.saglik.gov.tr/TR-77805/asi-turleri.htm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asi.saglik.gov.tr/asi/genel-bilgiler/36-asi-icerikleri.html"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asi.saglik.gov.tr/asi/genel-bilgiler/36-asi-icerikleri.html"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www.who.int/news-room/spotlight/history-of-vaccination/a-brief-history-of-vaccination?topicsurvey=ht7j2q)&amp;gclid=Cj0KCQiA4Y-sBhC6ARIsAGXF1g7gmK5F1W78zMRJCDEHFPw3cKDtlK-SztVKX_Vjmb4fCONfGMkZyGEaAlX2EALw_wcB"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s://www.who.int/news-room/spotlight/history-of-vaccination/a-brief-history-of-vaccination?topicsurvey=ht7j2q)&amp;gclid=Cj0KCQiA4Y-sBhC6ARIsAGXF1g7gmK5F1W78zMRJCDEHFPw3cKDtlK-SztVKX_Vjmb4fCONfGMkZyGEaAlX2EALw_wcB" TargetMode="Externa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sosyalpediatri.org.tr/uploads/ocak2022/sospedasi.pdf"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www.sosyalpediatri.org.tr/uploads/ocak2022/sospedasi.pdf"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www.sosyalpediatri.org.tr/uploads/ocak2022/sospedasi.pdf"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s://www.sosyalpediatri.org.tr/uploads/ocak2022/sospedasi.pdf"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s://www.sosyalpediatri.org.tr/uploads/ocak2022/sospedasi.pdf"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www.sosyalpediatri.org.tr/uploads/ocak2022/sospedasi.pdf"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s://www.klimik.org.tr/wp-content/uploads/2017/09/GEN%C4%B0%C5%9ELET%C4%B0LM%C4%B0%C5%9E-BA%C4%9EI%C5%9EIKLAMA-PROGRAMI-VE-ER%C4%B0%C5%9EK%C4%B0NLERE-Y%C3%96NEL%C4%B0K-A%C5%9EI-UYGULAMALARI-OSMAN-TOPAC.pdf"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who.int/news-room/spotlight/history-of-vaccination/a-brief-history-of-vaccination?topicsurvey=ht7j2q)&amp;gclid=Cj0KCQiA4Y-sBhC6ARIsAGXF1g7gmK5F1W78zMRJCDEHFPw3cKDtlK-SztVKX_Vjmb4fCONfGMkZyGEaAlX2EALw_wcB"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s://asi.saglik.gov.tr/asi/asi-kimlere-yapilir/liste/30-yeti%C5%9Fkin-a%C5%9F%C4%B1lama.html"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asi.saglik.gov.tr/asi/asi-kimlere-yapilir/liste/30-yeti%C5%9Fkin-a%C5%9F%C4%B1lama.html"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asi.saglik.gov.tr/asi/asi-kimlere-yapilir/liste/30-yeti%C5%9Fkin-a%C5%9F%C4%B1lama.html"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asi.saglik.gov.tr/asi/asi-kimlere-yapilir/liste/32-mesle%C4%9Fe-ba%C4%9Fl%C4%B1-riskler-nedeniyle-a%C5%9F%C4%B1lama.html"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asi.saglik.gov.tr/asi/asi-kimlere-yapilir/liste/32-mesle%C4%9Fe-ba%C4%9Fl%C4%B1-riskler-nedeniyle-a%C5%9F%C4%B1lama.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who.int/news-room/spotlight/history-of-vaccination/a-brief-history-of-vaccination?topicsurvey=ht7j2q)&amp;gclid=Cj0KCQiA4Y-sBhC6ARIsAGXF1g7gmK5F1W78zMRJCDEHFPw3cKDtlK-SztVKX_Vjmb4fCONfGMkZyGEaAlX2EALw_wcB"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s://asi.saglik.gov.tr/asi/asi-kimlere-yapilir/liste/32-mesle%C4%9Fe-ba%C4%9Fl%C4%B1-riskler-nedeniyle-a%C5%9F%C4%B1lama.html"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asi.saglik.gov.tr/asi/asi-kimlere-yapilir/liste/32-mesle%C4%9Fe-ba%C4%9Fl%C4%B1-riskler-nedeniyle-a%C5%9F%C4%B1lama.html"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hyperlink" Target="https://iris.who.int/bitstream/handle/10665/348002/9789289056052-eng.pdf?sequence=1"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hyperlink" Target="https://iris.who.int/bitstream/handle/10665/348002/9789289056052-eng.pdf?sequence=1"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https://iris.who.int/bitstream/handle/10665/348002/9789289056052-eng.pdf?sequence=1"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hyperlink" Target="https://iris.who.int/bitstream/handle/10665/348002/9789289056052-eng.pdf?sequence=1"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hyperlink" Target="https://iris.who.int/bitstream/handle/10665/348002/9789289056052-eng.pdf?sequence=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who.int/news-room/spotlight/history-of-vaccination/a-brief-history-of-vaccination?topicsurvey=ht7j2q)&amp;gclid=Cj0KCQiA4Y-sBhC6ARIsAGXF1g7gmK5F1W78zMRJCDEHFPw3cKDtlK-SztVKX_Vjmb4fCONfGMkZyGEaAlX2EALw_wcB"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s://iris.who.int/bitstream/handle/10665/348002/9789289056052-eng.pdf?sequence=1"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hyperlink" Target="https://iris.who.int/bitstream/handle/10665/348002/9789289056052-eng.pdf?sequence=1"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hyperlink" Target="https://iris.who.int/bitstream/handle/10665/348002/9789289056052-eng.pdf?sequence=1"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hyperlink" Target="https://iris.who.int/bitstream/handle/10665/348002/9789289056052-eng.pdf?sequence=1"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hyperlink" Target="https://iris.who.int/bitstream/handle/10665/348002/9789289056052-eng.pdf?sequence=1"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hyperlink" Target="https://iris.who.int/bitstream/handle/10665/348002/9789289056052-eng.pdf?sequence=1"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hyperlink" Target="https://iris.who.int/bitstream/handle/10665/348002/9789289056052-eng.pdf?sequence=1"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hyperlink" Target="https://iris.who.int/bitstream/handle/10665/348002/9789289056052-eng.pdf?sequence=1"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hyperlink" Target="https://iris.who.int/bitstream/handle/10665/348002/9789289056052-eng.pdf?sequence=1"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hyperlink" Target="https://iris.who.int/bitstream/handle/10665/348002/9789289056052-eng.pdf?sequence=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6">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Resim 8" descr="Kırmızı litre ile tıbbi ilaç viterleri">
            <a:extLst>
              <a:ext uri="{FF2B5EF4-FFF2-40B4-BE49-F238E27FC236}">
                <a16:creationId xmlns:a16="http://schemas.microsoft.com/office/drawing/2014/main" id="{3EB0D906-0720-E0CF-9E6D-B710D92B70DF}"/>
              </a:ext>
            </a:extLst>
          </p:cNvPr>
          <p:cNvPicPr>
            <a:picLocks noChangeAspect="1"/>
          </p:cNvPicPr>
          <p:nvPr/>
        </p:nvPicPr>
        <p:blipFill rotWithShape="1">
          <a:blip r:embed="rId2">
            <a:alphaModFix amt="36000"/>
            <a:extLst>
              <a:ext uri="{28A0092B-C50C-407E-A947-70E740481C1C}">
                <a14:useLocalDpi xmlns:a14="http://schemas.microsoft.com/office/drawing/2010/main" val="0"/>
              </a:ext>
            </a:extLst>
          </a:blip>
          <a:srcRect t="7631" r="-1" b="8078"/>
          <a:stretch/>
        </p:blipFill>
        <p:spPr>
          <a:xfrm>
            <a:off x="20" y="10"/>
            <a:ext cx="12188930" cy="6857990"/>
          </a:xfrm>
          <a:prstGeom prst="rect">
            <a:avLst/>
          </a:prstGeom>
        </p:spPr>
      </p:pic>
      <p:sp>
        <p:nvSpPr>
          <p:cNvPr id="2" name="Başlık 1">
            <a:extLst>
              <a:ext uri="{FF2B5EF4-FFF2-40B4-BE49-F238E27FC236}">
                <a16:creationId xmlns:a16="http://schemas.microsoft.com/office/drawing/2014/main" id="{CCC79A65-5790-D723-548E-EDE911FF7363}"/>
              </a:ext>
            </a:extLst>
          </p:cNvPr>
          <p:cNvSpPr>
            <a:spLocks noGrp="1"/>
          </p:cNvSpPr>
          <p:nvPr>
            <p:ph type="ctrTitle"/>
          </p:nvPr>
        </p:nvSpPr>
        <p:spPr>
          <a:xfrm>
            <a:off x="1524000" y="1055915"/>
            <a:ext cx="9144000" cy="3129688"/>
          </a:xfrm>
        </p:spPr>
        <p:txBody>
          <a:bodyPr>
            <a:normAutofit/>
          </a:bodyPr>
          <a:lstStyle/>
          <a:p>
            <a:r>
              <a:rPr lang="tr-TR" sz="9600" b="1" dirty="0">
                <a:solidFill>
                  <a:schemeClr val="bg1"/>
                </a:solidFill>
              </a:rPr>
              <a:t>BAĞIŞIKLAMA HİZMETLERİ</a:t>
            </a:r>
            <a:endParaRPr lang="tr-TR" sz="6600" dirty="0">
              <a:solidFill>
                <a:schemeClr val="bg1"/>
              </a:solidFill>
            </a:endParaRPr>
          </a:p>
        </p:txBody>
      </p:sp>
      <p:sp>
        <p:nvSpPr>
          <p:cNvPr id="3" name="Alt Başlık 2">
            <a:extLst>
              <a:ext uri="{FF2B5EF4-FFF2-40B4-BE49-F238E27FC236}">
                <a16:creationId xmlns:a16="http://schemas.microsoft.com/office/drawing/2014/main" id="{26B565F4-DF9B-ED1F-DCAA-15750E08517B}"/>
              </a:ext>
            </a:extLst>
          </p:cNvPr>
          <p:cNvSpPr>
            <a:spLocks noGrp="1"/>
          </p:cNvSpPr>
          <p:nvPr>
            <p:ph type="subTitle" idx="1"/>
          </p:nvPr>
        </p:nvSpPr>
        <p:spPr>
          <a:xfrm>
            <a:off x="1527048" y="4599432"/>
            <a:ext cx="9144000" cy="1536192"/>
          </a:xfrm>
        </p:spPr>
        <p:txBody>
          <a:bodyPr>
            <a:normAutofit/>
          </a:bodyPr>
          <a:lstStyle/>
          <a:p>
            <a:r>
              <a:rPr lang="tr-TR">
                <a:solidFill>
                  <a:schemeClr val="bg1"/>
                </a:solidFill>
              </a:rPr>
              <a:t>Asistan Dr. Ilgın Timarcı Becerik</a:t>
            </a:r>
          </a:p>
          <a:p>
            <a:r>
              <a:rPr lang="tr-TR">
                <a:solidFill>
                  <a:schemeClr val="bg1"/>
                </a:solidFill>
              </a:rPr>
              <a:t>İKÇÜ Tıp Fakültesi</a:t>
            </a:r>
          </a:p>
          <a:p>
            <a:r>
              <a:rPr lang="tr-TR">
                <a:solidFill>
                  <a:schemeClr val="bg1"/>
                </a:solidFill>
              </a:rPr>
              <a:t>Halk Sağlığı AD</a:t>
            </a:r>
          </a:p>
        </p:txBody>
      </p:sp>
      <p:sp>
        <p:nvSpPr>
          <p:cNvPr id="22"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Veri Yer Tutucusu 3">
            <a:extLst>
              <a:ext uri="{FF2B5EF4-FFF2-40B4-BE49-F238E27FC236}">
                <a16:creationId xmlns:a16="http://schemas.microsoft.com/office/drawing/2014/main" id="{2426BF5F-7C08-1AB4-8E90-8ACCD0890696}"/>
              </a:ext>
            </a:extLst>
          </p:cNvPr>
          <p:cNvSpPr>
            <a:spLocks noGrp="1"/>
          </p:cNvSpPr>
          <p:nvPr>
            <p:ph type="dt" sz="half" idx="10"/>
          </p:nvPr>
        </p:nvSpPr>
        <p:spPr>
          <a:xfrm>
            <a:off x="838200" y="6356350"/>
            <a:ext cx="2743200" cy="365125"/>
          </a:xfrm>
        </p:spPr>
        <p:txBody>
          <a:bodyPr>
            <a:normAutofit/>
          </a:bodyPr>
          <a:lstStyle/>
          <a:p>
            <a:pPr>
              <a:spcAft>
                <a:spcPts val="600"/>
              </a:spcAft>
            </a:pPr>
            <a:fld id="{6B8ECD7E-EFBE-4F9E-995A-A5DFDE3950C3}" type="datetime1">
              <a:rPr lang="tr-TR">
                <a:solidFill>
                  <a:srgbClr val="FFFFFF"/>
                </a:solidFill>
              </a:rPr>
              <a:pPr>
                <a:spcAft>
                  <a:spcPts val="600"/>
                </a:spcAft>
              </a:pPr>
              <a:t>24.12.2023</a:t>
            </a:fld>
            <a:endParaRPr lang="tr-TR">
              <a:solidFill>
                <a:srgbClr val="FFFFFF"/>
              </a:solidFill>
            </a:endParaRPr>
          </a:p>
        </p:txBody>
      </p:sp>
      <p:sp>
        <p:nvSpPr>
          <p:cNvPr id="5" name="Alt Bilgi Yer Tutucusu 4">
            <a:extLst>
              <a:ext uri="{FF2B5EF4-FFF2-40B4-BE49-F238E27FC236}">
                <a16:creationId xmlns:a16="http://schemas.microsoft.com/office/drawing/2014/main" id="{2B853ADA-EA96-1D80-4C70-CC2B545A7249}"/>
              </a:ext>
            </a:extLst>
          </p:cNvPr>
          <p:cNvSpPr>
            <a:spLocks noGrp="1"/>
          </p:cNvSpPr>
          <p:nvPr>
            <p:ph type="ftr" sz="quarter" idx="11"/>
          </p:nvPr>
        </p:nvSpPr>
        <p:spPr>
          <a:xfrm>
            <a:off x="4038600" y="6356350"/>
            <a:ext cx="4114800" cy="365125"/>
          </a:xfrm>
        </p:spPr>
        <p:txBody>
          <a:bodyPr>
            <a:normAutofit/>
          </a:bodyPr>
          <a:lstStyle/>
          <a:p>
            <a:endParaRPr lang="tr-TR">
              <a:solidFill>
                <a:srgbClr val="FFFFFF"/>
              </a:solidFill>
            </a:endParaRPr>
          </a:p>
        </p:txBody>
      </p:sp>
      <p:sp>
        <p:nvSpPr>
          <p:cNvPr id="6" name="Slayt Numarası Yer Tutucusu 5">
            <a:extLst>
              <a:ext uri="{FF2B5EF4-FFF2-40B4-BE49-F238E27FC236}">
                <a16:creationId xmlns:a16="http://schemas.microsoft.com/office/drawing/2014/main" id="{FDB35D94-4A0A-D8D9-2D81-46070F87FEE4}"/>
              </a:ext>
            </a:extLst>
          </p:cNvPr>
          <p:cNvSpPr>
            <a:spLocks noGrp="1"/>
          </p:cNvSpPr>
          <p:nvPr>
            <p:ph type="sldNum" sz="quarter" idx="12"/>
          </p:nvPr>
        </p:nvSpPr>
        <p:spPr>
          <a:xfrm>
            <a:off x="8610600" y="6356350"/>
            <a:ext cx="2743200" cy="365125"/>
          </a:xfrm>
        </p:spPr>
        <p:txBody>
          <a:bodyPr>
            <a:normAutofit/>
          </a:bodyPr>
          <a:lstStyle/>
          <a:p>
            <a:pPr>
              <a:spcAft>
                <a:spcPts val="600"/>
              </a:spcAft>
            </a:pPr>
            <a:fld id="{DAB68E02-0E31-4FE9-98EF-257F54F693FA}" type="slidenum">
              <a:rPr lang="tr-TR">
                <a:solidFill>
                  <a:srgbClr val="FFFFFF"/>
                </a:solidFill>
              </a:rPr>
              <a:pPr>
                <a:spcAft>
                  <a:spcPts val="600"/>
                </a:spcAft>
              </a:pPr>
              <a:t>1</a:t>
            </a:fld>
            <a:endParaRPr lang="tr-TR">
              <a:solidFill>
                <a:srgbClr val="FFFFFF"/>
              </a:solidFill>
            </a:endParaRPr>
          </a:p>
        </p:txBody>
      </p:sp>
    </p:spTree>
    <p:extLst>
      <p:ext uri="{BB962C8B-B14F-4D97-AF65-F5344CB8AC3E}">
        <p14:creationId xmlns:p14="http://schemas.microsoft.com/office/powerpoint/2010/main" val="1133497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F47EA2F4-E7FF-43F6-E032-98CFDA0CD692}"/>
              </a:ext>
            </a:extLst>
          </p:cNvPr>
          <p:cNvSpPr>
            <a:spLocks noGrp="1"/>
          </p:cNvSpPr>
          <p:nvPr>
            <p:ph idx="1"/>
          </p:nvPr>
        </p:nvSpPr>
        <p:spPr>
          <a:xfrm>
            <a:off x="838200" y="951978"/>
            <a:ext cx="7378874" cy="5224985"/>
          </a:xfrm>
        </p:spPr>
        <p:txBody>
          <a:bodyPr>
            <a:normAutofit/>
          </a:bodyPr>
          <a:lstStyle/>
          <a:p>
            <a:r>
              <a:rPr lang="tr-TR" dirty="0"/>
              <a:t>1967 yılında Dünya Sağlık Örgütü, çiçek hastalığını 30'dan fazla ülkede gözetim ve aşılama yoluyla ortadan kaldırmayı amaçlayan </a:t>
            </a:r>
            <a:r>
              <a:rPr lang="tr-TR" b="1" dirty="0"/>
              <a:t>Yoğunlaştırılmış Çiçek Hastalığı Eradikasyon Programını </a:t>
            </a:r>
            <a:r>
              <a:rPr lang="tr-TR" dirty="0"/>
              <a:t>duyurdu. </a:t>
            </a:r>
          </a:p>
          <a:p>
            <a:r>
              <a:rPr lang="tr-TR" dirty="0"/>
              <a:t>Eradikasyon, bir hastalığın tek bir alanda ortadan kaldırılmasından daha fazlası anlamına gelir, DSÖ "</a:t>
            </a:r>
            <a:r>
              <a:rPr lang="tr-TR" u="sng" dirty="0"/>
              <a:t>belirli bir patojenin, kasıtlı çabalar sonucunda, yeniden ortaya çıkma riski olmaksızın kalıcı olarak sıfıra düşürülmesi</a:t>
            </a:r>
            <a:r>
              <a:rPr lang="tr-TR" dirty="0"/>
              <a:t>" olarak tanımlamaktadır.</a:t>
            </a:r>
          </a:p>
        </p:txBody>
      </p:sp>
      <p:sp>
        <p:nvSpPr>
          <p:cNvPr id="4" name="Veri Yer Tutucusu 3">
            <a:extLst>
              <a:ext uri="{FF2B5EF4-FFF2-40B4-BE49-F238E27FC236}">
                <a16:creationId xmlns:a16="http://schemas.microsoft.com/office/drawing/2014/main" id="{9826D67D-5FA2-79A0-4EDC-482B8FBACC71}"/>
              </a:ext>
            </a:extLst>
          </p:cNvPr>
          <p:cNvSpPr>
            <a:spLocks noGrp="1"/>
          </p:cNvSpPr>
          <p:nvPr>
            <p:ph type="dt" sz="half" idx="10"/>
          </p:nvPr>
        </p:nvSpPr>
        <p:spPr>
          <a:xfrm>
            <a:off x="838200" y="6356350"/>
            <a:ext cx="2590800" cy="365125"/>
          </a:xfrm>
        </p:spPr>
        <p:txBody>
          <a:bodyPr>
            <a:normAutofit/>
          </a:bodyPr>
          <a:lstStyle/>
          <a:p>
            <a:pPr>
              <a:spcAft>
                <a:spcPts val="600"/>
              </a:spcAft>
            </a:pPr>
            <a:fld id="{53D8424A-AADA-422C-90A0-869D6EEB0C0A}" type="datetime1">
              <a:rPr lang="tr-TR"/>
              <a:pPr>
                <a:spcAft>
                  <a:spcPts val="600"/>
                </a:spcAft>
              </a:pPr>
              <a:t>24.12.2023</a:t>
            </a:fld>
            <a:endParaRPr lang="tr-TR"/>
          </a:p>
        </p:txBody>
      </p:sp>
      <p:pic>
        <p:nvPicPr>
          <p:cNvPr id="9" name="Picture 8" descr="Stetoskop ve bilgisayar klavyesi bulunan masa">
            <a:extLst>
              <a:ext uri="{FF2B5EF4-FFF2-40B4-BE49-F238E27FC236}">
                <a16:creationId xmlns:a16="http://schemas.microsoft.com/office/drawing/2014/main" id="{F201598F-50EB-7137-151A-BA51143139E9}"/>
              </a:ext>
            </a:extLst>
          </p:cNvPr>
          <p:cNvPicPr>
            <a:picLocks noChangeAspect="1"/>
          </p:cNvPicPr>
          <p:nvPr/>
        </p:nvPicPr>
        <p:blipFill rotWithShape="1">
          <a:blip r:embed="rId2"/>
          <a:srcRect l="41964" r="-1" b="-1"/>
          <a:stretch/>
        </p:blipFill>
        <p:spPr>
          <a:xfrm>
            <a:off x="8955066"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7" name="Alt Bilgi Yer Tutucusu 4">
            <a:extLst>
              <a:ext uri="{FF2B5EF4-FFF2-40B4-BE49-F238E27FC236}">
                <a16:creationId xmlns:a16="http://schemas.microsoft.com/office/drawing/2014/main" id="{722F9AB7-B45E-8146-53E1-46525DE617B9}"/>
              </a:ext>
            </a:extLst>
          </p:cNvPr>
          <p:cNvSpPr txBox="1">
            <a:spLocks noGrp="1"/>
          </p:cNvSpPr>
          <p:nvPr>
            <p:ph type="ftr" sz="quarter" idx="11"/>
          </p:nvPr>
        </p:nvSpPr>
        <p:spPr>
          <a:xfrm>
            <a:off x="3505200" y="6356350"/>
            <a:ext cx="3429000" cy="365125"/>
          </a:xfrm>
          <a:prstGeom prst="rect">
            <a:avLst/>
          </a:prstGeom>
        </p:spPr>
        <p:txBody>
          <a:bodyPr vert="horz" lIns="91440" tIns="45720" rIns="91440" bIns="45720" rtlCol="0">
            <a:normAutofit/>
          </a:bodyP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90000"/>
              </a:lnSpc>
              <a:spcAft>
                <a:spcPts val="600"/>
              </a:spcAft>
            </a:pPr>
            <a:r>
              <a:rPr lang="tr-TR" sz="400"/>
              <a:t>A Brief History Vaccination. </a:t>
            </a:r>
            <a:r>
              <a:rPr lang="tr-TR" sz="400">
                <a:hlinkClick r:id="rId3"/>
              </a:rPr>
              <a:t>https://www.who.int/news-room/spotlight/history-of-vaccination/a-brief-history-of-vaccination?topicsurvey=ht7j2q)&amp;gclid=Cj0KCQiA4Y-sBhC6ARIsAGXF1g7gmK5F1W78zMRJCDEHFPw3cKDtlK-SztVKX_Vjmb4fCONfGMkZyGEaAlX2EALw_wcB</a:t>
            </a:r>
            <a:r>
              <a:rPr lang="tr-TR" sz="400"/>
              <a:t> (Erişim Tarihi: 21.12.2023)</a:t>
            </a:r>
          </a:p>
          <a:p>
            <a:pPr algn="l">
              <a:lnSpc>
                <a:spcPct val="90000"/>
              </a:lnSpc>
              <a:spcAft>
                <a:spcPts val="600"/>
              </a:spcAft>
            </a:pPr>
            <a:endParaRPr lang="tr-TR" sz="400"/>
          </a:p>
        </p:txBody>
      </p:sp>
      <p:sp>
        <p:nvSpPr>
          <p:cNvPr id="6" name="Slayt Numarası Yer Tutucusu 5">
            <a:extLst>
              <a:ext uri="{FF2B5EF4-FFF2-40B4-BE49-F238E27FC236}">
                <a16:creationId xmlns:a16="http://schemas.microsoft.com/office/drawing/2014/main" id="{AA901088-EDA8-D8DC-113A-792BFBA77F8B}"/>
              </a:ext>
            </a:extLst>
          </p:cNvPr>
          <p:cNvSpPr>
            <a:spLocks noGrp="1"/>
          </p:cNvSpPr>
          <p:nvPr>
            <p:ph type="sldNum" sz="quarter" idx="12"/>
          </p:nvPr>
        </p:nvSpPr>
        <p:spPr>
          <a:xfrm>
            <a:off x="8610600" y="6356350"/>
            <a:ext cx="2743200" cy="365125"/>
          </a:xfrm>
        </p:spPr>
        <p:txBody>
          <a:bodyPr>
            <a:normAutofit/>
          </a:bodyPr>
          <a:lstStyle/>
          <a:p>
            <a:pPr>
              <a:spcAft>
                <a:spcPts val="600"/>
              </a:spcAft>
            </a:pPr>
            <a:fld id="{DAB68E02-0E31-4FE9-98EF-257F54F693FA}" type="slidenum">
              <a:rPr lang="tr-TR">
                <a:solidFill>
                  <a:srgbClr val="FFFFFF"/>
                </a:solidFill>
              </a:rPr>
              <a:pPr>
                <a:spcAft>
                  <a:spcPts val="600"/>
                </a:spcAft>
              </a:pPr>
              <a:t>10</a:t>
            </a:fld>
            <a:endParaRPr lang="tr-TR">
              <a:solidFill>
                <a:srgbClr val="FFFFFF"/>
              </a:solidFill>
            </a:endParaRPr>
          </a:p>
        </p:txBody>
      </p:sp>
    </p:spTree>
    <p:extLst>
      <p:ext uri="{BB962C8B-B14F-4D97-AF65-F5344CB8AC3E}">
        <p14:creationId xmlns:p14="http://schemas.microsoft.com/office/powerpoint/2010/main" val="272503377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31AB73-0018-2674-4AFE-7F1BE0522472}"/>
              </a:ext>
            </a:extLst>
          </p:cNvPr>
          <p:cNvSpPr>
            <a:spLocks noGrp="1"/>
          </p:cNvSpPr>
          <p:nvPr>
            <p:ph type="title"/>
          </p:nvPr>
        </p:nvSpPr>
        <p:spPr>
          <a:xfrm>
            <a:off x="838200" y="365125"/>
            <a:ext cx="10515600" cy="712561"/>
          </a:xfrm>
        </p:spPr>
        <p:txBody>
          <a:bodyPr/>
          <a:lstStyle/>
          <a:p>
            <a:r>
              <a:rPr lang="tr-TR" dirty="0"/>
              <a:t>Açıklayıcı Eylemler</a:t>
            </a:r>
          </a:p>
        </p:txBody>
      </p:sp>
      <p:sp>
        <p:nvSpPr>
          <p:cNvPr id="3" name="İçerik Yer Tutucusu 2">
            <a:extLst>
              <a:ext uri="{FF2B5EF4-FFF2-40B4-BE49-F238E27FC236}">
                <a16:creationId xmlns:a16="http://schemas.microsoft.com/office/drawing/2014/main" id="{5AE2F738-5CD7-C0F1-4A17-455D9291BF5F}"/>
              </a:ext>
            </a:extLst>
          </p:cNvPr>
          <p:cNvSpPr>
            <a:spLocks noGrp="1"/>
          </p:cNvSpPr>
          <p:nvPr>
            <p:ph idx="1"/>
          </p:nvPr>
        </p:nvSpPr>
        <p:spPr>
          <a:xfrm>
            <a:off x="838200" y="1306286"/>
            <a:ext cx="10515600" cy="4870677"/>
          </a:xfrm>
        </p:spPr>
        <p:txBody>
          <a:bodyPr>
            <a:normAutofit fontScale="85000" lnSpcReduction="10000"/>
          </a:bodyPr>
          <a:lstStyle/>
          <a:p>
            <a:r>
              <a:rPr lang="tr-TR" dirty="0"/>
              <a:t>Aşıyla önlenebilir hastalık salgınlarının temel nedenlerini belirlemek için bilimsel kanıtlar oluşturun ve kullanın ve </a:t>
            </a:r>
            <a:r>
              <a:rPr lang="tr-TR" u="sng" dirty="0"/>
              <a:t>salgınları önlemek için ulusal aşılama politikalarını veya programlarını revize edin</a:t>
            </a:r>
            <a:r>
              <a:rPr lang="tr-TR" dirty="0"/>
              <a:t>.</a:t>
            </a:r>
          </a:p>
          <a:p>
            <a:r>
              <a:rPr lang="tr-TR" dirty="0"/>
              <a:t>Genel salgın tespitini ve müdahaleyi iyileştirmek için ulusal düzeydeki aşılama programlarının ve </a:t>
            </a:r>
            <a:r>
              <a:rPr lang="tr-TR" dirty="0" err="1"/>
              <a:t>sürveyans</a:t>
            </a:r>
            <a:r>
              <a:rPr lang="tr-TR" dirty="0"/>
              <a:t> sistemlerinin nasıl güçlendirilebileceğini keşfedin.</a:t>
            </a:r>
          </a:p>
          <a:p>
            <a:r>
              <a:rPr lang="tr-TR" dirty="0"/>
              <a:t>Salgınları önlemek için geliştirilmiş </a:t>
            </a:r>
            <a:r>
              <a:rPr lang="tr-TR" dirty="0" err="1"/>
              <a:t>sürveyans</a:t>
            </a:r>
            <a:r>
              <a:rPr lang="tr-TR" dirty="0"/>
              <a:t> da dahil olmak üzere, salgın potansiyeli olan aşıyla önlenebilir hastalıklar için ek aşılama faaliyetleri yürütmeyi düşünün.</a:t>
            </a:r>
          </a:p>
          <a:p>
            <a:r>
              <a:rPr lang="tr-TR" dirty="0"/>
              <a:t>Simülasyon egzersizleri yoluyla ülkenin salgına müdahaleye hazır olup olmadığını test edin.</a:t>
            </a:r>
          </a:p>
          <a:p>
            <a:r>
              <a:rPr lang="tr-TR" dirty="0"/>
              <a:t>Mevcut kızamık salgını müdahale planlarını, uygulamalarını ve kılavuzlarını gözden geçirin ve güncelleyin.</a:t>
            </a:r>
          </a:p>
          <a:p>
            <a:r>
              <a:rPr lang="tr-TR" dirty="0"/>
              <a:t>Programatik iyileştirme için salgın müdahale değerlendirmeleri ve eylem içi ve eylem sonrası incelemeler yapın.</a:t>
            </a:r>
          </a:p>
        </p:txBody>
      </p:sp>
      <p:sp>
        <p:nvSpPr>
          <p:cNvPr id="4" name="Veri Yer Tutucusu 3">
            <a:extLst>
              <a:ext uri="{FF2B5EF4-FFF2-40B4-BE49-F238E27FC236}">
                <a16:creationId xmlns:a16="http://schemas.microsoft.com/office/drawing/2014/main" id="{FE78D1E9-345B-E563-DDD8-7688D3A9CD83}"/>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451DCE15-BFCD-1653-FE37-496B34E75C8D}"/>
              </a:ext>
            </a:extLst>
          </p:cNvPr>
          <p:cNvSpPr>
            <a:spLocks noGrp="1"/>
          </p:cNvSpPr>
          <p:nvPr>
            <p:ph type="ftr" sz="quarter" idx="11"/>
          </p:nvPr>
        </p:nvSpPr>
        <p:spPr>
          <a:xfrm>
            <a:off x="2057400" y="6356350"/>
            <a:ext cx="8316686" cy="365125"/>
          </a:xfrm>
        </p:spPr>
        <p:txBody>
          <a:bodyPr/>
          <a:lstStyle/>
          <a:p>
            <a:r>
              <a:rPr lang="tr-TR" dirty="0"/>
              <a:t>DSÖ. Avrupa </a:t>
            </a:r>
            <a:r>
              <a:rPr lang="tr-TR" dirty="0" err="1"/>
              <a:t>İmmünizasyon</a:t>
            </a:r>
            <a:r>
              <a:rPr lang="tr-TR" dirty="0"/>
              <a:t> Ajandası 2030. Erişim </a:t>
            </a:r>
            <a:r>
              <a:rPr lang="tr-TR" dirty="0" err="1"/>
              <a:t>Adresi:</a:t>
            </a:r>
            <a:r>
              <a:rPr lang="tr-TR" dirty="0" err="1">
                <a:hlinkClick r:id="rId2"/>
              </a:rPr>
              <a:t>https</a:t>
            </a:r>
            <a:r>
              <a:rPr lang="tr-TR" dirty="0">
                <a:hlinkClick r:id="rId2"/>
              </a:rPr>
              <a:t>://iris.who.int/</a:t>
            </a:r>
            <a:r>
              <a:rPr lang="tr-TR" dirty="0" err="1">
                <a:hlinkClick r:id="rId2"/>
              </a:rPr>
              <a:t>bitstream</a:t>
            </a:r>
            <a:r>
              <a:rPr lang="tr-TR" dirty="0">
                <a:hlinkClick r:id="rId2"/>
              </a:rPr>
              <a:t>/</a:t>
            </a:r>
            <a:r>
              <a:rPr lang="tr-TR" dirty="0" err="1">
                <a:hlinkClick r:id="rId2"/>
              </a:rPr>
              <a:t>handle</a:t>
            </a:r>
            <a:r>
              <a:rPr lang="tr-TR" dirty="0">
                <a:hlinkClick r:id="rId2"/>
              </a:rPr>
              <a:t>/10665/348002/9789289056052-eng.pdf?sequence=1</a:t>
            </a:r>
            <a:r>
              <a:rPr lang="tr-TR" dirty="0"/>
              <a:t> (Erişim Tarihi: 21.12.2023).</a:t>
            </a:r>
          </a:p>
          <a:p>
            <a:endParaRPr lang="tr-TR" dirty="0"/>
          </a:p>
        </p:txBody>
      </p:sp>
      <p:sp>
        <p:nvSpPr>
          <p:cNvPr id="6" name="Slayt Numarası Yer Tutucusu 5">
            <a:extLst>
              <a:ext uri="{FF2B5EF4-FFF2-40B4-BE49-F238E27FC236}">
                <a16:creationId xmlns:a16="http://schemas.microsoft.com/office/drawing/2014/main" id="{D119E7E5-98FB-87D9-8130-B62A599D7E34}"/>
              </a:ext>
            </a:extLst>
          </p:cNvPr>
          <p:cNvSpPr>
            <a:spLocks noGrp="1"/>
          </p:cNvSpPr>
          <p:nvPr>
            <p:ph type="sldNum" sz="quarter" idx="12"/>
          </p:nvPr>
        </p:nvSpPr>
        <p:spPr/>
        <p:txBody>
          <a:bodyPr/>
          <a:lstStyle/>
          <a:p>
            <a:fld id="{DAB68E02-0E31-4FE9-98EF-257F54F693FA}" type="slidenum">
              <a:rPr lang="tr-TR" smtClean="0"/>
              <a:t>100</a:t>
            </a:fld>
            <a:endParaRPr lang="tr-TR"/>
          </a:p>
        </p:txBody>
      </p:sp>
    </p:spTree>
    <p:extLst>
      <p:ext uri="{BB962C8B-B14F-4D97-AF65-F5344CB8AC3E}">
        <p14:creationId xmlns:p14="http://schemas.microsoft.com/office/powerpoint/2010/main" val="364622550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AF65B7-BE24-05A7-BFD5-E0D3D6048D9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AB2CC36-AD8F-78DC-4CC7-0BEC0BFE1592}"/>
              </a:ext>
            </a:extLst>
          </p:cNvPr>
          <p:cNvSpPr>
            <a:spLocks noGrp="1"/>
          </p:cNvSpPr>
          <p:nvPr>
            <p:ph idx="1"/>
          </p:nvPr>
        </p:nvSpPr>
        <p:spPr/>
        <p:txBody>
          <a:bodyPr/>
          <a:lstStyle/>
          <a:p>
            <a:pPr marL="514350" indent="-514350">
              <a:buFont typeface="+mj-lt"/>
              <a:buAutoNum type="arabicPeriod" startAt="6"/>
            </a:pPr>
            <a:r>
              <a:rPr lang="tr-TR" b="1" i="1" dirty="0"/>
              <a:t>Tedarik ve sürdürülebilirlik:</a:t>
            </a:r>
          </a:p>
          <a:p>
            <a:pPr marL="0" indent="0">
              <a:buNone/>
            </a:pPr>
            <a:r>
              <a:rPr lang="tr-TR" dirty="0"/>
              <a:t>Tüm ülkelerin aşılama programları için uygun ve sürdürülebilir tedarik ve finansmana sahip olmasını sağlamak stratejik bir önceliktir.</a:t>
            </a:r>
          </a:p>
        </p:txBody>
      </p:sp>
      <p:sp>
        <p:nvSpPr>
          <p:cNvPr id="4" name="Veri Yer Tutucusu 3">
            <a:extLst>
              <a:ext uri="{FF2B5EF4-FFF2-40B4-BE49-F238E27FC236}">
                <a16:creationId xmlns:a16="http://schemas.microsoft.com/office/drawing/2014/main" id="{A17748AC-F79E-796F-DAC0-1FCFCA94B406}"/>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9EB5F183-3F7F-D210-3AB1-1818637C1DAD}"/>
              </a:ext>
            </a:extLst>
          </p:cNvPr>
          <p:cNvSpPr>
            <a:spLocks noGrp="1"/>
          </p:cNvSpPr>
          <p:nvPr>
            <p:ph type="ftr" sz="quarter" idx="11"/>
          </p:nvPr>
        </p:nvSpPr>
        <p:spPr>
          <a:xfrm>
            <a:off x="1992087" y="6356350"/>
            <a:ext cx="8882742" cy="365126"/>
          </a:xfrm>
        </p:spPr>
        <p:txBody>
          <a:bodyPr/>
          <a:lstStyle/>
          <a:p>
            <a:r>
              <a:rPr lang="tr-TR" dirty="0"/>
              <a:t>DSÖ. Avrupa </a:t>
            </a:r>
            <a:r>
              <a:rPr lang="tr-TR" dirty="0" err="1"/>
              <a:t>İmmünizasyon</a:t>
            </a:r>
            <a:r>
              <a:rPr lang="tr-TR" dirty="0"/>
              <a:t> Ajandası 2030. Erişim </a:t>
            </a:r>
            <a:r>
              <a:rPr lang="tr-TR" dirty="0" err="1"/>
              <a:t>Adresi:</a:t>
            </a:r>
            <a:r>
              <a:rPr lang="tr-TR" dirty="0" err="1">
                <a:hlinkClick r:id="rId2"/>
              </a:rPr>
              <a:t>https</a:t>
            </a:r>
            <a:r>
              <a:rPr lang="tr-TR" dirty="0">
                <a:hlinkClick r:id="rId2"/>
              </a:rPr>
              <a:t>://iris.who.int/</a:t>
            </a:r>
            <a:r>
              <a:rPr lang="tr-TR" dirty="0" err="1">
                <a:hlinkClick r:id="rId2"/>
              </a:rPr>
              <a:t>bitstream</a:t>
            </a:r>
            <a:r>
              <a:rPr lang="tr-TR" dirty="0">
                <a:hlinkClick r:id="rId2"/>
              </a:rPr>
              <a:t>/</a:t>
            </a:r>
            <a:r>
              <a:rPr lang="tr-TR" dirty="0" err="1">
                <a:hlinkClick r:id="rId2"/>
              </a:rPr>
              <a:t>handle</a:t>
            </a:r>
            <a:r>
              <a:rPr lang="tr-TR" dirty="0">
                <a:hlinkClick r:id="rId2"/>
              </a:rPr>
              <a:t>/10665/348002/9789289056052-eng.pdf?sequence=1</a:t>
            </a:r>
            <a:r>
              <a:rPr lang="tr-TR" dirty="0"/>
              <a:t> (Erişim Tarihi: 21.12.2023).</a:t>
            </a:r>
          </a:p>
          <a:p>
            <a:endParaRPr lang="tr-TR" dirty="0"/>
          </a:p>
        </p:txBody>
      </p:sp>
      <p:sp>
        <p:nvSpPr>
          <p:cNvPr id="6" name="Slayt Numarası Yer Tutucusu 5">
            <a:extLst>
              <a:ext uri="{FF2B5EF4-FFF2-40B4-BE49-F238E27FC236}">
                <a16:creationId xmlns:a16="http://schemas.microsoft.com/office/drawing/2014/main" id="{BB082641-7D21-D767-6BA1-87E0BBBF995C}"/>
              </a:ext>
            </a:extLst>
          </p:cNvPr>
          <p:cNvSpPr>
            <a:spLocks noGrp="1"/>
          </p:cNvSpPr>
          <p:nvPr>
            <p:ph type="sldNum" sz="quarter" idx="12"/>
          </p:nvPr>
        </p:nvSpPr>
        <p:spPr/>
        <p:txBody>
          <a:bodyPr/>
          <a:lstStyle/>
          <a:p>
            <a:fld id="{DAB68E02-0E31-4FE9-98EF-257F54F693FA}" type="slidenum">
              <a:rPr lang="tr-TR" smtClean="0"/>
              <a:t>101</a:t>
            </a:fld>
            <a:endParaRPr lang="tr-TR"/>
          </a:p>
        </p:txBody>
      </p:sp>
    </p:spTree>
    <p:extLst>
      <p:ext uri="{BB962C8B-B14F-4D97-AF65-F5344CB8AC3E}">
        <p14:creationId xmlns:p14="http://schemas.microsoft.com/office/powerpoint/2010/main" val="292038393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DC2A40C-16B6-8C07-E924-7C4D73621E1E}"/>
              </a:ext>
            </a:extLst>
          </p:cNvPr>
          <p:cNvSpPr>
            <a:spLocks noGrp="1"/>
          </p:cNvSpPr>
          <p:nvPr>
            <p:ph type="title"/>
          </p:nvPr>
        </p:nvSpPr>
        <p:spPr>
          <a:xfrm>
            <a:off x="838200" y="365125"/>
            <a:ext cx="10515600" cy="1092366"/>
          </a:xfrm>
        </p:spPr>
        <p:txBody>
          <a:bodyPr/>
          <a:lstStyle/>
          <a:p>
            <a:r>
              <a:rPr lang="tr-TR" dirty="0"/>
              <a:t>Temel Bölgesel Odak Alanları:</a:t>
            </a:r>
          </a:p>
        </p:txBody>
      </p:sp>
      <p:sp>
        <p:nvSpPr>
          <p:cNvPr id="3" name="İçerik Yer Tutucusu 2">
            <a:extLst>
              <a:ext uri="{FF2B5EF4-FFF2-40B4-BE49-F238E27FC236}">
                <a16:creationId xmlns:a16="http://schemas.microsoft.com/office/drawing/2014/main" id="{0EFBC5B7-3D8C-EFCA-DD89-FEDE9B2FB5FC}"/>
              </a:ext>
            </a:extLst>
          </p:cNvPr>
          <p:cNvSpPr>
            <a:spLocks noGrp="1"/>
          </p:cNvSpPr>
          <p:nvPr>
            <p:ph idx="1"/>
          </p:nvPr>
        </p:nvSpPr>
        <p:spPr>
          <a:xfrm>
            <a:off x="838200" y="1653435"/>
            <a:ext cx="10515600" cy="4523527"/>
          </a:xfrm>
        </p:spPr>
        <p:txBody>
          <a:bodyPr/>
          <a:lstStyle/>
          <a:p>
            <a:pPr>
              <a:buFont typeface="Wingdings" panose="05000000000000000000" pitchFamily="2" charset="2"/>
              <a:buChar char="ü"/>
            </a:pPr>
            <a:r>
              <a:rPr lang="tr-TR" dirty="0"/>
              <a:t>Aşılara ilişkin düzenleyici süreçleri, satın alma kapasitesini ve mekanizmalarını, aşı tedarik zincirlerini ve lojistik için yönetim bilgi sistemlerini güçlendirerek yüksek kaliteli ve uygun fiyatlı aşıların ve ilgili malzemelerin her düzeyde zamanında kullanılabilirliğini sağlayın.</a:t>
            </a:r>
          </a:p>
          <a:p>
            <a:pPr>
              <a:buFont typeface="Wingdings" panose="05000000000000000000" pitchFamily="2" charset="2"/>
              <a:buChar char="ü"/>
            </a:pPr>
            <a:r>
              <a:rPr lang="tr-TR" dirty="0"/>
              <a:t>Tüm ülkelerde aşılama programlarının ihtiyaçlarını karşılamak için yeterli mali kaynak tahsisinin sağlanması ve yerel kaynaklar da dahil olmak üzere aşılama harcamalarının artırılması.</a:t>
            </a:r>
          </a:p>
        </p:txBody>
      </p:sp>
      <p:sp>
        <p:nvSpPr>
          <p:cNvPr id="4" name="Veri Yer Tutucusu 3">
            <a:extLst>
              <a:ext uri="{FF2B5EF4-FFF2-40B4-BE49-F238E27FC236}">
                <a16:creationId xmlns:a16="http://schemas.microsoft.com/office/drawing/2014/main" id="{4A7AD0B2-1F8B-E890-7755-4E03E409E395}"/>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8C455964-7320-C2F5-D8A2-052B39B29E9C}"/>
              </a:ext>
            </a:extLst>
          </p:cNvPr>
          <p:cNvSpPr>
            <a:spLocks noGrp="1"/>
          </p:cNvSpPr>
          <p:nvPr>
            <p:ph type="ftr" sz="quarter" idx="11"/>
          </p:nvPr>
        </p:nvSpPr>
        <p:spPr>
          <a:xfrm>
            <a:off x="1828801" y="6372906"/>
            <a:ext cx="9198428" cy="348569"/>
          </a:xfrm>
        </p:spPr>
        <p:txBody>
          <a:bodyPr/>
          <a:lstStyle/>
          <a:p>
            <a:r>
              <a:rPr lang="tr-TR" dirty="0"/>
              <a:t>DSÖ. Avrupa </a:t>
            </a:r>
            <a:r>
              <a:rPr lang="tr-TR" dirty="0" err="1"/>
              <a:t>İmmünizasyon</a:t>
            </a:r>
            <a:r>
              <a:rPr lang="tr-TR" dirty="0"/>
              <a:t> Ajandası 2030. Erişim </a:t>
            </a:r>
            <a:r>
              <a:rPr lang="tr-TR" dirty="0" err="1"/>
              <a:t>Adresi:</a:t>
            </a:r>
            <a:r>
              <a:rPr lang="tr-TR" dirty="0" err="1">
                <a:hlinkClick r:id="rId2"/>
              </a:rPr>
              <a:t>https</a:t>
            </a:r>
            <a:r>
              <a:rPr lang="tr-TR" dirty="0">
                <a:hlinkClick r:id="rId2"/>
              </a:rPr>
              <a:t>://iris.who.int/</a:t>
            </a:r>
            <a:r>
              <a:rPr lang="tr-TR" dirty="0" err="1">
                <a:hlinkClick r:id="rId2"/>
              </a:rPr>
              <a:t>bitstream</a:t>
            </a:r>
            <a:r>
              <a:rPr lang="tr-TR" dirty="0">
                <a:hlinkClick r:id="rId2"/>
              </a:rPr>
              <a:t>/</a:t>
            </a:r>
            <a:r>
              <a:rPr lang="tr-TR" dirty="0" err="1">
                <a:hlinkClick r:id="rId2"/>
              </a:rPr>
              <a:t>handle</a:t>
            </a:r>
            <a:r>
              <a:rPr lang="tr-TR" dirty="0">
                <a:hlinkClick r:id="rId2"/>
              </a:rPr>
              <a:t>/10665/348002/9789289056052-eng.pdf?sequence=1</a:t>
            </a:r>
            <a:r>
              <a:rPr lang="tr-TR" dirty="0"/>
              <a:t> (Erişim Tarihi: 21.12.2023).</a:t>
            </a:r>
          </a:p>
          <a:p>
            <a:endParaRPr lang="tr-TR" dirty="0"/>
          </a:p>
        </p:txBody>
      </p:sp>
      <p:sp>
        <p:nvSpPr>
          <p:cNvPr id="6" name="Slayt Numarası Yer Tutucusu 5">
            <a:extLst>
              <a:ext uri="{FF2B5EF4-FFF2-40B4-BE49-F238E27FC236}">
                <a16:creationId xmlns:a16="http://schemas.microsoft.com/office/drawing/2014/main" id="{5CD7B5A9-7831-0928-1A78-06667839C2A7}"/>
              </a:ext>
            </a:extLst>
          </p:cNvPr>
          <p:cNvSpPr>
            <a:spLocks noGrp="1"/>
          </p:cNvSpPr>
          <p:nvPr>
            <p:ph type="sldNum" sz="quarter" idx="12"/>
          </p:nvPr>
        </p:nvSpPr>
        <p:spPr/>
        <p:txBody>
          <a:bodyPr/>
          <a:lstStyle/>
          <a:p>
            <a:fld id="{DAB68E02-0E31-4FE9-98EF-257F54F693FA}" type="slidenum">
              <a:rPr lang="tr-TR" smtClean="0"/>
              <a:t>102</a:t>
            </a:fld>
            <a:endParaRPr lang="tr-TR"/>
          </a:p>
        </p:txBody>
      </p:sp>
    </p:spTree>
    <p:extLst>
      <p:ext uri="{BB962C8B-B14F-4D97-AF65-F5344CB8AC3E}">
        <p14:creationId xmlns:p14="http://schemas.microsoft.com/office/powerpoint/2010/main" val="392702718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945962-CEC9-1B49-B2D4-52B018F0BE12}"/>
              </a:ext>
            </a:extLst>
          </p:cNvPr>
          <p:cNvSpPr>
            <a:spLocks noGrp="1"/>
          </p:cNvSpPr>
          <p:nvPr>
            <p:ph type="title"/>
          </p:nvPr>
        </p:nvSpPr>
        <p:spPr>
          <a:xfrm>
            <a:off x="838200" y="365125"/>
            <a:ext cx="10515600" cy="870631"/>
          </a:xfrm>
        </p:spPr>
        <p:txBody>
          <a:bodyPr/>
          <a:lstStyle/>
          <a:p>
            <a:r>
              <a:rPr lang="tr-TR" dirty="0"/>
              <a:t>Açıklayıcı Eylemler</a:t>
            </a:r>
          </a:p>
        </p:txBody>
      </p:sp>
      <p:sp>
        <p:nvSpPr>
          <p:cNvPr id="3" name="İçerik Yer Tutucusu 2">
            <a:extLst>
              <a:ext uri="{FF2B5EF4-FFF2-40B4-BE49-F238E27FC236}">
                <a16:creationId xmlns:a16="http://schemas.microsoft.com/office/drawing/2014/main" id="{DF216B06-D2E4-EA80-4742-8C625AE50A0D}"/>
              </a:ext>
            </a:extLst>
          </p:cNvPr>
          <p:cNvSpPr>
            <a:spLocks noGrp="1"/>
          </p:cNvSpPr>
          <p:nvPr>
            <p:ph idx="1"/>
          </p:nvPr>
        </p:nvSpPr>
        <p:spPr>
          <a:xfrm>
            <a:off x="838200" y="1415143"/>
            <a:ext cx="10515600" cy="4761820"/>
          </a:xfrm>
        </p:spPr>
        <p:txBody>
          <a:bodyPr>
            <a:normAutofit fontScale="85000" lnSpcReduction="10000"/>
          </a:bodyPr>
          <a:lstStyle/>
          <a:p>
            <a:r>
              <a:rPr lang="tr-TR" dirty="0"/>
              <a:t>Tedarik süreçlerinin verimliliğini ve uygun fiyata erişimi artırmak için satın alma becerileri ve bilgisine ilişkin kapasiteyi artırmak.</a:t>
            </a:r>
          </a:p>
          <a:p>
            <a:r>
              <a:rPr lang="tr-TR" dirty="0"/>
              <a:t>Etkili aşı yönetim standartlarının ve standart çalışma prosedürlerinin her düzeyde mevcut olmasını ve kullanılmasını sağlayın.</a:t>
            </a:r>
          </a:p>
          <a:p>
            <a:r>
              <a:rPr lang="tr-TR" dirty="0"/>
              <a:t>Personel kapasitesinin geliştirilmesi, modern ekipmanlara yükseltme ve DSÖ standartlarına uygun ek tesislerin belirlenmesini içeren soğuk zincir yönetim stratejilerinin geliştirilmesi.</a:t>
            </a:r>
          </a:p>
          <a:p>
            <a:r>
              <a:rPr lang="tr-TR" dirty="0"/>
              <a:t>Bildirilen aşı eksikliklerini araştırın ve her düzeyde sürekli tedarik sağlamak için düzeltici eylemler (örneğin, erken uyarı sistemlerinin kurulması) geliştirin.</a:t>
            </a:r>
          </a:p>
          <a:p>
            <a:r>
              <a:rPr lang="tr-TR" dirty="0"/>
              <a:t>Bağışıklama programlarının önemi ve mali sürdürülebilirliğinin sağlanması konusunda karar vericilerin farkındalığının arttırılması.</a:t>
            </a:r>
          </a:p>
          <a:p>
            <a:r>
              <a:rPr lang="tr-TR" dirty="0"/>
              <a:t>Aşılama programlarına yönelik mali kaynakları savunmak için yatırımların sonuçlarını veya diğer analizleri (maliyet etkinliği, ekonomik faydalar) kullanın.</a:t>
            </a:r>
          </a:p>
        </p:txBody>
      </p:sp>
      <p:sp>
        <p:nvSpPr>
          <p:cNvPr id="4" name="Veri Yer Tutucusu 3">
            <a:extLst>
              <a:ext uri="{FF2B5EF4-FFF2-40B4-BE49-F238E27FC236}">
                <a16:creationId xmlns:a16="http://schemas.microsoft.com/office/drawing/2014/main" id="{EE5AFD1A-96BF-CAF1-BAA0-57FEFE5542B3}"/>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2518234C-B1C0-A4D2-5F65-61AAB4F24714}"/>
              </a:ext>
            </a:extLst>
          </p:cNvPr>
          <p:cNvSpPr>
            <a:spLocks noGrp="1"/>
          </p:cNvSpPr>
          <p:nvPr>
            <p:ph type="ftr" sz="quarter" idx="11"/>
          </p:nvPr>
        </p:nvSpPr>
        <p:spPr>
          <a:xfrm>
            <a:off x="2057401" y="6356350"/>
            <a:ext cx="8784770" cy="365125"/>
          </a:xfrm>
        </p:spPr>
        <p:txBody>
          <a:bodyPr/>
          <a:lstStyle/>
          <a:p>
            <a:r>
              <a:rPr lang="tr-TR" dirty="0"/>
              <a:t>DSÖ. Avrupa </a:t>
            </a:r>
            <a:r>
              <a:rPr lang="tr-TR" dirty="0" err="1"/>
              <a:t>İmmünizasyon</a:t>
            </a:r>
            <a:r>
              <a:rPr lang="tr-TR" dirty="0"/>
              <a:t> Ajandası 2030. Erişim </a:t>
            </a:r>
            <a:r>
              <a:rPr lang="tr-TR" dirty="0" err="1"/>
              <a:t>Adresi:</a:t>
            </a:r>
            <a:r>
              <a:rPr lang="tr-TR" dirty="0" err="1">
                <a:hlinkClick r:id="rId2"/>
              </a:rPr>
              <a:t>https</a:t>
            </a:r>
            <a:r>
              <a:rPr lang="tr-TR" dirty="0">
                <a:hlinkClick r:id="rId2"/>
              </a:rPr>
              <a:t>://iris.who.int/</a:t>
            </a:r>
            <a:r>
              <a:rPr lang="tr-TR" dirty="0" err="1">
                <a:hlinkClick r:id="rId2"/>
              </a:rPr>
              <a:t>bitstream</a:t>
            </a:r>
            <a:r>
              <a:rPr lang="tr-TR" dirty="0">
                <a:hlinkClick r:id="rId2"/>
              </a:rPr>
              <a:t>/</a:t>
            </a:r>
            <a:r>
              <a:rPr lang="tr-TR" dirty="0" err="1">
                <a:hlinkClick r:id="rId2"/>
              </a:rPr>
              <a:t>handle</a:t>
            </a:r>
            <a:r>
              <a:rPr lang="tr-TR" dirty="0">
                <a:hlinkClick r:id="rId2"/>
              </a:rPr>
              <a:t>/10665/348002/9789289056052-eng.pdf?sequence=1</a:t>
            </a:r>
            <a:r>
              <a:rPr lang="tr-TR" dirty="0"/>
              <a:t> (Erişim Tarihi: 21.12.2023).</a:t>
            </a:r>
          </a:p>
          <a:p>
            <a:endParaRPr lang="tr-TR" dirty="0"/>
          </a:p>
        </p:txBody>
      </p:sp>
      <p:sp>
        <p:nvSpPr>
          <p:cNvPr id="6" name="Slayt Numarası Yer Tutucusu 5">
            <a:extLst>
              <a:ext uri="{FF2B5EF4-FFF2-40B4-BE49-F238E27FC236}">
                <a16:creationId xmlns:a16="http://schemas.microsoft.com/office/drawing/2014/main" id="{D0A6A3EE-2EC7-22E9-97EE-1F98EB61F650}"/>
              </a:ext>
            </a:extLst>
          </p:cNvPr>
          <p:cNvSpPr>
            <a:spLocks noGrp="1"/>
          </p:cNvSpPr>
          <p:nvPr>
            <p:ph type="sldNum" sz="quarter" idx="12"/>
          </p:nvPr>
        </p:nvSpPr>
        <p:spPr/>
        <p:txBody>
          <a:bodyPr/>
          <a:lstStyle/>
          <a:p>
            <a:fld id="{DAB68E02-0E31-4FE9-98EF-257F54F693FA}" type="slidenum">
              <a:rPr lang="tr-TR" smtClean="0"/>
              <a:t>103</a:t>
            </a:fld>
            <a:endParaRPr lang="tr-TR"/>
          </a:p>
        </p:txBody>
      </p:sp>
    </p:spTree>
    <p:extLst>
      <p:ext uri="{BB962C8B-B14F-4D97-AF65-F5344CB8AC3E}">
        <p14:creationId xmlns:p14="http://schemas.microsoft.com/office/powerpoint/2010/main" val="90378352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945962-CEC9-1B49-B2D4-52B018F0BE12}"/>
              </a:ext>
            </a:extLst>
          </p:cNvPr>
          <p:cNvSpPr>
            <a:spLocks noGrp="1"/>
          </p:cNvSpPr>
          <p:nvPr>
            <p:ph type="title"/>
          </p:nvPr>
        </p:nvSpPr>
        <p:spPr>
          <a:xfrm>
            <a:off x="838200" y="365125"/>
            <a:ext cx="10515600" cy="701675"/>
          </a:xfrm>
        </p:spPr>
        <p:txBody>
          <a:bodyPr/>
          <a:lstStyle/>
          <a:p>
            <a:endParaRPr lang="tr-TR" dirty="0"/>
          </a:p>
        </p:txBody>
      </p:sp>
      <p:sp>
        <p:nvSpPr>
          <p:cNvPr id="3" name="İçerik Yer Tutucusu 2">
            <a:extLst>
              <a:ext uri="{FF2B5EF4-FFF2-40B4-BE49-F238E27FC236}">
                <a16:creationId xmlns:a16="http://schemas.microsoft.com/office/drawing/2014/main" id="{DF216B06-D2E4-EA80-4742-8C625AE50A0D}"/>
              </a:ext>
            </a:extLst>
          </p:cNvPr>
          <p:cNvSpPr>
            <a:spLocks noGrp="1"/>
          </p:cNvSpPr>
          <p:nvPr>
            <p:ph idx="1"/>
          </p:nvPr>
        </p:nvSpPr>
        <p:spPr/>
        <p:txBody>
          <a:bodyPr/>
          <a:lstStyle/>
          <a:p>
            <a:pPr marL="514350" indent="-514350">
              <a:buFont typeface="+mj-lt"/>
              <a:buAutoNum type="arabicPeriod" startAt="7"/>
            </a:pPr>
            <a:r>
              <a:rPr lang="tr-TR" b="1" i="1" dirty="0"/>
              <a:t>Araştırma ve yenilik:</a:t>
            </a:r>
          </a:p>
          <a:p>
            <a:pPr marL="0" indent="0">
              <a:buNone/>
            </a:pPr>
            <a:r>
              <a:rPr lang="tr-TR" dirty="0"/>
              <a:t>Aşılama programlarının erişimini artırmak ve etkili yeniliklerin hızla tüm ülke ve topluluklara sunulmasını sağlamak için operasyonel araştırmanın kullanılmasını sağlamak stratejik bir önceliktir.</a:t>
            </a:r>
          </a:p>
        </p:txBody>
      </p:sp>
      <p:sp>
        <p:nvSpPr>
          <p:cNvPr id="4" name="Veri Yer Tutucusu 3">
            <a:extLst>
              <a:ext uri="{FF2B5EF4-FFF2-40B4-BE49-F238E27FC236}">
                <a16:creationId xmlns:a16="http://schemas.microsoft.com/office/drawing/2014/main" id="{EE5AFD1A-96BF-CAF1-BAA0-57FEFE5542B3}"/>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2518234C-B1C0-A4D2-5F65-61AAB4F24714}"/>
              </a:ext>
            </a:extLst>
          </p:cNvPr>
          <p:cNvSpPr>
            <a:spLocks noGrp="1"/>
          </p:cNvSpPr>
          <p:nvPr>
            <p:ph type="ftr" sz="quarter" idx="11"/>
          </p:nvPr>
        </p:nvSpPr>
        <p:spPr>
          <a:xfrm>
            <a:off x="2057401" y="6356350"/>
            <a:ext cx="8784770" cy="365125"/>
          </a:xfrm>
        </p:spPr>
        <p:txBody>
          <a:bodyPr/>
          <a:lstStyle/>
          <a:p>
            <a:r>
              <a:rPr lang="tr-TR" dirty="0"/>
              <a:t>DSÖ. Avrupa </a:t>
            </a:r>
            <a:r>
              <a:rPr lang="tr-TR" dirty="0" err="1"/>
              <a:t>İmmünizasyon</a:t>
            </a:r>
            <a:r>
              <a:rPr lang="tr-TR" dirty="0"/>
              <a:t> Ajandası 2030. Erişim </a:t>
            </a:r>
            <a:r>
              <a:rPr lang="tr-TR" dirty="0" err="1"/>
              <a:t>Adresi:</a:t>
            </a:r>
            <a:r>
              <a:rPr lang="tr-TR" dirty="0" err="1">
                <a:hlinkClick r:id="rId2"/>
              </a:rPr>
              <a:t>https</a:t>
            </a:r>
            <a:r>
              <a:rPr lang="tr-TR" dirty="0">
                <a:hlinkClick r:id="rId2"/>
              </a:rPr>
              <a:t>://iris.who.int/</a:t>
            </a:r>
            <a:r>
              <a:rPr lang="tr-TR" dirty="0" err="1">
                <a:hlinkClick r:id="rId2"/>
              </a:rPr>
              <a:t>bitstream</a:t>
            </a:r>
            <a:r>
              <a:rPr lang="tr-TR" dirty="0">
                <a:hlinkClick r:id="rId2"/>
              </a:rPr>
              <a:t>/</a:t>
            </a:r>
            <a:r>
              <a:rPr lang="tr-TR" dirty="0" err="1">
                <a:hlinkClick r:id="rId2"/>
              </a:rPr>
              <a:t>handle</a:t>
            </a:r>
            <a:r>
              <a:rPr lang="tr-TR" dirty="0">
                <a:hlinkClick r:id="rId2"/>
              </a:rPr>
              <a:t>/10665/348002/9789289056052-eng.pdf?sequence=1</a:t>
            </a:r>
            <a:r>
              <a:rPr lang="tr-TR" dirty="0"/>
              <a:t> (Erişim Tarihi: 21.12.2023).</a:t>
            </a:r>
          </a:p>
          <a:p>
            <a:endParaRPr lang="tr-TR" dirty="0"/>
          </a:p>
        </p:txBody>
      </p:sp>
      <p:sp>
        <p:nvSpPr>
          <p:cNvPr id="6" name="Slayt Numarası Yer Tutucusu 5">
            <a:extLst>
              <a:ext uri="{FF2B5EF4-FFF2-40B4-BE49-F238E27FC236}">
                <a16:creationId xmlns:a16="http://schemas.microsoft.com/office/drawing/2014/main" id="{D0A6A3EE-2EC7-22E9-97EE-1F98EB61F650}"/>
              </a:ext>
            </a:extLst>
          </p:cNvPr>
          <p:cNvSpPr>
            <a:spLocks noGrp="1"/>
          </p:cNvSpPr>
          <p:nvPr>
            <p:ph type="sldNum" sz="quarter" idx="12"/>
          </p:nvPr>
        </p:nvSpPr>
        <p:spPr/>
        <p:txBody>
          <a:bodyPr/>
          <a:lstStyle/>
          <a:p>
            <a:fld id="{DAB68E02-0E31-4FE9-98EF-257F54F693FA}" type="slidenum">
              <a:rPr lang="tr-TR" smtClean="0"/>
              <a:t>104</a:t>
            </a:fld>
            <a:endParaRPr lang="tr-TR"/>
          </a:p>
        </p:txBody>
      </p:sp>
    </p:spTree>
    <p:extLst>
      <p:ext uri="{BB962C8B-B14F-4D97-AF65-F5344CB8AC3E}">
        <p14:creationId xmlns:p14="http://schemas.microsoft.com/office/powerpoint/2010/main" val="85558483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945962-CEC9-1B49-B2D4-52B018F0BE12}"/>
              </a:ext>
            </a:extLst>
          </p:cNvPr>
          <p:cNvSpPr>
            <a:spLocks noGrp="1"/>
          </p:cNvSpPr>
          <p:nvPr>
            <p:ph type="title"/>
          </p:nvPr>
        </p:nvSpPr>
        <p:spPr>
          <a:xfrm>
            <a:off x="838200" y="365125"/>
            <a:ext cx="10515600" cy="987686"/>
          </a:xfrm>
        </p:spPr>
        <p:txBody>
          <a:bodyPr/>
          <a:lstStyle/>
          <a:p>
            <a:r>
              <a:rPr lang="tr-TR" dirty="0"/>
              <a:t>Temel Bölgesel Odak Alanları:</a:t>
            </a:r>
          </a:p>
        </p:txBody>
      </p:sp>
      <p:sp>
        <p:nvSpPr>
          <p:cNvPr id="3" name="İçerik Yer Tutucusu 2">
            <a:extLst>
              <a:ext uri="{FF2B5EF4-FFF2-40B4-BE49-F238E27FC236}">
                <a16:creationId xmlns:a16="http://schemas.microsoft.com/office/drawing/2014/main" id="{DF216B06-D2E4-EA80-4742-8C625AE50A0D}"/>
              </a:ext>
            </a:extLst>
          </p:cNvPr>
          <p:cNvSpPr>
            <a:spLocks noGrp="1"/>
          </p:cNvSpPr>
          <p:nvPr>
            <p:ph idx="1"/>
          </p:nvPr>
        </p:nvSpPr>
        <p:spPr/>
        <p:txBody>
          <a:bodyPr/>
          <a:lstStyle/>
          <a:p>
            <a:pPr>
              <a:buFont typeface="Wingdings" panose="05000000000000000000" pitchFamily="2" charset="2"/>
              <a:buChar char="ü"/>
            </a:pPr>
            <a:r>
              <a:rPr lang="tr-TR" dirty="0"/>
              <a:t>Yüksek ve adil kapsam elde etmenin önündeki etkenleri, engelleri ve zorlukları belirlemek için operasyonel, uygulama veya biçimlendirici araştırmalar yürütün ve kapsamı artırmak için çözümleri belirlemek ve stratejiler uyarlamak için araştırma sonuçlarını kullanın.</a:t>
            </a:r>
          </a:p>
          <a:p>
            <a:pPr>
              <a:buFont typeface="Wingdings" panose="05000000000000000000" pitchFamily="2" charset="2"/>
              <a:buChar char="ü"/>
            </a:pPr>
            <a:r>
              <a:rPr lang="tr-TR" dirty="0"/>
              <a:t>Araştırma önceliklerini belirlemek, araştırma ve yeniliği yönetmek ve araştırma faaliyetlerini yürütmek için her düzeyde kurumsal kapasiteyi oluşturmak ve güçlendirmek.</a:t>
            </a:r>
          </a:p>
          <a:p>
            <a:pPr>
              <a:buFont typeface="Wingdings" panose="05000000000000000000" pitchFamily="2" charset="2"/>
              <a:buChar char="ü"/>
            </a:pPr>
            <a:r>
              <a:rPr lang="tr-TR" dirty="0"/>
              <a:t>Bağışıklama programlarının verimliliğini artırmak için potansiyel sağlık ve teknoloji yeniliklerini değerlendirin ve ölçeğini büyütün.</a:t>
            </a:r>
          </a:p>
        </p:txBody>
      </p:sp>
      <p:sp>
        <p:nvSpPr>
          <p:cNvPr id="4" name="Veri Yer Tutucusu 3">
            <a:extLst>
              <a:ext uri="{FF2B5EF4-FFF2-40B4-BE49-F238E27FC236}">
                <a16:creationId xmlns:a16="http://schemas.microsoft.com/office/drawing/2014/main" id="{EE5AFD1A-96BF-CAF1-BAA0-57FEFE5542B3}"/>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2518234C-B1C0-A4D2-5F65-61AAB4F24714}"/>
              </a:ext>
            </a:extLst>
          </p:cNvPr>
          <p:cNvSpPr>
            <a:spLocks noGrp="1"/>
          </p:cNvSpPr>
          <p:nvPr>
            <p:ph type="ftr" sz="quarter" idx="11"/>
          </p:nvPr>
        </p:nvSpPr>
        <p:spPr>
          <a:xfrm>
            <a:off x="2057401" y="6356350"/>
            <a:ext cx="8784770" cy="365125"/>
          </a:xfrm>
        </p:spPr>
        <p:txBody>
          <a:bodyPr/>
          <a:lstStyle/>
          <a:p>
            <a:r>
              <a:rPr lang="tr-TR" dirty="0"/>
              <a:t>DSÖ. Avrupa </a:t>
            </a:r>
            <a:r>
              <a:rPr lang="tr-TR" dirty="0" err="1"/>
              <a:t>İmmünizasyon</a:t>
            </a:r>
            <a:r>
              <a:rPr lang="tr-TR" dirty="0"/>
              <a:t> Ajandası 2030. Erişim </a:t>
            </a:r>
            <a:r>
              <a:rPr lang="tr-TR" dirty="0" err="1"/>
              <a:t>Adresi:</a:t>
            </a:r>
            <a:r>
              <a:rPr lang="tr-TR" dirty="0" err="1">
                <a:hlinkClick r:id="rId2"/>
              </a:rPr>
              <a:t>https</a:t>
            </a:r>
            <a:r>
              <a:rPr lang="tr-TR" dirty="0">
                <a:hlinkClick r:id="rId2"/>
              </a:rPr>
              <a:t>://iris.who.int/</a:t>
            </a:r>
            <a:r>
              <a:rPr lang="tr-TR" dirty="0" err="1">
                <a:hlinkClick r:id="rId2"/>
              </a:rPr>
              <a:t>bitstream</a:t>
            </a:r>
            <a:r>
              <a:rPr lang="tr-TR" dirty="0">
                <a:hlinkClick r:id="rId2"/>
              </a:rPr>
              <a:t>/</a:t>
            </a:r>
            <a:r>
              <a:rPr lang="tr-TR" dirty="0" err="1">
                <a:hlinkClick r:id="rId2"/>
              </a:rPr>
              <a:t>handle</a:t>
            </a:r>
            <a:r>
              <a:rPr lang="tr-TR" dirty="0">
                <a:hlinkClick r:id="rId2"/>
              </a:rPr>
              <a:t>/10665/348002/9789289056052-eng.pdf?sequence=1</a:t>
            </a:r>
            <a:r>
              <a:rPr lang="tr-TR" dirty="0"/>
              <a:t> (Erişim Tarihi: 21.12.2023).</a:t>
            </a:r>
          </a:p>
          <a:p>
            <a:endParaRPr lang="tr-TR" dirty="0"/>
          </a:p>
        </p:txBody>
      </p:sp>
      <p:sp>
        <p:nvSpPr>
          <p:cNvPr id="6" name="Slayt Numarası Yer Tutucusu 5">
            <a:extLst>
              <a:ext uri="{FF2B5EF4-FFF2-40B4-BE49-F238E27FC236}">
                <a16:creationId xmlns:a16="http://schemas.microsoft.com/office/drawing/2014/main" id="{D0A6A3EE-2EC7-22E9-97EE-1F98EB61F650}"/>
              </a:ext>
            </a:extLst>
          </p:cNvPr>
          <p:cNvSpPr>
            <a:spLocks noGrp="1"/>
          </p:cNvSpPr>
          <p:nvPr>
            <p:ph type="sldNum" sz="quarter" idx="12"/>
          </p:nvPr>
        </p:nvSpPr>
        <p:spPr/>
        <p:txBody>
          <a:bodyPr/>
          <a:lstStyle/>
          <a:p>
            <a:fld id="{DAB68E02-0E31-4FE9-98EF-257F54F693FA}" type="slidenum">
              <a:rPr lang="tr-TR" smtClean="0"/>
              <a:t>105</a:t>
            </a:fld>
            <a:endParaRPr lang="tr-TR"/>
          </a:p>
        </p:txBody>
      </p:sp>
    </p:spTree>
    <p:extLst>
      <p:ext uri="{BB962C8B-B14F-4D97-AF65-F5344CB8AC3E}">
        <p14:creationId xmlns:p14="http://schemas.microsoft.com/office/powerpoint/2010/main" val="322484372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945962-CEC9-1B49-B2D4-52B018F0BE12}"/>
              </a:ext>
            </a:extLst>
          </p:cNvPr>
          <p:cNvSpPr>
            <a:spLocks noGrp="1"/>
          </p:cNvSpPr>
          <p:nvPr>
            <p:ph type="title"/>
          </p:nvPr>
        </p:nvSpPr>
        <p:spPr>
          <a:xfrm>
            <a:off x="838200" y="365125"/>
            <a:ext cx="10515600" cy="701675"/>
          </a:xfrm>
        </p:spPr>
        <p:txBody>
          <a:bodyPr/>
          <a:lstStyle/>
          <a:p>
            <a:r>
              <a:rPr lang="tr-TR" dirty="0"/>
              <a:t>Açıklayıcı Eylemler</a:t>
            </a:r>
          </a:p>
        </p:txBody>
      </p:sp>
      <p:sp>
        <p:nvSpPr>
          <p:cNvPr id="3" name="İçerik Yer Tutucusu 2">
            <a:extLst>
              <a:ext uri="{FF2B5EF4-FFF2-40B4-BE49-F238E27FC236}">
                <a16:creationId xmlns:a16="http://schemas.microsoft.com/office/drawing/2014/main" id="{DF216B06-D2E4-EA80-4742-8C625AE50A0D}"/>
              </a:ext>
            </a:extLst>
          </p:cNvPr>
          <p:cNvSpPr>
            <a:spLocks noGrp="1"/>
          </p:cNvSpPr>
          <p:nvPr>
            <p:ph idx="1"/>
          </p:nvPr>
        </p:nvSpPr>
        <p:spPr>
          <a:xfrm>
            <a:off x="838200" y="1143000"/>
            <a:ext cx="10515600" cy="5033963"/>
          </a:xfrm>
        </p:spPr>
        <p:txBody>
          <a:bodyPr>
            <a:normAutofit fontScale="92500" lnSpcReduction="20000"/>
          </a:bodyPr>
          <a:lstStyle/>
          <a:p>
            <a:r>
              <a:rPr lang="tr-TR" dirty="0"/>
              <a:t>Aşılanmamış grupları belirlemek, belirlenen sorunun büyüklüğünü anlamak, </a:t>
            </a:r>
            <a:r>
              <a:rPr lang="tr-TR" u="sng" dirty="0"/>
              <a:t>temel nedenleri teşhis etmek ve nüfus grupları ve sağlık uzmanları arasında aşılamanın önündeki temel engelleri ve etkenleri belgelemek</a:t>
            </a:r>
            <a:r>
              <a:rPr lang="tr-TR" dirty="0"/>
              <a:t> için operasyonel araştırma yapın.</a:t>
            </a:r>
          </a:p>
          <a:p>
            <a:r>
              <a:rPr lang="tr-TR" dirty="0"/>
              <a:t>Bağlama özel müdahaleler geliştirmek ve aşı alımını ve topluluklarla etkileşimi artırmak amacıyla stratejiler uyarlamak için uygulama araştırması verilerini ve çıktılarını kullanın.</a:t>
            </a:r>
          </a:p>
          <a:p>
            <a:r>
              <a:rPr lang="tr-TR" dirty="0"/>
              <a:t>Mevcut araştırma faaliyetlerini haritalandırın ve bu tür en iyi uygulamaları ve kaynakları mevcut veya amaca yönelik olarak oluşturulmuş bir veri tabanında derlemek ve bölgedeki ve ötesindeki ülkelerle paylaşmak da dahil olmak üzere iyi ve gelecek vaat eden uygulamaları belgeleyin.</a:t>
            </a:r>
          </a:p>
          <a:p>
            <a:r>
              <a:rPr lang="tr-TR" dirty="0"/>
              <a:t>Yeni aşıların ve ürünlerin kalitesinin, güvenliğinin ve etkililiğinin değerlendirilmesi de dahil olmak üzere, bunların ulusal aşılama programlarında kullanımını savunmak için yenilikçi teknolojilerin sağlık teknolojisi değerlendirmelerini yürütmek.</a:t>
            </a:r>
          </a:p>
        </p:txBody>
      </p:sp>
      <p:sp>
        <p:nvSpPr>
          <p:cNvPr id="4" name="Veri Yer Tutucusu 3">
            <a:extLst>
              <a:ext uri="{FF2B5EF4-FFF2-40B4-BE49-F238E27FC236}">
                <a16:creationId xmlns:a16="http://schemas.microsoft.com/office/drawing/2014/main" id="{EE5AFD1A-96BF-CAF1-BAA0-57FEFE5542B3}"/>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2518234C-B1C0-A4D2-5F65-61AAB4F24714}"/>
              </a:ext>
            </a:extLst>
          </p:cNvPr>
          <p:cNvSpPr>
            <a:spLocks noGrp="1"/>
          </p:cNvSpPr>
          <p:nvPr>
            <p:ph type="ftr" sz="quarter" idx="11"/>
          </p:nvPr>
        </p:nvSpPr>
        <p:spPr>
          <a:xfrm>
            <a:off x="2057401" y="6356350"/>
            <a:ext cx="8784770" cy="365125"/>
          </a:xfrm>
        </p:spPr>
        <p:txBody>
          <a:bodyPr/>
          <a:lstStyle/>
          <a:p>
            <a:r>
              <a:rPr lang="tr-TR" dirty="0"/>
              <a:t>DSÖ. Avrupa </a:t>
            </a:r>
            <a:r>
              <a:rPr lang="tr-TR" dirty="0" err="1"/>
              <a:t>İmmünizasyon</a:t>
            </a:r>
            <a:r>
              <a:rPr lang="tr-TR" dirty="0"/>
              <a:t> Ajandası 2030. Erişim </a:t>
            </a:r>
            <a:r>
              <a:rPr lang="tr-TR" dirty="0" err="1"/>
              <a:t>Adresi:</a:t>
            </a:r>
            <a:r>
              <a:rPr lang="tr-TR" dirty="0" err="1">
                <a:hlinkClick r:id="rId2"/>
              </a:rPr>
              <a:t>https</a:t>
            </a:r>
            <a:r>
              <a:rPr lang="tr-TR" dirty="0">
                <a:hlinkClick r:id="rId2"/>
              </a:rPr>
              <a:t>://iris.who.int/</a:t>
            </a:r>
            <a:r>
              <a:rPr lang="tr-TR" dirty="0" err="1">
                <a:hlinkClick r:id="rId2"/>
              </a:rPr>
              <a:t>bitstream</a:t>
            </a:r>
            <a:r>
              <a:rPr lang="tr-TR" dirty="0">
                <a:hlinkClick r:id="rId2"/>
              </a:rPr>
              <a:t>/</a:t>
            </a:r>
            <a:r>
              <a:rPr lang="tr-TR" dirty="0" err="1">
                <a:hlinkClick r:id="rId2"/>
              </a:rPr>
              <a:t>handle</a:t>
            </a:r>
            <a:r>
              <a:rPr lang="tr-TR" dirty="0">
                <a:hlinkClick r:id="rId2"/>
              </a:rPr>
              <a:t>/10665/348002/9789289056052-eng.pdf?sequence=1</a:t>
            </a:r>
            <a:r>
              <a:rPr lang="tr-TR" dirty="0"/>
              <a:t> (Erişim Tarihi: 21.12.2023).</a:t>
            </a:r>
          </a:p>
          <a:p>
            <a:endParaRPr lang="tr-TR" dirty="0"/>
          </a:p>
        </p:txBody>
      </p:sp>
      <p:sp>
        <p:nvSpPr>
          <p:cNvPr id="6" name="Slayt Numarası Yer Tutucusu 5">
            <a:extLst>
              <a:ext uri="{FF2B5EF4-FFF2-40B4-BE49-F238E27FC236}">
                <a16:creationId xmlns:a16="http://schemas.microsoft.com/office/drawing/2014/main" id="{D0A6A3EE-2EC7-22E9-97EE-1F98EB61F650}"/>
              </a:ext>
            </a:extLst>
          </p:cNvPr>
          <p:cNvSpPr>
            <a:spLocks noGrp="1"/>
          </p:cNvSpPr>
          <p:nvPr>
            <p:ph type="sldNum" sz="quarter" idx="12"/>
          </p:nvPr>
        </p:nvSpPr>
        <p:spPr/>
        <p:txBody>
          <a:bodyPr/>
          <a:lstStyle/>
          <a:p>
            <a:fld id="{DAB68E02-0E31-4FE9-98EF-257F54F693FA}" type="slidenum">
              <a:rPr lang="tr-TR" smtClean="0"/>
              <a:t>106</a:t>
            </a:fld>
            <a:endParaRPr lang="tr-TR"/>
          </a:p>
        </p:txBody>
      </p:sp>
    </p:spTree>
    <p:extLst>
      <p:ext uri="{BB962C8B-B14F-4D97-AF65-F5344CB8AC3E}">
        <p14:creationId xmlns:p14="http://schemas.microsoft.com/office/powerpoint/2010/main" val="351809260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Resim 7" descr="Yürüyen kişilerin hava görünümü">
            <a:extLst>
              <a:ext uri="{FF2B5EF4-FFF2-40B4-BE49-F238E27FC236}">
                <a16:creationId xmlns:a16="http://schemas.microsoft.com/office/drawing/2014/main" id="{4458E2A3-F573-087F-3BFE-1F9CCFCDBE53}"/>
              </a:ext>
            </a:extLst>
          </p:cNvPr>
          <p:cNvPicPr>
            <a:picLocks noChangeAspect="1"/>
          </p:cNvPicPr>
          <p:nvPr/>
        </p:nvPicPr>
        <p:blipFill rotWithShape="1">
          <a:blip r:embed="rId2">
            <a:extLst>
              <a:ext uri="{28A0092B-C50C-407E-A947-70E740481C1C}">
                <a14:useLocalDpi xmlns:a14="http://schemas.microsoft.com/office/drawing/2010/main" val="0"/>
              </a:ext>
            </a:extLst>
          </a:blip>
          <a:srcRect r="5882" b="-1"/>
          <a:stretch/>
        </p:blipFill>
        <p:spPr>
          <a:xfrm>
            <a:off x="1" y="10"/>
            <a:ext cx="9669642" cy="6857990"/>
          </a:xfrm>
          <a:prstGeom prst="rect">
            <a:avLst/>
          </a:prstGeom>
        </p:spPr>
      </p:pic>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66CAAE93-B87D-376C-782B-0BA837EAC211}"/>
              </a:ext>
            </a:extLst>
          </p:cNvPr>
          <p:cNvSpPr>
            <a:spLocks noGrp="1"/>
          </p:cNvSpPr>
          <p:nvPr>
            <p:ph idx="1"/>
          </p:nvPr>
        </p:nvSpPr>
        <p:spPr>
          <a:xfrm>
            <a:off x="7531610" y="5123145"/>
            <a:ext cx="3822189" cy="1053818"/>
          </a:xfrm>
        </p:spPr>
        <p:txBody>
          <a:bodyPr>
            <a:normAutofit/>
          </a:bodyPr>
          <a:lstStyle/>
          <a:p>
            <a:pPr marL="0" indent="0">
              <a:buNone/>
            </a:pPr>
            <a:r>
              <a:rPr lang="tr-TR" sz="4000" dirty="0"/>
              <a:t>Teşekkürler </a:t>
            </a:r>
          </a:p>
        </p:txBody>
      </p:sp>
      <p:sp>
        <p:nvSpPr>
          <p:cNvPr id="4" name="Veri Yer Tutucusu 3">
            <a:extLst>
              <a:ext uri="{FF2B5EF4-FFF2-40B4-BE49-F238E27FC236}">
                <a16:creationId xmlns:a16="http://schemas.microsoft.com/office/drawing/2014/main" id="{AA2EB5E0-F6F9-1DC8-8179-950E07F18AFC}"/>
              </a:ext>
            </a:extLst>
          </p:cNvPr>
          <p:cNvSpPr>
            <a:spLocks noGrp="1"/>
          </p:cNvSpPr>
          <p:nvPr>
            <p:ph type="dt" sz="half" idx="10"/>
          </p:nvPr>
        </p:nvSpPr>
        <p:spPr>
          <a:xfrm>
            <a:off x="838200" y="6356350"/>
            <a:ext cx="2743200" cy="365125"/>
          </a:xfrm>
        </p:spPr>
        <p:txBody>
          <a:bodyPr>
            <a:normAutofit/>
          </a:bodyPr>
          <a:lstStyle/>
          <a:p>
            <a:pPr>
              <a:spcAft>
                <a:spcPts val="600"/>
              </a:spcAft>
            </a:pPr>
            <a:fld id="{53D8424A-AADA-422C-90A0-869D6EEB0C0A}" type="datetime1">
              <a:rPr lang="tr-TR">
                <a:solidFill>
                  <a:srgbClr val="FFFFFF"/>
                </a:solidFill>
              </a:rPr>
              <a:pPr>
                <a:spcAft>
                  <a:spcPts val="600"/>
                </a:spcAft>
              </a:pPr>
              <a:t>24.12.2023</a:t>
            </a:fld>
            <a:endParaRPr lang="tr-TR">
              <a:solidFill>
                <a:srgbClr val="FFFFFF"/>
              </a:solidFill>
            </a:endParaRPr>
          </a:p>
        </p:txBody>
      </p:sp>
      <p:sp>
        <p:nvSpPr>
          <p:cNvPr id="5" name="Alt Bilgi Yer Tutucusu 4">
            <a:extLst>
              <a:ext uri="{FF2B5EF4-FFF2-40B4-BE49-F238E27FC236}">
                <a16:creationId xmlns:a16="http://schemas.microsoft.com/office/drawing/2014/main" id="{60E6095F-D2A6-5078-3CD9-5D658526A54B}"/>
              </a:ext>
            </a:extLst>
          </p:cNvPr>
          <p:cNvSpPr>
            <a:spLocks noGrp="1"/>
          </p:cNvSpPr>
          <p:nvPr>
            <p:ph type="ftr" sz="quarter" idx="11"/>
          </p:nvPr>
        </p:nvSpPr>
        <p:spPr>
          <a:xfrm>
            <a:off x="4038600" y="6356350"/>
            <a:ext cx="4114800" cy="365125"/>
          </a:xfrm>
        </p:spPr>
        <p:txBody>
          <a:bodyPr>
            <a:normAutofit/>
          </a:bodyPr>
          <a:lstStyle/>
          <a:p>
            <a:endParaRPr lang="tr-TR">
              <a:solidFill>
                <a:srgbClr val="FFFFFF"/>
              </a:solidFill>
            </a:endParaRPr>
          </a:p>
        </p:txBody>
      </p:sp>
      <p:sp>
        <p:nvSpPr>
          <p:cNvPr id="6" name="Slayt Numarası Yer Tutucusu 5">
            <a:extLst>
              <a:ext uri="{FF2B5EF4-FFF2-40B4-BE49-F238E27FC236}">
                <a16:creationId xmlns:a16="http://schemas.microsoft.com/office/drawing/2014/main" id="{26122EDB-9412-B18C-34EF-384624AFE019}"/>
              </a:ext>
            </a:extLst>
          </p:cNvPr>
          <p:cNvSpPr>
            <a:spLocks noGrp="1"/>
          </p:cNvSpPr>
          <p:nvPr>
            <p:ph type="sldNum" sz="quarter" idx="12"/>
          </p:nvPr>
        </p:nvSpPr>
        <p:spPr>
          <a:xfrm>
            <a:off x="8610600" y="6356350"/>
            <a:ext cx="2743200" cy="365125"/>
          </a:xfrm>
        </p:spPr>
        <p:txBody>
          <a:bodyPr>
            <a:normAutofit/>
          </a:bodyPr>
          <a:lstStyle/>
          <a:p>
            <a:pPr>
              <a:spcAft>
                <a:spcPts val="600"/>
              </a:spcAft>
            </a:pPr>
            <a:fld id="{DAB68E02-0E31-4FE9-98EF-257F54F693FA}" type="slidenum">
              <a:rPr lang="tr-TR" smtClean="0"/>
              <a:pPr>
                <a:spcAft>
                  <a:spcPts val="600"/>
                </a:spcAft>
              </a:pPr>
              <a:t>107</a:t>
            </a:fld>
            <a:endParaRPr lang="tr-TR"/>
          </a:p>
        </p:txBody>
      </p:sp>
    </p:spTree>
    <p:extLst>
      <p:ext uri="{BB962C8B-B14F-4D97-AF65-F5344CB8AC3E}">
        <p14:creationId xmlns:p14="http://schemas.microsoft.com/office/powerpoint/2010/main" val="422970175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2A3640D-ABEE-99EE-FD2E-CDBB14E917E2}"/>
              </a:ext>
            </a:extLst>
          </p:cNvPr>
          <p:cNvSpPr>
            <a:spLocks noGrp="1"/>
          </p:cNvSpPr>
          <p:nvPr>
            <p:ph type="title"/>
          </p:nvPr>
        </p:nvSpPr>
        <p:spPr/>
        <p:txBody>
          <a:bodyPr/>
          <a:lstStyle/>
          <a:p>
            <a:r>
              <a:rPr lang="tr-TR" dirty="0"/>
              <a:t>KAYNAKLAR</a:t>
            </a:r>
          </a:p>
        </p:txBody>
      </p:sp>
      <p:sp>
        <p:nvSpPr>
          <p:cNvPr id="3" name="İçerik Yer Tutucusu 2">
            <a:extLst>
              <a:ext uri="{FF2B5EF4-FFF2-40B4-BE49-F238E27FC236}">
                <a16:creationId xmlns:a16="http://schemas.microsoft.com/office/drawing/2014/main" id="{06C3786D-0F96-105E-FAF6-2A36DCAC7DB2}"/>
              </a:ext>
            </a:extLst>
          </p:cNvPr>
          <p:cNvSpPr>
            <a:spLocks noGrp="1"/>
          </p:cNvSpPr>
          <p:nvPr>
            <p:ph idx="1"/>
          </p:nvPr>
        </p:nvSpPr>
        <p:spPr>
          <a:xfrm>
            <a:off x="838200" y="1465545"/>
            <a:ext cx="10515600" cy="4711418"/>
          </a:xfrm>
        </p:spPr>
        <p:txBody>
          <a:bodyPr>
            <a:normAutofit fontScale="70000" lnSpcReduction="20000"/>
          </a:bodyPr>
          <a:lstStyle/>
          <a:p>
            <a:r>
              <a:rPr lang="tr-TR" dirty="0"/>
              <a:t>DSÖ. Avrupa </a:t>
            </a:r>
            <a:r>
              <a:rPr lang="tr-TR" dirty="0" err="1"/>
              <a:t>İmmünizasyon</a:t>
            </a:r>
            <a:r>
              <a:rPr lang="tr-TR" dirty="0"/>
              <a:t> Ajandası 2030. Erişim </a:t>
            </a:r>
            <a:r>
              <a:rPr lang="tr-TR" dirty="0" err="1"/>
              <a:t>Adresi:</a:t>
            </a:r>
            <a:r>
              <a:rPr lang="tr-TR" dirty="0" err="1">
                <a:hlinkClick r:id="rId2"/>
              </a:rPr>
              <a:t>https</a:t>
            </a:r>
            <a:r>
              <a:rPr lang="tr-TR" dirty="0">
                <a:hlinkClick r:id="rId2"/>
              </a:rPr>
              <a:t>://iris.who.int/bitstream/handle/10665/348002/9789289056052-eng.pdf?sequence=1</a:t>
            </a:r>
            <a:r>
              <a:rPr lang="tr-TR" dirty="0"/>
              <a:t> (Erişim Tarihi: 21.12.2023).</a:t>
            </a:r>
          </a:p>
          <a:p>
            <a:r>
              <a:rPr lang="tr-TR" dirty="0"/>
              <a:t>A </a:t>
            </a:r>
            <a:r>
              <a:rPr lang="tr-TR" dirty="0" err="1"/>
              <a:t>Brief</a:t>
            </a:r>
            <a:r>
              <a:rPr lang="tr-TR" dirty="0"/>
              <a:t> </a:t>
            </a:r>
            <a:r>
              <a:rPr lang="tr-TR" dirty="0" err="1"/>
              <a:t>History</a:t>
            </a:r>
            <a:r>
              <a:rPr lang="tr-TR" dirty="0"/>
              <a:t> </a:t>
            </a:r>
            <a:r>
              <a:rPr lang="tr-TR" dirty="0" err="1"/>
              <a:t>Vaccination</a:t>
            </a:r>
            <a:r>
              <a:rPr lang="tr-TR" dirty="0"/>
              <a:t>. </a:t>
            </a:r>
            <a:r>
              <a:rPr lang="tr-TR" dirty="0">
                <a:hlinkClick r:id="rId3"/>
              </a:rPr>
              <a:t>https://www.who.int/news-room/spotlight/history-of-vaccination/a-brief-history-of-vaccination?topicsurvey=ht7j2q)&amp;gclid=Cj0KCQiA4Y-sBhC6ARIsAGXF1g7gmK5F1W78zMRJCDEHFPw3cKDtlK-SztVKX_Vjmb4fCONfGMkZyGEaAlX2EALw_wcB</a:t>
            </a:r>
            <a:r>
              <a:rPr lang="tr-TR" dirty="0"/>
              <a:t> (Erişim Tarihi: 21.12.2023)</a:t>
            </a:r>
          </a:p>
          <a:p>
            <a:r>
              <a:rPr lang="tr-TR" dirty="0" err="1"/>
              <a:t>Yuluğkural</a:t>
            </a:r>
            <a:r>
              <a:rPr lang="tr-TR" dirty="0"/>
              <a:t>, Z. (2017). Bağışıklamanın Tarihçesi. (Powerpoint Sunum) 6. Türkiye EKMUD Bilimsel Platformu. Antalya. </a:t>
            </a:r>
          </a:p>
          <a:p>
            <a:r>
              <a:rPr lang="tr-TR" dirty="0"/>
              <a:t>Sağlık Bakanlığı, Çocuk Felci Destek Aşılama Çalışmaları. Erişim Adresi: </a:t>
            </a:r>
            <a:r>
              <a:rPr lang="tr-TR" dirty="0">
                <a:hlinkClick r:id="rId4"/>
              </a:rPr>
              <a:t>https://www.saglik.gov.tr/TR,1281/cocuk-felci-destek-asilama-calismalari.html#:~:text=%C3%9Clkemizde%201963%20y%C4%B1l%C4%B1ndan%20beri%20%C3%A7ocukluk,beri%20%C3%A7ocuk%20felci%20vakam%C4%B1z%20bulunmamaktad%C4%B1r</a:t>
            </a:r>
            <a:r>
              <a:rPr lang="tr-TR" dirty="0"/>
              <a:t>. (Erişim Tarihi: 21.12.2023)</a:t>
            </a:r>
          </a:p>
          <a:p>
            <a:r>
              <a:rPr lang="tr-TR" dirty="0"/>
              <a:t>T.C. SAĞLIK BAKANLIĞI SAĞLIK İSTATİSTİKLERİ YILLIĞI 2021. Türkiye Cumhuriyeti Sağlık Bakanlığı Sağlık Bilgi Sistemleri Genel Müdürlüğü, 2023</a:t>
            </a:r>
          </a:p>
          <a:p>
            <a:r>
              <a:rPr lang="tr-TR" dirty="0"/>
              <a:t>Sağlık İstatistikleri Yıllığı 2022 Haber Bülteni. (2023) T.C. Sağlık Bakanlığı Sağlık Bilgi Sistemleri Genel Müdürlüğü</a:t>
            </a:r>
          </a:p>
          <a:p>
            <a:endParaRPr lang="tr-TR" dirty="0"/>
          </a:p>
        </p:txBody>
      </p:sp>
      <p:sp>
        <p:nvSpPr>
          <p:cNvPr id="4" name="Veri Yer Tutucusu 3">
            <a:extLst>
              <a:ext uri="{FF2B5EF4-FFF2-40B4-BE49-F238E27FC236}">
                <a16:creationId xmlns:a16="http://schemas.microsoft.com/office/drawing/2014/main" id="{14760BC8-9FD0-96EA-637C-2BB85604ED22}"/>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EA61373E-94FA-476C-C1FE-C1DDE5E36AF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37B7A50-B8A5-97DE-A4EE-4ECC00087984}"/>
              </a:ext>
            </a:extLst>
          </p:cNvPr>
          <p:cNvSpPr>
            <a:spLocks noGrp="1"/>
          </p:cNvSpPr>
          <p:nvPr>
            <p:ph type="sldNum" sz="quarter" idx="12"/>
          </p:nvPr>
        </p:nvSpPr>
        <p:spPr/>
        <p:txBody>
          <a:bodyPr/>
          <a:lstStyle/>
          <a:p>
            <a:fld id="{DAB68E02-0E31-4FE9-98EF-257F54F693FA}" type="slidenum">
              <a:rPr lang="tr-TR" smtClean="0"/>
              <a:t>108</a:t>
            </a:fld>
            <a:endParaRPr lang="tr-TR"/>
          </a:p>
        </p:txBody>
      </p:sp>
    </p:spTree>
    <p:extLst>
      <p:ext uri="{BB962C8B-B14F-4D97-AF65-F5344CB8AC3E}">
        <p14:creationId xmlns:p14="http://schemas.microsoft.com/office/powerpoint/2010/main" val="296133521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2C3505B-142E-ED67-3F93-15E1A036C047}"/>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5B90E8DD-57FF-CC67-E48B-8D339DD38ABF}"/>
              </a:ext>
            </a:extLst>
          </p:cNvPr>
          <p:cNvSpPr>
            <a:spLocks noGrp="1"/>
          </p:cNvSpPr>
          <p:nvPr>
            <p:ph idx="1"/>
          </p:nvPr>
        </p:nvSpPr>
        <p:spPr/>
        <p:txBody>
          <a:bodyPr>
            <a:normAutofit fontScale="70000" lnSpcReduction="20000"/>
          </a:bodyPr>
          <a:lstStyle/>
          <a:p>
            <a:r>
              <a:rPr lang="tr-TR" dirty="0"/>
              <a:t>Durusoy, R. (2003) Çiçek: Bir Eradikasyon Öyküsü (Mü?) Toplum ve Hekim, 2003,18,5,367-372.</a:t>
            </a:r>
          </a:p>
          <a:p>
            <a:r>
              <a:rPr lang="tr-TR" dirty="0"/>
              <a:t>Türkiye’de Aşının Tarihçesi. </a:t>
            </a:r>
            <a:r>
              <a:rPr lang="tr-TR" dirty="0">
                <a:hlinkClick r:id="rId2"/>
              </a:rPr>
              <a:t>https://asi.saglik.gov.tr/asi/genel-bilgiler/33-a%C5%9F%C4%B1n%C4%B1n-tarih%C3%A7esi.html</a:t>
            </a:r>
            <a:r>
              <a:rPr lang="tr-TR" dirty="0"/>
              <a:t> (Erişim Tarihi:21.12.2023)</a:t>
            </a:r>
          </a:p>
          <a:p>
            <a:r>
              <a:rPr lang="tr-TR" dirty="0" err="1"/>
              <a:t>Özmert</a:t>
            </a:r>
            <a:r>
              <a:rPr lang="tr-TR" dirty="0"/>
              <a:t>, E. N. (2008). Dünya'da ve Türkiye'de aşılama takvimindeki gelişmeler. </a:t>
            </a:r>
            <a:r>
              <a:rPr lang="tr-TR" i="1" dirty="0"/>
              <a:t>Çocuk Sağlığı ve Hastalıkları Dergisi. </a:t>
            </a:r>
            <a:r>
              <a:rPr lang="tr-TR" dirty="0"/>
              <a:t>2008; 51: 168-175</a:t>
            </a:r>
          </a:p>
          <a:p>
            <a:r>
              <a:rPr lang="tr-TR" dirty="0"/>
              <a:t>TC. Sağlık Bakanlığı Temel Sağlık Hizmetleri Genel Müdürlüğü. Genişletilmiş Bağışıklama Programı Genelgesi. 25.02.2008 6111. 2008/14.</a:t>
            </a:r>
          </a:p>
          <a:p>
            <a:r>
              <a:rPr lang="tr-TR" dirty="0">
                <a:hlinkClick r:id="rId3"/>
              </a:rPr>
              <a:t>https://covid19asi.saglik.gov.tr/TR-77803/genisletilmis-bagisiklama-programi-gbp.html</a:t>
            </a:r>
            <a:r>
              <a:rPr lang="tr-TR" dirty="0"/>
              <a:t> (Erişim Tarihi: 22.12.2023)</a:t>
            </a:r>
          </a:p>
          <a:p>
            <a:r>
              <a:rPr lang="tr-TR" dirty="0">
                <a:hlinkClick r:id="rId4"/>
              </a:rPr>
              <a:t>https://covid19asi.saglik.gov.tr/TR-77802/turkiyede-bagisiklama-programi.html</a:t>
            </a:r>
            <a:r>
              <a:rPr lang="tr-TR" dirty="0"/>
              <a:t> (22.12.2023)</a:t>
            </a:r>
          </a:p>
          <a:p>
            <a:r>
              <a:rPr lang="en-US" sz="2800" kern="1200" dirty="0">
                <a:solidFill>
                  <a:schemeClr val="tx1">
                    <a:tint val="75000"/>
                  </a:schemeClr>
                </a:solidFill>
                <a:latin typeface="+mn-lt"/>
                <a:ea typeface="+mn-ea"/>
                <a:cs typeface="+mn-cs"/>
                <a:hlinkClick r:id="rId5"/>
              </a:rPr>
              <a:t>https://asi.saglik.gov.tr/asi/asi-takvimi2</a:t>
            </a:r>
            <a:r>
              <a:rPr lang="tr-TR" sz="2800" kern="1200" dirty="0">
                <a:solidFill>
                  <a:schemeClr val="tx1">
                    <a:tint val="75000"/>
                  </a:schemeClr>
                </a:solidFill>
                <a:latin typeface="+mn-lt"/>
                <a:ea typeface="+mn-ea"/>
                <a:cs typeface="+mn-cs"/>
              </a:rPr>
              <a:t> </a:t>
            </a:r>
            <a:r>
              <a:rPr lang="tr-TR" sz="2800" kern="1200" dirty="0">
                <a:latin typeface="+mn-lt"/>
                <a:ea typeface="+mn-ea"/>
                <a:cs typeface="+mn-cs"/>
              </a:rPr>
              <a:t>(Erişim Tarihi:22.12.2023)</a:t>
            </a:r>
          </a:p>
          <a:p>
            <a:r>
              <a:rPr lang="tr-TR" dirty="0"/>
              <a:t>Erişkin Bağışıklama Rehberi 2023. Türkiye Enfeksiyon Hastalıkları Ve Klinik Mikrobiyoloji Uzmanlık Derneği. Bilimsel Tıp Yayınevi. Ankara.</a:t>
            </a:r>
            <a:endParaRPr lang="en-US" sz="2800" kern="1200" dirty="0">
              <a:latin typeface="+mn-lt"/>
              <a:ea typeface="+mn-ea"/>
              <a:cs typeface="+mn-cs"/>
            </a:endParaRPr>
          </a:p>
          <a:p>
            <a:endParaRPr lang="tr-TR" dirty="0"/>
          </a:p>
          <a:p>
            <a:endParaRPr lang="tr-TR" dirty="0"/>
          </a:p>
          <a:p>
            <a:endParaRPr lang="tr-TR" dirty="0"/>
          </a:p>
          <a:p>
            <a:endParaRPr lang="tr-TR" dirty="0"/>
          </a:p>
        </p:txBody>
      </p:sp>
      <p:sp>
        <p:nvSpPr>
          <p:cNvPr id="4" name="Veri Yer Tutucusu 3">
            <a:extLst>
              <a:ext uri="{FF2B5EF4-FFF2-40B4-BE49-F238E27FC236}">
                <a16:creationId xmlns:a16="http://schemas.microsoft.com/office/drawing/2014/main" id="{06625E0F-4306-86DD-9486-4DE9D9C4440D}"/>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BAA33B08-1B8C-0A94-5B49-2154C107D5E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F1E4A3E-C281-738E-C444-793FDFB934B7}"/>
              </a:ext>
            </a:extLst>
          </p:cNvPr>
          <p:cNvSpPr>
            <a:spLocks noGrp="1"/>
          </p:cNvSpPr>
          <p:nvPr>
            <p:ph type="sldNum" sz="quarter" idx="12"/>
          </p:nvPr>
        </p:nvSpPr>
        <p:spPr/>
        <p:txBody>
          <a:bodyPr/>
          <a:lstStyle/>
          <a:p>
            <a:fld id="{DAB68E02-0E31-4FE9-98EF-257F54F693FA}" type="slidenum">
              <a:rPr lang="tr-TR" smtClean="0"/>
              <a:t>109</a:t>
            </a:fld>
            <a:endParaRPr lang="tr-TR"/>
          </a:p>
        </p:txBody>
      </p:sp>
    </p:spTree>
    <p:extLst>
      <p:ext uri="{BB962C8B-B14F-4D97-AF65-F5344CB8AC3E}">
        <p14:creationId xmlns:p14="http://schemas.microsoft.com/office/powerpoint/2010/main" val="2519134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Vizzetli satırlar">
            <a:extLst>
              <a:ext uri="{FF2B5EF4-FFF2-40B4-BE49-F238E27FC236}">
                <a16:creationId xmlns:a16="http://schemas.microsoft.com/office/drawing/2014/main" id="{A2F33B04-BD79-4893-0F04-FEE17F139A85}"/>
              </a:ext>
            </a:extLst>
          </p:cNvPr>
          <p:cNvPicPr>
            <a:picLocks noChangeAspect="1"/>
          </p:cNvPicPr>
          <p:nvPr/>
        </p:nvPicPr>
        <p:blipFill rotWithShape="1">
          <a:blip r:embed="rId2"/>
          <a:srcRect l="34214" r="15648" b="-1"/>
          <a:stretch/>
        </p:blipFill>
        <p:spPr>
          <a:xfrm>
            <a:off x="-1" y="10"/>
            <a:ext cx="5151179" cy="6857990"/>
          </a:xfrm>
          <a:prstGeom prst="rect">
            <a:avLst/>
          </a:prstGeom>
          <a:effectLst>
            <a:reflection stA="99000" endPos="65000" dist="50800" dir="5400000" sy="-100000" algn="bl" rotWithShape="0"/>
            <a:softEdge rad="495300"/>
          </a:effectLst>
        </p:spPr>
      </p:pic>
      <p:cxnSp>
        <p:nvCxnSpPr>
          <p:cNvPr id="25" name="Straight Connector 24">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A9A02537-3253-2141-40C7-FF61A7C831CA}"/>
              </a:ext>
            </a:extLst>
          </p:cNvPr>
          <p:cNvSpPr>
            <a:spLocks noGrp="1"/>
          </p:cNvSpPr>
          <p:nvPr>
            <p:ph idx="1"/>
          </p:nvPr>
        </p:nvSpPr>
        <p:spPr>
          <a:xfrm>
            <a:off x="5868557" y="989556"/>
            <a:ext cx="5444382" cy="5152828"/>
          </a:xfrm>
        </p:spPr>
        <p:txBody>
          <a:bodyPr>
            <a:noAutofit/>
          </a:bodyPr>
          <a:lstStyle/>
          <a:p>
            <a:r>
              <a:rPr lang="tr-TR" dirty="0"/>
              <a:t>1969'da, </a:t>
            </a:r>
            <a:r>
              <a:rPr lang="tr-TR" dirty="0" err="1"/>
              <a:t>Dr</a:t>
            </a:r>
            <a:r>
              <a:rPr lang="tr-TR" dirty="0"/>
              <a:t> </a:t>
            </a:r>
            <a:r>
              <a:rPr lang="tr-TR" dirty="0" err="1"/>
              <a:t>Baruch</a:t>
            </a:r>
            <a:r>
              <a:rPr lang="tr-TR" dirty="0"/>
              <a:t> </a:t>
            </a:r>
            <a:r>
              <a:rPr lang="tr-TR" dirty="0" err="1"/>
              <a:t>Blumberg</a:t>
            </a:r>
            <a:r>
              <a:rPr lang="tr-TR" dirty="0"/>
              <a:t> hepatit B virüsünü keşfettikten dört yıl sonra, virüsün ısıl işlem görmüş bir formunu kullanarak ilk </a:t>
            </a:r>
            <a:r>
              <a:rPr lang="tr-TR" b="1" dirty="0"/>
              <a:t>hepatit B aşısını </a:t>
            </a:r>
            <a:r>
              <a:rPr lang="tr-TR" dirty="0"/>
              <a:t>geliştirmek için mikrobiyolog Irving </a:t>
            </a:r>
            <a:r>
              <a:rPr lang="tr-TR" dirty="0" err="1"/>
              <a:t>Millman</a:t>
            </a:r>
            <a:r>
              <a:rPr lang="tr-TR" dirty="0"/>
              <a:t> ile birlikte çalışır. Plazma türevi inaktive edilmiş aşı, 1981'den 1990'a kadar ticari kullanım için onaylanmıştır ve 1986'da geliştirilen, genetiği değiştirilmiş (DNA </a:t>
            </a:r>
            <a:r>
              <a:rPr lang="tr-TR" dirty="0" err="1"/>
              <a:t>rekombinant</a:t>
            </a:r>
            <a:r>
              <a:rPr lang="tr-TR" dirty="0"/>
              <a:t>) aşı, bugün hala kullanılmaktadır.</a:t>
            </a:r>
          </a:p>
        </p:txBody>
      </p:sp>
      <p:sp>
        <p:nvSpPr>
          <p:cNvPr id="4" name="Veri Yer Tutucusu 3">
            <a:extLst>
              <a:ext uri="{FF2B5EF4-FFF2-40B4-BE49-F238E27FC236}">
                <a16:creationId xmlns:a16="http://schemas.microsoft.com/office/drawing/2014/main" id="{5FB86CD3-628C-C943-625A-14F4DB7601C8}"/>
              </a:ext>
            </a:extLst>
          </p:cNvPr>
          <p:cNvSpPr>
            <a:spLocks noGrp="1"/>
          </p:cNvSpPr>
          <p:nvPr>
            <p:ph type="dt" sz="half" idx="10"/>
          </p:nvPr>
        </p:nvSpPr>
        <p:spPr>
          <a:xfrm>
            <a:off x="838200" y="6356350"/>
            <a:ext cx="2743200" cy="365125"/>
          </a:xfrm>
        </p:spPr>
        <p:txBody>
          <a:bodyPr>
            <a:normAutofit/>
          </a:bodyPr>
          <a:lstStyle/>
          <a:p>
            <a:pPr>
              <a:spcAft>
                <a:spcPts val="600"/>
              </a:spcAft>
            </a:pPr>
            <a:fld id="{53D8424A-AADA-422C-90A0-869D6EEB0C0A}" type="datetime1">
              <a:rPr lang="tr-TR">
                <a:solidFill>
                  <a:srgbClr val="FFFFFF"/>
                </a:solidFill>
              </a:rPr>
              <a:pPr>
                <a:spcAft>
                  <a:spcPts val="600"/>
                </a:spcAft>
              </a:pPr>
              <a:t>24.12.2023</a:t>
            </a:fld>
            <a:endParaRPr lang="tr-TR">
              <a:solidFill>
                <a:srgbClr val="FFFFFF"/>
              </a:solidFill>
            </a:endParaRPr>
          </a:p>
        </p:txBody>
      </p:sp>
      <p:sp>
        <p:nvSpPr>
          <p:cNvPr id="7" name="Alt Bilgi Yer Tutucusu 4">
            <a:extLst>
              <a:ext uri="{FF2B5EF4-FFF2-40B4-BE49-F238E27FC236}">
                <a16:creationId xmlns:a16="http://schemas.microsoft.com/office/drawing/2014/main" id="{EDF9AF4B-A9E8-5C88-F3A8-23FD6FC70AC1}"/>
              </a:ext>
            </a:extLst>
          </p:cNvPr>
          <p:cNvSpPr txBox="1">
            <a:spLocks noGrp="1"/>
          </p:cNvSpPr>
          <p:nvPr>
            <p:ph type="ftr" sz="quarter" idx="11"/>
          </p:nvPr>
        </p:nvSpPr>
        <p:spPr>
          <a:xfrm>
            <a:off x="5755598" y="6356350"/>
            <a:ext cx="3254356" cy="365125"/>
          </a:xfrm>
          <a:prstGeom prst="rect">
            <a:avLst/>
          </a:prstGeom>
        </p:spPr>
        <p:txBody>
          <a:bodyPr vert="horz" lIns="91440" tIns="45720" rIns="91440" bIns="45720" rtlCol="0">
            <a:normAutofit/>
          </a:bodyP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90000"/>
              </a:lnSpc>
              <a:spcAft>
                <a:spcPts val="600"/>
              </a:spcAft>
            </a:pPr>
            <a:r>
              <a:rPr lang="tr-TR" sz="400">
                <a:solidFill>
                  <a:schemeClr val="tx1">
                    <a:lumMod val="50000"/>
                    <a:lumOff val="50000"/>
                  </a:schemeClr>
                </a:solidFill>
              </a:rPr>
              <a:t>A Brief History Vaccination. </a:t>
            </a:r>
            <a:r>
              <a:rPr lang="tr-TR" sz="400">
                <a:solidFill>
                  <a:schemeClr val="tx1">
                    <a:lumMod val="50000"/>
                    <a:lumOff val="50000"/>
                  </a:schemeClr>
                </a:solidFill>
                <a:hlinkClick r:id="rId3"/>
              </a:rPr>
              <a:t>https://www.who.int/news-room/spotlight/history-of-vaccination/a-brief-history-of-vaccination?topicsurvey=ht7j2q)&amp;gclid=Cj0KCQiA4Y-sBhC6ARIsAGXF1g7gmK5F1W78zMRJCDEHFPw3cKDtlK-SztVKX_Vjmb4fCONfGMkZyGEaAlX2EALw_wcB</a:t>
            </a:r>
            <a:r>
              <a:rPr lang="tr-TR" sz="400">
                <a:solidFill>
                  <a:schemeClr val="tx1">
                    <a:lumMod val="50000"/>
                    <a:lumOff val="50000"/>
                  </a:schemeClr>
                </a:solidFill>
              </a:rPr>
              <a:t> (Erişim Tarihi: 21.12.2023)</a:t>
            </a:r>
          </a:p>
          <a:p>
            <a:pPr algn="l">
              <a:lnSpc>
                <a:spcPct val="90000"/>
              </a:lnSpc>
              <a:spcAft>
                <a:spcPts val="600"/>
              </a:spcAft>
            </a:pPr>
            <a:endParaRPr lang="tr-TR" sz="400">
              <a:solidFill>
                <a:schemeClr val="tx1">
                  <a:lumMod val="50000"/>
                  <a:lumOff val="50000"/>
                </a:schemeClr>
              </a:solidFill>
            </a:endParaRPr>
          </a:p>
        </p:txBody>
      </p:sp>
      <p:sp>
        <p:nvSpPr>
          <p:cNvPr id="6" name="Slayt Numarası Yer Tutucusu 5">
            <a:extLst>
              <a:ext uri="{FF2B5EF4-FFF2-40B4-BE49-F238E27FC236}">
                <a16:creationId xmlns:a16="http://schemas.microsoft.com/office/drawing/2014/main" id="{2914BDE2-D005-0E2C-1A73-4671FA5190B6}"/>
              </a:ext>
            </a:extLst>
          </p:cNvPr>
          <p:cNvSpPr>
            <a:spLocks noGrp="1"/>
          </p:cNvSpPr>
          <p:nvPr>
            <p:ph type="sldNum" sz="quarter" idx="12"/>
          </p:nvPr>
        </p:nvSpPr>
        <p:spPr>
          <a:xfrm>
            <a:off x="8610600" y="6356350"/>
            <a:ext cx="2743200" cy="365125"/>
          </a:xfrm>
        </p:spPr>
        <p:txBody>
          <a:bodyPr>
            <a:normAutofit/>
          </a:bodyPr>
          <a:lstStyle/>
          <a:p>
            <a:pPr>
              <a:spcAft>
                <a:spcPts val="600"/>
              </a:spcAft>
            </a:pPr>
            <a:fld id="{DAB68E02-0E31-4FE9-98EF-257F54F693FA}" type="slidenum">
              <a:rPr lang="tr-TR">
                <a:solidFill>
                  <a:schemeClr val="tx1">
                    <a:lumMod val="50000"/>
                    <a:lumOff val="50000"/>
                  </a:schemeClr>
                </a:solidFill>
              </a:rPr>
              <a:pPr>
                <a:spcAft>
                  <a:spcPts val="600"/>
                </a:spcAft>
              </a:pPr>
              <a:t>11</a:t>
            </a:fld>
            <a:endParaRPr lang="tr-TR">
              <a:solidFill>
                <a:schemeClr val="tx1">
                  <a:lumMod val="50000"/>
                  <a:lumOff val="50000"/>
                </a:schemeClr>
              </a:solidFill>
            </a:endParaRPr>
          </a:p>
        </p:txBody>
      </p:sp>
    </p:spTree>
    <p:extLst>
      <p:ext uri="{BB962C8B-B14F-4D97-AF65-F5344CB8AC3E}">
        <p14:creationId xmlns:p14="http://schemas.microsoft.com/office/powerpoint/2010/main" val="126137249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709C693-3DF0-9EF1-FDCD-18040123725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37806543-BB06-60BB-4B0A-8347E23022F2}"/>
              </a:ext>
            </a:extLst>
          </p:cNvPr>
          <p:cNvSpPr>
            <a:spLocks noGrp="1"/>
          </p:cNvSpPr>
          <p:nvPr>
            <p:ph idx="1"/>
          </p:nvPr>
        </p:nvSpPr>
        <p:spPr/>
        <p:txBody>
          <a:bodyPr>
            <a:normAutofit fontScale="62500" lnSpcReduction="20000"/>
          </a:bodyPr>
          <a:lstStyle/>
          <a:p>
            <a:r>
              <a:rPr lang="tr-TR" dirty="0"/>
              <a:t>Aşı Türleri. </a:t>
            </a:r>
            <a:r>
              <a:rPr lang="tr-TR" dirty="0">
                <a:hlinkClick r:id="rId2"/>
              </a:rPr>
              <a:t>https://covid19asi.saglik.gov.tr/TR-77805/asi-turleri.html</a:t>
            </a:r>
            <a:r>
              <a:rPr lang="tr-TR" dirty="0"/>
              <a:t> (Erişim Tarihi: 22.12.2023)</a:t>
            </a:r>
          </a:p>
          <a:p>
            <a:r>
              <a:rPr lang="tr-TR" dirty="0"/>
              <a:t>Aşı İçerikleri. </a:t>
            </a:r>
            <a:r>
              <a:rPr lang="tr-TR" dirty="0">
                <a:hlinkClick r:id="rId3"/>
              </a:rPr>
              <a:t>https://asi.saglik.gov.tr/asi/genel-bilgiler/36-asi-icerikleri.html</a:t>
            </a:r>
            <a:r>
              <a:rPr lang="tr-TR" dirty="0"/>
              <a:t> (22.12.2023)</a:t>
            </a:r>
          </a:p>
          <a:p>
            <a:r>
              <a:rPr lang="tr-TR" dirty="0"/>
              <a:t>Keser M, Hatipoğlu N. Bağışıklık Antijenleri ve Aşı İçeriği. Çocuk </a:t>
            </a:r>
            <a:r>
              <a:rPr lang="tr-TR" dirty="0" err="1"/>
              <a:t>Enf</a:t>
            </a:r>
            <a:r>
              <a:rPr lang="tr-TR" dirty="0"/>
              <a:t> </a:t>
            </a:r>
            <a:r>
              <a:rPr lang="tr-TR" dirty="0" err="1"/>
              <a:t>Derg</a:t>
            </a:r>
            <a:r>
              <a:rPr lang="tr-TR" dirty="0"/>
              <a:t>. 2008;1(1):15–24. </a:t>
            </a:r>
          </a:p>
          <a:p>
            <a:r>
              <a:rPr lang="tr-TR" dirty="0"/>
              <a:t>Birinci Basamak Sağlık Çalışanları İçin Aşı Rehberi. Ankara: Türk Tabipleri Birliği Merkez Konseyi; 2018. </a:t>
            </a:r>
          </a:p>
          <a:p>
            <a:r>
              <a:rPr lang="tr-TR" dirty="0"/>
              <a:t>Genişletilmiş Bağışıklama Programı Genelgesi. T.C. SAĞLIK BAKANLIĞI Temel Sağlık Hizmetleri Genel Müdürlüğü; 2008. </a:t>
            </a:r>
          </a:p>
          <a:p>
            <a:r>
              <a:rPr lang="tr-TR" dirty="0">
                <a:hlinkClick r:id="rId4"/>
              </a:rPr>
              <a:t>https://www.sosyalpediatri.org.tr/uploads/ocak2022/sospedasi.pdf</a:t>
            </a:r>
            <a:r>
              <a:rPr lang="tr-TR" dirty="0"/>
              <a:t> (Erişim Tarihi: 23.12.2023)</a:t>
            </a:r>
          </a:p>
          <a:p>
            <a:r>
              <a:rPr lang="tr-TR" dirty="0"/>
              <a:t>Topaç. O. 2017. </a:t>
            </a:r>
            <a:r>
              <a:rPr lang="tr-TR" sz="2800" dirty="0"/>
              <a:t>Genişletilmiş Bağışıklama Programı ve Erişkinlere Yönelik Aşı Uygulamaları. </a:t>
            </a:r>
            <a:r>
              <a:rPr lang="tr-TR" dirty="0"/>
              <a:t>Aşı ile Önlenebilir Hastalıklar Daire Başkanlığı. T.C. Sağlık Bakanlığı. </a:t>
            </a:r>
            <a:r>
              <a:rPr lang="tr-TR" dirty="0">
                <a:hlinkClick r:id="rId5"/>
              </a:rPr>
              <a:t>https://www.klimik.org.tr/wp-content/uploads/2017/09/GEN%C4%B0%C5%9ELET%C4%B0LM%C4%B0%C5%9E-BA%C4%9EI%C5%9EIKLAMA-PROGRAMI-VE-ER%C4%B0%C5%9EK%C4%B0NLERE-Y%C3%96NEL%C4%B0K-A%C5%9EI-UYGULAMALARI-OSMAN-TOPAC.pdf</a:t>
            </a:r>
            <a:r>
              <a:rPr lang="tr-TR" dirty="0"/>
              <a:t> (Erişim Tarihi:23.12.2023)</a:t>
            </a:r>
          </a:p>
          <a:p>
            <a:r>
              <a:rPr lang="tr-TR" dirty="0"/>
              <a:t>Mesleğe Bağlı Riskler Nedeniyle Aşılama </a:t>
            </a:r>
            <a:r>
              <a:rPr lang="tr-TR" dirty="0">
                <a:hlinkClick r:id="rId6"/>
              </a:rPr>
              <a:t>https://asi.saglik.gov.tr/asi/asi-kimlere-yapilir/liste/32-mesle%C4%9Fe-ba%C4%9Fl%C4%B1-riskler-nedeniyle-a%C5%9F%C4%B1lama.html</a:t>
            </a:r>
            <a:r>
              <a:rPr lang="tr-TR" dirty="0"/>
              <a:t> Erişim Tarihi:23.12.2023</a:t>
            </a:r>
          </a:p>
          <a:p>
            <a:r>
              <a:rPr lang="tr-TR" dirty="0"/>
              <a:t>Yetişkin Aşılama. </a:t>
            </a:r>
            <a:r>
              <a:rPr lang="tr-TR" dirty="0">
                <a:hlinkClick r:id="rId7"/>
              </a:rPr>
              <a:t>https://asi.saglik.gov.tr/asi/asi-kimlere-yapilir/liste/30-yeti%C5%9Fkin-a%C5%9F%C4%B1lama.html</a:t>
            </a:r>
            <a:r>
              <a:rPr lang="tr-TR" dirty="0"/>
              <a:t> (Erişim Tarihi:23.12.2023)</a:t>
            </a:r>
            <a:endParaRPr lang="en-US" sz="2800" kern="1200" dirty="0">
              <a:latin typeface="+mn-lt"/>
              <a:ea typeface="+mn-ea"/>
              <a:cs typeface="+mn-cs"/>
            </a:endParaRPr>
          </a:p>
          <a:p>
            <a:endParaRPr lang="tr-TR" dirty="0"/>
          </a:p>
          <a:p>
            <a:endParaRPr lang="tr-TR" dirty="0"/>
          </a:p>
          <a:p>
            <a:endParaRPr lang="tr-TR" dirty="0"/>
          </a:p>
          <a:p>
            <a:endParaRPr lang="tr-TR" dirty="0"/>
          </a:p>
        </p:txBody>
      </p:sp>
      <p:sp>
        <p:nvSpPr>
          <p:cNvPr id="4" name="Veri Yer Tutucusu 3">
            <a:extLst>
              <a:ext uri="{FF2B5EF4-FFF2-40B4-BE49-F238E27FC236}">
                <a16:creationId xmlns:a16="http://schemas.microsoft.com/office/drawing/2014/main" id="{FAC85FF7-E698-A0E8-EDCD-EEFE74A941A5}"/>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8EC6BEE4-8B25-8F36-2A29-473574D7130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0772DD6-7A80-A48C-71C4-A6C2C062475C}"/>
              </a:ext>
            </a:extLst>
          </p:cNvPr>
          <p:cNvSpPr>
            <a:spLocks noGrp="1"/>
          </p:cNvSpPr>
          <p:nvPr>
            <p:ph type="sldNum" sz="quarter" idx="12"/>
          </p:nvPr>
        </p:nvSpPr>
        <p:spPr/>
        <p:txBody>
          <a:bodyPr/>
          <a:lstStyle/>
          <a:p>
            <a:fld id="{DAB68E02-0E31-4FE9-98EF-257F54F693FA}" type="slidenum">
              <a:rPr lang="tr-TR" smtClean="0"/>
              <a:t>110</a:t>
            </a:fld>
            <a:endParaRPr lang="tr-TR"/>
          </a:p>
        </p:txBody>
      </p:sp>
    </p:spTree>
    <p:extLst>
      <p:ext uri="{BB962C8B-B14F-4D97-AF65-F5344CB8AC3E}">
        <p14:creationId xmlns:p14="http://schemas.microsoft.com/office/powerpoint/2010/main" val="2047378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8F0D09C-566A-D0F9-97D7-3D7E3199B33D}"/>
              </a:ext>
            </a:extLst>
          </p:cNvPr>
          <p:cNvSpPr>
            <a:spLocks noGrp="1"/>
          </p:cNvSpPr>
          <p:nvPr>
            <p:ph idx="1"/>
          </p:nvPr>
        </p:nvSpPr>
        <p:spPr>
          <a:xfrm>
            <a:off x="838200" y="1227551"/>
            <a:ext cx="10515600" cy="4949412"/>
          </a:xfrm>
        </p:spPr>
        <p:txBody>
          <a:bodyPr/>
          <a:lstStyle/>
          <a:p>
            <a:r>
              <a:rPr lang="tr-TR" dirty="0"/>
              <a:t>1971'de </a:t>
            </a:r>
            <a:r>
              <a:rPr lang="tr-TR" b="1" dirty="0"/>
              <a:t>kızamık aşısı </a:t>
            </a:r>
            <a:r>
              <a:rPr lang="tr-TR" dirty="0"/>
              <a:t>(1963), Dr. Maurice </a:t>
            </a:r>
            <a:r>
              <a:rPr lang="tr-TR" dirty="0" err="1"/>
              <a:t>Hilleman</a:t>
            </a:r>
            <a:r>
              <a:rPr lang="tr-TR" dirty="0"/>
              <a:t> tarafından </a:t>
            </a:r>
            <a:r>
              <a:rPr lang="tr-TR" b="1" dirty="0"/>
              <a:t>kabakulak</a:t>
            </a:r>
            <a:r>
              <a:rPr lang="tr-TR" dirty="0"/>
              <a:t> (1967) ve </a:t>
            </a:r>
            <a:r>
              <a:rPr lang="tr-TR" b="1" dirty="0"/>
              <a:t>kızamıkçığa</a:t>
            </a:r>
            <a:r>
              <a:rPr lang="tr-TR" dirty="0"/>
              <a:t> (1969) karşı yeni geliştirilen aşılarla tek bir aşı (</a:t>
            </a:r>
            <a:r>
              <a:rPr lang="tr-TR" b="1" dirty="0"/>
              <a:t>MMR</a:t>
            </a:r>
            <a:r>
              <a:rPr lang="tr-TR" dirty="0"/>
              <a:t>) halinde birleştirildi.</a:t>
            </a:r>
          </a:p>
          <a:p>
            <a:endParaRPr lang="tr-TR" dirty="0"/>
          </a:p>
          <a:p>
            <a:r>
              <a:rPr lang="tr-TR" dirty="0"/>
              <a:t>1974 yılında Dünya Sağlık Örgütü tarafından dünya çapında aşılama programları geliştirmek amacıyla </a:t>
            </a:r>
            <a:r>
              <a:rPr lang="tr-TR" b="1" dirty="0"/>
              <a:t>Genişletilmiş Bağışıklama Programı (EPI, şimdi Temel Bağışıklama Programı) </a:t>
            </a:r>
            <a:r>
              <a:rPr lang="tr-TR" dirty="0"/>
              <a:t>kuruldu. </a:t>
            </a:r>
            <a:r>
              <a:rPr lang="tr-TR" dirty="0" err="1"/>
              <a:t>EPI'nin</a:t>
            </a:r>
            <a:r>
              <a:rPr lang="tr-TR" dirty="0"/>
              <a:t> hedef aldığı ilk hastalıklar </a:t>
            </a:r>
            <a:r>
              <a:rPr lang="tr-TR" b="1" i="1" dirty="0">
                <a:solidFill>
                  <a:srgbClr val="00B050"/>
                </a:solidFill>
              </a:rPr>
              <a:t>difteri, kızamık, çocuk felci, </a:t>
            </a:r>
            <a:r>
              <a:rPr lang="tr-TR" b="1" i="1" dirty="0" err="1">
                <a:solidFill>
                  <a:srgbClr val="00B050"/>
                </a:solidFill>
              </a:rPr>
              <a:t>tetanoz</a:t>
            </a:r>
            <a:r>
              <a:rPr lang="tr-TR" b="1" i="1" dirty="0">
                <a:solidFill>
                  <a:srgbClr val="00B050"/>
                </a:solidFill>
              </a:rPr>
              <a:t>, tüberküloz ve boğmaca</a:t>
            </a:r>
            <a:r>
              <a:rPr lang="tr-TR" i="1" dirty="0"/>
              <a:t>dır.</a:t>
            </a:r>
          </a:p>
        </p:txBody>
      </p:sp>
      <p:sp>
        <p:nvSpPr>
          <p:cNvPr id="4" name="Veri Yer Tutucusu 3">
            <a:extLst>
              <a:ext uri="{FF2B5EF4-FFF2-40B4-BE49-F238E27FC236}">
                <a16:creationId xmlns:a16="http://schemas.microsoft.com/office/drawing/2014/main" id="{B57F74E1-B480-9B86-44DE-D2B5E7DC2BFA}"/>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6" name="Slayt Numarası Yer Tutucusu 5">
            <a:extLst>
              <a:ext uri="{FF2B5EF4-FFF2-40B4-BE49-F238E27FC236}">
                <a16:creationId xmlns:a16="http://schemas.microsoft.com/office/drawing/2014/main" id="{CBA99CFC-E5EB-FA9F-1043-E801302A23A2}"/>
              </a:ext>
            </a:extLst>
          </p:cNvPr>
          <p:cNvSpPr>
            <a:spLocks noGrp="1"/>
          </p:cNvSpPr>
          <p:nvPr>
            <p:ph type="sldNum" sz="quarter" idx="12"/>
          </p:nvPr>
        </p:nvSpPr>
        <p:spPr/>
        <p:txBody>
          <a:bodyPr/>
          <a:lstStyle/>
          <a:p>
            <a:fld id="{DAB68E02-0E31-4FE9-98EF-257F54F693FA}" type="slidenum">
              <a:rPr lang="tr-TR" smtClean="0"/>
              <a:t>12</a:t>
            </a:fld>
            <a:endParaRPr lang="tr-TR"/>
          </a:p>
        </p:txBody>
      </p:sp>
      <p:sp>
        <p:nvSpPr>
          <p:cNvPr id="7" name="Alt Bilgi Yer Tutucusu 4">
            <a:extLst>
              <a:ext uri="{FF2B5EF4-FFF2-40B4-BE49-F238E27FC236}">
                <a16:creationId xmlns:a16="http://schemas.microsoft.com/office/drawing/2014/main" id="{3654F058-94A8-20CB-BE35-4C175BD826D5}"/>
              </a:ext>
            </a:extLst>
          </p:cNvPr>
          <p:cNvSpPr txBox="1">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A Brief History Vaccination. </a:t>
            </a:r>
            <a:r>
              <a:rPr lang="tr-TR">
                <a:hlinkClick r:id="rId2"/>
              </a:rPr>
              <a:t>https://www.who.int/news-room/spotlight/history-of-vaccination/a-brief-history-of-vaccination?topicsurvey=ht7j2q)&amp;gclid=Cj0KCQiA4Y-sBhC6ARIsAGXF1g7gmK5F1W78zMRJCDEHFPw3cKDtlK-SztVKX_Vjmb4fCONfGMkZyGEaAlX2EALw_wcB</a:t>
            </a:r>
            <a:r>
              <a:rPr lang="tr-TR"/>
              <a:t> (Erişim Tarihi: 21.12.2023)</a:t>
            </a:r>
          </a:p>
          <a:p>
            <a:endParaRPr lang="tr-TR" dirty="0"/>
          </a:p>
        </p:txBody>
      </p:sp>
    </p:spTree>
    <p:extLst>
      <p:ext uri="{BB962C8B-B14F-4D97-AF65-F5344CB8AC3E}">
        <p14:creationId xmlns:p14="http://schemas.microsoft.com/office/powerpoint/2010/main" val="4175294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6EA1B9-4B44-A2E8-A92E-3D919D62770C}"/>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B24E7E2D-4D54-96FF-4666-ED6599DCE8D0}"/>
              </a:ext>
            </a:extLst>
          </p:cNvPr>
          <p:cNvSpPr>
            <a:spLocks noGrp="1"/>
          </p:cNvSpPr>
          <p:nvPr>
            <p:ph idx="1"/>
          </p:nvPr>
        </p:nvSpPr>
        <p:spPr/>
        <p:txBody>
          <a:bodyPr>
            <a:normAutofit/>
          </a:bodyPr>
          <a:lstStyle/>
          <a:p>
            <a:pPr algn="l"/>
            <a:r>
              <a:rPr lang="tr-TR" b="0" i="0" u="none" strike="noStrike" baseline="0" dirty="0">
                <a:latin typeface="Calibri" panose="020F0502020204030204" pitchFamily="34" charset="0"/>
              </a:rPr>
              <a:t>1892 yılında </a:t>
            </a:r>
            <a:r>
              <a:rPr lang="tr-TR" b="0" i="0" u="none" strike="noStrike" baseline="0" dirty="0" err="1">
                <a:latin typeface="Calibri" panose="020F0502020204030204" pitchFamily="34" charset="0"/>
              </a:rPr>
              <a:t>Laffnike</a:t>
            </a:r>
            <a:r>
              <a:rPr lang="tr-TR" b="0" i="0" u="none" strike="noStrike" baseline="0" dirty="0">
                <a:latin typeface="Calibri" panose="020F0502020204030204" pitchFamily="34" charset="0"/>
              </a:rPr>
              <a:t> tarafından kolera aşısı</a:t>
            </a:r>
          </a:p>
          <a:p>
            <a:pPr algn="l"/>
            <a:r>
              <a:rPr lang="tr-TR" b="0" i="0" u="none" strike="noStrike" baseline="0" dirty="0">
                <a:latin typeface="Calibri" panose="020F0502020204030204" pitchFamily="34" charset="0"/>
              </a:rPr>
              <a:t>1896 yılında Wright tarafından tifo aşısı</a:t>
            </a:r>
          </a:p>
          <a:p>
            <a:pPr algn="l"/>
            <a:r>
              <a:rPr lang="tr-TR" b="0" i="0" u="none" strike="noStrike" baseline="0" dirty="0">
                <a:latin typeface="Calibri" panose="020F0502020204030204" pitchFamily="34" charset="0"/>
              </a:rPr>
              <a:t>1921 Tüberküloz aşısı (BCG); </a:t>
            </a:r>
            <a:r>
              <a:rPr lang="tr-TR" b="0" i="0" u="none" strike="noStrike" baseline="0" dirty="0" err="1">
                <a:latin typeface="Calibri" panose="020F0502020204030204" pitchFamily="34" charset="0"/>
              </a:rPr>
              <a:t>Calmet</a:t>
            </a:r>
            <a:r>
              <a:rPr lang="tr-TR" b="0" i="0" u="none" strike="noStrike" baseline="0" dirty="0">
                <a:latin typeface="Calibri" panose="020F0502020204030204" pitchFamily="34" charset="0"/>
              </a:rPr>
              <a:t> ve </a:t>
            </a:r>
            <a:r>
              <a:rPr lang="tr-TR" b="0" i="0" u="none" strike="noStrike" baseline="0" dirty="0" err="1">
                <a:latin typeface="Calibri" panose="020F0502020204030204" pitchFamily="34" charset="0"/>
              </a:rPr>
              <a:t>Guerin</a:t>
            </a:r>
            <a:endParaRPr lang="tr-TR" b="0" i="0" u="none" strike="noStrike" baseline="0" dirty="0">
              <a:latin typeface="Calibri" panose="020F0502020204030204" pitchFamily="34" charset="0"/>
            </a:endParaRPr>
          </a:p>
          <a:p>
            <a:r>
              <a:rPr lang="tr-TR" dirty="0"/>
              <a:t>1974 Suçiçeği Aşısı</a:t>
            </a:r>
          </a:p>
          <a:p>
            <a:pPr marL="0" indent="0">
              <a:buNone/>
            </a:pPr>
            <a:r>
              <a:rPr lang="tr-TR" dirty="0"/>
              <a:t>	1974 yılında Japonya’da vahşi virüs ile doğal enfeksiyon geçiren bir çocuktan izole edilerek.</a:t>
            </a:r>
          </a:p>
          <a:p>
            <a:pPr algn="l"/>
            <a:endParaRPr lang="tr-TR" b="0" i="0" u="none" strike="noStrike" baseline="0" dirty="0">
              <a:latin typeface="Calibri" panose="020F0502020204030204" pitchFamily="34" charset="0"/>
            </a:endParaRPr>
          </a:p>
        </p:txBody>
      </p:sp>
      <p:sp>
        <p:nvSpPr>
          <p:cNvPr id="4" name="Veri Yer Tutucusu 3">
            <a:extLst>
              <a:ext uri="{FF2B5EF4-FFF2-40B4-BE49-F238E27FC236}">
                <a16:creationId xmlns:a16="http://schemas.microsoft.com/office/drawing/2014/main" id="{EA2ECDA7-6C05-0690-675F-347A4E3CBE03}"/>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B0751271-7BF3-1720-D953-3B0BC7C9BA9C}"/>
              </a:ext>
            </a:extLst>
          </p:cNvPr>
          <p:cNvSpPr>
            <a:spLocks noGrp="1"/>
          </p:cNvSpPr>
          <p:nvPr>
            <p:ph type="ftr" sz="quarter" idx="11"/>
          </p:nvPr>
        </p:nvSpPr>
        <p:spPr/>
        <p:txBody>
          <a:bodyPr/>
          <a:lstStyle/>
          <a:p>
            <a:r>
              <a:rPr lang="tr-TR" dirty="0" err="1"/>
              <a:t>Yuluğkural</a:t>
            </a:r>
            <a:r>
              <a:rPr lang="tr-TR" dirty="0"/>
              <a:t>, Z. (2017). Bağışıklamanın Tarihçesi. (Powerpoint Sunum) 6. Türkiye EKMUD Bilimsel Platformu. Antalya. </a:t>
            </a:r>
          </a:p>
          <a:p>
            <a:endParaRPr lang="tr-TR" dirty="0"/>
          </a:p>
        </p:txBody>
      </p:sp>
      <p:sp>
        <p:nvSpPr>
          <p:cNvPr id="6" name="Slayt Numarası Yer Tutucusu 5">
            <a:extLst>
              <a:ext uri="{FF2B5EF4-FFF2-40B4-BE49-F238E27FC236}">
                <a16:creationId xmlns:a16="http://schemas.microsoft.com/office/drawing/2014/main" id="{75385446-D08E-24FB-3456-37FD41AD7E2C}"/>
              </a:ext>
            </a:extLst>
          </p:cNvPr>
          <p:cNvSpPr>
            <a:spLocks noGrp="1"/>
          </p:cNvSpPr>
          <p:nvPr>
            <p:ph type="sldNum" sz="quarter" idx="12"/>
          </p:nvPr>
        </p:nvSpPr>
        <p:spPr/>
        <p:txBody>
          <a:bodyPr/>
          <a:lstStyle/>
          <a:p>
            <a:fld id="{DAB68E02-0E31-4FE9-98EF-257F54F693FA}" type="slidenum">
              <a:rPr lang="tr-TR" smtClean="0"/>
              <a:t>13</a:t>
            </a:fld>
            <a:endParaRPr lang="tr-TR"/>
          </a:p>
        </p:txBody>
      </p:sp>
    </p:spTree>
    <p:extLst>
      <p:ext uri="{BB962C8B-B14F-4D97-AF65-F5344CB8AC3E}">
        <p14:creationId xmlns:p14="http://schemas.microsoft.com/office/powerpoint/2010/main" val="693677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DE364AF-36D5-57D2-70D8-D36069042CF2}"/>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83388474-DD76-46D8-BBD1-E2426C17059B}"/>
              </a:ext>
            </a:extLst>
          </p:cNvPr>
          <p:cNvSpPr>
            <a:spLocks noGrp="1"/>
          </p:cNvSpPr>
          <p:nvPr>
            <p:ph idx="1"/>
          </p:nvPr>
        </p:nvSpPr>
        <p:spPr/>
        <p:txBody>
          <a:bodyPr/>
          <a:lstStyle/>
          <a:p>
            <a:r>
              <a:rPr lang="tr-TR" dirty="0"/>
              <a:t>1978'de </a:t>
            </a:r>
            <a:r>
              <a:rPr lang="tr-TR" dirty="0" err="1"/>
              <a:t>pnömokokal</a:t>
            </a:r>
            <a:r>
              <a:rPr lang="tr-TR" dirty="0"/>
              <a:t> pnömoninin 14 farklı suşuna karşı koruma sağlayan bir polisakkarit aşısı lisanslandı.</a:t>
            </a:r>
          </a:p>
          <a:p>
            <a:r>
              <a:rPr lang="tr-TR" dirty="0"/>
              <a:t>1983'te 23 suşa karşı koruma sağlayacak şekilde genişletildi.</a:t>
            </a:r>
          </a:p>
          <a:p>
            <a:endParaRPr lang="tr-TR" dirty="0"/>
          </a:p>
          <a:p>
            <a:r>
              <a:rPr lang="tr-TR" dirty="0"/>
              <a:t>1985 yılında David H Smith'in bunu üretecek bir şirket kurmasının ardından </a:t>
            </a:r>
            <a:r>
              <a:rPr lang="tr-TR" dirty="0" err="1"/>
              <a:t>Haemophilus</a:t>
            </a:r>
            <a:r>
              <a:rPr lang="tr-TR" dirty="0"/>
              <a:t> </a:t>
            </a:r>
            <a:r>
              <a:rPr lang="tr-TR" dirty="0" err="1"/>
              <a:t>influenzae</a:t>
            </a:r>
            <a:r>
              <a:rPr lang="tr-TR" dirty="0"/>
              <a:t> tip b'nin (</a:t>
            </a:r>
            <a:r>
              <a:rPr lang="tr-TR" dirty="0" err="1"/>
              <a:t>Hib</a:t>
            </a:r>
            <a:r>
              <a:rPr lang="tr-TR" dirty="0"/>
              <a:t>) neden olduğu hastalıklara karşı ilk aşı lisans aldı.</a:t>
            </a:r>
          </a:p>
          <a:p>
            <a:endParaRPr lang="tr-TR" dirty="0"/>
          </a:p>
        </p:txBody>
      </p:sp>
      <p:sp>
        <p:nvSpPr>
          <p:cNvPr id="4" name="Veri Yer Tutucusu 3">
            <a:extLst>
              <a:ext uri="{FF2B5EF4-FFF2-40B4-BE49-F238E27FC236}">
                <a16:creationId xmlns:a16="http://schemas.microsoft.com/office/drawing/2014/main" id="{9ABC5871-4E5F-346F-4BDE-029B9CB8F62E}"/>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6" name="Slayt Numarası Yer Tutucusu 5">
            <a:extLst>
              <a:ext uri="{FF2B5EF4-FFF2-40B4-BE49-F238E27FC236}">
                <a16:creationId xmlns:a16="http://schemas.microsoft.com/office/drawing/2014/main" id="{7E09B62B-4144-936A-726A-AA31B2ADC5EF}"/>
              </a:ext>
            </a:extLst>
          </p:cNvPr>
          <p:cNvSpPr>
            <a:spLocks noGrp="1"/>
          </p:cNvSpPr>
          <p:nvPr>
            <p:ph type="sldNum" sz="quarter" idx="12"/>
          </p:nvPr>
        </p:nvSpPr>
        <p:spPr/>
        <p:txBody>
          <a:bodyPr/>
          <a:lstStyle/>
          <a:p>
            <a:fld id="{DAB68E02-0E31-4FE9-98EF-257F54F693FA}" type="slidenum">
              <a:rPr lang="tr-TR" smtClean="0"/>
              <a:t>14</a:t>
            </a:fld>
            <a:endParaRPr lang="tr-TR"/>
          </a:p>
        </p:txBody>
      </p:sp>
      <p:sp>
        <p:nvSpPr>
          <p:cNvPr id="7" name="Alt Bilgi Yer Tutucusu 4">
            <a:extLst>
              <a:ext uri="{FF2B5EF4-FFF2-40B4-BE49-F238E27FC236}">
                <a16:creationId xmlns:a16="http://schemas.microsoft.com/office/drawing/2014/main" id="{FEAE3F5F-FC18-CB12-DA31-177287688275}"/>
              </a:ext>
            </a:extLst>
          </p:cNvPr>
          <p:cNvSpPr txBox="1">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t>A </a:t>
            </a:r>
            <a:r>
              <a:rPr lang="tr-TR" dirty="0" err="1"/>
              <a:t>Brief</a:t>
            </a:r>
            <a:r>
              <a:rPr lang="tr-TR" dirty="0"/>
              <a:t> </a:t>
            </a:r>
            <a:r>
              <a:rPr lang="tr-TR" dirty="0" err="1"/>
              <a:t>History</a:t>
            </a:r>
            <a:r>
              <a:rPr lang="tr-TR" dirty="0"/>
              <a:t> </a:t>
            </a:r>
            <a:r>
              <a:rPr lang="tr-TR" dirty="0" err="1"/>
              <a:t>Vaccination</a:t>
            </a:r>
            <a:r>
              <a:rPr lang="tr-TR" dirty="0"/>
              <a:t>. </a:t>
            </a:r>
            <a:r>
              <a:rPr lang="tr-TR" dirty="0">
                <a:hlinkClick r:id="rId2"/>
              </a:rPr>
              <a:t>https://www.who.int/news-room/spotlight/history-of-vaccination/a-brief-history-of-vaccination?topicsurvey=ht7j2q)&amp;gclid=Cj0KCQiA4Y-sBhC6ARIsAGXF1g7gmK5F1W78zMRJCDEHFPw3cKDtlK-SztVKX_Vjmb4fCONfGMkZyGEaAlX2EALw_wcB</a:t>
            </a:r>
            <a:r>
              <a:rPr lang="tr-TR" dirty="0"/>
              <a:t> (Erişim Tarihi: 21.12.2023)</a:t>
            </a:r>
          </a:p>
          <a:p>
            <a:endParaRPr lang="tr-TR" dirty="0"/>
          </a:p>
        </p:txBody>
      </p:sp>
    </p:spTree>
    <p:extLst>
      <p:ext uri="{BB962C8B-B14F-4D97-AF65-F5344CB8AC3E}">
        <p14:creationId xmlns:p14="http://schemas.microsoft.com/office/powerpoint/2010/main" val="1100114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1308EEF3-CB39-1B99-4798-EE372CB31F45}"/>
              </a:ext>
            </a:extLst>
          </p:cNvPr>
          <p:cNvSpPr>
            <a:spLocks noGrp="1"/>
          </p:cNvSpPr>
          <p:nvPr>
            <p:ph type="title"/>
          </p:nvPr>
        </p:nvSpPr>
        <p:spPr>
          <a:xfrm>
            <a:off x="572493" y="238539"/>
            <a:ext cx="11018520" cy="1434415"/>
          </a:xfrm>
        </p:spPr>
        <p:txBody>
          <a:bodyPr anchor="b">
            <a:normAutofit/>
          </a:bodyPr>
          <a:lstStyle/>
          <a:p>
            <a:endParaRPr lang="tr-TR" sz="5400"/>
          </a:p>
        </p:txBody>
      </p:sp>
      <p:sp>
        <p:nvSpPr>
          <p:cNvPr id="103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24D90908-6B0D-E748-0032-3E2D1BB55AD8}"/>
              </a:ext>
            </a:extLst>
          </p:cNvPr>
          <p:cNvSpPr>
            <a:spLocks noGrp="1"/>
          </p:cNvSpPr>
          <p:nvPr>
            <p:ph idx="1"/>
          </p:nvPr>
        </p:nvSpPr>
        <p:spPr>
          <a:xfrm>
            <a:off x="572492" y="1838816"/>
            <a:ext cx="7103165" cy="4351672"/>
          </a:xfrm>
        </p:spPr>
        <p:txBody>
          <a:bodyPr anchor="t">
            <a:normAutofit/>
          </a:bodyPr>
          <a:lstStyle/>
          <a:p>
            <a:r>
              <a:rPr lang="tr-TR" sz="2400" dirty="0"/>
              <a:t>Dünya Sağlık Örgütü, 1967'de çiçek hastalığını ortadan kaldırmak için yoğunlaştırılmış bir plan başlattı. Birkaç yıl boyunca dünya çapında yaygın aşılama ve gözetim uygulandı. Bilinen </a:t>
            </a:r>
            <a:r>
              <a:rPr lang="tr-TR" sz="2400" b="1" dirty="0">
                <a:solidFill>
                  <a:srgbClr val="FF0000"/>
                </a:solidFill>
              </a:rPr>
              <a:t>son doğal vaka 1977'de </a:t>
            </a:r>
            <a:r>
              <a:rPr lang="tr-TR" sz="2400" dirty="0"/>
              <a:t>Somali'deydi.</a:t>
            </a:r>
          </a:p>
          <a:p>
            <a:r>
              <a:rPr lang="tr-TR" sz="2400" b="1" dirty="0">
                <a:solidFill>
                  <a:srgbClr val="FF0000"/>
                </a:solidFill>
              </a:rPr>
              <a:t>1979</a:t>
            </a:r>
            <a:r>
              <a:rPr lang="tr-TR" sz="2400" dirty="0"/>
              <a:t>'da DSÖ </a:t>
            </a:r>
            <a:r>
              <a:rPr lang="tr-TR" sz="2400" b="1" dirty="0">
                <a:solidFill>
                  <a:srgbClr val="FF0000"/>
                </a:solidFill>
              </a:rPr>
              <a:t>çiçek hastalığının </a:t>
            </a:r>
            <a:r>
              <a:rPr lang="tr-TR" sz="2400" dirty="0"/>
              <a:t>tamamıyla </a:t>
            </a:r>
            <a:r>
              <a:rPr lang="tr-TR" sz="2400" b="1" dirty="0" err="1">
                <a:solidFill>
                  <a:srgbClr val="FF0000"/>
                </a:solidFill>
              </a:rPr>
              <a:t>eradike</a:t>
            </a:r>
            <a:r>
              <a:rPr lang="tr-TR" sz="2400" dirty="0"/>
              <a:t> olduğu sertifikasını imzaladı.</a:t>
            </a:r>
          </a:p>
          <a:p>
            <a:r>
              <a:rPr lang="tr-TR" sz="2400" dirty="0"/>
              <a:t> 1980'de DSÖ çiçek hastalığının ortadan kaldırıldığını ilan etti :“Dünya ve tüm insanlar, en eski zamanlardan bu yana salgın halinde birçok ülkeyi kasıp kavuran, arkasında ölüm, körlük ve şekil bozuklukları bırakan, en yıkıcı hastalık olan çiçek hastalığından kurtuldu.” </a:t>
            </a:r>
          </a:p>
        </p:txBody>
      </p:sp>
      <p:pic>
        <p:nvPicPr>
          <p:cNvPr id="1026" name="Picture 2" descr="Logo certifying the eradication of smallpox">
            <a:extLst>
              <a:ext uri="{FF2B5EF4-FFF2-40B4-BE49-F238E27FC236}">
                <a16:creationId xmlns:a16="http://schemas.microsoft.com/office/drawing/2014/main" id="{49533F7F-34A6-C9A8-3966-6F25108291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825" r="17236"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4" name="Veri Yer Tutucusu 3">
            <a:extLst>
              <a:ext uri="{FF2B5EF4-FFF2-40B4-BE49-F238E27FC236}">
                <a16:creationId xmlns:a16="http://schemas.microsoft.com/office/drawing/2014/main" id="{7223F8DE-839E-4213-05D8-237E88FB97B5}"/>
              </a:ext>
            </a:extLst>
          </p:cNvPr>
          <p:cNvSpPr>
            <a:spLocks noGrp="1"/>
          </p:cNvSpPr>
          <p:nvPr>
            <p:ph type="dt" sz="half" idx="10"/>
          </p:nvPr>
        </p:nvSpPr>
        <p:spPr>
          <a:xfrm>
            <a:off x="838200" y="6356350"/>
            <a:ext cx="2743200" cy="365125"/>
          </a:xfrm>
        </p:spPr>
        <p:txBody>
          <a:bodyPr>
            <a:normAutofit/>
          </a:bodyPr>
          <a:lstStyle/>
          <a:p>
            <a:pPr>
              <a:spcAft>
                <a:spcPts val="600"/>
              </a:spcAft>
            </a:pPr>
            <a:fld id="{53D8424A-AADA-422C-90A0-869D6EEB0C0A}" type="datetime1">
              <a:rPr lang="tr-TR" smtClean="0"/>
              <a:pPr>
                <a:spcAft>
                  <a:spcPts val="600"/>
                </a:spcAft>
              </a:pPr>
              <a:t>24.12.2023</a:t>
            </a:fld>
            <a:endParaRPr lang="tr-TR"/>
          </a:p>
        </p:txBody>
      </p:sp>
      <p:sp>
        <p:nvSpPr>
          <p:cNvPr id="5" name="Alt Bilgi Yer Tutucusu 4">
            <a:extLst>
              <a:ext uri="{FF2B5EF4-FFF2-40B4-BE49-F238E27FC236}">
                <a16:creationId xmlns:a16="http://schemas.microsoft.com/office/drawing/2014/main" id="{DDB7C0E0-94C3-99F9-515E-9AB5A7AB4CE2}"/>
              </a:ext>
            </a:extLst>
          </p:cNvPr>
          <p:cNvSpPr>
            <a:spLocks noGrp="1"/>
          </p:cNvSpPr>
          <p:nvPr>
            <p:ph type="ftr" sz="quarter" idx="11"/>
          </p:nvPr>
        </p:nvSpPr>
        <p:spPr>
          <a:xfrm>
            <a:off x="4038600" y="6356350"/>
            <a:ext cx="4114800" cy="365125"/>
          </a:xfrm>
        </p:spPr>
        <p:txBody>
          <a:bodyPr>
            <a:normAutofit fontScale="92500" lnSpcReduction="20000"/>
          </a:bodyPr>
          <a:lstStyle/>
          <a:p>
            <a:r>
              <a:rPr lang="tr-TR" dirty="0"/>
              <a:t>Durusoy, R. (2003) Çiçek: Bir Eradikasyon Öyküsü (Mü?) Toplum ve Hekim, 2003,18,5,367-372.</a:t>
            </a:r>
          </a:p>
          <a:p>
            <a:endParaRPr lang="tr-TR" dirty="0"/>
          </a:p>
        </p:txBody>
      </p:sp>
      <p:sp>
        <p:nvSpPr>
          <p:cNvPr id="6" name="Slayt Numarası Yer Tutucusu 5">
            <a:extLst>
              <a:ext uri="{FF2B5EF4-FFF2-40B4-BE49-F238E27FC236}">
                <a16:creationId xmlns:a16="http://schemas.microsoft.com/office/drawing/2014/main" id="{41160336-581B-6BF3-80E9-329F3E92EBD3}"/>
              </a:ext>
            </a:extLst>
          </p:cNvPr>
          <p:cNvSpPr>
            <a:spLocks noGrp="1"/>
          </p:cNvSpPr>
          <p:nvPr>
            <p:ph type="sldNum" sz="quarter" idx="12"/>
          </p:nvPr>
        </p:nvSpPr>
        <p:spPr>
          <a:xfrm>
            <a:off x="8610600" y="6356350"/>
            <a:ext cx="2743200" cy="365125"/>
          </a:xfrm>
        </p:spPr>
        <p:txBody>
          <a:bodyPr>
            <a:normAutofit/>
          </a:bodyPr>
          <a:lstStyle/>
          <a:p>
            <a:pPr>
              <a:spcAft>
                <a:spcPts val="600"/>
              </a:spcAft>
            </a:pPr>
            <a:fld id="{DAB68E02-0E31-4FE9-98EF-257F54F693FA}" type="slidenum">
              <a:rPr lang="tr-TR" smtClean="0"/>
              <a:pPr>
                <a:spcAft>
                  <a:spcPts val="600"/>
                </a:spcAft>
              </a:pPr>
              <a:t>15</a:t>
            </a:fld>
            <a:endParaRPr lang="tr-TR"/>
          </a:p>
        </p:txBody>
      </p:sp>
    </p:spTree>
    <p:extLst>
      <p:ext uri="{BB962C8B-B14F-4D97-AF65-F5344CB8AC3E}">
        <p14:creationId xmlns:p14="http://schemas.microsoft.com/office/powerpoint/2010/main" val="2528531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569B6AE-D7EA-877D-5DA6-29D9E9A74BF4}"/>
              </a:ext>
            </a:extLst>
          </p:cNvPr>
          <p:cNvSpPr>
            <a:spLocks noGrp="1"/>
          </p:cNvSpPr>
          <p:nvPr>
            <p:ph idx="1"/>
          </p:nvPr>
        </p:nvSpPr>
        <p:spPr>
          <a:xfrm>
            <a:off x="838200" y="964504"/>
            <a:ext cx="10515600" cy="5212459"/>
          </a:xfrm>
        </p:spPr>
        <p:txBody>
          <a:bodyPr/>
          <a:lstStyle/>
          <a:p>
            <a:r>
              <a:rPr lang="tr-TR" b="1" dirty="0"/>
              <a:t>1988</a:t>
            </a:r>
            <a:r>
              <a:rPr lang="tr-TR" dirty="0"/>
              <a:t> yılında çiçek hastalığının ortadan kaldırılmasının ardından DSÖ, </a:t>
            </a:r>
            <a:r>
              <a:rPr lang="tr-TR" b="1" dirty="0"/>
              <a:t>Küresel Çocuk Felci Eradikasyon Programı</a:t>
            </a:r>
            <a:r>
              <a:rPr lang="tr-TR" dirty="0"/>
              <a:t>’nı başlatarak çocuk felcine odaklandı. 1980'lerin sonlarında çocuk felci 125 ülkede endemikti ve girişim 2000 yılına kadar çocuk felcini ortadan kaldırmayı hedefliyordu.</a:t>
            </a:r>
          </a:p>
          <a:p>
            <a:r>
              <a:rPr lang="tr-TR" dirty="0"/>
              <a:t>1994 yılına gelindiğinde çocuk felci Amerika kıtasından silinmiş, bunu </a:t>
            </a:r>
            <a:r>
              <a:rPr lang="tr-TR" b="1" dirty="0">
                <a:solidFill>
                  <a:srgbClr val="FF0000"/>
                </a:solidFill>
              </a:rPr>
              <a:t>2002 yılında Avrupa </a:t>
            </a:r>
            <a:r>
              <a:rPr lang="tr-TR" dirty="0"/>
              <a:t>takip etmiştir ve 2003 yılı itibariyle hastalık sadece 6 ülkede endemik hale gelmiştir. </a:t>
            </a:r>
          </a:p>
          <a:p>
            <a:r>
              <a:rPr lang="tr-TR" dirty="0"/>
              <a:t>Ülkemizde son çocuk felci vakası 26 Kasım 1998 tarihinde görülmüştür.</a:t>
            </a:r>
          </a:p>
        </p:txBody>
      </p:sp>
      <p:sp>
        <p:nvSpPr>
          <p:cNvPr id="4" name="Veri Yer Tutucusu 3">
            <a:extLst>
              <a:ext uri="{FF2B5EF4-FFF2-40B4-BE49-F238E27FC236}">
                <a16:creationId xmlns:a16="http://schemas.microsoft.com/office/drawing/2014/main" id="{F9813D93-BC55-AE5A-4347-37E8A1BB746B}"/>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6741CF63-FEF5-3FD2-6483-34EF258F88D7}"/>
              </a:ext>
            </a:extLst>
          </p:cNvPr>
          <p:cNvSpPr>
            <a:spLocks noGrp="1"/>
          </p:cNvSpPr>
          <p:nvPr>
            <p:ph type="ftr" sz="quarter" idx="11"/>
          </p:nvPr>
        </p:nvSpPr>
        <p:spPr>
          <a:xfrm>
            <a:off x="1662545" y="6311900"/>
            <a:ext cx="9213273" cy="409576"/>
          </a:xfrm>
        </p:spPr>
        <p:txBody>
          <a:bodyPr/>
          <a:lstStyle/>
          <a:p>
            <a:r>
              <a:rPr lang="tr-TR" dirty="0"/>
              <a:t>Sağlık Bakanlığı, Çocuk Felci Destek Aşılama Çalışmaları. Erişim Adresi: </a:t>
            </a:r>
            <a:r>
              <a:rPr lang="tr-TR" dirty="0">
                <a:hlinkClick r:id="rId2"/>
              </a:rPr>
              <a:t>https://www.saglik.gov.tr/TR,1281/cocuk-felci-destek-asilama-calismalari.html#:~:text=%C3%9Clkemizde%201963%20y%C4%B1l%C4%B1ndan%20beri%20%C3%A7ocukluk,beri%20%C3%A7ocuk%20felci%20vakam%C4%B1z%20bulunmamaktad%C4%B1r</a:t>
            </a:r>
            <a:r>
              <a:rPr lang="tr-TR" dirty="0"/>
              <a:t>. (Erişim Tarihi: 21.12.2023)</a:t>
            </a:r>
          </a:p>
          <a:p>
            <a:endParaRPr lang="tr-TR" dirty="0"/>
          </a:p>
        </p:txBody>
      </p:sp>
      <p:sp>
        <p:nvSpPr>
          <p:cNvPr id="6" name="Slayt Numarası Yer Tutucusu 5">
            <a:extLst>
              <a:ext uri="{FF2B5EF4-FFF2-40B4-BE49-F238E27FC236}">
                <a16:creationId xmlns:a16="http://schemas.microsoft.com/office/drawing/2014/main" id="{F073ED93-A5F6-CCEF-4AED-733137EFD6D1}"/>
              </a:ext>
            </a:extLst>
          </p:cNvPr>
          <p:cNvSpPr>
            <a:spLocks noGrp="1"/>
          </p:cNvSpPr>
          <p:nvPr>
            <p:ph type="sldNum" sz="quarter" idx="12"/>
          </p:nvPr>
        </p:nvSpPr>
        <p:spPr/>
        <p:txBody>
          <a:bodyPr/>
          <a:lstStyle/>
          <a:p>
            <a:fld id="{DAB68E02-0E31-4FE9-98EF-257F54F693FA}" type="slidenum">
              <a:rPr lang="tr-TR" smtClean="0"/>
              <a:t>16</a:t>
            </a:fld>
            <a:endParaRPr lang="tr-TR"/>
          </a:p>
        </p:txBody>
      </p:sp>
    </p:spTree>
    <p:extLst>
      <p:ext uri="{BB962C8B-B14F-4D97-AF65-F5344CB8AC3E}">
        <p14:creationId xmlns:p14="http://schemas.microsoft.com/office/powerpoint/2010/main" val="3201923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C04E39C-CE26-6437-6CAB-6478444F6D3C}"/>
              </a:ext>
            </a:extLst>
          </p:cNvPr>
          <p:cNvSpPr>
            <a:spLocks noGrp="1"/>
          </p:cNvSpPr>
          <p:nvPr>
            <p:ph idx="1"/>
          </p:nvPr>
        </p:nvSpPr>
        <p:spPr>
          <a:xfrm>
            <a:off x="838200" y="1052186"/>
            <a:ext cx="10515600" cy="5124777"/>
          </a:xfrm>
        </p:spPr>
        <p:txBody>
          <a:bodyPr>
            <a:normAutofit/>
          </a:bodyPr>
          <a:lstStyle/>
          <a:p>
            <a:r>
              <a:rPr lang="tr-TR" dirty="0"/>
              <a:t>1995 yılında Anne </a:t>
            </a:r>
            <a:r>
              <a:rPr lang="tr-TR" dirty="0" err="1"/>
              <a:t>Szarewski</a:t>
            </a:r>
            <a:r>
              <a:rPr lang="tr-TR" dirty="0"/>
              <a:t>, insan papilloma virüsünün (HPV) rahim ağzı kanseri tespiti ve taramasındaki rolünü özetleyen bir ekibe liderlik ediyor ve araştırmacılar bir HPV aşısı üzerinde çalışmaya başlıyor. </a:t>
            </a:r>
          </a:p>
          <a:p>
            <a:r>
              <a:rPr lang="tr-TR" dirty="0"/>
              <a:t>2006 yılında </a:t>
            </a:r>
            <a:r>
              <a:rPr lang="tr-TR" b="1" dirty="0"/>
              <a:t>İnsan Papilloma Virüsüne (HPV)</a:t>
            </a:r>
            <a:r>
              <a:rPr lang="tr-TR" dirty="0"/>
              <a:t> karşı ilk aşı onaylandı.</a:t>
            </a:r>
          </a:p>
          <a:p>
            <a:endParaRPr lang="tr-TR" dirty="0"/>
          </a:p>
          <a:p>
            <a:r>
              <a:rPr lang="tr-TR" dirty="0"/>
              <a:t>2016 yılında Menenjit Aşı Projesi'nin başarısı, kamu-özel sektör ortaklıklarının aşı geliştirilmesine yardımcı olma konusunda oynayabileceği önemli rolün altını çiziyor. Aşı, ilk 5 yıllık kullanımında Afrika'nın menenjit kuşağı ülkelerinde </a:t>
            </a:r>
            <a:r>
              <a:rPr lang="tr-TR" dirty="0" err="1"/>
              <a:t>serogrup</a:t>
            </a:r>
            <a:r>
              <a:rPr lang="tr-TR" dirty="0"/>
              <a:t> A </a:t>
            </a:r>
            <a:r>
              <a:rPr lang="tr-TR" dirty="0" err="1"/>
              <a:t>meningokok</a:t>
            </a:r>
            <a:r>
              <a:rPr lang="tr-TR" dirty="0"/>
              <a:t> hastalığını neredeyse ortadan kaldırdı ve şu anda rutin ulusal aşılama programlarına entegre ediliyor.</a:t>
            </a:r>
          </a:p>
        </p:txBody>
      </p:sp>
      <p:sp>
        <p:nvSpPr>
          <p:cNvPr id="4" name="Veri Yer Tutucusu 3">
            <a:extLst>
              <a:ext uri="{FF2B5EF4-FFF2-40B4-BE49-F238E27FC236}">
                <a16:creationId xmlns:a16="http://schemas.microsoft.com/office/drawing/2014/main" id="{18BA1EC7-5949-BF74-D7FC-52E205EC6996}"/>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6" name="Slayt Numarası Yer Tutucusu 5">
            <a:extLst>
              <a:ext uri="{FF2B5EF4-FFF2-40B4-BE49-F238E27FC236}">
                <a16:creationId xmlns:a16="http://schemas.microsoft.com/office/drawing/2014/main" id="{E695E697-31CC-5AE3-3D43-C216E8E9B147}"/>
              </a:ext>
            </a:extLst>
          </p:cNvPr>
          <p:cNvSpPr>
            <a:spLocks noGrp="1"/>
          </p:cNvSpPr>
          <p:nvPr>
            <p:ph type="sldNum" sz="quarter" idx="12"/>
          </p:nvPr>
        </p:nvSpPr>
        <p:spPr/>
        <p:txBody>
          <a:bodyPr/>
          <a:lstStyle/>
          <a:p>
            <a:fld id="{DAB68E02-0E31-4FE9-98EF-257F54F693FA}" type="slidenum">
              <a:rPr lang="tr-TR" smtClean="0"/>
              <a:t>17</a:t>
            </a:fld>
            <a:endParaRPr lang="tr-TR"/>
          </a:p>
        </p:txBody>
      </p:sp>
      <p:sp>
        <p:nvSpPr>
          <p:cNvPr id="7" name="Alt Bilgi Yer Tutucusu 4">
            <a:extLst>
              <a:ext uri="{FF2B5EF4-FFF2-40B4-BE49-F238E27FC236}">
                <a16:creationId xmlns:a16="http://schemas.microsoft.com/office/drawing/2014/main" id="{CE521D3A-4039-DEA8-7273-76D189A8BA7C}"/>
              </a:ext>
            </a:extLst>
          </p:cNvPr>
          <p:cNvSpPr txBox="1">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t>A </a:t>
            </a:r>
            <a:r>
              <a:rPr lang="tr-TR" dirty="0" err="1"/>
              <a:t>Brief</a:t>
            </a:r>
            <a:r>
              <a:rPr lang="tr-TR" dirty="0"/>
              <a:t> </a:t>
            </a:r>
            <a:r>
              <a:rPr lang="tr-TR" dirty="0" err="1"/>
              <a:t>History</a:t>
            </a:r>
            <a:r>
              <a:rPr lang="tr-TR" dirty="0"/>
              <a:t> </a:t>
            </a:r>
            <a:r>
              <a:rPr lang="tr-TR" dirty="0" err="1"/>
              <a:t>Vaccination</a:t>
            </a:r>
            <a:r>
              <a:rPr lang="tr-TR" dirty="0"/>
              <a:t>. </a:t>
            </a:r>
            <a:r>
              <a:rPr lang="tr-TR" dirty="0">
                <a:hlinkClick r:id="rId2"/>
              </a:rPr>
              <a:t>https://www.who.int/news-room/spotlight/history-of-vaccination/a-brief-history-of-vaccination?topicsurvey=ht7j2q)&amp;gclid=Cj0KCQiA4Y-sBhC6ARIsAGXF1g7gmK5F1W78zMRJCDEHFPw3cKDtlK-SztVKX_Vjmb4fCONfGMkZyGEaAlX2EALw_wcB</a:t>
            </a:r>
            <a:r>
              <a:rPr lang="tr-TR" dirty="0"/>
              <a:t> (Erişim Tarihi: 21.12.2023)</a:t>
            </a:r>
          </a:p>
          <a:p>
            <a:endParaRPr lang="tr-TR" dirty="0"/>
          </a:p>
        </p:txBody>
      </p:sp>
    </p:spTree>
    <p:extLst>
      <p:ext uri="{BB962C8B-B14F-4D97-AF65-F5344CB8AC3E}">
        <p14:creationId xmlns:p14="http://schemas.microsoft.com/office/powerpoint/2010/main" val="1316688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6C82621-A48A-EC72-65A4-48E8B03D4015}"/>
              </a:ext>
            </a:extLst>
          </p:cNvPr>
          <p:cNvSpPr>
            <a:spLocks noGrp="1"/>
          </p:cNvSpPr>
          <p:nvPr>
            <p:ph idx="1"/>
          </p:nvPr>
        </p:nvSpPr>
        <p:spPr>
          <a:xfrm>
            <a:off x="838200" y="914400"/>
            <a:ext cx="10515600" cy="5262564"/>
          </a:xfrm>
        </p:spPr>
        <p:txBody>
          <a:bodyPr/>
          <a:lstStyle/>
          <a:p>
            <a:r>
              <a:rPr lang="tr-TR" dirty="0"/>
              <a:t>2019 yılında Gana, Malavi ve Kenya'da sıtma aşısı pilot uygulaması başlatıldı. RTS/S aşısı, hastalıktan ölme riski en yüksek olan grup olan küçük çocuklarda sıtmanın en ölümcül ve en yaygın türünü önemli ölçüde azaltabilen ilk aşıdır.</a:t>
            </a:r>
          </a:p>
          <a:p>
            <a:r>
              <a:rPr lang="tr-TR" dirty="0"/>
              <a:t>DSÖ, hastalığa yanıt olarak daha geniş bir dizi aracın parçası olarak, yüksek risk altındaki ülkelerde kullanılmak üzere bir Ebola aşısının ön yeterliliğini alıyor. 2021'de salgına müdahaleyi sağlamak için küresel bir aşı stoğu oluşturuldu.</a:t>
            </a:r>
          </a:p>
          <a:p>
            <a:r>
              <a:rPr lang="tr-TR" dirty="0"/>
              <a:t>Maymun çiçeğinin önlenmesi için üçüncü nesil bir çiçek hastalığı aşısı onaylandı ve böylece ilk maymun çiçeği aşısı oldu.</a:t>
            </a:r>
          </a:p>
        </p:txBody>
      </p:sp>
      <p:sp>
        <p:nvSpPr>
          <p:cNvPr id="4" name="Veri Yer Tutucusu 3">
            <a:extLst>
              <a:ext uri="{FF2B5EF4-FFF2-40B4-BE49-F238E27FC236}">
                <a16:creationId xmlns:a16="http://schemas.microsoft.com/office/drawing/2014/main" id="{DB1DBB67-F419-6D7D-AF31-119C724A0AC4}"/>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6" name="Slayt Numarası Yer Tutucusu 5">
            <a:extLst>
              <a:ext uri="{FF2B5EF4-FFF2-40B4-BE49-F238E27FC236}">
                <a16:creationId xmlns:a16="http://schemas.microsoft.com/office/drawing/2014/main" id="{B272AE8F-A76E-14CC-911C-9E392B0DB55E}"/>
              </a:ext>
            </a:extLst>
          </p:cNvPr>
          <p:cNvSpPr>
            <a:spLocks noGrp="1"/>
          </p:cNvSpPr>
          <p:nvPr>
            <p:ph type="sldNum" sz="quarter" idx="12"/>
          </p:nvPr>
        </p:nvSpPr>
        <p:spPr/>
        <p:txBody>
          <a:bodyPr/>
          <a:lstStyle/>
          <a:p>
            <a:fld id="{DAB68E02-0E31-4FE9-98EF-257F54F693FA}" type="slidenum">
              <a:rPr lang="tr-TR" smtClean="0"/>
              <a:t>18</a:t>
            </a:fld>
            <a:endParaRPr lang="tr-TR"/>
          </a:p>
        </p:txBody>
      </p:sp>
      <p:sp>
        <p:nvSpPr>
          <p:cNvPr id="7" name="Alt Bilgi Yer Tutucusu 4">
            <a:extLst>
              <a:ext uri="{FF2B5EF4-FFF2-40B4-BE49-F238E27FC236}">
                <a16:creationId xmlns:a16="http://schemas.microsoft.com/office/drawing/2014/main" id="{C6CC7908-BF49-B0BE-29B2-8D8F58D60265}"/>
              </a:ext>
            </a:extLst>
          </p:cNvPr>
          <p:cNvSpPr txBox="1">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t>A </a:t>
            </a:r>
            <a:r>
              <a:rPr lang="tr-TR" dirty="0" err="1"/>
              <a:t>Brief</a:t>
            </a:r>
            <a:r>
              <a:rPr lang="tr-TR" dirty="0"/>
              <a:t> </a:t>
            </a:r>
            <a:r>
              <a:rPr lang="tr-TR" dirty="0" err="1"/>
              <a:t>History</a:t>
            </a:r>
            <a:r>
              <a:rPr lang="tr-TR" dirty="0"/>
              <a:t> </a:t>
            </a:r>
            <a:r>
              <a:rPr lang="tr-TR" dirty="0" err="1"/>
              <a:t>Vaccination</a:t>
            </a:r>
            <a:r>
              <a:rPr lang="tr-TR" dirty="0"/>
              <a:t>. </a:t>
            </a:r>
            <a:r>
              <a:rPr lang="tr-TR" dirty="0">
                <a:hlinkClick r:id="rId2"/>
              </a:rPr>
              <a:t>https://www.who.int/news-room/spotlight/history-of-vaccination/a-brief-history-of-vaccination?topicsurvey=ht7j2q)&amp;gclid=Cj0KCQiA4Y-sBhC6ARIsAGXF1g7gmK5F1W78zMRJCDEHFPw3cKDtlK-SztVKX_Vjmb4fCONfGMkZyGEaAlX2EALw_wcB</a:t>
            </a:r>
            <a:r>
              <a:rPr lang="tr-TR" dirty="0"/>
              <a:t> (Erişim Tarihi: 21.12.2023)</a:t>
            </a:r>
          </a:p>
          <a:p>
            <a:endParaRPr lang="tr-TR" dirty="0"/>
          </a:p>
        </p:txBody>
      </p:sp>
    </p:spTree>
    <p:extLst>
      <p:ext uri="{BB962C8B-B14F-4D97-AF65-F5344CB8AC3E}">
        <p14:creationId xmlns:p14="http://schemas.microsoft.com/office/powerpoint/2010/main" val="3424397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0F363DA-68D9-F94D-74FC-0239270B9431}"/>
              </a:ext>
            </a:extLst>
          </p:cNvPr>
          <p:cNvSpPr>
            <a:spLocks noGrp="1"/>
          </p:cNvSpPr>
          <p:nvPr>
            <p:ph idx="1"/>
          </p:nvPr>
        </p:nvSpPr>
        <p:spPr>
          <a:xfrm>
            <a:off x="838200" y="939452"/>
            <a:ext cx="10515600" cy="5237511"/>
          </a:xfrm>
        </p:spPr>
        <p:txBody>
          <a:bodyPr/>
          <a:lstStyle/>
          <a:p>
            <a:r>
              <a:rPr lang="tr-TR" dirty="0"/>
              <a:t>Etkili COVID-19 aşıları, bazıları yeni mRNA teknolojisi kullanılarak benzeri görülmemiş bir hızla geliştirilmiştir. Aralık 2020'de, yani ilk Covid-19 vakasının tespit edilmesinden sadece 1 yıl sonra, ilk Covid-19 aşı dozları uygulandı.</a:t>
            </a:r>
          </a:p>
          <a:p>
            <a:r>
              <a:rPr lang="tr-TR" dirty="0"/>
              <a:t>Çiçek hastalığına karşı dünyanın ilk aşısının geliştirilmesinden bu yana, 2 yüzyılı aşkın bir süredir insanlar ölümcül hastalıklara karşı aşılanıyor. Tarih bize, aşıyla önlenebilir hastalıklara karşı tam ve etkili küresel müdahalenin zaman, mali destek ve işbirliği gerektirdiğini ve sürekli dikkat gerektirdiğini öğretti.</a:t>
            </a:r>
          </a:p>
        </p:txBody>
      </p:sp>
      <p:sp>
        <p:nvSpPr>
          <p:cNvPr id="4" name="Veri Yer Tutucusu 3">
            <a:extLst>
              <a:ext uri="{FF2B5EF4-FFF2-40B4-BE49-F238E27FC236}">
                <a16:creationId xmlns:a16="http://schemas.microsoft.com/office/drawing/2014/main" id="{FC2A2E5E-1FB8-830F-0762-E7630D93A10C}"/>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6" name="Slayt Numarası Yer Tutucusu 5">
            <a:extLst>
              <a:ext uri="{FF2B5EF4-FFF2-40B4-BE49-F238E27FC236}">
                <a16:creationId xmlns:a16="http://schemas.microsoft.com/office/drawing/2014/main" id="{09ED1987-5049-D6E0-BF3E-47BE8B16B314}"/>
              </a:ext>
            </a:extLst>
          </p:cNvPr>
          <p:cNvSpPr>
            <a:spLocks noGrp="1"/>
          </p:cNvSpPr>
          <p:nvPr>
            <p:ph type="sldNum" sz="quarter" idx="12"/>
          </p:nvPr>
        </p:nvSpPr>
        <p:spPr/>
        <p:txBody>
          <a:bodyPr/>
          <a:lstStyle/>
          <a:p>
            <a:fld id="{DAB68E02-0E31-4FE9-98EF-257F54F693FA}" type="slidenum">
              <a:rPr lang="tr-TR" smtClean="0"/>
              <a:t>19</a:t>
            </a:fld>
            <a:endParaRPr lang="tr-TR"/>
          </a:p>
        </p:txBody>
      </p:sp>
      <p:sp>
        <p:nvSpPr>
          <p:cNvPr id="7" name="Alt Bilgi Yer Tutucusu 4">
            <a:extLst>
              <a:ext uri="{FF2B5EF4-FFF2-40B4-BE49-F238E27FC236}">
                <a16:creationId xmlns:a16="http://schemas.microsoft.com/office/drawing/2014/main" id="{400B9A94-1F73-583F-88A4-CC5C91B42751}"/>
              </a:ext>
            </a:extLst>
          </p:cNvPr>
          <p:cNvSpPr txBox="1">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t>A </a:t>
            </a:r>
            <a:r>
              <a:rPr lang="tr-TR" dirty="0" err="1"/>
              <a:t>Brief</a:t>
            </a:r>
            <a:r>
              <a:rPr lang="tr-TR" dirty="0"/>
              <a:t> </a:t>
            </a:r>
            <a:r>
              <a:rPr lang="tr-TR" dirty="0" err="1"/>
              <a:t>History</a:t>
            </a:r>
            <a:r>
              <a:rPr lang="tr-TR" dirty="0"/>
              <a:t> </a:t>
            </a:r>
            <a:r>
              <a:rPr lang="tr-TR" dirty="0" err="1"/>
              <a:t>Vaccination</a:t>
            </a:r>
            <a:r>
              <a:rPr lang="tr-TR" dirty="0"/>
              <a:t>. </a:t>
            </a:r>
            <a:r>
              <a:rPr lang="tr-TR" dirty="0">
                <a:hlinkClick r:id="rId2"/>
              </a:rPr>
              <a:t>https://www.who.int/news-room/spotlight/history-of-vaccination/a-brief-history-of-vaccination?topicsurvey=ht7j2q)&amp;gclid=Cj0KCQiA4Y-sBhC6ARIsAGXF1g7gmK5F1W78zMRJCDEHFPw3cKDtlK-SztVKX_Vjmb4fCONfGMkZyGEaAlX2EALw_wcB</a:t>
            </a:r>
            <a:r>
              <a:rPr lang="tr-TR" dirty="0"/>
              <a:t> (Erişim Tarihi: 21.12.2023)</a:t>
            </a:r>
          </a:p>
          <a:p>
            <a:endParaRPr lang="tr-TR" dirty="0"/>
          </a:p>
        </p:txBody>
      </p:sp>
    </p:spTree>
    <p:extLst>
      <p:ext uri="{BB962C8B-B14F-4D97-AF65-F5344CB8AC3E}">
        <p14:creationId xmlns:p14="http://schemas.microsoft.com/office/powerpoint/2010/main" val="256197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E13E72-0F88-4F11-6558-3CF1153D94AB}"/>
              </a:ext>
            </a:extLst>
          </p:cNvPr>
          <p:cNvSpPr>
            <a:spLocks noGrp="1"/>
          </p:cNvSpPr>
          <p:nvPr>
            <p:ph type="title"/>
          </p:nvPr>
        </p:nvSpPr>
        <p:spPr/>
        <p:txBody>
          <a:bodyPr/>
          <a:lstStyle/>
          <a:p>
            <a:r>
              <a:rPr lang="tr-TR" b="1" dirty="0"/>
              <a:t>Sunum Planı</a:t>
            </a:r>
          </a:p>
        </p:txBody>
      </p:sp>
      <p:sp>
        <p:nvSpPr>
          <p:cNvPr id="3" name="İçerik Yer Tutucusu 2">
            <a:extLst>
              <a:ext uri="{FF2B5EF4-FFF2-40B4-BE49-F238E27FC236}">
                <a16:creationId xmlns:a16="http://schemas.microsoft.com/office/drawing/2014/main" id="{446A3B12-614A-7A2E-DB52-11E4A21C262E}"/>
              </a:ext>
            </a:extLst>
          </p:cNvPr>
          <p:cNvSpPr>
            <a:spLocks noGrp="1"/>
          </p:cNvSpPr>
          <p:nvPr>
            <p:ph idx="1"/>
          </p:nvPr>
        </p:nvSpPr>
        <p:spPr/>
        <p:txBody>
          <a:bodyPr>
            <a:normAutofit lnSpcReduction="10000"/>
          </a:bodyPr>
          <a:lstStyle/>
          <a:p>
            <a:r>
              <a:rPr lang="tr-TR" dirty="0"/>
              <a:t>Bağışıklamanın Tarihçesi</a:t>
            </a:r>
          </a:p>
          <a:p>
            <a:r>
              <a:rPr lang="tr-TR" dirty="0"/>
              <a:t>Türkiye’de Bağışıklamanın Tarihçesi</a:t>
            </a:r>
          </a:p>
          <a:p>
            <a:r>
              <a:rPr lang="tr-TR" dirty="0"/>
              <a:t>Genişletilmiş Bağışıklama Programı</a:t>
            </a:r>
          </a:p>
          <a:p>
            <a:r>
              <a:rPr lang="tr-TR" dirty="0"/>
              <a:t>Aşı ile İlgili Temel Kavramlar ve Tanımlar</a:t>
            </a:r>
          </a:p>
          <a:p>
            <a:r>
              <a:rPr lang="tr-TR" dirty="0"/>
              <a:t>Erişkin Bağışıklama</a:t>
            </a:r>
          </a:p>
          <a:p>
            <a:r>
              <a:rPr lang="tr-TR" dirty="0"/>
              <a:t>Özel durumlarda bağışıklama</a:t>
            </a:r>
          </a:p>
          <a:p>
            <a:r>
              <a:rPr lang="tr-TR" dirty="0"/>
              <a:t>Seyahat aşıları</a:t>
            </a:r>
          </a:p>
          <a:p>
            <a:r>
              <a:rPr lang="tr-TR" dirty="0"/>
              <a:t>Aşı Sonrası İstenmeyen Etki</a:t>
            </a:r>
          </a:p>
          <a:p>
            <a:r>
              <a:rPr lang="tr-TR" dirty="0"/>
              <a:t>Avrupa </a:t>
            </a:r>
            <a:r>
              <a:rPr lang="tr-TR" dirty="0" err="1"/>
              <a:t>İmmünizasyon</a:t>
            </a:r>
            <a:r>
              <a:rPr lang="tr-TR" dirty="0"/>
              <a:t> Ajandası(AİA) 2030</a:t>
            </a:r>
          </a:p>
          <a:p>
            <a:endParaRPr lang="tr-TR" dirty="0"/>
          </a:p>
        </p:txBody>
      </p:sp>
      <p:sp>
        <p:nvSpPr>
          <p:cNvPr id="4" name="Veri Yer Tutucusu 3">
            <a:extLst>
              <a:ext uri="{FF2B5EF4-FFF2-40B4-BE49-F238E27FC236}">
                <a16:creationId xmlns:a16="http://schemas.microsoft.com/office/drawing/2014/main" id="{4D395556-1A60-7133-A4EE-2AAA986AA7EA}"/>
              </a:ext>
            </a:extLst>
          </p:cNvPr>
          <p:cNvSpPr>
            <a:spLocks noGrp="1"/>
          </p:cNvSpPr>
          <p:nvPr>
            <p:ph type="dt" sz="half" idx="10"/>
          </p:nvPr>
        </p:nvSpPr>
        <p:spPr/>
        <p:txBody>
          <a:bodyPr/>
          <a:lstStyle/>
          <a:p>
            <a:fld id="{8E31594B-8F3F-48B9-9526-53E2023648D8}" type="datetime1">
              <a:rPr lang="tr-TR" smtClean="0"/>
              <a:t>24.12.2023</a:t>
            </a:fld>
            <a:endParaRPr lang="tr-TR"/>
          </a:p>
        </p:txBody>
      </p:sp>
      <p:sp>
        <p:nvSpPr>
          <p:cNvPr id="5" name="Alt Bilgi Yer Tutucusu 4">
            <a:extLst>
              <a:ext uri="{FF2B5EF4-FFF2-40B4-BE49-F238E27FC236}">
                <a16:creationId xmlns:a16="http://schemas.microsoft.com/office/drawing/2014/main" id="{20E4EEEA-C6C4-D851-7B7C-43DAFE6C3C5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EB3173C-85DE-0672-C2F2-11560F12620C}"/>
              </a:ext>
            </a:extLst>
          </p:cNvPr>
          <p:cNvSpPr>
            <a:spLocks noGrp="1"/>
          </p:cNvSpPr>
          <p:nvPr>
            <p:ph type="sldNum" sz="quarter" idx="12"/>
          </p:nvPr>
        </p:nvSpPr>
        <p:spPr/>
        <p:txBody>
          <a:bodyPr/>
          <a:lstStyle/>
          <a:p>
            <a:fld id="{DAB68E02-0E31-4FE9-98EF-257F54F693FA}" type="slidenum">
              <a:rPr lang="tr-TR" smtClean="0"/>
              <a:t>2</a:t>
            </a:fld>
            <a:endParaRPr lang="tr-TR"/>
          </a:p>
        </p:txBody>
      </p:sp>
    </p:spTree>
    <p:extLst>
      <p:ext uri="{BB962C8B-B14F-4D97-AF65-F5344CB8AC3E}">
        <p14:creationId xmlns:p14="http://schemas.microsoft.com/office/powerpoint/2010/main" val="434010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105EC42-50C7-4E64-9C3B-72EB1B10B66B}"/>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FC2A1C8E-4144-055B-663B-665DCEBB765F}"/>
              </a:ext>
            </a:extLst>
          </p:cNvPr>
          <p:cNvSpPr>
            <a:spLocks noGrp="1"/>
          </p:cNvSpPr>
          <p:nvPr>
            <p:ph idx="1"/>
          </p:nvPr>
        </p:nvSpPr>
        <p:spPr/>
        <p:txBody>
          <a:bodyPr/>
          <a:lstStyle/>
          <a:p>
            <a:r>
              <a:rPr lang="tr-TR" dirty="0"/>
              <a:t>Sadece son 30 yılda çocuk ölümleri büyük ölçüde aşılar sayesinde %50'den fazla azaldı.</a:t>
            </a:r>
          </a:p>
          <a:p>
            <a:r>
              <a:rPr lang="tr-TR" dirty="0"/>
              <a:t>Dünyanın pek çok yerinde hâlâ 5 çocuktan 1'i aşısız kalıyor. DSÖ’ye göre önümüzdeki on yıllarda hiçbir çocuğun veya yetişkinin aşıyla önlenebilir bir hastalıktan </a:t>
            </a:r>
            <a:r>
              <a:rPr lang="tr-TR" dirty="0" err="1"/>
              <a:t>muzdarip</a:t>
            </a:r>
            <a:r>
              <a:rPr lang="tr-TR" dirty="0"/>
              <a:t> olmamasını veya ölmemesini sağlamak için küresel işbirliğine, finansmana, bağlılığa ve vizyona daha çok ihtiyaç olacak.</a:t>
            </a:r>
          </a:p>
        </p:txBody>
      </p:sp>
      <p:sp>
        <p:nvSpPr>
          <p:cNvPr id="4" name="Veri Yer Tutucusu 3">
            <a:extLst>
              <a:ext uri="{FF2B5EF4-FFF2-40B4-BE49-F238E27FC236}">
                <a16:creationId xmlns:a16="http://schemas.microsoft.com/office/drawing/2014/main" id="{AE1FE058-E8E7-08A5-C1D9-AE8D3E925155}"/>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6" name="Slayt Numarası Yer Tutucusu 5">
            <a:extLst>
              <a:ext uri="{FF2B5EF4-FFF2-40B4-BE49-F238E27FC236}">
                <a16:creationId xmlns:a16="http://schemas.microsoft.com/office/drawing/2014/main" id="{C8C82679-1559-9F6B-EB42-26129B865EF4}"/>
              </a:ext>
            </a:extLst>
          </p:cNvPr>
          <p:cNvSpPr>
            <a:spLocks noGrp="1"/>
          </p:cNvSpPr>
          <p:nvPr>
            <p:ph type="sldNum" sz="quarter" idx="12"/>
          </p:nvPr>
        </p:nvSpPr>
        <p:spPr/>
        <p:txBody>
          <a:bodyPr/>
          <a:lstStyle/>
          <a:p>
            <a:fld id="{DAB68E02-0E31-4FE9-98EF-257F54F693FA}" type="slidenum">
              <a:rPr lang="tr-TR" smtClean="0"/>
              <a:t>20</a:t>
            </a:fld>
            <a:endParaRPr lang="tr-TR"/>
          </a:p>
        </p:txBody>
      </p:sp>
      <p:sp>
        <p:nvSpPr>
          <p:cNvPr id="7" name="Alt Bilgi Yer Tutucusu 4">
            <a:extLst>
              <a:ext uri="{FF2B5EF4-FFF2-40B4-BE49-F238E27FC236}">
                <a16:creationId xmlns:a16="http://schemas.microsoft.com/office/drawing/2014/main" id="{8A26DEA9-F50D-4388-9925-0FB4A204E577}"/>
              </a:ext>
            </a:extLst>
          </p:cNvPr>
          <p:cNvSpPr txBox="1">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t>A </a:t>
            </a:r>
            <a:r>
              <a:rPr lang="tr-TR" dirty="0" err="1"/>
              <a:t>Brief</a:t>
            </a:r>
            <a:r>
              <a:rPr lang="tr-TR" dirty="0"/>
              <a:t> </a:t>
            </a:r>
            <a:r>
              <a:rPr lang="tr-TR" dirty="0" err="1"/>
              <a:t>History</a:t>
            </a:r>
            <a:r>
              <a:rPr lang="tr-TR" dirty="0"/>
              <a:t> </a:t>
            </a:r>
            <a:r>
              <a:rPr lang="tr-TR" dirty="0" err="1"/>
              <a:t>Vaccination</a:t>
            </a:r>
            <a:r>
              <a:rPr lang="tr-TR" dirty="0"/>
              <a:t>. </a:t>
            </a:r>
            <a:r>
              <a:rPr lang="tr-TR" dirty="0">
                <a:hlinkClick r:id="rId2"/>
              </a:rPr>
              <a:t>https://www.who.int/news-room/spotlight/history-of-vaccination/a-brief-history-of-vaccination?topicsurvey=ht7j2q)&amp;gclid=Cj0KCQiA4Y-sBhC6ARIsAGXF1g7gmK5F1W78zMRJCDEHFPw3cKDtlK-SztVKX_Vjmb4fCONfGMkZyGEaAlX2EALw_wcB</a:t>
            </a:r>
            <a:r>
              <a:rPr lang="tr-TR" dirty="0"/>
              <a:t> (Erişim Tarihi: 21.12.2023)</a:t>
            </a:r>
          </a:p>
          <a:p>
            <a:endParaRPr lang="tr-TR" dirty="0"/>
          </a:p>
        </p:txBody>
      </p:sp>
    </p:spTree>
    <p:extLst>
      <p:ext uri="{BB962C8B-B14F-4D97-AF65-F5344CB8AC3E}">
        <p14:creationId xmlns:p14="http://schemas.microsoft.com/office/powerpoint/2010/main" val="339119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94F7C328-8888-89F3-9284-F3444691D038}"/>
              </a:ext>
            </a:extLst>
          </p:cNvPr>
          <p:cNvSpPr>
            <a:spLocks noGrp="1"/>
          </p:cNvSpPr>
          <p:nvPr>
            <p:ph type="title"/>
          </p:nvPr>
        </p:nvSpPr>
        <p:spPr>
          <a:xfrm>
            <a:off x="686834" y="1153572"/>
            <a:ext cx="3200400" cy="4461163"/>
          </a:xfrm>
        </p:spPr>
        <p:txBody>
          <a:bodyPr>
            <a:normAutofit/>
          </a:bodyPr>
          <a:lstStyle/>
          <a:p>
            <a:r>
              <a:rPr lang="tr-TR" sz="3700" b="1">
                <a:solidFill>
                  <a:srgbClr val="FFFFFF"/>
                </a:solidFill>
              </a:rPr>
              <a:t>Türkiye’de Bağışıklamanın Tarihçesi</a:t>
            </a: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60BCC7ED-0DB3-6EA7-BB8D-E885DDA4B2BD}"/>
              </a:ext>
            </a:extLst>
          </p:cNvPr>
          <p:cNvSpPr>
            <a:spLocks noGrp="1"/>
          </p:cNvSpPr>
          <p:nvPr>
            <p:ph idx="1"/>
          </p:nvPr>
        </p:nvSpPr>
        <p:spPr>
          <a:xfrm>
            <a:off x="4447308" y="319088"/>
            <a:ext cx="7439892" cy="5857875"/>
          </a:xfrm>
        </p:spPr>
        <p:txBody>
          <a:bodyPr anchor="ctr">
            <a:normAutofit/>
          </a:bodyPr>
          <a:lstStyle/>
          <a:p>
            <a:r>
              <a:rPr lang="tr-TR" sz="2400" dirty="0"/>
              <a:t>Ülkemizde aşı üretimi için çalışmalar ilk Osmanlı İmparatorluğu Dönemi’nde başlamıştır. </a:t>
            </a:r>
          </a:p>
          <a:p>
            <a:r>
              <a:rPr lang="tr-TR" sz="2400" dirty="0"/>
              <a:t>1721 yılında İngiltere Büyükelçisinin eşi </a:t>
            </a:r>
            <a:r>
              <a:rPr lang="tr-TR" sz="2400" dirty="0" err="1"/>
              <a:t>Lady</a:t>
            </a:r>
            <a:r>
              <a:rPr lang="tr-TR" sz="2400" dirty="0"/>
              <a:t> Mary </a:t>
            </a:r>
            <a:r>
              <a:rPr lang="tr-TR" sz="2400" dirty="0" err="1"/>
              <a:t>Montagu</a:t>
            </a:r>
            <a:r>
              <a:rPr lang="tr-TR" sz="2400" dirty="0"/>
              <a:t> ülkesine yazdığı bir mektupta İstanbul’da çiçek hastalığına karşı “aşı denilen bir şey” (</a:t>
            </a:r>
            <a:r>
              <a:rPr lang="tr-TR" sz="2400" dirty="0" err="1"/>
              <a:t>varilasyon</a:t>
            </a:r>
            <a:r>
              <a:rPr lang="tr-TR" sz="2400" dirty="0"/>
              <a:t> metodu) yapıldığını hayretle bildirmektedir. Bu mektup aşı yapımına ilişkin ulaşılmış en eski belgedir.</a:t>
            </a:r>
          </a:p>
          <a:p>
            <a:r>
              <a:rPr lang="tr-TR" sz="2400" dirty="0"/>
              <a:t>Aşı üretim çalışmalarını yürütmekte olan Pasteur, çalışmalarını sürdürebilmek için dönemin devlet başkanlarına maddi katkı için yazı yazar, yazılardan birinin 2. Abdülhamit’e ulaşması sonrasında, </a:t>
            </a:r>
            <a:r>
              <a:rPr lang="tr-TR" sz="2400" dirty="0" err="1"/>
              <a:t>Pasteur’a</a:t>
            </a:r>
            <a:r>
              <a:rPr lang="tr-TR" sz="2400" dirty="0"/>
              <a:t> Mecidiye Nişanı ile birlikte 10.000 altın (bazı kaynaklarda 800 lira olarak geçiyor, ama baktığınızda dönemin İstanbul’unda yaklaşık 180-200 ev parası karşılığı) yollanır, aynı zamanda Osmanlı’dan 3 kişinin de yanına asistan olarak yetiştirilmesi istenir.</a:t>
            </a:r>
          </a:p>
        </p:txBody>
      </p:sp>
      <p:sp>
        <p:nvSpPr>
          <p:cNvPr id="4" name="Veri Yer Tutucusu 3">
            <a:extLst>
              <a:ext uri="{FF2B5EF4-FFF2-40B4-BE49-F238E27FC236}">
                <a16:creationId xmlns:a16="http://schemas.microsoft.com/office/drawing/2014/main" id="{15A33B43-5717-421E-E22E-A9F18879943C}"/>
              </a:ext>
            </a:extLst>
          </p:cNvPr>
          <p:cNvSpPr>
            <a:spLocks noGrp="1"/>
          </p:cNvSpPr>
          <p:nvPr>
            <p:ph type="dt" sz="half" idx="10"/>
          </p:nvPr>
        </p:nvSpPr>
        <p:spPr>
          <a:xfrm>
            <a:off x="838200" y="6356350"/>
            <a:ext cx="1639957" cy="365125"/>
          </a:xfrm>
        </p:spPr>
        <p:txBody>
          <a:bodyPr>
            <a:normAutofit/>
          </a:bodyPr>
          <a:lstStyle/>
          <a:p>
            <a:pPr>
              <a:spcAft>
                <a:spcPts val="600"/>
              </a:spcAft>
            </a:pPr>
            <a:fld id="{53D8424A-AADA-422C-90A0-869D6EEB0C0A}" type="datetime1">
              <a:rPr lang="tr-TR">
                <a:solidFill>
                  <a:srgbClr val="FFFFFF"/>
                </a:solidFill>
              </a:rPr>
              <a:pPr>
                <a:spcAft>
                  <a:spcPts val="600"/>
                </a:spcAft>
              </a:pPr>
              <a:t>24.12.2023</a:t>
            </a:fld>
            <a:endParaRPr lang="tr-TR">
              <a:solidFill>
                <a:srgbClr val="FFFFFF"/>
              </a:solidFill>
            </a:endParaRPr>
          </a:p>
        </p:txBody>
      </p:sp>
      <p:sp>
        <p:nvSpPr>
          <p:cNvPr id="5" name="Alt Bilgi Yer Tutucusu 4">
            <a:extLst>
              <a:ext uri="{FF2B5EF4-FFF2-40B4-BE49-F238E27FC236}">
                <a16:creationId xmlns:a16="http://schemas.microsoft.com/office/drawing/2014/main" id="{D18A0D24-8AD4-2656-2E27-9853B58291C8}"/>
              </a:ext>
            </a:extLst>
          </p:cNvPr>
          <p:cNvSpPr>
            <a:spLocks noGrp="1"/>
          </p:cNvSpPr>
          <p:nvPr>
            <p:ph type="ftr" sz="quarter" idx="11"/>
          </p:nvPr>
        </p:nvSpPr>
        <p:spPr>
          <a:xfrm>
            <a:off x="4038600" y="6356350"/>
            <a:ext cx="5251174" cy="365125"/>
          </a:xfrm>
        </p:spPr>
        <p:txBody>
          <a:bodyPr>
            <a:normAutofit/>
          </a:bodyPr>
          <a:lstStyle/>
          <a:p>
            <a:pPr>
              <a:lnSpc>
                <a:spcPct val="90000"/>
              </a:lnSpc>
              <a:spcAft>
                <a:spcPts val="600"/>
              </a:spcAft>
            </a:pPr>
            <a:r>
              <a:rPr lang="tr-TR" sz="900"/>
              <a:t>Türkiye’de Aşının Tarihçesi. </a:t>
            </a:r>
            <a:r>
              <a:rPr lang="tr-TR" sz="900">
                <a:hlinkClick r:id="rId2"/>
              </a:rPr>
              <a:t>https://asi.saglik.gov.tr/asi/genel-bilgiler/33-a%C5%9F%C4%B1n%C4%B1n-tarih%C3%A7esi.html</a:t>
            </a:r>
            <a:r>
              <a:rPr lang="tr-TR" sz="900"/>
              <a:t> (Erişim Tarihi:21.12.2023)</a:t>
            </a:r>
          </a:p>
        </p:txBody>
      </p:sp>
      <p:sp>
        <p:nvSpPr>
          <p:cNvPr id="6" name="Slayt Numarası Yer Tutucusu 5">
            <a:extLst>
              <a:ext uri="{FF2B5EF4-FFF2-40B4-BE49-F238E27FC236}">
                <a16:creationId xmlns:a16="http://schemas.microsoft.com/office/drawing/2014/main" id="{3B1671B9-C06D-5169-DBBE-F1644E8EE0CD}"/>
              </a:ext>
            </a:extLst>
          </p:cNvPr>
          <p:cNvSpPr>
            <a:spLocks noGrp="1"/>
          </p:cNvSpPr>
          <p:nvPr>
            <p:ph type="sldNum" sz="quarter" idx="12"/>
          </p:nvPr>
        </p:nvSpPr>
        <p:spPr>
          <a:xfrm>
            <a:off x="9541564" y="6356350"/>
            <a:ext cx="1812235" cy="365125"/>
          </a:xfrm>
        </p:spPr>
        <p:txBody>
          <a:bodyPr>
            <a:normAutofit/>
          </a:bodyPr>
          <a:lstStyle/>
          <a:p>
            <a:pPr>
              <a:spcAft>
                <a:spcPts val="600"/>
              </a:spcAft>
            </a:pPr>
            <a:fld id="{DAB68E02-0E31-4FE9-98EF-257F54F693FA}" type="slidenum">
              <a:rPr lang="tr-TR" smtClean="0"/>
              <a:pPr>
                <a:spcAft>
                  <a:spcPts val="600"/>
                </a:spcAft>
              </a:pPr>
              <a:t>21</a:t>
            </a:fld>
            <a:endParaRPr lang="tr-TR"/>
          </a:p>
        </p:txBody>
      </p:sp>
    </p:spTree>
    <p:extLst>
      <p:ext uri="{BB962C8B-B14F-4D97-AF65-F5344CB8AC3E}">
        <p14:creationId xmlns:p14="http://schemas.microsoft.com/office/powerpoint/2010/main" val="3027298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56F8633D-CD3E-E50C-39F0-FFC51AEC0FB7}"/>
              </a:ext>
            </a:extLst>
          </p:cNvPr>
          <p:cNvSpPr>
            <a:spLocks noGrp="1"/>
          </p:cNvSpPr>
          <p:nvPr>
            <p:ph idx="1"/>
          </p:nvPr>
        </p:nvSpPr>
        <p:spPr>
          <a:xfrm>
            <a:off x="838200" y="400833"/>
            <a:ext cx="5257800" cy="5776130"/>
          </a:xfrm>
        </p:spPr>
        <p:txBody>
          <a:bodyPr>
            <a:normAutofit lnSpcReduction="10000"/>
          </a:bodyPr>
          <a:lstStyle/>
          <a:p>
            <a:r>
              <a:rPr lang="tr-TR" sz="2400" dirty="0" err="1"/>
              <a:t>Mekteb</a:t>
            </a:r>
            <a:r>
              <a:rPr lang="tr-TR" sz="2400" dirty="0"/>
              <a:t>-i Tıbbiye-i Askeriye-i </a:t>
            </a:r>
            <a:r>
              <a:rPr lang="tr-TR" sz="2400" dirty="0" err="1"/>
              <a:t>Şâhâne’den</a:t>
            </a:r>
            <a:r>
              <a:rPr lang="tr-TR" sz="2400" dirty="0"/>
              <a:t> müderris Alexander </a:t>
            </a:r>
            <a:r>
              <a:rPr lang="tr-TR" sz="2400" dirty="0" err="1"/>
              <a:t>Zoeros</a:t>
            </a:r>
            <a:r>
              <a:rPr lang="tr-TR" sz="2400" dirty="0"/>
              <a:t> Paşa’nın başkanlığı altında, Kaymakam (yarbay) Dr. Hüseyin Remzi ve Kaymakam (yarbay) Veteriner Hüseyin Hüsnü beylerin gönderilmesine karar verilir. </a:t>
            </a:r>
          </a:p>
          <a:p>
            <a:r>
              <a:rPr lang="tr-TR" sz="2400" dirty="0"/>
              <a:t>Daha sonra bu ekip çalışmalara temel teşkil etmesi için “kuduz mikrobu” enjekte edilmiş bir kemik iliği ile Osmanlıya geri döner. 1887’nin Ocak ayında </a:t>
            </a:r>
            <a:r>
              <a:rPr lang="tr-TR" sz="2400" dirty="0" err="1"/>
              <a:t>Zoeros</a:t>
            </a:r>
            <a:r>
              <a:rPr lang="tr-TR" sz="2400" dirty="0"/>
              <a:t> Paşa’nın kliniğinde </a:t>
            </a:r>
            <a:r>
              <a:rPr lang="tr-TR" sz="2400" dirty="0" err="1"/>
              <a:t>Daûl-Kelp</a:t>
            </a:r>
            <a:r>
              <a:rPr lang="tr-TR" sz="2400" dirty="0"/>
              <a:t> ve Bakteriyoloji Ameliyathanesi (Kuduz Tedavi Müessesesi) kurulur. Bu kurum dünyada üçüncü, doğunun ise ilk kuduz merkezi olmuştur. Daha sonra bu merkez difteri serumu da üretmiştir.</a:t>
            </a:r>
          </a:p>
          <a:p>
            <a:endParaRPr lang="tr-TR" sz="1700" dirty="0"/>
          </a:p>
        </p:txBody>
      </p:sp>
      <p:sp>
        <p:nvSpPr>
          <p:cNvPr id="4" name="Veri Yer Tutucusu 3">
            <a:extLst>
              <a:ext uri="{FF2B5EF4-FFF2-40B4-BE49-F238E27FC236}">
                <a16:creationId xmlns:a16="http://schemas.microsoft.com/office/drawing/2014/main" id="{8CAE0649-1EDE-4BD1-7780-A8AD740583AE}"/>
              </a:ext>
            </a:extLst>
          </p:cNvPr>
          <p:cNvSpPr>
            <a:spLocks noGrp="1"/>
          </p:cNvSpPr>
          <p:nvPr>
            <p:ph type="dt" sz="half" idx="10"/>
          </p:nvPr>
        </p:nvSpPr>
        <p:spPr>
          <a:xfrm>
            <a:off x="838200" y="6356350"/>
            <a:ext cx="2590800" cy="365125"/>
          </a:xfrm>
        </p:spPr>
        <p:txBody>
          <a:bodyPr>
            <a:normAutofit/>
          </a:bodyPr>
          <a:lstStyle/>
          <a:p>
            <a:pPr>
              <a:spcAft>
                <a:spcPts val="600"/>
              </a:spcAft>
            </a:pPr>
            <a:fld id="{53D8424A-AADA-422C-90A0-869D6EEB0C0A}" type="datetime1">
              <a:rPr lang="tr-TR"/>
              <a:pPr>
                <a:spcAft>
                  <a:spcPts val="600"/>
                </a:spcAft>
              </a:pPr>
              <a:t>24.12.2023</a:t>
            </a:fld>
            <a:endParaRPr lang="tr-TR"/>
          </a:p>
        </p:txBody>
      </p:sp>
      <p:pic>
        <p:nvPicPr>
          <p:cNvPr id="9" name="Resim 8">
            <a:extLst>
              <a:ext uri="{FF2B5EF4-FFF2-40B4-BE49-F238E27FC236}">
                <a16:creationId xmlns:a16="http://schemas.microsoft.com/office/drawing/2014/main" id="{982E80CF-F4BC-1C23-4959-B85AD3AB6BC2}"/>
              </a:ext>
            </a:extLst>
          </p:cNvPr>
          <p:cNvPicPr>
            <a:picLocks noChangeAspect="1"/>
          </p:cNvPicPr>
          <p:nvPr/>
        </p:nvPicPr>
        <p:blipFill rotWithShape="1">
          <a:blip r:embed="rId2"/>
          <a:srcRect l="11837" r="24692"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7" name="Alt Bilgi Yer Tutucusu 4">
            <a:extLst>
              <a:ext uri="{FF2B5EF4-FFF2-40B4-BE49-F238E27FC236}">
                <a16:creationId xmlns:a16="http://schemas.microsoft.com/office/drawing/2014/main" id="{BC2DD289-DE3C-3575-55E7-491FBFC11415}"/>
              </a:ext>
            </a:extLst>
          </p:cNvPr>
          <p:cNvSpPr>
            <a:spLocks noGrp="1"/>
          </p:cNvSpPr>
          <p:nvPr>
            <p:ph type="ftr" sz="quarter" idx="11"/>
          </p:nvPr>
        </p:nvSpPr>
        <p:spPr>
          <a:xfrm>
            <a:off x="3505200" y="6356350"/>
            <a:ext cx="3429000" cy="365125"/>
          </a:xfrm>
        </p:spPr>
        <p:txBody>
          <a:bodyPr>
            <a:normAutofit/>
          </a:bodyPr>
          <a:lstStyle/>
          <a:p>
            <a:pPr algn="l">
              <a:lnSpc>
                <a:spcPct val="90000"/>
              </a:lnSpc>
              <a:spcAft>
                <a:spcPts val="600"/>
              </a:spcAft>
            </a:pPr>
            <a:r>
              <a:rPr lang="tr-TR" sz="800"/>
              <a:t>Türkiye’de Aşının Tarihçesi. </a:t>
            </a:r>
            <a:r>
              <a:rPr lang="tr-TR" sz="800">
                <a:hlinkClick r:id="rId3"/>
              </a:rPr>
              <a:t>https://asi.saglik.gov.tr/asi/genel-bilgiler/33-a%C5%9F%C4%B1n%C4%B1n-tarih%C3%A7esi.html</a:t>
            </a:r>
            <a:r>
              <a:rPr lang="tr-TR" sz="800"/>
              <a:t> (Erişim Tarihi:21.12.2023)</a:t>
            </a:r>
          </a:p>
        </p:txBody>
      </p:sp>
      <p:sp>
        <p:nvSpPr>
          <p:cNvPr id="6" name="Slayt Numarası Yer Tutucusu 5">
            <a:extLst>
              <a:ext uri="{FF2B5EF4-FFF2-40B4-BE49-F238E27FC236}">
                <a16:creationId xmlns:a16="http://schemas.microsoft.com/office/drawing/2014/main" id="{7E34AFA7-0F5B-2B8E-0104-0988306A85ED}"/>
              </a:ext>
            </a:extLst>
          </p:cNvPr>
          <p:cNvSpPr>
            <a:spLocks noGrp="1"/>
          </p:cNvSpPr>
          <p:nvPr>
            <p:ph type="sldNum" sz="quarter" idx="12"/>
          </p:nvPr>
        </p:nvSpPr>
        <p:spPr>
          <a:xfrm>
            <a:off x="8610600" y="6356350"/>
            <a:ext cx="2743200" cy="365125"/>
          </a:xfrm>
        </p:spPr>
        <p:txBody>
          <a:bodyPr>
            <a:normAutofit/>
          </a:bodyPr>
          <a:lstStyle/>
          <a:p>
            <a:pPr>
              <a:spcAft>
                <a:spcPts val="600"/>
              </a:spcAft>
            </a:pPr>
            <a:fld id="{DAB68E02-0E31-4FE9-98EF-257F54F693FA}" type="slidenum">
              <a:rPr lang="tr-TR">
                <a:solidFill>
                  <a:srgbClr val="FFFFFF"/>
                </a:solidFill>
              </a:rPr>
              <a:pPr>
                <a:spcAft>
                  <a:spcPts val="600"/>
                </a:spcAft>
              </a:pPr>
              <a:t>22</a:t>
            </a:fld>
            <a:endParaRPr lang="tr-TR">
              <a:solidFill>
                <a:srgbClr val="FFFFFF"/>
              </a:solidFill>
            </a:endParaRPr>
          </a:p>
        </p:txBody>
      </p:sp>
    </p:spTree>
    <p:extLst>
      <p:ext uri="{BB962C8B-B14F-4D97-AF65-F5344CB8AC3E}">
        <p14:creationId xmlns:p14="http://schemas.microsoft.com/office/powerpoint/2010/main" val="702638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Resim 8">
            <a:extLst>
              <a:ext uri="{FF2B5EF4-FFF2-40B4-BE49-F238E27FC236}">
                <a16:creationId xmlns:a16="http://schemas.microsoft.com/office/drawing/2014/main" id="{A4B846D6-D8C0-9FBD-CA60-B3BE6F90C7E0}"/>
              </a:ext>
            </a:extLst>
          </p:cNvPr>
          <p:cNvPicPr>
            <a:picLocks noChangeAspect="1"/>
          </p:cNvPicPr>
          <p:nvPr/>
        </p:nvPicPr>
        <p:blipFill rotWithShape="1">
          <a:blip r:embed="rId2"/>
          <a:srcRect t="780" b="2397"/>
          <a:stretch/>
        </p:blipFill>
        <p:spPr>
          <a:xfrm>
            <a:off x="2522356" y="10"/>
            <a:ext cx="9669642" cy="6857990"/>
          </a:xfrm>
          <a:prstGeom prst="rect">
            <a:avLst/>
          </a:prstGeom>
        </p:spPr>
      </p:pic>
      <p:sp>
        <p:nvSpPr>
          <p:cNvPr id="16"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20AA7915-990C-F335-596D-E988112D66E8}"/>
              </a:ext>
            </a:extLst>
          </p:cNvPr>
          <p:cNvSpPr>
            <a:spLocks noGrp="1"/>
          </p:cNvSpPr>
          <p:nvPr>
            <p:ph idx="1"/>
          </p:nvPr>
        </p:nvSpPr>
        <p:spPr>
          <a:xfrm>
            <a:off x="438410" y="501041"/>
            <a:ext cx="5657589" cy="5675922"/>
          </a:xfrm>
        </p:spPr>
        <p:txBody>
          <a:bodyPr>
            <a:noAutofit/>
          </a:bodyPr>
          <a:lstStyle/>
          <a:p>
            <a:r>
              <a:rPr lang="tr-TR" sz="2000" b="1" dirty="0"/>
              <a:t>1885`te dünyada ilk defa çiçek aşısı uygulaması için Osmanlı`da kanun çıkarılıyor.</a:t>
            </a:r>
          </a:p>
          <a:p>
            <a:r>
              <a:rPr lang="tr-TR" sz="2000" dirty="0"/>
              <a:t>1885`te dünyada ilk kuduz aşısı bulundu. 1887 Ocak ayı başında Kuduz aşısı Osmanlı`ya getirildi. </a:t>
            </a:r>
            <a:r>
              <a:rPr lang="tr-TR" sz="2000" b="1" dirty="0" err="1"/>
              <a:t>Mekteb</a:t>
            </a:r>
            <a:r>
              <a:rPr lang="tr-TR" sz="2000" b="1" dirty="0"/>
              <a:t>-i Tıbbiye-i Askeriye-i </a:t>
            </a:r>
            <a:r>
              <a:rPr lang="tr-TR" sz="2000" b="1" dirty="0" err="1"/>
              <a:t>Şahane`de</a:t>
            </a:r>
            <a:r>
              <a:rPr lang="tr-TR" sz="2000" b="1" dirty="0"/>
              <a:t> ilk kuduz aşısı üretildi.</a:t>
            </a:r>
          </a:p>
          <a:p>
            <a:r>
              <a:rPr lang="tr-TR" sz="2000" dirty="0"/>
              <a:t> </a:t>
            </a:r>
            <a:r>
              <a:rPr lang="tr-TR" sz="2000" b="1" dirty="0"/>
              <a:t>1887`de Kuduz Tedavi Müessesesi </a:t>
            </a:r>
            <a:r>
              <a:rPr lang="tr-TR" sz="2000" dirty="0"/>
              <a:t>kuruldu.</a:t>
            </a:r>
          </a:p>
          <a:p>
            <a:r>
              <a:rPr lang="tr-TR" sz="2000" dirty="0"/>
              <a:t>1892 yılında bakteriyoloji hane kurulmuştur.</a:t>
            </a:r>
          </a:p>
          <a:p>
            <a:r>
              <a:rPr lang="tr-TR" sz="2000" b="1" dirty="0"/>
              <a:t>1892`de ilk çiçek aşısı üretim evi </a:t>
            </a:r>
            <a:r>
              <a:rPr lang="tr-TR" sz="2000" dirty="0"/>
              <a:t>kuruldu.</a:t>
            </a:r>
          </a:p>
          <a:p>
            <a:r>
              <a:rPr lang="tr-TR" sz="2000" dirty="0"/>
              <a:t>1896 da difteri</a:t>
            </a:r>
          </a:p>
          <a:p>
            <a:r>
              <a:rPr lang="tr-TR" sz="2000" dirty="0"/>
              <a:t>1897 de sığır vebası</a:t>
            </a:r>
          </a:p>
          <a:p>
            <a:r>
              <a:rPr lang="tr-TR" sz="2000" b="1" dirty="0"/>
              <a:t>1903 de kızıl serumları </a:t>
            </a:r>
            <a:r>
              <a:rPr lang="tr-TR" sz="2000" dirty="0"/>
              <a:t>Veteriner Hekim Mustafa Adil (1871-1904) tarafından üretildi.</a:t>
            </a:r>
          </a:p>
          <a:p>
            <a:r>
              <a:rPr lang="tr-TR" sz="2000" b="1" dirty="0"/>
              <a:t>1911 yılında tifo, 1913 yılında kolera, dizanteri ve veba aşıları </a:t>
            </a:r>
            <a:r>
              <a:rPr lang="tr-TR" sz="2000" dirty="0"/>
              <a:t>Türkiye’de ilk kez hazırlandı, uygulandı.</a:t>
            </a:r>
          </a:p>
          <a:p>
            <a:r>
              <a:rPr lang="tr-TR" sz="2000" b="1" dirty="0"/>
              <a:t>1927`de verem aşısı üretimi </a:t>
            </a:r>
            <a:r>
              <a:rPr lang="tr-TR" sz="2000" dirty="0"/>
              <a:t>başladı.</a:t>
            </a:r>
          </a:p>
        </p:txBody>
      </p:sp>
      <p:sp>
        <p:nvSpPr>
          <p:cNvPr id="4" name="Veri Yer Tutucusu 3">
            <a:extLst>
              <a:ext uri="{FF2B5EF4-FFF2-40B4-BE49-F238E27FC236}">
                <a16:creationId xmlns:a16="http://schemas.microsoft.com/office/drawing/2014/main" id="{B7F4B044-1B7B-2146-C797-286E75B05E85}"/>
              </a:ext>
            </a:extLst>
          </p:cNvPr>
          <p:cNvSpPr>
            <a:spLocks noGrp="1"/>
          </p:cNvSpPr>
          <p:nvPr>
            <p:ph type="dt" sz="half" idx="10"/>
          </p:nvPr>
        </p:nvSpPr>
        <p:spPr>
          <a:xfrm>
            <a:off x="838200" y="6356350"/>
            <a:ext cx="2743200" cy="365125"/>
          </a:xfrm>
        </p:spPr>
        <p:txBody>
          <a:bodyPr>
            <a:normAutofit/>
          </a:bodyPr>
          <a:lstStyle/>
          <a:p>
            <a:pPr>
              <a:spcAft>
                <a:spcPts val="600"/>
              </a:spcAft>
            </a:pPr>
            <a:fld id="{53D8424A-AADA-422C-90A0-869D6EEB0C0A}" type="datetime1">
              <a:rPr lang="tr-TR" smtClean="0"/>
              <a:pPr>
                <a:spcAft>
                  <a:spcPts val="600"/>
                </a:spcAft>
              </a:pPr>
              <a:t>24.12.2023</a:t>
            </a:fld>
            <a:endParaRPr lang="tr-TR"/>
          </a:p>
        </p:txBody>
      </p:sp>
      <p:sp>
        <p:nvSpPr>
          <p:cNvPr id="7" name="Alt Bilgi Yer Tutucusu 4">
            <a:extLst>
              <a:ext uri="{FF2B5EF4-FFF2-40B4-BE49-F238E27FC236}">
                <a16:creationId xmlns:a16="http://schemas.microsoft.com/office/drawing/2014/main" id="{2C381BAF-CF1A-7C2E-ADE9-E46C795EE6D0}"/>
              </a:ext>
            </a:extLst>
          </p:cNvPr>
          <p:cNvSpPr>
            <a:spLocks noGrp="1"/>
          </p:cNvSpPr>
          <p:nvPr>
            <p:ph type="ftr" sz="quarter" idx="11"/>
          </p:nvPr>
        </p:nvSpPr>
        <p:spPr>
          <a:xfrm>
            <a:off x="4038600" y="6356350"/>
            <a:ext cx="4114800" cy="365125"/>
          </a:xfrm>
        </p:spPr>
        <p:txBody>
          <a:bodyPr>
            <a:normAutofit/>
          </a:bodyPr>
          <a:lstStyle/>
          <a:p>
            <a:pPr>
              <a:lnSpc>
                <a:spcPct val="90000"/>
              </a:lnSpc>
              <a:spcAft>
                <a:spcPts val="600"/>
              </a:spcAft>
            </a:pPr>
            <a:r>
              <a:rPr lang="tr-TR" sz="900">
                <a:solidFill>
                  <a:srgbClr val="FFFFFF"/>
                </a:solidFill>
              </a:rPr>
              <a:t>Türkiye’de Aşının Tarihçesi. </a:t>
            </a:r>
            <a:r>
              <a:rPr lang="tr-TR" sz="900">
                <a:solidFill>
                  <a:srgbClr val="FFFFFF"/>
                </a:solidFill>
                <a:hlinkClick r:id="rId3"/>
              </a:rPr>
              <a:t>https://asi.saglik.gov.tr/asi/genel-bilgiler/33-a%C5%9F%C4%B1n%C4%B1n-tarih%C3%A7esi.html</a:t>
            </a:r>
            <a:r>
              <a:rPr lang="tr-TR" sz="900">
                <a:solidFill>
                  <a:srgbClr val="FFFFFF"/>
                </a:solidFill>
              </a:rPr>
              <a:t> (Erişim Tarihi:21.12.2023)</a:t>
            </a:r>
          </a:p>
        </p:txBody>
      </p:sp>
      <p:sp>
        <p:nvSpPr>
          <p:cNvPr id="6" name="Slayt Numarası Yer Tutucusu 5">
            <a:extLst>
              <a:ext uri="{FF2B5EF4-FFF2-40B4-BE49-F238E27FC236}">
                <a16:creationId xmlns:a16="http://schemas.microsoft.com/office/drawing/2014/main" id="{42974079-7697-5939-9D13-804419C3B005}"/>
              </a:ext>
            </a:extLst>
          </p:cNvPr>
          <p:cNvSpPr>
            <a:spLocks noGrp="1"/>
          </p:cNvSpPr>
          <p:nvPr>
            <p:ph type="sldNum" sz="quarter" idx="12"/>
          </p:nvPr>
        </p:nvSpPr>
        <p:spPr>
          <a:xfrm>
            <a:off x="8610600" y="6356350"/>
            <a:ext cx="2743200" cy="365125"/>
          </a:xfrm>
        </p:spPr>
        <p:txBody>
          <a:bodyPr>
            <a:normAutofit/>
          </a:bodyPr>
          <a:lstStyle/>
          <a:p>
            <a:pPr>
              <a:spcAft>
                <a:spcPts val="600"/>
              </a:spcAft>
            </a:pPr>
            <a:fld id="{DAB68E02-0E31-4FE9-98EF-257F54F693FA}" type="slidenum">
              <a:rPr lang="tr-TR">
                <a:solidFill>
                  <a:srgbClr val="FFFFFF"/>
                </a:solidFill>
              </a:rPr>
              <a:pPr>
                <a:spcAft>
                  <a:spcPts val="600"/>
                </a:spcAft>
              </a:pPr>
              <a:t>23</a:t>
            </a:fld>
            <a:endParaRPr lang="tr-TR">
              <a:solidFill>
                <a:srgbClr val="FFFFFF"/>
              </a:solidFill>
            </a:endParaRPr>
          </a:p>
        </p:txBody>
      </p:sp>
    </p:spTree>
    <p:extLst>
      <p:ext uri="{BB962C8B-B14F-4D97-AF65-F5344CB8AC3E}">
        <p14:creationId xmlns:p14="http://schemas.microsoft.com/office/powerpoint/2010/main" val="2223665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Arc 1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373F490B-0FE8-C633-C096-78237CFD2C72}"/>
              </a:ext>
            </a:extLst>
          </p:cNvPr>
          <p:cNvSpPr>
            <a:spLocks noGrp="1"/>
          </p:cNvSpPr>
          <p:nvPr>
            <p:ph idx="1"/>
          </p:nvPr>
        </p:nvSpPr>
        <p:spPr>
          <a:xfrm>
            <a:off x="838200" y="951978"/>
            <a:ext cx="10515600" cy="5224985"/>
          </a:xfrm>
        </p:spPr>
        <p:txBody>
          <a:bodyPr>
            <a:normAutofit/>
          </a:bodyPr>
          <a:lstStyle/>
          <a:p>
            <a:r>
              <a:rPr lang="tr-TR" dirty="0"/>
              <a:t>1931 yılından itibaren 1996 yılına kadar </a:t>
            </a:r>
            <a:r>
              <a:rPr lang="tr-TR" b="1" dirty="0" err="1"/>
              <a:t>tetanoz</a:t>
            </a:r>
            <a:r>
              <a:rPr lang="tr-TR" b="1" dirty="0"/>
              <a:t> ve difteri aşıları </a:t>
            </a:r>
            <a:r>
              <a:rPr lang="tr-TR" dirty="0"/>
              <a:t>üretilmiştir.</a:t>
            </a:r>
          </a:p>
          <a:p>
            <a:r>
              <a:rPr lang="tr-TR" b="1" dirty="0"/>
              <a:t>1937’de kuduz serumu </a:t>
            </a:r>
            <a:r>
              <a:rPr lang="tr-TR" dirty="0"/>
              <a:t>üretilmeye başlanmıştır.</a:t>
            </a:r>
          </a:p>
          <a:p>
            <a:r>
              <a:rPr lang="tr-TR" dirty="0"/>
              <a:t>1940 yılında kolera salgını için Çin’e aşı gönderilmiştir.</a:t>
            </a:r>
          </a:p>
          <a:p>
            <a:r>
              <a:rPr lang="tr-TR" dirty="0"/>
              <a:t>1942 yılında </a:t>
            </a:r>
            <a:r>
              <a:rPr lang="tr-TR" b="1" dirty="0"/>
              <a:t>tifüs aşısı ve akrep serumu </a:t>
            </a:r>
            <a:r>
              <a:rPr lang="tr-TR" dirty="0"/>
              <a:t>üretimi başladı.</a:t>
            </a:r>
          </a:p>
          <a:p>
            <a:r>
              <a:rPr lang="tr-TR" dirty="0"/>
              <a:t>1947`de Biyolojik Kontrol </a:t>
            </a:r>
            <a:r>
              <a:rPr lang="tr-TR" dirty="0" err="1"/>
              <a:t>Laboratuarı</a:t>
            </a:r>
            <a:r>
              <a:rPr lang="tr-TR" dirty="0"/>
              <a:t> kuruldu.</a:t>
            </a:r>
          </a:p>
          <a:p>
            <a:r>
              <a:rPr lang="tr-TR" dirty="0"/>
              <a:t>1950`de İnfluenza </a:t>
            </a:r>
            <a:r>
              <a:rPr lang="tr-TR" dirty="0" err="1"/>
              <a:t>laboratuarı</a:t>
            </a:r>
            <a:r>
              <a:rPr lang="tr-TR" dirty="0"/>
              <a:t> Dünya Sağlık Örgütü tarafından Uluslararası Bölgesel İnfluenza (grip) Merkezi olarak tanındı ve influenza aşısı üretimine geçildi.</a:t>
            </a:r>
          </a:p>
          <a:p>
            <a:r>
              <a:rPr lang="tr-TR" dirty="0"/>
              <a:t>1976`da Kuru BCG aşısının deneysel üretimi başladı. 1983`te kuru BCG aşısı üretimine geçildi.</a:t>
            </a:r>
          </a:p>
        </p:txBody>
      </p:sp>
      <p:sp>
        <p:nvSpPr>
          <p:cNvPr id="4" name="Veri Yer Tutucusu 3">
            <a:extLst>
              <a:ext uri="{FF2B5EF4-FFF2-40B4-BE49-F238E27FC236}">
                <a16:creationId xmlns:a16="http://schemas.microsoft.com/office/drawing/2014/main" id="{A659D012-2696-3A24-02F2-4FBA9664DD96}"/>
              </a:ext>
            </a:extLst>
          </p:cNvPr>
          <p:cNvSpPr>
            <a:spLocks noGrp="1"/>
          </p:cNvSpPr>
          <p:nvPr>
            <p:ph type="dt" sz="half" idx="10"/>
          </p:nvPr>
        </p:nvSpPr>
        <p:spPr>
          <a:xfrm>
            <a:off x="838200" y="6356350"/>
            <a:ext cx="2743200" cy="365125"/>
          </a:xfrm>
        </p:spPr>
        <p:txBody>
          <a:bodyPr>
            <a:normAutofit/>
          </a:bodyPr>
          <a:lstStyle/>
          <a:p>
            <a:pPr>
              <a:spcAft>
                <a:spcPts val="600"/>
              </a:spcAft>
            </a:pPr>
            <a:fld id="{53D8424A-AADA-422C-90A0-869D6EEB0C0A}" type="datetime1">
              <a:rPr lang="tr-TR" smtClean="0"/>
              <a:pPr>
                <a:spcAft>
                  <a:spcPts val="600"/>
                </a:spcAft>
              </a:pPr>
              <a:t>24.12.2023</a:t>
            </a:fld>
            <a:endParaRPr lang="tr-TR"/>
          </a:p>
        </p:txBody>
      </p:sp>
      <p:sp>
        <p:nvSpPr>
          <p:cNvPr id="7" name="Alt Bilgi Yer Tutucusu 4">
            <a:extLst>
              <a:ext uri="{FF2B5EF4-FFF2-40B4-BE49-F238E27FC236}">
                <a16:creationId xmlns:a16="http://schemas.microsoft.com/office/drawing/2014/main" id="{E93C6EF8-11BA-700F-4F01-FC507FCDE68F}"/>
              </a:ext>
            </a:extLst>
          </p:cNvPr>
          <p:cNvSpPr>
            <a:spLocks noGrp="1"/>
          </p:cNvSpPr>
          <p:nvPr>
            <p:ph type="ftr" sz="quarter" idx="11"/>
          </p:nvPr>
        </p:nvSpPr>
        <p:spPr>
          <a:xfrm>
            <a:off x="4038600" y="6356350"/>
            <a:ext cx="4114800" cy="365125"/>
          </a:xfrm>
        </p:spPr>
        <p:txBody>
          <a:bodyPr>
            <a:normAutofit/>
          </a:bodyPr>
          <a:lstStyle/>
          <a:p>
            <a:pPr>
              <a:lnSpc>
                <a:spcPct val="90000"/>
              </a:lnSpc>
              <a:spcAft>
                <a:spcPts val="600"/>
              </a:spcAft>
            </a:pPr>
            <a:r>
              <a:rPr lang="tr-TR" sz="900"/>
              <a:t>Türkiye’de Aşının Tarihçesi. </a:t>
            </a:r>
            <a:r>
              <a:rPr lang="tr-TR" sz="900">
                <a:hlinkClick r:id="rId2"/>
              </a:rPr>
              <a:t>https://asi.saglik.gov.tr/asi/genel-bilgiler/33-a%C5%9F%C4%B1n%C4%B1n-tarih%C3%A7esi.html</a:t>
            </a:r>
            <a:r>
              <a:rPr lang="tr-TR" sz="900"/>
              <a:t> (Erişim Tarihi:21.12.2023)</a:t>
            </a:r>
          </a:p>
        </p:txBody>
      </p:sp>
      <p:sp>
        <p:nvSpPr>
          <p:cNvPr id="6" name="Slayt Numarası Yer Tutucusu 5">
            <a:extLst>
              <a:ext uri="{FF2B5EF4-FFF2-40B4-BE49-F238E27FC236}">
                <a16:creationId xmlns:a16="http://schemas.microsoft.com/office/drawing/2014/main" id="{20FE037B-61FA-584A-8DCA-0E7F6F8CE4A0}"/>
              </a:ext>
            </a:extLst>
          </p:cNvPr>
          <p:cNvSpPr>
            <a:spLocks noGrp="1"/>
          </p:cNvSpPr>
          <p:nvPr>
            <p:ph type="sldNum" sz="quarter" idx="12"/>
          </p:nvPr>
        </p:nvSpPr>
        <p:spPr>
          <a:xfrm>
            <a:off x="8610600" y="6356350"/>
            <a:ext cx="2743200" cy="365125"/>
          </a:xfrm>
        </p:spPr>
        <p:txBody>
          <a:bodyPr>
            <a:normAutofit/>
          </a:bodyPr>
          <a:lstStyle/>
          <a:p>
            <a:pPr>
              <a:spcAft>
                <a:spcPts val="600"/>
              </a:spcAft>
            </a:pPr>
            <a:fld id="{DAB68E02-0E31-4FE9-98EF-257F54F693FA}" type="slidenum">
              <a:rPr lang="tr-TR" smtClean="0"/>
              <a:pPr>
                <a:spcAft>
                  <a:spcPts val="600"/>
                </a:spcAft>
              </a:pPr>
              <a:t>24</a:t>
            </a:fld>
            <a:endParaRPr lang="tr-TR"/>
          </a:p>
        </p:txBody>
      </p:sp>
    </p:spTree>
    <p:extLst>
      <p:ext uri="{BB962C8B-B14F-4D97-AF65-F5344CB8AC3E}">
        <p14:creationId xmlns:p14="http://schemas.microsoft.com/office/powerpoint/2010/main" val="3011856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Arc 1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3AD6A957-08FB-6B5D-46DC-B9370D5384FA}"/>
              </a:ext>
            </a:extLst>
          </p:cNvPr>
          <p:cNvSpPr>
            <a:spLocks noGrp="1"/>
          </p:cNvSpPr>
          <p:nvPr>
            <p:ph idx="1"/>
          </p:nvPr>
        </p:nvSpPr>
        <p:spPr>
          <a:xfrm>
            <a:off x="838200" y="477998"/>
            <a:ext cx="10515600" cy="5698965"/>
          </a:xfrm>
        </p:spPr>
        <p:txBody>
          <a:bodyPr>
            <a:noAutofit/>
          </a:bodyPr>
          <a:lstStyle/>
          <a:p>
            <a:r>
              <a:rPr lang="tr-TR" dirty="0"/>
              <a:t>Kurtuluş savaşı sırasında zor koşullar altında da hayvan ve insan aşıları üretilmeye devam edilmiştir. İstanbul’un işgali sonrasında aşı merkezi önce Eskişehir, daha sonra da Kırşehir’e taşınmıştır. Aynı dönemde Afyon’da da çiçek aşısı üretilmeye devam edilmiştir. Erzurum’daki serum laboratuvarı Rus işgali sırasında Halep, Niğde, Sivas ve Erzincan’a taşınmış. Kastamonu’da da aşı üretimi yapılmıştır.</a:t>
            </a:r>
          </a:p>
          <a:p>
            <a:endParaRPr lang="tr-TR" dirty="0"/>
          </a:p>
          <a:p>
            <a:r>
              <a:rPr lang="tr-TR" dirty="0"/>
              <a:t>Benzeri üretim Cumhuriyet döneminde de devam etmiş, </a:t>
            </a:r>
            <a:r>
              <a:rPr lang="tr-TR" b="1" dirty="0"/>
              <a:t>1928’de </a:t>
            </a:r>
            <a:r>
              <a:rPr lang="tr-TR" b="1" dirty="0" err="1"/>
              <a:t>Hıfzısıhha</a:t>
            </a:r>
            <a:r>
              <a:rPr lang="tr-TR" b="1" dirty="0"/>
              <a:t> </a:t>
            </a:r>
            <a:r>
              <a:rPr lang="tr-TR" b="1" dirty="0" err="1"/>
              <a:t>Enstütüsü</a:t>
            </a:r>
            <a:r>
              <a:rPr lang="tr-TR" dirty="0"/>
              <a:t> ile üretim merkezileştirilmiştir. 1940’lı yıllara kadar tifo, tifüs, difteri, BCG, kolera, boğmaca, </a:t>
            </a:r>
            <a:r>
              <a:rPr lang="tr-TR" dirty="0" err="1"/>
              <a:t>tetanoz</a:t>
            </a:r>
            <a:r>
              <a:rPr lang="tr-TR" dirty="0"/>
              <a:t>, kuduz aşıları seri üretimle oluşturulmuştur. 1968’de kurulan serum çiftliğinde </a:t>
            </a:r>
            <a:r>
              <a:rPr lang="tr-TR" dirty="0" err="1"/>
              <a:t>tetanoz</a:t>
            </a:r>
            <a:r>
              <a:rPr lang="tr-TR" dirty="0"/>
              <a:t>, gazlı </a:t>
            </a:r>
            <a:r>
              <a:rPr lang="tr-TR" dirty="0" err="1"/>
              <a:t>gangren</a:t>
            </a:r>
            <a:r>
              <a:rPr lang="tr-TR" dirty="0"/>
              <a:t>, difteri, kuduz, şarbon, akrep serumları da üretilmiştir. Ülkede hastalıkların yok olması ile 1971’de tifüs, 1980’de çiçek aşısı üretimi sonlanmıştır.</a:t>
            </a:r>
          </a:p>
        </p:txBody>
      </p:sp>
      <p:sp>
        <p:nvSpPr>
          <p:cNvPr id="4" name="Veri Yer Tutucusu 3">
            <a:extLst>
              <a:ext uri="{FF2B5EF4-FFF2-40B4-BE49-F238E27FC236}">
                <a16:creationId xmlns:a16="http://schemas.microsoft.com/office/drawing/2014/main" id="{145EA9BE-0DEB-BEE0-6F9E-4C21A38C25C4}"/>
              </a:ext>
            </a:extLst>
          </p:cNvPr>
          <p:cNvSpPr>
            <a:spLocks noGrp="1"/>
          </p:cNvSpPr>
          <p:nvPr>
            <p:ph type="dt" sz="half" idx="10"/>
          </p:nvPr>
        </p:nvSpPr>
        <p:spPr>
          <a:xfrm>
            <a:off x="838200" y="6356350"/>
            <a:ext cx="2743200" cy="365125"/>
          </a:xfrm>
        </p:spPr>
        <p:txBody>
          <a:bodyPr>
            <a:normAutofit/>
          </a:bodyPr>
          <a:lstStyle/>
          <a:p>
            <a:pPr>
              <a:spcAft>
                <a:spcPts val="600"/>
              </a:spcAft>
            </a:pPr>
            <a:fld id="{53D8424A-AADA-422C-90A0-869D6EEB0C0A}" type="datetime1">
              <a:rPr lang="tr-TR" smtClean="0"/>
              <a:pPr>
                <a:spcAft>
                  <a:spcPts val="600"/>
                </a:spcAft>
              </a:pPr>
              <a:t>24.12.2023</a:t>
            </a:fld>
            <a:endParaRPr lang="tr-TR"/>
          </a:p>
        </p:txBody>
      </p:sp>
      <p:sp>
        <p:nvSpPr>
          <p:cNvPr id="7" name="Alt Bilgi Yer Tutucusu 4">
            <a:extLst>
              <a:ext uri="{FF2B5EF4-FFF2-40B4-BE49-F238E27FC236}">
                <a16:creationId xmlns:a16="http://schemas.microsoft.com/office/drawing/2014/main" id="{34188FA6-9719-3315-4C42-2D5556431B85}"/>
              </a:ext>
            </a:extLst>
          </p:cNvPr>
          <p:cNvSpPr>
            <a:spLocks noGrp="1"/>
          </p:cNvSpPr>
          <p:nvPr>
            <p:ph type="ftr" sz="quarter" idx="11"/>
          </p:nvPr>
        </p:nvSpPr>
        <p:spPr>
          <a:xfrm>
            <a:off x="4038600" y="6356350"/>
            <a:ext cx="4114800" cy="365125"/>
          </a:xfrm>
        </p:spPr>
        <p:txBody>
          <a:bodyPr>
            <a:normAutofit/>
          </a:bodyPr>
          <a:lstStyle/>
          <a:p>
            <a:pPr>
              <a:lnSpc>
                <a:spcPct val="90000"/>
              </a:lnSpc>
              <a:spcAft>
                <a:spcPts val="600"/>
              </a:spcAft>
            </a:pPr>
            <a:r>
              <a:rPr lang="tr-TR" sz="900"/>
              <a:t>Türkiye’de Aşının Tarihçesi. </a:t>
            </a:r>
            <a:r>
              <a:rPr lang="tr-TR" sz="900">
                <a:hlinkClick r:id="rId2"/>
              </a:rPr>
              <a:t>https://asi.saglik.gov.tr/asi/genel-bilgiler/33-a%C5%9F%C4%B1n%C4%B1n-tarih%C3%A7esi.html</a:t>
            </a:r>
            <a:r>
              <a:rPr lang="tr-TR" sz="900"/>
              <a:t> (Erişim Tarihi:21.12.2023)</a:t>
            </a:r>
          </a:p>
        </p:txBody>
      </p:sp>
      <p:sp>
        <p:nvSpPr>
          <p:cNvPr id="6" name="Slayt Numarası Yer Tutucusu 5">
            <a:extLst>
              <a:ext uri="{FF2B5EF4-FFF2-40B4-BE49-F238E27FC236}">
                <a16:creationId xmlns:a16="http://schemas.microsoft.com/office/drawing/2014/main" id="{FC5B503F-F1BD-408C-B39E-7C40E67FFB5B}"/>
              </a:ext>
            </a:extLst>
          </p:cNvPr>
          <p:cNvSpPr>
            <a:spLocks noGrp="1"/>
          </p:cNvSpPr>
          <p:nvPr>
            <p:ph type="sldNum" sz="quarter" idx="12"/>
          </p:nvPr>
        </p:nvSpPr>
        <p:spPr>
          <a:xfrm>
            <a:off x="8610600" y="6356350"/>
            <a:ext cx="2743200" cy="365125"/>
          </a:xfrm>
        </p:spPr>
        <p:txBody>
          <a:bodyPr>
            <a:normAutofit/>
          </a:bodyPr>
          <a:lstStyle/>
          <a:p>
            <a:pPr>
              <a:spcAft>
                <a:spcPts val="600"/>
              </a:spcAft>
            </a:pPr>
            <a:fld id="{DAB68E02-0E31-4FE9-98EF-257F54F693FA}" type="slidenum">
              <a:rPr lang="tr-TR" smtClean="0"/>
              <a:pPr>
                <a:spcAft>
                  <a:spcPts val="600"/>
                </a:spcAft>
              </a:pPr>
              <a:t>25</a:t>
            </a:fld>
            <a:endParaRPr lang="tr-TR"/>
          </a:p>
        </p:txBody>
      </p:sp>
    </p:spTree>
    <p:extLst>
      <p:ext uri="{BB962C8B-B14F-4D97-AF65-F5344CB8AC3E}">
        <p14:creationId xmlns:p14="http://schemas.microsoft.com/office/powerpoint/2010/main" val="3570193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3E09D0A-4342-9013-CB23-A550203D677E}"/>
              </a:ext>
            </a:extLst>
          </p:cNvPr>
          <p:cNvSpPr>
            <a:spLocks noGrp="1"/>
          </p:cNvSpPr>
          <p:nvPr>
            <p:ph idx="1"/>
          </p:nvPr>
        </p:nvSpPr>
        <p:spPr>
          <a:xfrm>
            <a:off x="838200" y="651353"/>
            <a:ext cx="10515600" cy="5525610"/>
          </a:xfrm>
        </p:spPr>
        <p:txBody>
          <a:bodyPr>
            <a:normAutofit fontScale="92500" lnSpcReduction="10000"/>
          </a:bodyPr>
          <a:lstStyle/>
          <a:p>
            <a:r>
              <a:rPr lang="tr-TR" dirty="0"/>
              <a:t>Ülkemizde aşı üretimi </a:t>
            </a:r>
            <a:r>
              <a:rPr lang="tr-TR" b="1" dirty="0"/>
              <a:t>1996’da DBT ve kuduz aşısı, 1997’de BCG aşı üretiminin kesilmesi ile sona ermiştir. </a:t>
            </a:r>
          </a:p>
          <a:p>
            <a:r>
              <a:rPr lang="tr-TR" dirty="0"/>
              <a:t>Osmanlı İmparatorluğunda ilk aşı üretimi ve uygulanmasının başından beri aşı lojistiği, uygulanması ile hastalıkların önlenmesi ücretsiz olarak devlet eliyle yürütülmektedir.</a:t>
            </a:r>
          </a:p>
          <a:p>
            <a:r>
              <a:rPr lang="tr-TR" dirty="0"/>
              <a:t>Aşı üretiminin sona ermesi ile aşılar satın alınarak temin edilmektedir. 2000’li yıllarda aşıların Türkiye’de üretimi konusunda tekrar ilgi artmıştır.</a:t>
            </a:r>
          </a:p>
          <a:p>
            <a:r>
              <a:rPr lang="tr-TR" dirty="0"/>
              <a:t>2009 yılında beşli karma (</a:t>
            </a:r>
            <a:r>
              <a:rPr lang="tr-TR" dirty="0" err="1"/>
              <a:t>DaBT</a:t>
            </a:r>
            <a:r>
              <a:rPr lang="tr-TR" dirty="0"/>
              <a:t>-IPV-</a:t>
            </a:r>
            <a:r>
              <a:rPr lang="tr-TR" dirty="0" err="1"/>
              <a:t>Hib</a:t>
            </a:r>
            <a:r>
              <a:rPr lang="tr-TR" dirty="0"/>
              <a:t>), 2011 yılında dörtlü karma (</a:t>
            </a:r>
            <a:r>
              <a:rPr lang="tr-TR" dirty="0" err="1"/>
              <a:t>DaBT</a:t>
            </a:r>
            <a:r>
              <a:rPr lang="tr-TR" dirty="0"/>
              <a:t>-IPV) 3 yıllık alımı yapılırken kademeli olarak paketleme ve enjektöre dolum teknolojisi ülkemize getirilmiştir.</a:t>
            </a:r>
          </a:p>
          <a:p>
            <a:r>
              <a:rPr lang="tr-TR" dirty="0"/>
              <a:t>2010 yılında zatürre aşısı (KPA-Konjuge </a:t>
            </a:r>
            <a:r>
              <a:rPr lang="tr-TR" dirty="0" err="1"/>
              <a:t>Pnömokok</a:t>
            </a:r>
            <a:r>
              <a:rPr lang="tr-TR" dirty="0"/>
              <a:t>) yine 3 yıllık alım garantisi karşılığı paketleme, enjektöre dolum yanında </a:t>
            </a:r>
            <a:r>
              <a:rPr lang="tr-TR" dirty="0" err="1"/>
              <a:t>formulasyon</a:t>
            </a:r>
            <a:r>
              <a:rPr lang="tr-TR" dirty="0"/>
              <a:t> teknolojisinin de ülkemize getirilmesi sağlanmıştır.</a:t>
            </a:r>
          </a:p>
          <a:p>
            <a:r>
              <a:rPr lang="tr-TR" dirty="0"/>
              <a:t>Halen yerli bir firma tarafından akrep ve yılan antiserumları da üretilmektedir.</a:t>
            </a:r>
          </a:p>
        </p:txBody>
      </p:sp>
      <p:sp>
        <p:nvSpPr>
          <p:cNvPr id="4" name="Veri Yer Tutucusu 3">
            <a:extLst>
              <a:ext uri="{FF2B5EF4-FFF2-40B4-BE49-F238E27FC236}">
                <a16:creationId xmlns:a16="http://schemas.microsoft.com/office/drawing/2014/main" id="{3508524E-A78B-3C19-3D70-1F229856E12B}"/>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6" name="Slayt Numarası Yer Tutucusu 5">
            <a:extLst>
              <a:ext uri="{FF2B5EF4-FFF2-40B4-BE49-F238E27FC236}">
                <a16:creationId xmlns:a16="http://schemas.microsoft.com/office/drawing/2014/main" id="{8023D4C6-B8AB-465D-6E73-337E064A4C07}"/>
              </a:ext>
            </a:extLst>
          </p:cNvPr>
          <p:cNvSpPr>
            <a:spLocks noGrp="1"/>
          </p:cNvSpPr>
          <p:nvPr>
            <p:ph type="sldNum" sz="quarter" idx="12"/>
          </p:nvPr>
        </p:nvSpPr>
        <p:spPr/>
        <p:txBody>
          <a:bodyPr/>
          <a:lstStyle/>
          <a:p>
            <a:fld id="{DAB68E02-0E31-4FE9-98EF-257F54F693FA}" type="slidenum">
              <a:rPr lang="tr-TR" smtClean="0"/>
              <a:t>26</a:t>
            </a:fld>
            <a:endParaRPr lang="tr-TR"/>
          </a:p>
        </p:txBody>
      </p:sp>
      <p:sp>
        <p:nvSpPr>
          <p:cNvPr id="7" name="Alt Bilgi Yer Tutucusu 4">
            <a:extLst>
              <a:ext uri="{FF2B5EF4-FFF2-40B4-BE49-F238E27FC236}">
                <a16:creationId xmlns:a16="http://schemas.microsoft.com/office/drawing/2014/main" id="{14A11256-D88E-633D-4DF0-C05B2267817B}"/>
              </a:ext>
            </a:extLst>
          </p:cNvPr>
          <p:cNvSpPr>
            <a:spLocks noGrp="1"/>
          </p:cNvSpPr>
          <p:nvPr>
            <p:ph type="ftr" sz="quarter" idx="11"/>
          </p:nvPr>
        </p:nvSpPr>
        <p:spPr>
          <a:xfrm>
            <a:off x="4038600" y="6356350"/>
            <a:ext cx="4114800" cy="365125"/>
          </a:xfrm>
        </p:spPr>
        <p:txBody>
          <a:bodyPr/>
          <a:lstStyle/>
          <a:p>
            <a:r>
              <a:rPr lang="tr-TR" dirty="0"/>
              <a:t>Türkiye’de Aşının Tarihçesi. </a:t>
            </a:r>
            <a:r>
              <a:rPr lang="tr-TR" dirty="0">
                <a:hlinkClick r:id="rId2"/>
              </a:rPr>
              <a:t>https://asi.saglik.gov.tr/asi/genel-bilgiler/33-a%C5%9F%C4%B1n%C4%B1n-tarih%C3%A7esi.html</a:t>
            </a:r>
            <a:r>
              <a:rPr lang="tr-TR" dirty="0"/>
              <a:t> (Erişim Tarihi:21.12.2023)</a:t>
            </a:r>
          </a:p>
        </p:txBody>
      </p:sp>
    </p:spTree>
    <p:extLst>
      <p:ext uri="{BB962C8B-B14F-4D97-AF65-F5344CB8AC3E}">
        <p14:creationId xmlns:p14="http://schemas.microsoft.com/office/powerpoint/2010/main" val="1463799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Arc 1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8257D74E-1DBD-6F57-6BA2-777D17759238}"/>
              </a:ext>
            </a:extLst>
          </p:cNvPr>
          <p:cNvSpPr>
            <a:spLocks noGrp="1"/>
          </p:cNvSpPr>
          <p:nvPr>
            <p:ph idx="1"/>
          </p:nvPr>
        </p:nvSpPr>
        <p:spPr>
          <a:xfrm>
            <a:off x="838200" y="1277655"/>
            <a:ext cx="10515600" cy="4899308"/>
          </a:xfrm>
        </p:spPr>
        <p:txBody>
          <a:bodyPr>
            <a:normAutofit/>
          </a:bodyPr>
          <a:lstStyle/>
          <a:p>
            <a:r>
              <a:rPr lang="tr-TR" dirty="0"/>
              <a:t>2015 yılında yedi yıllık alım garantisi ile </a:t>
            </a:r>
            <a:r>
              <a:rPr lang="tr-TR" dirty="0" err="1"/>
              <a:t>tetanoz</a:t>
            </a:r>
            <a:r>
              <a:rPr lang="tr-TR" dirty="0"/>
              <a:t> ve difteri aşılarının kademeli olarak antijen üretimine kadar yapılması planlanmıştır. 2018 yılı içerisinde dolumu yapılırken 2019 yılında antijenin tamamen milli olarak üretilmesi beklenmektedir.</a:t>
            </a:r>
          </a:p>
          <a:p>
            <a:endParaRPr lang="tr-TR" dirty="0"/>
          </a:p>
          <a:p>
            <a:r>
              <a:rPr lang="tr-TR" dirty="0"/>
              <a:t>Bakanlığımız bünyesinde Halk Sağlığı Genel Müdürlüğü tarafından halen akrep ve difteri serum üretimi devam etmektedir. Bunun yanında öncelikle diğer stratejik serumlar ile hepatit A, Hepatit B, Suçiçeği aşısı milli aşı üretimleri de hedeflenmektedir.</a:t>
            </a:r>
          </a:p>
          <a:p>
            <a:endParaRPr lang="tr-TR" dirty="0"/>
          </a:p>
        </p:txBody>
      </p:sp>
      <p:sp>
        <p:nvSpPr>
          <p:cNvPr id="4" name="Veri Yer Tutucusu 3">
            <a:extLst>
              <a:ext uri="{FF2B5EF4-FFF2-40B4-BE49-F238E27FC236}">
                <a16:creationId xmlns:a16="http://schemas.microsoft.com/office/drawing/2014/main" id="{C7EE8C91-62DB-A248-02E4-DA4B7CF12B1D}"/>
              </a:ext>
            </a:extLst>
          </p:cNvPr>
          <p:cNvSpPr>
            <a:spLocks noGrp="1"/>
          </p:cNvSpPr>
          <p:nvPr>
            <p:ph type="dt" sz="half" idx="10"/>
          </p:nvPr>
        </p:nvSpPr>
        <p:spPr>
          <a:xfrm>
            <a:off x="838200" y="6356350"/>
            <a:ext cx="2743200" cy="365125"/>
          </a:xfrm>
        </p:spPr>
        <p:txBody>
          <a:bodyPr>
            <a:normAutofit/>
          </a:bodyPr>
          <a:lstStyle/>
          <a:p>
            <a:pPr>
              <a:spcAft>
                <a:spcPts val="600"/>
              </a:spcAft>
            </a:pPr>
            <a:fld id="{53D8424A-AADA-422C-90A0-869D6EEB0C0A}" type="datetime1">
              <a:rPr lang="tr-TR" smtClean="0"/>
              <a:pPr>
                <a:spcAft>
                  <a:spcPts val="600"/>
                </a:spcAft>
              </a:pPr>
              <a:t>24.12.2023</a:t>
            </a:fld>
            <a:endParaRPr lang="tr-TR"/>
          </a:p>
        </p:txBody>
      </p:sp>
      <p:sp>
        <p:nvSpPr>
          <p:cNvPr id="7" name="Alt Bilgi Yer Tutucusu 4">
            <a:extLst>
              <a:ext uri="{FF2B5EF4-FFF2-40B4-BE49-F238E27FC236}">
                <a16:creationId xmlns:a16="http://schemas.microsoft.com/office/drawing/2014/main" id="{79107369-DF6F-4655-199E-688F500E51A6}"/>
              </a:ext>
            </a:extLst>
          </p:cNvPr>
          <p:cNvSpPr>
            <a:spLocks noGrp="1"/>
          </p:cNvSpPr>
          <p:nvPr>
            <p:ph type="ftr" sz="quarter" idx="11"/>
          </p:nvPr>
        </p:nvSpPr>
        <p:spPr>
          <a:xfrm>
            <a:off x="4038600" y="6356350"/>
            <a:ext cx="4114800" cy="365125"/>
          </a:xfrm>
        </p:spPr>
        <p:txBody>
          <a:bodyPr>
            <a:normAutofit/>
          </a:bodyPr>
          <a:lstStyle/>
          <a:p>
            <a:pPr>
              <a:lnSpc>
                <a:spcPct val="90000"/>
              </a:lnSpc>
              <a:spcAft>
                <a:spcPts val="600"/>
              </a:spcAft>
            </a:pPr>
            <a:r>
              <a:rPr lang="tr-TR" sz="900"/>
              <a:t>Türkiye’de Aşının Tarihçesi. </a:t>
            </a:r>
            <a:r>
              <a:rPr lang="tr-TR" sz="900">
                <a:hlinkClick r:id="rId2"/>
              </a:rPr>
              <a:t>https://asi.saglik.gov.tr/asi/genel-bilgiler/33-a%C5%9F%C4%B1n%C4%B1n-tarih%C3%A7esi.html</a:t>
            </a:r>
            <a:r>
              <a:rPr lang="tr-TR" sz="900"/>
              <a:t> (Erişim Tarihi:21.12.2023)</a:t>
            </a:r>
          </a:p>
        </p:txBody>
      </p:sp>
      <p:sp>
        <p:nvSpPr>
          <p:cNvPr id="6" name="Slayt Numarası Yer Tutucusu 5">
            <a:extLst>
              <a:ext uri="{FF2B5EF4-FFF2-40B4-BE49-F238E27FC236}">
                <a16:creationId xmlns:a16="http://schemas.microsoft.com/office/drawing/2014/main" id="{949BD655-6367-9A91-F4C6-72CB4BC83CE8}"/>
              </a:ext>
            </a:extLst>
          </p:cNvPr>
          <p:cNvSpPr>
            <a:spLocks noGrp="1"/>
          </p:cNvSpPr>
          <p:nvPr>
            <p:ph type="sldNum" sz="quarter" idx="12"/>
          </p:nvPr>
        </p:nvSpPr>
        <p:spPr>
          <a:xfrm>
            <a:off x="8610600" y="6356350"/>
            <a:ext cx="2743200" cy="365125"/>
          </a:xfrm>
        </p:spPr>
        <p:txBody>
          <a:bodyPr>
            <a:normAutofit/>
          </a:bodyPr>
          <a:lstStyle/>
          <a:p>
            <a:pPr>
              <a:spcAft>
                <a:spcPts val="600"/>
              </a:spcAft>
            </a:pPr>
            <a:fld id="{DAB68E02-0E31-4FE9-98EF-257F54F693FA}" type="slidenum">
              <a:rPr lang="tr-TR" smtClean="0"/>
              <a:pPr>
                <a:spcAft>
                  <a:spcPts val="600"/>
                </a:spcAft>
              </a:pPr>
              <a:t>27</a:t>
            </a:fld>
            <a:endParaRPr lang="tr-TR"/>
          </a:p>
        </p:txBody>
      </p:sp>
    </p:spTree>
    <p:extLst>
      <p:ext uri="{BB962C8B-B14F-4D97-AF65-F5344CB8AC3E}">
        <p14:creationId xmlns:p14="http://schemas.microsoft.com/office/powerpoint/2010/main" val="3407134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720BF09-6685-3003-9C6F-93D8E7152F40}"/>
              </a:ext>
            </a:extLst>
          </p:cNvPr>
          <p:cNvSpPr>
            <a:spLocks noGrp="1"/>
          </p:cNvSpPr>
          <p:nvPr>
            <p:ph type="title"/>
          </p:nvPr>
        </p:nvSpPr>
        <p:spPr>
          <a:xfrm>
            <a:off x="686834" y="1153572"/>
            <a:ext cx="3200400" cy="4461163"/>
          </a:xfrm>
        </p:spPr>
        <p:txBody>
          <a:bodyPr>
            <a:normAutofit/>
          </a:bodyPr>
          <a:lstStyle/>
          <a:p>
            <a:r>
              <a:rPr lang="tr-TR" b="1">
                <a:solidFill>
                  <a:srgbClr val="FFFFFF"/>
                </a:solidFill>
              </a:rPr>
              <a:t>Genişletilmiş Bağışıklama Programı</a:t>
            </a: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5C03BA09-721F-BA27-761A-F862E3301DCC}"/>
              </a:ext>
            </a:extLst>
          </p:cNvPr>
          <p:cNvSpPr>
            <a:spLocks noGrp="1"/>
          </p:cNvSpPr>
          <p:nvPr>
            <p:ph idx="1"/>
          </p:nvPr>
        </p:nvSpPr>
        <p:spPr>
          <a:xfrm>
            <a:off x="4447308" y="591344"/>
            <a:ext cx="6906491" cy="5585619"/>
          </a:xfrm>
        </p:spPr>
        <p:txBody>
          <a:bodyPr anchor="ctr">
            <a:normAutofit/>
          </a:bodyPr>
          <a:lstStyle/>
          <a:p>
            <a:r>
              <a:rPr lang="tr-TR" dirty="0"/>
              <a:t>Türkiye’de DSÖ’nün bağışıklama programı doğrultusunda </a:t>
            </a:r>
            <a:r>
              <a:rPr lang="tr-TR" b="1" dirty="0"/>
              <a:t>1981 </a:t>
            </a:r>
            <a:r>
              <a:rPr lang="tr-TR" dirty="0"/>
              <a:t>yılında “Genişletilmiş Bağışıklama Programı” (GBP) </a:t>
            </a:r>
            <a:r>
              <a:rPr lang="pt-BR" dirty="0"/>
              <a:t>difteri, boğmaca, tetanos, verem, polio ve kızamık</a:t>
            </a:r>
            <a:r>
              <a:rPr lang="tr-TR" dirty="0"/>
              <a:t> hastalıklarına karşı aşılar ile başlatılmıştır. </a:t>
            </a:r>
          </a:p>
        </p:txBody>
      </p:sp>
      <p:sp>
        <p:nvSpPr>
          <p:cNvPr id="4" name="Veri Yer Tutucusu 3">
            <a:extLst>
              <a:ext uri="{FF2B5EF4-FFF2-40B4-BE49-F238E27FC236}">
                <a16:creationId xmlns:a16="http://schemas.microsoft.com/office/drawing/2014/main" id="{45314BB5-B758-A950-C5CD-94798C651D8D}"/>
              </a:ext>
            </a:extLst>
          </p:cNvPr>
          <p:cNvSpPr>
            <a:spLocks noGrp="1"/>
          </p:cNvSpPr>
          <p:nvPr>
            <p:ph type="dt" sz="half" idx="10"/>
          </p:nvPr>
        </p:nvSpPr>
        <p:spPr>
          <a:xfrm>
            <a:off x="838200" y="6356350"/>
            <a:ext cx="1639957" cy="365125"/>
          </a:xfrm>
        </p:spPr>
        <p:txBody>
          <a:bodyPr>
            <a:normAutofit/>
          </a:bodyPr>
          <a:lstStyle/>
          <a:p>
            <a:pPr>
              <a:spcAft>
                <a:spcPts val="600"/>
              </a:spcAft>
            </a:pPr>
            <a:fld id="{53D8424A-AADA-422C-90A0-869D6EEB0C0A}" type="datetime1">
              <a:rPr lang="tr-TR">
                <a:solidFill>
                  <a:srgbClr val="FFFFFF"/>
                </a:solidFill>
              </a:rPr>
              <a:pPr>
                <a:spcAft>
                  <a:spcPts val="600"/>
                </a:spcAft>
              </a:pPr>
              <a:t>24.12.2023</a:t>
            </a:fld>
            <a:endParaRPr lang="tr-TR">
              <a:solidFill>
                <a:srgbClr val="FFFFFF"/>
              </a:solidFill>
            </a:endParaRPr>
          </a:p>
        </p:txBody>
      </p:sp>
      <p:sp>
        <p:nvSpPr>
          <p:cNvPr id="5" name="Alt Bilgi Yer Tutucusu 4">
            <a:extLst>
              <a:ext uri="{FF2B5EF4-FFF2-40B4-BE49-F238E27FC236}">
                <a16:creationId xmlns:a16="http://schemas.microsoft.com/office/drawing/2014/main" id="{D608E799-DAB5-AE21-8A95-9A7B6659134B}"/>
              </a:ext>
            </a:extLst>
          </p:cNvPr>
          <p:cNvSpPr>
            <a:spLocks noGrp="1"/>
          </p:cNvSpPr>
          <p:nvPr>
            <p:ph type="ftr" sz="quarter" idx="11"/>
          </p:nvPr>
        </p:nvSpPr>
        <p:spPr>
          <a:xfrm>
            <a:off x="4038600" y="6356350"/>
            <a:ext cx="5251174" cy="365125"/>
          </a:xfrm>
        </p:spPr>
        <p:txBody>
          <a:bodyPr>
            <a:normAutofit/>
          </a:bodyPr>
          <a:lstStyle/>
          <a:p>
            <a:pPr>
              <a:lnSpc>
                <a:spcPct val="90000"/>
              </a:lnSpc>
              <a:spcAft>
                <a:spcPts val="600"/>
              </a:spcAft>
            </a:pPr>
            <a:r>
              <a:rPr lang="tr-TR" sz="700" err="1"/>
              <a:t>Özmert</a:t>
            </a:r>
            <a:r>
              <a:rPr lang="tr-TR" sz="700"/>
              <a:t>, E. N. (2008). Dünya'da ve Türkiye'de aşılama takvimindeki gelişmeler. </a:t>
            </a:r>
            <a:r>
              <a:rPr lang="tr-TR" sz="700" i="1"/>
              <a:t>Çocuk Sağlığı ve Hastalıkları Dergisi. </a:t>
            </a:r>
            <a:r>
              <a:rPr lang="tr-TR" sz="700"/>
              <a:t>2008; 51: 168-175</a:t>
            </a:r>
          </a:p>
          <a:p>
            <a:pPr>
              <a:lnSpc>
                <a:spcPct val="90000"/>
              </a:lnSpc>
              <a:spcAft>
                <a:spcPts val="600"/>
              </a:spcAft>
            </a:pPr>
            <a:endParaRPr lang="tr-TR" sz="700"/>
          </a:p>
        </p:txBody>
      </p:sp>
      <p:sp>
        <p:nvSpPr>
          <p:cNvPr id="6" name="Slayt Numarası Yer Tutucusu 5">
            <a:extLst>
              <a:ext uri="{FF2B5EF4-FFF2-40B4-BE49-F238E27FC236}">
                <a16:creationId xmlns:a16="http://schemas.microsoft.com/office/drawing/2014/main" id="{A1B47BB4-FF0C-29BF-2E57-CBA22574B30B}"/>
              </a:ext>
            </a:extLst>
          </p:cNvPr>
          <p:cNvSpPr>
            <a:spLocks noGrp="1"/>
          </p:cNvSpPr>
          <p:nvPr>
            <p:ph type="sldNum" sz="quarter" idx="12"/>
          </p:nvPr>
        </p:nvSpPr>
        <p:spPr>
          <a:xfrm>
            <a:off x="9541564" y="6356350"/>
            <a:ext cx="1812235" cy="365125"/>
          </a:xfrm>
        </p:spPr>
        <p:txBody>
          <a:bodyPr>
            <a:normAutofit/>
          </a:bodyPr>
          <a:lstStyle/>
          <a:p>
            <a:pPr>
              <a:spcAft>
                <a:spcPts val="600"/>
              </a:spcAft>
            </a:pPr>
            <a:fld id="{DAB68E02-0E31-4FE9-98EF-257F54F693FA}" type="slidenum">
              <a:rPr lang="tr-TR" smtClean="0"/>
              <a:pPr>
                <a:spcAft>
                  <a:spcPts val="600"/>
                </a:spcAft>
              </a:pPr>
              <a:t>28</a:t>
            </a:fld>
            <a:endParaRPr lang="tr-TR"/>
          </a:p>
        </p:txBody>
      </p:sp>
    </p:spTree>
    <p:extLst>
      <p:ext uri="{BB962C8B-B14F-4D97-AF65-F5344CB8AC3E}">
        <p14:creationId xmlns:p14="http://schemas.microsoft.com/office/powerpoint/2010/main" val="2903943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67C877-2AA5-BC9B-9579-E1786B7FC626}"/>
              </a:ext>
            </a:extLst>
          </p:cNvPr>
          <p:cNvSpPr>
            <a:spLocks noGrp="1"/>
          </p:cNvSpPr>
          <p:nvPr>
            <p:ph type="title"/>
          </p:nvPr>
        </p:nvSpPr>
        <p:spPr>
          <a:xfrm>
            <a:off x="1209478" y="365126"/>
            <a:ext cx="10144322" cy="1124224"/>
          </a:xfrm>
        </p:spPr>
        <p:txBody>
          <a:bodyPr/>
          <a:lstStyle/>
          <a:p>
            <a:r>
              <a:rPr lang="tr-TR" b="1" dirty="0"/>
              <a:t>Aşı ile önlenebilir hastalıklardaki değişim</a:t>
            </a:r>
          </a:p>
        </p:txBody>
      </p:sp>
      <p:pic>
        <p:nvPicPr>
          <p:cNvPr id="8" name="İçerik Yer Tutucusu 7">
            <a:extLst>
              <a:ext uri="{FF2B5EF4-FFF2-40B4-BE49-F238E27FC236}">
                <a16:creationId xmlns:a16="http://schemas.microsoft.com/office/drawing/2014/main" id="{9015CEB5-1B02-8051-3077-E37DB677FF68}"/>
              </a:ext>
            </a:extLst>
          </p:cNvPr>
          <p:cNvPicPr>
            <a:picLocks noGrp="1" noChangeAspect="1"/>
          </p:cNvPicPr>
          <p:nvPr>
            <p:ph idx="1"/>
          </p:nvPr>
        </p:nvPicPr>
        <p:blipFill>
          <a:blip r:embed="rId2"/>
          <a:stretch>
            <a:fillRect/>
          </a:stretch>
        </p:blipFill>
        <p:spPr>
          <a:xfrm>
            <a:off x="1209478" y="1489349"/>
            <a:ext cx="9077522" cy="4867001"/>
          </a:xfrm>
        </p:spPr>
      </p:pic>
      <p:sp>
        <p:nvSpPr>
          <p:cNvPr id="4" name="Veri Yer Tutucusu 3">
            <a:extLst>
              <a:ext uri="{FF2B5EF4-FFF2-40B4-BE49-F238E27FC236}">
                <a16:creationId xmlns:a16="http://schemas.microsoft.com/office/drawing/2014/main" id="{233BF67C-9E0D-6B0D-D52C-BF73C698911F}"/>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A7564457-7FCF-BDE4-A847-3D6646D2F5A5}"/>
              </a:ext>
            </a:extLst>
          </p:cNvPr>
          <p:cNvSpPr>
            <a:spLocks noGrp="1"/>
          </p:cNvSpPr>
          <p:nvPr>
            <p:ph type="ftr" sz="quarter" idx="11"/>
          </p:nvPr>
        </p:nvSpPr>
        <p:spPr/>
        <p:txBody>
          <a:bodyPr/>
          <a:lstStyle/>
          <a:p>
            <a:r>
              <a:rPr lang="tr-TR">
                <a:hlinkClick r:id="rId3"/>
              </a:rPr>
              <a:t>https://covid19asi.saglik.gov.tr/TR-77803/genisletilmis-bagisiklama-programi-gbp.html</a:t>
            </a:r>
            <a:r>
              <a:rPr lang="tr-TR"/>
              <a:t> (Erişim Tarihi: 22.12.2023)</a:t>
            </a:r>
            <a:endParaRPr lang="tr-TR" dirty="0"/>
          </a:p>
        </p:txBody>
      </p:sp>
      <p:sp>
        <p:nvSpPr>
          <p:cNvPr id="6" name="Slayt Numarası Yer Tutucusu 5">
            <a:extLst>
              <a:ext uri="{FF2B5EF4-FFF2-40B4-BE49-F238E27FC236}">
                <a16:creationId xmlns:a16="http://schemas.microsoft.com/office/drawing/2014/main" id="{50B314CC-18EB-6355-7DC9-C0D9E89E5543}"/>
              </a:ext>
            </a:extLst>
          </p:cNvPr>
          <p:cNvSpPr>
            <a:spLocks noGrp="1"/>
          </p:cNvSpPr>
          <p:nvPr>
            <p:ph type="sldNum" sz="quarter" idx="12"/>
          </p:nvPr>
        </p:nvSpPr>
        <p:spPr/>
        <p:txBody>
          <a:bodyPr/>
          <a:lstStyle/>
          <a:p>
            <a:fld id="{DAB68E02-0E31-4FE9-98EF-257F54F693FA}" type="slidenum">
              <a:rPr lang="tr-TR" smtClean="0"/>
              <a:t>29</a:t>
            </a:fld>
            <a:endParaRPr lang="tr-TR"/>
          </a:p>
        </p:txBody>
      </p:sp>
    </p:spTree>
    <p:extLst>
      <p:ext uri="{BB962C8B-B14F-4D97-AF65-F5344CB8AC3E}">
        <p14:creationId xmlns:p14="http://schemas.microsoft.com/office/powerpoint/2010/main" val="1771914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FA2C71-7283-8A87-4ACB-DB56F2EE8931}"/>
              </a:ext>
            </a:extLst>
          </p:cNvPr>
          <p:cNvSpPr>
            <a:spLocks noGrp="1"/>
          </p:cNvSpPr>
          <p:nvPr>
            <p:ph type="title"/>
          </p:nvPr>
        </p:nvSpPr>
        <p:spPr>
          <a:xfrm>
            <a:off x="838200" y="365125"/>
            <a:ext cx="10515600" cy="777875"/>
          </a:xfrm>
        </p:spPr>
        <p:txBody>
          <a:bodyPr/>
          <a:lstStyle/>
          <a:p>
            <a:r>
              <a:rPr lang="tr-TR" b="1" dirty="0"/>
              <a:t>Bağışıklamanın Tarihçesi</a:t>
            </a:r>
          </a:p>
        </p:txBody>
      </p:sp>
      <p:sp>
        <p:nvSpPr>
          <p:cNvPr id="3" name="İçerik Yer Tutucusu 2">
            <a:extLst>
              <a:ext uri="{FF2B5EF4-FFF2-40B4-BE49-F238E27FC236}">
                <a16:creationId xmlns:a16="http://schemas.microsoft.com/office/drawing/2014/main" id="{08148989-F24F-131B-B1FF-084F6B1D808E}"/>
              </a:ext>
            </a:extLst>
          </p:cNvPr>
          <p:cNvSpPr>
            <a:spLocks noGrp="1"/>
          </p:cNvSpPr>
          <p:nvPr>
            <p:ph idx="1"/>
          </p:nvPr>
        </p:nvSpPr>
        <p:spPr>
          <a:xfrm>
            <a:off x="838200" y="1143000"/>
            <a:ext cx="10515600" cy="5033963"/>
          </a:xfrm>
        </p:spPr>
        <p:txBody>
          <a:bodyPr/>
          <a:lstStyle/>
          <a:p>
            <a:r>
              <a:rPr lang="tr-TR" dirty="0"/>
              <a:t>7. yüzyılda bazı Hintli </a:t>
            </a:r>
            <a:r>
              <a:rPr lang="tr-TR" dirty="0" err="1"/>
              <a:t>budistlerin</a:t>
            </a:r>
            <a:r>
              <a:rPr lang="tr-TR" dirty="0"/>
              <a:t> yılan zehri içerek etkilerine karşı bağışıklık geliştirmeleri</a:t>
            </a:r>
          </a:p>
          <a:p>
            <a:r>
              <a:rPr lang="tr-TR" dirty="0"/>
              <a:t>Jung Hanedanı:</a:t>
            </a:r>
          </a:p>
          <a:p>
            <a:pPr marL="0" indent="0">
              <a:buNone/>
            </a:pPr>
            <a:r>
              <a:rPr lang="tr-TR" dirty="0"/>
              <a:t>	Çiçek Hastalığı geçirenlerin lezyonlarından, bambu çubukları ile alınan </a:t>
            </a:r>
            <a:r>
              <a:rPr lang="tr-TR" dirty="0" err="1"/>
              <a:t>pürülan</a:t>
            </a:r>
            <a:r>
              <a:rPr lang="tr-TR" dirty="0"/>
              <a:t> materyalin sağlıklı kişilerin burun mukozasına sürülmesi (Çin Tıp Kitabı 1742)</a:t>
            </a:r>
          </a:p>
          <a:p>
            <a:r>
              <a:rPr lang="tr-TR" dirty="0"/>
              <a:t>En azından 15. yüzyıldan itibaren, dünyanın farklı yerlerindeki insanlar, sağlıklı insanları kasıtlı olarak çiçek hastalığına maruz bırakarak hastalıkları önlemeye çalıştılar; bu, </a:t>
            </a:r>
            <a:r>
              <a:rPr lang="tr-TR" i="1" dirty="0" err="1"/>
              <a:t>variolasyon</a:t>
            </a:r>
            <a:r>
              <a:rPr lang="tr-TR" dirty="0"/>
              <a:t> (çiçek hastalığının bir ismi olan 'la </a:t>
            </a:r>
            <a:r>
              <a:rPr lang="tr-TR" dirty="0" err="1"/>
              <a:t>variole'den</a:t>
            </a:r>
            <a:r>
              <a:rPr lang="tr-TR" dirty="0"/>
              <a:t> sonra) olarak bilinen bir uygulamadır.</a:t>
            </a:r>
          </a:p>
        </p:txBody>
      </p:sp>
      <p:sp>
        <p:nvSpPr>
          <p:cNvPr id="4" name="Veri Yer Tutucusu 3">
            <a:extLst>
              <a:ext uri="{FF2B5EF4-FFF2-40B4-BE49-F238E27FC236}">
                <a16:creationId xmlns:a16="http://schemas.microsoft.com/office/drawing/2014/main" id="{81E1D613-3D88-3561-243F-A1041EF38DB3}"/>
              </a:ext>
            </a:extLst>
          </p:cNvPr>
          <p:cNvSpPr>
            <a:spLocks noGrp="1"/>
          </p:cNvSpPr>
          <p:nvPr>
            <p:ph type="dt" sz="half" idx="10"/>
          </p:nvPr>
        </p:nvSpPr>
        <p:spPr/>
        <p:txBody>
          <a:bodyPr/>
          <a:lstStyle/>
          <a:p>
            <a:fld id="{B1D75B7B-40B7-400E-93A2-2600758A29D6}" type="datetime1">
              <a:rPr lang="tr-TR" smtClean="0"/>
              <a:t>24.12.2023</a:t>
            </a:fld>
            <a:endParaRPr lang="tr-TR"/>
          </a:p>
        </p:txBody>
      </p:sp>
      <p:sp>
        <p:nvSpPr>
          <p:cNvPr id="5" name="Alt Bilgi Yer Tutucusu 4">
            <a:extLst>
              <a:ext uri="{FF2B5EF4-FFF2-40B4-BE49-F238E27FC236}">
                <a16:creationId xmlns:a16="http://schemas.microsoft.com/office/drawing/2014/main" id="{7CE24FB9-3AED-285E-44CB-3C4AE2D514A2}"/>
              </a:ext>
            </a:extLst>
          </p:cNvPr>
          <p:cNvSpPr>
            <a:spLocks noGrp="1"/>
          </p:cNvSpPr>
          <p:nvPr>
            <p:ph type="ftr" sz="quarter" idx="11"/>
          </p:nvPr>
        </p:nvSpPr>
        <p:spPr>
          <a:xfrm>
            <a:off x="1698171" y="6270170"/>
            <a:ext cx="9046029" cy="451305"/>
          </a:xfrm>
        </p:spPr>
        <p:txBody>
          <a:bodyPr/>
          <a:lstStyle/>
          <a:p>
            <a:r>
              <a:rPr lang="tr-TR" dirty="0"/>
              <a:t>A </a:t>
            </a:r>
            <a:r>
              <a:rPr lang="tr-TR" dirty="0" err="1"/>
              <a:t>Brief</a:t>
            </a:r>
            <a:r>
              <a:rPr lang="tr-TR" dirty="0"/>
              <a:t> </a:t>
            </a:r>
            <a:r>
              <a:rPr lang="tr-TR" dirty="0" err="1"/>
              <a:t>History</a:t>
            </a:r>
            <a:r>
              <a:rPr lang="tr-TR" dirty="0"/>
              <a:t> </a:t>
            </a:r>
            <a:r>
              <a:rPr lang="tr-TR" dirty="0" err="1"/>
              <a:t>Vaccination</a:t>
            </a:r>
            <a:r>
              <a:rPr lang="tr-TR" dirty="0"/>
              <a:t>. </a:t>
            </a:r>
            <a:r>
              <a:rPr lang="tr-TR" dirty="0">
                <a:hlinkClick r:id="rId2"/>
              </a:rPr>
              <a:t>https://www.who.int/news-room/spotlight/history-of-vaccination/a-brief-history-of-vaccination?topicsurvey=ht7j2q)&amp;gclid=Cj0KCQiA4Y-sBhC6ARIsAGXF1g7gmK5F1W78zMRJCDEHFPw3cKDtlK-SztVKX_Vjmb4fCONfGMkZyGEaAlX2EALw_wcB</a:t>
            </a:r>
            <a:r>
              <a:rPr lang="tr-TR" dirty="0"/>
              <a:t> (Erişim Tarihi: 21.12.2023)</a:t>
            </a:r>
          </a:p>
          <a:p>
            <a:r>
              <a:rPr lang="tr-TR" dirty="0" err="1"/>
              <a:t>Yuluğkural</a:t>
            </a:r>
            <a:r>
              <a:rPr lang="tr-TR" dirty="0"/>
              <a:t>, Z. (2017). Bağışıklamanın Tarihçesi. (Powerpoint Sunum) 6. Türkiye EKMUD Bilimsel Platformu. Antalya. </a:t>
            </a:r>
          </a:p>
          <a:p>
            <a:endParaRPr lang="tr-TR" dirty="0"/>
          </a:p>
          <a:p>
            <a:endParaRPr lang="tr-TR" dirty="0"/>
          </a:p>
        </p:txBody>
      </p:sp>
      <p:sp>
        <p:nvSpPr>
          <p:cNvPr id="6" name="Slayt Numarası Yer Tutucusu 5">
            <a:extLst>
              <a:ext uri="{FF2B5EF4-FFF2-40B4-BE49-F238E27FC236}">
                <a16:creationId xmlns:a16="http://schemas.microsoft.com/office/drawing/2014/main" id="{FAD20CED-BE9A-AF04-FF2A-C3D1BACA6B49}"/>
              </a:ext>
            </a:extLst>
          </p:cNvPr>
          <p:cNvSpPr>
            <a:spLocks noGrp="1"/>
          </p:cNvSpPr>
          <p:nvPr>
            <p:ph type="sldNum" sz="quarter" idx="12"/>
          </p:nvPr>
        </p:nvSpPr>
        <p:spPr/>
        <p:txBody>
          <a:bodyPr/>
          <a:lstStyle/>
          <a:p>
            <a:fld id="{DAB68E02-0E31-4FE9-98EF-257F54F693FA}" type="slidenum">
              <a:rPr lang="tr-TR" smtClean="0"/>
              <a:t>3</a:t>
            </a:fld>
            <a:endParaRPr lang="tr-TR" dirty="0"/>
          </a:p>
        </p:txBody>
      </p:sp>
    </p:spTree>
    <p:extLst>
      <p:ext uri="{BB962C8B-B14F-4D97-AF65-F5344CB8AC3E}">
        <p14:creationId xmlns:p14="http://schemas.microsoft.com/office/powerpoint/2010/main" val="821158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74EE253-C053-6B13-DF33-7168F3A6381F}"/>
              </a:ext>
            </a:extLst>
          </p:cNvPr>
          <p:cNvSpPr>
            <a:spLocks noGrp="1"/>
          </p:cNvSpPr>
          <p:nvPr>
            <p:ph type="title"/>
          </p:nvPr>
        </p:nvSpPr>
        <p:spPr/>
        <p:txBody>
          <a:bodyPr/>
          <a:lstStyle/>
          <a:p>
            <a:r>
              <a:rPr lang="tr-TR" b="1" dirty="0"/>
              <a:t>Genişletilmiş Bağışıklama Programı Hedefleri</a:t>
            </a:r>
          </a:p>
        </p:txBody>
      </p:sp>
      <p:sp>
        <p:nvSpPr>
          <p:cNvPr id="3" name="İçerik Yer Tutucusu 2">
            <a:extLst>
              <a:ext uri="{FF2B5EF4-FFF2-40B4-BE49-F238E27FC236}">
                <a16:creationId xmlns:a16="http://schemas.microsoft.com/office/drawing/2014/main" id="{89D28CA0-394F-A1F5-66CF-462A0FFDDA40}"/>
              </a:ext>
            </a:extLst>
          </p:cNvPr>
          <p:cNvSpPr>
            <a:spLocks noGrp="1"/>
          </p:cNvSpPr>
          <p:nvPr>
            <p:ph idx="1"/>
          </p:nvPr>
        </p:nvSpPr>
        <p:spPr/>
        <p:txBody>
          <a:bodyPr>
            <a:normAutofit lnSpcReduction="10000"/>
          </a:bodyPr>
          <a:lstStyle/>
          <a:p>
            <a:r>
              <a:rPr lang="tr-TR" dirty="0"/>
              <a:t>Her bir antijen için etkinliği korunmuş aşı ile ülke genelinde %95 aşılama oranına ulaşmak ve devamlılığını sağlamak, </a:t>
            </a:r>
          </a:p>
          <a:p>
            <a:r>
              <a:rPr lang="tr-TR" dirty="0"/>
              <a:t>12–23 aylık bebeklerin %90’ını tam aşılı hale getirmek, </a:t>
            </a:r>
          </a:p>
          <a:p>
            <a:r>
              <a:rPr lang="tr-TR" dirty="0"/>
              <a:t>5 yaş altı (0–59 aylık) aşısız ya da eksik aşılı çocukları tespit edip aşılamak, </a:t>
            </a:r>
          </a:p>
          <a:p>
            <a:r>
              <a:rPr lang="tr-TR" dirty="0"/>
              <a:t>Okul çağı çocuklarının </a:t>
            </a:r>
            <a:r>
              <a:rPr lang="tr-TR" dirty="0" err="1"/>
              <a:t>rapel</a:t>
            </a:r>
            <a:r>
              <a:rPr lang="tr-TR" dirty="0"/>
              <a:t> aşılarını tamamlamak, </a:t>
            </a:r>
          </a:p>
          <a:p>
            <a:r>
              <a:rPr lang="tr-TR" dirty="0"/>
              <a:t>Tespit edilen tüm gebelere uygun </a:t>
            </a:r>
            <a:r>
              <a:rPr lang="tr-TR" dirty="0" err="1"/>
              <a:t>tetanoz</a:t>
            </a:r>
            <a:r>
              <a:rPr lang="tr-TR" dirty="0"/>
              <a:t> difteri aşısı dozunu uygulamak, </a:t>
            </a:r>
          </a:p>
          <a:p>
            <a:r>
              <a:rPr lang="tr-TR" dirty="0"/>
              <a:t>Ülkenin </a:t>
            </a:r>
            <a:r>
              <a:rPr lang="tr-TR" dirty="0" err="1"/>
              <a:t>poliomyelitten</a:t>
            </a:r>
            <a:r>
              <a:rPr lang="tr-TR" dirty="0"/>
              <a:t> arındırılmış durumunu sürdürmek, </a:t>
            </a:r>
          </a:p>
          <a:p>
            <a:r>
              <a:rPr lang="tr-TR" dirty="0" err="1"/>
              <a:t>Maternal</a:t>
            </a:r>
            <a:r>
              <a:rPr lang="tr-TR" dirty="0"/>
              <a:t> ve Neonatal </a:t>
            </a:r>
            <a:r>
              <a:rPr lang="tr-TR" dirty="0" err="1"/>
              <a:t>Tetanozu</a:t>
            </a:r>
            <a:r>
              <a:rPr lang="tr-TR" dirty="0"/>
              <a:t> elimine etmek, </a:t>
            </a:r>
          </a:p>
        </p:txBody>
      </p:sp>
      <p:sp>
        <p:nvSpPr>
          <p:cNvPr id="4" name="Veri Yer Tutucusu 3">
            <a:extLst>
              <a:ext uri="{FF2B5EF4-FFF2-40B4-BE49-F238E27FC236}">
                <a16:creationId xmlns:a16="http://schemas.microsoft.com/office/drawing/2014/main" id="{77DBD0F1-85EF-1761-589A-E79070E7E6E9}"/>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74D0E969-5115-922A-F9B1-416C86F4C107}"/>
              </a:ext>
            </a:extLst>
          </p:cNvPr>
          <p:cNvSpPr>
            <a:spLocks noGrp="1"/>
          </p:cNvSpPr>
          <p:nvPr>
            <p:ph type="ftr" sz="quarter" idx="11"/>
          </p:nvPr>
        </p:nvSpPr>
        <p:spPr>
          <a:xfrm>
            <a:off x="4038600" y="5971310"/>
            <a:ext cx="4114800" cy="750166"/>
          </a:xfrm>
        </p:spPr>
        <p:txBody>
          <a:bodyPr/>
          <a:lstStyle/>
          <a:p>
            <a:r>
              <a:rPr lang="tr-TR" dirty="0"/>
              <a:t>TC. Sağlık Bakanlığı Temel Sağlık Hizmetleri Genel Müdürlüğü. Genişletilmiş Bağışıklama Programı Genelgesi. 25.02.2008 6111. 2008/14.</a:t>
            </a:r>
          </a:p>
        </p:txBody>
      </p:sp>
      <p:sp>
        <p:nvSpPr>
          <p:cNvPr id="6" name="Slayt Numarası Yer Tutucusu 5">
            <a:extLst>
              <a:ext uri="{FF2B5EF4-FFF2-40B4-BE49-F238E27FC236}">
                <a16:creationId xmlns:a16="http://schemas.microsoft.com/office/drawing/2014/main" id="{A6981C01-8E16-E3AB-9100-6482A4992CBC}"/>
              </a:ext>
            </a:extLst>
          </p:cNvPr>
          <p:cNvSpPr>
            <a:spLocks noGrp="1"/>
          </p:cNvSpPr>
          <p:nvPr>
            <p:ph type="sldNum" sz="quarter" idx="12"/>
          </p:nvPr>
        </p:nvSpPr>
        <p:spPr/>
        <p:txBody>
          <a:bodyPr/>
          <a:lstStyle/>
          <a:p>
            <a:fld id="{DAB68E02-0E31-4FE9-98EF-257F54F693FA}" type="slidenum">
              <a:rPr lang="tr-TR" smtClean="0"/>
              <a:t>30</a:t>
            </a:fld>
            <a:endParaRPr lang="tr-TR"/>
          </a:p>
        </p:txBody>
      </p:sp>
    </p:spTree>
    <p:extLst>
      <p:ext uri="{BB962C8B-B14F-4D97-AF65-F5344CB8AC3E}">
        <p14:creationId xmlns:p14="http://schemas.microsoft.com/office/powerpoint/2010/main" val="19721472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02F7B09-4DC6-3558-7EE0-6BE4DA4EF168}"/>
              </a:ext>
            </a:extLst>
          </p:cNvPr>
          <p:cNvSpPr>
            <a:spLocks noGrp="1"/>
          </p:cNvSpPr>
          <p:nvPr>
            <p:ph idx="1"/>
          </p:nvPr>
        </p:nvSpPr>
        <p:spPr>
          <a:xfrm>
            <a:off x="838200" y="914400"/>
            <a:ext cx="10515600" cy="5262563"/>
          </a:xfrm>
        </p:spPr>
        <p:txBody>
          <a:bodyPr/>
          <a:lstStyle/>
          <a:p>
            <a:r>
              <a:rPr lang="tr-TR" dirty="0"/>
              <a:t>Kızamıkçık ve Konjenital </a:t>
            </a:r>
            <a:r>
              <a:rPr lang="tr-TR" dirty="0" err="1"/>
              <a:t>Rubella</a:t>
            </a:r>
            <a:r>
              <a:rPr lang="tr-TR" dirty="0"/>
              <a:t> Sendromunu kontrol altına almak, </a:t>
            </a:r>
          </a:p>
          <a:p>
            <a:r>
              <a:rPr lang="tr-TR" dirty="0">
                <a:ea typeface="Times New Roman" panose="02020603050405020304" pitchFamily="18" charset="0"/>
              </a:rPr>
              <a:t>2010 yılına kadar yerli kızamık virüsünü elimine etmek,</a:t>
            </a:r>
            <a:endParaRPr lang="tr-TR" dirty="0"/>
          </a:p>
          <a:p>
            <a:r>
              <a:rPr lang="tr-TR" dirty="0"/>
              <a:t>Difteri, Boğmaca, Hepatit-B, Tüberküloz, Kabakulak ve </a:t>
            </a:r>
            <a:r>
              <a:rPr lang="tr-TR" dirty="0" err="1"/>
              <a:t>Hemofilus</a:t>
            </a:r>
            <a:r>
              <a:rPr lang="tr-TR" dirty="0"/>
              <a:t> influenza tip b’ye bağlı hastalıkları kontrol altına almak, </a:t>
            </a:r>
          </a:p>
          <a:p>
            <a:r>
              <a:rPr lang="tr-TR" dirty="0"/>
              <a:t>Aşı güvenliğini sürdürmek, </a:t>
            </a:r>
          </a:p>
          <a:p>
            <a:r>
              <a:rPr lang="tr-TR" dirty="0"/>
              <a:t>Kayıt bildirim sistemini güçlendirmek, </a:t>
            </a:r>
          </a:p>
          <a:p>
            <a:r>
              <a:rPr lang="tr-TR" dirty="0"/>
              <a:t>Toplumun katılımını sağlamak olarak belirlenmiştir.</a:t>
            </a:r>
          </a:p>
          <a:p>
            <a:endParaRPr lang="tr-TR" dirty="0"/>
          </a:p>
        </p:txBody>
      </p:sp>
      <p:sp>
        <p:nvSpPr>
          <p:cNvPr id="4" name="Veri Yer Tutucusu 3">
            <a:extLst>
              <a:ext uri="{FF2B5EF4-FFF2-40B4-BE49-F238E27FC236}">
                <a16:creationId xmlns:a16="http://schemas.microsoft.com/office/drawing/2014/main" id="{7ECA35FB-AAE3-D5AF-05F2-BA58CCEA5096}"/>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6DE15B18-312D-9D9C-9C4B-654CE4B1FDD3}"/>
              </a:ext>
            </a:extLst>
          </p:cNvPr>
          <p:cNvSpPr>
            <a:spLocks noGrp="1"/>
          </p:cNvSpPr>
          <p:nvPr>
            <p:ph type="ftr" sz="quarter" idx="11"/>
          </p:nvPr>
        </p:nvSpPr>
        <p:spPr/>
        <p:txBody>
          <a:bodyPr/>
          <a:lstStyle/>
          <a:p>
            <a:r>
              <a:rPr lang="tr-TR" dirty="0"/>
              <a:t>TC. Sağlık Bakanlığı Temel Sağlık Hizmetleri Genel Müdürlüğü. Genişletilmiş Bağışıklama Programı Genelgesi. 25.02.2008 6111. 2008/14.</a:t>
            </a:r>
          </a:p>
          <a:p>
            <a:endParaRPr lang="tr-TR" dirty="0"/>
          </a:p>
        </p:txBody>
      </p:sp>
      <p:sp>
        <p:nvSpPr>
          <p:cNvPr id="6" name="Slayt Numarası Yer Tutucusu 5">
            <a:extLst>
              <a:ext uri="{FF2B5EF4-FFF2-40B4-BE49-F238E27FC236}">
                <a16:creationId xmlns:a16="http://schemas.microsoft.com/office/drawing/2014/main" id="{04053C35-16A7-26A9-0E1B-0BDF5CF51FCF}"/>
              </a:ext>
            </a:extLst>
          </p:cNvPr>
          <p:cNvSpPr>
            <a:spLocks noGrp="1"/>
          </p:cNvSpPr>
          <p:nvPr>
            <p:ph type="sldNum" sz="quarter" idx="12"/>
          </p:nvPr>
        </p:nvSpPr>
        <p:spPr/>
        <p:txBody>
          <a:bodyPr/>
          <a:lstStyle/>
          <a:p>
            <a:fld id="{DAB68E02-0E31-4FE9-98EF-257F54F693FA}" type="slidenum">
              <a:rPr lang="tr-TR" smtClean="0"/>
              <a:t>31</a:t>
            </a:fld>
            <a:endParaRPr lang="tr-TR"/>
          </a:p>
        </p:txBody>
      </p:sp>
    </p:spTree>
    <p:extLst>
      <p:ext uri="{BB962C8B-B14F-4D97-AF65-F5344CB8AC3E}">
        <p14:creationId xmlns:p14="http://schemas.microsoft.com/office/powerpoint/2010/main" val="20438429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053ABDE-9626-6E99-43E7-9430C23C7E6F}"/>
              </a:ext>
            </a:extLst>
          </p:cNvPr>
          <p:cNvSpPr>
            <a:spLocks noGrp="1"/>
          </p:cNvSpPr>
          <p:nvPr>
            <p:ph type="title"/>
          </p:nvPr>
        </p:nvSpPr>
        <p:spPr/>
        <p:txBody>
          <a:bodyPr/>
          <a:lstStyle/>
          <a:p>
            <a:r>
              <a:rPr lang="tr-TR" b="1" dirty="0"/>
              <a:t>Türkiye’de Genişletilmiş Bağışıklama Programı</a:t>
            </a:r>
          </a:p>
        </p:txBody>
      </p:sp>
      <p:sp>
        <p:nvSpPr>
          <p:cNvPr id="3" name="İçerik Yer Tutucusu 2">
            <a:extLst>
              <a:ext uri="{FF2B5EF4-FFF2-40B4-BE49-F238E27FC236}">
                <a16:creationId xmlns:a16="http://schemas.microsoft.com/office/drawing/2014/main" id="{7D417CA2-2F29-145D-00E1-1B584B289B85}"/>
              </a:ext>
            </a:extLst>
          </p:cNvPr>
          <p:cNvSpPr>
            <a:spLocks noGrp="1"/>
          </p:cNvSpPr>
          <p:nvPr>
            <p:ph sz="half" idx="1"/>
          </p:nvPr>
        </p:nvSpPr>
        <p:spPr/>
        <p:txBody>
          <a:bodyPr>
            <a:normAutofit/>
          </a:bodyPr>
          <a:lstStyle/>
          <a:p>
            <a:r>
              <a:rPr lang="tr-TR" dirty="0"/>
              <a:t>Çiçek – 1930</a:t>
            </a:r>
          </a:p>
          <a:p>
            <a:r>
              <a:rPr lang="tr-TR" dirty="0"/>
              <a:t>Difteri boğmaca – 1937</a:t>
            </a:r>
          </a:p>
          <a:p>
            <a:r>
              <a:rPr lang="tr-TR" dirty="0"/>
              <a:t>BCG – 1952</a:t>
            </a:r>
          </a:p>
          <a:p>
            <a:r>
              <a:rPr lang="tr-TR" dirty="0"/>
              <a:t>Oral Polio – 1963</a:t>
            </a:r>
          </a:p>
          <a:p>
            <a:r>
              <a:rPr lang="tr-TR" dirty="0"/>
              <a:t>DBT – 1968</a:t>
            </a:r>
          </a:p>
          <a:p>
            <a:r>
              <a:rPr lang="tr-TR" dirty="0"/>
              <a:t>Kızamık – 1970</a:t>
            </a:r>
          </a:p>
          <a:p>
            <a:r>
              <a:rPr lang="tr-TR" dirty="0"/>
              <a:t>Hepatit B – 1998</a:t>
            </a:r>
          </a:p>
          <a:p>
            <a:r>
              <a:rPr lang="tr-TR" dirty="0"/>
              <a:t>KKK </a:t>
            </a:r>
            <a:r>
              <a:rPr lang="tr-TR" dirty="0" err="1"/>
              <a:t>Hib</a:t>
            </a:r>
            <a:r>
              <a:rPr lang="tr-TR" dirty="0"/>
              <a:t> – 2006 </a:t>
            </a:r>
          </a:p>
        </p:txBody>
      </p:sp>
      <p:sp>
        <p:nvSpPr>
          <p:cNvPr id="7" name="İçerik Yer Tutucusu 6">
            <a:extLst>
              <a:ext uri="{FF2B5EF4-FFF2-40B4-BE49-F238E27FC236}">
                <a16:creationId xmlns:a16="http://schemas.microsoft.com/office/drawing/2014/main" id="{A36C8050-B3B0-C47E-1B97-85B56EB2580C}"/>
              </a:ext>
            </a:extLst>
          </p:cNvPr>
          <p:cNvSpPr>
            <a:spLocks noGrp="1"/>
          </p:cNvSpPr>
          <p:nvPr>
            <p:ph sz="half" idx="2"/>
          </p:nvPr>
        </p:nvSpPr>
        <p:spPr/>
        <p:txBody>
          <a:bodyPr/>
          <a:lstStyle/>
          <a:p>
            <a:r>
              <a:rPr lang="tr-TR" dirty="0" err="1"/>
              <a:t>DaBT</a:t>
            </a:r>
            <a:r>
              <a:rPr lang="tr-TR" dirty="0"/>
              <a:t>-İPA, </a:t>
            </a:r>
            <a:r>
              <a:rPr lang="tr-TR" dirty="0" err="1"/>
              <a:t>Hib</a:t>
            </a:r>
            <a:r>
              <a:rPr lang="tr-TR" dirty="0"/>
              <a:t> KPA7 – 2008</a:t>
            </a:r>
          </a:p>
          <a:p>
            <a:r>
              <a:rPr lang="tr-TR" dirty="0" err="1"/>
              <a:t>DaBT</a:t>
            </a:r>
            <a:r>
              <a:rPr lang="tr-TR" dirty="0"/>
              <a:t>-İPA – 2010</a:t>
            </a:r>
          </a:p>
          <a:p>
            <a:r>
              <a:rPr lang="tr-TR" dirty="0"/>
              <a:t>KPA13 – 2011</a:t>
            </a:r>
          </a:p>
          <a:p>
            <a:r>
              <a:rPr lang="tr-TR" dirty="0"/>
              <a:t>Hepatit A – 2012</a:t>
            </a:r>
          </a:p>
          <a:p>
            <a:r>
              <a:rPr lang="tr-TR" dirty="0"/>
              <a:t>Suçiçeği – 2013</a:t>
            </a:r>
          </a:p>
          <a:p>
            <a:pPr marL="0" indent="0">
              <a:buNone/>
            </a:pPr>
            <a:endParaRPr lang="tr-TR" dirty="0"/>
          </a:p>
        </p:txBody>
      </p:sp>
      <p:sp>
        <p:nvSpPr>
          <p:cNvPr id="4" name="Veri Yer Tutucusu 3">
            <a:extLst>
              <a:ext uri="{FF2B5EF4-FFF2-40B4-BE49-F238E27FC236}">
                <a16:creationId xmlns:a16="http://schemas.microsoft.com/office/drawing/2014/main" id="{174D4179-18E8-DB0D-83D5-B2BC1DF6B0AE}"/>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3E048023-C3D6-B775-36DB-F23195ECA5B9}"/>
              </a:ext>
            </a:extLst>
          </p:cNvPr>
          <p:cNvSpPr>
            <a:spLocks noGrp="1"/>
          </p:cNvSpPr>
          <p:nvPr>
            <p:ph type="ftr" sz="quarter" idx="11"/>
          </p:nvPr>
        </p:nvSpPr>
        <p:spPr/>
        <p:txBody>
          <a:bodyPr/>
          <a:lstStyle/>
          <a:p>
            <a:r>
              <a:rPr lang="tr-TR" dirty="0">
                <a:hlinkClick r:id="rId2"/>
              </a:rPr>
              <a:t>https://covid19asi.saglik.gov.tr/TR-77802/turkiyede-bagisiklama-programi.html</a:t>
            </a:r>
            <a:r>
              <a:rPr lang="tr-TR" dirty="0"/>
              <a:t> (22.12.2023)</a:t>
            </a:r>
          </a:p>
        </p:txBody>
      </p:sp>
      <p:sp>
        <p:nvSpPr>
          <p:cNvPr id="6" name="Slayt Numarası Yer Tutucusu 5">
            <a:extLst>
              <a:ext uri="{FF2B5EF4-FFF2-40B4-BE49-F238E27FC236}">
                <a16:creationId xmlns:a16="http://schemas.microsoft.com/office/drawing/2014/main" id="{8230641F-6FAB-F529-73BF-6EE4AF975DD9}"/>
              </a:ext>
            </a:extLst>
          </p:cNvPr>
          <p:cNvSpPr>
            <a:spLocks noGrp="1"/>
          </p:cNvSpPr>
          <p:nvPr>
            <p:ph type="sldNum" sz="quarter" idx="12"/>
          </p:nvPr>
        </p:nvSpPr>
        <p:spPr/>
        <p:txBody>
          <a:bodyPr/>
          <a:lstStyle/>
          <a:p>
            <a:fld id="{DAB68E02-0E31-4FE9-98EF-257F54F693FA}" type="slidenum">
              <a:rPr lang="tr-TR" smtClean="0"/>
              <a:t>32</a:t>
            </a:fld>
            <a:endParaRPr lang="tr-TR"/>
          </a:p>
        </p:txBody>
      </p:sp>
    </p:spTree>
    <p:extLst>
      <p:ext uri="{BB962C8B-B14F-4D97-AF65-F5344CB8AC3E}">
        <p14:creationId xmlns:p14="http://schemas.microsoft.com/office/powerpoint/2010/main" val="26560346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çerik Yer Tutucusu 7" descr="metin, ekran görüntüsü, sayı, numara, yazı tipi içeren bir resim&#10;&#10;Açıklama otomatik olarak oluşturuldu">
            <a:extLst>
              <a:ext uri="{FF2B5EF4-FFF2-40B4-BE49-F238E27FC236}">
                <a16:creationId xmlns:a16="http://schemas.microsoft.com/office/drawing/2014/main" id="{8EF7BC0E-1D29-8198-A6A3-D92A3DF0CB7F}"/>
              </a:ext>
            </a:extLst>
          </p:cNvPr>
          <p:cNvPicPr>
            <a:picLocks noGrp="1" noChangeAspect="1"/>
          </p:cNvPicPr>
          <p:nvPr>
            <p:ph idx="1"/>
          </p:nvPr>
        </p:nvPicPr>
        <p:blipFill>
          <a:blip r:embed="rId2"/>
          <a:stretch>
            <a:fillRect/>
          </a:stretch>
        </p:blipFill>
        <p:spPr>
          <a:xfrm>
            <a:off x="1771842" y="-1"/>
            <a:ext cx="8910013" cy="6860711"/>
          </a:xfrm>
          <a:prstGeom prst="rect">
            <a:avLst/>
          </a:prstGeom>
        </p:spPr>
      </p:pic>
      <p:sp>
        <p:nvSpPr>
          <p:cNvPr id="4" name="Veri Yer Tutucusu 3">
            <a:extLst>
              <a:ext uri="{FF2B5EF4-FFF2-40B4-BE49-F238E27FC236}">
                <a16:creationId xmlns:a16="http://schemas.microsoft.com/office/drawing/2014/main" id="{1D697DA2-6CCA-CCBC-8F9D-9B31877F5B0D}"/>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53D8424A-AADA-422C-90A0-869D6EEB0C0A}" type="datetime1">
              <a:rPr lang="en-US" smtClean="0"/>
              <a:pPr>
                <a:spcAft>
                  <a:spcPts val="600"/>
                </a:spcAft>
              </a:pPr>
              <a:t>12/24/2023</a:t>
            </a:fld>
            <a:endParaRPr lang="en-US"/>
          </a:p>
        </p:txBody>
      </p:sp>
      <p:sp>
        <p:nvSpPr>
          <p:cNvPr id="5" name="Alt Bilgi Yer Tutucusu 4">
            <a:extLst>
              <a:ext uri="{FF2B5EF4-FFF2-40B4-BE49-F238E27FC236}">
                <a16:creationId xmlns:a16="http://schemas.microsoft.com/office/drawing/2014/main" id="{F4C451B9-78E3-DCB5-DF68-C953EA13EEE9}"/>
              </a:ext>
            </a:extLst>
          </p:cNvPr>
          <p:cNvSpPr>
            <a:spLocks noGrp="1"/>
          </p:cNvSpPr>
          <p:nvPr>
            <p:ph type="ftr" sz="quarter" idx="11"/>
          </p:nvPr>
        </p:nvSpPr>
        <p:spPr>
          <a:xfrm>
            <a:off x="4038600" y="6356350"/>
            <a:ext cx="4114800" cy="365125"/>
          </a:xfrm>
        </p:spPr>
        <p:txBody>
          <a:bodyPr vert="horz" lIns="91440" tIns="45720" rIns="91440" bIns="45720" rtlCol="0" anchor="ctr">
            <a:normAutofit fontScale="92500"/>
          </a:bodyPr>
          <a:lstStyle/>
          <a:p>
            <a:r>
              <a:rPr lang="en-US" sz="1200" kern="1200" dirty="0">
                <a:solidFill>
                  <a:schemeClr val="tx1">
                    <a:tint val="75000"/>
                  </a:schemeClr>
                </a:solidFill>
                <a:latin typeface="+mn-lt"/>
                <a:ea typeface="+mn-ea"/>
                <a:cs typeface="+mn-cs"/>
                <a:hlinkClick r:id="rId3"/>
              </a:rPr>
              <a:t>https://asi.saglik.gov.tr/asi/asi-takvimi2</a:t>
            </a:r>
            <a:r>
              <a:rPr lang="tr-TR" sz="1200" kern="1200" dirty="0">
                <a:solidFill>
                  <a:schemeClr val="tx1">
                    <a:tint val="75000"/>
                  </a:schemeClr>
                </a:solidFill>
                <a:latin typeface="+mn-lt"/>
                <a:ea typeface="+mn-ea"/>
                <a:cs typeface="+mn-cs"/>
              </a:rPr>
              <a:t> (Erişim Tarihi:22.12.2023)</a:t>
            </a:r>
            <a:endParaRPr lang="en-US" sz="1200" kern="1200" dirty="0">
              <a:solidFill>
                <a:schemeClr val="tx1">
                  <a:tint val="75000"/>
                </a:schemeClr>
              </a:solidFill>
              <a:latin typeface="+mn-lt"/>
              <a:ea typeface="+mn-ea"/>
              <a:cs typeface="+mn-cs"/>
            </a:endParaRPr>
          </a:p>
        </p:txBody>
      </p:sp>
      <p:sp>
        <p:nvSpPr>
          <p:cNvPr id="6" name="Slayt Numarası Yer Tutucusu 5">
            <a:extLst>
              <a:ext uri="{FF2B5EF4-FFF2-40B4-BE49-F238E27FC236}">
                <a16:creationId xmlns:a16="http://schemas.microsoft.com/office/drawing/2014/main" id="{77C83CE1-F2A2-7A29-25C3-574BDCD80F3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AB68E02-0E31-4FE9-98EF-257F54F693FA}" type="slidenum">
              <a:rPr lang="en-US" smtClean="0"/>
              <a:pPr>
                <a:spcAft>
                  <a:spcPts val="600"/>
                </a:spcAft>
              </a:pPr>
              <a:t>33</a:t>
            </a:fld>
            <a:endParaRPr lang="en-US"/>
          </a:p>
        </p:txBody>
      </p:sp>
    </p:spTree>
    <p:extLst>
      <p:ext uri="{BB962C8B-B14F-4D97-AF65-F5344CB8AC3E}">
        <p14:creationId xmlns:p14="http://schemas.microsoft.com/office/powerpoint/2010/main" val="27104520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6C62BD4-0BBC-B1E8-0692-43F38FFAA5C6}"/>
              </a:ext>
            </a:extLst>
          </p:cNvPr>
          <p:cNvSpPr>
            <a:spLocks noGrp="1"/>
          </p:cNvSpPr>
          <p:nvPr>
            <p:ph idx="1"/>
          </p:nvPr>
        </p:nvSpPr>
        <p:spPr>
          <a:xfrm>
            <a:off x="838200" y="1052945"/>
            <a:ext cx="10515600" cy="5124018"/>
          </a:xfrm>
        </p:spPr>
        <p:txBody>
          <a:bodyPr>
            <a:normAutofit/>
          </a:bodyPr>
          <a:lstStyle/>
          <a:p>
            <a:pPr marL="584200" lvl="0" indent="-457200" algn="l" rtl="0">
              <a:lnSpc>
                <a:spcPct val="90000"/>
              </a:lnSpc>
              <a:spcBef>
                <a:spcPts val="0"/>
              </a:spcBef>
              <a:spcAft>
                <a:spcPts val="0"/>
              </a:spcAft>
              <a:buClr>
                <a:schemeClr val="dk1"/>
              </a:buClr>
              <a:buSzPts val="1600"/>
              <a:buFont typeface="Courier New" panose="02070309020205020404" pitchFamily="49" charset="0"/>
              <a:buChar char="o"/>
            </a:pPr>
            <a:r>
              <a:rPr lang="tr-TR" sz="2800" dirty="0">
                <a:highlight>
                  <a:srgbClr val="FFFFFF"/>
                </a:highlight>
              </a:rPr>
              <a:t>Aşılama takviminde son yapılan değişiklikler;</a:t>
            </a:r>
          </a:p>
          <a:p>
            <a:pPr marL="584200" lvl="0" indent="-457200" algn="l" rtl="0">
              <a:lnSpc>
                <a:spcPct val="90000"/>
              </a:lnSpc>
              <a:spcBef>
                <a:spcPts val="0"/>
              </a:spcBef>
              <a:spcAft>
                <a:spcPts val="0"/>
              </a:spcAft>
              <a:buClr>
                <a:schemeClr val="dk1"/>
              </a:buClr>
              <a:buSzPts val="1600"/>
              <a:buFont typeface="Courier New" panose="02070309020205020404" pitchFamily="49" charset="0"/>
              <a:buChar char="o"/>
            </a:pPr>
            <a:r>
              <a:rPr lang="tr-TR" sz="2800" dirty="0">
                <a:highlight>
                  <a:srgbClr val="FFFFFF"/>
                </a:highlight>
              </a:rPr>
              <a:t>İlköğretim 1. ve 8.sınıf okul çağı aşılamalarının, 3 Haziran 2020 tarihinde değiştirilerek </a:t>
            </a:r>
            <a:r>
              <a:rPr lang="tr-TR" sz="2800" b="1" dirty="0">
                <a:highlight>
                  <a:srgbClr val="FFFFFF"/>
                </a:highlight>
              </a:rPr>
              <a:t>Aile Hekimliği Birimlerinde</a:t>
            </a:r>
            <a:r>
              <a:rPr lang="tr-TR" sz="2800" dirty="0">
                <a:highlight>
                  <a:srgbClr val="FFFFFF"/>
                </a:highlight>
              </a:rPr>
              <a:t> uygulanmasına karar verildi.</a:t>
            </a:r>
            <a:endParaRPr lang="tr-TR" dirty="0"/>
          </a:p>
          <a:p>
            <a:pPr marL="584200" lvl="0" indent="-457200" algn="l" rtl="0">
              <a:lnSpc>
                <a:spcPct val="90000"/>
              </a:lnSpc>
              <a:spcBef>
                <a:spcPts val="0"/>
              </a:spcBef>
              <a:spcAft>
                <a:spcPts val="0"/>
              </a:spcAft>
              <a:buClr>
                <a:schemeClr val="dk1"/>
              </a:buClr>
              <a:buSzPts val="1600"/>
              <a:buFont typeface="Courier New" panose="02070309020205020404" pitchFamily="49" charset="0"/>
              <a:buChar char="o"/>
            </a:pPr>
            <a:r>
              <a:rPr lang="tr-TR" sz="2800" dirty="0">
                <a:highlight>
                  <a:srgbClr val="FFFFFF"/>
                </a:highlight>
              </a:rPr>
              <a:t>Yapılan değişiklikle ilköğretim 1.sınıfta okullarda uygulanan </a:t>
            </a:r>
            <a:r>
              <a:rPr lang="tr-TR" sz="2800" b="1" dirty="0">
                <a:highlight>
                  <a:srgbClr val="FFFFFF"/>
                </a:highlight>
              </a:rPr>
              <a:t>KKK ve </a:t>
            </a:r>
            <a:r>
              <a:rPr lang="tr-TR" sz="2800" b="1" dirty="0" err="1">
                <a:highlight>
                  <a:srgbClr val="FFFFFF"/>
                </a:highlight>
              </a:rPr>
              <a:t>DaBT</a:t>
            </a:r>
            <a:r>
              <a:rPr lang="tr-TR" sz="2800" b="1" dirty="0">
                <a:highlight>
                  <a:srgbClr val="FFFFFF"/>
                </a:highlight>
              </a:rPr>
              <a:t>-İPA</a:t>
            </a:r>
            <a:r>
              <a:rPr lang="tr-TR" sz="2800" dirty="0">
                <a:highlight>
                  <a:srgbClr val="FFFFFF"/>
                </a:highlight>
              </a:rPr>
              <a:t> aşıları, 1 Temmuz 2016 tarihinde doğanlardan başlamak üzere </a:t>
            </a:r>
            <a:r>
              <a:rPr lang="tr-TR" sz="2800" b="1" dirty="0">
                <a:highlight>
                  <a:srgbClr val="FFFFFF"/>
                </a:highlight>
              </a:rPr>
              <a:t>48.ayına girmiş olan tüm çocuklara Aile Hekimliği Birimlerinde</a:t>
            </a:r>
            <a:r>
              <a:rPr lang="tr-TR" sz="2800" dirty="0">
                <a:highlight>
                  <a:srgbClr val="FFFFFF"/>
                </a:highlight>
              </a:rPr>
              <a:t> uygulanacaktır. </a:t>
            </a:r>
            <a:endParaRPr lang="tr-TR" dirty="0"/>
          </a:p>
          <a:p>
            <a:pPr marL="584200" lvl="0" indent="-457200" algn="l" rtl="0">
              <a:lnSpc>
                <a:spcPct val="90000"/>
              </a:lnSpc>
              <a:spcBef>
                <a:spcPts val="0"/>
              </a:spcBef>
              <a:spcAft>
                <a:spcPts val="0"/>
              </a:spcAft>
              <a:buClr>
                <a:schemeClr val="dk1"/>
              </a:buClr>
              <a:buSzPts val="1600"/>
              <a:buFont typeface="Courier New" panose="02070309020205020404" pitchFamily="49" charset="0"/>
              <a:buChar char="o"/>
            </a:pPr>
            <a:r>
              <a:rPr lang="tr-TR" sz="2800" dirty="0">
                <a:highlight>
                  <a:srgbClr val="FFFFFF"/>
                </a:highlight>
              </a:rPr>
              <a:t>İlköğretim 8.sınıfta okullarda uygulanan </a:t>
            </a:r>
            <a:r>
              <a:rPr lang="tr-TR" sz="2800" b="1" dirty="0" err="1">
                <a:highlight>
                  <a:srgbClr val="FFFFFF"/>
                </a:highlight>
              </a:rPr>
              <a:t>Td</a:t>
            </a:r>
            <a:r>
              <a:rPr lang="tr-TR" sz="2800" dirty="0">
                <a:highlight>
                  <a:srgbClr val="FFFFFF"/>
                </a:highlight>
              </a:rPr>
              <a:t> aşısı 1 Temmuz 2007 tarihinde doğanlardan başlamak üzere </a:t>
            </a:r>
            <a:r>
              <a:rPr lang="tr-TR" sz="2800" b="1" dirty="0">
                <a:highlight>
                  <a:srgbClr val="FFFFFF"/>
                </a:highlight>
              </a:rPr>
              <a:t>13 yaşına (156.ay) girmiş olan tüm çocuklara Aile Hekimliği Birimlerinde </a:t>
            </a:r>
            <a:r>
              <a:rPr lang="tr-TR" sz="2800" dirty="0">
                <a:highlight>
                  <a:srgbClr val="FFFFFF"/>
                </a:highlight>
              </a:rPr>
              <a:t>uygulanacaktır. </a:t>
            </a:r>
            <a:endParaRPr lang="tr-TR" dirty="0"/>
          </a:p>
          <a:p>
            <a:pPr marL="584200" lvl="0" indent="-457200" algn="l" rtl="0">
              <a:lnSpc>
                <a:spcPct val="90000"/>
              </a:lnSpc>
              <a:spcBef>
                <a:spcPts val="0"/>
              </a:spcBef>
              <a:spcAft>
                <a:spcPts val="0"/>
              </a:spcAft>
              <a:buClr>
                <a:schemeClr val="dk1"/>
              </a:buClr>
              <a:buSzPts val="1600"/>
              <a:buFont typeface="Courier New" panose="02070309020205020404" pitchFamily="49" charset="0"/>
              <a:buChar char="o"/>
            </a:pPr>
            <a:r>
              <a:rPr lang="tr-TR" sz="2800" dirty="0">
                <a:highlight>
                  <a:srgbClr val="FFFFFF"/>
                </a:highlight>
              </a:rPr>
              <a:t>Yeni uygulama </a:t>
            </a:r>
            <a:r>
              <a:rPr lang="tr-TR" sz="2800" u="sng" dirty="0">
                <a:highlight>
                  <a:srgbClr val="FFFFFF"/>
                </a:highlight>
              </a:rPr>
              <a:t>1 Temmuz 2020 </a:t>
            </a:r>
            <a:r>
              <a:rPr lang="tr-TR" sz="2800" dirty="0">
                <a:highlight>
                  <a:srgbClr val="FFFFFF"/>
                </a:highlight>
              </a:rPr>
              <a:t>itibariyle başladı.</a:t>
            </a:r>
            <a:endParaRPr lang="tr-TR" dirty="0"/>
          </a:p>
          <a:p>
            <a:endParaRPr lang="tr-TR" dirty="0"/>
          </a:p>
        </p:txBody>
      </p:sp>
      <p:sp>
        <p:nvSpPr>
          <p:cNvPr id="4" name="Veri Yer Tutucusu 3">
            <a:extLst>
              <a:ext uri="{FF2B5EF4-FFF2-40B4-BE49-F238E27FC236}">
                <a16:creationId xmlns:a16="http://schemas.microsoft.com/office/drawing/2014/main" id="{B3E5691F-40DD-76DF-C985-16355F7A9AD3}"/>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6" name="Slayt Numarası Yer Tutucusu 5">
            <a:extLst>
              <a:ext uri="{FF2B5EF4-FFF2-40B4-BE49-F238E27FC236}">
                <a16:creationId xmlns:a16="http://schemas.microsoft.com/office/drawing/2014/main" id="{90C08BB8-753E-8025-BD72-163DA9EB70CD}"/>
              </a:ext>
            </a:extLst>
          </p:cNvPr>
          <p:cNvSpPr>
            <a:spLocks noGrp="1"/>
          </p:cNvSpPr>
          <p:nvPr>
            <p:ph type="sldNum" sz="quarter" idx="12"/>
          </p:nvPr>
        </p:nvSpPr>
        <p:spPr/>
        <p:txBody>
          <a:bodyPr/>
          <a:lstStyle/>
          <a:p>
            <a:fld id="{DAB68E02-0E31-4FE9-98EF-257F54F693FA}" type="slidenum">
              <a:rPr lang="tr-TR" smtClean="0"/>
              <a:t>34</a:t>
            </a:fld>
            <a:endParaRPr lang="tr-TR"/>
          </a:p>
        </p:txBody>
      </p:sp>
      <p:sp>
        <p:nvSpPr>
          <p:cNvPr id="7" name="Alt Bilgi Yer Tutucusu 4">
            <a:extLst>
              <a:ext uri="{FF2B5EF4-FFF2-40B4-BE49-F238E27FC236}">
                <a16:creationId xmlns:a16="http://schemas.microsoft.com/office/drawing/2014/main" id="{B9B9BCE7-1F59-BBD0-1B96-33CE26F50176}"/>
              </a:ext>
            </a:extLst>
          </p:cNvPr>
          <p:cNvSpPr>
            <a:spLocks noGrp="1"/>
          </p:cNvSpPr>
          <p:nvPr>
            <p:ph type="ftr" sz="quarter" idx="11"/>
          </p:nvPr>
        </p:nvSpPr>
        <p:spPr>
          <a:xfrm>
            <a:off x="4038600" y="6356350"/>
            <a:ext cx="4114800" cy="365125"/>
          </a:xfrm>
        </p:spPr>
        <p:txBody>
          <a:bodyPr vert="horz" lIns="91440" tIns="45720" rIns="91440" bIns="45720" rtlCol="0" anchor="ctr">
            <a:normAutofit fontScale="92500"/>
          </a:bodyPr>
          <a:lstStyle/>
          <a:p>
            <a:r>
              <a:rPr lang="en-US" sz="1200" kern="1200" dirty="0">
                <a:solidFill>
                  <a:schemeClr val="tx1">
                    <a:tint val="75000"/>
                  </a:schemeClr>
                </a:solidFill>
                <a:latin typeface="+mn-lt"/>
                <a:ea typeface="+mn-ea"/>
                <a:cs typeface="+mn-cs"/>
                <a:hlinkClick r:id="rId2"/>
              </a:rPr>
              <a:t>https://asi.saglik.gov.tr/asi/asi-takvimi2</a:t>
            </a:r>
            <a:r>
              <a:rPr lang="tr-TR" sz="1200" kern="1200" dirty="0">
                <a:solidFill>
                  <a:schemeClr val="tx1">
                    <a:tint val="75000"/>
                  </a:schemeClr>
                </a:solidFill>
                <a:latin typeface="+mn-lt"/>
                <a:ea typeface="+mn-ea"/>
                <a:cs typeface="+mn-cs"/>
              </a:rPr>
              <a:t> (Erişim Tarihi:22.12.2023)</a:t>
            </a:r>
            <a:endParaRPr lang="en-US" sz="1200" kern="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40684769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EF2D3F-6916-2136-202C-59EA04CDB8D6}"/>
              </a:ext>
            </a:extLst>
          </p:cNvPr>
          <p:cNvSpPr>
            <a:spLocks noGrp="1"/>
          </p:cNvSpPr>
          <p:nvPr>
            <p:ph type="title"/>
          </p:nvPr>
        </p:nvSpPr>
        <p:spPr/>
        <p:txBody>
          <a:bodyPr/>
          <a:lstStyle/>
          <a:p>
            <a:r>
              <a:rPr lang="tr-TR" dirty="0"/>
              <a:t>Yıllara göre aşılama hızlarındaki değişim</a:t>
            </a:r>
          </a:p>
        </p:txBody>
      </p:sp>
      <p:pic>
        <p:nvPicPr>
          <p:cNvPr id="8" name="İçerik Yer Tutucusu 7">
            <a:extLst>
              <a:ext uri="{FF2B5EF4-FFF2-40B4-BE49-F238E27FC236}">
                <a16:creationId xmlns:a16="http://schemas.microsoft.com/office/drawing/2014/main" id="{773131BD-2688-C0EA-7E34-F722554D2D45}"/>
              </a:ext>
            </a:extLst>
          </p:cNvPr>
          <p:cNvPicPr>
            <a:picLocks noGrp="1" noChangeAspect="1"/>
          </p:cNvPicPr>
          <p:nvPr>
            <p:ph idx="1"/>
          </p:nvPr>
        </p:nvPicPr>
        <p:blipFill>
          <a:blip r:embed="rId2"/>
          <a:stretch>
            <a:fillRect/>
          </a:stretch>
        </p:blipFill>
        <p:spPr>
          <a:xfrm>
            <a:off x="1427967" y="1417859"/>
            <a:ext cx="9056318" cy="4377383"/>
          </a:xfrm>
        </p:spPr>
      </p:pic>
      <p:sp>
        <p:nvSpPr>
          <p:cNvPr id="4" name="Veri Yer Tutucusu 3">
            <a:extLst>
              <a:ext uri="{FF2B5EF4-FFF2-40B4-BE49-F238E27FC236}">
                <a16:creationId xmlns:a16="http://schemas.microsoft.com/office/drawing/2014/main" id="{7B0B317A-27E2-E2D6-41A6-20A83B181412}"/>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437A3251-ECA8-925F-2CB8-950439694ADE}"/>
              </a:ext>
            </a:extLst>
          </p:cNvPr>
          <p:cNvSpPr>
            <a:spLocks noGrp="1"/>
          </p:cNvSpPr>
          <p:nvPr>
            <p:ph type="ftr" sz="quarter" idx="11"/>
          </p:nvPr>
        </p:nvSpPr>
        <p:spPr/>
        <p:txBody>
          <a:bodyPr/>
          <a:lstStyle/>
          <a:p>
            <a:r>
              <a:rPr lang="tr-TR" dirty="0"/>
              <a:t>T.C. SAĞLIK BAKANLIĞI SAĞLIK İSTATİSTİKLERİ YILLIĞI 2021. Türkiye Cumhuriyeti Sağlık Bakanlığı Sağlık Bilgi Sistemleri Genel Müdürlüğü, 2023</a:t>
            </a:r>
          </a:p>
        </p:txBody>
      </p:sp>
      <p:sp>
        <p:nvSpPr>
          <p:cNvPr id="6" name="Slayt Numarası Yer Tutucusu 5">
            <a:extLst>
              <a:ext uri="{FF2B5EF4-FFF2-40B4-BE49-F238E27FC236}">
                <a16:creationId xmlns:a16="http://schemas.microsoft.com/office/drawing/2014/main" id="{EAA548EF-1A96-9847-1B5B-47781265EEBD}"/>
              </a:ext>
            </a:extLst>
          </p:cNvPr>
          <p:cNvSpPr>
            <a:spLocks noGrp="1"/>
          </p:cNvSpPr>
          <p:nvPr>
            <p:ph type="sldNum" sz="quarter" idx="12"/>
          </p:nvPr>
        </p:nvSpPr>
        <p:spPr/>
        <p:txBody>
          <a:bodyPr/>
          <a:lstStyle/>
          <a:p>
            <a:fld id="{DAB68E02-0E31-4FE9-98EF-257F54F693FA}" type="slidenum">
              <a:rPr lang="tr-TR" smtClean="0"/>
              <a:t>35</a:t>
            </a:fld>
            <a:endParaRPr lang="tr-TR"/>
          </a:p>
        </p:txBody>
      </p:sp>
    </p:spTree>
    <p:extLst>
      <p:ext uri="{BB962C8B-B14F-4D97-AF65-F5344CB8AC3E}">
        <p14:creationId xmlns:p14="http://schemas.microsoft.com/office/powerpoint/2010/main" val="13712343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ED960F-E89E-6B6D-05DA-ED36100813A3}"/>
              </a:ext>
            </a:extLst>
          </p:cNvPr>
          <p:cNvSpPr>
            <a:spLocks noGrp="1"/>
          </p:cNvSpPr>
          <p:nvPr>
            <p:ph type="title"/>
          </p:nvPr>
        </p:nvSpPr>
        <p:spPr/>
        <p:txBody>
          <a:bodyPr/>
          <a:lstStyle/>
          <a:p>
            <a:r>
              <a:rPr lang="tr-TR" dirty="0"/>
              <a:t>2022 Yılı Aşılama Hızları</a:t>
            </a:r>
          </a:p>
        </p:txBody>
      </p:sp>
      <p:pic>
        <p:nvPicPr>
          <p:cNvPr id="8" name="İçerik Yer Tutucusu 7">
            <a:extLst>
              <a:ext uri="{FF2B5EF4-FFF2-40B4-BE49-F238E27FC236}">
                <a16:creationId xmlns:a16="http://schemas.microsoft.com/office/drawing/2014/main" id="{48D6D44A-8FC6-5E81-806B-D61B56BC521A}"/>
              </a:ext>
            </a:extLst>
          </p:cNvPr>
          <p:cNvPicPr>
            <a:picLocks noGrp="1" noChangeAspect="1"/>
          </p:cNvPicPr>
          <p:nvPr>
            <p:ph idx="1"/>
          </p:nvPr>
        </p:nvPicPr>
        <p:blipFill>
          <a:blip r:embed="rId2"/>
          <a:stretch>
            <a:fillRect/>
          </a:stretch>
        </p:blipFill>
        <p:spPr>
          <a:xfrm>
            <a:off x="838199" y="1503124"/>
            <a:ext cx="7892441" cy="4401856"/>
          </a:xfrm>
        </p:spPr>
      </p:pic>
      <p:sp>
        <p:nvSpPr>
          <p:cNvPr id="4" name="Veri Yer Tutucusu 3">
            <a:extLst>
              <a:ext uri="{FF2B5EF4-FFF2-40B4-BE49-F238E27FC236}">
                <a16:creationId xmlns:a16="http://schemas.microsoft.com/office/drawing/2014/main" id="{22E436A7-1608-E0B8-F3E4-0860E0D681E3}"/>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77A4A047-7C0F-DE3D-0891-859274EB279C}"/>
              </a:ext>
            </a:extLst>
          </p:cNvPr>
          <p:cNvSpPr>
            <a:spLocks noGrp="1"/>
          </p:cNvSpPr>
          <p:nvPr>
            <p:ph type="ftr" sz="quarter" idx="11"/>
          </p:nvPr>
        </p:nvSpPr>
        <p:spPr/>
        <p:txBody>
          <a:bodyPr/>
          <a:lstStyle/>
          <a:p>
            <a:r>
              <a:rPr lang="tr-TR" dirty="0"/>
              <a:t>Sağlık İstatistikleri Yıllığı</a:t>
            </a:r>
          </a:p>
          <a:p>
            <a:r>
              <a:rPr lang="tr-TR" dirty="0"/>
              <a:t>2022 Haber Bülteni. ~2023~ T.C. Sağlık Bakanlığı Sağlık Bilgi Sistemleri Genel Müdürlüğü</a:t>
            </a:r>
          </a:p>
        </p:txBody>
      </p:sp>
      <p:sp>
        <p:nvSpPr>
          <p:cNvPr id="6" name="Slayt Numarası Yer Tutucusu 5">
            <a:extLst>
              <a:ext uri="{FF2B5EF4-FFF2-40B4-BE49-F238E27FC236}">
                <a16:creationId xmlns:a16="http://schemas.microsoft.com/office/drawing/2014/main" id="{041797E4-8D81-705D-7E13-25DF07C2CB66}"/>
              </a:ext>
            </a:extLst>
          </p:cNvPr>
          <p:cNvSpPr>
            <a:spLocks noGrp="1"/>
          </p:cNvSpPr>
          <p:nvPr>
            <p:ph type="sldNum" sz="quarter" idx="12"/>
          </p:nvPr>
        </p:nvSpPr>
        <p:spPr/>
        <p:txBody>
          <a:bodyPr/>
          <a:lstStyle/>
          <a:p>
            <a:fld id="{DAB68E02-0E31-4FE9-98EF-257F54F693FA}" type="slidenum">
              <a:rPr lang="tr-TR" smtClean="0"/>
              <a:t>36</a:t>
            </a:fld>
            <a:endParaRPr lang="tr-TR"/>
          </a:p>
        </p:txBody>
      </p:sp>
      <p:sp>
        <p:nvSpPr>
          <p:cNvPr id="10" name="Metin kutusu 9">
            <a:extLst>
              <a:ext uri="{FF2B5EF4-FFF2-40B4-BE49-F238E27FC236}">
                <a16:creationId xmlns:a16="http://schemas.microsoft.com/office/drawing/2014/main" id="{D9CA77CB-B50D-1237-49CA-880FD31E3CBE}"/>
              </a:ext>
            </a:extLst>
          </p:cNvPr>
          <p:cNvSpPr txBox="1"/>
          <p:nvPr/>
        </p:nvSpPr>
        <p:spPr>
          <a:xfrm>
            <a:off x="8730641" y="2148394"/>
            <a:ext cx="2918564" cy="3785652"/>
          </a:xfrm>
          <a:prstGeom prst="rect">
            <a:avLst/>
          </a:prstGeom>
          <a:noFill/>
        </p:spPr>
        <p:txBody>
          <a:bodyPr wrap="square">
            <a:spAutoFit/>
          </a:bodyPr>
          <a:lstStyle/>
          <a:p>
            <a:r>
              <a:rPr lang="tr-TR" sz="2400" dirty="0" err="1"/>
              <a:t>DaBT</a:t>
            </a:r>
            <a:r>
              <a:rPr lang="tr-TR" sz="2400" dirty="0"/>
              <a:t> 3 aşılama hızı %99,5, BCG aşılama hızı %98,1 ve HBV 3 aşılama hızı %99,3’e yükseldi. </a:t>
            </a:r>
          </a:p>
          <a:p>
            <a:r>
              <a:rPr lang="tr-TR" sz="2400" dirty="0"/>
              <a:t>KKK aşılama hızı ve KPA </a:t>
            </a:r>
            <a:r>
              <a:rPr lang="tr-TR" sz="2400" dirty="0" err="1"/>
              <a:t>Rapel</a:t>
            </a:r>
            <a:r>
              <a:rPr lang="tr-TR" sz="2400" dirty="0"/>
              <a:t> aşılama hızı ise sırasıyla %95,2 ve %95,3 olarak gerçekleşti. </a:t>
            </a:r>
          </a:p>
        </p:txBody>
      </p:sp>
    </p:spTree>
    <p:extLst>
      <p:ext uri="{BB962C8B-B14F-4D97-AF65-F5344CB8AC3E}">
        <p14:creationId xmlns:p14="http://schemas.microsoft.com/office/powerpoint/2010/main" val="30843312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C96BB0E-82BB-8931-174F-D12A7F320AD3}"/>
              </a:ext>
            </a:extLst>
          </p:cNvPr>
          <p:cNvSpPr>
            <a:spLocks noGrp="1"/>
          </p:cNvSpPr>
          <p:nvPr>
            <p:ph type="title"/>
          </p:nvPr>
        </p:nvSpPr>
        <p:spPr>
          <a:xfrm>
            <a:off x="4553733" y="548464"/>
            <a:ext cx="6798541" cy="866977"/>
          </a:xfrm>
        </p:spPr>
        <p:txBody>
          <a:bodyPr anchor="b">
            <a:normAutofit/>
          </a:bodyPr>
          <a:lstStyle/>
          <a:p>
            <a:r>
              <a:rPr lang="tr-TR" sz="4000" b="1" dirty="0"/>
              <a:t>Temel Kavramlar ve Tanımlar</a:t>
            </a:r>
          </a:p>
        </p:txBody>
      </p:sp>
      <p:pic>
        <p:nvPicPr>
          <p:cNvPr id="8" name="Picture 7" descr="İğneli ve tüp">
            <a:extLst>
              <a:ext uri="{FF2B5EF4-FFF2-40B4-BE49-F238E27FC236}">
                <a16:creationId xmlns:a16="http://schemas.microsoft.com/office/drawing/2014/main" id="{D7EA1BE5-6DA2-B6CC-0B5C-11333948CB5B}"/>
              </a:ext>
            </a:extLst>
          </p:cNvPr>
          <p:cNvPicPr>
            <a:picLocks noChangeAspect="1"/>
          </p:cNvPicPr>
          <p:nvPr/>
        </p:nvPicPr>
        <p:blipFill rotWithShape="1">
          <a:blip r:embed="rId2"/>
          <a:srcRect l="7422" r="51732" b="-1"/>
          <a:stretch/>
        </p:blipFill>
        <p:spPr>
          <a:xfrm>
            <a:off x="1" y="10"/>
            <a:ext cx="4196496" cy="6857990"/>
          </a:xfrm>
          <a:prstGeom prst="rect">
            <a:avLst/>
          </a:prstGeom>
          <a:effectLst/>
        </p:spPr>
      </p:pic>
      <p:sp>
        <p:nvSpPr>
          <p:cNvPr id="3" name="İçerik Yer Tutucusu 2">
            <a:extLst>
              <a:ext uri="{FF2B5EF4-FFF2-40B4-BE49-F238E27FC236}">
                <a16:creationId xmlns:a16="http://schemas.microsoft.com/office/drawing/2014/main" id="{A7670AF6-54AE-BEB1-3DE2-CD1C241F097C}"/>
              </a:ext>
            </a:extLst>
          </p:cNvPr>
          <p:cNvSpPr>
            <a:spLocks noGrp="1"/>
          </p:cNvSpPr>
          <p:nvPr>
            <p:ph idx="1"/>
          </p:nvPr>
        </p:nvSpPr>
        <p:spPr>
          <a:xfrm>
            <a:off x="4553734" y="1803748"/>
            <a:ext cx="6798539" cy="4311300"/>
          </a:xfrm>
        </p:spPr>
        <p:txBody>
          <a:bodyPr>
            <a:normAutofit/>
          </a:bodyPr>
          <a:lstStyle/>
          <a:p>
            <a:pPr marL="0" indent="0">
              <a:buNone/>
            </a:pPr>
            <a:r>
              <a:rPr lang="tr-TR" b="1" dirty="0"/>
              <a:t>Aşı: </a:t>
            </a:r>
            <a:r>
              <a:rPr lang="tr-TR" dirty="0"/>
              <a:t>Organizmaya uygun yolla verildiğinde bağışıklık yanıtı oluşturarak canlının enfeksiyon hastalıklarından korunmasını sağlayan maddelere verilen isimdir. Aşılar, virülansı azaltılmış ya da öldürülmüş mikroorganizmaların doğrudan kendisinden ya da belli bölümlerinden hazırlanan süspansiyonlar olup bağışıklık sistemini uyarmak amacı ile çeşitli yollardan (kas içi, cilt altı, ağız, vb.) uygulanmaktadır. </a:t>
            </a:r>
          </a:p>
          <a:p>
            <a:pPr marL="0" indent="0">
              <a:buNone/>
            </a:pPr>
            <a:endParaRPr lang="tr-TR" sz="2000" dirty="0"/>
          </a:p>
        </p:txBody>
      </p:sp>
      <p:sp>
        <p:nvSpPr>
          <p:cNvPr id="4" name="Veri Yer Tutucusu 3">
            <a:extLst>
              <a:ext uri="{FF2B5EF4-FFF2-40B4-BE49-F238E27FC236}">
                <a16:creationId xmlns:a16="http://schemas.microsoft.com/office/drawing/2014/main" id="{695085AA-DF04-C7ED-1A1D-47AC5F194DCF}"/>
              </a:ext>
            </a:extLst>
          </p:cNvPr>
          <p:cNvSpPr>
            <a:spLocks noGrp="1"/>
          </p:cNvSpPr>
          <p:nvPr>
            <p:ph type="dt" sz="half" idx="10"/>
          </p:nvPr>
        </p:nvSpPr>
        <p:spPr>
          <a:xfrm>
            <a:off x="838200" y="6356350"/>
            <a:ext cx="2743200" cy="365125"/>
          </a:xfrm>
        </p:spPr>
        <p:txBody>
          <a:bodyPr>
            <a:normAutofit/>
          </a:bodyPr>
          <a:lstStyle/>
          <a:p>
            <a:pPr>
              <a:spcAft>
                <a:spcPts val="600"/>
              </a:spcAft>
            </a:pPr>
            <a:fld id="{53D8424A-AADA-422C-90A0-869D6EEB0C0A}" type="datetime1">
              <a:rPr lang="tr-TR">
                <a:solidFill>
                  <a:srgbClr val="FFFFFF"/>
                </a:solidFill>
              </a:rPr>
              <a:pPr>
                <a:spcAft>
                  <a:spcPts val="600"/>
                </a:spcAft>
              </a:pPr>
              <a:t>24.12.2023</a:t>
            </a:fld>
            <a:endParaRPr lang="tr-TR">
              <a:solidFill>
                <a:srgbClr val="FFFFFF"/>
              </a:solidFill>
            </a:endParaRPr>
          </a:p>
        </p:txBody>
      </p:sp>
      <p:sp>
        <p:nvSpPr>
          <p:cNvPr id="5" name="Alt Bilgi Yer Tutucusu 4">
            <a:extLst>
              <a:ext uri="{FF2B5EF4-FFF2-40B4-BE49-F238E27FC236}">
                <a16:creationId xmlns:a16="http://schemas.microsoft.com/office/drawing/2014/main" id="{1E84D900-5B5E-17A9-4434-2D0D2AF89E69}"/>
              </a:ext>
            </a:extLst>
          </p:cNvPr>
          <p:cNvSpPr>
            <a:spLocks noGrp="1"/>
          </p:cNvSpPr>
          <p:nvPr>
            <p:ph type="ftr" sz="quarter" idx="11"/>
          </p:nvPr>
        </p:nvSpPr>
        <p:spPr>
          <a:xfrm>
            <a:off x="4553733" y="6356350"/>
            <a:ext cx="4438035" cy="365125"/>
          </a:xfrm>
        </p:spPr>
        <p:txBody>
          <a:bodyPr>
            <a:normAutofit/>
          </a:bodyPr>
          <a:lstStyle/>
          <a:p>
            <a:pPr algn="l">
              <a:lnSpc>
                <a:spcPct val="90000"/>
              </a:lnSpc>
              <a:spcAft>
                <a:spcPts val="600"/>
              </a:spcAft>
            </a:pPr>
            <a:r>
              <a:rPr lang="tr-TR" sz="700"/>
              <a:t>Erişkin Bağışıklama Rehberi 2023. Türkiye Enfeksiyon Hastalıkları Ve Klinik Mikrobiyoloji Uzmanlık Derneği. Bilimsel Tıp Yayınevi. Ankara.</a:t>
            </a:r>
            <a:endParaRPr lang="en-US" sz="700" kern="1200">
              <a:latin typeface="+mn-lt"/>
              <a:ea typeface="+mn-ea"/>
              <a:cs typeface="+mn-cs"/>
            </a:endParaRPr>
          </a:p>
          <a:p>
            <a:pPr algn="l">
              <a:lnSpc>
                <a:spcPct val="90000"/>
              </a:lnSpc>
              <a:spcAft>
                <a:spcPts val="600"/>
              </a:spcAft>
            </a:pPr>
            <a:endParaRPr lang="tr-TR" sz="700"/>
          </a:p>
        </p:txBody>
      </p:sp>
      <p:sp>
        <p:nvSpPr>
          <p:cNvPr id="6" name="Slayt Numarası Yer Tutucusu 5">
            <a:extLst>
              <a:ext uri="{FF2B5EF4-FFF2-40B4-BE49-F238E27FC236}">
                <a16:creationId xmlns:a16="http://schemas.microsoft.com/office/drawing/2014/main" id="{E9115080-2D43-0390-4976-BACDFD243A91}"/>
              </a:ext>
            </a:extLst>
          </p:cNvPr>
          <p:cNvSpPr>
            <a:spLocks noGrp="1"/>
          </p:cNvSpPr>
          <p:nvPr>
            <p:ph type="sldNum" sz="quarter" idx="12"/>
          </p:nvPr>
        </p:nvSpPr>
        <p:spPr>
          <a:xfrm>
            <a:off x="9193686" y="6356350"/>
            <a:ext cx="2160114" cy="365125"/>
          </a:xfrm>
        </p:spPr>
        <p:txBody>
          <a:bodyPr>
            <a:normAutofit/>
          </a:bodyPr>
          <a:lstStyle/>
          <a:p>
            <a:pPr>
              <a:spcAft>
                <a:spcPts val="600"/>
              </a:spcAft>
            </a:pPr>
            <a:fld id="{DAB68E02-0E31-4FE9-98EF-257F54F693FA}" type="slidenum">
              <a:rPr lang="tr-TR" smtClean="0"/>
              <a:pPr>
                <a:spcAft>
                  <a:spcPts val="600"/>
                </a:spcAft>
              </a:pPr>
              <a:t>37</a:t>
            </a:fld>
            <a:endParaRPr lang="tr-TR"/>
          </a:p>
        </p:txBody>
      </p:sp>
    </p:spTree>
    <p:extLst>
      <p:ext uri="{BB962C8B-B14F-4D97-AF65-F5344CB8AC3E}">
        <p14:creationId xmlns:p14="http://schemas.microsoft.com/office/powerpoint/2010/main" val="33267525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26D3D60C-1493-524F-C856-2591F0FFC4D0}"/>
              </a:ext>
            </a:extLst>
          </p:cNvPr>
          <p:cNvSpPr>
            <a:spLocks noGrp="1"/>
          </p:cNvSpPr>
          <p:nvPr>
            <p:ph idx="1"/>
          </p:nvPr>
        </p:nvSpPr>
        <p:spPr>
          <a:xfrm>
            <a:off x="838200" y="1240077"/>
            <a:ext cx="10515600" cy="4083434"/>
          </a:xfrm>
        </p:spPr>
        <p:txBody>
          <a:bodyPr>
            <a:normAutofit/>
          </a:bodyPr>
          <a:lstStyle/>
          <a:p>
            <a:pPr marL="0" indent="0">
              <a:buNone/>
            </a:pPr>
            <a:r>
              <a:rPr lang="tr-TR" b="1" dirty="0"/>
              <a:t>Bağışıklama: </a:t>
            </a:r>
            <a:r>
              <a:rPr lang="tr-TR" dirty="0"/>
              <a:t>Bireyin bağışıklık sistemini yapay yollarla uyararak enfeksiyon hastalıklarına karşı korunmasını sağlama işlemidir.</a:t>
            </a:r>
          </a:p>
          <a:p>
            <a:r>
              <a:rPr lang="tr-TR" dirty="0"/>
              <a:t>Bağışıklama; aşılamayla aktif, </a:t>
            </a:r>
            <a:r>
              <a:rPr lang="tr-TR" dirty="0" err="1"/>
              <a:t>immünglobulin</a:t>
            </a:r>
            <a:r>
              <a:rPr lang="tr-TR" dirty="0"/>
              <a:t> ile pasif şekilde sağlanabilir.</a:t>
            </a:r>
          </a:p>
          <a:p>
            <a:pPr marL="0" indent="0">
              <a:buNone/>
            </a:pPr>
            <a:r>
              <a:rPr lang="tr-TR" b="1" dirty="0"/>
              <a:t>Eliminasyon: </a:t>
            </a:r>
            <a:r>
              <a:rPr lang="tr-TR" dirty="0"/>
              <a:t>Planlı çabalar sonucunda, belirli bir hastalığın belirlenmiş bir coğrafi alanda yeni vaka görülme sıklığının (insidans) sıfır düzeyine indirilmesidir. </a:t>
            </a:r>
          </a:p>
          <a:p>
            <a:pPr marL="0" indent="0">
              <a:buNone/>
            </a:pPr>
            <a:r>
              <a:rPr lang="tr-TR" b="1" dirty="0"/>
              <a:t>Eradikasyon: </a:t>
            </a:r>
            <a:r>
              <a:rPr lang="tr-TR" dirty="0"/>
              <a:t>Hastalığın etkeni ile birlikte yeryüzünden yok edilmesidir. </a:t>
            </a:r>
          </a:p>
          <a:p>
            <a:pPr marL="0" indent="0">
              <a:buNone/>
            </a:pPr>
            <a:endParaRPr lang="tr-TR" dirty="0"/>
          </a:p>
        </p:txBody>
      </p:sp>
      <p:sp>
        <p:nvSpPr>
          <p:cNvPr id="4" name="Veri Yer Tutucusu 3">
            <a:extLst>
              <a:ext uri="{FF2B5EF4-FFF2-40B4-BE49-F238E27FC236}">
                <a16:creationId xmlns:a16="http://schemas.microsoft.com/office/drawing/2014/main" id="{BA683F82-2400-9EC5-500F-763C76A32E04}"/>
              </a:ext>
            </a:extLst>
          </p:cNvPr>
          <p:cNvSpPr>
            <a:spLocks noGrp="1"/>
          </p:cNvSpPr>
          <p:nvPr>
            <p:ph type="dt" sz="half" idx="10"/>
          </p:nvPr>
        </p:nvSpPr>
        <p:spPr>
          <a:xfrm>
            <a:off x="838200" y="6356350"/>
            <a:ext cx="2743200" cy="365125"/>
          </a:xfrm>
        </p:spPr>
        <p:txBody>
          <a:bodyPr>
            <a:normAutofit/>
          </a:bodyPr>
          <a:lstStyle/>
          <a:p>
            <a:pPr>
              <a:spcAft>
                <a:spcPts val="600"/>
              </a:spcAft>
            </a:pPr>
            <a:fld id="{53D8424A-AADA-422C-90A0-869D6EEB0C0A}" type="datetime1">
              <a:rPr lang="tr-TR" smtClean="0"/>
              <a:pPr>
                <a:spcAft>
                  <a:spcPts val="600"/>
                </a:spcAft>
              </a:pPr>
              <a:t>24.12.2023</a:t>
            </a:fld>
            <a:endParaRPr lang="tr-TR"/>
          </a:p>
        </p:txBody>
      </p:sp>
      <p:sp>
        <p:nvSpPr>
          <p:cNvPr id="5" name="Alt Bilgi Yer Tutucusu 4">
            <a:extLst>
              <a:ext uri="{FF2B5EF4-FFF2-40B4-BE49-F238E27FC236}">
                <a16:creationId xmlns:a16="http://schemas.microsoft.com/office/drawing/2014/main" id="{FF6E027B-7074-8585-10E1-9331E044ABCF}"/>
              </a:ext>
            </a:extLst>
          </p:cNvPr>
          <p:cNvSpPr>
            <a:spLocks noGrp="1"/>
          </p:cNvSpPr>
          <p:nvPr>
            <p:ph type="ftr" sz="quarter" idx="11"/>
          </p:nvPr>
        </p:nvSpPr>
        <p:spPr>
          <a:xfrm>
            <a:off x="4038600" y="6356350"/>
            <a:ext cx="4114800" cy="365125"/>
          </a:xfrm>
        </p:spPr>
        <p:txBody>
          <a:bodyPr>
            <a:normAutofit/>
          </a:bodyPr>
          <a:lstStyle/>
          <a:p>
            <a:pPr>
              <a:lnSpc>
                <a:spcPct val="90000"/>
              </a:lnSpc>
              <a:spcAft>
                <a:spcPts val="600"/>
              </a:spcAft>
            </a:pPr>
            <a:r>
              <a:rPr lang="tr-TR" sz="700"/>
              <a:t>Erişkin Bağışıklama Rehberi 2023. Türkiye Enfeksiyon Hastalıkları Ve Klinik Mikrobiyoloji Uzmanlık Derneği. Bilimsel Tıp Yayınevi. Ankara.</a:t>
            </a:r>
            <a:endParaRPr lang="en-US" sz="700" kern="1200">
              <a:latin typeface="+mn-lt"/>
              <a:ea typeface="+mn-ea"/>
              <a:cs typeface="+mn-cs"/>
            </a:endParaRPr>
          </a:p>
          <a:p>
            <a:pPr>
              <a:lnSpc>
                <a:spcPct val="90000"/>
              </a:lnSpc>
              <a:spcAft>
                <a:spcPts val="600"/>
              </a:spcAft>
            </a:pPr>
            <a:endParaRPr lang="tr-TR" sz="700"/>
          </a:p>
        </p:txBody>
      </p:sp>
      <p:sp>
        <p:nvSpPr>
          <p:cNvPr id="6" name="Slayt Numarası Yer Tutucusu 5">
            <a:extLst>
              <a:ext uri="{FF2B5EF4-FFF2-40B4-BE49-F238E27FC236}">
                <a16:creationId xmlns:a16="http://schemas.microsoft.com/office/drawing/2014/main" id="{0CD13517-D4E3-D8C1-C11C-8AACB8249ACA}"/>
              </a:ext>
            </a:extLst>
          </p:cNvPr>
          <p:cNvSpPr>
            <a:spLocks noGrp="1"/>
          </p:cNvSpPr>
          <p:nvPr>
            <p:ph type="sldNum" sz="quarter" idx="12"/>
          </p:nvPr>
        </p:nvSpPr>
        <p:spPr>
          <a:xfrm>
            <a:off x="8610600" y="6356350"/>
            <a:ext cx="2743200" cy="365125"/>
          </a:xfrm>
        </p:spPr>
        <p:txBody>
          <a:bodyPr>
            <a:normAutofit/>
          </a:bodyPr>
          <a:lstStyle/>
          <a:p>
            <a:pPr>
              <a:spcAft>
                <a:spcPts val="600"/>
              </a:spcAft>
            </a:pPr>
            <a:fld id="{DAB68E02-0E31-4FE9-98EF-257F54F693FA}" type="slidenum">
              <a:rPr lang="tr-TR" smtClean="0"/>
              <a:pPr>
                <a:spcAft>
                  <a:spcPts val="600"/>
                </a:spcAft>
              </a:pPr>
              <a:t>38</a:t>
            </a:fld>
            <a:endParaRPr lang="tr-TR"/>
          </a:p>
        </p:txBody>
      </p:sp>
    </p:spTree>
    <p:extLst>
      <p:ext uri="{BB962C8B-B14F-4D97-AF65-F5344CB8AC3E}">
        <p14:creationId xmlns:p14="http://schemas.microsoft.com/office/powerpoint/2010/main" val="41360199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23FAD338-4BD7-AAB2-33C8-1188F79E1B8A}"/>
              </a:ext>
            </a:extLst>
          </p:cNvPr>
          <p:cNvSpPr>
            <a:spLocks noGrp="1"/>
          </p:cNvSpPr>
          <p:nvPr>
            <p:ph idx="1"/>
          </p:nvPr>
        </p:nvSpPr>
        <p:spPr>
          <a:xfrm>
            <a:off x="838200" y="1002506"/>
            <a:ext cx="10515600" cy="4351338"/>
          </a:xfrm>
        </p:spPr>
        <p:txBody>
          <a:bodyPr>
            <a:normAutofit/>
          </a:bodyPr>
          <a:lstStyle/>
          <a:p>
            <a:pPr marL="0" indent="0">
              <a:buNone/>
            </a:pPr>
            <a:r>
              <a:rPr lang="tr-TR" b="1" dirty="0" err="1"/>
              <a:t>Serokonversiyon</a:t>
            </a:r>
            <a:r>
              <a:rPr lang="tr-TR" b="1" dirty="0"/>
              <a:t> hızı: </a:t>
            </a:r>
            <a:r>
              <a:rPr lang="tr-TR" dirty="0"/>
              <a:t>Etkene yönelik spesifik antikorları oluşturarak </a:t>
            </a:r>
            <a:r>
              <a:rPr lang="tr-TR"/>
              <a:t>aşıya yanıt veren kişilerin yüzdesidir. </a:t>
            </a:r>
            <a:endParaRPr lang="tr-TR" b="1" dirty="0"/>
          </a:p>
          <a:p>
            <a:pPr marL="0" indent="0">
              <a:buNone/>
            </a:pPr>
            <a:r>
              <a:rPr lang="tr-TR" b="1" dirty="0" err="1"/>
              <a:t>Seroproteksiyon</a:t>
            </a:r>
            <a:r>
              <a:rPr lang="tr-TR" b="1" dirty="0"/>
              <a:t> hızı: </a:t>
            </a:r>
            <a:r>
              <a:rPr lang="tr-TR" dirty="0"/>
              <a:t>Aşı uygulandıktan sonra koruma sağlamak için </a:t>
            </a:r>
            <a:r>
              <a:rPr lang="tr-TR"/>
              <a:t>yeterli düzeyde antikor üreten kişilerin yüzdesidir. </a:t>
            </a:r>
          </a:p>
          <a:p>
            <a:pPr marL="0" indent="0">
              <a:buNone/>
            </a:pPr>
            <a:r>
              <a:rPr lang="tr-TR" b="1" dirty="0"/>
              <a:t>Soğuk zincir: </a:t>
            </a:r>
            <a:r>
              <a:rPr lang="tr-TR" dirty="0"/>
              <a:t>Bir aşının üretiminden kişiye uygulanana kadar geçen sürede ışık, ısı ve donmadan korunarak saklanması ve taşınmasında görev alan insan ve malzemelerden oluşan sistemdir. </a:t>
            </a:r>
          </a:p>
          <a:p>
            <a:pPr marL="0" indent="0">
              <a:buNone/>
            </a:pPr>
            <a:r>
              <a:rPr lang="tr-TR" b="1" dirty="0"/>
              <a:t>Toplumsal Bağışıklık(</a:t>
            </a:r>
            <a:r>
              <a:rPr lang="tr-TR" b="1" dirty="0" err="1"/>
              <a:t>Herd</a:t>
            </a:r>
            <a:r>
              <a:rPr lang="tr-TR" b="1" dirty="0"/>
              <a:t> </a:t>
            </a:r>
            <a:r>
              <a:rPr lang="tr-TR" b="1" dirty="0" err="1"/>
              <a:t>immunity</a:t>
            </a:r>
            <a:r>
              <a:rPr lang="tr-TR" b="1" dirty="0"/>
              <a:t>): </a:t>
            </a:r>
            <a:r>
              <a:rPr lang="tr-TR" dirty="0"/>
              <a:t>Toplumda bulaşıcı hastalık etkeninin salgın yapamayacağı bağışıklık düzeyi. Bu düzey bulaşıcı hastalık etkeninin bulaştırıcılık düzeyi arttıkça artar.</a:t>
            </a:r>
          </a:p>
          <a:p>
            <a:endParaRPr lang="tr-TR" dirty="0"/>
          </a:p>
        </p:txBody>
      </p:sp>
      <p:sp>
        <p:nvSpPr>
          <p:cNvPr id="4" name="Veri Yer Tutucusu 3">
            <a:extLst>
              <a:ext uri="{FF2B5EF4-FFF2-40B4-BE49-F238E27FC236}">
                <a16:creationId xmlns:a16="http://schemas.microsoft.com/office/drawing/2014/main" id="{2B005FF8-CF0C-801F-E3B5-E40409ED8744}"/>
              </a:ext>
            </a:extLst>
          </p:cNvPr>
          <p:cNvSpPr>
            <a:spLocks noGrp="1"/>
          </p:cNvSpPr>
          <p:nvPr>
            <p:ph type="dt" sz="half" idx="10"/>
          </p:nvPr>
        </p:nvSpPr>
        <p:spPr>
          <a:xfrm>
            <a:off x="838200" y="6356350"/>
            <a:ext cx="2743200" cy="365125"/>
          </a:xfrm>
        </p:spPr>
        <p:txBody>
          <a:bodyPr>
            <a:normAutofit/>
          </a:bodyPr>
          <a:lstStyle/>
          <a:p>
            <a:pPr>
              <a:spcAft>
                <a:spcPts val="600"/>
              </a:spcAft>
            </a:pPr>
            <a:fld id="{53D8424A-AADA-422C-90A0-869D6EEB0C0A}" type="datetime1">
              <a:rPr lang="tr-TR" smtClean="0"/>
              <a:pPr>
                <a:spcAft>
                  <a:spcPts val="600"/>
                </a:spcAft>
              </a:pPr>
              <a:t>24.12.2023</a:t>
            </a:fld>
            <a:endParaRPr lang="tr-TR"/>
          </a:p>
        </p:txBody>
      </p:sp>
      <p:sp>
        <p:nvSpPr>
          <p:cNvPr id="5" name="Alt Bilgi Yer Tutucusu 4">
            <a:extLst>
              <a:ext uri="{FF2B5EF4-FFF2-40B4-BE49-F238E27FC236}">
                <a16:creationId xmlns:a16="http://schemas.microsoft.com/office/drawing/2014/main" id="{B8E3C88C-E219-AF97-D453-2E3D83D39584}"/>
              </a:ext>
            </a:extLst>
          </p:cNvPr>
          <p:cNvSpPr>
            <a:spLocks noGrp="1"/>
          </p:cNvSpPr>
          <p:nvPr>
            <p:ph type="ftr" sz="quarter" idx="11"/>
          </p:nvPr>
        </p:nvSpPr>
        <p:spPr>
          <a:xfrm>
            <a:off x="4038600" y="6356350"/>
            <a:ext cx="4114800" cy="365125"/>
          </a:xfrm>
        </p:spPr>
        <p:txBody>
          <a:bodyPr>
            <a:normAutofit/>
          </a:bodyPr>
          <a:lstStyle/>
          <a:p>
            <a:pPr>
              <a:lnSpc>
                <a:spcPct val="90000"/>
              </a:lnSpc>
              <a:spcAft>
                <a:spcPts val="600"/>
              </a:spcAft>
            </a:pPr>
            <a:r>
              <a:rPr lang="tr-TR" sz="700"/>
              <a:t>Erişkin Bağışıklama Rehberi 2023. Türkiye Enfeksiyon Hastalıkları Ve Klinik Mikrobiyoloji Uzmanlık Derneği. Bilimsel Tıp Yayınevi. Ankara.</a:t>
            </a:r>
            <a:endParaRPr lang="en-US" sz="700" kern="1200">
              <a:latin typeface="+mn-lt"/>
              <a:ea typeface="+mn-ea"/>
              <a:cs typeface="+mn-cs"/>
            </a:endParaRPr>
          </a:p>
          <a:p>
            <a:pPr>
              <a:lnSpc>
                <a:spcPct val="90000"/>
              </a:lnSpc>
              <a:spcAft>
                <a:spcPts val="600"/>
              </a:spcAft>
            </a:pPr>
            <a:endParaRPr lang="tr-TR" sz="700"/>
          </a:p>
        </p:txBody>
      </p:sp>
      <p:sp>
        <p:nvSpPr>
          <p:cNvPr id="6" name="Slayt Numarası Yer Tutucusu 5">
            <a:extLst>
              <a:ext uri="{FF2B5EF4-FFF2-40B4-BE49-F238E27FC236}">
                <a16:creationId xmlns:a16="http://schemas.microsoft.com/office/drawing/2014/main" id="{8D23CB09-D391-9AB9-EAA8-4B7A859579B3}"/>
              </a:ext>
            </a:extLst>
          </p:cNvPr>
          <p:cNvSpPr>
            <a:spLocks noGrp="1"/>
          </p:cNvSpPr>
          <p:nvPr>
            <p:ph type="sldNum" sz="quarter" idx="12"/>
          </p:nvPr>
        </p:nvSpPr>
        <p:spPr>
          <a:xfrm>
            <a:off x="8610600" y="6356350"/>
            <a:ext cx="2743200" cy="365125"/>
          </a:xfrm>
        </p:spPr>
        <p:txBody>
          <a:bodyPr>
            <a:normAutofit/>
          </a:bodyPr>
          <a:lstStyle/>
          <a:p>
            <a:pPr>
              <a:spcAft>
                <a:spcPts val="600"/>
              </a:spcAft>
            </a:pPr>
            <a:fld id="{DAB68E02-0E31-4FE9-98EF-257F54F693FA}" type="slidenum">
              <a:rPr lang="tr-TR" smtClean="0"/>
              <a:pPr>
                <a:spcAft>
                  <a:spcPts val="600"/>
                </a:spcAft>
              </a:pPr>
              <a:t>39</a:t>
            </a:fld>
            <a:endParaRPr lang="tr-TR"/>
          </a:p>
        </p:txBody>
      </p:sp>
    </p:spTree>
    <p:extLst>
      <p:ext uri="{BB962C8B-B14F-4D97-AF65-F5344CB8AC3E}">
        <p14:creationId xmlns:p14="http://schemas.microsoft.com/office/powerpoint/2010/main" val="264546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FA90406F-C75C-F909-0A05-B8758B755DA6}"/>
              </a:ext>
            </a:extLst>
          </p:cNvPr>
          <p:cNvSpPr>
            <a:spLocks noGrp="1"/>
          </p:cNvSpPr>
          <p:nvPr>
            <p:ph idx="1"/>
          </p:nvPr>
        </p:nvSpPr>
        <p:spPr>
          <a:xfrm>
            <a:off x="836680" y="939452"/>
            <a:ext cx="6002110" cy="5194649"/>
          </a:xfrm>
        </p:spPr>
        <p:txBody>
          <a:bodyPr>
            <a:normAutofit lnSpcReduction="10000"/>
          </a:bodyPr>
          <a:lstStyle/>
          <a:p>
            <a:r>
              <a:rPr lang="tr-TR" dirty="0"/>
              <a:t>1721 yılında </a:t>
            </a:r>
            <a:r>
              <a:rPr lang="tr-TR" dirty="0" err="1"/>
              <a:t>Lady</a:t>
            </a:r>
            <a:r>
              <a:rPr lang="tr-TR" dirty="0"/>
              <a:t> Mary </a:t>
            </a:r>
            <a:r>
              <a:rPr lang="tr-TR" dirty="0" err="1"/>
              <a:t>Wortley</a:t>
            </a:r>
            <a:r>
              <a:rPr lang="tr-TR" dirty="0"/>
              <a:t> </a:t>
            </a:r>
            <a:r>
              <a:rPr lang="tr-TR" dirty="0" err="1"/>
              <a:t>Montagu</a:t>
            </a:r>
            <a:r>
              <a:rPr lang="tr-TR" dirty="0"/>
              <a:t>, Türkiye'de uyguladığı uygulamaları gözlemlediği için iki kızına da çiçek aşısı yapılmasını isteyerek çiçek aşısını Avrupa'ya getirdi.</a:t>
            </a:r>
          </a:p>
          <a:p>
            <a:endParaRPr lang="tr-TR" dirty="0"/>
          </a:p>
          <a:p>
            <a:r>
              <a:rPr lang="tr-TR" dirty="0"/>
              <a:t>1774'te Benjamin </a:t>
            </a:r>
            <a:r>
              <a:rPr lang="tr-TR" dirty="0" err="1"/>
              <a:t>Jesty</a:t>
            </a:r>
            <a:r>
              <a:rPr lang="tr-TR" dirty="0"/>
              <a:t> bir atılım gerçekleştirerek sığır çiçeği (insanlara yayılabilen bir sığır virüsü) enfeksiyonunun bir kişiyi çiçek hastalığından koruyabileceği hipotezini test ediyor.</a:t>
            </a:r>
          </a:p>
          <a:p>
            <a:pPr marL="0" indent="0">
              <a:buNone/>
            </a:pPr>
            <a:endParaRPr lang="tr-TR" sz="2000" dirty="0"/>
          </a:p>
        </p:txBody>
      </p:sp>
      <p:sp>
        <p:nvSpPr>
          <p:cNvPr id="4" name="Veri Yer Tutucusu 3">
            <a:extLst>
              <a:ext uri="{FF2B5EF4-FFF2-40B4-BE49-F238E27FC236}">
                <a16:creationId xmlns:a16="http://schemas.microsoft.com/office/drawing/2014/main" id="{5EAD2BDD-C9CC-776A-DE1F-6C38BAE880BF}"/>
              </a:ext>
            </a:extLst>
          </p:cNvPr>
          <p:cNvSpPr>
            <a:spLocks noGrp="1"/>
          </p:cNvSpPr>
          <p:nvPr>
            <p:ph type="dt" sz="half" idx="10"/>
          </p:nvPr>
        </p:nvSpPr>
        <p:spPr>
          <a:xfrm>
            <a:off x="838200" y="6356350"/>
            <a:ext cx="2164746" cy="365125"/>
          </a:xfrm>
        </p:spPr>
        <p:txBody>
          <a:bodyPr>
            <a:normAutofit/>
          </a:bodyPr>
          <a:lstStyle/>
          <a:p>
            <a:pPr>
              <a:spcAft>
                <a:spcPts val="600"/>
              </a:spcAft>
            </a:pPr>
            <a:fld id="{53D8424A-AADA-422C-90A0-869D6EEB0C0A}" type="datetime1">
              <a:rPr lang="tr-TR" smtClean="0"/>
              <a:pPr>
                <a:spcAft>
                  <a:spcPts val="600"/>
                </a:spcAft>
              </a:pPr>
              <a:t>24.12.2023</a:t>
            </a:fld>
            <a:endParaRPr lang="tr-TR"/>
          </a:p>
        </p:txBody>
      </p:sp>
      <p:sp>
        <p:nvSpPr>
          <p:cNvPr id="7" name="Alt Bilgi Yer Tutucusu 4">
            <a:extLst>
              <a:ext uri="{FF2B5EF4-FFF2-40B4-BE49-F238E27FC236}">
                <a16:creationId xmlns:a16="http://schemas.microsoft.com/office/drawing/2014/main" id="{F082DC0C-9ED4-A1BA-899D-B1CF9A62B9C9}"/>
              </a:ext>
            </a:extLst>
          </p:cNvPr>
          <p:cNvSpPr>
            <a:spLocks noGrp="1"/>
          </p:cNvSpPr>
          <p:nvPr>
            <p:ph type="ftr" sz="quarter" idx="11"/>
          </p:nvPr>
        </p:nvSpPr>
        <p:spPr>
          <a:xfrm>
            <a:off x="2342367" y="6237962"/>
            <a:ext cx="4664543" cy="483513"/>
          </a:xfrm>
        </p:spPr>
        <p:txBody>
          <a:bodyPr>
            <a:normAutofit fontScale="92500"/>
          </a:bodyPr>
          <a:lstStyle/>
          <a:p>
            <a:pPr algn="l">
              <a:lnSpc>
                <a:spcPct val="90000"/>
              </a:lnSpc>
              <a:spcAft>
                <a:spcPts val="600"/>
              </a:spcAft>
            </a:pPr>
            <a:r>
              <a:rPr lang="tr-TR" sz="800" dirty="0"/>
              <a:t>A </a:t>
            </a:r>
            <a:r>
              <a:rPr lang="tr-TR" sz="800" dirty="0" err="1"/>
              <a:t>Brief</a:t>
            </a:r>
            <a:r>
              <a:rPr lang="tr-TR" sz="800" dirty="0"/>
              <a:t> </a:t>
            </a:r>
            <a:r>
              <a:rPr lang="tr-TR" sz="800" dirty="0" err="1"/>
              <a:t>History</a:t>
            </a:r>
            <a:r>
              <a:rPr lang="tr-TR" sz="800" dirty="0"/>
              <a:t> </a:t>
            </a:r>
            <a:r>
              <a:rPr lang="tr-TR" sz="800" dirty="0" err="1"/>
              <a:t>Vaccination</a:t>
            </a:r>
            <a:r>
              <a:rPr lang="tr-TR" sz="800" dirty="0"/>
              <a:t>. </a:t>
            </a:r>
            <a:r>
              <a:rPr lang="tr-TR" sz="800" dirty="0">
                <a:hlinkClick r:id="rId2"/>
              </a:rPr>
              <a:t>https://www.who.int/news-room/spotlight/history-of-vaccination/a-brief-history-of-vaccination?topicsurvey=ht7j2q)&amp;gclid=Cj0KCQiA4Y-sBhC6ARIsAGXF1g7gmK5F1W78zMRJCDEHFPw3cKDtlK-SztVKX_Vjmb4fCONfGMkZyGEaAlX2EALw_wcB</a:t>
            </a:r>
            <a:r>
              <a:rPr lang="tr-TR" sz="800" dirty="0"/>
              <a:t> (Erişim Tarihi: 21.12.2023)</a:t>
            </a:r>
          </a:p>
          <a:p>
            <a:pPr algn="l">
              <a:lnSpc>
                <a:spcPct val="90000"/>
              </a:lnSpc>
              <a:spcAft>
                <a:spcPts val="600"/>
              </a:spcAft>
            </a:pPr>
            <a:endParaRPr lang="tr-TR" sz="400" dirty="0"/>
          </a:p>
        </p:txBody>
      </p:sp>
      <p:pic>
        <p:nvPicPr>
          <p:cNvPr id="8" name="Resim 7">
            <a:extLst>
              <a:ext uri="{FF2B5EF4-FFF2-40B4-BE49-F238E27FC236}">
                <a16:creationId xmlns:a16="http://schemas.microsoft.com/office/drawing/2014/main" id="{471E0DA8-49C5-047E-7545-8D2A9B0D8374}"/>
              </a:ext>
            </a:extLst>
          </p:cNvPr>
          <p:cNvPicPr>
            <a:picLocks noChangeAspect="1"/>
          </p:cNvPicPr>
          <p:nvPr/>
        </p:nvPicPr>
        <p:blipFill rotWithShape="1">
          <a:blip r:embed="rId3"/>
          <a:srcRect b="11400"/>
          <a:stretch/>
        </p:blipFill>
        <p:spPr>
          <a:xfrm>
            <a:off x="7199440" y="10"/>
            <a:ext cx="4992560" cy="6857990"/>
          </a:xfrm>
          <a:prstGeom prst="rect">
            <a:avLst/>
          </a:prstGeom>
          <a:effectLst/>
        </p:spPr>
      </p:pic>
      <p:sp>
        <p:nvSpPr>
          <p:cNvPr id="6" name="Slayt Numarası Yer Tutucusu 5">
            <a:extLst>
              <a:ext uri="{FF2B5EF4-FFF2-40B4-BE49-F238E27FC236}">
                <a16:creationId xmlns:a16="http://schemas.microsoft.com/office/drawing/2014/main" id="{6F15BC56-AD8D-2658-4D65-BC4F0CB65648}"/>
              </a:ext>
            </a:extLst>
          </p:cNvPr>
          <p:cNvSpPr>
            <a:spLocks noGrp="1"/>
          </p:cNvSpPr>
          <p:nvPr>
            <p:ph type="sldNum" sz="quarter" idx="12"/>
          </p:nvPr>
        </p:nvSpPr>
        <p:spPr>
          <a:xfrm>
            <a:off x="8610600" y="6356350"/>
            <a:ext cx="2743200" cy="365125"/>
          </a:xfrm>
        </p:spPr>
        <p:txBody>
          <a:bodyPr>
            <a:normAutofit/>
          </a:bodyPr>
          <a:lstStyle/>
          <a:p>
            <a:pPr>
              <a:spcAft>
                <a:spcPts val="600"/>
              </a:spcAft>
            </a:pPr>
            <a:fld id="{DAB68E02-0E31-4FE9-98EF-257F54F693FA}" type="slidenum">
              <a:rPr lang="tr-TR">
                <a:solidFill>
                  <a:srgbClr val="FFFFFF"/>
                </a:solidFill>
              </a:rPr>
              <a:pPr>
                <a:spcAft>
                  <a:spcPts val="600"/>
                </a:spcAft>
              </a:pPr>
              <a:t>4</a:t>
            </a:fld>
            <a:endParaRPr lang="tr-TR">
              <a:solidFill>
                <a:srgbClr val="FFFFFF"/>
              </a:solidFill>
            </a:endParaRPr>
          </a:p>
        </p:txBody>
      </p:sp>
    </p:spTree>
    <p:extLst>
      <p:ext uri="{BB962C8B-B14F-4D97-AF65-F5344CB8AC3E}">
        <p14:creationId xmlns:p14="http://schemas.microsoft.com/office/powerpoint/2010/main" val="21865527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949ECE-5FA1-C9C1-C1E8-C20779D5DBD7}"/>
              </a:ext>
            </a:extLst>
          </p:cNvPr>
          <p:cNvSpPr>
            <a:spLocks noGrp="1"/>
          </p:cNvSpPr>
          <p:nvPr>
            <p:ph type="title"/>
          </p:nvPr>
        </p:nvSpPr>
        <p:spPr/>
        <p:txBody>
          <a:bodyPr/>
          <a:lstStyle/>
          <a:p>
            <a:r>
              <a:rPr lang="tr-TR" b="1" dirty="0"/>
              <a:t>Aşı Türleri</a:t>
            </a:r>
          </a:p>
        </p:txBody>
      </p:sp>
      <p:sp>
        <p:nvSpPr>
          <p:cNvPr id="3" name="İçerik Yer Tutucusu 2">
            <a:extLst>
              <a:ext uri="{FF2B5EF4-FFF2-40B4-BE49-F238E27FC236}">
                <a16:creationId xmlns:a16="http://schemas.microsoft.com/office/drawing/2014/main" id="{D4D3ECCF-EE86-EF74-109A-9A5D95ACBD21}"/>
              </a:ext>
            </a:extLst>
          </p:cNvPr>
          <p:cNvSpPr>
            <a:spLocks noGrp="1"/>
          </p:cNvSpPr>
          <p:nvPr>
            <p:ph idx="1"/>
          </p:nvPr>
        </p:nvSpPr>
        <p:spPr/>
        <p:txBody>
          <a:bodyPr>
            <a:normAutofit fontScale="92500" lnSpcReduction="10000"/>
          </a:bodyPr>
          <a:lstStyle/>
          <a:p>
            <a:pPr marL="0" indent="0">
              <a:buNone/>
            </a:pPr>
            <a:r>
              <a:rPr lang="tr-TR" sz="4000" b="1" dirty="0" err="1"/>
              <a:t>A.Canlı</a:t>
            </a:r>
            <a:r>
              <a:rPr lang="tr-TR" sz="4000" b="1" dirty="0"/>
              <a:t> Atenüe Aşılar</a:t>
            </a:r>
            <a:endParaRPr lang="tr-TR" sz="2800" b="1" dirty="0"/>
          </a:p>
          <a:p>
            <a:r>
              <a:rPr lang="tr-TR" sz="2800" dirty="0"/>
              <a:t>Canlı aşılar hastalığa neden olan yaban virüsün ya da bakterinin laboratuvar koşullarında </a:t>
            </a:r>
            <a:r>
              <a:rPr lang="tr-TR" sz="2800" b="1" i="1" dirty="0">
                <a:solidFill>
                  <a:srgbClr val="FF0000"/>
                </a:solidFill>
              </a:rPr>
              <a:t>zayıflatılmasıyla </a:t>
            </a:r>
            <a:r>
              <a:rPr lang="tr-TR" sz="2800" dirty="0"/>
              <a:t>elde edilir.</a:t>
            </a:r>
          </a:p>
          <a:p>
            <a:r>
              <a:rPr lang="tr-TR" sz="2800" dirty="0"/>
              <a:t>Bu şekilde elde edilen aşıdaki mikroorganizma çoğalma ve bağışıklık yanıtı oluşturma yeteneğine sahiptir.</a:t>
            </a:r>
          </a:p>
          <a:p>
            <a:r>
              <a:rPr lang="tr-TR" sz="2800" dirty="0"/>
              <a:t>Hastalık yapıcı özellikleri ise zayıflatılmıştır.</a:t>
            </a:r>
          </a:p>
          <a:p>
            <a:r>
              <a:rPr lang="tr-TR" sz="2800" dirty="0"/>
              <a:t>Canlı aşılar, gebelere ve bağışıklık sistemi zayıflamış ya da baskılanmış kişilere uygulanmamalıdır.</a:t>
            </a:r>
          </a:p>
          <a:p>
            <a:r>
              <a:rPr lang="tr-TR" sz="2800" dirty="0"/>
              <a:t>Canlı aşı örnekleri; </a:t>
            </a:r>
            <a:r>
              <a:rPr lang="tr-TR" sz="2800" b="1" i="1" dirty="0">
                <a:solidFill>
                  <a:srgbClr val="00B050"/>
                </a:solidFill>
              </a:rPr>
              <a:t>sarı humma, </a:t>
            </a:r>
            <a:r>
              <a:rPr lang="tr-TR" sz="2800" b="1" i="1" dirty="0" err="1">
                <a:solidFill>
                  <a:srgbClr val="00B050"/>
                </a:solidFill>
              </a:rPr>
              <a:t>rotavirus</a:t>
            </a:r>
            <a:r>
              <a:rPr lang="tr-TR" sz="2800" b="1" i="1" dirty="0">
                <a:solidFill>
                  <a:srgbClr val="00B050"/>
                </a:solidFill>
              </a:rPr>
              <a:t> aşısı, BCG, oral polio aşısı (OPA), kızamık kızamıkçık kabakulak (KKK) ve suçiçeği </a:t>
            </a:r>
            <a:r>
              <a:rPr lang="tr-TR" sz="2800" dirty="0"/>
              <a:t>aşılarıdır.</a:t>
            </a:r>
          </a:p>
          <a:p>
            <a:endParaRPr lang="tr-TR" dirty="0"/>
          </a:p>
        </p:txBody>
      </p:sp>
      <p:sp>
        <p:nvSpPr>
          <p:cNvPr id="4" name="Veri Yer Tutucusu 3">
            <a:extLst>
              <a:ext uri="{FF2B5EF4-FFF2-40B4-BE49-F238E27FC236}">
                <a16:creationId xmlns:a16="http://schemas.microsoft.com/office/drawing/2014/main" id="{E82DD95C-57AA-BCBC-96FE-702C9918B321}"/>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7A1B204E-66C5-35F5-09CD-F094E6DE938E}"/>
              </a:ext>
            </a:extLst>
          </p:cNvPr>
          <p:cNvSpPr>
            <a:spLocks noGrp="1"/>
          </p:cNvSpPr>
          <p:nvPr>
            <p:ph type="ftr" sz="quarter" idx="11"/>
          </p:nvPr>
        </p:nvSpPr>
        <p:spPr/>
        <p:txBody>
          <a:bodyPr/>
          <a:lstStyle/>
          <a:p>
            <a:r>
              <a:rPr lang="tr-TR" dirty="0"/>
              <a:t>Aşı Türleri. </a:t>
            </a:r>
            <a:r>
              <a:rPr lang="tr-TR" dirty="0">
                <a:hlinkClick r:id="rId2"/>
              </a:rPr>
              <a:t>https://covid19asi.saglik.gov.tr/TR-77805/asi-turleri.html</a:t>
            </a:r>
            <a:r>
              <a:rPr lang="tr-TR" dirty="0"/>
              <a:t> (Erişim Tarihi: 22.12.2023)</a:t>
            </a:r>
          </a:p>
        </p:txBody>
      </p:sp>
      <p:sp>
        <p:nvSpPr>
          <p:cNvPr id="6" name="Slayt Numarası Yer Tutucusu 5">
            <a:extLst>
              <a:ext uri="{FF2B5EF4-FFF2-40B4-BE49-F238E27FC236}">
                <a16:creationId xmlns:a16="http://schemas.microsoft.com/office/drawing/2014/main" id="{FC626D8E-44B3-9188-49DC-87CBEDA23D74}"/>
              </a:ext>
            </a:extLst>
          </p:cNvPr>
          <p:cNvSpPr>
            <a:spLocks noGrp="1"/>
          </p:cNvSpPr>
          <p:nvPr>
            <p:ph type="sldNum" sz="quarter" idx="12"/>
          </p:nvPr>
        </p:nvSpPr>
        <p:spPr/>
        <p:txBody>
          <a:bodyPr/>
          <a:lstStyle/>
          <a:p>
            <a:fld id="{DAB68E02-0E31-4FE9-98EF-257F54F693FA}" type="slidenum">
              <a:rPr lang="tr-TR" smtClean="0"/>
              <a:t>40</a:t>
            </a:fld>
            <a:endParaRPr lang="tr-TR"/>
          </a:p>
        </p:txBody>
      </p:sp>
    </p:spTree>
    <p:extLst>
      <p:ext uri="{BB962C8B-B14F-4D97-AF65-F5344CB8AC3E}">
        <p14:creationId xmlns:p14="http://schemas.microsoft.com/office/powerpoint/2010/main" val="24899397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6D709EC-8CCE-EA8B-2EB6-F6F1C424D3E8}"/>
              </a:ext>
            </a:extLst>
          </p:cNvPr>
          <p:cNvSpPr>
            <a:spLocks noGrp="1"/>
          </p:cNvSpPr>
          <p:nvPr>
            <p:ph idx="1"/>
          </p:nvPr>
        </p:nvSpPr>
        <p:spPr>
          <a:xfrm>
            <a:off x="838200" y="720436"/>
            <a:ext cx="10515600" cy="5456527"/>
          </a:xfrm>
        </p:spPr>
        <p:txBody>
          <a:bodyPr>
            <a:normAutofit fontScale="92500" lnSpcReduction="20000"/>
          </a:bodyPr>
          <a:lstStyle/>
          <a:p>
            <a:pPr marL="0" indent="0">
              <a:buNone/>
            </a:pPr>
            <a:r>
              <a:rPr lang="tr-TR" sz="4400" b="1" dirty="0" err="1"/>
              <a:t>B.İnaktif</a:t>
            </a:r>
            <a:r>
              <a:rPr lang="tr-TR" sz="4400" b="1" dirty="0"/>
              <a:t> Aşılar</a:t>
            </a:r>
          </a:p>
          <a:p>
            <a:endParaRPr lang="tr-TR" sz="2800" b="1" dirty="0"/>
          </a:p>
          <a:p>
            <a:pPr marL="0" indent="0">
              <a:buNone/>
            </a:pPr>
            <a:r>
              <a:rPr lang="tr-TR" sz="3600" b="1" dirty="0"/>
              <a:t>1. </a:t>
            </a:r>
            <a:r>
              <a:rPr lang="tr-TR" sz="3600" b="1" dirty="0" err="1"/>
              <a:t>Toksoid</a:t>
            </a:r>
            <a:r>
              <a:rPr lang="tr-TR" sz="3600" b="1" dirty="0"/>
              <a:t> Aşılar</a:t>
            </a:r>
          </a:p>
          <a:p>
            <a:pPr marL="0" indent="0">
              <a:buNone/>
            </a:pPr>
            <a:br>
              <a:rPr lang="tr-TR" sz="2800" dirty="0"/>
            </a:br>
            <a:r>
              <a:rPr lang="tr-TR" sz="2800" dirty="0"/>
              <a:t>•Toksini olan mikroorganizmaların toksinlerinin yapısı değiştirilerek </a:t>
            </a:r>
            <a:r>
              <a:rPr lang="tr-TR" sz="2800" b="1" i="1" dirty="0">
                <a:solidFill>
                  <a:srgbClr val="FF0000"/>
                </a:solidFill>
              </a:rPr>
              <a:t>toksik özellikleri yok edilmiş</a:t>
            </a:r>
            <a:r>
              <a:rPr lang="tr-TR" sz="2800" dirty="0">
                <a:solidFill>
                  <a:srgbClr val="FF0000"/>
                </a:solidFill>
              </a:rPr>
              <a:t>, </a:t>
            </a:r>
            <a:r>
              <a:rPr lang="tr-TR" sz="2800" dirty="0"/>
              <a:t>bağışıklık yanıtı oluşturacak özellikleri korunmuş halini içerir.</a:t>
            </a:r>
            <a:br>
              <a:rPr lang="tr-TR" sz="2800" dirty="0"/>
            </a:br>
            <a:r>
              <a:rPr lang="tr-TR" sz="2800" dirty="0"/>
              <a:t>•</a:t>
            </a:r>
            <a:r>
              <a:rPr lang="tr-TR" sz="2800" b="1" i="1" dirty="0">
                <a:solidFill>
                  <a:srgbClr val="00B050"/>
                </a:solidFill>
              </a:rPr>
              <a:t>Difteri ve tetanos </a:t>
            </a:r>
            <a:r>
              <a:rPr lang="tr-TR" sz="2800" dirty="0"/>
              <a:t>aşıları </a:t>
            </a:r>
            <a:r>
              <a:rPr lang="tr-TR" sz="2800" dirty="0" err="1"/>
              <a:t>toksoid</a:t>
            </a:r>
            <a:r>
              <a:rPr lang="tr-TR" sz="2800" dirty="0"/>
              <a:t> aşılardır.</a:t>
            </a:r>
          </a:p>
          <a:p>
            <a:pPr marL="0" indent="0">
              <a:buNone/>
            </a:pPr>
            <a:endParaRPr lang="tr-TR" sz="3600" dirty="0"/>
          </a:p>
          <a:p>
            <a:pPr marL="0" indent="0">
              <a:buNone/>
            </a:pPr>
            <a:r>
              <a:rPr lang="tr-TR" sz="3600" b="1" dirty="0"/>
              <a:t>2. Tam Hücre Aşıları</a:t>
            </a:r>
          </a:p>
          <a:p>
            <a:pPr marL="0" indent="0">
              <a:buNone/>
            </a:pPr>
            <a:br>
              <a:rPr lang="tr-TR" sz="2800" dirty="0"/>
            </a:br>
            <a:r>
              <a:rPr lang="tr-TR" sz="2800" dirty="0"/>
              <a:t>•Bir mikroorganizmanın </a:t>
            </a:r>
            <a:r>
              <a:rPr lang="tr-TR" sz="2800" b="1" i="1" dirty="0">
                <a:solidFill>
                  <a:srgbClr val="FF0000"/>
                </a:solidFill>
              </a:rPr>
              <a:t>tamamını öldürülmüş</a:t>
            </a:r>
            <a:r>
              <a:rPr lang="tr-TR" sz="2800" dirty="0">
                <a:solidFill>
                  <a:srgbClr val="FF0000"/>
                </a:solidFill>
              </a:rPr>
              <a:t> </a:t>
            </a:r>
            <a:r>
              <a:rPr lang="tr-TR" sz="2800" dirty="0"/>
              <a:t>halde içeren aşılardır.</a:t>
            </a:r>
            <a:br>
              <a:rPr lang="tr-TR" sz="2800" dirty="0"/>
            </a:br>
            <a:r>
              <a:rPr lang="tr-TR" sz="2800" dirty="0"/>
              <a:t>•Kültür ortamında üretilen mikroorganizmanın ısı ya da kimyasal yöntemler kullanılarak öldürülmesiyle elde edilir.</a:t>
            </a:r>
            <a:br>
              <a:rPr lang="tr-TR" sz="2800" dirty="0"/>
            </a:br>
            <a:r>
              <a:rPr lang="tr-TR" sz="2800" dirty="0"/>
              <a:t>•</a:t>
            </a:r>
            <a:r>
              <a:rPr lang="tr-TR" sz="2800" b="1" i="1" dirty="0">
                <a:solidFill>
                  <a:srgbClr val="00B050"/>
                </a:solidFill>
              </a:rPr>
              <a:t>Hepatit A aşısı ve </a:t>
            </a:r>
            <a:r>
              <a:rPr lang="tr-TR" sz="2800" b="1" i="1" dirty="0" err="1">
                <a:solidFill>
                  <a:srgbClr val="00B050"/>
                </a:solidFill>
              </a:rPr>
              <a:t>inaktif</a:t>
            </a:r>
            <a:r>
              <a:rPr lang="tr-TR" sz="2800" b="1" i="1" dirty="0">
                <a:solidFill>
                  <a:srgbClr val="00B050"/>
                </a:solidFill>
              </a:rPr>
              <a:t> polio </a:t>
            </a:r>
            <a:r>
              <a:rPr lang="tr-TR" sz="2800" dirty="0"/>
              <a:t>aşısı bunun örnekleridir.</a:t>
            </a:r>
          </a:p>
          <a:p>
            <a:endParaRPr lang="tr-TR" sz="2400" dirty="0"/>
          </a:p>
          <a:p>
            <a:endParaRPr lang="tr-TR" dirty="0"/>
          </a:p>
        </p:txBody>
      </p:sp>
      <p:sp>
        <p:nvSpPr>
          <p:cNvPr id="4" name="Veri Yer Tutucusu 3">
            <a:extLst>
              <a:ext uri="{FF2B5EF4-FFF2-40B4-BE49-F238E27FC236}">
                <a16:creationId xmlns:a16="http://schemas.microsoft.com/office/drawing/2014/main" id="{B141DA37-B175-42ED-1B6A-5BE32F555E8B}"/>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130A16D9-45F0-EAB1-1540-82E3DFF40122}"/>
              </a:ext>
            </a:extLst>
          </p:cNvPr>
          <p:cNvSpPr>
            <a:spLocks noGrp="1"/>
          </p:cNvSpPr>
          <p:nvPr>
            <p:ph type="ftr" sz="quarter" idx="11"/>
          </p:nvPr>
        </p:nvSpPr>
        <p:spPr/>
        <p:txBody>
          <a:bodyPr/>
          <a:lstStyle/>
          <a:p>
            <a:r>
              <a:rPr lang="tr-TR" dirty="0"/>
              <a:t>Aşı Türleri. </a:t>
            </a:r>
            <a:r>
              <a:rPr lang="tr-TR" dirty="0">
                <a:hlinkClick r:id="rId2"/>
              </a:rPr>
              <a:t>https://covid19asi.saglik.gov.tr/TR-77805/asi-turleri.html</a:t>
            </a:r>
            <a:r>
              <a:rPr lang="tr-TR" dirty="0"/>
              <a:t> (Erişim Tarihi: 22.12.2023)</a:t>
            </a:r>
          </a:p>
          <a:p>
            <a:endParaRPr lang="tr-TR" dirty="0"/>
          </a:p>
        </p:txBody>
      </p:sp>
      <p:sp>
        <p:nvSpPr>
          <p:cNvPr id="6" name="Slayt Numarası Yer Tutucusu 5">
            <a:extLst>
              <a:ext uri="{FF2B5EF4-FFF2-40B4-BE49-F238E27FC236}">
                <a16:creationId xmlns:a16="http://schemas.microsoft.com/office/drawing/2014/main" id="{54021618-E36D-000A-F310-6C11FD676502}"/>
              </a:ext>
            </a:extLst>
          </p:cNvPr>
          <p:cNvSpPr>
            <a:spLocks noGrp="1"/>
          </p:cNvSpPr>
          <p:nvPr>
            <p:ph type="sldNum" sz="quarter" idx="12"/>
          </p:nvPr>
        </p:nvSpPr>
        <p:spPr/>
        <p:txBody>
          <a:bodyPr/>
          <a:lstStyle/>
          <a:p>
            <a:fld id="{DAB68E02-0E31-4FE9-98EF-257F54F693FA}" type="slidenum">
              <a:rPr lang="tr-TR" smtClean="0"/>
              <a:t>41</a:t>
            </a:fld>
            <a:endParaRPr lang="tr-TR"/>
          </a:p>
        </p:txBody>
      </p:sp>
    </p:spTree>
    <p:extLst>
      <p:ext uri="{BB962C8B-B14F-4D97-AF65-F5344CB8AC3E}">
        <p14:creationId xmlns:p14="http://schemas.microsoft.com/office/powerpoint/2010/main" val="38823719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2BFB79C-D727-EDE0-F9FC-378A8E9027B6}"/>
              </a:ext>
            </a:extLst>
          </p:cNvPr>
          <p:cNvSpPr>
            <a:spLocks noGrp="1"/>
          </p:cNvSpPr>
          <p:nvPr>
            <p:ph idx="1"/>
          </p:nvPr>
        </p:nvSpPr>
        <p:spPr>
          <a:xfrm>
            <a:off x="838200" y="706582"/>
            <a:ext cx="10515600" cy="5470381"/>
          </a:xfrm>
        </p:spPr>
        <p:txBody>
          <a:bodyPr>
            <a:normAutofit fontScale="92500" lnSpcReduction="10000"/>
          </a:bodyPr>
          <a:lstStyle/>
          <a:p>
            <a:pPr marL="0" indent="0">
              <a:buNone/>
            </a:pPr>
            <a:r>
              <a:rPr lang="tr-TR" sz="3200" b="1" dirty="0"/>
              <a:t>3. </a:t>
            </a:r>
            <a:r>
              <a:rPr lang="tr-TR" sz="3200" b="1" dirty="0" err="1"/>
              <a:t>Fraksiyone</a:t>
            </a:r>
            <a:r>
              <a:rPr lang="tr-TR" sz="3200" b="1" dirty="0"/>
              <a:t> Aşılar</a:t>
            </a:r>
            <a:endParaRPr lang="tr-TR" sz="3200" dirty="0"/>
          </a:p>
          <a:p>
            <a:pPr marL="0" indent="0">
              <a:buNone/>
            </a:pPr>
            <a:r>
              <a:rPr lang="tr-TR" dirty="0"/>
              <a:t>• Mikroorganizmanın </a:t>
            </a:r>
            <a:r>
              <a:rPr lang="tr-TR" b="1" i="1" dirty="0">
                <a:solidFill>
                  <a:srgbClr val="FF0000"/>
                </a:solidFill>
              </a:rPr>
              <a:t>inaktivasyonu</a:t>
            </a:r>
            <a:r>
              <a:rPr lang="tr-TR" b="1" i="1" dirty="0"/>
              <a:t> </a:t>
            </a:r>
            <a:r>
              <a:rPr lang="tr-TR" dirty="0"/>
              <a:t>sonrasında belirli kısımları içeren aşılardır.</a:t>
            </a:r>
          </a:p>
          <a:p>
            <a:pPr marL="0" indent="0">
              <a:buNone/>
            </a:pPr>
            <a:r>
              <a:rPr lang="tr-TR" sz="3200" b="1" dirty="0"/>
              <a:t>3.1. Protein Bazlı Aşılar</a:t>
            </a:r>
            <a:endParaRPr lang="tr-TR" sz="3200" dirty="0"/>
          </a:p>
          <a:p>
            <a:pPr marL="0" indent="0">
              <a:buNone/>
            </a:pPr>
            <a:r>
              <a:rPr lang="tr-TR" sz="2800" dirty="0"/>
              <a:t>• Bakteri veya virüsün saflaştırılmış ya da </a:t>
            </a:r>
            <a:r>
              <a:rPr lang="tr-TR" sz="2800" dirty="0" err="1"/>
              <a:t>rekombinant</a:t>
            </a:r>
            <a:r>
              <a:rPr lang="tr-TR" sz="2800" dirty="0"/>
              <a:t> teknoloji ile elde edilmiş protein yapılarının kullanıldığı aşılardır.</a:t>
            </a:r>
          </a:p>
          <a:p>
            <a:pPr marL="0" indent="0">
              <a:buNone/>
            </a:pPr>
            <a:r>
              <a:rPr lang="tr-TR" sz="2800" b="1" i="1" dirty="0"/>
              <a:t>3.1.1. </a:t>
            </a:r>
            <a:r>
              <a:rPr lang="tr-TR" sz="2800" b="1" i="1" dirty="0" err="1"/>
              <a:t>Split</a:t>
            </a:r>
            <a:r>
              <a:rPr lang="tr-TR" sz="2800" b="1" i="1" dirty="0"/>
              <a:t> Aşılar:</a:t>
            </a:r>
          </a:p>
          <a:p>
            <a:r>
              <a:rPr lang="tr-TR" sz="2800" dirty="0"/>
              <a:t>Mikroorganizmanın parçalandıktan sonra bir kısmını içeren aşılardır.</a:t>
            </a:r>
          </a:p>
          <a:p>
            <a:r>
              <a:rPr lang="tr-TR" sz="2800" b="1" i="1" dirty="0">
                <a:solidFill>
                  <a:srgbClr val="00B050"/>
                </a:solidFill>
              </a:rPr>
              <a:t> </a:t>
            </a:r>
            <a:r>
              <a:rPr lang="tr-TR" sz="2800" b="1" i="1" dirty="0" err="1">
                <a:solidFill>
                  <a:srgbClr val="00B050"/>
                </a:solidFill>
              </a:rPr>
              <a:t>İnaktif</a:t>
            </a:r>
            <a:r>
              <a:rPr lang="tr-TR" sz="2800" b="1" i="1" dirty="0">
                <a:solidFill>
                  <a:srgbClr val="00B050"/>
                </a:solidFill>
              </a:rPr>
              <a:t> grip aşısı </a:t>
            </a:r>
            <a:r>
              <a:rPr lang="tr-TR" sz="2800" dirty="0" err="1"/>
              <a:t>split</a:t>
            </a:r>
            <a:r>
              <a:rPr lang="tr-TR" sz="2800" dirty="0"/>
              <a:t> aşıdır.</a:t>
            </a:r>
          </a:p>
          <a:p>
            <a:pPr marL="0" indent="0">
              <a:buNone/>
            </a:pPr>
            <a:r>
              <a:rPr lang="tr-TR" sz="2800" b="1" i="1" dirty="0"/>
              <a:t>3.1.2. </a:t>
            </a:r>
            <a:r>
              <a:rPr lang="tr-TR" sz="2800" b="1" i="1" dirty="0" err="1"/>
              <a:t>Subunit</a:t>
            </a:r>
            <a:r>
              <a:rPr lang="tr-TR" sz="2800" b="1" i="1" dirty="0"/>
              <a:t> Aşılar</a:t>
            </a:r>
          </a:p>
          <a:p>
            <a:r>
              <a:rPr lang="tr-TR" sz="2800" dirty="0"/>
              <a:t> Mikroorganizmanın belli antijenik kısımlarını içerir.</a:t>
            </a:r>
          </a:p>
          <a:p>
            <a:r>
              <a:rPr lang="tr-TR" sz="2800" b="1" i="1" dirty="0">
                <a:solidFill>
                  <a:srgbClr val="00B050"/>
                </a:solidFill>
              </a:rPr>
              <a:t>Hepatit B aşısı, </a:t>
            </a:r>
            <a:r>
              <a:rPr lang="tr-TR" sz="2800" b="1" i="1" dirty="0" err="1">
                <a:solidFill>
                  <a:srgbClr val="00B050"/>
                </a:solidFill>
              </a:rPr>
              <a:t>asellüler</a:t>
            </a:r>
            <a:r>
              <a:rPr lang="tr-TR" sz="2800" b="1" i="1" dirty="0">
                <a:solidFill>
                  <a:srgbClr val="00B050"/>
                </a:solidFill>
              </a:rPr>
              <a:t> boğmaca aşısı </a:t>
            </a:r>
            <a:r>
              <a:rPr lang="tr-TR" sz="2800" dirty="0" err="1"/>
              <a:t>subunit</a:t>
            </a:r>
            <a:r>
              <a:rPr lang="tr-TR" sz="2800" dirty="0"/>
              <a:t> aşılardır.</a:t>
            </a:r>
          </a:p>
          <a:p>
            <a:pPr marL="0" indent="0">
              <a:buNone/>
            </a:pPr>
            <a:endParaRPr lang="tr-TR" dirty="0"/>
          </a:p>
        </p:txBody>
      </p:sp>
      <p:sp>
        <p:nvSpPr>
          <p:cNvPr id="4" name="Veri Yer Tutucusu 3">
            <a:extLst>
              <a:ext uri="{FF2B5EF4-FFF2-40B4-BE49-F238E27FC236}">
                <a16:creationId xmlns:a16="http://schemas.microsoft.com/office/drawing/2014/main" id="{DE5B445A-5883-F1FB-DC84-1C8E90ACD742}"/>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34C0E71A-B12D-7B23-5D77-C1590792F61E}"/>
              </a:ext>
            </a:extLst>
          </p:cNvPr>
          <p:cNvSpPr>
            <a:spLocks noGrp="1"/>
          </p:cNvSpPr>
          <p:nvPr>
            <p:ph type="ftr" sz="quarter" idx="11"/>
          </p:nvPr>
        </p:nvSpPr>
        <p:spPr/>
        <p:txBody>
          <a:bodyPr/>
          <a:lstStyle/>
          <a:p>
            <a:r>
              <a:rPr lang="tr-TR" dirty="0"/>
              <a:t>Aşı Türleri. </a:t>
            </a:r>
            <a:r>
              <a:rPr lang="tr-TR" dirty="0">
                <a:hlinkClick r:id="rId2"/>
              </a:rPr>
              <a:t>https://covid19asi.saglik.gov.tr/TR-77805/asi-turleri.html</a:t>
            </a:r>
            <a:r>
              <a:rPr lang="tr-TR" dirty="0"/>
              <a:t> (Erişim Tarihi: 22.12.2023)</a:t>
            </a:r>
          </a:p>
          <a:p>
            <a:endParaRPr lang="tr-TR" dirty="0"/>
          </a:p>
        </p:txBody>
      </p:sp>
      <p:sp>
        <p:nvSpPr>
          <p:cNvPr id="6" name="Slayt Numarası Yer Tutucusu 5">
            <a:extLst>
              <a:ext uri="{FF2B5EF4-FFF2-40B4-BE49-F238E27FC236}">
                <a16:creationId xmlns:a16="http://schemas.microsoft.com/office/drawing/2014/main" id="{7133E777-401F-AD5A-97A6-17F8564D5E70}"/>
              </a:ext>
            </a:extLst>
          </p:cNvPr>
          <p:cNvSpPr>
            <a:spLocks noGrp="1"/>
          </p:cNvSpPr>
          <p:nvPr>
            <p:ph type="sldNum" sz="quarter" idx="12"/>
          </p:nvPr>
        </p:nvSpPr>
        <p:spPr/>
        <p:txBody>
          <a:bodyPr/>
          <a:lstStyle/>
          <a:p>
            <a:fld id="{DAB68E02-0E31-4FE9-98EF-257F54F693FA}" type="slidenum">
              <a:rPr lang="tr-TR" smtClean="0"/>
              <a:t>42</a:t>
            </a:fld>
            <a:endParaRPr lang="tr-TR"/>
          </a:p>
        </p:txBody>
      </p:sp>
    </p:spTree>
    <p:extLst>
      <p:ext uri="{BB962C8B-B14F-4D97-AF65-F5344CB8AC3E}">
        <p14:creationId xmlns:p14="http://schemas.microsoft.com/office/powerpoint/2010/main" val="11531426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A2B6E2D-562A-5C98-FB1A-9EE85727C3B0}"/>
              </a:ext>
            </a:extLst>
          </p:cNvPr>
          <p:cNvSpPr>
            <a:spLocks noGrp="1"/>
          </p:cNvSpPr>
          <p:nvPr>
            <p:ph idx="1"/>
          </p:nvPr>
        </p:nvSpPr>
        <p:spPr>
          <a:xfrm>
            <a:off x="838200" y="928255"/>
            <a:ext cx="10515600" cy="5248708"/>
          </a:xfrm>
        </p:spPr>
        <p:txBody>
          <a:bodyPr>
            <a:normAutofit fontScale="92500" lnSpcReduction="10000"/>
          </a:bodyPr>
          <a:lstStyle/>
          <a:p>
            <a:r>
              <a:rPr lang="tr-TR" sz="3200" b="1" dirty="0"/>
              <a:t>3.2. Genetik Bilgi İçermeyen Yapısal Aşılar</a:t>
            </a:r>
            <a:endParaRPr lang="tr-TR" sz="3200" dirty="0"/>
          </a:p>
          <a:p>
            <a:r>
              <a:rPr lang="tr-TR" dirty="0"/>
              <a:t> Virüsün tüm </a:t>
            </a:r>
            <a:r>
              <a:rPr lang="tr-TR" dirty="0" err="1"/>
              <a:t>kapsidini</a:t>
            </a:r>
            <a:r>
              <a:rPr lang="tr-TR" dirty="0"/>
              <a:t> içeren ancak enzim veya nükleik asitlerini içermeyen aşılardır.</a:t>
            </a:r>
          </a:p>
          <a:p>
            <a:r>
              <a:rPr lang="tr-TR" dirty="0"/>
              <a:t> Örneğin </a:t>
            </a:r>
            <a:r>
              <a:rPr lang="tr-TR" b="1" i="1" dirty="0">
                <a:solidFill>
                  <a:srgbClr val="00B050"/>
                </a:solidFill>
              </a:rPr>
              <a:t>HPV aşısı</a:t>
            </a:r>
            <a:r>
              <a:rPr lang="tr-TR" dirty="0"/>
              <a:t>.</a:t>
            </a:r>
          </a:p>
          <a:p>
            <a:r>
              <a:rPr lang="tr-TR" sz="3200" b="1" dirty="0"/>
              <a:t>3.3. </a:t>
            </a:r>
            <a:r>
              <a:rPr lang="tr-TR" sz="3200" b="1" dirty="0" err="1"/>
              <a:t>Polisakkarid</a:t>
            </a:r>
            <a:r>
              <a:rPr lang="tr-TR" sz="3200" b="1" dirty="0"/>
              <a:t> Bazlı Aşılar</a:t>
            </a:r>
            <a:endParaRPr lang="tr-TR" sz="3200" dirty="0"/>
          </a:p>
          <a:p>
            <a:r>
              <a:rPr lang="tr-TR" dirty="0"/>
              <a:t>Bakterinin yüzey kapsülünü oluşturan uzun şeker molekülleri zincirlerinden oluşan aşılardır.</a:t>
            </a:r>
          </a:p>
          <a:p>
            <a:pPr marL="0" indent="0">
              <a:buNone/>
            </a:pPr>
            <a:r>
              <a:rPr lang="tr-TR" b="1" dirty="0"/>
              <a:t>    </a:t>
            </a:r>
            <a:r>
              <a:rPr lang="tr-TR" b="1" i="1" dirty="0"/>
              <a:t>3.3.1. Saf </a:t>
            </a:r>
            <a:r>
              <a:rPr lang="tr-TR" b="1" i="1" dirty="0" err="1"/>
              <a:t>Polisakkarid</a:t>
            </a:r>
            <a:r>
              <a:rPr lang="tr-TR" b="1" i="1" dirty="0"/>
              <a:t> Aşılar</a:t>
            </a:r>
          </a:p>
          <a:p>
            <a:r>
              <a:rPr lang="tr-TR" b="1" i="1" dirty="0" err="1">
                <a:solidFill>
                  <a:srgbClr val="00B050"/>
                </a:solidFill>
              </a:rPr>
              <a:t>Pnömokok</a:t>
            </a:r>
            <a:r>
              <a:rPr lang="tr-TR" b="1" i="1" dirty="0">
                <a:solidFill>
                  <a:srgbClr val="00B050"/>
                </a:solidFill>
              </a:rPr>
              <a:t> aşısı, </a:t>
            </a:r>
            <a:r>
              <a:rPr lang="tr-TR" b="1" i="1" dirty="0" err="1">
                <a:solidFill>
                  <a:srgbClr val="00B050"/>
                </a:solidFill>
              </a:rPr>
              <a:t>meningokok</a:t>
            </a:r>
            <a:r>
              <a:rPr lang="tr-TR" b="1" i="1" dirty="0">
                <a:solidFill>
                  <a:srgbClr val="00B050"/>
                </a:solidFill>
              </a:rPr>
              <a:t> aşısı </a:t>
            </a:r>
            <a:r>
              <a:rPr lang="tr-TR" dirty="0"/>
              <a:t>bunun örnekleridir.</a:t>
            </a:r>
          </a:p>
          <a:p>
            <a:pPr marL="0" indent="0">
              <a:buNone/>
            </a:pPr>
            <a:r>
              <a:rPr lang="tr-TR" b="1" dirty="0"/>
              <a:t>    </a:t>
            </a:r>
            <a:r>
              <a:rPr lang="tr-TR" b="1" i="1" dirty="0"/>
              <a:t>3.3.2. Konjuge </a:t>
            </a:r>
            <a:r>
              <a:rPr lang="tr-TR" b="1" i="1" dirty="0" err="1"/>
              <a:t>Polisakkarid</a:t>
            </a:r>
            <a:r>
              <a:rPr lang="tr-TR" b="1" i="1" dirty="0"/>
              <a:t> Aşılar</a:t>
            </a:r>
          </a:p>
          <a:p>
            <a:r>
              <a:rPr lang="tr-TR" b="1" i="1" dirty="0">
                <a:solidFill>
                  <a:srgbClr val="00B050"/>
                </a:solidFill>
              </a:rPr>
              <a:t>Konjuge </a:t>
            </a:r>
            <a:r>
              <a:rPr lang="tr-TR" b="1" i="1" dirty="0" err="1">
                <a:solidFill>
                  <a:srgbClr val="00B050"/>
                </a:solidFill>
              </a:rPr>
              <a:t>pnömokok</a:t>
            </a:r>
            <a:r>
              <a:rPr lang="tr-TR" b="1" i="1" dirty="0">
                <a:solidFill>
                  <a:srgbClr val="00B050"/>
                </a:solidFill>
              </a:rPr>
              <a:t> aşısı, konjuge </a:t>
            </a:r>
            <a:r>
              <a:rPr lang="tr-TR" b="1" i="1" dirty="0" err="1">
                <a:solidFill>
                  <a:srgbClr val="00B050"/>
                </a:solidFill>
              </a:rPr>
              <a:t>meningokok</a:t>
            </a:r>
            <a:r>
              <a:rPr lang="tr-TR" b="1" i="1" dirty="0">
                <a:solidFill>
                  <a:srgbClr val="00B050"/>
                </a:solidFill>
              </a:rPr>
              <a:t> aşısı, </a:t>
            </a:r>
            <a:r>
              <a:rPr lang="tr-TR" b="1" i="1" dirty="0" err="1">
                <a:solidFill>
                  <a:srgbClr val="00B050"/>
                </a:solidFill>
              </a:rPr>
              <a:t>Hib</a:t>
            </a:r>
            <a:r>
              <a:rPr lang="tr-TR" b="1" i="1" dirty="0">
                <a:solidFill>
                  <a:srgbClr val="00B050"/>
                </a:solidFill>
              </a:rPr>
              <a:t> aşısı </a:t>
            </a:r>
            <a:r>
              <a:rPr lang="tr-TR" dirty="0"/>
              <a:t>bunun örnekleridir.</a:t>
            </a:r>
          </a:p>
          <a:p>
            <a:endParaRPr lang="tr-TR" dirty="0"/>
          </a:p>
          <a:p>
            <a:endParaRPr lang="tr-TR" dirty="0"/>
          </a:p>
        </p:txBody>
      </p:sp>
      <p:sp>
        <p:nvSpPr>
          <p:cNvPr id="4" name="Veri Yer Tutucusu 3">
            <a:extLst>
              <a:ext uri="{FF2B5EF4-FFF2-40B4-BE49-F238E27FC236}">
                <a16:creationId xmlns:a16="http://schemas.microsoft.com/office/drawing/2014/main" id="{41E41B24-A76F-C3C1-0CA6-17C58CE178A7}"/>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6" name="Slayt Numarası Yer Tutucusu 5">
            <a:extLst>
              <a:ext uri="{FF2B5EF4-FFF2-40B4-BE49-F238E27FC236}">
                <a16:creationId xmlns:a16="http://schemas.microsoft.com/office/drawing/2014/main" id="{B6F17FA9-5162-FBCD-3127-39855982786C}"/>
              </a:ext>
            </a:extLst>
          </p:cNvPr>
          <p:cNvSpPr>
            <a:spLocks noGrp="1"/>
          </p:cNvSpPr>
          <p:nvPr>
            <p:ph type="sldNum" sz="quarter" idx="12"/>
          </p:nvPr>
        </p:nvSpPr>
        <p:spPr/>
        <p:txBody>
          <a:bodyPr/>
          <a:lstStyle/>
          <a:p>
            <a:fld id="{DAB68E02-0E31-4FE9-98EF-257F54F693FA}" type="slidenum">
              <a:rPr lang="tr-TR" smtClean="0"/>
              <a:t>43</a:t>
            </a:fld>
            <a:endParaRPr lang="tr-TR"/>
          </a:p>
        </p:txBody>
      </p:sp>
      <p:sp>
        <p:nvSpPr>
          <p:cNvPr id="7" name="Alt Bilgi Yer Tutucusu 4">
            <a:extLst>
              <a:ext uri="{FF2B5EF4-FFF2-40B4-BE49-F238E27FC236}">
                <a16:creationId xmlns:a16="http://schemas.microsoft.com/office/drawing/2014/main" id="{DD114213-E027-DF16-9C8E-B5D7F52A0985}"/>
              </a:ext>
            </a:extLst>
          </p:cNvPr>
          <p:cNvSpPr>
            <a:spLocks noGrp="1"/>
          </p:cNvSpPr>
          <p:nvPr>
            <p:ph type="ftr" sz="quarter" idx="11"/>
          </p:nvPr>
        </p:nvSpPr>
        <p:spPr>
          <a:xfrm>
            <a:off x="4038600" y="6356350"/>
            <a:ext cx="4114800" cy="365125"/>
          </a:xfrm>
        </p:spPr>
        <p:txBody>
          <a:bodyPr/>
          <a:lstStyle/>
          <a:p>
            <a:r>
              <a:rPr lang="tr-TR" dirty="0"/>
              <a:t>Aşı Türleri. </a:t>
            </a:r>
            <a:r>
              <a:rPr lang="tr-TR" dirty="0">
                <a:hlinkClick r:id="rId2"/>
              </a:rPr>
              <a:t>https://covid19asi.saglik.gov.tr/TR-77805/asi-turleri.html</a:t>
            </a:r>
            <a:r>
              <a:rPr lang="tr-TR" dirty="0"/>
              <a:t> (Erişim Tarihi: 22.12.2023)</a:t>
            </a:r>
          </a:p>
          <a:p>
            <a:endParaRPr lang="tr-TR" dirty="0"/>
          </a:p>
        </p:txBody>
      </p:sp>
    </p:spTree>
    <p:extLst>
      <p:ext uri="{BB962C8B-B14F-4D97-AF65-F5344CB8AC3E}">
        <p14:creationId xmlns:p14="http://schemas.microsoft.com/office/powerpoint/2010/main" val="16995488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F958EE0-51C0-F0C0-2592-06D20A00E800}"/>
              </a:ext>
            </a:extLst>
          </p:cNvPr>
          <p:cNvSpPr>
            <a:spLocks noGrp="1"/>
          </p:cNvSpPr>
          <p:nvPr>
            <p:ph idx="1"/>
          </p:nvPr>
        </p:nvSpPr>
        <p:spPr>
          <a:xfrm>
            <a:off x="838200" y="1315233"/>
            <a:ext cx="10515600" cy="4861730"/>
          </a:xfrm>
        </p:spPr>
        <p:txBody>
          <a:bodyPr/>
          <a:lstStyle/>
          <a:p>
            <a:pPr marL="0" indent="0">
              <a:buNone/>
            </a:pPr>
            <a:r>
              <a:rPr lang="tr-TR" sz="4100" b="1" dirty="0" err="1"/>
              <a:t>C.mRNA</a:t>
            </a:r>
            <a:r>
              <a:rPr lang="tr-TR" sz="4100" b="1" dirty="0"/>
              <a:t> ve DNA İçeren Aşılar</a:t>
            </a:r>
            <a:endParaRPr lang="tr-TR" sz="4100" dirty="0"/>
          </a:p>
          <a:p>
            <a:r>
              <a:rPr lang="tr-TR" b="1" dirty="0"/>
              <a:t>mRNA Aşıları</a:t>
            </a:r>
            <a:r>
              <a:rPr lang="tr-TR" dirty="0"/>
              <a:t>; Hedeflenen mikroorganizmanın antikor oluşturan antijenik yapısının mRNA’sını içeren aşılardır. </a:t>
            </a:r>
          </a:p>
          <a:p>
            <a:r>
              <a:rPr lang="tr-TR" b="1" i="1" dirty="0">
                <a:solidFill>
                  <a:srgbClr val="00B050"/>
                </a:solidFill>
              </a:rPr>
              <a:t>(COMIRNATY- Pfizer </a:t>
            </a:r>
            <a:r>
              <a:rPr lang="tr-TR" b="1" i="1" dirty="0" err="1">
                <a:solidFill>
                  <a:srgbClr val="00B050"/>
                </a:solidFill>
              </a:rPr>
              <a:t>Biontech</a:t>
            </a:r>
            <a:r>
              <a:rPr lang="tr-TR" b="1" i="1" dirty="0">
                <a:solidFill>
                  <a:srgbClr val="00B050"/>
                </a:solidFill>
              </a:rPr>
              <a:t> mRNA aşısı, Moderna mRNA aşısı gibi)</a:t>
            </a:r>
          </a:p>
          <a:p>
            <a:r>
              <a:rPr lang="tr-TR" b="1" dirty="0"/>
              <a:t>DNA Aşıları;</a:t>
            </a:r>
            <a:r>
              <a:rPr lang="tr-TR" dirty="0"/>
              <a:t> Hedeflenen mikroorganizmanın antikor oluşturan antijenik yapısının DNA’sını içeren aşılardır.</a:t>
            </a:r>
          </a:p>
          <a:p>
            <a:endParaRPr lang="tr-TR" dirty="0"/>
          </a:p>
        </p:txBody>
      </p:sp>
      <p:sp>
        <p:nvSpPr>
          <p:cNvPr id="4" name="Veri Yer Tutucusu 3">
            <a:extLst>
              <a:ext uri="{FF2B5EF4-FFF2-40B4-BE49-F238E27FC236}">
                <a16:creationId xmlns:a16="http://schemas.microsoft.com/office/drawing/2014/main" id="{433F25F5-E6CA-77E5-84C0-C059AF4D3DB1}"/>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6" name="Slayt Numarası Yer Tutucusu 5">
            <a:extLst>
              <a:ext uri="{FF2B5EF4-FFF2-40B4-BE49-F238E27FC236}">
                <a16:creationId xmlns:a16="http://schemas.microsoft.com/office/drawing/2014/main" id="{320E542B-A369-1382-B287-28A92B8D2921}"/>
              </a:ext>
            </a:extLst>
          </p:cNvPr>
          <p:cNvSpPr>
            <a:spLocks noGrp="1"/>
          </p:cNvSpPr>
          <p:nvPr>
            <p:ph type="sldNum" sz="quarter" idx="12"/>
          </p:nvPr>
        </p:nvSpPr>
        <p:spPr/>
        <p:txBody>
          <a:bodyPr/>
          <a:lstStyle/>
          <a:p>
            <a:fld id="{DAB68E02-0E31-4FE9-98EF-257F54F693FA}" type="slidenum">
              <a:rPr lang="tr-TR" smtClean="0"/>
              <a:t>44</a:t>
            </a:fld>
            <a:endParaRPr lang="tr-TR"/>
          </a:p>
        </p:txBody>
      </p:sp>
      <p:sp>
        <p:nvSpPr>
          <p:cNvPr id="7" name="Alt Bilgi Yer Tutucusu 4">
            <a:extLst>
              <a:ext uri="{FF2B5EF4-FFF2-40B4-BE49-F238E27FC236}">
                <a16:creationId xmlns:a16="http://schemas.microsoft.com/office/drawing/2014/main" id="{D64409BA-67EE-DB82-C4E2-76EBD835BA7A}"/>
              </a:ext>
            </a:extLst>
          </p:cNvPr>
          <p:cNvSpPr>
            <a:spLocks noGrp="1"/>
          </p:cNvSpPr>
          <p:nvPr>
            <p:ph type="ftr" sz="quarter" idx="11"/>
          </p:nvPr>
        </p:nvSpPr>
        <p:spPr>
          <a:xfrm>
            <a:off x="4038600" y="6356350"/>
            <a:ext cx="4114800" cy="365125"/>
          </a:xfrm>
        </p:spPr>
        <p:txBody>
          <a:bodyPr/>
          <a:lstStyle/>
          <a:p>
            <a:r>
              <a:rPr lang="tr-TR" dirty="0"/>
              <a:t>Aşı Türleri. </a:t>
            </a:r>
            <a:r>
              <a:rPr lang="tr-TR" dirty="0">
                <a:hlinkClick r:id="rId2"/>
              </a:rPr>
              <a:t>https://covid19asi.saglik.gov.tr/TR-77805/asi-turleri.html</a:t>
            </a:r>
            <a:r>
              <a:rPr lang="tr-TR" dirty="0"/>
              <a:t> (Erişim Tarihi: 22.12.2023)</a:t>
            </a:r>
          </a:p>
          <a:p>
            <a:endParaRPr lang="tr-TR" dirty="0"/>
          </a:p>
        </p:txBody>
      </p:sp>
    </p:spTree>
    <p:extLst>
      <p:ext uri="{BB962C8B-B14F-4D97-AF65-F5344CB8AC3E}">
        <p14:creationId xmlns:p14="http://schemas.microsoft.com/office/powerpoint/2010/main" val="35784273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ACB9491-D3B4-C885-9F06-AA5D9CA808B2}"/>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00B3FDC1-3842-C76A-462D-56FF7F03BEAC}"/>
              </a:ext>
            </a:extLst>
          </p:cNvPr>
          <p:cNvSpPr>
            <a:spLocks noGrp="1"/>
          </p:cNvSpPr>
          <p:nvPr>
            <p:ph idx="1"/>
          </p:nvPr>
        </p:nvSpPr>
        <p:spPr/>
        <p:txBody>
          <a:bodyPr/>
          <a:lstStyle/>
          <a:p>
            <a:pPr marL="0" indent="0">
              <a:buNone/>
            </a:pPr>
            <a:r>
              <a:rPr lang="tr-TR" sz="4000" b="1" dirty="0" err="1"/>
              <a:t>D.Vektör</a:t>
            </a:r>
            <a:r>
              <a:rPr lang="tr-TR" sz="4000" b="1" dirty="0"/>
              <a:t> Aşıları</a:t>
            </a:r>
          </a:p>
          <a:p>
            <a:r>
              <a:rPr lang="tr-TR" dirty="0"/>
              <a:t>Modifiye edilmiş virüslere, hedeflenen mikroorganizmanın antikor oluşturan antijenik yapısının genetik bilgisinin eklenmesi ile oluşturulan aşılardır. </a:t>
            </a:r>
            <a:r>
              <a:rPr lang="tr-TR" b="1" i="1" dirty="0">
                <a:solidFill>
                  <a:srgbClr val="00B050"/>
                </a:solidFill>
              </a:rPr>
              <a:t>(Sputnik-V, ZEBOV, AZD1222)</a:t>
            </a:r>
          </a:p>
          <a:p>
            <a:endParaRPr lang="tr-TR" dirty="0"/>
          </a:p>
        </p:txBody>
      </p:sp>
      <p:sp>
        <p:nvSpPr>
          <p:cNvPr id="4" name="Veri Yer Tutucusu 3">
            <a:extLst>
              <a:ext uri="{FF2B5EF4-FFF2-40B4-BE49-F238E27FC236}">
                <a16:creationId xmlns:a16="http://schemas.microsoft.com/office/drawing/2014/main" id="{D533971D-53A9-95B0-1CBE-BB365B851D41}"/>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6" name="Slayt Numarası Yer Tutucusu 5">
            <a:extLst>
              <a:ext uri="{FF2B5EF4-FFF2-40B4-BE49-F238E27FC236}">
                <a16:creationId xmlns:a16="http://schemas.microsoft.com/office/drawing/2014/main" id="{3DDC6F93-DA4E-A47E-B13B-26D1FAD62CAE}"/>
              </a:ext>
            </a:extLst>
          </p:cNvPr>
          <p:cNvSpPr>
            <a:spLocks noGrp="1"/>
          </p:cNvSpPr>
          <p:nvPr>
            <p:ph type="sldNum" sz="quarter" idx="12"/>
          </p:nvPr>
        </p:nvSpPr>
        <p:spPr/>
        <p:txBody>
          <a:bodyPr/>
          <a:lstStyle/>
          <a:p>
            <a:fld id="{DAB68E02-0E31-4FE9-98EF-257F54F693FA}" type="slidenum">
              <a:rPr lang="tr-TR" smtClean="0"/>
              <a:t>45</a:t>
            </a:fld>
            <a:endParaRPr lang="tr-TR"/>
          </a:p>
        </p:txBody>
      </p:sp>
      <p:sp>
        <p:nvSpPr>
          <p:cNvPr id="7" name="Alt Bilgi Yer Tutucusu 4">
            <a:extLst>
              <a:ext uri="{FF2B5EF4-FFF2-40B4-BE49-F238E27FC236}">
                <a16:creationId xmlns:a16="http://schemas.microsoft.com/office/drawing/2014/main" id="{51C3A7E0-2AF8-59E6-8922-D714671DD293}"/>
              </a:ext>
            </a:extLst>
          </p:cNvPr>
          <p:cNvSpPr>
            <a:spLocks noGrp="1"/>
          </p:cNvSpPr>
          <p:nvPr>
            <p:ph type="ftr" sz="quarter" idx="11"/>
          </p:nvPr>
        </p:nvSpPr>
        <p:spPr>
          <a:xfrm>
            <a:off x="4038600" y="6356350"/>
            <a:ext cx="4114800" cy="365125"/>
          </a:xfrm>
        </p:spPr>
        <p:txBody>
          <a:bodyPr/>
          <a:lstStyle/>
          <a:p>
            <a:r>
              <a:rPr lang="tr-TR" dirty="0"/>
              <a:t>Aşı Türleri. </a:t>
            </a:r>
            <a:r>
              <a:rPr lang="tr-TR" dirty="0">
                <a:hlinkClick r:id="rId2"/>
              </a:rPr>
              <a:t>https://covid19asi.saglik.gov.tr/TR-77805/asi-turleri.html</a:t>
            </a:r>
            <a:r>
              <a:rPr lang="tr-TR" dirty="0"/>
              <a:t> (Erişim Tarihi: 22.12.2023)</a:t>
            </a:r>
          </a:p>
          <a:p>
            <a:endParaRPr lang="tr-TR" dirty="0"/>
          </a:p>
        </p:txBody>
      </p:sp>
    </p:spTree>
    <p:extLst>
      <p:ext uri="{BB962C8B-B14F-4D97-AF65-F5344CB8AC3E}">
        <p14:creationId xmlns:p14="http://schemas.microsoft.com/office/powerpoint/2010/main" val="4475360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F7FB23-A4F0-A317-4FED-4124C6017C75}"/>
              </a:ext>
            </a:extLst>
          </p:cNvPr>
          <p:cNvSpPr>
            <a:spLocks noGrp="1"/>
          </p:cNvSpPr>
          <p:nvPr>
            <p:ph type="title"/>
          </p:nvPr>
        </p:nvSpPr>
        <p:spPr/>
        <p:txBody>
          <a:bodyPr/>
          <a:lstStyle/>
          <a:p>
            <a:r>
              <a:rPr lang="tr-TR" b="1" dirty="0"/>
              <a:t>Aşı İçerikleri</a:t>
            </a:r>
          </a:p>
        </p:txBody>
      </p:sp>
      <p:sp>
        <p:nvSpPr>
          <p:cNvPr id="3" name="İçerik Yer Tutucusu 2">
            <a:extLst>
              <a:ext uri="{FF2B5EF4-FFF2-40B4-BE49-F238E27FC236}">
                <a16:creationId xmlns:a16="http://schemas.microsoft.com/office/drawing/2014/main" id="{00644E36-61A4-E225-AD94-BBB85B3A12F1}"/>
              </a:ext>
            </a:extLst>
          </p:cNvPr>
          <p:cNvSpPr>
            <a:spLocks noGrp="1"/>
          </p:cNvSpPr>
          <p:nvPr>
            <p:ph idx="1"/>
          </p:nvPr>
        </p:nvSpPr>
        <p:spPr/>
        <p:txBody>
          <a:bodyPr/>
          <a:lstStyle/>
          <a:p>
            <a:pPr marL="228600" lvl="0" indent="-228600" algn="l" rtl="0">
              <a:lnSpc>
                <a:spcPct val="90000"/>
              </a:lnSpc>
              <a:spcBef>
                <a:spcPts val="0"/>
              </a:spcBef>
              <a:spcAft>
                <a:spcPts val="0"/>
              </a:spcAft>
              <a:buClr>
                <a:schemeClr val="dk1"/>
              </a:buClr>
              <a:buSzPts val="2800"/>
              <a:buChar char="•"/>
            </a:pPr>
            <a:r>
              <a:rPr lang="tr-TR" b="1" dirty="0" err="1"/>
              <a:t>İmmünojen</a:t>
            </a:r>
            <a:endParaRPr lang="tr-TR" b="1" dirty="0"/>
          </a:p>
          <a:p>
            <a:pPr marL="0" lvl="0" indent="0" algn="l" rtl="0">
              <a:lnSpc>
                <a:spcPct val="90000"/>
              </a:lnSpc>
              <a:spcBef>
                <a:spcPts val="1000"/>
              </a:spcBef>
              <a:spcAft>
                <a:spcPts val="0"/>
              </a:spcAft>
              <a:buClr>
                <a:schemeClr val="dk1"/>
              </a:buClr>
              <a:buSzPts val="2800"/>
              <a:buNone/>
            </a:pPr>
            <a:r>
              <a:rPr lang="tr-TR" dirty="0"/>
              <a:t>Bir aşı ürününün içinde, aşıya bağışıklık yaratma özelliği kazandıran maddedir</a:t>
            </a:r>
          </a:p>
          <a:p>
            <a:pPr marL="228600" lvl="0" indent="-228600" algn="l" rtl="0">
              <a:lnSpc>
                <a:spcPct val="90000"/>
              </a:lnSpc>
              <a:spcBef>
                <a:spcPts val="1000"/>
              </a:spcBef>
              <a:spcAft>
                <a:spcPts val="0"/>
              </a:spcAft>
              <a:buClr>
                <a:schemeClr val="dk1"/>
              </a:buClr>
              <a:buSzPts val="2800"/>
              <a:buChar char="•"/>
            </a:pPr>
            <a:r>
              <a:rPr lang="tr-TR" b="1" dirty="0"/>
              <a:t>Adjuvanlar </a:t>
            </a:r>
            <a:endParaRPr lang="tr-TR" dirty="0"/>
          </a:p>
          <a:p>
            <a:pPr marL="0" lvl="0" indent="0" algn="l" rtl="0">
              <a:lnSpc>
                <a:spcPct val="90000"/>
              </a:lnSpc>
              <a:spcBef>
                <a:spcPts val="1000"/>
              </a:spcBef>
              <a:spcAft>
                <a:spcPts val="0"/>
              </a:spcAft>
              <a:buClr>
                <a:schemeClr val="dk1"/>
              </a:buClr>
              <a:buSzPts val="2800"/>
              <a:buNone/>
            </a:pPr>
            <a:r>
              <a:rPr lang="tr-TR" dirty="0"/>
              <a:t>Aşı antijenlerinin bağışıklık yaratabilme yeteneklerini arttırmak için aşı formülüne eklenen </a:t>
            </a:r>
            <a:r>
              <a:rPr lang="tr-TR" dirty="0" err="1"/>
              <a:t>immünmodülatör</a:t>
            </a:r>
            <a:r>
              <a:rPr lang="tr-TR" dirty="0"/>
              <a:t> maddelerdir</a:t>
            </a:r>
          </a:p>
          <a:p>
            <a:pPr marL="0" lvl="0" indent="0" algn="l" rtl="0">
              <a:lnSpc>
                <a:spcPct val="90000"/>
              </a:lnSpc>
              <a:spcBef>
                <a:spcPts val="1000"/>
              </a:spcBef>
              <a:spcAft>
                <a:spcPts val="0"/>
              </a:spcAft>
              <a:buClr>
                <a:schemeClr val="dk1"/>
              </a:buClr>
              <a:buSzPts val="2800"/>
              <a:buNone/>
            </a:pPr>
            <a:r>
              <a:rPr lang="tr-TR" dirty="0"/>
              <a:t>Canlı aşılarda adjuvana gerek yoktur. Ölü tam hücre ve </a:t>
            </a:r>
            <a:r>
              <a:rPr lang="tr-TR" dirty="0" err="1"/>
              <a:t>subünit</a:t>
            </a:r>
            <a:r>
              <a:rPr lang="tr-TR" dirty="0"/>
              <a:t> aşıların etkin bir bağışıklık yanıtı ortaya çıkabilmeleri için genellikle adjuvana ihtiyaçları vardır.</a:t>
            </a:r>
          </a:p>
          <a:p>
            <a:endParaRPr lang="tr-TR" dirty="0"/>
          </a:p>
        </p:txBody>
      </p:sp>
      <p:sp>
        <p:nvSpPr>
          <p:cNvPr id="4" name="Veri Yer Tutucusu 3">
            <a:extLst>
              <a:ext uri="{FF2B5EF4-FFF2-40B4-BE49-F238E27FC236}">
                <a16:creationId xmlns:a16="http://schemas.microsoft.com/office/drawing/2014/main" id="{526E99CE-2B4C-85D3-46A6-823C149A37D5}"/>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9878345B-FEC4-1516-E264-0FD7B0834286}"/>
              </a:ext>
            </a:extLst>
          </p:cNvPr>
          <p:cNvSpPr>
            <a:spLocks noGrp="1"/>
          </p:cNvSpPr>
          <p:nvPr>
            <p:ph type="ftr" sz="quarter" idx="11"/>
          </p:nvPr>
        </p:nvSpPr>
        <p:spPr/>
        <p:txBody>
          <a:bodyPr/>
          <a:lstStyle/>
          <a:p>
            <a:pPr marL="0" lvl="0" indent="0" algn="ctr" rtl="0">
              <a:spcBef>
                <a:spcPts val="0"/>
              </a:spcBef>
              <a:spcAft>
                <a:spcPts val="0"/>
              </a:spcAft>
              <a:buNone/>
            </a:pPr>
            <a:r>
              <a:rPr lang="tr-TR" dirty="0"/>
              <a:t>Keser M, Hatipoğlu N. Bağışıklık Antijenleri ve Aşı İçeriği. Çocuk </a:t>
            </a:r>
            <a:r>
              <a:rPr lang="tr-TR" dirty="0" err="1"/>
              <a:t>Enf</a:t>
            </a:r>
            <a:r>
              <a:rPr lang="tr-TR" dirty="0"/>
              <a:t> </a:t>
            </a:r>
            <a:r>
              <a:rPr lang="tr-TR" dirty="0" err="1"/>
              <a:t>Derg</a:t>
            </a:r>
            <a:r>
              <a:rPr lang="tr-TR" dirty="0"/>
              <a:t>. 2008;1(1):15–24. </a:t>
            </a:r>
          </a:p>
        </p:txBody>
      </p:sp>
      <p:sp>
        <p:nvSpPr>
          <p:cNvPr id="6" name="Slayt Numarası Yer Tutucusu 5">
            <a:extLst>
              <a:ext uri="{FF2B5EF4-FFF2-40B4-BE49-F238E27FC236}">
                <a16:creationId xmlns:a16="http://schemas.microsoft.com/office/drawing/2014/main" id="{41A0641C-6BF8-227A-47E2-FD0D88324947}"/>
              </a:ext>
            </a:extLst>
          </p:cNvPr>
          <p:cNvSpPr>
            <a:spLocks noGrp="1"/>
          </p:cNvSpPr>
          <p:nvPr>
            <p:ph type="sldNum" sz="quarter" idx="12"/>
          </p:nvPr>
        </p:nvSpPr>
        <p:spPr/>
        <p:txBody>
          <a:bodyPr/>
          <a:lstStyle/>
          <a:p>
            <a:fld id="{DAB68E02-0E31-4FE9-98EF-257F54F693FA}" type="slidenum">
              <a:rPr lang="tr-TR" smtClean="0"/>
              <a:t>46</a:t>
            </a:fld>
            <a:endParaRPr lang="tr-TR"/>
          </a:p>
        </p:txBody>
      </p:sp>
    </p:spTree>
    <p:extLst>
      <p:ext uri="{BB962C8B-B14F-4D97-AF65-F5344CB8AC3E}">
        <p14:creationId xmlns:p14="http://schemas.microsoft.com/office/powerpoint/2010/main" val="4986413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çerik Yer Tutucusu 7" descr="metin, ekran görüntüsü, yazı tipi, sayı, numara içeren bir resim&#10;&#10;Açıklama otomatik olarak oluşturuldu">
            <a:extLst>
              <a:ext uri="{FF2B5EF4-FFF2-40B4-BE49-F238E27FC236}">
                <a16:creationId xmlns:a16="http://schemas.microsoft.com/office/drawing/2014/main" id="{434C8475-D3DA-C16A-A551-B93ED313D89E}"/>
              </a:ext>
            </a:extLst>
          </p:cNvPr>
          <p:cNvPicPr>
            <a:picLocks noGrp="1" noChangeAspect="1"/>
          </p:cNvPicPr>
          <p:nvPr>
            <p:ph idx="1"/>
          </p:nvPr>
        </p:nvPicPr>
        <p:blipFill>
          <a:blip r:embed="rId2"/>
          <a:stretch>
            <a:fillRect/>
          </a:stretch>
        </p:blipFill>
        <p:spPr>
          <a:xfrm>
            <a:off x="1802704" y="136525"/>
            <a:ext cx="9333708" cy="6090243"/>
          </a:xfrm>
          <a:prstGeom prst="rect">
            <a:avLst/>
          </a:prstGeom>
        </p:spPr>
      </p:pic>
      <p:sp>
        <p:nvSpPr>
          <p:cNvPr id="4" name="Veri Yer Tutucusu 3">
            <a:extLst>
              <a:ext uri="{FF2B5EF4-FFF2-40B4-BE49-F238E27FC236}">
                <a16:creationId xmlns:a16="http://schemas.microsoft.com/office/drawing/2014/main" id="{059B2637-E5B5-3CA2-06AE-431A422C62B8}"/>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53D8424A-AADA-422C-90A0-869D6EEB0C0A}" type="datetime1">
              <a:rPr lang="en-US" smtClean="0"/>
              <a:pPr>
                <a:spcAft>
                  <a:spcPts val="600"/>
                </a:spcAft>
              </a:pPr>
              <a:t>12/24/2023</a:t>
            </a:fld>
            <a:endParaRPr lang="en-US"/>
          </a:p>
        </p:txBody>
      </p:sp>
      <p:sp>
        <p:nvSpPr>
          <p:cNvPr id="5" name="Alt Bilgi Yer Tutucusu 4">
            <a:extLst>
              <a:ext uri="{FF2B5EF4-FFF2-40B4-BE49-F238E27FC236}">
                <a16:creationId xmlns:a16="http://schemas.microsoft.com/office/drawing/2014/main" id="{1468BA9B-A8FA-7203-8B9E-5BC47AD994DC}"/>
              </a:ext>
            </a:extLst>
          </p:cNvPr>
          <p:cNvSpPr>
            <a:spLocks noGrp="1"/>
          </p:cNvSpPr>
          <p:nvPr>
            <p:ph type="ftr" sz="quarter" idx="11"/>
          </p:nvPr>
        </p:nvSpPr>
        <p:spPr>
          <a:xfrm>
            <a:off x="4038600" y="6356350"/>
            <a:ext cx="4114800" cy="365125"/>
          </a:xfrm>
        </p:spPr>
        <p:txBody>
          <a:bodyPr vert="horz" lIns="91440" tIns="45720" rIns="91440" bIns="45720" rtlCol="0" anchor="ctr">
            <a:normAutofit fontScale="92500" lnSpcReduction="20000"/>
          </a:bodyPr>
          <a:lstStyle/>
          <a:p>
            <a:r>
              <a:rPr lang="tr-TR" dirty="0"/>
              <a:t>Aşı İçerikleri. </a:t>
            </a:r>
            <a:r>
              <a:rPr lang="tr-TR" dirty="0">
                <a:hlinkClick r:id="rId3"/>
              </a:rPr>
              <a:t>https://asi.saglik.gov.tr/asi/genel-bilgiler/36-asi-icerikleri.html</a:t>
            </a:r>
            <a:r>
              <a:rPr lang="tr-TR" dirty="0"/>
              <a:t> (22.12.2023)</a:t>
            </a:r>
          </a:p>
          <a:p>
            <a:endParaRPr lang="en-US" sz="1200" kern="1200" dirty="0">
              <a:solidFill>
                <a:schemeClr val="tx1">
                  <a:tint val="75000"/>
                </a:schemeClr>
              </a:solidFill>
              <a:latin typeface="+mn-lt"/>
              <a:ea typeface="+mn-ea"/>
              <a:cs typeface="+mn-cs"/>
            </a:endParaRPr>
          </a:p>
        </p:txBody>
      </p:sp>
      <p:sp>
        <p:nvSpPr>
          <p:cNvPr id="6" name="Slayt Numarası Yer Tutucusu 5">
            <a:extLst>
              <a:ext uri="{FF2B5EF4-FFF2-40B4-BE49-F238E27FC236}">
                <a16:creationId xmlns:a16="http://schemas.microsoft.com/office/drawing/2014/main" id="{076242F1-DAD3-8BBB-78E4-D8658315E0B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AB68E02-0E31-4FE9-98EF-257F54F693FA}" type="slidenum">
              <a:rPr lang="en-US" smtClean="0"/>
              <a:pPr>
                <a:spcAft>
                  <a:spcPts val="600"/>
                </a:spcAft>
              </a:pPr>
              <a:t>47</a:t>
            </a:fld>
            <a:endParaRPr lang="en-US"/>
          </a:p>
        </p:txBody>
      </p:sp>
      <p:sp>
        <p:nvSpPr>
          <p:cNvPr id="9" name="Oval 8">
            <a:extLst>
              <a:ext uri="{FF2B5EF4-FFF2-40B4-BE49-F238E27FC236}">
                <a16:creationId xmlns:a16="http://schemas.microsoft.com/office/drawing/2014/main" id="{BAD8E618-0EA9-7383-782D-0C11D0666C85}"/>
              </a:ext>
            </a:extLst>
          </p:cNvPr>
          <p:cNvSpPr/>
          <p:nvPr/>
        </p:nvSpPr>
        <p:spPr>
          <a:xfrm>
            <a:off x="7966554" y="4459266"/>
            <a:ext cx="1778696" cy="46346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Oval 9">
            <a:extLst>
              <a:ext uri="{FF2B5EF4-FFF2-40B4-BE49-F238E27FC236}">
                <a16:creationId xmlns:a16="http://schemas.microsoft.com/office/drawing/2014/main" id="{6EDEB167-C432-566E-07F5-C88423616F5B}"/>
              </a:ext>
            </a:extLst>
          </p:cNvPr>
          <p:cNvSpPr/>
          <p:nvPr/>
        </p:nvSpPr>
        <p:spPr>
          <a:xfrm>
            <a:off x="1888568" y="3672214"/>
            <a:ext cx="1778696" cy="46346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Oval 10">
            <a:extLst>
              <a:ext uri="{FF2B5EF4-FFF2-40B4-BE49-F238E27FC236}">
                <a16:creationId xmlns:a16="http://schemas.microsoft.com/office/drawing/2014/main" id="{FCFB54CE-9E4C-D8D1-0B6D-FD78833477E1}"/>
              </a:ext>
            </a:extLst>
          </p:cNvPr>
          <p:cNvSpPr/>
          <p:nvPr/>
        </p:nvSpPr>
        <p:spPr>
          <a:xfrm>
            <a:off x="1888568" y="2532345"/>
            <a:ext cx="1778696" cy="46346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Oval 11">
            <a:extLst>
              <a:ext uri="{FF2B5EF4-FFF2-40B4-BE49-F238E27FC236}">
                <a16:creationId xmlns:a16="http://schemas.microsoft.com/office/drawing/2014/main" id="{67CA6B9E-37BF-1098-9CD6-83E1910DB8E2}"/>
              </a:ext>
            </a:extLst>
          </p:cNvPr>
          <p:cNvSpPr/>
          <p:nvPr/>
        </p:nvSpPr>
        <p:spPr>
          <a:xfrm>
            <a:off x="1888568" y="1291981"/>
            <a:ext cx="1869240" cy="57828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853389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id="{73A6B815-097A-5D8E-E8DE-7B7B80AE2724}"/>
              </a:ext>
            </a:extLst>
          </p:cNvPr>
          <p:cNvPicPr>
            <a:picLocks noGrp="1" noChangeAspect="1"/>
          </p:cNvPicPr>
          <p:nvPr>
            <p:ph idx="1"/>
          </p:nvPr>
        </p:nvPicPr>
        <p:blipFill>
          <a:blip r:embed="rId2"/>
          <a:stretch>
            <a:fillRect/>
          </a:stretch>
        </p:blipFill>
        <p:spPr>
          <a:xfrm>
            <a:off x="838200" y="321276"/>
            <a:ext cx="10532340" cy="5819117"/>
          </a:xfrm>
          <a:prstGeom prst="rect">
            <a:avLst/>
          </a:prstGeom>
        </p:spPr>
      </p:pic>
      <p:sp>
        <p:nvSpPr>
          <p:cNvPr id="4" name="Veri Yer Tutucusu 3">
            <a:extLst>
              <a:ext uri="{FF2B5EF4-FFF2-40B4-BE49-F238E27FC236}">
                <a16:creationId xmlns:a16="http://schemas.microsoft.com/office/drawing/2014/main" id="{E8E74F7B-A5FA-A018-C0BC-8243A1227230}"/>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53D8424A-AADA-422C-90A0-869D6EEB0C0A}" type="datetime1">
              <a:rPr lang="en-US" smtClean="0"/>
              <a:pPr>
                <a:spcAft>
                  <a:spcPts val="600"/>
                </a:spcAft>
              </a:pPr>
              <a:t>12/24/2023</a:t>
            </a:fld>
            <a:endParaRPr lang="en-US"/>
          </a:p>
        </p:txBody>
      </p:sp>
      <p:sp>
        <p:nvSpPr>
          <p:cNvPr id="5" name="Alt Bilgi Yer Tutucusu 4">
            <a:extLst>
              <a:ext uri="{FF2B5EF4-FFF2-40B4-BE49-F238E27FC236}">
                <a16:creationId xmlns:a16="http://schemas.microsoft.com/office/drawing/2014/main" id="{3E30A6DC-1D66-1A69-A715-DBB77CAB4EB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nSpc>
                <a:spcPct val="90000"/>
              </a:lnSpc>
              <a:spcAft>
                <a:spcPts val="600"/>
              </a:spcAft>
            </a:pPr>
            <a:r>
              <a:rPr lang="en-US" sz="800" kern="1200">
                <a:solidFill>
                  <a:schemeClr val="tx1">
                    <a:tint val="75000"/>
                  </a:schemeClr>
                </a:solidFill>
                <a:latin typeface="+mn-lt"/>
                <a:ea typeface="+mn-ea"/>
                <a:cs typeface="+mn-cs"/>
              </a:rPr>
              <a:t>Aşı İçerikleri. </a:t>
            </a:r>
            <a:r>
              <a:rPr lang="en-US" sz="800" kern="1200">
                <a:solidFill>
                  <a:schemeClr val="tx1">
                    <a:tint val="75000"/>
                  </a:schemeClr>
                </a:solidFill>
                <a:latin typeface="+mn-lt"/>
                <a:ea typeface="+mn-ea"/>
                <a:cs typeface="+mn-cs"/>
                <a:hlinkClick r:id="rId3"/>
              </a:rPr>
              <a:t>https://asi.saglik.gov.tr/asi/genel-bilgiler/36-asi-icerikleri.html</a:t>
            </a:r>
            <a:r>
              <a:rPr lang="en-US" sz="800" kern="1200">
                <a:solidFill>
                  <a:schemeClr val="tx1">
                    <a:tint val="75000"/>
                  </a:schemeClr>
                </a:solidFill>
                <a:latin typeface="+mn-lt"/>
                <a:ea typeface="+mn-ea"/>
                <a:cs typeface="+mn-cs"/>
              </a:rPr>
              <a:t> (22.12.2023)</a:t>
            </a:r>
          </a:p>
          <a:p>
            <a:pPr>
              <a:lnSpc>
                <a:spcPct val="90000"/>
              </a:lnSpc>
              <a:spcAft>
                <a:spcPts val="600"/>
              </a:spcAft>
            </a:pPr>
            <a:endParaRPr lang="en-US" sz="800" kern="1200">
              <a:solidFill>
                <a:schemeClr val="tx1">
                  <a:tint val="75000"/>
                </a:schemeClr>
              </a:solidFill>
              <a:latin typeface="+mn-lt"/>
              <a:ea typeface="+mn-ea"/>
              <a:cs typeface="+mn-cs"/>
            </a:endParaRPr>
          </a:p>
        </p:txBody>
      </p:sp>
      <p:sp>
        <p:nvSpPr>
          <p:cNvPr id="6" name="Slayt Numarası Yer Tutucusu 5">
            <a:extLst>
              <a:ext uri="{FF2B5EF4-FFF2-40B4-BE49-F238E27FC236}">
                <a16:creationId xmlns:a16="http://schemas.microsoft.com/office/drawing/2014/main" id="{AFE4CB3F-744F-68CF-7DF4-41384C7F7B9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AB68E02-0E31-4FE9-98EF-257F54F693FA}" type="slidenum">
              <a:rPr lang="en-US" smtClean="0"/>
              <a:pPr>
                <a:spcAft>
                  <a:spcPts val="600"/>
                </a:spcAft>
              </a:pPr>
              <a:t>48</a:t>
            </a:fld>
            <a:endParaRPr lang="en-US"/>
          </a:p>
        </p:txBody>
      </p:sp>
    </p:spTree>
    <p:extLst>
      <p:ext uri="{BB962C8B-B14F-4D97-AF65-F5344CB8AC3E}">
        <p14:creationId xmlns:p14="http://schemas.microsoft.com/office/powerpoint/2010/main" val="15548485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D98CABD-366D-1D03-7C79-62139DD0BC18}"/>
              </a:ext>
            </a:extLst>
          </p:cNvPr>
          <p:cNvSpPr>
            <a:spLocks noGrp="1"/>
          </p:cNvSpPr>
          <p:nvPr>
            <p:ph idx="1"/>
          </p:nvPr>
        </p:nvSpPr>
        <p:spPr>
          <a:xfrm>
            <a:off x="838200" y="637309"/>
            <a:ext cx="10515600" cy="5539654"/>
          </a:xfrm>
        </p:spPr>
        <p:txBody>
          <a:bodyPr>
            <a:normAutofit fontScale="92500" lnSpcReduction="20000"/>
          </a:bodyPr>
          <a:lstStyle/>
          <a:p>
            <a:pPr marL="228600" lvl="0" indent="-228600" algn="l" rtl="0">
              <a:lnSpc>
                <a:spcPct val="90000"/>
              </a:lnSpc>
              <a:spcBef>
                <a:spcPts val="0"/>
              </a:spcBef>
              <a:spcAft>
                <a:spcPts val="0"/>
              </a:spcAft>
              <a:buClr>
                <a:schemeClr val="dk1"/>
              </a:buClr>
              <a:buSzPct val="100000"/>
              <a:buChar char="•"/>
            </a:pPr>
            <a:r>
              <a:rPr lang="tr-TR" b="1" dirty="0"/>
              <a:t>Koruyucular (prezervatifler)</a:t>
            </a:r>
            <a:endParaRPr lang="tr-TR" dirty="0"/>
          </a:p>
          <a:p>
            <a:pPr marL="0" lvl="0" indent="0" algn="l" rtl="0">
              <a:lnSpc>
                <a:spcPct val="90000"/>
              </a:lnSpc>
              <a:spcBef>
                <a:spcPts val="1000"/>
              </a:spcBef>
              <a:spcAft>
                <a:spcPts val="0"/>
              </a:spcAft>
              <a:buClr>
                <a:schemeClr val="dk1"/>
              </a:buClr>
              <a:buSzPct val="100000"/>
              <a:buNone/>
            </a:pPr>
            <a:r>
              <a:rPr lang="tr-TR" dirty="0"/>
              <a:t>Aşı preparatının sahada kullanımı sırasında, bulaşabilecek olan bakteri ve mantarların üremesini önlemek için eklenen maddelerdir</a:t>
            </a:r>
          </a:p>
          <a:p>
            <a:pPr marL="0" lvl="0" indent="0" algn="l" rtl="0">
              <a:lnSpc>
                <a:spcPct val="90000"/>
              </a:lnSpc>
              <a:spcBef>
                <a:spcPts val="1000"/>
              </a:spcBef>
              <a:spcAft>
                <a:spcPts val="0"/>
              </a:spcAft>
              <a:buClr>
                <a:schemeClr val="dk1"/>
              </a:buClr>
              <a:buSzPct val="100000"/>
              <a:buNone/>
            </a:pPr>
            <a:r>
              <a:rPr lang="tr-TR" dirty="0"/>
              <a:t>kullanımda olan dört çeşit koruyucu bulunmaktadır  </a:t>
            </a:r>
          </a:p>
          <a:p>
            <a:pPr marL="971550" lvl="1" indent="-514350" algn="l" rtl="0">
              <a:lnSpc>
                <a:spcPct val="90000"/>
              </a:lnSpc>
              <a:spcBef>
                <a:spcPts val="500"/>
              </a:spcBef>
              <a:spcAft>
                <a:spcPts val="0"/>
              </a:spcAft>
              <a:buClr>
                <a:schemeClr val="dk1"/>
              </a:buClr>
              <a:buSzPct val="100000"/>
              <a:buAutoNum type="arabicPeriod"/>
            </a:pPr>
            <a:r>
              <a:rPr lang="tr-TR" dirty="0" err="1"/>
              <a:t>Timerosal</a:t>
            </a:r>
            <a:r>
              <a:rPr lang="tr-TR" dirty="0"/>
              <a:t> (</a:t>
            </a:r>
            <a:r>
              <a:rPr lang="tr-TR" dirty="0" err="1"/>
              <a:t>tiomersal</a:t>
            </a:r>
            <a:r>
              <a:rPr lang="tr-TR" dirty="0"/>
              <a:t>)</a:t>
            </a:r>
          </a:p>
          <a:p>
            <a:pPr marL="971550" lvl="1" indent="-514350" algn="l" rtl="0">
              <a:lnSpc>
                <a:spcPct val="90000"/>
              </a:lnSpc>
              <a:spcBef>
                <a:spcPts val="500"/>
              </a:spcBef>
              <a:spcAft>
                <a:spcPts val="0"/>
              </a:spcAft>
              <a:buClr>
                <a:schemeClr val="dk1"/>
              </a:buClr>
              <a:buSzPct val="100000"/>
              <a:buAutoNum type="arabicPeriod"/>
            </a:pPr>
            <a:r>
              <a:rPr lang="tr-TR" dirty="0"/>
              <a:t>2-fenoksietanol </a:t>
            </a:r>
          </a:p>
          <a:p>
            <a:pPr marL="971550" lvl="1" indent="-514350" algn="l" rtl="0">
              <a:lnSpc>
                <a:spcPct val="90000"/>
              </a:lnSpc>
              <a:spcBef>
                <a:spcPts val="500"/>
              </a:spcBef>
              <a:spcAft>
                <a:spcPts val="0"/>
              </a:spcAft>
              <a:buClr>
                <a:schemeClr val="dk1"/>
              </a:buClr>
              <a:buSzPct val="100000"/>
              <a:buAutoNum type="arabicPeriod"/>
            </a:pPr>
            <a:r>
              <a:rPr lang="tr-TR" dirty="0"/>
              <a:t>Fenol </a:t>
            </a:r>
          </a:p>
          <a:p>
            <a:pPr marL="971550" lvl="1" indent="-514350" algn="l" rtl="0">
              <a:lnSpc>
                <a:spcPct val="90000"/>
              </a:lnSpc>
              <a:spcBef>
                <a:spcPts val="500"/>
              </a:spcBef>
              <a:spcAft>
                <a:spcPts val="0"/>
              </a:spcAft>
              <a:buClr>
                <a:schemeClr val="dk1"/>
              </a:buClr>
              <a:buSzPct val="100000"/>
              <a:buAutoNum type="arabicPeriod"/>
            </a:pPr>
            <a:r>
              <a:rPr lang="tr-TR" dirty="0" err="1"/>
              <a:t>Benzetonium</a:t>
            </a:r>
            <a:r>
              <a:rPr lang="tr-TR" dirty="0"/>
              <a:t> </a:t>
            </a:r>
            <a:r>
              <a:rPr lang="tr-TR" dirty="0" err="1"/>
              <a:t>klorid</a:t>
            </a:r>
            <a:endParaRPr lang="tr-TR" dirty="0"/>
          </a:p>
          <a:p>
            <a:pPr marL="228600" lvl="0" indent="-228600" algn="l" rtl="0">
              <a:lnSpc>
                <a:spcPct val="90000"/>
              </a:lnSpc>
              <a:spcBef>
                <a:spcPts val="1000"/>
              </a:spcBef>
              <a:spcAft>
                <a:spcPts val="0"/>
              </a:spcAft>
              <a:buClr>
                <a:schemeClr val="dk1"/>
              </a:buClr>
              <a:buSzPct val="100000"/>
              <a:buChar char="•"/>
            </a:pPr>
            <a:r>
              <a:rPr lang="tr-TR" b="1" dirty="0"/>
              <a:t>Stabilizörler</a:t>
            </a:r>
          </a:p>
          <a:p>
            <a:pPr marL="0" lvl="0" indent="0" algn="l" rtl="0">
              <a:lnSpc>
                <a:spcPct val="90000"/>
              </a:lnSpc>
              <a:spcBef>
                <a:spcPts val="1000"/>
              </a:spcBef>
              <a:spcAft>
                <a:spcPts val="0"/>
              </a:spcAft>
              <a:buClr>
                <a:schemeClr val="dk1"/>
              </a:buClr>
              <a:buSzPct val="100000"/>
              <a:buNone/>
            </a:pPr>
            <a:r>
              <a:rPr lang="tr-TR" dirty="0"/>
              <a:t>Aşı içeriğini dondurma-kurutma ve ısı gibi fiziksel etmenlerden koruyan maddelerdir.</a:t>
            </a:r>
          </a:p>
          <a:p>
            <a:pPr marL="0" lvl="0" indent="0" algn="l" rtl="0">
              <a:lnSpc>
                <a:spcPct val="90000"/>
              </a:lnSpc>
              <a:spcBef>
                <a:spcPts val="1000"/>
              </a:spcBef>
              <a:spcAft>
                <a:spcPts val="0"/>
              </a:spcAft>
              <a:buClr>
                <a:schemeClr val="dk1"/>
              </a:buClr>
              <a:buSzPct val="100000"/>
              <a:buNone/>
            </a:pPr>
            <a:r>
              <a:rPr lang="tr-TR" dirty="0"/>
              <a:t>Özellikle kuru-donmuş (liyofilize) ve canlı viral aşılarda stabilizatör madde gereksinim vardır. </a:t>
            </a:r>
          </a:p>
          <a:p>
            <a:pPr marL="0" lvl="0" indent="0" algn="l" rtl="0">
              <a:lnSpc>
                <a:spcPct val="90000"/>
              </a:lnSpc>
              <a:spcBef>
                <a:spcPts val="1000"/>
              </a:spcBef>
              <a:spcAft>
                <a:spcPts val="0"/>
              </a:spcAft>
              <a:buClr>
                <a:schemeClr val="dk1"/>
              </a:buClr>
              <a:buSzPct val="100000"/>
              <a:buNone/>
            </a:pPr>
            <a:r>
              <a:rPr lang="tr-TR" dirty="0"/>
              <a:t>Aşılarda stabilizör olarak kullanılan maddeler sükroz, laktoz, aminoasitler (</a:t>
            </a:r>
            <a:r>
              <a:rPr lang="tr-TR" dirty="0" err="1"/>
              <a:t>glisin</a:t>
            </a:r>
            <a:r>
              <a:rPr lang="tr-TR" dirty="0"/>
              <a:t>, glutamik asit monosodyum tuzu), veya proteinler (insan </a:t>
            </a:r>
            <a:r>
              <a:rPr lang="tr-TR" dirty="0" err="1"/>
              <a:t>albumini</a:t>
            </a:r>
            <a:r>
              <a:rPr lang="tr-TR" dirty="0"/>
              <a:t>, jelatin) olabilir</a:t>
            </a:r>
          </a:p>
          <a:p>
            <a:endParaRPr lang="tr-TR" dirty="0"/>
          </a:p>
        </p:txBody>
      </p:sp>
      <p:sp>
        <p:nvSpPr>
          <p:cNvPr id="4" name="Veri Yer Tutucusu 3">
            <a:extLst>
              <a:ext uri="{FF2B5EF4-FFF2-40B4-BE49-F238E27FC236}">
                <a16:creationId xmlns:a16="http://schemas.microsoft.com/office/drawing/2014/main" id="{B58FBCDC-4593-4476-6CF2-BD575A6DF405}"/>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41D12FAA-19CD-3364-C3EA-BFF42D14DCEC}"/>
              </a:ext>
            </a:extLst>
          </p:cNvPr>
          <p:cNvSpPr>
            <a:spLocks noGrp="1"/>
          </p:cNvSpPr>
          <p:nvPr>
            <p:ph type="ftr" sz="quarter" idx="11"/>
          </p:nvPr>
        </p:nvSpPr>
        <p:spPr/>
        <p:txBody>
          <a:bodyPr/>
          <a:lstStyle/>
          <a:p>
            <a:r>
              <a:rPr lang="tr-TR" dirty="0"/>
              <a:t>Keser M, Hatipoğlu N. Bağışıklık Antijenleri ve Aşı İçeriği. Çocuk </a:t>
            </a:r>
            <a:r>
              <a:rPr lang="tr-TR" dirty="0" err="1"/>
              <a:t>Enf</a:t>
            </a:r>
            <a:r>
              <a:rPr lang="tr-TR" dirty="0"/>
              <a:t> </a:t>
            </a:r>
            <a:r>
              <a:rPr lang="tr-TR" dirty="0" err="1"/>
              <a:t>Derg</a:t>
            </a:r>
            <a:r>
              <a:rPr lang="tr-TR" dirty="0"/>
              <a:t>. 2008;1(1):15–24. </a:t>
            </a:r>
          </a:p>
          <a:p>
            <a:endParaRPr lang="tr-TR" dirty="0"/>
          </a:p>
        </p:txBody>
      </p:sp>
      <p:sp>
        <p:nvSpPr>
          <p:cNvPr id="6" name="Slayt Numarası Yer Tutucusu 5">
            <a:extLst>
              <a:ext uri="{FF2B5EF4-FFF2-40B4-BE49-F238E27FC236}">
                <a16:creationId xmlns:a16="http://schemas.microsoft.com/office/drawing/2014/main" id="{02D1E24C-D1A6-948C-A0EF-119E86BEE8E8}"/>
              </a:ext>
            </a:extLst>
          </p:cNvPr>
          <p:cNvSpPr>
            <a:spLocks noGrp="1"/>
          </p:cNvSpPr>
          <p:nvPr>
            <p:ph type="sldNum" sz="quarter" idx="12"/>
          </p:nvPr>
        </p:nvSpPr>
        <p:spPr/>
        <p:txBody>
          <a:bodyPr/>
          <a:lstStyle/>
          <a:p>
            <a:fld id="{DAB68E02-0E31-4FE9-98EF-257F54F693FA}" type="slidenum">
              <a:rPr lang="tr-TR" smtClean="0"/>
              <a:t>49</a:t>
            </a:fld>
            <a:endParaRPr lang="tr-TR"/>
          </a:p>
        </p:txBody>
      </p:sp>
    </p:spTree>
    <p:extLst>
      <p:ext uri="{BB962C8B-B14F-4D97-AF65-F5344CB8AC3E}">
        <p14:creationId xmlns:p14="http://schemas.microsoft.com/office/powerpoint/2010/main" val="3582767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C397FBD-9600-0EEF-4FCF-66977155FFAF}"/>
              </a:ext>
            </a:extLst>
          </p:cNvPr>
          <p:cNvSpPr>
            <a:spLocks noGrp="1"/>
          </p:cNvSpPr>
          <p:nvPr>
            <p:ph type="title"/>
          </p:nvPr>
        </p:nvSpPr>
        <p:spPr>
          <a:xfrm>
            <a:off x="841248" y="256032"/>
            <a:ext cx="10506456" cy="1014984"/>
          </a:xfrm>
        </p:spPr>
        <p:txBody>
          <a:bodyPr anchor="b">
            <a:normAutofit/>
          </a:bodyPr>
          <a:lstStyle/>
          <a:p>
            <a:r>
              <a:rPr lang="tr-TR" dirty="0"/>
              <a:t>Mayıs 1796, Dr. Edward </a:t>
            </a:r>
            <a:r>
              <a:rPr lang="tr-TR" dirty="0" err="1"/>
              <a:t>Jenner</a:t>
            </a:r>
            <a:r>
              <a:rPr lang="tr-TR" dirty="0"/>
              <a:t> – Çiçek Aşısı</a:t>
            </a:r>
          </a:p>
        </p:txBody>
      </p:sp>
      <p:sp>
        <p:nvSpPr>
          <p:cNvPr id="15" name="Rectangle 14">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Veri Yer Tutucusu 3">
            <a:extLst>
              <a:ext uri="{FF2B5EF4-FFF2-40B4-BE49-F238E27FC236}">
                <a16:creationId xmlns:a16="http://schemas.microsoft.com/office/drawing/2014/main" id="{7366EF85-37A0-A7D6-2FE3-57A7CFFE0B55}"/>
              </a:ext>
            </a:extLst>
          </p:cNvPr>
          <p:cNvSpPr>
            <a:spLocks noGrp="1"/>
          </p:cNvSpPr>
          <p:nvPr>
            <p:ph type="dt" sz="half" idx="10"/>
          </p:nvPr>
        </p:nvSpPr>
        <p:spPr>
          <a:xfrm>
            <a:off x="841248" y="6356350"/>
            <a:ext cx="2577503" cy="365125"/>
          </a:xfrm>
        </p:spPr>
        <p:txBody>
          <a:bodyPr>
            <a:normAutofit/>
          </a:bodyPr>
          <a:lstStyle/>
          <a:p>
            <a:pPr>
              <a:spcAft>
                <a:spcPts val="600"/>
              </a:spcAft>
            </a:pPr>
            <a:fld id="{53D8424A-AADA-422C-90A0-869D6EEB0C0A}" type="datetime1">
              <a:rPr lang="tr-TR">
                <a:solidFill>
                  <a:schemeClr val="tx1">
                    <a:lumMod val="50000"/>
                    <a:lumOff val="50000"/>
                  </a:schemeClr>
                </a:solidFill>
              </a:rPr>
              <a:pPr>
                <a:spcAft>
                  <a:spcPts val="600"/>
                </a:spcAft>
              </a:pPr>
              <a:t>24.12.2023</a:t>
            </a:fld>
            <a:endParaRPr lang="tr-TR">
              <a:solidFill>
                <a:schemeClr val="tx1">
                  <a:lumMod val="50000"/>
                  <a:lumOff val="50000"/>
                </a:schemeClr>
              </a:solidFill>
            </a:endParaRPr>
          </a:p>
        </p:txBody>
      </p:sp>
      <p:sp>
        <p:nvSpPr>
          <p:cNvPr id="7" name="Alt Bilgi Yer Tutucusu 4">
            <a:extLst>
              <a:ext uri="{FF2B5EF4-FFF2-40B4-BE49-F238E27FC236}">
                <a16:creationId xmlns:a16="http://schemas.microsoft.com/office/drawing/2014/main" id="{4FD75C67-0AF9-4F6F-3326-35014E5C5D8D}"/>
              </a:ext>
            </a:extLst>
          </p:cNvPr>
          <p:cNvSpPr>
            <a:spLocks noGrp="1"/>
          </p:cNvSpPr>
          <p:nvPr>
            <p:ph type="ftr" sz="quarter" idx="11"/>
          </p:nvPr>
        </p:nvSpPr>
        <p:spPr>
          <a:xfrm>
            <a:off x="4038600" y="6356350"/>
            <a:ext cx="4114800" cy="365125"/>
          </a:xfrm>
        </p:spPr>
        <p:txBody>
          <a:bodyPr>
            <a:normAutofit/>
          </a:bodyPr>
          <a:lstStyle/>
          <a:p>
            <a:pPr>
              <a:lnSpc>
                <a:spcPct val="90000"/>
              </a:lnSpc>
              <a:spcAft>
                <a:spcPts val="600"/>
              </a:spcAft>
            </a:pPr>
            <a:r>
              <a:rPr lang="tr-TR" sz="400">
                <a:solidFill>
                  <a:schemeClr val="tx1">
                    <a:lumMod val="50000"/>
                    <a:lumOff val="50000"/>
                  </a:schemeClr>
                </a:solidFill>
              </a:rPr>
              <a:t>A Brief History Vaccination. </a:t>
            </a:r>
            <a:r>
              <a:rPr lang="tr-TR" sz="400">
                <a:solidFill>
                  <a:schemeClr val="tx1">
                    <a:lumMod val="50000"/>
                    <a:lumOff val="50000"/>
                  </a:schemeClr>
                </a:solidFill>
                <a:hlinkClick r:id="rId2"/>
              </a:rPr>
              <a:t>https://www.who.int/news-room/spotlight/history-of-vaccination/a-brief-history-of-vaccination?topicsurvey=ht7j2q)&amp;gclid=Cj0KCQiA4Y-sBhC6ARIsAGXF1g7gmK5F1W78zMRJCDEHFPw3cKDtlK-SztVKX_Vjmb4fCONfGMkZyGEaAlX2EALw_wcB</a:t>
            </a:r>
            <a:r>
              <a:rPr lang="tr-TR" sz="400">
                <a:solidFill>
                  <a:schemeClr val="tx1">
                    <a:lumMod val="50000"/>
                    <a:lumOff val="50000"/>
                  </a:schemeClr>
                </a:solidFill>
              </a:rPr>
              <a:t> (Erişim Tarihi: 21.12.2023)</a:t>
            </a:r>
          </a:p>
          <a:p>
            <a:pPr>
              <a:lnSpc>
                <a:spcPct val="90000"/>
              </a:lnSpc>
              <a:spcAft>
                <a:spcPts val="600"/>
              </a:spcAft>
            </a:pPr>
            <a:endParaRPr lang="tr-TR" sz="400">
              <a:solidFill>
                <a:schemeClr val="tx1">
                  <a:lumMod val="50000"/>
                  <a:lumOff val="50000"/>
                </a:schemeClr>
              </a:solidFill>
            </a:endParaRPr>
          </a:p>
        </p:txBody>
      </p:sp>
      <p:sp>
        <p:nvSpPr>
          <p:cNvPr id="6" name="Slayt Numarası Yer Tutucusu 5">
            <a:extLst>
              <a:ext uri="{FF2B5EF4-FFF2-40B4-BE49-F238E27FC236}">
                <a16:creationId xmlns:a16="http://schemas.microsoft.com/office/drawing/2014/main" id="{338AC48F-69A3-D446-80D9-0AB77C1AAE88}"/>
              </a:ext>
            </a:extLst>
          </p:cNvPr>
          <p:cNvSpPr>
            <a:spLocks noGrp="1"/>
          </p:cNvSpPr>
          <p:nvPr>
            <p:ph type="sldNum" sz="quarter" idx="12"/>
          </p:nvPr>
        </p:nvSpPr>
        <p:spPr>
          <a:xfrm>
            <a:off x="8873254" y="6356350"/>
            <a:ext cx="2477498" cy="365125"/>
          </a:xfrm>
        </p:spPr>
        <p:txBody>
          <a:bodyPr>
            <a:normAutofit/>
          </a:bodyPr>
          <a:lstStyle/>
          <a:p>
            <a:pPr>
              <a:spcAft>
                <a:spcPts val="600"/>
              </a:spcAft>
            </a:pPr>
            <a:fld id="{DAB68E02-0E31-4FE9-98EF-257F54F693FA}" type="slidenum">
              <a:rPr lang="tr-TR">
                <a:solidFill>
                  <a:schemeClr val="tx1">
                    <a:lumMod val="50000"/>
                    <a:lumOff val="50000"/>
                  </a:schemeClr>
                </a:solidFill>
              </a:rPr>
              <a:pPr>
                <a:spcAft>
                  <a:spcPts val="600"/>
                </a:spcAft>
              </a:pPr>
              <a:t>5</a:t>
            </a:fld>
            <a:endParaRPr lang="tr-TR">
              <a:solidFill>
                <a:schemeClr val="tx1">
                  <a:lumMod val="50000"/>
                  <a:lumOff val="50000"/>
                </a:schemeClr>
              </a:solidFill>
            </a:endParaRPr>
          </a:p>
        </p:txBody>
      </p:sp>
      <p:graphicFrame>
        <p:nvGraphicFramePr>
          <p:cNvPr id="9" name="İçerik Yer Tutucusu 2">
            <a:extLst>
              <a:ext uri="{FF2B5EF4-FFF2-40B4-BE49-F238E27FC236}">
                <a16:creationId xmlns:a16="http://schemas.microsoft.com/office/drawing/2014/main" id="{C3842D3E-AD62-E257-216F-89123A699300}"/>
              </a:ext>
            </a:extLst>
          </p:cNvPr>
          <p:cNvGraphicFramePr>
            <a:graphicFrameLocks noGrp="1"/>
          </p:cNvGraphicFramePr>
          <p:nvPr>
            <p:ph idx="1"/>
            <p:extLst>
              <p:ext uri="{D42A27DB-BD31-4B8C-83A1-F6EECF244321}">
                <p14:modId xmlns:p14="http://schemas.microsoft.com/office/powerpoint/2010/main" val="24025644"/>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81136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E64169D-83CB-FC5C-930D-64F2F31B56FA}"/>
              </a:ext>
            </a:extLst>
          </p:cNvPr>
          <p:cNvSpPr>
            <a:spLocks noGrp="1"/>
          </p:cNvSpPr>
          <p:nvPr>
            <p:ph idx="1"/>
          </p:nvPr>
        </p:nvSpPr>
        <p:spPr>
          <a:xfrm>
            <a:off x="838200" y="964504"/>
            <a:ext cx="10515600" cy="5212459"/>
          </a:xfrm>
        </p:spPr>
        <p:txBody>
          <a:bodyPr/>
          <a:lstStyle/>
          <a:p>
            <a:pPr marL="228600" lvl="0" indent="-228600" algn="l" rtl="0">
              <a:lnSpc>
                <a:spcPct val="90000"/>
              </a:lnSpc>
              <a:spcBef>
                <a:spcPts val="0"/>
              </a:spcBef>
              <a:spcAft>
                <a:spcPts val="0"/>
              </a:spcAft>
              <a:buClr>
                <a:schemeClr val="dk1"/>
              </a:buClr>
              <a:buSzPts val="2800"/>
              <a:buChar char="•"/>
            </a:pPr>
            <a:r>
              <a:rPr lang="tr-TR" b="1" dirty="0" err="1"/>
              <a:t>İnaktivosyon</a:t>
            </a:r>
            <a:r>
              <a:rPr lang="tr-TR" b="1" dirty="0"/>
              <a:t> işlem kalıntıları</a:t>
            </a:r>
            <a:endParaRPr lang="tr-TR" dirty="0"/>
          </a:p>
          <a:p>
            <a:pPr marL="0" lvl="0" indent="0" algn="l" rtl="0">
              <a:lnSpc>
                <a:spcPct val="90000"/>
              </a:lnSpc>
              <a:spcBef>
                <a:spcPts val="1000"/>
              </a:spcBef>
              <a:spcAft>
                <a:spcPts val="0"/>
              </a:spcAft>
              <a:buClr>
                <a:schemeClr val="dk1"/>
              </a:buClr>
              <a:buSzPts val="2800"/>
              <a:buNone/>
            </a:pPr>
            <a:r>
              <a:rPr lang="tr-TR" dirty="0"/>
              <a:t>Aşı üretiminde kullanılan bakteri ve virüsler, antijenik yapıları korunacak şekilde çeşitli kimyasal ajanlarla inaktive veya detoksifiye edilir. </a:t>
            </a:r>
          </a:p>
          <a:p>
            <a:pPr marL="0" lvl="0" indent="0" algn="l" rtl="0">
              <a:lnSpc>
                <a:spcPct val="90000"/>
              </a:lnSpc>
              <a:spcBef>
                <a:spcPts val="1000"/>
              </a:spcBef>
              <a:spcAft>
                <a:spcPts val="0"/>
              </a:spcAft>
              <a:buClr>
                <a:schemeClr val="dk1"/>
              </a:buClr>
              <a:buSzPts val="2800"/>
              <a:buNone/>
            </a:pPr>
            <a:r>
              <a:rPr lang="tr-TR" dirty="0" err="1"/>
              <a:t>Formaldehid</a:t>
            </a:r>
            <a:r>
              <a:rPr lang="tr-TR" dirty="0"/>
              <a:t> kimyasal inaktivasyon işlemlerinde kullanılan bir üründür.</a:t>
            </a:r>
          </a:p>
          <a:p>
            <a:pPr marL="0" lvl="0" indent="0" algn="l" rtl="0">
              <a:lnSpc>
                <a:spcPct val="90000"/>
              </a:lnSpc>
              <a:spcBef>
                <a:spcPts val="1000"/>
              </a:spcBef>
              <a:spcAft>
                <a:spcPts val="0"/>
              </a:spcAft>
              <a:buClr>
                <a:schemeClr val="dk1"/>
              </a:buClr>
              <a:buSzPts val="2800"/>
              <a:buNone/>
            </a:pPr>
            <a:endParaRPr lang="tr-TR" dirty="0"/>
          </a:p>
          <a:p>
            <a:pPr marL="228600" lvl="0" indent="-228600" algn="l" rtl="0">
              <a:lnSpc>
                <a:spcPct val="90000"/>
              </a:lnSpc>
              <a:spcBef>
                <a:spcPts val="1000"/>
              </a:spcBef>
              <a:spcAft>
                <a:spcPts val="0"/>
              </a:spcAft>
              <a:buClr>
                <a:schemeClr val="dk1"/>
              </a:buClr>
              <a:buSzPts val="2800"/>
              <a:buChar char="•"/>
            </a:pPr>
            <a:r>
              <a:rPr lang="tr-TR" b="1" dirty="0"/>
              <a:t>Hücre kültürü kalıntıları</a:t>
            </a:r>
            <a:endParaRPr lang="tr-TR" dirty="0"/>
          </a:p>
          <a:p>
            <a:pPr marL="0" lvl="0" indent="0" algn="l" rtl="0">
              <a:lnSpc>
                <a:spcPct val="90000"/>
              </a:lnSpc>
              <a:spcBef>
                <a:spcPts val="1000"/>
              </a:spcBef>
              <a:spcAft>
                <a:spcPts val="0"/>
              </a:spcAft>
              <a:buClr>
                <a:schemeClr val="dk1"/>
              </a:buClr>
              <a:buSzPts val="2800"/>
              <a:buNone/>
            </a:pPr>
            <a:r>
              <a:rPr lang="tr-TR" dirty="0"/>
              <a:t>Viral aşı üretimi sırasında istenmeyen bakteri üremesini engellemek için antibiyotikler (</a:t>
            </a:r>
            <a:r>
              <a:rPr lang="tr-TR" dirty="0">
                <a:solidFill>
                  <a:srgbClr val="FF0000"/>
                </a:solidFill>
              </a:rPr>
              <a:t>penisilin dışında</a:t>
            </a:r>
            <a:r>
              <a:rPr lang="tr-TR" dirty="0"/>
              <a:t>) eklenmesi gerekli olmaktadır.</a:t>
            </a:r>
          </a:p>
          <a:p>
            <a:pPr marL="0" lvl="0" indent="0" algn="l" rtl="0">
              <a:lnSpc>
                <a:spcPct val="90000"/>
              </a:lnSpc>
              <a:spcBef>
                <a:spcPts val="1000"/>
              </a:spcBef>
              <a:spcAft>
                <a:spcPts val="0"/>
              </a:spcAft>
              <a:buClr>
                <a:schemeClr val="dk1"/>
              </a:buClr>
              <a:buSzPts val="2800"/>
              <a:buNone/>
            </a:pPr>
            <a:r>
              <a:rPr lang="tr-TR" dirty="0"/>
              <a:t>Streptomisin, </a:t>
            </a:r>
            <a:r>
              <a:rPr lang="tr-TR" dirty="0" err="1"/>
              <a:t>polimiksin</a:t>
            </a:r>
            <a:r>
              <a:rPr lang="tr-TR" dirty="0"/>
              <a:t> B, neomisin ve </a:t>
            </a:r>
            <a:r>
              <a:rPr lang="tr-TR" dirty="0" err="1"/>
              <a:t>gentamisin</a:t>
            </a:r>
            <a:r>
              <a:rPr lang="tr-TR" dirty="0"/>
              <a:t> kullanılmaktadır.</a:t>
            </a:r>
            <a:endParaRPr lang="tr-TR" b="1" dirty="0"/>
          </a:p>
          <a:p>
            <a:endParaRPr lang="tr-TR" dirty="0"/>
          </a:p>
        </p:txBody>
      </p:sp>
      <p:sp>
        <p:nvSpPr>
          <p:cNvPr id="4" name="Veri Yer Tutucusu 3">
            <a:extLst>
              <a:ext uri="{FF2B5EF4-FFF2-40B4-BE49-F238E27FC236}">
                <a16:creationId xmlns:a16="http://schemas.microsoft.com/office/drawing/2014/main" id="{DD6CE65D-F109-A54F-85BE-904438DBA046}"/>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6" name="Slayt Numarası Yer Tutucusu 5">
            <a:extLst>
              <a:ext uri="{FF2B5EF4-FFF2-40B4-BE49-F238E27FC236}">
                <a16:creationId xmlns:a16="http://schemas.microsoft.com/office/drawing/2014/main" id="{18302ADD-251E-D348-B74B-374A3FA4D90A}"/>
              </a:ext>
            </a:extLst>
          </p:cNvPr>
          <p:cNvSpPr>
            <a:spLocks noGrp="1"/>
          </p:cNvSpPr>
          <p:nvPr>
            <p:ph type="sldNum" sz="quarter" idx="12"/>
          </p:nvPr>
        </p:nvSpPr>
        <p:spPr/>
        <p:txBody>
          <a:bodyPr/>
          <a:lstStyle/>
          <a:p>
            <a:fld id="{DAB68E02-0E31-4FE9-98EF-257F54F693FA}" type="slidenum">
              <a:rPr lang="tr-TR" smtClean="0"/>
              <a:t>50</a:t>
            </a:fld>
            <a:endParaRPr lang="tr-TR"/>
          </a:p>
        </p:txBody>
      </p:sp>
      <p:sp>
        <p:nvSpPr>
          <p:cNvPr id="7" name="Alt Bilgi Yer Tutucusu 4">
            <a:extLst>
              <a:ext uri="{FF2B5EF4-FFF2-40B4-BE49-F238E27FC236}">
                <a16:creationId xmlns:a16="http://schemas.microsoft.com/office/drawing/2014/main" id="{31F5CA71-94E2-B3E8-F667-A1B9E530D9AF}"/>
              </a:ext>
            </a:extLst>
          </p:cNvPr>
          <p:cNvSpPr>
            <a:spLocks noGrp="1"/>
          </p:cNvSpPr>
          <p:nvPr>
            <p:ph type="ftr" sz="quarter" idx="11"/>
          </p:nvPr>
        </p:nvSpPr>
        <p:spPr>
          <a:xfrm>
            <a:off x="4038600" y="6356350"/>
            <a:ext cx="4114800" cy="365125"/>
          </a:xfrm>
        </p:spPr>
        <p:txBody>
          <a:bodyPr/>
          <a:lstStyle/>
          <a:p>
            <a:r>
              <a:rPr lang="tr-TR" dirty="0"/>
              <a:t>Keser M, Hatipoğlu N. Bağışıklık Antijenleri ve Aşı İçeriği. Çocuk </a:t>
            </a:r>
            <a:r>
              <a:rPr lang="tr-TR" dirty="0" err="1"/>
              <a:t>Enf</a:t>
            </a:r>
            <a:r>
              <a:rPr lang="tr-TR" dirty="0"/>
              <a:t> </a:t>
            </a:r>
            <a:r>
              <a:rPr lang="tr-TR" dirty="0" err="1"/>
              <a:t>Derg</a:t>
            </a:r>
            <a:r>
              <a:rPr lang="tr-TR" dirty="0"/>
              <a:t>. 2008;1(1):15–24. </a:t>
            </a:r>
          </a:p>
          <a:p>
            <a:endParaRPr lang="tr-TR" dirty="0"/>
          </a:p>
        </p:txBody>
      </p:sp>
    </p:spTree>
    <p:extLst>
      <p:ext uri="{BB962C8B-B14F-4D97-AF65-F5344CB8AC3E}">
        <p14:creationId xmlns:p14="http://schemas.microsoft.com/office/powerpoint/2010/main" val="31241129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7CD2024-06B1-2E73-BBEB-A13A629E06AD}"/>
              </a:ext>
            </a:extLst>
          </p:cNvPr>
          <p:cNvSpPr>
            <a:spLocks noGrp="1"/>
          </p:cNvSpPr>
          <p:nvPr>
            <p:ph type="title"/>
          </p:nvPr>
        </p:nvSpPr>
        <p:spPr/>
        <p:txBody>
          <a:bodyPr/>
          <a:lstStyle/>
          <a:p>
            <a:r>
              <a:rPr lang="tr-TR" b="1" dirty="0"/>
              <a:t>Aşı Etkinliği (Koruyuculuk Oranı)</a:t>
            </a:r>
          </a:p>
        </p:txBody>
      </p:sp>
      <p:sp>
        <p:nvSpPr>
          <p:cNvPr id="3" name="İçerik Yer Tutucusu 2">
            <a:extLst>
              <a:ext uri="{FF2B5EF4-FFF2-40B4-BE49-F238E27FC236}">
                <a16:creationId xmlns:a16="http://schemas.microsoft.com/office/drawing/2014/main" id="{E4FE54E8-5766-45F4-ABB1-429A7FE5E710}"/>
              </a:ext>
            </a:extLst>
          </p:cNvPr>
          <p:cNvSpPr>
            <a:spLocks noGrp="1"/>
          </p:cNvSpPr>
          <p:nvPr>
            <p:ph idx="1"/>
          </p:nvPr>
        </p:nvSpPr>
        <p:spPr/>
        <p:txBody>
          <a:bodyPr/>
          <a:lstStyle/>
          <a:p>
            <a:pPr marL="228600" lvl="0" indent="-228600" algn="l" rtl="0">
              <a:lnSpc>
                <a:spcPct val="90000"/>
              </a:lnSpc>
              <a:spcBef>
                <a:spcPts val="0"/>
              </a:spcBef>
              <a:spcAft>
                <a:spcPts val="0"/>
              </a:spcAft>
              <a:buClr>
                <a:schemeClr val="dk1"/>
              </a:buClr>
              <a:buSzPts val="2800"/>
              <a:buChar char="•"/>
            </a:pPr>
            <a:r>
              <a:rPr lang="tr-TR"/>
              <a:t>Aşı etkinliği, aşının, söz konusu hastalığı önleme yani hastalıktan koruma olasılığını ifade eder. Bir aşının rutin hizmete sokulmasındaki en temel kriter, aşının koruyuculuk oranıdır. </a:t>
            </a:r>
          </a:p>
          <a:p>
            <a:pPr marL="228600" lvl="0" indent="-228600" algn="l" rtl="0">
              <a:lnSpc>
                <a:spcPct val="90000"/>
              </a:lnSpc>
              <a:spcBef>
                <a:spcPts val="1000"/>
              </a:spcBef>
              <a:spcAft>
                <a:spcPts val="0"/>
              </a:spcAft>
              <a:buClr>
                <a:schemeClr val="dk1"/>
              </a:buClr>
              <a:buSzPts val="2800"/>
              <a:buChar char="•"/>
            </a:pPr>
            <a:r>
              <a:rPr lang="tr-TR"/>
              <a:t>Bunun için önce aşı olan ve olmayanlarda hastalığın görülme sıklığı yani “atak hızı” hesaplanır. Atak hızı, enfeksiyon hastalıklarına özgü bir ölçüttür ve belli bir sürede belli bir toplumda hastalığa yakalananların sıklığı olarak hesaplanır. </a:t>
            </a:r>
          </a:p>
          <a:p>
            <a:endParaRPr lang="tr-TR" dirty="0"/>
          </a:p>
        </p:txBody>
      </p:sp>
      <p:sp>
        <p:nvSpPr>
          <p:cNvPr id="4" name="Veri Yer Tutucusu 3">
            <a:extLst>
              <a:ext uri="{FF2B5EF4-FFF2-40B4-BE49-F238E27FC236}">
                <a16:creationId xmlns:a16="http://schemas.microsoft.com/office/drawing/2014/main" id="{99D91316-AB4A-231A-5550-B1C6A2A715FD}"/>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24E4A8E6-E72D-85BD-6E52-7B97F4B19CDF}"/>
              </a:ext>
            </a:extLst>
          </p:cNvPr>
          <p:cNvSpPr>
            <a:spLocks noGrp="1"/>
          </p:cNvSpPr>
          <p:nvPr>
            <p:ph type="ftr" sz="quarter" idx="11"/>
          </p:nvPr>
        </p:nvSpPr>
        <p:spPr/>
        <p:txBody>
          <a:bodyPr/>
          <a:lstStyle/>
          <a:p>
            <a:r>
              <a:rPr lang="tr-TR" dirty="0"/>
              <a:t>Birinci Basamak Sağlık Çalışanları İçin Aşı Rehberi. Ankara: Türk Tabipleri Birliği Merkez Konseyi; 2018. </a:t>
            </a:r>
          </a:p>
          <a:p>
            <a:endParaRPr lang="tr-TR" dirty="0"/>
          </a:p>
        </p:txBody>
      </p:sp>
      <p:sp>
        <p:nvSpPr>
          <p:cNvPr id="6" name="Slayt Numarası Yer Tutucusu 5">
            <a:extLst>
              <a:ext uri="{FF2B5EF4-FFF2-40B4-BE49-F238E27FC236}">
                <a16:creationId xmlns:a16="http://schemas.microsoft.com/office/drawing/2014/main" id="{4C9DCCF5-4223-8328-FB42-6FA45015D280}"/>
              </a:ext>
            </a:extLst>
          </p:cNvPr>
          <p:cNvSpPr>
            <a:spLocks noGrp="1"/>
          </p:cNvSpPr>
          <p:nvPr>
            <p:ph type="sldNum" sz="quarter" idx="12"/>
          </p:nvPr>
        </p:nvSpPr>
        <p:spPr/>
        <p:txBody>
          <a:bodyPr/>
          <a:lstStyle/>
          <a:p>
            <a:fld id="{DAB68E02-0E31-4FE9-98EF-257F54F693FA}" type="slidenum">
              <a:rPr lang="tr-TR" smtClean="0"/>
              <a:t>51</a:t>
            </a:fld>
            <a:endParaRPr lang="tr-TR"/>
          </a:p>
        </p:txBody>
      </p:sp>
      <p:pic>
        <p:nvPicPr>
          <p:cNvPr id="8" name="Resim 7">
            <a:extLst>
              <a:ext uri="{FF2B5EF4-FFF2-40B4-BE49-F238E27FC236}">
                <a16:creationId xmlns:a16="http://schemas.microsoft.com/office/drawing/2014/main" id="{F9C15D73-F67F-5A2B-5813-A430F1122811}"/>
              </a:ext>
            </a:extLst>
          </p:cNvPr>
          <p:cNvPicPr>
            <a:picLocks noChangeAspect="1"/>
          </p:cNvPicPr>
          <p:nvPr/>
        </p:nvPicPr>
        <p:blipFill>
          <a:blip r:embed="rId2"/>
          <a:stretch>
            <a:fillRect/>
          </a:stretch>
        </p:blipFill>
        <p:spPr>
          <a:xfrm>
            <a:off x="4758357" y="4296616"/>
            <a:ext cx="7174193" cy="1730111"/>
          </a:xfrm>
          <a:prstGeom prst="rect">
            <a:avLst/>
          </a:prstGeom>
        </p:spPr>
      </p:pic>
    </p:spTree>
    <p:extLst>
      <p:ext uri="{BB962C8B-B14F-4D97-AF65-F5344CB8AC3E}">
        <p14:creationId xmlns:p14="http://schemas.microsoft.com/office/powerpoint/2010/main" val="37170864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BDD7B5-6A54-52BB-0D6C-DF232D4D9BED}"/>
              </a:ext>
            </a:extLst>
          </p:cNvPr>
          <p:cNvSpPr>
            <a:spLocks noGrp="1"/>
          </p:cNvSpPr>
          <p:nvPr>
            <p:ph type="title"/>
          </p:nvPr>
        </p:nvSpPr>
        <p:spPr/>
        <p:txBody>
          <a:bodyPr/>
          <a:lstStyle/>
          <a:p>
            <a:r>
              <a:rPr lang="tr-TR" b="1" dirty="0"/>
              <a:t>Aşının Sahadaki Etkinliği</a:t>
            </a:r>
          </a:p>
        </p:txBody>
      </p:sp>
      <p:sp>
        <p:nvSpPr>
          <p:cNvPr id="3" name="İçerik Yer Tutucusu 2">
            <a:extLst>
              <a:ext uri="{FF2B5EF4-FFF2-40B4-BE49-F238E27FC236}">
                <a16:creationId xmlns:a16="http://schemas.microsoft.com/office/drawing/2014/main" id="{F7423630-61F3-D2BF-DDC9-FD5749573DFB}"/>
              </a:ext>
            </a:extLst>
          </p:cNvPr>
          <p:cNvSpPr>
            <a:spLocks noGrp="1"/>
          </p:cNvSpPr>
          <p:nvPr>
            <p:ph idx="1"/>
          </p:nvPr>
        </p:nvSpPr>
        <p:spPr/>
        <p:txBody>
          <a:bodyPr>
            <a:normAutofit fontScale="92500"/>
          </a:bodyPr>
          <a:lstStyle/>
          <a:p>
            <a:pPr marL="228600" lvl="0" indent="-228600" algn="l" rtl="0">
              <a:lnSpc>
                <a:spcPct val="90000"/>
              </a:lnSpc>
              <a:spcBef>
                <a:spcPts val="0"/>
              </a:spcBef>
              <a:spcAft>
                <a:spcPts val="0"/>
              </a:spcAft>
              <a:buClr>
                <a:schemeClr val="dk1"/>
              </a:buClr>
              <a:buSzPct val="100000"/>
              <a:buChar char="•"/>
            </a:pPr>
            <a:r>
              <a:rPr lang="tr-TR" dirty="0"/>
              <a:t>Aşının etkinliğine dair bilgi, kontrollü klinik araştırmalardan elde edilir. Oysa aşının topluma uygulanması sonrasında aynı etkinlik ortaya çıkmayabilir. Bu nedenle aşı programlarında yer alan her aşının sahadaki etkinliği de takip edilmelidir. Bu amaçla aşıyla önlenebilir hastalıkların </a:t>
            </a:r>
            <a:r>
              <a:rPr lang="tr-TR" dirty="0" err="1"/>
              <a:t>sürveyansı</a:t>
            </a:r>
            <a:r>
              <a:rPr lang="tr-TR" dirty="0"/>
              <a:t> yapılır. </a:t>
            </a:r>
          </a:p>
          <a:p>
            <a:pPr marL="228600" lvl="0" indent="-228600" algn="l" rtl="0">
              <a:lnSpc>
                <a:spcPct val="90000"/>
              </a:lnSpc>
              <a:spcBef>
                <a:spcPts val="1000"/>
              </a:spcBef>
              <a:spcAft>
                <a:spcPts val="0"/>
              </a:spcAft>
              <a:buClr>
                <a:schemeClr val="dk1"/>
              </a:buClr>
              <a:buSzPct val="100000"/>
              <a:buChar char="•"/>
            </a:pPr>
            <a:r>
              <a:rPr lang="tr-TR" dirty="0"/>
              <a:t>Aşının etkinliği formülü, aynı zamanda aşının sahadaki etkinliğinin saptanması için de kullanılır. Aşının sahadaki etkinliğinin düşük olması aşılama hizmetinde bir takım sorunlara işaret eder. </a:t>
            </a:r>
          </a:p>
          <a:p>
            <a:pPr marL="228600" lvl="0" indent="-228600" algn="l" rtl="0">
              <a:lnSpc>
                <a:spcPct val="90000"/>
              </a:lnSpc>
              <a:spcBef>
                <a:spcPts val="1000"/>
              </a:spcBef>
              <a:spcAft>
                <a:spcPts val="0"/>
              </a:spcAft>
              <a:buClr>
                <a:schemeClr val="dk1"/>
              </a:buClr>
              <a:buSzPct val="100000"/>
              <a:buChar char="•"/>
            </a:pPr>
            <a:r>
              <a:rPr lang="tr-TR" dirty="0"/>
              <a:t>Aşının sahada etkinliğinin düşmesi, soğuk zincirdeki aksaklıklara, yanlış uygulanmasına (enjeksiyon tekniği) ve aşılanan çocukların yaşına bağlı olabilir. Ayrıca aşı şemasının eksik olması nedeniyle (eksik doz </a:t>
            </a:r>
            <a:r>
              <a:rPr lang="tr-TR" dirty="0" err="1"/>
              <a:t>vb</a:t>
            </a:r>
            <a:r>
              <a:rPr lang="tr-TR" dirty="0"/>
              <a:t>) beklenen </a:t>
            </a:r>
            <a:r>
              <a:rPr lang="tr-TR" dirty="0" err="1"/>
              <a:t>serokonversiyon</a:t>
            </a:r>
            <a:r>
              <a:rPr lang="tr-TR" dirty="0"/>
              <a:t> sağlanamayabilir. </a:t>
            </a:r>
          </a:p>
          <a:p>
            <a:endParaRPr lang="tr-TR" dirty="0"/>
          </a:p>
        </p:txBody>
      </p:sp>
      <p:sp>
        <p:nvSpPr>
          <p:cNvPr id="4" name="Veri Yer Tutucusu 3">
            <a:extLst>
              <a:ext uri="{FF2B5EF4-FFF2-40B4-BE49-F238E27FC236}">
                <a16:creationId xmlns:a16="http://schemas.microsoft.com/office/drawing/2014/main" id="{B7F0408F-5E95-51AF-9369-870996F690E2}"/>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6" name="Slayt Numarası Yer Tutucusu 5">
            <a:extLst>
              <a:ext uri="{FF2B5EF4-FFF2-40B4-BE49-F238E27FC236}">
                <a16:creationId xmlns:a16="http://schemas.microsoft.com/office/drawing/2014/main" id="{E561FD13-7E11-9B1B-5C7D-B2115AF8631C}"/>
              </a:ext>
            </a:extLst>
          </p:cNvPr>
          <p:cNvSpPr>
            <a:spLocks noGrp="1"/>
          </p:cNvSpPr>
          <p:nvPr>
            <p:ph type="sldNum" sz="quarter" idx="12"/>
          </p:nvPr>
        </p:nvSpPr>
        <p:spPr/>
        <p:txBody>
          <a:bodyPr/>
          <a:lstStyle/>
          <a:p>
            <a:fld id="{DAB68E02-0E31-4FE9-98EF-257F54F693FA}" type="slidenum">
              <a:rPr lang="tr-TR" smtClean="0"/>
              <a:t>52</a:t>
            </a:fld>
            <a:endParaRPr lang="tr-TR"/>
          </a:p>
        </p:txBody>
      </p:sp>
      <p:sp>
        <p:nvSpPr>
          <p:cNvPr id="7" name="Alt Bilgi Yer Tutucusu 4">
            <a:extLst>
              <a:ext uri="{FF2B5EF4-FFF2-40B4-BE49-F238E27FC236}">
                <a16:creationId xmlns:a16="http://schemas.microsoft.com/office/drawing/2014/main" id="{25B96EAD-E917-5F8E-FA8F-D5586C7B9413}"/>
              </a:ext>
            </a:extLst>
          </p:cNvPr>
          <p:cNvSpPr>
            <a:spLocks noGrp="1"/>
          </p:cNvSpPr>
          <p:nvPr>
            <p:ph type="ftr" sz="quarter" idx="11"/>
          </p:nvPr>
        </p:nvSpPr>
        <p:spPr>
          <a:xfrm>
            <a:off x="4038600" y="6356350"/>
            <a:ext cx="4114800" cy="365125"/>
          </a:xfrm>
        </p:spPr>
        <p:txBody>
          <a:bodyPr/>
          <a:lstStyle/>
          <a:p>
            <a:r>
              <a:rPr lang="tr-TR" dirty="0"/>
              <a:t>Birinci Basamak Sağlık Çalışanları İçin Aşı Rehberi. Ankara: Türk Tabipleri Birliği Merkez Konseyi; 2018. </a:t>
            </a:r>
          </a:p>
          <a:p>
            <a:endParaRPr lang="tr-TR" dirty="0"/>
          </a:p>
        </p:txBody>
      </p:sp>
    </p:spTree>
    <p:extLst>
      <p:ext uri="{BB962C8B-B14F-4D97-AF65-F5344CB8AC3E}">
        <p14:creationId xmlns:p14="http://schemas.microsoft.com/office/powerpoint/2010/main" val="25117334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E7AF55-6D8F-8D25-A3FE-97584096A068}"/>
              </a:ext>
            </a:extLst>
          </p:cNvPr>
          <p:cNvSpPr>
            <a:spLocks noGrp="1"/>
          </p:cNvSpPr>
          <p:nvPr>
            <p:ph type="title"/>
          </p:nvPr>
        </p:nvSpPr>
        <p:spPr/>
        <p:txBody>
          <a:bodyPr/>
          <a:lstStyle/>
          <a:p>
            <a:r>
              <a:rPr lang="tr-TR" b="1" dirty="0"/>
              <a:t>Toplum(Grup) Bağışıklığı</a:t>
            </a:r>
          </a:p>
        </p:txBody>
      </p:sp>
      <p:sp>
        <p:nvSpPr>
          <p:cNvPr id="3" name="İçerik Yer Tutucusu 2">
            <a:extLst>
              <a:ext uri="{FF2B5EF4-FFF2-40B4-BE49-F238E27FC236}">
                <a16:creationId xmlns:a16="http://schemas.microsoft.com/office/drawing/2014/main" id="{44BDCEE1-CE3D-787C-4A03-CE4AF0982DBC}"/>
              </a:ext>
            </a:extLst>
          </p:cNvPr>
          <p:cNvSpPr>
            <a:spLocks noGrp="1"/>
          </p:cNvSpPr>
          <p:nvPr>
            <p:ph idx="1"/>
          </p:nvPr>
        </p:nvSpPr>
        <p:spPr/>
        <p:txBody>
          <a:bodyPr>
            <a:normAutofit fontScale="92500" lnSpcReduction="10000"/>
          </a:bodyPr>
          <a:lstStyle/>
          <a:p>
            <a:pPr marL="228600" lvl="0" indent="-228600" algn="l" rtl="0">
              <a:lnSpc>
                <a:spcPct val="90000"/>
              </a:lnSpc>
              <a:spcBef>
                <a:spcPts val="0"/>
              </a:spcBef>
              <a:spcAft>
                <a:spcPts val="0"/>
              </a:spcAft>
              <a:buClr>
                <a:schemeClr val="dk1"/>
              </a:buClr>
              <a:buSzPct val="100000"/>
              <a:buChar char="•"/>
            </a:pPr>
            <a:r>
              <a:rPr lang="tr-TR" dirty="0"/>
              <a:t>Yüksek oranda aşılama ile grup bağışıklığı oluşturulması, aşının dışsal bir etkisini ortaya çıkararak hastalığın kontrolünü sağlar. Grup bağışıklığı, toplumda belli oranda aşılamayla söz konusu bulaşıcı hastalık etkeninin toplumda dolaşımının önlenmesidir. </a:t>
            </a:r>
          </a:p>
          <a:p>
            <a:pPr marL="228600" lvl="0" indent="-228600" algn="l" rtl="0">
              <a:lnSpc>
                <a:spcPct val="90000"/>
              </a:lnSpc>
              <a:spcBef>
                <a:spcPts val="1000"/>
              </a:spcBef>
              <a:spcAft>
                <a:spcPts val="0"/>
              </a:spcAft>
              <a:buClr>
                <a:schemeClr val="dk1"/>
              </a:buClr>
              <a:buSzPct val="100000"/>
              <a:buChar char="•"/>
            </a:pPr>
            <a:r>
              <a:rPr lang="tr-TR" dirty="0"/>
              <a:t>Bu durumda etkenin korumasız kişilere ulaşma olasılığı da azalacak ve hastalığa karşı bağışık olmayan kişiler de dolaylı yoldan korunacaktır.</a:t>
            </a:r>
          </a:p>
          <a:p>
            <a:pPr marL="228600" lvl="0" indent="-228600" algn="l" rtl="0">
              <a:lnSpc>
                <a:spcPct val="90000"/>
              </a:lnSpc>
              <a:spcBef>
                <a:spcPts val="1000"/>
              </a:spcBef>
              <a:spcAft>
                <a:spcPts val="0"/>
              </a:spcAft>
              <a:buClr>
                <a:schemeClr val="dk1"/>
              </a:buClr>
              <a:buSzPct val="100000"/>
              <a:buChar char="•"/>
            </a:pPr>
            <a:r>
              <a:rPr lang="tr-TR" dirty="0"/>
              <a:t>Toplumda her zaman çeşitli nedenlerle aşılanmayan kişiler vardır </a:t>
            </a:r>
          </a:p>
          <a:p>
            <a:pPr marL="685800" lvl="1" indent="-228600" algn="l" rtl="0">
              <a:lnSpc>
                <a:spcPct val="90000"/>
              </a:lnSpc>
              <a:spcBef>
                <a:spcPts val="500"/>
              </a:spcBef>
              <a:spcAft>
                <a:spcPts val="0"/>
              </a:spcAft>
              <a:buClr>
                <a:schemeClr val="dk1"/>
              </a:buClr>
              <a:buSzPct val="100000"/>
              <a:buFont typeface="Noto Sans Symbols"/>
              <a:buChar char="✔"/>
            </a:pPr>
            <a:r>
              <a:rPr lang="tr-TR" dirty="0"/>
              <a:t>Doğuştan bağışıklık sistemi hastalığı olan çocuklar, </a:t>
            </a:r>
          </a:p>
          <a:p>
            <a:pPr marL="685800" lvl="1" indent="-228600" algn="l" rtl="0">
              <a:lnSpc>
                <a:spcPct val="90000"/>
              </a:lnSpc>
              <a:spcBef>
                <a:spcPts val="500"/>
              </a:spcBef>
              <a:spcAft>
                <a:spcPts val="0"/>
              </a:spcAft>
              <a:buClr>
                <a:schemeClr val="dk1"/>
              </a:buClr>
              <a:buSzPct val="100000"/>
              <a:buFont typeface="Noto Sans Symbols"/>
              <a:buChar char="✔"/>
            </a:pPr>
            <a:r>
              <a:rPr lang="tr-TR" dirty="0"/>
              <a:t>Kanser </a:t>
            </a:r>
            <a:r>
              <a:rPr lang="tr-TR" dirty="0" err="1"/>
              <a:t>vb</a:t>
            </a:r>
            <a:r>
              <a:rPr lang="tr-TR" dirty="0"/>
              <a:t> hastalıkların tedavisi nedeniyle bağışıklık sistemi bozulmuş olanlar, </a:t>
            </a:r>
          </a:p>
          <a:p>
            <a:pPr marL="685800" lvl="1" indent="-228600" algn="l" rtl="0">
              <a:lnSpc>
                <a:spcPct val="90000"/>
              </a:lnSpc>
              <a:spcBef>
                <a:spcPts val="500"/>
              </a:spcBef>
              <a:spcAft>
                <a:spcPts val="0"/>
              </a:spcAft>
              <a:buClr>
                <a:schemeClr val="dk1"/>
              </a:buClr>
              <a:buSzPct val="100000"/>
              <a:buFont typeface="Noto Sans Symbols"/>
              <a:buChar char="✔"/>
            </a:pPr>
            <a:r>
              <a:rPr lang="tr-TR" dirty="0"/>
              <a:t>Ağır beslenme bozukluğu olan çocuklar, </a:t>
            </a:r>
          </a:p>
          <a:p>
            <a:pPr marL="685800" lvl="1" indent="-228600" algn="l" rtl="0">
              <a:lnSpc>
                <a:spcPct val="90000"/>
              </a:lnSpc>
              <a:spcBef>
                <a:spcPts val="500"/>
              </a:spcBef>
              <a:spcAft>
                <a:spcPts val="0"/>
              </a:spcAft>
              <a:buClr>
                <a:schemeClr val="dk1"/>
              </a:buClr>
              <a:buSzPct val="100000"/>
              <a:buFont typeface="Noto Sans Symbols"/>
              <a:buChar char="✔"/>
            </a:pPr>
            <a:r>
              <a:rPr lang="tr-TR" dirty="0"/>
              <a:t>Sağlık hizmetlerine ulaşamayanlar ve </a:t>
            </a:r>
          </a:p>
          <a:p>
            <a:pPr marL="685800" lvl="1" indent="-228600" algn="l" rtl="0">
              <a:lnSpc>
                <a:spcPct val="90000"/>
              </a:lnSpc>
              <a:spcBef>
                <a:spcPts val="500"/>
              </a:spcBef>
              <a:spcAft>
                <a:spcPts val="0"/>
              </a:spcAft>
              <a:buClr>
                <a:schemeClr val="dk1"/>
              </a:buClr>
              <a:buSzPct val="100000"/>
              <a:buFont typeface="Noto Sans Symbols"/>
              <a:buChar char="✔"/>
            </a:pPr>
            <a:r>
              <a:rPr lang="tr-TR" dirty="0"/>
              <a:t>Aşı olmayı reddeden kişilerdir.</a:t>
            </a:r>
          </a:p>
          <a:p>
            <a:endParaRPr lang="tr-TR" dirty="0"/>
          </a:p>
        </p:txBody>
      </p:sp>
      <p:sp>
        <p:nvSpPr>
          <p:cNvPr id="4" name="Veri Yer Tutucusu 3">
            <a:extLst>
              <a:ext uri="{FF2B5EF4-FFF2-40B4-BE49-F238E27FC236}">
                <a16:creationId xmlns:a16="http://schemas.microsoft.com/office/drawing/2014/main" id="{30C2217C-60C0-FE4C-2CC5-59500A16D0A2}"/>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6" name="Slayt Numarası Yer Tutucusu 5">
            <a:extLst>
              <a:ext uri="{FF2B5EF4-FFF2-40B4-BE49-F238E27FC236}">
                <a16:creationId xmlns:a16="http://schemas.microsoft.com/office/drawing/2014/main" id="{71DF6C77-381F-1CAB-1164-777602EBC673}"/>
              </a:ext>
            </a:extLst>
          </p:cNvPr>
          <p:cNvSpPr>
            <a:spLocks noGrp="1"/>
          </p:cNvSpPr>
          <p:nvPr>
            <p:ph type="sldNum" sz="quarter" idx="12"/>
          </p:nvPr>
        </p:nvSpPr>
        <p:spPr/>
        <p:txBody>
          <a:bodyPr/>
          <a:lstStyle/>
          <a:p>
            <a:fld id="{DAB68E02-0E31-4FE9-98EF-257F54F693FA}" type="slidenum">
              <a:rPr lang="tr-TR" smtClean="0"/>
              <a:t>53</a:t>
            </a:fld>
            <a:endParaRPr lang="tr-TR"/>
          </a:p>
        </p:txBody>
      </p:sp>
      <p:sp>
        <p:nvSpPr>
          <p:cNvPr id="7" name="Alt Bilgi Yer Tutucusu 4">
            <a:extLst>
              <a:ext uri="{FF2B5EF4-FFF2-40B4-BE49-F238E27FC236}">
                <a16:creationId xmlns:a16="http://schemas.microsoft.com/office/drawing/2014/main" id="{28CF2615-7A4E-37A6-C1CC-E3A3B9B35E1E}"/>
              </a:ext>
            </a:extLst>
          </p:cNvPr>
          <p:cNvSpPr>
            <a:spLocks noGrp="1"/>
          </p:cNvSpPr>
          <p:nvPr>
            <p:ph type="ftr" sz="quarter" idx="11"/>
          </p:nvPr>
        </p:nvSpPr>
        <p:spPr>
          <a:xfrm>
            <a:off x="4038600" y="6356350"/>
            <a:ext cx="4114800" cy="365125"/>
          </a:xfrm>
        </p:spPr>
        <p:txBody>
          <a:bodyPr/>
          <a:lstStyle/>
          <a:p>
            <a:r>
              <a:rPr lang="tr-TR" dirty="0"/>
              <a:t>Birinci Basamak Sağlık Çalışanları İçin Aşı Rehberi. Ankara: Türk Tabipleri Birliği Merkez Konseyi; 2018. </a:t>
            </a:r>
          </a:p>
          <a:p>
            <a:endParaRPr lang="tr-TR" dirty="0"/>
          </a:p>
        </p:txBody>
      </p:sp>
    </p:spTree>
    <p:extLst>
      <p:ext uri="{BB962C8B-B14F-4D97-AF65-F5344CB8AC3E}">
        <p14:creationId xmlns:p14="http://schemas.microsoft.com/office/powerpoint/2010/main" val="27430111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66D2088-0D59-D0A2-B07B-81EC97DB261A}"/>
              </a:ext>
            </a:extLst>
          </p:cNvPr>
          <p:cNvSpPr>
            <a:spLocks noGrp="1"/>
          </p:cNvSpPr>
          <p:nvPr>
            <p:ph idx="1"/>
          </p:nvPr>
        </p:nvSpPr>
        <p:spPr>
          <a:xfrm>
            <a:off x="838200" y="1080655"/>
            <a:ext cx="10515600" cy="5096308"/>
          </a:xfrm>
        </p:spPr>
        <p:txBody>
          <a:bodyPr>
            <a:normAutofit fontScale="92500" lnSpcReduction="10000"/>
          </a:bodyPr>
          <a:lstStyle/>
          <a:p>
            <a:pPr marL="228600" lvl="0" indent="-228600" algn="l" rtl="0">
              <a:lnSpc>
                <a:spcPct val="90000"/>
              </a:lnSpc>
              <a:spcBef>
                <a:spcPts val="0"/>
              </a:spcBef>
              <a:spcAft>
                <a:spcPts val="0"/>
              </a:spcAft>
              <a:buClr>
                <a:schemeClr val="dk1"/>
              </a:buClr>
              <a:buSzPct val="100000"/>
              <a:buChar char="•"/>
            </a:pPr>
            <a:r>
              <a:rPr lang="tr-TR" dirty="0"/>
              <a:t>Kişilerin aşının koruyuculuk oranına bağlı olarak aşı olduğu halde bağışıklık gelişmeyenler de olacaktır (%1-5 oranında). </a:t>
            </a:r>
          </a:p>
          <a:p>
            <a:pPr marL="228600" lvl="0" indent="-228600" algn="l" rtl="0">
              <a:lnSpc>
                <a:spcPct val="90000"/>
              </a:lnSpc>
              <a:spcBef>
                <a:spcPts val="1000"/>
              </a:spcBef>
              <a:spcAft>
                <a:spcPts val="0"/>
              </a:spcAft>
              <a:buClr>
                <a:schemeClr val="dk1"/>
              </a:buClr>
              <a:buSzPct val="100000"/>
              <a:buChar char="•"/>
            </a:pPr>
            <a:r>
              <a:rPr lang="tr-TR" dirty="0"/>
              <a:t>Çeşitli nedenlerle aşılanmamış hem de aşı olduğu halde bağışıklık gelişmemiş olanlar olduğu için, toplumda bir kesim hastalığa karşı korunmasız olacaktır. </a:t>
            </a:r>
          </a:p>
          <a:p>
            <a:pPr marL="228600" lvl="0" indent="-228600" algn="l" rtl="0">
              <a:lnSpc>
                <a:spcPct val="90000"/>
              </a:lnSpc>
              <a:spcBef>
                <a:spcPts val="1000"/>
              </a:spcBef>
              <a:spcAft>
                <a:spcPts val="0"/>
              </a:spcAft>
              <a:buClr>
                <a:schemeClr val="dk1"/>
              </a:buClr>
              <a:buSzPct val="100000"/>
              <a:buChar char="•"/>
            </a:pPr>
            <a:r>
              <a:rPr lang="tr-TR" dirty="0"/>
              <a:t>Bu durum, etkene karşı bağışık olanların oranlarının düşmesine yani risk altında olanların sayıca artışına yol açar. Böyle bir durumda, toplumda ilgili hastalığın sıklığı (insidansı) artacağı gibi salgınlar da ortaya çıkabilir.</a:t>
            </a:r>
          </a:p>
          <a:p>
            <a:pPr marL="228600" lvl="0" indent="-228600" algn="l" rtl="0">
              <a:lnSpc>
                <a:spcPct val="90000"/>
              </a:lnSpc>
              <a:spcBef>
                <a:spcPts val="1000"/>
              </a:spcBef>
              <a:spcAft>
                <a:spcPts val="0"/>
              </a:spcAft>
              <a:buClr>
                <a:schemeClr val="dk1"/>
              </a:buClr>
              <a:buSzPct val="100000"/>
              <a:buChar char="•"/>
            </a:pPr>
            <a:r>
              <a:rPr lang="tr-TR" dirty="0"/>
              <a:t>Bu nedenle aşılama hizmetlerinde, aşı olması kontrendike olan kişilerin dışında kalanların tamamına ulaşılarak aşılanmaları sağlanmalıdır. </a:t>
            </a:r>
          </a:p>
          <a:p>
            <a:pPr marL="228600" lvl="0" indent="-228600" algn="l" rtl="0">
              <a:lnSpc>
                <a:spcPct val="90000"/>
              </a:lnSpc>
              <a:spcBef>
                <a:spcPts val="1000"/>
              </a:spcBef>
              <a:spcAft>
                <a:spcPts val="0"/>
              </a:spcAft>
              <a:buClr>
                <a:schemeClr val="dk1"/>
              </a:buClr>
              <a:buSzPct val="100000"/>
              <a:buChar char="•"/>
            </a:pPr>
            <a:r>
              <a:rPr lang="tr-TR" dirty="0"/>
              <a:t>Burada unutulmaması gereken nokta, toplum bağışıklığını sağlamanın “aşı olmaması gereken” çocukları da ilgili bulaşıcı hastalığa karşı korumak için gerekli olmasıdır. </a:t>
            </a:r>
          </a:p>
          <a:p>
            <a:endParaRPr lang="tr-TR" dirty="0"/>
          </a:p>
        </p:txBody>
      </p:sp>
      <p:sp>
        <p:nvSpPr>
          <p:cNvPr id="4" name="Veri Yer Tutucusu 3">
            <a:extLst>
              <a:ext uri="{FF2B5EF4-FFF2-40B4-BE49-F238E27FC236}">
                <a16:creationId xmlns:a16="http://schemas.microsoft.com/office/drawing/2014/main" id="{5B3ECD5F-8F3E-2EC4-BD39-4632643DC486}"/>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6" name="Slayt Numarası Yer Tutucusu 5">
            <a:extLst>
              <a:ext uri="{FF2B5EF4-FFF2-40B4-BE49-F238E27FC236}">
                <a16:creationId xmlns:a16="http://schemas.microsoft.com/office/drawing/2014/main" id="{7C567603-0683-066B-3E87-79587786899A}"/>
              </a:ext>
            </a:extLst>
          </p:cNvPr>
          <p:cNvSpPr>
            <a:spLocks noGrp="1"/>
          </p:cNvSpPr>
          <p:nvPr>
            <p:ph type="sldNum" sz="quarter" idx="12"/>
          </p:nvPr>
        </p:nvSpPr>
        <p:spPr/>
        <p:txBody>
          <a:bodyPr/>
          <a:lstStyle/>
          <a:p>
            <a:fld id="{DAB68E02-0E31-4FE9-98EF-257F54F693FA}" type="slidenum">
              <a:rPr lang="tr-TR" smtClean="0"/>
              <a:t>54</a:t>
            </a:fld>
            <a:endParaRPr lang="tr-TR"/>
          </a:p>
        </p:txBody>
      </p:sp>
      <p:sp>
        <p:nvSpPr>
          <p:cNvPr id="7" name="Alt Bilgi Yer Tutucusu 4">
            <a:extLst>
              <a:ext uri="{FF2B5EF4-FFF2-40B4-BE49-F238E27FC236}">
                <a16:creationId xmlns:a16="http://schemas.microsoft.com/office/drawing/2014/main" id="{B61FF156-58DF-2305-3B26-30DEB249E2A5}"/>
              </a:ext>
            </a:extLst>
          </p:cNvPr>
          <p:cNvSpPr>
            <a:spLocks noGrp="1"/>
          </p:cNvSpPr>
          <p:nvPr>
            <p:ph type="ftr" sz="quarter" idx="11"/>
          </p:nvPr>
        </p:nvSpPr>
        <p:spPr>
          <a:xfrm>
            <a:off x="4038600" y="6356350"/>
            <a:ext cx="4114800" cy="365125"/>
          </a:xfrm>
        </p:spPr>
        <p:txBody>
          <a:bodyPr/>
          <a:lstStyle/>
          <a:p>
            <a:r>
              <a:rPr lang="tr-TR" dirty="0"/>
              <a:t>Birinci Basamak Sağlık Çalışanları İçin Aşı Rehberi. Ankara: Türk Tabipleri Birliği Merkez Konseyi; 2018. </a:t>
            </a:r>
          </a:p>
          <a:p>
            <a:endParaRPr lang="tr-TR" dirty="0"/>
          </a:p>
        </p:txBody>
      </p:sp>
    </p:spTree>
    <p:extLst>
      <p:ext uri="{BB962C8B-B14F-4D97-AF65-F5344CB8AC3E}">
        <p14:creationId xmlns:p14="http://schemas.microsoft.com/office/powerpoint/2010/main" val="39998403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id="{10C38888-AB03-6841-FB27-539747134A39}"/>
              </a:ext>
            </a:extLst>
          </p:cNvPr>
          <p:cNvSpPr>
            <a:spLocks noGrp="1"/>
          </p:cNvSpPr>
          <p:nvPr>
            <p:ph type="title"/>
          </p:nvPr>
        </p:nvSpPr>
        <p:spPr>
          <a:xfrm>
            <a:off x="838200" y="365125"/>
            <a:ext cx="10515600" cy="1325563"/>
          </a:xfrm>
        </p:spPr>
        <p:txBody>
          <a:bodyPr>
            <a:normAutofit/>
          </a:bodyPr>
          <a:lstStyle/>
          <a:p>
            <a:r>
              <a:rPr lang="tr-TR" b="1" dirty="0"/>
              <a:t>Aşı Uygulamasındaki Genel Kurallar</a:t>
            </a: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A8DD810B-9970-935E-ED39-19B7B6115C17}"/>
              </a:ext>
            </a:extLst>
          </p:cNvPr>
          <p:cNvSpPr>
            <a:spLocks noGrp="1"/>
          </p:cNvSpPr>
          <p:nvPr>
            <p:ph idx="1"/>
          </p:nvPr>
        </p:nvSpPr>
        <p:spPr>
          <a:xfrm>
            <a:off x="838200" y="1390388"/>
            <a:ext cx="10515600" cy="4876267"/>
          </a:xfrm>
        </p:spPr>
        <p:txBody>
          <a:bodyPr>
            <a:normAutofit/>
          </a:bodyPr>
          <a:lstStyle/>
          <a:p>
            <a:pPr marL="228600" lvl="0" indent="-228600" rtl="0">
              <a:spcBef>
                <a:spcPts val="0"/>
              </a:spcBef>
              <a:spcAft>
                <a:spcPts val="0"/>
              </a:spcAft>
              <a:buClr>
                <a:schemeClr val="dk1"/>
              </a:buClr>
              <a:buSzPct val="100000"/>
              <a:buChar char="•"/>
            </a:pPr>
            <a:r>
              <a:rPr lang="tr-TR" sz="2000" dirty="0"/>
              <a:t>Sağlık kurumuna herhangi bir nedenle başvuran başta bebek, çocuk ve gebeler olmak üzere tüm bireylerin aşılanma durumu kontrol edilmeli, aşı takvimine göre aşılanması gerekenler ve eksik aşılılar tespit edilip aşılamak için her fırsat değerlendirilmelidir. </a:t>
            </a:r>
            <a:r>
              <a:rPr lang="tr-TR" sz="2000" b="1" dirty="0"/>
              <a:t>Kaçırılmış fırsatlar en aza indirilmelidir. </a:t>
            </a:r>
          </a:p>
          <a:p>
            <a:pPr marL="228600" lvl="0" indent="-228600" rtl="0">
              <a:spcBef>
                <a:spcPts val="1000"/>
              </a:spcBef>
              <a:spcAft>
                <a:spcPts val="0"/>
              </a:spcAft>
              <a:buClr>
                <a:schemeClr val="dk1"/>
              </a:buClr>
              <a:buSzPct val="100000"/>
              <a:buChar char="•"/>
            </a:pPr>
            <a:r>
              <a:rPr lang="tr-TR" sz="2000" dirty="0"/>
              <a:t>Aşı uygulamalarından önce enjektör, aşı ve varsa sulandırıcı üzerindeki etiketi ve son kullanma tarihi kontrol edilmeli, etiketi olmayan ya da son kullanma tarihi geçmiş aşılar, sulandırıcılar ve enjektörler kullanılmamalıdır. </a:t>
            </a:r>
          </a:p>
          <a:p>
            <a:pPr marL="228600" lvl="0" indent="-228600" rtl="0">
              <a:spcBef>
                <a:spcPts val="1000"/>
              </a:spcBef>
              <a:spcAft>
                <a:spcPts val="0"/>
              </a:spcAft>
              <a:buClr>
                <a:schemeClr val="dk1"/>
              </a:buClr>
              <a:buSzPct val="100000"/>
              <a:buChar char="•"/>
            </a:pPr>
            <a:r>
              <a:rPr lang="tr-TR" sz="2000" dirty="0"/>
              <a:t>Son kullanma tarihi en yakın olan aşı ilk önce kullanılmalıdır. </a:t>
            </a:r>
          </a:p>
          <a:p>
            <a:pPr marL="228600" lvl="0" indent="-228600" rtl="0">
              <a:spcBef>
                <a:spcPts val="1000"/>
              </a:spcBef>
              <a:spcAft>
                <a:spcPts val="0"/>
              </a:spcAft>
              <a:buClr>
                <a:schemeClr val="dk1"/>
              </a:buClr>
              <a:buSzPct val="100000"/>
              <a:buChar char="•"/>
            </a:pPr>
            <a:r>
              <a:rPr lang="tr-TR" sz="2000" dirty="0"/>
              <a:t>Açılan çoklu aşı flakonlarına açılış tarih ve saati yazılmalıdır. </a:t>
            </a:r>
          </a:p>
          <a:p>
            <a:pPr marL="228600" lvl="0" indent="-228600" rtl="0">
              <a:spcBef>
                <a:spcPts val="1000"/>
              </a:spcBef>
              <a:spcAft>
                <a:spcPts val="0"/>
              </a:spcAft>
              <a:buClr>
                <a:schemeClr val="dk1"/>
              </a:buClr>
              <a:buSzPct val="100000"/>
              <a:buChar char="•"/>
            </a:pPr>
            <a:r>
              <a:rPr lang="tr-TR" sz="2000" dirty="0"/>
              <a:t>Kullanıma hazır enjektörlü aşılar hariç, her aşı için ayrı ve steril bir enjektör kullanılmalıdır. </a:t>
            </a:r>
          </a:p>
          <a:p>
            <a:pPr marL="228600" lvl="0" indent="-228600" rtl="0">
              <a:spcBef>
                <a:spcPts val="1000"/>
              </a:spcBef>
              <a:spcAft>
                <a:spcPts val="0"/>
              </a:spcAft>
              <a:buClr>
                <a:schemeClr val="dk1"/>
              </a:buClr>
              <a:buSzPct val="100000"/>
              <a:buChar char="•"/>
            </a:pPr>
            <a:r>
              <a:rPr lang="tr-TR" sz="2000" dirty="0"/>
              <a:t>Birden fazla aşı aynı anda yapılabilir. BCG, OPA, </a:t>
            </a:r>
            <a:r>
              <a:rPr lang="tr-TR" sz="2000" dirty="0" err="1"/>
              <a:t>DaBT</a:t>
            </a:r>
            <a:r>
              <a:rPr lang="tr-TR" sz="2000" dirty="0"/>
              <a:t>-İPA-</a:t>
            </a:r>
            <a:r>
              <a:rPr lang="tr-TR" sz="2000" dirty="0" err="1"/>
              <a:t>Hib</a:t>
            </a:r>
            <a:r>
              <a:rPr lang="tr-TR" sz="2000" dirty="0"/>
              <a:t>, KKK ve Hepatit B aşılarının aynı gün yapılmasında bir sakınca yoktur. Ayrı ayrı enjektörler ile farklı ekstremitelerden yapılır. Aynı ekstremiteden farklı aşıların uygulanması zorunlu ise iki aşının uygulanma bölgesi arasında </a:t>
            </a:r>
            <a:r>
              <a:rPr lang="tr-TR" sz="2000" b="1" dirty="0"/>
              <a:t>en az 2 cm</a:t>
            </a:r>
            <a:r>
              <a:rPr lang="tr-TR" sz="2000" dirty="0"/>
              <a:t> mesafe olmalıdır. </a:t>
            </a:r>
          </a:p>
          <a:p>
            <a:endParaRPr lang="tr-TR" sz="1800" dirty="0"/>
          </a:p>
        </p:txBody>
      </p:sp>
      <p:sp>
        <p:nvSpPr>
          <p:cNvPr id="4" name="Veri Yer Tutucusu 3">
            <a:extLst>
              <a:ext uri="{FF2B5EF4-FFF2-40B4-BE49-F238E27FC236}">
                <a16:creationId xmlns:a16="http://schemas.microsoft.com/office/drawing/2014/main" id="{0945722D-0D01-1123-D29E-30A09913FC45}"/>
              </a:ext>
            </a:extLst>
          </p:cNvPr>
          <p:cNvSpPr>
            <a:spLocks noGrp="1"/>
          </p:cNvSpPr>
          <p:nvPr>
            <p:ph type="dt" sz="half" idx="10"/>
          </p:nvPr>
        </p:nvSpPr>
        <p:spPr>
          <a:xfrm>
            <a:off x="838200" y="6356350"/>
            <a:ext cx="2743200" cy="365125"/>
          </a:xfrm>
        </p:spPr>
        <p:txBody>
          <a:bodyPr>
            <a:normAutofit/>
          </a:bodyPr>
          <a:lstStyle/>
          <a:p>
            <a:pPr>
              <a:spcAft>
                <a:spcPts val="600"/>
              </a:spcAft>
            </a:pPr>
            <a:fld id="{53D8424A-AADA-422C-90A0-869D6EEB0C0A}" type="datetime1">
              <a:rPr lang="tr-TR" smtClean="0"/>
              <a:pPr>
                <a:spcAft>
                  <a:spcPts val="600"/>
                </a:spcAft>
              </a:pPr>
              <a:t>24.12.2023</a:t>
            </a:fld>
            <a:endParaRPr lang="tr-TR"/>
          </a:p>
        </p:txBody>
      </p:sp>
      <p:sp>
        <p:nvSpPr>
          <p:cNvPr id="5" name="Alt Bilgi Yer Tutucusu 4">
            <a:extLst>
              <a:ext uri="{FF2B5EF4-FFF2-40B4-BE49-F238E27FC236}">
                <a16:creationId xmlns:a16="http://schemas.microsoft.com/office/drawing/2014/main" id="{B4DEA17B-0468-9D9C-E6F9-9E9877852E78}"/>
              </a:ext>
            </a:extLst>
          </p:cNvPr>
          <p:cNvSpPr>
            <a:spLocks noGrp="1"/>
          </p:cNvSpPr>
          <p:nvPr>
            <p:ph type="ftr" sz="quarter" idx="11"/>
          </p:nvPr>
        </p:nvSpPr>
        <p:spPr>
          <a:xfrm>
            <a:off x="4038600" y="6356350"/>
            <a:ext cx="4114800" cy="365125"/>
          </a:xfrm>
        </p:spPr>
        <p:txBody>
          <a:bodyPr>
            <a:normAutofit/>
          </a:bodyPr>
          <a:lstStyle/>
          <a:p>
            <a:pPr>
              <a:lnSpc>
                <a:spcPct val="90000"/>
              </a:lnSpc>
              <a:spcAft>
                <a:spcPts val="600"/>
              </a:spcAft>
            </a:pPr>
            <a:r>
              <a:rPr lang="tr-TR" sz="700"/>
              <a:t>Genişletilmiş Bağışıklama Programı Genelgesi. T.C. SAĞLIK BAKANLIĞI Temel Sağlık Hizmetleri Genel Müdürlüğü; 2008. </a:t>
            </a:r>
          </a:p>
          <a:p>
            <a:pPr>
              <a:lnSpc>
                <a:spcPct val="90000"/>
              </a:lnSpc>
              <a:spcAft>
                <a:spcPts val="600"/>
              </a:spcAft>
            </a:pPr>
            <a:endParaRPr lang="tr-TR" sz="700"/>
          </a:p>
        </p:txBody>
      </p:sp>
      <p:sp>
        <p:nvSpPr>
          <p:cNvPr id="6" name="Slayt Numarası Yer Tutucusu 5">
            <a:extLst>
              <a:ext uri="{FF2B5EF4-FFF2-40B4-BE49-F238E27FC236}">
                <a16:creationId xmlns:a16="http://schemas.microsoft.com/office/drawing/2014/main" id="{AF3C5EA2-6505-5799-43F5-B9E7EF806712}"/>
              </a:ext>
            </a:extLst>
          </p:cNvPr>
          <p:cNvSpPr>
            <a:spLocks noGrp="1"/>
          </p:cNvSpPr>
          <p:nvPr>
            <p:ph type="sldNum" sz="quarter" idx="12"/>
          </p:nvPr>
        </p:nvSpPr>
        <p:spPr>
          <a:xfrm>
            <a:off x="8610600" y="6356350"/>
            <a:ext cx="2743200" cy="365125"/>
          </a:xfrm>
        </p:spPr>
        <p:txBody>
          <a:bodyPr>
            <a:normAutofit/>
          </a:bodyPr>
          <a:lstStyle/>
          <a:p>
            <a:pPr>
              <a:spcAft>
                <a:spcPts val="600"/>
              </a:spcAft>
            </a:pPr>
            <a:fld id="{DAB68E02-0E31-4FE9-98EF-257F54F693FA}" type="slidenum">
              <a:rPr lang="tr-TR" smtClean="0"/>
              <a:pPr>
                <a:spcAft>
                  <a:spcPts val="600"/>
                </a:spcAft>
              </a:pPr>
              <a:t>55</a:t>
            </a:fld>
            <a:endParaRPr lang="tr-TR"/>
          </a:p>
        </p:txBody>
      </p:sp>
    </p:spTree>
    <p:extLst>
      <p:ext uri="{BB962C8B-B14F-4D97-AF65-F5344CB8AC3E}">
        <p14:creationId xmlns:p14="http://schemas.microsoft.com/office/powerpoint/2010/main" val="41052185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Freeform: Shape 14">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Resim 7">
            <a:extLst>
              <a:ext uri="{FF2B5EF4-FFF2-40B4-BE49-F238E27FC236}">
                <a16:creationId xmlns:a16="http://schemas.microsoft.com/office/drawing/2014/main" id="{3D2BA27F-E242-F7C1-58FB-4141A23CBD5D}"/>
              </a:ext>
            </a:extLst>
          </p:cNvPr>
          <p:cNvPicPr>
            <a:picLocks noChangeAspect="1"/>
          </p:cNvPicPr>
          <p:nvPr/>
        </p:nvPicPr>
        <p:blipFill>
          <a:blip r:embed="rId2"/>
          <a:stretch>
            <a:fillRect/>
          </a:stretch>
        </p:blipFill>
        <p:spPr>
          <a:xfrm>
            <a:off x="6541053" y="1635435"/>
            <a:ext cx="4777381" cy="341442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7" name="Arc 16">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AB5E342A-4EF7-39C3-91AD-83B6D04363DA}"/>
              </a:ext>
            </a:extLst>
          </p:cNvPr>
          <p:cNvSpPr>
            <a:spLocks noGrp="1"/>
          </p:cNvSpPr>
          <p:nvPr>
            <p:ph idx="1"/>
          </p:nvPr>
        </p:nvSpPr>
        <p:spPr>
          <a:xfrm>
            <a:off x="838201" y="1177447"/>
            <a:ext cx="5702852" cy="4999516"/>
          </a:xfrm>
        </p:spPr>
        <p:txBody>
          <a:bodyPr>
            <a:normAutofit/>
          </a:bodyPr>
          <a:lstStyle/>
          <a:p>
            <a:pPr marL="228600" lvl="0" indent="-228600" rtl="0">
              <a:spcBef>
                <a:spcPts val="0"/>
              </a:spcBef>
              <a:spcAft>
                <a:spcPts val="0"/>
              </a:spcAft>
              <a:buClr>
                <a:schemeClr val="dk1"/>
              </a:buClr>
              <a:buSzPct val="100000"/>
              <a:buChar char="•"/>
            </a:pPr>
            <a:r>
              <a:rPr lang="tr-TR" sz="2400" dirty="0" err="1"/>
              <a:t>DaBT</a:t>
            </a:r>
            <a:r>
              <a:rPr lang="tr-TR" sz="2400" dirty="0"/>
              <a:t>-İPA-</a:t>
            </a:r>
            <a:r>
              <a:rPr lang="tr-TR" sz="2400" dirty="0" err="1"/>
              <a:t>Hib</a:t>
            </a:r>
            <a:r>
              <a:rPr lang="tr-TR" sz="2400" dirty="0"/>
              <a:t> beşli karma aşısı dışındaki aşılar aynı enjektörde karıştırılmaz. Beşli karma aşıda ise aynı ambalajda bulunan liyofilize </a:t>
            </a:r>
            <a:r>
              <a:rPr lang="tr-TR" sz="2400" dirty="0" err="1"/>
              <a:t>Hib</a:t>
            </a:r>
            <a:r>
              <a:rPr lang="tr-TR" sz="2400" dirty="0"/>
              <a:t> aşısı sıvı formda olan </a:t>
            </a:r>
            <a:r>
              <a:rPr lang="tr-TR" sz="2400" dirty="0" err="1"/>
              <a:t>DaBT</a:t>
            </a:r>
            <a:r>
              <a:rPr lang="tr-TR" sz="2400" dirty="0"/>
              <a:t>-İPA ile sulandırıldıktan sonra kullanılır. </a:t>
            </a:r>
          </a:p>
          <a:p>
            <a:pPr marL="228600" lvl="0" indent="-228600" rtl="0">
              <a:spcBef>
                <a:spcPts val="1000"/>
              </a:spcBef>
              <a:spcAft>
                <a:spcPts val="0"/>
              </a:spcAft>
              <a:buClr>
                <a:schemeClr val="dk1"/>
              </a:buClr>
              <a:buSzPct val="100000"/>
              <a:buChar char="•"/>
            </a:pPr>
            <a:r>
              <a:rPr lang="tr-TR" sz="2400" dirty="0"/>
              <a:t>12 aya kadar bebeklerde </a:t>
            </a:r>
            <a:r>
              <a:rPr lang="tr-TR" sz="2400" dirty="0" err="1"/>
              <a:t>intramuskuler</a:t>
            </a:r>
            <a:r>
              <a:rPr lang="tr-TR" sz="2400" dirty="0"/>
              <a:t> uygulama için uyluğun orta veya üst 1/3 kısmında </a:t>
            </a:r>
            <a:r>
              <a:rPr lang="tr-TR" sz="2400" dirty="0" err="1"/>
              <a:t>vastus</a:t>
            </a:r>
            <a:r>
              <a:rPr lang="tr-TR" sz="2400" dirty="0"/>
              <a:t> </a:t>
            </a:r>
            <a:r>
              <a:rPr lang="tr-TR" sz="2400" dirty="0" err="1"/>
              <a:t>lateralis</a:t>
            </a:r>
            <a:r>
              <a:rPr lang="tr-TR" sz="2400" dirty="0"/>
              <a:t> kasının ön yan bölümü kullanılır. </a:t>
            </a:r>
          </a:p>
          <a:p>
            <a:pPr marL="228600" lvl="0" indent="-228600" rtl="0">
              <a:spcBef>
                <a:spcPts val="1000"/>
              </a:spcBef>
              <a:spcAft>
                <a:spcPts val="0"/>
              </a:spcAft>
              <a:buClr>
                <a:schemeClr val="dk1"/>
              </a:buClr>
              <a:buSzPct val="100000"/>
              <a:buChar char="•"/>
            </a:pPr>
            <a:r>
              <a:rPr lang="tr-TR" sz="2400" dirty="0"/>
              <a:t>Aşılamada iki doz arasında olması gereken en az sürelere mutlaka uyulmalıdır. Bırakılması gereken en az süreye uyulmadığında yapılan doz geçersiz sayılır ve uygun süre sonra tekrarlanır. </a:t>
            </a:r>
          </a:p>
          <a:p>
            <a:endParaRPr lang="tr-TR" sz="2000" dirty="0"/>
          </a:p>
        </p:txBody>
      </p:sp>
      <p:sp>
        <p:nvSpPr>
          <p:cNvPr id="4" name="Veri Yer Tutucusu 3">
            <a:extLst>
              <a:ext uri="{FF2B5EF4-FFF2-40B4-BE49-F238E27FC236}">
                <a16:creationId xmlns:a16="http://schemas.microsoft.com/office/drawing/2014/main" id="{EE3B0556-ABA2-6566-3CE9-C0846C8EB47C}"/>
              </a:ext>
            </a:extLst>
          </p:cNvPr>
          <p:cNvSpPr>
            <a:spLocks noGrp="1"/>
          </p:cNvSpPr>
          <p:nvPr>
            <p:ph type="dt" sz="half" idx="10"/>
          </p:nvPr>
        </p:nvSpPr>
        <p:spPr>
          <a:xfrm>
            <a:off x="838200" y="6356350"/>
            <a:ext cx="2743200" cy="365125"/>
          </a:xfrm>
        </p:spPr>
        <p:txBody>
          <a:bodyPr>
            <a:normAutofit/>
          </a:bodyPr>
          <a:lstStyle/>
          <a:p>
            <a:pPr>
              <a:spcAft>
                <a:spcPts val="600"/>
              </a:spcAft>
            </a:pPr>
            <a:fld id="{53D8424A-AADA-422C-90A0-869D6EEB0C0A}" type="datetime1">
              <a:rPr lang="tr-TR" smtClean="0"/>
              <a:pPr>
                <a:spcAft>
                  <a:spcPts val="600"/>
                </a:spcAft>
              </a:pPr>
              <a:t>24.12.2023</a:t>
            </a:fld>
            <a:endParaRPr lang="tr-TR"/>
          </a:p>
        </p:txBody>
      </p:sp>
      <p:sp>
        <p:nvSpPr>
          <p:cNvPr id="5" name="Alt Bilgi Yer Tutucusu 4">
            <a:extLst>
              <a:ext uri="{FF2B5EF4-FFF2-40B4-BE49-F238E27FC236}">
                <a16:creationId xmlns:a16="http://schemas.microsoft.com/office/drawing/2014/main" id="{79C13ED6-673C-0A9A-EDD6-8B83199034B0}"/>
              </a:ext>
            </a:extLst>
          </p:cNvPr>
          <p:cNvSpPr>
            <a:spLocks noGrp="1"/>
          </p:cNvSpPr>
          <p:nvPr>
            <p:ph type="ftr" sz="quarter" idx="11"/>
          </p:nvPr>
        </p:nvSpPr>
        <p:spPr>
          <a:xfrm>
            <a:off x="4038600" y="6356350"/>
            <a:ext cx="4114800" cy="365125"/>
          </a:xfrm>
        </p:spPr>
        <p:txBody>
          <a:bodyPr>
            <a:normAutofit fontScale="77500" lnSpcReduction="20000"/>
          </a:bodyPr>
          <a:lstStyle/>
          <a:p>
            <a:pPr>
              <a:lnSpc>
                <a:spcPct val="90000"/>
              </a:lnSpc>
              <a:spcAft>
                <a:spcPts val="600"/>
              </a:spcAft>
            </a:pPr>
            <a:r>
              <a:rPr lang="tr-TR" sz="700" dirty="0"/>
              <a:t>Genişletilmiş Bağışıklama Programı Genelgesi. T.C. SAĞLIK BAKANLIĞI Temel Sağlık Hizmetleri Genel Müdürlüğü; 2008. </a:t>
            </a:r>
          </a:p>
          <a:p>
            <a:pPr>
              <a:lnSpc>
                <a:spcPct val="90000"/>
              </a:lnSpc>
              <a:spcAft>
                <a:spcPts val="600"/>
              </a:spcAft>
            </a:pPr>
            <a:r>
              <a:rPr lang="tr-TR" sz="700" dirty="0"/>
              <a:t>https://docplayer.biz.tr/6554278-Asi-programlari-subesi-istanbul-halk-sagligi-mudurlugu.html</a:t>
            </a:r>
          </a:p>
          <a:p>
            <a:pPr>
              <a:lnSpc>
                <a:spcPct val="90000"/>
              </a:lnSpc>
              <a:spcAft>
                <a:spcPts val="600"/>
              </a:spcAft>
            </a:pPr>
            <a:endParaRPr lang="tr-TR" sz="700" dirty="0"/>
          </a:p>
        </p:txBody>
      </p:sp>
      <p:sp>
        <p:nvSpPr>
          <p:cNvPr id="6" name="Slayt Numarası Yer Tutucusu 5">
            <a:extLst>
              <a:ext uri="{FF2B5EF4-FFF2-40B4-BE49-F238E27FC236}">
                <a16:creationId xmlns:a16="http://schemas.microsoft.com/office/drawing/2014/main" id="{9A42E774-3E51-80F4-3E4F-1C344A1FC95F}"/>
              </a:ext>
            </a:extLst>
          </p:cNvPr>
          <p:cNvSpPr>
            <a:spLocks noGrp="1"/>
          </p:cNvSpPr>
          <p:nvPr>
            <p:ph type="sldNum" sz="quarter" idx="12"/>
          </p:nvPr>
        </p:nvSpPr>
        <p:spPr>
          <a:xfrm>
            <a:off x="8610600" y="6356350"/>
            <a:ext cx="2743200" cy="365125"/>
          </a:xfrm>
        </p:spPr>
        <p:txBody>
          <a:bodyPr>
            <a:normAutofit/>
          </a:bodyPr>
          <a:lstStyle/>
          <a:p>
            <a:pPr>
              <a:spcAft>
                <a:spcPts val="600"/>
              </a:spcAft>
            </a:pPr>
            <a:fld id="{DAB68E02-0E31-4FE9-98EF-257F54F693FA}" type="slidenum">
              <a:rPr lang="tr-TR" smtClean="0"/>
              <a:pPr>
                <a:spcAft>
                  <a:spcPts val="600"/>
                </a:spcAft>
              </a:pPr>
              <a:t>56</a:t>
            </a:fld>
            <a:endParaRPr lang="tr-TR"/>
          </a:p>
        </p:txBody>
      </p:sp>
    </p:spTree>
    <p:extLst>
      <p:ext uri="{BB962C8B-B14F-4D97-AF65-F5344CB8AC3E}">
        <p14:creationId xmlns:p14="http://schemas.microsoft.com/office/powerpoint/2010/main" val="20910936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Resim 8" descr="Bir takvim tarihinde kırmızı PIN sabitlendi">
            <a:extLst>
              <a:ext uri="{FF2B5EF4-FFF2-40B4-BE49-F238E27FC236}">
                <a16:creationId xmlns:a16="http://schemas.microsoft.com/office/drawing/2014/main" id="{8EAFEE32-8759-B5EF-CDAA-4E2F085EDE1A}"/>
              </a:ext>
            </a:extLst>
          </p:cNvPr>
          <p:cNvPicPr>
            <a:picLocks noChangeAspect="1"/>
          </p:cNvPicPr>
          <p:nvPr/>
        </p:nvPicPr>
        <p:blipFill rotWithShape="1">
          <a:blip r:embed="rId2">
            <a:extLst>
              <a:ext uri="{28A0092B-C50C-407E-A947-70E740481C1C}">
                <a14:useLocalDpi xmlns:a14="http://schemas.microsoft.com/office/drawing/2010/main" val="0"/>
              </a:ext>
            </a:extLst>
          </a:blip>
          <a:srcRect l="38269" t="-1" r="-1" b="-1"/>
          <a:stretch/>
        </p:blipFill>
        <p:spPr>
          <a:xfrm>
            <a:off x="5849654" y="10"/>
            <a:ext cx="6342343" cy="6857990"/>
          </a:xfrm>
          <a:prstGeom prst="rect">
            <a:avLst/>
          </a:prstGeom>
        </p:spPr>
      </p:pic>
      <p:sp>
        <p:nvSpPr>
          <p:cNvPr id="23" name="Rectangle 2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5005D4BA-A8E5-48E8-1339-33FF21793256}"/>
              </a:ext>
            </a:extLst>
          </p:cNvPr>
          <p:cNvSpPr>
            <a:spLocks noGrp="1"/>
          </p:cNvSpPr>
          <p:nvPr>
            <p:ph idx="1"/>
          </p:nvPr>
        </p:nvSpPr>
        <p:spPr>
          <a:xfrm>
            <a:off x="651353" y="751562"/>
            <a:ext cx="5444647" cy="5425401"/>
          </a:xfrm>
        </p:spPr>
        <p:txBody>
          <a:bodyPr>
            <a:normAutofit fontScale="92500"/>
          </a:bodyPr>
          <a:lstStyle/>
          <a:p>
            <a:pPr marL="228600" lvl="0" indent="-228600" rtl="0">
              <a:spcBef>
                <a:spcPts val="1000"/>
              </a:spcBef>
              <a:spcAft>
                <a:spcPts val="0"/>
              </a:spcAft>
              <a:buClr>
                <a:schemeClr val="dk1"/>
              </a:buClr>
              <a:buSzPct val="100000"/>
              <a:buChar char="•"/>
            </a:pPr>
            <a:r>
              <a:rPr lang="tr-TR" sz="2400" dirty="0"/>
              <a:t>Aşı takviminde belirtilen uygulama zamanları ve uygulama aralıklarına uymak esastır. Ancak zorunlu hallerde aşağıda belirtilen </a:t>
            </a:r>
            <a:r>
              <a:rPr lang="tr-TR" sz="2400" i="1" u="sng" dirty="0"/>
              <a:t>en az süreler </a:t>
            </a:r>
            <a:r>
              <a:rPr lang="tr-TR" sz="2400" dirty="0"/>
              <a:t>kullanılabilir; </a:t>
            </a:r>
          </a:p>
          <a:p>
            <a:pPr marL="685800" lvl="1" indent="-228600" rtl="0">
              <a:spcBef>
                <a:spcPts val="500"/>
              </a:spcBef>
              <a:spcAft>
                <a:spcPts val="0"/>
              </a:spcAft>
              <a:buClr>
                <a:schemeClr val="dk1"/>
              </a:buClr>
              <a:buSzPct val="100000"/>
              <a:buFont typeface="Noto Sans Symbols"/>
              <a:buChar char="⮚"/>
            </a:pPr>
            <a:r>
              <a:rPr lang="tr-TR" b="1" dirty="0" err="1"/>
              <a:t>DaBT</a:t>
            </a:r>
            <a:r>
              <a:rPr lang="tr-TR" b="1" dirty="0"/>
              <a:t>-İPA-</a:t>
            </a:r>
            <a:r>
              <a:rPr lang="tr-TR" b="1" dirty="0" err="1"/>
              <a:t>Hib</a:t>
            </a:r>
            <a:r>
              <a:rPr lang="tr-TR" dirty="0"/>
              <a:t> aşısının 1. ile 2. ve 2. ile 3. dozları arasındaki süre </a:t>
            </a:r>
            <a:r>
              <a:rPr lang="tr-TR" u="sng" dirty="0"/>
              <a:t>en az 4 hafta </a:t>
            </a:r>
            <a:r>
              <a:rPr lang="tr-TR" dirty="0"/>
              <a:t>olmalıdır. Aynı aşının 3. dozu ile </a:t>
            </a:r>
            <a:r>
              <a:rPr lang="tr-TR" dirty="0" err="1"/>
              <a:t>rapel</a:t>
            </a:r>
            <a:r>
              <a:rPr lang="tr-TR" dirty="0"/>
              <a:t> dozu arasındaki süre ise </a:t>
            </a:r>
            <a:r>
              <a:rPr lang="tr-TR" u="sng" dirty="0"/>
              <a:t>en az 6 ay </a:t>
            </a:r>
            <a:r>
              <a:rPr lang="tr-TR" dirty="0"/>
              <a:t>olmalıdır. </a:t>
            </a:r>
          </a:p>
          <a:p>
            <a:pPr marL="685800" lvl="1" indent="-228600" rtl="0">
              <a:spcBef>
                <a:spcPts val="500"/>
              </a:spcBef>
              <a:spcAft>
                <a:spcPts val="0"/>
              </a:spcAft>
              <a:buClr>
                <a:schemeClr val="dk1"/>
              </a:buClr>
              <a:buSzPct val="100000"/>
              <a:buFont typeface="Noto Sans Symbols"/>
              <a:buChar char="⮚"/>
            </a:pPr>
            <a:r>
              <a:rPr lang="tr-TR" b="1" dirty="0"/>
              <a:t>Kızamık </a:t>
            </a:r>
            <a:r>
              <a:rPr lang="tr-TR" dirty="0"/>
              <a:t>antijeni içeren iki aşı arasında </a:t>
            </a:r>
            <a:r>
              <a:rPr lang="tr-TR" u="sng" dirty="0"/>
              <a:t>en az 4 hafta süre </a:t>
            </a:r>
            <a:r>
              <a:rPr lang="tr-TR" dirty="0"/>
              <a:t>olmalıdır. </a:t>
            </a:r>
          </a:p>
          <a:p>
            <a:pPr marL="685800" lvl="1" indent="-228600" rtl="0">
              <a:spcBef>
                <a:spcPts val="500"/>
              </a:spcBef>
              <a:spcAft>
                <a:spcPts val="0"/>
              </a:spcAft>
              <a:buClr>
                <a:schemeClr val="dk1"/>
              </a:buClr>
              <a:buSzPct val="100000"/>
              <a:buFont typeface="Noto Sans Symbols"/>
              <a:buChar char="⮚"/>
            </a:pPr>
            <a:r>
              <a:rPr lang="tr-TR" b="1" dirty="0"/>
              <a:t>Hepatit B</a:t>
            </a:r>
            <a:r>
              <a:rPr lang="tr-TR" dirty="0"/>
              <a:t>’nin 1. ve 2. dozu arasında </a:t>
            </a:r>
            <a:r>
              <a:rPr lang="tr-TR" u="sng" dirty="0"/>
              <a:t>en az 4 hafta</a:t>
            </a:r>
            <a:r>
              <a:rPr lang="tr-TR" dirty="0"/>
              <a:t>, 2. ve 3. dozu arasında </a:t>
            </a:r>
            <a:r>
              <a:rPr lang="tr-TR" u="sng" dirty="0"/>
              <a:t>en az 8 hafta</a:t>
            </a:r>
            <a:r>
              <a:rPr lang="tr-TR" dirty="0"/>
              <a:t> olmalı, ayrıca 3. doz 1. dozdan </a:t>
            </a:r>
            <a:r>
              <a:rPr lang="tr-TR" u="sng" dirty="0"/>
              <a:t>en az 16 hafta </a:t>
            </a:r>
            <a:r>
              <a:rPr lang="tr-TR" dirty="0"/>
              <a:t>sonra uygulanmalıdır. Asıl olan 0–1–6 şemasıdır. </a:t>
            </a:r>
          </a:p>
          <a:p>
            <a:endParaRPr lang="tr-TR" sz="1400" dirty="0"/>
          </a:p>
        </p:txBody>
      </p:sp>
      <p:sp>
        <p:nvSpPr>
          <p:cNvPr id="4" name="Veri Yer Tutucusu 3">
            <a:extLst>
              <a:ext uri="{FF2B5EF4-FFF2-40B4-BE49-F238E27FC236}">
                <a16:creationId xmlns:a16="http://schemas.microsoft.com/office/drawing/2014/main" id="{F27B8CA9-DD5C-1AEC-C1BD-FF0158DD30F1}"/>
              </a:ext>
            </a:extLst>
          </p:cNvPr>
          <p:cNvSpPr>
            <a:spLocks noGrp="1"/>
          </p:cNvSpPr>
          <p:nvPr>
            <p:ph type="dt" sz="half" idx="10"/>
          </p:nvPr>
        </p:nvSpPr>
        <p:spPr>
          <a:xfrm>
            <a:off x="838200" y="6356350"/>
            <a:ext cx="2743200" cy="365125"/>
          </a:xfrm>
        </p:spPr>
        <p:txBody>
          <a:bodyPr>
            <a:normAutofit/>
          </a:bodyPr>
          <a:lstStyle/>
          <a:p>
            <a:pPr>
              <a:spcAft>
                <a:spcPts val="600"/>
              </a:spcAft>
            </a:pPr>
            <a:fld id="{53D8424A-AADA-422C-90A0-869D6EEB0C0A}" type="datetime1">
              <a:rPr lang="tr-TR" smtClean="0"/>
              <a:pPr>
                <a:spcAft>
                  <a:spcPts val="600"/>
                </a:spcAft>
              </a:pPr>
              <a:t>24.12.2023</a:t>
            </a:fld>
            <a:endParaRPr lang="tr-TR"/>
          </a:p>
        </p:txBody>
      </p:sp>
      <p:sp>
        <p:nvSpPr>
          <p:cNvPr id="7" name="Alt Bilgi Yer Tutucusu 4">
            <a:extLst>
              <a:ext uri="{FF2B5EF4-FFF2-40B4-BE49-F238E27FC236}">
                <a16:creationId xmlns:a16="http://schemas.microsoft.com/office/drawing/2014/main" id="{EB698844-35D2-D861-6B17-3B60E596C125}"/>
              </a:ext>
            </a:extLst>
          </p:cNvPr>
          <p:cNvSpPr>
            <a:spLocks noGrp="1"/>
          </p:cNvSpPr>
          <p:nvPr>
            <p:ph type="ftr" sz="quarter" idx="11"/>
          </p:nvPr>
        </p:nvSpPr>
        <p:spPr>
          <a:xfrm>
            <a:off x="4038600" y="6356350"/>
            <a:ext cx="4114800" cy="365125"/>
          </a:xfrm>
        </p:spPr>
        <p:txBody>
          <a:bodyPr>
            <a:normAutofit/>
          </a:bodyPr>
          <a:lstStyle/>
          <a:p>
            <a:pPr>
              <a:lnSpc>
                <a:spcPct val="90000"/>
              </a:lnSpc>
              <a:spcAft>
                <a:spcPts val="600"/>
              </a:spcAft>
            </a:pPr>
            <a:r>
              <a:rPr lang="tr-TR" sz="700" dirty="0">
                <a:solidFill>
                  <a:srgbClr val="FFFFFF"/>
                </a:solidFill>
              </a:rPr>
              <a:t>Genişletilmiş Bağışıklama Programı Genelgesi. T.C. SAĞLIK BAKANLIĞI Temel Sağlık Hizmetleri Genel Müdürlüğü; 2008. </a:t>
            </a:r>
          </a:p>
          <a:p>
            <a:pPr>
              <a:lnSpc>
                <a:spcPct val="90000"/>
              </a:lnSpc>
              <a:spcAft>
                <a:spcPts val="600"/>
              </a:spcAft>
            </a:pPr>
            <a:endParaRPr lang="tr-TR" sz="700" dirty="0">
              <a:solidFill>
                <a:srgbClr val="FFFFFF"/>
              </a:solidFill>
            </a:endParaRPr>
          </a:p>
        </p:txBody>
      </p:sp>
      <p:sp>
        <p:nvSpPr>
          <p:cNvPr id="6" name="Slayt Numarası Yer Tutucusu 5">
            <a:extLst>
              <a:ext uri="{FF2B5EF4-FFF2-40B4-BE49-F238E27FC236}">
                <a16:creationId xmlns:a16="http://schemas.microsoft.com/office/drawing/2014/main" id="{4DBC1B2A-549F-A0BD-96BB-3FABC200E8A3}"/>
              </a:ext>
            </a:extLst>
          </p:cNvPr>
          <p:cNvSpPr>
            <a:spLocks noGrp="1"/>
          </p:cNvSpPr>
          <p:nvPr>
            <p:ph type="sldNum" sz="quarter" idx="12"/>
          </p:nvPr>
        </p:nvSpPr>
        <p:spPr>
          <a:xfrm>
            <a:off x="8610600" y="6356350"/>
            <a:ext cx="2743200" cy="365125"/>
          </a:xfrm>
        </p:spPr>
        <p:txBody>
          <a:bodyPr>
            <a:normAutofit/>
          </a:bodyPr>
          <a:lstStyle/>
          <a:p>
            <a:pPr>
              <a:spcAft>
                <a:spcPts val="600"/>
              </a:spcAft>
            </a:pPr>
            <a:fld id="{DAB68E02-0E31-4FE9-98EF-257F54F693FA}" type="slidenum">
              <a:rPr lang="tr-TR">
                <a:solidFill>
                  <a:srgbClr val="FFFFFF"/>
                </a:solidFill>
              </a:rPr>
              <a:pPr>
                <a:spcAft>
                  <a:spcPts val="600"/>
                </a:spcAft>
              </a:pPr>
              <a:t>57</a:t>
            </a:fld>
            <a:endParaRPr lang="tr-TR">
              <a:solidFill>
                <a:srgbClr val="FFFFFF"/>
              </a:solidFill>
            </a:endParaRPr>
          </a:p>
        </p:txBody>
      </p:sp>
    </p:spTree>
    <p:extLst>
      <p:ext uri="{BB962C8B-B14F-4D97-AF65-F5344CB8AC3E}">
        <p14:creationId xmlns:p14="http://schemas.microsoft.com/office/powerpoint/2010/main" val="24173899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A2C5847-2469-3F72-1996-A37B00E11DC3}"/>
              </a:ext>
            </a:extLst>
          </p:cNvPr>
          <p:cNvSpPr>
            <a:spLocks noGrp="1"/>
          </p:cNvSpPr>
          <p:nvPr>
            <p:ph idx="1"/>
          </p:nvPr>
        </p:nvSpPr>
        <p:spPr>
          <a:xfrm>
            <a:off x="838200" y="637309"/>
            <a:ext cx="10515600" cy="5539654"/>
          </a:xfrm>
        </p:spPr>
        <p:txBody>
          <a:bodyPr>
            <a:normAutofit/>
          </a:bodyPr>
          <a:lstStyle/>
          <a:p>
            <a:pPr marL="228600" lvl="0" indent="-228600" algn="l" rtl="0">
              <a:lnSpc>
                <a:spcPct val="90000"/>
              </a:lnSpc>
              <a:spcBef>
                <a:spcPts val="0"/>
              </a:spcBef>
              <a:spcAft>
                <a:spcPts val="0"/>
              </a:spcAft>
              <a:buClr>
                <a:schemeClr val="dk1"/>
              </a:buClr>
              <a:buSzPts val="2800"/>
              <a:buChar char="•"/>
            </a:pPr>
            <a:r>
              <a:rPr lang="tr-TR" dirty="0" err="1"/>
              <a:t>Parenteral</a:t>
            </a:r>
            <a:r>
              <a:rPr lang="tr-TR" dirty="0"/>
              <a:t> (enjeksiyonla) uygulanan </a:t>
            </a:r>
            <a:r>
              <a:rPr lang="tr-TR" b="1" dirty="0"/>
              <a:t>iki canlı viral</a:t>
            </a:r>
            <a:r>
              <a:rPr lang="tr-TR" dirty="0"/>
              <a:t> aşı </a:t>
            </a:r>
            <a:r>
              <a:rPr lang="tr-TR" i="1" u="sng" dirty="0"/>
              <a:t>aynı anda </a:t>
            </a:r>
            <a:r>
              <a:rPr lang="tr-TR" dirty="0"/>
              <a:t>uygulanabilir, aynı anda uygulanamayacaksa aralarında </a:t>
            </a:r>
            <a:r>
              <a:rPr lang="tr-TR" i="1" u="sng" dirty="0"/>
              <a:t>en az 4 hafta </a:t>
            </a:r>
            <a:r>
              <a:rPr lang="tr-TR" dirty="0"/>
              <a:t>süre bırakılması gerekir.</a:t>
            </a:r>
          </a:p>
          <a:p>
            <a:pPr marL="228600" lvl="0" indent="-228600" algn="l" rtl="0">
              <a:lnSpc>
                <a:spcPct val="90000"/>
              </a:lnSpc>
              <a:spcBef>
                <a:spcPts val="1000"/>
              </a:spcBef>
              <a:spcAft>
                <a:spcPts val="0"/>
              </a:spcAft>
              <a:buClr>
                <a:schemeClr val="dk1"/>
              </a:buClr>
              <a:buSzPts val="2800"/>
              <a:buChar char="•"/>
            </a:pPr>
            <a:r>
              <a:rPr lang="tr-TR" dirty="0"/>
              <a:t>OPA ile diğer canlı aşılar arasında süre bırakılması gerekmez.</a:t>
            </a:r>
          </a:p>
          <a:p>
            <a:pPr marL="228600" lvl="0" indent="-228600" algn="l" rtl="0">
              <a:lnSpc>
                <a:spcPct val="90000"/>
              </a:lnSpc>
              <a:spcBef>
                <a:spcPts val="1000"/>
              </a:spcBef>
              <a:spcAft>
                <a:spcPts val="0"/>
              </a:spcAft>
              <a:buClr>
                <a:schemeClr val="dk1"/>
              </a:buClr>
              <a:buSzPts val="2800"/>
              <a:buChar char="•"/>
            </a:pPr>
            <a:r>
              <a:rPr lang="tr-TR" dirty="0"/>
              <a:t>Kızamık hastalığı ya da aşısı sonrası </a:t>
            </a:r>
            <a:r>
              <a:rPr lang="tr-TR" dirty="0" err="1"/>
              <a:t>lenfopeni</a:t>
            </a:r>
            <a:r>
              <a:rPr lang="tr-TR" dirty="0"/>
              <a:t> (t lenfosit azalması) oluşma olasılığı nedeniyle, hücresel bağışıklık yetersiz kalabileceğinden </a:t>
            </a:r>
            <a:r>
              <a:rPr lang="tr-TR" u="sng" dirty="0"/>
              <a:t>Kızamık içeren aşılar sonrası BCG uygulanmasında 4 haftalık</a:t>
            </a:r>
            <a:r>
              <a:rPr lang="tr-TR" dirty="0"/>
              <a:t> bir süre bırakmak gerekir. BCG’nin önce uygulandığı durumda ise Kızamık içeren aşıların uygulanması için süre bırakmaya gerek yoktur. </a:t>
            </a:r>
          </a:p>
          <a:p>
            <a:pPr marL="228600" lvl="0" indent="-228600" algn="l" rtl="0">
              <a:lnSpc>
                <a:spcPct val="90000"/>
              </a:lnSpc>
              <a:spcBef>
                <a:spcPts val="1000"/>
              </a:spcBef>
              <a:spcAft>
                <a:spcPts val="0"/>
              </a:spcAft>
              <a:buClr>
                <a:schemeClr val="dk1"/>
              </a:buClr>
              <a:buSzPts val="2800"/>
              <a:buChar char="•"/>
            </a:pPr>
            <a:r>
              <a:rPr lang="tr-TR" dirty="0"/>
              <a:t>Canlı virüs aşıları Tüberkülin Cilt Testini (TCT) bozabilir, bu nedenle PPD uygulaması Kızamık içeren aşılar ile aynı günde veya 4–6 hafta sonra yapılmalıdır.</a:t>
            </a:r>
          </a:p>
          <a:p>
            <a:endParaRPr lang="tr-TR" dirty="0"/>
          </a:p>
        </p:txBody>
      </p:sp>
      <p:sp>
        <p:nvSpPr>
          <p:cNvPr id="4" name="Veri Yer Tutucusu 3">
            <a:extLst>
              <a:ext uri="{FF2B5EF4-FFF2-40B4-BE49-F238E27FC236}">
                <a16:creationId xmlns:a16="http://schemas.microsoft.com/office/drawing/2014/main" id="{A05824B6-6497-C1DC-3E9E-31275041B9D6}"/>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3E08CE85-C67B-F03B-B5B8-ADA0559D9C22}"/>
              </a:ext>
            </a:extLst>
          </p:cNvPr>
          <p:cNvSpPr>
            <a:spLocks noGrp="1"/>
          </p:cNvSpPr>
          <p:nvPr>
            <p:ph type="ftr" sz="quarter" idx="11"/>
          </p:nvPr>
        </p:nvSpPr>
        <p:spPr/>
        <p:txBody>
          <a:bodyPr/>
          <a:lstStyle/>
          <a:p>
            <a:r>
              <a:rPr lang="tr-TR" dirty="0"/>
              <a:t>Genişletilmiş Bağışıklama Programı Genelgesi. T.C. SAĞLIK BAKANLIĞI Temel Sağlık Hizmetleri Genel Müdürlüğü; 2008. </a:t>
            </a:r>
          </a:p>
          <a:p>
            <a:endParaRPr lang="tr-TR" dirty="0"/>
          </a:p>
        </p:txBody>
      </p:sp>
      <p:sp>
        <p:nvSpPr>
          <p:cNvPr id="6" name="Slayt Numarası Yer Tutucusu 5">
            <a:extLst>
              <a:ext uri="{FF2B5EF4-FFF2-40B4-BE49-F238E27FC236}">
                <a16:creationId xmlns:a16="http://schemas.microsoft.com/office/drawing/2014/main" id="{E1BB938C-E1C2-4EA3-DD9A-74E120D93CAF}"/>
              </a:ext>
            </a:extLst>
          </p:cNvPr>
          <p:cNvSpPr>
            <a:spLocks noGrp="1"/>
          </p:cNvSpPr>
          <p:nvPr>
            <p:ph type="sldNum" sz="quarter" idx="12"/>
          </p:nvPr>
        </p:nvSpPr>
        <p:spPr/>
        <p:txBody>
          <a:bodyPr/>
          <a:lstStyle/>
          <a:p>
            <a:fld id="{DAB68E02-0E31-4FE9-98EF-257F54F693FA}" type="slidenum">
              <a:rPr lang="tr-TR" smtClean="0"/>
              <a:t>58</a:t>
            </a:fld>
            <a:endParaRPr lang="tr-TR"/>
          </a:p>
        </p:txBody>
      </p:sp>
    </p:spTree>
    <p:extLst>
      <p:ext uri="{BB962C8B-B14F-4D97-AF65-F5344CB8AC3E}">
        <p14:creationId xmlns:p14="http://schemas.microsoft.com/office/powerpoint/2010/main" val="19182257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116D0CC-AD11-0C3E-8BDA-D1A7A7C17B4C}"/>
              </a:ext>
            </a:extLst>
          </p:cNvPr>
          <p:cNvSpPr>
            <a:spLocks noGrp="1"/>
          </p:cNvSpPr>
          <p:nvPr>
            <p:ph idx="1"/>
          </p:nvPr>
        </p:nvSpPr>
        <p:spPr>
          <a:xfrm>
            <a:off x="838200" y="554182"/>
            <a:ext cx="10515600" cy="5622781"/>
          </a:xfrm>
        </p:spPr>
        <p:txBody>
          <a:bodyPr>
            <a:normAutofit fontScale="92500" lnSpcReduction="10000"/>
          </a:bodyPr>
          <a:lstStyle/>
          <a:p>
            <a:pPr marL="228600" lvl="0" indent="-228600" algn="l" rtl="0">
              <a:lnSpc>
                <a:spcPct val="90000"/>
              </a:lnSpc>
              <a:spcBef>
                <a:spcPts val="0"/>
              </a:spcBef>
              <a:spcAft>
                <a:spcPts val="0"/>
              </a:spcAft>
              <a:buClr>
                <a:schemeClr val="dk1"/>
              </a:buClr>
              <a:buSzPct val="100000"/>
              <a:buChar char="•"/>
            </a:pPr>
            <a:r>
              <a:rPr lang="tr-TR" dirty="0" err="1"/>
              <a:t>DaBT</a:t>
            </a:r>
            <a:r>
              <a:rPr lang="tr-TR" dirty="0"/>
              <a:t>-İPA-</a:t>
            </a:r>
            <a:r>
              <a:rPr lang="tr-TR" dirty="0" err="1"/>
              <a:t>Hib</a:t>
            </a:r>
            <a:r>
              <a:rPr lang="tr-TR" dirty="0"/>
              <a:t> aşısı için üst yaş sınırı 6 yaştır (72 ay).</a:t>
            </a:r>
          </a:p>
          <a:p>
            <a:pPr marL="228600" lvl="0" indent="-228600" algn="l" rtl="0">
              <a:lnSpc>
                <a:spcPct val="90000"/>
              </a:lnSpc>
              <a:spcBef>
                <a:spcPts val="1000"/>
              </a:spcBef>
              <a:spcAft>
                <a:spcPts val="0"/>
              </a:spcAft>
              <a:buClr>
                <a:schemeClr val="dk1"/>
              </a:buClr>
              <a:buSzPct val="100000"/>
              <a:buChar char="•"/>
            </a:pPr>
            <a:r>
              <a:rPr lang="tr-TR" dirty="0"/>
              <a:t>Herhangi bir yaş grubunda Hepatit B aşılaması yapılmadan önce Hepatit B’ye yönelik serolojik inceleme yapılmasına gerek yoktur.</a:t>
            </a:r>
          </a:p>
          <a:p>
            <a:pPr marL="228600" lvl="0" indent="-228600" algn="l" rtl="0">
              <a:lnSpc>
                <a:spcPct val="90000"/>
              </a:lnSpc>
              <a:spcBef>
                <a:spcPts val="1000"/>
              </a:spcBef>
              <a:spcAft>
                <a:spcPts val="0"/>
              </a:spcAft>
              <a:buClr>
                <a:schemeClr val="dk1"/>
              </a:buClr>
              <a:buSzPct val="100000"/>
              <a:buChar char="•"/>
            </a:pPr>
            <a:r>
              <a:rPr lang="tr-TR" dirty="0"/>
              <a:t>Hepatit B aşısı doğumdan sonra </a:t>
            </a:r>
            <a:r>
              <a:rPr lang="tr-TR" u="sng" dirty="0"/>
              <a:t>en geç ilk 72 saat (tercihen ilk 24 saat</a:t>
            </a:r>
            <a:r>
              <a:rPr lang="tr-TR" dirty="0"/>
              <a:t>) içinde uygulanmalıdır.</a:t>
            </a:r>
          </a:p>
          <a:p>
            <a:pPr marL="228600" lvl="0" indent="-228600" algn="l" rtl="0">
              <a:lnSpc>
                <a:spcPct val="90000"/>
              </a:lnSpc>
              <a:spcBef>
                <a:spcPts val="1000"/>
              </a:spcBef>
              <a:spcAft>
                <a:spcPts val="0"/>
              </a:spcAft>
              <a:buClr>
                <a:schemeClr val="dk1"/>
              </a:buClr>
              <a:buSzPct val="100000"/>
              <a:buChar char="•"/>
            </a:pPr>
            <a:r>
              <a:rPr lang="tr-TR" dirty="0"/>
              <a:t>Taşıyıcı olduğu bilinen anneden doğan bebeklere doğumdan sonraki ilk 12 saat içinde Hepatit B aşısı uygulanmalı, ayrıca doğumda aşı ile birlikte Hepatit B </a:t>
            </a:r>
            <a:r>
              <a:rPr lang="tr-TR" dirty="0" err="1"/>
              <a:t>immunglobulini</a:t>
            </a:r>
            <a:r>
              <a:rPr lang="tr-TR" dirty="0"/>
              <a:t> de yapılmalıdır.  </a:t>
            </a:r>
          </a:p>
          <a:p>
            <a:pPr marL="228600" lvl="0" indent="-228600" algn="l" rtl="0">
              <a:lnSpc>
                <a:spcPct val="90000"/>
              </a:lnSpc>
              <a:spcBef>
                <a:spcPts val="1000"/>
              </a:spcBef>
              <a:spcAft>
                <a:spcPts val="0"/>
              </a:spcAft>
              <a:buClr>
                <a:schemeClr val="dk1"/>
              </a:buClr>
              <a:buSzPct val="100000"/>
              <a:buChar char="•"/>
            </a:pPr>
            <a:r>
              <a:rPr lang="tr-TR" dirty="0"/>
              <a:t>2000 </a:t>
            </a:r>
            <a:r>
              <a:rPr lang="tr-TR" dirty="0" err="1"/>
              <a:t>gr’ın</a:t>
            </a:r>
            <a:r>
              <a:rPr lang="tr-TR" dirty="0"/>
              <a:t> altında doğum ağırlığı olan bebeklerde ise aşağıdaki şekilde uygulanmalıdır: </a:t>
            </a:r>
          </a:p>
          <a:p>
            <a:pPr marL="685800" lvl="1" indent="-228600" algn="l" rtl="0">
              <a:lnSpc>
                <a:spcPct val="90000"/>
              </a:lnSpc>
              <a:spcBef>
                <a:spcPts val="500"/>
              </a:spcBef>
              <a:spcAft>
                <a:spcPts val="0"/>
              </a:spcAft>
              <a:buClr>
                <a:schemeClr val="dk1"/>
              </a:buClr>
              <a:buSzPct val="100000"/>
              <a:buFont typeface="Noto Sans Symbols"/>
              <a:buChar char="⮚"/>
            </a:pPr>
            <a:r>
              <a:rPr lang="tr-TR" dirty="0"/>
              <a:t>Anne Hepatit B taşıyıcısı ise veya taşıyıcılık durumu bilinmiyorsa doğumdan sonraki ilk 12 saat içinde ilk doz yapılır, daha sonra 1., 2. ve 12. aylarda aşı tekrarlanır (toplam 4 doz uygulanır). </a:t>
            </a:r>
          </a:p>
          <a:p>
            <a:pPr marL="685800" lvl="1" indent="-228600" algn="l" rtl="0">
              <a:lnSpc>
                <a:spcPct val="90000"/>
              </a:lnSpc>
              <a:spcBef>
                <a:spcPts val="500"/>
              </a:spcBef>
              <a:spcAft>
                <a:spcPts val="0"/>
              </a:spcAft>
              <a:buClr>
                <a:schemeClr val="dk1"/>
              </a:buClr>
              <a:buSzPct val="100000"/>
              <a:buFont typeface="Noto Sans Symbols"/>
              <a:buChar char="⮚"/>
            </a:pPr>
            <a:r>
              <a:rPr lang="tr-TR" dirty="0"/>
              <a:t>Anne Hepatit B taşıyıcısı değilse, bebek 2000 </a:t>
            </a:r>
            <a:r>
              <a:rPr lang="tr-TR" dirty="0" err="1"/>
              <a:t>gr’a</a:t>
            </a:r>
            <a:r>
              <a:rPr lang="tr-TR" dirty="0"/>
              <a:t> ulaştığında veya 1. ayın sonunda ilk doz yapılır, ilk dozdan 1 ay ve 6 ay sonra aşı tekrarlanır (toplam 3 doz uygulanır). </a:t>
            </a:r>
          </a:p>
          <a:p>
            <a:endParaRPr lang="tr-TR" dirty="0"/>
          </a:p>
        </p:txBody>
      </p:sp>
      <p:sp>
        <p:nvSpPr>
          <p:cNvPr id="4" name="Veri Yer Tutucusu 3">
            <a:extLst>
              <a:ext uri="{FF2B5EF4-FFF2-40B4-BE49-F238E27FC236}">
                <a16:creationId xmlns:a16="http://schemas.microsoft.com/office/drawing/2014/main" id="{B2C9FF86-E516-091B-BD08-BC506DCBEAD0}"/>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6" name="Slayt Numarası Yer Tutucusu 5">
            <a:extLst>
              <a:ext uri="{FF2B5EF4-FFF2-40B4-BE49-F238E27FC236}">
                <a16:creationId xmlns:a16="http://schemas.microsoft.com/office/drawing/2014/main" id="{ABC4859C-D7B1-1F74-053A-FB43D51D3D9D}"/>
              </a:ext>
            </a:extLst>
          </p:cNvPr>
          <p:cNvSpPr>
            <a:spLocks noGrp="1"/>
          </p:cNvSpPr>
          <p:nvPr>
            <p:ph type="sldNum" sz="quarter" idx="12"/>
          </p:nvPr>
        </p:nvSpPr>
        <p:spPr/>
        <p:txBody>
          <a:bodyPr/>
          <a:lstStyle/>
          <a:p>
            <a:fld id="{DAB68E02-0E31-4FE9-98EF-257F54F693FA}" type="slidenum">
              <a:rPr lang="tr-TR" smtClean="0"/>
              <a:t>59</a:t>
            </a:fld>
            <a:endParaRPr lang="tr-TR"/>
          </a:p>
        </p:txBody>
      </p:sp>
      <p:sp>
        <p:nvSpPr>
          <p:cNvPr id="7" name="Alt Bilgi Yer Tutucusu 4">
            <a:extLst>
              <a:ext uri="{FF2B5EF4-FFF2-40B4-BE49-F238E27FC236}">
                <a16:creationId xmlns:a16="http://schemas.microsoft.com/office/drawing/2014/main" id="{ADA2176D-B531-914B-2D38-D6ABE67747DB}"/>
              </a:ext>
            </a:extLst>
          </p:cNvPr>
          <p:cNvSpPr>
            <a:spLocks noGrp="1"/>
          </p:cNvSpPr>
          <p:nvPr>
            <p:ph type="ftr" sz="quarter" idx="11"/>
          </p:nvPr>
        </p:nvSpPr>
        <p:spPr>
          <a:xfrm>
            <a:off x="4038600" y="6356350"/>
            <a:ext cx="4114800" cy="365125"/>
          </a:xfrm>
        </p:spPr>
        <p:txBody>
          <a:bodyPr/>
          <a:lstStyle/>
          <a:p>
            <a:r>
              <a:rPr lang="tr-TR" dirty="0"/>
              <a:t>Genişletilmiş Bağışıklama Programı Genelgesi. T.C. SAĞLIK BAKANLIĞI Temel Sağlık Hizmetleri Genel Müdürlüğü; 2008. </a:t>
            </a:r>
          </a:p>
          <a:p>
            <a:endParaRPr lang="tr-TR" dirty="0"/>
          </a:p>
        </p:txBody>
      </p:sp>
    </p:spTree>
    <p:extLst>
      <p:ext uri="{BB962C8B-B14F-4D97-AF65-F5344CB8AC3E}">
        <p14:creationId xmlns:p14="http://schemas.microsoft.com/office/powerpoint/2010/main" val="1404724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02239D2-A05D-4A1C-9F06-FBA7FC730E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BEF21AE-D264-BB34-6773-3E0032956FD4}"/>
              </a:ext>
            </a:extLst>
          </p:cNvPr>
          <p:cNvSpPr>
            <a:spLocks noGrp="1"/>
          </p:cNvSpPr>
          <p:nvPr>
            <p:ph type="title"/>
          </p:nvPr>
        </p:nvSpPr>
        <p:spPr>
          <a:xfrm>
            <a:off x="2019300" y="538956"/>
            <a:ext cx="8985250" cy="1118394"/>
          </a:xfrm>
        </p:spPr>
        <p:txBody>
          <a:bodyPr vert="horz" lIns="91440" tIns="45720" rIns="91440" bIns="45720" rtlCol="0" anchor="t">
            <a:normAutofit/>
          </a:bodyPr>
          <a:lstStyle/>
          <a:p>
            <a:r>
              <a:rPr lang="en-US" sz="4000" kern="1200">
                <a:solidFill>
                  <a:schemeClr val="tx1"/>
                </a:solidFill>
                <a:latin typeface="+mj-lt"/>
                <a:ea typeface="+mj-ea"/>
                <a:cs typeface="+mj-cs"/>
              </a:rPr>
              <a:t>1885, Louis Pasteur, Kuduz Aşısı</a:t>
            </a:r>
          </a:p>
        </p:txBody>
      </p:sp>
      <p:sp>
        <p:nvSpPr>
          <p:cNvPr id="7" name="Alt Bilgi Yer Tutucusu 4">
            <a:extLst>
              <a:ext uri="{FF2B5EF4-FFF2-40B4-BE49-F238E27FC236}">
                <a16:creationId xmlns:a16="http://schemas.microsoft.com/office/drawing/2014/main" id="{1830D9D1-BCCD-11A6-59EF-FE4F42C8A884}"/>
              </a:ext>
            </a:extLst>
          </p:cNvPr>
          <p:cNvSpPr txBox="1">
            <a:spLocks/>
          </p:cNvSpPr>
          <p:nvPr/>
        </p:nvSpPr>
        <p:spPr>
          <a:xfrm>
            <a:off x="1698171" y="6311900"/>
            <a:ext cx="9252858" cy="40957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tr-TR" dirty="0"/>
              <a:t>A </a:t>
            </a:r>
            <a:r>
              <a:rPr lang="tr-TR" dirty="0" err="1"/>
              <a:t>Brief</a:t>
            </a:r>
            <a:r>
              <a:rPr lang="tr-TR" dirty="0"/>
              <a:t> </a:t>
            </a:r>
            <a:r>
              <a:rPr lang="tr-TR" dirty="0" err="1"/>
              <a:t>History</a:t>
            </a:r>
            <a:r>
              <a:rPr lang="tr-TR" dirty="0"/>
              <a:t> </a:t>
            </a:r>
            <a:r>
              <a:rPr lang="tr-TR" dirty="0" err="1"/>
              <a:t>Vaccination</a:t>
            </a:r>
            <a:r>
              <a:rPr lang="tr-TR" dirty="0"/>
              <a:t>. </a:t>
            </a:r>
            <a:r>
              <a:rPr lang="tr-TR" dirty="0">
                <a:hlinkClick r:id="rId2"/>
              </a:rPr>
              <a:t>https://www.who.int/news-room/spotlight/history-of-vaccination/a-brief-history-of-vaccination?topicsurvey=ht7j2q)&amp;gclid=Cj0KCQiA4Y-sBhC6ARIsAGXF1g7gmK5F1W78zMRJCDEHFPw3cKDtlK-SztVKX_Vjmb4fCONfGMkZyGEaAlX2EALw_wcB</a:t>
            </a:r>
            <a:r>
              <a:rPr lang="tr-TR" dirty="0"/>
              <a:t> (Erişim Tarihi: 21.12.2023)</a:t>
            </a:r>
            <a:endParaRPr lang="tr-TR"/>
          </a:p>
          <a:p>
            <a:pPr>
              <a:spcAft>
                <a:spcPts val="600"/>
              </a:spcAft>
            </a:pPr>
            <a:endParaRPr lang="tr-TR"/>
          </a:p>
        </p:txBody>
      </p:sp>
      <p:sp>
        <p:nvSpPr>
          <p:cNvPr id="4" name="Veri Yer Tutucusu 3">
            <a:extLst>
              <a:ext uri="{FF2B5EF4-FFF2-40B4-BE49-F238E27FC236}">
                <a16:creationId xmlns:a16="http://schemas.microsoft.com/office/drawing/2014/main" id="{76B906C2-4548-ADF4-7031-C277A2452841}"/>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53D8424A-AADA-422C-90A0-869D6EEB0C0A}" type="datetime1">
              <a:rPr lang="en-US" smtClean="0"/>
              <a:pPr>
                <a:spcAft>
                  <a:spcPts val="600"/>
                </a:spcAft>
              </a:pPr>
              <a:t>12/24/2023</a:t>
            </a:fld>
            <a:endParaRPr lang="en-US"/>
          </a:p>
        </p:txBody>
      </p:sp>
      <p:sp>
        <p:nvSpPr>
          <p:cNvPr id="5" name="Alt Bilgi Yer Tutucusu 4">
            <a:extLst>
              <a:ext uri="{FF2B5EF4-FFF2-40B4-BE49-F238E27FC236}">
                <a16:creationId xmlns:a16="http://schemas.microsoft.com/office/drawing/2014/main" id="{68AAF1DA-86E6-315F-C4F3-490B93360A9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endParaRPr lang="en-US" sz="1200" kern="1200">
              <a:solidFill>
                <a:schemeClr val="tx1">
                  <a:tint val="75000"/>
                </a:schemeClr>
              </a:solidFill>
              <a:latin typeface="+mn-lt"/>
              <a:ea typeface="+mn-ea"/>
              <a:cs typeface="+mn-cs"/>
            </a:endParaRPr>
          </a:p>
        </p:txBody>
      </p:sp>
      <p:sp>
        <p:nvSpPr>
          <p:cNvPr id="6" name="Slayt Numarası Yer Tutucusu 5">
            <a:extLst>
              <a:ext uri="{FF2B5EF4-FFF2-40B4-BE49-F238E27FC236}">
                <a16:creationId xmlns:a16="http://schemas.microsoft.com/office/drawing/2014/main" id="{4B9A502F-63CA-C7D8-45BE-1C44B9A66D9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AB68E02-0E31-4FE9-98EF-257F54F693FA}" type="slidenum">
              <a:rPr lang="en-US" smtClean="0"/>
              <a:pPr>
                <a:spcAft>
                  <a:spcPts val="600"/>
                </a:spcAft>
              </a:pPr>
              <a:t>6</a:t>
            </a:fld>
            <a:endParaRPr lang="en-US"/>
          </a:p>
        </p:txBody>
      </p:sp>
      <p:graphicFrame>
        <p:nvGraphicFramePr>
          <p:cNvPr id="11" name="İçerik Yer Tutucusu 2">
            <a:extLst>
              <a:ext uri="{FF2B5EF4-FFF2-40B4-BE49-F238E27FC236}">
                <a16:creationId xmlns:a16="http://schemas.microsoft.com/office/drawing/2014/main" id="{4C0D0D03-0CA9-9ED5-9260-317C929C9572}"/>
              </a:ext>
            </a:extLst>
          </p:cNvPr>
          <p:cNvGraphicFramePr>
            <a:graphicFrameLocks noGrp="1"/>
          </p:cNvGraphicFramePr>
          <p:nvPr>
            <p:ph idx="1"/>
            <p:extLst>
              <p:ext uri="{D42A27DB-BD31-4B8C-83A1-F6EECF244321}">
                <p14:modId xmlns:p14="http://schemas.microsoft.com/office/powerpoint/2010/main" val="303076377"/>
              </p:ext>
            </p:extLst>
          </p:nvPr>
        </p:nvGraphicFramePr>
        <p:xfrm>
          <a:off x="1009650" y="1847849"/>
          <a:ext cx="9994900" cy="4254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85806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59BDA63-6047-B673-160C-415D945BBCAE}"/>
              </a:ext>
            </a:extLst>
          </p:cNvPr>
          <p:cNvSpPr>
            <a:spLocks noGrp="1"/>
          </p:cNvSpPr>
          <p:nvPr>
            <p:ph idx="1"/>
          </p:nvPr>
        </p:nvSpPr>
        <p:spPr>
          <a:xfrm>
            <a:off x="838200" y="609600"/>
            <a:ext cx="10515600" cy="5567363"/>
          </a:xfrm>
        </p:spPr>
        <p:txBody>
          <a:bodyPr>
            <a:normAutofit/>
          </a:bodyPr>
          <a:lstStyle/>
          <a:p>
            <a:pPr marL="228600" lvl="0" indent="-228600" algn="l" rtl="0">
              <a:lnSpc>
                <a:spcPct val="90000"/>
              </a:lnSpc>
              <a:spcBef>
                <a:spcPts val="0"/>
              </a:spcBef>
              <a:spcAft>
                <a:spcPts val="0"/>
              </a:spcAft>
              <a:buClr>
                <a:schemeClr val="dk1"/>
              </a:buClr>
              <a:buSzPts val="2800"/>
              <a:buChar char="•"/>
            </a:pPr>
            <a:r>
              <a:rPr lang="tr-TR" dirty="0"/>
              <a:t>BCG aşısı doğumdan itibaren yapılabilir, ancak uygulama kolaylığı, daha az komplikasyon olması ve immünitenin daha kuvvetli gelişmesi için 2 ayı doldurduğunda uygulanmalıdır. </a:t>
            </a:r>
          </a:p>
          <a:p>
            <a:pPr marL="228600" lvl="0" indent="-228600" algn="l" rtl="0">
              <a:lnSpc>
                <a:spcPct val="90000"/>
              </a:lnSpc>
              <a:spcBef>
                <a:spcPts val="1000"/>
              </a:spcBef>
              <a:spcAft>
                <a:spcPts val="0"/>
              </a:spcAft>
              <a:buClr>
                <a:schemeClr val="dk1"/>
              </a:buClr>
              <a:buSzPts val="2800"/>
              <a:buChar char="•"/>
            </a:pPr>
            <a:r>
              <a:rPr lang="tr-TR" dirty="0"/>
              <a:t>BCG aşısı, 3. aydan sonra yapılacaksa PPD ile TCT yapıldıktan sonra sonucuna göre uygulanır. </a:t>
            </a:r>
          </a:p>
          <a:p>
            <a:pPr marL="228600" lvl="0" indent="-228600" algn="l" rtl="0">
              <a:lnSpc>
                <a:spcPct val="90000"/>
              </a:lnSpc>
              <a:spcBef>
                <a:spcPts val="1000"/>
              </a:spcBef>
              <a:spcAft>
                <a:spcPts val="0"/>
              </a:spcAft>
              <a:buClr>
                <a:schemeClr val="dk1"/>
              </a:buClr>
              <a:buSzPts val="2800"/>
              <a:buChar char="•"/>
            </a:pPr>
            <a:r>
              <a:rPr lang="tr-TR" dirty="0"/>
              <a:t>BCG aşılaması ile ilgili olarak; </a:t>
            </a:r>
          </a:p>
          <a:p>
            <a:pPr marL="685800" lvl="1" indent="-228600" algn="l" rtl="0">
              <a:lnSpc>
                <a:spcPct val="90000"/>
              </a:lnSpc>
              <a:spcBef>
                <a:spcPts val="500"/>
              </a:spcBef>
              <a:spcAft>
                <a:spcPts val="0"/>
              </a:spcAft>
              <a:buClr>
                <a:schemeClr val="dk1"/>
              </a:buClr>
              <a:buSzPts val="2400"/>
              <a:buFont typeface="Noto Sans Symbols"/>
              <a:buChar char="⮚"/>
            </a:pPr>
            <a:r>
              <a:rPr lang="tr-TR" dirty="0"/>
              <a:t>Kayıtlara göre BCG yapıldığı bilinen çocuklarda (</a:t>
            </a:r>
            <a:r>
              <a:rPr lang="tr-TR" dirty="0" err="1"/>
              <a:t>skar</a:t>
            </a:r>
            <a:r>
              <a:rPr lang="tr-TR" dirty="0"/>
              <a:t> görülsün veya görülmesin) ve BCG </a:t>
            </a:r>
            <a:r>
              <a:rPr lang="tr-TR" dirty="0" err="1"/>
              <a:t>skarı</a:t>
            </a:r>
            <a:r>
              <a:rPr lang="tr-TR" dirty="0"/>
              <a:t> bulunan çocuklarda herhangi bir yaşta kontrol amacıyla TCT yapılmasına gerek yoktur ve bunun sonucuna göre BCG uygulaması gerekli değildir. </a:t>
            </a:r>
          </a:p>
          <a:p>
            <a:pPr marL="685800" lvl="1" indent="-228600" algn="l" rtl="0">
              <a:lnSpc>
                <a:spcPct val="90000"/>
              </a:lnSpc>
              <a:spcBef>
                <a:spcPts val="500"/>
              </a:spcBef>
              <a:spcAft>
                <a:spcPts val="0"/>
              </a:spcAft>
              <a:buClr>
                <a:schemeClr val="dk1"/>
              </a:buClr>
              <a:buSzPts val="2400"/>
              <a:buFont typeface="Noto Sans Symbols"/>
              <a:buChar char="⮚"/>
            </a:pPr>
            <a:r>
              <a:rPr lang="tr-TR" dirty="0"/>
              <a:t>6 yaş üzerinde hiç aşılanmamış çocukta BCG gerekli değildir. </a:t>
            </a:r>
          </a:p>
          <a:p>
            <a:pPr marL="685800" lvl="1" indent="-228600" algn="l" rtl="0">
              <a:lnSpc>
                <a:spcPct val="90000"/>
              </a:lnSpc>
              <a:spcBef>
                <a:spcPts val="500"/>
              </a:spcBef>
              <a:spcAft>
                <a:spcPts val="0"/>
              </a:spcAft>
              <a:buClr>
                <a:schemeClr val="dk1"/>
              </a:buClr>
              <a:buSzPts val="2400"/>
              <a:buFont typeface="Noto Sans Symbols"/>
              <a:buChar char="⮚"/>
            </a:pPr>
            <a:r>
              <a:rPr lang="tr-TR" dirty="0"/>
              <a:t>6 yaş altında BCG yapılmamış olan çocukta TCT sonucuna göre gerekiyorsa BCG uygulanır. </a:t>
            </a:r>
          </a:p>
          <a:p>
            <a:endParaRPr lang="tr-TR" dirty="0"/>
          </a:p>
        </p:txBody>
      </p:sp>
      <p:sp>
        <p:nvSpPr>
          <p:cNvPr id="4" name="Veri Yer Tutucusu 3">
            <a:extLst>
              <a:ext uri="{FF2B5EF4-FFF2-40B4-BE49-F238E27FC236}">
                <a16:creationId xmlns:a16="http://schemas.microsoft.com/office/drawing/2014/main" id="{A0CACBEC-D985-7FFF-FFD4-B036A4A1F45D}"/>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6" name="Slayt Numarası Yer Tutucusu 5">
            <a:extLst>
              <a:ext uri="{FF2B5EF4-FFF2-40B4-BE49-F238E27FC236}">
                <a16:creationId xmlns:a16="http://schemas.microsoft.com/office/drawing/2014/main" id="{625FC967-72CC-53D9-DAC9-D89E58ABD736}"/>
              </a:ext>
            </a:extLst>
          </p:cNvPr>
          <p:cNvSpPr>
            <a:spLocks noGrp="1"/>
          </p:cNvSpPr>
          <p:nvPr>
            <p:ph type="sldNum" sz="quarter" idx="12"/>
          </p:nvPr>
        </p:nvSpPr>
        <p:spPr/>
        <p:txBody>
          <a:bodyPr/>
          <a:lstStyle/>
          <a:p>
            <a:fld id="{DAB68E02-0E31-4FE9-98EF-257F54F693FA}" type="slidenum">
              <a:rPr lang="tr-TR" smtClean="0"/>
              <a:t>60</a:t>
            </a:fld>
            <a:endParaRPr lang="tr-TR"/>
          </a:p>
        </p:txBody>
      </p:sp>
      <p:sp>
        <p:nvSpPr>
          <p:cNvPr id="7" name="Alt Bilgi Yer Tutucusu 4">
            <a:extLst>
              <a:ext uri="{FF2B5EF4-FFF2-40B4-BE49-F238E27FC236}">
                <a16:creationId xmlns:a16="http://schemas.microsoft.com/office/drawing/2014/main" id="{265A471F-BBD1-81E9-540B-4E110F4B7443}"/>
              </a:ext>
            </a:extLst>
          </p:cNvPr>
          <p:cNvSpPr>
            <a:spLocks noGrp="1"/>
          </p:cNvSpPr>
          <p:nvPr>
            <p:ph type="ftr" sz="quarter" idx="11"/>
          </p:nvPr>
        </p:nvSpPr>
        <p:spPr>
          <a:xfrm>
            <a:off x="3858491" y="6356350"/>
            <a:ext cx="4114800" cy="365125"/>
          </a:xfrm>
        </p:spPr>
        <p:txBody>
          <a:bodyPr/>
          <a:lstStyle/>
          <a:p>
            <a:r>
              <a:rPr lang="tr-TR" dirty="0"/>
              <a:t>Genişletilmiş Bağışıklama Programı Genelgesi. T.C. SAĞLIK BAKANLIĞI Temel Sağlık Hizmetleri Genel Müdürlüğü; 2008. </a:t>
            </a:r>
          </a:p>
          <a:p>
            <a:endParaRPr lang="tr-TR" dirty="0"/>
          </a:p>
        </p:txBody>
      </p:sp>
    </p:spTree>
    <p:extLst>
      <p:ext uri="{BB962C8B-B14F-4D97-AF65-F5344CB8AC3E}">
        <p14:creationId xmlns:p14="http://schemas.microsoft.com/office/powerpoint/2010/main" val="32620529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086CB6F-C012-7AA6-12AF-4429941784F8}"/>
              </a:ext>
            </a:extLst>
          </p:cNvPr>
          <p:cNvSpPr>
            <a:spLocks noGrp="1"/>
          </p:cNvSpPr>
          <p:nvPr>
            <p:ph idx="1"/>
          </p:nvPr>
        </p:nvSpPr>
        <p:spPr>
          <a:xfrm>
            <a:off x="838200" y="678873"/>
            <a:ext cx="10515600" cy="5498090"/>
          </a:xfrm>
        </p:spPr>
        <p:txBody>
          <a:bodyPr>
            <a:normAutofit/>
          </a:bodyPr>
          <a:lstStyle/>
          <a:p>
            <a:pPr marL="228600" lvl="0" indent="-228600" algn="l" rtl="0">
              <a:lnSpc>
                <a:spcPct val="90000"/>
              </a:lnSpc>
              <a:spcBef>
                <a:spcPts val="0"/>
              </a:spcBef>
              <a:spcAft>
                <a:spcPts val="0"/>
              </a:spcAft>
              <a:buClr>
                <a:schemeClr val="dk1"/>
              </a:buClr>
              <a:buSzPts val="2800"/>
              <a:buChar char="•"/>
            </a:pPr>
            <a:r>
              <a:rPr lang="tr-TR" dirty="0"/>
              <a:t>OPA yapıldıktan sonra, çocuğun beslenmesinin sınırlanmasına gerek yoktur. Anne sütü rahatlıkla verilebilir. </a:t>
            </a:r>
          </a:p>
          <a:p>
            <a:pPr marL="228600" lvl="0" indent="-228600" algn="l" rtl="0">
              <a:lnSpc>
                <a:spcPct val="90000"/>
              </a:lnSpc>
              <a:spcBef>
                <a:spcPts val="1000"/>
              </a:spcBef>
              <a:spcAft>
                <a:spcPts val="0"/>
              </a:spcAft>
              <a:buClr>
                <a:schemeClr val="dk1"/>
              </a:buClr>
              <a:buSzPts val="2800"/>
              <a:buChar char="•"/>
            </a:pPr>
            <a:r>
              <a:rPr lang="tr-TR" dirty="0"/>
              <a:t>İshali olan çocuğa OPA uygulanabilir, ancak 4 hafta sonra fazladan bir doz daha yapılır. </a:t>
            </a:r>
          </a:p>
          <a:p>
            <a:pPr marL="228600" lvl="0" indent="-228600" algn="l" rtl="0">
              <a:lnSpc>
                <a:spcPct val="90000"/>
              </a:lnSpc>
              <a:spcBef>
                <a:spcPts val="1000"/>
              </a:spcBef>
              <a:spcAft>
                <a:spcPts val="0"/>
              </a:spcAft>
              <a:buClr>
                <a:schemeClr val="dk1"/>
              </a:buClr>
              <a:buSzPts val="2800"/>
              <a:buChar char="•"/>
            </a:pPr>
            <a:r>
              <a:rPr lang="tr-TR" dirty="0"/>
              <a:t>Genel ilke olarak gebelikte canlı aşılar yapılmamalıdır, ancak risk-yarar durumu (Kuduz aşısı gibi) göz önüne alınarak duruma göre karar verilmelidir. </a:t>
            </a:r>
          </a:p>
          <a:p>
            <a:pPr marL="228600" lvl="0" indent="-228600" algn="l" rtl="0">
              <a:lnSpc>
                <a:spcPct val="90000"/>
              </a:lnSpc>
              <a:spcBef>
                <a:spcPts val="1000"/>
              </a:spcBef>
              <a:spcAft>
                <a:spcPts val="0"/>
              </a:spcAft>
              <a:buClr>
                <a:schemeClr val="dk1"/>
              </a:buClr>
              <a:buSzPts val="2800"/>
              <a:buChar char="•"/>
            </a:pPr>
            <a:r>
              <a:rPr lang="tr-TR" dirty="0"/>
              <a:t>Her ne kadar kızamıkçık aşısına bağlı fetal anomaliye dair bir kanıt olmasa da, Kızamıkçık veya KKK aşısı alanlar 4 hafta süre ile gebelikten korunmalıdır. </a:t>
            </a:r>
          </a:p>
          <a:p>
            <a:pPr marL="228600" lvl="0" indent="-228600" algn="l" rtl="0">
              <a:lnSpc>
                <a:spcPct val="90000"/>
              </a:lnSpc>
              <a:spcBef>
                <a:spcPts val="1000"/>
              </a:spcBef>
              <a:spcAft>
                <a:spcPts val="0"/>
              </a:spcAft>
              <a:buClr>
                <a:schemeClr val="dk1"/>
              </a:buClr>
              <a:buSzPts val="2800"/>
              <a:buChar char="•"/>
            </a:pPr>
            <a:r>
              <a:rPr lang="tr-TR" dirty="0"/>
              <a:t>Kızamıkçık aşılaması öncesi gebelik testi yapmaya gerek yoktur, gebe olup olmadığı sorularak aşı yapılmasına karar verilir. </a:t>
            </a:r>
          </a:p>
          <a:p>
            <a:endParaRPr lang="tr-TR" dirty="0"/>
          </a:p>
        </p:txBody>
      </p:sp>
      <p:sp>
        <p:nvSpPr>
          <p:cNvPr id="4" name="Veri Yer Tutucusu 3">
            <a:extLst>
              <a:ext uri="{FF2B5EF4-FFF2-40B4-BE49-F238E27FC236}">
                <a16:creationId xmlns:a16="http://schemas.microsoft.com/office/drawing/2014/main" id="{64D277DC-FD00-294E-4A68-FA19F17DE981}"/>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EED4950C-D71C-8C3C-5F9B-C798BF1B589E}"/>
              </a:ext>
            </a:extLst>
          </p:cNvPr>
          <p:cNvSpPr>
            <a:spLocks noGrp="1"/>
          </p:cNvSpPr>
          <p:nvPr>
            <p:ph type="ftr" sz="quarter" idx="11"/>
          </p:nvPr>
        </p:nvSpPr>
        <p:spPr/>
        <p:txBody>
          <a:bodyPr/>
          <a:lstStyle/>
          <a:p>
            <a:r>
              <a:rPr lang="tr-TR" dirty="0"/>
              <a:t>Genişletilmiş Bağışıklama Programı Genelgesi. T.C. SAĞLIK BAKANLIĞI Temel Sağlık Hizmetleri Genel Müdürlüğü; 2008. </a:t>
            </a:r>
          </a:p>
          <a:p>
            <a:endParaRPr lang="tr-TR" dirty="0"/>
          </a:p>
        </p:txBody>
      </p:sp>
      <p:sp>
        <p:nvSpPr>
          <p:cNvPr id="6" name="Slayt Numarası Yer Tutucusu 5">
            <a:extLst>
              <a:ext uri="{FF2B5EF4-FFF2-40B4-BE49-F238E27FC236}">
                <a16:creationId xmlns:a16="http://schemas.microsoft.com/office/drawing/2014/main" id="{263EFADE-5D14-C4FD-5E93-D7E7A87DF15F}"/>
              </a:ext>
            </a:extLst>
          </p:cNvPr>
          <p:cNvSpPr>
            <a:spLocks noGrp="1"/>
          </p:cNvSpPr>
          <p:nvPr>
            <p:ph type="sldNum" sz="quarter" idx="12"/>
          </p:nvPr>
        </p:nvSpPr>
        <p:spPr/>
        <p:txBody>
          <a:bodyPr/>
          <a:lstStyle/>
          <a:p>
            <a:fld id="{DAB68E02-0E31-4FE9-98EF-257F54F693FA}" type="slidenum">
              <a:rPr lang="tr-TR" smtClean="0"/>
              <a:t>61</a:t>
            </a:fld>
            <a:endParaRPr lang="tr-TR"/>
          </a:p>
        </p:txBody>
      </p:sp>
    </p:spTree>
    <p:extLst>
      <p:ext uri="{BB962C8B-B14F-4D97-AF65-F5344CB8AC3E}">
        <p14:creationId xmlns:p14="http://schemas.microsoft.com/office/powerpoint/2010/main" val="41402487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BBF38E-5B14-191D-5D8E-CCBA4BF75C36}"/>
              </a:ext>
            </a:extLst>
          </p:cNvPr>
          <p:cNvSpPr>
            <a:spLocks noGrp="1"/>
          </p:cNvSpPr>
          <p:nvPr>
            <p:ph type="title"/>
          </p:nvPr>
        </p:nvSpPr>
        <p:spPr/>
        <p:txBody>
          <a:bodyPr>
            <a:normAutofit/>
          </a:bodyPr>
          <a:lstStyle/>
          <a:p>
            <a:r>
              <a:rPr lang="tr-TR" b="1" dirty="0"/>
              <a:t>Rutin Aşı Takviminde Olmayan Aşılar </a:t>
            </a:r>
            <a:br>
              <a:rPr lang="tr-TR" b="1" dirty="0"/>
            </a:br>
            <a:r>
              <a:rPr lang="tr-TR" b="1" dirty="0"/>
              <a:t>1- </a:t>
            </a:r>
            <a:r>
              <a:rPr lang="tr-TR" b="1" dirty="0" err="1"/>
              <a:t>Meningokok</a:t>
            </a:r>
            <a:r>
              <a:rPr lang="tr-TR" b="1" dirty="0"/>
              <a:t> ACWY </a:t>
            </a:r>
            <a:r>
              <a:rPr lang="tr-TR" b="1" dirty="0" err="1"/>
              <a:t>Serogruplarına</a:t>
            </a:r>
            <a:r>
              <a:rPr lang="tr-TR" b="1" dirty="0"/>
              <a:t> Karşı</a:t>
            </a:r>
          </a:p>
        </p:txBody>
      </p:sp>
      <p:pic>
        <p:nvPicPr>
          <p:cNvPr id="8" name="İçerik Yer Tutucusu 7">
            <a:extLst>
              <a:ext uri="{FF2B5EF4-FFF2-40B4-BE49-F238E27FC236}">
                <a16:creationId xmlns:a16="http://schemas.microsoft.com/office/drawing/2014/main" id="{2A6BD7C8-6D0C-EC8B-CE26-AAF71C692370}"/>
              </a:ext>
            </a:extLst>
          </p:cNvPr>
          <p:cNvPicPr>
            <a:picLocks noGrp="1" noChangeAspect="1"/>
          </p:cNvPicPr>
          <p:nvPr>
            <p:ph idx="1"/>
          </p:nvPr>
        </p:nvPicPr>
        <p:blipFill>
          <a:blip r:embed="rId3"/>
          <a:stretch>
            <a:fillRect/>
          </a:stretch>
        </p:blipFill>
        <p:spPr>
          <a:xfrm>
            <a:off x="1899338" y="1723476"/>
            <a:ext cx="8702253" cy="4769399"/>
          </a:xfrm>
        </p:spPr>
      </p:pic>
      <p:sp>
        <p:nvSpPr>
          <p:cNvPr id="4" name="Veri Yer Tutucusu 3">
            <a:extLst>
              <a:ext uri="{FF2B5EF4-FFF2-40B4-BE49-F238E27FC236}">
                <a16:creationId xmlns:a16="http://schemas.microsoft.com/office/drawing/2014/main" id="{4A92A068-1BC5-1CB6-83E3-A8304F2115C9}"/>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74DD0CC2-5F70-D797-4EBF-62C33F9AE35D}"/>
              </a:ext>
            </a:extLst>
          </p:cNvPr>
          <p:cNvSpPr>
            <a:spLocks noGrp="1"/>
          </p:cNvSpPr>
          <p:nvPr>
            <p:ph type="ftr" sz="quarter" idx="11"/>
          </p:nvPr>
        </p:nvSpPr>
        <p:spPr/>
        <p:txBody>
          <a:bodyPr/>
          <a:lstStyle/>
          <a:p>
            <a:r>
              <a:rPr lang="tr-TR">
                <a:hlinkClick r:id="rId4"/>
              </a:rPr>
              <a:t>https://www.sosyalpediatri.org.tr/uploads/ocak2022/sospedasi.pdf</a:t>
            </a:r>
            <a:r>
              <a:rPr lang="tr-TR"/>
              <a:t> (Erişim Tarihi: 23.12.2023)</a:t>
            </a:r>
            <a:endParaRPr lang="tr-TR" dirty="0"/>
          </a:p>
        </p:txBody>
      </p:sp>
      <p:sp>
        <p:nvSpPr>
          <p:cNvPr id="6" name="Slayt Numarası Yer Tutucusu 5">
            <a:extLst>
              <a:ext uri="{FF2B5EF4-FFF2-40B4-BE49-F238E27FC236}">
                <a16:creationId xmlns:a16="http://schemas.microsoft.com/office/drawing/2014/main" id="{AD2C47F0-D251-FEDD-EB37-A00E77905381}"/>
              </a:ext>
            </a:extLst>
          </p:cNvPr>
          <p:cNvSpPr>
            <a:spLocks noGrp="1"/>
          </p:cNvSpPr>
          <p:nvPr>
            <p:ph type="sldNum" sz="quarter" idx="12"/>
          </p:nvPr>
        </p:nvSpPr>
        <p:spPr/>
        <p:txBody>
          <a:bodyPr/>
          <a:lstStyle/>
          <a:p>
            <a:fld id="{DAB68E02-0E31-4FE9-98EF-257F54F693FA}" type="slidenum">
              <a:rPr lang="tr-TR" smtClean="0"/>
              <a:t>62</a:t>
            </a:fld>
            <a:endParaRPr lang="tr-TR"/>
          </a:p>
        </p:txBody>
      </p:sp>
    </p:spTree>
    <p:extLst>
      <p:ext uri="{BB962C8B-B14F-4D97-AF65-F5344CB8AC3E}">
        <p14:creationId xmlns:p14="http://schemas.microsoft.com/office/powerpoint/2010/main" val="23871986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7AF4162-F99D-C650-FB7A-1351E23420FC}"/>
              </a:ext>
            </a:extLst>
          </p:cNvPr>
          <p:cNvSpPr>
            <a:spLocks noGrp="1"/>
          </p:cNvSpPr>
          <p:nvPr>
            <p:ph type="title"/>
          </p:nvPr>
        </p:nvSpPr>
        <p:spPr/>
        <p:txBody>
          <a:bodyPr/>
          <a:lstStyle/>
          <a:p>
            <a:r>
              <a:rPr lang="tr-TR" b="1" dirty="0"/>
              <a:t>2- </a:t>
            </a:r>
            <a:r>
              <a:rPr lang="tr-TR" b="1" dirty="0" err="1"/>
              <a:t>Meningokok</a:t>
            </a:r>
            <a:r>
              <a:rPr lang="tr-TR" b="1" dirty="0"/>
              <a:t> B </a:t>
            </a:r>
            <a:r>
              <a:rPr lang="tr-TR" b="1" dirty="0" err="1"/>
              <a:t>Serogrubuna</a:t>
            </a:r>
            <a:r>
              <a:rPr lang="tr-TR" b="1" dirty="0"/>
              <a:t> Karşı</a:t>
            </a:r>
          </a:p>
        </p:txBody>
      </p:sp>
      <p:pic>
        <p:nvPicPr>
          <p:cNvPr id="8" name="İçerik Yer Tutucusu 7">
            <a:extLst>
              <a:ext uri="{FF2B5EF4-FFF2-40B4-BE49-F238E27FC236}">
                <a16:creationId xmlns:a16="http://schemas.microsoft.com/office/drawing/2014/main" id="{E62F1DB8-6391-93C1-1B6F-B85F277ABEC9}"/>
              </a:ext>
            </a:extLst>
          </p:cNvPr>
          <p:cNvPicPr>
            <a:picLocks noGrp="1" noChangeAspect="1"/>
          </p:cNvPicPr>
          <p:nvPr>
            <p:ph idx="1"/>
          </p:nvPr>
        </p:nvPicPr>
        <p:blipFill>
          <a:blip r:embed="rId2"/>
          <a:stretch>
            <a:fillRect/>
          </a:stretch>
        </p:blipFill>
        <p:spPr>
          <a:xfrm>
            <a:off x="1011381" y="1890719"/>
            <a:ext cx="9513292" cy="3318590"/>
          </a:xfrm>
        </p:spPr>
      </p:pic>
      <p:sp>
        <p:nvSpPr>
          <p:cNvPr id="4" name="Veri Yer Tutucusu 3">
            <a:extLst>
              <a:ext uri="{FF2B5EF4-FFF2-40B4-BE49-F238E27FC236}">
                <a16:creationId xmlns:a16="http://schemas.microsoft.com/office/drawing/2014/main" id="{5384820E-4856-F5B7-221F-18027BDCC542}"/>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CD2D06B1-1C12-768D-5A6F-1445014DFFBE}"/>
              </a:ext>
            </a:extLst>
          </p:cNvPr>
          <p:cNvSpPr>
            <a:spLocks noGrp="1"/>
          </p:cNvSpPr>
          <p:nvPr>
            <p:ph type="ftr" sz="quarter" idx="11"/>
          </p:nvPr>
        </p:nvSpPr>
        <p:spPr/>
        <p:txBody>
          <a:bodyPr/>
          <a:lstStyle/>
          <a:p>
            <a:r>
              <a:rPr lang="tr-TR" dirty="0">
                <a:hlinkClick r:id="rId3"/>
              </a:rPr>
              <a:t>https://www.sosyalpediatri.org.tr/uploads/ocak2022/sospedasi.pdf</a:t>
            </a:r>
            <a:r>
              <a:rPr lang="tr-TR" dirty="0"/>
              <a:t> (Erişim Tarihi: 23.12.2023)</a:t>
            </a:r>
          </a:p>
          <a:p>
            <a:endParaRPr lang="tr-TR" dirty="0"/>
          </a:p>
        </p:txBody>
      </p:sp>
      <p:sp>
        <p:nvSpPr>
          <p:cNvPr id="6" name="Slayt Numarası Yer Tutucusu 5">
            <a:extLst>
              <a:ext uri="{FF2B5EF4-FFF2-40B4-BE49-F238E27FC236}">
                <a16:creationId xmlns:a16="http://schemas.microsoft.com/office/drawing/2014/main" id="{C6D2AC6C-F4E9-2DE0-B4C1-C2B4AE291BEA}"/>
              </a:ext>
            </a:extLst>
          </p:cNvPr>
          <p:cNvSpPr>
            <a:spLocks noGrp="1"/>
          </p:cNvSpPr>
          <p:nvPr>
            <p:ph type="sldNum" sz="quarter" idx="12"/>
          </p:nvPr>
        </p:nvSpPr>
        <p:spPr/>
        <p:txBody>
          <a:bodyPr/>
          <a:lstStyle/>
          <a:p>
            <a:fld id="{DAB68E02-0E31-4FE9-98EF-257F54F693FA}" type="slidenum">
              <a:rPr lang="tr-TR" smtClean="0"/>
              <a:t>63</a:t>
            </a:fld>
            <a:endParaRPr lang="tr-TR"/>
          </a:p>
        </p:txBody>
      </p:sp>
    </p:spTree>
    <p:extLst>
      <p:ext uri="{BB962C8B-B14F-4D97-AF65-F5344CB8AC3E}">
        <p14:creationId xmlns:p14="http://schemas.microsoft.com/office/powerpoint/2010/main" val="10271733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568275-AB05-6140-CF76-C41E89417C66}"/>
              </a:ext>
            </a:extLst>
          </p:cNvPr>
          <p:cNvSpPr>
            <a:spLocks noGrp="1"/>
          </p:cNvSpPr>
          <p:nvPr>
            <p:ph type="title"/>
          </p:nvPr>
        </p:nvSpPr>
        <p:spPr/>
        <p:txBody>
          <a:bodyPr/>
          <a:lstStyle/>
          <a:p>
            <a:r>
              <a:rPr lang="tr-TR" b="1" dirty="0"/>
              <a:t>3-Rotavirus, HPV, İnfluenza ve </a:t>
            </a:r>
            <a:r>
              <a:rPr lang="tr-TR" b="1" dirty="0" err="1"/>
              <a:t>Tdap</a:t>
            </a:r>
            <a:r>
              <a:rPr lang="tr-TR" b="1" dirty="0"/>
              <a:t> Aşıları</a:t>
            </a:r>
          </a:p>
        </p:txBody>
      </p:sp>
      <p:pic>
        <p:nvPicPr>
          <p:cNvPr id="8" name="İçerik Yer Tutucusu 7">
            <a:extLst>
              <a:ext uri="{FF2B5EF4-FFF2-40B4-BE49-F238E27FC236}">
                <a16:creationId xmlns:a16="http://schemas.microsoft.com/office/drawing/2014/main" id="{81D033B6-5D06-9898-06A3-03E10EE6C15D}"/>
              </a:ext>
            </a:extLst>
          </p:cNvPr>
          <p:cNvPicPr>
            <a:picLocks noGrp="1" noChangeAspect="1"/>
          </p:cNvPicPr>
          <p:nvPr>
            <p:ph idx="1"/>
          </p:nvPr>
        </p:nvPicPr>
        <p:blipFill>
          <a:blip r:embed="rId2"/>
          <a:stretch>
            <a:fillRect/>
          </a:stretch>
        </p:blipFill>
        <p:spPr>
          <a:xfrm>
            <a:off x="616232" y="1690688"/>
            <a:ext cx="10959535" cy="4375882"/>
          </a:xfrm>
        </p:spPr>
      </p:pic>
      <p:sp>
        <p:nvSpPr>
          <p:cNvPr id="4" name="Veri Yer Tutucusu 3">
            <a:extLst>
              <a:ext uri="{FF2B5EF4-FFF2-40B4-BE49-F238E27FC236}">
                <a16:creationId xmlns:a16="http://schemas.microsoft.com/office/drawing/2014/main" id="{39A19C59-EE53-8ED4-6AC9-74E59687C9AB}"/>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4B016081-51BB-5616-EB7A-9D8CFD3AE245}"/>
              </a:ext>
            </a:extLst>
          </p:cNvPr>
          <p:cNvSpPr>
            <a:spLocks noGrp="1"/>
          </p:cNvSpPr>
          <p:nvPr>
            <p:ph type="ftr" sz="quarter" idx="11"/>
          </p:nvPr>
        </p:nvSpPr>
        <p:spPr/>
        <p:txBody>
          <a:bodyPr/>
          <a:lstStyle/>
          <a:p>
            <a:r>
              <a:rPr lang="tr-TR" dirty="0">
                <a:hlinkClick r:id="rId3"/>
              </a:rPr>
              <a:t>https://www.sosyalpediatri.org.tr/uploads/ocak2022/sospedasi.pdf</a:t>
            </a:r>
            <a:r>
              <a:rPr lang="tr-TR" dirty="0"/>
              <a:t> (Erişim Tarihi: 23.12.2023)</a:t>
            </a:r>
          </a:p>
          <a:p>
            <a:endParaRPr lang="tr-TR" dirty="0"/>
          </a:p>
        </p:txBody>
      </p:sp>
      <p:sp>
        <p:nvSpPr>
          <p:cNvPr id="6" name="Slayt Numarası Yer Tutucusu 5">
            <a:extLst>
              <a:ext uri="{FF2B5EF4-FFF2-40B4-BE49-F238E27FC236}">
                <a16:creationId xmlns:a16="http://schemas.microsoft.com/office/drawing/2014/main" id="{9908127D-30A8-419A-FB23-B8D060798351}"/>
              </a:ext>
            </a:extLst>
          </p:cNvPr>
          <p:cNvSpPr>
            <a:spLocks noGrp="1"/>
          </p:cNvSpPr>
          <p:nvPr>
            <p:ph type="sldNum" sz="quarter" idx="12"/>
          </p:nvPr>
        </p:nvSpPr>
        <p:spPr/>
        <p:txBody>
          <a:bodyPr/>
          <a:lstStyle/>
          <a:p>
            <a:fld id="{DAB68E02-0E31-4FE9-98EF-257F54F693FA}" type="slidenum">
              <a:rPr lang="tr-TR" smtClean="0"/>
              <a:t>64</a:t>
            </a:fld>
            <a:endParaRPr lang="tr-TR"/>
          </a:p>
        </p:txBody>
      </p:sp>
    </p:spTree>
    <p:extLst>
      <p:ext uri="{BB962C8B-B14F-4D97-AF65-F5344CB8AC3E}">
        <p14:creationId xmlns:p14="http://schemas.microsoft.com/office/powerpoint/2010/main" val="34441020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568275-AB05-6140-CF76-C41E89417C66}"/>
              </a:ext>
            </a:extLst>
          </p:cNvPr>
          <p:cNvSpPr>
            <a:spLocks noGrp="1"/>
          </p:cNvSpPr>
          <p:nvPr>
            <p:ph type="title"/>
          </p:nvPr>
        </p:nvSpPr>
        <p:spPr/>
        <p:txBody>
          <a:bodyPr/>
          <a:lstStyle/>
          <a:p>
            <a:r>
              <a:rPr lang="tr-TR" b="1" dirty="0"/>
              <a:t>3-Rotavirus, HPV, İnfluenza ve </a:t>
            </a:r>
            <a:r>
              <a:rPr lang="tr-TR" b="1" dirty="0" err="1"/>
              <a:t>Tdap</a:t>
            </a:r>
            <a:r>
              <a:rPr lang="tr-TR" b="1" dirty="0"/>
              <a:t> Aşıları</a:t>
            </a:r>
          </a:p>
        </p:txBody>
      </p:sp>
      <p:sp>
        <p:nvSpPr>
          <p:cNvPr id="4" name="Veri Yer Tutucusu 3">
            <a:extLst>
              <a:ext uri="{FF2B5EF4-FFF2-40B4-BE49-F238E27FC236}">
                <a16:creationId xmlns:a16="http://schemas.microsoft.com/office/drawing/2014/main" id="{39A19C59-EE53-8ED4-6AC9-74E59687C9AB}"/>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4B016081-51BB-5616-EB7A-9D8CFD3AE245}"/>
              </a:ext>
            </a:extLst>
          </p:cNvPr>
          <p:cNvSpPr>
            <a:spLocks noGrp="1"/>
          </p:cNvSpPr>
          <p:nvPr>
            <p:ph type="ftr" sz="quarter" idx="11"/>
          </p:nvPr>
        </p:nvSpPr>
        <p:spPr/>
        <p:txBody>
          <a:bodyPr/>
          <a:lstStyle/>
          <a:p>
            <a:r>
              <a:rPr lang="tr-TR" dirty="0">
                <a:hlinkClick r:id="rId2"/>
              </a:rPr>
              <a:t>https://www.sosyalpediatri.org.tr/uploads/ocak2022/sospedasi.pdf</a:t>
            </a:r>
            <a:r>
              <a:rPr lang="tr-TR" dirty="0"/>
              <a:t> (Erişim Tarihi: 23.12.2023)</a:t>
            </a:r>
          </a:p>
          <a:p>
            <a:endParaRPr lang="tr-TR" dirty="0"/>
          </a:p>
        </p:txBody>
      </p:sp>
      <p:sp>
        <p:nvSpPr>
          <p:cNvPr id="6" name="Slayt Numarası Yer Tutucusu 5">
            <a:extLst>
              <a:ext uri="{FF2B5EF4-FFF2-40B4-BE49-F238E27FC236}">
                <a16:creationId xmlns:a16="http://schemas.microsoft.com/office/drawing/2014/main" id="{9908127D-30A8-419A-FB23-B8D060798351}"/>
              </a:ext>
            </a:extLst>
          </p:cNvPr>
          <p:cNvSpPr>
            <a:spLocks noGrp="1"/>
          </p:cNvSpPr>
          <p:nvPr>
            <p:ph type="sldNum" sz="quarter" idx="12"/>
          </p:nvPr>
        </p:nvSpPr>
        <p:spPr/>
        <p:txBody>
          <a:bodyPr/>
          <a:lstStyle/>
          <a:p>
            <a:fld id="{DAB68E02-0E31-4FE9-98EF-257F54F693FA}" type="slidenum">
              <a:rPr lang="tr-TR" smtClean="0"/>
              <a:t>65</a:t>
            </a:fld>
            <a:endParaRPr lang="tr-TR"/>
          </a:p>
        </p:txBody>
      </p:sp>
      <p:sp>
        <p:nvSpPr>
          <p:cNvPr id="7" name="İçerik Yer Tutucusu 6">
            <a:extLst>
              <a:ext uri="{FF2B5EF4-FFF2-40B4-BE49-F238E27FC236}">
                <a16:creationId xmlns:a16="http://schemas.microsoft.com/office/drawing/2014/main" id="{B29FE637-2057-0B40-FE43-6A207CCCDC6E}"/>
              </a:ext>
            </a:extLst>
          </p:cNvPr>
          <p:cNvSpPr>
            <a:spLocks noGrp="1"/>
          </p:cNvSpPr>
          <p:nvPr>
            <p:ph idx="1"/>
          </p:nvPr>
        </p:nvSpPr>
        <p:spPr>
          <a:xfrm>
            <a:off x="838200" y="1565564"/>
            <a:ext cx="10515600" cy="4611399"/>
          </a:xfrm>
        </p:spPr>
        <p:txBody>
          <a:bodyPr>
            <a:normAutofit fontScale="92500" lnSpcReduction="20000"/>
          </a:bodyPr>
          <a:lstStyle/>
          <a:p>
            <a:pPr marL="0" indent="0">
              <a:buNone/>
            </a:pPr>
            <a:r>
              <a:rPr lang="tr-TR" b="1" dirty="0"/>
              <a:t>1) </a:t>
            </a:r>
            <a:r>
              <a:rPr lang="tr-TR" b="1" dirty="0" err="1"/>
              <a:t>Rotavirus</a:t>
            </a:r>
            <a:r>
              <a:rPr lang="tr-TR" b="1" dirty="0"/>
              <a:t> aşıları</a:t>
            </a:r>
          </a:p>
          <a:p>
            <a:pPr marL="0" indent="0">
              <a:buNone/>
            </a:pPr>
            <a:r>
              <a:rPr lang="tr-TR" dirty="0"/>
              <a:t>a) BCG ve OPA aşıları ile aynı gün ya da herhangi bir gün aralığı gözetmeksizin farklı günlerde uygulanabilir.</a:t>
            </a:r>
          </a:p>
          <a:p>
            <a:pPr marL="0" indent="0">
              <a:buNone/>
            </a:pPr>
            <a:r>
              <a:rPr lang="tr-TR" dirty="0"/>
              <a:t>b) İlk doz en erken bebek 6 haftalık iken başlanabilir</a:t>
            </a:r>
          </a:p>
          <a:p>
            <a:pPr marL="0" indent="0">
              <a:buNone/>
            </a:pPr>
            <a:r>
              <a:rPr lang="tr-TR" dirty="0"/>
              <a:t>c) İlk doz en geç bebek 14 hafta 6 günlük olduğunda verilebilir, daha sonra başlanamaz</a:t>
            </a:r>
          </a:p>
          <a:p>
            <a:pPr marL="0" indent="0">
              <a:buNone/>
            </a:pPr>
            <a:r>
              <a:rPr lang="tr-TR" dirty="0"/>
              <a:t>d) Son doz en geç bebek 8 aylık olduğunda uygulanabilir</a:t>
            </a:r>
          </a:p>
          <a:p>
            <a:pPr marL="0" indent="0">
              <a:buNone/>
            </a:pPr>
            <a:r>
              <a:rPr lang="tr-TR" dirty="0"/>
              <a:t>e) Bir marka ile başlanan aşılamanın sonra da aynı marka ile tamamlanması gerekir. Dozlar arasında marka değişimi olursa aşılama toplam 3 doz ile tamamlanır.</a:t>
            </a:r>
          </a:p>
          <a:p>
            <a:pPr marL="0" indent="0">
              <a:buNone/>
            </a:pPr>
            <a:r>
              <a:rPr lang="tr-TR" b="1" dirty="0"/>
              <a:t>2) HPV aşıları</a:t>
            </a:r>
          </a:p>
          <a:p>
            <a:pPr marL="0" indent="0">
              <a:buNone/>
            </a:pPr>
            <a:r>
              <a:rPr lang="tr-TR" dirty="0"/>
              <a:t>14 yaşından önce başlanan sağlıklı çocuk şemalarında ikinci doz zamanında çocuk 15 yaşına ulaşmış olsa bile toplam iki dozla tamamlanır.</a:t>
            </a:r>
          </a:p>
        </p:txBody>
      </p:sp>
    </p:spTree>
    <p:extLst>
      <p:ext uri="{BB962C8B-B14F-4D97-AF65-F5344CB8AC3E}">
        <p14:creationId xmlns:p14="http://schemas.microsoft.com/office/powerpoint/2010/main" val="16407834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568275-AB05-6140-CF76-C41E89417C66}"/>
              </a:ext>
            </a:extLst>
          </p:cNvPr>
          <p:cNvSpPr>
            <a:spLocks noGrp="1"/>
          </p:cNvSpPr>
          <p:nvPr>
            <p:ph type="title"/>
          </p:nvPr>
        </p:nvSpPr>
        <p:spPr/>
        <p:txBody>
          <a:bodyPr/>
          <a:lstStyle/>
          <a:p>
            <a:r>
              <a:rPr lang="tr-TR" b="1" dirty="0"/>
              <a:t>3-Rotavirus, HPV, İnfluenza ve </a:t>
            </a:r>
            <a:r>
              <a:rPr lang="tr-TR" b="1" dirty="0" err="1"/>
              <a:t>Tdap</a:t>
            </a:r>
            <a:r>
              <a:rPr lang="tr-TR" b="1" dirty="0"/>
              <a:t> Aşıları</a:t>
            </a:r>
          </a:p>
        </p:txBody>
      </p:sp>
      <p:sp>
        <p:nvSpPr>
          <p:cNvPr id="4" name="Veri Yer Tutucusu 3">
            <a:extLst>
              <a:ext uri="{FF2B5EF4-FFF2-40B4-BE49-F238E27FC236}">
                <a16:creationId xmlns:a16="http://schemas.microsoft.com/office/drawing/2014/main" id="{39A19C59-EE53-8ED4-6AC9-74E59687C9AB}"/>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4B016081-51BB-5616-EB7A-9D8CFD3AE245}"/>
              </a:ext>
            </a:extLst>
          </p:cNvPr>
          <p:cNvSpPr>
            <a:spLocks noGrp="1"/>
          </p:cNvSpPr>
          <p:nvPr>
            <p:ph type="ftr" sz="quarter" idx="11"/>
          </p:nvPr>
        </p:nvSpPr>
        <p:spPr/>
        <p:txBody>
          <a:bodyPr/>
          <a:lstStyle/>
          <a:p>
            <a:r>
              <a:rPr lang="tr-TR" dirty="0">
                <a:hlinkClick r:id="rId2"/>
              </a:rPr>
              <a:t>https://www.sosyalpediatri.org.tr/uploads/ocak2022/sospedasi.pdf</a:t>
            </a:r>
            <a:r>
              <a:rPr lang="tr-TR" dirty="0"/>
              <a:t> (Erişim Tarihi: 23.12.2023)</a:t>
            </a:r>
          </a:p>
          <a:p>
            <a:endParaRPr lang="tr-TR" dirty="0"/>
          </a:p>
        </p:txBody>
      </p:sp>
      <p:sp>
        <p:nvSpPr>
          <p:cNvPr id="6" name="Slayt Numarası Yer Tutucusu 5">
            <a:extLst>
              <a:ext uri="{FF2B5EF4-FFF2-40B4-BE49-F238E27FC236}">
                <a16:creationId xmlns:a16="http://schemas.microsoft.com/office/drawing/2014/main" id="{9908127D-30A8-419A-FB23-B8D060798351}"/>
              </a:ext>
            </a:extLst>
          </p:cNvPr>
          <p:cNvSpPr>
            <a:spLocks noGrp="1"/>
          </p:cNvSpPr>
          <p:nvPr>
            <p:ph type="sldNum" sz="quarter" idx="12"/>
          </p:nvPr>
        </p:nvSpPr>
        <p:spPr/>
        <p:txBody>
          <a:bodyPr/>
          <a:lstStyle/>
          <a:p>
            <a:fld id="{DAB68E02-0E31-4FE9-98EF-257F54F693FA}" type="slidenum">
              <a:rPr lang="tr-TR" smtClean="0"/>
              <a:t>66</a:t>
            </a:fld>
            <a:endParaRPr lang="tr-TR"/>
          </a:p>
        </p:txBody>
      </p:sp>
      <p:sp>
        <p:nvSpPr>
          <p:cNvPr id="7" name="İçerik Yer Tutucusu 6">
            <a:extLst>
              <a:ext uri="{FF2B5EF4-FFF2-40B4-BE49-F238E27FC236}">
                <a16:creationId xmlns:a16="http://schemas.microsoft.com/office/drawing/2014/main" id="{B29FE637-2057-0B40-FE43-6A207CCCDC6E}"/>
              </a:ext>
            </a:extLst>
          </p:cNvPr>
          <p:cNvSpPr>
            <a:spLocks noGrp="1"/>
          </p:cNvSpPr>
          <p:nvPr>
            <p:ph idx="1"/>
          </p:nvPr>
        </p:nvSpPr>
        <p:spPr>
          <a:xfrm>
            <a:off x="838200" y="1454727"/>
            <a:ext cx="10515600" cy="4722236"/>
          </a:xfrm>
        </p:spPr>
        <p:txBody>
          <a:bodyPr>
            <a:normAutofit/>
          </a:bodyPr>
          <a:lstStyle/>
          <a:p>
            <a:pPr marL="0" indent="0">
              <a:buNone/>
            </a:pPr>
            <a:r>
              <a:rPr lang="tr-TR" b="1" dirty="0"/>
              <a:t>3) İnfluenza aşıları</a:t>
            </a:r>
          </a:p>
          <a:p>
            <a:pPr marL="0" indent="0">
              <a:buNone/>
            </a:pPr>
            <a:r>
              <a:rPr lang="tr-TR" dirty="0"/>
              <a:t>a) En erken bebek 6 aylık olduğunda başlanabilir</a:t>
            </a:r>
          </a:p>
          <a:p>
            <a:pPr marL="0" indent="0">
              <a:buNone/>
            </a:pPr>
            <a:r>
              <a:rPr lang="tr-TR" dirty="0"/>
              <a:t>b) İlk 8 yaşta ilk başlandığı yıl 2 doz uygulanır</a:t>
            </a:r>
          </a:p>
          <a:p>
            <a:pPr marL="0" indent="0">
              <a:buNone/>
            </a:pPr>
            <a:r>
              <a:rPr lang="tr-TR" dirty="0"/>
              <a:t>c) İlk 8 yaşta ilk başlandığı sene 2 doz uygulanmadı ise sonraki yıl 2 doz uygulanmalıdır</a:t>
            </a:r>
          </a:p>
          <a:p>
            <a:pPr marL="0" indent="0">
              <a:buNone/>
            </a:pPr>
            <a:r>
              <a:rPr lang="tr-TR" dirty="0"/>
              <a:t>d) Dokuz yaş ve üzerindeki tüm yaş gruplarında tek doz olarak uygulanır</a:t>
            </a:r>
          </a:p>
          <a:p>
            <a:pPr marL="0" indent="0">
              <a:buNone/>
            </a:pPr>
            <a:r>
              <a:rPr lang="tr-TR" dirty="0"/>
              <a:t>e) Tüm gebelere influenza sezonunda influenza aşısı uygulanmalıdır. Ayrıca 6 aylıktan küçük çocuklarla yakın temasta olan bireylerin de koza stratejisi gereği influenza aşısı olmaları önerilir</a:t>
            </a:r>
          </a:p>
        </p:txBody>
      </p:sp>
    </p:spTree>
    <p:extLst>
      <p:ext uri="{BB962C8B-B14F-4D97-AF65-F5344CB8AC3E}">
        <p14:creationId xmlns:p14="http://schemas.microsoft.com/office/powerpoint/2010/main" val="16416783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568275-AB05-6140-CF76-C41E89417C66}"/>
              </a:ext>
            </a:extLst>
          </p:cNvPr>
          <p:cNvSpPr>
            <a:spLocks noGrp="1"/>
          </p:cNvSpPr>
          <p:nvPr>
            <p:ph type="title"/>
          </p:nvPr>
        </p:nvSpPr>
        <p:spPr/>
        <p:txBody>
          <a:bodyPr/>
          <a:lstStyle/>
          <a:p>
            <a:r>
              <a:rPr lang="tr-TR" b="1" dirty="0"/>
              <a:t>3-Rotavirus, HPV, İnfluenza ve </a:t>
            </a:r>
            <a:r>
              <a:rPr lang="tr-TR" b="1" dirty="0" err="1"/>
              <a:t>Tdap</a:t>
            </a:r>
            <a:r>
              <a:rPr lang="tr-TR" b="1" dirty="0"/>
              <a:t> Aşıları</a:t>
            </a:r>
          </a:p>
        </p:txBody>
      </p:sp>
      <p:sp>
        <p:nvSpPr>
          <p:cNvPr id="4" name="Veri Yer Tutucusu 3">
            <a:extLst>
              <a:ext uri="{FF2B5EF4-FFF2-40B4-BE49-F238E27FC236}">
                <a16:creationId xmlns:a16="http://schemas.microsoft.com/office/drawing/2014/main" id="{39A19C59-EE53-8ED4-6AC9-74E59687C9AB}"/>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4B016081-51BB-5616-EB7A-9D8CFD3AE245}"/>
              </a:ext>
            </a:extLst>
          </p:cNvPr>
          <p:cNvSpPr>
            <a:spLocks noGrp="1"/>
          </p:cNvSpPr>
          <p:nvPr>
            <p:ph type="ftr" sz="quarter" idx="11"/>
          </p:nvPr>
        </p:nvSpPr>
        <p:spPr/>
        <p:txBody>
          <a:bodyPr/>
          <a:lstStyle/>
          <a:p>
            <a:r>
              <a:rPr lang="tr-TR" dirty="0">
                <a:hlinkClick r:id="rId2"/>
              </a:rPr>
              <a:t>https://www.sosyalpediatri.org.tr/uploads/ocak2022/sospedasi.pdf</a:t>
            </a:r>
            <a:r>
              <a:rPr lang="tr-TR" dirty="0"/>
              <a:t> (Erişim Tarihi: 23.12.2023)</a:t>
            </a:r>
          </a:p>
          <a:p>
            <a:endParaRPr lang="tr-TR" dirty="0"/>
          </a:p>
        </p:txBody>
      </p:sp>
      <p:sp>
        <p:nvSpPr>
          <p:cNvPr id="6" name="Slayt Numarası Yer Tutucusu 5">
            <a:extLst>
              <a:ext uri="{FF2B5EF4-FFF2-40B4-BE49-F238E27FC236}">
                <a16:creationId xmlns:a16="http://schemas.microsoft.com/office/drawing/2014/main" id="{9908127D-30A8-419A-FB23-B8D060798351}"/>
              </a:ext>
            </a:extLst>
          </p:cNvPr>
          <p:cNvSpPr>
            <a:spLocks noGrp="1"/>
          </p:cNvSpPr>
          <p:nvPr>
            <p:ph type="sldNum" sz="quarter" idx="12"/>
          </p:nvPr>
        </p:nvSpPr>
        <p:spPr/>
        <p:txBody>
          <a:bodyPr/>
          <a:lstStyle/>
          <a:p>
            <a:fld id="{DAB68E02-0E31-4FE9-98EF-257F54F693FA}" type="slidenum">
              <a:rPr lang="tr-TR" smtClean="0"/>
              <a:t>67</a:t>
            </a:fld>
            <a:endParaRPr lang="tr-TR"/>
          </a:p>
        </p:txBody>
      </p:sp>
      <p:sp>
        <p:nvSpPr>
          <p:cNvPr id="7" name="İçerik Yer Tutucusu 6">
            <a:extLst>
              <a:ext uri="{FF2B5EF4-FFF2-40B4-BE49-F238E27FC236}">
                <a16:creationId xmlns:a16="http://schemas.microsoft.com/office/drawing/2014/main" id="{B29FE637-2057-0B40-FE43-6A207CCCDC6E}"/>
              </a:ext>
            </a:extLst>
          </p:cNvPr>
          <p:cNvSpPr>
            <a:spLocks noGrp="1"/>
          </p:cNvSpPr>
          <p:nvPr>
            <p:ph idx="1"/>
          </p:nvPr>
        </p:nvSpPr>
        <p:spPr>
          <a:xfrm>
            <a:off x="838200" y="1454727"/>
            <a:ext cx="10515600" cy="4722236"/>
          </a:xfrm>
        </p:spPr>
        <p:txBody>
          <a:bodyPr>
            <a:normAutofit/>
          </a:bodyPr>
          <a:lstStyle/>
          <a:p>
            <a:pPr marL="0" indent="0">
              <a:buNone/>
            </a:pPr>
            <a:r>
              <a:rPr lang="tr-TR" b="1" dirty="0"/>
              <a:t>4) </a:t>
            </a:r>
            <a:r>
              <a:rPr lang="tr-TR" b="1" dirty="0" err="1"/>
              <a:t>Tdap</a:t>
            </a:r>
            <a:r>
              <a:rPr lang="tr-TR" b="1" dirty="0"/>
              <a:t> aşıları</a:t>
            </a:r>
          </a:p>
          <a:p>
            <a:pPr marL="0" indent="0">
              <a:buNone/>
            </a:pPr>
            <a:r>
              <a:rPr lang="tr-TR" dirty="0"/>
              <a:t>a) İdeal olan erken süt çocukluğu döneminde bebekleri boğmacaya karşı korumak için </a:t>
            </a:r>
            <a:r>
              <a:rPr lang="tr-TR" dirty="0" err="1"/>
              <a:t>Tdap</a:t>
            </a:r>
            <a:r>
              <a:rPr lang="tr-TR" dirty="0"/>
              <a:t> aşısının gebelikte tüm gebelere uygulanmasıdır</a:t>
            </a:r>
          </a:p>
          <a:p>
            <a:pPr marL="0" indent="0">
              <a:buNone/>
            </a:pPr>
            <a:r>
              <a:rPr lang="tr-TR" dirty="0"/>
              <a:t>b) Gebelikte aşılanmamış annelere koza stratejisi çerçevesinde doğumdan sonra mümkün olduğunca erken dönemde başlayarak </a:t>
            </a:r>
            <a:r>
              <a:rPr lang="tr-TR" dirty="0" err="1"/>
              <a:t>Tdap</a:t>
            </a:r>
            <a:r>
              <a:rPr lang="tr-TR" dirty="0"/>
              <a:t> aşısı önerilir.</a:t>
            </a:r>
          </a:p>
          <a:p>
            <a:pPr marL="0" indent="0">
              <a:buNone/>
            </a:pPr>
            <a:r>
              <a:rPr lang="tr-TR" dirty="0"/>
              <a:t>c) Bebeğin 2,4,6. aydaki rutin primer boğmaca aşı şeması tamamlandıktan sonra bebek korunmaya başlanacağı için koza stratejisini mümkün olduğunca erken dönemde, bebek altıncı ayına ulaşmadan uygulamak gerekir.</a:t>
            </a:r>
          </a:p>
        </p:txBody>
      </p:sp>
    </p:spTree>
    <p:extLst>
      <p:ext uri="{BB962C8B-B14F-4D97-AF65-F5344CB8AC3E}">
        <p14:creationId xmlns:p14="http://schemas.microsoft.com/office/powerpoint/2010/main" val="23067538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E7EE19-BC0E-2F08-14D0-A1A9565615E9}"/>
              </a:ext>
            </a:extLst>
          </p:cNvPr>
          <p:cNvSpPr>
            <a:spLocks noGrp="1"/>
          </p:cNvSpPr>
          <p:nvPr>
            <p:ph type="title"/>
          </p:nvPr>
        </p:nvSpPr>
        <p:spPr>
          <a:xfrm>
            <a:off x="838200" y="365125"/>
            <a:ext cx="10515600" cy="701675"/>
          </a:xfrm>
        </p:spPr>
        <p:txBody>
          <a:bodyPr>
            <a:normAutofit fontScale="90000"/>
          </a:bodyPr>
          <a:lstStyle/>
          <a:p>
            <a:r>
              <a:rPr lang="tr-TR" sz="4400" b="1" dirty="0"/>
              <a:t>Ülkemizde Genişletilmiş Bağışıklama Programı Kapsamındaki Programlar </a:t>
            </a:r>
            <a:endParaRPr lang="tr-TR" b="1" dirty="0"/>
          </a:p>
        </p:txBody>
      </p:sp>
      <p:sp>
        <p:nvSpPr>
          <p:cNvPr id="3" name="İçerik Yer Tutucusu 2">
            <a:extLst>
              <a:ext uri="{FF2B5EF4-FFF2-40B4-BE49-F238E27FC236}">
                <a16:creationId xmlns:a16="http://schemas.microsoft.com/office/drawing/2014/main" id="{324CB4AC-DA2A-1593-3245-6D17C2116057}"/>
              </a:ext>
            </a:extLst>
          </p:cNvPr>
          <p:cNvSpPr>
            <a:spLocks noGrp="1"/>
          </p:cNvSpPr>
          <p:nvPr>
            <p:ph idx="1"/>
          </p:nvPr>
        </p:nvSpPr>
        <p:spPr>
          <a:xfrm>
            <a:off x="838200" y="1524000"/>
            <a:ext cx="10515600" cy="4652963"/>
          </a:xfrm>
        </p:spPr>
        <p:txBody>
          <a:bodyPr>
            <a:normAutofit fontScale="77500" lnSpcReduction="20000"/>
          </a:bodyPr>
          <a:lstStyle/>
          <a:p>
            <a:pPr>
              <a:spcBef>
                <a:spcPts val="0"/>
              </a:spcBef>
              <a:buClr>
                <a:schemeClr val="dk1"/>
              </a:buClr>
              <a:buSzPts val="2000"/>
            </a:pPr>
            <a:r>
              <a:rPr lang="tr-TR" sz="2800" dirty="0"/>
              <a:t>Polio Eradikasyon Programı </a:t>
            </a:r>
            <a:endParaRPr lang="tr-TR" dirty="0"/>
          </a:p>
          <a:p>
            <a:pPr marL="228600" lvl="0" indent="-228600" algn="l" rtl="0">
              <a:lnSpc>
                <a:spcPct val="90000"/>
              </a:lnSpc>
              <a:spcBef>
                <a:spcPts val="1000"/>
              </a:spcBef>
              <a:spcAft>
                <a:spcPts val="0"/>
              </a:spcAft>
              <a:buClr>
                <a:schemeClr val="dk1"/>
              </a:buClr>
              <a:buSzPts val="2000"/>
              <a:buChar char="•"/>
            </a:pPr>
            <a:r>
              <a:rPr lang="tr-TR" sz="2800" dirty="0"/>
              <a:t>Kızamık ve Kızamıkçığın Eliminasyonu ve Konjenital </a:t>
            </a:r>
            <a:r>
              <a:rPr lang="tr-TR" sz="2800" dirty="0" err="1"/>
              <a:t>Rubella</a:t>
            </a:r>
            <a:r>
              <a:rPr lang="tr-TR" sz="2800" dirty="0"/>
              <a:t> Sendromunun Kontrolü Programı </a:t>
            </a:r>
            <a:endParaRPr lang="tr-TR" dirty="0"/>
          </a:p>
          <a:p>
            <a:pPr marL="228600" lvl="0" indent="-228600" algn="l" rtl="0">
              <a:lnSpc>
                <a:spcPct val="90000"/>
              </a:lnSpc>
              <a:spcBef>
                <a:spcPts val="1000"/>
              </a:spcBef>
              <a:spcAft>
                <a:spcPts val="0"/>
              </a:spcAft>
              <a:buClr>
                <a:schemeClr val="dk1"/>
              </a:buClr>
              <a:buSzPts val="2000"/>
              <a:buChar char="•"/>
            </a:pPr>
            <a:r>
              <a:rPr lang="tr-TR" sz="2800" dirty="0" err="1"/>
              <a:t>Maternal</a:t>
            </a:r>
            <a:r>
              <a:rPr lang="tr-TR" sz="2800" dirty="0"/>
              <a:t> ve Neonatal </a:t>
            </a:r>
            <a:r>
              <a:rPr lang="tr-TR" sz="2800" dirty="0" err="1"/>
              <a:t>Tetanoz</a:t>
            </a:r>
            <a:r>
              <a:rPr lang="tr-TR" sz="2800" dirty="0"/>
              <a:t> Eliminasyon Programı </a:t>
            </a:r>
            <a:endParaRPr lang="tr-TR" dirty="0"/>
          </a:p>
          <a:p>
            <a:pPr marL="228600" lvl="0" indent="-228600" algn="l" rtl="0">
              <a:lnSpc>
                <a:spcPct val="90000"/>
              </a:lnSpc>
              <a:spcBef>
                <a:spcPts val="1000"/>
              </a:spcBef>
              <a:spcAft>
                <a:spcPts val="0"/>
              </a:spcAft>
              <a:buClr>
                <a:schemeClr val="dk1"/>
              </a:buClr>
              <a:buSzPts val="2000"/>
              <a:buChar char="•"/>
            </a:pPr>
            <a:r>
              <a:rPr lang="tr-TR" sz="2800" dirty="0"/>
              <a:t>Hepatit B Kontrol Programı </a:t>
            </a:r>
            <a:endParaRPr lang="tr-TR" dirty="0"/>
          </a:p>
          <a:p>
            <a:pPr marL="228600" lvl="0" indent="-228600" algn="l" rtl="0">
              <a:lnSpc>
                <a:spcPct val="90000"/>
              </a:lnSpc>
              <a:spcBef>
                <a:spcPts val="1000"/>
              </a:spcBef>
              <a:spcAft>
                <a:spcPts val="0"/>
              </a:spcAft>
              <a:buClr>
                <a:schemeClr val="dk1"/>
              </a:buClr>
              <a:buSzPts val="2000"/>
              <a:buChar char="•"/>
            </a:pPr>
            <a:r>
              <a:rPr lang="tr-TR" sz="2800" dirty="0"/>
              <a:t>Difteri Kontrol Programı </a:t>
            </a:r>
            <a:endParaRPr lang="tr-TR" dirty="0"/>
          </a:p>
          <a:p>
            <a:pPr marL="228600" lvl="0" indent="-228600" algn="l" rtl="0">
              <a:lnSpc>
                <a:spcPct val="90000"/>
              </a:lnSpc>
              <a:spcBef>
                <a:spcPts val="1000"/>
              </a:spcBef>
              <a:spcAft>
                <a:spcPts val="0"/>
              </a:spcAft>
              <a:buClr>
                <a:schemeClr val="dk1"/>
              </a:buClr>
              <a:buSzPts val="2000"/>
              <a:buChar char="•"/>
            </a:pPr>
            <a:r>
              <a:rPr lang="tr-TR" sz="2800" dirty="0"/>
              <a:t>Boğmaca Kontrol Programı </a:t>
            </a:r>
            <a:endParaRPr lang="tr-TR" dirty="0"/>
          </a:p>
          <a:p>
            <a:pPr marL="228600" lvl="0" indent="-228600" algn="l" rtl="0">
              <a:lnSpc>
                <a:spcPct val="90000"/>
              </a:lnSpc>
              <a:spcBef>
                <a:spcPts val="1000"/>
              </a:spcBef>
              <a:spcAft>
                <a:spcPts val="0"/>
              </a:spcAft>
              <a:buClr>
                <a:schemeClr val="dk1"/>
              </a:buClr>
              <a:buSzPts val="2000"/>
              <a:buChar char="•"/>
            </a:pPr>
            <a:r>
              <a:rPr lang="tr-TR" sz="2800" dirty="0"/>
              <a:t>Tüberküloz Kontrol Programı </a:t>
            </a:r>
            <a:endParaRPr lang="tr-TR" dirty="0"/>
          </a:p>
          <a:p>
            <a:pPr marL="228600" lvl="0" indent="-228600" algn="l" rtl="0">
              <a:lnSpc>
                <a:spcPct val="90000"/>
              </a:lnSpc>
              <a:spcBef>
                <a:spcPts val="1000"/>
              </a:spcBef>
              <a:spcAft>
                <a:spcPts val="0"/>
              </a:spcAft>
              <a:buClr>
                <a:schemeClr val="dk1"/>
              </a:buClr>
              <a:buSzPts val="2000"/>
              <a:buChar char="•"/>
            </a:pPr>
            <a:r>
              <a:rPr lang="tr-TR" sz="2800" dirty="0"/>
              <a:t>Kabakulak Kontrolü Programı </a:t>
            </a:r>
            <a:endParaRPr lang="tr-TR" dirty="0"/>
          </a:p>
          <a:p>
            <a:pPr marL="228600" lvl="0" indent="-228600" algn="l" rtl="0">
              <a:lnSpc>
                <a:spcPct val="90000"/>
              </a:lnSpc>
              <a:spcBef>
                <a:spcPts val="1000"/>
              </a:spcBef>
              <a:spcAft>
                <a:spcPts val="0"/>
              </a:spcAft>
              <a:buClr>
                <a:schemeClr val="dk1"/>
              </a:buClr>
              <a:buSzPts val="2000"/>
              <a:buChar char="•"/>
            </a:pPr>
            <a:r>
              <a:rPr lang="tr-TR" sz="2800" dirty="0"/>
              <a:t>İnvaziv Bakteriyel Hastalıkların Kontrolü Programı </a:t>
            </a:r>
            <a:endParaRPr lang="tr-TR" dirty="0"/>
          </a:p>
          <a:p>
            <a:pPr marL="228600" lvl="0" indent="-228600" algn="l" rtl="0">
              <a:lnSpc>
                <a:spcPct val="90000"/>
              </a:lnSpc>
              <a:spcBef>
                <a:spcPts val="1000"/>
              </a:spcBef>
              <a:spcAft>
                <a:spcPts val="0"/>
              </a:spcAft>
              <a:buClr>
                <a:schemeClr val="dk1"/>
              </a:buClr>
              <a:buSzPts val="2000"/>
              <a:buChar char="•"/>
            </a:pPr>
            <a:r>
              <a:rPr lang="tr-TR" sz="2800" dirty="0"/>
              <a:t>Hepatit A Kontrol Programı </a:t>
            </a:r>
            <a:endParaRPr lang="tr-TR" dirty="0"/>
          </a:p>
          <a:p>
            <a:pPr marL="228600" lvl="0" indent="-228600" algn="l" rtl="0">
              <a:lnSpc>
                <a:spcPct val="90000"/>
              </a:lnSpc>
              <a:spcBef>
                <a:spcPts val="1000"/>
              </a:spcBef>
              <a:spcAft>
                <a:spcPts val="0"/>
              </a:spcAft>
              <a:buClr>
                <a:schemeClr val="dk1"/>
              </a:buClr>
              <a:buSzPts val="2000"/>
              <a:buChar char="•"/>
            </a:pPr>
            <a:r>
              <a:rPr lang="tr-TR" sz="2800" dirty="0"/>
              <a:t>Suçiçeği Kontrol Programı </a:t>
            </a:r>
            <a:endParaRPr lang="tr-TR" dirty="0"/>
          </a:p>
          <a:p>
            <a:pPr marL="228600" lvl="0" indent="-228600" algn="l" rtl="0">
              <a:lnSpc>
                <a:spcPct val="90000"/>
              </a:lnSpc>
              <a:spcBef>
                <a:spcPts val="1000"/>
              </a:spcBef>
              <a:spcAft>
                <a:spcPts val="0"/>
              </a:spcAft>
              <a:buClr>
                <a:schemeClr val="dk1"/>
              </a:buClr>
              <a:buSzPts val="2000"/>
              <a:buChar char="•"/>
            </a:pPr>
            <a:r>
              <a:rPr lang="tr-TR" sz="2800" dirty="0"/>
              <a:t>Aşı Sonrası İstenmeyen Etki (ASİE) İzleme Sistemi</a:t>
            </a:r>
            <a:endParaRPr lang="tr-TR" dirty="0"/>
          </a:p>
          <a:p>
            <a:endParaRPr lang="tr-TR" dirty="0"/>
          </a:p>
        </p:txBody>
      </p:sp>
      <p:sp>
        <p:nvSpPr>
          <p:cNvPr id="4" name="Veri Yer Tutucusu 3">
            <a:extLst>
              <a:ext uri="{FF2B5EF4-FFF2-40B4-BE49-F238E27FC236}">
                <a16:creationId xmlns:a16="http://schemas.microsoft.com/office/drawing/2014/main" id="{776E5CB3-A9BE-28E4-D295-E6A0B7CDBB80}"/>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D900F089-0D1A-8914-FF29-C714BF6F7372}"/>
              </a:ext>
            </a:extLst>
          </p:cNvPr>
          <p:cNvSpPr>
            <a:spLocks noGrp="1"/>
          </p:cNvSpPr>
          <p:nvPr>
            <p:ph type="ftr" sz="quarter" idx="11"/>
          </p:nvPr>
        </p:nvSpPr>
        <p:spPr>
          <a:xfrm>
            <a:off x="1136073" y="6356350"/>
            <a:ext cx="9240981" cy="365126"/>
          </a:xfrm>
        </p:spPr>
        <p:txBody>
          <a:bodyPr/>
          <a:lstStyle/>
          <a:p>
            <a:r>
              <a:rPr lang="tr-TR" dirty="0"/>
              <a:t>Topaç. O. 2017. </a:t>
            </a:r>
            <a:r>
              <a:rPr lang="tr-TR" sz="1200" dirty="0"/>
              <a:t>Genişletilmiş Bağışıklama Programı ve Erişkinlere Yönelik Aşı Uygulamaları. </a:t>
            </a:r>
            <a:r>
              <a:rPr lang="tr-TR" dirty="0"/>
              <a:t>Aşı ile Önlenebilir Hastalıklar Daire Başkanlığı. T.C. Sağlık Bakanlığı.</a:t>
            </a:r>
          </a:p>
          <a:p>
            <a:r>
              <a:rPr lang="tr-TR" dirty="0">
                <a:hlinkClick r:id="rId2"/>
              </a:rPr>
              <a:t>https://www.klimik.org.tr/wp-content/uploads/2017/09/GEN%C4%B0%C5%9ELET%C4%B0LM%C4%B0%C5%9E-BA%C4%9EI%C5%9EIKLAMA-PROGRAMI-VE-ER%C4%B0%C5%9EK%C4%B0NLERE-Y%C3%96NEL%C4%B0K-A%C5%9EI-UYGULAMALARI-OSMAN-TOPAC.pdf</a:t>
            </a:r>
            <a:r>
              <a:rPr lang="tr-TR" dirty="0"/>
              <a:t> (Erişim Tarihi:23.12.2023)</a:t>
            </a:r>
          </a:p>
        </p:txBody>
      </p:sp>
      <p:sp>
        <p:nvSpPr>
          <p:cNvPr id="6" name="Slayt Numarası Yer Tutucusu 5">
            <a:extLst>
              <a:ext uri="{FF2B5EF4-FFF2-40B4-BE49-F238E27FC236}">
                <a16:creationId xmlns:a16="http://schemas.microsoft.com/office/drawing/2014/main" id="{FB996568-36D5-2DFA-D640-B164899718EE}"/>
              </a:ext>
            </a:extLst>
          </p:cNvPr>
          <p:cNvSpPr>
            <a:spLocks noGrp="1"/>
          </p:cNvSpPr>
          <p:nvPr>
            <p:ph type="sldNum" sz="quarter" idx="12"/>
          </p:nvPr>
        </p:nvSpPr>
        <p:spPr/>
        <p:txBody>
          <a:bodyPr/>
          <a:lstStyle/>
          <a:p>
            <a:fld id="{DAB68E02-0E31-4FE9-98EF-257F54F693FA}" type="slidenum">
              <a:rPr lang="tr-TR" smtClean="0"/>
              <a:t>68</a:t>
            </a:fld>
            <a:endParaRPr lang="tr-TR"/>
          </a:p>
        </p:txBody>
      </p:sp>
    </p:spTree>
    <p:extLst>
      <p:ext uri="{BB962C8B-B14F-4D97-AF65-F5344CB8AC3E}">
        <p14:creationId xmlns:p14="http://schemas.microsoft.com/office/powerpoint/2010/main" val="32672681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31C7F0-02B3-3B62-7DA1-E894C9E1BAF9}"/>
              </a:ext>
            </a:extLst>
          </p:cNvPr>
          <p:cNvSpPr>
            <a:spLocks noGrp="1"/>
          </p:cNvSpPr>
          <p:nvPr>
            <p:ph type="title"/>
          </p:nvPr>
        </p:nvSpPr>
        <p:spPr/>
        <p:txBody>
          <a:bodyPr/>
          <a:lstStyle/>
          <a:p>
            <a:r>
              <a:rPr lang="tr-TR" b="1" dirty="0"/>
              <a:t>Erişkin Bağışıklama</a:t>
            </a:r>
          </a:p>
        </p:txBody>
      </p:sp>
      <p:sp>
        <p:nvSpPr>
          <p:cNvPr id="3" name="İçerik Yer Tutucusu 2">
            <a:extLst>
              <a:ext uri="{FF2B5EF4-FFF2-40B4-BE49-F238E27FC236}">
                <a16:creationId xmlns:a16="http://schemas.microsoft.com/office/drawing/2014/main" id="{7B8D4317-87C5-83FF-DAFB-6B8C63595029}"/>
              </a:ext>
            </a:extLst>
          </p:cNvPr>
          <p:cNvSpPr>
            <a:spLocks noGrp="1"/>
          </p:cNvSpPr>
          <p:nvPr>
            <p:ph idx="1"/>
          </p:nvPr>
        </p:nvSpPr>
        <p:spPr>
          <a:xfrm>
            <a:off x="838200" y="1503123"/>
            <a:ext cx="10515600" cy="4673840"/>
          </a:xfrm>
        </p:spPr>
        <p:txBody>
          <a:bodyPr>
            <a:normAutofit fontScale="92500"/>
          </a:bodyPr>
          <a:lstStyle/>
          <a:p>
            <a:r>
              <a:rPr lang="tr-TR" dirty="0"/>
              <a:t>Çocukluk çağında GBP çerçevesinde hem dünyada hem de ülkemizde aşılama kapsayıcılık hızlarının artması aşıyla önlenebilir hastalıkların insidansında dramatik bir düşme sağlarken, bu hastalıkların epidemiyolojinde de değişmeye neden olmaktadır. </a:t>
            </a:r>
          </a:p>
          <a:p>
            <a:r>
              <a:rPr lang="tr-TR" dirty="0"/>
              <a:t>Aşı ile önlenebilir hastalıkların hem göreceli olarak hem de gerçek vaka artışlarıyla  ergenlerde ve erişkinlerde daha fazla görülmeye başlandığı rapor edilmektedir. </a:t>
            </a:r>
          </a:p>
          <a:p>
            <a:r>
              <a:rPr lang="tr-TR" dirty="0"/>
              <a:t>Bunun başlıca nedeninin aşılarla elde edilen bağışıklığın zamanla azalması, ergen ve erişkinlerde önerilen </a:t>
            </a:r>
            <a:r>
              <a:rPr lang="tr-TR" dirty="0" err="1"/>
              <a:t>rapel</a:t>
            </a:r>
            <a:r>
              <a:rPr lang="tr-TR" dirty="0"/>
              <a:t> aşı dozlarının yapılmaması, çocukluk döneminde aşıları eksik kalan ya da hiç aşılanmayan kişilerin varlığıyla açıklanmaktadır. Bu durum ergen, erişkin ve yaşlıları aşı ile önlenebilir hastalıklar açısından riskli bir grup haline getirmektedir</a:t>
            </a:r>
          </a:p>
        </p:txBody>
      </p:sp>
      <p:sp>
        <p:nvSpPr>
          <p:cNvPr id="4" name="Veri Yer Tutucusu 3">
            <a:extLst>
              <a:ext uri="{FF2B5EF4-FFF2-40B4-BE49-F238E27FC236}">
                <a16:creationId xmlns:a16="http://schemas.microsoft.com/office/drawing/2014/main" id="{867C9FE7-B409-000F-23C2-0005684C1767}"/>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558A09E5-5E8D-1741-8FD5-9A0B2BC4ECF2}"/>
              </a:ext>
            </a:extLst>
          </p:cNvPr>
          <p:cNvSpPr>
            <a:spLocks noGrp="1"/>
          </p:cNvSpPr>
          <p:nvPr>
            <p:ph type="ftr" sz="quarter" idx="11"/>
          </p:nvPr>
        </p:nvSpPr>
        <p:spPr/>
        <p:txBody>
          <a:bodyPr/>
          <a:lstStyle/>
          <a:p>
            <a:r>
              <a:rPr lang="tr-TR" dirty="0"/>
              <a:t>Erişkin Bağışıklama Rehberi 2023. Türkiye Enfeksiyon Hastalıkları Ve Klinik Mikrobiyoloji Uzmanlık Derneği. Bilimsel Tıp Yayınevi. Ankara.</a:t>
            </a:r>
            <a:endParaRPr lang="en-US" sz="1200" kern="1200" dirty="0">
              <a:latin typeface="+mn-lt"/>
              <a:ea typeface="+mn-ea"/>
              <a:cs typeface="+mn-cs"/>
            </a:endParaRPr>
          </a:p>
          <a:p>
            <a:endParaRPr lang="tr-TR" dirty="0"/>
          </a:p>
        </p:txBody>
      </p:sp>
      <p:sp>
        <p:nvSpPr>
          <p:cNvPr id="6" name="Slayt Numarası Yer Tutucusu 5">
            <a:extLst>
              <a:ext uri="{FF2B5EF4-FFF2-40B4-BE49-F238E27FC236}">
                <a16:creationId xmlns:a16="http://schemas.microsoft.com/office/drawing/2014/main" id="{517490AE-C445-EF28-BA27-B971436A47A4}"/>
              </a:ext>
            </a:extLst>
          </p:cNvPr>
          <p:cNvSpPr>
            <a:spLocks noGrp="1"/>
          </p:cNvSpPr>
          <p:nvPr>
            <p:ph type="sldNum" sz="quarter" idx="12"/>
          </p:nvPr>
        </p:nvSpPr>
        <p:spPr/>
        <p:txBody>
          <a:bodyPr/>
          <a:lstStyle/>
          <a:p>
            <a:fld id="{DAB68E02-0E31-4FE9-98EF-257F54F693FA}" type="slidenum">
              <a:rPr lang="tr-TR" smtClean="0"/>
              <a:t>69</a:t>
            </a:fld>
            <a:endParaRPr lang="tr-TR"/>
          </a:p>
        </p:txBody>
      </p:sp>
    </p:spTree>
    <p:extLst>
      <p:ext uri="{BB962C8B-B14F-4D97-AF65-F5344CB8AC3E}">
        <p14:creationId xmlns:p14="http://schemas.microsoft.com/office/powerpoint/2010/main" val="3852416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Elektronik pipet kullanarak dağıtılan çözelti">
            <a:extLst>
              <a:ext uri="{FF2B5EF4-FFF2-40B4-BE49-F238E27FC236}">
                <a16:creationId xmlns:a16="http://schemas.microsoft.com/office/drawing/2014/main" id="{7E4A1AF7-5AC9-08D0-F1BE-95BB88DA7B93}"/>
              </a:ext>
            </a:extLst>
          </p:cNvPr>
          <p:cNvPicPr>
            <a:picLocks noChangeAspect="1"/>
          </p:cNvPicPr>
          <p:nvPr/>
        </p:nvPicPr>
        <p:blipFill rotWithShape="1">
          <a:blip r:embed="rId2"/>
          <a:srcRect l="10764" r="29702"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İçerik Yer Tutucusu 2">
            <a:extLst>
              <a:ext uri="{FF2B5EF4-FFF2-40B4-BE49-F238E27FC236}">
                <a16:creationId xmlns:a16="http://schemas.microsoft.com/office/drawing/2014/main" id="{CBAF87D1-CC03-834B-3858-A5F422F5DC90}"/>
              </a:ext>
            </a:extLst>
          </p:cNvPr>
          <p:cNvSpPr>
            <a:spLocks noGrp="1"/>
          </p:cNvSpPr>
          <p:nvPr>
            <p:ph idx="1"/>
          </p:nvPr>
        </p:nvSpPr>
        <p:spPr>
          <a:xfrm>
            <a:off x="6513788" y="538619"/>
            <a:ext cx="4840010" cy="5638344"/>
          </a:xfrm>
        </p:spPr>
        <p:txBody>
          <a:bodyPr>
            <a:normAutofit/>
          </a:bodyPr>
          <a:lstStyle/>
          <a:p>
            <a:r>
              <a:rPr lang="tr-TR" sz="2400" dirty="0"/>
              <a:t>1894 yılında Dr. Anna </a:t>
            </a:r>
            <a:r>
              <a:rPr lang="tr-TR" sz="2400" dirty="0" err="1"/>
              <a:t>Wessels</a:t>
            </a:r>
            <a:r>
              <a:rPr lang="tr-TR" sz="2400" dirty="0"/>
              <a:t> Williams, hastalık için bir antitoksin geliştirilmesinde hayati önem taşıyan bir difteri bakterisi türünü izole etti.</a:t>
            </a:r>
          </a:p>
          <a:p>
            <a:r>
              <a:rPr lang="tr-TR" sz="2400" dirty="0"/>
              <a:t>1918'den 1919'a kadar İspanyol Gribi salgını dünya çapında tahminen 20-50 milyon insanı öldürüyor; bu sayıya 67 ABD askerinden 1'i dahil, bu da grip aşısını ABD askeri önceliği haline getiriyor. </a:t>
            </a:r>
          </a:p>
          <a:p>
            <a:r>
              <a:rPr lang="tr-TR" sz="2400" dirty="0"/>
              <a:t>Grip aşılarıyla ilgili ilk deneyler; ABD Ordusu Tıp Fakültesi 1918'de 2 milyon dozu test etti, ancak sonuçlar yetersizdi.</a:t>
            </a:r>
          </a:p>
        </p:txBody>
      </p:sp>
      <p:sp>
        <p:nvSpPr>
          <p:cNvPr id="4" name="Veri Yer Tutucusu 3">
            <a:extLst>
              <a:ext uri="{FF2B5EF4-FFF2-40B4-BE49-F238E27FC236}">
                <a16:creationId xmlns:a16="http://schemas.microsoft.com/office/drawing/2014/main" id="{124B0E28-19CF-586C-829F-6CC8F3FB43E2}"/>
              </a:ext>
            </a:extLst>
          </p:cNvPr>
          <p:cNvSpPr>
            <a:spLocks noGrp="1"/>
          </p:cNvSpPr>
          <p:nvPr>
            <p:ph type="dt" sz="half" idx="10"/>
          </p:nvPr>
        </p:nvSpPr>
        <p:spPr>
          <a:xfrm>
            <a:off x="838200" y="6356350"/>
            <a:ext cx="2743200" cy="365125"/>
          </a:xfrm>
        </p:spPr>
        <p:txBody>
          <a:bodyPr>
            <a:normAutofit/>
          </a:bodyPr>
          <a:lstStyle/>
          <a:p>
            <a:pPr>
              <a:spcAft>
                <a:spcPts val="600"/>
              </a:spcAft>
            </a:pPr>
            <a:fld id="{53D8424A-AADA-422C-90A0-869D6EEB0C0A}" type="datetime1">
              <a:rPr lang="tr-TR">
                <a:solidFill>
                  <a:srgbClr val="FFFFFF"/>
                </a:solidFill>
              </a:rPr>
              <a:pPr>
                <a:spcAft>
                  <a:spcPts val="600"/>
                </a:spcAft>
              </a:pPr>
              <a:t>24.12.2023</a:t>
            </a:fld>
            <a:endParaRPr lang="tr-TR">
              <a:solidFill>
                <a:srgbClr val="FFFFFF"/>
              </a:solidFill>
            </a:endParaRPr>
          </a:p>
        </p:txBody>
      </p:sp>
      <p:sp>
        <p:nvSpPr>
          <p:cNvPr id="7" name="Alt Bilgi Yer Tutucusu 4">
            <a:extLst>
              <a:ext uri="{FF2B5EF4-FFF2-40B4-BE49-F238E27FC236}">
                <a16:creationId xmlns:a16="http://schemas.microsoft.com/office/drawing/2014/main" id="{564772DB-4492-2BA6-AE97-2EBAA12A1B0D}"/>
              </a:ext>
            </a:extLst>
          </p:cNvPr>
          <p:cNvSpPr txBox="1">
            <a:spLocks noGrp="1"/>
          </p:cNvSpPr>
          <p:nvPr>
            <p:ph type="ftr" sz="quarter" idx="11"/>
          </p:nvPr>
        </p:nvSpPr>
        <p:spPr>
          <a:xfrm>
            <a:off x="4038600" y="6356350"/>
            <a:ext cx="4114800" cy="365125"/>
          </a:xfrm>
          <a:prstGeom prst="rect">
            <a:avLst/>
          </a:prstGeom>
        </p:spPr>
        <p:txBody>
          <a:bodyPr vert="horz" lIns="91440" tIns="45720" rIns="91440" bIns="45720" rtlCol="0">
            <a:normAutofit/>
          </a:bodyP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tr-TR" sz="400"/>
              <a:t>A Brief History Vaccination. </a:t>
            </a:r>
            <a:r>
              <a:rPr lang="tr-TR" sz="400">
                <a:hlinkClick r:id="rId3"/>
              </a:rPr>
              <a:t>https://www.who.int/news-room/spotlight/history-of-vaccination/a-brief-history-of-vaccination?topicsurvey=ht7j2q)&amp;gclid=Cj0KCQiA4Y-sBhC6ARIsAGXF1g7gmK5F1W78zMRJCDEHFPw3cKDtlK-SztVKX_Vjmb4fCONfGMkZyGEaAlX2EALw_wcB</a:t>
            </a:r>
            <a:r>
              <a:rPr lang="tr-TR" sz="400"/>
              <a:t> (Erişim Tarihi: 21.12.2023)</a:t>
            </a:r>
          </a:p>
          <a:p>
            <a:pPr>
              <a:lnSpc>
                <a:spcPct val="90000"/>
              </a:lnSpc>
              <a:spcAft>
                <a:spcPts val="600"/>
              </a:spcAft>
            </a:pPr>
            <a:endParaRPr lang="tr-TR" sz="400"/>
          </a:p>
        </p:txBody>
      </p:sp>
      <p:sp>
        <p:nvSpPr>
          <p:cNvPr id="6" name="Slayt Numarası Yer Tutucusu 5">
            <a:extLst>
              <a:ext uri="{FF2B5EF4-FFF2-40B4-BE49-F238E27FC236}">
                <a16:creationId xmlns:a16="http://schemas.microsoft.com/office/drawing/2014/main" id="{F7D3FDAD-17E8-C46D-B94A-68063578FEB3}"/>
              </a:ext>
            </a:extLst>
          </p:cNvPr>
          <p:cNvSpPr>
            <a:spLocks noGrp="1"/>
          </p:cNvSpPr>
          <p:nvPr>
            <p:ph type="sldNum" sz="quarter" idx="12"/>
          </p:nvPr>
        </p:nvSpPr>
        <p:spPr>
          <a:xfrm>
            <a:off x="8610600" y="6356350"/>
            <a:ext cx="2743200" cy="365125"/>
          </a:xfrm>
        </p:spPr>
        <p:txBody>
          <a:bodyPr>
            <a:normAutofit/>
          </a:bodyPr>
          <a:lstStyle/>
          <a:p>
            <a:pPr>
              <a:spcAft>
                <a:spcPts val="600"/>
              </a:spcAft>
            </a:pPr>
            <a:fld id="{DAB68E02-0E31-4FE9-98EF-257F54F693FA}" type="slidenum">
              <a:rPr lang="tr-TR"/>
              <a:pPr>
                <a:spcAft>
                  <a:spcPts val="600"/>
                </a:spcAft>
              </a:pPr>
              <a:t>7</a:t>
            </a:fld>
            <a:endParaRPr lang="tr-TR"/>
          </a:p>
        </p:txBody>
      </p:sp>
    </p:spTree>
    <p:extLst>
      <p:ext uri="{BB962C8B-B14F-4D97-AF65-F5344CB8AC3E}">
        <p14:creationId xmlns:p14="http://schemas.microsoft.com/office/powerpoint/2010/main" val="5549360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AAC973A-4443-CBDF-F7A7-5501762DEC2A}"/>
              </a:ext>
            </a:extLst>
          </p:cNvPr>
          <p:cNvSpPr>
            <a:spLocks noGrp="1"/>
          </p:cNvSpPr>
          <p:nvPr>
            <p:ph idx="1"/>
          </p:nvPr>
        </p:nvSpPr>
        <p:spPr>
          <a:xfrm>
            <a:off x="838200" y="1177447"/>
            <a:ext cx="10515600" cy="4999516"/>
          </a:xfrm>
        </p:spPr>
        <p:txBody>
          <a:bodyPr/>
          <a:lstStyle/>
          <a:p>
            <a:r>
              <a:rPr lang="tr-TR" dirty="0"/>
              <a:t>Erişkin yaş grubunda diğer yaş gruplarına kıyasla bulaşıcı hastalıklar daha seyrek görülmektedir. </a:t>
            </a:r>
          </a:p>
          <a:p>
            <a:r>
              <a:rPr lang="tr-TR" dirty="0"/>
              <a:t>Bununla beraber, çocukluk döneminde yapılan bazı aşıların koruyuculuklarının ömür boyu sürmemesi (</a:t>
            </a:r>
            <a:r>
              <a:rPr lang="tr-TR" dirty="0" err="1"/>
              <a:t>örn</a:t>
            </a:r>
            <a:r>
              <a:rPr lang="tr-TR" dirty="0"/>
              <a:t>. </a:t>
            </a:r>
            <a:r>
              <a:rPr lang="tr-TR" dirty="0" err="1"/>
              <a:t>tetanoz</a:t>
            </a:r>
            <a:r>
              <a:rPr lang="tr-TR" dirty="0"/>
              <a:t>, difteri, boğmaca), çocukluk döneminde aşılanamayan kişilerin aşı ile önlenebilen hastalıklara karşı duyarlı olması, çalışma ve sosyal yaşam ortamlarında pek çok aşı ile önlenebilir hastalıklarla karşı karşıya kalınması gibi nedenlerle erişkin ve yaşlılık döneminde de bağışıklama hizmetlerinin devam etmesi gerekmektedir.</a:t>
            </a:r>
          </a:p>
          <a:p>
            <a:endParaRPr lang="tr-TR" dirty="0"/>
          </a:p>
        </p:txBody>
      </p:sp>
      <p:sp>
        <p:nvSpPr>
          <p:cNvPr id="4" name="Veri Yer Tutucusu 3">
            <a:extLst>
              <a:ext uri="{FF2B5EF4-FFF2-40B4-BE49-F238E27FC236}">
                <a16:creationId xmlns:a16="http://schemas.microsoft.com/office/drawing/2014/main" id="{B5CEE113-D5D1-BDBD-5620-74373DB2D754}"/>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00AC46C6-1FC1-CD4E-9803-49B2A5288D6D}"/>
              </a:ext>
            </a:extLst>
          </p:cNvPr>
          <p:cNvSpPr>
            <a:spLocks noGrp="1"/>
          </p:cNvSpPr>
          <p:nvPr>
            <p:ph type="ftr" sz="quarter" idx="11"/>
          </p:nvPr>
        </p:nvSpPr>
        <p:spPr/>
        <p:txBody>
          <a:bodyPr/>
          <a:lstStyle/>
          <a:p>
            <a:r>
              <a:rPr lang="tr-TR" dirty="0"/>
              <a:t>Erişkin Bağışıklama Rehberi 2023. Türkiye Enfeksiyon Hastalıkları Ve Klinik Mikrobiyoloji Uzmanlık Derneği. Bilimsel Tıp Yayınevi. Ankara.</a:t>
            </a:r>
            <a:endParaRPr lang="en-US" sz="1200" kern="1200" dirty="0">
              <a:latin typeface="+mn-lt"/>
              <a:ea typeface="+mn-ea"/>
              <a:cs typeface="+mn-cs"/>
            </a:endParaRPr>
          </a:p>
          <a:p>
            <a:endParaRPr lang="tr-TR" dirty="0"/>
          </a:p>
        </p:txBody>
      </p:sp>
      <p:sp>
        <p:nvSpPr>
          <p:cNvPr id="6" name="Slayt Numarası Yer Tutucusu 5">
            <a:extLst>
              <a:ext uri="{FF2B5EF4-FFF2-40B4-BE49-F238E27FC236}">
                <a16:creationId xmlns:a16="http://schemas.microsoft.com/office/drawing/2014/main" id="{922AEAC3-BD92-0661-7BC1-30CABE053761}"/>
              </a:ext>
            </a:extLst>
          </p:cNvPr>
          <p:cNvSpPr>
            <a:spLocks noGrp="1"/>
          </p:cNvSpPr>
          <p:nvPr>
            <p:ph type="sldNum" sz="quarter" idx="12"/>
          </p:nvPr>
        </p:nvSpPr>
        <p:spPr/>
        <p:txBody>
          <a:bodyPr/>
          <a:lstStyle/>
          <a:p>
            <a:fld id="{DAB68E02-0E31-4FE9-98EF-257F54F693FA}" type="slidenum">
              <a:rPr lang="tr-TR" smtClean="0"/>
              <a:t>70</a:t>
            </a:fld>
            <a:endParaRPr lang="tr-TR"/>
          </a:p>
        </p:txBody>
      </p:sp>
    </p:spTree>
    <p:extLst>
      <p:ext uri="{BB962C8B-B14F-4D97-AF65-F5344CB8AC3E}">
        <p14:creationId xmlns:p14="http://schemas.microsoft.com/office/powerpoint/2010/main" val="15870173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4868F2E-EBD8-1C09-EE32-D2CA792B4736}"/>
              </a:ext>
            </a:extLst>
          </p:cNvPr>
          <p:cNvSpPr>
            <a:spLocks noGrp="1"/>
          </p:cNvSpPr>
          <p:nvPr>
            <p:ph idx="1"/>
          </p:nvPr>
        </p:nvSpPr>
        <p:spPr>
          <a:xfrm>
            <a:off x="838200" y="609600"/>
            <a:ext cx="10515600" cy="5567363"/>
          </a:xfrm>
        </p:spPr>
        <p:txBody>
          <a:bodyPr>
            <a:normAutofit lnSpcReduction="10000"/>
          </a:bodyPr>
          <a:lstStyle/>
          <a:p>
            <a:pPr marL="127000" lvl="0" indent="0" algn="l" rtl="0">
              <a:lnSpc>
                <a:spcPct val="90000"/>
              </a:lnSpc>
              <a:spcBef>
                <a:spcPts val="0"/>
              </a:spcBef>
              <a:spcAft>
                <a:spcPts val="0"/>
              </a:spcAft>
              <a:buClr>
                <a:schemeClr val="dk1"/>
              </a:buClr>
              <a:buSzPts val="1600"/>
              <a:buNone/>
            </a:pPr>
            <a:r>
              <a:rPr lang="tr-TR" sz="2200" b="1" dirty="0">
                <a:highlight>
                  <a:srgbClr val="FFFFFF"/>
                </a:highlight>
              </a:rPr>
              <a:t>Erişkin Tip </a:t>
            </a:r>
            <a:r>
              <a:rPr lang="tr-TR" sz="2200" b="1" dirty="0" err="1">
                <a:highlight>
                  <a:srgbClr val="FFFFFF"/>
                </a:highlight>
              </a:rPr>
              <a:t>Tetanoz</a:t>
            </a:r>
            <a:r>
              <a:rPr lang="tr-TR" sz="2200" b="1" dirty="0">
                <a:highlight>
                  <a:srgbClr val="FFFFFF"/>
                </a:highlight>
              </a:rPr>
              <a:t> aşılaması </a:t>
            </a:r>
            <a:endParaRPr lang="tr-TR" sz="2200" dirty="0"/>
          </a:p>
          <a:p>
            <a:pPr marL="927100" lvl="1" indent="-342900" algn="l" rtl="0">
              <a:lnSpc>
                <a:spcPct val="90000"/>
              </a:lnSpc>
              <a:spcBef>
                <a:spcPts val="1200"/>
              </a:spcBef>
              <a:spcAft>
                <a:spcPts val="0"/>
              </a:spcAft>
              <a:buClr>
                <a:schemeClr val="dk1"/>
              </a:buClr>
              <a:buSzPts val="1600"/>
              <a:buFont typeface="Noto Sans Symbols"/>
              <a:buChar char="⮚"/>
            </a:pPr>
            <a:r>
              <a:rPr lang="tr-TR" sz="2200" b="0" i="0" dirty="0"/>
              <a:t>Daha önce aşılanma durumu kayıtlı olmayan tüm erişkinlerin 3 doz erişkin tip difteri </a:t>
            </a:r>
            <a:r>
              <a:rPr lang="tr-TR" sz="2200" b="0" i="0" dirty="0" err="1"/>
              <a:t>tetanoz</a:t>
            </a:r>
            <a:r>
              <a:rPr lang="tr-TR" sz="2200" b="0" i="0" dirty="0"/>
              <a:t> (</a:t>
            </a:r>
            <a:r>
              <a:rPr lang="tr-TR" sz="2200" b="0" i="0" dirty="0" err="1"/>
              <a:t>Td</a:t>
            </a:r>
            <a:r>
              <a:rPr lang="tr-TR" sz="2200" b="0" i="0" dirty="0"/>
              <a:t>) aşısı ile aşılanarak primer aşılamalarının tamamlanması gerekmektedir. </a:t>
            </a:r>
            <a:endParaRPr lang="tr-TR" sz="2200" dirty="0"/>
          </a:p>
          <a:p>
            <a:pPr marL="927100" lvl="1" indent="-342900" algn="l" rtl="0">
              <a:lnSpc>
                <a:spcPct val="90000"/>
              </a:lnSpc>
              <a:spcBef>
                <a:spcPts val="1200"/>
              </a:spcBef>
              <a:spcAft>
                <a:spcPts val="0"/>
              </a:spcAft>
              <a:buClr>
                <a:schemeClr val="dk1"/>
              </a:buClr>
              <a:buSzPts val="1600"/>
              <a:buFont typeface="Noto Sans Symbols"/>
              <a:buChar char="⮚"/>
            </a:pPr>
            <a:r>
              <a:rPr lang="tr-TR" sz="2200" b="0" i="0" dirty="0"/>
              <a:t>Primer aşı serisi tamamlanan tüm yetişkinlere 10 yılda bir </a:t>
            </a:r>
            <a:r>
              <a:rPr lang="tr-TR" sz="2200" b="0" i="0" dirty="0" err="1"/>
              <a:t>Td</a:t>
            </a:r>
            <a:r>
              <a:rPr lang="tr-TR" sz="2200" b="0" i="0" dirty="0"/>
              <a:t> aşısı uygulanmalıdır.</a:t>
            </a:r>
          </a:p>
          <a:p>
            <a:pPr marL="927100" lvl="1" indent="-342900" algn="l" rtl="0">
              <a:lnSpc>
                <a:spcPct val="90000"/>
              </a:lnSpc>
              <a:spcBef>
                <a:spcPts val="1200"/>
              </a:spcBef>
              <a:spcAft>
                <a:spcPts val="0"/>
              </a:spcAft>
              <a:buClr>
                <a:schemeClr val="dk1"/>
              </a:buClr>
              <a:buSzPts val="1600"/>
              <a:buFont typeface="Noto Sans Symbols"/>
              <a:buChar char="⮚"/>
            </a:pPr>
            <a:endParaRPr lang="tr-TR" sz="2200" dirty="0">
              <a:highlight>
                <a:srgbClr val="FFFFFF"/>
              </a:highlight>
            </a:endParaRPr>
          </a:p>
          <a:p>
            <a:pPr marL="127000" lvl="0" indent="0" algn="l" rtl="0">
              <a:lnSpc>
                <a:spcPct val="90000"/>
              </a:lnSpc>
              <a:spcBef>
                <a:spcPts val="0"/>
              </a:spcBef>
              <a:spcAft>
                <a:spcPts val="0"/>
              </a:spcAft>
              <a:buClr>
                <a:schemeClr val="dk1"/>
              </a:buClr>
              <a:buSzPts val="1600"/>
              <a:buNone/>
            </a:pPr>
            <a:r>
              <a:rPr lang="tr-TR" sz="2200" b="1" dirty="0">
                <a:highlight>
                  <a:srgbClr val="FFFFFF"/>
                </a:highlight>
              </a:rPr>
              <a:t>Doğurganlık çağı /gebe kadınlara </a:t>
            </a:r>
            <a:r>
              <a:rPr lang="tr-TR" sz="2200" b="1" dirty="0" err="1">
                <a:highlight>
                  <a:srgbClr val="FFFFFF"/>
                </a:highlight>
              </a:rPr>
              <a:t>Td</a:t>
            </a:r>
            <a:r>
              <a:rPr lang="tr-TR" sz="2200" b="1" dirty="0">
                <a:highlight>
                  <a:srgbClr val="FFFFFF"/>
                </a:highlight>
              </a:rPr>
              <a:t> ve grip aşılaması</a:t>
            </a:r>
            <a:endParaRPr lang="tr-TR" sz="2200" dirty="0"/>
          </a:p>
          <a:p>
            <a:pPr marL="685800" lvl="1" indent="-228600" algn="just" rtl="0">
              <a:lnSpc>
                <a:spcPct val="90000"/>
              </a:lnSpc>
              <a:spcBef>
                <a:spcPts val="500"/>
              </a:spcBef>
              <a:spcAft>
                <a:spcPts val="0"/>
              </a:spcAft>
              <a:buClr>
                <a:srgbClr val="474747"/>
              </a:buClr>
              <a:buSzPts val="1800"/>
              <a:buFont typeface="Noto Sans Symbols"/>
              <a:buChar char="⮚"/>
            </a:pPr>
            <a:r>
              <a:rPr lang="tr-TR" sz="2200" b="0" i="0" dirty="0"/>
              <a:t>Gebelikte </a:t>
            </a:r>
            <a:r>
              <a:rPr lang="tr-TR" sz="2200" b="0" i="0" dirty="0" err="1"/>
              <a:t>tatanoz</a:t>
            </a:r>
            <a:r>
              <a:rPr lang="tr-TR" sz="2200" b="0" i="0" dirty="0"/>
              <a:t> aşısıyla aşılanmak bebekte ölümcül olan yeni doğan </a:t>
            </a:r>
            <a:r>
              <a:rPr lang="tr-TR" sz="2200" b="0" i="0" dirty="0" err="1"/>
              <a:t>tetanozuna</a:t>
            </a:r>
            <a:r>
              <a:rPr lang="tr-TR" sz="2200" b="0" i="0" dirty="0"/>
              <a:t> karşı korunmak için önemlidir. Bu nedenle çocukluk çağında aşılanmamış, aşılanma durumu bilinmeyen, eksik aşılanmış veya tam aşılanmış ancak son 10 yıl içerisinde pekiştirme dozu almamış olan tüm gebelere </a:t>
            </a:r>
            <a:r>
              <a:rPr lang="tr-TR" sz="2200" b="0" i="0" dirty="0" err="1"/>
              <a:t>Td</a:t>
            </a:r>
            <a:r>
              <a:rPr lang="tr-TR" sz="2200" b="0" i="0" dirty="0"/>
              <a:t> aşısı önerilir. Hiç aşılanmamış gebelerin 4 hafta arayla en az iki doz </a:t>
            </a:r>
            <a:r>
              <a:rPr lang="tr-TR" sz="2200" b="0" i="0" dirty="0" err="1"/>
              <a:t>Td</a:t>
            </a:r>
            <a:r>
              <a:rPr lang="tr-TR" sz="2200" b="0" i="0" dirty="0"/>
              <a:t> aşısı almaları sağlanmalıdır. İkinci doz doğumdan en az iki hafta önce tamamlanmalıdır. </a:t>
            </a:r>
            <a:endParaRPr lang="tr-TR" sz="2200" dirty="0"/>
          </a:p>
          <a:p>
            <a:pPr marL="685800" lvl="1" indent="-228600" algn="just" rtl="0">
              <a:lnSpc>
                <a:spcPct val="90000"/>
              </a:lnSpc>
              <a:spcBef>
                <a:spcPts val="500"/>
              </a:spcBef>
              <a:spcAft>
                <a:spcPts val="0"/>
              </a:spcAft>
              <a:buClr>
                <a:srgbClr val="474747"/>
              </a:buClr>
              <a:buSzPts val="1800"/>
              <a:buFont typeface="Noto Sans Symbols"/>
              <a:buChar char="⮚"/>
            </a:pPr>
            <a:r>
              <a:rPr lang="tr-TR" sz="2200" b="0" i="0" dirty="0"/>
              <a:t>Ayrıca virüslerin neden olduğu zatürreden kaynaklanan anne ölümlerinin önlenmesi amacıyla tüm gebelere grip aşısı uygulaması gereklidir. Gebeler için grip aşıları reçete edildiği takdirde ücretsiz olarak karşılanır. Grip aşısı gebeliğin her döneminde uygulanabilir. Grip aşısı gebelere tek doz olarak uygulanmalı ve her gebelikte tekrarlanmalıdır.</a:t>
            </a:r>
            <a:endParaRPr lang="tr-TR" sz="2200" dirty="0">
              <a:highlight>
                <a:srgbClr val="FFFFFF"/>
              </a:highlight>
            </a:endParaRPr>
          </a:p>
          <a:p>
            <a:endParaRPr lang="tr-TR" dirty="0"/>
          </a:p>
        </p:txBody>
      </p:sp>
      <p:sp>
        <p:nvSpPr>
          <p:cNvPr id="4" name="Veri Yer Tutucusu 3">
            <a:extLst>
              <a:ext uri="{FF2B5EF4-FFF2-40B4-BE49-F238E27FC236}">
                <a16:creationId xmlns:a16="http://schemas.microsoft.com/office/drawing/2014/main" id="{F95E4108-24B4-4A84-29BA-2ED42DA1D733}"/>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A4051B91-2D70-BF4B-D292-2D1630B7A049}"/>
              </a:ext>
            </a:extLst>
          </p:cNvPr>
          <p:cNvSpPr>
            <a:spLocks noGrp="1"/>
          </p:cNvSpPr>
          <p:nvPr>
            <p:ph type="ftr" sz="quarter" idx="11"/>
          </p:nvPr>
        </p:nvSpPr>
        <p:spPr/>
        <p:txBody>
          <a:bodyPr/>
          <a:lstStyle/>
          <a:p>
            <a:r>
              <a:rPr lang="tr-TR" dirty="0"/>
              <a:t>Yetişkin Aşılama. </a:t>
            </a:r>
            <a:r>
              <a:rPr lang="tr-TR" dirty="0">
                <a:hlinkClick r:id="rId2"/>
              </a:rPr>
              <a:t>https://asi.saglik.gov.tr/asi/asi-kimlere-yapilir/liste/30-yeti%C5%9Fkin-a%C5%9F%C4%B1lama.html</a:t>
            </a:r>
            <a:r>
              <a:rPr lang="tr-TR" dirty="0"/>
              <a:t> (Erişim Tarihi:23.12.2023)</a:t>
            </a:r>
            <a:endParaRPr lang="en-US" sz="1200" kern="1200" dirty="0">
              <a:latin typeface="+mn-lt"/>
              <a:ea typeface="+mn-ea"/>
              <a:cs typeface="+mn-cs"/>
            </a:endParaRPr>
          </a:p>
          <a:p>
            <a:endParaRPr lang="tr-TR" dirty="0"/>
          </a:p>
        </p:txBody>
      </p:sp>
      <p:sp>
        <p:nvSpPr>
          <p:cNvPr id="6" name="Slayt Numarası Yer Tutucusu 5">
            <a:extLst>
              <a:ext uri="{FF2B5EF4-FFF2-40B4-BE49-F238E27FC236}">
                <a16:creationId xmlns:a16="http://schemas.microsoft.com/office/drawing/2014/main" id="{80CFC9E6-C783-CD0E-8058-D8F4C4F91CC5}"/>
              </a:ext>
            </a:extLst>
          </p:cNvPr>
          <p:cNvSpPr>
            <a:spLocks noGrp="1"/>
          </p:cNvSpPr>
          <p:nvPr>
            <p:ph type="sldNum" sz="quarter" idx="12"/>
          </p:nvPr>
        </p:nvSpPr>
        <p:spPr/>
        <p:txBody>
          <a:bodyPr/>
          <a:lstStyle/>
          <a:p>
            <a:fld id="{DAB68E02-0E31-4FE9-98EF-257F54F693FA}" type="slidenum">
              <a:rPr lang="tr-TR" smtClean="0"/>
              <a:t>71</a:t>
            </a:fld>
            <a:endParaRPr lang="tr-TR"/>
          </a:p>
        </p:txBody>
      </p:sp>
    </p:spTree>
    <p:extLst>
      <p:ext uri="{BB962C8B-B14F-4D97-AF65-F5344CB8AC3E}">
        <p14:creationId xmlns:p14="http://schemas.microsoft.com/office/powerpoint/2010/main" val="34680172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D6D98AA-B26D-C8D2-C6D8-830EBDEC663F}"/>
              </a:ext>
            </a:extLst>
          </p:cNvPr>
          <p:cNvSpPr>
            <a:spLocks noGrp="1"/>
          </p:cNvSpPr>
          <p:nvPr>
            <p:ph idx="1"/>
          </p:nvPr>
        </p:nvSpPr>
        <p:spPr>
          <a:xfrm>
            <a:off x="838200" y="568036"/>
            <a:ext cx="10515600" cy="5608927"/>
          </a:xfrm>
        </p:spPr>
        <p:txBody>
          <a:bodyPr>
            <a:normAutofit lnSpcReduction="10000"/>
          </a:bodyPr>
          <a:lstStyle/>
          <a:p>
            <a:pPr marL="127000" lvl="0" indent="0" algn="l" rtl="0">
              <a:lnSpc>
                <a:spcPct val="90000"/>
              </a:lnSpc>
              <a:spcBef>
                <a:spcPts val="0"/>
              </a:spcBef>
              <a:spcAft>
                <a:spcPts val="0"/>
              </a:spcAft>
              <a:buClr>
                <a:schemeClr val="dk1"/>
              </a:buClr>
              <a:buSzPts val="1600"/>
              <a:buNone/>
            </a:pPr>
            <a:r>
              <a:rPr lang="tr-TR" sz="2000" b="1" i="0" dirty="0"/>
              <a:t>Kızamık Kızamıkçık Kabakulak (KKK) Aşısı</a:t>
            </a:r>
            <a:endParaRPr lang="tr-TR" dirty="0"/>
          </a:p>
          <a:p>
            <a:pPr marL="685800" lvl="1" indent="-228600" algn="just" rtl="0">
              <a:lnSpc>
                <a:spcPct val="90000"/>
              </a:lnSpc>
              <a:spcBef>
                <a:spcPts val="500"/>
              </a:spcBef>
              <a:spcAft>
                <a:spcPts val="0"/>
              </a:spcAft>
              <a:buClr>
                <a:srgbClr val="474747"/>
              </a:buClr>
              <a:buSzPts val="2000"/>
              <a:buFont typeface="Noto Sans Symbols"/>
              <a:buChar char="⮚"/>
            </a:pPr>
            <a:r>
              <a:rPr lang="tr-TR" sz="2000" b="0" i="0" dirty="0"/>
              <a:t>2006 yılından önce Bakanlık tarafından uygulanan kızamık aşıları kızamıkçık aşısıyla kombine olmadığı için kişi aşılanmış olsa bile kızamıkçık virüsüne karşı korunmamaktadır. Bu nedenle özellikle doğurganlık çağında olan gebelik dönemi dışındaki tüm kadınlara ve iki doz KKK aşısı uygulandığına ilişkin kaydı olmayan diğer tüm erişkinlere KKK aşısı uygulanması önem taşımaktadır.</a:t>
            </a:r>
            <a:endParaRPr lang="tr-TR" dirty="0"/>
          </a:p>
          <a:p>
            <a:pPr marL="685800" lvl="1" indent="-228600" algn="just" rtl="0">
              <a:lnSpc>
                <a:spcPct val="90000"/>
              </a:lnSpc>
              <a:spcBef>
                <a:spcPts val="500"/>
              </a:spcBef>
              <a:spcAft>
                <a:spcPts val="0"/>
              </a:spcAft>
              <a:buClr>
                <a:srgbClr val="474747"/>
              </a:buClr>
              <a:buSzPts val="2000"/>
              <a:buFont typeface="Noto Sans Symbols"/>
              <a:buChar char="⮚"/>
            </a:pPr>
            <a:r>
              <a:rPr lang="tr-TR" sz="2000" b="0" i="0" u="sng" dirty="0"/>
              <a:t>KKK aşısı olmayan tüm erişkinlere, talepleri halinde, aile hekimleri tarafından dört hafta arayla iki doz olarak ücretsiz uygulanmaktadır.</a:t>
            </a:r>
            <a:endParaRPr lang="tr-TR" sz="2000" b="1" i="0" u="sng" dirty="0"/>
          </a:p>
          <a:p>
            <a:pPr marL="127000" lvl="0" indent="0" algn="l" rtl="0">
              <a:lnSpc>
                <a:spcPct val="90000"/>
              </a:lnSpc>
              <a:spcBef>
                <a:spcPts val="0"/>
              </a:spcBef>
              <a:spcAft>
                <a:spcPts val="0"/>
              </a:spcAft>
              <a:buClr>
                <a:schemeClr val="dk1"/>
              </a:buClr>
              <a:buSzPts val="1600"/>
              <a:buNone/>
            </a:pPr>
            <a:r>
              <a:rPr lang="tr-TR" sz="2000" b="1" i="0" dirty="0" err="1"/>
              <a:t>Pnömokok</a:t>
            </a:r>
            <a:r>
              <a:rPr lang="tr-TR" sz="2000" b="1" i="0" dirty="0"/>
              <a:t> Aşısı</a:t>
            </a:r>
            <a:endParaRPr lang="tr-TR" dirty="0"/>
          </a:p>
          <a:p>
            <a:pPr marL="1041400" lvl="1" indent="-457200" algn="l" rtl="0">
              <a:lnSpc>
                <a:spcPct val="90000"/>
              </a:lnSpc>
              <a:spcBef>
                <a:spcPts val="0"/>
              </a:spcBef>
              <a:spcAft>
                <a:spcPts val="0"/>
              </a:spcAft>
              <a:buClr>
                <a:schemeClr val="dk1"/>
              </a:buClr>
              <a:buSzPts val="1600"/>
              <a:buFont typeface="Noto Sans Symbols"/>
              <a:buChar char="⮚"/>
            </a:pPr>
            <a:r>
              <a:rPr lang="tr-TR" sz="2000" b="0" i="0" dirty="0"/>
              <a:t>65 yaş ve üzerindeki kişilerin </a:t>
            </a:r>
            <a:r>
              <a:rPr lang="tr-TR" sz="2000" b="0" i="0" dirty="0" err="1"/>
              <a:t>pnömokok</a:t>
            </a:r>
            <a:r>
              <a:rPr lang="tr-TR" sz="2000" b="0" i="0" dirty="0"/>
              <a:t> bakterisinin neden olduğu zatürre, kan iltihabı, menenjit gibi ciddi hastalıklardan korunması amacıyla iki </a:t>
            </a:r>
            <a:r>
              <a:rPr lang="tr-TR" sz="2000" b="0" i="0" dirty="0" err="1"/>
              <a:t>pnömokok</a:t>
            </a:r>
            <a:r>
              <a:rPr lang="tr-TR" sz="2000" b="0" i="0" dirty="0"/>
              <a:t> aşısı önerilmektedir. </a:t>
            </a:r>
            <a:endParaRPr lang="tr-TR" dirty="0"/>
          </a:p>
          <a:p>
            <a:pPr marL="1041400" lvl="1" indent="-457200" algn="l" rtl="0">
              <a:lnSpc>
                <a:spcPct val="90000"/>
              </a:lnSpc>
              <a:spcBef>
                <a:spcPts val="0"/>
              </a:spcBef>
              <a:spcAft>
                <a:spcPts val="0"/>
              </a:spcAft>
              <a:buClr>
                <a:schemeClr val="dk1"/>
              </a:buClr>
              <a:buSzPts val="1600"/>
              <a:buFont typeface="Noto Sans Symbols"/>
              <a:buChar char="⮚"/>
            </a:pPr>
            <a:r>
              <a:rPr lang="tr-TR" sz="2000" b="0" i="0" u="sng" dirty="0"/>
              <a:t>Konjuge </a:t>
            </a:r>
            <a:r>
              <a:rPr lang="tr-TR" sz="2000" b="0" i="0" u="sng" dirty="0" err="1"/>
              <a:t>pnömokok</a:t>
            </a:r>
            <a:r>
              <a:rPr lang="tr-TR" sz="2000" b="0" i="0" u="sng" dirty="0"/>
              <a:t> aşısı ücretsiz olarak sağlık kuruluşlarında uygulanmaktadır. </a:t>
            </a:r>
            <a:endParaRPr lang="tr-TR" dirty="0"/>
          </a:p>
          <a:p>
            <a:pPr marL="1041400" lvl="1" indent="-457200" algn="l" rtl="0">
              <a:lnSpc>
                <a:spcPct val="90000"/>
              </a:lnSpc>
              <a:spcBef>
                <a:spcPts val="0"/>
              </a:spcBef>
              <a:spcAft>
                <a:spcPts val="0"/>
              </a:spcAft>
              <a:buClr>
                <a:schemeClr val="dk1"/>
              </a:buClr>
              <a:buSzPts val="1600"/>
              <a:buFont typeface="Noto Sans Symbols"/>
              <a:buChar char="⮚"/>
            </a:pPr>
            <a:r>
              <a:rPr lang="tr-TR" sz="2000" b="0" i="0" u="sng" dirty="0"/>
              <a:t>Polisakkarit </a:t>
            </a:r>
            <a:r>
              <a:rPr lang="tr-TR" sz="2000" b="0" i="0" u="sng" dirty="0" err="1"/>
              <a:t>pnömokok</a:t>
            </a:r>
            <a:r>
              <a:rPr lang="tr-TR" sz="2000" b="0" i="0" u="sng" dirty="0"/>
              <a:t> aşısı ise Sağlık Uygulama Tebliği kapsamında tanımlanan risk gruplarına, reçete edilmesi halinde bedelleri karşılanmaktadır. </a:t>
            </a:r>
            <a:endParaRPr lang="tr-TR" dirty="0"/>
          </a:p>
          <a:p>
            <a:pPr marL="1041400" lvl="1" indent="-457200" algn="l" rtl="0">
              <a:lnSpc>
                <a:spcPct val="90000"/>
              </a:lnSpc>
              <a:spcBef>
                <a:spcPts val="0"/>
              </a:spcBef>
              <a:spcAft>
                <a:spcPts val="0"/>
              </a:spcAft>
              <a:buClr>
                <a:schemeClr val="dk1"/>
              </a:buClr>
              <a:buSzPts val="1600"/>
              <a:buFont typeface="Noto Sans Symbols"/>
              <a:buChar char="⮚"/>
            </a:pPr>
            <a:r>
              <a:rPr lang="tr-TR" sz="2000" b="0" i="0" dirty="0"/>
              <a:t>Aşılama şemaları sağlıklı olma ya da eş zamanlı riski arttıran bir hastalık bulunma durumuna göre farklılaşmaktadır.</a:t>
            </a:r>
            <a:endParaRPr lang="tr-TR" sz="2000" b="1" i="0" dirty="0"/>
          </a:p>
          <a:p>
            <a:pPr marL="127000" lvl="0" indent="0" algn="l" rtl="0">
              <a:lnSpc>
                <a:spcPct val="90000"/>
              </a:lnSpc>
              <a:spcBef>
                <a:spcPts val="0"/>
              </a:spcBef>
              <a:spcAft>
                <a:spcPts val="0"/>
              </a:spcAft>
              <a:buClr>
                <a:schemeClr val="dk1"/>
              </a:buClr>
              <a:buSzPts val="1600"/>
              <a:buNone/>
            </a:pPr>
            <a:r>
              <a:rPr lang="tr-TR" sz="2000" b="1" dirty="0"/>
              <a:t>Grip Aşısı</a:t>
            </a:r>
            <a:r>
              <a:rPr lang="tr-TR" sz="2000" b="1" i="0" dirty="0"/>
              <a:t> </a:t>
            </a:r>
            <a:endParaRPr lang="tr-TR" dirty="0"/>
          </a:p>
          <a:p>
            <a:pPr marL="927100" lvl="1" indent="-342900" algn="l" rtl="0">
              <a:lnSpc>
                <a:spcPct val="90000"/>
              </a:lnSpc>
              <a:spcBef>
                <a:spcPts val="0"/>
              </a:spcBef>
              <a:spcAft>
                <a:spcPts val="0"/>
              </a:spcAft>
              <a:buClr>
                <a:schemeClr val="dk1"/>
              </a:buClr>
              <a:buSzPts val="1600"/>
              <a:buFont typeface="Noto Sans Symbols"/>
              <a:buChar char="⮚"/>
            </a:pPr>
            <a:r>
              <a:rPr lang="tr-TR" sz="2000" b="0" i="0" dirty="0"/>
              <a:t>Grip aşısı bedeli; 65 yaş ve üzerindeki kişiler ile yaşlı bakımevi ve huzurevinde kalan kişilerin bu durumlarını belgelendirmeleri halinde sağlık raporu aranmaksızın</a:t>
            </a:r>
            <a:r>
              <a:rPr lang="tr-TR" sz="2000" i="0" dirty="0"/>
              <a:t> yılda bir defaya mahsus olmak üzere karşılanır.</a:t>
            </a:r>
            <a:endParaRPr lang="tr-TR" dirty="0"/>
          </a:p>
        </p:txBody>
      </p:sp>
      <p:sp>
        <p:nvSpPr>
          <p:cNvPr id="4" name="Veri Yer Tutucusu 3">
            <a:extLst>
              <a:ext uri="{FF2B5EF4-FFF2-40B4-BE49-F238E27FC236}">
                <a16:creationId xmlns:a16="http://schemas.microsoft.com/office/drawing/2014/main" id="{433A13B5-13E3-283B-8E44-DDE887C82167}"/>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DC09DBC5-5F21-413B-A61B-6563A2A9DC71}"/>
              </a:ext>
            </a:extLst>
          </p:cNvPr>
          <p:cNvSpPr>
            <a:spLocks noGrp="1"/>
          </p:cNvSpPr>
          <p:nvPr>
            <p:ph type="ftr" sz="quarter" idx="11"/>
          </p:nvPr>
        </p:nvSpPr>
        <p:spPr/>
        <p:txBody>
          <a:bodyPr/>
          <a:lstStyle/>
          <a:p>
            <a:r>
              <a:rPr lang="tr-TR" dirty="0"/>
              <a:t>Yetişkin Aşılama. </a:t>
            </a:r>
            <a:r>
              <a:rPr lang="tr-TR" dirty="0">
                <a:hlinkClick r:id="rId2"/>
              </a:rPr>
              <a:t>https://asi.saglik.gov.tr/asi/asi-kimlere-yapilir/liste/30-yeti%C5%9Fkin-a%C5%9F%C4%B1lama.html</a:t>
            </a:r>
            <a:r>
              <a:rPr lang="tr-TR" dirty="0"/>
              <a:t> (Erişim Tarihi:23.12.2023)</a:t>
            </a:r>
            <a:endParaRPr lang="en-US" sz="1200" kern="1200" dirty="0">
              <a:latin typeface="+mn-lt"/>
              <a:ea typeface="+mn-ea"/>
              <a:cs typeface="+mn-cs"/>
            </a:endParaRPr>
          </a:p>
          <a:p>
            <a:endParaRPr lang="tr-TR" dirty="0"/>
          </a:p>
        </p:txBody>
      </p:sp>
      <p:sp>
        <p:nvSpPr>
          <p:cNvPr id="6" name="Slayt Numarası Yer Tutucusu 5">
            <a:extLst>
              <a:ext uri="{FF2B5EF4-FFF2-40B4-BE49-F238E27FC236}">
                <a16:creationId xmlns:a16="http://schemas.microsoft.com/office/drawing/2014/main" id="{1EE99981-F1F5-522C-C21D-2C827CB646C6}"/>
              </a:ext>
            </a:extLst>
          </p:cNvPr>
          <p:cNvSpPr>
            <a:spLocks noGrp="1"/>
          </p:cNvSpPr>
          <p:nvPr>
            <p:ph type="sldNum" sz="quarter" idx="12"/>
          </p:nvPr>
        </p:nvSpPr>
        <p:spPr/>
        <p:txBody>
          <a:bodyPr/>
          <a:lstStyle/>
          <a:p>
            <a:fld id="{DAB68E02-0E31-4FE9-98EF-257F54F693FA}" type="slidenum">
              <a:rPr lang="tr-TR" smtClean="0"/>
              <a:t>72</a:t>
            </a:fld>
            <a:endParaRPr lang="tr-TR"/>
          </a:p>
        </p:txBody>
      </p:sp>
    </p:spTree>
    <p:extLst>
      <p:ext uri="{BB962C8B-B14F-4D97-AF65-F5344CB8AC3E}">
        <p14:creationId xmlns:p14="http://schemas.microsoft.com/office/powerpoint/2010/main" val="62826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C98B1C-596F-303E-6601-2C5A21AEA618}"/>
              </a:ext>
            </a:extLst>
          </p:cNvPr>
          <p:cNvSpPr>
            <a:spLocks noGrp="1"/>
          </p:cNvSpPr>
          <p:nvPr>
            <p:ph type="title"/>
          </p:nvPr>
        </p:nvSpPr>
        <p:spPr>
          <a:xfrm>
            <a:off x="838200" y="681037"/>
            <a:ext cx="10515600" cy="900546"/>
          </a:xfrm>
        </p:spPr>
        <p:txBody>
          <a:bodyPr>
            <a:normAutofit fontScale="90000"/>
          </a:bodyPr>
          <a:lstStyle/>
          <a:p>
            <a:r>
              <a:rPr lang="tr-TR" sz="3600" b="1" dirty="0"/>
              <a:t>Altta Yatan Hastalık Nedeniyle veya Mesleğinden Dolayı İlave Risk Altında Bulunan Erişkinlere Yönelik Aşı Uygulamaları</a:t>
            </a:r>
            <a:endParaRPr lang="tr-TR" b="1" dirty="0"/>
          </a:p>
        </p:txBody>
      </p:sp>
      <p:sp>
        <p:nvSpPr>
          <p:cNvPr id="3" name="İçerik Yer Tutucusu 2">
            <a:extLst>
              <a:ext uri="{FF2B5EF4-FFF2-40B4-BE49-F238E27FC236}">
                <a16:creationId xmlns:a16="http://schemas.microsoft.com/office/drawing/2014/main" id="{0EA30333-662F-F52D-7082-23CA9B62970A}"/>
              </a:ext>
            </a:extLst>
          </p:cNvPr>
          <p:cNvSpPr>
            <a:spLocks noGrp="1"/>
          </p:cNvSpPr>
          <p:nvPr>
            <p:ph idx="1"/>
          </p:nvPr>
        </p:nvSpPr>
        <p:spPr>
          <a:xfrm>
            <a:off x="838200" y="1716066"/>
            <a:ext cx="10515600" cy="4460897"/>
          </a:xfrm>
        </p:spPr>
        <p:txBody>
          <a:bodyPr>
            <a:normAutofit lnSpcReduction="10000"/>
          </a:bodyPr>
          <a:lstStyle/>
          <a:p>
            <a:pPr marL="1028700" lvl="1" indent="-457200" algn="l" rtl="0">
              <a:lnSpc>
                <a:spcPct val="90000"/>
              </a:lnSpc>
              <a:spcBef>
                <a:spcPts val="0"/>
              </a:spcBef>
              <a:spcAft>
                <a:spcPts val="0"/>
              </a:spcAft>
              <a:buClr>
                <a:schemeClr val="dk1"/>
              </a:buClr>
              <a:buSzPts val="1800"/>
              <a:buFont typeface="Noto Sans Symbols"/>
              <a:buChar char="⮚"/>
            </a:pPr>
            <a:r>
              <a:rPr lang="tr-TR" sz="2800" dirty="0">
                <a:solidFill>
                  <a:srgbClr val="121212"/>
                </a:solidFill>
                <a:highlight>
                  <a:srgbClr val="FFFFFF"/>
                </a:highlight>
              </a:rPr>
              <a:t>Hepatit A Risk Grubu Aşılamaları</a:t>
            </a:r>
            <a:endParaRPr lang="tr-TR" sz="2800" dirty="0"/>
          </a:p>
          <a:p>
            <a:pPr marL="1028700" lvl="1" indent="-457200" algn="l" rtl="0">
              <a:lnSpc>
                <a:spcPct val="90000"/>
              </a:lnSpc>
              <a:spcBef>
                <a:spcPts val="0"/>
              </a:spcBef>
              <a:spcAft>
                <a:spcPts val="0"/>
              </a:spcAft>
              <a:buClr>
                <a:schemeClr val="dk1"/>
              </a:buClr>
              <a:buSzPts val="1800"/>
              <a:buFont typeface="Noto Sans Symbols"/>
              <a:buChar char="⮚"/>
            </a:pPr>
            <a:r>
              <a:rPr lang="tr-TR" sz="2800" dirty="0">
                <a:solidFill>
                  <a:srgbClr val="121212"/>
                </a:solidFill>
                <a:highlight>
                  <a:srgbClr val="FFFFFF"/>
                </a:highlight>
              </a:rPr>
              <a:t>Hepatit B Risk Grubu Aşılamaları</a:t>
            </a:r>
            <a:endParaRPr lang="tr-TR" sz="2800" dirty="0"/>
          </a:p>
          <a:p>
            <a:pPr marL="1041400" lvl="1" indent="-457200" algn="l" rtl="0">
              <a:lnSpc>
                <a:spcPct val="90000"/>
              </a:lnSpc>
              <a:spcBef>
                <a:spcPts val="0"/>
              </a:spcBef>
              <a:spcAft>
                <a:spcPts val="0"/>
              </a:spcAft>
              <a:buClr>
                <a:schemeClr val="dk1"/>
              </a:buClr>
              <a:buSzPts val="1600"/>
              <a:buFont typeface="Noto Sans Symbols"/>
              <a:buChar char="⮚"/>
            </a:pPr>
            <a:r>
              <a:rPr lang="tr-TR" sz="2800" dirty="0" err="1">
                <a:solidFill>
                  <a:srgbClr val="121212"/>
                </a:solidFill>
                <a:highlight>
                  <a:srgbClr val="FFFFFF"/>
                </a:highlight>
              </a:rPr>
              <a:t>Pnömokok</a:t>
            </a:r>
            <a:r>
              <a:rPr lang="tr-TR" sz="2800" dirty="0">
                <a:solidFill>
                  <a:srgbClr val="121212"/>
                </a:solidFill>
                <a:highlight>
                  <a:srgbClr val="FFFFFF"/>
                </a:highlight>
              </a:rPr>
              <a:t> Aşıları</a:t>
            </a:r>
            <a:endParaRPr lang="tr-TR" sz="2800" dirty="0"/>
          </a:p>
          <a:p>
            <a:pPr marL="1041400" lvl="1" indent="-457200" algn="l" rtl="0">
              <a:lnSpc>
                <a:spcPct val="90000"/>
              </a:lnSpc>
              <a:spcBef>
                <a:spcPts val="0"/>
              </a:spcBef>
              <a:spcAft>
                <a:spcPts val="0"/>
              </a:spcAft>
              <a:buClr>
                <a:schemeClr val="dk1"/>
              </a:buClr>
              <a:buSzPts val="1600"/>
              <a:buFont typeface="Noto Sans Symbols"/>
              <a:buChar char="⮚"/>
            </a:pPr>
            <a:r>
              <a:rPr lang="tr-TR" sz="2800" dirty="0">
                <a:solidFill>
                  <a:srgbClr val="121212"/>
                </a:solidFill>
                <a:highlight>
                  <a:srgbClr val="FFFFFF"/>
                </a:highlight>
              </a:rPr>
              <a:t>Sağlık Çalışanı Aşılaması	</a:t>
            </a:r>
            <a:endParaRPr lang="tr-TR" sz="2800" dirty="0">
              <a:solidFill>
                <a:srgbClr val="121212"/>
              </a:solidFill>
              <a:highlight>
                <a:schemeClr val="lt1"/>
              </a:highlight>
            </a:endParaRPr>
          </a:p>
          <a:p>
            <a:pPr marL="1041400" lvl="1" indent="-457200" algn="l" rtl="0">
              <a:lnSpc>
                <a:spcPct val="90000"/>
              </a:lnSpc>
              <a:spcBef>
                <a:spcPts val="0"/>
              </a:spcBef>
              <a:spcAft>
                <a:spcPts val="0"/>
              </a:spcAft>
              <a:buClr>
                <a:schemeClr val="dk1"/>
              </a:buClr>
              <a:buSzPts val="1600"/>
              <a:buFont typeface="Noto Sans Symbols"/>
              <a:buChar char="⮚"/>
            </a:pPr>
            <a:r>
              <a:rPr lang="tr-TR" sz="2800" dirty="0">
                <a:solidFill>
                  <a:srgbClr val="121212"/>
                </a:solidFill>
                <a:highlight>
                  <a:schemeClr val="lt1"/>
                </a:highlight>
              </a:rPr>
              <a:t>Grip Aşıları</a:t>
            </a:r>
            <a:endParaRPr lang="tr-TR" sz="2800" dirty="0"/>
          </a:p>
          <a:p>
            <a:pPr marL="1041400" lvl="1" indent="-457200" algn="l" rtl="0">
              <a:lnSpc>
                <a:spcPct val="90000"/>
              </a:lnSpc>
              <a:spcBef>
                <a:spcPts val="0"/>
              </a:spcBef>
              <a:spcAft>
                <a:spcPts val="0"/>
              </a:spcAft>
              <a:buClr>
                <a:schemeClr val="dk1"/>
              </a:buClr>
              <a:buSzPts val="1600"/>
              <a:buFont typeface="Noto Sans Symbols"/>
              <a:buChar char="⮚"/>
            </a:pPr>
            <a:r>
              <a:rPr lang="tr-TR" sz="2800" dirty="0">
                <a:solidFill>
                  <a:srgbClr val="121212"/>
                </a:solidFill>
                <a:highlight>
                  <a:schemeClr val="lt1"/>
                </a:highlight>
              </a:rPr>
              <a:t>Asker Aşılamaları: </a:t>
            </a:r>
            <a:r>
              <a:rPr lang="tr-TR" sz="2800" dirty="0">
                <a:solidFill>
                  <a:srgbClr val="121212"/>
                </a:solidFill>
                <a:highlight>
                  <a:srgbClr val="FFFFFF"/>
                </a:highlight>
              </a:rPr>
              <a:t>Tüm askerlere </a:t>
            </a:r>
            <a:r>
              <a:rPr lang="tr-TR" sz="2800" dirty="0" err="1">
                <a:solidFill>
                  <a:srgbClr val="121212"/>
                </a:solidFill>
                <a:highlight>
                  <a:srgbClr val="FFFFFF"/>
                </a:highlight>
              </a:rPr>
              <a:t>Td</a:t>
            </a:r>
            <a:r>
              <a:rPr lang="tr-TR" sz="2800" dirty="0">
                <a:solidFill>
                  <a:srgbClr val="121212"/>
                </a:solidFill>
                <a:highlight>
                  <a:srgbClr val="FFFFFF"/>
                </a:highlight>
              </a:rPr>
              <a:t> ve menenjit aşıları, 1980-1991 yılları arasında doğan ve silah altına alınan askerlere ise ilave olarak KKK uygulanmaktadır.</a:t>
            </a:r>
            <a:endParaRPr lang="tr-TR" sz="2800" dirty="0">
              <a:solidFill>
                <a:srgbClr val="121212"/>
              </a:solidFill>
              <a:highlight>
                <a:schemeClr val="lt1"/>
              </a:highlight>
            </a:endParaRPr>
          </a:p>
          <a:p>
            <a:pPr marL="1028700" lvl="1" indent="-457200" algn="l" rtl="0">
              <a:lnSpc>
                <a:spcPct val="90000"/>
              </a:lnSpc>
              <a:spcBef>
                <a:spcPts val="0"/>
              </a:spcBef>
              <a:spcAft>
                <a:spcPts val="0"/>
              </a:spcAft>
              <a:buClr>
                <a:schemeClr val="dk1"/>
              </a:buClr>
              <a:buSzPts val="1800"/>
              <a:buFont typeface="Noto Sans Symbols"/>
              <a:buChar char="⮚"/>
            </a:pPr>
            <a:r>
              <a:rPr lang="tr-TR" sz="2800" dirty="0">
                <a:solidFill>
                  <a:srgbClr val="121212"/>
                </a:solidFill>
                <a:highlight>
                  <a:schemeClr val="lt1"/>
                </a:highlight>
              </a:rPr>
              <a:t>Seyahat Aşılamaları</a:t>
            </a:r>
            <a:endParaRPr lang="tr-TR" sz="2800" dirty="0"/>
          </a:p>
          <a:p>
            <a:pPr marL="1041400" lvl="1" indent="-457200" algn="l" rtl="0">
              <a:lnSpc>
                <a:spcPct val="90000"/>
              </a:lnSpc>
              <a:spcBef>
                <a:spcPts val="0"/>
              </a:spcBef>
              <a:spcAft>
                <a:spcPts val="0"/>
              </a:spcAft>
              <a:buClr>
                <a:schemeClr val="dk1"/>
              </a:buClr>
              <a:buSzPts val="1600"/>
              <a:buFont typeface="Noto Sans Symbols"/>
              <a:buChar char="⮚"/>
            </a:pPr>
            <a:r>
              <a:rPr lang="tr-TR" sz="2800" dirty="0">
                <a:solidFill>
                  <a:srgbClr val="121212"/>
                </a:solidFill>
                <a:highlight>
                  <a:schemeClr val="lt1"/>
                </a:highlight>
              </a:rPr>
              <a:t>Hac-umre Aşılamaları: </a:t>
            </a:r>
            <a:r>
              <a:rPr lang="tr-TR" sz="2800" dirty="0">
                <a:solidFill>
                  <a:srgbClr val="121212"/>
                </a:solidFill>
                <a:highlight>
                  <a:srgbClr val="FFFFFF"/>
                </a:highlight>
              </a:rPr>
              <a:t>Ülkemizde rutin olarak Hac ve Umre ziyareti yapacak olan bireylere ülkeden ayrılmadan önce </a:t>
            </a:r>
            <a:r>
              <a:rPr lang="tr-TR" sz="2800" dirty="0" err="1">
                <a:solidFill>
                  <a:srgbClr val="121212"/>
                </a:solidFill>
                <a:highlight>
                  <a:srgbClr val="FFFFFF"/>
                </a:highlight>
              </a:rPr>
              <a:t>meningokok</a:t>
            </a:r>
            <a:r>
              <a:rPr lang="tr-TR" sz="2800" dirty="0">
                <a:solidFill>
                  <a:srgbClr val="121212"/>
                </a:solidFill>
                <a:highlight>
                  <a:srgbClr val="FFFFFF"/>
                </a:highlight>
              </a:rPr>
              <a:t> aşısı uygulanması sağlanmaktadır.</a:t>
            </a:r>
            <a:endParaRPr lang="tr-TR" sz="2800" dirty="0">
              <a:solidFill>
                <a:srgbClr val="121212"/>
              </a:solidFill>
            </a:endParaRPr>
          </a:p>
          <a:p>
            <a:endParaRPr lang="tr-TR" dirty="0"/>
          </a:p>
        </p:txBody>
      </p:sp>
      <p:sp>
        <p:nvSpPr>
          <p:cNvPr id="4" name="Veri Yer Tutucusu 3">
            <a:extLst>
              <a:ext uri="{FF2B5EF4-FFF2-40B4-BE49-F238E27FC236}">
                <a16:creationId xmlns:a16="http://schemas.microsoft.com/office/drawing/2014/main" id="{C9648D36-C3E1-3EDB-7797-C588D903EC6C}"/>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EA7A05D2-1D6F-6B3E-B11E-3F126E7777FF}"/>
              </a:ext>
            </a:extLst>
          </p:cNvPr>
          <p:cNvSpPr>
            <a:spLocks noGrp="1"/>
          </p:cNvSpPr>
          <p:nvPr>
            <p:ph type="ftr" sz="quarter" idx="11"/>
          </p:nvPr>
        </p:nvSpPr>
        <p:spPr/>
        <p:txBody>
          <a:bodyPr/>
          <a:lstStyle/>
          <a:p>
            <a:r>
              <a:rPr lang="tr-TR" dirty="0"/>
              <a:t>Yetişkin Aşılama. </a:t>
            </a:r>
            <a:r>
              <a:rPr lang="tr-TR" dirty="0">
                <a:hlinkClick r:id="rId2"/>
              </a:rPr>
              <a:t>https://asi.saglik.gov.tr/asi/asi-kimlere-yapilir/liste/30-yeti%C5%9Fkin-a%C5%9F%C4%B1lama.html</a:t>
            </a:r>
            <a:r>
              <a:rPr lang="tr-TR" dirty="0"/>
              <a:t> (Erişim Tarihi:23.12.2023)</a:t>
            </a:r>
            <a:endParaRPr lang="en-US" sz="1200" kern="1200" dirty="0">
              <a:latin typeface="+mn-lt"/>
              <a:ea typeface="+mn-ea"/>
              <a:cs typeface="+mn-cs"/>
            </a:endParaRPr>
          </a:p>
          <a:p>
            <a:endParaRPr lang="tr-TR" dirty="0"/>
          </a:p>
        </p:txBody>
      </p:sp>
      <p:sp>
        <p:nvSpPr>
          <p:cNvPr id="6" name="Slayt Numarası Yer Tutucusu 5">
            <a:extLst>
              <a:ext uri="{FF2B5EF4-FFF2-40B4-BE49-F238E27FC236}">
                <a16:creationId xmlns:a16="http://schemas.microsoft.com/office/drawing/2014/main" id="{3B32D5AD-AC9B-CFEF-9EBC-1F6E72F78F77}"/>
              </a:ext>
            </a:extLst>
          </p:cNvPr>
          <p:cNvSpPr>
            <a:spLocks noGrp="1"/>
          </p:cNvSpPr>
          <p:nvPr>
            <p:ph type="sldNum" sz="quarter" idx="12"/>
          </p:nvPr>
        </p:nvSpPr>
        <p:spPr/>
        <p:txBody>
          <a:bodyPr/>
          <a:lstStyle/>
          <a:p>
            <a:fld id="{DAB68E02-0E31-4FE9-98EF-257F54F693FA}" type="slidenum">
              <a:rPr lang="tr-TR" smtClean="0"/>
              <a:t>73</a:t>
            </a:fld>
            <a:endParaRPr lang="tr-TR"/>
          </a:p>
        </p:txBody>
      </p:sp>
    </p:spTree>
    <p:extLst>
      <p:ext uri="{BB962C8B-B14F-4D97-AF65-F5344CB8AC3E}">
        <p14:creationId xmlns:p14="http://schemas.microsoft.com/office/powerpoint/2010/main" val="38276772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A25522-3380-61C7-F8EE-C6365D234F26}"/>
              </a:ext>
            </a:extLst>
          </p:cNvPr>
          <p:cNvSpPr>
            <a:spLocks noGrp="1"/>
          </p:cNvSpPr>
          <p:nvPr>
            <p:ph type="title"/>
          </p:nvPr>
        </p:nvSpPr>
        <p:spPr/>
        <p:txBody>
          <a:bodyPr/>
          <a:lstStyle/>
          <a:p>
            <a:endParaRPr lang="tr-TR"/>
          </a:p>
        </p:txBody>
      </p:sp>
      <p:pic>
        <p:nvPicPr>
          <p:cNvPr id="8" name="İçerik Yer Tutucusu 7">
            <a:extLst>
              <a:ext uri="{FF2B5EF4-FFF2-40B4-BE49-F238E27FC236}">
                <a16:creationId xmlns:a16="http://schemas.microsoft.com/office/drawing/2014/main" id="{6879DA40-E648-4E3A-335E-BBEE0CD0FCF0}"/>
              </a:ext>
            </a:extLst>
          </p:cNvPr>
          <p:cNvPicPr>
            <a:picLocks noGrp="1" noChangeAspect="1"/>
          </p:cNvPicPr>
          <p:nvPr>
            <p:ph idx="1"/>
          </p:nvPr>
        </p:nvPicPr>
        <p:blipFill>
          <a:blip r:embed="rId2"/>
          <a:stretch>
            <a:fillRect/>
          </a:stretch>
        </p:blipFill>
        <p:spPr>
          <a:xfrm>
            <a:off x="2747427" y="235527"/>
            <a:ext cx="7172433" cy="5845475"/>
          </a:xfrm>
        </p:spPr>
      </p:pic>
      <p:sp>
        <p:nvSpPr>
          <p:cNvPr id="4" name="Veri Yer Tutucusu 3">
            <a:extLst>
              <a:ext uri="{FF2B5EF4-FFF2-40B4-BE49-F238E27FC236}">
                <a16:creationId xmlns:a16="http://schemas.microsoft.com/office/drawing/2014/main" id="{CF123DCF-C9AF-FEDB-241C-06C4AAFB3B05}"/>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D54E6636-71DD-6871-DB20-855D6BDFEDE6}"/>
              </a:ext>
            </a:extLst>
          </p:cNvPr>
          <p:cNvSpPr>
            <a:spLocks noGrp="1"/>
          </p:cNvSpPr>
          <p:nvPr>
            <p:ph type="ftr" sz="quarter" idx="11"/>
          </p:nvPr>
        </p:nvSpPr>
        <p:spPr/>
        <p:txBody>
          <a:bodyPr/>
          <a:lstStyle/>
          <a:p>
            <a:r>
              <a:rPr lang="tr-TR" dirty="0"/>
              <a:t>Erişkin Bağışıklama Rehberi 2023. Türkiye Enfeksiyon Hastalıkları Ve Klinik Mikrobiyoloji Uzmanlık Derneği. Bilimsel Tıp Yayınevi. Ankara.</a:t>
            </a:r>
            <a:endParaRPr lang="en-US" sz="1200" kern="1200" dirty="0">
              <a:latin typeface="+mn-lt"/>
              <a:ea typeface="+mn-ea"/>
              <a:cs typeface="+mn-cs"/>
            </a:endParaRPr>
          </a:p>
          <a:p>
            <a:endParaRPr lang="tr-TR" dirty="0"/>
          </a:p>
        </p:txBody>
      </p:sp>
      <p:sp>
        <p:nvSpPr>
          <p:cNvPr id="6" name="Slayt Numarası Yer Tutucusu 5">
            <a:extLst>
              <a:ext uri="{FF2B5EF4-FFF2-40B4-BE49-F238E27FC236}">
                <a16:creationId xmlns:a16="http://schemas.microsoft.com/office/drawing/2014/main" id="{86011C42-AD44-26F4-861B-FA87B2A85541}"/>
              </a:ext>
            </a:extLst>
          </p:cNvPr>
          <p:cNvSpPr>
            <a:spLocks noGrp="1"/>
          </p:cNvSpPr>
          <p:nvPr>
            <p:ph type="sldNum" sz="quarter" idx="12"/>
          </p:nvPr>
        </p:nvSpPr>
        <p:spPr/>
        <p:txBody>
          <a:bodyPr/>
          <a:lstStyle/>
          <a:p>
            <a:fld id="{DAB68E02-0E31-4FE9-98EF-257F54F693FA}" type="slidenum">
              <a:rPr lang="tr-TR" smtClean="0"/>
              <a:t>74</a:t>
            </a:fld>
            <a:endParaRPr lang="tr-TR"/>
          </a:p>
        </p:txBody>
      </p:sp>
    </p:spTree>
    <p:extLst>
      <p:ext uri="{BB962C8B-B14F-4D97-AF65-F5344CB8AC3E}">
        <p14:creationId xmlns:p14="http://schemas.microsoft.com/office/powerpoint/2010/main" val="37150810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9FE952-D9A2-E234-76ED-5A8AD3E4F9BE}"/>
              </a:ext>
            </a:extLst>
          </p:cNvPr>
          <p:cNvSpPr>
            <a:spLocks noGrp="1"/>
          </p:cNvSpPr>
          <p:nvPr>
            <p:ph type="title"/>
          </p:nvPr>
        </p:nvSpPr>
        <p:spPr>
          <a:xfrm>
            <a:off x="701458" y="365125"/>
            <a:ext cx="10652342" cy="1060179"/>
          </a:xfrm>
        </p:spPr>
        <p:txBody>
          <a:bodyPr/>
          <a:lstStyle/>
          <a:p>
            <a:r>
              <a:rPr lang="tr-TR" dirty="0"/>
              <a:t>Risk Gruplarında Aşılama Önerileri</a:t>
            </a:r>
          </a:p>
        </p:txBody>
      </p:sp>
      <p:pic>
        <p:nvPicPr>
          <p:cNvPr id="8" name="İçerik Yer Tutucusu 7">
            <a:extLst>
              <a:ext uri="{FF2B5EF4-FFF2-40B4-BE49-F238E27FC236}">
                <a16:creationId xmlns:a16="http://schemas.microsoft.com/office/drawing/2014/main" id="{B6973340-C6FE-D8C0-23BE-DB9EB6868216}"/>
              </a:ext>
            </a:extLst>
          </p:cNvPr>
          <p:cNvPicPr>
            <a:picLocks noGrp="1" noChangeAspect="1"/>
          </p:cNvPicPr>
          <p:nvPr>
            <p:ph idx="1"/>
          </p:nvPr>
        </p:nvPicPr>
        <p:blipFill>
          <a:blip r:embed="rId2"/>
          <a:stretch>
            <a:fillRect/>
          </a:stretch>
        </p:blipFill>
        <p:spPr>
          <a:xfrm>
            <a:off x="1042218" y="1295111"/>
            <a:ext cx="9667536" cy="5061239"/>
          </a:xfrm>
        </p:spPr>
      </p:pic>
      <p:sp>
        <p:nvSpPr>
          <p:cNvPr id="4" name="Veri Yer Tutucusu 3">
            <a:extLst>
              <a:ext uri="{FF2B5EF4-FFF2-40B4-BE49-F238E27FC236}">
                <a16:creationId xmlns:a16="http://schemas.microsoft.com/office/drawing/2014/main" id="{6D76ABB2-0514-D03B-B4D3-F38E11729750}"/>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6" name="Slayt Numarası Yer Tutucusu 5">
            <a:extLst>
              <a:ext uri="{FF2B5EF4-FFF2-40B4-BE49-F238E27FC236}">
                <a16:creationId xmlns:a16="http://schemas.microsoft.com/office/drawing/2014/main" id="{B850365C-3997-B05F-F41C-AD7992FBDFF0}"/>
              </a:ext>
            </a:extLst>
          </p:cNvPr>
          <p:cNvSpPr>
            <a:spLocks noGrp="1"/>
          </p:cNvSpPr>
          <p:nvPr>
            <p:ph type="sldNum" sz="quarter" idx="12"/>
          </p:nvPr>
        </p:nvSpPr>
        <p:spPr/>
        <p:txBody>
          <a:bodyPr/>
          <a:lstStyle/>
          <a:p>
            <a:fld id="{DAB68E02-0E31-4FE9-98EF-257F54F693FA}" type="slidenum">
              <a:rPr lang="tr-TR" smtClean="0"/>
              <a:t>75</a:t>
            </a:fld>
            <a:endParaRPr lang="tr-TR"/>
          </a:p>
        </p:txBody>
      </p:sp>
      <p:sp>
        <p:nvSpPr>
          <p:cNvPr id="9" name="Alt Bilgi Yer Tutucusu 4">
            <a:extLst>
              <a:ext uri="{FF2B5EF4-FFF2-40B4-BE49-F238E27FC236}">
                <a16:creationId xmlns:a16="http://schemas.microsoft.com/office/drawing/2014/main" id="{ABFDEC86-DD6B-899B-4536-DBEFA21AA6BC}"/>
              </a:ext>
            </a:extLst>
          </p:cNvPr>
          <p:cNvSpPr>
            <a:spLocks noGrp="1"/>
          </p:cNvSpPr>
          <p:nvPr>
            <p:ph type="ftr" sz="quarter" idx="11"/>
          </p:nvPr>
        </p:nvSpPr>
        <p:spPr>
          <a:xfrm>
            <a:off x="2041742" y="6492875"/>
            <a:ext cx="7954028" cy="228600"/>
          </a:xfrm>
        </p:spPr>
        <p:txBody>
          <a:bodyPr/>
          <a:lstStyle/>
          <a:p>
            <a:r>
              <a:rPr lang="tr-TR" dirty="0"/>
              <a:t>Erişkin Bağışıklama Rehberi 2023. Türkiye Enfeksiyon Hastalıkları Ve Klinik Mikrobiyoloji Uzmanlık Derneği. Bilimsel Tıp Yayınevi. Ankara.</a:t>
            </a:r>
            <a:endParaRPr lang="en-US" sz="1200" kern="1200" dirty="0">
              <a:latin typeface="+mn-lt"/>
              <a:ea typeface="+mn-ea"/>
              <a:cs typeface="+mn-cs"/>
            </a:endParaRPr>
          </a:p>
          <a:p>
            <a:endParaRPr lang="tr-TR" dirty="0"/>
          </a:p>
        </p:txBody>
      </p:sp>
    </p:spTree>
    <p:extLst>
      <p:ext uri="{BB962C8B-B14F-4D97-AF65-F5344CB8AC3E}">
        <p14:creationId xmlns:p14="http://schemas.microsoft.com/office/powerpoint/2010/main" val="39514495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3AEB9EB-4E86-8949-292E-803DB7FC6470}"/>
              </a:ext>
            </a:extLst>
          </p:cNvPr>
          <p:cNvSpPr>
            <a:spLocks noGrp="1"/>
          </p:cNvSpPr>
          <p:nvPr>
            <p:ph type="title"/>
          </p:nvPr>
        </p:nvSpPr>
        <p:spPr/>
        <p:txBody>
          <a:bodyPr/>
          <a:lstStyle/>
          <a:p>
            <a:r>
              <a:rPr lang="tr-TR" dirty="0"/>
              <a:t>Gebelikte Aşılama Önerileri</a:t>
            </a:r>
          </a:p>
        </p:txBody>
      </p:sp>
      <p:pic>
        <p:nvPicPr>
          <p:cNvPr id="8" name="İçerik Yer Tutucusu 7">
            <a:extLst>
              <a:ext uri="{FF2B5EF4-FFF2-40B4-BE49-F238E27FC236}">
                <a16:creationId xmlns:a16="http://schemas.microsoft.com/office/drawing/2014/main" id="{85E8A8E4-7140-AF3F-BD57-BFDC74DF4267}"/>
              </a:ext>
            </a:extLst>
          </p:cNvPr>
          <p:cNvPicPr>
            <a:picLocks noGrp="1" noChangeAspect="1"/>
          </p:cNvPicPr>
          <p:nvPr>
            <p:ph idx="1"/>
          </p:nvPr>
        </p:nvPicPr>
        <p:blipFill>
          <a:blip r:embed="rId2"/>
          <a:stretch>
            <a:fillRect/>
          </a:stretch>
        </p:blipFill>
        <p:spPr>
          <a:xfrm>
            <a:off x="3298723" y="1378384"/>
            <a:ext cx="5343769" cy="4514416"/>
          </a:xfrm>
        </p:spPr>
      </p:pic>
      <p:sp>
        <p:nvSpPr>
          <p:cNvPr id="4" name="Veri Yer Tutucusu 3">
            <a:extLst>
              <a:ext uri="{FF2B5EF4-FFF2-40B4-BE49-F238E27FC236}">
                <a16:creationId xmlns:a16="http://schemas.microsoft.com/office/drawing/2014/main" id="{E2832D7A-ED5F-D26E-2243-962CFE5C6BA8}"/>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0765F8DE-2A76-E244-60E6-5769589F0863}"/>
              </a:ext>
            </a:extLst>
          </p:cNvPr>
          <p:cNvSpPr>
            <a:spLocks noGrp="1"/>
          </p:cNvSpPr>
          <p:nvPr>
            <p:ph type="ftr" sz="quarter" idx="11"/>
          </p:nvPr>
        </p:nvSpPr>
        <p:spPr/>
        <p:txBody>
          <a:bodyPr/>
          <a:lstStyle/>
          <a:p>
            <a:r>
              <a:rPr lang="tr-TR" dirty="0"/>
              <a:t>Erişkin Bağışıklama Rehberi 2023. Türkiye Enfeksiyon Hastalıkları Ve Klinik Mikrobiyoloji Uzmanlık Derneği. Bilimsel Tıp Yayınevi. Ankara.</a:t>
            </a:r>
            <a:endParaRPr lang="en-US" sz="1200" kern="1200" dirty="0">
              <a:latin typeface="+mn-lt"/>
              <a:ea typeface="+mn-ea"/>
              <a:cs typeface="+mn-cs"/>
            </a:endParaRPr>
          </a:p>
          <a:p>
            <a:endParaRPr lang="tr-TR" dirty="0"/>
          </a:p>
        </p:txBody>
      </p:sp>
      <p:sp>
        <p:nvSpPr>
          <p:cNvPr id="6" name="Slayt Numarası Yer Tutucusu 5">
            <a:extLst>
              <a:ext uri="{FF2B5EF4-FFF2-40B4-BE49-F238E27FC236}">
                <a16:creationId xmlns:a16="http://schemas.microsoft.com/office/drawing/2014/main" id="{B1CAB66E-D3F8-8A1E-113B-622347B347BC}"/>
              </a:ext>
            </a:extLst>
          </p:cNvPr>
          <p:cNvSpPr>
            <a:spLocks noGrp="1"/>
          </p:cNvSpPr>
          <p:nvPr>
            <p:ph type="sldNum" sz="quarter" idx="12"/>
          </p:nvPr>
        </p:nvSpPr>
        <p:spPr/>
        <p:txBody>
          <a:bodyPr/>
          <a:lstStyle/>
          <a:p>
            <a:fld id="{DAB68E02-0E31-4FE9-98EF-257F54F693FA}" type="slidenum">
              <a:rPr lang="tr-TR" smtClean="0"/>
              <a:t>76</a:t>
            </a:fld>
            <a:endParaRPr lang="tr-TR"/>
          </a:p>
        </p:txBody>
      </p:sp>
    </p:spTree>
    <p:extLst>
      <p:ext uri="{BB962C8B-B14F-4D97-AF65-F5344CB8AC3E}">
        <p14:creationId xmlns:p14="http://schemas.microsoft.com/office/powerpoint/2010/main" val="40355063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1846F2-6C94-43C2-25B0-57E63D2725B6}"/>
              </a:ext>
            </a:extLst>
          </p:cNvPr>
          <p:cNvSpPr>
            <a:spLocks noGrp="1"/>
          </p:cNvSpPr>
          <p:nvPr>
            <p:ph type="title"/>
          </p:nvPr>
        </p:nvSpPr>
        <p:spPr/>
        <p:txBody>
          <a:bodyPr/>
          <a:lstStyle/>
          <a:p>
            <a:r>
              <a:rPr lang="tr-TR" dirty="0"/>
              <a:t>Gebelikte Aşılama Önerileri</a:t>
            </a:r>
          </a:p>
        </p:txBody>
      </p:sp>
      <p:sp>
        <p:nvSpPr>
          <p:cNvPr id="3" name="İçerik Yer Tutucusu 2">
            <a:extLst>
              <a:ext uri="{FF2B5EF4-FFF2-40B4-BE49-F238E27FC236}">
                <a16:creationId xmlns:a16="http://schemas.microsoft.com/office/drawing/2014/main" id="{BE666DC7-2118-4DA1-744E-09777D2AE611}"/>
              </a:ext>
            </a:extLst>
          </p:cNvPr>
          <p:cNvSpPr>
            <a:spLocks noGrp="1"/>
          </p:cNvSpPr>
          <p:nvPr>
            <p:ph idx="1"/>
          </p:nvPr>
        </p:nvSpPr>
        <p:spPr/>
        <p:txBody>
          <a:bodyPr/>
          <a:lstStyle/>
          <a:p>
            <a:endParaRPr lang="tr-TR"/>
          </a:p>
        </p:txBody>
      </p:sp>
      <p:sp>
        <p:nvSpPr>
          <p:cNvPr id="4" name="Veri Yer Tutucusu 3">
            <a:extLst>
              <a:ext uri="{FF2B5EF4-FFF2-40B4-BE49-F238E27FC236}">
                <a16:creationId xmlns:a16="http://schemas.microsoft.com/office/drawing/2014/main" id="{B0815906-D3C4-DAF7-0FFD-69C6281EC412}"/>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A51D3E56-366E-328A-AE81-C9E86628352F}"/>
              </a:ext>
            </a:extLst>
          </p:cNvPr>
          <p:cNvSpPr>
            <a:spLocks noGrp="1"/>
          </p:cNvSpPr>
          <p:nvPr>
            <p:ph type="ftr" sz="quarter" idx="11"/>
          </p:nvPr>
        </p:nvSpPr>
        <p:spPr/>
        <p:txBody>
          <a:bodyPr/>
          <a:lstStyle/>
          <a:p>
            <a:r>
              <a:rPr lang="tr-TR" dirty="0"/>
              <a:t>Erişkin Bağışıklama Rehberi 2023. Türkiye Enfeksiyon Hastalıkları Ve Klinik Mikrobiyoloji Uzmanlık Derneği. Bilimsel Tıp Yayınevi. Ankara.</a:t>
            </a:r>
            <a:endParaRPr lang="en-US" sz="1200" kern="1200" dirty="0">
              <a:latin typeface="+mn-lt"/>
              <a:ea typeface="+mn-ea"/>
              <a:cs typeface="+mn-cs"/>
            </a:endParaRPr>
          </a:p>
          <a:p>
            <a:endParaRPr lang="tr-TR" dirty="0"/>
          </a:p>
        </p:txBody>
      </p:sp>
      <p:sp>
        <p:nvSpPr>
          <p:cNvPr id="6" name="Slayt Numarası Yer Tutucusu 5">
            <a:extLst>
              <a:ext uri="{FF2B5EF4-FFF2-40B4-BE49-F238E27FC236}">
                <a16:creationId xmlns:a16="http://schemas.microsoft.com/office/drawing/2014/main" id="{5734F2FC-32A6-C080-37DA-1FCEF35059D4}"/>
              </a:ext>
            </a:extLst>
          </p:cNvPr>
          <p:cNvSpPr>
            <a:spLocks noGrp="1"/>
          </p:cNvSpPr>
          <p:nvPr>
            <p:ph type="sldNum" sz="quarter" idx="12"/>
          </p:nvPr>
        </p:nvSpPr>
        <p:spPr/>
        <p:txBody>
          <a:bodyPr/>
          <a:lstStyle/>
          <a:p>
            <a:fld id="{DAB68E02-0E31-4FE9-98EF-257F54F693FA}" type="slidenum">
              <a:rPr lang="tr-TR" smtClean="0"/>
              <a:t>77</a:t>
            </a:fld>
            <a:endParaRPr lang="tr-TR"/>
          </a:p>
        </p:txBody>
      </p:sp>
      <p:pic>
        <p:nvPicPr>
          <p:cNvPr id="8" name="Resim 7">
            <a:extLst>
              <a:ext uri="{FF2B5EF4-FFF2-40B4-BE49-F238E27FC236}">
                <a16:creationId xmlns:a16="http://schemas.microsoft.com/office/drawing/2014/main" id="{0D881C7B-A338-2594-8706-C0D8208E0CE7}"/>
              </a:ext>
            </a:extLst>
          </p:cNvPr>
          <p:cNvPicPr>
            <a:picLocks noChangeAspect="1"/>
          </p:cNvPicPr>
          <p:nvPr/>
        </p:nvPicPr>
        <p:blipFill>
          <a:blip r:embed="rId2"/>
          <a:stretch>
            <a:fillRect/>
          </a:stretch>
        </p:blipFill>
        <p:spPr>
          <a:xfrm>
            <a:off x="1944801" y="1825625"/>
            <a:ext cx="8302398" cy="3937631"/>
          </a:xfrm>
          <a:prstGeom prst="rect">
            <a:avLst/>
          </a:prstGeom>
        </p:spPr>
      </p:pic>
    </p:spTree>
    <p:extLst>
      <p:ext uri="{BB962C8B-B14F-4D97-AF65-F5344CB8AC3E}">
        <p14:creationId xmlns:p14="http://schemas.microsoft.com/office/powerpoint/2010/main" val="11431792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0385ED-864C-5922-FA7F-F05296B8334F}"/>
              </a:ext>
            </a:extLst>
          </p:cNvPr>
          <p:cNvSpPr>
            <a:spLocks noGrp="1"/>
          </p:cNvSpPr>
          <p:nvPr>
            <p:ph type="title"/>
          </p:nvPr>
        </p:nvSpPr>
        <p:spPr/>
        <p:txBody>
          <a:bodyPr/>
          <a:lstStyle/>
          <a:p>
            <a:r>
              <a:rPr lang="tr-TR" b="1" dirty="0"/>
              <a:t>Mesleğe Bağlı Riskler Nedeniyle Aşılama</a:t>
            </a:r>
          </a:p>
        </p:txBody>
      </p:sp>
      <p:sp>
        <p:nvSpPr>
          <p:cNvPr id="3" name="İçerik Yer Tutucusu 2">
            <a:extLst>
              <a:ext uri="{FF2B5EF4-FFF2-40B4-BE49-F238E27FC236}">
                <a16:creationId xmlns:a16="http://schemas.microsoft.com/office/drawing/2014/main" id="{E06E4734-FD7C-2EAC-2FBC-7F5AAAA6C690}"/>
              </a:ext>
            </a:extLst>
          </p:cNvPr>
          <p:cNvSpPr>
            <a:spLocks noGrp="1"/>
          </p:cNvSpPr>
          <p:nvPr>
            <p:ph idx="1"/>
          </p:nvPr>
        </p:nvSpPr>
        <p:spPr>
          <a:xfrm>
            <a:off x="838200" y="1385455"/>
            <a:ext cx="10515600" cy="4791508"/>
          </a:xfrm>
        </p:spPr>
        <p:txBody>
          <a:bodyPr>
            <a:noAutofit/>
          </a:bodyPr>
          <a:lstStyle/>
          <a:p>
            <a:pPr algn="just">
              <a:buFont typeface="+mj-lt"/>
              <a:buAutoNum type="arabicPeriod"/>
            </a:pPr>
            <a:r>
              <a:rPr lang="tr-TR" sz="2000" b="1" i="0" dirty="0">
                <a:effectLst/>
              </a:rPr>
              <a:t>Sağlık Çalışanına Önerilen Aşılar</a:t>
            </a:r>
            <a:endParaRPr lang="tr-TR" sz="2000" b="0" i="0" dirty="0">
              <a:effectLst/>
            </a:endParaRPr>
          </a:p>
          <a:p>
            <a:pPr algn="just"/>
            <a:r>
              <a:rPr lang="tr-TR" sz="2000" b="0" i="0" dirty="0">
                <a:effectLst/>
              </a:rPr>
              <a:t>Tıp fakülteleri, diş hekimliği fakülteleri, hemşire/ebelik eğitimi veren okullar, sağlık meslek yüksekokulları vb. öğrencileri, hasta ve hasta çıkartıları ile teması bulunan tüm sağlık çalışanları (askeri sağlık personeli dâhil),  sağlık kurumlarında çalışan temizlik elemanları, 112 acil sağlık hizmetleri personeli ile acil durum, afet ve olağandışı durumlarda görev alan Ulusal Medikal Kurtarma Ekibi (UMKE) personeli ve acil sağlık araçlarında görev yapan personel dâhil diğer çalışanlar için gereken aşılar</a:t>
            </a:r>
          </a:p>
          <a:p>
            <a:pPr algn="just">
              <a:buFont typeface="Arial" panose="020B0604020202020204" pitchFamily="34" charset="0"/>
              <a:buChar char="•"/>
            </a:pPr>
            <a:r>
              <a:rPr lang="tr-TR" sz="2000" b="0" i="0" dirty="0">
                <a:effectLst/>
              </a:rPr>
              <a:t>Difteri </a:t>
            </a:r>
            <a:r>
              <a:rPr lang="tr-TR" sz="2000" b="0" i="0" dirty="0" err="1">
                <a:effectLst/>
              </a:rPr>
              <a:t>tetanoz</a:t>
            </a:r>
            <a:r>
              <a:rPr lang="tr-TR" sz="2000" b="0" i="0" dirty="0">
                <a:effectLst/>
              </a:rPr>
              <a:t> (</a:t>
            </a:r>
            <a:r>
              <a:rPr lang="tr-TR" sz="2000" b="0" i="0" dirty="0" err="1">
                <a:effectLst/>
              </a:rPr>
              <a:t>Td</a:t>
            </a:r>
            <a:r>
              <a:rPr lang="tr-TR" sz="2000" b="0" i="0" dirty="0">
                <a:effectLst/>
              </a:rPr>
              <a:t> ) (Bir dozun boğmaca içeren aşı olması önerilir)</a:t>
            </a:r>
          </a:p>
          <a:p>
            <a:pPr algn="just">
              <a:buFont typeface="Arial" panose="020B0604020202020204" pitchFamily="34" charset="0"/>
              <a:buChar char="•"/>
            </a:pPr>
            <a:r>
              <a:rPr lang="tr-TR" sz="2000" b="0" i="0" dirty="0">
                <a:effectLst/>
              </a:rPr>
              <a:t>Kızamık-kızamıkçık-kabakulak (KKK)</a:t>
            </a:r>
          </a:p>
          <a:p>
            <a:pPr algn="just">
              <a:buFont typeface="Arial" panose="020B0604020202020204" pitchFamily="34" charset="0"/>
              <a:buChar char="•"/>
            </a:pPr>
            <a:r>
              <a:rPr lang="tr-TR" sz="2000" b="0" i="0" u="none" strike="noStrike" dirty="0">
                <a:effectLst/>
              </a:rPr>
              <a:t>Mevsimsel İnfluenza</a:t>
            </a:r>
            <a:endParaRPr lang="tr-TR" sz="2000" b="0" i="0" dirty="0">
              <a:effectLst/>
            </a:endParaRPr>
          </a:p>
          <a:p>
            <a:pPr algn="just">
              <a:buFont typeface="Arial" panose="020B0604020202020204" pitchFamily="34" charset="0"/>
              <a:buChar char="•"/>
            </a:pPr>
            <a:r>
              <a:rPr lang="tr-TR" sz="2000" b="0" i="0" dirty="0">
                <a:effectLst/>
              </a:rPr>
              <a:t>Hepatit B</a:t>
            </a:r>
          </a:p>
          <a:p>
            <a:pPr algn="just">
              <a:buFont typeface="Arial" panose="020B0604020202020204" pitchFamily="34" charset="0"/>
              <a:buChar char="•"/>
            </a:pPr>
            <a:r>
              <a:rPr lang="tr-TR" sz="2000" b="0" i="0" dirty="0">
                <a:effectLst/>
              </a:rPr>
              <a:t>Suçiçeği</a:t>
            </a:r>
          </a:p>
          <a:p>
            <a:pPr algn="just">
              <a:buFont typeface="Arial" panose="020B0604020202020204" pitchFamily="34" charset="0"/>
              <a:buChar char="•"/>
            </a:pPr>
            <a:r>
              <a:rPr lang="tr-TR" sz="2000" b="0" i="0" dirty="0">
                <a:effectLst/>
              </a:rPr>
              <a:t>Hepatit A </a:t>
            </a:r>
          </a:p>
          <a:p>
            <a:pPr algn="just">
              <a:buFont typeface="Arial" panose="020B0604020202020204" pitchFamily="34" charset="0"/>
              <a:buChar char="•"/>
            </a:pPr>
            <a:r>
              <a:rPr lang="tr-TR" sz="2000" b="0" i="0" dirty="0" err="1">
                <a:effectLst/>
              </a:rPr>
              <a:t>Meningokok</a:t>
            </a:r>
            <a:r>
              <a:rPr lang="tr-TR" sz="2000" b="0" i="0" dirty="0">
                <a:effectLst/>
              </a:rPr>
              <a:t> (Mikrobiyoloji laboratuvarında </a:t>
            </a:r>
            <a:r>
              <a:rPr lang="tr-TR" sz="2000" b="0" i="0" dirty="0" err="1">
                <a:effectLst/>
              </a:rPr>
              <a:t>meningokok</a:t>
            </a:r>
            <a:r>
              <a:rPr lang="tr-TR" sz="2000" b="0" i="0" dirty="0">
                <a:effectLst/>
              </a:rPr>
              <a:t> ile çalışan laboratuvar personeli için) </a:t>
            </a:r>
          </a:p>
        </p:txBody>
      </p:sp>
      <p:sp>
        <p:nvSpPr>
          <p:cNvPr id="4" name="Veri Yer Tutucusu 3">
            <a:extLst>
              <a:ext uri="{FF2B5EF4-FFF2-40B4-BE49-F238E27FC236}">
                <a16:creationId xmlns:a16="http://schemas.microsoft.com/office/drawing/2014/main" id="{090186F7-0025-27F5-C66E-6DBFB207288C}"/>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F7A85093-5A2F-BE43-27A2-CBD276B2E48F}"/>
              </a:ext>
            </a:extLst>
          </p:cNvPr>
          <p:cNvSpPr>
            <a:spLocks noGrp="1"/>
          </p:cNvSpPr>
          <p:nvPr>
            <p:ph type="ftr" sz="quarter" idx="11"/>
          </p:nvPr>
        </p:nvSpPr>
        <p:spPr>
          <a:xfrm>
            <a:off x="3380509" y="6492875"/>
            <a:ext cx="6664035" cy="228600"/>
          </a:xfrm>
        </p:spPr>
        <p:txBody>
          <a:bodyPr/>
          <a:lstStyle/>
          <a:p>
            <a:r>
              <a:rPr lang="tr-TR" dirty="0"/>
              <a:t>Mesleğe Bağlı Riskler Nedeniyle Aşılama </a:t>
            </a:r>
            <a:r>
              <a:rPr lang="tr-TR" dirty="0">
                <a:hlinkClick r:id="rId2"/>
              </a:rPr>
              <a:t>https://asi.saglik.gov.tr/asi/asi-kimlere-yapilir/liste/32-mesle%C4%9Fe-ba%C4%9Fl%C4%B1-riskler-nedeniyle-a%C5%9F%C4%B1lama.html</a:t>
            </a:r>
            <a:r>
              <a:rPr lang="tr-TR" dirty="0"/>
              <a:t> Erişim Tarihi:23.12.2023</a:t>
            </a:r>
          </a:p>
          <a:p>
            <a:endParaRPr lang="tr-TR" dirty="0"/>
          </a:p>
        </p:txBody>
      </p:sp>
      <p:sp>
        <p:nvSpPr>
          <p:cNvPr id="6" name="Slayt Numarası Yer Tutucusu 5">
            <a:extLst>
              <a:ext uri="{FF2B5EF4-FFF2-40B4-BE49-F238E27FC236}">
                <a16:creationId xmlns:a16="http://schemas.microsoft.com/office/drawing/2014/main" id="{A2E0FB1E-CD71-81F6-A40D-696AFD93F412}"/>
              </a:ext>
            </a:extLst>
          </p:cNvPr>
          <p:cNvSpPr>
            <a:spLocks noGrp="1"/>
          </p:cNvSpPr>
          <p:nvPr>
            <p:ph type="sldNum" sz="quarter" idx="12"/>
          </p:nvPr>
        </p:nvSpPr>
        <p:spPr/>
        <p:txBody>
          <a:bodyPr/>
          <a:lstStyle/>
          <a:p>
            <a:fld id="{DAB68E02-0E31-4FE9-98EF-257F54F693FA}" type="slidenum">
              <a:rPr lang="tr-TR" smtClean="0"/>
              <a:t>78</a:t>
            </a:fld>
            <a:endParaRPr lang="tr-TR"/>
          </a:p>
        </p:txBody>
      </p:sp>
    </p:spTree>
    <p:extLst>
      <p:ext uri="{BB962C8B-B14F-4D97-AF65-F5344CB8AC3E}">
        <p14:creationId xmlns:p14="http://schemas.microsoft.com/office/powerpoint/2010/main" val="24298856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D6A8F87-642E-E091-A884-FE3C295CAD5E}"/>
              </a:ext>
            </a:extLst>
          </p:cNvPr>
          <p:cNvSpPr>
            <a:spLocks noGrp="1"/>
          </p:cNvSpPr>
          <p:nvPr>
            <p:ph idx="1"/>
          </p:nvPr>
        </p:nvSpPr>
        <p:spPr>
          <a:xfrm>
            <a:off x="838200" y="720436"/>
            <a:ext cx="10515600" cy="5456527"/>
          </a:xfrm>
        </p:spPr>
        <p:txBody>
          <a:bodyPr>
            <a:normAutofit fontScale="92500"/>
          </a:bodyPr>
          <a:lstStyle/>
          <a:p>
            <a:pPr algn="just">
              <a:buFont typeface="+mj-lt"/>
              <a:buAutoNum type="arabicPeriod" startAt="2"/>
            </a:pPr>
            <a:r>
              <a:rPr lang="tr-TR" b="1" i="0" dirty="0">
                <a:effectLst/>
              </a:rPr>
              <a:t>Düzensiz göçmenlere hizmet veren (DG) Geri Gönderme Merkezlerinde (GGM) çalışan ve/veya düzensiz göçmenlerle doğrudan temas halinde risk altında bulunan tüm personele önerilen aşılar</a:t>
            </a:r>
            <a:endParaRPr lang="tr-TR" b="0" i="0" dirty="0">
              <a:effectLst/>
            </a:endParaRPr>
          </a:p>
          <a:p>
            <a:pPr algn="just">
              <a:buFont typeface="Arial" panose="020B0604020202020204" pitchFamily="34" charset="0"/>
              <a:buChar char="•"/>
            </a:pPr>
            <a:r>
              <a:rPr lang="tr-TR" b="0" i="0" dirty="0">
                <a:effectLst/>
              </a:rPr>
              <a:t>Mevsimsel influenza</a:t>
            </a:r>
          </a:p>
          <a:p>
            <a:pPr algn="just">
              <a:buFont typeface="Arial" panose="020B0604020202020204" pitchFamily="34" charset="0"/>
              <a:buChar char="•"/>
            </a:pPr>
            <a:r>
              <a:rPr lang="tr-TR" b="0" i="0" dirty="0">
                <a:effectLst/>
              </a:rPr>
              <a:t>En az biri yetişkin tip boğmaca aşısı içeren </a:t>
            </a:r>
            <a:r>
              <a:rPr lang="tr-TR" b="0" i="0" dirty="0" err="1">
                <a:effectLst/>
              </a:rPr>
              <a:t>tetanoz</a:t>
            </a:r>
            <a:r>
              <a:rPr lang="tr-TR" b="0" i="0" dirty="0">
                <a:effectLst/>
              </a:rPr>
              <a:t>-difteri aşısı</a:t>
            </a:r>
          </a:p>
          <a:p>
            <a:pPr algn="just">
              <a:buFont typeface="Arial" panose="020B0604020202020204" pitchFamily="34" charset="0"/>
              <a:buChar char="•"/>
            </a:pPr>
            <a:r>
              <a:rPr lang="tr-TR" b="0" i="0" dirty="0">
                <a:effectLst/>
              </a:rPr>
              <a:t>Kızamık-Kızamıkçık-Kabakulak (KKK)</a:t>
            </a:r>
          </a:p>
          <a:p>
            <a:pPr algn="just">
              <a:buFont typeface="Arial" panose="020B0604020202020204" pitchFamily="34" charset="0"/>
              <a:buChar char="•"/>
            </a:pPr>
            <a:r>
              <a:rPr lang="tr-TR" b="0" i="0" dirty="0">
                <a:effectLst/>
              </a:rPr>
              <a:t>Hepatit B</a:t>
            </a:r>
          </a:p>
          <a:p>
            <a:pPr algn="just">
              <a:buFont typeface="Arial" panose="020B0604020202020204" pitchFamily="34" charset="0"/>
              <a:buChar char="•"/>
            </a:pPr>
            <a:r>
              <a:rPr lang="tr-TR" b="0" i="0" dirty="0">
                <a:effectLst/>
              </a:rPr>
              <a:t>Hepatit A</a:t>
            </a:r>
          </a:p>
          <a:p>
            <a:pPr algn="just">
              <a:buFont typeface="Arial" panose="020B0604020202020204" pitchFamily="34" charset="0"/>
              <a:buChar char="•"/>
            </a:pPr>
            <a:r>
              <a:rPr lang="tr-TR" b="0" i="0" dirty="0">
                <a:effectLst/>
              </a:rPr>
              <a:t>Suçiçeği</a:t>
            </a:r>
          </a:p>
          <a:p>
            <a:pPr algn="just">
              <a:buFont typeface="Arial" panose="020B0604020202020204" pitchFamily="34" charset="0"/>
              <a:buChar char="•"/>
            </a:pPr>
            <a:r>
              <a:rPr lang="tr-TR" b="0" i="0" dirty="0">
                <a:effectLst/>
              </a:rPr>
              <a:t>Oral polio (Ulusal aşı takvimine göre oral polio aşısı yapıldığı belgelenemeyen GGM personeline)</a:t>
            </a:r>
          </a:p>
          <a:p>
            <a:pPr algn="just">
              <a:buFont typeface="Arial" panose="020B0604020202020204" pitchFamily="34" charset="0"/>
              <a:buChar char="•"/>
            </a:pPr>
            <a:r>
              <a:rPr lang="tr-TR" b="0" i="0" dirty="0" err="1">
                <a:effectLst/>
              </a:rPr>
              <a:t>Meningokok</a:t>
            </a:r>
            <a:endParaRPr lang="tr-TR" b="0" i="0" dirty="0">
              <a:effectLst/>
            </a:endParaRPr>
          </a:p>
          <a:p>
            <a:endParaRPr lang="tr-TR" dirty="0"/>
          </a:p>
        </p:txBody>
      </p:sp>
      <p:sp>
        <p:nvSpPr>
          <p:cNvPr id="4" name="Veri Yer Tutucusu 3">
            <a:extLst>
              <a:ext uri="{FF2B5EF4-FFF2-40B4-BE49-F238E27FC236}">
                <a16:creationId xmlns:a16="http://schemas.microsoft.com/office/drawing/2014/main" id="{B014950C-382A-7CF2-5F2C-4BB84092477E}"/>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304D28E4-6C3A-CCA1-E77D-6187973C2152}"/>
              </a:ext>
            </a:extLst>
          </p:cNvPr>
          <p:cNvSpPr>
            <a:spLocks noGrp="1"/>
          </p:cNvSpPr>
          <p:nvPr>
            <p:ph type="ftr" sz="quarter" idx="11"/>
          </p:nvPr>
        </p:nvSpPr>
        <p:spPr/>
        <p:txBody>
          <a:bodyPr/>
          <a:lstStyle/>
          <a:p>
            <a:r>
              <a:rPr lang="tr-TR" dirty="0"/>
              <a:t>Mesleğe Bağlı Riskler Nedeniyle Aşılama </a:t>
            </a:r>
            <a:r>
              <a:rPr lang="tr-TR" dirty="0">
                <a:hlinkClick r:id="rId2"/>
              </a:rPr>
              <a:t>https://asi.saglik.gov.tr/asi/asi-kimlere-yapilir/liste/32-mesle%C4%9Fe-ba%C4%9Fl%C4%B1-riskler-nedeniyle-a%C5%9F%C4%B1lama.html</a:t>
            </a:r>
            <a:r>
              <a:rPr lang="tr-TR" dirty="0"/>
              <a:t> Erişim Tarihi:23.12.2023</a:t>
            </a:r>
          </a:p>
          <a:p>
            <a:endParaRPr lang="tr-TR" dirty="0"/>
          </a:p>
        </p:txBody>
      </p:sp>
      <p:sp>
        <p:nvSpPr>
          <p:cNvPr id="6" name="Slayt Numarası Yer Tutucusu 5">
            <a:extLst>
              <a:ext uri="{FF2B5EF4-FFF2-40B4-BE49-F238E27FC236}">
                <a16:creationId xmlns:a16="http://schemas.microsoft.com/office/drawing/2014/main" id="{56AE68E5-D0FE-6A95-E8C3-B6F2F0B16DB4}"/>
              </a:ext>
            </a:extLst>
          </p:cNvPr>
          <p:cNvSpPr>
            <a:spLocks noGrp="1"/>
          </p:cNvSpPr>
          <p:nvPr>
            <p:ph type="sldNum" sz="quarter" idx="12"/>
          </p:nvPr>
        </p:nvSpPr>
        <p:spPr/>
        <p:txBody>
          <a:bodyPr/>
          <a:lstStyle/>
          <a:p>
            <a:fld id="{DAB68E02-0E31-4FE9-98EF-257F54F693FA}" type="slidenum">
              <a:rPr lang="tr-TR" smtClean="0"/>
              <a:t>79</a:t>
            </a:fld>
            <a:endParaRPr lang="tr-TR"/>
          </a:p>
        </p:txBody>
      </p:sp>
    </p:spTree>
    <p:extLst>
      <p:ext uri="{BB962C8B-B14F-4D97-AF65-F5344CB8AC3E}">
        <p14:creationId xmlns:p14="http://schemas.microsoft.com/office/powerpoint/2010/main" val="2329134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6148152E-187B-386C-1578-4985CC8688FF}"/>
              </a:ext>
            </a:extLst>
          </p:cNvPr>
          <p:cNvSpPr>
            <a:spLocks noGrp="1"/>
          </p:cNvSpPr>
          <p:nvPr>
            <p:ph idx="1"/>
          </p:nvPr>
        </p:nvSpPr>
        <p:spPr>
          <a:xfrm>
            <a:off x="838200" y="676406"/>
            <a:ext cx="5547026" cy="5500558"/>
          </a:xfrm>
        </p:spPr>
        <p:txBody>
          <a:bodyPr>
            <a:noAutofit/>
          </a:bodyPr>
          <a:lstStyle/>
          <a:p>
            <a:r>
              <a:rPr lang="tr-TR" sz="2400" dirty="0"/>
              <a:t>1937'de </a:t>
            </a:r>
            <a:r>
              <a:rPr lang="tr-TR" sz="2400" dirty="0" err="1"/>
              <a:t>Max</a:t>
            </a:r>
            <a:r>
              <a:rPr lang="tr-TR" sz="2400" dirty="0"/>
              <a:t> </a:t>
            </a:r>
            <a:r>
              <a:rPr lang="tr-TR" sz="2400" dirty="0" err="1"/>
              <a:t>Theiler</a:t>
            </a:r>
            <a:r>
              <a:rPr lang="tr-TR" sz="2400" dirty="0"/>
              <a:t>, Hugh Smith ve </a:t>
            </a:r>
            <a:r>
              <a:rPr lang="tr-TR" sz="2400" dirty="0" err="1"/>
              <a:t>Eugen</a:t>
            </a:r>
            <a:r>
              <a:rPr lang="tr-TR" sz="2400" dirty="0"/>
              <a:t> </a:t>
            </a:r>
            <a:r>
              <a:rPr lang="tr-TR" sz="2400" dirty="0" err="1"/>
              <a:t>Haagen</a:t>
            </a:r>
            <a:r>
              <a:rPr lang="tr-TR" sz="2400" dirty="0"/>
              <a:t> </a:t>
            </a:r>
            <a:r>
              <a:rPr lang="tr-TR" sz="2400" b="1" dirty="0"/>
              <a:t>sarı hummaya </a:t>
            </a:r>
            <a:r>
              <a:rPr lang="tr-TR" sz="2400" dirty="0"/>
              <a:t>karşı 17D aşısını geliştirdi. Aşı 1938'de onaylandı ve o yıl bir milyondan fazla kişiye aşı yapıldı. </a:t>
            </a:r>
            <a:r>
              <a:rPr lang="tr-TR" sz="2400" dirty="0" err="1"/>
              <a:t>Theiler</a:t>
            </a:r>
            <a:r>
              <a:rPr lang="tr-TR" sz="2400" dirty="0"/>
              <a:t> Nobel Ödülü’nü aldı.</a:t>
            </a:r>
          </a:p>
          <a:p>
            <a:r>
              <a:rPr lang="tr-TR" sz="2400" dirty="0"/>
              <a:t>1939'da bakteriyologlar </a:t>
            </a:r>
            <a:r>
              <a:rPr lang="tr-TR" sz="2400" dirty="0" err="1"/>
              <a:t>Pearl</a:t>
            </a:r>
            <a:r>
              <a:rPr lang="tr-TR" sz="2400" dirty="0"/>
              <a:t> </a:t>
            </a:r>
            <a:r>
              <a:rPr lang="tr-TR" sz="2400" dirty="0" err="1"/>
              <a:t>Kendrick</a:t>
            </a:r>
            <a:r>
              <a:rPr lang="tr-TR" sz="2400" dirty="0"/>
              <a:t> ve </a:t>
            </a:r>
            <a:r>
              <a:rPr lang="tr-TR" sz="2400" dirty="0" err="1"/>
              <a:t>Grace</a:t>
            </a:r>
            <a:r>
              <a:rPr lang="tr-TR" sz="2400" dirty="0"/>
              <a:t> </a:t>
            </a:r>
            <a:r>
              <a:rPr lang="tr-TR" sz="2400" dirty="0" err="1"/>
              <a:t>Eldering</a:t>
            </a:r>
            <a:r>
              <a:rPr lang="tr-TR" sz="2400" dirty="0"/>
              <a:t> </a:t>
            </a:r>
            <a:r>
              <a:rPr lang="tr-TR" sz="2400" b="1" dirty="0"/>
              <a:t>boğmaca (boğmaca) </a:t>
            </a:r>
            <a:r>
              <a:rPr lang="tr-TR" sz="2400" dirty="0"/>
              <a:t>aşısının etkinliğini gösterdiler. Bilim insanları aşılamanın çocukların hastalanma oranını 100 çocukta 15,1'den 100 çocukta 2,3'e düşürdüğünü gösterdi.</a:t>
            </a:r>
          </a:p>
          <a:p>
            <a:r>
              <a:rPr lang="tr-TR" sz="2400" dirty="0"/>
              <a:t>1945'te ilk </a:t>
            </a:r>
            <a:r>
              <a:rPr lang="tr-TR" sz="2400" b="1" dirty="0"/>
              <a:t>grip aşısı </a:t>
            </a:r>
            <a:r>
              <a:rPr lang="tr-TR" sz="2400" dirty="0"/>
              <a:t>askeri kullanım için onaylandı, ardından 1946'da sivil kullanım için onay alındı.</a:t>
            </a:r>
          </a:p>
        </p:txBody>
      </p:sp>
      <p:sp>
        <p:nvSpPr>
          <p:cNvPr id="4" name="Veri Yer Tutucusu 3">
            <a:extLst>
              <a:ext uri="{FF2B5EF4-FFF2-40B4-BE49-F238E27FC236}">
                <a16:creationId xmlns:a16="http://schemas.microsoft.com/office/drawing/2014/main" id="{41241030-9733-D1A7-6BBC-740AD283D433}"/>
              </a:ext>
            </a:extLst>
          </p:cNvPr>
          <p:cNvSpPr>
            <a:spLocks noGrp="1"/>
          </p:cNvSpPr>
          <p:nvPr>
            <p:ph type="dt" sz="half" idx="10"/>
          </p:nvPr>
        </p:nvSpPr>
        <p:spPr>
          <a:xfrm>
            <a:off x="838200" y="6356350"/>
            <a:ext cx="2590800" cy="365125"/>
          </a:xfrm>
        </p:spPr>
        <p:txBody>
          <a:bodyPr>
            <a:normAutofit/>
          </a:bodyPr>
          <a:lstStyle/>
          <a:p>
            <a:pPr>
              <a:spcAft>
                <a:spcPts val="600"/>
              </a:spcAft>
            </a:pPr>
            <a:fld id="{53D8424A-AADA-422C-90A0-869D6EEB0C0A}" type="datetime1">
              <a:rPr lang="tr-TR" smtClean="0"/>
              <a:pPr>
                <a:spcAft>
                  <a:spcPts val="600"/>
                </a:spcAft>
              </a:pPr>
              <a:t>24.12.2023</a:t>
            </a:fld>
            <a:endParaRPr lang="tr-TR"/>
          </a:p>
        </p:txBody>
      </p:sp>
      <p:pic>
        <p:nvPicPr>
          <p:cNvPr id="16" name="Picture 8" descr="İğneli ve tüp">
            <a:extLst>
              <a:ext uri="{FF2B5EF4-FFF2-40B4-BE49-F238E27FC236}">
                <a16:creationId xmlns:a16="http://schemas.microsoft.com/office/drawing/2014/main" id="{50145D52-92B3-FA1E-16AB-6B5586281879}"/>
              </a:ext>
            </a:extLst>
          </p:cNvPr>
          <p:cNvPicPr>
            <a:picLocks noChangeAspect="1"/>
          </p:cNvPicPr>
          <p:nvPr/>
        </p:nvPicPr>
        <p:blipFill rotWithShape="1">
          <a:blip r:embed="rId2"/>
          <a:srcRect l="22342" r="19620" b="-1"/>
          <a:stretch/>
        </p:blipFill>
        <p:spPr>
          <a:xfrm>
            <a:off x="6388274" y="10"/>
            <a:ext cx="5803726"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7" name="Alt Bilgi Yer Tutucusu 4">
            <a:extLst>
              <a:ext uri="{FF2B5EF4-FFF2-40B4-BE49-F238E27FC236}">
                <a16:creationId xmlns:a16="http://schemas.microsoft.com/office/drawing/2014/main" id="{2069CD74-981A-521C-DC45-6329959634BD}"/>
              </a:ext>
            </a:extLst>
          </p:cNvPr>
          <p:cNvSpPr txBox="1">
            <a:spLocks noGrp="1"/>
          </p:cNvSpPr>
          <p:nvPr>
            <p:ph type="ftr" sz="quarter" idx="11"/>
          </p:nvPr>
        </p:nvSpPr>
        <p:spPr>
          <a:xfrm>
            <a:off x="3505200" y="6356350"/>
            <a:ext cx="3429000" cy="365125"/>
          </a:xfrm>
          <a:prstGeom prst="rect">
            <a:avLst/>
          </a:prstGeom>
        </p:spPr>
        <p:txBody>
          <a:bodyPr vert="horz" lIns="91440" tIns="45720" rIns="91440" bIns="45720" rtlCol="0">
            <a:normAutofit/>
          </a:bodyP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90000"/>
              </a:lnSpc>
              <a:spcAft>
                <a:spcPts val="600"/>
              </a:spcAft>
            </a:pPr>
            <a:r>
              <a:rPr lang="tr-TR" sz="400"/>
              <a:t>A </a:t>
            </a:r>
            <a:r>
              <a:rPr lang="tr-TR" sz="400" err="1"/>
              <a:t>Brief</a:t>
            </a:r>
            <a:r>
              <a:rPr lang="tr-TR" sz="400"/>
              <a:t> </a:t>
            </a:r>
            <a:r>
              <a:rPr lang="tr-TR" sz="400" err="1"/>
              <a:t>History</a:t>
            </a:r>
            <a:r>
              <a:rPr lang="tr-TR" sz="400"/>
              <a:t> </a:t>
            </a:r>
            <a:r>
              <a:rPr lang="tr-TR" sz="400" err="1"/>
              <a:t>Vaccination</a:t>
            </a:r>
            <a:r>
              <a:rPr lang="tr-TR" sz="400"/>
              <a:t>. </a:t>
            </a:r>
            <a:r>
              <a:rPr lang="tr-TR" sz="400">
                <a:hlinkClick r:id="rId3"/>
              </a:rPr>
              <a:t>https://www.who.int/news-room/spotlight/history-of-vaccination/a-brief-history-of-vaccination?topicsurvey=ht7j2q)&amp;gclid=Cj0KCQiA4Y-sBhC6ARIsAGXF1g7gmK5F1W78zMRJCDEHFPw3cKDtlK-SztVKX_Vjmb4fCONfGMkZyGEaAlX2EALw_wcB</a:t>
            </a:r>
            <a:r>
              <a:rPr lang="tr-TR" sz="400"/>
              <a:t> (Erişim Tarihi: 21.12.2023)</a:t>
            </a:r>
          </a:p>
          <a:p>
            <a:pPr algn="l">
              <a:lnSpc>
                <a:spcPct val="90000"/>
              </a:lnSpc>
              <a:spcAft>
                <a:spcPts val="600"/>
              </a:spcAft>
            </a:pPr>
            <a:endParaRPr lang="tr-TR" sz="400"/>
          </a:p>
        </p:txBody>
      </p:sp>
      <p:sp>
        <p:nvSpPr>
          <p:cNvPr id="6" name="Slayt Numarası Yer Tutucusu 5">
            <a:extLst>
              <a:ext uri="{FF2B5EF4-FFF2-40B4-BE49-F238E27FC236}">
                <a16:creationId xmlns:a16="http://schemas.microsoft.com/office/drawing/2014/main" id="{B068A256-9E7A-9318-9F3A-2DEA1B63C0D2}"/>
              </a:ext>
            </a:extLst>
          </p:cNvPr>
          <p:cNvSpPr>
            <a:spLocks noGrp="1"/>
          </p:cNvSpPr>
          <p:nvPr>
            <p:ph type="sldNum" sz="quarter" idx="12"/>
          </p:nvPr>
        </p:nvSpPr>
        <p:spPr>
          <a:xfrm>
            <a:off x="8610600" y="6356350"/>
            <a:ext cx="2743200" cy="365125"/>
          </a:xfrm>
        </p:spPr>
        <p:txBody>
          <a:bodyPr>
            <a:normAutofit/>
          </a:bodyPr>
          <a:lstStyle/>
          <a:p>
            <a:pPr>
              <a:spcAft>
                <a:spcPts val="600"/>
              </a:spcAft>
            </a:pPr>
            <a:fld id="{DAB68E02-0E31-4FE9-98EF-257F54F693FA}" type="slidenum">
              <a:rPr lang="tr-TR">
                <a:solidFill>
                  <a:srgbClr val="FFFFFF"/>
                </a:solidFill>
              </a:rPr>
              <a:pPr>
                <a:spcAft>
                  <a:spcPts val="600"/>
                </a:spcAft>
              </a:pPr>
              <a:t>8</a:t>
            </a:fld>
            <a:endParaRPr lang="tr-TR">
              <a:solidFill>
                <a:srgbClr val="FFFFFF"/>
              </a:solidFill>
            </a:endParaRPr>
          </a:p>
        </p:txBody>
      </p:sp>
    </p:spTree>
    <p:extLst>
      <p:ext uri="{BB962C8B-B14F-4D97-AF65-F5344CB8AC3E}">
        <p14:creationId xmlns:p14="http://schemas.microsoft.com/office/powerpoint/2010/main" val="372858370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7B9ABEC-2962-5EDB-E3C5-2E25B6F8BA26}"/>
              </a:ext>
            </a:extLst>
          </p:cNvPr>
          <p:cNvSpPr>
            <a:spLocks noGrp="1"/>
          </p:cNvSpPr>
          <p:nvPr>
            <p:ph idx="1"/>
          </p:nvPr>
        </p:nvSpPr>
        <p:spPr>
          <a:xfrm>
            <a:off x="838200" y="831273"/>
            <a:ext cx="10515600" cy="5345690"/>
          </a:xfrm>
        </p:spPr>
        <p:txBody>
          <a:bodyPr>
            <a:normAutofit lnSpcReduction="10000"/>
          </a:bodyPr>
          <a:lstStyle/>
          <a:p>
            <a:pPr algn="just">
              <a:buFont typeface="+mj-lt"/>
              <a:buAutoNum type="arabicPeriod" startAt="3"/>
            </a:pPr>
            <a:r>
              <a:rPr lang="tr-TR" b="1" i="0" dirty="0">
                <a:effectLst/>
              </a:rPr>
              <a:t>Kanalizasyon işçilerine önerilen aşılar: </a:t>
            </a:r>
          </a:p>
          <a:p>
            <a:pPr algn="just"/>
            <a:r>
              <a:rPr lang="tr-TR" b="0" i="0" dirty="0">
                <a:effectLst/>
              </a:rPr>
              <a:t>Hepatit A aşısı önerilir. Ek olarak tüm yetişkinler, yetişkin aşılamaları kapsamında önerilen aşılamalara uygun olarak aşılanmalıdır.</a:t>
            </a:r>
          </a:p>
          <a:p>
            <a:pPr algn="just">
              <a:buFont typeface="+mj-lt"/>
              <a:buAutoNum type="arabicPeriod" startAt="3"/>
            </a:pPr>
            <a:r>
              <a:rPr lang="tr-TR" b="1" i="0" dirty="0">
                <a:effectLst/>
              </a:rPr>
              <a:t>Tıbbi atık yönetiminde çalışan kişilere önerilen aşılar:</a:t>
            </a:r>
            <a:endParaRPr lang="tr-TR" b="0" i="0" dirty="0">
              <a:effectLst/>
            </a:endParaRPr>
          </a:p>
          <a:p>
            <a:pPr algn="just">
              <a:buFont typeface="Arial" panose="020B0604020202020204" pitchFamily="34" charset="0"/>
              <a:buChar char="•"/>
            </a:pPr>
            <a:r>
              <a:rPr lang="tr-TR" b="0" i="0" u="none" strike="noStrike" dirty="0">
                <a:effectLst/>
              </a:rPr>
              <a:t>Mevsimsel influenza</a:t>
            </a:r>
            <a:endParaRPr lang="tr-TR" b="0" i="0" dirty="0">
              <a:effectLst/>
            </a:endParaRPr>
          </a:p>
          <a:p>
            <a:pPr algn="just">
              <a:buFont typeface="Arial" panose="020B0604020202020204" pitchFamily="34" charset="0"/>
              <a:buChar char="•"/>
            </a:pPr>
            <a:r>
              <a:rPr lang="tr-TR" b="0" i="0" dirty="0" err="1">
                <a:effectLst/>
              </a:rPr>
              <a:t>Tetanoz</a:t>
            </a:r>
            <a:r>
              <a:rPr lang="tr-TR" b="0" i="0" dirty="0">
                <a:effectLst/>
              </a:rPr>
              <a:t>-difteri aşısı</a:t>
            </a:r>
          </a:p>
          <a:p>
            <a:pPr algn="just">
              <a:buFont typeface="Arial" panose="020B0604020202020204" pitchFamily="34" charset="0"/>
              <a:buChar char="•"/>
            </a:pPr>
            <a:r>
              <a:rPr lang="tr-TR" b="0" i="0" dirty="0">
                <a:effectLst/>
              </a:rPr>
              <a:t>Hepatit B</a:t>
            </a:r>
          </a:p>
          <a:p>
            <a:pPr algn="just">
              <a:buFont typeface="Arial" panose="020B0604020202020204" pitchFamily="34" charset="0"/>
              <a:buChar char="•"/>
            </a:pPr>
            <a:r>
              <a:rPr lang="tr-TR" b="0" i="0" dirty="0">
                <a:effectLst/>
              </a:rPr>
              <a:t>Hepatit A</a:t>
            </a:r>
          </a:p>
          <a:p>
            <a:pPr algn="just"/>
            <a:r>
              <a:rPr lang="tr-TR" b="0" i="0" dirty="0">
                <a:effectLst/>
              </a:rPr>
              <a:t>Bu grup içerisinde yer alan sağlık çalışanları, sağlık çalışanı aşılama şeması kapsamında aşılanmalıdır. Ek olarak tüm yetişkinler, yetişkin aşılamaları kapsamında önerilen aşılamalara uygun olarak aşılanmalıdır.  </a:t>
            </a:r>
          </a:p>
          <a:p>
            <a:endParaRPr lang="tr-TR" dirty="0"/>
          </a:p>
        </p:txBody>
      </p:sp>
      <p:sp>
        <p:nvSpPr>
          <p:cNvPr id="4" name="Veri Yer Tutucusu 3">
            <a:extLst>
              <a:ext uri="{FF2B5EF4-FFF2-40B4-BE49-F238E27FC236}">
                <a16:creationId xmlns:a16="http://schemas.microsoft.com/office/drawing/2014/main" id="{13D07997-4FD7-410D-5B3F-D06428D8C6D7}"/>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0AC98F83-090D-E317-B4CE-33A41CC0FDE5}"/>
              </a:ext>
            </a:extLst>
          </p:cNvPr>
          <p:cNvSpPr>
            <a:spLocks noGrp="1"/>
          </p:cNvSpPr>
          <p:nvPr>
            <p:ph type="ftr" sz="quarter" idx="11"/>
          </p:nvPr>
        </p:nvSpPr>
        <p:spPr/>
        <p:txBody>
          <a:bodyPr/>
          <a:lstStyle/>
          <a:p>
            <a:r>
              <a:rPr lang="tr-TR" dirty="0"/>
              <a:t>Mesleğe Bağlı Riskler Nedeniyle Aşılama </a:t>
            </a:r>
            <a:r>
              <a:rPr lang="tr-TR" dirty="0">
                <a:hlinkClick r:id="rId2"/>
              </a:rPr>
              <a:t>https://asi.saglik.gov.tr/asi/asi-kimlere-yapilir/liste/32-mesle%C4%9Fe-ba%C4%9Fl%C4%B1-riskler-nedeniyle-a%C5%9F%C4%B1lama.html</a:t>
            </a:r>
            <a:r>
              <a:rPr lang="tr-TR" dirty="0"/>
              <a:t> Erişim Tarihi:23.12.2023</a:t>
            </a:r>
          </a:p>
          <a:p>
            <a:endParaRPr lang="tr-TR" dirty="0"/>
          </a:p>
        </p:txBody>
      </p:sp>
      <p:sp>
        <p:nvSpPr>
          <p:cNvPr id="6" name="Slayt Numarası Yer Tutucusu 5">
            <a:extLst>
              <a:ext uri="{FF2B5EF4-FFF2-40B4-BE49-F238E27FC236}">
                <a16:creationId xmlns:a16="http://schemas.microsoft.com/office/drawing/2014/main" id="{018017C6-1894-47CD-6B9B-677A3099B62B}"/>
              </a:ext>
            </a:extLst>
          </p:cNvPr>
          <p:cNvSpPr>
            <a:spLocks noGrp="1"/>
          </p:cNvSpPr>
          <p:nvPr>
            <p:ph type="sldNum" sz="quarter" idx="12"/>
          </p:nvPr>
        </p:nvSpPr>
        <p:spPr/>
        <p:txBody>
          <a:bodyPr/>
          <a:lstStyle/>
          <a:p>
            <a:fld id="{DAB68E02-0E31-4FE9-98EF-257F54F693FA}" type="slidenum">
              <a:rPr lang="tr-TR" smtClean="0"/>
              <a:t>80</a:t>
            </a:fld>
            <a:endParaRPr lang="tr-TR"/>
          </a:p>
        </p:txBody>
      </p:sp>
    </p:spTree>
    <p:extLst>
      <p:ext uri="{BB962C8B-B14F-4D97-AF65-F5344CB8AC3E}">
        <p14:creationId xmlns:p14="http://schemas.microsoft.com/office/powerpoint/2010/main" val="40076301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C6ABA81-296B-E5D1-CEF7-E825F21F666E}"/>
              </a:ext>
            </a:extLst>
          </p:cNvPr>
          <p:cNvSpPr>
            <a:spLocks noGrp="1"/>
          </p:cNvSpPr>
          <p:nvPr>
            <p:ph idx="1"/>
          </p:nvPr>
        </p:nvSpPr>
        <p:spPr>
          <a:xfrm>
            <a:off x="838200" y="688932"/>
            <a:ext cx="10515600" cy="5488031"/>
          </a:xfrm>
        </p:spPr>
        <p:txBody>
          <a:bodyPr>
            <a:normAutofit/>
          </a:bodyPr>
          <a:lstStyle/>
          <a:p>
            <a:pPr algn="just">
              <a:buFont typeface="+mj-lt"/>
              <a:buAutoNum type="arabicPeriod" startAt="5"/>
            </a:pPr>
            <a:r>
              <a:rPr lang="tr-TR" b="1" i="0" dirty="0">
                <a:effectLst/>
              </a:rPr>
              <a:t>Risk altında yer alan diğer çalışanlara önerilen aşılar </a:t>
            </a:r>
            <a:endParaRPr lang="tr-TR" b="0" i="0" dirty="0">
              <a:effectLst/>
            </a:endParaRPr>
          </a:p>
          <a:p>
            <a:pPr algn="just"/>
            <a:r>
              <a:rPr lang="tr-TR" b="0" i="0" dirty="0">
                <a:effectLst/>
              </a:rPr>
              <a:t>Hepatit B hastalığı açısından artmış risk nedeniyle yukarıda sayılan meslekler dışındaki kişilere de Hepatit B aşısı uygulanmalıdır.</a:t>
            </a:r>
          </a:p>
          <a:p>
            <a:pPr algn="just">
              <a:buFont typeface="Arial" panose="020B0604020202020204" pitchFamily="34" charset="0"/>
              <a:buChar char="•"/>
            </a:pPr>
            <a:r>
              <a:rPr lang="tr-TR" b="0" i="0" dirty="0">
                <a:effectLst/>
              </a:rPr>
              <a:t>Berberler-kuaförler, manikür-pedikürcüler </a:t>
            </a:r>
          </a:p>
          <a:p>
            <a:pPr algn="just">
              <a:buFont typeface="Arial" panose="020B0604020202020204" pitchFamily="34" charset="0"/>
              <a:buChar char="•"/>
            </a:pPr>
            <a:r>
              <a:rPr lang="tr-TR" b="0" i="0" dirty="0">
                <a:effectLst/>
              </a:rPr>
              <a:t>Para karşılığı cinsel ilişkide bulunanlar, </a:t>
            </a:r>
          </a:p>
          <a:p>
            <a:pPr algn="just">
              <a:buFont typeface="Arial" panose="020B0604020202020204" pitchFamily="34" charset="0"/>
              <a:buChar char="•"/>
            </a:pPr>
            <a:r>
              <a:rPr lang="tr-TR" b="0" i="0" dirty="0">
                <a:effectLst/>
              </a:rPr>
              <a:t>Zihinsel özürlü bakımevlerinde bulunanlar, yetiştirme yurtlarında bulunan kişiler,</a:t>
            </a:r>
          </a:p>
          <a:p>
            <a:pPr algn="just">
              <a:buFont typeface="Arial" panose="020B0604020202020204" pitchFamily="34" charset="0"/>
              <a:buChar char="•"/>
            </a:pPr>
            <a:r>
              <a:rPr lang="tr-TR" b="0" i="0" dirty="0">
                <a:effectLst/>
              </a:rPr>
              <a:t>İtfaiye personeli, askerler (yüksek risk altındakiler),</a:t>
            </a:r>
          </a:p>
          <a:p>
            <a:pPr algn="just">
              <a:buFont typeface="Arial" panose="020B0604020202020204" pitchFamily="34" charset="0"/>
              <a:buChar char="•"/>
            </a:pPr>
            <a:r>
              <a:rPr lang="tr-TR" b="0" i="0" dirty="0">
                <a:effectLst/>
              </a:rPr>
              <a:t>Polis memurları (yüksek risk altındakiler).</a:t>
            </a:r>
          </a:p>
          <a:p>
            <a:endParaRPr lang="tr-TR" dirty="0"/>
          </a:p>
        </p:txBody>
      </p:sp>
      <p:sp>
        <p:nvSpPr>
          <p:cNvPr id="4" name="Veri Yer Tutucusu 3">
            <a:extLst>
              <a:ext uri="{FF2B5EF4-FFF2-40B4-BE49-F238E27FC236}">
                <a16:creationId xmlns:a16="http://schemas.microsoft.com/office/drawing/2014/main" id="{3B34DF3C-A2AA-2A5A-2A45-F0CFACCC5987}"/>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63618E07-73CF-BFBC-E29C-777DD65E382F}"/>
              </a:ext>
            </a:extLst>
          </p:cNvPr>
          <p:cNvSpPr>
            <a:spLocks noGrp="1"/>
          </p:cNvSpPr>
          <p:nvPr>
            <p:ph type="ftr" sz="quarter" idx="11"/>
          </p:nvPr>
        </p:nvSpPr>
        <p:spPr/>
        <p:txBody>
          <a:bodyPr/>
          <a:lstStyle/>
          <a:p>
            <a:r>
              <a:rPr lang="tr-TR" dirty="0"/>
              <a:t>Mesleğe Bağlı Riskler Nedeniyle Aşılama </a:t>
            </a:r>
            <a:r>
              <a:rPr lang="tr-TR" dirty="0">
                <a:hlinkClick r:id="rId2"/>
              </a:rPr>
              <a:t>https://asi.saglik.gov.tr/asi/asi-kimlere-yapilir/liste/32-mesle%C4%9Fe-ba%C4%9Fl%C4%B1-riskler-nedeniyle-a%C5%9F%C4%B1lama.html</a:t>
            </a:r>
            <a:r>
              <a:rPr lang="tr-TR" dirty="0"/>
              <a:t> Erişim Tarihi:23.12.2023</a:t>
            </a:r>
          </a:p>
          <a:p>
            <a:endParaRPr lang="tr-TR" dirty="0"/>
          </a:p>
        </p:txBody>
      </p:sp>
      <p:sp>
        <p:nvSpPr>
          <p:cNvPr id="6" name="Slayt Numarası Yer Tutucusu 5">
            <a:extLst>
              <a:ext uri="{FF2B5EF4-FFF2-40B4-BE49-F238E27FC236}">
                <a16:creationId xmlns:a16="http://schemas.microsoft.com/office/drawing/2014/main" id="{63C167A0-17D6-4A4F-0DCF-6072756D5E3D}"/>
              </a:ext>
            </a:extLst>
          </p:cNvPr>
          <p:cNvSpPr>
            <a:spLocks noGrp="1"/>
          </p:cNvSpPr>
          <p:nvPr>
            <p:ph type="sldNum" sz="quarter" idx="12"/>
          </p:nvPr>
        </p:nvSpPr>
        <p:spPr/>
        <p:txBody>
          <a:bodyPr/>
          <a:lstStyle/>
          <a:p>
            <a:fld id="{DAB68E02-0E31-4FE9-98EF-257F54F693FA}" type="slidenum">
              <a:rPr lang="tr-TR" smtClean="0"/>
              <a:t>81</a:t>
            </a:fld>
            <a:endParaRPr lang="tr-TR"/>
          </a:p>
        </p:txBody>
      </p:sp>
    </p:spTree>
    <p:extLst>
      <p:ext uri="{BB962C8B-B14F-4D97-AF65-F5344CB8AC3E}">
        <p14:creationId xmlns:p14="http://schemas.microsoft.com/office/powerpoint/2010/main" val="9658088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51355B8-0B99-877C-1329-84C4D4135334}"/>
              </a:ext>
            </a:extLst>
          </p:cNvPr>
          <p:cNvSpPr>
            <a:spLocks noGrp="1"/>
          </p:cNvSpPr>
          <p:nvPr>
            <p:ph type="title"/>
          </p:nvPr>
        </p:nvSpPr>
        <p:spPr/>
        <p:txBody>
          <a:bodyPr/>
          <a:lstStyle/>
          <a:p>
            <a:r>
              <a:rPr lang="tr-TR" dirty="0"/>
              <a:t>Seyahat Aşıları</a:t>
            </a:r>
          </a:p>
        </p:txBody>
      </p:sp>
      <p:sp>
        <p:nvSpPr>
          <p:cNvPr id="4" name="Veri Yer Tutucusu 3">
            <a:extLst>
              <a:ext uri="{FF2B5EF4-FFF2-40B4-BE49-F238E27FC236}">
                <a16:creationId xmlns:a16="http://schemas.microsoft.com/office/drawing/2014/main" id="{6B0250B2-EDE9-A64D-69F3-BADFEE4F8EE5}"/>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59FB7034-7A48-42EF-5CE8-C9ED35596FD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02F7191-F4E6-8AFC-7300-BC8DC490D022}"/>
              </a:ext>
            </a:extLst>
          </p:cNvPr>
          <p:cNvSpPr>
            <a:spLocks noGrp="1"/>
          </p:cNvSpPr>
          <p:nvPr>
            <p:ph type="sldNum" sz="quarter" idx="12"/>
          </p:nvPr>
        </p:nvSpPr>
        <p:spPr/>
        <p:txBody>
          <a:bodyPr/>
          <a:lstStyle/>
          <a:p>
            <a:fld id="{DAB68E02-0E31-4FE9-98EF-257F54F693FA}" type="slidenum">
              <a:rPr lang="tr-TR" smtClean="0"/>
              <a:t>82</a:t>
            </a:fld>
            <a:endParaRPr lang="tr-TR"/>
          </a:p>
        </p:txBody>
      </p:sp>
      <p:pic>
        <p:nvPicPr>
          <p:cNvPr id="7" name="Google Shape;918;p96">
            <a:extLst>
              <a:ext uri="{FF2B5EF4-FFF2-40B4-BE49-F238E27FC236}">
                <a16:creationId xmlns:a16="http://schemas.microsoft.com/office/drawing/2014/main" id="{8C75D5AE-634E-F725-50FD-D768E95CF034}"/>
              </a:ext>
            </a:extLst>
          </p:cNvPr>
          <p:cNvPicPr preferRelativeResize="0">
            <a:picLocks noGrp="1"/>
          </p:cNvPicPr>
          <p:nvPr>
            <p:ph idx="1"/>
          </p:nvPr>
        </p:nvPicPr>
        <p:blipFill rotWithShape="1">
          <a:blip r:embed="rId2">
            <a:alphaModFix/>
          </a:blip>
          <a:srcRect/>
          <a:stretch/>
        </p:blipFill>
        <p:spPr>
          <a:xfrm>
            <a:off x="589308" y="1540308"/>
            <a:ext cx="5392451" cy="3898695"/>
          </a:xfrm>
          <a:prstGeom prst="rect">
            <a:avLst/>
          </a:prstGeom>
          <a:noFill/>
          <a:ln>
            <a:noFill/>
          </a:ln>
        </p:spPr>
      </p:pic>
      <p:pic>
        <p:nvPicPr>
          <p:cNvPr id="8" name="Google Shape;919;p96">
            <a:extLst>
              <a:ext uri="{FF2B5EF4-FFF2-40B4-BE49-F238E27FC236}">
                <a16:creationId xmlns:a16="http://schemas.microsoft.com/office/drawing/2014/main" id="{C977DFC9-4021-A06F-CFFB-EB0E378ECEFF}"/>
              </a:ext>
            </a:extLst>
          </p:cNvPr>
          <p:cNvPicPr preferRelativeResize="0"/>
          <p:nvPr/>
        </p:nvPicPr>
        <p:blipFill rotWithShape="1">
          <a:blip r:embed="rId3">
            <a:alphaModFix/>
          </a:blip>
          <a:srcRect/>
          <a:stretch/>
        </p:blipFill>
        <p:spPr>
          <a:xfrm>
            <a:off x="5981759" y="1540308"/>
            <a:ext cx="5048955" cy="3998130"/>
          </a:xfrm>
          <a:prstGeom prst="rect">
            <a:avLst/>
          </a:prstGeom>
          <a:noFill/>
          <a:ln>
            <a:noFill/>
          </a:ln>
        </p:spPr>
      </p:pic>
    </p:spTree>
    <p:extLst>
      <p:ext uri="{BB962C8B-B14F-4D97-AF65-F5344CB8AC3E}">
        <p14:creationId xmlns:p14="http://schemas.microsoft.com/office/powerpoint/2010/main" val="28679560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9B4FEFB-62F2-01C2-4D12-3D96620C99FC}"/>
              </a:ext>
            </a:extLst>
          </p:cNvPr>
          <p:cNvSpPr>
            <a:spLocks noGrp="1"/>
          </p:cNvSpPr>
          <p:nvPr>
            <p:ph type="title"/>
          </p:nvPr>
        </p:nvSpPr>
        <p:spPr/>
        <p:txBody>
          <a:bodyPr/>
          <a:lstStyle/>
          <a:p>
            <a:r>
              <a:rPr lang="tr-TR" b="1" dirty="0"/>
              <a:t>Aşı Sonrası İstenmeyen Etkiler</a:t>
            </a:r>
          </a:p>
        </p:txBody>
      </p:sp>
      <p:sp>
        <p:nvSpPr>
          <p:cNvPr id="3" name="İçerik Yer Tutucusu 2">
            <a:extLst>
              <a:ext uri="{FF2B5EF4-FFF2-40B4-BE49-F238E27FC236}">
                <a16:creationId xmlns:a16="http://schemas.microsoft.com/office/drawing/2014/main" id="{6D3A8AC2-1DBF-2376-D9C9-5471AC38BB76}"/>
              </a:ext>
            </a:extLst>
          </p:cNvPr>
          <p:cNvSpPr>
            <a:spLocks noGrp="1"/>
          </p:cNvSpPr>
          <p:nvPr>
            <p:ph idx="1"/>
          </p:nvPr>
        </p:nvSpPr>
        <p:spPr/>
        <p:txBody>
          <a:bodyPr>
            <a:normAutofit lnSpcReduction="10000"/>
          </a:bodyPr>
          <a:lstStyle/>
          <a:p>
            <a:r>
              <a:rPr lang="tr-TR" dirty="0"/>
              <a:t>Aşı uygulanan bir kişide, aşı sonrası ortaya çıkan, bilinen aşı yan etkisi ya da aşıya bağlı olduğu düşünülen herhangi bir istenmeyen tıbbi olay ASİE olarak tanımlanmaktadır. </a:t>
            </a:r>
          </a:p>
          <a:p>
            <a:pPr marL="228600" lvl="0" indent="-228600" algn="l" rtl="0">
              <a:lnSpc>
                <a:spcPct val="90000"/>
              </a:lnSpc>
              <a:spcBef>
                <a:spcPts val="1000"/>
              </a:spcBef>
              <a:spcAft>
                <a:spcPts val="0"/>
              </a:spcAft>
              <a:buClr>
                <a:schemeClr val="dk1"/>
              </a:buClr>
              <a:buSzPts val="2800"/>
              <a:buChar char="•"/>
            </a:pPr>
            <a:r>
              <a:rPr lang="tr-TR" dirty="0"/>
              <a:t>Beş grupta toplanmaktadır: </a:t>
            </a:r>
          </a:p>
          <a:p>
            <a:pPr marL="514350" lvl="0" indent="-514350" algn="l" rtl="0">
              <a:lnSpc>
                <a:spcPct val="90000"/>
              </a:lnSpc>
              <a:spcBef>
                <a:spcPts val="1000"/>
              </a:spcBef>
              <a:spcAft>
                <a:spcPts val="0"/>
              </a:spcAft>
              <a:buClr>
                <a:schemeClr val="dk1"/>
              </a:buClr>
              <a:buSzPts val="2800"/>
              <a:buAutoNum type="alphaUcPeriod"/>
            </a:pPr>
            <a:r>
              <a:rPr lang="tr-TR" dirty="0"/>
              <a:t>Aşı yan etkisi </a:t>
            </a:r>
          </a:p>
          <a:p>
            <a:pPr marL="514350" lvl="0" indent="-514350" algn="l" rtl="0">
              <a:lnSpc>
                <a:spcPct val="90000"/>
              </a:lnSpc>
              <a:spcBef>
                <a:spcPts val="1000"/>
              </a:spcBef>
              <a:spcAft>
                <a:spcPts val="0"/>
              </a:spcAft>
              <a:buClr>
                <a:schemeClr val="dk1"/>
              </a:buClr>
              <a:buSzPts val="2800"/>
              <a:buAutoNum type="alphaUcPeriod"/>
            </a:pPr>
            <a:r>
              <a:rPr lang="tr-TR" dirty="0"/>
              <a:t>Program uygulama hataları (Aşının üretim, dağıtım ve uygulanması sırasında ortaya çıkabilecek hatalar) </a:t>
            </a:r>
          </a:p>
          <a:p>
            <a:pPr marL="514350" lvl="0" indent="-514350" algn="l" rtl="0">
              <a:lnSpc>
                <a:spcPct val="90000"/>
              </a:lnSpc>
              <a:spcBef>
                <a:spcPts val="1000"/>
              </a:spcBef>
              <a:spcAft>
                <a:spcPts val="0"/>
              </a:spcAft>
              <a:buClr>
                <a:schemeClr val="dk1"/>
              </a:buClr>
              <a:buSzPts val="2800"/>
              <a:buAutoNum type="alphaUcPeriod"/>
            </a:pPr>
            <a:r>
              <a:rPr lang="tr-TR" dirty="0"/>
              <a:t>Enjeksiyon reaksiyonu </a:t>
            </a:r>
          </a:p>
          <a:p>
            <a:pPr marL="514350" lvl="0" indent="-514350" algn="l" rtl="0">
              <a:lnSpc>
                <a:spcPct val="90000"/>
              </a:lnSpc>
              <a:spcBef>
                <a:spcPts val="1000"/>
              </a:spcBef>
              <a:spcAft>
                <a:spcPts val="0"/>
              </a:spcAft>
              <a:buClr>
                <a:schemeClr val="dk1"/>
              </a:buClr>
              <a:buSzPts val="2800"/>
              <a:buAutoNum type="alphaUcPeriod"/>
            </a:pPr>
            <a:r>
              <a:rPr lang="tr-TR" dirty="0"/>
              <a:t>Rastlantısal </a:t>
            </a:r>
          </a:p>
          <a:p>
            <a:pPr marL="514350" lvl="0" indent="-514350" algn="l" rtl="0">
              <a:lnSpc>
                <a:spcPct val="90000"/>
              </a:lnSpc>
              <a:spcBef>
                <a:spcPts val="1000"/>
              </a:spcBef>
              <a:spcAft>
                <a:spcPts val="0"/>
              </a:spcAft>
              <a:buClr>
                <a:schemeClr val="dk1"/>
              </a:buClr>
              <a:buSzPts val="2800"/>
              <a:buAutoNum type="alphaUcPeriod"/>
            </a:pPr>
            <a:r>
              <a:rPr lang="tr-TR" dirty="0"/>
              <a:t>Bilinmeyen </a:t>
            </a:r>
          </a:p>
          <a:p>
            <a:endParaRPr lang="tr-TR" dirty="0"/>
          </a:p>
        </p:txBody>
      </p:sp>
      <p:sp>
        <p:nvSpPr>
          <p:cNvPr id="4" name="Veri Yer Tutucusu 3">
            <a:extLst>
              <a:ext uri="{FF2B5EF4-FFF2-40B4-BE49-F238E27FC236}">
                <a16:creationId xmlns:a16="http://schemas.microsoft.com/office/drawing/2014/main" id="{52ED7D65-CE3A-831D-D3DA-C500C6FEFA80}"/>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F7A6FE14-4CE6-A4B1-75FE-96C214E82CB0}"/>
              </a:ext>
            </a:extLst>
          </p:cNvPr>
          <p:cNvSpPr>
            <a:spLocks noGrp="1"/>
          </p:cNvSpPr>
          <p:nvPr>
            <p:ph type="ftr" sz="quarter" idx="11"/>
          </p:nvPr>
        </p:nvSpPr>
        <p:spPr/>
        <p:txBody>
          <a:bodyPr/>
          <a:lstStyle/>
          <a:p>
            <a:r>
              <a:rPr lang="tr-TR" dirty="0"/>
              <a:t>Birinci Basamak Sağlık Çalışanları İçin Aşı Rehberi. Ankara: Türk Tabipleri Birliği Merkez Konseyi; 2018. </a:t>
            </a:r>
          </a:p>
          <a:p>
            <a:endParaRPr lang="tr-TR" dirty="0"/>
          </a:p>
        </p:txBody>
      </p:sp>
      <p:sp>
        <p:nvSpPr>
          <p:cNvPr id="6" name="Slayt Numarası Yer Tutucusu 5">
            <a:extLst>
              <a:ext uri="{FF2B5EF4-FFF2-40B4-BE49-F238E27FC236}">
                <a16:creationId xmlns:a16="http://schemas.microsoft.com/office/drawing/2014/main" id="{D8C7F5A9-7E93-7B0D-D451-EA65B8E22DF7}"/>
              </a:ext>
            </a:extLst>
          </p:cNvPr>
          <p:cNvSpPr>
            <a:spLocks noGrp="1"/>
          </p:cNvSpPr>
          <p:nvPr>
            <p:ph type="sldNum" sz="quarter" idx="12"/>
          </p:nvPr>
        </p:nvSpPr>
        <p:spPr/>
        <p:txBody>
          <a:bodyPr/>
          <a:lstStyle/>
          <a:p>
            <a:fld id="{DAB68E02-0E31-4FE9-98EF-257F54F693FA}" type="slidenum">
              <a:rPr lang="tr-TR" smtClean="0"/>
              <a:t>83</a:t>
            </a:fld>
            <a:endParaRPr lang="tr-TR"/>
          </a:p>
        </p:txBody>
      </p:sp>
    </p:spTree>
    <p:extLst>
      <p:ext uri="{BB962C8B-B14F-4D97-AF65-F5344CB8AC3E}">
        <p14:creationId xmlns:p14="http://schemas.microsoft.com/office/powerpoint/2010/main" val="39036985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B191753-4EA1-F370-A0FC-1D55BB1517E4}"/>
              </a:ext>
            </a:extLst>
          </p:cNvPr>
          <p:cNvSpPr>
            <a:spLocks noGrp="1"/>
          </p:cNvSpPr>
          <p:nvPr>
            <p:ph idx="1"/>
          </p:nvPr>
        </p:nvSpPr>
        <p:spPr>
          <a:xfrm>
            <a:off x="838200" y="568036"/>
            <a:ext cx="10515600" cy="5608927"/>
          </a:xfrm>
        </p:spPr>
        <p:txBody>
          <a:bodyPr>
            <a:normAutofit fontScale="92500" lnSpcReduction="10000"/>
          </a:bodyPr>
          <a:lstStyle/>
          <a:p>
            <a:pPr marL="228600" lvl="0" indent="-228600" algn="l" rtl="0">
              <a:lnSpc>
                <a:spcPct val="90000"/>
              </a:lnSpc>
              <a:spcBef>
                <a:spcPts val="0"/>
              </a:spcBef>
              <a:spcAft>
                <a:spcPts val="0"/>
              </a:spcAft>
              <a:buClr>
                <a:schemeClr val="dk1"/>
              </a:buClr>
              <a:buSzPct val="100000"/>
              <a:buChar char="•"/>
            </a:pPr>
            <a:r>
              <a:rPr lang="tr-TR" dirty="0"/>
              <a:t>ASİE izleme sistemi, GBP kapsamında uygulanan aşıların (özel aşılar dahil) uygulanması sonrası gelişen istenmeyen etkilerin bildirimini kapsamaktadır. Ayrıca rutin uygulamaya çeşitli nedenlerle eklenebilecek diğer aşıların uygulanması sonrası gelişebilecek istenmeyen etkilerin izlemi de bu sistem kapsamına alınacaktır. </a:t>
            </a:r>
          </a:p>
          <a:p>
            <a:pPr marL="228600" lvl="0" indent="-228600" algn="l" rtl="0">
              <a:lnSpc>
                <a:spcPct val="90000"/>
              </a:lnSpc>
              <a:spcBef>
                <a:spcPts val="1000"/>
              </a:spcBef>
              <a:spcAft>
                <a:spcPts val="0"/>
              </a:spcAft>
              <a:buClr>
                <a:schemeClr val="dk1"/>
              </a:buClr>
              <a:buSzPct val="100000"/>
              <a:buChar char="•"/>
            </a:pPr>
            <a:r>
              <a:rPr lang="tr-TR" dirty="0"/>
              <a:t>ASİE izleme sisteminin temel amacı aşılama hizmetinin kalitesini iyileştirmek ve aşılamanın kabul edilebilirliğini arttırmaktır. Bu amaca ulaşmada uygulanacak stratejiler; </a:t>
            </a:r>
          </a:p>
          <a:p>
            <a:pPr marL="971550" lvl="1" indent="-514350" algn="l" rtl="0">
              <a:lnSpc>
                <a:spcPct val="90000"/>
              </a:lnSpc>
              <a:spcBef>
                <a:spcPts val="500"/>
              </a:spcBef>
              <a:spcAft>
                <a:spcPts val="0"/>
              </a:spcAft>
              <a:buClr>
                <a:schemeClr val="dk1"/>
              </a:buClr>
              <a:buSzPct val="100000"/>
              <a:buAutoNum type="arabicPeriod"/>
            </a:pPr>
            <a:r>
              <a:rPr lang="tr-TR" dirty="0"/>
              <a:t>Meydana gelen istenmeyen olguları düzenli olarak izlemek, analiz etmek ve yorumlamak, </a:t>
            </a:r>
          </a:p>
          <a:p>
            <a:pPr marL="971550" lvl="1" indent="-514350" algn="l" rtl="0">
              <a:lnSpc>
                <a:spcPct val="90000"/>
              </a:lnSpc>
              <a:spcBef>
                <a:spcPts val="500"/>
              </a:spcBef>
              <a:spcAft>
                <a:spcPts val="0"/>
              </a:spcAft>
              <a:buClr>
                <a:schemeClr val="dk1"/>
              </a:buClr>
              <a:buSzPct val="100000"/>
              <a:buAutoNum type="arabicPeriod"/>
            </a:pPr>
            <a:r>
              <a:rPr lang="tr-TR" dirty="0"/>
              <a:t>Ciddi istenmeyen etkiler görüldüğünde bunların aşıya bağlı olup olmadığını ortaya koymak, </a:t>
            </a:r>
          </a:p>
          <a:p>
            <a:pPr marL="971550" lvl="1" indent="-514350" algn="l" rtl="0">
              <a:lnSpc>
                <a:spcPct val="90000"/>
              </a:lnSpc>
              <a:spcBef>
                <a:spcPts val="500"/>
              </a:spcBef>
              <a:spcAft>
                <a:spcPts val="0"/>
              </a:spcAft>
              <a:buClr>
                <a:schemeClr val="dk1"/>
              </a:buClr>
              <a:buSzPct val="100000"/>
              <a:buAutoNum type="arabicPeriod"/>
            </a:pPr>
            <a:r>
              <a:rPr lang="tr-TR" dirty="0"/>
              <a:t>Program uygulama hatalarına neden olan sorunlara müdahale etmek, </a:t>
            </a:r>
          </a:p>
          <a:p>
            <a:pPr marL="971550" lvl="1" indent="-514350" algn="l" rtl="0">
              <a:lnSpc>
                <a:spcPct val="90000"/>
              </a:lnSpc>
              <a:spcBef>
                <a:spcPts val="500"/>
              </a:spcBef>
              <a:spcAft>
                <a:spcPts val="0"/>
              </a:spcAft>
              <a:buClr>
                <a:schemeClr val="dk1"/>
              </a:buClr>
              <a:buSzPct val="100000"/>
              <a:buAutoNum type="arabicPeriod"/>
            </a:pPr>
            <a:r>
              <a:rPr lang="tr-TR" dirty="0"/>
              <a:t>Aşı yan etkilerinde beklenenin üzerinde bir yükseliş görülürse müdahale etmek, </a:t>
            </a:r>
          </a:p>
          <a:p>
            <a:pPr marL="971550" lvl="1" indent="-514350" algn="l" rtl="0">
              <a:lnSpc>
                <a:spcPct val="90000"/>
              </a:lnSpc>
              <a:spcBef>
                <a:spcPts val="500"/>
              </a:spcBef>
              <a:spcAft>
                <a:spcPts val="0"/>
              </a:spcAft>
              <a:buClr>
                <a:schemeClr val="dk1"/>
              </a:buClr>
              <a:buSzPct val="100000"/>
              <a:buAutoNum type="arabicPeriod"/>
            </a:pPr>
            <a:r>
              <a:rPr lang="tr-TR" dirty="0"/>
              <a:t>Müdahaleler ve uygun iletişim kanalları ile halkın aşılama programına güvenini sağlamak olarak belirlenmiştir. </a:t>
            </a:r>
          </a:p>
          <a:p>
            <a:endParaRPr lang="tr-TR" dirty="0"/>
          </a:p>
        </p:txBody>
      </p:sp>
      <p:sp>
        <p:nvSpPr>
          <p:cNvPr id="4" name="Veri Yer Tutucusu 3">
            <a:extLst>
              <a:ext uri="{FF2B5EF4-FFF2-40B4-BE49-F238E27FC236}">
                <a16:creationId xmlns:a16="http://schemas.microsoft.com/office/drawing/2014/main" id="{C5C5C723-7099-A816-4D85-DB7AEB390DAA}"/>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E40AD330-B090-444B-6C2F-615EE24C664E}"/>
              </a:ext>
            </a:extLst>
          </p:cNvPr>
          <p:cNvSpPr>
            <a:spLocks noGrp="1"/>
          </p:cNvSpPr>
          <p:nvPr>
            <p:ph type="ftr" sz="quarter" idx="11"/>
          </p:nvPr>
        </p:nvSpPr>
        <p:spPr/>
        <p:txBody>
          <a:bodyPr/>
          <a:lstStyle/>
          <a:p>
            <a:r>
              <a:rPr lang="tr-TR" dirty="0"/>
              <a:t>Birinci Basamak Sağlık Çalışanları İçin Aşı Rehberi. Ankara: Türk Tabipleri Birliği Merkez Konseyi; 2018. </a:t>
            </a:r>
          </a:p>
          <a:p>
            <a:endParaRPr lang="tr-TR" dirty="0"/>
          </a:p>
        </p:txBody>
      </p:sp>
      <p:sp>
        <p:nvSpPr>
          <p:cNvPr id="6" name="Slayt Numarası Yer Tutucusu 5">
            <a:extLst>
              <a:ext uri="{FF2B5EF4-FFF2-40B4-BE49-F238E27FC236}">
                <a16:creationId xmlns:a16="http://schemas.microsoft.com/office/drawing/2014/main" id="{84581EFF-3842-FE0A-B550-F5720A14A470}"/>
              </a:ext>
            </a:extLst>
          </p:cNvPr>
          <p:cNvSpPr>
            <a:spLocks noGrp="1"/>
          </p:cNvSpPr>
          <p:nvPr>
            <p:ph type="sldNum" sz="quarter" idx="12"/>
          </p:nvPr>
        </p:nvSpPr>
        <p:spPr/>
        <p:txBody>
          <a:bodyPr/>
          <a:lstStyle/>
          <a:p>
            <a:fld id="{DAB68E02-0E31-4FE9-98EF-257F54F693FA}" type="slidenum">
              <a:rPr lang="tr-TR" smtClean="0"/>
              <a:t>84</a:t>
            </a:fld>
            <a:endParaRPr lang="tr-TR"/>
          </a:p>
        </p:txBody>
      </p:sp>
    </p:spTree>
    <p:extLst>
      <p:ext uri="{BB962C8B-B14F-4D97-AF65-F5344CB8AC3E}">
        <p14:creationId xmlns:p14="http://schemas.microsoft.com/office/powerpoint/2010/main" val="40665088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EADA7F-6A03-6CCA-4264-05BE5A5EDE79}"/>
              </a:ext>
            </a:extLst>
          </p:cNvPr>
          <p:cNvSpPr>
            <a:spLocks noGrp="1"/>
          </p:cNvSpPr>
          <p:nvPr>
            <p:ph type="title"/>
          </p:nvPr>
        </p:nvSpPr>
        <p:spPr/>
        <p:txBody>
          <a:bodyPr/>
          <a:lstStyle/>
          <a:p>
            <a:r>
              <a:rPr lang="tr-TR" b="1" dirty="0"/>
              <a:t>Avrupa </a:t>
            </a:r>
            <a:r>
              <a:rPr lang="tr-TR" b="1" dirty="0" err="1"/>
              <a:t>İmmünizasyon</a:t>
            </a:r>
            <a:r>
              <a:rPr lang="tr-TR" b="1" dirty="0"/>
              <a:t> Ajandası(AİA) 2030</a:t>
            </a:r>
          </a:p>
        </p:txBody>
      </p:sp>
      <p:sp>
        <p:nvSpPr>
          <p:cNvPr id="3" name="İçerik Yer Tutucusu 2">
            <a:extLst>
              <a:ext uri="{FF2B5EF4-FFF2-40B4-BE49-F238E27FC236}">
                <a16:creationId xmlns:a16="http://schemas.microsoft.com/office/drawing/2014/main" id="{EEC40E34-4D94-B6DD-51B4-E8D57B31D44D}"/>
              </a:ext>
            </a:extLst>
          </p:cNvPr>
          <p:cNvSpPr>
            <a:spLocks noGrp="1"/>
          </p:cNvSpPr>
          <p:nvPr>
            <p:ph idx="1"/>
          </p:nvPr>
        </p:nvSpPr>
        <p:spPr/>
        <p:txBody>
          <a:bodyPr>
            <a:normAutofit/>
          </a:bodyPr>
          <a:lstStyle/>
          <a:p>
            <a:pPr marL="0" indent="0">
              <a:buNone/>
            </a:pPr>
            <a:r>
              <a:rPr lang="tr-TR" dirty="0"/>
              <a:t>AİA 2030'un uygulanması, bağışıklama sistemlerini güçlendirerek aşağıdakilere yardımcı olacaktır:</a:t>
            </a:r>
          </a:p>
          <a:p>
            <a:pPr marL="0" indent="0">
              <a:buNone/>
            </a:pPr>
            <a:r>
              <a:rPr lang="tr-TR" dirty="0"/>
              <a:t>1. Aşılama yoluyla önlenebilecek hastalıkların neden olduğu ölüm ve hastalık oranlarını azaltmak;</a:t>
            </a:r>
          </a:p>
          <a:p>
            <a:pPr marL="0" indent="0">
              <a:buNone/>
            </a:pPr>
            <a:r>
              <a:rPr lang="tr-TR" dirty="0"/>
              <a:t>2. Yaş, kimlik ve coğrafi konuma bakılmaksızın </a:t>
            </a:r>
            <a:r>
              <a:rPr lang="tr-TR" i="1" dirty="0"/>
              <a:t>herkes</a:t>
            </a:r>
            <a:r>
              <a:rPr lang="tr-TR" dirty="0"/>
              <a:t>in yeni ve mevcut aşılara eşit erişimini sağlamak;</a:t>
            </a:r>
          </a:p>
          <a:p>
            <a:pPr marL="0" indent="0">
              <a:buNone/>
            </a:pPr>
            <a:r>
              <a:rPr lang="tr-TR" dirty="0"/>
              <a:t>3. Birinci basamak sağlık hizmetlerini güçlendirmek ve böylece evrensel sağlık kapsayıcılığına (UHC) ve sürdürülebilir kalkınmaya katkıda bulunmak.</a:t>
            </a:r>
          </a:p>
        </p:txBody>
      </p:sp>
      <p:sp>
        <p:nvSpPr>
          <p:cNvPr id="4" name="Veri Yer Tutucusu 3">
            <a:extLst>
              <a:ext uri="{FF2B5EF4-FFF2-40B4-BE49-F238E27FC236}">
                <a16:creationId xmlns:a16="http://schemas.microsoft.com/office/drawing/2014/main" id="{4D4A0993-A276-9AA3-F9EA-F416288E01B6}"/>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BACAFC83-48C6-C3B6-AED7-E9523FDA2918}"/>
              </a:ext>
            </a:extLst>
          </p:cNvPr>
          <p:cNvSpPr>
            <a:spLocks noGrp="1"/>
          </p:cNvSpPr>
          <p:nvPr>
            <p:ph type="ftr" sz="quarter" idx="11"/>
          </p:nvPr>
        </p:nvSpPr>
        <p:spPr>
          <a:xfrm>
            <a:off x="2286001" y="6176963"/>
            <a:ext cx="8055428" cy="544513"/>
          </a:xfrm>
        </p:spPr>
        <p:txBody>
          <a:bodyPr/>
          <a:lstStyle/>
          <a:p>
            <a:r>
              <a:rPr lang="tr-TR" dirty="0"/>
              <a:t>DSÖ. Avrupa </a:t>
            </a:r>
            <a:r>
              <a:rPr lang="tr-TR" dirty="0" err="1"/>
              <a:t>İmmünizasyon</a:t>
            </a:r>
            <a:r>
              <a:rPr lang="tr-TR" dirty="0"/>
              <a:t> Ajandası 2030. Erişim </a:t>
            </a:r>
            <a:r>
              <a:rPr lang="tr-TR" dirty="0" err="1"/>
              <a:t>Adresi:</a:t>
            </a:r>
            <a:r>
              <a:rPr lang="tr-TR" dirty="0" err="1">
                <a:hlinkClick r:id="rId2"/>
              </a:rPr>
              <a:t>https</a:t>
            </a:r>
            <a:r>
              <a:rPr lang="tr-TR" dirty="0">
                <a:hlinkClick r:id="rId2"/>
              </a:rPr>
              <a:t>://iris.who.int/</a:t>
            </a:r>
            <a:r>
              <a:rPr lang="tr-TR" dirty="0" err="1">
                <a:hlinkClick r:id="rId2"/>
              </a:rPr>
              <a:t>bitstream</a:t>
            </a:r>
            <a:r>
              <a:rPr lang="tr-TR" dirty="0">
                <a:hlinkClick r:id="rId2"/>
              </a:rPr>
              <a:t>/</a:t>
            </a:r>
            <a:r>
              <a:rPr lang="tr-TR" dirty="0" err="1">
                <a:hlinkClick r:id="rId2"/>
              </a:rPr>
              <a:t>handle</a:t>
            </a:r>
            <a:r>
              <a:rPr lang="tr-TR" dirty="0">
                <a:hlinkClick r:id="rId2"/>
              </a:rPr>
              <a:t>/10665/348002/9789289056052-eng.pdf?sequence=1</a:t>
            </a:r>
            <a:r>
              <a:rPr lang="tr-TR" dirty="0"/>
              <a:t> (Erişim Tarihi: 21.12.2023).</a:t>
            </a:r>
          </a:p>
          <a:p>
            <a:endParaRPr lang="tr-TR" dirty="0"/>
          </a:p>
        </p:txBody>
      </p:sp>
      <p:sp>
        <p:nvSpPr>
          <p:cNvPr id="6" name="Slayt Numarası Yer Tutucusu 5">
            <a:extLst>
              <a:ext uri="{FF2B5EF4-FFF2-40B4-BE49-F238E27FC236}">
                <a16:creationId xmlns:a16="http://schemas.microsoft.com/office/drawing/2014/main" id="{C8A9AC59-0F30-9686-C7D8-C8C072BAA76A}"/>
              </a:ext>
            </a:extLst>
          </p:cNvPr>
          <p:cNvSpPr>
            <a:spLocks noGrp="1"/>
          </p:cNvSpPr>
          <p:nvPr>
            <p:ph type="sldNum" sz="quarter" idx="12"/>
          </p:nvPr>
        </p:nvSpPr>
        <p:spPr/>
        <p:txBody>
          <a:bodyPr/>
          <a:lstStyle/>
          <a:p>
            <a:fld id="{DAB68E02-0E31-4FE9-98EF-257F54F693FA}" type="slidenum">
              <a:rPr lang="tr-TR" smtClean="0"/>
              <a:t>85</a:t>
            </a:fld>
            <a:endParaRPr lang="tr-TR"/>
          </a:p>
        </p:txBody>
      </p:sp>
    </p:spTree>
    <p:extLst>
      <p:ext uri="{BB962C8B-B14F-4D97-AF65-F5344CB8AC3E}">
        <p14:creationId xmlns:p14="http://schemas.microsoft.com/office/powerpoint/2010/main" val="9344540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02407A-C5C1-D6BB-05D9-5A16EC03D1F8}"/>
              </a:ext>
            </a:extLst>
          </p:cNvPr>
          <p:cNvSpPr>
            <a:spLocks noGrp="1"/>
          </p:cNvSpPr>
          <p:nvPr>
            <p:ph type="title"/>
          </p:nvPr>
        </p:nvSpPr>
        <p:spPr/>
        <p:txBody>
          <a:bodyPr/>
          <a:lstStyle/>
          <a:p>
            <a:r>
              <a:rPr lang="tr-TR" b="1" dirty="0"/>
              <a:t>Stratejik Öncelikler ve Bölgesel Odaklanma Alanları</a:t>
            </a:r>
          </a:p>
        </p:txBody>
      </p:sp>
      <p:sp>
        <p:nvSpPr>
          <p:cNvPr id="3" name="İçerik Yer Tutucusu 2">
            <a:extLst>
              <a:ext uri="{FF2B5EF4-FFF2-40B4-BE49-F238E27FC236}">
                <a16:creationId xmlns:a16="http://schemas.microsoft.com/office/drawing/2014/main" id="{D2C62138-6877-BF67-6585-0BF4C0AB4855}"/>
              </a:ext>
            </a:extLst>
          </p:cNvPr>
          <p:cNvSpPr>
            <a:spLocks noGrp="1"/>
          </p:cNvSpPr>
          <p:nvPr>
            <p:ph idx="1"/>
          </p:nvPr>
        </p:nvSpPr>
        <p:spPr/>
        <p:txBody>
          <a:bodyPr/>
          <a:lstStyle/>
          <a:p>
            <a:pPr marL="514350" indent="-514350">
              <a:buFont typeface="+mj-lt"/>
              <a:buAutoNum type="arabicPeriod"/>
            </a:pPr>
            <a:r>
              <a:rPr lang="da-DK" b="1" i="1" dirty="0"/>
              <a:t>Temel sağlık hizmetleri ve evrensel sağlık </a:t>
            </a:r>
            <a:r>
              <a:rPr lang="tr-TR" b="1" i="1" dirty="0"/>
              <a:t>kapsayıcılığı (UHC):</a:t>
            </a:r>
          </a:p>
          <a:p>
            <a:pPr marL="0" indent="0">
              <a:buNone/>
            </a:pPr>
            <a:r>
              <a:rPr lang="tr-TR" dirty="0"/>
              <a:t>Bağışıklama programlarının diğer sağlık programlarıyla ortaklaşa çalışması ve koordineli çalışması, birinci basamak sağlık hizmetlerinin sunumunu güçlendirmek ve UHC hedeflerine ulaşmak için ilgili kapasitelerini güçlendirmeleri stratejik bir önceliktir.</a:t>
            </a:r>
          </a:p>
          <a:p>
            <a:pPr marL="0" indent="0">
              <a:buNone/>
            </a:pPr>
            <a:endParaRPr lang="tr-TR" dirty="0"/>
          </a:p>
        </p:txBody>
      </p:sp>
      <p:sp>
        <p:nvSpPr>
          <p:cNvPr id="4" name="Veri Yer Tutucusu 3">
            <a:extLst>
              <a:ext uri="{FF2B5EF4-FFF2-40B4-BE49-F238E27FC236}">
                <a16:creationId xmlns:a16="http://schemas.microsoft.com/office/drawing/2014/main" id="{B95F78C0-BD26-13D6-9162-71FFCB35AF87}"/>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C970946D-37F1-789C-38AF-D4F9715478E2}"/>
              </a:ext>
            </a:extLst>
          </p:cNvPr>
          <p:cNvSpPr>
            <a:spLocks noGrp="1"/>
          </p:cNvSpPr>
          <p:nvPr>
            <p:ph type="ftr" sz="quarter" idx="11"/>
          </p:nvPr>
        </p:nvSpPr>
        <p:spPr>
          <a:xfrm>
            <a:off x="2144487" y="6311900"/>
            <a:ext cx="8327570" cy="409575"/>
          </a:xfrm>
        </p:spPr>
        <p:txBody>
          <a:bodyPr/>
          <a:lstStyle/>
          <a:p>
            <a:r>
              <a:rPr lang="tr-TR" dirty="0"/>
              <a:t>DSÖ. Avrupa </a:t>
            </a:r>
            <a:r>
              <a:rPr lang="tr-TR" dirty="0" err="1"/>
              <a:t>İmmünizasyon</a:t>
            </a:r>
            <a:r>
              <a:rPr lang="tr-TR" dirty="0"/>
              <a:t> Ajandası 2030. Erişim </a:t>
            </a:r>
            <a:r>
              <a:rPr lang="tr-TR" dirty="0" err="1"/>
              <a:t>Adresi:</a:t>
            </a:r>
            <a:r>
              <a:rPr lang="tr-TR" dirty="0" err="1">
                <a:hlinkClick r:id="rId2"/>
              </a:rPr>
              <a:t>https</a:t>
            </a:r>
            <a:r>
              <a:rPr lang="tr-TR" dirty="0">
                <a:hlinkClick r:id="rId2"/>
              </a:rPr>
              <a:t>://iris.who.int/</a:t>
            </a:r>
            <a:r>
              <a:rPr lang="tr-TR" dirty="0" err="1">
                <a:hlinkClick r:id="rId2"/>
              </a:rPr>
              <a:t>bitstream</a:t>
            </a:r>
            <a:r>
              <a:rPr lang="tr-TR" dirty="0">
                <a:hlinkClick r:id="rId2"/>
              </a:rPr>
              <a:t>/</a:t>
            </a:r>
            <a:r>
              <a:rPr lang="tr-TR" dirty="0" err="1">
                <a:hlinkClick r:id="rId2"/>
              </a:rPr>
              <a:t>handle</a:t>
            </a:r>
            <a:r>
              <a:rPr lang="tr-TR" dirty="0">
                <a:hlinkClick r:id="rId2"/>
              </a:rPr>
              <a:t>/10665/348002/9789289056052-eng.pdf?sequence=1</a:t>
            </a:r>
            <a:r>
              <a:rPr lang="tr-TR" dirty="0"/>
              <a:t> (Erişim Tarihi: 21.12.2023).</a:t>
            </a:r>
          </a:p>
          <a:p>
            <a:endParaRPr lang="tr-TR" dirty="0"/>
          </a:p>
        </p:txBody>
      </p:sp>
      <p:sp>
        <p:nvSpPr>
          <p:cNvPr id="6" name="Slayt Numarası Yer Tutucusu 5">
            <a:extLst>
              <a:ext uri="{FF2B5EF4-FFF2-40B4-BE49-F238E27FC236}">
                <a16:creationId xmlns:a16="http://schemas.microsoft.com/office/drawing/2014/main" id="{F518F7E6-3988-4DF5-C9DA-5B775DAE73ED}"/>
              </a:ext>
            </a:extLst>
          </p:cNvPr>
          <p:cNvSpPr>
            <a:spLocks noGrp="1"/>
          </p:cNvSpPr>
          <p:nvPr>
            <p:ph type="sldNum" sz="quarter" idx="12"/>
          </p:nvPr>
        </p:nvSpPr>
        <p:spPr/>
        <p:txBody>
          <a:bodyPr/>
          <a:lstStyle/>
          <a:p>
            <a:fld id="{DAB68E02-0E31-4FE9-98EF-257F54F693FA}" type="slidenum">
              <a:rPr lang="tr-TR" smtClean="0"/>
              <a:t>86</a:t>
            </a:fld>
            <a:endParaRPr lang="tr-TR"/>
          </a:p>
        </p:txBody>
      </p:sp>
    </p:spTree>
    <p:extLst>
      <p:ext uri="{BB962C8B-B14F-4D97-AF65-F5344CB8AC3E}">
        <p14:creationId xmlns:p14="http://schemas.microsoft.com/office/powerpoint/2010/main" val="25121916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EA0B860-FF8D-6250-937B-2B123ADDB366}"/>
              </a:ext>
            </a:extLst>
          </p:cNvPr>
          <p:cNvSpPr>
            <a:spLocks noGrp="1"/>
          </p:cNvSpPr>
          <p:nvPr>
            <p:ph idx="1"/>
          </p:nvPr>
        </p:nvSpPr>
        <p:spPr>
          <a:xfrm>
            <a:off x="838200" y="1240971"/>
            <a:ext cx="10515600" cy="4935992"/>
          </a:xfrm>
        </p:spPr>
        <p:txBody>
          <a:bodyPr>
            <a:normAutofit/>
          </a:bodyPr>
          <a:lstStyle/>
          <a:p>
            <a:pPr>
              <a:buFont typeface="Wingdings" panose="05000000000000000000" pitchFamily="2" charset="2"/>
              <a:buChar char="ü"/>
            </a:pPr>
            <a:r>
              <a:rPr lang="tr-TR" dirty="0"/>
              <a:t>Bağışıklama programlarının liderliğini ve yöntemini güçlendirin.</a:t>
            </a:r>
          </a:p>
          <a:p>
            <a:pPr>
              <a:buFont typeface="Wingdings" panose="05000000000000000000" pitchFamily="2" charset="2"/>
              <a:buChar char="ü"/>
            </a:pPr>
            <a:r>
              <a:rPr lang="tr-TR" dirty="0"/>
              <a:t>Yüksek kalitede aşılama hizmetleri sunmak için sağlık iş gücünün kapasitesini genişletin ve geliştirin.</a:t>
            </a:r>
          </a:p>
          <a:p>
            <a:pPr>
              <a:buFont typeface="Wingdings" panose="05000000000000000000" pitchFamily="2" charset="2"/>
              <a:buChar char="ü"/>
            </a:pPr>
            <a:r>
              <a:rPr lang="tr-TR" dirty="0"/>
              <a:t>Aşıyla önlenebilir hastalıkların kapsamlı </a:t>
            </a:r>
            <a:r>
              <a:rPr lang="tr-TR" dirty="0" err="1"/>
              <a:t>sürveyansını</a:t>
            </a:r>
            <a:r>
              <a:rPr lang="tr-TR" dirty="0"/>
              <a:t> geliştirin, bağışıklama izleme sistemlerini güçlendirin ve uygun olduğu şekilde kişisel verilerin korunmasına ilişkin yeterli hükümlerle </a:t>
            </a:r>
            <a:r>
              <a:rPr lang="tr-TR" dirty="0" err="1"/>
              <a:t>sürveyans</a:t>
            </a:r>
            <a:r>
              <a:rPr lang="tr-TR" dirty="0"/>
              <a:t> araştırmasını ve aşılama sonrası olumsuz olaylara (</a:t>
            </a:r>
            <a:r>
              <a:rPr lang="tr-TR" dirty="0" err="1"/>
              <a:t>ASİE'ler</a:t>
            </a:r>
            <a:r>
              <a:rPr lang="tr-TR" dirty="0"/>
              <a:t>) müdahaleyi güçlendirin.</a:t>
            </a:r>
          </a:p>
        </p:txBody>
      </p:sp>
      <p:sp>
        <p:nvSpPr>
          <p:cNvPr id="4" name="Veri Yer Tutucusu 3">
            <a:extLst>
              <a:ext uri="{FF2B5EF4-FFF2-40B4-BE49-F238E27FC236}">
                <a16:creationId xmlns:a16="http://schemas.microsoft.com/office/drawing/2014/main" id="{E12CA977-F85A-312F-38A6-E82F2CBA90F4}"/>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2BE67E8F-AB5D-981E-1F2A-20366D739B01}"/>
              </a:ext>
            </a:extLst>
          </p:cNvPr>
          <p:cNvSpPr>
            <a:spLocks noGrp="1"/>
          </p:cNvSpPr>
          <p:nvPr>
            <p:ph type="ftr" sz="quarter" idx="11"/>
          </p:nvPr>
        </p:nvSpPr>
        <p:spPr>
          <a:xfrm>
            <a:off x="2307771" y="6311900"/>
            <a:ext cx="8262257" cy="409575"/>
          </a:xfrm>
        </p:spPr>
        <p:txBody>
          <a:bodyPr/>
          <a:lstStyle/>
          <a:p>
            <a:r>
              <a:rPr lang="tr-TR" dirty="0"/>
              <a:t>DSÖ. Avrupa </a:t>
            </a:r>
            <a:r>
              <a:rPr lang="tr-TR" dirty="0" err="1"/>
              <a:t>İmmünizasyon</a:t>
            </a:r>
            <a:r>
              <a:rPr lang="tr-TR" dirty="0"/>
              <a:t> Ajandası 2030. Erişim </a:t>
            </a:r>
            <a:r>
              <a:rPr lang="tr-TR" dirty="0" err="1"/>
              <a:t>Adresi:</a:t>
            </a:r>
            <a:r>
              <a:rPr lang="tr-TR" dirty="0" err="1">
                <a:hlinkClick r:id="rId2"/>
              </a:rPr>
              <a:t>https</a:t>
            </a:r>
            <a:r>
              <a:rPr lang="tr-TR" dirty="0">
                <a:hlinkClick r:id="rId2"/>
              </a:rPr>
              <a:t>://iris.who.int/</a:t>
            </a:r>
            <a:r>
              <a:rPr lang="tr-TR" dirty="0" err="1">
                <a:hlinkClick r:id="rId2"/>
              </a:rPr>
              <a:t>bitstream</a:t>
            </a:r>
            <a:r>
              <a:rPr lang="tr-TR" dirty="0">
                <a:hlinkClick r:id="rId2"/>
              </a:rPr>
              <a:t>/</a:t>
            </a:r>
            <a:r>
              <a:rPr lang="tr-TR" dirty="0" err="1">
                <a:hlinkClick r:id="rId2"/>
              </a:rPr>
              <a:t>handle</a:t>
            </a:r>
            <a:r>
              <a:rPr lang="tr-TR" dirty="0">
                <a:hlinkClick r:id="rId2"/>
              </a:rPr>
              <a:t>/10665/348002/9789289056052-eng.pdf?sequence=1</a:t>
            </a:r>
            <a:r>
              <a:rPr lang="tr-TR" dirty="0"/>
              <a:t> (Erişim Tarihi: 21.12.2023).</a:t>
            </a:r>
          </a:p>
          <a:p>
            <a:endParaRPr lang="tr-TR" dirty="0"/>
          </a:p>
        </p:txBody>
      </p:sp>
      <p:sp>
        <p:nvSpPr>
          <p:cNvPr id="6" name="Slayt Numarası Yer Tutucusu 5">
            <a:extLst>
              <a:ext uri="{FF2B5EF4-FFF2-40B4-BE49-F238E27FC236}">
                <a16:creationId xmlns:a16="http://schemas.microsoft.com/office/drawing/2014/main" id="{C6101944-501A-9E47-C559-EFFC3A94B161}"/>
              </a:ext>
            </a:extLst>
          </p:cNvPr>
          <p:cNvSpPr>
            <a:spLocks noGrp="1"/>
          </p:cNvSpPr>
          <p:nvPr>
            <p:ph type="sldNum" sz="quarter" idx="12"/>
          </p:nvPr>
        </p:nvSpPr>
        <p:spPr/>
        <p:txBody>
          <a:bodyPr/>
          <a:lstStyle/>
          <a:p>
            <a:fld id="{DAB68E02-0E31-4FE9-98EF-257F54F693FA}" type="slidenum">
              <a:rPr lang="tr-TR" smtClean="0"/>
              <a:t>87</a:t>
            </a:fld>
            <a:endParaRPr lang="tr-TR"/>
          </a:p>
        </p:txBody>
      </p:sp>
      <p:sp>
        <p:nvSpPr>
          <p:cNvPr id="2" name="Başlık 1">
            <a:extLst>
              <a:ext uri="{FF2B5EF4-FFF2-40B4-BE49-F238E27FC236}">
                <a16:creationId xmlns:a16="http://schemas.microsoft.com/office/drawing/2014/main" id="{1DB3307E-43BE-2403-5B4C-2230973FB73D}"/>
              </a:ext>
            </a:extLst>
          </p:cNvPr>
          <p:cNvSpPr>
            <a:spLocks noGrp="1"/>
          </p:cNvSpPr>
          <p:nvPr>
            <p:ph type="title"/>
          </p:nvPr>
        </p:nvSpPr>
        <p:spPr>
          <a:xfrm>
            <a:off x="838200" y="365125"/>
            <a:ext cx="10515600" cy="538389"/>
          </a:xfrm>
        </p:spPr>
        <p:txBody>
          <a:bodyPr>
            <a:normAutofit fontScale="90000"/>
          </a:bodyPr>
          <a:lstStyle/>
          <a:p>
            <a:r>
              <a:rPr lang="tr-TR" dirty="0"/>
              <a:t>Temel Bölgesel Odak Alanları:</a:t>
            </a:r>
          </a:p>
        </p:txBody>
      </p:sp>
    </p:spTree>
    <p:extLst>
      <p:ext uri="{BB962C8B-B14F-4D97-AF65-F5344CB8AC3E}">
        <p14:creationId xmlns:p14="http://schemas.microsoft.com/office/powerpoint/2010/main" val="395095629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16A0B4-B95D-95D3-1AFE-04FF8CDF62A4}"/>
              </a:ext>
            </a:extLst>
          </p:cNvPr>
          <p:cNvSpPr>
            <a:spLocks noGrp="1"/>
          </p:cNvSpPr>
          <p:nvPr>
            <p:ph type="title"/>
          </p:nvPr>
        </p:nvSpPr>
        <p:spPr>
          <a:xfrm>
            <a:off x="838200" y="549481"/>
            <a:ext cx="10515600" cy="727488"/>
          </a:xfrm>
        </p:spPr>
        <p:txBody>
          <a:bodyPr>
            <a:normAutofit fontScale="90000"/>
          </a:bodyPr>
          <a:lstStyle/>
          <a:p>
            <a:r>
              <a:rPr lang="tr-TR" dirty="0"/>
              <a:t>Açıklayıcı Eylemler</a:t>
            </a:r>
            <a:br>
              <a:rPr lang="tr-TR" dirty="0"/>
            </a:br>
            <a:endParaRPr lang="tr-TR" dirty="0"/>
          </a:p>
        </p:txBody>
      </p:sp>
      <p:sp>
        <p:nvSpPr>
          <p:cNvPr id="3" name="İçerik Yer Tutucusu 2">
            <a:extLst>
              <a:ext uri="{FF2B5EF4-FFF2-40B4-BE49-F238E27FC236}">
                <a16:creationId xmlns:a16="http://schemas.microsoft.com/office/drawing/2014/main" id="{9EA0B860-FF8D-6250-937B-2B123ADDB366}"/>
              </a:ext>
            </a:extLst>
          </p:cNvPr>
          <p:cNvSpPr>
            <a:spLocks noGrp="1"/>
          </p:cNvSpPr>
          <p:nvPr>
            <p:ph idx="1"/>
          </p:nvPr>
        </p:nvSpPr>
        <p:spPr>
          <a:xfrm>
            <a:off x="838200" y="1092613"/>
            <a:ext cx="10515600" cy="5084349"/>
          </a:xfrm>
        </p:spPr>
        <p:txBody>
          <a:bodyPr>
            <a:noAutofit/>
          </a:bodyPr>
          <a:lstStyle/>
          <a:p>
            <a:r>
              <a:rPr lang="tr-TR" sz="2200" dirty="0"/>
              <a:t>Ulusal aşılama programını güncellemek ve mevcut ve yeni aşıların halk sağlığına etkisini optimize etmek için ulusal aşılama teknik danışma gruplarını (NITAG) dahil edin.</a:t>
            </a:r>
          </a:p>
          <a:p>
            <a:r>
              <a:rPr lang="tr-TR" sz="2200" dirty="0"/>
              <a:t>Karar vermede aşılama verilerinin kalitesini ve kullanımını iyileştirmek için elektronik aşı kayıtları, kayıtlar ve/veya elektronik aşı kartları gibi yeterli kişisel veri koruması hükümleriyle aşılama bilgi sistemlerini uygulamak veya güçlendirmek.</a:t>
            </a:r>
          </a:p>
          <a:p>
            <a:r>
              <a:rPr lang="tr-TR" sz="2200" dirty="0"/>
              <a:t>Bağışıklama ve aşıyla önlenebilir hastalıkların </a:t>
            </a:r>
            <a:r>
              <a:rPr lang="tr-TR" sz="2200" dirty="0" err="1"/>
              <a:t>sürveyansına</a:t>
            </a:r>
            <a:r>
              <a:rPr lang="tr-TR" sz="2200" dirty="0"/>
              <a:t> ilişkin sağlık işgücünün ve </a:t>
            </a:r>
            <a:r>
              <a:rPr lang="tr-TR" sz="2200" u="sng" dirty="0"/>
              <a:t>hizmet öncesi ve hizmet içi eğitimi </a:t>
            </a:r>
            <a:r>
              <a:rPr lang="tr-TR" sz="2200" dirty="0"/>
              <a:t>ve sertifikasyonunun iyileştirilmesi.</a:t>
            </a:r>
          </a:p>
          <a:p>
            <a:r>
              <a:rPr lang="tr-TR" sz="2200" dirty="0"/>
              <a:t>Bağışıklama programlarına yönelik veri ihtiyaçlarını tam olarak karşılayan, hastalığa özel sistemlerden </a:t>
            </a:r>
            <a:r>
              <a:rPr lang="tr-TR" sz="2200" u="sng" dirty="0"/>
              <a:t>kapsamlı hastalık gözetim sistemlerine </a:t>
            </a:r>
            <a:r>
              <a:rPr lang="tr-TR" sz="2200" dirty="0"/>
              <a:t>geçiş sağlayacak sistemleri keşfedin.</a:t>
            </a:r>
          </a:p>
          <a:p>
            <a:r>
              <a:rPr lang="tr-TR" sz="2200" dirty="0" err="1"/>
              <a:t>Sürveyans</a:t>
            </a:r>
            <a:r>
              <a:rPr lang="tr-TR" sz="2200" dirty="0"/>
              <a:t> verilerinin ve çıktılarla bağlantının düzenli olarak gözden geçirilmesi, analiz edilmesi ve tartışılması yoluyla </a:t>
            </a:r>
            <a:r>
              <a:rPr lang="tr-TR" sz="2200" u="sng" dirty="0" err="1"/>
              <a:t>sürveyans</a:t>
            </a:r>
            <a:r>
              <a:rPr lang="tr-TR" sz="2200" u="sng" dirty="0"/>
              <a:t>, epidemiyoloji ve aşılama programı personeli arasındaki organizasyonel bağlantı </a:t>
            </a:r>
            <a:r>
              <a:rPr lang="tr-TR" sz="2200" dirty="0"/>
              <a:t>ve iletişimi geliştirin.</a:t>
            </a:r>
          </a:p>
          <a:p>
            <a:r>
              <a:rPr lang="tr-TR" sz="2200" dirty="0"/>
              <a:t>Program performansını iyileştirmek için aşıyla önlenebilir hastalık </a:t>
            </a:r>
            <a:r>
              <a:rPr lang="tr-TR" sz="2200" dirty="0" err="1"/>
              <a:t>sürveyansı</a:t>
            </a:r>
            <a:r>
              <a:rPr lang="tr-TR" sz="2200" dirty="0"/>
              <a:t> ve aşılama kapsamı veri analizine ilişkin en alt idari düzeylere düzenli geri bildirim sağlanması.</a:t>
            </a:r>
          </a:p>
        </p:txBody>
      </p:sp>
      <p:sp>
        <p:nvSpPr>
          <p:cNvPr id="4" name="Veri Yer Tutucusu 3">
            <a:extLst>
              <a:ext uri="{FF2B5EF4-FFF2-40B4-BE49-F238E27FC236}">
                <a16:creationId xmlns:a16="http://schemas.microsoft.com/office/drawing/2014/main" id="{E12CA977-F85A-312F-38A6-E82F2CBA90F4}"/>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2BE67E8F-AB5D-981E-1F2A-20366D739B01}"/>
              </a:ext>
            </a:extLst>
          </p:cNvPr>
          <p:cNvSpPr>
            <a:spLocks noGrp="1"/>
          </p:cNvSpPr>
          <p:nvPr>
            <p:ph type="ftr" sz="quarter" idx="11"/>
          </p:nvPr>
        </p:nvSpPr>
        <p:spPr>
          <a:xfrm>
            <a:off x="2307771" y="6311900"/>
            <a:ext cx="8262257" cy="409575"/>
          </a:xfrm>
        </p:spPr>
        <p:txBody>
          <a:bodyPr/>
          <a:lstStyle/>
          <a:p>
            <a:r>
              <a:rPr lang="tr-TR" dirty="0"/>
              <a:t>DSÖ. Avrupa </a:t>
            </a:r>
            <a:r>
              <a:rPr lang="tr-TR" dirty="0" err="1"/>
              <a:t>İmmünizasyon</a:t>
            </a:r>
            <a:r>
              <a:rPr lang="tr-TR" dirty="0"/>
              <a:t> Ajandası 2030. Erişim </a:t>
            </a:r>
            <a:r>
              <a:rPr lang="tr-TR" dirty="0" err="1"/>
              <a:t>Adresi:</a:t>
            </a:r>
            <a:r>
              <a:rPr lang="tr-TR" dirty="0" err="1">
                <a:hlinkClick r:id="rId2"/>
              </a:rPr>
              <a:t>https</a:t>
            </a:r>
            <a:r>
              <a:rPr lang="tr-TR" dirty="0">
                <a:hlinkClick r:id="rId2"/>
              </a:rPr>
              <a:t>://iris.who.int/</a:t>
            </a:r>
            <a:r>
              <a:rPr lang="tr-TR" dirty="0" err="1">
                <a:hlinkClick r:id="rId2"/>
              </a:rPr>
              <a:t>bitstream</a:t>
            </a:r>
            <a:r>
              <a:rPr lang="tr-TR" dirty="0">
                <a:hlinkClick r:id="rId2"/>
              </a:rPr>
              <a:t>/</a:t>
            </a:r>
            <a:r>
              <a:rPr lang="tr-TR" dirty="0" err="1">
                <a:hlinkClick r:id="rId2"/>
              </a:rPr>
              <a:t>handle</a:t>
            </a:r>
            <a:r>
              <a:rPr lang="tr-TR" dirty="0">
                <a:hlinkClick r:id="rId2"/>
              </a:rPr>
              <a:t>/10665/348002/9789289056052-eng.pdf?sequence=1</a:t>
            </a:r>
            <a:r>
              <a:rPr lang="tr-TR" dirty="0"/>
              <a:t> (Erişim Tarihi: 21.12.2023).</a:t>
            </a:r>
          </a:p>
          <a:p>
            <a:endParaRPr lang="tr-TR" dirty="0"/>
          </a:p>
        </p:txBody>
      </p:sp>
      <p:sp>
        <p:nvSpPr>
          <p:cNvPr id="6" name="Slayt Numarası Yer Tutucusu 5">
            <a:extLst>
              <a:ext uri="{FF2B5EF4-FFF2-40B4-BE49-F238E27FC236}">
                <a16:creationId xmlns:a16="http://schemas.microsoft.com/office/drawing/2014/main" id="{C6101944-501A-9E47-C559-EFFC3A94B161}"/>
              </a:ext>
            </a:extLst>
          </p:cNvPr>
          <p:cNvSpPr>
            <a:spLocks noGrp="1"/>
          </p:cNvSpPr>
          <p:nvPr>
            <p:ph type="sldNum" sz="quarter" idx="12"/>
          </p:nvPr>
        </p:nvSpPr>
        <p:spPr/>
        <p:txBody>
          <a:bodyPr/>
          <a:lstStyle/>
          <a:p>
            <a:fld id="{DAB68E02-0E31-4FE9-98EF-257F54F693FA}" type="slidenum">
              <a:rPr lang="tr-TR" smtClean="0"/>
              <a:t>88</a:t>
            </a:fld>
            <a:endParaRPr lang="tr-TR"/>
          </a:p>
        </p:txBody>
      </p:sp>
    </p:spTree>
    <p:extLst>
      <p:ext uri="{BB962C8B-B14F-4D97-AF65-F5344CB8AC3E}">
        <p14:creationId xmlns:p14="http://schemas.microsoft.com/office/powerpoint/2010/main" val="14543926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16A0B4-B95D-95D3-1AFE-04FF8CDF62A4}"/>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9EA0B860-FF8D-6250-937B-2B123ADDB366}"/>
              </a:ext>
            </a:extLst>
          </p:cNvPr>
          <p:cNvSpPr>
            <a:spLocks noGrp="1"/>
          </p:cNvSpPr>
          <p:nvPr>
            <p:ph idx="1"/>
          </p:nvPr>
        </p:nvSpPr>
        <p:spPr/>
        <p:txBody>
          <a:bodyPr/>
          <a:lstStyle/>
          <a:p>
            <a:pPr marL="514350" indent="-514350">
              <a:buFont typeface="+mj-lt"/>
              <a:buAutoNum type="arabicPeriod" startAt="2"/>
            </a:pPr>
            <a:r>
              <a:rPr lang="tr-TR" b="1" i="1" dirty="0"/>
              <a:t>Vaat ve talep:</a:t>
            </a:r>
          </a:p>
          <a:p>
            <a:pPr marL="0" indent="0">
              <a:buNone/>
            </a:pPr>
            <a:r>
              <a:rPr lang="tr-TR" dirty="0"/>
              <a:t>Ulusal liderlerin aşılama programlarını savunmaları ve bu programlara bağlılıklarını göstermeleri ve aşılamanın tüm insanlar tarafından aktif olarak istenmesi ve değer verilmesi stratejik bir önceliktir.</a:t>
            </a:r>
          </a:p>
        </p:txBody>
      </p:sp>
      <p:sp>
        <p:nvSpPr>
          <p:cNvPr id="4" name="Veri Yer Tutucusu 3">
            <a:extLst>
              <a:ext uri="{FF2B5EF4-FFF2-40B4-BE49-F238E27FC236}">
                <a16:creationId xmlns:a16="http://schemas.microsoft.com/office/drawing/2014/main" id="{E12CA977-F85A-312F-38A6-E82F2CBA90F4}"/>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2BE67E8F-AB5D-981E-1F2A-20366D739B01}"/>
              </a:ext>
            </a:extLst>
          </p:cNvPr>
          <p:cNvSpPr>
            <a:spLocks noGrp="1"/>
          </p:cNvSpPr>
          <p:nvPr>
            <p:ph type="ftr" sz="quarter" idx="11"/>
          </p:nvPr>
        </p:nvSpPr>
        <p:spPr>
          <a:xfrm>
            <a:off x="2307771" y="6311900"/>
            <a:ext cx="8262257" cy="409575"/>
          </a:xfrm>
        </p:spPr>
        <p:txBody>
          <a:bodyPr/>
          <a:lstStyle/>
          <a:p>
            <a:r>
              <a:rPr lang="tr-TR" dirty="0"/>
              <a:t>DSÖ. Avrupa </a:t>
            </a:r>
            <a:r>
              <a:rPr lang="tr-TR" dirty="0" err="1"/>
              <a:t>İmmünizasyon</a:t>
            </a:r>
            <a:r>
              <a:rPr lang="tr-TR" dirty="0"/>
              <a:t> Ajandası 2030. Erişim </a:t>
            </a:r>
            <a:r>
              <a:rPr lang="tr-TR" dirty="0" err="1"/>
              <a:t>Adresi:</a:t>
            </a:r>
            <a:r>
              <a:rPr lang="tr-TR" dirty="0" err="1">
                <a:hlinkClick r:id="rId2"/>
              </a:rPr>
              <a:t>https</a:t>
            </a:r>
            <a:r>
              <a:rPr lang="tr-TR" dirty="0">
                <a:hlinkClick r:id="rId2"/>
              </a:rPr>
              <a:t>://iris.who.int/</a:t>
            </a:r>
            <a:r>
              <a:rPr lang="tr-TR" dirty="0" err="1">
                <a:hlinkClick r:id="rId2"/>
              </a:rPr>
              <a:t>bitstream</a:t>
            </a:r>
            <a:r>
              <a:rPr lang="tr-TR" dirty="0">
                <a:hlinkClick r:id="rId2"/>
              </a:rPr>
              <a:t>/</a:t>
            </a:r>
            <a:r>
              <a:rPr lang="tr-TR" dirty="0" err="1">
                <a:hlinkClick r:id="rId2"/>
              </a:rPr>
              <a:t>handle</a:t>
            </a:r>
            <a:r>
              <a:rPr lang="tr-TR" dirty="0">
                <a:hlinkClick r:id="rId2"/>
              </a:rPr>
              <a:t>/10665/348002/9789289056052-eng.pdf?sequence=1</a:t>
            </a:r>
            <a:r>
              <a:rPr lang="tr-TR" dirty="0"/>
              <a:t> (Erişim Tarihi: 21.12.2023).</a:t>
            </a:r>
          </a:p>
          <a:p>
            <a:endParaRPr lang="tr-TR" dirty="0"/>
          </a:p>
        </p:txBody>
      </p:sp>
      <p:sp>
        <p:nvSpPr>
          <p:cNvPr id="6" name="Slayt Numarası Yer Tutucusu 5">
            <a:extLst>
              <a:ext uri="{FF2B5EF4-FFF2-40B4-BE49-F238E27FC236}">
                <a16:creationId xmlns:a16="http://schemas.microsoft.com/office/drawing/2014/main" id="{C6101944-501A-9E47-C559-EFFC3A94B161}"/>
              </a:ext>
            </a:extLst>
          </p:cNvPr>
          <p:cNvSpPr>
            <a:spLocks noGrp="1"/>
          </p:cNvSpPr>
          <p:nvPr>
            <p:ph type="sldNum" sz="quarter" idx="12"/>
          </p:nvPr>
        </p:nvSpPr>
        <p:spPr/>
        <p:txBody>
          <a:bodyPr/>
          <a:lstStyle/>
          <a:p>
            <a:fld id="{DAB68E02-0E31-4FE9-98EF-257F54F693FA}" type="slidenum">
              <a:rPr lang="tr-TR" smtClean="0"/>
              <a:t>89</a:t>
            </a:fld>
            <a:endParaRPr lang="tr-TR"/>
          </a:p>
        </p:txBody>
      </p:sp>
    </p:spTree>
    <p:extLst>
      <p:ext uri="{BB962C8B-B14F-4D97-AF65-F5344CB8AC3E}">
        <p14:creationId xmlns:p14="http://schemas.microsoft.com/office/powerpoint/2010/main" val="319485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F6667A1-D35A-EF60-07E9-E33C8704A73E}"/>
              </a:ext>
            </a:extLst>
          </p:cNvPr>
          <p:cNvSpPr>
            <a:spLocks noGrp="1"/>
          </p:cNvSpPr>
          <p:nvPr>
            <p:ph idx="1"/>
          </p:nvPr>
        </p:nvSpPr>
        <p:spPr>
          <a:xfrm>
            <a:off x="838200" y="1102290"/>
            <a:ext cx="10515600" cy="5074673"/>
          </a:xfrm>
        </p:spPr>
        <p:txBody>
          <a:bodyPr>
            <a:normAutofit/>
          </a:bodyPr>
          <a:lstStyle/>
          <a:p>
            <a:r>
              <a:rPr lang="tr-TR" dirty="0"/>
              <a:t>1952-1955 yılları arasında ilk etkili </a:t>
            </a:r>
            <a:r>
              <a:rPr lang="tr-TR" b="1" dirty="0"/>
              <a:t>çocuk felci aşısı Jonas </a:t>
            </a:r>
            <a:r>
              <a:rPr lang="tr-TR" b="1" dirty="0" err="1"/>
              <a:t>Salk</a:t>
            </a:r>
            <a:r>
              <a:rPr lang="tr-TR" b="1" dirty="0"/>
              <a:t> </a:t>
            </a:r>
            <a:r>
              <a:rPr lang="tr-TR" dirty="0"/>
              <a:t>tarafından geliştirildi ve denemeler başladı. </a:t>
            </a:r>
            <a:r>
              <a:rPr lang="tr-TR" dirty="0" err="1"/>
              <a:t>Salk</a:t>
            </a:r>
            <a:r>
              <a:rPr lang="tr-TR" dirty="0"/>
              <a:t>, ertesi yıl aşıyı kendisi ve ailesi üzerinde denedi ve 1954'te 1,3 milyondan fazla çocuğun katıldığı toplu denemeler yapıldı.</a:t>
            </a:r>
          </a:p>
          <a:p>
            <a:r>
              <a:rPr lang="tr-TR" dirty="0"/>
              <a:t>1960 yılına gelindiğinde Albert Sabin tarafından geliştirilen ikinci tip çocuk felci aşısının kullanımı onaylandı. </a:t>
            </a:r>
            <a:r>
              <a:rPr lang="tr-TR" b="1" dirty="0" err="1"/>
              <a:t>Sabin'in</a:t>
            </a:r>
            <a:r>
              <a:rPr lang="tr-TR" b="1" dirty="0"/>
              <a:t> aşısı canlı zayıflatılmıştı</a:t>
            </a:r>
            <a:r>
              <a:rPr lang="tr-TR" dirty="0"/>
              <a:t> (virüsün zayıflatılmış hali kullanılıyordu) ve ağızdan, damla şeklinde ya da küp şekerle verilebiliyordu. </a:t>
            </a:r>
            <a:r>
              <a:rPr lang="tr-TR" b="1" dirty="0"/>
              <a:t>Oral çocuk felci aşısı </a:t>
            </a:r>
            <a:r>
              <a:rPr lang="tr-TR" dirty="0"/>
              <a:t>(OPV) ilk olarak Sovyetler Birliği ve Doğu Avrupa'da test edildi ve üretildi. Çekoslovakya dünyada çocuk felcini ortadan kaldıran ilk ülke oldu.</a:t>
            </a:r>
          </a:p>
        </p:txBody>
      </p:sp>
      <p:sp>
        <p:nvSpPr>
          <p:cNvPr id="4" name="Veri Yer Tutucusu 3">
            <a:extLst>
              <a:ext uri="{FF2B5EF4-FFF2-40B4-BE49-F238E27FC236}">
                <a16:creationId xmlns:a16="http://schemas.microsoft.com/office/drawing/2014/main" id="{DFC2F150-C062-DDD2-3565-2825D0FA9D45}"/>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6" name="Slayt Numarası Yer Tutucusu 5">
            <a:extLst>
              <a:ext uri="{FF2B5EF4-FFF2-40B4-BE49-F238E27FC236}">
                <a16:creationId xmlns:a16="http://schemas.microsoft.com/office/drawing/2014/main" id="{692A1D06-B51C-054B-9823-5B2E87530758}"/>
              </a:ext>
            </a:extLst>
          </p:cNvPr>
          <p:cNvSpPr>
            <a:spLocks noGrp="1"/>
          </p:cNvSpPr>
          <p:nvPr>
            <p:ph type="sldNum" sz="quarter" idx="12"/>
          </p:nvPr>
        </p:nvSpPr>
        <p:spPr/>
        <p:txBody>
          <a:bodyPr/>
          <a:lstStyle/>
          <a:p>
            <a:fld id="{DAB68E02-0E31-4FE9-98EF-257F54F693FA}" type="slidenum">
              <a:rPr lang="tr-TR" smtClean="0"/>
              <a:t>9</a:t>
            </a:fld>
            <a:endParaRPr lang="tr-TR"/>
          </a:p>
        </p:txBody>
      </p:sp>
      <p:sp>
        <p:nvSpPr>
          <p:cNvPr id="7" name="Alt Bilgi Yer Tutucusu 4">
            <a:extLst>
              <a:ext uri="{FF2B5EF4-FFF2-40B4-BE49-F238E27FC236}">
                <a16:creationId xmlns:a16="http://schemas.microsoft.com/office/drawing/2014/main" id="{7DF58942-D444-1C5F-A9A6-B35A728FDE36}"/>
              </a:ext>
            </a:extLst>
          </p:cNvPr>
          <p:cNvSpPr txBox="1">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t>A </a:t>
            </a:r>
            <a:r>
              <a:rPr lang="tr-TR" dirty="0" err="1"/>
              <a:t>Brief</a:t>
            </a:r>
            <a:r>
              <a:rPr lang="tr-TR" dirty="0"/>
              <a:t> </a:t>
            </a:r>
            <a:r>
              <a:rPr lang="tr-TR" dirty="0" err="1"/>
              <a:t>History</a:t>
            </a:r>
            <a:r>
              <a:rPr lang="tr-TR" dirty="0"/>
              <a:t> </a:t>
            </a:r>
            <a:r>
              <a:rPr lang="tr-TR" dirty="0" err="1"/>
              <a:t>Vaccination</a:t>
            </a:r>
            <a:r>
              <a:rPr lang="tr-TR" dirty="0"/>
              <a:t>. </a:t>
            </a:r>
            <a:r>
              <a:rPr lang="tr-TR" dirty="0">
                <a:hlinkClick r:id="rId2"/>
              </a:rPr>
              <a:t>https://www.who.int/news-room/spotlight/history-of-vaccination/a-brief-history-of-vaccination?topicsurvey=ht7j2q)&amp;gclid=Cj0KCQiA4Y-sBhC6ARIsAGXF1g7gmK5F1W78zMRJCDEHFPw3cKDtlK-SztVKX_Vjmb4fCONfGMkZyGEaAlX2EALw_wcB</a:t>
            </a:r>
            <a:r>
              <a:rPr lang="tr-TR" dirty="0"/>
              <a:t> (Erişim Tarihi: 21.12.2023)</a:t>
            </a:r>
          </a:p>
          <a:p>
            <a:endParaRPr lang="tr-TR" dirty="0"/>
          </a:p>
        </p:txBody>
      </p:sp>
    </p:spTree>
    <p:extLst>
      <p:ext uri="{BB962C8B-B14F-4D97-AF65-F5344CB8AC3E}">
        <p14:creationId xmlns:p14="http://schemas.microsoft.com/office/powerpoint/2010/main" val="6367323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16A0B4-B95D-95D3-1AFE-04FF8CDF62A4}"/>
              </a:ext>
            </a:extLst>
          </p:cNvPr>
          <p:cNvSpPr>
            <a:spLocks noGrp="1"/>
          </p:cNvSpPr>
          <p:nvPr>
            <p:ph type="title"/>
          </p:nvPr>
        </p:nvSpPr>
        <p:spPr>
          <a:xfrm>
            <a:off x="838200" y="365126"/>
            <a:ext cx="10515600" cy="971136"/>
          </a:xfrm>
        </p:spPr>
        <p:txBody>
          <a:bodyPr/>
          <a:lstStyle/>
          <a:p>
            <a:r>
              <a:rPr lang="tr-TR" dirty="0"/>
              <a:t>Temel Bölgesel Odak Alanları:</a:t>
            </a:r>
          </a:p>
        </p:txBody>
      </p:sp>
      <p:sp>
        <p:nvSpPr>
          <p:cNvPr id="3" name="İçerik Yer Tutucusu 2">
            <a:extLst>
              <a:ext uri="{FF2B5EF4-FFF2-40B4-BE49-F238E27FC236}">
                <a16:creationId xmlns:a16="http://schemas.microsoft.com/office/drawing/2014/main" id="{9EA0B860-FF8D-6250-937B-2B123ADDB366}"/>
              </a:ext>
            </a:extLst>
          </p:cNvPr>
          <p:cNvSpPr>
            <a:spLocks noGrp="1"/>
          </p:cNvSpPr>
          <p:nvPr>
            <p:ph idx="1"/>
          </p:nvPr>
        </p:nvSpPr>
        <p:spPr>
          <a:xfrm>
            <a:off x="838200" y="1691013"/>
            <a:ext cx="10515600" cy="4485949"/>
          </a:xfrm>
        </p:spPr>
        <p:txBody>
          <a:bodyPr/>
          <a:lstStyle/>
          <a:p>
            <a:pPr>
              <a:buFont typeface="Wingdings" panose="05000000000000000000" pitchFamily="2" charset="2"/>
              <a:buChar char="ü"/>
            </a:pPr>
            <a:r>
              <a:rPr lang="tr-TR" dirty="0"/>
              <a:t>Siyasi liderliğin aşılama konusundaki farkındalığını ve bağlılığını sürdürün ve/veya artırın.</a:t>
            </a:r>
          </a:p>
          <a:p>
            <a:pPr>
              <a:buFont typeface="Wingdings" panose="05000000000000000000" pitchFamily="2" charset="2"/>
              <a:buChar char="ü"/>
            </a:pPr>
            <a:r>
              <a:rPr lang="tr-TR" dirty="0"/>
              <a:t>Aşılama savunucusu olarak hareket etmek için tüm sağlık iş gücünü hazırlayın ve sürece dahil edin.</a:t>
            </a:r>
          </a:p>
          <a:p>
            <a:pPr>
              <a:buFont typeface="Wingdings" panose="05000000000000000000" pitchFamily="2" charset="2"/>
              <a:buChar char="ü"/>
            </a:pPr>
            <a:r>
              <a:rPr lang="tr-TR" dirty="0"/>
              <a:t>Tüm topluluklarda yaşam boyu aşılamaya ilişkin farkındalığı ve bağışıklama talebini artırın ve sürdürün.</a:t>
            </a:r>
          </a:p>
        </p:txBody>
      </p:sp>
      <p:sp>
        <p:nvSpPr>
          <p:cNvPr id="4" name="Veri Yer Tutucusu 3">
            <a:extLst>
              <a:ext uri="{FF2B5EF4-FFF2-40B4-BE49-F238E27FC236}">
                <a16:creationId xmlns:a16="http://schemas.microsoft.com/office/drawing/2014/main" id="{E12CA977-F85A-312F-38A6-E82F2CBA90F4}"/>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2BE67E8F-AB5D-981E-1F2A-20366D739B01}"/>
              </a:ext>
            </a:extLst>
          </p:cNvPr>
          <p:cNvSpPr>
            <a:spLocks noGrp="1"/>
          </p:cNvSpPr>
          <p:nvPr>
            <p:ph type="ftr" sz="quarter" idx="11"/>
          </p:nvPr>
        </p:nvSpPr>
        <p:spPr>
          <a:xfrm>
            <a:off x="2307771" y="6311900"/>
            <a:ext cx="8262257" cy="409575"/>
          </a:xfrm>
        </p:spPr>
        <p:txBody>
          <a:bodyPr/>
          <a:lstStyle/>
          <a:p>
            <a:r>
              <a:rPr lang="tr-TR" dirty="0"/>
              <a:t>DSÖ. Avrupa </a:t>
            </a:r>
            <a:r>
              <a:rPr lang="tr-TR" dirty="0" err="1"/>
              <a:t>İmmünizasyon</a:t>
            </a:r>
            <a:r>
              <a:rPr lang="tr-TR" dirty="0"/>
              <a:t> Ajandası 2030. Erişim </a:t>
            </a:r>
            <a:r>
              <a:rPr lang="tr-TR" dirty="0" err="1"/>
              <a:t>Adresi:</a:t>
            </a:r>
            <a:r>
              <a:rPr lang="tr-TR" dirty="0" err="1">
                <a:hlinkClick r:id="rId2"/>
              </a:rPr>
              <a:t>https</a:t>
            </a:r>
            <a:r>
              <a:rPr lang="tr-TR" dirty="0">
                <a:hlinkClick r:id="rId2"/>
              </a:rPr>
              <a:t>://iris.who.int/</a:t>
            </a:r>
            <a:r>
              <a:rPr lang="tr-TR" dirty="0" err="1">
                <a:hlinkClick r:id="rId2"/>
              </a:rPr>
              <a:t>bitstream</a:t>
            </a:r>
            <a:r>
              <a:rPr lang="tr-TR" dirty="0">
                <a:hlinkClick r:id="rId2"/>
              </a:rPr>
              <a:t>/</a:t>
            </a:r>
            <a:r>
              <a:rPr lang="tr-TR" dirty="0" err="1">
                <a:hlinkClick r:id="rId2"/>
              </a:rPr>
              <a:t>handle</a:t>
            </a:r>
            <a:r>
              <a:rPr lang="tr-TR" dirty="0">
                <a:hlinkClick r:id="rId2"/>
              </a:rPr>
              <a:t>/10665/348002/9789289056052-eng.pdf?sequence=1</a:t>
            </a:r>
            <a:r>
              <a:rPr lang="tr-TR" dirty="0"/>
              <a:t> (Erişim Tarihi: 21.12.2023).</a:t>
            </a:r>
          </a:p>
          <a:p>
            <a:endParaRPr lang="tr-TR" dirty="0"/>
          </a:p>
        </p:txBody>
      </p:sp>
      <p:sp>
        <p:nvSpPr>
          <p:cNvPr id="6" name="Slayt Numarası Yer Tutucusu 5">
            <a:extLst>
              <a:ext uri="{FF2B5EF4-FFF2-40B4-BE49-F238E27FC236}">
                <a16:creationId xmlns:a16="http://schemas.microsoft.com/office/drawing/2014/main" id="{C6101944-501A-9E47-C559-EFFC3A94B161}"/>
              </a:ext>
            </a:extLst>
          </p:cNvPr>
          <p:cNvSpPr>
            <a:spLocks noGrp="1"/>
          </p:cNvSpPr>
          <p:nvPr>
            <p:ph type="sldNum" sz="quarter" idx="12"/>
          </p:nvPr>
        </p:nvSpPr>
        <p:spPr/>
        <p:txBody>
          <a:bodyPr/>
          <a:lstStyle/>
          <a:p>
            <a:fld id="{DAB68E02-0E31-4FE9-98EF-257F54F693FA}" type="slidenum">
              <a:rPr lang="tr-TR" smtClean="0"/>
              <a:t>90</a:t>
            </a:fld>
            <a:endParaRPr lang="tr-TR"/>
          </a:p>
        </p:txBody>
      </p:sp>
    </p:spTree>
    <p:extLst>
      <p:ext uri="{BB962C8B-B14F-4D97-AF65-F5344CB8AC3E}">
        <p14:creationId xmlns:p14="http://schemas.microsoft.com/office/powerpoint/2010/main" val="3512925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16A0B4-B95D-95D3-1AFE-04FF8CDF62A4}"/>
              </a:ext>
            </a:extLst>
          </p:cNvPr>
          <p:cNvSpPr>
            <a:spLocks noGrp="1"/>
          </p:cNvSpPr>
          <p:nvPr>
            <p:ph type="title"/>
          </p:nvPr>
        </p:nvSpPr>
        <p:spPr>
          <a:xfrm>
            <a:off x="838200" y="365126"/>
            <a:ext cx="10515600" cy="892402"/>
          </a:xfrm>
        </p:spPr>
        <p:txBody>
          <a:bodyPr/>
          <a:lstStyle/>
          <a:p>
            <a:r>
              <a:rPr lang="tr-TR" dirty="0"/>
              <a:t>Açıklayıcı Eylemler</a:t>
            </a:r>
          </a:p>
        </p:txBody>
      </p:sp>
      <p:sp>
        <p:nvSpPr>
          <p:cNvPr id="3" name="İçerik Yer Tutucusu 2">
            <a:extLst>
              <a:ext uri="{FF2B5EF4-FFF2-40B4-BE49-F238E27FC236}">
                <a16:creationId xmlns:a16="http://schemas.microsoft.com/office/drawing/2014/main" id="{9EA0B860-FF8D-6250-937B-2B123ADDB366}"/>
              </a:ext>
            </a:extLst>
          </p:cNvPr>
          <p:cNvSpPr>
            <a:spLocks noGrp="1"/>
          </p:cNvSpPr>
          <p:nvPr>
            <p:ph idx="1"/>
          </p:nvPr>
        </p:nvSpPr>
        <p:spPr>
          <a:xfrm>
            <a:off x="838200" y="1436914"/>
            <a:ext cx="10515600" cy="4740049"/>
          </a:xfrm>
        </p:spPr>
        <p:txBody>
          <a:bodyPr>
            <a:normAutofit fontScale="77500" lnSpcReduction="20000"/>
          </a:bodyPr>
          <a:lstStyle/>
          <a:p>
            <a:r>
              <a:rPr lang="tr-TR" dirty="0"/>
              <a:t>Ulusal hükümetler ve/veya topluluklar içerisinde bağışıklamayı savunacak iyi uygulama modellerini ve </a:t>
            </a:r>
            <a:r>
              <a:rPr lang="tr-TR" u="sng" dirty="0"/>
              <a:t>bağışıklama "şampiyonlarını</a:t>
            </a:r>
            <a:r>
              <a:rPr lang="tr-TR" dirty="0"/>
              <a:t>" veya "</a:t>
            </a:r>
            <a:r>
              <a:rPr lang="tr-TR" u="sng" dirty="0"/>
              <a:t>aşı kahramanlarını</a:t>
            </a:r>
            <a:r>
              <a:rPr lang="tr-TR" dirty="0"/>
              <a:t>" belirleyin ve oluşturun.</a:t>
            </a:r>
          </a:p>
          <a:p>
            <a:r>
              <a:rPr lang="tr-TR" dirty="0"/>
              <a:t>Mevcut kanıtları ileterek ve nitel araştırma ihtiyacı ve türü konusunda tavsiyelerde bulunarak ulusal aşılama teknik danışma gruplarını bağışıklama talebi oluşturmaya dahil edin.</a:t>
            </a:r>
          </a:p>
          <a:p>
            <a:r>
              <a:rPr lang="tr-TR" dirty="0"/>
              <a:t>Bağışıklamanın tıp, </a:t>
            </a:r>
            <a:r>
              <a:rPr lang="tr-TR" dirty="0" err="1"/>
              <a:t>paramedikal</a:t>
            </a:r>
            <a:r>
              <a:rPr lang="tr-TR" dirty="0"/>
              <a:t>, eczacılık ve hemşirelik okullarının müfredatlarına dahil edilmesini sağlayın ve aşılamayı okul sağlığı müfredatına dahil ederek </a:t>
            </a:r>
            <a:r>
              <a:rPr lang="tr-TR" i="1" u="sng" dirty="0"/>
              <a:t>toplum sağlığı okuryazarlığını</a:t>
            </a:r>
            <a:r>
              <a:rPr lang="tr-TR" dirty="0"/>
              <a:t> geliştirin.</a:t>
            </a:r>
          </a:p>
          <a:p>
            <a:r>
              <a:rPr lang="tr-TR" dirty="0"/>
              <a:t>Optimum çalışma koşullarını sağlayın ve sağlık iş gücünü bağışıklamayı savunmaya ve teşvik etmeye </a:t>
            </a:r>
            <a:r>
              <a:rPr lang="tr-TR" u="sng" dirty="0"/>
              <a:t>motive etmek </a:t>
            </a:r>
            <a:r>
              <a:rPr lang="tr-TR" dirty="0"/>
              <a:t>için performansa dayalı teşvikler kullanın.</a:t>
            </a:r>
          </a:p>
          <a:p>
            <a:r>
              <a:rPr lang="tr-TR" dirty="0"/>
              <a:t>Aşılama konsültasyonları sırasında kişilerarası iletişim, eşler arası öğrenme ve bilgi paylaşımı, en iyi uygulamalar ve araçlar dahil olmak üzere, topluluğa ulaşmak için yenilikçi iletişim yaklaşımlarını ve mesajlarını keşfedin ve uyarlayın.</a:t>
            </a:r>
          </a:p>
          <a:p>
            <a:r>
              <a:rPr lang="tr-TR" dirty="0"/>
              <a:t>Sağlık çalışanlarını ve sözcülerini </a:t>
            </a:r>
            <a:r>
              <a:rPr lang="tr-TR" u="sng" dirty="0"/>
              <a:t>iletişim becerileri </a:t>
            </a:r>
            <a:r>
              <a:rPr lang="tr-TR" dirty="0"/>
              <a:t>konusunda eğitmek ve medya ve gazetecilerle verimli ve sorunsuz etkileşim sağlamak</a:t>
            </a:r>
          </a:p>
        </p:txBody>
      </p:sp>
      <p:sp>
        <p:nvSpPr>
          <p:cNvPr id="4" name="Veri Yer Tutucusu 3">
            <a:extLst>
              <a:ext uri="{FF2B5EF4-FFF2-40B4-BE49-F238E27FC236}">
                <a16:creationId xmlns:a16="http://schemas.microsoft.com/office/drawing/2014/main" id="{E12CA977-F85A-312F-38A6-E82F2CBA90F4}"/>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2BE67E8F-AB5D-981E-1F2A-20366D739B01}"/>
              </a:ext>
            </a:extLst>
          </p:cNvPr>
          <p:cNvSpPr>
            <a:spLocks noGrp="1"/>
          </p:cNvSpPr>
          <p:nvPr>
            <p:ph type="ftr" sz="quarter" idx="11"/>
          </p:nvPr>
        </p:nvSpPr>
        <p:spPr>
          <a:xfrm>
            <a:off x="2307771" y="6311900"/>
            <a:ext cx="8262257" cy="409575"/>
          </a:xfrm>
        </p:spPr>
        <p:txBody>
          <a:bodyPr/>
          <a:lstStyle/>
          <a:p>
            <a:r>
              <a:rPr lang="tr-TR" dirty="0"/>
              <a:t>DSÖ. Avrupa </a:t>
            </a:r>
            <a:r>
              <a:rPr lang="tr-TR" dirty="0" err="1"/>
              <a:t>İmmünizasyon</a:t>
            </a:r>
            <a:r>
              <a:rPr lang="tr-TR" dirty="0"/>
              <a:t> Ajandası 2030. Erişim </a:t>
            </a:r>
            <a:r>
              <a:rPr lang="tr-TR" dirty="0" err="1"/>
              <a:t>Adresi:</a:t>
            </a:r>
            <a:r>
              <a:rPr lang="tr-TR" dirty="0" err="1">
                <a:hlinkClick r:id="rId2"/>
              </a:rPr>
              <a:t>https</a:t>
            </a:r>
            <a:r>
              <a:rPr lang="tr-TR" dirty="0">
                <a:hlinkClick r:id="rId2"/>
              </a:rPr>
              <a:t>://iris.who.int/</a:t>
            </a:r>
            <a:r>
              <a:rPr lang="tr-TR" dirty="0" err="1">
                <a:hlinkClick r:id="rId2"/>
              </a:rPr>
              <a:t>bitstream</a:t>
            </a:r>
            <a:r>
              <a:rPr lang="tr-TR" dirty="0">
                <a:hlinkClick r:id="rId2"/>
              </a:rPr>
              <a:t>/</a:t>
            </a:r>
            <a:r>
              <a:rPr lang="tr-TR" dirty="0" err="1">
                <a:hlinkClick r:id="rId2"/>
              </a:rPr>
              <a:t>handle</a:t>
            </a:r>
            <a:r>
              <a:rPr lang="tr-TR" dirty="0">
                <a:hlinkClick r:id="rId2"/>
              </a:rPr>
              <a:t>/10665/348002/9789289056052-eng.pdf?sequence=1</a:t>
            </a:r>
            <a:r>
              <a:rPr lang="tr-TR" dirty="0"/>
              <a:t> (Erişim Tarihi: 21.12.2023).</a:t>
            </a:r>
          </a:p>
          <a:p>
            <a:endParaRPr lang="tr-TR" dirty="0"/>
          </a:p>
        </p:txBody>
      </p:sp>
      <p:sp>
        <p:nvSpPr>
          <p:cNvPr id="6" name="Slayt Numarası Yer Tutucusu 5">
            <a:extLst>
              <a:ext uri="{FF2B5EF4-FFF2-40B4-BE49-F238E27FC236}">
                <a16:creationId xmlns:a16="http://schemas.microsoft.com/office/drawing/2014/main" id="{C6101944-501A-9E47-C559-EFFC3A94B161}"/>
              </a:ext>
            </a:extLst>
          </p:cNvPr>
          <p:cNvSpPr>
            <a:spLocks noGrp="1"/>
          </p:cNvSpPr>
          <p:nvPr>
            <p:ph type="sldNum" sz="quarter" idx="12"/>
          </p:nvPr>
        </p:nvSpPr>
        <p:spPr/>
        <p:txBody>
          <a:bodyPr/>
          <a:lstStyle/>
          <a:p>
            <a:fld id="{DAB68E02-0E31-4FE9-98EF-257F54F693FA}" type="slidenum">
              <a:rPr lang="tr-TR" smtClean="0"/>
              <a:t>91</a:t>
            </a:fld>
            <a:endParaRPr lang="tr-TR"/>
          </a:p>
        </p:txBody>
      </p:sp>
    </p:spTree>
    <p:extLst>
      <p:ext uri="{BB962C8B-B14F-4D97-AF65-F5344CB8AC3E}">
        <p14:creationId xmlns:p14="http://schemas.microsoft.com/office/powerpoint/2010/main" val="412690808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16A0B4-B95D-95D3-1AFE-04FF8CDF62A4}"/>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9EA0B860-FF8D-6250-937B-2B123ADDB366}"/>
              </a:ext>
            </a:extLst>
          </p:cNvPr>
          <p:cNvSpPr>
            <a:spLocks noGrp="1"/>
          </p:cNvSpPr>
          <p:nvPr>
            <p:ph idx="1"/>
          </p:nvPr>
        </p:nvSpPr>
        <p:spPr/>
        <p:txBody>
          <a:bodyPr/>
          <a:lstStyle/>
          <a:p>
            <a:pPr marL="514350" indent="-514350">
              <a:buFont typeface="+mj-lt"/>
              <a:buAutoNum type="arabicPeriod" startAt="3"/>
            </a:pPr>
            <a:r>
              <a:rPr lang="tr-TR" b="1" i="1" dirty="0"/>
              <a:t>Kapsam ve eşitlik:</a:t>
            </a:r>
          </a:p>
          <a:p>
            <a:pPr marL="0" indent="0">
              <a:buNone/>
            </a:pPr>
            <a:r>
              <a:rPr lang="tr-TR" dirty="0"/>
              <a:t>Aşılama kapsamının yüksek olmasını ve tüm bireylerin ulusal aşılama programlarındaki tüm aşılara eşit erişime sahip olmasını ve yeterli düzeyde yararlanmasını sağlamak stratejik bir önceliktir.</a:t>
            </a:r>
          </a:p>
        </p:txBody>
      </p:sp>
      <p:sp>
        <p:nvSpPr>
          <p:cNvPr id="4" name="Veri Yer Tutucusu 3">
            <a:extLst>
              <a:ext uri="{FF2B5EF4-FFF2-40B4-BE49-F238E27FC236}">
                <a16:creationId xmlns:a16="http://schemas.microsoft.com/office/drawing/2014/main" id="{E12CA977-F85A-312F-38A6-E82F2CBA90F4}"/>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2BE67E8F-AB5D-981E-1F2A-20366D739B01}"/>
              </a:ext>
            </a:extLst>
          </p:cNvPr>
          <p:cNvSpPr>
            <a:spLocks noGrp="1"/>
          </p:cNvSpPr>
          <p:nvPr>
            <p:ph type="ftr" sz="quarter" idx="11"/>
          </p:nvPr>
        </p:nvSpPr>
        <p:spPr>
          <a:xfrm>
            <a:off x="2307771" y="6311900"/>
            <a:ext cx="8262257" cy="409575"/>
          </a:xfrm>
        </p:spPr>
        <p:txBody>
          <a:bodyPr/>
          <a:lstStyle/>
          <a:p>
            <a:r>
              <a:rPr lang="tr-TR" dirty="0"/>
              <a:t>DSÖ. Avrupa </a:t>
            </a:r>
            <a:r>
              <a:rPr lang="tr-TR" dirty="0" err="1"/>
              <a:t>İmmünizasyon</a:t>
            </a:r>
            <a:r>
              <a:rPr lang="tr-TR" dirty="0"/>
              <a:t> Ajandası 2030. Erişim </a:t>
            </a:r>
            <a:r>
              <a:rPr lang="tr-TR" dirty="0" err="1"/>
              <a:t>Adresi:</a:t>
            </a:r>
            <a:r>
              <a:rPr lang="tr-TR" dirty="0" err="1">
                <a:hlinkClick r:id="rId2"/>
              </a:rPr>
              <a:t>https</a:t>
            </a:r>
            <a:r>
              <a:rPr lang="tr-TR" dirty="0">
                <a:hlinkClick r:id="rId2"/>
              </a:rPr>
              <a:t>://iris.who.int/</a:t>
            </a:r>
            <a:r>
              <a:rPr lang="tr-TR" dirty="0" err="1">
                <a:hlinkClick r:id="rId2"/>
              </a:rPr>
              <a:t>bitstream</a:t>
            </a:r>
            <a:r>
              <a:rPr lang="tr-TR" dirty="0">
                <a:hlinkClick r:id="rId2"/>
              </a:rPr>
              <a:t>/</a:t>
            </a:r>
            <a:r>
              <a:rPr lang="tr-TR" dirty="0" err="1">
                <a:hlinkClick r:id="rId2"/>
              </a:rPr>
              <a:t>handle</a:t>
            </a:r>
            <a:r>
              <a:rPr lang="tr-TR" dirty="0">
                <a:hlinkClick r:id="rId2"/>
              </a:rPr>
              <a:t>/10665/348002/9789289056052-eng.pdf?sequence=1</a:t>
            </a:r>
            <a:r>
              <a:rPr lang="tr-TR" dirty="0"/>
              <a:t> (Erişim Tarihi: 21.12.2023).</a:t>
            </a:r>
          </a:p>
          <a:p>
            <a:endParaRPr lang="tr-TR" dirty="0"/>
          </a:p>
        </p:txBody>
      </p:sp>
      <p:sp>
        <p:nvSpPr>
          <p:cNvPr id="6" name="Slayt Numarası Yer Tutucusu 5">
            <a:extLst>
              <a:ext uri="{FF2B5EF4-FFF2-40B4-BE49-F238E27FC236}">
                <a16:creationId xmlns:a16="http://schemas.microsoft.com/office/drawing/2014/main" id="{C6101944-501A-9E47-C559-EFFC3A94B161}"/>
              </a:ext>
            </a:extLst>
          </p:cNvPr>
          <p:cNvSpPr>
            <a:spLocks noGrp="1"/>
          </p:cNvSpPr>
          <p:nvPr>
            <p:ph type="sldNum" sz="quarter" idx="12"/>
          </p:nvPr>
        </p:nvSpPr>
        <p:spPr/>
        <p:txBody>
          <a:bodyPr/>
          <a:lstStyle/>
          <a:p>
            <a:fld id="{DAB68E02-0E31-4FE9-98EF-257F54F693FA}" type="slidenum">
              <a:rPr lang="tr-TR" smtClean="0"/>
              <a:t>92</a:t>
            </a:fld>
            <a:endParaRPr lang="tr-TR"/>
          </a:p>
        </p:txBody>
      </p:sp>
    </p:spTree>
    <p:extLst>
      <p:ext uri="{BB962C8B-B14F-4D97-AF65-F5344CB8AC3E}">
        <p14:creationId xmlns:p14="http://schemas.microsoft.com/office/powerpoint/2010/main" val="41360807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16A0B4-B95D-95D3-1AFE-04FF8CDF62A4}"/>
              </a:ext>
            </a:extLst>
          </p:cNvPr>
          <p:cNvSpPr>
            <a:spLocks noGrp="1"/>
          </p:cNvSpPr>
          <p:nvPr>
            <p:ph type="title"/>
          </p:nvPr>
        </p:nvSpPr>
        <p:spPr>
          <a:xfrm>
            <a:off x="838200" y="365126"/>
            <a:ext cx="10515600" cy="745218"/>
          </a:xfrm>
        </p:spPr>
        <p:txBody>
          <a:bodyPr/>
          <a:lstStyle/>
          <a:p>
            <a:r>
              <a:rPr lang="tr-TR" dirty="0"/>
              <a:t>Temel Bölgesel Odak Alanları:</a:t>
            </a:r>
          </a:p>
        </p:txBody>
      </p:sp>
      <p:sp>
        <p:nvSpPr>
          <p:cNvPr id="3" name="İçerik Yer Tutucusu 2">
            <a:extLst>
              <a:ext uri="{FF2B5EF4-FFF2-40B4-BE49-F238E27FC236}">
                <a16:creationId xmlns:a16="http://schemas.microsoft.com/office/drawing/2014/main" id="{9EA0B860-FF8D-6250-937B-2B123ADDB366}"/>
              </a:ext>
            </a:extLst>
          </p:cNvPr>
          <p:cNvSpPr>
            <a:spLocks noGrp="1"/>
          </p:cNvSpPr>
          <p:nvPr>
            <p:ph idx="1"/>
          </p:nvPr>
        </p:nvSpPr>
        <p:spPr/>
        <p:txBody>
          <a:bodyPr/>
          <a:lstStyle/>
          <a:p>
            <a:pPr>
              <a:buFont typeface="Wingdings" panose="05000000000000000000" pitchFamily="2" charset="2"/>
              <a:buChar char="ü"/>
            </a:pPr>
            <a:r>
              <a:rPr lang="tr-TR" dirty="0"/>
              <a:t>Yaşam boyu yüksek ve eşitlikçi bir kapsam elde edin.</a:t>
            </a:r>
          </a:p>
          <a:p>
            <a:pPr>
              <a:buFont typeface="Wingdings" panose="05000000000000000000" pitchFamily="2" charset="2"/>
              <a:buChar char="ü"/>
            </a:pPr>
            <a:r>
              <a:rPr lang="tr-TR" dirty="0"/>
              <a:t>Her toplulukta aşılanmamış ve yetersiz aşılanmış bireylerin sayısını azaltmak için verilerden, yenilikçi stratejilerden ve özel yaklaşımlardan yararlanın.</a:t>
            </a:r>
          </a:p>
          <a:p>
            <a:pPr>
              <a:buFont typeface="Wingdings" panose="05000000000000000000" pitchFamily="2" charset="2"/>
              <a:buChar char="ü"/>
            </a:pPr>
            <a:r>
              <a:rPr lang="tr-TR" dirty="0"/>
              <a:t>Aşılama programlarına yeni aşıların eklenmesine ilişkin temel kanıtları ve ihtiyaçları değerlendirmeye ve bunların kullanımını optimize etmek için ilgili politika önerilerini geliştirmeye devam edin</a:t>
            </a:r>
          </a:p>
        </p:txBody>
      </p:sp>
      <p:sp>
        <p:nvSpPr>
          <p:cNvPr id="4" name="Veri Yer Tutucusu 3">
            <a:extLst>
              <a:ext uri="{FF2B5EF4-FFF2-40B4-BE49-F238E27FC236}">
                <a16:creationId xmlns:a16="http://schemas.microsoft.com/office/drawing/2014/main" id="{E12CA977-F85A-312F-38A6-E82F2CBA90F4}"/>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2BE67E8F-AB5D-981E-1F2A-20366D739B01}"/>
              </a:ext>
            </a:extLst>
          </p:cNvPr>
          <p:cNvSpPr>
            <a:spLocks noGrp="1"/>
          </p:cNvSpPr>
          <p:nvPr>
            <p:ph type="ftr" sz="quarter" idx="11"/>
          </p:nvPr>
        </p:nvSpPr>
        <p:spPr>
          <a:xfrm>
            <a:off x="2307771" y="6311900"/>
            <a:ext cx="8262257" cy="409575"/>
          </a:xfrm>
        </p:spPr>
        <p:txBody>
          <a:bodyPr/>
          <a:lstStyle/>
          <a:p>
            <a:r>
              <a:rPr lang="tr-TR" dirty="0"/>
              <a:t>DSÖ. Avrupa </a:t>
            </a:r>
            <a:r>
              <a:rPr lang="tr-TR" dirty="0" err="1"/>
              <a:t>İmmünizasyon</a:t>
            </a:r>
            <a:r>
              <a:rPr lang="tr-TR" dirty="0"/>
              <a:t> Ajandası 2030. Erişim </a:t>
            </a:r>
            <a:r>
              <a:rPr lang="tr-TR" dirty="0" err="1"/>
              <a:t>Adresi:</a:t>
            </a:r>
            <a:r>
              <a:rPr lang="tr-TR" dirty="0" err="1">
                <a:hlinkClick r:id="rId2"/>
              </a:rPr>
              <a:t>https</a:t>
            </a:r>
            <a:r>
              <a:rPr lang="tr-TR" dirty="0">
                <a:hlinkClick r:id="rId2"/>
              </a:rPr>
              <a:t>://iris.who.int/</a:t>
            </a:r>
            <a:r>
              <a:rPr lang="tr-TR" dirty="0" err="1">
                <a:hlinkClick r:id="rId2"/>
              </a:rPr>
              <a:t>bitstream</a:t>
            </a:r>
            <a:r>
              <a:rPr lang="tr-TR" dirty="0">
                <a:hlinkClick r:id="rId2"/>
              </a:rPr>
              <a:t>/</a:t>
            </a:r>
            <a:r>
              <a:rPr lang="tr-TR" dirty="0" err="1">
                <a:hlinkClick r:id="rId2"/>
              </a:rPr>
              <a:t>handle</a:t>
            </a:r>
            <a:r>
              <a:rPr lang="tr-TR" dirty="0">
                <a:hlinkClick r:id="rId2"/>
              </a:rPr>
              <a:t>/10665/348002/9789289056052-eng.pdf?sequence=1</a:t>
            </a:r>
            <a:r>
              <a:rPr lang="tr-TR" dirty="0"/>
              <a:t> (Erişim Tarihi: 21.12.2023).</a:t>
            </a:r>
          </a:p>
          <a:p>
            <a:endParaRPr lang="tr-TR" dirty="0"/>
          </a:p>
        </p:txBody>
      </p:sp>
      <p:sp>
        <p:nvSpPr>
          <p:cNvPr id="6" name="Slayt Numarası Yer Tutucusu 5">
            <a:extLst>
              <a:ext uri="{FF2B5EF4-FFF2-40B4-BE49-F238E27FC236}">
                <a16:creationId xmlns:a16="http://schemas.microsoft.com/office/drawing/2014/main" id="{C6101944-501A-9E47-C559-EFFC3A94B161}"/>
              </a:ext>
            </a:extLst>
          </p:cNvPr>
          <p:cNvSpPr>
            <a:spLocks noGrp="1"/>
          </p:cNvSpPr>
          <p:nvPr>
            <p:ph type="sldNum" sz="quarter" idx="12"/>
          </p:nvPr>
        </p:nvSpPr>
        <p:spPr/>
        <p:txBody>
          <a:bodyPr/>
          <a:lstStyle/>
          <a:p>
            <a:fld id="{DAB68E02-0E31-4FE9-98EF-257F54F693FA}" type="slidenum">
              <a:rPr lang="tr-TR" smtClean="0"/>
              <a:t>93</a:t>
            </a:fld>
            <a:endParaRPr lang="tr-TR"/>
          </a:p>
        </p:txBody>
      </p:sp>
    </p:spTree>
    <p:extLst>
      <p:ext uri="{BB962C8B-B14F-4D97-AF65-F5344CB8AC3E}">
        <p14:creationId xmlns:p14="http://schemas.microsoft.com/office/powerpoint/2010/main" val="216759402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16A0B4-B95D-95D3-1AFE-04FF8CDF62A4}"/>
              </a:ext>
            </a:extLst>
          </p:cNvPr>
          <p:cNvSpPr>
            <a:spLocks noGrp="1"/>
          </p:cNvSpPr>
          <p:nvPr>
            <p:ph type="title"/>
          </p:nvPr>
        </p:nvSpPr>
        <p:spPr>
          <a:xfrm>
            <a:off x="838200" y="365125"/>
            <a:ext cx="10515600" cy="777875"/>
          </a:xfrm>
        </p:spPr>
        <p:txBody>
          <a:bodyPr/>
          <a:lstStyle/>
          <a:p>
            <a:r>
              <a:rPr lang="tr-TR" dirty="0"/>
              <a:t>Açıklayıcı Eylemler</a:t>
            </a:r>
          </a:p>
        </p:txBody>
      </p:sp>
      <p:sp>
        <p:nvSpPr>
          <p:cNvPr id="3" name="İçerik Yer Tutucusu 2">
            <a:extLst>
              <a:ext uri="{FF2B5EF4-FFF2-40B4-BE49-F238E27FC236}">
                <a16:creationId xmlns:a16="http://schemas.microsoft.com/office/drawing/2014/main" id="{9EA0B860-FF8D-6250-937B-2B123ADDB366}"/>
              </a:ext>
            </a:extLst>
          </p:cNvPr>
          <p:cNvSpPr>
            <a:spLocks noGrp="1"/>
          </p:cNvSpPr>
          <p:nvPr>
            <p:ph idx="1"/>
          </p:nvPr>
        </p:nvSpPr>
        <p:spPr>
          <a:xfrm>
            <a:off x="838200" y="1360714"/>
            <a:ext cx="10515600" cy="4816249"/>
          </a:xfrm>
        </p:spPr>
        <p:txBody>
          <a:bodyPr>
            <a:normAutofit fontScale="92500" lnSpcReduction="10000"/>
          </a:bodyPr>
          <a:lstStyle/>
          <a:p>
            <a:r>
              <a:rPr lang="tr-TR" dirty="0"/>
              <a:t>Aşılama düzeyi düşük toplumların ihtiyaçlarını karşılayacak politika ve programları uyarlamak için kapsam izleme verilerini ve biçimlendirici araştırmaları kullanın.</a:t>
            </a:r>
          </a:p>
          <a:p>
            <a:r>
              <a:rPr lang="tr-TR" dirty="0"/>
              <a:t>Aşılama kapsamındaki eşitsizlikleri gidermeye yönelik operasyonel kararlar almak için izleme ve gözetim verilerinin kullanımını teşvik edin.</a:t>
            </a:r>
          </a:p>
          <a:p>
            <a:r>
              <a:rPr lang="tr-TR" dirty="0"/>
              <a:t>Yaşam boyunca aşılamaya yönelik kanıta dayalı öneriler geliştirmek için Ulusal Aşılama Teknik Danışma Grupların bileşimini, görev tanımlarını ve kapasitesini gözden geçirin.</a:t>
            </a:r>
          </a:p>
          <a:p>
            <a:r>
              <a:rPr lang="tr-TR" dirty="0"/>
              <a:t>Kaçırılmış fırsatlara ilişkin değerlendirmeler yapın ve sonuçları, bunları azaltmaya yönelik ülke çapında eylem planları geliştirmek için kullanın.</a:t>
            </a:r>
          </a:p>
          <a:p>
            <a:r>
              <a:rPr lang="tr-TR" dirty="0"/>
              <a:t>Bağlama özgü aşılama hizmeti sunma yöntemini ve uygulamasını formüle ederken paydaşların mevcut teknik uzmanlığından uygun şekilde yararlanın.</a:t>
            </a:r>
          </a:p>
        </p:txBody>
      </p:sp>
      <p:sp>
        <p:nvSpPr>
          <p:cNvPr id="4" name="Veri Yer Tutucusu 3">
            <a:extLst>
              <a:ext uri="{FF2B5EF4-FFF2-40B4-BE49-F238E27FC236}">
                <a16:creationId xmlns:a16="http://schemas.microsoft.com/office/drawing/2014/main" id="{E12CA977-F85A-312F-38A6-E82F2CBA90F4}"/>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2BE67E8F-AB5D-981E-1F2A-20366D739B01}"/>
              </a:ext>
            </a:extLst>
          </p:cNvPr>
          <p:cNvSpPr>
            <a:spLocks noGrp="1"/>
          </p:cNvSpPr>
          <p:nvPr>
            <p:ph type="ftr" sz="quarter" idx="11"/>
          </p:nvPr>
        </p:nvSpPr>
        <p:spPr>
          <a:xfrm>
            <a:off x="2307771" y="6311900"/>
            <a:ext cx="8262257" cy="409575"/>
          </a:xfrm>
        </p:spPr>
        <p:txBody>
          <a:bodyPr/>
          <a:lstStyle/>
          <a:p>
            <a:r>
              <a:rPr lang="tr-TR" dirty="0"/>
              <a:t>DSÖ. Avrupa </a:t>
            </a:r>
            <a:r>
              <a:rPr lang="tr-TR" dirty="0" err="1"/>
              <a:t>İmmünizasyon</a:t>
            </a:r>
            <a:r>
              <a:rPr lang="tr-TR" dirty="0"/>
              <a:t> Ajandası 2030. Erişim </a:t>
            </a:r>
            <a:r>
              <a:rPr lang="tr-TR" dirty="0" err="1"/>
              <a:t>Adresi:</a:t>
            </a:r>
            <a:r>
              <a:rPr lang="tr-TR" dirty="0" err="1">
                <a:hlinkClick r:id="rId2"/>
              </a:rPr>
              <a:t>https</a:t>
            </a:r>
            <a:r>
              <a:rPr lang="tr-TR" dirty="0">
                <a:hlinkClick r:id="rId2"/>
              </a:rPr>
              <a:t>://iris.who.int/</a:t>
            </a:r>
            <a:r>
              <a:rPr lang="tr-TR" dirty="0" err="1">
                <a:hlinkClick r:id="rId2"/>
              </a:rPr>
              <a:t>bitstream</a:t>
            </a:r>
            <a:r>
              <a:rPr lang="tr-TR" dirty="0">
                <a:hlinkClick r:id="rId2"/>
              </a:rPr>
              <a:t>/</a:t>
            </a:r>
            <a:r>
              <a:rPr lang="tr-TR" dirty="0" err="1">
                <a:hlinkClick r:id="rId2"/>
              </a:rPr>
              <a:t>handle</a:t>
            </a:r>
            <a:r>
              <a:rPr lang="tr-TR" dirty="0">
                <a:hlinkClick r:id="rId2"/>
              </a:rPr>
              <a:t>/10665/348002/9789289056052-eng.pdf?sequence=1</a:t>
            </a:r>
            <a:r>
              <a:rPr lang="tr-TR" dirty="0"/>
              <a:t> (Erişim Tarihi: 21.12.2023).</a:t>
            </a:r>
          </a:p>
          <a:p>
            <a:endParaRPr lang="tr-TR" dirty="0"/>
          </a:p>
        </p:txBody>
      </p:sp>
      <p:sp>
        <p:nvSpPr>
          <p:cNvPr id="6" name="Slayt Numarası Yer Tutucusu 5">
            <a:extLst>
              <a:ext uri="{FF2B5EF4-FFF2-40B4-BE49-F238E27FC236}">
                <a16:creationId xmlns:a16="http://schemas.microsoft.com/office/drawing/2014/main" id="{C6101944-501A-9E47-C559-EFFC3A94B161}"/>
              </a:ext>
            </a:extLst>
          </p:cNvPr>
          <p:cNvSpPr>
            <a:spLocks noGrp="1"/>
          </p:cNvSpPr>
          <p:nvPr>
            <p:ph type="sldNum" sz="quarter" idx="12"/>
          </p:nvPr>
        </p:nvSpPr>
        <p:spPr/>
        <p:txBody>
          <a:bodyPr/>
          <a:lstStyle/>
          <a:p>
            <a:fld id="{DAB68E02-0E31-4FE9-98EF-257F54F693FA}" type="slidenum">
              <a:rPr lang="tr-TR" smtClean="0"/>
              <a:t>94</a:t>
            </a:fld>
            <a:endParaRPr lang="tr-TR"/>
          </a:p>
        </p:txBody>
      </p:sp>
    </p:spTree>
    <p:extLst>
      <p:ext uri="{BB962C8B-B14F-4D97-AF65-F5344CB8AC3E}">
        <p14:creationId xmlns:p14="http://schemas.microsoft.com/office/powerpoint/2010/main" val="98472062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8A233A-465F-82E8-60C6-1EF95F8DE709}"/>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58CC0835-A258-03BC-935A-4BAC26247DC7}"/>
              </a:ext>
            </a:extLst>
          </p:cNvPr>
          <p:cNvSpPr>
            <a:spLocks noGrp="1"/>
          </p:cNvSpPr>
          <p:nvPr>
            <p:ph idx="1"/>
          </p:nvPr>
        </p:nvSpPr>
        <p:spPr/>
        <p:txBody>
          <a:bodyPr/>
          <a:lstStyle/>
          <a:p>
            <a:pPr marL="514350" indent="-514350">
              <a:buFont typeface="+mj-lt"/>
              <a:buAutoNum type="arabicPeriod" startAt="4"/>
            </a:pPr>
            <a:r>
              <a:rPr lang="tr-TR" b="1" i="1" dirty="0"/>
              <a:t>Yaşam akışı ve entegrasyon:</a:t>
            </a:r>
          </a:p>
          <a:p>
            <a:pPr marL="0" indent="0">
              <a:buNone/>
            </a:pPr>
            <a:r>
              <a:rPr lang="tr-TR" dirty="0"/>
              <a:t>Tüm insanların yaşamları boyunca önerilen aşılardan faydalanmasını ve kişiye özel aşılama hizmetlerinin sağlık sektörü içindeki ve dışındaki diğer temel hizmetlerle etkili bir şekilde entegre edilmesini sağlamak stratejik bir önceliktir.</a:t>
            </a:r>
          </a:p>
        </p:txBody>
      </p:sp>
      <p:sp>
        <p:nvSpPr>
          <p:cNvPr id="4" name="Veri Yer Tutucusu 3">
            <a:extLst>
              <a:ext uri="{FF2B5EF4-FFF2-40B4-BE49-F238E27FC236}">
                <a16:creationId xmlns:a16="http://schemas.microsoft.com/office/drawing/2014/main" id="{2C674E97-6F64-5F6A-EF50-3E1C45C30ECA}"/>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2C1C8115-8899-59AA-5C68-62AA7B371F84}"/>
              </a:ext>
            </a:extLst>
          </p:cNvPr>
          <p:cNvSpPr>
            <a:spLocks noGrp="1"/>
          </p:cNvSpPr>
          <p:nvPr>
            <p:ph type="ftr" sz="quarter" idx="11"/>
          </p:nvPr>
        </p:nvSpPr>
        <p:spPr>
          <a:xfrm>
            <a:off x="1785257" y="6356350"/>
            <a:ext cx="9089572" cy="365125"/>
          </a:xfrm>
        </p:spPr>
        <p:txBody>
          <a:bodyPr/>
          <a:lstStyle/>
          <a:p>
            <a:r>
              <a:rPr lang="tr-TR" dirty="0"/>
              <a:t>DSÖ. Avrupa </a:t>
            </a:r>
            <a:r>
              <a:rPr lang="tr-TR" dirty="0" err="1"/>
              <a:t>İmmünizasyon</a:t>
            </a:r>
            <a:r>
              <a:rPr lang="tr-TR" dirty="0"/>
              <a:t> Ajandası 2030. Erişim </a:t>
            </a:r>
            <a:r>
              <a:rPr lang="tr-TR" dirty="0" err="1"/>
              <a:t>Adresi:</a:t>
            </a:r>
            <a:r>
              <a:rPr lang="tr-TR" dirty="0" err="1">
                <a:hlinkClick r:id="rId2"/>
              </a:rPr>
              <a:t>https</a:t>
            </a:r>
            <a:r>
              <a:rPr lang="tr-TR" dirty="0">
                <a:hlinkClick r:id="rId2"/>
              </a:rPr>
              <a:t>://iris.who.int/</a:t>
            </a:r>
            <a:r>
              <a:rPr lang="tr-TR" dirty="0" err="1">
                <a:hlinkClick r:id="rId2"/>
              </a:rPr>
              <a:t>bitstream</a:t>
            </a:r>
            <a:r>
              <a:rPr lang="tr-TR" dirty="0">
                <a:hlinkClick r:id="rId2"/>
              </a:rPr>
              <a:t>/</a:t>
            </a:r>
            <a:r>
              <a:rPr lang="tr-TR" dirty="0" err="1">
                <a:hlinkClick r:id="rId2"/>
              </a:rPr>
              <a:t>handle</a:t>
            </a:r>
            <a:r>
              <a:rPr lang="tr-TR" dirty="0">
                <a:hlinkClick r:id="rId2"/>
              </a:rPr>
              <a:t>/10665/348002/9789289056052-eng.pdf?sequence=1</a:t>
            </a:r>
            <a:r>
              <a:rPr lang="tr-TR" dirty="0"/>
              <a:t> (Erişim Tarihi: 21.12.2023).</a:t>
            </a:r>
          </a:p>
          <a:p>
            <a:endParaRPr lang="tr-TR" dirty="0"/>
          </a:p>
        </p:txBody>
      </p:sp>
      <p:sp>
        <p:nvSpPr>
          <p:cNvPr id="6" name="Slayt Numarası Yer Tutucusu 5">
            <a:extLst>
              <a:ext uri="{FF2B5EF4-FFF2-40B4-BE49-F238E27FC236}">
                <a16:creationId xmlns:a16="http://schemas.microsoft.com/office/drawing/2014/main" id="{15E632F3-4E9F-116D-46DF-B069A5756863}"/>
              </a:ext>
            </a:extLst>
          </p:cNvPr>
          <p:cNvSpPr>
            <a:spLocks noGrp="1"/>
          </p:cNvSpPr>
          <p:nvPr>
            <p:ph type="sldNum" sz="quarter" idx="12"/>
          </p:nvPr>
        </p:nvSpPr>
        <p:spPr/>
        <p:txBody>
          <a:bodyPr/>
          <a:lstStyle/>
          <a:p>
            <a:fld id="{DAB68E02-0E31-4FE9-98EF-257F54F693FA}" type="slidenum">
              <a:rPr lang="tr-TR" smtClean="0"/>
              <a:t>95</a:t>
            </a:fld>
            <a:endParaRPr lang="tr-TR"/>
          </a:p>
        </p:txBody>
      </p:sp>
    </p:spTree>
    <p:extLst>
      <p:ext uri="{BB962C8B-B14F-4D97-AF65-F5344CB8AC3E}">
        <p14:creationId xmlns:p14="http://schemas.microsoft.com/office/powerpoint/2010/main" val="345062756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2F1DF46-168E-85AE-EFA7-ECDE3FCB2296}"/>
              </a:ext>
            </a:extLst>
          </p:cNvPr>
          <p:cNvSpPr>
            <a:spLocks noGrp="1"/>
          </p:cNvSpPr>
          <p:nvPr>
            <p:ph type="title"/>
          </p:nvPr>
        </p:nvSpPr>
        <p:spPr>
          <a:xfrm>
            <a:off x="838200" y="365125"/>
            <a:ext cx="10515600" cy="712561"/>
          </a:xfrm>
        </p:spPr>
        <p:txBody>
          <a:bodyPr/>
          <a:lstStyle/>
          <a:p>
            <a:r>
              <a:rPr lang="tr-TR" dirty="0"/>
              <a:t>Temel Bölgesel Odak Alanları:</a:t>
            </a:r>
          </a:p>
        </p:txBody>
      </p:sp>
      <p:sp>
        <p:nvSpPr>
          <p:cNvPr id="3" name="İçerik Yer Tutucusu 2">
            <a:extLst>
              <a:ext uri="{FF2B5EF4-FFF2-40B4-BE49-F238E27FC236}">
                <a16:creationId xmlns:a16="http://schemas.microsoft.com/office/drawing/2014/main" id="{280554FD-2E1E-CA9D-D42D-2652BE49F626}"/>
              </a:ext>
            </a:extLst>
          </p:cNvPr>
          <p:cNvSpPr>
            <a:spLocks noGrp="1"/>
          </p:cNvSpPr>
          <p:nvPr>
            <p:ph idx="1"/>
          </p:nvPr>
        </p:nvSpPr>
        <p:spPr/>
        <p:txBody>
          <a:bodyPr/>
          <a:lstStyle/>
          <a:p>
            <a:pPr>
              <a:buFont typeface="Wingdings" panose="05000000000000000000" pitchFamily="2" charset="2"/>
              <a:buChar char="ü"/>
            </a:pPr>
            <a:r>
              <a:rPr lang="tr-TR" dirty="0"/>
              <a:t>Yaşam boyu aşılama yaklaşımlarını güçlendirmek ve telafi aşıları ve takviye dozlarının sağlanması için yaşam boyu platformdan yararlanmak için aşılama politikaları geliştirin veya güncelleyin.</a:t>
            </a:r>
          </a:p>
          <a:p>
            <a:pPr>
              <a:buFont typeface="Wingdings" panose="05000000000000000000" pitchFamily="2" charset="2"/>
              <a:buChar char="ü"/>
            </a:pPr>
            <a:r>
              <a:rPr lang="tr-TR" dirty="0"/>
              <a:t>COVID-19 aşılamasından öğrenilen derslerden yararlanarak, yaşam boyunca aşılama ile diğer sağlık veya sağlık dışı müdahaleler arasında entegre temas noktaları oluşturun veya güçlendirin.</a:t>
            </a:r>
          </a:p>
          <a:p>
            <a:pPr>
              <a:buFont typeface="Wingdings" panose="05000000000000000000" pitchFamily="2" charset="2"/>
              <a:buChar char="ü"/>
            </a:pPr>
            <a:r>
              <a:rPr lang="tr-TR" dirty="0"/>
              <a:t>Yaşam kursu platformunu güçlendirmek için sağlık sektörü içinde ve dışında işbirliklerini keşfedin ve resmi olarak kurun.</a:t>
            </a:r>
          </a:p>
        </p:txBody>
      </p:sp>
      <p:sp>
        <p:nvSpPr>
          <p:cNvPr id="4" name="Veri Yer Tutucusu 3">
            <a:extLst>
              <a:ext uri="{FF2B5EF4-FFF2-40B4-BE49-F238E27FC236}">
                <a16:creationId xmlns:a16="http://schemas.microsoft.com/office/drawing/2014/main" id="{CB8B98FA-E70B-C453-1709-6A7695716AE9}"/>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56020BF3-AEE5-6749-BDEC-CE56F9AF4CA3}"/>
              </a:ext>
            </a:extLst>
          </p:cNvPr>
          <p:cNvSpPr>
            <a:spLocks noGrp="1"/>
          </p:cNvSpPr>
          <p:nvPr>
            <p:ph type="ftr" sz="quarter" idx="11"/>
          </p:nvPr>
        </p:nvSpPr>
        <p:spPr>
          <a:xfrm>
            <a:off x="1665513" y="6356350"/>
            <a:ext cx="9329057" cy="365125"/>
          </a:xfrm>
        </p:spPr>
        <p:txBody>
          <a:bodyPr/>
          <a:lstStyle/>
          <a:p>
            <a:r>
              <a:rPr lang="tr-TR" dirty="0"/>
              <a:t>DSÖ. Avrupa </a:t>
            </a:r>
            <a:r>
              <a:rPr lang="tr-TR" dirty="0" err="1"/>
              <a:t>İmmünizasyon</a:t>
            </a:r>
            <a:r>
              <a:rPr lang="tr-TR" dirty="0"/>
              <a:t> Ajandası 2030. Erişim </a:t>
            </a:r>
            <a:r>
              <a:rPr lang="tr-TR" dirty="0" err="1"/>
              <a:t>Adresi:</a:t>
            </a:r>
            <a:r>
              <a:rPr lang="tr-TR" dirty="0" err="1">
                <a:hlinkClick r:id="rId2"/>
              </a:rPr>
              <a:t>https</a:t>
            </a:r>
            <a:r>
              <a:rPr lang="tr-TR" dirty="0">
                <a:hlinkClick r:id="rId2"/>
              </a:rPr>
              <a:t>://iris.who.int/</a:t>
            </a:r>
            <a:r>
              <a:rPr lang="tr-TR" dirty="0" err="1">
                <a:hlinkClick r:id="rId2"/>
              </a:rPr>
              <a:t>bitstream</a:t>
            </a:r>
            <a:r>
              <a:rPr lang="tr-TR" dirty="0">
                <a:hlinkClick r:id="rId2"/>
              </a:rPr>
              <a:t>/</a:t>
            </a:r>
            <a:r>
              <a:rPr lang="tr-TR" dirty="0" err="1">
                <a:hlinkClick r:id="rId2"/>
              </a:rPr>
              <a:t>handle</a:t>
            </a:r>
            <a:r>
              <a:rPr lang="tr-TR" dirty="0">
                <a:hlinkClick r:id="rId2"/>
              </a:rPr>
              <a:t>/10665/348002/9789289056052-eng.pdf?sequence=1</a:t>
            </a:r>
            <a:r>
              <a:rPr lang="tr-TR" dirty="0"/>
              <a:t> (Erişim Tarihi: 21.12.2023).</a:t>
            </a:r>
          </a:p>
          <a:p>
            <a:endParaRPr lang="tr-TR" dirty="0"/>
          </a:p>
        </p:txBody>
      </p:sp>
      <p:sp>
        <p:nvSpPr>
          <p:cNvPr id="6" name="Slayt Numarası Yer Tutucusu 5">
            <a:extLst>
              <a:ext uri="{FF2B5EF4-FFF2-40B4-BE49-F238E27FC236}">
                <a16:creationId xmlns:a16="http://schemas.microsoft.com/office/drawing/2014/main" id="{8D7B31C5-4E25-50F5-23FF-8A5D646EEA87}"/>
              </a:ext>
            </a:extLst>
          </p:cNvPr>
          <p:cNvSpPr>
            <a:spLocks noGrp="1"/>
          </p:cNvSpPr>
          <p:nvPr>
            <p:ph type="sldNum" sz="quarter" idx="12"/>
          </p:nvPr>
        </p:nvSpPr>
        <p:spPr/>
        <p:txBody>
          <a:bodyPr/>
          <a:lstStyle/>
          <a:p>
            <a:fld id="{DAB68E02-0E31-4FE9-98EF-257F54F693FA}" type="slidenum">
              <a:rPr lang="tr-TR" smtClean="0"/>
              <a:t>96</a:t>
            </a:fld>
            <a:endParaRPr lang="tr-TR"/>
          </a:p>
        </p:txBody>
      </p:sp>
    </p:spTree>
    <p:extLst>
      <p:ext uri="{BB962C8B-B14F-4D97-AF65-F5344CB8AC3E}">
        <p14:creationId xmlns:p14="http://schemas.microsoft.com/office/powerpoint/2010/main" val="187229674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99FEF8-A27E-7CFB-C328-BF37E66C35A4}"/>
              </a:ext>
            </a:extLst>
          </p:cNvPr>
          <p:cNvSpPr>
            <a:spLocks noGrp="1"/>
          </p:cNvSpPr>
          <p:nvPr>
            <p:ph type="title"/>
          </p:nvPr>
        </p:nvSpPr>
        <p:spPr>
          <a:xfrm>
            <a:off x="838200" y="365126"/>
            <a:ext cx="10515600" cy="745218"/>
          </a:xfrm>
        </p:spPr>
        <p:txBody>
          <a:bodyPr/>
          <a:lstStyle/>
          <a:p>
            <a:r>
              <a:rPr lang="tr-TR" dirty="0"/>
              <a:t>Açıklayıcı Eylemler</a:t>
            </a:r>
          </a:p>
        </p:txBody>
      </p:sp>
      <p:sp>
        <p:nvSpPr>
          <p:cNvPr id="3" name="İçerik Yer Tutucusu 2">
            <a:extLst>
              <a:ext uri="{FF2B5EF4-FFF2-40B4-BE49-F238E27FC236}">
                <a16:creationId xmlns:a16="http://schemas.microsoft.com/office/drawing/2014/main" id="{EFAFD977-8FCC-12E7-3069-070715C078B7}"/>
              </a:ext>
            </a:extLst>
          </p:cNvPr>
          <p:cNvSpPr>
            <a:spLocks noGrp="1"/>
          </p:cNvSpPr>
          <p:nvPr>
            <p:ph idx="1"/>
          </p:nvPr>
        </p:nvSpPr>
        <p:spPr>
          <a:xfrm>
            <a:off x="838200" y="1262743"/>
            <a:ext cx="10515600" cy="4914220"/>
          </a:xfrm>
        </p:spPr>
        <p:txBody>
          <a:bodyPr>
            <a:normAutofit fontScale="92500"/>
          </a:bodyPr>
          <a:lstStyle/>
          <a:p>
            <a:r>
              <a:rPr lang="tr-TR" dirty="0"/>
              <a:t>Aşılama durumu için okula giriş kontrollerini içeren okul sağlığı politikalarını güçlendirin ve uygulayın ve </a:t>
            </a:r>
            <a:r>
              <a:rPr lang="tr-TR" u="sng" dirty="0"/>
              <a:t>aşılama hizmetlerinin okul sağlığı programlarının</a:t>
            </a:r>
            <a:r>
              <a:rPr lang="tr-TR" dirty="0"/>
              <a:t> bir parçası olarak sunulmasını düşünün.</a:t>
            </a:r>
          </a:p>
          <a:p>
            <a:r>
              <a:rPr lang="tr-TR" dirty="0"/>
              <a:t>Hamile kadınların aşılanmasını kolaylaştırmak için </a:t>
            </a:r>
            <a:r>
              <a:rPr lang="tr-TR" u="sng" dirty="0"/>
              <a:t>anne sağlığı ve aşılama programları arasındaki işbirliği </a:t>
            </a:r>
            <a:r>
              <a:rPr lang="tr-TR" dirty="0"/>
              <a:t>ve koordinasyonun güçlendirilmesi.</a:t>
            </a:r>
          </a:p>
          <a:p>
            <a:r>
              <a:rPr lang="tr-TR" dirty="0"/>
              <a:t>Sağlık çalışanlarının ve hastalarının sağlığının korunması amacıyla </a:t>
            </a:r>
            <a:r>
              <a:rPr lang="tr-TR" u="sng" dirty="0"/>
              <a:t>aşılanmayı teşvik eden politikaları </a:t>
            </a:r>
            <a:r>
              <a:rPr lang="tr-TR" dirty="0"/>
              <a:t>güçlendirin.</a:t>
            </a:r>
          </a:p>
          <a:p>
            <a:r>
              <a:rPr lang="tr-TR" dirty="0"/>
              <a:t>Yaşlı yetişkinlere ve bakım evlerinde kalanlar da dahil olmak üzere eşlik eden hastalıkları olanlara (örneğin, </a:t>
            </a:r>
            <a:r>
              <a:rPr lang="tr-TR" dirty="0" err="1"/>
              <a:t>herpes</a:t>
            </a:r>
            <a:r>
              <a:rPr lang="tr-TR" dirty="0"/>
              <a:t> </a:t>
            </a:r>
            <a:r>
              <a:rPr lang="tr-TR" dirty="0" err="1"/>
              <a:t>zoster</a:t>
            </a:r>
            <a:r>
              <a:rPr lang="tr-TR" dirty="0"/>
              <a:t> aşısı ve </a:t>
            </a:r>
            <a:r>
              <a:rPr lang="tr-TR" dirty="0" err="1"/>
              <a:t>pnömokok</a:t>
            </a:r>
            <a:r>
              <a:rPr lang="tr-TR" dirty="0"/>
              <a:t> aşıları) yönelik aşıların teminini sağlamak veya güçlendirmek için COVID-19 salgınından elde edilen deneyimlerden yararlanın.</a:t>
            </a:r>
          </a:p>
        </p:txBody>
      </p:sp>
      <p:sp>
        <p:nvSpPr>
          <p:cNvPr id="4" name="Veri Yer Tutucusu 3">
            <a:extLst>
              <a:ext uri="{FF2B5EF4-FFF2-40B4-BE49-F238E27FC236}">
                <a16:creationId xmlns:a16="http://schemas.microsoft.com/office/drawing/2014/main" id="{97A66968-18A4-C34B-0717-F7C42446B2BC}"/>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9B1D4749-94A9-A7B8-B59C-DAB53CA7181E}"/>
              </a:ext>
            </a:extLst>
          </p:cNvPr>
          <p:cNvSpPr>
            <a:spLocks noGrp="1"/>
          </p:cNvSpPr>
          <p:nvPr>
            <p:ph type="ftr" sz="quarter" idx="11"/>
          </p:nvPr>
        </p:nvSpPr>
        <p:spPr>
          <a:xfrm>
            <a:off x="1719942" y="6492874"/>
            <a:ext cx="9165771" cy="228601"/>
          </a:xfrm>
        </p:spPr>
        <p:txBody>
          <a:bodyPr/>
          <a:lstStyle/>
          <a:p>
            <a:r>
              <a:rPr lang="tr-TR" dirty="0"/>
              <a:t>DSÖ. Avrupa </a:t>
            </a:r>
            <a:r>
              <a:rPr lang="tr-TR" dirty="0" err="1"/>
              <a:t>İmmünizasyon</a:t>
            </a:r>
            <a:r>
              <a:rPr lang="tr-TR" dirty="0"/>
              <a:t> Ajandası 2030. Erişim </a:t>
            </a:r>
            <a:r>
              <a:rPr lang="tr-TR" dirty="0" err="1"/>
              <a:t>Adresi:</a:t>
            </a:r>
            <a:r>
              <a:rPr lang="tr-TR" dirty="0" err="1">
                <a:hlinkClick r:id="rId2"/>
              </a:rPr>
              <a:t>https</a:t>
            </a:r>
            <a:r>
              <a:rPr lang="tr-TR" dirty="0">
                <a:hlinkClick r:id="rId2"/>
              </a:rPr>
              <a:t>://iris.who.int/</a:t>
            </a:r>
            <a:r>
              <a:rPr lang="tr-TR" dirty="0" err="1">
                <a:hlinkClick r:id="rId2"/>
              </a:rPr>
              <a:t>bitstream</a:t>
            </a:r>
            <a:r>
              <a:rPr lang="tr-TR" dirty="0">
                <a:hlinkClick r:id="rId2"/>
              </a:rPr>
              <a:t>/</a:t>
            </a:r>
            <a:r>
              <a:rPr lang="tr-TR" dirty="0" err="1">
                <a:hlinkClick r:id="rId2"/>
              </a:rPr>
              <a:t>handle</a:t>
            </a:r>
            <a:r>
              <a:rPr lang="tr-TR" dirty="0">
                <a:hlinkClick r:id="rId2"/>
              </a:rPr>
              <a:t>/10665/348002/9789289056052-eng.pdf?sequence=1</a:t>
            </a:r>
            <a:r>
              <a:rPr lang="tr-TR" dirty="0"/>
              <a:t> (Erişim Tarihi: 21.12.2023).</a:t>
            </a:r>
          </a:p>
          <a:p>
            <a:endParaRPr lang="tr-TR" dirty="0"/>
          </a:p>
        </p:txBody>
      </p:sp>
      <p:sp>
        <p:nvSpPr>
          <p:cNvPr id="6" name="Slayt Numarası Yer Tutucusu 5">
            <a:extLst>
              <a:ext uri="{FF2B5EF4-FFF2-40B4-BE49-F238E27FC236}">
                <a16:creationId xmlns:a16="http://schemas.microsoft.com/office/drawing/2014/main" id="{84FCA55E-BDF3-FBF7-C903-279C859EB3FA}"/>
              </a:ext>
            </a:extLst>
          </p:cNvPr>
          <p:cNvSpPr>
            <a:spLocks noGrp="1"/>
          </p:cNvSpPr>
          <p:nvPr>
            <p:ph type="sldNum" sz="quarter" idx="12"/>
          </p:nvPr>
        </p:nvSpPr>
        <p:spPr/>
        <p:txBody>
          <a:bodyPr/>
          <a:lstStyle/>
          <a:p>
            <a:fld id="{DAB68E02-0E31-4FE9-98EF-257F54F693FA}" type="slidenum">
              <a:rPr lang="tr-TR" smtClean="0"/>
              <a:t>97</a:t>
            </a:fld>
            <a:endParaRPr lang="tr-TR"/>
          </a:p>
        </p:txBody>
      </p:sp>
    </p:spTree>
    <p:extLst>
      <p:ext uri="{BB962C8B-B14F-4D97-AF65-F5344CB8AC3E}">
        <p14:creationId xmlns:p14="http://schemas.microsoft.com/office/powerpoint/2010/main" val="163403535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C27750F-3B82-0B96-1422-51961D64FD6D}"/>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7EEC381F-5FE0-368B-3FCE-960A4CB61AD9}"/>
              </a:ext>
            </a:extLst>
          </p:cNvPr>
          <p:cNvSpPr>
            <a:spLocks noGrp="1"/>
          </p:cNvSpPr>
          <p:nvPr>
            <p:ph idx="1"/>
          </p:nvPr>
        </p:nvSpPr>
        <p:spPr/>
        <p:txBody>
          <a:bodyPr/>
          <a:lstStyle/>
          <a:p>
            <a:pPr marL="514350" indent="-514350">
              <a:buFont typeface="+mj-lt"/>
              <a:buAutoNum type="arabicPeriod" startAt="5"/>
            </a:pPr>
            <a:r>
              <a:rPr lang="tr-TR" b="1" i="1" dirty="0"/>
              <a:t>Salgınlar ve acil durumlar:</a:t>
            </a:r>
          </a:p>
          <a:p>
            <a:pPr marL="0" indent="0">
              <a:buNone/>
            </a:pPr>
            <a:r>
              <a:rPr lang="tr-TR" dirty="0"/>
              <a:t>Aşıyla önlenebilir hastalık salgınlarının hızlı tespiti ve müdahalesinin sağlanması ve acil durumlarda aşılama programlarının sürdürülmesi stratejik bir önceliktir.</a:t>
            </a:r>
          </a:p>
        </p:txBody>
      </p:sp>
      <p:sp>
        <p:nvSpPr>
          <p:cNvPr id="4" name="Veri Yer Tutucusu 3">
            <a:extLst>
              <a:ext uri="{FF2B5EF4-FFF2-40B4-BE49-F238E27FC236}">
                <a16:creationId xmlns:a16="http://schemas.microsoft.com/office/drawing/2014/main" id="{DEF73CD3-450C-9D20-312E-5D7209D5D425}"/>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A253327A-2116-0EFC-213B-52CBA60FCFFA}"/>
              </a:ext>
            </a:extLst>
          </p:cNvPr>
          <p:cNvSpPr>
            <a:spLocks noGrp="1"/>
          </p:cNvSpPr>
          <p:nvPr>
            <p:ph type="ftr" sz="quarter" idx="11"/>
          </p:nvPr>
        </p:nvSpPr>
        <p:spPr>
          <a:xfrm>
            <a:off x="1926771" y="6356350"/>
            <a:ext cx="8697686" cy="365125"/>
          </a:xfrm>
        </p:spPr>
        <p:txBody>
          <a:bodyPr/>
          <a:lstStyle/>
          <a:p>
            <a:r>
              <a:rPr lang="tr-TR" dirty="0"/>
              <a:t>DSÖ. Avrupa </a:t>
            </a:r>
            <a:r>
              <a:rPr lang="tr-TR" dirty="0" err="1"/>
              <a:t>İmmünizasyon</a:t>
            </a:r>
            <a:r>
              <a:rPr lang="tr-TR" dirty="0"/>
              <a:t> Ajandası 2030. Erişim </a:t>
            </a:r>
            <a:r>
              <a:rPr lang="tr-TR" dirty="0" err="1"/>
              <a:t>Adresi:</a:t>
            </a:r>
            <a:r>
              <a:rPr lang="tr-TR" dirty="0" err="1">
                <a:hlinkClick r:id="rId2"/>
              </a:rPr>
              <a:t>https</a:t>
            </a:r>
            <a:r>
              <a:rPr lang="tr-TR" dirty="0">
                <a:hlinkClick r:id="rId2"/>
              </a:rPr>
              <a:t>://iris.who.int/</a:t>
            </a:r>
            <a:r>
              <a:rPr lang="tr-TR" dirty="0" err="1">
                <a:hlinkClick r:id="rId2"/>
              </a:rPr>
              <a:t>bitstream</a:t>
            </a:r>
            <a:r>
              <a:rPr lang="tr-TR" dirty="0">
                <a:hlinkClick r:id="rId2"/>
              </a:rPr>
              <a:t>/</a:t>
            </a:r>
            <a:r>
              <a:rPr lang="tr-TR" dirty="0" err="1">
                <a:hlinkClick r:id="rId2"/>
              </a:rPr>
              <a:t>handle</a:t>
            </a:r>
            <a:r>
              <a:rPr lang="tr-TR" dirty="0">
                <a:hlinkClick r:id="rId2"/>
              </a:rPr>
              <a:t>/10665/348002/9789289056052-eng.pdf?sequence=1</a:t>
            </a:r>
            <a:r>
              <a:rPr lang="tr-TR" dirty="0"/>
              <a:t> (Erişim Tarihi: 21.12.2023).</a:t>
            </a:r>
          </a:p>
          <a:p>
            <a:endParaRPr lang="tr-TR" dirty="0"/>
          </a:p>
        </p:txBody>
      </p:sp>
      <p:sp>
        <p:nvSpPr>
          <p:cNvPr id="6" name="Slayt Numarası Yer Tutucusu 5">
            <a:extLst>
              <a:ext uri="{FF2B5EF4-FFF2-40B4-BE49-F238E27FC236}">
                <a16:creationId xmlns:a16="http://schemas.microsoft.com/office/drawing/2014/main" id="{9D5A8FE3-F91D-992B-9AC0-25E3762FCADD}"/>
              </a:ext>
            </a:extLst>
          </p:cNvPr>
          <p:cNvSpPr>
            <a:spLocks noGrp="1"/>
          </p:cNvSpPr>
          <p:nvPr>
            <p:ph type="sldNum" sz="quarter" idx="12"/>
          </p:nvPr>
        </p:nvSpPr>
        <p:spPr/>
        <p:txBody>
          <a:bodyPr/>
          <a:lstStyle/>
          <a:p>
            <a:fld id="{DAB68E02-0E31-4FE9-98EF-257F54F693FA}" type="slidenum">
              <a:rPr lang="tr-TR" smtClean="0"/>
              <a:t>98</a:t>
            </a:fld>
            <a:endParaRPr lang="tr-TR"/>
          </a:p>
        </p:txBody>
      </p:sp>
    </p:spTree>
    <p:extLst>
      <p:ext uri="{BB962C8B-B14F-4D97-AF65-F5344CB8AC3E}">
        <p14:creationId xmlns:p14="http://schemas.microsoft.com/office/powerpoint/2010/main" val="107706689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A809FF-3683-7D9E-8A7A-8481095D935E}"/>
              </a:ext>
            </a:extLst>
          </p:cNvPr>
          <p:cNvSpPr>
            <a:spLocks noGrp="1"/>
          </p:cNvSpPr>
          <p:nvPr>
            <p:ph type="title"/>
          </p:nvPr>
        </p:nvSpPr>
        <p:spPr>
          <a:xfrm>
            <a:off x="838200" y="365125"/>
            <a:ext cx="10515600" cy="1259233"/>
          </a:xfrm>
        </p:spPr>
        <p:txBody>
          <a:bodyPr/>
          <a:lstStyle/>
          <a:p>
            <a:r>
              <a:rPr lang="tr-TR" dirty="0"/>
              <a:t>Temel Bölgesel Odak Alanları:</a:t>
            </a:r>
          </a:p>
        </p:txBody>
      </p:sp>
      <p:sp>
        <p:nvSpPr>
          <p:cNvPr id="3" name="İçerik Yer Tutucusu 2">
            <a:extLst>
              <a:ext uri="{FF2B5EF4-FFF2-40B4-BE49-F238E27FC236}">
                <a16:creationId xmlns:a16="http://schemas.microsoft.com/office/drawing/2014/main" id="{B67C0C98-C228-3AF4-D096-331ED4E304E2}"/>
              </a:ext>
            </a:extLst>
          </p:cNvPr>
          <p:cNvSpPr>
            <a:spLocks noGrp="1"/>
          </p:cNvSpPr>
          <p:nvPr>
            <p:ph idx="1"/>
          </p:nvPr>
        </p:nvSpPr>
        <p:spPr>
          <a:xfrm>
            <a:off x="838200" y="1803747"/>
            <a:ext cx="10515600" cy="4373215"/>
          </a:xfrm>
        </p:spPr>
        <p:txBody>
          <a:bodyPr/>
          <a:lstStyle/>
          <a:p>
            <a:pPr>
              <a:buFont typeface="Wingdings" panose="05000000000000000000" pitchFamily="2" charset="2"/>
              <a:buChar char="ü"/>
            </a:pPr>
            <a:r>
              <a:rPr lang="tr-TR" dirty="0"/>
              <a:t>Gelecekteki salgınlara yanıt olarak aşı dağıtımı ve aşılama için hazırlıklı olmanın yanı sıra, aşıyla önlenebilir hastalık salgınlarını hızlı bir şekilde tespit etme ve zamanında, yüksek kalitede yanıt uygulama kapasitesinin sağlanması.</a:t>
            </a:r>
          </a:p>
          <a:p>
            <a:pPr>
              <a:buFont typeface="Wingdings" panose="05000000000000000000" pitchFamily="2" charset="2"/>
              <a:buChar char="ü"/>
            </a:pPr>
            <a:r>
              <a:rPr lang="tr-TR" dirty="0"/>
              <a:t>Gerektiğinde ve uygun olduğunda özel yaklaşımlar kullanarak savaş, afet ve insani krizlerden etkilenen tüm kırılgan toplulukların aşılanmasını sağlayın.</a:t>
            </a:r>
          </a:p>
        </p:txBody>
      </p:sp>
      <p:sp>
        <p:nvSpPr>
          <p:cNvPr id="4" name="Veri Yer Tutucusu 3">
            <a:extLst>
              <a:ext uri="{FF2B5EF4-FFF2-40B4-BE49-F238E27FC236}">
                <a16:creationId xmlns:a16="http://schemas.microsoft.com/office/drawing/2014/main" id="{2F4C93AB-65D8-EC0D-C0A6-8FDD44EDA717}"/>
              </a:ext>
            </a:extLst>
          </p:cNvPr>
          <p:cNvSpPr>
            <a:spLocks noGrp="1"/>
          </p:cNvSpPr>
          <p:nvPr>
            <p:ph type="dt" sz="half" idx="10"/>
          </p:nvPr>
        </p:nvSpPr>
        <p:spPr/>
        <p:txBody>
          <a:bodyPr/>
          <a:lstStyle/>
          <a:p>
            <a:fld id="{53D8424A-AADA-422C-90A0-869D6EEB0C0A}" type="datetime1">
              <a:rPr lang="tr-TR" smtClean="0"/>
              <a:t>24.12.2023</a:t>
            </a:fld>
            <a:endParaRPr lang="tr-TR"/>
          </a:p>
        </p:txBody>
      </p:sp>
      <p:sp>
        <p:nvSpPr>
          <p:cNvPr id="5" name="Alt Bilgi Yer Tutucusu 4">
            <a:extLst>
              <a:ext uri="{FF2B5EF4-FFF2-40B4-BE49-F238E27FC236}">
                <a16:creationId xmlns:a16="http://schemas.microsoft.com/office/drawing/2014/main" id="{8C1E9803-1D14-6989-367C-DFB4A3F91BDB}"/>
              </a:ext>
            </a:extLst>
          </p:cNvPr>
          <p:cNvSpPr>
            <a:spLocks noGrp="1"/>
          </p:cNvSpPr>
          <p:nvPr>
            <p:ph type="ftr" sz="quarter" idx="11"/>
          </p:nvPr>
        </p:nvSpPr>
        <p:spPr>
          <a:xfrm>
            <a:off x="1828801" y="6270172"/>
            <a:ext cx="8741228" cy="451304"/>
          </a:xfrm>
        </p:spPr>
        <p:txBody>
          <a:bodyPr/>
          <a:lstStyle/>
          <a:p>
            <a:r>
              <a:rPr lang="tr-TR" dirty="0"/>
              <a:t>DSÖ. Avrupa </a:t>
            </a:r>
            <a:r>
              <a:rPr lang="tr-TR" dirty="0" err="1"/>
              <a:t>İmmünizasyon</a:t>
            </a:r>
            <a:r>
              <a:rPr lang="tr-TR" dirty="0"/>
              <a:t> Ajandası 2030. Erişim </a:t>
            </a:r>
            <a:r>
              <a:rPr lang="tr-TR" dirty="0" err="1"/>
              <a:t>Adresi:</a:t>
            </a:r>
            <a:r>
              <a:rPr lang="tr-TR" dirty="0" err="1">
                <a:hlinkClick r:id="rId2"/>
              </a:rPr>
              <a:t>https</a:t>
            </a:r>
            <a:r>
              <a:rPr lang="tr-TR" dirty="0">
                <a:hlinkClick r:id="rId2"/>
              </a:rPr>
              <a:t>://iris.who.int/</a:t>
            </a:r>
            <a:r>
              <a:rPr lang="tr-TR" dirty="0" err="1">
                <a:hlinkClick r:id="rId2"/>
              </a:rPr>
              <a:t>bitstream</a:t>
            </a:r>
            <a:r>
              <a:rPr lang="tr-TR" dirty="0">
                <a:hlinkClick r:id="rId2"/>
              </a:rPr>
              <a:t>/</a:t>
            </a:r>
            <a:r>
              <a:rPr lang="tr-TR" dirty="0" err="1">
                <a:hlinkClick r:id="rId2"/>
              </a:rPr>
              <a:t>handle</a:t>
            </a:r>
            <a:r>
              <a:rPr lang="tr-TR" dirty="0">
                <a:hlinkClick r:id="rId2"/>
              </a:rPr>
              <a:t>/10665/348002/9789289056052-eng.pdf?sequence=1</a:t>
            </a:r>
            <a:r>
              <a:rPr lang="tr-TR" dirty="0"/>
              <a:t> (Erişim Tarihi: 21.12.2023).</a:t>
            </a:r>
          </a:p>
          <a:p>
            <a:endParaRPr lang="tr-TR" dirty="0"/>
          </a:p>
        </p:txBody>
      </p:sp>
      <p:sp>
        <p:nvSpPr>
          <p:cNvPr id="6" name="Slayt Numarası Yer Tutucusu 5">
            <a:extLst>
              <a:ext uri="{FF2B5EF4-FFF2-40B4-BE49-F238E27FC236}">
                <a16:creationId xmlns:a16="http://schemas.microsoft.com/office/drawing/2014/main" id="{04CE60C2-F403-7259-5899-ACD1B53D1325}"/>
              </a:ext>
            </a:extLst>
          </p:cNvPr>
          <p:cNvSpPr>
            <a:spLocks noGrp="1"/>
          </p:cNvSpPr>
          <p:nvPr>
            <p:ph type="sldNum" sz="quarter" idx="12"/>
          </p:nvPr>
        </p:nvSpPr>
        <p:spPr/>
        <p:txBody>
          <a:bodyPr/>
          <a:lstStyle/>
          <a:p>
            <a:fld id="{DAB68E02-0E31-4FE9-98EF-257F54F693FA}" type="slidenum">
              <a:rPr lang="tr-TR" smtClean="0"/>
              <a:t>99</a:t>
            </a:fld>
            <a:endParaRPr lang="tr-TR"/>
          </a:p>
        </p:txBody>
      </p:sp>
    </p:spTree>
    <p:extLst>
      <p:ext uri="{BB962C8B-B14F-4D97-AF65-F5344CB8AC3E}">
        <p14:creationId xmlns:p14="http://schemas.microsoft.com/office/powerpoint/2010/main" val="200749109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4727</TotalTime>
  <Words>11755</Words>
  <Application>Microsoft Office PowerPoint</Application>
  <PresentationFormat>Geniş ekran</PresentationFormat>
  <Paragraphs>845</Paragraphs>
  <Slides>110</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110</vt:i4>
      </vt:variant>
    </vt:vector>
  </HeadingPairs>
  <TitlesOfParts>
    <vt:vector size="117" baseType="lpstr">
      <vt:lpstr>Arial</vt:lpstr>
      <vt:lpstr>Calibri</vt:lpstr>
      <vt:lpstr>Calibri Light</vt:lpstr>
      <vt:lpstr>Courier New</vt:lpstr>
      <vt:lpstr>Noto Sans Symbols</vt:lpstr>
      <vt:lpstr>Wingdings</vt:lpstr>
      <vt:lpstr>Office Teması</vt:lpstr>
      <vt:lpstr>BAĞIŞIKLAMA HİZMETLERİ</vt:lpstr>
      <vt:lpstr>Sunum Planı</vt:lpstr>
      <vt:lpstr>Bağışıklamanın Tarihçesi</vt:lpstr>
      <vt:lpstr>PowerPoint Sunusu</vt:lpstr>
      <vt:lpstr>Mayıs 1796, Dr. Edward Jenner – Çiçek Aşısı</vt:lpstr>
      <vt:lpstr>1885, Louis Pasteur, Kuduz Aşısı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Türkiye’de Bağışıklamanın Tarihçesi</vt:lpstr>
      <vt:lpstr>PowerPoint Sunusu</vt:lpstr>
      <vt:lpstr>PowerPoint Sunusu</vt:lpstr>
      <vt:lpstr>PowerPoint Sunusu</vt:lpstr>
      <vt:lpstr>PowerPoint Sunusu</vt:lpstr>
      <vt:lpstr>PowerPoint Sunusu</vt:lpstr>
      <vt:lpstr>PowerPoint Sunusu</vt:lpstr>
      <vt:lpstr>Genişletilmiş Bağışıklama Programı</vt:lpstr>
      <vt:lpstr>Aşı ile önlenebilir hastalıklardaki değişim</vt:lpstr>
      <vt:lpstr>Genişletilmiş Bağışıklama Programı Hedefleri</vt:lpstr>
      <vt:lpstr>PowerPoint Sunusu</vt:lpstr>
      <vt:lpstr>Türkiye’de Genişletilmiş Bağışıklama Programı</vt:lpstr>
      <vt:lpstr>PowerPoint Sunusu</vt:lpstr>
      <vt:lpstr>PowerPoint Sunusu</vt:lpstr>
      <vt:lpstr>Yıllara göre aşılama hızlarındaki değişim</vt:lpstr>
      <vt:lpstr>2022 Yılı Aşılama Hızları</vt:lpstr>
      <vt:lpstr>Temel Kavramlar ve Tanımlar</vt:lpstr>
      <vt:lpstr>PowerPoint Sunusu</vt:lpstr>
      <vt:lpstr>PowerPoint Sunusu</vt:lpstr>
      <vt:lpstr>Aşı Türleri</vt:lpstr>
      <vt:lpstr>PowerPoint Sunusu</vt:lpstr>
      <vt:lpstr>PowerPoint Sunusu</vt:lpstr>
      <vt:lpstr>PowerPoint Sunusu</vt:lpstr>
      <vt:lpstr>PowerPoint Sunusu</vt:lpstr>
      <vt:lpstr>PowerPoint Sunusu</vt:lpstr>
      <vt:lpstr>Aşı İçerikleri</vt:lpstr>
      <vt:lpstr>PowerPoint Sunusu</vt:lpstr>
      <vt:lpstr>PowerPoint Sunusu</vt:lpstr>
      <vt:lpstr>PowerPoint Sunusu</vt:lpstr>
      <vt:lpstr>PowerPoint Sunusu</vt:lpstr>
      <vt:lpstr>Aşı Etkinliği (Koruyuculuk Oranı)</vt:lpstr>
      <vt:lpstr>Aşının Sahadaki Etkinliği</vt:lpstr>
      <vt:lpstr>Toplum(Grup) Bağışıklığı</vt:lpstr>
      <vt:lpstr>PowerPoint Sunusu</vt:lpstr>
      <vt:lpstr>Aşı Uygulamasındaki Genel Kurallar</vt:lpstr>
      <vt:lpstr>PowerPoint Sunusu</vt:lpstr>
      <vt:lpstr>PowerPoint Sunusu</vt:lpstr>
      <vt:lpstr>PowerPoint Sunusu</vt:lpstr>
      <vt:lpstr>PowerPoint Sunusu</vt:lpstr>
      <vt:lpstr>PowerPoint Sunusu</vt:lpstr>
      <vt:lpstr>PowerPoint Sunusu</vt:lpstr>
      <vt:lpstr>Rutin Aşı Takviminde Olmayan Aşılar  1- Meningokok ACWY Serogruplarına Karşı</vt:lpstr>
      <vt:lpstr>2- Meningokok B Serogrubuna Karşı</vt:lpstr>
      <vt:lpstr>3-Rotavirus, HPV, İnfluenza ve Tdap Aşıları</vt:lpstr>
      <vt:lpstr>3-Rotavirus, HPV, İnfluenza ve Tdap Aşıları</vt:lpstr>
      <vt:lpstr>3-Rotavirus, HPV, İnfluenza ve Tdap Aşıları</vt:lpstr>
      <vt:lpstr>3-Rotavirus, HPV, İnfluenza ve Tdap Aşıları</vt:lpstr>
      <vt:lpstr>Ülkemizde Genişletilmiş Bağışıklama Programı Kapsamındaki Programlar </vt:lpstr>
      <vt:lpstr>Erişkin Bağışıklama</vt:lpstr>
      <vt:lpstr>PowerPoint Sunusu</vt:lpstr>
      <vt:lpstr>PowerPoint Sunusu</vt:lpstr>
      <vt:lpstr>PowerPoint Sunusu</vt:lpstr>
      <vt:lpstr>Altta Yatan Hastalık Nedeniyle veya Mesleğinden Dolayı İlave Risk Altında Bulunan Erişkinlere Yönelik Aşı Uygulamaları</vt:lpstr>
      <vt:lpstr>PowerPoint Sunusu</vt:lpstr>
      <vt:lpstr>Risk Gruplarında Aşılama Önerileri</vt:lpstr>
      <vt:lpstr>Gebelikte Aşılama Önerileri</vt:lpstr>
      <vt:lpstr>Gebelikte Aşılama Önerileri</vt:lpstr>
      <vt:lpstr>Mesleğe Bağlı Riskler Nedeniyle Aşılama</vt:lpstr>
      <vt:lpstr>PowerPoint Sunusu</vt:lpstr>
      <vt:lpstr>PowerPoint Sunusu</vt:lpstr>
      <vt:lpstr>PowerPoint Sunusu</vt:lpstr>
      <vt:lpstr>Seyahat Aşıları</vt:lpstr>
      <vt:lpstr>Aşı Sonrası İstenmeyen Etkiler</vt:lpstr>
      <vt:lpstr>PowerPoint Sunusu</vt:lpstr>
      <vt:lpstr>Avrupa İmmünizasyon Ajandası(AİA) 2030</vt:lpstr>
      <vt:lpstr>Stratejik Öncelikler ve Bölgesel Odaklanma Alanları</vt:lpstr>
      <vt:lpstr>Temel Bölgesel Odak Alanları:</vt:lpstr>
      <vt:lpstr>Açıklayıcı Eylemler </vt:lpstr>
      <vt:lpstr>PowerPoint Sunusu</vt:lpstr>
      <vt:lpstr>Temel Bölgesel Odak Alanları:</vt:lpstr>
      <vt:lpstr>Açıklayıcı Eylemler</vt:lpstr>
      <vt:lpstr>PowerPoint Sunusu</vt:lpstr>
      <vt:lpstr>Temel Bölgesel Odak Alanları:</vt:lpstr>
      <vt:lpstr>Açıklayıcı Eylemler</vt:lpstr>
      <vt:lpstr>PowerPoint Sunusu</vt:lpstr>
      <vt:lpstr>Temel Bölgesel Odak Alanları:</vt:lpstr>
      <vt:lpstr>Açıklayıcı Eylemler</vt:lpstr>
      <vt:lpstr>PowerPoint Sunusu</vt:lpstr>
      <vt:lpstr>Temel Bölgesel Odak Alanları:</vt:lpstr>
      <vt:lpstr>Açıklayıcı Eylemler</vt:lpstr>
      <vt:lpstr>PowerPoint Sunusu</vt:lpstr>
      <vt:lpstr>Temel Bölgesel Odak Alanları:</vt:lpstr>
      <vt:lpstr>Açıklayıcı Eylemler</vt:lpstr>
      <vt:lpstr>PowerPoint Sunusu</vt:lpstr>
      <vt:lpstr>Temel Bölgesel Odak Alanları:</vt:lpstr>
      <vt:lpstr>Açıklayıcı Eylemler</vt:lpstr>
      <vt:lpstr>PowerPoint Sunusu</vt:lpstr>
      <vt:lpstr>KAYNAKLAR</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Ilgın Timarcı Becerik</dc:creator>
  <cp:lastModifiedBy>Ilgın Timarcı Becerik</cp:lastModifiedBy>
  <cp:revision>72</cp:revision>
  <dcterms:created xsi:type="dcterms:W3CDTF">2023-12-20T18:57:33Z</dcterms:created>
  <dcterms:modified xsi:type="dcterms:W3CDTF">2023-12-24T16:18:52Z</dcterms:modified>
</cp:coreProperties>
</file>