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Lst>
  <p:notesMasterIdLst>
    <p:notesMasterId r:id="rId22"/>
  </p:notesMasterIdLst>
  <p:sldIdLst>
    <p:sldId id="256" r:id="rId2"/>
    <p:sldId id="273" r:id="rId3"/>
    <p:sldId id="257" r:id="rId4"/>
    <p:sldId id="265" r:id="rId5"/>
    <p:sldId id="259" r:id="rId6"/>
    <p:sldId id="266" r:id="rId7"/>
    <p:sldId id="262" r:id="rId8"/>
    <p:sldId id="263" r:id="rId9"/>
    <p:sldId id="260" r:id="rId10"/>
    <p:sldId id="268" r:id="rId11"/>
    <p:sldId id="274" r:id="rId12"/>
    <p:sldId id="275" r:id="rId13"/>
    <p:sldId id="269" r:id="rId14"/>
    <p:sldId id="270" r:id="rId15"/>
    <p:sldId id="276" r:id="rId16"/>
    <p:sldId id="271" r:id="rId17"/>
    <p:sldId id="278" r:id="rId18"/>
    <p:sldId id="272" r:id="rId19"/>
    <p:sldId id="277" r:id="rId20"/>
    <p:sldId id="26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63" d="100"/>
          <a:sy n="163" d="100"/>
        </p:scale>
        <p:origin x="174"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813A41-C43A-4E9B-A218-11EB74E03AEB}" type="datetimeFigureOut">
              <a:rPr lang="tr-TR" smtClean="0"/>
              <a:t>10.10.2023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4CBFE7-C92F-4861-99C4-E803050BDA2D}" type="slidenum">
              <a:rPr lang="tr-TR" smtClean="0"/>
              <a:t>‹#›</a:t>
            </a:fld>
            <a:endParaRPr lang="tr-TR"/>
          </a:p>
        </p:txBody>
      </p:sp>
    </p:spTree>
    <p:extLst>
      <p:ext uri="{BB962C8B-B14F-4D97-AF65-F5344CB8AC3E}">
        <p14:creationId xmlns:p14="http://schemas.microsoft.com/office/powerpoint/2010/main" val="3748675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ADB5555-5B58-4221-9896-E928560E6424}" type="datetimeFigureOut">
              <a:rPr lang="tr-TR" smtClean="0"/>
              <a:t>10.10.2023</a:t>
            </a:fld>
            <a:endParaRPr lang="tr-T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tr-T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B526DEE3-3B9C-43A0-8355-0AB48B30E6E8}" type="slidenum">
              <a:rPr lang="tr-TR" smtClean="0"/>
              <a:t>‹#›</a:t>
            </a:fld>
            <a:endParaRPr lang="tr-TR"/>
          </a:p>
        </p:txBody>
      </p:sp>
    </p:spTree>
    <p:extLst>
      <p:ext uri="{BB962C8B-B14F-4D97-AF65-F5344CB8AC3E}">
        <p14:creationId xmlns:p14="http://schemas.microsoft.com/office/powerpoint/2010/main" val="732050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ADB5555-5B58-4221-9896-E928560E6424}" type="datetimeFigureOut">
              <a:rPr lang="tr-TR" smtClean="0"/>
              <a:t>10.10.2023</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526DEE3-3B9C-43A0-8355-0AB48B30E6E8}" type="slidenum">
              <a:rPr lang="tr-TR" smtClean="0"/>
              <a:t>‹#›</a:t>
            </a:fld>
            <a:endParaRPr lang="tr-TR"/>
          </a:p>
        </p:txBody>
      </p:sp>
    </p:spTree>
    <p:extLst>
      <p:ext uri="{BB962C8B-B14F-4D97-AF65-F5344CB8AC3E}">
        <p14:creationId xmlns:p14="http://schemas.microsoft.com/office/powerpoint/2010/main" val="1698761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tr-TR"/>
              <a:t>Asıl başlık stilini düzenlemek için tıklayın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ADB5555-5B58-4221-9896-E928560E6424}" type="datetimeFigureOut">
              <a:rPr lang="tr-TR" smtClean="0"/>
              <a:t>10.10.2023</a:t>
            </a:fld>
            <a:endParaRPr lang="tr-TR"/>
          </a:p>
        </p:txBody>
      </p:sp>
      <p:sp>
        <p:nvSpPr>
          <p:cNvPr id="5" name="Footer Placeholder 4"/>
          <p:cNvSpPr>
            <a:spLocks noGrp="1"/>
          </p:cNvSpPr>
          <p:nvPr>
            <p:ph type="ftr" sz="quarter" idx="11"/>
          </p:nvPr>
        </p:nvSpPr>
        <p:spPr/>
        <p:txBody>
          <a:bodyPr/>
          <a:lstStyle/>
          <a:p>
            <a:endParaRPr lang="tr-T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526DEE3-3B9C-43A0-8355-0AB48B30E6E8}" type="slidenum">
              <a:rPr lang="tr-TR" smtClean="0"/>
              <a:t>‹#›</a:t>
            </a:fld>
            <a:endParaRPr lang="tr-TR"/>
          </a:p>
        </p:txBody>
      </p:sp>
    </p:spTree>
    <p:extLst>
      <p:ext uri="{BB962C8B-B14F-4D97-AF65-F5344CB8AC3E}">
        <p14:creationId xmlns:p14="http://schemas.microsoft.com/office/powerpoint/2010/main" val="2423227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tr-TR"/>
              <a:t>Asıl başlık stilini düzenlemek için tıklayın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ADB5555-5B58-4221-9896-E928560E6424}" type="datetimeFigureOut">
              <a:rPr lang="tr-TR" smtClean="0"/>
              <a:t>10.10.2023</a:t>
            </a:fld>
            <a:endParaRPr lang="tr-TR"/>
          </a:p>
        </p:txBody>
      </p:sp>
      <p:sp>
        <p:nvSpPr>
          <p:cNvPr id="5" name="Footer Placeholder 4"/>
          <p:cNvSpPr>
            <a:spLocks noGrp="1"/>
          </p:cNvSpPr>
          <p:nvPr>
            <p:ph type="ftr" sz="quarter" idx="11"/>
          </p:nvPr>
        </p:nvSpPr>
        <p:spPr/>
        <p:txBody>
          <a:bodyPr/>
          <a:lstStyle/>
          <a:p>
            <a:endParaRPr lang="tr-T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526DEE3-3B9C-43A0-8355-0AB48B30E6E8}" type="slidenum">
              <a:rPr lang="tr-TR" smtClean="0"/>
              <a:t>‹#›</a:t>
            </a:fld>
            <a:endParaRPr lang="tr-TR"/>
          </a:p>
        </p:txBody>
      </p:sp>
    </p:spTree>
    <p:extLst>
      <p:ext uri="{BB962C8B-B14F-4D97-AF65-F5344CB8AC3E}">
        <p14:creationId xmlns:p14="http://schemas.microsoft.com/office/powerpoint/2010/main" val="3036671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ADB5555-5B58-4221-9896-E928560E6424}" type="datetimeFigureOut">
              <a:rPr lang="tr-TR" smtClean="0"/>
              <a:t>10.10.2023</a:t>
            </a:fld>
            <a:endParaRPr lang="tr-TR"/>
          </a:p>
        </p:txBody>
      </p:sp>
      <p:sp>
        <p:nvSpPr>
          <p:cNvPr id="5" name="Footer Placeholder 4"/>
          <p:cNvSpPr>
            <a:spLocks noGrp="1"/>
          </p:cNvSpPr>
          <p:nvPr>
            <p:ph type="ftr" sz="quarter" idx="11"/>
          </p:nvPr>
        </p:nvSpPr>
        <p:spPr/>
        <p:txBody>
          <a:bodyPr/>
          <a:lstStyle/>
          <a:p>
            <a:endParaRPr lang="tr-T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526DEE3-3B9C-43A0-8355-0AB48B30E6E8}" type="slidenum">
              <a:rPr lang="tr-TR" smtClean="0"/>
              <a:t>‹#›</a:t>
            </a:fld>
            <a:endParaRPr lang="tr-TR"/>
          </a:p>
        </p:txBody>
      </p:sp>
    </p:spTree>
    <p:extLst>
      <p:ext uri="{BB962C8B-B14F-4D97-AF65-F5344CB8AC3E}">
        <p14:creationId xmlns:p14="http://schemas.microsoft.com/office/powerpoint/2010/main" val="1687104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ADB5555-5B58-4221-9896-E928560E6424}" type="datetimeFigureOut">
              <a:rPr lang="tr-TR" smtClean="0"/>
              <a:t>10.10.2023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526DEE3-3B9C-43A0-8355-0AB48B30E6E8}" type="slidenum">
              <a:rPr lang="tr-TR" smtClean="0"/>
              <a:t>‹#›</a:t>
            </a:fld>
            <a:endParaRPr lang="tr-TR"/>
          </a:p>
        </p:txBody>
      </p:sp>
    </p:spTree>
    <p:extLst>
      <p:ext uri="{BB962C8B-B14F-4D97-AF65-F5344CB8AC3E}">
        <p14:creationId xmlns:p14="http://schemas.microsoft.com/office/powerpoint/2010/main" val="143799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ADB5555-5B58-4221-9896-E928560E6424}" type="datetimeFigureOut">
              <a:rPr lang="tr-TR" smtClean="0"/>
              <a:t>10.10.2023</a:t>
            </a:fld>
            <a:endParaRPr lang="tr-TR"/>
          </a:p>
        </p:txBody>
      </p:sp>
      <p:sp>
        <p:nvSpPr>
          <p:cNvPr id="8" name="Footer Placeholder 7"/>
          <p:cNvSpPr>
            <a:spLocks noGrp="1"/>
          </p:cNvSpPr>
          <p:nvPr>
            <p:ph type="ftr" sz="quarter" idx="11"/>
          </p:nvPr>
        </p:nvSpPr>
        <p:spPr>
          <a:xfrm>
            <a:off x="561111" y="6391838"/>
            <a:ext cx="3644282" cy="304801"/>
          </a:xfrm>
        </p:spPr>
        <p:txBody>
          <a:bodyPr/>
          <a:lstStyle/>
          <a:p>
            <a:endParaRPr lang="tr-TR"/>
          </a:p>
        </p:txBody>
      </p:sp>
      <p:sp>
        <p:nvSpPr>
          <p:cNvPr id="9" name="Slide Number Placeholder 8"/>
          <p:cNvSpPr>
            <a:spLocks noGrp="1"/>
          </p:cNvSpPr>
          <p:nvPr>
            <p:ph type="sldNum" sz="quarter" idx="12"/>
          </p:nvPr>
        </p:nvSpPr>
        <p:spPr/>
        <p:txBody>
          <a:bodyPr/>
          <a:lstStyle/>
          <a:p>
            <a:fld id="{B526DEE3-3B9C-43A0-8355-0AB48B30E6E8}" type="slidenum">
              <a:rPr lang="tr-TR" smtClean="0"/>
              <a:t>‹#›</a:t>
            </a:fld>
            <a:endParaRPr lang="tr-TR"/>
          </a:p>
        </p:txBody>
      </p:sp>
    </p:spTree>
    <p:extLst>
      <p:ext uri="{BB962C8B-B14F-4D97-AF65-F5344CB8AC3E}">
        <p14:creationId xmlns:p14="http://schemas.microsoft.com/office/powerpoint/2010/main" val="1825637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ADB5555-5B58-4221-9896-E928560E6424}" type="datetimeFigureOut">
              <a:rPr lang="tr-TR" smtClean="0"/>
              <a:t>10.10.2023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526DEE3-3B9C-43A0-8355-0AB48B30E6E8}" type="slidenum">
              <a:rPr lang="tr-TR" smtClean="0"/>
              <a:t>‹#›</a:t>
            </a:fld>
            <a:endParaRPr lang="tr-TR"/>
          </a:p>
        </p:txBody>
      </p:sp>
    </p:spTree>
    <p:extLst>
      <p:ext uri="{BB962C8B-B14F-4D97-AF65-F5344CB8AC3E}">
        <p14:creationId xmlns:p14="http://schemas.microsoft.com/office/powerpoint/2010/main" val="620149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ADB5555-5B58-4221-9896-E928560E6424}" type="datetimeFigureOut">
              <a:rPr lang="tr-TR" smtClean="0"/>
              <a:t>10.10.2023</a:t>
            </a:fld>
            <a:endParaRPr lang="tr-TR"/>
          </a:p>
        </p:txBody>
      </p:sp>
      <p:sp>
        <p:nvSpPr>
          <p:cNvPr id="5" name="Footer Placeholder 4"/>
          <p:cNvSpPr>
            <a:spLocks noGrp="1"/>
          </p:cNvSpPr>
          <p:nvPr>
            <p:ph type="ftr" sz="quarter" idx="11"/>
          </p:nvPr>
        </p:nvSpPr>
        <p:spPr/>
        <p:txBody>
          <a:bodyPr/>
          <a:lstStyle/>
          <a:p>
            <a:endParaRPr lang="tr-T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526DEE3-3B9C-43A0-8355-0AB48B30E6E8}" type="slidenum">
              <a:rPr lang="tr-TR" smtClean="0"/>
              <a:t>‹#›</a:t>
            </a:fld>
            <a:endParaRPr lang="tr-TR"/>
          </a:p>
        </p:txBody>
      </p:sp>
    </p:spTree>
    <p:extLst>
      <p:ext uri="{BB962C8B-B14F-4D97-AF65-F5344CB8AC3E}">
        <p14:creationId xmlns:p14="http://schemas.microsoft.com/office/powerpoint/2010/main" val="2037372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ADB5555-5B58-4221-9896-E928560E6424}" type="datetimeFigureOut">
              <a:rPr lang="tr-TR" smtClean="0"/>
              <a:t>10.10.2023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526DEE3-3B9C-43A0-8355-0AB48B30E6E8}" type="slidenum">
              <a:rPr lang="tr-TR" smtClean="0"/>
              <a:t>‹#›</a:t>
            </a:fld>
            <a:endParaRPr lang="tr-TR"/>
          </a:p>
        </p:txBody>
      </p:sp>
    </p:spTree>
    <p:extLst>
      <p:ext uri="{BB962C8B-B14F-4D97-AF65-F5344CB8AC3E}">
        <p14:creationId xmlns:p14="http://schemas.microsoft.com/office/powerpoint/2010/main" val="2200465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ADB5555-5B58-4221-9896-E928560E6424}" type="datetimeFigureOut">
              <a:rPr lang="tr-TR" smtClean="0"/>
              <a:t>10.10.2023</a:t>
            </a:fld>
            <a:endParaRPr lang="tr-TR"/>
          </a:p>
        </p:txBody>
      </p:sp>
      <p:sp>
        <p:nvSpPr>
          <p:cNvPr id="5" name="Footer Placeholder 4"/>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526DEE3-3B9C-43A0-8355-0AB48B30E6E8}" type="slidenum">
              <a:rPr lang="tr-TR" smtClean="0"/>
              <a:t>‹#›</a:t>
            </a:fld>
            <a:endParaRPr lang="tr-TR"/>
          </a:p>
        </p:txBody>
      </p:sp>
    </p:spTree>
    <p:extLst>
      <p:ext uri="{BB962C8B-B14F-4D97-AF65-F5344CB8AC3E}">
        <p14:creationId xmlns:p14="http://schemas.microsoft.com/office/powerpoint/2010/main" val="3772703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ADB5555-5B58-4221-9896-E928560E6424}" type="datetimeFigureOut">
              <a:rPr lang="tr-TR" smtClean="0"/>
              <a:t>10.10.2023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526DEE3-3B9C-43A0-8355-0AB48B30E6E8}" type="slidenum">
              <a:rPr lang="tr-TR" smtClean="0"/>
              <a:t>‹#›</a:t>
            </a:fld>
            <a:endParaRPr lang="tr-TR"/>
          </a:p>
        </p:txBody>
      </p:sp>
    </p:spTree>
    <p:extLst>
      <p:ext uri="{BB962C8B-B14F-4D97-AF65-F5344CB8AC3E}">
        <p14:creationId xmlns:p14="http://schemas.microsoft.com/office/powerpoint/2010/main" val="1421211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ADB5555-5B58-4221-9896-E928560E6424}" type="datetimeFigureOut">
              <a:rPr lang="tr-TR" smtClean="0"/>
              <a:t>10.10.2023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526DEE3-3B9C-43A0-8355-0AB48B30E6E8}" type="slidenum">
              <a:rPr lang="tr-TR" smtClean="0"/>
              <a:t>‹#›</a:t>
            </a:fld>
            <a:endParaRPr lang="tr-TR"/>
          </a:p>
        </p:txBody>
      </p:sp>
    </p:spTree>
    <p:extLst>
      <p:ext uri="{BB962C8B-B14F-4D97-AF65-F5344CB8AC3E}">
        <p14:creationId xmlns:p14="http://schemas.microsoft.com/office/powerpoint/2010/main" val="3663307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ADB5555-5B58-4221-9896-E928560E6424}" type="datetimeFigureOut">
              <a:rPr lang="tr-TR" smtClean="0"/>
              <a:t>10.10.2023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526DEE3-3B9C-43A0-8355-0AB48B30E6E8}" type="slidenum">
              <a:rPr lang="tr-TR" smtClean="0"/>
              <a:t>‹#›</a:t>
            </a:fld>
            <a:endParaRPr lang="tr-TR"/>
          </a:p>
        </p:txBody>
      </p:sp>
    </p:spTree>
    <p:extLst>
      <p:ext uri="{BB962C8B-B14F-4D97-AF65-F5344CB8AC3E}">
        <p14:creationId xmlns:p14="http://schemas.microsoft.com/office/powerpoint/2010/main" val="351542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DB5555-5B58-4221-9896-E928560E6424}" type="datetimeFigureOut">
              <a:rPr lang="tr-TR" smtClean="0"/>
              <a:t>10.10.2023</a:t>
            </a:fld>
            <a:endParaRPr lang="tr-TR"/>
          </a:p>
        </p:txBody>
      </p:sp>
      <p:sp>
        <p:nvSpPr>
          <p:cNvPr id="3" name="Footer Placeholder 2"/>
          <p:cNvSpPr>
            <a:spLocks noGrp="1"/>
          </p:cNvSpPr>
          <p:nvPr>
            <p:ph type="ftr" sz="quarter" idx="11"/>
          </p:nvPr>
        </p:nvSpPr>
        <p:spPr/>
        <p:txBody>
          <a:bodyPr/>
          <a:lstStyle/>
          <a:p>
            <a:endParaRPr lang="tr-T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526DEE3-3B9C-43A0-8355-0AB48B30E6E8}" type="slidenum">
              <a:rPr lang="tr-TR" smtClean="0"/>
              <a:t>‹#›</a:t>
            </a:fld>
            <a:endParaRPr lang="tr-TR"/>
          </a:p>
        </p:txBody>
      </p:sp>
    </p:spTree>
    <p:extLst>
      <p:ext uri="{BB962C8B-B14F-4D97-AF65-F5344CB8AC3E}">
        <p14:creationId xmlns:p14="http://schemas.microsoft.com/office/powerpoint/2010/main" val="1744518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ADB5555-5B58-4221-9896-E928560E6424}" type="datetimeFigureOut">
              <a:rPr lang="tr-TR" smtClean="0"/>
              <a:t>10.10.2023</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526DEE3-3B9C-43A0-8355-0AB48B30E6E8}" type="slidenum">
              <a:rPr lang="tr-TR" smtClean="0"/>
              <a:t>‹#›</a:t>
            </a:fld>
            <a:endParaRPr lang="tr-TR"/>
          </a:p>
        </p:txBody>
      </p:sp>
    </p:spTree>
    <p:extLst>
      <p:ext uri="{BB962C8B-B14F-4D97-AF65-F5344CB8AC3E}">
        <p14:creationId xmlns:p14="http://schemas.microsoft.com/office/powerpoint/2010/main" val="161478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tr-TR"/>
              <a:t>Resim eklemek için simgeye tıklayın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ADB5555-5B58-4221-9896-E928560E6424}" type="datetimeFigureOut">
              <a:rPr lang="tr-TR" smtClean="0"/>
              <a:t>10.10.2023</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526DEE3-3B9C-43A0-8355-0AB48B30E6E8}" type="slidenum">
              <a:rPr lang="tr-TR" smtClean="0"/>
              <a:t>‹#›</a:t>
            </a:fld>
            <a:endParaRPr lang="tr-TR"/>
          </a:p>
        </p:txBody>
      </p:sp>
    </p:spTree>
    <p:extLst>
      <p:ext uri="{BB962C8B-B14F-4D97-AF65-F5344CB8AC3E}">
        <p14:creationId xmlns:p14="http://schemas.microsoft.com/office/powerpoint/2010/main" val="831874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ADB5555-5B58-4221-9896-E928560E6424}" type="datetimeFigureOut">
              <a:rPr lang="tr-TR" smtClean="0"/>
              <a:t>10.10.2023</a:t>
            </a:fld>
            <a:endParaRPr lang="tr-T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tr-T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526DEE3-3B9C-43A0-8355-0AB48B30E6E8}" type="slidenum">
              <a:rPr lang="tr-TR" smtClean="0"/>
              <a:t>‹#›</a:t>
            </a:fld>
            <a:endParaRPr lang="tr-TR"/>
          </a:p>
        </p:txBody>
      </p:sp>
    </p:spTree>
    <p:extLst>
      <p:ext uri="{BB962C8B-B14F-4D97-AF65-F5344CB8AC3E}">
        <p14:creationId xmlns:p14="http://schemas.microsoft.com/office/powerpoint/2010/main" val="4093091007"/>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zmo.org.tr/genel/bizden_detay.php?kod=8729&amp;tipi=24&amp;sube=0"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aa.com.tr/tr/ekonomi/bakan-yumakli-tarimsal-destekleme-butcesini-2024-yili-icin-91-55-milyar-liraya-cikaracaklarini-bildirdi/2992939"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who.int/news-room/questions-and-answers/item/chemical-safety-pesticid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dergipark.org.tr/tr/pub/tjws/issue/42558/513106"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dergipark.org.tr/tr/pub/erciyesfen/issue/25574/269775"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dergipark.org.tr/tr/pub/jrvm/issue/59210/634586"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dergipark.org.tr/tr/download/article-file/187201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dergipark.org.tr/tr/download/article-file/187201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C25734-F623-DC22-E0E2-B6F9D7ED17F0}"/>
              </a:ext>
            </a:extLst>
          </p:cNvPr>
          <p:cNvSpPr>
            <a:spLocks noGrp="1"/>
          </p:cNvSpPr>
          <p:nvPr>
            <p:ph type="ctrTitle"/>
          </p:nvPr>
        </p:nvSpPr>
        <p:spPr>
          <a:xfrm>
            <a:off x="1691915" y="1056823"/>
            <a:ext cx="8637073" cy="2541431"/>
          </a:xfrm>
        </p:spPr>
        <p:txBody>
          <a:bodyPr>
            <a:normAutofit fontScale="90000"/>
          </a:bodyPr>
          <a:lstStyle/>
          <a:p>
            <a:r>
              <a:rPr lang="tr-TR" dirty="0">
                <a:latin typeface="Times New Roman" panose="02020603050405020304" pitchFamily="18" charset="0"/>
                <a:cs typeface="Times New Roman" panose="02020603050405020304" pitchFamily="18" charset="0"/>
              </a:rPr>
              <a:t>Pestisit Kullanımının Kayıt Altına Alınması, Bilinçli Kullanımı ve Denetlenmesi</a:t>
            </a:r>
          </a:p>
        </p:txBody>
      </p:sp>
      <p:sp>
        <p:nvSpPr>
          <p:cNvPr id="3" name="Alt Başlık 2">
            <a:extLst>
              <a:ext uri="{FF2B5EF4-FFF2-40B4-BE49-F238E27FC236}">
                <a16:creationId xmlns:a16="http://schemas.microsoft.com/office/drawing/2014/main" id="{48344909-8CF5-1801-17E5-20ED049FC909}"/>
              </a:ext>
            </a:extLst>
          </p:cNvPr>
          <p:cNvSpPr>
            <a:spLocks noGrp="1"/>
          </p:cNvSpPr>
          <p:nvPr>
            <p:ph type="subTitle" idx="1"/>
          </p:nvPr>
        </p:nvSpPr>
        <p:spPr>
          <a:xfrm>
            <a:off x="1371404" y="4257067"/>
            <a:ext cx="8637072" cy="1544110"/>
          </a:xfrm>
        </p:spPr>
        <p:txBody>
          <a:bodyPr>
            <a:noAutofit/>
          </a:bodyPr>
          <a:lstStyle/>
          <a:p>
            <a:r>
              <a:rPr lang="tr-TR" sz="2800" dirty="0">
                <a:latin typeface="Times New Roman" panose="02020603050405020304" pitchFamily="18" charset="0"/>
                <a:cs typeface="Times New Roman" panose="02020603050405020304" pitchFamily="18" charset="0"/>
              </a:rPr>
              <a:t>Batuhan DENEYİCİ</a:t>
            </a:r>
          </a:p>
          <a:p>
            <a:r>
              <a:rPr lang="tr-TR" sz="2800" dirty="0">
                <a:latin typeface="Times New Roman" panose="02020603050405020304" pitchFamily="18" charset="0"/>
                <a:cs typeface="Times New Roman" panose="02020603050405020304" pitchFamily="18" charset="0"/>
              </a:rPr>
              <a:t>MEHMET ALTINDAŞ</a:t>
            </a:r>
          </a:p>
          <a:p>
            <a:r>
              <a:rPr lang="tr-TR" sz="2800" dirty="0">
                <a:latin typeface="Times New Roman" panose="02020603050405020304" pitchFamily="18" charset="0"/>
                <a:cs typeface="Times New Roman" panose="02020603050405020304" pitchFamily="18" charset="0"/>
              </a:rPr>
              <a:t>MUSA AKTAŞ</a:t>
            </a:r>
          </a:p>
        </p:txBody>
      </p:sp>
    </p:spTree>
    <p:extLst>
      <p:ext uri="{BB962C8B-B14F-4D97-AF65-F5344CB8AC3E}">
        <p14:creationId xmlns:p14="http://schemas.microsoft.com/office/powerpoint/2010/main" val="3034372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F8A158-208F-A6A7-DDDB-BF28AFCE198E}"/>
              </a:ext>
            </a:extLst>
          </p:cNvPr>
          <p:cNvSpPr>
            <a:spLocks noGrp="1"/>
          </p:cNvSpPr>
          <p:nvPr>
            <p:ph type="title"/>
          </p:nvPr>
        </p:nvSpPr>
        <p:spPr/>
        <p:txBody>
          <a:bodyPr>
            <a:normAutofit/>
          </a:bodyPr>
          <a:lstStyle/>
          <a:p>
            <a:r>
              <a:rPr lang="tr-TR" sz="2800" dirty="0"/>
              <a:t>(6)</a:t>
            </a:r>
          </a:p>
        </p:txBody>
      </p:sp>
      <p:pic>
        <p:nvPicPr>
          <p:cNvPr id="4" name="İçerik Yer Tutucusu 4" descr="metin, ekran görüntüsü, yazı tipi, sayı, numara içeren bir resim&#10;&#10;Açıklama otomatik olarak oluşturuldu">
            <a:extLst>
              <a:ext uri="{FF2B5EF4-FFF2-40B4-BE49-F238E27FC236}">
                <a16:creationId xmlns:a16="http://schemas.microsoft.com/office/drawing/2014/main" id="{1B8B8D3F-3919-CF30-8A12-C18C6FEF84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7518" y="0"/>
            <a:ext cx="10360324" cy="6457361"/>
          </a:xfrm>
        </p:spPr>
      </p:pic>
      <p:sp>
        <p:nvSpPr>
          <p:cNvPr id="5" name="Metin kutusu 4">
            <a:extLst>
              <a:ext uri="{FF2B5EF4-FFF2-40B4-BE49-F238E27FC236}">
                <a16:creationId xmlns:a16="http://schemas.microsoft.com/office/drawing/2014/main" id="{B9D7F993-3956-9F33-7B4D-A809D3E577B5}"/>
              </a:ext>
            </a:extLst>
          </p:cNvPr>
          <p:cNvSpPr txBox="1"/>
          <p:nvPr/>
        </p:nvSpPr>
        <p:spPr>
          <a:xfrm>
            <a:off x="557506" y="2284968"/>
            <a:ext cx="678730" cy="369332"/>
          </a:xfrm>
          <a:prstGeom prst="rect">
            <a:avLst/>
          </a:prstGeom>
          <a:noFill/>
        </p:spPr>
        <p:txBody>
          <a:bodyPr wrap="square" rtlCol="0">
            <a:spAutoFit/>
          </a:bodyPr>
          <a:lstStyle/>
          <a:p>
            <a:r>
              <a:rPr lang="tr-TR" dirty="0">
                <a:latin typeface="Times New Roman" panose="02020603050405020304" pitchFamily="18" charset="0"/>
                <a:cs typeface="Times New Roman" panose="02020603050405020304" pitchFamily="18" charset="0"/>
              </a:rPr>
              <a:t>(6)</a:t>
            </a:r>
          </a:p>
        </p:txBody>
      </p:sp>
      <p:sp>
        <p:nvSpPr>
          <p:cNvPr id="3" name="Metin kutusu 2">
            <a:extLst>
              <a:ext uri="{FF2B5EF4-FFF2-40B4-BE49-F238E27FC236}">
                <a16:creationId xmlns:a16="http://schemas.microsoft.com/office/drawing/2014/main" id="{453177B3-AAE2-CB70-8B38-DB45F341053C}"/>
              </a:ext>
            </a:extLst>
          </p:cNvPr>
          <p:cNvSpPr txBox="1"/>
          <p:nvPr/>
        </p:nvSpPr>
        <p:spPr>
          <a:xfrm>
            <a:off x="1317518" y="6551629"/>
            <a:ext cx="10164329" cy="369332"/>
          </a:xfrm>
          <a:prstGeom prst="rect">
            <a:avLst/>
          </a:prstGeom>
          <a:noFill/>
        </p:spPr>
        <p:txBody>
          <a:bodyPr wrap="square" rtlCol="0">
            <a:spAutoFit/>
          </a:bodyPr>
          <a:lstStyle/>
          <a:p>
            <a:pPr algn="ctr"/>
            <a:r>
              <a:rPr lang="tr-TR" sz="1800" i="1" dirty="0">
                <a:solidFill>
                  <a:schemeClr val="tx1"/>
                </a:solidFill>
                <a:latin typeface="Times New Roman" panose="02020603050405020304" pitchFamily="18" charset="0"/>
                <a:cs typeface="Times New Roman" panose="02020603050405020304" pitchFamily="18" charset="0"/>
                <a:hlinkClick r:id="rId3"/>
              </a:rPr>
              <a:t>https://www.zmo.org.tr/genel/bizden_detay.php?kod=8729&amp;tipi=24&amp;sube=0</a:t>
            </a:r>
            <a:r>
              <a:rPr lang="tr-TR" sz="1800" i="1" dirty="0">
                <a:solidFill>
                  <a:schemeClr val="tx1"/>
                </a:solidFill>
                <a:latin typeface="Times New Roman" panose="02020603050405020304" pitchFamily="18" charset="0"/>
                <a:cs typeface="Times New Roman" panose="02020603050405020304" pitchFamily="18" charset="0"/>
              </a:rPr>
              <a:t> </a:t>
            </a:r>
            <a:endParaRPr lang="tr-TR" dirty="0"/>
          </a:p>
        </p:txBody>
      </p:sp>
    </p:spTree>
    <p:extLst>
      <p:ext uri="{BB962C8B-B14F-4D97-AF65-F5344CB8AC3E}">
        <p14:creationId xmlns:p14="http://schemas.microsoft.com/office/powerpoint/2010/main" val="3265231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69DB09-B381-26C4-52C5-5C786FE05397}"/>
              </a:ext>
            </a:extLst>
          </p:cNvPr>
          <p:cNvSpPr>
            <a:spLocks noGrp="1"/>
          </p:cNvSpPr>
          <p:nvPr>
            <p:ph type="title"/>
          </p:nvPr>
        </p:nvSpPr>
        <p:spPr/>
        <p:txBody>
          <a:bodyPr/>
          <a:lstStyle/>
          <a:p>
            <a:r>
              <a:rPr lang="tr-TR" dirty="0"/>
              <a:t>Bütün bunlar ışığında sorun nedir?</a:t>
            </a:r>
          </a:p>
        </p:txBody>
      </p:sp>
      <p:sp>
        <p:nvSpPr>
          <p:cNvPr id="3" name="İçerik Yer Tutucusu 2">
            <a:extLst>
              <a:ext uri="{FF2B5EF4-FFF2-40B4-BE49-F238E27FC236}">
                <a16:creationId xmlns:a16="http://schemas.microsoft.com/office/drawing/2014/main" id="{BE6CF566-8D75-E78D-8CD0-BD21C651B201}"/>
              </a:ext>
            </a:extLst>
          </p:cNvPr>
          <p:cNvSpPr>
            <a:spLocks noGrp="1"/>
          </p:cNvSpPr>
          <p:nvPr>
            <p:ph idx="1"/>
          </p:nvPr>
        </p:nvSpPr>
        <p:spPr/>
        <p:txBody>
          <a:bodyPr/>
          <a:lstStyle/>
          <a:p>
            <a:r>
              <a:rPr lang="tr-TR" dirty="0"/>
              <a:t>Türkiye’de pestisit bilinçsiz kullanılmaktadır. </a:t>
            </a:r>
          </a:p>
          <a:p>
            <a:r>
              <a:rPr lang="tr-TR" dirty="0"/>
              <a:t>Ekonomik israf vardır. </a:t>
            </a:r>
          </a:p>
          <a:p>
            <a:r>
              <a:rPr lang="tr-TR" dirty="0"/>
              <a:t>Bilinçsiz pestisit kullanımı sonucunda pestisit kalıntısı içeren gıdaları tüketmekteyiz. </a:t>
            </a:r>
          </a:p>
          <a:p>
            <a:r>
              <a:rPr lang="tr-TR" dirty="0" err="1"/>
              <a:t>Pestisitli</a:t>
            </a:r>
            <a:r>
              <a:rPr lang="tr-TR" dirty="0"/>
              <a:t> gıdalar gümrük kapılardan geri çevrilerek ülke ekonomisine zarar vermektedir. </a:t>
            </a:r>
          </a:p>
          <a:p>
            <a:endParaRPr lang="tr-TR" dirty="0"/>
          </a:p>
        </p:txBody>
      </p:sp>
    </p:spTree>
    <p:extLst>
      <p:ext uri="{BB962C8B-B14F-4D97-AF65-F5344CB8AC3E}">
        <p14:creationId xmlns:p14="http://schemas.microsoft.com/office/powerpoint/2010/main" val="1199194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6B0505-0498-6017-5F3A-BF19F3C15A72}"/>
              </a:ext>
            </a:extLst>
          </p:cNvPr>
          <p:cNvSpPr>
            <a:spLocks noGrp="1"/>
          </p:cNvSpPr>
          <p:nvPr>
            <p:ph type="title"/>
          </p:nvPr>
        </p:nvSpPr>
        <p:spPr/>
        <p:txBody>
          <a:bodyPr/>
          <a:lstStyle/>
          <a:p>
            <a:r>
              <a:rPr lang="tr-TR" dirty="0"/>
              <a:t>Projenin amaçları</a:t>
            </a:r>
          </a:p>
        </p:txBody>
      </p:sp>
      <p:sp>
        <p:nvSpPr>
          <p:cNvPr id="3" name="İçerik Yer Tutucusu 2">
            <a:extLst>
              <a:ext uri="{FF2B5EF4-FFF2-40B4-BE49-F238E27FC236}">
                <a16:creationId xmlns:a16="http://schemas.microsoft.com/office/drawing/2014/main" id="{D6A907E6-5C5B-B4B7-F2CE-58CD0D91ED27}"/>
              </a:ext>
            </a:extLst>
          </p:cNvPr>
          <p:cNvSpPr>
            <a:spLocks noGrp="1"/>
          </p:cNvSpPr>
          <p:nvPr>
            <p:ph idx="1"/>
          </p:nvPr>
        </p:nvSpPr>
        <p:spPr/>
        <p:txBody>
          <a:bodyPr>
            <a:normAutofit lnSpcReduction="10000"/>
          </a:bodyPr>
          <a:lstStyle/>
          <a:p>
            <a:r>
              <a:rPr lang="tr-TR" dirty="0"/>
              <a:t>Pestisit kullanımı konusunda üreticileri bilinçlendirmek</a:t>
            </a:r>
          </a:p>
          <a:p>
            <a:r>
              <a:rPr lang="tr-TR" dirty="0"/>
              <a:t>Bilinçli ve gerekli pestisit kullanımını teşvik ederek zararlı canlılar tarafından zarar görmemiş ve dayanıklı kaliteli gıdalar tüketmek, </a:t>
            </a:r>
          </a:p>
          <a:p>
            <a:r>
              <a:rPr lang="tr-TR" dirty="0"/>
              <a:t>Gerektiğinden fazla pestisit kullanımını engelleyerek </a:t>
            </a:r>
            <a:r>
              <a:rPr lang="tr-TR" dirty="0" err="1"/>
              <a:t>pestisitli</a:t>
            </a:r>
            <a:r>
              <a:rPr lang="tr-TR" dirty="0"/>
              <a:t> gıdaların üretilmesini engellemek</a:t>
            </a:r>
          </a:p>
          <a:p>
            <a:r>
              <a:rPr lang="tr-TR" dirty="0"/>
              <a:t>Çiftçi Kayıt Sistemini geliştirmek devletin tarımsal istatistik toplama yeteneğini geliştirmek, tarımsal üretimi kayıt altına almak ve üreticiyi üretime teşvik etmek</a:t>
            </a:r>
          </a:p>
          <a:p>
            <a:r>
              <a:rPr lang="tr-TR" dirty="0"/>
              <a:t>Pestisit kullanımını kayıt altına almak</a:t>
            </a:r>
          </a:p>
          <a:p>
            <a:r>
              <a:rPr lang="tr-TR" dirty="0"/>
              <a:t>Ekonomik israfı önlemek</a:t>
            </a:r>
          </a:p>
        </p:txBody>
      </p:sp>
    </p:spTree>
    <p:extLst>
      <p:ext uri="{BB962C8B-B14F-4D97-AF65-F5344CB8AC3E}">
        <p14:creationId xmlns:p14="http://schemas.microsoft.com/office/powerpoint/2010/main" val="1585423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E23A71-47D2-95E2-3F51-3CC93D263217}"/>
              </a:ext>
            </a:extLst>
          </p:cNvPr>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Bilinçli Tarım İlacı Kullanımı Kartı Projesi</a:t>
            </a:r>
          </a:p>
        </p:txBody>
      </p:sp>
      <p:sp>
        <p:nvSpPr>
          <p:cNvPr id="3" name="İçerik Yer Tutucusu 2">
            <a:extLst>
              <a:ext uri="{FF2B5EF4-FFF2-40B4-BE49-F238E27FC236}">
                <a16:creationId xmlns:a16="http://schemas.microsoft.com/office/drawing/2014/main" id="{BD8E893F-8B6C-7DAD-038B-63C0CAE503D2}"/>
              </a:ext>
            </a:extLst>
          </p:cNvPr>
          <p:cNvSpPr>
            <a:spLocks noGrp="1"/>
          </p:cNvSpPr>
          <p:nvPr>
            <p:ph idx="1"/>
          </p:nvPr>
        </p:nvSpPr>
        <p:spPr/>
        <p:txBody>
          <a:bodyPr>
            <a:normAutofit lnSpcReduction="10000"/>
          </a:bodyPr>
          <a:lstStyle/>
          <a:p>
            <a:r>
              <a:rPr lang="tr-TR" sz="2800" dirty="0">
                <a:latin typeface="Times New Roman" panose="02020603050405020304" pitchFamily="18" charset="0"/>
                <a:cs typeface="Times New Roman" panose="02020603050405020304" pitchFamily="18" charset="0"/>
              </a:rPr>
              <a:t>Yıllardır süren uygulamaya göre Türkiye Cumhuriyeti Tarım ve Orman Bakanlığının il ve ilçe müdürlüklerinde Çiftçi Kayıt Sisteminde (ÇKS) üreticinin istatistikleri mevcuttur ve her yıl güncellenmektedir. Üretici tarımsal devlet desteği almadan önce toprak tahlilini yaptırmak zorundadır ve her yıl ne kadar toprakta hangi ürünü yetiştireceğini bildirmek zorundadır ve buna göre devlet desteği almaktadır.</a:t>
            </a:r>
          </a:p>
          <a:p>
            <a:pPr marL="0" indent="0">
              <a:buNone/>
            </a:pPr>
            <a:endParaRPr lang="tr-TR" dirty="0"/>
          </a:p>
        </p:txBody>
      </p:sp>
    </p:spTree>
    <p:extLst>
      <p:ext uri="{BB962C8B-B14F-4D97-AF65-F5344CB8AC3E}">
        <p14:creationId xmlns:p14="http://schemas.microsoft.com/office/powerpoint/2010/main" val="3994920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A9EB40B-71C7-AC82-53E2-AFB1F869E80D}"/>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FAD94E45-79A9-51B0-AAC9-E4322ACF20B1}"/>
              </a:ext>
            </a:extLst>
          </p:cNvPr>
          <p:cNvSpPr>
            <a:spLocks noGrp="1"/>
          </p:cNvSpPr>
          <p:nvPr>
            <p:ph idx="1"/>
          </p:nvPr>
        </p:nvSpPr>
        <p:spPr/>
        <p:txBody>
          <a:bodyPr>
            <a:normAutofit/>
          </a:bodyPr>
          <a:lstStyle/>
          <a:p>
            <a:r>
              <a:rPr lang="tr-TR" sz="2800" dirty="0">
                <a:latin typeface="Times New Roman" panose="02020603050405020304" pitchFamily="18" charset="0"/>
                <a:cs typeface="Times New Roman" panose="02020603050405020304" pitchFamily="18" charset="0"/>
              </a:rPr>
              <a:t>Tarım İl ve İlçe müdürlerinde kurulacak olan şubeler bu mevcut veri tabanını kullanarak tarım ilacının ekilen arazinin coğrafi koşullarına, boyutuna, ekilen ürüne göre üreticinin kullanması gereken pestisit miktarı hesaplanmalı ve üreticiye bu konuda yıllık sertifika verilmelidir.</a:t>
            </a:r>
          </a:p>
        </p:txBody>
      </p:sp>
    </p:spTree>
    <p:extLst>
      <p:ext uri="{BB962C8B-B14F-4D97-AF65-F5344CB8AC3E}">
        <p14:creationId xmlns:p14="http://schemas.microsoft.com/office/powerpoint/2010/main" val="2415600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88F75A1-04CD-7AE5-5BB7-B6F014A2EF4A}"/>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CCE0F86F-0691-D8F6-FE77-A6D4EA55A971}"/>
              </a:ext>
            </a:extLst>
          </p:cNvPr>
          <p:cNvSpPr>
            <a:spLocks noGrp="1"/>
          </p:cNvSpPr>
          <p:nvPr>
            <p:ph idx="1"/>
          </p:nvPr>
        </p:nvSpPr>
        <p:spPr/>
        <p:txBody>
          <a:bodyPr>
            <a:normAutofit fontScale="92500" lnSpcReduction="20000"/>
          </a:bodyPr>
          <a:lstStyle/>
          <a:p>
            <a:r>
              <a:rPr lang="tr-TR" sz="2000" dirty="0">
                <a:latin typeface="Times New Roman" panose="02020603050405020304" pitchFamily="18" charset="0"/>
                <a:cs typeface="Times New Roman" panose="02020603050405020304" pitchFamily="18" charset="0"/>
              </a:rPr>
              <a:t>Bu sertifikanın yanında pestisit kullanımını konusunda pestisit ürünleri </a:t>
            </a:r>
            <a:r>
              <a:rPr lang="tr-TR" dirty="0">
                <a:latin typeface="Times New Roman" panose="02020603050405020304" pitchFamily="18" charset="0"/>
                <a:cs typeface="Times New Roman" panose="02020603050405020304" pitchFamily="18" charset="0"/>
              </a:rPr>
              <a:t>Tarımsal Destekler kapsamına alınmalıdır. </a:t>
            </a:r>
          </a:p>
          <a:p>
            <a:r>
              <a:rPr lang="tr-TR" dirty="0">
                <a:latin typeface="Times New Roman" panose="02020603050405020304" pitchFamily="18" charset="0"/>
                <a:cs typeface="Times New Roman" panose="02020603050405020304" pitchFamily="18" charset="0"/>
              </a:rPr>
              <a:t>Bu destekler üreticilerin banka hesaplarına nakit olarak aktarılması yerince sadece tarım ilacı ticaretinde kullanılabilecek bir banka kartı şeklinde verilmelidir. </a:t>
            </a:r>
          </a:p>
          <a:p>
            <a:r>
              <a:rPr lang="tr-TR" dirty="0">
                <a:latin typeface="Times New Roman" panose="02020603050405020304" pitchFamily="18" charset="0"/>
                <a:cs typeface="Times New Roman" panose="02020603050405020304" pitchFamily="18" charset="0"/>
              </a:rPr>
              <a:t>Bu uygulama sayesinde tarımsal destekler üreticilerin tarım dışı yerlerde kullanılmasının engelleyerek tarımsal üretim için bir sermaye olarak kullanmasını zorunlu kılmaktadır.</a:t>
            </a:r>
          </a:p>
          <a:p>
            <a:r>
              <a:rPr lang="tr-TR" dirty="0">
                <a:latin typeface="Times New Roman" panose="02020603050405020304" pitchFamily="18" charset="0"/>
                <a:cs typeface="Times New Roman" panose="02020603050405020304" pitchFamily="18" charset="0"/>
              </a:rPr>
              <a:t>Ek olarak tarım ilacı satan işletmeler Ticaret Bakanlığı tarafından denetime tabi tutularak bu kartların ancak pestisit ticaretinde kullanıldığını kontrol etmelidir. Sertifikasız müşterilere kontrolsüz biçimde pestisit satan işletmelere yaptırım uygulanmalıdır. </a:t>
            </a:r>
          </a:p>
          <a:p>
            <a:r>
              <a:rPr lang="tr-TR" sz="2000" dirty="0">
                <a:latin typeface="Times New Roman" panose="02020603050405020304" pitchFamily="18" charset="0"/>
                <a:cs typeface="Times New Roman" panose="02020603050405020304" pitchFamily="18" charset="0"/>
              </a:rPr>
              <a:t>Devlet üreticiye kişisel koruyucu ekipman desteğini de aynı yollardan sağlamalıdır. Üretici, ilacı ve ekipmanı nasıl kullanması gerektiği konusunda il ve ilçe tarım müdürlüklerince ve il/ilçe ziraat odaları tarafından bilgilendirilmelidir.</a:t>
            </a: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7681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F16C52-8611-04B9-A9C4-FC5860A67892}"/>
              </a:ext>
            </a:extLst>
          </p:cNvPr>
          <p:cNvSpPr>
            <a:spLocks noGrp="1"/>
          </p:cNvSpPr>
          <p:nvPr>
            <p:ph type="title"/>
          </p:nvPr>
        </p:nvSpPr>
        <p:spPr/>
        <p:txBody>
          <a:bodyPr/>
          <a:lstStyle/>
          <a:p>
            <a:r>
              <a:rPr lang="tr-TR" dirty="0"/>
              <a:t>Eylem Planı</a:t>
            </a:r>
          </a:p>
        </p:txBody>
      </p:sp>
      <p:sp>
        <p:nvSpPr>
          <p:cNvPr id="3" name="İçerik Yer Tutucusu 2">
            <a:extLst>
              <a:ext uri="{FF2B5EF4-FFF2-40B4-BE49-F238E27FC236}">
                <a16:creationId xmlns:a16="http://schemas.microsoft.com/office/drawing/2014/main" id="{6ACB807D-D1D7-6442-1DC9-A6A3722C4453}"/>
              </a:ext>
            </a:extLst>
          </p:cNvPr>
          <p:cNvSpPr>
            <a:spLocks noGrp="1"/>
          </p:cNvSpPr>
          <p:nvPr>
            <p:ph idx="1"/>
          </p:nvPr>
        </p:nvSpPr>
        <p:spPr/>
        <p:txBody>
          <a:bodyPr>
            <a:normAutofit lnSpcReduction="10000"/>
          </a:bodyPr>
          <a:lstStyle/>
          <a:p>
            <a:r>
              <a:rPr lang="tr-TR" dirty="0"/>
              <a:t>İl ve İlçe müdürlüklerinde pestisit kullanımıyla ilgili gereken istatistiklerin toplanması, istatistiklerin işlenmesi ve üreticilere kullanması gereken miktarı bildirecek ve pestisit ticaretine izin verecek sertifikayı düzenleyecek komisyonların oluşturulması.</a:t>
            </a:r>
          </a:p>
          <a:p>
            <a:r>
              <a:rPr lang="tr-TR" dirty="0"/>
              <a:t>Tarım ve Orman Bakanlığının Tarımsal Destekler Bütçesinde Pestisit kaleminin oluşturulması ve gereken bütçenin oluşturulması</a:t>
            </a:r>
          </a:p>
          <a:p>
            <a:r>
              <a:rPr lang="tr-TR" dirty="0"/>
              <a:t>Ticaret Bakanlığı denetiminde, Ziraat Bankası ve MasterCard alt yapısında banka kartının oluşturulması</a:t>
            </a:r>
          </a:p>
          <a:p>
            <a:r>
              <a:rPr lang="tr-TR" dirty="0"/>
              <a:t>Ticaret Bakanlığının tarım ilacı satan işletmelerin uyacağı yönetmeliği hazırlaması, Esnaf Sanatkarları Odasının satıcıları bilinçlendirmesi, Ziraat odalarının üreticiyi bilgilendirmesi</a:t>
            </a:r>
          </a:p>
          <a:p>
            <a:endParaRPr lang="tr-TR" dirty="0"/>
          </a:p>
          <a:p>
            <a:endParaRPr lang="tr-TR" dirty="0"/>
          </a:p>
        </p:txBody>
      </p:sp>
    </p:spTree>
    <p:extLst>
      <p:ext uri="{BB962C8B-B14F-4D97-AF65-F5344CB8AC3E}">
        <p14:creationId xmlns:p14="http://schemas.microsoft.com/office/powerpoint/2010/main" val="2105170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metin, ekran görüntüsü, taşıt, araç içeren bir resim&#10;&#10;Açıklama otomatik olarak oluşturuldu">
            <a:extLst>
              <a:ext uri="{FF2B5EF4-FFF2-40B4-BE49-F238E27FC236}">
                <a16:creationId xmlns:a16="http://schemas.microsoft.com/office/drawing/2014/main" id="{7CAF80D2-A6A7-0748-6D5A-6E7442CBBD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56454" y="320150"/>
            <a:ext cx="4642769" cy="5968696"/>
          </a:xfrm>
        </p:spPr>
      </p:pic>
      <p:sp>
        <p:nvSpPr>
          <p:cNvPr id="6" name="Metin kutusu 5">
            <a:extLst>
              <a:ext uri="{FF2B5EF4-FFF2-40B4-BE49-F238E27FC236}">
                <a16:creationId xmlns:a16="http://schemas.microsoft.com/office/drawing/2014/main" id="{11007D13-9684-C6B0-0388-9B452BC83B63}"/>
              </a:ext>
            </a:extLst>
          </p:cNvPr>
          <p:cNvSpPr txBox="1"/>
          <p:nvPr/>
        </p:nvSpPr>
        <p:spPr>
          <a:xfrm>
            <a:off x="569678" y="3610957"/>
            <a:ext cx="6157398" cy="3247043"/>
          </a:xfrm>
          <a:prstGeom prst="rect">
            <a:avLst/>
          </a:prstGeom>
          <a:noFill/>
        </p:spPr>
        <p:txBody>
          <a:bodyPr wrap="square" rtlCol="0">
            <a:spAutoFit/>
          </a:bodyPr>
          <a:lstStyle/>
          <a:p>
            <a:r>
              <a:rPr lang="tr-TR" dirty="0"/>
              <a:t>	</a:t>
            </a:r>
          </a:p>
          <a:p>
            <a:endParaRPr lang="tr-TR" dirty="0"/>
          </a:p>
          <a:p>
            <a:endParaRPr lang="tr-TR" sz="1300" dirty="0">
              <a:latin typeface="Times New Roman" panose="02020603050405020304" pitchFamily="18" charset="0"/>
              <a:cs typeface="Times New Roman" panose="02020603050405020304" pitchFamily="18" charset="0"/>
              <a:hlinkClick r:id="rId3"/>
            </a:endParaRPr>
          </a:p>
          <a:p>
            <a:endParaRPr lang="tr-TR" sz="1300" dirty="0">
              <a:latin typeface="Times New Roman" panose="02020603050405020304" pitchFamily="18" charset="0"/>
              <a:cs typeface="Times New Roman" panose="02020603050405020304" pitchFamily="18" charset="0"/>
              <a:hlinkClick r:id="rId3"/>
            </a:endParaRPr>
          </a:p>
          <a:p>
            <a:endParaRPr lang="tr-TR" sz="1300" dirty="0">
              <a:latin typeface="Times New Roman" panose="02020603050405020304" pitchFamily="18" charset="0"/>
              <a:cs typeface="Times New Roman" panose="02020603050405020304" pitchFamily="18" charset="0"/>
              <a:hlinkClick r:id="rId3"/>
            </a:endParaRPr>
          </a:p>
          <a:p>
            <a:endParaRPr lang="tr-TR" sz="1300" dirty="0">
              <a:latin typeface="Times New Roman" panose="02020603050405020304" pitchFamily="18" charset="0"/>
              <a:cs typeface="Times New Roman" panose="02020603050405020304" pitchFamily="18" charset="0"/>
              <a:hlinkClick r:id="rId3"/>
            </a:endParaRPr>
          </a:p>
          <a:p>
            <a:endParaRPr lang="tr-TR" sz="1300" dirty="0">
              <a:latin typeface="Times New Roman" panose="02020603050405020304" pitchFamily="18" charset="0"/>
              <a:cs typeface="Times New Roman" panose="02020603050405020304" pitchFamily="18" charset="0"/>
              <a:hlinkClick r:id="rId3"/>
            </a:endParaRPr>
          </a:p>
          <a:p>
            <a:endParaRPr lang="tr-TR" sz="1300" dirty="0">
              <a:latin typeface="Times New Roman" panose="02020603050405020304" pitchFamily="18" charset="0"/>
              <a:cs typeface="Times New Roman" panose="02020603050405020304" pitchFamily="18" charset="0"/>
              <a:hlinkClick r:id="rId3"/>
            </a:endParaRPr>
          </a:p>
          <a:p>
            <a:endParaRPr lang="tr-TR" sz="1300" dirty="0">
              <a:latin typeface="Times New Roman" panose="02020603050405020304" pitchFamily="18" charset="0"/>
              <a:cs typeface="Times New Roman" panose="02020603050405020304" pitchFamily="18" charset="0"/>
              <a:hlinkClick r:id="rId3"/>
            </a:endParaRPr>
          </a:p>
          <a:p>
            <a:endParaRPr lang="tr-TR" sz="1300" dirty="0">
              <a:latin typeface="Times New Roman" panose="02020603050405020304" pitchFamily="18" charset="0"/>
              <a:cs typeface="Times New Roman" panose="02020603050405020304" pitchFamily="18" charset="0"/>
              <a:hlinkClick r:id="rId3"/>
            </a:endParaRPr>
          </a:p>
          <a:p>
            <a:endParaRPr lang="tr-TR" sz="1300" dirty="0">
              <a:latin typeface="Times New Roman" panose="02020603050405020304" pitchFamily="18" charset="0"/>
              <a:cs typeface="Times New Roman" panose="02020603050405020304" pitchFamily="18" charset="0"/>
              <a:hlinkClick r:id="rId3"/>
            </a:endParaRPr>
          </a:p>
          <a:p>
            <a:endParaRPr lang="tr-TR" sz="1300" dirty="0">
              <a:latin typeface="Times New Roman" panose="02020603050405020304" pitchFamily="18" charset="0"/>
              <a:cs typeface="Times New Roman" panose="02020603050405020304" pitchFamily="18" charset="0"/>
              <a:hlinkClick r:id="rId3"/>
            </a:endParaRPr>
          </a:p>
          <a:p>
            <a:endParaRPr lang="tr-TR" sz="1300" dirty="0">
              <a:latin typeface="Times New Roman" panose="02020603050405020304" pitchFamily="18" charset="0"/>
              <a:cs typeface="Times New Roman" panose="02020603050405020304" pitchFamily="18" charset="0"/>
              <a:hlinkClick r:id="rId3"/>
            </a:endParaRPr>
          </a:p>
          <a:p>
            <a:r>
              <a:rPr lang="tr-TR" sz="1300" dirty="0">
                <a:latin typeface="Times New Roman" panose="02020603050405020304" pitchFamily="18" charset="0"/>
                <a:cs typeface="Times New Roman" panose="02020603050405020304" pitchFamily="18" charset="0"/>
                <a:hlinkClick r:id="rId3"/>
              </a:rPr>
              <a:t>https://www.aa.com.tr/tr/ekonomi/bakan-yumakli-tarimsal-destekleme-butcesini-2024-yili-icin-91-55-milyar-liraya-cikaracaklarini-bildirdi/2992939#</a:t>
            </a:r>
            <a:r>
              <a:rPr lang="tr-TR" sz="1300" dirty="0">
                <a:latin typeface="Times New Roman" panose="02020603050405020304" pitchFamily="18" charset="0"/>
                <a:cs typeface="Times New Roman" panose="02020603050405020304" pitchFamily="18" charset="0"/>
              </a:rPr>
              <a:t> </a:t>
            </a:r>
          </a:p>
        </p:txBody>
      </p:sp>
      <p:sp>
        <p:nvSpPr>
          <p:cNvPr id="2" name="Metin kutusu 1">
            <a:extLst>
              <a:ext uri="{FF2B5EF4-FFF2-40B4-BE49-F238E27FC236}">
                <a16:creationId xmlns:a16="http://schemas.microsoft.com/office/drawing/2014/main" id="{C3388C61-F099-1C24-1FB5-26F1C684AD47}"/>
              </a:ext>
            </a:extLst>
          </p:cNvPr>
          <p:cNvSpPr txBox="1"/>
          <p:nvPr/>
        </p:nvSpPr>
        <p:spPr>
          <a:xfrm>
            <a:off x="11170763" y="6504495"/>
            <a:ext cx="641023" cy="369332"/>
          </a:xfrm>
          <a:prstGeom prst="rect">
            <a:avLst/>
          </a:prstGeom>
          <a:noFill/>
        </p:spPr>
        <p:txBody>
          <a:bodyPr wrap="square" rtlCol="0">
            <a:spAutoFit/>
          </a:bodyPr>
          <a:lstStyle/>
          <a:p>
            <a:r>
              <a:rPr lang="tr-TR" dirty="0"/>
              <a:t>(7)</a:t>
            </a:r>
          </a:p>
        </p:txBody>
      </p:sp>
      <p:sp>
        <p:nvSpPr>
          <p:cNvPr id="3" name="Metin kutusu 2">
            <a:extLst>
              <a:ext uri="{FF2B5EF4-FFF2-40B4-BE49-F238E27FC236}">
                <a16:creationId xmlns:a16="http://schemas.microsoft.com/office/drawing/2014/main" id="{42D96767-D3A2-E047-38A2-7210B4001CC0}"/>
              </a:ext>
            </a:extLst>
          </p:cNvPr>
          <p:cNvSpPr txBox="1"/>
          <p:nvPr/>
        </p:nvSpPr>
        <p:spPr>
          <a:xfrm>
            <a:off x="763570" y="1998483"/>
            <a:ext cx="5963505" cy="4431983"/>
          </a:xfrm>
          <a:prstGeom prst="rect">
            <a:avLst/>
          </a:prstGeom>
          <a:noFill/>
        </p:spPr>
        <p:txBody>
          <a:bodyPr wrap="square" rtlCol="0">
            <a:spAutoFit/>
          </a:bodyPr>
          <a:lstStyle/>
          <a:p>
            <a:r>
              <a:rPr lang="tr-TR" dirty="0">
                <a:latin typeface="Times New Roman" panose="02020603050405020304" pitchFamily="18" charset="0"/>
                <a:cs typeface="Times New Roman" panose="02020603050405020304" pitchFamily="18" charset="0"/>
              </a:rPr>
              <a:t>	</a:t>
            </a:r>
            <a:r>
              <a:rPr lang="tr-TR" sz="2200" dirty="0">
                <a:latin typeface="Times New Roman" panose="02020603050405020304" pitchFamily="18" charset="0"/>
                <a:cs typeface="Times New Roman" panose="02020603050405020304" pitchFamily="18" charset="0"/>
              </a:rPr>
              <a:t>Bütçe:</a:t>
            </a:r>
          </a:p>
          <a:p>
            <a:endParaRPr lang="tr-TR" sz="2200" dirty="0">
              <a:latin typeface="Times New Roman" panose="02020603050405020304" pitchFamily="18" charset="0"/>
              <a:cs typeface="Times New Roman" panose="02020603050405020304" pitchFamily="18" charset="0"/>
            </a:endParaRPr>
          </a:p>
          <a:p>
            <a:r>
              <a:rPr lang="tr-TR" sz="2200" dirty="0">
                <a:latin typeface="Times New Roman" panose="02020603050405020304" pitchFamily="18" charset="0"/>
                <a:cs typeface="Times New Roman" panose="02020603050405020304" pitchFamily="18" charset="0"/>
              </a:rPr>
              <a:t>Türkiye’nin yıllık pestisit tüketimi 250 milyon dolardır (2).</a:t>
            </a:r>
          </a:p>
          <a:p>
            <a:endParaRPr lang="tr-TR" sz="2200" dirty="0">
              <a:latin typeface="Times New Roman" panose="02020603050405020304" pitchFamily="18" charset="0"/>
              <a:cs typeface="Times New Roman" panose="02020603050405020304" pitchFamily="18" charset="0"/>
            </a:endParaRPr>
          </a:p>
          <a:p>
            <a:r>
              <a:rPr lang="tr-TR" sz="2200" dirty="0">
                <a:latin typeface="Times New Roman" panose="02020603050405020304" pitchFamily="18" charset="0"/>
                <a:cs typeface="Times New Roman" panose="02020603050405020304" pitchFamily="18" charset="0"/>
              </a:rPr>
              <a:t>Tarım ve Orman Bakanlığı bu kalemi Tarımsal Destekleme Bütçesine eklediğinde bu bütçenin en fazla 7 milyar lira olacağını öngörülmektedir. </a:t>
            </a:r>
          </a:p>
          <a:p>
            <a:endParaRPr lang="tr-TR" sz="2200" dirty="0">
              <a:latin typeface="Times New Roman" panose="02020603050405020304" pitchFamily="18" charset="0"/>
              <a:cs typeface="Times New Roman" panose="02020603050405020304" pitchFamily="18" charset="0"/>
            </a:endParaRPr>
          </a:p>
          <a:p>
            <a:r>
              <a:rPr lang="tr-TR" sz="2200" dirty="0">
                <a:latin typeface="Times New Roman" panose="02020603050405020304" pitchFamily="18" charset="0"/>
                <a:cs typeface="Times New Roman" panose="02020603050405020304" pitchFamily="18" charset="0"/>
              </a:rPr>
              <a:t>Bu 7 milyar liralık ek harcamayla 609 milyar liralık tarım ürünündeki </a:t>
            </a:r>
            <a:r>
              <a:rPr lang="tr-TR" sz="2200" dirty="0" err="1">
                <a:latin typeface="Times New Roman" panose="02020603050405020304" pitchFamily="18" charset="0"/>
                <a:cs typeface="Times New Roman" panose="02020603050405020304" pitchFamily="18" charset="0"/>
              </a:rPr>
              <a:t>pesitisit</a:t>
            </a:r>
            <a:r>
              <a:rPr lang="tr-TR" sz="2200" dirty="0">
                <a:latin typeface="Times New Roman" panose="02020603050405020304" pitchFamily="18" charset="0"/>
                <a:cs typeface="Times New Roman" panose="02020603050405020304" pitchFamily="18" charset="0"/>
              </a:rPr>
              <a:t> kalıntısı riskini ortadan kaldırabiliriz.</a:t>
            </a:r>
          </a:p>
          <a:p>
            <a:endParaRPr lang="tr-TR" dirty="0"/>
          </a:p>
        </p:txBody>
      </p:sp>
    </p:spTree>
    <p:extLst>
      <p:ext uri="{BB962C8B-B14F-4D97-AF65-F5344CB8AC3E}">
        <p14:creationId xmlns:p14="http://schemas.microsoft.com/office/powerpoint/2010/main" val="3464421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F72D4A-7594-56A2-C15F-F57806A9F6F4}"/>
              </a:ext>
            </a:extLst>
          </p:cNvPr>
          <p:cNvSpPr>
            <a:spLocks noGrp="1"/>
          </p:cNvSpPr>
          <p:nvPr>
            <p:ph type="title"/>
          </p:nvPr>
        </p:nvSpPr>
        <p:spPr/>
        <p:txBody>
          <a:bodyPr/>
          <a:lstStyle/>
          <a:p>
            <a:r>
              <a:rPr lang="tr-TR" dirty="0"/>
              <a:t>Sürdürülebilir Kalkınma Hedefleri</a:t>
            </a:r>
          </a:p>
        </p:txBody>
      </p:sp>
      <p:pic>
        <p:nvPicPr>
          <p:cNvPr id="5" name="İçerik Yer Tutucusu 4">
            <a:extLst>
              <a:ext uri="{FF2B5EF4-FFF2-40B4-BE49-F238E27FC236}">
                <a16:creationId xmlns:a16="http://schemas.microsoft.com/office/drawing/2014/main" id="{0491BE19-AA13-4DC4-6F81-288530B997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9648" y="2468032"/>
            <a:ext cx="7494315" cy="3416300"/>
          </a:xfrm>
        </p:spPr>
      </p:pic>
      <p:sp>
        <p:nvSpPr>
          <p:cNvPr id="10" name="Oval 9">
            <a:extLst>
              <a:ext uri="{FF2B5EF4-FFF2-40B4-BE49-F238E27FC236}">
                <a16:creationId xmlns:a16="http://schemas.microsoft.com/office/drawing/2014/main" id="{A1DBAB1F-8C32-6330-6DA5-5DBE13865815}"/>
              </a:ext>
            </a:extLst>
          </p:cNvPr>
          <p:cNvSpPr/>
          <p:nvPr/>
        </p:nvSpPr>
        <p:spPr>
          <a:xfrm>
            <a:off x="4340097" y="2500429"/>
            <a:ext cx="1122273" cy="108341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Oval 10">
            <a:extLst>
              <a:ext uri="{FF2B5EF4-FFF2-40B4-BE49-F238E27FC236}">
                <a16:creationId xmlns:a16="http://schemas.microsoft.com/office/drawing/2014/main" id="{3D0AF4D6-1635-DB3E-9C3C-2D72C055AB05}"/>
              </a:ext>
            </a:extLst>
          </p:cNvPr>
          <p:cNvSpPr/>
          <p:nvPr/>
        </p:nvSpPr>
        <p:spPr>
          <a:xfrm>
            <a:off x="8032819" y="3569693"/>
            <a:ext cx="1272498" cy="121297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val 11">
            <a:extLst>
              <a:ext uri="{FF2B5EF4-FFF2-40B4-BE49-F238E27FC236}">
                <a16:creationId xmlns:a16="http://schemas.microsoft.com/office/drawing/2014/main" id="{D8641977-48B0-B9B6-8FE7-2AC765A5AFC6}"/>
              </a:ext>
            </a:extLst>
          </p:cNvPr>
          <p:cNvSpPr/>
          <p:nvPr/>
        </p:nvSpPr>
        <p:spPr>
          <a:xfrm>
            <a:off x="4244306" y="4671354"/>
            <a:ext cx="1272499" cy="121297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Oval 12">
            <a:extLst>
              <a:ext uri="{FF2B5EF4-FFF2-40B4-BE49-F238E27FC236}">
                <a16:creationId xmlns:a16="http://schemas.microsoft.com/office/drawing/2014/main" id="{8A3CA6BD-6AFC-CF07-38BE-68218AA8DA46}"/>
              </a:ext>
            </a:extLst>
          </p:cNvPr>
          <p:cNvSpPr/>
          <p:nvPr/>
        </p:nvSpPr>
        <p:spPr>
          <a:xfrm>
            <a:off x="3007273" y="3648643"/>
            <a:ext cx="1272498" cy="105507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236111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7D5AC5-7117-2195-94AA-6AD5340A720A}"/>
              </a:ext>
            </a:extLst>
          </p:cNvPr>
          <p:cNvSpPr>
            <a:spLocks noGrp="1"/>
          </p:cNvSpPr>
          <p:nvPr>
            <p:ph type="title"/>
          </p:nvPr>
        </p:nvSpPr>
        <p:spPr/>
        <p:txBody>
          <a:bodyPr/>
          <a:lstStyle/>
          <a:p>
            <a:r>
              <a:rPr lang="tr-TR" dirty="0"/>
              <a:t>Birlikte çalışılacak kurumlar</a:t>
            </a:r>
          </a:p>
        </p:txBody>
      </p:sp>
      <p:pic>
        <p:nvPicPr>
          <p:cNvPr id="5" name="İçerik Yer Tutucusu 4" descr="metin, yazı tipi, logo, grafik içeren bir resim&#10;&#10;Açıklama otomatik olarak oluşturuldu">
            <a:extLst>
              <a:ext uri="{FF2B5EF4-FFF2-40B4-BE49-F238E27FC236}">
                <a16:creationId xmlns:a16="http://schemas.microsoft.com/office/drawing/2014/main" id="{ECCB5409-6265-DFE8-B3D9-F5317AC4F4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5188" y="2394550"/>
            <a:ext cx="3181564" cy="1067523"/>
          </a:xfrm>
        </p:spPr>
      </p:pic>
      <p:pic>
        <p:nvPicPr>
          <p:cNvPr id="7" name="Resim 6" descr="daire, metin, grafik, grafik tasarım içeren bir resim&#10;&#10;Açıklama otomatik olarak oluşturuldu">
            <a:extLst>
              <a:ext uri="{FF2B5EF4-FFF2-40B4-BE49-F238E27FC236}">
                <a16:creationId xmlns:a16="http://schemas.microsoft.com/office/drawing/2014/main" id="{CA805FE1-5E53-305A-28D0-FAF4AF9317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3490" y="2393841"/>
            <a:ext cx="2030741" cy="1068232"/>
          </a:xfrm>
          <a:prstGeom prst="rect">
            <a:avLst/>
          </a:prstGeom>
        </p:spPr>
      </p:pic>
      <p:pic>
        <p:nvPicPr>
          <p:cNvPr id="9" name="Resim 8" descr="metin, kırmızı, grafik, yazı tipi içeren bir resim&#10;&#10;Açıklama otomatik olarak oluşturuldu">
            <a:extLst>
              <a:ext uri="{FF2B5EF4-FFF2-40B4-BE49-F238E27FC236}">
                <a16:creationId xmlns:a16="http://schemas.microsoft.com/office/drawing/2014/main" id="{898E23F9-8FD7-5EB4-4133-397E7A3CDF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0969" y="2338418"/>
            <a:ext cx="2416238" cy="1179077"/>
          </a:xfrm>
          <a:prstGeom prst="rect">
            <a:avLst/>
          </a:prstGeom>
        </p:spPr>
      </p:pic>
      <p:pic>
        <p:nvPicPr>
          <p:cNvPr id="11" name="Resim 10" descr="grafik, daire, yazı tipi, logo içeren bir resim&#10;&#10;Açıklama otomatik olarak oluşturuldu">
            <a:extLst>
              <a:ext uri="{FF2B5EF4-FFF2-40B4-BE49-F238E27FC236}">
                <a16:creationId xmlns:a16="http://schemas.microsoft.com/office/drawing/2014/main" id="{78080F42-5EE0-34F5-7BFD-5AAAE4832D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3945" y="2262883"/>
            <a:ext cx="2314928" cy="1179077"/>
          </a:xfrm>
          <a:prstGeom prst="rect">
            <a:avLst/>
          </a:prstGeom>
        </p:spPr>
      </p:pic>
      <p:pic>
        <p:nvPicPr>
          <p:cNvPr id="13" name="Resim 12" descr="metin, simge, sembol, daire, logo içeren bir resim&#10;&#10;Açıklama otomatik olarak oluşturuldu">
            <a:extLst>
              <a:ext uri="{FF2B5EF4-FFF2-40B4-BE49-F238E27FC236}">
                <a16:creationId xmlns:a16="http://schemas.microsoft.com/office/drawing/2014/main" id="{E2015AAC-84B1-84E1-BD6C-07CC000C43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62702" y="4171628"/>
            <a:ext cx="1901576" cy="1901576"/>
          </a:xfrm>
          <a:prstGeom prst="rect">
            <a:avLst/>
          </a:prstGeom>
        </p:spPr>
      </p:pic>
      <p:pic>
        <p:nvPicPr>
          <p:cNvPr id="15" name="Resim 14" descr="daire, metin, logo, ticari marka içeren bir resim&#10;&#10;Açıklama otomatik olarak oluşturuldu">
            <a:extLst>
              <a:ext uri="{FF2B5EF4-FFF2-40B4-BE49-F238E27FC236}">
                <a16:creationId xmlns:a16="http://schemas.microsoft.com/office/drawing/2014/main" id="{00C403BE-0899-D2C7-92F4-062764E5722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60622" y="4015594"/>
            <a:ext cx="2213643" cy="2213643"/>
          </a:xfrm>
          <a:prstGeom prst="rect">
            <a:avLst/>
          </a:prstGeom>
        </p:spPr>
      </p:pic>
    </p:spTree>
    <p:extLst>
      <p:ext uri="{BB962C8B-B14F-4D97-AF65-F5344CB8AC3E}">
        <p14:creationId xmlns:p14="http://schemas.microsoft.com/office/powerpoint/2010/main" val="1994759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EEA9A54-5368-5FD9-777C-DBDCE5F389E2}"/>
              </a:ext>
            </a:extLst>
          </p:cNvPr>
          <p:cNvSpPr>
            <a:spLocks noGrp="1"/>
          </p:cNvSpPr>
          <p:nvPr>
            <p:ph type="title"/>
          </p:nvPr>
        </p:nvSpPr>
        <p:spPr/>
        <p:txBody>
          <a:bodyPr/>
          <a:lstStyle/>
          <a:p>
            <a:r>
              <a:rPr lang="tr-TR" dirty="0"/>
              <a:t>Sunum Planı</a:t>
            </a:r>
          </a:p>
        </p:txBody>
      </p:sp>
      <p:sp>
        <p:nvSpPr>
          <p:cNvPr id="3" name="İçerik Yer Tutucusu 2">
            <a:extLst>
              <a:ext uri="{FF2B5EF4-FFF2-40B4-BE49-F238E27FC236}">
                <a16:creationId xmlns:a16="http://schemas.microsoft.com/office/drawing/2014/main" id="{7A8B585C-9A64-5454-D0F5-6CDA93B05836}"/>
              </a:ext>
            </a:extLst>
          </p:cNvPr>
          <p:cNvSpPr>
            <a:spLocks noGrp="1"/>
          </p:cNvSpPr>
          <p:nvPr>
            <p:ph idx="1"/>
          </p:nvPr>
        </p:nvSpPr>
        <p:spPr/>
        <p:txBody>
          <a:bodyPr>
            <a:normAutofit fontScale="92500" lnSpcReduction="20000"/>
          </a:bodyPr>
          <a:lstStyle/>
          <a:p>
            <a:r>
              <a:rPr lang="tr-TR" dirty="0"/>
              <a:t>Pestisit nedir?</a:t>
            </a:r>
          </a:p>
          <a:p>
            <a:r>
              <a:rPr lang="tr-TR" dirty="0"/>
              <a:t>Türkiye’deki Kullanım istatistikleri</a:t>
            </a:r>
          </a:p>
          <a:p>
            <a:r>
              <a:rPr lang="tr-TR" dirty="0"/>
              <a:t>İnsan sağlığına ve çevreye etkileri</a:t>
            </a:r>
          </a:p>
          <a:p>
            <a:r>
              <a:rPr lang="tr-TR" dirty="0"/>
              <a:t>Türkiye’deki pestisit kalıntısı içeren gıda sorunu </a:t>
            </a:r>
          </a:p>
          <a:p>
            <a:r>
              <a:rPr lang="tr-TR" dirty="0"/>
              <a:t>Projenin amacı</a:t>
            </a:r>
          </a:p>
          <a:p>
            <a:r>
              <a:rPr lang="tr-TR" dirty="0"/>
              <a:t>Projenin anlatımı</a:t>
            </a:r>
          </a:p>
          <a:p>
            <a:r>
              <a:rPr lang="tr-TR" dirty="0"/>
              <a:t>Eylem Planı</a:t>
            </a:r>
          </a:p>
          <a:p>
            <a:r>
              <a:rPr lang="tr-TR" dirty="0"/>
              <a:t>Sürdürülebilir Kalkınma hedefleri</a:t>
            </a:r>
          </a:p>
          <a:p>
            <a:r>
              <a:rPr lang="tr-TR" dirty="0"/>
              <a:t>Birlikçe çalışılacak kurumlar</a:t>
            </a:r>
          </a:p>
          <a:p>
            <a:r>
              <a:rPr lang="tr-TR" dirty="0"/>
              <a:t>Kaynakça</a:t>
            </a:r>
          </a:p>
          <a:p>
            <a:endParaRPr lang="tr-TR" dirty="0"/>
          </a:p>
        </p:txBody>
      </p:sp>
    </p:spTree>
    <p:extLst>
      <p:ext uri="{BB962C8B-B14F-4D97-AF65-F5344CB8AC3E}">
        <p14:creationId xmlns:p14="http://schemas.microsoft.com/office/powerpoint/2010/main" val="2985123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20806D-468D-5DBD-E201-8BCCAD470467}"/>
              </a:ext>
            </a:extLst>
          </p:cNvPr>
          <p:cNvSpPr>
            <a:spLocks noGrp="1"/>
          </p:cNvSpPr>
          <p:nvPr>
            <p:ph type="title"/>
          </p:nvPr>
        </p:nvSpPr>
        <p:spPr>
          <a:xfrm>
            <a:off x="1187172" y="263950"/>
            <a:ext cx="10353762" cy="970450"/>
          </a:xfrm>
        </p:spPr>
        <p:txBody>
          <a:bodyPr/>
          <a:lstStyle/>
          <a:p>
            <a:r>
              <a:rPr lang="tr-TR" dirty="0">
                <a:latin typeface="Times New Roman" panose="02020603050405020304" pitchFamily="18" charset="0"/>
                <a:cs typeface="Times New Roman" panose="02020603050405020304" pitchFamily="18" charset="0"/>
              </a:rPr>
              <a:t>KAYNAKÇA</a:t>
            </a:r>
          </a:p>
        </p:txBody>
      </p:sp>
      <p:sp>
        <p:nvSpPr>
          <p:cNvPr id="3" name="İçerik Yer Tutucusu 2">
            <a:extLst>
              <a:ext uri="{FF2B5EF4-FFF2-40B4-BE49-F238E27FC236}">
                <a16:creationId xmlns:a16="http://schemas.microsoft.com/office/drawing/2014/main" id="{B45F3F41-07A0-840E-4160-4C9466AB27F6}"/>
              </a:ext>
            </a:extLst>
          </p:cNvPr>
          <p:cNvSpPr>
            <a:spLocks noGrp="1"/>
          </p:cNvSpPr>
          <p:nvPr>
            <p:ph idx="1"/>
          </p:nvPr>
        </p:nvSpPr>
        <p:spPr>
          <a:xfrm>
            <a:off x="832876" y="1110006"/>
            <a:ext cx="10515600" cy="5747994"/>
          </a:xfrm>
        </p:spPr>
        <p:txBody>
          <a:bodyPr>
            <a:noAutofit/>
          </a:bodyPr>
          <a:lstStyle/>
          <a:p>
            <a:pPr algn="l"/>
            <a:r>
              <a:rPr lang="tr-TR" sz="1800" i="1" dirty="0">
                <a:solidFill>
                  <a:schemeClr val="tx1"/>
                </a:solidFill>
                <a:latin typeface="Times New Roman" panose="02020603050405020304" pitchFamily="18" charset="0"/>
                <a:cs typeface="Times New Roman" panose="02020603050405020304" pitchFamily="18" charset="0"/>
              </a:rPr>
              <a:t>1- </a:t>
            </a:r>
            <a:r>
              <a:rPr lang="en-US" sz="1800" i="1" u="none" strike="noStrike" baseline="0" dirty="0">
                <a:solidFill>
                  <a:schemeClr val="tx1"/>
                </a:solidFill>
                <a:latin typeface="Times New Roman" panose="02020603050405020304" pitchFamily="18" charset="0"/>
                <a:cs typeface="Times New Roman" panose="02020603050405020304" pitchFamily="18" charset="0"/>
              </a:rPr>
              <a:t>WHO. Chemical safety: pesticides. What</a:t>
            </a:r>
            <a:r>
              <a:rPr lang="tr-TR" sz="1800" i="1" u="none" strike="noStrike" baseline="0" dirty="0">
                <a:solidFill>
                  <a:schemeClr val="tx1"/>
                </a:solidFill>
                <a:latin typeface="Times New Roman" panose="02020603050405020304" pitchFamily="18" charset="0"/>
                <a:cs typeface="Times New Roman" panose="02020603050405020304" pitchFamily="18" charset="0"/>
              </a:rPr>
              <a:t> </a:t>
            </a:r>
            <a:r>
              <a:rPr lang="en-US" sz="1800" i="1" u="none" strike="noStrike" baseline="0" dirty="0">
                <a:solidFill>
                  <a:schemeClr val="tx1"/>
                </a:solidFill>
                <a:latin typeface="Times New Roman" panose="02020603050405020304" pitchFamily="18" charset="0"/>
                <a:cs typeface="Times New Roman" panose="02020603050405020304" pitchFamily="18" charset="0"/>
              </a:rPr>
              <a:t>are pesticides?, 2020. [cited 2021 June</a:t>
            </a:r>
            <a:r>
              <a:rPr lang="tr-TR" sz="1800" i="1" u="none" strike="noStrike" baseline="0" dirty="0">
                <a:solidFill>
                  <a:schemeClr val="tx1"/>
                </a:solidFill>
                <a:latin typeface="Times New Roman" panose="02020603050405020304" pitchFamily="18" charset="0"/>
                <a:cs typeface="Times New Roman" panose="02020603050405020304" pitchFamily="18" charset="0"/>
              </a:rPr>
              <a:t>10] </a:t>
            </a:r>
            <a:r>
              <a:rPr lang="tr-TR" sz="1800" i="1" u="none" strike="noStrike" baseline="0" dirty="0" err="1">
                <a:solidFill>
                  <a:schemeClr val="tx1"/>
                </a:solidFill>
                <a:latin typeface="Times New Roman" panose="02020603050405020304" pitchFamily="18" charset="0"/>
                <a:cs typeface="Times New Roman" panose="02020603050405020304" pitchFamily="18" charset="0"/>
              </a:rPr>
              <a:t>Available</a:t>
            </a:r>
            <a:r>
              <a:rPr lang="tr-TR" sz="1800" i="1" u="none" strike="noStrike" baseline="0" dirty="0">
                <a:solidFill>
                  <a:schemeClr val="tx1"/>
                </a:solidFill>
                <a:latin typeface="Times New Roman" panose="02020603050405020304" pitchFamily="18" charset="0"/>
                <a:cs typeface="Times New Roman" panose="02020603050405020304" pitchFamily="18" charset="0"/>
              </a:rPr>
              <a:t> </a:t>
            </a:r>
            <a:r>
              <a:rPr lang="tr-TR" sz="1800" i="1" u="none" strike="noStrike" baseline="0" dirty="0" err="1">
                <a:solidFill>
                  <a:schemeClr val="tx1"/>
                </a:solidFill>
                <a:latin typeface="Times New Roman" panose="02020603050405020304" pitchFamily="18" charset="0"/>
                <a:cs typeface="Times New Roman" panose="02020603050405020304" pitchFamily="18" charset="0"/>
              </a:rPr>
              <a:t>from</a:t>
            </a:r>
            <a:r>
              <a:rPr lang="tr-TR" sz="1800" i="1" u="none" strike="noStrike" baseline="0" dirty="0">
                <a:solidFill>
                  <a:schemeClr val="tx1"/>
                </a:solidFill>
                <a:latin typeface="Times New Roman" panose="02020603050405020304" pitchFamily="18" charset="0"/>
                <a:cs typeface="Times New Roman" panose="02020603050405020304" pitchFamily="18" charset="0"/>
              </a:rPr>
              <a:t>: </a:t>
            </a:r>
            <a:r>
              <a:rPr lang="tr-TR" sz="1800" i="1" dirty="0">
                <a:solidFill>
                  <a:schemeClr val="tx1"/>
                </a:solidFill>
                <a:latin typeface="Times New Roman" panose="02020603050405020304" pitchFamily="18" charset="0"/>
                <a:cs typeface="Times New Roman" panose="02020603050405020304" pitchFamily="18" charset="0"/>
              </a:rPr>
              <a:t>https://www.who.int/news-room/q-a-detail/chemical-safety-pesticides </a:t>
            </a:r>
            <a:r>
              <a:rPr lang="tr-TR" sz="1800" i="1" u="none" strike="noStrike" baseline="0" dirty="0">
                <a:solidFill>
                  <a:schemeClr val="tx1"/>
                </a:solidFill>
                <a:latin typeface="Times New Roman" panose="02020603050405020304" pitchFamily="18" charset="0"/>
                <a:cs typeface="Times New Roman" panose="02020603050405020304" pitchFamily="18" charset="0"/>
              </a:rPr>
              <a:t>(erişim tarihi 04.10.2023)</a:t>
            </a:r>
          </a:p>
          <a:p>
            <a:pPr algn="l"/>
            <a:r>
              <a:rPr lang="tr-TR" sz="1800" i="1" dirty="0">
                <a:solidFill>
                  <a:schemeClr val="tx1"/>
                </a:solidFill>
                <a:latin typeface="Times New Roman" panose="02020603050405020304" pitchFamily="18" charset="0"/>
                <a:cs typeface="Times New Roman" panose="02020603050405020304" pitchFamily="18" charset="0"/>
              </a:rPr>
              <a:t>2- </a:t>
            </a:r>
            <a:r>
              <a:rPr lang="tr-TR" sz="1800" i="1" dirty="0">
                <a:solidFill>
                  <a:schemeClr val="tx1"/>
                </a:solidFill>
                <a:effectLst/>
                <a:latin typeface="Times New Roman" panose="02020603050405020304" pitchFamily="18" charset="0"/>
                <a:cs typeface="Times New Roman" panose="02020603050405020304" pitchFamily="18" charset="0"/>
              </a:rPr>
              <a:t>Mengüç, Ç. (2018). Herbisit Toksisitesi ve Yabancı Otlara Karşı Alternatif Mücadele Stratejileri . </a:t>
            </a:r>
            <a:r>
              <a:rPr lang="tr-TR" sz="1800" i="1" dirty="0" err="1">
                <a:solidFill>
                  <a:schemeClr val="tx1"/>
                </a:solidFill>
                <a:effectLst/>
                <a:latin typeface="Times New Roman" panose="02020603050405020304" pitchFamily="18" charset="0"/>
                <a:cs typeface="Times New Roman" panose="02020603050405020304" pitchFamily="18" charset="0"/>
              </a:rPr>
              <a:t>Turkish</a:t>
            </a:r>
            <a:r>
              <a:rPr lang="tr-TR" sz="1800" i="1" dirty="0">
                <a:solidFill>
                  <a:schemeClr val="tx1"/>
                </a:solidFill>
                <a:effectLst/>
                <a:latin typeface="Times New Roman" panose="02020603050405020304" pitchFamily="18" charset="0"/>
                <a:cs typeface="Times New Roman" panose="02020603050405020304" pitchFamily="18" charset="0"/>
              </a:rPr>
              <a:t> </a:t>
            </a:r>
            <a:r>
              <a:rPr lang="tr-TR" sz="1800" i="1" dirty="0" err="1">
                <a:solidFill>
                  <a:schemeClr val="tx1"/>
                </a:solidFill>
                <a:effectLst/>
                <a:latin typeface="Times New Roman" panose="02020603050405020304" pitchFamily="18" charset="0"/>
                <a:cs typeface="Times New Roman" panose="02020603050405020304" pitchFamily="18" charset="0"/>
              </a:rPr>
              <a:t>Journal</a:t>
            </a:r>
            <a:r>
              <a:rPr lang="tr-TR" sz="1800" i="1" dirty="0">
                <a:solidFill>
                  <a:schemeClr val="tx1"/>
                </a:solidFill>
                <a:effectLst/>
                <a:latin typeface="Times New Roman" panose="02020603050405020304" pitchFamily="18" charset="0"/>
                <a:cs typeface="Times New Roman" panose="02020603050405020304" pitchFamily="18" charset="0"/>
              </a:rPr>
              <a:t> of </a:t>
            </a:r>
            <a:r>
              <a:rPr lang="tr-TR" sz="1800" i="1" dirty="0" err="1">
                <a:solidFill>
                  <a:schemeClr val="tx1"/>
                </a:solidFill>
                <a:effectLst/>
                <a:latin typeface="Times New Roman" panose="02020603050405020304" pitchFamily="18" charset="0"/>
                <a:cs typeface="Times New Roman" panose="02020603050405020304" pitchFamily="18" charset="0"/>
              </a:rPr>
              <a:t>Weed</a:t>
            </a:r>
            <a:r>
              <a:rPr lang="tr-TR" sz="1800" i="1" dirty="0">
                <a:solidFill>
                  <a:schemeClr val="tx1"/>
                </a:solidFill>
                <a:effectLst/>
                <a:latin typeface="Times New Roman" panose="02020603050405020304" pitchFamily="18" charset="0"/>
                <a:cs typeface="Times New Roman" panose="02020603050405020304" pitchFamily="18" charset="0"/>
              </a:rPr>
              <a:t> </a:t>
            </a:r>
            <a:r>
              <a:rPr lang="tr-TR" sz="1800" i="1" dirty="0" err="1">
                <a:solidFill>
                  <a:schemeClr val="tx1"/>
                </a:solidFill>
                <a:effectLst/>
                <a:latin typeface="Times New Roman" panose="02020603050405020304" pitchFamily="18" charset="0"/>
                <a:cs typeface="Times New Roman" panose="02020603050405020304" pitchFamily="18" charset="0"/>
              </a:rPr>
              <a:t>Science</a:t>
            </a:r>
            <a:r>
              <a:rPr lang="tr-TR" sz="1800" i="1" dirty="0">
                <a:solidFill>
                  <a:schemeClr val="tx1"/>
                </a:solidFill>
                <a:effectLst/>
                <a:latin typeface="Times New Roman" panose="02020603050405020304" pitchFamily="18" charset="0"/>
                <a:cs typeface="Times New Roman" panose="02020603050405020304" pitchFamily="18" charset="0"/>
              </a:rPr>
              <a:t> , 21 (1) , 61-73 . </a:t>
            </a:r>
            <a:r>
              <a:rPr lang="tr-TR" sz="1800" i="1" dirty="0" err="1">
                <a:solidFill>
                  <a:schemeClr val="tx1"/>
                </a:solidFill>
                <a:effectLst/>
                <a:latin typeface="Times New Roman" panose="02020603050405020304" pitchFamily="18" charset="0"/>
                <a:cs typeface="Times New Roman" panose="02020603050405020304" pitchFamily="18" charset="0"/>
              </a:rPr>
              <a:t>Retrieved</a:t>
            </a:r>
            <a:r>
              <a:rPr lang="tr-TR" sz="1800" i="1" dirty="0">
                <a:solidFill>
                  <a:schemeClr val="tx1"/>
                </a:solidFill>
                <a:effectLst/>
                <a:latin typeface="Times New Roman" panose="02020603050405020304" pitchFamily="18" charset="0"/>
                <a:cs typeface="Times New Roman" panose="02020603050405020304" pitchFamily="18" charset="0"/>
              </a:rPr>
              <a:t> </a:t>
            </a:r>
            <a:r>
              <a:rPr lang="tr-TR" sz="1800" i="1" dirty="0" err="1">
                <a:solidFill>
                  <a:schemeClr val="tx1"/>
                </a:solidFill>
                <a:effectLst/>
                <a:latin typeface="Times New Roman" panose="02020603050405020304" pitchFamily="18" charset="0"/>
                <a:cs typeface="Times New Roman" panose="02020603050405020304" pitchFamily="18" charset="0"/>
              </a:rPr>
              <a:t>from</a:t>
            </a:r>
            <a:r>
              <a:rPr lang="tr-TR" sz="1800" i="1" dirty="0">
                <a:solidFill>
                  <a:schemeClr val="tx1"/>
                </a:solidFill>
                <a:effectLst/>
                <a:latin typeface="Times New Roman" panose="02020603050405020304" pitchFamily="18" charset="0"/>
                <a:cs typeface="Times New Roman" panose="02020603050405020304" pitchFamily="18" charset="0"/>
              </a:rPr>
              <a:t> </a:t>
            </a:r>
            <a:r>
              <a:rPr lang="tr-TR" sz="1800" i="1" dirty="0">
                <a:solidFill>
                  <a:schemeClr val="tx1"/>
                </a:solidFill>
                <a:latin typeface="Times New Roman" panose="02020603050405020304" pitchFamily="18" charset="0"/>
                <a:cs typeface="Times New Roman" panose="02020603050405020304" pitchFamily="18" charset="0"/>
              </a:rPr>
              <a:t>https://dergipark.org.tr/tr/pub/tjws/issue/42558/513106</a:t>
            </a:r>
            <a:r>
              <a:rPr lang="tr-TR" sz="1800" i="1" dirty="0">
                <a:solidFill>
                  <a:schemeClr val="tx1"/>
                </a:solidFill>
                <a:effectLst/>
                <a:latin typeface="Times New Roman" panose="02020603050405020304" pitchFamily="18" charset="0"/>
                <a:cs typeface="Times New Roman" panose="02020603050405020304" pitchFamily="18" charset="0"/>
              </a:rPr>
              <a:t> (Erişim tarihi 08.10.2023)</a:t>
            </a:r>
          </a:p>
          <a:p>
            <a:r>
              <a:rPr lang="tr-TR" sz="1800" i="1" dirty="0">
                <a:solidFill>
                  <a:schemeClr val="tx1"/>
                </a:solidFill>
                <a:latin typeface="Times New Roman" panose="02020603050405020304" pitchFamily="18" charset="0"/>
                <a:cs typeface="Times New Roman" panose="02020603050405020304" pitchFamily="18" charset="0"/>
              </a:rPr>
              <a:t>3- </a:t>
            </a:r>
            <a:r>
              <a:rPr lang="tr-TR" sz="1800" i="1" dirty="0">
                <a:solidFill>
                  <a:schemeClr val="tx1"/>
                </a:solidFill>
                <a:effectLst/>
                <a:latin typeface="Times New Roman" panose="02020603050405020304" pitchFamily="18" charset="0"/>
                <a:cs typeface="Times New Roman" panose="02020603050405020304" pitchFamily="18" charset="0"/>
              </a:rPr>
              <a:t>Tiryaki, O. , </a:t>
            </a:r>
            <a:r>
              <a:rPr lang="tr-TR" sz="1800" i="1" dirty="0" err="1">
                <a:solidFill>
                  <a:schemeClr val="tx1"/>
                </a:solidFill>
                <a:effectLst/>
                <a:latin typeface="Times New Roman" panose="02020603050405020304" pitchFamily="18" charset="0"/>
                <a:cs typeface="Times New Roman" panose="02020603050405020304" pitchFamily="18" charset="0"/>
              </a:rPr>
              <a:t>Canhilal</a:t>
            </a:r>
            <a:r>
              <a:rPr lang="tr-TR" sz="1800" i="1" dirty="0">
                <a:solidFill>
                  <a:schemeClr val="tx1"/>
                </a:solidFill>
                <a:effectLst/>
                <a:latin typeface="Times New Roman" panose="02020603050405020304" pitchFamily="18" charset="0"/>
                <a:cs typeface="Times New Roman" panose="02020603050405020304" pitchFamily="18" charset="0"/>
              </a:rPr>
              <a:t>, R. &amp; Horuz, S. (2010). Tarım ilaçları kullanımı ve riskleri . Erciyes Üniversitesi Fen Bilimleri Enstitüsü Fen Bilimleri Dergisi , 26 (2) , 154-169 . </a:t>
            </a:r>
            <a:r>
              <a:rPr lang="tr-TR" sz="1800" i="1" dirty="0" err="1">
                <a:solidFill>
                  <a:schemeClr val="tx1"/>
                </a:solidFill>
                <a:effectLst/>
                <a:latin typeface="Times New Roman" panose="02020603050405020304" pitchFamily="18" charset="0"/>
                <a:cs typeface="Times New Roman" panose="02020603050405020304" pitchFamily="18" charset="0"/>
              </a:rPr>
              <a:t>Retrieved</a:t>
            </a:r>
            <a:r>
              <a:rPr lang="tr-TR" sz="1800" i="1" dirty="0">
                <a:solidFill>
                  <a:schemeClr val="tx1"/>
                </a:solidFill>
                <a:effectLst/>
                <a:latin typeface="Times New Roman" panose="02020603050405020304" pitchFamily="18" charset="0"/>
                <a:cs typeface="Times New Roman" panose="02020603050405020304" pitchFamily="18" charset="0"/>
              </a:rPr>
              <a:t> </a:t>
            </a:r>
            <a:r>
              <a:rPr lang="tr-TR" sz="1800" i="1" dirty="0" err="1">
                <a:solidFill>
                  <a:schemeClr val="tx1"/>
                </a:solidFill>
                <a:effectLst/>
                <a:latin typeface="Times New Roman" panose="02020603050405020304" pitchFamily="18" charset="0"/>
                <a:cs typeface="Times New Roman" panose="02020603050405020304" pitchFamily="18" charset="0"/>
              </a:rPr>
              <a:t>from</a:t>
            </a:r>
            <a:r>
              <a:rPr lang="tr-TR" sz="1800" i="1" dirty="0">
                <a:solidFill>
                  <a:schemeClr val="tx1"/>
                </a:solidFill>
                <a:effectLst/>
                <a:latin typeface="Times New Roman" panose="02020603050405020304" pitchFamily="18" charset="0"/>
                <a:cs typeface="Times New Roman" panose="02020603050405020304" pitchFamily="18" charset="0"/>
              </a:rPr>
              <a:t> </a:t>
            </a:r>
            <a:r>
              <a:rPr lang="tr-TR" sz="1800" i="1" dirty="0">
                <a:solidFill>
                  <a:schemeClr val="tx1"/>
                </a:solidFill>
                <a:latin typeface="Times New Roman" panose="02020603050405020304" pitchFamily="18" charset="0"/>
                <a:cs typeface="Times New Roman" panose="02020603050405020304" pitchFamily="18" charset="0"/>
              </a:rPr>
              <a:t>https://dergipark.org.tr/tr/pub/erciyesfen/issue/25574/269775</a:t>
            </a:r>
            <a:r>
              <a:rPr lang="tr-TR" sz="1800" i="1" dirty="0">
                <a:solidFill>
                  <a:schemeClr val="tx1"/>
                </a:solidFill>
                <a:effectLst/>
                <a:latin typeface="Times New Roman" panose="02020603050405020304" pitchFamily="18" charset="0"/>
                <a:cs typeface="Times New Roman" panose="02020603050405020304" pitchFamily="18" charset="0"/>
              </a:rPr>
              <a:t> (Erişim tarihi 08.10.2023)</a:t>
            </a:r>
          </a:p>
          <a:p>
            <a:pPr algn="l"/>
            <a:r>
              <a:rPr lang="tr-TR" sz="1800" i="1" dirty="0">
                <a:solidFill>
                  <a:schemeClr val="tx1"/>
                </a:solidFill>
                <a:latin typeface="Times New Roman" panose="02020603050405020304" pitchFamily="18" charset="0"/>
                <a:cs typeface="Times New Roman" panose="02020603050405020304" pitchFamily="18" charset="0"/>
              </a:rPr>
              <a:t>4- </a:t>
            </a:r>
            <a:r>
              <a:rPr lang="tr-TR" sz="1800" i="1" dirty="0">
                <a:solidFill>
                  <a:schemeClr val="tx1"/>
                </a:solidFill>
                <a:effectLst/>
                <a:latin typeface="Times New Roman" panose="02020603050405020304" pitchFamily="18" charset="0"/>
                <a:cs typeface="Times New Roman" panose="02020603050405020304" pitchFamily="18" charset="0"/>
              </a:rPr>
              <a:t>Polat, B. , </a:t>
            </a:r>
            <a:r>
              <a:rPr lang="tr-TR" sz="1800" i="1" dirty="0" err="1">
                <a:solidFill>
                  <a:schemeClr val="tx1"/>
                </a:solidFill>
                <a:effectLst/>
                <a:latin typeface="Times New Roman" panose="02020603050405020304" pitchFamily="18" charset="0"/>
                <a:cs typeface="Times New Roman" panose="02020603050405020304" pitchFamily="18" charset="0"/>
              </a:rPr>
              <a:t>Özüiçli</a:t>
            </a:r>
            <a:r>
              <a:rPr lang="tr-TR" sz="1800" i="1" dirty="0">
                <a:solidFill>
                  <a:schemeClr val="tx1"/>
                </a:solidFill>
                <a:effectLst/>
                <a:latin typeface="Times New Roman" panose="02020603050405020304" pitchFamily="18" charset="0"/>
                <a:cs typeface="Times New Roman" panose="02020603050405020304" pitchFamily="18" charset="0"/>
              </a:rPr>
              <a:t>, M. , </a:t>
            </a:r>
            <a:r>
              <a:rPr lang="tr-TR" sz="1800" i="1" dirty="0" err="1">
                <a:solidFill>
                  <a:schemeClr val="tx1"/>
                </a:solidFill>
                <a:effectLst/>
                <a:latin typeface="Times New Roman" panose="02020603050405020304" pitchFamily="18" charset="0"/>
                <a:cs typeface="Times New Roman" panose="02020603050405020304" pitchFamily="18" charset="0"/>
              </a:rPr>
              <a:t>Cetin</a:t>
            </a:r>
            <a:r>
              <a:rPr lang="tr-TR" sz="1800" i="1" dirty="0">
                <a:solidFill>
                  <a:schemeClr val="tx1"/>
                </a:solidFill>
                <a:effectLst/>
                <a:latin typeface="Times New Roman" panose="02020603050405020304" pitchFamily="18" charset="0"/>
                <a:cs typeface="Times New Roman" panose="02020603050405020304" pitchFamily="18" charset="0"/>
              </a:rPr>
              <a:t>, H. &amp; Aydın, L. (2020). Pestisit Kullanımının Bal Arısı Sağlığına ve Ürünlerine Etkisi . </a:t>
            </a:r>
            <a:r>
              <a:rPr lang="tr-TR" sz="1800" i="1" dirty="0" err="1">
                <a:solidFill>
                  <a:schemeClr val="tx1"/>
                </a:solidFill>
                <a:effectLst/>
                <a:latin typeface="Times New Roman" panose="02020603050405020304" pitchFamily="18" charset="0"/>
                <a:cs typeface="Times New Roman" panose="02020603050405020304" pitchFamily="18" charset="0"/>
              </a:rPr>
              <a:t>Journal</a:t>
            </a:r>
            <a:r>
              <a:rPr lang="tr-TR" sz="1800" i="1" dirty="0">
                <a:solidFill>
                  <a:schemeClr val="tx1"/>
                </a:solidFill>
                <a:effectLst/>
                <a:latin typeface="Times New Roman" panose="02020603050405020304" pitchFamily="18" charset="0"/>
                <a:cs typeface="Times New Roman" panose="02020603050405020304" pitchFamily="18" charset="0"/>
              </a:rPr>
              <a:t> of </a:t>
            </a:r>
            <a:r>
              <a:rPr lang="tr-TR" sz="1800" i="1" dirty="0" err="1">
                <a:solidFill>
                  <a:schemeClr val="tx1"/>
                </a:solidFill>
                <a:effectLst/>
                <a:latin typeface="Times New Roman" panose="02020603050405020304" pitchFamily="18" charset="0"/>
                <a:cs typeface="Times New Roman" panose="02020603050405020304" pitchFamily="18" charset="0"/>
              </a:rPr>
              <a:t>Research</a:t>
            </a:r>
            <a:r>
              <a:rPr lang="tr-TR" sz="1800" i="1" dirty="0">
                <a:solidFill>
                  <a:schemeClr val="tx1"/>
                </a:solidFill>
                <a:effectLst/>
                <a:latin typeface="Times New Roman" panose="02020603050405020304" pitchFamily="18" charset="0"/>
                <a:cs typeface="Times New Roman" panose="02020603050405020304" pitchFamily="18" charset="0"/>
              </a:rPr>
              <a:t> in </a:t>
            </a:r>
            <a:r>
              <a:rPr lang="tr-TR" sz="1800" i="1" dirty="0" err="1">
                <a:solidFill>
                  <a:schemeClr val="tx1"/>
                </a:solidFill>
                <a:effectLst/>
                <a:latin typeface="Times New Roman" panose="02020603050405020304" pitchFamily="18" charset="0"/>
                <a:cs typeface="Times New Roman" panose="02020603050405020304" pitchFamily="18" charset="0"/>
              </a:rPr>
              <a:t>Veterinary</a:t>
            </a:r>
            <a:r>
              <a:rPr lang="tr-TR" sz="1800" i="1" dirty="0">
                <a:solidFill>
                  <a:schemeClr val="tx1"/>
                </a:solidFill>
                <a:effectLst/>
                <a:latin typeface="Times New Roman" panose="02020603050405020304" pitchFamily="18" charset="0"/>
                <a:cs typeface="Times New Roman" panose="02020603050405020304" pitchFamily="18" charset="0"/>
              </a:rPr>
              <a:t> </a:t>
            </a:r>
            <a:r>
              <a:rPr lang="tr-TR" sz="1800" i="1" dirty="0" err="1">
                <a:solidFill>
                  <a:schemeClr val="tx1"/>
                </a:solidFill>
                <a:effectLst/>
                <a:latin typeface="Times New Roman" panose="02020603050405020304" pitchFamily="18" charset="0"/>
                <a:cs typeface="Times New Roman" panose="02020603050405020304" pitchFamily="18" charset="0"/>
              </a:rPr>
              <a:t>Medicine</a:t>
            </a:r>
            <a:r>
              <a:rPr lang="tr-TR" sz="1800" i="1" dirty="0">
                <a:solidFill>
                  <a:schemeClr val="tx1"/>
                </a:solidFill>
                <a:effectLst/>
                <a:latin typeface="Times New Roman" panose="02020603050405020304" pitchFamily="18" charset="0"/>
                <a:cs typeface="Times New Roman" panose="02020603050405020304" pitchFamily="18" charset="0"/>
              </a:rPr>
              <a:t> , 39 (2) , 128-134 . DOI: 10.30782/jrvm.634586</a:t>
            </a:r>
            <a:r>
              <a:rPr lang="tr-TR" sz="1800" i="1" dirty="0">
                <a:solidFill>
                  <a:schemeClr val="tx1"/>
                </a:solidFill>
                <a:latin typeface="Times New Roman" panose="02020603050405020304" pitchFamily="18" charset="0"/>
                <a:cs typeface="Times New Roman" panose="02020603050405020304" pitchFamily="18" charset="0"/>
              </a:rPr>
              <a:t> </a:t>
            </a:r>
          </a:p>
          <a:p>
            <a:pPr algn="l"/>
            <a:r>
              <a:rPr lang="tr-TR" sz="1800" i="1" dirty="0">
                <a:solidFill>
                  <a:schemeClr val="tx1"/>
                </a:solidFill>
                <a:latin typeface="Times New Roman" panose="02020603050405020304" pitchFamily="18" charset="0"/>
                <a:cs typeface="Times New Roman" panose="02020603050405020304" pitchFamily="18" charset="0"/>
              </a:rPr>
              <a:t>5- </a:t>
            </a:r>
            <a:r>
              <a:rPr lang="tr-TR" sz="1800" i="1" dirty="0">
                <a:solidFill>
                  <a:schemeClr val="tx1"/>
                </a:solidFill>
                <a:effectLst/>
                <a:latin typeface="Times New Roman" panose="02020603050405020304" pitchFamily="18" charset="0"/>
                <a:cs typeface="Times New Roman" panose="02020603050405020304" pitchFamily="18" charset="0"/>
              </a:rPr>
              <a:t>Tözün M. , Akar G. TÜRKİYE’DE GIDA NUMUNELERİNDE PESTİSİT KALINTILARI ÜZERİNE 2010 YILI SONRASI ULUSAL LİTERATÜRÜN İNCELENMESİ. ESTÜDAM Halk Sağlığı Dergisi. 2022; 7(1): 177-191.</a:t>
            </a:r>
            <a:endParaRPr lang="tr-TR" sz="1800" i="1" dirty="0">
              <a:solidFill>
                <a:schemeClr val="tx1"/>
              </a:solidFill>
              <a:latin typeface="Times New Roman" panose="02020603050405020304" pitchFamily="18" charset="0"/>
              <a:cs typeface="Times New Roman" panose="02020603050405020304" pitchFamily="18" charset="0"/>
            </a:endParaRPr>
          </a:p>
          <a:p>
            <a:pPr algn="l"/>
            <a:r>
              <a:rPr lang="tr-TR" sz="1800" i="1" dirty="0">
                <a:solidFill>
                  <a:schemeClr val="tx1"/>
                </a:solidFill>
                <a:latin typeface="Times New Roman" panose="02020603050405020304" pitchFamily="18" charset="0"/>
                <a:cs typeface="Times New Roman" panose="02020603050405020304" pitchFamily="18" charset="0"/>
              </a:rPr>
              <a:t>6- https://www.zmo.org.tr/genel/bizden_detay.php?kod=8729&amp;tipi=24&amp;sube=0 (Erişim tarihi 08.10.2023)</a:t>
            </a:r>
          </a:p>
          <a:p>
            <a:r>
              <a:rPr lang="tr-TR" sz="1800" i="1" dirty="0">
                <a:solidFill>
                  <a:schemeClr val="tx1"/>
                </a:solidFill>
                <a:latin typeface="Times New Roman" panose="02020603050405020304" pitchFamily="18" charset="0"/>
                <a:cs typeface="Times New Roman" panose="02020603050405020304" pitchFamily="18" charset="0"/>
              </a:rPr>
              <a:t>7- </a:t>
            </a:r>
            <a:r>
              <a:rPr lang="tr-TR" sz="1800" dirty="0">
                <a:solidFill>
                  <a:schemeClr val="tx1"/>
                </a:solidFill>
                <a:latin typeface="Times New Roman" panose="02020603050405020304" pitchFamily="18" charset="0"/>
                <a:cs typeface="Times New Roman" panose="02020603050405020304" pitchFamily="18" charset="0"/>
              </a:rPr>
              <a:t>https://www.aa.com.tr/tr/ekonomi/bakan-yumakli-tarimsal-destekleme-butcesini-2024-yili-icin-91-55-milyar-liraya-cikaracaklarini-bildirdi/2992939#    (erişim tarihi 10.10.2023)</a:t>
            </a:r>
          </a:p>
          <a:p>
            <a:pPr algn="l"/>
            <a:endParaRPr lang="tr-TR" sz="1800" i="1" dirty="0">
              <a:solidFill>
                <a:schemeClr val="tx1"/>
              </a:solidFill>
              <a:latin typeface="Times New Roman" panose="02020603050405020304" pitchFamily="18" charset="0"/>
              <a:cs typeface="Times New Roman" panose="02020603050405020304" pitchFamily="18" charset="0"/>
            </a:endParaRPr>
          </a:p>
          <a:p>
            <a:pPr algn="l"/>
            <a:endParaRPr lang="tr-TR" sz="1800" dirty="0">
              <a:solidFill>
                <a:schemeClr val="tx1"/>
              </a:solidFill>
            </a:endParaRPr>
          </a:p>
        </p:txBody>
      </p:sp>
    </p:spTree>
    <p:extLst>
      <p:ext uri="{BB962C8B-B14F-4D97-AF65-F5344CB8AC3E}">
        <p14:creationId xmlns:p14="http://schemas.microsoft.com/office/powerpoint/2010/main" val="791317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E6DF26-58AA-D5AE-4F41-67A1CA480595}"/>
              </a:ext>
            </a:extLst>
          </p:cNvPr>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Pestisit Nedir?</a:t>
            </a:r>
          </a:p>
        </p:txBody>
      </p:sp>
      <p:sp>
        <p:nvSpPr>
          <p:cNvPr id="3" name="İçerik Yer Tutucusu 2">
            <a:extLst>
              <a:ext uri="{FF2B5EF4-FFF2-40B4-BE49-F238E27FC236}">
                <a16:creationId xmlns:a16="http://schemas.microsoft.com/office/drawing/2014/main" id="{E5DA5D8C-EF82-7ECF-E08E-89A9D4D0C9C7}"/>
              </a:ext>
            </a:extLst>
          </p:cNvPr>
          <p:cNvSpPr>
            <a:spLocks noGrp="1"/>
          </p:cNvSpPr>
          <p:nvPr>
            <p:ph idx="1"/>
          </p:nvPr>
        </p:nvSpPr>
        <p:spPr>
          <a:xfrm>
            <a:off x="838200" y="1819373"/>
            <a:ext cx="10515600" cy="5109328"/>
          </a:xfrm>
        </p:spPr>
        <p:txBody>
          <a:bodyPr>
            <a:normAutofit/>
          </a:bodyPr>
          <a:lstStyle/>
          <a:p>
            <a:endParaRPr lang="tr-TR" dirty="0">
              <a:latin typeface="Times New Roman" panose="02020603050405020304" pitchFamily="18" charset="0"/>
              <a:cs typeface="Times New Roman" panose="02020603050405020304" pitchFamily="18" charset="0"/>
            </a:endParaRPr>
          </a:p>
          <a:p>
            <a:r>
              <a:rPr lang="tr-TR" sz="2800" dirty="0">
                <a:latin typeface="Times New Roman" panose="02020603050405020304" pitchFamily="18" charset="0"/>
                <a:cs typeface="Times New Roman" panose="02020603050405020304" pitchFamily="18" charset="0"/>
              </a:rPr>
              <a:t>Pestisitler böcekler, kemirgenler, mantarlar ve istenmeyen bitkiler (yabani otlar) dahil olmak üzere zararlıları öldürmek için kullanılan kimyasal bileşiklerdir. Dünya çapında 1000'den fazla farklı pestisit kullanılıyor (1).</a:t>
            </a:r>
          </a:p>
          <a:p>
            <a:endParaRPr lang="tr-TR" sz="2800" dirty="0">
              <a:latin typeface="Times New Roman" panose="02020603050405020304" pitchFamily="18" charset="0"/>
              <a:cs typeface="Times New Roman" panose="02020603050405020304" pitchFamily="18" charset="0"/>
            </a:endParaRPr>
          </a:p>
          <a:p>
            <a:r>
              <a:rPr lang="tr-TR" sz="2800" dirty="0">
                <a:latin typeface="Times New Roman" panose="02020603050405020304" pitchFamily="18" charset="0"/>
                <a:cs typeface="Times New Roman" panose="02020603050405020304" pitchFamily="18" charset="0"/>
              </a:rPr>
              <a:t>Pestisitler halk sağlığında sivrisinek gibi hastalık vektörlerini öldürmek için, tarımda ise ürünlere zarar veren zararlıları öldürmek için kullanılır (1).</a:t>
            </a:r>
          </a:p>
          <a:p>
            <a:pPr algn="ctr"/>
            <a:endParaRPr lang="tr-TR" sz="1300" dirty="0">
              <a:latin typeface="Times New Roman" panose="02020603050405020304" pitchFamily="18" charset="0"/>
              <a:cs typeface="Times New Roman" panose="02020603050405020304" pitchFamily="18" charset="0"/>
              <a:hlinkClick r:id="rId2"/>
            </a:endParaRPr>
          </a:p>
          <a:p>
            <a:pPr algn="ctr"/>
            <a:r>
              <a:rPr lang="tr-TR" sz="1300" dirty="0">
                <a:latin typeface="Times New Roman" panose="02020603050405020304" pitchFamily="18" charset="0"/>
                <a:cs typeface="Times New Roman" panose="02020603050405020304" pitchFamily="18" charset="0"/>
                <a:hlinkClick r:id="rId2"/>
              </a:rPr>
              <a:t>https://www.who.int/news-room/questions-and-answers/item/chemical-safety-pesticides</a:t>
            </a:r>
            <a:r>
              <a:rPr lang="tr-TR" sz="13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7856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773183-C352-32AD-958D-3A72C714764D}"/>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6F610B08-6B6A-2363-E349-6B8594BD5084}"/>
              </a:ext>
            </a:extLst>
          </p:cNvPr>
          <p:cNvSpPr>
            <a:spLocks noGrp="1"/>
          </p:cNvSpPr>
          <p:nvPr>
            <p:ph idx="1"/>
          </p:nvPr>
        </p:nvSpPr>
        <p:spPr>
          <a:xfrm>
            <a:off x="1154954" y="2300140"/>
            <a:ext cx="9874407" cy="3719660"/>
          </a:xfrm>
        </p:spPr>
        <p:txBody>
          <a:bodyPr>
            <a:normAutofit fontScale="70000" lnSpcReduction="20000"/>
          </a:bodyPr>
          <a:lstStyle/>
          <a:p>
            <a:r>
              <a:rPr lang="tr-TR" sz="4000" b="0" i="0" u="none" strike="noStrike" baseline="0" dirty="0">
                <a:solidFill>
                  <a:schemeClr val="tx1"/>
                </a:solidFill>
                <a:latin typeface="Times New Roman" panose="02020603050405020304" pitchFamily="18" charset="0"/>
                <a:cs typeface="Times New Roman" panose="02020603050405020304" pitchFamily="18" charset="0"/>
              </a:rPr>
              <a:t>Türkiye’de tarım ilacı tüketimi ortalama 33.000 tondur. Bu miktarın %47’sini insektisitler, %24’ünü herbisitler, %16’sını fungisitler, %13’ünü de diğer gruplar oluşturmaktadır. Bu pestisitlerin yıllık satış tutarı da yaklaşık 230-250 milyon dolardır (2).</a:t>
            </a:r>
          </a:p>
          <a:p>
            <a:pPr algn="ctr"/>
            <a:endParaRPr lang="tr-TR" sz="1300" i="1" dirty="0">
              <a:solidFill>
                <a:schemeClr val="tx1"/>
              </a:solidFill>
              <a:latin typeface="Times New Roman" panose="02020603050405020304" pitchFamily="18" charset="0"/>
              <a:cs typeface="Times New Roman" panose="02020603050405020304" pitchFamily="18" charset="0"/>
              <a:hlinkClick r:id="rId2"/>
            </a:endParaRPr>
          </a:p>
          <a:p>
            <a:pPr algn="ctr"/>
            <a:endParaRPr lang="tr-TR" sz="1300" i="1" dirty="0">
              <a:solidFill>
                <a:schemeClr val="tx1"/>
              </a:solidFill>
              <a:latin typeface="Times New Roman" panose="02020603050405020304" pitchFamily="18" charset="0"/>
              <a:cs typeface="Times New Roman" panose="02020603050405020304" pitchFamily="18" charset="0"/>
              <a:hlinkClick r:id="rId2"/>
            </a:endParaRPr>
          </a:p>
          <a:p>
            <a:pPr algn="ctr"/>
            <a:endParaRPr lang="tr-TR" sz="1300" i="1" dirty="0">
              <a:solidFill>
                <a:schemeClr val="tx1"/>
              </a:solidFill>
              <a:latin typeface="Times New Roman" panose="02020603050405020304" pitchFamily="18" charset="0"/>
              <a:cs typeface="Times New Roman" panose="02020603050405020304" pitchFamily="18" charset="0"/>
              <a:hlinkClick r:id="rId2"/>
            </a:endParaRPr>
          </a:p>
          <a:p>
            <a:pPr algn="ctr"/>
            <a:endParaRPr lang="tr-TR" sz="1300" i="1" dirty="0">
              <a:solidFill>
                <a:schemeClr val="tx1"/>
              </a:solidFill>
              <a:latin typeface="Times New Roman" panose="02020603050405020304" pitchFamily="18" charset="0"/>
              <a:cs typeface="Times New Roman" panose="02020603050405020304" pitchFamily="18" charset="0"/>
              <a:hlinkClick r:id="rId2"/>
            </a:endParaRPr>
          </a:p>
          <a:p>
            <a:pPr algn="ctr"/>
            <a:endParaRPr lang="tr-TR" sz="1300" i="1" dirty="0">
              <a:solidFill>
                <a:schemeClr val="tx1"/>
              </a:solidFill>
              <a:latin typeface="Times New Roman" panose="02020603050405020304" pitchFamily="18" charset="0"/>
              <a:cs typeface="Times New Roman" panose="02020603050405020304" pitchFamily="18" charset="0"/>
              <a:hlinkClick r:id="rId2"/>
            </a:endParaRPr>
          </a:p>
          <a:p>
            <a:pPr algn="ctr"/>
            <a:endParaRPr lang="tr-TR" sz="1300" i="1" dirty="0">
              <a:solidFill>
                <a:schemeClr val="tx1"/>
              </a:solidFill>
              <a:latin typeface="Times New Roman" panose="02020603050405020304" pitchFamily="18" charset="0"/>
              <a:cs typeface="Times New Roman" panose="02020603050405020304" pitchFamily="18" charset="0"/>
              <a:hlinkClick r:id="rId2"/>
            </a:endParaRPr>
          </a:p>
          <a:p>
            <a:pPr algn="ctr"/>
            <a:r>
              <a:rPr lang="tr-TR" sz="1900" i="1" dirty="0">
                <a:solidFill>
                  <a:schemeClr val="tx1"/>
                </a:solidFill>
                <a:latin typeface="Times New Roman" panose="02020603050405020304" pitchFamily="18" charset="0"/>
                <a:cs typeface="Times New Roman" panose="02020603050405020304" pitchFamily="18" charset="0"/>
                <a:hlinkClick r:id="rId2"/>
              </a:rPr>
              <a:t>https://dergipark.org.tr/tr/pub/tjws/issue/42558/513106</a:t>
            </a:r>
            <a:r>
              <a:rPr lang="tr-TR" sz="19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55842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1807D9A-4042-4584-83C1-E37BD1FE3BEE}"/>
              </a:ext>
            </a:extLst>
          </p:cNvPr>
          <p:cNvSpPr>
            <a:spLocks noGrp="1"/>
          </p:cNvSpPr>
          <p:nvPr>
            <p:ph idx="1"/>
          </p:nvPr>
        </p:nvSpPr>
        <p:spPr>
          <a:xfrm>
            <a:off x="647550" y="2312659"/>
            <a:ext cx="10720754" cy="4545341"/>
          </a:xfrm>
        </p:spPr>
        <p:txBody>
          <a:bodyPr>
            <a:normAutofit fontScale="92500" lnSpcReduction="20000"/>
          </a:bodyPr>
          <a:lstStyle/>
          <a:p>
            <a:r>
              <a:rPr lang="tr-TR" sz="3000" dirty="0">
                <a:latin typeface="Times New Roman" panose="02020603050405020304" pitchFamily="18" charset="0"/>
                <a:cs typeface="Times New Roman" panose="02020603050405020304" pitchFamily="18" charset="0"/>
              </a:rPr>
              <a:t>Pestisitlerin kullanımı başta insan sağlığı olmak üzere çevreye ve ekosisteme olumsuz etkileri olduğu gibi birçok sorunu da beraberinde getirmektedir (3).</a:t>
            </a:r>
          </a:p>
          <a:p>
            <a:endParaRPr lang="tr-TR" sz="3000" dirty="0">
              <a:latin typeface="Times New Roman" panose="02020603050405020304" pitchFamily="18" charset="0"/>
              <a:cs typeface="Times New Roman" panose="02020603050405020304" pitchFamily="18" charset="0"/>
            </a:endParaRPr>
          </a:p>
          <a:p>
            <a:r>
              <a:rPr lang="tr-TR" sz="3000" dirty="0">
                <a:latin typeface="Times New Roman" panose="02020603050405020304" pitchFamily="18" charset="0"/>
                <a:cs typeface="Times New Roman" panose="02020603050405020304" pitchFamily="18" charset="0"/>
              </a:rPr>
              <a:t>Yoğun ve bilinçsiz kullanımı sonucu tarımsal üründe, toprakta, suda ve havada maddenin kendisi veya dönüşümünün kalıntıları kalabilmektedir (3). </a:t>
            </a:r>
          </a:p>
          <a:p>
            <a:pPr algn="ctr"/>
            <a:endParaRPr lang="tr-TR" sz="1300" i="1" dirty="0">
              <a:solidFill>
                <a:schemeClr val="tx1"/>
              </a:solidFill>
              <a:latin typeface="Times New Roman" panose="02020603050405020304" pitchFamily="18" charset="0"/>
              <a:cs typeface="Times New Roman" panose="02020603050405020304" pitchFamily="18" charset="0"/>
              <a:hlinkClick r:id="rId2"/>
            </a:endParaRPr>
          </a:p>
          <a:p>
            <a:pPr algn="ctr"/>
            <a:endParaRPr lang="tr-TR" sz="1300" i="1" dirty="0">
              <a:solidFill>
                <a:schemeClr val="tx1"/>
              </a:solidFill>
              <a:latin typeface="Times New Roman" panose="02020603050405020304" pitchFamily="18" charset="0"/>
              <a:cs typeface="Times New Roman" panose="02020603050405020304" pitchFamily="18" charset="0"/>
              <a:hlinkClick r:id="rId2"/>
            </a:endParaRPr>
          </a:p>
          <a:p>
            <a:pPr algn="ctr"/>
            <a:endParaRPr lang="tr-TR" sz="1300" i="1" dirty="0">
              <a:solidFill>
                <a:schemeClr val="tx1"/>
              </a:solidFill>
              <a:latin typeface="Times New Roman" panose="02020603050405020304" pitchFamily="18" charset="0"/>
              <a:cs typeface="Times New Roman" panose="02020603050405020304" pitchFamily="18" charset="0"/>
              <a:hlinkClick r:id="rId2"/>
            </a:endParaRPr>
          </a:p>
          <a:p>
            <a:pPr algn="ctr"/>
            <a:endParaRPr lang="tr-TR" sz="1300" i="1" dirty="0">
              <a:solidFill>
                <a:schemeClr val="tx1"/>
              </a:solidFill>
              <a:latin typeface="Times New Roman" panose="02020603050405020304" pitchFamily="18" charset="0"/>
              <a:cs typeface="Times New Roman" panose="02020603050405020304" pitchFamily="18" charset="0"/>
              <a:hlinkClick r:id="rId2"/>
            </a:endParaRPr>
          </a:p>
          <a:p>
            <a:pPr algn="ctr"/>
            <a:endParaRPr lang="tr-TR" sz="1300" i="1" dirty="0">
              <a:solidFill>
                <a:schemeClr val="tx1"/>
              </a:solidFill>
              <a:latin typeface="Times New Roman" panose="02020603050405020304" pitchFamily="18" charset="0"/>
              <a:cs typeface="Times New Roman" panose="02020603050405020304" pitchFamily="18" charset="0"/>
              <a:hlinkClick r:id="rId2"/>
            </a:endParaRPr>
          </a:p>
          <a:p>
            <a:pPr algn="ctr"/>
            <a:r>
              <a:rPr lang="tr-TR" sz="1300" i="1" dirty="0">
                <a:solidFill>
                  <a:schemeClr val="tx1"/>
                </a:solidFill>
                <a:latin typeface="Times New Roman" panose="02020603050405020304" pitchFamily="18" charset="0"/>
                <a:cs typeface="Times New Roman" panose="02020603050405020304" pitchFamily="18" charset="0"/>
                <a:hlinkClick r:id="rId2"/>
              </a:rPr>
              <a:t>https://dergipark.org.tr/tr/pub/erciyesfen/issue/25574/269775</a:t>
            </a:r>
            <a:r>
              <a:rPr lang="tr-TR" sz="1300" i="1" dirty="0">
                <a:solidFill>
                  <a:schemeClr val="tx1"/>
                </a:solidFill>
                <a:latin typeface="Times New Roman" panose="02020603050405020304" pitchFamily="18" charset="0"/>
                <a:cs typeface="Times New Roman" panose="02020603050405020304" pitchFamily="18" charset="0"/>
              </a:rPr>
              <a:t> </a:t>
            </a:r>
            <a:endParaRPr lang="tr-TR" sz="1300" dirty="0">
              <a:latin typeface="Times New Roman" panose="02020603050405020304" pitchFamily="18" charset="0"/>
              <a:cs typeface="Times New Roman" panose="02020603050405020304" pitchFamily="18" charset="0"/>
            </a:endParaRPr>
          </a:p>
          <a:p>
            <a:endParaRPr lang="tr-TR" dirty="0"/>
          </a:p>
          <a:p>
            <a:endParaRPr lang="tr-TR" dirty="0"/>
          </a:p>
          <a:p>
            <a:pPr marL="0" indent="0">
              <a:buNone/>
            </a:pPr>
            <a:endParaRPr lang="tr-TR" dirty="0"/>
          </a:p>
        </p:txBody>
      </p:sp>
    </p:spTree>
    <p:extLst>
      <p:ext uri="{BB962C8B-B14F-4D97-AF65-F5344CB8AC3E}">
        <p14:creationId xmlns:p14="http://schemas.microsoft.com/office/powerpoint/2010/main" val="2170910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5C11C01-871D-1D9C-9CD3-2F3E8122AE8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752E1873-49DB-28E2-D21F-350804EDE7CD}"/>
              </a:ext>
            </a:extLst>
          </p:cNvPr>
          <p:cNvSpPr>
            <a:spLocks noGrp="1"/>
          </p:cNvSpPr>
          <p:nvPr>
            <p:ph idx="1"/>
          </p:nvPr>
        </p:nvSpPr>
        <p:spPr>
          <a:xfrm>
            <a:off x="919119" y="2196445"/>
            <a:ext cx="10353762" cy="4534294"/>
          </a:xfrm>
        </p:spPr>
        <p:txBody>
          <a:bodyPr>
            <a:normAutofit lnSpcReduction="10000"/>
          </a:bodyPr>
          <a:lstStyle/>
          <a:p>
            <a:r>
              <a:rPr lang="tr-TR" sz="2800" b="0" i="0" u="none" strike="noStrike" baseline="0" dirty="0">
                <a:solidFill>
                  <a:schemeClr val="tx1"/>
                </a:solidFill>
                <a:latin typeface="Times New Roman" panose="02020603050405020304" pitchFamily="18" charset="0"/>
                <a:cs typeface="Times New Roman" panose="02020603050405020304" pitchFamily="18" charset="0"/>
              </a:rPr>
              <a:t>Yapılan araştırmalar, bal arılarının doğadan topladıkları polen, nektar ve balmumu gibi besin maddeleri üzerinde pestisit kalıntılarının bulunduğunu ortaya koymaktadır. Kuzey Amerika’da yapılan bir araştırmada, polen ve balmumu bulunan toplam 749 örnek içerisinde 118 farklı pestisit ve metabolit tespit edilmiştir (4).</a:t>
            </a:r>
          </a:p>
          <a:p>
            <a:pPr algn="ctr"/>
            <a:endParaRPr lang="tr-TR" sz="1300" dirty="0">
              <a:solidFill>
                <a:schemeClr val="tx1"/>
              </a:solidFill>
              <a:latin typeface="Times New Roman" panose="02020603050405020304" pitchFamily="18" charset="0"/>
              <a:cs typeface="Times New Roman" panose="02020603050405020304" pitchFamily="18" charset="0"/>
              <a:hlinkClick r:id="rId2"/>
            </a:endParaRPr>
          </a:p>
          <a:p>
            <a:pPr algn="ctr"/>
            <a:endParaRPr lang="tr-TR" sz="1300" dirty="0">
              <a:solidFill>
                <a:schemeClr val="tx1"/>
              </a:solidFill>
              <a:latin typeface="Times New Roman" panose="02020603050405020304" pitchFamily="18" charset="0"/>
              <a:cs typeface="Times New Roman" panose="02020603050405020304" pitchFamily="18" charset="0"/>
              <a:hlinkClick r:id="rId2"/>
            </a:endParaRPr>
          </a:p>
          <a:p>
            <a:pPr algn="ctr"/>
            <a:endParaRPr lang="tr-TR" sz="1300" dirty="0">
              <a:solidFill>
                <a:schemeClr val="tx1"/>
              </a:solidFill>
              <a:latin typeface="Times New Roman" panose="02020603050405020304" pitchFamily="18" charset="0"/>
              <a:cs typeface="Times New Roman" panose="02020603050405020304" pitchFamily="18" charset="0"/>
              <a:hlinkClick r:id="rId2"/>
            </a:endParaRPr>
          </a:p>
          <a:p>
            <a:pPr algn="ctr"/>
            <a:endParaRPr lang="tr-TR" sz="1300" dirty="0">
              <a:solidFill>
                <a:schemeClr val="tx1"/>
              </a:solidFill>
              <a:latin typeface="Times New Roman" panose="02020603050405020304" pitchFamily="18" charset="0"/>
              <a:cs typeface="Times New Roman" panose="02020603050405020304" pitchFamily="18" charset="0"/>
              <a:hlinkClick r:id="rId2"/>
            </a:endParaRPr>
          </a:p>
          <a:p>
            <a:pPr algn="ctr"/>
            <a:endParaRPr lang="tr-TR" sz="1300" dirty="0">
              <a:solidFill>
                <a:schemeClr val="tx1"/>
              </a:solidFill>
              <a:latin typeface="Times New Roman" panose="02020603050405020304" pitchFamily="18" charset="0"/>
              <a:cs typeface="Times New Roman" panose="02020603050405020304" pitchFamily="18" charset="0"/>
              <a:hlinkClick r:id="rId2"/>
            </a:endParaRPr>
          </a:p>
          <a:p>
            <a:pPr algn="ctr"/>
            <a:endParaRPr lang="tr-TR" sz="1300" dirty="0">
              <a:solidFill>
                <a:schemeClr val="tx1"/>
              </a:solidFill>
              <a:latin typeface="Times New Roman" panose="02020603050405020304" pitchFamily="18" charset="0"/>
              <a:cs typeface="Times New Roman" panose="02020603050405020304" pitchFamily="18" charset="0"/>
              <a:hlinkClick r:id="rId2"/>
            </a:endParaRPr>
          </a:p>
          <a:p>
            <a:pPr algn="ctr"/>
            <a:endParaRPr lang="tr-TR" sz="1300" dirty="0">
              <a:solidFill>
                <a:schemeClr val="tx1"/>
              </a:solidFill>
              <a:latin typeface="Times New Roman" panose="02020603050405020304" pitchFamily="18" charset="0"/>
              <a:cs typeface="Times New Roman" panose="02020603050405020304" pitchFamily="18" charset="0"/>
              <a:hlinkClick r:id="rId2"/>
            </a:endParaRPr>
          </a:p>
          <a:p>
            <a:pPr algn="ctr"/>
            <a:r>
              <a:rPr lang="tr-TR" sz="1300" dirty="0">
                <a:solidFill>
                  <a:schemeClr val="tx1"/>
                </a:solidFill>
                <a:latin typeface="Times New Roman" panose="02020603050405020304" pitchFamily="18" charset="0"/>
                <a:cs typeface="Times New Roman" panose="02020603050405020304" pitchFamily="18" charset="0"/>
                <a:hlinkClick r:id="rId2"/>
              </a:rPr>
              <a:t>https://dergipark.org.tr/tr/pub/jrvm/issue/59210/634586</a:t>
            </a:r>
            <a:r>
              <a:rPr lang="tr-TR" sz="13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90402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C136825-67D1-3E2B-704C-30C963C75741}"/>
              </a:ext>
            </a:extLst>
          </p:cNvPr>
          <p:cNvSpPr>
            <a:spLocks noGrp="1"/>
          </p:cNvSpPr>
          <p:nvPr>
            <p:ph idx="1"/>
          </p:nvPr>
        </p:nvSpPr>
        <p:spPr>
          <a:xfrm>
            <a:off x="838200" y="2300139"/>
            <a:ext cx="10503877" cy="4557861"/>
          </a:xfrm>
        </p:spPr>
        <p:txBody>
          <a:bodyPr>
            <a:normAutofit fontScale="92500" lnSpcReduction="20000"/>
          </a:bodyPr>
          <a:lstStyle/>
          <a:p>
            <a:r>
              <a:rPr lang="tr-TR" sz="2800" dirty="0">
                <a:solidFill>
                  <a:schemeClr val="tx1"/>
                </a:solidFill>
                <a:latin typeface="Times New Roman" panose="02020603050405020304" pitchFamily="18" charset="0"/>
                <a:cs typeface="Times New Roman" panose="02020603050405020304" pitchFamily="18" charset="0"/>
              </a:rPr>
              <a:t>Pestisitlerin insan sağlığına zararlı etkilerine incelersek doza bağlı olarak burun, boğaz ve solunum yolunda tahriş ve irritasyon, dermatit gibi sağlık sorunlarından sistemik etkiler nedeniyle ölüme kadar yaygınlık göstermektedir (5).</a:t>
            </a:r>
          </a:p>
          <a:p>
            <a:endParaRPr lang="tr-TR" sz="2800" dirty="0">
              <a:solidFill>
                <a:schemeClr val="tx1"/>
              </a:solidFill>
              <a:latin typeface="Times New Roman" panose="02020603050405020304" pitchFamily="18" charset="0"/>
              <a:cs typeface="Times New Roman" panose="02020603050405020304" pitchFamily="18" charset="0"/>
            </a:endParaRPr>
          </a:p>
          <a:p>
            <a:r>
              <a:rPr lang="tr-TR" sz="2800" dirty="0">
                <a:solidFill>
                  <a:schemeClr val="tx1"/>
                </a:solidFill>
                <a:latin typeface="Times New Roman" panose="02020603050405020304" pitchFamily="18" charset="0"/>
                <a:cs typeface="Times New Roman" panose="02020603050405020304" pitchFamily="18" charset="0"/>
              </a:rPr>
              <a:t>Kronik alımlarda ise doğumsal defektler, fertilite, nörotoksisite, nörodavranışsal bozukluklar, nörofizyolojik değişiklikler ile kanserler örnek gösterilebilir (5).</a:t>
            </a:r>
          </a:p>
          <a:p>
            <a:pPr algn="ctr"/>
            <a:endParaRPr lang="tr-TR" sz="1300" dirty="0">
              <a:latin typeface="Times New Roman" panose="02020603050405020304" pitchFamily="18" charset="0"/>
              <a:cs typeface="Times New Roman" panose="02020603050405020304" pitchFamily="18" charset="0"/>
              <a:hlinkClick r:id="rId2"/>
            </a:endParaRPr>
          </a:p>
          <a:p>
            <a:pPr algn="ctr"/>
            <a:endParaRPr lang="tr-TR" sz="1300" dirty="0">
              <a:latin typeface="Times New Roman" panose="02020603050405020304" pitchFamily="18" charset="0"/>
              <a:cs typeface="Times New Roman" panose="02020603050405020304" pitchFamily="18" charset="0"/>
              <a:hlinkClick r:id="rId2"/>
            </a:endParaRPr>
          </a:p>
          <a:p>
            <a:pPr algn="ctr"/>
            <a:endParaRPr lang="tr-TR" sz="1300" dirty="0">
              <a:latin typeface="Times New Roman" panose="02020603050405020304" pitchFamily="18" charset="0"/>
              <a:cs typeface="Times New Roman" panose="02020603050405020304" pitchFamily="18" charset="0"/>
              <a:hlinkClick r:id="rId2"/>
            </a:endParaRPr>
          </a:p>
          <a:p>
            <a:pPr algn="ctr"/>
            <a:endParaRPr lang="tr-TR" sz="1300" dirty="0">
              <a:latin typeface="Times New Roman" panose="02020603050405020304" pitchFamily="18" charset="0"/>
              <a:cs typeface="Times New Roman" panose="02020603050405020304" pitchFamily="18" charset="0"/>
              <a:hlinkClick r:id="rId2"/>
            </a:endParaRPr>
          </a:p>
          <a:p>
            <a:pPr algn="ctr"/>
            <a:endParaRPr lang="tr-TR" sz="1300" dirty="0">
              <a:latin typeface="Times New Roman" panose="02020603050405020304" pitchFamily="18" charset="0"/>
              <a:cs typeface="Times New Roman" panose="02020603050405020304" pitchFamily="18" charset="0"/>
              <a:hlinkClick r:id="rId2"/>
            </a:endParaRPr>
          </a:p>
          <a:p>
            <a:pPr algn="ctr"/>
            <a:r>
              <a:rPr lang="tr-TR" sz="1300" dirty="0">
                <a:latin typeface="Times New Roman" panose="02020603050405020304" pitchFamily="18" charset="0"/>
                <a:cs typeface="Times New Roman" panose="02020603050405020304" pitchFamily="18" charset="0"/>
                <a:hlinkClick r:id="rId2"/>
              </a:rPr>
              <a:t>https://dergipark.org.tr/tr/download/article-file/1872011</a:t>
            </a:r>
            <a:r>
              <a:rPr lang="tr-TR" sz="13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89903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57DD3EC-01CE-CEFE-176B-09C4E84568D7}"/>
              </a:ext>
            </a:extLst>
          </p:cNvPr>
          <p:cNvSpPr>
            <a:spLocks noGrp="1"/>
          </p:cNvSpPr>
          <p:nvPr>
            <p:ph idx="1"/>
          </p:nvPr>
        </p:nvSpPr>
        <p:spPr>
          <a:xfrm>
            <a:off x="533401" y="422031"/>
            <a:ext cx="10626968" cy="5772517"/>
          </a:xfrm>
        </p:spPr>
        <p:txBody>
          <a:bodyPr>
            <a:normAutofit/>
          </a:bodyPr>
          <a:lstStyle/>
          <a:p>
            <a:pPr algn="l"/>
            <a:endParaRPr lang="tr-TR" sz="1300" dirty="0">
              <a:latin typeface="Times New Roman" panose="02020603050405020304" pitchFamily="18" charset="0"/>
              <a:cs typeface="Times New Roman" panose="02020603050405020304" pitchFamily="18" charset="0"/>
              <a:hlinkClick r:id="rId2"/>
            </a:endParaRPr>
          </a:p>
          <a:p>
            <a:pPr algn="l"/>
            <a:endParaRPr lang="tr-TR" sz="1300" dirty="0">
              <a:latin typeface="Times New Roman" panose="02020603050405020304" pitchFamily="18" charset="0"/>
              <a:cs typeface="Times New Roman" panose="02020603050405020304" pitchFamily="18" charset="0"/>
              <a:hlinkClick r:id="rId2"/>
            </a:endParaRPr>
          </a:p>
          <a:p>
            <a:pPr algn="l"/>
            <a:endParaRPr lang="tr-TR" sz="1300" dirty="0">
              <a:latin typeface="Times New Roman" panose="02020603050405020304" pitchFamily="18" charset="0"/>
              <a:cs typeface="Times New Roman" panose="02020603050405020304" pitchFamily="18" charset="0"/>
              <a:hlinkClick r:id="rId2"/>
            </a:endParaRPr>
          </a:p>
          <a:p>
            <a:pPr algn="l"/>
            <a:endParaRPr lang="tr-TR" sz="1300" dirty="0">
              <a:latin typeface="Times New Roman" panose="02020603050405020304" pitchFamily="18" charset="0"/>
              <a:cs typeface="Times New Roman" panose="02020603050405020304" pitchFamily="18" charset="0"/>
              <a:hlinkClick r:id="rId2"/>
            </a:endParaRPr>
          </a:p>
          <a:p>
            <a:pPr algn="l"/>
            <a:endParaRPr lang="tr-TR" sz="1300" dirty="0">
              <a:latin typeface="Times New Roman" panose="02020603050405020304" pitchFamily="18" charset="0"/>
              <a:cs typeface="Times New Roman" panose="02020603050405020304" pitchFamily="18" charset="0"/>
              <a:hlinkClick r:id="rId2"/>
            </a:endParaRPr>
          </a:p>
          <a:p>
            <a:pPr algn="l"/>
            <a:endParaRPr lang="tr-TR" sz="1300" dirty="0">
              <a:latin typeface="Times New Roman" panose="02020603050405020304" pitchFamily="18" charset="0"/>
              <a:cs typeface="Times New Roman" panose="02020603050405020304" pitchFamily="18" charset="0"/>
              <a:hlinkClick r:id="rId2"/>
            </a:endParaRPr>
          </a:p>
          <a:p>
            <a:pPr algn="l"/>
            <a:endParaRPr lang="tr-TR" sz="1300" dirty="0">
              <a:latin typeface="Times New Roman" panose="02020603050405020304" pitchFamily="18" charset="0"/>
              <a:cs typeface="Times New Roman" panose="02020603050405020304" pitchFamily="18" charset="0"/>
              <a:hlinkClick r:id="rId2"/>
            </a:endParaRPr>
          </a:p>
          <a:p>
            <a:pPr algn="l"/>
            <a:endParaRPr lang="tr-TR" sz="1300" dirty="0">
              <a:latin typeface="Times New Roman" panose="02020603050405020304" pitchFamily="18" charset="0"/>
              <a:cs typeface="Times New Roman" panose="02020603050405020304" pitchFamily="18" charset="0"/>
              <a:hlinkClick r:id="rId2"/>
            </a:endParaRPr>
          </a:p>
          <a:p>
            <a:pPr algn="l"/>
            <a:endParaRPr lang="tr-TR" sz="1300" dirty="0">
              <a:latin typeface="Times New Roman" panose="02020603050405020304" pitchFamily="18" charset="0"/>
              <a:cs typeface="Times New Roman" panose="02020603050405020304" pitchFamily="18" charset="0"/>
              <a:hlinkClick r:id="rId2"/>
            </a:endParaRPr>
          </a:p>
          <a:p>
            <a:pPr algn="l"/>
            <a:endParaRPr lang="tr-TR" sz="1300" dirty="0">
              <a:latin typeface="Times New Roman" panose="02020603050405020304" pitchFamily="18" charset="0"/>
              <a:cs typeface="Times New Roman" panose="02020603050405020304" pitchFamily="18" charset="0"/>
              <a:hlinkClick r:id="rId2"/>
            </a:endParaRPr>
          </a:p>
          <a:p>
            <a:pPr algn="l"/>
            <a:endParaRPr lang="tr-TR" sz="1300" dirty="0">
              <a:latin typeface="Times New Roman" panose="02020603050405020304" pitchFamily="18" charset="0"/>
              <a:cs typeface="Times New Roman" panose="02020603050405020304" pitchFamily="18" charset="0"/>
              <a:hlinkClick r:id="rId2"/>
            </a:endParaRPr>
          </a:p>
          <a:p>
            <a:pPr algn="l"/>
            <a:endParaRPr lang="tr-TR" sz="1300" dirty="0">
              <a:latin typeface="Times New Roman" panose="02020603050405020304" pitchFamily="18" charset="0"/>
              <a:cs typeface="Times New Roman" panose="02020603050405020304" pitchFamily="18" charset="0"/>
              <a:hlinkClick r:id="rId2"/>
            </a:endParaRPr>
          </a:p>
          <a:p>
            <a:pPr algn="l"/>
            <a:endParaRPr lang="tr-TR" sz="1300" dirty="0">
              <a:latin typeface="Times New Roman" panose="02020603050405020304" pitchFamily="18" charset="0"/>
              <a:cs typeface="Times New Roman" panose="02020603050405020304" pitchFamily="18" charset="0"/>
              <a:hlinkClick r:id="rId2"/>
            </a:endParaRPr>
          </a:p>
          <a:p>
            <a:pPr algn="l"/>
            <a:endParaRPr lang="tr-TR" sz="1300" dirty="0">
              <a:latin typeface="Times New Roman" panose="02020603050405020304" pitchFamily="18" charset="0"/>
              <a:cs typeface="Times New Roman" panose="02020603050405020304" pitchFamily="18" charset="0"/>
              <a:hlinkClick r:id="rId2"/>
            </a:endParaRPr>
          </a:p>
          <a:p>
            <a:pPr algn="l"/>
            <a:endParaRPr lang="tr-TR" sz="1300" dirty="0">
              <a:latin typeface="Times New Roman" panose="02020603050405020304" pitchFamily="18" charset="0"/>
              <a:cs typeface="Times New Roman" panose="02020603050405020304" pitchFamily="18" charset="0"/>
              <a:hlinkClick r:id="rId2"/>
            </a:endParaRPr>
          </a:p>
          <a:p>
            <a:pPr algn="l"/>
            <a:endParaRPr lang="tr-TR" sz="1300" dirty="0">
              <a:latin typeface="Times New Roman" panose="02020603050405020304" pitchFamily="18" charset="0"/>
              <a:cs typeface="Times New Roman" panose="02020603050405020304" pitchFamily="18" charset="0"/>
              <a:hlinkClick r:id="rId2"/>
            </a:endParaRPr>
          </a:p>
          <a:p>
            <a:pPr algn="l"/>
            <a:r>
              <a:rPr lang="tr-TR" sz="1300" dirty="0">
                <a:latin typeface="Times New Roman" panose="02020603050405020304" pitchFamily="18" charset="0"/>
                <a:cs typeface="Times New Roman" panose="02020603050405020304" pitchFamily="18" charset="0"/>
                <a:hlinkClick r:id="rId2"/>
              </a:rPr>
              <a:t>https://dergipark.org.tr/tr/download/article-file/1872011</a:t>
            </a:r>
            <a:r>
              <a:rPr lang="tr-TR" sz="1300" dirty="0">
                <a:latin typeface="Times New Roman" panose="02020603050405020304" pitchFamily="18" charset="0"/>
                <a:cs typeface="Times New Roman" panose="02020603050405020304" pitchFamily="18" charset="0"/>
              </a:rPr>
              <a:t> </a:t>
            </a:r>
          </a:p>
          <a:p>
            <a:endParaRPr lang="tr-TR" dirty="0"/>
          </a:p>
        </p:txBody>
      </p:sp>
      <p:pic>
        <p:nvPicPr>
          <p:cNvPr id="2" name="İçerik Yer Tutucusu 4">
            <a:extLst>
              <a:ext uri="{FF2B5EF4-FFF2-40B4-BE49-F238E27FC236}">
                <a16:creationId xmlns:a16="http://schemas.microsoft.com/office/drawing/2014/main" id="{95B820F1-6582-1B6E-9C75-9E372894B0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6937" y="1100358"/>
            <a:ext cx="6313508" cy="5772959"/>
          </a:xfrm>
          <a:prstGeom prst="rect">
            <a:avLst/>
          </a:prstGeom>
          <a:effectLst>
            <a:outerShdw blurRad="25400" dir="17880000">
              <a:srgbClr val="000000">
                <a:alpha val="46000"/>
              </a:srgbClr>
            </a:outerShdw>
          </a:effectLst>
        </p:spPr>
      </p:pic>
      <p:sp>
        <p:nvSpPr>
          <p:cNvPr id="5" name="Metin kutusu 4">
            <a:extLst>
              <a:ext uri="{FF2B5EF4-FFF2-40B4-BE49-F238E27FC236}">
                <a16:creationId xmlns:a16="http://schemas.microsoft.com/office/drawing/2014/main" id="{D7C69858-F018-050D-0692-01C43307A303}"/>
              </a:ext>
            </a:extLst>
          </p:cNvPr>
          <p:cNvSpPr txBox="1"/>
          <p:nvPr/>
        </p:nvSpPr>
        <p:spPr>
          <a:xfrm>
            <a:off x="622169" y="2234153"/>
            <a:ext cx="4224692" cy="3323987"/>
          </a:xfrm>
          <a:prstGeom prst="rect">
            <a:avLst/>
          </a:prstGeom>
          <a:noFill/>
        </p:spPr>
        <p:txBody>
          <a:bodyPr wrap="square" rtlCol="0">
            <a:spAutoFit/>
          </a:bodyPr>
          <a:lstStyle/>
          <a:p>
            <a:r>
              <a:rPr lang="tr-TR" sz="2400" dirty="0">
                <a:solidFill>
                  <a:schemeClr val="tx1"/>
                </a:solidFill>
                <a:latin typeface="Times New Roman" panose="02020603050405020304" pitchFamily="18" charset="0"/>
                <a:cs typeface="Times New Roman" panose="02020603050405020304" pitchFamily="18" charset="0"/>
              </a:rPr>
              <a:t>Tözün ve arkadaşlarının yaptığı çalışmada </a:t>
            </a:r>
            <a:r>
              <a:rPr lang="tr-TR" sz="2400" b="0" i="0" u="none" strike="noStrike" baseline="0" dirty="0">
                <a:solidFill>
                  <a:schemeClr val="tx1"/>
                </a:solidFill>
                <a:latin typeface="Times New Roman" panose="02020603050405020304" pitchFamily="18" charset="0"/>
                <a:cs typeface="Times New Roman" panose="02020603050405020304" pitchFamily="18" charset="0"/>
              </a:rPr>
              <a:t>Çalışılan gıda numuneler çeşitlilik gösterse de üzüm, çilek, turunçgiller ve sık tüketilen bazı sebzelerde pestisit kalıntısı fazlaca çalışılmıştır ve pestisit kalıntısına rastlanmıştır (5).</a:t>
            </a:r>
          </a:p>
          <a:p>
            <a:endParaRPr lang="tr-TR" dirty="0"/>
          </a:p>
        </p:txBody>
      </p:sp>
    </p:spTree>
    <p:extLst>
      <p:ext uri="{BB962C8B-B14F-4D97-AF65-F5344CB8AC3E}">
        <p14:creationId xmlns:p14="http://schemas.microsoft.com/office/powerpoint/2010/main" val="2873396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39D231A-D198-DE73-47D5-CBD151DBD708}"/>
              </a:ext>
            </a:extLst>
          </p:cNvPr>
          <p:cNvSpPr>
            <a:spLocks noGrp="1"/>
          </p:cNvSpPr>
          <p:nvPr>
            <p:ph idx="1"/>
          </p:nvPr>
        </p:nvSpPr>
        <p:spPr>
          <a:xfrm>
            <a:off x="627729" y="1954578"/>
            <a:ext cx="10515600" cy="4903422"/>
          </a:xfrm>
        </p:spPr>
        <p:txBody>
          <a:bodyPr>
            <a:normAutofit fontScale="77500" lnSpcReduction="20000"/>
          </a:bodyPr>
          <a:lstStyle/>
          <a:p>
            <a:pPr marL="0" indent="0">
              <a:buNone/>
            </a:pPr>
            <a:endParaRPr lang="tr-TR" dirty="0"/>
          </a:p>
          <a:p>
            <a:r>
              <a:rPr lang="tr-TR" sz="2800" dirty="0">
                <a:latin typeface="Times New Roman" panose="02020603050405020304" pitchFamily="18" charset="0"/>
                <a:cs typeface="Times New Roman" panose="02020603050405020304" pitchFamily="18" charset="0"/>
              </a:rPr>
              <a:t>Bütün bu çalışmalar ışığında Türkiye’de üretilen çeşitli tarımsal ürünlerdeki pestisit kalıntısının kabul edilebilir seviyeyi aştığı gözlenmektedir. Tözün ve arkadaşlarının yaptığı çalışmaya göre Türkiye genelinde yapılmış 35 çalışmanın 16’sında (%47) kabul edilebilir seviyeyi aşan miktarda pestisit kalıntısı içeren gıda tespit edilmiştir. Bu veriyi Türkiye geneline yaydığımızda ve 48 milyar dolarlık tarımsal üretimin yaklaşık yarısına yakınında pestisit kalıntısı olduğu öngörülebilir. Basit bir hesaplamayla 22 milyar dolarlık (609 milyar lira) tarımsal ürün risk altındadır. Elbette kesin sonuçları elde etmek için daha kapsamlı ve detaylı çalışmalar yapılmalıdır. </a:t>
            </a:r>
          </a:p>
          <a:p>
            <a:endParaRPr lang="tr-TR" sz="2800" dirty="0">
              <a:latin typeface="Times New Roman" panose="02020603050405020304" pitchFamily="18" charset="0"/>
              <a:cs typeface="Times New Roman" panose="02020603050405020304" pitchFamily="18" charset="0"/>
            </a:endParaRPr>
          </a:p>
          <a:p>
            <a:r>
              <a:rPr lang="tr-TR" sz="2800" dirty="0">
                <a:latin typeface="Times New Roman" panose="02020603050405020304" pitchFamily="18" charset="0"/>
                <a:cs typeface="Times New Roman" panose="02020603050405020304" pitchFamily="18" charset="0"/>
              </a:rPr>
              <a:t>Bilinçsiz pestisit kullanımı sonucunda pestisit kalıntısı bulunan ürünler ihraç edilen ülkelerin gümrük kapısından geri çevrilerek ülkemize büyük ekonomik kayıplara da yol açmaktadır.</a:t>
            </a:r>
          </a:p>
          <a:p>
            <a:endParaRPr lang="tr-TR" sz="2800" dirty="0">
              <a:latin typeface="Times New Roman" panose="02020603050405020304" pitchFamily="18" charset="0"/>
              <a:cs typeface="Times New Roman" panose="02020603050405020304" pitchFamily="18" charset="0"/>
            </a:endParaRPr>
          </a:p>
          <a:p>
            <a:r>
              <a:rPr lang="tr-TR" sz="2800" dirty="0">
                <a:latin typeface="Times New Roman" panose="02020603050405020304" pitchFamily="18" charset="0"/>
                <a:cs typeface="Times New Roman" panose="02020603050405020304" pitchFamily="18" charset="0"/>
              </a:rPr>
              <a:t>Peki ihraç edilemeyen ürünleri kim tüketiyor ? </a:t>
            </a:r>
          </a:p>
          <a:p>
            <a:endParaRPr lang="tr-TR" dirty="0"/>
          </a:p>
          <a:p>
            <a:endParaRPr lang="tr-TR" dirty="0"/>
          </a:p>
        </p:txBody>
      </p:sp>
    </p:spTree>
    <p:extLst>
      <p:ext uri="{BB962C8B-B14F-4D97-AF65-F5344CB8AC3E}">
        <p14:creationId xmlns:p14="http://schemas.microsoft.com/office/powerpoint/2010/main" val="26928316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Toplantı Odası">
  <a:themeElements>
    <a:clrScheme name="İyon Toplantı Odası">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yon Toplantı Odası">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213</TotalTime>
  <Words>1358</Words>
  <Application>Microsoft Office PowerPoint</Application>
  <PresentationFormat>Geniş ekran</PresentationFormat>
  <Paragraphs>142</Paragraphs>
  <Slides>20</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20</vt:i4>
      </vt:variant>
    </vt:vector>
  </HeadingPairs>
  <TitlesOfParts>
    <vt:vector size="26" baseType="lpstr">
      <vt:lpstr>Arial</vt:lpstr>
      <vt:lpstr>Calibri</vt:lpstr>
      <vt:lpstr>Century Gothic</vt:lpstr>
      <vt:lpstr>Times New Roman</vt:lpstr>
      <vt:lpstr>Wingdings 3</vt:lpstr>
      <vt:lpstr>İyon Toplantı Odası</vt:lpstr>
      <vt:lpstr>Pestisit Kullanımının Kayıt Altına Alınması, Bilinçli Kullanımı ve Denetlenmesi</vt:lpstr>
      <vt:lpstr>Sunum Planı</vt:lpstr>
      <vt:lpstr>Pestisit Nedir?</vt:lpstr>
      <vt:lpstr>PowerPoint Sunusu</vt:lpstr>
      <vt:lpstr>PowerPoint Sunusu</vt:lpstr>
      <vt:lpstr>PowerPoint Sunusu</vt:lpstr>
      <vt:lpstr>PowerPoint Sunusu</vt:lpstr>
      <vt:lpstr>PowerPoint Sunusu</vt:lpstr>
      <vt:lpstr>PowerPoint Sunusu</vt:lpstr>
      <vt:lpstr>(6)</vt:lpstr>
      <vt:lpstr>Bütün bunlar ışığında sorun nedir?</vt:lpstr>
      <vt:lpstr>Projenin amaçları</vt:lpstr>
      <vt:lpstr>Bilinçli Tarım İlacı Kullanımı Kartı Projesi</vt:lpstr>
      <vt:lpstr>PowerPoint Sunusu</vt:lpstr>
      <vt:lpstr>PowerPoint Sunusu</vt:lpstr>
      <vt:lpstr>Eylem Planı</vt:lpstr>
      <vt:lpstr>PowerPoint Sunusu</vt:lpstr>
      <vt:lpstr>Sürdürülebilir Kalkınma Hedefleri</vt:lpstr>
      <vt:lpstr>Birlikte çalışılacak kurumlar</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Pestisit Kullanımının Kayda Alınması, Teşvik edilmesi ve Bilinçi Kullanımı</dc:title>
  <dc:creator>Mehmet ALTINDAŞ</dc:creator>
  <cp:lastModifiedBy>Mehmet ALTINDAŞ</cp:lastModifiedBy>
  <cp:revision>19</cp:revision>
  <dcterms:created xsi:type="dcterms:W3CDTF">2023-10-08T18:39:14Z</dcterms:created>
  <dcterms:modified xsi:type="dcterms:W3CDTF">2023-10-10T20:24:28Z</dcterms:modified>
</cp:coreProperties>
</file>