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91" r:id="rId1"/>
  </p:sldMasterIdLst>
  <p:sldIdLst>
    <p:sldId id="256" r:id="rId2"/>
    <p:sldId id="257" r:id="rId3"/>
    <p:sldId id="258" r:id="rId4"/>
    <p:sldId id="264" r:id="rId5"/>
    <p:sldId id="265" r:id="rId6"/>
    <p:sldId id="260" r:id="rId7"/>
    <p:sldId id="261" r:id="rId8"/>
    <p:sldId id="262" r:id="rId9"/>
    <p:sldId id="275" r:id="rId10"/>
    <p:sldId id="266" r:id="rId11"/>
    <p:sldId id="263" r:id="rId12"/>
    <p:sldId id="267" r:id="rId13"/>
    <p:sldId id="268" r:id="rId14"/>
    <p:sldId id="269" r:id="rId15"/>
    <p:sldId id="270" r:id="rId16"/>
    <p:sldId id="271" r:id="rId17"/>
    <p:sldId id="272" r:id="rId18"/>
    <p:sldId id="273"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94660"/>
  </p:normalViewPr>
  <p:slideViewPr>
    <p:cSldViewPr snapToGrid="0">
      <p:cViewPr varScale="1">
        <p:scale>
          <a:sx n="82" d="100"/>
          <a:sy n="82" d="100"/>
        </p:scale>
        <p:origin x="715"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3" Type="http://schemas.openxmlformats.org/officeDocument/2006/relationships/slide" Target="slides/slide2.xml" /><Relationship Id="rId21" Type="http://schemas.openxmlformats.org/officeDocument/2006/relationships/viewProps" Target="viewProp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presProps" Target="presProp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tableStyles" Target="tableStyles.xml" /><Relationship Id="rId10" Type="http://schemas.openxmlformats.org/officeDocument/2006/relationships/slide" Target="slides/slide9.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theme" Target="theme/theme1.xml" /></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5.pn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828EC36D-6F07-449E-A7D2-A0C09090C9AA}" type="datetimeFigureOut">
              <a:rPr lang="tr-TR" smtClean="0"/>
              <a:t>15.12.2023</a:t>
            </a:fld>
            <a:endParaRPr lang="tr-TR"/>
          </a:p>
        </p:txBody>
      </p:sp>
      <p:sp>
        <p:nvSpPr>
          <p:cNvPr id="5" name="Footer Placeholder 4"/>
          <p:cNvSpPr>
            <a:spLocks noGrp="1"/>
          </p:cNvSpPr>
          <p:nvPr>
            <p:ph type="ftr" sz="quarter" idx="11"/>
          </p:nvPr>
        </p:nvSpPr>
        <p:spPr>
          <a:xfrm>
            <a:off x="2692397" y="5037663"/>
            <a:ext cx="5214635" cy="279400"/>
          </a:xfrm>
        </p:spPr>
        <p:txBody>
          <a:bodyPr/>
          <a:lstStyle/>
          <a:p>
            <a:endParaRPr lang="tr-TR"/>
          </a:p>
        </p:txBody>
      </p:sp>
      <p:sp>
        <p:nvSpPr>
          <p:cNvPr id="6" name="Slide Number Placeholder 5"/>
          <p:cNvSpPr>
            <a:spLocks noGrp="1"/>
          </p:cNvSpPr>
          <p:nvPr>
            <p:ph type="sldNum" sz="quarter" idx="12"/>
          </p:nvPr>
        </p:nvSpPr>
        <p:spPr>
          <a:xfrm>
            <a:off x="8956900" y="5037663"/>
            <a:ext cx="551167" cy="279400"/>
          </a:xfrm>
        </p:spPr>
        <p:txBody>
          <a:bodyPr/>
          <a:lstStyle/>
          <a:p>
            <a:fld id="{3ECF302B-C70D-46DD-8814-6B79C3BCEAB9}" type="slidenum">
              <a:rPr lang="tr-TR" smtClean="0"/>
              <a:t>‹#›</a:t>
            </a:fld>
            <a:endParaRPr lang="tr-T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5105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828EC36D-6F07-449E-A7D2-A0C09090C9AA}" type="datetimeFigureOut">
              <a:rPr lang="tr-TR" smtClean="0"/>
              <a:t>15.12.2023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ECF302B-C70D-46DD-8814-6B79C3BCEAB9}" type="slidenum">
              <a:rPr lang="tr-TR" smtClean="0"/>
              <a:t>‹#›</a:t>
            </a:fld>
            <a:endParaRPr lang="tr-TR"/>
          </a:p>
        </p:txBody>
      </p:sp>
    </p:spTree>
    <p:extLst>
      <p:ext uri="{BB962C8B-B14F-4D97-AF65-F5344CB8AC3E}">
        <p14:creationId xmlns:p14="http://schemas.microsoft.com/office/powerpoint/2010/main" val="1207817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828EC36D-6F07-449E-A7D2-A0C09090C9AA}" type="datetimeFigureOut">
              <a:rPr lang="tr-TR" smtClean="0"/>
              <a:t>15.12.2023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ECF302B-C70D-46DD-8814-6B79C3BCEAB9}" type="slidenum">
              <a:rPr lang="tr-TR" smtClean="0"/>
              <a:t>‹#›</a:t>
            </a:fld>
            <a:endParaRPr lang="tr-T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864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tr-TR"/>
              <a:t>Asıl başlık stilini düzenlemek için tıklayın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828EC36D-6F07-449E-A7D2-A0C09090C9AA}" type="datetimeFigureOut">
              <a:rPr lang="tr-TR" smtClean="0"/>
              <a:t>15.12.2023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ECF302B-C70D-46DD-8814-6B79C3BCEAB9}" type="slidenum">
              <a:rPr lang="tr-TR" smtClean="0"/>
              <a:t>‹#›</a:t>
            </a:fld>
            <a:endParaRPr lang="tr-T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4440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828EC36D-6F07-449E-A7D2-A0C09090C9AA}" type="datetimeFigureOut">
              <a:rPr lang="tr-TR" smtClean="0"/>
              <a:t>15.12.2023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ECF302B-C70D-46DD-8814-6B79C3BCEAB9}" type="slidenum">
              <a:rPr lang="tr-TR" smtClean="0"/>
              <a:t>‹#›</a:t>
            </a:fld>
            <a:endParaRPr lang="tr-TR"/>
          </a:p>
        </p:txBody>
      </p:sp>
    </p:spTree>
    <p:extLst>
      <p:ext uri="{BB962C8B-B14F-4D97-AF65-F5344CB8AC3E}">
        <p14:creationId xmlns:p14="http://schemas.microsoft.com/office/powerpoint/2010/main" val="132486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tr-TR"/>
              <a:t>Asıl başlık stilini düzenlemek için tıklayın</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828EC36D-6F07-449E-A7D2-A0C09090C9AA}" type="datetimeFigureOut">
              <a:rPr lang="tr-TR" smtClean="0"/>
              <a:t>15.12.2023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ECF302B-C70D-46DD-8814-6B79C3BCEAB9}" type="slidenum">
              <a:rPr lang="tr-TR" smtClean="0"/>
              <a:t>‹#›</a:t>
            </a:fld>
            <a:endParaRPr lang="tr-T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7564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tr-TR"/>
              <a:t>Asıl başlık stilini düzenlemek için tıklayın</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828EC36D-6F07-449E-A7D2-A0C09090C9AA}" type="datetimeFigureOut">
              <a:rPr lang="tr-TR" smtClean="0"/>
              <a:t>15.12.2023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ECF302B-C70D-46DD-8814-6B79C3BCEAB9}" type="slidenum">
              <a:rPr lang="tr-TR" smtClean="0"/>
              <a:t>‹#›</a:t>
            </a:fld>
            <a:endParaRPr lang="tr-T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7030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828EC36D-6F07-449E-A7D2-A0C09090C9AA}" type="datetimeFigureOut">
              <a:rPr lang="tr-TR" smtClean="0"/>
              <a:t>15.12.2023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ECF302B-C70D-46DD-8814-6B79C3BCEAB9}" type="slidenum">
              <a:rPr lang="tr-TR" smtClean="0"/>
              <a:t>‹#›</a:t>
            </a:fld>
            <a:endParaRPr lang="tr-T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1723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828EC36D-6F07-449E-A7D2-A0C09090C9AA}" type="datetimeFigureOut">
              <a:rPr lang="tr-TR" smtClean="0"/>
              <a:t>15.12.2023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ECF302B-C70D-46DD-8814-6B79C3BCEAB9}" type="slidenum">
              <a:rPr lang="tr-TR" smtClean="0"/>
              <a:t>‹#›</a:t>
            </a:fld>
            <a:endParaRPr lang="tr-T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0083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828EC36D-6F07-449E-A7D2-A0C09090C9AA}" type="datetimeFigureOut">
              <a:rPr lang="tr-TR" smtClean="0"/>
              <a:t>15.12.2023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ECF302B-C70D-46DD-8814-6B79C3BCEAB9}" type="slidenum">
              <a:rPr lang="tr-TR" smtClean="0"/>
              <a:t>‹#›</a:t>
            </a:fld>
            <a:endParaRPr lang="tr-TR"/>
          </a:p>
        </p:txBody>
      </p:sp>
    </p:spTree>
    <p:extLst>
      <p:ext uri="{BB962C8B-B14F-4D97-AF65-F5344CB8AC3E}">
        <p14:creationId xmlns:p14="http://schemas.microsoft.com/office/powerpoint/2010/main" val="914828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828EC36D-6F07-449E-A7D2-A0C09090C9AA}" type="datetimeFigureOut">
              <a:rPr lang="tr-TR" smtClean="0"/>
              <a:t>15.12.2023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ECF302B-C70D-46DD-8814-6B79C3BCEAB9}" type="slidenum">
              <a:rPr lang="tr-TR" smtClean="0"/>
              <a:t>‹#›</a:t>
            </a:fld>
            <a:endParaRPr lang="tr-T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6990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828EC36D-6F07-449E-A7D2-A0C09090C9AA}" type="datetimeFigureOut">
              <a:rPr lang="tr-TR" smtClean="0"/>
              <a:t>15.12.2023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ECF302B-C70D-46DD-8814-6B79C3BCEAB9}" type="slidenum">
              <a:rPr lang="tr-TR" smtClean="0"/>
              <a:t>‹#›</a:t>
            </a:fld>
            <a:endParaRPr lang="tr-TR"/>
          </a:p>
        </p:txBody>
      </p:sp>
    </p:spTree>
    <p:extLst>
      <p:ext uri="{BB962C8B-B14F-4D97-AF65-F5344CB8AC3E}">
        <p14:creationId xmlns:p14="http://schemas.microsoft.com/office/powerpoint/2010/main" val="340112782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828EC36D-6F07-449E-A7D2-A0C09090C9AA}" type="datetimeFigureOut">
              <a:rPr lang="tr-TR" smtClean="0"/>
              <a:t>15.12.2023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3ECF302B-C70D-46DD-8814-6B79C3BCEAB9}" type="slidenum">
              <a:rPr lang="tr-TR" smtClean="0"/>
              <a:t>‹#›</a:t>
            </a:fld>
            <a:endParaRPr lang="tr-T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981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828EC36D-6F07-449E-A7D2-A0C09090C9AA}" type="datetimeFigureOut">
              <a:rPr lang="tr-TR" smtClean="0"/>
              <a:t>15.12.2023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3ECF302B-C70D-46DD-8814-6B79C3BCEAB9}" type="slidenum">
              <a:rPr lang="tr-TR" smtClean="0"/>
              <a:t>‹#›</a:t>
            </a:fld>
            <a:endParaRPr lang="tr-T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9212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8EC36D-6F07-449E-A7D2-A0C09090C9AA}" type="datetimeFigureOut">
              <a:rPr lang="tr-TR" smtClean="0"/>
              <a:t>15.12.2023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3ECF302B-C70D-46DD-8814-6B79C3BCEAB9}" type="slidenum">
              <a:rPr lang="tr-TR" smtClean="0"/>
              <a:t>‹#›</a:t>
            </a:fld>
            <a:endParaRPr lang="tr-TR"/>
          </a:p>
        </p:txBody>
      </p:sp>
    </p:spTree>
    <p:extLst>
      <p:ext uri="{BB962C8B-B14F-4D97-AF65-F5344CB8AC3E}">
        <p14:creationId xmlns:p14="http://schemas.microsoft.com/office/powerpoint/2010/main" val="817924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tr-TR"/>
              <a:t>Asıl başlık stilini düzenlemek için tıklayın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828EC36D-6F07-449E-A7D2-A0C09090C9AA}" type="datetimeFigureOut">
              <a:rPr lang="tr-TR" smtClean="0"/>
              <a:t>15.12.2023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ECF302B-C70D-46DD-8814-6B79C3BCEAB9}" type="slidenum">
              <a:rPr lang="tr-TR" smtClean="0"/>
              <a:t>‹#›</a:t>
            </a:fld>
            <a:endParaRPr lang="tr-T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987830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tr-TR"/>
              <a:t>Asıl başlık stilini düzenlemek için tıklayın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828EC36D-6F07-449E-A7D2-A0C09090C9AA}" type="datetimeFigureOut">
              <a:rPr lang="tr-TR" smtClean="0"/>
              <a:t>15.12.2023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ECF302B-C70D-46DD-8814-6B79C3BCEAB9}" type="slidenum">
              <a:rPr lang="tr-TR" smtClean="0"/>
              <a:t>‹#›</a:t>
            </a:fld>
            <a:endParaRPr lang="tr-TR"/>
          </a:p>
        </p:txBody>
      </p:sp>
    </p:spTree>
    <p:extLst>
      <p:ext uri="{BB962C8B-B14F-4D97-AF65-F5344CB8AC3E}">
        <p14:creationId xmlns:p14="http://schemas.microsoft.com/office/powerpoint/2010/main" val="1966706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20" Type="http://schemas.openxmlformats.org/officeDocument/2006/relationships/image" Target="../media/image4.png"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19" Type="http://schemas.openxmlformats.org/officeDocument/2006/relationships/image" Target="../media/image3.png"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28EC36D-6F07-449E-A7D2-A0C09090C9AA}" type="datetimeFigureOut">
              <a:rPr lang="tr-TR" smtClean="0"/>
              <a:t>15.12.2023</a:t>
            </a:fld>
            <a:endParaRPr lang="tr-T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tr-T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ECF302B-C70D-46DD-8814-6B79C3BCEAB9}" type="slidenum">
              <a:rPr lang="tr-TR" smtClean="0"/>
              <a:t>‹#›</a:t>
            </a:fld>
            <a:endParaRPr lang="tr-TR"/>
          </a:p>
        </p:txBody>
      </p:sp>
    </p:spTree>
    <p:extLst>
      <p:ext uri="{BB962C8B-B14F-4D97-AF65-F5344CB8AC3E}">
        <p14:creationId xmlns:p14="http://schemas.microsoft.com/office/powerpoint/2010/main" val="1903477724"/>
      </p:ext>
    </p:extLst>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 id="2147484403" r:id="rId12"/>
    <p:sldLayoutId id="2147484404" r:id="rId13"/>
    <p:sldLayoutId id="2147484405" r:id="rId14"/>
    <p:sldLayoutId id="2147484406" r:id="rId15"/>
    <p:sldLayoutId id="2147484407" r:id="rId16"/>
    <p:sldLayoutId id="2147484408"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 /><Relationship Id="rId2" Type="http://schemas.openxmlformats.org/officeDocument/2006/relationships/audio" Target="../media/media1.m4a" /><Relationship Id="rId1" Type="http://schemas.microsoft.com/office/2007/relationships/media" Target="../media/media1.m4a" /><Relationship Id="rId5" Type="http://schemas.openxmlformats.org/officeDocument/2006/relationships/image" Target="../media/image8.png" /><Relationship Id="rId4" Type="http://schemas.openxmlformats.org/officeDocument/2006/relationships/image" Target="../media/image7.jpg" /></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0.m4a" /><Relationship Id="rId1" Type="http://schemas.microsoft.com/office/2007/relationships/media" Target="../media/media10.m4a" /><Relationship Id="rId4" Type="http://schemas.openxmlformats.org/officeDocument/2006/relationships/image" Target="../media/image8.png" /></Relationships>
</file>

<file path=ppt/slides/_rels/slide11.xml.rels><?xml version="1.0" encoding="UTF-8" standalone="yes"?>
<Relationships xmlns="http://schemas.openxmlformats.org/package/2006/relationships"><Relationship Id="rId3" Type="http://schemas.openxmlformats.org/officeDocument/2006/relationships/image" Target="../media/image14.jpeg" /><Relationship Id="rId2" Type="http://schemas.openxmlformats.org/officeDocument/2006/relationships/image" Target="../media/image13.jpeg" /><Relationship Id="rId1" Type="http://schemas.openxmlformats.org/officeDocument/2006/relationships/slideLayout" Target="../slideLayouts/slideLayout2.xml" /><Relationship Id="rId4" Type="http://schemas.openxmlformats.org/officeDocument/2006/relationships/image" Target="../media/image15.jpeg" /></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1.m4a" /><Relationship Id="rId1" Type="http://schemas.microsoft.com/office/2007/relationships/media" Target="../media/media11.m4a" /><Relationship Id="rId4" Type="http://schemas.openxmlformats.org/officeDocument/2006/relationships/image" Target="../media/image8.png" /></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2.m4a" /><Relationship Id="rId1" Type="http://schemas.microsoft.com/office/2007/relationships/media" Target="../media/media12.m4a" /><Relationship Id="rId4" Type="http://schemas.openxmlformats.org/officeDocument/2006/relationships/image" Target="../media/image8.png" /></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3.m4a" /><Relationship Id="rId1" Type="http://schemas.microsoft.com/office/2007/relationships/media" Target="../media/media13.m4a" /><Relationship Id="rId4" Type="http://schemas.openxmlformats.org/officeDocument/2006/relationships/image" Target="../media/image8.png" /></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4.m4a" /><Relationship Id="rId1" Type="http://schemas.microsoft.com/office/2007/relationships/media" Target="../media/media14.m4a" /><Relationship Id="rId4" Type="http://schemas.openxmlformats.org/officeDocument/2006/relationships/image" Target="../media/image8.png" /></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 /><Relationship Id="rId2" Type="http://schemas.openxmlformats.org/officeDocument/2006/relationships/audio" Target="../media/media15.m4a" /><Relationship Id="rId1" Type="http://schemas.microsoft.com/office/2007/relationships/media" Target="../media/media15.m4a" /><Relationship Id="rId5" Type="http://schemas.openxmlformats.org/officeDocument/2006/relationships/image" Target="../media/image8.png" /><Relationship Id="rId4" Type="http://schemas.openxmlformats.org/officeDocument/2006/relationships/image" Target="../media/image16.png" /></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6.m4a" /><Relationship Id="rId1" Type="http://schemas.microsoft.com/office/2007/relationships/media" Target="../media/media16.m4a" /><Relationship Id="rId6" Type="http://schemas.openxmlformats.org/officeDocument/2006/relationships/image" Target="../media/image8.png" /><Relationship Id="rId5" Type="http://schemas.openxmlformats.org/officeDocument/2006/relationships/image" Target="../media/image18.jpeg" /><Relationship Id="rId4" Type="http://schemas.openxmlformats.org/officeDocument/2006/relationships/image" Target="../media/image17.jpeg" /></Relationships>
</file>

<file path=ppt/slides/_rels/slide18.xml.rels><?xml version="1.0" encoding="UTF-8" standalone="yes"?>
<Relationships xmlns="http://schemas.openxmlformats.org/package/2006/relationships"><Relationship Id="rId3" Type="http://schemas.openxmlformats.org/officeDocument/2006/relationships/hyperlink" Target="https://affordablerapidtesting.com/std-testing/what-are-std-or-sti" TargetMode="External" /><Relationship Id="rId2" Type="http://schemas.openxmlformats.org/officeDocument/2006/relationships/hyperlink" Target="https://www.turkiyeklinikleri.com/article/en-turkiyede-ve-dunyada-cinsel-yolla-bulasan-enfeksiyonlar-ve-hivaids-45371.html" TargetMode="External" /><Relationship Id="rId1" Type="http://schemas.openxmlformats.org/officeDocument/2006/relationships/slideLayout" Target="../slideLayouts/slideLayout2.xml" /><Relationship Id="rId4" Type="http://schemas.openxmlformats.org/officeDocument/2006/relationships/hyperlink" Target="https://www.who.int/health-topics/contraception#:~:text=Contraceptive%20methods-,Overview,and%20the%20treatment%20of%20infertility" TargetMode="External" /></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2.m4a" /><Relationship Id="rId1" Type="http://schemas.microsoft.com/office/2007/relationships/media" Target="../media/media2.m4a" /><Relationship Id="rId4" Type="http://schemas.openxmlformats.org/officeDocument/2006/relationships/image" Target="../media/image8.png" /></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3.m4a" /><Relationship Id="rId1" Type="http://schemas.microsoft.com/office/2007/relationships/media" Target="../media/media3.m4a" /><Relationship Id="rId5" Type="http://schemas.openxmlformats.org/officeDocument/2006/relationships/image" Target="../media/image8.png" /><Relationship Id="rId4" Type="http://schemas.openxmlformats.org/officeDocument/2006/relationships/image" Target="../media/image9.jpg" /></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 /><Relationship Id="rId2" Type="http://schemas.openxmlformats.org/officeDocument/2006/relationships/audio" Target="../media/media4.m4a" /><Relationship Id="rId1" Type="http://schemas.microsoft.com/office/2007/relationships/media" Target="../media/media4.m4a" /><Relationship Id="rId5" Type="http://schemas.openxmlformats.org/officeDocument/2006/relationships/image" Target="../media/image8.png" /><Relationship Id="rId4" Type="http://schemas.openxmlformats.org/officeDocument/2006/relationships/image" Target="../media/image10.png" /></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 /><Relationship Id="rId2" Type="http://schemas.openxmlformats.org/officeDocument/2006/relationships/audio" Target="../media/media5.m4a" /><Relationship Id="rId1" Type="http://schemas.microsoft.com/office/2007/relationships/media" Target="../media/media5.m4a" /><Relationship Id="rId6" Type="http://schemas.openxmlformats.org/officeDocument/2006/relationships/image" Target="../media/image8.png" /><Relationship Id="rId5" Type="http://schemas.openxmlformats.org/officeDocument/2006/relationships/image" Target="../media/image12.png" /><Relationship Id="rId4" Type="http://schemas.openxmlformats.org/officeDocument/2006/relationships/image" Target="../media/image11.jpg" /></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 /><Relationship Id="rId2" Type="http://schemas.openxmlformats.org/officeDocument/2006/relationships/audio" Target="../media/media6.m4a" /><Relationship Id="rId1" Type="http://schemas.microsoft.com/office/2007/relationships/media" Target="../media/media6.m4a" /><Relationship Id="rId4" Type="http://schemas.openxmlformats.org/officeDocument/2006/relationships/image" Target="../media/image8.png" /></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7.m4a" /><Relationship Id="rId1" Type="http://schemas.microsoft.com/office/2007/relationships/media" Target="../media/media7.m4a" /><Relationship Id="rId4" Type="http://schemas.openxmlformats.org/officeDocument/2006/relationships/image" Target="../media/image8.png" /></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8.m4a" /><Relationship Id="rId1" Type="http://schemas.microsoft.com/office/2007/relationships/media" Target="../media/media8.m4a" /><Relationship Id="rId4" Type="http://schemas.openxmlformats.org/officeDocument/2006/relationships/image" Target="../media/image8.png" /></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9.m4a" /><Relationship Id="rId1" Type="http://schemas.microsoft.com/office/2007/relationships/media" Target="../media/media9.m4a" /><Relationship Id="rId4" Type="http://schemas.openxmlformats.org/officeDocument/2006/relationships/image" Target="../media/image8.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92F73B05-A678-F153-0A4A-6ACA84713BC9}"/>
              </a:ext>
            </a:extLst>
          </p:cNvPr>
          <p:cNvSpPr/>
          <p:nvPr/>
        </p:nvSpPr>
        <p:spPr>
          <a:xfrm>
            <a:off x="1727089" y="1674674"/>
            <a:ext cx="8737821" cy="1754326"/>
          </a:xfrm>
          <a:prstGeom prst="rect">
            <a:avLst/>
          </a:prstGeom>
          <a:noFill/>
        </p:spPr>
        <p:txBody>
          <a:bodyPr wrap="square" lIns="91440" tIns="45720" rIns="91440" bIns="45720">
            <a:spAutoFit/>
          </a:bodyPr>
          <a:lstStyle/>
          <a:p>
            <a:pPr algn="ctr"/>
            <a:r>
              <a:rPr lang="tr-TR" sz="5400" dirty="0">
                <a:ln w="0"/>
                <a:effectLst>
                  <a:outerShdw blurRad="38100" dist="19050" dir="2700000" algn="tl" rotWithShape="0">
                    <a:schemeClr val="dk1">
                      <a:alpha val="40000"/>
                    </a:schemeClr>
                  </a:outerShdw>
                </a:effectLst>
              </a:rPr>
              <a:t>Sağlıklı Gelecek ve Cinsel Eğitim Hattı</a:t>
            </a:r>
            <a:endParaRPr lang="tr-TR" sz="5400" b="0" cap="none" spc="0" dirty="0">
              <a:ln w="0"/>
              <a:solidFill>
                <a:schemeClr val="tx1"/>
              </a:solidFill>
              <a:effectLst>
                <a:outerShdw blurRad="38100" dist="19050" dir="2700000" algn="tl" rotWithShape="0">
                  <a:schemeClr val="dk1">
                    <a:alpha val="40000"/>
                  </a:schemeClr>
                </a:outerShdw>
              </a:effectLst>
            </a:endParaRPr>
          </a:p>
        </p:txBody>
      </p:sp>
      <p:sp>
        <p:nvSpPr>
          <p:cNvPr id="5" name="Metin kutusu 4">
            <a:extLst>
              <a:ext uri="{FF2B5EF4-FFF2-40B4-BE49-F238E27FC236}">
                <a16:creationId xmlns:a16="http://schemas.microsoft.com/office/drawing/2014/main" id="{B90CD61A-20DF-A57F-2C3A-4EFD1D90F90E}"/>
              </a:ext>
            </a:extLst>
          </p:cNvPr>
          <p:cNvSpPr txBox="1"/>
          <p:nvPr/>
        </p:nvSpPr>
        <p:spPr>
          <a:xfrm>
            <a:off x="2733869" y="3862873"/>
            <a:ext cx="3623749" cy="1015663"/>
          </a:xfrm>
          <a:prstGeom prst="rect">
            <a:avLst/>
          </a:prstGeom>
          <a:noFill/>
        </p:spPr>
        <p:txBody>
          <a:bodyPr wrap="none" rtlCol="0">
            <a:spAutoFit/>
          </a:bodyPr>
          <a:lstStyle/>
          <a:p>
            <a:pPr marL="285750" indent="-285750">
              <a:buFont typeface="Arial" panose="020B0604020202020204" pitchFamily="34" charset="0"/>
              <a:buChar char="•"/>
            </a:pPr>
            <a:r>
              <a:rPr lang="tr-TR" sz="2000" b="1" dirty="0" err="1"/>
              <a:t>İnt</a:t>
            </a:r>
            <a:r>
              <a:rPr lang="tr-TR" sz="2000" b="1" dirty="0"/>
              <a:t>. Dr. Arda Ulusan</a:t>
            </a:r>
          </a:p>
          <a:p>
            <a:pPr marL="285750" indent="-285750">
              <a:buFont typeface="Arial" panose="020B0604020202020204" pitchFamily="34" charset="0"/>
              <a:buChar char="•"/>
            </a:pPr>
            <a:r>
              <a:rPr lang="tr-TR" sz="2000" b="1" dirty="0" err="1"/>
              <a:t>İnt</a:t>
            </a:r>
            <a:r>
              <a:rPr lang="tr-TR" sz="2000" b="1" dirty="0"/>
              <a:t>. Dr. Merve İlayda </a:t>
            </a:r>
            <a:r>
              <a:rPr lang="tr-TR" sz="2000" b="1" dirty="0" err="1"/>
              <a:t>Şağban</a:t>
            </a:r>
            <a:endParaRPr lang="tr-TR" sz="2000" b="1" dirty="0"/>
          </a:p>
          <a:p>
            <a:pPr marL="285750" indent="-285750">
              <a:buFont typeface="Arial" panose="020B0604020202020204" pitchFamily="34" charset="0"/>
              <a:buChar char="•"/>
            </a:pPr>
            <a:r>
              <a:rPr lang="tr-TR" sz="2000" b="1" dirty="0" err="1"/>
              <a:t>İnt</a:t>
            </a:r>
            <a:r>
              <a:rPr lang="tr-TR" sz="2000" b="1" dirty="0"/>
              <a:t> Dr. Özge </a:t>
            </a:r>
            <a:r>
              <a:rPr lang="tr-TR" sz="2000" b="1" dirty="0" err="1"/>
              <a:t>Arpaç</a:t>
            </a:r>
            <a:endParaRPr lang="tr-TR" sz="2000" b="1" dirty="0"/>
          </a:p>
        </p:txBody>
      </p:sp>
      <p:pic>
        <p:nvPicPr>
          <p:cNvPr id="9" name="Resim 8">
            <a:extLst>
              <a:ext uri="{FF2B5EF4-FFF2-40B4-BE49-F238E27FC236}">
                <a16:creationId xmlns:a16="http://schemas.microsoft.com/office/drawing/2014/main" id="{767BB53F-8B79-71AF-C7E9-5CCE1F7303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3819" y="3659256"/>
            <a:ext cx="1862753" cy="1524070"/>
          </a:xfrm>
          <a:prstGeom prst="rect">
            <a:avLst/>
          </a:prstGeom>
        </p:spPr>
      </p:pic>
      <p:pic>
        <p:nvPicPr>
          <p:cNvPr id="3" name="Kayıtlı Ses">
            <a:hlinkClick r:id="" action="ppaction://media"/>
            <a:extLst>
              <a:ext uri="{FF2B5EF4-FFF2-40B4-BE49-F238E27FC236}">
                <a16:creationId xmlns:a16="http://schemas.microsoft.com/office/drawing/2014/main" id="{D97A5606-7F96-E5F7-FAF0-1999231EC1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95533" y="5946387"/>
            <a:ext cx="487363" cy="487363"/>
          </a:xfrm>
          <a:prstGeom prst="rect">
            <a:avLst/>
          </a:prstGeom>
        </p:spPr>
      </p:pic>
    </p:spTree>
    <p:extLst>
      <p:ext uri="{BB962C8B-B14F-4D97-AF65-F5344CB8AC3E}">
        <p14:creationId xmlns:p14="http://schemas.microsoft.com/office/powerpoint/2010/main" val="185325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Projenin Tanıtılması"/>
          <p:cNvSpPr txBox="1">
            <a:spLocks noGrp="1"/>
          </p:cNvSpPr>
          <p:nvPr>
            <p:ph type="title"/>
          </p:nvPr>
        </p:nvSpPr>
        <p:spPr>
          <a:prstGeom prst="rect">
            <a:avLst/>
          </a:prstGeom>
        </p:spPr>
        <p:txBody>
          <a:bodyPr/>
          <a:lstStyle/>
          <a:p>
            <a:r>
              <a:rPr dirty="0" err="1"/>
              <a:t>Projenin</a:t>
            </a:r>
            <a:r>
              <a:rPr dirty="0"/>
              <a:t> </a:t>
            </a:r>
            <a:r>
              <a:rPr dirty="0" err="1"/>
              <a:t>Tanıtılması</a:t>
            </a:r>
            <a:endParaRPr dirty="0"/>
          </a:p>
        </p:txBody>
      </p:sp>
      <p:sp>
        <p:nvSpPr>
          <p:cNvPr id="259" name="Projenin kısa ve uzun vadede planlanmış hedeflerine ulaşmasında proje tanıtımı önemli rol oynamaktadır.…"/>
          <p:cNvSpPr txBox="1">
            <a:spLocks noGrp="1"/>
          </p:cNvSpPr>
          <p:nvPr>
            <p:ph type="body" sz="half" idx="1"/>
          </p:nvPr>
        </p:nvSpPr>
        <p:spPr>
          <a:xfrm>
            <a:off x="1308100" y="2556931"/>
            <a:ext cx="9601198" cy="3318938"/>
          </a:xfrm>
          <a:prstGeom prst="rect">
            <a:avLst/>
          </a:prstGeom>
        </p:spPr>
        <p:txBody>
          <a:bodyPr>
            <a:normAutofit fontScale="92500" lnSpcReduction="10000"/>
          </a:bodyPr>
          <a:lstStyle/>
          <a:p>
            <a:pPr marL="212645" indent="-212645" defTabSz="429768">
              <a:spcBef>
                <a:spcPts val="500"/>
              </a:spcBef>
              <a:defRPr sz="1786"/>
            </a:pPr>
            <a:r>
              <a:rPr dirty="0" err="1">
                <a:latin typeface="Times New Roman" panose="02020603050405020304" pitchFamily="18" charset="0"/>
                <a:cs typeface="Times New Roman" panose="02020603050405020304" pitchFamily="18" charset="0"/>
              </a:rPr>
              <a:t>Projenin</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kısa</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ve</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uzun</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vadede</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planlanmış</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hedeflerine</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ulaşmasında</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proje</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tanıtımı</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önemli</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rol</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oynamaktadır</a:t>
            </a:r>
            <a:r>
              <a:rPr dirty="0">
                <a:latin typeface="Times New Roman" panose="02020603050405020304" pitchFamily="18" charset="0"/>
                <a:cs typeface="Times New Roman" panose="02020603050405020304" pitchFamily="18" charset="0"/>
              </a:rPr>
              <a:t>.</a:t>
            </a:r>
          </a:p>
          <a:p>
            <a:pPr marL="212645" indent="-212645" defTabSz="429768">
              <a:spcBef>
                <a:spcPts val="500"/>
              </a:spcBef>
              <a:defRPr sz="1786"/>
            </a:pPr>
            <a:r>
              <a:rPr dirty="0" err="1">
                <a:latin typeface="Times New Roman" panose="02020603050405020304" pitchFamily="18" charset="0"/>
                <a:cs typeface="Times New Roman" panose="02020603050405020304" pitchFamily="18" charset="0"/>
              </a:rPr>
              <a:t>Küreselleşme</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sonucunda</a:t>
            </a:r>
            <a:r>
              <a:rPr dirty="0">
                <a:latin typeface="Times New Roman" panose="02020603050405020304" pitchFamily="18" charset="0"/>
                <a:cs typeface="Times New Roman" panose="02020603050405020304" pitchFamily="18" charset="0"/>
              </a:rPr>
              <a:t> CYBH </a:t>
            </a:r>
            <a:r>
              <a:rPr dirty="0" err="1">
                <a:latin typeface="Times New Roman" panose="02020603050405020304" pitchFamily="18" charset="0"/>
                <a:cs typeface="Times New Roman" panose="02020603050405020304" pitchFamily="18" charset="0"/>
              </a:rPr>
              <a:t>sıklığında</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artış</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yaşanmaktadır</a:t>
            </a:r>
            <a:r>
              <a:rPr dirty="0">
                <a:latin typeface="Times New Roman" panose="02020603050405020304" pitchFamily="18" charset="0"/>
                <a:cs typeface="Times New Roman" panose="02020603050405020304" pitchFamily="18" charset="0"/>
              </a:rPr>
              <a:t>. Bu </a:t>
            </a:r>
            <a:r>
              <a:rPr dirty="0" err="1">
                <a:latin typeface="Times New Roman" panose="02020603050405020304" pitchFamily="18" charset="0"/>
                <a:cs typeface="Times New Roman" panose="02020603050405020304" pitchFamily="18" charset="0"/>
              </a:rPr>
              <a:t>artışın</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önlenmesi</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toplum</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bilincinin</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artırılmasıyla</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mümkündür</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Projemiz</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bu</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durumu</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engellemek</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amacıyla</a:t>
            </a:r>
            <a:r>
              <a:rPr dirty="0">
                <a:latin typeface="Times New Roman" panose="02020603050405020304" pitchFamily="18" charset="0"/>
                <a:cs typeface="Times New Roman" panose="02020603050405020304" pitchFamily="18" charset="0"/>
              </a:rPr>
              <a:t> </a:t>
            </a:r>
            <a:r>
              <a:rPr i="1" u="sng" dirty="0" err="1">
                <a:latin typeface="Times New Roman" panose="02020603050405020304" pitchFamily="18" charset="0"/>
                <a:cs typeface="Times New Roman" panose="02020603050405020304" pitchFamily="18" charset="0"/>
              </a:rPr>
              <a:t>reklamlar</a:t>
            </a:r>
            <a:r>
              <a:rPr i="1" u="sng" dirty="0">
                <a:latin typeface="Times New Roman" panose="02020603050405020304" pitchFamily="18" charset="0"/>
                <a:cs typeface="Times New Roman" panose="02020603050405020304" pitchFamily="18" charset="0"/>
              </a:rPr>
              <a:t> </a:t>
            </a:r>
            <a:r>
              <a:rPr i="1" u="sng" dirty="0" err="1">
                <a:latin typeface="Times New Roman" panose="02020603050405020304" pitchFamily="18" charset="0"/>
                <a:cs typeface="Times New Roman" panose="02020603050405020304" pitchFamily="18" charset="0"/>
              </a:rPr>
              <a:t>ve</a:t>
            </a:r>
            <a:r>
              <a:rPr i="1" u="sng" dirty="0">
                <a:latin typeface="Times New Roman" panose="02020603050405020304" pitchFamily="18" charset="0"/>
                <a:cs typeface="Times New Roman" panose="02020603050405020304" pitchFamily="18" charset="0"/>
              </a:rPr>
              <a:t> </a:t>
            </a:r>
            <a:r>
              <a:rPr i="1" u="sng" dirty="0" err="1">
                <a:latin typeface="Times New Roman" panose="02020603050405020304" pitchFamily="18" charset="0"/>
                <a:cs typeface="Times New Roman" panose="02020603050405020304" pitchFamily="18" charset="0"/>
              </a:rPr>
              <a:t>afişlerle</a:t>
            </a:r>
            <a:r>
              <a:rPr u="sng"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tanıtılmalıdır</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Ayrıca</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tüm</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sağlık</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birimlerinde</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özellikle</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kadın</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hastalıkları</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ve</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doğum</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gibi</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bölümler</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bu</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projenin</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tanıtımı</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yapılmalı</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ve</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bir</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sorun</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olduğunda</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çekinmeden</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danışılabileceği</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bilgisi</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verilmelidir</a:t>
            </a:r>
            <a:r>
              <a:rPr dirty="0">
                <a:latin typeface="Times New Roman" panose="02020603050405020304" pitchFamily="18" charset="0"/>
                <a:cs typeface="Times New Roman" panose="02020603050405020304" pitchFamily="18" charset="0"/>
              </a:rPr>
              <a:t>.</a:t>
            </a:r>
          </a:p>
          <a:p>
            <a:pPr marL="212645" indent="-212645" defTabSz="429768">
              <a:spcBef>
                <a:spcPts val="500"/>
              </a:spcBef>
              <a:defRPr sz="1786"/>
            </a:pPr>
            <a:r>
              <a:rPr dirty="0" err="1">
                <a:latin typeface="Times New Roman" panose="02020603050405020304" pitchFamily="18" charset="0"/>
                <a:cs typeface="Times New Roman" panose="02020603050405020304" pitchFamily="18" charset="0"/>
              </a:rPr>
              <a:t>Doğum</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kontrolü</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gelecek</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neslimize</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güvenli</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bir</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hayat</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sağlamak</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ve</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toplumun</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refahını</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artırmak</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için</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önem</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arz</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etmektedir</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Fakat</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ülkemizin</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çeşitli</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bölgelerinde</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birçok</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insan</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doğum</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konrolünü</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nasıl</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sağlayabileceğini</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ve</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bu</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bilgiye</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nereden</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ulaşacağını</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bilmemektedir</a:t>
            </a:r>
            <a:r>
              <a:rPr dirty="0">
                <a:latin typeface="Times New Roman" panose="02020603050405020304" pitchFamily="18" charset="0"/>
                <a:cs typeface="Times New Roman" panose="02020603050405020304" pitchFamily="18" charset="0"/>
              </a:rPr>
              <a:t>. </a:t>
            </a:r>
            <a:r>
              <a:rPr i="1" u="sng" dirty="0" err="1">
                <a:latin typeface="Times New Roman" panose="02020603050405020304" pitchFamily="18" charset="0"/>
                <a:cs typeface="Times New Roman" panose="02020603050405020304" pitchFamily="18" charset="0"/>
              </a:rPr>
              <a:t>Birinci</a:t>
            </a:r>
            <a:r>
              <a:rPr i="1" u="sng" dirty="0">
                <a:latin typeface="Times New Roman" panose="02020603050405020304" pitchFamily="18" charset="0"/>
                <a:cs typeface="Times New Roman" panose="02020603050405020304" pitchFamily="18" charset="0"/>
              </a:rPr>
              <a:t> </a:t>
            </a:r>
            <a:r>
              <a:rPr i="1" u="sng" dirty="0" err="1">
                <a:latin typeface="Times New Roman" panose="02020603050405020304" pitchFamily="18" charset="0"/>
                <a:cs typeface="Times New Roman" panose="02020603050405020304" pitchFamily="18" charset="0"/>
              </a:rPr>
              <a:t>ve</a:t>
            </a:r>
            <a:r>
              <a:rPr i="1" u="sng" dirty="0">
                <a:latin typeface="Times New Roman" panose="02020603050405020304" pitchFamily="18" charset="0"/>
                <a:cs typeface="Times New Roman" panose="02020603050405020304" pitchFamily="18" charset="0"/>
              </a:rPr>
              <a:t> </a:t>
            </a:r>
            <a:r>
              <a:rPr i="1" u="sng" dirty="0" err="1">
                <a:latin typeface="Times New Roman" panose="02020603050405020304" pitchFamily="18" charset="0"/>
                <a:cs typeface="Times New Roman" panose="02020603050405020304" pitchFamily="18" charset="0"/>
              </a:rPr>
              <a:t>ikinci</a:t>
            </a:r>
            <a:r>
              <a:rPr i="1" u="sng" dirty="0">
                <a:latin typeface="Times New Roman" panose="02020603050405020304" pitchFamily="18" charset="0"/>
                <a:cs typeface="Times New Roman" panose="02020603050405020304" pitchFamily="18" charset="0"/>
              </a:rPr>
              <a:t> </a:t>
            </a:r>
            <a:r>
              <a:rPr i="1" u="sng" dirty="0" err="1">
                <a:latin typeface="Times New Roman" panose="02020603050405020304" pitchFamily="18" charset="0"/>
                <a:cs typeface="Times New Roman" panose="02020603050405020304" pitchFamily="18" charset="0"/>
              </a:rPr>
              <a:t>basamak</a:t>
            </a:r>
            <a:r>
              <a:rPr i="1" u="sng" dirty="0">
                <a:latin typeface="Times New Roman" panose="02020603050405020304" pitchFamily="18" charset="0"/>
                <a:cs typeface="Times New Roman" panose="02020603050405020304" pitchFamily="18" charset="0"/>
              </a:rPr>
              <a:t> </a:t>
            </a:r>
            <a:r>
              <a:rPr i="1" u="sng" dirty="0" err="1">
                <a:latin typeface="Times New Roman" panose="02020603050405020304" pitchFamily="18" charset="0"/>
                <a:cs typeface="Times New Roman" panose="02020603050405020304" pitchFamily="18" charset="0"/>
              </a:rPr>
              <a:t>sağlık</a:t>
            </a:r>
            <a:r>
              <a:rPr i="1" u="sng" dirty="0">
                <a:latin typeface="Times New Roman" panose="02020603050405020304" pitchFamily="18" charset="0"/>
                <a:cs typeface="Times New Roman" panose="02020603050405020304" pitchFamily="18" charset="0"/>
              </a:rPr>
              <a:t> </a:t>
            </a:r>
            <a:r>
              <a:rPr i="1" u="sng" dirty="0" err="1">
                <a:latin typeface="Times New Roman" panose="02020603050405020304" pitchFamily="18" charset="0"/>
                <a:cs typeface="Times New Roman" panose="02020603050405020304" pitchFamily="18" charset="0"/>
              </a:rPr>
              <a:t>hizmetleri</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gizlilik</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ve</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güvenliğe</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önem</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veren</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bu</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çalışmanın</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yaygınlaştırılmasında</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rol</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üstlenmeli</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hastalarına</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durumu</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açıklamalıdır</a:t>
            </a:r>
            <a:r>
              <a:rPr dirty="0">
                <a:latin typeface="Times New Roman" panose="02020603050405020304" pitchFamily="18" charset="0"/>
                <a:cs typeface="Times New Roman" panose="02020603050405020304" pitchFamily="18" charset="0"/>
              </a:rPr>
              <a:t>.</a:t>
            </a:r>
          </a:p>
          <a:p>
            <a:pPr marL="212645" indent="-212645" defTabSz="429768">
              <a:spcBef>
                <a:spcPts val="500"/>
              </a:spcBef>
              <a:defRPr sz="1786"/>
            </a:pPr>
            <a:r>
              <a:rPr dirty="0">
                <a:latin typeface="Times New Roman" panose="02020603050405020304" pitchFamily="18" charset="0"/>
                <a:cs typeface="Times New Roman" panose="02020603050405020304" pitchFamily="18" charset="0"/>
              </a:rPr>
              <a:t>Bu </a:t>
            </a:r>
            <a:r>
              <a:rPr dirty="0" err="1">
                <a:latin typeface="Times New Roman" panose="02020603050405020304" pitchFamily="18" charset="0"/>
                <a:cs typeface="Times New Roman" panose="02020603050405020304" pitchFamily="18" charset="0"/>
              </a:rPr>
              <a:t>görevi</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üstlenen</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sağlık</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çalışanları</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yakınlarında</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bulunan</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küçük</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yerleşim</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yerlerini</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ziyaret</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edip</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tanıtımda</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bulunmalıdır</a:t>
            </a:r>
            <a:r>
              <a:rPr dirty="0">
                <a:latin typeface="Times New Roman" panose="02020603050405020304" pitchFamily="18" charset="0"/>
                <a:cs typeface="Times New Roman" panose="02020603050405020304" pitchFamily="18" charset="0"/>
              </a:rPr>
              <a:t>.</a:t>
            </a:r>
          </a:p>
        </p:txBody>
      </p:sp>
      <p:pic>
        <p:nvPicPr>
          <p:cNvPr id="3" name="Kayıtlı Ses">
            <a:hlinkClick r:id="" action="ppaction://media"/>
            <a:extLst>
              <a:ext uri="{FF2B5EF4-FFF2-40B4-BE49-F238E27FC236}">
                <a16:creationId xmlns:a16="http://schemas.microsoft.com/office/drawing/2014/main" id="{6C0F34ED-61ED-F134-FB1A-0700F8C1D4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36913" y="5632186"/>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Başlık 1"/>
          <p:cNvSpPr txBox="1">
            <a:spLocks noGrp="1"/>
          </p:cNvSpPr>
          <p:nvPr>
            <p:ph type="title"/>
          </p:nvPr>
        </p:nvSpPr>
        <p:spPr>
          <a:xfrm>
            <a:off x="1295401" y="982132"/>
            <a:ext cx="9601198" cy="1303868"/>
          </a:xfrm>
          <a:prstGeom prst="rect">
            <a:avLst/>
          </a:prstGeom>
        </p:spPr>
        <p:txBody>
          <a:bodyPr/>
          <a:lstStyle/>
          <a:p>
            <a:r>
              <a:t>Projenin Tanıtılması</a:t>
            </a:r>
          </a:p>
        </p:txBody>
      </p:sp>
      <p:sp>
        <p:nvSpPr>
          <p:cNvPr id="262" name="İçerik Yer Tutucusu 2"/>
          <p:cNvSpPr txBox="1">
            <a:spLocks noGrp="1"/>
          </p:cNvSpPr>
          <p:nvPr>
            <p:ph type="body" sz="half" idx="1"/>
          </p:nvPr>
        </p:nvSpPr>
        <p:spPr>
          <a:xfrm>
            <a:off x="1308100" y="2582331"/>
            <a:ext cx="9601197" cy="3318938"/>
          </a:xfrm>
          <a:prstGeom prst="rect">
            <a:avLst/>
          </a:prstGeom>
        </p:spPr>
        <p:txBody>
          <a:bodyPr>
            <a:normAutofit fontScale="92500" lnSpcReduction="20000"/>
          </a:bodyPr>
          <a:lstStyle/>
          <a:p>
            <a:pPr marL="282892" indent="-282892" defTabSz="452627">
              <a:spcBef>
                <a:spcPts val="500"/>
              </a:spcBef>
              <a:defRPr sz="2376"/>
            </a:pPr>
            <a:r>
              <a:t>fff</a:t>
            </a:r>
          </a:p>
          <a:p>
            <a:pPr marL="282892" indent="-282892" defTabSz="452627">
              <a:spcBef>
                <a:spcPts val="500"/>
              </a:spcBef>
              <a:defRPr sz="2376"/>
            </a:pPr>
            <a:endParaRPr/>
          </a:p>
          <a:p>
            <a:pPr marL="282892" indent="-282892" defTabSz="452627">
              <a:spcBef>
                <a:spcPts val="500"/>
              </a:spcBef>
              <a:defRPr sz="2376"/>
            </a:pPr>
            <a:endParaRPr/>
          </a:p>
          <a:p>
            <a:pPr marL="282892" indent="-282892" defTabSz="452627">
              <a:spcBef>
                <a:spcPts val="500"/>
              </a:spcBef>
              <a:defRPr sz="2376"/>
            </a:pPr>
            <a:endParaRPr/>
          </a:p>
          <a:p>
            <a:pPr marL="282892" indent="-282892" defTabSz="452627">
              <a:spcBef>
                <a:spcPts val="500"/>
              </a:spcBef>
              <a:defRPr sz="2376"/>
            </a:pPr>
            <a:endParaRPr/>
          </a:p>
          <a:p>
            <a:pPr marL="282892" indent="-282892" defTabSz="452627">
              <a:spcBef>
                <a:spcPts val="500"/>
              </a:spcBef>
              <a:defRPr sz="2376"/>
            </a:pPr>
            <a:endParaRPr/>
          </a:p>
          <a:p>
            <a:pPr marL="282892" indent="-282892" defTabSz="452627">
              <a:spcBef>
                <a:spcPts val="500"/>
              </a:spcBef>
              <a:defRPr sz="2376"/>
            </a:pPr>
            <a:endParaRPr/>
          </a:p>
          <a:p>
            <a:pPr marL="282892" indent="-282892" defTabSz="452627">
              <a:spcBef>
                <a:spcPts val="500"/>
              </a:spcBef>
              <a:defRPr sz="2376"/>
            </a:pPr>
            <a:r>
              <a:t>CYBH                                *Doğum Kontrolü</a:t>
            </a:r>
          </a:p>
        </p:txBody>
      </p:sp>
      <p:pic>
        <p:nvPicPr>
          <p:cNvPr id="263" name="IMG_1464.jpeg" descr="IMG_1464.jpeg"/>
          <p:cNvPicPr>
            <a:picLocks noChangeAspect="1"/>
          </p:cNvPicPr>
          <p:nvPr/>
        </p:nvPicPr>
        <p:blipFill>
          <a:blip r:embed="rId2"/>
          <a:stretch>
            <a:fillRect/>
          </a:stretch>
        </p:blipFill>
        <p:spPr>
          <a:xfrm>
            <a:off x="1456153" y="2651590"/>
            <a:ext cx="2420990" cy="2425368"/>
          </a:xfrm>
          <a:prstGeom prst="rect">
            <a:avLst/>
          </a:prstGeom>
          <a:ln w="12700">
            <a:miter lim="400000"/>
          </a:ln>
        </p:spPr>
      </p:pic>
      <p:pic>
        <p:nvPicPr>
          <p:cNvPr id="264" name="IMG_1465.jpeg" descr="IMG_1465.jpeg"/>
          <p:cNvPicPr>
            <a:picLocks noChangeAspect="1"/>
          </p:cNvPicPr>
          <p:nvPr/>
        </p:nvPicPr>
        <p:blipFill>
          <a:blip r:embed="rId3"/>
          <a:stretch>
            <a:fillRect/>
          </a:stretch>
        </p:blipFill>
        <p:spPr>
          <a:xfrm>
            <a:off x="4913446" y="2681720"/>
            <a:ext cx="2365108" cy="2365108"/>
          </a:xfrm>
          <a:prstGeom prst="rect">
            <a:avLst/>
          </a:prstGeom>
          <a:ln w="12700">
            <a:miter lim="400000"/>
          </a:ln>
        </p:spPr>
      </p:pic>
      <p:pic>
        <p:nvPicPr>
          <p:cNvPr id="265" name="IMG_1466.jpeg" descr="IMG_1466.jpeg"/>
          <p:cNvPicPr>
            <a:picLocks noChangeAspect="1"/>
          </p:cNvPicPr>
          <p:nvPr/>
        </p:nvPicPr>
        <p:blipFill>
          <a:blip r:embed="rId4"/>
          <a:stretch>
            <a:fillRect/>
          </a:stretch>
        </p:blipFill>
        <p:spPr>
          <a:xfrm>
            <a:off x="8116618" y="2663126"/>
            <a:ext cx="2402296" cy="2402296"/>
          </a:xfrm>
          <a:prstGeom prst="rect">
            <a:avLst/>
          </a:prstGeom>
          <a:ln w="12700">
            <a:miter lim="400000"/>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ACA8923B-3823-1118-23FE-E99096D7D2EA}"/>
              </a:ext>
            </a:extLst>
          </p:cNvPr>
          <p:cNvSpPr txBox="1"/>
          <p:nvPr/>
        </p:nvSpPr>
        <p:spPr>
          <a:xfrm>
            <a:off x="1390262" y="1632857"/>
            <a:ext cx="2200218" cy="584775"/>
          </a:xfrm>
          <a:prstGeom prst="rect">
            <a:avLst/>
          </a:prstGeom>
          <a:noFill/>
        </p:spPr>
        <p:txBody>
          <a:bodyPr wrap="none" rtlCol="0">
            <a:spAutoFit/>
          </a:bodyPr>
          <a:lstStyle/>
          <a:p>
            <a:r>
              <a:rPr lang="tr-TR" sz="3200" b="1" dirty="0"/>
              <a:t>İşbirlikçiler</a:t>
            </a:r>
          </a:p>
        </p:txBody>
      </p:sp>
      <p:sp>
        <p:nvSpPr>
          <p:cNvPr id="3" name="Metin kutusu 2">
            <a:extLst>
              <a:ext uri="{FF2B5EF4-FFF2-40B4-BE49-F238E27FC236}">
                <a16:creationId xmlns:a16="http://schemas.microsoft.com/office/drawing/2014/main" id="{C8E13F34-AF69-905C-4FA0-B4AAAC73A1BF}"/>
              </a:ext>
            </a:extLst>
          </p:cNvPr>
          <p:cNvSpPr txBox="1"/>
          <p:nvPr/>
        </p:nvSpPr>
        <p:spPr>
          <a:xfrm>
            <a:off x="1390262" y="3036276"/>
            <a:ext cx="9488753" cy="2585323"/>
          </a:xfrm>
          <a:prstGeom prst="rect">
            <a:avLst/>
          </a:prstGeom>
          <a:noFill/>
        </p:spPr>
        <p:txBody>
          <a:bodyPr wrap="square" rtlCol="0">
            <a:spAutoFit/>
          </a:bodyPr>
          <a:lstStyle/>
          <a:p>
            <a:r>
              <a:rPr lang="tr-TR" b="1" dirty="0">
                <a:latin typeface="Adelle Sans Devanagari" panose="02000503000000020004" pitchFamily="2" charset="-78"/>
                <a:cs typeface="Adelle Sans Devanagari" panose="02000503000000020004" pitchFamily="2" charset="-78"/>
              </a:rPr>
              <a:t>.Sağlık Bakanlığı</a:t>
            </a:r>
          </a:p>
          <a:p>
            <a:r>
              <a:rPr lang="tr-TR" b="1" dirty="0">
                <a:latin typeface="Adelle Sans Devanagari" panose="02000503000000020004" pitchFamily="2" charset="-78"/>
                <a:cs typeface="Adelle Sans Devanagari" panose="02000503000000020004" pitchFamily="2" charset="-78"/>
              </a:rPr>
              <a:t>.Gençlik ve Spor Bakanlığı</a:t>
            </a:r>
          </a:p>
          <a:p>
            <a:r>
              <a:rPr lang="tr-TR" b="1" dirty="0">
                <a:latin typeface="Adelle Sans Devanagari" panose="02000503000000020004" pitchFamily="2" charset="-78"/>
                <a:cs typeface="Adelle Sans Devanagari" panose="02000503000000020004" pitchFamily="2" charset="-78"/>
              </a:rPr>
              <a:t>.İç İşleri Bakanlığı</a:t>
            </a:r>
          </a:p>
          <a:p>
            <a:r>
              <a:rPr lang="tr-TR" b="1" dirty="0">
                <a:latin typeface="Adelle Sans Devanagari" panose="02000503000000020004" pitchFamily="2" charset="-78"/>
                <a:cs typeface="Adelle Sans Devanagari" panose="02000503000000020004" pitchFamily="2" charset="-78"/>
              </a:rPr>
              <a:t>.Aile ve Sosyal Hizmetler Bakanlığı</a:t>
            </a:r>
          </a:p>
          <a:p>
            <a:r>
              <a:rPr lang="tr-TR" b="1" dirty="0">
                <a:latin typeface="Adelle Sans Devanagari" panose="02000503000000020004" pitchFamily="2" charset="-78"/>
                <a:cs typeface="Adelle Sans Devanagari" panose="02000503000000020004" pitchFamily="2" charset="-78"/>
              </a:rPr>
              <a:t>.Milli Eğitim Bakanlığı</a:t>
            </a:r>
          </a:p>
          <a:p>
            <a:r>
              <a:rPr lang="tr-TR" b="1" dirty="0">
                <a:latin typeface="Adelle Sans Devanagari" panose="02000503000000020004" pitchFamily="2" charset="-78"/>
                <a:cs typeface="Adelle Sans Devanagari" panose="02000503000000020004" pitchFamily="2" charset="-78"/>
              </a:rPr>
              <a:t>.RTUK</a:t>
            </a:r>
          </a:p>
          <a:p>
            <a:r>
              <a:rPr lang="tr-TR" b="1" dirty="0">
                <a:latin typeface="Adelle Sans Devanagari" panose="02000503000000020004" pitchFamily="2" charset="-78"/>
                <a:cs typeface="Adelle Sans Devanagari" panose="02000503000000020004" pitchFamily="2" charset="-78"/>
              </a:rPr>
              <a:t>.İletişim Başkanlığı</a:t>
            </a:r>
          </a:p>
          <a:p>
            <a:endParaRPr lang="tr-TR" b="1" dirty="0">
              <a:latin typeface="Adelle Sans Devanagari" panose="02000503000000020004" pitchFamily="2" charset="-78"/>
              <a:cs typeface="Adelle Sans Devanagari" panose="02000503000000020004" pitchFamily="2" charset="-78"/>
            </a:endParaRPr>
          </a:p>
          <a:p>
            <a:endParaRPr lang="tr-TR" b="1" dirty="0">
              <a:latin typeface="Adelle Sans Devanagari" panose="02000503000000020004" pitchFamily="2" charset="-78"/>
              <a:cs typeface="Adelle Sans Devanagari" panose="02000503000000020004" pitchFamily="2" charset="-78"/>
            </a:endParaRPr>
          </a:p>
        </p:txBody>
      </p:sp>
      <p:pic>
        <p:nvPicPr>
          <p:cNvPr id="2" name="Kayıtlı Ses">
            <a:hlinkClick r:id="" action="ppaction://media"/>
            <a:extLst>
              <a:ext uri="{FF2B5EF4-FFF2-40B4-BE49-F238E27FC236}">
                <a16:creationId xmlns:a16="http://schemas.microsoft.com/office/drawing/2014/main" id="{2477960C-E8B3-E23E-544E-344221C44B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73223" y="5265252"/>
            <a:ext cx="487363" cy="487363"/>
          </a:xfrm>
          <a:prstGeom prst="rect">
            <a:avLst/>
          </a:prstGeom>
        </p:spPr>
      </p:pic>
    </p:spTree>
    <p:extLst>
      <p:ext uri="{BB962C8B-B14F-4D97-AF65-F5344CB8AC3E}">
        <p14:creationId xmlns:p14="http://schemas.microsoft.com/office/powerpoint/2010/main" val="312306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3C4EA17-0033-187D-4A4F-E927C2BE6471}"/>
              </a:ext>
            </a:extLst>
          </p:cNvPr>
          <p:cNvSpPr>
            <a:spLocks noGrp="1"/>
          </p:cNvSpPr>
          <p:nvPr>
            <p:ph type="title"/>
          </p:nvPr>
        </p:nvSpPr>
        <p:spPr>
          <a:xfrm>
            <a:off x="1295400" y="982132"/>
            <a:ext cx="6992815" cy="1303867"/>
          </a:xfrm>
        </p:spPr>
        <p:txBody>
          <a:bodyPr>
            <a:normAutofit/>
          </a:bodyPr>
          <a:lstStyle/>
          <a:p>
            <a:r>
              <a:rPr lang="tr-TR" dirty="0"/>
              <a:t>Uygulamamızın Özellikleri</a:t>
            </a:r>
          </a:p>
        </p:txBody>
      </p:sp>
      <p:sp>
        <p:nvSpPr>
          <p:cNvPr id="3" name="İçerik Yer Tutucusu 2">
            <a:extLst>
              <a:ext uri="{FF2B5EF4-FFF2-40B4-BE49-F238E27FC236}">
                <a16:creationId xmlns:a16="http://schemas.microsoft.com/office/drawing/2014/main" id="{AC1494A0-F43C-52E6-D0C4-655653AE7FBF}"/>
              </a:ext>
            </a:extLst>
          </p:cNvPr>
          <p:cNvSpPr>
            <a:spLocks noGrp="1"/>
          </p:cNvSpPr>
          <p:nvPr>
            <p:ph idx="1"/>
          </p:nvPr>
        </p:nvSpPr>
        <p:spPr/>
        <p:txBody>
          <a:bodyPr/>
          <a:lstStyle/>
          <a:p>
            <a:r>
              <a:rPr lang="tr-TR" dirty="0"/>
              <a:t>Örneğin 25 yaşındaki Melisa cinsel yolla bulaşan hastalıklardan çok korkuyordur ama bu konuda hiç fikri yoktur alo cinsel eğitim </a:t>
            </a:r>
            <a:r>
              <a:rPr lang="tr-TR" dirty="0" err="1"/>
              <a:t>hatını</a:t>
            </a:r>
            <a:r>
              <a:rPr lang="tr-TR" dirty="0"/>
              <a:t> arayarak nasıl korunması gerektiğini ,hangi testlerini yaptırması gerektiğini dakikalar içinde öğrenebilir.</a:t>
            </a:r>
          </a:p>
        </p:txBody>
      </p:sp>
      <p:pic>
        <p:nvPicPr>
          <p:cNvPr id="4" name="Kayıtlı Ses">
            <a:hlinkClick r:id="" action="ppaction://media"/>
            <a:extLst>
              <a:ext uri="{FF2B5EF4-FFF2-40B4-BE49-F238E27FC236}">
                <a16:creationId xmlns:a16="http://schemas.microsoft.com/office/drawing/2014/main" id="{3EB1F8C5-E4F6-20DC-6F65-2C2F39E1FD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85190" y="4976003"/>
            <a:ext cx="487363" cy="487363"/>
          </a:xfrm>
          <a:prstGeom prst="rect">
            <a:avLst/>
          </a:prstGeom>
        </p:spPr>
      </p:pic>
    </p:spTree>
    <p:extLst>
      <p:ext uri="{BB962C8B-B14F-4D97-AF65-F5344CB8AC3E}">
        <p14:creationId xmlns:p14="http://schemas.microsoft.com/office/powerpoint/2010/main" val="110077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D183FD3-CFD0-B7F1-ED1E-6DDEE52D745C}"/>
              </a:ext>
            </a:extLst>
          </p:cNvPr>
          <p:cNvSpPr>
            <a:spLocks noGrp="1"/>
          </p:cNvSpPr>
          <p:nvPr>
            <p:ph type="title"/>
          </p:nvPr>
        </p:nvSpPr>
        <p:spPr>
          <a:xfrm>
            <a:off x="1295402" y="982132"/>
            <a:ext cx="4108936" cy="1303867"/>
          </a:xfrm>
        </p:spPr>
        <p:txBody>
          <a:bodyPr>
            <a:normAutofit/>
          </a:bodyPr>
          <a:lstStyle/>
          <a:p>
            <a:pPr marL="914400" indent="-914400">
              <a:buFont typeface="Arial" panose="020B0604020202020204" pitchFamily="34" charset="0"/>
              <a:buChar char="•"/>
            </a:pPr>
            <a:r>
              <a:rPr lang="tr-TR" sz="4800" dirty="0"/>
              <a:t>MALİYET</a:t>
            </a:r>
            <a:r>
              <a:rPr lang="tr-TR" dirty="0"/>
              <a:t> </a:t>
            </a:r>
          </a:p>
        </p:txBody>
      </p:sp>
      <p:sp>
        <p:nvSpPr>
          <p:cNvPr id="3" name="İçerik Yer Tutucusu 2">
            <a:extLst>
              <a:ext uri="{FF2B5EF4-FFF2-40B4-BE49-F238E27FC236}">
                <a16:creationId xmlns:a16="http://schemas.microsoft.com/office/drawing/2014/main" id="{A088A0C9-939C-D9A4-89C9-4443D1A6099F}"/>
              </a:ext>
            </a:extLst>
          </p:cNvPr>
          <p:cNvSpPr>
            <a:spLocks noGrp="1"/>
          </p:cNvSpPr>
          <p:nvPr>
            <p:ph idx="1"/>
          </p:nvPr>
        </p:nvSpPr>
        <p:spPr/>
        <p:txBody>
          <a:bodyPr/>
          <a:lstStyle/>
          <a:p>
            <a:r>
              <a:rPr lang="tr-TR" dirty="0"/>
              <a:t>Personelin eğitimi</a:t>
            </a:r>
          </a:p>
          <a:p>
            <a:r>
              <a:rPr lang="tr-TR" dirty="0"/>
              <a:t>Maaşları</a:t>
            </a:r>
          </a:p>
          <a:p>
            <a:r>
              <a:rPr lang="tr-TR" dirty="0"/>
              <a:t>Yapılacak reklamların kapsamına göre değişmektedir.</a:t>
            </a:r>
          </a:p>
        </p:txBody>
      </p:sp>
      <p:pic>
        <p:nvPicPr>
          <p:cNvPr id="6" name="Kayıtlı Ses">
            <a:hlinkClick r:id="" action="ppaction://media"/>
            <a:extLst>
              <a:ext uri="{FF2B5EF4-FFF2-40B4-BE49-F238E27FC236}">
                <a16:creationId xmlns:a16="http://schemas.microsoft.com/office/drawing/2014/main" id="{8974C8D7-645D-3329-9349-D308C217CE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49084" y="5374509"/>
            <a:ext cx="487363" cy="487363"/>
          </a:xfrm>
          <a:prstGeom prst="rect">
            <a:avLst/>
          </a:prstGeom>
        </p:spPr>
      </p:pic>
    </p:spTree>
    <p:extLst>
      <p:ext uri="{BB962C8B-B14F-4D97-AF65-F5344CB8AC3E}">
        <p14:creationId xmlns:p14="http://schemas.microsoft.com/office/powerpoint/2010/main" val="139320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5D296B7-3138-3428-9F0C-E43D4EB740FC}"/>
              </a:ext>
            </a:extLst>
          </p:cNvPr>
          <p:cNvSpPr>
            <a:spLocks noGrp="1"/>
          </p:cNvSpPr>
          <p:nvPr>
            <p:ph type="title"/>
          </p:nvPr>
        </p:nvSpPr>
        <p:spPr>
          <a:xfrm>
            <a:off x="1295402" y="982132"/>
            <a:ext cx="3042136" cy="1303867"/>
          </a:xfrm>
        </p:spPr>
        <p:txBody>
          <a:bodyPr/>
          <a:lstStyle/>
          <a:p>
            <a:r>
              <a:rPr lang="tr-TR" dirty="0"/>
              <a:t>Kısıtlılıklar</a:t>
            </a:r>
          </a:p>
        </p:txBody>
      </p:sp>
      <p:sp>
        <p:nvSpPr>
          <p:cNvPr id="3" name="İçerik Yer Tutucusu 2">
            <a:extLst>
              <a:ext uri="{FF2B5EF4-FFF2-40B4-BE49-F238E27FC236}">
                <a16:creationId xmlns:a16="http://schemas.microsoft.com/office/drawing/2014/main" id="{74DA59BD-BF77-EA92-88DC-968E2539C62F}"/>
              </a:ext>
            </a:extLst>
          </p:cNvPr>
          <p:cNvSpPr>
            <a:spLocks noGrp="1"/>
          </p:cNvSpPr>
          <p:nvPr>
            <p:ph idx="1"/>
          </p:nvPr>
        </p:nvSpPr>
        <p:spPr/>
        <p:txBody>
          <a:bodyPr/>
          <a:lstStyle/>
          <a:p>
            <a:r>
              <a:rPr lang="tr-TR" dirty="0"/>
              <a:t>Ulaşılabilirlik </a:t>
            </a:r>
          </a:p>
          <a:p>
            <a:r>
              <a:rPr lang="tr-TR" dirty="0"/>
              <a:t>İnsanların cinsel sağlık hakkında konuşmaktan çekinmesi</a:t>
            </a:r>
          </a:p>
          <a:p>
            <a:r>
              <a:rPr lang="tr-TR" dirty="0"/>
              <a:t>Doğum kontrol için üretilen </a:t>
            </a:r>
            <a:r>
              <a:rPr lang="tr-TR" dirty="0" err="1"/>
              <a:t>ürün,ilaç</a:t>
            </a:r>
            <a:r>
              <a:rPr lang="tr-TR" dirty="0"/>
              <a:t> </a:t>
            </a:r>
            <a:r>
              <a:rPr lang="tr-TR" dirty="0" err="1"/>
              <a:t>vs</a:t>
            </a:r>
            <a:r>
              <a:rPr lang="tr-TR" dirty="0"/>
              <a:t> maliyeti</a:t>
            </a:r>
          </a:p>
          <a:p>
            <a:r>
              <a:rPr lang="tr-TR" dirty="0"/>
              <a:t>7-24 hizmet alamamak </a:t>
            </a:r>
          </a:p>
          <a:p>
            <a:r>
              <a:rPr lang="tr-TR" dirty="0"/>
              <a:t>Bazı </a:t>
            </a:r>
            <a:r>
              <a:rPr lang="tr-TR" dirty="0" err="1"/>
              <a:t>cybh</a:t>
            </a:r>
            <a:r>
              <a:rPr lang="tr-TR" dirty="0"/>
              <a:t> için </a:t>
            </a:r>
            <a:r>
              <a:rPr lang="tr-TR" dirty="0" err="1"/>
              <a:t>lab</a:t>
            </a:r>
            <a:r>
              <a:rPr lang="tr-TR" dirty="0"/>
              <a:t> testi gerekliliği veya </a:t>
            </a:r>
            <a:r>
              <a:rPr lang="tr-TR" dirty="0" err="1"/>
              <a:t>smear</a:t>
            </a:r>
            <a:r>
              <a:rPr lang="tr-TR" dirty="0"/>
              <a:t> gibi test gereklilikleri </a:t>
            </a:r>
          </a:p>
        </p:txBody>
      </p:sp>
      <p:pic>
        <p:nvPicPr>
          <p:cNvPr id="6" name="Kayıtlı Ses">
            <a:hlinkClick r:id="" action="ppaction://media"/>
            <a:extLst>
              <a:ext uri="{FF2B5EF4-FFF2-40B4-BE49-F238E27FC236}">
                <a16:creationId xmlns:a16="http://schemas.microsoft.com/office/drawing/2014/main" id="{EAB28E31-E71F-615D-DFCA-8902CFFBE4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46243" y="5470525"/>
            <a:ext cx="487363" cy="487363"/>
          </a:xfrm>
          <a:prstGeom prst="rect">
            <a:avLst/>
          </a:prstGeom>
        </p:spPr>
      </p:pic>
    </p:spTree>
    <p:extLst>
      <p:ext uri="{BB962C8B-B14F-4D97-AF65-F5344CB8AC3E}">
        <p14:creationId xmlns:p14="http://schemas.microsoft.com/office/powerpoint/2010/main" val="213202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ürdürülebilir Kalkınma Amaçları Yatırım İnisiyatifi | United Nations  Development Programme">
            <a:extLst>
              <a:ext uri="{FF2B5EF4-FFF2-40B4-BE49-F238E27FC236}">
                <a16:creationId xmlns:a16="http://schemas.microsoft.com/office/drawing/2014/main" id="{AA8E5B92-4ED2-DA33-D44C-43036BDDDAFB}"/>
              </a:ext>
            </a:extLst>
          </p:cNvPr>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bwMode="auto">
          <a:xfrm>
            <a:off x="1118394" y="303704"/>
            <a:ext cx="9955212" cy="596265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74330BD4-242E-7609-30E8-8308CDC5C25F}"/>
              </a:ext>
            </a:extLst>
          </p:cNvPr>
          <p:cNvSpPr/>
          <p:nvPr/>
        </p:nvSpPr>
        <p:spPr>
          <a:xfrm>
            <a:off x="4562168" y="1573161"/>
            <a:ext cx="1602658" cy="138634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a:extLst>
              <a:ext uri="{FF2B5EF4-FFF2-40B4-BE49-F238E27FC236}">
                <a16:creationId xmlns:a16="http://schemas.microsoft.com/office/drawing/2014/main" id="{69803EFF-688C-20D7-7541-AEB9FA821347}"/>
              </a:ext>
            </a:extLst>
          </p:cNvPr>
          <p:cNvSpPr txBox="1"/>
          <p:nvPr/>
        </p:nvSpPr>
        <p:spPr>
          <a:xfrm>
            <a:off x="1710813" y="5732206"/>
            <a:ext cx="3568221" cy="338554"/>
          </a:xfrm>
          <a:prstGeom prst="rect">
            <a:avLst/>
          </a:prstGeom>
          <a:noFill/>
        </p:spPr>
        <p:txBody>
          <a:bodyPr wrap="none" rtlCol="0">
            <a:spAutoFit/>
          </a:bodyPr>
          <a:lstStyle/>
          <a:p>
            <a:r>
              <a:rPr lang="tr-TR" sz="1600" dirty="0"/>
              <a:t>http://www.surdurulebilirkalkinma.gov.tr/</a:t>
            </a:r>
          </a:p>
        </p:txBody>
      </p:sp>
      <p:pic>
        <p:nvPicPr>
          <p:cNvPr id="3" name="Kayıtlı Ses">
            <a:hlinkClick r:id="" action="ppaction://media"/>
            <a:extLst>
              <a:ext uri="{FF2B5EF4-FFF2-40B4-BE49-F238E27FC236}">
                <a16:creationId xmlns:a16="http://schemas.microsoft.com/office/drawing/2014/main" id="{C499E34F-0674-DEC9-5611-902D349A4F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07705" y="5583397"/>
            <a:ext cx="487363" cy="487363"/>
          </a:xfrm>
          <a:prstGeom prst="rect">
            <a:avLst/>
          </a:prstGeom>
        </p:spPr>
      </p:pic>
    </p:spTree>
    <p:extLst>
      <p:ext uri="{BB962C8B-B14F-4D97-AF65-F5344CB8AC3E}">
        <p14:creationId xmlns:p14="http://schemas.microsoft.com/office/powerpoint/2010/main" val="412145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D10FE54-5B94-F189-BCAF-57E4D2B518A1}"/>
              </a:ext>
            </a:extLst>
          </p:cNvPr>
          <p:cNvSpPr>
            <a:spLocks noGrp="1"/>
          </p:cNvSpPr>
          <p:nvPr>
            <p:ph type="title"/>
          </p:nvPr>
        </p:nvSpPr>
        <p:spPr/>
        <p:txBody>
          <a:bodyPr/>
          <a:lstStyle/>
          <a:p>
            <a:r>
              <a:rPr lang="tr-TR" dirty="0"/>
              <a:t>Benzer Uygulamalar</a:t>
            </a:r>
          </a:p>
        </p:txBody>
      </p:sp>
      <p:pic>
        <p:nvPicPr>
          <p:cNvPr id="5" name="İçerik Yer Tutucusu 4" descr="metin, yazı tipi, ekran görüntüsü, marka içeren bir resim&#10;&#10;Açıklama otomatik olarak oluşturuldu">
            <a:extLst>
              <a:ext uri="{FF2B5EF4-FFF2-40B4-BE49-F238E27FC236}">
                <a16:creationId xmlns:a16="http://schemas.microsoft.com/office/drawing/2014/main" id="{99529FB8-1E9B-25C5-C8D4-C15D79610A3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60363" y="2557993"/>
            <a:ext cx="3317875" cy="3317875"/>
          </a:xfrm>
        </p:spPr>
      </p:pic>
      <p:pic>
        <p:nvPicPr>
          <p:cNvPr id="7" name="Resim 6" descr="logo, grafik, yazı tipi, simge, sembol içeren bir resim&#10;&#10;Açıklama otomatik olarak oluşturuldu">
            <a:extLst>
              <a:ext uri="{FF2B5EF4-FFF2-40B4-BE49-F238E27FC236}">
                <a16:creationId xmlns:a16="http://schemas.microsoft.com/office/drawing/2014/main" id="{A159AC09-3B60-FE0E-578F-0A96BEA147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2529" y="2557993"/>
            <a:ext cx="5027813" cy="3317875"/>
          </a:xfrm>
          <a:prstGeom prst="rect">
            <a:avLst/>
          </a:prstGeom>
        </p:spPr>
      </p:pic>
      <p:pic>
        <p:nvPicPr>
          <p:cNvPr id="3" name="Kayıtlı Ses">
            <a:hlinkClick r:id="" action="ppaction://media"/>
            <a:extLst>
              <a:ext uri="{FF2B5EF4-FFF2-40B4-BE49-F238E27FC236}">
                <a16:creationId xmlns:a16="http://schemas.microsoft.com/office/drawing/2014/main" id="{DDCABF9A-9B0E-72E1-CE67-D7D13E41CC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87955" y="5050648"/>
            <a:ext cx="487363" cy="487363"/>
          </a:xfrm>
          <a:prstGeom prst="rect">
            <a:avLst/>
          </a:prstGeom>
        </p:spPr>
      </p:pic>
    </p:spTree>
    <p:extLst>
      <p:ext uri="{BB962C8B-B14F-4D97-AF65-F5344CB8AC3E}">
        <p14:creationId xmlns:p14="http://schemas.microsoft.com/office/powerpoint/2010/main" val="210887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355B58F8-3F46-2AB1-A4E3-BF03E3EB6494}"/>
              </a:ext>
            </a:extLst>
          </p:cNvPr>
          <p:cNvSpPr txBox="1"/>
          <p:nvPr/>
        </p:nvSpPr>
        <p:spPr>
          <a:xfrm>
            <a:off x="4402737" y="1514167"/>
            <a:ext cx="2746778" cy="830997"/>
          </a:xfrm>
          <a:prstGeom prst="rect">
            <a:avLst/>
          </a:prstGeom>
          <a:noFill/>
        </p:spPr>
        <p:txBody>
          <a:bodyPr wrap="none" rtlCol="0">
            <a:spAutoFit/>
          </a:bodyPr>
          <a:lstStyle/>
          <a:p>
            <a:r>
              <a:rPr lang="tr-TR" sz="4800" b="1" dirty="0"/>
              <a:t>Kaynakça</a:t>
            </a:r>
          </a:p>
        </p:txBody>
      </p:sp>
      <p:sp>
        <p:nvSpPr>
          <p:cNvPr id="6" name="Metin kutusu 5">
            <a:extLst>
              <a:ext uri="{FF2B5EF4-FFF2-40B4-BE49-F238E27FC236}">
                <a16:creationId xmlns:a16="http://schemas.microsoft.com/office/drawing/2014/main" id="{D2B19D48-BF8C-7C30-06A4-8B65E68E3D03}"/>
              </a:ext>
            </a:extLst>
          </p:cNvPr>
          <p:cNvSpPr txBox="1"/>
          <p:nvPr/>
        </p:nvSpPr>
        <p:spPr>
          <a:xfrm>
            <a:off x="1256415" y="2742042"/>
            <a:ext cx="9342760" cy="923330"/>
          </a:xfrm>
          <a:prstGeom prst="rect">
            <a:avLst/>
          </a:prstGeom>
          <a:noFill/>
        </p:spPr>
        <p:txBody>
          <a:bodyPr wrap="square">
            <a:spAutoFit/>
          </a:bodyPr>
          <a:lstStyle/>
          <a:p>
            <a:pPr marL="342900" indent="-342900">
              <a:buFont typeface="+mj-lt"/>
              <a:buAutoNum type="arabicPeriod"/>
            </a:pPr>
            <a:r>
              <a:rPr lang="tr-TR" dirty="0"/>
              <a:t>Cinsel yolla bulaşan hastalıklar ile ilgili tanım ve bilgi : </a:t>
            </a:r>
            <a:r>
              <a:rPr lang="tr-TR" dirty="0">
                <a:hlinkClick r:id="rId2"/>
              </a:rPr>
              <a:t>https://www.turkiyeklinikleri.com/article/en-turkiyede-ve-dunyada-cinsel-yolla-bulasan-enfeksiyonlar-ve-hivaids-45371.html</a:t>
            </a:r>
            <a:r>
              <a:rPr lang="tr-TR" dirty="0"/>
              <a:t>  (07.12.2023)</a:t>
            </a:r>
          </a:p>
        </p:txBody>
      </p:sp>
      <p:sp>
        <p:nvSpPr>
          <p:cNvPr id="8" name="Metin kutusu 7">
            <a:extLst>
              <a:ext uri="{FF2B5EF4-FFF2-40B4-BE49-F238E27FC236}">
                <a16:creationId xmlns:a16="http://schemas.microsoft.com/office/drawing/2014/main" id="{4CDC20E3-528B-07A3-5ECE-10ED0A6E0904}"/>
              </a:ext>
            </a:extLst>
          </p:cNvPr>
          <p:cNvSpPr txBox="1"/>
          <p:nvPr/>
        </p:nvSpPr>
        <p:spPr>
          <a:xfrm>
            <a:off x="1256415" y="3785251"/>
            <a:ext cx="8762656" cy="677108"/>
          </a:xfrm>
          <a:prstGeom prst="rect">
            <a:avLst/>
          </a:prstGeom>
          <a:noFill/>
        </p:spPr>
        <p:txBody>
          <a:bodyPr wrap="square">
            <a:spAutoFit/>
          </a:bodyPr>
          <a:lstStyle/>
          <a:p>
            <a:r>
              <a:rPr lang="tr-TR" sz="2000" dirty="0"/>
              <a:t>2.  Cinsel yolla bulaşan hastalıkların Amerika’daki </a:t>
            </a:r>
            <a:r>
              <a:rPr lang="tr-TR" sz="2000" dirty="0" err="1"/>
              <a:t>prevelans</a:t>
            </a:r>
            <a:r>
              <a:rPr lang="tr-TR" sz="2000" dirty="0"/>
              <a:t> ve insidansı: </a:t>
            </a:r>
            <a:r>
              <a:rPr lang="tr-TR" dirty="0">
                <a:hlinkClick r:id="rId3"/>
              </a:rPr>
              <a:t>https://affordablerapidtesting.com/std-testing/what-are-std-or-sti</a:t>
            </a:r>
            <a:r>
              <a:rPr lang="tr-TR" dirty="0"/>
              <a:t> (07.12.2023)</a:t>
            </a:r>
            <a:endParaRPr lang="tr-TR" sz="2000" dirty="0"/>
          </a:p>
        </p:txBody>
      </p:sp>
      <p:sp>
        <p:nvSpPr>
          <p:cNvPr id="10" name="Metin kutusu 9">
            <a:extLst>
              <a:ext uri="{FF2B5EF4-FFF2-40B4-BE49-F238E27FC236}">
                <a16:creationId xmlns:a16="http://schemas.microsoft.com/office/drawing/2014/main" id="{DDD4C5EA-6C67-FECA-2F17-87D269A69A60}"/>
              </a:ext>
            </a:extLst>
          </p:cNvPr>
          <p:cNvSpPr txBox="1"/>
          <p:nvPr/>
        </p:nvSpPr>
        <p:spPr>
          <a:xfrm>
            <a:off x="1256415" y="4851390"/>
            <a:ext cx="9480411" cy="984885"/>
          </a:xfrm>
          <a:prstGeom prst="rect">
            <a:avLst/>
          </a:prstGeom>
          <a:noFill/>
        </p:spPr>
        <p:txBody>
          <a:bodyPr wrap="square">
            <a:spAutoFit/>
          </a:bodyPr>
          <a:lstStyle/>
          <a:p>
            <a:r>
              <a:rPr lang="tr-TR" sz="2000" dirty="0"/>
              <a:t>3.Doğum kontrol yöntemleri ve aile planlaması ile ilgili bilgi: </a:t>
            </a:r>
          </a:p>
          <a:p>
            <a:r>
              <a:rPr lang="tr-TR" sz="2000" dirty="0"/>
              <a:t> </a:t>
            </a:r>
            <a:r>
              <a:rPr lang="tr-TR" dirty="0">
                <a:hlinkClick r:id="rId4"/>
              </a:rPr>
              <a:t>https://www.who.int/health-topics/contraception#:~:text=Contraceptive%20methods-,Overview,and%20the%20treatment%20of%20infertility</a:t>
            </a:r>
            <a:r>
              <a:rPr lang="tr-TR" dirty="0"/>
              <a:t> (07.12.2023)</a:t>
            </a:r>
            <a:endParaRPr lang="tr-TR" sz="2000" dirty="0"/>
          </a:p>
        </p:txBody>
      </p:sp>
    </p:spTree>
    <p:extLst>
      <p:ext uri="{BB962C8B-B14F-4D97-AF65-F5344CB8AC3E}">
        <p14:creationId xmlns:p14="http://schemas.microsoft.com/office/powerpoint/2010/main" val="2216403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61760D86-6F4B-C8A6-38A2-7BE1DE9F3BC8}"/>
              </a:ext>
            </a:extLst>
          </p:cNvPr>
          <p:cNvSpPr/>
          <p:nvPr/>
        </p:nvSpPr>
        <p:spPr>
          <a:xfrm>
            <a:off x="1325359" y="1334478"/>
            <a:ext cx="3588355" cy="923330"/>
          </a:xfrm>
          <a:prstGeom prst="rect">
            <a:avLst/>
          </a:prstGeom>
          <a:noFill/>
        </p:spPr>
        <p:txBody>
          <a:bodyPr wrap="none" lIns="91440" tIns="45720" rIns="91440" bIns="45720">
            <a:spAutoFit/>
          </a:bodyPr>
          <a:lstStyle/>
          <a:p>
            <a:pPr algn="ctr"/>
            <a:r>
              <a:rPr lang="tr-TR" sz="5400" b="0" cap="none" spc="0" dirty="0">
                <a:ln w="0"/>
                <a:solidFill>
                  <a:schemeClr val="tx1"/>
                </a:solidFill>
                <a:effectLst>
                  <a:outerShdw blurRad="38100" dist="19050" dir="2700000" algn="tl" rotWithShape="0">
                    <a:schemeClr val="dk1">
                      <a:alpha val="40000"/>
                    </a:schemeClr>
                  </a:outerShdw>
                </a:effectLst>
              </a:rPr>
              <a:t>Sunum Planı</a:t>
            </a:r>
          </a:p>
        </p:txBody>
      </p:sp>
      <p:sp>
        <p:nvSpPr>
          <p:cNvPr id="5" name="Metin kutusu 4">
            <a:extLst>
              <a:ext uri="{FF2B5EF4-FFF2-40B4-BE49-F238E27FC236}">
                <a16:creationId xmlns:a16="http://schemas.microsoft.com/office/drawing/2014/main" id="{E0153EC1-AF5B-36B0-F197-4A25F721E662}"/>
              </a:ext>
            </a:extLst>
          </p:cNvPr>
          <p:cNvSpPr txBox="1"/>
          <p:nvPr/>
        </p:nvSpPr>
        <p:spPr>
          <a:xfrm>
            <a:off x="1169848" y="2478165"/>
            <a:ext cx="5348131" cy="3416320"/>
          </a:xfrm>
          <a:prstGeom prst="rect">
            <a:avLst/>
          </a:prstGeom>
          <a:noFill/>
        </p:spPr>
        <p:txBody>
          <a:bodyPr wrap="none" rtlCol="0">
            <a:spAutoFit/>
          </a:bodyPr>
          <a:lstStyle/>
          <a:p>
            <a:pPr marL="342900" indent="-342900">
              <a:buFont typeface="Arial" panose="020B0604020202020204" pitchFamily="34" charset="0"/>
              <a:buChar char="•"/>
            </a:pPr>
            <a:r>
              <a:rPr lang="tr-TR" sz="2400" b="1" dirty="0"/>
              <a:t>Tanımlar</a:t>
            </a:r>
          </a:p>
          <a:p>
            <a:pPr marL="342900" indent="-342900">
              <a:buFont typeface="Arial" panose="020B0604020202020204" pitchFamily="34" charset="0"/>
              <a:buChar char="•"/>
            </a:pPr>
            <a:r>
              <a:rPr lang="tr-TR" sz="2400" b="1" dirty="0"/>
              <a:t>Sorunun Belirlenmesi</a:t>
            </a:r>
          </a:p>
          <a:p>
            <a:pPr marL="342900" indent="-342900">
              <a:buFont typeface="Arial" panose="020B0604020202020204" pitchFamily="34" charset="0"/>
              <a:buChar char="•"/>
            </a:pPr>
            <a:r>
              <a:rPr lang="tr-TR" sz="2400" b="1" dirty="0"/>
              <a:t>Projenin Amacı</a:t>
            </a:r>
          </a:p>
          <a:p>
            <a:pPr marL="342900" indent="-342900">
              <a:buFont typeface="Arial" panose="020B0604020202020204" pitchFamily="34" charset="0"/>
              <a:buChar char="•"/>
            </a:pPr>
            <a:r>
              <a:rPr lang="tr-TR" sz="2400" b="1" dirty="0"/>
              <a:t>Projenin Tanıtılması</a:t>
            </a:r>
          </a:p>
          <a:p>
            <a:pPr marL="342900" indent="-342900">
              <a:buFont typeface="Arial" panose="020B0604020202020204" pitchFamily="34" charset="0"/>
              <a:buChar char="•"/>
            </a:pPr>
            <a:r>
              <a:rPr lang="tr-TR" sz="2400" b="1" dirty="0"/>
              <a:t>Sürdürülebilirlik Kalkınma Hedefleri</a:t>
            </a:r>
          </a:p>
          <a:p>
            <a:pPr marL="342900" indent="-342900">
              <a:buFont typeface="Arial" panose="020B0604020202020204" pitchFamily="34" charset="0"/>
              <a:buChar char="•"/>
            </a:pPr>
            <a:r>
              <a:rPr lang="tr-TR" sz="2400" b="1" dirty="0"/>
              <a:t>İşbirlikçiler</a:t>
            </a:r>
          </a:p>
          <a:p>
            <a:pPr marL="342900" indent="-342900">
              <a:buFont typeface="Arial" panose="020B0604020202020204" pitchFamily="34" charset="0"/>
              <a:buChar char="•"/>
            </a:pPr>
            <a:r>
              <a:rPr lang="tr-TR" sz="2400" b="1" dirty="0"/>
              <a:t>Maliyet</a:t>
            </a:r>
          </a:p>
          <a:p>
            <a:pPr marL="342900" indent="-342900">
              <a:buFont typeface="Arial" panose="020B0604020202020204" pitchFamily="34" charset="0"/>
              <a:buChar char="•"/>
            </a:pPr>
            <a:r>
              <a:rPr lang="tr-TR" sz="2400" b="1" dirty="0"/>
              <a:t>Kısıtlılıklar</a:t>
            </a:r>
          </a:p>
          <a:p>
            <a:pPr marL="342900" indent="-342900">
              <a:buFont typeface="Arial" panose="020B0604020202020204" pitchFamily="34" charset="0"/>
              <a:buChar char="•"/>
            </a:pPr>
            <a:r>
              <a:rPr lang="tr-TR" sz="2400" b="1" dirty="0"/>
              <a:t>Benzer Uygulamalar</a:t>
            </a:r>
          </a:p>
        </p:txBody>
      </p:sp>
      <p:pic>
        <p:nvPicPr>
          <p:cNvPr id="3" name="Kayıtlı Ses">
            <a:hlinkClick r:id="" action="ppaction://media"/>
            <a:extLst>
              <a:ext uri="{FF2B5EF4-FFF2-40B4-BE49-F238E27FC236}">
                <a16:creationId xmlns:a16="http://schemas.microsoft.com/office/drawing/2014/main" id="{DFB81072-1888-3E05-0647-F8154355C0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55574" y="5439779"/>
            <a:ext cx="487363" cy="487363"/>
          </a:xfrm>
          <a:prstGeom prst="rect">
            <a:avLst/>
          </a:prstGeom>
        </p:spPr>
      </p:pic>
    </p:spTree>
    <p:extLst>
      <p:ext uri="{BB962C8B-B14F-4D97-AF65-F5344CB8AC3E}">
        <p14:creationId xmlns:p14="http://schemas.microsoft.com/office/powerpoint/2010/main" val="280239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9A3A6574-1002-677E-4E51-8AAA76302AD8}"/>
              </a:ext>
            </a:extLst>
          </p:cNvPr>
          <p:cNvSpPr txBox="1"/>
          <p:nvPr/>
        </p:nvSpPr>
        <p:spPr>
          <a:xfrm>
            <a:off x="1229632" y="2659991"/>
            <a:ext cx="9472904" cy="2554545"/>
          </a:xfrm>
          <a:prstGeom prst="rect">
            <a:avLst/>
          </a:prstGeom>
          <a:noFill/>
        </p:spPr>
        <p:txBody>
          <a:bodyPr wrap="square">
            <a:spAutoFit/>
          </a:bodyPr>
          <a:lstStyle/>
          <a:p>
            <a:r>
              <a:rPr lang="tr-TR" sz="2000" b="0" i="0" dirty="0">
                <a:solidFill>
                  <a:srgbClr val="374151"/>
                </a:solidFill>
                <a:effectLst/>
                <a:latin typeface="Söhne"/>
              </a:rPr>
              <a:t>Dünya Sağlık Örgütü (WHO), cinsel yolla bulaşan hastalıkları (CYBH) cinsel temas yoluyla bulaşan, genellikle bakteri, virüs veya parazitlerin neden olduğu enfeksiyonlar olarak tanımlar. </a:t>
            </a:r>
            <a:r>
              <a:rPr lang="tr-TR" sz="2000" b="0" i="0" dirty="0" err="1">
                <a:solidFill>
                  <a:srgbClr val="374151"/>
                </a:solidFill>
                <a:effectLst/>
                <a:latin typeface="Söhne"/>
              </a:rPr>
              <a:t>CYBH'lar</a:t>
            </a:r>
            <a:r>
              <a:rPr lang="tr-TR" sz="2000" b="0" i="0" dirty="0">
                <a:solidFill>
                  <a:srgbClr val="374151"/>
                </a:solidFill>
                <a:effectLst/>
                <a:latin typeface="Söhne"/>
              </a:rPr>
              <a:t>, cinsel temas sırasında bulaşabilen ve genellikle belirli semptomlar gösteren enfeksiyonlardır. Bu hastalıklar arasında HIV/AIDS, </a:t>
            </a:r>
            <a:r>
              <a:rPr lang="tr-TR" sz="2000" b="0" i="0" dirty="0" err="1">
                <a:solidFill>
                  <a:srgbClr val="374151"/>
                </a:solidFill>
                <a:effectLst/>
                <a:latin typeface="Söhne"/>
              </a:rPr>
              <a:t>sifiliz</a:t>
            </a:r>
            <a:r>
              <a:rPr lang="tr-TR" sz="2000" b="0" i="0" dirty="0">
                <a:solidFill>
                  <a:srgbClr val="374151"/>
                </a:solidFill>
                <a:effectLst/>
                <a:latin typeface="Söhne"/>
              </a:rPr>
              <a:t>, </a:t>
            </a:r>
            <a:r>
              <a:rPr lang="tr-TR" sz="2000" b="0" i="0" dirty="0" err="1">
                <a:solidFill>
                  <a:srgbClr val="374151"/>
                </a:solidFill>
                <a:effectLst/>
                <a:latin typeface="Söhne"/>
              </a:rPr>
              <a:t>gonore</a:t>
            </a:r>
            <a:r>
              <a:rPr lang="tr-TR" sz="2000" b="0" i="0" dirty="0">
                <a:solidFill>
                  <a:srgbClr val="374151"/>
                </a:solidFill>
                <a:effectLst/>
                <a:latin typeface="Söhne"/>
              </a:rPr>
              <a:t>, </a:t>
            </a:r>
            <a:r>
              <a:rPr lang="tr-TR" sz="2000" b="0" i="0" dirty="0" err="1">
                <a:solidFill>
                  <a:srgbClr val="374151"/>
                </a:solidFill>
                <a:effectLst/>
                <a:latin typeface="Söhne"/>
              </a:rPr>
              <a:t>klamidya</a:t>
            </a:r>
            <a:r>
              <a:rPr lang="tr-TR" sz="2000" b="0" i="0" dirty="0">
                <a:solidFill>
                  <a:srgbClr val="374151"/>
                </a:solidFill>
                <a:effectLst/>
                <a:latin typeface="Söhne"/>
              </a:rPr>
              <a:t>, bel soğukluğu, </a:t>
            </a:r>
            <a:r>
              <a:rPr lang="tr-TR" sz="2000" b="0" i="0" dirty="0" err="1">
                <a:solidFill>
                  <a:srgbClr val="374151"/>
                </a:solidFill>
                <a:effectLst/>
                <a:latin typeface="Söhne"/>
              </a:rPr>
              <a:t>genital</a:t>
            </a:r>
            <a:r>
              <a:rPr lang="tr-TR" sz="2000" b="0" i="0" dirty="0">
                <a:solidFill>
                  <a:srgbClr val="374151"/>
                </a:solidFill>
                <a:effectLst/>
                <a:latin typeface="Söhne"/>
              </a:rPr>
              <a:t> </a:t>
            </a:r>
            <a:r>
              <a:rPr lang="tr-TR" sz="2000" b="0" i="0" dirty="0" err="1">
                <a:solidFill>
                  <a:srgbClr val="374151"/>
                </a:solidFill>
                <a:effectLst/>
                <a:latin typeface="Söhne"/>
              </a:rPr>
              <a:t>herpes</a:t>
            </a:r>
            <a:r>
              <a:rPr lang="tr-TR" sz="2000" b="0" i="0" dirty="0">
                <a:solidFill>
                  <a:srgbClr val="374151"/>
                </a:solidFill>
                <a:effectLst/>
                <a:latin typeface="Söhne"/>
              </a:rPr>
              <a:t>, HPV (</a:t>
            </a:r>
            <a:r>
              <a:rPr lang="tr-TR" sz="2000" b="0" i="0" dirty="0" err="1">
                <a:solidFill>
                  <a:srgbClr val="374151"/>
                </a:solidFill>
                <a:effectLst/>
                <a:latin typeface="Söhne"/>
              </a:rPr>
              <a:t>human</a:t>
            </a:r>
            <a:r>
              <a:rPr lang="tr-TR" sz="2000" b="0" i="0" dirty="0">
                <a:solidFill>
                  <a:srgbClr val="374151"/>
                </a:solidFill>
                <a:effectLst/>
                <a:latin typeface="Söhne"/>
              </a:rPr>
              <a:t> </a:t>
            </a:r>
            <a:r>
              <a:rPr lang="tr-TR" sz="2000" b="0" i="0" dirty="0" err="1">
                <a:solidFill>
                  <a:srgbClr val="374151"/>
                </a:solidFill>
                <a:effectLst/>
                <a:latin typeface="Söhne"/>
              </a:rPr>
              <a:t>papillomavirus</a:t>
            </a:r>
            <a:r>
              <a:rPr lang="tr-TR" sz="2000" b="0" i="0" dirty="0">
                <a:solidFill>
                  <a:srgbClr val="374151"/>
                </a:solidFill>
                <a:effectLst/>
                <a:latin typeface="Söhne"/>
              </a:rPr>
              <a:t>) ve diğerleri bulunmaktadır. </a:t>
            </a:r>
            <a:r>
              <a:rPr lang="tr-TR" sz="2000" b="0" i="0" dirty="0" err="1">
                <a:solidFill>
                  <a:srgbClr val="374151"/>
                </a:solidFill>
                <a:effectLst/>
                <a:latin typeface="Söhne"/>
              </a:rPr>
              <a:t>CYBH'lar</a:t>
            </a:r>
            <a:r>
              <a:rPr lang="tr-TR" sz="2000" b="0" i="0" dirty="0">
                <a:solidFill>
                  <a:srgbClr val="374151"/>
                </a:solidFill>
                <a:effectLst/>
                <a:latin typeface="Söhne"/>
              </a:rPr>
              <a:t>, özellikle genç yetişkinler ve cinsel yolla aktif bireyler arasında yaygın olarak görülmekte olup, etkileri bireyin üreme sağlığından genel sağlığına kadar çeşitli alanlarda olumsuz etkileri vardır.</a:t>
            </a:r>
            <a:endParaRPr lang="tr-TR" sz="2000" dirty="0">
              <a:latin typeface="Arial" panose="020B0604020202020204" pitchFamily="34" charset="0"/>
              <a:cs typeface="Arial" panose="020B0604020202020204" pitchFamily="34" charset="0"/>
            </a:endParaRPr>
          </a:p>
        </p:txBody>
      </p:sp>
      <p:sp>
        <p:nvSpPr>
          <p:cNvPr id="6" name="Dikdörtgen 5">
            <a:extLst>
              <a:ext uri="{FF2B5EF4-FFF2-40B4-BE49-F238E27FC236}">
                <a16:creationId xmlns:a16="http://schemas.microsoft.com/office/drawing/2014/main" id="{F94DCDBA-1AF6-DE54-2BC6-FA8D60DE0953}"/>
              </a:ext>
            </a:extLst>
          </p:cNvPr>
          <p:cNvSpPr/>
          <p:nvPr/>
        </p:nvSpPr>
        <p:spPr>
          <a:xfrm>
            <a:off x="997369" y="1196762"/>
            <a:ext cx="7098033" cy="769441"/>
          </a:xfrm>
          <a:prstGeom prst="rect">
            <a:avLst/>
          </a:prstGeom>
          <a:noFill/>
        </p:spPr>
        <p:txBody>
          <a:bodyPr wrap="none" lIns="91440" tIns="45720" rIns="91440" bIns="45720">
            <a:spAutoFit/>
          </a:bodyPr>
          <a:lstStyle/>
          <a:p>
            <a:pPr algn="ctr"/>
            <a:r>
              <a:rPr lang="tr-TR" sz="4400" b="0" cap="none" spc="0" dirty="0">
                <a:ln w="0"/>
                <a:solidFill>
                  <a:schemeClr val="tx1"/>
                </a:solidFill>
                <a:effectLst>
                  <a:outerShdw blurRad="38100" dist="19050" dir="2700000" algn="tl" rotWithShape="0">
                    <a:schemeClr val="dk1">
                      <a:alpha val="40000"/>
                    </a:schemeClr>
                  </a:outerShdw>
                </a:effectLst>
              </a:rPr>
              <a:t>Cinsel Yolla Bulaşan Hastalıklar</a:t>
            </a:r>
          </a:p>
        </p:txBody>
      </p:sp>
      <p:pic>
        <p:nvPicPr>
          <p:cNvPr id="8" name="Resim 7">
            <a:extLst>
              <a:ext uri="{FF2B5EF4-FFF2-40B4-BE49-F238E27FC236}">
                <a16:creationId xmlns:a16="http://schemas.microsoft.com/office/drawing/2014/main" id="{D8F03A90-75F2-20F2-BE43-D44699CCB1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0857" y="739177"/>
            <a:ext cx="2628900" cy="1575610"/>
          </a:xfrm>
          <a:prstGeom prst="rect">
            <a:avLst/>
          </a:prstGeom>
        </p:spPr>
      </p:pic>
      <p:sp>
        <p:nvSpPr>
          <p:cNvPr id="3" name="Metin kutusu 2">
            <a:extLst>
              <a:ext uri="{FF2B5EF4-FFF2-40B4-BE49-F238E27FC236}">
                <a16:creationId xmlns:a16="http://schemas.microsoft.com/office/drawing/2014/main" id="{DDBA9213-AC93-1420-F23D-4DB34EE02615}"/>
              </a:ext>
            </a:extLst>
          </p:cNvPr>
          <p:cNvSpPr txBox="1"/>
          <p:nvPr/>
        </p:nvSpPr>
        <p:spPr>
          <a:xfrm>
            <a:off x="1229632" y="5491961"/>
            <a:ext cx="10176386" cy="338554"/>
          </a:xfrm>
          <a:prstGeom prst="rect">
            <a:avLst/>
          </a:prstGeom>
          <a:noFill/>
        </p:spPr>
        <p:txBody>
          <a:bodyPr wrap="square">
            <a:spAutoFit/>
          </a:bodyPr>
          <a:lstStyle/>
          <a:p>
            <a:r>
              <a:rPr lang="tr-TR" sz="1600" dirty="0"/>
              <a:t>https://www.turkiyeklinikleri.com/article/en-turkiyede-ve-dunyada-cinsel-yolla-bulasan-enfeksiyonlar-ve-hivaids-45371.html</a:t>
            </a:r>
          </a:p>
        </p:txBody>
      </p:sp>
      <p:pic>
        <p:nvPicPr>
          <p:cNvPr id="2" name="Kayıtlı Ses">
            <a:hlinkClick r:id="" action="ppaction://media"/>
            <a:extLst>
              <a:ext uri="{FF2B5EF4-FFF2-40B4-BE49-F238E27FC236}">
                <a16:creationId xmlns:a16="http://schemas.microsoft.com/office/drawing/2014/main" id="{942BA639-45A8-9004-3B5B-F3564CC642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15173" y="5004598"/>
            <a:ext cx="487363" cy="487363"/>
          </a:xfrm>
          <a:prstGeom prst="rect">
            <a:avLst/>
          </a:prstGeom>
        </p:spPr>
      </p:pic>
    </p:spTree>
    <p:extLst>
      <p:ext uri="{BB962C8B-B14F-4D97-AF65-F5344CB8AC3E}">
        <p14:creationId xmlns:p14="http://schemas.microsoft.com/office/powerpoint/2010/main" val="411606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523D6B27-6361-70CE-8D90-F854E20047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25" y="623688"/>
            <a:ext cx="8657253" cy="4969209"/>
          </a:xfrm>
          <a:prstGeom prst="rect">
            <a:avLst/>
          </a:prstGeom>
        </p:spPr>
      </p:pic>
      <p:sp>
        <p:nvSpPr>
          <p:cNvPr id="3" name="Metin kutusu 2">
            <a:extLst>
              <a:ext uri="{FF2B5EF4-FFF2-40B4-BE49-F238E27FC236}">
                <a16:creationId xmlns:a16="http://schemas.microsoft.com/office/drawing/2014/main" id="{B3BDDC8E-C89F-FECE-452B-4ACC0F4164F9}"/>
              </a:ext>
            </a:extLst>
          </p:cNvPr>
          <p:cNvSpPr txBox="1"/>
          <p:nvPr/>
        </p:nvSpPr>
        <p:spPr>
          <a:xfrm>
            <a:off x="1705896" y="5691219"/>
            <a:ext cx="8445909" cy="338554"/>
          </a:xfrm>
          <a:prstGeom prst="rect">
            <a:avLst/>
          </a:prstGeom>
          <a:noFill/>
        </p:spPr>
        <p:txBody>
          <a:bodyPr wrap="square">
            <a:spAutoFit/>
          </a:bodyPr>
          <a:lstStyle/>
          <a:p>
            <a:r>
              <a:rPr lang="tr-TR" sz="1600" dirty="0"/>
              <a:t>https://affordablerapidtesting.com/std-testing/what-are-std-or-sti/</a:t>
            </a:r>
          </a:p>
        </p:txBody>
      </p:sp>
      <p:pic>
        <p:nvPicPr>
          <p:cNvPr id="2" name="Kayıtlı Ses">
            <a:hlinkClick r:id="" action="ppaction://media"/>
            <a:extLst>
              <a:ext uri="{FF2B5EF4-FFF2-40B4-BE49-F238E27FC236}">
                <a16:creationId xmlns:a16="http://schemas.microsoft.com/office/drawing/2014/main" id="{833550EB-26AC-F8DB-03A6-0ADC3E69DE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17242" y="5537745"/>
            <a:ext cx="487363" cy="487363"/>
          </a:xfrm>
          <a:prstGeom prst="rect">
            <a:avLst/>
          </a:prstGeom>
        </p:spPr>
      </p:pic>
    </p:spTree>
    <p:extLst>
      <p:ext uri="{BB962C8B-B14F-4D97-AF65-F5344CB8AC3E}">
        <p14:creationId xmlns:p14="http://schemas.microsoft.com/office/powerpoint/2010/main" val="118943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D0B0CF06-CA46-CDE3-CBD7-F0F26917C24E}"/>
              </a:ext>
            </a:extLst>
          </p:cNvPr>
          <p:cNvSpPr txBox="1"/>
          <p:nvPr/>
        </p:nvSpPr>
        <p:spPr>
          <a:xfrm>
            <a:off x="1026368" y="1623527"/>
            <a:ext cx="2957028" cy="3785652"/>
          </a:xfrm>
          <a:prstGeom prst="rect">
            <a:avLst/>
          </a:prstGeom>
          <a:noFill/>
        </p:spPr>
        <p:txBody>
          <a:bodyPr wrap="none" rtlCol="0">
            <a:spAutoFit/>
          </a:bodyPr>
          <a:lstStyle/>
          <a:p>
            <a:pPr marL="342900" indent="-342900">
              <a:buFont typeface="Arial" panose="020B0604020202020204" pitchFamily="34" charset="0"/>
              <a:buChar char="•"/>
            </a:pPr>
            <a:r>
              <a:rPr lang="tr-TR" sz="2400" dirty="0"/>
              <a:t>HIV/AIDS</a:t>
            </a:r>
          </a:p>
          <a:p>
            <a:pPr marL="342900" indent="-342900">
              <a:buFont typeface="Arial" panose="020B0604020202020204" pitchFamily="34" charset="0"/>
              <a:buChar char="•"/>
            </a:pPr>
            <a:r>
              <a:rPr lang="tr-TR" sz="2400" dirty="0"/>
              <a:t>Hepatit B</a:t>
            </a:r>
          </a:p>
          <a:p>
            <a:pPr marL="342900" indent="-342900">
              <a:buFont typeface="Arial" panose="020B0604020202020204" pitchFamily="34" charset="0"/>
              <a:buChar char="•"/>
            </a:pPr>
            <a:r>
              <a:rPr lang="tr-TR" sz="2400" dirty="0"/>
              <a:t>Hepatit C </a:t>
            </a:r>
          </a:p>
          <a:p>
            <a:pPr marL="342900" indent="-342900">
              <a:buFont typeface="Arial" panose="020B0604020202020204" pitchFamily="34" charset="0"/>
              <a:buChar char="•"/>
            </a:pPr>
            <a:r>
              <a:rPr lang="tr-TR" sz="2400" dirty="0"/>
              <a:t>Frengi (</a:t>
            </a:r>
            <a:r>
              <a:rPr lang="tr-TR" sz="2400" dirty="0" err="1"/>
              <a:t>Sifiliz</a:t>
            </a:r>
            <a:r>
              <a:rPr lang="tr-TR" sz="2400" dirty="0"/>
              <a:t>)</a:t>
            </a:r>
          </a:p>
          <a:p>
            <a:pPr marL="342900" indent="-342900">
              <a:buFont typeface="Arial" panose="020B0604020202020204" pitchFamily="34" charset="0"/>
              <a:buChar char="•"/>
            </a:pPr>
            <a:r>
              <a:rPr lang="tr-TR" sz="2400" dirty="0" err="1"/>
              <a:t>Klamidya</a:t>
            </a:r>
            <a:endParaRPr lang="tr-TR" sz="2400" dirty="0"/>
          </a:p>
          <a:p>
            <a:pPr marL="342900" indent="-342900">
              <a:buFont typeface="Arial" panose="020B0604020202020204" pitchFamily="34" charset="0"/>
              <a:buChar char="•"/>
            </a:pPr>
            <a:r>
              <a:rPr lang="tr-TR" sz="2400" dirty="0"/>
              <a:t>Bel Soğukluğu</a:t>
            </a:r>
          </a:p>
          <a:p>
            <a:pPr marL="342900" indent="-342900">
              <a:buFont typeface="Arial" panose="020B0604020202020204" pitchFamily="34" charset="0"/>
              <a:buChar char="•"/>
            </a:pPr>
            <a:r>
              <a:rPr lang="tr-TR" sz="2400" dirty="0"/>
              <a:t>HPV</a:t>
            </a:r>
          </a:p>
          <a:p>
            <a:pPr marL="342900" indent="-342900">
              <a:buFont typeface="Arial" panose="020B0604020202020204" pitchFamily="34" charset="0"/>
              <a:buChar char="•"/>
            </a:pPr>
            <a:r>
              <a:rPr lang="tr-TR" sz="2400" dirty="0" err="1"/>
              <a:t>Genital</a:t>
            </a:r>
            <a:r>
              <a:rPr lang="tr-TR" sz="2400" dirty="0"/>
              <a:t> Herpes</a:t>
            </a:r>
          </a:p>
          <a:p>
            <a:pPr marL="342900" indent="-342900">
              <a:buFont typeface="Arial" panose="020B0604020202020204" pitchFamily="34" charset="0"/>
              <a:buChar char="•"/>
            </a:pPr>
            <a:r>
              <a:rPr lang="tr-TR" sz="2400" dirty="0" err="1"/>
              <a:t>Üreoplasma</a:t>
            </a:r>
            <a:endParaRPr lang="tr-TR" sz="2400" dirty="0"/>
          </a:p>
          <a:p>
            <a:pPr marL="342900" indent="-342900">
              <a:buFont typeface="Arial" panose="020B0604020202020204" pitchFamily="34" charset="0"/>
              <a:buChar char="•"/>
            </a:pPr>
            <a:r>
              <a:rPr lang="tr-TR" sz="2400" dirty="0" err="1"/>
              <a:t>Genital</a:t>
            </a:r>
            <a:r>
              <a:rPr lang="tr-TR" sz="2400" dirty="0"/>
              <a:t> Mikoplazma</a:t>
            </a:r>
            <a:endParaRPr lang="tr-TR" dirty="0"/>
          </a:p>
        </p:txBody>
      </p:sp>
      <p:pic>
        <p:nvPicPr>
          <p:cNvPr id="4" name="Resim 3">
            <a:extLst>
              <a:ext uri="{FF2B5EF4-FFF2-40B4-BE49-F238E27FC236}">
                <a16:creationId xmlns:a16="http://schemas.microsoft.com/office/drawing/2014/main" id="{FE6D9C46-62D3-2F8B-7DBB-89E07343EE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2211" y="835090"/>
            <a:ext cx="3458546" cy="2593910"/>
          </a:xfrm>
          <a:prstGeom prst="rect">
            <a:avLst/>
          </a:prstGeom>
        </p:spPr>
      </p:pic>
      <p:pic>
        <p:nvPicPr>
          <p:cNvPr id="6" name="Resim 5">
            <a:extLst>
              <a:ext uri="{FF2B5EF4-FFF2-40B4-BE49-F238E27FC236}">
                <a16:creationId xmlns:a16="http://schemas.microsoft.com/office/drawing/2014/main" id="{F91D8215-4EDF-B11C-3014-4696FD7379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1271" y="3429000"/>
            <a:ext cx="4771054" cy="2385527"/>
          </a:xfrm>
          <a:prstGeom prst="rect">
            <a:avLst/>
          </a:prstGeom>
        </p:spPr>
      </p:pic>
      <p:pic>
        <p:nvPicPr>
          <p:cNvPr id="3" name="Kayıtlı Ses">
            <a:hlinkClick r:id="" action="ppaction://media"/>
            <a:extLst>
              <a:ext uri="{FF2B5EF4-FFF2-40B4-BE49-F238E27FC236}">
                <a16:creationId xmlns:a16="http://schemas.microsoft.com/office/drawing/2014/main" id="{4FB9236B-F60C-65F5-8726-FC3441235A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03367" y="5165497"/>
            <a:ext cx="487363" cy="487363"/>
          </a:xfrm>
          <a:prstGeom prst="rect">
            <a:avLst/>
          </a:prstGeom>
        </p:spPr>
      </p:pic>
    </p:spTree>
    <p:extLst>
      <p:ext uri="{BB962C8B-B14F-4D97-AF65-F5344CB8AC3E}">
        <p14:creationId xmlns:p14="http://schemas.microsoft.com/office/powerpoint/2010/main" val="315247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37F4767E-249A-066B-655B-0EE7C04E17CE}"/>
              </a:ext>
            </a:extLst>
          </p:cNvPr>
          <p:cNvSpPr txBox="1"/>
          <p:nvPr/>
        </p:nvSpPr>
        <p:spPr>
          <a:xfrm>
            <a:off x="1354882" y="1310194"/>
            <a:ext cx="9482236" cy="1754326"/>
          </a:xfrm>
          <a:prstGeom prst="rect">
            <a:avLst/>
          </a:prstGeom>
          <a:noFill/>
        </p:spPr>
        <p:txBody>
          <a:bodyPr wrap="square">
            <a:spAutoFit/>
          </a:bodyPr>
          <a:lstStyle/>
          <a:p>
            <a:r>
              <a:rPr lang="tr-TR" b="0" i="0" dirty="0">
                <a:solidFill>
                  <a:srgbClr val="374151"/>
                </a:solidFill>
                <a:effectLst/>
                <a:latin typeface="Söhne"/>
              </a:rPr>
              <a:t>Dünya Sağlık Örgütü (WHO), doğum kontrolü veya aile planlaması olarak bilinen konuda şu tanımı yapmaktadır: "Aile planlaması, bireylerin kendi çocuk sayılarına ve doğum zamanlarına karar vermelerini sağlayan bilgi, yetenek ve uygulamalardan oluşan bir hizmettir. Bu, gebelikten kaçınma, gebelik aralığı ve doğum kontrolü gibi konuları içerir. Aile planlaması, bireylerin ve çiftlerin cinsel sağlıklarını ve genel sağlıklarını iyileştirmek, toplumların sağlık ve refahını artırmak amacıyla çeşitli doğum kontrol yöntemlerini sunan kapsamlı bir sağlık hizmetidir."</a:t>
            </a:r>
            <a:endParaRPr lang="tr-TR" dirty="0"/>
          </a:p>
        </p:txBody>
      </p:sp>
      <p:sp>
        <p:nvSpPr>
          <p:cNvPr id="7" name="Metin kutusu 6">
            <a:extLst>
              <a:ext uri="{FF2B5EF4-FFF2-40B4-BE49-F238E27FC236}">
                <a16:creationId xmlns:a16="http://schemas.microsoft.com/office/drawing/2014/main" id="{90A33B9B-16E2-0107-BE9F-70EB498473C0}"/>
              </a:ext>
            </a:extLst>
          </p:cNvPr>
          <p:cNvSpPr txBox="1"/>
          <p:nvPr/>
        </p:nvSpPr>
        <p:spPr>
          <a:xfrm>
            <a:off x="1354882" y="811762"/>
            <a:ext cx="3498778" cy="400110"/>
          </a:xfrm>
          <a:prstGeom prst="rect">
            <a:avLst/>
          </a:prstGeom>
          <a:noFill/>
        </p:spPr>
        <p:txBody>
          <a:bodyPr wrap="none" rtlCol="0">
            <a:spAutoFit/>
          </a:bodyPr>
          <a:lstStyle/>
          <a:p>
            <a:r>
              <a:rPr lang="tr-TR" sz="2000" b="1" dirty="0"/>
              <a:t>Doğum Kontrolü Planlaması   </a:t>
            </a:r>
          </a:p>
        </p:txBody>
      </p:sp>
      <p:sp>
        <p:nvSpPr>
          <p:cNvPr id="9" name="Metin kutusu 8">
            <a:extLst>
              <a:ext uri="{FF2B5EF4-FFF2-40B4-BE49-F238E27FC236}">
                <a16:creationId xmlns:a16="http://schemas.microsoft.com/office/drawing/2014/main" id="{A7505289-E580-4B56-A6FC-614E7F2BEF9A}"/>
              </a:ext>
            </a:extLst>
          </p:cNvPr>
          <p:cNvSpPr txBox="1"/>
          <p:nvPr/>
        </p:nvSpPr>
        <p:spPr>
          <a:xfrm>
            <a:off x="1354882" y="3051543"/>
            <a:ext cx="9185598" cy="2246769"/>
          </a:xfrm>
          <a:prstGeom prst="rect">
            <a:avLst/>
          </a:prstGeom>
          <a:noFill/>
        </p:spPr>
        <p:txBody>
          <a:bodyPr wrap="square">
            <a:spAutoFit/>
          </a:bodyPr>
          <a:lstStyle/>
          <a:p>
            <a:br>
              <a:rPr lang="tr-TR" sz="1400" dirty="0"/>
            </a:br>
            <a:r>
              <a:rPr lang="tr-TR" b="0" i="0" dirty="0">
                <a:solidFill>
                  <a:srgbClr val="374151"/>
                </a:solidFill>
                <a:effectLst/>
                <a:latin typeface="Söhne"/>
              </a:rPr>
              <a:t>İstenmeyen gebeliklerin önlenmesi için birçok etkili doğum kontrol yöntemi bulunmaktadır. Cinsel eğitim ve bilinçlendirme programları, bireylere doğru bilgileri sunarak, doğum kontrol yöntemlerini doğru ve etkili bir şekilde kullanmalarına yardımcı olabilir. Ayrıca, sağlık uzmanları ile yapılan danışmalar, bireylerin kişisel ihtiyaçlarına en uygun doğum kontrol yöntemini seçmelerine ve bu yöntemi etkili bir şekilde uygulamalarına yardımcı olabilir. İstenmeyen gebelikleri önlemek, bireylerin cinsel sağlığını korumanın yanı sıra, sosyal ve ekonomik düzeyde olumlu etkiler yaratarak toplum sağlığına katkıda bulunabilir.</a:t>
            </a:r>
            <a:endParaRPr lang="tr-TR" sz="1400" dirty="0"/>
          </a:p>
        </p:txBody>
      </p:sp>
      <p:sp>
        <p:nvSpPr>
          <p:cNvPr id="3" name="Metin kutusu 2">
            <a:extLst>
              <a:ext uri="{FF2B5EF4-FFF2-40B4-BE49-F238E27FC236}">
                <a16:creationId xmlns:a16="http://schemas.microsoft.com/office/drawing/2014/main" id="{01E3EFF9-2BFE-D7CF-6DEB-B88A39274A39}"/>
              </a:ext>
            </a:extLst>
          </p:cNvPr>
          <p:cNvSpPr txBox="1"/>
          <p:nvPr/>
        </p:nvSpPr>
        <p:spPr>
          <a:xfrm>
            <a:off x="1237880" y="5412152"/>
            <a:ext cx="9716240" cy="584775"/>
          </a:xfrm>
          <a:prstGeom prst="rect">
            <a:avLst/>
          </a:prstGeom>
          <a:noFill/>
        </p:spPr>
        <p:txBody>
          <a:bodyPr wrap="square">
            <a:spAutoFit/>
          </a:bodyPr>
          <a:lstStyle/>
          <a:p>
            <a:r>
              <a:rPr lang="tr-TR" sz="1600" dirty="0"/>
              <a:t>https://www.who.int/health-topics/contraception#:~:text=Contraceptive%20methods-,Overview,and%20the%20treatment%20of%20infertility.</a:t>
            </a:r>
          </a:p>
        </p:txBody>
      </p:sp>
      <p:pic>
        <p:nvPicPr>
          <p:cNvPr id="2" name="Kayıtlı Ses">
            <a:hlinkClick r:id="" action="ppaction://media"/>
            <a:extLst>
              <a:ext uri="{FF2B5EF4-FFF2-40B4-BE49-F238E27FC236}">
                <a16:creationId xmlns:a16="http://schemas.microsoft.com/office/drawing/2014/main" id="{8506EAD8-61BB-424B-BC6A-D6A9048D22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35697" y="5476907"/>
            <a:ext cx="487363" cy="487363"/>
          </a:xfrm>
          <a:prstGeom prst="rect">
            <a:avLst/>
          </a:prstGeom>
        </p:spPr>
      </p:pic>
    </p:spTree>
    <p:extLst>
      <p:ext uri="{BB962C8B-B14F-4D97-AF65-F5344CB8AC3E}">
        <p14:creationId xmlns:p14="http://schemas.microsoft.com/office/powerpoint/2010/main" val="121294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ACA8923B-3823-1118-23FE-E99096D7D2EA}"/>
              </a:ext>
            </a:extLst>
          </p:cNvPr>
          <p:cNvSpPr txBox="1"/>
          <p:nvPr/>
        </p:nvSpPr>
        <p:spPr>
          <a:xfrm>
            <a:off x="1390262" y="1632857"/>
            <a:ext cx="3909019" cy="584775"/>
          </a:xfrm>
          <a:prstGeom prst="rect">
            <a:avLst/>
          </a:prstGeom>
          <a:noFill/>
        </p:spPr>
        <p:txBody>
          <a:bodyPr wrap="none" rtlCol="0">
            <a:spAutoFit/>
          </a:bodyPr>
          <a:lstStyle/>
          <a:p>
            <a:r>
              <a:rPr lang="tr-TR" sz="3200" b="1" dirty="0"/>
              <a:t>Sorunun belirlenmesi</a:t>
            </a:r>
          </a:p>
        </p:txBody>
      </p:sp>
      <p:sp>
        <p:nvSpPr>
          <p:cNvPr id="2" name="Metin kutusu 1">
            <a:extLst>
              <a:ext uri="{FF2B5EF4-FFF2-40B4-BE49-F238E27FC236}">
                <a16:creationId xmlns:a16="http://schemas.microsoft.com/office/drawing/2014/main" id="{B8ED54F4-AE31-7C59-8297-37D1F45DDF72}"/>
              </a:ext>
            </a:extLst>
          </p:cNvPr>
          <p:cNvSpPr txBox="1"/>
          <p:nvPr/>
        </p:nvSpPr>
        <p:spPr>
          <a:xfrm>
            <a:off x="978160" y="2752360"/>
            <a:ext cx="10235680" cy="2677656"/>
          </a:xfrm>
          <a:prstGeom prst="rect">
            <a:avLst/>
          </a:prstGeom>
          <a:noFill/>
        </p:spPr>
        <p:txBody>
          <a:bodyPr wrap="square" rtlCol="0">
            <a:spAutoFit/>
          </a:bodyPr>
          <a:lstStyle/>
          <a:p>
            <a:pPr marL="342900" indent="-342900">
              <a:buFont typeface="Arial" panose="020B0604020202020204" pitchFamily="34" charset="0"/>
              <a:buChar char="•"/>
            </a:pPr>
            <a:r>
              <a:rPr lang="tr-TR" sz="2400" dirty="0"/>
              <a:t>Cinsel yolla bulaşan hastalıkların sayısının artması</a:t>
            </a:r>
          </a:p>
          <a:p>
            <a:pPr marL="342900" indent="-342900">
              <a:buFont typeface="Arial" panose="020B0604020202020204" pitchFamily="34" charset="0"/>
              <a:buChar char="•"/>
            </a:pPr>
            <a:r>
              <a:rPr lang="tr-TR" sz="2400" dirty="0"/>
              <a:t>Olası şüpheli bir temas durumunda kişilerin nereye ve ne zaman başvurması gerektiği konusunda yeterli bilgiye sahip olmaması, aynı şekilde gizliliğin konusunda da çekincelerinin olması</a:t>
            </a:r>
          </a:p>
          <a:p>
            <a:pPr marL="342900" indent="-342900">
              <a:buFont typeface="Arial" panose="020B0604020202020204" pitchFamily="34" charset="0"/>
              <a:buChar char="•"/>
            </a:pPr>
            <a:r>
              <a:rPr lang="tr-TR" sz="2400" dirty="0"/>
              <a:t>Korunma yollarının yeterince etkin şekilde kullanılmaması</a:t>
            </a:r>
          </a:p>
          <a:p>
            <a:pPr marL="342900" indent="-342900">
              <a:buFont typeface="Arial" panose="020B0604020202020204" pitchFamily="34" charset="0"/>
              <a:buChar char="•"/>
            </a:pPr>
            <a:r>
              <a:rPr lang="tr-TR" sz="2400" dirty="0"/>
              <a:t>İstenmeyen gebelikler</a:t>
            </a:r>
          </a:p>
          <a:p>
            <a:pPr marL="342900" indent="-342900">
              <a:buFont typeface="Arial" panose="020B0604020202020204" pitchFamily="34" charset="0"/>
              <a:buChar char="•"/>
            </a:pPr>
            <a:r>
              <a:rPr lang="tr-TR" sz="2400" dirty="0"/>
              <a:t>Yabancı kökenli bazı kişilerin dil problemi yaşaması</a:t>
            </a:r>
            <a:endParaRPr lang="tr-TR" sz="2000" dirty="0"/>
          </a:p>
        </p:txBody>
      </p:sp>
      <p:pic>
        <p:nvPicPr>
          <p:cNvPr id="3" name="Kayıtlı Ses">
            <a:hlinkClick r:id="" action="ppaction://media"/>
            <a:extLst>
              <a:ext uri="{FF2B5EF4-FFF2-40B4-BE49-F238E27FC236}">
                <a16:creationId xmlns:a16="http://schemas.microsoft.com/office/drawing/2014/main" id="{686A8B48-41A3-DE01-A471-74D1636C03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89044" y="5397359"/>
            <a:ext cx="487363" cy="487363"/>
          </a:xfrm>
          <a:prstGeom prst="rect">
            <a:avLst/>
          </a:prstGeom>
        </p:spPr>
      </p:pic>
    </p:spTree>
    <p:extLst>
      <p:ext uri="{BB962C8B-B14F-4D97-AF65-F5344CB8AC3E}">
        <p14:creationId xmlns:p14="http://schemas.microsoft.com/office/powerpoint/2010/main" val="69233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AEEAFF26-4AC4-E812-A0E4-6EB2822F1DC8}"/>
              </a:ext>
            </a:extLst>
          </p:cNvPr>
          <p:cNvSpPr txBox="1"/>
          <p:nvPr/>
        </p:nvSpPr>
        <p:spPr>
          <a:xfrm>
            <a:off x="1296956" y="1679510"/>
            <a:ext cx="2872133" cy="584775"/>
          </a:xfrm>
          <a:prstGeom prst="rect">
            <a:avLst/>
          </a:prstGeom>
          <a:noFill/>
        </p:spPr>
        <p:txBody>
          <a:bodyPr wrap="none" rtlCol="0">
            <a:spAutoFit/>
          </a:bodyPr>
          <a:lstStyle/>
          <a:p>
            <a:r>
              <a:rPr lang="tr-TR" sz="3200" b="1" dirty="0"/>
              <a:t>Projenin</a:t>
            </a:r>
            <a:r>
              <a:rPr lang="tr-TR" sz="2800" b="1" dirty="0"/>
              <a:t> </a:t>
            </a:r>
            <a:r>
              <a:rPr lang="tr-TR" sz="3200" b="1" dirty="0"/>
              <a:t>Amacı</a:t>
            </a:r>
            <a:endParaRPr lang="tr-TR" sz="2800" b="1" dirty="0"/>
          </a:p>
        </p:txBody>
      </p:sp>
      <p:sp>
        <p:nvSpPr>
          <p:cNvPr id="6" name="Metin kutusu 5">
            <a:extLst>
              <a:ext uri="{FF2B5EF4-FFF2-40B4-BE49-F238E27FC236}">
                <a16:creationId xmlns:a16="http://schemas.microsoft.com/office/drawing/2014/main" id="{D7835E72-A66F-C5A3-C2F6-30A1676268E1}"/>
              </a:ext>
            </a:extLst>
          </p:cNvPr>
          <p:cNvSpPr txBox="1"/>
          <p:nvPr/>
        </p:nvSpPr>
        <p:spPr>
          <a:xfrm>
            <a:off x="1028112" y="2892490"/>
            <a:ext cx="9468828" cy="2677656"/>
          </a:xfrm>
          <a:prstGeom prst="rect">
            <a:avLst/>
          </a:prstGeom>
          <a:noFill/>
        </p:spPr>
        <p:txBody>
          <a:bodyPr wrap="square" rtlCol="0">
            <a:spAutoFit/>
          </a:bodyPr>
          <a:lstStyle/>
          <a:p>
            <a:pPr marL="285750" indent="-285750">
              <a:buFont typeface="Arial" panose="020B0604020202020204" pitchFamily="34" charset="0"/>
              <a:buChar char="•"/>
            </a:pPr>
            <a:r>
              <a:rPr lang="tr-TR" sz="2400" dirty="0"/>
              <a:t>Cinsel yolla bulaşan hastalıkların görülme sıklığının azaltılması</a:t>
            </a:r>
          </a:p>
          <a:p>
            <a:pPr marL="285750" indent="-285750">
              <a:buFont typeface="Arial" panose="020B0604020202020204" pitchFamily="34" charset="0"/>
              <a:buChar char="•"/>
            </a:pPr>
            <a:r>
              <a:rPr lang="tr-TR" sz="2400" dirty="0"/>
              <a:t>Kişilerin olası riskler, semptomlar, korunma yolları ve temas halinde ne yapmaları gerektiği konusunda bilgilendirilmesi</a:t>
            </a:r>
          </a:p>
          <a:p>
            <a:pPr marL="285750" indent="-285750">
              <a:buFont typeface="Arial" panose="020B0604020202020204" pitchFamily="34" charset="0"/>
              <a:buChar char="•"/>
            </a:pPr>
            <a:r>
              <a:rPr lang="tr-TR" sz="2400" dirty="0"/>
              <a:t>Gizlilik yönünde duyulan şüphelerin tam anonimlik sağlanması yoluyla ortadan kaldırılması</a:t>
            </a:r>
          </a:p>
          <a:p>
            <a:pPr marL="285750" indent="-285750">
              <a:buFont typeface="Arial" panose="020B0604020202020204" pitchFamily="34" charset="0"/>
              <a:buChar char="•"/>
            </a:pPr>
            <a:r>
              <a:rPr lang="tr-TR" sz="2400" dirty="0"/>
              <a:t>İstenmeyen gebeliklerin önlenmesi</a:t>
            </a:r>
          </a:p>
          <a:p>
            <a:pPr marL="285750" indent="-285750">
              <a:buFont typeface="Arial" panose="020B0604020202020204" pitchFamily="34" charset="0"/>
              <a:buChar char="•"/>
            </a:pPr>
            <a:r>
              <a:rPr lang="tr-TR" sz="2400" dirty="0"/>
              <a:t>Cinsel eğitim konusunda halkta bilinç oluşturulması</a:t>
            </a:r>
          </a:p>
        </p:txBody>
      </p:sp>
      <p:pic>
        <p:nvPicPr>
          <p:cNvPr id="2" name="Kayıtlı Ses">
            <a:hlinkClick r:id="" action="ppaction://media"/>
            <a:extLst>
              <a:ext uri="{FF2B5EF4-FFF2-40B4-BE49-F238E27FC236}">
                <a16:creationId xmlns:a16="http://schemas.microsoft.com/office/drawing/2014/main" id="{794E899D-9F3E-6CD0-9AD8-B50E74BD27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19672" y="5326464"/>
            <a:ext cx="487363" cy="487363"/>
          </a:xfrm>
          <a:prstGeom prst="rect">
            <a:avLst/>
          </a:prstGeom>
        </p:spPr>
      </p:pic>
    </p:spTree>
    <p:extLst>
      <p:ext uri="{BB962C8B-B14F-4D97-AF65-F5344CB8AC3E}">
        <p14:creationId xmlns:p14="http://schemas.microsoft.com/office/powerpoint/2010/main" val="254739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Projenin Tanıtılması"/>
          <p:cNvSpPr txBox="1">
            <a:spLocks noGrp="1"/>
          </p:cNvSpPr>
          <p:nvPr>
            <p:ph type="title"/>
          </p:nvPr>
        </p:nvSpPr>
        <p:spPr>
          <a:prstGeom prst="rect">
            <a:avLst/>
          </a:prstGeom>
        </p:spPr>
        <p:txBody>
          <a:bodyPr/>
          <a:lstStyle>
            <a:lvl1pPr>
              <a:defRPr>
                <a:latin typeface="Times New Roman"/>
                <a:ea typeface="Times New Roman"/>
                <a:cs typeface="Times New Roman"/>
                <a:sym typeface="Times New Roman"/>
              </a:defRPr>
            </a:lvl1pPr>
          </a:lstStyle>
          <a:p>
            <a:r>
              <a:t>Projenin Tanıtılması</a:t>
            </a:r>
          </a:p>
        </p:txBody>
      </p:sp>
      <p:sp>
        <p:nvSpPr>
          <p:cNvPr id="265" name="Proje İçeriği…"/>
          <p:cNvSpPr txBox="1">
            <a:spLocks noGrp="1"/>
          </p:cNvSpPr>
          <p:nvPr>
            <p:ph type="body" sz="half" idx="1"/>
          </p:nvPr>
        </p:nvSpPr>
        <p:spPr>
          <a:prstGeom prst="rect">
            <a:avLst/>
          </a:prstGeom>
        </p:spPr>
        <p:txBody>
          <a:bodyPr>
            <a:normAutofit fontScale="92500"/>
          </a:bodyPr>
          <a:lstStyle/>
          <a:p>
            <a:pPr marL="211454" indent="-211454" defTabSz="338327">
              <a:spcBef>
                <a:spcPts val="400"/>
              </a:spcBef>
              <a:defRPr sz="1776">
                <a:latin typeface="Times New Roman"/>
                <a:ea typeface="Times New Roman"/>
                <a:cs typeface="Times New Roman"/>
                <a:sym typeface="Times New Roman"/>
              </a:defRPr>
            </a:pPr>
            <a:r>
              <a:rPr dirty="0" err="1"/>
              <a:t>Proje</a:t>
            </a:r>
            <a:r>
              <a:rPr dirty="0"/>
              <a:t> </a:t>
            </a:r>
            <a:r>
              <a:rPr dirty="0" err="1"/>
              <a:t>İçeriği</a:t>
            </a:r>
            <a:endParaRPr dirty="0"/>
          </a:p>
          <a:p>
            <a:pPr marL="211454" indent="-211454" defTabSz="338327">
              <a:spcBef>
                <a:spcPts val="400"/>
              </a:spcBef>
              <a:defRPr sz="1776">
                <a:latin typeface="Times New Roman"/>
                <a:ea typeface="Times New Roman"/>
                <a:cs typeface="Times New Roman"/>
                <a:sym typeface="Times New Roman"/>
              </a:defRPr>
            </a:pPr>
            <a:r>
              <a:rPr dirty="0" err="1"/>
              <a:t>Sağlıklı</a:t>
            </a:r>
            <a:r>
              <a:rPr dirty="0"/>
              <a:t> </a:t>
            </a:r>
            <a:r>
              <a:rPr dirty="0" err="1"/>
              <a:t>Gelecek</a:t>
            </a:r>
            <a:r>
              <a:rPr dirty="0"/>
              <a:t> </a:t>
            </a:r>
            <a:r>
              <a:rPr dirty="0" err="1"/>
              <a:t>ve</a:t>
            </a:r>
            <a:r>
              <a:rPr dirty="0"/>
              <a:t> </a:t>
            </a:r>
            <a:r>
              <a:rPr dirty="0" err="1"/>
              <a:t>Cinsel</a:t>
            </a:r>
            <a:r>
              <a:rPr dirty="0"/>
              <a:t> </a:t>
            </a:r>
            <a:r>
              <a:rPr dirty="0" err="1"/>
              <a:t>Eğitim</a:t>
            </a:r>
            <a:r>
              <a:rPr dirty="0"/>
              <a:t> </a:t>
            </a:r>
            <a:r>
              <a:rPr dirty="0" err="1"/>
              <a:t>Hattı</a:t>
            </a:r>
            <a:r>
              <a:rPr dirty="0"/>
              <a:t>, </a:t>
            </a:r>
            <a:r>
              <a:rPr dirty="0" err="1"/>
              <a:t>toplumun</a:t>
            </a:r>
            <a:r>
              <a:rPr dirty="0"/>
              <a:t> </a:t>
            </a:r>
            <a:r>
              <a:rPr dirty="0" err="1"/>
              <a:t>sağlıklı</a:t>
            </a:r>
            <a:r>
              <a:rPr dirty="0"/>
              <a:t> </a:t>
            </a:r>
            <a:r>
              <a:rPr dirty="0" err="1"/>
              <a:t>cinsellik</a:t>
            </a:r>
            <a:r>
              <a:rPr dirty="0"/>
              <a:t> </a:t>
            </a:r>
            <a:r>
              <a:rPr dirty="0" err="1"/>
              <a:t>hakkında</a:t>
            </a:r>
            <a:r>
              <a:rPr dirty="0"/>
              <a:t> </a:t>
            </a:r>
            <a:r>
              <a:rPr dirty="0" err="1"/>
              <a:t>doğru</a:t>
            </a:r>
            <a:r>
              <a:rPr dirty="0"/>
              <a:t> </a:t>
            </a:r>
            <a:r>
              <a:rPr dirty="0" err="1"/>
              <a:t>bilgiye</a:t>
            </a:r>
            <a:r>
              <a:rPr dirty="0"/>
              <a:t> </a:t>
            </a:r>
            <a:r>
              <a:rPr dirty="0" err="1"/>
              <a:t>istediği</a:t>
            </a:r>
            <a:r>
              <a:rPr dirty="0"/>
              <a:t> </a:t>
            </a:r>
            <a:r>
              <a:rPr dirty="0" err="1"/>
              <a:t>zamanda</a:t>
            </a:r>
            <a:r>
              <a:rPr dirty="0"/>
              <a:t> </a:t>
            </a:r>
            <a:r>
              <a:rPr dirty="0" err="1"/>
              <a:t>çekinmeden</a:t>
            </a:r>
            <a:r>
              <a:rPr dirty="0"/>
              <a:t> </a:t>
            </a:r>
            <a:r>
              <a:rPr dirty="0" err="1"/>
              <a:t>ulaşmasını</a:t>
            </a:r>
            <a:r>
              <a:rPr dirty="0"/>
              <a:t> </a:t>
            </a:r>
            <a:r>
              <a:rPr dirty="0" err="1"/>
              <a:t>amaçlamaktadır</a:t>
            </a:r>
            <a:r>
              <a:rPr dirty="0"/>
              <a:t>. Bu </a:t>
            </a:r>
            <a:r>
              <a:rPr dirty="0" err="1"/>
              <a:t>çalışma</a:t>
            </a:r>
            <a:r>
              <a:rPr dirty="0"/>
              <a:t> </a:t>
            </a:r>
            <a:r>
              <a:rPr dirty="0" err="1"/>
              <a:t>sonucunda</a:t>
            </a:r>
            <a:r>
              <a:rPr dirty="0"/>
              <a:t> </a:t>
            </a:r>
            <a:r>
              <a:rPr dirty="0" err="1"/>
              <a:t>toplum</a:t>
            </a:r>
            <a:r>
              <a:rPr dirty="0"/>
              <a:t> </a:t>
            </a:r>
            <a:r>
              <a:rPr dirty="0" err="1"/>
              <a:t>genelinde</a:t>
            </a:r>
            <a:r>
              <a:rPr dirty="0"/>
              <a:t> </a:t>
            </a:r>
            <a:r>
              <a:rPr dirty="0" err="1"/>
              <a:t>refah</a:t>
            </a:r>
            <a:r>
              <a:rPr dirty="0"/>
              <a:t> </a:t>
            </a:r>
            <a:r>
              <a:rPr dirty="0" err="1"/>
              <a:t>artışı</a:t>
            </a:r>
            <a:r>
              <a:rPr dirty="0"/>
              <a:t> </a:t>
            </a:r>
            <a:r>
              <a:rPr dirty="0" err="1"/>
              <a:t>beklenmektedir</a:t>
            </a:r>
            <a:r>
              <a:rPr dirty="0"/>
              <a:t>.</a:t>
            </a:r>
          </a:p>
          <a:p>
            <a:pPr marL="211454" indent="-211454" defTabSz="338327">
              <a:spcBef>
                <a:spcPts val="400"/>
              </a:spcBef>
              <a:defRPr sz="1776">
                <a:latin typeface="Times New Roman"/>
                <a:ea typeface="Times New Roman"/>
                <a:cs typeface="Times New Roman"/>
                <a:sym typeface="Times New Roman"/>
              </a:defRPr>
            </a:pPr>
            <a:r>
              <a:rPr dirty="0" err="1"/>
              <a:t>Cinsel</a:t>
            </a:r>
            <a:r>
              <a:rPr dirty="0"/>
              <a:t> </a:t>
            </a:r>
            <a:r>
              <a:rPr dirty="0" err="1"/>
              <a:t>hastalıklar</a:t>
            </a:r>
            <a:r>
              <a:rPr dirty="0"/>
              <a:t> </a:t>
            </a:r>
            <a:r>
              <a:rPr dirty="0" err="1"/>
              <a:t>veya</a:t>
            </a:r>
            <a:r>
              <a:rPr dirty="0"/>
              <a:t> </a:t>
            </a:r>
            <a:r>
              <a:rPr dirty="0" err="1"/>
              <a:t>cinsel</a:t>
            </a:r>
            <a:r>
              <a:rPr dirty="0"/>
              <a:t> </a:t>
            </a:r>
            <a:r>
              <a:rPr dirty="0" err="1"/>
              <a:t>hayat</a:t>
            </a:r>
            <a:r>
              <a:rPr dirty="0"/>
              <a:t> </a:t>
            </a:r>
            <a:r>
              <a:rPr dirty="0" err="1"/>
              <a:t>üzerine</a:t>
            </a:r>
            <a:r>
              <a:rPr dirty="0"/>
              <a:t> </a:t>
            </a:r>
            <a:r>
              <a:rPr dirty="0" err="1"/>
              <a:t>çeşitli</a:t>
            </a:r>
            <a:r>
              <a:rPr dirty="0"/>
              <a:t> </a:t>
            </a:r>
            <a:r>
              <a:rPr dirty="0" err="1"/>
              <a:t>soruları</a:t>
            </a:r>
            <a:r>
              <a:rPr dirty="0"/>
              <a:t> </a:t>
            </a:r>
            <a:r>
              <a:rPr dirty="0" err="1"/>
              <a:t>olan</a:t>
            </a:r>
            <a:r>
              <a:rPr dirty="0"/>
              <a:t> </a:t>
            </a:r>
            <a:r>
              <a:rPr dirty="0" err="1"/>
              <a:t>bireyler</a:t>
            </a:r>
            <a:r>
              <a:rPr dirty="0"/>
              <a:t> 7/24 </a:t>
            </a:r>
            <a:r>
              <a:rPr dirty="0" err="1"/>
              <a:t>hizmet</a:t>
            </a:r>
            <a:r>
              <a:rPr dirty="0"/>
              <a:t> </a:t>
            </a:r>
            <a:r>
              <a:rPr dirty="0" err="1"/>
              <a:t>veren</a:t>
            </a:r>
            <a:r>
              <a:rPr dirty="0"/>
              <a:t> </a:t>
            </a:r>
            <a:r>
              <a:rPr dirty="0" err="1"/>
              <a:t>operatörlere</a:t>
            </a:r>
            <a:r>
              <a:rPr dirty="0"/>
              <a:t> </a:t>
            </a:r>
            <a:r>
              <a:rPr dirty="0" err="1"/>
              <a:t>telefon</a:t>
            </a:r>
            <a:r>
              <a:rPr dirty="0"/>
              <a:t> </a:t>
            </a:r>
            <a:r>
              <a:rPr dirty="0" err="1"/>
              <a:t>hattıyla</a:t>
            </a:r>
            <a:r>
              <a:rPr dirty="0"/>
              <a:t> </a:t>
            </a:r>
            <a:r>
              <a:rPr dirty="0" err="1"/>
              <a:t>ulaşıp</a:t>
            </a:r>
            <a:r>
              <a:rPr dirty="0"/>
              <a:t> </a:t>
            </a:r>
            <a:r>
              <a:rPr dirty="0" err="1"/>
              <a:t>bilgi</a:t>
            </a:r>
            <a:r>
              <a:rPr dirty="0"/>
              <a:t> </a:t>
            </a:r>
            <a:r>
              <a:rPr dirty="0" err="1"/>
              <a:t>alabilecektir</a:t>
            </a:r>
            <a:r>
              <a:rPr dirty="0"/>
              <a:t>. </a:t>
            </a:r>
            <a:r>
              <a:rPr dirty="0" err="1"/>
              <a:t>Toplumun</a:t>
            </a:r>
            <a:r>
              <a:rPr dirty="0"/>
              <a:t> her </a:t>
            </a:r>
            <a:r>
              <a:rPr dirty="0" err="1"/>
              <a:t>kesimine</a:t>
            </a:r>
            <a:r>
              <a:rPr dirty="0"/>
              <a:t> </a:t>
            </a:r>
            <a:r>
              <a:rPr dirty="0" err="1"/>
              <a:t>ulaşabilen</a:t>
            </a:r>
            <a:r>
              <a:rPr dirty="0"/>
              <a:t> </a:t>
            </a:r>
            <a:r>
              <a:rPr dirty="0" err="1"/>
              <a:t>bir</a:t>
            </a:r>
            <a:r>
              <a:rPr dirty="0"/>
              <a:t> </a:t>
            </a:r>
            <a:r>
              <a:rPr dirty="0" err="1"/>
              <a:t>çalışma</a:t>
            </a:r>
            <a:r>
              <a:rPr dirty="0"/>
              <a:t> </a:t>
            </a:r>
            <a:r>
              <a:rPr dirty="0" err="1"/>
              <a:t>olabilmesi</a:t>
            </a:r>
            <a:r>
              <a:rPr dirty="0"/>
              <a:t> </a:t>
            </a:r>
            <a:r>
              <a:rPr dirty="0" err="1"/>
              <a:t>için</a:t>
            </a:r>
            <a:r>
              <a:rPr dirty="0"/>
              <a:t> </a:t>
            </a:r>
            <a:r>
              <a:rPr dirty="0" err="1"/>
              <a:t>farklı</a:t>
            </a:r>
            <a:r>
              <a:rPr dirty="0"/>
              <a:t> </a:t>
            </a:r>
            <a:r>
              <a:rPr dirty="0" err="1"/>
              <a:t>dillerde</a:t>
            </a:r>
            <a:r>
              <a:rPr dirty="0"/>
              <a:t> </a:t>
            </a:r>
            <a:r>
              <a:rPr dirty="0" err="1"/>
              <a:t>çevirmen</a:t>
            </a:r>
            <a:r>
              <a:rPr dirty="0"/>
              <a:t> </a:t>
            </a:r>
            <a:r>
              <a:rPr dirty="0" err="1"/>
              <a:t>desteği</a:t>
            </a:r>
            <a:r>
              <a:rPr dirty="0"/>
              <a:t> </a:t>
            </a:r>
            <a:r>
              <a:rPr dirty="0" err="1"/>
              <a:t>verilecektir</a:t>
            </a:r>
            <a:r>
              <a:rPr dirty="0"/>
              <a:t>. </a:t>
            </a:r>
            <a:r>
              <a:rPr dirty="0" err="1"/>
              <a:t>Ayrıca</a:t>
            </a:r>
            <a:r>
              <a:rPr dirty="0"/>
              <a:t> </a:t>
            </a:r>
            <a:r>
              <a:rPr dirty="0" err="1"/>
              <a:t>cinsel</a:t>
            </a:r>
            <a:r>
              <a:rPr dirty="0"/>
              <a:t> </a:t>
            </a:r>
            <a:r>
              <a:rPr dirty="0" err="1"/>
              <a:t>hayat</a:t>
            </a:r>
            <a:r>
              <a:rPr dirty="0"/>
              <a:t> </a:t>
            </a:r>
            <a:r>
              <a:rPr dirty="0" err="1"/>
              <a:t>ve</a:t>
            </a:r>
            <a:r>
              <a:rPr dirty="0"/>
              <a:t> </a:t>
            </a:r>
            <a:r>
              <a:rPr dirty="0" err="1"/>
              <a:t>hastalıklar</a:t>
            </a:r>
            <a:r>
              <a:rPr dirty="0"/>
              <a:t> </a:t>
            </a:r>
            <a:r>
              <a:rPr dirty="0" err="1"/>
              <a:t>üzerine</a:t>
            </a:r>
            <a:r>
              <a:rPr dirty="0"/>
              <a:t> </a:t>
            </a:r>
            <a:r>
              <a:rPr dirty="0" err="1"/>
              <a:t>konuşmak</a:t>
            </a:r>
            <a:r>
              <a:rPr dirty="0"/>
              <a:t> </a:t>
            </a:r>
            <a:r>
              <a:rPr dirty="0" err="1"/>
              <a:t>toplumun</a:t>
            </a:r>
            <a:r>
              <a:rPr dirty="0"/>
              <a:t> </a:t>
            </a:r>
            <a:r>
              <a:rPr dirty="0" err="1"/>
              <a:t>bazı</a:t>
            </a:r>
            <a:r>
              <a:rPr dirty="0"/>
              <a:t> </a:t>
            </a:r>
            <a:r>
              <a:rPr dirty="0" err="1"/>
              <a:t>kısımlarında</a:t>
            </a:r>
            <a:r>
              <a:rPr dirty="0"/>
              <a:t> tabu </a:t>
            </a:r>
            <a:r>
              <a:rPr dirty="0" err="1"/>
              <a:t>olarak</a:t>
            </a:r>
            <a:r>
              <a:rPr dirty="0"/>
              <a:t> </a:t>
            </a:r>
            <a:r>
              <a:rPr dirty="0" err="1"/>
              <a:t>görüldüğünden</a:t>
            </a:r>
            <a:r>
              <a:rPr dirty="0"/>
              <a:t> </a:t>
            </a:r>
            <a:r>
              <a:rPr dirty="0" err="1"/>
              <a:t>arayan</a:t>
            </a:r>
            <a:r>
              <a:rPr dirty="0"/>
              <a:t> </a:t>
            </a:r>
            <a:r>
              <a:rPr dirty="0" err="1"/>
              <a:t>kişiler</a:t>
            </a:r>
            <a:r>
              <a:rPr dirty="0"/>
              <a:t> </a:t>
            </a:r>
            <a:r>
              <a:rPr dirty="0" err="1"/>
              <a:t>anonim</a:t>
            </a:r>
            <a:r>
              <a:rPr dirty="0"/>
              <a:t> </a:t>
            </a:r>
            <a:r>
              <a:rPr dirty="0" err="1"/>
              <a:t>olarak</a:t>
            </a:r>
            <a:r>
              <a:rPr dirty="0"/>
              <a:t> </a:t>
            </a:r>
            <a:r>
              <a:rPr dirty="0" err="1"/>
              <a:t>gözükecektir</a:t>
            </a:r>
            <a:r>
              <a:rPr dirty="0"/>
              <a:t>.</a:t>
            </a:r>
          </a:p>
          <a:p>
            <a:pPr marL="211454" indent="-211454" defTabSz="338327">
              <a:spcBef>
                <a:spcPts val="400"/>
              </a:spcBef>
              <a:defRPr sz="1776">
                <a:latin typeface="Times New Roman"/>
                <a:ea typeface="Times New Roman"/>
                <a:cs typeface="Times New Roman"/>
                <a:sym typeface="Times New Roman"/>
              </a:defRPr>
            </a:pPr>
            <a:r>
              <a:rPr dirty="0" err="1"/>
              <a:t>Anonim</a:t>
            </a:r>
            <a:r>
              <a:rPr dirty="0"/>
              <a:t> </a:t>
            </a:r>
            <a:r>
              <a:rPr dirty="0" err="1"/>
              <a:t>olarak</a:t>
            </a:r>
            <a:r>
              <a:rPr dirty="0"/>
              <a:t> </a:t>
            </a:r>
            <a:r>
              <a:rPr dirty="0" err="1"/>
              <a:t>veri</a:t>
            </a:r>
            <a:r>
              <a:rPr dirty="0"/>
              <a:t> </a:t>
            </a:r>
            <a:r>
              <a:rPr dirty="0" err="1"/>
              <a:t>toplanması,ülkemizdeki</a:t>
            </a:r>
            <a:r>
              <a:rPr dirty="0"/>
              <a:t> CYBH </a:t>
            </a:r>
            <a:r>
              <a:rPr dirty="0" err="1"/>
              <a:t>ve</a:t>
            </a:r>
            <a:r>
              <a:rPr dirty="0"/>
              <a:t> </a:t>
            </a:r>
            <a:r>
              <a:rPr dirty="0" err="1"/>
              <a:t>sağlıklı</a:t>
            </a:r>
            <a:r>
              <a:rPr dirty="0"/>
              <a:t> </a:t>
            </a:r>
            <a:r>
              <a:rPr dirty="0" err="1"/>
              <a:t>cinsellik</a:t>
            </a:r>
            <a:r>
              <a:rPr dirty="0"/>
              <a:t> </a:t>
            </a:r>
            <a:r>
              <a:rPr dirty="0" err="1"/>
              <a:t>durumu</a:t>
            </a:r>
            <a:r>
              <a:rPr dirty="0"/>
              <a:t> </a:t>
            </a:r>
            <a:r>
              <a:rPr dirty="0" err="1"/>
              <a:t>üzerine</a:t>
            </a:r>
            <a:r>
              <a:rPr dirty="0"/>
              <a:t> </a:t>
            </a:r>
            <a:r>
              <a:rPr dirty="0" err="1"/>
              <a:t>bilgi</a:t>
            </a:r>
            <a:r>
              <a:rPr dirty="0"/>
              <a:t> </a:t>
            </a:r>
            <a:r>
              <a:rPr dirty="0" err="1"/>
              <a:t>verecek,ayrıca</a:t>
            </a:r>
            <a:r>
              <a:rPr dirty="0"/>
              <a:t> </a:t>
            </a:r>
            <a:r>
              <a:rPr dirty="0" err="1"/>
              <a:t>yapılan</a:t>
            </a:r>
            <a:r>
              <a:rPr dirty="0"/>
              <a:t> </a:t>
            </a:r>
            <a:r>
              <a:rPr dirty="0" err="1"/>
              <a:t>projenin</a:t>
            </a:r>
            <a:r>
              <a:rPr dirty="0"/>
              <a:t> </a:t>
            </a:r>
            <a:r>
              <a:rPr dirty="0" err="1"/>
              <a:t>işe</a:t>
            </a:r>
            <a:r>
              <a:rPr dirty="0"/>
              <a:t> </a:t>
            </a:r>
            <a:r>
              <a:rPr dirty="0" err="1"/>
              <a:t>yararlığını</a:t>
            </a:r>
            <a:r>
              <a:rPr dirty="0"/>
              <a:t> </a:t>
            </a:r>
            <a:r>
              <a:rPr dirty="0" err="1"/>
              <a:t>göstermede</a:t>
            </a:r>
            <a:r>
              <a:rPr dirty="0"/>
              <a:t> </a:t>
            </a:r>
            <a:r>
              <a:rPr dirty="0" err="1"/>
              <a:t>katkı</a:t>
            </a:r>
            <a:r>
              <a:rPr dirty="0"/>
              <a:t> </a:t>
            </a:r>
            <a:r>
              <a:rPr dirty="0" err="1"/>
              <a:t>sağlayacaktır</a:t>
            </a:r>
            <a:r>
              <a:rPr dirty="0"/>
              <a:t>. Bu </a:t>
            </a:r>
            <a:r>
              <a:rPr dirty="0" err="1"/>
              <a:t>veriler</a:t>
            </a:r>
            <a:r>
              <a:rPr dirty="0"/>
              <a:t> </a:t>
            </a:r>
            <a:r>
              <a:rPr dirty="0" err="1"/>
              <a:t>ilerleyen</a:t>
            </a:r>
            <a:r>
              <a:rPr dirty="0"/>
              <a:t> </a:t>
            </a:r>
            <a:r>
              <a:rPr dirty="0" err="1"/>
              <a:t>zamanlarda</a:t>
            </a:r>
            <a:r>
              <a:rPr dirty="0"/>
              <a:t> </a:t>
            </a:r>
            <a:r>
              <a:rPr dirty="0" err="1"/>
              <a:t>çeşitli</a:t>
            </a:r>
            <a:r>
              <a:rPr dirty="0"/>
              <a:t> </a:t>
            </a:r>
            <a:r>
              <a:rPr dirty="0" err="1"/>
              <a:t>çalışmalarda</a:t>
            </a:r>
            <a:r>
              <a:rPr dirty="0"/>
              <a:t> </a:t>
            </a:r>
            <a:r>
              <a:rPr dirty="0" err="1"/>
              <a:t>anonim</a:t>
            </a:r>
            <a:r>
              <a:rPr dirty="0"/>
              <a:t> </a:t>
            </a:r>
            <a:r>
              <a:rPr dirty="0" err="1"/>
              <a:t>olarak</a:t>
            </a:r>
            <a:r>
              <a:rPr dirty="0"/>
              <a:t> </a:t>
            </a:r>
            <a:r>
              <a:rPr dirty="0" err="1"/>
              <a:t>kullanılabilir</a:t>
            </a:r>
            <a:r>
              <a:rPr dirty="0"/>
              <a:t>.</a:t>
            </a:r>
          </a:p>
        </p:txBody>
      </p:sp>
      <p:pic>
        <p:nvPicPr>
          <p:cNvPr id="2" name="Kayıtlı Ses">
            <a:hlinkClick r:id="" action="ppaction://media"/>
            <a:extLst>
              <a:ext uri="{FF2B5EF4-FFF2-40B4-BE49-F238E27FC236}">
                <a16:creationId xmlns:a16="http://schemas.microsoft.com/office/drawing/2014/main" id="{13C676C5-9DEF-9F0D-A74E-BF9994A22F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89248" y="538850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 /><Relationship Id="rId1" Type="http://schemas.openxmlformats.org/officeDocument/2006/relationships/image" Target="../media/image1.jpeg" /></Relationships>
</file>

<file path=ppt/theme/theme1.xml><?xml version="1.0" encoding="utf-8"?>
<a:theme xmlns:a="http://schemas.openxmlformats.org/drawingml/2006/main" name="Organik">
  <a:themeElements>
    <a:clrScheme name="Organik">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k">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k">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TM02900743[[fn=Organik]]</Template>
  <TotalTime>173</TotalTime>
  <Words>959</Words>
  <Application>Microsoft Office PowerPoint</Application>
  <PresentationFormat>Geniş ekran</PresentationFormat>
  <Paragraphs>90</Paragraphs>
  <Slides>18</Slides>
  <Notes>0</Notes>
  <HiddenSlides>0</HiddenSlides>
  <MMClips>16</MMClips>
  <ScaleCrop>false</ScaleCrop>
  <HeadingPairs>
    <vt:vector size="4" baseType="variant">
      <vt:variant>
        <vt:lpstr>Tema</vt:lpstr>
      </vt:variant>
      <vt:variant>
        <vt:i4>1</vt:i4>
      </vt:variant>
      <vt:variant>
        <vt:lpstr>Slayt Başlıkları</vt:lpstr>
      </vt:variant>
      <vt:variant>
        <vt:i4>18</vt:i4>
      </vt:variant>
    </vt:vector>
  </HeadingPairs>
  <TitlesOfParts>
    <vt:vector size="19" baseType="lpstr">
      <vt:lpstr>Organik</vt:lpstr>
      <vt:lpstr>PowerPoint Sunusu</vt:lpstr>
      <vt:lpstr>PowerPoint Sunusu</vt:lpstr>
      <vt:lpstr>PowerPoint Sunusu</vt:lpstr>
      <vt:lpstr>PowerPoint Sunusu</vt:lpstr>
      <vt:lpstr>PowerPoint Sunusu</vt:lpstr>
      <vt:lpstr>PowerPoint Sunusu</vt:lpstr>
      <vt:lpstr>PowerPoint Sunusu</vt:lpstr>
      <vt:lpstr>PowerPoint Sunusu</vt:lpstr>
      <vt:lpstr>Projenin Tanıtılması</vt:lpstr>
      <vt:lpstr>Projenin Tanıtılması</vt:lpstr>
      <vt:lpstr>Projenin Tanıtılması</vt:lpstr>
      <vt:lpstr>PowerPoint Sunusu</vt:lpstr>
      <vt:lpstr>Uygulamamızın Özellikleri</vt:lpstr>
      <vt:lpstr>MALİYET </vt:lpstr>
      <vt:lpstr>Kısıtlılıklar</vt:lpstr>
      <vt:lpstr>PowerPoint Sunusu</vt:lpstr>
      <vt:lpstr>Benzer Uygulamalar</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arda ulusan</dc:creator>
  <cp:lastModifiedBy>Bilge Çamlık</cp:lastModifiedBy>
  <cp:revision>16</cp:revision>
  <dcterms:created xsi:type="dcterms:W3CDTF">2023-12-07T17:29:56Z</dcterms:created>
  <dcterms:modified xsi:type="dcterms:W3CDTF">2023-12-15T07:31:05Z</dcterms:modified>
</cp:coreProperties>
</file>