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79" r:id="rId4"/>
    <p:sldId id="283" r:id="rId5"/>
    <p:sldId id="269" r:id="rId6"/>
    <p:sldId id="270" r:id="rId7"/>
    <p:sldId id="298" r:id="rId8"/>
    <p:sldId id="273" r:id="rId9"/>
    <p:sldId id="299" r:id="rId10"/>
    <p:sldId id="291" r:id="rId11"/>
    <p:sldId id="292" r:id="rId12"/>
    <p:sldId id="290" r:id="rId13"/>
    <p:sldId id="300" r:id="rId14"/>
    <p:sldId id="271" r:id="rId15"/>
    <p:sldId id="288" r:id="rId16"/>
    <p:sldId id="286" r:id="rId17"/>
    <p:sldId id="272" r:id="rId18"/>
    <p:sldId id="282" r:id="rId19"/>
    <p:sldId id="289" r:id="rId20"/>
    <p:sldId id="293" r:id="rId21"/>
    <p:sldId id="294" r:id="rId22"/>
    <p:sldId id="275" r:id="rId23"/>
    <p:sldId id="302" r:id="rId24"/>
    <p:sldId id="278" r:id="rId25"/>
    <p:sldId id="276" r:id="rId26"/>
    <p:sldId id="297" r:id="rId27"/>
    <p:sldId id="277" r:id="rId28"/>
    <p:sldId id="29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232" y="1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02739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0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2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6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00710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9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6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4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496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142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776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bm.org.tr/" TargetMode="External"/><Relationship Id="rId2" Type="http://schemas.openxmlformats.org/officeDocument/2006/relationships/hyperlink" Target="https://dergipark.org.tr/tr/download/article-file/2244932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6204" y="811764"/>
            <a:ext cx="8669995" cy="2713852"/>
          </a:xfrm>
        </p:spPr>
        <p:txBody>
          <a:bodyPr>
            <a:normAutofit/>
          </a:bodyPr>
          <a:lstStyle/>
          <a:p>
            <a:pPr algn="l"/>
            <a:r>
              <a:rPr lang="tr-TR" sz="6600" b="1" dirty="0"/>
              <a:t>Bağımlı Olma </a:t>
            </a:r>
            <a:r>
              <a:rPr lang="tr-TR" sz="6600" b="1" dirty="0">
                <a:solidFill>
                  <a:srgbClr val="A53010"/>
                </a:solidFill>
              </a:rPr>
              <a:t>Farkında Ol</a:t>
            </a:r>
            <a:endParaRPr lang="en-US" sz="6600" b="1" dirty="0">
              <a:solidFill>
                <a:srgbClr val="A5301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27745" y="3568480"/>
            <a:ext cx="6432331" cy="2010104"/>
          </a:xfrm>
        </p:spPr>
        <p:txBody>
          <a:bodyPr>
            <a:normAutofit lnSpcReduction="10000"/>
          </a:bodyPr>
          <a:lstStyle/>
          <a:p>
            <a:pPr algn="l"/>
            <a:r>
              <a:rPr lang="tr-TR" dirty="0" err="1"/>
              <a:t>İnt</a:t>
            </a:r>
            <a:r>
              <a:rPr lang="tr-TR" dirty="0"/>
              <a:t>. Dr. Burcu Sarıtaş</a:t>
            </a:r>
          </a:p>
          <a:p>
            <a:pPr algn="l"/>
            <a:r>
              <a:rPr lang="tr-TR" dirty="0" err="1"/>
              <a:t>İnt</a:t>
            </a:r>
            <a:r>
              <a:rPr lang="tr-TR" dirty="0"/>
              <a:t>. Dr. Miray Berksoy </a:t>
            </a:r>
          </a:p>
          <a:p>
            <a:pPr algn="l"/>
            <a:r>
              <a:rPr lang="tr-TR" dirty="0" err="1"/>
              <a:t>İnt</a:t>
            </a:r>
            <a:r>
              <a:rPr lang="tr-TR" dirty="0"/>
              <a:t>. Dr. Şevin Fidan</a:t>
            </a:r>
          </a:p>
          <a:p>
            <a:pPr algn="l"/>
            <a:r>
              <a:rPr lang="tr-TR" dirty="0" err="1"/>
              <a:t>İnt</a:t>
            </a:r>
            <a:r>
              <a:rPr lang="tr-TR" dirty="0"/>
              <a:t>. Dr. Zeynep Topaloğlu</a:t>
            </a:r>
          </a:p>
          <a:p>
            <a:pPr algn="l"/>
            <a:r>
              <a:rPr lang="tr-TR" dirty="0" err="1"/>
              <a:t>Ass.Dr</a:t>
            </a:r>
            <a:r>
              <a:rPr lang="tr-TR" dirty="0"/>
              <a:t>. Ali Ulvi </a:t>
            </a:r>
            <a:r>
              <a:rPr lang="tr-TR" dirty="0" err="1"/>
              <a:t>Dermenci</a:t>
            </a:r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109AE20-F595-2930-0E85-F78B5DF41628}"/>
              </a:ext>
            </a:extLst>
          </p:cNvPr>
          <p:cNvSpPr txBox="1"/>
          <p:nvPr/>
        </p:nvSpPr>
        <p:spPr>
          <a:xfrm>
            <a:off x="2659224" y="3525616"/>
            <a:ext cx="297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16.08.24- 15.09.24</a:t>
            </a:r>
          </a:p>
        </p:txBody>
      </p: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30497" y="2162824"/>
            <a:ext cx="6573062" cy="5051367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Emniyet müdürlükleri,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Eğitim birimleri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Belediyeler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Öğrencilere akran desteği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İyi rol modeller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Madde kullanımı ve bağımlılığının azaltılması ve önüne geçilmesidir.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Programdan sonra sigara ve alkol kullanımlarında düşüş gözlemlenmiştir. </a:t>
            </a:r>
          </a:p>
          <a:p>
            <a:pPr>
              <a:buNone/>
            </a:pPr>
            <a:endParaRPr lang="tr-TR" dirty="0"/>
          </a:p>
        </p:txBody>
      </p:sp>
      <p:sp>
        <p:nvSpPr>
          <p:cNvPr id="4" name="3 Dikdörtgen"/>
          <p:cNvSpPr/>
          <p:nvPr/>
        </p:nvSpPr>
        <p:spPr>
          <a:xfrm>
            <a:off x="696433" y="6581001"/>
            <a:ext cx="114955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/>
              <a:t>C. Y. ve , H. D. (2020). Madde kullanımı ve bağımlılığını önlemeye yönelik </a:t>
            </a:r>
            <a:r>
              <a:rPr lang="tr-TR" sz="1200" dirty="0" err="1"/>
              <a:t>psikoeğitim</a:t>
            </a:r>
            <a:r>
              <a:rPr lang="tr-TR" sz="1200" dirty="0"/>
              <a:t> programlarının </a:t>
            </a:r>
            <a:r>
              <a:rPr lang="tr-TR" sz="1200" dirty="0" err="1"/>
              <a:t>i̇ncelenmesi</a:t>
            </a:r>
            <a:r>
              <a:rPr lang="tr-TR" sz="1200" dirty="0"/>
              <a:t>. Bağımlılık </a:t>
            </a:r>
            <a:r>
              <a:rPr lang="tr-TR" sz="1200" dirty="0" err="1"/>
              <a:t>Dergi̇si̇</a:t>
            </a:r>
            <a:r>
              <a:rPr lang="tr-TR" sz="1200" dirty="0"/>
              <a:t>, 73-91. 2020; 21(1):72-91</a:t>
            </a:r>
          </a:p>
        </p:txBody>
      </p:sp>
      <p:sp>
        <p:nvSpPr>
          <p:cNvPr id="5122" name="AutoShape 2" descr="Happy Children - Happy Cartoon Kids - Free Transparent PNG Clipart Images 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098" name="Picture 2" descr="AKRAN DESTEKLİ ÖĞRENME - ppt indir">
            <a:extLst>
              <a:ext uri="{FF2B5EF4-FFF2-40B4-BE49-F238E27FC236}">
                <a16:creationId xmlns:a16="http://schemas.microsoft.com/office/drawing/2014/main" id="{F7EE7753-1DB2-7226-2082-C45E50AC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43" y="2331433"/>
            <a:ext cx="4181923" cy="313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2246FB7-C0FD-A9F6-9126-848DEDDBAD81}"/>
              </a:ext>
            </a:extLst>
          </p:cNvPr>
          <p:cNvSpPr txBox="1"/>
          <p:nvPr/>
        </p:nvSpPr>
        <p:spPr>
          <a:xfrm>
            <a:off x="3614626" y="512582"/>
            <a:ext cx="5659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tr-TR" sz="2800" b="1" dirty="0"/>
              <a:t>Akran Desteği Projesi</a:t>
            </a:r>
          </a:p>
          <a:p>
            <a:pPr marL="0" indent="0" algn="ctr">
              <a:buNone/>
            </a:pPr>
            <a:r>
              <a:rPr lang="tr-TR" sz="2800" b="1" dirty="0"/>
              <a:t>(İstanbul)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15160" y="1824072"/>
            <a:ext cx="5762848" cy="4225835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Yeşilay,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Tütün kullanımının zararları,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Kamu spotlarıyla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Nargile hakkında yanlış bilinenler aktarılmıştır.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İzleyici kitle tarafından;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%83 oranında inandırıcı,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%77 oranında caydırıcı,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%75 oranında öğretici bulunmuştur.</a:t>
            </a:r>
          </a:p>
          <a:p>
            <a:pPr>
              <a:buNone/>
            </a:pPr>
            <a:endParaRPr lang="tr-TR" dirty="0"/>
          </a:p>
        </p:txBody>
      </p:sp>
      <p:sp>
        <p:nvSpPr>
          <p:cNvPr id="4" name="3 Dikdörtgen"/>
          <p:cNvSpPr/>
          <p:nvPr/>
        </p:nvSpPr>
        <p:spPr>
          <a:xfrm>
            <a:off x="680482" y="6581001"/>
            <a:ext cx="115593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/>
              <a:t>C. Y. ve , H. D. (2020). Madde kullanımı ve bağımlılığını önlemeye yönelik </a:t>
            </a:r>
            <a:r>
              <a:rPr lang="tr-TR" sz="1200" dirty="0" err="1"/>
              <a:t>psikoeğitim</a:t>
            </a:r>
            <a:r>
              <a:rPr lang="tr-TR" sz="1200" dirty="0"/>
              <a:t> programlarının </a:t>
            </a:r>
            <a:r>
              <a:rPr lang="tr-TR" sz="1200" dirty="0" err="1"/>
              <a:t>i̇ncelenmesi</a:t>
            </a:r>
            <a:r>
              <a:rPr lang="tr-TR" sz="1200" dirty="0"/>
              <a:t>. Bağımlılık </a:t>
            </a:r>
            <a:r>
              <a:rPr lang="tr-TR" sz="1200" dirty="0" err="1"/>
              <a:t>Dergi̇si̇</a:t>
            </a:r>
            <a:r>
              <a:rPr lang="tr-TR" sz="1200" dirty="0"/>
              <a:t>, 73-91. 2020; 21(1):72-91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80B3342-2B8F-5AA9-F0EA-62F2C9F4E01E}"/>
              </a:ext>
            </a:extLst>
          </p:cNvPr>
          <p:cNvSpPr txBox="1"/>
          <p:nvPr/>
        </p:nvSpPr>
        <p:spPr>
          <a:xfrm>
            <a:off x="2449030" y="492760"/>
            <a:ext cx="82579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Nargile Farkındalık Kampanyası: “Ucunda Ölüm Var”</a:t>
            </a:r>
          </a:p>
          <a:p>
            <a:endParaRPr lang="tr-TR" dirty="0"/>
          </a:p>
        </p:txBody>
      </p:sp>
      <p:pic>
        <p:nvPicPr>
          <p:cNvPr id="2050" name="Picture 2" descr="Nargile'nin ucunda ölüm var! » İstanbul Takipte İstanbul Yerel Haber">
            <a:extLst>
              <a:ext uri="{FF2B5EF4-FFF2-40B4-BE49-F238E27FC236}">
                <a16:creationId xmlns:a16="http://schemas.microsoft.com/office/drawing/2014/main" id="{016BEB51-FCB4-4FE6-0D2C-CF763873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95" y="2288657"/>
            <a:ext cx="4516714" cy="282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18182" y="2025842"/>
            <a:ext cx="4810906" cy="353471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Milli Eğitim Bakanlığı,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Yeşilay,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kişilerin madde kullanımına yönelik olası riskleri asgari düzeye indirgemeye çalışan evrensel temelli bir önleme programıdır.</a:t>
            </a:r>
          </a:p>
          <a:p>
            <a:endParaRPr lang="tr-TR" dirty="0"/>
          </a:p>
        </p:txBody>
      </p:sp>
      <p:pic>
        <p:nvPicPr>
          <p:cNvPr id="6146" name="Picture 2" descr="Türkiye Bağımlılıkla Mücadele Eğitim Programı (TBM) | Yeşilay">
            <a:extLst>
              <a:ext uri="{FF2B5EF4-FFF2-40B4-BE49-F238E27FC236}">
                <a16:creationId xmlns:a16="http://schemas.microsoft.com/office/drawing/2014/main" id="{92513147-90F5-E50F-EC57-4D6355CD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21" y="2099904"/>
            <a:ext cx="2275538" cy="128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Dikdörtgen">
            <a:extLst>
              <a:ext uri="{FF2B5EF4-FFF2-40B4-BE49-F238E27FC236}">
                <a16:creationId xmlns:a16="http://schemas.microsoft.com/office/drawing/2014/main" id="{05F36598-C38B-C845-422A-A78B28D16379}"/>
              </a:ext>
            </a:extLst>
          </p:cNvPr>
          <p:cNvSpPr/>
          <p:nvPr/>
        </p:nvSpPr>
        <p:spPr>
          <a:xfrm>
            <a:off x="680482" y="6581001"/>
            <a:ext cx="115593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/>
              <a:t>C. Y. ve , H. D. (2020). Madde kullanımı ve bağımlılığını önlemeye yönelik </a:t>
            </a:r>
            <a:r>
              <a:rPr lang="tr-TR" sz="1200" dirty="0" err="1"/>
              <a:t>psikoeğitim</a:t>
            </a:r>
            <a:r>
              <a:rPr lang="tr-TR" sz="1200" dirty="0"/>
              <a:t> programlarının </a:t>
            </a:r>
            <a:r>
              <a:rPr lang="tr-TR" sz="1200" dirty="0" err="1"/>
              <a:t>i̇ncelenmesi</a:t>
            </a:r>
            <a:r>
              <a:rPr lang="tr-TR" sz="1200" dirty="0"/>
              <a:t>. Bağımlılık </a:t>
            </a:r>
            <a:r>
              <a:rPr lang="tr-TR" sz="1200" dirty="0" err="1"/>
              <a:t>Dergi̇si̇</a:t>
            </a:r>
            <a:r>
              <a:rPr lang="tr-TR" sz="1200" dirty="0"/>
              <a:t>, 73-91. 2020; 21(1):72-91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BBDDD25-E8F7-9153-7C3C-B337A196DAA2}"/>
              </a:ext>
            </a:extLst>
          </p:cNvPr>
          <p:cNvSpPr txBox="1"/>
          <p:nvPr/>
        </p:nvSpPr>
        <p:spPr>
          <a:xfrm>
            <a:off x="2619151" y="430618"/>
            <a:ext cx="768202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Türkiye Bağımlılıkla Mücadele Eğitim Programı (TBM Programı) </a:t>
            </a:r>
          </a:p>
          <a:p>
            <a:endParaRPr lang="tr-TR" dirty="0"/>
          </a:p>
        </p:txBody>
      </p:sp>
      <p:pic>
        <p:nvPicPr>
          <p:cNvPr id="11" name="Resim 10" descr="metin, ayakkabı, kişi, şahıs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76529B0C-EDFC-AD30-6F04-21C08D891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48" y="3820023"/>
            <a:ext cx="2943726" cy="2607359"/>
          </a:xfrm>
          <a:prstGeom prst="rect">
            <a:avLst/>
          </a:prstGeom>
        </p:spPr>
      </p:pic>
      <p:pic>
        <p:nvPicPr>
          <p:cNvPr id="13" name="Resim 12" descr="metin, ekran görüntüsü, insan yüzü içeren bir resim&#10;&#10;Açıklama otomatik olarak oluşturuldu">
            <a:extLst>
              <a:ext uri="{FF2B5EF4-FFF2-40B4-BE49-F238E27FC236}">
                <a16:creationId xmlns:a16="http://schemas.microsoft.com/office/drawing/2014/main" id="{5E0A43E4-F0DD-66D7-2C4B-B536DC842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63" y="1591383"/>
            <a:ext cx="3044507" cy="19538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7AA43D-56F7-49DF-6936-54739C855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17698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/>
              <a:t>Yeşilay Akademi</a:t>
            </a:r>
            <a:br>
              <a:rPr lang="tr-TR" sz="2800" b="1" dirty="0"/>
            </a:br>
            <a:endParaRPr lang="tr-TR" sz="2800" b="1" dirty="0"/>
          </a:p>
        </p:txBody>
      </p:sp>
      <p:pic>
        <p:nvPicPr>
          <p:cNvPr id="3074" name="Picture 2" descr="Green Crescent Academy | Yeşilay">
            <a:extLst>
              <a:ext uri="{FF2B5EF4-FFF2-40B4-BE49-F238E27FC236}">
                <a16:creationId xmlns:a16="http://schemas.microsoft.com/office/drawing/2014/main" id="{4E195621-116B-FE5D-5372-3ABAAFF2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63" y="2488018"/>
            <a:ext cx="4392437" cy="247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eşilay Akademi Fotoğrafları">
            <a:extLst>
              <a:ext uri="{FF2B5EF4-FFF2-40B4-BE49-F238E27FC236}">
                <a16:creationId xmlns:a16="http://schemas.microsoft.com/office/drawing/2014/main" id="{8C918B5E-DBDF-37AF-7AC4-DC07D24C5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5" t="3314" r="31906" b="3350"/>
          <a:stretch/>
        </p:blipFill>
        <p:spPr bwMode="auto">
          <a:xfrm>
            <a:off x="7091915" y="1504508"/>
            <a:ext cx="3327992" cy="48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562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902BAA-A356-01E9-2A41-BDF9DC166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914" y="526555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tr-TR" sz="6600" dirty="0"/>
              <a:t>PROJEMİZİN AMACI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B37320-1150-91EF-6114-9694A1160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509" y="2125345"/>
            <a:ext cx="9279139" cy="3997828"/>
          </a:xfrm>
        </p:spPr>
        <p:txBody>
          <a:bodyPr>
            <a:normAutofit/>
          </a:bodyPr>
          <a:lstStyle/>
          <a:p>
            <a:r>
              <a:rPr lang="tr-TR" sz="28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tr-TR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iderek artan,</a:t>
            </a:r>
          </a:p>
          <a:p>
            <a:r>
              <a:rPr lang="tr-TR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Kullanıma başlama yaşı düşen maddeye karşı;</a:t>
            </a:r>
          </a:p>
          <a:p>
            <a:r>
              <a:rPr lang="tr-TR" sz="28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tr-TR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ileleri duyarlı hale getirmek,</a:t>
            </a:r>
          </a:p>
          <a:p>
            <a:r>
              <a:rPr lang="tr-TR" sz="28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tr-TR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ilelerin ihtiyaç duydukları bilgileri vermek,</a:t>
            </a:r>
          </a:p>
          <a:p>
            <a:r>
              <a:rPr lang="tr-TR" sz="28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Ç</a:t>
            </a:r>
            <a:r>
              <a:rPr lang="tr-TR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ocukların erken yaşta maddeyle karşılaşmadan farkındalık kazanmasını sağlamak.</a:t>
            </a:r>
          </a:p>
          <a:p>
            <a:pPr marL="0" indent="0">
              <a:buNone/>
            </a:pPr>
            <a:endParaRPr lang="tr-TR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tr-TR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696046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EB6144-6428-6750-E05B-8EE95398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78372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tr-TR" sz="5400" dirty="0"/>
              <a:t>HEDEF KİTLEMİZ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D4EAFF-6C7D-FB9A-5A74-56F562BAA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64272"/>
            <a:ext cx="9601200" cy="3581400"/>
          </a:xfrm>
        </p:spPr>
        <p:txBody>
          <a:bodyPr/>
          <a:lstStyle/>
          <a:p>
            <a:r>
              <a:rPr lang="tr-TR" sz="2800" dirty="0"/>
              <a:t>Bayraklı İlçesi Çay ve </a:t>
            </a:r>
            <a:r>
              <a:rPr lang="tr-TR" sz="2800" dirty="0" err="1"/>
              <a:t>Tepekule</a:t>
            </a:r>
            <a:r>
              <a:rPr lang="tr-TR" sz="2800" dirty="0"/>
              <a:t> Mahallelerinde bulunan    11- 14 yaş aralığındaki 1038 çocuk</a:t>
            </a:r>
          </a:p>
          <a:p>
            <a:r>
              <a:rPr lang="tr-TR" sz="2800" dirty="0"/>
              <a:t>Bilgi almak isteyen ebeveynler ve çocukları</a:t>
            </a:r>
          </a:p>
          <a:p>
            <a:endParaRPr lang="tr-TR" sz="2400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205782CF-9204-D9DF-065F-FF60BB0DB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77" y="3535417"/>
            <a:ext cx="4430110" cy="3322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1790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A9818D-B49B-5210-FB84-70CB793D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959" y="268975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tr-TR" sz="6600" dirty="0"/>
              <a:t>NELER YAPACAĞIZ 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A0B9DE-D8B7-52F9-1D23-AB32757FF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785" y="1771554"/>
            <a:ext cx="6468745" cy="4694559"/>
          </a:xfrm>
        </p:spPr>
        <p:txBody>
          <a:bodyPr>
            <a:normAutofit fontScale="85000" lnSpcReduction="20000"/>
          </a:bodyPr>
          <a:lstStyle/>
          <a:p>
            <a:r>
              <a:rPr lang="tr-TR" sz="3000" dirty="0"/>
              <a:t>Bayraklı Çay ve </a:t>
            </a:r>
            <a:r>
              <a:rPr lang="tr-TR" sz="3000" dirty="0" err="1"/>
              <a:t>Tepekule</a:t>
            </a:r>
            <a:r>
              <a:rPr lang="tr-TR" sz="3000" dirty="0"/>
              <a:t> mahallelerinin muhtarlıkları aracılığıyla bu mahallelerdeki ortaokul öğrencilerinin ailelerine ulaşacağız</a:t>
            </a:r>
          </a:p>
          <a:p>
            <a:r>
              <a:rPr lang="tr-TR" sz="3000" dirty="0"/>
              <a:t>Muhtarlıklara bilgilendirici </a:t>
            </a:r>
            <a:r>
              <a:rPr lang="tr-TR" sz="3000" b="1" dirty="0"/>
              <a:t>afiş</a:t>
            </a:r>
            <a:r>
              <a:rPr lang="tr-TR" sz="3000" dirty="0"/>
              <a:t> asacağız.</a:t>
            </a:r>
          </a:p>
          <a:p>
            <a:r>
              <a:rPr lang="tr-TR" sz="3000" dirty="0"/>
              <a:t>Ebeveynleriyle gelen çocuklara maddenin zararlarıyla ilgili kısa bir anlatım yapacağız.</a:t>
            </a:r>
          </a:p>
          <a:p>
            <a:r>
              <a:rPr lang="tr-TR" sz="3000" dirty="0"/>
              <a:t>Ebeveynlere «</a:t>
            </a:r>
            <a:r>
              <a:rPr lang="tr-TR" sz="3000" b="1" dirty="0"/>
              <a:t>Farkındalık, İletişim ve Nereden yardım alabilirim</a:t>
            </a:r>
            <a:r>
              <a:rPr lang="tr-TR" sz="3000" dirty="0"/>
              <a:t>?» konulu bilgilendirme sunumu yapacağız.</a:t>
            </a:r>
          </a:p>
          <a:p>
            <a:r>
              <a:rPr lang="tr-TR" sz="3000" dirty="0"/>
              <a:t>Ebeveynlere Yeşilay’ın madde bağımlılığı konulu videosunu izleteceğiz. 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7" name="Resim 6" descr="sandalye, mobilya, masa, tasarım içeren bir resim&#10;&#10;Açıklama otomatik olarak oluşturuldu">
            <a:extLst>
              <a:ext uri="{FF2B5EF4-FFF2-40B4-BE49-F238E27FC236}">
                <a16:creationId xmlns:a16="http://schemas.microsoft.com/office/drawing/2014/main" id="{37447461-ACE5-430D-3E52-3E8D3E5FE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05" y="2250527"/>
            <a:ext cx="4381241" cy="29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A9818D-B49B-5210-FB84-70CB793D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730" y="341047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tr-TR" sz="6600" dirty="0"/>
              <a:t>NELER YAPACAĞIZ 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A0B9DE-D8B7-52F9-1D23-AB32757FF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785" y="1771555"/>
            <a:ext cx="6381661" cy="3997828"/>
          </a:xfrm>
        </p:spPr>
        <p:txBody>
          <a:bodyPr>
            <a:normAutofit/>
          </a:bodyPr>
          <a:lstStyle/>
          <a:p>
            <a:r>
              <a:rPr lang="tr-TR" sz="2800" dirty="0"/>
              <a:t>Çocukları etkinlik alanına alarak yaşlarına uygun </a:t>
            </a:r>
            <a:r>
              <a:rPr lang="tr-TR" sz="2800" b="1" dirty="0"/>
              <a:t>canlandırma oyunu </a:t>
            </a:r>
            <a:r>
              <a:rPr lang="tr-TR" sz="2800" dirty="0"/>
              <a:t>oynatacağız.</a:t>
            </a:r>
          </a:p>
          <a:p>
            <a:r>
              <a:rPr lang="tr-TR" sz="2800" b="1" dirty="0"/>
              <a:t>Oyunumuzda;</a:t>
            </a:r>
          </a:p>
          <a:p>
            <a:r>
              <a:rPr lang="tr-TR" sz="2800" u="sng" dirty="0"/>
              <a:t>Tehlikeli kişilerden uzak durma,</a:t>
            </a:r>
          </a:p>
          <a:p>
            <a:r>
              <a:rPr lang="tr-TR" sz="2800" u="sng" dirty="0"/>
              <a:t>Hayır deme becerisi,</a:t>
            </a:r>
          </a:p>
          <a:p>
            <a:r>
              <a:rPr lang="tr-TR" sz="2800" u="sng" dirty="0"/>
              <a:t>Aileye haber vermesinin gerekliliği </a:t>
            </a:r>
            <a:r>
              <a:rPr lang="tr-TR" sz="2800" dirty="0"/>
              <a:t>konuları üzerinde duracağız.</a:t>
            </a:r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1030" name="Picture 6" descr="Çocuk için Oyun Nedir, Neden Önemlidir? – Mülteciler ve Sığınmacılar  Yardımlaşma ve Dayanışma Derneği">
            <a:extLst>
              <a:ext uri="{FF2B5EF4-FFF2-40B4-BE49-F238E27FC236}">
                <a16:creationId xmlns:a16="http://schemas.microsoft.com/office/drawing/2014/main" id="{FD77DDB6-7673-5116-C110-68253A29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75" y="2695902"/>
            <a:ext cx="4766195" cy="2294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941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apıştırılan-görüntü.jpeg">
            <a:extLst>
              <a:ext uri="{FF2B5EF4-FFF2-40B4-BE49-F238E27FC236}">
                <a16:creationId xmlns:a16="http://schemas.microsoft.com/office/drawing/2014/main" id="{6DF25FA7-8B1E-A771-B43D-32B806C59A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4114" y="1274704"/>
            <a:ext cx="4153989" cy="55832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FB98C80E-7B33-D165-068C-A42B9712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987" y="298580"/>
            <a:ext cx="8703151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tr-TR" sz="6600" dirty="0"/>
              <a:t>ETKİNLİK ALANI AFİŞLERİ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779623" y="1262179"/>
          <a:ext cx="3788227" cy="5595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3495238" imgH="18895238" progId="AcroExch.Document.7">
                  <p:embed/>
                </p:oleObj>
              </mc:Choice>
              <mc:Fallback>
                <p:oleObj name="Acrobat Document" r:id="rId3" imgW="13495238" imgH="18895238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9623" y="1262179"/>
                        <a:ext cx="3788227" cy="55958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5365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>
            <a:extLst>
              <a:ext uri="{FF2B5EF4-FFF2-40B4-BE49-F238E27FC236}">
                <a16:creationId xmlns:a16="http://schemas.microsoft.com/office/drawing/2014/main" id="{FB98C80E-7B33-D165-068C-A42B9712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987" y="298580"/>
            <a:ext cx="8703151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tr-TR" sz="6600" dirty="0"/>
              <a:t>ETKİNLİK ALANI AFİŞLERİ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-1" y="1251178"/>
          <a:ext cx="12192001" cy="4904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3495238" imgH="5428571" progId="AcroExch.Document.7">
                  <p:embed/>
                </p:oleObj>
              </mc:Choice>
              <mc:Fallback>
                <p:oleObj name="Acrobat Document" r:id="rId2" imgW="13495238" imgH="5428571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1251178"/>
                        <a:ext cx="12192001" cy="49043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6165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2AA3B6D-89FA-B452-8310-C21567D8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834" y="398636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tr-TR" sz="6600" dirty="0"/>
              <a:t>Sunum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B20E822-07B8-6F88-7D58-388C7B8EA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536" y="1608120"/>
            <a:ext cx="9337855" cy="5316822"/>
          </a:xfrm>
        </p:spPr>
        <p:txBody>
          <a:bodyPr>
            <a:normAutofit/>
          </a:bodyPr>
          <a:lstStyle/>
          <a:p>
            <a:r>
              <a:rPr lang="tr-TR" sz="3200" dirty="0"/>
              <a:t>Tanımlar</a:t>
            </a:r>
          </a:p>
          <a:p>
            <a:r>
              <a:rPr lang="tr-TR" sz="3200" dirty="0"/>
              <a:t>Sorun</a:t>
            </a:r>
          </a:p>
          <a:p>
            <a:r>
              <a:rPr lang="tr-TR" sz="3200" dirty="0"/>
              <a:t>Ülkemizden ve Dünyadan İstatistikler</a:t>
            </a:r>
          </a:p>
          <a:p>
            <a:r>
              <a:rPr lang="tr-TR" sz="3200" dirty="0"/>
              <a:t>Örnek Çalışmalar</a:t>
            </a:r>
          </a:p>
          <a:p>
            <a:r>
              <a:rPr lang="tr-TR" sz="3200" dirty="0"/>
              <a:t>Projemiz</a:t>
            </a:r>
          </a:p>
          <a:p>
            <a:r>
              <a:rPr lang="tr-TR" sz="3200" dirty="0"/>
              <a:t>İş Birlikçilerimiz</a:t>
            </a:r>
          </a:p>
          <a:p>
            <a:r>
              <a:rPr lang="tr-TR" sz="3200" dirty="0"/>
              <a:t>Maaliyet ve Kısıtlılıklar</a:t>
            </a:r>
          </a:p>
          <a:p>
            <a:r>
              <a:rPr lang="tr-TR" sz="3200" dirty="0"/>
              <a:t>Kaynakça </a:t>
            </a:r>
          </a:p>
        </p:txBody>
      </p:sp>
    </p:spTree>
    <p:extLst>
      <p:ext uri="{BB962C8B-B14F-4D97-AF65-F5344CB8AC3E}">
        <p14:creationId xmlns:p14="http://schemas.microsoft.com/office/powerpoint/2010/main" val="616944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>
            <a:extLst>
              <a:ext uri="{FF2B5EF4-FFF2-40B4-BE49-F238E27FC236}">
                <a16:creationId xmlns:a16="http://schemas.microsoft.com/office/drawing/2014/main" id="{FB98C80E-7B33-D165-068C-A42B9712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987" y="298580"/>
            <a:ext cx="8703151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tr-TR" sz="6600" dirty="0"/>
              <a:t>ETKİNLİK ALANI AFİŞLERİ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1209100"/>
          <a:ext cx="12192001" cy="4904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3495238" imgH="5428571" progId="AcroExch.Document.7">
                  <p:embed/>
                </p:oleObj>
              </mc:Choice>
              <mc:Fallback>
                <p:oleObj name="Acrobat Document" r:id="rId2" imgW="13495238" imgH="5428571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09100"/>
                        <a:ext cx="12192001" cy="49043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6165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C4D6C2-92DB-93EF-B016-3A39B6E0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400" dirty="0"/>
              <a:t>İŞ </a:t>
            </a:r>
            <a:r>
              <a:rPr lang="tr-TR" dirty="0"/>
              <a:t>B</a:t>
            </a:r>
            <a:r>
              <a:rPr lang="tr-TR" sz="4400" dirty="0"/>
              <a:t>İRLİĞİ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5921350-F494-D258-AFB6-088B83332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79" y="1812784"/>
            <a:ext cx="3310325" cy="185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7D36157-726E-69EA-C1DD-D39DE254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78" y="1924775"/>
            <a:ext cx="1970699" cy="183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eşilay - Vikipedi">
            <a:extLst>
              <a:ext uri="{FF2B5EF4-FFF2-40B4-BE49-F238E27FC236}">
                <a16:creationId xmlns:a16="http://schemas.microsoft.com/office/drawing/2014/main" id="{B3F596FC-59DD-E755-8ACF-40D4F6DB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5" y="1630395"/>
            <a:ext cx="1809750" cy="23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niyet Genel Mudurlugu Logo PNG Vector (PDF) Free Download">
            <a:extLst>
              <a:ext uri="{FF2B5EF4-FFF2-40B4-BE49-F238E27FC236}">
                <a16:creationId xmlns:a16="http://schemas.microsoft.com/office/drawing/2014/main" id="{E4360D40-DF51-5688-0F75-62AC1380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408" y="1726914"/>
            <a:ext cx="1809750" cy="21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İZMİR'DE MUHTAR DERNEK BAŞKANLARI İLE TOPLANTI - Türkiye Muhtarlar  Konfederasyonu">
            <a:extLst>
              <a:ext uri="{FF2B5EF4-FFF2-40B4-BE49-F238E27FC236}">
                <a16:creationId xmlns:a16="http://schemas.microsoft.com/office/drawing/2014/main" id="{AFC7E9D7-5067-7F70-1298-045236094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58" y="4262078"/>
            <a:ext cx="3781425" cy="18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682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577931-FA12-026C-C684-FDDEF7B6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379" y="177282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tr-TR" sz="4800" dirty="0"/>
              <a:t>MAALİYET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56573A-3518-4039-CA87-75DEEFF07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421" y="920232"/>
            <a:ext cx="9236501" cy="5760486"/>
          </a:xfrm>
        </p:spPr>
        <p:txBody>
          <a:bodyPr>
            <a:normAutofit fontScale="77500" lnSpcReduction="20000"/>
          </a:bodyPr>
          <a:lstStyle/>
          <a:p>
            <a:pPr rtl="0" fontAlgn="base">
              <a:buFont typeface="Wingdings" panose="05000000000000000000" pitchFamily="2" charset="2"/>
              <a:buChar char="§"/>
            </a:pPr>
            <a:r>
              <a:rPr lang="tr-TR" sz="3000" b="1" i="0" dirty="0">
                <a:solidFill>
                  <a:schemeClr val="accent4">
                    <a:lumMod val="75000"/>
                  </a:schemeClr>
                </a:solidFill>
                <a:effectLst/>
                <a:latin typeface="Aptos Display" panose="020B0004020202020204" pitchFamily="34" charset="0"/>
              </a:rPr>
              <a:t>1. Yer ve Mekan Maliyetleri</a:t>
            </a:r>
            <a:r>
              <a:rPr lang="tr-TR" sz="3000" b="0" i="0" dirty="0">
                <a:solidFill>
                  <a:schemeClr val="accent4">
                    <a:lumMod val="75000"/>
                  </a:schemeClr>
                </a:solidFill>
                <a:effectLst/>
                <a:latin typeface="Aptos Display" panose="020B0004020202020204" pitchFamily="34" charset="0"/>
              </a:rPr>
              <a:t> </a:t>
            </a:r>
            <a:endParaRPr lang="tr-TR" sz="3000" b="0" i="0" dirty="0">
              <a:solidFill>
                <a:schemeClr val="accent4">
                  <a:lumMod val="75000"/>
                </a:schemeClr>
              </a:solidFill>
              <a:effectLst/>
              <a:latin typeface="Aptos" panose="020B0004020202020204" pitchFamily="34" charset="0"/>
            </a:endParaRP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tr-TR" sz="3000" b="0" i="0" dirty="0">
                <a:effectLst/>
                <a:latin typeface="Aptos" panose="020B0004020202020204" pitchFamily="34" charset="0"/>
              </a:rPr>
              <a:t>Muhtarlıkların işbirliği ile  mahallenin toplanma alanı </a:t>
            </a: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tr-TR" sz="3000" b="0" i="0" dirty="0">
                <a:effectLst/>
                <a:latin typeface="Aptos" panose="020B0004020202020204" pitchFamily="34" charset="0"/>
              </a:rPr>
              <a:t>Teknik ekipmanlar (ses, görüntü, aydınlatma) </a:t>
            </a: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tr-TR" sz="3000" dirty="0">
                <a:latin typeface="Aptos" panose="020B0004020202020204" pitchFamily="34" charset="0"/>
              </a:rPr>
              <a:t>Kullanılacak afişler</a:t>
            </a:r>
            <a:endParaRPr lang="tr-TR" sz="3000" b="0" i="0" dirty="0">
              <a:effectLst/>
              <a:latin typeface="Aptos" panose="020B0004020202020204" pitchFamily="34" charset="0"/>
            </a:endParaRPr>
          </a:p>
          <a:p>
            <a:pPr marL="0" indent="0" algn="r" rtl="0" fontAlgn="base">
              <a:buNone/>
            </a:pPr>
            <a:r>
              <a:rPr lang="tr-TR" sz="3000" b="1" i="0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Tahmini maliyet</a:t>
            </a:r>
            <a:r>
              <a:rPr lang="tr-TR" sz="3000" b="0" i="0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: 3000 ₺ </a:t>
            </a: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tr-TR" sz="3000" b="1" i="0" dirty="0">
                <a:solidFill>
                  <a:schemeClr val="accent4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2.Konuşmacı ve Uzman Ücretleri</a:t>
            </a:r>
            <a:r>
              <a:rPr lang="tr-TR" sz="3000" b="0" i="0" dirty="0">
                <a:solidFill>
                  <a:schemeClr val="accent4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tr-TR" sz="3000" dirty="0">
                <a:latin typeface="Aptos" panose="020B0004020202020204" pitchFamily="34" charset="0"/>
              </a:rPr>
              <a:t>Konferansa katılan sosyal hizmet uzmanı ve </a:t>
            </a:r>
            <a:r>
              <a:rPr lang="tr-TR" sz="3000" dirty="0" err="1">
                <a:latin typeface="Aptos" panose="020B0004020202020204" pitchFamily="34" charset="0"/>
              </a:rPr>
              <a:t>intörnlerin</a:t>
            </a:r>
            <a:r>
              <a:rPr lang="tr-TR" sz="3000" dirty="0">
                <a:latin typeface="Aptos" panose="020B0004020202020204" pitchFamily="34" charset="0"/>
              </a:rPr>
              <a:t> giderleri</a:t>
            </a:r>
          </a:p>
          <a:p>
            <a:pPr marL="0" indent="0" algn="r" fontAlgn="base">
              <a:buNone/>
            </a:pPr>
            <a:r>
              <a:rPr lang="tr-TR" sz="3000" b="1" dirty="0">
                <a:solidFill>
                  <a:srgbClr val="FF0000"/>
                </a:solidFill>
                <a:latin typeface="Aptos" panose="020B0004020202020204" pitchFamily="34" charset="0"/>
              </a:rPr>
              <a:t>Tahmini maaliyet: </a:t>
            </a:r>
            <a:r>
              <a:rPr lang="tr-TR" sz="3000" dirty="0">
                <a:solidFill>
                  <a:srgbClr val="FF0000"/>
                </a:solidFill>
                <a:latin typeface="Aptos" panose="020B0004020202020204" pitchFamily="34" charset="0"/>
              </a:rPr>
              <a:t>1000</a:t>
            </a:r>
            <a:r>
              <a:rPr lang="tr-TR" sz="3000" b="0" i="0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 ₺</a:t>
            </a:r>
            <a:endParaRPr lang="tr-TR" sz="3000" dirty="0">
              <a:solidFill>
                <a:srgbClr val="FF0000"/>
              </a:solidFill>
              <a:latin typeface="Aptos" panose="020B00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tr-TR" sz="3000" b="1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3</a:t>
            </a:r>
            <a:r>
              <a:rPr lang="tr-TR" sz="3000" b="1" i="0" dirty="0">
                <a:solidFill>
                  <a:schemeClr val="accent4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.Katılımcı Paketleri ve Malzemeleri</a:t>
            </a:r>
            <a:r>
              <a:rPr lang="tr-TR" sz="3000" b="0" i="0" dirty="0">
                <a:solidFill>
                  <a:schemeClr val="accent4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 </a:t>
            </a:r>
            <a:endParaRPr lang="tr-TR" sz="3000" b="0" i="0" dirty="0">
              <a:effectLst/>
              <a:latin typeface="Aptos" panose="020B0004020202020204" pitchFamily="34" charset="0"/>
            </a:endParaRP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tr-TR" sz="3000" b="0" i="0" dirty="0">
                <a:effectLst/>
                <a:latin typeface="Aptos" panose="020B0004020202020204" pitchFamily="34" charset="0"/>
              </a:rPr>
              <a:t>Yiyecek-içecek ikramları</a:t>
            </a:r>
          </a:p>
          <a:p>
            <a:pPr rtl="0" fontAlgn="base">
              <a:buFont typeface="Wingdings" panose="05000000000000000000" pitchFamily="2" charset="2"/>
              <a:buChar char="§"/>
            </a:pPr>
            <a:r>
              <a:rPr lang="tr-TR" sz="3000" b="0" i="0" dirty="0">
                <a:effectLst/>
                <a:latin typeface="Aptos" panose="020B0004020202020204" pitchFamily="34" charset="0"/>
              </a:rPr>
              <a:t>Canlandırma oyunları için </a:t>
            </a:r>
            <a:r>
              <a:rPr lang="tr-TR" sz="3000" dirty="0">
                <a:latin typeface="Aptos" panose="020B0004020202020204" pitchFamily="34" charset="0"/>
              </a:rPr>
              <a:t>kostüm ve dekor </a:t>
            </a:r>
            <a:r>
              <a:rPr lang="tr-TR" sz="3000" b="0" i="0" dirty="0">
                <a:effectLst/>
                <a:latin typeface="Aptos" panose="020B0004020202020204" pitchFamily="34" charset="0"/>
              </a:rPr>
              <a:t> </a:t>
            </a:r>
            <a:endParaRPr lang="tr-TR" sz="3000" dirty="0">
              <a:latin typeface="Aptos" panose="020B0004020202020204" pitchFamily="34" charset="0"/>
            </a:endParaRPr>
          </a:p>
          <a:p>
            <a:pPr marL="0" indent="0" algn="r" rtl="0" fontAlgn="base">
              <a:buNone/>
            </a:pPr>
            <a:r>
              <a:rPr lang="tr-TR" sz="3000" b="1" i="0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Tahmini maliyet</a:t>
            </a:r>
            <a:r>
              <a:rPr lang="tr-TR" sz="3000" b="0" i="0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: 2000 </a:t>
            </a:r>
            <a:r>
              <a:rPr lang="tr-TR" sz="3000" dirty="0">
                <a:solidFill>
                  <a:srgbClr val="FF0000"/>
                </a:solidFill>
                <a:latin typeface="Aptos" panose="020B0004020202020204" pitchFamily="34" charset="0"/>
              </a:rPr>
              <a:t>₺</a:t>
            </a:r>
          </a:p>
          <a:p>
            <a:pPr marL="0" indent="0" algn="r" rtl="0" fontAlgn="base">
              <a:buNone/>
            </a:pPr>
            <a:r>
              <a:rPr lang="tr-TR" sz="3000" b="1" dirty="0">
                <a:solidFill>
                  <a:srgbClr val="FF0000"/>
                </a:solidFill>
                <a:latin typeface="Aptos" panose="020B0004020202020204" pitchFamily="34" charset="0"/>
              </a:rPr>
              <a:t>Toplam: 6000 </a:t>
            </a:r>
            <a:r>
              <a:rPr lang="tr-TR" sz="3000" dirty="0">
                <a:solidFill>
                  <a:srgbClr val="FF0000"/>
                </a:solidFill>
                <a:latin typeface="Aptos" panose="020B0004020202020204" pitchFamily="34" charset="0"/>
              </a:rPr>
              <a:t>₺</a:t>
            </a:r>
            <a:r>
              <a:rPr lang="tr-TR" sz="3000" b="1" dirty="0">
                <a:solidFill>
                  <a:srgbClr val="FF0000"/>
                </a:solidFill>
                <a:latin typeface="Aptos" panose="020B0004020202020204" pitchFamily="34" charset="0"/>
              </a:rPr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44486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>
            <a:extLst>
              <a:ext uri="{FF2B5EF4-FFF2-40B4-BE49-F238E27FC236}">
                <a16:creationId xmlns:a16="http://schemas.microsoft.com/office/drawing/2014/main" id="{F461C19F-CEC9-0D45-79F1-F6D43CB046E5}"/>
              </a:ext>
            </a:extLst>
          </p:cNvPr>
          <p:cNvGrpSpPr/>
          <p:nvPr/>
        </p:nvGrpSpPr>
        <p:grpSpPr>
          <a:xfrm>
            <a:off x="1156284" y="1573618"/>
            <a:ext cx="10743320" cy="5012403"/>
            <a:chOff x="951612" y="1341468"/>
            <a:chExt cx="11010897" cy="5326369"/>
          </a:xfrm>
        </p:grpSpPr>
        <p:sp>
          <p:nvSpPr>
            <p:cNvPr id="10" name="Dikdörtgen: Köşeleri Yuvarlatılmış 9">
              <a:extLst>
                <a:ext uri="{FF2B5EF4-FFF2-40B4-BE49-F238E27FC236}">
                  <a16:creationId xmlns:a16="http://schemas.microsoft.com/office/drawing/2014/main" id="{00D7B23F-B514-2A32-AD5A-A86855EFC744}"/>
                </a:ext>
              </a:extLst>
            </p:cNvPr>
            <p:cNvSpPr/>
            <p:nvPr/>
          </p:nvSpPr>
          <p:spPr>
            <a:xfrm>
              <a:off x="1144769" y="1341468"/>
              <a:ext cx="3345714" cy="318091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highlight>
                  <a:srgbClr val="800080"/>
                </a:highlight>
              </a:endParaRPr>
            </a:p>
          </p:txBody>
        </p:sp>
        <p:sp>
          <p:nvSpPr>
            <p:cNvPr id="11" name="Metin kutusu 10">
              <a:extLst>
                <a:ext uri="{FF2B5EF4-FFF2-40B4-BE49-F238E27FC236}">
                  <a16:creationId xmlns:a16="http://schemas.microsoft.com/office/drawing/2014/main" id="{BDD87FD6-B1BA-C04D-2058-5F679799F58A}"/>
                </a:ext>
              </a:extLst>
            </p:cNvPr>
            <p:cNvSpPr txBox="1"/>
            <p:nvPr/>
          </p:nvSpPr>
          <p:spPr>
            <a:xfrm>
              <a:off x="951612" y="1959343"/>
              <a:ext cx="373202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800" dirty="0"/>
                <a:t>Madde bağımlılığı </a:t>
              </a:r>
            </a:p>
            <a:p>
              <a:pPr algn="ctr"/>
              <a:r>
                <a:rPr lang="tr-TR" sz="2800" dirty="0"/>
                <a:t>olan çocukların ebeveynlerine ulaşmadaki zorluk </a:t>
              </a:r>
            </a:p>
            <a:p>
              <a:endParaRPr lang="tr-TR" dirty="0"/>
            </a:p>
          </p:txBody>
        </p:sp>
        <p:sp>
          <p:nvSpPr>
            <p:cNvPr id="12" name="Dikdörtgen: Köşeleri Yuvarlatılmış 11">
              <a:extLst>
                <a:ext uri="{FF2B5EF4-FFF2-40B4-BE49-F238E27FC236}">
                  <a16:creationId xmlns:a16="http://schemas.microsoft.com/office/drawing/2014/main" id="{FF39D27D-FC90-1959-BF72-A0DB710640B8}"/>
                </a:ext>
              </a:extLst>
            </p:cNvPr>
            <p:cNvSpPr/>
            <p:nvPr/>
          </p:nvSpPr>
          <p:spPr>
            <a:xfrm>
              <a:off x="4768699" y="1341468"/>
              <a:ext cx="3345714" cy="318091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highlight>
                  <a:srgbClr val="800080"/>
                </a:highlight>
              </a:endParaRPr>
            </a:p>
          </p:txBody>
        </p:sp>
        <p:sp>
          <p:nvSpPr>
            <p:cNvPr id="13" name="Dikdörtgen: Köşeleri Yuvarlatılmış 12">
              <a:extLst>
                <a:ext uri="{FF2B5EF4-FFF2-40B4-BE49-F238E27FC236}">
                  <a16:creationId xmlns:a16="http://schemas.microsoft.com/office/drawing/2014/main" id="{DABEB8F0-F98A-062E-57D7-D0F34D06AF6C}"/>
                </a:ext>
              </a:extLst>
            </p:cNvPr>
            <p:cNvSpPr/>
            <p:nvPr/>
          </p:nvSpPr>
          <p:spPr>
            <a:xfrm>
              <a:off x="8392629" y="1341468"/>
              <a:ext cx="3345714" cy="318091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highlight>
                  <a:srgbClr val="800080"/>
                </a:highlight>
              </a:endParaRPr>
            </a:p>
          </p:txBody>
        </p:sp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4F01C4D9-3DA6-F3D2-EA4E-7F35A353DBB8}"/>
                </a:ext>
              </a:extLst>
            </p:cNvPr>
            <p:cNvSpPr txBox="1"/>
            <p:nvPr/>
          </p:nvSpPr>
          <p:spPr>
            <a:xfrm>
              <a:off x="4606553" y="1962293"/>
              <a:ext cx="373202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800" dirty="0"/>
                <a:t>Milli Eğitim Bakanlığının konuyla ilgili izin kapsamının dar olması</a:t>
              </a:r>
            </a:p>
            <a:p>
              <a:endParaRPr lang="tr-TR" dirty="0"/>
            </a:p>
          </p:txBody>
        </p: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B412A9C5-FD60-19FD-B924-F3ED08A299DF}"/>
                </a:ext>
              </a:extLst>
            </p:cNvPr>
            <p:cNvSpPr txBox="1"/>
            <p:nvPr/>
          </p:nvSpPr>
          <p:spPr>
            <a:xfrm>
              <a:off x="8199472" y="1959343"/>
              <a:ext cx="373202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800" dirty="0"/>
                <a:t>Eğitmen, yer ve bütçenin elde edilmesindeki  zorluklar</a:t>
              </a:r>
            </a:p>
            <a:p>
              <a:endParaRPr lang="tr-TR" dirty="0"/>
            </a:p>
          </p:txBody>
        </p:sp>
        <p:sp>
          <p:nvSpPr>
            <p:cNvPr id="5" name="Dikdörtgen: Köşeleri Yuvarlatılmış 4">
              <a:extLst>
                <a:ext uri="{FF2B5EF4-FFF2-40B4-BE49-F238E27FC236}">
                  <a16:creationId xmlns:a16="http://schemas.microsoft.com/office/drawing/2014/main" id="{8AB7E1DF-6148-A4FB-AF6D-F304CA619BA9}"/>
                </a:ext>
              </a:extLst>
            </p:cNvPr>
            <p:cNvSpPr/>
            <p:nvPr/>
          </p:nvSpPr>
          <p:spPr>
            <a:xfrm>
              <a:off x="982622" y="4850852"/>
              <a:ext cx="10979887" cy="181698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800" dirty="0">
                  <a:solidFill>
                    <a:schemeClr val="tx1"/>
                  </a:solidFill>
                </a:rPr>
                <a:t>Ailelerin sosyoekonomik seviyesinin</a:t>
              </a:r>
            </a:p>
            <a:p>
              <a:pPr algn="ctr"/>
              <a:r>
                <a:rPr lang="tr-TR" sz="2800" dirty="0">
                  <a:solidFill>
                    <a:schemeClr val="tx1"/>
                  </a:solidFill>
                </a:rPr>
                <a:t>veya </a:t>
              </a:r>
            </a:p>
            <a:p>
              <a:pPr algn="ctr"/>
              <a:r>
                <a:rPr lang="tr-TR" sz="2800">
                  <a:solidFill>
                    <a:schemeClr val="tx1"/>
                  </a:solidFill>
                </a:rPr>
                <a:t>Sağlık okuryazarlığının düşük olması</a:t>
              </a:r>
              <a:endParaRPr lang="tr-TR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Başlık 1">
            <a:extLst>
              <a:ext uri="{FF2B5EF4-FFF2-40B4-BE49-F238E27FC236}">
                <a16:creationId xmlns:a16="http://schemas.microsoft.com/office/drawing/2014/main" id="{4EBAEF29-14F0-A824-1D38-8E7321C3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965" y="410202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tr-TR" sz="4800" dirty="0"/>
              <a:t>KISITLILIKLAR</a:t>
            </a:r>
          </a:p>
        </p:txBody>
      </p:sp>
    </p:spTree>
    <p:extLst>
      <p:ext uri="{BB962C8B-B14F-4D97-AF65-F5344CB8AC3E}">
        <p14:creationId xmlns:p14="http://schemas.microsoft.com/office/powerpoint/2010/main" val="118908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6B9F4D-DA66-63EE-E476-08F0B5EED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77DD6C8-6038-CC13-354B-F68959BD4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93" y="233099"/>
            <a:ext cx="9879552" cy="6391801"/>
          </a:xfrm>
        </p:spPr>
      </p:pic>
      <p:sp>
        <p:nvSpPr>
          <p:cNvPr id="7" name="Ok: Aşağı 6">
            <a:extLst>
              <a:ext uri="{FF2B5EF4-FFF2-40B4-BE49-F238E27FC236}">
                <a16:creationId xmlns:a16="http://schemas.microsoft.com/office/drawing/2014/main" id="{4B7C785D-C7CE-F446-EA13-B678EF91392B}"/>
              </a:ext>
            </a:extLst>
          </p:cNvPr>
          <p:cNvSpPr/>
          <p:nvPr/>
        </p:nvSpPr>
        <p:spPr>
          <a:xfrm rot="2447843">
            <a:off x="5703175" y="1252077"/>
            <a:ext cx="785649" cy="89991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2418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078F3FF-4FE5-949D-9028-7BE10896B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11" y="278342"/>
            <a:ext cx="5380941" cy="3026779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2AC8583-24BF-DB85-D5C9-59C1C230C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5380942" cy="302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3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paralel, sayı, numara içeren bir resim&#10;&#10;Açıklama otomatik olarak oluşturuldu">
            <a:extLst>
              <a:ext uri="{FF2B5EF4-FFF2-40B4-BE49-F238E27FC236}">
                <a16:creationId xmlns:a16="http://schemas.microsoft.com/office/drawing/2014/main" id="{18356851-DA59-D684-F340-D2C789BBA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48" y="894902"/>
            <a:ext cx="9710662" cy="5723865"/>
          </a:xfrm>
          <a:prstGeom prst="rect">
            <a:avLst/>
          </a:prstGeom>
        </p:spPr>
      </p:pic>
      <p:sp>
        <p:nvSpPr>
          <p:cNvPr id="6" name="Ok: Aşağı 5">
            <a:extLst>
              <a:ext uri="{FF2B5EF4-FFF2-40B4-BE49-F238E27FC236}">
                <a16:creationId xmlns:a16="http://schemas.microsoft.com/office/drawing/2014/main" id="{B547B46D-48F8-EABE-D70B-1A1F6FD63265}"/>
              </a:ext>
            </a:extLst>
          </p:cNvPr>
          <p:cNvSpPr/>
          <p:nvPr/>
        </p:nvSpPr>
        <p:spPr>
          <a:xfrm rot="3314869">
            <a:off x="11035403" y="1948508"/>
            <a:ext cx="785649" cy="89991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B9D73C2F-66DD-9656-2108-1A6C3404D11C}"/>
              </a:ext>
            </a:extLst>
          </p:cNvPr>
          <p:cNvSpPr/>
          <p:nvPr/>
        </p:nvSpPr>
        <p:spPr>
          <a:xfrm rot="3022222">
            <a:off x="7983858" y="5329663"/>
            <a:ext cx="785649" cy="89991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5686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9CB6A6-26B8-85AA-CEDF-3954AB650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/>
              <a:t>Kaynakça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2B2466F-B152-3912-3452-F3D071799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909" y="1973288"/>
            <a:ext cx="7796540" cy="3997828"/>
          </a:xfrm>
        </p:spPr>
        <p:txBody>
          <a:bodyPr>
            <a:normAutofit fontScale="62500" lnSpcReduction="20000"/>
          </a:bodyPr>
          <a:lstStyle/>
          <a:p>
            <a:r>
              <a:rPr lang="tr-TR" sz="190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https://dergipark.org.tr/tr/download/article-file/2244932</a:t>
            </a:r>
            <a:endParaRPr lang="tr-TR" sz="1900" u="sng" dirty="0">
              <a:solidFill>
                <a:schemeClr val="tx1">
                  <a:lumMod val="95000"/>
                  <a:lumOff val="5000"/>
                </a:schemeClr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tr-TR" sz="190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https://www.academia.edu/11533748/Madde_kullanimini_onleme_klavuzu</a:t>
            </a:r>
          </a:p>
          <a:p>
            <a:r>
              <a:rPr lang="tr-TR" sz="19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https://www.yesilay.org.tr/tr/bagimlilik/madde-bagimliligi</a:t>
            </a:r>
          </a:p>
          <a:p>
            <a:r>
              <a:rPr lang="tr-TR" sz="19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http://tbm.org.tr/ortaokul</a:t>
            </a:r>
          </a:p>
          <a:p>
            <a:r>
              <a:rPr lang="tr-TR" sz="19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https://dosyasb.saglik.gov.tr/Eklenti/48054/0/siy202205042024pdf.pdf</a:t>
            </a:r>
          </a:p>
          <a:p>
            <a:r>
              <a:rPr lang="tr-TR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C. Y. ve , H. D. (2020). Madde kullanımı ve bağımlılığını önlemeye yönelik </a:t>
            </a:r>
            <a:r>
              <a:rPr lang="tr-TR" sz="19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psikoeğitim</a:t>
            </a:r>
            <a:r>
              <a:rPr lang="tr-TR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programlarının </a:t>
            </a:r>
            <a:r>
              <a:rPr lang="tr-TR" sz="19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i̇ncelenmesi</a:t>
            </a:r>
            <a:r>
              <a:rPr lang="tr-TR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Bağımlılık </a:t>
            </a:r>
            <a:r>
              <a:rPr lang="tr-TR" sz="19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Dergi̇si̇</a:t>
            </a:r>
            <a:r>
              <a:rPr lang="tr-TR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73-91. 2020; 21(1):72-91</a:t>
            </a:r>
          </a:p>
          <a:p>
            <a:r>
              <a:rPr lang="tr-TR" sz="1900" dirty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  <a:hlinkClick r:id="rId3"/>
              </a:rPr>
              <a:t>https://tbm.org.tr/</a:t>
            </a:r>
            <a:endParaRPr lang="tr-TR" sz="1900" dirty="0">
              <a:solidFill>
                <a:schemeClr val="tx1">
                  <a:lumMod val="95000"/>
                  <a:lumOff val="5000"/>
                </a:schemeClr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tr-TR" sz="1900" dirty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T.C.  İÇİŞLERİ BAKANLIĞI Emniyet Genel Müdürlüğü Narkotik Suçlarla Mücadele Daire Başkanlığı - </a:t>
            </a:r>
            <a:r>
              <a:rPr lang="tr-TR" sz="1900" dirty="0"/>
              <a:t>2018 yılı Türkiye Genel Nüfusta Tütün, Alkol, Madde kullanımına Yönelik Tutum ve Davranış Analizi Raporu </a:t>
            </a:r>
          </a:p>
          <a:p>
            <a:pPr marL="0" indent="0">
              <a:buNone/>
            </a:pPr>
            <a:r>
              <a:rPr lang="tr-TR" sz="1600" dirty="0" err="1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chrome-extension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://</a:t>
            </a:r>
            <a:r>
              <a:rPr lang="tr-TR" sz="1600" dirty="0" err="1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efaidnbmnnnibpcajpcglclefindmkaj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/https://hsgm.saglik.gov.tr/depo/birimler/tutun-ve-madde-bagimliligi-ile-mucadele-db/dokumanlar/2018-2023_Uyusturucu_ile_Mucadele_Ulusal_Strateji_Belgesi_ve_Eylem_Plani.pdf</a:t>
            </a:r>
          </a:p>
          <a:p>
            <a:r>
              <a:rPr lang="tr-TR" sz="1900" dirty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T.C.  İÇİŞLERİ BAKANLIĞI Emniyet Genel Müdürlüğü Narkotik Suçlarla Mücadele Daire Başkanlığı- 2023 yılı Türkiye Uyuşturucu Raporu</a:t>
            </a:r>
          </a:p>
          <a:p>
            <a:pPr marL="0" indent="0">
              <a:buNone/>
            </a:pPr>
            <a:r>
              <a:rPr lang="tr-TR" sz="1800" dirty="0" err="1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chrome-extension</a:t>
            </a:r>
            <a:r>
              <a:rPr lang="tr-TR" sz="1800" dirty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://</a:t>
            </a:r>
            <a:r>
              <a:rPr lang="tr-TR" sz="1800" dirty="0" err="1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efaidnbmnnnibpcajpcglclefindmkaj</a:t>
            </a:r>
            <a:r>
              <a:rPr lang="tr-TR" sz="1800" dirty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/https://www.narkotik.pol.tr/kurumlar/narkotik.pol.tr/TUB%C4%B0M/Ulusal%20Yay%C4%B1nlar/2023_TURKIYE_UYUSTURUCU_RAPORU.pdf</a:t>
            </a:r>
          </a:p>
          <a:p>
            <a:endParaRPr lang="tr-TR" sz="1800" dirty="0">
              <a:solidFill>
                <a:schemeClr val="tx1">
                  <a:lumMod val="95000"/>
                  <a:lumOff val="5000"/>
                </a:schemeClr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tr-T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0881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AC2A3C-195C-9539-83C9-C5CC245F8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312" y="2865474"/>
            <a:ext cx="9601200" cy="3581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dirty="0"/>
              <a:t>DİNLEDİĞİNİZ İÇİN TEŞEKKÜR EDERİZ</a:t>
            </a:r>
          </a:p>
        </p:txBody>
      </p:sp>
    </p:spTree>
    <p:extLst>
      <p:ext uri="{BB962C8B-B14F-4D97-AF65-F5344CB8AC3E}">
        <p14:creationId xmlns:p14="http://schemas.microsoft.com/office/powerpoint/2010/main" val="2723984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633834-1B81-C62C-D173-5AC2C60A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631" y="231333"/>
            <a:ext cx="10095721" cy="1045099"/>
          </a:xfrm>
        </p:spPr>
        <p:txBody>
          <a:bodyPr>
            <a:normAutofit/>
          </a:bodyPr>
          <a:lstStyle/>
          <a:p>
            <a:pPr algn="l"/>
            <a:r>
              <a:rPr lang="tr-TR" sz="6000" dirty="0"/>
              <a:t>Bağımlılık Yapıcı Madde Nedir?</a:t>
            </a:r>
          </a:p>
        </p:txBody>
      </p:sp>
      <p:pic>
        <p:nvPicPr>
          <p:cNvPr id="4" name="yapıştırılan-görüntü.jpeg">
            <a:extLst>
              <a:ext uri="{FF2B5EF4-FFF2-40B4-BE49-F238E27FC236}">
                <a16:creationId xmlns:a16="http://schemas.microsoft.com/office/drawing/2014/main" id="{7B2B0865-A570-F008-4A47-3CB835FC96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631" y="1085104"/>
            <a:ext cx="4117730" cy="57728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EF7F0D56-4D41-D1EE-BB01-7BB04713BC7A}"/>
              </a:ext>
            </a:extLst>
          </p:cNvPr>
          <p:cNvSpPr txBox="1"/>
          <p:nvPr/>
        </p:nvSpPr>
        <p:spPr>
          <a:xfrm>
            <a:off x="5368160" y="2274838"/>
            <a:ext cx="6251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Beyin işlevlerini veya tüm bedensel yapıları etkileyen, zamanla organ sistemlerinde </a:t>
            </a:r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kalıcı hasarlara</a:t>
            </a: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yol açan, </a:t>
            </a:r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ruhsal ve davranışsal sorunlar </a:t>
            </a: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oluşturan, yaşam için gerekli olmayan, doğal veya yapay, </a:t>
            </a:r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sahte iyi oluş hali veren </a:t>
            </a: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kimyasallardır.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72256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8B9816-0E8B-6997-CE58-758CABC34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0711" y="1016000"/>
            <a:ext cx="4617720" cy="4826000"/>
          </a:xfrm>
        </p:spPr>
        <p:txBody>
          <a:bodyPr>
            <a:normAutofit lnSpcReduction="10000"/>
          </a:bodyPr>
          <a:lstStyle/>
          <a:p>
            <a:r>
              <a:rPr lang="tr-TR" sz="2800" dirty="0"/>
              <a:t>Hızlı ruhsal değişiklikler</a:t>
            </a:r>
          </a:p>
          <a:p>
            <a:r>
              <a:rPr lang="tr-TR" sz="2800" dirty="0"/>
              <a:t>Değişen değer yargıları</a:t>
            </a:r>
          </a:p>
          <a:p>
            <a:r>
              <a:rPr lang="tr-TR" sz="2800" dirty="0"/>
              <a:t>Yetersiz sevgi ve şefkat görmesi</a:t>
            </a:r>
          </a:p>
          <a:p>
            <a:r>
              <a:rPr lang="tr-TR" sz="2800" dirty="0"/>
              <a:t>Yanlış eğitim</a:t>
            </a:r>
          </a:p>
          <a:p>
            <a:r>
              <a:rPr lang="tr-TR" sz="2800" dirty="0"/>
              <a:t>Düzensiz kentleşme</a:t>
            </a:r>
          </a:p>
          <a:p>
            <a:r>
              <a:rPr lang="tr-TR" sz="2800" dirty="0"/>
              <a:t>Akran baskısı</a:t>
            </a:r>
          </a:p>
          <a:p>
            <a:r>
              <a:rPr lang="tr-TR" sz="2800" dirty="0"/>
              <a:t>Merak dürtüsü</a:t>
            </a:r>
          </a:p>
          <a:p>
            <a:r>
              <a:rPr lang="tr-TR" sz="2800" dirty="0"/>
              <a:t>Teknolojinin yanlış kullanımı </a:t>
            </a:r>
          </a:p>
        </p:txBody>
      </p:sp>
      <p:pic>
        <p:nvPicPr>
          <p:cNvPr id="2" name="Resim 1" descr="Sarışın Ergen Depresyonla Mücadele Ediyor Yarı Düz Renkli Karakter,  Karikatür, Karakter, 2 Boyutlu PNG Resim Şeffaf ve çizimi Ücretsiz  İndirilebilir">
            <a:extLst>
              <a:ext uri="{FF2B5EF4-FFF2-40B4-BE49-F238E27FC236}">
                <a16:creationId xmlns:a16="http://schemas.microsoft.com/office/drawing/2014/main" id="{95987952-1B81-C91E-278B-8E41A8B73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251" y="3581996"/>
            <a:ext cx="2882769" cy="288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Çizgi Filmdeki Ergen Çocuğun Ergenlikle Ilgili Soruları Var  ©nicoletaionescu 377729238'e ait Stok Vektör">
            <a:extLst>
              <a:ext uri="{FF2B5EF4-FFF2-40B4-BE49-F238E27FC236}">
                <a16:creationId xmlns:a16="http://schemas.microsoft.com/office/drawing/2014/main" id="{4A8A1994-E8B4-A461-0B52-E1A9810A1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"/>
          <a:stretch/>
        </p:blipFill>
        <p:spPr bwMode="auto">
          <a:xfrm>
            <a:off x="6157485" y="629701"/>
            <a:ext cx="2702771" cy="27992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143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2359.jpeg" descr="IMG_2359.jpeg">
            <a:extLst>
              <a:ext uri="{FF2B5EF4-FFF2-40B4-BE49-F238E27FC236}">
                <a16:creationId xmlns:a16="http://schemas.microsoft.com/office/drawing/2014/main" id="{6438CA31-6939-78FF-B71E-DF9EC876BF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968" y="2246232"/>
            <a:ext cx="4612674" cy="296584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FFEAA88-10AA-9FB3-7B24-D5DD69579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37" y="1689392"/>
            <a:ext cx="7182635" cy="4842850"/>
          </a:xfrm>
        </p:spPr>
        <p:txBody>
          <a:bodyPr>
            <a:normAutofit fontScale="62500" lnSpcReduction="20000"/>
          </a:bodyPr>
          <a:lstStyle/>
          <a:p>
            <a:r>
              <a:rPr lang="tr-TR" sz="4500" dirty="0"/>
              <a:t>Bayraklı İlçesi Çay ve </a:t>
            </a:r>
            <a:r>
              <a:rPr lang="tr-TR" sz="4500" dirty="0" err="1"/>
              <a:t>Tepekule</a:t>
            </a:r>
            <a:r>
              <a:rPr lang="tr-TR" sz="4500" dirty="0"/>
              <a:t> Mahallelerinde bulunan gençlerin artan madde kullanımı</a:t>
            </a:r>
          </a:p>
          <a:p>
            <a:r>
              <a:rPr lang="tr-TR" sz="4500" dirty="0"/>
              <a:t>Madde bağımlılığı konusunda farkındalık olmaması</a:t>
            </a:r>
          </a:p>
          <a:p>
            <a:r>
              <a:rPr lang="tr-TR" sz="4500" dirty="0"/>
              <a:t>Ailelerin yardım alacakları kaynakları bilmemesi ve ulaşamaması</a:t>
            </a:r>
          </a:p>
          <a:p>
            <a:r>
              <a:rPr lang="tr-TR" sz="4500" dirty="0"/>
              <a:t>Ailelerin çocukları ile madde kullanımı konusunda nasıl iletişim kuracaklarını bilmemesi</a:t>
            </a:r>
          </a:p>
          <a:p>
            <a:r>
              <a:rPr lang="tr-TR" sz="4500" dirty="0"/>
              <a:t>Bebek, çocuk ve ergen izlem programının uygulamasındaki yetersizlik (HEADSS)</a:t>
            </a:r>
          </a:p>
          <a:p>
            <a:endParaRPr lang="tr-TR" dirty="0"/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5D40A9E4-C12E-D498-FB10-B2C14BA9E95B}"/>
              </a:ext>
            </a:extLst>
          </p:cNvPr>
          <p:cNvSpPr txBox="1">
            <a:spLocks/>
          </p:cNvSpPr>
          <p:nvPr/>
        </p:nvSpPr>
        <p:spPr>
          <a:xfrm>
            <a:off x="1048139" y="403520"/>
            <a:ext cx="10095721" cy="1045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6000" dirty="0"/>
              <a:t>SORUN</a:t>
            </a:r>
          </a:p>
        </p:txBody>
      </p:sp>
    </p:spTree>
    <p:extLst>
      <p:ext uri="{BB962C8B-B14F-4D97-AF65-F5344CB8AC3E}">
        <p14:creationId xmlns:p14="http://schemas.microsoft.com/office/powerpoint/2010/main" val="1216259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72BAFC-7B08-8D6B-4B7C-0884EDFC5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63" y="451985"/>
            <a:ext cx="7958331" cy="1077229"/>
          </a:xfrm>
        </p:spPr>
        <p:txBody>
          <a:bodyPr>
            <a:normAutofit/>
          </a:bodyPr>
          <a:lstStyle/>
          <a:p>
            <a:r>
              <a:rPr lang="tr-TR" sz="3600" dirty="0"/>
              <a:t>İSTATİSTİKLER</a:t>
            </a:r>
          </a:p>
        </p:txBody>
      </p:sp>
      <p:pic>
        <p:nvPicPr>
          <p:cNvPr id="14" name="Resim 13" descr="metin, ekran görüntüsü, yazı tipi, sayı, numara içeren bir resim&#10;&#10;Açıklama otomatik olarak oluşturuldu">
            <a:extLst>
              <a:ext uri="{FF2B5EF4-FFF2-40B4-BE49-F238E27FC236}">
                <a16:creationId xmlns:a16="http://schemas.microsoft.com/office/drawing/2014/main" id="{CF588CCB-DB4C-CD17-D19D-163B09A40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01" y="1459201"/>
            <a:ext cx="6013988" cy="4747885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543493BD-B6EA-0C3A-9776-899BC2A1E06A}"/>
              </a:ext>
            </a:extLst>
          </p:cNvPr>
          <p:cNvSpPr txBox="1"/>
          <p:nvPr/>
        </p:nvSpPr>
        <p:spPr>
          <a:xfrm>
            <a:off x="7230140" y="2925202"/>
            <a:ext cx="4832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2018 yılı Türkiye Genel Nüfusta Tütün, Alkol, Madde kullanımına Yönelik Tutum ve Davranış Analizi Raporu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EE9877D3-B88D-2359-CBFC-E69904A6ADB6}"/>
              </a:ext>
            </a:extLst>
          </p:cNvPr>
          <p:cNvSpPr txBox="1"/>
          <p:nvPr/>
        </p:nvSpPr>
        <p:spPr>
          <a:xfrm>
            <a:off x="652130" y="6618565"/>
            <a:ext cx="11772014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T.C.  İÇİŞLERİ BAKANLIĞI Emniyet Genel Müdürlüğü Narkotik Suçlarla Mücadele Daire Başkanlığı - </a:t>
            </a:r>
            <a:r>
              <a:rPr lang="tr-TR" sz="1050" dirty="0"/>
              <a:t>2018 yılı Türkiye Genel Nüfusta Tütün, Alkol, Madde kullanımına Yönelik Tutum ve Davranış Analizi Raporu</a:t>
            </a:r>
          </a:p>
          <a:p>
            <a:endParaRPr lang="tr-TR" sz="900" dirty="0">
              <a:solidFill>
                <a:schemeClr val="tx1">
                  <a:lumMod val="95000"/>
                  <a:lumOff val="5000"/>
                </a:schemeClr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339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 descr="metin, ekran görüntüsü, yazı tipi, sayı, numara içeren bir resim&#10;&#10;Açıklama otomatik olarak oluşturuldu">
            <a:extLst>
              <a:ext uri="{FF2B5EF4-FFF2-40B4-BE49-F238E27FC236}">
                <a16:creationId xmlns:a16="http://schemas.microsoft.com/office/drawing/2014/main" id="{274EC577-4204-80AD-3E62-FBB43689E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09" y="1529214"/>
            <a:ext cx="4554662" cy="4749664"/>
          </a:xfrm>
          <a:prstGeom prst="rect">
            <a:avLst/>
          </a:prstGeo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41001E77-BEA2-CFD6-6560-236401DDA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63" y="451985"/>
            <a:ext cx="7958331" cy="1077229"/>
          </a:xfrm>
        </p:spPr>
        <p:txBody>
          <a:bodyPr>
            <a:normAutofit/>
          </a:bodyPr>
          <a:lstStyle/>
          <a:p>
            <a:r>
              <a:rPr lang="tr-TR" sz="3600" dirty="0"/>
              <a:t>İSTATİSTİKLER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91A4550-C003-0E48-2E2D-AF47E9643DFF}"/>
              </a:ext>
            </a:extLst>
          </p:cNvPr>
          <p:cNvSpPr txBox="1"/>
          <p:nvPr/>
        </p:nvSpPr>
        <p:spPr>
          <a:xfrm>
            <a:off x="643271" y="6596390"/>
            <a:ext cx="129929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T.C.  İÇİŞLERİ BAKANLIĞI Emniyet Genel Müdürlüğü Narkotik Suçlarla Mücadele Daire Başkanlığı- 2023 yılı Türkiye Uyuşturucu Raporu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6FF5EDF-DF93-E4D2-C136-8B9DC5F9C1E2}"/>
              </a:ext>
            </a:extLst>
          </p:cNvPr>
          <p:cNvSpPr txBox="1"/>
          <p:nvPr/>
        </p:nvSpPr>
        <p:spPr>
          <a:xfrm>
            <a:off x="2349795" y="3288493"/>
            <a:ext cx="34825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2023 yılı Türkiye Uyuşturucu Raporu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45749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235AA8-8305-C7CF-E5EC-F05DBD39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248194"/>
            <a:ext cx="11013440" cy="1133563"/>
          </a:xfrm>
        </p:spPr>
        <p:txBody>
          <a:bodyPr>
            <a:noAutofit/>
          </a:bodyPr>
          <a:lstStyle/>
          <a:p>
            <a:pPr algn="ctr"/>
            <a:r>
              <a:rPr lang="tr-TR" sz="4000" dirty="0"/>
              <a:t>Türkiye’de Madde Bağımlılığını Önlemeye Yönelik Programlar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A3FE0A-C9C2-BEE6-134E-C6D6FA7F6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592" y="3186236"/>
            <a:ext cx="3805848" cy="12404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800" b="1" dirty="0"/>
              <a:t>Ulusal Bağımlılıkla Mücadele Eylem Planı</a:t>
            </a:r>
          </a:p>
        </p:txBody>
      </p:sp>
      <p:sp>
        <p:nvSpPr>
          <p:cNvPr id="4" name="3 Dikdörtgen"/>
          <p:cNvSpPr/>
          <p:nvPr/>
        </p:nvSpPr>
        <p:spPr>
          <a:xfrm>
            <a:off x="680720" y="6581001"/>
            <a:ext cx="111745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/>
              <a:t>C. Y. ve , H. D. (2020). Madde kullanımı ve bağımlılığını önlemeye yönelik </a:t>
            </a:r>
            <a:r>
              <a:rPr lang="tr-TR" sz="1200" dirty="0" err="1"/>
              <a:t>psikoeğitim</a:t>
            </a:r>
            <a:r>
              <a:rPr lang="tr-TR" sz="1200" dirty="0"/>
              <a:t> programlarının </a:t>
            </a:r>
            <a:r>
              <a:rPr lang="tr-TR" sz="1200" dirty="0" err="1"/>
              <a:t>i̇ncelenmesi</a:t>
            </a:r>
            <a:r>
              <a:rPr lang="tr-TR" sz="1200" dirty="0"/>
              <a:t>. Bağımlılık </a:t>
            </a:r>
            <a:r>
              <a:rPr lang="tr-TR" sz="1200" dirty="0" err="1"/>
              <a:t>Dergi̇si̇</a:t>
            </a:r>
            <a:r>
              <a:rPr lang="tr-TR" sz="1200" dirty="0"/>
              <a:t>, 73-91. 2020; 21(1):72-91</a:t>
            </a:r>
          </a:p>
        </p:txBody>
      </p:sp>
      <p:pic>
        <p:nvPicPr>
          <p:cNvPr id="6" name="Resim 5" descr="metin, gökyüzü, bulut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36399916-6913-FC57-4A96-158DCB7B9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064" y="1381757"/>
            <a:ext cx="3432761" cy="48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81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A3FE0A-C9C2-BEE6-134E-C6D6FA7F6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" y="1809081"/>
            <a:ext cx="6676639" cy="4763387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Emniyet müdürlükleri,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Eğitim birimleri,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Belediyeler,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Risk altında olan okullardan,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Sosyoekonomik statüsü düşük olan bölgelerden seçilen liseli gençler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Programın sonuçlarına göre katılımcılarda madde kullanımı konusunda bir azalma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i="0" dirty="0"/>
              <a:t>Programa katılmayan öğrencilerde madde kullanımın anlamlı bir oranda artma görülmüştür.</a:t>
            </a:r>
            <a:endParaRPr lang="tr-TR" sz="2400" dirty="0"/>
          </a:p>
        </p:txBody>
      </p:sp>
      <p:sp>
        <p:nvSpPr>
          <p:cNvPr id="4" name="3 Dikdörtgen"/>
          <p:cNvSpPr/>
          <p:nvPr/>
        </p:nvSpPr>
        <p:spPr>
          <a:xfrm>
            <a:off x="680720" y="6581001"/>
            <a:ext cx="111745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/>
              <a:t>C. Y. ve , H. D. (2020). Madde kullanımı ve bağımlılığını önlemeye yönelik </a:t>
            </a:r>
            <a:r>
              <a:rPr lang="tr-TR" sz="1200" dirty="0" err="1"/>
              <a:t>psikoeğitim</a:t>
            </a:r>
            <a:r>
              <a:rPr lang="tr-TR" sz="1200" dirty="0"/>
              <a:t> programlarının </a:t>
            </a:r>
            <a:r>
              <a:rPr lang="tr-TR" sz="1200" dirty="0" err="1"/>
              <a:t>i̇ncelenmesi</a:t>
            </a:r>
            <a:r>
              <a:rPr lang="tr-TR" sz="1200" dirty="0"/>
              <a:t>. Bağımlılık </a:t>
            </a:r>
            <a:r>
              <a:rPr lang="tr-TR" sz="1200" dirty="0" err="1"/>
              <a:t>Dergi̇si̇</a:t>
            </a:r>
            <a:r>
              <a:rPr lang="tr-TR" sz="1200" dirty="0"/>
              <a:t>, 73-91. 2020; 21(1):72-91</a:t>
            </a:r>
          </a:p>
        </p:txBody>
      </p:sp>
      <p:pic>
        <p:nvPicPr>
          <p:cNvPr id="1028" name="Picture 4" descr="Küçük Çocuk Dışarıda Basketbol Oynuyor ©yusufdemirci 323059790'e ait Stok  Vektör">
            <a:extLst>
              <a:ext uri="{FF2B5EF4-FFF2-40B4-BE49-F238E27FC236}">
                <a16:creationId xmlns:a16="http://schemas.microsoft.com/office/drawing/2014/main" id="{D4364D36-C8CA-9FBB-525D-35D48E369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b="7156"/>
          <a:stretch/>
        </p:blipFill>
        <p:spPr bwMode="auto">
          <a:xfrm>
            <a:off x="6899571" y="1684508"/>
            <a:ext cx="2537552" cy="223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çocuk etkinlikleri arşivleri - Sayfa 4 / 5 - ÇocukluDünya Blog">
            <a:extLst>
              <a:ext uri="{FF2B5EF4-FFF2-40B4-BE49-F238E27FC236}">
                <a16:creationId xmlns:a16="http://schemas.microsoft.com/office/drawing/2014/main" id="{50C7D9EC-D363-6836-D9B1-D820FA974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885" y="4056331"/>
            <a:ext cx="3123775" cy="233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030577-8B2C-1A96-FBB3-209AABEE7BE4}"/>
              </a:ext>
            </a:extLst>
          </p:cNvPr>
          <p:cNvSpPr txBox="1"/>
          <p:nvPr/>
        </p:nvSpPr>
        <p:spPr>
          <a:xfrm>
            <a:off x="3044455" y="461853"/>
            <a:ext cx="61030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tr-TR" sz="2800" b="1" dirty="0"/>
              <a:t>Sosyal Aktiviteler Programı</a:t>
            </a:r>
          </a:p>
          <a:p>
            <a:pPr marL="530352" lvl="1" indent="0" algn="ctr">
              <a:buNone/>
            </a:pPr>
            <a:r>
              <a:rPr lang="tr-TR" sz="2800" i="0" dirty="0"/>
              <a:t>(2009-2010, Zeytinburnu-İstanbul)</a:t>
            </a:r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110130284"/>
      </p:ext>
    </p:extLst>
  </p:cSld>
  <p:clrMapOvr>
    <a:masterClrMapping/>
  </p:clrMapOvr>
</p:sld>
</file>

<file path=ppt/theme/theme1.xml><?xml version="1.0" encoding="utf-8"?>
<a:theme xmlns:a="http://schemas.openxmlformats.org/drawingml/2006/main" name="Kırpma">
  <a:themeElements>
    <a:clrScheme name="Kırpma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ırpma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ırpm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TM10001105[[fn=Kırpma]]</Template>
  <TotalTime>486</TotalTime>
  <Words>1121</Words>
  <Application>Microsoft Office PowerPoint</Application>
  <PresentationFormat>Geniş ekran</PresentationFormat>
  <Paragraphs>143</Paragraphs>
  <Slides>28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6" baseType="lpstr">
      <vt:lpstr>SimSun</vt:lpstr>
      <vt:lpstr>Aptos</vt:lpstr>
      <vt:lpstr>Aptos Display</vt:lpstr>
      <vt:lpstr>Calibri</vt:lpstr>
      <vt:lpstr>Franklin Gothic Book</vt:lpstr>
      <vt:lpstr>Wingdings</vt:lpstr>
      <vt:lpstr>Kırpma</vt:lpstr>
      <vt:lpstr>Acrobat Document</vt:lpstr>
      <vt:lpstr>Bağımlı Olma Farkında Ol</vt:lpstr>
      <vt:lpstr>Sunum Planı</vt:lpstr>
      <vt:lpstr>Bağımlılık Yapıcı Madde Nedir?</vt:lpstr>
      <vt:lpstr>PowerPoint Sunusu</vt:lpstr>
      <vt:lpstr>PowerPoint Sunusu</vt:lpstr>
      <vt:lpstr>İSTATİSTİKLER</vt:lpstr>
      <vt:lpstr>İSTATİSTİKLER</vt:lpstr>
      <vt:lpstr>Türkiye’de Madde Bağımlılığını Önlemeye Yönelik Programlar </vt:lpstr>
      <vt:lpstr>PowerPoint Sunusu</vt:lpstr>
      <vt:lpstr>PowerPoint Sunusu</vt:lpstr>
      <vt:lpstr>PowerPoint Sunusu</vt:lpstr>
      <vt:lpstr>PowerPoint Sunusu</vt:lpstr>
      <vt:lpstr>Yeşilay Akademi </vt:lpstr>
      <vt:lpstr>PROJEMİZİN AMACI</vt:lpstr>
      <vt:lpstr>HEDEF KİTLEMİZ</vt:lpstr>
      <vt:lpstr>NELER YAPACAĞIZ ?</vt:lpstr>
      <vt:lpstr>NELER YAPACAĞIZ ?</vt:lpstr>
      <vt:lpstr>ETKİNLİK ALANI AFİŞLERİ</vt:lpstr>
      <vt:lpstr>ETKİNLİK ALANI AFİŞLERİ</vt:lpstr>
      <vt:lpstr>ETKİNLİK ALANI AFİŞLERİ</vt:lpstr>
      <vt:lpstr>İŞ BİRLİĞİ</vt:lpstr>
      <vt:lpstr>MAALİYET</vt:lpstr>
      <vt:lpstr>KISITLILIKLAR</vt:lpstr>
      <vt:lpstr>PowerPoint Sunusu</vt:lpstr>
      <vt:lpstr>PowerPoint Sunusu</vt:lpstr>
      <vt:lpstr>PowerPoint Sunusu</vt:lpstr>
      <vt:lpstr>Kaynakça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3241</cp:lastModifiedBy>
  <cp:revision>29</cp:revision>
  <dcterms:created xsi:type="dcterms:W3CDTF">2024-09-07T09:13:23Z</dcterms:created>
  <dcterms:modified xsi:type="dcterms:W3CDTF">2024-09-11T16:07:12Z</dcterms:modified>
</cp:coreProperties>
</file>