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0"/>
  </p:notesMasterIdLst>
  <p:sldIdLst>
    <p:sldId id="256" r:id="rId2"/>
    <p:sldId id="284" r:id="rId3"/>
    <p:sldId id="285" r:id="rId4"/>
    <p:sldId id="276" r:id="rId5"/>
    <p:sldId id="286" r:id="rId6"/>
    <p:sldId id="287" r:id="rId7"/>
    <p:sldId id="277"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660"/>
  </p:normalViewPr>
  <p:slideViewPr>
    <p:cSldViewPr>
      <p:cViewPr>
        <p:scale>
          <a:sx n="80" d="100"/>
          <a:sy n="80" d="100"/>
        </p:scale>
        <p:origin x="-1332"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DBEC31-F11E-46D0-B132-272775DC545F}" type="datetimeFigureOut">
              <a:rPr lang="tr-TR" smtClean="0"/>
              <a:pPr/>
              <a:t>25.03.2024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90078-1724-446A-852C-7A688D5296F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B1DEFA8C-F947-479F-BE07-76B6B3F80BF1}"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25.03.2024</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F75050-0E15-4C5B-92B0-66D068882F1F}" type="datetimeFigureOut">
              <a:rPr lang="tr-TR" smtClean="0"/>
              <a:pPr/>
              <a:t>25.03.2024</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hyperlink" Target="https://hsgm.saglik.gov.tr/tr/haberler/duenya-su-guenue.html"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hyperlink" Target="https://hsgm.saglik.gov.tr/tr/haberler/duenya-su-guenue.html"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s://hsgm.saglik.gov.tr/tr/" TargetMode="External"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hyperlink" Target="https://www.who.int/campaigns/world-tb-day/2024" TargetMode="Externa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hyperlink" Target="https://hsgm.saglik.gov.tr/tr/haberler/duenya-su-guenue.html" TargetMode="External" /><Relationship Id="rId2" Type="http://schemas.openxmlformats.org/officeDocument/2006/relationships/hyperlink" Target="https://www.hasuder.org/Duyurular/Detay/belirli-gun-ve-haftalar/18-23-mart-2024-yaslilar-haftasi/e0f9ba19-7a5d-cbec-fc21-3a11659dab90,23.03.2024" TargetMode="External" /><Relationship Id="rId1" Type="http://schemas.openxmlformats.org/officeDocument/2006/relationships/slideLayout" Target="../slideLayouts/slideLayout2.xml" /><Relationship Id="rId5" Type="http://schemas.openxmlformats.org/officeDocument/2006/relationships/hyperlink" Target="https://www.who.int/campaigns/world-tb-day/2024" TargetMode="External" /><Relationship Id="rId4" Type="http://schemas.openxmlformats.org/officeDocument/2006/relationships/hyperlink" Target="https://hsgm.saglik.gov.tr/tr/"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643174" y="4500570"/>
            <a:ext cx="6120788" cy="1752600"/>
          </a:xfrm>
        </p:spPr>
        <p:txBody>
          <a:bodyPr>
            <a:normAutofit/>
          </a:bodyPr>
          <a:lstStyle/>
          <a:p>
            <a:endParaRPr lang="tr-TR" dirty="0"/>
          </a:p>
          <a:p>
            <a:r>
              <a:rPr lang="tr-TR" dirty="0"/>
              <a:t> Dr. Bilge ÇAMLIK</a:t>
            </a:r>
          </a:p>
        </p:txBody>
      </p:sp>
      <p:sp>
        <p:nvSpPr>
          <p:cNvPr id="2" name="1 Başlık"/>
          <p:cNvSpPr>
            <a:spLocks noGrp="1"/>
          </p:cNvSpPr>
          <p:nvPr>
            <p:ph type="ctrTitle"/>
          </p:nvPr>
        </p:nvSpPr>
        <p:spPr>
          <a:xfrm>
            <a:off x="571472" y="1214422"/>
            <a:ext cx="7343804" cy="2082188"/>
          </a:xfrm>
        </p:spPr>
        <p:txBody>
          <a:bodyPr>
            <a:normAutofit/>
          </a:bodyPr>
          <a:lstStyle/>
          <a:p>
            <a:r>
              <a:rPr lang="tr-TR" dirty="0"/>
              <a:t>SAĞLIK GÜNDEMİ</a:t>
            </a:r>
            <a:br>
              <a:rPr lang="tr-TR" dirty="0"/>
            </a:br>
            <a:r>
              <a:rPr lang="tr-TR" dirty="0"/>
              <a:t>(18.03.2024-25.03.2024)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300938" cy="796908"/>
          </a:xfrm>
          <a:solidFill>
            <a:schemeClr val="accent1">
              <a:lumMod val="20000"/>
              <a:lumOff val="80000"/>
            </a:schemeClr>
          </a:solidFill>
        </p:spPr>
        <p:txBody>
          <a:bodyPr/>
          <a:lstStyle/>
          <a:p>
            <a:r>
              <a:rPr lang="tr-TR" dirty="0"/>
              <a:t>YAŞLILAR HAFTASI-18-23 MART</a:t>
            </a:r>
          </a:p>
        </p:txBody>
      </p:sp>
      <p:sp>
        <p:nvSpPr>
          <p:cNvPr id="3" name="2 İçerik Yer Tutucusu"/>
          <p:cNvSpPr>
            <a:spLocks noGrp="1"/>
          </p:cNvSpPr>
          <p:nvPr>
            <p:ph sz="quarter" idx="1"/>
          </p:nvPr>
        </p:nvSpPr>
        <p:spPr/>
        <p:txBody>
          <a:bodyPr>
            <a:normAutofit/>
          </a:bodyPr>
          <a:lstStyle/>
          <a:p>
            <a:r>
              <a:rPr lang="tr-TR" dirty="0"/>
              <a:t>65 yaş ve üzeri nüfusun oranı, bu yaşın altındakilere göre daha hızlı artmaktadır. </a:t>
            </a:r>
          </a:p>
          <a:p>
            <a:r>
              <a:rPr lang="tr-TR" dirty="0"/>
              <a:t>65 yaş ve üzeri dünya nüfusunun yüzdesinin 2022'de %10 iken 2050'de %16'ya yükselmesi beklenmektedir. </a:t>
            </a:r>
          </a:p>
          <a:p>
            <a:r>
              <a:rPr lang="tr-TR" dirty="0"/>
              <a:t>Dünya genelinde olduğu gibi Türkiye’de de 65 yaş ve üzeri nüfusun toplam nüfus içindeki oranı artarak 2023 yılında %10,2’ye yükselmiştir.</a:t>
            </a:r>
          </a:p>
          <a:p>
            <a:r>
              <a:rPr lang="tr-TR" dirty="0"/>
              <a:t> Nüfus projeksiyonlarına göre yaşlı nüfus oranının 2030 yılında %12,9, 2040 yılında ise %16,3 olacağı öngörülmektedir.</a:t>
            </a:r>
          </a:p>
          <a:p>
            <a:endParaRPr lang="tr-TR" dirty="0"/>
          </a:p>
          <a:p>
            <a:endParaRPr lang="tr-TR" dirty="0"/>
          </a:p>
        </p:txBody>
      </p:sp>
      <p:sp>
        <p:nvSpPr>
          <p:cNvPr id="4" name="3 Metin kutusu"/>
          <p:cNvSpPr txBox="1"/>
          <p:nvPr/>
        </p:nvSpPr>
        <p:spPr>
          <a:xfrm>
            <a:off x="1071538" y="6215082"/>
            <a:ext cx="7286676" cy="215444"/>
          </a:xfrm>
          <a:prstGeom prst="rect">
            <a:avLst/>
          </a:prstGeom>
          <a:noFill/>
        </p:spPr>
        <p:txBody>
          <a:bodyPr wrap="square" rtlCol="0">
            <a:spAutoFit/>
          </a:bodyPr>
          <a:lstStyle/>
          <a:p>
            <a:r>
              <a:rPr lang="tr-TR" sz="800" dirty="0"/>
              <a:t>HASUDER, https://www.hasuder.org/Duyurular/Detay/belirli-gun-ve-haftalar/18-23-mart-2024-yaslilar-haftasi/e0f9ba19-7a5d-cbec-fc21-3a11659dab90,23.03.2024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Autofit/>
          </a:bodyPr>
          <a:lstStyle/>
          <a:p>
            <a:r>
              <a:rPr lang="tr-TR" sz="1600" dirty="0">
                <a:latin typeface="Arial" pitchFamily="34" charset="0"/>
                <a:cs typeface="Arial" pitchFamily="34" charset="0"/>
              </a:rPr>
              <a:t>Türkiye’de yaşlıların sosyal hayata katılımını güçlendiren iyi uygulamalar gerçekleştirilmiştir. </a:t>
            </a:r>
          </a:p>
          <a:p>
            <a:r>
              <a:rPr lang="tr-TR" sz="1600" dirty="0">
                <a:latin typeface="Arial" pitchFamily="34" charset="0"/>
                <a:cs typeface="Arial" pitchFamily="34" charset="0"/>
              </a:rPr>
              <a:t>Sağlıklı, başarılı ve aktif yaşlanmayı desteklemek, hayat boyu öğrenmeyi desteklemek, kuşaklar arasındaki ilişkileri güçlendirmek, yaşlıların toplumla iç içe bir şekilde yaşamını sürdürmesine aracılık etmek amaçları ile hayata geçirilen Ege 3. Yaş Üniversitesinde gönüllü bir eğitmen grubu tarafından birçok farklı teorik ders verilmektedir. Altmış yaşın üzerinde olan kişiler kayıt olabilmektedir; mezun olmak için 3 sene tamamlanmalı ve bir sosyal sorumluluk projesi yapılmalıdır. </a:t>
            </a:r>
          </a:p>
          <a:p>
            <a:r>
              <a:rPr lang="tr-TR" sz="1600" dirty="0">
                <a:latin typeface="Arial" pitchFamily="34" charset="0"/>
                <a:cs typeface="Arial" pitchFamily="34" charset="0"/>
              </a:rPr>
              <a:t>Yaşlı sağlığının korunması ve geliştirilmesine yönelik gerçekleştirilen iyi uygulamaların Türkiye’de yaygınlaştırılması önerilmektedir. Yaşlılara sosyal ve ekonomik destek sağlanmalıdır. Koruyucu hizmetlerin toplum bazında yüksek kapsayıcılıkla sunulabilmesi için birinci basamakta çok yönlü yaşlı değerlendirilmesinin etkin bir şekilde yapılması gerekmektedir; bu gerekçeyle birinci basamak sağlık kuruluşları ve ilgili dernekler ile iş birliği yapılmalıdır. Bununla birlikte yaşlı kadınların dezavantajlı konumlarının gözetilerek toplumda kadının güçlenmesi ve toplumsal cinsiyet eşitliğinin sağlanmasına yönelik çalışmalar sürdürülmelidir.</a:t>
            </a:r>
          </a:p>
          <a:p>
            <a:pPr>
              <a:buNone/>
            </a:pPr>
            <a:br>
              <a:rPr lang="tr-TR" sz="800" dirty="0"/>
            </a:br>
            <a:endParaRPr lang="tr-TR" sz="800" dirty="0"/>
          </a:p>
        </p:txBody>
      </p:sp>
      <p:sp>
        <p:nvSpPr>
          <p:cNvPr id="4" name="3 Dikdörtgen"/>
          <p:cNvSpPr/>
          <p:nvPr/>
        </p:nvSpPr>
        <p:spPr>
          <a:xfrm>
            <a:off x="928662" y="6357958"/>
            <a:ext cx="6572296" cy="215444"/>
          </a:xfrm>
          <a:prstGeom prst="rect">
            <a:avLst/>
          </a:prstGeom>
        </p:spPr>
        <p:txBody>
          <a:bodyPr wrap="square">
            <a:spAutoFit/>
          </a:bodyPr>
          <a:lstStyle/>
          <a:p>
            <a:r>
              <a:rPr lang="tr-TR" sz="800" dirty="0"/>
              <a:t>HASUDER, https://www.hasuder.org/Duyurular/Detay/belirli-gun-ve-haftalar/18-23-mart-2024-yaslilar-haftasi/e0f9ba19-7a5d-cbec-fc21-3a11659dab90,23.03.2024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0100" y="428604"/>
            <a:ext cx="7158062" cy="868346"/>
          </a:xfrm>
          <a:solidFill>
            <a:schemeClr val="accent1">
              <a:lumMod val="20000"/>
              <a:lumOff val="80000"/>
            </a:schemeClr>
          </a:solidFill>
        </p:spPr>
        <p:txBody>
          <a:bodyPr/>
          <a:lstStyle/>
          <a:p>
            <a:r>
              <a:rPr lang="tr-TR" dirty="0"/>
              <a:t>22 Mart Dünya Su Günü</a:t>
            </a:r>
          </a:p>
        </p:txBody>
      </p:sp>
      <p:sp>
        <p:nvSpPr>
          <p:cNvPr id="3" name="2 İçerik Yer Tutucusu"/>
          <p:cNvSpPr>
            <a:spLocks noGrp="1"/>
          </p:cNvSpPr>
          <p:nvPr>
            <p:ph sz="quarter" idx="1"/>
          </p:nvPr>
        </p:nvSpPr>
        <p:spPr/>
        <p:txBody>
          <a:bodyPr>
            <a:normAutofit fontScale="77500" lnSpcReduction="20000"/>
          </a:bodyPr>
          <a:lstStyle/>
          <a:p>
            <a:r>
              <a:rPr lang="tr-TR" dirty="0"/>
              <a:t>Suyun önemine dikkat çekmek ve temiz ve güvenli suya erişim konusunda </a:t>
            </a:r>
            <a:r>
              <a:rPr lang="tr-TR" dirty="0" err="1"/>
              <a:t>farkındalığı</a:t>
            </a:r>
            <a:r>
              <a:rPr lang="tr-TR" dirty="0"/>
              <a:t> artırmak amacıyla Birleşmiş Milletler tarafından 1993 yılından bu yana her yıl 22 Mart günü “Dünya Su Günü” olarak kutlanmakta ve bu yılın teması olarak da kritik öneme sahip “2024 yılı Dünya Su Günü teması </a:t>
            </a:r>
            <a:r>
              <a:rPr lang="tr-TR" b="1" dirty="0"/>
              <a:t>“Barış İçin Sudan Yararlanmak” </a:t>
            </a:r>
            <a:r>
              <a:rPr lang="tr-TR" dirty="0"/>
              <a:t>olarak belirlenmiştir.</a:t>
            </a:r>
          </a:p>
          <a:p>
            <a:r>
              <a:rPr lang="tr-TR" dirty="0"/>
              <a:t>Son yıllarda küresel düzeyde yaşanan iklim değişikliği, kuraklık, doğal afetler, endüstriyel faaliyetler, çarpık kentleşme, bilinçsiz tarımsal faaliyetler, bölgesel düzeyde yaşanan çatışmalar ve bunlara bağlı yaşanan göçler, su kaynaklarının azalmasına ve sularda kirlilik miktarının artmasına yol açmaktadır.</a:t>
            </a:r>
          </a:p>
          <a:p>
            <a:r>
              <a:rPr lang="tr-TR" dirty="0"/>
              <a:t>Dünya genelinde yaşanan hastalıkların önemli bir kısmı sulardan kaynaklanmaktadır. Bu nedenle tüketime sunulan suların sağlıklı ve güvenli olması halk sağlığının korunmasında birincil öncelikler arasında yer almaktadır. </a:t>
            </a:r>
          </a:p>
          <a:p>
            <a:r>
              <a:rPr lang="tr-TR" dirty="0"/>
              <a:t>Ülkemizde tüketime sunulan içme-kullanma sularının kalitesinin izlenmesi ve denetimi Bakanlığımız görev ve sorumluluğunda yer almaktadır. Bu kapsamda ülkemiz genelinde şebeke aracılığıyla tüketime sunulan içme-kullanma sularından numuneler alınarak Bakanlığımıza bağlı İl Halk Sağlığı </a:t>
            </a:r>
            <a:r>
              <a:rPr lang="tr-TR" dirty="0" err="1"/>
              <a:t>Laboratuvarlarında</a:t>
            </a:r>
            <a:r>
              <a:rPr lang="tr-TR" dirty="0"/>
              <a:t> analizleri gerçekleştirilmektedir.</a:t>
            </a:r>
          </a:p>
          <a:p>
            <a:endParaRPr lang="tr-TR" dirty="0"/>
          </a:p>
        </p:txBody>
      </p:sp>
      <p:sp>
        <p:nvSpPr>
          <p:cNvPr id="4" name="3 Metin kutusu"/>
          <p:cNvSpPr txBox="1"/>
          <p:nvPr/>
        </p:nvSpPr>
        <p:spPr>
          <a:xfrm>
            <a:off x="1071538" y="6143644"/>
            <a:ext cx="6215106" cy="215444"/>
          </a:xfrm>
          <a:prstGeom prst="rect">
            <a:avLst/>
          </a:prstGeom>
          <a:noFill/>
        </p:spPr>
        <p:txBody>
          <a:bodyPr wrap="square" rtlCol="0">
            <a:spAutoFit/>
          </a:bodyPr>
          <a:lstStyle/>
          <a:p>
            <a:r>
              <a:rPr lang="tr-TR" sz="800" dirty="0"/>
              <a:t>HSGM, </a:t>
            </a:r>
            <a:r>
              <a:rPr lang="tr-TR" sz="800" dirty="0">
                <a:hlinkClick r:id="rId2"/>
              </a:rPr>
              <a:t>https://hsgm.saglik.gov.tr/tr/haberler/duenya-su-guenue.html</a:t>
            </a:r>
            <a:r>
              <a:rPr lang="tr-TR" sz="800" dirty="0"/>
              <a:t>, 23.03.2024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77500" lnSpcReduction="20000"/>
          </a:bodyPr>
          <a:lstStyle/>
          <a:p>
            <a:r>
              <a:rPr lang="tr-TR" dirty="0"/>
              <a:t>Ambalajlı suların ruhsatlandırma ve denetim işlemleri de Bakanlığımızca yürütülmektedir. Bakanlığımızca izin verilen ambalajlı su dolum tesisleri yılda en az 4 defa İl Sağlık Müdürlüklerince, 1 defa da Bakanlığımızca mahallinde denetlenmektedir. İzin verilen tesislerde dolumu yapılarak piyasa sunulan suların aynı zamanda piyasa denetimleri de rutin olarak yapılmaktadır. Denetimler sırasında suyun fiziksel, kimyasal ve mikrobiyolojik nitelikleri yönünden analizleri yaptırılmak suretiyle tüketiciye sağlıklı ve güvenli ürün sunulup sunulmadığı, izin verilen koşullarda üretim yapılıp yapılmadığı denetlenmektedir.</a:t>
            </a:r>
          </a:p>
          <a:p>
            <a:r>
              <a:rPr lang="tr-TR" dirty="0"/>
              <a:t>Sularla ilgili Bakanlığımızca yapılan tüm çalışmalar online sistemler üzerinden takip edilmekte, elde edilen veriler paydaş kurumlarla da paylaşılmaktadır.</a:t>
            </a:r>
          </a:p>
          <a:p>
            <a:r>
              <a:rPr lang="tr-TR"/>
              <a:t>Dünya </a:t>
            </a:r>
            <a:r>
              <a:rPr lang="tr-TR" dirty="0"/>
              <a:t>su gününün anlamına binaen önemle altını çizmemiz gereken bir husus da ülkemizin su fakiri adayı ülkelerden biri olduğu gerçeğidir.  Su kaynaklarımızın azalması ile birlikte önümüzdeki süreçte su sıkıntısı yaşanmaması için sorumluluklarımızı yerine getirmenin yanı sıra var olan su kaynaklarımızı temiz tutmak ve suyu tasarruflu kullanmak gibi toplumsal bilincin gelişmesine de ihtiyaç vardır.</a:t>
            </a:r>
          </a:p>
          <a:p>
            <a:endParaRPr lang="tr-TR" dirty="0"/>
          </a:p>
        </p:txBody>
      </p:sp>
      <p:sp>
        <p:nvSpPr>
          <p:cNvPr id="4" name="3 Dikdörtgen"/>
          <p:cNvSpPr/>
          <p:nvPr/>
        </p:nvSpPr>
        <p:spPr>
          <a:xfrm>
            <a:off x="1142976" y="6215082"/>
            <a:ext cx="7215238" cy="215444"/>
          </a:xfrm>
          <a:prstGeom prst="rect">
            <a:avLst/>
          </a:prstGeom>
        </p:spPr>
        <p:txBody>
          <a:bodyPr wrap="square">
            <a:spAutoFit/>
          </a:bodyPr>
          <a:lstStyle/>
          <a:p>
            <a:r>
              <a:rPr lang="tr-TR" sz="800" dirty="0"/>
              <a:t>HSGM, </a:t>
            </a:r>
            <a:r>
              <a:rPr lang="tr-TR" sz="800" dirty="0">
                <a:hlinkClick r:id="rId2"/>
              </a:rPr>
              <a:t>https://hsgm.saglik.gov.tr/tr/haberler/duenya-su-guenue.html</a:t>
            </a:r>
            <a:r>
              <a:rPr lang="tr-TR" sz="800" dirty="0"/>
              <a:t>, 23.03.2024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WEBX.JPG"/>
          <p:cNvPicPr>
            <a:picLocks noGrp="1" noChangeAspect="1"/>
          </p:cNvPicPr>
          <p:nvPr>
            <p:ph sz="quarter" idx="1"/>
          </p:nvPr>
        </p:nvPicPr>
        <p:blipFill>
          <a:blip r:embed="rId2"/>
          <a:stretch>
            <a:fillRect/>
          </a:stretch>
        </p:blipFill>
        <p:spPr>
          <a:xfrm>
            <a:off x="142844" y="1500174"/>
            <a:ext cx="9001156" cy="3571900"/>
          </a:xfrm>
        </p:spPr>
      </p:pic>
      <p:sp>
        <p:nvSpPr>
          <p:cNvPr id="5" name="4 Metin kutusu"/>
          <p:cNvSpPr txBox="1"/>
          <p:nvPr/>
        </p:nvSpPr>
        <p:spPr>
          <a:xfrm>
            <a:off x="285720" y="5715016"/>
            <a:ext cx="7858180" cy="215444"/>
          </a:xfrm>
          <a:prstGeom prst="rect">
            <a:avLst/>
          </a:prstGeom>
          <a:noFill/>
        </p:spPr>
        <p:txBody>
          <a:bodyPr wrap="square" rtlCol="0">
            <a:spAutoFit/>
          </a:bodyPr>
          <a:lstStyle/>
          <a:p>
            <a:r>
              <a:rPr lang="tr-TR" sz="800" dirty="0"/>
              <a:t>HSGM, </a:t>
            </a:r>
            <a:r>
              <a:rPr lang="tr-TR" sz="800" dirty="0">
                <a:hlinkClick r:id="rId3"/>
              </a:rPr>
              <a:t>https://hsgm.saglik.gov.tr/tr/</a:t>
            </a:r>
            <a:r>
              <a:rPr lang="tr-TR" sz="800" dirty="0"/>
              <a:t>, 23.03.2024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372376" cy="1011222"/>
          </a:xfrm>
          <a:solidFill>
            <a:schemeClr val="accent1">
              <a:lumMod val="20000"/>
              <a:lumOff val="80000"/>
            </a:schemeClr>
          </a:solidFill>
        </p:spPr>
        <p:txBody>
          <a:bodyPr>
            <a:normAutofit fontScale="90000"/>
          </a:bodyPr>
          <a:lstStyle/>
          <a:p>
            <a:r>
              <a:rPr lang="tr-TR" dirty="0"/>
              <a:t>24 MART DÜNYA TÜBERKÜLOZ GÜNÜ</a:t>
            </a:r>
          </a:p>
        </p:txBody>
      </p:sp>
      <p:sp>
        <p:nvSpPr>
          <p:cNvPr id="3" name="2 İçerik Yer Tutucusu"/>
          <p:cNvSpPr>
            <a:spLocks noGrp="1"/>
          </p:cNvSpPr>
          <p:nvPr>
            <p:ph sz="quarter" idx="1"/>
          </p:nvPr>
        </p:nvSpPr>
        <p:spPr/>
        <p:txBody>
          <a:bodyPr>
            <a:normAutofit fontScale="92500" lnSpcReduction="10000"/>
          </a:bodyPr>
          <a:lstStyle/>
          <a:p>
            <a:r>
              <a:rPr lang="tr-TR" dirty="0"/>
              <a:t>2024 Dünya Tüberküloz Günü'nün teması: </a:t>
            </a:r>
            <a:r>
              <a:rPr lang="tr-TR" b="1" dirty="0"/>
              <a:t>'Evet! Tüberkülozu sonlandırabiliriz!'</a:t>
            </a:r>
            <a:r>
              <a:rPr lang="tr-TR" dirty="0"/>
              <a:t> – Tüberküloz salgınına karşı gidişatı tersine çevirmek için tekrar yol almanın üst düzey liderlik, artan yatırımlar ve yeni DSÖ tavsiyelerinin daha hızlı benimsenmesi yoluyla mümkün olabileceğine dair bir umut mesajı iletmektedir. Devlet Başkanları tarafından 2023'teki BM Yüksek Düzeyli toplantısında tüberkülozun sona erdirilmesine yönelik ilerlemeyi hızlandırmak için verilen taahhütlerin ardından, bu yılın odak noktası bu taahhütleri somut eylemlere dönüştürmek oldu.</a:t>
            </a:r>
          </a:p>
          <a:p>
            <a:r>
              <a:rPr lang="tr-TR" dirty="0"/>
              <a:t>Ülkelerin tüberküloz önleyici tedaviye erişimi artırmasına yardımcı olmak için DSÖ, tüberküloz önleyici tedavinin yaygınlaştırılmasının artırılmasına yönelik bir yatırım senaryosu yayınlayacak.</a:t>
            </a:r>
          </a:p>
          <a:p>
            <a:endParaRPr lang="tr-TR" dirty="0"/>
          </a:p>
        </p:txBody>
      </p:sp>
      <p:sp>
        <p:nvSpPr>
          <p:cNvPr id="5" name="4 Metin kutusu"/>
          <p:cNvSpPr txBox="1"/>
          <p:nvPr/>
        </p:nvSpPr>
        <p:spPr>
          <a:xfrm>
            <a:off x="785786" y="6215082"/>
            <a:ext cx="8143932" cy="369332"/>
          </a:xfrm>
          <a:prstGeom prst="rect">
            <a:avLst/>
          </a:prstGeom>
          <a:noFill/>
        </p:spPr>
        <p:txBody>
          <a:bodyPr wrap="square" rtlCol="0">
            <a:spAutoFit/>
          </a:bodyPr>
          <a:lstStyle/>
          <a:p>
            <a:r>
              <a:rPr lang="tr-TR" dirty="0"/>
              <a:t>WHO, </a:t>
            </a:r>
            <a:r>
              <a:rPr lang="tr-TR" dirty="0">
                <a:hlinkClick r:id="rId2"/>
              </a:rPr>
              <a:t>https://www.who.int/campaigns/world-tb-day/2024</a:t>
            </a:r>
            <a:r>
              <a:rPr lang="tr-TR" dirty="0"/>
              <a:t>, 23.03.2024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dirty="0"/>
              <a:t>Kaynakça:</a:t>
            </a:r>
          </a:p>
        </p:txBody>
      </p:sp>
      <p:sp>
        <p:nvSpPr>
          <p:cNvPr id="2" name="1 İçerik Yer Tutucusu"/>
          <p:cNvSpPr>
            <a:spLocks noGrp="1"/>
          </p:cNvSpPr>
          <p:nvPr>
            <p:ph sz="quarter" idx="1"/>
          </p:nvPr>
        </p:nvSpPr>
        <p:spPr>
          <a:xfrm>
            <a:off x="428596" y="1928802"/>
            <a:ext cx="7772400" cy="4572000"/>
          </a:xfrm>
        </p:spPr>
        <p:txBody>
          <a:bodyPr>
            <a:normAutofit/>
          </a:bodyPr>
          <a:lstStyle/>
          <a:p>
            <a:endParaRPr lang="tr-TR" sz="1000" dirty="0"/>
          </a:p>
          <a:p>
            <a:endParaRPr lang="tr-TR" sz="1400" dirty="0"/>
          </a:p>
          <a:p>
            <a:endParaRPr lang="tr-TR" sz="1400" dirty="0"/>
          </a:p>
          <a:p>
            <a:endParaRPr lang="tr-TR" sz="1000" dirty="0"/>
          </a:p>
          <a:p>
            <a:endParaRPr lang="tr-TR" sz="1000" dirty="0"/>
          </a:p>
          <a:p>
            <a:endParaRPr lang="tr-TR" sz="1000" dirty="0"/>
          </a:p>
          <a:p>
            <a:endParaRPr lang="tr-TR" sz="1000" dirty="0"/>
          </a:p>
          <a:p>
            <a:endParaRPr lang="tr-TR" sz="1100" b="1" dirty="0"/>
          </a:p>
          <a:p>
            <a:endParaRPr lang="tr-TR" sz="1100" b="1" dirty="0"/>
          </a:p>
          <a:p>
            <a:endParaRPr lang="tr-TR" sz="1100" dirty="0"/>
          </a:p>
        </p:txBody>
      </p:sp>
      <p:sp>
        <p:nvSpPr>
          <p:cNvPr id="4" name="3 Dikdörtgen"/>
          <p:cNvSpPr/>
          <p:nvPr/>
        </p:nvSpPr>
        <p:spPr>
          <a:xfrm flipH="1">
            <a:off x="214282" y="2274838"/>
            <a:ext cx="214314" cy="939848"/>
          </a:xfrm>
          <a:prstGeom prst="rect">
            <a:avLst/>
          </a:prstGeom>
        </p:spPr>
        <p:txBody>
          <a:bodyPr wrap="square">
            <a:spAutoFit/>
          </a:bodyPr>
          <a:lstStyle/>
          <a:p>
            <a:endParaRPr lang="tr-TR" b="1" dirty="0"/>
          </a:p>
          <a:p>
            <a:endParaRPr lang="tr-TR" b="1" dirty="0"/>
          </a:p>
          <a:p>
            <a:endParaRPr lang="en-US" b="1" dirty="0"/>
          </a:p>
        </p:txBody>
      </p:sp>
      <p:sp>
        <p:nvSpPr>
          <p:cNvPr id="5" name="4 Metin kutusu"/>
          <p:cNvSpPr txBox="1"/>
          <p:nvPr/>
        </p:nvSpPr>
        <p:spPr>
          <a:xfrm>
            <a:off x="714348" y="1785926"/>
            <a:ext cx="7715304" cy="1477328"/>
          </a:xfrm>
          <a:prstGeom prst="rect">
            <a:avLst/>
          </a:prstGeom>
          <a:noFill/>
        </p:spPr>
        <p:txBody>
          <a:bodyPr wrap="square" rtlCol="0">
            <a:spAutoFit/>
          </a:bodyPr>
          <a:lstStyle/>
          <a:p>
            <a:pPr>
              <a:buFont typeface="Arial" pitchFamily="34" charset="0"/>
              <a:buChar char="•"/>
            </a:pPr>
            <a:endParaRPr lang="tr-TR" dirty="0"/>
          </a:p>
          <a:p>
            <a:endParaRPr lang="tr-TR" dirty="0"/>
          </a:p>
          <a:p>
            <a:endParaRPr lang="tr-TR" dirty="0"/>
          </a:p>
          <a:p>
            <a:endParaRPr lang="tr-TR" dirty="0"/>
          </a:p>
          <a:p>
            <a:endParaRPr lang="tr-TR" dirty="0"/>
          </a:p>
        </p:txBody>
      </p:sp>
      <p:sp>
        <p:nvSpPr>
          <p:cNvPr id="6" name="5 Metin kutusu"/>
          <p:cNvSpPr txBox="1"/>
          <p:nvPr/>
        </p:nvSpPr>
        <p:spPr>
          <a:xfrm>
            <a:off x="1000100" y="1928802"/>
            <a:ext cx="7286676" cy="3693319"/>
          </a:xfrm>
          <a:prstGeom prst="rect">
            <a:avLst/>
          </a:prstGeom>
          <a:noFill/>
        </p:spPr>
        <p:txBody>
          <a:bodyPr wrap="square" rtlCol="0">
            <a:spAutoFit/>
          </a:bodyPr>
          <a:lstStyle/>
          <a:p>
            <a:pPr>
              <a:buFont typeface="Arial" pitchFamily="34" charset="0"/>
              <a:buChar char="•"/>
            </a:pPr>
            <a:r>
              <a:rPr lang="tr-TR" dirty="0"/>
              <a:t>HASUDER, </a:t>
            </a:r>
            <a:r>
              <a:rPr lang="tr-TR" dirty="0">
                <a:hlinkClick r:id="rId2"/>
              </a:rPr>
              <a:t>https://www.hasuder.org/Duyurular/Detay/belirli-gun-ve-haftalar/18-23-mart-2024-yaslilar-haftasi/e0f9ba19-7a5d-cbec-fc21-3a11659dab90,23.03.2024</a:t>
            </a:r>
            <a:r>
              <a:rPr lang="tr-TR" dirty="0"/>
              <a:t> , 23.03.2024</a:t>
            </a:r>
          </a:p>
          <a:p>
            <a:pPr>
              <a:buFont typeface="Arial" pitchFamily="34" charset="0"/>
              <a:buChar char="•"/>
            </a:pPr>
            <a:r>
              <a:rPr lang="tr-TR" dirty="0"/>
              <a:t>HSGM, </a:t>
            </a:r>
            <a:r>
              <a:rPr lang="tr-TR" dirty="0">
                <a:hlinkClick r:id="rId3"/>
              </a:rPr>
              <a:t>https://hsgm.saglik.gov.tr/tr/haberler/duenya-su-guenue.html</a:t>
            </a:r>
            <a:r>
              <a:rPr lang="tr-TR" dirty="0"/>
              <a:t>, 23.03.2024</a:t>
            </a:r>
          </a:p>
          <a:p>
            <a:pPr>
              <a:buFont typeface="Arial" pitchFamily="34" charset="0"/>
              <a:buChar char="•"/>
            </a:pPr>
            <a:r>
              <a:rPr lang="tr-TR" dirty="0"/>
              <a:t>HSGM, </a:t>
            </a:r>
            <a:r>
              <a:rPr lang="tr-TR" dirty="0">
                <a:hlinkClick r:id="rId4"/>
              </a:rPr>
              <a:t>https://hsgm.saglik.gov.tr/tr/</a:t>
            </a:r>
            <a:r>
              <a:rPr lang="tr-TR" dirty="0"/>
              <a:t>, 23.03.2024</a:t>
            </a:r>
          </a:p>
          <a:p>
            <a:pPr>
              <a:buFont typeface="Arial" pitchFamily="34" charset="0"/>
              <a:buChar char="•"/>
            </a:pPr>
            <a:r>
              <a:rPr lang="tr-TR" dirty="0"/>
              <a:t>WHO, </a:t>
            </a:r>
            <a:r>
              <a:rPr lang="tr-TR" dirty="0">
                <a:hlinkClick r:id="rId5"/>
              </a:rPr>
              <a:t>https://www.who.int/campaigns/world-tb-day/2024</a:t>
            </a:r>
            <a:r>
              <a:rPr lang="tr-TR" dirty="0"/>
              <a:t>, 23.03.2024</a:t>
            </a:r>
          </a:p>
          <a:p>
            <a:pPr>
              <a:buFont typeface="Arial" pitchFamily="34" charset="0"/>
              <a:buChar char="•"/>
            </a:pPr>
            <a:endParaRPr lang="tr-TR" dirty="0"/>
          </a:p>
          <a:p>
            <a:pPr>
              <a:buFont typeface="Arial" pitchFamily="34" charset="0"/>
              <a:buChar char="•"/>
            </a:pPr>
            <a:endParaRPr lang="tr-TR" dirty="0"/>
          </a:p>
          <a:p>
            <a:pPr>
              <a:buFont typeface="Arial" pitchFamily="34" charset="0"/>
              <a:buChar char="•"/>
            </a:pPr>
            <a:endParaRPr lang="tr-TR" dirty="0"/>
          </a:p>
          <a:p>
            <a:pPr>
              <a:buFont typeface="Arial" pitchFamily="34" charset="0"/>
              <a:buChar char="•"/>
            </a:pPr>
            <a:endParaRPr lang="tr-TR" dirty="0"/>
          </a:p>
          <a:p>
            <a:endParaRPr lang="tr-TR"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Hisse Sened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952</TotalTime>
  <Words>607</Words>
  <Application>Microsoft Office PowerPoint</Application>
  <PresentationFormat>Ekran Gösterisi (4:3)</PresentationFormat>
  <Paragraphs>50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Hisse Senedi</vt:lpstr>
      <vt:lpstr>SAĞLIK GÜNDEMİ (18.03.2024-25.03.2024)</vt:lpstr>
      <vt:lpstr>YAŞLILAR HAFTASI-18-23 MART</vt:lpstr>
      <vt:lpstr>PowerPoint Sunusu</vt:lpstr>
      <vt:lpstr>22 Mart Dünya Su Günü</vt:lpstr>
      <vt:lpstr>PowerPoint Sunusu</vt:lpstr>
      <vt:lpstr>PowerPoint Sunusu</vt:lpstr>
      <vt:lpstr>24 MART DÜNYA TÜBERKÜLOZ GÜNÜ</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GÜNDEMİ</dc:title>
  <dc:creator>casper</dc:creator>
  <cp:lastModifiedBy>Bilge Çamlık</cp:lastModifiedBy>
  <cp:revision>189</cp:revision>
  <dcterms:created xsi:type="dcterms:W3CDTF">2022-08-11T06:47:30Z</dcterms:created>
  <dcterms:modified xsi:type="dcterms:W3CDTF">2024-03-25T09:09:46Z</dcterms:modified>
</cp:coreProperties>
</file>