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75" r:id="rId2"/>
    <p:sldId id="377" r:id="rId3"/>
    <p:sldId id="393" r:id="rId4"/>
    <p:sldId id="395" r:id="rId5"/>
    <p:sldId id="394" r:id="rId6"/>
    <p:sldId id="402" r:id="rId7"/>
    <p:sldId id="403" r:id="rId8"/>
    <p:sldId id="39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s ." initials="m." lastIdx="1" clrIdx="0">
    <p:extLst>
      <p:ext uri="{19B8F6BF-5375-455C-9EA6-DF929625EA0E}">
        <p15:presenceInfo xmlns:p15="http://schemas.microsoft.com/office/powerpoint/2012/main" userId="c8704b6bd1b3f77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D4978F-A101-4DCD-9463-36765DFEB472}" v="1" dt="2021-03-25T13:35:22.5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8" autoAdjust="0"/>
    <p:restoredTop sz="86667" autoAdjust="0"/>
  </p:normalViewPr>
  <p:slideViewPr>
    <p:cSldViewPr snapToGrid="0">
      <p:cViewPr varScale="1">
        <p:scale>
          <a:sx n="96" d="100"/>
          <a:sy n="96" d="100"/>
        </p:scale>
        <p:origin x="948" y="78"/>
      </p:cViewPr>
      <p:guideLst/>
    </p:cSldViewPr>
  </p:slideViewPr>
  <p:notesTextViewPr>
    <p:cViewPr>
      <p:scale>
        <a:sx n="1" d="1"/>
        <a:sy n="1" d="1"/>
      </p:scale>
      <p:origin x="0" y="0"/>
    </p:cViewPr>
  </p:notesTextViewPr>
  <p:sorterViewPr>
    <p:cViewPr>
      <p:scale>
        <a:sx n="100" d="100"/>
        <a:sy n="100" d="100"/>
      </p:scale>
      <p:origin x="0" y="-2021"/>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23A189-4C0F-4FA9-BFE5-EF4A9DDBD3DE}" type="datetimeFigureOut">
              <a:rPr lang="tr-TR" smtClean="0"/>
              <a:t>4.02.2024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C9D650-884D-4563-B8AA-D51CD071F738}" type="slidenum">
              <a:rPr lang="tr-TR" smtClean="0"/>
              <a:t>‹#›</a:t>
            </a:fld>
            <a:endParaRPr lang="tr-TR"/>
          </a:p>
        </p:txBody>
      </p:sp>
    </p:spTree>
    <p:extLst>
      <p:ext uri="{BB962C8B-B14F-4D97-AF65-F5344CB8AC3E}">
        <p14:creationId xmlns:p14="http://schemas.microsoft.com/office/powerpoint/2010/main" val="118199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B3C9D650-884D-4563-B8AA-D51CD071F738}" type="slidenum">
              <a:rPr lang="tr-TR" smtClean="0"/>
              <a:t>7</a:t>
            </a:fld>
            <a:endParaRPr lang="tr-TR"/>
          </a:p>
        </p:txBody>
      </p:sp>
    </p:spTree>
    <p:extLst>
      <p:ext uri="{BB962C8B-B14F-4D97-AF65-F5344CB8AC3E}">
        <p14:creationId xmlns:p14="http://schemas.microsoft.com/office/powerpoint/2010/main" val="4258070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B3C9D650-884D-4563-B8AA-D51CD071F738}" type="slidenum">
              <a:rPr lang="tr-TR" smtClean="0"/>
              <a:t>8</a:t>
            </a:fld>
            <a:endParaRPr lang="tr-TR"/>
          </a:p>
        </p:txBody>
      </p:sp>
    </p:spTree>
    <p:extLst>
      <p:ext uri="{BB962C8B-B14F-4D97-AF65-F5344CB8AC3E}">
        <p14:creationId xmlns:p14="http://schemas.microsoft.com/office/powerpoint/2010/main" val="533400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C755EB-4F12-4680-9E65-C3CE65F9ABA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ACA2E70-0406-40E2-8EB6-EE209AA544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427F6E3-1C86-4B49-AFC4-B7F6269802ED}"/>
              </a:ext>
            </a:extLst>
          </p:cNvPr>
          <p:cNvSpPr>
            <a:spLocks noGrp="1"/>
          </p:cNvSpPr>
          <p:nvPr>
            <p:ph type="dt" sz="half" idx="10"/>
          </p:nvPr>
        </p:nvSpPr>
        <p:spPr/>
        <p:txBody>
          <a:bodyPr/>
          <a:lstStyle/>
          <a:p>
            <a:fld id="{517A4AD6-67A2-4E95-A931-6756C9C8ADB2}" type="datetime1">
              <a:rPr lang="tr-TR" smtClean="0"/>
              <a:t>4.02.2024</a:t>
            </a:fld>
            <a:endParaRPr lang="tr-TR"/>
          </a:p>
        </p:txBody>
      </p:sp>
      <p:sp>
        <p:nvSpPr>
          <p:cNvPr id="5" name="Alt Bilgi Yer Tutucusu 4">
            <a:extLst>
              <a:ext uri="{FF2B5EF4-FFF2-40B4-BE49-F238E27FC236}">
                <a16:creationId xmlns:a16="http://schemas.microsoft.com/office/drawing/2014/main" id="{D04EDE19-9A56-4E5E-9861-C6EFE98297E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994E4F2-2FD6-49EE-B05E-A740CC424488}"/>
              </a:ext>
            </a:extLst>
          </p:cNvPr>
          <p:cNvSpPr>
            <a:spLocks noGrp="1"/>
          </p:cNvSpPr>
          <p:nvPr>
            <p:ph type="sldNum" sz="quarter" idx="12"/>
          </p:nvPr>
        </p:nvSpPr>
        <p:spPr/>
        <p:txBody>
          <a:bodyPr/>
          <a:lstStyle/>
          <a:p>
            <a:fld id="{8FC7F4F5-3092-4083-9FFE-7058E2FDEB65}" type="slidenum">
              <a:rPr lang="tr-TR" smtClean="0"/>
              <a:t>‹#›</a:t>
            </a:fld>
            <a:endParaRPr lang="tr-TR"/>
          </a:p>
        </p:txBody>
      </p:sp>
    </p:spTree>
    <p:extLst>
      <p:ext uri="{BB962C8B-B14F-4D97-AF65-F5344CB8AC3E}">
        <p14:creationId xmlns:p14="http://schemas.microsoft.com/office/powerpoint/2010/main" val="3649556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BEDB7D-C3CB-4383-B2A4-D9773087E09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28996B4-6219-4063-88C1-3A687FD7287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5CA5850-8FC9-4545-90B1-8098187B493B}"/>
              </a:ext>
            </a:extLst>
          </p:cNvPr>
          <p:cNvSpPr>
            <a:spLocks noGrp="1"/>
          </p:cNvSpPr>
          <p:nvPr>
            <p:ph type="dt" sz="half" idx="10"/>
          </p:nvPr>
        </p:nvSpPr>
        <p:spPr/>
        <p:txBody>
          <a:bodyPr/>
          <a:lstStyle/>
          <a:p>
            <a:fld id="{5DF20D58-AF0A-49E7-86EA-AB02D92D332A}" type="datetime1">
              <a:rPr lang="tr-TR" smtClean="0"/>
              <a:t>4.02.2024</a:t>
            </a:fld>
            <a:endParaRPr lang="tr-TR"/>
          </a:p>
        </p:txBody>
      </p:sp>
      <p:sp>
        <p:nvSpPr>
          <p:cNvPr id="5" name="Alt Bilgi Yer Tutucusu 4">
            <a:extLst>
              <a:ext uri="{FF2B5EF4-FFF2-40B4-BE49-F238E27FC236}">
                <a16:creationId xmlns:a16="http://schemas.microsoft.com/office/drawing/2014/main" id="{14E935D5-33D5-4772-BD9C-16D3E9014B2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7E82157-4261-4A62-B562-9B75A10086F9}"/>
              </a:ext>
            </a:extLst>
          </p:cNvPr>
          <p:cNvSpPr>
            <a:spLocks noGrp="1"/>
          </p:cNvSpPr>
          <p:nvPr>
            <p:ph type="sldNum" sz="quarter" idx="12"/>
          </p:nvPr>
        </p:nvSpPr>
        <p:spPr/>
        <p:txBody>
          <a:bodyPr/>
          <a:lstStyle/>
          <a:p>
            <a:fld id="{8FC7F4F5-3092-4083-9FFE-7058E2FDEB65}" type="slidenum">
              <a:rPr lang="tr-TR" smtClean="0"/>
              <a:t>‹#›</a:t>
            </a:fld>
            <a:endParaRPr lang="tr-TR"/>
          </a:p>
        </p:txBody>
      </p:sp>
    </p:spTree>
    <p:extLst>
      <p:ext uri="{BB962C8B-B14F-4D97-AF65-F5344CB8AC3E}">
        <p14:creationId xmlns:p14="http://schemas.microsoft.com/office/powerpoint/2010/main" val="356493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D32B865-18E0-45BA-B0D0-58104EFEF92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47F397F-9B1A-4C9C-AA49-123097B17C6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346A289-A977-4E01-8EE6-AEF449DAA8CA}"/>
              </a:ext>
            </a:extLst>
          </p:cNvPr>
          <p:cNvSpPr>
            <a:spLocks noGrp="1"/>
          </p:cNvSpPr>
          <p:nvPr>
            <p:ph type="dt" sz="half" idx="10"/>
          </p:nvPr>
        </p:nvSpPr>
        <p:spPr/>
        <p:txBody>
          <a:bodyPr/>
          <a:lstStyle/>
          <a:p>
            <a:fld id="{2B1B2778-5C0E-4061-9994-700EB6E64E38}" type="datetime1">
              <a:rPr lang="tr-TR" smtClean="0"/>
              <a:t>4.02.2024</a:t>
            </a:fld>
            <a:endParaRPr lang="tr-TR"/>
          </a:p>
        </p:txBody>
      </p:sp>
      <p:sp>
        <p:nvSpPr>
          <p:cNvPr id="5" name="Alt Bilgi Yer Tutucusu 4">
            <a:extLst>
              <a:ext uri="{FF2B5EF4-FFF2-40B4-BE49-F238E27FC236}">
                <a16:creationId xmlns:a16="http://schemas.microsoft.com/office/drawing/2014/main" id="{FD25D840-0E35-4C12-A7BD-B67CE605A2B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5380E44-FF00-40B5-89B2-C7D37051A26F}"/>
              </a:ext>
            </a:extLst>
          </p:cNvPr>
          <p:cNvSpPr>
            <a:spLocks noGrp="1"/>
          </p:cNvSpPr>
          <p:nvPr>
            <p:ph type="sldNum" sz="quarter" idx="12"/>
          </p:nvPr>
        </p:nvSpPr>
        <p:spPr/>
        <p:txBody>
          <a:bodyPr/>
          <a:lstStyle/>
          <a:p>
            <a:fld id="{8FC7F4F5-3092-4083-9FFE-7058E2FDEB65}" type="slidenum">
              <a:rPr lang="tr-TR" smtClean="0"/>
              <a:t>‹#›</a:t>
            </a:fld>
            <a:endParaRPr lang="tr-TR"/>
          </a:p>
        </p:txBody>
      </p:sp>
    </p:spTree>
    <p:extLst>
      <p:ext uri="{BB962C8B-B14F-4D97-AF65-F5344CB8AC3E}">
        <p14:creationId xmlns:p14="http://schemas.microsoft.com/office/powerpoint/2010/main" val="1774261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EAF7D0-315F-40D3-A1E1-E8F54CABE47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66C7945-1826-4CAE-8A8C-0656D71743C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8FFAF77-0D3F-4050-8C3C-1F3D8EBAEECF}"/>
              </a:ext>
            </a:extLst>
          </p:cNvPr>
          <p:cNvSpPr>
            <a:spLocks noGrp="1"/>
          </p:cNvSpPr>
          <p:nvPr>
            <p:ph type="dt" sz="half" idx="10"/>
          </p:nvPr>
        </p:nvSpPr>
        <p:spPr/>
        <p:txBody>
          <a:bodyPr/>
          <a:lstStyle/>
          <a:p>
            <a:fld id="{DF56B31A-BEA1-45CD-8BA9-24EA866F6B8B}" type="datetime1">
              <a:rPr lang="tr-TR" smtClean="0"/>
              <a:t>4.02.2024</a:t>
            </a:fld>
            <a:endParaRPr lang="tr-TR"/>
          </a:p>
        </p:txBody>
      </p:sp>
      <p:sp>
        <p:nvSpPr>
          <p:cNvPr id="5" name="Alt Bilgi Yer Tutucusu 4">
            <a:extLst>
              <a:ext uri="{FF2B5EF4-FFF2-40B4-BE49-F238E27FC236}">
                <a16:creationId xmlns:a16="http://schemas.microsoft.com/office/drawing/2014/main" id="{BA88F756-E1EB-49A7-9A30-08E7E75958B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B2327B5-D7CB-4E19-A9AC-D4D4679EE0FB}"/>
              </a:ext>
            </a:extLst>
          </p:cNvPr>
          <p:cNvSpPr>
            <a:spLocks noGrp="1"/>
          </p:cNvSpPr>
          <p:nvPr>
            <p:ph type="sldNum" sz="quarter" idx="12"/>
          </p:nvPr>
        </p:nvSpPr>
        <p:spPr/>
        <p:txBody>
          <a:bodyPr/>
          <a:lstStyle/>
          <a:p>
            <a:fld id="{8FC7F4F5-3092-4083-9FFE-7058E2FDEB65}" type="slidenum">
              <a:rPr lang="tr-TR" smtClean="0"/>
              <a:t>‹#›</a:t>
            </a:fld>
            <a:endParaRPr lang="tr-TR"/>
          </a:p>
        </p:txBody>
      </p:sp>
    </p:spTree>
    <p:extLst>
      <p:ext uri="{BB962C8B-B14F-4D97-AF65-F5344CB8AC3E}">
        <p14:creationId xmlns:p14="http://schemas.microsoft.com/office/powerpoint/2010/main" val="3078323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481846-152F-4C67-86E1-637DD55DC99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B892DD8-2F83-419A-B48B-99471F0692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64536274-08BC-4E3E-BB94-E9F9DCFFCD3A}"/>
              </a:ext>
            </a:extLst>
          </p:cNvPr>
          <p:cNvSpPr>
            <a:spLocks noGrp="1"/>
          </p:cNvSpPr>
          <p:nvPr>
            <p:ph type="dt" sz="half" idx="10"/>
          </p:nvPr>
        </p:nvSpPr>
        <p:spPr/>
        <p:txBody>
          <a:bodyPr/>
          <a:lstStyle/>
          <a:p>
            <a:fld id="{96B44530-83BF-4630-BCF2-E11083E8CDFF}" type="datetime1">
              <a:rPr lang="tr-TR" smtClean="0"/>
              <a:t>4.02.2024</a:t>
            </a:fld>
            <a:endParaRPr lang="tr-TR"/>
          </a:p>
        </p:txBody>
      </p:sp>
      <p:sp>
        <p:nvSpPr>
          <p:cNvPr id="5" name="Alt Bilgi Yer Tutucusu 4">
            <a:extLst>
              <a:ext uri="{FF2B5EF4-FFF2-40B4-BE49-F238E27FC236}">
                <a16:creationId xmlns:a16="http://schemas.microsoft.com/office/drawing/2014/main" id="{AE2FB4DD-66D6-4C06-8773-5C42F4C2685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33130FF-8E38-4D54-B7B3-64E194DFEF46}"/>
              </a:ext>
            </a:extLst>
          </p:cNvPr>
          <p:cNvSpPr>
            <a:spLocks noGrp="1"/>
          </p:cNvSpPr>
          <p:nvPr>
            <p:ph type="sldNum" sz="quarter" idx="12"/>
          </p:nvPr>
        </p:nvSpPr>
        <p:spPr/>
        <p:txBody>
          <a:bodyPr/>
          <a:lstStyle/>
          <a:p>
            <a:fld id="{8FC7F4F5-3092-4083-9FFE-7058E2FDEB65}" type="slidenum">
              <a:rPr lang="tr-TR" smtClean="0"/>
              <a:t>‹#›</a:t>
            </a:fld>
            <a:endParaRPr lang="tr-TR"/>
          </a:p>
        </p:txBody>
      </p:sp>
    </p:spTree>
    <p:extLst>
      <p:ext uri="{BB962C8B-B14F-4D97-AF65-F5344CB8AC3E}">
        <p14:creationId xmlns:p14="http://schemas.microsoft.com/office/powerpoint/2010/main" val="3676663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4AC87F-E0FE-4A34-A3C7-141FFCAFB19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D67584D-CDC0-4215-98CF-289CC0E7754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126E01A-763D-4359-B94A-D787C547719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98B7362-14F8-4D13-877F-B5F4DE688A83}"/>
              </a:ext>
            </a:extLst>
          </p:cNvPr>
          <p:cNvSpPr>
            <a:spLocks noGrp="1"/>
          </p:cNvSpPr>
          <p:nvPr>
            <p:ph type="dt" sz="half" idx="10"/>
          </p:nvPr>
        </p:nvSpPr>
        <p:spPr/>
        <p:txBody>
          <a:bodyPr/>
          <a:lstStyle/>
          <a:p>
            <a:fld id="{75D1058B-530B-4817-A9B5-180518C65960}" type="datetime1">
              <a:rPr lang="tr-TR" smtClean="0"/>
              <a:t>4.02.2024</a:t>
            </a:fld>
            <a:endParaRPr lang="tr-TR"/>
          </a:p>
        </p:txBody>
      </p:sp>
      <p:sp>
        <p:nvSpPr>
          <p:cNvPr id="6" name="Alt Bilgi Yer Tutucusu 5">
            <a:extLst>
              <a:ext uri="{FF2B5EF4-FFF2-40B4-BE49-F238E27FC236}">
                <a16:creationId xmlns:a16="http://schemas.microsoft.com/office/drawing/2014/main" id="{C59ECA57-D5D7-4FA9-BC7B-CFEEAC8C52E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B10E5C3-9E67-4D66-AEF9-7B185410AB88}"/>
              </a:ext>
            </a:extLst>
          </p:cNvPr>
          <p:cNvSpPr>
            <a:spLocks noGrp="1"/>
          </p:cNvSpPr>
          <p:nvPr>
            <p:ph type="sldNum" sz="quarter" idx="12"/>
          </p:nvPr>
        </p:nvSpPr>
        <p:spPr/>
        <p:txBody>
          <a:bodyPr/>
          <a:lstStyle/>
          <a:p>
            <a:fld id="{8FC7F4F5-3092-4083-9FFE-7058E2FDEB65}" type="slidenum">
              <a:rPr lang="tr-TR" smtClean="0"/>
              <a:t>‹#›</a:t>
            </a:fld>
            <a:endParaRPr lang="tr-TR"/>
          </a:p>
        </p:txBody>
      </p:sp>
    </p:spTree>
    <p:extLst>
      <p:ext uri="{BB962C8B-B14F-4D97-AF65-F5344CB8AC3E}">
        <p14:creationId xmlns:p14="http://schemas.microsoft.com/office/powerpoint/2010/main" val="2068483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3668FF-5191-4B0E-99C3-8D7A46C7DB8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FC051D5-2BF8-44CB-BCE0-D2CDB5A01C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0EF1F4B8-E093-4653-89AD-201FD5A530FB}"/>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5F68F55-06B9-483D-BD0F-FE2E6B010A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625A0A4C-707F-44C7-BA99-BC43F07CE0FD}"/>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371DE33-C5BE-479C-8902-C4ACBC281DDD}"/>
              </a:ext>
            </a:extLst>
          </p:cNvPr>
          <p:cNvSpPr>
            <a:spLocks noGrp="1"/>
          </p:cNvSpPr>
          <p:nvPr>
            <p:ph type="dt" sz="half" idx="10"/>
          </p:nvPr>
        </p:nvSpPr>
        <p:spPr/>
        <p:txBody>
          <a:bodyPr/>
          <a:lstStyle/>
          <a:p>
            <a:fld id="{59E4D2CC-805D-4606-B7AA-8D3BA390FB03}" type="datetime1">
              <a:rPr lang="tr-TR" smtClean="0"/>
              <a:t>4.02.2024</a:t>
            </a:fld>
            <a:endParaRPr lang="tr-TR"/>
          </a:p>
        </p:txBody>
      </p:sp>
      <p:sp>
        <p:nvSpPr>
          <p:cNvPr id="8" name="Alt Bilgi Yer Tutucusu 7">
            <a:extLst>
              <a:ext uri="{FF2B5EF4-FFF2-40B4-BE49-F238E27FC236}">
                <a16:creationId xmlns:a16="http://schemas.microsoft.com/office/drawing/2014/main" id="{26163F3F-6130-41B0-B5A4-1101019C4EF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E704C26-E0FF-4291-9BC6-A7B572EA93C9}"/>
              </a:ext>
            </a:extLst>
          </p:cNvPr>
          <p:cNvSpPr>
            <a:spLocks noGrp="1"/>
          </p:cNvSpPr>
          <p:nvPr>
            <p:ph type="sldNum" sz="quarter" idx="12"/>
          </p:nvPr>
        </p:nvSpPr>
        <p:spPr/>
        <p:txBody>
          <a:bodyPr/>
          <a:lstStyle/>
          <a:p>
            <a:fld id="{8FC7F4F5-3092-4083-9FFE-7058E2FDEB65}" type="slidenum">
              <a:rPr lang="tr-TR" smtClean="0"/>
              <a:t>‹#›</a:t>
            </a:fld>
            <a:endParaRPr lang="tr-TR"/>
          </a:p>
        </p:txBody>
      </p:sp>
    </p:spTree>
    <p:extLst>
      <p:ext uri="{BB962C8B-B14F-4D97-AF65-F5344CB8AC3E}">
        <p14:creationId xmlns:p14="http://schemas.microsoft.com/office/powerpoint/2010/main" val="3520928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A7BF61-9D14-4604-A81B-725E600B738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3CB0271-0E1F-4F28-A23B-2B1FF3EC9ECD}"/>
              </a:ext>
            </a:extLst>
          </p:cNvPr>
          <p:cNvSpPr>
            <a:spLocks noGrp="1"/>
          </p:cNvSpPr>
          <p:nvPr>
            <p:ph type="dt" sz="half" idx="10"/>
          </p:nvPr>
        </p:nvSpPr>
        <p:spPr/>
        <p:txBody>
          <a:bodyPr/>
          <a:lstStyle/>
          <a:p>
            <a:fld id="{85A321B4-E0CF-48B3-B7B1-1885A81D6468}" type="datetime1">
              <a:rPr lang="tr-TR" smtClean="0"/>
              <a:t>4.02.2024</a:t>
            </a:fld>
            <a:endParaRPr lang="tr-TR"/>
          </a:p>
        </p:txBody>
      </p:sp>
      <p:sp>
        <p:nvSpPr>
          <p:cNvPr id="4" name="Alt Bilgi Yer Tutucusu 3">
            <a:extLst>
              <a:ext uri="{FF2B5EF4-FFF2-40B4-BE49-F238E27FC236}">
                <a16:creationId xmlns:a16="http://schemas.microsoft.com/office/drawing/2014/main" id="{34CCCFD2-D79E-4040-B891-F7C0CFDDF9B7}"/>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B026C7C4-1634-4116-9858-5D0A288F6CBB}"/>
              </a:ext>
            </a:extLst>
          </p:cNvPr>
          <p:cNvSpPr>
            <a:spLocks noGrp="1"/>
          </p:cNvSpPr>
          <p:nvPr>
            <p:ph type="sldNum" sz="quarter" idx="12"/>
          </p:nvPr>
        </p:nvSpPr>
        <p:spPr/>
        <p:txBody>
          <a:bodyPr/>
          <a:lstStyle/>
          <a:p>
            <a:fld id="{8FC7F4F5-3092-4083-9FFE-7058E2FDEB65}" type="slidenum">
              <a:rPr lang="tr-TR" smtClean="0"/>
              <a:t>‹#›</a:t>
            </a:fld>
            <a:endParaRPr lang="tr-TR"/>
          </a:p>
        </p:txBody>
      </p:sp>
    </p:spTree>
    <p:extLst>
      <p:ext uri="{BB962C8B-B14F-4D97-AF65-F5344CB8AC3E}">
        <p14:creationId xmlns:p14="http://schemas.microsoft.com/office/powerpoint/2010/main" val="462362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97D2B88-92D7-42BF-ACB1-CF18B0E31BB2}"/>
              </a:ext>
            </a:extLst>
          </p:cNvPr>
          <p:cNvSpPr>
            <a:spLocks noGrp="1"/>
          </p:cNvSpPr>
          <p:nvPr>
            <p:ph type="dt" sz="half" idx="10"/>
          </p:nvPr>
        </p:nvSpPr>
        <p:spPr/>
        <p:txBody>
          <a:bodyPr/>
          <a:lstStyle/>
          <a:p>
            <a:fld id="{166FAB6D-C2D2-4973-803A-DFAFDBE6445D}" type="datetime1">
              <a:rPr lang="tr-TR" smtClean="0"/>
              <a:t>4.02.2024</a:t>
            </a:fld>
            <a:endParaRPr lang="tr-TR"/>
          </a:p>
        </p:txBody>
      </p:sp>
      <p:sp>
        <p:nvSpPr>
          <p:cNvPr id="3" name="Alt Bilgi Yer Tutucusu 2">
            <a:extLst>
              <a:ext uri="{FF2B5EF4-FFF2-40B4-BE49-F238E27FC236}">
                <a16:creationId xmlns:a16="http://schemas.microsoft.com/office/drawing/2014/main" id="{2F9C9921-B8BA-4664-9D12-573275BE716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F6055C3-A9A7-408C-9AA3-E7E5548A77BC}"/>
              </a:ext>
            </a:extLst>
          </p:cNvPr>
          <p:cNvSpPr>
            <a:spLocks noGrp="1"/>
          </p:cNvSpPr>
          <p:nvPr>
            <p:ph type="sldNum" sz="quarter" idx="12"/>
          </p:nvPr>
        </p:nvSpPr>
        <p:spPr/>
        <p:txBody>
          <a:bodyPr/>
          <a:lstStyle/>
          <a:p>
            <a:fld id="{8FC7F4F5-3092-4083-9FFE-7058E2FDEB65}" type="slidenum">
              <a:rPr lang="tr-TR" smtClean="0"/>
              <a:t>‹#›</a:t>
            </a:fld>
            <a:endParaRPr lang="tr-TR"/>
          </a:p>
        </p:txBody>
      </p:sp>
    </p:spTree>
    <p:extLst>
      <p:ext uri="{BB962C8B-B14F-4D97-AF65-F5344CB8AC3E}">
        <p14:creationId xmlns:p14="http://schemas.microsoft.com/office/powerpoint/2010/main" val="775970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0C16E9-476D-40A1-B603-1CC946B2407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FB750FB-FB93-4BB7-9D39-AC1B1FF8EB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50A12BD-2777-446F-92F6-DCAA4128EA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7994A8F-FCF7-4237-A0F6-B0AFDC0C240F}"/>
              </a:ext>
            </a:extLst>
          </p:cNvPr>
          <p:cNvSpPr>
            <a:spLocks noGrp="1"/>
          </p:cNvSpPr>
          <p:nvPr>
            <p:ph type="dt" sz="half" idx="10"/>
          </p:nvPr>
        </p:nvSpPr>
        <p:spPr/>
        <p:txBody>
          <a:bodyPr/>
          <a:lstStyle/>
          <a:p>
            <a:fld id="{DDDC5A19-1EB7-4D72-8889-E5F94F97571A}" type="datetime1">
              <a:rPr lang="tr-TR" smtClean="0"/>
              <a:t>4.02.2024</a:t>
            </a:fld>
            <a:endParaRPr lang="tr-TR"/>
          </a:p>
        </p:txBody>
      </p:sp>
      <p:sp>
        <p:nvSpPr>
          <p:cNvPr id="6" name="Alt Bilgi Yer Tutucusu 5">
            <a:extLst>
              <a:ext uri="{FF2B5EF4-FFF2-40B4-BE49-F238E27FC236}">
                <a16:creationId xmlns:a16="http://schemas.microsoft.com/office/drawing/2014/main" id="{92A79504-A5B8-4314-B500-4EB705C3A86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82AC6B8-7BF9-48D4-92B7-7D77EBBA8EB6}"/>
              </a:ext>
            </a:extLst>
          </p:cNvPr>
          <p:cNvSpPr>
            <a:spLocks noGrp="1"/>
          </p:cNvSpPr>
          <p:nvPr>
            <p:ph type="sldNum" sz="quarter" idx="12"/>
          </p:nvPr>
        </p:nvSpPr>
        <p:spPr/>
        <p:txBody>
          <a:bodyPr/>
          <a:lstStyle/>
          <a:p>
            <a:fld id="{8FC7F4F5-3092-4083-9FFE-7058E2FDEB65}" type="slidenum">
              <a:rPr lang="tr-TR" smtClean="0"/>
              <a:t>‹#›</a:t>
            </a:fld>
            <a:endParaRPr lang="tr-TR"/>
          </a:p>
        </p:txBody>
      </p:sp>
    </p:spTree>
    <p:extLst>
      <p:ext uri="{BB962C8B-B14F-4D97-AF65-F5344CB8AC3E}">
        <p14:creationId xmlns:p14="http://schemas.microsoft.com/office/powerpoint/2010/main" val="1962204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12B3CD-72AC-4757-BAC9-D0837229FF1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852436E9-1B64-4CBD-B8CD-42095A793A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006333E7-5227-4624-9C49-BEDA70E627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9F72349-BB9E-4976-9475-19967F8CE062}"/>
              </a:ext>
            </a:extLst>
          </p:cNvPr>
          <p:cNvSpPr>
            <a:spLocks noGrp="1"/>
          </p:cNvSpPr>
          <p:nvPr>
            <p:ph type="dt" sz="half" idx="10"/>
          </p:nvPr>
        </p:nvSpPr>
        <p:spPr/>
        <p:txBody>
          <a:bodyPr/>
          <a:lstStyle/>
          <a:p>
            <a:fld id="{562E28F7-226F-4C51-A17F-452DE4D2E586}" type="datetime1">
              <a:rPr lang="tr-TR" smtClean="0"/>
              <a:t>4.02.2024</a:t>
            </a:fld>
            <a:endParaRPr lang="tr-TR"/>
          </a:p>
        </p:txBody>
      </p:sp>
      <p:sp>
        <p:nvSpPr>
          <p:cNvPr id="6" name="Alt Bilgi Yer Tutucusu 5">
            <a:extLst>
              <a:ext uri="{FF2B5EF4-FFF2-40B4-BE49-F238E27FC236}">
                <a16:creationId xmlns:a16="http://schemas.microsoft.com/office/drawing/2014/main" id="{11260A05-BE03-4156-9E8E-E8F883416F4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C743D61-12DA-42DF-BC38-099A0694F78D}"/>
              </a:ext>
            </a:extLst>
          </p:cNvPr>
          <p:cNvSpPr>
            <a:spLocks noGrp="1"/>
          </p:cNvSpPr>
          <p:nvPr>
            <p:ph type="sldNum" sz="quarter" idx="12"/>
          </p:nvPr>
        </p:nvSpPr>
        <p:spPr/>
        <p:txBody>
          <a:bodyPr/>
          <a:lstStyle/>
          <a:p>
            <a:fld id="{8FC7F4F5-3092-4083-9FFE-7058E2FDEB65}" type="slidenum">
              <a:rPr lang="tr-TR" smtClean="0"/>
              <a:t>‹#›</a:t>
            </a:fld>
            <a:endParaRPr lang="tr-TR"/>
          </a:p>
        </p:txBody>
      </p:sp>
    </p:spTree>
    <p:extLst>
      <p:ext uri="{BB962C8B-B14F-4D97-AF65-F5344CB8AC3E}">
        <p14:creationId xmlns:p14="http://schemas.microsoft.com/office/powerpoint/2010/main" val="2030685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C6164F5-B1D2-4DA8-BB99-6FABBF1AD3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B8A0B2F-C6A8-4320-91E1-08E0E47BDC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D32E236-0291-4D11-8A72-163AF65861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009CC-24F9-419B-AD26-651627B08196}" type="datetime1">
              <a:rPr lang="tr-TR" smtClean="0"/>
              <a:t>4.02.2024</a:t>
            </a:fld>
            <a:endParaRPr lang="tr-TR"/>
          </a:p>
        </p:txBody>
      </p:sp>
      <p:sp>
        <p:nvSpPr>
          <p:cNvPr id="5" name="Alt Bilgi Yer Tutucusu 4">
            <a:extLst>
              <a:ext uri="{FF2B5EF4-FFF2-40B4-BE49-F238E27FC236}">
                <a16:creationId xmlns:a16="http://schemas.microsoft.com/office/drawing/2014/main" id="{6D6F4B67-0B6D-43C2-A591-45F2A59F85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B2ED15DD-58EC-427F-92DC-5BDDE5F526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7F4F5-3092-4083-9FFE-7058E2FDEB65}" type="slidenum">
              <a:rPr lang="tr-TR" smtClean="0"/>
              <a:t>‹#›</a:t>
            </a:fld>
            <a:endParaRPr lang="tr-TR"/>
          </a:p>
        </p:txBody>
      </p:sp>
    </p:spTree>
    <p:extLst>
      <p:ext uri="{BB962C8B-B14F-4D97-AF65-F5344CB8AC3E}">
        <p14:creationId xmlns:p14="http://schemas.microsoft.com/office/powerpoint/2010/main" val="685830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7B44A6-6198-46BC-9BC4-399D4BF6C3E2}"/>
              </a:ext>
            </a:extLst>
          </p:cNvPr>
          <p:cNvSpPr>
            <a:spLocks noGrp="1"/>
          </p:cNvSpPr>
          <p:nvPr>
            <p:ph type="ctrTitle"/>
          </p:nvPr>
        </p:nvSpPr>
        <p:spPr/>
        <p:txBody>
          <a:bodyPr>
            <a:normAutofit/>
          </a:bodyPr>
          <a:lstStyle/>
          <a:p>
            <a:r>
              <a:rPr lang="tr-TR" sz="5400" dirty="0">
                <a:latin typeface="+mn-lt"/>
              </a:rPr>
              <a:t>Sağlık Gündemi</a:t>
            </a:r>
            <a:br>
              <a:rPr lang="tr-TR" sz="5400" dirty="0">
                <a:latin typeface="+mn-lt"/>
              </a:rPr>
            </a:br>
            <a:r>
              <a:rPr lang="tr-TR" sz="4400" dirty="0">
                <a:latin typeface="+mn-lt"/>
              </a:rPr>
              <a:t>29.01.2024-04.02.2024</a:t>
            </a:r>
            <a:endParaRPr lang="tr-TR" sz="5400" dirty="0">
              <a:latin typeface="+mn-lt"/>
            </a:endParaRPr>
          </a:p>
        </p:txBody>
      </p:sp>
      <p:sp>
        <p:nvSpPr>
          <p:cNvPr id="3" name="Alt Başlık 2">
            <a:extLst>
              <a:ext uri="{FF2B5EF4-FFF2-40B4-BE49-F238E27FC236}">
                <a16:creationId xmlns:a16="http://schemas.microsoft.com/office/drawing/2014/main" id="{B4485819-91E7-46C7-A170-CB32F6B8D5C6}"/>
              </a:ext>
            </a:extLst>
          </p:cNvPr>
          <p:cNvSpPr>
            <a:spLocks noGrp="1"/>
          </p:cNvSpPr>
          <p:nvPr>
            <p:ph type="subTitle" idx="1"/>
          </p:nvPr>
        </p:nvSpPr>
        <p:spPr/>
        <p:txBody>
          <a:bodyPr/>
          <a:lstStyle/>
          <a:p>
            <a:r>
              <a:rPr lang="tr-TR" dirty="0"/>
              <a:t>Hazırlayan : Dr. Artun </a:t>
            </a:r>
            <a:r>
              <a:rPr lang="tr-TR" dirty="0" err="1"/>
              <a:t>Onuker</a:t>
            </a:r>
            <a:endParaRPr lang="tr-TR" dirty="0"/>
          </a:p>
          <a:p>
            <a:r>
              <a:rPr lang="tr-TR" dirty="0"/>
              <a:t>İzmir Katip Çelebi Üniversitesi Tıp Fakültesi</a:t>
            </a:r>
          </a:p>
          <a:p>
            <a:r>
              <a:rPr lang="tr-TR" dirty="0"/>
              <a:t> Halk Sağlığı Anabilim Dalı</a:t>
            </a:r>
          </a:p>
        </p:txBody>
      </p:sp>
      <p:pic>
        <p:nvPicPr>
          <p:cNvPr id="5" name="Resim 4">
            <a:extLst>
              <a:ext uri="{FF2B5EF4-FFF2-40B4-BE49-F238E27FC236}">
                <a16:creationId xmlns:a16="http://schemas.microsoft.com/office/drawing/2014/main" id="{DF823EC1-DA00-463F-8E1E-02644C5E80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2033" y="-3485"/>
            <a:ext cx="3749967" cy="2060643"/>
          </a:xfrm>
          <a:prstGeom prst="rect">
            <a:avLst/>
          </a:prstGeom>
        </p:spPr>
      </p:pic>
    </p:spTree>
    <p:extLst>
      <p:ext uri="{BB962C8B-B14F-4D97-AF65-F5344CB8AC3E}">
        <p14:creationId xmlns:p14="http://schemas.microsoft.com/office/powerpoint/2010/main" val="4093670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761714-8FF9-49CE-B649-DEE51C10DE2C}"/>
              </a:ext>
            </a:extLst>
          </p:cNvPr>
          <p:cNvSpPr>
            <a:spLocks noGrp="1"/>
          </p:cNvSpPr>
          <p:nvPr>
            <p:ph type="title"/>
          </p:nvPr>
        </p:nvSpPr>
        <p:spPr/>
        <p:txBody>
          <a:bodyPr/>
          <a:lstStyle/>
          <a:p>
            <a:r>
              <a:rPr lang="tr-TR" dirty="0"/>
              <a:t>30 Ocak</a:t>
            </a:r>
          </a:p>
        </p:txBody>
      </p:sp>
      <p:sp>
        <p:nvSpPr>
          <p:cNvPr id="3" name="İçerik Yer Tutucusu 2">
            <a:extLst>
              <a:ext uri="{FF2B5EF4-FFF2-40B4-BE49-F238E27FC236}">
                <a16:creationId xmlns:a16="http://schemas.microsoft.com/office/drawing/2014/main" id="{C946E983-37A3-4723-B986-A1B45887FAB6}"/>
              </a:ext>
            </a:extLst>
          </p:cNvPr>
          <p:cNvSpPr>
            <a:spLocks noGrp="1"/>
          </p:cNvSpPr>
          <p:nvPr>
            <p:ph idx="1"/>
          </p:nvPr>
        </p:nvSpPr>
        <p:spPr>
          <a:xfrm>
            <a:off x="464457" y="1690689"/>
            <a:ext cx="10889343" cy="754338"/>
          </a:xfrm>
        </p:spPr>
        <p:txBody>
          <a:bodyPr>
            <a:noAutofit/>
          </a:bodyPr>
          <a:lstStyle/>
          <a:p>
            <a:r>
              <a:rPr lang="tr-TR" sz="2000" b="1" i="0" dirty="0">
                <a:solidFill>
                  <a:srgbClr val="FF0000"/>
                </a:solidFill>
                <a:effectLst/>
                <a:latin typeface="Roboto" panose="02000000000000000000" pitchFamily="2" charset="0"/>
                <a:ea typeface="Roboto" panose="02000000000000000000" pitchFamily="2" charset="0"/>
                <a:cs typeface="Roboto" panose="02000000000000000000" pitchFamily="2" charset="0"/>
              </a:rPr>
              <a:t>Elon </a:t>
            </a:r>
            <a:r>
              <a:rPr lang="tr-TR" sz="2000" b="1" i="0" dirty="0" err="1">
                <a:solidFill>
                  <a:srgbClr val="FF0000"/>
                </a:solidFill>
                <a:effectLst/>
                <a:latin typeface="Roboto" panose="02000000000000000000" pitchFamily="2" charset="0"/>
                <a:ea typeface="Roboto" panose="02000000000000000000" pitchFamily="2" charset="0"/>
                <a:cs typeface="Roboto" panose="02000000000000000000" pitchFamily="2" charset="0"/>
              </a:rPr>
              <a:t>Musk</a:t>
            </a:r>
            <a:r>
              <a:rPr lang="tr-TR" sz="2000" b="1" i="0" dirty="0">
                <a:solidFill>
                  <a:srgbClr val="FF0000"/>
                </a:solidFill>
                <a:effectLst/>
                <a:latin typeface="Roboto" panose="02000000000000000000" pitchFamily="2" charset="0"/>
                <a:ea typeface="Roboto" panose="02000000000000000000" pitchFamily="2" charset="0"/>
                <a:cs typeface="Roboto" panose="02000000000000000000" pitchFamily="2" charset="0"/>
              </a:rPr>
              <a:t>, </a:t>
            </a:r>
            <a:r>
              <a:rPr lang="tr-TR" sz="2000" b="1" i="0" dirty="0" err="1">
                <a:solidFill>
                  <a:srgbClr val="FF0000"/>
                </a:solidFill>
                <a:effectLst/>
                <a:latin typeface="Roboto" panose="02000000000000000000" pitchFamily="2" charset="0"/>
                <a:ea typeface="Roboto" panose="02000000000000000000" pitchFamily="2" charset="0"/>
                <a:cs typeface="Roboto" panose="02000000000000000000" pitchFamily="2" charset="0"/>
              </a:rPr>
              <a:t>Neuralink'in</a:t>
            </a:r>
            <a:r>
              <a:rPr lang="tr-TR" sz="2000" b="1" i="0" dirty="0">
                <a:solidFill>
                  <a:srgbClr val="FF0000"/>
                </a:solidFill>
                <a:effectLst/>
                <a:latin typeface="Roboto" panose="02000000000000000000" pitchFamily="2" charset="0"/>
                <a:ea typeface="Roboto" panose="02000000000000000000" pitchFamily="2" charset="0"/>
                <a:cs typeface="Roboto" panose="02000000000000000000" pitchFamily="2" charset="0"/>
              </a:rPr>
              <a:t> beyin çipinin ilk kez bir insana yerleştirildiğini duyurdu</a:t>
            </a:r>
          </a:p>
          <a:p>
            <a:pPr algn="l"/>
            <a:r>
              <a:rPr lang="tr-TR" sz="1800" b="1" i="0" dirty="0" err="1">
                <a:effectLst/>
                <a:latin typeface="Rubik"/>
              </a:rPr>
              <a:t>Musk</a:t>
            </a:r>
            <a:r>
              <a:rPr lang="tr-TR" sz="1800" b="1" i="0" dirty="0">
                <a:effectLst/>
                <a:latin typeface="Rubik"/>
              </a:rPr>
              <a:t>, ilk </a:t>
            </a:r>
            <a:r>
              <a:rPr lang="tr-TR" sz="1800" b="1" i="0" dirty="0" err="1">
                <a:effectLst/>
                <a:latin typeface="Rubik"/>
              </a:rPr>
              <a:t>Neuralink</a:t>
            </a:r>
            <a:r>
              <a:rPr lang="tr-TR" sz="1800" b="1" i="0" dirty="0">
                <a:effectLst/>
                <a:latin typeface="Rubik"/>
              </a:rPr>
              <a:t> ürününün adının "Telepati" olduğunu belirterek, sadece düşünerek telefon veya bilgisayarın ve bunlar aracılığıyla hemen her cihazın kontrolünü sağladığını aktardı. İlk kullanıcıların uzuvlarını kullanma kabiliyetini kaybetmiş kişiler olacağını kaydeden </a:t>
            </a:r>
            <a:r>
              <a:rPr lang="tr-TR" sz="1800" b="1" i="0" dirty="0" err="1">
                <a:effectLst/>
                <a:latin typeface="Rubik"/>
              </a:rPr>
              <a:t>Musk</a:t>
            </a:r>
            <a:r>
              <a:rPr lang="tr-TR" sz="1800" b="1" i="0" dirty="0">
                <a:effectLst/>
                <a:latin typeface="Rubik"/>
              </a:rPr>
              <a:t>, "Stephen Hawking'in hızlı bir katip veya müzayedeciden daha hızlı iletişim kurabildiğini hayal edin. Hedef bu." ifadelerini kullandı. </a:t>
            </a:r>
            <a:r>
              <a:rPr lang="tr-TR" sz="1800" b="1" i="0" dirty="0" err="1">
                <a:effectLst/>
                <a:latin typeface="Rubik"/>
              </a:rPr>
              <a:t>Neuralink</a:t>
            </a:r>
            <a:r>
              <a:rPr lang="tr-TR" sz="1800" b="1" i="0" dirty="0">
                <a:effectLst/>
                <a:latin typeface="Rubik"/>
              </a:rPr>
              <a:t>, Mayıs 2023'te beyin çipi projesinin insanlar üzerinde denenmesine başlanması için ABD Gıda ve İlaç İdaresi'nden (FDA) onay alındığını açıklamıştı.</a:t>
            </a:r>
            <a:endParaRPr lang="es-ES" b="1" i="0" dirty="0">
              <a:effectLst/>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1956516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761714-8FF9-49CE-B649-DEE51C10DE2C}"/>
              </a:ext>
            </a:extLst>
          </p:cNvPr>
          <p:cNvSpPr>
            <a:spLocks noGrp="1"/>
          </p:cNvSpPr>
          <p:nvPr>
            <p:ph type="title"/>
          </p:nvPr>
        </p:nvSpPr>
        <p:spPr/>
        <p:txBody>
          <a:bodyPr/>
          <a:lstStyle/>
          <a:p>
            <a:r>
              <a:rPr lang="tr-TR" dirty="0"/>
              <a:t>31 Ocak</a:t>
            </a:r>
          </a:p>
        </p:txBody>
      </p:sp>
      <p:sp>
        <p:nvSpPr>
          <p:cNvPr id="3" name="İçerik Yer Tutucusu 2">
            <a:extLst>
              <a:ext uri="{FF2B5EF4-FFF2-40B4-BE49-F238E27FC236}">
                <a16:creationId xmlns:a16="http://schemas.microsoft.com/office/drawing/2014/main" id="{C946E983-37A3-4723-B986-A1B45887FAB6}"/>
              </a:ext>
            </a:extLst>
          </p:cNvPr>
          <p:cNvSpPr>
            <a:spLocks noGrp="1"/>
          </p:cNvSpPr>
          <p:nvPr>
            <p:ph idx="1"/>
          </p:nvPr>
        </p:nvSpPr>
        <p:spPr>
          <a:xfrm>
            <a:off x="464457" y="1690689"/>
            <a:ext cx="10889343" cy="754338"/>
          </a:xfrm>
        </p:spPr>
        <p:txBody>
          <a:bodyPr>
            <a:noAutofit/>
          </a:bodyPr>
          <a:lstStyle/>
          <a:p>
            <a:pPr algn="l"/>
            <a:r>
              <a:rPr lang="tr-TR" sz="2000" b="0" i="0" dirty="0">
                <a:solidFill>
                  <a:srgbClr val="FF0000"/>
                </a:solidFill>
                <a:effectLst/>
                <a:latin typeface="Roboto" panose="02000000000000000000" pitchFamily="2" charset="0"/>
                <a:ea typeface="Roboto" panose="02000000000000000000" pitchFamily="2" charset="0"/>
                <a:cs typeface="Roboto" panose="02000000000000000000" pitchFamily="2" charset="0"/>
              </a:rPr>
              <a:t>Yükseköğretim kurumlarında çalışan yan dal uzmanlarının ek ödemesi düzenlendi</a:t>
            </a:r>
          </a:p>
          <a:p>
            <a:r>
              <a:rPr lang="tr-TR" sz="2000" b="0" i="0" dirty="0">
                <a:solidFill>
                  <a:schemeClr val="tx1">
                    <a:lumMod val="95000"/>
                    <a:lumOff val="5000"/>
                  </a:schemeClr>
                </a:solidFill>
                <a:effectLst/>
                <a:latin typeface="Roboto" panose="02000000000000000000" pitchFamily="2" charset="0"/>
                <a:ea typeface="Roboto" panose="02000000000000000000" pitchFamily="2" charset="0"/>
                <a:cs typeface="Roboto" panose="02000000000000000000" pitchFamily="2" charset="0"/>
              </a:rPr>
              <a:t>Yükseköğretim Kurumlarında Döner Sermaye Gelirlerinden Yapılacak Ek Ödemenin Dağıtılmasında Uygulanacak Usul Ve Esaslara İlişkin Yönetmelik Resmi </a:t>
            </a:r>
            <a:r>
              <a:rPr lang="tr-TR" sz="2000" b="0" i="0" dirty="0" err="1">
                <a:solidFill>
                  <a:schemeClr val="tx1">
                    <a:lumMod val="95000"/>
                    <a:lumOff val="5000"/>
                  </a:schemeClr>
                </a:solidFill>
                <a:effectLst/>
                <a:latin typeface="Roboto" panose="02000000000000000000" pitchFamily="2" charset="0"/>
                <a:ea typeface="Roboto" panose="02000000000000000000" pitchFamily="2" charset="0"/>
                <a:cs typeface="Roboto" panose="02000000000000000000" pitchFamily="2" charset="0"/>
              </a:rPr>
              <a:t>Gazete’de</a:t>
            </a:r>
            <a:r>
              <a:rPr lang="tr-TR" sz="2000" b="0" i="0" dirty="0">
                <a:solidFill>
                  <a:schemeClr val="tx1">
                    <a:lumMod val="95000"/>
                    <a:lumOff val="5000"/>
                  </a:schemeClr>
                </a:solidFill>
                <a:effectLst/>
                <a:latin typeface="Roboto" panose="02000000000000000000" pitchFamily="2" charset="0"/>
                <a:ea typeface="Roboto" panose="02000000000000000000" pitchFamily="2" charset="0"/>
                <a:cs typeface="Roboto" panose="02000000000000000000" pitchFamily="2" charset="0"/>
              </a:rPr>
              <a:t> yayımlandı. Böylece, üniversite hastanelerindeki yan dal uzmanları ve yan dal asistan-araştırma görevlilerinin ek ödemelerini artırdı.</a:t>
            </a:r>
            <a:endParaRPr lang="es-ES" sz="2000" b="1" i="0" dirty="0">
              <a:solidFill>
                <a:schemeClr val="tx1">
                  <a:lumMod val="95000"/>
                  <a:lumOff val="5000"/>
                </a:schemeClr>
              </a:solidFill>
              <a:effectLst/>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562839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761714-8FF9-49CE-B649-DEE51C10DE2C}"/>
              </a:ext>
            </a:extLst>
          </p:cNvPr>
          <p:cNvSpPr>
            <a:spLocks noGrp="1"/>
          </p:cNvSpPr>
          <p:nvPr>
            <p:ph type="title"/>
          </p:nvPr>
        </p:nvSpPr>
        <p:spPr/>
        <p:txBody>
          <a:bodyPr/>
          <a:lstStyle/>
          <a:p>
            <a:r>
              <a:rPr lang="tr-TR" dirty="0"/>
              <a:t>01 Şubat</a:t>
            </a:r>
          </a:p>
        </p:txBody>
      </p:sp>
      <p:sp>
        <p:nvSpPr>
          <p:cNvPr id="3" name="İçerik Yer Tutucusu 2">
            <a:extLst>
              <a:ext uri="{FF2B5EF4-FFF2-40B4-BE49-F238E27FC236}">
                <a16:creationId xmlns:a16="http://schemas.microsoft.com/office/drawing/2014/main" id="{C946E983-37A3-4723-B986-A1B45887FAB6}"/>
              </a:ext>
            </a:extLst>
          </p:cNvPr>
          <p:cNvSpPr>
            <a:spLocks noGrp="1"/>
          </p:cNvSpPr>
          <p:nvPr>
            <p:ph idx="1"/>
          </p:nvPr>
        </p:nvSpPr>
        <p:spPr>
          <a:xfrm>
            <a:off x="464457" y="1690689"/>
            <a:ext cx="10889343" cy="754338"/>
          </a:xfrm>
        </p:spPr>
        <p:txBody>
          <a:bodyPr>
            <a:noAutofit/>
          </a:bodyPr>
          <a:lstStyle/>
          <a:p>
            <a:pPr algn="l"/>
            <a:r>
              <a:rPr lang="tr-TR" sz="2000" b="1" i="0" dirty="0">
                <a:solidFill>
                  <a:srgbClr val="FF0000"/>
                </a:solidFill>
                <a:effectLst/>
                <a:latin typeface="Roboto" panose="02000000000000000000" pitchFamily="2" charset="0"/>
                <a:ea typeface="Roboto" panose="02000000000000000000" pitchFamily="2" charset="0"/>
                <a:cs typeface="Roboto" panose="02000000000000000000" pitchFamily="2" charset="0"/>
              </a:rPr>
              <a:t>Bakanlıktan yeni adım: Sağlık çalışanları için 'EKİP' sistemi devrede</a:t>
            </a:r>
          </a:p>
          <a:p>
            <a:pPr algn="l"/>
            <a:r>
              <a:rPr lang="tr-TR" sz="2000" b="0" i="0" dirty="0">
                <a:effectLst/>
                <a:latin typeface="Roboto" panose="02000000000000000000" pitchFamily="2" charset="0"/>
                <a:ea typeface="Roboto" panose="02000000000000000000" pitchFamily="2" charset="0"/>
                <a:cs typeface="Roboto" panose="02000000000000000000" pitchFamily="2" charset="0"/>
              </a:rPr>
              <a:t>Sağlık Bakanlığı, sağlık çalışanları ile kuruluşlarının iş ve işlemlerinin elektronik ortamda tek çatı altında toplanmasını sağlayan Entegre Kurumsal İşlem Platformu (EKİP) sistemini hizmete sundu.</a:t>
            </a:r>
          </a:p>
        </p:txBody>
      </p:sp>
      <p:sp>
        <p:nvSpPr>
          <p:cNvPr id="5" name="İçerik Yer Tutucusu 2">
            <a:extLst>
              <a:ext uri="{FF2B5EF4-FFF2-40B4-BE49-F238E27FC236}">
                <a16:creationId xmlns:a16="http://schemas.microsoft.com/office/drawing/2014/main" id="{04A71334-E8FA-FAB1-1627-44A687D8486D}"/>
              </a:ext>
            </a:extLst>
          </p:cNvPr>
          <p:cNvSpPr txBox="1">
            <a:spLocks/>
          </p:cNvSpPr>
          <p:nvPr/>
        </p:nvSpPr>
        <p:spPr>
          <a:xfrm>
            <a:off x="464457" y="3816627"/>
            <a:ext cx="10889343" cy="754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endParaRPr lang="tr-TR" sz="1400" b="1" i="0" dirty="0">
              <a:effectLst/>
              <a:latin typeface="Roboto" panose="02000000000000000000" pitchFamily="2" charset="0"/>
              <a:ea typeface="Roboto" panose="02000000000000000000" pitchFamily="2" charset="0"/>
              <a:cs typeface="Roboto" panose="02000000000000000000" pitchFamily="2" charset="0"/>
            </a:endParaRPr>
          </a:p>
        </p:txBody>
      </p:sp>
      <p:sp>
        <p:nvSpPr>
          <p:cNvPr id="4" name="İçerik Yer Tutucusu 2">
            <a:extLst>
              <a:ext uri="{FF2B5EF4-FFF2-40B4-BE49-F238E27FC236}">
                <a16:creationId xmlns:a16="http://schemas.microsoft.com/office/drawing/2014/main" id="{834AFA81-2D52-B097-982E-0067CDB4AB51}"/>
              </a:ext>
            </a:extLst>
          </p:cNvPr>
          <p:cNvSpPr txBox="1">
            <a:spLocks/>
          </p:cNvSpPr>
          <p:nvPr/>
        </p:nvSpPr>
        <p:spPr>
          <a:xfrm>
            <a:off x="464456" y="3429000"/>
            <a:ext cx="10889343" cy="754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tr-TR" sz="2000" b="1" i="0" dirty="0">
                <a:solidFill>
                  <a:srgbClr val="FF0000"/>
                </a:solidFill>
                <a:effectLst/>
                <a:latin typeface="Roboto" panose="02000000000000000000" pitchFamily="2" charset="0"/>
                <a:ea typeface="Roboto" panose="02000000000000000000" pitchFamily="2" charset="0"/>
                <a:cs typeface="Roboto" panose="02000000000000000000" pitchFamily="2" charset="0"/>
              </a:rPr>
              <a:t>CDC, aşı şüpheciliği nedeniyle kızamığın ABD'de geri dönüş yaptığını söylüyor</a:t>
            </a:r>
          </a:p>
          <a:p>
            <a:r>
              <a:rPr lang="tr-TR" sz="2000" b="0" i="0" dirty="0" err="1">
                <a:effectLst/>
                <a:latin typeface="Roboto" panose="02000000000000000000" pitchFamily="2" charset="0"/>
                <a:ea typeface="Roboto" panose="02000000000000000000" pitchFamily="2" charset="0"/>
                <a:cs typeface="Roboto" panose="02000000000000000000" pitchFamily="2" charset="0"/>
              </a:rPr>
              <a:t>CDC'den</a:t>
            </a:r>
            <a:r>
              <a:rPr lang="tr-TR" sz="2000" b="0" i="0" dirty="0">
                <a:effectLst/>
                <a:latin typeface="Roboto" panose="02000000000000000000" pitchFamily="2" charset="0"/>
                <a:ea typeface="Roboto" panose="02000000000000000000" pitchFamily="2" charset="0"/>
                <a:cs typeface="Roboto" panose="02000000000000000000" pitchFamily="2" charset="0"/>
              </a:rPr>
              <a:t> geçen hafta sağlık çalışanlarına gönderilen bir e-postada, ajansa 1 Aralık 2023 ile 23 Ocak 2024 tarihleri arasında ABD'de teyit edilmiş 23 kızamık vakasının bildirildiği belirtildi.</a:t>
            </a:r>
            <a:endParaRPr lang="tr-TR" sz="20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3393444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761714-8FF9-49CE-B649-DEE51C10DE2C}"/>
              </a:ext>
            </a:extLst>
          </p:cNvPr>
          <p:cNvSpPr>
            <a:spLocks noGrp="1"/>
          </p:cNvSpPr>
          <p:nvPr>
            <p:ph type="title"/>
          </p:nvPr>
        </p:nvSpPr>
        <p:spPr>
          <a:xfrm>
            <a:off x="651327" y="3733731"/>
            <a:ext cx="10515600" cy="1127539"/>
          </a:xfrm>
        </p:spPr>
        <p:txBody>
          <a:bodyPr/>
          <a:lstStyle/>
          <a:p>
            <a:r>
              <a:rPr lang="tr-TR" dirty="0"/>
              <a:t>04 Şubat</a:t>
            </a:r>
          </a:p>
        </p:txBody>
      </p:sp>
      <p:sp>
        <p:nvSpPr>
          <p:cNvPr id="3" name="İçerik Yer Tutucusu 2">
            <a:extLst>
              <a:ext uri="{FF2B5EF4-FFF2-40B4-BE49-F238E27FC236}">
                <a16:creationId xmlns:a16="http://schemas.microsoft.com/office/drawing/2014/main" id="{C946E983-37A3-4723-B986-A1B45887FAB6}"/>
              </a:ext>
            </a:extLst>
          </p:cNvPr>
          <p:cNvSpPr>
            <a:spLocks noGrp="1"/>
          </p:cNvSpPr>
          <p:nvPr>
            <p:ph idx="1"/>
          </p:nvPr>
        </p:nvSpPr>
        <p:spPr>
          <a:xfrm>
            <a:off x="464456" y="4640541"/>
            <a:ext cx="10889343" cy="2145815"/>
          </a:xfrm>
        </p:spPr>
        <p:txBody>
          <a:bodyPr>
            <a:noAutofit/>
          </a:bodyPr>
          <a:lstStyle/>
          <a:p>
            <a:pPr algn="l"/>
            <a:r>
              <a:rPr lang="tr-TR" sz="2000" b="1" i="0" dirty="0">
                <a:solidFill>
                  <a:srgbClr val="FF0000"/>
                </a:solidFill>
                <a:effectLst/>
                <a:latin typeface="Roboto" panose="02000000000000000000" pitchFamily="2" charset="0"/>
                <a:ea typeface="Roboto" panose="02000000000000000000" pitchFamily="2" charset="0"/>
                <a:cs typeface="Roboto" panose="02000000000000000000" pitchFamily="2" charset="0"/>
              </a:rPr>
              <a:t>Gaziantep Şehir Hastanesi Sn. Cumhurbaşkanımız tarafından açıldı.</a:t>
            </a:r>
            <a:r>
              <a:rPr lang="tr-TR" sz="2000" b="0" i="0" dirty="0">
                <a:solidFill>
                  <a:srgbClr val="FF0000"/>
                </a:solidFill>
                <a:effectLst/>
                <a:latin typeface="Roboto" panose="02000000000000000000" pitchFamily="2" charset="0"/>
                <a:ea typeface="Roboto" panose="02000000000000000000" pitchFamily="2" charset="0"/>
                <a:cs typeface="Roboto" panose="02000000000000000000" pitchFamily="2" charset="0"/>
              </a:rPr>
              <a:t> </a:t>
            </a:r>
          </a:p>
          <a:p>
            <a:pPr algn="l"/>
            <a:r>
              <a:rPr lang="tr-TR" sz="2000" b="0" i="0" dirty="0">
                <a:effectLst/>
                <a:latin typeface="Roboto" panose="02000000000000000000" pitchFamily="2" charset="0"/>
                <a:ea typeface="Roboto" panose="02000000000000000000" pitchFamily="2" charset="0"/>
                <a:cs typeface="Roboto" panose="02000000000000000000" pitchFamily="2" charset="0"/>
              </a:rPr>
              <a:t>1875 yatak kapasiteli hastanemiz 335 polikliniğe, 64 ameliyathaneye sahip. Yoğun bakım yatak sayısı 265. Üç yüz otuz bin metrekare alan üstüne inşa edilen Gaziantep Şehir Hastanesinin helikopter pisti de bulunuyor.</a:t>
            </a:r>
            <a:endParaRPr lang="tr-TR" sz="2000" b="1" i="0" dirty="0">
              <a:effectLst/>
              <a:latin typeface="Roboto" panose="02000000000000000000" pitchFamily="2" charset="0"/>
              <a:ea typeface="Roboto" panose="02000000000000000000" pitchFamily="2" charset="0"/>
              <a:cs typeface="Roboto" panose="02000000000000000000" pitchFamily="2" charset="0"/>
            </a:endParaRPr>
          </a:p>
        </p:txBody>
      </p:sp>
      <p:sp>
        <p:nvSpPr>
          <p:cNvPr id="4" name="Başlık 1">
            <a:extLst>
              <a:ext uri="{FF2B5EF4-FFF2-40B4-BE49-F238E27FC236}">
                <a16:creationId xmlns:a16="http://schemas.microsoft.com/office/drawing/2014/main" id="{422C53FD-8B54-0B92-CD21-7AF9D7B0A76E}"/>
              </a:ext>
            </a:extLst>
          </p:cNvPr>
          <p:cNvSpPr txBox="1">
            <a:spLocks/>
          </p:cNvSpPr>
          <p:nvPr/>
        </p:nvSpPr>
        <p:spPr>
          <a:xfrm>
            <a:off x="651328" y="7164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03 Şubat</a:t>
            </a:r>
          </a:p>
        </p:txBody>
      </p:sp>
      <p:sp>
        <p:nvSpPr>
          <p:cNvPr id="6" name="İçerik Yer Tutucusu 2">
            <a:extLst>
              <a:ext uri="{FF2B5EF4-FFF2-40B4-BE49-F238E27FC236}">
                <a16:creationId xmlns:a16="http://schemas.microsoft.com/office/drawing/2014/main" id="{60109AAC-4CA4-FF83-95CB-3736D9668D74}"/>
              </a:ext>
            </a:extLst>
          </p:cNvPr>
          <p:cNvSpPr txBox="1">
            <a:spLocks/>
          </p:cNvSpPr>
          <p:nvPr/>
        </p:nvSpPr>
        <p:spPr>
          <a:xfrm>
            <a:off x="543970" y="1246811"/>
            <a:ext cx="10889343" cy="21458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1800" b="1" i="0" dirty="0">
                <a:solidFill>
                  <a:srgbClr val="FF0000"/>
                </a:solidFill>
                <a:effectLst/>
                <a:latin typeface="Roboto" panose="02000000000000000000" pitchFamily="2" charset="0"/>
                <a:ea typeface="Roboto" panose="02000000000000000000" pitchFamily="2" charset="0"/>
                <a:cs typeface="Roboto" panose="02000000000000000000" pitchFamily="2" charset="0"/>
              </a:rPr>
              <a:t>Hatay İskenderun Devlet Hastanesi Sn. Cumhurbaşkanımız tarafından açıldı.</a:t>
            </a:r>
            <a:r>
              <a:rPr lang="tr-TR" sz="1800" b="0" i="0" dirty="0">
                <a:solidFill>
                  <a:srgbClr val="FF0000"/>
                </a:solidFill>
                <a:effectLst/>
                <a:latin typeface="Roboto" panose="02000000000000000000" pitchFamily="2" charset="0"/>
                <a:ea typeface="Roboto" panose="02000000000000000000" pitchFamily="2" charset="0"/>
                <a:cs typeface="Roboto" panose="02000000000000000000" pitchFamily="2" charset="0"/>
              </a:rPr>
              <a:t> </a:t>
            </a:r>
          </a:p>
          <a:p>
            <a:r>
              <a:rPr lang="tr-TR" sz="1800" b="0" i="0" dirty="0">
                <a:effectLst/>
                <a:latin typeface="Roboto" panose="02000000000000000000" pitchFamily="2" charset="0"/>
                <a:ea typeface="Roboto" panose="02000000000000000000" pitchFamily="2" charset="0"/>
                <a:cs typeface="Roboto" panose="02000000000000000000" pitchFamily="2" charset="0"/>
              </a:rPr>
              <a:t>200 yatak kapasiteli hastanemiz 42 polikliniğe, 7 ameliyathaneye sahip. Yoğun bakım yatak sayısı 31. Otuz bin metrekare alan üstüne inşa edilen Hatay İskenderun Devlet Hastanesinin helikopter pisti de bulunuyor.</a:t>
            </a:r>
          </a:p>
          <a:p>
            <a:r>
              <a:rPr lang="tr-TR" sz="1800" b="1" i="0" dirty="0">
                <a:solidFill>
                  <a:srgbClr val="FF0000"/>
                </a:solidFill>
                <a:effectLst/>
                <a:latin typeface="Roboto" panose="02000000000000000000" pitchFamily="2" charset="0"/>
                <a:ea typeface="Roboto" panose="02000000000000000000" pitchFamily="2" charset="0"/>
                <a:cs typeface="Roboto" panose="02000000000000000000" pitchFamily="2" charset="0"/>
              </a:rPr>
              <a:t>Hatay Eğitim ve Araştırma Hastanesi Sn. Cumhurbaşkanımız tarafından açıldı.</a:t>
            </a:r>
          </a:p>
          <a:p>
            <a:r>
              <a:rPr lang="tr-TR" sz="1800" b="1" i="0" dirty="0">
                <a:effectLst/>
                <a:latin typeface="Roboto" panose="02000000000000000000" pitchFamily="2" charset="0"/>
                <a:ea typeface="Roboto" panose="02000000000000000000" pitchFamily="2" charset="0"/>
                <a:cs typeface="Roboto" panose="02000000000000000000" pitchFamily="2" charset="0"/>
              </a:rPr>
              <a:t> </a:t>
            </a:r>
            <a:r>
              <a:rPr lang="tr-TR" sz="1800" b="0" i="0" dirty="0">
                <a:effectLst/>
                <a:latin typeface="Roboto" panose="02000000000000000000" pitchFamily="2" charset="0"/>
                <a:ea typeface="Roboto" panose="02000000000000000000" pitchFamily="2" charset="0"/>
                <a:cs typeface="Roboto" panose="02000000000000000000" pitchFamily="2" charset="0"/>
              </a:rPr>
              <a:t>550 yatak kapasiteli hastanemiz 86 polikliniğe, 12 ameliyathaneye sahip. Yoğun bakım yatak sayısı 126. Yüz yirmi dokuz bin metrekare alan üstüne inşa edilen Hatay Eğitim ve Araştırma Hastanesinin helikopter pisti de bulunuyor.</a:t>
            </a:r>
            <a:endParaRPr lang="tr-TR" sz="1800" b="1"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1792660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Resim 7" descr="metin, ekran görüntüsü, mor, grafik tasarım içeren bir resim&#10;&#10;Açıklama otomatik olarak oluşturuldu">
            <a:extLst>
              <a:ext uri="{FF2B5EF4-FFF2-40B4-BE49-F238E27FC236}">
                <a16:creationId xmlns:a16="http://schemas.microsoft.com/office/drawing/2014/main" id="{2CB21D17-9110-C7AC-24A6-1611215BA9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562" y="643466"/>
            <a:ext cx="5571067" cy="5571067"/>
          </a:xfrm>
          <a:prstGeom prst="rect">
            <a:avLst/>
          </a:prstGeom>
        </p:spPr>
      </p:pic>
      <p:sp>
        <p:nvSpPr>
          <p:cNvPr id="4" name="Slayt Numarası Yer Tutucusu 3">
            <a:extLst>
              <a:ext uri="{FF2B5EF4-FFF2-40B4-BE49-F238E27FC236}">
                <a16:creationId xmlns:a16="http://schemas.microsoft.com/office/drawing/2014/main" id="{DC038C9C-9601-2DBC-58A3-CD6F17CD6E16}"/>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8FC7F4F5-3092-4083-9FFE-7058E2FDEB65}" type="slidenum">
              <a:rPr lang="en-US" smtClean="0"/>
              <a:pPr>
                <a:spcAft>
                  <a:spcPts val="600"/>
                </a:spcAft>
              </a:pPr>
              <a:t>6</a:t>
            </a:fld>
            <a:endParaRPr lang="en-US"/>
          </a:p>
        </p:txBody>
      </p:sp>
      <p:pic>
        <p:nvPicPr>
          <p:cNvPr id="12" name="Resim 11" descr="metin, yazı tipi, logo, grafik içeren bir resim&#10;&#10;Açıklama otomatik olarak oluşturuldu">
            <a:extLst>
              <a:ext uri="{FF2B5EF4-FFF2-40B4-BE49-F238E27FC236}">
                <a16:creationId xmlns:a16="http://schemas.microsoft.com/office/drawing/2014/main" id="{54D31DC0-A95B-4766-9306-32082DB196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3948" y="4298309"/>
            <a:ext cx="2726412" cy="1834133"/>
          </a:xfrm>
          <a:prstGeom prst="rect">
            <a:avLst/>
          </a:prstGeom>
        </p:spPr>
      </p:pic>
      <p:sp>
        <p:nvSpPr>
          <p:cNvPr id="13" name="Metin kutusu 12">
            <a:extLst>
              <a:ext uri="{FF2B5EF4-FFF2-40B4-BE49-F238E27FC236}">
                <a16:creationId xmlns:a16="http://schemas.microsoft.com/office/drawing/2014/main" id="{26941219-9F06-D6D5-C431-0A376EA5763A}"/>
              </a:ext>
            </a:extLst>
          </p:cNvPr>
          <p:cNvSpPr txBox="1"/>
          <p:nvPr/>
        </p:nvSpPr>
        <p:spPr>
          <a:xfrm>
            <a:off x="6997147" y="327991"/>
            <a:ext cx="4899991" cy="3970318"/>
          </a:xfrm>
          <a:prstGeom prst="rect">
            <a:avLst/>
          </a:prstGeom>
          <a:noFill/>
        </p:spPr>
        <p:txBody>
          <a:bodyPr wrap="square" rtlCol="0">
            <a:spAutoFit/>
          </a:bodyPr>
          <a:lstStyle/>
          <a:p>
            <a:r>
              <a:rPr lang="tr-TR" sz="2800" b="1" dirty="0"/>
              <a:t>4 Şubat Dünya Kanser Günü</a:t>
            </a:r>
          </a:p>
          <a:p>
            <a:endParaRPr lang="tr-TR" sz="2800" b="1" dirty="0"/>
          </a:p>
          <a:p>
            <a:r>
              <a:rPr lang="tr-TR" sz="2800" b="1" dirty="0"/>
              <a:t>2000’den beri</a:t>
            </a:r>
          </a:p>
          <a:p>
            <a:r>
              <a:rPr lang="tr-TR" sz="2800" b="1" dirty="0"/>
              <a:t>80’den fazla Ülkede</a:t>
            </a:r>
          </a:p>
          <a:p>
            <a:endParaRPr lang="tr-TR" sz="2800" b="1" dirty="0"/>
          </a:p>
          <a:p>
            <a:r>
              <a:rPr lang="en-US" sz="2800" b="1" i="0" dirty="0">
                <a:solidFill>
                  <a:srgbClr val="002E4C"/>
                </a:solidFill>
                <a:effectLst/>
                <a:latin typeface="Gordita"/>
              </a:rPr>
              <a:t>World Cancer Day </a:t>
            </a:r>
            <a:endParaRPr lang="tr-TR" sz="2800" b="1" i="0" dirty="0">
              <a:solidFill>
                <a:srgbClr val="002E4C"/>
              </a:solidFill>
              <a:effectLst/>
              <a:latin typeface="Gordita"/>
            </a:endParaRPr>
          </a:p>
          <a:p>
            <a:r>
              <a:rPr lang="en-US" sz="2800" b="1" i="0" dirty="0">
                <a:solidFill>
                  <a:srgbClr val="002E4C"/>
                </a:solidFill>
                <a:effectLst/>
                <a:latin typeface="Gordita"/>
              </a:rPr>
              <a:t>2022-2024 theme: </a:t>
            </a:r>
            <a:br>
              <a:rPr lang="en-US" sz="2800" b="1" i="0" dirty="0">
                <a:solidFill>
                  <a:srgbClr val="002E4C"/>
                </a:solidFill>
                <a:effectLst/>
                <a:latin typeface="Gordita"/>
              </a:rPr>
            </a:br>
            <a:r>
              <a:rPr lang="en-US" sz="2800" b="1" i="0" dirty="0">
                <a:solidFill>
                  <a:srgbClr val="FF7F4D"/>
                </a:solidFill>
                <a:effectLst/>
                <a:latin typeface="Gordita"/>
              </a:rPr>
              <a:t>Close the Care Gap</a:t>
            </a:r>
            <a:endParaRPr lang="en-US" sz="2800" b="1" i="0" dirty="0">
              <a:solidFill>
                <a:srgbClr val="002E4C"/>
              </a:solidFill>
              <a:effectLst/>
              <a:latin typeface="Gordita"/>
            </a:endParaRPr>
          </a:p>
          <a:p>
            <a:endParaRPr lang="tr-TR" sz="2800" b="1" dirty="0"/>
          </a:p>
        </p:txBody>
      </p:sp>
    </p:spTree>
    <p:extLst>
      <p:ext uri="{BB962C8B-B14F-4D97-AF65-F5344CB8AC3E}">
        <p14:creationId xmlns:p14="http://schemas.microsoft.com/office/powerpoint/2010/main" val="1506372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Resim 5">
            <a:extLst>
              <a:ext uri="{FF2B5EF4-FFF2-40B4-BE49-F238E27FC236}">
                <a16:creationId xmlns:a16="http://schemas.microsoft.com/office/drawing/2014/main" id="{1ED0146D-14CD-BA65-4B39-D5836D3BF76D}"/>
              </a:ext>
            </a:extLst>
          </p:cNvPr>
          <p:cNvPicPr>
            <a:picLocks noChangeAspect="1"/>
          </p:cNvPicPr>
          <p:nvPr/>
        </p:nvPicPr>
        <p:blipFill rotWithShape="1">
          <a:blip r:embed="rId3"/>
          <a:srcRect t="14759" b="9498"/>
          <a:stretch/>
        </p:blipFill>
        <p:spPr>
          <a:xfrm>
            <a:off x="20" y="1281"/>
            <a:ext cx="12191980" cy="7234405"/>
          </a:xfrm>
          <a:prstGeom prst="rect">
            <a:avLst/>
          </a:prstGeom>
        </p:spPr>
      </p:pic>
      <p:sp>
        <p:nvSpPr>
          <p:cNvPr id="4" name="Slayt Numarası Yer Tutucusu 3">
            <a:extLst>
              <a:ext uri="{FF2B5EF4-FFF2-40B4-BE49-F238E27FC236}">
                <a16:creationId xmlns:a16="http://schemas.microsoft.com/office/drawing/2014/main" id="{B8136567-F4CC-57D8-BD13-50880E0BAA69}"/>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8FC7F4F5-3092-4083-9FFE-7058E2FDEB65}" type="slidenum">
              <a:rPr lang="en-US">
                <a:solidFill>
                  <a:srgbClr val="FFFFFF"/>
                </a:solidFill>
              </a:rPr>
              <a:pPr>
                <a:spcAft>
                  <a:spcPts val="600"/>
                </a:spcAft>
              </a:pPr>
              <a:t>7</a:t>
            </a:fld>
            <a:endParaRPr lang="en-US">
              <a:solidFill>
                <a:srgbClr val="FFFFFF"/>
              </a:solidFill>
            </a:endParaRPr>
          </a:p>
        </p:txBody>
      </p:sp>
    </p:spTree>
    <p:extLst>
      <p:ext uri="{BB962C8B-B14F-4D97-AF65-F5344CB8AC3E}">
        <p14:creationId xmlns:p14="http://schemas.microsoft.com/office/powerpoint/2010/main" val="1199203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761714-8FF9-49CE-B649-DEE51C10DE2C}"/>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C946E983-37A3-4723-B986-A1B45887FAB6}"/>
              </a:ext>
            </a:extLst>
          </p:cNvPr>
          <p:cNvSpPr>
            <a:spLocks noGrp="1"/>
          </p:cNvSpPr>
          <p:nvPr>
            <p:ph idx="1"/>
          </p:nvPr>
        </p:nvSpPr>
        <p:spPr/>
        <p:txBody>
          <a:bodyPr>
            <a:noAutofit/>
          </a:bodyPr>
          <a:lstStyle/>
          <a:p>
            <a:pPr algn="l"/>
            <a:r>
              <a:rPr lang="tr-TR" sz="1200" i="0" dirty="0">
                <a:effectLst/>
                <a:latin typeface="Roboto" panose="02000000000000000000" pitchFamily="2" charset="0"/>
              </a:rPr>
              <a:t>T.C. Sağlık Bakanlığı Resmi Web sitesi , </a:t>
            </a:r>
          </a:p>
          <a:p>
            <a:pPr algn="l"/>
            <a:r>
              <a:rPr lang="tr-TR" sz="1200" i="0" dirty="0">
                <a:effectLst/>
                <a:latin typeface="Roboto" panose="02000000000000000000" pitchFamily="2" charset="0"/>
              </a:rPr>
              <a:t>Sayın Bakan Dr. Fahrettin Ko</a:t>
            </a:r>
            <a:r>
              <a:rPr lang="tr-TR" sz="1200" dirty="0">
                <a:latin typeface="Roboto" panose="02000000000000000000" pitchFamily="2" charset="0"/>
              </a:rPr>
              <a:t>ca Resmi X Hesabı</a:t>
            </a:r>
            <a:endParaRPr lang="tr-TR" sz="1200" i="0" dirty="0">
              <a:effectLst/>
              <a:latin typeface="Roboto" panose="02000000000000000000" pitchFamily="2" charset="0"/>
            </a:endParaRPr>
          </a:p>
          <a:p>
            <a:pPr algn="l"/>
            <a:r>
              <a:rPr lang="tr-TR" sz="1200" dirty="0">
                <a:latin typeface="Roboto" panose="02000000000000000000" pitchFamily="2" charset="0"/>
              </a:rPr>
              <a:t>Medimagazin.com.tr</a:t>
            </a:r>
          </a:p>
          <a:p>
            <a:pPr marL="0" indent="0" algn="l">
              <a:buNone/>
            </a:pPr>
            <a:endParaRPr lang="tr-TR" sz="1600" i="0" dirty="0">
              <a:effectLst/>
              <a:latin typeface="Roboto" panose="02000000000000000000" pitchFamily="2" charset="0"/>
            </a:endParaRPr>
          </a:p>
          <a:p>
            <a:pPr algn="l"/>
            <a:endParaRPr lang="tr-TR" sz="1900" i="0" dirty="0">
              <a:effectLst/>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124036577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5231</TotalTime>
  <Words>432</Words>
  <Application>Microsoft Office PowerPoint</Application>
  <PresentationFormat>Geniş ekran</PresentationFormat>
  <Paragraphs>38</Paragraphs>
  <Slides>8</Slides>
  <Notes>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Calibri</vt:lpstr>
      <vt:lpstr>Calibri Light</vt:lpstr>
      <vt:lpstr>Gordita</vt:lpstr>
      <vt:lpstr>Roboto</vt:lpstr>
      <vt:lpstr>Rubik</vt:lpstr>
      <vt:lpstr>Office Teması</vt:lpstr>
      <vt:lpstr>Sağlık Gündemi 29.01.2024-04.02.2024</vt:lpstr>
      <vt:lpstr>30 Ocak</vt:lpstr>
      <vt:lpstr>31 Ocak</vt:lpstr>
      <vt:lpstr>01 Şubat</vt:lpstr>
      <vt:lpstr>04 Şubat</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EKONOMİSİ</dc:title>
  <dc:creator>melis uçar</dc:creator>
  <cp:lastModifiedBy>art</cp:lastModifiedBy>
  <cp:revision>160</cp:revision>
  <dcterms:created xsi:type="dcterms:W3CDTF">2021-03-25T08:22:18Z</dcterms:created>
  <dcterms:modified xsi:type="dcterms:W3CDTF">2024-02-04T16:21:25Z</dcterms:modified>
</cp:coreProperties>
</file>